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5" r:id="rId2"/>
    <p:sldMasterId id="2147483751" r:id="rId3"/>
    <p:sldMasterId id="2147483766" r:id="rId4"/>
    <p:sldMasterId id="2147483796" r:id="rId5"/>
    <p:sldMasterId id="2147483811" r:id="rId6"/>
    <p:sldMasterId id="2147484812" r:id="rId7"/>
  </p:sldMasterIdLst>
  <p:notesMasterIdLst>
    <p:notesMasterId r:id="rId24"/>
  </p:notesMasterIdLst>
  <p:handoutMasterIdLst>
    <p:handoutMasterId r:id="rId25"/>
  </p:handoutMasterIdLst>
  <p:sldIdLst>
    <p:sldId id="925" r:id="rId8"/>
    <p:sldId id="1021" r:id="rId9"/>
    <p:sldId id="1022" r:id="rId10"/>
    <p:sldId id="1023" r:id="rId11"/>
    <p:sldId id="1024" r:id="rId12"/>
    <p:sldId id="1037" r:id="rId13"/>
    <p:sldId id="1025" r:id="rId14"/>
    <p:sldId id="1026" r:id="rId15"/>
    <p:sldId id="1027" r:id="rId16"/>
    <p:sldId id="1031" r:id="rId17"/>
    <p:sldId id="1032" r:id="rId18"/>
    <p:sldId id="1033" r:id="rId19"/>
    <p:sldId id="1036" r:id="rId20"/>
    <p:sldId id="982" r:id="rId21"/>
    <p:sldId id="985" r:id="rId22"/>
    <p:sldId id="1038" r:id="rId23"/>
  </p:sldIdLst>
  <p:sldSz cx="9144000" cy="6858000" type="screen4x3"/>
  <p:notesSz cx="6881813" cy="9296400"/>
  <p:custDataLst>
    <p:tags r:id="rId26"/>
  </p:custDataLst>
  <p:defaultTextStyle>
    <a:defPPr>
      <a:defRPr lang="en-US"/>
    </a:defPPr>
    <a:lvl1pPr algn="ctr" rtl="0" eaLnBrk="0" fontAlgn="base" hangingPunct="0">
      <a:spcBef>
        <a:spcPct val="0"/>
      </a:spcBef>
      <a:spcAft>
        <a:spcPct val="0"/>
      </a:spcAft>
      <a:defRPr sz="3200" kern="1200">
        <a:solidFill>
          <a:srgbClr val="224568"/>
        </a:solidFill>
        <a:latin typeface="Arial" charset="0"/>
        <a:ea typeface="+mn-ea"/>
        <a:cs typeface="+mn-cs"/>
      </a:defRPr>
    </a:lvl1pPr>
    <a:lvl2pPr marL="457200" algn="ctr" rtl="0" eaLnBrk="0" fontAlgn="base" hangingPunct="0">
      <a:spcBef>
        <a:spcPct val="0"/>
      </a:spcBef>
      <a:spcAft>
        <a:spcPct val="0"/>
      </a:spcAft>
      <a:defRPr sz="3200" kern="1200">
        <a:solidFill>
          <a:srgbClr val="224568"/>
        </a:solidFill>
        <a:latin typeface="Arial" charset="0"/>
        <a:ea typeface="+mn-ea"/>
        <a:cs typeface="+mn-cs"/>
      </a:defRPr>
    </a:lvl2pPr>
    <a:lvl3pPr marL="914400" algn="ctr" rtl="0" eaLnBrk="0" fontAlgn="base" hangingPunct="0">
      <a:spcBef>
        <a:spcPct val="0"/>
      </a:spcBef>
      <a:spcAft>
        <a:spcPct val="0"/>
      </a:spcAft>
      <a:defRPr sz="3200" kern="1200">
        <a:solidFill>
          <a:srgbClr val="224568"/>
        </a:solidFill>
        <a:latin typeface="Arial" charset="0"/>
        <a:ea typeface="+mn-ea"/>
        <a:cs typeface="+mn-cs"/>
      </a:defRPr>
    </a:lvl3pPr>
    <a:lvl4pPr marL="1371600" algn="ctr" rtl="0" eaLnBrk="0" fontAlgn="base" hangingPunct="0">
      <a:spcBef>
        <a:spcPct val="0"/>
      </a:spcBef>
      <a:spcAft>
        <a:spcPct val="0"/>
      </a:spcAft>
      <a:defRPr sz="3200" kern="1200">
        <a:solidFill>
          <a:srgbClr val="224568"/>
        </a:solidFill>
        <a:latin typeface="Arial" charset="0"/>
        <a:ea typeface="+mn-ea"/>
        <a:cs typeface="+mn-cs"/>
      </a:defRPr>
    </a:lvl4pPr>
    <a:lvl5pPr marL="1828800" algn="ctr" rtl="0" eaLnBrk="0" fontAlgn="base" hangingPunct="0">
      <a:spcBef>
        <a:spcPct val="0"/>
      </a:spcBef>
      <a:spcAft>
        <a:spcPct val="0"/>
      </a:spcAft>
      <a:defRPr sz="3200" kern="1200">
        <a:solidFill>
          <a:srgbClr val="224568"/>
        </a:solidFill>
        <a:latin typeface="Arial" charset="0"/>
        <a:ea typeface="+mn-ea"/>
        <a:cs typeface="+mn-cs"/>
      </a:defRPr>
    </a:lvl5pPr>
    <a:lvl6pPr marL="2286000" algn="l" defTabSz="914400" rtl="0" eaLnBrk="1" latinLnBrk="0" hangingPunct="1">
      <a:defRPr sz="3200" kern="1200">
        <a:solidFill>
          <a:srgbClr val="224568"/>
        </a:solidFill>
        <a:latin typeface="Arial" charset="0"/>
        <a:ea typeface="+mn-ea"/>
        <a:cs typeface="+mn-cs"/>
      </a:defRPr>
    </a:lvl6pPr>
    <a:lvl7pPr marL="2743200" algn="l" defTabSz="914400" rtl="0" eaLnBrk="1" latinLnBrk="0" hangingPunct="1">
      <a:defRPr sz="3200" kern="1200">
        <a:solidFill>
          <a:srgbClr val="224568"/>
        </a:solidFill>
        <a:latin typeface="Arial" charset="0"/>
        <a:ea typeface="+mn-ea"/>
        <a:cs typeface="+mn-cs"/>
      </a:defRPr>
    </a:lvl7pPr>
    <a:lvl8pPr marL="3200400" algn="l" defTabSz="914400" rtl="0" eaLnBrk="1" latinLnBrk="0" hangingPunct="1">
      <a:defRPr sz="3200" kern="1200">
        <a:solidFill>
          <a:srgbClr val="224568"/>
        </a:solidFill>
        <a:latin typeface="Arial" charset="0"/>
        <a:ea typeface="+mn-ea"/>
        <a:cs typeface="+mn-cs"/>
      </a:defRPr>
    </a:lvl8pPr>
    <a:lvl9pPr marL="3657600" algn="l" defTabSz="914400" rtl="0" eaLnBrk="1" latinLnBrk="0" hangingPunct="1">
      <a:defRPr sz="3200" kern="1200">
        <a:solidFill>
          <a:srgbClr val="22456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D9AB"/>
    <a:srgbClr val="EABC68"/>
    <a:srgbClr val="FFF2C9"/>
    <a:srgbClr val="FFE9A3"/>
    <a:srgbClr val="7BD12D"/>
    <a:srgbClr val="9FDB57"/>
    <a:srgbClr val="ACFEC0"/>
    <a:srgbClr val="92FB4B"/>
    <a:srgbClr val="A9FC70"/>
    <a:srgbClr val="81FA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29" autoAdjust="0"/>
    <p:restoredTop sz="80145" autoAdjust="0"/>
  </p:normalViewPr>
  <p:slideViewPr>
    <p:cSldViewPr>
      <p:cViewPr>
        <p:scale>
          <a:sx n="70" d="100"/>
          <a:sy n="70" d="100"/>
        </p:scale>
        <p:origin x="-102" y="-72"/>
      </p:cViewPr>
      <p:guideLst>
        <p:guide orient="horz" pos="2160"/>
        <p:guide pos="2880"/>
      </p:guideLst>
    </p:cSldViewPr>
  </p:slideViewPr>
  <p:outlineViewPr>
    <p:cViewPr>
      <p:scale>
        <a:sx n="33" d="100"/>
        <a:sy n="33" d="100"/>
      </p:scale>
      <p:origin x="0" y="2882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75" d="100"/>
          <a:sy n="75" d="100"/>
        </p:scale>
        <p:origin x="-2130" y="-84"/>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27E7FF-9912-48FB-8D15-DDBC6A8B469F}" type="doc">
      <dgm:prSet loTypeId="urn:microsoft.com/office/officeart/2005/8/layout/gear1" loCatId="cycle" qsTypeId="urn:microsoft.com/office/officeart/2005/8/quickstyle/simple1" qsCatId="simple" csTypeId="urn:microsoft.com/office/officeart/2005/8/colors/accent1_2" csCatId="accent1" phldr="1"/>
      <dgm:spPr/>
    </dgm:pt>
    <dgm:pt modelId="{6355424F-F203-4439-B386-B1231C7B1362}">
      <dgm:prSet phldrT="[Text]"/>
      <dgm:spPr>
        <a:solidFill>
          <a:schemeClr val="accent1">
            <a:lumMod val="50000"/>
          </a:schemeClr>
        </a:solidFill>
      </dgm:spPr>
      <dgm:t>
        <a:bodyPr/>
        <a:lstStyle/>
        <a:p>
          <a:r>
            <a:rPr lang="en-US" dirty="0" smtClean="0">
              <a:solidFill>
                <a:schemeClr val="tx1"/>
              </a:solidFill>
            </a:rPr>
            <a:t>Meaningful</a:t>
          </a:r>
        </a:p>
        <a:p>
          <a:r>
            <a:rPr lang="en-US" dirty="0" smtClean="0">
              <a:solidFill>
                <a:schemeClr val="tx1"/>
              </a:solidFill>
            </a:rPr>
            <a:t>IFSP outcomes  &amp; IEP goals </a:t>
          </a:r>
          <a:endParaRPr lang="en-US" dirty="0">
            <a:solidFill>
              <a:schemeClr val="tx1"/>
            </a:solidFill>
          </a:endParaRPr>
        </a:p>
      </dgm:t>
    </dgm:pt>
    <dgm:pt modelId="{2E0DA7B3-6A43-42F0-8AF6-B783636A36F1}" type="parTrans" cxnId="{031A30C7-503E-4A84-AC49-CA318ADCE268}">
      <dgm:prSet/>
      <dgm:spPr/>
      <dgm:t>
        <a:bodyPr/>
        <a:lstStyle/>
        <a:p>
          <a:endParaRPr lang="en-US"/>
        </a:p>
      </dgm:t>
    </dgm:pt>
    <dgm:pt modelId="{6C4FF5DB-5BA4-47CB-8A1F-42469E467EA1}" type="sibTrans" cxnId="{031A30C7-503E-4A84-AC49-CA318ADCE268}">
      <dgm:prSet/>
      <dgm:spPr/>
      <dgm:t>
        <a:bodyPr/>
        <a:lstStyle/>
        <a:p>
          <a:endParaRPr lang="en-US"/>
        </a:p>
      </dgm:t>
    </dgm:pt>
    <dgm:pt modelId="{CCF18EAC-3D24-4285-944A-17DF815E2253}">
      <dgm:prSet phldrT="[Text]"/>
      <dgm:spPr>
        <a:solidFill>
          <a:schemeClr val="accent1">
            <a:lumMod val="90000"/>
          </a:schemeClr>
        </a:solidFill>
      </dgm:spPr>
      <dgm:t>
        <a:bodyPr/>
        <a:lstStyle/>
        <a:p>
          <a:r>
            <a:rPr lang="en-US" dirty="0" smtClean="0">
              <a:solidFill>
                <a:schemeClr val="tx1"/>
              </a:solidFill>
            </a:rPr>
            <a:t>3 global child outcomes</a:t>
          </a:r>
          <a:endParaRPr lang="en-US" dirty="0">
            <a:solidFill>
              <a:schemeClr val="tx1"/>
            </a:solidFill>
          </a:endParaRPr>
        </a:p>
      </dgm:t>
    </dgm:pt>
    <dgm:pt modelId="{ABE3E3A7-D4F0-43BC-BC57-E091DEE05B1D}" type="parTrans" cxnId="{C5BB8F5D-5D23-4D5D-AE88-19F28A48787A}">
      <dgm:prSet/>
      <dgm:spPr/>
      <dgm:t>
        <a:bodyPr/>
        <a:lstStyle/>
        <a:p>
          <a:endParaRPr lang="en-US"/>
        </a:p>
      </dgm:t>
    </dgm:pt>
    <dgm:pt modelId="{077C2507-9FD6-415A-AA3A-15D4004F93CF}" type="sibTrans" cxnId="{C5BB8F5D-5D23-4D5D-AE88-19F28A48787A}">
      <dgm:prSet/>
      <dgm:spPr/>
      <dgm:t>
        <a:bodyPr/>
        <a:lstStyle/>
        <a:p>
          <a:endParaRPr lang="en-US"/>
        </a:p>
      </dgm:t>
    </dgm:pt>
    <dgm:pt modelId="{CB74A78A-F434-4F98-B218-FE00E87DE197}">
      <dgm:prSet phldrT="[Text]"/>
      <dgm:spPr>
        <a:solidFill>
          <a:schemeClr val="accent1">
            <a:lumMod val="75000"/>
          </a:schemeClr>
        </a:solidFill>
      </dgm:spPr>
      <dgm:t>
        <a:bodyPr/>
        <a:lstStyle/>
        <a:p>
          <a:r>
            <a:rPr lang="en-US" dirty="0" smtClean="0">
              <a:solidFill>
                <a:schemeClr val="tx1"/>
              </a:solidFill>
            </a:rPr>
            <a:t>Functional Assessment</a:t>
          </a:r>
          <a:endParaRPr lang="en-US" dirty="0">
            <a:solidFill>
              <a:schemeClr val="tx1"/>
            </a:solidFill>
          </a:endParaRPr>
        </a:p>
      </dgm:t>
    </dgm:pt>
    <dgm:pt modelId="{8352176C-FF2C-41E5-B036-3F3F36F7FAC7}" type="parTrans" cxnId="{239B09CB-4ACE-485C-A68E-079F805AD08C}">
      <dgm:prSet/>
      <dgm:spPr/>
      <dgm:t>
        <a:bodyPr/>
        <a:lstStyle/>
        <a:p>
          <a:endParaRPr lang="en-US"/>
        </a:p>
      </dgm:t>
    </dgm:pt>
    <dgm:pt modelId="{C6A318D2-1FA7-47ED-81BB-D70E5C512BC9}" type="sibTrans" cxnId="{239B09CB-4ACE-485C-A68E-079F805AD08C}">
      <dgm:prSet/>
      <dgm:spPr/>
      <dgm:t>
        <a:bodyPr/>
        <a:lstStyle/>
        <a:p>
          <a:endParaRPr lang="en-US"/>
        </a:p>
      </dgm:t>
    </dgm:pt>
    <dgm:pt modelId="{A9BB85C5-C1CA-4DA2-AF0F-D8F43C648F49}" type="pres">
      <dgm:prSet presAssocID="{DE27E7FF-9912-48FB-8D15-DDBC6A8B469F}" presName="composite" presStyleCnt="0">
        <dgm:presLayoutVars>
          <dgm:chMax val="3"/>
          <dgm:animLvl val="lvl"/>
          <dgm:resizeHandles val="exact"/>
        </dgm:presLayoutVars>
      </dgm:prSet>
      <dgm:spPr/>
    </dgm:pt>
    <dgm:pt modelId="{8658EF2B-34AF-479F-8C3D-03E802BB732E}" type="pres">
      <dgm:prSet presAssocID="{6355424F-F203-4439-B386-B1231C7B1362}" presName="gear1" presStyleLbl="node1" presStyleIdx="0" presStyleCnt="3" custLinFactNeighborX="-7191" custLinFactNeighborY="-407">
        <dgm:presLayoutVars>
          <dgm:chMax val="1"/>
          <dgm:bulletEnabled val="1"/>
        </dgm:presLayoutVars>
      </dgm:prSet>
      <dgm:spPr/>
      <dgm:t>
        <a:bodyPr/>
        <a:lstStyle/>
        <a:p>
          <a:endParaRPr lang="en-US"/>
        </a:p>
      </dgm:t>
    </dgm:pt>
    <dgm:pt modelId="{68F8FA95-1467-420F-BDEC-BEA9172B1F64}" type="pres">
      <dgm:prSet presAssocID="{6355424F-F203-4439-B386-B1231C7B1362}" presName="gear1srcNode" presStyleLbl="node1" presStyleIdx="0" presStyleCnt="3"/>
      <dgm:spPr/>
      <dgm:t>
        <a:bodyPr/>
        <a:lstStyle/>
        <a:p>
          <a:endParaRPr lang="en-US"/>
        </a:p>
      </dgm:t>
    </dgm:pt>
    <dgm:pt modelId="{DBF487C5-8C5A-4F8E-81FE-22F7F6BBD41E}" type="pres">
      <dgm:prSet presAssocID="{6355424F-F203-4439-B386-B1231C7B1362}" presName="gear1dstNode" presStyleLbl="node1" presStyleIdx="0" presStyleCnt="3"/>
      <dgm:spPr/>
      <dgm:t>
        <a:bodyPr/>
        <a:lstStyle/>
        <a:p>
          <a:endParaRPr lang="en-US"/>
        </a:p>
      </dgm:t>
    </dgm:pt>
    <dgm:pt modelId="{0FEF046B-B12A-40CF-8DD8-773BA97EFF2D}" type="pres">
      <dgm:prSet presAssocID="{CCF18EAC-3D24-4285-944A-17DF815E2253}" presName="gear2" presStyleLbl="node1" presStyleIdx="1" presStyleCnt="3">
        <dgm:presLayoutVars>
          <dgm:chMax val="1"/>
          <dgm:bulletEnabled val="1"/>
        </dgm:presLayoutVars>
      </dgm:prSet>
      <dgm:spPr/>
      <dgm:t>
        <a:bodyPr/>
        <a:lstStyle/>
        <a:p>
          <a:endParaRPr lang="en-US"/>
        </a:p>
      </dgm:t>
    </dgm:pt>
    <dgm:pt modelId="{5C05AF1C-4254-4006-8DE9-253E09A2C938}" type="pres">
      <dgm:prSet presAssocID="{CCF18EAC-3D24-4285-944A-17DF815E2253}" presName="gear2srcNode" presStyleLbl="node1" presStyleIdx="1" presStyleCnt="3"/>
      <dgm:spPr/>
      <dgm:t>
        <a:bodyPr/>
        <a:lstStyle/>
        <a:p>
          <a:endParaRPr lang="en-US"/>
        </a:p>
      </dgm:t>
    </dgm:pt>
    <dgm:pt modelId="{5B792BB4-5111-48AD-B9AF-565D15B942AB}" type="pres">
      <dgm:prSet presAssocID="{CCF18EAC-3D24-4285-944A-17DF815E2253}" presName="gear2dstNode" presStyleLbl="node1" presStyleIdx="1" presStyleCnt="3"/>
      <dgm:spPr/>
      <dgm:t>
        <a:bodyPr/>
        <a:lstStyle/>
        <a:p>
          <a:endParaRPr lang="en-US"/>
        </a:p>
      </dgm:t>
    </dgm:pt>
    <dgm:pt modelId="{0A94A561-FBCA-4B7B-A6C1-617B2EF95CD0}" type="pres">
      <dgm:prSet presAssocID="{CB74A78A-F434-4F98-B218-FE00E87DE197}" presName="gear3" presStyleLbl="node1" presStyleIdx="2" presStyleCnt="3"/>
      <dgm:spPr/>
      <dgm:t>
        <a:bodyPr/>
        <a:lstStyle/>
        <a:p>
          <a:endParaRPr lang="en-US"/>
        </a:p>
      </dgm:t>
    </dgm:pt>
    <dgm:pt modelId="{C334D4E0-F9DA-4B18-AC4E-D696BF6B6FEC}" type="pres">
      <dgm:prSet presAssocID="{CB74A78A-F434-4F98-B218-FE00E87DE197}" presName="gear3tx" presStyleLbl="node1" presStyleIdx="2" presStyleCnt="3">
        <dgm:presLayoutVars>
          <dgm:chMax val="1"/>
          <dgm:bulletEnabled val="1"/>
        </dgm:presLayoutVars>
      </dgm:prSet>
      <dgm:spPr/>
      <dgm:t>
        <a:bodyPr/>
        <a:lstStyle/>
        <a:p>
          <a:endParaRPr lang="en-US"/>
        </a:p>
      </dgm:t>
    </dgm:pt>
    <dgm:pt modelId="{77933779-1069-41C5-9442-CDF80605D356}" type="pres">
      <dgm:prSet presAssocID="{CB74A78A-F434-4F98-B218-FE00E87DE197}" presName="gear3srcNode" presStyleLbl="node1" presStyleIdx="2" presStyleCnt="3"/>
      <dgm:spPr/>
      <dgm:t>
        <a:bodyPr/>
        <a:lstStyle/>
        <a:p>
          <a:endParaRPr lang="en-US"/>
        </a:p>
      </dgm:t>
    </dgm:pt>
    <dgm:pt modelId="{F3535D93-26ED-43FE-BE16-368B6DE54126}" type="pres">
      <dgm:prSet presAssocID="{CB74A78A-F434-4F98-B218-FE00E87DE197}" presName="gear3dstNode" presStyleLbl="node1" presStyleIdx="2" presStyleCnt="3"/>
      <dgm:spPr/>
      <dgm:t>
        <a:bodyPr/>
        <a:lstStyle/>
        <a:p>
          <a:endParaRPr lang="en-US"/>
        </a:p>
      </dgm:t>
    </dgm:pt>
    <dgm:pt modelId="{D5A820B8-9B3A-4253-A0EC-241565B87861}" type="pres">
      <dgm:prSet presAssocID="{6C4FF5DB-5BA4-47CB-8A1F-42469E467EA1}" presName="connector1" presStyleLbl="sibTrans2D1" presStyleIdx="0" presStyleCnt="3"/>
      <dgm:spPr/>
      <dgm:t>
        <a:bodyPr/>
        <a:lstStyle/>
        <a:p>
          <a:endParaRPr lang="en-US"/>
        </a:p>
      </dgm:t>
    </dgm:pt>
    <dgm:pt modelId="{663B0CE4-877E-4605-92FC-9C96C9780A99}" type="pres">
      <dgm:prSet presAssocID="{077C2507-9FD6-415A-AA3A-15D4004F93CF}" presName="connector2" presStyleLbl="sibTrans2D1" presStyleIdx="1" presStyleCnt="3"/>
      <dgm:spPr/>
      <dgm:t>
        <a:bodyPr/>
        <a:lstStyle/>
        <a:p>
          <a:endParaRPr lang="en-US"/>
        </a:p>
      </dgm:t>
    </dgm:pt>
    <dgm:pt modelId="{ECE5340A-3A61-4F3C-B8CC-ADCE0AD4DAFB}" type="pres">
      <dgm:prSet presAssocID="{C6A318D2-1FA7-47ED-81BB-D70E5C512BC9}" presName="connector3" presStyleLbl="sibTrans2D1" presStyleIdx="2" presStyleCnt="3"/>
      <dgm:spPr/>
      <dgm:t>
        <a:bodyPr/>
        <a:lstStyle/>
        <a:p>
          <a:endParaRPr lang="en-US"/>
        </a:p>
      </dgm:t>
    </dgm:pt>
  </dgm:ptLst>
  <dgm:cxnLst>
    <dgm:cxn modelId="{6C2BFD92-EA32-4E5B-AFE3-AAB2388FB416}" type="presOf" srcId="{CCF18EAC-3D24-4285-944A-17DF815E2253}" destId="{5B792BB4-5111-48AD-B9AF-565D15B942AB}" srcOrd="2" destOrd="0" presId="urn:microsoft.com/office/officeart/2005/8/layout/gear1"/>
    <dgm:cxn modelId="{B0A7B9A2-9291-4BF1-BC20-2655D91C4002}" type="presOf" srcId="{6355424F-F203-4439-B386-B1231C7B1362}" destId="{8658EF2B-34AF-479F-8C3D-03E802BB732E}" srcOrd="0" destOrd="0" presId="urn:microsoft.com/office/officeart/2005/8/layout/gear1"/>
    <dgm:cxn modelId="{031A30C7-503E-4A84-AC49-CA318ADCE268}" srcId="{DE27E7FF-9912-48FB-8D15-DDBC6A8B469F}" destId="{6355424F-F203-4439-B386-B1231C7B1362}" srcOrd="0" destOrd="0" parTransId="{2E0DA7B3-6A43-42F0-8AF6-B783636A36F1}" sibTransId="{6C4FF5DB-5BA4-47CB-8A1F-42469E467EA1}"/>
    <dgm:cxn modelId="{E7BD4AA8-05D3-47D4-9A62-12239AB9E60A}" type="presOf" srcId="{CCF18EAC-3D24-4285-944A-17DF815E2253}" destId="{5C05AF1C-4254-4006-8DE9-253E09A2C938}" srcOrd="1" destOrd="0" presId="urn:microsoft.com/office/officeart/2005/8/layout/gear1"/>
    <dgm:cxn modelId="{4CD3A853-C898-4EAB-9CB5-9A1A5BD35F64}" type="presOf" srcId="{CCF18EAC-3D24-4285-944A-17DF815E2253}" destId="{0FEF046B-B12A-40CF-8DD8-773BA97EFF2D}" srcOrd="0" destOrd="0" presId="urn:microsoft.com/office/officeart/2005/8/layout/gear1"/>
    <dgm:cxn modelId="{46636AD3-635F-470D-BD93-E4629E5D5A16}" type="presOf" srcId="{CB74A78A-F434-4F98-B218-FE00E87DE197}" destId="{77933779-1069-41C5-9442-CDF80605D356}" srcOrd="2" destOrd="0" presId="urn:microsoft.com/office/officeart/2005/8/layout/gear1"/>
    <dgm:cxn modelId="{336A4099-CB6B-436D-B319-BCD6C3521424}" type="presOf" srcId="{6355424F-F203-4439-B386-B1231C7B1362}" destId="{DBF487C5-8C5A-4F8E-81FE-22F7F6BBD41E}" srcOrd="2" destOrd="0" presId="urn:microsoft.com/office/officeart/2005/8/layout/gear1"/>
    <dgm:cxn modelId="{A8C4BC91-9C13-48F2-88FA-BF0D90925682}" type="presOf" srcId="{CB74A78A-F434-4F98-B218-FE00E87DE197}" destId="{C334D4E0-F9DA-4B18-AC4E-D696BF6B6FEC}" srcOrd="1" destOrd="0" presId="urn:microsoft.com/office/officeart/2005/8/layout/gear1"/>
    <dgm:cxn modelId="{C5BB8F5D-5D23-4D5D-AE88-19F28A48787A}" srcId="{DE27E7FF-9912-48FB-8D15-DDBC6A8B469F}" destId="{CCF18EAC-3D24-4285-944A-17DF815E2253}" srcOrd="1" destOrd="0" parTransId="{ABE3E3A7-D4F0-43BC-BC57-E091DEE05B1D}" sibTransId="{077C2507-9FD6-415A-AA3A-15D4004F93CF}"/>
    <dgm:cxn modelId="{A0775568-EDD0-45F3-9531-F76F1262CC79}" type="presOf" srcId="{CB74A78A-F434-4F98-B218-FE00E87DE197}" destId="{F3535D93-26ED-43FE-BE16-368B6DE54126}" srcOrd="3" destOrd="0" presId="urn:microsoft.com/office/officeart/2005/8/layout/gear1"/>
    <dgm:cxn modelId="{33BFC845-2714-4187-8DBC-F4168D47FADE}" type="presOf" srcId="{6355424F-F203-4439-B386-B1231C7B1362}" destId="{68F8FA95-1467-420F-BDEC-BEA9172B1F64}" srcOrd="1" destOrd="0" presId="urn:microsoft.com/office/officeart/2005/8/layout/gear1"/>
    <dgm:cxn modelId="{239B09CB-4ACE-485C-A68E-079F805AD08C}" srcId="{DE27E7FF-9912-48FB-8D15-DDBC6A8B469F}" destId="{CB74A78A-F434-4F98-B218-FE00E87DE197}" srcOrd="2" destOrd="0" parTransId="{8352176C-FF2C-41E5-B036-3F3F36F7FAC7}" sibTransId="{C6A318D2-1FA7-47ED-81BB-D70E5C512BC9}"/>
    <dgm:cxn modelId="{FD9E5D02-A6DB-4BC2-8F80-BDBBF7F1A8BC}" type="presOf" srcId="{C6A318D2-1FA7-47ED-81BB-D70E5C512BC9}" destId="{ECE5340A-3A61-4F3C-B8CC-ADCE0AD4DAFB}" srcOrd="0" destOrd="0" presId="urn:microsoft.com/office/officeart/2005/8/layout/gear1"/>
    <dgm:cxn modelId="{457A4A9D-2528-4712-AA1A-5D50966C8F07}" type="presOf" srcId="{077C2507-9FD6-415A-AA3A-15D4004F93CF}" destId="{663B0CE4-877E-4605-92FC-9C96C9780A99}" srcOrd="0" destOrd="0" presId="urn:microsoft.com/office/officeart/2005/8/layout/gear1"/>
    <dgm:cxn modelId="{3AD250E7-A06D-476D-AB5C-196166A164FF}" type="presOf" srcId="{CB74A78A-F434-4F98-B218-FE00E87DE197}" destId="{0A94A561-FBCA-4B7B-A6C1-617B2EF95CD0}" srcOrd="0" destOrd="0" presId="urn:microsoft.com/office/officeart/2005/8/layout/gear1"/>
    <dgm:cxn modelId="{7852CD9F-EDA3-4F0E-B457-71248F06E8A6}" type="presOf" srcId="{6C4FF5DB-5BA4-47CB-8A1F-42469E467EA1}" destId="{D5A820B8-9B3A-4253-A0EC-241565B87861}" srcOrd="0" destOrd="0" presId="urn:microsoft.com/office/officeart/2005/8/layout/gear1"/>
    <dgm:cxn modelId="{2FC4306C-7A4B-4D66-B82D-724C3F671A6C}" type="presOf" srcId="{DE27E7FF-9912-48FB-8D15-DDBC6A8B469F}" destId="{A9BB85C5-C1CA-4DA2-AF0F-D8F43C648F49}" srcOrd="0" destOrd="0" presId="urn:microsoft.com/office/officeart/2005/8/layout/gear1"/>
    <dgm:cxn modelId="{828DDC46-7549-4C7B-BE78-FE74C97F40A7}" type="presParOf" srcId="{A9BB85C5-C1CA-4DA2-AF0F-D8F43C648F49}" destId="{8658EF2B-34AF-479F-8C3D-03E802BB732E}" srcOrd="0" destOrd="0" presId="urn:microsoft.com/office/officeart/2005/8/layout/gear1"/>
    <dgm:cxn modelId="{E7DA7C42-81AB-4EDF-9415-7014682A9B0F}" type="presParOf" srcId="{A9BB85C5-C1CA-4DA2-AF0F-D8F43C648F49}" destId="{68F8FA95-1467-420F-BDEC-BEA9172B1F64}" srcOrd="1" destOrd="0" presId="urn:microsoft.com/office/officeart/2005/8/layout/gear1"/>
    <dgm:cxn modelId="{21E34E37-4293-4EEB-904F-7B87EA010962}" type="presParOf" srcId="{A9BB85C5-C1CA-4DA2-AF0F-D8F43C648F49}" destId="{DBF487C5-8C5A-4F8E-81FE-22F7F6BBD41E}" srcOrd="2" destOrd="0" presId="urn:microsoft.com/office/officeart/2005/8/layout/gear1"/>
    <dgm:cxn modelId="{FDF4B18E-991F-44E4-AFC7-67E09D512801}" type="presParOf" srcId="{A9BB85C5-C1CA-4DA2-AF0F-D8F43C648F49}" destId="{0FEF046B-B12A-40CF-8DD8-773BA97EFF2D}" srcOrd="3" destOrd="0" presId="urn:microsoft.com/office/officeart/2005/8/layout/gear1"/>
    <dgm:cxn modelId="{6579783F-0BFA-40FA-870E-6C2E142A3D4B}" type="presParOf" srcId="{A9BB85C5-C1CA-4DA2-AF0F-D8F43C648F49}" destId="{5C05AF1C-4254-4006-8DE9-253E09A2C938}" srcOrd="4" destOrd="0" presId="urn:microsoft.com/office/officeart/2005/8/layout/gear1"/>
    <dgm:cxn modelId="{5C9A8A73-56B4-40A8-93E5-CABC6055BA58}" type="presParOf" srcId="{A9BB85C5-C1CA-4DA2-AF0F-D8F43C648F49}" destId="{5B792BB4-5111-48AD-B9AF-565D15B942AB}" srcOrd="5" destOrd="0" presId="urn:microsoft.com/office/officeart/2005/8/layout/gear1"/>
    <dgm:cxn modelId="{8323B0A7-BFC0-4CCA-BF61-5AFCBF2B9740}" type="presParOf" srcId="{A9BB85C5-C1CA-4DA2-AF0F-D8F43C648F49}" destId="{0A94A561-FBCA-4B7B-A6C1-617B2EF95CD0}" srcOrd="6" destOrd="0" presId="urn:microsoft.com/office/officeart/2005/8/layout/gear1"/>
    <dgm:cxn modelId="{E272D10F-0ED0-4F3F-B535-DD0EAE755E07}" type="presParOf" srcId="{A9BB85C5-C1CA-4DA2-AF0F-D8F43C648F49}" destId="{C334D4E0-F9DA-4B18-AC4E-D696BF6B6FEC}" srcOrd="7" destOrd="0" presId="urn:microsoft.com/office/officeart/2005/8/layout/gear1"/>
    <dgm:cxn modelId="{D2E06DFA-5B3D-4B22-8ADF-1EB0CDE8121D}" type="presParOf" srcId="{A9BB85C5-C1CA-4DA2-AF0F-D8F43C648F49}" destId="{77933779-1069-41C5-9442-CDF80605D356}" srcOrd="8" destOrd="0" presId="urn:microsoft.com/office/officeart/2005/8/layout/gear1"/>
    <dgm:cxn modelId="{653F9100-A199-4143-991A-E305DA3EDBD3}" type="presParOf" srcId="{A9BB85C5-C1CA-4DA2-AF0F-D8F43C648F49}" destId="{F3535D93-26ED-43FE-BE16-368B6DE54126}" srcOrd="9" destOrd="0" presId="urn:microsoft.com/office/officeart/2005/8/layout/gear1"/>
    <dgm:cxn modelId="{F91692D5-A8B9-4BBC-BEE1-57011816E728}" type="presParOf" srcId="{A9BB85C5-C1CA-4DA2-AF0F-D8F43C648F49}" destId="{D5A820B8-9B3A-4253-A0EC-241565B87861}" srcOrd="10" destOrd="0" presId="urn:microsoft.com/office/officeart/2005/8/layout/gear1"/>
    <dgm:cxn modelId="{C7655BA7-17D4-4BD2-83B9-3669CCC3E832}" type="presParOf" srcId="{A9BB85C5-C1CA-4DA2-AF0F-D8F43C648F49}" destId="{663B0CE4-877E-4605-92FC-9C96C9780A99}" srcOrd="11" destOrd="0" presId="urn:microsoft.com/office/officeart/2005/8/layout/gear1"/>
    <dgm:cxn modelId="{39070D3E-29B5-494F-ADB5-7881BE8AC8C8}" type="presParOf" srcId="{A9BB85C5-C1CA-4DA2-AF0F-D8F43C648F49}" destId="{ECE5340A-3A61-4F3C-B8CC-ADCE0AD4DAFB}"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hdr" sz="quarter"/>
          </p:nvPr>
        </p:nvSpPr>
        <p:spPr bwMode="auto">
          <a:xfrm>
            <a:off x="1944860" y="304800"/>
            <a:ext cx="2981911" cy="46418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eaLnBrk="1" hangingPunct="1">
              <a:defRPr sz="1000">
                <a:solidFill>
                  <a:schemeClr val="tx1"/>
                </a:solidFill>
                <a:latin typeface="Arial" charset="0"/>
              </a:defRPr>
            </a:lvl1pPr>
          </a:lstStyle>
          <a:p>
            <a:pPr>
              <a:defRPr/>
            </a:pPr>
            <a:r>
              <a:rPr lang="en-US" dirty="0" smtClean="0"/>
              <a:t>Orientation for New Staff</a:t>
            </a:r>
          </a:p>
          <a:p>
            <a:pPr>
              <a:defRPr/>
            </a:pPr>
            <a:r>
              <a:rPr lang="en-US" dirty="0" smtClean="0"/>
              <a:t>September 2011</a:t>
            </a:r>
            <a:endParaRPr lang="en-US" dirty="0"/>
          </a:p>
        </p:txBody>
      </p:sp>
      <p:sp>
        <p:nvSpPr>
          <p:cNvPr id="385027" name="Rectangle 3"/>
          <p:cNvSpPr>
            <a:spLocks noGrp="1" noChangeArrowheads="1"/>
          </p:cNvSpPr>
          <p:nvPr>
            <p:ph type="dt" sz="quarter" idx="1"/>
          </p:nvPr>
        </p:nvSpPr>
        <p:spPr bwMode="auto">
          <a:xfrm>
            <a:off x="5422107" y="0"/>
            <a:ext cx="1458147"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US" dirty="0"/>
          </a:p>
        </p:txBody>
      </p:sp>
      <p:sp>
        <p:nvSpPr>
          <p:cNvPr id="6" name="Footer Placeholder 5"/>
          <p:cNvSpPr>
            <a:spLocks noGrp="1"/>
          </p:cNvSpPr>
          <p:nvPr>
            <p:ph type="ftr" sz="quarter" idx="2"/>
          </p:nvPr>
        </p:nvSpPr>
        <p:spPr>
          <a:xfrm>
            <a:off x="1" y="8830627"/>
            <a:ext cx="2981911" cy="464184"/>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A751BC00-6E41-4DAB-AD97-F32C9F5FCA08}" type="slidenum">
              <a:rPr lang="en-US" smtClean="0"/>
              <a:pPr/>
              <a:t>‹#›</a:t>
            </a:fld>
            <a:endParaRPr lang="en-US"/>
          </a:p>
        </p:txBody>
      </p:sp>
    </p:spTree>
    <p:extLst>
      <p:ext uri="{BB962C8B-B14F-4D97-AF65-F5344CB8AC3E}">
        <p14:creationId xmlns:p14="http://schemas.microsoft.com/office/powerpoint/2010/main" val="345450065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699" name="Rectangle 3"/>
          <p:cNvSpPr>
            <a:spLocks noGrp="1" noChangeArrowheads="1"/>
          </p:cNvSpPr>
          <p:nvPr>
            <p:ph type="dt" idx="1"/>
          </p:nvPr>
        </p:nvSpPr>
        <p:spPr bwMode="auto">
          <a:xfrm>
            <a:off x="3898342"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fld id="{39A4E8AF-FB59-4ECE-8C80-76E13B1AC5D3}" type="datetimeFigureOut">
              <a:rPr lang="en-US"/>
              <a:pPr>
                <a:defRPr/>
              </a:pPr>
              <a:t>3/23/2012</a:t>
            </a:fld>
            <a:endParaRPr lang="en-US"/>
          </a:p>
        </p:txBody>
      </p:sp>
      <p:sp>
        <p:nvSpPr>
          <p:cNvPr id="43012" name="Rectangle 4"/>
          <p:cNvSpPr>
            <a:spLocks noGrp="1" noRot="1" noChangeAspect="1" noChangeArrowheads="1" noTextEdit="1"/>
          </p:cNvSpPr>
          <p:nvPr>
            <p:ph type="sldImg" idx="2"/>
          </p:nvPr>
        </p:nvSpPr>
        <p:spPr bwMode="auto">
          <a:xfrm>
            <a:off x="1119188" y="698500"/>
            <a:ext cx="4645025" cy="34845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6933" y="4414519"/>
            <a:ext cx="5507948" cy="4184016"/>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1"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98342"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r" eaLnBrk="1" hangingPunct="1">
              <a:defRPr sz="1200">
                <a:solidFill>
                  <a:schemeClr val="tx1"/>
                </a:solidFill>
                <a:latin typeface="Arial" charset="0"/>
              </a:defRPr>
            </a:lvl1pPr>
          </a:lstStyle>
          <a:p>
            <a:pPr>
              <a:defRPr/>
            </a:pPr>
            <a:fld id="{422E3482-1AC4-4480-8E1D-0AB2BCEB3E2D}" type="slidenum">
              <a:rPr lang="en-US"/>
              <a:pPr>
                <a:defRPr/>
              </a:pPr>
              <a:t>‹#›</a:t>
            </a:fld>
            <a:endParaRPr lang="en-US"/>
          </a:p>
        </p:txBody>
      </p:sp>
    </p:spTree>
    <p:extLst>
      <p:ext uri="{BB962C8B-B14F-4D97-AF65-F5344CB8AC3E}">
        <p14:creationId xmlns:p14="http://schemas.microsoft.com/office/powerpoint/2010/main" val="265243823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4919453-113B-4CC0-AB0A-003B56F6E941}" type="slidenum">
              <a:rPr lang="en-US"/>
              <a:pPr/>
              <a:t>1</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i="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16F29BC-841D-4E82-BA1B-46847739A73B}"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Through literature</a:t>
            </a:r>
            <a:r>
              <a:rPr lang="en-US" baseline="0" dirty="0" smtClean="0"/>
              <a:t> review of what makes for a good IFSP goal, these six criteria indicate what constitutes a good IFSP outcome.</a:t>
            </a:r>
          </a:p>
          <a:p>
            <a:pPr eaLnBrk="1" hangingPunct="1"/>
            <a:r>
              <a:rPr lang="en-US" baseline="0" dirty="0" smtClean="0"/>
              <a:t>Review each criteria and make note of the ones on the bottom.</a:t>
            </a:r>
            <a:endParaRPr lang="en-US" dirty="0" smtClean="0"/>
          </a:p>
        </p:txBody>
      </p:sp>
      <p:sp>
        <p:nvSpPr>
          <p:cNvPr id="4" name="Slide Number Placeholder 3"/>
          <p:cNvSpPr>
            <a:spLocks noGrp="1"/>
          </p:cNvSpPr>
          <p:nvPr>
            <p:ph type="sldNum" sz="quarter" idx="5"/>
          </p:nvPr>
        </p:nvSpPr>
        <p:spPr/>
        <p:txBody>
          <a:bodyPr/>
          <a:lstStyle/>
          <a:p>
            <a:pPr>
              <a:defRPr/>
            </a:pPr>
            <a:fld id="{8F0DC506-B614-422E-AED4-97941B8D533A}"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buClr>
                <a:srgbClr val="0094C8"/>
              </a:buClr>
            </a:pPr>
            <a:r>
              <a:rPr lang="en-US" sz="1200" dirty="0" smtClean="0"/>
              <a:t>Let’s look at how we can rate the outcome</a:t>
            </a:r>
            <a:r>
              <a:rPr lang="en-US" sz="1200" baseline="0" dirty="0" smtClean="0"/>
              <a:t> that we developed for Nolan earlier.</a:t>
            </a:r>
            <a:endParaRPr lang="en-US" sz="1200" dirty="0" smtClean="0"/>
          </a:p>
          <a:p>
            <a:pPr eaLnBrk="1" hangingPunct="1">
              <a:lnSpc>
                <a:spcPct val="90000"/>
              </a:lnSpc>
              <a:buClr>
                <a:srgbClr val="0094C8"/>
              </a:buClr>
            </a:pPr>
            <a:endParaRPr lang="en-US" sz="1200" dirty="0" smtClean="0"/>
          </a:p>
          <a:p>
            <a:pPr eaLnBrk="1" hangingPunct="1">
              <a:lnSpc>
                <a:spcPct val="90000"/>
              </a:lnSpc>
              <a:buClr>
                <a:srgbClr val="0094C8"/>
              </a:buClr>
            </a:pPr>
            <a:r>
              <a:rPr lang="en-US" sz="1200" dirty="0" smtClean="0"/>
              <a:t>Introduce the activity.  Will have a set of cards and a placemat.</a:t>
            </a:r>
          </a:p>
          <a:p>
            <a:pPr eaLnBrk="1" hangingPunct="1">
              <a:lnSpc>
                <a:spcPct val="90000"/>
              </a:lnSpc>
              <a:buClr>
                <a:srgbClr val="0094C8"/>
              </a:buClr>
            </a:pPr>
            <a:endParaRPr lang="en-US" sz="1200" dirty="0" smtClean="0"/>
          </a:p>
          <a:p>
            <a:pPr eaLnBrk="1" hangingPunct="1">
              <a:lnSpc>
                <a:spcPct val="90000"/>
              </a:lnSpc>
              <a:buClr>
                <a:srgbClr val="0094C8"/>
              </a:buClr>
            </a:pPr>
            <a:r>
              <a:rPr lang="en-US" sz="1200" dirty="0" smtClean="0"/>
              <a:t>Put card in the middle and draw a grid on it like this example.  Go through each criteria</a:t>
            </a:r>
            <a:r>
              <a:rPr lang="en-US" sz="1200" baseline="0" dirty="0" smtClean="0"/>
              <a:t> and mark (use example).</a:t>
            </a:r>
          </a:p>
          <a:p>
            <a:pPr eaLnBrk="1" hangingPunct="1">
              <a:lnSpc>
                <a:spcPct val="90000"/>
              </a:lnSpc>
              <a:buClr>
                <a:srgbClr val="0094C8"/>
              </a:buClr>
            </a:pPr>
            <a:endParaRPr lang="en-US" sz="1200" baseline="0" dirty="0" smtClean="0"/>
          </a:p>
          <a:p>
            <a:pPr eaLnBrk="1" hangingPunct="1">
              <a:lnSpc>
                <a:spcPct val="90000"/>
              </a:lnSpc>
              <a:buClr>
                <a:srgbClr val="0094C8"/>
              </a:buClr>
            </a:pPr>
            <a:r>
              <a:rPr lang="en-US" sz="1200" baseline="0" dirty="0" smtClean="0"/>
              <a:t>Go through all the outcome statements and talk as a team (split up somehow).  Separate into “good” and “bad” outcome statements; any that have questions about, set aside.  </a:t>
            </a:r>
          </a:p>
          <a:p>
            <a:pPr eaLnBrk="1" hangingPunct="1">
              <a:lnSpc>
                <a:spcPct val="90000"/>
              </a:lnSpc>
              <a:buClr>
                <a:srgbClr val="0094C8"/>
              </a:buClr>
            </a:pPr>
            <a:endParaRPr lang="en-US" sz="1200" baseline="0" dirty="0" smtClean="0"/>
          </a:p>
          <a:p>
            <a:pPr eaLnBrk="1" hangingPunct="1">
              <a:lnSpc>
                <a:spcPct val="90000"/>
              </a:lnSpc>
              <a:buClr>
                <a:srgbClr val="0094C8"/>
              </a:buClr>
            </a:pPr>
            <a:r>
              <a:rPr lang="en-US" sz="1200" baseline="0" dirty="0" smtClean="0"/>
              <a:t>Debrief:  Are there any that stumped you?  What was the sticking point?  What do others think?</a:t>
            </a:r>
          </a:p>
          <a:p>
            <a:pPr eaLnBrk="1" hangingPunct="1">
              <a:lnSpc>
                <a:spcPct val="90000"/>
              </a:lnSpc>
              <a:buClr>
                <a:srgbClr val="0094C8"/>
              </a:buClr>
            </a:pPr>
            <a:r>
              <a:rPr lang="en-US" sz="1200" baseline="0" dirty="0" smtClean="0"/>
              <a:t>Was this helpful?</a:t>
            </a:r>
          </a:p>
        </p:txBody>
      </p:sp>
      <p:sp>
        <p:nvSpPr>
          <p:cNvPr id="4" name="Slide Number Placeholder 3"/>
          <p:cNvSpPr>
            <a:spLocks noGrp="1"/>
          </p:cNvSpPr>
          <p:nvPr>
            <p:ph type="sldNum" sz="quarter" idx="5"/>
          </p:nvPr>
        </p:nvSpPr>
        <p:spPr/>
        <p:txBody>
          <a:bodyPr/>
          <a:lstStyle/>
          <a:p>
            <a:pPr>
              <a:defRPr/>
            </a:pPr>
            <a:fld id="{3E6541BD-F90E-48B0-9696-04F3D73EB1A6}"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D202D1A-191F-4497-8B51-5A8FCF46EB66}"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17576" y="4415791"/>
            <a:ext cx="5046663" cy="4183380"/>
          </a:xfrm>
          <a:noFill/>
          <a:ln/>
        </p:spPr>
        <p:txBody>
          <a:bodyPr/>
          <a:lstStyle/>
          <a:p>
            <a:r>
              <a:rPr lang="en-US" dirty="0" smtClean="0"/>
              <a:t>It should be easy to see the connection between what we measure for all children</a:t>
            </a:r>
            <a:r>
              <a:rPr lang="en-US" baseline="0" dirty="0" smtClean="0"/>
              <a:t> to see if we are meeting our mission for early intervention (successful participation) and what we do for each child individually (successful participation).</a:t>
            </a:r>
          </a:p>
          <a:p>
            <a:endParaRPr lang="en-US" baseline="0" dirty="0" smtClean="0"/>
          </a:p>
          <a:p>
            <a:r>
              <a:rPr lang="en-US" baseline="0" dirty="0" smtClean="0"/>
              <a:t>Child outcomes, while they do not specifically need to relate to one or more of the global child outcomes, will likely relate back to the functional child outcomes.</a:t>
            </a:r>
          </a:p>
          <a:p>
            <a:r>
              <a:rPr lang="en-US" baseline="0" dirty="0" smtClean="0"/>
              <a:t>Nolan – social, language, skill development (playing with toys)</a:t>
            </a:r>
          </a:p>
          <a:p>
            <a:r>
              <a:rPr lang="en-US" baseline="0" dirty="0" smtClean="0"/>
              <a:t>Romeo – eating – getting needs met; playing – skill development.</a:t>
            </a:r>
          </a:p>
          <a:p>
            <a:endParaRPr lang="en-US" baseline="0" dirty="0" smtClean="0"/>
          </a:p>
          <a:p>
            <a:r>
              <a:rPr lang="en-US" baseline="0" dirty="0" smtClean="0"/>
              <a:t>If think about it, if cannot connect the outcome you’ve written back to one of the 3 outcomes, chances are it is not functional for the child.  </a:t>
            </a:r>
          </a:p>
          <a:p>
            <a:endParaRPr lang="en-US" baseline="0" dirty="0" smtClean="0"/>
          </a:p>
          <a:p>
            <a:r>
              <a:rPr lang="en-US" baseline="0" dirty="0" smtClean="0"/>
              <a:t>Go back to the “good goals”  and connect with the 3 outcomes.  Look at “bad” outcomes – do they see the disconnect?</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 connection between the quality</a:t>
            </a:r>
            <a:r>
              <a:rPr lang="en-US" baseline="0" dirty="0" smtClean="0"/>
              <a:t> practices, the outcomes AND the overall mission and principles.</a:t>
            </a:r>
          </a:p>
          <a:p>
            <a:endParaRPr lang="en-US" baseline="0" dirty="0" smtClean="0"/>
          </a:p>
          <a:p>
            <a:r>
              <a:rPr lang="en-US" baseline="0" dirty="0" smtClean="0"/>
              <a:t>The gathering and using of functional, meaningful information is the key to making </a:t>
            </a:r>
            <a:r>
              <a:rPr lang="en-US" baseline="0" smtClean="0"/>
              <a:t>the connection.</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i="1" dirty="0" smtClean="0"/>
          </a:p>
        </p:txBody>
      </p:sp>
      <p:sp>
        <p:nvSpPr>
          <p:cNvPr id="4" name="Slide Number Placeholder 3"/>
          <p:cNvSpPr>
            <a:spLocks noGrp="1"/>
          </p:cNvSpPr>
          <p:nvPr>
            <p:ph type="sldNum" sz="quarter" idx="5"/>
          </p:nvPr>
        </p:nvSpPr>
        <p:spPr/>
        <p:txBody>
          <a:bodyPr/>
          <a:lstStyle/>
          <a:p>
            <a:pPr>
              <a:defRPr/>
            </a:pPr>
            <a:fld id="{0532A74F-4DF6-4DFA-8F07-53D1439D6D8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to writing a good functional outcome:</a:t>
            </a:r>
          </a:p>
          <a:p>
            <a:r>
              <a:rPr lang="en-US" dirty="0" smtClean="0"/>
              <a:t>Read the slide </a:t>
            </a:r>
            <a:r>
              <a:rPr lang="en-US" dirty="0" smtClean="0">
                <a:sym typeface="Wingdings" pitchFamily="2" charset="2"/>
              </a:rPr>
              <a: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3</a:t>
            </a:fld>
            <a:endParaRPr lang="en-US"/>
          </a:p>
        </p:txBody>
      </p:sp>
    </p:spTree>
    <p:extLst>
      <p:ext uri="{BB962C8B-B14F-4D97-AF65-F5344CB8AC3E}">
        <p14:creationId xmlns:p14="http://schemas.microsoft.com/office/powerpoint/2010/main" val="2726564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smtClean="0"/>
              <a:t>Child Outcomes should:</a:t>
            </a:r>
          </a:p>
          <a:p>
            <a:pPr>
              <a:lnSpc>
                <a:spcPct val="80000"/>
              </a:lnSpc>
            </a:pPr>
            <a:endParaRPr lang="en-US" smtClean="0"/>
          </a:p>
          <a:p>
            <a:pPr>
              <a:lnSpc>
                <a:spcPct val="80000"/>
              </a:lnSpc>
              <a:buFontTx/>
              <a:buChar char="•"/>
            </a:pPr>
            <a:r>
              <a:rPr lang="en-US" smtClean="0"/>
              <a:t>Enhance child’s learning through functional participation in everyday activities (child is learner/actor)</a:t>
            </a:r>
          </a:p>
          <a:p>
            <a:pPr>
              <a:lnSpc>
                <a:spcPct val="80000"/>
              </a:lnSpc>
              <a:buFontTx/>
              <a:buChar char="•"/>
            </a:pPr>
            <a:r>
              <a:rPr lang="en-US" smtClean="0"/>
              <a:t>Be important and meaningful to family/caregiver (priorities)</a:t>
            </a:r>
          </a:p>
          <a:p>
            <a:pPr>
              <a:lnSpc>
                <a:spcPct val="80000"/>
              </a:lnSpc>
              <a:buFontTx/>
              <a:buChar char="•"/>
            </a:pPr>
            <a:r>
              <a:rPr lang="en-US" smtClean="0"/>
              <a:t>Expand activity settings in which child can be competent</a:t>
            </a:r>
          </a:p>
          <a:p>
            <a:pPr>
              <a:lnSpc>
                <a:spcPct val="80000"/>
              </a:lnSpc>
              <a:buFontTx/>
              <a:buChar char="•"/>
            </a:pPr>
            <a:r>
              <a:rPr lang="en-US" smtClean="0"/>
              <a:t>Be based on child’s interests</a:t>
            </a:r>
          </a:p>
          <a:p>
            <a:endParaRPr lang="en-US" smtClean="0"/>
          </a:p>
          <a:p>
            <a:r>
              <a:rPr lang="en-US" smtClean="0"/>
              <a:t>Often, child-focused, participation-based IFSP outcome statements focus on child interests and assets that provide opportunities for learning and development within context. Other times, IFSP outcome statements focus on routines and activities that parents want or need to go more smoothly, such as mealtimes or bedtime routines. </a:t>
            </a:r>
          </a:p>
          <a:p>
            <a:endParaRPr lang="en-US" smtClean="0"/>
          </a:p>
          <a:p>
            <a:endParaRPr lang="en-US" smtClean="0"/>
          </a:p>
          <a:p>
            <a:r>
              <a:rPr lang="en-US" smtClean="0"/>
              <a:t>Family Outcomes should:</a:t>
            </a:r>
          </a:p>
          <a:p>
            <a:pPr>
              <a:buFontTx/>
              <a:buChar char="•"/>
            </a:pPr>
            <a:r>
              <a:rPr lang="en-US" smtClean="0"/>
              <a:t>Enhance the capacity of the family to meet the needs of their child (family is learner/actor)</a:t>
            </a:r>
          </a:p>
          <a:p>
            <a:pPr>
              <a:buFontTx/>
              <a:buChar char="•"/>
            </a:pPr>
            <a:r>
              <a:rPr lang="en-US" smtClean="0"/>
              <a:t>Support accessing community resources and supports (FRC supported)</a:t>
            </a:r>
          </a:p>
          <a:p>
            <a:pPr>
              <a:buFontTx/>
              <a:buChar char="•"/>
            </a:pPr>
            <a:r>
              <a:rPr lang="en-US" smtClean="0"/>
              <a:t>Be important and meaningful to family/caregiver (priorities)</a:t>
            </a:r>
          </a:p>
          <a:p>
            <a:pPr>
              <a:buFontTx/>
              <a:buChar char="•"/>
            </a:pPr>
            <a:r>
              <a:rPr lang="en-US" smtClean="0"/>
              <a:t>Be based on family’s interests</a:t>
            </a:r>
          </a:p>
          <a:p>
            <a:endParaRPr lang="en-US" smtClean="0"/>
          </a:p>
          <a:p>
            <a:r>
              <a:rPr lang="en-US" smtClean="0"/>
              <a:t>Two types of family outcomes – participation-based or resource based outcomes</a:t>
            </a:r>
          </a:p>
          <a:p>
            <a:endParaRPr lang="en-US" smtClean="0"/>
          </a:p>
          <a:p>
            <a:r>
              <a:rPr lang="en-US" smtClean="0"/>
              <a:t>An example of a participation-based, family-focused outcome is:</a:t>
            </a:r>
            <a:br>
              <a:rPr lang="en-US" smtClean="0"/>
            </a:br>
            <a:r>
              <a:rPr lang="en-US" smtClean="0"/>
              <a:t>Frank and Tamara will use signs to offer Dawn snack choices from within her favorite foods by the end of the month</a:t>
            </a:r>
          </a:p>
          <a:p>
            <a:endParaRPr lang="en-US" smtClean="0"/>
          </a:p>
          <a:p>
            <a:r>
              <a:rPr lang="en-US" smtClean="0"/>
              <a:t>What are resource-based, family-focused outcomes that can be written on an IFSP? Anything that the family identifies can qualify as a resource-based outcome. Here are some examples:</a:t>
            </a:r>
            <a:br>
              <a:rPr lang="en-US" smtClean="0"/>
            </a:br>
            <a:r>
              <a:rPr lang="en-US" smtClean="0"/>
              <a:t/>
            </a:r>
            <a:br>
              <a:rPr lang="en-US" smtClean="0"/>
            </a:br>
            <a:r>
              <a:rPr lang="en-US" smtClean="0"/>
              <a:t>Jeri will find child care for her son within 25 miles of her new job.</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B940FAA5-A8BF-406B-9165-AA7602321EB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D2BDFA-DA2E-4CDF-AFE0-44165EB9A145}" type="slidenum">
              <a:rPr lang="en-US"/>
              <a:pPr>
                <a:defRPr/>
              </a:pPr>
              <a:t>5</a:t>
            </a:fld>
            <a:endParaRPr lang="en-US" dirty="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Consider these 4 steps.</a:t>
            </a:r>
          </a:p>
          <a:p>
            <a:endParaRPr lang="en-US" dirty="0" smtClean="0"/>
          </a:p>
          <a:p>
            <a:r>
              <a:rPr lang="en-US" dirty="0" smtClean="0"/>
              <a:t>Robin </a:t>
            </a:r>
            <a:r>
              <a:rPr lang="en-US" dirty="0" err="1" smtClean="0"/>
              <a:t>McW</a:t>
            </a:r>
            <a:r>
              <a:rPr lang="en-US" dirty="0" smtClean="0"/>
              <a:t> model – reference</a:t>
            </a:r>
            <a:r>
              <a:rPr lang="en-US" baseline="0" dirty="0" smtClean="0"/>
              <a:t> at the end.</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A70EEFB-DC34-479C-B232-04CC0EE0FF99}" type="slidenum">
              <a:rPr lang="en-US"/>
              <a:pPr>
                <a:defRPr/>
              </a:pPr>
              <a:t>6</a:t>
            </a:fld>
            <a:endParaRPr lang="en-US" dirty="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9792B00-1BEC-4EC9-A75D-3E46523ECB94}" type="slidenum">
              <a:rPr lang="en-US"/>
              <a:pPr>
                <a:defRPr/>
              </a:pPr>
              <a:t>7</a:t>
            </a:fld>
            <a:endParaRPr lang="en-US" dirty="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Using Robin’s mechanism, here’s an example</a:t>
            </a:r>
            <a:r>
              <a:rPr lang="en-US" baseline="0" dirty="0" smtClean="0"/>
              <a:t> of a child outcome.</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A70EEFB-DC34-479C-B232-04CC0EE0FF99}" type="slidenum">
              <a:rPr lang="en-US"/>
              <a:pPr>
                <a:defRPr/>
              </a:pPr>
              <a:t>8</a:t>
            </a:fld>
            <a:endParaRPr lang="en-US" dirty="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7FFAD89-6FAA-4374-894F-EFC8DA633510}" type="slidenum">
              <a:rPr lang="en-US"/>
              <a:pPr>
                <a:defRPr/>
              </a:pPr>
              <a:t>9</a:t>
            </a:fld>
            <a:endParaRPr lang="en-US" dirty="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rgbClr val="22456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a:prstGeom prst="rect">
            <a:avLst/>
          </a:prstGeom>
        </p:spPr>
        <p:txBody>
          <a:bodyPr/>
          <a:lstStyle>
            <a:lvl1pPr marL="0" indent="0" algn="r">
              <a:buNone/>
              <a:defRPr sz="2400">
                <a:solidFill>
                  <a:srgbClr val="22456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5C57DB5-E535-4D58-B47D-FE3F48080403}" type="slidenum">
              <a:rPr lang="en-US"/>
              <a:pPr>
                <a:defRPr/>
              </a:pPr>
              <a:t>‹#›</a:t>
            </a:fld>
            <a:endParaRPr lang="en-US" dirty="0"/>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First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91000"/>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06712D2E-7C77-4AF2-8AD8-5058B673BD74}" type="slidenum">
              <a:rPr lang="en-US"/>
              <a:pPr>
                <a:defRPr/>
              </a:pPr>
              <a:t>‹#›</a:t>
            </a:fld>
            <a:endParaRPr lang="en-US" dirty="0"/>
          </a:p>
        </p:txBody>
      </p:sp>
      <p:sp>
        <p:nvSpPr>
          <p:cNvPr id="5" name="Footer Placeholder 11"/>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1337565-7CFA-4911-94BD-ED477B8C17C1}" type="slidenum">
              <a:rPr lang="en-US"/>
              <a:pPr>
                <a:defRPr/>
              </a:pPr>
              <a:t>‹#›</a:t>
            </a:fld>
            <a:endParaRPr lang="en-US" dirty="0"/>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BB0CB9C9-56F6-4ADD-B4A8-649640E21AF5}" type="slidenum">
              <a:rPr lang="en-US"/>
              <a:pPr>
                <a:defRPr/>
              </a:pPr>
              <a:t>‹#›</a:t>
            </a:fld>
            <a:endParaRPr lang="en-US" dirty="0"/>
          </a:p>
        </p:txBody>
      </p:sp>
    </p:spTree>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A42048C-CA09-482D-B509-7B33E7C8B069}" type="slidenum">
              <a:rPr lang="en-US"/>
              <a:pPr>
                <a:defRPr/>
              </a:pPr>
              <a:t>‹#›</a:t>
            </a:fld>
            <a:endParaRPr lang="en-US" dirty="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6758675-5A37-4EA8-9D04-8C05A631376B}" type="slidenum">
              <a:rPr lang="en-US"/>
              <a:pPr>
                <a:defRPr/>
              </a:pPr>
              <a:t>‹#›</a:t>
            </a:fld>
            <a:endParaRPr lang="en-US" dirty="0"/>
          </a:p>
        </p:txBody>
      </p:sp>
    </p:spTree>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48044758-7142-4F60-AB32-4D38056C44F9}" type="slidenum">
              <a:rPr lang="en-US"/>
              <a:pPr>
                <a:defRPr/>
              </a:pPr>
              <a:t>‹#›</a:t>
            </a:fld>
            <a:endParaRPr lang="en-US" dirty="0"/>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91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A7F3BA3-4780-4BBF-A926-AE48C7EF603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1DF9983B-A996-4C58-ACA5-A3614C6F1C8A}" type="slidenum">
              <a:rPr lang="en-US"/>
              <a:pPr>
                <a:defRPr/>
              </a:pPr>
              <a:t>‹#›</a:t>
            </a:fld>
            <a:endParaRPr lang="en-US" dirty="0"/>
          </a:p>
        </p:txBody>
      </p:sp>
    </p:spTree>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197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smtClean="0"/>
              <a:t>Early Childhood Outcomes Center</a:t>
            </a: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B8865DC2-8705-47C8-BB6B-3E06CB3C237A}" type="slidenum">
              <a:rPr lang="en-US"/>
              <a:pPr>
                <a:defRPr/>
              </a:pPr>
              <a:t>‹#›</a:t>
            </a:fld>
            <a:endParaRPr lang="en-U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a:prstGeom prst="rect">
            <a:avLst/>
          </a:prstGeom>
        </p:spPr>
        <p:txBody>
          <a:bodyPr/>
          <a:lstStyle>
            <a:lvl1pPr>
              <a:defRPr>
                <a:solidFill>
                  <a:srgbClr val="224568"/>
                </a:solidFill>
              </a:defRPr>
            </a:lvl1pPr>
            <a:lvl2pP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6"/>
          <p:cNvSpPr>
            <a:spLocks noGrp="1"/>
          </p:cNvSpPr>
          <p:nvPr>
            <p:ph type="dt" sz="half" idx="10"/>
          </p:nvPr>
        </p:nvSpPr>
        <p:spPr/>
        <p:txBody>
          <a:bodyPr/>
          <a:lstStyle>
            <a:lvl1pPr>
              <a:defRPr>
                <a:solidFill>
                  <a:srgbClr val="224568"/>
                </a:solidFill>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solidFill>
                  <a:srgbClr val="224568"/>
                </a:solidFill>
              </a:defRPr>
            </a:lvl1pPr>
          </a:lstStyle>
          <a:p>
            <a:pPr>
              <a:defRPr/>
            </a:pPr>
            <a:fld id="{1953DF62-26BB-4E12-BC37-2286103161E5}" type="slidenum">
              <a:rPr lang="en-US"/>
              <a:pPr>
                <a:defRPr/>
              </a:pPr>
              <a:t>‹#›</a:t>
            </a:fld>
            <a:endParaRPr lang="en-US" dirty="0"/>
          </a:p>
        </p:txBody>
      </p:sp>
    </p:spTree>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22098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1600" y="43434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smtClean="0"/>
              <a:t>Early Childhood Outcomes Center</a:t>
            </a: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0D336CA2-72BC-4BA2-9B1C-681FC59D14E8}" type="slidenum">
              <a:rPr lang="en-US"/>
              <a:pPr>
                <a:defRPr/>
              </a:pPr>
              <a:t>‹#›</a:t>
            </a:fld>
            <a:endParaRPr lang="en-US"/>
          </a:p>
        </p:txBody>
      </p:sp>
    </p:spTree>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pic>
        <p:nvPicPr>
          <p:cNvPr id="3"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2400" y="2209800"/>
            <a:ext cx="1190625" cy="122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533400" y="228600"/>
            <a:ext cx="8229600" cy="838200"/>
          </a:xfrm>
          <a:ln w="12700">
            <a:solidFill>
              <a:srgbClr val="FF0000"/>
            </a:solidFill>
          </a:ln>
        </p:spPr>
        <p:txBody>
          <a:bodyPr/>
          <a:lstStyle/>
          <a:p>
            <a:r>
              <a:rPr lang="en-US" dirty="0" smtClean="0"/>
              <a:t>Click to edit Master title style</a:t>
            </a:r>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fld id="{3E3AF195-CD99-49DE-8706-F4A5FDB2CC11}" type="datetime1">
              <a:rPr lang="en-US">
                <a:solidFill>
                  <a:prstClr val="black">
                    <a:tint val="75000"/>
                  </a:prstClr>
                </a:solidFill>
              </a:rPr>
              <a:pPr>
                <a:defRPr/>
              </a:pPr>
              <a:t>3/23/2012</a:t>
            </a:fld>
            <a:endParaRPr lang="en-US" dirty="0">
              <a:solidFill>
                <a:prstClr val="black">
                  <a:tint val="75000"/>
                </a:prstClr>
              </a:solidFill>
            </a:endParaRPr>
          </a:p>
        </p:txBody>
      </p:sp>
      <p:sp>
        <p:nvSpPr>
          <p:cNvPr id="5" name="Slide Number Placeholder 4"/>
          <p:cNvSpPr>
            <a:spLocks noGrp="1"/>
          </p:cNvSpPr>
          <p:nvPr>
            <p:ph type="sldNum" sz="quarter" idx="11"/>
          </p:nvPr>
        </p:nvSpPr>
        <p:spPr/>
        <p:txBody>
          <a:bodyPr/>
          <a:lstStyle>
            <a:lvl1pPr>
              <a:defRPr/>
            </a:lvl1pPr>
          </a:lstStyle>
          <a:p>
            <a:pPr>
              <a:defRPr/>
            </a:pPr>
            <a:fld id="{D7D05AE4-2456-4DC8-93B7-8A567724FCAF}" type="slidenum">
              <a:rPr lang="en-US">
                <a:solidFill>
                  <a:prstClr val="black">
                    <a:tint val="75000"/>
                  </a:prstClr>
                </a:solidFill>
              </a:rPr>
              <a:pPr>
                <a:defRPr/>
              </a:pPr>
              <a:t>‹#›</a:t>
            </a:fld>
            <a:endParaRPr lang="en-US" dirty="0">
              <a:solidFill>
                <a:prstClr val="black">
                  <a:tint val="75000"/>
                </a:prstClr>
              </a:solidFill>
            </a:endParaRPr>
          </a:p>
        </p:txBody>
      </p:sp>
      <p:sp>
        <p:nvSpPr>
          <p:cNvPr id="6" name="Footer Placeholder 3"/>
          <p:cNvSpPr>
            <a:spLocks noGrp="1"/>
          </p:cNvSpPr>
          <p:nvPr>
            <p:ph type="ftr" sz="quarter" idx="12"/>
          </p:nvPr>
        </p:nvSpPr>
        <p:spPr/>
        <p:txBody>
          <a:bodyPr/>
          <a:lstStyle>
            <a:lvl1pPr>
              <a:defRPr/>
            </a:lvl1pPr>
          </a:lstStyle>
          <a:p>
            <a:pPr>
              <a:defRPr/>
            </a:pPr>
            <a:r>
              <a:rPr lang="en-US">
                <a:solidFill>
                  <a:prstClr val="black">
                    <a:tint val="75000"/>
                  </a:prstClr>
                </a:solidFill>
              </a:rPr>
              <a:t>Washington Systems Improvement Project</a:t>
            </a:r>
          </a:p>
        </p:txBody>
      </p:sp>
    </p:spTree>
    <p:extLst>
      <p:ext uri="{BB962C8B-B14F-4D97-AF65-F5344CB8AC3E}">
        <p14:creationId xmlns:p14="http://schemas.microsoft.com/office/powerpoint/2010/main" val="2611493193"/>
      </p:ext>
    </p:extLst>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2" name="Rectangle 1"/>
          <p:cNvSpPr/>
          <p:nvPr userDrawn="1"/>
        </p:nvSpPr>
        <p:spPr>
          <a:xfrm>
            <a:off x="381000" y="304800"/>
            <a:ext cx="8382000" cy="58674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1800" dirty="0">
              <a:solidFill>
                <a:prstClr val="white"/>
              </a:solidFill>
            </a:endParaRPr>
          </a:p>
        </p:txBody>
      </p:sp>
      <p:sp>
        <p:nvSpPr>
          <p:cNvPr id="3"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EE3FC7A8-7859-4B9B-A7A6-03ABD6FF46EE}" type="datetime1">
              <a:rPr lang="en-US">
                <a:solidFill>
                  <a:prstClr val="black">
                    <a:tint val="75000"/>
                  </a:prstClr>
                </a:solidFill>
              </a:rPr>
              <a:pPr>
                <a:defRPr/>
              </a:pPr>
              <a:t>3/23/2012</a:t>
            </a:fld>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lvl1pPr>
              <a:defRPr/>
            </a:lvl1pPr>
          </a:lstStyle>
          <a:p>
            <a:pPr>
              <a:defRPr/>
            </a:pPr>
            <a:fld id="{8BEDED75-039B-46C9-A275-3013DEFEE427}" type="slidenum">
              <a:rPr lang="en-US">
                <a:solidFill>
                  <a:prstClr val="black">
                    <a:tint val="75000"/>
                  </a:prstClr>
                </a:solidFill>
              </a:rPr>
              <a:pPr>
                <a:defRPr/>
              </a:pPr>
              <a:t>‹#›</a:t>
            </a:fld>
            <a:endParaRPr lang="en-US" dirty="0">
              <a:solidFill>
                <a:prstClr val="black">
                  <a:tint val="75000"/>
                </a:prstClr>
              </a:solidFill>
            </a:endParaRPr>
          </a:p>
        </p:txBody>
      </p:sp>
      <p:sp>
        <p:nvSpPr>
          <p:cNvPr id="5" name="Footer Placeholder 3"/>
          <p:cNvSpPr>
            <a:spLocks noGrp="1"/>
          </p:cNvSpPr>
          <p:nvPr>
            <p:ph type="ftr" sz="quarter" idx="12"/>
          </p:nvPr>
        </p:nvSpPr>
        <p:spPr/>
        <p:txBody>
          <a:bodyPr/>
          <a:lstStyle>
            <a:lvl1pPr>
              <a:defRPr/>
            </a:lvl1pPr>
          </a:lstStyle>
          <a:p>
            <a:pPr>
              <a:defRPr/>
            </a:pPr>
            <a:r>
              <a:rPr lang="en-US">
                <a:solidFill>
                  <a:prstClr val="black">
                    <a:tint val="75000"/>
                  </a:prstClr>
                </a:solidFill>
              </a:rPr>
              <a:t>Washington Systems Improvement Project</a:t>
            </a:r>
          </a:p>
        </p:txBody>
      </p:sp>
    </p:spTree>
    <p:extLst>
      <p:ext uri="{BB962C8B-B14F-4D97-AF65-F5344CB8AC3E}">
        <p14:creationId xmlns:p14="http://schemas.microsoft.com/office/powerpoint/2010/main" val="1430676991"/>
      </p:ext>
    </p:extLst>
  </p:cSld>
  <p:clrMapOvr>
    <a:masterClrMapping/>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3"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8600" y="4572000"/>
            <a:ext cx="110490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533400" y="228600"/>
            <a:ext cx="8229600" cy="609600"/>
          </a:xfrm>
          <a:ln w="12700">
            <a:solidFill>
              <a:schemeClr val="tx2">
                <a:lumMod val="60000"/>
                <a:lumOff val="40000"/>
              </a:schemeClr>
            </a:solidFill>
          </a:ln>
        </p:spPr>
        <p:txBody>
          <a:bodyPr/>
          <a:lstStyle/>
          <a:p>
            <a:r>
              <a:rPr lang="en-US" dirty="0" smtClean="0"/>
              <a:t>Click to edit Master title style</a:t>
            </a:r>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fld id="{69FF362F-67BE-4402-A161-372C8804B873}" type="datetime1">
              <a:rPr lang="en-US">
                <a:solidFill>
                  <a:prstClr val="black">
                    <a:tint val="75000"/>
                  </a:prstClr>
                </a:solidFill>
              </a:rPr>
              <a:pPr>
                <a:defRPr/>
              </a:pPr>
              <a:t>3/23/2012</a:t>
            </a:fld>
            <a:endParaRPr lang="en-US" dirty="0">
              <a:solidFill>
                <a:prstClr val="black">
                  <a:tint val="75000"/>
                </a:prstClr>
              </a:solidFill>
            </a:endParaRPr>
          </a:p>
        </p:txBody>
      </p:sp>
      <p:sp>
        <p:nvSpPr>
          <p:cNvPr id="5" name="Slide Number Placeholder 4"/>
          <p:cNvSpPr>
            <a:spLocks noGrp="1"/>
          </p:cNvSpPr>
          <p:nvPr>
            <p:ph type="sldNum" sz="quarter" idx="11"/>
          </p:nvPr>
        </p:nvSpPr>
        <p:spPr/>
        <p:txBody>
          <a:bodyPr/>
          <a:lstStyle>
            <a:lvl1pPr>
              <a:defRPr/>
            </a:lvl1pPr>
          </a:lstStyle>
          <a:p>
            <a:pPr>
              <a:defRPr/>
            </a:pPr>
            <a:fld id="{D361ADC2-B547-4E7C-8E1D-28F79D29C33D}" type="slidenum">
              <a:rPr lang="en-US">
                <a:solidFill>
                  <a:prstClr val="black">
                    <a:tint val="75000"/>
                  </a:prstClr>
                </a:solidFill>
              </a:rPr>
              <a:pPr>
                <a:defRPr/>
              </a:pPr>
              <a:t>‹#›</a:t>
            </a:fld>
            <a:endParaRPr lang="en-US" dirty="0">
              <a:solidFill>
                <a:prstClr val="black">
                  <a:tint val="75000"/>
                </a:prstClr>
              </a:solidFill>
            </a:endParaRPr>
          </a:p>
        </p:txBody>
      </p:sp>
      <p:sp>
        <p:nvSpPr>
          <p:cNvPr id="6" name="Footer Placeholder 3"/>
          <p:cNvSpPr>
            <a:spLocks noGrp="1"/>
          </p:cNvSpPr>
          <p:nvPr>
            <p:ph type="ftr" sz="quarter" idx="12"/>
          </p:nvPr>
        </p:nvSpPr>
        <p:spPr/>
        <p:txBody>
          <a:bodyPr/>
          <a:lstStyle>
            <a:lvl1pPr>
              <a:defRPr/>
            </a:lvl1pPr>
          </a:lstStyle>
          <a:p>
            <a:pPr>
              <a:defRPr/>
            </a:pPr>
            <a:r>
              <a:rPr lang="en-US">
                <a:solidFill>
                  <a:prstClr val="black">
                    <a:tint val="75000"/>
                  </a:prstClr>
                </a:solidFill>
              </a:rPr>
              <a:t>Washington Systems Improvement Project</a:t>
            </a:r>
          </a:p>
        </p:txBody>
      </p:sp>
    </p:spTree>
    <p:extLst>
      <p:ext uri="{BB962C8B-B14F-4D97-AF65-F5344CB8AC3E}">
        <p14:creationId xmlns:p14="http://schemas.microsoft.com/office/powerpoint/2010/main" val="2765823221"/>
      </p:ext>
    </p:extLst>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C250D3-A244-4432-81E7-FE05E72BC90F}" type="datetimeFigureOut">
              <a:rPr lang="en-US" smtClean="0"/>
              <a:pPr/>
              <a:t>3/23/2012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D4042-F76D-42D9-B211-36E0DFC6152B}"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B4E117B8-CCAE-4E48-B202-6E9F5F1B279F}" type="slidenum">
              <a:rPr lang="en-US"/>
              <a:pPr>
                <a:defRPr/>
              </a:pPr>
              <a:t>‹#›</a:t>
            </a:fld>
            <a:endParaRPr lang="en-US" dirty="0"/>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Secon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692C6903-1743-4F66-A1E1-8E479C64374E}" type="slidenum">
              <a:rPr lang="en-US"/>
              <a:pPr>
                <a:defRPr/>
              </a:pPr>
              <a:t>‹#›</a:t>
            </a:fld>
            <a:endParaRPr lang="en-US" dirty="0"/>
          </a:p>
        </p:txBody>
      </p:sp>
      <p:sp>
        <p:nvSpPr>
          <p:cNvPr id="5" name="Footer Placeholder 10"/>
          <p:cNvSpPr>
            <a:spLocks noGrp="1"/>
          </p:cNvSpPr>
          <p:nvPr>
            <p:ph type="ftr" sz="quarter" idx="11"/>
          </p:nvPr>
        </p:nvSpPr>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F460580-15A6-4E6E-A8EB-177DB23F4F86}" type="slidenum">
              <a:rPr lang="en-US"/>
              <a:pPr>
                <a:defRPr/>
              </a:pPr>
              <a:t>‹#›</a:t>
            </a:fld>
            <a:endParaRPr lang="en-US" dirty="0"/>
          </a:p>
        </p:txBody>
      </p:sp>
      <p:sp>
        <p:nvSpPr>
          <p:cNvPr id="6" name="Date Placeholder 12"/>
          <p:cNvSpPr>
            <a:spLocks noGrp="1"/>
          </p:cNvSpPr>
          <p:nvPr>
            <p:ph type="dt" sz="half" idx="12"/>
          </p:nvPr>
        </p:nvSpPr>
        <p:spPr>
          <a:xfrm>
            <a:off x="457200" y="6356350"/>
            <a:ext cx="2133600" cy="365125"/>
          </a:xfrm>
          <a:prstGeom prst="rect">
            <a:avLst/>
          </a:prstGeom>
        </p:spPr>
        <p:txBody>
          <a:bodyPr/>
          <a:lstStyle>
            <a:lvl1pPr>
              <a:defRPr/>
            </a:lvl1pPr>
          </a:lstStyle>
          <a:p>
            <a:pPr>
              <a:defRPr/>
            </a:pPr>
            <a:endParaRPr lang="en-US"/>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9A891656-C04C-4C4B-A558-1F91F64B4998}" type="slidenum">
              <a:rPr lang="en-US"/>
              <a:pPr>
                <a:defRPr/>
              </a:pPr>
              <a:t>‹#›</a:t>
            </a:fld>
            <a:endParaRPr lang="en-US" dirty="0"/>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1809DEB4-6A4B-4C45-B27F-EA6B7F311E88}" type="slidenum">
              <a:rPr lang="en-US"/>
              <a:pPr>
                <a:defRPr/>
              </a:pPr>
              <a:t>‹#›</a:t>
            </a:fld>
            <a:endParaRPr lang="en-US" dirty="0"/>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6"/>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lvl1pPr>
          </a:lstStyle>
          <a:p>
            <a:pPr>
              <a:defRPr/>
            </a:pPr>
            <a:fld id="{77619571-9C42-4A4C-B688-F260DFD1FD19}" type="slidenum">
              <a:rPr lang="en-US"/>
              <a:pPr>
                <a:defRPr/>
              </a:pPr>
              <a:t>‹#›</a:t>
            </a:fld>
            <a:endParaRPr lang="en-US" dirty="0"/>
          </a:p>
        </p:txBody>
      </p:sp>
    </p:spTree>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79010DC1-277C-48AD-81DE-AFDC5FE9C183}" type="slidenum">
              <a:rPr lang="en-US"/>
              <a:pPr>
                <a:defRPr/>
              </a:pPr>
              <a:t>‹#›</a:t>
            </a:fld>
            <a:endParaRPr lang="en-US" dirty="0"/>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2434EDAA-BC19-4AD4-B633-9614C112D322}" type="slidenum">
              <a:rPr lang="en-US"/>
              <a:pPr>
                <a:defRPr/>
              </a:pPr>
              <a:t>‹#›</a:t>
            </a:fld>
            <a:endParaRPr lang="en-US" dirty="0"/>
          </a:p>
        </p:txBody>
      </p:sp>
    </p:spTree>
  </p:cSld>
  <p:clrMapOvr>
    <a:masterClrMapping/>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F380073-7DD2-4DC4-AEAE-0AE7070507E5}"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440AFAD-517C-4903-B695-E1F780FF9C0F}" type="slidenum">
              <a:rPr lang="en-US"/>
              <a:pPr>
                <a:defRPr/>
              </a:pPr>
              <a:t>‹#›</a:t>
            </a:fld>
            <a:endParaRPr lang="en-US" dirty="0"/>
          </a:p>
        </p:txBody>
      </p:sp>
    </p:spTree>
  </p:cSld>
  <p:clrMapOvr>
    <a:masterClrMapping/>
  </p:clrMapOvr>
  <p:transition>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C250D3-A244-4432-81E7-FE05E72BC90F}" type="datetimeFigureOut">
              <a:rPr lang="en-US" smtClean="0"/>
              <a:pPr/>
              <a:t>3/23/2012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D4042-F76D-42D9-B211-36E0DFC6152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396EC958-E46F-4994-8058-A5444C4A93A3}" type="slidenum">
              <a:rPr lang="en-US"/>
              <a:pPr>
                <a:defRPr/>
              </a:pPr>
              <a:t>‹#›</a:t>
            </a:fld>
            <a:endParaRPr lang="en-US" dirty="0"/>
          </a:p>
        </p:txBody>
      </p:sp>
    </p:spTree>
  </p:cSld>
  <p:clrMapOvr>
    <a:masterClrMapping/>
  </p:clrMapOvr>
  <p:transition>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thir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47995C5E-8F69-4404-985A-593E1D6989F4}"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4034FC27-B157-4DF2-8DAF-C08A4FBD6AFC}" type="slidenum">
              <a:rPr lang="en-US"/>
              <a:pPr>
                <a:defRPr/>
              </a:pPr>
              <a:t>‹#›</a:t>
            </a:fld>
            <a:endParaRPr lang="en-US" dirty="0"/>
          </a:p>
        </p:txBody>
      </p:sp>
    </p:spTree>
  </p:cSld>
  <p:clrMapOvr>
    <a:masterClrMapping/>
  </p:clrMapOvr>
  <p:transition>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22755C9-D5B5-4D0D-A410-8A3AE6F0F2D4}" type="slidenum">
              <a:rPr lang="en-US"/>
              <a:pPr>
                <a:defRPr/>
              </a:pPr>
              <a:t>‹#›</a:t>
            </a:fld>
            <a:endParaRPr lang="en-US" dirty="0"/>
          </a:p>
        </p:txBody>
      </p:sp>
    </p:spTree>
  </p:cSld>
  <p:clrMapOvr>
    <a:masterClrMapping/>
  </p:clrMapOvr>
  <p:transition>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3700DA04-0460-4E9A-BC18-9A3406F6012D}" type="slidenum">
              <a:rPr lang="en-US"/>
              <a:pPr>
                <a:defRPr/>
              </a:pPr>
              <a:t>‹#›</a:t>
            </a:fld>
            <a:endParaRPr lang="en-US" dirty="0"/>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0B355C1C-C290-4D17-B454-91D2A1D4C472}" type="slidenum">
              <a:rPr lang="en-US"/>
              <a:pPr>
                <a:defRPr/>
              </a:pPr>
              <a:t>‹#›</a:t>
            </a:fld>
            <a:endParaRPr lang="en-US" dirty="0"/>
          </a:p>
        </p:txBody>
      </p:sp>
    </p:spTree>
  </p:cSld>
  <p:clrMapOvr>
    <a:masterClrMapping/>
  </p:clrMapOvr>
  <p:transition>
    <p:split orient="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6005E910-4C7F-4DCB-BBC7-6C6393DB3752}" type="slidenum">
              <a:rPr lang="en-US"/>
              <a:pPr>
                <a:defRPr/>
              </a:pPr>
              <a:t>‹#›</a:t>
            </a:fld>
            <a:endParaRPr lang="en-US" dirty="0"/>
          </a:p>
        </p:txBody>
      </p:sp>
    </p:spTree>
  </p:cSld>
  <p:clrMapOvr>
    <a:masterClrMapping/>
  </p:clrMapOvr>
  <p:transition>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BFBBA49-829F-4423-B10B-F0F4E4D69F0C}" type="slidenum">
              <a:rPr lang="en-US"/>
              <a:pPr>
                <a:defRPr/>
              </a:pPr>
              <a:t>‹#›</a:t>
            </a:fld>
            <a:endParaRPr lang="en-US" dirty="0"/>
          </a:p>
        </p:txBody>
      </p:sp>
    </p:spTree>
  </p:cSld>
  <p:clrMapOvr>
    <a:masterClrMapping/>
  </p:clrMapOvr>
  <p:transition>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12B433-F82C-4034-95A5-F35E414A50C8}"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0828B05B-62BC-40DA-AA8E-86190A02A08B}" type="slidenum">
              <a:rPr lang="en-US"/>
              <a:pPr>
                <a:defRPr/>
              </a:pPr>
              <a:t>‹#›</a:t>
            </a:fld>
            <a:endParaRPr lang="en-US" dirty="0"/>
          </a:p>
        </p:txBody>
      </p:sp>
    </p:spTree>
  </p:cSld>
  <p:clrMapOvr>
    <a:masterClrMapping/>
  </p:clrMapOvr>
  <p:transition>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C250D3-A244-4432-81E7-FE05E72BC90F}" type="datetimeFigureOut">
              <a:rPr lang="en-US" smtClean="0"/>
              <a:pPr/>
              <a:t>3/23/2012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D4042-F76D-42D9-B211-36E0DFC6152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1545C4CB-DD48-4AC7-B14F-99C07A22243B}" type="slidenum">
              <a:rPr lang="en-US"/>
              <a:pPr>
                <a:defRPr/>
              </a:pPr>
              <a:t>‹#›</a:t>
            </a:fld>
            <a:endParaRPr lang="en-US" dirty="0"/>
          </a:p>
        </p:txBody>
      </p:sp>
    </p:spTree>
  </p:cSld>
  <p:clrMapOvr>
    <a:masterClrMapping/>
  </p:clrMapOvr>
  <p:transition>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Four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E0C68C25-49C4-46A0-A164-0A8C884F3722}"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4F65E31-0512-4941-8651-9354CA085CEC}" type="slidenum">
              <a:rPr lang="en-US"/>
              <a:pPr>
                <a:defRPr/>
              </a:pPr>
              <a:t>‹#›</a:t>
            </a:fld>
            <a:endParaRPr lang="en-US" dirty="0"/>
          </a:p>
        </p:txBody>
      </p:sp>
    </p:spTree>
  </p:cSld>
  <p:clrMapOvr>
    <a:masterClrMapping/>
  </p:clrMapOvr>
  <p:transition>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5D81EC74-CED3-42DB-B64D-423490AA04EE}" type="slidenum">
              <a:rPr lang="en-US"/>
              <a:pPr>
                <a:defRPr/>
              </a:pPr>
              <a:t>‹#›</a:t>
            </a:fld>
            <a:endParaRPr lang="en-US" dirty="0"/>
          </a:p>
        </p:txBody>
      </p:sp>
    </p:spTree>
  </p:cSld>
  <p:clrMapOvr>
    <a:masterClrMapping/>
  </p:clrMapOvr>
  <p:transition>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B3A61977-7F77-473C-B9D9-0F773AEB4AF3}" type="slidenum">
              <a:rPr lang="en-US"/>
              <a:pPr>
                <a:defRPr/>
              </a:pPr>
              <a:t>‹#›</a:t>
            </a:fld>
            <a:endParaRPr lang="en-US" dirty="0"/>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05000"/>
            <a:ext cx="4040188"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05000"/>
            <a:ext cx="4041775"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7"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8" name="Slide Number Placeholder 18"/>
          <p:cNvSpPr>
            <a:spLocks noGrp="1"/>
          </p:cNvSpPr>
          <p:nvPr>
            <p:ph type="sldNum" sz="quarter" idx="12"/>
          </p:nvPr>
        </p:nvSpPr>
        <p:spPr/>
        <p:txBody>
          <a:bodyPr/>
          <a:lstStyle>
            <a:lvl1pPr>
              <a:defRPr/>
            </a:lvl1pPr>
          </a:lstStyle>
          <a:p>
            <a:pPr>
              <a:defRPr/>
            </a:pPr>
            <a:fld id="{B235CE98-2700-4863-A715-7B495BA9D44A}" type="slidenum">
              <a:rPr lang="en-US"/>
              <a:pPr>
                <a:defRPr/>
              </a:pPr>
              <a:t>‹#›</a:t>
            </a:fld>
            <a:endParaRPr lang="en-US" dirty="0"/>
          </a:p>
        </p:txBody>
      </p:sp>
    </p:spTree>
  </p:cSld>
  <p:clrMapOvr>
    <a:masterClrMapping/>
  </p:clrMapOvr>
  <p:transition>
    <p:split orient="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139AC16-3F97-455B-ABE9-8FDA5981D1DF}" type="slidenum">
              <a:rPr lang="en-US"/>
              <a:pPr>
                <a:defRPr/>
              </a:pPr>
              <a:t>‹#›</a:t>
            </a:fld>
            <a:endParaRPr lang="en-US" dirty="0"/>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5CB7C8CA-BCB9-4086-9949-8747C6E0472F}" type="slidenum">
              <a:rPr lang="en-US"/>
              <a:pPr>
                <a:defRPr/>
              </a:pPr>
              <a:t>‹#›</a:t>
            </a:fld>
            <a:endParaRPr lang="en-US" dirty="0"/>
          </a:p>
        </p:txBody>
      </p:sp>
    </p:spTree>
  </p:cSld>
  <p:clrMapOvr>
    <a:masterClrMapping/>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F06D0213-635C-4591-A172-07C489A2D246}"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F9849273-CADD-438B-AF85-55A08702E107}" type="slidenum">
              <a:rPr lang="en-US"/>
              <a:pPr>
                <a:defRPr/>
              </a:pPr>
              <a:t>‹#›</a:t>
            </a:fld>
            <a:endParaRPr lang="en-US" dirty="0"/>
          </a:p>
        </p:txBody>
      </p:sp>
    </p:spTree>
  </p:cSld>
  <p:clrMapOvr>
    <a:masterClrMapping/>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C250D3-A244-4432-81E7-FE05E72BC90F}" type="datetimeFigureOut">
              <a:rPr lang="en-US" smtClean="0"/>
              <a:pPr/>
              <a:t>3/23/2012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D4042-F76D-42D9-B211-36E0DFC6152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7B894CFA-82C1-47BC-A8B6-FE9727CF44D4}" type="slidenum">
              <a:rPr lang="en-US"/>
              <a:pPr>
                <a:defRPr/>
              </a:pPr>
              <a:t>‹#›</a:t>
            </a:fld>
            <a:endParaRPr lang="en-US" dirty="0"/>
          </a:p>
        </p:txBody>
      </p:sp>
    </p:spTree>
  </p:cSld>
  <p:clrMapOvr>
    <a:masterClrMapping/>
  </p:clrMapOvr>
  <p:transition>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Fif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sz="1400">
                <a:solidFill>
                  <a:srgbClr val="224568"/>
                </a:solidFill>
              </a:defRPr>
            </a:lvl1pPr>
          </a:lstStyle>
          <a:p>
            <a:pPr>
              <a:defRPr/>
            </a:pPr>
            <a:fld id="{375B5C1F-A8C5-424E-9894-3AA0CD7A156E}" type="slidenum">
              <a:rPr lang="en-US" smtClean="0"/>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FA2F534-D375-48D8-A9D6-CFDFEB0FB535}" type="slidenum">
              <a:rPr lang="en-US"/>
              <a:pPr>
                <a:defRPr/>
              </a:pPr>
              <a:t>‹#›</a:t>
            </a:fld>
            <a:endParaRPr lang="en-US" dirty="0"/>
          </a:p>
        </p:txBody>
      </p:sp>
    </p:spTree>
  </p:cSld>
  <p:clrMapOvr>
    <a:masterClrMapping/>
  </p:clrMapOvr>
  <p:transition>
    <p:split orient="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4A5EA9E-345B-486D-927A-05EF4099A1B7}" type="slidenum">
              <a:rPr lang="en-US"/>
              <a:pPr>
                <a:defRPr/>
              </a:pPr>
              <a:t>‹#›</a:t>
            </a:fld>
            <a:endParaRPr lang="en-US" dirty="0"/>
          </a:p>
        </p:txBody>
      </p:sp>
    </p:spTree>
  </p:cSld>
  <p:clrMapOvr>
    <a:masterClrMapping/>
  </p:clrMapOvr>
  <p:transition>
    <p:split orient="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6C5D5AB-D770-42B2-B9A9-CA2E092E61BF}" type="slidenum">
              <a:rPr lang="en-US"/>
              <a:pPr>
                <a:defRPr/>
              </a:pPr>
              <a:t>‹#›</a:t>
            </a:fld>
            <a:endParaRPr lang="en-US" dirty="0"/>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6"/>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5" name="Slide Number Placeholder 18"/>
          <p:cNvSpPr>
            <a:spLocks noGrp="1"/>
          </p:cNvSpPr>
          <p:nvPr>
            <p:ph type="sldNum" sz="quarter" idx="12"/>
          </p:nvPr>
        </p:nvSpPr>
        <p:spPr/>
        <p:txBody>
          <a:bodyPr/>
          <a:lstStyle>
            <a:lvl1pPr>
              <a:defRPr/>
            </a:lvl1pPr>
          </a:lstStyle>
          <a:p>
            <a:pPr>
              <a:defRPr/>
            </a:pPr>
            <a:fld id="{8ADE0D91-35C7-4D19-AC08-46749F46E893}" type="slidenum">
              <a:rPr lang="en-US"/>
              <a:pPr>
                <a:defRPr/>
              </a:pPr>
              <a:t>‹#›</a:t>
            </a:fld>
            <a:endParaRPr lang="en-US" dirty="0"/>
          </a:p>
        </p:txBody>
      </p:sp>
    </p:spTree>
  </p:cSld>
  <p:clrMapOvr>
    <a:masterClrMapping/>
  </p:clrMapOvr>
  <p:transition>
    <p:split orient="vert"/>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13D906D7-0C62-47F6-AF2E-08873796B0D5}" type="slidenum">
              <a:rPr lang="en-US"/>
              <a:pPr>
                <a:defRPr/>
              </a:pPr>
              <a:t>‹#›</a:t>
            </a:fld>
            <a:endParaRPr lang="en-US" dirty="0"/>
          </a:p>
        </p:txBody>
      </p:sp>
    </p:spTree>
  </p:cSld>
  <p:clrMapOvr>
    <a:masterClrMapping/>
  </p:clrMapOvr>
  <p:transition>
    <p:split orient="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6DD6A5B-4173-48D0-A385-EF52A9566617}" type="slidenum">
              <a:rPr lang="en-US"/>
              <a:pPr>
                <a:defRPr/>
              </a:pPr>
              <a:t>‹#›</a:t>
            </a:fld>
            <a:endParaRPr lang="en-US" dirty="0"/>
          </a:p>
        </p:txBody>
      </p:sp>
    </p:spTree>
  </p:cSld>
  <p:clrMapOvr>
    <a:masterClrMapping/>
  </p:clrMapOvr>
  <p:transition>
    <p:split orient="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49D0C6-B720-4631-85BE-51B4D8BBC5B4}"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0F45CCE-8ED4-41D1-8C4D-DC07D70004D2}" type="slidenum">
              <a:rPr lang="en-US"/>
              <a:pPr>
                <a:defRPr/>
              </a:pPr>
              <a:t>‹#›</a:t>
            </a:fld>
            <a:endParaRPr lang="en-US" dirty="0"/>
          </a:p>
        </p:txBody>
      </p:sp>
    </p:spTree>
  </p:cSld>
  <p:clrMapOvr>
    <a:masterClrMapping/>
  </p:clrMapOvr>
  <p:transition>
    <p:split orient="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C250D3-A244-4432-81E7-FE05E72BC90F}" type="datetimeFigureOut">
              <a:rPr lang="en-US" smtClean="0"/>
              <a:pPr/>
              <a:t>3/23/2012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D4042-F76D-42D9-B211-36E0DFC6152B}"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828800"/>
            <a:ext cx="7696200" cy="3657600"/>
          </a:xfrm>
        </p:spPr>
        <p:txBody>
          <a:bodyPr/>
          <a:lstStyle/>
          <a:p>
            <a:pPr lvl="0"/>
            <a:endParaRPr lang="en-US" noProof="0" dirty="0" smtClean="0"/>
          </a:p>
        </p:txBody>
      </p:sp>
      <p:sp>
        <p:nvSpPr>
          <p:cNvPr id="4" name="Rectangle 5"/>
          <p:cNvSpPr>
            <a:spLocks noGrp="1" noChangeArrowheads="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Rectangle 6"/>
          <p:cNvSpPr>
            <a:spLocks noGrp="1" noChangeArrowheads="1"/>
          </p:cNvSpPr>
          <p:nvPr>
            <p:ph type="ftr" sz="quarter" idx="11"/>
          </p:nvPr>
        </p:nvSpPr>
        <p:spPr/>
        <p:txBody>
          <a:bodyPr/>
          <a:lstStyle>
            <a:lvl1pPr>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pPr>
              <a:defRPr/>
            </a:pPr>
            <a:fld id="{A256C9F3-3ADC-46C3-AD5E-3370270AFD26}" type="slidenum">
              <a:rPr lang="en-US"/>
              <a:pPr>
                <a:defRPr/>
              </a:pPr>
              <a:t>‹#›</a:t>
            </a:fld>
            <a:endParaRPr lang="en-US" dirty="0"/>
          </a:p>
        </p:txBody>
      </p:sp>
    </p:spTree>
    <p:extLst>
      <p:ext uri="{BB962C8B-B14F-4D97-AF65-F5344CB8AC3E}">
        <p14:creationId xmlns:p14="http://schemas.microsoft.com/office/powerpoint/2010/main" val="18635080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2" name="Rectangle 1"/>
          <p:cNvSpPr/>
          <p:nvPr userDrawn="1"/>
        </p:nvSpPr>
        <p:spPr>
          <a:xfrm>
            <a:off x="381000" y="304800"/>
            <a:ext cx="8382000" cy="58674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179A2C76-735C-4053-8215-9A8517334295}" type="datetime1">
              <a:rPr lang="en-US"/>
              <a:pPr>
                <a:defRPr/>
              </a:pPr>
              <a:t>3/23/2012</a:t>
            </a:fld>
            <a:endParaRPr lang="en-US" dirty="0"/>
          </a:p>
        </p:txBody>
      </p:sp>
      <p:sp>
        <p:nvSpPr>
          <p:cNvPr id="4" name="Slide Number Placeholder 3"/>
          <p:cNvSpPr>
            <a:spLocks noGrp="1"/>
          </p:cNvSpPr>
          <p:nvPr>
            <p:ph type="sldNum" sz="quarter" idx="11"/>
          </p:nvPr>
        </p:nvSpPr>
        <p:spPr/>
        <p:txBody>
          <a:bodyPr/>
          <a:lstStyle>
            <a:lvl1pPr>
              <a:defRPr/>
            </a:lvl1pPr>
          </a:lstStyle>
          <a:p>
            <a:pPr>
              <a:defRPr/>
            </a:pPr>
            <a:fld id="{2D8F1DDE-242C-4FC8-AF48-CD1475918ECD}" type="slidenum">
              <a:rPr lang="en-US"/>
              <a:pPr>
                <a:defRPr/>
              </a:pPr>
              <a:t>‹#›</a:t>
            </a:fld>
            <a:endParaRPr lang="en-US" dirty="0"/>
          </a:p>
        </p:txBody>
      </p:sp>
      <p:sp>
        <p:nvSpPr>
          <p:cNvPr id="5" name="Footer Placeholder 3"/>
          <p:cNvSpPr>
            <a:spLocks noGrp="1"/>
          </p:cNvSpPr>
          <p:nvPr>
            <p:ph type="ftr" sz="quarter" idx="12"/>
          </p:nvPr>
        </p:nvSpPr>
        <p:spPr/>
        <p:txBody>
          <a:bodyPr/>
          <a:lstStyle>
            <a:lvl1pPr>
              <a:defRPr/>
            </a:lvl1pPr>
          </a:lstStyle>
          <a:p>
            <a:pPr>
              <a:defRPr/>
            </a:pPr>
            <a:r>
              <a:rPr lang="en-US"/>
              <a:t>Washington Systems Improvement Project</a:t>
            </a:r>
          </a:p>
        </p:txBody>
      </p:sp>
    </p:spTree>
    <p:extLst>
      <p:ext uri="{BB962C8B-B14F-4D97-AF65-F5344CB8AC3E}">
        <p14:creationId xmlns:p14="http://schemas.microsoft.com/office/powerpoint/2010/main" val="408119330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rgbClr val="22456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a:prstGeom prst="rect">
            <a:avLst/>
          </a:prstGeom>
        </p:spPr>
        <p:txBody>
          <a:bodyPr/>
          <a:lstStyle>
            <a:lvl1pPr marL="0" indent="0" algn="r">
              <a:buNone/>
              <a:defRPr sz="2400">
                <a:solidFill>
                  <a:srgbClr val="22456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921555051"/>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a:prstGeom prst="rect">
            <a:avLst/>
          </a:prstGeom>
        </p:spPr>
        <p:txBody>
          <a:bodyPr/>
          <a:lstStyle>
            <a:lvl1pPr>
              <a:defRPr>
                <a:solidFill>
                  <a:srgbClr val="224568"/>
                </a:solidFill>
              </a:defRPr>
            </a:lvl1pPr>
            <a:lvl2pP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6"/>
          <p:cNvSpPr>
            <a:spLocks noGrp="1"/>
          </p:cNvSpPr>
          <p:nvPr>
            <p:ph type="dt" sz="half" idx="10"/>
          </p:nvPr>
        </p:nvSpPr>
        <p:spPr/>
        <p:txBody>
          <a:bodyPr/>
          <a:lstStyle>
            <a:lvl1pPr>
              <a:defRPr>
                <a:solidFill>
                  <a:srgbClr val="224568"/>
                </a:solidFill>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solidFill>
                  <a:srgbClr val="000000">
                    <a:tint val="75000"/>
                  </a:srgbClr>
                </a:solidFill>
              </a:rPr>
              <a:t>Early Childhood Outcomes Center</a:t>
            </a:r>
          </a:p>
        </p:txBody>
      </p:sp>
      <p:sp>
        <p:nvSpPr>
          <p:cNvPr id="6" name="Slide Number Placeholder 18"/>
          <p:cNvSpPr>
            <a:spLocks noGrp="1"/>
          </p:cNvSpPr>
          <p:nvPr>
            <p:ph type="sldNum" sz="quarter" idx="12"/>
          </p:nvPr>
        </p:nvSpPr>
        <p:spPr/>
        <p:txBody>
          <a:bodyPr/>
          <a:lstStyle>
            <a:lvl1pPr>
              <a:defRPr>
                <a:solidFill>
                  <a:srgbClr val="224568"/>
                </a:solidFill>
              </a:defRPr>
            </a:lvl1pPr>
          </a:lstStyle>
          <a:p>
            <a:pPr>
              <a:defRPr/>
            </a:pPr>
            <a:fld id="{E7AC1C6B-D2C2-4A33-B7C5-BE54DA39CEAE}" type="slidenum">
              <a:rPr lang="en-US"/>
              <a:pPr>
                <a:defRPr/>
              </a:pPr>
              <a:t>‹#›</a:t>
            </a:fld>
            <a:endParaRPr lang="en-US" dirty="0"/>
          </a:p>
        </p:txBody>
      </p:sp>
    </p:spTree>
    <p:extLst>
      <p:ext uri="{BB962C8B-B14F-4D97-AF65-F5344CB8AC3E}">
        <p14:creationId xmlns:p14="http://schemas.microsoft.com/office/powerpoint/2010/main" val="352917161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6"/>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solidFill>
                  <a:srgbClr val="000000">
                    <a:tint val="75000"/>
                  </a:srgbClr>
                </a:solidFill>
              </a:rPr>
              <a:t>Early Childhood Outcomes Center</a:t>
            </a:r>
          </a:p>
        </p:txBody>
      </p:sp>
      <p:sp>
        <p:nvSpPr>
          <p:cNvPr id="6" name="Slide Number Placeholder 18"/>
          <p:cNvSpPr>
            <a:spLocks noGrp="1"/>
          </p:cNvSpPr>
          <p:nvPr>
            <p:ph type="sldNum" sz="quarter" idx="12"/>
          </p:nvPr>
        </p:nvSpPr>
        <p:spPr/>
        <p:txBody>
          <a:bodyPr/>
          <a:lstStyle>
            <a:lvl1pPr>
              <a:defRPr/>
            </a:lvl1pPr>
          </a:lstStyle>
          <a:p>
            <a:pPr>
              <a:defRPr/>
            </a:pPr>
            <a:fld id="{A546C48A-D1EA-4112-A705-D8B14C1AACEF}" type="slidenum">
              <a:rPr lang="en-US"/>
              <a:pPr>
                <a:defRPr/>
              </a:pPr>
              <a:t>‹#›</a:t>
            </a:fld>
            <a:endParaRPr lang="en-US" dirty="0"/>
          </a:p>
        </p:txBody>
      </p:sp>
    </p:spTree>
    <p:extLst>
      <p:ext uri="{BB962C8B-B14F-4D97-AF65-F5344CB8AC3E}">
        <p14:creationId xmlns:p14="http://schemas.microsoft.com/office/powerpoint/2010/main" val="18941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p:cNvSpPr>
          <p:nvPr>
            <p:ph type="dt" sz="half" idx="10"/>
          </p:nvPr>
        </p:nvSpPr>
        <p:spPr/>
        <p:txBody>
          <a:bodyPr/>
          <a:lstStyle>
            <a:lvl1pPr>
              <a:defRPr/>
            </a:lvl1pPr>
          </a:lstStyle>
          <a:p>
            <a:pPr>
              <a:defRPr/>
            </a:pPr>
            <a:endParaRPr lang="en-US"/>
          </a:p>
        </p:txBody>
      </p:sp>
      <p:sp>
        <p:nvSpPr>
          <p:cNvPr id="3"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4" name="Slide Number Placeholder 18"/>
          <p:cNvSpPr>
            <a:spLocks noGrp="1"/>
          </p:cNvSpPr>
          <p:nvPr>
            <p:ph type="sldNum" sz="quarter" idx="12"/>
          </p:nvPr>
        </p:nvSpPr>
        <p:spPr/>
        <p:txBody>
          <a:bodyPr/>
          <a:lstStyle>
            <a:lvl1pPr>
              <a:defRPr/>
            </a:lvl1pPr>
          </a:lstStyle>
          <a:p>
            <a:pPr>
              <a:defRPr/>
            </a:pPr>
            <a:fld id="{0237E485-FEA7-4FA1-B013-CCFBD25ED34B}" type="slidenum">
              <a:rPr lang="en-US"/>
              <a:pPr>
                <a:defRPr/>
              </a:pPr>
              <a:t>‹#›</a:t>
            </a:fld>
            <a:endParaRPr lang="en-US" dirty="0"/>
          </a:p>
        </p:txBody>
      </p:sp>
    </p:spTree>
  </p:cSld>
  <p:clrMapOvr>
    <a:masterClrMapping/>
  </p:clrMapOvr>
  <p:transition>
    <p:split orient="vert"/>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solidFill>
                  <a:srgbClr val="000000">
                    <a:tint val="75000"/>
                  </a:srgbClr>
                </a:solidFill>
              </a:rPr>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11C5AB38-6B9C-461A-A1A8-84482B7DDCF1}" type="slidenum">
              <a:rPr lang="en-US"/>
              <a:pPr>
                <a:defRPr/>
              </a:pPr>
              <a:t>‹#›</a:t>
            </a:fld>
            <a:endParaRPr lang="en-US" dirty="0"/>
          </a:p>
        </p:txBody>
      </p:sp>
    </p:spTree>
    <p:extLst>
      <p:ext uri="{BB962C8B-B14F-4D97-AF65-F5344CB8AC3E}">
        <p14:creationId xmlns:p14="http://schemas.microsoft.com/office/powerpoint/2010/main" val="49298977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05000"/>
            <a:ext cx="4040188"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05000"/>
            <a:ext cx="4041775"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7" name="Footer Placeholder 17"/>
          <p:cNvSpPr>
            <a:spLocks noGrp="1"/>
          </p:cNvSpPr>
          <p:nvPr>
            <p:ph type="ftr" sz="quarter" idx="11"/>
          </p:nvPr>
        </p:nvSpPr>
        <p:spPr/>
        <p:txBody>
          <a:bodyPr/>
          <a:lstStyle>
            <a:lvl1pPr>
              <a:defRPr/>
            </a:lvl1pPr>
          </a:lstStyle>
          <a:p>
            <a:pPr>
              <a:defRPr/>
            </a:pPr>
            <a:r>
              <a:rPr lang="en-US">
                <a:solidFill>
                  <a:srgbClr val="000000">
                    <a:tint val="75000"/>
                  </a:srgbClr>
                </a:solidFill>
              </a:rPr>
              <a:t>Early Childhood Outcomes Center</a:t>
            </a:r>
          </a:p>
        </p:txBody>
      </p:sp>
      <p:sp>
        <p:nvSpPr>
          <p:cNvPr id="8" name="Slide Number Placeholder 18"/>
          <p:cNvSpPr>
            <a:spLocks noGrp="1"/>
          </p:cNvSpPr>
          <p:nvPr>
            <p:ph type="sldNum" sz="quarter" idx="12"/>
          </p:nvPr>
        </p:nvSpPr>
        <p:spPr/>
        <p:txBody>
          <a:bodyPr/>
          <a:lstStyle>
            <a:lvl1pPr>
              <a:defRPr/>
            </a:lvl1pPr>
          </a:lstStyle>
          <a:p>
            <a:pPr>
              <a:defRPr/>
            </a:pPr>
            <a:fld id="{B3DF6231-C7DC-4191-9917-D03C2D6675BF}" type="slidenum">
              <a:rPr lang="en-US"/>
              <a:pPr>
                <a:defRPr/>
              </a:pPr>
              <a:t>‹#›</a:t>
            </a:fld>
            <a:endParaRPr lang="en-US" dirty="0"/>
          </a:p>
        </p:txBody>
      </p:sp>
    </p:spTree>
    <p:extLst>
      <p:ext uri="{BB962C8B-B14F-4D97-AF65-F5344CB8AC3E}">
        <p14:creationId xmlns:p14="http://schemas.microsoft.com/office/powerpoint/2010/main" val="118648212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6"/>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r>
              <a:rPr lang="en-US">
                <a:solidFill>
                  <a:srgbClr val="000000">
                    <a:tint val="75000"/>
                  </a:srgbClr>
                </a:solidFill>
              </a:rPr>
              <a:t>Early Childhood Outcomes Center</a:t>
            </a:r>
          </a:p>
        </p:txBody>
      </p:sp>
      <p:sp>
        <p:nvSpPr>
          <p:cNvPr id="5" name="Slide Number Placeholder 18"/>
          <p:cNvSpPr>
            <a:spLocks noGrp="1"/>
          </p:cNvSpPr>
          <p:nvPr>
            <p:ph type="sldNum" sz="quarter" idx="12"/>
          </p:nvPr>
        </p:nvSpPr>
        <p:spPr/>
        <p:txBody>
          <a:bodyPr/>
          <a:lstStyle>
            <a:lvl1pPr>
              <a:defRPr/>
            </a:lvl1pPr>
          </a:lstStyle>
          <a:p>
            <a:pPr>
              <a:defRPr/>
            </a:pPr>
            <a:fld id="{E63049F6-301B-4765-BAE2-E9EED18BF9A6}" type="slidenum">
              <a:rPr lang="en-US"/>
              <a:pPr>
                <a:defRPr/>
              </a:pPr>
              <a:t>‹#›</a:t>
            </a:fld>
            <a:endParaRPr lang="en-US" dirty="0"/>
          </a:p>
        </p:txBody>
      </p:sp>
    </p:spTree>
    <p:extLst>
      <p:ext uri="{BB962C8B-B14F-4D97-AF65-F5344CB8AC3E}">
        <p14:creationId xmlns:p14="http://schemas.microsoft.com/office/powerpoint/2010/main" val="303621286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p:cNvSpPr>
          <p:nvPr>
            <p:ph type="dt" sz="half" idx="10"/>
          </p:nvPr>
        </p:nvSpPr>
        <p:spPr/>
        <p:txBody>
          <a:bodyPr/>
          <a:lstStyle>
            <a:lvl1pPr>
              <a:defRPr/>
            </a:lvl1pPr>
          </a:lstStyle>
          <a:p>
            <a:pPr>
              <a:defRPr/>
            </a:pPr>
            <a:endParaRPr lang="en-US"/>
          </a:p>
        </p:txBody>
      </p:sp>
      <p:sp>
        <p:nvSpPr>
          <p:cNvPr id="3" name="Footer Placeholder 17"/>
          <p:cNvSpPr>
            <a:spLocks noGrp="1"/>
          </p:cNvSpPr>
          <p:nvPr>
            <p:ph type="ftr" sz="quarter" idx="11"/>
          </p:nvPr>
        </p:nvSpPr>
        <p:spPr/>
        <p:txBody>
          <a:bodyPr/>
          <a:lstStyle>
            <a:lvl1pPr>
              <a:defRPr/>
            </a:lvl1pPr>
          </a:lstStyle>
          <a:p>
            <a:pPr>
              <a:defRPr/>
            </a:pPr>
            <a:r>
              <a:rPr lang="en-US">
                <a:solidFill>
                  <a:srgbClr val="000000">
                    <a:tint val="75000"/>
                  </a:srgbClr>
                </a:solidFill>
              </a:rPr>
              <a:t>Early Childhood Outcomes Center</a:t>
            </a:r>
          </a:p>
        </p:txBody>
      </p:sp>
      <p:sp>
        <p:nvSpPr>
          <p:cNvPr id="4" name="Slide Number Placeholder 18"/>
          <p:cNvSpPr>
            <a:spLocks noGrp="1"/>
          </p:cNvSpPr>
          <p:nvPr>
            <p:ph type="sldNum" sz="quarter" idx="12"/>
          </p:nvPr>
        </p:nvSpPr>
        <p:spPr/>
        <p:txBody>
          <a:bodyPr/>
          <a:lstStyle>
            <a:lvl1pPr>
              <a:defRPr/>
            </a:lvl1pPr>
          </a:lstStyle>
          <a:p>
            <a:pPr>
              <a:defRPr/>
            </a:pPr>
            <a:fld id="{058E863A-34AB-4C98-B346-99C436AEB2A7}" type="slidenum">
              <a:rPr lang="en-US"/>
              <a:pPr>
                <a:defRPr/>
              </a:pPr>
              <a:t>‹#›</a:t>
            </a:fld>
            <a:endParaRPr lang="en-US" dirty="0"/>
          </a:p>
        </p:txBody>
      </p:sp>
    </p:spTree>
    <p:extLst>
      <p:ext uri="{BB962C8B-B14F-4D97-AF65-F5344CB8AC3E}">
        <p14:creationId xmlns:p14="http://schemas.microsoft.com/office/powerpoint/2010/main" val="331205207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81200"/>
            <a:ext cx="5111750" cy="4144963"/>
          </a:xfrm>
          <a:prstGeom prst="rect">
            <a:avLst/>
          </a:prstGeo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a:prstGeom prst="rect">
            <a:avLst/>
          </a:prstGeo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solidFill>
                  <a:srgbClr val="000000">
                    <a:tint val="75000"/>
                  </a:srgbClr>
                </a:solidFill>
              </a:rPr>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E880735B-DEA3-4EF1-8BB1-8EF30D8987DE}" type="slidenum">
              <a:rPr lang="en-US"/>
              <a:pPr>
                <a:defRPr/>
              </a:pPr>
              <a:t>‹#›</a:t>
            </a:fld>
            <a:endParaRPr lang="en-US" dirty="0"/>
          </a:p>
        </p:txBody>
      </p:sp>
    </p:spTree>
    <p:extLst>
      <p:ext uri="{BB962C8B-B14F-4D97-AF65-F5344CB8AC3E}">
        <p14:creationId xmlns:p14="http://schemas.microsoft.com/office/powerpoint/2010/main" val="76003352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solidFill>
                  <a:srgbClr val="000000">
                    <a:tint val="75000"/>
                  </a:srgbClr>
                </a:solidFill>
              </a:rPr>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F90A56BD-D2DB-4A30-9D99-88450B213670}" type="slidenum">
              <a:rPr lang="en-US"/>
              <a:pPr>
                <a:defRPr/>
              </a:pPr>
              <a:t>‹#›</a:t>
            </a:fld>
            <a:endParaRPr lang="en-US" dirty="0"/>
          </a:p>
        </p:txBody>
      </p:sp>
    </p:spTree>
    <p:extLst>
      <p:ext uri="{BB962C8B-B14F-4D97-AF65-F5344CB8AC3E}">
        <p14:creationId xmlns:p14="http://schemas.microsoft.com/office/powerpoint/2010/main" val="121059629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BB0CB9C9-56F6-4ADD-B4A8-649640E21AF5}" type="slidenum">
              <a:rPr lang="en-US"/>
              <a:pPr>
                <a:defRPr/>
              </a:pPr>
              <a:t>‹#›</a:t>
            </a:fld>
            <a:endParaRPr lang="en-US" dirty="0"/>
          </a:p>
        </p:txBody>
      </p:sp>
    </p:spTree>
  </p:cSld>
  <p:clrMapOvr>
    <a:masterClrMapping/>
  </p:clrMapOvr>
  <p:transition>
    <p:split orient="vert"/>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obj">
  <p:cSld name="Title and Content-Fif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a:prstGeom prst="rect">
            <a:avLst/>
          </a:prstGeo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sz="1400">
                <a:solidFill>
                  <a:srgbClr val="224568"/>
                </a:solidFill>
              </a:defRPr>
            </a:lvl1pPr>
          </a:lstStyle>
          <a:p>
            <a:pPr>
              <a:defRPr/>
            </a:pPr>
            <a:fld id="{375B5C1F-A8C5-424E-9894-3AA0CD7A156E}" type="slidenum">
              <a:rPr lang="en-US" smtClean="0"/>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C250D3-A244-4432-81E7-FE05E72BC90F}" type="datetimeFigureOut">
              <a:rPr lang="en-US" smtClean="0"/>
              <a:pPr/>
              <a:t>3/23/2012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D4042-F76D-42D9-B211-36E0DFC615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81200"/>
            <a:ext cx="5111750" cy="4144963"/>
          </a:xfrm>
          <a:prstGeom prst="rect">
            <a:avLst/>
          </a:prstGeo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a:prstGeom prst="rect">
            <a:avLst/>
          </a:prstGeo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299AE91D-41EA-4087-9A18-2093DE4B70B5}" type="slidenum">
              <a:rPr lang="en-US"/>
              <a:pPr>
                <a:defRPr/>
              </a:pPr>
              <a:t>‹#›</a:t>
            </a:fld>
            <a:endParaRPr lang="en-US"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FC2C6228-AA7A-4A7E-977E-A44A4E3A7000}" type="slidenum">
              <a:rPr lang="en-US"/>
              <a:pPr>
                <a:defRPr/>
              </a:pPr>
              <a:t>‹#›</a:t>
            </a:fld>
            <a:endParaRPr lang="en-US" dirty="0"/>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image" Target="../media/image3.png"/><Relationship Id="rId2" Type="http://schemas.openxmlformats.org/officeDocument/2006/relationships/slideLayout" Target="../slideLayouts/slideLayout11.xml"/><Relationship Id="rId16" Type="http://schemas.openxmlformats.org/officeDocument/2006/relationships/theme" Target="../theme/theme2.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image" Target="../media/image4.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3.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image" Target="../media/image2.png"/><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theme" Target="../theme/theme4.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image" Target="../media/image5.png"/><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theme" Target="../theme/theme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theme" Target="../theme/theme6.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7.xml"/><Relationship Id="rId18" Type="http://schemas.openxmlformats.org/officeDocument/2006/relationships/image" Target="../media/image5.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17" Type="http://schemas.openxmlformats.org/officeDocument/2006/relationships/image" Target="../media/image4.png"/><Relationship Id="rId2" Type="http://schemas.openxmlformats.org/officeDocument/2006/relationships/slideLayout" Target="../slideLayouts/slideLayout68.xml"/><Relationship Id="rId16" Type="http://schemas.openxmlformats.org/officeDocument/2006/relationships/image" Target="../media/image3.pn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2.png"/><Relationship Id="rId10" Type="http://schemas.openxmlformats.org/officeDocument/2006/relationships/slideLayout" Target="../slideLayouts/slideLayout76.xml"/><Relationship Id="rId19" Type="http://schemas.openxmlformats.org/officeDocument/2006/relationships/image" Target="../media/image6.png"/><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381000" y="304800"/>
            <a:ext cx="8534400" cy="1219200"/>
          </a:xfrm>
          <a:prstGeom prst="rect">
            <a:avLst/>
          </a:prstGeom>
          <a:solidFill>
            <a:srgbClr val="4E2AB8"/>
          </a:solidFill>
          <a:ln w="9525" algn="ctr">
            <a:noFill/>
            <a:miter lim="800000"/>
            <a:headEnd/>
            <a:tailEnd/>
          </a:ln>
          <a:effectLst/>
        </p:spPr>
        <p:txBody>
          <a:bodyPr wrap="none" anchor="ctr"/>
          <a:lstStyle/>
          <a:p>
            <a:pPr>
              <a:defRPr/>
            </a:pPr>
            <a:endParaRPr lang="en-US" dirty="0"/>
          </a:p>
        </p:txBody>
      </p:sp>
      <p:sp>
        <p:nvSpPr>
          <p:cNvPr id="6147" name="Rectangle 2"/>
          <p:cNvSpPr>
            <a:spLocks noGrp="1" noChangeArrowheads="1"/>
          </p:cNvSpPr>
          <p:nvPr>
            <p:ph type="title"/>
          </p:nvPr>
        </p:nvSpPr>
        <p:spPr bwMode="auto">
          <a:xfrm>
            <a:off x="533400" y="2743200"/>
            <a:ext cx="80772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8"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66569"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12" name="Oval 11"/>
          <p:cNvSpPr/>
          <p:nvPr/>
        </p:nvSpPr>
        <p:spPr bwMode="auto">
          <a:xfrm>
            <a:off x="457200" y="1143000"/>
            <a:ext cx="1600200" cy="1524000"/>
          </a:xfrm>
          <a:prstGeom prst="ellipse">
            <a:avLst/>
          </a:prstGeom>
          <a:noFill/>
          <a:ln w="9525" cap="flat" cmpd="sng" algn="ctr">
            <a:solidFill>
              <a:srgbClr val="339933">
                <a:alpha val="0"/>
              </a:srgbClr>
            </a:solidFill>
            <a:prstDash val="solid"/>
            <a:round/>
            <a:headEnd type="none" w="med" len="med"/>
            <a:tailEnd type="none" w="med" len="med"/>
          </a:ln>
          <a:effectLst/>
        </p:spPr>
        <p:txBody>
          <a:bodyPr/>
          <a:lstStyle/>
          <a:p>
            <a:pPr algn="r" eaLnBrk="1" hangingPunct="1">
              <a:defRPr/>
            </a:pPr>
            <a:endParaRPr lang="en-US" sz="1800">
              <a:solidFill>
                <a:schemeClr val="tx1"/>
              </a:solidFill>
            </a:endParaRPr>
          </a:p>
        </p:txBody>
      </p:sp>
      <p:pic>
        <p:nvPicPr>
          <p:cNvPr id="6151" name="Picture 12" descr="pink shirt girl"/>
          <p:cNvPicPr>
            <a:picLocks noChangeAspect="1" noChangeArrowheads="1"/>
          </p:cNvPicPr>
          <p:nvPr/>
        </p:nvPicPr>
        <p:blipFill>
          <a:blip r:embed="rId11" cstate="print"/>
          <a:srcRect/>
          <a:stretch>
            <a:fillRect/>
          </a:stretch>
        </p:blipFill>
        <p:spPr bwMode="auto">
          <a:xfrm>
            <a:off x="7924800" y="304800"/>
            <a:ext cx="876300" cy="876300"/>
          </a:xfrm>
          <a:prstGeom prst="rect">
            <a:avLst/>
          </a:prstGeom>
          <a:noFill/>
          <a:ln w="9525">
            <a:noFill/>
            <a:miter lim="800000"/>
            <a:headEnd/>
            <a:tailEnd/>
          </a:ln>
        </p:spPr>
      </p:pic>
      <p:pic>
        <p:nvPicPr>
          <p:cNvPr id="6152" name="Picture 14" descr="blond_happy_baby"/>
          <p:cNvPicPr>
            <a:picLocks noChangeAspect="1" noChangeArrowheads="1"/>
          </p:cNvPicPr>
          <p:nvPr/>
        </p:nvPicPr>
        <p:blipFill>
          <a:blip r:embed="rId12" cstate="print"/>
          <a:srcRect/>
          <a:stretch>
            <a:fillRect/>
          </a:stretch>
        </p:blipFill>
        <p:spPr bwMode="auto">
          <a:xfrm>
            <a:off x="6705600" y="304800"/>
            <a:ext cx="895350" cy="881063"/>
          </a:xfrm>
          <a:prstGeom prst="rect">
            <a:avLst/>
          </a:prstGeom>
          <a:noFill/>
          <a:ln w="9525">
            <a:noFill/>
            <a:miter lim="800000"/>
            <a:headEnd/>
            <a:tailEnd/>
          </a:ln>
        </p:spPr>
      </p:pic>
      <p:pic>
        <p:nvPicPr>
          <p:cNvPr id="6153" name="Picture 16" descr="girl_with_ball"/>
          <p:cNvPicPr>
            <a:picLocks noChangeAspect="1" noChangeArrowheads="1"/>
          </p:cNvPicPr>
          <p:nvPr/>
        </p:nvPicPr>
        <p:blipFill>
          <a:blip r:embed="rId13" cstate="print"/>
          <a:srcRect/>
          <a:stretch>
            <a:fillRect/>
          </a:stretch>
        </p:blipFill>
        <p:spPr bwMode="auto">
          <a:xfrm>
            <a:off x="5486400" y="381000"/>
            <a:ext cx="819150" cy="806450"/>
          </a:xfrm>
          <a:prstGeom prst="rect">
            <a:avLst/>
          </a:prstGeom>
          <a:noFill/>
          <a:ln w="9525">
            <a:noFill/>
            <a:miter lim="800000"/>
            <a:headEnd/>
            <a:tailEnd/>
          </a:ln>
        </p:spPr>
      </p:pic>
      <p:pic>
        <p:nvPicPr>
          <p:cNvPr id="6154" name="Picture 15" descr="girl_in_wheelchair"/>
          <p:cNvPicPr>
            <a:picLocks noChangeAspect="1" noChangeArrowheads="1"/>
          </p:cNvPicPr>
          <p:nvPr/>
        </p:nvPicPr>
        <p:blipFill>
          <a:blip r:embed="rId14" cstate="print"/>
          <a:srcRect/>
          <a:stretch>
            <a:fillRect/>
          </a:stretch>
        </p:blipFill>
        <p:spPr bwMode="auto">
          <a:xfrm>
            <a:off x="6096000" y="685800"/>
            <a:ext cx="838200" cy="825500"/>
          </a:xfrm>
          <a:prstGeom prst="rect">
            <a:avLst/>
          </a:prstGeom>
          <a:noFill/>
          <a:ln w="9525">
            <a:noFill/>
            <a:miter lim="800000"/>
            <a:headEnd/>
            <a:tailEnd/>
          </a:ln>
        </p:spPr>
      </p:pic>
      <p:pic>
        <p:nvPicPr>
          <p:cNvPr id="6155" name="Picture 13" descr="tie_dye_boy"/>
          <p:cNvPicPr>
            <a:picLocks noChangeAspect="1" noChangeArrowheads="1"/>
          </p:cNvPicPr>
          <p:nvPr/>
        </p:nvPicPr>
        <p:blipFill>
          <a:blip r:embed="rId15" cstate="print"/>
          <a:srcRect/>
          <a:stretch>
            <a:fillRect/>
          </a:stretch>
        </p:blipFill>
        <p:spPr bwMode="auto">
          <a:xfrm>
            <a:off x="7315200" y="609600"/>
            <a:ext cx="895350" cy="881063"/>
          </a:xfrm>
          <a:prstGeom prst="rect">
            <a:avLst/>
          </a:prstGeom>
          <a:noFill/>
          <a:ln w="9525">
            <a:noFill/>
            <a:miter lim="800000"/>
            <a:headEnd/>
            <a:tailEnd/>
          </a:ln>
        </p:spPr>
      </p:pic>
      <p:pic>
        <p:nvPicPr>
          <p:cNvPr id="6156" name="Picture 17" descr="eco_round_logo_w_purple"/>
          <p:cNvPicPr>
            <a:picLocks noChangeAspect="1" noChangeArrowheads="1"/>
          </p:cNvPicPr>
          <p:nvPr/>
        </p:nvPicPr>
        <p:blipFill>
          <a:blip r:embed="rId16" cstate="print"/>
          <a:srcRect/>
          <a:stretch>
            <a:fillRect/>
          </a:stretch>
        </p:blipFill>
        <p:spPr bwMode="auto">
          <a:xfrm>
            <a:off x="457200" y="228600"/>
            <a:ext cx="1752600" cy="1700213"/>
          </a:xfrm>
          <a:prstGeom prst="rect">
            <a:avLst/>
          </a:prstGeom>
          <a:noFill/>
          <a:ln w="9525">
            <a:noFill/>
            <a:miter lim="800000"/>
            <a:headEnd/>
            <a:tailEnd/>
          </a:ln>
        </p:spPr>
      </p:pic>
      <p:sp>
        <p:nvSpPr>
          <p:cNvPr id="17" name="Date Placeholder 16"/>
          <p:cNvSpPr>
            <a:spLocks noGrp="1"/>
          </p:cNvSpPr>
          <p:nvPr>
            <p:ph type="dt" sz="half" idx="2"/>
          </p:nvPr>
        </p:nvSpPr>
        <p:spPr>
          <a:xfrm>
            <a:off x="457200" y="6356350"/>
            <a:ext cx="2590800" cy="365125"/>
          </a:xfrm>
          <a:prstGeom prst="rect">
            <a:avLst/>
          </a:prstGeom>
        </p:spPr>
        <p:txBody>
          <a:bodyPr vert="horz" lIns="91440" tIns="45720" rIns="91440" bIns="45720" rtlCol="0" anchor="ctr"/>
          <a:lstStyle>
            <a:lvl1pPr algn="l">
              <a:defRPr sz="1200">
                <a:solidFill>
                  <a:srgbClr val="000099"/>
                </a:solidFill>
                <a:latin typeface="Arial" charset="0"/>
              </a:defRPr>
            </a:lvl1pPr>
          </a:lstStyle>
          <a:p>
            <a:pPr>
              <a:defRPr/>
            </a:pPr>
            <a:endParaRPr lang="en-US"/>
          </a:p>
        </p:txBody>
      </p:sp>
      <p:sp>
        <p:nvSpPr>
          <p:cNvPr id="18" name="Footer Placeholder 1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a:t>Early Childhood Outcomes Center</a:t>
            </a:r>
          </a:p>
        </p:txBody>
      </p:sp>
      <p:sp>
        <p:nvSpPr>
          <p:cNvPr id="19" name="Slide Number Placeholder 1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99"/>
                </a:solidFill>
                <a:latin typeface="Arial" charset="0"/>
              </a:defRPr>
            </a:lvl1pPr>
          </a:lstStyle>
          <a:p>
            <a:pPr>
              <a:defRPr/>
            </a:pPr>
            <a:fld id="{CFA39685-D68F-4561-B745-71463EE09FC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94" r:id="rId1"/>
    <p:sldLayoutId id="2147484795" r:id="rId2"/>
    <p:sldLayoutId id="2147484753" r:id="rId3"/>
    <p:sldLayoutId id="2147484754" r:id="rId4"/>
    <p:sldLayoutId id="2147484755" r:id="rId5"/>
    <p:sldLayoutId id="2147484756" r:id="rId6"/>
    <p:sldLayoutId id="2147484757" r:id="rId7"/>
    <p:sldLayoutId id="2147484758" r:id="rId8"/>
    <p:sldLayoutId id="2147484759" r:id="rId9"/>
  </p:sldLayoutIdLst>
  <p:transition>
    <p:split orient="vert"/>
  </p:transition>
  <p:hf hdr="0" dt="0"/>
  <p:txStyles>
    <p:titleStyle>
      <a:lvl1pPr algn="r" rtl="0" eaLnBrk="0" fontAlgn="base" hangingPunct="0">
        <a:spcBef>
          <a:spcPct val="0"/>
        </a:spcBef>
        <a:spcAft>
          <a:spcPct val="0"/>
        </a:spcAft>
        <a:defRPr sz="3600" b="1">
          <a:solidFill>
            <a:srgbClr val="224568"/>
          </a:solidFill>
          <a:latin typeface="+mj-lt"/>
          <a:ea typeface="+mj-ea"/>
          <a:cs typeface="+mj-cs"/>
        </a:defRPr>
      </a:lvl1pPr>
      <a:lvl2pPr algn="r" rtl="0" eaLnBrk="0" fontAlgn="base" hangingPunct="0">
        <a:spcBef>
          <a:spcPct val="0"/>
        </a:spcBef>
        <a:spcAft>
          <a:spcPct val="0"/>
        </a:spcAft>
        <a:defRPr sz="3600" b="1">
          <a:solidFill>
            <a:srgbClr val="224568"/>
          </a:solidFill>
          <a:latin typeface="Arial" charset="0"/>
        </a:defRPr>
      </a:lvl2pPr>
      <a:lvl3pPr algn="r" rtl="0" eaLnBrk="0" fontAlgn="base" hangingPunct="0">
        <a:spcBef>
          <a:spcPct val="0"/>
        </a:spcBef>
        <a:spcAft>
          <a:spcPct val="0"/>
        </a:spcAft>
        <a:defRPr sz="3600" b="1">
          <a:solidFill>
            <a:srgbClr val="224568"/>
          </a:solidFill>
          <a:latin typeface="Arial" charset="0"/>
        </a:defRPr>
      </a:lvl3pPr>
      <a:lvl4pPr algn="r" rtl="0" eaLnBrk="0" fontAlgn="base" hangingPunct="0">
        <a:spcBef>
          <a:spcPct val="0"/>
        </a:spcBef>
        <a:spcAft>
          <a:spcPct val="0"/>
        </a:spcAft>
        <a:defRPr sz="3600" b="1">
          <a:solidFill>
            <a:srgbClr val="224568"/>
          </a:solidFill>
          <a:latin typeface="Arial" charset="0"/>
        </a:defRPr>
      </a:lvl4pPr>
      <a:lvl5pPr algn="r" rtl="0" eaLnBrk="0" fontAlgn="base" hangingPunct="0">
        <a:spcBef>
          <a:spcPct val="0"/>
        </a:spcBef>
        <a:spcAft>
          <a:spcPct val="0"/>
        </a:spcAft>
        <a:defRPr sz="3600" b="1">
          <a:solidFill>
            <a:srgbClr val="224568"/>
          </a:solidFill>
          <a:latin typeface="Arial" charset="0"/>
        </a:defRPr>
      </a:lvl5pPr>
      <a:lvl6pPr marL="457200" algn="r" rtl="0" fontAlgn="base">
        <a:spcBef>
          <a:spcPct val="0"/>
        </a:spcBef>
        <a:spcAft>
          <a:spcPct val="0"/>
        </a:spcAft>
        <a:defRPr sz="4400">
          <a:solidFill>
            <a:schemeClr val="tx1"/>
          </a:solidFill>
          <a:latin typeface="Arial" charset="0"/>
        </a:defRPr>
      </a:lvl6pPr>
      <a:lvl7pPr marL="914400" algn="r" rtl="0" fontAlgn="base">
        <a:spcBef>
          <a:spcPct val="0"/>
        </a:spcBef>
        <a:spcAft>
          <a:spcPct val="0"/>
        </a:spcAft>
        <a:defRPr sz="4400">
          <a:solidFill>
            <a:schemeClr val="tx1"/>
          </a:solidFill>
          <a:latin typeface="Arial" charset="0"/>
        </a:defRPr>
      </a:lvl7pPr>
      <a:lvl8pPr marL="1371600" algn="r" rtl="0" fontAlgn="base">
        <a:spcBef>
          <a:spcPct val="0"/>
        </a:spcBef>
        <a:spcAft>
          <a:spcPct val="0"/>
        </a:spcAft>
        <a:defRPr sz="4400">
          <a:solidFill>
            <a:schemeClr val="tx1"/>
          </a:solidFill>
          <a:latin typeface="Arial" charset="0"/>
        </a:defRPr>
      </a:lvl8pPr>
      <a:lvl9pPr marL="1828800" algn="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pic>
        <p:nvPicPr>
          <p:cNvPr id="7175" name="Picture 14" descr="girl_with_ball"/>
          <p:cNvPicPr>
            <a:picLocks noChangeAspect="1" noChangeArrowheads="1"/>
          </p:cNvPicPr>
          <p:nvPr/>
        </p:nvPicPr>
        <p:blipFill>
          <a:blip r:embed="rId17" cstate="print"/>
          <a:srcRect/>
          <a:stretch>
            <a:fillRect/>
          </a:stretch>
        </p:blipFill>
        <p:spPr bwMode="auto">
          <a:xfrm>
            <a:off x="7543800" y="1371600"/>
            <a:ext cx="685800" cy="674688"/>
          </a:xfrm>
          <a:prstGeom prst="rect">
            <a:avLst/>
          </a:prstGeom>
          <a:noFill/>
          <a:ln w="9525">
            <a:noFill/>
            <a:miter lim="800000"/>
            <a:headEnd/>
            <a:tailEnd/>
          </a:ln>
        </p:spPr>
      </p:pic>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127BCD32-B8B1-4B60-800B-62699F4AFF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60" r:id="rId1"/>
    <p:sldLayoutId id="2147484796" r:id="rId2"/>
    <p:sldLayoutId id="2147484761" r:id="rId3"/>
    <p:sldLayoutId id="2147484762" r:id="rId4"/>
    <p:sldLayoutId id="2147484763" r:id="rId5"/>
    <p:sldLayoutId id="2147484764" r:id="rId6"/>
    <p:sldLayoutId id="2147484765" r:id="rId7"/>
    <p:sldLayoutId id="2147484797" r:id="rId8"/>
    <p:sldLayoutId id="2147484766" r:id="rId9"/>
    <p:sldLayoutId id="2147484807" r:id="rId10"/>
    <p:sldLayoutId id="2147484810" r:id="rId11"/>
    <p:sldLayoutId id="2147484835" r:id="rId12"/>
    <p:sldLayoutId id="2147484836" r:id="rId13"/>
    <p:sldLayoutId id="2147484837" r:id="rId14"/>
    <p:sldLayoutId id="2147484841" r:id="rId15"/>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6E664CDE-7449-45EB-8EB8-AB4097DD4741}" type="slidenum">
              <a:rPr lang="en-US"/>
              <a:pPr>
                <a:defRPr/>
              </a:pPr>
              <a:t>‹#›</a:t>
            </a:fld>
            <a:endParaRPr lang="en-US" dirty="0"/>
          </a:p>
        </p:txBody>
      </p:sp>
      <p:pic>
        <p:nvPicPr>
          <p:cNvPr id="8201" name="Picture 15" descr="girl_in_wheelchair"/>
          <p:cNvPicPr>
            <a:picLocks noChangeAspect="1" noChangeArrowheads="1"/>
          </p:cNvPicPr>
          <p:nvPr/>
        </p:nvPicPr>
        <p:blipFill>
          <a:blip r:embed="rId12"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67" r:id="rId1"/>
    <p:sldLayoutId id="2147484798" r:id="rId2"/>
    <p:sldLayoutId id="2147484799" r:id="rId3"/>
    <p:sldLayoutId id="2147484768" r:id="rId4"/>
    <p:sldLayoutId id="2147484769" r:id="rId5"/>
    <p:sldLayoutId id="2147484770" r:id="rId6"/>
    <p:sldLayoutId id="2147484771" r:id="rId7"/>
    <p:sldLayoutId id="2147484800" r:id="rId8"/>
    <p:sldLayoutId id="2147484772" r:id="rId9"/>
    <p:sldLayoutId id="2147484842" r:id="rId10"/>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82563"/>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3E0CAFC6-C2FE-4CAB-AE23-784F1376D4EF}" type="slidenum">
              <a:rPr lang="en-US"/>
              <a:pPr>
                <a:defRPr/>
              </a:pPr>
              <a:t>‹#›</a:t>
            </a:fld>
            <a:endParaRPr lang="en-US" dirty="0"/>
          </a:p>
        </p:txBody>
      </p:sp>
      <p:pic>
        <p:nvPicPr>
          <p:cNvPr id="9225" name="Picture 14" descr="blond_happy_baby"/>
          <p:cNvPicPr>
            <a:picLocks noChangeAspect="1" noChangeArrowheads="1"/>
          </p:cNvPicPr>
          <p:nvPr/>
        </p:nvPicPr>
        <p:blipFill>
          <a:blip r:embed="rId12"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73" r:id="rId1"/>
    <p:sldLayoutId id="2147484801" r:id="rId2"/>
    <p:sldLayoutId id="2147484774" r:id="rId3"/>
    <p:sldLayoutId id="2147484775" r:id="rId4"/>
    <p:sldLayoutId id="2147484776" r:id="rId5"/>
    <p:sldLayoutId id="2147484777" r:id="rId6"/>
    <p:sldLayoutId id="2147484778" r:id="rId7"/>
    <p:sldLayoutId id="2147484802" r:id="rId8"/>
    <p:sldLayoutId id="2147484779" r:id="rId9"/>
    <p:sldLayoutId id="2147484843" r:id="rId10"/>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36525"/>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DB84FBEA-FAEA-4EFA-B8A0-BE1EE00F58AC}" type="slidenum">
              <a:rPr lang="en-US"/>
              <a:pPr>
                <a:defRPr/>
              </a:pPr>
              <a:t>‹#›</a:t>
            </a:fld>
            <a:endParaRPr lang="en-US" dirty="0"/>
          </a:p>
        </p:txBody>
      </p:sp>
      <p:pic>
        <p:nvPicPr>
          <p:cNvPr id="10249" name="Picture 13" descr="tie_dye_boy"/>
          <p:cNvPicPr>
            <a:picLocks noChangeAspect="1" noChangeArrowheads="1"/>
          </p:cNvPicPr>
          <p:nvPr/>
        </p:nvPicPr>
        <p:blipFill>
          <a:blip r:embed="rId12" cstate="print"/>
          <a:srcRect/>
          <a:stretch>
            <a:fillRect/>
          </a:stretch>
        </p:blipFill>
        <p:spPr bwMode="auto">
          <a:xfrm>
            <a:off x="7543800" y="1247775"/>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0" r:id="rId1"/>
    <p:sldLayoutId id="2147484803" r:id="rId2"/>
    <p:sldLayoutId id="2147484781" r:id="rId3"/>
    <p:sldLayoutId id="2147484782" r:id="rId4"/>
    <p:sldLayoutId id="2147484783" r:id="rId5"/>
    <p:sldLayoutId id="2147484784" r:id="rId6"/>
    <p:sldLayoutId id="2147484785" r:id="rId7"/>
    <p:sldLayoutId id="2147484804" r:id="rId8"/>
    <p:sldLayoutId id="2147484786" r:id="rId9"/>
    <p:sldLayoutId id="2147484844" r:id="rId10"/>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E86127DA-2B73-4237-ADF3-B61E908059E2}" type="slidenum">
              <a:rPr lang="en-US"/>
              <a:pPr>
                <a:defRPr/>
              </a:pPr>
              <a:t>‹#›</a:t>
            </a:fld>
            <a:endParaRPr lang="en-US" dirty="0"/>
          </a:p>
        </p:txBody>
      </p:sp>
      <p:pic>
        <p:nvPicPr>
          <p:cNvPr id="11273" name="Picture 12" descr="pink shirt girl"/>
          <p:cNvPicPr>
            <a:picLocks noChangeAspect="1" noChangeArrowheads="1"/>
          </p:cNvPicPr>
          <p:nvPr/>
        </p:nvPicPr>
        <p:blipFill>
          <a:blip r:embed="rId14" cstate="print"/>
          <a:srcRect/>
          <a:stretch>
            <a:fillRect/>
          </a:stretch>
        </p:blipFill>
        <p:spPr bwMode="auto">
          <a:xfrm>
            <a:off x="7543800" y="1371600"/>
            <a:ext cx="6858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7" r:id="rId1"/>
    <p:sldLayoutId id="2147484805" r:id="rId2"/>
    <p:sldLayoutId id="2147484788" r:id="rId3"/>
    <p:sldLayoutId id="2147484789" r:id="rId4"/>
    <p:sldLayoutId id="2147484790" r:id="rId5"/>
    <p:sldLayoutId id="2147484791" r:id="rId6"/>
    <p:sldLayoutId id="2147484792" r:id="rId7"/>
    <p:sldLayoutId id="2147484806" r:id="rId8"/>
    <p:sldLayoutId id="2147484793" r:id="rId9"/>
    <p:sldLayoutId id="2147484811" r:id="rId10"/>
    <p:sldLayoutId id="2147484845" r:id="rId11"/>
    <p:sldLayoutId id="2147484846" r:id="rId12"/>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userDrawn="1"/>
        </p:nvSpPr>
        <p:spPr bwMode="auto">
          <a:xfrm>
            <a:off x="381000" y="304800"/>
            <a:ext cx="8534400" cy="1219200"/>
          </a:xfrm>
          <a:prstGeom prst="rect">
            <a:avLst/>
          </a:prstGeom>
          <a:solidFill>
            <a:srgbClr val="4E2AB8"/>
          </a:solidFill>
          <a:ln w="9525" algn="ctr">
            <a:noFill/>
            <a:miter lim="800000"/>
            <a:headEnd/>
            <a:tailEnd/>
          </a:ln>
          <a:effectLst/>
        </p:spPr>
        <p:txBody>
          <a:bodyPr wrap="none" anchor="ctr"/>
          <a:lstStyle/>
          <a:p>
            <a:pPr>
              <a:defRPr/>
            </a:pPr>
            <a:endParaRPr lang="en-US" dirty="0"/>
          </a:p>
        </p:txBody>
      </p:sp>
      <p:sp>
        <p:nvSpPr>
          <p:cNvPr id="6147" name="Rectangle 2"/>
          <p:cNvSpPr>
            <a:spLocks noGrp="1" noChangeArrowheads="1"/>
          </p:cNvSpPr>
          <p:nvPr>
            <p:ph type="title"/>
          </p:nvPr>
        </p:nvSpPr>
        <p:spPr bwMode="auto">
          <a:xfrm>
            <a:off x="533400" y="2743200"/>
            <a:ext cx="80772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8" name="Rectangle 8"/>
          <p:cNvSpPr>
            <a:spLocks noChangeArrowheads="1"/>
          </p:cNvSpPr>
          <p:nvPr userDrawn="1"/>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rgbClr val="000000"/>
              </a:solidFill>
            </a:endParaRPr>
          </a:p>
        </p:txBody>
      </p:sp>
      <p:sp>
        <p:nvSpPr>
          <p:cNvPr id="66569" name="Text Box 9"/>
          <p:cNvSpPr txBox="1">
            <a:spLocks noChangeArrowheads="1"/>
          </p:cNvSpPr>
          <p:nvPr userDrawn="1"/>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rgbClr val="000000"/>
              </a:solidFill>
            </a:endParaRPr>
          </a:p>
        </p:txBody>
      </p:sp>
      <p:sp>
        <p:nvSpPr>
          <p:cNvPr id="12" name="Oval 11"/>
          <p:cNvSpPr/>
          <p:nvPr userDrawn="1"/>
        </p:nvSpPr>
        <p:spPr bwMode="auto">
          <a:xfrm>
            <a:off x="457200" y="1143000"/>
            <a:ext cx="1600200" cy="1524000"/>
          </a:xfrm>
          <a:prstGeom prst="ellipse">
            <a:avLst/>
          </a:prstGeom>
          <a:noFill/>
          <a:ln w="9525" cap="flat" cmpd="sng" algn="ctr">
            <a:solidFill>
              <a:srgbClr val="339933">
                <a:alpha val="0"/>
              </a:srgbClr>
            </a:solidFill>
            <a:prstDash val="solid"/>
            <a:round/>
            <a:headEnd type="none" w="med" len="med"/>
            <a:tailEnd type="none" w="med" len="med"/>
          </a:ln>
          <a:effectLst/>
        </p:spPr>
        <p:txBody>
          <a:bodyPr/>
          <a:lstStyle/>
          <a:p>
            <a:pPr algn="r" eaLnBrk="1" hangingPunct="1">
              <a:defRPr/>
            </a:pPr>
            <a:endParaRPr lang="en-US" sz="1800">
              <a:solidFill>
                <a:srgbClr val="000000"/>
              </a:solidFill>
            </a:endParaRPr>
          </a:p>
        </p:txBody>
      </p:sp>
      <p:pic>
        <p:nvPicPr>
          <p:cNvPr id="6151" name="Picture 12" descr="pink shirt girl"/>
          <p:cNvPicPr>
            <a:picLocks noChangeAspect="1" noChangeArrowheads="1"/>
          </p:cNvPicPr>
          <p:nvPr userDrawn="1"/>
        </p:nvPicPr>
        <p:blipFill>
          <a:blip r:embed="rId14" cstate="print"/>
          <a:srcRect/>
          <a:stretch>
            <a:fillRect/>
          </a:stretch>
        </p:blipFill>
        <p:spPr bwMode="auto">
          <a:xfrm>
            <a:off x="7924800" y="304800"/>
            <a:ext cx="876300" cy="876300"/>
          </a:xfrm>
          <a:prstGeom prst="rect">
            <a:avLst/>
          </a:prstGeom>
          <a:noFill/>
          <a:ln w="9525">
            <a:noFill/>
            <a:miter lim="800000"/>
            <a:headEnd/>
            <a:tailEnd/>
          </a:ln>
        </p:spPr>
      </p:pic>
      <p:pic>
        <p:nvPicPr>
          <p:cNvPr id="6152" name="Picture 14" descr="blond_happy_baby"/>
          <p:cNvPicPr>
            <a:picLocks noChangeAspect="1" noChangeArrowheads="1"/>
          </p:cNvPicPr>
          <p:nvPr userDrawn="1"/>
        </p:nvPicPr>
        <p:blipFill>
          <a:blip r:embed="rId15" cstate="print"/>
          <a:srcRect/>
          <a:stretch>
            <a:fillRect/>
          </a:stretch>
        </p:blipFill>
        <p:spPr bwMode="auto">
          <a:xfrm>
            <a:off x="6705600" y="304800"/>
            <a:ext cx="895350" cy="881063"/>
          </a:xfrm>
          <a:prstGeom prst="rect">
            <a:avLst/>
          </a:prstGeom>
          <a:noFill/>
          <a:ln w="9525">
            <a:noFill/>
            <a:miter lim="800000"/>
            <a:headEnd/>
            <a:tailEnd/>
          </a:ln>
        </p:spPr>
      </p:pic>
      <p:pic>
        <p:nvPicPr>
          <p:cNvPr id="6153" name="Picture 16" descr="girl_with_ball"/>
          <p:cNvPicPr>
            <a:picLocks noChangeAspect="1" noChangeArrowheads="1"/>
          </p:cNvPicPr>
          <p:nvPr userDrawn="1"/>
        </p:nvPicPr>
        <p:blipFill>
          <a:blip r:embed="rId16" cstate="print"/>
          <a:srcRect/>
          <a:stretch>
            <a:fillRect/>
          </a:stretch>
        </p:blipFill>
        <p:spPr bwMode="auto">
          <a:xfrm>
            <a:off x="5486400" y="381000"/>
            <a:ext cx="819150" cy="806450"/>
          </a:xfrm>
          <a:prstGeom prst="rect">
            <a:avLst/>
          </a:prstGeom>
          <a:noFill/>
          <a:ln w="9525">
            <a:noFill/>
            <a:miter lim="800000"/>
            <a:headEnd/>
            <a:tailEnd/>
          </a:ln>
        </p:spPr>
      </p:pic>
      <p:pic>
        <p:nvPicPr>
          <p:cNvPr id="6154" name="Picture 15" descr="girl_in_wheelchair"/>
          <p:cNvPicPr>
            <a:picLocks noChangeAspect="1" noChangeArrowheads="1"/>
          </p:cNvPicPr>
          <p:nvPr userDrawn="1"/>
        </p:nvPicPr>
        <p:blipFill>
          <a:blip r:embed="rId17" cstate="print"/>
          <a:srcRect/>
          <a:stretch>
            <a:fillRect/>
          </a:stretch>
        </p:blipFill>
        <p:spPr bwMode="auto">
          <a:xfrm>
            <a:off x="6096000" y="685800"/>
            <a:ext cx="838200" cy="825500"/>
          </a:xfrm>
          <a:prstGeom prst="rect">
            <a:avLst/>
          </a:prstGeom>
          <a:noFill/>
          <a:ln w="9525">
            <a:noFill/>
            <a:miter lim="800000"/>
            <a:headEnd/>
            <a:tailEnd/>
          </a:ln>
        </p:spPr>
      </p:pic>
      <p:pic>
        <p:nvPicPr>
          <p:cNvPr id="6155" name="Picture 13" descr="tie_dye_boy"/>
          <p:cNvPicPr>
            <a:picLocks noChangeAspect="1" noChangeArrowheads="1"/>
          </p:cNvPicPr>
          <p:nvPr userDrawn="1"/>
        </p:nvPicPr>
        <p:blipFill>
          <a:blip r:embed="rId18" cstate="print"/>
          <a:srcRect/>
          <a:stretch>
            <a:fillRect/>
          </a:stretch>
        </p:blipFill>
        <p:spPr bwMode="auto">
          <a:xfrm>
            <a:off x="7315200" y="609600"/>
            <a:ext cx="895350" cy="881063"/>
          </a:xfrm>
          <a:prstGeom prst="rect">
            <a:avLst/>
          </a:prstGeom>
          <a:noFill/>
          <a:ln w="9525">
            <a:noFill/>
            <a:miter lim="800000"/>
            <a:headEnd/>
            <a:tailEnd/>
          </a:ln>
        </p:spPr>
      </p:pic>
      <p:pic>
        <p:nvPicPr>
          <p:cNvPr id="6156" name="Picture 17" descr="eco_round_logo_w_purple"/>
          <p:cNvPicPr>
            <a:picLocks noChangeAspect="1" noChangeArrowheads="1"/>
          </p:cNvPicPr>
          <p:nvPr userDrawn="1"/>
        </p:nvPicPr>
        <p:blipFill>
          <a:blip r:embed="rId19" cstate="print"/>
          <a:srcRect/>
          <a:stretch>
            <a:fillRect/>
          </a:stretch>
        </p:blipFill>
        <p:spPr bwMode="auto">
          <a:xfrm>
            <a:off x="457200" y="228600"/>
            <a:ext cx="1752600" cy="1700213"/>
          </a:xfrm>
          <a:prstGeom prst="rect">
            <a:avLst/>
          </a:prstGeom>
          <a:noFill/>
          <a:ln w="9525">
            <a:noFill/>
            <a:miter lim="800000"/>
            <a:headEnd/>
            <a:tailEnd/>
          </a:ln>
        </p:spPr>
      </p:pic>
      <p:sp>
        <p:nvSpPr>
          <p:cNvPr id="17" name="Date Placeholder 16"/>
          <p:cNvSpPr>
            <a:spLocks noGrp="1"/>
          </p:cNvSpPr>
          <p:nvPr>
            <p:ph type="dt" sz="half" idx="2"/>
          </p:nvPr>
        </p:nvSpPr>
        <p:spPr>
          <a:xfrm>
            <a:off x="457200" y="6356350"/>
            <a:ext cx="2590800" cy="365125"/>
          </a:xfrm>
          <a:prstGeom prst="rect">
            <a:avLst/>
          </a:prstGeom>
        </p:spPr>
        <p:txBody>
          <a:bodyPr vert="horz" lIns="91440" tIns="45720" rIns="91440" bIns="45720" rtlCol="0" anchor="ctr"/>
          <a:lstStyle>
            <a:lvl1pPr algn="l">
              <a:defRPr sz="1200">
                <a:solidFill>
                  <a:srgbClr val="000099"/>
                </a:solidFill>
                <a:latin typeface="Arial" charset="0"/>
              </a:defRPr>
            </a:lvl1pPr>
          </a:lstStyle>
          <a:p>
            <a:pPr>
              <a:defRPr/>
            </a:pPr>
            <a:endParaRPr lang="en-US"/>
          </a:p>
        </p:txBody>
      </p:sp>
      <p:sp>
        <p:nvSpPr>
          <p:cNvPr id="18" name="Footer Placeholder 1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a:solidFill>
                  <a:srgbClr val="000000">
                    <a:tint val="75000"/>
                  </a:srgbClr>
                </a:solidFill>
              </a:rPr>
              <a:t>Early Childhood Outcomes Center</a:t>
            </a:r>
          </a:p>
        </p:txBody>
      </p:sp>
      <p:sp>
        <p:nvSpPr>
          <p:cNvPr id="19" name="Slide Number Placeholder 1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99"/>
                </a:solidFill>
                <a:latin typeface="Arial" charset="0"/>
              </a:defRPr>
            </a:lvl1pPr>
          </a:lstStyle>
          <a:p>
            <a:pPr>
              <a:defRPr/>
            </a:pPr>
            <a:fld id="{10ED25EF-9D98-4A0C-9549-2E6C1D49D082}" type="slidenum">
              <a:rPr lang="en-US"/>
              <a:pPr>
                <a:defRPr/>
              </a:pPr>
              <a:t>‹#›</a:t>
            </a:fld>
            <a:endParaRPr lang="en-US" dirty="0"/>
          </a:p>
        </p:txBody>
      </p:sp>
    </p:spTree>
    <p:extLst>
      <p:ext uri="{BB962C8B-B14F-4D97-AF65-F5344CB8AC3E}">
        <p14:creationId xmlns:p14="http://schemas.microsoft.com/office/powerpoint/2010/main" val="4043016162"/>
      </p:ext>
    </p:extLst>
  </p:cSld>
  <p:clrMap bg1="lt1" tx1="dk1" bg2="lt2" tx2="dk2" accent1="accent1" accent2="accent2" accent3="accent3" accent4="accent4" accent5="accent5" accent6="accent6" hlink="hlink" folHlink="folHlink"/>
  <p:sldLayoutIdLst>
    <p:sldLayoutId id="2147484813" r:id="rId1"/>
    <p:sldLayoutId id="2147484814" r:id="rId2"/>
    <p:sldLayoutId id="2147484815" r:id="rId3"/>
    <p:sldLayoutId id="2147484816" r:id="rId4"/>
    <p:sldLayoutId id="2147484817" r:id="rId5"/>
    <p:sldLayoutId id="2147484818" r:id="rId6"/>
    <p:sldLayoutId id="2147484819" r:id="rId7"/>
    <p:sldLayoutId id="2147484820" r:id="rId8"/>
    <p:sldLayoutId id="2147484821" r:id="rId9"/>
    <p:sldLayoutId id="2147484838" r:id="rId10"/>
    <p:sldLayoutId id="2147484839" r:id="rId11"/>
    <p:sldLayoutId id="2147484840" r:id="rId12"/>
  </p:sldLayoutIdLst>
  <p:hf hdr="0" dt="0"/>
  <p:txStyles>
    <p:titleStyle>
      <a:lvl1pPr algn="r" rtl="0" eaLnBrk="0" fontAlgn="base" hangingPunct="0">
        <a:spcBef>
          <a:spcPct val="0"/>
        </a:spcBef>
        <a:spcAft>
          <a:spcPct val="0"/>
        </a:spcAft>
        <a:defRPr sz="3600" b="1">
          <a:solidFill>
            <a:srgbClr val="224568"/>
          </a:solidFill>
          <a:latin typeface="+mj-lt"/>
          <a:ea typeface="+mj-ea"/>
          <a:cs typeface="+mj-cs"/>
        </a:defRPr>
      </a:lvl1pPr>
      <a:lvl2pPr algn="r" rtl="0" eaLnBrk="0" fontAlgn="base" hangingPunct="0">
        <a:spcBef>
          <a:spcPct val="0"/>
        </a:spcBef>
        <a:spcAft>
          <a:spcPct val="0"/>
        </a:spcAft>
        <a:defRPr sz="3600" b="1">
          <a:solidFill>
            <a:srgbClr val="224568"/>
          </a:solidFill>
          <a:latin typeface="Arial" charset="0"/>
        </a:defRPr>
      </a:lvl2pPr>
      <a:lvl3pPr algn="r" rtl="0" eaLnBrk="0" fontAlgn="base" hangingPunct="0">
        <a:spcBef>
          <a:spcPct val="0"/>
        </a:spcBef>
        <a:spcAft>
          <a:spcPct val="0"/>
        </a:spcAft>
        <a:defRPr sz="3600" b="1">
          <a:solidFill>
            <a:srgbClr val="224568"/>
          </a:solidFill>
          <a:latin typeface="Arial" charset="0"/>
        </a:defRPr>
      </a:lvl3pPr>
      <a:lvl4pPr algn="r" rtl="0" eaLnBrk="0" fontAlgn="base" hangingPunct="0">
        <a:spcBef>
          <a:spcPct val="0"/>
        </a:spcBef>
        <a:spcAft>
          <a:spcPct val="0"/>
        </a:spcAft>
        <a:defRPr sz="3600" b="1">
          <a:solidFill>
            <a:srgbClr val="224568"/>
          </a:solidFill>
          <a:latin typeface="Arial" charset="0"/>
        </a:defRPr>
      </a:lvl4pPr>
      <a:lvl5pPr algn="r" rtl="0" eaLnBrk="0" fontAlgn="base" hangingPunct="0">
        <a:spcBef>
          <a:spcPct val="0"/>
        </a:spcBef>
        <a:spcAft>
          <a:spcPct val="0"/>
        </a:spcAft>
        <a:defRPr sz="3600" b="1">
          <a:solidFill>
            <a:srgbClr val="224568"/>
          </a:solidFill>
          <a:latin typeface="Arial" charset="0"/>
        </a:defRPr>
      </a:lvl5pPr>
      <a:lvl6pPr marL="457200" algn="r" rtl="0" fontAlgn="base">
        <a:spcBef>
          <a:spcPct val="0"/>
        </a:spcBef>
        <a:spcAft>
          <a:spcPct val="0"/>
        </a:spcAft>
        <a:defRPr sz="4400">
          <a:solidFill>
            <a:schemeClr val="tx1"/>
          </a:solidFill>
          <a:latin typeface="Arial" charset="0"/>
        </a:defRPr>
      </a:lvl6pPr>
      <a:lvl7pPr marL="914400" algn="r" rtl="0" fontAlgn="base">
        <a:spcBef>
          <a:spcPct val="0"/>
        </a:spcBef>
        <a:spcAft>
          <a:spcPct val="0"/>
        </a:spcAft>
        <a:defRPr sz="4400">
          <a:solidFill>
            <a:schemeClr val="tx1"/>
          </a:solidFill>
          <a:latin typeface="Arial" charset="0"/>
        </a:defRPr>
      </a:lvl7pPr>
      <a:lvl8pPr marL="1371600" algn="r" rtl="0" fontAlgn="base">
        <a:spcBef>
          <a:spcPct val="0"/>
        </a:spcBef>
        <a:spcAft>
          <a:spcPct val="0"/>
        </a:spcAft>
        <a:defRPr sz="4400">
          <a:solidFill>
            <a:schemeClr val="tx1"/>
          </a:solidFill>
          <a:latin typeface="Arial" charset="0"/>
        </a:defRPr>
      </a:lvl8pPr>
      <a:lvl9pPr marL="1828800" algn="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notesSlide" Target="../notesSlides/notesSlide1.xml"/><Relationship Id="rId7" Type="http://schemas.openxmlformats.org/officeDocument/2006/relationships/image" Target="../media/image9.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6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6.xml"/></Relationships>
</file>

<file path=ppt/slides/_rels/slide13.xml.rels><?xml version="1.0" encoding="UTF-8" standalone="yes"?>
<Relationships xmlns="http://schemas.openxmlformats.org/package/2006/relationships"><Relationship Id="rId3" Type="http://schemas.openxmlformats.org/officeDocument/2006/relationships/hyperlink" Target="http://www.fippcase.org/briefcase/briefcase_vol2_no1.pdf" TargetMode="External"/><Relationship Id="rId2" Type="http://schemas.openxmlformats.org/officeDocument/2006/relationships/notesSlide" Target="../notesSlides/notesSlide13.xml"/><Relationship Id="rId1" Type="http://schemas.openxmlformats.org/officeDocument/2006/relationships/slideLayout" Target="../slideLayouts/slideLayout64.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3" Type="http://schemas.openxmlformats.org/officeDocument/2006/relationships/hyperlink" Target="mailto:kathi.gillaspy@unc.edu" TargetMode="External"/><Relationship Id="rId2" Type="http://schemas.openxmlformats.org/officeDocument/2006/relationships/notesSlide" Target="../notesSlides/notesSlide16.xml"/><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6.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85800" y="1905001"/>
            <a:ext cx="7772400" cy="2057400"/>
          </a:xfrm>
        </p:spPr>
        <p:txBody>
          <a:bodyPr/>
          <a:lstStyle/>
          <a:p>
            <a:pPr eaLnBrk="1" hangingPunct="1">
              <a:defRPr/>
            </a:pP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endParaRPr lang="en-US" sz="4000" dirty="0" smtClean="0"/>
          </a:p>
        </p:txBody>
      </p:sp>
      <p:sp>
        <p:nvSpPr>
          <p:cNvPr id="30724" name="Rectangle 6"/>
          <p:cNvSpPr>
            <a:spLocks noGrp="1" noChangeArrowheads="1"/>
          </p:cNvSpPr>
          <p:nvPr>
            <p:ph type="subTitle" idx="1"/>
          </p:nvPr>
        </p:nvSpPr>
        <p:spPr>
          <a:xfrm>
            <a:off x="1524000" y="2057400"/>
            <a:ext cx="6477000" cy="2590800"/>
          </a:xfrm>
        </p:spPr>
        <p:txBody>
          <a:bodyPr/>
          <a:lstStyle/>
          <a:p>
            <a:pPr algn="ctr" eaLnBrk="1" hangingPunct="1"/>
            <a:endParaRPr lang="en-US" sz="1050" dirty="0" smtClean="0"/>
          </a:p>
          <a:p>
            <a:pPr algn="ctr" eaLnBrk="1" hangingPunct="1"/>
            <a:r>
              <a:rPr lang="en-US" sz="2800" dirty="0" smtClean="0"/>
              <a:t>A Focus on Functional Child Outcomes</a:t>
            </a:r>
          </a:p>
          <a:p>
            <a:pPr algn="ctr" eaLnBrk="1" hangingPunct="1"/>
            <a:endParaRPr lang="en-US" sz="2800" dirty="0"/>
          </a:p>
          <a:p>
            <a:pPr algn="ctr" eaLnBrk="1" hangingPunct="1"/>
            <a:r>
              <a:rPr lang="en-US" sz="2800" dirty="0" smtClean="0"/>
              <a:t>Kathi Gillaspy, NECTAC</a:t>
            </a:r>
          </a:p>
        </p:txBody>
      </p:sp>
      <p:sp>
        <p:nvSpPr>
          <p:cNvPr id="4" name="Rectangle 7"/>
          <p:cNvSpPr>
            <a:spLocks noGrp="1" noChangeArrowheads="1"/>
          </p:cNvSpPr>
          <p:nvPr>
            <p:ph type="ftr" sz="quarter" idx="4294967295"/>
          </p:nvPr>
        </p:nvSpPr>
        <p:spPr>
          <a:xfrm>
            <a:off x="0" y="6356350"/>
            <a:ext cx="4495800" cy="365125"/>
          </a:xfrm>
        </p:spPr>
        <p:txBody>
          <a:bodyPr/>
          <a:lstStyle/>
          <a:p>
            <a:r>
              <a:rPr lang="en-US" dirty="0"/>
              <a:t>Maryland State Department of Education/Division of Special Education/Early Intervention Services/Early Childhood Intervention and Education Branch</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3598" y="4757758"/>
            <a:ext cx="2817809" cy="523781"/>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2670308232"/>
              </p:ext>
            </p:extLst>
          </p:nvPr>
        </p:nvGraphicFramePr>
        <p:xfrm>
          <a:off x="228600" y="4648200"/>
          <a:ext cx="3048000" cy="1638382"/>
        </p:xfrm>
        <a:graphic>
          <a:graphicData uri="http://schemas.openxmlformats.org/presentationml/2006/ole">
            <mc:AlternateContent xmlns:mc="http://schemas.openxmlformats.org/markup-compatibility/2006">
              <mc:Choice xmlns:v="urn:schemas-microsoft-com:vml" Requires="v">
                <p:oleObj spid="_x0000_s1046" name="Document" r:id="rId6" imgW="5940026" imgH="3275194" progId="Word.Document.8">
                  <p:embed/>
                </p:oleObj>
              </mc:Choice>
              <mc:Fallback>
                <p:oleObj name="Document" r:id="rId6" imgW="5940026" imgH="3275194" progId="Word.Document.8">
                  <p:embed/>
                  <p:pic>
                    <p:nvPicPr>
                      <p:cNvPr id="0" name=""/>
                      <p:cNvPicPr/>
                      <p:nvPr/>
                    </p:nvPicPr>
                    <p:blipFill>
                      <a:blip r:embed="rId7"/>
                      <a:stretch>
                        <a:fillRect/>
                      </a:stretch>
                    </p:blipFill>
                    <p:spPr>
                      <a:xfrm>
                        <a:off x="228600" y="4648200"/>
                        <a:ext cx="3048000" cy="1638382"/>
                      </a:xfrm>
                      <a:prstGeom prst="rect">
                        <a:avLst/>
                      </a:prstGeom>
                    </p:spPr>
                  </p:pic>
                </p:oleObj>
              </mc:Fallback>
            </mc:AlternateContent>
          </a:graphicData>
        </a:graphic>
      </p:graphicFrame>
      <p:pic>
        <p:nvPicPr>
          <p:cNvPr id="1042" name="Picture 1" descr="Description: http://wrrc.uoregon.edu/rrcp/brand/msrrc/logos/electronic-web_ppt/jpg/MidSouthLogo.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1200" y="5562600"/>
            <a:ext cx="2286276"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3" name="Content Placeholder 2"/>
          <p:cNvSpPr>
            <a:spLocks noGrp="1"/>
          </p:cNvSpPr>
          <p:nvPr>
            <p:ph idx="4294967295"/>
          </p:nvPr>
        </p:nvSpPr>
        <p:spPr>
          <a:xfrm>
            <a:off x="457200" y="914400"/>
            <a:ext cx="8077200" cy="4525963"/>
          </a:xfrm>
        </p:spPr>
        <p:txBody>
          <a:bodyPr/>
          <a:lstStyle/>
          <a:p>
            <a:pPr algn="ctr">
              <a:buFont typeface="Calibri" pitchFamily="34" charset="0"/>
              <a:buNone/>
              <a:defRPr/>
            </a:pPr>
            <a:endParaRPr lang="en-US" sz="6000" dirty="0" smtClean="0">
              <a:solidFill>
                <a:schemeClr val="accent1">
                  <a:lumMod val="25000"/>
                </a:schemeClr>
              </a:solidFill>
              <a:effectLst>
                <a:outerShdw blurRad="38100" dist="38100" dir="2700000" algn="tl">
                  <a:srgbClr val="000000">
                    <a:alpha val="43137"/>
                  </a:srgbClr>
                </a:outerShdw>
              </a:effectLst>
              <a:latin typeface="Arial" pitchFamily="34" charset="0"/>
              <a:cs typeface="Arial" pitchFamily="34" charset="0"/>
            </a:endParaRPr>
          </a:p>
          <a:p>
            <a:pPr algn="ctr">
              <a:buFont typeface="Calibri" pitchFamily="34" charset="0"/>
              <a:buNone/>
              <a:defRPr/>
            </a:pPr>
            <a:r>
              <a:rPr lang="en-US" sz="4800" dirty="0" smtClean="0">
                <a:solidFill>
                  <a:schemeClr val="accent1">
                    <a:lumMod val="25000"/>
                  </a:schemeClr>
                </a:solidFill>
                <a:effectLst>
                  <a:outerShdw blurRad="38100" dist="38100" dir="2700000" algn="tl">
                    <a:srgbClr val="000000">
                      <a:alpha val="43137"/>
                    </a:srgbClr>
                  </a:outerShdw>
                </a:effectLst>
                <a:latin typeface="Arial" pitchFamily="34" charset="0"/>
                <a:cs typeface="Arial" pitchFamily="34" charset="0"/>
              </a:rPr>
              <a:t>Activity:</a:t>
            </a:r>
          </a:p>
          <a:p>
            <a:pPr algn="ctr">
              <a:buFont typeface="Calibri" pitchFamily="34" charset="0"/>
              <a:buNone/>
              <a:defRPr/>
            </a:pPr>
            <a:r>
              <a:rPr lang="en-US" sz="4800" dirty="0" smtClean="0">
                <a:solidFill>
                  <a:schemeClr val="accent1">
                    <a:lumMod val="25000"/>
                  </a:schemeClr>
                </a:solidFill>
                <a:effectLst>
                  <a:outerShdw blurRad="38100" dist="38100" dir="2700000" algn="tl">
                    <a:srgbClr val="000000">
                      <a:alpha val="43137"/>
                    </a:srgbClr>
                  </a:outerShdw>
                </a:effectLst>
                <a:latin typeface="Arial" pitchFamily="34" charset="0"/>
                <a:cs typeface="Arial" pitchFamily="34" charset="0"/>
              </a:rPr>
              <a:t>Rating IFSP Outcomes</a:t>
            </a:r>
            <a:endParaRPr lang="en-US" dirty="0" smtClean="0"/>
          </a:p>
        </p:txBody>
      </p:sp>
      <p:graphicFrame>
        <p:nvGraphicFramePr>
          <p:cNvPr id="4" name="Diagram 3"/>
          <p:cNvGraphicFramePr/>
          <p:nvPr>
            <p:extLst>
              <p:ext uri="{D42A27DB-BD31-4B8C-83A1-F6EECF244321}">
                <p14:modId xmlns:p14="http://schemas.microsoft.com/office/powerpoint/2010/main" val="935284180"/>
              </p:ext>
            </p:extLst>
          </p:nvPr>
        </p:nvGraphicFramePr>
        <p:xfrm>
          <a:off x="381000" y="381000"/>
          <a:ext cx="2209800" cy="185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8917" name="Picture 4" descr="P:\NECTAC\Pacific TA Meeting 2011\Pictures\Green 2-100.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3600" y="4267200"/>
            <a:ext cx="2782888"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2751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rot="5400000">
            <a:off x="266700" y="3086100"/>
            <a:ext cx="4876800" cy="7620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099719" y="3109119"/>
            <a:ext cx="4906962"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 y="4267200"/>
            <a:ext cx="906780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 y="2133600"/>
            <a:ext cx="906780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9942" name="TextBox 14"/>
          <p:cNvSpPr txBox="1">
            <a:spLocks noChangeArrowheads="1"/>
          </p:cNvSpPr>
          <p:nvPr/>
        </p:nvSpPr>
        <p:spPr bwMode="auto">
          <a:xfrm>
            <a:off x="6629400" y="704850"/>
            <a:ext cx="2224088"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wording of the statement is jargon-free, clear and simple</a:t>
            </a:r>
            <a:r>
              <a:rPr lang="en-US" sz="2800" dirty="0"/>
              <a:t>.</a:t>
            </a:r>
          </a:p>
        </p:txBody>
      </p:sp>
      <p:sp>
        <p:nvSpPr>
          <p:cNvPr id="39943" name="TextBox 15"/>
          <p:cNvSpPr txBox="1">
            <a:spLocks noChangeArrowheads="1"/>
          </p:cNvSpPr>
          <p:nvPr/>
        </p:nvSpPr>
        <p:spPr bwMode="auto">
          <a:xfrm>
            <a:off x="6629400" y="2560638"/>
            <a:ext cx="22637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statement avoids the use of passive words (e.g., tolerate, receive, improve, maintain).</a:t>
            </a:r>
          </a:p>
        </p:txBody>
      </p:sp>
      <p:sp>
        <p:nvSpPr>
          <p:cNvPr id="39944" name="TextBox 16"/>
          <p:cNvSpPr txBox="1">
            <a:spLocks noChangeArrowheads="1"/>
          </p:cNvSpPr>
          <p:nvPr/>
        </p:nvSpPr>
        <p:spPr bwMode="auto">
          <a:xfrm>
            <a:off x="381000" y="4495800"/>
            <a:ext cx="22590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outcome is discipline-free.</a:t>
            </a:r>
          </a:p>
        </p:txBody>
      </p:sp>
      <p:sp>
        <p:nvSpPr>
          <p:cNvPr id="39945" name="TextBox 17"/>
          <p:cNvSpPr txBox="1">
            <a:spLocks noChangeArrowheads="1"/>
          </p:cNvSpPr>
          <p:nvPr/>
        </p:nvSpPr>
        <p:spPr bwMode="auto">
          <a:xfrm>
            <a:off x="2794000" y="4708525"/>
            <a:ext cx="36798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 </a:t>
            </a:r>
          </a:p>
          <a:p>
            <a:pPr eaLnBrk="1" hangingPunct="1"/>
            <a:endParaRPr lang="en-US"/>
          </a:p>
        </p:txBody>
      </p:sp>
      <p:sp>
        <p:nvSpPr>
          <p:cNvPr id="39946" name="TextBox 19"/>
          <p:cNvSpPr txBox="1">
            <a:spLocks noChangeArrowheads="1"/>
          </p:cNvSpPr>
          <p:nvPr/>
        </p:nvSpPr>
        <p:spPr bwMode="auto">
          <a:xfrm>
            <a:off x="152400" y="704850"/>
            <a:ext cx="25320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outcome statement is necessary and functional for the child’s and family’s life.</a:t>
            </a:r>
          </a:p>
        </p:txBody>
      </p:sp>
      <p:sp>
        <p:nvSpPr>
          <p:cNvPr id="39947" name="Rectangle 21"/>
          <p:cNvSpPr>
            <a:spLocks noChangeArrowheads="1"/>
          </p:cNvSpPr>
          <p:nvPr/>
        </p:nvSpPr>
        <p:spPr bwMode="auto">
          <a:xfrm>
            <a:off x="609600" y="106363"/>
            <a:ext cx="8135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b="1" dirty="0">
                <a:solidFill>
                  <a:schemeClr val="accent1">
                    <a:lumMod val="25000"/>
                  </a:schemeClr>
                </a:solidFill>
                <a:latin typeface="Arial" pitchFamily="34" charset="0"/>
                <a:cs typeface="Arial" pitchFamily="34" charset="0"/>
              </a:rPr>
              <a:t>Criteria for Rating IFSP Outcomes</a:t>
            </a:r>
          </a:p>
        </p:txBody>
      </p:sp>
      <p:sp>
        <p:nvSpPr>
          <p:cNvPr id="39948" name="TextBox 22"/>
          <p:cNvSpPr txBox="1">
            <a:spLocks noChangeArrowheads="1"/>
          </p:cNvSpPr>
          <p:nvPr/>
        </p:nvSpPr>
        <p:spPr bwMode="auto">
          <a:xfrm>
            <a:off x="6629400" y="4419600"/>
            <a:ext cx="20574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wording emphasizes the positive.</a:t>
            </a:r>
          </a:p>
          <a:p>
            <a:pPr algn="ctr" eaLnBrk="1" hangingPunct="1"/>
            <a:endParaRPr lang="en-US" dirty="0"/>
          </a:p>
        </p:txBody>
      </p:sp>
      <p:sp>
        <p:nvSpPr>
          <p:cNvPr id="39949" name="TextBox 1"/>
          <p:cNvSpPr txBox="1">
            <a:spLocks noChangeArrowheads="1"/>
          </p:cNvSpPr>
          <p:nvPr/>
        </p:nvSpPr>
        <p:spPr bwMode="auto">
          <a:xfrm>
            <a:off x="323850" y="2560638"/>
            <a:ext cx="21177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statement reflects real-life contextualized settings (e.g., not test items).</a:t>
            </a:r>
          </a:p>
        </p:txBody>
      </p:sp>
      <p:sp>
        <p:nvSpPr>
          <p:cNvPr id="24" name="TextBox 23"/>
          <p:cNvSpPr txBox="1"/>
          <p:nvPr/>
        </p:nvSpPr>
        <p:spPr>
          <a:xfrm>
            <a:off x="76200" y="5675313"/>
            <a:ext cx="8915400" cy="954087"/>
          </a:xfrm>
          <a:prstGeom prst="rect">
            <a:avLst/>
          </a:prstGeom>
          <a:noFill/>
        </p:spPr>
        <p:txBody>
          <a:bodyPr>
            <a:spAutoFit/>
          </a:bodyPr>
          <a:lstStyle/>
          <a:p>
            <a:pPr algn="l">
              <a:defRPr/>
            </a:pPr>
            <a:r>
              <a:rPr lang="en-US" sz="1400" dirty="0">
                <a:latin typeface="Arial" pitchFamily="34" charset="0"/>
              </a:rPr>
              <a:t>When the child’s contextual information is available, the following  IFSP outcome criteria can also be evaluated:  </a:t>
            </a:r>
          </a:p>
          <a:p>
            <a:pPr marL="342900" indent="-342900" algn="l">
              <a:buFont typeface="+mj-lt"/>
              <a:buAutoNum type="arabicPeriod"/>
              <a:defRPr/>
            </a:pPr>
            <a:r>
              <a:rPr lang="en-US" sz="1400" dirty="0">
                <a:latin typeface="Arial" pitchFamily="34" charset="0"/>
              </a:rPr>
              <a:t>The outcome is based on the family’s priorities and concerns.</a:t>
            </a:r>
          </a:p>
          <a:p>
            <a:pPr marL="342900" indent="-342900" algn="l">
              <a:buFont typeface="+mj-lt"/>
              <a:buAutoNum type="arabicPeriod"/>
              <a:defRPr/>
            </a:pPr>
            <a:r>
              <a:rPr lang="en-US" sz="1400" dirty="0">
                <a:latin typeface="Arial" pitchFamily="34" charset="0"/>
              </a:rPr>
              <a:t>The outcome describes both the child’s strengths and needs based on information from the initial evaluation  or  ongoing assessment.</a:t>
            </a:r>
          </a:p>
        </p:txBody>
      </p:sp>
    </p:spTree>
    <p:extLst>
      <p:ext uri="{BB962C8B-B14F-4D97-AF65-F5344CB8AC3E}">
        <p14:creationId xmlns:p14="http://schemas.microsoft.com/office/powerpoint/2010/main" val="2358939249"/>
      </p:ext>
    </p:extLst>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6" name="Straight Connector 5"/>
          <p:cNvCxnSpPr/>
          <p:nvPr/>
        </p:nvCxnSpPr>
        <p:spPr>
          <a:xfrm rot="5400000">
            <a:off x="190500" y="3086100"/>
            <a:ext cx="495300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114800" y="3048000"/>
            <a:ext cx="487680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 y="4114800"/>
            <a:ext cx="906780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 y="1905000"/>
            <a:ext cx="9067800" cy="0"/>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0966" name="TextBox 14"/>
          <p:cNvSpPr txBox="1">
            <a:spLocks noChangeArrowheads="1"/>
          </p:cNvSpPr>
          <p:nvPr/>
        </p:nvSpPr>
        <p:spPr bwMode="auto">
          <a:xfrm>
            <a:off x="6629400" y="628650"/>
            <a:ext cx="22240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wording of the statement is jargon-free, clear and simple.</a:t>
            </a:r>
          </a:p>
        </p:txBody>
      </p:sp>
      <p:sp>
        <p:nvSpPr>
          <p:cNvPr id="40967" name="TextBox 15"/>
          <p:cNvSpPr txBox="1">
            <a:spLocks noChangeArrowheads="1"/>
          </p:cNvSpPr>
          <p:nvPr/>
        </p:nvSpPr>
        <p:spPr bwMode="auto">
          <a:xfrm>
            <a:off x="6629400" y="2133600"/>
            <a:ext cx="22637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statement avoids the use of passive words (e.g., tolerate, receive, improve, maintain).</a:t>
            </a:r>
          </a:p>
        </p:txBody>
      </p:sp>
      <p:sp>
        <p:nvSpPr>
          <p:cNvPr id="40968" name="TextBox 16"/>
          <p:cNvSpPr txBox="1">
            <a:spLocks noChangeArrowheads="1"/>
          </p:cNvSpPr>
          <p:nvPr/>
        </p:nvSpPr>
        <p:spPr bwMode="auto">
          <a:xfrm>
            <a:off x="331788" y="4648200"/>
            <a:ext cx="22590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outcome is discipline-free.</a:t>
            </a:r>
          </a:p>
        </p:txBody>
      </p:sp>
      <p:sp>
        <p:nvSpPr>
          <p:cNvPr id="40969" name="TextBox 17"/>
          <p:cNvSpPr txBox="1">
            <a:spLocks noChangeArrowheads="1"/>
          </p:cNvSpPr>
          <p:nvPr/>
        </p:nvSpPr>
        <p:spPr bwMode="auto">
          <a:xfrm>
            <a:off x="2794000" y="4708525"/>
            <a:ext cx="367982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a:t> </a:t>
            </a:r>
          </a:p>
          <a:p>
            <a:pPr eaLnBrk="1" hangingPunct="1"/>
            <a:endParaRPr lang="en-US"/>
          </a:p>
        </p:txBody>
      </p:sp>
      <p:sp>
        <p:nvSpPr>
          <p:cNvPr id="40970" name="TextBox 19"/>
          <p:cNvSpPr txBox="1">
            <a:spLocks noChangeArrowheads="1"/>
          </p:cNvSpPr>
          <p:nvPr/>
        </p:nvSpPr>
        <p:spPr bwMode="auto">
          <a:xfrm>
            <a:off x="152400" y="628650"/>
            <a:ext cx="25320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outcome statement is necessary and functional for the child’s and family’s life.</a:t>
            </a:r>
          </a:p>
        </p:txBody>
      </p:sp>
      <p:sp>
        <p:nvSpPr>
          <p:cNvPr id="72715" name="Rectangle 21"/>
          <p:cNvSpPr>
            <a:spLocks noChangeArrowheads="1"/>
          </p:cNvSpPr>
          <p:nvPr/>
        </p:nvSpPr>
        <p:spPr bwMode="auto">
          <a:xfrm>
            <a:off x="609600" y="106363"/>
            <a:ext cx="8135938" cy="584200"/>
          </a:xfrm>
          <a:prstGeom prst="rect">
            <a:avLst/>
          </a:prstGeom>
          <a:noFill/>
          <a:ln w="9525">
            <a:noFill/>
            <a:miter lim="800000"/>
            <a:headEnd/>
            <a:tailEnd/>
          </a:ln>
        </p:spPr>
        <p:txBody>
          <a:bodyPr>
            <a:spAutoFit/>
          </a:bodyPr>
          <a:lstStyle/>
          <a:p>
            <a:pPr algn="ctr">
              <a:defRPr/>
            </a:pPr>
            <a:r>
              <a:rPr lang="en-US" sz="3200" dirty="0">
                <a:solidFill>
                  <a:schemeClr val="accent1">
                    <a:lumMod val="25000"/>
                  </a:schemeClr>
                </a:solidFill>
                <a:effectLst>
                  <a:outerShdw blurRad="38100" dist="38100" dir="2700000" algn="tl">
                    <a:srgbClr val="000000">
                      <a:alpha val="43137"/>
                    </a:srgbClr>
                  </a:outerShdw>
                </a:effectLst>
                <a:latin typeface="Arial" pitchFamily="34" charset="0"/>
                <a:cs typeface="Arial" pitchFamily="34" charset="0"/>
              </a:rPr>
              <a:t>Criteria for Rating IFSP Outcomes</a:t>
            </a:r>
          </a:p>
        </p:txBody>
      </p:sp>
      <p:sp>
        <p:nvSpPr>
          <p:cNvPr id="40972" name="TextBox 22"/>
          <p:cNvSpPr txBox="1">
            <a:spLocks noChangeArrowheads="1"/>
          </p:cNvSpPr>
          <p:nvPr/>
        </p:nvSpPr>
        <p:spPr bwMode="auto">
          <a:xfrm>
            <a:off x="6629400" y="4343400"/>
            <a:ext cx="20574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wording emphasizes the positive.</a:t>
            </a:r>
          </a:p>
          <a:p>
            <a:pPr algn="ctr" eaLnBrk="1" hangingPunct="1"/>
            <a:endParaRPr lang="en-US" dirty="0"/>
          </a:p>
        </p:txBody>
      </p:sp>
      <p:sp>
        <p:nvSpPr>
          <p:cNvPr id="40973" name="TextBox 1"/>
          <p:cNvSpPr txBox="1">
            <a:spLocks noChangeArrowheads="1"/>
          </p:cNvSpPr>
          <p:nvPr/>
        </p:nvSpPr>
        <p:spPr bwMode="auto">
          <a:xfrm>
            <a:off x="323850" y="2179638"/>
            <a:ext cx="21177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800" dirty="0"/>
              <a:t>The statement reflects real-life contextualized settings (e.g., not test items).</a:t>
            </a:r>
          </a:p>
        </p:txBody>
      </p:sp>
      <p:sp>
        <p:nvSpPr>
          <p:cNvPr id="15" name="Rectangle 14"/>
          <p:cNvSpPr/>
          <p:nvPr/>
        </p:nvSpPr>
        <p:spPr>
          <a:xfrm>
            <a:off x="2690813" y="1905000"/>
            <a:ext cx="3886200" cy="2209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i="1" dirty="0">
                <a:solidFill>
                  <a:srgbClr val="865000"/>
                </a:solidFill>
                <a:latin typeface="Bradley Hand ITC" pitchFamily="66" charset="0"/>
              </a:rPr>
              <a:t>Nolan  will play with</a:t>
            </a:r>
          </a:p>
          <a:p>
            <a:pPr algn="ctr">
              <a:defRPr/>
            </a:pPr>
            <a:r>
              <a:rPr lang="en-US" sz="2000" i="1" dirty="0">
                <a:solidFill>
                  <a:srgbClr val="865000"/>
                </a:solidFill>
                <a:latin typeface="Bradley Hand ITC" pitchFamily="66" charset="0"/>
              </a:rPr>
              <a:t>toys with his sister </a:t>
            </a:r>
          </a:p>
          <a:p>
            <a:pPr algn="ctr">
              <a:defRPr/>
            </a:pPr>
            <a:r>
              <a:rPr lang="en-US" sz="2000" i="1" dirty="0">
                <a:solidFill>
                  <a:srgbClr val="865000"/>
                </a:solidFill>
                <a:latin typeface="Bradley Hand ITC" pitchFamily="66" charset="0"/>
              </a:rPr>
              <a:t>during bath time</a:t>
            </a:r>
            <a:r>
              <a:rPr lang="en-US" sz="2000" dirty="0">
                <a:solidFill>
                  <a:srgbClr val="B86E00"/>
                </a:solidFill>
                <a:latin typeface="Blackadder ITC" pitchFamily="82" charset="0"/>
              </a:rPr>
              <a:t> </a:t>
            </a:r>
          </a:p>
        </p:txBody>
      </p:sp>
      <p:sp>
        <p:nvSpPr>
          <p:cNvPr id="16" name="Freeform 15"/>
          <p:cNvSpPr/>
          <p:nvPr/>
        </p:nvSpPr>
        <p:spPr>
          <a:xfrm>
            <a:off x="3324225" y="1905000"/>
            <a:ext cx="46038" cy="2193925"/>
          </a:xfrm>
          <a:custGeom>
            <a:avLst/>
            <a:gdLst>
              <a:gd name="connsiteX0" fmla="*/ 44936 w 132022"/>
              <a:gd name="connsiteY0" fmla="*/ 0 h 2133600"/>
              <a:gd name="connsiteX1" fmla="*/ 30422 w 132022"/>
              <a:gd name="connsiteY1" fmla="*/ 87086 h 2133600"/>
              <a:gd name="connsiteX2" fmla="*/ 1393 w 132022"/>
              <a:gd name="connsiteY2" fmla="*/ 130629 h 2133600"/>
              <a:gd name="connsiteX3" fmla="*/ 15907 w 132022"/>
              <a:gd name="connsiteY3" fmla="*/ 638629 h 2133600"/>
              <a:gd name="connsiteX4" fmla="*/ 44936 w 132022"/>
              <a:gd name="connsiteY4" fmla="*/ 725714 h 2133600"/>
              <a:gd name="connsiteX5" fmla="*/ 59450 w 132022"/>
              <a:gd name="connsiteY5" fmla="*/ 769257 h 2133600"/>
              <a:gd name="connsiteX6" fmla="*/ 73964 w 132022"/>
              <a:gd name="connsiteY6" fmla="*/ 812800 h 2133600"/>
              <a:gd name="connsiteX7" fmla="*/ 88479 w 132022"/>
              <a:gd name="connsiteY7" fmla="*/ 856343 h 2133600"/>
              <a:gd name="connsiteX8" fmla="*/ 59450 w 132022"/>
              <a:gd name="connsiteY8" fmla="*/ 1074057 h 2133600"/>
              <a:gd name="connsiteX9" fmla="*/ 30422 w 132022"/>
              <a:gd name="connsiteY9" fmla="*/ 1161143 h 2133600"/>
              <a:gd name="connsiteX10" fmla="*/ 44936 w 132022"/>
              <a:gd name="connsiteY10" fmla="*/ 1553029 h 2133600"/>
              <a:gd name="connsiteX11" fmla="*/ 59450 w 132022"/>
              <a:gd name="connsiteY11" fmla="*/ 1596572 h 2133600"/>
              <a:gd name="connsiteX12" fmla="*/ 73964 w 132022"/>
              <a:gd name="connsiteY12" fmla="*/ 1683657 h 2133600"/>
              <a:gd name="connsiteX13" fmla="*/ 88479 w 132022"/>
              <a:gd name="connsiteY13" fmla="*/ 1727200 h 2133600"/>
              <a:gd name="connsiteX14" fmla="*/ 102993 w 132022"/>
              <a:gd name="connsiteY14" fmla="*/ 1799772 h 2133600"/>
              <a:gd name="connsiteX15" fmla="*/ 132022 w 132022"/>
              <a:gd name="connsiteY15" fmla="*/ 1886857 h 2133600"/>
              <a:gd name="connsiteX16" fmla="*/ 117507 w 132022"/>
              <a:gd name="connsiteY16" fmla="*/ 1930400 h 2133600"/>
              <a:gd name="connsiteX17" fmla="*/ 102993 w 132022"/>
              <a:gd name="connsiteY17" fmla="*/ 21336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2022" h="2133600">
                <a:moveTo>
                  <a:pt x="44936" y="0"/>
                </a:moveTo>
                <a:cubicBezTo>
                  <a:pt x="40098" y="29029"/>
                  <a:pt x="39728" y="59167"/>
                  <a:pt x="30422" y="87086"/>
                </a:cubicBezTo>
                <a:cubicBezTo>
                  <a:pt x="24906" y="103635"/>
                  <a:pt x="1852" y="113191"/>
                  <a:pt x="1393" y="130629"/>
                </a:cubicBezTo>
                <a:cubicBezTo>
                  <a:pt x="-3064" y="299973"/>
                  <a:pt x="3545" y="469678"/>
                  <a:pt x="15907" y="638629"/>
                </a:cubicBezTo>
                <a:cubicBezTo>
                  <a:pt x="18140" y="669146"/>
                  <a:pt x="35260" y="696686"/>
                  <a:pt x="44936" y="725714"/>
                </a:cubicBezTo>
                <a:lnTo>
                  <a:pt x="59450" y="769257"/>
                </a:lnTo>
                <a:lnTo>
                  <a:pt x="73964" y="812800"/>
                </a:lnTo>
                <a:lnTo>
                  <a:pt x="88479" y="856343"/>
                </a:lnTo>
                <a:cubicBezTo>
                  <a:pt x="78559" y="965462"/>
                  <a:pt x="84535" y="990438"/>
                  <a:pt x="59450" y="1074057"/>
                </a:cubicBezTo>
                <a:cubicBezTo>
                  <a:pt x="50658" y="1103365"/>
                  <a:pt x="30422" y="1161143"/>
                  <a:pt x="30422" y="1161143"/>
                </a:cubicBezTo>
                <a:cubicBezTo>
                  <a:pt x="35260" y="1291772"/>
                  <a:pt x="36241" y="1422600"/>
                  <a:pt x="44936" y="1553029"/>
                </a:cubicBezTo>
                <a:cubicBezTo>
                  <a:pt x="45954" y="1568295"/>
                  <a:pt x="56131" y="1581637"/>
                  <a:pt x="59450" y="1596572"/>
                </a:cubicBezTo>
                <a:cubicBezTo>
                  <a:pt x="65834" y="1625300"/>
                  <a:pt x="67580" y="1654929"/>
                  <a:pt x="73964" y="1683657"/>
                </a:cubicBezTo>
                <a:cubicBezTo>
                  <a:pt x="77283" y="1698592"/>
                  <a:pt x="84768" y="1712357"/>
                  <a:pt x="88479" y="1727200"/>
                </a:cubicBezTo>
                <a:cubicBezTo>
                  <a:pt x="94462" y="1751133"/>
                  <a:pt x="96502" y="1775972"/>
                  <a:pt x="102993" y="1799772"/>
                </a:cubicBezTo>
                <a:cubicBezTo>
                  <a:pt x="111044" y="1829292"/>
                  <a:pt x="132022" y="1886857"/>
                  <a:pt x="132022" y="1886857"/>
                </a:cubicBezTo>
                <a:cubicBezTo>
                  <a:pt x="127184" y="1901371"/>
                  <a:pt x="119529" y="1915235"/>
                  <a:pt x="117507" y="1930400"/>
                </a:cubicBezTo>
                <a:cubicBezTo>
                  <a:pt x="102189" y="2045280"/>
                  <a:pt x="102993" y="2057763"/>
                  <a:pt x="102993" y="2133600"/>
                </a:cubicBezTo>
              </a:path>
            </a:pathLst>
          </a:cu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7" name="Freeform 16"/>
          <p:cNvSpPr/>
          <p:nvPr/>
        </p:nvSpPr>
        <p:spPr>
          <a:xfrm>
            <a:off x="2663825" y="3505200"/>
            <a:ext cx="3852863" cy="73025"/>
          </a:xfrm>
          <a:custGeom>
            <a:avLst/>
            <a:gdLst>
              <a:gd name="connsiteX0" fmla="*/ 0 w 3852672"/>
              <a:gd name="connsiteY0" fmla="*/ 268224 h 292608"/>
              <a:gd name="connsiteX1" fmla="*/ 780288 w 3852672"/>
              <a:gd name="connsiteY1" fmla="*/ 268224 h 292608"/>
              <a:gd name="connsiteX2" fmla="*/ 914400 w 3852672"/>
              <a:gd name="connsiteY2" fmla="*/ 292608 h 292608"/>
              <a:gd name="connsiteX3" fmla="*/ 1499616 w 3852672"/>
              <a:gd name="connsiteY3" fmla="*/ 256032 h 292608"/>
              <a:gd name="connsiteX4" fmla="*/ 1706880 w 3852672"/>
              <a:gd name="connsiteY4" fmla="*/ 195072 h 292608"/>
              <a:gd name="connsiteX5" fmla="*/ 1816608 w 3852672"/>
              <a:gd name="connsiteY5" fmla="*/ 146304 h 292608"/>
              <a:gd name="connsiteX6" fmla="*/ 1901952 w 3852672"/>
              <a:gd name="connsiteY6" fmla="*/ 134112 h 292608"/>
              <a:gd name="connsiteX7" fmla="*/ 2157984 w 3852672"/>
              <a:gd name="connsiteY7" fmla="*/ 97536 h 292608"/>
              <a:gd name="connsiteX8" fmla="*/ 2231136 w 3852672"/>
              <a:gd name="connsiteY8" fmla="*/ 85344 h 292608"/>
              <a:gd name="connsiteX9" fmla="*/ 2279904 w 3852672"/>
              <a:gd name="connsiteY9" fmla="*/ 73152 h 292608"/>
              <a:gd name="connsiteX10" fmla="*/ 2462784 w 3852672"/>
              <a:gd name="connsiteY10" fmla="*/ 60960 h 292608"/>
              <a:gd name="connsiteX11" fmla="*/ 2609088 w 3852672"/>
              <a:gd name="connsiteY11" fmla="*/ 36576 h 292608"/>
              <a:gd name="connsiteX12" fmla="*/ 2706624 w 3852672"/>
              <a:gd name="connsiteY12" fmla="*/ 24384 h 292608"/>
              <a:gd name="connsiteX13" fmla="*/ 2804160 w 3852672"/>
              <a:gd name="connsiteY13" fmla="*/ 0 h 292608"/>
              <a:gd name="connsiteX14" fmla="*/ 3035808 w 3852672"/>
              <a:gd name="connsiteY14" fmla="*/ 24384 h 292608"/>
              <a:gd name="connsiteX15" fmla="*/ 3084576 w 3852672"/>
              <a:gd name="connsiteY15" fmla="*/ 36576 h 292608"/>
              <a:gd name="connsiteX16" fmla="*/ 3157728 w 3852672"/>
              <a:gd name="connsiteY16" fmla="*/ 73152 h 292608"/>
              <a:gd name="connsiteX17" fmla="*/ 3206496 w 3852672"/>
              <a:gd name="connsiteY17" fmla="*/ 85344 h 292608"/>
              <a:gd name="connsiteX18" fmla="*/ 3243072 w 3852672"/>
              <a:gd name="connsiteY18" fmla="*/ 97536 h 292608"/>
              <a:gd name="connsiteX19" fmla="*/ 3316224 w 3852672"/>
              <a:gd name="connsiteY19" fmla="*/ 146304 h 292608"/>
              <a:gd name="connsiteX20" fmla="*/ 3413760 w 3852672"/>
              <a:gd name="connsiteY20" fmla="*/ 170688 h 292608"/>
              <a:gd name="connsiteX21" fmla="*/ 3450336 w 3852672"/>
              <a:gd name="connsiteY21" fmla="*/ 195072 h 292608"/>
              <a:gd name="connsiteX22" fmla="*/ 3499104 w 3852672"/>
              <a:gd name="connsiteY22" fmla="*/ 207264 h 292608"/>
              <a:gd name="connsiteX23" fmla="*/ 3730752 w 3852672"/>
              <a:gd name="connsiteY23" fmla="*/ 231648 h 292608"/>
              <a:gd name="connsiteX24" fmla="*/ 3852672 w 3852672"/>
              <a:gd name="connsiteY24" fmla="*/ 268224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852672" h="292608">
                <a:moveTo>
                  <a:pt x="0" y="268224"/>
                </a:moveTo>
                <a:cubicBezTo>
                  <a:pt x="341353" y="241966"/>
                  <a:pt x="198771" y="247820"/>
                  <a:pt x="780288" y="268224"/>
                </a:cubicBezTo>
                <a:cubicBezTo>
                  <a:pt x="799206" y="268888"/>
                  <a:pt x="891798" y="288088"/>
                  <a:pt x="914400" y="292608"/>
                </a:cubicBezTo>
                <a:cubicBezTo>
                  <a:pt x="1109472" y="280416"/>
                  <a:pt x="1304911" y="273111"/>
                  <a:pt x="1499616" y="256032"/>
                </a:cubicBezTo>
                <a:cubicBezTo>
                  <a:pt x="1567389" y="250087"/>
                  <a:pt x="1644554" y="220736"/>
                  <a:pt x="1706880" y="195072"/>
                </a:cubicBezTo>
                <a:cubicBezTo>
                  <a:pt x="1743891" y="179832"/>
                  <a:pt x="1778404" y="158243"/>
                  <a:pt x="1816608" y="146304"/>
                </a:cubicBezTo>
                <a:cubicBezTo>
                  <a:pt x="1844037" y="137733"/>
                  <a:pt x="1873773" y="139748"/>
                  <a:pt x="1901952" y="134112"/>
                </a:cubicBezTo>
                <a:cubicBezTo>
                  <a:pt x="2111402" y="92222"/>
                  <a:pt x="1870403" y="119658"/>
                  <a:pt x="2157984" y="97536"/>
                </a:cubicBezTo>
                <a:cubicBezTo>
                  <a:pt x="2182368" y="93472"/>
                  <a:pt x="2206896" y="90192"/>
                  <a:pt x="2231136" y="85344"/>
                </a:cubicBezTo>
                <a:cubicBezTo>
                  <a:pt x="2247567" y="82058"/>
                  <a:pt x="2263240" y="74906"/>
                  <a:pt x="2279904" y="73152"/>
                </a:cubicBezTo>
                <a:cubicBezTo>
                  <a:pt x="2340664" y="66756"/>
                  <a:pt x="2401918" y="66253"/>
                  <a:pt x="2462784" y="60960"/>
                </a:cubicBezTo>
                <a:cubicBezTo>
                  <a:pt x="2687135" y="41451"/>
                  <a:pt x="2472182" y="59394"/>
                  <a:pt x="2609088" y="36576"/>
                </a:cubicBezTo>
                <a:cubicBezTo>
                  <a:pt x="2641407" y="31189"/>
                  <a:pt x="2674240" y="29366"/>
                  <a:pt x="2706624" y="24384"/>
                </a:cubicBezTo>
                <a:cubicBezTo>
                  <a:pt x="2761270" y="15977"/>
                  <a:pt x="2759656" y="14835"/>
                  <a:pt x="2804160" y="0"/>
                </a:cubicBezTo>
                <a:cubicBezTo>
                  <a:pt x="2888969" y="7067"/>
                  <a:pt x="2954946" y="9682"/>
                  <a:pt x="3035808" y="24384"/>
                </a:cubicBezTo>
                <a:cubicBezTo>
                  <a:pt x="3052294" y="27381"/>
                  <a:pt x="3068464" y="31973"/>
                  <a:pt x="3084576" y="36576"/>
                </a:cubicBezTo>
                <a:cubicBezTo>
                  <a:pt x="3187324" y="65932"/>
                  <a:pt x="3050861" y="27352"/>
                  <a:pt x="3157728" y="73152"/>
                </a:cubicBezTo>
                <a:cubicBezTo>
                  <a:pt x="3173129" y="79753"/>
                  <a:pt x="3190384" y="80741"/>
                  <a:pt x="3206496" y="85344"/>
                </a:cubicBezTo>
                <a:cubicBezTo>
                  <a:pt x="3218853" y="88875"/>
                  <a:pt x="3231838" y="91295"/>
                  <a:pt x="3243072" y="97536"/>
                </a:cubicBezTo>
                <a:cubicBezTo>
                  <a:pt x="3268690" y="111768"/>
                  <a:pt x="3287793" y="139196"/>
                  <a:pt x="3316224" y="146304"/>
                </a:cubicBezTo>
                <a:lnTo>
                  <a:pt x="3413760" y="170688"/>
                </a:lnTo>
                <a:cubicBezTo>
                  <a:pt x="3425952" y="178816"/>
                  <a:pt x="3436868" y="189300"/>
                  <a:pt x="3450336" y="195072"/>
                </a:cubicBezTo>
                <a:cubicBezTo>
                  <a:pt x="3465737" y="201673"/>
                  <a:pt x="3482992" y="202661"/>
                  <a:pt x="3499104" y="207264"/>
                </a:cubicBezTo>
                <a:cubicBezTo>
                  <a:pt x="3624858" y="243194"/>
                  <a:pt x="3384098" y="202760"/>
                  <a:pt x="3730752" y="231648"/>
                </a:cubicBezTo>
                <a:cubicBezTo>
                  <a:pt x="3834742" y="240314"/>
                  <a:pt x="3806857" y="222409"/>
                  <a:pt x="3852672" y="268224"/>
                </a:cubicBezTo>
              </a:path>
            </a:pathLst>
          </a:cu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bg1">
                  <a:lumMod val="75000"/>
                </a:schemeClr>
              </a:solidFill>
            </a:endParaRPr>
          </a:p>
        </p:txBody>
      </p:sp>
      <p:sp>
        <p:nvSpPr>
          <p:cNvPr id="18" name="Freeform 17"/>
          <p:cNvSpPr/>
          <p:nvPr/>
        </p:nvSpPr>
        <p:spPr>
          <a:xfrm>
            <a:off x="2690813" y="2438400"/>
            <a:ext cx="3852862" cy="73025"/>
          </a:xfrm>
          <a:custGeom>
            <a:avLst/>
            <a:gdLst>
              <a:gd name="connsiteX0" fmla="*/ 0 w 3852672"/>
              <a:gd name="connsiteY0" fmla="*/ 268224 h 292608"/>
              <a:gd name="connsiteX1" fmla="*/ 780288 w 3852672"/>
              <a:gd name="connsiteY1" fmla="*/ 268224 h 292608"/>
              <a:gd name="connsiteX2" fmla="*/ 914400 w 3852672"/>
              <a:gd name="connsiteY2" fmla="*/ 292608 h 292608"/>
              <a:gd name="connsiteX3" fmla="*/ 1499616 w 3852672"/>
              <a:gd name="connsiteY3" fmla="*/ 256032 h 292608"/>
              <a:gd name="connsiteX4" fmla="*/ 1706880 w 3852672"/>
              <a:gd name="connsiteY4" fmla="*/ 195072 h 292608"/>
              <a:gd name="connsiteX5" fmla="*/ 1816608 w 3852672"/>
              <a:gd name="connsiteY5" fmla="*/ 146304 h 292608"/>
              <a:gd name="connsiteX6" fmla="*/ 1901952 w 3852672"/>
              <a:gd name="connsiteY6" fmla="*/ 134112 h 292608"/>
              <a:gd name="connsiteX7" fmla="*/ 2157984 w 3852672"/>
              <a:gd name="connsiteY7" fmla="*/ 97536 h 292608"/>
              <a:gd name="connsiteX8" fmla="*/ 2231136 w 3852672"/>
              <a:gd name="connsiteY8" fmla="*/ 85344 h 292608"/>
              <a:gd name="connsiteX9" fmla="*/ 2279904 w 3852672"/>
              <a:gd name="connsiteY9" fmla="*/ 73152 h 292608"/>
              <a:gd name="connsiteX10" fmla="*/ 2462784 w 3852672"/>
              <a:gd name="connsiteY10" fmla="*/ 60960 h 292608"/>
              <a:gd name="connsiteX11" fmla="*/ 2609088 w 3852672"/>
              <a:gd name="connsiteY11" fmla="*/ 36576 h 292608"/>
              <a:gd name="connsiteX12" fmla="*/ 2706624 w 3852672"/>
              <a:gd name="connsiteY12" fmla="*/ 24384 h 292608"/>
              <a:gd name="connsiteX13" fmla="*/ 2804160 w 3852672"/>
              <a:gd name="connsiteY13" fmla="*/ 0 h 292608"/>
              <a:gd name="connsiteX14" fmla="*/ 3035808 w 3852672"/>
              <a:gd name="connsiteY14" fmla="*/ 24384 h 292608"/>
              <a:gd name="connsiteX15" fmla="*/ 3084576 w 3852672"/>
              <a:gd name="connsiteY15" fmla="*/ 36576 h 292608"/>
              <a:gd name="connsiteX16" fmla="*/ 3157728 w 3852672"/>
              <a:gd name="connsiteY16" fmla="*/ 73152 h 292608"/>
              <a:gd name="connsiteX17" fmla="*/ 3206496 w 3852672"/>
              <a:gd name="connsiteY17" fmla="*/ 85344 h 292608"/>
              <a:gd name="connsiteX18" fmla="*/ 3243072 w 3852672"/>
              <a:gd name="connsiteY18" fmla="*/ 97536 h 292608"/>
              <a:gd name="connsiteX19" fmla="*/ 3316224 w 3852672"/>
              <a:gd name="connsiteY19" fmla="*/ 146304 h 292608"/>
              <a:gd name="connsiteX20" fmla="*/ 3413760 w 3852672"/>
              <a:gd name="connsiteY20" fmla="*/ 170688 h 292608"/>
              <a:gd name="connsiteX21" fmla="*/ 3450336 w 3852672"/>
              <a:gd name="connsiteY21" fmla="*/ 195072 h 292608"/>
              <a:gd name="connsiteX22" fmla="*/ 3499104 w 3852672"/>
              <a:gd name="connsiteY22" fmla="*/ 207264 h 292608"/>
              <a:gd name="connsiteX23" fmla="*/ 3730752 w 3852672"/>
              <a:gd name="connsiteY23" fmla="*/ 231648 h 292608"/>
              <a:gd name="connsiteX24" fmla="*/ 3852672 w 3852672"/>
              <a:gd name="connsiteY24" fmla="*/ 268224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852672" h="292608">
                <a:moveTo>
                  <a:pt x="0" y="268224"/>
                </a:moveTo>
                <a:cubicBezTo>
                  <a:pt x="341353" y="241966"/>
                  <a:pt x="198771" y="247820"/>
                  <a:pt x="780288" y="268224"/>
                </a:cubicBezTo>
                <a:cubicBezTo>
                  <a:pt x="799206" y="268888"/>
                  <a:pt x="891798" y="288088"/>
                  <a:pt x="914400" y="292608"/>
                </a:cubicBezTo>
                <a:cubicBezTo>
                  <a:pt x="1109472" y="280416"/>
                  <a:pt x="1304911" y="273111"/>
                  <a:pt x="1499616" y="256032"/>
                </a:cubicBezTo>
                <a:cubicBezTo>
                  <a:pt x="1567389" y="250087"/>
                  <a:pt x="1644554" y="220736"/>
                  <a:pt x="1706880" y="195072"/>
                </a:cubicBezTo>
                <a:cubicBezTo>
                  <a:pt x="1743891" y="179832"/>
                  <a:pt x="1778404" y="158243"/>
                  <a:pt x="1816608" y="146304"/>
                </a:cubicBezTo>
                <a:cubicBezTo>
                  <a:pt x="1844037" y="137733"/>
                  <a:pt x="1873773" y="139748"/>
                  <a:pt x="1901952" y="134112"/>
                </a:cubicBezTo>
                <a:cubicBezTo>
                  <a:pt x="2111402" y="92222"/>
                  <a:pt x="1870403" y="119658"/>
                  <a:pt x="2157984" y="97536"/>
                </a:cubicBezTo>
                <a:cubicBezTo>
                  <a:pt x="2182368" y="93472"/>
                  <a:pt x="2206896" y="90192"/>
                  <a:pt x="2231136" y="85344"/>
                </a:cubicBezTo>
                <a:cubicBezTo>
                  <a:pt x="2247567" y="82058"/>
                  <a:pt x="2263240" y="74906"/>
                  <a:pt x="2279904" y="73152"/>
                </a:cubicBezTo>
                <a:cubicBezTo>
                  <a:pt x="2340664" y="66756"/>
                  <a:pt x="2401918" y="66253"/>
                  <a:pt x="2462784" y="60960"/>
                </a:cubicBezTo>
                <a:cubicBezTo>
                  <a:pt x="2687135" y="41451"/>
                  <a:pt x="2472182" y="59394"/>
                  <a:pt x="2609088" y="36576"/>
                </a:cubicBezTo>
                <a:cubicBezTo>
                  <a:pt x="2641407" y="31189"/>
                  <a:pt x="2674240" y="29366"/>
                  <a:pt x="2706624" y="24384"/>
                </a:cubicBezTo>
                <a:cubicBezTo>
                  <a:pt x="2761270" y="15977"/>
                  <a:pt x="2759656" y="14835"/>
                  <a:pt x="2804160" y="0"/>
                </a:cubicBezTo>
                <a:cubicBezTo>
                  <a:pt x="2888969" y="7067"/>
                  <a:pt x="2954946" y="9682"/>
                  <a:pt x="3035808" y="24384"/>
                </a:cubicBezTo>
                <a:cubicBezTo>
                  <a:pt x="3052294" y="27381"/>
                  <a:pt x="3068464" y="31973"/>
                  <a:pt x="3084576" y="36576"/>
                </a:cubicBezTo>
                <a:cubicBezTo>
                  <a:pt x="3187324" y="65932"/>
                  <a:pt x="3050861" y="27352"/>
                  <a:pt x="3157728" y="73152"/>
                </a:cubicBezTo>
                <a:cubicBezTo>
                  <a:pt x="3173129" y="79753"/>
                  <a:pt x="3190384" y="80741"/>
                  <a:pt x="3206496" y="85344"/>
                </a:cubicBezTo>
                <a:cubicBezTo>
                  <a:pt x="3218853" y="88875"/>
                  <a:pt x="3231838" y="91295"/>
                  <a:pt x="3243072" y="97536"/>
                </a:cubicBezTo>
                <a:cubicBezTo>
                  <a:pt x="3268690" y="111768"/>
                  <a:pt x="3287793" y="139196"/>
                  <a:pt x="3316224" y="146304"/>
                </a:cubicBezTo>
                <a:lnTo>
                  <a:pt x="3413760" y="170688"/>
                </a:lnTo>
                <a:cubicBezTo>
                  <a:pt x="3425952" y="178816"/>
                  <a:pt x="3436868" y="189300"/>
                  <a:pt x="3450336" y="195072"/>
                </a:cubicBezTo>
                <a:cubicBezTo>
                  <a:pt x="3465737" y="201673"/>
                  <a:pt x="3482992" y="202661"/>
                  <a:pt x="3499104" y="207264"/>
                </a:cubicBezTo>
                <a:cubicBezTo>
                  <a:pt x="3624858" y="243194"/>
                  <a:pt x="3384098" y="202760"/>
                  <a:pt x="3730752" y="231648"/>
                </a:cubicBezTo>
                <a:cubicBezTo>
                  <a:pt x="3834742" y="240314"/>
                  <a:pt x="3806857" y="222409"/>
                  <a:pt x="3852672" y="268224"/>
                </a:cubicBezTo>
              </a:path>
            </a:pathLst>
          </a:cu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bg1">
                  <a:lumMod val="75000"/>
                </a:schemeClr>
              </a:solidFill>
            </a:endParaRPr>
          </a:p>
        </p:txBody>
      </p:sp>
      <p:sp>
        <p:nvSpPr>
          <p:cNvPr id="19" name="Freeform 18"/>
          <p:cNvSpPr/>
          <p:nvPr/>
        </p:nvSpPr>
        <p:spPr>
          <a:xfrm>
            <a:off x="5876925" y="1905000"/>
            <a:ext cx="47625" cy="2209800"/>
          </a:xfrm>
          <a:custGeom>
            <a:avLst/>
            <a:gdLst>
              <a:gd name="connsiteX0" fmla="*/ 0 w 97536"/>
              <a:gd name="connsiteY0" fmla="*/ 0 h 2109216"/>
              <a:gd name="connsiteX1" fmla="*/ 24384 w 97536"/>
              <a:gd name="connsiteY1" fmla="*/ 146304 h 2109216"/>
              <a:gd name="connsiteX2" fmla="*/ 60960 w 97536"/>
              <a:gd name="connsiteY2" fmla="*/ 256032 h 2109216"/>
              <a:gd name="connsiteX3" fmla="*/ 73152 w 97536"/>
              <a:gd name="connsiteY3" fmla="*/ 292608 h 2109216"/>
              <a:gd name="connsiteX4" fmla="*/ 97536 w 97536"/>
              <a:gd name="connsiteY4" fmla="*/ 402336 h 2109216"/>
              <a:gd name="connsiteX5" fmla="*/ 85344 w 97536"/>
              <a:gd name="connsiteY5" fmla="*/ 621792 h 2109216"/>
              <a:gd name="connsiteX6" fmla="*/ 73152 w 97536"/>
              <a:gd name="connsiteY6" fmla="*/ 694944 h 2109216"/>
              <a:gd name="connsiteX7" fmla="*/ 60960 w 97536"/>
              <a:gd name="connsiteY7" fmla="*/ 1011936 h 2109216"/>
              <a:gd name="connsiteX8" fmla="*/ 48768 w 97536"/>
              <a:gd name="connsiteY8" fmla="*/ 1182624 h 2109216"/>
              <a:gd name="connsiteX9" fmla="*/ 48768 w 97536"/>
              <a:gd name="connsiteY9" fmla="*/ 2109216 h 2109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36" h="2109216">
                <a:moveTo>
                  <a:pt x="0" y="0"/>
                </a:moveTo>
                <a:cubicBezTo>
                  <a:pt x="8645" y="69158"/>
                  <a:pt x="7122" y="88765"/>
                  <a:pt x="24384" y="146304"/>
                </a:cubicBezTo>
                <a:lnTo>
                  <a:pt x="60960" y="256032"/>
                </a:lnTo>
                <a:cubicBezTo>
                  <a:pt x="65024" y="268224"/>
                  <a:pt x="70632" y="280006"/>
                  <a:pt x="73152" y="292608"/>
                </a:cubicBezTo>
                <a:cubicBezTo>
                  <a:pt x="88630" y="369999"/>
                  <a:pt x="80318" y="333464"/>
                  <a:pt x="97536" y="402336"/>
                </a:cubicBezTo>
                <a:cubicBezTo>
                  <a:pt x="93472" y="475488"/>
                  <a:pt x="91428" y="548780"/>
                  <a:pt x="85344" y="621792"/>
                </a:cubicBezTo>
                <a:cubicBezTo>
                  <a:pt x="83291" y="646427"/>
                  <a:pt x="74694" y="670272"/>
                  <a:pt x="73152" y="694944"/>
                </a:cubicBezTo>
                <a:cubicBezTo>
                  <a:pt x="66556" y="800480"/>
                  <a:pt x="66241" y="906326"/>
                  <a:pt x="60960" y="1011936"/>
                </a:cubicBezTo>
                <a:cubicBezTo>
                  <a:pt x="58112" y="1068906"/>
                  <a:pt x="49402" y="1125587"/>
                  <a:pt x="48768" y="1182624"/>
                </a:cubicBezTo>
                <a:cubicBezTo>
                  <a:pt x="45336" y="1491469"/>
                  <a:pt x="48768" y="1800352"/>
                  <a:pt x="48768" y="2109216"/>
                </a:cubicBezTo>
              </a:path>
            </a:pathLst>
          </a:cu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0" name="TextBox 19"/>
          <p:cNvSpPr txBox="1"/>
          <p:nvPr/>
        </p:nvSpPr>
        <p:spPr>
          <a:xfrm rot="464068">
            <a:off x="5845175" y="2122488"/>
            <a:ext cx="719138" cy="369887"/>
          </a:xfrm>
          <a:prstGeom prst="rect">
            <a:avLst/>
          </a:prstGeom>
          <a:noFill/>
        </p:spPr>
        <p:txBody>
          <a:bodyPr>
            <a:spAutoFit/>
          </a:bodyPr>
          <a:lstStyle/>
          <a:p>
            <a:pPr>
              <a:defRPr/>
            </a:pPr>
            <a:r>
              <a:rPr lang="en-US" dirty="0">
                <a:solidFill>
                  <a:schemeClr val="accent4">
                    <a:lumMod val="75000"/>
                  </a:schemeClr>
                </a:solidFill>
                <a:latin typeface="Freestyle Script" pitchFamily="66" charset="0"/>
                <a:cs typeface="Arial" charset="0"/>
              </a:rPr>
              <a:t>+ YES!</a:t>
            </a:r>
          </a:p>
        </p:txBody>
      </p:sp>
      <p:sp>
        <p:nvSpPr>
          <p:cNvPr id="28" name="TextBox 27"/>
          <p:cNvSpPr txBox="1"/>
          <p:nvPr/>
        </p:nvSpPr>
        <p:spPr>
          <a:xfrm>
            <a:off x="76200" y="5675313"/>
            <a:ext cx="9220200" cy="954087"/>
          </a:xfrm>
          <a:prstGeom prst="rect">
            <a:avLst/>
          </a:prstGeom>
          <a:noFill/>
        </p:spPr>
        <p:txBody>
          <a:bodyPr>
            <a:spAutoFit/>
          </a:bodyPr>
          <a:lstStyle/>
          <a:p>
            <a:pPr algn="l">
              <a:defRPr/>
            </a:pPr>
            <a:r>
              <a:rPr lang="en-US" sz="1400" dirty="0">
                <a:latin typeface="Arial" pitchFamily="34" charset="0"/>
              </a:rPr>
              <a:t>When the child’s contextual information is available, the following  IFSP outcome criteria can also be evaluated:  </a:t>
            </a:r>
          </a:p>
          <a:p>
            <a:pPr marL="342900" indent="-342900" algn="l">
              <a:buFont typeface="+mj-lt"/>
              <a:buAutoNum type="arabicPeriod"/>
              <a:defRPr/>
            </a:pPr>
            <a:r>
              <a:rPr lang="en-US" sz="1400" dirty="0">
                <a:latin typeface="Arial" pitchFamily="34" charset="0"/>
              </a:rPr>
              <a:t>The outcome is based on the family’s priorities and concerns.</a:t>
            </a:r>
          </a:p>
          <a:p>
            <a:pPr marL="342900" indent="-342900" algn="l">
              <a:buFont typeface="+mj-lt"/>
              <a:buAutoNum type="arabicPeriod"/>
              <a:defRPr/>
            </a:pPr>
            <a:r>
              <a:rPr lang="en-US" sz="1400" dirty="0">
                <a:latin typeface="Arial" pitchFamily="34" charset="0"/>
              </a:rPr>
              <a:t>The outcome describes both the child’s strengths and needs based on information from the initial </a:t>
            </a:r>
            <a:r>
              <a:rPr lang="en-US" sz="1400" dirty="0" smtClean="0">
                <a:latin typeface="Arial" pitchFamily="34" charset="0"/>
              </a:rPr>
              <a:t>evaluation   or ongoing </a:t>
            </a:r>
            <a:r>
              <a:rPr lang="en-US" sz="1400" dirty="0">
                <a:latin typeface="Arial" pitchFamily="34" charset="0"/>
              </a:rPr>
              <a:t>assessment.</a:t>
            </a:r>
          </a:p>
        </p:txBody>
      </p:sp>
    </p:spTree>
    <p:extLst>
      <p:ext uri="{BB962C8B-B14F-4D97-AF65-F5344CB8AC3E}">
        <p14:creationId xmlns:p14="http://schemas.microsoft.com/office/powerpoint/2010/main" val="3706537316"/>
      </p:ext>
    </p:extLst>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57200" y="1905000"/>
            <a:ext cx="3657600" cy="3951288"/>
          </a:xfrm>
        </p:spPr>
        <p:txBody>
          <a:bodyPr/>
          <a:lstStyle/>
          <a:p>
            <a:pPr>
              <a:buClr>
                <a:srgbClr val="00A1DA"/>
              </a:buClr>
              <a:buSzPct val="125000"/>
              <a:buFont typeface="Calibri" pitchFamily="34" charset="0"/>
              <a:buChar char="•"/>
              <a:defRPr/>
            </a:pPr>
            <a:r>
              <a:rPr lang="en-US" sz="2000" dirty="0"/>
              <a:t>Rush and </a:t>
            </a:r>
            <a:r>
              <a:rPr lang="en-US" sz="2000" dirty="0" err="1"/>
              <a:t>Shelden</a:t>
            </a:r>
            <a:r>
              <a:rPr lang="en-US" sz="2000" dirty="0"/>
              <a:t>.  Tips and Techniques for Developing Participation-Based IFSP Outcomes Statements, </a:t>
            </a:r>
            <a:r>
              <a:rPr lang="en-US" sz="2000" dirty="0" err="1"/>
              <a:t>BriefCASE</a:t>
            </a:r>
            <a:r>
              <a:rPr lang="en-US" sz="2000" dirty="0"/>
              <a:t>, </a:t>
            </a:r>
            <a:r>
              <a:rPr lang="en-US" sz="2000" dirty="0" err="1"/>
              <a:t>Vol</a:t>
            </a:r>
            <a:r>
              <a:rPr lang="en-US" sz="2000" dirty="0"/>
              <a:t> 2, No. </a:t>
            </a:r>
            <a:r>
              <a:rPr lang="en-US" sz="2000" dirty="0" smtClean="0"/>
              <a:t>1 </a:t>
            </a:r>
            <a:r>
              <a:rPr lang="en-US" sz="2000" dirty="0" smtClean="0">
                <a:solidFill>
                  <a:schemeClr val="accent1"/>
                </a:solidFill>
                <a:hlinkClick r:id="rId3"/>
              </a:rPr>
              <a:t>http</a:t>
            </a:r>
            <a:r>
              <a:rPr lang="en-US" sz="2000" dirty="0">
                <a:solidFill>
                  <a:schemeClr val="accent1"/>
                </a:solidFill>
                <a:hlinkClick r:id="rId3"/>
              </a:rPr>
              <a:t>://www.fippcase.org/briefcase/briefcase_vol2_no1.pdf</a:t>
            </a:r>
            <a:endParaRPr lang="en-US" sz="2000" dirty="0">
              <a:solidFill>
                <a:schemeClr val="accent1"/>
              </a:solidFill>
            </a:endParaRPr>
          </a:p>
          <a:p>
            <a:pPr>
              <a:buFont typeface="Arial" pitchFamily="34" charset="0"/>
              <a:buNone/>
              <a:defRPr/>
            </a:pPr>
            <a:endParaRPr lang="en-US" dirty="0"/>
          </a:p>
          <a:p>
            <a:pPr marL="0" indent="0">
              <a:buFont typeface="Arial" pitchFamily="34" charset="0"/>
              <a:buNone/>
              <a:defRPr/>
            </a:pPr>
            <a:endParaRPr lang="en-US" dirty="0"/>
          </a:p>
        </p:txBody>
      </p:sp>
      <p:sp>
        <p:nvSpPr>
          <p:cNvPr id="6" name="Content Placeholder 5"/>
          <p:cNvSpPr>
            <a:spLocks noGrp="1"/>
          </p:cNvSpPr>
          <p:nvPr>
            <p:ph sz="quarter" idx="4"/>
          </p:nvPr>
        </p:nvSpPr>
        <p:spPr>
          <a:xfrm>
            <a:off x="4191000" y="1905000"/>
            <a:ext cx="4495800" cy="3951288"/>
          </a:xfrm>
        </p:spPr>
        <p:txBody>
          <a:bodyPr/>
          <a:lstStyle/>
          <a:p>
            <a:pPr>
              <a:buClr>
                <a:srgbClr val="00A1DA"/>
              </a:buClr>
              <a:buFont typeface="Calibri" pitchFamily="34" charset="0"/>
              <a:buChar char="•"/>
              <a:defRPr/>
            </a:pPr>
            <a:endParaRPr lang="en-US" dirty="0"/>
          </a:p>
          <a:p>
            <a:pPr>
              <a:buFont typeface="Arial" pitchFamily="34" charset="0"/>
              <a:buNone/>
              <a:defRPr/>
            </a:pPr>
            <a:endParaRPr lang="en-US" dirty="0"/>
          </a:p>
          <a:p>
            <a:pPr marL="0" indent="0">
              <a:buFont typeface="Arial" pitchFamily="34" charset="0"/>
              <a:buNone/>
              <a:defRPr/>
            </a:pPr>
            <a:endParaRPr lang="en-US" dirty="0"/>
          </a:p>
        </p:txBody>
      </p:sp>
      <p:sp>
        <p:nvSpPr>
          <p:cNvPr id="44039" name="Title 8"/>
          <p:cNvSpPr>
            <a:spLocks noGrp="1"/>
          </p:cNvSpPr>
          <p:nvPr>
            <p:ph type="title"/>
          </p:nvPr>
        </p:nvSpPr>
        <p:spPr>
          <a:xfrm>
            <a:off x="457200" y="274638"/>
            <a:ext cx="8229600" cy="1249362"/>
          </a:xfrm>
        </p:spPr>
        <p:txBody>
          <a:bodyPr/>
          <a:lstStyle/>
          <a:p>
            <a:r>
              <a:rPr lang="en-US" b="1" dirty="0" smtClean="0">
                <a:solidFill>
                  <a:schemeClr val="accent1">
                    <a:lumMod val="25000"/>
                  </a:schemeClr>
                </a:solidFill>
              </a:rPr>
              <a:t>Resources for Writing </a:t>
            </a:r>
            <a:br>
              <a:rPr lang="en-US" b="1" dirty="0" smtClean="0">
                <a:solidFill>
                  <a:schemeClr val="accent1">
                    <a:lumMod val="25000"/>
                  </a:schemeClr>
                </a:solidFill>
              </a:rPr>
            </a:br>
            <a:r>
              <a:rPr lang="en-US" b="1" dirty="0" smtClean="0">
                <a:solidFill>
                  <a:schemeClr val="accent1">
                    <a:lumMod val="25000"/>
                  </a:schemeClr>
                </a:solidFill>
              </a:rPr>
              <a:t>Outcomes and Goals</a:t>
            </a:r>
          </a:p>
        </p:txBody>
      </p:sp>
      <p:pic>
        <p:nvPicPr>
          <p:cNvPr id="44040" name="Picture 8" descr="P:\NECTAC\Pacific TA Meeting 2011\Pictures\Green 2-215.jpg"/>
          <p:cNvPicPr>
            <a:picLocks noChangeAspect="1" noChangeArrowheads="1"/>
          </p:cNvPicPr>
          <p:nvPr/>
        </p:nvPicPr>
        <p:blipFill>
          <a:blip r:embed="rId4">
            <a:extLst>
              <a:ext uri="{28A0092B-C50C-407E-A947-70E740481C1C}">
                <a14:useLocalDpi xmlns:a14="http://schemas.microsoft.com/office/drawing/2010/main" val="0"/>
              </a:ext>
            </a:extLst>
          </a:blip>
          <a:srcRect l="21407" r="17009"/>
          <a:stretch>
            <a:fillRect/>
          </a:stretch>
        </p:blipFill>
        <p:spPr bwMode="auto">
          <a:xfrm>
            <a:off x="4953000" y="2667000"/>
            <a:ext cx="2065338"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56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p:spPr>
        <p:txBody>
          <a:bodyPr/>
          <a:lstStyle/>
          <a:p>
            <a:r>
              <a:rPr lang="en-US" sz="3200" dirty="0" smtClean="0">
                <a:effectLst/>
              </a:rPr>
              <a:t>Making the Connection</a:t>
            </a:r>
          </a:p>
        </p:txBody>
      </p:sp>
      <p:sp>
        <p:nvSpPr>
          <p:cNvPr id="92163" name="Rectangle 3"/>
          <p:cNvSpPr>
            <a:spLocks noGrp="1" noChangeArrowheads="1"/>
          </p:cNvSpPr>
          <p:nvPr>
            <p:ph idx="1"/>
          </p:nvPr>
        </p:nvSpPr>
        <p:spPr/>
        <p:txBody>
          <a:bodyPr/>
          <a:lstStyle/>
          <a:p>
            <a:pPr>
              <a:buNone/>
            </a:pPr>
            <a:r>
              <a:rPr lang="en-US" sz="2800" dirty="0" smtClean="0"/>
              <a:t>Functional child outcomes are written to support the child’s successful participation in everyday experiences and activities.</a:t>
            </a:r>
          </a:p>
          <a:p>
            <a:pPr>
              <a:buNone/>
            </a:pPr>
            <a:endParaRPr lang="en-US" sz="2800" dirty="0"/>
          </a:p>
          <a:p>
            <a:pPr>
              <a:buNone/>
            </a:pPr>
            <a:r>
              <a:rPr lang="en-US" sz="2800" dirty="0" smtClean="0"/>
              <a:t>The 3 global child outcomes reflect functional, meaningful behaviors and skills of young children.</a:t>
            </a:r>
            <a:endParaRPr lang="en-US" sz="2800" dirty="0"/>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Putting it All Together</a:t>
            </a:r>
            <a:endParaRPr lang="en-US" dirty="0"/>
          </a:p>
        </p:txBody>
      </p:sp>
      <p:sp>
        <p:nvSpPr>
          <p:cNvPr id="3" name="Content Placeholder 2"/>
          <p:cNvSpPr>
            <a:spLocks noGrp="1"/>
          </p:cNvSpPr>
          <p:nvPr>
            <p:ph idx="1"/>
          </p:nvPr>
        </p:nvSpPr>
        <p:spPr/>
        <p:txBody>
          <a:bodyPr/>
          <a:lstStyle/>
          <a:p>
            <a:r>
              <a:rPr lang="en-US" dirty="0" smtClean="0"/>
              <a:t>There is a connection between quality practices and the global child and family outcomes.</a:t>
            </a:r>
          </a:p>
          <a:p>
            <a:endParaRPr lang="en-US" dirty="0" smtClean="0"/>
          </a:p>
          <a:p>
            <a:r>
              <a:rPr lang="en-US" dirty="0" smtClean="0"/>
              <a:t>The key to making the connection is focusing on the functionality of the information</a:t>
            </a:r>
          </a:p>
          <a:p>
            <a:pPr marL="0" indent="0">
              <a:buNone/>
            </a:pPr>
            <a:endParaRPr lang="en-US" dirty="0"/>
          </a:p>
        </p:txBody>
      </p:sp>
    </p:spTree>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smtClean="0"/>
              <a:t>Contact Information</a:t>
            </a:r>
            <a:endParaRPr lang="en-US" sz="4000" dirty="0"/>
          </a:p>
        </p:txBody>
      </p:sp>
      <p:sp>
        <p:nvSpPr>
          <p:cNvPr id="6" name="Content Placeholder 5"/>
          <p:cNvSpPr>
            <a:spLocks noGrp="1"/>
          </p:cNvSpPr>
          <p:nvPr>
            <p:ph idx="1"/>
          </p:nvPr>
        </p:nvSpPr>
        <p:spPr/>
        <p:txBody>
          <a:bodyPr>
            <a:normAutofit/>
          </a:bodyPr>
          <a:lstStyle/>
          <a:p>
            <a:pPr marL="0" indent="0" algn="ctr">
              <a:buNone/>
            </a:pPr>
            <a:r>
              <a:rPr lang="en-US" dirty="0" smtClean="0"/>
              <a:t>Kathi Gillaspy, NECTAC</a:t>
            </a:r>
          </a:p>
          <a:p>
            <a:pPr marL="0" indent="0" algn="ctr">
              <a:buNone/>
            </a:pPr>
            <a:r>
              <a:rPr lang="en-US" dirty="0" smtClean="0">
                <a:hlinkClick r:id="rId3"/>
              </a:rPr>
              <a:t>kathi.gillaspy@unc.edu</a:t>
            </a:r>
            <a:endParaRPr lang="en-US" dirty="0" smtClean="0"/>
          </a:p>
          <a:p>
            <a:pPr marL="0" indent="0" algn="ctr">
              <a:buNone/>
            </a:pPr>
            <a:r>
              <a:rPr lang="en-US" dirty="0" smtClean="0"/>
              <a:t>919.843.5950</a:t>
            </a:r>
          </a:p>
          <a:p>
            <a:pPr marL="0" indent="0" algn="ctr">
              <a:buNone/>
            </a:pPr>
            <a:endParaRPr lang="en-US" dirty="0"/>
          </a:p>
        </p:txBody>
      </p:sp>
    </p:spTree>
    <p:extLst>
      <p:ext uri="{BB962C8B-B14F-4D97-AF65-F5344CB8AC3E}">
        <p14:creationId xmlns:p14="http://schemas.microsoft.com/office/powerpoint/2010/main" val="3732302726"/>
      </p:ext>
    </p:extLst>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Content Placeholder 2"/>
          <p:cNvSpPr>
            <a:spLocks noGrp="1"/>
          </p:cNvSpPr>
          <p:nvPr>
            <p:ph idx="1"/>
          </p:nvPr>
        </p:nvSpPr>
        <p:spPr>
          <a:xfrm>
            <a:off x="457200" y="1828800"/>
            <a:ext cx="8229600" cy="4525963"/>
          </a:xfrm>
        </p:spPr>
        <p:txBody>
          <a:bodyPr/>
          <a:lstStyle/>
          <a:p>
            <a:pPr algn="ctr">
              <a:buFont typeface="Calibri" pitchFamily="34" charset="0"/>
              <a:buNone/>
              <a:defRPr/>
            </a:pPr>
            <a:r>
              <a:rPr lang="en-US" sz="6000" b="1" dirty="0" smtClean="0">
                <a:solidFill>
                  <a:schemeClr val="accent1">
                    <a:lumMod val="25000"/>
                  </a:schemeClr>
                </a:solidFill>
                <a:latin typeface="Arial" pitchFamily="34" charset="0"/>
                <a:cs typeface="Arial" pitchFamily="34" charset="0"/>
              </a:rPr>
              <a:t>Functional </a:t>
            </a:r>
          </a:p>
          <a:p>
            <a:pPr algn="ctr">
              <a:buFont typeface="Calibri" pitchFamily="34" charset="0"/>
              <a:buNone/>
              <a:defRPr/>
            </a:pPr>
            <a:r>
              <a:rPr lang="en-US" sz="6000" b="1" dirty="0" smtClean="0">
                <a:solidFill>
                  <a:schemeClr val="accent1">
                    <a:lumMod val="25000"/>
                  </a:schemeClr>
                </a:solidFill>
                <a:latin typeface="Arial" pitchFamily="34" charset="0"/>
                <a:cs typeface="Arial" pitchFamily="34" charset="0"/>
              </a:rPr>
              <a:t>IFSP Outcomes and </a:t>
            </a:r>
          </a:p>
          <a:p>
            <a:pPr algn="ctr">
              <a:buFont typeface="Calibri" pitchFamily="34" charset="0"/>
              <a:buNone/>
              <a:defRPr/>
            </a:pPr>
            <a:r>
              <a:rPr lang="en-US" sz="6000" b="1" dirty="0" smtClean="0">
                <a:solidFill>
                  <a:schemeClr val="accent1">
                    <a:lumMod val="25000"/>
                  </a:schemeClr>
                </a:solidFill>
                <a:latin typeface="Arial" pitchFamily="34" charset="0"/>
                <a:cs typeface="Arial" pitchFamily="34" charset="0"/>
              </a:rPr>
              <a:t>IEP Goals</a:t>
            </a:r>
          </a:p>
        </p:txBody>
      </p:sp>
    </p:spTree>
    <p:extLst>
      <p:ext uri="{BB962C8B-B14F-4D97-AF65-F5344CB8AC3E}">
        <p14:creationId xmlns:p14="http://schemas.microsoft.com/office/powerpoint/2010/main" val="2001430303"/>
      </p:ext>
    </p:extLst>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1325562"/>
          </a:xfrm>
        </p:spPr>
        <p:txBody>
          <a:bodyPr/>
          <a:lstStyle/>
          <a:p>
            <a:r>
              <a:rPr lang="en-US" smtClean="0"/>
              <a:t>Using information to Develop Outcomes/Goals</a:t>
            </a:r>
          </a:p>
        </p:txBody>
      </p:sp>
      <p:sp>
        <p:nvSpPr>
          <p:cNvPr id="29699" name="Content Placeholder 2"/>
          <p:cNvSpPr>
            <a:spLocks noGrp="1"/>
          </p:cNvSpPr>
          <p:nvPr>
            <p:ph idx="1"/>
          </p:nvPr>
        </p:nvSpPr>
        <p:spPr>
          <a:xfrm>
            <a:off x="457200" y="1798638"/>
            <a:ext cx="8229600" cy="4525962"/>
          </a:xfrm>
        </p:spPr>
        <p:txBody>
          <a:bodyPr/>
          <a:lstStyle/>
          <a:p>
            <a:pPr eaLnBrk="1" hangingPunct="1">
              <a:lnSpc>
                <a:spcPct val="90000"/>
              </a:lnSpc>
              <a:buClr>
                <a:schemeClr val="accent1">
                  <a:lumMod val="25000"/>
                </a:schemeClr>
              </a:buClr>
              <a:buFontTx/>
              <a:buChar char="•"/>
            </a:pPr>
            <a:r>
              <a:rPr lang="en-US" dirty="0" smtClean="0">
                <a:cs typeface="Times New Roman" pitchFamily="18" charset="0"/>
              </a:rPr>
              <a:t>Start with parent</a:t>
            </a:r>
            <a:r>
              <a:rPr lang="en-US" dirty="0" smtClean="0">
                <a:latin typeface="Verdana" pitchFamily="34" charset="0"/>
                <a:cs typeface="Times New Roman" pitchFamily="18" charset="0"/>
              </a:rPr>
              <a:t>’</a:t>
            </a:r>
            <a:r>
              <a:rPr lang="en-US" dirty="0" smtClean="0">
                <a:cs typeface="Times New Roman" pitchFamily="18" charset="0"/>
              </a:rPr>
              <a:t>s/caregiver</a:t>
            </a:r>
            <a:r>
              <a:rPr lang="en-US" dirty="0" smtClean="0">
                <a:latin typeface="Verdana" pitchFamily="34" charset="0"/>
                <a:cs typeface="Times New Roman" pitchFamily="18" charset="0"/>
              </a:rPr>
              <a:t>’</a:t>
            </a:r>
            <a:r>
              <a:rPr lang="en-US" dirty="0" smtClean="0">
                <a:cs typeface="Times New Roman" pitchFamily="18" charset="0"/>
              </a:rPr>
              <a:t>s priorities about child’s learning/development and/or family’s needs (hopes for their child and/or family’s participation), not the interventionists’/teachers’ priorities</a:t>
            </a:r>
          </a:p>
          <a:p>
            <a:pPr eaLnBrk="1" hangingPunct="1">
              <a:lnSpc>
                <a:spcPct val="90000"/>
              </a:lnSpc>
              <a:buClr>
                <a:schemeClr val="accent1">
                  <a:lumMod val="25000"/>
                </a:schemeClr>
              </a:buClr>
              <a:buFontTx/>
              <a:buChar char="•"/>
            </a:pPr>
            <a:r>
              <a:rPr lang="en-US" dirty="0" smtClean="0">
                <a:cs typeface="Times New Roman" pitchFamily="18" charset="0"/>
              </a:rPr>
              <a:t>Consider what</a:t>
            </a:r>
            <a:r>
              <a:rPr lang="en-US" dirty="0" smtClean="0">
                <a:latin typeface="Verdana" pitchFamily="34" charset="0"/>
                <a:cs typeface="Times New Roman" pitchFamily="18" charset="0"/>
              </a:rPr>
              <a:t>’</a:t>
            </a:r>
            <a:r>
              <a:rPr lang="en-US" dirty="0" smtClean="0">
                <a:cs typeface="Times New Roman" pitchFamily="18" charset="0"/>
              </a:rPr>
              <a:t>s working in everyday routines and activities</a:t>
            </a:r>
          </a:p>
          <a:p>
            <a:endParaRPr lang="en-US" dirty="0" smtClean="0"/>
          </a:p>
        </p:txBody>
      </p:sp>
    </p:spTree>
    <p:extLst>
      <p:ext uri="{BB962C8B-B14F-4D97-AF65-F5344CB8AC3E}">
        <p14:creationId xmlns:p14="http://schemas.microsoft.com/office/powerpoint/2010/main" val="2186360358"/>
      </p:ext>
    </p:extLst>
  </p:cSld>
  <p:clrMapOvr>
    <a:masterClrMapping/>
  </p:clrMapOvr>
  <p:transition>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p:cNvSpPr>
            <a:spLocks noGrp="1"/>
          </p:cNvSpPr>
          <p:nvPr>
            <p:ph type="title"/>
          </p:nvPr>
        </p:nvSpPr>
        <p:spPr/>
        <p:txBody>
          <a:bodyPr/>
          <a:lstStyle/>
          <a:p>
            <a:r>
              <a:rPr lang="en-US" dirty="0" smtClean="0"/>
              <a:t>IFSP Outcomes</a:t>
            </a:r>
          </a:p>
        </p:txBody>
      </p:sp>
      <p:sp>
        <p:nvSpPr>
          <p:cNvPr id="30723" name="Content Placeholder 4"/>
          <p:cNvSpPr>
            <a:spLocks noGrp="1"/>
          </p:cNvSpPr>
          <p:nvPr>
            <p:ph idx="1"/>
          </p:nvPr>
        </p:nvSpPr>
        <p:spPr/>
        <p:txBody>
          <a:bodyPr/>
          <a:lstStyle/>
          <a:p>
            <a:pPr>
              <a:buClr>
                <a:schemeClr val="accent1">
                  <a:lumMod val="25000"/>
                </a:schemeClr>
              </a:buClr>
            </a:pPr>
            <a:r>
              <a:rPr lang="en-US" dirty="0" smtClean="0"/>
              <a:t>IFSP outcomes:  What would your family like to see happen for your child/family? </a:t>
            </a:r>
          </a:p>
          <a:p>
            <a:pPr>
              <a:buClr>
                <a:schemeClr val="accent1">
                  <a:lumMod val="25000"/>
                </a:schemeClr>
              </a:buClr>
            </a:pPr>
            <a:r>
              <a:rPr lang="en-US" dirty="0" smtClean="0"/>
              <a:t>2 types of outcomes</a:t>
            </a:r>
          </a:p>
          <a:p>
            <a:pPr lvl="1">
              <a:buClr>
                <a:schemeClr val="accent1">
                  <a:lumMod val="25000"/>
                </a:schemeClr>
              </a:buClr>
            </a:pPr>
            <a:r>
              <a:rPr lang="en-US" sz="3200" dirty="0" smtClean="0"/>
              <a:t>Child Outcomes</a:t>
            </a:r>
          </a:p>
          <a:p>
            <a:pPr lvl="1">
              <a:buClr>
                <a:schemeClr val="accent1">
                  <a:lumMod val="25000"/>
                </a:schemeClr>
              </a:buClr>
            </a:pPr>
            <a:r>
              <a:rPr lang="en-US" sz="3200" dirty="0" smtClean="0"/>
              <a:t>Family Outcomes (participation-based or resource based)</a:t>
            </a:r>
          </a:p>
        </p:txBody>
      </p:sp>
    </p:spTree>
    <p:extLst>
      <p:ext uri="{BB962C8B-B14F-4D97-AF65-F5344CB8AC3E}">
        <p14:creationId xmlns:p14="http://schemas.microsoft.com/office/powerpoint/2010/main" val="2725003883"/>
      </p:ext>
    </p:extLst>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pPr>
              <a:defRPr/>
            </a:pPr>
            <a:fld id="{2BA26CA5-19C5-4555-BD37-492283CDD59A}" type="slidenum">
              <a:rPr lang="en-US"/>
              <a:pPr>
                <a:defRPr/>
              </a:pPr>
              <a:t>5</a:t>
            </a:fld>
            <a:endParaRPr lang="en-US" dirty="0"/>
          </a:p>
        </p:txBody>
      </p:sp>
      <p:sp>
        <p:nvSpPr>
          <p:cNvPr id="31747" name="Rectangle 2"/>
          <p:cNvSpPr>
            <a:spLocks noGrp="1" noChangeArrowheads="1"/>
          </p:cNvSpPr>
          <p:nvPr>
            <p:ph type="title"/>
          </p:nvPr>
        </p:nvSpPr>
        <p:spPr>
          <a:xfrm>
            <a:off x="914400" y="304800"/>
            <a:ext cx="7391400" cy="1143000"/>
          </a:xfrm>
        </p:spPr>
        <p:txBody>
          <a:bodyPr/>
          <a:lstStyle/>
          <a:p>
            <a:r>
              <a:rPr lang="en-US" b="1" dirty="0" smtClean="0">
                <a:solidFill>
                  <a:schemeClr val="accent1">
                    <a:lumMod val="25000"/>
                  </a:schemeClr>
                </a:solidFill>
                <a:latin typeface="Arial" pitchFamily="34" charset="0"/>
                <a:cs typeface="Arial" pitchFamily="34" charset="0"/>
              </a:rPr>
              <a:t>Developing  Outcomes</a:t>
            </a:r>
          </a:p>
        </p:txBody>
      </p:sp>
      <p:graphicFrame>
        <p:nvGraphicFramePr>
          <p:cNvPr id="66563" name="Group 3"/>
          <p:cNvGraphicFramePr>
            <a:graphicFrameLocks noGrp="1"/>
          </p:cNvGraphicFramePr>
          <p:nvPr>
            <p:ph idx="1"/>
          </p:nvPr>
        </p:nvGraphicFramePr>
        <p:xfrm>
          <a:off x="685800" y="1935163"/>
          <a:ext cx="7696200" cy="3932238"/>
        </p:xfrm>
        <a:graphic>
          <a:graphicData uri="http://schemas.openxmlformats.org/drawingml/2006/table">
            <a:tbl>
              <a:tblPr/>
              <a:tblGrid>
                <a:gridCol w="3962400"/>
                <a:gridCol w="3733800"/>
              </a:tblGrid>
              <a:tr h="9144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3399"/>
                          </a:solidFill>
                          <a:effectLst/>
                          <a:latin typeface="Arial" charset="0"/>
                        </a:rPr>
                        <a:t>Step 1:</a:t>
                      </a:r>
                      <a:r>
                        <a:rPr kumimoji="0" lang="en-US" sz="2400" b="0" i="0" u="none" strike="noStrike" cap="none" normalizeH="0" baseline="0" dirty="0" smtClean="0">
                          <a:ln>
                            <a:noFill/>
                          </a:ln>
                          <a:solidFill>
                            <a:schemeClr val="tx1"/>
                          </a:solidFill>
                          <a:effectLst/>
                          <a:latin typeface="Arial" charset="0"/>
                        </a:rPr>
                        <a:t> Determine the functional area(s)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Eating and chewing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3399"/>
                          </a:solidFill>
                          <a:effectLst/>
                          <a:latin typeface="Arial" charset="0"/>
                        </a:rPr>
                        <a:t>Step 2:</a:t>
                      </a:r>
                      <a:r>
                        <a:rPr kumimoji="0" lang="en-US" sz="2400" b="1" i="0" u="none" strike="noStrike" cap="none" normalizeH="0" baseline="0" dirty="0" smtClean="0">
                          <a:ln>
                            <a:noFill/>
                          </a:ln>
                          <a:solidFill>
                            <a:schemeClr val="tx1"/>
                          </a:solidFill>
                          <a:effectLst/>
                          <a:latin typeface="Arial" charset="0"/>
                        </a:rPr>
                        <a:t> </a:t>
                      </a:r>
                      <a:r>
                        <a:rPr kumimoji="0" lang="en-US" sz="2400" b="0" i="0" u="none" strike="noStrike" cap="none" normalizeH="0" baseline="0" dirty="0" smtClean="0">
                          <a:ln>
                            <a:noFill/>
                          </a:ln>
                          <a:solidFill>
                            <a:schemeClr val="tx1"/>
                          </a:solidFill>
                          <a:effectLst/>
                          <a:latin typeface="Arial" charset="0"/>
                        </a:rPr>
                        <a:t>What routine(s) does this affect?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Meal time (e.g., lunch, dinner, restaurant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8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3399"/>
                          </a:solidFill>
                          <a:effectLst/>
                          <a:latin typeface="Arial" charset="0"/>
                        </a:rPr>
                        <a:t>Step 3:</a:t>
                      </a:r>
                      <a:r>
                        <a:rPr kumimoji="0" lang="en-US" sz="2400" b="0" i="0" u="none" strike="noStrike" cap="none" normalizeH="0" baseline="0" dirty="0" smtClean="0">
                          <a:ln>
                            <a:noFill/>
                          </a:ln>
                          <a:solidFill>
                            <a:schemeClr val="tx1"/>
                          </a:solidFill>
                          <a:effectLst/>
                          <a:latin typeface="Arial" charset="0"/>
                        </a:rPr>
                        <a:t> Child will participate in (routines in question)”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“Alicia will participate in lunch, dinner, and restaurant . . .”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3399"/>
                          </a:solidFill>
                          <a:effectLst/>
                          <a:latin typeface="Arial" charset="0"/>
                        </a:rPr>
                        <a:t>Step 4:</a:t>
                      </a:r>
                      <a:r>
                        <a:rPr kumimoji="0" lang="en-US" sz="2400" b="0" i="0" u="none" strike="noStrike" cap="none" normalizeH="0" baseline="0" dirty="0" smtClean="0">
                          <a:ln>
                            <a:noFill/>
                          </a:ln>
                          <a:solidFill>
                            <a:schemeClr val="tx1"/>
                          </a:solidFill>
                          <a:effectLst/>
                          <a:latin typeface="Arial" charset="0"/>
                        </a:rPr>
                        <a:t> “ by ---ing” (address specific behaviors)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 . . . chewing her food” </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25741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04800"/>
            <a:ext cx="8229600" cy="1143000"/>
          </a:xfrm>
        </p:spPr>
        <p:txBody>
          <a:bodyPr/>
          <a:lstStyle/>
          <a:p>
            <a:r>
              <a:rPr lang="en-US" dirty="0" smtClean="0"/>
              <a:t>Child Outcomes</a:t>
            </a:r>
          </a:p>
        </p:txBody>
      </p:sp>
      <p:sp>
        <p:nvSpPr>
          <p:cNvPr id="33795" name="Rectangle 3"/>
          <p:cNvSpPr>
            <a:spLocks noGrp="1" noChangeArrowheads="1"/>
          </p:cNvSpPr>
          <p:nvPr>
            <p:ph idx="1"/>
          </p:nvPr>
        </p:nvSpPr>
        <p:spPr/>
        <p:txBody>
          <a:bodyPr/>
          <a:lstStyle/>
          <a:p>
            <a:pPr>
              <a:buFontTx/>
              <a:buNone/>
            </a:pPr>
            <a:r>
              <a:rPr lang="en-US" sz="4000" dirty="0" smtClean="0"/>
              <a:t>What Parent States:</a:t>
            </a:r>
          </a:p>
          <a:p>
            <a:endParaRPr lang="en-US" sz="3600" dirty="0" smtClean="0"/>
          </a:p>
          <a:p>
            <a:pPr algn="ctr">
              <a:buFontTx/>
              <a:buNone/>
            </a:pPr>
            <a:r>
              <a:rPr lang="en-US" sz="3600" dirty="0" smtClean="0"/>
              <a:t>“We want to Romeo to be able to sit up by himself – it’s so hard to play on the floor and to help him when he eats!”</a:t>
            </a:r>
          </a:p>
        </p:txBody>
      </p:sp>
    </p:spTree>
    <p:extLst>
      <p:ext uri="{BB962C8B-B14F-4D97-AF65-F5344CB8AC3E}">
        <p14:creationId xmlns:p14="http://schemas.microsoft.com/office/powerpoint/2010/main" val="48780762"/>
      </p:ext>
    </p:extLst>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dirty="0" smtClean="0">
                <a:solidFill>
                  <a:schemeClr val="accent1">
                    <a:lumMod val="25000"/>
                  </a:schemeClr>
                </a:solidFill>
                <a:latin typeface="Arial" pitchFamily="34" charset="0"/>
                <a:cs typeface="Arial" pitchFamily="34" charset="0"/>
              </a:rPr>
              <a:t>Child Outcomes:  Examples</a:t>
            </a:r>
          </a:p>
        </p:txBody>
      </p:sp>
      <p:sp>
        <p:nvSpPr>
          <p:cNvPr id="68612" name="Rectangle 4"/>
          <p:cNvSpPr>
            <a:spLocks noGrp="1" noChangeArrowheads="1"/>
          </p:cNvSpPr>
          <p:nvPr>
            <p:ph sz="half" idx="1"/>
          </p:nvPr>
        </p:nvSpPr>
        <p:spPr>
          <a:xfrm>
            <a:off x="4724400" y="1874838"/>
            <a:ext cx="4038600" cy="4525962"/>
          </a:xfrm>
        </p:spPr>
        <p:txBody>
          <a:bodyPr/>
          <a:lstStyle/>
          <a:p>
            <a:pPr algn="ctr">
              <a:lnSpc>
                <a:spcPct val="80000"/>
              </a:lnSpc>
              <a:buFontTx/>
              <a:buNone/>
              <a:defRPr/>
            </a:pPr>
            <a:r>
              <a:rPr lang="en-US" sz="3200" b="1" u="sng" dirty="0">
                <a:effectLst>
                  <a:outerShdw blurRad="38100" dist="38100" dir="2700000" algn="tl">
                    <a:srgbClr val="C0C0C0"/>
                  </a:outerShdw>
                </a:effectLst>
              </a:rPr>
              <a:t>Not This</a:t>
            </a:r>
          </a:p>
          <a:p>
            <a:pPr>
              <a:lnSpc>
                <a:spcPct val="80000"/>
              </a:lnSpc>
              <a:buClr>
                <a:srgbClr val="FF3399"/>
              </a:buClr>
              <a:buFont typeface="Arial" charset="0"/>
              <a:buNone/>
              <a:defRPr/>
            </a:pPr>
            <a:r>
              <a:rPr lang="en-US" sz="3200" dirty="0" smtClean="0">
                <a:cs typeface="Arial" charset="0"/>
              </a:rPr>
              <a:t>    “Romeo will improve muscle tone for sitting"</a:t>
            </a:r>
            <a:r>
              <a:rPr lang="en-US" sz="3200" dirty="0" smtClean="0"/>
              <a:t> </a:t>
            </a:r>
            <a:endParaRPr lang="en-US" sz="3200" dirty="0"/>
          </a:p>
          <a:p>
            <a:pPr>
              <a:lnSpc>
                <a:spcPct val="80000"/>
              </a:lnSpc>
              <a:buClr>
                <a:srgbClr val="FF3399"/>
              </a:buClr>
              <a:buFont typeface="Wingdings" pitchFamily="16" charset="2"/>
              <a:buChar char="§"/>
              <a:defRPr/>
            </a:pPr>
            <a:endParaRPr lang="en-US" sz="3200" dirty="0"/>
          </a:p>
          <a:p>
            <a:pPr>
              <a:lnSpc>
                <a:spcPct val="80000"/>
              </a:lnSpc>
              <a:buClr>
                <a:srgbClr val="666699"/>
              </a:buClr>
              <a:buFont typeface="Wingdings" pitchFamily="16" charset="2"/>
              <a:buNone/>
              <a:defRPr/>
            </a:pPr>
            <a:endParaRPr lang="en-US" sz="3200" dirty="0"/>
          </a:p>
          <a:p>
            <a:pPr>
              <a:lnSpc>
                <a:spcPct val="80000"/>
              </a:lnSpc>
              <a:defRPr/>
            </a:pPr>
            <a:endParaRPr lang="en-US" sz="3200" dirty="0"/>
          </a:p>
        </p:txBody>
      </p:sp>
      <p:sp>
        <p:nvSpPr>
          <p:cNvPr id="68611" name="Rectangle 3"/>
          <p:cNvSpPr>
            <a:spLocks noGrp="1" noChangeArrowheads="1"/>
          </p:cNvSpPr>
          <p:nvPr>
            <p:ph sz="half" idx="2"/>
          </p:nvPr>
        </p:nvSpPr>
        <p:spPr>
          <a:xfrm>
            <a:off x="457200" y="1951038"/>
            <a:ext cx="4038600" cy="4525962"/>
          </a:xfrm>
          <a:solidFill>
            <a:schemeClr val="accent1">
              <a:lumMod val="90000"/>
            </a:schemeClr>
          </a:solidFill>
          <a:ln w="28575">
            <a:solidFill>
              <a:srgbClr val="00A1DA"/>
            </a:solidFill>
          </a:ln>
        </p:spPr>
        <p:txBody>
          <a:bodyPr/>
          <a:lstStyle/>
          <a:p>
            <a:pPr algn="ctr">
              <a:lnSpc>
                <a:spcPct val="80000"/>
              </a:lnSpc>
              <a:buFontTx/>
              <a:buNone/>
              <a:defRPr/>
            </a:pPr>
            <a:r>
              <a:rPr lang="en-US" sz="3200" b="1" u="sng" dirty="0">
                <a:effectLst>
                  <a:outerShdw blurRad="38100" dist="38100" dir="2700000" algn="tl">
                    <a:srgbClr val="C0C0C0"/>
                  </a:outerShdw>
                </a:effectLst>
              </a:rPr>
              <a:t>This</a:t>
            </a:r>
          </a:p>
          <a:p>
            <a:pPr>
              <a:lnSpc>
                <a:spcPct val="80000"/>
              </a:lnSpc>
              <a:buClr>
                <a:srgbClr val="FF3399"/>
              </a:buClr>
              <a:buFont typeface="Arial" charset="0"/>
              <a:buNone/>
              <a:defRPr/>
            </a:pPr>
            <a:r>
              <a:rPr lang="en-US" sz="3200" dirty="0" smtClean="0">
                <a:cs typeface="Arial" charset="0"/>
              </a:rPr>
              <a:t>    "</a:t>
            </a:r>
            <a:r>
              <a:rPr lang="en-US" sz="3200" dirty="0">
                <a:cs typeface="Arial" charset="0"/>
              </a:rPr>
              <a:t>Romeo </a:t>
            </a:r>
            <a:r>
              <a:rPr lang="en-US" sz="3200" dirty="0" smtClean="0">
                <a:cs typeface="Arial" charset="0"/>
              </a:rPr>
              <a:t>will play with toys </a:t>
            </a:r>
            <a:r>
              <a:rPr lang="en-US" sz="3200" dirty="0">
                <a:cs typeface="Arial" charset="0"/>
              </a:rPr>
              <a:t>and </a:t>
            </a:r>
            <a:r>
              <a:rPr lang="en-US" sz="3200" dirty="0" smtClean="0">
                <a:cs typeface="Arial" charset="0"/>
              </a:rPr>
              <a:t>eat meals with his family by sitting without much support”</a:t>
            </a:r>
            <a:endParaRPr lang="en-US" sz="3200" dirty="0"/>
          </a:p>
          <a:p>
            <a:pPr>
              <a:lnSpc>
                <a:spcPct val="80000"/>
              </a:lnSpc>
              <a:defRPr/>
            </a:pPr>
            <a:endParaRPr lang="en-US" sz="3200" dirty="0"/>
          </a:p>
        </p:txBody>
      </p:sp>
      <p:pic>
        <p:nvPicPr>
          <p:cNvPr id="32774" name="Picture 6" descr="C:\Users\mvpeters\AppData\Local\Microsoft\Windows\Temporary Internet Files\Content.IE5\EBK3CIV2\MP90040216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79789">
            <a:off x="4014788" y="3609975"/>
            <a:ext cx="1876425" cy="281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658178"/>
      </p:ext>
    </p:extLst>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04800"/>
            <a:ext cx="8229600" cy="1143000"/>
          </a:xfrm>
        </p:spPr>
        <p:txBody>
          <a:bodyPr/>
          <a:lstStyle/>
          <a:p>
            <a:r>
              <a:rPr lang="en-US" smtClean="0"/>
              <a:t>Family Outcomes</a:t>
            </a:r>
          </a:p>
        </p:txBody>
      </p:sp>
      <p:sp>
        <p:nvSpPr>
          <p:cNvPr id="33795" name="Rectangle 3"/>
          <p:cNvSpPr>
            <a:spLocks noGrp="1" noChangeArrowheads="1"/>
          </p:cNvSpPr>
          <p:nvPr>
            <p:ph idx="1"/>
          </p:nvPr>
        </p:nvSpPr>
        <p:spPr/>
        <p:txBody>
          <a:bodyPr/>
          <a:lstStyle/>
          <a:p>
            <a:pPr>
              <a:buFontTx/>
              <a:buNone/>
            </a:pPr>
            <a:r>
              <a:rPr lang="en-US" sz="4000" smtClean="0"/>
              <a:t>What Parent States:</a:t>
            </a:r>
          </a:p>
          <a:p>
            <a:endParaRPr lang="en-US" sz="3600" smtClean="0"/>
          </a:p>
          <a:p>
            <a:pPr algn="ctr">
              <a:buFontTx/>
              <a:buNone/>
            </a:pPr>
            <a:r>
              <a:rPr lang="en-US" sz="3600" smtClean="0"/>
              <a:t>“We want to be able to take</a:t>
            </a:r>
          </a:p>
          <a:p>
            <a:pPr algn="ctr">
              <a:buFontTx/>
              <a:buNone/>
            </a:pPr>
            <a:r>
              <a:rPr lang="en-US" sz="3600" smtClean="0"/>
              <a:t> Romeo with us in the car; we need a</a:t>
            </a:r>
          </a:p>
          <a:p>
            <a:pPr algn="ctr">
              <a:buFontTx/>
              <a:buNone/>
            </a:pPr>
            <a:r>
              <a:rPr lang="en-US" sz="3600" smtClean="0"/>
              <a:t> travel car seat ”</a:t>
            </a:r>
          </a:p>
        </p:txBody>
      </p:sp>
    </p:spTree>
    <p:extLst>
      <p:ext uri="{BB962C8B-B14F-4D97-AF65-F5344CB8AC3E}">
        <p14:creationId xmlns:p14="http://schemas.microsoft.com/office/powerpoint/2010/main" val="3570798017"/>
      </p:ext>
    </p:extLst>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smtClean="0">
                <a:solidFill>
                  <a:srgbClr val="B86E00"/>
                </a:solidFill>
                <a:latin typeface="Comic Sans MS" pitchFamily="66" charset="0"/>
              </a:rPr>
              <a:t>Family Outcomes: Examples</a:t>
            </a:r>
          </a:p>
        </p:txBody>
      </p:sp>
      <p:sp>
        <p:nvSpPr>
          <p:cNvPr id="70659" name="Rectangle 3"/>
          <p:cNvSpPr>
            <a:spLocks noGrp="1" noChangeArrowheads="1"/>
          </p:cNvSpPr>
          <p:nvPr>
            <p:ph sz="half" idx="1"/>
          </p:nvPr>
        </p:nvSpPr>
        <p:spPr>
          <a:xfrm>
            <a:off x="457200" y="1951038"/>
            <a:ext cx="4038600" cy="4525962"/>
          </a:xfrm>
          <a:solidFill>
            <a:schemeClr val="accent1">
              <a:lumMod val="90000"/>
            </a:schemeClr>
          </a:solidFill>
          <a:ln w="28575">
            <a:solidFill>
              <a:srgbClr val="00A1DA"/>
            </a:solidFill>
          </a:ln>
        </p:spPr>
        <p:txBody>
          <a:bodyPr/>
          <a:lstStyle/>
          <a:p>
            <a:pPr algn="ctr">
              <a:lnSpc>
                <a:spcPct val="90000"/>
              </a:lnSpc>
              <a:buFontTx/>
              <a:buNone/>
              <a:defRPr/>
            </a:pPr>
            <a:r>
              <a:rPr lang="en-US" sz="3200" b="1" u="sng" dirty="0">
                <a:effectLst>
                  <a:outerShdw blurRad="38100" dist="38100" dir="2700000" algn="tl">
                    <a:srgbClr val="C0C0C0"/>
                  </a:outerShdw>
                </a:effectLst>
              </a:rPr>
              <a:t>This</a:t>
            </a:r>
          </a:p>
          <a:p>
            <a:pPr>
              <a:lnSpc>
                <a:spcPct val="90000"/>
              </a:lnSpc>
              <a:buClr>
                <a:srgbClr val="FF3399"/>
              </a:buClr>
              <a:buFont typeface="Arial" charset="0"/>
              <a:buNone/>
              <a:defRPr/>
            </a:pPr>
            <a:r>
              <a:rPr lang="en-US" sz="3200" dirty="0" smtClean="0">
                <a:cs typeface="Arial" charset="0"/>
              </a:rPr>
              <a:t>   “Karen and Mark will learn about resources and low cost options so they can obtain a car seat.”</a:t>
            </a:r>
          </a:p>
          <a:p>
            <a:pPr>
              <a:lnSpc>
                <a:spcPct val="90000"/>
              </a:lnSpc>
              <a:buClr>
                <a:srgbClr val="FF3399"/>
              </a:buClr>
              <a:buFont typeface="Arial" charset="0"/>
              <a:buNone/>
              <a:defRPr/>
            </a:pPr>
            <a:r>
              <a:rPr lang="en-US" sz="3200" dirty="0" smtClean="0">
                <a:cs typeface="Arial" charset="0"/>
              </a:rPr>
              <a:t> 			</a:t>
            </a:r>
            <a:endParaRPr lang="en-US" sz="3200" dirty="0">
              <a:cs typeface="Arial" charset="0"/>
            </a:endParaRPr>
          </a:p>
          <a:p>
            <a:pPr>
              <a:lnSpc>
                <a:spcPct val="90000"/>
              </a:lnSpc>
              <a:buFont typeface="Arial" charset="0"/>
              <a:buNone/>
              <a:defRPr/>
            </a:pPr>
            <a:endParaRPr lang="en-US" sz="3200" dirty="0"/>
          </a:p>
        </p:txBody>
      </p:sp>
      <p:sp>
        <p:nvSpPr>
          <p:cNvPr id="70660" name="Rectangle 4"/>
          <p:cNvSpPr>
            <a:spLocks noGrp="1" noChangeArrowheads="1"/>
          </p:cNvSpPr>
          <p:nvPr>
            <p:ph sz="half" idx="2"/>
          </p:nvPr>
        </p:nvSpPr>
        <p:spPr>
          <a:xfrm>
            <a:off x="4648200" y="1951038"/>
            <a:ext cx="4038600" cy="4525962"/>
          </a:xfrm>
        </p:spPr>
        <p:txBody>
          <a:bodyPr/>
          <a:lstStyle/>
          <a:p>
            <a:pPr algn="ctr">
              <a:lnSpc>
                <a:spcPct val="90000"/>
              </a:lnSpc>
              <a:buClr>
                <a:srgbClr val="FF3399"/>
              </a:buClr>
              <a:buFontTx/>
              <a:buNone/>
              <a:defRPr/>
            </a:pPr>
            <a:r>
              <a:rPr lang="en-US" sz="3200" b="1" u="sng" dirty="0">
                <a:effectLst>
                  <a:outerShdw blurRad="38100" dist="38100" dir="2700000" algn="tl">
                    <a:srgbClr val="C0C0C0"/>
                  </a:outerShdw>
                </a:effectLst>
              </a:rPr>
              <a:t>Not This</a:t>
            </a:r>
          </a:p>
          <a:p>
            <a:pPr>
              <a:buClr>
                <a:srgbClr val="666699"/>
              </a:buClr>
              <a:buFont typeface="Arial" charset="0"/>
              <a:buNone/>
              <a:defRPr/>
            </a:pPr>
            <a:r>
              <a:rPr lang="en-US" sz="3200" dirty="0" smtClean="0">
                <a:cs typeface="Arial" charset="0"/>
              </a:rPr>
              <a:t>    “Staff will explore options for financial assistance for travel chairs”</a:t>
            </a:r>
            <a:endParaRPr lang="en-US" sz="3200" dirty="0" smtClean="0"/>
          </a:p>
          <a:p>
            <a:pPr>
              <a:lnSpc>
                <a:spcPct val="90000"/>
              </a:lnSpc>
              <a:buClr>
                <a:srgbClr val="FF3399"/>
              </a:buClr>
              <a:buFont typeface="Wingdings" pitchFamily="16" charset="2"/>
              <a:buChar char="§"/>
              <a:defRPr/>
            </a:pPr>
            <a:endParaRPr lang="en-US" sz="3200" dirty="0"/>
          </a:p>
          <a:p>
            <a:pPr>
              <a:lnSpc>
                <a:spcPct val="90000"/>
              </a:lnSpc>
              <a:buClr>
                <a:srgbClr val="FF3399"/>
              </a:buClr>
              <a:buFont typeface="Wingdings" pitchFamily="16" charset="2"/>
              <a:buNone/>
              <a:defRPr/>
            </a:pPr>
            <a:endParaRPr lang="en-US" sz="3200" dirty="0"/>
          </a:p>
          <a:p>
            <a:pPr>
              <a:lnSpc>
                <a:spcPct val="90000"/>
              </a:lnSpc>
              <a:defRPr/>
            </a:pPr>
            <a:endParaRPr lang="en-US" sz="3200" dirty="0"/>
          </a:p>
        </p:txBody>
      </p:sp>
      <p:pic>
        <p:nvPicPr>
          <p:cNvPr id="34822" name="Picture 6" descr="C:\Users\mvpeters\AppData\Local\Microsoft\Windows\Temporary Internet Files\Content.IE5\S2D65ZAE\MP900422768[1].jpg"/>
          <p:cNvPicPr>
            <a:picLocks noChangeAspect="1" noChangeArrowheads="1"/>
          </p:cNvPicPr>
          <p:nvPr/>
        </p:nvPicPr>
        <p:blipFill>
          <a:blip r:embed="rId3">
            <a:extLst>
              <a:ext uri="{28A0092B-C50C-407E-A947-70E740481C1C}">
                <a14:useLocalDpi xmlns:a14="http://schemas.microsoft.com/office/drawing/2010/main" val="0"/>
              </a:ext>
            </a:extLst>
          </a:blip>
          <a:srcRect l="13972" t="12766" r="20496" b="10922"/>
          <a:stretch>
            <a:fillRect/>
          </a:stretch>
        </p:blipFill>
        <p:spPr bwMode="auto">
          <a:xfrm rot="741663">
            <a:off x="3557588" y="4394200"/>
            <a:ext cx="18034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5973365"/>
      </p:ext>
    </p:extLst>
  </p:cSld>
  <p:clrMapOvr>
    <a:masterClrMapping/>
  </p:clrMapOvr>
  <p:transition>
    <p:split orient="vert"/>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378&quot;&gt;&lt;object type=&quot;3&quot; unique_id=&quot;10645&quot;&gt;&lt;property id=&quot;20148&quot; value=&quot;5&quot;/&gt;&lt;property id=&quot;20300&quot; value=&quot;Slide 1 - &amp;quot;&amp;#x0D;&amp;#x0A;&amp;#x0D;&amp;#x0A;&amp;#x0D;&amp;#x0A;&amp;quot;&quot;/&gt;&lt;property id=&quot;20307&quot; value=&quot;925&quot;/&gt;&lt;/object&gt;&lt;object type=&quot;3&quot; unique_id=&quot;10762&quot;&gt;&lt;property id=&quot;20148&quot; value=&quot;5&quot;/&gt;&lt;property id=&quot;20300&quot; value=&quot;Slide 14 - &amp;quot;Making the Connection&amp;quot;&quot;/&gt;&lt;property id=&quot;20307&quot; value=&quot;982&quot;/&gt;&lt;/object&gt;&lt;object type=&quot;3&quot; unique_id=&quot;10764&quot;&gt;&lt;property id=&quot;20148&quot; value=&quot;5&quot;/&gt;&lt;property id=&quot;20300&quot; value=&quot;Slide 15 - &amp;quot;Putting it All Together&amp;quot;&quot;/&gt;&lt;property id=&quot;20307&quot; value=&quot;985&quot;/&gt;&lt;/object&gt;&lt;object type=&quot;3&quot; unique_id=&quot;11199&quot;&gt;&lt;property id=&quot;20148&quot; value=&quot;5&quot;/&gt;&lt;property id=&quot;20300&quot; value=&quot;Slide 2&quot;/&gt;&lt;property id=&quot;20307&quot; value=&quot;1021&quot;/&gt;&lt;/object&gt;&lt;object type=&quot;3&quot; unique_id=&quot;11200&quot;&gt;&lt;property id=&quot;20148&quot; value=&quot;5&quot;/&gt;&lt;property id=&quot;20300&quot; value=&quot;Slide 3 - &amp;quot;Using information to Develop Outcomes/Goals&amp;quot;&quot;/&gt;&lt;property id=&quot;20307&quot; value=&quot;1022&quot;/&gt;&lt;/object&gt;&lt;object type=&quot;3&quot; unique_id=&quot;11201&quot;&gt;&lt;property id=&quot;20148&quot; value=&quot;5&quot;/&gt;&lt;property id=&quot;20300&quot; value=&quot;Slide 4 - &amp;quot;IFSP Outcomes&amp;quot;&quot;/&gt;&lt;property id=&quot;20307&quot; value=&quot;1023&quot;/&gt;&lt;/object&gt;&lt;object type=&quot;3&quot; unique_id=&quot;11202&quot;&gt;&lt;property id=&quot;20148&quot; value=&quot;5&quot;/&gt;&lt;property id=&quot;20300&quot; value=&quot;Slide 5 - &amp;quot;Developing  Outcomes&amp;quot;&quot;/&gt;&lt;property id=&quot;20307&quot; value=&quot;1024&quot;/&gt;&lt;/object&gt;&lt;object type=&quot;3&quot; unique_id=&quot;11203&quot;&gt;&lt;property id=&quot;20148&quot; value=&quot;5&quot;/&gt;&lt;property id=&quot;20300&quot; value=&quot;Slide 7 - &amp;quot;Child Outcomes:  Examples&amp;quot;&quot;/&gt;&lt;property id=&quot;20307&quot; value=&quot;1025&quot;/&gt;&lt;/object&gt;&lt;object type=&quot;3&quot; unique_id=&quot;11204&quot;&gt;&lt;property id=&quot;20148&quot; value=&quot;5&quot;/&gt;&lt;property id=&quot;20300&quot; value=&quot;Slide 8 - &amp;quot;Family Outcomes&amp;quot;&quot;/&gt;&lt;property id=&quot;20307&quot; value=&quot;1026&quot;/&gt;&lt;/object&gt;&lt;object type=&quot;3&quot; unique_id=&quot;11205&quot;&gt;&lt;property id=&quot;20148&quot; value=&quot;5&quot;/&gt;&lt;property id=&quot;20300&quot; value=&quot;Slide 9 - &amp;quot;Family Outcomes: Examples&amp;quot;&quot;/&gt;&lt;property id=&quot;20307&quot; value=&quot;1027&quot;/&gt;&lt;/object&gt;&lt;object type=&quot;3&quot; unique_id=&quot;11206&quot;&gt;&lt;property id=&quot;20148&quot; value=&quot;5&quot;/&gt;&lt;property id=&quot;20300&quot; value=&quot;Slide 10&quot;/&gt;&lt;property id=&quot;20307&quot; value=&quot;1031&quot;/&gt;&lt;/object&gt;&lt;object type=&quot;3&quot; unique_id=&quot;11207&quot;&gt;&lt;property id=&quot;20148&quot; value=&quot;5&quot;/&gt;&lt;property id=&quot;20300&quot; value=&quot;Slide 11&quot;/&gt;&lt;property id=&quot;20307&quot; value=&quot;1032&quot;/&gt;&lt;/object&gt;&lt;object type=&quot;3&quot; unique_id=&quot;11208&quot;&gt;&lt;property id=&quot;20148&quot; value=&quot;5&quot;/&gt;&lt;property id=&quot;20300&quot; value=&quot;Slide 12&quot;/&gt;&lt;property id=&quot;20307&quot; value=&quot;1033&quot;/&gt;&lt;/object&gt;&lt;object type=&quot;3&quot; unique_id=&quot;11209&quot;&gt;&lt;property id=&quot;20148&quot; value=&quot;5&quot;/&gt;&lt;property id=&quot;20300&quot; value=&quot;Slide 13 - &amp;quot;Resources for Writing &amp;#x0D;&amp;#x0A;Outcomes and Goals&amp;quot;&quot;/&gt;&lt;property id=&quot;20307&quot; value=&quot;1036&quot;/&gt;&lt;/object&gt;&lt;object type=&quot;3&quot; unique_id=&quot;11315&quot;&gt;&lt;property id=&quot;20148&quot; value=&quot;5&quot;/&gt;&lt;property id=&quot;20300&quot; value=&quot;Slide 6 - &amp;quot;Child Outcomes&amp;quot;&quot;/&gt;&lt;property id=&quot;20307&quot; value=&quot;1037&quot;/&gt;&lt;/object&gt;&lt;object type=&quot;3&quot; unique_id=&quot;11316&quot;&gt;&lt;property id=&quot;20148&quot; value=&quot;5&quot;/&gt;&lt;property id=&quot;20300&quot; value=&quot;Slide 16 - &amp;quot;Contact Information&amp;quot;&quot;/&gt;&lt;property id=&quot;20307&quot; value=&quot;1038&quot;/&gt;&lt;/object&gt;&lt;/object&gt;&lt;object type=&quot;8&quot; unique_id=&quot;10424&quot;&gt;&lt;/object&gt;&lt;/object&gt;&lt;/database&gt;"/>
  <p:tag name="SECTOMILLISECCONVERTED" val="1"/>
</p:tagLst>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First child">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Secon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Default Design-Thir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Default Design-Four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Default Design-Fif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14655</TotalTime>
  <Words>1268</Words>
  <Application>Microsoft Office PowerPoint</Application>
  <PresentationFormat>On-screen Show (4:3)</PresentationFormat>
  <Paragraphs>164</Paragraphs>
  <Slides>16</Slides>
  <Notes>16</Notes>
  <HiddenSlides>0</HiddenSlides>
  <MMClips>0</MMClips>
  <ScaleCrop>false</ScaleCrop>
  <HeadingPairs>
    <vt:vector size="6" baseType="variant">
      <vt:variant>
        <vt:lpstr>Theme</vt:lpstr>
      </vt:variant>
      <vt:variant>
        <vt:i4>7</vt:i4>
      </vt:variant>
      <vt:variant>
        <vt:lpstr>Embedded OLE Servers</vt:lpstr>
      </vt:variant>
      <vt:variant>
        <vt:i4>1</vt:i4>
      </vt:variant>
      <vt:variant>
        <vt:lpstr>Slide Titles</vt:lpstr>
      </vt:variant>
      <vt:variant>
        <vt:i4>16</vt:i4>
      </vt:variant>
    </vt:vector>
  </HeadingPairs>
  <TitlesOfParts>
    <vt:vector size="24" baseType="lpstr">
      <vt:lpstr>3_Default Design</vt:lpstr>
      <vt:lpstr>6_Default Design-First child</vt:lpstr>
      <vt:lpstr>7_Default Design-Second child</vt:lpstr>
      <vt:lpstr>8_Default Design-Third child</vt:lpstr>
      <vt:lpstr>9_Default Design-Fourth child</vt:lpstr>
      <vt:lpstr>10_Default Design-Fifth child</vt:lpstr>
      <vt:lpstr>4_Default Design</vt:lpstr>
      <vt:lpstr>Document</vt:lpstr>
      <vt:lpstr>   </vt:lpstr>
      <vt:lpstr>PowerPoint Presentation</vt:lpstr>
      <vt:lpstr>Using information to Develop Outcomes/Goals</vt:lpstr>
      <vt:lpstr>IFSP Outcomes</vt:lpstr>
      <vt:lpstr>Developing  Outcomes</vt:lpstr>
      <vt:lpstr>Child Outcomes</vt:lpstr>
      <vt:lpstr>Child Outcomes:  Examples</vt:lpstr>
      <vt:lpstr>Family Outcomes</vt:lpstr>
      <vt:lpstr>Family Outcomes: Examples</vt:lpstr>
      <vt:lpstr>PowerPoint Presentation</vt:lpstr>
      <vt:lpstr>PowerPoint Presentation</vt:lpstr>
      <vt:lpstr>PowerPoint Presentation</vt:lpstr>
      <vt:lpstr>Resources for Writing  Outcomes and Goals</vt:lpstr>
      <vt:lpstr>Making the Connection</vt:lpstr>
      <vt:lpstr>Putting it All Together</vt:lpstr>
      <vt:lpstr>Contact Information</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Longitudinal -  OSEP Leadership Mtng</dc:title>
  <dc:creator>ECO</dc:creator>
  <cp:lastModifiedBy>Kathi Gillaspy</cp:lastModifiedBy>
  <cp:revision>883</cp:revision>
  <dcterms:created xsi:type="dcterms:W3CDTF">2008-03-27T18:39:34Z</dcterms:created>
  <dcterms:modified xsi:type="dcterms:W3CDTF">2012-03-23T16:14:19Z</dcterms:modified>
</cp:coreProperties>
</file>