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601200" cy="15087600"/>
  <p:notesSz cx="9144000" cy="14782800"/>
  <p:defaultTextStyle>
    <a:defPPr>
      <a:defRPr lang="en-US"/>
    </a:defPPr>
    <a:lvl1pPr marL="0" algn="l" defTabSz="1059150" rtl="0" eaLnBrk="1" latinLnBrk="0" hangingPunct="1">
      <a:defRPr sz="2100" kern="1200">
        <a:solidFill>
          <a:schemeClr val="tx1"/>
        </a:solidFill>
        <a:latin typeface="+mn-lt"/>
        <a:ea typeface="+mn-ea"/>
        <a:cs typeface="+mn-cs"/>
      </a:defRPr>
    </a:lvl1pPr>
    <a:lvl2pPr marL="529575" algn="l" defTabSz="1059150" rtl="0" eaLnBrk="1" latinLnBrk="0" hangingPunct="1">
      <a:defRPr sz="2100" kern="1200">
        <a:solidFill>
          <a:schemeClr val="tx1"/>
        </a:solidFill>
        <a:latin typeface="+mn-lt"/>
        <a:ea typeface="+mn-ea"/>
        <a:cs typeface="+mn-cs"/>
      </a:defRPr>
    </a:lvl2pPr>
    <a:lvl3pPr marL="1059150" algn="l" defTabSz="1059150" rtl="0" eaLnBrk="1" latinLnBrk="0" hangingPunct="1">
      <a:defRPr sz="2100" kern="1200">
        <a:solidFill>
          <a:schemeClr val="tx1"/>
        </a:solidFill>
        <a:latin typeface="+mn-lt"/>
        <a:ea typeface="+mn-ea"/>
        <a:cs typeface="+mn-cs"/>
      </a:defRPr>
    </a:lvl3pPr>
    <a:lvl4pPr marL="1588724" algn="l" defTabSz="1059150" rtl="0" eaLnBrk="1" latinLnBrk="0" hangingPunct="1">
      <a:defRPr sz="2100" kern="1200">
        <a:solidFill>
          <a:schemeClr val="tx1"/>
        </a:solidFill>
        <a:latin typeface="+mn-lt"/>
        <a:ea typeface="+mn-ea"/>
        <a:cs typeface="+mn-cs"/>
      </a:defRPr>
    </a:lvl4pPr>
    <a:lvl5pPr marL="2118299" algn="l" defTabSz="1059150" rtl="0" eaLnBrk="1" latinLnBrk="0" hangingPunct="1">
      <a:defRPr sz="2100" kern="1200">
        <a:solidFill>
          <a:schemeClr val="tx1"/>
        </a:solidFill>
        <a:latin typeface="+mn-lt"/>
        <a:ea typeface="+mn-ea"/>
        <a:cs typeface="+mn-cs"/>
      </a:defRPr>
    </a:lvl5pPr>
    <a:lvl6pPr marL="2647874" algn="l" defTabSz="1059150" rtl="0" eaLnBrk="1" latinLnBrk="0" hangingPunct="1">
      <a:defRPr sz="2100" kern="1200">
        <a:solidFill>
          <a:schemeClr val="tx1"/>
        </a:solidFill>
        <a:latin typeface="+mn-lt"/>
        <a:ea typeface="+mn-ea"/>
        <a:cs typeface="+mn-cs"/>
      </a:defRPr>
    </a:lvl6pPr>
    <a:lvl7pPr marL="3177449" algn="l" defTabSz="1059150" rtl="0" eaLnBrk="1" latinLnBrk="0" hangingPunct="1">
      <a:defRPr sz="2100" kern="1200">
        <a:solidFill>
          <a:schemeClr val="tx1"/>
        </a:solidFill>
        <a:latin typeface="+mn-lt"/>
        <a:ea typeface="+mn-ea"/>
        <a:cs typeface="+mn-cs"/>
      </a:defRPr>
    </a:lvl7pPr>
    <a:lvl8pPr marL="3707023" algn="l" defTabSz="1059150" rtl="0" eaLnBrk="1" latinLnBrk="0" hangingPunct="1">
      <a:defRPr sz="2100" kern="1200">
        <a:solidFill>
          <a:schemeClr val="tx1"/>
        </a:solidFill>
        <a:latin typeface="+mn-lt"/>
        <a:ea typeface="+mn-ea"/>
        <a:cs typeface="+mn-cs"/>
      </a:defRPr>
    </a:lvl8pPr>
    <a:lvl9pPr marL="4236598" algn="l" defTabSz="1059150"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2" autoAdjust="0"/>
    <p:restoredTop sz="94660"/>
  </p:normalViewPr>
  <p:slideViewPr>
    <p:cSldViewPr>
      <p:cViewPr varScale="1">
        <p:scale>
          <a:sx n="48" d="100"/>
          <a:sy n="48" d="100"/>
        </p:scale>
        <p:origin x="-1650" y="-96"/>
      </p:cViewPr>
      <p:guideLst>
        <p:guide orient="horz" pos="4752"/>
        <p:guide pos="30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1" y="4686936"/>
            <a:ext cx="8161020" cy="3234056"/>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8549640"/>
            <a:ext cx="6720841" cy="3855720"/>
          </a:xfrm>
        </p:spPr>
        <p:txBody>
          <a:bodyPr/>
          <a:lstStyle>
            <a:lvl1pPr marL="0" indent="0" algn="ctr">
              <a:buNone/>
              <a:defRPr>
                <a:solidFill>
                  <a:schemeClr val="tx1">
                    <a:tint val="75000"/>
                  </a:schemeClr>
                </a:solidFill>
              </a:defRPr>
            </a:lvl1pPr>
            <a:lvl2pPr marL="529575" indent="0" algn="ctr">
              <a:buNone/>
              <a:defRPr>
                <a:solidFill>
                  <a:schemeClr val="tx1">
                    <a:tint val="75000"/>
                  </a:schemeClr>
                </a:solidFill>
              </a:defRPr>
            </a:lvl2pPr>
            <a:lvl3pPr marL="1059150" indent="0" algn="ctr">
              <a:buNone/>
              <a:defRPr>
                <a:solidFill>
                  <a:schemeClr val="tx1">
                    <a:tint val="75000"/>
                  </a:schemeClr>
                </a:solidFill>
              </a:defRPr>
            </a:lvl3pPr>
            <a:lvl4pPr marL="1588724" indent="0" algn="ctr">
              <a:buNone/>
              <a:defRPr>
                <a:solidFill>
                  <a:schemeClr val="tx1">
                    <a:tint val="75000"/>
                  </a:schemeClr>
                </a:solidFill>
              </a:defRPr>
            </a:lvl4pPr>
            <a:lvl5pPr marL="2118299" indent="0" algn="ctr">
              <a:buNone/>
              <a:defRPr>
                <a:solidFill>
                  <a:schemeClr val="tx1">
                    <a:tint val="75000"/>
                  </a:schemeClr>
                </a:solidFill>
              </a:defRPr>
            </a:lvl5pPr>
            <a:lvl6pPr marL="2647874" indent="0" algn="ctr">
              <a:buNone/>
              <a:defRPr>
                <a:solidFill>
                  <a:schemeClr val="tx1">
                    <a:tint val="75000"/>
                  </a:schemeClr>
                </a:solidFill>
              </a:defRPr>
            </a:lvl6pPr>
            <a:lvl7pPr marL="3177449" indent="0" algn="ctr">
              <a:buNone/>
              <a:defRPr>
                <a:solidFill>
                  <a:schemeClr val="tx1">
                    <a:tint val="75000"/>
                  </a:schemeClr>
                </a:solidFill>
              </a:defRPr>
            </a:lvl7pPr>
            <a:lvl8pPr marL="3707023" indent="0" algn="ctr">
              <a:buNone/>
              <a:defRPr>
                <a:solidFill>
                  <a:schemeClr val="tx1">
                    <a:tint val="75000"/>
                  </a:schemeClr>
                </a:solidFill>
              </a:defRPr>
            </a:lvl8pPr>
            <a:lvl9pPr marL="42365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4198B-B993-4CFC-9E39-2F676379DC40}"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198B-B993-4CFC-9E39-2F676379DC40}"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4204" y="1072200"/>
            <a:ext cx="2156936" cy="2286190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1072200"/>
            <a:ext cx="6314123" cy="228619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198B-B993-4CFC-9E39-2F676379DC40}"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198B-B993-4CFC-9E39-2F676379DC40}"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8" y="9695181"/>
            <a:ext cx="8161020" cy="2996565"/>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758428" y="6394771"/>
            <a:ext cx="8161020" cy="3300411"/>
          </a:xfrm>
        </p:spPr>
        <p:txBody>
          <a:bodyPr anchor="b"/>
          <a:lstStyle>
            <a:lvl1pPr marL="0" indent="0">
              <a:buNone/>
              <a:defRPr sz="2300">
                <a:solidFill>
                  <a:schemeClr val="tx1">
                    <a:tint val="75000"/>
                  </a:schemeClr>
                </a:solidFill>
              </a:defRPr>
            </a:lvl1pPr>
            <a:lvl2pPr marL="529575" indent="0">
              <a:buNone/>
              <a:defRPr sz="2100">
                <a:solidFill>
                  <a:schemeClr val="tx1">
                    <a:tint val="75000"/>
                  </a:schemeClr>
                </a:solidFill>
              </a:defRPr>
            </a:lvl2pPr>
            <a:lvl3pPr marL="1059150" indent="0">
              <a:buNone/>
              <a:defRPr sz="1900">
                <a:solidFill>
                  <a:schemeClr val="tx1">
                    <a:tint val="75000"/>
                  </a:schemeClr>
                </a:solidFill>
              </a:defRPr>
            </a:lvl3pPr>
            <a:lvl4pPr marL="1588724" indent="0">
              <a:buNone/>
              <a:defRPr sz="1600">
                <a:solidFill>
                  <a:schemeClr val="tx1">
                    <a:tint val="75000"/>
                  </a:schemeClr>
                </a:solidFill>
              </a:defRPr>
            </a:lvl4pPr>
            <a:lvl5pPr marL="2118299" indent="0">
              <a:buNone/>
              <a:defRPr sz="1600">
                <a:solidFill>
                  <a:schemeClr val="tx1">
                    <a:tint val="75000"/>
                  </a:schemeClr>
                </a:solidFill>
              </a:defRPr>
            </a:lvl5pPr>
            <a:lvl6pPr marL="2647874" indent="0">
              <a:buNone/>
              <a:defRPr sz="1600">
                <a:solidFill>
                  <a:schemeClr val="tx1">
                    <a:tint val="75000"/>
                  </a:schemeClr>
                </a:solidFill>
              </a:defRPr>
            </a:lvl6pPr>
            <a:lvl7pPr marL="3177449" indent="0">
              <a:buNone/>
              <a:defRPr sz="1600">
                <a:solidFill>
                  <a:schemeClr val="tx1">
                    <a:tint val="75000"/>
                  </a:schemeClr>
                </a:solidFill>
              </a:defRPr>
            </a:lvl7pPr>
            <a:lvl8pPr marL="3707023" indent="0">
              <a:buNone/>
              <a:defRPr sz="1600">
                <a:solidFill>
                  <a:schemeClr val="tx1">
                    <a:tint val="75000"/>
                  </a:schemeClr>
                </a:solidFill>
              </a:defRPr>
            </a:lvl8pPr>
            <a:lvl9pPr marL="42365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4198B-B993-4CFC-9E39-2F676379DC40}"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6251576"/>
            <a:ext cx="4235530" cy="17682529"/>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5611" y="6251576"/>
            <a:ext cx="4235529" cy="17682529"/>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4198B-B993-4CFC-9E39-2F676379DC40}"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604204"/>
            <a:ext cx="8641081" cy="2514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1" y="3377249"/>
            <a:ext cx="4242197" cy="1407476"/>
          </a:xfrm>
        </p:spPr>
        <p:txBody>
          <a:bodyPr anchor="b"/>
          <a:lstStyle>
            <a:lvl1pPr marL="0" indent="0">
              <a:buNone/>
              <a:defRPr sz="2800" b="1"/>
            </a:lvl1pPr>
            <a:lvl2pPr marL="529575" indent="0">
              <a:buNone/>
              <a:defRPr sz="2300" b="1"/>
            </a:lvl2pPr>
            <a:lvl3pPr marL="1059150" indent="0">
              <a:buNone/>
              <a:defRPr sz="2100" b="1"/>
            </a:lvl3pPr>
            <a:lvl4pPr marL="1588724" indent="0">
              <a:buNone/>
              <a:defRPr sz="1900" b="1"/>
            </a:lvl4pPr>
            <a:lvl5pPr marL="2118299" indent="0">
              <a:buNone/>
              <a:defRPr sz="1900" b="1"/>
            </a:lvl5pPr>
            <a:lvl6pPr marL="2647874" indent="0">
              <a:buNone/>
              <a:defRPr sz="1900" b="1"/>
            </a:lvl6pPr>
            <a:lvl7pPr marL="3177449" indent="0">
              <a:buNone/>
              <a:defRPr sz="1900" b="1"/>
            </a:lvl7pPr>
            <a:lvl8pPr marL="3707023" indent="0">
              <a:buNone/>
              <a:defRPr sz="1900" b="1"/>
            </a:lvl8pPr>
            <a:lvl9pPr marL="4236598"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480061" y="4784726"/>
            <a:ext cx="4242197" cy="8692834"/>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7" y="3377249"/>
            <a:ext cx="4243864" cy="1407476"/>
          </a:xfrm>
        </p:spPr>
        <p:txBody>
          <a:bodyPr anchor="b"/>
          <a:lstStyle>
            <a:lvl1pPr marL="0" indent="0">
              <a:buNone/>
              <a:defRPr sz="2800" b="1"/>
            </a:lvl1pPr>
            <a:lvl2pPr marL="529575" indent="0">
              <a:buNone/>
              <a:defRPr sz="2300" b="1"/>
            </a:lvl2pPr>
            <a:lvl3pPr marL="1059150" indent="0">
              <a:buNone/>
              <a:defRPr sz="2100" b="1"/>
            </a:lvl3pPr>
            <a:lvl4pPr marL="1588724" indent="0">
              <a:buNone/>
              <a:defRPr sz="1900" b="1"/>
            </a:lvl4pPr>
            <a:lvl5pPr marL="2118299" indent="0">
              <a:buNone/>
              <a:defRPr sz="1900" b="1"/>
            </a:lvl5pPr>
            <a:lvl6pPr marL="2647874" indent="0">
              <a:buNone/>
              <a:defRPr sz="1900" b="1"/>
            </a:lvl6pPr>
            <a:lvl7pPr marL="3177449" indent="0">
              <a:buNone/>
              <a:defRPr sz="1900" b="1"/>
            </a:lvl7pPr>
            <a:lvl8pPr marL="3707023" indent="0">
              <a:buNone/>
              <a:defRPr sz="1900" b="1"/>
            </a:lvl8pPr>
            <a:lvl9pPr marL="4236598"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4877277" y="4784726"/>
            <a:ext cx="4243864" cy="8692834"/>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4198B-B993-4CFC-9E39-2F676379DC40}" type="datetimeFigureOut">
              <a:rPr lang="en-US" smtClean="0"/>
              <a:pPr/>
              <a:t>5/7/2010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4198B-B993-4CFC-9E39-2F676379DC40}" type="datetimeFigureOut">
              <a:rPr lang="en-US" smtClean="0"/>
              <a:pPr/>
              <a:t>5/7/2010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4198B-B993-4CFC-9E39-2F676379DC40}" type="datetimeFigureOut">
              <a:rPr lang="en-US" smtClean="0"/>
              <a:pPr/>
              <a:t>5/7/2010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600710"/>
            <a:ext cx="3158728" cy="255651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3753803" y="600713"/>
            <a:ext cx="5367337" cy="12876848"/>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1" y="3157221"/>
            <a:ext cx="3158728" cy="10320338"/>
          </a:xfrm>
        </p:spPr>
        <p:txBody>
          <a:bodyPr/>
          <a:lstStyle>
            <a:lvl1pPr marL="0" indent="0">
              <a:buNone/>
              <a:defRPr sz="1600"/>
            </a:lvl1pPr>
            <a:lvl2pPr marL="529575" indent="0">
              <a:buNone/>
              <a:defRPr sz="1400"/>
            </a:lvl2pPr>
            <a:lvl3pPr marL="1059150" indent="0">
              <a:buNone/>
              <a:defRPr sz="1200"/>
            </a:lvl3pPr>
            <a:lvl4pPr marL="1588724" indent="0">
              <a:buNone/>
              <a:defRPr sz="1000"/>
            </a:lvl4pPr>
            <a:lvl5pPr marL="2118299" indent="0">
              <a:buNone/>
              <a:defRPr sz="1000"/>
            </a:lvl5pPr>
            <a:lvl6pPr marL="2647874" indent="0">
              <a:buNone/>
              <a:defRPr sz="1000"/>
            </a:lvl6pPr>
            <a:lvl7pPr marL="3177449" indent="0">
              <a:buNone/>
              <a:defRPr sz="1000"/>
            </a:lvl7pPr>
            <a:lvl8pPr marL="3707023" indent="0">
              <a:buNone/>
              <a:defRPr sz="1000"/>
            </a:lvl8pPr>
            <a:lvl9pPr marL="42365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4198B-B993-4CFC-9E39-2F676379DC40}"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3" y="10561321"/>
            <a:ext cx="5760720" cy="1246824"/>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1881903" y="1348105"/>
            <a:ext cx="5760720" cy="9052560"/>
          </a:xfrm>
        </p:spPr>
        <p:txBody>
          <a:bodyPr/>
          <a:lstStyle>
            <a:lvl1pPr marL="0" indent="0">
              <a:buNone/>
              <a:defRPr sz="3700"/>
            </a:lvl1pPr>
            <a:lvl2pPr marL="529575" indent="0">
              <a:buNone/>
              <a:defRPr sz="3200"/>
            </a:lvl2pPr>
            <a:lvl3pPr marL="1059150" indent="0">
              <a:buNone/>
              <a:defRPr sz="2800"/>
            </a:lvl3pPr>
            <a:lvl4pPr marL="1588724" indent="0">
              <a:buNone/>
              <a:defRPr sz="2300"/>
            </a:lvl4pPr>
            <a:lvl5pPr marL="2118299" indent="0">
              <a:buNone/>
              <a:defRPr sz="2300"/>
            </a:lvl5pPr>
            <a:lvl6pPr marL="2647874" indent="0">
              <a:buNone/>
              <a:defRPr sz="2300"/>
            </a:lvl6pPr>
            <a:lvl7pPr marL="3177449" indent="0">
              <a:buNone/>
              <a:defRPr sz="2300"/>
            </a:lvl7pPr>
            <a:lvl8pPr marL="3707023" indent="0">
              <a:buNone/>
              <a:defRPr sz="2300"/>
            </a:lvl8pPr>
            <a:lvl9pPr marL="4236598" indent="0">
              <a:buNone/>
              <a:defRPr sz="2300"/>
            </a:lvl9pPr>
          </a:lstStyle>
          <a:p>
            <a:endParaRPr lang="en-US"/>
          </a:p>
        </p:txBody>
      </p:sp>
      <p:sp>
        <p:nvSpPr>
          <p:cNvPr id="4" name="Text Placeholder 3"/>
          <p:cNvSpPr>
            <a:spLocks noGrp="1"/>
          </p:cNvSpPr>
          <p:nvPr>
            <p:ph type="body" sz="half" idx="2"/>
          </p:nvPr>
        </p:nvSpPr>
        <p:spPr>
          <a:xfrm>
            <a:off x="1881903" y="11808145"/>
            <a:ext cx="5760720" cy="1770696"/>
          </a:xfrm>
        </p:spPr>
        <p:txBody>
          <a:bodyPr/>
          <a:lstStyle>
            <a:lvl1pPr marL="0" indent="0">
              <a:buNone/>
              <a:defRPr sz="1600"/>
            </a:lvl1pPr>
            <a:lvl2pPr marL="529575" indent="0">
              <a:buNone/>
              <a:defRPr sz="1400"/>
            </a:lvl2pPr>
            <a:lvl3pPr marL="1059150" indent="0">
              <a:buNone/>
              <a:defRPr sz="1200"/>
            </a:lvl3pPr>
            <a:lvl4pPr marL="1588724" indent="0">
              <a:buNone/>
              <a:defRPr sz="1000"/>
            </a:lvl4pPr>
            <a:lvl5pPr marL="2118299" indent="0">
              <a:buNone/>
              <a:defRPr sz="1000"/>
            </a:lvl5pPr>
            <a:lvl6pPr marL="2647874" indent="0">
              <a:buNone/>
              <a:defRPr sz="1000"/>
            </a:lvl6pPr>
            <a:lvl7pPr marL="3177449" indent="0">
              <a:buNone/>
              <a:defRPr sz="1000"/>
            </a:lvl7pPr>
            <a:lvl8pPr marL="3707023" indent="0">
              <a:buNone/>
              <a:defRPr sz="1000"/>
            </a:lvl8pPr>
            <a:lvl9pPr marL="42365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4198B-B993-4CFC-9E39-2F676379DC40}"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4C31F-A568-4F16-8EE4-82561E6718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604204"/>
            <a:ext cx="8641081" cy="2514600"/>
          </a:xfrm>
          <a:prstGeom prst="rect">
            <a:avLst/>
          </a:prstGeom>
        </p:spPr>
        <p:txBody>
          <a:bodyPr vert="horz" lIns="105915" tIns="52957" rIns="105915" bIns="5295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3520442"/>
            <a:ext cx="8641081" cy="9957119"/>
          </a:xfrm>
          <a:prstGeom prst="rect">
            <a:avLst/>
          </a:prstGeom>
        </p:spPr>
        <p:txBody>
          <a:bodyPr vert="horz" lIns="105915" tIns="52957" rIns="105915" bIns="529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13983972"/>
            <a:ext cx="2240281" cy="803275"/>
          </a:xfrm>
          <a:prstGeom prst="rect">
            <a:avLst/>
          </a:prstGeom>
        </p:spPr>
        <p:txBody>
          <a:bodyPr vert="horz" lIns="105915" tIns="52957" rIns="105915" bIns="52957" rtlCol="0" anchor="ctr"/>
          <a:lstStyle>
            <a:lvl1pPr algn="l">
              <a:defRPr sz="1400">
                <a:solidFill>
                  <a:schemeClr val="tx1">
                    <a:tint val="75000"/>
                  </a:schemeClr>
                </a:solidFill>
              </a:defRPr>
            </a:lvl1pPr>
          </a:lstStyle>
          <a:p>
            <a:fld id="{2F14198B-B993-4CFC-9E39-2F676379DC40}" type="datetimeFigureOut">
              <a:rPr lang="en-US" smtClean="0"/>
              <a:pPr/>
              <a:t>5/7/2010</a:t>
            </a:fld>
            <a:endParaRPr lang="en-US"/>
          </a:p>
        </p:txBody>
      </p:sp>
      <p:sp>
        <p:nvSpPr>
          <p:cNvPr id="5" name="Footer Placeholder 4"/>
          <p:cNvSpPr>
            <a:spLocks noGrp="1"/>
          </p:cNvSpPr>
          <p:nvPr>
            <p:ph type="ftr" sz="quarter" idx="3"/>
          </p:nvPr>
        </p:nvSpPr>
        <p:spPr>
          <a:xfrm>
            <a:off x="3280411" y="13983972"/>
            <a:ext cx="3040380" cy="803275"/>
          </a:xfrm>
          <a:prstGeom prst="rect">
            <a:avLst/>
          </a:prstGeom>
        </p:spPr>
        <p:txBody>
          <a:bodyPr vert="horz" lIns="105915" tIns="52957" rIns="105915" bIns="52957"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13983972"/>
            <a:ext cx="2240281" cy="803275"/>
          </a:xfrm>
          <a:prstGeom prst="rect">
            <a:avLst/>
          </a:prstGeom>
        </p:spPr>
        <p:txBody>
          <a:bodyPr vert="horz" lIns="105915" tIns="52957" rIns="105915" bIns="52957" rtlCol="0" anchor="ctr"/>
          <a:lstStyle>
            <a:lvl1pPr algn="r">
              <a:defRPr sz="1400">
                <a:solidFill>
                  <a:schemeClr val="tx1">
                    <a:tint val="75000"/>
                  </a:schemeClr>
                </a:solidFill>
              </a:defRPr>
            </a:lvl1pPr>
          </a:lstStyle>
          <a:p>
            <a:fld id="{BC24C31F-A568-4F16-8EE4-82561E6718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9150" rtl="0" eaLnBrk="1" latinLnBrk="0" hangingPunct="1">
        <a:spcBef>
          <a:spcPct val="0"/>
        </a:spcBef>
        <a:buNone/>
        <a:defRPr sz="5100" kern="1200">
          <a:solidFill>
            <a:schemeClr val="tx1"/>
          </a:solidFill>
          <a:latin typeface="+mj-lt"/>
          <a:ea typeface="+mj-ea"/>
          <a:cs typeface="+mj-cs"/>
        </a:defRPr>
      </a:lvl1pPr>
    </p:titleStyle>
    <p:bodyStyle>
      <a:lvl1pPr marL="397181" indent="-397181" algn="l" defTabSz="1059150"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60559" indent="-330984" algn="l" defTabSz="1059150"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23937" indent="-264787" algn="l" defTabSz="105915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53512"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83086"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12661"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42236"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71811"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01385" indent="-264787" algn="l" defTabSz="105915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9150" rtl="0" eaLnBrk="1" latinLnBrk="0" hangingPunct="1">
        <a:defRPr sz="2100" kern="1200">
          <a:solidFill>
            <a:schemeClr val="tx1"/>
          </a:solidFill>
          <a:latin typeface="+mn-lt"/>
          <a:ea typeface="+mn-ea"/>
          <a:cs typeface="+mn-cs"/>
        </a:defRPr>
      </a:lvl1pPr>
      <a:lvl2pPr marL="529575" algn="l" defTabSz="1059150" rtl="0" eaLnBrk="1" latinLnBrk="0" hangingPunct="1">
        <a:defRPr sz="2100" kern="1200">
          <a:solidFill>
            <a:schemeClr val="tx1"/>
          </a:solidFill>
          <a:latin typeface="+mn-lt"/>
          <a:ea typeface="+mn-ea"/>
          <a:cs typeface="+mn-cs"/>
        </a:defRPr>
      </a:lvl2pPr>
      <a:lvl3pPr marL="1059150" algn="l" defTabSz="1059150" rtl="0" eaLnBrk="1" latinLnBrk="0" hangingPunct="1">
        <a:defRPr sz="2100" kern="1200">
          <a:solidFill>
            <a:schemeClr val="tx1"/>
          </a:solidFill>
          <a:latin typeface="+mn-lt"/>
          <a:ea typeface="+mn-ea"/>
          <a:cs typeface="+mn-cs"/>
        </a:defRPr>
      </a:lvl3pPr>
      <a:lvl4pPr marL="1588724" algn="l" defTabSz="1059150" rtl="0" eaLnBrk="1" latinLnBrk="0" hangingPunct="1">
        <a:defRPr sz="2100" kern="1200">
          <a:solidFill>
            <a:schemeClr val="tx1"/>
          </a:solidFill>
          <a:latin typeface="+mn-lt"/>
          <a:ea typeface="+mn-ea"/>
          <a:cs typeface="+mn-cs"/>
        </a:defRPr>
      </a:lvl4pPr>
      <a:lvl5pPr marL="2118299" algn="l" defTabSz="1059150" rtl="0" eaLnBrk="1" latinLnBrk="0" hangingPunct="1">
        <a:defRPr sz="2100" kern="1200">
          <a:solidFill>
            <a:schemeClr val="tx1"/>
          </a:solidFill>
          <a:latin typeface="+mn-lt"/>
          <a:ea typeface="+mn-ea"/>
          <a:cs typeface="+mn-cs"/>
        </a:defRPr>
      </a:lvl5pPr>
      <a:lvl6pPr marL="2647874" algn="l" defTabSz="1059150" rtl="0" eaLnBrk="1" latinLnBrk="0" hangingPunct="1">
        <a:defRPr sz="2100" kern="1200">
          <a:solidFill>
            <a:schemeClr val="tx1"/>
          </a:solidFill>
          <a:latin typeface="+mn-lt"/>
          <a:ea typeface="+mn-ea"/>
          <a:cs typeface="+mn-cs"/>
        </a:defRPr>
      </a:lvl6pPr>
      <a:lvl7pPr marL="3177449" algn="l" defTabSz="1059150" rtl="0" eaLnBrk="1" latinLnBrk="0" hangingPunct="1">
        <a:defRPr sz="2100" kern="1200">
          <a:solidFill>
            <a:schemeClr val="tx1"/>
          </a:solidFill>
          <a:latin typeface="+mn-lt"/>
          <a:ea typeface="+mn-ea"/>
          <a:cs typeface="+mn-cs"/>
        </a:defRPr>
      </a:lvl7pPr>
      <a:lvl8pPr marL="3707023" algn="l" defTabSz="1059150" rtl="0" eaLnBrk="1" latinLnBrk="0" hangingPunct="1">
        <a:defRPr sz="2100" kern="1200">
          <a:solidFill>
            <a:schemeClr val="tx1"/>
          </a:solidFill>
          <a:latin typeface="+mn-lt"/>
          <a:ea typeface="+mn-ea"/>
          <a:cs typeface="+mn-cs"/>
        </a:defRPr>
      </a:lvl8pPr>
      <a:lvl9pPr marL="4236598" algn="l" defTabSz="105915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81000" y="7848490"/>
            <a:ext cx="8504364" cy="7069972"/>
            <a:chOff x="506" y="958"/>
            <a:chExt cx="14994" cy="10006"/>
          </a:xfrm>
        </p:grpSpPr>
        <p:sp>
          <p:nvSpPr>
            <p:cNvPr id="5" name="Line 4"/>
            <p:cNvSpPr>
              <a:spLocks noChangeShapeType="1"/>
            </p:cNvSpPr>
            <p:nvPr/>
          </p:nvSpPr>
          <p:spPr bwMode="auto">
            <a:xfrm flipH="1">
              <a:off x="1440" y="4220"/>
              <a:ext cx="72" cy="638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Line 5"/>
            <p:cNvSpPr>
              <a:spLocks noChangeShapeType="1"/>
            </p:cNvSpPr>
            <p:nvPr/>
          </p:nvSpPr>
          <p:spPr bwMode="auto">
            <a:xfrm>
              <a:off x="4752" y="4220"/>
              <a:ext cx="0" cy="12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Line 6"/>
            <p:cNvSpPr>
              <a:spLocks noChangeShapeType="1"/>
            </p:cNvSpPr>
            <p:nvPr/>
          </p:nvSpPr>
          <p:spPr bwMode="auto">
            <a:xfrm flipH="1">
              <a:off x="14220" y="4306"/>
              <a:ext cx="0" cy="12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Line 7"/>
            <p:cNvSpPr>
              <a:spLocks noChangeShapeType="1"/>
            </p:cNvSpPr>
            <p:nvPr/>
          </p:nvSpPr>
          <p:spPr bwMode="auto">
            <a:xfrm>
              <a:off x="9720" y="4226"/>
              <a:ext cx="0" cy="12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Line 8"/>
            <p:cNvSpPr>
              <a:spLocks noChangeShapeType="1"/>
            </p:cNvSpPr>
            <p:nvPr/>
          </p:nvSpPr>
          <p:spPr bwMode="auto">
            <a:xfrm>
              <a:off x="9900" y="1966"/>
              <a:ext cx="198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AutoShape 9"/>
            <p:cNvSpPr>
              <a:spLocks noChangeArrowheads="1"/>
            </p:cNvSpPr>
            <p:nvPr/>
          </p:nvSpPr>
          <p:spPr bwMode="auto">
            <a:xfrm>
              <a:off x="11720" y="5500"/>
              <a:ext cx="3780" cy="1080"/>
            </a:xfrm>
            <a:prstGeom prst="flowChartAlternateProcess">
              <a:avLst/>
            </a:prstGeom>
            <a:solidFill>
              <a:schemeClr val="accent3">
                <a:lumMod val="20000"/>
                <a:lumOff val="8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Does anyone have concerns about the child’s functioning with regard to the outcome area?</a:t>
              </a:r>
              <a:endParaRPr lang="en-US" dirty="0" smtClean="0">
                <a:latin typeface="Arial" pitchFamily="34" charset="0"/>
              </a:endParaRPr>
            </a:p>
          </p:txBody>
        </p:sp>
        <p:sp>
          <p:nvSpPr>
            <p:cNvPr id="11" name="Line 10"/>
            <p:cNvSpPr>
              <a:spLocks noChangeShapeType="1"/>
            </p:cNvSpPr>
            <p:nvPr/>
          </p:nvSpPr>
          <p:spPr bwMode="auto">
            <a:xfrm flipH="1">
              <a:off x="12600" y="6626"/>
              <a:ext cx="72" cy="3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Line 11"/>
            <p:cNvSpPr>
              <a:spLocks noChangeShapeType="1"/>
            </p:cNvSpPr>
            <p:nvPr/>
          </p:nvSpPr>
          <p:spPr bwMode="auto">
            <a:xfrm flipH="1">
              <a:off x="10440" y="6666"/>
              <a:ext cx="72" cy="374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Line 12"/>
            <p:cNvSpPr>
              <a:spLocks noChangeShapeType="1"/>
            </p:cNvSpPr>
            <p:nvPr/>
          </p:nvSpPr>
          <p:spPr bwMode="auto">
            <a:xfrm flipH="1">
              <a:off x="8460" y="6666"/>
              <a:ext cx="72" cy="374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Line 13"/>
            <p:cNvSpPr>
              <a:spLocks noChangeShapeType="1"/>
            </p:cNvSpPr>
            <p:nvPr/>
          </p:nvSpPr>
          <p:spPr bwMode="auto">
            <a:xfrm>
              <a:off x="14580" y="6606"/>
              <a:ext cx="0" cy="3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14"/>
            <p:cNvSpPr>
              <a:spLocks noChangeArrowheads="1"/>
            </p:cNvSpPr>
            <p:nvPr/>
          </p:nvSpPr>
          <p:spPr bwMode="auto">
            <a:xfrm>
              <a:off x="3596" y="958"/>
              <a:ext cx="8890" cy="1008"/>
            </a:xfrm>
            <a:prstGeom prst="flowChartAlternateProcess">
              <a:avLst/>
            </a:prstGeom>
            <a:solidFill>
              <a:srgbClr val="FFFFFF"/>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bodyPr>
            <a:lstStyle/>
            <a:p>
              <a:pPr algn="ctr" fontAlgn="base">
                <a:spcBef>
                  <a:spcPct val="0"/>
                </a:spcBef>
                <a:spcAft>
                  <a:spcPts val="1158"/>
                </a:spcAft>
              </a:pPr>
              <a:r>
                <a:rPr lang="en-US" sz="1300" b="1" cap="small" dirty="0" smtClean="0">
                  <a:latin typeface="Microsoft Sans Serif" pitchFamily="34" charset="0"/>
                </a:rPr>
                <a:t>Does the child ever function in ways that would be considered age-appropriate with regard to this outcome?</a:t>
              </a:r>
              <a:endParaRPr lang="en-US" sz="2800" b="1" cap="small" dirty="0" smtClean="0">
                <a:latin typeface="Arial" pitchFamily="34" charset="0"/>
              </a:endParaRPr>
            </a:p>
          </p:txBody>
        </p:sp>
        <p:sp>
          <p:nvSpPr>
            <p:cNvPr id="16" name="AutoShape 15"/>
            <p:cNvSpPr>
              <a:spLocks noChangeArrowheads="1"/>
            </p:cNvSpPr>
            <p:nvPr/>
          </p:nvSpPr>
          <p:spPr bwMode="auto">
            <a:xfrm>
              <a:off x="540" y="3264"/>
              <a:ext cx="7200" cy="1080"/>
            </a:xfrm>
            <a:prstGeom prst="flowChartAlternateProcess">
              <a:avLst/>
            </a:prstGeom>
            <a:solidFill>
              <a:schemeClr val="accent2">
                <a:lumMod val="20000"/>
                <a:lumOff val="8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Does the child use any immediate foundational skills related to this outcome upon which to build age-appropriate functioning across settings and situations?</a:t>
              </a:r>
              <a:endParaRPr lang="en-US" dirty="0" smtClean="0">
                <a:latin typeface="Arial" pitchFamily="34" charset="0"/>
              </a:endParaRPr>
            </a:p>
          </p:txBody>
        </p:sp>
        <p:sp>
          <p:nvSpPr>
            <p:cNvPr id="17" name="AutoShape 16"/>
            <p:cNvSpPr>
              <a:spLocks noChangeArrowheads="1"/>
            </p:cNvSpPr>
            <p:nvPr/>
          </p:nvSpPr>
          <p:spPr bwMode="auto">
            <a:xfrm>
              <a:off x="9160" y="3226"/>
              <a:ext cx="5672" cy="1080"/>
            </a:xfrm>
            <a:prstGeom prst="flowChartAlternateProcess">
              <a:avLst/>
            </a:prstGeom>
            <a:solidFill>
              <a:schemeClr val="accent3">
                <a:lumMod val="20000"/>
                <a:lumOff val="8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ctr"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Is the child’s functioning age-appropriate across all or almost all settings and situations?</a:t>
              </a:r>
              <a:endParaRPr lang="en-US" dirty="0" smtClean="0">
                <a:latin typeface="Arial" pitchFamily="34" charset="0"/>
              </a:endParaRPr>
            </a:p>
          </p:txBody>
        </p:sp>
        <p:sp>
          <p:nvSpPr>
            <p:cNvPr id="18" name="AutoShape 17"/>
            <p:cNvSpPr>
              <a:spLocks noChangeArrowheads="1"/>
            </p:cNvSpPr>
            <p:nvPr/>
          </p:nvSpPr>
          <p:spPr bwMode="auto">
            <a:xfrm>
              <a:off x="2952" y="5480"/>
              <a:ext cx="3780" cy="1174"/>
            </a:xfrm>
            <a:prstGeom prst="flowChartAlternateProcess">
              <a:avLst/>
            </a:prstGeom>
            <a:solidFill>
              <a:schemeClr val="accent1">
                <a:lumMod val="20000"/>
                <a:lumOff val="8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To what extent is the child using immediate foundational skills across settings and situations?</a:t>
              </a:r>
              <a:endParaRPr lang="en-US" dirty="0" smtClean="0">
                <a:latin typeface="Arial" pitchFamily="34" charset="0"/>
              </a:endParaRPr>
            </a:p>
          </p:txBody>
        </p:sp>
        <p:sp>
          <p:nvSpPr>
            <p:cNvPr id="19" name="AutoShape 18"/>
            <p:cNvSpPr>
              <a:spLocks noChangeArrowheads="1"/>
            </p:cNvSpPr>
            <p:nvPr/>
          </p:nvSpPr>
          <p:spPr bwMode="auto">
            <a:xfrm>
              <a:off x="7632" y="5480"/>
              <a:ext cx="3780" cy="1174"/>
            </a:xfrm>
            <a:prstGeom prst="flowChartAlternateProcess">
              <a:avLst/>
            </a:prstGeom>
            <a:solidFill>
              <a:schemeClr val="accent5">
                <a:lumMod val="20000"/>
                <a:lumOff val="8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To what extent is the child’s functioning age-appropriate across settings and situations?</a:t>
              </a:r>
              <a:endParaRPr lang="en-US" dirty="0" smtClean="0">
                <a:latin typeface="Arial" pitchFamily="34" charset="0"/>
              </a:endParaRPr>
            </a:p>
          </p:txBody>
        </p:sp>
        <p:sp>
          <p:nvSpPr>
            <p:cNvPr id="20" name="Line 19"/>
            <p:cNvSpPr>
              <a:spLocks noChangeShapeType="1"/>
            </p:cNvSpPr>
            <p:nvPr/>
          </p:nvSpPr>
          <p:spPr bwMode="auto">
            <a:xfrm flipV="1">
              <a:off x="3240" y="1966"/>
              <a:ext cx="3240" cy="12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AutoShape 20"/>
            <p:cNvSpPr>
              <a:spLocks noChangeArrowheads="1"/>
            </p:cNvSpPr>
            <p:nvPr/>
          </p:nvSpPr>
          <p:spPr bwMode="auto">
            <a:xfrm>
              <a:off x="2880" y="2364"/>
              <a:ext cx="3240" cy="540"/>
            </a:xfrm>
            <a:prstGeom prst="flowChartAlternateProcess">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b="1" dirty="0" smtClean="0">
                  <a:latin typeface="Microsoft Sans Serif" pitchFamily="34" charset="0"/>
                </a:rPr>
                <a:t>No (consider rating 1-3)</a:t>
              </a:r>
              <a:endParaRPr lang="en-US" b="1" dirty="0" smtClean="0">
                <a:latin typeface="Arial" pitchFamily="34" charset="0"/>
              </a:endParaRPr>
            </a:p>
          </p:txBody>
        </p:sp>
        <p:sp>
          <p:nvSpPr>
            <p:cNvPr id="22" name="AutoShape 21"/>
            <p:cNvSpPr>
              <a:spLocks noChangeArrowheads="1"/>
            </p:cNvSpPr>
            <p:nvPr/>
          </p:nvSpPr>
          <p:spPr bwMode="auto">
            <a:xfrm>
              <a:off x="9180" y="2326"/>
              <a:ext cx="3420" cy="540"/>
            </a:xfrm>
            <a:prstGeom prst="flowChartAlternateProcess">
              <a:avLst/>
            </a:prstGeom>
            <a:solidFill>
              <a:schemeClr val="accent3">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b="1" dirty="0" smtClean="0">
                  <a:latin typeface="Microsoft Sans Serif" pitchFamily="34" charset="0"/>
                </a:rPr>
                <a:t>Yes (consider rating 4-7)</a:t>
              </a:r>
              <a:endParaRPr lang="en-US" b="1" dirty="0" smtClean="0">
                <a:latin typeface="Arial" pitchFamily="34" charset="0"/>
              </a:endParaRPr>
            </a:p>
          </p:txBody>
        </p:sp>
        <p:sp>
          <p:nvSpPr>
            <p:cNvPr id="23" name="AutoShape 22"/>
            <p:cNvSpPr>
              <a:spLocks noChangeArrowheads="1"/>
            </p:cNvSpPr>
            <p:nvPr/>
          </p:nvSpPr>
          <p:spPr bwMode="auto">
            <a:xfrm>
              <a:off x="9360" y="4666"/>
              <a:ext cx="900" cy="540"/>
            </a:xfrm>
            <a:prstGeom prst="flowChartAlternateProcess">
              <a:avLst/>
            </a:prstGeom>
            <a:solidFill>
              <a:schemeClr val="accent5">
                <a:lumMod val="20000"/>
                <a:lumOff val="80000"/>
              </a:schemeClr>
            </a:solidFill>
            <a:ln w="9525">
              <a:solidFill>
                <a:schemeClr val="accent5">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No</a:t>
              </a:r>
              <a:endParaRPr lang="en-US" dirty="0" smtClean="0">
                <a:latin typeface="Arial" pitchFamily="34" charset="0"/>
              </a:endParaRPr>
            </a:p>
          </p:txBody>
        </p:sp>
        <p:sp>
          <p:nvSpPr>
            <p:cNvPr id="24" name="AutoShape 23"/>
            <p:cNvSpPr>
              <a:spLocks noChangeArrowheads="1"/>
            </p:cNvSpPr>
            <p:nvPr/>
          </p:nvSpPr>
          <p:spPr bwMode="auto">
            <a:xfrm>
              <a:off x="13832" y="4574"/>
              <a:ext cx="900" cy="540"/>
            </a:xfrm>
            <a:prstGeom prst="flowChartAlternateProcess">
              <a:avLst/>
            </a:prstGeom>
            <a:solidFill>
              <a:schemeClr val="accent3">
                <a:lumMod val="20000"/>
                <a:lumOff val="80000"/>
              </a:schemeClr>
            </a:solidFill>
            <a:ln w="9525">
              <a:solidFill>
                <a:schemeClr val="accent3">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Yes</a:t>
              </a:r>
              <a:endParaRPr lang="en-US" dirty="0" smtClean="0">
                <a:latin typeface="Arial" pitchFamily="34" charset="0"/>
              </a:endParaRPr>
            </a:p>
          </p:txBody>
        </p:sp>
        <p:sp>
          <p:nvSpPr>
            <p:cNvPr id="25" name="AutoShape 24"/>
            <p:cNvSpPr>
              <a:spLocks noChangeArrowheads="1"/>
            </p:cNvSpPr>
            <p:nvPr/>
          </p:nvSpPr>
          <p:spPr bwMode="auto">
            <a:xfrm>
              <a:off x="1152" y="4618"/>
              <a:ext cx="900" cy="540"/>
            </a:xfrm>
            <a:prstGeom prst="flowChartAlternateProcess">
              <a:avLst/>
            </a:prstGeom>
            <a:solidFill>
              <a:schemeClr val="accent2">
                <a:lumMod val="20000"/>
                <a:lumOff val="80000"/>
              </a:schemeClr>
            </a:solidFill>
            <a:ln w="9525">
              <a:solidFill>
                <a:schemeClr val="accent2">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No</a:t>
              </a:r>
              <a:endParaRPr lang="en-US" dirty="0" smtClean="0">
                <a:latin typeface="Arial" pitchFamily="34" charset="0"/>
              </a:endParaRPr>
            </a:p>
          </p:txBody>
        </p:sp>
        <p:sp>
          <p:nvSpPr>
            <p:cNvPr id="26" name="AutoShape 25"/>
            <p:cNvSpPr>
              <a:spLocks noChangeArrowheads="1"/>
            </p:cNvSpPr>
            <p:nvPr/>
          </p:nvSpPr>
          <p:spPr bwMode="auto">
            <a:xfrm>
              <a:off x="4392" y="4580"/>
              <a:ext cx="900" cy="540"/>
            </a:xfrm>
            <a:prstGeom prst="flowChartAlternateProcess">
              <a:avLst/>
            </a:prstGeom>
            <a:solidFill>
              <a:schemeClr val="accent1">
                <a:lumMod val="20000"/>
                <a:lumOff val="80000"/>
              </a:schemeClr>
            </a:solidFill>
            <a:ln w="9525">
              <a:solidFill>
                <a:schemeClr val="accent1">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Yes</a:t>
              </a:r>
              <a:endParaRPr lang="en-US" dirty="0" smtClean="0">
                <a:latin typeface="Arial" pitchFamily="34" charset="0"/>
              </a:endParaRPr>
            </a:p>
          </p:txBody>
        </p:sp>
        <p:sp>
          <p:nvSpPr>
            <p:cNvPr id="27" name="Line 26"/>
            <p:cNvSpPr>
              <a:spLocks noChangeShapeType="1"/>
            </p:cNvSpPr>
            <p:nvPr/>
          </p:nvSpPr>
          <p:spPr bwMode="auto">
            <a:xfrm flipH="1">
              <a:off x="3600" y="6660"/>
              <a:ext cx="72" cy="376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Line 27"/>
            <p:cNvSpPr>
              <a:spLocks noChangeShapeType="1"/>
            </p:cNvSpPr>
            <p:nvPr/>
          </p:nvSpPr>
          <p:spPr bwMode="auto">
            <a:xfrm flipH="1">
              <a:off x="5940" y="6680"/>
              <a:ext cx="72" cy="374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AutoShape 28"/>
            <p:cNvSpPr>
              <a:spLocks noChangeArrowheads="1"/>
            </p:cNvSpPr>
            <p:nvPr/>
          </p:nvSpPr>
          <p:spPr bwMode="auto">
            <a:xfrm>
              <a:off x="640" y="10125"/>
              <a:ext cx="1532" cy="755"/>
            </a:xfrm>
            <a:prstGeom prst="flowChartAlternateProcess">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1</a:t>
              </a:r>
              <a:endParaRPr lang="en-US" dirty="0" smtClean="0">
                <a:latin typeface="Arial" pitchFamily="34" charset="0"/>
              </a:endParaRPr>
            </a:p>
          </p:txBody>
        </p:sp>
        <p:sp>
          <p:nvSpPr>
            <p:cNvPr id="30" name="AutoShape 29"/>
            <p:cNvSpPr>
              <a:spLocks noChangeArrowheads="1"/>
            </p:cNvSpPr>
            <p:nvPr/>
          </p:nvSpPr>
          <p:spPr bwMode="auto">
            <a:xfrm>
              <a:off x="2924" y="10125"/>
              <a:ext cx="1558" cy="839"/>
            </a:xfrm>
            <a:prstGeom prst="flowChartAlternateProcess">
              <a:avLst/>
            </a:prstGeom>
            <a:solidFill>
              <a:schemeClr val="accent6">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2</a:t>
              </a:r>
              <a:endParaRPr lang="en-US" dirty="0" smtClean="0">
                <a:latin typeface="Arial" pitchFamily="34" charset="0"/>
              </a:endParaRPr>
            </a:p>
          </p:txBody>
        </p:sp>
        <p:sp>
          <p:nvSpPr>
            <p:cNvPr id="31" name="AutoShape 30"/>
            <p:cNvSpPr>
              <a:spLocks noChangeArrowheads="1"/>
            </p:cNvSpPr>
            <p:nvPr/>
          </p:nvSpPr>
          <p:spPr bwMode="auto">
            <a:xfrm>
              <a:off x="5208" y="10125"/>
              <a:ext cx="1512" cy="755"/>
            </a:xfrm>
            <a:prstGeom prst="flowChartAlternateProcess">
              <a:avLst/>
            </a:prstGeom>
            <a:solidFill>
              <a:schemeClr val="accent6">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3</a:t>
              </a:r>
              <a:endParaRPr lang="en-US" dirty="0" smtClean="0">
                <a:latin typeface="Arial" pitchFamily="34" charset="0"/>
              </a:endParaRPr>
            </a:p>
          </p:txBody>
        </p:sp>
        <p:sp>
          <p:nvSpPr>
            <p:cNvPr id="32" name="AutoShape 31"/>
            <p:cNvSpPr>
              <a:spLocks noChangeArrowheads="1"/>
            </p:cNvSpPr>
            <p:nvPr/>
          </p:nvSpPr>
          <p:spPr bwMode="auto">
            <a:xfrm>
              <a:off x="7761" y="10125"/>
              <a:ext cx="1440" cy="755"/>
            </a:xfrm>
            <a:prstGeom prst="flowChartAlternateProcess">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4</a:t>
              </a:r>
              <a:endParaRPr lang="en-US" dirty="0" smtClean="0">
                <a:latin typeface="Arial" pitchFamily="34" charset="0"/>
              </a:endParaRPr>
            </a:p>
          </p:txBody>
        </p:sp>
        <p:sp>
          <p:nvSpPr>
            <p:cNvPr id="33" name="AutoShape 32"/>
            <p:cNvSpPr>
              <a:spLocks noChangeArrowheads="1"/>
            </p:cNvSpPr>
            <p:nvPr/>
          </p:nvSpPr>
          <p:spPr bwMode="auto">
            <a:xfrm>
              <a:off x="9776" y="10125"/>
              <a:ext cx="1440" cy="755"/>
            </a:xfrm>
            <a:prstGeom prst="flowChartAlternateProcess">
              <a:avLst/>
            </a:prstGeom>
            <a:solidFill>
              <a:schemeClr val="accent5">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5</a:t>
              </a:r>
              <a:endParaRPr lang="en-US" dirty="0" smtClean="0">
                <a:latin typeface="Arial" pitchFamily="34" charset="0"/>
              </a:endParaRPr>
            </a:p>
          </p:txBody>
        </p:sp>
        <p:sp>
          <p:nvSpPr>
            <p:cNvPr id="34" name="AutoShape 33"/>
            <p:cNvSpPr>
              <a:spLocks noChangeArrowheads="1"/>
            </p:cNvSpPr>
            <p:nvPr/>
          </p:nvSpPr>
          <p:spPr bwMode="auto">
            <a:xfrm>
              <a:off x="11928" y="10125"/>
              <a:ext cx="1440" cy="755"/>
            </a:xfrm>
            <a:prstGeom prst="flowChartAlternateProcess">
              <a:avLst/>
            </a:prstGeom>
            <a:solidFill>
              <a:schemeClr val="accent3">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6</a:t>
              </a:r>
              <a:endParaRPr lang="en-US" dirty="0" smtClean="0">
                <a:latin typeface="Arial" pitchFamily="34" charset="0"/>
              </a:endParaRPr>
            </a:p>
          </p:txBody>
        </p:sp>
        <p:sp>
          <p:nvSpPr>
            <p:cNvPr id="35" name="AutoShape 34"/>
            <p:cNvSpPr>
              <a:spLocks noChangeArrowheads="1"/>
            </p:cNvSpPr>
            <p:nvPr/>
          </p:nvSpPr>
          <p:spPr bwMode="auto">
            <a:xfrm>
              <a:off x="13860" y="10125"/>
              <a:ext cx="1440" cy="755"/>
            </a:xfrm>
            <a:prstGeom prst="flowChartAlternateProcess">
              <a:avLst/>
            </a:prstGeom>
            <a:solidFill>
              <a:schemeClr val="accent3">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Rating = 7</a:t>
              </a:r>
              <a:endParaRPr lang="en-US" dirty="0" smtClean="0">
                <a:latin typeface="Arial" pitchFamily="34" charset="0"/>
              </a:endParaRPr>
            </a:p>
          </p:txBody>
        </p:sp>
        <p:sp>
          <p:nvSpPr>
            <p:cNvPr id="36" name="AutoShape 35"/>
            <p:cNvSpPr>
              <a:spLocks noChangeArrowheads="1"/>
            </p:cNvSpPr>
            <p:nvPr/>
          </p:nvSpPr>
          <p:spPr bwMode="auto">
            <a:xfrm>
              <a:off x="2700" y="7186"/>
              <a:ext cx="1980" cy="1809"/>
            </a:xfrm>
            <a:prstGeom prst="flowChartAlternateProcess">
              <a:avLst/>
            </a:prstGeom>
            <a:solidFill>
              <a:schemeClr val="accent6">
                <a:lumMod val="20000"/>
                <a:lumOff val="80000"/>
              </a:schemeClr>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Occasional use of immediate foundational skills</a:t>
              </a:r>
              <a:endParaRPr lang="en-US" dirty="0" smtClean="0">
                <a:latin typeface="Arial" pitchFamily="34" charset="0"/>
              </a:endParaRPr>
            </a:p>
          </p:txBody>
        </p:sp>
        <p:sp>
          <p:nvSpPr>
            <p:cNvPr id="37" name="AutoShape 36"/>
            <p:cNvSpPr>
              <a:spLocks noChangeArrowheads="1"/>
            </p:cNvSpPr>
            <p:nvPr/>
          </p:nvSpPr>
          <p:spPr bwMode="auto">
            <a:xfrm>
              <a:off x="5018" y="7186"/>
              <a:ext cx="2071" cy="2492"/>
            </a:xfrm>
            <a:prstGeom prst="flowChartAlternateProcess">
              <a:avLst/>
            </a:prstGeom>
            <a:solidFill>
              <a:schemeClr val="accent6">
                <a:lumMod val="20000"/>
                <a:lumOff val="80000"/>
              </a:schemeClr>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Uses immediate foundational skills most or all of the time across settings and situations</a:t>
              </a:r>
              <a:endParaRPr lang="en-US" dirty="0" smtClean="0">
                <a:latin typeface="Arial" pitchFamily="34" charset="0"/>
              </a:endParaRPr>
            </a:p>
          </p:txBody>
        </p:sp>
        <p:sp>
          <p:nvSpPr>
            <p:cNvPr id="38" name="AutoShape 37"/>
            <p:cNvSpPr>
              <a:spLocks noChangeArrowheads="1"/>
            </p:cNvSpPr>
            <p:nvPr/>
          </p:nvSpPr>
          <p:spPr bwMode="auto">
            <a:xfrm>
              <a:off x="7493" y="7206"/>
              <a:ext cx="1937" cy="2520"/>
            </a:xfrm>
            <a:prstGeom prst="flowChartAlternateProcess">
              <a:avLst/>
            </a:prstGeom>
            <a:solidFill>
              <a:srgbClr val="FFFF99"/>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Occasional use of age-appropriate skills; more behavior that is not age-appropriate</a:t>
              </a:r>
              <a:endParaRPr lang="en-US" dirty="0" smtClean="0">
                <a:latin typeface="Arial" pitchFamily="34" charset="0"/>
              </a:endParaRPr>
            </a:p>
          </p:txBody>
        </p:sp>
        <p:sp>
          <p:nvSpPr>
            <p:cNvPr id="39" name="AutoShape 38"/>
            <p:cNvSpPr>
              <a:spLocks noChangeArrowheads="1"/>
            </p:cNvSpPr>
            <p:nvPr/>
          </p:nvSpPr>
          <p:spPr bwMode="auto">
            <a:xfrm>
              <a:off x="9642" y="7206"/>
              <a:ext cx="1856" cy="2488"/>
            </a:xfrm>
            <a:prstGeom prst="flowChartAlternateProcess">
              <a:avLst/>
            </a:prstGeom>
            <a:solidFill>
              <a:schemeClr val="accent5">
                <a:lumMod val="20000"/>
                <a:lumOff val="80000"/>
              </a:schemeClr>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000" dirty="0" smtClean="0">
                  <a:latin typeface="Microsoft Sans Serif" pitchFamily="34" charset="0"/>
                </a:rPr>
                <a:t>Uses a mix of age-appropriate and not age-appropriate behaviors and skills across</a:t>
              </a:r>
              <a:r>
                <a:rPr lang="en-US" sz="1200" dirty="0" smtClean="0">
                  <a:latin typeface="Microsoft Sans Serif" pitchFamily="34" charset="0"/>
                </a:rPr>
                <a:t> </a:t>
              </a:r>
              <a:r>
                <a:rPr lang="en-US" sz="1000" dirty="0" smtClean="0">
                  <a:latin typeface="Microsoft Sans Serif" pitchFamily="34" charset="0"/>
                </a:rPr>
                <a:t>settings and situations</a:t>
              </a:r>
              <a:endParaRPr lang="en-US" sz="1900" dirty="0" smtClean="0">
                <a:latin typeface="Arial" pitchFamily="34" charset="0"/>
              </a:endParaRPr>
            </a:p>
          </p:txBody>
        </p:sp>
        <p:sp>
          <p:nvSpPr>
            <p:cNvPr id="40" name="AutoShape 39"/>
            <p:cNvSpPr>
              <a:spLocks noChangeArrowheads="1"/>
            </p:cNvSpPr>
            <p:nvPr/>
          </p:nvSpPr>
          <p:spPr bwMode="auto">
            <a:xfrm>
              <a:off x="14220" y="8186"/>
              <a:ext cx="736" cy="540"/>
            </a:xfrm>
            <a:prstGeom prst="flowChartAlternateProcess">
              <a:avLst/>
            </a:prstGeom>
            <a:solidFill>
              <a:schemeClr val="accent3">
                <a:lumMod val="20000"/>
                <a:lumOff val="80000"/>
              </a:schemeClr>
            </a:solidFill>
            <a:ln w="9525">
              <a:solidFill>
                <a:schemeClr val="accent3">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No</a:t>
              </a:r>
              <a:endParaRPr lang="en-US" dirty="0" smtClean="0">
                <a:latin typeface="Arial" pitchFamily="34" charset="0"/>
              </a:endParaRPr>
            </a:p>
          </p:txBody>
        </p:sp>
        <p:sp>
          <p:nvSpPr>
            <p:cNvPr id="41" name="AutoShape 40"/>
            <p:cNvSpPr>
              <a:spLocks noChangeArrowheads="1"/>
            </p:cNvSpPr>
            <p:nvPr/>
          </p:nvSpPr>
          <p:spPr bwMode="auto">
            <a:xfrm>
              <a:off x="12172" y="8160"/>
              <a:ext cx="900" cy="540"/>
            </a:xfrm>
            <a:prstGeom prst="flowChartAlternateProcess">
              <a:avLst/>
            </a:prstGeom>
            <a:solidFill>
              <a:schemeClr val="accent3">
                <a:lumMod val="20000"/>
                <a:lumOff val="80000"/>
              </a:schemeClr>
            </a:solidFill>
            <a:ln w="9525">
              <a:solidFill>
                <a:schemeClr val="accent3">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Yes</a:t>
              </a:r>
              <a:endParaRPr lang="en-US" dirty="0" smtClean="0">
                <a:latin typeface="Arial" pitchFamily="34" charset="0"/>
              </a:endParaRPr>
            </a:p>
          </p:txBody>
        </p:sp>
        <p:sp>
          <p:nvSpPr>
            <p:cNvPr id="42" name="AutoShape 41"/>
            <p:cNvSpPr>
              <a:spLocks noChangeArrowheads="1"/>
            </p:cNvSpPr>
            <p:nvPr/>
          </p:nvSpPr>
          <p:spPr bwMode="auto">
            <a:xfrm>
              <a:off x="506" y="7224"/>
              <a:ext cx="1892" cy="1771"/>
            </a:xfrm>
            <a:prstGeom prst="flowChartAlternateProcess">
              <a:avLst/>
            </a:prstGeom>
            <a:solidFill>
              <a:schemeClr val="accent2">
                <a:lumMod val="20000"/>
                <a:lumOff val="80000"/>
              </a:schemeClr>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91440" tIns="45720" rIns="91440" bIns="45720" numCol="1" anchor="t" anchorCtr="0" compatLnSpc="1">
              <a:prstTxWarp prst="textNoShape">
                <a:avLst/>
              </a:prstTxWarp>
            </a:bodyPr>
            <a:lstStyle/>
            <a:p>
              <a:pPr algn="ctr" fontAlgn="base">
                <a:spcBef>
                  <a:spcPct val="0"/>
                </a:spcBef>
                <a:spcAft>
                  <a:spcPts val="1158"/>
                </a:spcAft>
              </a:pPr>
              <a:r>
                <a:rPr lang="en-US" sz="1200" dirty="0" smtClean="0">
                  <a:latin typeface="Microsoft Sans Serif" pitchFamily="34" charset="0"/>
                </a:rPr>
                <a:t>Uses skills that are not yet immediate foundational</a:t>
              </a:r>
              <a:endParaRPr lang="en-US" dirty="0" smtClean="0">
                <a:latin typeface="Arial" pitchFamily="34" charset="0"/>
              </a:endParaRPr>
            </a:p>
          </p:txBody>
        </p:sp>
      </p:grpSp>
      <p:sp>
        <p:nvSpPr>
          <p:cNvPr id="45" name="TextBox 44"/>
          <p:cNvSpPr txBox="1"/>
          <p:nvPr/>
        </p:nvSpPr>
        <p:spPr>
          <a:xfrm>
            <a:off x="315367" y="237321"/>
            <a:ext cx="3494633" cy="753279"/>
          </a:xfrm>
          <a:prstGeom prst="rect">
            <a:avLst/>
          </a:prstGeom>
        </p:spPr>
        <p:style>
          <a:lnRef idx="0">
            <a:schemeClr val="accent1"/>
          </a:lnRef>
          <a:fillRef idx="3">
            <a:schemeClr val="accent1"/>
          </a:fillRef>
          <a:effectRef idx="3">
            <a:schemeClr val="accent1"/>
          </a:effectRef>
          <a:fontRef idx="minor">
            <a:schemeClr val="lt1"/>
          </a:fontRef>
        </p:style>
        <p:txBody>
          <a:bodyPr wrap="square" lIns="105915" tIns="52957" rIns="105915" bIns="52957" rtlCol="0">
            <a:spAutoFit/>
          </a:bodyPr>
          <a:lstStyle/>
          <a:p>
            <a:pPr algn="ctr"/>
            <a:r>
              <a:rPr lang="en-US" b="1" dirty="0" smtClean="0"/>
              <a:t>Early Childhood Outcomes Summary Form References</a:t>
            </a:r>
            <a:endParaRPr lang="en-US" b="1" dirty="0"/>
          </a:p>
        </p:txBody>
      </p:sp>
      <p:sp>
        <p:nvSpPr>
          <p:cNvPr id="46" name="TextBox 45"/>
          <p:cNvSpPr txBox="1"/>
          <p:nvPr/>
        </p:nvSpPr>
        <p:spPr>
          <a:xfrm>
            <a:off x="315367" y="1118622"/>
            <a:ext cx="3570833" cy="5791120"/>
          </a:xfrm>
          <a:prstGeom prst="rect">
            <a:avLst/>
          </a:prstGeom>
        </p:spPr>
        <p:style>
          <a:lnRef idx="2">
            <a:schemeClr val="accent1"/>
          </a:lnRef>
          <a:fillRef idx="1">
            <a:schemeClr val="lt1"/>
          </a:fillRef>
          <a:effectRef idx="0">
            <a:schemeClr val="accent1"/>
          </a:effectRef>
          <a:fontRef idx="minor">
            <a:schemeClr val="dk1"/>
          </a:fontRef>
        </p:style>
        <p:txBody>
          <a:bodyPr wrap="square" lIns="105915" tIns="52957" rIns="105915" bIns="52957" rtlCol="0">
            <a:spAutoFit/>
          </a:bodyPr>
          <a:lstStyle/>
          <a:p>
            <a:pPr algn="ctr"/>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Outcomes</a:t>
            </a:r>
            <a:endParaRPr lang="en-US" sz="1400" b="1" dirty="0" smtClean="0">
              <a:solidFill>
                <a:srgbClr val="002060"/>
              </a:solidFill>
              <a:latin typeface="Arial" pitchFamily="34" charset="0"/>
              <a:cs typeface="Arial" pitchFamily="34" charset="0"/>
            </a:endParaRPr>
          </a:p>
          <a:p>
            <a:endParaRPr lang="en-US" sz="1400" b="1" dirty="0" smtClean="0">
              <a:solidFill>
                <a:srgbClr val="002060"/>
              </a:solidFill>
              <a:latin typeface="Arial" pitchFamily="34" charset="0"/>
              <a:cs typeface="Arial" pitchFamily="34" charset="0"/>
            </a:endParaRPr>
          </a:p>
          <a:p>
            <a:r>
              <a:rPr lang="en-US" sz="1400" b="1" dirty="0" smtClean="0">
                <a:solidFill>
                  <a:srgbClr val="002060"/>
                </a:solidFill>
                <a:latin typeface="Arial" pitchFamily="34" charset="0"/>
                <a:cs typeface="Arial" pitchFamily="34" charset="0"/>
              </a:rPr>
              <a:t>Indicator </a:t>
            </a:r>
            <a:r>
              <a:rPr lang="en-US" sz="1400" b="1" dirty="0">
                <a:solidFill>
                  <a:srgbClr val="002060"/>
                </a:solidFill>
                <a:latin typeface="Arial" pitchFamily="34" charset="0"/>
                <a:cs typeface="Arial" pitchFamily="34" charset="0"/>
              </a:rPr>
              <a:t>7: </a:t>
            </a:r>
            <a:r>
              <a:rPr lang="en-US" sz="1400" b="1" dirty="0" smtClean="0">
                <a:solidFill>
                  <a:srgbClr val="002060"/>
                </a:solidFill>
                <a:latin typeface="Arial" pitchFamily="34" charset="0"/>
                <a:cs typeface="Arial" pitchFamily="34" charset="0"/>
              </a:rPr>
              <a:t>Preschool </a:t>
            </a:r>
            <a:r>
              <a:rPr lang="en-US" sz="1400" b="1" dirty="0">
                <a:solidFill>
                  <a:srgbClr val="002060"/>
                </a:solidFill>
                <a:latin typeface="Arial" pitchFamily="34" charset="0"/>
                <a:cs typeface="Arial" pitchFamily="34" charset="0"/>
              </a:rPr>
              <a:t>children with IEPs </a:t>
            </a:r>
            <a:r>
              <a:rPr lang="en-US" sz="1400" b="1" dirty="0" smtClean="0">
                <a:solidFill>
                  <a:srgbClr val="002060"/>
                </a:solidFill>
                <a:latin typeface="Arial" pitchFamily="34" charset="0"/>
                <a:cs typeface="Arial" pitchFamily="34" charset="0"/>
              </a:rPr>
              <a:t>demonstrate </a:t>
            </a:r>
            <a:r>
              <a:rPr lang="en-US" sz="1400" b="1" dirty="0">
                <a:solidFill>
                  <a:srgbClr val="002060"/>
                </a:solidFill>
                <a:latin typeface="Arial" pitchFamily="34" charset="0"/>
                <a:cs typeface="Arial" pitchFamily="34" charset="0"/>
              </a:rPr>
              <a:t>improved: </a:t>
            </a:r>
          </a:p>
          <a:p>
            <a:pPr>
              <a:spcBef>
                <a:spcPts val="695"/>
              </a:spcBef>
            </a:pPr>
            <a:r>
              <a:rPr lang="en-US" sz="1400" b="1" dirty="0">
                <a:solidFill>
                  <a:srgbClr val="002060"/>
                </a:solidFill>
                <a:latin typeface="Arial" pitchFamily="34" charset="0"/>
                <a:cs typeface="Arial" pitchFamily="34" charset="0"/>
              </a:rPr>
              <a:t>A. Positive social-emotional </a:t>
            </a:r>
            <a:r>
              <a:rPr lang="en-US" sz="1400" dirty="0">
                <a:solidFill>
                  <a:srgbClr val="002060"/>
                </a:solidFill>
                <a:latin typeface="Arial" pitchFamily="34" charset="0"/>
                <a:cs typeface="Arial" pitchFamily="34" charset="0"/>
              </a:rPr>
              <a:t>skills </a:t>
            </a:r>
            <a:r>
              <a:rPr lang="en-US" sz="1400" dirty="0" smtClean="0">
                <a:solidFill>
                  <a:srgbClr val="002060"/>
                </a:solidFill>
                <a:latin typeface="Arial" pitchFamily="34" charset="0"/>
                <a:cs typeface="Arial" pitchFamily="34" charset="0"/>
              </a:rPr>
              <a:t>[E.g.: build &amp; maintain positive social relationships with children &amp;adults; regulate emotions; understand &amp; follow rules; communicate wants &amp; needs effectively]</a:t>
            </a:r>
            <a:endParaRPr lang="en-US" sz="1400" dirty="0">
              <a:solidFill>
                <a:srgbClr val="002060"/>
              </a:solidFill>
              <a:latin typeface="Arial" pitchFamily="34" charset="0"/>
              <a:cs typeface="Arial" pitchFamily="34" charset="0"/>
            </a:endParaRPr>
          </a:p>
          <a:p>
            <a:pPr>
              <a:spcBef>
                <a:spcPts val="695"/>
              </a:spcBef>
            </a:pPr>
            <a:r>
              <a:rPr lang="en-US" sz="1400" b="1" dirty="0">
                <a:solidFill>
                  <a:srgbClr val="002060"/>
                </a:solidFill>
                <a:latin typeface="Arial" pitchFamily="34" charset="0"/>
                <a:cs typeface="Arial" pitchFamily="34" charset="0"/>
              </a:rPr>
              <a:t>B. Acquisition and use of knowledge and skills </a:t>
            </a:r>
            <a:r>
              <a:rPr lang="en-US" sz="1400" dirty="0" smtClean="0">
                <a:solidFill>
                  <a:srgbClr val="002060"/>
                </a:solidFill>
                <a:latin typeface="Arial" pitchFamily="34" charset="0"/>
                <a:cs typeface="Arial" pitchFamily="34" charset="0"/>
              </a:rPr>
              <a:t>[E.g.: demonstrate early </a:t>
            </a:r>
            <a:r>
              <a:rPr lang="en-US" sz="1400" dirty="0">
                <a:solidFill>
                  <a:srgbClr val="002060"/>
                </a:solidFill>
                <a:latin typeface="Arial" pitchFamily="34" charset="0"/>
                <a:cs typeface="Arial" pitchFamily="34" charset="0"/>
              </a:rPr>
              <a:t>language/ communication </a:t>
            </a:r>
            <a:r>
              <a:rPr lang="en-US" sz="1400" dirty="0" smtClean="0">
                <a:solidFill>
                  <a:srgbClr val="002060"/>
                </a:solidFill>
                <a:latin typeface="Arial" pitchFamily="34" charset="0"/>
                <a:cs typeface="Arial" pitchFamily="34" charset="0"/>
              </a:rPr>
              <a:t>&amp; early literacy skills; display eagerness for learning; explore the environment; engage in daily learning opportunities; show imagination &amp; creativity in play</a:t>
            </a:r>
            <a:r>
              <a:rPr lang="en-US" sz="1400" b="1" dirty="0" smtClean="0">
                <a:solidFill>
                  <a:srgbClr val="002060"/>
                </a:solidFill>
                <a:latin typeface="Arial" pitchFamily="34" charset="0"/>
                <a:cs typeface="Arial" pitchFamily="34" charset="0"/>
              </a:rPr>
              <a:t>]; </a:t>
            </a:r>
            <a:r>
              <a:rPr lang="en-US" sz="1400" b="1" dirty="0">
                <a:solidFill>
                  <a:srgbClr val="002060"/>
                </a:solidFill>
                <a:latin typeface="Arial" pitchFamily="34" charset="0"/>
                <a:cs typeface="Arial" pitchFamily="34" charset="0"/>
              </a:rPr>
              <a:t>and </a:t>
            </a:r>
          </a:p>
          <a:p>
            <a:pPr>
              <a:spcBef>
                <a:spcPts val="695"/>
              </a:spcBef>
            </a:pPr>
            <a:r>
              <a:rPr lang="en-US" sz="1400" b="1" dirty="0">
                <a:solidFill>
                  <a:srgbClr val="002060"/>
                </a:solidFill>
                <a:latin typeface="Arial" pitchFamily="34" charset="0"/>
                <a:cs typeface="Arial" pitchFamily="34" charset="0"/>
              </a:rPr>
              <a:t>C. Use of appropriate behaviors to meet their </a:t>
            </a:r>
            <a:r>
              <a:rPr lang="en-US" sz="1400" b="1" dirty="0" smtClean="0">
                <a:solidFill>
                  <a:srgbClr val="002060"/>
                </a:solidFill>
                <a:latin typeface="Arial" pitchFamily="34" charset="0"/>
                <a:cs typeface="Arial" pitchFamily="34" charset="0"/>
              </a:rPr>
              <a:t>needs </a:t>
            </a:r>
            <a:r>
              <a:rPr lang="en-US" sz="1400" dirty="0" smtClean="0">
                <a:solidFill>
                  <a:srgbClr val="002060"/>
                </a:solidFill>
                <a:latin typeface="Arial" pitchFamily="34" charset="0"/>
                <a:cs typeface="Arial" pitchFamily="34" charset="0"/>
              </a:rPr>
              <a:t>[E.g.: Meet self-care needs; seek help when necessary to move from place to place; participate in everyday activates &amp; routines; use objects such as spoons or crayons.] </a:t>
            </a:r>
            <a:endParaRPr lang="en-US" sz="1400" dirty="0">
              <a:solidFill>
                <a:srgbClr val="002060"/>
              </a:solidFill>
              <a:latin typeface="Arial" pitchFamily="34" charset="0"/>
              <a:cs typeface="Arial" pitchFamily="34" charset="0"/>
            </a:endParaRPr>
          </a:p>
          <a:p>
            <a:endParaRPr lang="en-US" sz="1400" b="1" dirty="0">
              <a:solidFill>
                <a:srgbClr val="002060"/>
              </a:solidFill>
              <a:latin typeface="Arial" pitchFamily="34" charset="0"/>
              <a:cs typeface="Arial" pitchFamily="34" charset="0"/>
            </a:endParaRPr>
          </a:p>
          <a:p>
            <a:r>
              <a:rPr lang="en-US" sz="1400" b="1" dirty="0">
                <a:solidFill>
                  <a:srgbClr val="002060"/>
                </a:solidFill>
                <a:latin typeface="Arial" pitchFamily="34" charset="0"/>
                <a:cs typeface="Arial" pitchFamily="34" charset="0"/>
              </a:rPr>
              <a:t>(20 U.S.C. 1416 (a)(3)(A))</a:t>
            </a:r>
          </a:p>
        </p:txBody>
      </p:sp>
      <p:sp>
        <p:nvSpPr>
          <p:cNvPr id="47" name="TextBox 46"/>
          <p:cNvSpPr txBox="1"/>
          <p:nvPr/>
        </p:nvSpPr>
        <p:spPr>
          <a:xfrm>
            <a:off x="4858167" y="180925"/>
            <a:ext cx="3764390" cy="430114"/>
          </a:xfrm>
          <a:prstGeom prst="rect">
            <a:avLst/>
          </a:prstGeom>
        </p:spPr>
        <p:style>
          <a:lnRef idx="2">
            <a:schemeClr val="accent1"/>
          </a:lnRef>
          <a:fillRef idx="1">
            <a:schemeClr val="lt1"/>
          </a:fillRef>
          <a:effectRef idx="0">
            <a:schemeClr val="accent1"/>
          </a:effectRef>
          <a:fontRef idx="minor">
            <a:schemeClr val="dk1"/>
          </a:fontRef>
        </p:style>
        <p:txBody>
          <a:bodyPr wrap="square" lIns="105915" tIns="52957" rIns="105915" bIns="52957" rtlCol="0">
            <a:spAutoFit/>
          </a:bodyPr>
          <a:lstStyle/>
          <a:p>
            <a:pPr algn="ct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Rating Definitions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8" name="TextBox 47"/>
          <p:cNvSpPr txBox="1"/>
          <p:nvPr/>
        </p:nvSpPr>
        <p:spPr>
          <a:xfrm>
            <a:off x="381000" y="7260613"/>
            <a:ext cx="1922242" cy="1091833"/>
          </a:xfrm>
          <a:prstGeom prst="rect">
            <a:avLst/>
          </a:prstGeom>
          <a:noFill/>
        </p:spPr>
        <p:txBody>
          <a:bodyPr wrap="square" lIns="105915" tIns="52957" rIns="105915" bIns="52957" rtlCol="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DECISION </a:t>
            </a:r>
          </a:p>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TREE</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51" name="Table 50"/>
          <p:cNvGraphicFramePr>
            <a:graphicFrameLocks noGrp="1"/>
          </p:cNvGraphicFramePr>
          <p:nvPr/>
        </p:nvGraphicFramePr>
        <p:xfrm>
          <a:off x="4114799" y="684319"/>
          <a:ext cx="5251126" cy="6659727"/>
        </p:xfrm>
        <a:graphic>
          <a:graphicData uri="http://schemas.openxmlformats.org/drawingml/2006/table">
            <a:tbl>
              <a:tblPr bandRow="1">
                <a:tableStyleId>{5C22544A-7EE6-4342-B048-85BDC9FD1C3A}</a:tableStyleId>
              </a:tblPr>
              <a:tblGrid>
                <a:gridCol w="1031470"/>
                <a:gridCol w="416331"/>
                <a:gridCol w="3803325"/>
              </a:tblGrid>
              <a:tr h="898507">
                <a:tc>
                  <a:txBody>
                    <a:bodyPr/>
                    <a:lstStyle/>
                    <a:p>
                      <a:pPr algn="ctr"/>
                      <a:r>
                        <a:rPr lang="en-US" sz="1100" b="1" dirty="0" smtClean="0"/>
                        <a:t> Completely Age- Appropriate</a:t>
                      </a:r>
                      <a:endParaRPr lang="en-US" sz="1100" b="1" dirty="0"/>
                    </a:p>
                  </a:txBody>
                  <a:tcPr marL="96112" marR="96112" marT="56637" marB="56637" anchor="ctr">
                    <a:solidFill>
                      <a:schemeClr val="accent3">
                        <a:lumMod val="20000"/>
                        <a:lumOff val="80000"/>
                      </a:schemeClr>
                    </a:solidFill>
                  </a:tcPr>
                </a:tc>
                <a:tc>
                  <a:txBody>
                    <a:bodyPr/>
                    <a:lstStyle/>
                    <a:p>
                      <a:pPr algn="ctr"/>
                      <a:r>
                        <a:rPr lang="en-US" sz="1100" b="1" dirty="0" smtClean="0"/>
                        <a:t>7</a:t>
                      </a:r>
                      <a:endParaRPr lang="en-US" sz="1100" b="1" dirty="0"/>
                    </a:p>
                  </a:txBody>
                  <a:tcPr marL="96112" marR="96112" marT="56637" marB="56637" anchor="ctr">
                    <a:solidFill>
                      <a:schemeClr val="accent3">
                        <a:lumMod val="20000"/>
                        <a:lumOff val="80000"/>
                      </a:schemeClr>
                    </a:solidFill>
                  </a:tcPr>
                </a:tc>
                <a:tc>
                  <a:txBody>
                    <a:bodyPr/>
                    <a:lstStyle/>
                    <a:p>
                      <a:r>
                        <a:rPr lang="en-US" sz="1100" b="0" dirty="0" smtClean="0"/>
                        <a:t>Child shows functioning expected for age in </a:t>
                      </a:r>
                      <a:r>
                        <a:rPr lang="en-US" sz="1100" b="1" dirty="0" smtClean="0"/>
                        <a:t>all or almost all everyday situations  </a:t>
                      </a:r>
                      <a:r>
                        <a:rPr lang="en-US" sz="1100" b="0" dirty="0" smtClean="0"/>
                        <a:t>that are part of the child’s life. Functioning is</a:t>
                      </a:r>
                      <a:r>
                        <a:rPr lang="en-US" sz="1100" b="0" baseline="0" dirty="0" smtClean="0"/>
                        <a:t> considered </a:t>
                      </a:r>
                      <a:r>
                        <a:rPr lang="en-US" sz="1100" b="1" baseline="0" dirty="0" smtClean="0"/>
                        <a:t>appropriate</a:t>
                      </a:r>
                      <a:r>
                        <a:rPr lang="en-US" sz="1100" b="0" baseline="0" dirty="0" smtClean="0"/>
                        <a:t> for his or her age. No one has any concerns about the child’s functioning in this outcome area.</a:t>
                      </a:r>
                      <a:endParaRPr lang="en-US" sz="1100" b="0" dirty="0"/>
                    </a:p>
                  </a:txBody>
                  <a:tcPr marL="96112" marR="96112" marT="56637" marB="56637">
                    <a:solidFill>
                      <a:schemeClr val="accent3">
                        <a:lumMod val="20000"/>
                        <a:lumOff val="80000"/>
                      </a:schemeClr>
                    </a:solidFill>
                  </a:tcPr>
                </a:tc>
              </a:tr>
              <a:tr h="1215124">
                <a:tc>
                  <a:txBody>
                    <a:bodyPr/>
                    <a:lstStyle/>
                    <a:p>
                      <a:pPr algn="ctr"/>
                      <a:endParaRPr lang="en-US" sz="1100" b="1" dirty="0"/>
                    </a:p>
                  </a:txBody>
                  <a:tcPr marL="96112" marR="96112" marT="56637" marB="56637" anchor="ctr">
                    <a:solidFill>
                      <a:schemeClr val="accent3">
                        <a:lumMod val="20000"/>
                        <a:lumOff val="80000"/>
                      </a:schemeClr>
                    </a:solidFill>
                  </a:tcPr>
                </a:tc>
                <a:tc>
                  <a:txBody>
                    <a:bodyPr/>
                    <a:lstStyle/>
                    <a:p>
                      <a:pPr algn="ctr"/>
                      <a:r>
                        <a:rPr lang="en-US" sz="1100" b="1" dirty="0" smtClean="0"/>
                        <a:t>6</a:t>
                      </a:r>
                      <a:endParaRPr lang="en-US" sz="1100" b="1" dirty="0"/>
                    </a:p>
                  </a:txBody>
                  <a:tcPr marL="96112" marR="96112" marT="56637" marB="56637" anchor="ctr">
                    <a:solidFill>
                      <a:schemeClr val="accent3">
                        <a:lumMod val="20000"/>
                        <a:lumOff val="80000"/>
                      </a:schemeClr>
                    </a:solidFill>
                  </a:tcPr>
                </a:tc>
                <a:tc>
                  <a:txBody>
                    <a:bodyPr/>
                    <a:lstStyle/>
                    <a:p>
                      <a:r>
                        <a:rPr lang="en-US" sz="1100" b="0" dirty="0" smtClean="0"/>
                        <a:t>Child’s functioning generally considered </a:t>
                      </a:r>
                      <a:r>
                        <a:rPr lang="en-US" sz="1100" b="1" dirty="0" smtClean="0"/>
                        <a:t>appropriate</a:t>
                      </a:r>
                      <a:r>
                        <a:rPr lang="en-US" sz="1100" b="0" dirty="0" smtClean="0"/>
                        <a:t> for child’s age but there are </a:t>
                      </a:r>
                      <a:r>
                        <a:rPr lang="en-US" sz="1100" b="1" dirty="0" smtClean="0"/>
                        <a:t> some significant concerns</a:t>
                      </a:r>
                      <a:r>
                        <a:rPr lang="en-US" sz="1100" b="0" dirty="0" smtClean="0"/>
                        <a:t> about the child's functioning in this outcome area. These concerns are substantial enough to suggest monitoring or possible additional support. Although appropriate, child’s functioning may border on not keeping pace with age expectations.</a:t>
                      </a:r>
                      <a:endParaRPr lang="en-US" sz="1100" b="0" dirty="0"/>
                    </a:p>
                  </a:txBody>
                  <a:tcPr marL="96112" marR="96112" marT="56637" marB="56637">
                    <a:solidFill>
                      <a:schemeClr val="accent3">
                        <a:lumMod val="20000"/>
                        <a:lumOff val="80000"/>
                      </a:schemeClr>
                    </a:solidFill>
                  </a:tcPr>
                </a:tc>
              </a:tr>
              <a:tr h="9252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t>Somewhat Age- Appropriate</a:t>
                      </a:r>
                    </a:p>
                    <a:p>
                      <a:pPr algn="ctr"/>
                      <a:endParaRPr lang="en-US" sz="1100" b="1" dirty="0"/>
                    </a:p>
                  </a:txBody>
                  <a:tcPr marL="96112" marR="96112" marT="56637" marB="56637" anchor="ctr">
                    <a:solidFill>
                      <a:schemeClr val="accent1">
                        <a:lumMod val="20000"/>
                        <a:lumOff val="80000"/>
                      </a:schemeClr>
                    </a:solidFill>
                  </a:tcPr>
                </a:tc>
                <a:tc>
                  <a:txBody>
                    <a:bodyPr/>
                    <a:lstStyle/>
                    <a:p>
                      <a:pPr algn="ctr"/>
                      <a:r>
                        <a:rPr lang="en-US" sz="1100" b="1" dirty="0" smtClean="0"/>
                        <a:t>5</a:t>
                      </a:r>
                      <a:endParaRPr lang="en-US" sz="1100" b="1" dirty="0"/>
                    </a:p>
                  </a:txBody>
                  <a:tcPr marL="96112" marR="96112" marT="56637" marB="56637" anchor="ctr">
                    <a:solidFill>
                      <a:schemeClr val="accent1">
                        <a:lumMod val="20000"/>
                        <a:lumOff val="80000"/>
                      </a:schemeClr>
                    </a:solidFill>
                  </a:tcPr>
                </a:tc>
                <a:tc>
                  <a:txBody>
                    <a:bodyPr/>
                    <a:lstStyle/>
                    <a:p>
                      <a:r>
                        <a:rPr lang="en-US" sz="1100" b="0" dirty="0" smtClean="0"/>
                        <a:t>Child shows functioning expected for</a:t>
                      </a:r>
                      <a:r>
                        <a:rPr lang="en-US" sz="1100" b="0" baseline="0" dirty="0" smtClean="0"/>
                        <a:t> his or her age </a:t>
                      </a:r>
                      <a:r>
                        <a:rPr lang="en-US" sz="1100" b="1" baseline="0" dirty="0" smtClean="0"/>
                        <a:t>some of the time and/or in some settings and situations</a:t>
                      </a:r>
                      <a:r>
                        <a:rPr lang="en-US" sz="1100" b="0" baseline="0" dirty="0" smtClean="0"/>
                        <a:t>. Functioning is a mix of age-</a:t>
                      </a:r>
                      <a:r>
                        <a:rPr lang="en-US" sz="1100" b="0" dirty="0" smtClean="0"/>
                        <a:t>appropriate </a:t>
                      </a:r>
                      <a:r>
                        <a:rPr lang="en-US" sz="1100" b="0" baseline="0" dirty="0" smtClean="0"/>
                        <a:t>and not age-</a:t>
                      </a:r>
                      <a:r>
                        <a:rPr lang="en-US" sz="1100" b="0" dirty="0" smtClean="0"/>
                        <a:t>appropriate </a:t>
                      </a:r>
                      <a:r>
                        <a:rPr lang="en-US" sz="1100" b="0" baseline="0" dirty="0" smtClean="0"/>
                        <a:t>behaviors and skills; this might be described as that of </a:t>
                      </a:r>
                      <a:r>
                        <a:rPr lang="en-US" sz="1100" b="1" baseline="0" dirty="0" smtClean="0"/>
                        <a:t>slightly younger child.*</a:t>
                      </a:r>
                      <a:endParaRPr lang="en-US" sz="1100" b="0" dirty="0"/>
                    </a:p>
                  </a:txBody>
                  <a:tcPr marL="96112" marR="96112" marT="56637" marB="56637">
                    <a:solidFill>
                      <a:schemeClr val="accent1">
                        <a:lumMod val="20000"/>
                        <a:lumOff val="80000"/>
                      </a:schemeClr>
                    </a:solidFill>
                  </a:tcPr>
                </a:tc>
              </a:tr>
              <a:tr h="599187">
                <a:tc>
                  <a:txBody>
                    <a:bodyPr/>
                    <a:lstStyle/>
                    <a:p>
                      <a:pPr algn="ctr"/>
                      <a:endParaRPr lang="en-US" sz="1100" b="1" dirty="0"/>
                    </a:p>
                  </a:txBody>
                  <a:tcPr marL="96112" marR="96112" marT="56637" marB="56637" anchor="ctr">
                    <a:solidFill>
                      <a:srgbClr val="FFFF99"/>
                    </a:solidFill>
                  </a:tcPr>
                </a:tc>
                <a:tc>
                  <a:txBody>
                    <a:bodyPr/>
                    <a:lstStyle/>
                    <a:p>
                      <a:pPr algn="ctr"/>
                      <a:r>
                        <a:rPr lang="en-US" sz="1100" b="1" dirty="0" smtClean="0"/>
                        <a:t>4</a:t>
                      </a:r>
                      <a:endParaRPr lang="en-US" sz="1100" b="1" dirty="0"/>
                    </a:p>
                  </a:txBody>
                  <a:tcPr marL="96112" marR="96112" marT="56637" marB="56637" anchor="ctr">
                    <a:solidFill>
                      <a:srgbClr val="FFFF99"/>
                    </a:solidFill>
                  </a:tcPr>
                </a:tc>
                <a:tc>
                  <a:txBody>
                    <a:bodyPr/>
                    <a:lstStyle/>
                    <a:p>
                      <a:r>
                        <a:rPr lang="en-US" sz="1100" b="0" dirty="0" smtClean="0"/>
                        <a:t>Child shows occasional age-appropriate functioning across settings and situations. More functioning is </a:t>
                      </a:r>
                      <a:r>
                        <a:rPr lang="en-US" sz="1100" b="1" dirty="0" smtClean="0"/>
                        <a:t>not</a:t>
                      </a:r>
                      <a:r>
                        <a:rPr lang="en-US" sz="1100" b="0" dirty="0" smtClean="0"/>
                        <a:t> age-appropriate  than age-appropriate.</a:t>
                      </a:r>
                      <a:endParaRPr lang="en-US" sz="1100" b="0" dirty="0"/>
                    </a:p>
                  </a:txBody>
                  <a:tcPr marL="96112" marR="96112" marT="56637" marB="56637">
                    <a:solidFill>
                      <a:srgbClr val="FFFF99"/>
                    </a:solidFill>
                  </a:tcPr>
                </a:tc>
              </a:tr>
              <a:tr h="10882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t>Nearly Age- Appropriate</a:t>
                      </a:r>
                    </a:p>
                    <a:p>
                      <a:pPr algn="ctr"/>
                      <a:endParaRPr lang="en-US" sz="1100" b="1" dirty="0"/>
                    </a:p>
                  </a:txBody>
                  <a:tcPr marL="96112" marR="96112" marT="56637" marB="56637" anchor="ctr">
                    <a:solidFill>
                      <a:schemeClr val="accent6">
                        <a:lumMod val="20000"/>
                        <a:lumOff val="80000"/>
                      </a:schemeClr>
                    </a:solidFill>
                  </a:tcPr>
                </a:tc>
                <a:tc>
                  <a:txBody>
                    <a:bodyPr/>
                    <a:lstStyle/>
                    <a:p>
                      <a:pPr algn="ctr"/>
                      <a:r>
                        <a:rPr lang="en-US" sz="1100" b="1" dirty="0" smtClean="0"/>
                        <a:t>3</a:t>
                      </a:r>
                      <a:endParaRPr lang="en-US" sz="1100" b="1" dirty="0"/>
                    </a:p>
                  </a:txBody>
                  <a:tcPr marL="96112" marR="96112" marT="56637" marB="56637" anchor="ctr">
                    <a:solidFill>
                      <a:schemeClr val="accent6">
                        <a:lumMod val="20000"/>
                        <a:lumOff val="80000"/>
                      </a:schemeClr>
                    </a:solidFill>
                  </a:tcPr>
                </a:tc>
                <a:tc>
                  <a:txBody>
                    <a:bodyPr/>
                    <a:lstStyle/>
                    <a:p>
                      <a:r>
                        <a:rPr lang="en-US" sz="1100" b="0" dirty="0" smtClean="0"/>
                        <a:t>Child does </a:t>
                      </a:r>
                      <a:r>
                        <a:rPr lang="en-US" sz="1100" b="1" dirty="0" smtClean="0"/>
                        <a:t>not y</a:t>
                      </a:r>
                      <a:r>
                        <a:rPr lang="en-US" sz="1100" b="1" baseline="0" dirty="0" smtClean="0"/>
                        <a:t>et </a:t>
                      </a:r>
                      <a:r>
                        <a:rPr lang="en-US" sz="1100" b="0" baseline="0" dirty="0" smtClean="0"/>
                        <a:t>show functioning expected of a child of this age in any situation. Child uses </a:t>
                      </a:r>
                      <a:r>
                        <a:rPr lang="en-US" sz="1100" b="1" baseline="0" dirty="0" smtClean="0"/>
                        <a:t>immediate foundational skills</a:t>
                      </a:r>
                      <a:r>
                        <a:rPr lang="en-US" sz="1100" b="0" baseline="0" dirty="0" smtClean="0"/>
                        <a:t>, most or all of the time, across settings and situation, Immediate foundational skills are the skills upon which to build </a:t>
                      </a:r>
                      <a:r>
                        <a:rPr lang="en-US" sz="1100" b="0" dirty="0" smtClean="0"/>
                        <a:t>age-appropriate functioning. Functioning might be describe as that of </a:t>
                      </a:r>
                      <a:r>
                        <a:rPr lang="en-US" sz="1100" b="1" dirty="0" smtClean="0"/>
                        <a:t>younger child</a:t>
                      </a:r>
                      <a:r>
                        <a:rPr lang="en-US" sz="1100" b="0" dirty="0" smtClean="0"/>
                        <a:t>.*</a:t>
                      </a:r>
                      <a:endParaRPr lang="en-US" sz="1100" b="0" dirty="0"/>
                    </a:p>
                  </a:txBody>
                  <a:tcPr marL="96112" marR="96112" marT="56637" marB="56637">
                    <a:solidFill>
                      <a:schemeClr val="accent6">
                        <a:lumMod val="20000"/>
                        <a:lumOff val="80000"/>
                      </a:schemeClr>
                    </a:solidFill>
                  </a:tcPr>
                </a:tc>
              </a:tr>
              <a:tr h="740200">
                <a:tc>
                  <a:txBody>
                    <a:bodyPr/>
                    <a:lstStyle/>
                    <a:p>
                      <a:pPr algn="ctr"/>
                      <a:endParaRPr lang="en-US" sz="1100" b="1" dirty="0"/>
                    </a:p>
                  </a:txBody>
                  <a:tcPr marL="96112" marR="96112" marT="56637" marB="56637" anchor="ctr">
                    <a:solidFill>
                      <a:schemeClr val="accent6">
                        <a:lumMod val="20000"/>
                        <a:lumOff val="80000"/>
                      </a:schemeClr>
                    </a:solidFill>
                  </a:tcPr>
                </a:tc>
                <a:tc>
                  <a:txBody>
                    <a:bodyPr/>
                    <a:lstStyle/>
                    <a:p>
                      <a:pPr algn="ctr"/>
                      <a:r>
                        <a:rPr lang="en-US" sz="1100" b="1" dirty="0" smtClean="0"/>
                        <a:t>2</a:t>
                      </a:r>
                      <a:endParaRPr lang="en-US" sz="1100" b="1" dirty="0"/>
                    </a:p>
                  </a:txBody>
                  <a:tcPr marL="96112" marR="96112" marT="56637" marB="56637" anchor="ctr">
                    <a:solidFill>
                      <a:schemeClr val="accent6">
                        <a:lumMod val="20000"/>
                        <a:lumOff val="80000"/>
                      </a:schemeClr>
                    </a:solidFill>
                  </a:tcPr>
                </a:tc>
                <a:tc>
                  <a:txBody>
                    <a:bodyPr/>
                    <a:lstStyle/>
                    <a:p>
                      <a:r>
                        <a:rPr lang="en-US" sz="1100" b="0" dirty="0" smtClean="0"/>
                        <a:t>Child occasionally uses </a:t>
                      </a:r>
                      <a:r>
                        <a:rPr lang="en-US" sz="1100" b="1" dirty="0" smtClean="0"/>
                        <a:t>immediate foundational skills </a:t>
                      </a:r>
                      <a:r>
                        <a:rPr lang="en-US" sz="1100" b="0" dirty="0" smtClean="0"/>
                        <a:t>across settings and situations, More functioning reflects skills that are not immediate foundational than are immediate foundational.</a:t>
                      </a:r>
                      <a:endParaRPr lang="en-US" sz="1100" b="0" dirty="0"/>
                    </a:p>
                  </a:txBody>
                  <a:tcPr marL="96112" marR="96112" marT="56637" marB="56637">
                    <a:solidFill>
                      <a:schemeClr val="accent6">
                        <a:lumMod val="20000"/>
                        <a:lumOff val="80000"/>
                      </a:schemeClr>
                    </a:solidFill>
                  </a:tcPr>
                </a:tc>
              </a:tr>
              <a:tr h="10882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t>Not Yet Age- Appropriate</a:t>
                      </a:r>
                    </a:p>
                    <a:p>
                      <a:pPr algn="ctr"/>
                      <a:endParaRPr lang="en-US" sz="1100" b="1" dirty="0"/>
                    </a:p>
                  </a:txBody>
                  <a:tcPr marL="96112" marR="96112" marT="56637" marB="56637" anchor="ctr">
                    <a:solidFill>
                      <a:schemeClr val="accent2">
                        <a:lumMod val="20000"/>
                        <a:lumOff val="80000"/>
                      </a:schemeClr>
                    </a:solidFill>
                  </a:tcPr>
                </a:tc>
                <a:tc>
                  <a:txBody>
                    <a:bodyPr/>
                    <a:lstStyle/>
                    <a:p>
                      <a:pPr algn="ctr"/>
                      <a:r>
                        <a:rPr lang="en-US" sz="1100" b="1" dirty="0" smtClean="0"/>
                        <a:t>1</a:t>
                      </a:r>
                      <a:endParaRPr lang="en-US" sz="1100" b="1" dirty="0"/>
                    </a:p>
                  </a:txBody>
                  <a:tcPr marL="96112" marR="96112" marT="56637" marB="56637" anchor="ctr">
                    <a:solidFill>
                      <a:schemeClr val="accent2">
                        <a:lumMod val="20000"/>
                        <a:lumOff val="80000"/>
                      </a:schemeClr>
                    </a:solidFill>
                  </a:tcPr>
                </a:tc>
                <a:tc>
                  <a:txBody>
                    <a:bodyPr/>
                    <a:lstStyle/>
                    <a:p>
                      <a:r>
                        <a:rPr lang="en-US" sz="1100" b="0" dirty="0" smtClean="0"/>
                        <a:t>Child does </a:t>
                      </a:r>
                      <a:r>
                        <a:rPr lang="en-US" sz="1100" b="1" dirty="0" smtClean="0"/>
                        <a:t>not yet </a:t>
                      </a:r>
                      <a:r>
                        <a:rPr lang="en-US" sz="1100" b="0" dirty="0" smtClean="0"/>
                        <a:t>show functioning expected of this age in any situation. Functioning does </a:t>
                      </a:r>
                      <a:r>
                        <a:rPr lang="en-US" sz="1100" b="1" dirty="0" smtClean="0"/>
                        <a:t>not yet include immediate foundational skills</a:t>
                      </a:r>
                      <a:r>
                        <a:rPr lang="en-US" sz="1100" b="0" dirty="0" smtClean="0"/>
                        <a:t> upon which to </a:t>
                      </a:r>
                      <a:r>
                        <a:rPr lang="en-US" sz="1100" b="0" baseline="0" dirty="0" smtClean="0"/>
                        <a:t>build </a:t>
                      </a:r>
                      <a:r>
                        <a:rPr lang="en-US" sz="1100" b="0" dirty="0" smtClean="0"/>
                        <a:t>age-appropriate functioning</a:t>
                      </a:r>
                      <a:r>
                        <a:rPr lang="en-US" sz="1100" b="0" baseline="0" dirty="0" smtClean="0"/>
                        <a:t> but reflects skills that developmental come before immediate foundational skills. </a:t>
                      </a:r>
                      <a:r>
                        <a:rPr lang="en-US" sz="1100" b="0" dirty="0" smtClean="0"/>
                        <a:t>Functioning might be describe as that of a </a:t>
                      </a:r>
                      <a:r>
                        <a:rPr lang="en-US" sz="1100" b="1" dirty="0" smtClean="0"/>
                        <a:t>much</a:t>
                      </a:r>
                      <a:r>
                        <a:rPr lang="en-US" sz="1100" b="0" dirty="0" smtClean="0"/>
                        <a:t> </a:t>
                      </a:r>
                      <a:r>
                        <a:rPr lang="en-US" sz="1100" b="1" dirty="0" smtClean="0"/>
                        <a:t>younger child</a:t>
                      </a:r>
                      <a:r>
                        <a:rPr lang="en-US" sz="1100" b="0" dirty="0" smtClean="0"/>
                        <a:t>.*</a:t>
                      </a:r>
                      <a:endParaRPr lang="en-US" sz="1100" b="0" dirty="0"/>
                    </a:p>
                  </a:txBody>
                  <a:tcPr marL="96112" marR="96112" marT="56637" marB="56637">
                    <a:solidFill>
                      <a:schemeClr val="accent2">
                        <a:lumMod val="20000"/>
                        <a:lumOff val="80000"/>
                      </a:schemeClr>
                    </a:solidFill>
                  </a:tcPr>
                </a:tc>
              </a:tr>
            </a:tbl>
          </a:graphicData>
        </a:graphic>
      </p:graphicFrame>
      <p:sp>
        <p:nvSpPr>
          <p:cNvPr id="52" name="TextBox 51"/>
          <p:cNvSpPr txBox="1"/>
          <p:nvPr/>
        </p:nvSpPr>
        <p:spPr>
          <a:xfrm>
            <a:off x="4267200" y="7315200"/>
            <a:ext cx="5105400" cy="400110"/>
          </a:xfrm>
          <a:prstGeom prst="rect">
            <a:avLst/>
          </a:prstGeom>
          <a:noFill/>
        </p:spPr>
        <p:txBody>
          <a:bodyPr wrap="square" rtlCol="0">
            <a:spAutoFit/>
          </a:bodyPr>
          <a:lstStyle/>
          <a:p>
            <a:r>
              <a:rPr lang="en-US" sz="1000" dirty="0" smtClean="0"/>
              <a:t>*Characterization of functioning like a younger child will only apply to some children, such as children with developmental delays.</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2587" y="7723286"/>
            <a:ext cx="6116024" cy="430114"/>
          </a:xfrm>
          <a:prstGeom prst="rect">
            <a:avLst/>
          </a:prstGeom>
        </p:spPr>
        <p:style>
          <a:lnRef idx="1">
            <a:schemeClr val="accent1"/>
          </a:lnRef>
          <a:fillRef idx="2">
            <a:schemeClr val="accent1"/>
          </a:fillRef>
          <a:effectRef idx="1">
            <a:schemeClr val="accent1"/>
          </a:effectRef>
          <a:fontRef idx="minor">
            <a:schemeClr val="dk1"/>
          </a:fontRef>
        </p:style>
        <p:txBody>
          <a:bodyPr wrap="square" lIns="105915" tIns="52957" rIns="105915" bIns="52957" rtlCol="0">
            <a:spAutoFit/>
          </a:bodyPr>
          <a:lstStyle/>
          <a:p>
            <a:pPr algn="ctr"/>
            <a:r>
              <a:rPr lang="en-US" b="1" dirty="0" smtClean="0"/>
              <a:t>Federal Reporting Categories and Outcome Ratings</a:t>
            </a:r>
            <a:endParaRPr lang="en-US" b="1" dirty="0"/>
          </a:p>
        </p:txBody>
      </p:sp>
      <p:graphicFrame>
        <p:nvGraphicFramePr>
          <p:cNvPr id="5" name="Table 4"/>
          <p:cNvGraphicFramePr>
            <a:graphicFrameLocks noGrp="1"/>
          </p:cNvGraphicFramePr>
          <p:nvPr/>
        </p:nvGraphicFramePr>
        <p:xfrm>
          <a:off x="355414" y="8225184"/>
          <a:ext cx="8890371" cy="6557616"/>
        </p:xfrm>
        <a:graphic>
          <a:graphicData uri="http://schemas.openxmlformats.org/drawingml/2006/table">
            <a:tbl>
              <a:tblPr firstRow="1" bandRow="1">
                <a:tableStyleId>{5C22544A-7EE6-4342-B048-85BDC9FD1C3A}</a:tableStyleId>
              </a:tblPr>
              <a:tblGrid>
                <a:gridCol w="2692586"/>
                <a:gridCol w="3234328"/>
                <a:gridCol w="2963457"/>
              </a:tblGrid>
              <a:tr h="459393">
                <a:tc>
                  <a:txBody>
                    <a:bodyPr/>
                    <a:lstStyle/>
                    <a:p>
                      <a:pPr algn="ctr"/>
                      <a:r>
                        <a:rPr lang="en-US" sz="1400" dirty="0" smtClean="0"/>
                        <a:t>PROGRESS</a:t>
                      </a:r>
                      <a:r>
                        <a:rPr lang="en-US" sz="1400" baseline="0" dirty="0" smtClean="0"/>
                        <a:t> CATEGORY</a:t>
                      </a:r>
                      <a:endParaRPr lang="en-US" sz="1400" dirty="0"/>
                    </a:p>
                  </a:txBody>
                  <a:tcPr marL="96112" marR="96112" marT="56637" marB="56637"/>
                </a:tc>
                <a:tc>
                  <a:txBody>
                    <a:bodyPr/>
                    <a:lstStyle/>
                    <a:p>
                      <a:pPr algn="ctr"/>
                      <a:r>
                        <a:rPr lang="en-US" sz="1400" dirty="0" smtClean="0"/>
                        <a:t>EXPLANATION</a:t>
                      </a:r>
                      <a:endParaRPr lang="en-US" sz="1400" dirty="0"/>
                    </a:p>
                  </a:txBody>
                  <a:tcPr marL="96112" marR="96112" marT="56637" marB="56637"/>
                </a:tc>
                <a:tc>
                  <a:txBody>
                    <a:bodyPr/>
                    <a:lstStyle/>
                    <a:p>
                      <a:pPr algn="ctr"/>
                      <a:r>
                        <a:rPr lang="en-US" sz="1400" dirty="0" smtClean="0"/>
                        <a:t>ECOSF RATINGS</a:t>
                      </a:r>
                      <a:endParaRPr lang="en-US" sz="1400" dirty="0"/>
                    </a:p>
                  </a:txBody>
                  <a:tcPr marL="96112" marR="96112" marT="56637" marB="56637"/>
                </a:tc>
              </a:tr>
              <a:tr h="1246025">
                <a:tc>
                  <a:txBody>
                    <a:bodyPr/>
                    <a:lstStyle/>
                    <a:p>
                      <a:r>
                        <a:rPr lang="en-US" sz="1400" b="1" dirty="0" smtClean="0"/>
                        <a:t>a. Did not improve functioning</a:t>
                      </a:r>
                      <a:endParaRPr lang="en-US" sz="1400" b="1" dirty="0"/>
                    </a:p>
                  </a:txBody>
                  <a:tcPr marL="96112" marR="96112" marT="56637" marB="56637" anchor="ctr"/>
                </a:tc>
                <a:tc>
                  <a:txBody>
                    <a:bodyPr/>
                    <a:lstStyle/>
                    <a:p>
                      <a:r>
                        <a:rPr lang="en-US" sz="1400" dirty="0" smtClean="0"/>
                        <a:t>Children who acquired no new skills or regressed during their time in the program. Most likely</a:t>
                      </a:r>
                      <a:r>
                        <a:rPr lang="en-US" sz="1400" baseline="0" dirty="0" smtClean="0"/>
                        <a:t> children with severe or degenerative disabilities.</a:t>
                      </a:r>
                      <a:endParaRPr lang="en-US" sz="1400" dirty="0"/>
                    </a:p>
                  </a:txBody>
                  <a:tcPr marL="96112" marR="96112" marT="56637" marB="56637" anchor="ctr"/>
                </a:tc>
                <a:tc>
                  <a:txBody>
                    <a:bodyPr/>
                    <a:lstStyle/>
                    <a:p>
                      <a:r>
                        <a:rPr lang="en-US" sz="1400" dirty="0" smtClean="0"/>
                        <a:t>Rated lower at exit than entry</a:t>
                      </a:r>
                      <a:r>
                        <a:rPr lang="en-US" sz="1400" baseline="0" dirty="0" smtClean="0"/>
                        <a:t> AND scored “no” on the progress question</a:t>
                      </a:r>
                    </a:p>
                    <a:p>
                      <a:r>
                        <a:rPr lang="en-US" sz="1400" baseline="0" dirty="0" smtClean="0"/>
                        <a:t>OR</a:t>
                      </a:r>
                    </a:p>
                    <a:p>
                      <a:r>
                        <a:rPr lang="en-US" sz="1400" baseline="0" dirty="0" smtClean="0"/>
                        <a:t>Rated 1 at both entry and exit</a:t>
                      </a:r>
                      <a:endParaRPr lang="en-US" sz="1400" dirty="0" smtClean="0"/>
                    </a:p>
                    <a:p>
                      <a:r>
                        <a:rPr lang="en-US" sz="1400" baseline="0" dirty="0" smtClean="0"/>
                        <a:t>AND scored “no” on the progress question</a:t>
                      </a:r>
                      <a:endParaRPr lang="en-US" sz="1400" dirty="0"/>
                    </a:p>
                  </a:txBody>
                  <a:tcPr marL="96112" marR="96112" marT="56637" marB="56637" anchor="ctr"/>
                </a:tc>
              </a:tr>
              <a:tr h="792925">
                <a:tc>
                  <a:txBody>
                    <a:bodyPr/>
                    <a:lstStyle/>
                    <a:p>
                      <a:r>
                        <a:rPr lang="en-US" sz="1400" b="1" dirty="0" smtClean="0"/>
                        <a:t>b. Improved functioning but not sufficient </a:t>
                      </a:r>
                      <a:r>
                        <a:rPr lang="en-US" sz="1400" b="1" baseline="0" dirty="0" smtClean="0"/>
                        <a:t>to move nearer to functioning comparable to same-aged peers</a:t>
                      </a:r>
                      <a:endParaRPr lang="en-US" sz="1400" b="1" dirty="0"/>
                    </a:p>
                  </a:txBody>
                  <a:tcPr marL="96112" marR="96112" marT="56637" marB="56637" anchor="ctr"/>
                </a:tc>
                <a:tc>
                  <a:txBody>
                    <a:bodyPr/>
                    <a:lstStyle/>
                    <a:p>
                      <a:r>
                        <a:rPr lang="en-US" sz="1400" dirty="0" smtClean="0"/>
                        <a:t>Children who acquired new skills but continue to grow at the same rate throughout their time in the program.</a:t>
                      </a:r>
                      <a:endParaRPr lang="en-US" sz="1400" dirty="0"/>
                    </a:p>
                  </a:txBody>
                  <a:tcPr marL="96112" marR="96112" marT="56637" marB="56637" anchor="ctr"/>
                </a:tc>
                <a:tc>
                  <a:txBody>
                    <a:bodyPr/>
                    <a:lstStyle/>
                    <a:p>
                      <a:r>
                        <a:rPr lang="en-US" sz="1400" dirty="0" smtClean="0"/>
                        <a:t>Rated 5 or lower at entry AND rated the same or lower at exit AND had a “yes” on the progress question</a:t>
                      </a:r>
                      <a:endParaRPr lang="en-US" sz="1400" dirty="0"/>
                    </a:p>
                  </a:txBody>
                  <a:tcPr marL="96112" marR="96112" marT="56637" marB="56637" anchor="ctr"/>
                </a:tc>
              </a:tr>
              <a:tr h="1699125">
                <a:tc>
                  <a:txBody>
                    <a:bodyPr/>
                    <a:lstStyle/>
                    <a:p>
                      <a:r>
                        <a:rPr lang="en-US" sz="1400" b="1" dirty="0" smtClean="0"/>
                        <a:t>c. Improved functioning to a level nearer to same-aged peers but did not reach it</a:t>
                      </a:r>
                      <a:endParaRPr lang="en-US" sz="1400" b="1" dirty="0"/>
                    </a:p>
                  </a:txBody>
                  <a:tcPr marL="96112" marR="96112" marT="56637" marB="56637" anchor="ctr"/>
                </a:tc>
                <a:tc>
                  <a:txBody>
                    <a:bodyPr/>
                    <a:lstStyle/>
                    <a:p>
                      <a:r>
                        <a:rPr lang="en-US" sz="1400" dirty="0" smtClean="0"/>
                        <a:t>Children who acquired new skills but accelerated their rate of growth during their time</a:t>
                      </a:r>
                      <a:r>
                        <a:rPr lang="en-US" sz="1400" baseline="0" dirty="0" smtClean="0"/>
                        <a:t> in the program. Children made progress toward catching up with same-aged peers but were still functioning below age expectations when exiting the program.</a:t>
                      </a:r>
                      <a:endParaRPr lang="en-US" sz="1400" dirty="0"/>
                    </a:p>
                  </a:txBody>
                  <a:tcPr marL="96112" marR="96112" marT="56637" marB="56637" anchor="ctr"/>
                </a:tc>
                <a:tc>
                  <a:txBody>
                    <a:bodyPr/>
                    <a:lstStyle/>
                    <a:p>
                      <a:r>
                        <a:rPr lang="en-US" sz="1400" dirty="0" smtClean="0"/>
                        <a:t>Rated higher at exit</a:t>
                      </a:r>
                      <a:r>
                        <a:rPr lang="en-US" sz="1400" baseline="0" dirty="0" smtClean="0"/>
                        <a:t> than entry AND </a:t>
                      </a:r>
                    </a:p>
                    <a:p>
                      <a:r>
                        <a:rPr lang="en-US" sz="1400" baseline="0" dirty="0" smtClean="0"/>
                        <a:t>Rated 5 or below at exit</a:t>
                      </a:r>
                      <a:endParaRPr lang="en-US" sz="1400" dirty="0"/>
                    </a:p>
                  </a:txBody>
                  <a:tcPr marL="96112" marR="96112" marT="56637" marB="56637" anchor="ctr"/>
                </a:tc>
              </a:tr>
              <a:tr h="1019475">
                <a:tc>
                  <a:txBody>
                    <a:bodyPr/>
                    <a:lstStyle/>
                    <a:p>
                      <a:r>
                        <a:rPr lang="en-US" sz="1400" b="1" dirty="0" smtClean="0"/>
                        <a:t>d. Improved functioning to reach a level comparable to same-aged peers</a:t>
                      </a:r>
                      <a:endParaRPr lang="en-US" sz="1400" b="1" dirty="0"/>
                    </a:p>
                  </a:txBody>
                  <a:tcPr marL="96112" marR="96112" marT="56637" marB="56637" anchor="ctr"/>
                </a:tc>
                <a:tc>
                  <a:txBody>
                    <a:bodyPr/>
                    <a:lstStyle/>
                    <a:p>
                      <a:r>
                        <a:rPr lang="en-US" sz="1400" dirty="0" smtClean="0"/>
                        <a:t>Children who were functioning below age expectations when they entered</a:t>
                      </a:r>
                      <a:r>
                        <a:rPr lang="en-US" sz="1400" baseline="0" dirty="0" smtClean="0"/>
                        <a:t> the program but were functioning at age expectations when exiting the program.</a:t>
                      </a:r>
                      <a:endParaRPr lang="en-US" sz="1400" dirty="0"/>
                    </a:p>
                  </a:txBody>
                  <a:tcPr marL="96112" marR="96112" marT="56637" marB="56637" anchor="ctr"/>
                </a:tc>
                <a:tc>
                  <a:txBody>
                    <a:bodyPr/>
                    <a:lstStyle/>
                    <a:p>
                      <a:r>
                        <a:rPr lang="en-US" sz="1400" dirty="0" smtClean="0"/>
                        <a:t>Rated 5 or lower at entry </a:t>
                      </a:r>
                    </a:p>
                    <a:p>
                      <a:r>
                        <a:rPr lang="en-US" sz="1400" dirty="0" smtClean="0"/>
                        <a:t>AND </a:t>
                      </a:r>
                    </a:p>
                    <a:p>
                      <a:r>
                        <a:rPr lang="en-US" sz="1400" dirty="0" smtClean="0"/>
                        <a:t>Rated 6 or 7 at exit</a:t>
                      </a:r>
                      <a:endParaRPr lang="en-US" sz="1400" dirty="0"/>
                    </a:p>
                  </a:txBody>
                  <a:tcPr marL="96112" marR="96112" marT="56637" marB="56637" anchor="ctr"/>
                </a:tc>
              </a:tr>
              <a:tr h="1019475">
                <a:tc>
                  <a:txBody>
                    <a:bodyPr/>
                    <a:lstStyle/>
                    <a:p>
                      <a:r>
                        <a:rPr lang="en-US" sz="1400" b="1" dirty="0" smtClean="0"/>
                        <a:t>e. Maintained functioning at a level comparable to same-aged</a:t>
                      </a:r>
                      <a:r>
                        <a:rPr lang="en-US" sz="1400" b="1" baseline="0" dirty="0" smtClean="0"/>
                        <a:t> peers</a:t>
                      </a:r>
                      <a:endParaRPr lang="en-US" sz="1400" b="1" dirty="0"/>
                    </a:p>
                  </a:txBody>
                  <a:tcPr marL="96112" marR="96112" marT="56637" marB="56637" anchor="ctr"/>
                </a:tc>
                <a:tc>
                  <a:txBody>
                    <a:bodyPr/>
                    <a:lstStyle/>
                    <a:p>
                      <a:r>
                        <a:rPr lang="en-US" sz="1400" dirty="0" smtClean="0"/>
                        <a:t>Children who were functioning at age expectations when they entered the program and were functioning at age expectations when exiting</a:t>
                      </a:r>
                      <a:r>
                        <a:rPr lang="en-US" sz="1400" baseline="0" dirty="0" smtClean="0"/>
                        <a:t> the program.</a:t>
                      </a:r>
                      <a:endParaRPr lang="en-US" sz="1400" dirty="0"/>
                    </a:p>
                  </a:txBody>
                  <a:tcPr marL="96112" marR="96112" marT="56637" marB="56637" anchor="ctr"/>
                </a:tc>
                <a:tc>
                  <a:txBody>
                    <a:bodyPr/>
                    <a:lstStyle/>
                    <a:p>
                      <a:r>
                        <a:rPr lang="en-US" sz="1400" dirty="0" smtClean="0"/>
                        <a:t>Rated 6 or 7 at entry </a:t>
                      </a:r>
                    </a:p>
                    <a:p>
                      <a:r>
                        <a:rPr lang="en-US" sz="1400" dirty="0" smtClean="0"/>
                        <a:t>AND </a:t>
                      </a:r>
                    </a:p>
                    <a:p>
                      <a:r>
                        <a:rPr lang="en-US" sz="1400" dirty="0" smtClean="0"/>
                        <a:t>Rated 6 or 7 at exit</a:t>
                      </a:r>
                      <a:endParaRPr lang="en-US" sz="1400" dirty="0"/>
                    </a:p>
                  </a:txBody>
                  <a:tcPr marL="96112" marR="96112" marT="56637" marB="56637" anchor="ctr"/>
                </a:tc>
              </a:tr>
            </a:tbl>
          </a:graphicData>
        </a:graphic>
      </p:graphicFrame>
      <p:sp>
        <p:nvSpPr>
          <p:cNvPr id="6" name="TextBox 5"/>
          <p:cNvSpPr txBox="1"/>
          <p:nvPr/>
        </p:nvSpPr>
        <p:spPr>
          <a:xfrm>
            <a:off x="2037376" y="275321"/>
            <a:ext cx="5526447" cy="430114"/>
          </a:xfrm>
          <a:prstGeom prst="rect">
            <a:avLst/>
          </a:prstGeom>
        </p:spPr>
        <p:style>
          <a:lnRef idx="1">
            <a:schemeClr val="accent4"/>
          </a:lnRef>
          <a:fillRef idx="2">
            <a:schemeClr val="accent4"/>
          </a:fillRef>
          <a:effectRef idx="1">
            <a:schemeClr val="accent4"/>
          </a:effectRef>
          <a:fontRef idx="minor">
            <a:schemeClr val="dk1"/>
          </a:fontRef>
        </p:style>
        <p:txBody>
          <a:bodyPr wrap="square" lIns="105915" tIns="52957" rIns="105915" bIns="52957" rtlCol="0">
            <a:spAutoFit/>
          </a:bodyPr>
          <a:lstStyle/>
          <a:p>
            <a:pPr algn="ctr"/>
            <a:r>
              <a:rPr lang="en-US" b="1" dirty="0" smtClean="0"/>
              <a:t>Discussion Prompts to Determine Ratings</a:t>
            </a:r>
            <a:endParaRPr lang="en-US" b="1" dirty="0"/>
          </a:p>
        </p:txBody>
      </p:sp>
      <p:graphicFrame>
        <p:nvGraphicFramePr>
          <p:cNvPr id="7" name="Table 6"/>
          <p:cNvGraphicFramePr>
            <a:graphicFrameLocks noGrp="1"/>
          </p:cNvGraphicFramePr>
          <p:nvPr/>
        </p:nvGraphicFramePr>
        <p:xfrm>
          <a:off x="348183" y="747301"/>
          <a:ext cx="8904833" cy="6640536"/>
        </p:xfrm>
        <a:graphic>
          <a:graphicData uri="http://schemas.openxmlformats.org/drawingml/2006/table">
            <a:tbl>
              <a:tblPr firstRow="1" bandRow="1">
                <a:tableStyleId>{00A15C55-8517-42AA-B614-E9B94910E393}</a:tableStyleId>
              </a:tblPr>
              <a:tblGrid>
                <a:gridCol w="1175817"/>
                <a:gridCol w="7729016"/>
              </a:tblGrid>
              <a:tr h="446059">
                <a:tc>
                  <a:txBody>
                    <a:bodyPr/>
                    <a:lstStyle/>
                    <a:p>
                      <a:r>
                        <a:rPr lang="en-US" sz="1400" dirty="0" smtClean="0"/>
                        <a:t>OUTCOME</a:t>
                      </a:r>
                      <a:r>
                        <a:rPr lang="en-US" sz="1400" baseline="0" dirty="0" smtClean="0"/>
                        <a:t> INDICATORS</a:t>
                      </a:r>
                      <a:endParaRPr lang="en-US" sz="1400" dirty="0"/>
                    </a:p>
                  </a:txBody>
                  <a:tcPr marL="96112" marR="96112" marT="56637" marB="56637" anchor="ctr"/>
                </a:tc>
                <a:tc>
                  <a:txBody>
                    <a:bodyPr/>
                    <a:lstStyle/>
                    <a:p>
                      <a:r>
                        <a:rPr lang="en-US" sz="1400" dirty="0" smtClean="0"/>
                        <a:t>CONVERSATION STARTERS:  </a:t>
                      </a:r>
                      <a:r>
                        <a:rPr lang="en-US" sz="1400" b="0" dirty="0" smtClean="0"/>
                        <a:t>To guide team discussion of child’s performance.</a:t>
                      </a:r>
                      <a:r>
                        <a:rPr lang="en-US" sz="1400" b="0" baseline="0" dirty="0" smtClean="0"/>
                        <a:t> This is not a checklist. Questions probe for functional skills in each of the outcome areas.</a:t>
                      </a:r>
                      <a:endParaRPr lang="en-US" sz="1400" b="0" dirty="0"/>
                    </a:p>
                  </a:txBody>
                  <a:tcPr marL="96112" marR="96112" marT="56637" marB="56637" anchor="ctr"/>
                </a:tc>
              </a:tr>
              <a:tr h="1876841">
                <a:tc>
                  <a:txBody>
                    <a:bodyPr/>
                    <a:lstStyle/>
                    <a:p>
                      <a:r>
                        <a:rPr lang="en-US" sz="1400" b="1" dirty="0" smtClean="0"/>
                        <a:t>Positive</a:t>
                      </a:r>
                      <a:r>
                        <a:rPr lang="en-US" sz="1400" b="1" baseline="0" dirty="0" smtClean="0"/>
                        <a:t> social-emotional skills</a:t>
                      </a:r>
                      <a:endParaRPr lang="en-US" sz="1400" b="1" dirty="0"/>
                    </a:p>
                  </a:txBody>
                  <a:tcPr marL="96112" marR="96112" marT="56637" marB="56637" anchor="ctr"/>
                </a:tc>
                <a:tc>
                  <a:txBody>
                    <a:bodyPr/>
                    <a:lstStyle/>
                    <a:p>
                      <a:r>
                        <a:rPr lang="en-US" sz="1400" dirty="0" smtClean="0"/>
                        <a:t>How does the child relate to parents and</a:t>
                      </a:r>
                      <a:r>
                        <a:rPr lang="en-US" sz="1400" baseline="0" dirty="0" smtClean="0"/>
                        <a:t> familiar caregivers?</a:t>
                      </a:r>
                    </a:p>
                    <a:p>
                      <a:r>
                        <a:rPr lang="en-US" sz="1400" baseline="0" dirty="0" smtClean="0"/>
                        <a:t>How does the child interact with people in community settings  (park, library, church, grocery store, with neighbors, etc.)</a:t>
                      </a:r>
                    </a:p>
                    <a:p>
                      <a:r>
                        <a:rPr lang="en-US" sz="1400" baseline="0" dirty="0" smtClean="0"/>
                        <a:t>How does the child interact with/react to peers?</a:t>
                      </a:r>
                    </a:p>
                    <a:p>
                      <a:r>
                        <a:rPr lang="en-US" sz="1400" baseline="0" dirty="0" smtClean="0"/>
                        <a:t>What is the child’s eye contact with others? Does it differ across situations or with other people?</a:t>
                      </a:r>
                    </a:p>
                    <a:p>
                      <a:r>
                        <a:rPr lang="en-US" sz="1400" baseline="0" dirty="0" smtClean="0"/>
                        <a:t>How does the child express delight or display affection?</a:t>
                      </a:r>
                    </a:p>
                    <a:p>
                      <a:r>
                        <a:rPr lang="en-US" sz="1400" baseline="0" dirty="0" smtClean="0"/>
                        <a:t>Are there behaviors that may interfere with relationships or seem inappropriate in interactions expected for the child’s age (tantrums, screaming, biting)? How often does this occur? In what situations? </a:t>
                      </a:r>
                    </a:p>
                    <a:p>
                      <a:r>
                        <a:rPr lang="en-US" sz="1400" b="1" baseline="0" dirty="0" smtClean="0"/>
                        <a:t>How would your expect other children of this age to act in these situations?</a:t>
                      </a:r>
                      <a:endParaRPr lang="en-US" sz="1400" b="1" dirty="0"/>
                    </a:p>
                  </a:txBody>
                  <a:tcPr marL="96112" marR="96112" marT="56637" marB="56637" anchor="ctr"/>
                </a:tc>
              </a:tr>
              <a:tr h="2203375">
                <a:tc>
                  <a:txBody>
                    <a:bodyPr/>
                    <a:lstStyle/>
                    <a:p>
                      <a:r>
                        <a:rPr lang="en-US" sz="1400" b="1" dirty="0" smtClean="0"/>
                        <a:t>General knowledge and skills</a:t>
                      </a:r>
                      <a:endParaRPr lang="en-US" sz="1400" b="1" dirty="0"/>
                    </a:p>
                  </a:txBody>
                  <a:tcPr marL="96112" marR="96112" marT="56637" marB="56637" anchor="ctr"/>
                </a:tc>
                <a:tc>
                  <a:txBody>
                    <a:bodyPr/>
                    <a:lstStyle/>
                    <a:p>
                      <a:r>
                        <a:rPr lang="en-US" sz="1400" dirty="0" smtClean="0"/>
                        <a:t>How does the child use words</a:t>
                      </a:r>
                      <a:r>
                        <a:rPr lang="en-US" sz="1400" baseline="0" dirty="0" smtClean="0"/>
                        <a:t> and skills in everyday settings (home, park, child care, store, with other kids, with different people)?</a:t>
                      </a:r>
                    </a:p>
                    <a:p>
                      <a:r>
                        <a:rPr lang="en-US" sz="1400" baseline="0" dirty="0" smtClean="0"/>
                        <a:t>How does the child understand and respond to directions and requests from others?</a:t>
                      </a:r>
                    </a:p>
                    <a:p>
                      <a:r>
                        <a:rPr lang="en-US" sz="1400" baseline="0" dirty="0" smtClean="0"/>
                        <a:t>Tell about a time when s/he tried to solve a problem (overcame an obstacle, solved a problem about something important to him/her).</a:t>
                      </a:r>
                    </a:p>
                    <a:p>
                      <a:r>
                        <a:rPr lang="en-US" sz="1400" baseline="0" dirty="0" smtClean="0"/>
                        <a:t>Does the child display an awareness of the distinctions between things (like object characteristics, size differences, difference in object functions)?</a:t>
                      </a:r>
                    </a:p>
                    <a:p>
                      <a:r>
                        <a:rPr lang="en-US" sz="1400" baseline="0" dirty="0" smtClean="0"/>
                        <a:t>How does the child’s play suggest an understanding of familiar scripts for how things work, what things are related, what comes next, and memory of previous actions?</a:t>
                      </a:r>
                    </a:p>
                    <a:p>
                      <a:r>
                        <a:rPr lang="en-US" sz="1400" baseline="0" dirty="0" smtClean="0"/>
                        <a:t>How does the child demonstrate an understanding of symbols into concepts, communications and play?</a:t>
                      </a:r>
                    </a:p>
                    <a:p>
                      <a:r>
                        <a:rPr lang="en-US" sz="1400" baseline="0" dirty="0" smtClean="0"/>
                        <a:t>How does the child interact with books, pictures and print?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t>How would your expect other children of this age to act in these situations?</a:t>
                      </a:r>
                      <a:endParaRPr lang="en-US" sz="1400" b="1" dirty="0" smtClean="0"/>
                    </a:p>
                  </a:txBody>
                  <a:tcPr marL="96112" marR="96112" marT="56637" marB="56637" anchor="ctr"/>
                </a:tc>
              </a:tr>
              <a:tr h="1127225">
                <a:tc>
                  <a:txBody>
                    <a:bodyPr/>
                    <a:lstStyle/>
                    <a:p>
                      <a:r>
                        <a:rPr lang="en-US" sz="1400" b="1" dirty="0" smtClean="0"/>
                        <a:t>Appropriate behaviors to meet needs</a:t>
                      </a:r>
                      <a:endParaRPr lang="en-US" sz="1400" b="1" dirty="0"/>
                    </a:p>
                  </a:txBody>
                  <a:tcPr marL="96112" marR="96112" marT="56637" marB="56637" anchor="ctr"/>
                </a:tc>
                <a:tc>
                  <a:txBody>
                    <a:bodyPr/>
                    <a:lstStyle/>
                    <a:p>
                      <a:r>
                        <a:rPr lang="en-US" sz="1400" dirty="0" smtClean="0"/>
                        <a:t>What</a:t>
                      </a:r>
                      <a:r>
                        <a:rPr lang="en-US" sz="1400" baseline="0" dirty="0" smtClean="0"/>
                        <a:t> happens when s/he does not get what s/he wants?</a:t>
                      </a:r>
                    </a:p>
                    <a:p>
                      <a:r>
                        <a:rPr lang="en-US" sz="1400" baseline="0" dirty="0" smtClean="0"/>
                        <a:t>How does the child get from place to place when desired or needed?</a:t>
                      </a:r>
                    </a:p>
                    <a:p>
                      <a:r>
                        <a:rPr lang="en-US" sz="1400" baseline="0" dirty="0" smtClean="0"/>
                        <a:t>How does the child indicate a need for help? How is this conveyed?</a:t>
                      </a:r>
                    </a:p>
                    <a:p>
                      <a:r>
                        <a:rPr lang="en-US" sz="1400" baseline="0" dirty="0" smtClean="0"/>
                        <a:t>Is s/he aware of dangerous situations (hot stoves, cars, strangers)?</a:t>
                      </a:r>
                    </a:p>
                    <a:p>
                      <a:r>
                        <a:rPr lang="en-US" sz="1400" baseline="0" dirty="0" smtClean="0"/>
                        <a:t>How does s/he take care of hygiene (tooth brushing, washing hands or face, blowing nose)?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t>How would your expect other children of this age to act in these situations?</a:t>
                      </a:r>
                      <a:endParaRPr lang="en-US" sz="1400" b="1" dirty="0" smtClean="0"/>
                    </a:p>
                  </a:txBody>
                  <a:tcPr marL="96112" marR="96112" marT="56637" marB="56637"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1404</Words>
  <Application>Microsoft Office PowerPoint</Application>
  <PresentationFormat>Custom</PresentationFormat>
  <Paragraphs>111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Ohio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kimberly.carlson</dc:creator>
  <cp:lastModifiedBy>kimberly.carlson</cp:lastModifiedBy>
  <cp:revision>16</cp:revision>
  <dcterms:created xsi:type="dcterms:W3CDTF">2010-05-05T20:37:41Z</dcterms:created>
  <dcterms:modified xsi:type="dcterms:W3CDTF">2010-05-07T16:43:20Z</dcterms:modified>
</cp:coreProperties>
</file>