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315" r:id="rId3"/>
    <p:sldId id="316" r:id="rId4"/>
    <p:sldId id="317" r:id="rId5"/>
    <p:sldId id="318" r:id="rId6"/>
    <p:sldId id="331" r:id="rId7"/>
    <p:sldId id="266" r:id="rId8"/>
    <p:sldId id="265" r:id="rId9"/>
    <p:sldId id="302" r:id="rId10"/>
    <p:sldId id="276" r:id="rId11"/>
    <p:sldId id="298" r:id="rId12"/>
    <p:sldId id="299" r:id="rId13"/>
    <p:sldId id="322" r:id="rId14"/>
    <p:sldId id="303" r:id="rId15"/>
    <p:sldId id="259" r:id="rId16"/>
    <p:sldId id="304" r:id="rId17"/>
    <p:sldId id="305" r:id="rId18"/>
    <p:sldId id="306" r:id="rId19"/>
    <p:sldId id="309" r:id="rId20"/>
    <p:sldId id="323" r:id="rId21"/>
    <p:sldId id="268" r:id="rId22"/>
    <p:sldId id="324" r:id="rId23"/>
    <p:sldId id="269" r:id="rId24"/>
    <p:sldId id="282" r:id="rId25"/>
    <p:sldId id="332" r:id="rId26"/>
    <p:sldId id="330" r:id="rId27"/>
    <p:sldId id="292" r:id="rId28"/>
    <p:sldId id="328" r:id="rId29"/>
    <p:sldId id="270" r:id="rId30"/>
    <p:sldId id="294" r:id="rId31"/>
    <p:sldId id="295" r:id="rId32"/>
    <p:sldId id="296" r:id="rId33"/>
    <p:sldId id="329" r:id="rId34"/>
    <p:sldId id="271" r:id="rId35"/>
    <p:sldId id="297" r:id="rId36"/>
    <p:sldId id="288" r:id="rId37"/>
    <p:sldId id="319" r:id="rId3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80" autoAdjust="0"/>
    <p:restoredTop sz="76923" autoAdjust="0"/>
  </p:normalViewPr>
  <p:slideViewPr>
    <p:cSldViewPr>
      <p:cViewPr>
        <p:scale>
          <a:sx n="60" d="100"/>
          <a:sy n="60" d="100"/>
        </p:scale>
        <p:origin x="-2352" y="-6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508"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500985-757A-4F24-9D34-CF4658BCDEC9}" type="doc">
      <dgm:prSet loTypeId="urn:microsoft.com/office/officeart/2005/8/layout/process2" loCatId="process" qsTypeId="urn:microsoft.com/office/officeart/2005/8/quickstyle/simple1#1" qsCatId="simple" csTypeId="urn:microsoft.com/office/officeart/2005/8/colors/colorful1#1" csCatId="colorful" phldr="1"/>
      <dgm:spPr/>
      <dgm:t>
        <a:bodyPr/>
        <a:lstStyle/>
        <a:p>
          <a:endParaRPr lang="en-US"/>
        </a:p>
      </dgm:t>
    </dgm:pt>
    <dgm:pt modelId="{E585F82E-28DC-4902-95E7-8B6237BE93C8}">
      <dgm:prSet/>
      <dgm:spPr/>
      <dgm:t>
        <a:bodyPr/>
        <a:lstStyle/>
        <a:p>
          <a:pPr rtl="0"/>
          <a:r>
            <a:rPr lang="en-US" dirty="0" smtClean="0"/>
            <a:t>Virginia’s 2008 Determination Status</a:t>
          </a:r>
          <a:endParaRPr lang="en-US" dirty="0"/>
        </a:p>
      </dgm:t>
    </dgm:pt>
    <dgm:pt modelId="{0894CCF5-5078-46DD-A429-A28680D7D437}" type="parTrans" cxnId="{17E759E5-C880-4C44-8A1A-174F92DC094C}">
      <dgm:prSet/>
      <dgm:spPr/>
      <dgm:t>
        <a:bodyPr/>
        <a:lstStyle/>
        <a:p>
          <a:endParaRPr lang="en-US"/>
        </a:p>
      </dgm:t>
    </dgm:pt>
    <dgm:pt modelId="{FEAC482D-1F85-4865-9F54-59E50CE8A1FD}" type="sibTrans" cxnId="{17E759E5-C880-4C44-8A1A-174F92DC094C}">
      <dgm:prSet/>
      <dgm:spPr/>
      <dgm:t>
        <a:bodyPr/>
        <a:lstStyle/>
        <a:p>
          <a:endParaRPr lang="en-US"/>
        </a:p>
      </dgm:t>
    </dgm:pt>
    <dgm:pt modelId="{28EA6210-1C4B-4FD6-9040-25FE251525B6}">
      <dgm:prSet/>
      <dgm:spPr/>
      <dgm:t>
        <a:bodyPr/>
        <a:lstStyle/>
        <a:p>
          <a:pPr rtl="0"/>
          <a:r>
            <a:rPr lang="en-US" dirty="0" smtClean="0"/>
            <a:t>Work with DAC</a:t>
          </a:r>
          <a:endParaRPr lang="en-US" dirty="0"/>
        </a:p>
      </dgm:t>
    </dgm:pt>
    <dgm:pt modelId="{674C1EC6-5720-4550-9367-B397D200440C}" type="parTrans" cxnId="{2BC56F74-51A6-48EC-A623-65D79474441B}">
      <dgm:prSet/>
      <dgm:spPr/>
      <dgm:t>
        <a:bodyPr/>
        <a:lstStyle/>
        <a:p>
          <a:endParaRPr lang="en-US"/>
        </a:p>
      </dgm:t>
    </dgm:pt>
    <dgm:pt modelId="{09C5A2BF-4191-40BD-8B43-CB7484517CB2}" type="sibTrans" cxnId="{2BC56F74-51A6-48EC-A623-65D79474441B}">
      <dgm:prSet/>
      <dgm:spPr/>
      <dgm:t>
        <a:bodyPr/>
        <a:lstStyle/>
        <a:p>
          <a:endParaRPr lang="en-US"/>
        </a:p>
      </dgm:t>
    </dgm:pt>
    <dgm:pt modelId="{76D3201D-F3F1-40EA-A8AD-694F76EEB463}">
      <dgm:prSet/>
      <dgm:spPr/>
      <dgm:t>
        <a:bodyPr/>
        <a:lstStyle/>
        <a:p>
          <a:pPr rtl="0"/>
          <a:r>
            <a:rPr lang="en-US" dirty="0" smtClean="0"/>
            <a:t>Leadership Academy (April 2010)</a:t>
          </a:r>
          <a:endParaRPr lang="en-US" dirty="0"/>
        </a:p>
      </dgm:t>
    </dgm:pt>
    <dgm:pt modelId="{EDAB2622-56FC-4F32-AEB7-17AE4F9F2150}" type="parTrans" cxnId="{4FEEB2E9-3FA3-4C6F-A139-FAEFA5D161D9}">
      <dgm:prSet/>
      <dgm:spPr/>
      <dgm:t>
        <a:bodyPr/>
        <a:lstStyle/>
        <a:p>
          <a:endParaRPr lang="en-US"/>
        </a:p>
      </dgm:t>
    </dgm:pt>
    <dgm:pt modelId="{D1A610BB-EF37-4A08-9755-0F99BF32C3B5}" type="sibTrans" cxnId="{4FEEB2E9-3FA3-4C6F-A139-FAEFA5D161D9}">
      <dgm:prSet/>
      <dgm:spPr/>
      <dgm:t>
        <a:bodyPr/>
        <a:lstStyle/>
        <a:p>
          <a:endParaRPr lang="en-US"/>
        </a:p>
      </dgm:t>
    </dgm:pt>
    <dgm:pt modelId="{7DC0FFD7-3997-4F8C-85B9-9EAD02B0BBCB}">
      <dgm:prSet/>
      <dgm:spPr/>
      <dgm:t>
        <a:bodyPr/>
        <a:lstStyle/>
        <a:p>
          <a:pPr rtl="0"/>
          <a:r>
            <a:rPr lang="en-US" dirty="0" smtClean="0"/>
            <a:t>Data Analysis Modules</a:t>
          </a:r>
          <a:endParaRPr lang="en-US" dirty="0"/>
        </a:p>
      </dgm:t>
    </dgm:pt>
    <dgm:pt modelId="{7C691AA3-74A3-40AC-9A08-2AAFD6BD1CCF}" type="parTrans" cxnId="{6BE3D208-6CC5-45C8-BFC2-F12A556FEC7D}">
      <dgm:prSet/>
      <dgm:spPr/>
      <dgm:t>
        <a:bodyPr/>
        <a:lstStyle/>
        <a:p>
          <a:endParaRPr lang="en-US"/>
        </a:p>
      </dgm:t>
    </dgm:pt>
    <dgm:pt modelId="{85D79C06-2619-48FD-89CD-9BD99A4DFAA5}" type="sibTrans" cxnId="{6BE3D208-6CC5-45C8-BFC2-F12A556FEC7D}">
      <dgm:prSet/>
      <dgm:spPr/>
      <dgm:t>
        <a:bodyPr/>
        <a:lstStyle/>
        <a:p>
          <a:endParaRPr lang="en-US"/>
        </a:p>
      </dgm:t>
    </dgm:pt>
    <dgm:pt modelId="{6A9AD9FE-E255-440C-80FF-2637FAFED050}" type="pres">
      <dgm:prSet presAssocID="{D5500985-757A-4F24-9D34-CF4658BCDEC9}" presName="linearFlow" presStyleCnt="0">
        <dgm:presLayoutVars>
          <dgm:resizeHandles val="exact"/>
        </dgm:presLayoutVars>
      </dgm:prSet>
      <dgm:spPr/>
      <dgm:t>
        <a:bodyPr/>
        <a:lstStyle/>
        <a:p>
          <a:endParaRPr lang="en-US"/>
        </a:p>
      </dgm:t>
    </dgm:pt>
    <dgm:pt modelId="{A0589F37-B231-4B89-B47B-D5367E0E0F9F}" type="pres">
      <dgm:prSet presAssocID="{E585F82E-28DC-4902-95E7-8B6237BE93C8}" presName="node" presStyleLbl="node1" presStyleIdx="0" presStyleCnt="4">
        <dgm:presLayoutVars>
          <dgm:bulletEnabled val="1"/>
        </dgm:presLayoutVars>
      </dgm:prSet>
      <dgm:spPr/>
      <dgm:t>
        <a:bodyPr/>
        <a:lstStyle/>
        <a:p>
          <a:endParaRPr lang="en-US"/>
        </a:p>
      </dgm:t>
    </dgm:pt>
    <dgm:pt modelId="{27BC463D-4D72-4939-9537-43B352E62F17}" type="pres">
      <dgm:prSet presAssocID="{FEAC482D-1F85-4865-9F54-59E50CE8A1FD}" presName="sibTrans" presStyleLbl="sibTrans2D1" presStyleIdx="0" presStyleCnt="3"/>
      <dgm:spPr/>
      <dgm:t>
        <a:bodyPr/>
        <a:lstStyle/>
        <a:p>
          <a:endParaRPr lang="en-US"/>
        </a:p>
      </dgm:t>
    </dgm:pt>
    <dgm:pt modelId="{205C8CB3-03BE-4364-A0A1-0F191DDA8778}" type="pres">
      <dgm:prSet presAssocID="{FEAC482D-1F85-4865-9F54-59E50CE8A1FD}" presName="connectorText" presStyleLbl="sibTrans2D1" presStyleIdx="0" presStyleCnt="3"/>
      <dgm:spPr/>
      <dgm:t>
        <a:bodyPr/>
        <a:lstStyle/>
        <a:p>
          <a:endParaRPr lang="en-US"/>
        </a:p>
      </dgm:t>
    </dgm:pt>
    <dgm:pt modelId="{B1517E99-6847-4E26-8DB6-0044BC89D826}" type="pres">
      <dgm:prSet presAssocID="{28EA6210-1C4B-4FD6-9040-25FE251525B6}" presName="node" presStyleLbl="node1" presStyleIdx="1" presStyleCnt="4">
        <dgm:presLayoutVars>
          <dgm:bulletEnabled val="1"/>
        </dgm:presLayoutVars>
      </dgm:prSet>
      <dgm:spPr/>
      <dgm:t>
        <a:bodyPr/>
        <a:lstStyle/>
        <a:p>
          <a:endParaRPr lang="en-US"/>
        </a:p>
      </dgm:t>
    </dgm:pt>
    <dgm:pt modelId="{901775D4-5B1F-42C2-B9FB-4371936E8A7F}" type="pres">
      <dgm:prSet presAssocID="{09C5A2BF-4191-40BD-8B43-CB7484517CB2}" presName="sibTrans" presStyleLbl="sibTrans2D1" presStyleIdx="1" presStyleCnt="3"/>
      <dgm:spPr/>
      <dgm:t>
        <a:bodyPr/>
        <a:lstStyle/>
        <a:p>
          <a:endParaRPr lang="en-US"/>
        </a:p>
      </dgm:t>
    </dgm:pt>
    <dgm:pt modelId="{ECE81B06-0FF3-4104-88FE-B40AB639AA03}" type="pres">
      <dgm:prSet presAssocID="{09C5A2BF-4191-40BD-8B43-CB7484517CB2}" presName="connectorText" presStyleLbl="sibTrans2D1" presStyleIdx="1" presStyleCnt="3"/>
      <dgm:spPr/>
      <dgm:t>
        <a:bodyPr/>
        <a:lstStyle/>
        <a:p>
          <a:endParaRPr lang="en-US"/>
        </a:p>
      </dgm:t>
    </dgm:pt>
    <dgm:pt modelId="{60ED5445-496D-4912-8CD7-5155A911A67D}" type="pres">
      <dgm:prSet presAssocID="{76D3201D-F3F1-40EA-A8AD-694F76EEB463}" presName="node" presStyleLbl="node1" presStyleIdx="2" presStyleCnt="4">
        <dgm:presLayoutVars>
          <dgm:bulletEnabled val="1"/>
        </dgm:presLayoutVars>
      </dgm:prSet>
      <dgm:spPr/>
      <dgm:t>
        <a:bodyPr/>
        <a:lstStyle/>
        <a:p>
          <a:endParaRPr lang="en-US"/>
        </a:p>
      </dgm:t>
    </dgm:pt>
    <dgm:pt modelId="{083343B4-FE5E-4776-A481-382230350ABC}" type="pres">
      <dgm:prSet presAssocID="{D1A610BB-EF37-4A08-9755-0F99BF32C3B5}" presName="sibTrans" presStyleLbl="sibTrans2D1" presStyleIdx="2" presStyleCnt="3"/>
      <dgm:spPr/>
      <dgm:t>
        <a:bodyPr/>
        <a:lstStyle/>
        <a:p>
          <a:endParaRPr lang="en-US"/>
        </a:p>
      </dgm:t>
    </dgm:pt>
    <dgm:pt modelId="{7E211B30-3002-41FD-B708-B0B204A3C5A4}" type="pres">
      <dgm:prSet presAssocID="{D1A610BB-EF37-4A08-9755-0F99BF32C3B5}" presName="connectorText" presStyleLbl="sibTrans2D1" presStyleIdx="2" presStyleCnt="3"/>
      <dgm:spPr/>
      <dgm:t>
        <a:bodyPr/>
        <a:lstStyle/>
        <a:p>
          <a:endParaRPr lang="en-US"/>
        </a:p>
      </dgm:t>
    </dgm:pt>
    <dgm:pt modelId="{EAD16162-1B12-4570-9094-89DCD8652352}" type="pres">
      <dgm:prSet presAssocID="{7DC0FFD7-3997-4F8C-85B9-9EAD02B0BBCB}" presName="node" presStyleLbl="node1" presStyleIdx="3" presStyleCnt="4">
        <dgm:presLayoutVars>
          <dgm:bulletEnabled val="1"/>
        </dgm:presLayoutVars>
      </dgm:prSet>
      <dgm:spPr/>
      <dgm:t>
        <a:bodyPr/>
        <a:lstStyle/>
        <a:p>
          <a:endParaRPr lang="en-US"/>
        </a:p>
      </dgm:t>
    </dgm:pt>
  </dgm:ptLst>
  <dgm:cxnLst>
    <dgm:cxn modelId="{43C1D315-ABAF-481A-A2D5-D545DFB63BBE}" type="presOf" srcId="{7DC0FFD7-3997-4F8C-85B9-9EAD02B0BBCB}" destId="{EAD16162-1B12-4570-9094-89DCD8652352}" srcOrd="0" destOrd="0" presId="urn:microsoft.com/office/officeart/2005/8/layout/process2"/>
    <dgm:cxn modelId="{BB21EE2C-77CD-42DC-B278-5E7D3BF7F858}" type="presOf" srcId="{D5500985-757A-4F24-9D34-CF4658BCDEC9}" destId="{6A9AD9FE-E255-440C-80FF-2637FAFED050}" srcOrd="0" destOrd="0" presId="urn:microsoft.com/office/officeart/2005/8/layout/process2"/>
    <dgm:cxn modelId="{62B0FF80-C7E2-4C29-A659-706D307FEC74}" type="presOf" srcId="{09C5A2BF-4191-40BD-8B43-CB7484517CB2}" destId="{901775D4-5B1F-42C2-B9FB-4371936E8A7F}" srcOrd="0" destOrd="0" presId="urn:microsoft.com/office/officeart/2005/8/layout/process2"/>
    <dgm:cxn modelId="{06B13511-F004-4473-B742-2B743260DC86}" type="presOf" srcId="{E585F82E-28DC-4902-95E7-8B6237BE93C8}" destId="{A0589F37-B231-4B89-B47B-D5367E0E0F9F}" srcOrd="0" destOrd="0" presId="urn:microsoft.com/office/officeart/2005/8/layout/process2"/>
    <dgm:cxn modelId="{E4003A68-9199-4370-92ED-E763BD766DBF}" type="presOf" srcId="{28EA6210-1C4B-4FD6-9040-25FE251525B6}" destId="{B1517E99-6847-4E26-8DB6-0044BC89D826}" srcOrd="0" destOrd="0" presId="urn:microsoft.com/office/officeart/2005/8/layout/process2"/>
    <dgm:cxn modelId="{17E759E5-C880-4C44-8A1A-174F92DC094C}" srcId="{D5500985-757A-4F24-9D34-CF4658BCDEC9}" destId="{E585F82E-28DC-4902-95E7-8B6237BE93C8}" srcOrd="0" destOrd="0" parTransId="{0894CCF5-5078-46DD-A429-A28680D7D437}" sibTransId="{FEAC482D-1F85-4865-9F54-59E50CE8A1FD}"/>
    <dgm:cxn modelId="{8357B864-6393-43B8-BD36-8E6EC56336E3}" type="presOf" srcId="{FEAC482D-1F85-4865-9F54-59E50CE8A1FD}" destId="{27BC463D-4D72-4939-9537-43B352E62F17}" srcOrd="0" destOrd="0" presId="urn:microsoft.com/office/officeart/2005/8/layout/process2"/>
    <dgm:cxn modelId="{4259CF5B-1713-407C-90E1-EF71B67FBF30}" type="presOf" srcId="{FEAC482D-1F85-4865-9F54-59E50CE8A1FD}" destId="{205C8CB3-03BE-4364-A0A1-0F191DDA8778}" srcOrd="1" destOrd="0" presId="urn:microsoft.com/office/officeart/2005/8/layout/process2"/>
    <dgm:cxn modelId="{4FEEB2E9-3FA3-4C6F-A139-FAEFA5D161D9}" srcId="{D5500985-757A-4F24-9D34-CF4658BCDEC9}" destId="{76D3201D-F3F1-40EA-A8AD-694F76EEB463}" srcOrd="2" destOrd="0" parTransId="{EDAB2622-56FC-4F32-AEB7-17AE4F9F2150}" sibTransId="{D1A610BB-EF37-4A08-9755-0F99BF32C3B5}"/>
    <dgm:cxn modelId="{6BE3D208-6CC5-45C8-BFC2-F12A556FEC7D}" srcId="{D5500985-757A-4F24-9D34-CF4658BCDEC9}" destId="{7DC0FFD7-3997-4F8C-85B9-9EAD02B0BBCB}" srcOrd="3" destOrd="0" parTransId="{7C691AA3-74A3-40AC-9A08-2AAFD6BD1CCF}" sibTransId="{85D79C06-2619-48FD-89CD-9BD99A4DFAA5}"/>
    <dgm:cxn modelId="{4DF4BFB3-6FAB-4718-B2CF-5A076CFEF7FF}" type="presOf" srcId="{D1A610BB-EF37-4A08-9755-0F99BF32C3B5}" destId="{083343B4-FE5E-4776-A481-382230350ABC}" srcOrd="0" destOrd="0" presId="urn:microsoft.com/office/officeart/2005/8/layout/process2"/>
    <dgm:cxn modelId="{EEDCC6F6-1725-40EC-96C4-EEF576A75F79}" type="presOf" srcId="{76D3201D-F3F1-40EA-A8AD-694F76EEB463}" destId="{60ED5445-496D-4912-8CD7-5155A911A67D}" srcOrd="0" destOrd="0" presId="urn:microsoft.com/office/officeart/2005/8/layout/process2"/>
    <dgm:cxn modelId="{B6E5AFBE-655D-4DEB-91A1-97819BD7AA43}" type="presOf" srcId="{D1A610BB-EF37-4A08-9755-0F99BF32C3B5}" destId="{7E211B30-3002-41FD-B708-B0B204A3C5A4}" srcOrd="1" destOrd="0" presId="urn:microsoft.com/office/officeart/2005/8/layout/process2"/>
    <dgm:cxn modelId="{5623F37B-41F5-4502-AB61-6C5A1A81E6EB}" type="presOf" srcId="{09C5A2BF-4191-40BD-8B43-CB7484517CB2}" destId="{ECE81B06-0FF3-4104-88FE-B40AB639AA03}" srcOrd="1" destOrd="0" presId="urn:microsoft.com/office/officeart/2005/8/layout/process2"/>
    <dgm:cxn modelId="{2BC56F74-51A6-48EC-A623-65D79474441B}" srcId="{D5500985-757A-4F24-9D34-CF4658BCDEC9}" destId="{28EA6210-1C4B-4FD6-9040-25FE251525B6}" srcOrd="1" destOrd="0" parTransId="{674C1EC6-5720-4550-9367-B397D200440C}" sibTransId="{09C5A2BF-4191-40BD-8B43-CB7484517CB2}"/>
    <dgm:cxn modelId="{2C547B38-9BAA-4EB1-9F32-EBE56DDFF1C2}" type="presParOf" srcId="{6A9AD9FE-E255-440C-80FF-2637FAFED050}" destId="{A0589F37-B231-4B89-B47B-D5367E0E0F9F}" srcOrd="0" destOrd="0" presId="urn:microsoft.com/office/officeart/2005/8/layout/process2"/>
    <dgm:cxn modelId="{0E11E147-381A-4A3E-BB5E-FA1695345646}" type="presParOf" srcId="{6A9AD9FE-E255-440C-80FF-2637FAFED050}" destId="{27BC463D-4D72-4939-9537-43B352E62F17}" srcOrd="1" destOrd="0" presId="urn:microsoft.com/office/officeart/2005/8/layout/process2"/>
    <dgm:cxn modelId="{03CB2244-128E-4614-8E76-A3F06C420AD4}" type="presParOf" srcId="{27BC463D-4D72-4939-9537-43B352E62F17}" destId="{205C8CB3-03BE-4364-A0A1-0F191DDA8778}" srcOrd="0" destOrd="0" presId="urn:microsoft.com/office/officeart/2005/8/layout/process2"/>
    <dgm:cxn modelId="{588F9547-3522-4388-A1A0-0180A59C1521}" type="presParOf" srcId="{6A9AD9FE-E255-440C-80FF-2637FAFED050}" destId="{B1517E99-6847-4E26-8DB6-0044BC89D826}" srcOrd="2" destOrd="0" presId="urn:microsoft.com/office/officeart/2005/8/layout/process2"/>
    <dgm:cxn modelId="{4800E2E2-F25E-4D23-86FF-EE5A4BC6BCFF}" type="presParOf" srcId="{6A9AD9FE-E255-440C-80FF-2637FAFED050}" destId="{901775D4-5B1F-42C2-B9FB-4371936E8A7F}" srcOrd="3" destOrd="0" presId="urn:microsoft.com/office/officeart/2005/8/layout/process2"/>
    <dgm:cxn modelId="{7BF34212-5943-4E92-AE14-AA0AD87A23DD}" type="presParOf" srcId="{901775D4-5B1F-42C2-B9FB-4371936E8A7F}" destId="{ECE81B06-0FF3-4104-88FE-B40AB639AA03}" srcOrd="0" destOrd="0" presId="urn:microsoft.com/office/officeart/2005/8/layout/process2"/>
    <dgm:cxn modelId="{B2B6CACD-D369-40C1-BE37-98EDC33CBC92}" type="presParOf" srcId="{6A9AD9FE-E255-440C-80FF-2637FAFED050}" destId="{60ED5445-496D-4912-8CD7-5155A911A67D}" srcOrd="4" destOrd="0" presId="urn:microsoft.com/office/officeart/2005/8/layout/process2"/>
    <dgm:cxn modelId="{DC94F39C-5888-49E9-B8E6-B6F8E1F06109}" type="presParOf" srcId="{6A9AD9FE-E255-440C-80FF-2637FAFED050}" destId="{083343B4-FE5E-4776-A481-382230350ABC}" srcOrd="5" destOrd="0" presId="urn:microsoft.com/office/officeart/2005/8/layout/process2"/>
    <dgm:cxn modelId="{443D2369-35C3-4A98-8E35-53AAEDE2FF3B}" type="presParOf" srcId="{083343B4-FE5E-4776-A481-382230350ABC}" destId="{7E211B30-3002-41FD-B708-B0B204A3C5A4}" srcOrd="0" destOrd="0" presId="urn:microsoft.com/office/officeart/2005/8/layout/process2"/>
    <dgm:cxn modelId="{7F3A4A69-916C-4E7C-8E0B-311F3963760A}" type="presParOf" srcId="{6A9AD9FE-E255-440C-80FF-2637FAFED050}" destId="{EAD16162-1B12-4570-9094-89DCD8652352}"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7846B87-E82C-4F8D-A6C7-27731242C244}" type="doc">
      <dgm:prSet loTypeId="urn:microsoft.com/office/officeart/2005/8/layout/matrix1" loCatId="matrix" qsTypeId="urn:microsoft.com/office/officeart/2005/8/quickstyle/3d1" qsCatId="3D" csTypeId="urn:microsoft.com/office/officeart/2005/8/colors/accent3_4" csCatId="accent3" phldr="1"/>
      <dgm:spPr/>
      <dgm:t>
        <a:bodyPr/>
        <a:lstStyle/>
        <a:p>
          <a:endParaRPr lang="en-US"/>
        </a:p>
      </dgm:t>
    </dgm:pt>
    <dgm:pt modelId="{C39A5322-6983-483C-9D5A-C47BCE9F2D17}">
      <dgm:prSet phldrT="[Text]"/>
      <dgm:spPr/>
      <dgm:t>
        <a:bodyPr/>
        <a:lstStyle/>
        <a:p>
          <a:r>
            <a:rPr lang="en-US" dirty="0" smtClean="0"/>
            <a:t>During Inquiry Phase  </a:t>
          </a:r>
          <a:endParaRPr lang="en-US" dirty="0"/>
        </a:p>
      </dgm:t>
    </dgm:pt>
    <dgm:pt modelId="{58B553A1-DCB3-4C08-8F97-CC6FD497C550}" type="parTrans" cxnId="{CBD3AB08-2B85-444D-96FC-20A8FC3E2E56}">
      <dgm:prSet/>
      <dgm:spPr/>
      <dgm:t>
        <a:bodyPr/>
        <a:lstStyle/>
        <a:p>
          <a:endParaRPr lang="en-US"/>
        </a:p>
      </dgm:t>
    </dgm:pt>
    <dgm:pt modelId="{F36BD3DA-2F0F-4485-B6BA-C0E33035FEF7}" type="sibTrans" cxnId="{CBD3AB08-2B85-444D-96FC-20A8FC3E2E56}">
      <dgm:prSet/>
      <dgm:spPr/>
      <dgm:t>
        <a:bodyPr/>
        <a:lstStyle/>
        <a:p>
          <a:endParaRPr lang="en-US"/>
        </a:p>
      </dgm:t>
    </dgm:pt>
    <dgm:pt modelId="{CEA6E95A-D94C-482F-8440-B7B5D9DEFB67}">
      <dgm:prSet phldrT="[Text]"/>
      <dgm:spPr/>
      <dgm:t>
        <a:bodyPr/>
        <a:lstStyle/>
        <a:p>
          <a:r>
            <a:rPr lang="en-US" dirty="0" smtClean="0"/>
            <a:t>Data from interviews with families, service coordinators, EC community partners, etc.</a:t>
          </a:r>
          <a:endParaRPr lang="en-US" dirty="0"/>
        </a:p>
      </dgm:t>
    </dgm:pt>
    <dgm:pt modelId="{62A81785-C76A-4ED5-90B4-112F8B7FBE14}" type="parTrans" cxnId="{397D673C-03F5-4B08-830D-E20D7349748D}">
      <dgm:prSet/>
      <dgm:spPr/>
      <dgm:t>
        <a:bodyPr/>
        <a:lstStyle/>
        <a:p>
          <a:endParaRPr lang="en-US"/>
        </a:p>
      </dgm:t>
    </dgm:pt>
    <dgm:pt modelId="{6DF65D87-6799-416B-8AAB-05C6D864FE0D}" type="sibTrans" cxnId="{397D673C-03F5-4B08-830D-E20D7349748D}">
      <dgm:prSet/>
      <dgm:spPr/>
      <dgm:t>
        <a:bodyPr/>
        <a:lstStyle/>
        <a:p>
          <a:endParaRPr lang="en-US"/>
        </a:p>
      </dgm:t>
    </dgm:pt>
    <dgm:pt modelId="{1276670C-5F47-4207-86EB-1ED2DC579A8A}">
      <dgm:prSet phldrT="[Text]"/>
      <dgm:spPr/>
      <dgm:t>
        <a:bodyPr/>
        <a:lstStyle/>
        <a:p>
          <a:r>
            <a:rPr lang="en-US" dirty="0" smtClean="0"/>
            <a:t>Record Reviews</a:t>
          </a:r>
          <a:endParaRPr lang="en-US" dirty="0"/>
        </a:p>
      </dgm:t>
    </dgm:pt>
    <dgm:pt modelId="{94B239BA-5159-4E6A-A0C3-6ADE6EBB38C0}" type="parTrans" cxnId="{9C62DA6A-BAAB-43F6-B04B-44863F588711}">
      <dgm:prSet/>
      <dgm:spPr/>
      <dgm:t>
        <a:bodyPr/>
        <a:lstStyle/>
        <a:p>
          <a:endParaRPr lang="en-US"/>
        </a:p>
      </dgm:t>
    </dgm:pt>
    <dgm:pt modelId="{654B42B8-9147-44E1-97F2-C98678608F01}" type="sibTrans" cxnId="{9C62DA6A-BAAB-43F6-B04B-44863F588711}">
      <dgm:prSet/>
      <dgm:spPr/>
      <dgm:t>
        <a:bodyPr/>
        <a:lstStyle/>
        <a:p>
          <a:endParaRPr lang="en-US"/>
        </a:p>
      </dgm:t>
    </dgm:pt>
    <dgm:pt modelId="{F81B334D-8913-43CA-B47C-2B805E930B60}">
      <dgm:prSet phldrT="[Text]"/>
      <dgm:spPr/>
      <dgm:t>
        <a:bodyPr/>
        <a:lstStyle/>
        <a:p>
          <a:r>
            <a:rPr lang="en-US" dirty="0" smtClean="0"/>
            <a:t>Part C, Local and State data systems</a:t>
          </a:r>
          <a:endParaRPr lang="en-US" dirty="0"/>
        </a:p>
      </dgm:t>
    </dgm:pt>
    <dgm:pt modelId="{E691AB11-4014-4B79-B0B8-6A04A6BA08A9}" type="parTrans" cxnId="{1AB826D7-AE91-4C05-A959-694150AD1C4A}">
      <dgm:prSet/>
      <dgm:spPr/>
      <dgm:t>
        <a:bodyPr/>
        <a:lstStyle/>
        <a:p>
          <a:endParaRPr lang="en-US"/>
        </a:p>
      </dgm:t>
    </dgm:pt>
    <dgm:pt modelId="{D45EE93C-A96F-410B-9858-29724B173F3C}" type="sibTrans" cxnId="{1AB826D7-AE91-4C05-A959-694150AD1C4A}">
      <dgm:prSet/>
      <dgm:spPr/>
      <dgm:t>
        <a:bodyPr/>
        <a:lstStyle/>
        <a:p>
          <a:endParaRPr lang="en-US"/>
        </a:p>
      </dgm:t>
    </dgm:pt>
    <dgm:pt modelId="{8D8F26DE-ED75-449D-A071-9B4A077EC457}">
      <dgm:prSet phldrT="[Text]"/>
      <dgm:spPr/>
      <dgm:t>
        <a:bodyPr/>
        <a:lstStyle/>
        <a:p>
          <a:r>
            <a:rPr lang="en-US" dirty="0" smtClean="0"/>
            <a:t>Outside sources such as Juvenile Justice, Kids Count, and/or Health Departments</a:t>
          </a:r>
          <a:endParaRPr lang="en-US" dirty="0"/>
        </a:p>
      </dgm:t>
    </dgm:pt>
    <dgm:pt modelId="{5AE642DF-3625-43CE-A424-E7313FF0927A}" type="parTrans" cxnId="{799A5C72-281F-466B-B778-0641A644EE5D}">
      <dgm:prSet/>
      <dgm:spPr/>
      <dgm:t>
        <a:bodyPr/>
        <a:lstStyle/>
        <a:p>
          <a:endParaRPr lang="en-US"/>
        </a:p>
      </dgm:t>
    </dgm:pt>
    <dgm:pt modelId="{0FCED8AB-A427-4B8A-BFB1-D71A94848361}" type="sibTrans" cxnId="{799A5C72-281F-466B-B778-0641A644EE5D}">
      <dgm:prSet/>
      <dgm:spPr/>
      <dgm:t>
        <a:bodyPr/>
        <a:lstStyle/>
        <a:p>
          <a:endParaRPr lang="en-US"/>
        </a:p>
      </dgm:t>
    </dgm:pt>
    <dgm:pt modelId="{833135D7-FA7E-44D3-9C7B-B854116927AA}" type="pres">
      <dgm:prSet presAssocID="{C7846B87-E82C-4F8D-A6C7-27731242C244}" presName="diagram" presStyleCnt="0">
        <dgm:presLayoutVars>
          <dgm:chMax val="1"/>
          <dgm:dir/>
          <dgm:animLvl val="ctr"/>
          <dgm:resizeHandles val="exact"/>
        </dgm:presLayoutVars>
      </dgm:prSet>
      <dgm:spPr/>
      <dgm:t>
        <a:bodyPr/>
        <a:lstStyle/>
        <a:p>
          <a:endParaRPr lang="en-US"/>
        </a:p>
      </dgm:t>
    </dgm:pt>
    <dgm:pt modelId="{9E605A81-5419-46B4-ADF6-2464F470BF03}" type="pres">
      <dgm:prSet presAssocID="{C7846B87-E82C-4F8D-A6C7-27731242C244}" presName="matrix" presStyleCnt="0"/>
      <dgm:spPr/>
      <dgm:t>
        <a:bodyPr/>
        <a:lstStyle/>
        <a:p>
          <a:endParaRPr lang="en-US"/>
        </a:p>
      </dgm:t>
    </dgm:pt>
    <dgm:pt modelId="{212D1D92-CD40-43FA-B6E4-2FD85E83767B}" type="pres">
      <dgm:prSet presAssocID="{C7846B87-E82C-4F8D-A6C7-27731242C244}" presName="tile1" presStyleLbl="node1" presStyleIdx="0" presStyleCnt="4"/>
      <dgm:spPr/>
      <dgm:t>
        <a:bodyPr/>
        <a:lstStyle/>
        <a:p>
          <a:endParaRPr lang="en-US"/>
        </a:p>
      </dgm:t>
    </dgm:pt>
    <dgm:pt modelId="{D1666B4B-20E5-473C-B843-9BF4FF33B7F4}" type="pres">
      <dgm:prSet presAssocID="{C7846B87-E82C-4F8D-A6C7-27731242C244}" presName="tile1text" presStyleLbl="node1" presStyleIdx="0" presStyleCnt="4">
        <dgm:presLayoutVars>
          <dgm:chMax val="0"/>
          <dgm:chPref val="0"/>
          <dgm:bulletEnabled val="1"/>
        </dgm:presLayoutVars>
      </dgm:prSet>
      <dgm:spPr/>
      <dgm:t>
        <a:bodyPr/>
        <a:lstStyle/>
        <a:p>
          <a:endParaRPr lang="en-US"/>
        </a:p>
      </dgm:t>
    </dgm:pt>
    <dgm:pt modelId="{3754C613-E6E2-49FD-AAF7-57F9B82DAA9D}" type="pres">
      <dgm:prSet presAssocID="{C7846B87-E82C-4F8D-A6C7-27731242C244}" presName="tile2" presStyleLbl="node1" presStyleIdx="1" presStyleCnt="4"/>
      <dgm:spPr/>
      <dgm:t>
        <a:bodyPr/>
        <a:lstStyle/>
        <a:p>
          <a:endParaRPr lang="en-US"/>
        </a:p>
      </dgm:t>
    </dgm:pt>
    <dgm:pt modelId="{082135EC-AAAB-4D6B-9EB8-86AE1E8DD2DA}" type="pres">
      <dgm:prSet presAssocID="{C7846B87-E82C-4F8D-A6C7-27731242C244}" presName="tile2text" presStyleLbl="node1" presStyleIdx="1" presStyleCnt="4">
        <dgm:presLayoutVars>
          <dgm:chMax val="0"/>
          <dgm:chPref val="0"/>
          <dgm:bulletEnabled val="1"/>
        </dgm:presLayoutVars>
      </dgm:prSet>
      <dgm:spPr/>
      <dgm:t>
        <a:bodyPr/>
        <a:lstStyle/>
        <a:p>
          <a:endParaRPr lang="en-US"/>
        </a:p>
      </dgm:t>
    </dgm:pt>
    <dgm:pt modelId="{2469107F-5EED-4122-B029-AB8E0B004D99}" type="pres">
      <dgm:prSet presAssocID="{C7846B87-E82C-4F8D-A6C7-27731242C244}" presName="tile3" presStyleLbl="node1" presStyleIdx="2" presStyleCnt="4"/>
      <dgm:spPr/>
      <dgm:t>
        <a:bodyPr/>
        <a:lstStyle/>
        <a:p>
          <a:endParaRPr lang="en-US"/>
        </a:p>
      </dgm:t>
    </dgm:pt>
    <dgm:pt modelId="{736C5B7D-2AB1-4F53-8255-6EA181EE5F82}" type="pres">
      <dgm:prSet presAssocID="{C7846B87-E82C-4F8D-A6C7-27731242C244}" presName="tile3text" presStyleLbl="node1" presStyleIdx="2" presStyleCnt="4">
        <dgm:presLayoutVars>
          <dgm:chMax val="0"/>
          <dgm:chPref val="0"/>
          <dgm:bulletEnabled val="1"/>
        </dgm:presLayoutVars>
      </dgm:prSet>
      <dgm:spPr/>
      <dgm:t>
        <a:bodyPr/>
        <a:lstStyle/>
        <a:p>
          <a:endParaRPr lang="en-US"/>
        </a:p>
      </dgm:t>
    </dgm:pt>
    <dgm:pt modelId="{B7DDDC9D-6631-412F-B69D-7365A8AC8D2D}" type="pres">
      <dgm:prSet presAssocID="{C7846B87-E82C-4F8D-A6C7-27731242C244}" presName="tile4" presStyleLbl="node1" presStyleIdx="3" presStyleCnt="4"/>
      <dgm:spPr/>
      <dgm:t>
        <a:bodyPr/>
        <a:lstStyle/>
        <a:p>
          <a:endParaRPr lang="en-US"/>
        </a:p>
      </dgm:t>
    </dgm:pt>
    <dgm:pt modelId="{26E7D617-ED54-4634-B02D-D807317503CC}" type="pres">
      <dgm:prSet presAssocID="{C7846B87-E82C-4F8D-A6C7-27731242C244}" presName="tile4text" presStyleLbl="node1" presStyleIdx="3" presStyleCnt="4">
        <dgm:presLayoutVars>
          <dgm:chMax val="0"/>
          <dgm:chPref val="0"/>
          <dgm:bulletEnabled val="1"/>
        </dgm:presLayoutVars>
      </dgm:prSet>
      <dgm:spPr/>
      <dgm:t>
        <a:bodyPr/>
        <a:lstStyle/>
        <a:p>
          <a:endParaRPr lang="en-US"/>
        </a:p>
      </dgm:t>
    </dgm:pt>
    <dgm:pt modelId="{A34A8399-9FB3-4DC4-85DF-A08E88954EDF}" type="pres">
      <dgm:prSet presAssocID="{C7846B87-E82C-4F8D-A6C7-27731242C244}" presName="centerTile" presStyleLbl="fgShp" presStyleIdx="0" presStyleCnt="1">
        <dgm:presLayoutVars>
          <dgm:chMax val="0"/>
          <dgm:chPref val="0"/>
        </dgm:presLayoutVars>
      </dgm:prSet>
      <dgm:spPr/>
      <dgm:t>
        <a:bodyPr/>
        <a:lstStyle/>
        <a:p>
          <a:endParaRPr lang="en-US"/>
        </a:p>
      </dgm:t>
    </dgm:pt>
  </dgm:ptLst>
  <dgm:cxnLst>
    <dgm:cxn modelId="{0D979EA0-F55E-49C1-95B2-1DDB60A5B1E9}" type="presOf" srcId="{8D8F26DE-ED75-449D-A071-9B4A077EC457}" destId="{26E7D617-ED54-4634-B02D-D807317503CC}" srcOrd="1" destOrd="0" presId="urn:microsoft.com/office/officeart/2005/8/layout/matrix1"/>
    <dgm:cxn modelId="{D4366404-16F3-47C2-8E4D-0C34EF13E0DF}" type="presOf" srcId="{1276670C-5F47-4207-86EB-1ED2DC579A8A}" destId="{3754C613-E6E2-49FD-AAF7-57F9B82DAA9D}" srcOrd="0" destOrd="0" presId="urn:microsoft.com/office/officeart/2005/8/layout/matrix1"/>
    <dgm:cxn modelId="{CBD3AB08-2B85-444D-96FC-20A8FC3E2E56}" srcId="{C7846B87-E82C-4F8D-A6C7-27731242C244}" destId="{C39A5322-6983-483C-9D5A-C47BCE9F2D17}" srcOrd="0" destOrd="0" parTransId="{58B553A1-DCB3-4C08-8F97-CC6FD497C550}" sibTransId="{F36BD3DA-2F0F-4485-B6BA-C0E33035FEF7}"/>
    <dgm:cxn modelId="{799A5C72-281F-466B-B778-0641A644EE5D}" srcId="{C39A5322-6983-483C-9D5A-C47BCE9F2D17}" destId="{8D8F26DE-ED75-449D-A071-9B4A077EC457}" srcOrd="3" destOrd="0" parTransId="{5AE642DF-3625-43CE-A424-E7313FF0927A}" sibTransId="{0FCED8AB-A427-4B8A-BFB1-D71A94848361}"/>
    <dgm:cxn modelId="{3272114D-AC66-48BC-9750-0B2E250EF530}" type="presOf" srcId="{CEA6E95A-D94C-482F-8440-B7B5D9DEFB67}" destId="{212D1D92-CD40-43FA-B6E4-2FD85E83767B}" srcOrd="0" destOrd="0" presId="urn:microsoft.com/office/officeart/2005/8/layout/matrix1"/>
    <dgm:cxn modelId="{250DD655-D723-4486-B7DE-8DF441DFC009}" type="presOf" srcId="{F81B334D-8913-43CA-B47C-2B805E930B60}" destId="{736C5B7D-2AB1-4F53-8255-6EA181EE5F82}" srcOrd="1" destOrd="0" presId="urn:microsoft.com/office/officeart/2005/8/layout/matrix1"/>
    <dgm:cxn modelId="{D6E3CE1C-90F5-4960-BFE3-F5638EB5C5EC}" type="presOf" srcId="{C7846B87-E82C-4F8D-A6C7-27731242C244}" destId="{833135D7-FA7E-44D3-9C7B-B854116927AA}" srcOrd="0" destOrd="0" presId="urn:microsoft.com/office/officeart/2005/8/layout/matrix1"/>
    <dgm:cxn modelId="{6B72CDB7-FE1B-447F-AD59-52FFF0E8A855}" type="presOf" srcId="{F81B334D-8913-43CA-B47C-2B805E930B60}" destId="{2469107F-5EED-4122-B029-AB8E0B004D99}" srcOrd="0" destOrd="0" presId="urn:microsoft.com/office/officeart/2005/8/layout/matrix1"/>
    <dgm:cxn modelId="{9C62DA6A-BAAB-43F6-B04B-44863F588711}" srcId="{C39A5322-6983-483C-9D5A-C47BCE9F2D17}" destId="{1276670C-5F47-4207-86EB-1ED2DC579A8A}" srcOrd="1" destOrd="0" parTransId="{94B239BA-5159-4E6A-A0C3-6ADE6EBB38C0}" sibTransId="{654B42B8-9147-44E1-97F2-C98678608F01}"/>
    <dgm:cxn modelId="{C7B229FB-0941-4CFD-8D7A-DF8EB59F771A}" type="presOf" srcId="{8D8F26DE-ED75-449D-A071-9B4A077EC457}" destId="{B7DDDC9D-6631-412F-B69D-7365A8AC8D2D}" srcOrd="0" destOrd="0" presId="urn:microsoft.com/office/officeart/2005/8/layout/matrix1"/>
    <dgm:cxn modelId="{1AB826D7-AE91-4C05-A959-694150AD1C4A}" srcId="{C39A5322-6983-483C-9D5A-C47BCE9F2D17}" destId="{F81B334D-8913-43CA-B47C-2B805E930B60}" srcOrd="2" destOrd="0" parTransId="{E691AB11-4014-4B79-B0B8-6A04A6BA08A9}" sibTransId="{D45EE93C-A96F-410B-9858-29724B173F3C}"/>
    <dgm:cxn modelId="{A10AEF4C-08CA-4A48-9C22-5AF3FBD6BDB6}" type="presOf" srcId="{CEA6E95A-D94C-482F-8440-B7B5D9DEFB67}" destId="{D1666B4B-20E5-473C-B843-9BF4FF33B7F4}" srcOrd="1" destOrd="0" presId="urn:microsoft.com/office/officeart/2005/8/layout/matrix1"/>
    <dgm:cxn modelId="{397D673C-03F5-4B08-830D-E20D7349748D}" srcId="{C39A5322-6983-483C-9D5A-C47BCE9F2D17}" destId="{CEA6E95A-D94C-482F-8440-B7B5D9DEFB67}" srcOrd="0" destOrd="0" parTransId="{62A81785-C76A-4ED5-90B4-112F8B7FBE14}" sibTransId="{6DF65D87-6799-416B-8AAB-05C6D864FE0D}"/>
    <dgm:cxn modelId="{FC300D25-F480-4385-AF95-1516E47CFB9C}" type="presOf" srcId="{C39A5322-6983-483C-9D5A-C47BCE9F2D17}" destId="{A34A8399-9FB3-4DC4-85DF-A08E88954EDF}" srcOrd="0" destOrd="0" presId="urn:microsoft.com/office/officeart/2005/8/layout/matrix1"/>
    <dgm:cxn modelId="{629EBB32-6E7A-4A13-8244-94C7627508C6}" type="presOf" srcId="{1276670C-5F47-4207-86EB-1ED2DC579A8A}" destId="{082135EC-AAAB-4D6B-9EB8-86AE1E8DD2DA}" srcOrd="1" destOrd="0" presId="urn:microsoft.com/office/officeart/2005/8/layout/matrix1"/>
    <dgm:cxn modelId="{894EB67C-FA2A-4CF6-90D6-84FA5D47E907}" type="presParOf" srcId="{833135D7-FA7E-44D3-9C7B-B854116927AA}" destId="{9E605A81-5419-46B4-ADF6-2464F470BF03}" srcOrd="0" destOrd="0" presId="urn:microsoft.com/office/officeart/2005/8/layout/matrix1"/>
    <dgm:cxn modelId="{9E92B800-64A2-4450-9F3A-9AE5FA9202C2}" type="presParOf" srcId="{9E605A81-5419-46B4-ADF6-2464F470BF03}" destId="{212D1D92-CD40-43FA-B6E4-2FD85E83767B}" srcOrd="0" destOrd="0" presId="urn:microsoft.com/office/officeart/2005/8/layout/matrix1"/>
    <dgm:cxn modelId="{0DE7976D-BAE2-4C7B-A23E-37A2957A0FC9}" type="presParOf" srcId="{9E605A81-5419-46B4-ADF6-2464F470BF03}" destId="{D1666B4B-20E5-473C-B843-9BF4FF33B7F4}" srcOrd="1" destOrd="0" presId="urn:microsoft.com/office/officeart/2005/8/layout/matrix1"/>
    <dgm:cxn modelId="{E1A39C7A-8DCD-45FF-BAB3-627A88651D6B}" type="presParOf" srcId="{9E605A81-5419-46B4-ADF6-2464F470BF03}" destId="{3754C613-E6E2-49FD-AAF7-57F9B82DAA9D}" srcOrd="2" destOrd="0" presId="urn:microsoft.com/office/officeart/2005/8/layout/matrix1"/>
    <dgm:cxn modelId="{F1484C86-C830-4DF4-A6F3-E149670BEF37}" type="presParOf" srcId="{9E605A81-5419-46B4-ADF6-2464F470BF03}" destId="{082135EC-AAAB-4D6B-9EB8-86AE1E8DD2DA}" srcOrd="3" destOrd="0" presId="urn:microsoft.com/office/officeart/2005/8/layout/matrix1"/>
    <dgm:cxn modelId="{7B046DA0-CA32-43DC-8D0E-AA42293D0393}" type="presParOf" srcId="{9E605A81-5419-46B4-ADF6-2464F470BF03}" destId="{2469107F-5EED-4122-B029-AB8E0B004D99}" srcOrd="4" destOrd="0" presId="urn:microsoft.com/office/officeart/2005/8/layout/matrix1"/>
    <dgm:cxn modelId="{15755DC9-3FA4-477A-9EFD-39D4726B4950}" type="presParOf" srcId="{9E605A81-5419-46B4-ADF6-2464F470BF03}" destId="{736C5B7D-2AB1-4F53-8255-6EA181EE5F82}" srcOrd="5" destOrd="0" presId="urn:microsoft.com/office/officeart/2005/8/layout/matrix1"/>
    <dgm:cxn modelId="{3877CE74-2BFD-4C43-B440-1C7A03031E5B}" type="presParOf" srcId="{9E605A81-5419-46B4-ADF6-2464F470BF03}" destId="{B7DDDC9D-6631-412F-B69D-7365A8AC8D2D}" srcOrd="6" destOrd="0" presId="urn:microsoft.com/office/officeart/2005/8/layout/matrix1"/>
    <dgm:cxn modelId="{425D9F5C-AD15-414B-B91E-2DC20B75016A}" type="presParOf" srcId="{9E605A81-5419-46B4-ADF6-2464F470BF03}" destId="{26E7D617-ED54-4634-B02D-D807317503CC}" srcOrd="7" destOrd="0" presId="urn:microsoft.com/office/officeart/2005/8/layout/matrix1"/>
    <dgm:cxn modelId="{3E7E7EE2-FBE6-4703-9F7C-7A225A52477C}" type="presParOf" srcId="{833135D7-FA7E-44D3-9C7B-B854116927AA}" destId="{A34A8399-9FB3-4DC4-85DF-A08E88954EDF}"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4E26CC2-E089-4B18-87A5-0A4D3B000738}" type="doc">
      <dgm:prSet loTypeId="urn:microsoft.com/office/officeart/2005/8/layout/vProcess5" loCatId="process" qsTypeId="urn:microsoft.com/office/officeart/2005/8/quickstyle/simple5" qsCatId="simple" csTypeId="urn:microsoft.com/office/officeart/2005/8/colors/accent2_2" csCatId="accent2" phldr="1"/>
      <dgm:spPr/>
      <dgm:t>
        <a:bodyPr/>
        <a:lstStyle/>
        <a:p>
          <a:endParaRPr lang="en-US"/>
        </a:p>
      </dgm:t>
    </dgm:pt>
    <dgm:pt modelId="{E4EDA4B1-6019-4016-B9BB-6325D11CD2D1}">
      <dgm:prSet custT="1"/>
      <dgm:spPr/>
      <dgm:t>
        <a:bodyPr/>
        <a:lstStyle/>
        <a:p>
          <a:pPr rtl="0"/>
          <a:r>
            <a:rPr lang="en-US" sz="1800" dirty="0" smtClean="0"/>
            <a:t>Summarize discussion from previous visit</a:t>
          </a:r>
          <a:endParaRPr lang="en-US" sz="1800" dirty="0"/>
        </a:p>
      </dgm:t>
    </dgm:pt>
    <dgm:pt modelId="{4037A9F3-979E-4894-AF47-36BDFD65BC94}" type="parTrans" cxnId="{4852E7D6-3F98-4458-B868-6B77E07C5B58}">
      <dgm:prSet/>
      <dgm:spPr/>
      <dgm:t>
        <a:bodyPr/>
        <a:lstStyle/>
        <a:p>
          <a:endParaRPr lang="en-US"/>
        </a:p>
      </dgm:t>
    </dgm:pt>
    <dgm:pt modelId="{86C9A5CE-1F8D-4DE5-B813-A43816BB7C1C}" type="sibTrans" cxnId="{4852E7D6-3F98-4458-B868-6B77E07C5B58}">
      <dgm:prSet/>
      <dgm:spPr/>
      <dgm:t>
        <a:bodyPr/>
        <a:lstStyle/>
        <a:p>
          <a:endParaRPr lang="en-US"/>
        </a:p>
      </dgm:t>
    </dgm:pt>
    <dgm:pt modelId="{ABE49116-8908-4392-9960-5E6D2B8F3D8F}">
      <dgm:prSet custT="1"/>
      <dgm:spPr/>
      <dgm:t>
        <a:bodyPr/>
        <a:lstStyle/>
        <a:p>
          <a:pPr rtl="0"/>
          <a:r>
            <a:rPr lang="en-US" sz="1800" dirty="0" smtClean="0"/>
            <a:t>Review data collected in-between visits</a:t>
          </a:r>
          <a:endParaRPr lang="en-US" sz="1800" dirty="0"/>
        </a:p>
      </dgm:t>
    </dgm:pt>
    <dgm:pt modelId="{95C408BF-5F73-4000-BCD0-423C336ADE88}" type="parTrans" cxnId="{3D8FFD8F-1292-4F0B-8430-1019D7044259}">
      <dgm:prSet/>
      <dgm:spPr/>
      <dgm:t>
        <a:bodyPr/>
        <a:lstStyle/>
        <a:p>
          <a:endParaRPr lang="en-US"/>
        </a:p>
      </dgm:t>
    </dgm:pt>
    <dgm:pt modelId="{F8A0A851-7B3D-426D-B180-E2A3FF86F677}" type="sibTrans" cxnId="{3D8FFD8F-1292-4F0B-8430-1019D7044259}">
      <dgm:prSet/>
      <dgm:spPr/>
      <dgm:t>
        <a:bodyPr/>
        <a:lstStyle/>
        <a:p>
          <a:endParaRPr lang="en-US"/>
        </a:p>
      </dgm:t>
    </dgm:pt>
    <dgm:pt modelId="{4777A99A-D664-4469-B78E-FC57514F5C4E}">
      <dgm:prSet custT="1"/>
      <dgm:spPr/>
      <dgm:t>
        <a:bodyPr/>
        <a:lstStyle/>
        <a:p>
          <a:pPr rtl="0"/>
          <a:r>
            <a:rPr lang="en-US" sz="1800" smtClean="0"/>
            <a:t>Formulate hypotheses</a:t>
          </a:r>
          <a:endParaRPr lang="en-US" sz="1800" dirty="0"/>
        </a:p>
      </dgm:t>
    </dgm:pt>
    <dgm:pt modelId="{D9E6A662-FE27-4D64-81B8-022D61D69E96}" type="parTrans" cxnId="{390786FC-E521-481C-B6F5-0440C802C871}">
      <dgm:prSet/>
      <dgm:spPr/>
      <dgm:t>
        <a:bodyPr/>
        <a:lstStyle/>
        <a:p>
          <a:endParaRPr lang="en-US"/>
        </a:p>
      </dgm:t>
    </dgm:pt>
    <dgm:pt modelId="{65C5D7FF-7725-4C62-8458-6C9D4536FE1F}" type="sibTrans" cxnId="{390786FC-E521-481C-B6F5-0440C802C871}">
      <dgm:prSet/>
      <dgm:spPr/>
      <dgm:t>
        <a:bodyPr/>
        <a:lstStyle/>
        <a:p>
          <a:endParaRPr lang="en-US"/>
        </a:p>
      </dgm:t>
    </dgm:pt>
    <dgm:pt modelId="{88848403-5FD1-4852-9957-7042EB6533C7}">
      <dgm:prSet custT="1"/>
      <dgm:spPr/>
      <dgm:t>
        <a:bodyPr/>
        <a:lstStyle/>
        <a:p>
          <a:pPr rtl="0"/>
          <a:r>
            <a:rPr lang="en-US" sz="1600" dirty="0" smtClean="0"/>
            <a:t>Hypothesis is a proposition or supposition tentatively accepted to explain certain facts or to provide a basis for further investigation.</a:t>
          </a:r>
          <a:endParaRPr lang="en-US" sz="1600" dirty="0"/>
        </a:p>
      </dgm:t>
    </dgm:pt>
    <dgm:pt modelId="{7CE67D07-4826-4922-B6D8-FFCD5881FC95}" type="sibTrans" cxnId="{E5FA2947-73B0-42EB-A902-604E1B408EFE}">
      <dgm:prSet/>
      <dgm:spPr/>
      <dgm:t>
        <a:bodyPr/>
        <a:lstStyle/>
        <a:p>
          <a:endParaRPr lang="en-US"/>
        </a:p>
      </dgm:t>
    </dgm:pt>
    <dgm:pt modelId="{EAA4C475-BEA5-4D2F-AC8A-953B14FD81AD}" type="parTrans" cxnId="{E5FA2947-73B0-42EB-A902-604E1B408EFE}">
      <dgm:prSet/>
      <dgm:spPr/>
      <dgm:t>
        <a:bodyPr/>
        <a:lstStyle/>
        <a:p>
          <a:endParaRPr lang="en-US"/>
        </a:p>
      </dgm:t>
    </dgm:pt>
    <dgm:pt modelId="{C258CB0D-BB46-4EC0-8AF7-BF3F77DF6F28}">
      <dgm:prSet custT="1"/>
      <dgm:spPr/>
      <dgm:t>
        <a:bodyPr/>
        <a:lstStyle/>
        <a:p>
          <a:pPr rtl="0"/>
          <a:r>
            <a:rPr lang="en-US" sz="1800" dirty="0" smtClean="0"/>
            <a:t>Identify strategies to test hypotheses</a:t>
          </a:r>
          <a:endParaRPr lang="en-US" sz="1800" dirty="0"/>
        </a:p>
      </dgm:t>
    </dgm:pt>
    <dgm:pt modelId="{A6E0CAB1-1BB4-44C4-8AE8-B1D47AEA7CC6}" type="sibTrans" cxnId="{5F835782-ABBF-43DC-8180-04889467027A}">
      <dgm:prSet/>
      <dgm:spPr/>
      <dgm:t>
        <a:bodyPr/>
        <a:lstStyle/>
        <a:p>
          <a:endParaRPr lang="en-US"/>
        </a:p>
      </dgm:t>
    </dgm:pt>
    <dgm:pt modelId="{41DDE4E9-DCAD-4F3D-B0A9-44F7C818179C}" type="parTrans" cxnId="{5F835782-ABBF-43DC-8180-04889467027A}">
      <dgm:prSet/>
      <dgm:spPr/>
      <dgm:t>
        <a:bodyPr/>
        <a:lstStyle/>
        <a:p>
          <a:endParaRPr lang="en-US"/>
        </a:p>
      </dgm:t>
    </dgm:pt>
    <dgm:pt modelId="{84C5983A-962F-434A-8A8A-6D6DCBAC830B}" type="pres">
      <dgm:prSet presAssocID="{64E26CC2-E089-4B18-87A5-0A4D3B000738}" presName="outerComposite" presStyleCnt="0">
        <dgm:presLayoutVars>
          <dgm:chMax val="5"/>
          <dgm:dir/>
          <dgm:resizeHandles val="exact"/>
        </dgm:presLayoutVars>
      </dgm:prSet>
      <dgm:spPr/>
      <dgm:t>
        <a:bodyPr/>
        <a:lstStyle/>
        <a:p>
          <a:endParaRPr lang="en-US"/>
        </a:p>
      </dgm:t>
    </dgm:pt>
    <dgm:pt modelId="{FC29BBAC-DC2D-43EA-9F7C-E32DB3828B2C}" type="pres">
      <dgm:prSet presAssocID="{64E26CC2-E089-4B18-87A5-0A4D3B000738}" presName="dummyMaxCanvas" presStyleCnt="0">
        <dgm:presLayoutVars/>
      </dgm:prSet>
      <dgm:spPr/>
    </dgm:pt>
    <dgm:pt modelId="{CF4DB948-728D-4DB5-BE08-24C9602FCD2E}" type="pres">
      <dgm:prSet presAssocID="{64E26CC2-E089-4B18-87A5-0A4D3B000738}" presName="FourNodes_1" presStyleLbl="node1" presStyleIdx="0" presStyleCnt="4">
        <dgm:presLayoutVars>
          <dgm:bulletEnabled val="1"/>
        </dgm:presLayoutVars>
      </dgm:prSet>
      <dgm:spPr/>
      <dgm:t>
        <a:bodyPr/>
        <a:lstStyle/>
        <a:p>
          <a:endParaRPr lang="en-US"/>
        </a:p>
      </dgm:t>
    </dgm:pt>
    <dgm:pt modelId="{B5C2F81A-8E67-4411-BF72-617DC0DF1608}" type="pres">
      <dgm:prSet presAssocID="{64E26CC2-E089-4B18-87A5-0A4D3B000738}" presName="FourNodes_2" presStyleLbl="node1" presStyleIdx="1" presStyleCnt="4">
        <dgm:presLayoutVars>
          <dgm:bulletEnabled val="1"/>
        </dgm:presLayoutVars>
      </dgm:prSet>
      <dgm:spPr/>
      <dgm:t>
        <a:bodyPr/>
        <a:lstStyle/>
        <a:p>
          <a:endParaRPr lang="en-US"/>
        </a:p>
      </dgm:t>
    </dgm:pt>
    <dgm:pt modelId="{03B0E738-3256-4BDD-84DE-C4B9F1A09B96}" type="pres">
      <dgm:prSet presAssocID="{64E26CC2-E089-4B18-87A5-0A4D3B000738}" presName="FourNodes_3" presStyleLbl="node1" presStyleIdx="2" presStyleCnt="4">
        <dgm:presLayoutVars>
          <dgm:bulletEnabled val="1"/>
        </dgm:presLayoutVars>
      </dgm:prSet>
      <dgm:spPr/>
      <dgm:t>
        <a:bodyPr/>
        <a:lstStyle/>
        <a:p>
          <a:endParaRPr lang="en-US"/>
        </a:p>
      </dgm:t>
    </dgm:pt>
    <dgm:pt modelId="{7D9FED06-6D2D-44F8-92E8-7F6BFBAD3D9D}" type="pres">
      <dgm:prSet presAssocID="{64E26CC2-E089-4B18-87A5-0A4D3B000738}" presName="FourNodes_4" presStyleLbl="node1" presStyleIdx="3" presStyleCnt="4" custLinFactNeighborX="463" custLinFactNeighborY="5137">
        <dgm:presLayoutVars>
          <dgm:bulletEnabled val="1"/>
        </dgm:presLayoutVars>
      </dgm:prSet>
      <dgm:spPr/>
      <dgm:t>
        <a:bodyPr/>
        <a:lstStyle/>
        <a:p>
          <a:endParaRPr lang="en-US"/>
        </a:p>
      </dgm:t>
    </dgm:pt>
    <dgm:pt modelId="{03790F8E-1DA4-413B-8BD5-A4FE9CE209C2}" type="pres">
      <dgm:prSet presAssocID="{64E26CC2-E089-4B18-87A5-0A4D3B000738}" presName="FourConn_1-2" presStyleLbl="fgAccFollowNode1" presStyleIdx="0" presStyleCnt="3">
        <dgm:presLayoutVars>
          <dgm:bulletEnabled val="1"/>
        </dgm:presLayoutVars>
      </dgm:prSet>
      <dgm:spPr/>
      <dgm:t>
        <a:bodyPr/>
        <a:lstStyle/>
        <a:p>
          <a:endParaRPr lang="en-US"/>
        </a:p>
      </dgm:t>
    </dgm:pt>
    <dgm:pt modelId="{BF69B5D4-1047-4D6E-A96B-D2649E73D206}" type="pres">
      <dgm:prSet presAssocID="{64E26CC2-E089-4B18-87A5-0A4D3B000738}" presName="FourConn_2-3" presStyleLbl="fgAccFollowNode1" presStyleIdx="1" presStyleCnt="3">
        <dgm:presLayoutVars>
          <dgm:bulletEnabled val="1"/>
        </dgm:presLayoutVars>
      </dgm:prSet>
      <dgm:spPr/>
      <dgm:t>
        <a:bodyPr/>
        <a:lstStyle/>
        <a:p>
          <a:endParaRPr lang="en-US"/>
        </a:p>
      </dgm:t>
    </dgm:pt>
    <dgm:pt modelId="{EC75C3A2-F940-40C2-AD62-24DE03F5C00F}" type="pres">
      <dgm:prSet presAssocID="{64E26CC2-E089-4B18-87A5-0A4D3B000738}" presName="FourConn_3-4" presStyleLbl="fgAccFollowNode1" presStyleIdx="2" presStyleCnt="3">
        <dgm:presLayoutVars>
          <dgm:bulletEnabled val="1"/>
        </dgm:presLayoutVars>
      </dgm:prSet>
      <dgm:spPr/>
      <dgm:t>
        <a:bodyPr/>
        <a:lstStyle/>
        <a:p>
          <a:endParaRPr lang="en-US"/>
        </a:p>
      </dgm:t>
    </dgm:pt>
    <dgm:pt modelId="{B5F108DE-ABBD-4921-B603-0DD1A193A2A9}" type="pres">
      <dgm:prSet presAssocID="{64E26CC2-E089-4B18-87A5-0A4D3B000738}" presName="FourNodes_1_text" presStyleLbl="node1" presStyleIdx="3" presStyleCnt="4">
        <dgm:presLayoutVars>
          <dgm:bulletEnabled val="1"/>
        </dgm:presLayoutVars>
      </dgm:prSet>
      <dgm:spPr/>
      <dgm:t>
        <a:bodyPr/>
        <a:lstStyle/>
        <a:p>
          <a:endParaRPr lang="en-US"/>
        </a:p>
      </dgm:t>
    </dgm:pt>
    <dgm:pt modelId="{28967458-C33A-4CD2-9DB5-299589907F06}" type="pres">
      <dgm:prSet presAssocID="{64E26CC2-E089-4B18-87A5-0A4D3B000738}" presName="FourNodes_2_text" presStyleLbl="node1" presStyleIdx="3" presStyleCnt="4">
        <dgm:presLayoutVars>
          <dgm:bulletEnabled val="1"/>
        </dgm:presLayoutVars>
      </dgm:prSet>
      <dgm:spPr/>
      <dgm:t>
        <a:bodyPr/>
        <a:lstStyle/>
        <a:p>
          <a:endParaRPr lang="en-US"/>
        </a:p>
      </dgm:t>
    </dgm:pt>
    <dgm:pt modelId="{B58017D1-0383-4D79-8089-7FB88B151701}" type="pres">
      <dgm:prSet presAssocID="{64E26CC2-E089-4B18-87A5-0A4D3B000738}" presName="FourNodes_3_text" presStyleLbl="node1" presStyleIdx="3" presStyleCnt="4">
        <dgm:presLayoutVars>
          <dgm:bulletEnabled val="1"/>
        </dgm:presLayoutVars>
      </dgm:prSet>
      <dgm:spPr/>
      <dgm:t>
        <a:bodyPr/>
        <a:lstStyle/>
        <a:p>
          <a:endParaRPr lang="en-US"/>
        </a:p>
      </dgm:t>
    </dgm:pt>
    <dgm:pt modelId="{A84C896B-EEA3-42D5-9ABA-F068C0351EAF}" type="pres">
      <dgm:prSet presAssocID="{64E26CC2-E089-4B18-87A5-0A4D3B000738}" presName="FourNodes_4_text" presStyleLbl="node1" presStyleIdx="3" presStyleCnt="4">
        <dgm:presLayoutVars>
          <dgm:bulletEnabled val="1"/>
        </dgm:presLayoutVars>
      </dgm:prSet>
      <dgm:spPr/>
      <dgm:t>
        <a:bodyPr/>
        <a:lstStyle/>
        <a:p>
          <a:endParaRPr lang="en-US"/>
        </a:p>
      </dgm:t>
    </dgm:pt>
  </dgm:ptLst>
  <dgm:cxnLst>
    <dgm:cxn modelId="{D6BA5067-B2A9-4D67-B043-55D4421ACD8D}" type="presOf" srcId="{64E26CC2-E089-4B18-87A5-0A4D3B000738}" destId="{84C5983A-962F-434A-8A8A-6D6DCBAC830B}" srcOrd="0" destOrd="0" presId="urn:microsoft.com/office/officeart/2005/8/layout/vProcess5"/>
    <dgm:cxn modelId="{1B09E62E-9164-4A5B-862F-6DDE875A3A51}" type="presOf" srcId="{86C9A5CE-1F8D-4DE5-B813-A43816BB7C1C}" destId="{03790F8E-1DA4-413B-8BD5-A4FE9CE209C2}" srcOrd="0" destOrd="0" presId="urn:microsoft.com/office/officeart/2005/8/layout/vProcess5"/>
    <dgm:cxn modelId="{E406C8E9-8AF5-436E-9D18-5DF7A979826C}" type="presOf" srcId="{C258CB0D-BB46-4EC0-8AF7-BF3F77DF6F28}" destId="{7D9FED06-6D2D-44F8-92E8-7F6BFBAD3D9D}" srcOrd="0" destOrd="0" presId="urn:microsoft.com/office/officeart/2005/8/layout/vProcess5"/>
    <dgm:cxn modelId="{88502CB4-5434-442F-9EC7-2B7B0670749D}" type="presOf" srcId="{E4EDA4B1-6019-4016-B9BB-6325D11CD2D1}" destId="{CF4DB948-728D-4DB5-BE08-24C9602FCD2E}" srcOrd="0" destOrd="0" presId="urn:microsoft.com/office/officeart/2005/8/layout/vProcess5"/>
    <dgm:cxn modelId="{E5FA2947-73B0-42EB-A902-604E1B408EFE}" srcId="{4777A99A-D664-4469-B78E-FC57514F5C4E}" destId="{88848403-5FD1-4852-9957-7042EB6533C7}" srcOrd="0" destOrd="0" parTransId="{EAA4C475-BEA5-4D2F-AC8A-953B14FD81AD}" sibTransId="{7CE67D07-4826-4922-B6D8-FFCD5881FC95}"/>
    <dgm:cxn modelId="{CEEB52A0-D039-4B5A-8138-FA610A28DD84}" type="presOf" srcId="{ABE49116-8908-4392-9960-5E6D2B8F3D8F}" destId="{B5C2F81A-8E67-4411-BF72-617DC0DF1608}" srcOrd="0" destOrd="0" presId="urn:microsoft.com/office/officeart/2005/8/layout/vProcess5"/>
    <dgm:cxn modelId="{4ED40F29-A7A3-438D-8DEB-000FA3675519}" type="presOf" srcId="{88848403-5FD1-4852-9957-7042EB6533C7}" destId="{03B0E738-3256-4BDD-84DE-C4B9F1A09B96}" srcOrd="0" destOrd="1" presId="urn:microsoft.com/office/officeart/2005/8/layout/vProcess5"/>
    <dgm:cxn modelId="{40758DAE-DFE9-4661-9379-C250B35A5029}" type="presOf" srcId="{4777A99A-D664-4469-B78E-FC57514F5C4E}" destId="{B58017D1-0383-4D79-8089-7FB88B151701}" srcOrd="1" destOrd="0" presId="urn:microsoft.com/office/officeart/2005/8/layout/vProcess5"/>
    <dgm:cxn modelId="{4852E7D6-3F98-4458-B868-6B77E07C5B58}" srcId="{64E26CC2-E089-4B18-87A5-0A4D3B000738}" destId="{E4EDA4B1-6019-4016-B9BB-6325D11CD2D1}" srcOrd="0" destOrd="0" parTransId="{4037A9F3-979E-4894-AF47-36BDFD65BC94}" sibTransId="{86C9A5CE-1F8D-4DE5-B813-A43816BB7C1C}"/>
    <dgm:cxn modelId="{5F835782-ABBF-43DC-8180-04889467027A}" srcId="{64E26CC2-E089-4B18-87A5-0A4D3B000738}" destId="{C258CB0D-BB46-4EC0-8AF7-BF3F77DF6F28}" srcOrd="3" destOrd="0" parTransId="{41DDE4E9-DCAD-4F3D-B0A9-44F7C818179C}" sibTransId="{A6E0CAB1-1BB4-44C4-8AE8-B1D47AEA7CC6}"/>
    <dgm:cxn modelId="{3D8FFD8F-1292-4F0B-8430-1019D7044259}" srcId="{64E26CC2-E089-4B18-87A5-0A4D3B000738}" destId="{ABE49116-8908-4392-9960-5E6D2B8F3D8F}" srcOrd="1" destOrd="0" parTransId="{95C408BF-5F73-4000-BCD0-423C336ADE88}" sibTransId="{F8A0A851-7B3D-426D-B180-E2A3FF86F677}"/>
    <dgm:cxn modelId="{C8BF832F-DDA4-4FF7-8999-441ADFDCE342}" type="presOf" srcId="{88848403-5FD1-4852-9957-7042EB6533C7}" destId="{B58017D1-0383-4D79-8089-7FB88B151701}" srcOrd="1" destOrd="1" presId="urn:microsoft.com/office/officeart/2005/8/layout/vProcess5"/>
    <dgm:cxn modelId="{FCB216D4-DB05-4009-8C22-79D5CAF97AD5}" type="presOf" srcId="{F8A0A851-7B3D-426D-B180-E2A3FF86F677}" destId="{BF69B5D4-1047-4D6E-A96B-D2649E73D206}" srcOrd="0" destOrd="0" presId="urn:microsoft.com/office/officeart/2005/8/layout/vProcess5"/>
    <dgm:cxn modelId="{7AC9E9EA-CF89-4CA5-B904-855F43A5ECC6}" type="presOf" srcId="{E4EDA4B1-6019-4016-B9BB-6325D11CD2D1}" destId="{B5F108DE-ABBD-4921-B603-0DD1A193A2A9}" srcOrd="1" destOrd="0" presId="urn:microsoft.com/office/officeart/2005/8/layout/vProcess5"/>
    <dgm:cxn modelId="{51DA6201-D3F9-4F9A-B554-297380BB5A42}" type="presOf" srcId="{C258CB0D-BB46-4EC0-8AF7-BF3F77DF6F28}" destId="{A84C896B-EEA3-42D5-9ABA-F068C0351EAF}" srcOrd="1" destOrd="0" presId="urn:microsoft.com/office/officeart/2005/8/layout/vProcess5"/>
    <dgm:cxn modelId="{390786FC-E521-481C-B6F5-0440C802C871}" srcId="{64E26CC2-E089-4B18-87A5-0A4D3B000738}" destId="{4777A99A-D664-4469-B78E-FC57514F5C4E}" srcOrd="2" destOrd="0" parTransId="{D9E6A662-FE27-4D64-81B8-022D61D69E96}" sibTransId="{65C5D7FF-7725-4C62-8458-6C9D4536FE1F}"/>
    <dgm:cxn modelId="{4106C843-572C-4893-96A7-64E09E23094D}" type="presOf" srcId="{4777A99A-D664-4469-B78E-FC57514F5C4E}" destId="{03B0E738-3256-4BDD-84DE-C4B9F1A09B96}" srcOrd="0" destOrd="0" presId="urn:microsoft.com/office/officeart/2005/8/layout/vProcess5"/>
    <dgm:cxn modelId="{AB07C8E9-D4B8-4A62-9C9A-573325107DE4}" type="presOf" srcId="{ABE49116-8908-4392-9960-5E6D2B8F3D8F}" destId="{28967458-C33A-4CD2-9DB5-299589907F06}" srcOrd="1" destOrd="0" presId="urn:microsoft.com/office/officeart/2005/8/layout/vProcess5"/>
    <dgm:cxn modelId="{CF92AC52-AAE2-4278-A1AE-96359CF6FB4B}" type="presOf" srcId="{65C5D7FF-7725-4C62-8458-6C9D4536FE1F}" destId="{EC75C3A2-F940-40C2-AD62-24DE03F5C00F}" srcOrd="0" destOrd="0" presId="urn:microsoft.com/office/officeart/2005/8/layout/vProcess5"/>
    <dgm:cxn modelId="{D3965964-A326-4BC0-90E0-4A34EF2EFE71}" type="presParOf" srcId="{84C5983A-962F-434A-8A8A-6D6DCBAC830B}" destId="{FC29BBAC-DC2D-43EA-9F7C-E32DB3828B2C}" srcOrd="0" destOrd="0" presId="urn:microsoft.com/office/officeart/2005/8/layout/vProcess5"/>
    <dgm:cxn modelId="{55712DFD-F2DD-4E8F-9CC5-5ECAD2576805}" type="presParOf" srcId="{84C5983A-962F-434A-8A8A-6D6DCBAC830B}" destId="{CF4DB948-728D-4DB5-BE08-24C9602FCD2E}" srcOrd="1" destOrd="0" presId="urn:microsoft.com/office/officeart/2005/8/layout/vProcess5"/>
    <dgm:cxn modelId="{B6B8742C-BB4A-4C68-9883-FD0B93CAAF97}" type="presParOf" srcId="{84C5983A-962F-434A-8A8A-6D6DCBAC830B}" destId="{B5C2F81A-8E67-4411-BF72-617DC0DF1608}" srcOrd="2" destOrd="0" presId="urn:microsoft.com/office/officeart/2005/8/layout/vProcess5"/>
    <dgm:cxn modelId="{C8F55542-2C59-4646-965E-5C25D7F387A9}" type="presParOf" srcId="{84C5983A-962F-434A-8A8A-6D6DCBAC830B}" destId="{03B0E738-3256-4BDD-84DE-C4B9F1A09B96}" srcOrd="3" destOrd="0" presId="urn:microsoft.com/office/officeart/2005/8/layout/vProcess5"/>
    <dgm:cxn modelId="{4F318726-3BDB-4E6C-A474-F4B941F07C4C}" type="presParOf" srcId="{84C5983A-962F-434A-8A8A-6D6DCBAC830B}" destId="{7D9FED06-6D2D-44F8-92E8-7F6BFBAD3D9D}" srcOrd="4" destOrd="0" presId="urn:microsoft.com/office/officeart/2005/8/layout/vProcess5"/>
    <dgm:cxn modelId="{197FB978-8ABE-4FF6-9C60-FB5062FE1F34}" type="presParOf" srcId="{84C5983A-962F-434A-8A8A-6D6DCBAC830B}" destId="{03790F8E-1DA4-413B-8BD5-A4FE9CE209C2}" srcOrd="5" destOrd="0" presId="urn:microsoft.com/office/officeart/2005/8/layout/vProcess5"/>
    <dgm:cxn modelId="{D4E4DFA0-06F2-44E7-8741-559F57F33566}" type="presParOf" srcId="{84C5983A-962F-434A-8A8A-6D6DCBAC830B}" destId="{BF69B5D4-1047-4D6E-A96B-D2649E73D206}" srcOrd="6" destOrd="0" presId="urn:microsoft.com/office/officeart/2005/8/layout/vProcess5"/>
    <dgm:cxn modelId="{D3890896-4D17-43B7-BC2A-964BF0D7C403}" type="presParOf" srcId="{84C5983A-962F-434A-8A8A-6D6DCBAC830B}" destId="{EC75C3A2-F940-40C2-AD62-24DE03F5C00F}" srcOrd="7" destOrd="0" presId="urn:microsoft.com/office/officeart/2005/8/layout/vProcess5"/>
    <dgm:cxn modelId="{08829987-5FAF-4A5D-AD32-439DE2ECB773}" type="presParOf" srcId="{84C5983A-962F-434A-8A8A-6D6DCBAC830B}" destId="{B5F108DE-ABBD-4921-B603-0DD1A193A2A9}" srcOrd="8" destOrd="0" presId="urn:microsoft.com/office/officeart/2005/8/layout/vProcess5"/>
    <dgm:cxn modelId="{721F4E41-AE35-4627-AA2F-F3D8F3FB9CBE}" type="presParOf" srcId="{84C5983A-962F-434A-8A8A-6D6DCBAC830B}" destId="{28967458-C33A-4CD2-9DB5-299589907F06}" srcOrd="9" destOrd="0" presId="urn:microsoft.com/office/officeart/2005/8/layout/vProcess5"/>
    <dgm:cxn modelId="{1F5C0F53-95D0-4272-85BB-7A83F3F197BC}" type="presParOf" srcId="{84C5983A-962F-434A-8A8A-6D6DCBAC830B}" destId="{B58017D1-0383-4D79-8089-7FB88B151701}" srcOrd="10" destOrd="0" presId="urn:microsoft.com/office/officeart/2005/8/layout/vProcess5"/>
    <dgm:cxn modelId="{5B3B38E2-158F-4EC7-90BF-9743BD93F87B}" type="presParOf" srcId="{84C5983A-962F-434A-8A8A-6D6DCBAC830B}" destId="{A84C896B-EEA3-42D5-9ABA-F068C0351EAF}"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5B03B35-28FC-4D96-B3D2-3BD7E9B7C1E5}" type="doc">
      <dgm:prSet loTypeId="urn:microsoft.com/office/officeart/2005/8/layout/vList5" loCatId="list" qsTypeId="urn:microsoft.com/office/officeart/2005/8/quickstyle/simple5" qsCatId="simple" csTypeId="urn:microsoft.com/office/officeart/2005/8/colors/accent1_2#1" csCatId="accent1"/>
      <dgm:spPr/>
      <dgm:t>
        <a:bodyPr/>
        <a:lstStyle/>
        <a:p>
          <a:endParaRPr lang="en-US"/>
        </a:p>
      </dgm:t>
    </dgm:pt>
    <dgm:pt modelId="{3399A163-F238-4F7F-B286-6623860A4A26}">
      <dgm:prSet/>
      <dgm:spPr/>
      <dgm:t>
        <a:bodyPr/>
        <a:lstStyle/>
        <a:p>
          <a:pPr rtl="0"/>
          <a:r>
            <a:rPr lang="en-US" dirty="0" smtClean="0"/>
            <a:t>Complete data analysis modules</a:t>
          </a:r>
          <a:endParaRPr lang="en-US" dirty="0"/>
        </a:p>
      </dgm:t>
    </dgm:pt>
    <dgm:pt modelId="{C7193E7F-C8EE-4C76-B8EC-8A263EE295EE}" type="parTrans" cxnId="{6A1926D3-E1C2-4BD2-9374-2CDE83A40DFA}">
      <dgm:prSet/>
      <dgm:spPr/>
      <dgm:t>
        <a:bodyPr/>
        <a:lstStyle/>
        <a:p>
          <a:endParaRPr lang="en-US"/>
        </a:p>
      </dgm:t>
    </dgm:pt>
    <dgm:pt modelId="{DC2BEDCE-74BF-49A2-A2E9-E2B7D5EA59D8}" type="sibTrans" cxnId="{6A1926D3-E1C2-4BD2-9374-2CDE83A40DFA}">
      <dgm:prSet/>
      <dgm:spPr/>
      <dgm:t>
        <a:bodyPr/>
        <a:lstStyle/>
        <a:p>
          <a:endParaRPr lang="en-US"/>
        </a:p>
      </dgm:t>
    </dgm:pt>
    <dgm:pt modelId="{2C4AE214-9825-470E-B254-D20201EA427E}">
      <dgm:prSet/>
      <dgm:spPr/>
      <dgm:t>
        <a:bodyPr/>
        <a:lstStyle/>
        <a:p>
          <a:pPr rtl="0"/>
          <a:r>
            <a:rPr lang="en-US" dirty="0" smtClean="0"/>
            <a:t>Develop mechanism to introduce to local systems</a:t>
          </a:r>
          <a:endParaRPr lang="en-US" dirty="0"/>
        </a:p>
      </dgm:t>
    </dgm:pt>
    <dgm:pt modelId="{D4DBB075-2694-496F-B9B3-7A2E9387DC14}" type="parTrans" cxnId="{A07A56BE-73C8-49AF-9FFB-9C81A8BD4E54}">
      <dgm:prSet/>
      <dgm:spPr/>
      <dgm:t>
        <a:bodyPr/>
        <a:lstStyle/>
        <a:p>
          <a:endParaRPr lang="en-US"/>
        </a:p>
      </dgm:t>
    </dgm:pt>
    <dgm:pt modelId="{C1C820C6-AAE6-4512-B3F9-C02B19B69DB9}" type="sibTrans" cxnId="{A07A56BE-73C8-49AF-9FFB-9C81A8BD4E54}">
      <dgm:prSet/>
      <dgm:spPr/>
      <dgm:t>
        <a:bodyPr/>
        <a:lstStyle/>
        <a:p>
          <a:endParaRPr lang="en-US"/>
        </a:p>
      </dgm:t>
    </dgm:pt>
    <dgm:pt modelId="{823511E8-BC2A-4575-863B-BD59812F2F5B}">
      <dgm:prSet/>
      <dgm:spPr/>
      <dgm:t>
        <a:bodyPr/>
        <a:lstStyle/>
        <a:p>
          <a:pPr rtl="0"/>
          <a:r>
            <a:rPr lang="en-US" dirty="0" smtClean="0"/>
            <a:t>Fine-tune process work with local systems</a:t>
          </a:r>
          <a:endParaRPr lang="en-US" dirty="0"/>
        </a:p>
      </dgm:t>
    </dgm:pt>
    <dgm:pt modelId="{C7B5D483-94C1-4C82-8215-B890DE71A5B0}" type="parTrans" cxnId="{2336FCCE-B569-4D6B-A274-455D87375F3C}">
      <dgm:prSet/>
      <dgm:spPr/>
      <dgm:t>
        <a:bodyPr/>
        <a:lstStyle/>
        <a:p>
          <a:endParaRPr lang="en-US"/>
        </a:p>
      </dgm:t>
    </dgm:pt>
    <dgm:pt modelId="{B584AD00-483A-4CDE-AEE2-D176133A5BE1}" type="sibTrans" cxnId="{2336FCCE-B569-4D6B-A274-455D87375F3C}">
      <dgm:prSet/>
      <dgm:spPr/>
      <dgm:t>
        <a:bodyPr/>
        <a:lstStyle/>
        <a:p>
          <a:endParaRPr lang="en-US"/>
        </a:p>
      </dgm:t>
    </dgm:pt>
    <dgm:pt modelId="{72CB7345-64D6-497C-BA73-E603D7FAAC1F}">
      <dgm:prSet/>
      <dgm:spPr/>
      <dgm:t>
        <a:bodyPr/>
        <a:lstStyle/>
        <a:p>
          <a:pPr rtl="0"/>
          <a:r>
            <a:rPr lang="en-US" dirty="0" smtClean="0"/>
            <a:t>Analysis work completed with systems to-date</a:t>
          </a:r>
          <a:endParaRPr lang="en-US" dirty="0"/>
        </a:p>
      </dgm:t>
    </dgm:pt>
    <dgm:pt modelId="{643D68FA-E07C-42DF-8889-A90F024014B4}" type="parTrans" cxnId="{30302883-2D47-4572-A498-43E0E3C4FA97}">
      <dgm:prSet/>
      <dgm:spPr/>
      <dgm:t>
        <a:bodyPr/>
        <a:lstStyle/>
        <a:p>
          <a:endParaRPr lang="en-US"/>
        </a:p>
      </dgm:t>
    </dgm:pt>
    <dgm:pt modelId="{174A6F0E-CBE1-43BA-88BD-429FC127BF32}" type="sibTrans" cxnId="{30302883-2D47-4572-A498-43E0E3C4FA97}">
      <dgm:prSet/>
      <dgm:spPr/>
      <dgm:t>
        <a:bodyPr/>
        <a:lstStyle/>
        <a:p>
          <a:endParaRPr lang="en-US"/>
        </a:p>
      </dgm:t>
    </dgm:pt>
    <dgm:pt modelId="{35407B64-678E-4E10-A3F8-538BEB4163EA}">
      <dgm:prSet/>
      <dgm:spPr/>
      <dgm:t>
        <a:bodyPr/>
        <a:lstStyle/>
        <a:p>
          <a:pPr rtl="0"/>
          <a:r>
            <a:rPr lang="en-US" dirty="0" smtClean="0"/>
            <a:t>Develop mechanisms on how to keep people engaged in this process </a:t>
          </a:r>
          <a:endParaRPr lang="en-US" dirty="0"/>
        </a:p>
      </dgm:t>
    </dgm:pt>
    <dgm:pt modelId="{17D9C63A-146C-48E9-B85B-4C6481D2D758}" type="parTrans" cxnId="{CC77BA5F-62E9-4728-9241-FFFA948E9CD5}">
      <dgm:prSet/>
      <dgm:spPr/>
      <dgm:t>
        <a:bodyPr/>
        <a:lstStyle/>
        <a:p>
          <a:endParaRPr lang="en-US"/>
        </a:p>
      </dgm:t>
    </dgm:pt>
    <dgm:pt modelId="{3EA7DC0E-CA68-48C0-9791-6349FE9461ED}" type="sibTrans" cxnId="{CC77BA5F-62E9-4728-9241-FFFA948E9CD5}">
      <dgm:prSet/>
      <dgm:spPr/>
      <dgm:t>
        <a:bodyPr/>
        <a:lstStyle/>
        <a:p>
          <a:endParaRPr lang="en-US"/>
        </a:p>
      </dgm:t>
    </dgm:pt>
    <dgm:pt modelId="{F36D5E3A-3846-4B40-8E33-74111ED412CC}">
      <dgm:prSet/>
      <dgm:spPr/>
      <dgm:t>
        <a:bodyPr/>
        <a:lstStyle/>
        <a:p>
          <a:pPr rtl="0"/>
          <a:r>
            <a:rPr lang="en-US" dirty="0" smtClean="0"/>
            <a:t>Competing priorities</a:t>
          </a:r>
          <a:endParaRPr lang="en-US" dirty="0"/>
        </a:p>
      </dgm:t>
    </dgm:pt>
    <dgm:pt modelId="{6202F242-B3BA-4F67-A60B-A6F319A9A143}" type="parTrans" cxnId="{EB5A4831-9290-423D-A130-51792D4FC4F4}">
      <dgm:prSet/>
      <dgm:spPr/>
      <dgm:t>
        <a:bodyPr/>
        <a:lstStyle/>
        <a:p>
          <a:endParaRPr lang="en-US"/>
        </a:p>
      </dgm:t>
    </dgm:pt>
    <dgm:pt modelId="{3388B25F-C30B-4473-8252-6A32AEF76BB1}" type="sibTrans" cxnId="{EB5A4831-9290-423D-A130-51792D4FC4F4}">
      <dgm:prSet/>
      <dgm:spPr/>
      <dgm:t>
        <a:bodyPr/>
        <a:lstStyle/>
        <a:p>
          <a:endParaRPr lang="en-US"/>
        </a:p>
      </dgm:t>
    </dgm:pt>
    <dgm:pt modelId="{0C1310E9-D043-4ED6-9DAC-ADFF842C9FC2}" type="pres">
      <dgm:prSet presAssocID="{F5B03B35-28FC-4D96-B3D2-3BD7E9B7C1E5}" presName="Name0" presStyleCnt="0">
        <dgm:presLayoutVars>
          <dgm:dir/>
          <dgm:animLvl val="lvl"/>
          <dgm:resizeHandles val="exact"/>
        </dgm:presLayoutVars>
      </dgm:prSet>
      <dgm:spPr/>
      <dgm:t>
        <a:bodyPr/>
        <a:lstStyle/>
        <a:p>
          <a:endParaRPr lang="en-US"/>
        </a:p>
      </dgm:t>
    </dgm:pt>
    <dgm:pt modelId="{F1D2D091-C662-48AE-B3DD-B391646D7E2A}" type="pres">
      <dgm:prSet presAssocID="{3399A163-F238-4F7F-B286-6623860A4A26}" presName="linNode" presStyleCnt="0"/>
      <dgm:spPr/>
    </dgm:pt>
    <dgm:pt modelId="{701DF5C8-776B-4920-A594-95F8C0869C21}" type="pres">
      <dgm:prSet presAssocID="{3399A163-F238-4F7F-B286-6623860A4A26}" presName="parentText" presStyleLbl="node1" presStyleIdx="0" presStyleCnt="3">
        <dgm:presLayoutVars>
          <dgm:chMax val="1"/>
          <dgm:bulletEnabled val="1"/>
        </dgm:presLayoutVars>
      </dgm:prSet>
      <dgm:spPr/>
      <dgm:t>
        <a:bodyPr/>
        <a:lstStyle/>
        <a:p>
          <a:endParaRPr lang="en-US"/>
        </a:p>
      </dgm:t>
    </dgm:pt>
    <dgm:pt modelId="{01E68F42-4E04-480E-8065-265B96435317}" type="pres">
      <dgm:prSet presAssocID="{3399A163-F238-4F7F-B286-6623860A4A26}" presName="descendantText" presStyleLbl="alignAccFollowNode1" presStyleIdx="0" presStyleCnt="3">
        <dgm:presLayoutVars>
          <dgm:bulletEnabled val="1"/>
        </dgm:presLayoutVars>
      </dgm:prSet>
      <dgm:spPr/>
      <dgm:t>
        <a:bodyPr/>
        <a:lstStyle/>
        <a:p>
          <a:endParaRPr lang="en-US"/>
        </a:p>
      </dgm:t>
    </dgm:pt>
    <dgm:pt modelId="{6FF4A5BD-5372-45F2-931B-A9B7FAD03812}" type="pres">
      <dgm:prSet presAssocID="{DC2BEDCE-74BF-49A2-A2E9-E2B7D5EA59D8}" presName="sp" presStyleCnt="0"/>
      <dgm:spPr/>
    </dgm:pt>
    <dgm:pt modelId="{CB5A22AC-5ED1-4969-A253-CD1DA67F0D98}" type="pres">
      <dgm:prSet presAssocID="{823511E8-BC2A-4575-863B-BD59812F2F5B}" presName="linNode" presStyleCnt="0"/>
      <dgm:spPr/>
    </dgm:pt>
    <dgm:pt modelId="{9E8D99DF-EFBF-4C01-A62E-1007DCA740D6}" type="pres">
      <dgm:prSet presAssocID="{823511E8-BC2A-4575-863B-BD59812F2F5B}" presName="parentText" presStyleLbl="node1" presStyleIdx="1" presStyleCnt="3">
        <dgm:presLayoutVars>
          <dgm:chMax val="1"/>
          <dgm:bulletEnabled val="1"/>
        </dgm:presLayoutVars>
      </dgm:prSet>
      <dgm:spPr/>
      <dgm:t>
        <a:bodyPr/>
        <a:lstStyle/>
        <a:p>
          <a:endParaRPr lang="en-US"/>
        </a:p>
      </dgm:t>
    </dgm:pt>
    <dgm:pt modelId="{42C27C2C-11E3-4B6E-809C-82034EBB659E}" type="pres">
      <dgm:prSet presAssocID="{823511E8-BC2A-4575-863B-BD59812F2F5B}" presName="descendantText" presStyleLbl="alignAccFollowNode1" presStyleIdx="1" presStyleCnt="3">
        <dgm:presLayoutVars>
          <dgm:bulletEnabled val="1"/>
        </dgm:presLayoutVars>
      </dgm:prSet>
      <dgm:spPr/>
      <dgm:t>
        <a:bodyPr/>
        <a:lstStyle/>
        <a:p>
          <a:endParaRPr lang="en-US"/>
        </a:p>
      </dgm:t>
    </dgm:pt>
    <dgm:pt modelId="{FB62035A-0FD9-4D51-8B13-EE6DFDE80A9C}" type="pres">
      <dgm:prSet presAssocID="{B584AD00-483A-4CDE-AEE2-D176133A5BE1}" presName="sp" presStyleCnt="0"/>
      <dgm:spPr/>
    </dgm:pt>
    <dgm:pt modelId="{D067928C-79DF-47B1-B047-EB9AC0257525}" type="pres">
      <dgm:prSet presAssocID="{35407B64-678E-4E10-A3F8-538BEB4163EA}" presName="linNode" presStyleCnt="0"/>
      <dgm:spPr/>
    </dgm:pt>
    <dgm:pt modelId="{2E47344B-C299-4E2A-9DC2-FFCAA054441F}" type="pres">
      <dgm:prSet presAssocID="{35407B64-678E-4E10-A3F8-538BEB4163EA}" presName="parentText" presStyleLbl="node1" presStyleIdx="2" presStyleCnt="3">
        <dgm:presLayoutVars>
          <dgm:chMax val="1"/>
          <dgm:bulletEnabled val="1"/>
        </dgm:presLayoutVars>
      </dgm:prSet>
      <dgm:spPr/>
      <dgm:t>
        <a:bodyPr/>
        <a:lstStyle/>
        <a:p>
          <a:endParaRPr lang="en-US"/>
        </a:p>
      </dgm:t>
    </dgm:pt>
    <dgm:pt modelId="{7E486DF5-C438-44D3-B2CF-24B16D8E1AEC}" type="pres">
      <dgm:prSet presAssocID="{35407B64-678E-4E10-A3F8-538BEB4163EA}" presName="descendantText" presStyleLbl="alignAccFollowNode1" presStyleIdx="2" presStyleCnt="3">
        <dgm:presLayoutVars>
          <dgm:bulletEnabled val="1"/>
        </dgm:presLayoutVars>
      </dgm:prSet>
      <dgm:spPr/>
      <dgm:t>
        <a:bodyPr/>
        <a:lstStyle/>
        <a:p>
          <a:endParaRPr lang="en-US"/>
        </a:p>
      </dgm:t>
    </dgm:pt>
  </dgm:ptLst>
  <dgm:cxnLst>
    <dgm:cxn modelId="{A07A56BE-73C8-49AF-9FFB-9C81A8BD4E54}" srcId="{3399A163-F238-4F7F-B286-6623860A4A26}" destId="{2C4AE214-9825-470E-B254-D20201EA427E}" srcOrd="0" destOrd="0" parTransId="{D4DBB075-2694-496F-B9B3-7A2E9387DC14}" sibTransId="{C1C820C6-AAE6-4512-B3F9-C02B19B69DB9}"/>
    <dgm:cxn modelId="{B4C0B78D-524A-4C8B-AEEB-338CED28F10A}" type="presOf" srcId="{3399A163-F238-4F7F-B286-6623860A4A26}" destId="{701DF5C8-776B-4920-A594-95F8C0869C21}" srcOrd="0" destOrd="0" presId="urn:microsoft.com/office/officeart/2005/8/layout/vList5"/>
    <dgm:cxn modelId="{11890F3A-74F6-4983-9B34-2070E5DEBA86}" type="presOf" srcId="{F36D5E3A-3846-4B40-8E33-74111ED412CC}" destId="{7E486DF5-C438-44D3-B2CF-24B16D8E1AEC}" srcOrd="0" destOrd="0" presId="urn:microsoft.com/office/officeart/2005/8/layout/vList5"/>
    <dgm:cxn modelId="{ABAA5287-4644-4C30-AA25-3037716D591B}" type="presOf" srcId="{72CB7345-64D6-497C-BA73-E603D7FAAC1F}" destId="{42C27C2C-11E3-4B6E-809C-82034EBB659E}" srcOrd="0" destOrd="0" presId="urn:microsoft.com/office/officeart/2005/8/layout/vList5"/>
    <dgm:cxn modelId="{9A882DBF-E8DC-4555-8023-A4804C5EF1CA}" type="presOf" srcId="{2C4AE214-9825-470E-B254-D20201EA427E}" destId="{01E68F42-4E04-480E-8065-265B96435317}" srcOrd="0" destOrd="0" presId="urn:microsoft.com/office/officeart/2005/8/layout/vList5"/>
    <dgm:cxn modelId="{EB5A4831-9290-423D-A130-51792D4FC4F4}" srcId="{35407B64-678E-4E10-A3F8-538BEB4163EA}" destId="{F36D5E3A-3846-4B40-8E33-74111ED412CC}" srcOrd="0" destOrd="0" parTransId="{6202F242-B3BA-4F67-A60B-A6F319A9A143}" sibTransId="{3388B25F-C30B-4473-8252-6A32AEF76BB1}"/>
    <dgm:cxn modelId="{2336FCCE-B569-4D6B-A274-455D87375F3C}" srcId="{F5B03B35-28FC-4D96-B3D2-3BD7E9B7C1E5}" destId="{823511E8-BC2A-4575-863B-BD59812F2F5B}" srcOrd="1" destOrd="0" parTransId="{C7B5D483-94C1-4C82-8215-B890DE71A5B0}" sibTransId="{B584AD00-483A-4CDE-AEE2-D176133A5BE1}"/>
    <dgm:cxn modelId="{CC77BA5F-62E9-4728-9241-FFFA948E9CD5}" srcId="{F5B03B35-28FC-4D96-B3D2-3BD7E9B7C1E5}" destId="{35407B64-678E-4E10-A3F8-538BEB4163EA}" srcOrd="2" destOrd="0" parTransId="{17D9C63A-146C-48E9-B85B-4C6481D2D758}" sibTransId="{3EA7DC0E-CA68-48C0-9791-6349FE9461ED}"/>
    <dgm:cxn modelId="{30302883-2D47-4572-A498-43E0E3C4FA97}" srcId="{823511E8-BC2A-4575-863B-BD59812F2F5B}" destId="{72CB7345-64D6-497C-BA73-E603D7FAAC1F}" srcOrd="0" destOrd="0" parTransId="{643D68FA-E07C-42DF-8889-A90F024014B4}" sibTransId="{174A6F0E-CBE1-43BA-88BD-429FC127BF32}"/>
    <dgm:cxn modelId="{3F245E6A-0EA3-41EC-9BE4-5F91DA69C159}" type="presOf" srcId="{35407B64-678E-4E10-A3F8-538BEB4163EA}" destId="{2E47344B-C299-4E2A-9DC2-FFCAA054441F}" srcOrd="0" destOrd="0" presId="urn:microsoft.com/office/officeart/2005/8/layout/vList5"/>
    <dgm:cxn modelId="{6A1926D3-E1C2-4BD2-9374-2CDE83A40DFA}" srcId="{F5B03B35-28FC-4D96-B3D2-3BD7E9B7C1E5}" destId="{3399A163-F238-4F7F-B286-6623860A4A26}" srcOrd="0" destOrd="0" parTransId="{C7193E7F-C8EE-4C76-B8EC-8A263EE295EE}" sibTransId="{DC2BEDCE-74BF-49A2-A2E9-E2B7D5EA59D8}"/>
    <dgm:cxn modelId="{C6C6F4C8-AEB4-4B84-AB41-11735CF3A1C2}" type="presOf" srcId="{823511E8-BC2A-4575-863B-BD59812F2F5B}" destId="{9E8D99DF-EFBF-4C01-A62E-1007DCA740D6}" srcOrd="0" destOrd="0" presId="urn:microsoft.com/office/officeart/2005/8/layout/vList5"/>
    <dgm:cxn modelId="{FECCDEC5-0C2F-4D35-A5EF-A08CD756FA53}" type="presOf" srcId="{F5B03B35-28FC-4D96-B3D2-3BD7E9B7C1E5}" destId="{0C1310E9-D043-4ED6-9DAC-ADFF842C9FC2}" srcOrd="0" destOrd="0" presId="urn:microsoft.com/office/officeart/2005/8/layout/vList5"/>
    <dgm:cxn modelId="{15B91F70-239F-409F-A88E-E62AE7E4E15E}" type="presParOf" srcId="{0C1310E9-D043-4ED6-9DAC-ADFF842C9FC2}" destId="{F1D2D091-C662-48AE-B3DD-B391646D7E2A}" srcOrd="0" destOrd="0" presId="urn:microsoft.com/office/officeart/2005/8/layout/vList5"/>
    <dgm:cxn modelId="{77A072DA-FF85-4871-B028-7928F657D3C4}" type="presParOf" srcId="{F1D2D091-C662-48AE-B3DD-B391646D7E2A}" destId="{701DF5C8-776B-4920-A594-95F8C0869C21}" srcOrd="0" destOrd="0" presId="urn:microsoft.com/office/officeart/2005/8/layout/vList5"/>
    <dgm:cxn modelId="{A03C349B-B2D9-44AD-940C-DF8F61F44293}" type="presParOf" srcId="{F1D2D091-C662-48AE-B3DD-B391646D7E2A}" destId="{01E68F42-4E04-480E-8065-265B96435317}" srcOrd="1" destOrd="0" presId="urn:microsoft.com/office/officeart/2005/8/layout/vList5"/>
    <dgm:cxn modelId="{04180F25-13D9-40ED-AC4C-978074AC11AF}" type="presParOf" srcId="{0C1310E9-D043-4ED6-9DAC-ADFF842C9FC2}" destId="{6FF4A5BD-5372-45F2-931B-A9B7FAD03812}" srcOrd="1" destOrd="0" presId="urn:microsoft.com/office/officeart/2005/8/layout/vList5"/>
    <dgm:cxn modelId="{5D18F0D6-81EC-4AC3-A9A7-B27477CB7EFA}" type="presParOf" srcId="{0C1310E9-D043-4ED6-9DAC-ADFF842C9FC2}" destId="{CB5A22AC-5ED1-4969-A253-CD1DA67F0D98}" srcOrd="2" destOrd="0" presId="urn:microsoft.com/office/officeart/2005/8/layout/vList5"/>
    <dgm:cxn modelId="{D9971793-B3E0-4D8C-A47C-0B648E0A9EDE}" type="presParOf" srcId="{CB5A22AC-5ED1-4969-A253-CD1DA67F0D98}" destId="{9E8D99DF-EFBF-4C01-A62E-1007DCA740D6}" srcOrd="0" destOrd="0" presId="urn:microsoft.com/office/officeart/2005/8/layout/vList5"/>
    <dgm:cxn modelId="{99CBD1D3-5F0D-47D5-9B16-062CCF57B267}" type="presParOf" srcId="{CB5A22AC-5ED1-4969-A253-CD1DA67F0D98}" destId="{42C27C2C-11E3-4B6E-809C-82034EBB659E}" srcOrd="1" destOrd="0" presId="urn:microsoft.com/office/officeart/2005/8/layout/vList5"/>
    <dgm:cxn modelId="{97860D2D-5A62-417E-8B04-02313F7B13A7}" type="presParOf" srcId="{0C1310E9-D043-4ED6-9DAC-ADFF842C9FC2}" destId="{FB62035A-0FD9-4D51-8B13-EE6DFDE80A9C}" srcOrd="3" destOrd="0" presId="urn:microsoft.com/office/officeart/2005/8/layout/vList5"/>
    <dgm:cxn modelId="{D3A99ABC-E7BB-4130-B74A-31E554562931}" type="presParOf" srcId="{0C1310E9-D043-4ED6-9DAC-ADFF842C9FC2}" destId="{D067928C-79DF-47B1-B047-EB9AC0257525}" srcOrd="4" destOrd="0" presId="urn:microsoft.com/office/officeart/2005/8/layout/vList5"/>
    <dgm:cxn modelId="{6700E1D7-1310-4674-9D94-A59A4095D935}" type="presParOf" srcId="{D067928C-79DF-47B1-B047-EB9AC0257525}" destId="{2E47344B-C299-4E2A-9DC2-FFCAA054441F}" srcOrd="0" destOrd="0" presId="urn:microsoft.com/office/officeart/2005/8/layout/vList5"/>
    <dgm:cxn modelId="{C6E857C8-231B-4E4C-8623-247D93BE1809}" type="presParOf" srcId="{D067928C-79DF-47B1-B047-EB9AC0257525}" destId="{7E486DF5-C438-44D3-B2CF-24B16D8E1AE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6C7835-DE0B-4A16-877A-CA527946ED40}" type="doc">
      <dgm:prSet loTypeId="urn:microsoft.com/office/officeart/2005/8/layout/default#1" loCatId="list" qsTypeId="urn:microsoft.com/office/officeart/2005/8/quickstyle/simple5" qsCatId="simple" csTypeId="urn:microsoft.com/office/officeart/2005/8/colors/accent4_2" csCatId="accent4" phldr="1"/>
      <dgm:spPr/>
      <dgm:t>
        <a:bodyPr/>
        <a:lstStyle/>
        <a:p>
          <a:endParaRPr lang="en-US"/>
        </a:p>
      </dgm:t>
    </dgm:pt>
    <dgm:pt modelId="{E4C0900B-52C9-46A0-B6B1-C59668244622}">
      <dgm:prSet phldrT="[Text]"/>
      <dgm:spPr/>
      <dgm:t>
        <a:bodyPr/>
        <a:lstStyle/>
        <a:p>
          <a:r>
            <a:rPr lang="en-US" dirty="0" smtClean="0"/>
            <a:t>Use data on a regular basis</a:t>
          </a:r>
          <a:endParaRPr lang="en-US" dirty="0"/>
        </a:p>
      </dgm:t>
    </dgm:pt>
    <dgm:pt modelId="{9B1E7804-B1EC-42CC-A996-B9789C512662}" type="parTrans" cxnId="{E8329E8F-8949-4FC9-BB2E-94DB184538D1}">
      <dgm:prSet/>
      <dgm:spPr/>
      <dgm:t>
        <a:bodyPr/>
        <a:lstStyle/>
        <a:p>
          <a:endParaRPr lang="en-US"/>
        </a:p>
      </dgm:t>
    </dgm:pt>
    <dgm:pt modelId="{9556FB99-D67F-4402-90F2-6574ECA1DD03}" type="sibTrans" cxnId="{E8329E8F-8949-4FC9-BB2E-94DB184538D1}">
      <dgm:prSet/>
      <dgm:spPr/>
      <dgm:t>
        <a:bodyPr/>
        <a:lstStyle/>
        <a:p>
          <a:endParaRPr lang="en-US"/>
        </a:p>
      </dgm:t>
    </dgm:pt>
    <dgm:pt modelId="{E7AE55F1-48F5-4DEF-91CC-3C8CF975DC0D}">
      <dgm:prSet phldrT="[Text]"/>
      <dgm:spPr/>
      <dgm:t>
        <a:bodyPr/>
        <a:lstStyle/>
        <a:p>
          <a:r>
            <a:rPr lang="en-US" dirty="0" smtClean="0"/>
            <a:t>Use data for continuous  improvement</a:t>
          </a:r>
          <a:endParaRPr lang="en-US" dirty="0"/>
        </a:p>
      </dgm:t>
    </dgm:pt>
    <dgm:pt modelId="{DD7548F8-255D-46E4-9F71-218491EF0635}" type="parTrans" cxnId="{BCC120D3-A0A6-469E-9245-9B6EDC3B8B3A}">
      <dgm:prSet/>
      <dgm:spPr/>
      <dgm:t>
        <a:bodyPr/>
        <a:lstStyle/>
        <a:p>
          <a:endParaRPr lang="en-US"/>
        </a:p>
      </dgm:t>
    </dgm:pt>
    <dgm:pt modelId="{7B8AE5E7-BCFF-4B9A-8517-ABCF2CFCCD55}" type="sibTrans" cxnId="{BCC120D3-A0A6-469E-9245-9B6EDC3B8B3A}">
      <dgm:prSet/>
      <dgm:spPr/>
      <dgm:t>
        <a:bodyPr/>
        <a:lstStyle/>
        <a:p>
          <a:endParaRPr lang="en-US"/>
        </a:p>
      </dgm:t>
    </dgm:pt>
    <dgm:pt modelId="{3F8AED84-5FFC-44F8-B555-D1CD24DAE2C8}">
      <dgm:prSet phldrT="[Text]"/>
      <dgm:spPr/>
      <dgm:t>
        <a:bodyPr/>
        <a:lstStyle/>
        <a:p>
          <a:r>
            <a:rPr lang="en-US" dirty="0" smtClean="0"/>
            <a:t>Verify the accuracy of your data</a:t>
          </a:r>
          <a:endParaRPr lang="en-US" dirty="0"/>
        </a:p>
      </dgm:t>
    </dgm:pt>
    <dgm:pt modelId="{0DC42C8B-38AA-4C74-9BC6-D69C6FF3C326}" type="parTrans" cxnId="{E97957BD-6B21-4FBB-B852-4941BF2BD4DB}">
      <dgm:prSet/>
      <dgm:spPr/>
      <dgm:t>
        <a:bodyPr/>
        <a:lstStyle/>
        <a:p>
          <a:endParaRPr lang="en-US"/>
        </a:p>
      </dgm:t>
    </dgm:pt>
    <dgm:pt modelId="{18BA8AC3-DF2C-433F-B22A-7B12268A07EC}" type="sibTrans" cxnId="{E97957BD-6B21-4FBB-B852-4941BF2BD4DB}">
      <dgm:prSet/>
      <dgm:spPr/>
      <dgm:t>
        <a:bodyPr/>
        <a:lstStyle/>
        <a:p>
          <a:endParaRPr lang="en-US"/>
        </a:p>
      </dgm:t>
    </dgm:pt>
    <dgm:pt modelId="{589DC7C4-78EF-4C59-A77D-167DA8C9A1EE}">
      <dgm:prSet phldrT="[Text]"/>
      <dgm:spPr/>
      <dgm:t>
        <a:bodyPr/>
        <a:lstStyle/>
        <a:p>
          <a:r>
            <a:rPr lang="en-US" dirty="0" smtClean="0"/>
            <a:t>Make sure you have the right team at each step</a:t>
          </a:r>
          <a:endParaRPr lang="en-US" dirty="0"/>
        </a:p>
      </dgm:t>
    </dgm:pt>
    <dgm:pt modelId="{099FE4D9-B6FF-451F-9559-62BFD3C5F742}" type="parTrans" cxnId="{DAA15A5A-D9E9-4E66-91E4-232D3A62CD0C}">
      <dgm:prSet/>
      <dgm:spPr/>
      <dgm:t>
        <a:bodyPr/>
        <a:lstStyle/>
        <a:p>
          <a:endParaRPr lang="en-US"/>
        </a:p>
      </dgm:t>
    </dgm:pt>
    <dgm:pt modelId="{9CFED7CC-EC5E-4387-9089-5A9E727455A2}" type="sibTrans" cxnId="{DAA15A5A-D9E9-4E66-91E4-232D3A62CD0C}">
      <dgm:prSet/>
      <dgm:spPr/>
      <dgm:t>
        <a:bodyPr/>
        <a:lstStyle/>
        <a:p>
          <a:endParaRPr lang="en-US"/>
        </a:p>
      </dgm:t>
    </dgm:pt>
    <dgm:pt modelId="{BB7435DF-B3B0-46D7-B018-D0E89ADC7982}">
      <dgm:prSet phldrT="[Text]"/>
      <dgm:spPr/>
      <dgm:t>
        <a:bodyPr/>
        <a:lstStyle/>
        <a:p>
          <a:r>
            <a:rPr lang="en-US" dirty="0" smtClean="0"/>
            <a:t>Own your data</a:t>
          </a:r>
          <a:endParaRPr lang="en-US" dirty="0"/>
        </a:p>
      </dgm:t>
    </dgm:pt>
    <dgm:pt modelId="{96C49DF0-6650-4C20-8997-780209189079}" type="parTrans" cxnId="{14249BD4-5ED6-4E3D-AE99-BCF0C9CDCB53}">
      <dgm:prSet/>
      <dgm:spPr/>
      <dgm:t>
        <a:bodyPr/>
        <a:lstStyle/>
        <a:p>
          <a:endParaRPr lang="en-US"/>
        </a:p>
      </dgm:t>
    </dgm:pt>
    <dgm:pt modelId="{059FF0D8-0D91-4E5D-92F6-5FA31C6C5BB2}" type="sibTrans" cxnId="{14249BD4-5ED6-4E3D-AE99-BCF0C9CDCB53}">
      <dgm:prSet/>
      <dgm:spPr/>
      <dgm:t>
        <a:bodyPr/>
        <a:lstStyle/>
        <a:p>
          <a:endParaRPr lang="en-US"/>
        </a:p>
      </dgm:t>
    </dgm:pt>
    <dgm:pt modelId="{7DC74F0D-9781-4E83-94CB-90DDB5733692}">
      <dgm:prSet phldrT="[Text]"/>
      <dgm:spPr/>
      <dgm:t>
        <a:bodyPr/>
        <a:lstStyle/>
        <a:p>
          <a:r>
            <a:rPr lang="en-US" dirty="0" smtClean="0"/>
            <a:t>Use a process to determine how much data is needed</a:t>
          </a:r>
          <a:endParaRPr lang="en-US" dirty="0"/>
        </a:p>
      </dgm:t>
    </dgm:pt>
    <dgm:pt modelId="{8114424E-0141-4D20-993C-79CB9213CF67}" type="parTrans" cxnId="{A5D15C8F-4875-4334-9686-72ABD1DBED56}">
      <dgm:prSet/>
      <dgm:spPr/>
      <dgm:t>
        <a:bodyPr/>
        <a:lstStyle/>
        <a:p>
          <a:endParaRPr lang="en-US"/>
        </a:p>
      </dgm:t>
    </dgm:pt>
    <dgm:pt modelId="{5C6CB18A-09D4-47A3-8607-ECEBAC76B136}" type="sibTrans" cxnId="{A5D15C8F-4875-4334-9686-72ABD1DBED56}">
      <dgm:prSet/>
      <dgm:spPr/>
      <dgm:t>
        <a:bodyPr/>
        <a:lstStyle/>
        <a:p>
          <a:endParaRPr lang="en-US"/>
        </a:p>
      </dgm:t>
    </dgm:pt>
    <dgm:pt modelId="{43AAFAB4-3208-4E81-A900-C503D5253B2E}" type="pres">
      <dgm:prSet presAssocID="{8D6C7835-DE0B-4A16-877A-CA527946ED40}" presName="diagram" presStyleCnt="0">
        <dgm:presLayoutVars>
          <dgm:dir/>
          <dgm:resizeHandles val="exact"/>
        </dgm:presLayoutVars>
      </dgm:prSet>
      <dgm:spPr/>
      <dgm:t>
        <a:bodyPr/>
        <a:lstStyle/>
        <a:p>
          <a:endParaRPr lang="en-US"/>
        </a:p>
      </dgm:t>
    </dgm:pt>
    <dgm:pt modelId="{2E77F6B5-925A-4EB9-B02D-161755AFD454}" type="pres">
      <dgm:prSet presAssocID="{E4C0900B-52C9-46A0-B6B1-C59668244622}" presName="node" presStyleLbl="node1" presStyleIdx="0" presStyleCnt="6">
        <dgm:presLayoutVars>
          <dgm:bulletEnabled val="1"/>
        </dgm:presLayoutVars>
      </dgm:prSet>
      <dgm:spPr/>
      <dgm:t>
        <a:bodyPr/>
        <a:lstStyle/>
        <a:p>
          <a:endParaRPr lang="en-US"/>
        </a:p>
      </dgm:t>
    </dgm:pt>
    <dgm:pt modelId="{03E7C8AF-FE4C-4279-B0E0-A136389134F2}" type="pres">
      <dgm:prSet presAssocID="{9556FB99-D67F-4402-90F2-6574ECA1DD03}" presName="sibTrans" presStyleCnt="0"/>
      <dgm:spPr/>
    </dgm:pt>
    <dgm:pt modelId="{2122BBA5-8BFC-43A1-95D7-0F5D8D9144C9}" type="pres">
      <dgm:prSet presAssocID="{E7AE55F1-48F5-4DEF-91CC-3C8CF975DC0D}" presName="node" presStyleLbl="node1" presStyleIdx="1" presStyleCnt="6">
        <dgm:presLayoutVars>
          <dgm:bulletEnabled val="1"/>
        </dgm:presLayoutVars>
      </dgm:prSet>
      <dgm:spPr/>
      <dgm:t>
        <a:bodyPr/>
        <a:lstStyle/>
        <a:p>
          <a:endParaRPr lang="en-US"/>
        </a:p>
      </dgm:t>
    </dgm:pt>
    <dgm:pt modelId="{BFA392BE-D153-46C7-B725-AC22D195B7C3}" type="pres">
      <dgm:prSet presAssocID="{7B8AE5E7-BCFF-4B9A-8517-ABCF2CFCCD55}" presName="sibTrans" presStyleCnt="0"/>
      <dgm:spPr/>
    </dgm:pt>
    <dgm:pt modelId="{A769A8F9-B20B-4410-B308-F94AAA71AD95}" type="pres">
      <dgm:prSet presAssocID="{3F8AED84-5FFC-44F8-B555-D1CD24DAE2C8}" presName="node" presStyleLbl="node1" presStyleIdx="2" presStyleCnt="6">
        <dgm:presLayoutVars>
          <dgm:bulletEnabled val="1"/>
        </dgm:presLayoutVars>
      </dgm:prSet>
      <dgm:spPr/>
      <dgm:t>
        <a:bodyPr/>
        <a:lstStyle/>
        <a:p>
          <a:endParaRPr lang="en-US"/>
        </a:p>
      </dgm:t>
    </dgm:pt>
    <dgm:pt modelId="{1A4FE5DA-6D6F-4645-8962-C8713A21F842}" type="pres">
      <dgm:prSet presAssocID="{18BA8AC3-DF2C-433F-B22A-7B12268A07EC}" presName="sibTrans" presStyleCnt="0"/>
      <dgm:spPr/>
    </dgm:pt>
    <dgm:pt modelId="{7FD931E5-794E-41AD-BFBA-396932D90199}" type="pres">
      <dgm:prSet presAssocID="{589DC7C4-78EF-4C59-A77D-167DA8C9A1EE}" presName="node" presStyleLbl="node1" presStyleIdx="3" presStyleCnt="6">
        <dgm:presLayoutVars>
          <dgm:bulletEnabled val="1"/>
        </dgm:presLayoutVars>
      </dgm:prSet>
      <dgm:spPr/>
      <dgm:t>
        <a:bodyPr/>
        <a:lstStyle/>
        <a:p>
          <a:endParaRPr lang="en-US"/>
        </a:p>
      </dgm:t>
    </dgm:pt>
    <dgm:pt modelId="{A633369A-3626-47DE-9204-7128C09B72BE}" type="pres">
      <dgm:prSet presAssocID="{9CFED7CC-EC5E-4387-9089-5A9E727455A2}" presName="sibTrans" presStyleCnt="0"/>
      <dgm:spPr/>
    </dgm:pt>
    <dgm:pt modelId="{7714C35D-9AF5-4B26-99FB-6DDC17CDEBDD}" type="pres">
      <dgm:prSet presAssocID="{BB7435DF-B3B0-46D7-B018-D0E89ADC7982}" presName="node" presStyleLbl="node1" presStyleIdx="4" presStyleCnt="6">
        <dgm:presLayoutVars>
          <dgm:bulletEnabled val="1"/>
        </dgm:presLayoutVars>
      </dgm:prSet>
      <dgm:spPr/>
      <dgm:t>
        <a:bodyPr/>
        <a:lstStyle/>
        <a:p>
          <a:endParaRPr lang="en-US"/>
        </a:p>
      </dgm:t>
    </dgm:pt>
    <dgm:pt modelId="{77032149-A80C-4816-A958-622314527B84}" type="pres">
      <dgm:prSet presAssocID="{059FF0D8-0D91-4E5D-92F6-5FA31C6C5BB2}" presName="sibTrans" presStyleCnt="0"/>
      <dgm:spPr/>
    </dgm:pt>
    <dgm:pt modelId="{79D90298-6E01-4229-91E7-5E22B00266B4}" type="pres">
      <dgm:prSet presAssocID="{7DC74F0D-9781-4E83-94CB-90DDB5733692}" presName="node" presStyleLbl="node1" presStyleIdx="5" presStyleCnt="6">
        <dgm:presLayoutVars>
          <dgm:bulletEnabled val="1"/>
        </dgm:presLayoutVars>
      </dgm:prSet>
      <dgm:spPr/>
      <dgm:t>
        <a:bodyPr/>
        <a:lstStyle/>
        <a:p>
          <a:endParaRPr lang="en-US"/>
        </a:p>
      </dgm:t>
    </dgm:pt>
  </dgm:ptLst>
  <dgm:cxnLst>
    <dgm:cxn modelId="{A5D15C8F-4875-4334-9686-72ABD1DBED56}" srcId="{8D6C7835-DE0B-4A16-877A-CA527946ED40}" destId="{7DC74F0D-9781-4E83-94CB-90DDB5733692}" srcOrd="5" destOrd="0" parTransId="{8114424E-0141-4D20-993C-79CB9213CF67}" sibTransId="{5C6CB18A-09D4-47A3-8607-ECEBAC76B136}"/>
    <dgm:cxn modelId="{927CC549-DAF3-4DE9-9726-380E6464092D}" type="presOf" srcId="{BB7435DF-B3B0-46D7-B018-D0E89ADC7982}" destId="{7714C35D-9AF5-4B26-99FB-6DDC17CDEBDD}" srcOrd="0" destOrd="0" presId="urn:microsoft.com/office/officeart/2005/8/layout/default#1"/>
    <dgm:cxn modelId="{14249BD4-5ED6-4E3D-AE99-BCF0C9CDCB53}" srcId="{8D6C7835-DE0B-4A16-877A-CA527946ED40}" destId="{BB7435DF-B3B0-46D7-B018-D0E89ADC7982}" srcOrd="4" destOrd="0" parTransId="{96C49DF0-6650-4C20-8997-780209189079}" sibTransId="{059FF0D8-0D91-4E5D-92F6-5FA31C6C5BB2}"/>
    <dgm:cxn modelId="{E97957BD-6B21-4FBB-B852-4941BF2BD4DB}" srcId="{8D6C7835-DE0B-4A16-877A-CA527946ED40}" destId="{3F8AED84-5FFC-44F8-B555-D1CD24DAE2C8}" srcOrd="2" destOrd="0" parTransId="{0DC42C8B-38AA-4C74-9BC6-D69C6FF3C326}" sibTransId="{18BA8AC3-DF2C-433F-B22A-7B12268A07EC}"/>
    <dgm:cxn modelId="{A7A78AEE-AB35-48A2-9123-CCFB6FC6D87A}" type="presOf" srcId="{7DC74F0D-9781-4E83-94CB-90DDB5733692}" destId="{79D90298-6E01-4229-91E7-5E22B00266B4}" srcOrd="0" destOrd="0" presId="urn:microsoft.com/office/officeart/2005/8/layout/default#1"/>
    <dgm:cxn modelId="{C585E3D2-75F4-4226-BC05-E2F9A483AFA4}" type="presOf" srcId="{589DC7C4-78EF-4C59-A77D-167DA8C9A1EE}" destId="{7FD931E5-794E-41AD-BFBA-396932D90199}" srcOrd="0" destOrd="0" presId="urn:microsoft.com/office/officeart/2005/8/layout/default#1"/>
    <dgm:cxn modelId="{D07F212B-7A03-4AD7-A0F9-05115E7A5D98}" type="presOf" srcId="{8D6C7835-DE0B-4A16-877A-CA527946ED40}" destId="{43AAFAB4-3208-4E81-A900-C503D5253B2E}" srcOrd="0" destOrd="0" presId="urn:microsoft.com/office/officeart/2005/8/layout/default#1"/>
    <dgm:cxn modelId="{DAA15A5A-D9E9-4E66-91E4-232D3A62CD0C}" srcId="{8D6C7835-DE0B-4A16-877A-CA527946ED40}" destId="{589DC7C4-78EF-4C59-A77D-167DA8C9A1EE}" srcOrd="3" destOrd="0" parTransId="{099FE4D9-B6FF-451F-9559-62BFD3C5F742}" sibTransId="{9CFED7CC-EC5E-4387-9089-5A9E727455A2}"/>
    <dgm:cxn modelId="{E8329E8F-8949-4FC9-BB2E-94DB184538D1}" srcId="{8D6C7835-DE0B-4A16-877A-CA527946ED40}" destId="{E4C0900B-52C9-46A0-B6B1-C59668244622}" srcOrd="0" destOrd="0" parTransId="{9B1E7804-B1EC-42CC-A996-B9789C512662}" sibTransId="{9556FB99-D67F-4402-90F2-6574ECA1DD03}"/>
    <dgm:cxn modelId="{BCC120D3-A0A6-469E-9245-9B6EDC3B8B3A}" srcId="{8D6C7835-DE0B-4A16-877A-CA527946ED40}" destId="{E7AE55F1-48F5-4DEF-91CC-3C8CF975DC0D}" srcOrd="1" destOrd="0" parTransId="{DD7548F8-255D-46E4-9F71-218491EF0635}" sibTransId="{7B8AE5E7-BCFF-4B9A-8517-ABCF2CFCCD55}"/>
    <dgm:cxn modelId="{262BDFCD-8963-41C9-8A0A-C4E963533A17}" type="presOf" srcId="{E4C0900B-52C9-46A0-B6B1-C59668244622}" destId="{2E77F6B5-925A-4EB9-B02D-161755AFD454}" srcOrd="0" destOrd="0" presId="urn:microsoft.com/office/officeart/2005/8/layout/default#1"/>
    <dgm:cxn modelId="{42193F4E-9992-42F3-810A-7205B93FE0EA}" type="presOf" srcId="{3F8AED84-5FFC-44F8-B555-D1CD24DAE2C8}" destId="{A769A8F9-B20B-4410-B308-F94AAA71AD95}" srcOrd="0" destOrd="0" presId="urn:microsoft.com/office/officeart/2005/8/layout/default#1"/>
    <dgm:cxn modelId="{13D8F3DA-7AFE-416B-BDDC-6334FF148659}" type="presOf" srcId="{E7AE55F1-48F5-4DEF-91CC-3C8CF975DC0D}" destId="{2122BBA5-8BFC-43A1-95D7-0F5D8D9144C9}" srcOrd="0" destOrd="0" presId="urn:microsoft.com/office/officeart/2005/8/layout/default#1"/>
    <dgm:cxn modelId="{C9EA1E80-14BC-4F38-9F45-1612595B5697}" type="presParOf" srcId="{43AAFAB4-3208-4E81-A900-C503D5253B2E}" destId="{2E77F6B5-925A-4EB9-B02D-161755AFD454}" srcOrd="0" destOrd="0" presId="urn:microsoft.com/office/officeart/2005/8/layout/default#1"/>
    <dgm:cxn modelId="{E8153C32-FE92-4D5B-97DF-951BE44650B2}" type="presParOf" srcId="{43AAFAB4-3208-4E81-A900-C503D5253B2E}" destId="{03E7C8AF-FE4C-4279-B0E0-A136389134F2}" srcOrd="1" destOrd="0" presId="urn:microsoft.com/office/officeart/2005/8/layout/default#1"/>
    <dgm:cxn modelId="{CA1006E2-EEBA-4A10-A0A9-E8F3EA19DBF6}" type="presParOf" srcId="{43AAFAB4-3208-4E81-A900-C503D5253B2E}" destId="{2122BBA5-8BFC-43A1-95D7-0F5D8D9144C9}" srcOrd="2" destOrd="0" presId="urn:microsoft.com/office/officeart/2005/8/layout/default#1"/>
    <dgm:cxn modelId="{98DA525B-48BA-46D0-B328-31E2C1CB264F}" type="presParOf" srcId="{43AAFAB4-3208-4E81-A900-C503D5253B2E}" destId="{BFA392BE-D153-46C7-B725-AC22D195B7C3}" srcOrd="3" destOrd="0" presId="urn:microsoft.com/office/officeart/2005/8/layout/default#1"/>
    <dgm:cxn modelId="{272C8753-EE0E-4DE1-B36B-E0565FA15C56}" type="presParOf" srcId="{43AAFAB4-3208-4E81-A900-C503D5253B2E}" destId="{A769A8F9-B20B-4410-B308-F94AAA71AD95}" srcOrd="4" destOrd="0" presId="urn:microsoft.com/office/officeart/2005/8/layout/default#1"/>
    <dgm:cxn modelId="{5995BA86-01F2-4D8C-91E5-51C0FDEFC574}" type="presParOf" srcId="{43AAFAB4-3208-4E81-A900-C503D5253B2E}" destId="{1A4FE5DA-6D6F-4645-8962-C8713A21F842}" srcOrd="5" destOrd="0" presId="urn:microsoft.com/office/officeart/2005/8/layout/default#1"/>
    <dgm:cxn modelId="{410953A6-3D43-4CAC-9849-00E64EAEBB0D}" type="presParOf" srcId="{43AAFAB4-3208-4E81-A900-C503D5253B2E}" destId="{7FD931E5-794E-41AD-BFBA-396932D90199}" srcOrd="6" destOrd="0" presId="urn:microsoft.com/office/officeart/2005/8/layout/default#1"/>
    <dgm:cxn modelId="{A6D91D3E-8878-41E0-A771-49B0DA80C082}" type="presParOf" srcId="{43AAFAB4-3208-4E81-A900-C503D5253B2E}" destId="{A633369A-3626-47DE-9204-7128C09B72BE}" srcOrd="7" destOrd="0" presId="urn:microsoft.com/office/officeart/2005/8/layout/default#1"/>
    <dgm:cxn modelId="{E196FFD7-9FE9-46F8-AFA5-00E182F72DA7}" type="presParOf" srcId="{43AAFAB4-3208-4E81-A900-C503D5253B2E}" destId="{7714C35D-9AF5-4B26-99FB-6DDC17CDEBDD}" srcOrd="8" destOrd="0" presId="urn:microsoft.com/office/officeart/2005/8/layout/default#1"/>
    <dgm:cxn modelId="{81DAC9B9-C8C1-4549-8415-A0776E322E67}" type="presParOf" srcId="{43AAFAB4-3208-4E81-A900-C503D5253B2E}" destId="{77032149-A80C-4816-A958-622314527B84}" srcOrd="9" destOrd="0" presId="urn:microsoft.com/office/officeart/2005/8/layout/default#1"/>
    <dgm:cxn modelId="{EC0B6D29-E491-4625-BAC2-C8E67C533D72}" type="presParOf" srcId="{43AAFAB4-3208-4E81-A900-C503D5253B2E}" destId="{79D90298-6E01-4229-91E7-5E22B00266B4}" srcOrd="1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737166-BBDC-490D-81B2-102FA40FFF8F}" type="doc">
      <dgm:prSet loTypeId="urn:microsoft.com/office/officeart/2005/8/layout/vProcess5" loCatId="process" qsTypeId="urn:microsoft.com/office/officeart/2005/8/quickstyle/simple1#2" qsCatId="simple" csTypeId="urn:microsoft.com/office/officeart/2005/8/colors/colorful4" csCatId="colorful" phldr="1"/>
      <dgm:spPr/>
      <dgm:t>
        <a:bodyPr/>
        <a:lstStyle/>
        <a:p>
          <a:endParaRPr lang="en-US"/>
        </a:p>
      </dgm:t>
    </dgm:pt>
    <dgm:pt modelId="{89EDF701-B33F-42FF-A5C7-D61C4481C866}">
      <dgm:prSet phldrT="[Text]"/>
      <dgm:spPr/>
      <dgm:t>
        <a:bodyPr/>
        <a:lstStyle/>
        <a:p>
          <a:r>
            <a:rPr lang="en-US" dirty="0" smtClean="0"/>
            <a:t>From June through September 2010, a very detailed outline for the Data Analysis Modules was developed.</a:t>
          </a:r>
          <a:endParaRPr lang="en-US" dirty="0"/>
        </a:p>
      </dgm:t>
    </dgm:pt>
    <dgm:pt modelId="{8FB61B39-664B-443E-BA0F-4C0F66C78221}" type="parTrans" cxnId="{687DE031-B3F2-4D9C-BEE5-7E615B0AD3F9}">
      <dgm:prSet/>
      <dgm:spPr/>
      <dgm:t>
        <a:bodyPr/>
        <a:lstStyle/>
        <a:p>
          <a:endParaRPr lang="en-US"/>
        </a:p>
      </dgm:t>
    </dgm:pt>
    <dgm:pt modelId="{3F949BB6-76BD-44B1-86FF-6D89BBAF361A}" type="sibTrans" cxnId="{687DE031-B3F2-4D9C-BEE5-7E615B0AD3F9}">
      <dgm:prSet/>
      <dgm:spPr/>
      <dgm:t>
        <a:bodyPr/>
        <a:lstStyle/>
        <a:p>
          <a:endParaRPr lang="en-US"/>
        </a:p>
      </dgm:t>
    </dgm:pt>
    <dgm:pt modelId="{D6B8465C-0CFB-4B81-B68A-D376516F3062}">
      <dgm:prSet phldrT="[Text]"/>
      <dgm:spPr/>
      <dgm:t>
        <a:bodyPr/>
        <a:lstStyle/>
        <a:p>
          <a:r>
            <a:rPr lang="en-US" dirty="0" smtClean="0"/>
            <a:t>In December 2010,  work on the PowerPoint presentation began</a:t>
          </a:r>
          <a:endParaRPr lang="en-US" dirty="0"/>
        </a:p>
      </dgm:t>
    </dgm:pt>
    <dgm:pt modelId="{222071DA-3892-41DB-BE05-F99289B5A874}" type="parTrans" cxnId="{6CBAD9EE-A6A5-4F1C-ADCE-5FAC286EFE21}">
      <dgm:prSet/>
      <dgm:spPr/>
      <dgm:t>
        <a:bodyPr/>
        <a:lstStyle/>
        <a:p>
          <a:endParaRPr lang="en-US"/>
        </a:p>
      </dgm:t>
    </dgm:pt>
    <dgm:pt modelId="{AD283079-BA6B-42BF-897B-ED2FF548DC14}" type="sibTrans" cxnId="{6CBAD9EE-A6A5-4F1C-ADCE-5FAC286EFE21}">
      <dgm:prSet/>
      <dgm:spPr/>
      <dgm:t>
        <a:bodyPr/>
        <a:lstStyle/>
        <a:p>
          <a:endParaRPr lang="en-US"/>
        </a:p>
      </dgm:t>
    </dgm:pt>
    <dgm:pt modelId="{903B0EAF-9115-4C1F-BBB8-5E26B7AAC3EC}">
      <dgm:prSet phldrT="[Text]"/>
      <dgm:spPr/>
      <dgm:t>
        <a:bodyPr/>
        <a:lstStyle/>
        <a:p>
          <a:r>
            <a:rPr lang="en-US" dirty="0" smtClean="0"/>
            <a:t>In February 2011, The PowerPoint slides were put onto SharePoint</a:t>
          </a:r>
          <a:endParaRPr lang="en-US" dirty="0"/>
        </a:p>
      </dgm:t>
    </dgm:pt>
    <dgm:pt modelId="{8BE313A1-A61B-4271-8129-15448247157F}" type="parTrans" cxnId="{17C9EC7A-C00C-4494-B9B4-C8681C37C6AA}">
      <dgm:prSet/>
      <dgm:spPr/>
      <dgm:t>
        <a:bodyPr/>
        <a:lstStyle/>
        <a:p>
          <a:endParaRPr lang="en-US"/>
        </a:p>
      </dgm:t>
    </dgm:pt>
    <dgm:pt modelId="{5C8E9B6F-6D2B-4791-B57C-FDB115AEC52F}" type="sibTrans" cxnId="{17C9EC7A-C00C-4494-B9B4-C8681C37C6AA}">
      <dgm:prSet/>
      <dgm:spPr/>
      <dgm:t>
        <a:bodyPr/>
        <a:lstStyle/>
        <a:p>
          <a:endParaRPr lang="en-US"/>
        </a:p>
      </dgm:t>
    </dgm:pt>
    <dgm:pt modelId="{20A86A9E-F768-42FA-9583-D8F6CAFD5F9E}">
      <dgm:prSet phldrT="[Text]"/>
      <dgm:spPr/>
      <dgm:t>
        <a:bodyPr/>
        <a:lstStyle/>
        <a:p>
          <a:r>
            <a:rPr lang="en-US" dirty="0" smtClean="0"/>
            <a:t>Today, we are</a:t>
          </a:r>
          <a:r>
            <a:rPr lang="en-US" i="1" dirty="0" smtClean="0"/>
            <a:t> officially </a:t>
          </a:r>
          <a:r>
            <a:rPr lang="en-US" i="0" dirty="0" smtClean="0"/>
            <a:t>showing some of the slides and explaining the process and rationale</a:t>
          </a:r>
          <a:endParaRPr lang="en-US" dirty="0"/>
        </a:p>
      </dgm:t>
    </dgm:pt>
    <dgm:pt modelId="{B179DABD-99BD-4940-9B3C-23D0A8F47FC1}" type="parTrans" cxnId="{18C22CB8-D5B7-423F-8893-152E8F9488BD}">
      <dgm:prSet/>
      <dgm:spPr/>
      <dgm:t>
        <a:bodyPr/>
        <a:lstStyle/>
        <a:p>
          <a:endParaRPr lang="en-US"/>
        </a:p>
      </dgm:t>
    </dgm:pt>
    <dgm:pt modelId="{1696F9FD-28AC-4159-922B-CF153A9313CE}" type="sibTrans" cxnId="{18C22CB8-D5B7-423F-8893-152E8F9488BD}">
      <dgm:prSet/>
      <dgm:spPr/>
      <dgm:t>
        <a:bodyPr/>
        <a:lstStyle/>
        <a:p>
          <a:endParaRPr lang="en-US"/>
        </a:p>
      </dgm:t>
    </dgm:pt>
    <dgm:pt modelId="{A3DD2028-3284-495D-A5FD-3A2037EE601C}" type="pres">
      <dgm:prSet presAssocID="{FD737166-BBDC-490D-81B2-102FA40FFF8F}" presName="outerComposite" presStyleCnt="0">
        <dgm:presLayoutVars>
          <dgm:chMax val="5"/>
          <dgm:dir/>
          <dgm:resizeHandles val="exact"/>
        </dgm:presLayoutVars>
      </dgm:prSet>
      <dgm:spPr/>
      <dgm:t>
        <a:bodyPr/>
        <a:lstStyle/>
        <a:p>
          <a:endParaRPr lang="en-US"/>
        </a:p>
      </dgm:t>
    </dgm:pt>
    <dgm:pt modelId="{A6396FC3-3593-4EE5-A324-8D984674A9D4}" type="pres">
      <dgm:prSet presAssocID="{FD737166-BBDC-490D-81B2-102FA40FFF8F}" presName="dummyMaxCanvas" presStyleCnt="0">
        <dgm:presLayoutVars/>
      </dgm:prSet>
      <dgm:spPr/>
    </dgm:pt>
    <dgm:pt modelId="{D6BAAA4F-42FB-4204-9F1B-92F71FABCFE3}" type="pres">
      <dgm:prSet presAssocID="{FD737166-BBDC-490D-81B2-102FA40FFF8F}" presName="FourNodes_1" presStyleLbl="node1" presStyleIdx="0" presStyleCnt="4">
        <dgm:presLayoutVars>
          <dgm:bulletEnabled val="1"/>
        </dgm:presLayoutVars>
      </dgm:prSet>
      <dgm:spPr/>
      <dgm:t>
        <a:bodyPr/>
        <a:lstStyle/>
        <a:p>
          <a:endParaRPr lang="en-US"/>
        </a:p>
      </dgm:t>
    </dgm:pt>
    <dgm:pt modelId="{7C61DA3B-7182-422D-ACA9-C65ABD04FFEE}" type="pres">
      <dgm:prSet presAssocID="{FD737166-BBDC-490D-81B2-102FA40FFF8F}" presName="FourNodes_2" presStyleLbl="node1" presStyleIdx="1" presStyleCnt="4">
        <dgm:presLayoutVars>
          <dgm:bulletEnabled val="1"/>
        </dgm:presLayoutVars>
      </dgm:prSet>
      <dgm:spPr/>
      <dgm:t>
        <a:bodyPr/>
        <a:lstStyle/>
        <a:p>
          <a:endParaRPr lang="en-US"/>
        </a:p>
      </dgm:t>
    </dgm:pt>
    <dgm:pt modelId="{EB75D5AE-4273-429E-8105-CD98CDBC775C}" type="pres">
      <dgm:prSet presAssocID="{FD737166-BBDC-490D-81B2-102FA40FFF8F}" presName="FourNodes_3" presStyleLbl="node1" presStyleIdx="2" presStyleCnt="4">
        <dgm:presLayoutVars>
          <dgm:bulletEnabled val="1"/>
        </dgm:presLayoutVars>
      </dgm:prSet>
      <dgm:spPr/>
      <dgm:t>
        <a:bodyPr/>
        <a:lstStyle/>
        <a:p>
          <a:endParaRPr lang="en-US"/>
        </a:p>
      </dgm:t>
    </dgm:pt>
    <dgm:pt modelId="{6D9A3037-CF2F-4A26-98F3-2A3E22DCB566}" type="pres">
      <dgm:prSet presAssocID="{FD737166-BBDC-490D-81B2-102FA40FFF8F}" presName="FourNodes_4" presStyleLbl="node1" presStyleIdx="3" presStyleCnt="4">
        <dgm:presLayoutVars>
          <dgm:bulletEnabled val="1"/>
        </dgm:presLayoutVars>
      </dgm:prSet>
      <dgm:spPr/>
      <dgm:t>
        <a:bodyPr/>
        <a:lstStyle/>
        <a:p>
          <a:endParaRPr lang="en-US"/>
        </a:p>
      </dgm:t>
    </dgm:pt>
    <dgm:pt modelId="{E5E1101B-6308-4895-AF26-2E72233CEA93}" type="pres">
      <dgm:prSet presAssocID="{FD737166-BBDC-490D-81B2-102FA40FFF8F}" presName="FourConn_1-2" presStyleLbl="fgAccFollowNode1" presStyleIdx="0" presStyleCnt="3">
        <dgm:presLayoutVars>
          <dgm:bulletEnabled val="1"/>
        </dgm:presLayoutVars>
      </dgm:prSet>
      <dgm:spPr/>
      <dgm:t>
        <a:bodyPr/>
        <a:lstStyle/>
        <a:p>
          <a:endParaRPr lang="en-US"/>
        </a:p>
      </dgm:t>
    </dgm:pt>
    <dgm:pt modelId="{BE6F609B-F91F-4FB6-B206-635867947C01}" type="pres">
      <dgm:prSet presAssocID="{FD737166-BBDC-490D-81B2-102FA40FFF8F}" presName="FourConn_2-3" presStyleLbl="fgAccFollowNode1" presStyleIdx="1" presStyleCnt="3">
        <dgm:presLayoutVars>
          <dgm:bulletEnabled val="1"/>
        </dgm:presLayoutVars>
      </dgm:prSet>
      <dgm:spPr/>
      <dgm:t>
        <a:bodyPr/>
        <a:lstStyle/>
        <a:p>
          <a:endParaRPr lang="en-US"/>
        </a:p>
      </dgm:t>
    </dgm:pt>
    <dgm:pt modelId="{FE232EBC-ED75-407D-BC8B-706386D92E7C}" type="pres">
      <dgm:prSet presAssocID="{FD737166-BBDC-490D-81B2-102FA40FFF8F}" presName="FourConn_3-4" presStyleLbl="fgAccFollowNode1" presStyleIdx="2" presStyleCnt="3">
        <dgm:presLayoutVars>
          <dgm:bulletEnabled val="1"/>
        </dgm:presLayoutVars>
      </dgm:prSet>
      <dgm:spPr/>
      <dgm:t>
        <a:bodyPr/>
        <a:lstStyle/>
        <a:p>
          <a:endParaRPr lang="en-US"/>
        </a:p>
      </dgm:t>
    </dgm:pt>
    <dgm:pt modelId="{B60205D7-DC5F-4E9D-A767-83080FA28708}" type="pres">
      <dgm:prSet presAssocID="{FD737166-BBDC-490D-81B2-102FA40FFF8F}" presName="FourNodes_1_text" presStyleLbl="node1" presStyleIdx="3" presStyleCnt="4">
        <dgm:presLayoutVars>
          <dgm:bulletEnabled val="1"/>
        </dgm:presLayoutVars>
      </dgm:prSet>
      <dgm:spPr/>
      <dgm:t>
        <a:bodyPr/>
        <a:lstStyle/>
        <a:p>
          <a:endParaRPr lang="en-US"/>
        </a:p>
      </dgm:t>
    </dgm:pt>
    <dgm:pt modelId="{F6607E86-007E-4C63-A0FC-EB895560B9AA}" type="pres">
      <dgm:prSet presAssocID="{FD737166-BBDC-490D-81B2-102FA40FFF8F}" presName="FourNodes_2_text" presStyleLbl="node1" presStyleIdx="3" presStyleCnt="4">
        <dgm:presLayoutVars>
          <dgm:bulletEnabled val="1"/>
        </dgm:presLayoutVars>
      </dgm:prSet>
      <dgm:spPr/>
      <dgm:t>
        <a:bodyPr/>
        <a:lstStyle/>
        <a:p>
          <a:endParaRPr lang="en-US"/>
        </a:p>
      </dgm:t>
    </dgm:pt>
    <dgm:pt modelId="{8A55DB67-A751-4C1D-AD40-56B29A994366}" type="pres">
      <dgm:prSet presAssocID="{FD737166-BBDC-490D-81B2-102FA40FFF8F}" presName="FourNodes_3_text" presStyleLbl="node1" presStyleIdx="3" presStyleCnt="4">
        <dgm:presLayoutVars>
          <dgm:bulletEnabled val="1"/>
        </dgm:presLayoutVars>
      </dgm:prSet>
      <dgm:spPr/>
      <dgm:t>
        <a:bodyPr/>
        <a:lstStyle/>
        <a:p>
          <a:endParaRPr lang="en-US"/>
        </a:p>
      </dgm:t>
    </dgm:pt>
    <dgm:pt modelId="{9EE2FF6C-CB6D-4F19-BB90-40340151FCB6}" type="pres">
      <dgm:prSet presAssocID="{FD737166-BBDC-490D-81B2-102FA40FFF8F}" presName="FourNodes_4_text" presStyleLbl="node1" presStyleIdx="3" presStyleCnt="4">
        <dgm:presLayoutVars>
          <dgm:bulletEnabled val="1"/>
        </dgm:presLayoutVars>
      </dgm:prSet>
      <dgm:spPr/>
      <dgm:t>
        <a:bodyPr/>
        <a:lstStyle/>
        <a:p>
          <a:endParaRPr lang="en-US"/>
        </a:p>
      </dgm:t>
    </dgm:pt>
  </dgm:ptLst>
  <dgm:cxnLst>
    <dgm:cxn modelId="{17C9EC7A-C00C-4494-B9B4-C8681C37C6AA}" srcId="{FD737166-BBDC-490D-81B2-102FA40FFF8F}" destId="{903B0EAF-9115-4C1F-BBB8-5E26B7AAC3EC}" srcOrd="2" destOrd="0" parTransId="{8BE313A1-A61B-4271-8129-15448247157F}" sibTransId="{5C8E9B6F-6D2B-4791-B57C-FDB115AEC52F}"/>
    <dgm:cxn modelId="{1D0E5673-CFCD-4896-A4C3-3A748A95CA50}" type="presOf" srcId="{20A86A9E-F768-42FA-9583-D8F6CAFD5F9E}" destId="{6D9A3037-CF2F-4A26-98F3-2A3E22DCB566}" srcOrd="0" destOrd="0" presId="urn:microsoft.com/office/officeart/2005/8/layout/vProcess5"/>
    <dgm:cxn modelId="{B99DCC15-2175-4D39-A01C-5F9AD194E609}" type="presOf" srcId="{903B0EAF-9115-4C1F-BBB8-5E26B7AAC3EC}" destId="{8A55DB67-A751-4C1D-AD40-56B29A994366}" srcOrd="1" destOrd="0" presId="urn:microsoft.com/office/officeart/2005/8/layout/vProcess5"/>
    <dgm:cxn modelId="{2E7029F7-26C1-4C7E-A526-39551B37E7AA}" type="presOf" srcId="{20A86A9E-F768-42FA-9583-D8F6CAFD5F9E}" destId="{9EE2FF6C-CB6D-4F19-BB90-40340151FCB6}" srcOrd="1" destOrd="0" presId="urn:microsoft.com/office/officeart/2005/8/layout/vProcess5"/>
    <dgm:cxn modelId="{910C6A13-8663-4A07-BFB9-A49D35007D49}" type="presOf" srcId="{89EDF701-B33F-42FF-A5C7-D61C4481C866}" destId="{D6BAAA4F-42FB-4204-9F1B-92F71FABCFE3}" srcOrd="0" destOrd="0" presId="urn:microsoft.com/office/officeart/2005/8/layout/vProcess5"/>
    <dgm:cxn modelId="{18C22CB8-D5B7-423F-8893-152E8F9488BD}" srcId="{FD737166-BBDC-490D-81B2-102FA40FFF8F}" destId="{20A86A9E-F768-42FA-9583-D8F6CAFD5F9E}" srcOrd="3" destOrd="0" parTransId="{B179DABD-99BD-4940-9B3C-23D0A8F47FC1}" sibTransId="{1696F9FD-28AC-4159-922B-CF153A9313CE}"/>
    <dgm:cxn modelId="{DC6C9134-0EC7-49A8-9A61-C14847FB8216}" type="presOf" srcId="{903B0EAF-9115-4C1F-BBB8-5E26B7AAC3EC}" destId="{EB75D5AE-4273-429E-8105-CD98CDBC775C}" srcOrd="0" destOrd="0" presId="urn:microsoft.com/office/officeart/2005/8/layout/vProcess5"/>
    <dgm:cxn modelId="{6CBAD9EE-A6A5-4F1C-ADCE-5FAC286EFE21}" srcId="{FD737166-BBDC-490D-81B2-102FA40FFF8F}" destId="{D6B8465C-0CFB-4B81-B68A-D376516F3062}" srcOrd="1" destOrd="0" parTransId="{222071DA-3892-41DB-BE05-F99289B5A874}" sibTransId="{AD283079-BA6B-42BF-897B-ED2FF548DC14}"/>
    <dgm:cxn modelId="{687DE031-B3F2-4D9C-BEE5-7E615B0AD3F9}" srcId="{FD737166-BBDC-490D-81B2-102FA40FFF8F}" destId="{89EDF701-B33F-42FF-A5C7-D61C4481C866}" srcOrd="0" destOrd="0" parTransId="{8FB61B39-664B-443E-BA0F-4C0F66C78221}" sibTransId="{3F949BB6-76BD-44B1-86FF-6D89BBAF361A}"/>
    <dgm:cxn modelId="{F4B1AA68-B2D5-4189-86A3-5F8CB4405560}" type="presOf" srcId="{AD283079-BA6B-42BF-897B-ED2FF548DC14}" destId="{BE6F609B-F91F-4FB6-B206-635867947C01}" srcOrd="0" destOrd="0" presId="urn:microsoft.com/office/officeart/2005/8/layout/vProcess5"/>
    <dgm:cxn modelId="{A0F98126-5195-46D7-BD4F-41410B9C3109}" type="presOf" srcId="{5C8E9B6F-6D2B-4791-B57C-FDB115AEC52F}" destId="{FE232EBC-ED75-407D-BC8B-706386D92E7C}" srcOrd="0" destOrd="0" presId="urn:microsoft.com/office/officeart/2005/8/layout/vProcess5"/>
    <dgm:cxn modelId="{BFFE4901-62CC-455E-B845-1A318CF91A08}" type="presOf" srcId="{D6B8465C-0CFB-4B81-B68A-D376516F3062}" destId="{F6607E86-007E-4C63-A0FC-EB895560B9AA}" srcOrd="1" destOrd="0" presId="urn:microsoft.com/office/officeart/2005/8/layout/vProcess5"/>
    <dgm:cxn modelId="{A3A7DB92-D272-47BC-9A0B-C4EB13C6DA0F}" type="presOf" srcId="{3F949BB6-76BD-44B1-86FF-6D89BBAF361A}" destId="{E5E1101B-6308-4895-AF26-2E72233CEA93}" srcOrd="0" destOrd="0" presId="urn:microsoft.com/office/officeart/2005/8/layout/vProcess5"/>
    <dgm:cxn modelId="{51B4232A-89DA-4B9C-9055-CCCA81B659B7}" type="presOf" srcId="{89EDF701-B33F-42FF-A5C7-D61C4481C866}" destId="{B60205D7-DC5F-4E9D-A767-83080FA28708}" srcOrd="1" destOrd="0" presId="urn:microsoft.com/office/officeart/2005/8/layout/vProcess5"/>
    <dgm:cxn modelId="{FDEEDDC1-BA02-482B-B766-A3A53009465B}" type="presOf" srcId="{D6B8465C-0CFB-4B81-B68A-D376516F3062}" destId="{7C61DA3B-7182-422D-ACA9-C65ABD04FFEE}" srcOrd="0" destOrd="0" presId="urn:microsoft.com/office/officeart/2005/8/layout/vProcess5"/>
    <dgm:cxn modelId="{29A25698-DFC0-48A1-A898-5DD96427A8D1}" type="presOf" srcId="{FD737166-BBDC-490D-81B2-102FA40FFF8F}" destId="{A3DD2028-3284-495D-A5FD-3A2037EE601C}" srcOrd="0" destOrd="0" presId="urn:microsoft.com/office/officeart/2005/8/layout/vProcess5"/>
    <dgm:cxn modelId="{068F8F90-531B-424C-9D35-CB5F2528A5E5}" type="presParOf" srcId="{A3DD2028-3284-495D-A5FD-3A2037EE601C}" destId="{A6396FC3-3593-4EE5-A324-8D984674A9D4}" srcOrd="0" destOrd="0" presId="urn:microsoft.com/office/officeart/2005/8/layout/vProcess5"/>
    <dgm:cxn modelId="{BF587ABA-B532-4C63-A85E-B5B99E62A90C}" type="presParOf" srcId="{A3DD2028-3284-495D-A5FD-3A2037EE601C}" destId="{D6BAAA4F-42FB-4204-9F1B-92F71FABCFE3}" srcOrd="1" destOrd="0" presId="urn:microsoft.com/office/officeart/2005/8/layout/vProcess5"/>
    <dgm:cxn modelId="{DBC45518-923A-4188-89C0-42CE6BD18D34}" type="presParOf" srcId="{A3DD2028-3284-495D-A5FD-3A2037EE601C}" destId="{7C61DA3B-7182-422D-ACA9-C65ABD04FFEE}" srcOrd="2" destOrd="0" presId="urn:microsoft.com/office/officeart/2005/8/layout/vProcess5"/>
    <dgm:cxn modelId="{FCBEDCE5-CC15-4E87-8A82-E24941BF8891}" type="presParOf" srcId="{A3DD2028-3284-495D-A5FD-3A2037EE601C}" destId="{EB75D5AE-4273-429E-8105-CD98CDBC775C}" srcOrd="3" destOrd="0" presId="urn:microsoft.com/office/officeart/2005/8/layout/vProcess5"/>
    <dgm:cxn modelId="{8C59DC93-AB2E-4AD8-9FC3-3E68EA4D612D}" type="presParOf" srcId="{A3DD2028-3284-495D-A5FD-3A2037EE601C}" destId="{6D9A3037-CF2F-4A26-98F3-2A3E22DCB566}" srcOrd="4" destOrd="0" presId="urn:microsoft.com/office/officeart/2005/8/layout/vProcess5"/>
    <dgm:cxn modelId="{446D502A-B437-4CC5-A512-DD92CAAE0A3C}" type="presParOf" srcId="{A3DD2028-3284-495D-A5FD-3A2037EE601C}" destId="{E5E1101B-6308-4895-AF26-2E72233CEA93}" srcOrd="5" destOrd="0" presId="urn:microsoft.com/office/officeart/2005/8/layout/vProcess5"/>
    <dgm:cxn modelId="{6858C315-0354-47FD-821F-E10269AB6C30}" type="presParOf" srcId="{A3DD2028-3284-495D-A5FD-3A2037EE601C}" destId="{BE6F609B-F91F-4FB6-B206-635867947C01}" srcOrd="6" destOrd="0" presId="urn:microsoft.com/office/officeart/2005/8/layout/vProcess5"/>
    <dgm:cxn modelId="{73B49FFB-DD37-47C5-AC08-1BE4A8901CCC}" type="presParOf" srcId="{A3DD2028-3284-495D-A5FD-3A2037EE601C}" destId="{FE232EBC-ED75-407D-BC8B-706386D92E7C}" srcOrd="7" destOrd="0" presId="urn:microsoft.com/office/officeart/2005/8/layout/vProcess5"/>
    <dgm:cxn modelId="{2AB01C02-A50B-43FA-8FB5-E2FACABAF044}" type="presParOf" srcId="{A3DD2028-3284-495D-A5FD-3A2037EE601C}" destId="{B60205D7-DC5F-4E9D-A767-83080FA28708}" srcOrd="8" destOrd="0" presId="urn:microsoft.com/office/officeart/2005/8/layout/vProcess5"/>
    <dgm:cxn modelId="{50BC0C9D-1C22-4BCB-A53D-502927DA5633}" type="presParOf" srcId="{A3DD2028-3284-495D-A5FD-3A2037EE601C}" destId="{F6607E86-007E-4C63-A0FC-EB895560B9AA}" srcOrd="9" destOrd="0" presId="urn:microsoft.com/office/officeart/2005/8/layout/vProcess5"/>
    <dgm:cxn modelId="{22C608CB-37D1-453F-9B9E-9BEBAB24BB20}" type="presParOf" srcId="{A3DD2028-3284-495D-A5FD-3A2037EE601C}" destId="{8A55DB67-A751-4C1D-AD40-56B29A994366}" srcOrd="10" destOrd="0" presId="urn:microsoft.com/office/officeart/2005/8/layout/vProcess5"/>
    <dgm:cxn modelId="{182E5DA9-1343-4BA9-A8B6-C75A549477C4}" type="presParOf" srcId="{A3DD2028-3284-495D-A5FD-3A2037EE601C}" destId="{9EE2FF6C-CB6D-4F19-BB90-40340151FCB6}"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219D9F-7046-4DA6-8A43-2D14DCD17D0B}" type="doc">
      <dgm:prSet loTypeId="urn:microsoft.com/office/officeart/2005/8/layout/hProcess9" loCatId="process" qsTypeId="urn:microsoft.com/office/officeart/2005/8/quickstyle/3d7" qsCatId="3D" csTypeId="urn:microsoft.com/office/officeart/2005/8/colors/colorful1#2" csCatId="colorful" phldr="1"/>
      <dgm:spPr/>
    </dgm:pt>
    <dgm:pt modelId="{3D928E29-D93A-4F9D-B10F-B07212D9811E}">
      <dgm:prSet phldrT="[Text]"/>
      <dgm:spPr/>
      <dgm:t>
        <a:bodyPr/>
        <a:lstStyle/>
        <a:p>
          <a:r>
            <a:rPr lang="en-US" dirty="0" smtClean="0"/>
            <a:t>PowerPoint</a:t>
          </a:r>
          <a:endParaRPr lang="en-US" dirty="0"/>
        </a:p>
      </dgm:t>
    </dgm:pt>
    <dgm:pt modelId="{AC12FAD0-8464-4160-94C1-8AE15BFB68FB}" type="parTrans" cxnId="{D834EF39-3CFF-40DB-8FA5-7139036A1AA3}">
      <dgm:prSet/>
      <dgm:spPr/>
      <dgm:t>
        <a:bodyPr/>
        <a:lstStyle/>
        <a:p>
          <a:endParaRPr lang="en-US"/>
        </a:p>
      </dgm:t>
    </dgm:pt>
    <dgm:pt modelId="{DD675BA4-D539-47E0-8010-0BA859147CBB}" type="sibTrans" cxnId="{D834EF39-3CFF-40DB-8FA5-7139036A1AA3}">
      <dgm:prSet/>
      <dgm:spPr/>
      <dgm:t>
        <a:bodyPr/>
        <a:lstStyle/>
        <a:p>
          <a:endParaRPr lang="en-US"/>
        </a:p>
      </dgm:t>
    </dgm:pt>
    <dgm:pt modelId="{E0353DC7-A910-47E7-8BDD-15E46F88ADF7}">
      <dgm:prSet phldrT="[Text]"/>
      <dgm:spPr/>
      <dgm:t>
        <a:bodyPr/>
        <a:lstStyle/>
        <a:p>
          <a:r>
            <a:rPr lang="en-US" dirty="0" smtClean="0"/>
            <a:t>Lectora</a:t>
          </a:r>
          <a:endParaRPr lang="en-US" dirty="0"/>
        </a:p>
      </dgm:t>
    </dgm:pt>
    <dgm:pt modelId="{3FD5618E-4485-476E-A317-1BB566F0F386}" type="parTrans" cxnId="{DE6D087E-39C1-4BF5-9813-C156929F8785}">
      <dgm:prSet/>
      <dgm:spPr/>
      <dgm:t>
        <a:bodyPr/>
        <a:lstStyle/>
        <a:p>
          <a:endParaRPr lang="en-US"/>
        </a:p>
      </dgm:t>
    </dgm:pt>
    <dgm:pt modelId="{084EB926-41A0-4CC9-97A9-5DA62111230D}" type="sibTrans" cxnId="{DE6D087E-39C1-4BF5-9813-C156929F8785}">
      <dgm:prSet/>
      <dgm:spPr/>
      <dgm:t>
        <a:bodyPr/>
        <a:lstStyle/>
        <a:p>
          <a:endParaRPr lang="en-US"/>
        </a:p>
      </dgm:t>
    </dgm:pt>
    <dgm:pt modelId="{D7938B31-6EEF-43D7-8FD1-511E4BFBF52A}">
      <dgm:prSet phldrT="[Text]"/>
      <dgm:spPr/>
      <dgm:t>
        <a:bodyPr/>
        <a:lstStyle/>
        <a:p>
          <a:r>
            <a:rPr lang="en-US" dirty="0" smtClean="0"/>
            <a:t>Final Product</a:t>
          </a:r>
          <a:endParaRPr lang="en-US" dirty="0"/>
        </a:p>
      </dgm:t>
    </dgm:pt>
    <dgm:pt modelId="{8967AFB4-CB88-4F49-93D0-D160667046FA}" type="parTrans" cxnId="{C0F8D61C-5CD3-4089-BE50-6205ED797EAE}">
      <dgm:prSet/>
      <dgm:spPr/>
      <dgm:t>
        <a:bodyPr/>
        <a:lstStyle/>
        <a:p>
          <a:endParaRPr lang="en-US"/>
        </a:p>
      </dgm:t>
    </dgm:pt>
    <dgm:pt modelId="{80817DE7-A4AA-4139-B6AC-67193E134ED9}" type="sibTrans" cxnId="{C0F8D61C-5CD3-4089-BE50-6205ED797EAE}">
      <dgm:prSet/>
      <dgm:spPr/>
      <dgm:t>
        <a:bodyPr/>
        <a:lstStyle/>
        <a:p>
          <a:endParaRPr lang="en-US"/>
        </a:p>
      </dgm:t>
    </dgm:pt>
    <dgm:pt modelId="{F4BF34FC-E3A5-4C17-AC6E-7A021B0B5162}" type="pres">
      <dgm:prSet presAssocID="{2F219D9F-7046-4DA6-8A43-2D14DCD17D0B}" presName="CompostProcess" presStyleCnt="0">
        <dgm:presLayoutVars>
          <dgm:dir/>
          <dgm:resizeHandles val="exact"/>
        </dgm:presLayoutVars>
      </dgm:prSet>
      <dgm:spPr/>
    </dgm:pt>
    <dgm:pt modelId="{FB167B07-4D3E-4871-9979-8BE71506B1C8}" type="pres">
      <dgm:prSet presAssocID="{2F219D9F-7046-4DA6-8A43-2D14DCD17D0B}" presName="arrow" presStyleLbl="bgShp" presStyleIdx="0" presStyleCnt="1"/>
      <dgm:spPr/>
    </dgm:pt>
    <dgm:pt modelId="{395455A6-83CC-4141-963B-A3C1847B9CD1}" type="pres">
      <dgm:prSet presAssocID="{2F219D9F-7046-4DA6-8A43-2D14DCD17D0B}" presName="linearProcess" presStyleCnt="0"/>
      <dgm:spPr/>
    </dgm:pt>
    <dgm:pt modelId="{CCC128CA-F4FC-4F66-A469-34CA6F63F8C9}" type="pres">
      <dgm:prSet presAssocID="{3D928E29-D93A-4F9D-B10F-B07212D9811E}" presName="textNode" presStyleLbl="node1" presStyleIdx="0" presStyleCnt="3">
        <dgm:presLayoutVars>
          <dgm:bulletEnabled val="1"/>
        </dgm:presLayoutVars>
      </dgm:prSet>
      <dgm:spPr/>
      <dgm:t>
        <a:bodyPr/>
        <a:lstStyle/>
        <a:p>
          <a:endParaRPr lang="en-US"/>
        </a:p>
      </dgm:t>
    </dgm:pt>
    <dgm:pt modelId="{0061BEDF-C579-4233-A9AB-0777843E0A7A}" type="pres">
      <dgm:prSet presAssocID="{DD675BA4-D539-47E0-8010-0BA859147CBB}" presName="sibTrans" presStyleCnt="0"/>
      <dgm:spPr/>
    </dgm:pt>
    <dgm:pt modelId="{442D0AC3-4168-4691-81C7-2E918E2364F3}" type="pres">
      <dgm:prSet presAssocID="{E0353DC7-A910-47E7-8BDD-15E46F88ADF7}" presName="textNode" presStyleLbl="node1" presStyleIdx="1" presStyleCnt="3">
        <dgm:presLayoutVars>
          <dgm:bulletEnabled val="1"/>
        </dgm:presLayoutVars>
      </dgm:prSet>
      <dgm:spPr/>
      <dgm:t>
        <a:bodyPr/>
        <a:lstStyle/>
        <a:p>
          <a:endParaRPr lang="en-US"/>
        </a:p>
      </dgm:t>
    </dgm:pt>
    <dgm:pt modelId="{26563A73-0511-4116-A716-D3253EE11ABB}" type="pres">
      <dgm:prSet presAssocID="{084EB926-41A0-4CC9-97A9-5DA62111230D}" presName="sibTrans" presStyleCnt="0"/>
      <dgm:spPr/>
    </dgm:pt>
    <dgm:pt modelId="{6D6C29C0-891F-4743-8E7F-ADF4F980C516}" type="pres">
      <dgm:prSet presAssocID="{D7938B31-6EEF-43D7-8FD1-511E4BFBF52A}" presName="textNode" presStyleLbl="node1" presStyleIdx="2" presStyleCnt="3">
        <dgm:presLayoutVars>
          <dgm:bulletEnabled val="1"/>
        </dgm:presLayoutVars>
      </dgm:prSet>
      <dgm:spPr/>
      <dgm:t>
        <a:bodyPr/>
        <a:lstStyle/>
        <a:p>
          <a:endParaRPr lang="en-US"/>
        </a:p>
      </dgm:t>
    </dgm:pt>
  </dgm:ptLst>
  <dgm:cxnLst>
    <dgm:cxn modelId="{DE6D087E-39C1-4BF5-9813-C156929F8785}" srcId="{2F219D9F-7046-4DA6-8A43-2D14DCD17D0B}" destId="{E0353DC7-A910-47E7-8BDD-15E46F88ADF7}" srcOrd="1" destOrd="0" parTransId="{3FD5618E-4485-476E-A317-1BB566F0F386}" sibTransId="{084EB926-41A0-4CC9-97A9-5DA62111230D}"/>
    <dgm:cxn modelId="{00E811AD-E5F4-4280-83BB-0BBE10BAB26C}" type="presOf" srcId="{2F219D9F-7046-4DA6-8A43-2D14DCD17D0B}" destId="{F4BF34FC-E3A5-4C17-AC6E-7A021B0B5162}" srcOrd="0" destOrd="0" presId="urn:microsoft.com/office/officeart/2005/8/layout/hProcess9"/>
    <dgm:cxn modelId="{C0F8D61C-5CD3-4089-BE50-6205ED797EAE}" srcId="{2F219D9F-7046-4DA6-8A43-2D14DCD17D0B}" destId="{D7938B31-6EEF-43D7-8FD1-511E4BFBF52A}" srcOrd="2" destOrd="0" parTransId="{8967AFB4-CB88-4F49-93D0-D160667046FA}" sibTransId="{80817DE7-A4AA-4139-B6AC-67193E134ED9}"/>
    <dgm:cxn modelId="{CEB21668-75D7-4563-8B09-373961AD2739}" type="presOf" srcId="{D7938B31-6EEF-43D7-8FD1-511E4BFBF52A}" destId="{6D6C29C0-891F-4743-8E7F-ADF4F980C516}" srcOrd="0" destOrd="0" presId="urn:microsoft.com/office/officeart/2005/8/layout/hProcess9"/>
    <dgm:cxn modelId="{59F2B06D-2DA1-4E8C-9866-7B80EB8B0B79}" type="presOf" srcId="{E0353DC7-A910-47E7-8BDD-15E46F88ADF7}" destId="{442D0AC3-4168-4691-81C7-2E918E2364F3}" srcOrd="0" destOrd="0" presId="urn:microsoft.com/office/officeart/2005/8/layout/hProcess9"/>
    <dgm:cxn modelId="{2086164D-E55C-43A9-8CA7-77645407DF57}" type="presOf" srcId="{3D928E29-D93A-4F9D-B10F-B07212D9811E}" destId="{CCC128CA-F4FC-4F66-A469-34CA6F63F8C9}" srcOrd="0" destOrd="0" presId="urn:microsoft.com/office/officeart/2005/8/layout/hProcess9"/>
    <dgm:cxn modelId="{D834EF39-3CFF-40DB-8FA5-7139036A1AA3}" srcId="{2F219D9F-7046-4DA6-8A43-2D14DCD17D0B}" destId="{3D928E29-D93A-4F9D-B10F-B07212D9811E}" srcOrd="0" destOrd="0" parTransId="{AC12FAD0-8464-4160-94C1-8AE15BFB68FB}" sibTransId="{DD675BA4-D539-47E0-8010-0BA859147CBB}"/>
    <dgm:cxn modelId="{B1A9CB24-359A-4B6A-85BB-481AD80039B5}" type="presParOf" srcId="{F4BF34FC-E3A5-4C17-AC6E-7A021B0B5162}" destId="{FB167B07-4D3E-4871-9979-8BE71506B1C8}" srcOrd="0" destOrd="0" presId="urn:microsoft.com/office/officeart/2005/8/layout/hProcess9"/>
    <dgm:cxn modelId="{7242A946-39D4-4827-91C4-2167CEB3C897}" type="presParOf" srcId="{F4BF34FC-E3A5-4C17-AC6E-7A021B0B5162}" destId="{395455A6-83CC-4141-963B-A3C1847B9CD1}" srcOrd="1" destOrd="0" presId="urn:microsoft.com/office/officeart/2005/8/layout/hProcess9"/>
    <dgm:cxn modelId="{A43C7B99-2491-4398-88C4-03F65CCBCC00}" type="presParOf" srcId="{395455A6-83CC-4141-963B-A3C1847B9CD1}" destId="{CCC128CA-F4FC-4F66-A469-34CA6F63F8C9}" srcOrd="0" destOrd="0" presId="urn:microsoft.com/office/officeart/2005/8/layout/hProcess9"/>
    <dgm:cxn modelId="{FE8BEA77-2FFD-4D4E-B49F-92B4270FD0C0}" type="presParOf" srcId="{395455A6-83CC-4141-963B-A3C1847B9CD1}" destId="{0061BEDF-C579-4233-A9AB-0777843E0A7A}" srcOrd="1" destOrd="0" presId="urn:microsoft.com/office/officeart/2005/8/layout/hProcess9"/>
    <dgm:cxn modelId="{9BC116CD-63E3-46A9-9B37-F3DE58FEBF0C}" type="presParOf" srcId="{395455A6-83CC-4141-963B-A3C1847B9CD1}" destId="{442D0AC3-4168-4691-81C7-2E918E2364F3}" srcOrd="2" destOrd="0" presId="urn:microsoft.com/office/officeart/2005/8/layout/hProcess9"/>
    <dgm:cxn modelId="{F27A993E-1FF7-44EA-A8AE-268159E19E9B}" type="presParOf" srcId="{395455A6-83CC-4141-963B-A3C1847B9CD1}" destId="{26563A73-0511-4116-A716-D3253EE11ABB}" srcOrd="3" destOrd="0" presId="urn:microsoft.com/office/officeart/2005/8/layout/hProcess9"/>
    <dgm:cxn modelId="{156472E6-3919-449C-870B-A1A32BAA2719}" type="presParOf" srcId="{395455A6-83CC-4141-963B-A3C1847B9CD1}" destId="{6D6C29C0-891F-4743-8E7F-ADF4F980C516}"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BF83BAD-39FD-4DFF-A508-F130AE2680B6}" type="doc">
      <dgm:prSet loTypeId="urn:microsoft.com/office/officeart/2005/8/layout/vList5" loCatId="list" qsTypeId="urn:microsoft.com/office/officeart/2005/8/quickstyle/simple5" qsCatId="simple" csTypeId="urn:microsoft.com/office/officeart/2005/8/colors/colorful1#3" csCatId="colorful" phldr="1"/>
      <dgm:spPr/>
      <dgm:t>
        <a:bodyPr/>
        <a:lstStyle/>
        <a:p>
          <a:endParaRPr lang="en-US"/>
        </a:p>
      </dgm:t>
    </dgm:pt>
    <dgm:pt modelId="{AE5F92EB-1584-4352-B9F9-D50DA631F601}">
      <dgm:prSet phldrT="[Text]"/>
      <dgm:spPr/>
      <dgm:t>
        <a:bodyPr/>
        <a:lstStyle/>
        <a:p>
          <a:r>
            <a:rPr lang="en-US" dirty="0" smtClean="0"/>
            <a:t>Module 1: Overview</a:t>
          </a:r>
          <a:endParaRPr lang="en-US" dirty="0"/>
        </a:p>
      </dgm:t>
    </dgm:pt>
    <dgm:pt modelId="{381C00ED-CA1F-4E97-B6FF-DA6F76F72C03}" type="parTrans" cxnId="{FA63B416-5946-406D-9BE3-D0843345FB64}">
      <dgm:prSet/>
      <dgm:spPr/>
      <dgm:t>
        <a:bodyPr/>
        <a:lstStyle/>
        <a:p>
          <a:endParaRPr lang="en-US"/>
        </a:p>
      </dgm:t>
    </dgm:pt>
    <dgm:pt modelId="{D979A365-A7D7-4B39-843C-CA0796823EA4}" type="sibTrans" cxnId="{FA63B416-5946-406D-9BE3-D0843345FB64}">
      <dgm:prSet/>
      <dgm:spPr/>
      <dgm:t>
        <a:bodyPr/>
        <a:lstStyle/>
        <a:p>
          <a:endParaRPr lang="en-US"/>
        </a:p>
      </dgm:t>
    </dgm:pt>
    <dgm:pt modelId="{AEE27FF3-A33F-404F-B555-2A1B75BCA5CC}">
      <dgm:prSet phldrT="[Text]" custT="1"/>
      <dgm:spPr/>
      <dgm:t>
        <a:bodyPr/>
        <a:lstStyle/>
        <a:p>
          <a:r>
            <a:rPr lang="en-US" sz="1600" dirty="0" smtClean="0"/>
            <a:t>Why engage in this process</a:t>
          </a:r>
          <a:endParaRPr lang="en-US" sz="1600" dirty="0"/>
        </a:p>
      </dgm:t>
    </dgm:pt>
    <dgm:pt modelId="{5ED10D26-6FD9-44DA-A047-C481524BD649}" type="parTrans" cxnId="{9E6CA9B3-941A-4A48-B1B6-8A48B4B5F198}">
      <dgm:prSet/>
      <dgm:spPr/>
      <dgm:t>
        <a:bodyPr/>
        <a:lstStyle/>
        <a:p>
          <a:endParaRPr lang="en-US"/>
        </a:p>
      </dgm:t>
    </dgm:pt>
    <dgm:pt modelId="{F2CE8169-CEA0-4097-BA14-B932B555F7AF}" type="sibTrans" cxnId="{9E6CA9B3-941A-4A48-B1B6-8A48B4B5F198}">
      <dgm:prSet/>
      <dgm:spPr/>
      <dgm:t>
        <a:bodyPr/>
        <a:lstStyle/>
        <a:p>
          <a:endParaRPr lang="en-US"/>
        </a:p>
      </dgm:t>
    </dgm:pt>
    <dgm:pt modelId="{A3B5EE36-7178-4C75-827F-F05155225DB3}">
      <dgm:prSet phldrT="[Text]" custT="1"/>
      <dgm:spPr/>
      <dgm:t>
        <a:bodyPr/>
        <a:lstStyle/>
        <a:p>
          <a:r>
            <a:rPr lang="en-US" sz="1600" dirty="0" smtClean="0"/>
            <a:t>Types of Data</a:t>
          </a:r>
          <a:endParaRPr lang="en-US" sz="1600" dirty="0"/>
        </a:p>
      </dgm:t>
    </dgm:pt>
    <dgm:pt modelId="{8728F81E-C585-499B-AB43-3785D1CC6322}" type="parTrans" cxnId="{EFB851E0-25EB-4228-866C-0212B0F81EA9}">
      <dgm:prSet/>
      <dgm:spPr/>
      <dgm:t>
        <a:bodyPr/>
        <a:lstStyle/>
        <a:p>
          <a:endParaRPr lang="en-US"/>
        </a:p>
      </dgm:t>
    </dgm:pt>
    <dgm:pt modelId="{4D544F44-114D-467D-B29B-83F1067326B7}" type="sibTrans" cxnId="{EFB851E0-25EB-4228-866C-0212B0F81EA9}">
      <dgm:prSet/>
      <dgm:spPr/>
      <dgm:t>
        <a:bodyPr/>
        <a:lstStyle/>
        <a:p>
          <a:endParaRPr lang="en-US"/>
        </a:p>
      </dgm:t>
    </dgm:pt>
    <dgm:pt modelId="{8C027D9A-181D-4EDF-A542-4C9EAE562DE4}">
      <dgm:prSet phldrT="[Text]"/>
      <dgm:spPr/>
      <dgm:t>
        <a:bodyPr/>
        <a:lstStyle/>
        <a:p>
          <a:r>
            <a:rPr lang="en-US" dirty="0" smtClean="0"/>
            <a:t>Module 2:  Preparation</a:t>
          </a:r>
          <a:endParaRPr lang="en-US" dirty="0"/>
        </a:p>
      </dgm:t>
    </dgm:pt>
    <dgm:pt modelId="{100BF3A2-FA7A-4E6C-9537-4A552F3C9DB1}" type="parTrans" cxnId="{E1CB8B2E-B8A4-4F71-89BD-FFB10CD14224}">
      <dgm:prSet/>
      <dgm:spPr/>
      <dgm:t>
        <a:bodyPr/>
        <a:lstStyle/>
        <a:p>
          <a:endParaRPr lang="en-US"/>
        </a:p>
      </dgm:t>
    </dgm:pt>
    <dgm:pt modelId="{0E59101C-B912-4647-9A39-66517EFBAED5}" type="sibTrans" cxnId="{E1CB8B2E-B8A4-4F71-89BD-FFB10CD14224}">
      <dgm:prSet/>
      <dgm:spPr/>
      <dgm:t>
        <a:bodyPr/>
        <a:lstStyle/>
        <a:p>
          <a:endParaRPr lang="en-US"/>
        </a:p>
      </dgm:t>
    </dgm:pt>
    <dgm:pt modelId="{E38E4805-4D5E-4794-AE6E-7B841DD08D8F}">
      <dgm:prSet phldrT="[Text]" custT="1"/>
      <dgm:spPr/>
      <dgm:t>
        <a:bodyPr/>
        <a:lstStyle/>
        <a:p>
          <a:r>
            <a:rPr lang="en-US" sz="1600" dirty="0" smtClean="0"/>
            <a:t>Identify people to look at the data</a:t>
          </a:r>
          <a:endParaRPr lang="en-US" sz="1600" dirty="0"/>
        </a:p>
      </dgm:t>
    </dgm:pt>
    <dgm:pt modelId="{BD3F0ECE-7FF0-484C-8A09-07B909AB73EA}" type="parTrans" cxnId="{A5F42F39-B305-4A49-BEC2-80A752E562E0}">
      <dgm:prSet/>
      <dgm:spPr/>
      <dgm:t>
        <a:bodyPr/>
        <a:lstStyle/>
        <a:p>
          <a:endParaRPr lang="en-US"/>
        </a:p>
      </dgm:t>
    </dgm:pt>
    <dgm:pt modelId="{759E89EA-A91C-4A5B-928C-3AA5773EAEC5}" type="sibTrans" cxnId="{A5F42F39-B305-4A49-BEC2-80A752E562E0}">
      <dgm:prSet/>
      <dgm:spPr/>
      <dgm:t>
        <a:bodyPr/>
        <a:lstStyle/>
        <a:p>
          <a:endParaRPr lang="en-US"/>
        </a:p>
      </dgm:t>
    </dgm:pt>
    <dgm:pt modelId="{C20A6DAB-8B30-4DE1-B13B-818ABADC06A2}">
      <dgm:prSet phldrT="[Text]" custT="1"/>
      <dgm:spPr/>
      <dgm:t>
        <a:bodyPr/>
        <a:lstStyle/>
        <a:p>
          <a:r>
            <a:rPr lang="en-US" sz="1600" dirty="0" smtClean="0"/>
            <a:t>Define the problem(s)</a:t>
          </a:r>
          <a:endParaRPr lang="en-US" sz="1600" dirty="0"/>
        </a:p>
      </dgm:t>
    </dgm:pt>
    <dgm:pt modelId="{701BBFD2-748B-4DCF-9547-1497ADFC706F}" type="parTrans" cxnId="{83FD3C5B-F97F-41F8-98C9-57950DE8F520}">
      <dgm:prSet/>
      <dgm:spPr/>
      <dgm:t>
        <a:bodyPr/>
        <a:lstStyle/>
        <a:p>
          <a:endParaRPr lang="en-US"/>
        </a:p>
      </dgm:t>
    </dgm:pt>
    <dgm:pt modelId="{6AA79FC2-CA63-47EF-B952-206732F0553E}" type="sibTrans" cxnId="{83FD3C5B-F97F-41F8-98C9-57950DE8F520}">
      <dgm:prSet/>
      <dgm:spPr/>
      <dgm:t>
        <a:bodyPr/>
        <a:lstStyle/>
        <a:p>
          <a:endParaRPr lang="en-US"/>
        </a:p>
      </dgm:t>
    </dgm:pt>
    <dgm:pt modelId="{FA90ED3B-4C93-4B82-9306-DA0E6B732145}">
      <dgm:prSet phldrT="[Text]"/>
      <dgm:spPr/>
      <dgm:t>
        <a:bodyPr/>
        <a:lstStyle/>
        <a:p>
          <a:r>
            <a:rPr lang="en-US" dirty="0" smtClean="0"/>
            <a:t>Module 3: Inquiry</a:t>
          </a:r>
          <a:endParaRPr lang="en-US" dirty="0"/>
        </a:p>
      </dgm:t>
    </dgm:pt>
    <dgm:pt modelId="{127E3174-E6BE-4D20-96E8-DA1DA734D599}" type="parTrans" cxnId="{4E9DB47B-CC1C-4722-8815-184A02EC8967}">
      <dgm:prSet/>
      <dgm:spPr/>
      <dgm:t>
        <a:bodyPr/>
        <a:lstStyle/>
        <a:p>
          <a:endParaRPr lang="en-US"/>
        </a:p>
      </dgm:t>
    </dgm:pt>
    <dgm:pt modelId="{D0ECD01B-53D3-4460-A8E0-3D4E6626CA3B}" type="sibTrans" cxnId="{4E9DB47B-CC1C-4722-8815-184A02EC8967}">
      <dgm:prSet/>
      <dgm:spPr/>
      <dgm:t>
        <a:bodyPr/>
        <a:lstStyle/>
        <a:p>
          <a:endParaRPr lang="en-US"/>
        </a:p>
      </dgm:t>
    </dgm:pt>
    <dgm:pt modelId="{E1C307B9-71C5-4965-B043-0C205F1A3147}">
      <dgm:prSet phldrT="[Text]" custT="1"/>
      <dgm:spPr/>
      <dgm:t>
        <a:bodyPr/>
        <a:lstStyle/>
        <a:p>
          <a:r>
            <a:rPr lang="en-US" sz="1600" dirty="0" smtClean="0"/>
            <a:t>Identify Relevant Data</a:t>
          </a:r>
          <a:endParaRPr lang="en-US" sz="1600" dirty="0"/>
        </a:p>
      </dgm:t>
    </dgm:pt>
    <dgm:pt modelId="{0F6231A3-00BF-483F-8EA9-C98CB58CDA48}" type="parTrans" cxnId="{8C24D22C-173B-4EF1-9AE1-D292EFC6891C}">
      <dgm:prSet/>
      <dgm:spPr/>
      <dgm:t>
        <a:bodyPr/>
        <a:lstStyle/>
        <a:p>
          <a:endParaRPr lang="en-US"/>
        </a:p>
      </dgm:t>
    </dgm:pt>
    <dgm:pt modelId="{F0DED551-CF1C-42E8-8A8B-DAC393A390DF}" type="sibTrans" cxnId="{8C24D22C-173B-4EF1-9AE1-D292EFC6891C}">
      <dgm:prSet/>
      <dgm:spPr/>
      <dgm:t>
        <a:bodyPr/>
        <a:lstStyle/>
        <a:p>
          <a:endParaRPr lang="en-US"/>
        </a:p>
      </dgm:t>
    </dgm:pt>
    <dgm:pt modelId="{7F0F6FE7-4256-438D-AF57-214404B88B9A}">
      <dgm:prSet phldrT="[Text]" custT="1"/>
      <dgm:spPr/>
      <dgm:t>
        <a:bodyPr/>
        <a:lstStyle/>
        <a:p>
          <a:r>
            <a:rPr lang="en-US" sz="1600" dirty="0" smtClean="0"/>
            <a:t>Conduct Data Analyses to Generate Hypotheses</a:t>
          </a:r>
          <a:endParaRPr lang="en-US" sz="1600" dirty="0"/>
        </a:p>
      </dgm:t>
    </dgm:pt>
    <dgm:pt modelId="{2D9924E3-75D4-453A-889E-52995E44953A}" type="parTrans" cxnId="{E4F73A5A-CACF-4BF0-A85F-CB0A995C98B4}">
      <dgm:prSet/>
      <dgm:spPr/>
      <dgm:t>
        <a:bodyPr/>
        <a:lstStyle/>
        <a:p>
          <a:endParaRPr lang="en-US"/>
        </a:p>
      </dgm:t>
    </dgm:pt>
    <dgm:pt modelId="{51ECD208-E887-4AAA-9906-0875AADE33FA}" type="sibTrans" cxnId="{E4F73A5A-CACF-4BF0-A85F-CB0A995C98B4}">
      <dgm:prSet/>
      <dgm:spPr/>
      <dgm:t>
        <a:bodyPr/>
        <a:lstStyle/>
        <a:p>
          <a:endParaRPr lang="en-US"/>
        </a:p>
      </dgm:t>
    </dgm:pt>
    <dgm:pt modelId="{C4DE4D85-0611-4AEA-B2B8-0601043642CE}">
      <dgm:prSet phldrT="[Text]" custT="1"/>
      <dgm:spPr/>
      <dgm:t>
        <a:bodyPr/>
        <a:lstStyle/>
        <a:p>
          <a:r>
            <a:rPr lang="en-US" sz="1600" dirty="0" smtClean="0"/>
            <a:t>Consider and test Hypotheses</a:t>
          </a:r>
          <a:endParaRPr lang="en-US" sz="1600" dirty="0"/>
        </a:p>
      </dgm:t>
    </dgm:pt>
    <dgm:pt modelId="{EAF7369C-A571-4D13-8083-CEE6BCD298FE}" type="parTrans" cxnId="{ABEBD774-422C-4747-A78F-BBCABB0EB20A}">
      <dgm:prSet/>
      <dgm:spPr/>
      <dgm:t>
        <a:bodyPr/>
        <a:lstStyle/>
        <a:p>
          <a:endParaRPr lang="en-US"/>
        </a:p>
      </dgm:t>
    </dgm:pt>
    <dgm:pt modelId="{E075A2B5-DB96-4B34-AE67-968C20132970}" type="sibTrans" cxnId="{ABEBD774-422C-4747-A78F-BBCABB0EB20A}">
      <dgm:prSet/>
      <dgm:spPr/>
      <dgm:t>
        <a:bodyPr/>
        <a:lstStyle/>
        <a:p>
          <a:endParaRPr lang="en-US"/>
        </a:p>
      </dgm:t>
    </dgm:pt>
    <dgm:pt modelId="{DD616AB2-DBFD-4B20-98AB-0F786353C7DD}">
      <dgm:prSet phldrT="[Text]"/>
      <dgm:spPr/>
      <dgm:t>
        <a:bodyPr/>
        <a:lstStyle/>
        <a:p>
          <a:r>
            <a:rPr lang="en-US" dirty="0" smtClean="0"/>
            <a:t>Module 4: Action</a:t>
          </a:r>
          <a:endParaRPr lang="en-US" dirty="0"/>
        </a:p>
      </dgm:t>
    </dgm:pt>
    <dgm:pt modelId="{F18BBE97-81D1-471E-B5E7-314199FE9A40}" type="parTrans" cxnId="{CAF19C3C-BB7B-4E78-BCA1-CB1FA2B11F24}">
      <dgm:prSet/>
      <dgm:spPr/>
      <dgm:t>
        <a:bodyPr/>
        <a:lstStyle/>
        <a:p>
          <a:endParaRPr lang="en-US"/>
        </a:p>
      </dgm:t>
    </dgm:pt>
    <dgm:pt modelId="{6E4640CA-CF6E-4849-B8FF-4A41BC75E431}" type="sibTrans" cxnId="{CAF19C3C-BB7B-4E78-BCA1-CB1FA2B11F24}">
      <dgm:prSet/>
      <dgm:spPr/>
      <dgm:t>
        <a:bodyPr/>
        <a:lstStyle/>
        <a:p>
          <a:endParaRPr lang="en-US"/>
        </a:p>
      </dgm:t>
    </dgm:pt>
    <dgm:pt modelId="{D0688D10-6EA2-4EF7-B429-D5AF6C465848}">
      <dgm:prSet phldrT="[Text]" custT="1"/>
      <dgm:spPr/>
      <dgm:t>
        <a:bodyPr/>
        <a:lstStyle/>
        <a:p>
          <a:r>
            <a:rPr lang="en-US" sz="1600" dirty="0" smtClean="0"/>
            <a:t>Determine Actionable Causes</a:t>
          </a:r>
          <a:endParaRPr lang="en-US" sz="1600" dirty="0"/>
        </a:p>
      </dgm:t>
    </dgm:pt>
    <dgm:pt modelId="{288C0996-FA69-44ED-803B-E2E97403D798}" type="parTrans" cxnId="{937A4327-25D3-440A-8791-4B8B2641F8C2}">
      <dgm:prSet/>
      <dgm:spPr/>
      <dgm:t>
        <a:bodyPr/>
        <a:lstStyle/>
        <a:p>
          <a:endParaRPr lang="en-US"/>
        </a:p>
      </dgm:t>
    </dgm:pt>
    <dgm:pt modelId="{C5E08FB5-4750-4D8E-A9B8-F02B76C165B6}" type="sibTrans" cxnId="{937A4327-25D3-440A-8791-4B8B2641F8C2}">
      <dgm:prSet/>
      <dgm:spPr/>
      <dgm:t>
        <a:bodyPr/>
        <a:lstStyle/>
        <a:p>
          <a:endParaRPr lang="en-US"/>
        </a:p>
      </dgm:t>
    </dgm:pt>
    <dgm:pt modelId="{DB1B289F-F78E-488C-AEEB-1377B79D29AE}">
      <dgm:prSet phldrT="[Text]" custT="1"/>
      <dgm:spPr/>
      <dgm:t>
        <a:bodyPr/>
        <a:lstStyle/>
        <a:p>
          <a:r>
            <a:rPr lang="en-US" sz="1600" dirty="0" smtClean="0"/>
            <a:t>Develop and Implement Improvement Plans</a:t>
          </a:r>
          <a:endParaRPr lang="en-US" sz="1600" dirty="0"/>
        </a:p>
      </dgm:t>
    </dgm:pt>
    <dgm:pt modelId="{06885369-B99E-4591-BBD4-40811CE51A0C}" type="parTrans" cxnId="{FAF9F507-EDE8-487B-B67C-20E47E55419A}">
      <dgm:prSet/>
      <dgm:spPr/>
      <dgm:t>
        <a:bodyPr/>
        <a:lstStyle/>
        <a:p>
          <a:endParaRPr lang="en-US"/>
        </a:p>
      </dgm:t>
    </dgm:pt>
    <dgm:pt modelId="{A94A7DF1-4389-4E88-AEE7-2F66DB0C1044}" type="sibTrans" cxnId="{FAF9F507-EDE8-487B-B67C-20E47E55419A}">
      <dgm:prSet/>
      <dgm:spPr/>
      <dgm:t>
        <a:bodyPr/>
        <a:lstStyle/>
        <a:p>
          <a:endParaRPr lang="en-US"/>
        </a:p>
      </dgm:t>
    </dgm:pt>
    <dgm:pt modelId="{B3A47E6A-AF4B-46CF-8399-3CC6C3B846F2}">
      <dgm:prSet phldrT="[Text]" custT="1"/>
      <dgm:spPr/>
      <dgm:t>
        <a:bodyPr/>
        <a:lstStyle/>
        <a:p>
          <a:r>
            <a:rPr lang="en-US" sz="1600" dirty="0" smtClean="0"/>
            <a:t>Evaluate Progress</a:t>
          </a:r>
          <a:endParaRPr lang="en-US" sz="1600" dirty="0"/>
        </a:p>
      </dgm:t>
    </dgm:pt>
    <dgm:pt modelId="{298D53BD-1541-4B9E-8B6B-0A7990BF9BA1}" type="parTrans" cxnId="{539D4902-01AE-41A9-8428-16B907D7F80C}">
      <dgm:prSet/>
      <dgm:spPr/>
      <dgm:t>
        <a:bodyPr/>
        <a:lstStyle/>
        <a:p>
          <a:endParaRPr lang="en-US"/>
        </a:p>
      </dgm:t>
    </dgm:pt>
    <dgm:pt modelId="{AB3D3F39-7C20-439B-97C6-5A288AD8BF1D}" type="sibTrans" cxnId="{539D4902-01AE-41A9-8428-16B907D7F80C}">
      <dgm:prSet/>
      <dgm:spPr/>
      <dgm:t>
        <a:bodyPr/>
        <a:lstStyle/>
        <a:p>
          <a:endParaRPr lang="en-US"/>
        </a:p>
      </dgm:t>
    </dgm:pt>
    <dgm:pt modelId="{8A0EDD85-82E9-46EB-A089-941B1B9E342C}">
      <dgm:prSet phldrT="[Text]"/>
      <dgm:spPr/>
      <dgm:t>
        <a:bodyPr/>
        <a:lstStyle/>
        <a:p>
          <a:r>
            <a:rPr lang="en-US" dirty="0" smtClean="0"/>
            <a:t>Module 5: Practice</a:t>
          </a:r>
          <a:endParaRPr lang="en-US" dirty="0"/>
        </a:p>
      </dgm:t>
    </dgm:pt>
    <dgm:pt modelId="{61C7B0A8-980D-409E-9923-9D3124356FDE}" type="parTrans" cxnId="{0410167E-8B3B-478F-8F2F-FA09AB53A8D2}">
      <dgm:prSet/>
      <dgm:spPr/>
      <dgm:t>
        <a:bodyPr/>
        <a:lstStyle/>
        <a:p>
          <a:endParaRPr lang="en-US"/>
        </a:p>
      </dgm:t>
    </dgm:pt>
    <dgm:pt modelId="{7A57190E-AAB4-4C27-B8FA-F805AE4583FC}" type="sibTrans" cxnId="{0410167E-8B3B-478F-8F2F-FA09AB53A8D2}">
      <dgm:prSet/>
      <dgm:spPr/>
      <dgm:t>
        <a:bodyPr/>
        <a:lstStyle/>
        <a:p>
          <a:endParaRPr lang="en-US"/>
        </a:p>
      </dgm:t>
    </dgm:pt>
    <dgm:pt modelId="{0B8A9429-3807-420B-9507-5EACA502532A}">
      <dgm:prSet phldrT="[Text]" custT="1"/>
      <dgm:spPr/>
      <dgm:t>
        <a:bodyPr/>
        <a:lstStyle/>
        <a:p>
          <a:pPr algn="l"/>
          <a:r>
            <a:rPr lang="en-US" sz="1800" dirty="0" smtClean="0"/>
            <a:t>Case Study</a:t>
          </a:r>
          <a:endParaRPr lang="en-US" sz="1800" dirty="0"/>
        </a:p>
      </dgm:t>
    </dgm:pt>
    <dgm:pt modelId="{53A20F39-B755-4E86-A912-E4087BDE0FF3}" type="parTrans" cxnId="{EB174DEC-03E7-444E-9FE5-8F8F35E25CE6}">
      <dgm:prSet/>
      <dgm:spPr/>
      <dgm:t>
        <a:bodyPr/>
        <a:lstStyle/>
        <a:p>
          <a:endParaRPr lang="en-US"/>
        </a:p>
      </dgm:t>
    </dgm:pt>
    <dgm:pt modelId="{AF92D56E-8E52-428D-9C1A-E28B932B8AC3}" type="sibTrans" cxnId="{EB174DEC-03E7-444E-9FE5-8F8F35E25CE6}">
      <dgm:prSet/>
      <dgm:spPr/>
      <dgm:t>
        <a:bodyPr/>
        <a:lstStyle/>
        <a:p>
          <a:endParaRPr lang="en-US"/>
        </a:p>
      </dgm:t>
    </dgm:pt>
    <dgm:pt modelId="{63C4CA74-CAB8-494E-A030-4535521E5B9B}" type="pres">
      <dgm:prSet presAssocID="{5BF83BAD-39FD-4DFF-A508-F130AE2680B6}" presName="Name0" presStyleCnt="0">
        <dgm:presLayoutVars>
          <dgm:dir/>
          <dgm:animLvl val="lvl"/>
          <dgm:resizeHandles val="exact"/>
        </dgm:presLayoutVars>
      </dgm:prSet>
      <dgm:spPr/>
      <dgm:t>
        <a:bodyPr/>
        <a:lstStyle/>
        <a:p>
          <a:endParaRPr lang="en-US"/>
        </a:p>
      </dgm:t>
    </dgm:pt>
    <dgm:pt modelId="{3A00CD13-C950-407B-82C9-0AD9C055D91A}" type="pres">
      <dgm:prSet presAssocID="{AE5F92EB-1584-4352-B9F9-D50DA631F601}" presName="linNode" presStyleCnt="0"/>
      <dgm:spPr/>
    </dgm:pt>
    <dgm:pt modelId="{202D06FA-BDFB-461C-928C-8FE58E997902}" type="pres">
      <dgm:prSet presAssocID="{AE5F92EB-1584-4352-B9F9-D50DA631F601}" presName="parentText" presStyleLbl="node1" presStyleIdx="0" presStyleCnt="5" custScaleX="109250" custLinFactNeighborY="-208">
        <dgm:presLayoutVars>
          <dgm:chMax val="1"/>
          <dgm:bulletEnabled val="1"/>
        </dgm:presLayoutVars>
      </dgm:prSet>
      <dgm:spPr/>
      <dgm:t>
        <a:bodyPr/>
        <a:lstStyle/>
        <a:p>
          <a:endParaRPr lang="en-US"/>
        </a:p>
      </dgm:t>
    </dgm:pt>
    <dgm:pt modelId="{1A6EC21D-FACD-4167-AF40-4C7202C9BB7C}" type="pres">
      <dgm:prSet presAssocID="{AE5F92EB-1584-4352-B9F9-D50DA631F601}" presName="descendantText" presStyleLbl="alignAccFollowNode1" presStyleIdx="0" presStyleCnt="5" custScaleX="94255" custLinFactNeighborX="-2422" custLinFactNeighborY="-1833">
        <dgm:presLayoutVars>
          <dgm:bulletEnabled val="1"/>
        </dgm:presLayoutVars>
      </dgm:prSet>
      <dgm:spPr/>
      <dgm:t>
        <a:bodyPr/>
        <a:lstStyle/>
        <a:p>
          <a:endParaRPr lang="en-US"/>
        </a:p>
      </dgm:t>
    </dgm:pt>
    <dgm:pt modelId="{21D6F84A-24AF-421F-89CD-0B57A9DA00F8}" type="pres">
      <dgm:prSet presAssocID="{D979A365-A7D7-4B39-843C-CA0796823EA4}" presName="sp" presStyleCnt="0"/>
      <dgm:spPr/>
    </dgm:pt>
    <dgm:pt modelId="{7CE10FF5-675D-4EB1-86E0-EC2C3862C6B2}" type="pres">
      <dgm:prSet presAssocID="{8C027D9A-181D-4EDF-A542-4C9EAE562DE4}" presName="linNode" presStyleCnt="0"/>
      <dgm:spPr/>
    </dgm:pt>
    <dgm:pt modelId="{FFF7580D-A84C-4115-A537-54147F487635}" type="pres">
      <dgm:prSet presAssocID="{8C027D9A-181D-4EDF-A542-4C9EAE562DE4}" presName="parentText" presStyleLbl="node1" presStyleIdx="1" presStyleCnt="5" custScaleX="118176">
        <dgm:presLayoutVars>
          <dgm:chMax val="1"/>
          <dgm:bulletEnabled val="1"/>
        </dgm:presLayoutVars>
      </dgm:prSet>
      <dgm:spPr/>
      <dgm:t>
        <a:bodyPr/>
        <a:lstStyle/>
        <a:p>
          <a:endParaRPr lang="en-US"/>
        </a:p>
      </dgm:t>
    </dgm:pt>
    <dgm:pt modelId="{461AC18D-28FB-4B58-810F-8AD6B460A85E}" type="pres">
      <dgm:prSet presAssocID="{8C027D9A-181D-4EDF-A542-4C9EAE562DE4}" presName="descendantText" presStyleLbl="alignAccFollowNode1" presStyleIdx="1" presStyleCnt="5">
        <dgm:presLayoutVars>
          <dgm:bulletEnabled val="1"/>
        </dgm:presLayoutVars>
      </dgm:prSet>
      <dgm:spPr/>
      <dgm:t>
        <a:bodyPr/>
        <a:lstStyle/>
        <a:p>
          <a:endParaRPr lang="en-US"/>
        </a:p>
      </dgm:t>
    </dgm:pt>
    <dgm:pt modelId="{6E6E58CC-EA39-41EE-A31C-820D0BF14508}" type="pres">
      <dgm:prSet presAssocID="{0E59101C-B912-4647-9A39-66517EFBAED5}" presName="sp" presStyleCnt="0"/>
      <dgm:spPr/>
    </dgm:pt>
    <dgm:pt modelId="{1055B24B-983A-42D8-B1B6-C1C08BF5DE92}" type="pres">
      <dgm:prSet presAssocID="{FA90ED3B-4C93-4B82-9306-DA0E6B732145}" presName="linNode" presStyleCnt="0"/>
      <dgm:spPr/>
    </dgm:pt>
    <dgm:pt modelId="{F68FABF8-30EC-4B42-989A-8EE2EC8143D1}" type="pres">
      <dgm:prSet presAssocID="{FA90ED3B-4C93-4B82-9306-DA0E6B732145}" presName="parentText" presStyleLbl="node1" presStyleIdx="2" presStyleCnt="5" custScaleX="117152">
        <dgm:presLayoutVars>
          <dgm:chMax val="1"/>
          <dgm:bulletEnabled val="1"/>
        </dgm:presLayoutVars>
      </dgm:prSet>
      <dgm:spPr/>
      <dgm:t>
        <a:bodyPr/>
        <a:lstStyle/>
        <a:p>
          <a:endParaRPr lang="en-US"/>
        </a:p>
      </dgm:t>
    </dgm:pt>
    <dgm:pt modelId="{8C28B0DC-13DE-4392-B3D2-1E5E4E9A1F8C}" type="pres">
      <dgm:prSet presAssocID="{FA90ED3B-4C93-4B82-9306-DA0E6B732145}" presName="descendantText" presStyleLbl="alignAccFollowNode1" presStyleIdx="2" presStyleCnt="5">
        <dgm:presLayoutVars>
          <dgm:bulletEnabled val="1"/>
        </dgm:presLayoutVars>
      </dgm:prSet>
      <dgm:spPr/>
      <dgm:t>
        <a:bodyPr/>
        <a:lstStyle/>
        <a:p>
          <a:endParaRPr lang="en-US"/>
        </a:p>
      </dgm:t>
    </dgm:pt>
    <dgm:pt modelId="{39D183E7-958D-4049-83B8-DB064A80BA3F}" type="pres">
      <dgm:prSet presAssocID="{D0ECD01B-53D3-4460-A8E0-3D4E6626CA3B}" presName="sp" presStyleCnt="0"/>
      <dgm:spPr/>
    </dgm:pt>
    <dgm:pt modelId="{E0C1496C-6C9A-468B-812C-A2225E19C4E3}" type="pres">
      <dgm:prSet presAssocID="{DD616AB2-DBFD-4B20-98AB-0F786353C7DD}" presName="linNode" presStyleCnt="0"/>
      <dgm:spPr/>
    </dgm:pt>
    <dgm:pt modelId="{FCBC2E48-FD2D-4891-9DCD-22420CBD16F5}" type="pres">
      <dgm:prSet presAssocID="{DD616AB2-DBFD-4B20-98AB-0F786353C7DD}" presName="parentText" presStyleLbl="node1" presStyleIdx="3" presStyleCnt="5" custScaleX="117152">
        <dgm:presLayoutVars>
          <dgm:chMax val="1"/>
          <dgm:bulletEnabled val="1"/>
        </dgm:presLayoutVars>
      </dgm:prSet>
      <dgm:spPr/>
      <dgm:t>
        <a:bodyPr/>
        <a:lstStyle/>
        <a:p>
          <a:endParaRPr lang="en-US"/>
        </a:p>
      </dgm:t>
    </dgm:pt>
    <dgm:pt modelId="{9FDA65F6-1B9C-46B2-B7EB-88696AEE28BA}" type="pres">
      <dgm:prSet presAssocID="{DD616AB2-DBFD-4B20-98AB-0F786353C7DD}" presName="descendantText" presStyleLbl="alignAccFollowNode1" presStyleIdx="3" presStyleCnt="5">
        <dgm:presLayoutVars>
          <dgm:bulletEnabled val="1"/>
        </dgm:presLayoutVars>
      </dgm:prSet>
      <dgm:spPr/>
      <dgm:t>
        <a:bodyPr/>
        <a:lstStyle/>
        <a:p>
          <a:endParaRPr lang="en-US"/>
        </a:p>
      </dgm:t>
    </dgm:pt>
    <dgm:pt modelId="{5A54A2DA-53FD-4944-BB9E-47927A2FA429}" type="pres">
      <dgm:prSet presAssocID="{6E4640CA-CF6E-4849-B8FF-4A41BC75E431}" presName="sp" presStyleCnt="0"/>
      <dgm:spPr/>
    </dgm:pt>
    <dgm:pt modelId="{6DC6926F-35CB-46D6-B4C5-0AC9C1237842}" type="pres">
      <dgm:prSet presAssocID="{8A0EDD85-82E9-46EB-A089-941B1B9E342C}" presName="linNode" presStyleCnt="0"/>
      <dgm:spPr/>
    </dgm:pt>
    <dgm:pt modelId="{D5F0271C-B7F2-40FB-9B6D-A5EF447D3069}" type="pres">
      <dgm:prSet presAssocID="{8A0EDD85-82E9-46EB-A089-941B1B9E342C}" presName="parentText" presStyleLbl="node1" presStyleIdx="4" presStyleCnt="5" custScaleX="118176">
        <dgm:presLayoutVars>
          <dgm:chMax val="1"/>
          <dgm:bulletEnabled val="1"/>
        </dgm:presLayoutVars>
      </dgm:prSet>
      <dgm:spPr/>
      <dgm:t>
        <a:bodyPr/>
        <a:lstStyle/>
        <a:p>
          <a:endParaRPr lang="en-US"/>
        </a:p>
      </dgm:t>
    </dgm:pt>
    <dgm:pt modelId="{7A61F2D3-A5A9-490C-AF55-662B8278FB16}" type="pres">
      <dgm:prSet presAssocID="{8A0EDD85-82E9-46EB-A089-941B1B9E342C}" presName="descendantText" presStyleLbl="alignAccFollowNode1" presStyleIdx="4" presStyleCnt="5">
        <dgm:presLayoutVars>
          <dgm:bulletEnabled val="1"/>
        </dgm:presLayoutVars>
      </dgm:prSet>
      <dgm:spPr/>
      <dgm:t>
        <a:bodyPr/>
        <a:lstStyle/>
        <a:p>
          <a:endParaRPr lang="en-US"/>
        </a:p>
      </dgm:t>
    </dgm:pt>
  </dgm:ptLst>
  <dgm:cxnLst>
    <dgm:cxn modelId="{25AE50D5-FC3C-47D5-B49B-5E2715F56A26}" type="presOf" srcId="{C20A6DAB-8B30-4DE1-B13B-818ABADC06A2}" destId="{461AC18D-28FB-4B58-810F-8AD6B460A85E}" srcOrd="0" destOrd="1" presId="urn:microsoft.com/office/officeart/2005/8/layout/vList5"/>
    <dgm:cxn modelId="{DB258781-787E-46F0-AC6F-3C56FF0046F6}" type="presOf" srcId="{8A0EDD85-82E9-46EB-A089-941B1B9E342C}" destId="{D5F0271C-B7F2-40FB-9B6D-A5EF447D3069}" srcOrd="0" destOrd="0" presId="urn:microsoft.com/office/officeart/2005/8/layout/vList5"/>
    <dgm:cxn modelId="{0410167E-8B3B-478F-8F2F-FA09AB53A8D2}" srcId="{5BF83BAD-39FD-4DFF-A508-F130AE2680B6}" destId="{8A0EDD85-82E9-46EB-A089-941B1B9E342C}" srcOrd="4" destOrd="0" parTransId="{61C7B0A8-980D-409E-9923-9D3124356FDE}" sibTransId="{7A57190E-AAB4-4C27-B8FA-F805AE4583FC}"/>
    <dgm:cxn modelId="{E9C2B9F7-0F1A-4775-9280-AAB2EF0C4E88}" type="presOf" srcId="{7F0F6FE7-4256-438D-AF57-214404B88B9A}" destId="{8C28B0DC-13DE-4392-B3D2-1E5E4E9A1F8C}" srcOrd="0" destOrd="1" presId="urn:microsoft.com/office/officeart/2005/8/layout/vList5"/>
    <dgm:cxn modelId="{E4F73A5A-CACF-4BF0-A85F-CB0A995C98B4}" srcId="{FA90ED3B-4C93-4B82-9306-DA0E6B732145}" destId="{7F0F6FE7-4256-438D-AF57-214404B88B9A}" srcOrd="1" destOrd="0" parTransId="{2D9924E3-75D4-453A-889E-52995E44953A}" sibTransId="{51ECD208-E887-4AAA-9906-0875AADE33FA}"/>
    <dgm:cxn modelId="{4E9DB47B-CC1C-4722-8815-184A02EC8967}" srcId="{5BF83BAD-39FD-4DFF-A508-F130AE2680B6}" destId="{FA90ED3B-4C93-4B82-9306-DA0E6B732145}" srcOrd="2" destOrd="0" parTransId="{127E3174-E6BE-4D20-96E8-DA1DA734D599}" sibTransId="{D0ECD01B-53D3-4460-A8E0-3D4E6626CA3B}"/>
    <dgm:cxn modelId="{32813FBD-3B60-4520-B071-A73664A1DDBC}" type="presOf" srcId="{5BF83BAD-39FD-4DFF-A508-F130AE2680B6}" destId="{63C4CA74-CAB8-494E-A030-4535521E5B9B}" srcOrd="0" destOrd="0" presId="urn:microsoft.com/office/officeart/2005/8/layout/vList5"/>
    <dgm:cxn modelId="{2367D8A7-F8E1-4F95-8D50-C8F5FB68601C}" type="presOf" srcId="{0B8A9429-3807-420B-9507-5EACA502532A}" destId="{7A61F2D3-A5A9-490C-AF55-662B8278FB16}" srcOrd="0" destOrd="0" presId="urn:microsoft.com/office/officeart/2005/8/layout/vList5"/>
    <dgm:cxn modelId="{40229172-6F7D-4060-89EE-8E5795A5AD4F}" type="presOf" srcId="{AEE27FF3-A33F-404F-B555-2A1B75BCA5CC}" destId="{1A6EC21D-FACD-4167-AF40-4C7202C9BB7C}" srcOrd="0" destOrd="0" presId="urn:microsoft.com/office/officeart/2005/8/layout/vList5"/>
    <dgm:cxn modelId="{E1CB8B2E-B8A4-4F71-89BD-FFB10CD14224}" srcId="{5BF83BAD-39FD-4DFF-A508-F130AE2680B6}" destId="{8C027D9A-181D-4EDF-A542-4C9EAE562DE4}" srcOrd="1" destOrd="0" parTransId="{100BF3A2-FA7A-4E6C-9537-4A552F3C9DB1}" sibTransId="{0E59101C-B912-4647-9A39-66517EFBAED5}"/>
    <dgm:cxn modelId="{EFB851E0-25EB-4228-866C-0212B0F81EA9}" srcId="{AE5F92EB-1584-4352-B9F9-D50DA631F601}" destId="{A3B5EE36-7178-4C75-827F-F05155225DB3}" srcOrd="1" destOrd="0" parTransId="{8728F81E-C585-499B-AB43-3785D1CC6322}" sibTransId="{4D544F44-114D-467D-B29B-83F1067326B7}"/>
    <dgm:cxn modelId="{FAF9F507-EDE8-487B-B67C-20E47E55419A}" srcId="{DD616AB2-DBFD-4B20-98AB-0F786353C7DD}" destId="{DB1B289F-F78E-488C-AEEB-1377B79D29AE}" srcOrd="1" destOrd="0" parTransId="{06885369-B99E-4591-BBD4-40811CE51A0C}" sibTransId="{A94A7DF1-4389-4E88-AEE7-2F66DB0C1044}"/>
    <dgm:cxn modelId="{2D6D501E-129B-4602-8A84-6566C143A745}" type="presOf" srcId="{DD616AB2-DBFD-4B20-98AB-0F786353C7DD}" destId="{FCBC2E48-FD2D-4891-9DCD-22420CBD16F5}" srcOrd="0" destOrd="0" presId="urn:microsoft.com/office/officeart/2005/8/layout/vList5"/>
    <dgm:cxn modelId="{83FD3C5B-F97F-41F8-98C9-57950DE8F520}" srcId="{8C027D9A-181D-4EDF-A542-4C9EAE562DE4}" destId="{C20A6DAB-8B30-4DE1-B13B-818ABADC06A2}" srcOrd="1" destOrd="0" parTransId="{701BBFD2-748B-4DCF-9547-1497ADFC706F}" sibTransId="{6AA79FC2-CA63-47EF-B952-206732F0553E}"/>
    <dgm:cxn modelId="{A5F42F39-B305-4A49-BEC2-80A752E562E0}" srcId="{8C027D9A-181D-4EDF-A542-4C9EAE562DE4}" destId="{E38E4805-4D5E-4794-AE6E-7B841DD08D8F}" srcOrd="0" destOrd="0" parTransId="{BD3F0ECE-7FF0-484C-8A09-07B909AB73EA}" sibTransId="{759E89EA-A91C-4A5B-928C-3AA5773EAEC5}"/>
    <dgm:cxn modelId="{937A4327-25D3-440A-8791-4B8B2641F8C2}" srcId="{DD616AB2-DBFD-4B20-98AB-0F786353C7DD}" destId="{D0688D10-6EA2-4EF7-B429-D5AF6C465848}" srcOrd="0" destOrd="0" parTransId="{288C0996-FA69-44ED-803B-E2E97403D798}" sibTransId="{C5E08FB5-4750-4D8E-A9B8-F02B76C165B6}"/>
    <dgm:cxn modelId="{805BE4CD-6316-4B63-975F-F4699224C38A}" type="presOf" srcId="{C4DE4D85-0611-4AEA-B2B8-0601043642CE}" destId="{8C28B0DC-13DE-4392-B3D2-1E5E4E9A1F8C}" srcOrd="0" destOrd="2" presId="urn:microsoft.com/office/officeart/2005/8/layout/vList5"/>
    <dgm:cxn modelId="{B81C6B08-C6D5-4E31-91B1-0D8B2212786C}" type="presOf" srcId="{FA90ED3B-4C93-4B82-9306-DA0E6B732145}" destId="{F68FABF8-30EC-4B42-989A-8EE2EC8143D1}" srcOrd="0" destOrd="0" presId="urn:microsoft.com/office/officeart/2005/8/layout/vList5"/>
    <dgm:cxn modelId="{ABEBD774-422C-4747-A78F-BBCABB0EB20A}" srcId="{FA90ED3B-4C93-4B82-9306-DA0E6B732145}" destId="{C4DE4D85-0611-4AEA-B2B8-0601043642CE}" srcOrd="2" destOrd="0" parTransId="{EAF7369C-A571-4D13-8083-CEE6BCD298FE}" sibTransId="{E075A2B5-DB96-4B34-AE67-968C20132970}"/>
    <dgm:cxn modelId="{9E6CA9B3-941A-4A48-B1B6-8A48B4B5F198}" srcId="{AE5F92EB-1584-4352-B9F9-D50DA631F601}" destId="{AEE27FF3-A33F-404F-B555-2A1B75BCA5CC}" srcOrd="0" destOrd="0" parTransId="{5ED10D26-6FD9-44DA-A047-C481524BD649}" sibTransId="{F2CE8169-CEA0-4097-BA14-B932B555F7AF}"/>
    <dgm:cxn modelId="{CAF19C3C-BB7B-4E78-BCA1-CB1FA2B11F24}" srcId="{5BF83BAD-39FD-4DFF-A508-F130AE2680B6}" destId="{DD616AB2-DBFD-4B20-98AB-0F786353C7DD}" srcOrd="3" destOrd="0" parTransId="{F18BBE97-81D1-471E-B5E7-314199FE9A40}" sibTransId="{6E4640CA-CF6E-4849-B8FF-4A41BC75E431}"/>
    <dgm:cxn modelId="{353DF1C9-8093-434A-A6B0-C10F16FA398B}" type="presOf" srcId="{E1C307B9-71C5-4965-B043-0C205F1A3147}" destId="{8C28B0DC-13DE-4392-B3D2-1E5E4E9A1F8C}" srcOrd="0" destOrd="0" presId="urn:microsoft.com/office/officeart/2005/8/layout/vList5"/>
    <dgm:cxn modelId="{539D4902-01AE-41A9-8428-16B907D7F80C}" srcId="{DD616AB2-DBFD-4B20-98AB-0F786353C7DD}" destId="{B3A47E6A-AF4B-46CF-8399-3CC6C3B846F2}" srcOrd="2" destOrd="0" parTransId="{298D53BD-1541-4B9E-8B6B-0A7990BF9BA1}" sibTransId="{AB3D3F39-7C20-439B-97C6-5A288AD8BF1D}"/>
    <dgm:cxn modelId="{8C24D22C-173B-4EF1-9AE1-D292EFC6891C}" srcId="{FA90ED3B-4C93-4B82-9306-DA0E6B732145}" destId="{E1C307B9-71C5-4965-B043-0C205F1A3147}" srcOrd="0" destOrd="0" parTransId="{0F6231A3-00BF-483F-8EA9-C98CB58CDA48}" sibTransId="{F0DED551-CF1C-42E8-8A8B-DAC393A390DF}"/>
    <dgm:cxn modelId="{E558820E-6007-42CC-8F2A-EB79E2888727}" type="presOf" srcId="{DB1B289F-F78E-488C-AEEB-1377B79D29AE}" destId="{9FDA65F6-1B9C-46B2-B7EB-88696AEE28BA}" srcOrd="0" destOrd="1" presId="urn:microsoft.com/office/officeart/2005/8/layout/vList5"/>
    <dgm:cxn modelId="{FA63B416-5946-406D-9BE3-D0843345FB64}" srcId="{5BF83BAD-39FD-4DFF-A508-F130AE2680B6}" destId="{AE5F92EB-1584-4352-B9F9-D50DA631F601}" srcOrd="0" destOrd="0" parTransId="{381C00ED-CA1F-4E97-B6FF-DA6F76F72C03}" sibTransId="{D979A365-A7D7-4B39-843C-CA0796823EA4}"/>
    <dgm:cxn modelId="{5BB63416-7042-4CE2-9932-2D90031D07BD}" type="presOf" srcId="{A3B5EE36-7178-4C75-827F-F05155225DB3}" destId="{1A6EC21D-FACD-4167-AF40-4C7202C9BB7C}" srcOrd="0" destOrd="1" presId="urn:microsoft.com/office/officeart/2005/8/layout/vList5"/>
    <dgm:cxn modelId="{AC0BB869-DB71-4634-9A37-151E40D97EAF}" type="presOf" srcId="{B3A47E6A-AF4B-46CF-8399-3CC6C3B846F2}" destId="{9FDA65F6-1B9C-46B2-B7EB-88696AEE28BA}" srcOrd="0" destOrd="2" presId="urn:microsoft.com/office/officeart/2005/8/layout/vList5"/>
    <dgm:cxn modelId="{EB174DEC-03E7-444E-9FE5-8F8F35E25CE6}" srcId="{8A0EDD85-82E9-46EB-A089-941B1B9E342C}" destId="{0B8A9429-3807-420B-9507-5EACA502532A}" srcOrd="0" destOrd="0" parTransId="{53A20F39-B755-4E86-A912-E4087BDE0FF3}" sibTransId="{AF92D56E-8E52-428D-9C1A-E28B932B8AC3}"/>
    <dgm:cxn modelId="{6CF751E2-3378-4821-B7B0-56F11A9C4DCE}" type="presOf" srcId="{8C027D9A-181D-4EDF-A542-4C9EAE562DE4}" destId="{FFF7580D-A84C-4115-A537-54147F487635}" srcOrd="0" destOrd="0" presId="urn:microsoft.com/office/officeart/2005/8/layout/vList5"/>
    <dgm:cxn modelId="{84C737F0-73C9-43E2-B825-E5A11535FAAE}" type="presOf" srcId="{E38E4805-4D5E-4794-AE6E-7B841DD08D8F}" destId="{461AC18D-28FB-4B58-810F-8AD6B460A85E}" srcOrd="0" destOrd="0" presId="urn:microsoft.com/office/officeart/2005/8/layout/vList5"/>
    <dgm:cxn modelId="{FF7F4B85-51EE-4F1F-86B5-EC309CF6A844}" type="presOf" srcId="{AE5F92EB-1584-4352-B9F9-D50DA631F601}" destId="{202D06FA-BDFB-461C-928C-8FE58E997902}" srcOrd="0" destOrd="0" presId="urn:microsoft.com/office/officeart/2005/8/layout/vList5"/>
    <dgm:cxn modelId="{22A6F22D-1423-4066-94AB-EC4C35EFC2B7}" type="presOf" srcId="{D0688D10-6EA2-4EF7-B429-D5AF6C465848}" destId="{9FDA65F6-1B9C-46B2-B7EB-88696AEE28BA}" srcOrd="0" destOrd="0" presId="urn:microsoft.com/office/officeart/2005/8/layout/vList5"/>
    <dgm:cxn modelId="{0D6940E2-9746-48F1-B49F-C302F7519B32}" type="presParOf" srcId="{63C4CA74-CAB8-494E-A030-4535521E5B9B}" destId="{3A00CD13-C950-407B-82C9-0AD9C055D91A}" srcOrd="0" destOrd="0" presId="urn:microsoft.com/office/officeart/2005/8/layout/vList5"/>
    <dgm:cxn modelId="{878B55DC-C325-4A7D-AF3F-F5D737ECE570}" type="presParOf" srcId="{3A00CD13-C950-407B-82C9-0AD9C055D91A}" destId="{202D06FA-BDFB-461C-928C-8FE58E997902}" srcOrd="0" destOrd="0" presId="urn:microsoft.com/office/officeart/2005/8/layout/vList5"/>
    <dgm:cxn modelId="{59CADA23-6D2F-40AB-9C6C-5772A80FAE38}" type="presParOf" srcId="{3A00CD13-C950-407B-82C9-0AD9C055D91A}" destId="{1A6EC21D-FACD-4167-AF40-4C7202C9BB7C}" srcOrd="1" destOrd="0" presId="urn:microsoft.com/office/officeart/2005/8/layout/vList5"/>
    <dgm:cxn modelId="{04F524E7-4986-4FDC-A7C2-F41A914E32D4}" type="presParOf" srcId="{63C4CA74-CAB8-494E-A030-4535521E5B9B}" destId="{21D6F84A-24AF-421F-89CD-0B57A9DA00F8}" srcOrd="1" destOrd="0" presId="urn:microsoft.com/office/officeart/2005/8/layout/vList5"/>
    <dgm:cxn modelId="{81462BA4-7FA9-48F2-98E9-11F542798D33}" type="presParOf" srcId="{63C4CA74-CAB8-494E-A030-4535521E5B9B}" destId="{7CE10FF5-675D-4EB1-86E0-EC2C3862C6B2}" srcOrd="2" destOrd="0" presId="urn:microsoft.com/office/officeart/2005/8/layout/vList5"/>
    <dgm:cxn modelId="{2DE8554D-5AF1-409C-AD7E-A1B3C750A9C5}" type="presParOf" srcId="{7CE10FF5-675D-4EB1-86E0-EC2C3862C6B2}" destId="{FFF7580D-A84C-4115-A537-54147F487635}" srcOrd="0" destOrd="0" presId="urn:microsoft.com/office/officeart/2005/8/layout/vList5"/>
    <dgm:cxn modelId="{4BE90900-A9C7-4221-AE0C-56D59E0C5770}" type="presParOf" srcId="{7CE10FF5-675D-4EB1-86E0-EC2C3862C6B2}" destId="{461AC18D-28FB-4B58-810F-8AD6B460A85E}" srcOrd="1" destOrd="0" presId="urn:microsoft.com/office/officeart/2005/8/layout/vList5"/>
    <dgm:cxn modelId="{E1BD7A54-A332-4D8D-8909-777A8759F650}" type="presParOf" srcId="{63C4CA74-CAB8-494E-A030-4535521E5B9B}" destId="{6E6E58CC-EA39-41EE-A31C-820D0BF14508}" srcOrd="3" destOrd="0" presId="urn:microsoft.com/office/officeart/2005/8/layout/vList5"/>
    <dgm:cxn modelId="{A6513377-0CC9-4D69-903A-51E4A7E7F445}" type="presParOf" srcId="{63C4CA74-CAB8-494E-A030-4535521E5B9B}" destId="{1055B24B-983A-42D8-B1B6-C1C08BF5DE92}" srcOrd="4" destOrd="0" presId="urn:microsoft.com/office/officeart/2005/8/layout/vList5"/>
    <dgm:cxn modelId="{3BC8961B-EB86-4CD2-B4B3-C50A3BC2AB5C}" type="presParOf" srcId="{1055B24B-983A-42D8-B1B6-C1C08BF5DE92}" destId="{F68FABF8-30EC-4B42-989A-8EE2EC8143D1}" srcOrd="0" destOrd="0" presId="urn:microsoft.com/office/officeart/2005/8/layout/vList5"/>
    <dgm:cxn modelId="{322E5B9F-BB4D-480D-9630-B401AEA6ED9A}" type="presParOf" srcId="{1055B24B-983A-42D8-B1B6-C1C08BF5DE92}" destId="{8C28B0DC-13DE-4392-B3D2-1E5E4E9A1F8C}" srcOrd="1" destOrd="0" presId="urn:microsoft.com/office/officeart/2005/8/layout/vList5"/>
    <dgm:cxn modelId="{547C1E54-B388-48B7-81E5-D52B489F4A52}" type="presParOf" srcId="{63C4CA74-CAB8-494E-A030-4535521E5B9B}" destId="{39D183E7-958D-4049-83B8-DB064A80BA3F}" srcOrd="5" destOrd="0" presId="urn:microsoft.com/office/officeart/2005/8/layout/vList5"/>
    <dgm:cxn modelId="{588E1BDD-C5F0-487A-B7B4-C814E62B5E33}" type="presParOf" srcId="{63C4CA74-CAB8-494E-A030-4535521E5B9B}" destId="{E0C1496C-6C9A-468B-812C-A2225E19C4E3}" srcOrd="6" destOrd="0" presId="urn:microsoft.com/office/officeart/2005/8/layout/vList5"/>
    <dgm:cxn modelId="{402F71B3-97F8-49ED-BB49-5A5370DAAA4E}" type="presParOf" srcId="{E0C1496C-6C9A-468B-812C-A2225E19C4E3}" destId="{FCBC2E48-FD2D-4891-9DCD-22420CBD16F5}" srcOrd="0" destOrd="0" presId="urn:microsoft.com/office/officeart/2005/8/layout/vList5"/>
    <dgm:cxn modelId="{BCA20C7A-162B-47DD-8ACE-08A0706B2E30}" type="presParOf" srcId="{E0C1496C-6C9A-468B-812C-A2225E19C4E3}" destId="{9FDA65F6-1B9C-46B2-B7EB-88696AEE28BA}" srcOrd="1" destOrd="0" presId="urn:microsoft.com/office/officeart/2005/8/layout/vList5"/>
    <dgm:cxn modelId="{1AD210B1-6054-493E-A9F4-E3AB234A63B2}" type="presParOf" srcId="{63C4CA74-CAB8-494E-A030-4535521E5B9B}" destId="{5A54A2DA-53FD-4944-BB9E-47927A2FA429}" srcOrd="7" destOrd="0" presId="urn:microsoft.com/office/officeart/2005/8/layout/vList5"/>
    <dgm:cxn modelId="{4882D16D-8F02-4528-A946-F6F5992D3066}" type="presParOf" srcId="{63C4CA74-CAB8-494E-A030-4535521E5B9B}" destId="{6DC6926F-35CB-46D6-B4C5-0AC9C1237842}" srcOrd="8" destOrd="0" presId="urn:microsoft.com/office/officeart/2005/8/layout/vList5"/>
    <dgm:cxn modelId="{0C421185-0F3E-4A71-B9A4-5E2BA2BD8BD8}" type="presParOf" srcId="{6DC6926F-35CB-46D6-B4C5-0AC9C1237842}" destId="{D5F0271C-B7F2-40FB-9B6D-A5EF447D3069}" srcOrd="0" destOrd="0" presId="urn:microsoft.com/office/officeart/2005/8/layout/vList5"/>
    <dgm:cxn modelId="{80D5A06F-E2A2-44F0-91B0-C7CB5372D09E}" type="presParOf" srcId="{6DC6926F-35CB-46D6-B4C5-0AC9C1237842}" destId="{7A61F2D3-A5A9-490C-AF55-662B8278FB1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073CA5C-80FD-4FD8-862F-BAA6BF76923F}" type="doc">
      <dgm:prSet loTypeId="urn:microsoft.com/office/officeart/2005/8/layout/matrix1" loCatId="matrix" qsTypeId="urn:microsoft.com/office/officeart/2005/8/quickstyle/simple1#3" qsCatId="simple" csTypeId="urn:microsoft.com/office/officeart/2005/8/colors/colorful4" csCatId="colorful" phldr="1"/>
      <dgm:spPr/>
      <dgm:t>
        <a:bodyPr/>
        <a:lstStyle/>
        <a:p>
          <a:endParaRPr lang="en-US"/>
        </a:p>
      </dgm:t>
    </dgm:pt>
    <dgm:pt modelId="{50B6E428-A351-46E6-904B-FB5A3256E315}">
      <dgm:prSet phldrT="[Text]" custT="1"/>
      <dgm:spPr/>
      <dgm:t>
        <a:bodyPr/>
        <a:lstStyle/>
        <a:p>
          <a:r>
            <a:rPr lang="en-US" sz="2800" b="0" dirty="0" smtClean="0">
              <a:latin typeface="Calibri" pitchFamily="34" charset="0"/>
            </a:rPr>
            <a:t>System oversight/management</a:t>
          </a:r>
          <a:endParaRPr lang="en-US" sz="2800" b="0" dirty="0">
            <a:latin typeface="Calibri" pitchFamily="34" charset="0"/>
          </a:endParaRPr>
        </a:p>
      </dgm:t>
    </dgm:pt>
    <dgm:pt modelId="{345AAFC0-A641-42D3-B7B5-D35089AAA358}" type="parTrans" cxnId="{269D84D1-8CDF-4E3E-BBE2-8188C29E3738}">
      <dgm:prSet/>
      <dgm:spPr/>
      <dgm:t>
        <a:bodyPr/>
        <a:lstStyle/>
        <a:p>
          <a:endParaRPr lang="en-US"/>
        </a:p>
      </dgm:t>
    </dgm:pt>
    <dgm:pt modelId="{A5E9E593-64F9-4AF9-A8F7-FF7637444FA6}" type="sibTrans" cxnId="{269D84D1-8CDF-4E3E-BBE2-8188C29E3738}">
      <dgm:prSet/>
      <dgm:spPr/>
      <dgm:t>
        <a:bodyPr/>
        <a:lstStyle/>
        <a:p>
          <a:endParaRPr lang="en-US"/>
        </a:p>
      </dgm:t>
    </dgm:pt>
    <dgm:pt modelId="{C0728DD8-B49A-45C0-A14D-E0E2E325DA71}">
      <dgm:prSet phldrT="[Text]"/>
      <dgm:spPr/>
      <dgm:t>
        <a:bodyPr/>
        <a:lstStyle/>
        <a:p>
          <a:r>
            <a:rPr lang="en-US" dirty="0" smtClean="0"/>
            <a:t>Identifying issues</a:t>
          </a:r>
          <a:endParaRPr lang="en-US" dirty="0"/>
        </a:p>
      </dgm:t>
    </dgm:pt>
    <dgm:pt modelId="{C30C4320-97B4-47E2-B103-360B52D7D899}" type="parTrans" cxnId="{4DB5DAFF-CF32-48B5-A7D3-30891EA7B48C}">
      <dgm:prSet/>
      <dgm:spPr/>
      <dgm:t>
        <a:bodyPr/>
        <a:lstStyle/>
        <a:p>
          <a:endParaRPr lang="en-US"/>
        </a:p>
      </dgm:t>
    </dgm:pt>
    <dgm:pt modelId="{D342937D-CF1D-429A-BC45-3574E9CA83A3}" type="sibTrans" cxnId="{4DB5DAFF-CF32-48B5-A7D3-30891EA7B48C}">
      <dgm:prSet/>
      <dgm:spPr/>
      <dgm:t>
        <a:bodyPr/>
        <a:lstStyle/>
        <a:p>
          <a:endParaRPr lang="en-US"/>
        </a:p>
      </dgm:t>
    </dgm:pt>
    <dgm:pt modelId="{69FD5431-7240-45F0-8CA6-60609DCE600E}">
      <dgm:prSet phldrT="[Text]"/>
      <dgm:spPr/>
      <dgm:t>
        <a:bodyPr/>
        <a:lstStyle/>
        <a:p>
          <a:r>
            <a:rPr lang="en-US" dirty="0" smtClean="0"/>
            <a:t>Monitoring</a:t>
          </a:r>
          <a:endParaRPr lang="en-US" dirty="0"/>
        </a:p>
      </dgm:t>
    </dgm:pt>
    <dgm:pt modelId="{82D1FC13-E04A-4111-994B-52AEF4659BAF}" type="parTrans" cxnId="{731C6C51-41E3-45BE-BEAB-9E59D4616940}">
      <dgm:prSet/>
      <dgm:spPr/>
      <dgm:t>
        <a:bodyPr/>
        <a:lstStyle/>
        <a:p>
          <a:endParaRPr lang="en-US"/>
        </a:p>
      </dgm:t>
    </dgm:pt>
    <dgm:pt modelId="{E2513D22-A1B3-46B8-B5D2-2B8299C4BF91}" type="sibTrans" cxnId="{731C6C51-41E3-45BE-BEAB-9E59D4616940}">
      <dgm:prSet/>
      <dgm:spPr/>
      <dgm:t>
        <a:bodyPr/>
        <a:lstStyle/>
        <a:p>
          <a:endParaRPr lang="en-US"/>
        </a:p>
      </dgm:t>
    </dgm:pt>
    <dgm:pt modelId="{9840B04F-5D21-4DA5-8B82-D39231721625}">
      <dgm:prSet phldrT="[Text]"/>
      <dgm:spPr/>
      <dgm:t>
        <a:bodyPr/>
        <a:lstStyle/>
        <a:p>
          <a:r>
            <a:rPr lang="en-US" dirty="0" smtClean="0"/>
            <a:t>System Planning</a:t>
          </a:r>
          <a:endParaRPr lang="en-US" dirty="0"/>
        </a:p>
      </dgm:t>
    </dgm:pt>
    <dgm:pt modelId="{6F0D1F25-989A-406E-B05A-21A1BF228A2F}" type="parTrans" cxnId="{7C14BBA3-AE40-41BA-A191-3C0FB5A31F97}">
      <dgm:prSet/>
      <dgm:spPr/>
      <dgm:t>
        <a:bodyPr/>
        <a:lstStyle/>
        <a:p>
          <a:endParaRPr lang="en-US"/>
        </a:p>
      </dgm:t>
    </dgm:pt>
    <dgm:pt modelId="{D72B4327-51FE-4A58-8746-943809CAE6AA}" type="sibTrans" cxnId="{7C14BBA3-AE40-41BA-A191-3C0FB5A31F97}">
      <dgm:prSet/>
      <dgm:spPr/>
      <dgm:t>
        <a:bodyPr/>
        <a:lstStyle/>
        <a:p>
          <a:endParaRPr lang="en-US"/>
        </a:p>
      </dgm:t>
    </dgm:pt>
    <dgm:pt modelId="{1F66A6D9-FF97-4D84-95F0-BEC048EEEDED}">
      <dgm:prSet phldrT="[Text]"/>
      <dgm:spPr/>
      <dgm:t>
        <a:bodyPr/>
        <a:lstStyle/>
        <a:p>
          <a:r>
            <a:rPr lang="en-US" dirty="0" smtClean="0"/>
            <a:t>Improvement Activities</a:t>
          </a:r>
          <a:endParaRPr lang="en-US" dirty="0"/>
        </a:p>
      </dgm:t>
    </dgm:pt>
    <dgm:pt modelId="{05250382-D5E3-42DB-B821-2676377C22E5}" type="parTrans" cxnId="{3B3AF07C-2533-45AE-B18A-ACF12B6144AD}">
      <dgm:prSet/>
      <dgm:spPr/>
      <dgm:t>
        <a:bodyPr/>
        <a:lstStyle/>
        <a:p>
          <a:endParaRPr lang="en-US"/>
        </a:p>
      </dgm:t>
    </dgm:pt>
    <dgm:pt modelId="{48965629-5039-4F21-B381-6B50EF7FD3D3}" type="sibTrans" cxnId="{3B3AF07C-2533-45AE-B18A-ACF12B6144AD}">
      <dgm:prSet/>
      <dgm:spPr/>
      <dgm:t>
        <a:bodyPr/>
        <a:lstStyle/>
        <a:p>
          <a:endParaRPr lang="en-US"/>
        </a:p>
      </dgm:t>
    </dgm:pt>
    <dgm:pt modelId="{5E7B2ACD-6988-483C-953B-A7B425D3F14A}" type="pres">
      <dgm:prSet presAssocID="{D073CA5C-80FD-4FD8-862F-BAA6BF76923F}" presName="diagram" presStyleCnt="0">
        <dgm:presLayoutVars>
          <dgm:chMax val="1"/>
          <dgm:dir/>
          <dgm:animLvl val="ctr"/>
          <dgm:resizeHandles val="exact"/>
        </dgm:presLayoutVars>
      </dgm:prSet>
      <dgm:spPr/>
      <dgm:t>
        <a:bodyPr/>
        <a:lstStyle/>
        <a:p>
          <a:endParaRPr lang="en-US"/>
        </a:p>
      </dgm:t>
    </dgm:pt>
    <dgm:pt modelId="{4BE77BBA-AD1D-4A18-8A59-24271B448915}" type="pres">
      <dgm:prSet presAssocID="{D073CA5C-80FD-4FD8-862F-BAA6BF76923F}" presName="matrix" presStyleCnt="0"/>
      <dgm:spPr/>
    </dgm:pt>
    <dgm:pt modelId="{754DDCCA-8814-4653-A596-FD929F8171B8}" type="pres">
      <dgm:prSet presAssocID="{D073CA5C-80FD-4FD8-862F-BAA6BF76923F}" presName="tile1" presStyleLbl="node1" presStyleIdx="0" presStyleCnt="4"/>
      <dgm:spPr/>
      <dgm:t>
        <a:bodyPr/>
        <a:lstStyle/>
        <a:p>
          <a:endParaRPr lang="en-US"/>
        </a:p>
      </dgm:t>
    </dgm:pt>
    <dgm:pt modelId="{B3E13B0B-AF40-4E5B-A689-012F11C6FA6D}" type="pres">
      <dgm:prSet presAssocID="{D073CA5C-80FD-4FD8-862F-BAA6BF76923F}" presName="tile1text" presStyleLbl="node1" presStyleIdx="0" presStyleCnt="4">
        <dgm:presLayoutVars>
          <dgm:chMax val="0"/>
          <dgm:chPref val="0"/>
          <dgm:bulletEnabled val="1"/>
        </dgm:presLayoutVars>
      </dgm:prSet>
      <dgm:spPr/>
      <dgm:t>
        <a:bodyPr/>
        <a:lstStyle/>
        <a:p>
          <a:endParaRPr lang="en-US"/>
        </a:p>
      </dgm:t>
    </dgm:pt>
    <dgm:pt modelId="{34317BF2-66D0-490F-A5FA-967AD93308B4}" type="pres">
      <dgm:prSet presAssocID="{D073CA5C-80FD-4FD8-862F-BAA6BF76923F}" presName="tile2" presStyleLbl="node1" presStyleIdx="1" presStyleCnt="4"/>
      <dgm:spPr/>
      <dgm:t>
        <a:bodyPr/>
        <a:lstStyle/>
        <a:p>
          <a:endParaRPr lang="en-US"/>
        </a:p>
      </dgm:t>
    </dgm:pt>
    <dgm:pt modelId="{33C026A8-F308-4B0D-98D1-07346E79652D}" type="pres">
      <dgm:prSet presAssocID="{D073CA5C-80FD-4FD8-862F-BAA6BF76923F}" presName="tile2text" presStyleLbl="node1" presStyleIdx="1" presStyleCnt="4">
        <dgm:presLayoutVars>
          <dgm:chMax val="0"/>
          <dgm:chPref val="0"/>
          <dgm:bulletEnabled val="1"/>
        </dgm:presLayoutVars>
      </dgm:prSet>
      <dgm:spPr/>
      <dgm:t>
        <a:bodyPr/>
        <a:lstStyle/>
        <a:p>
          <a:endParaRPr lang="en-US"/>
        </a:p>
      </dgm:t>
    </dgm:pt>
    <dgm:pt modelId="{6C26CC97-2BF3-4D86-B10D-A5727EC67635}" type="pres">
      <dgm:prSet presAssocID="{D073CA5C-80FD-4FD8-862F-BAA6BF76923F}" presName="tile3" presStyleLbl="node1" presStyleIdx="2" presStyleCnt="4"/>
      <dgm:spPr/>
      <dgm:t>
        <a:bodyPr/>
        <a:lstStyle/>
        <a:p>
          <a:endParaRPr lang="en-US"/>
        </a:p>
      </dgm:t>
    </dgm:pt>
    <dgm:pt modelId="{D5ACF6B3-E627-4A65-8E67-AD296DC7184A}" type="pres">
      <dgm:prSet presAssocID="{D073CA5C-80FD-4FD8-862F-BAA6BF76923F}" presName="tile3text" presStyleLbl="node1" presStyleIdx="2" presStyleCnt="4">
        <dgm:presLayoutVars>
          <dgm:chMax val="0"/>
          <dgm:chPref val="0"/>
          <dgm:bulletEnabled val="1"/>
        </dgm:presLayoutVars>
      </dgm:prSet>
      <dgm:spPr/>
      <dgm:t>
        <a:bodyPr/>
        <a:lstStyle/>
        <a:p>
          <a:endParaRPr lang="en-US"/>
        </a:p>
      </dgm:t>
    </dgm:pt>
    <dgm:pt modelId="{89889BE3-9A8B-4144-ACE2-3D9169DC8E26}" type="pres">
      <dgm:prSet presAssocID="{D073CA5C-80FD-4FD8-862F-BAA6BF76923F}" presName="tile4" presStyleLbl="node1" presStyleIdx="3" presStyleCnt="4"/>
      <dgm:spPr/>
      <dgm:t>
        <a:bodyPr/>
        <a:lstStyle/>
        <a:p>
          <a:endParaRPr lang="en-US"/>
        </a:p>
      </dgm:t>
    </dgm:pt>
    <dgm:pt modelId="{B32FFC9A-23A0-416A-B01B-A433507A2E38}" type="pres">
      <dgm:prSet presAssocID="{D073CA5C-80FD-4FD8-862F-BAA6BF76923F}" presName="tile4text" presStyleLbl="node1" presStyleIdx="3" presStyleCnt="4">
        <dgm:presLayoutVars>
          <dgm:chMax val="0"/>
          <dgm:chPref val="0"/>
          <dgm:bulletEnabled val="1"/>
        </dgm:presLayoutVars>
      </dgm:prSet>
      <dgm:spPr/>
      <dgm:t>
        <a:bodyPr/>
        <a:lstStyle/>
        <a:p>
          <a:endParaRPr lang="en-US"/>
        </a:p>
      </dgm:t>
    </dgm:pt>
    <dgm:pt modelId="{18D2FFD9-1BD8-4022-B1C0-4F6F6A62F66C}" type="pres">
      <dgm:prSet presAssocID="{D073CA5C-80FD-4FD8-862F-BAA6BF76923F}" presName="centerTile" presStyleLbl="fgShp" presStyleIdx="0" presStyleCnt="1" custScaleX="191358" custScaleY="117152">
        <dgm:presLayoutVars>
          <dgm:chMax val="0"/>
          <dgm:chPref val="0"/>
        </dgm:presLayoutVars>
      </dgm:prSet>
      <dgm:spPr/>
      <dgm:t>
        <a:bodyPr/>
        <a:lstStyle/>
        <a:p>
          <a:endParaRPr lang="en-US"/>
        </a:p>
      </dgm:t>
    </dgm:pt>
  </dgm:ptLst>
  <dgm:cxnLst>
    <dgm:cxn modelId="{66C70824-EE89-45DB-A08A-5FF1DA46F4E8}" type="presOf" srcId="{C0728DD8-B49A-45C0-A14D-E0E2E325DA71}" destId="{754DDCCA-8814-4653-A596-FD929F8171B8}" srcOrd="0" destOrd="0" presId="urn:microsoft.com/office/officeart/2005/8/layout/matrix1"/>
    <dgm:cxn modelId="{C5E4A839-DEDA-4389-8C01-ADCAFD3FC52A}" type="presOf" srcId="{D073CA5C-80FD-4FD8-862F-BAA6BF76923F}" destId="{5E7B2ACD-6988-483C-953B-A7B425D3F14A}" srcOrd="0" destOrd="0" presId="urn:microsoft.com/office/officeart/2005/8/layout/matrix1"/>
    <dgm:cxn modelId="{731C6C51-41E3-45BE-BEAB-9E59D4616940}" srcId="{50B6E428-A351-46E6-904B-FB5A3256E315}" destId="{69FD5431-7240-45F0-8CA6-60609DCE600E}" srcOrd="1" destOrd="0" parTransId="{82D1FC13-E04A-4111-994B-52AEF4659BAF}" sibTransId="{E2513D22-A1B3-46B8-B5D2-2B8299C4BF91}"/>
    <dgm:cxn modelId="{25F24197-DE24-4290-8060-C0671AF8C2A1}" type="presOf" srcId="{50B6E428-A351-46E6-904B-FB5A3256E315}" destId="{18D2FFD9-1BD8-4022-B1C0-4F6F6A62F66C}" srcOrd="0" destOrd="0" presId="urn:microsoft.com/office/officeart/2005/8/layout/matrix1"/>
    <dgm:cxn modelId="{3B3AF07C-2533-45AE-B18A-ACF12B6144AD}" srcId="{50B6E428-A351-46E6-904B-FB5A3256E315}" destId="{1F66A6D9-FF97-4D84-95F0-BEC048EEEDED}" srcOrd="3" destOrd="0" parTransId="{05250382-D5E3-42DB-B821-2676377C22E5}" sibTransId="{48965629-5039-4F21-B381-6B50EF7FD3D3}"/>
    <dgm:cxn modelId="{485E6C7A-12E1-4724-A20E-2CB36BCA10A9}" type="presOf" srcId="{C0728DD8-B49A-45C0-A14D-E0E2E325DA71}" destId="{B3E13B0B-AF40-4E5B-A689-012F11C6FA6D}" srcOrd="1" destOrd="0" presId="urn:microsoft.com/office/officeart/2005/8/layout/matrix1"/>
    <dgm:cxn modelId="{269D84D1-8CDF-4E3E-BBE2-8188C29E3738}" srcId="{D073CA5C-80FD-4FD8-862F-BAA6BF76923F}" destId="{50B6E428-A351-46E6-904B-FB5A3256E315}" srcOrd="0" destOrd="0" parTransId="{345AAFC0-A641-42D3-B7B5-D35089AAA358}" sibTransId="{A5E9E593-64F9-4AF9-A8F7-FF7637444FA6}"/>
    <dgm:cxn modelId="{4DB5DAFF-CF32-48B5-A7D3-30891EA7B48C}" srcId="{50B6E428-A351-46E6-904B-FB5A3256E315}" destId="{C0728DD8-B49A-45C0-A14D-E0E2E325DA71}" srcOrd="0" destOrd="0" parTransId="{C30C4320-97B4-47E2-B103-360B52D7D899}" sibTransId="{D342937D-CF1D-429A-BC45-3574E9CA83A3}"/>
    <dgm:cxn modelId="{5310AEE6-5965-47BB-BE18-E201E4895730}" type="presOf" srcId="{1F66A6D9-FF97-4D84-95F0-BEC048EEEDED}" destId="{B32FFC9A-23A0-416A-B01B-A433507A2E38}" srcOrd="1" destOrd="0" presId="urn:microsoft.com/office/officeart/2005/8/layout/matrix1"/>
    <dgm:cxn modelId="{75FC322B-7404-4A2D-A36A-B9402C7E110B}" type="presOf" srcId="{9840B04F-5D21-4DA5-8B82-D39231721625}" destId="{6C26CC97-2BF3-4D86-B10D-A5727EC67635}" srcOrd="0" destOrd="0" presId="urn:microsoft.com/office/officeart/2005/8/layout/matrix1"/>
    <dgm:cxn modelId="{D2BA2230-AB91-433C-9C2E-3AFF9CA431A1}" type="presOf" srcId="{69FD5431-7240-45F0-8CA6-60609DCE600E}" destId="{34317BF2-66D0-490F-A5FA-967AD93308B4}" srcOrd="0" destOrd="0" presId="urn:microsoft.com/office/officeart/2005/8/layout/matrix1"/>
    <dgm:cxn modelId="{6A49E4E8-9215-4733-8238-64559A484520}" type="presOf" srcId="{9840B04F-5D21-4DA5-8B82-D39231721625}" destId="{D5ACF6B3-E627-4A65-8E67-AD296DC7184A}" srcOrd="1" destOrd="0" presId="urn:microsoft.com/office/officeart/2005/8/layout/matrix1"/>
    <dgm:cxn modelId="{7C14BBA3-AE40-41BA-A191-3C0FB5A31F97}" srcId="{50B6E428-A351-46E6-904B-FB5A3256E315}" destId="{9840B04F-5D21-4DA5-8B82-D39231721625}" srcOrd="2" destOrd="0" parTransId="{6F0D1F25-989A-406E-B05A-21A1BF228A2F}" sibTransId="{D72B4327-51FE-4A58-8746-943809CAE6AA}"/>
    <dgm:cxn modelId="{9317BD2A-BB28-488C-B9FC-52B42FE2E052}" type="presOf" srcId="{69FD5431-7240-45F0-8CA6-60609DCE600E}" destId="{33C026A8-F308-4B0D-98D1-07346E79652D}" srcOrd="1" destOrd="0" presId="urn:microsoft.com/office/officeart/2005/8/layout/matrix1"/>
    <dgm:cxn modelId="{40EA4895-6F5A-4DF1-817E-600474E12D96}" type="presOf" srcId="{1F66A6D9-FF97-4D84-95F0-BEC048EEEDED}" destId="{89889BE3-9A8B-4144-ACE2-3D9169DC8E26}" srcOrd="0" destOrd="0" presId="urn:microsoft.com/office/officeart/2005/8/layout/matrix1"/>
    <dgm:cxn modelId="{4A8F0ACE-D482-4668-9C7D-6156C22CEA6B}" type="presParOf" srcId="{5E7B2ACD-6988-483C-953B-A7B425D3F14A}" destId="{4BE77BBA-AD1D-4A18-8A59-24271B448915}" srcOrd="0" destOrd="0" presId="urn:microsoft.com/office/officeart/2005/8/layout/matrix1"/>
    <dgm:cxn modelId="{04EA1346-566C-4A1A-9D90-41689545902A}" type="presParOf" srcId="{4BE77BBA-AD1D-4A18-8A59-24271B448915}" destId="{754DDCCA-8814-4653-A596-FD929F8171B8}" srcOrd="0" destOrd="0" presId="urn:microsoft.com/office/officeart/2005/8/layout/matrix1"/>
    <dgm:cxn modelId="{A4C1149D-70E7-461B-A004-7EB03CCAA3FB}" type="presParOf" srcId="{4BE77BBA-AD1D-4A18-8A59-24271B448915}" destId="{B3E13B0B-AF40-4E5B-A689-012F11C6FA6D}" srcOrd="1" destOrd="0" presId="urn:microsoft.com/office/officeart/2005/8/layout/matrix1"/>
    <dgm:cxn modelId="{AA426F1B-0B05-445F-BFF7-FD4E2DA90671}" type="presParOf" srcId="{4BE77BBA-AD1D-4A18-8A59-24271B448915}" destId="{34317BF2-66D0-490F-A5FA-967AD93308B4}" srcOrd="2" destOrd="0" presId="urn:microsoft.com/office/officeart/2005/8/layout/matrix1"/>
    <dgm:cxn modelId="{8E8F3F49-FF28-4364-8A5B-1381B72A0746}" type="presParOf" srcId="{4BE77BBA-AD1D-4A18-8A59-24271B448915}" destId="{33C026A8-F308-4B0D-98D1-07346E79652D}" srcOrd="3" destOrd="0" presId="urn:microsoft.com/office/officeart/2005/8/layout/matrix1"/>
    <dgm:cxn modelId="{E5247A6D-9F9C-4FA1-AE1D-87E2D639A374}" type="presParOf" srcId="{4BE77BBA-AD1D-4A18-8A59-24271B448915}" destId="{6C26CC97-2BF3-4D86-B10D-A5727EC67635}" srcOrd="4" destOrd="0" presId="urn:microsoft.com/office/officeart/2005/8/layout/matrix1"/>
    <dgm:cxn modelId="{630F9611-CC7A-4B05-984E-5C4711EDDE1E}" type="presParOf" srcId="{4BE77BBA-AD1D-4A18-8A59-24271B448915}" destId="{D5ACF6B3-E627-4A65-8E67-AD296DC7184A}" srcOrd="5" destOrd="0" presId="urn:microsoft.com/office/officeart/2005/8/layout/matrix1"/>
    <dgm:cxn modelId="{D8639835-7F2B-4DD3-B850-DC021F7A23C1}" type="presParOf" srcId="{4BE77BBA-AD1D-4A18-8A59-24271B448915}" destId="{89889BE3-9A8B-4144-ACE2-3D9169DC8E26}" srcOrd="6" destOrd="0" presId="urn:microsoft.com/office/officeart/2005/8/layout/matrix1"/>
    <dgm:cxn modelId="{0D10B14D-277C-4B2C-8677-2274CCA68902}" type="presParOf" srcId="{4BE77BBA-AD1D-4A18-8A59-24271B448915}" destId="{B32FFC9A-23A0-416A-B01B-A433507A2E38}" srcOrd="7" destOrd="0" presId="urn:microsoft.com/office/officeart/2005/8/layout/matrix1"/>
    <dgm:cxn modelId="{8E5961DE-2E82-448D-85BB-791239A617D4}" type="presParOf" srcId="{5E7B2ACD-6988-483C-953B-A7B425D3F14A}" destId="{18D2FFD9-1BD8-4022-B1C0-4F6F6A62F66C}"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765488-2EA5-4560-A562-9CB1B1A46A13}" type="doc">
      <dgm:prSet loTypeId="urn:microsoft.com/office/officeart/2005/8/layout/equation1" loCatId="process" qsTypeId="urn:microsoft.com/office/officeart/2005/8/quickstyle/simple5" qsCatId="simple" csTypeId="urn:microsoft.com/office/officeart/2005/8/colors/colorful2" csCatId="colorful" phldr="1"/>
      <dgm:spPr/>
      <dgm:t>
        <a:bodyPr/>
        <a:lstStyle/>
        <a:p>
          <a:endParaRPr lang="en-US"/>
        </a:p>
      </dgm:t>
    </dgm:pt>
    <dgm:pt modelId="{A0548F4C-869F-4593-8DD1-BF9E51170725}">
      <dgm:prSet custT="1"/>
      <dgm:spPr/>
      <dgm:t>
        <a:bodyPr/>
        <a:lstStyle/>
        <a:p>
          <a:pPr rtl="0"/>
          <a:r>
            <a:rPr lang="en-US" sz="1800" b="1" dirty="0" smtClean="0"/>
            <a:t>Monitoring Consultants</a:t>
          </a:r>
          <a:endParaRPr lang="en-US" sz="1800" dirty="0"/>
        </a:p>
      </dgm:t>
    </dgm:pt>
    <dgm:pt modelId="{0A05591D-FEE8-4591-BBA4-B967B2317299}" type="parTrans" cxnId="{7471DCDF-935C-4EA3-B790-C63DB6B04AA1}">
      <dgm:prSet/>
      <dgm:spPr/>
      <dgm:t>
        <a:bodyPr/>
        <a:lstStyle/>
        <a:p>
          <a:endParaRPr lang="en-US"/>
        </a:p>
      </dgm:t>
    </dgm:pt>
    <dgm:pt modelId="{5F71DC87-7862-45B8-839E-82601ABF63A5}" type="sibTrans" cxnId="{7471DCDF-935C-4EA3-B790-C63DB6B04AA1}">
      <dgm:prSet/>
      <dgm:spPr/>
      <dgm:t>
        <a:bodyPr/>
        <a:lstStyle/>
        <a:p>
          <a:endParaRPr lang="en-US"/>
        </a:p>
      </dgm:t>
    </dgm:pt>
    <dgm:pt modelId="{35F4126A-AA15-4504-9C54-62E50643DEC9}">
      <dgm:prSet custT="1"/>
      <dgm:spPr/>
      <dgm:t>
        <a:bodyPr/>
        <a:lstStyle/>
        <a:p>
          <a:pPr rtl="0"/>
          <a:r>
            <a:rPr lang="en-US" sz="1800" b="1" dirty="0" smtClean="0"/>
            <a:t>Planned preparation</a:t>
          </a:r>
          <a:endParaRPr lang="en-US" sz="1800" dirty="0"/>
        </a:p>
      </dgm:t>
    </dgm:pt>
    <dgm:pt modelId="{066396DB-EAD2-4B9E-8A7D-35F98DA55C28}" type="parTrans" cxnId="{66E7A7EA-E3B7-4FF1-97C6-6323D9C3DC78}">
      <dgm:prSet/>
      <dgm:spPr/>
      <dgm:t>
        <a:bodyPr/>
        <a:lstStyle/>
        <a:p>
          <a:endParaRPr lang="en-US"/>
        </a:p>
      </dgm:t>
    </dgm:pt>
    <dgm:pt modelId="{934CFB7E-CE83-4EBA-A9ED-B5800ECD0A39}" type="sibTrans" cxnId="{66E7A7EA-E3B7-4FF1-97C6-6323D9C3DC78}">
      <dgm:prSet/>
      <dgm:spPr/>
      <dgm:t>
        <a:bodyPr/>
        <a:lstStyle/>
        <a:p>
          <a:endParaRPr lang="en-US"/>
        </a:p>
      </dgm:t>
    </dgm:pt>
    <dgm:pt modelId="{03430430-A313-40CA-96A9-69B9D63C6F04}">
      <dgm:prSet custT="1"/>
      <dgm:spPr/>
      <dgm:t>
        <a:bodyPr/>
        <a:lstStyle/>
        <a:p>
          <a:pPr rtl="0"/>
          <a:r>
            <a:rPr lang="en-US" sz="1800" b="1" dirty="0" smtClean="0"/>
            <a:t>TA consultants</a:t>
          </a:r>
          <a:endParaRPr lang="en-US" sz="1800" dirty="0"/>
        </a:p>
      </dgm:t>
    </dgm:pt>
    <dgm:pt modelId="{95894171-2CC3-42FF-A970-746B6A9B7112}" type="parTrans" cxnId="{B591BA83-EF81-4CD1-9B37-6F5E20B63444}">
      <dgm:prSet/>
      <dgm:spPr/>
      <dgm:t>
        <a:bodyPr/>
        <a:lstStyle/>
        <a:p>
          <a:endParaRPr lang="en-US"/>
        </a:p>
      </dgm:t>
    </dgm:pt>
    <dgm:pt modelId="{50E2A18A-9786-46F0-B10E-92EA619BE863}" type="sibTrans" cxnId="{B591BA83-EF81-4CD1-9B37-6F5E20B63444}">
      <dgm:prSet/>
      <dgm:spPr/>
      <dgm:t>
        <a:bodyPr/>
        <a:lstStyle/>
        <a:p>
          <a:endParaRPr lang="en-US"/>
        </a:p>
      </dgm:t>
    </dgm:pt>
    <dgm:pt modelId="{B0B3A075-4381-4B60-8D9F-98C545984418}">
      <dgm:prSet custT="1"/>
      <dgm:spPr/>
      <dgm:t>
        <a:bodyPr/>
        <a:lstStyle/>
        <a:p>
          <a:pPr rtl="0"/>
          <a:r>
            <a:rPr lang="en-US" sz="1800" b="1" dirty="0" smtClean="0"/>
            <a:t>Local  System</a:t>
          </a:r>
          <a:endParaRPr lang="en-US" sz="1800" b="1" dirty="0"/>
        </a:p>
      </dgm:t>
    </dgm:pt>
    <dgm:pt modelId="{35E02340-9307-4851-B487-B5F5A09FBC47}" type="parTrans" cxnId="{7FD7B558-FBBD-455E-8EE8-A25BACF2B663}">
      <dgm:prSet/>
      <dgm:spPr/>
      <dgm:t>
        <a:bodyPr/>
        <a:lstStyle/>
        <a:p>
          <a:endParaRPr lang="en-US"/>
        </a:p>
      </dgm:t>
    </dgm:pt>
    <dgm:pt modelId="{D56DDC3B-EF86-48B7-BED8-B5FCD92D4326}" type="sibTrans" cxnId="{7FD7B558-FBBD-455E-8EE8-A25BACF2B663}">
      <dgm:prSet/>
      <dgm:spPr/>
      <dgm:t>
        <a:bodyPr/>
        <a:lstStyle/>
        <a:p>
          <a:endParaRPr lang="en-US"/>
        </a:p>
      </dgm:t>
    </dgm:pt>
    <dgm:pt modelId="{B35EB068-8BA0-4B6A-A095-B55A96363847}" type="pres">
      <dgm:prSet presAssocID="{77765488-2EA5-4560-A562-9CB1B1A46A13}" presName="linearFlow" presStyleCnt="0">
        <dgm:presLayoutVars>
          <dgm:dir/>
          <dgm:resizeHandles val="exact"/>
        </dgm:presLayoutVars>
      </dgm:prSet>
      <dgm:spPr/>
      <dgm:t>
        <a:bodyPr/>
        <a:lstStyle/>
        <a:p>
          <a:endParaRPr lang="en-US"/>
        </a:p>
      </dgm:t>
    </dgm:pt>
    <dgm:pt modelId="{DF114DEE-F058-4745-9488-F22C4B3A0968}" type="pres">
      <dgm:prSet presAssocID="{A0548F4C-869F-4593-8DD1-BF9E51170725}" presName="node" presStyleLbl="node1" presStyleIdx="0" presStyleCnt="4" custScaleX="559255" custScaleY="441804">
        <dgm:presLayoutVars>
          <dgm:bulletEnabled val="1"/>
        </dgm:presLayoutVars>
      </dgm:prSet>
      <dgm:spPr/>
      <dgm:t>
        <a:bodyPr/>
        <a:lstStyle/>
        <a:p>
          <a:endParaRPr lang="en-US"/>
        </a:p>
      </dgm:t>
    </dgm:pt>
    <dgm:pt modelId="{11C04FCC-D163-4083-ADF2-D78877D00187}" type="pres">
      <dgm:prSet presAssocID="{5F71DC87-7862-45B8-839E-82601ABF63A5}" presName="spacerL" presStyleCnt="0"/>
      <dgm:spPr/>
    </dgm:pt>
    <dgm:pt modelId="{81076812-6FFD-4707-B014-EF605D741E3B}" type="pres">
      <dgm:prSet presAssocID="{5F71DC87-7862-45B8-839E-82601ABF63A5}" presName="sibTrans" presStyleLbl="sibTrans2D1" presStyleIdx="0" presStyleCnt="3"/>
      <dgm:spPr/>
      <dgm:t>
        <a:bodyPr/>
        <a:lstStyle/>
        <a:p>
          <a:endParaRPr lang="en-US"/>
        </a:p>
      </dgm:t>
    </dgm:pt>
    <dgm:pt modelId="{827FFE7C-2D4A-4505-BA63-E21BFA35C76B}" type="pres">
      <dgm:prSet presAssocID="{5F71DC87-7862-45B8-839E-82601ABF63A5}" presName="spacerR" presStyleCnt="0"/>
      <dgm:spPr/>
    </dgm:pt>
    <dgm:pt modelId="{2AA30CA1-FF91-45B0-97A8-5C917318C103}" type="pres">
      <dgm:prSet presAssocID="{03430430-A313-40CA-96A9-69B9D63C6F04}" presName="node" presStyleLbl="node1" presStyleIdx="1" presStyleCnt="4" custScaleX="559255" custScaleY="441804">
        <dgm:presLayoutVars>
          <dgm:bulletEnabled val="1"/>
        </dgm:presLayoutVars>
      </dgm:prSet>
      <dgm:spPr/>
      <dgm:t>
        <a:bodyPr/>
        <a:lstStyle/>
        <a:p>
          <a:endParaRPr lang="en-US"/>
        </a:p>
      </dgm:t>
    </dgm:pt>
    <dgm:pt modelId="{5450EB92-E2F2-4C84-A95F-C014D02E16F5}" type="pres">
      <dgm:prSet presAssocID="{50E2A18A-9786-46F0-B10E-92EA619BE863}" presName="spacerL" presStyleCnt="0"/>
      <dgm:spPr/>
    </dgm:pt>
    <dgm:pt modelId="{ECC50694-07B8-422A-BF39-92558D5BECA2}" type="pres">
      <dgm:prSet presAssocID="{50E2A18A-9786-46F0-B10E-92EA619BE863}" presName="sibTrans" presStyleLbl="sibTrans2D1" presStyleIdx="1" presStyleCnt="3"/>
      <dgm:spPr/>
      <dgm:t>
        <a:bodyPr/>
        <a:lstStyle/>
        <a:p>
          <a:endParaRPr lang="en-US"/>
        </a:p>
      </dgm:t>
    </dgm:pt>
    <dgm:pt modelId="{F5A7C120-F85C-46B4-A0FF-886A58391F21}" type="pres">
      <dgm:prSet presAssocID="{50E2A18A-9786-46F0-B10E-92EA619BE863}" presName="spacerR" presStyleCnt="0"/>
      <dgm:spPr/>
    </dgm:pt>
    <dgm:pt modelId="{D32EFC49-4EED-4978-A0AB-ABBA456719FF}" type="pres">
      <dgm:prSet presAssocID="{B0B3A075-4381-4B60-8D9F-98C545984418}" presName="node" presStyleLbl="node1" presStyleIdx="2" presStyleCnt="4" custScaleX="559255" custScaleY="441804">
        <dgm:presLayoutVars>
          <dgm:bulletEnabled val="1"/>
        </dgm:presLayoutVars>
      </dgm:prSet>
      <dgm:spPr/>
      <dgm:t>
        <a:bodyPr/>
        <a:lstStyle/>
        <a:p>
          <a:endParaRPr lang="en-US"/>
        </a:p>
      </dgm:t>
    </dgm:pt>
    <dgm:pt modelId="{ADE3311B-7014-41F0-92AB-D0425031B8D9}" type="pres">
      <dgm:prSet presAssocID="{D56DDC3B-EF86-48B7-BED8-B5FCD92D4326}" presName="spacerL" presStyleCnt="0"/>
      <dgm:spPr/>
    </dgm:pt>
    <dgm:pt modelId="{5526ACF0-A702-4960-AE69-A490B708921D}" type="pres">
      <dgm:prSet presAssocID="{D56DDC3B-EF86-48B7-BED8-B5FCD92D4326}" presName="sibTrans" presStyleLbl="sibTrans2D1" presStyleIdx="2" presStyleCnt="3"/>
      <dgm:spPr/>
      <dgm:t>
        <a:bodyPr/>
        <a:lstStyle/>
        <a:p>
          <a:endParaRPr lang="en-US"/>
        </a:p>
      </dgm:t>
    </dgm:pt>
    <dgm:pt modelId="{C523369F-3482-460A-8293-117431931B5C}" type="pres">
      <dgm:prSet presAssocID="{D56DDC3B-EF86-48B7-BED8-B5FCD92D4326}" presName="spacerR" presStyleCnt="0"/>
      <dgm:spPr/>
    </dgm:pt>
    <dgm:pt modelId="{C886AB63-8FA7-41E3-831B-E6B59C4B4D86}" type="pres">
      <dgm:prSet presAssocID="{35F4126A-AA15-4504-9C54-62E50643DEC9}" presName="node" presStyleLbl="node1" presStyleIdx="3" presStyleCnt="4" custScaleX="559255" custScaleY="441804">
        <dgm:presLayoutVars>
          <dgm:bulletEnabled val="1"/>
        </dgm:presLayoutVars>
      </dgm:prSet>
      <dgm:spPr/>
      <dgm:t>
        <a:bodyPr/>
        <a:lstStyle/>
        <a:p>
          <a:endParaRPr lang="en-US"/>
        </a:p>
      </dgm:t>
    </dgm:pt>
  </dgm:ptLst>
  <dgm:cxnLst>
    <dgm:cxn modelId="{7FD7B558-FBBD-455E-8EE8-A25BACF2B663}" srcId="{77765488-2EA5-4560-A562-9CB1B1A46A13}" destId="{B0B3A075-4381-4B60-8D9F-98C545984418}" srcOrd="2" destOrd="0" parTransId="{35E02340-9307-4851-B487-B5F5A09FBC47}" sibTransId="{D56DDC3B-EF86-48B7-BED8-B5FCD92D4326}"/>
    <dgm:cxn modelId="{50FE013C-6A0D-4A0C-B0FD-8B50B00C3E18}" type="presOf" srcId="{77765488-2EA5-4560-A562-9CB1B1A46A13}" destId="{B35EB068-8BA0-4B6A-A095-B55A96363847}" srcOrd="0" destOrd="0" presId="urn:microsoft.com/office/officeart/2005/8/layout/equation1"/>
    <dgm:cxn modelId="{D00C8ADC-10AE-4B8D-A363-842282A6ADCF}" type="presOf" srcId="{50E2A18A-9786-46F0-B10E-92EA619BE863}" destId="{ECC50694-07B8-422A-BF39-92558D5BECA2}" srcOrd="0" destOrd="0" presId="urn:microsoft.com/office/officeart/2005/8/layout/equation1"/>
    <dgm:cxn modelId="{66E7A7EA-E3B7-4FF1-97C6-6323D9C3DC78}" srcId="{77765488-2EA5-4560-A562-9CB1B1A46A13}" destId="{35F4126A-AA15-4504-9C54-62E50643DEC9}" srcOrd="3" destOrd="0" parTransId="{066396DB-EAD2-4B9E-8A7D-35F98DA55C28}" sibTransId="{934CFB7E-CE83-4EBA-A9ED-B5800ECD0A39}"/>
    <dgm:cxn modelId="{901958F8-4D03-4BBB-A0E6-57F32E466075}" type="presOf" srcId="{5F71DC87-7862-45B8-839E-82601ABF63A5}" destId="{81076812-6FFD-4707-B014-EF605D741E3B}" srcOrd="0" destOrd="0" presId="urn:microsoft.com/office/officeart/2005/8/layout/equation1"/>
    <dgm:cxn modelId="{B591BA83-EF81-4CD1-9B37-6F5E20B63444}" srcId="{77765488-2EA5-4560-A562-9CB1B1A46A13}" destId="{03430430-A313-40CA-96A9-69B9D63C6F04}" srcOrd="1" destOrd="0" parTransId="{95894171-2CC3-42FF-A970-746B6A9B7112}" sibTransId="{50E2A18A-9786-46F0-B10E-92EA619BE863}"/>
    <dgm:cxn modelId="{390D526B-644A-4A7B-9F44-59E66BE15048}" type="presOf" srcId="{A0548F4C-869F-4593-8DD1-BF9E51170725}" destId="{DF114DEE-F058-4745-9488-F22C4B3A0968}" srcOrd="0" destOrd="0" presId="urn:microsoft.com/office/officeart/2005/8/layout/equation1"/>
    <dgm:cxn modelId="{F3A1E0B0-8A19-4FB6-BE94-292FD91FB813}" type="presOf" srcId="{35F4126A-AA15-4504-9C54-62E50643DEC9}" destId="{C886AB63-8FA7-41E3-831B-E6B59C4B4D86}" srcOrd="0" destOrd="0" presId="urn:microsoft.com/office/officeart/2005/8/layout/equation1"/>
    <dgm:cxn modelId="{E862D160-91DB-4A26-AAA0-A523D8100E87}" type="presOf" srcId="{03430430-A313-40CA-96A9-69B9D63C6F04}" destId="{2AA30CA1-FF91-45B0-97A8-5C917318C103}" srcOrd="0" destOrd="0" presId="urn:microsoft.com/office/officeart/2005/8/layout/equation1"/>
    <dgm:cxn modelId="{97DD376F-C2A1-4E68-AD3F-C72BD7E4DD9E}" type="presOf" srcId="{D56DDC3B-EF86-48B7-BED8-B5FCD92D4326}" destId="{5526ACF0-A702-4960-AE69-A490B708921D}" srcOrd="0" destOrd="0" presId="urn:microsoft.com/office/officeart/2005/8/layout/equation1"/>
    <dgm:cxn modelId="{C6DCC45B-A10B-4B11-BCB1-AE034881F5D0}" type="presOf" srcId="{B0B3A075-4381-4B60-8D9F-98C545984418}" destId="{D32EFC49-4EED-4978-A0AB-ABBA456719FF}" srcOrd="0" destOrd="0" presId="urn:microsoft.com/office/officeart/2005/8/layout/equation1"/>
    <dgm:cxn modelId="{7471DCDF-935C-4EA3-B790-C63DB6B04AA1}" srcId="{77765488-2EA5-4560-A562-9CB1B1A46A13}" destId="{A0548F4C-869F-4593-8DD1-BF9E51170725}" srcOrd="0" destOrd="0" parTransId="{0A05591D-FEE8-4591-BBA4-B967B2317299}" sibTransId="{5F71DC87-7862-45B8-839E-82601ABF63A5}"/>
    <dgm:cxn modelId="{5409DBB0-F983-4D42-B773-045D2E178D91}" type="presParOf" srcId="{B35EB068-8BA0-4B6A-A095-B55A96363847}" destId="{DF114DEE-F058-4745-9488-F22C4B3A0968}" srcOrd="0" destOrd="0" presId="urn:microsoft.com/office/officeart/2005/8/layout/equation1"/>
    <dgm:cxn modelId="{E3DB6CD8-3B80-4D9F-9A30-EEC77DFC374E}" type="presParOf" srcId="{B35EB068-8BA0-4B6A-A095-B55A96363847}" destId="{11C04FCC-D163-4083-ADF2-D78877D00187}" srcOrd="1" destOrd="0" presId="urn:microsoft.com/office/officeart/2005/8/layout/equation1"/>
    <dgm:cxn modelId="{591B5DE7-2F5F-48D7-A83D-D51670079790}" type="presParOf" srcId="{B35EB068-8BA0-4B6A-A095-B55A96363847}" destId="{81076812-6FFD-4707-B014-EF605D741E3B}" srcOrd="2" destOrd="0" presId="urn:microsoft.com/office/officeart/2005/8/layout/equation1"/>
    <dgm:cxn modelId="{13DC281D-6063-4825-AC6C-7CEF401BA00C}" type="presParOf" srcId="{B35EB068-8BA0-4B6A-A095-B55A96363847}" destId="{827FFE7C-2D4A-4505-BA63-E21BFA35C76B}" srcOrd="3" destOrd="0" presId="urn:microsoft.com/office/officeart/2005/8/layout/equation1"/>
    <dgm:cxn modelId="{43486F59-DD34-48F8-BD2E-86CC966241FB}" type="presParOf" srcId="{B35EB068-8BA0-4B6A-A095-B55A96363847}" destId="{2AA30CA1-FF91-45B0-97A8-5C917318C103}" srcOrd="4" destOrd="0" presId="urn:microsoft.com/office/officeart/2005/8/layout/equation1"/>
    <dgm:cxn modelId="{0084B2E3-D38B-4142-9F52-CB8C54EAB210}" type="presParOf" srcId="{B35EB068-8BA0-4B6A-A095-B55A96363847}" destId="{5450EB92-E2F2-4C84-A95F-C014D02E16F5}" srcOrd="5" destOrd="0" presId="urn:microsoft.com/office/officeart/2005/8/layout/equation1"/>
    <dgm:cxn modelId="{B28DE2A0-4A26-4969-A2A6-7F370AFB0EE6}" type="presParOf" srcId="{B35EB068-8BA0-4B6A-A095-B55A96363847}" destId="{ECC50694-07B8-422A-BF39-92558D5BECA2}" srcOrd="6" destOrd="0" presId="urn:microsoft.com/office/officeart/2005/8/layout/equation1"/>
    <dgm:cxn modelId="{70AA7C0A-D40A-4901-975A-CAF3A75E7B13}" type="presParOf" srcId="{B35EB068-8BA0-4B6A-A095-B55A96363847}" destId="{F5A7C120-F85C-46B4-A0FF-886A58391F21}" srcOrd="7" destOrd="0" presId="urn:microsoft.com/office/officeart/2005/8/layout/equation1"/>
    <dgm:cxn modelId="{3988C226-9049-4E82-99D0-B481609CDD72}" type="presParOf" srcId="{B35EB068-8BA0-4B6A-A095-B55A96363847}" destId="{D32EFC49-4EED-4978-A0AB-ABBA456719FF}" srcOrd="8" destOrd="0" presId="urn:microsoft.com/office/officeart/2005/8/layout/equation1"/>
    <dgm:cxn modelId="{D4A14650-439A-488E-950A-2080CCCC0363}" type="presParOf" srcId="{B35EB068-8BA0-4B6A-A095-B55A96363847}" destId="{ADE3311B-7014-41F0-92AB-D0425031B8D9}" srcOrd="9" destOrd="0" presId="urn:microsoft.com/office/officeart/2005/8/layout/equation1"/>
    <dgm:cxn modelId="{8318F3B8-E091-4A8C-ABCE-13B2E09F45B6}" type="presParOf" srcId="{B35EB068-8BA0-4B6A-A095-B55A96363847}" destId="{5526ACF0-A702-4960-AE69-A490B708921D}" srcOrd="10" destOrd="0" presId="urn:microsoft.com/office/officeart/2005/8/layout/equation1"/>
    <dgm:cxn modelId="{85B7C78A-ECB2-4CC5-BA82-A9EA1034CEF6}" type="presParOf" srcId="{B35EB068-8BA0-4B6A-A095-B55A96363847}" destId="{C523369F-3482-460A-8293-117431931B5C}" srcOrd="11" destOrd="0" presId="urn:microsoft.com/office/officeart/2005/8/layout/equation1"/>
    <dgm:cxn modelId="{2BE2882C-8E06-45D2-B153-B933D215D417}" type="presParOf" srcId="{B35EB068-8BA0-4B6A-A095-B55A96363847}" destId="{C886AB63-8FA7-41E3-831B-E6B59C4B4D86}" srcOrd="12"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A5932C2-1030-489E-9EA7-9B299424783B}" type="doc">
      <dgm:prSet loTypeId="urn:microsoft.com/office/officeart/2005/8/layout/hList9" loCatId="list" qsTypeId="urn:microsoft.com/office/officeart/2005/8/quickstyle/3d2" qsCatId="3D" csTypeId="urn:microsoft.com/office/officeart/2005/8/colors/accent3_2" csCatId="accent3" phldr="1"/>
      <dgm:spPr/>
      <dgm:t>
        <a:bodyPr/>
        <a:lstStyle/>
        <a:p>
          <a:endParaRPr lang="en-US"/>
        </a:p>
      </dgm:t>
    </dgm:pt>
    <dgm:pt modelId="{7005D319-E2B1-4A11-8DE9-81CA4D256B16}">
      <dgm:prSet phldrT="[Text]"/>
      <dgm:spPr/>
      <dgm:t>
        <a:bodyPr/>
        <a:lstStyle/>
        <a:p>
          <a:r>
            <a:rPr lang="en-US" b="1" dirty="0" smtClean="0">
              <a:latin typeface="Calibri" pitchFamily="34" charset="0"/>
            </a:rPr>
            <a:t>Proactive</a:t>
          </a:r>
          <a:endParaRPr lang="en-US" b="1" dirty="0">
            <a:latin typeface="Calibri" pitchFamily="34" charset="0"/>
          </a:endParaRPr>
        </a:p>
      </dgm:t>
    </dgm:pt>
    <dgm:pt modelId="{84217945-6BF7-44BA-89CD-10307A4E8CC4}" type="parTrans" cxnId="{DDE2404E-DEFA-4E2C-8463-EECCA536E2E6}">
      <dgm:prSet/>
      <dgm:spPr/>
      <dgm:t>
        <a:bodyPr/>
        <a:lstStyle/>
        <a:p>
          <a:endParaRPr lang="en-US"/>
        </a:p>
      </dgm:t>
    </dgm:pt>
    <dgm:pt modelId="{86B02A84-5C7F-49F6-8611-E61530A77A58}" type="sibTrans" cxnId="{DDE2404E-DEFA-4E2C-8463-EECCA536E2E6}">
      <dgm:prSet/>
      <dgm:spPr/>
      <dgm:t>
        <a:bodyPr/>
        <a:lstStyle/>
        <a:p>
          <a:endParaRPr lang="en-US"/>
        </a:p>
      </dgm:t>
    </dgm:pt>
    <dgm:pt modelId="{69A38988-D419-4250-BDEB-53B840F59449}">
      <dgm:prSet phldrT="[Text]"/>
      <dgm:spPr/>
      <dgm:t>
        <a:bodyPr/>
        <a:lstStyle/>
        <a:p>
          <a:r>
            <a:rPr lang="en-US" b="1" dirty="0" smtClean="0">
              <a:latin typeface="Calibri" pitchFamily="34" charset="0"/>
            </a:rPr>
            <a:t>Check the data to ensure its accuracy</a:t>
          </a:r>
          <a:endParaRPr lang="en-US" b="1" dirty="0">
            <a:latin typeface="Calibri" pitchFamily="34" charset="0"/>
          </a:endParaRPr>
        </a:p>
      </dgm:t>
    </dgm:pt>
    <dgm:pt modelId="{B4107B7B-9832-4044-80FD-4B809F4D095A}" type="parTrans" cxnId="{7CC6CCDE-4411-44DB-813C-68529DF70ADA}">
      <dgm:prSet/>
      <dgm:spPr/>
      <dgm:t>
        <a:bodyPr/>
        <a:lstStyle/>
        <a:p>
          <a:endParaRPr lang="en-US"/>
        </a:p>
      </dgm:t>
    </dgm:pt>
    <dgm:pt modelId="{E850788D-393E-4CF0-9F68-3EAD620A7ECA}" type="sibTrans" cxnId="{7CC6CCDE-4411-44DB-813C-68529DF70ADA}">
      <dgm:prSet/>
      <dgm:spPr/>
      <dgm:t>
        <a:bodyPr/>
        <a:lstStyle/>
        <a:p>
          <a:endParaRPr lang="en-US"/>
        </a:p>
      </dgm:t>
    </dgm:pt>
    <dgm:pt modelId="{88BD7408-FE9D-4059-8178-DBC6D586DA13}">
      <dgm:prSet phldrT="[Text]"/>
      <dgm:spPr/>
      <dgm:t>
        <a:bodyPr/>
        <a:lstStyle/>
        <a:p>
          <a:r>
            <a:rPr lang="en-US" b="1" dirty="0" smtClean="0">
              <a:latin typeface="Calibri" pitchFamily="34" charset="0"/>
            </a:rPr>
            <a:t>Determine program effectiveness. Develop a plan using local data</a:t>
          </a:r>
          <a:endParaRPr lang="en-US" b="1" dirty="0">
            <a:latin typeface="Calibri" pitchFamily="34" charset="0"/>
          </a:endParaRPr>
        </a:p>
      </dgm:t>
    </dgm:pt>
    <dgm:pt modelId="{3C2F36A4-828D-40E8-B51F-63BE19EB7C1E}" type="parTrans" cxnId="{41F49136-4D09-44FA-A774-94DB5FCD81CF}">
      <dgm:prSet/>
      <dgm:spPr/>
      <dgm:t>
        <a:bodyPr/>
        <a:lstStyle/>
        <a:p>
          <a:endParaRPr lang="en-US"/>
        </a:p>
      </dgm:t>
    </dgm:pt>
    <dgm:pt modelId="{E9B21D74-DAF6-477C-8DB2-9761FA6E914A}" type="sibTrans" cxnId="{41F49136-4D09-44FA-A774-94DB5FCD81CF}">
      <dgm:prSet/>
      <dgm:spPr/>
      <dgm:t>
        <a:bodyPr/>
        <a:lstStyle/>
        <a:p>
          <a:endParaRPr lang="en-US"/>
        </a:p>
      </dgm:t>
    </dgm:pt>
    <dgm:pt modelId="{C7D348D1-671C-4686-90DC-DE1173A1DE5B}">
      <dgm:prSet phldrT="[Text]"/>
      <dgm:spPr/>
      <dgm:t>
        <a:bodyPr/>
        <a:lstStyle/>
        <a:p>
          <a:r>
            <a:rPr lang="en-US" b="1" dirty="0" smtClean="0">
              <a:latin typeface="Calibri" pitchFamily="34" charset="0"/>
            </a:rPr>
            <a:t>Reactive</a:t>
          </a:r>
          <a:endParaRPr lang="en-US" b="1" dirty="0">
            <a:latin typeface="Calibri" pitchFamily="34" charset="0"/>
          </a:endParaRPr>
        </a:p>
      </dgm:t>
    </dgm:pt>
    <dgm:pt modelId="{09B1D923-B049-4BF8-9FA7-5D109966791C}" type="parTrans" cxnId="{C418FAAE-394E-43DA-A98F-EFB0A75757B4}">
      <dgm:prSet/>
      <dgm:spPr/>
      <dgm:t>
        <a:bodyPr/>
        <a:lstStyle/>
        <a:p>
          <a:endParaRPr lang="en-US"/>
        </a:p>
      </dgm:t>
    </dgm:pt>
    <dgm:pt modelId="{A5086C88-C3B8-4DD0-B522-A4AE47C1E80F}" type="sibTrans" cxnId="{C418FAAE-394E-43DA-A98F-EFB0A75757B4}">
      <dgm:prSet/>
      <dgm:spPr/>
      <dgm:t>
        <a:bodyPr/>
        <a:lstStyle/>
        <a:p>
          <a:endParaRPr lang="en-US"/>
        </a:p>
      </dgm:t>
    </dgm:pt>
    <dgm:pt modelId="{8CBDF75B-A2EA-4024-9874-126DAD7FE7E3}">
      <dgm:prSet phldrT="[Text]"/>
      <dgm:spPr/>
      <dgm:t>
        <a:bodyPr/>
        <a:lstStyle/>
        <a:p>
          <a:r>
            <a:rPr lang="en-US" b="1" dirty="0" smtClean="0">
              <a:latin typeface="Calibri" pitchFamily="34" charset="0"/>
            </a:rPr>
            <a:t>Use available data to respond to a problem</a:t>
          </a:r>
          <a:endParaRPr lang="en-US" b="1" dirty="0">
            <a:latin typeface="Calibri" pitchFamily="34" charset="0"/>
          </a:endParaRPr>
        </a:p>
      </dgm:t>
    </dgm:pt>
    <dgm:pt modelId="{BB1F27E6-5B16-4A30-BAD4-DBD8CD6FEE40}" type="parTrans" cxnId="{EA304547-39DA-4800-9765-757A99BD5EC0}">
      <dgm:prSet/>
      <dgm:spPr/>
      <dgm:t>
        <a:bodyPr/>
        <a:lstStyle/>
        <a:p>
          <a:endParaRPr lang="en-US"/>
        </a:p>
      </dgm:t>
    </dgm:pt>
    <dgm:pt modelId="{84E7DD02-4199-4CF4-BE44-77697BFD502E}" type="sibTrans" cxnId="{EA304547-39DA-4800-9765-757A99BD5EC0}">
      <dgm:prSet/>
      <dgm:spPr/>
      <dgm:t>
        <a:bodyPr/>
        <a:lstStyle/>
        <a:p>
          <a:endParaRPr lang="en-US"/>
        </a:p>
      </dgm:t>
    </dgm:pt>
    <dgm:pt modelId="{4E1FD0C4-F554-4440-8C5B-77F148BB586C}">
      <dgm:prSet phldrT="[Text]"/>
      <dgm:spPr/>
      <dgm:t>
        <a:bodyPr/>
        <a:lstStyle/>
        <a:p>
          <a:r>
            <a:rPr lang="en-US" b="1" dirty="0" smtClean="0">
              <a:latin typeface="Calibri" pitchFamily="34" charset="0"/>
            </a:rPr>
            <a:t>Adjust plans that are in place after conducting data analysis</a:t>
          </a:r>
          <a:endParaRPr lang="en-US" b="1" dirty="0">
            <a:latin typeface="Calibri" pitchFamily="34" charset="0"/>
          </a:endParaRPr>
        </a:p>
      </dgm:t>
    </dgm:pt>
    <dgm:pt modelId="{FA4252B0-38CA-4E1F-BDC0-78ACCC874AF6}" type="parTrans" cxnId="{341188E5-E9AC-4019-8BCB-84D112E66946}">
      <dgm:prSet/>
      <dgm:spPr/>
      <dgm:t>
        <a:bodyPr/>
        <a:lstStyle/>
        <a:p>
          <a:endParaRPr lang="en-US"/>
        </a:p>
      </dgm:t>
    </dgm:pt>
    <dgm:pt modelId="{6C7FBF15-C208-4081-AC73-7D89B519E053}" type="sibTrans" cxnId="{341188E5-E9AC-4019-8BCB-84D112E66946}">
      <dgm:prSet/>
      <dgm:spPr/>
      <dgm:t>
        <a:bodyPr/>
        <a:lstStyle/>
        <a:p>
          <a:endParaRPr lang="en-US"/>
        </a:p>
      </dgm:t>
    </dgm:pt>
    <dgm:pt modelId="{2C0B308F-1C15-43DD-AA5D-691004D7A02A}" type="pres">
      <dgm:prSet presAssocID="{2A5932C2-1030-489E-9EA7-9B299424783B}" presName="list" presStyleCnt="0">
        <dgm:presLayoutVars>
          <dgm:dir/>
          <dgm:animLvl val="lvl"/>
        </dgm:presLayoutVars>
      </dgm:prSet>
      <dgm:spPr/>
      <dgm:t>
        <a:bodyPr/>
        <a:lstStyle/>
        <a:p>
          <a:endParaRPr lang="en-US"/>
        </a:p>
      </dgm:t>
    </dgm:pt>
    <dgm:pt modelId="{1691B4F0-B7C6-482D-8C20-A66FE1314942}" type="pres">
      <dgm:prSet presAssocID="{7005D319-E2B1-4A11-8DE9-81CA4D256B16}" presName="posSpace" presStyleCnt="0"/>
      <dgm:spPr/>
    </dgm:pt>
    <dgm:pt modelId="{51095706-3228-42F3-B9C8-7981091AEA48}" type="pres">
      <dgm:prSet presAssocID="{7005D319-E2B1-4A11-8DE9-81CA4D256B16}" presName="vertFlow" presStyleCnt="0"/>
      <dgm:spPr/>
    </dgm:pt>
    <dgm:pt modelId="{5D91FFBA-896E-4588-906C-A99C09952952}" type="pres">
      <dgm:prSet presAssocID="{7005D319-E2B1-4A11-8DE9-81CA4D256B16}" presName="topSpace" presStyleCnt="0"/>
      <dgm:spPr/>
    </dgm:pt>
    <dgm:pt modelId="{E564A382-54AC-4237-8B6D-E78B8E918669}" type="pres">
      <dgm:prSet presAssocID="{7005D319-E2B1-4A11-8DE9-81CA4D256B16}" presName="firstComp" presStyleCnt="0"/>
      <dgm:spPr/>
    </dgm:pt>
    <dgm:pt modelId="{BC2F89AD-436D-4156-A8B5-9248B95BE867}" type="pres">
      <dgm:prSet presAssocID="{7005D319-E2B1-4A11-8DE9-81CA4D256B16}" presName="firstChild" presStyleLbl="bgAccFollowNode1" presStyleIdx="0" presStyleCnt="4"/>
      <dgm:spPr/>
      <dgm:t>
        <a:bodyPr/>
        <a:lstStyle/>
        <a:p>
          <a:endParaRPr lang="en-US"/>
        </a:p>
      </dgm:t>
    </dgm:pt>
    <dgm:pt modelId="{EE947C83-830E-4A2C-90D6-E4AF6A42A6F4}" type="pres">
      <dgm:prSet presAssocID="{7005D319-E2B1-4A11-8DE9-81CA4D256B16}" presName="firstChildTx" presStyleLbl="bgAccFollowNode1" presStyleIdx="0" presStyleCnt="4">
        <dgm:presLayoutVars>
          <dgm:bulletEnabled val="1"/>
        </dgm:presLayoutVars>
      </dgm:prSet>
      <dgm:spPr/>
      <dgm:t>
        <a:bodyPr/>
        <a:lstStyle/>
        <a:p>
          <a:endParaRPr lang="en-US"/>
        </a:p>
      </dgm:t>
    </dgm:pt>
    <dgm:pt modelId="{D167ACBA-A58A-498B-99EC-23DC52ECAA43}" type="pres">
      <dgm:prSet presAssocID="{88BD7408-FE9D-4059-8178-DBC6D586DA13}" presName="comp" presStyleCnt="0"/>
      <dgm:spPr/>
    </dgm:pt>
    <dgm:pt modelId="{575A96DC-A10A-46F4-ADE0-A666E637073D}" type="pres">
      <dgm:prSet presAssocID="{88BD7408-FE9D-4059-8178-DBC6D586DA13}" presName="child" presStyleLbl="bgAccFollowNode1" presStyleIdx="1" presStyleCnt="4"/>
      <dgm:spPr/>
      <dgm:t>
        <a:bodyPr/>
        <a:lstStyle/>
        <a:p>
          <a:endParaRPr lang="en-US"/>
        </a:p>
      </dgm:t>
    </dgm:pt>
    <dgm:pt modelId="{EC94706F-D43A-4543-97B8-9A9B1532EE3A}" type="pres">
      <dgm:prSet presAssocID="{88BD7408-FE9D-4059-8178-DBC6D586DA13}" presName="childTx" presStyleLbl="bgAccFollowNode1" presStyleIdx="1" presStyleCnt="4">
        <dgm:presLayoutVars>
          <dgm:bulletEnabled val="1"/>
        </dgm:presLayoutVars>
      </dgm:prSet>
      <dgm:spPr/>
      <dgm:t>
        <a:bodyPr/>
        <a:lstStyle/>
        <a:p>
          <a:endParaRPr lang="en-US"/>
        </a:p>
      </dgm:t>
    </dgm:pt>
    <dgm:pt modelId="{18B49A3F-842D-45CF-B3D2-7BB779DD8ECE}" type="pres">
      <dgm:prSet presAssocID="{7005D319-E2B1-4A11-8DE9-81CA4D256B16}" presName="negSpace" presStyleCnt="0"/>
      <dgm:spPr/>
    </dgm:pt>
    <dgm:pt modelId="{D3D8DA42-7027-48E3-93E2-E38A8746DB37}" type="pres">
      <dgm:prSet presAssocID="{7005D319-E2B1-4A11-8DE9-81CA4D256B16}" presName="circle" presStyleLbl="node1" presStyleIdx="0" presStyleCnt="2"/>
      <dgm:spPr/>
      <dgm:t>
        <a:bodyPr/>
        <a:lstStyle/>
        <a:p>
          <a:endParaRPr lang="en-US"/>
        </a:p>
      </dgm:t>
    </dgm:pt>
    <dgm:pt modelId="{3BBEA6E8-9E89-497E-9EEC-96E85382E38D}" type="pres">
      <dgm:prSet presAssocID="{86B02A84-5C7F-49F6-8611-E61530A77A58}" presName="transSpace" presStyleCnt="0"/>
      <dgm:spPr/>
    </dgm:pt>
    <dgm:pt modelId="{121D4F2B-4471-415B-83F9-340EE20DF457}" type="pres">
      <dgm:prSet presAssocID="{C7D348D1-671C-4686-90DC-DE1173A1DE5B}" presName="posSpace" presStyleCnt="0"/>
      <dgm:spPr/>
    </dgm:pt>
    <dgm:pt modelId="{FC23AE6B-7F84-4183-BA29-1B53C5C956A3}" type="pres">
      <dgm:prSet presAssocID="{C7D348D1-671C-4686-90DC-DE1173A1DE5B}" presName="vertFlow" presStyleCnt="0"/>
      <dgm:spPr/>
    </dgm:pt>
    <dgm:pt modelId="{6A5006C7-5916-4E4C-B031-C66492A35832}" type="pres">
      <dgm:prSet presAssocID="{C7D348D1-671C-4686-90DC-DE1173A1DE5B}" presName="topSpace" presStyleCnt="0"/>
      <dgm:spPr/>
    </dgm:pt>
    <dgm:pt modelId="{0B1B0964-02D5-463F-B613-1AF87E54EE60}" type="pres">
      <dgm:prSet presAssocID="{C7D348D1-671C-4686-90DC-DE1173A1DE5B}" presName="firstComp" presStyleCnt="0"/>
      <dgm:spPr/>
    </dgm:pt>
    <dgm:pt modelId="{8248E461-5E42-4E65-B697-D74B3E4A8ABE}" type="pres">
      <dgm:prSet presAssocID="{C7D348D1-671C-4686-90DC-DE1173A1DE5B}" presName="firstChild" presStyleLbl="bgAccFollowNode1" presStyleIdx="2" presStyleCnt="4"/>
      <dgm:spPr/>
      <dgm:t>
        <a:bodyPr/>
        <a:lstStyle/>
        <a:p>
          <a:endParaRPr lang="en-US"/>
        </a:p>
      </dgm:t>
    </dgm:pt>
    <dgm:pt modelId="{05065BAF-40A4-4568-B184-EE39C548C2B3}" type="pres">
      <dgm:prSet presAssocID="{C7D348D1-671C-4686-90DC-DE1173A1DE5B}" presName="firstChildTx" presStyleLbl="bgAccFollowNode1" presStyleIdx="2" presStyleCnt="4">
        <dgm:presLayoutVars>
          <dgm:bulletEnabled val="1"/>
        </dgm:presLayoutVars>
      </dgm:prSet>
      <dgm:spPr/>
      <dgm:t>
        <a:bodyPr/>
        <a:lstStyle/>
        <a:p>
          <a:endParaRPr lang="en-US"/>
        </a:p>
      </dgm:t>
    </dgm:pt>
    <dgm:pt modelId="{3BB199FF-2749-4DD6-A375-4AF0457823F9}" type="pres">
      <dgm:prSet presAssocID="{4E1FD0C4-F554-4440-8C5B-77F148BB586C}" presName="comp" presStyleCnt="0"/>
      <dgm:spPr/>
    </dgm:pt>
    <dgm:pt modelId="{12ED7593-5FC0-4270-984F-2884E93C6931}" type="pres">
      <dgm:prSet presAssocID="{4E1FD0C4-F554-4440-8C5B-77F148BB586C}" presName="child" presStyleLbl="bgAccFollowNode1" presStyleIdx="3" presStyleCnt="4"/>
      <dgm:spPr/>
      <dgm:t>
        <a:bodyPr/>
        <a:lstStyle/>
        <a:p>
          <a:endParaRPr lang="en-US"/>
        </a:p>
      </dgm:t>
    </dgm:pt>
    <dgm:pt modelId="{DDE25819-821E-4FB2-A451-C595C9ECD5AE}" type="pres">
      <dgm:prSet presAssocID="{4E1FD0C4-F554-4440-8C5B-77F148BB586C}" presName="childTx" presStyleLbl="bgAccFollowNode1" presStyleIdx="3" presStyleCnt="4">
        <dgm:presLayoutVars>
          <dgm:bulletEnabled val="1"/>
        </dgm:presLayoutVars>
      </dgm:prSet>
      <dgm:spPr/>
      <dgm:t>
        <a:bodyPr/>
        <a:lstStyle/>
        <a:p>
          <a:endParaRPr lang="en-US"/>
        </a:p>
      </dgm:t>
    </dgm:pt>
    <dgm:pt modelId="{89B11E7E-3902-4553-A6FE-73D97503314E}" type="pres">
      <dgm:prSet presAssocID="{C7D348D1-671C-4686-90DC-DE1173A1DE5B}" presName="negSpace" presStyleCnt="0"/>
      <dgm:spPr/>
    </dgm:pt>
    <dgm:pt modelId="{B56DFAA6-FFAB-4277-8F05-C210ACC7C7D4}" type="pres">
      <dgm:prSet presAssocID="{C7D348D1-671C-4686-90DC-DE1173A1DE5B}" presName="circle" presStyleLbl="node1" presStyleIdx="1" presStyleCnt="2"/>
      <dgm:spPr/>
      <dgm:t>
        <a:bodyPr/>
        <a:lstStyle/>
        <a:p>
          <a:endParaRPr lang="en-US"/>
        </a:p>
      </dgm:t>
    </dgm:pt>
  </dgm:ptLst>
  <dgm:cxnLst>
    <dgm:cxn modelId="{7CC6CCDE-4411-44DB-813C-68529DF70ADA}" srcId="{7005D319-E2B1-4A11-8DE9-81CA4D256B16}" destId="{69A38988-D419-4250-BDEB-53B840F59449}" srcOrd="0" destOrd="0" parTransId="{B4107B7B-9832-4044-80FD-4B809F4D095A}" sibTransId="{E850788D-393E-4CF0-9F68-3EAD620A7ECA}"/>
    <dgm:cxn modelId="{8C0A8918-632F-4BBB-A59E-2598DF31D804}" type="presOf" srcId="{2A5932C2-1030-489E-9EA7-9B299424783B}" destId="{2C0B308F-1C15-43DD-AA5D-691004D7A02A}" srcOrd="0" destOrd="0" presId="urn:microsoft.com/office/officeart/2005/8/layout/hList9"/>
    <dgm:cxn modelId="{41F49136-4D09-44FA-A774-94DB5FCD81CF}" srcId="{7005D319-E2B1-4A11-8DE9-81CA4D256B16}" destId="{88BD7408-FE9D-4059-8178-DBC6D586DA13}" srcOrd="1" destOrd="0" parTransId="{3C2F36A4-828D-40E8-B51F-63BE19EB7C1E}" sibTransId="{E9B21D74-DAF6-477C-8DB2-9761FA6E914A}"/>
    <dgm:cxn modelId="{569E4067-9198-481B-AFC7-C57CE9A93A0A}" type="presOf" srcId="{4E1FD0C4-F554-4440-8C5B-77F148BB586C}" destId="{12ED7593-5FC0-4270-984F-2884E93C6931}" srcOrd="0" destOrd="0" presId="urn:microsoft.com/office/officeart/2005/8/layout/hList9"/>
    <dgm:cxn modelId="{C418FAAE-394E-43DA-A98F-EFB0A75757B4}" srcId="{2A5932C2-1030-489E-9EA7-9B299424783B}" destId="{C7D348D1-671C-4686-90DC-DE1173A1DE5B}" srcOrd="1" destOrd="0" parTransId="{09B1D923-B049-4BF8-9FA7-5D109966791C}" sibTransId="{A5086C88-C3B8-4DD0-B522-A4AE47C1E80F}"/>
    <dgm:cxn modelId="{EA304547-39DA-4800-9765-757A99BD5EC0}" srcId="{C7D348D1-671C-4686-90DC-DE1173A1DE5B}" destId="{8CBDF75B-A2EA-4024-9874-126DAD7FE7E3}" srcOrd="0" destOrd="0" parTransId="{BB1F27E6-5B16-4A30-BAD4-DBD8CD6FEE40}" sibTransId="{84E7DD02-4199-4CF4-BE44-77697BFD502E}"/>
    <dgm:cxn modelId="{C643F716-FC5F-421E-B9BC-D96C68BDD70A}" type="presOf" srcId="{C7D348D1-671C-4686-90DC-DE1173A1DE5B}" destId="{B56DFAA6-FFAB-4277-8F05-C210ACC7C7D4}" srcOrd="0" destOrd="0" presId="urn:microsoft.com/office/officeart/2005/8/layout/hList9"/>
    <dgm:cxn modelId="{4EDF5DC4-8C3D-446A-8390-8988FA947328}" type="presOf" srcId="{4E1FD0C4-F554-4440-8C5B-77F148BB586C}" destId="{DDE25819-821E-4FB2-A451-C595C9ECD5AE}" srcOrd="1" destOrd="0" presId="urn:microsoft.com/office/officeart/2005/8/layout/hList9"/>
    <dgm:cxn modelId="{53949A0E-C7FE-4132-B475-64C01FD665C7}" type="presOf" srcId="{88BD7408-FE9D-4059-8178-DBC6D586DA13}" destId="{EC94706F-D43A-4543-97B8-9A9B1532EE3A}" srcOrd="1" destOrd="0" presId="urn:microsoft.com/office/officeart/2005/8/layout/hList9"/>
    <dgm:cxn modelId="{0674C1D5-2949-4001-91BA-C7F0A3018B57}" type="presOf" srcId="{69A38988-D419-4250-BDEB-53B840F59449}" destId="{EE947C83-830E-4A2C-90D6-E4AF6A42A6F4}" srcOrd="1" destOrd="0" presId="urn:microsoft.com/office/officeart/2005/8/layout/hList9"/>
    <dgm:cxn modelId="{4FFE9722-DAEC-4BA1-9B2A-22E1CD3BF30A}" type="presOf" srcId="{69A38988-D419-4250-BDEB-53B840F59449}" destId="{BC2F89AD-436D-4156-A8B5-9248B95BE867}" srcOrd="0" destOrd="0" presId="urn:microsoft.com/office/officeart/2005/8/layout/hList9"/>
    <dgm:cxn modelId="{486130B9-5FD7-473B-A35F-1D37D64026C8}" type="presOf" srcId="{88BD7408-FE9D-4059-8178-DBC6D586DA13}" destId="{575A96DC-A10A-46F4-ADE0-A666E637073D}" srcOrd="0" destOrd="0" presId="urn:microsoft.com/office/officeart/2005/8/layout/hList9"/>
    <dgm:cxn modelId="{CC968526-DB6B-4953-A8C2-555D0C3DB314}" type="presOf" srcId="{8CBDF75B-A2EA-4024-9874-126DAD7FE7E3}" destId="{05065BAF-40A4-4568-B184-EE39C548C2B3}" srcOrd="1" destOrd="0" presId="urn:microsoft.com/office/officeart/2005/8/layout/hList9"/>
    <dgm:cxn modelId="{FAD8D6B0-0C36-4F26-AACF-A90F23A2A9F5}" type="presOf" srcId="{7005D319-E2B1-4A11-8DE9-81CA4D256B16}" destId="{D3D8DA42-7027-48E3-93E2-E38A8746DB37}" srcOrd="0" destOrd="0" presId="urn:microsoft.com/office/officeart/2005/8/layout/hList9"/>
    <dgm:cxn modelId="{DDE2404E-DEFA-4E2C-8463-EECCA536E2E6}" srcId="{2A5932C2-1030-489E-9EA7-9B299424783B}" destId="{7005D319-E2B1-4A11-8DE9-81CA4D256B16}" srcOrd="0" destOrd="0" parTransId="{84217945-6BF7-44BA-89CD-10307A4E8CC4}" sibTransId="{86B02A84-5C7F-49F6-8611-E61530A77A58}"/>
    <dgm:cxn modelId="{341188E5-E9AC-4019-8BCB-84D112E66946}" srcId="{C7D348D1-671C-4686-90DC-DE1173A1DE5B}" destId="{4E1FD0C4-F554-4440-8C5B-77F148BB586C}" srcOrd="1" destOrd="0" parTransId="{FA4252B0-38CA-4E1F-BDC0-78ACCC874AF6}" sibTransId="{6C7FBF15-C208-4081-AC73-7D89B519E053}"/>
    <dgm:cxn modelId="{C4EF58E3-355D-463F-ABEE-593298428CB5}" type="presOf" srcId="{8CBDF75B-A2EA-4024-9874-126DAD7FE7E3}" destId="{8248E461-5E42-4E65-B697-D74B3E4A8ABE}" srcOrd="0" destOrd="0" presId="urn:microsoft.com/office/officeart/2005/8/layout/hList9"/>
    <dgm:cxn modelId="{0B417D5A-078C-4641-8095-263D0026B9EC}" type="presParOf" srcId="{2C0B308F-1C15-43DD-AA5D-691004D7A02A}" destId="{1691B4F0-B7C6-482D-8C20-A66FE1314942}" srcOrd="0" destOrd="0" presId="urn:microsoft.com/office/officeart/2005/8/layout/hList9"/>
    <dgm:cxn modelId="{0F254E24-E4FC-4EE9-AFA7-0BA91203F666}" type="presParOf" srcId="{2C0B308F-1C15-43DD-AA5D-691004D7A02A}" destId="{51095706-3228-42F3-B9C8-7981091AEA48}" srcOrd="1" destOrd="0" presId="urn:microsoft.com/office/officeart/2005/8/layout/hList9"/>
    <dgm:cxn modelId="{67C91C6D-8A89-47E1-9E4D-BECBF8B64007}" type="presParOf" srcId="{51095706-3228-42F3-B9C8-7981091AEA48}" destId="{5D91FFBA-896E-4588-906C-A99C09952952}" srcOrd="0" destOrd="0" presId="urn:microsoft.com/office/officeart/2005/8/layout/hList9"/>
    <dgm:cxn modelId="{CE98F190-CB95-4DCD-AC67-8A65C6225ABC}" type="presParOf" srcId="{51095706-3228-42F3-B9C8-7981091AEA48}" destId="{E564A382-54AC-4237-8B6D-E78B8E918669}" srcOrd="1" destOrd="0" presId="urn:microsoft.com/office/officeart/2005/8/layout/hList9"/>
    <dgm:cxn modelId="{E332E30C-3B82-41EB-B8D4-7DE61D975D25}" type="presParOf" srcId="{E564A382-54AC-4237-8B6D-E78B8E918669}" destId="{BC2F89AD-436D-4156-A8B5-9248B95BE867}" srcOrd="0" destOrd="0" presId="urn:microsoft.com/office/officeart/2005/8/layout/hList9"/>
    <dgm:cxn modelId="{B93ACB78-F24B-4F8D-9185-44CDFDFCAF04}" type="presParOf" srcId="{E564A382-54AC-4237-8B6D-E78B8E918669}" destId="{EE947C83-830E-4A2C-90D6-E4AF6A42A6F4}" srcOrd="1" destOrd="0" presId="urn:microsoft.com/office/officeart/2005/8/layout/hList9"/>
    <dgm:cxn modelId="{ABA904F5-CD05-42AF-9727-4EF9D4EB9A61}" type="presParOf" srcId="{51095706-3228-42F3-B9C8-7981091AEA48}" destId="{D167ACBA-A58A-498B-99EC-23DC52ECAA43}" srcOrd="2" destOrd="0" presId="urn:microsoft.com/office/officeart/2005/8/layout/hList9"/>
    <dgm:cxn modelId="{CFD7A3B2-75A7-4987-A7B4-41AB781AFA51}" type="presParOf" srcId="{D167ACBA-A58A-498B-99EC-23DC52ECAA43}" destId="{575A96DC-A10A-46F4-ADE0-A666E637073D}" srcOrd="0" destOrd="0" presId="urn:microsoft.com/office/officeart/2005/8/layout/hList9"/>
    <dgm:cxn modelId="{B94AD5BE-4B7B-4BEE-ABA5-46366CEE5049}" type="presParOf" srcId="{D167ACBA-A58A-498B-99EC-23DC52ECAA43}" destId="{EC94706F-D43A-4543-97B8-9A9B1532EE3A}" srcOrd="1" destOrd="0" presId="urn:microsoft.com/office/officeart/2005/8/layout/hList9"/>
    <dgm:cxn modelId="{B328FDEE-F362-4DA0-BB30-DAF987388CD5}" type="presParOf" srcId="{2C0B308F-1C15-43DD-AA5D-691004D7A02A}" destId="{18B49A3F-842D-45CF-B3D2-7BB779DD8ECE}" srcOrd="2" destOrd="0" presId="urn:microsoft.com/office/officeart/2005/8/layout/hList9"/>
    <dgm:cxn modelId="{DCC50893-F69E-4B00-BB7E-018B1768BE63}" type="presParOf" srcId="{2C0B308F-1C15-43DD-AA5D-691004D7A02A}" destId="{D3D8DA42-7027-48E3-93E2-E38A8746DB37}" srcOrd="3" destOrd="0" presId="urn:microsoft.com/office/officeart/2005/8/layout/hList9"/>
    <dgm:cxn modelId="{513757D7-232A-4EDA-92C1-BC68CA75C729}" type="presParOf" srcId="{2C0B308F-1C15-43DD-AA5D-691004D7A02A}" destId="{3BBEA6E8-9E89-497E-9EEC-96E85382E38D}" srcOrd="4" destOrd="0" presId="urn:microsoft.com/office/officeart/2005/8/layout/hList9"/>
    <dgm:cxn modelId="{EDACF8D2-50F0-4835-A06F-6F9E34E2AC1D}" type="presParOf" srcId="{2C0B308F-1C15-43DD-AA5D-691004D7A02A}" destId="{121D4F2B-4471-415B-83F9-340EE20DF457}" srcOrd="5" destOrd="0" presId="urn:microsoft.com/office/officeart/2005/8/layout/hList9"/>
    <dgm:cxn modelId="{14FA61CC-907B-427F-A09B-1B5A71A38F0D}" type="presParOf" srcId="{2C0B308F-1C15-43DD-AA5D-691004D7A02A}" destId="{FC23AE6B-7F84-4183-BA29-1B53C5C956A3}" srcOrd="6" destOrd="0" presId="urn:microsoft.com/office/officeart/2005/8/layout/hList9"/>
    <dgm:cxn modelId="{77574FB5-48D4-4C0B-84F1-8B87B53C0783}" type="presParOf" srcId="{FC23AE6B-7F84-4183-BA29-1B53C5C956A3}" destId="{6A5006C7-5916-4E4C-B031-C66492A35832}" srcOrd="0" destOrd="0" presId="urn:microsoft.com/office/officeart/2005/8/layout/hList9"/>
    <dgm:cxn modelId="{8AEF8505-CC44-4F67-9114-ECC620EE7986}" type="presParOf" srcId="{FC23AE6B-7F84-4183-BA29-1B53C5C956A3}" destId="{0B1B0964-02D5-463F-B613-1AF87E54EE60}" srcOrd="1" destOrd="0" presId="urn:microsoft.com/office/officeart/2005/8/layout/hList9"/>
    <dgm:cxn modelId="{DADC6103-D3E0-4DC8-BEC0-6C4066629699}" type="presParOf" srcId="{0B1B0964-02D5-463F-B613-1AF87E54EE60}" destId="{8248E461-5E42-4E65-B697-D74B3E4A8ABE}" srcOrd="0" destOrd="0" presId="urn:microsoft.com/office/officeart/2005/8/layout/hList9"/>
    <dgm:cxn modelId="{B6CE43BE-E3A6-4558-8D79-6CC1A5146B01}" type="presParOf" srcId="{0B1B0964-02D5-463F-B613-1AF87E54EE60}" destId="{05065BAF-40A4-4568-B184-EE39C548C2B3}" srcOrd="1" destOrd="0" presId="urn:microsoft.com/office/officeart/2005/8/layout/hList9"/>
    <dgm:cxn modelId="{CA61F5DD-A27A-4E05-A523-CE07206C13A8}" type="presParOf" srcId="{FC23AE6B-7F84-4183-BA29-1B53C5C956A3}" destId="{3BB199FF-2749-4DD6-A375-4AF0457823F9}" srcOrd="2" destOrd="0" presId="urn:microsoft.com/office/officeart/2005/8/layout/hList9"/>
    <dgm:cxn modelId="{D1851B75-8B23-487A-9CE3-0E50AE461922}" type="presParOf" srcId="{3BB199FF-2749-4DD6-A375-4AF0457823F9}" destId="{12ED7593-5FC0-4270-984F-2884E93C6931}" srcOrd="0" destOrd="0" presId="urn:microsoft.com/office/officeart/2005/8/layout/hList9"/>
    <dgm:cxn modelId="{A47ECBF7-B9D7-4821-AB5B-EA8D6B21E817}" type="presParOf" srcId="{3BB199FF-2749-4DD6-A375-4AF0457823F9}" destId="{DDE25819-821E-4FB2-A451-C595C9ECD5AE}" srcOrd="1" destOrd="0" presId="urn:microsoft.com/office/officeart/2005/8/layout/hList9"/>
    <dgm:cxn modelId="{DE73698A-A5B0-42DE-982D-13735045B7D4}" type="presParOf" srcId="{2C0B308F-1C15-43DD-AA5D-691004D7A02A}" destId="{89B11E7E-3902-4553-A6FE-73D97503314E}" srcOrd="7" destOrd="0" presId="urn:microsoft.com/office/officeart/2005/8/layout/hList9"/>
    <dgm:cxn modelId="{69680089-F3EA-427B-BE88-646AA5B76167}" type="presParOf" srcId="{2C0B308F-1C15-43DD-AA5D-691004D7A02A}" destId="{B56DFAA6-FFAB-4277-8F05-C210ACC7C7D4}"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DBFA198-56B4-428D-B777-D39FD1CCB46B}" type="doc">
      <dgm:prSet loTypeId="urn:microsoft.com/office/officeart/2005/8/layout/radial5" loCatId="cycle" qsTypeId="urn:microsoft.com/office/officeart/2005/8/quickstyle/simple5" qsCatId="simple" csTypeId="urn:microsoft.com/office/officeart/2005/8/colors/colorful1#4" csCatId="colorful" phldr="1"/>
      <dgm:spPr/>
      <dgm:t>
        <a:bodyPr/>
        <a:lstStyle/>
        <a:p>
          <a:endParaRPr lang="en-US"/>
        </a:p>
      </dgm:t>
    </dgm:pt>
    <dgm:pt modelId="{14FBC8D9-B50C-4510-AAF4-B931791F6C1D}">
      <dgm:prSet/>
      <dgm:spPr/>
      <dgm:t>
        <a:bodyPr/>
        <a:lstStyle/>
        <a:p>
          <a:pPr rtl="0"/>
          <a:r>
            <a:rPr lang="en-US" dirty="0" smtClean="0"/>
            <a:t>Who?</a:t>
          </a:r>
          <a:endParaRPr lang="en-US" dirty="0"/>
        </a:p>
      </dgm:t>
    </dgm:pt>
    <dgm:pt modelId="{9BE758D1-45E1-4749-854C-EDBFAA3415C6}" type="parTrans" cxnId="{E8DB111C-AFC9-42EE-B549-3C87045897A6}">
      <dgm:prSet/>
      <dgm:spPr/>
      <dgm:t>
        <a:bodyPr/>
        <a:lstStyle/>
        <a:p>
          <a:endParaRPr lang="en-US"/>
        </a:p>
      </dgm:t>
    </dgm:pt>
    <dgm:pt modelId="{E45DB1A5-DB4D-480C-A5A2-007EA1D2C81E}" type="sibTrans" cxnId="{E8DB111C-AFC9-42EE-B549-3C87045897A6}">
      <dgm:prSet/>
      <dgm:spPr/>
      <dgm:t>
        <a:bodyPr/>
        <a:lstStyle/>
        <a:p>
          <a:endParaRPr lang="en-US"/>
        </a:p>
      </dgm:t>
    </dgm:pt>
    <dgm:pt modelId="{37794467-4661-43D6-A21E-5DF5037C5829}">
      <dgm:prSet/>
      <dgm:spPr/>
      <dgm:t>
        <a:bodyPr/>
        <a:lstStyle/>
        <a:p>
          <a:pPr rtl="0"/>
          <a:r>
            <a:rPr lang="en-US" dirty="0" smtClean="0"/>
            <a:t>Can decipher the data?</a:t>
          </a:r>
          <a:endParaRPr lang="en-US" dirty="0"/>
        </a:p>
      </dgm:t>
    </dgm:pt>
    <dgm:pt modelId="{9094EE82-6A6D-4176-9F6E-173F160503B3}" type="parTrans" cxnId="{6BCEC79D-B1E0-4A12-B828-C1E8AD1D199F}">
      <dgm:prSet/>
      <dgm:spPr/>
      <dgm:t>
        <a:bodyPr/>
        <a:lstStyle/>
        <a:p>
          <a:endParaRPr lang="en-US"/>
        </a:p>
      </dgm:t>
    </dgm:pt>
    <dgm:pt modelId="{5B9AB497-5596-4CD4-AB0B-B86AE08F1043}" type="sibTrans" cxnId="{6BCEC79D-B1E0-4A12-B828-C1E8AD1D199F}">
      <dgm:prSet/>
      <dgm:spPr/>
      <dgm:t>
        <a:bodyPr/>
        <a:lstStyle/>
        <a:p>
          <a:endParaRPr lang="en-US"/>
        </a:p>
      </dgm:t>
    </dgm:pt>
    <dgm:pt modelId="{017CDBA2-D30E-43DC-B647-9DD05F41D28E}">
      <dgm:prSet/>
      <dgm:spPr/>
      <dgm:t>
        <a:bodyPr/>
        <a:lstStyle/>
        <a:p>
          <a:pPr rtl="0"/>
          <a:r>
            <a:rPr lang="en-US" dirty="0" smtClean="0"/>
            <a:t>Can bring new ideas?</a:t>
          </a:r>
          <a:endParaRPr lang="en-US" dirty="0"/>
        </a:p>
      </dgm:t>
    </dgm:pt>
    <dgm:pt modelId="{59546CF1-E579-494B-A797-76BC415335CC}" type="parTrans" cxnId="{3FB284D2-F21A-4C13-AF59-E6AE9D3A4CE7}">
      <dgm:prSet/>
      <dgm:spPr/>
      <dgm:t>
        <a:bodyPr/>
        <a:lstStyle/>
        <a:p>
          <a:endParaRPr lang="en-US"/>
        </a:p>
      </dgm:t>
    </dgm:pt>
    <dgm:pt modelId="{2B281304-E129-469E-AA73-59AE8F30334D}" type="sibTrans" cxnId="{3FB284D2-F21A-4C13-AF59-E6AE9D3A4CE7}">
      <dgm:prSet/>
      <dgm:spPr/>
      <dgm:t>
        <a:bodyPr/>
        <a:lstStyle/>
        <a:p>
          <a:endParaRPr lang="en-US"/>
        </a:p>
      </dgm:t>
    </dgm:pt>
    <dgm:pt modelId="{1D45BDB9-7D19-4785-96C8-A1426FDD3645}">
      <dgm:prSet/>
      <dgm:spPr/>
      <dgm:t>
        <a:bodyPr/>
        <a:lstStyle/>
        <a:p>
          <a:pPr rtl="0"/>
          <a:r>
            <a:rPr lang="en-US" dirty="0" smtClean="0"/>
            <a:t>Can make the decisions?</a:t>
          </a:r>
          <a:endParaRPr lang="en-US" dirty="0"/>
        </a:p>
      </dgm:t>
    </dgm:pt>
    <dgm:pt modelId="{37160D8E-E016-4153-BBFD-08ED3C00C9FC}" type="parTrans" cxnId="{5F5EEEDD-CE9D-4939-9511-B576726D2770}">
      <dgm:prSet/>
      <dgm:spPr/>
      <dgm:t>
        <a:bodyPr/>
        <a:lstStyle/>
        <a:p>
          <a:endParaRPr lang="en-US"/>
        </a:p>
      </dgm:t>
    </dgm:pt>
    <dgm:pt modelId="{B835304A-A112-4B01-B36A-8EFF96E9E3A3}" type="sibTrans" cxnId="{5F5EEEDD-CE9D-4939-9511-B576726D2770}">
      <dgm:prSet/>
      <dgm:spPr/>
      <dgm:t>
        <a:bodyPr/>
        <a:lstStyle/>
        <a:p>
          <a:endParaRPr lang="en-US"/>
        </a:p>
      </dgm:t>
    </dgm:pt>
    <dgm:pt modelId="{D0341CF3-AA70-4477-917B-9054FAE64332}">
      <dgm:prSet/>
      <dgm:spPr/>
      <dgm:t>
        <a:bodyPr/>
        <a:lstStyle/>
        <a:p>
          <a:pPr rtl="0"/>
          <a:r>
            <a:rPr lang="en-US" dirty="0" smtClean="0"/>
            <a:t>Can translate data into policy?</a:t>
          </a:r>
          <a:endParaRPr lang="en-US" dirty="0"/>
        </a:p>
      </dgm:t>
    </dgm:pt>
    <dgm:pt modelId="{78AA37E8-39BD-431A-B253-35D4AF6C67C2}" type="parTrans" cxnId="{9D44911E-50D8-4F60-BB21-632C4A2E4A00}">
      <dgm:prSet/>
      <dgm:spPr/>
      <dgm:t>
        <a:bodyPr/>
        <a:lstStyle/>
        <a:p>
          <a:endParaRPr lang="en-US"/>
        </a:p>
      </dgm:t>
    </dgm:pt>
    <dgm:pt modelId="{54085446-02C6-4F82-A421-6D1E129F8928}" type="sibTrans" cxnId="{9D44911E-50D8-4F60-BB21-632C4A2E4A00}">
      <dgm:prSet/>
      <dgm:spPr/>
      <dgm:t>
        <a:bodyPr/>
        <a:lstStyle/>
        <a:p>
          <a:endParaRPr lang="en-US"/>
        </a:p>
      </dgm:t>
    </dgm:pt>
    <dgm:pt modelId="{3D53FD65-48A7-469F-A82E-59F8FBFC50E0}" type="pres">
      <dgm:prSet presAssocID="{8DBFA198-56B4-428D-B777-D39FD1CCB46B}" presName="Name0" presStyleCnt="0">
        <dgm:presLayoutVars>
          <dgm:chMax val="1"/>
          <dgm:dir/>
          <dgm:animLvl val="ctr"/>
          <dgm:resizeHandles val="exact"/>
        </dgm:presLayoutVars>
      </dgm:prSet>
      <dgm:spPr/>
      <dgm:t>
        <a:bodyPr/>
        <a:lstStyle/>
        <a:p>
          <a:endParaRPr lang="en-US"/>
        </a:p>
      </dgm:t>
    </dgm:pt>
    <dgm:pt modelId="{79A4B0B3-DEE7-4FFE-9EFB-C732C66F7366}" type="pres">
      <dgm:prSet presAssocID="{14FBC8D9-B50C-4510-AAF4-B931791F6C1D}" presName="centerShape" presStyleLbl="node0" presStyleIdx="0" presStyleCnt="1"/>
      <dgm:spPr/>
      <dgm:t>
        <a:bodyPr/>
        <a:lstStyle/>
        <a:p>
          <a:endParaRPr lang="en-US"/>
        </a:p>
      </dgm:t>
    </dgm:pt>
    <dgm:pt modelId="{1B1B6B7B-2879-4980-9535-5613092C501F}" type="pres">
      <dgm:prSet presAssocID="{9094EE82-6A6D-4176-9F6E-173F160503B3}" presName="parTrans" presStyleLbl="sibTrans2D1" presStyleIdx="0" presStyleCnt="4"/>
      <dgm:spPr/>
      <dgm:t>
        <a:bodyPr/>
        <a:lstStyle/>
        <a:p>
          <a:endParaRPr lang="en-US"/>
        </a:p>
      </dgm:t>
    </dgm:pt>
    <dgm:pt modelId="{4AFEF866-A933-4783-A3CF-CA10020B68C7}" type="pres">
      <dgm:prSet presAssocID="{9094EE82-6A6D-4176-9F6E-173F160503B3}" presName="connectorText" presStyleLbl="sibTrans2D1" presStyleIdx="0" presStyleCnt="4"/>
      <dgm:spPr/>
      <dgm:t>
        <a:bodyPr/>
        <a:lstStyle/>
        <a:p>
          <a:endParaRPr lang="en-US"/>
        </a:p>
      </dgm:t>
    </dgm:pt>
    <dgm:pt modelId="{5BA8EBCB-D8E5-43B3-94E0-5FA7FE9ED79A}" type="pres">
      <dgm:prSet presAssocID="{37794467-4661-43D6-A21E-5DF5037C5829}" presName="node" presStyleLbl="node1" presStyleIdx="0" presStyleCnt="4">
        <dgm:presLayoutVars>
          <dgm:bulletEnabled val="1"/>
        </dgm:presLayoutVars>
      </dgm:prSet>
      <dgm:spPr/>
      <dgm:t>
        <a:bodyPr/>
        <a:lstStyle/>
        <a:p>
          <a:endParaRPr lang="en-US"/>
        </a:p>
      </dgm:t>
    </dgm:pt>
    <dgm:pt modelId="{549F4F89-A2CC-4150-83F0-F925488A69C0}" type="pres">
      <dgm:prSet presAssocID="{59546CF1-E579-494B-A797-76BC415335CC}" presName="parTrans" presStyleLbl="sibTrans2D1" presStyleIdx="1" presStyleCnt="4"/>
      <dgm:spPr/>
      <dgm:t>
        <a:bodyPr/>
        <a:lstStyle/>
        <a:p>
          <a:endParaRPr lang="en-US"/>
        </a:p>
      </dgm:t>
    </dgm:pt>
    <dgm:pt modelId="{E9080142-7340-4409-AFF2-16F36CBC72DC}" type="pres">
      <dgm:prSet presAssocID="{59546CF1-E579-494B-A797-76BC415335CC}" presName="connectorText" presStyleLbl="sibTrans2D1" presStyleIdx="1" presStyleCnt="4"/>
      <dgm:spPr/>
      <dgm:t>
        <a:bodyPr/>
        <a:lstStyle/>
        <a:p>
          <a:endParaRPr lang="en-US"/>
        </a:p>
      </dgm:t>
    </dgm:pt>
    <dgm:pt modelId="{86594A16-5FF4-4A6C-90E0-3A4013ABE151}" type="pres">
      <dgm:prSet presAssocID="{017CDBA2-D30E-43DC-B647-9DD05F41D28E}" presName="node" presStyleLbl="node1" presStyleIdx="1" presStyleCnt="4">
        <dgm:presLayoutVars>
          <dgm:bulletEnabled val="1"/>
        </dgm:presLayoutVars>
      </dgm:prSet>
      <dgm:spPr/>
      <dgm:t>
        <a:bodyPr/>
        <a:lstStyle/>
        <a:p>
          <a:endParaRPr lang="en-US"/>
        </a:p>
      </dgm:t>
    </dgm:pt>
    <dgm:pt modelId="{AA39FF21-71D5-4182-A16A-C494DE29AA2F}" type="pres">
      <dgm:prSet presAssocID="{37160D8E-E016-4153-BBFD-08ED3C00C9FC}" presName="parTrans" presStyleLbl="sibTrans2D1" presStyleIdx="2" presStyleCnt="4"/>
      <dgm:spPr/>
      <dgm:t>
        <a:bodyPr/>
        <a:lstStyle/>
        <a:p>
          <a:endParaRPr lang="en-US"/>
        </a:p>
      </dgm:t>
    </dgm:pt>
    <dgm:pt modelId="{DF821069-164C-49C0-95D1-4E7F162033DB}" type="pres">
      <dgm:prSet presAssocID="{37160D8E-E016-4153-BBFD-08ED3C00C9FC}" presName="connectorText" presStyleLbl="sibTrans2D1" presStyleIdx="2" presStyleCnt="4"/>
      <dgm:spPr/>
      <dgm:t>
        <a:bodyPr/>
        <a:lstStyle/>
        <a:p>
          <a:endParaRPr lang="en-US"/>
        </a:p>
      </dgm:t>
    </dgm:pt>
    <dgm:pt modelId="{9D225EB4-600D-41F4-96B2-F5C7FE9D90B2}" type="pres">
      <dgm:prSet presAssocID="{1D45BDB9-7D19-4785-96C8-A1426FDD3645}" presName="node" presStyleLbl="node1" presStyleIdx="2" presStyleCnt="4">
        <dgm:presLayoutVars>
          <dgm:bulletEnabled val="1"/>
        </dgm:presLayoutVars>
      </dgm:prSet>
      <dgm:spPr/>
      <dgm:t>
        <a:bodyPr/>
        <a:lstStyle/>
        <a:p>
          <a:endParaRPr lang="en-US"/>
        </a:p>
      </dgm:t>
    </dgm:pt>
    <dgm:pt modelId="{F3672B87-9433-4AED-9D50-45AD769742A6}" type="pres">
      <dgm:prSet presAssocID="{78AA37E8-39BD-431A-B253-35D4AF6C67C2}" presName="parTrans" presStyleLbl="sibTrans2D1" presStyleIdx="3" presStyleCnt="4"/>
      <dgm:spPr/>
      <dgm:t>
        <a:bodyPr/>
        <a:lstStyle/>
        <a:p>
          <a:endParaRPr lang="en-US"/>
        </a:p>
      </dgm:t>
    </dgm:pt>
    <dgm:pt modelId="{9429B7E7-D07A-43C5-9ED4-48D334B4ED67}" type="pres">
      <dgm:prSet presAssocID="{78AA37E8-39BD-431A-B253-35D4AF6C67C2}" presName="connectorText" presStyleLbl="sibTrans2D1" presStyleIdx="3" presStyleCnt="4"/>
      <dgm:spPr/>
      <dgm:t>
        <a:bodyPr/>
        <a:lstStyle/>
        <a:p>
          <a:endParaRPr lang="en-US"/>
        </a:p>
      </dgm:t>
    </dgm:pt>
    <dgm:pt modelId="{4C2A155D-0CC2-45F9-9C02-41387894FE26}" type="pres">
      <dgm:prSet presAssocID="{D0341CF3-AA70-4477-917B-9054FAE64332}" presName="node" presStyleLbl="node1" presStyleIdx="3" presStyleCnt="4">
        <dgm:presLayoutVars>
          <dgm:bulletEnabled val="1"/>
        </dgm:presLayoutVars>
      </dgm:prSet>
      <dgm:spPr/>
      <dgm:t>
        <a:bodyPr/>
        <a:lstStyle/>
        <a:p>
          <a:endParaRPr lang="en-US"/>
        </a:p>
      </dgm:t>
    </dgm:pt>
  </dgm:ptLst>
  <dgm:cxnLst>
    <dgm:cxn modelId="{E8DB111C-AFC9-42EE-B549-3C87045897A6}" srcId="{8DBFA198-56B4-428D-B777-D39FD1CCB46B}" destId="{14FBC8D9-B50C-4510-AAF4-B931791F6C1D}" srcOrd="0" destOrd="0" parTransId="{9BE758D1-45E1-4749-854C-EDBFAA3415C6}" sibTransId="{E45DB1A5-DB4D-480C-A5A2-007EA1D2C81E}"/>
    <dgm:cxn modelId="{9D44911E-50D8-4F60-BB21-632C4A2E4A00}" srcId="{14FBC8D9-B50C-4510-AAF4-B931791F6C1D}" destId="{D0341CF3-AA70-4477-917B-9054FAE64332}" srcOrd="3" destOrd="0" parTransId="{78AA37E8-39BD-431A-B253-35D4AF6C67C2}" sibTransId="{54085446-02C6-4F82-A421-6D1E129F8928}"/>
    <dgm:cxn modelId="{5F5EEEDD-CE9D-4939-9511-B576726D2770}" srcId="{14FBC8D9-B50C-4510-AAF4-B931791F6C1D}" destId="{1D45BDB9-7D19-4785-96C8-A1426FDD3645}" srcOrd="2" destOrd="0" parTransId="{37160D8E-E016-4153-BBFD-08ED3C00C9FC}" sibTransId="{B835304A-A112-4B01-B36A-8EFF96E9E3A3}"/>
    <dgm:cxn modelId="{21F4D190-0B0A-4CB8-ABCA-F1DC175379D3}" type="presOf" srcId="{9094EE82-6A6D-4176-9F6E-173F160503B3}" destId="{1B1B6B7B-2879-4980-9535-5613092C501F}" srcOrd="0" destOrd="0" presId="urn:microsoft.com/office/officeart/2005/8/layout/radial5"/>
    <dgm:cxn modelId="{A69D2030-A90D-46DF-A6DD-8898C96CB1FC}" type="presOf" srcId="{D0341CF3-AA70-4477-917B-9054FAE64332}" destId="{4C2A155D-0CC2-45F9-9C02-41387894FE26}" srcOrd="0" destOrd="0" presId="urn:microsoft.com/office/officeart/2005/8/layout/radial5"/>
    <dgm:cxn modelId="{4E1C9000-E6BC-4410-98A8-6759D40D30DC}" type="presOf" srcId="{1D45BDB9-7D19-4785-96C8-A1426FDD3645}" destId="{9D225EB4-600D-41F4-96B2-F5C7FE9D90B2}" srcOrd="0" destOrd="0" presId="urn:microsoft.com/office/officeart/2005/8/layout/radial5"/>
    <dgm:cxn modelId="{8CFD75E7-9C31-40F5-B94A-0B4BF14B0A0A}" type="presOf" srcId="{37794467-4661-43D6-A21E-5DF5037C5829}" destId="{5BA8EBCB-D8E5-43B3-94E0-5FA7FE9ED79A}" srcOrd="0" destOrd="0" presId="urn:microsoft.com/office/officeart/2005/8/layout/radial5"/>
    <dgm:cxn modelId="{BFEE13F7-6B1A-4E1C-8B73-562D4528BA3C}" type="presOf" srcId="{78AA37E8-39BD-431A-B253-35D4AF6C67C2}" destId="{9429B7E7-D07A-43C5-9ED4-48D334B4ED67}" srcOrd="1" destOrd="0" presId="urn:microsoft.com/office/officeart/2005/8/layout/radial5"/>
    <dgm:cxn modelId="{87D23671-2019-4AB8-A9D0-1056C58B414D}" type="presOf" srcId="{9094EE82-6A6D-4176-9F6E-173F160503B3}" destId="{4AFEF866-A933-4783-A3CF-CA10020B68C7}" srcOrd="1" destOrd="0" presId="urn:microsoft.com/office/officeart/2005/8/layout/radial5"/>
    <dgm:cxn modelId="{3FB284D2-F21A-4C13-AF59-E6AE9D3A4CE7}" srcId="{14FBC8D9-B50C-4510-AAF4-B931791F6C1D}" destId="{017CDBA2-D30E-43DC-B647-9DD05F41D28E}" srcOrd="1" destOrd="0" parTransId="{59546CF1-E579-494B-A797-76BC415335CC}" sibTransId="{2B281304-E129-469E-AA73-59AE8F30334D}"/>
    <dgm:cxn modelId="{D74D5490-7F51-4D58-B1AE-90D8E28357A3}" type="presOf" srcId="{59546CF1-E579-494B-A797-76BC415335CC}" destId="{549F4F89-A2CC-4150-83F0-F925488A69C0}" srcOrd="0" destOrd="0" presId="urn:microsoft.com/office/officeart/2005/8/layout/radial5"/>
    <dgm:cxn modelId="{C4509646-6573-4BAA-B2E7-4807FDF2066F}" type="presOf" srcId="{8DBFA198-56B4-428D-B777-D39FD1CCB46B}" destId="{3D53FD65-48A7-469F-A82E-59F8FBFC50E0}" srcOrd="0" destOrd="0" presId="urn:microsoft.com/office/officeart/2005/8/layout/radial5"/>
    <dgm:cxn modelId="{6BCEC79D-B1E0-4A12-B828-C1E8AD1D199F}" srcId="{14FBC8D9-B50C-4510-AAF4-B931791F6C1D}" destId="{37794467-4661-43D6-A21E-5DF5037C5829}" srcOrd="0" destOrd="0" parTransId="{9094EE82-6A6D-4176-9F6E-173F160503B3}" sibTransId="{5B9AB497-5596-4CD4-AB0B-B86AE08F1043}"/>
    <dgm:cxn modelId="{0DB01FDD-0E6A-4495-81CA-633C497252F7}" type="presOf" srcId="{37160D8E-E016-4153-BBFD-08ED3C00C9FC}" destId="{DF821069-164C-49C0-95D1-4E7F162033DB}" srcOrd="1" destOrd="0" presId="urn:microsoft.com/office/officeart/2005/8/layout/radial5"/>
    <dgm:cxn modelId="{253E8830-D99D-449C-ACC4-EB0F89F2D3CC}" type="presOf" srcId="{78AA37E8-39BD-431A-B253-35D4AF6C67C2}" destId="{F3672B87-9433-4AED-9D50-45AD769742A6}" srcOrd="0" destOrd="0" presId="urn:microsoft.com/office/officeart/2005/8/layout/radial5"/>
    <dgm:cxn modelId="{54188083-0CEE-445A-A3A0-7C4FCABFF0BC}" type="presOf" srcId="{017CDBA2-D30E-43DC-B647-9DD05F41D28E}" destId="{86594A16-5FF4-4A6C-90E0-3A4013ABE151}" srcOrd="0" destOrd="0" presId="urn:microsoft.com/office/officeart/2005/8/layout/radial5"/>
    <dgm:cxn modelId="{89B69967-55D0-4CE4-9CCD-2898757C7931}" type="presOf" srcId="{14FBC8D9-B50C-4510-AAF4-B931791F6C1D}" destId="{79A4B0B3-DEE7-4FFE-9EFB-C732C66F7366}" srcOrd="0" destOrd="0" presId="urn:microsoft.com/office/officeart/2005/8/layout/radial5"/>
    <dgm:cxn modelId="{4853B4D3-256B-453C-9109-E391DA7CCEA5}" type="presOf" srcId="{59546CF1-E579-494B-A797-76BC415335CC}" destId="{E9080142-7340-4409-AFF2-16F36CBC72DC}" srcOrd="1" destOrd="0" presId="urn:microsoft.com/office/officeart/2005/8/layout/radial5"/>
    <dgm:cxn modelId="{33792379-B84D-4C83-A5BE-F86CB368C334}" type="presOf" srcId="{37160D8E-E016-4153-BBFD-08ED3C00C9FC}" destId="{AA39FF21-71D5-4182-A16A-C494DE29AA2F}" srcOrd="0" destOrd="0" presId="urn:microsoft.com/office/officeart/2005/8/layout/radial5"/>
    <dgm:cxn modelId="{BBC605E0-32F9-4E0A-8E91-A207EA556E3A}" type="presParOf" srcId="{3D53FD65-48A7-469F-A82E-59F8FBFC50E0}" destId="{79A4B0B3-DEE7-4FFE-9EFB-C732C66F7366}" srcOrd="0" destOrd="0" presId="urn:microsoft.com/office/officeart/2005/8/layout/radial5"/>
    <dgm:cxn modelId="{69A84E71-F024-446A-B1B7-3877AAAEEC8F}" type="presParOf" srcId="{3D53FD65-48A7-469F-A82E-59F8FBFC50E0}" destId="{1B1B6B7B-2879-4980-9535-5613092C501F}" srcOrd="1" destOrd="0" presId="urn:microsoft.com/office/officeart/2005/8/layout/radial5"/>
    <dgm:cxn modelId="{0CEFC7A6-E963-464A-AC3F-AD46FAB72BF6}" type="presParOf" srcId="{1B1B6B7B-2879-4980-9535-5613092C501F}" destId="{4AFEF866-A933-4783-A3CF-CA10020B68C7}" srcOrd="0" destOrd="0" presId="urn:microsoft.com/office/officeart/2005/8/layout/radial5"/>
    <dgm:cxn modelId="{62491352-56E8-443C-9B4D-F52E3F2D5FD0}" type="presParOf" srcId="{3D53FD65-48A7-469F-A82E-59F8FBFC50E0}" destId="{5BA8EBCB-D8E5-43B3-94E0-5FA7FE9ED79A}" srcOrd="2" destOrd="0" presId="urn:microsoft.com/office/officeart/2005/8/layout/radial5"/>
    <dgm:cxn modelId="{444D9B88-EC77-4D09-B8C6-3D6E0D30169B}" type="presParOf" srcId="{3D53FD65-48A7-469F-A82E-59F8FBFC50E0}" destId="{549F4F89-A2CC-4150-83F0-F925488A69C0}" srcOrd="3" destOrd="0" presId="urn:microsoft.com/office/officeart/2005/8/layout/radial5"/>
    <dgm:cxn modelId="{F488988F-5414-429E-A3D6-ADAD87D880D5}" type="presParOf" srcId="{549F4F89-A2CC-4150-83F0-F925488A69C0}" destId="{E9080142-7340-4409-AFF2-16F36CBC72DC}" srcOrd="0" destOrd="0" presId="urn:microsoft.com/office/officeart/2005/8/layout/radial5"/>
    <dgm:cxn modelId="{CF3F734F-5E0C-4FFA-9DBB-D23A32B07423}" type="presParOf" srcId="{3D53FD65-48A7-469F-A82E-59F8FBFC50E0}" destId="{86594A16-5FF4-4A6C-90E0-3A4013ABE151}" srcOrd="4" destOrd="0" presId="urn:microsoft.com/office/officeart/2005/8/layout/radial5"/>
    <dgm:cxn modelId="{C1E0DBE2-7B97-4FCA-9A17-030FCE1DF5C4}" type="presParOf" srcId="{3D53FD65-48A7-469F-A82E-59F8FBFC50E0}" destId="{AA39FF21-71D5-4182-A16A-C494DE29AA2F}" srcOrd="5" destOrd="0" presId="urn:microsoft.com/office/officeart/2005/8/layout/radial5"/>
    <dgm:cxn modelId="{BFCA70FB-315E-49E2-921B-6039BE9DE609}" type="presParOf" srcId="{AA39FF21-71D5-4182-A16A-C494DE29AA2F}" destId="{DF821069-164C-49C0-95D1-4E7F162033DB}" srcOrd="0" destOrd="0" presId="urn:microsoft.com/office/officeart/2005/8/layout/radial5"/>
    <dgm:cxn modelId="{1120D089-017F-4300-9237-5A798C1D028D}" type="presParOf" srcId="{3D53FD65-48A7-469F-A82E-59F8FBFC50E0}" destId="{9D225EB4-600D-41F4-96B2-F5C7FE9D90B2}" srcOrd="6" destOrd="0" presId="urn:microsoft.com/office/officeart/2005/8/layout/radial5"/>
    <dgm:cxn modelId="{6A5D7F8E-8325-4137-B83C-8A475C271FE5}" type="presParOf" srcId="{3D53FD65-48A7-469F-A82E-59F8FBFC50E0}" destId="{F3672B87-9433-4AED-9D50-45AD769742A6}" srcOrd="7" destOrd="0" presId="urn:microsoft.com/office/officeart/2005/8/layout/radial5"/>
    <dgm:cxn modelId="{14302270-F8BE-4330-B633-D25ED1268034}" type="presParOf" srcId="{F3672B87-9433-4AED-9D50-45AD769742A6}" destId="{9429B7E7-D07A-43C5-9ED4-48D334B4ED67}" srcOrd="0" destOrd="0" presId="urn:microsoft.com/office/officeart/2005/8/layout/radial5"/>
    <dgm:cxn modelId="{9185F2F6-1BF1-47E8-B759-591AC5E0AA65}" type="presParOf" srcId="{3D53FD65-48A7-469F-A82E-59F8FBFC50E0}" destId="{4C2A155D-0CC2-45F9-9C02-41387894FE26}"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589F37-B231-4B89-B47B-D5367E0E0F9F}">
      <dsp:nvSpPr>
        <dsp:cNvPr id="0" name=""/>
        <dsp:cNvSpPr/>
      </dsp:nvSpPr>
      <dsp:spPr>
        <a:xfrm>
          <a:off x="2979276" y="2209"/>
          <a:ext cx="2271047" cy="82209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Virginia’s 2008 Determination Status</a:t>
          </a:r>
          <a:endParaRPr lang="en-US" sz="1800" kern="1200" dirty="0"/>
        </a:p>
      </dsp:txBody>
      <dsp:txXfrm>
        <a:off x="3003354" y="26287"/>
        <a:ext cx="2222891" cy="773942"/>
      </dsp:txXfrm>
    </dsp:sp>
    <dsp:sp modelId="{27BC463D-4D72-4939-9537-43B352E62F17}">
      <dsp:nvSpPr>
        <dsp:cNvPr id="0" name=""/>
        <dsp:cNvSpPr/>
      </dsp:nvSpPr>
      <dsp:spPr>
        <a:xfrm rot="5400000">
          <a:off x="3960656" y="844861"/>
          <a:ext cx="308287" cy="36994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4003817" y="875689"/>
        <a:ext cx="221966" cy="215801"/>
      </dsp:txXfrm>
    </dsp:sp>
    <dsp:sp modelId="{B1517E99-6847-4E26-8DB6-0044BC89D826}">
      <dsp:nvSpPr>
        <dsp:cNvPr id="0" name=""/>
        <dsp:cNvSpPr/>
      </dsp:nvSpPr>
      <dsp:spPr>
        <a:xfrm>
          <a:off x="2979276" y="1235358"/>
          <a:ext cx="2271047" cy="82209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Work with DAC</a:t>
          </a:r>
          <a:endParaRPr lang="en-US" sz="1800" kern="1200" dirty="0"/>
        </a:p>
      </dsp:txBody>
      <dsp:txXfrm>
        <a:off x="3003354" y="1259436"/>
        <a:ext cx="2222891" cy="773942"/>
      </dsp:txXfrm>
    </dsp:sp>
    <dsp:sp modelId="{901775D4-5B1F-42C2-B9FB-4371936E8A7F}">
      <dsp:nvSpPr>
        <dsp:cNvPr id="0" name=""/>
        <dsp:cNvSpPr/>
      </dsp:nvSpPr>
      <dsp:spPr>
        <a:xfrm rot="5400000">
          <a:off x="3960656" y="2078009"/>
          <a:ext cx="308287" cy="36994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4003817" y="2108837"/>
        <a:ext cx="221966" cy="215801"/>
      </dsp:txXfrm>
    </dsp:sp>
    <dsp:sp modelId="{60ED5445-496D-4912-8CD7-5155A911A67D}">
      <dsp:nvSpPr>
        <dsp:cNvPr id="0" name=""/>
        <dsp:cNvSpPr/>
      </dsp:nvSpPr>
      <dsp:spPr>
        <a:xfrm>
          <a:off x="2979276" y="2468506"/>
          <a:ext cx="2271047" cy="82209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Leadership Academy (April 2010)</a:t>
          </a:r>
          <a:endParaRPr lang="en-US" sz="1800" kern="1200" dirty="0"/>
        </a:p>
      </dsp:txBody>
      <dsp:txXfrm>
        <a:off x="3003354" y="2492584"/>
        <a:ext cx="2222891" cy="773942"/>
      </dsp:txXfrm>
    </dsp:sp>
    <dsp:sp modelId="{083343B4-FE5E-4776-A481-382230350ABC}">
      <dsp:nvSpPr>
        <dsp:cNvPr id="0" name=""/>
        <dsp:cNvSpPr/>
      </dsp:nvSpPr>
      <dsp:spPr>
        <a:xfrm rot="5400000">
          <a:off x="3960656" y="3311157"/>
          <a:ext cx="308287" cy="36994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4003817" y="3341985"/>
        <a:ext cx="221966" cy="215801"/>
      </dsp:txXfrm>
    </dsp:sp>
    <dsp:sp modelId="{EAD16162-1B12-4570-9094-89DCD8652352}">
      <dsp:nvSpPr>
        <dsp:cNvPr id="0" name=""/>
        <dsp:cNvSpPr/>
      </dsp:nvSpPr>
      <dsp:spPr>
        <a:xfrm>
          <a:off x="2979276" y="3701654"/>
          <a:ext cx="2271047" cy="82209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Data Analysis Modules</a:t>
          </a:r>
          <a:endParaRPr lang="en-US" sz="1800" kern="1200" dirty="0"/>
        </a:p>
      </dsp:txBody>
      <dsp:txXfrm>
        <a:off x="3003354" y="3725732"/>
        <a:ext cx="2222891" cy="7739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443782D-F311-4C31-B165-BF26A7B35E7F}" type="datetimeFigureOut">
              <a:rPr lang="en-US"/>
              <a:pPr>
                <a:defRPr/>
              </a:pPr>
              <a:t>3/8/2011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A9DDD9D-FF51-4319-A59E-E598AD27202F}" type="slidenum">
              <a:rPr lang="en-US"/>
              <a:pPr>
                <a:defRPr/>
              </a:pPr>
              <a:t>‹#›</a:t>
            </a:fld>
            <a:endParaRPr lang="en-US"/>
          </a:p>
        </p:txBody>
      </p:sp>
    </p:spTree>
    <p:extLst>
      <p:ext uri="{BB962C8B-B14F-4D97-AF65-F5344CB8AC3E}">
        <p14:creationId xmlns:p14="http://schemas.microsoft.com/office/powerpoint/2010/main" val="3266341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Once the PowerPoint slides are finalized another colleague will move them into an e-learning program called Lectora. In part, Lectora was chosen because it has many features that make it compatible with 508 requirements that allow individuals with disabilities to access the modules.</a:t>
            </a:r>
          </a:p>
          <a:p>
            <a:pPr eaLnBrk="1" hangingPunct="1"/>
            <a:r>
              <a:rPr lang="en-US" dirty="0" smtClean="0"/>
              <a:t>Now Let’s take a look at the Modules</a:t>
            </a:r>
          </a:p>
        </p:txBody>
      </p:sp>
      <p:sp>
        <p:nvSpPr>
          <p:cNvPr id="4" name="Slide Number Placeholder 3"/>
          <p:cNvSpPr>
            <a:spLocks noGrp="1"/>
          </p:cNvSpPr>
          <p:nvPr>
            <p:ph type="sldNum" sz="quarter" idx="5"/>
          </p:nvPr>
        </p:nvSpPr>
        <p:spPr/>
        <p:txBody>
          <a:bodyPr/>
          <a:lstStyle/>
          <a:p>
            <a:pPr>
              <a:defRPr/>
            </a:pPr>
            <a:fld id="{0B256DC5-3465-4832-BD6B-649268C86511}"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On this slide we have a summary of the modules that are being developed. </a:t>
            </a:r>
          </a:p>
          <a:p>
            <a:pPr eaLnBrk="1" hangingPunct="1"/>
            <a:r>
              <a:rPr lang="en-US" dirty="0" smtClean="0"/>
              <a:t>First, Module 1 contains a discussion about why individuals should engage in the process of understanding and analyzing their data. The module also reviews Qualitative and Quantitative data and some integral concepts such as reliability and validity</a:t>
            </a:r>
          </a:p>
          <a:p>
            <a:pPr eaLnBrk="1" hangingPunct="1"/>
            <a:r>
              <a:rPr lang="en-US" dirty="0" smtClean="0"/>
              <a:t>Modules 2, 3, and 4  discuss the 3 phases of the model that the Part C staff team developed. </a:t>
            </a:r>
          </a:p>
          <a:p>
            <a:pPr eaLnBrk="1" hangingPunct="1"/>
            <a:r>
              <a:rPr lang="en-US" dirty="0" smtClean="0"/>
              <a:t>The first phase of the model is PREPARATION and includes key concepts such as identifying the team members and defining the problem</a:t>
            </a:r>
          </a:p>
          <a:p>
            <a:pPr eaLnBrk="1" hangingPunct="1"/>
            <a:r>
              <a:rPr lang="en-US" dirty="0" smtClean="0"/>
              <a:t>The second phase is the INQUIRY phase</a:t>
            </a:r>
            <a:r>
              <a:rPr lang="en-US" baseline="0" dirty="0" smtClean="0"/>
              <a:t> </a:t>
            </a:r>
            <a:r>
              <a:rPr lang="en-US" dirty="0" smtClean="0"/>
              <a:t>and it includes: methods to identify relevant data, ways to conduct data analysis and generate hypotheses and testing hypotheses</a:t>
            </a:r>
          </a:p>
          <a:p>
            <a:pPr eaLnBrk="1" hangingPunct="1"/>
            <a:r>
              <a:rPr lang="en-US" dirty="0" smtClean="0"/>
              <a:t>The third phase is ACTION- It is critical to determine actionable causes, develop and implement improvement plans and evaluate your progress. </a:t>
            </a:r>
          </a:p>
          <a:p>
            <a:pPr eaLnBrk="1" hangingPunct="1"/>
            <a:r>
              <a:rPr lang="en-US" dirty="0" smtClean="0"/>
              <a:t>Finally, in Module 5 – we include a case study. Data from a local area was used. This</a:t>
            </a:r>
            <a:r>
              <a:rPr lang="en-US" baseline="0" dirty="0" smtClean="0"/>
              <a:t> module will bring the model to life since it uses real data</a:t>
            </a:r>
            <a:r>
              <a:rPr lang="en-US" dirty="0" smtClean="0"/>
              <a:t> to work through all of the phases. </a:t>
            </a:r>
          </a:p>
          <a:p>
            <a:pPr eaLnBrk="1" hangingPunct="1"/>
            <a:r>
              <a:rPr lang="en-US" dirty="0" smtClean="0"/>
              <a:t>Now I would like</a:t>
            </a:r>
            <a:r>
              <a:rPr lang="en-US" baseline="0" dirty="0" smtClean="0"/>
              <a:t> to turn it back to Mary Anne</a:t>
            </a:r>
            <a:endParaRPr lang="en-US" dirty="0" smtClean="0"/>
          </a:p>
        </p:txBody>
      </p:sp>
      <p:sp>
        <p:nvSpPr>
          <p:cNvPr id="4" name="Slide Number Placeholder 3"/>
          <p:cNvSpPr>
            <a:spLocks noGrp="1"/>
          </p:cNvSpPr>
          <p:nvPr>
            <p:ph type="sldNum" sz="quarter" idx="5"/>
          </p:nvPr>
        </p:nvSpPr>
        <p:spPr/>
        <p:txBody>
          <a:bodyPr/>
          <a:lstStyle/>
          <a:p>
            <a:pPr>
              <a:defRPr/>
            </a:pPr>
            <a:fld id="{3C64AE84-09BD-48E3-AA83-2406AB822D4E}"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We wanted to share with you a little more about our structure and organization in Va. </a:t>
            </a:r>
          </a:p>
          <a:p>
            <a:pPr eaLnBrk="1" hangingPunct="1"/>
            <a:r>
              <a:rPr lang="en-US" dirty="0" smtClean="0"/>
              <a:t>We have 40 local systems and we organize those systems into 6 regions.</a:t>
            </a:r>
          </a:p>
          <a:p>
            <a:pPr eaLnBrk="1" hangingPunct="1"/>
            <a:r>
              <a:rPr lang="en-US" dirty="0" smtClean="0"/>
              <a:t>Three of those regions are predominantly urban, and the other 3 are rural.</a:t>
            </a:r>
          </a:p>
          <a:p>
            <a:pPr eaLnBrk="1" hangingPunct="1"/>
            <a:r>
              <a:rPr lang="en-US" dirty="0" smtClean="0"/>
              <a:t> </a:t>
            </a:r>
          </a:p>
          <a:p>
            <a:pPr eaLnBrk="1" hangingPunct="1"/>
            <a:r>
              <a:rPr lang="en-US" dirty="0" smtClean="0"/>
              <a:t>We have 3 monitoring consultants and 3 technical assistance consultants.  </a:t>
            </a:r>
          </a:p>
          <a:p>
            <a:pPr eaLnBrk="1" hangingPunct="1"/>
            <a:r>
              <a:rPr lang="en-US" dirty="0" smtClean="0"/>
              <a:t>Each local system is assigned a TA consultant and a monitoring consultant.</a:t>
            </a:r>
          </a:p>
          <a:p>
            <a:pPr eaLnBrk="1" hangingPunct="1"/>
            <a:r>
              <a:rPr lang="en-US" dirty="0" smtClean="0"/>
              <a:t> </a:t>
            </a:r>
          </a:p>
          <a:p>
            <a:pPr eaLnBrk="1" hangingPunct="1"/>
            <a:r>
              <a:rPr lang="en-US" dirty="0" smtClean="0"/>
              <a:t>Each of the 40 local systems is required by the local contract between the state lead agency (which in VA is the Dept. of Behavioral Health and Developmental Services) and the local lead agency to employ a local system manager.</a:t>
            </a:r>
          </a:p>
          <a:p>
            <a:pPr eaLnBrk="1" hangingPunct="1"/>
            <a:r>
              <a:rPr lang="en-US" dirty="0" smtClean="0"/>
              <a:t> </a:t>
            </a:r>
          </a:p>
          <a:p>
            <a:pPr eaLnBrk="1" hangingPunct="1"/>
            <a:r>
              <a:rPr lang="en-US" dirty="0" smtClean="0"/>
              <a:t>The TA consultants hold monthly meetings in each region and each LSM participates in the monthly meeting in his/her region.  At the monthly regional meetings, we have guided discussions about data, providing and using various tools or checklists, for example, to facilitate a LSM’s examination of data and data accuracy.</a:t>
            </a:r>
          </a:p>
          <a:p>
            <a:pPr eaLnBrk="1" hangingPunct="1">
              <a:spcBef>
                <a:spcPct val="0"/>
              </a:spcBef>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A9DDD9D-FF51-4319-A59E-E598AD27202F}"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local contract assigns to LSMs the role of supervision and oversight of the local system.</a:t>
            </a:r>
          </a:p>
          <a:p>
            <a:pPr eaLnBrk="1" hangingPunct="1"/>
            <a:r>
              <a:rPr lang="en-US" smtClean="0"/>
              <a:t> </a:t>
            </a:r>
          </a:p>
          <a:p>
            <a:pPr eaLnBrk="1" hangingPunct="1"/>
            <a:r>
              <a:rPr lang="en-US" smtClean="0"/>
              <a:t>VA’s data analysis process provides LSMs a strategy for effectively using data on an ongoing basis for the purposes of system management, oversight, and improvement.</a:t>
            </a:r>
          </a:p>
          <a:p>
            <a:pPr eaLnBrk="1" hangingPunct="1"/>
            <a:r>
              <a:rPr lang="en-US" smtClean="0"/>
              <a:t> </a:t>
            </a:r>
          </a:p>
          <a:p>
            <a:pPr eaLnBrk="1" hangingPunct="1"/>
            <a:r>
              <a:rPr lang="en-US" smtClean="0"/>
              <a:t>The TAs and monitoring consultants work with LSMs to understand and analyze the local system’s data…</a:t>
            </a:r>
          </a:p>
          <a:p>
            <a:pPr eaLnBrk="1" hangingPunct="1"/>
            <a:r>
              <a:rPr lang="en-US" smtClean="0"/>
              <a:t>	Data that can be used to identify issues;</a:t>
            </a:r>
          </a:p>
          <a:p>
            <a:pPr eaLnBrk="1" hangingPunct="1"/>
            <a:r>
              <a:rPr lang="en-US" smtClean="0"/>
              <a:t>	To monitor the local system;</a:t>
            </a:r>
          </a:p>
          <a:p>
            <a:pPr eaLnBrk="1" hangingPunct="1"/>
            <a:r>
              <a:rPr lang="en-US" smtClean="0"/>
              <a:t>	For system planning;</a:t>
            </a:r>
          </a:p>
          <a:p>
            <a:pPr eaLnBrk="1" hangingPunct="1"/>
            <a:r>
              <a:rPr lang="en-US" smtClean="0"/>
              <a:t>	For developing improvement activities</a:t>
            </a:r>
          </a:p>
          <a:p>
            <a:pPr eaLnBrk="1" hangingPunct="1"/>
            <a:r>
              <a:rPr lang="en-US" smtClean="0"/>
              <a:t> </a:t>
            </a:r>
          </a:p>
          <a:p>
            <a:pPr eaLnBrk="1" hangingPunct="1"/>
            <a:r>
              <a:rPr lang="en-US" smtClean="0"/>
              <a:t>By identifying effective strategies for making needed improvements, a local system can avoid surprises when being monitored by the state and can respond quickly when problems are identified.</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4722C5EB-9FA6-4F19-B85C-720D0BF14DBF}"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hangingPunct="1">
              <a:defRPr/>
            </a:pPr>
            <a:r>
              <a:rPr lang="en-US" dirty="0" smtClean="0"/>
              <a:t>The 3 monitoring consultants and 3 TA consultants view our work with local systems regarding the improvement planning process as a shared responsibility.  I want to share with you how the TAs and Monitoring Consultants work together. As we, the TAs and Monitoring Consultants for a particular local system, prepare for an interaction with that local system, whether that is a phone call or an on-site visit, we review the history or data trends of that system, looking at past and current performance on an indicator; we compile pertinent ITOTS reports…ITOTS is the Infant Toddler Online Tracking System, which is VA’s Part C data system….</a:t>
            </a:r>
          </a:p>
          <a:p>
            <a:pPr eaLnBrk="1" hangingPunct="1">
              <a:defRPr/>
            </a:pPr>
            <a:r>
              <a:rPr lang="en-US" dirty="0" smtClean="0"/>
              <a:t>We think about the information we know from the data, consider what additional data may need to be collected; postulate questions for drill down, thinking about the role we have in facilitating the process with the local system… </a:t>
            </a:r>
          </a:p>
          <a:p>
            <a:pPr eaLnBrk="1" hangingPunct="1">
              <a:defRPr/>
            </a:pPr>
            <a:r>
              <a:rPr lang="en-US" dirty="0" smtClean="0"/>
              <a:t> </a:t>
            </a:r>
          </a:p>
          <a:p>
            <a:pPr eaLnBrk="1" hangingPunct="1">
              <a:defRPr/>
            </a:pPr>
            <a:r>
              <a:rPr lang="en-US" dirty="0" smtClean="0"/>
              <a:t>	That role may include asking probing questions;</a:t>
            </a:r>
          </a:p>
          <a:p>
            <a:pPr eaLnBrk="1" hangingPunct="1">
              <a:defRPr/>
            </a:pPr>
            <a:r>
              <a:rPr lang="en-US" dirty="0" smtClean="0"/>
              <a:t>	Or assisting a local team in determining the choice they have and the decision they will make about where to spend their time in data analysis – on a compliance indicator or a performance indicator</a:t>
            </a:r>
          </a:p>
          <a:p>
            <a:pPr eaLnBrk="1" hangingPunct="1">
              <a:defRPr/>
            </a:pPr>
            <a:r>
              <a:rPr lang="en-US" dirty="0" smtClean="0"/>
              <a:t> </a:t>
            </a:r>
          </a:p>
          <a:p>
            <a:pPr eaLnBrk="1" hangingPunct="1">
              <a:defRPr/>
            </a:pPr>
            <a:r>
              <a:rPr lang="en-US" dirty="0" smtClean="0"/>
              <a:t>It may also mean that we challenge long-standing improvement strategies.  Perhaps the local system has a practice of printing bumper stickers as their strategy to increase referrals and Birth to 3 child count; however, when we inquire about the effectiveness of the strategy, the local system has no documentation or data to indicate that the bumper stickers have increased the number of referrals or children served.  Working through the data or lack of data can help the local system determine if that strategy is really effective.</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73BB86-97BA-4DFA-92B4-4251DD230588}" type="slidenum">
              <a:rPr lang="en-US"/>
              <a:pPr fontAlgn="base">
                <a:spcBef>
                  <a:spcPct val="0"/>
                </a:spcBef>
                <a:spcAft>
                  <a:spcPct val="0"/>
                </a:spcAft>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eaLnBrk="1" hangingPunct="1">
              <a:defRPr/>
            </a:pPr>
            <a:r>
              <a:rPr lang="en-US" dirty="0" smtClean="0"/>
              <a:t>Mary Anne described our work at the Leadership Academy with the local system managers, and the TA and Monitoring Consultants have continued individual work with a number of local systems.  We have noticed that individuals have different reactions to the process of analyzing data.  Some persons wonder why they should engage in a data analysis process, and usually for those persons there is a negative reaction…</a:t>
            </a:r>
          </a:p>
          <a:p>
            <a:pPr eaLnBrk="1" hangingPunct="1">
              <a:defRPr/>
            </a:pPr>
            <a:r>
              <a:rPr lang="en-US" dirty="0" smtClean="0"/>
              <a:t>	Sometimes the reaction is one of jumping to the conclusion “I already know the answer---I know what the problem is ---and I know how to fix it.”  </a:t>
            </a:r>
          </a:p>
          <a:p>
            <a:pPr eaLnBrk="1" hangingPunct="1">
              <a:defRPr/>
            </a:pPr>
            <a:r>
              <a:rPr lang="en-US" dirty="0" smtClean="0"/>
              <a:t> </a:t>
            </a:r>
          </a:p>
          <a:p>
            <a:pPr eaLnBrk="1" hangingPunct="1">
              <a:defRPr/>
            </a:pPr>
            <a:r>
              <a:rPr lang="en-US" dirty="0" smtClean="0"/>
              <a:t>Most often the negative reaction is the one about not having time to participate in an analysis of data.</a:t>
            </a:r>
          </a:p>
          <a:p>
            <a:pPr eaLnBrk="1" hangingPunct="1">
              <a:defRPr/>
            </a:pPr>
            <a:r>
              <a:rPr lang="en-US" dirty="0" smtClean="0"/>
              <a:t> </a:t>
            </a:r>
          </a:p>
          <a:p>
            <a:pPr eaLnBrk="1" hangingPunct="1">
              <a:defRPr/>
            </a:pPr>
            <a:r>
              <a:rPr lang="en-US" dirty="0" smtClean="0"/>
              <a:t>As we have worked with more systems, I think we are seeing a shift to persons having more positive reactions.  I think that “being able to save time in the long run,” or “to do my job better” are becoming stronger reactions.  Also, local system managers who embrace the data and the process are becoming more influential among other system managers as they talk about the positives and the impact of effective improvement strategies in achieving compliance or addressing issues.</a:t>
            </a:r>
          </a:p>
          <a:p>
            <a:pPr eaLnBrk="1" hangingPunct="1">
              <a:defRPr/>
            </a:pPr>
            <a:endParaRPr lang="en-US" dirty="0" smtClean="0"/>
          </a:p>
          <a:p>
            <a:pPr eaLnBrk="1" hangingPunct="1">
              <a:defRPr/>
            </a:pPr>
            <a:r>
              <a:rPr lang="en-US" dirty="0" smtClean="0"/>
              <a:t>As TA and monitoring consultants, we find that our role is sometimes to help reframe that negative reaction which an individual may have into a more positive one…talking with the person about the benefits of analyzing and using the data.</a:t>
            </a:r>
          </a:p>
          <a:p>
            <a:pPr eaLnBrk="1" hangingPunct="1">
              <a:defRPr/>
            </a:pPr>
            <a:r>
              <a:rPr lang="en-US" dirty="0" smtClean="0"/>
              <a:t> </a:t>
            </a:r>
          </a:p>
          <a:p>
            <a:pPr eaLnBrk="1" hangingPunct="1">
              <a:defRPr/>
            </a:pPr>
            <a:r>
              <a:rPr lang="en-US" dirty="0" smtClean="0"/>
              <a:t>One example is of the local system with an improvement strategy to visit all Departments of Social Services and Departments of Health within their local system, to provide information on early intervention and the state definition of eligibility.  For some of these systems, that may be five or six county DSS offices and five or six local Health Departments.  We discuss with the LSM the benefit of a data analysis to look at the data to see who is referring.  Do they need to visit “all” or rather focus on the one, two, or three agencies from whom they have received no referrals in a while?  The improvement strategy could also become focused on talking with DSS about CAPTA referrals, rather than just talking about early intervention in general.</a:t>
            </a:r>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FF540DB9-24BE-4534-AE76-7858B6510440}"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hangingPunct="1">
              <a:defRPr/>
            </a:pPr>
            <a:r>
              <a:rPr lang="en-US" dirty="0" smtClean="0"/>
              <a:t>As we have been developing VA’s Data Analysis Process Model, we have recognized that to use the data effectively, the local systems must increase their ability to understand, review, and analyze data both proactively and reactively.  </a:t>
            </a:r>
          </a:p>
          <a:p>
            <a:pPr eaLnBrk="1" hangingPunct="1">
              <a:defRPr/>
            </a:pPr>
            <a:r>
              <a:rPr lang="en-US" dirty="0" smtClean="0"/>
              <a:t> </a:t>
            </a:r>
          </a:p>
          <a:p>
            <a:pPr eaLnBrk="1" hangingPunct="1">
              <a:defRPr/>
            </a:pPr>
            <a:r>
              <a:rPr lang="en-US" dirty="0" smtClean="0"/>
              <a:t>Often, the response is a reactive one because the system is not at 100% on a compliance indicator, or did not meet state target on a performance indicator.  The system is using the available data to respond to that problem.</a:t>
            </a:r>
          </a:p>
          <a:p>
            <a:pPr eaLnBrk="1" hangingPunct="1">
              <a:defRPr/>
            </a:pPr>
            <a:r>
              <a:rPr lang="en-US" dirty="0" smtClean="0"/>
              <a:t> </a:t>
            </a:r>
          </a:p>
          <a:p>
            <a:pPr eaLnBrk="1" hangingPunct="1">
              <a:defRPr/>
            </a:pPr>
            <a:r>
              <a:rPr lang="en-US" dirty="0" smtClean="0"/>
              <a:t>A local system may also use the data in a proactive way to engage in continuous improvement activities, or to check the data to ensure its accuracy.  Systems using a proactive approach are not waiting for the state to identify a problem but are looking at their own data to identify compliance or areas needing improvement.  </a:t>
            </a:r>
          </a:p>
          <a:p>
            <a:pPr eaLnBrk="1" hangingPunct="1">
              <a:defRPr/>
            </a:pPr>
            <a:r>
              <a:rPr lang="en-US" dirty="0" smtClean="0"/>
              <a:t> </a:t>
            </a:r>
          </a:p>
          <a:p>
            <a:pPr eaLnBrk="1" hangingPunct="1">
              <a:defRPr/>
            </a:pPr>
            <a:r>
              <a:rPr lang="en-US" dirty="0" smtClean="0"/>
              <a:t>For example, a system may identify because of data analysis that last year they were unable to contact 40% of the children and families referred.  This current year they are at 25% unable to contact.  With analysis, they can seek to understand why this occurred and determine strategies to put in place to ensure they continue to make progress in contacting families.</a:t>
            </a:r>
          </a:p>
          <a:p>
            <a:pPr eaLnBrk="1" hangingPunct="1">
              <a:defRPr/>
            </a:pPr>
            <a:r>
              <a:rPr lang="en-US" dirty="0" smtClean="0"/>
              <a:t> </a:t>
            </a:r>
          </a:p>
          <a:p>
            <a:pPr eaLnBrk="1" hangingPunct="1">
              <a:defRPr/>
            </a:pPr>
            <a:r>
              <a:rPr lang="en-US" dirty="0" smtClean="0"/>
              <a:t>If the local system is going through the process of data analysis from a reactive perspective, it may be because the analysis is a response to an identified issue, e.g. the monitoring results are below state target.  Sometimes the local system realizes that there is not enough actual data to prove or disprove a supposition, but that the information the local team members are relying on is anecdotal information.  We may then work with that system to consider the “story” … what they have heard others say or what members are thinking about a situation… but then we want to engage the team members in the process of looking at the reports in ITOTS to identify and consider reasons for progress or slippage.  We work with the system to ask the probing questions to arrive at the reason for the lowered performance.  In the process of arriving at that reason – or cause- the team members will use the data analysis process.  This information including the discussion of the findings informs the determination of specific strategies on a CAP (Corrective Action Plan) or a SEP (Service Enhancement Plan).</a:t>
            </a:r>
          </a:p>
          <a:p>
            <a:pPr eaLnBrk="1" hangingPunct="1">
              <a:defRPr/>
            </a:pPr>
            <a:endParaRPr lang="en-US" dirty="0"/>
          </a:p>
        </p:txBody>
      </p:sp>
      <p:sp>
        <p:nvSpPr>
          <p:cNvPr id="4" name="Slide Number Placeholder 3"/>
          <p:cNvSpPr>
            <a:spLocks noGrp="1"/>
          </p:cNvSpPr>
          <p:nvPr>
            <p:ph type="sldNum" sz="quarter" idx="5"/>
          </p:nvPr>
        </p:nvSpPr>
        <p:spPr/>
        <p:txBody>
          <a:bodyPr/>
          <a:lstStyle/>
          <a:p>
            <a:pPr>
              <a:defRPr/>
            </a:pPr>
            <a:fld id="{739B6179-3BE3-4F5E-8D74-5AA78F76CA73}"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When a local system uses the data analysis in a proactive way, that local system may have met or is very close to state target on an indicator.  The team members may wish to do a quality review or assessment to determine areas of need.  One example is the use of the data to show an increase in number of children served to justify the need to hire additional providers or service coordinators.  When the data analysis indicates that growth in number of children being served has occurred without a subsequent growth in providers, the next step often becomes one of analyzing the fiscal status within the local system.  The system recognizes that without additional staffing the compliance indicators may be impacted.</a:t>
            </a:r>
          </a:p>
          <a:p>
            <a:pPr eaLnBrk="1" hangingPunct="1"/>
            <a:r>
              <a:rPr lang="en-US" smtClean="0"/>
              <a:t> </a:t>
            </a:r>
          </a:p>
          <a:p>
            <a:pPr eaLnBrk="1" hangingPunct="1">
              <a:spcBef>
                <a:spcPct val="0"/>
              </a:spcBef>
            </a:pPr>
            <a:r>
              <a:rPr lang="en-US" smtClean="0"/>
              <a:t> </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ED3DA56B-9991-401F-B596-C13CAF3D8969}"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We have talked about team members and their review of the data.  Consideration of who needs to be involved in data analysis is one of the first steps in the process.  Prior to our first visit, we ask the LSM to identify the team. The LSM will think of individuals who are important to be on the team so that the local system will be successful in achieving the outcome they are seeking.  Persons who can decipher the data and can bring new and fresh ideas are important.  </a:t>
            </a:r>
          </a:p>
          <a:p>
            <a:pPr eaLnBrk="1" hangingPunct="1"/>
            <a:r>
              <a:rPr lang="en-US" smtClean="0"/>
              <a:t> </a:t>
            </a:r>
          </a:p>
          <a:p>
            <a:pPr eaLnBrk="1" hangingPunct="1"/>
            <a:r>
              <a:rPr lang="en-US" smtClean="0"/>
              <a:t>At different points in the process, the team members may change and may interact with each other in differing ways.  There may be a different team to act on the strategies. Based on a person’s expertise, influence, ability to translate data into policy, to make decisions, the composition of the team working on the various steps in the process will need to reflect the persons who can be successful in achieving the desired outcome.  </a:t>
            </a:r>
          </a:p>
          <a:p>
            <a:pPr eaLnBrk="1" hangingPunct="1"/>
            <a:r>
              <a:rPr lang="en-US" smtClean="0"/>
              <a:t> </a:t>
            </a:r>
          </a:p>
          <a:p>
            <a:pPr eaLnBrk="1" hangingPunct="1"/>
            <a:r>
              <a:rPr lang="en-US" smtClean="0"/>
              <a:t> </a:t>
            </a:r>
          </a:p>
          <a:p>
            <a:pPr eaLnBrk="1" hangingPunct="1"/>
            <a:r>
              <a:rPr lang="en-US" smtClean="0"/>
              <a:t> </a:t>
            </a:r>
          </a:p>
          <a:p>
            <a:pPr eaLnBrk="1" hangingPunct="1"/>
            <a:r>
              <a:rPr lang="en-US" b="1" smtClean="0"/>
              <a:t>I am now going to turn the presentation over to Mary Anne who will share Virginia’s data analysis process model and an example of how we have used the process with a local system…</a:t>
            </a:r>
            <a:endParaRPr lang="en-US" smtClean="0"/>
          </a:p>
          <a:p>
            <a:pPr eaLnBrk="1" hangingPunct="1">
              <a:spcBef>
                <a:spcPct val="0"/>
              </a:spcBef>
            </a:pPr>
            <a:endParaRPr lang="en-US" smtClean="0"/>
          </a:p>
        </p:txBody>
      </p:sp>
      <p:sp>
        <p:nvSpPr>
          <p:cNvPr id="27652" name="Slide Number Placeholder 3"/>
          <p:cNvSpPr>
            <a:spLocks noGrp="1"/>
          </p:cNvSpPr>
          <p:nvPr>
            <p:ph type="sldNum" sz="quarter" idx="5"/>
          </p:nvPr>
        </p:nvSpPr>
        <p:spPr bwMode="auto">
          <a:ln>
            <a:miter lim="800000"/>
            <a:headEnd/>
            <a:tailEnd/>
          </a:ln>
        </p:spPr>
        <p:txBody>
          <a:bodyPr/>
          <a:lstStyle/>
          <a:p>
            <a:pPr>
              <a:defRPr/>
            </a:pPr>
            <a:fld id="{513C7BA0-15F0-4385-A705-AC59E78AC723}" type="slidenum">
              <a:rPr lang="en-US"/>
              <a:pPr>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lnSpcReduction="10000"/>
          </a:bodyPr>
          <a:lstStyle/>
          <a:p>
            <a:pPr marL="228600" indent="-228600" eaLnBrk="1" hangingPunct="1">
              <a:defRPr/>
            </a:pPr>
            <a:r>
              <a:rPr lang="en-US" dirty="0" smtClean="0"/>
              <a:t>Thanks Bev.</a:t>
            </a:r>
          </a:p>
          <a:p>
            <a:pPr marL="228600" indent="-228600" eaLnBrk="1" hangingPunct="1">
              <a:defRPr/>
            </a:pPr>
            <a:endParaRPr lang="en-US" dirty="0" smtClean="0"/>
          </a:p>
          <a:p>
            <a:pPr marL="228600" indent="-228600" eaLnBrk="1" hangingPunct="1">
              <a:defRPr/>
            </a:pPr>
            <a:r>
              <a:rPr lang="en-US" dirty="0" smtClean="0"/>
              <a:t>Sharon shared with use the data analysis model that they are using with States.  Haidee has shared with you the data analysis modules that are being constructed.  I’m going to now share with you the visual representation of the data analysis process used in Virginia.  While our module is similar to the model used by DAC, Virginia individualized our process to meet the needs of our state.  </a:t>
            </a:r>
          </a:p>
          <a:p>
            <a:pPr marL="228600" indent="-228600" eaLnBrk="1" hangingPunct="1">
              <a:defRPr/>
            </a:pPr>
            <a:endParaRPr lang="en-US" dirty="0" smtClean="0"/>
          </a:p>
          <a:p>
            <a:pPr marL="228600" indent="-228600" eaLnBrk="1" hangingPunct="1">
              <a:defRPr/>
            </a:pPr>
            <a:r>
              <a:rPr lang="en-US" dirty="0" smtClean="0"/>
              <a:t>Virginia model is separated into three different phases.  These phases are cyclical in that you can go into/out of a phase at anytime there is a need to modify or adjust any previous work.</a:t>
            </a:r>
          </a:p>
          <a:p>
            <a:pPr marL="228600" indent="-228600" eaLnBrk="1" hangingPunct="1">
              <a:buFontTx/>
              <a:buAutoNum type="arabicPeriod"/>
              <a:defRPr/>
            </a:pPr>
            <a:r>
              <a:rPr lang="en-US" dirty="0" smtClean="0"/>
              <a:t>The first phase is the preparation phase.  This includes defining the purpose of the work and defining the problem or issue</a:t>
            </a:r>
          </a:p>
          <a:p>
            <a:pPr marL="228600" indent="-228600" eaLnBrk="1" hangingPunct="1">
              <a:buFontTx/>
              <a:buAutoNum type="arabicPeriod"/>
              <a:defRPr/>
            </a:pPr>
            <a:r>
              <a:rPr lang="en-US" dirty="0" smtClean="0"/>
              <a:t>The second phase is the inquiry phase.  This phase includes identifying the relevant data that is needed, conducting a data analysis to generate a hypothesis and begin to test the hypothesis to determine actionable causes.  This is the phase where the greatest amount of time is spent.</a:t>
            </a:r>
          </a:p>
          <a:p>
            <a:pPr marL="228600" indent="-228600" eaLnBrk="1" hangingPunct="1">
              <a:buFontTx/>
              <a:buAutoNum type="arabicPeriod"/>
              <a:defRPr/>
            </a:pPr>
            <a:r>
              <a:rPr lang="en-US" dirty="0" smtClean="0"/>
              <a:t>The third phase is the action phase.  This phase looks at the development and implementation of an improvement plan as well as evaluating the progress the local system has made toward achieving their desired outcome.</a:t>
            </a:r>
          </a:p>
          <a:p>
            <a:pPr marL="228600" indent="-228600" eaLnBrk="1" hangingPunct="1">
              <a:defRPr/>
            </a:pPr>
            <a:endParaRPr lang="en-US" dirty="0" smtClean="0"/>
          </a:p>
          <a:p>
            <a:pPr marL="228600" indent="-228600" eaLnBrk="1" hangingPunct="1">
              <a:defRPr/>
            </a:pPr>
            <a:r>
              <a:rPr lang="en-US" dirty="0" smtClean="0"/>
              <a:t>While this process is cyclical, meaning that as you proceed through the process, the need to go back and re-visit any step may be necessary, there is an ending point to the process. Virginia has been using this </a:t>
            </a:r>
            <a:r>
              <a:rPr lang="en-US" dirty="0" err="1" smtClean="0"/>
              <a:t>moel</a:t>
            </a:r>
            <a:r>
              <a:rPr lang="en-US" dirty="0" smtClean="0"/>
              <a:t> primarily with local systems that have not achieved the state target with either a compliance or results indicators.  This has played a key role in the amount of time that can be spent completing the process.  For compliance indicators, we know that a local system has one year from the date of identification to correct any identified noncompliance.  This impacts the amount of time that can be spent on working through the modules.  For results indicators, while the local systems are expected to achieve the state target annually, their SEP’s are developed for a two year period.    </a:t>
            </a:r>
          </a:p>
          <a:p>
            <a:pPr marL="228600" indent="-228600" eaLnBrk="1" hangingPunct="1">
              <a:defRPr/>
            </a:pPr>
            <a:endParaRPr lang="en-US" dirty="0" smtClean="0"/>
          </a:p>
          <a:p>
            <a:pPr marL="228600" indent="-228600" eaLnBrk="1" hangingPunct="1">
              <a:defRPr/>
            </a:pPr>
            <a:r>
              <a:rPr lang="en-US" dirty="0" smtClean="0"/>
              <a:t>There is a balance that needs to be achieved when working through this process for a compliance indicator.  The work must be thorough enough to identify the actionable causes, but also done in an timely manner so that a local system will have sufficient time to implement identified strategies in order to achieve compliance within the required timeline.</a:t>
            </a:r>
          </a:p>
          <a:p>
            <a:pPr marL="228600" indent="-228600" eaLnBrk="1" hangingPunct="1">
              <a:defRPr/>
            </a:pPr>
            <a:endParaRPr lang="en-US" dirty="0" smtClean="0"/>
          </a:p>
          <a:p>
            <a:pPr marL="228600" indent="-228600" eaLnBrk="1" hangingPunct="1">
              <a:defRPr/>
            </a:pPr>
            <a:endParaRPr lang="en-US" dirty="0" smtClean="0"/>
          </a:p>
          <a:p>
            <a:pPr eaLnBrk="1" hangingPunct="1">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B5EA8D0-D414-40DF-B609-5B750CA2AD38}"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TextEdit="1"/>
          </p:cNvSpPr>
          <p:nvPr>
            <p:ph type="sldImg"/>
          </p:nvPr>
        </p:nvSpPr>
        <p:spPr bwMode="auto">
          <a:noFill/>
          <a:ln>
            <a:solidFill>
              <a:srgbClr val="000000"/>
            </a:solidFill>
            <a:miter lim="800000"/>
            <a:headEnd/>
            <a:tailEnd/>
          </a:ln>
        </p:spPr>
      </p:sp>
      <p:sp>
        <p:nvSpPr>
          <p:cNvPr id="4608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000" smtClean="0"/>
              <a:t>When we begin our work with local systems, we plan to accomplish the complete data analysis in two to three separate meetings.  We typically conduct these meetings face-to face with the local system’s data team.  As Bev indicated previously, our work using this model with local systems has been primarily reactive; a result of low performance on a results or compliance indicator. To date, we have not completed the entire process with any one local system.    </a:t>
            </a:r>
          </a:p>
          <a:p>
            <a:pPr eaLnBrk="1" hangingPunct="1"/>
            <a:endParaRPr lang="en-US" sz="1000" smtClean="0"/>
          </a:p>
          <a:p>
            <a:pPr eaLnBrk="1" hangingPunct="1"/>
            <a:r>
              <a:rPr lang="en-US" sz="1000" smtClean="0"/>
              <a:t>Prior to beginning the process, we ask the local system manager to begin to identify a data team and require them to run specific reports from ITOTS, Virginia’s data system.  We also ask them to review information from other data sources such as KidsCount, and pull any data from their local data systems that are relevant to the issue being addressed.  We typically look at three years worth of data  in in order to identify specific trends in the data.</a:t>
            </a:r>
          </a:p>
          <a:p>
            <a:pPr eaLnBrk="1" hangingPunct="1"/>
            <a:endParaRPr lang="en-US" sz="1000" smtClean="0"/>
          </a:p>
          <a:p>
            <a:pPr eaLnBrk="1" hangingPunct="1"/>
            <a:r>
              <a:rPr lang="en-US" sz="1000" smtClean="0"/>
              <a:t>At the state office, we look at the same reports  as the local system, as well additional data sources such as children exposed to substances as birth, CAPTA information, and data from the public schools.  In preparation for the on-site visit, we review and analyze the data, identify what the data is telling us, formulate probing questions to use in guiding the discussion with local systems and begin to generate a list of additional data we feel may need to be gathered to complete the picture of the local system.</a:t>
            </a:r>
          </a:p>
          <a:p>
            <a:pPr eaLnBrk="1" hangingPunct="1"/>
            <a:endParaRPr lang="en-US" sz="1000" smtClean="0"/>
          </a:p>
          <a:p>
            <a:pPr eaLnBrk="1" hangingPunct="1"/>
            <a:endParaRPr lang="en-US" sz="10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TA and Monitoring Consultants work collaboratively throughout the data analysis process.  We both are present during all onsite visits and/or teleconference calls.  At the beginning of this first on-site visit, we address the purpose of the work, how the process will proceed, that cyclical nature of the work, the outcome to be achieved:  a valid actionable cause that we will help us develop strategies to address the identified need.</a:t>
            </a:r>
          </a:p>
          <a:p>
            <a:endParaRPr lang="en-US" dirty="0"/>
          </a:p>
        </p:txBody>
      </p:sp>
      <p:sp>
        <p:nvSpPr>
          <p:cNvPr id="4" name="Slide Number Placeholder 3"/>
          <p:cNvSpPr>
            <a:spLocks noGrp="1"/>
          </p:cNvSpPr>
          <p:nvPr>
            <p:ph type="sldNum" sz="quarter" idx="10"/>
          </p:nvPr>
        </p:nvSpPr>
        <p:spPr/>
        <p:txBody>
          <a:bodyPr/>
          <a:lstStyle/>
          <a:p>
            <a:pPr>
              <a:defRPr/>
            </a:pPr>
            <a:fld id="{9B5EA8D0-D414-40DF-B609-5B750CA2AD38}" type="slidenum">
              <a:rPr lang="en-US" smtClean="0"/>
              <a:pPr>
                <a:defRPr/>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TextEdit="1"/>
          </p:cNvSpPr>
          <p:nvPr>
            <p:ph type="sldImg"/>
          </p:nvPr>
        </p:nvSpPr>
        <p:spPr bwMode="auto">
          <a:noFill/>
          <a:ln>
            <a:solidFill>
              <a:srgbClr val="000000"/>
            </a:solidFill>
            <a:miter lim="800000"/>
            <a:headEnd/>
            <a:tailEnd/>
          </a:ln>
        </p:spPr>
      </p:sp>
      <p:sp>
        <p:nvSpPr>
          <p:cNvPr id="5017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000" smtClean="0"/>
              <a:t>During the first on-site visit, we have found that we are able to get through the entire preparation phase up to the data analysis portion of the Inquiry phase. </a:t>
            </a:r>
          </a:p>
          <a:p>
            <a:pPr eaLnBrk="1" hangingPunct="1"/>
            <a:endParaRPr lang="en-US" sz="1000" smtClean="0"/>
          </a:p>
          <a:p>
            <a:pPr eaLnBrk="1" hangingPunct="1"/>
            <a:r>
              <a:rPr lang="en-US" sz="1000" smtClean="0"/>
              <a:t>Most of our work using this process has been with local systems who have not achieved the state target on either a compliance or result indicator.  This has assisted in identifying the </a:t>
            </a:r>
            <a:r>
              <a:rPr lang="en-US" sz="1000" b="1" smtClean="0"/>
              <a:t>purpose</a:t>
            </a:r>
            <a:r>
              <a:rPr lang="en-US" sz="1000" smtClean="0"/>
              <a:t> which might be:</a:t>
            </a:r>
          </a:p>
          <a:p>
            <a:pPr lvl="1" eaLnBrk="1" hangingPunct="1"/>
            <a:r>
              <a:rPr lang="en-US" sz="1000" smtClean="0"/>
              <a:t>  To identify effective and efficient improvement strategies to serve more children birth to three years in order to meet the 2010 state target of 2.6%.</a:t>
            </a:r>
          </a:p>
          <a:p>
            <a:pPr lvl="1" eaLnBrk="1" hangingPunct="1"/>
            <a:endParaRPr lang="en-US" sz="1000" smtClean="0"/>
          </a:p>
          <a:p>
            <a:pPr lvl="1" eaLnBrk="1" hangingPunct="1"/>
            <a:r>
              <a:rPr lang="en-US" sz="1000" smtClean="0"/>
              <a:t>Through our discussions, we ensure that for this point in the data analysis process, there are no additional people who need to be added to the data team.  We also begin to define the problem that we will be addressing.  Again, since most of our work has been as a result of a local not meeting a state target, identifying the problem is made a bit easier.  An example of the problem might be:  For child find birth to age 3, the Infant &amp; Toddler Connection of Playground City is at 56% of the state target which is 56%. </a:t>
            </a:r>
          </a:p>
          <a:p>
            <a:pPr eaLnBrk="1" hangingPunct="1"/>
            <a:endParaRPr lang="en-US" sz="1000" smtClean="0"/>
          </a:p>
          <a:p>
            <a:pPr eaLnBrk="1" hangingPunct="1"/>
            <a:r>
              <a:rPr lang="en-US" sz="1000" smtClean="0"/>
              <a:t>During this first visit, we also begin reviewing the data that is available.  The Technical Assistance and Monitoring Consultants begin having guided discussions with the local system about what the data is and is not telling us. Since VA’s data system is not as robust as we would like and have found that local systems need to collect additional data before proceeding through Inquiry phase of this process.</a:t>
            </a:r>
          </a:p>
          <a:p>
            <a:pPr eaLnBrk="1" hangingPunct="1"/>
            <a:endParaRPr lang="en-US" sz="1000" smtClean="0"/>
          </a:p>
          <a:p>
            <a:pPr eaLnBrk="1" hangingPunct="1"/>
            <a:endParaRPr lang="en-US" sz="1000" smtClean="0"/>
          </a:p>
          <a:p>
            <a:pPr eaLnBrk="1" hangingPunct="1"/>
            <a:endParaRPr lang="en-US" sz="10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a:p>
            <a:pPr eaLnBrk="1" hangingPunct="1"/>
            <a:r>
              <a:rPr lang="en-US" smtClean="0"/>
              <a:t>We have found that many of the local systems we have initiation this process with have pulled the requested data but have not disseminated the data to their data team and /or reviewed/analyzed the information.  Our first activity is to review each report and discuss the purpose of the report and what the data is or is not telling us.  We use this opportunity as a “teachable moment”, guiding discussions to show local systems how to look at the data, how to ask probing questions about the data, how to determine if they feel the data tells a complete ‘story” or is additional information needed..  We keep the focus of our discussion on “What does the data tell us?, limiting anecdotal assumptions.  </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D91F6512-530F-4DAC-9B39-B96ABF48D648}" type="slidenum">
              <a:rPr lang="en-US" smtClean="0"/>
              <a:pPr>
                <a:defRPr/>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eaLnBrk="1" hangingPunct="1">
              <a:defRPr/>
            </a:pPr>
            <a:r>
              <a:rPr lang="en-US" dirty="0" smtClean="0"/>
              <a:t>I’d now like to walk you through Preparation and Inquiry phase with information from a local system.  </a:t>
            </a:r>
          </a:p>
          <a:p>
            <a:pPr eaLnBrk="1" hangingPunct="1">
              <a:defRPr/>
            </a:pPr>
            <a:endParaRPr lang="en-US" dirty="0" smtClean="0"/>
          </a:p>
          <a:p>
            <a:pPr eaLnBrk="1" hangingPunct="1">
              <a:defRPr/>
            </a:pPr>
            <a:r>
              <a:rPr lang="en-US" dirty="0" smtClean="0"/>
              <a:t>We began working with this local system because they were at 77% of the State target for the 0-1 population.  This local system was at 97% of the State target for the 0-3 population so our efforts have focused on finding more children under one year of age.</a:t>
            </a:r>
          </a:p>
          <a:p>
            <a:pPr eaLnBrk="1" hangingPunct="1">
              <a:defRPr/>
            </a:pPr>
            <a:endParaRPr lang="en-US" dirty="0" smtClean="0"/>
          </a:p>
          <a:p>
            <a:pPr eaLnBrk="1" hangingPunct="1">
              <a:defRPr/>
            </a:pPr>
            <a:r>
              <a:rPr lang="en-US" dirty="0" smtClean="0"/>
              <a:t>For this local system, they determined that the data team would be the Local System Manager, the LSM Supervisor, all Service Coordinators.  Some of the service coordinators also provided direct services.</a:t>
            </a:r>
          </a:p>
          <a:p>
            <a:pPr eaLnBrk="1" hangingPunct="1">
              <a:defRPr/>
            </a:pPr>
            <a:endParaRPr lang="en-US" dirty="0" smtClean="0"/>
          </a:p>
          <a:p>
            <a:pPr eaLnBrk="1" hangingPunct="1">
              <a:defRPr/>
            </a:pPr>
            <a:r>
              <a:rPr lang="en-US" dirty="0" smtClean="0"/>
              <a:t>The information you see on the screen is one piece of data that was looked at during the inquiry phase.  This is a report generated from our data system which provides information such as:</a:t>
            </a:r>
          </a:p>
          <a:p>
            <a:pPr marL="228600" indent="-228600" eaLnBrk="1" hangingPunct="1">
              <a:buFontTx/>
              <a:buAutoNum type="arabicPeriod"/>
              <a:defRPr/>
            </a:pPr>
            <a:r>
              <a:rPr lang="en-US" dirty="0" smtClean="0"/>
              <a:t>Who are the referral sources?</a:t>
            </a:r>
          </a:p>
          <a:p>
            <a:pPr marL="228600" indent="-228600" eaLnBrk="1" hangingPunct="1">
              <a:buFontTx/>
              <a:buAutoNum type="arabicPeriod"/>
              <a:defRPr/>
            </a:pPr>
            <a:r>
              <a:rPr lang="en-US" dirty="0" smtClean="0"/>
              <a:t>How many referrals from each referral source were evaluated and the outcome of the evaluation</a:t>
            </a:r>
          </a:p>
          <a:p>
            <a:pPr marL="228600" indent="-228600" eaLnBrk="1" hangingPunct="1">
              <a:buFontTx/>
              <a:buAutoNum type="arabicPeriod"/>
              <a:defRPr/>
            </a:pPr>
            <a:r>
              <a:rPr lang="en-US" dirty="0" smtClean="0"/>
              <a:t>How many referrals from each referral source were not evaluated and the outcome of those referrals</a:t>
            </a:r>
          </a:p>
          <a:p>
            <a:pPr marL="228600" indent="-228600" eaLnBrk="1" hangingPunct="1">
              <a:defRPr/>
            </a:pPr>
            <a:endParaRPr lang="en-US" dirty="0" smtClean="0"/>
          </a:p>
          <a:p>
            <a:pPr marL="228600" indent="-228600" eaLnBrk="1" hangingPunct="1">
              <a:defRPr/>
            </a:pPr>
            <a:r>
              <a:rPr lang="en-US" dirty="0" smtClean="0"/>
              <a:t>Some additional information that can be gathered in this report is</a:t>
            </a:r>
          </a:p>
          <a:p>
            <a:pPr marL="228600" indent="-228600" eaLnBrk="1" hangingPunct="1">
              <a:buFontTx/>
              <a:buAutoNum type="arabicPeriod"/>
              <a:defRPr/>
            </a:pPr>
            <a:r>
              <a:rPr lang="en-US" dirty="0" smtClean="0"/>
              <a:t>Who is the primary referral source?</a:t>
            </a:r>
          </a:p>
          <a:p>
            <a:pPr marL="228600" indent="-228600" eaLnBrk="1" hangingPunct="1">
              <a:buFontTx/>
              <a:buAutoNum type="arabicPeriod"/>
              <a:defRPr/>
            </a:pPr>
            <a:r>
              <a:rPr lang="en-US" dirty="0" smtClean="0"/>
              <a:t>How many referrals did the local system receive during a given time period and how many referrals were evaluated and how many referrals were not evaluated.</a:t>
            </a:r>
          </a:p>
          <a:p>
            <a:pPr marL="228600" indent="-228600" eaLnBrk="1" hangingPunct="1">
              <a:buFontTx/>
              <a:buAutoNum type="arabicPeriod"/>
              <a:defRPr/>
            </a:pPr>
            <a:r>
              <a:rPr lang="en-US" dirty="0" smtClean="0"/>
              <a:t>Who is not making referrals  (To ensure that you are able to see this information clearly, other referral sources such as the Health Department or Private Agencies are not included as they did not refer anyone during this time period )</a:t>
            </a:r>
          </a:p>
          <a:p>
            <a:endParaRPr lang="en-US" dirty="0"/>
          </a:p>
        </p:txBody>
      </p:sp>
      <p:sp>
        <p:nvSpPr>
          <p:cNvPr id="4" name="Slide Number Placeholder 3"/>
          <p:cNvSpPr>
            <a:spLocks noGrp="1"/>
          </p:cNvSpPr>
          <p:nvPr>
            <p:ph type="sldNum" sz="quarter" idx="10"/>
          </p:nvPr>
        </p:nvSpPr>
        <p:spPr/>
        <p:txBody>
          <a:bodyPr/>
          <a:lstStyle/>
          <a:p>
            <a:pPr>
              <a:defRPr/>
            </a:pPr>
            <a:fld id="{4A9DDD9D-FF51-4319-A59E-E598AD27202F}" type="slidenum">
              <a:rPr lang="en-US" smtClean="0"/>
              <a:pPr>
                <a:defRPr/>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defRPr/>
            </a:pPr>
            <a:r>
              <a:rPr lang="en-US" dirty="0" smtClean="0"/>
              <a:t>The information you see on this slide provides more detailed information from the previous slide.</a:t>
            </a:r>
          </a:p>
          <a:p>
            <a:pPr eaLnBrk="1" hangingPunct="1">
              <a:defRPr/>
            </a:pPr>
            <a:endParaRPr lang="en-US" dirty="0" smtClean="0"/>
          </a:p>
          <a:p>
            <a:pPr eaLnBrk="1" hangingPunct="1">
              <a:defRPr/>
            </a:pPr>
            <a:r>
              <a:rPr lang="en-US" dirty="0" smtClean="0"/>
              <a:t>The local system identified these concerns after reviewing this report:</a:t>
            </a:r>
          </a:p>
          <a:p>
            <a:pPr marL="228600" indent="-228600" eaLnBrk="1" hangingPunct="1">
              <a:buFontTx/>
              <a:buAutoNum type="arabicPeriod"/>
              <a:defRPr/>
            </a:pPr>
            <a:r>
              <a:rPr lang="en-US" dirty="0" smtClean="0"/>
              <a:t>A good percentage of families were declining services by did not know the reason why.  The local system speculated at the reason but could not substantiate their supposition with data.  </a:t>
            </a:r>
          </a:p>
          <a:p>
            <a:pPr marL="228600" indent="-228600" eaLnBrk="1" hangingPunct="1">
              <a:buFontTx/>
              <a:buAutoNum type="arabicPeriod"/>
              <a:defRPr/>
            </a:pPr>
            <a:r>
              <a:rPr lang="en-US" dirty="0" smtClean="0"/>
              <a:t>Over ½ of the physician referrals did not make it to either screening or evaluation.  This led to the discussion of which specific doctors were making referrals and what were the outcomes of the referrals.  This also led to a discussion of the age physician’s were making referrals.  </a:t>
            </a:r>
          </a:p>
          <a:p>
            <a:pPr marL="228600" indent="-228600" eaLnBrk="1" hangingPunct="1">
              <a:buFontTx/>
              <a:buAutoNum type="arabicPeriod"/>
              <a:defRPr/>
            </a:pPr>
            <a:r>
              <a:rPr lang="en-US" dirty="0" smtClean="0"/>
              <a:t>The local system was pleased that so many families referred themselves to the EI program but could not answer the questions about how did the family find out about EI services.  They speculated that physicians told families to contact them but again, had no data to support this supposition.</a:t>
            </a:r>
          </a:p>
          <a:p>
            <a:pPr marL="228600" indent="-228600" eaLnBrk="1" hangingPunct="1">
              <a:buFontTx/>
              <a:buAutoNum type="arabicPeriod"/>
              <a:defRPr/>
            </a:pPr>
            <a:r>
              <a:rPr lang="en-US" dirty="0" smtClean="0"/>
              <a:t>The local system could not report the average age of referral from all referrals sources nor from specific referral sources such as physicians.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A9DDD9D-FF51-4319-A59E-E598AD27202F}" type="slidenum">
              <a:rPr lang="en-US" smtClean="0"/>
              <a:pPr>
                <a:defRPr/>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eaLnBrk="1" hangingPunct="1">
              <a:defRPr/>
            </a:pPr>
            <a:r>
              <a:rPr lang="en-US" dirty="0" smtClean="0"/>
              <a:t>After time was spent reviewing their local data, the local system decided that it needed to collect more information in order to determine:</a:t>
            </a:r>
          </a:p>
          <a:p>
            <a:pPr marL="228600" indent="-228600" eaLnBrk="1" hangingPunct="1">
              <a:buFontTx/>
              <a:buAutoNum type="arabicPeriod"/>
              <a:defRPr/>
            </a:pPr>
            <a:r>
              <a:rPr lang="en-US" dirty="0" smtClean="0"/>
              <a:t>What was the average age of referral?  Were they getting the numbers of referrals for the 0-1 population but families were declining the services or children were found not eligible for Part C?  At what age were specific physicians making referrals</a:t>
            </a:r>
          </a:p>
          <a:p>
            <a:pPr marL="228600" indent="-228600" eaLnBrk="1" hangingPunct="1">
              <a:buFontTx/>
              <a:buAutoNum type="arabicPeriod"/>
              <a:defRPr/>
            </a:pPr>
            <a:r>
              <a:rPr lang="en-US" dirty="0" smtClean="0"/>
              <a:t>How were families hearing about the Part C system</a:t>
            </a:r>
          </a:p>
          <a:p>
            <a:pPr marL="228600" indent="-228600" eaLnBrk="1" hangingPunct="1">
              <a:buFontTx/>
              <a:buAutoNum type="arabicPeriod"/>
              <a:defRPr/>
            </a:pPr>
            <a:r>
              <a:rPr lang="en-US" dirty="0" smtClean="0"/>
              <a:t>Why were so many families declining early intervention services, at what was the age of the child when they were declining services.</a:t>
            </a:r>
          </a:p>
          <a:p>
            <a:pPr marL="228600" indent="-228600" eaLnBrk="1" hangingPunct="1">
              <a:defRPr/>
            </a:pPr>
            <a:endParaRPr lang="en-US" dirty="0" smtClean="0"/>
          </a:p>
          <a:p>
            <a:pPr marL="228600" indent="-228600" eaLnBrk="1" hangingPunct="1">
              <a:defRPr/>
            </a:pPr>
            <a:r>
              <a:rPr lang="en-US" dirty="0" smtClean="0"/>
              <a:t>The local system also decided that they wanted to gather more specific information about physician referrals, which doctors were referring children, the age of referral and the outcome of those referrals</a:t>
            </a:r>
          </a:p>
          <a:p>
            <a:pPr marL="228600" indent="-228600" eaLnBrk="1" hangingPunct="1">
              <a:defRPr/>
            </a:pPr>
            <a:endParaRPr lang="en-US" dirty="0" smtClean="0"/>
          </a:p>
          <a:p>
            <a:pPr marL="228600" indent="-228600" eaLnBrk="1" hangingPunct="1">
              <a:defRPr/>
            </a:pPr>
            <a:r>
              <a:rPr lang="en-US" dirty="0" smtClean="0"/>
              <a:t>The local system developed a spreadsheet that allowed them to collect information so that they would have a better understanding of what “happened” to a referral from the time the phone call was received to the point where either an IFSP was developed or family declined services.  This included looking at different points in the process (screening, assessment for service planning, IFSP development) and decisions that were made either by the family or local system about the child’s need for EI services</a:t>
            </a:r>
          </a:p>
          <a:p>
            <a:pPr marL="228600" indent="-228600" eaLnBrk="1" hangingPunct="1">
              <a:buFontTx/>
              <a:buAutoNum type="arabicPeriod"/>
              <a:defRPr/>
            </a:pPr>
            <a:r>
              <a:rPr lang="en-US" dirty="0" smtClean="0"/>
              <a:t>The age of the child at referral</a:t>
            </a:r>
          </a:p>
          <a:p>
            <a:pPr marL="228600" indent="-228600" eaLnBrk="1" hangingPunct="1">
              <a:buFontTx/>
              <a:buAutoNum type="arabicPeriod"/>
              <a:defRPr/>
            </a:pPr>
            <a:r>
              <a:rPr lang="en-US" dirty="0" smtClean="0"/>
              <a:t>Names of specific doctor’s making the referral versus the name of the practice</a:t>
            </a:r>
          </a:p>
          <a:p>
            <a:pPr marL="228600" indent="-228600" eaLnBrk="1" hangingPunct="1">
              <a:buFontTx/>
              <a:buAutoNum type="arabicPeriod"/>
              <a:defRPr/>
            </a:pPr>
            <a:r>
              <a:rPr lang="en-US" dirty="0" smtClean="0"/>
              <a:t>Why families were declining early intervention services</a:t>
            </a:r>
          </a:p>
          <a:p>
            <a:pPr marL="228600" indent="-228600" eaLnBrk="1" hangingPunct="1">
              <a:buFontTx/>
              <a:buAutoNum type="arabicPeriod"/>
              <a:defRPr/>
            </a:pPr>
            <a:r>
              <a:rPr lang="en-US" dirty="0" smtClean="0"/>
              <a:t>How did families hear about EI?</a:t>
            </a:r>
          </a:p>
          <a:p>
            <a:pPr marL="228600" indent="-228600" eaLnBrk="1" hangingPunct="1">
              <a:defRPr/>
            </a:pPr>
            <a:endParaRPr lang="en-US" dirty="0" smtClean="0"/>
          </a:p>
          <a:p>
            <a:pPr marL="228600" indent="-228600" eaLnBrk="1" hangingPunct="1">
              <a:defRPr/>
            </a:pPr>
            <a:r>
              <a:rPr lang="en-US" dirty="0" smtClean="0"/>
              <a:t>The local system felt that to get a sufficient amount of information to answer their questions, they would collect the data for a three month period.  Following this three month period, the data team along with the TA and Monitoring Consultants would re-convene to look at this additional data.</a:t>
            </a:r>
          </a:p>
          <a:p>
            <a:pPr marL="228600" indent="-228600" eaLnBrk="1" hangingPunct="1">
              <a:defRPr/>
            </a:pPr>
            <a:endParaRPr lang="en-US" dirty="0" smtClean="0"/>
          </a:p>
        </p:txBody>
      </p:sp>
      <p:sp>
        <p:nvSpPr>
          <p:cNvPr id="4" name="Slide Number Placeholder 3"/>
          <p:cNvSpPr>
            <a:spLocks noGrp="1"/>
          </p:cNvSpPr>
          <p:nvPr>
            <p:ph type="sldNum" sz="quarter" idx="5"/>
          </p:nvPr>
        </p:nvSpPr>
        <p:spPr/>
        <p:txBody>
          <a:bodyPr/>
          <a:lstStyle/>
          <a:p>
            <a:pPr>
              <a:defRPr/>
            </a:pPr>
            <a:fld id="{B283F79B-1EF7-4AF9-ACAB-EB6CD22928BB}" type="slidenum">
              <a:rPr lang="en-US" smtClean="0"/>
              <a:pPr>
                <a:defRPr/>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During the second on-site visit, we have found that we are able to complete all of the inquiry phase which would include reviewing existing data, new data, and generating hypotheses to determine actionable causes.</a:t>
            </a:r>
          </a:p>
          <a:p>
            <a:r>
              <a:rPr lang="en-US" dirty="0" smtClean="0"/>
              <a:t>Add notes</a:t>
            </a:r>
            <a:endParaRPr lang="en-US" dirty="0"/>
          </a:p>
        </p:txBody>
      </p:sp>
      <p:sp>
        <p:nvSpPr>
          <p:cNvPr id="4" name="Slide Number Placeholder 3"/>
          <p:cNvSpPr>
            <a:spLocks noGrp="1"/>
          </p:cNvSpPr>
          <p:nvPr>
            <p:ph type="sldNum" sz="quarter" idx="10"/>
          </p:nvPr>
        </p:nvSpPr>
        <p:spPr/>
        <p:txBody>
          <a:bodyPr/>
          <a:lstStyle/>
          <a:p>
            <a:pPr>
              <a:defRPr/>
            </a:pPr>
            <a:fld id="{9B5EA8D0-D414-40DF-B609-5B750CA2AD38}" type="slidenum">
              <a:rPr lang="en-US" smtClean="0"/>
              <a:pPr>
                <a:defRPr/>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p:txBody>
          <a:bodyPr wrap="square" numCol="1" anchor="t" anchorCtr="0" compatLnSpc="1">
            <a:prstTxWarp prst="textNoShape">
              <a:avLst/>
            </a:prstTxWarp>
          </a:bodyPr>
          <a:lstStyle/>
          <a:p>
            <a:pPr eaLnBrk="1" hangingPunct="1">
              <a:lnSpc>
                <a:spcPct val="90000"/>
              </a:lnSpc>
              <a:defRPr/>
            </a:pPr>
            <a:r>
              <a:rPr lang="en-US" sz="1000" dirty="0" smtClean="0"/>
              <a:t>During this visit, we begin to narrow down the focus/scope of work based on what the data tells us.  We summarize the data that was looked at in the initial on-site visit, look at the data that the local system has collected and identify what new information can be gleaned from this.  </a:t>
            </a:r>
          </a:p>
          <a:p>
            <a:pPr eaLnBrk="1" hangingPunct="1">
              <a:lnSpc>
                <a:spcPct val="90000"/>
              </a:lnSpc>
              <a:defRPr/>
            </a:pPr>
            <a:endParaRPr lang="en-US" sz="1000" dirty="0" smtClean="0"/>
          </a:p>
          <a:p>
            <a:pPr eaLnBrk="1" hangingPunct="1">
              <a:lnSpc>
                <a:spcPct val="90000"/>
              </a:lnSpc>
              <a:defRPr/>
            </a:pPr>
            <a:r>
              <a:rPr lang="en-US" sz="1000" dirty="0" smtClean="0"/>
              <a:t>We formulate a working hypotheses.  In Virginia, we have decided to use this definition of hypothesis:</a:t>
            </a:r>
          </a:p>
          <a:p>
            <a:pPr eaLnBrk="1" hangingPunct="1">
              <a:lnSpc>
                <a:spcPct val="90000"/>
              </a:lnSpc>
              <a:defRPr/>
            </a:pPr>
            <a:endParaRPr lang="en-US" sz="1000" dirty="0" smtClean="0"/>
          </a:p>
          <a:p>
            <a:pPr lvl="1" eaLnBrk="1" hangingPunct="1">
              <a:lnSpc>
                <a:spcPct val="90000"/>
              </a:lnSpc>
              <a:defRPr/>
            </a:pPr>
            <a:r>
              <a:rPr lang="en-US" sz="1000" dirty="0" smtClean="0"/>
              <a:t>Hypothesis is a proposition or supposition tentatively accepted to explain certain facts or to provide a basis for further investigation.  A hypothesis provides the basis of further investigation and analysis to determine a valid actionable cause(</a:t>
            </a:r>
            <a:r>
              <a:rPr lang="en-US" sz="1000" dirty="0" err="1" smtClean="0"/>
              <a:t>s</a:t>
            </a:r>
            <a:r>
              <a:rPr lang="en-US" sz="1000" dirty="0" smtClean="0"/>
              <a:t>).</a:t>
            </a:r>
          </a:p>
          <a:p>
            <a:pPr eaLnBrk="1" hangingPunct="1">
              <a:lnSpc>
                <a:spcPct val="90000"/>
              </a:lnSpc>
              <a:defRPr/>
            </a:pPr>
            <a:endParaRPr lang="en-US" sz="1000" dirty="0" smtClean="0"/>
          </a:p>
          <a:p>
            <a:pPr eaLnBrk="1" hangingPunct="1">
              <a:lnSpc>
                <a:spcPct val="90000"/>
              </a:lnSpc>
              <a:defRPr/>
            </a:pPr>
            <a:r>
              <a:rPr lang="en-US" sz="1000" dirty="0" smtClean="0"/>
              <a:t>In working with local systems to develop a hypothesis or hypotheses, we guide local systems in their discussions to explore what actions in their practice might have contributed to the results in these areas:  infrastructure, policies and procedures, daily practices, monitoring and supervision, resources, etc.  For example, The child count is below the state target.  The data tells us that a high percentage of children are not found eligible and a high percentage of families are declining EI services.  Data is also telling us that very few physicians are referring to the local system.  In reviewing the data, discussion might include topics such as is the local system finding children eligible for EI services under all three components of the states definition of eligibility, particularly “atypical development”,  what tools are the local system using to determine if a child is eligible for EI services, are they sensitive enough to accomplish this?  Our roles as the TA and Monitoring Consultants is to guide the discussion to explore their practices as well as help the local system to tie all of the data pieces together to formulate a hypotheses.</a:t>
            </a:r>
          </a:p>
          <a:p>
            <a:pPr eaLnBrk="1" hangingPunct="1">
              <a:lnSpc>
                <a:spcPct val="90000"/>
              </a:lnSpc>
              <a:defRPr/>
            </a:pPr>
            <a:endParaRPr lang="en-US" sz="1000" dirty="0" smtClean="0"/>
          </a:p>
          <a:p>
            <a:pPr eaLnBrk="1" hangingPunct="1">
              <a:lnSpc>
                <a:spcPct val="90000"/>
              </a:lnSpc>
              <a:defRPr/>
            </a:pPr>
            <a:r>
              <a:rPr lang="en-US" sz="1000" dirty="0" smtClean="0"/>
              <a:t>In our work, some local systems have developed several hypotheses but have chosen to prioritize which hypothesis to address first.  This is often a result of current work loads and/or their sphere of influence (what can be addressed that is within their capabilities; not impacted by outside influences).</a:t>
            </a:r>
          </a:p>
          <a:p>
            <a:pPr eaLnBrk="1" hangingPunct="1">
              <a:lnSpc>
                <a:spcPct val="90000"/>
              </a:lnSpc>
              <a:defRPr/>
            </a:pPr>
            <a:endParaRPr lang="en-US" sz="1000" dirty="0" smtClean="0"/>
          </a:p>
          <a:p>
            <a:pPr eaLnBrk="1" hangingPunct="1">
              <a:lnSpc>
                <a:spcPct val="90000"/>
              </a:lnSpc>
              <a:defRPr/>
            </a:pPr>
            <a:r>
              <a:rPr lang="en-US" sz="1000" dirty="0" smtClean="0"/>
              <a:t>In testing the hypothesis or hypotheses, things we consider with a local system are:</a:t>
            </a:r>
          </a:p>
          <a:p>
            <a:pPr eaLnBrk="1" hangingPunct="1">
              <a:lnSpc>
                <a:spcPct val="90000"/>
              </a:lnSpc>
              <a:defRPr/>
            </a:pPr>
            <a:r>
              <a:rPr lang="en-US" sz="1000" dirty="0" smtClean="0"/>
              <a:t>1. Is this a compliance or result indicator being address? This has a direct impact on how long we reasonable spend testing the hypothesis.  </a:t>
            </a:r>
          </a:p>
          <a:p>
            <a:pPr eaLnBrk="1" hangingPunct="1">
              <a:lnSpc>
                <a:spcPct val="90000"/>
              </a:lnSpc>
              <a:defRPr/>
            </a:pPr>
            <a:r>
              <a:rPr lang="en-US" sz="1000" dirty="0" smtClean="0"/>
              <a:t>2. Does the current data team needs to be expanded?  Since the group of individual  that has been looking at the data has an opinion about what the data says, we can’t let their inherent bias limit the data or questions an expanded group might consider.</a:t>
            </a:r>
          </a:p>
          <a:p>
            <a:pPr marL="228600" indent="-228600" eaLnBrk="1" hangingPunct="1">
              <a:lnSpc>
                <a:spcPct val="90000"/>
              </a:lnSpc>
              <a:buFontTx/>
              <a:buAutoNum type="arabicPeriod" startAt="3"/>
              <a:defRPr/>
            </a:pPr>
            <a:r>
              <a:rPr lang="en-US" sz="1000" dirty="0" smtClean="0"/>
              <a:t>What questions need to be considered in testing the hypothesis?</a:t>
            </a:r>
          </a:p>
          <a:p>
            <a:pPr marL="228600" indent="-228600" eaLnBrk="1" hangingPunct="1">
              <a:lnSpc>
                <a:spcPct val="90000"/>
              </a:lnSpc>
              <a:buFontTx/>
              <a:buAutoNum type="arabicPeriod" startAt="3"/>
              <a:defRPr/>
            </a:pPr>
            <a:r>
              <a:rPr lang="en-US" sz="1000" dirty="0" smtClean="0"/>
              <a:t>Has there been any information that would lead us to reject the state hypotheses or our data patterns?</a:t>
            </a:r>
          </a:p>
          <a:p>
            <a:pPr marL="228600" indent="-228600" eaLnBrk="1" hangingPunct="1">
              <a:lnSpc>
                <a:spcPct val="90000"/>
              </a:lnSpc>
              <a:buFontTx/>
              <a:buAutoNum type="arabicPeriod" startAt="3"/>
              <a:defRPr/>
            </a:pPr>
            <a:r>
              <a:rPr lang="en-US" sz="1000" dirty="0" smtClean="0"/>
              <a:t>Given the data picture and before any conclusions are drawn, are there any possible explanations from our practice that we might pose? </a:t>
            </a:r>
          </a:p>
          <a:p>
            <a:pPr marL="228600" indent="-228600" eaLnBrk="1" hangingPunct="1">
              <a:lnSpc>
                <a:spcPct val="90000"/>
              </a:lnSpc>
              <a:defRPr/>
            </a:pPr>
            <a:endParaRPr lang="en-US" sz="1000" dirty="0" smtClean="0"/>
          </a:p>
          <a:p>
            <a:pPr marL="228600" indent="-228600" eaLnBrk="1" hangingPunct="1">
              <a:lnSpc>
                <a:spcPct val="90000"/>
              </a:lnSpc>
              <a:defRPr/>
            </a:pPr>
            <a:r>
              <a:rPr lang="en-US" sz="1000" dirty="0" smtClean="0"/>
              <a:t>How do we know if we have a proven hypotheses?</a:t>
            </a:r>
          </a:p>
          <a:p>
            <a:pPr marL="228600" indent="-228600" eaLnBrk="1" hangingPunct="1">
              <a:lnSpc>
                <a:spcPct val="90000"/>
              </a:lnSpc>
              <a:defRPr/>
            </a:pPr>
            <a:r>
              <a:rPr lang="en-US" sz="1000" dirty="0" smtClean="0"/>
              <a:t>In Virginia, we feel that if we have a proven hypotheses, there is a valid actionable cause.</a:t>
            </a:r>
          </a:p>
          <a:p>
            <a:pPr marL="228600" indent="-228600" eaLnBrk="1" hangingPunct="1">
              <a:lnSpc>
                <a:spcPct val="90000"/>
              </a:lnSpc>
              <a:defRPr/>
            </a:pPr>
            <a:r>
              <a:rPr lang="en-US" sz="1000" dirty="0" smtClean="0"/>
              <a:t>We define a valid actionable cause as something that can be acted upon to address the problem and lead to improvement.</a:t>
            </a:r>
          </a:p>
          <a:p>
            <a:pPr marL="228600" indent="-228600" eaLnBrk="1" hangingPunct="1">
              <a:lnSpc>
                <a:spcPct val="90000"/>
              </a:lnSpc>
              <a:defRPr/>
            </a:pPr>
            <a:r>
              <a:rPr lang="en-US" sz="1000" dirty="0" smtClean="0"/>
              <a:t>We have defined the criteria for a valid actionable cause as the right action and something that can be acted upon at some level.</a:t>
            </a:r>
          </a:p>
          <a:p>
            <a:pPr marL="228600" indent="-228600" eaLnBrk="1" hangingPunct="1">
              <a:lnSpc>
                <a:spcPct val="90000"/>
              </a:lnSpc>
              <a:defRPr/>
            </a:pPr>
            <a:endParaRPr lang="en-US" sz="1000" dirty="0" smtClean="0"/>
          </a:p>
          <a:p>
            <a:pPr marL="228600" indent="-228600" eaLnBrk="1" hangingPunct="1">
              <a:lnSpc>
                <a:spcPct val="90000"/>
              </a:lnSpc>
              <a:defRPr/>
            </a:pPr>
            <a:r>
              <a:rPr lang="en-US" sz="1000" dirty="0" smtClean="0"/>
              <a:t>To be sure we have achieved an actionable cause, the local system considers the following:</a:t>
            </a:r>
          </a:p>
          <a:p>
            <a:pPr marL="228600" indent="-228600" eaLnBrk="1" hangingPunct="1">
              <a:lnSpc>
                <a:spcPct val="90000"/>
              </a:lnSpc>
              <a:buFontTx/>
              <a:buAutoNum type="arabicPeriod"/>
              <a:defRPr/>
            </a:pPr>
            <a:r>
              <a:rPr lang="en-US" sz="1000" dirty="0" smtClean="0"/>
              <a:t>Would the problem have occurred if the cause had not been present?</a:t>
            </a:r>
          </a:p>
          <a:p>
            <a:pPr marL="228600" indent="-228600" eaLnBrk="1" hangingPunct="1">
              <a:lnSpc>
                <a:spcPct val="90000"/>
              </a:lnSpc>
              <a:buFontTx/>
              <a:buAutoNum type="arabicPeriod"/>
              <a:defRPr/>
            </a:pPr>
            <a:r>
              <a:rPr lang="en-US" sz="1000" dirty="0" smtClean="0"/>
              <a:t>Will the problem re-occur if the cause is not corrected?</a:t>
            </a:r>
          </a:p>
          <a:p>
            <a:pPr marL="228600" indent="-228600" eaLnBrk="1" hangingPunct="1">
              <a:lnSpc>
                <a:spcPct val="90000"/>
              </a:lnSpc>
              <a:defRPr/>
            </a:pPr>
            <a:r>
              <a:rPr lang="en-US" sz="1000" dirty="0" smtClean="0"/>
              <a:t>If the answer to any of these questions is yes, then we have not identified the actionable cause; we may have identified contributing factors but have not delved deep enough into the problem to get to the underlying issues.  If we answer yes to the questions, we need to go back to looking at our data to identify another hypotheses.  If we can answer no to these questions, then we can move on to improvement planning.</a:t>
            </a:r>
          </a:p>
          <a:p>
            <a:pPr eaLnBrk="1" hangingPunct="1">
              <a:lnSpc>
                <a:spcPct val="90000"/>
              </a:lnSpc>
              <a:defRPr/>
            </a:pPr>
            <a:endParaRPr lang="en-US" sz="1000" dirty="0" smtClean="0"/>
          </a:p>
          <a:p>
            <a:pPr lvl="1" eaLnBrk="1" hangingPunct="1">
              <a:lnSpc>
                <a:spcPct val="90000"/>
              </a:lnSpc>
              <a:defRPr/>
            </a:pPr>
            <a:endParaRPr lang="en-US" sz="1000" dirty="0" smtClean="0"/>
          </a:p>
          <a:p>
            <a:pPr eaLnBrk="1" hangingPunct="1">
              <a:lnSpc>
                <a:spcPct val="90000"/>
              </a:lnSpc>
              <a:defRPr/>
            </a:pPr>
            <a:endParaRPr lang="en-US" sz="1000" dirty="0" smtClean="0"/>
          </a:p>
          <a:p>
            <a:pPr eaLnBrk="1" hangingPunct="1">
              <a:defRPr/>
            </a:pPr>
            <a:endParaRPr lang="en-US" dirty="0" smtClean="0"/>
          </a:p>
          <a:p>
            <a:pPr eaLnBrk="1" hangingPunct="1">
              <a:defRPr/>
            </a:pPr>
            <a:endParaRPr lang="en-US" dirty="0" smtClean="0"/>
          </a:p>
          <a:p>
            <a:pPr lvl="1" eaLnBrk="1" hangingPunct="1">
              <a:lnSpc>
                <a:spcPct val="90000"/>
              </a:lnSpc>
              <a:defRPr/>
            </a:pPr>
            <a:endParaRPr lang="en-US" sz="1000"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hangingPunct="1">
              <a:defRPr/>
            </a:pPr>
            <a:r>
              <a:rPr lang="en-US" dirty="0" smtClean="0"/>
              <a:t>At the end of the three month period that the Infant &amp; Toddler Connection of Playground City collected additional data, they were able to add these additional pieces of data to what was previously collected:</a:t>
            </a:r>
          </a:p>
          <a:p>
            <a:pPr eaLnBrk="1" hangingPunct="1">
              <a:defRPr/>
            </a:pPr>
            <a:endParaRPr lang="en-US" dirty="0" smtClean="0"/>
          </a:p>
          <a:p>
            <a:pPr marL="228600" indent="-228600" eaLnBrk="1" hangingPunct="1">
              <a:buFontTx/>
              <a:buAutoNum type="arabicPeriod"/>
              <a:defRPr/>
            </a:pPr>
            <a:r>
              <a:rPr lang="en-US" dirty="0" smtClean="0"/>
              <a:t>The average age of referral for all children referred to the EI system was 16 months</a:t>
            </a:r>
          </a:p>
          <a:p>
            <a:pPr marL="228600" indent="-228600" eaLnBrk="1" hangingPunct="1">
              <a:buFontTx/>
              <a:buAutoNum type="arabicPeriod"/>
              <a:defRPr/>
            </a:pPr>
            <a:r>
              <a:rPr lang="en-US" dirty="0" smtClean="0"/>
              <a:t>Of the 10 referrals referred by physicians, the average age was 14 months.  </a:t>
            </a:r>
          </a:p>
          <a:p>
            <a:pPr marL="228600" indent="-228600" eaLnBrk="1" hangingPunct="1">
              <a:buFontTx/>
              <a:buAutoNum type="arabicPeriod"/>
              <a:defRPr/>
            </a:pPr>
            <a:r>
              <a:rPr lang="en-US" dirty="0" smtClean="0"/>
              <a:t>The local system was able to gather very specific information about referring physicians</a:t>
            </a:r>
          </a:p>
          <a:p>
            <a:pPr marL="228600" indent="-228600" eaLnBrk="1" hangingPunct="1">
              <a:buFontTx/>
              <a:buAutoNum type="arabicPeriod"/>
              <a:defRPr/>
            </a:pPr>
            <a:r>
              <a:rPr lang="en-US" dirty="0" smtClean="0"/>
              <a:t>They also noted that during this three month period, no referrals had been received from the local NICU</a:t>
            </a:r>
            <a:endParaRPr lang="en-US" dirty="0"/>
          </a:p>
        </p:txBody>
      </p:sp>
      <p:sp>
        <p:nvSpPr>
          <p:cNvPr id="4" name="Slide Number Placeholder 3"/>
          <p:cNvSpPr>
            <a:spLocks noGrp="1"/>
          </p:cNvSpPr>
          <p:nvPr>
            <p:ph type="sldNum" sz="quarter" idx="5"/>
          </p:nvPr>
        </p:nvSpPr>
        <p:spPr/>
        <p:txBody>
          <a:bodyPr/>
          <a:lstStyle/>
          <a:p>
            <a:pPr>
              <a:defRPr/>
            </a:pPr>
            <a:fld id="{65635DC1-24F1-4A6D-9941-E2443C134678}" type="slidenum">
              <a:rPr lang="en-US" smtClean="0"/>
              <a:pPr>
                <a:defRPr/>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hangingPunct="1">
              <a:defRPr/>
            </a:pPr>
            <a:r>
              <a:rPr lang="en-US" dirty="0" smtClean="0"/>
              <a:t>Information about referrals obtained from families included:</a:t>
            </a:r>
          </a:p>
          <a:p>
            <a:pPr eaLnBrk="1" hangingPunct="1">
              <a:defRPr/>
            </a:pPr>
            <a:endParaRPr lang="en-US" dirty="0" smtClean="0"/>
          </a:p>
          <a:p>
            <a:pPr marL="228600" indent="-228600" eaLnBrk="1" hangingPunct="1">
              <a:buFontTx/>
              <a:buAutoNum type="arabicPeriod"/>
              <a:defRPr/>
            </a:pPr>
            <a:r>
              <a:rPr lang="en-US" dirty="0" smtClean="0"/>
              <a:t>65% of physicians told families to contact the EI system; but provided little if any information about the EI system</a:t>
            </a:r>
          </a:p>
          <a:p>
            <a:pPr marL="228600" indent="-228600" eaLnBrk="1" hangingPunct="1">
              <a:buFontTx/>
              <a:buAutoNum type="arabicPeriod"/>
              <a:defRPr/>
            </a:pPr>
            <a:r>
              <a:rPr lang="en-US" dirty="0" smtClean="0"/>
              <a:t>The remaining families heard about EI through other people they met or knew who were currently or previously enrolled in early intervention</a:t>
            </a:r>
          </a:p>
          <a:p>
            <a:pPr marL="228600" indent="-228600" eaLnBrk="1" hangingPunct="1">
              <a:buFontTx/>
              <a:buAutoNum type="arabicPeriod"/>
              <a:defRPr/>
            </a:pPr>
            <a:r>
              <a:rPr lang="en-US" dirty="0" smtClean="0"/>
              <a:t>Of the referrals received from families, 58% declined services.  Most families declined because they did not feel their child needed early intervention services; they did not see the same issues/concerns that the physician did.  The other families chose to receive services through other agencies</a:t>
            </a:r>
            <a:br>
              <a:rPr lang="en-US" dirty="0" smtClean="0"/>
            </a:br>
            <a:endParaRPr lang="en-US" dirty="0"/>
          </a:p>
        </p:txBody>
      </p:sp>
      <p:sp>
        <p:nvSpPr>
          <p:cNvPr id="4" name="Slide Number Placeholder 3"/>
          <p:cNvSpPr>
            <a:spLocks noGrp="1"/>
          </p:cNvSpPr>
          <p:nvPr>
            <p:ph type="sldNum" sz="quarter" idx="5"/>
          </p:nvPr>
        </p:nvSpPr>
        <p:spPr/>
        <p:txBody>
          <a:bodyPr/>
          <a:lstStyle/>
          <a:p>
            <a:pPr>
              <a:defRPr/>
            </a:pPr>
            <a:fld id="{64DB5794-87ED-4C5C-9CEE-3D01F10BE3BD}" type="slidenum">
              <a:rPr lang="en-US" smtClean="0"/>
              <a:pPr>
                <a:defRPr/>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After the three month data collection period, the local system felt they had sufficient data to begin to develop hypotheses:</a:t>
            </a:r>
          </a:p>
          <a:p>
            <a:pPr eaLnBrk="1" hangingPunct="1"/>
            <a:endParaRPr lang="en-US" smtClean="0"/>
          </a:p>
          <a:p>
            <a:pPr eaLnBrk="1" hangingPunct="1"/>
            <a:r>
              <a:rPr lang="en-US" smtClean="0"/>
              <a:t>They felt that physicians were not referring children at very young ages; their data indicated the average age was 14 months</a:t>
            </a:r>
          </a:p>
          <a:p>
            <a:pPr eaLnBrk="1" hangingPunct="1"/>
            <a:r>
              <a:rPr lang="en-US" smtClean="0"/>
              <a:t>The local system felt that physicians were not providing families with a complete explanation about early intervention and the reason they were suggesting families contact early intervention</a:t>
            </a:r>
          </a:p>
          <a:p>
            <a:pPr eaLnBrk="1" hangingPunct="1"/>
            <a:endParaRPr lang="en-US" smtClean="0"/>
          </a:p>
          <a:p>
            <a:pPr eaLnBrk="1" hangingPunct="1"/>
            <a:r>
              <a:rPr lang="en-US" smtClean="0"/>
              <a:t>During this three month data collection period, the local system also went back and reviewed their referrals from the NICU  and realized that they had not received a referral from the local NICU in about 9 months.</a:t>
            </a:r>
          </a:p>
          <a:p>
            <a:pPr eaLnBrk="1" hangingPunct="1"/>
            <a:endParaRPr lang="en-US" smtClean="0"/>
          </a:p>
          <a:p>
            <a:pPr eaLnBrk="1" hangingPunct="1"/>
            <a:r>
              <a:rPr lang="en-US" smtClean="0"/>
              <a:t>The data team felt that they wanted to collect some more data regarding physician referrals.  They discussed the previous efforts that had been made to reach out to physicians and inform them about early intervention services.  The data team wanted to continue to collect additional data about physicians and discuss strategies about seeking assistance from a physician who was referring children at young ages to assist them with their outreach efforts toward other physicians. </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8B2C8E80-0A32-4B61-836D-D6BC2198DECD}" type="slidenum">
              <a:rPr lang="en-US" smtClean="0"/>
              <a:pPr>
                <a:defRPr/>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During the final on-site visit, the local system moves from the inquiry phase to developing the improvement plan and strategies to assess the effectiveness of the improvement plan.</a:t>
            </a:r>
          </a:p>
          <a:p>
            <a:r>
              <a:rPr lang="en-US" dirty="0" smtClean="0"/>
              <a:t>Add notes</a:t>
            </a:r>
            <a:endParaRPr lang="en-US" dirty="0"/>
          </a:p>
        </p:txBody>
      </p:sp>
      <p:sp>
        <p:nvSpPr>
          <p:cNvPr id="4" name="Slide Number Placeholder 3"/>
          <p:cNvSpPr>
            <a:spLocks noGrp="1"/>
          </p:cNvSpPr>
          <p:nvPr>
            <p:ph type="sldNum" sz="quarter" idx="10"/>
          </p:nvPr>
        </p:nvSpPr>
        <p:spPr/>
        <p:txBody>
          <a:bodyPr/>
          <a:lstStyle/>
          <a:p>
            <a:pPr>
              <a:defRPr/>
            </a:pPr>
            <a:fld id="{9B5EA8D0-D414-40DF-B609-5B750CA2AD38}" type="slidenum">
              <a:rPr lang="en-US" smtClean="0"/>
              <a:pPr>
                <a:defRPr/>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TextEdit="1"/>
          </p:cNvSpPr>
          <p:nvPr>
            <p:ph type="sldImg"/>
          </p:nvPr>
        </p:nvSpPr>
        <p:spPr bwMode="auto">
          <a:noFill/>
          <a:ln>
            <a:solidFill>
              <a:srgbClr val="000000"/>
            </a:solidFill>
            <a:miter lim="800000"/>
            <a:headEnd/>
            <a:tailEnd/>
          </a:ln>
        </p:spPr>
      </p:sp>
      <p:sp>
        <p:nvSpPr>
          <p:cNvPr id="727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There is a balance in knowing when to move from the inquiry phase to the action phase. If you move too soon, there is a danger of moving to “meaningless efforts”.  The local system spends a good deal of time addressing something that does not yield desired results.  On the flip side, if you stay in the inquiry phase too long, the danger is becoming paralyzed by inaction.</a:t>
            </a:r>
          </a:p>
          <a:p>
            <a:pPr eaLnBrk="1" hangingPunct="1"/>
            <a:endParaRPr lang="en-US" smtClean="0"/>
          </a:p>
          <a:p>
            <a:pPr eaLnBrk="1" hangingPunct="1"/>
            <a:r>
              <a:rPr lang="en-US" smtClean="0"/>
              <a:t>Before we work with a local system to develop a data driven improvement plan, we review the hypotheses to ensure that we have identified an actionable cause.  We also determine if we need to re-look at any data to determine if there are additional hypotheses that may have been missed.  Once we are confident that we have an actionable cause, we begin to develop an improvement plan.</a:t>
            </a:r>
          </a:p>
          <a:p>
            <a:pPr eaLnBrk="1" hangingPunct="1"/>
            <a:endParaRPr lang="en-US" smtClean="0"/>
          </a:p>
          <a:p>
            <a:pPr eaLnBrk="1" hangingPunct="1"/>
            <a:r>
              <a:rPr lang="en-US" smtClean="0"/>
              <a:t>In developing the Improvement plan, we look at who needs to be involved in this process.  The team looks at their sphere of influence to determine if additional members need to involved in order gain success in achieving the desired outcome.  When developing the improvement plan, specific steps and timelines are identified.  The team discusses how frequently the plan should be reviewed and how they will use data to assess the effectiveness of the plan.</a:t>
            </a:r>
          </a:p>
          <a:p>
            <a:pPr eaLnBrk="1" hangingPunct="1"/>
            <a:endParaRPr lang="en-US" smtClean="0"/>
          </a:p>
          <a:p>
            <a:pPr eaLnBrk="1" hangingPunct="1"/>
            <a:r>
              <a:rPr lang="en-US" smtClean="0"/>
              <a:t>In Virginia, we require that each CAP and/or SEP address the following components in the strategies/steps: infrastructure, daily practices, technical assistance, monitoring and supervision, and policies and procedures).  We also require that the plans provide enough detail that will outline how a local system will achieve the desired results.  </a:t>
            </a:r>
          </a:p>
          <a:p>
            <a:pPr eaLnBrk="1" hangingPunct="1"/>
            <a:endParaRPr lang="en-US" smtClean="0"/>
          </a:p>
          <a:p>
            <a:pPr eaLnBrk="1" hangingPunct="1"/>
            <a:r>
              <a:rPr lang="en-US" smtClean="0"/>
              <a:t>To monitor a local systems progress on any improvement plan, be it a CAP or a SEP, the TA and Monitoring Consultants schedule periodic “check-ins” with local systems, primarily through a teleconference call.  The frequency of these calls is variable and dependent on a variety of factors.  When we have these calls, we require that a local system submit an updated report on their CAP or SEP one week prior to the call.  This allows us time to review the information, develop guiding questions to probe at the activities completed and data collected.   Local systems are getting better at submitting their CAPs or SEP with data to support the efforts of their actions.  We still see anecdotal information, but are finding that more data is collected and analyzed to assess progress. </a:t>
            </a:r>
          </a:p>
          <a:p>
            <a:pPr eaLnBrk="1" hangingPunct="1"/>
            <a:r>
              <a:rPr lang="en-US" smtClean="0"/>
              <a:t>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Infant &amp; Toddler Connection of Playground City chose to develop a specific plan to address only one hypothesis at this time; the lack of referrals from the local NICU.  Part of their efforts (such as meeting with individuals at the hospital) will be done with other local systems in their region as the NICU refers to multiple early intervention systems.  The team decided that they would look at data quarterly to assess outcome of these efforts.  The team is also putting mechanisms in place to ensure that when the referrals from the NICU do come, the early intervention providers feel confident and competent in identifying and working with the various issues premature babies may present.  These mechanisms include additional training and exploring possible mentoring relationships with providers with experience working with preterm babies.</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47EBABA8-1B81-45C2-9EBD-9B2733F6CB71}" type="slidenum">
              <a:rPr lang="en-US" smtClean="0"/>
              <a:pPr>
                <a:defRPr/>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What are the next steps?</a:t>
            </a:r>
          </a:p>
          <a:p>
            <a:pPr eaLnBrk="1" hangingPunct="1"/>
            <a:endParaRPr lang="en-US" smtClean="0"/>
          </a:p>
          <a:p>
            <a:pPr eaLnBrk="1" hangingPunct="1"/>
            <a:r>
              <a:rPr lang="en-US" smtClean="0"/>
              <a:t>Virginia, in collaboration with DAC will complete the online data analysis modules.  We need to determine the mechanisms on how we will introduce these modules to the local early intervention systems.  As part of this introduction or roll-out, we need to determine how our individual work with the local systems and the data modules will complement each other.</a:t>
            </a:r>
          </a:p>
          <a:p>
            <a:pPr eaLnBrk="1" hangingPunct="1"/>
            <a:endParaRPr lang="en-US" smtClean="0"/>
          </a:p>
          <a:p>
            <a:pPr eaLnBrk="1" hangingPunct="1"/>
            <a:r>
              <a:rPr lang="en-US" smtClean="0"/>
              <a:t>We need to continue to fine tune our work using the data analysis process with local systems.  We are ever vigilant about the amount of work local systems have on their plates and do not want this important work to be seen as a “burden” but as an effective strategy that may take a bit of work “up front” but the end results are well worth the extra effort put into going through the process.  We want local systems to become efficient at looking at their own data, understanding what the data is and is not telling them, and using the data in a way that will  improve their local systems as well as the quality of services provided to children and families.</a:t>
            </a:r>
          </a:p>
          <a:p>
            <a:pPr eaLnBrk="1" hangingPunct="1"/>
            <a:endParaRPr lang="en-US" smtClean="0"/>
          </a:p>
          <a:p>
            <a:pPr eaLnBrk="1" hangingPunct="1"/>
            <a:endParaRPr lang="en-US" smtClean="0"/>
          </a:p>
        </p:txBody>
      </p:sp>
      <p:sp>
        <p:nvSpPr>
          <p:cNvPr id="4" name="Slide Number Placeholder 3"/>
          <p:cNvSpPr>
            <a:spLocks noGrp="1"/>
          </p:cNvSpPr>
          <p:nvPr>
            <p:ph type="sldNum" sz="quarter" idx="5"/>
          </p:nvPr>
        </p:nvSpPr>
        <p:spPr/>
        <p:txBody>
          <a:bodyPr/>
          <a:lstStyle/>
          <a:p>
            <a:pPr>
              <a:defRPr/>
            </a:pPr>
            <a:fld id="{0D6DBA5E-DFC6-40B1-8D0D-0B0686A0B769}" type="slidenum">
              <a:rPr lang="en-US" smtClean="0"/>
              <a:pPr>
                <a:defRPr/>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p:spPr>
      </p:sp>
      <p:sp>
        <p:nvSpPr>
          <p:cNvPr id="91139" name="Rectangle 3"/>
          <p:cNvSpPr>
            <a:spLocks noGrp="1"/>
          </p:cNvSpPr>
          <p:nvPr>
            <p:ph type="body" idx="1"/>
          </p:nvPr>
        </p:nvSpPr>
        <p:spPr bwMode="auto">
          <a:xfrm>
            <a:off x="914400" y="4416425"/>
            <a:ext cx="5029200" cy="4183063"/>
          </a:xfrm>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xfrm>
            <a:off x="914400" y="4416425"/>
            <a:ext cx="5029200" cy="4183063"/>
          </a:xfrm>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In 2008, Virginia received a determination of NA3.  As a result of this determination, DAC approached Virginia to inquire if we were interested in receiving technical assistance.  In our work with DAC, Virginia indicated that not only did we want to develop a systematic method that both the State and local system could us use to analyze data, but we also wanted the opportunity to be able to provide a mechanism to allow for on-going training on use of data for system’s improvement.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Virginia looks at the OSEP compliance and results indicators equally.  Performance on a local system’s results indicators are considered in making a local determination.  When a local system does not meet the state target for a compliance indicator, they are required to develop a CAP or Corrective Action Plan.  If the state target is not met for a results indicator, a local system must develop a SEP or Service Enhancement Plan.  For the past several years, we have seen similar activities listed on many local </a:t>
            </a:r>
            <a:r>
              <a:rPr lang="en-US" dirty="0" err="1" smtClean="0"/>
              <a:t>CAP’s</a:t>
            </a:r>
            <a:r>
              <a:rPr lang="en-US" dirty="0" smtClean="0"/>
              <a:t> or </a:t>
            </a:r>
            <a:r>
              <a:rPr lang="en-US" dirty="0" err="1" smtClean="0"/>
              <a:t>SEP’s</a:t>
            </a:r>
            <a:r>
              <a:rPr lang="en-US" dirty="0" smtClean="0"/>
              <a:t> with significant improvement in local performance.  This was especially noted for the Child Find indicators.  Virginia has historically not met the State targets it has set for these indicators.  When discussing the outcomes of these activities with local systems, they primarily provided anecdotal information; no specific data has been provided to support their assumptions.  When asked probing questions about the results of their activities, it became clear that data was not being looked at to see if their efforts were having the desired impact on local performance.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The State Part C office realized that in order for the Commonwealth to make improvements in our performance on the OSEP indicators, we needed to assist local systems in learning how to use their local data for continuous quality improvement as well as oversight and management of their local system.  In order to ensure continuity in how data was looked at, the State Part C office recognized the need for a systematic method that both the state and local systems could implement when not only looking at either areas needing improvement but also for quality improvement or quality assurance.</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Virginia held a Leadership Academy in April 2010.  A survey disseminated to Local System Manager’s prior to this event indicated that over 50% of the respondents indicated a need for assistance with data analysis for systems improvement.  In our initial discussions with DAC, it was decided that during the Leadership Academy, local systems would be introduced to a systematic method of looking at data along with an opportunity to use their own local data to begin the data analysis process.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Virginia decided that one mechanism to assist local systems with on-going training on use of data for system’s improvement was to develop a series of data analysis modules.  These modules serve as a reminder of the purpose and process of the data analysis process while providing opportunities to practice each step of the data analysis process through activities using specific data.   The modules also reinforce concepts that are addressed during our individual work with local systems.  Providing  this ongoing training opportunity through the venue of data modules allows individuals to pace themselves, allowing for greater understanding of not only the data analysis process by the importance of using quality data for continuous quality improvements.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Following the Leadership Academy, Virginia held 2 all-day meetings with DAC representatives in which Virginia’s data analysis process was fine-tuned.  During this time we also identified the concepts to be included in the data modules was completed.  Once this work was completed, </a:t>
            </a:r>
            <a:r>
              <a:rPr lang="en-US" dirty="0" err="1" smtClean="0"/>
              <a:t>Hadiee</a:t>
            </a:r>
            <a:r>
              <a:rPr lang="en-US" dirty="0" smtClean="0"/>
              <a:t> began to develop the data modules.  She will be providing more information about her work in a few minutes.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As a point of interest, throughout this presentation, you will see slides that are part of the data analysis modules that </a:t>
            </a:r>
            <a:r>
              <a:rPr lang="en-US" dirty="0" err="1" smtClean="0"/>
              <a:t>Hadiee</a:t>
            </a:r>
            <a:r>
              <a:rPr lang="en-US" dirty="0" smtClean="0"/>
              <a:t> has been working on.</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B3F508-0D5F-4D58-9F8D-F8B94BBE8487}" type="slidenum">
              <a:rPr lang="en-US"/>
              <a:pPr fontAlgn="base">
                <a:spcBef>
                  <a:spcPct val="0"/>
                </a:spcBef>
                <a:spcAft>
                  <a:spcPct val="0"/>
                </a:spcAft>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During the Leadership Academy, there were two sessions geared toward showing local systems the importance of using local data for general supervision and monitoring.  The plenary session focused on providing an overview of use of quality data and explained how to use a step-by step process when looking at data.  In breakout sessions, local systems were provided their own local data in either the area of Child Find or Timely Initiation of Services to use when working through the step-by step data analysis process.  During this activity, local systems were grouped together by their regions across the Commonwealth with a State Part C representative who facilitated the process for proceeding through the steps to analyze their data.</a:t>
            </a:r>
          </a:p>
          <a:p>
            <a:pPr eaLnBrk="1" hangingPunct="1">
              <a:spcBef>
                <a:spcPct val="0"/>
              </a:spcBef>
            </a:pPr>
            <a:endParaRPr lang="en-US" smtClean="0"/>
          </a:p>
          <a:p>
            <a:pPr eaLnBrk="1" hangingPunct="1">
              <a:spcBef>
                <a:spcPct val="0"/>
              </a:spcBef>
            </a:pPr>
            <a:r>
              <a:rPr lang="en-US" smtClean="0"/>
              <a:t>Local System Managers responded very positively to these activities.  There were “aha” moments when the data indicated something entirely different than what assumptions might have been.  Following the Leadership Academy, the Part C office required that the first activity in each Corrective Action Plan (CAP) or Service Enhancement Plan (SEP) developed must include a data analysis.  Through completion of this process, data driven strategies are identified to address what the local system will do to achieve the state target on an indicator.</a:t>
            </a:r>
          </a:p>
          <a:p>
            <a:pPr eaLnBrk="1" hangingPunct="1">
              <a:spcBef>
                <a:spcPct val="0"/>
              </a:spcBef>
            </a:pPr>
            <a:endParaRPr lang="en-US" smtClean="0"/>
          </a:p>
          <a:p>
            <a:pPr eaLnBrk="1" hangingPunct="1">
              <a:spcBef>
                <a:spcPct val="0"/>
              </a:spcBef>
            </a:pPr>
            <a:endParaRPr lang="en-US"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8965A2-44EF-42E7-AA0B-96E358902E38}" type="slidenum">
              <a:rPr lang="en-US"/>
              <a:pPr fontAlgn="base">
                <a:spcBef>
                  <a:spcPct val="0"/>
                </a:spcBef>
                <a:spcAft>
                  <a:spcPct val="0"/>
                </a:spcAft>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Key concepts that Virginia wanted to ensure local system’s learned through the use of the data analysis modules are outlined in this slide.  Virginia feels strongly that ensuring a local system is able to use data for system’s improvement will not only assist in our performance on the SPP/APR indicators but more importantly make systems changes that improve services provided to children and families.</a:t>
            </a:r>
          </a:p>
          <a:p>
            <a:pPr eaLnBrk="1" hangingPunct="1"/>
            <a:endParaRPr lang="en-US" smtClean="0"/>
          </a:p>
          <a:p>
            <a:pPr eaLnBrk="1" hangingPunct="1"/>
            <a:r>
              <a:rPr lang="en-US" smtClean="0"/>
              <a:t>I’m going to turn the presentation over to Haidee who will provide an overview of the data analysis modules that she has been working on.  </a:t>
            </a:r>
          </a:p>
          <a:p>
            <a:pPr eaLnBrk="1" hangingPunct="1"/>
            <a:endParaRPr lang="en-US" smtClean="0"/>
          </a:p>
          <a:p>
            <a:pPr eaLnBrk="1" hangingPunct="1"/>
            <a:endParaRPr lang="en-US" smtClean="0"/>
          </a:p>
        </p:txBody>
      </p:sp>
      <p:sp>
        <p:nvSpPr>
          <p:cNvPr id="4" name="Slide Number Placeholder 3"/>
          <p:cNvSpPr>
            <a:spLocks noGrp="1"/>
          </p:cNvSpPr>
          <p:nvPr>
            <p:ph type="sldNum" sz="quarter" idx="5"/>
          </p:nvPr>
        </p:nvSpPr>
        <p:spPr/>
        <p:txBody>
          <a:bodyPr/>
          <a:lstStyle/>
          <a:p>
            <a:pPr>
              <a:defRPr/>
            </a:pPr>
            <a:fld id="{924DDBFA-BE74-4A8C-A108-C9DBD2F676A3}"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Hi.  As Mary Anne mentioned The Leadership Academy was held in April. Then from</a:t>
            </a:r>
            <a:r>
              <a:rPr lang="en-US" baseline="0" dirty="0" smtClean="0"/>
              <a:t> June through </a:t>
            </a:r>
            <a:r>
              <a:rPr lang="en-US" dirty="0" smtClean="0"/>
              <a:t>September, the Part C staff met and developed an intensive set of notes that describe the Data Analysis process that we are briefly describing today.   In December, I was brought onto</a:t>
            </a:r>
            <a:r>
              <a:rPr lang="en-US" baseline="0" dirty="0" smtClean="0"/>
              <a:t> the project. The team</a:t>
            </a:r>
            <a:r>
              <a:rPr lang="en-US" dirty="0" smtClean="0"/>
              <a:t> asked  me to help develop a series of PowerPoint modules. The intent of these</a:t>
            </a:r>
            <a:r>
              <a:rPr lang="en-US" baseline="0" dirty="0" smtClean="0"/>
              <a:t> are </a:t>
            </a:r>
            <a:r>
              <a:rPr lang="en-US" dirty="0" smtClean="0"/>
              <a:t>to guide staff in Virginia through this process. </a:t>
            </a:r>
          </a:p>
          <a:p>
            <a:pPr eaLnBrk="1" hangingPunct="1"/>
            <a:endParaRPr lang="en-US" dirty="0" smtClean="0"/>
          </a:p>
          <a:p>
            <a:pPr eaLnBrk="1" hangingPunct="1"/>
            <a:r>
              <a:rPr lang="en-US" dirty="0" smtClean="0"/>
              <a:t>Working from the notes  that I was given I  began to develop the modules that are being described today.  As I finished</a:t>
            </a:r>
            <a:r>
              <a:rPr lang="en-US" baseline="0" dirty="0" smtClean="0"/>
              <a:t> a set of PowerPoint slides I send it out to the group. However, </a:t>
            </a:r>
            <a:r>
              <a:rPr lang="en-US" dirty="0" smtClean="0"/>
              <a:t>the group reviewing the slides is quite large and we quickly realized that we needed a method to collect everyone’s input on the slides.  So in February, we began using SharePoint.</a:t>
            </a:r>
          </a:p>
          <a:p>
            <a:pPr eaLnBrk="1" hangingPunct="1"/>
            <a:endParaRPr lang="en-US" dirty="0" smtClean="0"/>
          </a:p>
          <a:p>
            <a:pPr eaLnBrk="1" hangingPunct="1"/>
            <a:r>
              <a:rPr lang="en-US" dirty="0" smtClean="0"/>
              <a:t>SharePoint is a secure website that works in a similar manner as </a:t>
            </a:r>
            <a:r>
              <a:rPr lang="en-US" dirty="0" err="1" smtClean="0"/>
              <a:t>GoogleDocs</a:t>
            </a:r>
            <a:r>
              <a:rPr lang="en-US" dirty="0" smtClean="0"/>
              <a:t>. The PowerPoint modules were uploaded to a common site that members of this group were given access to. Group members can either check out a document and make comments or they can review it in a “read only” mode. As with any system, we went through a learning curve and encounter some bugs in the system. But we are all on-board now.</a:t>
            </a:r>
          </a:p>
          <a:p>
            <a:pPr eaLnBrk="1" hangingPunct="1"/>
            <a:endParaRPr lang="en-US" dirty="0" smtClean="0"/>
          </a:p>
          <a:p>
            <a:pPr eaLnBrk="1" hangingPunct="1"/>
            <a:r>
              <a:rPr lang="en-US" dirty="0" smtClean="0"/>
              <a:t>For most projects, reports or PowerPoint slides are not shared until the product is final. This project is unusual in that regard. The slides are beginning to be used even though the process is not complete. This is making the project more dynamic. I is allowing us to gain feed back from those who are viewing the slides. This will help us create and even better product. </a:t>
            </a:r>
          </a:p>
        </p:txBody>
      </p:sp>
      <p:sp>
        <p:nvSpPr>
          <p:cNvPr id="4" name="Slide Number Placeholder 3"/>
          <p:cNvSpPr>
            <a:spLocks noGrp="1"/>
          </p:cNvSpPr>
          <p:nvPr>
            <p:ph type="sldNum" sz="quarter" idx="5"/>
          </p:nvPr>
        </p:nvSpPr>
        <p:spPr/>
        <p:txBody>
          <a:bodyPr/>
          <a:lstStyle/>
          <a:p>
            <a:pPr>
              <a:defRPr/>
            </a:pPr>
            <a:fld id="{B3E49717-AA85-46E1-B733-A78178C9DE33}"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7DDA079-0AB1-4F46-9204-8CD649CA20F4}" type="datetimeFigureOut">
              <a:rPr lang="en-US"/>
              <a:pPr>
                <a:defRPr/>
              </a:pPr>
              <a:t>3/8/2011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4D4D74-C9B5-48C4-9216-953841459FA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05E693-A3E7-4547-ADEB-342751413005}" type="datetimeFigureOut">
              <a:rPr lang="en-US"/>
              <a:pPr>
                <a:defRPr/>
              </a:pPr>
              <a:t>3/8/2011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F341B2-5857-4C93-A8D3-B61CD0B62E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1BBF08-DB28-4D20-A058-F8687564F233}" type="datetimeFigureOut">
              <a:rPr lang="en-US"/>
              <a:pPr>
                <a:defRPr/>
              </a:pPr>
              <a:t>3/8/2011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06888A-9E2B-4CC7-B27F-5817B51CBEC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139175-57E2-47F7-A8A6-D36569B5D01F}" type="datetimeFigureOut">
              <a:rPr lang="en-US"/>
              <a:pPr>
                <a:defRPr/>
              </a:pPr>
              <a:t>3/8/2011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744078-AAAC-450D-9034-FEA87B03E87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9306093-B5F5-4083-B1D5-E221D39F109B}" type="datetimeFigureOut">
              <a:rPr lang="en-US"/>
              <a:pPr>
                <a:defRPr/>
              </a:pPr>
              <a:t>3/8/2011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80907B-4F76-42BC-A82A-5F9061C6BE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645EF3A-3AC6-4B9F-B49B-72E188FA8A66}" type="datetimeFigureOut">
              <a:rPr lang="en-US"/>
              <a:pPr>
                <a:defRPr/>
              </a:pPr>
              <a:t>3/8/2011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5E74A0-9675-4AC4-BC6C-8CAC587A544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ACBD5BA-7D01-4182-A96E-22CE108A80FC}" type="datetimeFigureOut">
              <a:rPr lang="en-US"/>
              <a:pPr>
                <a:defRPr/>
              </a:pPr>
              <a:t>3/8/2011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0744EF8-4710-47C2-AB84-8AD310A3582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EB8FC5A-E4F3-4DF2-9547-80B321895EE0}" type="datetimeFigureOut">
              <a:rPr lang="en-US"/>
              <a:pPr>
                <a:defRPr/>
              </a:pPr>
              <a:t>3/8/2011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3EF55F1-D8E6-4907-AAD6-0027EAA05E7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F79FD8D-29C3-4F33-91C6-BB371F960D85}" type="datetimeFigureOut">
              <a:rPr lang="en-US"/>
              <a:pPr>
                <a:defRPr/>
              </a:pPr>
              <a:t>3/8/2011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CF049D4-D204-4A00-BA60-E5819028E8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23535EC-26D1-46E9-B73D-7588F809568A}" type="datetimeFigureOut">
              <a:rPr lang="en-US"/>
              <a:pPr>
                <a:defRPr/>
              </a:pPr>
              <a:t>3/8/2011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E7B083-A7E9-4CFB-A786-2EE63778097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09A4E4-BAB8-44F7-99E0-997E1DC83B1E}" type="datetimeFigureOut">
              <a:rPr lang="en-US"/>
              <a:pPr>
                <a:defRPr/>
              </a:pPr>
              <a:t>3/8/2011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A6BED0-CDB6-4B06-9959-DBAF29E9ED4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C8D8545-CA4C-4473-B83F-3C974A822F7F}" type="datetimeFigureOut">
              <a:rPr lang="en-US"/>
              <a:pPr>
                <a:defRPr/>
              </a:pPr>
              <a:t>3/8/2011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CE9CBB0-8718-4876-8BEC-633392F54EC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ndara" pitchFamily="34" charset="0"/>
        </a:defRPr>
      </a:lvl2pPr>
      <a:lvl3pPr algn="ctr" rtl="0" eaLnBrk="0" fontAlgn="base" hangingPunct="0">
        <a:spcBef>
          <a:spcPct val="0"/>
        </a:spcBef>
        <a:spcAft>
          <a:spcPct val="0"/>
        </a:spcAft>
        <a:defRPr sz="4400">
          <a:solidFill>
            <a:schemeClr val="tx1"/>
          </a:solidFill>
          <a:latin typeface="Candara" pitchFamily="34" charset="0"/>
        </a:defRPr>
      </a:lvl3pPr>
      <a:lvl4pPr algn="ctr" rtl="0" eaLnBrk="0" fontAlgn="base" hangingPunct="0">
        <a:spcBef>
          <a:spcPct val="0"/>
        </a:spcBef>
        <a:spcAft>
          <a:spcPct val="0"/>
        </a:spcAft>
        <a:defRPr sz="4400">
          <a:solidFill>
            <a:schemeClr val="tx1"/>
          </a:solidFill>
          <a:latin typeface="Candara" pitchFamily="34" charset="0"/>
        </a:defRPr>
      </a:lvl4pPr>
      <a:lvl5pPr algn="ctr" rtl="0" eaLnBrk="0" fontAlgn="base" hangingPunct="0">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457200"/>
            <a:ext cx="7772400" cy="3124200"/>
          </a:xfrm>
        </p:spPr>
        <p:style>
          <a:lnRef idx="0">
            <a:schemeClr val="accent2"/>
          </a:lnRef>
          <a:fillRef idx="3">
            <a:schemeClr val="accent2"/>
          </a:fillRef>
          <a:effectRef idx="3">
            <a:schemeClr val="accent2"/>
          </a:effectRef>
          <a:fontRef idx="minor">
            <a:schemeClr val="lt1"/>
          </a:fontRef>
        </p:style>
        <p:txBody>
          <a:bodyPr/>
          <a:lstStyle/>
          <a:p>
            <a:pPr eaLnBrk="1" hangingPunct="1">
              <a:defRPr/>
            </a:pPr>
            <a:r>
              <a:rPr lang="en-US" dirty="0" smtClean="0"/>
              <a:t>Building Local Capacity for Data Analysis and Use</a:t>
            </a:r>
          </a:p>
        </p:txBody>
      </p:sp>
      <p:sp>
        <p:nvSpPr>
          <p:cNvPr id="3" name="Subtitle 2"/>
          <p:cNvSpPr>
            <a:spLocks noGrp="1"/>
          </p:cNvSpPr>
          <p:nvPr>
            <p:ph type="subTitle" idx="1"/>
          </p:nvPr>
        </p:nvSpPr>
        <p:spPr>
          <a:xfrm>
            <a:off x="914400" y="3886200"/>
            <a:ext cx="7239000" cy="2362200"/>
          </a:xfrm>
          <a:solidFill>
            <a:schemeClr val="tx2">
              <a:lumMod val="20000"/>
              <a:lumOff val="80000"/>
            </a:schemeClr>
          </a:solidFill>
          <a:ln w="76200">
            <a:solidFill>
              <a:schemeClr val="accent5">
                <a:lumMod val="75000"/>
              </a:schemeClr>
            </a:solidFill>
          </a:ln>
        </p:spPr>
        <p:txBody>
          <a:bodyPr>
            <a:noAutofit/>
          </a:bodyPr>
          <a:lstStyle/>
          <a:p>
            <a:pPr algn="l" eaLnBrk="1" hangingPunct="1">
              <a:tabLst>
                <a:tab pos="234950" algn="l"/>
              </a:tabLst>
            </a:pPr>
            <a:r>
              <a:rPr lang="en-US" sz="2600" dirty="0" smtClean="0">
                <a:solidFill>
                  <a:srgbClr val="533EA9"/>
                </a:solidFill>
              </a:rPr>
              <a:t>Sharon Walsh</a:t>
            </a:r>
            <a:r>
              <a:rPr lang="en-US" sz="2200" dirty="0" smtClean="0">
                <a:solidFill>
                  <a:srgbClr val="533EA9"/>
                </a:solidFill>
              </a:rPr>
              <a:t>, </a:t>
            </a:r>
            <a:r>
              <a:rPr lang="en-US" sz="2400" dirty="0" smtClean="0">
                <a:solidFill>
                  <a:srgbClr val="533EA9"/>
                </a:solidFill>
              </a:rPr>
              <a:t>Data Accountability Center (DAC)</a:t>
            </a:r>
            <a:endParaRPr lang="en-US" sz="2800" dirty="0" smtClean="0">
              <a:solidFill>
                <a:srgbClr val="533EA9"/>
              </a:solidFill>
            </a:endParaRPr>
          </a:p>
          <a:p>
            <a:pPr algn="l" eaLnBrk="1" hangingPunct="1">
              <a:tabLst>
                <a:tab pos="234950" algn="l"/>
              </a:tabLst>
            </a:pPr>
            <a:r>
              <a:rPr lang="en-US" sz="2600" dirty="0" smtClean="0">
                <a:solidFill>
                  <a:srgbClr val="533EA9"/>
                </a:solidFill>
              </a:rPr>
              <a:t>Mary Anne White</a:t>
            </a:r>
            <a:r>
              <a:rPr lang="en-US" sz="2200" dirty="0" smtClean="0">
                <a:solidFill>
                  <a:srgbClr val="533EA9"/>
                </a:solidFill>
              </a:rPr>
              <a:t>, Infant &amp; Toddler Connection of VA</a:t>
            </a:r>
          </a:p>
          <a:p>
            <a:pPr algn="l" eaLnBrk="1" hangingPunct="1">
              <a:tabLst>
                <a:tab pos="234950" algn="l"/>
              </a:tabLst>
            </a:pPr>
            <a:r>
              <a:rPr lang="en-US" sz="2600" dirty="0" smtClean="0">
                <a:solidFill>
                  <a:srgbClr val="533EA9"/>
                </a:solidFill>
              </a:rPr>
              <a:t>Haidee Bernstein</a:t>
            </a:r>
            <a:r>
              <a:rPr lang="en-US" sz="2200" dirty="0" smtClean="0">
                <a:solidFill>
                  <a:srgbClr val="533EA9"/>
                </a:solidFill>
              </a:rPr>
              <a:t>, </a:t>
            </a:r>
            <a:r>
              <a:rPr lang="en-US" sz="2400" dirty="0" smtClean="0">
                <a:solidFill>
                  <a:srgbClr val="533EA9"/>
                </a:solidFill>
              </a:rPr>
              <a:t>Data Accountability Center (</a:t>
            </a:r>
            <a:r>
              <a:rPr lang="en-US" sz="2200" dirty="0" smtClean="0">
                <a:solidFill>
                  <a:srgbClr val="533EA9"/>
                </a:solidFill>
              </a:rPr>
              <a:t>DAC)</a:t>
            </a:r>
          </a:p>
          <a:p>
            <a:pPr algn="l" eaLnBrk="1" hangingPunct="1">
              <a:tabLst>
                <a:tab pos="234950" algn="l"/>
              </a:tabLst>
            </a:pPr>
            <a:r>
              <a:rPr lang="en-US" sz="2600" dirty="0" smtClean="0">
                <a:solidFill>
                  <a:srgbClr val="533EA9"/>
                </a:solidFill>
              </a:rPr>
              <a:t>Beverly Crouse</a:t>
            </a:r>
            <a:r>
              <a:rPr lang="en-US" sz="2200" dirty="0" smtClean="0">
                <a:solidFill>
                  <a:srgbClr val="533EA9"/>
                </a:solidFill>
              </a:rPr>
              <a:t>, Infant &amp; Toddler Connection of VA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Haidee’s stuff</a:t>
            </a:r>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txBox="1">
            <a:spLocks/>
          </p:cNvSpPr>
          <p:nvPr/>
        </p:nvSpPr>
        <p:spPr bwMode="auto">
          <a:xfrm>
            <a:off x="609600" y="304800"/>
            <a:ext cx="8229600" cy="1143000"/>
          </a:xfrm>
          <a:prstGeom prst="rect">
            <a:avLst/>
          </a:prstGeom>
          <a:solidFill>
            <a:schemeClr val="accent6">
              <a:lumMod val="40000"/>
              <a:lumOff val="60000"/>
            </a:schemeClr>
          </a:solidFill>
          <a:ln w="9525" cap="flat" cmpd="sng" algn="ctr">
            <a:solidFill>
              <a:schemeClr val="accent5"/>
            </a:solidFill>
            <a:prstDash val="solid"/>
            <a:miter lim="800000"/>
            <a:headEnd/>
            <a:tailEnd/>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4400" dirty="0"/>
              <a:t>From Notes to PowerPoint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w="28575">
            <a:solidFill>
              <a:schemeClr val="accent5"/>
            </a:solidFill>
          </a:ln>
        </p:spPr>
        <p:txBody>
          <a:bodyPr/>
          <a:lstStyle/>
          <a:p>
            <a:pPr eaLnBrk="1" hangingPunct="1">
              <a:defRPr/>
            </a:pPr>
            <a:r>
              <a:rPr lang="en-US" dirty="0" smtClean="0"/>
              <a:t>From PowerPoint to Lectora</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solidFill>
            <a:schemeClr val="accent4">
              <a:lumMod val="20000"/>
              <a:lumOff val="80000"/>
            </a:schemeClr>
          </a:solidFill>
          <a:ln w="57150">
            <a:solidFill>
              <a:schemeClr val="accent5">
                <a:lumMod val="75000"/>
              </a:schemeClr>
            </a:solidFill>
          </a:ln>
        </p:spPr>
        <p:txBody>
          <a:bodyPr rtlCol="0">
            <a:normAutofit/>
          </a:bodyPr>
          <a:lstStyle/>
          <a:p>
            <a:pPr eaLnBrk="1" fontAlgn="auto" hangingPunct="1">
              <a:spcAft>
                <a:spcPts val="0"/>
              </a:spcAft>
              <a:defRPr/>
            </a:pPr>
            <a:r>
              <a:rPr lang="en-US" dirty="0" smtClean="0"/>
              <a:t>Guide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8"/>
          <p:cNvSpPr>
            <a:spLocks noChangeArrowheads="1"/>
          </p:cNvSpPr>
          <p:nvPr/>
        </p:nvSpPr>
        <p:spPr bwMode="auto">
          <a:xfrm>
            <a:off x="0" y="0"/>
            <a:ext cx="9144000" cy="6858000"/>
          </a:xfrm>
          <a:prstGeom prst="rect">
            <a:avLst/>
          </a:prstGeom>
          <a:solidFill>
            <a:schemeClr val="bg1"/>
          </a:solidFill>
          <a:ln w="9525">
            <a:noFill/>
            <a:miter lim="800000"/>
            <a:headEnd/>
            <a:tailEnd/>
          </a:ln>
          <a:effectLst/>
        </p:spPr>
        <p:txBody>
          <a:bodyPr wrap="none" anchor="ctr"/>
          <a:lstStyle/>
          <a:p>
            <a:endParaRPr lang="en-US"/>
          </a:p>
        </p:txBody>
      </p:sp>
      <p:grpSp>
        <p:nvGrpSpPr>
          <p:cNvPr id="2" name="Group 6"/>
          <p:cNvGrpSpPr>
            <a:grpSpLocks/>
          </p:cNvGrpSpPr>
          <p:nvPr/>
        </p:nvGrpSpPr>
        <p:grpSpPr bwMode="auto">
          <a:xfrm>
            <a:off x="0" y="504825"/>
            <a:ext cx="9144000" cy="6248400"/>
            <a:chOff x="0" y="240"/>
            <a:chExt cx="5760" cy="3936"/>
          </a:xfrm>
        </p:grpSpPr>
        <p:pic>
          <p:nvPicPr>
            <p:cNvPr id="5123" name="Picture 3" descr="X:\Shared\Clerical and Logistical Information\Directions and Maps\CSB Map\PATH Map off of CSB Map white.bmp"/>
            <p:cNvPicPr>
              <a:picLocks noChangeAspect="1" noChangeArrowheads="1"/>
            </p:cNvPicPr>
            <p:nvPr/>
          </p:nvPicPr>
          <p:blipFill>
            <a:blip r:embed="rId3" cstate="print"/>
            <a:srcRect l="293" t="14658" r="1266"/>
            <a:stretch>
              <a:fillRect/>
            </a:stretch>
          </p:blipFill>
          <p:spPr bwMode="auto">
            <a:xfrm>
              <a:off x="0" y="240"/>
              <a:ext cx="5760" cy="2657"/>
            </a:xfrm>
            <a:prstGeom prst="rect">
              <a:avLst/>
            </a:prstGeom>
            <a:noFill/>
            <a:ln w="9525">
              <a:noFill/>
              <a:miter lim="800000"/>
              <a:headEnd/>
              <a:tailEnd/>
            </a:ln>
          </p:spPr>
        </p:pic>
        <p:pic>
          <p:nvPicPr>
            <p:cNvPr id="5124" name="Picture 4" descr="X:\Shared\Public Awareness\Logos\EarIntercol3.jpg"/>
            <p:cNvPicPr>
              <a:picLocks noChangeAspect="1" noChangeArrowheads="1"/>
            </p:cNvPicPr>
            <p:nvPr/>
          </p:nvPicPr>
          <p:blipFill>
            <a:blip r:embed="rId4" cstate="print"/>
            <a:srcRect/>
            <a:stretch>
              <a:fillRect/>
            </a:stretch>
          </p:blipFill>
          <p:spPr bwMode="auto">
            <a:xfrm>
              <a:off x="421" y="240"/>
              <a:ext cx="1371" cy="1440"/>
            </a:xfrm>
            <a:prstGeom prst="rect">
              <a:avLst/>
            </a:prstGeom>
            <a:noFill/>
          </p:spPr>
        </p:pic>
        <p:sp>
          <p:nvSpPr>
            <p:cNvPr id="5125" name="Text Box 5"/>
            <p:cNvSpPr txBox="1">
              <a:spLocks noChangeArrowheads="1"/>
            </p:cNvSpPr>
            <p:nvPr/>
          </p:nvSpPr>
          <p:spPr bwMode="auto">
            <a:xfrm>
              <a:off x="18" y="2880"/>
              <a:ext cx="5742" cy="1296"/>
            </a:xfrm>
            <a:prstGeom prst="rect">
              <a:avLst/>
            </a:prstGeom>
            <a:solidFill>
              <a:srgbClr val="FFFFFF"/>
            </a:solidFill>
            <a:ln w="9525">
              <a:noFill/>
              <a:miter lim="800000"/>
              <a:headEnd/>
              <a:tailEnd/>
            </a:ln>
          </p:spPr>
          <p:txBody>
            <a:bodyPr lIns="18288" rIns="18288"/>
            <a:lstStyle/>
            <a:p>
              <a:pPr algn="ctr" eaLnBrk="0" hangingPunct="0">
                <a:spcAft>
                  <a:spcPts val="600"/>
                </a:spcAft>
                <a:tabLst>
                  <a:tab pos="2743200" algn="l"/>
                  <a:tab pos="4749800" algn="l"/>
                  <a:tab pos="6400800" algn="l"/>
                </a:tabLst>
              </a:pPr>
              <a:r>
                <a:rPr lang="en-US" sz="1800">
                  <a:solidFill>
                    <a:srgbClr val="6B1C89"/>
                  </a:solidFill>
                  <a:latin typeface="Garamond" pitchFamily="18" charset="0"/>
                </a:rPr>
                <a:t>Infant &amp; Toddler Connection of</a:t>
              </a:r>
            </a:p>
            <a:p>
              <a:pPr eaLnBrk="0" hangingPunct="0">
                <a:tabLst>
                  <a:tab pos="2743200" algn="l"/>
                  <a:tab pos="4749800" algn="l"/>
                  <a:tab pos="6400800" algn="l"/>
                </a:tabLst>
              </a:pPr>
              <a:r>
                <a:rPr lang="en-US" sz="1100">
                  <a:solidFill>
                    <a:srgbClr val="6B1C89"/>
                  </a:solidFill>
                  <a:latin typeface="Garamond" pitchFamily="18" charset="0"/>
                </a:rPr>
                <a:t>1 Alexandria	11 Danville-Pittsylvania 	21 the Highlands 	31 Prince William, Manassas and Manassas Park</a:t>
              </a:r>
            </a:p>
            <a:p>
              <a:pPr eaLnBrk="0" hangingPunct="0">
                <a:tabLst>
                  <a:tab pos="2743200" algn="l"/>
                  <a:tab pos="4749800" algn="l"/>
                  <a:tab pos="6400800" algn="l"/>
                </a:tabLst>
              </a:pPr>
              <a:r>
                <a:rPr lang="en-US" sz="1100">
                  <a:solidFill>
                    <a:srgbClr val="6B1C89"/>
                  </a:solidFill>
                  <a:latin typeface="Garamond" pitchFamily="18" charset="0"/>
                </a:rPr>
                <a:t>2 the Alleghany Highlands	12 Dickenson                    	22 Loudoun 	32 Rappahannock-Rapidan</a:t>
              </a:r>
            </a:p>
            <a:p>
              <a:pPr eaLnBrk="0" hangingPunct="0">
                <a:tabLst>
                  <a:tab pos="2743200" algn="l"/>
                  <a:tab pos="4749800" algn="l"/>
                  <a:tab pos="6400800" algn="l"/>
                </a:tabLst>
              </a:pPr>
              <a:r>
                <a:rPr lang="en-US" sz="1100">
                  <a:solidFill>
                    <a:srgbClr val="6B1C89"/>
                  </a:solidFill>
                  <a:latin typeface="Garamond" pitchFamily="18" charset="0"/>
                </a:rPr>
                <a:t>3 Arlington                                     	13 Crater District              	23 Middle Peninsula-N Neck	33 Rappahannock Area</a:t>
              </a:r>
            </a:p>
            <a:p>
              <a:pPr eaLnBrk="0" hangingPunct="0">
                <a:tabLst>
                  <a:tab pos="2743200" algn="l"/>
                  <a:tab pos="4749800" algn="l"/>
                  <a:tab pos="6400800" algn="l"/>
                </a:tabLst>
              </a:pPr>
              <a:r>
                <a:rPr lang="en-US" sz="1100">
                  <a:solidFill>
                    <a:srgbClr val="6B1C89"/>
                  </a:solidFill>
                  <a:latin typeface="Garamond" pitchFamily="18" charset="0"/>
                </a:rPr>
                <a:t>4 the Roanoke Valley                           	14 the Eastern Shore        	24 Mount Rogers 	34 the Blue Ridge</a:t>
              </a:r>
            </a:p>
            <a:p>
              <a:pPr eaLnBrk="0" hangingPunct="0">
                <a:tabLst>
                  <a:tab pos="2743200" algn="l"/>
                  <a:tab pos="4749800" algn="l"/>
                  <a:tab pos="6400800" algn="l"/>
                </a:tabLst>
              </a:pPr>
              <a:r>
                <a:rPr lang="en-US" sz="1100">
                  <a:solidFill>
                    <a:srgbClr val="6B1C89"/>
                  </a:solidFill>
                  <a:latin typeface="Garamond" pitchFamily="18" charset="0"/>
                </a:rPr>
                <a:t>5 Central Virginia                         	15 Fairfax-Falls Church   	25 the New River Valley 	35 Richmond</a:t>
              </a:r>
            </a:p>
            <a:p>
              <a:pPr eaLnBrk="0" hangingPunct="0">
                <a:tabLst>
                  <a:tab pos="2743200" algn="l"/>
                  <a:tab pos="4749800" algn="l"/>
                  <a:tab pos="6400800" algn="l"/>
                </a:tabLst>
              </a:pPr>
              <a:r>
                <a:rPr lang="en-US" sz="1100">
                  <a:solidFill>
                    <a:srgbClr val="6B1C89"/>
                  </a:solidFill>
                  <a:latin typeface="Garamond" pitchFamily="18" charset="0"/>
                </a:rPr>
                <a:t>6 Chesapeake                                   	16 Goochland-Powhatan  	26 Norfolk 	36 the Rockbridge Area</a:t>
              </a:r>
            </a:p>
            <a:p>
              <a:pPr eaLnBrk="0" hangingPunct="0">
                <a:tabLst>
                  <a:tab pos="2743200" algn="l"/>
                  <a:tab pos="4749800" algn="l"/>
                  <a:tab pos="6400800" algn="l"/>
                </a:tabLst>
              </a:pPr>
              <a:r>
                <a:rPr lang="en-US" sz="1100">
                  <a:solidFill>
                    <a:srgbClr val="6B1C89"/>
                  </a:solidFill>
                  <a:latin typeface="Garamond" pitchFamily="18" charset="0"/>
                </a:rPr>
                <a:t>7 Chesterfield                             	17 Hampton-Newport News 	27 Shenandoah Valley 	37 Southside</a:t>
              </a:r>
            </a:p>
            <a:p>
              <a:pPr eaLnBrk="0" hangingPunct="0">
                <a:tabLst>
                  <a:tab pos="2743200" algn="l"/>
                  <a:tab pos="4749800" algn="l"/>
                  <a:tab pos="6400800" algn="l"/>
                </a:tabLst>
              </a:pPr>
              <a:r>
                <a:rPr lang="en-US" sz="1100">
                  <a:solidFill>
                    <a:srgbClr val="6B1C89"/>
                  </a:solidFill>
                  <a:latin typeface="Garamond" pitchFamily="18" charset="0"/>
                </a:rPr>
                <a:t>8 Williamsburg * James City * York * Poquouson 	18 Hanover 	28 the Piedmont 	38 Valley</a:t>
              </a:r>
            </a:p>
            <a:p>
              <a:pPr eaLnBrk="0" hangingPunct="0">
                <a:tabLst>
                  <a:tab pos="2743200" algn="l"/>
                  <a:tab pos="4749800" algn="l"/>
                  <a:tab pos="6400800" algn="l"/>
                </a:tabLst>
              </a:pPr>
              <a:r>
                <a:rPr lang="en-US" sz="1100">
                  <a:solidFill>
                    <a:srgbClr val="6B1C89"/>
                  </a:solidFill>
                  <a:latin typeface="Garamond" pitchFamily="18" charset="0"/>
                </a:rPr>
                <a:t>9 Planning District 14                              	19 Harrisonburg-Rockingham 	29 LENOWISCO	39 Virginia Beach</a:t>
              </a:r>
            </a:p>
            <a:p>
              <a:pPr eaLnBrk="0" hangingPunct="0">
                <a:tabLst>
                  <a:tab pos="2743200" algn="l"/>
                  <a:tab pos="4749800" algn="l"/>
                  <a:tab pos="6400800" algn="l"/>
                </a:tabLst>
              </a:pPr>
              <a:r>
                <a:rPr lang="en-US" sz="1100">
                  <a:solidFill>
                    <a:srgbClr val="6B1C89"/>
                  </a:solidFill>
                  <a:latin typeface="Garamond" pitchFamily="18" charset="0"/>
                </a:rPr>
                <a:t>10 Cumberland Mountain                	20 Henrico-Charles City-New Kent 	30 Portsmouth 	40 Western Tidewater</a:t>
              </a:r>
              <a:endParaRPr lang="en-US" sz="1100">
                <a:latin typeface="Garamond" pitchFamily="18" charset="0"/>
              </a:endParaRPr>
            </a:p>
            <a:p>
              <a:pPr eaLnBrk="0" hangingPunct="0">
                <a:tabLst>
                  <a:tab pos="2743200" algn="l"/>
                  <a:tab pos="4749800" algn="l"/>
                  <a:tab pos="6400800" algn="l"/>
                </a:tabLst>
              </a:pPr>
              <a:endParaRPr lang="en-US" sz="1100">
                <a:latin typeface="Garamond" pitchFamily="18" charset="0"/>
              </a:endParaRPr>
            </a:p>
          </p:txBody>
        </p:sp>
      </p:grpSp>
      <p:sp>
        <p:nvSpPr>
          <p:cNvPr id="5127" name="Text Box 7"/>
          <p:cNvSpPr txBox="1">
            <a:spLocks noChangeArrowheads="1"/>
          </p:cNvSpPr>
          <p:nvPr/>
        </p:nvSpPr>
        <p:spPr bwMode="auto">
          <a:xfrm>
            <a:off x="4114800" y="0"/>
            <a:ext cx="2770188" cy="457200"/>
          </a:xfrm>
          <a:prstGeom prst="rect">
            <a:avLst/>
          </a:prstGeom>
          <a:noFill/>
          <a:ln w="9525">
            <a:noFill/>
            <a:miter lim="800000"/>
            <a:headEnd/>
            <a:tailEnd/>
          </a:ln>
          <a:effectLst/>
        </p:spPr>
        <p:txBody>
          <a:bodyPr wrap="none">
            <a:spAutoFit/>
          </a:bodyPr>
          <a:lstStyle/>
          <a:p>
            <a:r>
              <a:rPr lang="en-US">
                <a:solidFill>
                  <a:srgbClr val="6B1C89"/>
                </a:solidFill>
              </a:rPr>
              <a:t>Local Lead Agencies</a:t>
            </a:r>
          </a:p>
        </p:txBody>
      </p:sp>
      <p:sp>
        <p:nvSpPr>
          <p:cNvPr id="5133" name="Text Box 13"/>
          <p:cNvSpPr txBox="1">
            <a:spLocks noChangeArrowheads="1"/>
          </p:cNvSpPr>
          <p:nvPr/>
        </p:nvSpPr>
        <p:spPr bwMode="auto">
          <a:xfrm>
            <a:off x="28575" y="4695825"/>
            <a:ext cx="9115425" cy="2057400"/>
          </a:xfrm>
          <a:prstGeom prst="rect">
            <a:avLst/>
          </a:prstGeom>
          <a:solidFill>
            <a:srgbClr val="FFFFFF"/>
          </a:solidFill>
          <a:ln w="9525">
            <a:noFill/>
            <a:miter lim="800000"/>
            <a:headEnd/>
            <a:tailEnd/>
          </a:ln>
        </p:spPr>
        <p:txBody>
          <a:bodyPr lIns="18288" rIns="18288"/>
          <a:lstStyle/>
          <a:p>
            <a:pPr algn="ctr" eaLnBrk="0" hangingPunct="0">
              <a:spcAft>
                <a:spcPts val="600"/>
              </a:spcAft>
              <a:tabLst>
                <a:tab pos="2743200" algn="l"/>
                <a:tab pos="4749800" algn="l"/>
                <a:tab pos="6400800" algn="l"/>
              </a:tabLst>
            </a:pPr>
            <a:r>
              <a:rPr lang="en-US" sz="1800">
                <a:solidFill>
                  <a:srgbClr val="6B1C89"/>
                </a:solidFill>
                <a:latin typeface="Garamond" pitchFamily="18" charset="0"/>
              </a:rPr>
              <a:t>Infant &amp; Toddler Connection of</a:t>
            </a:r>
          </a:p>
          <a:p>
            <a:pPr eaLnBrk="0" hangingPunct="0">
              <a:tabLst>
                <a:tab pos="2743200" algn="l"/>
                <a:tab pos="4749800" algn="l"/>
                <a:tab pos="6400800" algn="l"/>
              </a:tabLst>
            </a:pPr>
            <a:r>
              <a:rPr lang="en-US" sz="1100">
                <a:solidFill>
                  <a:srgbClr val="6B1C89"/>
                </a:solidFill>
                <a:latin typeface="Garamond" pitchFamily="18" charset="0"/>
              </a:rPr>
              <a:t>1 Alexandria	11 Danville-Pittsylvania 	21 the Highlands 	31 Prince William, Manassas and Manassas Park</a:t>
            </a:r>
          </a:p>
          <a:p>
            <a:pPr eaLnBrk="0" hangingPunct="0">
              <a:tabLst>
                <a:tab pos="2743200" algn="l"/>
                <a:tab pos="4749800" algn="l"/>
                <a:tab pos="6400800" algn="l"/>
              </a:tabLst>
            </a:pPr>
            <a:r>
              <a:rPr lang="en-US" sz="1100">
                <a:solidFill>
                  <a:srgbClr val="6B1C89"/>
                </a:solidFill>
                <a:latin typeface="Garamond" pitchFamily="18" charset="0"/>
              </a:rPr>
              <a:t>2 the Alleghany Highlands	12 Dickenson                    	22 Loudoun 	32 Rappahannock-Rapidan</a:t>
            </a:r>
          </a:p>
          <a:p>
            <a:pPr eaLnBrk="0" hangingPunct="0">
              <a:tabLst>
                <a:tab pos="2743200" algn="l"/>
                <a:tab pos="4749800" algn="l"/>
                <a:tab pos="6400800" algn="l"/>
              </a:tabLst>
            </a:pPr>
            <a:r>
              <a:rPr lang="en-US" sz="1100">
                <a:solidFill>
                  <a:srgbClr val="6B1C89"/>
                </a:solidFill>
                <a:latin typeface="Garamond" pitchFamily="18" charset="0"/>
              </a:rPr>
              <a:t>3 Arlington                                     	13 Crater District              	23 Middle Peninsula-N Neck	33 Rappahannock Area</a:t>
            </a:r>
          </a:p>
          <a:p>
            <a:pPr eaLnBrk="0" hangingPunct="0">
              <a:tabLst>
                <a:tab pos="2743200" algn="l"/>
                <a:tab pos="4749800" algn="l"/>
                <a:tab pos="6400800" algn="l"/>
              </a:tabLst>
            </a:pPr>
            <a:r>
              <a:rPr lang="en-US" sz="1100">
                <a:solidFill>
                  <a:srgbClr val="6B1C89"/>
                </a:solidFill>
                <a:latin typeface="Garamond" pitchFamily="18" charset="0"/>
              </a:rPr>
              <a:t>4 the Roanoke Valley                           	14 the Eastern Shore        	24 Mount Rogers 	34 the Blue Ridge</a:t>
            </a:r>
          </a:p>
          <a:p>
            <a:pPr eaLnBrk="0" hangingPunct="0">
              <a:tabLst>
                <a:tab pos="2743200" algn="l"/>
                <a:tab pos="4749800" algn="l"/>
                <a:tab pos="6400800" algn="l"/>
              </a:tabLst>
            </a:pPr>
            <a:r>
              <a:rPr lang="en-US" sz="1100">
                <a:solidFill>
                  <a:srgbClr val="6B1C89"/>
                </a:solidFill>
                <a:latin typeface="Garamond" pitchFamily="18" charset="0"/>
              </a:rPr>
              <a:t>5 Central Virginia                         	15 Fairfax-Falls Church   	25 the New River Valley 	35 Richmond</a:t>
            </a:r>
          </a:p>
          <a:p>
            <a:pPr eaLnBrk="0" hangingPunct="0">
              <a:tabLst>
                <a:tab pos="2743200" algn="l"/>
                <a:tab pos="4749800" algn="l"/>
                <a:tab pos="6400800" algn="l"/>
              </a:tabLst>
            </a:pPr>
            <a:r>
              <a:rPr lang="en-US" sz="1100">
                <a:solidFill>
                  <a:srgbClr val="6B1C89"/>
                </a:solidFill>
                <a:latin typeface="Garamond" pitchFamily="18" charset="0"/>
              </a:rPr>
              <a:t>6 Chesapeake                                   	16 Goochland-Powhatan  	26 Norfolk 	36 the Rockbridge Area</a:t>
            </a:r>
          </a:p>
          <a:p>
            <a:pPr eaLnBrk="0" hangingPunct="0">
              <a:tabLst>
                <a:tab pos="2743200" algn="l"/>
                <a:tab pos="4749800" algn="l"/>
                <a:tab pos="6400800" algn="l"/>
              </a:tabLst>
            </a:pPr>
            <a:r>
              <a:rPr lang="en-US" sz="1100">
                <a:solidFill>
                  <a:srgbClr val="6B1C89"/>
                </a:solidFill>
                <a:latin typeface="Garamond" pitchFamily="18" charset="0"/>
              </a:rPr>
              <a:t>7 Chesterfield                             	17 Hampton-Newport News 	27 Shenandoah Valley 	37 Southside</a:t>
            </a:r>
          </a:p>
          <a:p>
            <a:pPr eaLnBrk="0" hangingPunct="0">
              <a:tabLst>
                <a:tab pos="2743200" algn="l"/>
                <a:tab pos="4749800" algn="l"/>
                <a:tab pos="6400800" algn="l"/>
              </a:tabLst>
            </a:pPr>
            <a:r>
              <a:rPr lang="en-US" sz="1100">
                <a:solidFill>
                  <a:srgbClr val="6B1C89"/>
                </a:solidFill>
                <a:latin typeface="Garamond" pitchFamily="18" charset="0"/>
              </a:rPr>
              <a:t>8 Williamsburg * James City * York * Poquouson 	18 Hanover 	28 the Piedmont 	38 Valley</a:t>
            </a:r>
          </a:p>
          <a:p>
            <a:pPr eaLnBrk="0" hangingPunct="0">
              <a:tabLst>
                <a:tab pos="2743200" algn="l"/>
                <a:tab pos="4749800" algn="l"/>
                <a:tab pos="6400800" algn="l"/>
              </a:tabLst>
            </a:pPr>
            <a:r>
              <a:rPr lang="en-US" sz="1100">
                <a:solidFill>
                  <a:srgbClr val="6B1C89"/>
                </a:solidFill>
                <a:latin typeface="Garamond" pitchFamily="18" charset="0"/>
              </a:rPr>
              <a:t>9 Planning District 14                              	19 Harrisonburg-Rockingham 	29 LENOWISCO	39 Virginia Beach</a:t>
            </a:r>
          </a:p>
          <a:p>
            <a:pPr eaLnBrk="0" hangingPunct="0">
              <a:tabLst>
                <a:tab pos="2743200" algn="l"/>
                <a:tab pos="4749800" algn="l"/>
                <a:tab pos="6400800" algn="l"/>
              </a:tabLst>
            </a:pPr>
            <a:r>
              <a:rPr lang="en-US" sz="1100">
                <a:solidFill>
                  <a:srgbClr val="6B1C89"/>
                </a:solidFill>
                <a:latin typeface="Garamond" pitchFamily="18" charset="0"/>
              </a:rPr>
              <a:t>10 Cumberland Mountain                	20 Henrico-Charles City-New Kent 	30 Portsmouth 	40 Western Tidewater</a:t>
            </a:r>
            <a:endParaRPr lang="en-US" sz="1100">
              <a:latin typeface="Garamond" pitchFamily="18" charset="0"/>
            </a:endParaRPr>
          </a:p>
          <a:p>
            <a:pPr eaLnBrk="0" hangingPunct="0">
              <a:tabLst>
                <a:tab pos="2743200" algn="l"/>
                <a:tab pos="4749800" algn="l"/>
                <a:tab pos="6400800" algn="l"/>
              </a:tabLst>
            </a:pPr>
            <a:endParaRPr lang="en-US" sz="1100">
              <a:latin typeface="Garamond" pitchFamily="18" charset="0"/>
            </a:endParaRPr>
          </a:p>
        </p:txBody>
      </p:sp>
      <p:sp>
        <p:nvSpPr>
          <p:cNvPr id="5129" name="Rectangle 9"/>
          <p:cNvSpPr>
            <a:spLocks noChangeArrowheads="1"/>
          </p:cNvSpPr>
          <p:nvPr/>
        </p:nvSpPr>
        <p:spPr bwMode="auto">
          <a:xfrm>
            <a:off x="0" y="0"/>
            <a:ext cx="9144000" cy="6858000"/>
          </a:xfrm>
          <a:prstGeom prst="rect">
            <a:avLst/>
          </a:prstGeom>
          <a:solidFill>
            <a:schemeClr val="bg1"/>
          </a:solidFill>
          <a:ln w="9525">
            <a:noFill/>
            <a:miter lim="800000"/>
            <a:headEnd/>
            <a:tailEnd/>
          </a:ln>
          <a:effectLst/>
        </p:spPr>
        <p:txBody>
          <a:bodyPr wrap="none" anchor="ctr"/>
          <a:lstStyle/>
          <a:p>
            <a:endParaRPr lang="en-US"/>
          </a:p>
        </p:txBody>
      </p:sp>
      <p:pic>
        <p:nvPicPr>
          <p:cNvPr id="5138" name="Picture 18" descr="X:\Shared\Clerical and Logistical Information\Directions and Maps\CSB Map\PATH Map off of CSB Map color by region.bmp"/>
          <p:cNvPicPr>
            <a:picLocks noChangeAspect="1" noChangeArrowheads="1"/>
          </p:cNvPicPr>
          <p:nvPr/>
        </p:nvPicPr>
        <p:blipFill>
          <a:blip r:embed="rId5" cstate="print"/>
          <a:srcRect r="1170"/>
          <a:stretch>
            <a:fillRect/>
          </a:stretch>
        </p:blipFill>
        <p:spPr bwMode="auto">
          <a:xfrm>
            <a:off x="30163" y="165099"/>
            <a:ext cx="9037637" cy="4864101"/>
          </a:xfrm>
          <a:prstGeom prst="rect">
            <a:avLst/>
          </a:prstGeom>
          <a:noFill/>
          <a:ln w="9525">
            <a:noFill/>
            <a:miter lim="800000"/>
            <a:headEnd/>
            <a:tailEnd/>
          </a:ln>
        </p:spPr>
      </p:pic>
      <p:pic>
        <p:nvPicPr>
          <p:cNvPr id="5132" name="Picture 12" descr="X:\Shared\Public Awareness\Logos\EarIntercol3.jpg"/>
          <p:cNvPicPr>
            <a:picLocks noChangeAspect="1" noChangeArrowheads="1"/>
          </p:cNvPicPr>
          <p:nvPr/>
        </p:nvPicPr>
        <p:blipFill>
          <a:blip r:embed="rId4" cstate="print"/>
          <a:srcRect/>
          <a:stretch>
            <a:fillRect/>
          </a:stretch>
        </p:blipFill>
        <p:spPr bwMode="auto">
          <a:xfrm>
            <a:off x="0" y="152400"/>
            <a:ext cx="2176463" cy="2286000"/>
          </a:xfrm>
          <a:prstGeom prst="rect">
            <a:avLst/>
          </a:prstGeom>
          <a:noFill/>
        </p:spPr>
      </p:pic>
      <p:sp>
        <p:nvSpPr>
          <p:cNvPr id="5134" name="Text Box 14"/>
          <p:cNvSpPr txBox="1">
            <a:spLocks noChangeArrowheads="1"/>
          </p:cNvSpPr>
          <p:nvPr/>
        </p:nvSpPr>
        <p:spPr bwMode="auto">
          <a:xfrm>
            <a:off x="2262188" y="838200"/>
            <a:ext cx="2770187" cy="457200"/>
          </a:xfrm>
          <a:prstGeom prst="rect">
            <a:avLst/>
          </a:prstGeom>
          <a:noFill/>
          <a:ln w="9525">
            <a:noFill/>
            <a:miter lim="800000"/>
            <a:headEnd/>
            <a:tailEnd/>
          </a:ln>
          <a:effectLst/>
        </p:spPr>
        <p:txBody>
          <a:bodyPr wrap="none">
            <a:spAutoFit/>
          </a:bodyPr>
          <a:lstStyle/>
          <a:p>
            <a:r>
              <a:rPr lang="en-US" dirty="0">
                <a:solidFill>
                  <a:srgbClr val="6B1C89"/>
                </a:solidFill>
              </a:rPr>
              <a:t>Local Lead Agencies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132"/>
                                        </p:tgtEl>
                                        <p:attrNameLst>
                                          <p:attrName>style.visibility</p:attrName>
                                        </p:attrNameLst>
                                      </p:cBhvr>
                                      <p:to>
                                        <p:strVal val="visible"/>
                                      </p:to>
                                    </p:set>
                                    <p:anim calcmode="lin" valueType="num">
                                      <p:cBhvr additive="base">
                                        <p:cTn id="7" dur="500" fill="hold"/>
                                        <p:tgtEl>
                                          <p:spTgt spid="5132"/>
                                        </p:tgtEl>
                                        <p:attrNameLst>
                                          <p:attrName>ppt_x</p:attrName>
                                        </p:attrNameLst>
                                      </p:cBhvr>
                                      <p:tavLst>
                                        <p:tav tm="0">
                                          <p:val>
                                            <p:strVal val="0-#ppt_w/2"/>
                                          </p:val>
                                        </p:tav>
                                        <p:tav tm="100000">
                                          <p:val>
                                            <p:strVal val="#ppt_x"/>
                                          </p:val>
                                        </p:tav>
                                      </p:tavLst>
                                    </p:anim>
                                    <p:anim calcmode="lin" valueType="num">
                                      <p:cBhvr additive="base">
                                        <p:cTn id="8" dur="500" fill="hold"/>
                                        <p:tgtEl>
                                          <p:spTgt spid="513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nodeType="clickEffect">
                                  <p:stCondLst>
                                    <p:cond delay="0"/>
                                  </p:stCondLst>
                                  <p:childTnLst>
                                    <p:set>
                                      <p:cBhvr>
                                        <p:cTn id="12" dur="1" fill="hold">
                                          <p:stCondLst>
                                            <p:cond delay="0"/>
                                          </p:stCondLst>
                                        </p:cTn>
                                        <p:tgtEl>
                                          <p:spTgt spid="5138"/>
                                        </p:tgtEl>
                                        <p:attrNameLst>
                                          <p:attrName>style.visibility</p:attrName>
                                        </p:attrNameLst>
                                      </p:cBhvr>
                                      <p:to>
                                        <p:strVal val="visible"/>
                                      </p:to>
                                    </p:set>
                                    <p:anim calcmode="lin" valueType="num">
                                      <p:cBhvr>
                                        <p:cTn id="13" dur="5000" fill="hold"/>
                                        <p:tgtEl>
                                          <p:spTgt spid="5138"/>
                                        </p:tgtEl>
                                        <p:attrNameLst>
                                          <p:attrName>ppt_w</p:attrName>
                                        </p:attrNameLst>
                                      </p:cBhvr>
                                      <p:tavLst>
                                        <p:tav tm="0" fmla="#ppt_w*sin(2.5*pi*$)">
                                          <p:val>
                                            <p:fltVal val="0"/>
                                          </p:val>
                                        </p:tav>
                                        <p:tav tm="100000">
                                          <p:val>
                                            <p:fltVal val="1"/>
                                          </p:val>
                                        </p:tav>
                                      </p:tavLst>
                                    </p:anim>
                                    <p:anim calcmode="lin" valueType="num">
                                      <p:cBhvr>
                                        <p:cTn id="14" dur="5000" fill="hold"/>
                                        <p:tgtEl>
                                          <p:spTgt spid="5138"/>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34"/>
                                        </p:tgtEl>
                                        <p:attrNameLst>
                                          <p:attrName>style.visibility</p:attrName>
                                        </p:attrNameLst>
                                      </p:cBhvr>
                                      <p:to>
                                        <p:strVal val="visible"/>
                                      </p:to>
                                    </p:set>
                                    <p:anim calcmode="lin" valueType="num">
                                      <p:cBhvr additive="base">
                                        <p:cTn id="19" dur="500" fill="hold"/>
                                        <p:tgtEl>
                                          <p:spTgt spid="5134"/>
                                        </p:tgtEl>
                                        <p:attrNameLst>
                                          <p:attrName>ppt_x</p:attrName>
                                        </p:attrNameLst>
                                      </p:cBhvr>
                                      <p:tavLst>
                                        <p:tav tm="0">
                                          <p:val>
                                            <p:strVal val="0-#ppt_w/2"/>
                                          </p:val>
                                        </p:tav>
                                        <p:tav tm="100000">
                                          <p:val>
                                            <p:strVal val="#ppt_x"/>
                                          </p:val>
                                        </p:tav>
                                      </p:tavLst>
                                    </p:anim>
                                    <p:anim calcmode="lin" valueType="num">
                                      <p:cBhvr additive="base">
                                        <p:cTn id="20" dur="500" fill="hold"/>
                                        <p:tgtEl>
                                          <p:spTgt spid="51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a:ln w="38100">
            <a:solidFill>
              <a:schemeClr val="tx1"/>
            </a:solidFill>
          </a:ln>
        </p:spPr>
        <p:txBody>
          <a:bodyPr/>
          <a:lstStyle/>
          <a:p>
            <a:pPr eaLnBrk="1" hangingPunct="1">
              <a:defRPr/>
            </a:pPr>
            <a:r>
              <a:rPr lang="en-US" b="1" dirty="0" smtClean="0">
                <a:solidFill>
                  <a:schemeClr val="accent6">
                    <a:lumMod val="75000"/>
                  </a:schemeClr>
                </a:solidFill>
              </a:rPr>
              <a:t>Ways to Use Data</a:t>
            </a:r>
            <a:endParaRPr lang="en-US" b="1" dirty="0">
              <a:solidFill>
                <a:schemeClr val="accent6">
                  <a:lumMod val="75000"/>
                </a:schemeClr>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a:ln w="28575">
            <a:solidFill>
              <a:schemeClr val="accent5">
                <a:lumMod val="75000"/>
              </a:schemeClr>
            </a:solidFill>
          </a:ln>
        </p:spPr>
        <p:txBody>
          <a:bodyPr rtlCol="0">
            <a:noAutofit/>
          </a:bodyPr>
          <a:lstStyle/>
          <a:p>
            <a:pPr eaLnBrk="1" fontAlgn="auto" hangingPunct="1">
              <a:spcAft>
                <a:spcPts val="0"/>
              </a:spcAft>
              <a:defRPr/>
            </a:pPr>
            <a:r>
              <a:rPr lang="en-US" sz="4000" b="1" dirty="0" smtClean="0">
                <a:latin typeface="Calibri" pitchFamily="34" charset="0"/>
              </a:rPr>
              <a:t>Approach to Improvement Planning</a:t>
            </a:r>
            <a:r>
              <a:rPr lang="en-US" sz="4000" dirty="0" smtClean="0">
                <a:latin typeface="Calibri" pitchFamily="34" charset="0"/>
              </a:rPr>
              <a:t/>
            </a:r>
            <a:br>
              <a:rPr lang="en-US" sz="4000" dirty="0" smtClean="0">
                <a:latin typeface="Calibri" pitchFamily="34" charset="0"/>
              </a:rPr>
            </a:br>
            <a:endParaRPr lang="en-US" sz="4000" dirty="0">
              <a:latin typeface="Calibri"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3">
              <a:lumMod val="20000"/>
              <a:lumOff val="80000"/>
            </a:schemeClr>
          </a:solidFill>
          <a:ln w="38100">
            <a:solidFill>
              <a:schemeClr val="tx1"/>
            </a:solidFill>
          </a:ln>
        </p:spPr>
        <p:txBody>
          <a:bodyPr/>
          <a:lstStyle/>
          <a:p>
            <a:pPr eaLnBrk="1" hangingPunct="1">
              <a:defRPr/>
            </a:pPr>
            <a:r>
              <a:rPr lang="en-US" dirty="0" smtClean="0"/>
              <a:t>Possible Reactions</a:t>
            </a:r>
            <a:endParaRPr lang="en-US" dirty="0"/>
          </a:p>
        </p:txBody>
      </p:sp>
      <p:sp>
        <p:nvSpPr>
          <p:cNvPr id="5" name="Text Placeholder 4"/>
          <p:cNvSpPr>
            <a:spLocks noGrp="1"/>
          </p:cNvSpPr>
          <p:nvPr>
            <p:ph type="body" idx="1"/>
          </p:nvPr>
        </p:nvSpPr>
        <p:spPr>
          <a:solidFill>
            <a:schemeClr val="accent3">
              <a:lumMod val="40000"/>
              <a:lumOff val="60000"/>
            </a:schemeClr>
          </a:solidFill>
          <a:ln w="38100">
            <a:solidFill>
              <a:schemeClr val="tx1"/>
            </a:solidFill>
          </a:ln>
        </p:spPr>
        <p:txBody>
          <a:bodyPr/>
          <a:lstStyle/>
          <a:p>
            <a:pPr algn="ctr" eaLnBrk="1" hangingPunct="1">
              <a:defRPr/>
            </a:pPr>
            <a:r>
              <a:rPr lang="en-US" dirty="0" smtClean="0">
                <a:solidFill>
                  <a:srgbClr val="FF0000"/>
                </a:solidFill>
              </a:rPr>
              <a:t>Negative Reactions</a:t>
            </a:r>
            <a:endParaRPr lang="en-US" dirty="0">
              <a:solidFill>
                <a:srgbClr val="FF0000"/>
              </a:solidFill>
            </a:endParaRPr>
          </a:p>
        </p:txBody>
      </p:sp>
      <p:sp>
        <p:nvSpPr>
          <p:cNvPr id="34819" name="Content Placeholder 5"/>
          <p:cNvSpPr>
            <a:spLocks noGrp="1"/>
          </p:cNvSpPr>
          <p:nvPr>
            <p:ph sz="half" idx="2"/>
          </p:nvPr>
        </p:nvSpPr>
        <p:spPr>
          <a:ln w="38100">
            <a:solidFill>
              <a:schemeClr val="tx1"/>
            </a:solidFill>
          </a:ln>
        </p:spPr>
        <p:txBody>
          <a:bodyPr/>
          <a:lstStyle/>
          <a:p>
            <a:pPr eaLnBrk="1" hangingPunct="1"/>
            <a:r>
              <a:rPr lang="en-US" sz="2800" smtClean="0">
                <a:latin typeface="Century" pitchFamily="18" charset="0"/>
              </a:rPr>
              <a:t>Potential Roadblocks</a:t>
            </a:r>
          </a:p>
          <a:p>
            <a:pPr lvl="1" eaLnBrk="1" hangingPunct="1"/>
            <a:r>
              <a:rPr lang="en-US" sz="2300" smtClean="0">
                <a:latin typeface="Century" pitchFamily="18" charset="0"/>
              </a:rPr>
              <a:t>I do not have time for this</a:t>
            </a:r>
          </a:p>
          <a:p>
            <a:pPr lvl="1" eaLnBrk="1" hangingPunct="1"/>
            <a:r>
              <a:rPr lang="en-US" sz="2300" smtClean="0">
                <a:latin typeface="Century" pitchFamily="18" charset="0"/>
              </a:rPr>
              <a:t>I already know this</a:t>
            </a:r>
          </a:p>
          <a:p>
            <a:pPr lvl="1" eaLnBrk="1" hangingPunct="1"/>
            <a:r>
              <a:rPr lang="en-US" sz="2300" smtClean="0">
                <a:latin typeface="Century" pitchFamily="18" charset="0"/>
              </a:rPr>
              <a:t>I know the problems</a:t>
            </a:r>
          </a:p>
          <a:p>
            <a:pPr lvl="1" eaLnBrk="1" hangingPunct="1"/>
            <a:r>
              <a:rPr lang="en-US" sz="2300" smtClean="0">
                <a:latin typeface="Century" pitchFamily="18" charset="0"/>
              </a:rPr>
              <a:t>I have the solutions</a:t>
            </a:r>
          </a:p>
        </p:txBody>
      </p:sp>
      <p:sp>
        <p:nvSpPr>
          <p:cNvPr id="7" name="Text Placeholder 6"/>
          <p:cNvSpPr>
            <a:spLocks noGrp="1"/>
          </p:cNvSpPr>
          <p:nvPr>
            <p:ph type="body" sz="quarter" idx="3"/>
          </p:nvPr>
        </p:nvSpPr>
        <p:spPr>
          <a:solidFill>
            <a:schemeClr val="accent3">
              <a:lumMod val="40000"/>
              <a:lumOff val="60000"/>
            </a:schemeClr>
          </a:solidFill>
          <a:ln w="38100">
            <a:solidFill>
              <a:schemeClr val="tx1"/>
            </a:solidFill>
          </a:ln>
        </p:spPr>
        <p:txBody>
          <a:bodyPr/>
          <a:lstStyle/>
          <a:p>
            <a:pPr algn="ctr" eaLnBrk="1" hangingPunct="1">
              <a:defRPr/>
            </a:pPr>
            <a:r>
              <a:rPr lang="en-US" dirty="0" smtClean="0">
                <a:solidFill>
                  <a:srgbClr val="00B050"/>
                </a:solidFill>
              </a:rPr>
              <a:t>Positive Reactions</a:t>
            </a:r>
            <a:endParaRPr lang="en-US" dirty="0">
              <a:solidFill>
                <a:srgbClr val="00B050"/>
              </a:solidFill>
            </a:endParaRPr>
          </a:p>
        </p:txBody>
      </p:sp>
      <p:sp>
        <p:nvSpPr>
          <p:cNvPr id="34821" name="Content Placeholder 7"/>
          <p:cNvSpPr>
            <a:spLocks noGrp="1"/>
          </p:cNvSpPr>
          <p:nvPr>
            <p:ph sz="quarter" idx="4"/>
          </p:nvPr>
        </p:nvSpPr>
        <p:spPr>
          <a:ln w="38100">
            <a:solidFill>
              <a:schemeClr val="tx1"/>
            </a:solidFill>
          </a:ln>
        </p:spPr>
        <p:txBody>
          <a:bodyPr/>
          <a:lstStyle/>
          <a:p>
            <a:pPr eaLnBrk="1" hangingPunct="1"/>
            <a:r>
              <a:rPr lang="en-US" sz="2800" dirty="0" smtClean="0">
                <a:latin typeface="Century" pitchFamily="18" charset="0"/>
              </a:rPr>
              <a:t>Potential Facilitators</a:t>
            </a:r>
          </a:p>
          <a:p>
            <a:pPr lvl="1" eaLnBrk="1" hangingPunct="1"/>
            <a:r>
              <a:rPr lang="en-US" sz="2300" dirty="0" smtClean="0">
                <a:latin typeface="Century" pitchFamily="18" charset="0"/>
              </a:rPr>
              <a:t>In the long run this will save time</a:t>
            </a:r>
          </a:p>
          <a:p>
            <a:pPr lvl="1" eaLnBrk="1" hangingPunct="1"/>
            <a:r>
              <a:rPr lang="en-US" sz="2300" dirty="0" smtClean="0">
                <a:latin typeface="Century" pitchFamily="18" charset="0"/>
              </a:rPr>
              <a:t>I didn’t know this was possible </a:t>
            </a:r>
          </a:p>
          <a:p>
            <a:pPr lvl="1" eaLnBrk="1" hangingPunct="1"/>
            <a:r>
              <a:rPr lang="en-US" sz="2300" dirty="0" smtClean="0">
                <a:latin typeface="Century" pitchFamily="18" charset="0"/>
              </a:rPr>
              <a:t>This information will help me do my job better</a:t>
            </a:r>
          </a:p>
          <a:p>
            <a:pPr lvl="1" eaLnBrk="1" hangingPunct="1"/>
            <a:r>
              <a:rPr lang="en-US" sz="2300" dirty="0" smtClean="0">
                <a:latin typeface="Century" pitchFamily="18" charset="0"/>
              </a:rPr>
              <a:t>This information will help families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chemeClr val="accent3">
              <a:lumMod val="40000"/>
              <a:lumOff val="60000"/>
            </a:schemeClr>
          </a:solidFill>
          <a:ln w="38100">
            <a:solidFill>
              <a:schemeClr val="tx1"/>
            </a:solidFill>
          </a:ln>
        </p:spPr>
        <p:txBody>
          <a:bodyPr/>
          <a:lstStyle/>
          <a:p>
            <a:pPr eaLnBrk="1" hangingPunct="1">
              <a:defRPr/>
            </a:pPr>
            <a:r>
              <a:rPr lang="en-US" dirty="0" smtClean="0"/>
              <a:t>Proactive Versus Reactive</a:t>
            </a:r>
            <a:br>
              <a:rPr lang="en-US" dirty="0" smtClean="0"/>
            </a:br>
            <a:r>
              <a:rPr lang="en-US" i="1" dirty="0" smtClean="0"/>
              <a:t>Both are Positive</a:t>
            </a:r>
            <a:endParaRPr lang="en-US" dirty="0"/>
          </a:p>
        </p:txBody>
      </p:sp>
      <p:graphicFrame>
        <p:nvGraphicFramePr>
          <p:cNvPr id="9" name="Content Placeholder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1">
              <a:lumMod val="85000"/>
            </a:schemeClr>
          </a:solidFill>
          <a:ln w="38100">
            <a:solidFill>
              <a:schemeClr val="tx1"/>
            </a:solidFill>
          </a:ln>
        </p:spPr>
        <p:txBody>
          <a:bodyPr/>
          <a:lstStyle/>
          <a:p>
            <a:pPr eaLnBrk="1" hangingPunct="1">
              <a:defRPr/>
            </a:pPr>
            <a:r>
              <a:rPr lang="en-US" dirty="0" smtClean="0">
                <a:latin typeface="Calibri" pitchFamily="34" charset="0"/>
              </a:rPr>
              <a:t>What is Your Purpose</a:t>
            </a:r>
            <a:endParaRPr lang="en-US" dirty="0">
              <a:latin typeface="Calibri" pitchFamily="34" charset="0"/>
            </a:endParaRPr>
          </a:p>
        </p:txBody>
      </p:sp>
      <p:sp>
        <p:nvSpPr>
          <p:cNvPr id="38914" name="Text Placeholder 4"/>
          <p:cNvSpPr>
            <a:spLocks noGrp="1"/>
          </p:cNvSpPr>
          <p:nvPr>
            <p:ph type="body" idx="1"/>
          </p:nvPr>
        </p:nvSpPr>
        <p:spPr>
          <a:ln w="38100">
            <a:solidFill>
              <a:schemeClr val="tx1"/>
            </a:solidFill>
          </a:ln>
        </p:spPr>
        <p:txBody>
          <a:bodyPr/>
          <a:lstStyle/>
          <a:p>
            <a:pPr algn="ctr" eaLnBrk="1" hangingPunct="1"/>
            <a:r>
              <a:rPr lang="en-US" smtClean="0">
                <a:latin typeface="Calibri" pitchFamily="34" charset="0"/>
              </a:rPr>
              <a:t>Reactive</a:t>
            </a:r>
          </a:p>
        </p:txBody>
      </p:sp>
      <p:sp>
        <p:nvSpPr>
          <p:cNvPr id="38915" name="Content Placeholder 5"/>
          <p:cNvSpPr>
            <a:spLocks noGrp="1"/>
          </p:cNvSpPr>
          <p:nvPr>
            <p:ph sz="half" idx="2"/>
          </p:nvPr>
        </p:nvSpPr>
        <p:spPr>
          <a:ln w="38100">
            <a:solidFill>
              <a:schemeClr val="tx1"/>
            </a:solidFill>
          </a:ln>
        </p:spPr>
        <p:txBody>
          <a:bodyPr/>
          <a:lstStyle/>
          <a:p>
            <a:pPr eaLnBrk="1" hangingPunct="1"/>
            <a:r>
              <a:rPr lang="en-US" b="1" u="sng" smtClean="0"/>
              <a:t>Example</a:t>
            </a:r>
            <a:r>
              <a:rPr lang="en-US" smtClean="0"/>
              <a:t>: Responding to an issue such as monitoring results</a:t>
            </a:r>
          </a:p>
          <a:p>
            <a:pPr eaLnBrk="1" hangingPunct="1"/>
            <a:r>
              <a:rPr lang="en-US" b="1" u="sng" smtClean="0"/>
              <a:t>Purpose</a:t>
            </a:r>
            <a:r>
              <a:rPr lang="en-US" smtClean="0"/>
              <a:t>: To address monitoring results that are below the state target</a:t>
            </a:r>
            <a:endParaRPr lang="en-US" b="1" u="sng" smtClean="0"/>
          </a:p>
        </p:txBody>
      </p:sp>
      <p:sp>
        <p:nvSpPr>
          <p:cNvPr id="38916" name="Text Placeholder 6"/>
          <p:cNvSpPr>
            <a:spLocks noGrp="1"/>
          </p:cNvSpPr>
          <p:nvPr>
            <p:ph type="body" sz="quarter" idx="3"/>
          </p:nvPr>
        </p:nvSpPr>
        <p:spPr>
          <a:ln w="38100">
            <a:solidFill>
              <a:schemeClr val="tx1"/>
            </a:solidFill>
          </a:ln>
        </p:spPr>
        <p:txBody>
          <a:bodyPr/>
          <a:lstStyle/>
          <a:p>
            <a:pPr algn="ctr" eaLnBrk="1" hangingPunct="1"/>
            <a:r>
              <a:rPr lang="en-US" smtClean="0"/>
              <a:t>Proactive</a:t>
            </a:r>
          </a:p>
        </p:txBody>
      </p:sp>
      <p:sp>
        <p:nvSpPr>
          <p:cNvPr id="38917" name="Content Placeholder 7"/>
          <p:cNvSpPr>
            <a:spLocks noGrp="1"/>
          </p:cNvSpPr>
          <p:nvPr>
            <p:ph sz="quarter" idx="4"/>
          </p:nvPr>
        </p:nvSpPr>
        <p:spPr>
          <a:ln w="38100">
            <a:solidFill>
              <a:schemeClr val="tx1"/>
            </a:solidFill>
          </a:ln>
        </p:spPr>
        <p:txBody>
          <a:bodyPr/>
          <a:lstStyle/>
          <a:p>
            <a:pPr eaLnBrk="1" hangingPunct="1"/>
            <a:r>
              <a:rPr lang="en-US" b="1" u="sng" smtClean="0"/>
              <a:t>Example</a:t>
            </a:r>
            <a:r>
              <a:rPr lang="en-US" smtClean="0"/>
              <a:t>: Conduct quality review or assessment to determine areas of need</a:t>
            </a:r>
          </a:p>
          <a:p>
            <a:pPr eaLnBrk="1" hangingPunct="1"/>
            <a:r>
              <a:rPr lang="en-US" b="1" u="sng" smtClean="0"/>
              <a:t>Purpose</a:t>
            </a:r>
            <a:r>
              <a:rPr lang="en-US" smtClean="0"/>
              <a:t>:  To Proactive look at the quality of data</a:t>
            </a:r>
          </a:p>
          <a:p>
            <a:pPr eaLnBrk="1" hangingPunct="1"/>
            <a:endParaRPr lang="en-US" smtClean="0"/>
          </a:p>
          <a:p>
            <a:pPr eaLnBrk="1" hangingPunct="1"/>
            <a:endParaRPr lang="en-US" b="1" u="sng" smtClean="0"/>
          </a:p>
        </p:txBody>
      </p:sp>
      <p:sp>
        <p:nvSpPr>
          <p:cNvPr id="9" name="Cloud Callout 8"/>
          <p:cNvSpPr/>
          <p:nvPr/>
        </p:nvSpPr>
        <p:spPr>
          <a:xfrm>
            <a:off x="838200" y="4495800"/>
            <a:ext cx="3048000" cy="1295400"/>
          </a:xfrm>
          <a:prstGeom prst="cloudCallou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Good Idea</a:t>
            </a:r>
          </a:p>
        </p:txBody>
      </p:sp>
      <p:sp>
        <p:nvSpPr>
          <p:cNvPr id="10" name="Cloud Callout 9"/>
          <p:cNvSpPr/>
          <p:nvPr/>
        </p:nvSpPr>
        <p:spPr>
          <a:xfrm>
            <a:off x="4953000" y="4419600"/>
            <a:ext cx="3048000" cy="1295400"/>
          </a:xfrm>
          <a:prstGeom prst="cloudCallou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Good Idea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a:ln w="38100">
            <a:solidFill>
              <a:schemeClr val="tx1"/>
            </a:solidFill>
          </a:ln>
        </p:spPr>
        <p:txBody>
          <a:bodyPr rtlCol="0">
            <a:normAutofit/>
          </a:bodyPr>
          <a:lstStyle/>
          <a:p>
            <a:pPr eaLnBrk="1" fontAlgn="auto" hangingPunct="1">
              <a:spcAft>
                <a:spcPts val="0"/>
              </a:spcAft>
              <a:defRPr/>
            </a:pPr>
            <a:r>
              <a:rPr lang="en-US" dirty="0" smtClean="0"/>
              <a:t>How Will Your Team Interact?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62000" y="609600"/>
            <a:ext cx="7772400" cy="1470025"/>
          </a:xfrm>
          <a:solidFill>
            <a:schemeClr val="accent2">
              <a:lumMod val="20000"/>
              <a:lumOff val="80000"/>
            </a:schemeClr>
          </a:solidFill>
          <a:ln w="38100">
            <a:solidFill>
              <a:schemeClr val="tx1"/>
            </a:solidFill>
          </a:ln>
        </p:spPr>
        <p:txBody>
          <a:bodyPr/>
          <a:lstStyle/>
          <a:p>
            <a:r>
              <a:rPr lang="en-US" sz="4800" dirty="0" smtClean="0">
                <a:solidFill>
                  <a:schemeClr val="accent1">
                    <a:lumMod val="75000"/>
                  </a:schemeClr>
                </a:solidFill>
              </a:rPr>
              <a:t>Data Accountability Center</a:t>
            </a:r>
            <a:br>
              <a:rPr lang="en-US" sz="4800" dirty="0" smtClean="0">
                <a:solidFill>
                  <a:schemeClr val="accent1">
                    <a:lumMod val="75000"/>
                  </a:schemeClr>
                </a:solidFill>
              </a:rPr>
            </a:br>
            <a:r>
              <a:rPr lang="en-US" sz="4800" dirty="0" smtClean="0">
                <a:solidFill>
                  <a:schemeClr val="accent1">
                    <a:lumMod val="75000"/>
                  </a:schemeClr>
                </a:solidFill>
              </a:rPr>
              <a:t>Goal</a:t>
            </a:r>
          </a:p>
        </p:txBody>
      </p:sp>
      <p:sp>
        <p:nvSpPr>
          <p:cNvPr id="79875" name="Subtitle 3"/>
          <p:cNvSpPr>
            <a:spLocks noGrp="1"/>
          </p:cNvSpPr>
          <p:nvPr>
            <p:ph type="subTitle" idx="4294967295"/>
          </p:nvPr>
        </p:nvSpPr>
        <p:spPr>
          <a:xfrm>
            <a:off x="533400" y="2519363"/>
            <a:ext cx="7883525" cy="3424237"/>
          </a:xfrm>
          <a:solidFill>
            <a:schemeClr val="accent6">
              <a:lumMod val="20000"/>
              <a:lumOff val="80000"/>
            </a:schemeClr>
          </a:solidFill>
          <a:ln w="38100">
            <a:solidFill>
              <a:schemeClr val="tx1"/>
            </a:solidFill>
          </a:ln>
        </p:spPr>
        <p:txBody>
          <a:bodyPr/>
          <a:lstStyle/>
          <a:p>
            <a:pPr marL="0" indent="0" algn="ctr">
              <a:buFont typeface="Arial" charset="0"/>
              <a:buNone/>
            </a:pPr>
            <a:r>
              <a:rPr lang="en-US" sz="4800" dirty="0" smtClean="0">
                <a:solidFill>
                  <a:srgbClr val="660033"/>
                </a:solidFill>
              </a:rPr>
              <a:t>Form partnerships in states that join state and local agencies in the use of data to drive improved results</a:t>
            </a:r>
          </a:p>
        </p:txBody>
      </p:sp>
      <p:pic>
        <p:nvPicPr>
          <p:cNvPr id="79876" name="Picture 4" descr="DAC_logo_NF.png"/>
          <p:cNvPicPr>
            <a:picLocks noChangeAspect="1"/>
          </p:cNvPicPr>
          <p:nvPr/>
        </p:nvPicPr>
        <p:blipFill>
          <a:blip r:embed="rId3" cstate="print"/>
          <a:srcRect/>
          <a:stretch>
            <a:fillRect/>
          </a:stretch>
        </p:blipFill>
        <p:spPr bwMode="auto">
          <a:xfrm>
            <a:off x="152400" y="6294438"/>
            <a:ext cx="1295400"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3" name="Object 29"/>
          <p:cNvGraphicFramePr>
            <a:graphicFrameLocks noChangeAspect="1"/>
          </p:cNvGraphicFramePr>
          <p:nvPr/>
        </p:nvGraphicFramePr>
        <p:xfrm>
          <a:off x="1981201" y="75893"/>
          <a:ext cx="5181599" cy="6706215"/>
        </p:xfrm>
        <a:graphic>
          <a:graphicData uri="http://schemas.openxmlformats.org/presentationml/2006/ole">
            <mc:AlternateContent xmlns:mc="http://schemas.openxmlformats.org/markup-compatibility/2006">
              <mc:Choice xmlns:v="urn:schemas-microsoft-com:vml" Requires="v">
                <p:oleObj spid="_x0000_s1054" name="Acrobat Document" r:id="rId4" imgW="6885000" imgH="8910000" progId="AcroExch.Document.7">
                  <p:embed/>
                </p:oleObj>
              </mc:Choice>
              <mc:Fallback>
                <p:oleObj name="Acrobat Document" r:id="rId4" imgW="6885000" imgH="8910000" progId="AcroExch.Document.7">
                  <p:embed/>
                  <p:pic>
                    <p:nvPicPr>
                      <p:cNvPr id="0"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1" y="75893"/>
                        <a:ext cx="5181599" cy="6706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3500000" scaled="1"/>
            <a:tileRect/>
          </a:gradFill>
          <a:ln w="38100">
            <a:solidFill>
              <a:srgbClr val="7030A0"/>
            </a:solidFill>
          </a:ln>
        </p:spPr>
        <p:txBody>
          <a:bodyPr/>
          <a:lstStyle/>
          <a:p>
            <a:pPr eaLnBrk="1" hangingPunct="1">
              <a:defRPr/>
            </a:pPr>
            <a:r>
              <a:rPr lang="en-US" dirty="0" smtClean="0"/>
              <a:t>Pre On-Site Visit</a:t>
            </a:r>
          </a:p>
        </p:txBody>
      </p:sp>
      <p:sp>
        <p:nvSpPr>
          <p:cNvPr id="37891" name="Rectangle 3"/>
          <p:cNvSpPr>
            <a:spLocks noGrp="1"/>
          </p:cNvSpPr>
          <p:nvPr>
            <p:ph type="body" idx="1"/>
          </p:nvPr>
        </p:nvSpPr>
        <p:spPr>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13500000" scaled="1"/>
            <a:tileRect/>
          </a:gradFill>
          <a:ln w="57150">
            <a:solidFill>
              <a:schemeClr val="accent6">
                <a:lumMod val="75000"/>
              </a:schemeClr>
            </a:solidFill>
          </a:ln>
        </p:spPr>
        <p:txBody>
          <a:bodyPr/>
          <a:lstStyle/>
          <a:p>
            <a:pPr eaLnBrk="1" hangingPunct="1">
              <a:lnSpc>
                <a:spcPct val="90000"/>
              </a:lnSpc>
              <a:buFont typeface="Arial" charset="0"/>
              <a:buNone/>
              <a:defRPr/>
            </a:pPr>
            <a:r>
              <a:rPr lang="en-US" sz="2800" dirty="0" smtClean="0">
                <a:latin typeface="Calibri" pitchFamily="34" charset="0"/>
              </a:rPr>
              <a:t>With Local System Managers</a:t>
            </a:r>
          </a:p>
          <a:p>
            <a:pPr lvl="1" eaLnBrk="1" hangingPunct="1">
              <a:lnSpc>
                <a:spcPct val="90000"/>
              </a:lnSpc>
              <a:buFont typeface="Wingdings" pitchFamily="2" charset="2"/>
              <a:buChar char="ü"/>
              <a:defRPr/>
            </a:pPr>
            <a:r>
              <a:rPr lang="en-US" sz="2400" dirty="0" smtClean="0">
                <a:latin typeface="Calibri" pitchFamily="34" charset="0"/>
              </a:rPr>
              <a:t>Discuss purpose of data analysis process</a:t>
            </a:r>
          </a:p>
          <a:p>
            <a:pPr lvl="1" eaLnBrk="1" hangingPunct="1">
              <a:lnSpc>
                <a:spcPct val="90000"/>
              </a:lnSpc>
              <a:buFont typeface="Wingdings" pitchFamily="2" charset="2"/>
              <a:buChar char="ü"/>
              <a:defRPr/>
            </a:pPr>
            <a:r>
              <a:rPr lang="en-US" sz="2400" dirty="0" smtClean="0">
                <a:latin typeface="Calibri" pitchFamily="34" charset="0"/>
              </a:rPr>
              <a:t>Discuss potential data team members</a:t>
            </a:r>
          </a:p>
          <a:p>
            <a:pPr lvl="1" eaLnBrk="1" hangingPunct="1">
              <a:lnSpc>
                <a:spcPct val="90000"/>
              </a:lnSpc>
              <a:buFont typeface="Wingdings" pitchFamily="2" charset="2"/>
              <a:buChar char="ü"/>
              <a:defRPr/>
            </a:pPr>
            <a:r>
              <a:rPr lang="en-US" sz="2400" dirty="0" smtClean="0">
                <a:latin typeface="Calibri" pitchFamily="34" charset="0"/>
              </a:rPr>
              <a:t>Identify ITOTS reports to be reviewed</a:t>
            </a:r>
          </a:p>
          <a:p>
            <a:pPr lvl="1" eaLnBrk="1" hangingPunct="1">
              <a:lnSpc>
                <a:spcPct val="90000"/>
              </a:lnSpc>
              <a:buFont typeface="Wingdings" pitchFamily="2" charset="2"/>
              <a:buChar char="ü"/>
              <a:defRPr/>
            </a:pPr>
            <a:r>
              <a:rPr lang="en-US" sz="2400" dirty="0" smtClean="0">
                <a:latin typeface="Calibri" pitchFamily="34" charset="0"/>
              </a:rPr>
              <a:t>Identify data from other sources that need to be reviewed</a:t>
            </a:r>
          </a:p>
          <a:p>
            <a:pPr lvl="2" eaLnBrk="1" hangingPunct="1">
              <a:lnSpc>
                <a:spcPct val="90000"/>
              </a:lnSpc>
              <a:buFont typeface="Wingdings" pitchFamily="2" charset="2"/>
              <a:buChar char="ü"/>
              <a:defRPr/>
            </a:pPr>
            <a:r>
              <a:rPr lang="en-US" sz="2000" dirty="0" smtClean="0">
                <a:latin typeface="Calibri" pitchFamily="34" charset="0"/>
              </a:rPr>
              <a:t>Pull three years worth of data</a:t>
            </a:r>
          </a:p>
          <a:p>
            <a:pPr eaLnBrk="1" hangingPunct="1">
              <a:lnSpc>
                <a:spcPct val="90000"/>
              </a:lnSpc>
              <a:buFont typeface="Arial" charset="0"/>
              <a:buNone/>
              <a:defRPr/>
            </a:pPr>
            <a:r>
              <a:rPr lang="en-US" sz="2800" dirty="0" smtClean="0">
                <a:latin typeface="Calibri" pitchFamily="34" charset="0"/>
              </a:rPr>
              <a:t>Desk Audit</a:t>
            </a:r>
          </a:p>
          <a:p>
            <a:pPr lvl="1" eaLnBrk="1" hangingPunct="1">
              <a:lnSpc>
                <a:spcPct val="90000"/>
              </a:lnSpc>
              <a:buFont typeface="Wingdings" pitchFamily="2" charset="2"/>
              <a:buChar char="ü"/>
              <a:defRPr/>
            </a:pPr>
            <a:r>
              <a:rPr lang="en-US" sz="2400" dirty="0" smtClean="0">
                <a:latin typeface="Calibri" pitchFamily="34" charset="0"/>
              </a:rPr>
              <a:t>Review and analyze same data as local system</a:t>
            </a:r>
          </a:p>
          <a:p>
            <a:pPr lvl="1" eaLnBrk="1" hangingPunct="1">
              <a:lnSpc>
                <a:spcPct val="90000"/>
              </a:lnSpc>
              <a:buFont typeface="Wingdings" pitchFamily="2" charset="2"/>
              <a:buChar char="ü"/>
              <a:defRPr/>
            </a:pPr>
            <a:r>
              <a:rPr lang="en-US" sz="2400" dirty="0" smtClean="0">
                <a:latin typeface="Calibri" pitchFamily="34" charset="0"/>
              </a:rPr>
              <a:t>Formulate questions about data</a:t>
            </a:r>
          </a:p>
          <a:p>
            <a:pPr lvl="1" eaLnBrk="1" hangingPunct="1">
              <a:lnSpc>
                <a:spcPct val="90000"/>
              </a:lnSpc>
              <a:buFont typeface="Wingdings" pitchFamily="2" charset="2"/>
              <a:buChar char="ü"/>
              <a:defRPr/>
            </a:pPr>
            <a:r>
              <a:rPr lang="en-US" sz="2400" dirty="0" smtClean="0">
                <a:latin typeface="Calibri" pitchFamily="34" charset="0"/>
              </a:rPr>
              <a:t>Identify additional data that may need to be collected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7"/>
          <p:cNvGrpSpPr>
            <a:grpSpLocks/>
          </p:cNvGrpSpPr>
          <p:nvPr/>
        </p:nvGrpSpPr>
        <p:grpSpPr bwMode="auto">
          <a:xfrm>
            <a:off x="2590800" y="3429000"/>
            <a:ext cx="4213225" cy="1828800"/>
            <a:chOff x="8512" y="8743"/>
            <a:chExt cx="1348" cy="1426"/>
          </a:xfrm>
        </p:grpSpPr>
        <p:sp>
          <p:nvSpPr>
            <p:cNvPr id="33820" name="Freeform 28"/>
            <p:cNvSpPr>
              <a:spLocks/>
            </p:cNvSpPr>
            <p:nvPr/>
          </p:nvSpPr>
          <p:spPr bwMode="auto">
            <a:xfrm>
              <a:off x="8512" y="8743"/>
              <a:ext cx="1348" cy="1426"/>
            </a:xfrm>
            <a:custGeom>
              <a:avLst/>
              <a:gdLst/>
              <a:ahLst/>
              <a:cxnLst>
                <a:cxn ang="0">
                  <a:pos x="1386" y="2426"/>
                </a:cxn>
                <a:cxn ang="0">
                  <a:pos x="1541" y="2400"/>
                </a:cxn>
                <a:cxn ang="0">
                  <a:pos x="1689" y="2357"/>
                </a:cxn>
                <a:cxn ang="0">
                  <a:pos x="1828" y="2297"/>
                </a:cxn>
                <a:cxn ang="0">
                  <a:pos x="1960" y="2224"/>
                </a:cxn>
                <a:cxn ang="0">
                  <a:pos x="2081" y="2134"/>
                </a:cxn>
                <a:cxn ang="0">
                  <a:pos x="2188" y="2033"/>
                </a:cxn>
                <a:cxn ang="0">
                  <a:pos x="2283" y="1918"/>
                </a:cxn>
                <a:cxn ang="0">
                  <a:pos x="2364" y="1794"/>
                </a:cxn>
                <a:cxn ang="0">
                  <a:pos x="2428" y="1660"/>
                </a:cxn>
                <a:cxn ang="0">
                  <a:pos x="2476" y="1519"/>
                </a:cxn>
                <a:cxn ang="0">
                  <a:pos x="2505" y="1369"/>
                </a:cxn>
                <a:cxn ang="0">
                  <a:pos x="2517" y="1217"/>
                </a:cxn>
                <a:cxn ang="0">
                  <a:pos x="2505" y="1060"/>
                </a:cxn>
                <a:cxn ang="0">
                  <a:pos x="2476" y="911"/>
                </a:cxn>
                <a:cxn ang="0">
                  <a:pos x="2428" y="769"/>
                </a:cxn>
                <a:cxn ang="0">
                  <a:pos x="2364" y="636"/>
                </a:cxn>
                <a:cxn ang="0">
                  <a:pos x="2283" y="510"/>
                </a:cxn>
                <a:cxn ang="0">
                  <a:pos x="2188" y="397"/>
                </a:cxn>
                <a:cxn ang="0">
                  <a:pos x="2081" y="295"/>
                </a:cxn>
                <a:cxn ang="0">
                  <a:pos x="1960" y="207"/>
                </a:cxn>
                <a:cxn ang="0">
                  <a:pos x="1828" y="130"/>
                </a:cxn>
                <a:cxn ang="0">
                  <a:pos x="1689" y="72"/>
                </a:cxn>
                <a:cxn ang="0">
                  <a:pos x="1541" y="29"/>
                </a:cxn>
                <a:cxn ang="0">
                  <a:pos x="1386" y="5"/>
                </a:cxn>
                <a:cxn ang="0">
                  <a:pos x="1225" y="0"/>
                </a:cxn>
                <a:cxn ang="0">
                  <a:pos x="1067" y="13"/>
                </a:cxn>
                <a:cxn ang="0">
                  <a:pos x="912" y="45"/>
                </a:cxn>
                <a:cxn ang="0">
                  <a:pos x="769" y="94"/>
                </a:cxn>
                <a:cxn ang="0">
                  <a:pos x="631" y="160"/>
                </a:cxn>
                <a:cxn ang="0">
                  <a:pos x="505" y="240"/>
                </a:cxn>
                <a:cxn ang="0">
                  <a:pos x="390" y="334"/>
                </a:cxn>
                <a:cxn ang="0">
                  <a:pos x="286" y="442"/>
                </a:cxn>
                <a:cxn ang="0">
                  <a:pos x="196" y="559"/>
                </a:cxn>
                <a:cxn ang="0">
                  <a:pos x="122" y="688"/>
                </a:cxn>
                <a:cxn ang="0">
                  <a:pos x="64" y="825"/>
                </a:cxn>
                <a:cxn ang="0">
                  <a:pos x="24" y="971"/>
                </a:cxn>
                <a:cxn ang="0">
                  <a:pos x="2" y="1122"/>
                </a:cxn>
                <a:cxn ang="0">
                  <a:pos x="0" y="1277"/>
                </a:cxn>
                <a:cxn ang="0">
                  <a:pos x="17" y="1430"/>
                </a:cxn>
                <a:cxn ang="0">
                  <a:pos x="56" y="1576"/>
                </a:cxn>
                <a:cxn ang="0">
                  <a:pos x="108" y="1715"/>
                </a:cxn>
                <a:cxn ang="0">
                  <a:pos x="180" y="1845"/>
                </a:cxn>
                <a:cxn ang="0">
                  <a:pos x="266" y="1965"/>
                </a:cxn>
                <a:cxn ang="0">
                  <a:pos x="368" y="2076"/>
                </a:cxn>
                <a:cxn ang="0">
                  <a:pos x="480" y="2172"/>
                </a:cxn>
                <a:cxn ang="0">
                  <a:pos x="605" y="2255"/>
                </a:cxn>
                <a:cxn ang="0">
                  <a:pos x="739" y="2323"/>
                </a:cxn>
                <a:cxn ang="0">
                  <a:pos x="883" y="2376"/>
                </a:cxn>
                <a:cxn ang="0">
                  <a:pos x="1035" y="2412"/>
                </a:cxn>
                <a:cxn ang="0">
                  <a:pos x="1193" y="2430"/>
                </a:cxn>
              </a:cxnLst>
              <a:rect l="0" t="0" r="r" b="b"/>
              <a:pathLst>
                <a:path w="2517" h="2432">
                  <a:moveTo>
                    <a:pt x="1258" y="2432"/>
                  </a:moveTo>
                  <a:lnTo>
                    <a:pt x="1290" y="2431"/>
                  </a:lnTo>
                  <a:lnTo>
                    <a:pt x="1321" y="2430"/>
                  </a:lnTo>
                  <a:lnTo>
                    <a:pt x="1354" y="2427"/>
                  </a:lnTo>
                  <a:lnTo>
                    <a:pt x="1386" y="2426"/>
                  </a:lnTo>
                  <a:lnTo>
                    <a:pt x="1417" y="2421"/>
                  </a:lnTo>
                  <a:lnTo>
                    <a:pt x="1449" y="2418"/>
                  </a:lnTo>
                  <a:lnTo>
                    <a:pt x="1479" y="2412"/>
                  </a:lnTo>
                  <a:lnTo>
                    <a:pt x="1511" y="2408"/>
                  </a:lnTo>
                  <a:lnTo>
                    <a:pt x="1541" y="2400"/>
                  </a:lnTo>
                  <a:lnTo>
                    <a:pt x="1571" y="2393"/>
                  </a:lnTo>
                  <a:lnTo>
                    <a:pt x="1601" y="2384"/>
                  </a:lnTo>
                  <a:lnTo>
                    <a:pt x="1631" y="2376"/>
                  </a:lnTo>
                  <a:lnTo>
                    <a:pt x="1660" y="2367"/>
                  </a:lnTo>
                  <a:lnTo>
                    <a:pt x="1689" y="2357"/>
                  </a:lnTo>
                  <a:lnTo>
                    <a:pt x="1717" y="2346"/>
                  </a:lnTo>
                  <a:lnTo>
                    <a:pt x="1747" y="2335"/>
                  </a:lnTo>
                  <a:lnTo>
                    <a:pt x="1775" y="2323"/>
                  </a:lnTo>
                  <a:lnTo>
                    <a:pt x="1803" y="2311"/>
                  </a:lnTo>
                  <a:lnTo>
                    <a:pt x="1828" y="2297"/>
                  </a:lnTo>
                  <a:lnTo>
                    <a:pt x="1856" y="2284"/>
                  </a:lnTo>
                  <a:lnTo>
                    <a:pt x="1882" y="2269"/>
                  </a:lnTo>
                  <a:lnTo>
                    <a:pt x="1909" y="2255"/>
                  </a:lnTo>
                  <a:lnTo>
                    <a:pt x="1935" y="2240"/>
                  </a:lnTo>
                  <a:lnTo>
                    <a:pt x="1960" y="2224"/>
                  </a:lnTo>
                  <a:lnTo>
                    <a:pt x="1985" y="2207"/>
                  </a:lnTo>
                  <a:lnTo>
                    <a:pt x="2010" y="2189"/>
                  </a:lnTo>
                  <a:lnTo>
                    <a:pt x="2034" y="2172"/>
                  </a:lnTo>
                  <a:lnTo>
                    <a:pt x="2057" y="2153"/>
                  </a:lnTo>
                  <a:lnTo>
                    <a:pt x="2081" y="2134"/>
                  </a:lnTo>
                  <a:lnTo>
                    <a:pt x="2103" y="2114"/>
                  </a:lnTo>
                  <a:lnTo>
                    <a:pt x="2125" y="2095"/>
                  </a:lnTo>
                  <a:lnTo>
                    <a:pt x="2149" y="2076"/>
                  </a:lnTo>
                  <a:lnTo>
                    <a:pt x="2167" y="2055"/>
                  </a:lnTo>
                  <a:lnTo>
                    <a:pt x="2188" y="2033"/>
                  </a:lnTo>
                  <a:lnTo>
                    <a:pt x="2208" y="2011"/>
                  </a:lnTo>
                  <a:lnTo>
                    <a:pt x="2228" y="1989"/>
                  </a:lnTo>
                  <a:lnTo>
                    <a:pt x="2247" y="1965"/>
                  </a:lnTo>
                  <a:lnTo>
                    <a:pt x="2265" y="1942"/>
                  </a:lnTo>
                  <a:lnTo>
                    <a:pt x="2283" y="1918"/>
                  </a:lnTo>
                  <a:lnTo>
                    <a:pt x="2302" y="1894"/>
                  </a:lnTo>
                  <a:lnTo>
                    <a:pt x="2317" y="1870"/>
                  </a:lnTo>
                  <a:lnTo>
                    <a:pt x="2333" y="1845"/>
                  </a:lnTo>
                  <a:lnTo>
                    <a:pt x="2348" y="1819"/>
                  </a:lnTo>
                  <a:lnTo>
                    <a:pt x="2364" y="1794"/>
                  </a:lnTo>
                  <a:lnTo>
                    <a:pt x="2378" y="1767"/>
                  </a:lnTo>
                  <a:lnTo>
                    <a:pt x="2392" y="1741"/>
                  </a:lnTo>
                  <a:lnTo>
                    <a:pt x="2403" y="1715"/>
                  </a:lnTo>
                  <a:lnTo>
                    <a:pt x="2417" y="1688"/>
                  </a:lnTo>
                  <a:lnTo>
                    <a:pt x="2428" y="1660"/>
                  </a:lnTo>
                  <a:lnTo>
                    <a:pt x="2440" y="1632"/>
                  </a:lnTo>
                  <a:lnTo>
                    <a:pt x="2449" y="1603"/>
                  </a:lnTo>
                  <a:lnTo>
                    <a:pt x="2459" y="1576"/>
                  </a:lnTo>
                  <a:lnTo>
                    <a:pt x="2468" y="1547"/>
                  </a:lnTo>
                  <a:lnTo>
                    <a:pt x="2476" y="1519"/>
                  </a:lnTo>
                  <a:lnTo>
                    <a:pt x="2483" y="1489"/>
                  </a:lnTo>
                  <a:lnTo>
                    <a:pt x="2491" y="1460"/>
                  </a:lnTo>
                  <a:lnTo>
                    <a:pt x="2497" y="1430"/>
                  </a:lnTo>
                  <a:lnTo>
                    <a:pt x="2501" y="1399"/>
                  </a:lnTo>
                  <a:lnTo>
                    <a:pt x="2505" y="1369"/>
                  </a:lnTo>
                  <a:lnTo>
                    <a:pt x="2510" y="1339"/>
                  </a:lnTo>
                  <a:lnTo>
                    <a:pt x="2512" y="1308"/>
                  </a:lnTo>
                  <a:lnTo>
                    <a:pt x="2514" y="1277"/>
                  </a:lnTo>
                  <a:lnTo>
                    <a:pt x="2515" y="1246"/>
                  </a:lnTo>
                  <a:lnTo>
                    <a:pt x="2517" y="1217"/>
                  </a:lnTo>
                  <a:lnTo>
                    <a:pt x="2515" y="1184"/>
                  </a:lnTo>
                  <a:lnTo>
                    <a:pt x="2514" y="1152"/>
                  </a:lnTo>
                  <a:lnTo>
                    <a:pt x="2512" y="1122"/>
                  </a:lnTo>
                  <a:lnTo>
                    <a:pt x="2510" y="1091"/>
                  </a:lnTo>
                  <a:lnTo>
                    <a:pt x="2505" y="1060"/>
                  </a:lnTo>
                  <a:lnTo>
                    <a:pt x="2501" y="1030"/>
                  </a:lnTo>
                  <a:lnTo>
                    <a:pt x="2497" y="1000"/>
                  </a:lnTo>
                  <a:lnTo>
                    <a:pt x="2491" y="971"/>
                  </a:lnTo>
                  <a:lnTo>
                    <a:pt x="2483" y="940"/>
                  </a:lnTo>
                  <a:lnTo>
                    <a:pt x="2476" y="911"/>
                  </a:lnTo>
                  <a:lnTo>
                    <a:pt x="2468" y="882"/>
                  </a:lnTo>
                  <a:lnTo>
                    <a:pt x="2459" y="853"/>
                  </a:lnTo>
                  <a:lnTo>
                    <a:pt x="2449" y="825"/>
                  </a:lnTo>
                  <a:lnTo>
                    <a:pt x="2440" y="797"/>
                  </a:lnTo>
                  <a:lnTo>
                    <a:pt x="2428" y="769"/>
                  </a:lnTo>
                  <a:lnTo>
                    <a:pt x="2417" y="743"/>
                  </a:lnTo>
                  <a:lnTo>
                    <a:pt x="2403" y="713"/>
                  </a:lnTo>
                  <a:lnTo>
                    <a:pt x="2392" y="688"/>
                  </a:lnTo>
                  <a:lnTo>
                    <a:pt x="2378" y="662"/>
                  </a:lnTo>
                  <a:lnTo>
                    <a:pt x="2364" y="636"/>
                  </a:lnTo>
                  <a:lnTo>
                    <a:pt x="2348" y="610"/>
                  </a:lnTo>
                  <a:lnTo>
                    <a:pt x="2333" y="584"/>
                  </a:lnTo>
                  <a:lnTo>
                    <a:pt x="2317" y="559"/>
                  </a:lnTo>
                  <a:lnTo>
                    <a:pt x="2302" y="535"/>
                  </a:lnTo>
                  <a:lnTo>
                    <a:pt x="2283" y="510"/>
                  </a:lnTo>
                  <a:lnTo>
                    <a:pt x="2265" y="488"/>
                  </a:lnTo>
                  <a:lnTo>
                    <a:pt x="2247" y="464"/>
                  </a:lnTo>
                  <a:lnTo>
                    <a:pt x="2228" y="442"/>
                  </a:lnTo>
                  <a:lnTo>
                    <a:pt x="2208" y="419"/>
                  </a:lnTo>
                  <a:lnTo>
                    <a:pt x="2188" y="397"/>
                  </a:lnTo>
                  <a:lnTo>
                    <a:pt x="2167" y="376"/>
                  </a:lnTo>
                  <a:lnTo>
                    <a:pt x="2149" y="356"/>
                  </a:lnTo>
                  <a:lnTo>
                    <a:pt x="2125" y="334"/>
                  </a:lnTo>
                  <a:lnTo>
                    <a:pt x="2103" y="314"/>
                  </a:lnTo>
                  <a:lnTo>
                    <a:pt x="2081" y="295"/>
                  </a:lnTo>
                  <a:lnTo>
                    <a:pt x="2057" y="276"/>
                  </a:lnTo>
                  <a:lnTo>
                    <a:pt x="2034" y="258"/>
                  </a:lnTo>
                  <a:lnTo>
                    <a:pt x="2010" y="240"/>
                  </a:lnTo>
                  <a:lnTo>
                    <a:pt x="1985" y="222"/>
                  </a:lnTo>
                  <a:lnTo>
                    <a:pt x="1960" y="207"/>
                  </a:lnTo>
                  <a:lnTo>
                    <a:pt x="1935" y="189"/>
                  </a:lnTo>
                  <a:lnTo>
                    <a:pt x="1909" y="174"/>
                  </a:lnTo>
                  <a:lnTo>
                    <a:pt x="1882" y="160"/>
                  </a:lnTo>
                  <a:lnTo>
                    <a:pt x="1856" y="145"/>
                  </a:lnTo>
                  <a:lnTo>
                    <a:pt x="1828" y="130"/>
                  </a:lnTo>
                  <a:lnTo>
                    <a:pt x="1803" y="119"/>
                  </a:lnTo>
                  <a:lnTo>
                    <a:pt x="1775" y="106"/>
                  </a:lnTo>
                  <a:lnTo>
                    <a:pt x="1747" y="94"/>
                  </a:lnTo>
                  <a:lnTo>
                    <a:pt x="1717" y="83"/>
                  </a:lnTo>
                  <a:lnTo>
                    <a:pt x="1689" y="72"/>
                  </a:lnTo>
                  <a:lnTo>
                    <a:pt x="1660" y="62"/>
                  </a:lnTo>
                  <a:lnTo>
                    <a:pt x="1631" y="54"/>
                  </a:lnTo>
                  <a:lnTo>
                    <a:pt x="1601" y="45"/>
                  </a:lnTo>
                  <a:lnTo>
                    <a:pt x="1571" y="37"/>
                  </a:lnTo>
                  <a:lnTo>
                    <a:pt x="1541" y="29"/>
                  </a:lnTo>
                  <a:lnTo>
                    <a:pt x="1511" y="24"/>
                  </a:lnTo>
                  <a:lnTo>
                    <a:pt x="1479" y="18"/>
                  </a:lnTo>
                  <a:lnTo>
                    <a:pt x="1449" y="13"/>
                  </a:lnTo>
                  <a:lnTo>
                    <a:pt x="1417" y="7"/>
                  </a:lnTo>
                  <a:lnTo>
                    <a:pt x="1386" y="5"/>
                  </a:lnTo>
                  <a:lnTo>
                    <a:pt x="1354" y="3"/>
                  </a:lnTo>
                  <a:lnTo>
                    <a:pt x="1321" y="1"/>
                  </a:lnTo>
                  <a:lnTo>
                    <a:pt x="1290" y="0"/>
                  </a:lnTo>
                  <a:lnTo>
                    <a:pt x="1258" y="0"/>
                  </a:lnTo>
                  <a:lnTo>
                    <a:pt x="1225" y="0"/>
                  </a:lnTo>
                  <a:lnTo>
                    <a:pt x="1193" y="1"/>
                  </a:lnTo>
                  <a:lnTo>
                    <a:pt x="1160" y="3"/>
                  </a:lnTo>
                  <a:lnTo>
                    <a:pt x="1130" y="5"/>
                  </a:lnTo>
                  <a:lnTo>
                    <a:pt x="1097" y="7"/>
                  </a:lnTo>
                  <a:lnTo>
                    <a:pt x="1067" y="13"/>
                  </a:lnTo>
                  <a:lnTo>
                    <a:pt x="1035" y="18"/>
                  </a:lnTo>
                  <a:lnTo>
                    <a:pt x="1005" y="24"/>
                  </a:lnTo>
                  <a:lnTo>
                    <a:pt x="973" y="29"/>
                  </a:lnTo>
                  <a:lnTo>
                    <a:pt x="943" y="37"/>
                  </a:lnTo>
                  <a:lnTo>
                    <a:pt x="912" y="45"/>
                  </a:lnTo>
                  <a:lnTo>
                    <a:pt x="883" y="54"/>
                  </a:lnTo>
                  <a:lnTo>
                    <a:pt x="854" y="62"/>
                  </a:lnTo>
                  <a:lnTo>
                    <a:pt x="825" y="72"/>
                  </a:lnTo>
                  <a:lnTo>
                    <a:pt x="795" y="83"/>
                  </a:lnTo>
                  <a:lnTo>
                    <a:pt x="769" y="94"/>
                  </a:lnTo>
                  <a:lnTo>
                    <a:pt x="739" y="106"/>
                  </a:lnTo>
                  <a:lnTo>
                    <a:pt x="711" y="119"/>
                  </a:lnTo>
                  <a:lnTo>
                    <a:pt x="684" y="130"/>
                  </a:lnTo>
                  <a:lnTo>
                    <a:pt x="658" y="145"/>
                  </a:lnTo>
                  <a:lnTo>
                    <a:pt x="631" y="160"/>
                  </a:lnTo>
                  <a:lnTo>
                    <a:pt x="605" y="174"/>
                  </a:lnTo>
                  <a:lnTo>
                    <a:pt x="578" y="189"/>
                  </a:lnTo>
                  <a:lnTo>
                    <a:pt x="555" y="207"/>
                  </a:lnTo>
                  <a:lnTo>
                    <a:pt x="529" y="222"/>
                  </a:lnTo>
                  <a:lnTo>
                    <a:pt x="505" y="240"/>
                  </a:lnTo>
                  <a:lnTo>
                    <a:pt x="480" y="258"/>
                  </a:lnTo>
                  <a:lnTo>
                    <a:pt x="458" y="276"/>
                  </a:lnTo>
                  <a:lnTo>
                    <a:pt x="433" y="295"/>
                  </a:lnTo>
                  <a:lnTo>
                    <a:pt x="411" y="314"/>
                  </a:lnTo>
                  <a:lnTo>
                    <a:pt x="390" y="334"/>
                  </a:lnTo>
                  <a:lnTo>
                    <a:pt x="368" y="356"/>
                  </a:lnTo>
                  <a:lnTo>
                    <a:pt x="347" y="376"/>
                  </a:lnTo>
                  <a:lnTo>
                    <a:pt x="326" y="397"/>
                  </a:lnTo>
                  <a:lnTo>
                    <a:pt x="305" y="419"/>
                  </a:lnTo>
                  <a:lnTo>
                    <a:pt x="286" y="442"/>
                  </a:lnTo>
                  <a:lnTo>
                    <a:pt x="266" y="464"/>
                  </a:lnTo>
                  <a:lnTo>
                    <a:pt x="249" y="488"/>
                  </a:lnTo>
                  <a:lnTo>
                    <a:pt x="230" y="510"/>
                  </a:lnTo>
                  <a:lnTo>
                    <a:pt x="214" y="535"/>
                  </a:lnTo>
                  <a:lnTo>
                    <a:pt x="196" y="559"/>
                  </a:lnTo>
                  <a:lnTo>
                    <a:pt x="180" y="584"/>
                  </a:lnTo>
                  <a:lnTo>
                    <a:pt x="165" y="610"/>
                  </a:lnTo>
                  <a:lnTo>
                    <a:pt x="150" y="636"/>
                  </a:lnTo>
                  <a:lnTo>
                    <a:pt x="135" y="662"/>
                  </a:lnTo>
                  <a:lnTo>
                    <a:pt x="122" y="688"/>
                  </a:lnTo>
                  <a:lnTo>
                    <a:pt x="108" y="713"/>
                  </a:lnTo>
                  <a:lnTo>
                    <a:pt x="98" y="743"/>
                  </a:lnTo>
                  <a:lnTo>
                    <a:pt x="86" y="769"/>
                  </a:lnTo>
                  <a:lnTo>
                    <a:pt x="75" y="797"/>
                  </a:lnTo>
                  <a:lnTo>
                    <a:pt x="64" y="825"/>
                  </a:lnTo>
                  <a:lnTo>
                    <a:pt x="56" y="853"/>
                  </a:lnTo>
                  <a:lnTo>
                    <a:pt x="45" y="882"/>
                  </a:lnTo>
                  <a:lnTo>
                    <a:pt x="37" y="911"/>
                  </a:lnTo>
                  <a:lnTo>
                    <a:pt x="30" y="940"/>
                  </a:lnTo>
                  <a:lnTo>
                    <a:pt x="24" y="971"/>
                  </a:lnTo>
                  <a:lnTo>
                    <a:pt x="17" y="1000"/>
                  </a:lnTo>
                  <a:lnTo>
                    <a:pt x="13" y="1030"/>
                  </a:lnTo>
                  <a:lnTo>
                    <a:pt x="8" y="1060"/>
                  </a:lnTo>
                  <a:lnTo>
                    <a:pt x="4" y="1091"/>
                  </a:lnTo>
                  <a:lnTo>
                    <a:pt x="2" y="1122"/>
                  </a:lnTo>
                  <a:lnTo>
                    <a:pt x="0" y="1152"/>
                  </a:lnTo>
                  <a:lnTo>
                    <a:pt x="0" y="1184"/>
                  </a:lnTo>
                  <a:lnTo>
                    <a:pt x="0" y="1217"/>
                  </a:lnTo>
                  <a:lnTo>
                    <a:pt x="0" y="1246"/>
                  </a:lnTo>
                  <a:lnTo>
                    <a:pt x="0" y="1277"/>
                  </a:lnTo>
                  <a:lnTo>
                    <a:pt x="2" y="1308"/>
                  </a:lnTo>
                  <a:lnTo>
                    <a:pt x="4" y="1339"/>
                  </a:lnTo>
                  <a:lnTo>
                    <a:pt x="8" y="1369"/>
                  </a:lnTo>
                  <a:lnTo>
                    <a:pt x="13" y="1399"/>
                  </a:lnTo>
                  <a:lnTo>
                    <a:pt x="17" y="1430"/>
                  </a:lnTo>
                  <a:lnTo>
                    <a:pt x="24" y="1460"/>
                  </a:lnTo>
                  <a:lnTo>
                    <a:pt x="30" y="1489"/>
                  </a:lnTo>
                  <a:lnTo>
                    <a:pt x="37" y="1519"/>
                  </a:lnTo>
                  <a:lnTo>
                    <a:pt x="45" y="1547"/>
                  </a:lnTo>
                  <a:lnTo>
                    <a:pt x="56" y="1576"/>
                  </a:lnTo>
                  <a:lnTo>
                    <a:pt x="64" y="1603"/>
                  </a:lnTo>
                  <a:lnTo>
                    <a:pt x="75" y="1632"/>
                  </a:lnTo>
                  <a:lnTo>
                    <a:pt x="86" y="1660"/>
                  </a:lnTo>
                  <a:lnTo>
                    <a:pt x="98" y="1688"/>
                  </a:lnTo>
                  <a:lnTo>
                    <a:pt x="108" y="1715"/>
                  </a:lnTo>
                  <a:lnTo>
                    <a:pt x="122" y="1741"/>
                  </a:lnTo>
                  <a:lnTo>
                    <a:pt x="135" y="1767"/>
                  </a:lnTo>
                  <a:lnTo>
                    <a:pt x="150" y="1794"/>
                  </a:lnTo>
                  <a:lnTo>
                    <a:pt x="165" y="1819"/>
                  </a:lnTo>
                  <a:lnTo>
                    <a:pt x="180" y="1845"/>
                  </a:lnTo>
                  <a:lnTo>
                    <a:pt x="196" y="1870"/>
                  </a:lnTo>
                  <a:lnTo>
                    <a:pt x="214" y="1894"/>
                  </a:lnTo>
                  <a:lnTo>
                    <a:pt x="230" y="1918"/>
                  </a:lnTo>
                  <a:lnTo>
                    <a:pt x="249" y="1942"/>
                  </a:lnTo>
                  <a:lnTo>
                    <a:pt x="266" y="1965"/>
                  </a:lnTo>
                  <a:lnTo>
                    <a:pt x="286" y="1989"/>
                  </a:lnTo>
                  <a:lnTo>
                    <a:pt x="305" y="2011"/>
                  </a:lnTo>
                  <a:lnTo>
                    <a:pt x="326" y="2033"/>
                  </a:lnTo>
                  <a:lnTo>
                    <a:pt x="347" y="2055"/>
                  </a:lnTo>
                  <a:lnTo>
                    <a:pt x="368" y="2076"/>
                  </a:lnTo>
                  <a:lnTo>
                    <a:pt x="390" y="2095"/>
                  </a:lnTo>
                  <a:lnTo>
                    <a:pt x="411" y="2114"/>
                  </a:lnTo>
                  <a:lnTo>
                    <a:pt x="433" y="2134"/>
                  </a:lnTo>
                  <a:lnTo>
                    <a:pt x="458" y="2153"/>
                  </a:lnTo>
                  <a:lnTo>
                    <a:pt x="480" y="2172"/>
                  </a:lnTo>
                  <a:lnTo>
                    <a:pt x="505" y="2189"/>
                  </a:lnTo>
                  <a:lnTo>
                    <a:pt x="529" y="2207"/>
                  </a:lnTo>
                  <a:lnTo>
                    <a:pt x="555" y="2224"/>
                  </a:lnTo>
                  <a:lnTo>
                    <a:pt x="578" y="2240"/>
                  </a:lnTo>
                  <a:lnTo>
                    <a:pt x="605" y="2255"/>
                  </a:lnTo>
                  <a:lnTo>
                    <a:pt x="631" y="2269"/>
                  </a:lnTo>
                  <a:lnTo>
                    <a:pt x="658" y="2284"/>
                  </a:lnTo>
                  <a:lnTo>
                    <a:pt x="684" y="2297"/>
                  </a:lnTo>
                  <a:lnTo>
                    <a:pt x="711" y="2311"/>
                  </a:lnTo>
                  <a:lnTo>
                    <a:pt x="739" y="2323"/>
                  </a:lnTo>
                  <a:lnTo>
                    <a:pt x="769" y="2335"/>
                  </a:lnTo>
                  <a:lnTo>
                    <a:pt x="795" y="2346"/>
                  </a:lnTo>
                  <a:lnTo>
                    <a:pt x="825" y="2357"/>
                  </a:lnTo>
                  <a:lnTo>
                    <a:pt x="854" y="2367"/>
                  </a:lnTo>
                  <a:lnTo>
                    <a:pt x="883" y="2376"/>
                  </a:lnTo>
                  <a:lnTo>
                    <a:pt x="912" y="2384"/>
                  </a:lnTo>
                  <a:lnTo>
                    <a:pt x="943" y="2393"/>
                  </a:lnTo>
                  <a:lnTo>
                    <a:pt x="973" y="2400"/>
                  </a:lnTo>
                  <a:lnTo>
                    <a:pt x="1005" y="2408"/>
                  </a:lnTo>
                  <a:lnTo>
                    <a:pt x="1035" y="2412"/>
                  </a:lnTo>
                  <a:lnTo>
                    <a:pt x="1067" y="2418"/>
                  </a:lnTo>
                  <a:lnTo>
                    <a:pt x="1097" y="2421"/>
                  </a:lnTo>
                  <a:lnTo>
                    <a:pt x="1130" y="2426"/>
                  </a:lnTo>
                  <a:lnTo>
                    <a:pt x="1160" y="2427"/>
                  </a:lnTo>
                  <a:lnTo>
                    <a:pt x="1193" y="2430"/>
                  </a:lnTo>
                  <a:lnTo>
                    <a:pt x="1225" y="2431"/>
                  </a:lnTo>
                  <a:lnTo>
                    <a:pt x="1258" y="2432"/>
                  </a:lnTo>
                  <a:lnTo>
                    <a:pt x="1258" y="2432"/>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821" name="Freeform 29"/>
            <p:cNvSpPr>
              <a:spLocks/>
            </p:cNvSpPr>
            <p:nvPr/>
          </p:nvSpPr>
          <p:spPr bwMode="auto">
            <a:xfrm>
              <a:off x="8651" y="8901"/>
              <a:ext cx="452" cy="706"/>
            </a:xfrm>
            <a:custGeom>
              <a:avLst/>
              <a:gdLst/>
              <a:ahLst/>
              <a:cxnLst>
                <a:cxn ang="0">
                  <a:pos x="833" y="188"/>
                </a:cxn>
                <a:cxn ang="0">
                  <a:pos x="804" y="196"/>
                </a:cxn>
                <a:cxn ang="0">
                  <a:pos x="769" y="206"/>
                </a:cxn>
                <a:cxn ang="0">
                  <a:pos x="724" y="222"/>
                </a:cxn>
                <a:cxn ang="0">
                  <a:pos x="673" y="242"/>
                </a:cxn>
                <a:cxn ang="0">
                  <a:pos x="619" y="269"/>
                </a:cxn>
                <a:cxn ang="0">
                  <a:pos x="560" y="300"/>
                </a:cxn>
                <a:cxn ang="0">
                  <a:pos x="502" y="338"/>
                </a:cxn>
                <a:cxn ang="0">
                  <a:pos x="445" y="384"/>
                </a:cxn>
                <a:cxn ang="0">
                  <a:pos x="390" y="437"/>
                </a:cxn>
                <a:cxn ang="0">
                  <a:pos x="342" y="498"/>
                </a:cxn>
                <a:cxn ang="0">
                  <a:pos x="300" y="568"/>
                </a:cxn>
                <a:cxn ang="0">
                  <a:pos x="268" y="644"/>
                </a:cxn>
                <a:cxn ang="0">
                  <a:pos x="243" y="717"/>
                </a:cxn>
                <a:cxn ang="0">
                  <a:pos x="224" y="785"/>
                </a:cxn>
                <a:cxn ang="0">
                  <a:pos x="214" y="847"/>
                </a:cxn>
                <a:cxn ang="0">
                  <a:pos x="207" y="904"/>
                </a:cxn>
                <a:cxn ang="0">
                  <a:pos x="207" y="956"/>
                </a:cxn>
                <a:cxn ang="0">
                  <a:pos x="208" y="1003"/>
                </a:cxn>
                <a:cxn ang="0">
                  <a:pos x="213" y="1043"/>
                </a:cxn>
                <a:cxn ang="0">
                  <a:pos x="219" y="1077"/>
                </a:cxn>
                <a:cxn ang="0">
                  <a:pos x="226" y="1106"/>
                </a:cxn>
                <a:cxn ang="0">
                  <a:pos x="235" y="1141"/>
                </a:cxn>
                <a:cxn ang="0">
                  <a:pos x="229" y="1156"/>
                </a:cxn>
                <a:cxn ang="0">
                  <a:pos x="198" y="1165"/>
                </a:cxn>
                <a:cxn ang="0">
                  <a:pos x="154" y="1175"/>
                </a:cxn>
                <a:cxn ang="0">
                  <a:pos x="120" y="1182"/>
                </a:cxn>
                <a:cxn ang="0">
                  <a:pos x="79" y="1190"/>
                </a:cxn>
                <a:cxn ang="0">
                  <a:pos x="44" y="1197"/>
                </a:cxn>
                <a:cxn ang="0">
                  <a:pos x="30" y="1197"/>
                </a:cxn>
                <a:cxn ang="0">
                  <a:pos x="22" y="1166"/>
                </a:cxn>
                <a:cxn ang="0">
                  <a:pos x="18" y="1131"/>
                </a:cxn>
                <a:cxn ang="0">
                  <a:pos x="9" y="1084"/>
                </a:cxn>
                <a:cxn ang="0">
                  <a:pos x="4" y="1028"/>
                </a:cxn>
                <a:cxn ang="0">
                  <a:pos x="1" y="965"/>
                </a:cxn>
                <a:cxn ang="0">
                  <a:pos x="1" y="896"/>
                </a:cxn>
                <a:cxn ang="0">
                  <a:pos x="5" y="822"/>
                </a:cxn>
                <a:cxn ang="0">
                  <a:pos x="15" y="744"/>
                </a:cxn>
                <a:cxn ang="0">
                  <a:pos x="34" y="664"/>
                </a:cxn>
                <a:cxn ang="0">
                  <a:pos x="61" y="585"/>
                </a:cxn>
                <a:cxn ang="0">
                  <a:pos x="98" y="505"/>
                </a:cxn>
                <a:cxn ang="0">
                  <a:pos x="143" y="432"/>
                </a:cxn>
                <a:cxn ang="0">
                  <a:pos x="188" y="366"/>
                </a:cxn>
                <a:cxn ang="0">
                  <a:pos x="234" y="311"/>
                </a:cxn>
                <a:cxn ang="0">
                  <a:pos x="282" y="260"/>
                </a:cxn>
                <a:cxn ang="0">
                  <a:pos x="331" y="217"/>
                </a:cxn>
                <a:cxn ang="0">
                  <a:pos x="380" y="179"/>
                </a:cxn>
                <a:cxn ang="0">
                  <a:pos x="431" y="148"/>
                </a:cxn>
                <a:cxn ang="0">
                  <a:pos x="481" y="117"/>
                </a:cxn>
                <a:cxn ang="0">
                  <a:pos x="535" y="91"/>
                </a:cxn>
                <a:cxn ang="0">
                  <a:pos x="590" y="67"/>
                </a:cxn>
                <a:cxn ang="0">
                  <a:pos x="646" y="46"/>
                </a:cxn>
                <a:cxn ang="0">
                  <a:pos x="702" y="27"/>
                </a:cxn>
                <a:cxn ang="0">
                  <a:pos x="763" y="8"/>
                </a:cxn>
              </a:cxnLst>
              <a:rect l="0" t="0" r="r" b="b"/>
              <a:pathLst>
                <a:path w="845" h="1201">
                  <a:moveTo>
                    <a:pt x="786" y="0"/>
                  </a:moveTo>
                  <a:lnTo>
                    <a:pt x="845" y="187"/>
                  </a:lnTo>
                  <a:lnTo>
                    <a:pt x="843" y="187"/>
                  </a:lnTo>
                  <a:lnTo>
                    <a:pt x="839" y="187"/>
                  </a:lnTo>
                  <a:lnTo>
                    <a:pt x="833" y="188"/>
                  </a:lnTo>
                  <a:lnTo>
                    <a:pt x="826" y="192"/>
                  </a:lnTo>
                  <a:lnTo>
                    <a:pt x="820" y="192"/>
                  </a:lnTo>
                  <a:lnTo>
                    <a:pt x="816" y="193"/>
                  </a:lnTo>
                  <a:lnTo>
                    <a:pt x="810" y="194"/>
                  </a:lnTo>
                  <a:lnTo>
                    <a:pt x="804" y="196"/>
                  </a:lnTo>
                  <a:lnTo>
                    <a:pt x="797" y="197"/>
                  </a:lnTo>
                  <a:lnTo>
                    <a:pt x="791" y="199"/>
                  </a:lnTo>
                  <a:lnTo>
                    <a:pt x="784" y="202"/>
                  </a:lnTo>
                  <a:lnTo>
                    <a:pt x="777" y="205"/>
                  </a:lnTo>
                  <a:lnTo>
                    <a:pt x="769" y="206"/>
                  </a:lnTo>
                  <a:lnTo>
                    <a:pt x="761" y="210"/>
                  </a:lnTo>
                  <a:lnTo>
                    <a:pt x="751" y="212"/>
                  </a:lnTo>
                  <a:lnTo>
                    <a:pt x="744" y="215"/>
                  </a:lnTo>
                  <a:lnTo>
                    <a:pt x="734" y="217"/>
                  </a:lnTo>
                  <a:lnTo>
                    <a:pt x="724" y="222"/>
                  </a:lnTo>
                  <a:lnTo>
                    <a:pt x="714" y="225"/>
                  </a:lnTo>
                  <a:lnTo>
                    <a:pt x="706" y="230"/>
                  </a:lnTo>
                  <a:lnTo>
                    <a:pt x="695" y="233"/>
                  </a:lnTo>
                  <a:lnTo>
                    <a:pt x="684" y="238"/>
                  </a:lnTo>
                  <a:lnTo>
                    <a:pt x="673" y="242"/>
                  </a:lnTo>
                  <a:lnTo>
                    <a:pt x="664" y="248"/>
                  </a:lnTo>
                  <a:lnTo>
                    <a:pt x="652" y="252"/>
                  </a:lnTo>
                  <a:lnTo>
                    <a:pt x="642" y="257"/>
                  </a:lnTo>
                  <a:lnTo>
                    <a:pt x="631" y="264"/>
                  </a:lnTo>
                  <a:lnTo>
                    <a:pt x="619" y="269"/>
                  </a:lnTo>
                  <a:lnTo>
                    <a:pt x="608" y="275"/>
                  </a:lnTo>
                  <a:lnTo>
                    <a:pt x="596" y="281"/>
                  </a:lnTo>
                  <a:lnTo>
                    <a:pt x="584" y="286"/>
                  </a:lnTo>
                  <a:lnTo>
                    <a:pt x="573" y="293"/>
                  </a:lnTo>
                  <a:lnTo>
                    <a:pt x="560" y="300"/>
                  </a:lnTo>
                  <a:lnTo>
                    <a:pt x="549" y="308"/>
                  </a:lnTo>
                  <a:lnTo>
                    <a:pt x="538" y="316"/>
                  </a:lnTo>
                  <a:lnTo>
                    <a:pt x="526" y="322"/>
                  </a:lnTo>
                  <a:lnTo>
                    <a:pt x="514" y="330"/>
                  </a:lnTo>
                  <a:lnTo>
                    <a:pt x="502" y="338"/>
                  </a:lnTo>
                  <a:lnTo>
                    <a:pt x="491" y="347"/>
                  </a:lnTo>
                  <a:lnTo>
                    <a:pt x="479" y="356"/>
                  </a:lnTo>
                  <a:lnTo>
                    <a:pt x="467" y="365"/>
                  </a:lnTo>
                  <a:lnTo>
                    <a:pt x="456" y="374"/>
                  </a:lnTo>
                  <a:lnTo>
                    <a:pt x="445" y="384"/>
                  </a:lnTo>
                  <a:lnTo>
                    <a:pt x="435" y="396"/>
                  </a:lnTo>
                  <a:lnTo>
                    <a:pt x="423" y="405"/>
                  </a:lnTo>
                  <a:lnTo>
                    <a:pt x="413" y="415"/>
                  </a:lnTo>
                  <a:lnTo>
                    <a:pt x="402" y="426"/>
                  </a:lnTo>
                  <a:lnTo>
                    <a:pt x="390" y="437"/>
                  </a:lnTo>
                  <a:lnTo>
                    <a:pt x="380" y="449"/>
                  </a:lnTo>
                  <a:lnTo>
                    <a:pt x="370" y="461"/>
                  </a:lnTo>
                  <a:lnTo>
                    <a:pt x="361" y="474"/>
                  </a:lnTo>
                  <a:lnTo>
                    <a:pt x="352" y="487"/>
                  </a:lnTo>
                  <a:lnTo>
                    <a:pt x="342" y="498"/>
                  </a:lnTo>
                  <a:lnTo>
                    <a:pt x="333" y="512"/>
                  </a:lnTo>
                  <a:lnTo>
                    <a:pt x="325" y="525"/>
                  </a:lnTo>
                  <a:lnTo>
                    <a:pt x="317" y="540"/>
                  </a:lnTo>
                  <a:lnTo>
                    <a:pt x="309" y="554"/>
                  </a:lnTo>
                  <a:lnTo>
                    <a:pt x="300" y="568"/>
                  </a:lnTo>
                  <a:lnTo>
                    <a:pt x="293" y="584"/>
                  </a:lnTo>
                  <a:lnTo>
                    <a:pt x="287" y="600"/>
                  </a:lnTo>
                  <a:lnTo>
                    <a:pt x="279" y="614"/>
                  </a:lnTo>
                  <a:lnTo>
                    <a:pt x="273" y="629"/>
                  </a:lnTo>
                  <a:lnTo>
                    <a:pt x="268" y="644"/>
                  </a:lnTo>
                  <a:lnTo>
                    <a:pt x="263" y="660"/>
                  </a:lnTo>
                  <a:lnTo>
                    <a:pt x="256" y="673"/>
                  </a:lnTo>
                  <a:lnTo>
                    <a:pt x="251" y="688"/>
                  </a:lnTo>
                  <a:lnTo>
                    <a:pt x="247" y="702"/>
                  </a:lnTo>
                  <a:lnTo>
                    <a:pt x="243" y="717"/>
                  </a:lnTo>
                  <a:lnTo>
                    <a:pt x="237" y="731"/>
                  </a:lnTo>
                  <a:lnTo>
                    <a:pt x="234" y="744"/>
                  </a:lnTo>
                  <a:lnTo>
                    <a:pt x="230" y="758"/>
                  </a:lnTo>
                  <a:lnTo>
                    <a:pt x="228" y="771"/>
                  </a:lnTo>
                  <a:lnTo>
                    <a:pt x="224" y="785"/>
                  </a:lnTo>
                  <a:lnTo>
                    <a:pt x="222" y="797"/>
                  </a:lnTo>
                  <a:lnTo>
                    <a:pt x="220" y="811"/>
                  </a:lnTo>
                  <a:lnTo>
                    <a:pt x="219" y="823"/>
                  </a:lnTo>
                  <a:lnTo>
                    <a:pt x="215" y="834"/>
                  </a:lnTo>
                  <a:lnTo>
                    <a:pt x="214" y="847"/>
                  </a:lnTo>
                  <a:lnTo>
                    <a:pt x="212" y="858"/>
                  </a:lnTo>
                  <a:lnTo>
                    <a:pt x="210" y="871"/>
                  </a:lnTo>
                  <a:lnTo>
                    <a:pt x="209" y="882"/>
                  </a:lnTo>
                  <a:lnTo>
                    <a:pt x="208" y="893"/>
                  </a:lnTo>
                  <a:lnTo>
                    <a:pt x="207" y="904"/>
                  </a:lnTo>
                  <a:lnTo>
                    <a:pt x="207" y="916"/>
                  </a:lnTo>
                  <a:lnTo>
                    <a:pt x="207" y="926"/>
                  </a:lnTo>
                  <a:lnTo>
                    <a:pt x="207" y="936"/>
                  </a:lnTo>
                  <a:lnTo>
                    <a:pt x="207" y="946"/>
                  </a:lnTo>
                  <a:lnTo>
                    <a:pt x="207" y="956"/>
                  </a:lnTo>
                  <a:lnTo>
                    <a:pt x="207" y="966"/>
                  </a:lnTo>
                  <a:lnTo>
                    <a:pt x="207" y="975"/>
                  </a:lnTo>
                  <a:lnTo>
                    <a:pt x="207" y="986"/>
                  </a:lnTo>
                  <a:lnTo>
                    <a:pt x="208" y="995"/>
                  </a:lnTo>
                  <a:lnTo>
                    <a:pt x="208" y="1003"/>
                  </a:lnTo>
                  <a:lnTo>
                    <a:pt x="208" y="1012"/>
                  </a:lnTo>
                  <a:lnTo>
                    <a:pt x="209" y="1018"/>
                  </a:lnTo>
                  <a:lnTo>
                    <a:pt x="210" y="1027"/>
                  </a:lnTo>
                  <a:lnTo>
                    <a:pt x="210" y="1035"/>
                  </a:lnTo>
                  <a:lnTo>
                    <a:pt x="213" y="1043"/>
                  </a:lnTo>
                  <a:lnTo>
                    <a:pt x="214" y="1051"/>
                  </a:lnTo>
                  <a:lnTo>
                    <a:pt x="215" y="1059"/>
                  </a:lnTo>
                  <a:lnTo>
                    <a:pt x="215" y="1065"/>
                  </a:lnTo>
                  <a:lnTo>
                    <a:pt x="217" y="1070"/>
                  </a:lnTo>
                  <a:lnTo>
                    <a:pt x="219" y="1077"/>
                  </a:lnTo>
                  <a:lnTo>
                    <a:pt x="220" y="1084"/>
                  </a:lnTo>
                  <a:lnTo>
                    <a:pt x="221" y="1089"/>
                  </a:lnTo>
                  <a:lnTo>
                    <a:pt x="222" y="1095"/>
                  </a:lnTo>
                  <a:lnTo>
                    <a:pt x="223" y="1101"/>
                  </a:lnTo>
                  <a:lnTo>
                    <a:pt x="226" y="1106"/>
                  </a:lnTo>
                  <a:lnTo>
                    <a:pt x="227" y="1115"/>
                  </a:lnTo>
                  <a:lnTo>
                    <a:pt x="229" y="1124"/>
                  </a:lnTo>
                  <a:lnTo>
                    <a:pt x="231" y="1131"/>
                  </a:lnTo>
                  <a:lnTo>
                    <a:pt x="234" y="1137"/>
                  </a:lnTo>
                  <a:lnTo>
                    <a:pt x="235" y="1141"/>
                  </a:lnTo>
                  <a:lnTo>
                    <a:pt x="237" y="1146"/>
                  </a:lnTo>
                  <a:lnTo>
                    <a:pt x="237" y="1149"/>
                  </a:lnTo>
                  <a:lnTo>
                    <a:pt x="238" y="1151"/>
                  </a:lnTo>
                  <a:lnTo>
                    <a:pt x="236" y="1154"/>
                  </a:lnTo>
                  <a:lnTo>
                    <a:pt x="229" y="1156"/>
                  </a:lnTo>
                  <a:lnTo>
                    <a:pt x="223" y="1157"/>
                  </a:lnTo>
                  <a:lnTo>
                    <a:pt x="219" y="1159"/>
                  </a:lnTo>
                  <a:lnTo>
                    <a:pt x="212" y="1160"/>
                  </a:lnTo>
                  <a:lnTo>
                    <a:pt x="206" y="1164"/>
                  </a:lnTo>
                  <a:lnTo>
                    <a:pt x="198" y="1165"/>
                  </a:lnTo>
                  <a:lnTo>
                    <a:pt x="189" y="1167"/>
                  </a:lnTo>
                  <a:lnTo>
                    <a:pt x="180" y="1168"/>
                  </a:lnTo>
                  <a:lnTo>
                    <a:pt x="173" y="1172"/>
                  </a:lnTo>
                  <a:lnTo>
                    <a:pt x="162" y="1173"/>
                  </a:lnTo>
                  <a:lnTo>
                    <a:pt x="154" y="1175"/>
                  </a:lnTo>
                  <a:lnTo>
                    <a:pt x="144" y="1177"/>
                  </a:lnTo>
                  <a:lnTo>
                    <a:pt x="136" y="1180"/>
                  </a:lnTo>
                  <a:lnTo>
                    <a:pt x="130" y="1180"/>
                  </a:lnTo>
                  <a:lnTo>
                    <a:pt x="124" y="1182"/>
                  </a:lnTo>
                  <a:lnTo>
                    <a:pt x="120" y="1182"/>
                  </a:lnTo>
                  <a:lnTo>
                    <a:pt x="116" y="1183"/>
                  </a:lnTo>
                  <a:lnTo>
                    <a:pt x="105" y="1185"/>
                  </a:lnTo>
                  <a:lnTo>
                    <a:pt x="97" y="1186"/>
                  </a:lnTo>
                  <a:lnTo>
                    <a:pt x="87" y="1189"/>
                  </a:lnTo>
                  <a:lnTo>
                    <a:pt x="79" y="1190"/>
                  </a:lnTo>
                  <a:lnTo>
                    <a:pt x="71" y="1192"/>
                  </a:lnTo>
                  <a:lnTo>
                    <a:pt x="64" y="1194"/>
                  </a:lnTo>
                  <a:lnTo>
                    <a:pt x="56" y="1195"/>
                  </a:lnTo>
                  <a:lnTo>
                    <a:pt x="50" y="1197"/>
                  </a:lnTo>
                  <a:lnTo>
                    <a:pt x="44" y="1197"/>
                  </a:lnTo>
                  <a:lnTo>
                    <a:pt x="41" y="1199"/>
                  </a:lnTo>
                  <a:lnTo>
                    <a:pt x="34" y="1201"/>
                  </a:lnTo>
                  <a:lnTo>
                    <a:pt x="33" y="1201"/>
                  </a:lnTo>
                  <a:lnTo>
                    <a:pt x="32" y="1200"/>
                  </a:lnTo>
                  <a:lnTo>
                    <a:pt x="30" y="1197"/>
                  </a:lnTo>
                  <a:lnTo>
                    <a:pt x="29" y="1190"/>
                  </a:lnTo>
                  <a:lnTo>
                    <a:pt x="27" y="1182"/>
                  </a:lnTo>
                  <a:lnTo>
                    <a:pt x="26" y="1177"/>
                  </a:lnTo>
                  <a:lnTo>
                    <a:pt x="25" y="1172"/>
                  </a:lnTo>
                  <a:lnTo>
                    <a:pt x="22" y="1166"/>
                  </a:lnTo>
                  <a:lnTo>
                    <a:pt x="22" y="1160"/>
                  </a:lnTo>
                  <a:lnTo>
                    <a:pt x="20" y="1153"/>
                  </a:lnTo>
                  <a:lnTo>
                    <a:pt x="19" y="1146"/>
                  </a:lnTo>
                  <a:lnTo>
                    <a:pt x="19" y="1138"/>
                  </a:lnTo>
                  <a:lnTo>
                    <a:pt x="18" y="1131"/>
                  </a:lnTo>
                  <a:lnTo>
                    <a:pt x="15" y="1121"/>
                  </a:lnTo>
                  <a:lnTo>
                    <a:pt x="14" y="1113"/>
                  </a:lnTo>
                  <a:lnTo>
                    <a:pt x="12" y="1103"/>
                  </a:lnTo>
                  <a:lnTo>
                    <a:pt x="12" y="1094"/>
                  </a:lnTo>
                  <a:lnTo>
                    <a:pt x="9" y="1084"/>
                  </a:lnTo>
                  <a:lnTo>
                    <a:pt x="8" y="1072"/>
                  </a:lnTo>
                  <a:lnTo>
                    <a:pt x="7" y="1062"/>
                  </a:lnTo>
                  <a:lnTo>
                    <a:pt x="7" y="1052"/>
                  </a:lnTo>
                  <a:lnTo>
                    <a:pt x="5" y="1041"/>
                  </a:lnTo>
                  <a:lnTo>
                    <a:pt x="4" y="1028"/>
                  </a:lnTo>
                  <a:lnTo>
                    <a:pt x="4" y="1016"/>
                  </a:lnTo>
                  <a:lnTo>
                    <a:pt x="2" y="1004"/>
                  </a:lnTo>
                  <a:lnTo>
                    <a:pt x="1" y="991"/>
                  </a:lnTo>
                  <a:lnTo>
                    <a:pt x="1" y="979"/>
                  </a:lnTo>
                  <a:lnTo>
                    <a:pt x="1" y="965"/>
                  </a:lnTo>
                  <a:lnTo>
                    <a:pt x="1" y="953"/>
                  </a:lnTo>
                  <a:lnTo>
                    <a:pt x="0" y="938"/>
                  </a:lnTo>
                  <a:lnTo>
                    <a:pt x="0" y="925"/>
                  </a:lnTo>
                  <a:lnTo>
                    <a:pt x="0" y="910"/>
                  </a:lnTo>
                  <a:lnTo>
                    <a:pt x="1" y="896"/>
                  </a:lnTo>
                  <a:lnTo>
                    <a:pt x="1" y="882"/>
                  </a:lnTo>
                  <a:lnTo>
                    <a:pt x="1" y="867"/>
                  </a:lnTo>
                  <a:lnTo>
                    <a:pt x="2" y="852"/>
                  </a:lnTo>
                  <a:lnTo>
                    <a:pt x="4" y="838"/>
                  </a:lnTo>
                  <a:lnTo>
                    <a:pt x="5" y="822"/>
                  </a:lnTo>
                  <a:lnTo>
                    <a:pt x="7" y="807"/>
                  </a:lnTo>
                  <a:lnTo>
                    <a:pt x="8" y="792"/>
                  </a:lnTo>
                  <a:lnTo>
                    <a:pt x="12" y="776"/>
                  </a:lnTo>
                  <a:lnTo>
                    <a:pt x="13" y="760"/>
                  </a:lnTo>
                  <a:lnTo>
                    <a:pt x="15" y="744"/>
                  </a:lnTo>
                  <a:lnTo>
                    <a:pt x="19" y="728"/>
                  </a:lnTo>
                  <a:lnTo>
                    <a:pt x="22" y="713"/>
                  </a:lnTo>
                  <a:lnTo>
                    <a:pt x="26" y="697"/>
                  </a:lnTo>
                  <a:lnTo>
                    <a:pt x="30" y="680"/>
                  </a:lnTo>
                  <a:lnTo>
                    <a:pt x="34" y="664"/>
                  </a:lnTo>
                  <a:lnTo>
                    <a:pt x="39" y="648"/>
                  </a:lnTo>
                  <a:lnTo>
                    <a:pt x="43" y="633"/>
                  </a:lnTo>
                  <a:lnTo>
                    <a:pt x="49" y="617"/>
                  </a:lnTo>
                  <a:lnTo>
                    <a:pt x="54" y="600"/>
                  </a:lnTo>
                  <a:lnTo>
                    <a:pt x="61" y="585"/>
                  </a:lnTo>
                  <a:lnTo>
                    <a:pt x="67" y="568"/>
                  </a:lnTo>
                  <a:lnTo>
                    <a:pt x="74" y="552"/>
                  </a:lnTo>
                  <a:lnTo>
                    <a:pt x="82" y="537"/>
                  </a:lnTo>
                  <a:lnTo>
                    <a:pt x="90" y="521"/>
                  </a:lnTo>
                  <a:lnTo>
                    <a:pt x="98" y="505"/>
                  </a:lnTo>
                  <a:lnTo>
                    <a:pt x="105" y="490"/>
                  </a:lnTo>
                  <a:lnTo>
                    <a:pt x="115" y="475"/>
                  </a:lnTo>
                  <a:lnTo>
                    <a:pt x="125" y="460"/>
                  </a:lnTo>
                  <a:lnTo>
                    <a:pt x="133" y="445"/>
                  </a:lnTo>
                  <a:lnTo>
                    <a:pt x="143" y="432"/>
                  </a:lnTo>
                  <a:lnTo>
                    <a:pt x="151" y="417"/>
                  </a:lnTo>
                  <a:lnTo>
                    <a:pt x="160" y="405"/>
                  </a:lnTo>
                  <a:lnTo>
                    <a:pt x="169" y="391"/>
                  </a:lnTo>
                  <a:lnTo>
                    <a:pt x="179" y="379"/>
                  </a:lnTo>
                  <a:lnTo>
                    <a:pt x="188" y="366"/>
                  </a:lnTo>
                  <a:lnTo>
                    <a:pt x="198" y="355"/>
                  </a:lnTo>
                  <a:lnTo>
                    <a:pt x="206" y="344"/>
                  </a:lnTo>
                  <a:lnTo>
                    <a:pt x="215" y="333"/>
                  </a:lnTo>
                  <a:lnTo>
                    <a:pt x="224" y="321"/>
                  </a:lnTo>
                  <a:lnTo>
                    <a:pt x="234" y="311"/>
                  </a:lnTo>
                  <a:lnTo>
                    <a:pt x="243" y="301"/>
                  </a:lnTo>
                  <a:lnTo>
                    <a:pt x="252" y="290"/>
                  </a:lnTo>
                  <a:lnTo>
                    <a:pt x="262" y="279"/>
                  </a:lnTo>
                  <a:lnTo>
                    <a:pt x="272" y="272"/>
                  </a:lnTo>
                  <a:lnTo>
                    <a:pt x="282" y="260"/>
                  </a:lnTo>
                  <a:lnTo>
                    <a:pt x="291" y="252"/>
                  </a:lnTo>
                  <a:lnTo>
                    <a:pt x="300" y="242"/>
                  </a:lnTo>
                  <a:lnTo>
                    <a:pt x="311" y="234"/>
                  </a:lnTo>
                  <a:lnTo>
                    <a:pt x="319" y="225"/>
                  </a:lnTo>
                  <a:lnTo>
                    <a:pt x="331" y="217"/>
                  </a:lnTo>
                  <a:lnTo>
                    <a:pt x="339" y="210"/>
                  </a:lnTo>
                  <a:lnTo>
                    <a:pt x="349" y="202"/>
                  </a:lnTo>
                  <a:lnTo>
                    <a:pt x="360" y="195"/>
                  </a:lnTo>
                  <a:lnTo>
                    <a:pt x="369" y="187"/>
                  </a:lnTo>
                  <a:lnTo>
                    <a:pt x="380" y="179"/>
                  </a:lnTo>
                  <a:lnTo>
                    <a:pt x="390" y="173"/>
                  </a:lnTo>
                  <a:lnTo>
                    <a:pt x="400" y="166"/>
                  </a:lnTo>
                  <a:lnTo>
                    <a:pt x="409" y="159"/>
                  </a:lnTo>
                  <a:lnTo>
                    <a:pt x="421" y="152"/>
                  </a:lnTo>
                  <a:lnTo>
                    <a:pt x="431" y="148"/>
                  </a:lnTo>
                  <a:lnTo>
                    <a:pt x="441" y="141"/>
                  </a:lnTo>
                  <a:lnTo>
                    <a:pt x="451" y="134"/>
                  </a:lnTo>
                  <a:lnTo>
                    <a:pt x="460" y="128"/>
                  </a:lnTo>
                  <a:lnTo>
                    <a:pt x="471" y="123"/>
                  </a:lnTo>
                  <a:lnTo>
                    <a:pt x="481" y="117"/>
                  </a:lnTo>
                  <a:lnTo>
                    <a:pt x="492" y="111"/>
                  </a:lnTo>
                  <a:lnTo>
                    <a:pt x="504" y="107"/>
                  </a:lnTo>
                  <a:lnTo>
                    <a:pt x="514" y="101"/>
                  </a:lnTo>
                  <a:lnTo>
                    <a:pt x="525" y="97"/>
                  </a:lnTo>
                  <a:lnTo>
                    <a:pt x="535" y="91"/>
                  </a:lnTo>
                  <a:lnTo>
                    <a:pt x="546" y="85"/>
                  </a:lnTo>
                  <a:lnTo>
                    <a:pt x="556" y="82"/>
                  </a:lnTo>
                  <a:lnTo>
                    <a:pt x="568" y="76"/>
                  </a:lnTo>
                  <a:lnTo>
                    <a:pt x="578" y="72"/>
                  </a:lnTo>
                  <a:lnTo>
                    <a:pt x="590" y="67"/>
                  </a:lnTo>
                  <a:lnTo>
                    <a:pt x="601" y="64"/>
                  </a:lnTo>
                  <a:lnTo>
                    <a:pt x="612" y="60"/>
                  </a:lnTo>
                  <a:lnTo>
                    <a:pt x="623" y="55"/>
                  </a:lnTo>
                  <a:lnTo>
                    <a:pt x="635" y="51"/>
                  </a:lnTo>
                  <a:lnTo>
                    <a:pt x="646" y="46"/>
                  </a:lnTo>
                  <a:lnTo>
                    <a:pt x="657" y="42"/>
                  </a:lnTo>
                  <a:lnTo>
                    <a:pt x="668" y="38"/>
                  </a:lnTo>
                  <a:lnTo>
                    <a:pt x="680" y="35"/>
                  </a:lnTo>
                  <a:lnTo>
                    <a:pt x="692" y="31"/>
                  </a:lnTo>
                  <a:lnTo>
                    <a:pt x="702" y="27"/>
                  </a:lnTo>
                  <a:lnTo>
                    <a:pt x="714" y="23"/>
                  </a:lnTo>
                  <a:lnTo>
                    <a:pt x="726" y="19"/>
                  </a:lnTo>
                  <a:lnTo>
                    <a:pt x="739" y="16"/>
                  </a:lnTo>
                  <a:lnTo>
                    <a:pt x="750" y="11"/>
                  </a:lnTo>
                  <a:lnTo>
                    <a:pt x="763" y="8"/>
                  </a:lnTo>
                  <a:lnTo>
                    <a:pt x="774" y="3"/>
                  </a:lnTo>
                  <a:lnTo>
                    <a:pt x="786" y="0"/>
                  </a:lnTo>
                  <a:lnTo>
                    <a:pt x="786" y="0"/>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822" name="Freeform 30"/>
            <p:cNvSpPr>
              <a:spLocks/>
            </p:cNvSpPr>
            <p:nvPr/>
          </p:nvSpPr>
          <p:spPr bwMode="auto">
            <a:xfrm>
              <a:off x="9257" y="8899"/>
              <a:ext cx="452" cy="701"/>
            </a:xfrm>
            <a:custGeom>
              <a:avLst/>
              <a:gdLst/>
              <a:ahLst/>
              <a:cxnLst>
                <a:cxn ang="0">
                  <a:pos x="616" y="1148"/>
                </a:cxn>
                <a:cxn ang="0">
                  <a:pos x="623" y="1120"/>
                </a:cxn>
                <a:cxn ang="0">
                  <a:pos x="629" y="1084"/>
                </a:cxn>
                <a:cxn ang="0">
                  <a:pos x="635" y="1039"/>
                </a:cxn>
                <a:cxn ang="0">
                  <a:pos x="638" y="987"/>
                </a:cxn>
                <a:cxn ang="0">
                  <a:pos x="641" y="930"/>
                </a:cxn>
                <a:cxn ang="0">
                  <a:pos x="636" y="864"/>
                </a:cxn>
                <a:cxn ang="0">
                  <a:pos x="628" y="795"/>
                </a:cxn>
                <a:cxn ang="0">
                  <a:pos x="612" y="725"/>
                </a:cxn>
                <a:cxn ang="0">
                  <a:pos x="587" y="655"/>
                </a:cxn>
                <a:cxn ang="0">
                  <a:pos x="553" y="586"/>
                </a:cxn>
                <a:cxn ang="0">
                  <a:pos x="509" y="518"/>
                </a:cxn>
                <a:cxn ang="0">
                  <a:pos x="453" y="456"/>
                </a:cxn>
                <a:cxn ang="0">
                  <a:pos x="399" y="402"/>
                </a:cxn>
                <a:cxn ang="0">
                  <a:pos x="343" y="354"/>
                </a:cxn>
                <a:cxn ang="0">
                  <a:pos x="290" y="316"/>
                </a:cxn>
                <a:cxn ang="0">
                  <a:pos x="240" y="285"/>
                </a:cxn>
                <a:cxn ang="0">
                  <a:pos x="193" y="261"/>
                </a:cxn>
                <a:cxn ang="0">
                  <a:pos x="150" y="240"/>
                </a:cxn>
                <a:cxn ang="0">
                  <a:pos x="110" y="226"/>
                </a:cxn>
                <a:cxn ang="0">
                  <a:pos x="75" y="216"/>
                </a:cxn>
                <a:cxn ang="0">
                  <a:pos x="47" y="209"/>
                </a:cxn>
                <a:cxn ang="0">
                  <a:pos x="20" y="203"/>
                </a:cxn>
                <a:cxn ang="0">
                  <a:pos x="2" y="201"/>
                </a:cxn>
                <a:cxn ang="0">
                  <a:pos x="2" y="172"/>
                </a:cxn>
                <a:cxn ang="0">
                  <a:pos x="11" y="133"/>
                </a:cxn>
                <a:cxn ang="0">
                  <a:pos x="20" y="93"/>
                </a:cxn>
                <a:cxn ang="0">
                  <a:pos x="30" y="61"/>
                </a:cxn>
                <a:cxn ang="0">
                  <a:pos x="40" y="23"/>
                </a:cxn>
                <a:cxn ang="0">
                  <a:pos x="48" y="0"/>
                </a:cxn>
                <a:cxn ang="0">
                  <a:pos x="71" y="5"/>
                </a:cxn>
                <a:cxn ang="0">
                  <a:pos x="102" y="14"/>
                </a:cxn>
                <a:cxn ang="0">
                  <a:pos x="144" y="26"/>
                </a:cxn>
                <a:cxn ang="0">
                  <a:pos x="196" y="45"/>
                </a:cxn>
                <a:cxn ang="0">
                  <a:pos x="253" y="69"/>
                </a:cxn>
                <a:cxn ang="0">
                  <a:pos x="315" y="97"/>
                </a:cxn>
                <a:cxn ang="0">
                  <a:pos x="381" y="132"/>
                </a:cxn>
                <a:cxn ang="0">
                  <a:pos x="448" y="175"/>
                </a:cxn>
                <a:cxn ang="0">
                  <a:pos x="515" y="223"/>
                </a:cxn>
                <a:cxn ang="0">
                  <a:pos x="578" y="280"/>
                </a:cxn>
                <a:cxn ang="0">
                  <a:pos x="636" y="343"/>
                </a:cxn>
                <a:cxn ang="0">
                  <a:pos x="691" y="416"/>
                </a:cxn>
                <a:cxn ang="0">
                  <a:pos x="731" y="484"/>
                </a:cxn>
                <a:cxn ang="0">
                  <a:pos x="765" y="551"/>
                </a:cxn>
                <a:cxn ang="0">
                  <a:pos x="790" y="616"/>
                </a:cxn>
                <a:cxn ang="0">
                  <a:pos x="811" y="678"/>
                </a:cxn>
                <a:cxn ang="0">
                  <a:pos x="827" y="738"/>
                </a:cxn>
                <a:cxn ang="0">
                  <a:pos x="836" y="798"/>
                </a:cxn>
                <a:cxn ang="0">
                  <a:pos x="842" y="855"/>
                </a:cxn>
                <a:cxn ang="0">
                  <a:pos x="843" y="913"/>
                </a:cxn>
                <a:cxn ang="0">
                  <a:pos x="841" y="970"/>
                </a:cxn>
                <a:cxn ang="0">
                  <a:pos x="836" y="1029"/>
                </a:cxn>
                <a:cxn ang="0">
                  <a:pos x="829" y="1086"/>
                </a:cxn>
                <a:cxn ang="0">
                  <a:pos x="821" y="1145"/>
                </a:cxn>
                <a:cxn ang="0">
                  <a:pos x="815" y="1195"/>
                </a:cxn>
              </a:cxnLst>
              <a:rect l="0" t="0" r="r" b="b"/>
              <a:pathLst>
                <a:path w="843" h="1195">
                  <a:moveTo>
                    <a:pt x="815" y="1195"/>
                  </a:moveTo>
                  <a:lnTo>
                    <a:pt x="615" y="1160"/>
                  </a:lnTo>
                  <a:lnTo>
                    <a:pt x="615" y="1157"/>
                  </a:lnTo>
                  <a:lnTo>
                    <a:pt x="615" y="1154"/>
                  </a:lnTo>
                  <a:lnTo>
                    <a:pt x="616" y="1148"/>
                  </a:lnTo>
                  <a:lnTo>
                    <a:pt x="619" y="1140"/>
                  </a:lnTo>
                  <a:lnTo>
                    <a:pt x="619" y="1136"/>
                  </a:lnTo>
                  <a:lnTo>
                    <a:pt x="621" y="1130"/>
                  </a:lnTo>
                  <a:lnTo>
                    <a:pt x="621" y="1126"/>
                  </a:lnTo>
                  <a:lnTo>
                    <a:pt x="623" y="1120"/>
                  </a:lnTo>
                  <a:lnTo>
                    <a:pt x="624" y="1113"/>
                  </a:lnTo>
                  <a:lnTo>
                    <a:pt x="626" y="1107"/>
                  </a:lnTo>
                  <a:lnTo>
                    <a:pt x="627" y="1100"/>
                  </a:lnTo>
                  <a:lnTo>
                    <a:pt x="629" y="1093"/>
                  </a:lnTo>
                  <a:lnTo>
                    <a:pt x="629" y="1084"/>
                  </a:lnTo>
                  <a:lnTo>
                    <a:pt x="630" y="1076"/>
                  </a:lnTo>
                  <a:lnTo>
                    <a:pt x="631" y="1067"/>
                  </a:lnTo>
                  <a:lnTo>
                    <a:pt x="633" y="1058"/>
                  </a:lnTo>
                  <a:lnTo>
                    <a:pt x="633" y="1049"/>
                  </a:lnTo>
                  <a:lnTo>
                    <a:pt x="635" y="1039"/>
                  </a:lnTo>
                  <a:lnTo>
                    <a:pt x="636" y="1029"/>
                  </a:lnTo>
                  <a:lnTo>
                    <a:pt x="637" y="1020"/>
                  </a:lnTo>
                  <a:lnTo>
                    <a:pt x="637" y="1009"/>
                  </a:lnTo>
                  <a:lnTo>
                    <a:pt x="638" y="998"/>
                  </a:lnTo>
                  <a:lnTo>
                    <a:pt x="638" y="987"/>
                  </a:lnTo>
                  <a:lnTo>
                    <a:pt x="640" y="976"/>
                  </a:lnTo>
                  <a:lnTo>
                    <a:pt x="640" y="963"/>
                  </a:lnTo>
                  <a:lnTo>
                    <a:pt x="640" y="952"/>
                  </a:lnTo>
                  <a:lnTo>
                    <a:pt x="640" y="941"/>
                  </a:lnTo>
                  <a:lnTo>
                    <a:pt x="641" y="930"/>
                  </a:lnTo>
                  <a:lnTo>
                    <a:pt x="640" y="916"/>
                  </a:lnTo>
                  <a:lnTo>
                    <a:pt x="640" y="904"/>
                  </a:lnTo>
                  <a:lnTo>
                    <a:pt x="638" y="890"/>
                  </a:lnTo>
                  <a:lnTo>
                    <a:pt x="637" y="878"/>
                  </a:lnTo>
                  <a:lnTo>
                    <a:pt x="636" y="864"/>
                  </a:lnTo>
                  <a:lnTo>
                    <a:pt x="635" y="851"/>
                  </a:lnTo>
                  <a:lnTo>
                    <a:pt x="633" y="837"/>
                  </a:lnTo>
                  <a:lnTo>
                    <a:pt x="633" y="824"/>
                  </a:lnTo>
                  <a:lnTo>
                    <a:pt x="629" y="810"/>
                  </a:lnTo>
                  <a:lnTo>
                    <a:pt x="628" y="795"/>
                  </a:lnTo>
                  <a:lnTo>
                    <a:pt x="624" y="782"/>
                  </a:lnTo>
                  <a:lnTo>
                    <a:pt x="622" y="768"/>
                  </a:lnTo>
                  <a:lnTo>
                    <a:pt x="619" y="754"/>
                  </a:lnTo>
                  <a:lnTo>
                    <a:pt x="615" y="740"/>
                  </a:lnTo>
                  <a:lnTo>
                    <a:pt x="612" y="725"/>
                  </a:lnTo>
                  <a:lnTo>
                    <a:pt x="608" y="712"/>
                  </a:lnTo>
                  <a:lnTo>
                    <a:pt x="602" y="697"/>
                  </a:lnTo>
                  <a:lnTo>
                    <a:pt x="599" y="684"/>
                  </a:lnTo>
                  <a:lnTo>
                    <a:pt x="593" y="669"/>
                  </a:lnTo>
                  <a:lnTo>
                    <a:pt x="587" y="655"/>
                  </a:lnTo>
                  <a:lnTo>
                    <a:pt x="580" y="641"/>
                  </a:lnTo>
                  <a:lnTo>
                    <a:pt x="574" y="627"/>
                  </a:lnTo>
                  <a:lnTo>
                    <a:pt x="567" y="613"/>
                  </a:lnTo>
                  <a:lnTo>
                    <a:pt x="561" y="600"/>
                  </a:lnTo>
                  <a:lnTo>
                    <a:pt x="553" y="586"/>
                  </a:lnTo>
                  <a:lnTo>
                    <a:pt x="545" y="572"/>
                  </a:lnTo>
                  <a:lnTo>
                    <a:pt x="536" y="558"/>
                  </a:lnTo>
                  <a:lnTo>
                    <a:pt x="527" y="545"/>
                  </a:lnTo>
                  <a:lnTo>
                    <a:pt x="518" y="531"/>
                  </a:lnTo>
                  <a:lnTo>
                    <a:pt x="509" y="518"/>
                  </a:lnTo>
                  <a:lnTo>
                    <a:pt x="497" y="505"/>
                  </a:lnTo>
                  <a:lnTo>
                    <a:pt x="488" y="493"/>
                  </a:lnTo>
                  <a:lnTo>
                    <a:pt x="476" y="481"/>
                  </a:lnTo>
                  <a:lnTo>
                    <a:pt x="464" y="467"/>
                  </a:lnTo>
                  <a:lnTo>
                    <a:pt x="453" y="456"/>
                  </a:lnTo>
                  <a:lnTo>
                    <a:pt x="442" y="445"/>
                  </a:lnTo>
                  <a:lnTo>
                    <a:pt x="430" y="432"/>
                  </a:lnTo>
                  <a:lnTo>
                    <a:pt x="420" y="421"/>
                  </a:lnTo>
                  <a:lnTo>
                    <a:pt x="409" y="411"/>
                  </a:lnTo>
                  <a:lnTo>
                    <a:pt x="399" y="402"/>
                  </a:lnTo>
                  <a:lnTo>
                    <a:pt x="387" y="390"/>
                  </a:lnTo>
                  <a:lnTo>
                    <a:pt x="377" y="381"/>
                  </a:lnTo>
                  <a:lnTo>
                    <a:pt x="365" y="372"/>
                  </a:lnTo>
                  <a:lnTo>
                    <a:pt x="354" y="363"/>
                  </a:lnTo>
                  <a:lnTo>
                    <a:pt x="343" y="354"/>
                  </a:lnTo>
                  <a:lnTo>
                    <a:pt x="332" y="346"/>
                  </a:lnTo>
                  <a:lnTo>
                    <a:pt x="322" y="339"/>
                  </a:lnTo>
                  <a:lnTo>
                    <a:pt x="312" y="332"/>
                  </a:lnTo>
                  <a:lnTo>
                    <a:pt x="302" y="324"/>
                  </a:lnTo>
                  <a:lnTo>
                    <a:pt x="290" y="316"/>
                  </a:lnTo>
                  <a:lnTo>
                    <a:pt x="280" y="309"/>
                  </a:lnTo>
                  <a:lnTo>
                    <a:pt x="270" y="302"/>
                  </a:lnTo>
                  <a:lnTo>
                    <a:pt x="260" y="297"/>
                  </a:lnTo>
                  <a:lnTo>
                    <a:pt x="249" y="291"/>
                  </a:lnTo>
                  <a:lnTo>
                    <a:pt x="240" y="285"/>
                  </a:lnTo>
                  <a:lnTo>
                    <a:pt x="231" y="281"/>
                  </a:lnTo>
                  <a:lnTo>
                    <a:pt x="220" y="274"/>
                  </a:lnTo>
                  <a:lnTo>
                    <a:pt x="212" y="270"/>
                  </a:lnTo>
                  <a:lnTo>
                    <a:pt x="201" y="265"/>
                  </a:lnTo>
                  <a:lnTo>
                    <a:pt x="193" y="261"/>
                  </a:lnTo>
                  <a:lnTo>
                    <a:pt x="184" y="255"/>
                  </a:lnTo>
                  <a:lnTo>
                    <a:pt x="175" y="252"/>
                  </a:lnTo>
                  <a:lnTo>
                    <a:pt x="166" y="248"/>
                  </a:lnTo>
                  <a:lnTo>
                    <a:pt x="159" y="245"/>
                  </a:lnTo>
                  <a:lnTo>
                    <a:pt x="150" y="240"/>
                  </a:lnTo>
                  <a:lnTo>
                    <a:pt x="141" y="237"/>
                  </a:lnTo>
                  <a:lnTo>
                    <a:pt x="132" y="235"/>
                  </a:lnTo>
                  <a:lnTo>
                    <a:pt x="125" y="232"/>
                  </a:lnTo>
                  <a:lnTo>
                    <a:pt x="117" y="229"/>
                  </a:lnTo>
                  <a:lnTo>
                    <a:pt x="110" y="226"/>
                  </a:lnTo>
                  <a:lnTo>
                    <a:pt x="102" y="223"/>
                  </a:lnTo>
                  <a:lnTo>
                    <a:pt x="96" y="222"/>
                  </a:lnTo>
                  <a:lnTo>
                    <a:pt x="88" y="219"/>
                  </a:lnTo>
                  <a:lnTo>
                    <a:pt x="82" y="217"/>
                  </a:lnTo>
                  <a:lnTo>
                    <a:pt x="75" y="216"/>
                  </a:lnTo>
                  <a:lnTo>
                    <a:pt x="69" y="214"/>
                  </a:lnTo>
                  <a:lnTo>
                    <a:pt x="64" y="212"/>
                  </a:lnTo>
                  <a:lnTo>
                    <a:pt x="58" y="211"/>
                  </a:lnTo>
                  <a:lnTo>
                    <a:pt x="52" y="209"/>
                  </a:lnTo>
                  <a:lnTo>
                    <a:pt x="47" y="209"/>
                  </a:lnTo>
                  <a:lnTo>
                    <a:pt x="43" y="208"/>
                  </a:lnTo>
                  <a:lnTo>
                    <a:pt x="37" y="207"/>
                  </a:lnTo>
                  <a:lnTo>
                    <a:pt x="32" y="204"/>
                  </a:lnTo>
                  <a:lnTo>
                    <a:pt x="28" y="204"/>
                  </a:lnTo>
                  <a:lnTo>
                    <a:pt x="20" y="203"/>
                  </a:lnTo>
                  <a:lnTo>
                    <a:pt x="16" y="202"/>
                  </a:lnTo>
                  <a:lnTo>
                    <a:pt x="9" y="201"/>
                  </a:lnTo>
                  <a:lnTo>
                    <a:pt x="5" y="201"/>
                  </a:lnTo>
                  <a:lnTo>
                    <a:pt x="3" y="201"/>
                  </a:lnTo>
                  <a:lnTo>
                    <a:pt x="2" y="201"/>
                  </a:lnTo>
                  <a:lnTo>
                    <a:pt x="0" y="196"/>
                  </a:lnTo>
                  <a:lnTo>
                    <a:pt x="0" y="190"/>
                  </a:lnTo>
                  <a:lnTo>
                    <a:pt x="0" y="184"/>
                  </a:lnTo>
                  <a:lnTo>
                    <a:pt x="2" y="179"/>
                  </a:lnTo>
                  <a:lnTo>
                    <a:pt x="2" y="172"/>
                  </a:lnTo>
                  <a:lnTo>
                    <a:pt x="5" y="166"/>
                  </a:lnTo>
                  <a:lnTo>
                    <a:pt x="5" y="158"/>
                  </a:lnTo>
                  <a:lnTo>
                    <a:pt x="7" y="150"/>
                  </a:lnTo>
                  <a:lnTo>
                    <a:pt x="9" y="142"/>
                  </a:lnTo>
                  <a:lnTo>
                    <a:pt x="11" y="133"/>
                  </a:lnTo>
                  <a:lnTo>
                    <a:pt x="13" y="124"/>
                  </a:lnTo>
                  <a:lnTo>
                    <a:pt x="16" y="115"/>
                  </a:lnTo>
                  <a:lnTo>
                    <a:pt x="18" y="106"/>
                  </a:lnTo>
                  <a:lnTo>
                    <a:pt x="20" y="98"/>
                  </a:lnTo>
                  <a:lnTo>
                    <a:pt x="20" y="93"/>
                  </a:lnTo>
                  <a:lnTo>
                    <a:pt x="23" y="88"/>
                  </a:lnTo>
                  <a:lnTo>
                    <a:pt x="24" y="84"/>
                  </a:lnTo>
                  <a:lnTo>
                    <a:pt x="25" y="79"/>
                  </a:lnTo>
                  <a:lnTo>
                    <a:pt x="27" y="70"/>
                  </a:lnTo>
                  <a:lnTo>
                    <a:pt x="30" y="61"/>
                  </a:lnTo>
                  <a:lnTo>
                    <a:pt x="32" y="52"/>
                  </a:lnTo>
                  <a:lnTo>
                    <a:pt x="34" y="44"/>
                  </a:lnTo>
                  <a:lnTo>
                    <a:pt x="37" y="36"/>
                  </a:lnTo>
                  <a:lnTo>
                    <a:pt x="39" y="29"/>
                  </a:lnTo>
                  <a:lnTo>
                    <a:pt x="40" y="23"/>
                  </a:lnTo>
                  <a:lnTo>
                    <a:pt x="43" y="17"/>
                  </a:lnTo>
                  <a:lnTo>
                    <a:pt x="44" y="11"/>
                  </a:lnTo>
                  <a:lnTo>
                    <a:pt x="46" y="8"/>
                  </a:lnTo>
                  <a:lnTo>
                    <a:pt x="47" y="1"/>
                  </a:lnTo>
                  <a:lnTo>
                    <a:pt x="48" y="0"/>
                  </a:lnTo>
                  <a:lnTo>
                    <a:pt x="50" y="0"/>
                  </a:lnTo>
                  <a:lnTo>
                    <a:pt x="53" y="0"/>
                  </a:lnTo>
                  <a:lnTo>
                    <a:pt x="58" y="1"/>
                  </a:lnTo>
                  <a:lnTo>
                    <a:pt x="67" y="5"/>
                  </a:lnTo>
                  <a:lnTo>
                    <a:pt x="71" y="5"/>
                  </a:lnTo>
                  <a:lnTo>
                    <a:pt x="76" y="6"/>
                  </a:lnTo>
                  <a:lnTo>
                    <a:pt x="81" y="7"/>
                  </a:lnTo>
                  <a:lnTo>
                    <a:pt x="88" y="9"/>
                  </a:lnTo>
                  <a:lnTo>
                    <a:pt x="95" y="11"/>
                  </a:lnTo>
                  <a:lnTo>
                    <a:pt x="102" y="14"/>
                  </a:lnTo>
                  <a:lnTo>
                    <a:pt x="110" y="16"/>
                  </a:lnTo>
                  <a:lnTo>
                    <a:pt x="118" y="19"/>
                  </a:lnTo>
                  <a:lnTo>
                    <a:pt x="127" y="22"/>
                  </a:lnTo>
                  <a:lnTo>
                    <a:pt x="135" y="24"/>
                  </a:lnTo>
                  <a:lnTo>
                    <a:pt x="144" y="26"/>
                  </a:lnTo>
                  <a:lnTo>
                    <a:pt x="154" y="29"/>
                  </a:lnTo>
                  <a:lnTo>
                    <a:pt x="163" y="33"/>
                  </a:lnTo>
                  <a:lnTo>
                    <a:pt x="173" y="37"/>
                  </a:lnTo>
                  <a:lnTo>
                    <a:pt x="184" y="41"/>
                  </a:lnTo>
                  <a:lnTo>
                    <a:pt x="196" y="45"/>
                  </a:lnTo>
                  <a:lnTo>
                    <a:pt x="206" y="49"/>
                  </a:lnTo>
                  <a:lnTo>
                    <a:pt x="217" y="53"/>
                  </a:lnTo>
                  <a:lnTo>
                    <a:pt x="228" y="59"/>
                  </a:lnTo>
                  <a:lnTo>
                    <a:pt x="241" y="63"/>
                  </a:lnTo>
                  <a:lnTo>
                    <a:pt x="253" y="69"/>
                  </a:lnTo>
                  <a:lnTo>
                    <a:pt x="265" y="73"/>
                  </a:lnTo>
                  <a:lnTo>
                    <a:pt x="277" y="79"/>
                  </a:lnTo>
                  <a:lnTo>
                    <a:pt x="290" y="86"/>
                  </a:lnTo>
                  <a:lnTo>
                    <a:pt x="302" y="91"/>
                  </a:lnTo>
                  <a:lnTo>
                    <a:pt x="315" y="97"/>
                  </a:lnTo>
                  <a:lnTo>
                    <a:pt x="329" y="103"/>
                  </a:lnTo>
                  <a:lnTo>
                    <a:pt x="342" y="111"/>
                  </a:lnTo>
                  <a:lnTo>
                    <a:pt x="354" y="117"/>
                  </a:lnTo>
                  <a:lnTo>
                    <a:pt x="369" y="124"/>
                  </a:lnTo>
                  <a:lnTo>
                    <a:pt x="381" y="132"/>
                  </a:lnTo>
                  <a:lnTo>
                    <a:pt x="395" y="141"/>
                  </a:lnTo>
                  <a:lnTo>
                    <a:pt x="408" y="149"/>
                  </a:lnTo>
                  <a:lnTo>
                    <a:pt x="422" y="157"/>
                  </a:lnTo>
                  <a:lnTo>
                    <a:pt x="435" y="165"/>
                  </a:lnTo>
                  <a:lnTo>
                    <a:pt x="448" y="175"/>
                  </a:lnTo>
                  <a:lnTo>
                    <a:pt x="462" y="183"/>
                  </a:lnTo>
                  <a:lnTo>
                    <a:pt x="475" y="193"/>
                  </a:lnTo>
                  <a:lnTo>
                    <a:pt x="489" y="203"/>
                  </a:lnTo>
                  <a:lnTo>
                    <a:pt x="502" y="213"/>
                  </a:lnTo>
                  <a:lnTo>
                    <a:pt x="515" y="223"/>
                  </a:lnTo>
                  <a:lnTo>
                    <a:pt x="527" y="234"/>
                  </a:lnTo>
                  <a:lnTo>
                    <a:pt x="539" y="245"/>
                  </a:lnTo>
                  <a:lnTo>
                    <a:pt x="553" y="256"/>
                  </a:lnTo>
                  <a:lnTo>
                    <a:pt x="565" y="267"/>
                  </a:lnTo>
                  <a:lnTo>
                    <a:pt x="578" y="280"/>
                  </a:lnTo>
                  <a:lnTo>
                    <a:pt x="591" y="292"/>
                  </a:lnTo>
                  <a:lnTo>
                    <a:pt x="602" y="305"/>
                  </a:lnTo>
                  <a:lnTo>
                    <a:pt x="614" y="317"/>
                  </a:lnTo>
                  <a:lnTo>
                    <a:pt x="626" y="329"/>
                  </a:lnTo>
                  <a:lnTo>
                    <a:pt x="636" y="343"/>
                  </a:lnTo>
                  <a:lnTo>
                    <a:pt x="648" y="358"/>
                  </a:lnTo>
                  <a:lnTo>
                    <a:pt x="658" y="371"/>
                  </a:lnTo>
                  <a:lnTo>
                    <a:pt x="670" y="386"/>
                  </a:lnTo>
                  <a:lnTo>
                    <a:pt x="680" y="402"/>
                  </a:lnTo>
                  <a:lnTo>
                    <a:pt x="691" y="416"/>
                  </a:lnTo>
                  <a:lnTo>
                    <a:pt x="699" y="430"/>
                  </a:lnTo>
                  <a:lnTo>
                    <a:pt x="707" y="443"/>
                  </a:lnTo>
                  <a:lnTo>
                    <a:pt x="716" y="457"/>
                  </a:lnTo>
                  <a:lnTo>
                    <a:pt x="724" y="470"/>
                  </a:lnTo>
                  <a:lnTo>
                    <a:pt x="731" y="484"/>
                  </a:lnTo>
                  <a:lnTo>
                    <a:pt x="738" y="498"/>
                  </a:lnTo>
                  <a:lnTo>
                    <a:pt x="745" y="511"/>
                  </a:lnTo>
                  <a:lnTo>
                    <a:pt x="753" y="526"/>
                  </a:lnTo>
                  <a:lnTo>
                    <a:pt x="759" y="538"/>
                  </a:lnTo>
                  <a:lnTo>
                    <a:pt x="765" y="551"/>
                  </a:lnTo>
                  <a:lnTo>
                    <a:pt x="770" y="564"/>
                  </a:lnTo>
                  <a:lnTo>
                    <a:pt x="776" y="577"/>
                  </a:lnTo>
                  <a:lnTo>
                    <a:pt x="781" y="590"/>
                  </a:lnTo>
                  <a:lnTo>
                    <a:pt x="786" y="602"/>
                  </a:lnTo>
                  <a:lnTo>
                    <a:pt x="790" y="616"/>
                  </a:lnTo>
                  <a:lnTo>
                    <a:pt x="796" y="628"/>
                  </a:lnTo>
                  <a:lnTo>
                    <a:pt x="800" y="641"/>
                  </a:lnTo>
                  <a:lnTo>
                    <a:pt x="803" y="652"/>
                  </a:lnTo>
                  <a:lnTo>
                    <a:pt x="807" y="664"/>
                  </a:lnTo>
                  <a:lnTo>
                    <a:pt x="811" y="678"/>
                  </a:lnTo>
                  <a:lnTo>
                    <a:pt x="815" y="689"/>
                  </a:lnTo>
                  <a:lnTo>
                    <a:pt x="818" y="702"/>
                  </a:lnTo>
                  <a:lnTo>
                    <a:pt x="821" y="714"/>
                  </a:lnTo>
                  <a:lnTo>
                    <a:pt x="824" y="727"/>
                  </a:lnTo>
                  <a:lnTo>
                    <a:pt x="827" y="738"/>
                  </a:lnTo>
                  <a:lnTo>
                    <a:pt x="829" y="750"/>
                  </a:lnTo>
                  <a:lnTo>
                    <a:pt x="831" y="761"/>
                  </a:lnTo>
                  <a:lnTo>
                    <a:pt x="834" y="774"/>
                  </a:lnTo>
                  <a:lnTo>
                    <a:pt x="835" y="785"/>
                  </a:lnTo>
                  <a:lnTo>
                    <a:pt x="836" y="798"/>
                  </a:lnTo>
                  <a:lnTo>
                    <a:pt x="838" y="810"/>
                  </a:lnTo>
                  <a:lnTo>
                    <a:pt x="839" y="821"/>
                  </a:lnTo>
                  <a:lnTo>
                    <a:pt x="839" y="833"/>
                  </a:lnTo>
                  <a:lnTo>
                    <a:pt x="841" y="844"/>
                  </a:lnTo>
                  <a:lnTo>
                    <a:pt x="842" y="855"/>
                  </a:lnTo>
                  <a:lnTo>
                    <a:pt x="843" y="868"/>
                  </a:lnTo>
                  <a:lnTo>
                    <a:pt x="843" y="879"/>
                  </a:lnTo>
                  <a:lnTo>
                    <a:pt x="843" y="890"/>
                  </a:lnTo>
                  <a:lnTo>
                    <a:pt x="843" y="900"/>
                  </a:lnTo>
                  <a:lnTo>
                    <a:pt x="843" y="913"/>
                  </a:lnTo>
                  <a:lnTo>
                    <a:pt x="843" y="924"/>
                  </a:lnTo>
                  <a:lnTo>
                    <a:pt x="843" y="935"/>
                  </a:lnTo>
                  <a:lnTo>
                    <a:pt x="842" y="946"/>
                  </a:lnTo>
                  <a:lnTo>
                    <a:pt x="842" y="959"/>
                  </a:lnTo>
                  <a:lnTo>
                    <a:pt x="841" y="970"/>
                  </a:lnTo>
                  <a:lnTo>
                    <a:pt x="839" y="981"/>
                  </a:lnTo>
                  <a:lnTo>
                    <a:pt x="839" y="993"/>
                  </a:lnTo>
                  <a:lnTo>
                    <a:pt x="839" y="1005"/>
                  </a:lnTo>
                  <a:lnTo>
                    <a:pt x="837" y="1016"/>
                  </a:lnTo>
                  <a:lnTo>
                    <a:pt x="836" y="1029"/>
                  </a:lnTo>
                  <a:lnTo>
                    <a:pt x="835" y="1039"/>
                  </a:lnTo>
                  <a:lnTo>
                    <a:pt x="834" y="1051"/>
                  </a:lnTo>
                  <a:lnTo>
                    <a:pt x="831" y="1063"/>
                  </a:lnTo>
                  <a:lnTo>
                    <a:pt x="831" y="1075"/>
                  </a:lnTo>
                  <a:lnTo>
                    <a:pt x="829" y="1086"/>
                  </a:lnTo>
                  <a:lnTo>
                    <a:pt x="828" y="1098"/>
                  </a:lnTo>
                  <a:lnTo>
                    <a:pt x="825" y="1109"/>
                  </a:lnTo>
                  <a:lnTo>
                    <a:pt x="824" y="1121"/>
                  </a:lnTo>
                  <a:lnTo>
                    <a:pt x="822" y="1134"/>
                  </a:lnTo>
                  <a:lnTo>
                    <a:pt x="821" y="1145"/>
                  </a:lnTo>
                  <a:lnTo>
                    <a:pt x="820" y="1157"/>
                  </a:lnTo>
                  <a:lnTo>
                    <a:pt x="817" y="1170"/>
                  </a:lnTo>
                  <a:lnTo>
                    <a:pt x="816" y="1181"/>
                  </a:lnTo>
                  <a:lnTo>
                    <a:pt x="815" y="1195"/>
                  </a:lnTo>
                  <a:lnTo>
                    <a:pt x="815" y="1195"/>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823" name="Freeform 31"/>
            <p:cNvSpPr>
              <a:spLocks/>
            </p:cNvSpPr>
            <p:nvPr/>
          </p:nvSpPr>
          <p:spPr bwMode="auto">
            <a:xfrm>
              <a:off x="8777" y="9722"/>
              <a:ext cx="776" cy="293"/>
            </a:xfrm>
            <a:custGeom>
              <a:avLst/>
              <a:gdLst/>
              <a:ahLst/>
              <a:cxnLst>
                <a:cxn ang="0">
                  <a:pos x="153" y="8"/>
                </a:cxn>
                <a:cxn ang="0">
                  <a:pos x="172" y="30"/>
                </a:cxn>
                <a:cxn ang="0">
                  <a:pos x="199" y="56"/>
                </a:cxn>
                <a:cxn ang="0">
                  <a:pos x="232" y="86"/>
                </a:cxn>
                <a:cxn ang="0">
                  <a:pos x="274" y="120"/>
                </a:cxn>
                <a:cxn ang="0">
                  <a:pos x="323" y="157"/>
                </a:cxn>
                <a:cxn ang="0">
                  <a:pos x="376" y="192"/>
                </a:cxn>
                <a:cxn ang="0">
                  <a:pos x="440" y="225"/>
                </a:cxn>
                <a:cxn ang="0">
                  <a:pos x="507" y="254"/>
                </a:cxn>
                <a:cxn ang="0">
                  <a:pos x="581" y="278"/>
                </a:cxn>
                <a:cxn ang="0">
                  <a:pos x="659" y="292"/>
                </a:cxn>
                <a:cxn ang="0">
                  <a:pos x="743" y="297"/>
                </a:cxn>
                <a:cxn ang="0">
                  <a:pos x="828" y="292"/>
                </a:cxn>
                <a:cxn ang="0">
                  <a:pos x="906" y="281"/>
                </a:cxn>
                <a:cxn ang="0">
                  <a:pos x="976" y="265"/>
                </a:cxn>
                <a:cxn ang="0">
                  <a:pos x="1039" y="246"/>
                </a:cxn>
                <a:cxn ang="0">
                  <a:pos x="1094" y="226"/>
                </a:cxn>
                <a:cxn ang="0">
                  <a:pos x="1144" y="204"/>
                </a:cxn>
                <a:cxn ang="0">
                  <a:pos x="1186" y="182"/>
                </a:cxn>
                <a:cxn ang="0">
                  <a:pos x="1220" y="159"/>
                </a:cxn>
                <a:cxn ang="0">
                  <a:pos x="1250" y="139"/>
                </a:cxn>
                <a:cxn ang="0">
                  <a:pos x="1274" y="122"/>
                </a:cxn>
                <a:cxn ang="0">
                  <a:pos x="1294" y="103"/>
                </a:cxn>
                <a:cxn ang="0">
                  <a:pos x="1310" y="92"/>
                </a:cxn>
                <a:cxn ang="0">
                  <a:pos x="1330" y="107"/>
                </a:cxn>
                <a:cxn ang="0">
                  <a:pos x="1358" y="137"/>
                </a:cxn>
                <a:cxn ang="0">
                  <a:pos x="1390" y="173"/>
                </a:cxn>
                <a:cxn ang="0">
                  <a:pos x="1418" y="208"/>
                </a:cxn>
                <a:cxn ang="0">
                  <a:pos x="1440" y="234"/>
                </a:cxn>
                <a:cxn ang="0">
                  <a:pos x="1446" y="248"/>
                </a:cxn>
                <a:cxn ang="0">
                  <a:pos x="1420" y="266"/>
                </a:cxn>
                <a:cxn ang="0">
                  <a:pos x="1391" y="289"/>
                </a:cxn>
                <a:cxn ang="0">
                  <a:pos x="1350" y="315"/>
                </a:cxn>
                <a:cxn ang="0">
                  <a:pos x="1302" y="345"/>
                </a:cxn>
                <a:cxn ang="0">
                  <a:pos x="1246" y="377"/>
                </a:cxn>
                <a:cxn ang="0">
                  <a:pos x="1180" y="409"/>
                </a:cxn>
                <a:cxn ang="0">
                  <a:pos x="1110" y="438"/>
                </a:cxn>
                <a:cxn ang="0">
                  <a:pos x="1032" y="464"/>
                </a:cxn>
                <a:cxn ang="0">
                  <a:pos x="950" y="483"/>
                </a:cxn>
                <a:cxn ang="0">
                  <a:pos x="866" y="497"/>
                </a:cxn>
                <a:cxn ang="0">
                  <a:pos x="775" y="500"/>
                </a:cxn>
                <a:cxn ang="0">
                  <a:pos x="687" y="495"/>
                </a:cxn>
                <a:cxn ang="0">
                  <a:pos x="607" y="484"/>
                </a:cxn>
                <a:cxn ang="0">
                  <a:pos x="534" y="471"/>
                </a:cxn>
                <a:cxn ang="0">
                  <a:pos x="468" y="450"/>
                </a:cxn>
                <a:cxn ang="0">
                  <a:pos x="406" y="428"/>
                </a:cxn>
                <a:cxn ang="0">
                  <a:pos x="348" y="403"/>
                </a:cxn>
                <a:cxn ang="0">
                  <a:pos x="296" y="376"/>
                </a:cxn>
                <a:cxn ang="0">
                  <a:pos x="244" y="343"/>
                </a:cxn>
                <a:cxn ang="0">
                  <a:pos x="197" y="308"/>
                </a:cxn>
                <a:cxn ang="0">
                  <a:pos x="150" y="272"/>
                </a:cxn>
                <a:cxn ang="0">
                  <a:pos x="105" y="234"/>
                </a:cxn>
                <a:cxn ang="0">
                  <a:pos x="61" y="193"/>
                </a:cxn>
                <a:cxn ang="0">
                  <a:pos x="17" y="153"/>
                </a:cxn>
              </a:cxnLst>
              <a:rect l="0" t="0" r="r" b="b"/>
              <a:pathLst>
                <a:path w="1449" h="501">
                  <a:moveTo>
                    <a:pt x="0" y="136"/>
                  </a:moveTo>
                  <a:lnTo>
                    <a:pt x="147" y="0"/>
                  </a:lnTo>
                  <a:lnTo>
                    <a:pt x="147" y="0"/>
                  </a:lnTo>
                  <a:lnTo>
                    <a:pt x="150" y="4"/>
                  </a:lnTo>
                  <a:lnTo>
                    <a:pt x="153" y="8"/>
                  </a:lnTo>
                  <a:lnTo>
                    <a:pt x="159" y="14"/>
                  </a:lnTo>
                  <a:lnTo>
                    <a:pt x="161" y="16"/>
                  </a:lnTo>
                  <a:lnTo>
                    <a:pt x="165" y="21"/>
                  </a:lnTo>
                  <a:lnTo>
                    <a:pt x="168" y="24"/>
                  </a:lnTo>
                  <a:lnTo>
                    <a:pt x="172" y="30"/>
                  </a:lnTo>
                  <a:lnTo>
                    <a:pt x="177" y="33"/>
                  </a:lnTo>
                  <a:lnTo>
                    <a:pt x="181" y="39"/>
                  </a:lnTo>
                  <a:lnTo>
                    <a:pt x="187" y="44"/>
                  </a:lnTo>
                  <a:lnTo>
                    <a:pt x="193" y="50"/>
                  </a:lnTo>
                  <a:lnTo>
                    <a:pt x="199" y="56"/>
                  </a:lnTo>
                  <a:lnTo>
                    <a:pt x="204" y="60"/>
                  </a:lnTo>
                  <a:lnTo>
                    <a:pt x="211" y="66"/>
                  </a:lnTo>
                  <a:lnTo>
                    <a:pt x="218" y="74"/>
                  </a:lnTo>
                  <a:lnTo>
                    <a:pt x="225" y="79"/>
                  </a:lnTo>
                  <a:lnTo>
                    <a:pt x="232" y="86"/>
                  </a:lnTo>
                  <a:lnTo>
                    <a:pt x="240" y="92"/>
                  </a:lnTo>
                  <a:lnTo>
                    <a:pt x="248" y="100"/>
                  </a:lnTo>
                  <a:lnTo>
                    <a:pt x="256" y="106"/>
                  </a:lnTo>
                  <a:lnTo>
                    <a:pt x="264" y="113"/>
                  </a:lnTo>
                  <a:lnTo>
                    <a:pt x="274" y="120"/>
                  </a:lnTo>
                  <a:lnTo>
                    <a:pt x="283" y="128"/>
                  </a:lnTo>
                  <a:lnTo>
                    <a:pt x="292" y="134"/>
                  </a:lnTo>
                  <a:lnTo>
                    <a:pt x="302" y="142"/>
                  </a:lnTo>
                  <a:lnTo>
                    <a:pt x="312" y="149"/>
                  </a:lnTo>
                  <a:lnTo>
                    <a:pt x="323" y="157"/>
                  </a:lnTo>
                  <a:lnTo>
                    <a:pt x="333" y="164"/>
                  </a:lnTo>
                  <a:lnTo>
                    <a:pt x="344" y="172"/>
                  </a:lnTo>
                  <a:lnTo>
                    <a:pt x="354" y="178"/>
                  </a:lnTo>
                  <a:lnTo>
                    <a:pt x="366" y="185"/>
                  </a:lnTo>
                  <a:lnTo>
                    <a:pt x="376" y="192"/>
                  </a:lnTo>
                  <a:lnTo>
                    <a:pt x="389" y="199"/>
                  </a:lnTo>
                  <a:lnTo>
                    <a:pt x="401" y="206"/>
                  </a:lnTo>
                  <a:lnTo>
                    <a:pt x="414" y="212"/>
                  </a:lnTo>
                  <a:lnTo>
                    <a:pt x="427" y="219"/>
                  </a:lnTo>
                  <a:lnTo>
                    <a:pt x="440" y="225"/>
                  </a:lnTo>
                  <a:lnTo>
                    <a:pt x="452" y="230"/>
                  </a:lnTo>
                  <a:lnTo>
                    <a:pt x="465" y="237"/>
                  </a:lnTo>
                  <a:lnTo>
                    <a:pt x="479" y="243"/>
                  </a:lnTo>
                  <a:lnTo>
                    <a:pt x="492" y="248"/>
                  </a:lnTo>
                  <a:lnTo>
                    <a:pt x="507" y="254"/>
                  </a:lnTo>
                  <a:lnTo>
                    <a:pt x="521" y="260"/>
                  </a:lnTo>
                  <a:lnTo>
                    <a:pt x="535" y="264"/>
                  </a:lnTo>
                  <a:lnTo>
                    <a:pt x="551" y="269"/>
                  </a:lnTo>
                  <a:lnTo>
                    <a:pt x="565" y="273"/>
                  </a:lnTo>
                  <a:lnTo>
                    <a:pt x="581" y="278"/>
                  </a:lnTo>
                  <a:lnTo>
                    <a:pt x="595" y="281"/>
                  </a:lnTo>
                  <a:lnTo>
                    <a:pt x="611" y="285"/>
                  </a:lnTo>
                  <a:lnTo>
                    <a:pt x="628" y="287"/>
                  </a:lnTo>
                  <a:lnTo>
                    <a:pt x="643" y="290"/>
                  </a:lnTo>
                  <a:lnTo>
                    <a:pt x="659" y="292"/>
                  </a:lnTo>
                  <a:lnTo>
                    <a:pt x="676" y="294"/>
                  </a:lnTo>
                  <a:lnTo>
                    <a:pt x="691" y="296"/>
                  </a:lnTo>
                  <a:lnTo>
                    <a:pt x="709" y="297"/>
                  </a:lnTo>
                  <a:lnTo>
                    <a:pt x="725" y="297"/>
                  </a:lnTo>
                  <a:lnTo>
                    <a:pt x="743" y="297"/>
                  </a:lnTo>
                  <a:lnTo>
                    <a:pt x="760" y="297"/>
                  </a:lnTo>
                  <a:lnTo>
                    <a:pt x="777" y="297"/>
                  </a:lnTo>
                  <a:lnTo>
                    <a:pt x="795" y="296"/>
                  </a:lnTo>
                  <a:lnTo>
                    <a:pt x="811" y="294"/>
                  </a:lnTo>
                  <a:lnTo>
                    <a:pt x="828" y="292"/>
                  </a:lnTo>
                  <a:lnTo>
                    <a:pt x="845" y="290"/>
                  </a:lnTo>
                  <a:lnTo>
                    <a:pt x="860" y="288"/>
                  </a:lnTo>
                  <a:lnTo>
                    <a:pt x="875" y="285"/>
                  </a:lnTo>
                  <a:lnTo>
                    <a:pt x="891" y="282"/>
                  </a:lnTo>
                  <a:lnTo>
                    <a:pt x="906" y="281"/>
                  </a:lnTo>
                  <a:lnTo>
                    <a:pt x="920" y="278"/>
                  </a:lnTo>
                  <a:lnTo>
                    <a:pt x="935" y="274"/>
                  </a:lnTo>
                  <a:lnTo>
                    <a:pt x="948" y="271"/>
                  </a:lnTo>
                  <a:lnTo>
                    <a:pt x="962" y="269"/>
                  </a:lnTo>
                  <a:lnTo>
                    <a:pt x="976" y="265"/>
                  </a:lnTo>
                  <a:lnTo>
                    <a:pt x="989" y="262"/>
                  </a:lnTo>
                  <a:lnTo>
                    <a:pt x="1003" y="259"/>
                  </a:lnTo>
                  <a:lnTo>
                    <a:pt x="1016" y="255"/>
                  </a:lnTo>
                  <a:lnTo>
                    <a:pt x="1027" y="251"/>
                  </a:lnTo>
                  <a:lnTo>
                    <a:pt x="1039" y="246"/>
                  </a:lnTo>
                  <a:lnTo>
                    <a:pt x="1051" y="242"/>
                  </a:lnTo>
                  <a:lnTo>
                    <a:pt x="1062" y="238"/>
                  </a:lnTo>
                  <a:lnTo>
                    <a:pt x="1073" y="234"/>
                  </a:lnTo>
                  <a:lnTo>
                    <a:pt x="1083" y="230"/>
                  </a:lnTo>
                  <a:lnTo>
                    <a:pt x="1094" y="226"/>
                  </a:lnTo>
                  <a:lnTo>
                    <a:pt x="1106" y="222"/>
                  </a:lnTo>
                  <a:lnTo>
                    <a:pt x="1115" y="217"/>
                  </a:lnTo>
                  <a:lnTo>
                    <a:pt x="1124" y="212"/>
                  </a:lnTo>
                  <a:lnTo>
                    <a:pt x="1134" y="208"/>
                  </a:lnTo>
                  <a:lnTo>
                    <a:pt x="1144" y="204"/>
                  </a:lnTo>
                  <a:lnTo>
                    <a:pt x="1152" y="200"/>
                  </a:lnTo>
                  <a:lnTo>
                    <a:pt x="1162" y="195"/>
                  </a:lnTo>
                  <a:lnTo>
                    <a:pt x="1170" y="191"/>
                  </a:lnTo>
                  <a:lnTo>
                    <a:pt x="1179" y="186"/>
                  </a:lnTo>
                  <a:lnTo>
                    <a:pt x="1186" y="182"/>
                  </a:lnTo>
                  <a:lnTo>
                    <a:pt x="1194" y="177"/>
                  </a:lnTo>
                  <a:lnTo>
                    <a:pt x="1201" y="173"/>
                  </a:lnTo>
                  <a:lnTo>
                    <a:pt x="1208" y="168"/>
                  </a:lnTo>
                  <a:lnTo>
                    <a:pt x="1214" y="164"/>
                  </a:lnTo>
                  <a:lnTo>
                    <a:pt x="1220" y="159"/>
                  </a:lnTo>
                  <a:lnTo>
                    <a:pt x="1227" y="155"/>
                  </a:lnTo>
                  <a:lnTo>
                    <a:pt x="1234" y="151"/>
                  </a:lnTo>
                  <a:lnTo>
                    <a:pt x="1239" y="146"/>
                  </a:lnTo>
                  <a:lnTo>
                    <a:pt x="1245" y="142"/>
                  </a:lnTo>
                  <a:lnTo>
                    <a:pt x="1250" y="139"/>
                  </a:lnTo>
                  <a:lnTo>
                    <a:pt x="1255" y="136"/>
                  </a:lnTo>
                  <a:lnTo>
                    <a:pt x="1260" y="131"/>
                  </a:lnTo>
                  <a:lnTo>
                    <a:pt x="1266" y="128"/>
                  </a:lnTo>
                  <a:lnTo>
                    <a:pt x="1269" y="124"/>
                  </a:lnTo>
                  <a:lnTo>
                    <a:pt x="1274" y="122"/>
                  </a:lnTo>
                  <a:lnTo>
                    <a:pt x="1277" y="118"/>
                  </a:lnTo>
                  <a:lnTo>
                    <a:pt x="1281" y="114"/>
                  </a:lnTo>
                  <a:lnTo>
                    <a:pt x="1284" y="112"/>
                  </a:lnTo>
                  <a:lnTo>
                    <a:pt x="1288" y="110"/>
                  </a:lnTo>
                  <a:lnTo>
                    <a:pt x="1294" y="103"/>
                  </a:lnTo>
                  <a:lnTo>
                    <a:pt x="1300" y="100"/>
                  </a:lnTo>
                  <a:lnTo>
                    <a:pt x="1303" y="95"/>
                  </a:lnTo>
                  <a:lnTo>
                    <a:pt x="1307" y="93"/>
                  </a:lnTo>
                  <a:lnTo>
                    <a:pt x="1308" y="92"/>
                  </a:lnTo>
                  <a:lnTo>
                    <a:pt x="1310" y="92"/>
                  </a:lnTo>
                  <a:lnTo>
                    <a:pt x="1314" y="92"/>
                  </a:lnTo>
                  <a:lnTo>
                    <a:pt x="1318" y="95"/>
                  </a:lnTo>
                  <a:lnTo>
                    <a:pt x="1322" y="98"/>
                  </a:lnTo>
                  <a:lnTo>
                    <a:pt x="1325" y="102"/>
                  </a:lnTo>
                  <a:lnTo>
                    <a:pt x="1330" y="107"/>
                  </a:lnTo>
                  <a:lnTo>
                    <a:pt x="1336" y="113"/>
                  </a:lnTo>
                  <a:lnTo>
                    <a:pt x="1340" y="118"/>
                  </a:lnTo>
                  <a:lnTo>
                    <a:pt x="1345" y="124"/>
                  </a:lnTo>
                  <a:lnTo>
                    <a:pt x="1352" y="130"/>
                  </a:lnTo>
                  <a:lnTo>
                    <a:pt x="1358" y="137"/>
                  </a:lnTo>
                  <a:lnTo>
                    <a:pt x="1363" y="144"/>
                  </a:lnTo>
                  <a:lnTo>
                    <a:pt x="1371" y="150"/>
                  </a:lnTo>
                  <a:lnTo>
                    <a:pt x="1377" y="158"/>
                  </a:lnTo>
                  <a:lnTo>
                    <a:pt x="1384" y="166"/>
                  </a:lnTo>
                  <a:lnTo>
                    <a:pt x="1390" y="173"/>
                  </a:lnTo>
                  <a:lnTo>
                    <a:pt x="1395" y="180"/>
                  </a:lnTo>
                  <a:lnTo>
                    <a:pt x="1400" y="186"/>
                  </a:lnTo>
                  <a:lnTo>
                    <a:pt x="1407" y="194"/>
                  </a:lnTo>
                  <a:lnTo>
                    <a:pt x="1412" y="201"/>
                  </a:lnTo>
                  <a:lnTo>
                    <a:pt x="1418" y="208"/>
                  </a:lnTo>
                  <a:lnTo>
                    <a:pt x="1423" y="213"/>
                  </a:lnTo>
                  <a:lnTo>
                    <a:pt x="1428" y="220"/>
                  </a:lnTo>
                  <a:lnTo>
                    <a:pt x="1432" y="226"/>
                  </a:lnTo>
                  <a:lnTo>
                    <a:pt x="1436" y="230"/>
                  </a:lnTo>
                  <a:lnTo>
                    <a:pt x="1440" y="234"/>
                  </a:lnTo>
                  <a:lnTo>
                    <a:pt x="1443" y="238"/>
                  </a:lnTo>
                  <a:lnTo>
                    <a:pt x="1448" y="244"/>
                  </a:lnTo>
                  <a:lnTo>
                    <a:pt x="1449" y="246"/>
                  </a:lnTo>
                  <a:lnTo>
                    <a:pt x="1448" y="246"/>
                  </a:lnTo>
                  <a:lnTo>
                    <a:pt x="1446" y="248"/>
                  </a:lnTo>
                  <a:lnTo>
                    <a:pt x="1440" y="252"/>
                  </a:lnTo>
                  <a:lnTo>
                    <a:pt x="1434" y="257"/>
                  </a:lnTo>
                  <a:lnTo>
                    <a:pt x="1429" y="260"/>
                  </a:lnTo>
                  <a:lnTo>
                    <a:pt x="1425" y="263"/>
                  </a:lnTo>
                  <a:lnTo>
                    <a:pt x="1420" y="266"/>
                  </a:lnTo>
                  <a:lnTo>
                    <a:pt x="1415" y="271"/>
                  </a:lnTo>
                  <a:lnTo>
                    <a:pt x="1408" y="274"/>
                  </a:lnTo>
                  <a:lnTo>
                    <a:pt x="1404" y="279"/>
                  </a:lnTo>
                  <a:lnTo>
                    <a:pt x="1397" y="285"/>
                  </a:lnTo>
                  <a:lnTo>
                    <a:pt x="1391" y="289"/>
                  </a:lnTo>
                  <a:lnTo>
                    <a:pt x="1383" y="294"/>
                  </a:lnTo>
                  <a:lnTo>
                    <a:pt x="1374" y="299"/>
                  </a:lnTo>
                  <a:lnTo>
                    <a:pt x="1366" y="304"/>
                  </a:lnTo>
                  <a:lnTo>
                    <a:pt x="1359" y="310"/>
                  </a:lnTo>
                  <a:lnTo>
                    <a:pt x="1350" y="315"/>
                  </a:lnTo>
                  <a:lnTo>
                    <a:pt x="1340" y="321"/>
                  </a:lnTo>
                  <a:lnTo>
                    <a:pt x="1332" y="327"/>
                  </a:lnTo>
                  <a:lnTo>
                    <a:pt x="1323" y="334"/>
                  </a:lnTo>
                  <a:lnTo>
                    <a:pt x="1312" y="340"/>
                  </a:lnTo>
                  <a:lnTo>
                    <a:pt x="1302" y="345"/>
                  </a:lnTo>
                  <a:lnTo>
                    <a:pt x="1291" y="351"/>
                  </a:lnTo>
                  <a:lnTo>
                    <a:pt x="1280" y="358"/>
                  </a:lnTo>
                  <a:lnTo>
                    <a:pt x="1269" y="365"/>
                  </a:lnTo>
                  <a:lnTo>
                    <a:pt x="1258" y="371"/>
                  </a:lnTo>
                  <a:lnTo>
                    <a:pt x="1246" y="377"/>
                  </a:lnTo>
                  <a:lnTo>
                    <a:pt x="1234" y="384"/>
                  </a:lnTo>
                  <a:lnTo>
                    <a:pt x="1220" y="389"/>
                  </a:lnTo>
                  <a:lnTo>
                    <a:pt x="1207" y="396"/>
                  </a:lnTo>
                  <a:lnTo>
                    <a:pt x="1194" y="402"/>
                  </a:lnTo>
                  <a:lnTo>
                    <a:pt x="1180" y="409"/>
                  </a:lnTo>
                  <a:lnTo>
                    <a:pt x="1166" y="413"/>
                  </a:lnTo>
                  <a:lnTo>
                    <a:pt x="1152" y="420"/>
                  </a:lnTo>
                  <a:lnTo>
                    <a:pt x="1138" y="426"/>
                  </a:lnTo>
                  <a:lnTo>
                    <a:pt x="1125" y="432"/>
                  </a:lnTo>
                  <a:lnTo>
                    <a:pt x="1110" y="438"/>
                  </a:lnTo>
                  <a:lnTo>
                    <a:pt x="1095" y="442"/>
                  </a:lnTo>
                  <a:lnTo>
                    <a:pt x="1080" y="448"/>
                  </a:lnTo>
                  <a:lnTo>
                    <a:pt x="1065" y="454"/>
                  </a:lnTo>
                  <a:lnTo>
                    <a:pt x="1048" y="458"/>
                  </a:lnTo>
                  <a:lnTo>
                    <a:pt x="1032" y="464"/>
                  </a:lnTo>
                  <a:lnTo>
                    <a:pt x="1017" y="467"/>
                  </a:lnTo>
                  <a:lnTo>
                    <a:pt x="1002" y="473"/>
                  </a:lnTo>
                  <a:lnTo>
                    <a:pt x="984" y="476"/>
                  </a:lnTo>
                  <a:lnTo>
                    <a:pt x="968" y="480"/>
                  </a:lnTo>
                  <a:lnTo>
                    <a:pt x="950" y="483"/>
                  </a:lnTo>
                  <a:lnTo>
                    <a:pt x="935" y="488"/>
                  </a:lnTo>
                  <a:lnTo>
                    <a:pt x="916" y="489"/>
                  </a:lnTo>
                  <a:lnTo>
                    <a:pt x="900" y="492"/>
                  </a:lnTo>
                  <a:lnTo>
                    <a:pt x="882" y="494"/>
                  </a:lnTo>
                  <a:lnTo>
                    <a:pt x="866" y="497"/>
                  </a:lnTo>
                  <a:lnTo>
                    <a:pt x="847" y="498"/>
                  </a:lnTo>
                  <a:lnTo>
                    <a:pt x="830" y="500"/>
                  </a:lnTo>
                  <a:lnTo>
                    <a:pt x="811" y="500"/>
                  </a:lnTo>
                  <a:lnTo>
                    <a:pt x="794" y="501"/>
                  </a:lnTo>
                  <a:lnTo>
                    <a:pt x="775" y="500"/>
                  </a:lnTo>
                  <a:lnTo>
                    <a:pt x="757" y="500"/>
                  </a:lnTo>
                  <a:lnTo>
                    <a:pt x="740" y="500"/>
                  </a:lnTo>
                  <a:lnTo>
                    <a:pt x="721" y="500"/>
                  </a:lnTo>
                  <a:lnTo>
                    <a:pt x="704" y="497"/>
                  </a:lnTo>
                  <a:lnTo>
                    <a:pt x="687" y="495"/>
                  </a:lnTo>
                  <a:lnTo>
                    <a:pt x="670" y="493"/>
                  </a:lnTo>
                  <a:lnTo>
                    <a:pt x="653" y="492"/>
                  </a:lnTo>
                  <a:lnTo>
                    <a:pt x="638" y="489"/>
                  </a:lnTo>
                  <a:lnTo>
                    <a:pt x="622" y="486"/>
                  </a:lnTo>
                  <a:lnTo>
                    <a:pt x="607" y="484"/>
                  </a:lnTo>
                  <a:lnTo>
                    <a:pt x="593" y="482"/>
                  </a:lnTo>
                  <a:lnTo>
                    <a:pt x="576" y="479"/>
                  </a:lnTo>
                  <a:lnTo>
                    <a:pt x="562" y="476"/>
                  </a:lnTo>
                  <a:lnTo>
                    <a:pt x="548" y="473"/>
                  </a:lnTo>
                  <a:lnTo>
                    <a:pt x="534" y="471"/>
                  </a:lnTo>
                  <a:lnTo>
                    <a:pt x="520" y="466"/>
                  </a:lnTo>
                  <a:lnTo>
                    <a:pt x="507" y="463"/>
                  </a:lnTo>
                  <a:lnTo>
                    <a:pt x="493" y="459"/>
                  </a:lnTo>
                  <a:lnTo>
                    <a:pt x="480" y="456"/>
                  </a:lnTo>
                  <a:lnTo>
                    <a:pt x="468" y="450"/>
                  </a:lnTo>
                  <a:lnTo>
                    <a:pt x="454" y="446"/>
                  </a:lnTo>
                  <a:lnTo>
                    <a:pt x="442" y="441"/>
                  </a:lnTo>
                  <a:lnTo>
                    <a:pt x="430" y="438"/>
                  </a:lnTo>
                  <a:lnTo>
                    <a:pt x="416" y="432"/>
                  </a:lnTo>
                  <a:lnTo>
                    <a:pt x="406" y="428"/>
                  </a:lnTo>
                  <a:lnTo>
                    <a:pt x="394" y="423"/>
                  </a:lnTo>
                  <a:lnTo>
                    <a:pt x="382" y="420"/>
                  </a:lnTo>
                  <a:lnTo>
                    <a:pt x="371" y="413"/>
                  </a:lnTo>
                  <a:lnTo>
                    <a:pt x="359" y="409"/>
                  </a:lnTo>
                  <a:lnTo>
                    <a:pt x="348" y="403"/>
                  </a:lnTo>
                  <a:lnTo>
                    <a:pt x="338" y="397"/>
                  </a:lnTo>
                  <a:lnTo>
                    <a:pt x="326" y="392"/>
                  </a:lnTo>
                  <a:lnTo>
                    <a:pt x="316" y="387"/>
                  </a:lnTo>
                  <a:lnTo>
                    <a:pt x="305" y="380"/>
                  </a:lnTo>
                  <a:lnTo>
                    <a:pt x="296" y="376"/>
                  </a:lnTo>
                  <a:lnTo>
                    <a:pt x="285" y="368"/>
                  </a:lnTo>
                  <a:lnTo>
                    <a:pt x="274" y="362"/>
                  </a:lnTo>
                  <a:lnTo>
                    <a:pt x="264" y="356"/>
                  </a:lnTo>
                  <a:lnTo>
                    <a:pt x="255" y="350"/>
                  </a:lnTo>
                  <a:lnTo>
                    <a:pt x="244" y="343"/>
                  </a:lnTo>
                  <a:lnTo>
                    <a:pt x="235" y="335"/>
                  </a:lnTo>
                  <a:lnTo>
                    <a:pt x="225" y="329"/>
                  </a:lnTo>
                  <a:lnTo>
                    <a:pt x="216" y="323"/>
                  </a:lnTo>
                  <a:lnTo>
                    <a:pt x="206" y="315"/>
                  </a:lnTo>
                  <a:lnTo>
                    <a:pt x="197" y="308"/>
                  </a:lnTo>
                  <a:lnTo>
                    <a:pt x="187" y="301"/>
                  </a:lnTo>
                  <a:lnTo>
                    <a:pt x="178" y="295"/>
                  </a:lnTo>
                  <a:lnTo>
                    <a:pt x="168" y="287"/>
                  </a:lnTo>
                  <a:lnTo>
                    <a:pt x="160" y="280"/>
                  </a:lnTo>
                  <a:lnTo>
                    <a:pt x="150" y="272"/>
                  </a:lnTo>
                  <a:lnTo>
                    <a:pt x="143" y="265"/>
                  </a:lnTo>
                  <a:lnTo>
                    <a:pt x="132" y="256"/>
                  </a:lnTo>
                  <a:lnTo>
                    <a:pt x="124" y="248"/>
                  </a:lnTo>
                  <a:lnTo>
                    <a:pt x="115" y="241"/>
                  </a:lnTo>
                  <a:lnTo>
                    <a:pt x="105" y="234"/>
                  </a:lnTo>
                  <a:lnTo>
                    <a:pt x="97" y="226"/>
                  </a:lnTo>
                  <a:lnTo>
                    <a:pt x="88" y="218"/>
                  </a:lnTo>
                  <a:lnTo>
                    <a:pt x="79" y="210"/>
                  </a:lnTo>
                  <a:lnTo>
                    <a:pt x="72" y="202"/>
                  </a:lnTo>
                  <a:lnTo>
                    <a:pt x="61" y="193"/>
                  </a:lnTo>
                  <a:lnTo>
                    <a:pt x="52" y="185"/>
                  </a:lnTo>
                  <a:lnTo>
                    <a:pt x="43" y="176"/>
                  </a:lnTo>
                  <a:lnTo>
                    <a:pt x="35" y="168"/>
                  </a:lnTo>
                  <a:lnTo>
                    <a:pt x="26" y="160"/>
                  </a:lnTo>
                  <a:lnTo>
                    <a:pt x="17" y="153"/>
                  </a:lnTo>
                  <a:lnTo>
                    <a:pt x="7" y="144"/>
                  </a:lnTo>
                  <a:lnTo>
                    <a:pt x="0" y="136"/>
                  </a:lnTo>
                  <a:lnTo>
                    <a:pt x="0" y="136"/>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824" name="Freeform 32"/>
            <p:cNvSpPr>
              <a:spLocks/>
            </p:cNvSpPr>
            <p:nvPr/>
          </p:nvSpPr>
          <p:spPr bwMode="auto">
            <a:xfrm>
              <a:off x="8561" y="9420"/>
              <a:ext cx="289" cy="286"/>
            </a:xfrm>
            <a:custGeom>
              <a:avLst/>
              <a:gdLst/>
              <a:ahLst/>
              <a:cxnLst>
                <a:cxn ang="0">
                  <a:pos x="0" y="100"/>
                </a:cxn>
                <a:cxn ang="0">
                  <a:pos x="539" y="0"/>
                </a:cxn>
                <a:cxn ang="0">
                  <a:pos x="359" y="486"/>
                </a:cxn>
                <a:cxn ang="0">
                  <a:pos x="0" y="100"/>
                </a:cxn>
                <a:cxn ang="0">
                  <a:pos x="0" y="100"/>
                </a:cxn>
              </a:cxnLst>
              <a:rect l="0" t="0" r="r" b="b"/>
              <a:pathLst>
                <a:path w="539" h="486">
                  <a:moveTo>
                    <a:pt x="0" y="100"/>
                  </a:moveTo>
                  <a:lnTo>
                    <a:pt x="539" y="0"/>
                  </a:lnTo>
                  <a:lnTo>
                    <a:pt x="359" y="486"/>
                  </a:lnTo>
                  <a:lnTo>
                    <a:pt x="0" y="100"/>
                  </a:lnTo>
                  <a:lnTo>
                    <a:pt x="0" y="100"/>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825" name="Freeform 33"/>
            <p:cNvSpPr>
              <a:spLocks/>
            </p:cNvSpPr>
            <p:nvPr/>
          </p:nvSpPr>
          <p:spPr bwMode="auto">
            <a:xfrm>
              <a:off x="9362" y="9685"/>
              <a:ext cx="253" cy="305"/>
            </a:xfrm>
            <a:custGeom>
              <a:avLst/>
              <a:gdLst/>
              <a:ahLst/>
              <a:cxnLst>
                <a:cxn ang="0">
                  <a:pos x="349" y="521"/>
                </a:cxn>
                <a:cxn ang="0">
                  <a:pos x="0" y="111"/>
                </a:cxn>
                <a:cxn ang="0">
                  <a:pos x="476" y="0"/>
                </a:cxn>
                <a:cxn ang="0">
                  <a:pos x="349" y="521"/>
                </a:cxn>
                <a:cxn ang="0">
                  <a:pos x="349" y="521"/>
                </a:cxn>
              </a:cxnLst>
              <a:rect l="0" t="0" r="r" b="b"/>
              <a:pathLst>
                <a:path w="476" h="521">
                  <a:moveTo>
                    <a:pt x="349" y="521"/>
                  </a:moveTo>
                  <a:lnTo>
                    <a:pt x="0" y="111"/>
                  </a:lnTo>
                  <a:lnTo>
                    <a:pt x="476" y="0"/>
                  </a:lnTo>
                  <a:lnTo>
                    <a:pt x="349" y="521"/>
                  </a:lnTo>
                  <a:lnTo>
                    <a:pt x="349" y="521"/>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826" name="Freeform 34"/>
            <p:cNvSpPr>
              <a:spLocks/>
            </p:cNvSpPr>
            <p:nvPr/>
          </p:nvSpPr>
          <p:spPr bwMode="auto">
            <a:xfrm>
              <a:off x="9159" y="8857"/>
              <a:ext cx="255" cy="300"/>
            </a:xfrm>
            <a:custGeom>
              <a:avLst/>
              <a:gdLst/>
              <a:ahLst/>
              <a:cxnLst>
                <a:cxn ang="0">
                  <a:pos x="316" y="512"/>
                </a:cxn>
                <a:cxn ang="0">
                  <a:pos x="0" y="123"/>
                </a:cxn>
                <a:cxn ang="0">
                  <a:pos x="474" y="0"/>
                </a:cxn>
                <a:cxn ang="0">
                  <a:pos x="316" y="512"/>
                </a:cxn>
                <a:cxn ang="0">
                  <a:pos x="316" y="512"/>
                </a:cxn>
              </a:cxnLst>
              <a:rect l="0" t="0" r="r" b="b"/>
              <a:pathLst>
                <a:path w="474" h="512">
                  <a:moveTo>
                    <a:pt x="316" y="512"/>
                  </a:moveTo>
                  <a:lnTo>
                    <a:pt x="0" y="123"/>
                  </a:lnTo>
                  <a:lnTo>
                    <a:pt x="474" y="0"/>
                  </a:lnTo>
                  <a:lnTo>
                    <a:pt x="316" y="512"/>
                  </a:lnTo>
                  <a:lnTo>
                    <a:pt x="316" y="512"/>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solidFill>
            <a:schemeClr val="accent1">
              <a:lumMod val="60000"/>
              <a:lumOff val="40000"/>
            </a:schemeClr>
          </a:solidFill>
        </p:spPr>
        <p:txBody>
          <a:bodyPr/>
          <a:lstStyle/>
          <a:p>
            <a:r>
              <a:rPr lang="en-US" dirty="0" smtClean="0"/>
              <a:t>First On-Site Visit</a:t>
            </a:r>
            <a:endParaRPr lang="en-US" dirty="0"/>
          </a:p>
        </p:txBody>
      </p:sp>
      <p:grpSp>
        <p:nvGrpSpPr>
          <p:cNvPr id="4" name="Group 20"/>
          <p:cNvGrpSpPr>
            <a:grpSpLocks/>
          </p:cNvGrpSpPr>
          <p:nvPr/>
        </p:nvGrpSpPr>
        <p:grpSpPr bwMode="auto">
          <a:xfrm>
            <a:off x="2057400" y="1866900"/>
            <a:ext cx="4381500" cy="3448050"/>
            <a:chOff x="1680" y="3570"/>
            <a:chExt cx="6900" cy="5430"/>
          </a:xfrm>
        </p:grpSpPr>
        <p:sp>
          <p:nvSpPr>
            <p:cNvPr id="33813" name="AutoShape 21"/>
            <p:cNvSpPr>
              <a:spLocks noChangeArrowheads="1"/>
            </p:cNvSpPr>
            <p:nvPr/>
          </p:nvSpPr>
          <p:spPr bwMode="auto">
            <a:xfrm rot="10800000">
              <a:off x="1680" y="6480"/>
              <a:ext cx="900" cy="2520"/>
            </a:xfrm>
            <a:prstGeom prst="upArrow">
              <a:avLst>
                <a:gd name="adj1" fmla="val 50000"/>
                <a:gd name="adj2" fmla="val 70000"/>
              </a:avLst>
            </a:prstGeom>
            <a:gradFill rotWithShape="1">
              <a:gsLst>
                <a:gs pos="0">
                  <a:srgbClr val="204558">
                    <a:alpha val="57001"/>
                  </a:srgbClr>
                </a:gs>
                <a:gs pos="100000">
                  <a:srgbClr val="6B1C89">
                    <a:alpha val="75000"/>
                  </a:srgbClr>
                </a:gs>
              </a:gsLst>
              <a:lin ang="5400000" scaled="1"/>
            </a:gradFill>
            <a:ln w="9525">
              <a:solidFill>
                <a:srgbClr val="6B1C89"/>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spcBef>
                  <a:spcPct val="0"/>
                </a:spcBef>
                <a:spcAft>
                  <a:spcPts val="1000"/>
                </a:spcAft>
                <a:buClrTx/>
                <a:buSzTx/>
                <a:buFontTx/>
                <a:buNone/>
                <a:tabLst/>
              </a:pPr>
              <a:r>
                <a:rPr kumimoji="0" lang="en-US" sz="1100" b="1" i="0" u="none" strike="noStrike" cap="none" normalizeH="0" baseline="0" dirty="0" smtClean="0">
                  <a:ln>
                    <a:noFill/>
                  </a:ln>
                  <a:solidFill>
                    <a:srgbClr val="FFFFFF"/>
                  </a:solidFill>
                  <a:effectLst/>
                  <a:latin typeface="Arial" pitchFamily="34" charset="0"/>
                </a:rPr>
                <a:t>Inquiry</a:t>
              </a:r>
              <a:endParaRPr kumimoji="0" lang="en-US" sz="1800" b="0" i="0" u="none" strike="noStrike" cap="none" normalizeH="0" baseline="0" dirty="0" smtClean="0">
                <a:ln>
                  <a:noFill/>
                </a:ln>
                <a:solidFill>
                  <a:schemeClr val="tx1"/>
                </a:solidFill>
                <a:effectLst/>
                <a:latin typeface="Arial" pitchFamily="34" charset="0"/>
              </a:endParaRPr>
            </a:p>
          </p:txBody>
        </p:sp>
        <p:sp>
          <p:nvSpPr>
            <p:cNvPr id="33814" name="AutoShape 22"/>
            <p:cNvSpPr>
              <a:spLocks noChangeArrowheads="1"/>
            </p:cNvSpPr>
            <p:nvPr/>
          </p:nvSpPr>
          <p:spPr bwMode="auto">
            <a:xfrm rot="10800000">
              <a:off x="1680" y="3750"/>
              <a:ext cx="900" cy="2190"/>
            </a:xfrm>
            <a:prstGeom prst="upArrow">
              <a:avLst>
                <a:gd name="adj1" fmla="val 50000"/>
                <a:gd name="adj2" fmla="val 50444"/>
              </a:avLst>
            </a:prstGeom>
            <a:gradFill rotWithShape="1">
              <a:gsLst>
                <a:gs pos="0">
                  <a:srgbClr val="6B1C89">
                    <a:alpha val="75000"/>
                  </a:srgbClr>
                </a:gs>
                <a:gs pos="100000">
                  <a:srgbClr val="6B1C89">
                    <a:gamma/>
                    <a:shade val="92157"/>
                    <a:invGamma/>
                    <a:alpha val="56000"/>
                  </a:srgbClr>
                </a:gs>
              </a:gsLst>
              <a:lin ang="2700000" scaled="1"/>
            </a:gradFill>
            <a:ln w="9525">
              <a:solidFill>
                <a:srgbClr val="6B1C89"/>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spcBef>
                  <a:spcPct val="0"/>
                </a:spcBef>
                <a:spcAft>
                  <a:spcPts val="1000"/>
                </a:spcAft>
                <a:buClrTx/>
                <a:buSzTx/>
                <a:buFontTx/>
                <a:buNone/>
                <a:tabLst/>
              </a:pPr>
              <a:r>
                <a:rPr kumimoji="0" lang="en-US" sz="1100" b="1" i="0" u="none" strike="noStrike" cap="none" normalizeH="0" baseline="0" dirty="0" smtClean="0">
                  <a:ln>
                    <a:noFill/>
                  </a:ln>
                  <a:solidFill>
                    <a:srgbClr val="FFFFFF"/>
                  </a:solidFill>
                  <a:effectLst/>
                  <a:latin typeface="Arial" pitchFamily="34" charset="0"/>
                </a:rPr>
                <a:t>Preparation</a:t>
              </a:r>
              <a:endParaRPr kumimoji="0" lang="en-US" sz="1800" b="0" i="0" u="none" strike="noStrike" cap="none" normalizeH="0" baseline="0" dirty="0" smtClean="0">
                <a:ln>
                  <a:noFill/>
                </a:ln>
                <a:solidFill>
                  <a:schemeClr val="tx1"/>
                </a:solidFill>
                <a:effectLst/>
                <a:latin typeface="Arial" pitchFamily="34" charset="0"/>
              </a:endParaRPr>
            </a:p>
          </p:txBody>
        </p:sp>
        <p:sp>
          <p:nvSpPr>
            <p:cNvPr id="33815" name="Text Box 23"/>
            <p:cNvSpPr txBox="1">
              <a:spLocks noChangeArrowheads="1"/>
            </p:cNvSpPr>
            <p:nvPr/>
          </p:nvSpPr>
          <p:spPr bwMode="auto">
            <a:xfrm>
              <a:off x="2280" y="6660"/>
              <a:ext cx="6300" cy="19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ct val="0"/>
                </a:spcAft>
                <a:buClrTx/>
                <a:buSzTx/>
                <a:buFont typeface="Arial" pitchFamily="34" charset="0"/>
                <a:buChar char="3"/>
                <a:tabLst/>
              </a:pPr>
              <a:r>
                <a:rPr kumimoji="0" lang="en-US" sz="1100" b="0" i="0" u="none" strike="noStrike" cap="none" normalizeH="0" baseline="0" dirty="0" smtClean="0">
                  <a:ln>
                    <a:noFill/>
                  </a:ln>
                  <a:solidFill>
                    <a:schemeClr val="tx1"/>
                  </a:solidFill>
                  <a:effectLst/>
                  <a:latin typeface="Arial" pitchFamily="34" charset="0"/>
                </a:rPr>
                <a:t> .  Identify Relevant Data</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4"/>
                <a:tabLst/>
              </a:pPr>
              <a:r>
                <a:rPr kumimoji="0" lang="en-US" sz="1100" b="0" i="0" u="none" strike="noStrike" cap="none" normalizeH="0" baseline="0" dirty="0" smtClean="0">
                  <a:ln>
                    <a:noFill/>
                  </a:ln>
                  <a:solidFill>
                    <a:schemeClr val="tx1"/>
                  </a:solidFill>
                  <a:effectLst/>
                  <a:latin typeface="Arial" pitchFamily="34" charset="0"/>
                </a:rPr>
                <a:t> .  Conduct Data Analysis to Generate Hypotheses</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5"/>
                <a:tabLst/>
              </a:pPr>
              <a:r>
                <a:rPr kumimoji="0" lang="en-US" sz="1100" b="0" i="0" u="none" strike="noStrike" cap="none" normalizeH="0" baseline="0" dirty="0" smtClean="0">
                  <a:ln>
                    <a:noFill/>
                  </a:ln>
                  <a:solidFill>
                    <a:schemeClr val="tx1"/>
                  </a:solidFill>
                  <a:effectLst/>
                  <a:latin typeface="Arial" pitchFamily="34" charset="0"/>
                </a:rPr>
                <a:t> .  Test Hypotheses to Determine Actionable Causes</a:t>
              </a:r>
              <a:endParaRPr kumimoji="0" lang="en-US" sz="1800" b="0" i="0" u="none" strike="noStrike" cap="none" normalizeH="0" baseline="0" dirty="0" smtClean="0">
                <a:ln>
                  <a:noFill/>
                </a:ln>
                <a:solidFill>
                  <a:schemeClr val="tx1"/>
                </a:solidFill>
                <a:effectLst/>
                <a:latin typeface="Arial" pitchFamily="34" charset="0"/>
              </a:endParaRPr>
            </a:p>
          </p:txBody>
        </p:sp>
        <p:sp>
          <p:nvSpPr>
            <p:cNvPr id="33816" name="Text Box 24"/>
            <p:cNvSpPr txBox="1">
              <a:spLocks noChangeArrowheads="1"/>
            </p:cNvSpPr>
            <p:nvPr/>
          </p:nvSpPr>
          <p:spPr bwMode="auto">
            <a:xfrm>
              <a:off x="3000" y="3570"/>
              <a:ext cx="5220" cy="1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endParaRPr>
            </a:p>
            <a:p>
              <a:pPr marL="228600" marR="0" lvl="0" indent="-228600" algn="l" defTabSz="914400" rtl="0" eaLnBrk="1" fontAlgn="base" latinLnBrk="0" hangingPunct="1">
                <a:lnSpc>
                  <a:spcPct val="100000"/>
                </a:lnSpc>
                <a:spcBef>
                  <a:spcPct val="0"/>
                </a:spcBef>
                <a:spcAft>
                  <a:spcPts val="1000"/>
                </a:spcAft>
                <a:buClrTx/>
                <a:buSzTx/>
                <a:buFontTx/>
                <a:buAutoNum type="arabicPeriod"/>
                <a:tabLst/>
              </a:pPr>
              <a:r>
                <a:rPr kumimoji="0" lang="en-US" sz="1100" b="0" i="0" u="none" strike="noStrike" cap="none" normalizeH="0" baseline="0" dirty="0" smtClean="0">
                  <a:ln>
                    <a:noFill/>
                  </a:ln>
                  <a:solidFill>
                    <a:schemeClr val="tx1"/>
                  </a:solidFill>
                  <a:effectLst/>
                  <a:latin typeface="Arial" pitchFamily="34" charset="0"/>
                </a:rPr>
                <a:t>Define</a:t>
              </a:r>
              <a:r>
                <a:rPr kumimoji="0" lang="en-US" sz="1100" b="0" i="0" u="none" strike="noStrike" cap="none" normalizeH="0" dirty="0" smtClean="0">
                  <a:ln>
                    <a:noFill/>
                  </a:ln>
                  <a:solidFill>
                    <a:schemeClr val="tx1"/>
                  </a:solidFill>
                  <a:effectLst/>
                  <a:latin typeface="Arial" pitchFamily="34" charset="0"/>
                </a:rPr>
                <a:t> and Articulate the Problem</a:t>
              </a:r>
              <a:endParaRPr kumimoji="0" lang="en-US" sz="1100" b="0" i="0" u="none" strike="noStrike" cap="none" normalizeH="0" baseline="0" dirty="0" smtClean="0">
                <a:ln>
                  <a:noFill/>
                </a:ln>
                <a:solidFill>
                  <a:schemeClr val="tx1"/>
                </a:solidFill>
                <a:effectLst/>
                <a:latin typeface="Arial" pitchFamily="34" charset="0"/>
              </a:endParaRPr>
            </a:p>
            <a:p>
              <a:pPr marL="228600" marR="0" lvl="0" indent="-228600" algn="l" defTabSz="914400" rtl="0" eaLnBrk="1" fontAlgn="base" latinLnBrk="0" hangingPunct="1">
                <a:lnSpc>
                  <a:spcPct val="100000"/>
                </a:lnSpc>
                <a:spcBef>
                  <a:spcPct val="0"/>
                </a:spcBef>
                <a:spcAft>
                  <a:spcPts val="1000"/>
                </a:spcAft>
                <a:buClrTx/>
                <a:buSzTx/>
                <a:buFontTx/>
                <a:buAutoNum type="arabicPeriod"/>
                <a:tabLst/>
              </a:pPr>
              <a:r>
                <a:rPr kumimoji="0" lang="en-US" sz="1100" b="0" i="0" u="none" strike="noStrike" cap="none" normalizeH="0" baseline="0" dirty="0" smtClean="0">
                  <a:ln>
                    <a:noFill/>
                  </a:ln>
                  <a:solidFill>
                    <a:schemeClr val="tx1"/>
                  </a:solidFill>
                  <a:effectLst/>
                  <a:latin typeface="Arial" pitchFamily="34" charset="0"/>
                </a:rPr>
                <a:t>Define the Problem/Issue</a:t>
              </a:r>
              <a:endParaRPr kumimoji="0" lang="en-US" sz="1800" b="0" i="0" u="none" strike="noStrike" cap="none" normalizeH="0" baseline="0" dirty="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solidFill>
            <a:schemeClr val="accent4">
              <a:lumMod val="40000"/>
              <a:lumOff val="60000"/>
            </a:schemeClr>
          </a:solidFill>
          <a:ln w="38100">
            <a:solidFill>
              <a:schemeClr val="accent4">
                <a:lumMod val="75000"/>
              </a:schemeClr>
            </a:solidFill>
          </a:ln>
        </p:spPr>
        <p:txBody>
          <a:bodyPr/>
          <a:lstStyle/>
          <a:p>
            <a:pPr eaLnBrk="1" hangingPunct="1">
              <a:defRPr/>
            </a:pPr>
            <a:r>
              <a:rPr lang="en-US" dirty="0" smtClean="0"/>
              <a:t>Beginning the Journey</a:t>
            </a:r>
          </a:p>
        </p:txBody>
      </p:sp>
      <p:sp>
        <p:nvSpPr>
          <p:cNvPr id="39939" name="Rectangle 3"/>
          <p:cNvSpPr>
            <a:spLocks noGrp="1"/>
          </p:cNvSpPr>
          <p:nvPr>
            <p:ph type="body" idx="1"/>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3500000" scaled="1"/>
            <a:tileRect/>
          </a:gradFill>
          <a:ln w="38100">
            <a:solidFill>
              <a:schemeClr val="accent4">
                <a:lumMod val="75000"/>
              </a:schemeClr>
            </a:solidFill>
          </a:ln>
        </p:spPr>
        <p:txBody>
          <a:bodyPr/>
          <a:lstStyle/>
          <a:p>
            <a:pPr marL="514350" indent="-514350" eaLnBrk="1" hangingPunct="1">
              <a:lnSpc>
                <a:spcPct val="90000"/>
              </a:lnSpc>
              <a:buFont typeface="+mj-lt"/>
              <a:buAutoNum type="arabicPeriod"/>
              <a:defRPr/>
            </a:pPr>
            <a:r>
              <a:rPr lang="en-US" sz="2800" dirty="0" smtClean="0">
                <a:latin typeface="Calibri" pitchFamily="34" charset="0"/>
              </a:rPr>
              <a:t>Complete the Preparation Phase and part of Inquiry Phase</a:t>
            </a:r>
          </a:p>
          <a:p>
            <a:pPr eaLnBrk="1" hangingPunct="1">
              <a:lnSpc>
                <a:spcPct val="90000"/>
              </a:lnSpc>
              <a:buFont typeface="Arial" charset="0"/>
              <a:buNone/>
              <a:defRPr/>
            </a:pPr>
            <a:r>
              <a:rPr lang="en-US" sz="2800" dirty="0" smtClean="0">
                <a:latin typeface="Calibri" pitchFamily="34" charset="0"/>
              </a:rPr>
              <a:t>2.    Review the data reports</a:t>
            </a:r>
          </a:p>
          <a:p>
            <a:pPr lvl="1" eaLnBrk="1" hangingPunct="1">
              <a:lnSpc>
                <a:spcPct val="90000"/>
              </a:lnSpc>
              <a:buFont typeface="Wingdings" pitchFamily="2" charset="2"/>
              <a:buChar char="Ø"/>
              <a:defRPr/>
            </a:pPr>
            <a:r>
              <a:rPr lang="en-US" sz="2000" dirty="0" smtClean="0">
                <a:latin typeface="Calibri" pitchFamily="34" charset="0"/>
              </a:rPr>
              <a:t>“What does the data tell you?”</a:t>
            </a:r>
          </a:p>
          <a:p>
            <a:pPr lvl="2" eaLnBrk="1" hangingPunct="1">
              <a:lnSpc>
                <a:spcPct val="90000"/>
              </a:lnSpc>
              <a:buFont typeface="Wingdings" pitchFamily="2" charset="2"/>
              <a:buChar char="Ø"/>
              <a:defRPr/>
            </a:pPr>
            <a:r>
              <a:rPr lang="en-US" sz="1800" dirty="0" smtClean="0">
                <a:latin typeface="Calibri" pitchFamily="34" charset="0"/>
              </a:rPr>
              <a:t>What are the good things the data is telling you?</a:t>
            </a:r>
          </a:p>
          <a:p>
            <a:pPr lvl="2" eaLnBrk="1" hangingPunct="1">
              <a:lnSpc>
                <a:spcPct val="90000"/>
              </a:lnSpc>
              <a:buFont typeface="Wingdings" pitchFamily="2" charset="2"/>
              <a:buChar char="Ø"/>
              <a:defRPr/>
            </a:pPr>
            <a:r>
              <a:rPr lang="en-US" sz="1800" dirty="0" smtClean="0">
                <a:latin typeface="Calibri" pitchFamily="34" charset="0"/>
              </a:rPr>
              <a:t>What surprises you about the data?</a:t>
            </a:r>
          </a:p>
          <a:p>
            <a:pPr lvl="2" eaLnBrk="1" hangingPunct="1">
              <a:lnSpc>
                <a:spcPct val="90000"/>
              </a:lnSpc>
              <a:buFont typeface="Wingdings" pitchFamily="2" charset="2"/>
              <a:buChar char="Ø"/>
              <a:defRPr/>
            </a:pPr>
            <a:r>
              <a:rPr lang="en-US" sz="1800" dirty="0" smtClean="0">
                <a:latin typeface="Calibri" pitchFamily="34" charset="0"/>
              </a:rPr>
              <a:t>What questions strike you as you look at the data?</a:t>
            </a:r>
          </a:p>
          <a:p>
            <a:pPr lvl="2" eaLnBrk="1" hangingPunct="1">
              <a:lnSpc>
                <a:spcPct val="90000"/>
              </a:lnSpc>
              <a:buFont typeface="Wingdings" pitchFamily="2" charset="2"/>
              <a:buChar char="Ø"/>
              <a:defRPr/>
            </a:pPr>
            <a:r>
              <a:rPr lang="en-US" sz="1800" dirty="0" smtClean="0">
                <a:latin typeface="Calibri" pitchFamily="34" charset="0"/>
              </a:rPr>
              <a:t>What data appears to be missing?</a:t>
            </a:r>
          </a:p>
          <a:p>
            <a:pPr lvl="1" eaLnBrk="1" hangingPunct="1">
              <a:lnSpc>
                <a:spcPct val="90000"/>
              </a:lnSpc>
              <a:buFont typeface="Wingdings" pitchFamily="2" charset="2"/>
              <a:buChar char="Ø"/>
              <a:defRPr/>
            </a:pPr>
            <a:r>
              <a:rPr lang="en-US" sz="2000" dirty="0" smtClean="0">
                <a:latin typeface="Calibri" pitchFamily="34" charset="0"/>
              </a:rPr>
              <a:t>What are the good things the data is telling you?</a:t>
            </a:r>
          </a:p>
          <a:p>
            <a:pPr lvl="1" eaLnBrk="1" hangingPunct="1">
              <a:lnSpc>
                <a:spcPct val="90000"/>
              </a:lnSpc>
              <a:buFont typeface="Wingdings" pitchFamily="2" charset="2"/>
              <a:buChar char="Ø"/>
              <a:defRPr/>
            </a:pPr>
            <a:r>
              <a:rPr lang="en-US" sz="2000" dirty="0" smtClean="0">
                <a:latin typeface="Calibri" pitchFamily="34" charset="0"/>
              </a:rPr>
              <a:t>What data appears to be missing?</a:t>
            </a:r>
          </a:p>
          <a:p>
            <a:pPr eaLnBrk="1" hangingPunct="1">
              <a:lnSpc>
                <a:spcPct val="90000"/>
              </a:lnSpc>
              <a:buFont typeface="Arial" charset="0"/>
              <a:buNone/>
              <a:defRPr/>
            </a:pPr>
            <a:endParaRPr lang="en-US" sz="2400" dirty="0" smtClean="0">
              <a:latin typeface="Calibri" pitchFamily="34" charset="0"/>
            </a:endParaRPr>
          </a:p>
          <a:p>
            <a:pPr lvl="1" eaLnBrk="1" hangingPunct="1">
              <a:lnSpc>
                <a:spcPct val="90000"/>
              </a:lnSpc>
              <a:buFont typeface="Arial" charset="0"/>
              <a:buNone/>
              <a:defRPr/>
            </a:pPr>
            <a:endParaRPr lang="en-US" sz="2400" dirty="0" smtClean="0"/>
          </a:p>
          <a:p>
            <a:pPr eaLnBrk="1" hangingPunct="1">
              <a:lnSpc>
                <a:spcPct val="90000"/>
              </a:lnSpc>
              <a:buFont typeface="Arial" charset="0"/>
              <a:buNone/>
              <a:defRPr/>
            </a:pPr>
            <a:r>
              <a:rPr lang="en-US" sz="2400"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a:ln w="38100">
            <a:solidFill>
              <a:schemeClr val="tx1"/>
            </a:solidFill>
          </a:ln>
        </p:spPr>
        <p:txBody>
          <a:bodyPr/>
          <a:lstStyle/>
          <a:p>
            <a:pPr eaLnBrk="1" hangingPunct="1">
              <a:defRPr/>
            </a:pPr>
            <a:r>
              <a:rPr lang="en-US" dirty="0" smtClean="0"/>
              <a:t>Review Multiple Source of Data</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86706" y="166300"/>
            <a:ext cx="91440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Infant &amp; Toddler Connection of Playground City</a:t>
            </a:r>
            <a:endParaRPr kumimoji="0" lang="en-US" sz="2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Referral Outcome by Referral Source</a:t>
            </a:r>
            <a:endParaRPr kumimoji="0" lang="en-US" sz="2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7/1/09 – 7/30/10</a:t>
            </a:r>
            <a:endParaRPr kumimoji="0" lang="en-US" sz="2600" b="0" i="0" u="none" strike="noStrike" cap="none" normalizeH="0" baseline="0" dirty="0" smtClean="0">
              <a:ln>
                <a:noFill/>
              </a:ln>
              <a:solidFill>
                <a:schemeClr val="tx1"/>
              </a:solidFill>
              <a:effectLst/>
              <a:latin typeface="Arial" pitchFamily="34" charset="0"/>
            </a:endParaRPr>
          </a:p>
        </p:txBody>
      </p:sp>
      <p:graphicFrame>
        <p:nvGraphicFramePr>
          <p:cNvPr id="5" name="Table 4"/>
          <p:cNvGraphicFramePr>
            <a:graphicFrameLocks noGrp="1"/>
          </p:cNvGraphicFramePr>
          <p:nvPr/>
        </p:nvGraphicFramePr>
        <p:xfrm>
          <a:off x="762000" y="1752603"/>
          <a:ext cx="7543801" cy="4419597"/>
        </p:xfrm>
        <a:graphic>
          <a:graphicData uri="http://schemas.openxmlformats.org/drawingml/2006/table">
            <a:tbl>
              <a:tblPr/>
              <a:tblGrid>
                <a:gridCol w="1049590"/>
                <a:gridCol w="957353"/>
                <a:gridCol w="936151"/>
                <a:gridCol w="564023"/>
                <a:gridCol w="795145"/>
                <a:gridCol w="972727"/>
                <a:gridCol w="882610"/>
                <a:gridCol w="564023"/>
                <a:gridCol w="822179"/>
              </a:tblGrid>
              <a:tr h="1047047">
                <a:tc>
                  <a:txBody>
                    <a:bodyPr/>
                    <a:lstStyle/>
                    <a:p>
                      <a:pPr marL="0" marR="0" algn="ctr">
                        <a:lnSpc>
                          <a:spcPct val="115000"/>
                        </a:lnSpc>
                        <a:spcBef>
                          <a:spcPts val="0"/>
                        </a:spcBef>
                        <a:spcAft>
                          <a:spcPts val="0"/>
                        </a:spcAft>
                      </a:pPr>
                      <a:r>
                        <a:rPr lang="en-US" sz="1300" b="1">
                          <a:latin typeface="Calibri"/>
                          <a:ea typeface="Calibri"/>
                          <a:cs typeface="Arial"/>
                        </a:rPr>
                        <a:t>Referral Sources</a:t>
                      </a:r>
                      <a:endParaRPr lang="en-US" sz="700">
                        <a:latin typeface="Calibri"/>
                        <a:ea typeface="Calibri"/>
                        <a:cs typeface="Times New Roman"/>
                      </a:endParaRPr>
                    </a:p>
                  </a:txBody>
                  <a:tcPr marL="46263" marR="4626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CC0D9"/>
                    </a:solidFill>
                  </a:tcPr>
                </a:tc>
                <a:tc gridSpan="3">
                  <a:txBody>
                    <a:bodyPr/>
                    <a:lstStyle/>
                    <a:p>
                      <a:pPr marL="0" marR="0" algn="ctr">
                        <a:lnSpc>
                          <a:spcPct val="115000"/>
                        </a:lnSpc>
                        <a:spcBef>
                          <a:spcPts val="0"/>
                        </a:spcBef>
                        <a:spcAft>
                          <a:spcPts val="0"/>
                        </a:spcAft>
                      </a:pPr>
                      <a:r>
                        <a:rPr lang="en-US" sz="1300" b="1">
                          <a:latin typeface="Calibri"/>
                          <a:ea typeface="Calibri"/>
                          <a:cs typeface="Arial"/>
                        </a:rPr>
                        <a:t>Evaluated</a:t>
                      </a:r>
                      <a:endParaRPr lang="en-US" sz="700">
                        <a:latin typeface="Calibri"/>
                        <a:ea typeface="Calibri"/>
                        <a:cs typeface="Times New Roman"/>
                      </a:endParaRPr>
                    </a:p>
                  </a:txBody>
                  <a:tcPr marL="46263" marR="4626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CC0D9"/>
                    </a:solidFill>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1300" b="1">
                          <a:latin typeface="Calibri"/>
                          <a:ea typeface="Calibri"/>
                          <a:cs typeface="Arial"/>
                        </a:rPr>
                        <a:t>Not Evaluated</a:t>
                      </a:r>
                      <a:endParaRPr lang="en-US" sz="700">
                        <a:latin typeface="Calibri"/>
                        <a:ea typeface="Calibri"/>
                        <a:cs typeface="Times New Roman"/>
                      </a:endParaRPr>
                    </a:p>
                  </a:txBody>
                  <a:tcPr marL="46263" marR="4626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CC0D9"/>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1300" b="1">
                          <a:latin typeface="Calibri"/>
                          <a:ea typeface="Calibri"/>
                          <a:cs typeface="Arial"/>
                        </a:rPr>
                        <a:t>Total Referral Source</a:t>
                      </a:r>
                      <a:endParaRPr lang="en-US" sz="700">
                        <a:latin typeface="Calibri"/>
                        <a:ea typeface="Calibri"/>
                        <a:cs typeface="Times New Roman"/>
                      </a:endParaRPr>
                    </a:p>
                  </a:txBody>
                  <a:tcPr marL="46263" marR="4626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CC0D9"/>
                    </a:solidFill>
                  </a:tcPr>
                </a:tc>
              </a:tr>
              <a:tr h="1047047">
                <a:tc>
                  <a:txBody>
                    <a:bodyPr/>
                    <a:lstStyle/>
                    <a:p>
                      <a:pPr marL="0" marR="0" algn="ctr">
                        <a:lnSpc>
                          <a:spcPct val="115000"/>
                        </a:lnSpc>
                        <a:spcBef>
                          <a:spcPts val="0"/>
                        </a:spcBef>
                        <a:spcAft>
                          <a:spcPts val="0"/>
                        </a:spcAft>
                      </a:pP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Eval-Ineligible</a:t>
                      </a:r>
                      <a:endParaRPr lang="en-US" sz="700">
                        <a:latin typeface="Calibri"/>
                        <a:ea typeface="Calibri"/>
                        <a:cs typeface="Times New Roman"/>
                      </a:endParaRPr>
                    </a:p>
                  </a:txBody>
                  <a:tcPr marL="46263" marR="4626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Will Receive Services</a:t>
                      </a:r>
                      <a:endParaRPr lang="en-US" sz="700">
                        <a:latin typeface="Calibri"/>
                        <a:ea typeface="Calibri"/>
                        <a:cs typeface="Times New Roman"/>
                      </a:endParaRPr>
                    </a:p>
                  </a:txBody>
                  <a:tcPr marL="46263" marR="462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Total</a:t>
                      </a:r>
                      <a:endParaRPr lang="en-US" sz="700">
                        <a:latin typeface="Calibri"/>
                        <a:ea typeface="Calibri"/>
                        <a:cs typeface="Times New Roman"/>
                      </a:endParaRPr>
                    </a:p>
                  </a:txBody>
                  <a:tcPr marL="46263" marR="4626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Unable to Contact</a:t>
                      </a:r>
                      <a:endParaRPr lang="en-US" sz="700">
                        <a:latin typeface="Calibri"/>
                        <a:ea typeface="Calibri"/>
                        <a:cs typeface="Times New Roman"/>
                      </a:endParaRPr>
                    </a:p>
                  </a:txBody>
                  <a:tcPr marL="46263" marR="4626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Declined Screening</a:t>
                      </a:r>
                      <a:endParaRPr lang="en-US" sz="700">
                        <a:latin typeface="Calibri"/>
                        <a:ea typeface="Calibri"/>
                        <a:cs typeface="Times New Roman"/>
                      </a:endParaRPr>
                    </a:p>
                  </a:txBody>
                  <a:tcPr marL="46263" marR="462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Declined Eval</a:t>
                      </a:r>
                      <a:endParaRPr lang="en-US" sz="700">
                        <a:latin typeface="Calibri"/>
                        <a:ea typeface="Calibri"/>
                        <a:cs typeface="Times New Roman"/>
                      </a:endParaRPr>
                    </a:p>
                  </a:txBody>
                  <a:tcPr marL="46263" marR="462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Total</a:t>
                      </a:r>
                      <a:endParaRPr lang="en-US" sz="700">
                        <a:latin typeface="Calibri"/>
                        <a:ea typeface="Calibri"/>
                        <a:cs typeface="Times New Roman"/>
                      </a:endParaRPr>
                    </a:p>
                  </a:txBody>
                  <a:tcPr marL="46263" marR="4626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75571">
                <a:tc>
                  <a:txBody>
                    <a:bodyPr/>
                    <a:lstStyle/>
                    <a:p>
                      <a:pPr marL="0" marR="0" algn="ctr">
                        <a:lnSpc>
                          <a:spcPct val="115000"/>
                        </a:lnSpc>
                        <a:spcBef>
                          <a:spcPts val="0"/>
                        </a:spcBef>
                        <a:spcAft>
                          <a:spcPts val="0"/>
                        </a:spcAft>
                      </a:pPr>
                      <a:r>
                        <a:rPr lang="en-US" sz="1300" b="1">
                          <a:latin typeface="Calibri"/>
                          <a:ea typeface="Calibri"/>
                          <a:cs typeface="Arial"/>
                        </a:rPr>
                        <a:t>Health</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300">
                        <a:latin typeface="Calibri"/>
                        <a:ea typeface="Calibri"/>
                        <a:cs typeface="Arial"/>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9</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9</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3</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3</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7</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16</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15">
                <a:tc>
                  <a:txBody>
                    <a:bodyPr/>
                    <a:lstStyle/>
                    <a:p>
                      <a:pPr marL="0" marR="0" algn="ctr">
                        <a:lnSpc>
                          <a:spcPct val="115000"/>
                        </a:lnSpc>
                        <a:spcBef>
                          <a:spcPts val="0"/>
                        </a:spcBef>
                        <a:spcAft>
                          <a:spcPts val="0"/>
                        </a:spcAft>
                      </a:pPr>
                      <a:r>
                        <a:rPr lang="en-US" sz="1300" b="1">
                          <a:latin typeface="Calibri"/>
                          <a:ea typeface="Calibri"/>
                          <a:cs typeface="Arial"/>
                        </a:rPr>
                        <a:t>DSS</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5</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6</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2</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2</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5</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9</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15</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15">
                <a:tc>
                  <a:txBody>
                    <a:bodyPr/>
                    <a:lstStyle/>
                    <a:p>
                      <a:pPr marL="0" marR="0" algn="ctr">
                        <a:lnSpc>
                          <a:spcPct val="115000"/>
                        </a:lnSpc>
                        <a:spcBef>
                          <a:spcPts val="0"/>
                        </a:spcBef>
                        <a:spcAft>
                          <a:spcPts val="0"/>
                        </a:spcAft>
                      </a:pPr>
                      <a:r>
                        <a:rPr lang="en-US" sz="1300" b="1">
                          <a:latin typeface="Calibri"/>
                          <a:ea typeface="Calibri"/>
                          <a:cs typeface="Arial"/>
                        </a:rPr>
                        <a:t>Doctor’s</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10</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11</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4</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5</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8</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17</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28</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15">
                <a:tc>
                  <a:txBody>
                    <a:bodyPr/>
                    <a:lstStyle/>
                    <a:p>
                      <a:pPr marL="0" marR="0" algn="ctr">
                        <a:lnSpc>
                          <a:spcPct val="115000"/>
                        </a:lnSpc>
                        <a:spcBef>
                          <a:spcPts val="0"/>
                        </a:spcBef>
                        <a:spcAft>
                          <a:spcPts val="0"/>
                        </a:spcAft>
                      </a:pPr>
                      <a:r>
                        <a:rPr lang="en-US" sz="1300" b="1">
                          <a:latin typeface="Calibri"/>
                          <a:ea typeface="Calibri"/>
                          <a:cs typeface="Arial"/>
                        </a:rPr>
                        <a:t>Parent</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3</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10</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13</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300">
                        <a:latin typeface="Calibri"/>
                        <a:ea typeface="Calibri"/>
                        <a:cs typeface="Arial"/>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6</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7</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20</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15">
                <a:tc>
                  <a:txBody>
                    <a:bodyPr/>
                    <a:lstStyle/>
                    <a:p>
                      <a:pPr marL="0" marR="0" algn="ctr">
                        <a:lnSpc>
                          <a:spcPct val="115000"/>
                        </a:lnSpc>
                        <a:spcBef>
                          <a:spcPts val="0"/>
                        </a:spcBef>
                        <a:spcAft>
                          <a:spcPts val="0"/>
                        </a:spcAft>
                      </a:pPr>
                      <a:r>
                        <a:rPr lang="en-US" sz="1300" b="1">
                          <a:latin typeface="Calibri"/>
                          <a:ea typeface="Calibri"/>
                          <a:cs typeface="Arial"/>
                        </a:rPr>
                        <a:t>Other</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8</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300">
                        <a:latin typeface="Calibri"/>
                        <a:ea typeface="Calibri"/>
                        <a:cs typeface="Arial"/>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3</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a:latin typeface="Calibri"/>
                          <a:ea typeface="Calibri"/>
                          <a:cs typeface="Arial"/>
                        </a:rPr>
                        <a:t>12</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204857">
                <a:tc>
                  <a:txBody>
                    <a:bodyPr/>
                    <a:lstStyle/>
                    <a:p>
                      <a:pPr marL="0" marR="0" algn="ctr">
                        <a:lnSpc>
                          <a:spcPct val="115000"/>
                        </a:lnSpc>
                        <a:spcBef>
                          <a:spcPts val="0"/>
                        </a:spcBef>
                        <a:spcAft>
                          <a:spcPts val="0"/>
                        </a:spcAft>
                      </a:pP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15">
                <a:tc>
                  <a:txBody>
                    <a:bodyPr/>
                    <a:lstStyle/>
                    <a:p>
                      <a:pPr marL="0" marR="0" algn="ctr">
                        <a:lnSpc>
                          <a:spcPct val="115000"/>
                        </a:lnSpc>
                        <a:spcBef>
                          <a:spcPts val="0"/>
                        </a:spcBef>
                        <a:spcAft>
                          <a:spcPts val="0"/>
                        </a:spcAft>
                      </a:pPr>
                      <a:r>
                        <a:rPr lang="en-US" sz="1300" b="1">
                          <a:latin typeface="Calibri"/>
                          <a:ea typeface="Calibri"/>
                          <a:cs typeface="Arial"/>
                        </a:rPr>
                        <a:t>Totals</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7</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49</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56</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12</a:t>
                      </a:r>
                      <a:endParaRPr lang="en-US" sz="70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10</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28</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a:latin typeface="Calibri"/>
                          <a:ea typeface="Calibri"/>
                          <a:cs typeface="Arial"/>
                        </a:rPr>
                        <a:t>50</a:t>
                      </a:r>
                      <a:endParaRPr lang="en-US" sz="700">
                        <a:latin typeface="Calibri"/>
                        <a:ea typeface="Calibri"/>
                        <a:cs typeface="Times New Roman"/>
                      </a:endParaRPr>
                    </a:p>
                  </a:txBody>
                  <a:tcPr marL="46263" marR="4626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b="1" dirty="0">
                          <a:latin typeface="Calibri"/>
                          <a:ea typeface="Calibri"/>
                          <a:cs typeface="Arial"/>
                        </a:rPr>
                        <a:t>106</a:t>
                      </a:r>
                      <a:endParaRPr lang="en-US" sz="700" dirty="0">
                        <a:latin typeface="Calibri"/>
                        <a:ea typeface="Calibri"/>
                        <a:cs typeface="Times New Roman"/>
                      </a:endParaRPr>
                    </a:p>
                  </a:txBody>
                  <a:tcPr marL="46263" marR="4626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accent4">
              <a:lumMod val="20000"/>
              <a:lumOff val="80000"/>
            </a:schemeClr>
          </a:solidFill>
        </p:spPr>
        <p:txBody>
          <a:bodyPr/>
          <a:lstStyle/>
          <a:p>
            <a:r>
              <a:rPr lang="en-US" sz="2400" dirty="0" smtClean="0"/>
              <a:t>Infant and Toddler Connection of Playground City</a:t>
            </a:r>
            <a:br>
              <a:rPr lang="en-US" sz="2400" dirty="0" smtClean="0"/>
            </a:br>
            <a:r>
              <a:rPr lang="en-US" sz="2400" dirty="0" smtClean="0"/>
              <a:t>Referral Outcome by Referral Source (7/01/09-7/30/10)</a:t>
            </a:r>
            <a:endParaRPr lang="en-US" sz="2400" dirty="0"/>
          </a:p>
        </p:txBody>
      </p:sp>
      <p:sp>
        <p:nvSpPr>
          <p:cNvPr id="3" name="Content Placeholder 2"/>
          <p:cNvSpPr>
            <a:spLocks noGrp="1"/>
          </p:cNvSpPr>
          <p:nvPr>
            <p:ph sz="half" idx="1"/>
          </p:nvPr>
        </p:nvSpPr>
        <p:spPr>
          <a:xfrm>
            <a:off x="457200" y="1371600"/>
            <a:ext cx="4038600" cy="5181600"/>
          </a:xfrm>
          <a:solidFill>
            <a:schemeClr val="accent3">
              <a:lumMod val="40000"/>
              <a:lumOff val="60000"/>
            </a:schemeClr>
          </a:solidFill>
          <a:ln>
            <a:solidFill>
              <a:schemeClr val="accent4">
                <a:lumMod val="40000"/>
                <a:lumOff val="60000"/>
              </a:schemeClr>
            </a:solidFill>
          </a:ln>
        </p:spPr>
        <p:txBody>
          <a:bodyPr/>
          <a:lstStyle/>
          <a:p>
            <a:pPr>
              <a:buNone/>
            </a:pPr>
            <a:r>
              <a:rPr lang="en-US" sz="2000" b="1" dirty="0" smtClean="0"/>
              <a:t>1.</a:t>
            </a:r>
            <a:r>
              <a:rPr lang="en-US" sz="1700" b="1" dirty="0" smtClean="0"/>
              <a:t> Information Local System Gathered through this report:</a:t>
            </a:r>
          </a:p>
          <a:p>
            <a:pPr lvl="1">
              <a:buNone/>
            </a:pPr>
            <a:r>
              <a:rPr lang="en-US" sz="1600" dirty="0" smtClean="0"/>
              <a:t>53% of all referrals are evaluated; </a:t>
            </a:r>
          </a:p>
          <a:p>
            <a:pPr lvl="1">
              <a:buNone/>
            </a:pPr>
            <a:r>
              <a:rPr lang="en-US" sz="1600" dirty="0" smtClean="0"/>
              <a:t>47% are not evaluated</a:t>
            </a:r>
          </a:p>
          <a:p>
            <a:pPr lvl="1"/>
            <a:r>
              <a:rPr lang="en-US" sz="1600" dirty="0" smtClean="0"/>
              <a:t>46%  of all referrals will receive services</a:t>
            </a:r>
          </a:p>
          <a:p>
            <a:pPr lvl="1"/>
            <a:r>
              <a:rPr lang="en-US" sz="1600" dirty="0" smtClean="0"/>
              <a:t>6% of all referrals were evaluated ineligible</a:t>
            </a:r>
          </a:p>
          <a:p>
            <a:pPr lvl="1"/>
            <a:r>
              <a:rPr lang="en-US" sz="1600" dirty="0" smtClean="0"/>
              <a:t>11% of all referrals were lost to contracts</a:t>
            </a:r>
          </a:p>
          <a:p>
            <a:pPr lvl="1"/>
            <a:r>
              <a:rPr lang="en-US" sz="1600" dirty="0" smtClean="0"/>
              <a:t>9% of all referrals declined screening</a:t>
            </a:r>
          </a:p>
          <a:p>
            <a:pPr lvl="1">
              <a:buNone/>
            </a:pPr>
            <a:r>
              <a:rPr lang="en-US" sz="1600" dirty="0" smtClean="0"/>
              <a:t>26% of all referrals declined an evaluation</a:t>
            </a:r>
          </a:p>
          <a:p>
            <a:pPr>
              <a:buNone/>
            </a:pPr>
            <a:r>
              <a:rPr lang="en-US" sz="1800" dirty="0" smtClean="0"/>
              <a:t>2. </a:t>
            </a:r>
            <a:r>
              <a:rPr lang="en-US" sz="1600" b="1" u="sng" dirty="0" smtClean="0"/>
              <a:t>Physician Referrals:</a:t>
            </a:r>
            <a:r>
              <a:rPr lang="en-US" sz="1600" dirty="0" smtClean="0"/>
              <a:t> 26% of all referrals</a:t>
            </a:r>
          </a:p>
          <a:p>
            <a:pPr>
              <a:buNone/>
            </a:pPr>
            <a:r>
              <a:rPr lang="en-US" sz="1600" dirty="0" smtClean="0"/>
              <a:t>3. </a:t>
            </a:r>
            <a:r>
              <a:rPr lang="en-US" sz="1600" b="1" u="sng" dirty="0" smtClean="0"/>
              <a:t>Parent Referrals:</a:t>
            </a:r>
            <a:r>
              <a:rPr lang="en-US" sz="1600" dirty="0" smtClean="0"/>
              <a:t> 19% of all referrals</a:t>
            </a:r>
          </a:p>
          <a:p>
            <a:pPr>
              <a:buNone/>
            </a:pPr>
            <a:r>
              <a:rPr lang="en-US" sz="1600" dirty="0" smtClean="0"/>
              <a:t>4. </a:t>
            </a:r>
            <a:r>
              <a:rPr lang="en-US" sz="1600" b="1" u="sng" dirty="0" smtClean="0"/>
              <a:t>Health:</a:t>
            </a:r>
            <a:r>
              <a:rPr lang="en-US" sz="1600" dirty="0" smtClean="0"/>
              <a:t> 15% of all referrals</a:t>
            </a:r>
          </a:p>
          <a:p>
            <a:pPr>
              <a:buNone/>
            </a:pPr>
            <a:r>
              <a:rPr lang="en-US" sz="1600" dirty="0" smtClean="0"/>
              <a:t>5. </a:t>
            </a:r>
            <a:r>
              <a:rPr lang="en-US" sz="1600" b="1" u="sng" dirty="0" smtClean="0"/>
              <a:t>Dept. of Social Services:</a:t>
            </a:r>
            <a:r>
              <a:rPr lang="en-US" sz="1600" dirty="0" smtClean="0"/>
              <a:t> 14% of all referrals</a:t>
            </a:r>
          </a:p>
          <a:p>
            <a:pPr lvl="1">
              <a:buNone/>
            </a:pPr>
            <a:endParaRPr lang="en-US" sz="1600" dirty="0" smtClean="0"/>
          </a:p>
          <a:p>
            <a:pPr lvl="1"/>
            <a:endParaRPr lang="en-US" dirty="0" smtClean="0"/>
          </a:p>
          <a:p>
            <a:pPr lvl="1"/>
            <a:endParaRPr lang="en-US" dirty="0" smtClean="0"/>
          </a:p>
          <a:p>
            <a:pPr lvl="1"/>
            <a:endParaRPr lang="en-US" dirty="0" smtClean="0"/>
          </a:p>
          <a:p>
            <a:pPr lvl="1"/>
            <a:endParaRPr lang="en-US" dirty="0" smtClean="0"/>
          </a:p>
          <a:p>
            <a:pPr lvl="2"/>
            <a:endParaRPr lang="en-US" dirty="0" smtClean="0"/>
          </a:p>
          <a:p>
            <a:pPr lvl="2"/>
            <a:endParaRPr lang="en-US" dirty="0"/>
          </a:p>
        </p:txBody>
      </p:sp>
      <p:sp>
        <p:nvSpPr>
          <p:cNvPr id="6" name="Content Placeholder 5"/>
          <p:cNvSpPr>
            <a:spLocks noGrp="1"/>
          </p:cNvSpPr>
          <p:nvPr>
            <p:ph sz="half" idx="2"/>
          </p:nvPr>
        </p:nvSpPr>
        <p:spPr>
          <a:xfrm>
            <a:off x="4648200" y="1371600"/>
            <a:ext cx="4038600" cy="5181600"/>
          </a:xfrm>
          <a:solidFill>
            <a:schemeClr val="accent3">
              <a:lumMod val="40000"/>
              <a:lumOff val="60000"/>
            </a:schemeClr>
          </a:solidFill>
        </p:spPr>
        <p:txBody>
          <a:bodyPr/>
          <a:lstStyle/>
          <a:p>
            <a:pPr marL="400050">
              <a:buNone/>
            </a:pPr>
            <a:r>
              <a:rPr lang="en-US" sz="1500" dirty="0" smtClean="0"/>
              <a:t>A.</a:t>
            </a:r>
            <a:r>
              <a:rPr lang="en-US" sz="1500" b="1" u="sng" dirty="0" smtClean="0"/>
              <a:t> Physician Referrals: </a:t>
            </a:r>
            <a:r>
              <a:rPr lang="en-US" sz="1500" dirty="0" smtClean="0"/>
              <a:t> 39% were evaluated; 69% were not evaluated. Of those not evaluated, 39% declined either screening or evaluation.</a:t>
            </a:r>
          </a:p>
          <a:p>
            <a:pPr marL="400050">
              <a:buNone/>
            </a:pPr>
            <a:r>
              <a:rPr lang="en-US" sz="1500" dirty="0" smtClean="0"/>
              <a:t>B. </a:t>
            </a:r>
            <a:r>
              <a:rPr lang="en-US" sz="1500" b="1" u="sng" dirty="0" smtClean="0"/>
              <a:t>Family Referrals:</a:t>
            </a:r>
            <a:r>
              <a:rPr lang="en-US" sz="1500" dirty="0" smtClean="0"/>
              <a:t> 65% were evaluated; 35% were not evaluated. Of those not evaluated, 100% declined screening or evaluation.</a:t>
            </a:r>
          </a:p>
          <a:p>
            <a:pPr marL="400050">
              <a:buNone/>
            </a:pPr>
            <a:r>
              <a:rPr lang="en-US" sz="1500" dirty="0" smtClean="0"/>
              <a:t>C. </a:t>
            </a:r>
            <a:r>
              <a:rPr lang="en-US" sz="1500" b="1" u="sng" dirty="0" smtClean="0"/>
              <a:t>Health Referrals: </a:t>
            </a:r>
            <a:r>
              <a:rPr lang="en-US" sz="1500" dirty="0" smtClean="0"/>
              <a:t>56% were evaluated; 44% were not evaluated. Of those not evaluated, 43% were lost to contact and 57% declined screening or evaluation </a:t>
            </a:r>
          </a:p>
          <a:p>
            <a:pPr marL="400050">
              <a:buNone/>
            </a:pPr>
            <a:r>
              <a:rPr lang="en-US" sz="1500" dirty="0" smtClean="0"/>
              <a:t>D. </a:t>
            </a:r>
            <a:r>
              <a:rPr lang="en-US" sz="1500" b="1" u="sng" dirty="0" smtClean="0"/>
              <a:t>DSS Referrals: </a:t>
            </a:r>
            <a:r>
              <a:rPr lang="en-US" sz="1500" dirty="0" smtClean="0"/>
              <a:t>40% were evaluated; 60% were not evaluated. Of those not evaluated, 22% were lost to contact and 78% declined screening or evaluation</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a:ln w="38100">
            <a:solidFill>
              <a:schemeClr val="accent4"/>
            </a:solidFill>
          </a:ln>
        </p:spPr>
        <p:txBody>
          <a:bodyPr/>
          <a:lstStyle/>
          <a:p>
            <a:pPr eaLnBrk="1" hangingPunct="1">
              <a:defRPr/>
            </a:pPr>
            <a:r>
              <a:rPr lang="en-US" dirty="0" smtClean="0">
                <a:latin typeface="Calibri" pitchFamily="34" charset="0"/>
              </a:rPr>
              <a:t>Additional Data Needed</a:t>
            </a:r>
            <a:endParaRPr lang="en-US" dirty="0">
              <a:latin typeface="Calibri" pitchFamily="34" charset="0"/>
            </a:endParaRPr>
          </a:p>
        </p:txBody>
      </p:sp>
      <p:sp>
        <p:nvSpPr>
          <p:cNvPr id="3" name="Content Placeholder 2"/>
          <p:cNvSpPr>
            <a:spLocks noGrp="1"/>
          </p:cNvSpPr>
          <p:nvPr>
            <p:ph idx="1"/>
          </p:nvPr>
        </p:nvSpPr>
        <p:spPr>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3500000" scaled="1"/>
            <a:tileRect/>
          </a:gradFill>
          <a:ln w="38100">
            <a:solidFill>
              <a:schemeClr val="accent4">
                <a:lumMod val="75000"/>
              </a:schemeClr>
            </a:solidFill>
          </a:ln>
        </p:spPr>
        <p:txBody>
          <a:bodyPr/>
          <a:lstStyle/>
          <a:p>
            <a:pPr eaLnBrk="1" hangingPunct="1">
              <a:defRPr/>
            </a:pPr>
            <a:r>
              <a:rPr lang="en-US" dirty="0" smtClean="0">
                <a:latin typeface="Calibri" pitchFamily="34" charset="0"/>
              </a:rPr>
              <a:t>What is the average age of referrals?</a:t>
            </a:r>
          </a:p>
          <a:p>
            <a:pPr eaLnBrk="1" hangingPunct="1">
              <a:defRPr/>
            </a:pPr>
            <a:r>
              <a:rPr lang="en-US" dirty="0" smtClean="0">
                <a:latin typeface="Calibri" pitchFamily="34" charset="0"/>
              </a:rPr>
              <a:t>Which physicians are referring? </a:t>
            </a:r>
          </a:p>
          <a:p>
            <a:pPr lvl="1" eaLnBrk="1" hangingPunct="1">
              <a:buFont typeface="Wingdings" pitchFamily="2" charset="2"/>
              <a:buChar char="v"/>
              <a:defRPr/>
            </a:pPr>
            <a:r>
              <a:rPr lang="en-US" sz="2400" dirty="0" smtClean="0">
                <a:latin typeface="Calibri" pitchFamily="34" charset="0"/>
              </a:rPr>
              <a:t>Specific name versus name of practice</a:t>
            </a:r>
          </a:p>
          <a:p>
            <a:pPr lvl="1" eaLnBrk="1" hangingPunct="1">
              <a:buFont typeface="Wingdings" pitchFamily="2" charset="2"/>
              <a:buChar char="v"/>
              <a:defRPr/>
            </a:pPr>
            <a:r>
              <a:rPr lang="en-US" sz="2400" dirty="0" smtClean="0">
                <a:latin typeface="Calibri" pitchFamily="34" charset="0"/>
              </a:rPr>
              <a:t>What is the average age of the physician referral?</a:t>
            </a:r>
          </a:p>
          <a:p>
            <a:pPr eaLnBrk="1" hangingPunct="1">
              <a:defRPr/>
            </a:pPr>
            <a:r>
              <a:rPr lang="en-US" dirty="0" smtClean="0">
                <a:latin typeface="Calibri" pitchFamily="34" charset="0"/>
              </a:rPr>
              <a:t>How do families hear about Part C services?</a:t>
            </a:r>
          </a:p>
          <a:p>
            <a:pPr eaLnBrk="1" hangingPunct="1">
              <a:defRPr/>
            </a:pPr>
            <a:r>
              <a:rPr lang="en-US" dirty="0" smtClean="0">
                <a:latin typeface="Calibri" pitchFamily="34" charset="0"/>
              </a:rPr>
              <a:t>Why are families declining Part C services?</a:t>
            </a:r>
          </a:p>
          <a:p>
            <a:pPr lvl="1" eaLnBrk="1" hangingPunct="1">
              <a:buFont typeface="Wingdings" pitchFamily="2" charset="2"/>
              <a:buChar char="v"/>
              <a:defRPr/>
            </a:pPr>
            <a:r>
              <a:rPr lang="en-US" sz="2400" dirty="0" smtClean="0">
                <a:latin typeface="Calibri" pitchFamily="34" charset="0"/>
              </a:rPr>
              <a:t>At what point in the process are families declining Part C services?</a:t>
            </a:r>
          </a:p>
          <a:p>
            <a:pPr eaLnBrk="1" hangingPunct="1">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US" dirty="0" smtClean="0"/>
              <a:t>Second On-Site Visit</a:t>
            </a:r>
            <a:endParaRPr lang="en-US" dirty="0"/>
          </a:p>
        </p:txBody>
      </p:sp>
      <p:grpSp>
        <p:nvGrpSpPr>
          <p:cNvPr id="15" name="Group 1"/>
          <p:cNvGrpSpPr>
            <a:grpSpLocks/>
          </p:cNvGrpSpPr>
          <p:nvPr/>
        </p:nvGrpSpPr>
        <p:grpSpPr bwMode="auto">
          <a:xfrm>
            <a:off x="1676400" y="2286000"/>
            <a:ext cx="5105400" cy="2514600"/>
            <a:chOff x="1800" y="6810"/>
            <a:chExt cx="7355" cy="2892"/>
          </a:xfrm>
        </p:grpSpPr>
        <p:grpSp>
          <p:nvGrpSpPr>
            <p:cNvPr id="16" name="Group 17"/>
            <p:cNvGrpSpPr>
              <a:grpSpLocks/>
            </p:cNvGrpSpPr>
            <p:nvPr/>
          </p:nvGrpSpPr>
          <p:grpSpPr bwMode="auto">
            <a:xfrm>
              <a:off x="2761" y="6810"/>
              <a:ext cx="6394" cy="2880"/>
              <a:chOff x="8512" y="8743"/>
              <a:chExt cx="1348" cy="1426"/>
            </a:xfrm>
          </p:grpSpPr>
          <p:sp>
            <p:nvSpPr>
              <p:cNvPr id="19" name="Freeform 3"/>
              <p:cNvSpPr>
                <a:spLocks/>
              </p:cNvSpPr>
              <p:nvPr/>
            </p:nvSpPr>
            <p:spPr bwMode="auto">
              <a:xfrm>
                <a:off x="8512" y="8743"/>
                <a:ext cx="1348" cy="1426"/>
              </a:xfrm>
              <a:custGeom>
                <a:avLst/>
                <a:gdLst/>
                <a:ahLst/>
                <a:cxnLst>
                  <a:cxn ang="0">
                    <a:pos x="1386" y="2426"/>
                  </a:cxn>
                  <a:cxn ang="0">
                    <a:pos x="1541" y="2400"/>
                  </a:cxn>
                  <a:cxn ang="0">
                    <a:pos x="1689" y="2357"/>
                  </a:cxn>
                  <a:cxn ang="0">
                    <a:pos x="1828" y="2297"/>
                  </a:cxn>
                  <a:cxn ang="0">
                    <a:pos x="1960" y="2224"/>
                  </a:cxn>
                  <a:cxn ang="0">
                    <a:pos x="2081" y="2134"/>
                  </a:cxn>
                  <a:cxn ang="0">
                    <a:pos x="2188" y="2033"/>
                  </a:cxn>
                  <a:cxn ang="0">
                    <a:pos x="2283" y="1918"/>
                  </a:cxn>
                  <a:cxn ang="0">
                    <a:pos x="2364" y="1794"/>
                  </a:cxn>
                  <a:cxn ang="0">
                    <a:pos x="2428" y="1660"/>
                  </a:cxn>
                  <a:cxn ang="0">
                    <a:pos x="2476" y="1519"/>
                  </a:cxn>
                  <a:cxn ang="0">
                    <a:pos x="2505" y="1369"/>
                  </a:cxn>
                  <a:cxn ang="0">
                    <a:pos x="2517" y="1217"/>
                  </a:cxn>
                  <a:cxn ang="0">
                    <a:pos x="2505" y="1060"/>
                  </a:cxn>
                  <a:cxn ang="0">
                    <a:pos x="2476" y="911"/>
                  </a:cxn>
                  <a:cxn ang="0">
                    <a:pos x="2428" y="769"/>
                  </a:cxn>
                  <a:cxn ang="0">
                    <a:pos x="2364" y="636"/>
                  </a:cxn>
                  <a:cxn ang="0">
                    <a:pos x="2283" y="510"/>
                  </a:cxn>
                  <a:cxn ang="0">
                    <a:pos x="2188" y="397"/>
                  </a:cxn>
                  <a:cxn ang="0">
                    <a:pos x="2081" y="295"/>
                  </a:cxn>
                  <a:cxn ang="0">
                    <a:pos x="1960" y="207"/>
                  </a:cxn>
                  <a:cxn ang="0">
                    <a:pos x="1828" y="130"/>
                  </a:cxn>
                  <a:cxn ang="0">
                    <a:pos x="1689" y="72"/>
                  </a:cxn>
                  <a:cxn ang="0">
                    <a:pos x="1541" y="29"/>
                  </a:cxn>
                  <a:cxn ang="0">
                    <a:pos x="1386" y="5"/>
                  </a:cxn>
                  <a:cxn ang="0">
                    <a:pos x="1225" y="0"/>
                  </a:cxn>
                  <a:cxn ang="0">
                    <a:pos x="1067" y="13"/>
                  </a:cxn>
                  <a:cxn ang="0">
                    <a:pos x="912" y="45"/>
                  </a:cxn>
                  <a:cxn ang="0">
                    <a:pos x="769" y="94"/>
                  </a:cxn>
                  <a:cxn ang="0">
                    <a:pos x="631" y="160"/>
                  </a:cxn>
                  <a:cxn ang="0">
                    <a:pos x="505" y="240"/>
                  </a:cxn>
                  <a:cxn ang="0">
                    <a:pos x="390" y="334"/>
                  </a:cxn>
                  <a:cxn ang="0">
                    <a:pos x="286" y="442"/>
                  </a:cxn>
                  <a:cxn ang="0">
                    <a:pos x="196" y="559"/>
                  </a:cxn>
                  <a:cxn ang="0">
                    <a:pos x="122" y="688"/>
                  </a:cxn>
                  <a:cxn ang="0">
                    <a:pos x="64" y="825"/>
                  </a:cxn>
                  <a:cxn ang="0">
                    <a:pos x="24" y="971"/>
                  </a:cxn>
                  <a:cxn ang="0">
                    <a:pos x="2" y="1122"/>
                  </a:cxn>
                  <a:cxn ang="0">
                    <a:pos x="0" y="1277"/>
                  </a:cxn>
                  <a:cxn ang="0">
                    <a:pos x="17" y="1430"/>
                  </a:cxn>
                  <a:cxn ang="0">
                    <a:pos x="56" y="1576"/>
                  </a:cxn>
                  <a:cxn ang="0">
                    <a:pos x="108" y="1715"/>
                  </a:cxn>
                  <a:cxn ang="0">
                    <a:pos x="180" y="1845"/>
                  </a:cxn>
                  <a:cxn ang="0">
                    <a:pos x="266" y="1965"/>
                  </a:cxn>
                  <a:cxn ang="0">
                    <a:pos x="368" y="2076"/>
                  </a:cxn>
                  <a:cxn ang="0">
                    <a:pos x="480" y="2172"/>
                  </a:cxn>
                  <a:cxn ang="0">
                    <a:pos x="605" y="2255"/>
                  </a:cxn>
                  <a:cxn ang="0">
                    <a:pos x="739" y="2323"/>
                  </a:cxn>
                  <a:cxn ang="0">
                    <a:pos x="883" y="2376"/>
                  </a:cxn>
                  <a:cxn ang="0">
                    <a:pos x="1035" y="2412"/>
                  </a:cxn>
                  <a:cxn ang="0">
                    <a:pos x="1193" y="2430"/>
                  </a:cxn>
                </a:cxnLst>
                <a:rect l="0" t="0" r="r" b="b"/>
                <a:pathLst>
                  <a:path w="2517" h="2432">
                    <a:moveTo>
                      <a:pt x="1258" y="2432"/>
                    </a:moveTo>
                    <a:lnTo>
                      <a:pt x="1290" y="2431"/>
                    </a:lnTo>
                    <a:lnTo>
                      <a:pt x="1321" y="2430"/>
                    </a:lnTo>
                    <a:lnTo>
                      <a:pt x="1354" y="2427"/>
                    </a:lnTo>
                    <a:lnTo>
                      <a:pt x="1386" y="2426"/>
                    </a:lnTo>
                    <a:lnTo>
                      <a:pt x="1417" y="2421"/>
                    </a:lnTo>
                    <a:lnTo>
                      <a:pt x="1449" y="2418"/>
                    </a:lnTo>
                    <a:lnTo>
                      <a:pt x="1479" y="2412"/>
                    </a:lnTo>
                    <a:lnTo>
                      <a:pt x="1511" y="2408"/>
                    </a:lnTo>
                    <a:lnTo>
                      <a:pt x="1541" y="2400"/>
                    </a:lnTo>
                    <a:lnTo>
                      <a:pt x="1571" y="2393"/>
                    </a:lnTo>
                    <a:lnTo>
                      <a:pt x="1601" y="2384"/>
                    </a:lnTo>
                    <a:lnTo>
                      <a:pt x="1631" y="2376"/>
                    </a:lnTo>
                    <a:lnTo>
                      <a:pt x="1660" y="2367"/>
                    </a:lnTo>
                    <a:lnTo>
                      <a:pt x="1689" y="2357"/>
                    </a:lnTo>
                    <a:lnTo>
                      <a:pt x="1717" y="2346"/>
                    </a:lnTo>
                    <a:lnTo>
                      <a:pt x="1747" y="2335"/>
                    </a:lnTo>
                    <a:lnTo>
                      <a:pt x="1775" y="2323"/>
                    </a:lnTo>
                    <a:lnTo>
                      <a:pt x="1803" y="2311"/>
                    </a:lnTo>
                    <a:lnTo>
                      <a:pt x="1828" y="2297"/>
                    </a:lnTo>
                    <a:lnTo>
                      <a:pt x="1856" y="2284"/>
                    </a:lnTo>
                    <a:lnTo>
                      <a:pt x="1882" y="2269"/>
                    </a:lnTo>
                    <a:lnTo>
                      <a:pt x="1909" y="2255"/>
                    </a:lnTo>
                    <a:lnTo>
                      <a:pt x="1935" y="2240"/>
                    </a:lnTo>
                    <a:lnTo>
                      <a:pt x="1960" y="2224"/>
                    </a:lnTo>
                    <a:lnTo>
                      <a:pt x="1985" y="2207"/>
                    </a:lnTo>
                    <a:lnTo>
                      <a:pt x="2010" y="2189"/>
                    </a:lnTo>
                    <a:lnTo>
                      <a:pt x="2034" y="2172"/>
                    </a:lnTo>
                    <a:lnTo>
                      <a:pt x="2057" y="2153"/>
                    </a:lnTo>
                    <a:lnTo>
                      <a:pt x="2081" y="2134"/>
                    </a:lnTo>
                    <a:lnTo>
                      <a:pt x="2103" y="2114"/>
                    </a:lnTo>
                    <a:lnTo>
                      <a:pt x="2125" y="2095"/>
                    </a:lnTo>
                    <a:lnTo>
                      <a:pt x="2149" y="2076"/>
                    </a:lnTo>
                    <a:lnTo>
                      <a:pt x="2167" y="2055"/>
                    </a:lnTo>
                    <a:lnTo>
                      <a:pt x="2188" y="2033"/>
                    </a:lnTo>
                    <a:lnTo>
                      <a:pt x="2208" y="2011"/>
                    </a:lnTo>
                    <a:lnTo>
                      <a:pt x="2228" y="1989"/>
                    </a:lnTo>
                    <a:lnTo>
                      <a:pt x="2247" y="1965"/>
                    </a:lnTo>
                    <a:lnTo>
                      <a:pt x="2265" y="1942"/>
                    </a:lnTo>
                    <a:lnTo>
                      <a:pt x="2283" y="1918"/>
                    </a:lnTo>
                    <a:lnTo>
                      <a:pt x="2302" y="1894"/>
                    </a:lnTo>
                    <a:lnTo>
                      <a:pt x="2317" y="1870"/>
                    </a:lnTo>
                    <a:lnTo>
                      <a:pt x="2333" y="1845"/>
                    </a:lnTo>
                    <a:lnTo>
                      <a:pt x="2348" y="1819"/>
                    </a:lnTo>
                    <a:lnTo>
                      <a:pt x="2364" y="1794"/>
                    </a:lnTo>
                    <a:lnTo>
                      <a:pt x="2378" y="1767"/>
                    </a:lnTo>
                    <a:lnTo>
                      <a:pt x="2392" y="1741"/>
                    </a:lnTo>
                    <a:lnTo>
                      <a:pt x="2403" y="1715"/>
                    </a:lnTo>
                    <a:lnTo>
                      <a:pt x="2417" y="1688"/>
                    </a:lnTo>
                    <a:lnTo>
                      <a:pt x="2428" y="1660"/>
                    </a:lnTo>
                    <a:lnTo>
                      <a:pt x="2440" y="1632"/>
                    </a:lnTo>
                    <a:lnTo>
                      <a:pt x="2449" y="1603"/>
                    </a:lnTo>
                    <a:lnTo>
                      <a:pt x="2459" y="1576"/>
                    </a:lnTo>
                    <a:lnTo>
                      <a:pt x="2468" y="1547"/>
                    </a:lnTo>
                    <a:lnTo>
                      <a:pt x="2476" y="1519"/>
                    </a:lnTo>
                    <a:lnTo>
                      <a:pt x="2483" y="1489"/>
                    </a:lnTo>
                    <a:lnTo>
                      <a:pt x="2491" y="1460"/>
                    </a:lnTo>
                    <a:lnTo>
                      <a:pt x="2497" y="1430"/>
                    </a:lnTo>
                    <a:lnTo>
                      <a:pt x="2501" y="1399"/>
                    </a:lnTo>
                    <a:lnTo>
                      <a:pt x="2505" y="1369"/>
                    </a:lnTo>
                    <a:lnTo>
                      <a:pt x="2510" y="1339"/>
                    </a:lnTo>
                    <a:lnTo>
                      <a:pt x="2512" y="1308"/>
                    </a:lnTo>
                    <a:lnTo>
                      <a:pt x="2514" y="1277"/>
                    </a:lnTo>
                    <a:lnTo>
                      <a:pt x="2515" y="1246"/>
                    </a:lnTo>
                    <a:lnTo>
                      <a:pt x="2517" y="1217"/>
                    </a:lnTo>
                    <a:lnTo>
                      <a:pt x="2515" y="1184"/>
                    </a:lnTo>
                    <a:lnTo>
                      <a:pt x="2514" y="1152"/>
                    </a:lnTo>
                    <a:lnTo>
                      <a:pt x="2512" y="1122"/>
                    </a:lnTo>
                    <a:lnTo>
                      <a:pt x="2510" y="1091"/>
                    </a:lnTo>
                    <a:lnTo>
                      <a:pt x="2505" y="1060"/>
                    </a:lnTo>
                    <a:lnTo>
                      <a:pt x="2501" y="1030"/>
                    </a:lnTo>
                    <a:lnTo>
                      <a:pt x="2497" y="1000"/>
                    </a:lnTo>
                    <a:lnTo>
                      <a:pt x="2491" y="971"/>
                    </a:lnTo>
                    <a:lnTo>
                      <a:pt x="2483" y="940"/>
                    </a:lnTo>
                    <a:lnTo>
                      <a:pt x="2476" y="911"/>
                    </a:lnTo>
                    <a:lnTo>
                      <a:pt x="2468" y="882"/>
                    </a:lnTo>
                    <a:lnTo>
                      <a:pt x="2459" y="853"/>
                    </a:lnTo>
                    <a:lnTo>
                      <a:pt x="2449" y="825"/>
                    </a:lnTo>
                    <a:lnTo>
                      <a:pt x="2440" y="797"/>
                    </a:lnTo>
                    <a:lnTo>
                      <a:pt x="2428" y="769"/>
                    </a:lnTo>
                    <a:lnTo>
                      <a:pt x="2417" y="743"/>
                    </a:lnTo>
                    <a:lnTo>
                      <a:pt x="2403" y="713"/>
                    </a:lnTo>
                    <a:lnTo>
                      <a:pt x="2392" y="688"/>
                    </a:lnTo>
                    <a:lnTo>
                      <a:pt x="2378" y="662"/>
                    </a:lnTo>
                    <a:lnTo>
                      <a:pt x="2364" y="636"/>
                    </a:lnTo>
                    <a:lnTo>
                      <a:pt x="2348" y="610"/>
                    </a:lnTo>
                    <a:lnTo>
                      <a:pt x="2333" y="584"/>
                    </a:lnTo>
                    <a:lnTo>
                      <a:pt x="2317" y="559"/>
                    </a:lnTo>
                    <a:lnTo>
                      <a:pt x="2302" y="535"/>
                    </a:lnTo>
                    <a:lnTo>
                      <a:pt x="2283" y="510"/>
                    </a:lnTo>
                    <a:lnTo>
                      <a:pt x="2265" y="488"/>
                    </a:lnTo>
                    <a:lnTo>
                      <a:pt x="2247" y="464"/>
                    </a:lnTo>
                    <a:lnTo>
                      <a:pt x="2228" y="442"/>
                    </a:lnTo>
                    <a:lnTo>
                      <a:pt x="2208" y="419"/>
                    </a:lnTo>
                    <a:lnTo>
                      <a:pt x="2188" y="397"/>
                    </a:lnTo>
                    <a:lnTo>
                      <a:pt x="2167" y="376"/>
                    </a:lnTo>
                    <a:lnTo>
                      <a:pt x="2149" y="356"/>
                    </a:lnTo>
                    <a:lnTo>
                      <a:pt x="2125" y="334"/>
                    </a:lnTo>
                    <a:lnTo>
                      <a:pt x="2103" y="314"/>
                    </a:lnTo>
                    <a:lnTo>
                      <a:pt x="2081" y="295"/>
                    </a:lnTo>
                    <a:lnTo>
                      <a:pt x="2057" y="276"/>
                    </a:lnTo>
                    <a:lnTo>
                      <a:pt x="2034" y="258"/>
                    </a:lnTo>
                    <a:lnTo>
                      <a:pt x="2010" y="240"/>
                    </a:lnTo>
                    <a:lnTo>
                      <a:pt x="1985" y="222"/>
                    </a:lnTo>
                    <a:lnTo>
                      <a:pt x="1960" y="207"/>
                    </a:lnTo>
                    <a:lnTo>
                      <a:pt x="1935" y="189"/>
                    </a:lnTo>
                    <a:lnTo>
                      <a:pt x="1909" y="174"/>
                    </a:lnTo>
                    <a:lnTo>
                      <a:pt x="1882" y="160"/>
                    </a:lnTo>
                    <a:lnTo>
                      <a:pt x="1856" y="145"/>
                    </a:lnTo>
                    <a:lnTo>
                      <a:pt x="1828" y="130"/>
                    </a:lnTo>
                    <a:lnTo>
                      <a:pt x="1803" y="119"/>
                    </a:lnTo>
                    <a:lnTo>
                      <a:pt x="1775" y="106"/>
                    </a:lnTo>
                    <a:lnTo>
                      <a:pt x="1747" y="94"/>
                    </a:lnTo>
                    <a:lnTo>
                      <a:pt x="1717" y="83"/>
                    </a:lnTo>
                    <a:lnTo>
                      <a:pt x="1689" y="72"/>
                    </a:lnTo>
                    <a:lnTo>
                      <a:pt x="1660" y="62"/>
                    </a:lnTo>
                    <a:lnTo>
                      <a:pt x="1631" y="54"/>
                    </a:lnTo>
                    <a:lnTo>
                      <a:pt x="1601" y="45"/>
                    </a:lnTo>
                    <a:lnTo>
                      <a:pt x="1571" y="37"/>
                    </a:lnTo>
                    <a:lnTo>
                      <a:pt x="1541" y="29"/>
                    </a:lnTo>
                    <a:lnTo>
                      <a:pt x="1511" y="24"/>
                    </a:lnTo>
                    <a:lnTo>
                      <a:pt x="1479" y="18"/>
                    </a:lnTo>
                    <a:lnTo>
                      <a:pt x="1449" y="13"/>
                    </a:lnTo>
                    <a:lnTo>
                      <a:pt x="1417" y="7"/>
                    </a:lnTo>
                    <a:lnTo>
                      <a:pt x="1386" y="5"/>
                    </a:lnTo>
                    <a:lnTo>
                      <a:pt x="1354" y="3"/>
                    </a:lnTo>
                    <a:lnTo>
                      <a:pt x="1321" y="1"/>
                    </a:lnTo>
                    <a:lnTo>
                      <a:pt x="1290" y="0"/>
                    </a:lnTo>
                    <a:lnTo>
                      <a:pt x="1258" y="0"/>
                    </a:lnTo>
                    <a:lnTo>
                      <a:pt x="1225" y="0"/>
                    </a:lnTo>
                    <a:lnTo>
                      <a:pt x="1193" y="1"/>
                    </a:lnTo>
                    <a:lnTo>
                      <a:pt x="1160" y="3"/>
                    </a:lnTo>
                    <a:lnTo>
                      <a:pt x="1130" y="5"/>
                    </a:lnTo>
                    <a:lnTo>
                      <a:pt x="1097" y="7"/>
                    </a:lnTo>
                    <a:lnTo>
                      <a:pt x="1067" y="13"/>
                    </a:lnTo>
                    <a:lnTo>
                      <a:pt x="1035" y="18"/>
                    </a:lnTo>
                    <a:lnTo>
                      <a:pt x="1005" y="24"/>
                    </a:lnTo>
                    <a:lnTo>
                      <a:pt x="973" y="29"/>
                    </a:lnTo>
                    <a:lnTo>
                      <a:pt x="943" y="37"/>
                    </a:lnTo>
                    <a:lnTo>
                      <a:pt x="912" y="45"/>
                    </a:lnTo>
                    <a:lnTo>
                      <a:pt x="883" y="54"/>
                    </a:lnTo>
                    <a:lnTo>
                      <a:pt x="854" y="62"/>
                    </a:lnTo>
                    <a:lnTo>
                      <a:pt x="825" y="72"/>
                    </a:lnTo>
                    <a:lnTo>
                      <a:pt x="795" y="83"/>
                    </a:lnTo>
                    <a:lnTo>
                      <a:pt x="769" y="94"/>
                    </a:lnTo>
                    <a:lnTo>
                      <a:pt x="739" y="106"/>
                    </a:lnTo>
                    <a:lnTo>
                      <a:pt x="711" y="119"/>
                    </a:lnTo>
                    <a:lnTo>
                      <a:pt x="684" y="130"/>
                    </a:lnTo>
                    <a:lnTo>
                      <a:pt x="658" y="145"/>
                    </a:lnTo>
                    <a:lnTo>
                      <a:pt x="631" y="160"/>
                    </a:lnTo>
                    <a:lnTo>
                      <a:pt x="605" y="174"/>
                    </a:lnTo>
                    <a:lnTo>
                      <a:pt x="578" y="189"/>
                    </a:lnTo>
                    <a:lnTo>
                      <a:pt x="555" y="207"/>
                    </a:lnTo>
                    <a:lnTo>
                      <a:pt x="529" y="222"/>
                    </a:lnTo>
                    <a:lnTo>
                      <a:pt x="505" y="240"/>
                    </a:lnTo>
                    <a:lnTo>
                      <a:pt x="480" y="258"/>
                    </a:lnTo>
                    <a:lnTo>
                      <a:pt x="458" y="276"/>
                    </a:lnTo>
                    <a:lnTo>
                      <a:pt x="433" y="295"/>
                    </a:lnTo>
                    <a:lnTo>
                      <a:pt x="411" y="314"/>
                    </a:lnTo>
                    <a:lnTo>
                      <a:pt x="390" y="334"/>
                    </a:lnTo>
                    <a:lnTo>
                      <a:pt x="368" y="356"/>
                    </a:lnTo>
                    <a:lnTo>
                      <a:pt x="347" y="376"/>
                    </a:lnTo>
                    <a:lnTo>
                      <a:pt x="326" y="397"/>
                    </a:lnTo>
                    <a:lnTo>
                      <a:pt x="305" y="419"/>
                    </a:lnTo>
                    <a:lnTo>
                      <a:pt x="286" y="442"/>
                    </a:lnTo>
                    <a:lnTo>
                      <a:pt x="266" y="464"/>
                    </a:lnTo>
                    <a:lnTo>
                      <a:pt x="249" y="488"/>
                    </a:lnTo>
                    <a:lnTo>
                      <a:pt x="230" y="510"/>
                    </a:lnTo>
                    <a:lnTo>
                      <a:pt x="214" y="535"/>
                    </a:lnTo>
                    <a:lnTo>
                      <a:pt x="196" y="559"/>
                    </a:lnTo>
                    <a:lnTo>
                      <a:pt x="180" y="584"/>
                    </a:lnTo>
                    <a:lnTo>
                      <a:pt x="165" y="610"/>
                    </a:lnTo>
                    <a:lnTo>
                      <a:pt x="150" y="636"/>
                    </a:lnTo>
                    <a:lnTo>
                      <a:pt x="135" y="662"/>
                    </a:lnTo>
                    <a:lnTo>
                      <a:pt x="122" y="688"/>
                    </a:lnTo>
                    <a:lnTo>
                      <a:pt x="108" y="713"/>
                    </a:lnTo>
                    <a:lnTo>
                      <a:pt x="98" y="743"/>
                    </a:lnTo>
                    <a:lnTo>
                      <a:pt x="86" y="769"/>
                    </a:lnTo>
                    <a:lnTo>
                      <a:pt x="75" y="797"/>
                    </a:lnTo>
                    <a:lnTo>
                      <a:pt x="64" y="825"/>
                    </a:lnTo>
                    <a:lnTo>
                      <a:pt x="56" y="853"/>
                    </a:lnTo>
                    <a:lnTo>
                      <a:pt x="45" y="882"/>
                    </a:lnTo>
                    <a:lnTo>
                      <a:pt x="37" y="911"/>
                    </a:lnTo>
                    <a:lnTo>
                      <a:pt x="30" y="940"/>
                    </a:lnTo>
                    <a:lnTo>
                      <a:pt x="24" y="971"/>
                    </a:lnTo>
                    <a:lnTo>
                      <a:pt x="17" y="1000"/>
                    </a:lnTo>
                    <a:lnTo>
                      <a:pt x="13" y="1030"/>
                    </a:lnTo>
                    <a:lnTo>
                      <a:pt x="8" y="1060"/>
                    </a:lnTo>
                    <a:lnTo>
                      <a:pt x="4" y="1091"/>
                    </a:lnTo>
                    <a:lnTo>
                      <a:pt x="2" y="1122"/>
                    </a:lnTo>
                    <a:lnTo>
                      <a:pt x="0" y="1152"/>
                    </a:lnTo>
                    <a:lnTo>
                      <a:pt x="0" y="1184"/>
                    </a:lnTo>
                    <a:lnTo>
                      <a:pt x="0" y="1217"/>
                    </a:lnTo>
                    <a:lnTo>
                      <a:pt x="0" y="1246"/>
                    </a:lnTo>
                    <a:lnTo>
                      <a:pt x="0" y="1277"/>
                    </a:lnTo>
                    <a:lnTo>
                      <a:pt x="2" y="1308"/>
                    </a:lnTo>
                    <a:lnTo>
                      <a:pt x="4" y="1339"/>
                    </a:lnTo>
                    <a:lnTo>
                      <a:pt x="8" y="1369"/>
                    </a:lnTo>
                    <a:lnTo>
                      <a:pt x="13" y="1399"/>
                    </a:lnTo>
                    <a:lnTo>
                      <a:pt x="17" y="1430"/>
                    </a:lnTo>
                    <a:lnTo>
                      <a:pt x="24" y="1460"/>
                    </a:lnTo>
                    <a:lnTo>
                      <a:pt x="30" y="1489"/>
                    </a:lnTo>
                    <a:lnTo>
                      <a:pt x="37" y="1519"/>
                    </a:lnTo>
                    <a:lnTo>
                      <a:pt x="45" y="1547"/>
                    </a:lnTo>
                    <a:lnTo>
                      <a:pt x="56" y="1576"/>
                    </a:lnTo>
                    <a:lnTo>
                      <a:pt x="64" y="1603"/>
                    </a:lnTo>
                    <a:lnTo>
                      <a:pt x="75" y="1632"/>
                    </a:lnTo>
                    <a:lnTo>
                      <a:pt x="86" y="1660"/>
                    </a:lnTo>
                    <a:lnTo>
                      <a:pt x="98" y="1688"/>
                    </a:lnTo>
                    <a:lnTo>
                      <a:pt x="108" y="1715"/>
                    </a:lnTo>
                    <a:lnTo>
                      <a:pt x="122" y="1741"/>
                    </a:lnTo>
                    <a:lnTo>
                      <a:pt x="135" y="1767"/>
                    </a:lnTo>
                    <a:lnTo>
                      <a:pt x="150" y="1794"/>
                    </a:lnTo>
                    <a:lnTo>
                      <a:pt x="165" y="1819"/>
                    </a:lnTo>
                    <a:lnTo>
                      <a:pt x="180" y="1845"/>
                    </a:lnTo>
                    <a:lnTo>
                      <a:pt x="196" y="1870"/>
                    </a:lnTo>
                    <a:lnTo>
                      <a:pt x="214" y="1894"/>
                    </a:lnTo>
                    <a:lnTo>
                      <a:pt x="230" y="1918"/>
                    </a:lnTo>
                    <a:lnTo>
                      <a:pt x="249" y="1942"/>
                    </a:lnTo>
                    <a:lnTo>
                      <a:pt x="266" y="1965"/>
                    </a:lnTo>
                    <a:lnTo>
                      <a:pt x="286" y="1989"/>
                    </a:lnTo>
                    <a:lnTo>
                      <a:pt x="305" y="2011"/>
                    </a:lnTo>
                    <a:lnTo>
                      <a:pt x="326" y="2033"/>
                    </a:lnTo>
                    <a:lnTo>
                      <a:pt x="347" y="2055"/>
                    </a:lnTo>
                    <a:lnTo>
                      <a:pt x="368" y="2076"/>
                    </a:lnTo>
                    <a:lnTo>
                      <a:pt x="390" y="2095"/>
                    </a:lnTo>
                    <a:lnTo>
                      <a:pt x="411" y="2114"/>
                    </a:lnTo>
                    <a:lnTo>
                      <a:pt x="433" y="2134"/>
                    </a:lnTo>
                    <a:lnTo>
                      <a:pt x="458" y="2153"/>
                    </a:lnTo>
                    <a:lnTo>
                      <a:pt x="480" y="2172"/>
                    </a:lnTo>
                    <a:lnTo>
                      <a:pt x="505" y="2189"/>
                    </a:lnTo>
                    <a:lnTo>
                      <a:pt x="529" y="2207"/>
                    </a:lnTo>
                    <a:lnTo>
                      <a:pt x="555" y="2224"/>
                    </a:lnTo>
                    <a:lnTo>
                      <a:pt x="578" y="2240"/>
                    </a:lnTo>
                    <a:lnTo>
                      <a:pt x="605" y="2255"/>
                    </a:lnTo>
                    <a:lnTo>
                      <a:pt x="631" y="2269"/>
                    </a:lnTo>
                    <a:lnTo>
                      <a:pt x="658" y="2284"/>
                    </a:lnTo>
                    <a:lnTo>
                      <a:pt x="684" y="2297"/>
                    </a:lnTo>
                    <a:lnTo>
                      <a:pt x="711" y="2311"/>
                    </a:lnTo>
                    <a:lnTo>
                      <a:pt x="739" y="2323"/>
                    </a:lnTo>
                    <a:lnTo>
                      <a:pt x="769" y="2335"/>
                    </a:lnTo>
                    <a:lnTo>
                      <a:pt x="795" y="2346"/>
                    </a:lnTo>
                    <a:lnTo>
                      <a:pt x="825" y="2357"/>
                    </a:lnTo>
                    <a:lnTo>
                      <a:pt x="854" y="2367"/>
                    </a:lnTo>
                    <a:lnTo>
                      <a:pt x="883" y="2376"/>
                    </a:lnTo>
                    <a:lnTo>
                      <a:pt x="912" y="2384"/>
                    </a:lnTo>
                    <a:lnTo>
                      <a:pt x="943" y="2393"/>
                    </a:lnTo>
                    <a:lnTo>
                      <a:pt x="973" y="2400"/>
                    </a:lnTo>
                    <a:lnTo>
                      <a:pt x="1005" y="2408"/>
                    </a:lnTo>
                    <a:lnTo>
                      <a:pt x="1035" y="2412"/>
                    </a:lnTo>
                    <a:lnTo>
                      <a:pt x="1067" y="2418"/>
                    </a:lnTo>
                    <a:lnTo>
                      <a:pt x="1097" y="2421"/>
                    </a:lnTo>
                    <a:lnTo>
                      <a:pt x="1130" y="2426"/>
                    </a:lnTo>
                    <a:lnTo>
                      <a:pt x="1160" y="2427"/>
                    </a:lnTo>
                    <a:lnTo>
                      <a:pt x="1193" y="2430"/>
                    </a:lnTo>
                    <a:lnTo>
                      <a:pt x="1225" y="2431"/>
                    </a:lnTo>
                    <a:lnTo>
                      <a:pt x="1258" y="2432"/>
                    </a:lnTo>
                    <a:lnTo>
                      <a:pt x="1258" y="2432"/>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4"/>
              <p:cNvSpPr>
                <a:spLocks/>
              </p:cNvSpPr>
              <p:nvPr/>
            </p:nvSpPr>
            <p:spPr bwMode="auto">
              <a:xfrm>
                <a:off x="8651" y="8901"/>
                <a:ext cx="452" cy="706"/>
              </a:xfrm>
              <a:custGeom>
                <a:avLst/>
                <a:gdLst/>
                <a:ahLst/>
                <a:cxnLst>
                  <a:cxn ang="0">
                    <a:pos x="833" y="188"/>
                  </a:cxn>
                  <a:cxn ang="0">
                    <a:pos x="804" y="196"/>
                  </a:cxn>
                  <a:cxn ang="0">
                    <a:pos x="769" y="206"/>
                  </a:cxn>
                  <a:cxn ang="0">
                    <a:pos x="724" y="222"/>
                  </a:cxn>
                  <a:cxn ang="0">
                    <a:pos x="673" y="242"/>
                  </a:cxn>
                  <a:cxn ang="0">
                    <a:pos x="619" y="269"/>
                  </a:cxn>
                  <a:cxn ang="0">
                    <a:pos x="560" y="300"/>
                  </a:cxn>
                  <a:cxn ang="0">
                    <a:pos x="502" y="338"/>
                  </a:cxn>
                  <a:cxn ang="0">
                    <a:pos x="445" y="384"/>
                  </a:cxn>
                  <a:cxn ang="0">
                    <a:pos x="390" y="437"/>
                  </a:cxn>
                  <a:cxn ang="0">
                    <a:pos x="342" y="498"/>
                  </a:cxn>
                  <a:cxn ang="0">
                    <a:pos x="300" y="568"/>
                  </a:cxn>
                  <a:cxn ang="0">
                    <a:pos x="268" y="644"/>
                  </a:cxn>
                  <a:cxn ang="0">
                    <a:pos x="243" y="717"/>
                  </a:cxn>
                  <a:cxn ang="0">
                    <a:pos x="224" y="785"/>
                  </a:cxn>
                  <a:cxn ang="0">
                    <a:pos x="214" y="847"/>
                  </a:cxn>
                  <a:cxn ang="0">
                    <a:pos x="207" y="904"/>
                  </a:cxn>
                  <a:cxn ang="0">
                    <a:pos x="207" y="956"/>
                  </a:cxn>
                  <a:cxn ang="0">
                    <a:pos x="208" y="1003"/>
                  </a:cxn>
                  <a:cxn ang="0">
                    <a:pos x="213" y="1043"/>
                  </a:cxn>
                  <a:cxn ang="0">
                    <a:pos x="219" y="1077"/>
                  </a:cxn>
                  <a:cxn ang="0">
                    <a:pos x="226" y="1106"/>
                  </a:cxn>
                  <a:cxn ang="0">
                    <a:pos x="235" y="1141"/>
                  </a:cxn>
                  <a:cxn ang="0">
                    <a:pos x="229" y="1156"/>
                  </a:cxn>
                  <a:cxn ang="0">
                    <a:pos x="198" y="1165"/>
                  </a:cxn>
                  <a:cxn ang="0">
                    <a:pos x="154" y="1175"/>
                  </a:cxn>
                  <a:cxn ang="0">
                    <a:pos x="120" y="1182"/>
                  </a:cxn>
                  <a:cxn ang="0">
                    <a:pos x="79" y="1190"/>
                  </a:cxn>
                  <a:cxn ang="0">
                    <a:pos x="44" y="1197"/>
                  </a:cxn>
                  <a:cxn ang="0">
                    <a:pos x="30" y="1197"/>
                  </a:cxn>
                  <a:cxn ang="0">
                    <a:pos x="22" y="1166"/>
                  </a:cxn>
                  <a:cxn ang="0">
                    <a:pos x="18" y="1131"/>
                  </a:cxn>
                  <a:cxn ang="0">
                    <a:pos x="9" y="1084"/>
                  </a:cxn>
                  <a:cxn ang="0">
                    <a:pos x="4" y="1028"/>
                  </a:cxn>
                  <a:cxn ang="0">
                    <a:pos x="1" y="965"/>
                  </a:cxn>
                  <a:cxn ang="0">
                    <a:pos x="1" y="896"/>
                  </a:cxn>
                  <a:cxn ang="0">
                    <a:pos x="5" y="822"/>
                  </a:cxn>
                  <a:cxn ang="0">
                    <a:pos x="15" y="744"/>
                  </a:cxn>
                  <a:cxn ang="0">
                    <a:pos x="34" y="664"/>
                  </a:cxn>
                  <a:cxn ang="0">
                    <a:pos x="61" y="585"/>
                  </a:cxn>
                  <a:cxn ang="0">
                    <a:pos x="98" y="505"/>
                  </a:cxn>
                  <a:cxn ang="0">
                    <a:pos x="143" y="432"/>
                  </a:cxn>
                  <a:cxn ang="0">
                    <a:pos x="188" y="366"/>
                  </a:cxn>
                  <a:cxn ang="0">
                    <a:pos x="234" y="311"/>
                  </a:cxn>
                  <a:cxn ang="0">
                    <a:pos x="282" y="260"/>
                  </a:cxn>
                  <a:cxn ang="0">
                    <a:pos x="331" y="217"/>
                  </a:cxn>
                  <a:cxn ang="0">
                    <a:pos x="380" y="179"/>
                  </a:cxn>
                  <a:cxn ang="0">
                    <a:pos x="431" y="148"/>
                  </a:cxn>
                  <a:cxn ang="0">
                    <a:pos x="481" y="117"/>
                  </a:cxn>
                  <a:cxn ang="0">
                    <a:pos x="535" y="91"/>
                  </a:cxn>
                  <a:cxn ang="0">
                    <a:pos x="590" y="67"/>
                  </a:cxn>
                  <a:cxn ang="0">
                    <a:pos x="646" y="46"/>
                  </a:cxn>
                  <a:cxn ang="0">
                    <a:pos x="702" y="27"/>
                  </a:cxn>
                  <a:cxn ang="0">
                    <a:pos x="763" y="8"/>
                  </a:cxn>
                </a:cxnLst>
                <a:rect l="0" t="0" r="r" b="b"/>
                <a:pathLst>
                  <a:path w="845" h="1201">
                    <a:moveTo>
                      <a:pt x="786" y="0"/>
                    </a:moveTo>
                    <a:lnTo>
                      <a:pt x="845" y="187"/>
                    </a:lnTo>
                    <a:lnTo>
                      <a:pt x="843" y="187"/>
                    </a:lnTo>
                    <a:lnTo>
                      <a:pt x="839" y="187"/>
                    </a:lnTo>
                    <a:lnTo>
                      <a:pt x="833" y="188"/>
                    </a:lnTo>
                    <a:lnTo>
                      <a:pt x="826" y="192"/>
                    </a:lnTo>
                    <a:lnTo>
                      <a:pt x="820" y="192"/>
                    </a:lnTo>
                    <a:lnTo>
                      <a:pt x="816" y="193"/>
                    </a:lnTo>
                    <a:lnTo>
                      <a:pt x="810" y="194"/>
                    </a:lnTo>
                    <a:lnTo>
                      <a:pt x="804" y="196"/>
                    </a:lnTo>
                    <a:lnTo>
                      <a:pt x="797" y="197"/>
                    </a:lnTo>
                    <a:lnTo>
                      <a:pt x="791" y="199"/>
                    </a:lnTo>
                    <a:lnTo>
                      <a:pt x="784" y="202"/>
                    </a:lnTo>
                    <a:lnTo>
                      <a:pt x="777" y="205"/>
                    </a:lnTo>
                    <a:lnTo>
                      <a:pt x="769" y="206"/>
                    </a:lnTo>
                    <a:lnTo>
                      <a:pt x="761" y="210"/>
                    </a:lnTo>
                    <a:lnTo>
                      <a:pt x="751" y="212"/>
                    </a:lnTo>
                    <a:lnTo>
                      <a:pt x="744" y="215"/>
                    </a:lnTo>
                    <a:lnTo>
                      <a:pt x="734" y="217"/>
                    </a:lnTo>
                    <a:lnTo>
                      <a:pt x="724" y="222"/>
                    </a:lnTo>
                    <a:lnTo>
                      <a:pt x="714" y="225"/>
                    </a:lnTo>
                    <a:lnTo>
                      <a:pt x="706" y="230"/>
                    </a:lnTo>
                    <a:lnTo>
                      <a:pt x="695" y="233"/>
                    </a:lnTo>
                    <a:lnTo>
                      <a:pt x="684" y="238"/>
                    </a:lnTo>
                    <a:lnTo>
                      <a:pt x="673" y="242"/>
                    </a:lnTo>
                    <a:lnTo>
                      <a:pt x="664" y="248"/>
                    </a:lnTo>
                    <a:lnTo>
                      <a:pt x="652" y="252"/>
                    </a:lnTo>
                    <a:lnTo>
                      <a:pt x="642" y="257"/>
                    </a:lnTo>
                    <a:lnTo>
                      <a:pt x="631" y="264"/>
                    </a:lnTo>
                    <a:lnTo>
                      <a:pt x="619" y="269"/>
                    </a:lnTo>
                    <a:lnTo>
                      <a:pt x="608" y="275"/>
                    </a:lnTo>
                    <a:lnTo>
                      <a:pt x="596" y="281"/>
                    </a:lnTo>
                    <a:lnTo>
                      <a:pt x="584" y="286"/>
                    </a:lnTo>
                    <a:lnTo>
                      <a:pt x="573" y="293"/>
                    </a:lnTo>
                    <a:lnTo>
                      <a:pt x="560" y="300"/>
                    </a:lnTo>
                    <a:lnTo>
                      <a:pt x="549" y="308"/>
                    </a:lnTo>
                    <a:lnTo>
                      <a:pt x="538" y="316"/>
                    </a:lnTo>
                    <a:lnTo>
                      <a:pt x="526" y="322"/>
                    </a:lnTo>
                    <a:lnTo>
                      <a:pt x="514" y="330"/>
                    </a:lnTo>
                    <a:lnTo>
                      <a:pt x="502" y="338"/>
                    </a:lnTo>
                    <a:lnTo>
                      <a:pt x="491" y="347"/>
                    </a:lnTo>
                    <a:lnTo>
                      <a:pt x="479" y="356"/>
                    </a:lnTo>
                    <a:lnTo>
                      <a:pt x="467" y="365"/>
                    </a:lnTo>
                    <a:lnTo>
                      <a:pt x="456" y="374"/>
                    </a:lnTo>
                    <a:lnTo>
                      <a:pt x="445" y="384"/>
                    </a:lnTo>
                    <a:lnTo>
                      <a:pt x="435" y="396"/>
                    </a:lnTo>
                    <a:lnTo>
                      <a:pt x="423" y="405"/>
                    </a:lnTo>
                    <a:lnTo>
                      <a:pt x="413" y="415"/>
                    </a:lnTo>
                    <a:lnTo>
                      <a:pt x="402" y="426"/>
                    </a:lnTo>
                    <a:lnTo>
                      <a:pt x="390" y="437"/>
                    </a:lnTo>
                    <a:lnTo>
                      <a:pt x="380" y="449"/>
                    </a:lnTo>
                    <a:lnTo>
                      <a:pt x="370" y="461"/>
                    </a:lnTo>
                    <a:lnTo>
                      <a:pt x="361" y="474"/>
                    </a:lnTo>
                    <a:lnTo>
                      <a:pt x="352" y="487"/>
                    </a:lnTo>
                    <a:lnTo>
                      <a:pt x="342" y="498"/>
                    </a:lnTo>
                    <a:lnTo>
                      <a:pt x="333" y="512"/>
                    </a:lnTo>
                    <a:lnTo>
                      <a:pt x="325" y="525"/>
                    </a:lnTo>
                    <a:lnTo>
                      <a:pt x="317" y="540"/>
                    </a:lnTo>
                    <a:lnTo>
                      <a:pt x="309" y="554"/>
                    </a:lnTo>
                    <a:lnTo>
                      <a:pt x="300" y="568"/>
                    </a:lnTo>
                    <a:lnTo>
                      <a:pt x="293" y="584"/>
                    </a:lnTo>
                    <a:lnTo>
                      <a:pt x="287" y="600"/>
                    </a:lnTo>
                    <a:lnTo>
                      <a:pt x="279" y="614"/>
                    </a:lnTo>
                    <a:lnTo>
                      <a:pt x="273" y="629"/>
                    </a:lnTo>
                    <a:lnTo>
                      <a:pt x="268" y="644"/>
                    </a:lnTo>
                    <a:lnTo>
                      <a:pt x="263" y="660"/>
                    </a:lnTo>
                    <a:lnTo>
                      <a:pt x="256" y="673"/>
                    </a:lnTo>
                    <a:lnTo>
                      <a:pt x="251" y="688"/>
                    </a:lnTo>
                    <a:lnTo>
                      <a:pt x="247" y="702"/>
                    </a:lnTo>
                    <a:lnTo>
                      <a:pt x="243" y="717"/>
                    </a:lnTo>
                    <a:lnTo>
                      <a:pt x="237" y="731"/>
                    </a:lnTo>
                    <a:lnTo>
                      <a:pt x="234" y="744"/>
                    </a:lnTo>
                    <a:lnTo>
                      <a:pt x="230" y="758"/>
                    </a:lnTo>
                    <a:lnTo>
                      <a:pt x="228" y="771"/>
                    </a:lnTo>
                    <a:lnTo>
                      <a:pt x="224" y="785"/>
                    </a:lnTo>
                    <a:lnTo>
                      <a:pt x="222" y="797"/>
                    </a:lnTo>
                    <a:lnTo>
                      <a:pt x="220" y="811"/>
                    </a:lnTo>
                    <a:lnTo>
                      <a:pt x="219" y="823"/>
                    </a:lnTo>
                    <a:lnTo>
                      <a:pt x="215" y="834"/>
                    </a:lnTo>
                    <a:lnTo>
                      <a:pt x="214" y="847"/>
                    </a:lnTo>
                    <a:lnTo>
                      <a:pt x="212" y="858"/>
                    </a:lnTo>
                    <a:lnTo>
                      <a:pt x="210" y="871"/>
                    </a:lnTo>
                    <a:lnTo>
                      <a:pt x="209" y="882"/>
                    </a:lnTo>
                    <a:lnTo>
                      <a:pt x="208" y="893"/>
                    </a:lnTo>
                    <a:lnTo>
                      <a:pt x="207" y="904"/>
                    </a:lnTo>
                    <a:lnTo>
                      <a:pt x="207" y="916"/>
                    </a:lnTo>
                    <a:lnTo>
                      <a:pt x="207" y="926"/>
                    </a:lnTo>
                    <a:lnTo>
                      <a:pt x="207" y="936"/>
                    </a:lnTo>
                    <a:lnTo>
                      <a:pt x="207" y="946"/>
                    </a:lnTo>
                    <a:lnTo>
                      <a:pt x="207" y="956"/>
                    </a:lnTo>
                    <a:lnTo>
                      <a:pt x="207" y="966"/>
                    </a:lnTo>
                    <a:lnTo>
                      <a:pt x="207" y="975"/>
                    </a:lnTo>
                    <a:lnTo>
                      <a:pt x="207" y="986"/>
                    </a:lnTo>
                    <a:lnTo>
                      <a:pt x="208" y="995"/>
                    </a:lnTo>
                    <a:lnTo>
                      <a:pt x="208" y="1003"/>
                    </a:lnTo>
                    <a:lnTo>
                      <a:pt x="208" y="1012"/>
                    </a:lnTo>
                    <a:lnTo>
                      <a:pt x="209" y="1018"/>
                    </a:lnTo>
                    <a:lnTo>
                      <a:pt x="210" y="1027"/>
                    </a:lnTo>
                    <a:lnTo>
                      <a:pt x="210" y="1035"/>
                    </a:lnTo>
                    <a:lnTo>
                      <a:pt x="213" y="1043"/>
                    </a:lnTo>
                    <a:lnTo>
                      <a:pt x="214" y="1051"/>
                    </a:lnTo>
                    <a:lnTo>
                      <a:pt x="215" y="1059"/>
                    </a:lnTo>
                    <a:lnTo>
                      <a:pt x="215" y="1065"/>
                    </a:lnTo>
                    <a:lnTo>
                      <a:pt x="217" y="1070"/>
                    </a:lnTo>
                    <a:lnTo>
                      <a:pt x="219" y="1077"/>
                    </a:lnTo>
                    <a:lnTo>
                      <a:pt x="220" y="1084"/>
                    </a:lnTo>
                    <a:lnTo>
                      <a:pt x="221" y="1089"/>
                    </a:lnTo>
                    <a:lnTo>
                      <a:pt x="222" y="1095"/>
                    </a:lnTo>
                    <a:lnTo>
                      <a:pt x="223" y="1101"/>
                    </a:lnTo>
                    <a:lnTo>
                      <a:pt x="226" y="1106"/>
                    </a:lnTo>
                    <a:lnTo>
                      <a:pt x="227" y="1115"/>
                    </a:lnTo>
                    <a:lnTo>
                      <a:pt x="229" y="1124"/>
                    </a:lnTo>
                    <a:lnTo>
                      <a:pt x="231" y="1131"/>
                    </a:lnTo>
                    <a:lnTo>
                      <a:pt x="234" y="1137"/>
                    </a:lnTo>
                    <a:lnTo>
                      <a:pt x="235" y="1141"/>
                    </a:lnTo>
                    <a:lnTo>
                      <a:pt x="237" y="1146"/>
                    </a:lnTo>
                    <a:lnTo>
                      <a:pt x="237" y="1149"/>
                    </a:lnTo>
                    <a:lnTo>
                      <a:pt x="238" y="1151"/>
                    </a:lnTo>
                    <a:lnTo>
                      <a:pt x="236" y="1154"/>
                    </a:lnTo>
                    <a:lnTo>
                      <a:pt x="229" y="1156"/>
                    </a:lnTo>
                    <a:lnTo>
                      <a:pt x="223" y="1157"/>
                    </a:lnTo>
                    <a:lnTo>
                      <a:pt x="219" y="1159"/>
                    </a:lnTo>
                    <a:lnTo>
                      <a:pt x="212" y="1160"/>
                    </a:lnTo>
                    <a:lnTo>
                      <a:pt x="206" y="1164"/>
                    </a:lnTo>
                    <a:lnTo>
                      <a:pt x="198" y="1165"/>
                    </a:lnTo>
                    <a:lnTo>
                      <a:pt x="189" y="1167"/>
                    </a:lnTo>
                    <a:lnTo>
                      <a:pt x="180" y="1168"/>
                    </a:lnTo>
                    <a:lnTo>
                      <a:pt x="173" y="1172"/>
                    </a:lnTo>
                    <a:lnTo>
                      <a:pt x="162" y="1173"/>
                    </a:lnTo>
                    <a:lnTo>
                      <a:pt x="154" y="1175"/>
                    </a:lnTo>
                    <a:lnTo>
                      <a:pt x="144" y="1177"/>
                    </a:lnTo>
                    <a:lnTo>
                      <a:pt x="136" y="1180"/>
                    </a:lnTo>
                    <a:lnTo>
                      <a:pt x="130" y="1180"/>
                    </a:lnTo>
                    <a:lnTo>
                      <a:pt x="124" y="1182"/>
                    </a:lnTo>
                    <a:lnTo>
                      <a:pt x="120" y="1182"/>
                    </a:lnTo>
                    <a:lnTo>
                      <a:pt x="116" y="1183"/>
                    </a:lnTo>
                    <a:lnTo>
                      <a:pt x="105" y="1185"/>
                    </a:lnTo>
                    <a:lnTo>
                      <a:pt x="97" y="1186"/>
                    </a:lnTo>
                    <a:lnTo>
                      <a:pt x="87" y="1189"/>
                    </a:lnTo>
                    <a:lnTo>
                      <a:pt x="79" y="1190"/>
                    </a:lnTo>
                    <a:lnTo>
                      <a:pt x="71" y="1192"/>
                    </a:lnTo>
                    <a:lnTo>
                      <a:pt x="64" y="1194"/>
                    </a:lnTo>
                    <a:lnTo>
                      <a:pt x="56" y="1195"/>
                    </a:lnTo>
                    <a:lnTo>
                      <a:pt x="50" y="1197"/>
                    </a:lnTo>
                    <a:lnTo>
                      <a:pt x="44" y="1197"/>
                    </a:lnTo>
                    <a:lnTo>
                      <a:pt x="41" y="1199"/>
                    </a:lnTo>
                    <a:lnTo>
                      <a:pt x="34" y="1201"/>
                    </a:lnTo>
                    <a:lnTo>
                      <a:pt x="33" y="1201"/>
                    </a:lnTo>
                    <a:lnTo>
                      <a:pt x="32" y="1200"/>
                    </a:lnTo>
                    <a:lnTo>
                      <a:pt x="30" y="1197"/>
                    </a:lnTo>
                    <a:lnTo>
                      <a:pt x="29" y="1190"/>
                    </a:lnTo>
                    <a:lnTo>
                      <a:pt x="27" y="1182"/>
                    </a:lnTo>
                    <a:lnTo>
                      <a:pt x="26" y="1177"/>
                    </a:lnTo>
                    <a:lnTo>
                      <a:pt x="25" y="1172"/>
                    </a:lnTo>
                    <a:lnTo>
                      <a:pt x="22" y="1166"/>
                    </a:lnTo>
                    <a:lnTo>
                      <a:pt x="22" y="1160"/>
                    </a:lnTo>
                    <a:lnTo>
                      <a:pt x="20" y="1153"/>
                    </a:lnTo>
                    <a:lnTo>
                      <a:pt x="19" y="1146"/>
                    </a:lnTo>
                    <a:lnTo>
                      <a:pt x="19" y="1138"/>
                    </a:lnTo>
                    <a:lnTo>
                      <a:pt x="18" y="1131"/>
                    </a:lnTo>
                    <a:lnTo>
                      <a:pt x="15" y="1121"/>
                    </a:lnTo>
                    <a:lnTo>
                      <a:pt x="14" y="1113"/>
                    </a:lnTo>
                    <a:lnTo>
                      <a:pt x="12" y="1103"/>
                    </a:lnTo>
                    <a:lnTo>
                      <a:pt x="12" y="1094"/>
                    </a:lnTo>
                    <a:lnTo>
                      <a:pt x="9" y="1084"/>
                    </a:lnTo>
                    <a:lnTo>
                      <a:pt x="8" y="1072"/>
                    </a:lnTo>
                    <a:lnTo>
                      <a:pt x="7" y="1062"/>
                    </a:lnTo>
                    <a:lnTo>
                      <a:pt x="7" y="1052"/>
                    </a:lnTo>
                    <a:lnTo>
                      <a:pt x="5" y="1041"/>
                    </a:lnTo>
                    <a:lnTo>
                      <a:pt x="4" y="1028"/>
                    </a:lnTo>
                    <a:lnTo>
                      <a:pt x="4" y="1016"/>
                    </a:lnTo>
                    <a:lnTo>
                      <a:pt x="2" y="1004"/>
                    </a:lnTo>
                    <a:lnTo>
                      <a:pt x="1" y="991"/>
                    </a:lnTo>
                    <a:lnTo>
                      <a:pt x="1" y="979"/>
                    </a:lnTo>
                    <a:lnTo>
                      <a:pt x="1" y="965"/>
                    </a:lnTo>
                    <a:lnTo>
                      <a:pt x="1" y="953"/>
                    </a:lnTo>
                    <a:lnTo>
                      <a:pt x="0" y="938"/>
                    </a:lnTo>
                    <a:lnTo>
                      <a:pt x="0" y="925"/>
                    </a:lnTo>
                    <a:lnTo>
                      <a:pt x="0" y="910"/>
                    </a:lnTo>
                    <a:lnTo>
                      <a:pt x="1" y="896"/>
                    </a:lnTo>
                    <a:lnTo>
                      <a:pt x="1" y="882"/>
                    </a:lnTo>
                    <a:lnTo>
                      <a:pt x="1" y="867"/>
                    </a:lnTo>
                    <a:lnTo>
                      <a:pt x="2" y="852"/>
                    </a:lnTo>
                    <a:lnTo>
                      <a:pt x="4" y="838"/>
                    </a:lnTo>
                    <a:lnTo>
                      <a:pt x="5" y="822"/>
                    </a:lnTo>
                    <a:lnTo>
                      <a:pt x="7" y="807"/>
                    </a:lnTo>
                    <a:lnTo>
                      <a:pt x="8" y="792"/>
                    </a:lnTo>
                    <a:lnTo>
                      <a:pt x="12" y="776"/>
                    </a:lnTo>
                    <a:lnTo>
                      <a:pt x="13" y="760"/>
                    </a:lnTo>
                    <a:lnTo>
                      <a:pt x="15" y="744"/>
                    </a:lnTo>
                    <a:lnTo>
                      <a:pt x="19" y="728"/>
                    </a:lnTo>
                    <a:lnTo>
                      <a:pt x="22" y="713"/>
                    </a:lnTo>
                    <a:lnTo>
                      <a:pt x="26" y="697"/>
                    </a:lnTo>
                    <a:lnTo>
                      <a:pt x="30" y="680"/>
                    </a:lnTo>
                    <a:lnTo>
                      <a:pt x="34" y="664"/>
                    </a:lnTo>
                    <a:lnTo>
                      <a:pt x="39" y="648"/>
                    </a:lnTo>
                    <a:lnTo>
                      <a:pt x="43" y="633"/>
                    </a:lnTo>
                    <a:lnTo>
                      <a:pt x="49" y="617"/>
                    </a:lnTo>
                    <a:lnTo>
                      <a:pt x="54" y="600"/>
                    </a:lnTo>
                    <a:lnTo>
                      <a:pt x="61" y="585"/>
                    </a:lnTo>
                    <a:lnTo>
                      <a:pt x="67" y="568"/>
                    </a:lnTo>
                    <a:lnTo>
                      <a:pt x="74" y="552"/>
                    </a:lnTo>
                    <a:lnTo>
                      <a:pt x="82" y="537"/>
                    </a:lnTo>
                    <a:lnTo>
                      <a:pt x="90" y="521"/>
                    </a:lnTo>
                    <a:lnTo>
                      <a:pt x="98" y="505"/>
                    </a:lnTo>
                    <a:lnTo>
                      <a:pt x="105" y="490"/>
                    </a:lnTo>
                    <a:lnTo>
                      <a:pt x="115" y="475"/>
                    </a:lnTo>
                    <a:lnTo>
                      <a:pt x="125" y="460"/>
                    </a:lnTo>
                    <a:lnTo>
                      <a:pt x="133" y="445"/>
                    </a:lnTo>
                    <a:lnTo>
                      <a:pt x="143" y="432"/>
                    </a:lnTo>
                    <a:lnTo>
                      <a:pt x="151" y="417"/>
                    </a:lnTo>
                    <a:lnTo>
                      <a:pt x="160" y="405"/>
                    </a:lnTo>
                    <a:lnTo>
                      <a:pt x="169" y="391"/>
                    </a:lnTo>
                    <a:lnTo>
                      <a:pt x="179" y="379"/>
                    </a:lnTo>
                    <a:lnTo>
                      <a:pt x="188" y="366"/>
                    </a:lnTo>
                    <a:lnTo>
                      <a:pt x="198" y="355"/>
                    </a:lnTo>
                    <a:lnTo>
                      <a:pt x="206" y="344"/>
                    </a:lnTo>
                    <a:lnTo>
                      <a:pt x="215" y="333"/>
                    </a:lnTo>
                    <a:lnTo>
                      <a:pt x="224" y="321"/>
                    </a:lnTo>
                    <a:lnTo>
                      <a:pt x="234" y="311"/>
                    </a:lnTo>
                    <a:lnTo>
                      <a:pt x="243" y="301"/>
                    </a:lnTo>
                    <a:lnTo>
                      <a:pt x="252" y="290"/>
                    </a:lnTo>
                    <a:lnTo>
                      <a:pt x="262" y="279"/>
                    </a:lnTo>
                    <a:lnTo>
                      <a:pt x="272" y="272"/>
                    </a:lnTo>
                    <a:lnTo>
                      <a:pt x="282" y="260"/>
                    </a:lnTo>
                    <a:lnTo>
                      <a:pt x="291" y="252"/>
                    </a:lnTo>
                    <a:lnTo>
                      <a:pt x="300" y="242"/>
                    </a:lnTo>
                    <a:lnTo>
                      <a:pt x="311" y="234"/>
                    </a:lnTo>
                    <a:lnTo>
                      <a:pt x="319" y="225"/>
                    </a:lnTo>
                    <a:lnTo>
                      <a:pt x="331" y="217"/>
                    </a:lnTo>
                    <a:lnTo>
                      <a:pt x="339" y="210"/>
                    </a:lnTo>
                    <a:lnTo>
                      <a:pt x="349" y="202"/>
                    </a:lnTo>
                    <a:lnTo>
                      <a:pt x="360" y="195"/>
                    </a:lnTo>
                    <a:lnTo>
                      <a:pt x="369" y="187"/>
                    </a:lnTo>
                    <a:lnTo>
                      <a:pt x="380" y="179"/>
                    </a:lnTo>
                    <a:lnTo>
                      <a:pt x="390" y="173"/>
                    </a:lnTo>
                    <a:lnTo>
                      <a:pt x="400" y="166"/>
                    </a:lnTo>
                    <a:lnTo>
                      <a:pt x="409" y="159"/>
                    </a:lnTo>
                    <a:lnTo>
                      <a:pt x="421" y="152"/>
                    </a:lnTo>
                    <a:lnTo>
                      <a:pt x="431" y="148"/>
                    </a:lnTo>
                    <a:lnTo>
                      <a:pt x="441" y="141"/>
                    </a:lnTo>
                    <a:lnTo>
                      <a:pt x="451" y="134"/>
                    </a:lnTo>
                    <a:lnTo>
                      <a:pt x="460" y="128"/>
                    </a:lnTo>
                    <a:lnTo>
                      <a:pt x="471" y="123"/>
                    </a:lnTo>
                    <a:lnTo>
                      <a:pt x="481" y="117"/>
                    </a:lnTo>
                    <a:lnTo>
                      <a:pt x="492" y="111"/>
                    </a:lnTo>
                    <a:lnTo>
                      <a:pt x="504" y="107"/>
                    </a:lnTo>
                    <a:lnTo>
                      <a:pt x="514" y="101"/>
                    </a:lnTo>
                    <a:lnTo>
                      <a:pt x="525" y="97"/>
                    </a:lnTo>
                    <a:lnTo>
                      <a:pt x="535" y="91"/>
                    </a:lnTo>
                    <a:lnTo>
                      <a:pt x="546" y="85"/>
                    </a:lnTo>
                    <a:lnTo>
                      <a:pt x="556" y="82"/>
                    </a:lnTo>
                    <a:lnTo>
                      <a:pt x="568" y="76"/>
                    </a:lnTo>
                    <a:lnTo>
                      <a:pt x="578" y="72"/>
                    </a:lnTo>
                    <a:lnTo>
                      <a:pt x="590" y="67"/>
                    </a:lnTo>
                    <a:lnTo>
                      <a:pt x="601" y="64"/>
                    </a:lnTo>
                    <a:lnTo>
                      <a:pt x="612" y="60"/>
                    </a:lnTo>
                    <a:lnTo>
                      <a:pt x="623" y="55"/>
                    </a:lnTo>
                    <a:lnTo>
                      <a:pt x="635" y="51"/>
                    </a:lnTo>
                    <a:lnTo>
                      <a:pt x="646" y="46"/>
                    </a:lnTo>
                    <a:lnTo>
                      <a:pt x="657" y="42"/>
                    </a:lnTo>
                    <a:lnTo>
                      <a:pt x="668" y="38"/>
                    </a:lnTo>
                    <a:lnTo>
                      <a:pt x="680" y="35"/>
                    </a:lnTo>
                    <a:lnTo>
                      <a:pt x="692" y="31"/>
                    </a:lnTo>
                    <a:lnTo>
                      <a:pt x="702" y="27"/>
                    </a:lnTo>
                    <a:lnTo>
                      <a:pt x="714" y="23"/>
                    </a:lnTo>
                    <a:lnTo>
                      <a:pt x="726" y="19"/>
                    </a:lnTo>
                    <a:lnTo>
                      <a:pt x="739" y="16"/>
                    </a:lnTo>
                    <a:lnTo>
                      <a:pt x="750" y="11"/>
                    </a:lnTo>
                    <a:lnTo>
                      <a:pt x="763" y="8"/>
                    </a:lnTo>
                    <a:lnTo>
                      <a:pt x="774" y="3"/>
                    </a:lnTo>
                    <a:lnTo>
                      <a:pt x="786" y="0"/>
                    </a:lnTo>
                    <a:lnTo>
                      <a:pt x="786" y="0"/>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5"/>
              <p:cNvSpPr>
                <a:spLocks/>
              </p:cNvSpPr>
              <p:nvPr/>
            </p:nvSpPr>
            <p:spPr bwMode="auto">
              <a:xfrm>
                <a:off x="9257" y="8899"/>
                <a:ext cx="452" cy="701"/>
              </a:xfrm>
              <a:custGeom>
                <a:avLst/>
                <a:gdLst/>
                <a:ahLst/>
                <a:cxnLst>
                  <a:cxn ang="0">
                    <a:pos x="616" y="1148"/>
                  </a:cxn>
                  <a:cxn ang="0">
                    <a:pos x="623" y="1120"/>
                  </a:cxn>
                  <a:cxn ang="0">
                    <a:pos x="629" y="1084"/>
                  </a:cxn>
                  <a:cxn ang="0">
                    <a:pos x="635" y="1039"/>
                  </a:cxn>
                  <a:cxn ang="0">
                    <a:pos x="638" y="987"/>
                  </a:cxn>
                  <a:cxn ang="0">
                    <a:pos x="641" y="930"/>
                  </a:cxn>
                  <a:cxn ang="0">
                    <a:pos x="636" y="864"/>
                  </a:cxn>
                  <a:cxn ang="0">
                    <a:pos x="628" y="795"/>
                  </a:cxn>
                  <a:cxn ang="0">
                    <a:pos x="612" y="725"/>
                  </a:cxn>
                  <a:cxn ang="0">
                    <a:pos x="587" y="655"/>
                  </a:cxn>
                  <a:cxn ang="0">
                    <a:pos x="553" y="586"/>
                  </a:cxn>
                  <a:cxn ang="0">
                    <a:pos x="509" y="518"/>
                  </a:cxn>
                  <a:cxn ang="0">
                    <a:pos x="453" y="456"/>
                  </a:cxn>
                  <a:cxn ang="0">
                    <a:pos x="399" y="402"/>
                  </a:cxn>
                  <a:cxn ang="0">
                    <a:pos x="343" y="354"/>
                  </a:cxn>
                  <a:cxn ang="0">
                    <a:pos x="290" y="316"/>
                  </a:cxn>
                  <a:cxn ang="0">
                    <a:pos x="240" y="285"/>
                  </a:cxn>
                  <a:cxn ang="0">
                    <a:pos x="193" y="261"/>
                  </a:cxn>
                  <a:cxn ang="0">
                    <a:pos x="150" y="240"/>
                  </a:cxn>
                  <a:cxn ang="0">
                    <a:pos x="110" y="226"/>
                  </a:cxn>
                  <a:cxn ang="0">
                    <a:pos x="75" y="216"/>
                  </a:cxn>
                  <a:cxn ang="0">
                    <a:pos x="47" y="209"/>
                  </a:cxn>
                  <a:cxn ang="0">
                    <a:pos x="20" y="203"/>
                  </a:cxn>
                  <a:cxn ang="0">
                    <a:pos x="2" y="201"/>
                  </a:cxn>
                  <a:cxn ang="0">
                    <a:pos x="2" y="172"/>
                  </a:cxn>
                  <a:cxn ang="0">
                    <a:pos x="11" y="133"/>
                  </a:cxn>
                  <a:cxn ang="0">
                    <a:pos x="20" y="93"/>
                  </a:cxn>
                  <a:cxn ang="0">
                    <a:pos x="30" y="61"/>
                  </a:cxn>
                  <a:cxn ang="0">
                    <a:pos x="40" y="23"/>
                  </a:cxn>
                  <a:cxn ang="0">
                    <a:pos x="48" y="0"/>
                  </a:cxn>
                  <a:cxn ang="0">
                    <a:pos x="71" y="5"/>
                  </a:cxn>
                  <a:cxn ang="0">
                    <a:pos x="102" y="14"/>
                  </a:cxn>
                  <a:cxn ang="0">
                    <a:pos x="144" y="26"/>
                  </a:cxn>
                  <a:cxn ang="0">
                    <a:pos x="196" y="45"/>
                  </a:cxn>
                  <a:cxn ang="0">
                    <a:pos x="253" y="69"/>
                  </a:cxn>
                  <a:cxn ang="0">
                    <a:pos x="315" y="97"/>
                  </a:cxn>
                  <a:cxn ang="0">
                    <a:pos x="381" y="132"/>
                  </a:cxn>
                  <a:cxn ang="0">
                    <a:pos x="448" y="175"/>
                  </a:cxn>
                  <a:cxn ang="0">
                    <a:pos x="515" y="223"/>
                  </a:cxn>
                  <a:cxn ang="0">
                    <a:pos x="578" y="280"/>
                  </a:cxn>
                  <a:cxn ang="0">
                    <a:pos x="636" y="343"/>
                  </a:cxn>
                  <a:cxn ang="0">
                    <a:pos x="691" y="416"/>
                  </a:cxn>
                  <a:cxn ang="0">
                    <a:pos x="731" y="484"/>
                  </a:cxn>
                  <a:cxn ang="0">
                    <a:pos x="765" y="551"/>
                  </a:cxn>
                  <a:cxn ang="0">
                    <a:pos x="790" y="616"/>
                  </a:cxn>
                  <a:cxn ang="0">
                    <a:pos x="811" y="678"/>
                  </a:cxn>
                  <a:cxn ang="0">
                    <a:pos x="827" y="738"/>
                  </a:cxn>
                  <a:cxn ang="0">
                    <a:pos x="836" y="798"/>
                  </a:cxn>
                  <a:cxn ang="0">
                    <a:pos x="842" y="855"/>
                  </a:cxn>
                  <a:cxn ang="0">
                    <a:pos x="843" y="913"/>
                  </a:cxn>
                  <a:cxn ang="0">
                    <a:pos x="841" y="970"/>
                  </a:cxn>
                  <a:cxn ang="0">
                    <a:pos x="836" y="1029"/>
                  </a:cxn>
                  <a:cxn ang="0">
                    <a:pos x="829" y="1086"/>
                  </a:cxn>
                  <a:cxn ang="0">
                    <a:pos x="821" y="1145"/>
                  </a:cxn>
                  <a:cxn ang="0">
                    <a:pos x="815" y="1195"/>
                  </a:cxn>
                </a:cxnLst>
                <a:rect l="0" t="0" r="r" b="b"/>
                <a:pathLst>
                  <a:path w="843" h="1195">
                    <a:moveTo>
                      <a:pt x="815" y="1195"/>
                    </a:moveTo>
                    <a:lnTo>
                      <a:pt x="615" y="1160"/>
                    </a:lnTo>
                    <a:lnTo>
                      <a:pt x="615" y="1157"/>
                    </a:lnTo>
                    <a:lnTo>
                      <a:pt x="615" y="1154"/>
                    </a:lnTo>
                    <a:lnTo>
                      <a:pt x="616" y="1148"/>
                    </a:lnTo>
                    <a:lnTo>
                      <a:pt x="619" y="1140"/>
                    </a:lnTo>
                    <a:lnTo>
                      <a:pt x="619" y="1136"/>
                    </a:lnTo>
                    <a:lnTo>
                      <a:pt x="621" y="1130"/>
                    </a:lnTo>
                    <a:lnTo>
                      <a:pt x="621" y="1126"/>
                    </a:lnTo>
                    <a:lnTo>
                      <a:pt x="623" y="1120"/>
                    </a:lnTo>
                    <a:lnTo>
                      <a:pt x="624" y="1113"/>
                    </a:lnTo>
                    <a:lnTo>
                      <a:pt x="626" y="1107"/>
                    </a:lnTo>
                    <a:lnTo>
                      <a:pt x="627" y="1100"/>
                    </a:lnTo>
                    <a:lnTo>
                      <a:pt x="629" y="1093"/>
                    </a:lnTo>
                    <a:lnTo>
                      <a:pt x="629" y="1084"/>
                    </a:lnTo>
                    <a:lnTo>
                      <a:pt x="630" y="1076"/>
                    </a:lnTo>
                    <a:lnTo>
                      <a:pt x="631" y="1067"/>
                    </a:lnTo>
                    <a:lnTo>
                      <a:pt x="633" y="1058"/>
                    </a:lnTo>
                    <a:lnTo>
                      <a:pt x="633" y="1049"/>
                    </a:lnTo>
                    <a:lnTo>
                      <a:pt x="635" y="1039"/>
                    </a:lnTo>
                    <a:lnTo>
                      <a:pt x="636" y="1029"/>
                    </a:lnTo>
                    <a:lnTo>
                      <a:pt x="637" y="1020"/>
                    </a:lnTo>
                    <a:lnTo>
                      <a:pt x="637" y="1009"/>
                    </a:lnTo>
                    <a:lnTo>
                      <a:pt x="638" y="998"/>
                    </a:lnTo>
                    <a:lnTo>
                      <a:pt x="638" y="987"/>
                    </a:lnTo>
                    <a:lnTo>
                      <a:pt x="640" y="976"/>
                    </a:lnTo>
                    <a:lnTo>
                      <a:pt x="640" y="963"/>
                    </a:lnTo>
                    <a:lnTo>
                      <a:pt x="640" y="952"/>
                    </a:lnTo>
                    <a:lnTo>
                      <a:pt x="640" y="941"/>
                    </a:lnTo>
                    <a:lnTo>
                      <a:pt x="641" y="930"/>
                    </a:lnTo>
                    <a:lnTo>
                      <a:pt x="640" y="916"/>
                    </a:lnTo>
                    <a:lnTo>
                      <a:pt x="640" y="904"/>
                    </a:lnTo>
                    <a:lnTo>
                      <a:pt x="638" y="890"/>
                    </a:lnTo>
                    <a:lnTo>
                      <a:pt x="637" y="878"/>
                    </a:lnTo>
                    <a:lnTo>
                      <a:pt x="636" y="864"/>
                    </a:lnTo>
                    <a:lnTo>
                      <a:pt x="635" y="851"/>
                    </a:lnTo>
                    <a:lnTo>
                      <a:pt x="633" y="837"/>
                    </a:lnTo>
                    <a:lnTo>
                      <a:pt x="633" y="824"/>
                    </a:lnTo>
                    <a:lnTo>
                      <a:pt x="629" y="810"/>
                    </a:lnTo>
                    <a:lnTo>
                      <a:pt x="628" y="795"/>
                    </a:lnTo>
                    <a:lnTo>
                      <a:pt x="624" y="782"/>
                    </a:lnTo>
                    <a:lnTo>
                      <a:pt x="622" y="768"/>
                    </a:lnTo>
                    <a:lnTo>
                      <a:pt x="619" y="754"/>
                    </a:lnTo>
                    <a:lnTo>
                      <a:pt x="615" y="740"/>
                    </a:lnTo>
                    <a:lnTo>
                      <a:pt x="612" y="725"/>
                    </a:lnTo>
                    <a:lnTo>
                      <a:pt x="608" y="712"/>
                    </a:lnTo>
                    <a:lnTo>
                      <a:pt x="602" y="697"/>
                    </a:lnTo>
                    <a:lnTo>
                      <a:pt x="599" y="684"/>
                    </a:lnTo>
                    <a:lnTo>
                      <a:pt x="593" y="669"/>
                    </a:lnTo>
                    <a:lnTo>
                      <a:pt x="587" y="655"/>
                    </a:lnTo>
                    <a:lnTo>
                      <a:pt x="580" y="641"/>
                    </a:lnTo>
                    <a:lnTo>
                      <a:pt x="574" y="627"/>
                    </a:lnTo>
                    <a:lnTo>
                      <a:pt x="567" y="613"/>
                    </a:lnTo>
                    <a:lnTo>
                      <a:pt x="561" y="600"/>
                    </a:lnTo>
                    <a:lnTo>
                      <a:pt x="553" y="586"/>
                    </a:lnTo>
                    <a:lnTo>
                      <a:pt x="545" y="572"/>
                    </a:lnTo>
                    <a:lnTo>
                      <a:pt x="536" y="558"/>
                    </a:lnTo>
                    <a:lnTo>
                      <a:pt x="527" y="545"/>
                    </a:lnTo>
                    <a:lnTo>
                      <a:pt x="518" y="531"/>
                    </a:lnTo>
                    <a:lnTo>
                      <a:pt x="509" y="518"/>
                    </a:lnTo>
                    <a:lnTo>
                      <a:pt x="497" y="505"/>
                    </a:lnTo>
                    <a:lnTo>
                      <a:pt x="488" y="493"/>
                    </a:lnTo>
                    <a:lnTo>
                      <a:pt x="476" y="481"/>
                    </a:lnTo>
                    <a:lnTo>
                      <a:pt x="464" y="467"/>
                    </a:lnTo>
                    <a:lnTo>
                      <a:pt x="453" y="456"/>
                    </a:lnTo>
                    <a:lnTo>
                      <a:pt x="442" y="445"/>
                    </a:lnTo>
                    <a:lnTo>
                      <a:pt x="430" y="432"/>
                    </a:lnTo>
                    <a:lnTo>
                      <a:pt x="420" y="421"/>
                    </a:lnTo>
                    <a:lnTo>
                      <a:pt x="409" y="411"/>
                    </a:lnTo>
                    <a:lnTo>
                      <a:pt x="399" y="402"/>
                    </a:lnTo>
                    <a:lnTo>
                      <a:pt x="387" y="390"/>
                    </a:lnTo>
                    <a:lnTo>
                      <a:pt x="377" y="381"/>
                    </a:lnTo>
                    <a:lnTo>
                      <a:pt x="365" y="372"/>
                    </a:lnTo>
                    <a:lnTo>
                      <a:pt x="354" y="363"/>
                    </a:lnTo>
                    <a:lnTo>
                      <a:pt x="343" y="354"/>
                    </a:lnTo>
                    <a:lnTo>
                      <a:pt x="332" y="346"/>
                    </a:lnTo>
                    <a:lnTo>
                      <a:pt x="322" y="339"/>
                    </a:lnTo>
                    <a:lnTo>
                      <a:pt x="312" y="332"/>
                    </a:lnTo>
                    <a:lnTo>
                      <a:pt x="302" y="324"/>
                    </a:lnTo>
                    <a:lnTo>
                      <a:pt x="290" y="316"/>
                    </a:lnTo>
                    <a:lnTo>
                      <a:pt x="280" y="309"/>
                    </a:lnTo>
                    <a:lnTo>
                      <a:pt x="270" y="302"/>
                    </a:lnTo>
                    <a:lnTo>
                      <a:pt x="260" y="297"/>
                    </a:lnTo>
                    <a:lnTo>
                      <a:pt x="249" y="291"/>
                    </a:lnTo>
                    <a:lnTo>
                      <a:pt x="240" y="285"/>
                    </a:lnTo>
                    <a:lnTo>
                      <a:pt x="231" y="281"/>
                    </a:lnTo>
                    <a:lnTo>
                      <a:pt x="220" y="274"/>
                    </a:lnTo>
                    <a:lnTo>
                      <a:pt x="212" y="270"/>
                    </a:lnTo>
                    <a:lnTo>
                      <a:pt x="201" y="265"/>
                    </a:lnTo>
                    <a:lnTo>
                      <a:pt x="193" y="261"/>
                    </a:lnTo>
                    <a:lnTo>
                      <a:pt x="184" y="255"/>
                    </a:lnTo>
                    <a:lnTo>
                      <a:pt x="175" y="252"/>
                    </a:lnTo>
                    <a:lnTo>
                      <a:pt x="166" y="248"/>
                    </a:lnTo>
                    <a:lnTo>
                      <a:pt x="159" y="245"/>
                    </a:lnTo>
                    <a:lnTo>
                      <a:pt x="150" y="240"/>
                    </a:lnTo>
                    <a:lnTo>
                      <a:pt x="141" y="237"/>
                    </a:lnTo>
                    <a:lnTo>
                      <a:pt x="132" y="235"/>
                    </a:lnTo>
                    <a:lnTo>
                      <a:pt x="125" y="232"/>
                    </a:lnTo>
                    <a:lnTo>
                      <a:pt x="117" y="229"/>
                    </a:lnTo>
                    <a:lnTo>
                      <a:pt x="110" y="226"/>
                    </a:lnTo>
                    <a:lnTo>
                      <a:pt x="102" y="223"/>
                    </a:lnTo>
                    <a:lnTo>
                      <a:pt x="96" y="222"/>
                    </a:lnTo>
                    <a:lnTo>
                      <a:pt x="88" y="219"/>
                    </a:lnTo>
                    <a:lnTo>
                      <a:pt x="82" y="217"/>
                    </a:lnTo>
                    <a:lnTo>
                      <a:pt x="75" y="216"/>
                    </a:lnTo>
                    <a:lnTo>
                      <a:pt x="69" y="214"/>
                    </a:lnTo>
                    <a:lnTo>
                      <a:pt x="64" y="212"/>
                    </a:lnTo>
                    <a:lnTo>
                      <a:pt x="58" y="211"/>
                    </a:lnTo>
                    <a:lnTo>
                      <a:pt x="52" y="209"/>
                    </a:lnTo>
                    <a:lnTo>
                      <a:pt x="47" y="209"/>
                    </a:lnTo>
                    <a:lnTo>
                      <a:pt x="43" y="208"/>
                    </a:lnTo>
                    <a:lnTo>
                      <a:pt x="37" y="207"/>
                    </a:lnTo>
                    <a:lnTo>
                      <a:pt x="32" y="204"/>
                    </a:lnTo>
                    <a:lnTo>
                      <a:pt x="28" y="204"/>
                    </a:lnTo>
                    <a:lnTo>
                      <a:pt x="20" y="203"/>
                    </a:lnTo>
                    <a:lnTo>
                      <a:pt x="16" y="202"/>
                    </a:lnTo>
                    <a:lnTo>
                      <a:pt x="9" y="201"/>
                    </a:lnTo>
                    <a:lnTo>
                      <a:pt x="5" y="201"/>
                    </a:lnTo>
                    <a:lnTo>
                      <a:pt x="3" y="201"/>
                    </a:lnTo>
                    <a:lnTo>
                      <a:pt x="2" y="201"/>
                    </a:lnTo>
                    <a:lnTo>
                      <a:pt x="0" y="196"/>
                    </a:lnTo>
                    <a:lnTo>
                      <a:pt x="0" y="190"/>
                    </a:lnTo>
                    <a:lnTo>
                      <a:pt x="0" y="184"/>
                    </a:lnTo>
                    <a:lnTo>
                      <a:pt x="2" y="179"/>
                    </a:lnTo>
                    <a:lnTo>
                      <a:pt x="2" y="172"/>
                    </a:lnTo>
                    <a:lnTo>
                      <a:pt x="5" y="166"/>
                    </a:lnTo>
                    <a:lnTo>
                      <a:pt x="5" y="158"/>
                    </a:lnTo>
                    <a:lnTo>
                      <a:pt x="7" y="150"/>
                    </a:lnTo>
                    <a:lnTo>
                      <a:pt x="9" y="142"/>
                    </a:lnTo>
                    <a:lnTo>
                      <a:pt x="11" y="133"/>
                    </a:lnTo>
                    <a:lnTo>
                      <a:pt x="13" y="124"/>
                    </a:lnTo>
                    <a:lnTo>
                      <a:pt x="16" y="115"/>
                    </a:lnTo>
                    <a:lnTo>
                      <a:pt x="18" y="106"/>
                    </a:lnTo>
                    <a:lnTo>
                      <a:pt x="20" y="98"/>
                    </a:lnTo>
                    <a:lnTo>
                      <a:pt x="20" y="93"/>
                    </a:lnTo>
                    <a:lnTo>
                      <a:pt x="23" y="88"/>
                    </a:lnTo>
                    <a:lnTo>
                      <a:pt x="24" y="84"/>
                    </a:lnTo>
                    <a:lnTo>
                      <a:pt x="25" y="79"/>
                    </a:lnTo>
                    <a:lnTo>
                      <a:pt x="27" y="70"/>
                    </a:lnTo>
                    <a:lnTo>
                      <a:pt x="30" y="61"/>
                    </a:lnTo>
                    <a:lnTo>
                      <a:pt x="32" y="52"/>
                    </a:lnTo>
                    <a:lnTo>
                      <a:pt x="34" y="44"/>
                    </a:lnTo>
                    <a:lnTo>
                      <a:pt x="37" y="36"/>
                    </a:lnTo>
                    <a:lnTo>
                      <a:pt x="39" y="29"/>
                    </a:lnTo>
                    <a:lnTo>
                      <a:pt x="40" y="23"/>
                    </a:lnTo>
                    <a:lnTo>
                      <a:pt x="43" y="17"/>
                    </a:lnTo>
                    <a:lnTo>
                      <a:pt x="44" y="11"/>
                    </a:lnTo>
                    <a:lnTo>
                      <a:pt x="46" y="8"/>
                    </a:lnTo>
                    <a:lnTo>
                      <a:pt x="47" y="1"/>
                    </a:lnTo>
                    <a:lnTo>
                      <a:pt x="48" y="0"/>
                    </a:lnTo>
                    <a:lnTo>
                      <a:pt x="50" y="0"/>
                    </a:lnTo>
                    <a:lnTo>
                      <a:pt x="53" y="0"/>
                    </a:lnTo>
                    <a:lnTo>
                      <a:pt x="58" y="1"/>
                    </a:lnTo>
                    <a:lnTo>
                      <a:pt x="67" y="5"/>
                    </a:lnTo>
                    <a:lnTo>
                      <a:pt x="71" y="5"/>
                    </a:lnTo>
                    <a:lnTo>
                      <a:pt x="76" y="6"/>
                    </a:lnTo>
                    <a:lnTo>
                      <a:pt x="81" y="7"/>
                    </a:lnTo>
                    <a:lnTo>
                      <a:pt x="88" y="9"/>
                    </a:lnTo>
                    <a:lnTo>
                      <a:pt x="95" y="11"/>
                    </a:lnTo>
                    <a:lnTo>
                      <a:pt x="102" y="14"/>
                    </a:lnTo>
                    <a:lnTo>
                      <a:pt x="110" y="16"/>
                    </a:lnTo>
                    <a:lnTo>
                      <a:pt x="118" y="19"/>
                    </a:lnTo>
                    <a:lnTo>
                      <a:pt x="127" y="22"/>
                    </a:lnTo>
                    <a:lnTo>
                      <a:pt x="135" y="24"/>
                    </a:lnTo>
                    <a:lnTo>
                      <a:pt x="144" y="26"/>
                    </a:lnTo>
                    <a:lnTo>
                      <a:pt x="154" y="29"/>
                    </a:lnTo>
                    <a:lnTo>
                      <a:pt x="163" y="33"/>
                    </a:lnTo>
                    <a:lnTo>
                      <a:pt x="173" y="37"/>
                    </a:lnTo>
                    <a:lnTo>
                      <a:pt x="184" y="41"/>
                    </a:lnTo>
                    <a:lnTo>
                      <a:pt x="196" y="45"/>
                    </a:lnTo>
                    <a:lnTo>
                      <a:pt x="206" y="49"/>
                    </a:lnTo>
                    <a:lnTo>
                      <a:pt x="217" y="53"/>
                    </a:lnTo>
                    <a:lnTo>
                      <a:pt x="228" y="59"/>
                    </a:lnTo>
                    <a:lnTo>
                      <a:pt x="241" y="63"/>
                    </a:lnTo>
                    <a:lnTo>
                      <a:pt x="253" y="69"/>
                    </a:lnTo>
                    <a:lnTo>
                      <a:pt x="265" y="73"/>
                    </a:lnTo>
                    <a:lnTo>
                      <a:pt x="277" y="79"/>
                    </a:lnTo>
                    <a:lnTo>
                      <a:pt x="290" y="86"/>
                    </a:lnTo>
                    <a:lnTo>
                      <a:pt x="302" y="91"/>
                    </a:lnTo>
                    <a:lnTo>
                      <a:pt x="315" y="97"/>
                    </a:lnTo>
                    <a:lnTo>
                      <a:pt x="329" y="103"/>
                    </a:lnTo>
                    <a:lnTo>
                      <a:pt x="342" y="111"/>
                    </a:lnTo>
                    <a:lnTo>
                      <a:pt x="354" y="117"/>
                    </a:lnTo>
                    <a:lnTo>
                      <a:pt x="369" y="124"/>
                    </a:lnTo>
                    <a:lnTo>
                      <a:pt x="381" y="132"/>
                    </a:lnTo>
                    <a:lnTo>
                      <a:pt x="395" y="141"/>
                    </a:lnTo>
                    <a:lnTo>
                      <a:pt x="408" y="149"/>
                    </a:lnTo>
                    <a:lnTo>
                      <a:pt x="422" y="157"/>
                    </a:lnTo>
                    <a:lnTo>
                      <a:pt x="435" y="165"/>
                    </a:lnTo>
                    <a:lnTo>
                      <a:pt x="448" y="175"/>
                    </a:lnTo>
                    <a:lnTo>
                      <a:pt x="462" y="183"/>
                    </a:lnTo>
                    <a:lnTo>
                      <a:pt x="475" y="193"/>
                    </a:lnTo>
                    <a:lnTo>
                      <a:pt x="489" y="203"/>
                    </a:lnTo>
                    <a:lnTo>
                      <a:pt x="502" y="213"/>
                    </a:lnTo>
                    <a:lnTo>
                      <a:pt x="515" y="223"/>
                    </a:lnTo>
                    <a:lnTo>
                      <a:pt x="527" y="234"/>
                    </a:lnTo>
                    <a:lnTo>
                      <a:pt x="539" y="245"/>
                    </a:lnTo>
                    <a:lnTo>
                      <a:pt x="553" y="256"/>
                    </a:lnTo>
                    <a:lnTo>
                      <a:pt x="565" y="267"/>
                    </a:lnTo>
                    <a:lnTo>
                      <a:pt x="578" y="280"/>
                    </a:lnTo>
                    <a:lnTo>
                      <a:pt x="591" y="292"/>
                    </a:lnTo>
                    <a:lnTo>
                      <a:pt x="602" y="305"/>
                    </a:lnTo>
                    <a:lnTo>
                      <a:pt x="614" y="317"/>
                    </a:lnTo>
                    <a:lnTo>
                      <a:pt x="626" y="329"/>
                    </a:lnTo>
                    <a:lnTo>
                      <a:pt x="636" y="343"/>
                    </a:lnTo>
                    <a:lnTo>
                      <a:pt x="648" y="358"/>
                    </a:lnTo>
                    <a:lnTo>
                      <a:pt x="658" y="371"/>
                    </a:lnTo>
                    <a:lnTo>
                      <a:pt x="670" y="386"/>
                    </a:lnTo>
                    <a:lnTo>
                      <a:pt x="680" y="402"/>
                    </a:lnTo>
                    <a:lnTo>
                      <a:pt x="691" y="416"/>
                    </a:lnTo>
                    <a:lnTo>
                      <a:pt x="699" y="430"/>
                    </a:lnTo>
                    <a:lnTo>
                      <a:pt x="707" y="443"/>
                    </a:lnTo>
                    <a:lnTo>
                      <a:pt x="716" y="457"/>
                    </a:lnTo>
                    <a:lnTo>
                      <a:pt x="724" y="470"/>
                    </a:lnTo>
                    <a:lnTo>
                      <a:pt x="731" y="484"/>
                    </a:lnTo>
                    <a:lnTo>
                      <a:pt x="738" y="498"/>
                    </a:lnTo>
                    <a:lnTo>
                      <a:pt x="745" y="511"/>
                    </a:lnTo>
                    <a:lnTo>
                      <a:pt x="753" y="526"/>
                    </a:lnTo>
                    <a:lnTo>
                      <a:pt x="759" y="538"/>
                    </a:lnTo>
                    <a:lnTo>
                      <a:pt x="765" y="551"/>
                    </a:lnTo>
                    <a:lnTo>
                      <a:pt x="770" y="564"/>
                    </a:lnTo>
                    <a:lnTo>
                      <a:pt x="776" y="577"/>
                    </a:lnTo>
                    <a:lnTo>
                      <a:pt x="781" y="590"/>
                    </a:lnTo>
                    <a:lnTo>
                      <a:pt x="786" y="602"/>
                    </a:lnTo>
                    <a:lnTo>
                      <a:pt x="790" y="616"/>
                    </a:lnTo>
                    <a:lnTo>
                      <a:pt x="796" y="628"/>
                    </a:lnTo>
                    <a:lnTo>
                      <a:pt x="800" y="641"/>
                    </a:lnTo>
                    <a:lnTo>
                      <a:pt x="803" y="652"/>
                    </a:lnTo>
                    <a:lnTo>
                      <a:pt x="807" y="664"/>
                    </a:lnTo>
                    <a:lnTo>
                      <a:pt x="811" y="678"/>
                    </a:lnTo>
                    <a:lnTo>
                      <a:pt x="815" y="689"/>
                    </a:lnTo>
                    <a:lnTo>
                      <a:pt x="818" y="702"/>
                    </a:lnTo>
                    <a:lnTo>
                      <a:pt x="821" y="714"/>
                    </a:lnTo>
                    <a:lnTo>
                      <a:pt x="824" y="727"/>
                    </a:lnTo>
                    <a:lnTo>
                      <a:pt x="827" y="738"/>
                    </a:lnTo>
                    <a:lnTo>
                      <a:pt x="829" y="750"/>
                    </a:lnTo>
                    <a:lnTo>
                      <a:pt x="831" y="761"/>
                    </a:lnTo>
                    <a:lnTo>
                      <a:pt x="834" y="774"/>
                    </a:lnTo>
                    <a:lnTo>
                      <a:pt x="835" y="785"/>
                    </a:lnTo>
                    <a:lnTo>
                      <a:pt x="836" y="798"/>
                    </a:lnTo>
                    <a:lnTo>
                      <a:pt x="838" y="810"/>
                    </a:lnTo>
                    <a:lnTo>
                      <a:pt x="839" y="821"/>
                    </a:lnTo>
                    <a:lnTo>
                      <a:pt x="839" y="833"/>
                    </a:lnTo>
                    <a:lnTo>
                      <a:pt x="841" y="844"/>
                    </a:lnTo>
                    <a:lnTo>
                      <a:pt x="842" y="855"/>
                    </a:lnTo>
                    <a:lnTo>
                      <a:pt x="843" y="868"/>
                    </a:lnTo>
                    <a:lnTo>
                      <a:pt x="843" y="879"/>
                    </a:lnTo>
                    <a:lnTo>
                      <a:pt x="843" y="890"/>
                    </a:lnTo>
                    <a:lnTo>
                      <a:pt x="843" y="900"/>
                    </a:lnTo>
                    <a:lnTo>
                      <a:pt x="843" y="913"/>
                    </a:lnTo>
                    <a:lnTo>
                      <a:pt x="843" y="924"/>
                    </a:lnTo>
                    <a:lnTo>
                      <a:pt x="843" y="935"/>
                    </a:lnTo>
                    <a:lnTo>
                      <a:pt x="842" y="946"/>
                    </a:lnTo>
                    <a:lnTo>
                      <a:pt x="842" y="959"/>
                    </a:lnTo>
                    <a:lnTo>
                      <a:pt x="841" y="970"/>
                    </a:lnTo>
                    <a:lnTo>
                      <a:pt x="839" y="981"/>
                    </a:lnTo>
                    <a:lnTo>
                      <a:pt x="839" y="993"/>
                    </a:lnTo>
                    <a:lnTo>
                      <a:pt x="839" y="1005"/>
                    </a:lnTo>
                    <a:lnTo>
                      <a:pt x="837" y="1016"/>
                    </a:lnTo>
                    <a:lnTo>
                      <a:pt x="836" y="1029"/>
                    </a:lnTo>
                    <a:lnTo>
                      <a:pt x="835" y="1039"/>
                    </a:lnTo>
                    <a:lnTo>
                      <a:pt x="834" y="1051"/>
                    </a:lnTo>
                    <a:lnTo>
                      <a:pt x="831" y="1063"/>
                    </a:lnTo>
                    <a:lnTo>
                      <a:pt x="831" y="1075"/>
                    </a:lnTo>
                    <a:lnTo>
                      <a:pt x="829" y="1086"/>
                    </a:lnTo>
                    <a:lnTo>
                      <a:pt x="828" y="1098"/>
                    </a:lnTo>
                    <a:lnTo>
                      <a:pt x="825" y="1109"/>
                    </a:lnTo>
                    <a:lnTo>
                      <a:pt x="824" y="1121"/>
                    </a:lnTo>
                    <a:lnTo>
                      <a:pt x="822" y="1134"/>
                    </a:lnTo>
                    <a:lnTo>
                      <a:pt x="821" y="1145"/>
                    </a:lnTo>
                    <a:lnTo>
                      <a:pt x="820" y="1157"/>
                    </a:lnTo>
                    <a:lnTo>
                      <a:pt x="817" y="1170"/>
                    </a:lnTo>
                    <a:lnTo>
                      <a:pt x="816" y="1181"/>
                    </a:lnTo>
                    <a:lnTo>
                      <a:pt x="815" y="1195"/>
                    </a:lnTo>
                    <a:lnTo>
                      <a:pt x="815" y="1195"/>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6"/>
              <p:cNvSpPr>
                <a:spLocks/>
              </p:cNvSpPr>
              <p:nvPr/>
            </p:nvSpPr>
            <p:spPr bwMode="auto">
              <a:xfrm>
                <a:off x="8777" y="9722"/>
                <a:ext cx="776" cy="293"/>
              </a:xfrm>
              <a:custGeom>
                <a:avLst/>
                <a:gdLst/>
                <a:ahLst/>
                <a:cxnLst>
                  <a:cxn ang="0">
                    <a:pos x="153" y="8"/>
                  </a:cxn>
                  <a:cxn ang="0">
                    <a:pos x="172" y="30"/>
                  </a:cxn>
                  <a:cxn ang="0">
                    <a:pos x="199" y="56"/>
                  </a:cxn>
                  <a:cxn ang="0">
                    <a:pos x="232" y="86"/>
                  </a:cxn>
                  <a:cxn ang="0">
                    <a:pos x="274" y="120"/>
                  </a:cxn>
                  <a:cxn ang="0">
                    <a:pos x="323" y="157"/>
                  </a:cxn>
                  <a:cxn ang="0">
                    <a:pos x="376" y="192"/>
                  </a:cxn>
                  <a:cxn ang="0">
                    <a:pos x="440" y="225"/>
                  </a:cxn>
                  <a:cxn ang="0">
                    <a:pos x="507" y="254"/>
                  </a:cxn>
                  <a:cxn ang="0">
                    <a:pos x="581" y="278"/>
                  </a:cxn>
                  <a:cxn ang="0">
                    <a:pos x="659" y="292"/>
                  </a:cxn>
                  <a:cxn ang="0">
                    <a:pos x="743" y="297"/>
                  </a:cxn>
                  <a:cxn ang="0">
                    <a:pos x="828" y="292"/>
                  </a:cxn>
                  <a:cxn ang="0">
                    <a:pos x="906" y="281"/>
                  </a:cxn>
                  <a:cxn ang="0">
                    <a:pos x="976" y="265"/>
                  </a:cxn>
                  <a:cxn ang="0">
                    <a:pos x="1039" y="246"/>
                  </a:cxn>
                  <a:cxn ang="0">
                    <a:pos x="1094" y="226"/>
                  </a:cxn>
                  <a:cxn ang="0">
                    <a:pos x="1144" y="204"/>
                  </a:cxn>
                  <a:cxn ang="0">
                    <a:pos x="1186" y="182"/>
                  </a:cxn>
                  <a:cxn ang="0">
                    <a:pos x="1220" y="159"/>
                  </a:cxn>
                  <a:cxn ang="0">
                    <a:pos x="1250" y="139"/>
                  </a:cxn>
                  <a:cxn ang="0">
                    <a:pos x="1274" y="122"/>
                  </a:cxn>
                  <a:cxn ang="0">
                    <a:pos x="1294" y="103"/>
                  </a:cxn>
                  <a:cxn ang="0">
                    <a:pos x="1310" y="92"/>
                  </a:cxn>
                  <a:cxn ang="0">
                    <a:pos x="1330" y="107"/>
                  </a:cxn>
                  <a:cxn ang="0">
                    <a:pos x="1358" y="137"/>
                  </a:cxn>
                  <a:cxn ang="0">
                    <a:pos x="1390" y="173"/>
                  </a:cxn>
                  <a:cxn ang="0">
                    <a:pos x="1418" y="208"/>
                  </a:cxn>
                  <a:cxn ang="0">
                    <a:pos x="1440" y="234"/>
                  </a:cxn>
                  <a:cxn ang="0">
                    <a:pos x="1446" y="248"/>
                  </a:cxn>
                  <a:cxn ang="0">
                    <a:pos x="1420" y="266"/>
                  </a:cxn>
                  <a:cxn ang="0">
                    <a:pos x="1391" y="289"/>
                  </a:cxn>
                  <a:cxn ang="0">
                    <a:pos x="1350" y="315"/>
                  </a:cxn>
                  <a:cxn ang="0">
                    <a:pos x="1302" y="345"/>
                  </a:cxn>
                  <a:cxn ang="0">
                    <a:pos x="1246" y="377"/>
                  </a:cxn>
                  <a:cxn ang="0">
                    <a:pos x="1180" y="409"/>
                  </a:cxn>
                  <a:cxn ang="0">
                    <a:pos x="1110" y="438"/>
                  </a:cxn>
                  <a:cxn ang="0">
                    <a:pos x="1032" y="464"/>
                  </a:cxn>
                  <a:cxn ang="0">
                    <a:pos x="950" y="483"/>
                  </a:cxn>
                  <a:cxn ang="0">
                    <a:pos x="866" y="497"/>
                  </a:cxn>
                  <a:cxn ang="0">
                    <a:pos x="775" y="500"/>
                  </a:cxn>
                  <a:cxn ang="0">
                    <a:pos x="687" y="495"/>
                  </a:cxn>
                  <a:cxn ang="0">
                    <a:pos x="607" y="484"/>
                  </a:cxn>
                  <a:cxn ang="0">
                    <a:pos x="534" y="471"/>
                  </a:cxn>
                  <a:cxn ang="0">
                    <a:pos x="468" y="450"/>
                  </a:cxn>
                  <a:cxn ang="0">
                    <a:pos x="406" y="428"/>
                  </a:cxn>
                  <a:cxn ang="0">
                    <a:pos x="348" y="403"/>
                  </a:cxn>
                  <a:cxn ang="0">
                    <a:pos x="296" y="376"/>
                  </a:cxn>
                  <a:cxn ang="0">
                    <a:pos x="244" y="343"/>
                  </a:cxn>
                  <a:cxn ang="0">
                    <a:pos x="197" y="308"/>
                  </a:cxn>
                  <a:cxn ang="0">
                    <a:pos x="150" y="272"/>
                  </a:cxn>
                  <a:cxn ang="0">
                    <a:pos x="105" y="234"/>
                  </a:cxn>
                  <a:cxn ang="0">
                    <a:pos x="61" y="193"/>
                  </a:cxn>
                  <a:cxn ang="0">
                    <a:pos x="17" y="153"/>
                  </a:cxn>
                </a:cxnLst>
                <a:rect l="0" t="0" r="r" b="b"/>
                <a:pathLst>
                  <a:path w="1449" h="501">
                    <a:moveTo>
                      <a:pt x="0" y="136"/>
                    </a:moveTo>
                    <a:lnTo>
                      <a:pt x="147" y="0"/>
                    </a:lnTo>
                    <a:lnTo>
                      <a:pt x="147" y="0"/>
                    </a:lnTo>
                    <a:lnTo>
                      <a:pt x="150" y="4"/>
                    </a:lnTo>
                    <a:lnTo>
                      <a:pt x="153" y="8"/>
                    </a:lnTo>
                    <a:lnTo>
                      <a:pt x="159" y="14"/>
                    </a:lnTo>
                    <a:lnTo>
                      <a:pt x="161" y="16"/>
                    </a:lnTo>
                    <a:lnTo>
                      <a:pt x="165" y="21"/>
                    </a:lnTo>
                    <a:lnTo>
                      <a:pt x="168" y="24"/>
                    </a:lnTo>
                    <a:lnTo>
                      <a:pt x="172" y="30"/>
                    </a:lnTo>
                    <a:lnTo>
                      <a:pt x="177" y="33"/>
                    </a:lnTo>
                    <a:lnTo>
                      <a:pt x="181" y="39"/>
                    </a:lnTo>
                    <a:lnTo>
                      <a:pt x="187" y="44"/>
                    </a:lnTo>
                    <a:lnTo>
                      <a:pt x="193" y="50"/>
                    </a:lnTo>
                    <a:lnTo>
                      <a:pt x="199" y="56"/>
                    </a:lnTo>
                    <a:lnTo>
                      <a:pt x="204" y="60"/>
                    </a:lnTo>
                    <a:lnTo>
                      <a:pt x="211" y="66"/>
                    </a:lnTo>
                    <a:lnTo>
                      <a:pt x="218" y="74"/>
                    </a:lnTo>
                    <a:lnTo>
                      <a:pt x="225" y="79"/>
                    </a:lnTo>
                    <a:lnTo>
                      <a:pt x="232" y="86"/>
                    </a:lnTo>
                    <a:lnTo>
                      <a:pt x="240" y="92"/>
                    </a:lnTo>
                    <a:lnTo>
                      <a:pt x="248" y="100"/>
                    </a:lnTo>
                    <a:lnTo>
                      <a:pt x="256" y="106"/>
                    </a:lnTo>
                    <a:lnTo>
                      <a:pt x="264" y="113"/>
                    </a:lnTo>
                    <a:lnTo>
                      <a:pt x="274" y="120"/>
                    </a:lnTo>
                    <a:lnTo>
                      <a:pt x="283" y="128"/>
                    </a:lnTo>
                    <a:lnTo>
                      <a:pt x="292" y="134"/>
                    </a:lnTo>
                    <a:lnTo>
                      <a:pt x="302" y="142"/>
                    </a:lnTo>
                    <a:lnTo>
                      <a:pt x="312" y="149"/>
                    </a:lnTo>
                    <a:lnTo>
                      <a:pt x="323" y="157"/>
                    </a:lnTo>
                    <a:lnTo>
                      <a:pt x="333" y="164"/>
                    </a:lnTo>
                    <a:lnTo>
                      <a:pt x="344" y="172"/>
                    </a:lnTo>
                    <a:lnTo>
                      <a:pt x="354" y="178"/>
                    </a:lnTo>
                    <a:lnTo>
                      <a:pt x="366" y="185"/>
                    </a:lnTo>
                    <a:lnTo>
                      <a:pt x="376" y="192"/>
                    </a:lnTo>
                    <a:lnTo>
                      <a:pt x="389" y="199"/>
                    </a:lnTo>
                    <a:lnTo>
                      <a:pt x="401" y="206"/>
                    </a:lnTo>
                    <a:lnTo>
                      <a:pt x="414" y="212"/>
                    </a:lnTo>
                    <a:lnTo>
                      <a:pt x="427" y="219"/>
                    </a:lnTo>
                    <a:lnTo>
                      <a:pt x="440" y="225"/>
                    </a:lnTo>
                    <a:lnTo>
                      <a:pt x="452" y="230"/>
                    </a:lnTo>
                    <a:lnTo>
                      <a:pt x="465" y="237"/>
                    </a:lnTo>
                    <a:lnTo>
                      <a:pt x="479" y="243"/>
                    </a:lnTo>
                    <a:lnTo>
                      <a:pt x="492" y="248"/>
                    </a:lnTo>
                    <a:lnTo>
                      <a:pt x="507" y="254"/>
                    </a:lnTo>
                    <a:lnTo>
                      <a:pt x="521" y="260"/>
                    </a:lnTo>
                    <a:lnTo>
                      <a:pt x="535" y="264"/>
                    </a:lnTo>
                    <a:lnTo>
                      <a:pt x="551" y="269"/>
                    </a:lnTo>
                    <a:lnTo>
                      <a:pt x="565" y="273"/>
                    </a:lnTo>
                    <a:lnTo>
                      <a:pt x="581" y="278"/>
                    </a:lnTo>
                    <a:lnTo>
                      <a:pt x="595" y="281"/>
                    </a:lnTo>
                    <a:lnTo>
                      <a:pt x="611" y="285"/>
                    </a:lnTo>
                    <a:lnTo>
                      <a:pt x="628" y="287"/>
                    </a:lnTo>
                    <a:lnTo>
                      <a:pt x="643" y="290"/>
                    </a:lnTo>
                    <a:lnTo>
                      <a:pt x="659" y="292"/>
                    </a:lnTo>
                    <a:lnTo>
                      <a:pt x="676" y="294"/>
                    </a:lnTo>
                    <a:lnTo>
                      <a:pt x="691" y="296"/>
                    </a:lnTo>
                    <a:lnTo>
                      <a:pt x="709" y="297"/>
                    </a:lnTo>
                    <a:lnTo>
                      <a:pt x="725" y="297"/>
                    </a:lnTo>
                    <a:lnTo>
                      <a:pt x="743" y="297"/>
                    </a:lnTo>
                    <a:lnTo>
                      <a:pt x="760" y="297"/>
                    </a:lnTo>
                    <a:lnTo>
                      <a:pt x="777" y="297"/>
                    </a:lnTo>
                    <a:lnTo>
                      <a:pt x="795" y="296"/>
                    </a:lnTo>
                    <a:lnTo>
                      <a:pt x="811" y="294"/>
                    </a:lnTo>
                    <a:lnTo>
                      <a:pt x="828" y="292"/>
                    </a:lnTo>
                    <a:lnTo>
                      <a:pt x="845" y="290"/>
                    </a:lnTo>
                    <a:lnTo>
                      <a:pt x="860" y="288"/>
                    </a:lnTo>
                    <a:lnTo>
                      <a:pt x="875" y="285"/>
                    </a:lnTo>
                    <a:lnTo>
                      <a:pt x="891" y="282"/>
                    </a:lnTo>
                    <a:lnTo>
                      <a:pt x="906" y="281"/>
                    </a:lnTo>
                    <a:lnTo>
                      <a:pt x="920" y="278"/>
                    </a:lnTo>
                    <a:lnTo>
                      <a:pt x="935" y="274"/>
                    </a:lnTo>
                    <a:lnTo>
                      <a:pt x="948" y="271"/>
                    </a:lnTo>
                    <a:lnTo>
                      <a:pt x="962" y="269"/>
                    </a:lnTo>
                    <a:lnTo>
                      <a:pt x="976" y="265"/>
                    </a:lnTo>
                    <a:lnTo>
                      <a:pt x="989" y="262"/>
                    </a:lnTo>
                    <a:lnTo>
                      <a:pt x="1003" y="259"/>
                    </a:lnTo>
                    <a:lnTo>
                      <a:pt x="1016" y="255"/>
                    </a:lnTo>
                    <a:lnTo>
                      <a:pt x="1027" y="251"/>
                    </a:lnTo>
                    <a:lnTo>
                      <a:pt x="1039" y="246"/>
                    </a:lnTo>
                    <a:lnTo>
                      <a:pt x="1051" y="242"/>
                    </a:lnTo>
                    <a:lnTo>
                      <a:pt x="1062" y="238"/>
                    </a:lnTo>
                    <a:lnTo>
                      <a:pt x="1073" y="234"/>
                    </a:lnTo>
                    <a:lnTo>
                      <a:pt x="1083" y="230"/>
                    </a:lnTo>
                    <a:lnTo>
                      <a:pt x="1094" y="226"/>
                    </a:lnTo>
                    <a:lnTo>
                      <a:pt x="1106" y="222"/>
                    </a:lnTo>
                    <a:lnTo>
                      <a:pt x="1115" y="217"/>
                    </a:lnTo>
                    <a:lnTo>
                      <a:pt x="1124" y="212"/>
                    </a:lnTo>
                    <a:lnTo>
                      <a:pt x="1134" y="208"/>
                    </a:lnTo>
                    <a:lnTo>
                      <a:pt x="1144" y="204"/>
                    </a:lnTo>
                    <a:lnTo>
                      <a:pt x="1152" y="200"/>
                    </a:lnTo>
                    <a:lnTo>
                      <a:pt x="1162" y="195"/>
                    </a:lnTo>
                    <a:lnTo>
                      <a:pt x="1170" y="191"/>
                    </a:lnTo>
                    <a:lnTo>
                      <a:pt x="1179" y="186"/>
                    </a:lnTo>
                    <a:lnTo>
                      <a:pt x="1186" y="182"/>
                    </a:lnTo>
                    <a:lnTo>
                      <a:pt x="1194" y="177"/>
                    </a:lnTo>
                    <a:lnTo>
                      <a:pt x="1201" y="173"/>
                    </a:lnTo>
                    <a:lnTo>
                      <a:pt x="1208" y="168"/>
                    </a:lnTo>
                    <a:lnTo>
                      <a:pt x="1214" y="164"/>
                    </a:lnTo>
                    <a:lnTo>
                      <a:pt x="1220" y="159"/>
                    </a:lnTo>
                    <a:lnTo>
                      <a:pt x="1227" y="155"/>
                    </a:lnTo>
                    <a:lnTo>
                      <a:pt x="1234" y="151"/>
                    </a:lnTo>
                    <a:lnTo>
                      <a:pt x="1239" y="146"/>
                    </a:lnTo>
                    <a:lnTo>
                      <a:pt x="1245" y="142"/>
                    </a:lnTo>
                    <a:lnTo>
                      <a:pt x="1250" y="139"/>
                    </a:lnTo>
                    <a:lnTo>
                      <a:pt x="1255" y="136"/>
                    </a:lnTo>
                    <a:lnTo>
                      <a:pt x="1260" y="131"/>
                    </a:lnTo>
                    <a:lnTo>
                      <a:pt x="1266" y="128"/>
                    </a:lnTo>
                    <a:lnTo>
                      <a:pt x="1269" y="124"/>
                    </a:lnTo>
                    <a:lnTo>
                      <a:pt x="1274" y="122"/>
                    </a:lnTo>
                    <a:lnTo>
                      <a:pt x="1277" y="118"/>
                    </a:lnTo>
                    <a:lnTo>
                      <a:pt x="1281" y="114"/>
                    </a:lnTo>
                    <a:lnTo>
                      <a:pt x="1284" y="112"/>
                    </a:lnTo>
                    <a:lnTo>
                      <a:pt x="1288" y="110"/>
                    </a:lnTo>
                    <a:lnTo>
                      <a:pt x="1294" y="103"/>
                    </a:lnTo>
                    <a:lnTo>
                      <a:pt x="1300" y="100"/>
                    </a:lnTo>
                    <a:lnTo>
                      <a:pt x="1303" y="95"/>
                    </a:lnTo>
                    <a:lnTo>
                      <a:pt x="1307" y="93"/>
                    </a:lnTo>
                    <a:lnTo>
                      <a:pt x="1308" y="92"/>
                    </a:lnTo>
                    <a:lnTo>
                      <a:pt x="1310" y="92"/>
                    </a:lnTo>
                    <a:lnTo>
                      <a:pt x="1314" y="92"/>
                    </a:lnTo>
                    <a:lnTo>
                      <a:pt x="1318" y="95"/>
                    </a:lnTo>
                    <a:lnTo>
                      <a:pt x="1322" y="98"/>
                    </a:lnTo>
                    <a:lnTo>
                      <a:pt x="1325" y="102"/>
                    </a:lnTo>
                    <a:lnTo>
                      <a:pt x="1330" y="107"/>
                    </a:lnTo>
                    <a:lnTo>
                      <a:pt x="1336" y="113"/>
                    </a:lnTo>
                    <a:lnTo>
                      <a:pt x="1340" y="118"/>
                    </a:lnTo>
                    <a:lnTo>
                      <a:pt x="1345" y="124"/>
                    </a:lnTo>
                    <a:lnTo>
                      <a:pt x="1352" y="130"/>
                    </a:lnTo>
                    <a:lnTo>
                      <a:pt x="1358" y="137"/>
                    </a:lnTo>
                    <a:lnTo>
                      <a:pt x="1363" y="144"/>
                    </a:lnTo>
                    <a:lnTo>
                      <a:pt x="1371" y="150"/>
                    </a:lnTo>
                    <a:lnTo>
                      <a:pt x="1377" y="158"/>
                    </a:lnTo>
                    <a:lnTo>
                      <a:pt x="1384" y="166"/>
                    </a:lnTo>
                    <a:lnTo>
                      <a:pt x="1390" y="173"/>
                    </a:lnTo>
                    <a:lnTo>
                      <a:pt x="1395" y="180"/>
                    </a:lnTo>
                    <a:lnTo>
                      <a:pt x="1400" y="186"/>
                    </a:lnTo>
                    <a:lnTo>
                      <a:pt x="1407" y="194"/>
                    </a:lnTo>
                    <a:lnTo>
                      <a:pt x="1412" y="201"/>
                    </a:lnTo>
                    <a:lnTo>
                      <a:pt x="1418" y="208"/>
                    </a:lnTo>
                    <a:lnTo>
                      <a:pt x="1423" y="213"/>
                    </a:lnTo>
                    <a:lnTo>
                      <a:pt x="1428" y="220"/>
                    </a:lnTo>
                    <a:lnTo>
                      <a:pt x="1432" y="226"/>
                    </a:lnTo>
                    <a:lnTo>
                      <a:pt x="1436" y="230"/>
                    </a:lnTo>
                    <a:lnTo>
                      <a:pt x="1440" y="234"/>
                    </a:lnTo>
                    <a:lnTo>
                      <a:pt x="1443" y="238"/>
                    </a:lnTo>
                    <a:lnTo>
                      <a:pt x="1448" y="244"/>
                    </a:lnTo>
                    <a:lnTo>
                      <a:pt x="1449" y="246"/>
                    </a:lnTo>
                    <a:lnTo>
                      <a:pt x="1448" y="246"/>
                    </a:lnTo>
                    <a:lnTo>
                      <a:pt x="1446" y="248"/>
                    </a:lnTo>
                    <a:lnTo>
                      <a:pt x="1440" y="252"/>
                    </a:lnTo>
                    <a:lnTo>
                      <a:pt x="1434" y="257"/>
                    </a:lnTo>
                    <a:lnTo>
                      <a:pt x="1429" y="260"/>
                    </a:lnTo>
                    <a:lnTo>
                      <a:pt x="1425" y="263"/>
                    </a:lnTo>
                    <a:lnTo>
                      <a:pt x="1420" y="266"/>
                    </a:lnTo>
                    <a:lnTo>
                      <a:pt x="1415" y="271"/>
                    </a:lnTo>
                    <a:lnTo>
                      <a:pt x="1408" y="274"/>
                    </a:lnTo>
                    <a:lnTo>
                      <a:pt x="1404" y="279"/>
                    </a:lnTo>
                    <a:lnTo>
                      <a:pt x="1397" y="285"/>
                    </a:lnTo>
                    <a:lnTo>
                      <a:pt x="1391" y="289"/>
                    </a:lnTo>
                    <a:lnTo>
                      <a:pt x="1383" y="294"/>
                    </a:lnTo>
                    <a:lnTo>
                      <a:pt x="1374" y="299"/>
                    </a:lnTo>
                    <a:lnTo>
                      <a:pt x="1366" y="304"/>
                    </a:lnTo>
                    <a:lnTo>
                      <a:pt x="1359" y="310"/>
                    </a:lnTo>
                    <a:lnTo>
                      <a:pt x="1350" y="315"/>
                    </a:lnTo>
                    <a:lnTo>
                      <a:pt x="1340" y="321"/>
                    </a:lnTo>
                    <a:lnTo>
                      <a:pt x="1332" y="327"/>
                    </a:lnTo>
                    <a:lnTo>
                      <a:pt x="1323" y="334"/>
                    </a:lnTo>
                    <a:lnTo>
                      <a:pt x="1312" y="340"/>
                    </a:lnTo>
                    <a:lnTo>
                      <a:pt x="1302" y="345"/>
                    </a:lnTo>
                    <a:lnTo>
                      <a:pt x="1291" y="351"/>
                    </a:lnTo>
                    <a:lnTo>
                      <a:pt x="1280" y="358"/>
                    </a:lnTo>
                    <a:lnTo>
                      <a:pt x="1269" y="365"/>
                    </a:lnTo>
                    <a:lnTo>
                      <a:pt x="1258" y="371"/>
                    </a:lnTo>
                    <a:lnTo>
                      <a:pt x="1246" y="377"/>
                    </a:lnTo>
                    <a:lnTo>
                      <a:pt x="1234" y="384"/>
                    </a:lnTo>
                    <a:lnTo>
                      <a:pt x="1220" y="389"/>
                    </a:lnTo>
                    <a:lnTo>
                      <a:pt x="1207" y="396"/>
                    </a:lnTo>
                    <a:lnTo>
                      <a:pt x="1194" y="402"/>
                    </a:lnTo>
                    <a:lnTo>
                      <a:pt x="1180" y="409"/>
                    </a:lnTo>
                    <a:lnTo>
                      <a:pt x="1166" y="413"/>
                    </a:lnTo>
                    <a:lnTo>
                      <a:pt x="1152" y="420"/>
                    </a:lnTo>
                    <a:lnTo>
                      <a:pt x="1138" y="426"/>
                    </a:lnTo>
                    <a:lnTo>
                      <a:pt x="1125" y="432"/>
                    </a:lnTo>
                    <a:lnTo>
                      <a:pt x="1110" y="438"/>
                    </a:lnTo>
                    <a:lnTo>
                      <a:pt x="1095" y="442"/>
                    </a:lnTo>
                    <a:lnTo>
                      <a:pt x="1080" y="448"/>
                    </a:lnTo>
                    <a:lnTo>
                      <a:pt x="1065" y="454"/>
                    </a:lnTo>
                    <a:lnTo>
                      <a:pt x="1048" y="458"/>
                    </a:lnTo>
                    <a:lnTo>
                      <a:pt x="1032" y="464"/>
                    </a:lnTo>
                    <a:lnTo>
                      <a:pt x="1017" y="467"/>
                    </a:lnTo>
                    <a:lnTo>
                      <a:pt x="1002" y="473"/>
                    </a:lnTo>
                    <a:lnTo>
                      <a:pt x="984" y="476"/>
                    </a:lnTo>
                    <a:lnTo>
                      <a:pt x="968" y="480"/>
                    </a:lnTo>
                    <a:lnTo>
                      <a:pt x="950" y="483"/>
                    </a:lnTo>
                    <a:lnTo>
                      <a:pt x="935" y="488"/>
                    </a:lnTo>
                    <a:lnTo>
                      <a:pt x="916" y="489"/>
                    </a:lnTo>
                    <a:lnTo>
                      <a:pt x="900" y="492"/>
                    </a:lnTo>
                    <a:lnTo>
                      <a:pt x="882" y="494"/>
                    </a:lnTo>
                    <a:lnTo>
                      <a:pt x="866" y="497"/>
                    </a:lnTo>
                    <a:lnTo>
                      <a:pt x="847" y="498"/>
                    </a:lnTo>
                    <a:lnTo>
                      <a:pt x="830" y="500"/>
                    </a:lnTo>
                    <a:lnTo>
                      <a:pt x="811" y="500"/>
                    </a:lnTo>
                    <a:lnTo>
                      <a:pt x="794" y="501"/>
                    </a:lnTo>
                    <a:lnTo>
                      <a:pt x="775" y="500"/>
                    </a:lnTo>
                    <a:lnTo>
                      <a:pt x="757" y="500"/>
                    </a:lnTo>
                    <a:lnTo>
                      <a:pt x="740" y="500"/>
                    </a:lnTo>
                    <a:lnTo>
                      <a:pt x="721" y="500"/>
                    </a:lnTo>
                    <a:lnTo>
                      <a:pt x="704" y="497"/>
                    </a:lnTo>
                    <a:lnTo>
                      <a:pt x="687" y="495"/>
                    </a:lnTo>
                    <a:lnTo>
                      <a:pt x="670" y="493"/>
                    </a:lnTo>
                    <a:lnTo>
                      <a:pt x="653" y="492"/>
                    </a:lnTo>
                    <a:lnTo>
                      <a:pt x="638" y="489"/>
                    </a:lnTo>
                    <a:lnTo>
                      <a:pt x="622" y="486"/>
                    </a:lnTo>
                    <a:lnTo>
                      <a:pt x="607" y="484"/>
                    </a:lnTo>
                    <a:lnTo>
                      <a:pt x="593" y="482"/>
                    </a:lnTo>
                    <a:lnTo>
                      <a:pt x="576" y="479"/>
                    </a:lnTo>
                    <a:lnTo>
                      <a:pt x="562" y="476"/>
                    </a:lnTo>
                    <a:lnTo>
                      <a:pt x="548" y="473"/>
                    </a:lnTo>
                    <a:lnTo>
                      <a:pt x="534" y="471"/>
                    </a:lnTo>
                    <a:lnTo>
                      <a:pt x="520" y="466"/>
                    </a:lnTo>
                    <a:lnTo>
                      <a:pt x="507" y="463"/>
                    </a:lnTo>
                    <a:lnTo>
                      <a:pt x="493" y="459"/>
                    </a:lnTo>
                    <a:lnTo>
                      <a:pt x="480" y="456"/>
                    </a:lnTo>
                    <a:lnTo>
                      <a:pt x="468" y="450"/>
                    </a:lnTo>
                    <a:lnTo>
                      <a:pt x="454" y="446"/>
                    </a:lnTo>
                    <a:lnTo>
                      <a:pt x="442" y="441"/>
                    </a:lnTo>
                    <a:lnTo>
                      <a:pt x="430" y="438"/>
                    </a:lnTo>
                    <a:lnTo>
                      <a:pt x="416" y="432"/>
                    </a:lnTo>
                    <a:lnTo>
                      <a:pt x="406" y="428"/>
                    </a:lnTo>
                    <a:lnTo>
                      <a:pt x="394" y="423"/>
                    </a:lnTo>
                    <a:lnTo>
                      <a:pt x="382" y="420"/>
                    </a:lnTo>
                    <a:lnTo>
                      <a:pt x="371" y="413"/>
                    </a:lnTo>
                    <a:lnTo>
                      <a:pt x="359" y="409"/>
                    </a:lnTo>
                    <a:lnTo>
                      <a:pt x="348" y="403"/>
                    </a:lnTo>
                    <a:lnTo>
                      <a:pt x="338" y="397"/>
                    </a:lnTo>
                    <a:lnTo>
                      <a:pt x="326" y="392"/>
                    </a:lnTo>
                    <a:lnTo>
                      <a:pt x="316" y="387"/>
                    </a:lnTo>
                    <a:lnTo>
                      <a:pt x="305" y="380"/>
                    </a:lnTo>
                    <a:lnTo>
                      <a:pt x="296" y="376"/>
                    </a:lnTo>
                    <a:lnTo>
                      <a:pt x="285" y="368"/>
                    </a:lnTo>
                    <a:lnTo>
                      <a:pt x="274" y="362"/>
                    </a:lnTo>
                    <a:lnTo>
                      <a:pt x="264" y="356"/>
                    </a:lnTo>
                    <a:lnTo>
                      <a:pt x="255" y="350"/>
                    </a:lnTo>
                    <a:lnTo>
                      <a:pt x="244" y="343"/>
                    </a:lnTo>
                    <a:lnTo>
                      <a:pt x="235" y="335"/>
                    </a:lnTo>
                    <a:lnTo>
                      <a:pt x="225" y="329"/>
                    </a:lnTo>
                    <a:lnTo>
                      <a:pt x="216" y="323"/>
                    </a:lnTo>
                    <a:lnTo>
                      <a:pt x="206" y="315"/>
                    </a:lnTo>
                    <a:lnTo>
                      <a:pt x="197" y="308"/>
                    </a:lnTo>
                    <a:lnTo>
                      <a:pt x="187" y="301"/>
                    </a:lnTo>
                    <a:lnTo>
                      <a:pt x="178" y="295"/>
                    </a:lnTo>
                    <a:lnTo>
                      <a:pt x="168" y="287"/>
                    </a:lnTo>
                    <a:lnTo>
                      <a:pt x="160" y="280"/>
                    </a:lnTo>
                    <a:lnTo>
                      <a:pt x="150" y="272"/>
                    </a:lnTo>
                    <a:lnTo>
                      <a:pt x="143" y="265"/>
                    </a:lnTo>
                    <a:lnTo>
                      <a:pt x="132" y="256"/>
                    </a:lnTo>
                    <a:lnTo>
                      <a:pt x="124" y="248"/>
                    </a:lnTo>
                    <a:lnTo>
                      <a:pt x="115" y="241"/>
                    </a:lnTo>
                    <a:lnTo>
                      <a:pt x="105" y="234"/>
                    </a:lnTo>
                    <a:lnTo>
                      <a:pt x="97" y="226"/>
                    </a:lnTo>
                    <a:lnTo>
                      <a:pt x="88" y="218"/>
                    </a:lnTo>
                    <a:lnTo>
                      <a:pt x="79" y="210"/>
                    </a:lnTo>
                    <a:lnTo>
                      <a:pt x="72" y="202"/>
                    </a:lnTo>
                    <a:lnTo>
                      <a:pt x="61" y="193"/>
                    </a:lnTo>
                    <a:lnTo>
                      <a:pt x="52" y="185"/>
                    </a:lnTo>
                    <a:lnTo>
                      <a:pt x="43" y="176"/>
                    </a:lnTo>
                    <a:lnTo>
                      <a:pt x="35" y="168"/>
                    </a:lnTo>
                    <a:lnTo>
                      <a:pt x="26" y="160"/>
                    </a:lnTo>
                    <a:lnTo>
                      <a:pt x="17" y="153"/>
                    </a:lnTo>
                    <a:lnTo>
                      <a:pt x="7" y="144"/>
                    </a:lnTo>
                    <a:lnTo>
                      <a:pt x="0" y="136"/>
                    </a:lnTo>
                    <a:lnTo>
                      <a:pt x="0" y="136"/>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7"/>
              <p:cNvSpPr>
                <a:spLocks/>
              </p:cNvSpPr>
              <p:nvPr/>
            </p:nvSpPr>
            <p:spPr bwMode="auto">
              <a:xfrm>
                <a:off x="8561" y="9420"/>
                <a:ext cx="289" cy="286"/>
              </a:xfrm>
              <a:custGeom>
                <a:avLst/>
                <a:gdLst/>
                <a:ahLst/>
                <a:cxnLst>
                  <a:cxn ang="0">
                    <a:pos x="0" y="100"/>
                  </a:cxn>
                  <a:cxn ang="0">
                    <a:pos x="539" y="0"/>
                  </a:cxn>
                  <a:cxn ang="0">
                    <a:pos x="359" y="486"/>
                  </a:cxn>
                  <a:cxn ang="0">
                    <a:pos x="0" y="100"/>
                  </a:cxn>
                  <a:cxn ang="0">
                    <a:pos x="0" y="100"/>
                  </a:cxn>
                </a:cxnLst>
                <a:rect l="0" t="0" r="r" b="b"/>
                <a:pathLst>
                  <a:path w="539" h="486">
                    <a:moveTo>
                      <a:pt x="0" y="100"/>
                    </a:moveTo>
                    <a:lnTo>
                      <a:pt x="539" y="0"/>
                    </a:lnTo>
                    <a:lnTo>
                      <a:pt x="359" y="486"/>
                    </a:lnTo>
                    <a:lnTo>
                      <a:pt x="0" y="100"/>
                    </a:lnTo>
                    <a:lnTo>
                      <a:pt x="0" y="100"/>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8"/>
              <p:cNvSpPr>
                <a:spLocks/>
              </p:cNvSpPr>
              <p:nvPr/>
            </p:nvSpPr>
            <p:spPr bwMode="auto">
              <a:xfrm>
                <a:off x="9362" y="9685"/>
                <a:ext cx="253" cy="305"/>
              </a:xfrm>
              <a:custGeom>
                <a:avLst/>
                <a:gdLst/>
                <a:ahLst/>
                <a:cxnLst>
                  <a:cxn ang="0">
                    <a:pos x="349" y="521"/>
                  </a:cxn>
                  <a:cxn ang="0">
                    <a:pos x="0" y="111"/>
                  </a:cxn>
                  <a:cxn ang="0">
                    <a:pos x="476" y="0"/>
                  </a:cxn>
                  <a:cxn ang="0">
                    <a:pos x="349" y="521"/>
                  </a:cxn>
                  <a:cxn ang="0">
                    <a:pos x="349" y="521"/>
                  </a:cxn>
                </a:cxnLst>
                <a:rect l="0" t="0" r="r" b="b"/>
                <a:pathLst>
                  <a:path w="476" h="521">
                    <a:moveTo>
                      <a:pt x="349" y="521"/>
                    </a:moveTo>
                    <a:lnTo>
                      <a:pt x="0" y="111"/>
                    </a:lnTo>
                    <a:lnTo>
                      <a:pt x="476" y="0"/>
                    </a:lnTo>
                    <a:lnTo>
                      <a:pt x="349" y="521"/>
                    </a:lnTo>
                    <a:lnTo>
                      <a:pt x="349" y="521"/>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9"/>
              <p:cNvSpPr>
                <a:spLocks/>
              </p:cNvSpPr>
              <p:nvPr/>
            </p:nvSpPr>
            <p:spPr bwMode="auto">
              <a:xfrm>
                <a:off x="9159" y="8857"/>
                <a:ext cx="255" cy="300"/>
              </a:xfrm>
              <a:custGeom>
                <a:avLst/>
                <a:gdLst/>
                <a:ahLst/>
                <a:cxnLst>
                  <a:cxn ang="0">
                    <a:pos x="316" y="512"/>
                  </a:cxn>
                  <a:cxn ang="0">
                    <a:pos x="0" y="123"/>
                  </a:cxn>
                  <a:cxn ang="0">
                    <a:pos x="474" y="0"/>
                  </a:cxn>
                  <a:cxn ang="0">
                    <a:pos x="316" y="512"/>
                  </a:cxn>
                  <a:cxn ang="0">
                    <a:pos x="316" y="512"/>
                  </a:cxn>
                </a:cxnLst>
                <a:rect l="0" t="0" r="r" b="b"/>
                <a:pathLst>
                  <a:path w="474" h="512">
                    <a:moveTo>
                      <a:pt x="316" y="512"/>
                    </a:moveTo>
                    <a:lnTo>
                      <a:pt x="0" y="123"/>
                    </a:lnTo>
                    <a:lnTo>
                      <a:pt x="474" y="0"/>
                    </a:lnTo>
                    <a:lnTo>
                      <a:pt x="316" y="512"/>
                    </a:lnTo>
                    <a:lnTo>
                      <a:pt x="316" y="512"/>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7" name="AutoShape 10"/>
            <p:cNvSpPr>
              <a:spLocks noChangeArrowheads="1"/>
            </p:cNvSpPr>
            <p:nvPr/>
          </p:nvSpPr>
          <p:spPr bwMode="auto">
            <a:xfrm rot="10800000">
              <a:off x="1800" y="7182"/>
              <a:ext cx="900" cy="2520"/>
            </a:xfrm>
            <a:prstGeom prst="upArrow">
              <a:avLst>
                <a:gd name="adj1" fmla="val 50000"/>
                <a:gd name="adj2" fmla="val 70000"/>
              </a:avLst>
            </a:prstGeom>
            <a:gradFill rotWithShape="1">
              <a:gsLst>
                <a:gs pos="0">
                  <a:srgbClr val="204558">
                    <a:alpha val="57001"/>
                  </a:srgbClr>
                </a:gs>
                <a:gs pos="100000">
                  <a:srgbClr val="6B1C89">
                    <a:alpha val="75000"/>
                  </a:srgbClr>
                </a:gs>
              </a:gsLst>
              <a:lin ang="5400000" scaled="1"/>
            </a:gradFill>
            <a:ln w="9525">
              <a:solidFill>
                <a:srgbClr val="6B1C89"/>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rgbClr val="FFFFFF"/>
                  </a:solidFill>
                  <a:effectLst/>
                  <a:latin typeface="Arial" pitchFamily="34" charset="0"/>
                </a:rPr>
                <a:t>Inquiry</a:t>
              </a:r>
              <a:endParaRPr kumimoji="0" lang="en-US" sz="1800" b="0" i="0" u="none" strike="noStrike" cap="none" normalizeH="0" baseline="0" dirty="0" smtClean="0">
                <a:ln>
                  <a:noFill/>
                </a:ln>
                <a:solidFill>
                  <a:schemeClr val="tx1"/>
                </a:solidFill>
                <a:effectLst/>
                <a:latin typeface="Arial" pitchFamily="34" charset="0"/>
              </a:endParaRPr>
            </a:p>
          </p:txBody>
        </p:sp>
        <p:sp>
          <p:nvSpPr>
            <p:cNvPr id="18" name="Text Box 11"/>
            <p:cNvSpPr txBox="1">
              <a:spLocks noChangeArrowheads="1"/>
            </p:cNvSpPr>
            <p:nvPr/>
          </p:nvSpPr>
          <p:spPr bwMode="auto">
            <a:xfrm>
              <a:off x="2600" y="7424"/>
              <a:ext cx="6151" cy="19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ct val="0"/>
                </a:spcAft>
                <a:buClrTx/>
                <a:buSzTx/>
                <a:buFont typeface="Arial" pitchFamily="34" charset="0"/>
                <a:buChar char="3"/>
                <a:tabLst/>
              </a:pPr>
              <a:r>
                <a:rPr kumimoji="0" lang="en-US" sz="1100" b="0" i="0" u="none" strike="noStrike" cap="none" normalizeH="0" baseline="0" dirty="0" smtClean="0">
                  <a:ln>
                    <a:noFill/>
                  </a:ln>
                  <a:solidFill>
                    <a:schemeClr val="tx1"/>
                  </a:solidFill>
                  <a:effectLst/>
                  <a:latin typeface="Arial" pitchFamily="34" charset="0"/>
                </a:rPr>
                <a:t>.   Identify Relevant Data</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4"/>
                <a:tabLst/>
              </a:pPr>
              <a:r>
                <a:rPr kumimoji="0" lang="en-US" sz="1100" b="0" i="0" u="none" strike="noStrike" cap="none" normalizeH="0" baseline="0" dirty="0" smtClean="0">
                  <a:ln>
                    <a:noFill/>
                  </a:ln>
                  <a:solidFill>
                    <a:schemeClr val="tx1"/>
                  </a:solidFill>
                  <a:effectLst/>
                  <a:latin typeface="Arial" pitchFamily="34" charset="0"/>
                </a:rPr>
                <a:t>.   Conduct Data Analysis to Generate Hypotheses</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5"/>
                <a:tabLst/>
              </a:pPr>
              <a:r>
                <a:rPr kumimoji="0" lang="en-US" sz="1100" b="0" i="0" u="none" strike="noStrike" cap="none" normalizeH="0" baseline="0" dirty="0" smtClean="0">
                  <a:ln>
                    <a:noFill/>
                  </a:ln>
                  <a:solidFill>
                    <a:schemeClr val="tx1"/>
                  </a:solidFill>
                  <a:effectLst/>
                  <a:latin typeface="Arial" pitchFamily="34" charset="0"/>
                </a:rPr>
                <a:t>.   Test Hypotheses to Determine Actionable Causes</a:t>
              </a:r>
              <a:endParaRPr kumimoji="0" lang="en-US" sz="1800" b="0" i="0" u="none" strike="noStrike" cap="none" normalizeH="0" baseline="0" dirty="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solidFill>
            <a:schemeClr val="accent1">
              <a:lumMod val="60000"/>
              <a:lumOff val="40000"/>
            </a:schemeClr>
          </a:solidFill>
        </p:spPr>
        <p:txBody>
          <a:bodyPr/>
          <a:lstStyle/>
          <a:p>
            <a:pPr eaLnBrk="1" hangingPunct="1">
              <a:defRPr/>
            </a:pPr>
            <a:r>
              <a:rPr lang="en-US" dirty="0" smtClean="0"/>
              <a:t>What’s Accomplished?</a:t>
            </a:r>
          </a:p>
        </p:txBody>
      </p:sp>
      <p:graphicFrame>
        <p:nvGraphicFramePr>
          <p:cNvPr id="4" name="Diagram 3"/>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idx="4294967295"/>
          </p:nvPr>
        </p:nvSpPr>
        <p:spPr>
          <a:solidFill>
            <a:schemeClr val="accent2">
              <a:lumMod val="20000"/>
              <a:lumOff val="80000"/>
            </a:schemeClr>
          </a:solidFill>
          <a:ln w="38100">
            <a:solidFill>
              <a:schemeClr val="tx1"/>
            </a:solidFill>
          </a:ln>
        </p:spPr>
        <p:txBody>
          <a:bodyPr/>
          <a:lstStyle/>
          <a:p>
            <a:r>
              <a:rPr lang="en-US" dirty="0" smtClean="0">
                <a:solidFill>
                  <a:schemeClr val="accent1">
                    <a:lumMod val="75000"/>
                  </a:schemeClr>
                </a:solidFill>
              </a:rPr>
              <a:t>Premises</a:t>
            </a:r>
          </a:p>
        </p:txBody>
      </p:sp>
      <p:sp>
        <p:nvSpPr>
          <p:cNvPr id="3" name="Content Placeholder 2"/>
          <p:cNvSpPr>
            <a:spLocks noGrp="1"/>
          </p:cNvSpPr>
          <p:nvPr>
            <p:ph idx="4294967295"/>
          </p:nvPr>
        </p:nvSpPr>
        <p:spPr>
          <a:solidFill>
            <a:schemeClr val="accent3">
              <a:lumMod val="40000"/>
              <a:lumOff val="60000"/>
            </a:schemeClr>
          </a:solidFill>
          <a:ln w="38100">
            <a:solidFill>
              <a:schemeClr val="tx1"/>
            </a:solidFill>
          </a:ln>
        </p:spPr>
        <p:txBody>
          <a:bodyPr>
            <a:normAutofit/>
          </a:bodyPr>
          <a:lstStyle/>
          <a:p>
            <a:pPr marL="514350" indent="-514350">
              <a:lnSpc>
                <a:spcPct val="90000"/>
              </a:lnSpc>
              <a:buFont typeface="Arial" charset="0"/>
              <a:buNone/>
            </a:pPr>
            <a:r>
              <a:rPr lang="en-US" dirty="0" smtClean="0">
                <a:solidFill>
                  <a:schemeClr val="accent6">
                    <a:lumMod val="75000"/>
                  </a:schemeClr>
                </a:solidFill>
              </a:rPr>
              <a:t>Data Use Involves:</a:t>
            </a:r>
          </a:p>
          <a:p>
            <a:pPr marL="514350" indent="-514350">
              <a:lnSpc>
                <a:spcPct val="90000"/>
              </a:lnSpc>
            </a:pPr>
            <a:r>
              <a:rPr lang="en-US" dirty="0" smtClean="0">
                <a:solidFill>
                  <a:schemeClr val="accent6">
                    <a:lumMod val="75000"/>
                  </a:schemeClr>
                </a:solidFill>
              </a:rPr>
              <a:t>Working through a Collaborative Team approach.</a:t>
            </a:r>
          </a:p>
          <a:p>
            <a:pPr marL="514350" indent="-514350">
              <a:lnSpc>
                <a:spcPct val="90000"/>
              </a:lnSpc>
            </a:pPr>
            <a:r>
              <a:rPr lang="en-US" dirty="0" smtClean="0">
                <a:solidFill>
                  <a:schemeClr val="accent6">
                    <a:lumMod val="75000"/>
                  </a:schemeClr>
                </a:solidFill>
              </a:rPr>
              <a:t>Engaging Team in a Continuous Improvement Process.</a:t>
            </a:r>
          </a:p>
          <a:p>
            <a:pPr marL="514350" indent="-514350">
              <a:lnSpc>
                <a:spcPct val="90000"/>
              </a:lnSpc>
            </a:pPr>
            <a:r>
              <a:rPr lang="en-US" dirty="0" smtClean="0">
                <a:solidFill>
                  <a:schemeClr val="accent6">
                    <a:lumMod val="75000"/>
                  </a:schemeClr>
                </a:solidFill>
              </a:rPr>
              <a:t>Relating the Data to specific Problem/Issue.</a:t>
            </a:r>
          </a:p>
          <a:p>
            <a:pPr marL="514350" indent="-514350">
              <a:lnSpc>
                <a:spcPct val="90000"/>
              </a:lnSpc>
              <a:buFont typeface="Arial" charset="0"/>
              <a:buNone/>
            </a:pPr>
            <a:endParaRPr lang="en-US" dirty="0" smtClean="0">
              <a:solidFill>
                <a:schemeClr val="accent6">
                  <a:lumMod val="75000"/>
                </a:schemeClr>
              </a:solidFill>
            </a:endParaRPr>
          </a:p>
          <a:p>
            <a:pPr marL="514350" indent="-514350" algn="ctr">
              <a:lnSpc>
                <a:spcPct val="90000"/>
              </a:lnSpc>
              <a:buFont typeface="Arial" charset="0"/>
              <a:buNone/>
            </a:pPr>
            <a:r>
              <a:rPr lang="en-US" dirty="0" smtClean="0">
                <a:solidFill>
                  <a:schemeClr val="accent6">
                    <a:lumMod val="75000"/>
                  </a:schemeClr>
                </a:solidFill>
              </a:rPr>
              <a:t>Using Data is an Iterative Process!</a:t>
            </a:r>
          </a:p>
          <a:p>
            <a:pPr marL="514350" indent="-514350">
              <a:lnSpc>
                <a:spcPct val="90000"/>
              </a:lnSpc>
              <a:buFontTx/>
              <a:buAutoNum type="arabicPeriod"/>
            </a:pPr>
            <a:endParaRPr lang="en-US" dirty="0" smtClean="0"/>
          </a:p>
          <a:p>
            <a:pPr marL="514350" indent="-514350">
              <a:lnSpc>
                <a:spcPct val="90000"/>
              </a:lnSpc>
              <a:buFontTx/>
              <a:buAutoNum type="arabicPeriod"/>
            </a:pPr>
            <a:endParaRPr lang="en-US" dirty="0" smtClean="0"/>
          </a:p>
        </p:txBody>
      </p:sp>
      <p:pic>
        <p:nvPicPr>
          <p:cNvPr id="81924" name="Picture 3" descr="DAC_logo_NF.png"/>
          <p:cNvPicPr>
            <a:picLocks noChangeAspect="1"/>
          </p:cNvPicPr>
          <p:nvPr/>
        </p:nvPicPr>
        <p:blipFill>
          <a:blip r:embed="rId3" cstate="print"/>
          <a:srcRect/>
          <a:stretch>
            <a:fillRect/>
          </a:stretch>
        </p:blipFill>
        <p:spPr bwMode="auto">
          <a:xfrm>
            <a:off x="152400" y="6218238"/>
            <a:ext cx="1295400"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eaLnBrk="1" hangingPunct="1">
              <a:defRPr/>
            </a:pPr>
            <a:r>
              <a:rPr lang="en-US" dirty="0" smtClean="0"/>
              <a:t>Data Collection </a:t>
            </a:r>
            <a:r>
              <a:rPr lang="en-US" sz="3200" dirty="0" smtClean="0"/>
              <a:t>(8/1/10 – 11/30/10)</a:t>
            </a:r>
            <a:endParaRPr lang="en-US" sz="3200" dirty="0"/>
          </a:p>
        </p:txBody>
      </p:sp>
      <p:sp>
        <p:nvSpPr>
          <p:cNvPr id="3" name="Content Placeholder 2"/>
          <p:cNvSpPr>
            <a:spLocks noGrp="1"/>
          </p:cNvSpPr>
          <p:nvPr>
            <p:ph idx="1"/>
          </p:nvPr>
        </p:nvSpPr>
        <p:spPr>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3500000" scaled="1"/>
            <a:tileRect/>
          </a:gradFill>
        </p:spPr>
        <p:txBody>
          <a:bodyPr/>
          <a:lstStyle/>
          <a:p>
            <a:pPr eaLnBrk="1" hangingPunct="1">
              <a:defRPr/>
            </a:pPr>
            <a:r>
              <a:rPr lang="en-US" dirty="0" smtClean="0"/>
              <a:t>Average age of referral: 16 months</a:t>
            </a:r>
          </a:p>
          <a:p>
            <a:pPr eaLnBrk="1" hangingPunct="1">
              <a:defRPr/>
            </a:pPr>
            <a:r>
              <a:rPr lang="en-US" dirty="0" smtClean="0"/>
              <a:t>10 referrals received from physicians:</a:t>
            </a:r>
          </a:p>
          <a:p>
            <a:pPr lvl="1" eaLnBrk="1" hangingPunct="1">
              <a:defRPr/>
            </a:pPr>
            <a:r>
              <a:rPr lang="en-US" dirty="0" smtClean="0"/>
              <a:t>Average age of referral:  14 months</a:t>
            </a:r>
          </a:p>
          <a:p>
            <a:pPr lvl="2" eaLnBrk="1" hangingPunct="1">
              <a:defRPr/>
            </a:pPr>
            <a:r>
              <a:rPr lang="en-US" dirty="0" smtClean="0"/>
              <a:t>Dr. Swingset:  0 referrals received &lt; 18 months</a:t>
            </a:r>
          </a:p>
          <a:p>
            <a:pPr lvl="2" eaLnBrk="1" hangingPunct="1">
              <a:defRPr/>
            </a:pPr>
            <a:r>
              <a:rPr lang="en-US" dirty="0" smtClean="0"/>
              <a:t>Dr. Sandbox:  0 referrals received &lt; than 24 months </a:t>
            </a:r>
          </a:p>
          <a:p>
            <a:pPr lvl="2" eaLnBrk="1" hangingPunct="1">
              <a:defRPr/>
            </a:pPr>
            <a:r>
              <a:rPr lang="en-US" dirty="0" smtClean="0"/>
              <a:t>Dr.  Bottle:  average age of referral is 9 months;  50% of declined a screening</a:t>
            </a:r>
          </a:p>
          <a:p>
            <a:pPr eaLnBrk="1" hangingPunct="1">
              <a:defRPr/>
            </a:pPr>
            <a:r>
              <a:rPr lang="en-US" dirty="0" smtClean="0"/>
              <a:t>No referrals from the NICU at the ABC hospital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eaLnBrk="1" hangingPunct="1">
              <a:defRPr/>
            </a:pPr>
            <a:r>
              <a:rPr lang="en-US" dirty="0" smtClean="0"/>
              <a:t>Data Collection </a:t>
            </a:r>
            <a:r>
              <a:rPr lang="en-US" sz="3200" dirty="0" smtClean="0"/>
              <a:t>(8/1/10 – 11/30/10)</a:t>
            </a:r>
            <a:endParaRPr lang="en-US" sz="3200" dirty="0"/>
          </a:p>
        </p:txBody>
      </p:sp>
      <p:sp>
        <p:nvSpPr>
          <p:cNvPr id="3" name="Content Placeholder 2"/>
          <p:cNvSpPr>
            <a:spLocks noGrp="1"/>
          </p:cNvSpPr>
          <p:nvPr>
            <p:ph idx="1"/>
          </p:nvPr>
        </p:nvSpPr>
        <p:spPr>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13500000" scaled="1"/>
            <a:tileRect/>
          </a:gradFill>
        </p:spPr>
        <p:txBody>
          <a:bodyPr/>
          <a:lstStyle/>
          <a:p>
            <a:pPr eaLnBrk="1" hangingPunct="1">
              <a:defRPr/>
            </a:pPr>
            <a:r>
              <a:rPr lang="en-US" sz="3000" dirty="0" smtClean="0"/>
              <a:t>12 referrals received from family’s:</a:t>
            </a:r>
          </a:p>
          <a:p>
            <a:pPr lvl="1" eaLnBrk="1" hangingPunct="1">
              <a:defRPr/>
            </a:pPr>
            <a:r>
              <a:rPr lang="en-US" dirty="0" smtClean="0"/>
              <a:t>7 Families declined services:</a:t>
            </a:r>
          </a:p>
          <a:p>
            <a:pPr lvl="2" eaLnBrk="1" hangingPunct="1">
              <a:defRPr/>
            </a:pPr>
            <a:r>
              <a:rPr lang="en-US" dirty="0" smtClean="0"/>
              <a:t>57% of families felt their child was developing at age level</a:t>
            </a:r>
          </a:p>
          <a:p>
            <a:pPr lvl="2" eaLnBrk="1" hangingPunct="1">
              <a:defRPr/>
            </a:pPr>
            <a:r>
              <a:rPr lang="en-US" dirty="0" smtClean="0"/>
              <a:t>43% of families wanted to receive services through a private agency</a:t>
            </a:r>
          </a:p>
          <a:p>
            <a:pPr eaLnBrk="1" hangingPunct="1">
              <a:defRPr/>
            </a:pPr>
            <a:r>
              <a:rPr lang="en-US" sz="3000" dirty="0" smtClean="0"/>
              <a:t>5 families declined a developmental screening</a:t>
            </a:r>
          </a:p>
          <a:p>
            <a:pPr eaLnBrk="1" hangingPunct="1">
              <a:defRPr/>
            </a:pPr>
            <a:r>
              <a:rPr lang="en-US" sz="3000" dirty="0" smtClean="0"/>
              <a:t>2 families declined Assessment for Service Planning</a:t>
            </a:r>
          </a:p>
          <a:p>
            <a:pPr lvl="2" eaLnBrk="1" hangingPunct="1">
              <a:defRPr/>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w="38100">
            <a:solidFill>
              <a:schemeClr val="accent6">
                <a:lumMod val="75000"/>
              </a:schemeClr>
            </a:solidFill>
          </a:ln>
        </p:spPr>
        <p:txBody>
          <a:bodyPr/>
          <a:lstStyle/>
          <a:p>
            <a:pPr eaLnBrk="1" hangingPunct="1">
              <a:defRPr/>
            </a:pPr>
            <a:r>
              <a:rPr lang="en-US" dirty="0" smtClean="0"/>
              <a:t>ITC Playground City </a:t>
            </a:r>
            <a:br>
              <a:rPr lang="en-US" dirty="0" smtClean="0"/>
            </a:br>
            <a:r>
              <a:rPr lang="en-US" sz="3600" dirty="0" smtClean="0"/>
              <a:t>Hypotheses</a:t>
            </a:r>
            <a:endParaRPr lang="en-US" sz="3600" dirty="0"/>
          </a:p>
        </p:txBody>
      </p:sp>
      <p:sp>
        <p:nvSpPr>
          <p:cNvPr id="3" name="Content Placeholder 2"/>
          <p:cNvSpPr>
            <a:spLocks noGrp="1"/>
          </p:cNvSpPr>
          <p:nvPr>
            <p:ph idx="1"/>
          </p:nvPr>
        </p:nvSpPr>
        <p:spPr>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13500000" scaled="1"/>
            <a:tileRect/>
          </a:gradFill>
        </p:spPr>
        <p:txBody>
          <a:bodyPr/>
          <a:lstStyle/>
          <a:p>
            <a:pPr eaLnBrk="1" hangingPunct="1">
              <a:buFont typeface="Wingdings" pitchFamily="2" charset="2"/>
              <a:buChar char="Ø"/>
              <a:defRPr/>
            </a:pPr>
            <a:r>
              <a:rPr lang="en-US" dirty="0" smtClean="0"/>
              <a:t>Physicians are not referring children at very young ages</a:t>
            </a:r>
          </a:p>
          <a:p>
            <a:pPr eaLnBrk="1" hangingPunct="1">
              <a:buFont typeface="Wingdings" pitchFamily="2" charset="2"/>
              <a:buChar char="Ø"/>
              <a:defRPr/>
            </a:pPr>
            <a:r>
              <a:rPr lang="en-US" dirty="0" smtClean="0"/>
              <a:t>Physicians are not providing families with a complete explanation of early intervention and reason for referral</a:t>
            </a:r>
          </a:p>
          <a:p>
            <a:pPr eaLnBrk="1" hangingPunct="1">
              <a:buFont typeface="Wingdings" pitchFamily="2" charset="2"/>
              <a:buChar char="Ø"/>
              <a:defRPr/>
            </a:pPr>
            <a:r>
              <a:rPr lang="en-US" dirty="0" smtClean="0"/>
              <a:t>Hospitals are not referring premature babies</a:t>
            </a:r>
          </a:p>
          <a:p>
            <a:pPr eaLnBrk="1" hangingPunct="1">
              <a:buFont typeface="Arial" charset="0"/>
              <a:buNone/>
              <a:defRPr/>
            </a:pPr>
            <a:endParaRPr lang="en-US" dirty="0" smtClean="0"/>
          </a:p>
          <a:p>
            <a:pPr eaLnBrk="1" hangingPunct="1">
              <a:defRP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US" dirty="0" smtClean="0"/>
              <a:t>Final On-Site Visit</a:t>
            </a:r>
            <a:endParaRPr lang="en-US" dirty="0"/>
          </a:p>
        </p:txBody>
      </p:sp>
      <p:sp>
        <p:nvSpPr>
          <p:cNvPr id="9232" name="AutoShape 16"/>
          <p:cNvSpPr>
            <a:spLocks noChangeArrowheads="1"/>
          </p:cNvSpPr>
          <p:nvPr/>
        </p:nvSpPr>
        <p:spPr bwMode="auto">
          <a:xfrm rot="10800000">
            <a:off x="1495098" y="4606162"/>
            <a:ext cx="685800" cy="1771650"/>
          </a:xfrm>
          <a:prstGeom prst="upArrow">
            <a:avLst>
              <a:gd name="adj1" fmla="val 50000"/>
              <a:gd name="adj2" fmla="val 74167"/>
            </a:avLst>
          </a:prstGeom>
          <a:gradFill rotWithShape="1">
            <a:gsLst>
              <a:gs pos="0">
                <a:srgbClr val="FFFFCC">
                  <a:alpha val="57001"/>
                </a:srgbClr>
              </a:gs>
              <a:gs pos="100000">
                <a:srgbClr val="204558">
                  <a:alpha val="75000"/>
                </a:srgbClr>
              </a:gs>
            </a:gsLst>
            <a:lin ang="5400000" scaled="1"/>
          </a:gradFill>
          <a:ln w="9525">
            <a:solidFill>
              <a:srgbClr val="6B1C89"/>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rgbClr val="FFFFFF"/>
                </a:solidFill>
                <a:effectLst/>
                <a:latin typeface="Arial" pitchFamily="34" charset="0"/>
              </a:rPr>
              <a:t>Action</a:t>
            </a:r>
            <a:endParaRPr kumimoji="0" lang="en-US" sz="1800" b="0" i="0" u="none" strike="noStrike" cap="none" normalizeH="0" baseline="0" dirty="0" smtClean="0">
              <a:ln>
                <a:noFill/>
              </a:ln>
              <a:solidFill>
                <a:schemeClr val="tx1"/>
              </a:solidFill>
              <a:effectLst/>
              <a:latin typeface="Arial" pitchFamily="34" charset="0"/>
            </a:endParaRPr>
          </a:p>
        </p:txBody>
      </p:sp>
      <p:sp>
        <p:nvSpPr>
          <p:cNvPr id="9233" name="Text Box 17"/>
          <p:cNvSpPr txBox="1">
            <a:spLocks noChangeArrowheads="1"/>
          </p:cNvSpPr>
          <p:nvPr/>
        </p:nvSpPr>
        <p:spPr bwMode="auto">
          <a:xfrm>
            <a:off x="2514600" y="4876800"/>
            <a:ext cx="3314700" cy="1257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228600" marR="0" lvl="0" indent="-228600" algn="l" defTabSz="914400" rtl="0" eaLnBrk="1" fontAlgn="base" latinLnBrk="0" hangingPunct="1">
              <a:lnSpc>
                <a:spcPct val="100000"/>
              </a:lnSpc>
              <a:spcBef>
                <a:spcPct val="0"/>
              </a:spcBef>
              <a:spcAft>
                <a:spcPts val="1000"/>
              </a:spcAft>
              <a:buClrTx/>
              <a:buSzTx/>
              <a:buFont typeface="+mj-lt"/>
              <a:buAutoNum type="arabicPeriod" startAt="6"/>
              <a:tabLst/>
            </a:pPr>
            <a:r>
              <a:rPr kumimoji="0" lang="en-US" sz="1100" b="0" i="0" u="none" strike="noStrike" cap="none" normalizeH="0" baseline="0" dirty="0" smtClean="0">
                <a:ln>
                  <a:noFill/>
                </a:ln>
                <a:solidFill>
                  <a:schemeClr val="tx1"/>
                </a:solidFill>
                <a:effectLst/>
                <a:latin typeface="Arial" pitchFamily="34" charset="0"/>
              </a:rPr>
              <a:t>Develop and Implement Improvement Plan</a:t>
            </a:r>
          </a:p>
          <a:p>
            <a:pPr marL="228600" marR="0" lvl="0" indent="-228600" algn="l" defTabSz="914400" rtl="0" eaLnBrk="1" fontAlgn="base" latinLnBrk="0" hangingPunct="1">
              <a:lnSpc>
                <a:spcPct val="100000"/>
              </a:lnSpc>
              <a:spcBef>
                <a:spcPct val="0"/>
              </a:spcBef>
              <a:spcAft>
                <a:spcPts val="600"/>
              </a:spcAft>
              <a:buClrTx/>
              <a:buSzTx/>
              <a:tabLst/>
            </a:pPr>
            <a:endParaRPr kumimoji="0" lang="en-US" sz="1100" b="0" i="0" u="none" strike="noStrike" cap="none" normalizeH="0" baseline="0" dirty="0" smtClean="0">
              <a:ln>
                <a:noFill/>
              </a:ln>
              <a:solidFill>
                <a:schemeClr val="tx1"/>
              </a:solidFill>
              <a:effectLst/>
              <a:latin typeface="Arial" pitchFamily="34" charset="0"/>
            </a:endParaRPr>
          </a:p>
          <a:p>
            <a:pPr marL="228600" marR="0" lvl="0" indent="-228600" algn="l" defTabSz="914400" rtl="0" eaLnBrk="1" fontAlgn="base" latinLnBrk="0" hangingPunct="1">
              <a:lnSpc>
                <a:spcPct val="100000"/>
              </a:lnSpc>
              <a:spcBef>
                <a:spcPct val="0"/>
              </a:spcBef>
              <a:spcAft>
                <a:spcPts val="1000"/>
              </a:spcAft>
              <a:buClrTx/>
              <a:buSzTx/>
              <a:tabLst/>
            </a:pPr>
            <a:r>
              <a:rPr kumimoji="0" lang="en-US" sz="1100" b="0" i="0" u="none" strike="noStrike" cap="none" normalizeH="0" baseline="0" dirty="0" smtClean="0">
                <a:ln>
                  <a:noFill/>
                </a:ln>
                <a:solidFill>
                  <a:schemeClr val="tx1"/>
                </a:solidFill>
                <a:effectLst/>
                <a:latin typeface="Arial" pitchFamily="34" charset="0"/>
              </a:rPr>
              <a:t>7.  Evaluate Progress</a:t>
            </a:r>
            <a:endParaRPr kumimoji="0" lang="en-US" sz="1800" b="0" i="0" u="none" strike="noStrike" cap="none" normalizeH="0" baseline="0" dirty="0" smtClean="0">
              <a:ln>
                <a:noFill/>
              </a:ln>
              <a:solidFill>
                <a:schemeClr val="tx1"/>
              </a:solidFill>
              <a:effectLst/>
              <a:latin typeface="Arial" pitchFamily="34" charset="0"/>
            </a:endParaRPr>
          </a:p>
        </p:txBody>
      </p:sp>
      <p:grpSp>
        <p:nvGrpSpPr>
          <p:cNvPr id="17" name="Group 1"/>
          <p:cNvGrpSpPr>
            <a:grpSpLocks/>
          </p:cNvGrpSpPr>
          <p:nvPr/>
        </p:nvGrpSpPr>
        <p:grpSpPr bwMode="auto">
          <a:xfrm>
            <a:off x="1524000" y="1752601"/>
            <a:ext cx="4901684" cy="2372043"/>
            <a:chOff x="1800" y="6810"/>
            <a:chExt cx="7355" cy="2892"/>
          </a:xfrm>
        </p:grpSpPr>
        <p:grpSp>
          <p:nvGrpSpPr>
            <p:cNvPr id="18" name="Group 17"/>
            <p:cNvGrpSpPr>
              <a:grpSpLocks/>
            </p:cNvGrpSpPr>
            <p:nvPr/>
          </p:nvGrpSpPr>
          <p:grpSpPr bwMode="auto">
            <a:xfrm>
              <a:off x="2761" y="6810"/>
              <a:ext cx="6394" cy="2880"/>
              <a:chOff x="8512" y="8743"/>
              <a:chExt cx="1348" cy="1426"/>
            </a:xfrm>
          </p:grpSpPr>
          <p:sp>
            <p:nvSpPr>
              <p:cNvPr id="21" name="Freeform 3"/>
              <p:cNvSpPr>
                <a:spLocks/>
              </p:cNvSpPr>
              <p:nvPr/>
            </p:nvSpPr>
            <p:spPr bwMode="auto">
              <a:xfrm>
                <a:off x="8512" y="8743"/>
                <a:ext cx="1348" cy="1426"/>
              </a:xfrm>
              <a:custGeom>
                <a:avLst/>
                <a:gdLst/>
                <a:ahLst/>
                <a:cxnLst>
                  <a:cxn ang="0">
                    <a:pos x="1386" y="2426"/>
                  </a:cxn>
                  <a:cxn ang="0">
                    <a:pos x="1541" y="2400"/>
                  </a:cxn>
                  <a:cxn ang="0">
                    <a:pos x="1689" y="2357"/>
                  </a:cxn>
                  <a:cxn ang="0">
                    <a:pos x="1828" y="2297"/>
                  </a:cxn>
                  <a:cxn ang="0">
                    <a:pos x="1960" y="2224"/>
                  </a:cxn>
                  <a:cxn ang="0">
                    <a:pos x="2081" y="2134"/>
                  </a:cxn>
                  <a:cxn ang="0">
                    <a:pos x="2188" y="2033"/>
                  </a:cxn>
                  <a:cxn ang="0">
                    <a:pos x="2283" y="1918"/>
                  </a:cxn>
                  <a:cxn ang="0">
                    <a:pos x="2364" y="1794"/>
                  </a:cxn>
                  <a:cxn ang="0">
                    <a:pos x="2428" y="1660"/>
                  </a:cxn>
                  <a:cxn ang="0">
                    <a:pos x="2476" y="1519"/>
                  </a:cxn>
                  <a:cxn ang="0">
                    <a:pos x="2505" y="1369"/>
                  </a:cxn>
                  <a:cxn ang="0">
                    <a:pos x="2517" y="1217"/>
                  </a:cxn>
                  <a:cxn ang="0">
                    <a:pos x="2505" y="1060"/>
                  </a:cxn>
                  <a:cxn ang="0">
                    <a:pos x="2476" y="911"/>
                  </a:cxn>
                  <a:cxn ang="0">
                    <a:pos x="2428" y="769"/>
                  </a:cxn>
                  <a:cxn ang="0">
                    <a:pos x="2364" y="636"/>
                  </a:cxn>
                  <a:cxn ang="0">
                    <a:pos x="2283" y="510"/>
                  </a:cxn>
                  <a:cxn ang="0">
                    <a:pos x="2188" y="397"/>
                  </a:cxn>
                  <a:cxn ang="0">
                    <a:pos x="2081" y="295"/>
                  </a:cxn>
                  <a:cxn ang="0">
                    <a:pos x="1960" y="207"/>
                  </a:cxn>
                  <a:cxn ang="0">
                    <a:pos x="1828" y="130"/>
                  </a:cxn>
                  <a:cxn ang="0">
                    <a:pos x="1689" y="72"/>
                  </a:cxn>
                  <a:cxn ang="0">
                    <a:pos x="1541" y="29"/>
                  </a:cxn>
                  <a:cxn ang="0">
                    <a:pos x="1386" y="5"/>
                  </a:cxn>
                  <a:cxn ang="0">
                    <a:pos x="1225" y="0"/>
                  </a:cxn>
                  <a:cxn ang="0">
                    <a:pos x="1067" y="13"/>
                  </a:cxn>
                  <a:cxn ang="0">
                    <a:pos x="912" y="45"/>
                  </a:cxn>
                  <a:cxn ang="0">
                    <a:pos x="769" y="94"/>
                  </a:cxn>
                  <a:cxn ang="0">
                    <a:pos x="631" y="160"/>
                  </a:cxn>
                  <a:cxn ang="0">
                    <a:pos x="505" y="240"/>
                  </a:cxn>
                  <a:cxn ang="0">
                    <a:pos x="390" y="334"/>
                  </a:cxn>
                  <a:cxn ang="0">
                    <a:pos x="286" y="442"/>
                  </a:cxn>
                  <a:cxn ang="0">
                    <a:pos x="196" y="559"/>
                  </a:cxn>
                  <a:cxn ang="0">
                    <a:pos x="122" y="688"/>
                  </a:cxn>
                  <a:cxn ang="0">
                    <a:pos x="64" y="825"/>
                  </a:cxn>
                  <a:cxn ang="0">
                    <a:pos x="24" y="971"/>
                  </a:cxn>
                  <a:cxn ang="0">
                    <a:pos x="2" y="1122"/>
                  </a:cxn>
                  <a:cxn ang="0">
                    <a:pos x="0" y="1277"/>
                  </a:cxn>
                  <a:cxn ang="0">
                    <a:pos x="17" y="1430"/>
                  </a:cxn>
                  <a:cxn ang="0">
                    <a:pos x="56" y="1576"/>
                  </a:cxn>
                  <a:cxn ang="0">
                    <a:pos x="108" y="1715"/>
                  </a:cxn>
                  <a:cxn ang="0">
                    <a:pos x="180" y="1845"/>
                  </a:cxn>
                  <a:cxn ang="0">
                    <a:pos x="266" y="1965"/>
                  </a:cxn>
                  <a:cxn ang="0">
                    <a:pos x="368" y="2076"/>
                  </a:cxn>
                  <a:cxn ang="0">
                    <a:pos x="480" y="2172"/>
                  </a:cxn>
                  <a:cxn ang="0">
                    <a:pos x="605" y="2255"/>
                  </a:cxn>
                  <a:cxn ang="0">
                    <a:pos x="739" y="2323"/>
                  </a:cxn>
                  <a:cxn ang="0">
                    <a:pos x="883" y="2376"/>
                  </a:cxn>
                  <a:cxn ang="0">
                    <a:pos x="1035" y="2412"/>
                  </a:cxn>
                  <a:cxn ang="0">
                    <a:pos x="1193" y="2430"/>
                  </a:cxn>
                </a:cxnLst>
                <a:rect l="0" t="0" r="r" b="b"/>
                <a:pathLst>
                  <a:path w="2517" h="2432">
                    <a:moveTo>
                      <a:pt x="1258" y="2432"/>
                    </a:moveTo>
                    <a:lnTo>
                      <a:pt x="1290" y="2431"/>
                    </a:lnTo>
                    <a:lnTo>
                      <a:pt x="1321" y="2430"/>
                    </a:lnTo>
                    <a:lnTo>
                      <a:pt x="1354" y="2427"/>
                    </a:lnTo>
                    <a:lnTo>
                      <a:pt x="1386" y="2426"/>
                    </a:lnTo>
                    <a:lnTo>
                      <a:pt x="1417" y="2421"/>
                    </a:lnTo>
                    <a:lnTo>
                      <a:pt x="1449" y="2418"/>
                    </a:lnTo>
                    <a:lnTo>
                      <a:pt x="1479" y="2412"/>
                    </a:lnTo>
                    <a:lnTo>
                      <a:pt x="1511" y="2408"/>
                    </a:lnTo>
                    <a:lnTo>
                      <a:pt x="1541" y="2400"/>
                    </a:lnTo>
                    <a:lnTo>
                      <a:pt x="1571" y="2393"/>
                    </a:lnTo>
                    <a:lnTo>
                      <a:pt x="1601" y="2384"/>
                    </a:lnTo>
                    <a:lnTo>
                      <a:pt x="1631" y="2376"/>
                    </a:lnTo>
                    <a:lnTo>
                      <a:pt x="1660" y="2367"/>
                    </a:lnTo>
                    <a:lnTo>
                      <a:pt x="1689" y="2357"/>
                    </a:lnTo>
                    <a:lnTo>
                      <a:pt x="1717" y="2346"/>
                    </a:lnTo>
                    <a:lnTo>
                      <a:pt x="1747" y="2335"/>
                    </a:lnTo>
                    <a:lnTo>
                      <a:pt x="1775" y="2323"/>
                    </a:lnTo>
                    <a:lnTo>
                      <a:pt x="1803" y="2311"/>
                    </a:lnTo>
                    <a:lnTo>
                      <a:pt x="1828" y="2297"/>
                    </a:lnTo>
                    <a:lnTo>
                      <a:pt x="1856" y="2284"/>
                    </a:lnTo>
                    <a:lnTo>
                      <a:pt x="1882" y="2269"/>
                    </a:lnTo>
                    <a:lnTo>
                      <a:pt x="1909" y="2255"/>
                    </a:lnTo>
                    <a:lnTo>
                      <a:pt x="1935" y="2240"/>
                    </a:lnTo>
                    <a:lnTo>
                      <a:pt x="1960" y="2224"/>
                    </a:lnTo>
                    <a:lnTo>
                      <a:pt x="1985" y="2207"/>
                    </a:lnTo>
                    <a:lnTo>
                      <a:pt x="2010" y="2189"/>
                    </a:lnTo>
                    <a:lnTo>
                      <a:pt x="2034" y="2172"/>
                    </a:lnTo>
                    <a:lnTo>
                      <a:pt x="2057" y="2153"/>
                    </a:lnTo>
                    <a:lnTo>
                      <a:pt x="2081" y="2134"/>
                    </a:lnTo>
                    <a:lnTo>
                      <a:pt x="2103" y="2114"/>
                    </a:lnTo>
                    <a:lnTo>
                      <a:pt x="2125" y="2095"/>
                    </a:lnTo>
                    <a:lnTo>
                      <a:pt x="2149" y="2076"/>
                    </a:lnTo>
                    <a:lnTo>
                      <a:pt x="2167" y="2055"/>
                    </a:lnTo>
                    <a:lnTo>
                      <a:pt x="2188" y="2033"/>
                    </a:lnTo>
                    <a:lnTo>
                      <a:pt x="2208" y="2011"/>
                    </a:lnTo>
                    <a:lnTo>
                      <a:pt x="2228" y="1989"/>
                    </a:lnTo>
                    <a:lnTo>
                      <a:pt x="2247" y="1965"/>
                    </a:lnTo>
                    <a:lnTo>
                      <a:pt x="2265" y="1942"/>
                    </a:lnTo>
                    <a:lnTo>
                      <a:pt x="2283" y="1918"/>
                    </a:lnTo>
                    <a:lnTo>
                      <a:pt x="2302" y="1894"/>
                    </a:lnTo>
                    <a:lnTo>
                      <a:pt x="2317" y="1870"/>
                    </a:lnTo>
                    <a:lnTo>
                      <a:pt x="2333" y="1845"/>
                    </a:lnTo>
                    <a:lnTo>
                      <a:pt x="2348" y="1819"/>
                    </a:lnTo>
                    <a:lnTo>
                      <a:pt x="2364" y="1794"/>
                    </a:lnTo>
                    <a:lnTo>
                      <a:pt x="2378" y="1767"/>
                    </a:lnTo>
                    <a:lnTo>
                      <a:pt x="2392" y="1741"/>
                    </a:lnTo>
                    <a:lnTo>
                      <a:pt x="2403" y="1715"/>
                    </a:lnTo>
                    <a:lnTo>
                      <a:pt x="2417" y="1688"/>
                    </a:lnTo>
                    <a:lnTo>
                      <a:pt x="2428" y="1660"/>
                    </a:lnTo>
                    <a:lnTo>
                      <a:pt x="2440" y="1632"/>
                    </a:lnTo>
                    <a:lnTo>
                      <a:pt x="2449" y="1603"/>
                    </a:lnTo>
                    <a:lnTo>
                      <a:pt x="2459" y="1576"/>
                    </a:lnTo>
                    <a:lnTo>
                      <a:pt x="2468" y="1547"/>
                    </a:lnTo>
                    <a:lnTo>
                      <a:pt x="2476" y="1519"/>
                    </a:lnTo>
                    <a:lnTo>
                      <a:pt x="2483" y="1489"/>
                    </a:lnTo>
                    <a:lnTo>
                      <a:pt x="2491" y="1460"/>
                    </a:lnTo>
                    <a:lnTo>
                      <a:pt x="2497" y="1430"/>
                    </a:lnTo>
                    <a:lnTo>
                      <a:pt x="2501" y="1399"/>
                    </a:lnTo>
                    <a:lnTo>
                      <a:pt x="2505" y="1369"/>
                    </a:lnTo>
                    <a:lnTo>
                      <a:pt x="2510" y="1339"/>
                    </a:lnTo>
                    <a:lnTo>
                      <a:pt x="2512" y="1308"/>
                    </a:lnTo>
                    <a:lnTo>
                      <a:pt x="2514" y="1277"/>
                    </a:lnTo>
                    <a:lnTo>
                      <a:pt x="2515" y="1246"/>
                    </a:lnTo>
                    <a:lnTo>
                      <a:pt x="2517" y="1217"/>
                    </a:lnTo>
                    <a:lnTo>
                      <a:pt x="2515" y="1184"/>
                    </a:lnTo>
                    <a:lnTo>
                      <a:pt x="2514" y="1152"/>
                    </a:lnTo>
                    <a:lnTo>
                      <a:pt x="2512" y="1122"/>
                    </a:lnTo>
                    <a:lnTo>
                      <a:pt x="2510" y="1091"/>
                    </a:lnTo>
                    <a:lnTo>
                      <a:pt x="2505" y="1060"/>
                    </a:lnTo>
                    <a:lnTo>
                      <a:pt x="2501" y="1030"/>
                    </a:lnTo>
                    <a:lnTo>
                      <a:pt x="2497" y="1000"/>
                    </a:lnTo>
                    <a:lnTo>
                      <a:pt x="2491" y="971"/>
                    </a:lnTo>
                    <a:lnTo>
                      <a:pt x="2483" y="940"/>
                    </a:lnTo>
                    <a:lnTo>
                      <a:pt x="2476" y="911"/>
                    </a:lnTo>
                    <a:lnTo>
                      <a:pt x="2468" y="882"/>
                    </a:lnTo>
                    <a:lnTo>
                      <a:pt x="2459" y="853"/>
                    </a:lnTo>
                    <a:lnTo>
                      <a:pt x="2449" y="825"/>
                    </a:lnTo>
                    <a:lnTo>
                      <a:pt x="2440" y="797"/>
                    </a:lnTo>
                    <a:lnTo>
                      <a:pt x="2428" y="769"/>
                    </a:lnTo>
                    <a:lnTo>
                      <a:pt x="2417" y="743"/>
                    </a:lnTo>
                    <a:lnTo>
                      <a:pt x="2403" y="713"/>
                    </a:lnTo>
                    <a:lnTo>
                      <a:pt x="2392" y="688"/>
                    </a:lnTo>
                    <a:lnTo>
                      <a:pt x="2378" y="662"/>
                    </a:lnTo>
                    <a:lnTo>
                      <a:pt x="2364" y="636"/>
                    </a:lnTo>
                    <a:lnTo>
                      <a:pt x="2348" y="610"/>
                    </a:lnTo>
                    <a:lnTo>
                      <a:pt x="2333" y="584"/>
                    </a:lnTo>
                    <a:lnTo>
                      <a:pt x="2317" y="559"/>
                    </a:lnTo>
                    <a:lnTo>
                      <a:pt x="2302" y="535"/>
                    </a:lnTo>
                    <a:lnTo>
                      <a:pt x="2283" y="510"/>
                    </a:lnTo>
                    <a:lnTo>
                      <a:pt x="2265" y="488"/>
                    </a:lnTo>
                    <a:lnTo>
                      <a:pt x="2247" y="464"/>
                    </a:lnTo>
                    <a:lnTo>
                      <a:pt x="2228" y="442"/>
                    </a:lnTo>
                    <a:lnTo>
                      <a:pt x="2208" y="419"/>
                    </a:lnTo>
                    <a:lnTo>
                      <a:pt x="2188" y="397"/>
                    </a:lnTo>
                    <a:lnTo>
                      <a:pt x="2167" y="376"/>
                    </a:lnTo>
                    <a:lnTo>
                      <a:pt x="2149" y="356"/>
                    </a:lnTo>
                    <a:lnTo>
                      <a:pt x="2125" y="334"/>
                    </a:lnTo>
                    <a:lnTo>
                      <a:pt x="2103" y="314"/>
                    </a:lnTo>
                    <a:lnTo>
                      <a:pt x="2081" y="295"/>
                    </a:lnTo>
                    <a:lnTo>
                      <a:pt x="2057" y="276"/>
                    </a:lnTo>
                    <a:lnTo>
                      <a:pt x="2034" y="258"/>
                    </a:lnTo>
                    <a:lnTo>
                      <a:pt x="2010" y="240"/>
                    </a:lnTo>
                    <a:lnTo>
                      <a:pt x="1985" y="222"/>
                    </a:lnTo>
                    <a:lnTo>
                      <a:pt x="1960" y="207"/>
                    </a:lnTo>
                    <a:lnTo>
                      <a:pt x="1935" y="189"/>
                    </a:lnTo>
                    <a:lnTo>
                      <a:pt x="1909" y="174"/>
                    </a:lnTo>
                    <a:lnTo>
                      <a:pt x="1882" y="160"/>
                    </a:lnTo>
                    <a:lnTo>
                      <a:pt x="1856" y="145"/>
                    </a:lnTo>
                    <a:lnTo>
                      <a:pt x="1828" y="130"/>
                    </a:lnTo>
                    <a:lnTo>
                      <a:pt x="1803" y="119"/>
                    </a:lnTo>
                    <a:lnTo>
                      <a:pt x="1775" y="106"/>
                    </a:lnTo>
                    <a:lnTo>
                      <a:pt x="1747" y="94"/>
                    </a:lnTo>
                    <a:lnTo>
                      <a:pt x="1717" y="83"/>
                    </a:lnTo>
                    <a:lnTo>
                      <a:pt x="1689" y="72"/>
                    </a:lnTo>
                    <a:lnTo>
                      <a:pt x="1660" y="62"/>
                    </a:lnTo>
                    <a:lnTo>
                      <a:pt x="1631" y="54"/>
                    </a:lnTo>
                    <a:lnTo>
                      <a:pt x="1601" y="45"/>
                    </a:lnTo>
                    <a:lnTo>
                      <a:pt x="1571" y="37"/>
                    </a:lnTo>
                    <a:lnTo>
                      <a:pt x="1541" y="29"/>
                    </a:lnTo>
                    <a:lnTo>
                      <a:pt x="1511" y="24"/>
                    </a:lnTo>
                    <a:lnTo>
                      <a:pt x="1479" y="18"/>
                    </a:lnTo>
                    <a:lnTo>
                      <a:pt x="1449" y="13"/>
                    </a:lnTo>
                    <a:lnTo>
                      <a:pt x="1417" y="7"/>
                    </a:lnTo>
                    <a:lnTo>
                      <a:pt x="1386" y="5"/>
                    </a:lnTo>
                    <a:lnTo>
                      <a:pt x="1354" y="3"/>
                    </a:lnTo>
                    <a:lnTo>
                      <a:pt x="1321" y="1"/>
                    </a:lnTo>
                    <a:lnTo>
                      <a:pt x="1290" y="0"/>
                    </a:lnTo>
                    <a:lnTo>
                      <a:pt x="1258" y="0"/>
                    </a:lnTo>
                    <a:lnTo>
                      <a:pt x="1225" y="0"/>
                    </a:lnTo>
                    <a:lnTo>
                      <a:pt x="1193" y="1"/>
                    </a:lnTo>
                    <a:lnTo>
                      <a:pt x="1160" y="3"/>
                    </a:lnTo>
                    <a:lnTo>
                      <a:pt x="1130" y="5"/>
                    </a:lnTo>
                    <a:lnTo>
                      <a:pt x="1097" y="7"/>
                    </a:lnTo>
                    <a:lnTo>
                      <a:pt x="1067" y="13"/>
                    </a:lnTo>
                    <a:lnTo>
                      <a:pt x="1035" y="18"/>
                    </a:lnTo>
                    <a:lnTo>
                      <a:pt x="1005" y="24"/>
                    </a:lnTo>
                    <a:lnTo>
                      <a:pt x="973" y="29"/>
                    </a:lnTo>
                    <a:lnTo>
                      <a:pt x="943" y="37"/>
                    </a:lnTo>
                    <a:lnTo>
                      <a:pt x="912" y="45"/>
                    </a:lnTo>
                    <a:lnTo>
                      <a:pt x="883" y="54"/>
                    </a:lnTo>
                    <a:lnTo>
                      <a:pt x="854" y="62"/>
                    </a:lnTo>
                    <a:lnTo>
                      <a:pt x="825" y="72"/>
                    </a:lnTo>
                    <a:lnTo>
                      <a:pt x="795" y="83"/>
                    </a:lnTo>
                    <a:lnTo>
                      <a:pt x="769" y="94"/>
                    </a:lnTo>
                    <a:lnTo>
                      <a:pt x="739" y="106"/>
                    </a:lnTo>
                    <a:lnTo>
                      <a:pt x="711" y="119"/>
                    </a:lnTo>
                    <a:lnTo>
                      <a:pt x="684" y="130"/>
                    </a:lnTo>
                    <a:lnTo>
                      <a:pt x="658" y="145"/>
                    </a:lnTo>
                    <a:lnTo>
                      <a:pt x="631" y="160"/>
                    </a:lnTo>
                    <a:lnTo>
                      <a:pt x="605" y="174"/>
                    </a:lnTo>
                    <a:lnTo>
                      <a:pt x="578" y="189"/>
                    </a:lnTo>
                    <a:lnTo>
                      <a:pt x="555" y="207"/>
                    </a:lnTo>
                    <a:lnTo>
                      <a:pt x="529" y="222"/>
                    </a:lnTo>
                    <a:lnTo>
                      <a:pt x="505" y="240"/>
                    </a:lnTo>
                    <a:lnTo>
                      <a:pt x="480" y="258"/>
                    </a:lnTo>
                    <a:lnTo>
                      <a:pt x="458" y="276"/>
                    </a:lnTo>
                    <a:lnTo>
                      <a:pt x="433" y="295"/>
                    </a:lnTo>
                    <a:lnTo>
                      <a:pt x="411" y="314"/>
                    </a:lnTo>
                    <a:lnTo>
                      <a:pt x="390" y="334"/>
                    </a:lnTo>
                    <a:lnTo>
                      <a:pt x="368" y="356"/>
                    </a:lnTo>
                    <a:lnTo>
                      <a:pt x="347" y="376"/>
                    </a:lnTo>
                    <a:lnTo>
                      <a:pt x="326" y="397"/>
                    </a:lnTo>
                    <a:lnTo>
                      <a:pt x="305" y="419"/>
                    </a:lnTo>
                    <a:lnTo>
                      <a:pt x="286" y="442"/>
                    </a:lnTo>
                    <a:lnTo>
                      <a:pt x="266" y="464"/>
                    </a:lnTo>
                    <a:lnTo>
                      <a:pt x="249" y="488"/>
                    </a:lnTo>
                    <a:lnTo>
                      <a:pt x="230" y="510"/>
                    </a:lnTo>
                    <a:lnTo>
                      <a:pt x="214" y="535"/>
                    </a:lnTo>
                    <a:lnTo>
                      <a:pt x="196" y="559"/>
                    </a:lnTo>
                    <a:lnTo>
                      <a:pt x="180" y="584"/>
                    </a:lnTo>
                    <a:lnTo>
                      <a:pt x="165" y="610"/>
                    </a:lnTo>
                    <a:lnTo>
                      <a:pt x="150" y="636"/>
                    </a:lnTo>
                    <a:lnTo>
                      <a:pt x="135" y="662"/>
                    </a:lnTo>
                    <a:lnTo>
                      <a:pt x="122" y="688"/>
                    </a:lnTo>
                    <a:lnTo>
                      <a:pt x="108" y="713"/>
                    </a:lnTo>
                    <a:lnTo>
                      <a:pt x="98" y="743"/>
                    </a:lnTo>
                    <a:lnTo>
                      <a:pt x="86" y="769"/>
                    </a:lnTo>
                    <a:lnTo>
                      <a:pt x="75" y="797"/>
                    </a:lnTo>
                    <a:lnTo>
                      <a:pt x="64" y="825"/>
                    </a:lnTo>
                    <a:lnTo>
                      <a:pt x="56" y="853"/>
                    </a:lnTo>
                    <a:lnTo>
                      <a:pt x="45" y="882"/>
                    </a:lnTo>
                    <a:lnTo>
                      <a:pt x="37" y="911"/>
                    </a:lnTo>
                    <a:lnTo>
                      <a:pt x="30" y="940"/>
                    </a:lnTo>
                    <a:lnTo>
                      <a:pt x="24" y="971"/>
                    </a:lnTo>
                    <a:lnTo>
                      <a:pt x="17" y="1000"/>
                    </a:lnTo>
                    <a:lnTo>
                      <a:pt x="13" y="1030"/>
                    </a:lnTo>
                    <a:lnTo>
                      <a:pt x="8" y="1060"/>
                    </a:lnTo>
                    <a:lnTo>
                      <a:pt x="4" y="1091"/>
                    </a:lnTo>
                    <a:lnTo>
                      <a:pt x="2" y="1122"/>
                    </a:lnTo>
                    <a:lnTo>
                      <a:pt x="0" y="1152"/>
                    </a:lnTo>
                    <a:lnTo>
                      <a:pt x="0" y="1184"/>
                    </a:lnTo>
                    <a:lnTo>
                      <a:pt x="0" y="1217"/>
                    </a:lnTo>
                    <a:lnTo>
                      <a:pt x="0" y="1246"/>
                    </a:lnTo>
                    <a:lnTo>
                      <a:pt x="0" y="1277"/>
                    </a:lnTo>
                    <a:lnTo>
                      <a:pt x="2" y="1308"/>
                    </a:lnTo>
                    <a:lnTo>
                      <a:pt x="4" y="1339"/>
                    </a:lnTo>
                    <a:lnTo>
                      <a:pt x="8" y="1369"/>
                    </a:lnTo>
                    <a:lnTo>
                      <a:pt x="13" y="1399"/>
                    </a:lnTo>
                    <a:lnTo>
                      <a:pt x="17" y="1430"/>
                    </a:lnTo>
                    <a:lnTo>
                      <a:pt x="24" y="1460"/>
                    </a:lnTo>
                    <a:lnTo>
                      <a:pt x="30" y="1489"/>
                    </a:lnTo>
                    <a:lnTo>
                      <a:pt x="37" y="1519"/>
                    </a:lnTo>
                    <a:lnTo>
                      <a:pt x="45" y="1547"/>
                    </a:lnTo>
                    <a:lnTo>
                      <a:pt x="56" y="1576"/>
                    </a:lnTo>
                    <a:lnTo>
                      <a:pt x="64" y="1603"/>
                    </a:lnTo>
                    <a:lnTo>
                      <a:pt x="75" y="1632"/>
                    </a:lnTo>
                    <a:lnTo>
                      <a:pt x="86" y="1660"/>
                    </a:lnTo>
                    <a:lnTo>
                      <a:pt x="98" y="1688"/>
                    </a:lnTo>
                    <a:lnTo>
                      <a:pt x="108" y="1715"/>
                    </a:lnTo>
                    <a:lnTo>
                      <a:pt x="122" y="1741"/>
                    </a:lnTo>
                    <a:lnTo>
                      <a:pt x="135" y="1767"/>
                    </a:lnTo>
                    <a:lnTo>
                      <a:pt x="150" y="1794"/>
                    </a:lnTo>
                    <a:lnTo>
                      <a:pt x="165" y="1819"/>
                    </a:lnTo>
                    <a:lnTo>
                      <a:pt x="180" y="1845"/>
                    </a:lnTo>
                    <a:lnTo>
                      <a:pt x="196" y="1870"/>
                    </a:lnTo>
                    <a:lnTo>
                      <a:pt x="214" y="1894"/>
                    </a:lnTo>
                    <a:lnTo>
                      <a:pt x="230" y="1918"/>
                    </a:lnTo>
                    <a:lnTo>
                      <a:pt x="249" y="1942"/>
                    </a:lnTo>
                    <a:lnTo>
                      <a:pt x="266" y="1965"/>
                    </a:lnTo>
                    <a:lnTo>
                      <a:pt x="286" y="1989"/>
                    </a:lnTo>
                    <a:lnTo>
                      <a:pt x="305" y="2011"/>
                    </a:lnTo>
                    <a:lnTo>
                      <a:pt x="326" y="2033"/>
                    </a:lnTo>
                    <a:lnTo>
                      <a:pt x="347" y="2055"/>
                    </a:lnTo>
                    <a:lnTo>
                      <a:pt x="368" y="2076"/>
                    </a:lnTo>
                    <a:lnTo>
                      <a:pt x="390" y="2095"/>
                    </a:lnTo>
                    <a:lnTo>
                      <a:pt x="411" y="2114"/>
                    </a:lnTo>
                    <a:lnTo>
                      <a:pt x="433" y="2134"/>
                    </a:lnTo>
                    <a:lnTo>
                      <a:pt x="458" y="2153"/>
                    </a:lnTo>
                    <a:lnTo>
                      <a:pt x="480" y="2172"/>
                    </a:lnTo>
                    <a:lnTo>
                      <a:pt x="505" y="2189"/>
                    </a:lnTo>
                    <a:lnTo>
                      <a:pt x="529" y="2207"/>
                    </a:lnTo>
                    <a:lnTo>
                      <a:pt x="555" y="2224"/>
                    </a:lnTo>
                    <a:lnTo>
                      <a:pt x="578" y="2240"/>
                    </a:lnTo>
                    <a:lnTo>
                      <a:pt x="605" y="2255"/>
                    </a:lnTo>
                    <a:lnTo>
                      <a:pt x="631" y="2269"/>
                    </a:lnTo>
                    <a:lnTo>
                      <a:pt x="658" y="2284"/>
                    </a:lnTo>
                    <a:lnTo>
                      <a:pt x="684" y="2297"/>
                    </a:lnTo>
                    <a:lnTo>
                      <a:pt x="711" y="2311"/>
                    </a:lnTo>
                    <a:lnTo>
                      <a:pt x="739" y="2323"/>
                    </a:lnTo>
                    <a:lnTo>
                      <a:pt x="769" y="2335"/>
                    </a:lnTo>
                    <a:lnTo>
                      <a:pt x="795" y="2346"/>
                    </a:lnTo>
                    <a:lnTo>
                      <a:pt x="825" y="2357"/>
                    </a:lnTo>
                    <a:lnTo>
                      <a:pt x="854" y="2367"/>
                    </a:lnTo>
                    <a:lnTo>
                      <a:pt x="883" y="2376"/>
                    </a:lnTo>
                    <a:lnTo>
                      <a:pt x="912" y="2384"/>
                    </a:lnTo>
                    <a:lnTo>
                      <a:pt x="943" y="2393"/>
                    </a:lnTo>
                    <a:lnTo>
                      <a:pt x="973" y="2400"/>
                    </a:lnTo>
                    <a:lnTo>
                      <a:pt x="1005" y="2408"/>
                    </a:lnTo>
                    <a:lnTo>
                      <a:pt x="1035" y="2412"/>
                    </a:lnTo>
                    <a:lnTo>
                      <a:pt x="1067" y="2418"/>
                    </a:lnTo>
                    <a:lnTo>
                      <a:pt x="1097" y="2421"/>
                    </a:lnTo>
                    <a:lnTo>
                      <a:pt x="1130" y="2426"/>
                    </a:lnTo>
                    <a:lnTo>
                      <a:pt x="1160" y="2427"/>
                    </a:lnTo>
                    <a:lnTo>
                      <a:pt x="1193" y="2430"/>
                    </a:lnTo>
                    <a:lnTo>
                      <a:pt x="1225" y="2431"/>
                    </a:lnTo>
                    <a:lnTo>
                      <a:pt x="1258" y="2432"/>
                    </a:lnTo>
                    <a:lnTo>
                      <a:pt x="1258" y="2432"/>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4"/>
              <p:cNvSpPr>
                <a:spLocks/>
              </p:cNvSpPr>
              <p:nvPr/>
            </p:nvSpPr>
            <p:spPr bwMode="auto">
              <a:xfrm>
                <a:off x="8651" y="8901"/>
                <a:ext cx="452" cy="706"/>
              </a:xfrm>
              <a:custGeom>
                <a:avLst/>
                <a:gdLst/>
                <a:ahLst/>
                <a:cxnLst>
                  <a:cxn ang="0">
                    <a:pos x="833" y="188"/>
                  </a:cxn>
                  <a:cxn ang="0">
                    <a:pos x="804" y="196"/>
                  </a:cxn>
                  <a:cxn ang="0">
                    <a:pos x="769" y="206"/>
                  </a:cxn>
                  <a:cxn ang="0">
                    <a:pos x="724" y="222"/>
                  </a:cxn>
                  <a:cxn ang="0">
                    <a:pos x="673" y="242"/>
                  </a:cxn>
                  <a:cxn ang="0">
                    <a:pos x="619" y="269"/>
                  </a:cxn>
                  <a:cxn ang="0">
                    <a:pos x="560" y="300"/>
                  </a:cxn>
                  <a:cxn ang="0">
                    <a:pos x="502" y="338"/>
                  </a:cxn>
                  <a:cxn ang="0">
                    <a:pos x="445" y="384"/>
                  </a:cxn>
                  <a:cxn ang="0">
                    <a:pos x="390" y="437"/>
                  </a:cxn>
                  <a:cxn ang="0">
                    <a:pos x="342" y="498"/>
                  </a:cxn>
                  <a:cxn ang="0">
                    <a:pos x="300" y="568"/>
                  </a:cxn>
                  <a:cxn ang="0">
                    <a:pos x="268" y="644"/>
                  </a:cxn>
                  <a:cxn ang="0">
                    <a:pos x="243" y="717"/>
                  </a:cxn>
                  <a:cxn ang="0">
                    <a:pos x="224" y="785"/>
                  </a:cxn>
                  <a:cxn ang="0">
                    <a:pos x="214" y="847"/>
                  </a:cxn>
                  <a:cxn ang="0">
                    <a:pos x="207" y="904"/>
                  </a:cxn>
                  <a:cxn ang="0">
                    <a:pos x="207" y="956"/>
                  </a:cxn>
                  <a:cxn ang="0">
                    <a:pos x="208" y="1003"/>
                  </a:cxn>
                  <a:cxn ang="0">
                    <a:pos x="213" y="1043"/>
                  </a:cxn>
                  <a:cxn ang="0">
                    <a:pos x="219" y="1077"/>
                  </a:cxn>
                  <a:cxn ang="0">
                    <a:pos x="226" y="1106"/>
                  </a:cxn>
                  <a:cxn ang="0">
                    <a:pos x="235" y="1141"/>
                  </a:cxn>
                  <a:cxn ang="0">
                    <a:pos x="229" y="1156"/>
                  </a:cxn>
                  <a:cxn ang="0">
                    <a:pos x="198" y="1165"/>
                  </a:cxn>
                  <a:cxn ang="0">
                    <a:pos x="154" y="1175"/>
                  </a:cxn>
                  <a:cxn ang="0">
                    <a:pos x="120" y="1182"/>
                  </a:cxn>
                  <a:cxn ang="0">
                    <a:pos x="79" y="1190"/>
                  </a:cxn>
                  <a:cxn ang="0">
                    <a:pos x="44" y="1197"/>
                  </a:cxn>
                  <a:cxn ang="0">
                    <a:pos x="30" y="1197"/>
                  </a:cxn>
                  <a:cxn ang="0">
                    <a:pos x="22" y="1166"/>
                  </a:cxn>
                  <a:cxn ang="0">
                    <a:pos x="18" y="1131"/>
                  </a:cxn>
                  <a:cxn ang="0">
                    <a:pos x="9" y="1084"/>
                  </a:cxn>
                  <a:cxn ang="0">
                    <a:pos x="4" y="1028"/>
                  </a:cxn>
                  <a:cxn ang="0">
                    <a:pos x="1" y="965"/>
                  </a:cxn>
                  <a:cxn ang="0">
                    <a:pos x="1" y="896"/>
                  </a:cxn>
                  <a:cxn ang="0">
                    <a:pos x="5" y="822"/>
                  </a:cxn>
                  <a:cxn ang="0">
                    <a:pos x="15" y="744"/>
                  </a:cxn>
                  <a:cxn ang="0">
                    <a:pos x="34" y="664"/>
                  </a:cxn>
                  <a:cxn ang="0">
                    <a:pos x="61" y="585"/>
                  </a:cxn>
                  <a:cxn ang="0">
                    <a:pos x="98" y="505"/>
                  </a:cxn>
                  <a:cxn ang="0">
                    <a:pos x="143" y="432"/>
                  </a:cxn>
                  <a:cxn ang="0">
                    <a:pos x="188" y="366"/>
                  </a:cxn>
                  <a:cxn ang="0">
                    <a:pos x="234" y="311"/>
                  </a:cxn>
                  <a:cxn ang="0">
                    <a:pos x="282" y="260"/>
                  </a:cxn>
                  <a:cxn ang="0">
                    <a:pos x="331" y="217"/>
                  </a:cxn>
                  <a:cxn ang="0">
                    <a:pos x="380" y="179"/>
                  </a:cxn>
                  <a:cxn ang="0">
                    <a:pos x="431" y="148"/>
                  </a:cxn>
                  <a:cxn ang="0">
                    <a:pos x="481" y="117"/>
                  </a:cxn>
                  <a:cxn ang="0">
                    <a:pos x="535" y="91"/>
                  </a:cxn>
                  <a:cxn ang="0">
                    <a:pos x="590" y="67"/>
                  </a:cxn>
                  <a:cxn ang="0">
                    <a:pos x="646" y="46"/>
                  </a:cxn>
                  <a:cxn ang="0">
                    <a:pos x="702" y="27"/>
                  </a:cxn>
                  <a:cxn ang="0">
                    <a:pos x="763" y="8"/>
                  </a:cxn>
                </a:cxnLst>
                <a:rect l="0" t="0" r="r" b="b"/>
                <a:pathLst>
                  <a:path w="845" h="1201">
                    <a:moveTo>
                      <a:pt x="786" y="0"/>
                    </a:moveTo>
                    <a:lnTo>
                      <a:pt x="845" y="187"/>
                    </a:lnTo>
                    <a:lnTo>
                      <a:pt x="843" y="187"/>
                    </a:lnTo>
                    <a:lnTo>
                      <a:pt x="839" y="187"/>
                    </a:lnTo>
                    <a:lnTo>
                      <a:pt x="833" y="188"/>
                    </a:lnTo>
                    <a:lnTo>
                      <a:pt x="826" y="192"/>
                    </a:lnTo>
                    <a:lnTo>
                      <a:pt x="820" y="192"/>
                    </a:lnTo>
                    <a:lnTo>
                      <a:pt x="816" y="193"/>
                    </a:lnTo>
                    <a:lnTo>
                      <a:pt x="810" y="194"/>
                    </a:lnTo>
                    <a:lnTo>
                      <a:pt x="804" y="196"/>
                    </a:lnTo>
                    <a:lnTo>
                      <a:pt x="797" y="197"/>
                    </a:lnTo>
                    <a:lnTo>
                      <a:pt x="791" y="199"/>
                    </a:lnTo>
                    <a:lnTo>
                      <a:pt x="784" y="202"/>
                    </a:lnTo>
                    <a:lnTo>
                      <a:pt x="777" y="205"/>
                    </a:lnTo>
                    <a:lnTo>
                      <a:pt x="769" y="206"/>
                    </a:lnTo>
                    <a:lnTo>
                      <a:pt x="761" y="210"/>
                    </a:lnTo>
                    <a:lnTo>
                      <a:pt x="751" y="212"/>
                    </a:lnTo>
                    <a:lnTo>
                      <a:pt x="744" y="215"/>
                    </a:lnTo>
                    <a:lnTo>
                      <a:pt x="734" y="217"/>
                    </a:lnTo>
                    <a:lnTo>
                      <a:pt x="724" y="222"/>
                    </a:lnTo>
                    <a:lnTo>
                      <a:pt x="714" y="225"/>
                    </a:lnTo>
                    <a:lnTo>
                      <a:pt x="706" y="230"/>
                    </a:lnTo>
                    <a:lnTo>
                      <a:pt x="695" y="233"/>
                    </a:lnTo>
                    <a:lnTo>
                      <a:pt x="684" y="238"/>
                    </a:lnTo>
                    <a:lnTo>
                      <a:pt x="673" y="242"/>
                    </a:lnTo>
                    <a:lnTo>
                      <a:pt x="664" y="248"/>
                    </a:lnTo>
                    <a:lnTo>
                      <a:pt x="652" y="252"/>
                    </a:lnTo>
                    <a:lnTo>
                      <a:pt x="642" y="257"/>
                    </a:lnTo>
                    <a:lnTo>
                      <a:pt x="631" y="264"/>
                    </a:lnTo>
                    <a:lnTo>
                      <a:pt x="619" y="269"/>
                    </a:lnTo>
                    <a:lnTo>
                      <a:pt x="608" y="275"/>
                    </a:lnTo>
                    <a:lnTo>
                      <a:pt x="596" y="281"/>
                    </a:lnTo>
                    <a:lnTo>
                      <a:pt x="584" y="286"/>
                    </a:lnTo>
                    <a:lnTo>
                      <a:pt x="573" y="293"/>
                    </a:lnTo>
                    <a:lnTo>
                      <a:pt x="560" y="300"/>
                    </a:lnTo>
                    <a:lnTo>
                      <a:pt x="549" y="308"/>
                    </a:lnTo>
                    <a:lnTo>
                      <a:pt x="538" y="316"/>
                    </a:lnTo>
                    <a:lnTo>
                      <a:pt x="526" y="322"/>
                    </a:lnTo>
                    <a:lnTo>
                      <a:pt x="514" y="330"/>
                    </a:lnTo>
                    <a:lnTo>
                      <a:pt x="502" y="338"/>
                    </a:lnTo>
                    <a:lnTo>
                      <a:pt x="491" y="347"/>
                    </a:lnTo>
                    <a:lnTo>
                      <a:pt x="479" y="356"/>
                    </a:lnTo>
                    <a:lnTo>
                      <a:pt x="467" y="365"/>
                    </a:lnTo>
                    <a:lnTo>
                      <a:pt x="456" y="374"/>
                    </a:lnTo>
                    <a:lnTo>
                      <a:pt x="445" y="384"/>
                    </a:lnTo>
                    <a:lnTo>
                      <a:pt x="435" y="396"/>
                    </a:lnTo>
                    <a:lnTo>
                      <a:pt x="423" y="405"/>
                    </a:lnTo>
                    <a:lnTo>
                      <a:pt x="413" y="415"/>
                    </a:lnTo>
                    <a:lnTo>
                      <a:pt x="402" y="426"/>
                    </a:lnTo>
                    <a:lnTo>
                      <a:pt x="390" y="437"/>
                    </a:lnTo>
                    <a:lnTo>
                      <a:pt x="380" y="449"/>
                    </a:lnTo>
                    <a:lnTo>
                      <a:pt x="370" y="461"/>
                    </a:lnTo>
                    <a:lnTo>
                      <a:pt x="361" y="474"/>
                    </a:lnTo>
                    <a:lnTo>
                      <a:pt x="352" y="487"/>
                    </a:lnTo>
                    <a:lnTo>
                      <a:pt x="342" y="498"/>
                    </a:lnTo>
                    <a:lnTo>
                      <a:pt x="333" y="512"/>
                    </a:lnTo>
                    <a:lnTo>
                      <a:pt x="325" y="525"/>
                    </a:lnTo>
                    <a:lnTo>
                      <a:pt x="317" y="540"/>
                    </a:lnTo>
                    <a:lnTo>
                      <a:pt x="309" y="554"/>
                    </a:lnTo>
                    <a:lnTo>
                      <a:pt x="300" y="568"/>
                    </a:lnTo>
                    <a:lnTo>
                      <a:pt x="293" y="584"/>
                    </a:lnTo>
                    <a:lnTo>
                      <a:pt x="287" y="600"/>
                    </a:lnTo>
                    <a:lnTo>
                      <a:pt x="279" y="614"/>
                    </a:lnTo>
                    <a:lnTo>
                      <a:pt x="273" y="629"/>
                    </a:lnTo>
                    <a:lnTo>
                      <a:pt x="268" y="644"/>
                    </a:lnTo>
                    <a:lnTo>
                      <a:pt x="263" y="660"/>
                    </a:lnTo>
                    <a:lnTo>
                      <a:pt x="256" y="673"/>
                    </a:lnTo>
                    <a:lnTo>
                      <a:pt x="251" y="688"/>
                    </a:lnTo>
                    <a:lnTo>
                      <a:pt x="247" y="702"/>
                    </a:lnTo>
                    <a:lnTo>
                      <a:pt x="243" y="717"/>
                    </a:lnTo>
                    <a:lnTo>
                      <a:pt x="237" y="731"/>
                    </a:lnTo>
                    <a:lnTo>
                      <a:pt x="234" y="744"/>
                    </a:lnTo>
                    <a:lnTo>
                      <a:pt x="230" y="758"/>
                    </a:lnTo>
                    <a:lnTo>
                      <a:pt x="228" y="771"/>
                    </a:lnTo>
                    <a:lnTo>
                      <a:pt x="224" y="785"/>
                    </a:lnTo>
                    <a:lnTo>
                      <a:pt x="222" y="797"/>
                    </a:lnTo>
                    <a:lnTo>
                      <a:pt x="220" y="811"/>
                    </a:lnTo>
                    <a:lnTo>
                      <a:pt x="219" y="823"/>
                    </a:lnTo>
                    <a:lnTo>
                      <a:pt x="215" y="834"/>
                    </a:lnTo>
                    <a:lnTo>
                      <a:pt x="214" y="847"/>
                    </a:lnTo>
                    <a:lnTo>
                      <a:pt x="212" y="858"/>
                    </a:lnTo>
                    <a:lnTo>
                      <a:pt x="210" y="871"/>
                    </a:lnTo>
                    <a:lnTo>
                      <a:pt x="209" y="882"/>
                    </a:lnTo>
                    <a:lnTo>
                      <a:pt x="208" y="893"/>
                    </a:lnTo>
                    <a:lnTo>
                      <a:pt x="207" y="904"/>
                    </a:lnTo>
                    <a:lnTo>
                      <a:pt x="207" y="916"/>
                    </a:lnTo>
                    <a:lnTo>
                      <a:pt x="207" y="926"/>
                    </a:lnTo>
                    <a:lnTo>
                      <a:pt x="207" y="936"/>
                    </a:lnTo>
                    <a:lnTo>
                      <a:pt x="207" y="946"/>
                    </a:lnTo>
                    <a:lnTo>
                      <a:pt x="207" y="956"/>
                    </a:lnTo>
                    <a:lnTo>
                      <a:pt x="207" y="966"/>
                    </a:lnTo>
                    <a:lnTo>
                      <a:pt x="207" y="975"/>
                    </a:lnTo>
                    <a:lnTo>
                      <a:pt x="207" y="986"/>
                    </a:lnTo>
                    <a:lnTo>
                      <a:pt x="208" y="995"/>
                    </a:lnTo>
                    <a:lnTo>
                      <a:pt x="208" y="1003"/>
                    </a:lnTo>
                    <a:lnTo>
                      <a:pt x="208" y="1012"/>
                    </a:lnTo>
                    <a:lnTo>
                      <a:pt x="209" y="1018"/>
                    </a:lnTo>
                    <a:lnTo>
                      <a:pt x="210" y="1027"/>
                    </a:lnTo>
                    <a:lnTo>
                      <a:pt x="210" y="1035"/>
                    </a:lnTo>
                    <a:lnTo>
                      <a:pt x="213" y="1043"/>
                    </a:lnTo>
                    <a:lnTo>
                      <a:pt x="214" y="1051"/>
                    </a:lnTo>
                    <a:lnTo>
                      <a:pt x="215" y="1059"/>
                    </a:lnTo>
                    <a:lnTo>
                      <a:pt x="215" y="1065"/>
                    </a:lnTo>
                    <a:lnTo>
                      <a:pt x="217" y="1070"/>
                    </a:lnTo>
                    <a:lnTo>
                      <a:pt x="219" y="1077"/>
                    </a:lnTo>
                    <a:lnTo>
                      <a:pt x="220" y="1084"/>
                    </a:lnTo>
                    <a:lnTo>
                      <a:pt x="221" y="1089"/>
                    </a:lnTo>
                    <a:lnTo>
                      <a:pt x="222" y="1095"/>
                    </a:lnTo>
                    <a:lnTo>
                      <a:pt x="223" y="1101"/>
                    </a:lnTo>
                    <a:lnTo>
                      <a:pt x="226" y="1106"/>
                    </a:lnTo>
                    <a:lnTo>
                      <a:pt x="227" y="1115"/>
                    </a:lnTo>
                    <a:lnTo>
                      <a:pt x="229" y="1124"/>
                    </a:lnTo>
                    <a:lnTo>
                      <a:pt x="231" y="1131"/>
                    </a:lnTo>
                    <a:lnTo>
                      <a:pt x="234" y="1137"/>
                    </a:lnTo>
                    <a:lnTo>
                      <a:pt x="235" y="1141"/>
                    </a:lnTo>
                    <a:lnTo>
                      <a:pt x="237" y="1146"/>
                    </a:lnTo>
                    <a:lnTo>
                      <a:pt x="237" y="1149"/>
                    </a:lnTo>
                    <a:lnTo>
                      <a:pt x="238" y="1151"/>
                    </a:lnTo>
                    <a:lnTo>
                      <a:pt x="236" y="1154"/>
                    </a:lnTo>
                    <a:lnTo>
                      <a:pt x="229" y="1156"/>
                    </a:lnTo>
                    <a:lnTo>
                      <a:pt x="223" y="1157"/>
                    </a:lnTo>
                    <a:lnTo>
                      <a:pt x="219" y="1159"/>
                    </a:lnTo>
                    <a:lnTo>
                      <a:pt x="212" y="1160"/>
                    </a:lnTo>
                    <a:lnTo>
                      <a:pt x="206" y="1164"/>
                    </a:lnTo>
                    <a:lnTo>
                      <a:pt x="198" y="1165"/>
                    </a:lnTo>
                    <a:lnTo>
                      <a:pt x="189" y="1167"/>
                    </a:lnTo>
                    <a:lnTo>
                      <a:pt x="180" y="1168"/>
                    </a:lnTo>
                    <a:lnTo>
                      <a:pt x="173" y="1172"/>
                    </a:lnTo>
                    <a:lnTo>
                      <a:pt x="162" y="1173"/>
                    </a:lnTo>
                    <a:lnTo>
                      <a:pt x="154" y="1175"/>
                    </a:lnTo>
                    <a:lnTo>
                      <a:pt x="144" y="1177"/>
                    </a:lnTo>
                    <a:lnTo>
                      <a:pt x="136" y="1180"/>
                    </a:lnTo>
                    <a:lnTo>
                      <a:pt x="130" y="1180"/>
                    </a:lnTo>
                    <a:lnTo>
                      <a:pt x="124" y="1182"/>
                    </a:lnTo>
                    <a:lnTo>
                      <a:pt x="120" y="1182"/>
                    </a:lnTo>
                    <a:lnTo>
                      <a:pt x="116" y="1183"/>
                    </a:lnTo>
                    <a:lnTo>
                      <a:pt x="105" y="1185"/>
                    </a:lnTo>
                    <a:lnTo>
                      <a:pt x="97" y="1186"/>
                    </a:lnTo>
                    <a:lnTo>
                      <a:pt x="87" y="1189"/>
                    </a:lnTo>
                    <a:lnTo>
                      <a:pt x="79" y="1190"/>
                    </a:lnTo>
                    <a:lnTo>
                      <a:pt x="71" y="1192"/>
                    </a:lnTo>
                    <a:lnTo>
                      <a:pt x="64" y="1194"/>
                    </a:lnTo>
                    <a:lnTo>
                      <a:pt x="56" y="1195"/>
                    </a:lnTo>
                    <a:lnTo>
                      <a:pt x="50" y="1197"/>
                    </a:lnTo>
                    <a:lnTo>
                      <a:pt x="44" y="1197"/>
                    </a:lnTo>
                    <a:lnTo>
                      <a:pt x="41" y="1199"/>
                    </a:lnTo>
                    <a:lnTo>
                      <a:pt x="34" y="1201"/>
                    </a:lnTo>
                    <a:lnTo>
                      <a:pt x="33" y="1201"/>
                    </a:lnTo>
                    <a:lnTo>
                      <a:pt x="32" y="1200"/>
                    </a:lnTo>
                    <a:lnTo>
                      <a:pt x="30" y="1197"/>
                    </a:lnTo>
                    <a:lnTo>
                      <a:pt x="29" y="1190"/>
                    </a:lnTo>
                    <a:lnTo>
                      <a:pt x="27" y="1182"/>
                    </a:lnTo>
                    <a:lnTo>
                      <a:pt x="26" y="1177"/>
                    </a:lnTo>
                    <a:lnTo>
                      <a:pt x="25" y="1172"/>
                    </a:lnTo>
                    <a:lnTo>
                      <a:pt x="22" y="1166"/>
                    </a:lnTo>
                    <a:lnTo>
                      <a:pt x="22" y="1160"/>
                    </a:lnTo>
                    <a:lnTo>
                      <a:pt x="20" y="1153"/>
                    </a:lnTo>
                    <a:lnTo>
                      <a:pt x="19" y="1146"/>
                    </a:lnTo>
                    <a:lnTo>
                      <a:pt x="19" y="1138"/>
                    </a:lnTo>
                    <a:lnTo>
                      <a:pt x="18" y="1131"/>
                    </a:lnTo>
                    <a:lnTo>
                      <a:pt x="15" y="1121"/>
                    </a:lnTo>
                    <a:lnTo>
                      <a:pt x="14" y="1113"/>
                    </a:lnTo>
                    <a:lnTo>
                      <a:pt x="12" y="1103"/>
                    </a:lnTo>
                    <a:lnTo>
                      <a:pt x="12" y="1094"/>
                    </a:lnTo>
                    <a:lnTo>
                      <a:pt x="9" y="1084"/>
                    </a:lnTo>
                    <a:lnTo>
                      <a:pt x="8" y="1072"/>
                    </a:lnTo>
                    <a:lnTo>
                      <a:pt x="7" y="1062"/>
                    </a:lnTo>
                    <a:lnTo>
                      <a:pt x="7" y="1052"/>
                    </a:lnTo>
                    <a:lnTo>
                      <a:pt x="5" y="1041"/>
                    </a:lnTo>
                    <a:lnTo>
                      <a:pt x="4" y="1028"/>
                    </a:lnTo>
                    <a:lnTo>
                      <a:pt x="4" y="1016"/>
                    </a:lnTo>
                    <a:lnTo>
                      <a:pt x="2" y="1004"/>
                    </a:lnTo>
                    <a:lnTo>
                      <a:pt x="1" y="991"/>
                    </a:lnTo>
                    <a:lnTo>
                      <a:pt x="1" y="979"/>
                    </a:lnTo>
                    <a:lnTo>
                      <a:pt x="1" y="965"/>
                    </a:lnTo>
                    <a:lnTo>
                      <a:pt x="1" y="953"/>
                    </a:lnTo>
                    <a:lnTo>
                      <a:pt x="0" y="938"/>
                    </a:lnTo>
                    <a:lnTo>
                      <a:pt x="0" y="925"/>
                    </a:lnTo>
                    <a:lnTo>
                      <a:pt x="0" y="910"/>
                    </a:lnTo>
                    <a:lnTo>
                      <a:pt x="1" y="896"/>
                    </a:lnTo>
                    <a:lnTo>
                      <a:pt x="1" y="882"/>
                    </a:lnTo>
                    <a:lnTo>
                      <a:pt x="1" y="867"/>
                    </a:lnTo>
                    <a:lnTo>
                      <a:pt x="2" y="852"/>
                    </a:lnTo>
                    <a:lnTo>
                      <a:pt x="4" y="838"/>
                    </a:lnTo>
                    <a:lnTo>
                      <a:pt x="5" y="822"/>
                    </a:lnTo>
                    <a:lnTo>
                      <a:pt x="7" y="807"/>
                    </a:lnTo>
                    <a:lnTo>
                      <a:pt x="8" y="792"/>
                    </a:lnTo>
                    <a:lnTo>
                      <a:pt x="12" y="776"/>
                    </a:lnTo>
                    <a:lnTo>
                      <a:pt x="13" y="760"/>
                    </a:lnTo>
                    <a:lnTo>
                      <a:pt x="15" y="744"/>
                    </a:lnTo>
                    <a:lnTo>
                      <a:pt x="19" y="728"/>
                    </a:lnTo>
                    <a:lnTo>
                      <a:pt x="22" y="713"/>
                    </a:lnTo>
                    <a:lnTo>
                      <a:pt x="26" y="697"/>
                    </a:lnTo>
                    <a:lnTo>
                      <a:pt x="30" y="680"/>
                    </a:lnTo>
                    <a:lnTo>
                      <a:pt x="34" y="664"/>
                    </a:lnTo>
                    <a:lnTo>
                      <a:pt x="39" y="648"/>
                    </a:lnTo>
                    <a:lnTo>
                      <a:pt x="43" y="633"/>
                    </a:lnTo>
                    <a:lnTo>
                      <a:pt x="49" y="617"/>
                    </a:lnTo>
                    <a:lnTo>
                      <a:pt x="54" y="600"/>
                    </a:lnTo>
                    <a:lnTo>
                      <a:pt x="61" y="585"/>
                    </a:lnTo>
                    <a:lnTo>
                      <a:pt x="67" y="568"/>
                    </a:lnTo>
                    <a:lnTo>
                      <a:pt x="74" y="552"/>
                    </a:lnTo>
                    <a:lnTo>
                      <a:pt x="82" y="537"/>
                    </a:lnTo>
                    <a:lnTo>
                      <a:pt x="90" y="521"/>
                    </a:lnTo>
                    <a:lnTo>
                      <a:pt x="98" y="505"/>
                    </a:lnTo>
                    <a:lnTo>
                      <a:pt x="105" y="490"/>
                    </a:lnTo>
                    <a:lnTo>
                      <a:pt x="115" y="475"/>
                    </a:lnTo>
                    <a:lnTo>
                      <a:pt x="125" y="460"/>
                    </a:lnTo>
                    <a:lnTo>
                      <a:pt x="133" y="445"/>
                    </a:lnTo>
                    <a:lnTo>
                      <a:pt x="143" y="432"/>
                    </a:lnTo>
                    <a:lnTo>
                      <a:pt x="151" y="417"/>
                    </a:lnTo>
                    <a:lnTo>
                      <a:pt x="160" y="405"/>
                    </a:lnTo>
                    <a:lnTo>
                      <a:pt x="169" y="391"/>
                    </a:lnTo>
                    <a:lnTo>
                      <a:pt x="179" y="379"/>
                    </a:lnTo>
                    <a:lnTo>
                      <a:pt x="188" y="366"/>
                    </a:lnTo>
                    <a:lnTo>
                      <a:pt x="198" y="355"/>
                    </a:lnTo>
                    <a:lnTo>
                      <a:pt x="206" y="344"/>
                    </a:lnTo>
                    <a:lnTo>
                      <a:pt x="215" y="333"/>
                    </a:lnTo>
                    <a:lnTo>
                      <a:pt x="224" y="321"/>
                    </a:lnTo>
                    <a:lnTo>
                      <a:pt x="234" y="311"/>
                    </a:lnTo>
                    <a:lnTo>
                      <a:pt x="243" y="301"/>
                    </a:lnTo>
                    <a:lnTo>
                      <a:pt x="252" y="290"/>
                    </a:lnTo>
                    <a:lnTo>
                      <a:pt x="262" y="279"/>
                    </a:lnTo>
                    <a:lnTo>
                      <a:pt x="272" y="272"/>
                    </a:lnTo>
                    <a:lnTo>
                      <a:pt x="282" y="260"/>
                    </a:lnTo>
                    <a:lnTo>
                      <a:pt x="291" y="252"/>
                    </a:lnTo>
                    <a:lnTo>
                      <a:pt x="300" y="242"/>
                    </a:lnTo>
                    <a:lnTo>
                      <a:pt x="311" y="234"/>
                    </a:lnTo>
                    <a:lnTo>
                      <a:pt x="319" y="225"/>
                    </a:lnTo>
                    <a:lnTo>
                      <a:pt x="331" y="217"/>
                    </a:lnTo>
                    <a:lnTo>
                      <a:pt x="339" y="210"/>
                    </a:lnTo>
                    <a:lnTo>
                      <a:pt x="349" y="202"/>
                    </a:lnTo>
                    <a:lnTo>
                      <a:pt x="360" y="195"/>
                    </a:lnTo>
                    <a:lnTo>
                      <a:pt x="369" y="187"/>
                    </a:lnTo>
                    <a:lnTo>
                      <a:pt x="380" y="179"/>
                    </a:lnTo>
                    <a:lnTo>
                      <a:pt x="390" y="173"/>
                    </a:lnTo>
                    <a:lnTo>
                      <a:pt x="400" y="166"/>
                    </a:lnTo>
                    <a:lnTo>
                      <a:pt x="409" y="159"/>
                    </a:lnTo>
                    <a:lnTo>
                      <a:pt x="421" y="152"/>
                    </a:lnTo>
                    <a:lnTo>
                      <a:pt x="431" y="148"/>
                    </a:lnTo>
                    <a:lnTo>
                      <a:pt x="441" y="141"/>
                    </a:lnTo>
                    <a:lnTo>
                      <a:pt x="451" y="134"/>
                    </a:lnTo>
                    <a:lnTo>
                      <a:pt x="460" y="128"/>
                    </a:lnTo>
                    <a:lnTo>
                      <a:pt x="471" y="123"/>
                    </a:lnTo>
                    <a:lnTo>
                      <a:pt x="481" y="117"/>
                    </a:lnTo>
                    <a:lnTo>
                      <a:pt x="492" y="111"/>
                    </a:lnTo>
                    <a:lnTo>
                      <a:pt x="504" y="107"/>
                    </a:lnTo>
                    <a:lnTo>
                      <a:pt x="514" y="101"/>
                    </a:lnTo>
                    <a:lnTo>
                      <a:pt x="525" y="97"/>
                    </a:lnTo>
                    <a:lnTo>
                      <a:pt x="535" y="91"/>
                    </a:lnTo>
                    <a:lnTo>
                      <a:pt x="546" y="85"/>
                    </a:lnTo>
                    <a:lnTo>
                      <a:pt x="556" y="82"/>
                    </a:lnTo>
                    <a:lnTo>
                      <a:pt x="568" y="76"/>
                    </a:lnTo>
                    <a:lnTo>
                      <a:pt x="578" y="72"/>
                    </a:lnTo>
                    <a:lnTo>
                      <a:pt x="590" y="67"/>
                    </a:lnTo>
                    <a:lnTo>
                      <a:pt x="601" y="64"/>
                    </a:lnTo>
                    <a:lnTo>
                      <a:pt x="612" y="60"/>
                    </a:lnTo>
                    <a:lnTo>
                      <a:pt x="623" y="55"/>
                    </a:lnTo>
                    <a:lnTo>
                      <a:pt x="635" y="51"/>
                    </a:lnTo>
                    <a:lnTo>
                      <a:pt x="646" y="46"/>
                    </a:lnTo>
                    <a:lnTo>
                      <a:pt x="657" y="42"/>
                    </a:lnTo>
                    <a:lnTo>
                      <a:pt x="668" y="38"/>
                    </a:lnTo>
                    <a:lnTo>
                      <a:pt x="680" y="35"/>
                    </a:lnTo>
                    <a:lnTo>
                      <a:pt x="692" y="31"/>
                    </a:lnTo>
                    <a:lnTo>
                      <a:pt x="702" y="27"/>
                    </a:lnTo>
                    <a:lnTo>
                      <a:pt x="714" y="23"/>
                    </a:lnTo>
                    <a:lnTo>
                      <a:pt x="726" y="19"/>
                    </a:lnTo>
                    <a:lnTo>
                      <a:pt x="739" y="16"/>
                    </a:lnTo>
                    <a:lnTo>
                      <a:pt x="750" y="11"/>
                    </a:lnTo>
                    <a:lnTo>
                      <a:pt x="763" y="8"/>
                    </a:lnTo>
                    <a:lnTo>
                      <a:pt x="774" y="3"/>
                    </a:lnTo>
                    <a:lnTo>
                      <a:pt x="786" y="0"/>
                    </a:lnTo>
                    <a:lnTo>
                      <a:pt x="786" y="0"/>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5"/>
              <p:cNvSpPr>
                <a:spLocks/>
              </p:cNvSpPr>
              <p:nvPr/>
            </p:nvSpPr>
            <p:spPr bwMode="auto">
              <a:xfrm>
                <a:off x="9257" y="8899"/>
                <a:ext cx="452" cy="701"/>
              </a:xfrm>
              <a:custGeom>
                <a:avLst/>
                <a:gdLst/>
                <a:ahLst/>
                <a:cxnLst>
                  <a:cxn ang="0">
                    <a:pos x="616" y="1148"/>
                  </a:cxn>
                  <a:cxn ang="0">
                    <a:pos x="623" y="1120"/>
                  </a:cxn>
                  <a:cxn ang="0">
                    <a:pos x="629" y="1084"/>
                  </a:cxn>
                  <a:cxn ang="0">
                    <a:pos x="635" y="1039"/>
                  </a:cxn>
                  <a:cxn ang="0">
                    <a:pos x="638" y="987"/>
                  </a:cxn>
                  <a:cxn ang="0">
                    <a:pos x="641" y="930"/>
                  </a:cxn>
                  <a:cxn ang="0">
                    <a:pos x="636" y="864"/>
                  </a:cxn>
                  <a:cxn ang="0">
                    <a:pos x="628" y="795"/>
                  </a:cxn>
                  <a:cxn ang="0">
                    <a:pos x="612" y="725"/>
                  </a:cxn>
                  <a:cxn ang="0">
                    <a:pos x="587" y="655"/>
                  </a:cxn>
                  <a:cxn ang="0">
                    <a:pos x="553" y="586"/>
                  </a:cxn>
                  <a:cxn ang="0">
                    <a:pos x="509" y="518"/>
                  </a:cxn>
                  <a:cxn ang="0">
                    <a:pos x="453" y="456"/>
                  </a:cxn>
                  <a:cxn ang="0">
                    <a:pos x="399" y="402"/>
                  </a:cxn>
                  <a:cxn ang="0">
                    <a:pos x="343" y="354"/>
                  </a:cxn>
                  <a:cxn ang="0">
                    <a:pos x="290" y="316"/>
                  </a:cxn>
                  <a:cxn ang="0">
                    <a:pos x="240" y="285"/>
                  </a:cxn>
                  <a:cxn ang="0">
                    <a:pos x="193" y="261"/>
                  </a:cxn>
                  <a:cxn ang="0">
                    <a:pos x="150" y="240"/>
                  </a:cxn>
                  <a:cxn ang="0">
                    <a:pos x="110" y="226"/>
                  </a:cxn>
                  <a:cxn ang="0">
                    <a:pos x="75" y="216"/>
                  </a:cxn>
                  <a:cxn ang="0">
                    <a:pos x="47" y="209"/>
                  </a:cxn>
                  <a:cxn ang="0">
                    <a:pos x="20" y="203"/>
                  </a:cxn>
                  <a:cxn ang="0">
                    <a:pos x="2" y="201"/>
                  </a:cxn>
                  <a:cxn ang="0">
                    <a:pos x="2" y="172"/>
                  </a:cxn>
                  <a:cxn ang="0">
                    <a:pos x="11" y="133"/>
                  </a:cxn>
                  <a:cxn ang="0">
                    <a:pos x="20" y="93"/>
                  </a:cxn>
                  <a:cxn ang="0">
                    <a:pos x="30" y="61"/>
                  </a:cxn>
                  <a:cxn ang="0">
                    <a:pos x="40" y="23"/>
                  </a:cxn>
                  <a:cxn ang="0">
                    <a:pos x="48" y="0"/>
                  </a:cxn>
                  <a:cxn ang="0">
                    <a:pos x="71" y="5"/>
                  </a:cxn>
                  <a:cxn ang="0">
                    <a:pos x="102" y="14"/>
                  </a:cxn>
                  <a:cxn ang="0">
                    <a:pos x="144" y="26"/>
                  </a:cxn>
                  <a:cxn ang="0">
                    <a:pos x="196" y="45"/>
                  </a:cxn>
                  <a:cxn ang="0">
                    <a:pos x="253" y="69"/>
                  </a:cxn>
                  <a:cxn ang="0">
                    <a:pos x="315" y="97"/>
                  </a:cxn>
                  <a:cxn ang="0">
                    <a:pos x="381" y="132"/>
                  </a:cxn>
                  <a:cxn ang="0">
                    <a:pos x="448" y="175"/>
                  </a:cxn>
                  <a:cxn ang="0">
                    <a:pos x="515" y="223"/>
                  </a:cxn>
                  <a:cxn ang="0">
                    <a:pos x="578" y="280"/>
                  </a:cxn>
                  <a:cxn ang="0">
                    <a:pos x="636" y="343"/>
                  </a:cxn>
                  <a:cxn ang="0">
                    <a:pos x="691" y="416"/>
                  </a:cxn>
                  <a:cxn ang="0">
                    <a:pos x="731" y="484"/>
                  </a:cxn>
                  <a:cxn ang="0">
                    <a:pos x="765" y="551"/>
                  </a:cxn>
                  <a:cxn ang="0">
                    <a:pos x="790" y="616"/>
                  </a:cxn>
                  <a:cxn ang="0">
                    <a:pos x="811" y="678"/>
                  </a:cxn>
                  <a:cxn ang="0">
                    <a:pos x="827" y="738"/>
                  </a:cxn>
                  <a:cxn ang="0">
                    <a:pos x="836" y="798"/>
                  </a:cxn>
                  <a:cxn ang="0">
                    <a:pos x="842" y="855"/>
                  </a:cxn>
                  <a:cxn ang="0">
                    <a:pos x="843" y="913"/>
                  </a:cxn>
                  <a:cxn ang="0">
                    <a:pos x="841" y="970"/>
                  </a:cxn>
                  <a:cxn ang="0">
                    <a:pos x="836" y="1029"/>
                  </a:cxn>
                  <a:cxn ang="0">
                    <a:pos x="829" y="1086"/>
                  </a:cxn>
                  <a:cxn ang="0">
                    <a:pos x="821" y="1145"/>
                  </a:cxn>
                  <a:cxn ang="0">
                    <a:pos x="815" y="1195"/>
                  </a:cxn>
                </a:cxnLst>
                <a:rect l="0" t="0" r="r" b="b"/>
                <a:pathLst>
                  <a:path w="843" h="1195">
                    <a:moveTo>
                      <a:pt x="815" y="1195"/>
                    </a:moveTo>
                    <a:lnTo>
                      <a:pt x="615" y="1160"/>
                    </a:lnTo>
                    <a:lnTo>
                      <a:pt x="615" y="1157"/>
                    </a:lnTo>
                    <a:lnTo>
                      <a:pt x="615" y="1154"/>
                    </a:lnTo>
                    <a:lnTo>
                      <a:pt x="616" y="1148"/>
                    </a:lnTo>
                    <a:lnTo>
                      <a:pt x="619" y="1140"/>
                    </a:lnTo>
                    <a:lnTo>
                      <a:pt x="619" y="1136"/>
                    </a:lnTo>
                    <a:lnTo>
                      <a:pt x="621" y="1130"/>
                    </a:lnTo>
                    <a:lnTo>
                      <a:pt x="621" y="1126"/>
                    </a:lnTo>
                    <a:lnTo>
                      <a:pt x="623" y="1120"/>
                    </a:lnTo>
                    <a:lnTo>
                      <a:pt x="624" y="1113"/>
                    </a:lnTo>
                    <a:lnTo>
                      <a:pt x="626" y="1107"/>
                    </a:lnTo>
                    <a:lnTo>
                      <a:pt x="627" y="1100"/>
                    </a:lnTo>
                    <a:lnTo>
                      <a:pt x="629" y="1093"/>
                    </a:lnTo>
                    <a:lnTo>
                      <a:pt x="629" y="1084"/>
                    </a:lnTo>
                    <a:lnTo>
                      <a:pt x="630" y="1076"/>
                    </a:lnTo>
                    <a:lnTo>
                      <a:pt x="631" y="1067"/>
                    </a:lnTo>
                    <a:lnTo>
                      <a:pt x="633" y="1058"/>
                    </a:lnTo>
                    <a:lnTo>
                      <a:pt x="633" y="1049"/>
                    </a:lnTo>
                    <a:lnTo>
                      <a:pt x="635" y="1039"/>
                    </a:lnTo>
                    <a:lnTo>
                      <a:pt x="636" y="1029"/>
                    </a:lnTo>
                    <a:lnTo>
                      <a:pt x="637" y="1020"/>
                    </a:lnTo>
                    <a:lnTo>
                      <a:pt x="637" y="1009"/>
                    </a:lnTo>
                    <a:lnTo>
                      <a:pt x="638" y="998"/>
                    </a:lnTo>
                    <a:lnTo>
                      <a:pt x="638" y="987"/>
                    </a:lnTo>
                    <a:lnTo>
                      <a:pt x="640" y="976"/>
                    </a:lnTo>
                    <a:lnTo>
                      <a:pt x="640" y="963"/>
                    </a:lnTo>
                    <a:lnTo>
                      <a:pt x="640" y="952"/>
                    </a:lnTo>
                    <a:lnTo>
                      <a:pt x="640" y="941"/>
                    </a:lnTo>
                    <a:lnTo>
                      <a:pt x="641" y="930"/>
                    </a:lnTo>
                    <a:lnTo>
                      <a:pt x="640" y="916"/>
                    </a:lnTo>
                    <a:lnTo>
                      <a:pt x="640" y="904"/>
                    </a:lnTo>
                    <a:lnTo>
                      <a:pt x="638" y="890"/>
                    </a:lnTo>
                    <a:lnTo>
                      <a:pt x="637" y="878"/>
                    </a:lnTo>
                    <a:lnTo>
                      <a:pt x="636" y="864"/>
                    </a:lnTo>
                    <a:lnTo>
                      <a:pt x="635" y="851"/>
                    </a:lnTo>
                    <a:lnTo>
                      <a:pt x="633" y="837"/>
                    </a:lnTo>
                    <a:lnTo>
                      <a:pt x="633" y="824"/>
                    </a:lnTo>
                    <a:lnTo>
                      <a:pt x="629" y="810"/>
                    </a:lnTo>
                    <a:lnTo>
                      <a:pt x="628" y="795"/>
                    </a:lnTo>
                    <a:lnTo>
                      <a:pt x="624" y="782"/>
                    </a:lnTo>
                    <a:lnTo>
                      <a:pt x="622" y="768"/>
                    </a:lnTo>
                    <a:lnTo>
                      <a:pt x="619" y="754"/>
                    </a:lnTo>
                    <a:lnTo>
                      <a:pt x="615" y="740"/>
                    </a:lnTo>
                    <a:lnTo>
                      <a:pt x="612" y="725"/>
                    </a:lnTo>
                    <a:lnTo>
                      <a:pt x="608" y="712"/>
                    </a:lnTo>
                    <a:lnTo>
                      <a:pt x="602" y="697"/>
                    </a:lnTo>
                    <a:lnTo>
                      <a:pt x="599" y="684"/>
                    </a:lnTo>
                    <a:lnTo>
                      <a:pt x="593" y="669"/>
                    </a:lnTo>
                    <a:lnTo>
                      <a:pt x="587" y="655"/>
                    </a:lnTo>
                    <a:lnTo>
                      <a:pt x="580" y="641"/>
                    </a:lnTo>
                    <a:lnTo>
                      <a:pt x="574" y="627"/>
                    </a:lnTo>
                    <a:lnTo>
                      <a:pt x="567" y="613"/>
                    </a:lnTo>
                    <a:lnTo>
                      <a:pt x="561" y="600"/>
                    </a:lnTo>
                    <a:lnTo>
                      <a:pt x="553" y="586"/>
                    </a:lnTo>
                    <a:lnTo>
                      <a:pt x="545" y="572"/>
                    </a:lnTo>
                    <a:lnTo>
                      <a:pt x="536" y="558"/>
                    </a:lnTo>
                    <a:lnTo>
                      <a:pt x="527" y="545"/>
                    </a:lnTo>
                    <a:lnTo>
                      <a:pt x="518" y="531"/>
                    </a:lnTo>
                    <a:lnTo>
                      <a:pt x="509" y="518"/>
                    </a:lnTo>
                    <a:lnTo>
                      <a:pt x="497" y="505"/>
                    </a:lnTo>
                    <a:lnTo>
                      <a:pt x="488" y="493"/>
                    </a:lnTo>
                    <a:lnTo>
                      <a:pt x="476" y="481"/>
                    </a:lnTo>
                    <a:lnTo>
                      <a:pt x="464" y="467"/>
                    </a:lnTo>
                    <a:lnTo>
                      <a:pt x="453" y="456"/>
                    </a:lnTo>
                    <a:lnTo>
                      <a:pt x="442" y="445"/>
                    </a:lnTo>
                    <a:lnTo>
                      <a:pt x="430" y="432"/>
                    </a:lnTo>
                    <a:lnTo>
                      <a:pt x="420" y="421"/>
                    </a:lnTo>
                    <a:lnTo>
                      <a:pt x="409" y="411"/>
                    </a:lnTo>
                    <a:lnTo>
                      <a:pt x="399" y="402"/>
                    </a:lnTo>
                    <a:lnTo>
                      <a:pt x="387" y="390"/>
                    </a:lnTo>
                    <a:lnTo>
                      <a:pt x="377" y="381"/>
                    </a:lnTo>
                    <a:lnTo>
                      <a:pt x="365" y="372"/>
                    </a:lnTo>
                    <a:lnTo>
                      <a:pt x="354" y="363"/>
                    </a:lnTo>
                    <a:lnTo>
                      <a:pt x="343" y="354"/>
                    </a:lnTo>
                    <a:lnTo>
                      <a:pt x="332" y="346"/>
                    </a:lnTo>
                    <a:lnTo>
                      <a:pt x="322" y="339"/>
                    </a:lnTo>
                    <a:lnTo>
                      <a:pt x="312" y="332"/>
                    </a:lnTo>
                    <a:lnTo>
                      <a:pt x="302" y="324"/>
                    </a:lnTo>
                    <a:lnTo>
                      <a:pt x="290" y="316"/>
                    </a:lnTo>
                    <a:lnTo>
                      <a:pt x="280" y="309"/>
                    </a:lnTo>
                    <a:lnTo>
                      <a:pt x="270" y="302"/>
                    </a:lnTo>
                    <a:lnTo>
                      <a:pt x="260" y="297"/>
                    </a:lnTo>
                    <a:lnTo>
                      <a:pt x="249" y="291"/>
                    </a:lnTo>
                    <a:lnTo>
                      <a:pt x="240" y="285"/>
                    </a:lnTo>
                    <a:lnTo>
                      <a:pt x="231" y="281"/>
                    </a:lnTo>
                    <a:lnTo>
                      <a:pt x="220" y="274"/>
                    </a:lnTo>
                    <a:lnTo>
                      <a:pt x="212" y="270"/>
                    </a:lnTo>
                    <a:lnTo>
                      <a:pt x="201" y="265"/>
                    </a:lnTo>
                    <a:lnTo>
                      <a:pt x="193" y="261"/>
                    </a:lnTo>
                    <a:lnTo>
                      <a:pt x="184" y="255"/>
                    </a:lnTo>
                    <a:lnTo>
                      <a:pt x="175" y="252"/>
                    </a:lnTo>
                    <a:lnTo>
                      <a:pt x="166" y="248"/>
                    </a:lnTo>
                    <a:lnTo>
                      <a:pt x="159" y="245"/>
                    </a:lnTo>
                    <a:lnTo>
                      <a:pt x="150" y="240"/>
                    </a:lnTo>
                    <a:lnTo>
                      <a:pt x="141" y="237"/>
                    </a:lnTo>
                    <a:lnTo>
                      <a:pt x="132" y="235"/>
                    </a:lnTo>
                    <a:lnTo>
                      <a:pt x="125" y="232"/>
                    </a:lnTo>
                    <a:lnTo>
                      <a:pt x="117" y="229"/>
                    </a:lnTo>
                    <a:lnTo>
                      <a:pt x="110" y="226"/>
                    </a:lnTo>
                    <a:lnTo>
                      <a:pt x="102" y="223"/>
                    </a:lnTo>
                    <a:lnTo>
                      <a:pt x="96" y="222"/>
                    </a:lnTo>
                    <a:lnTo>
                      <a:pt x="88" y="219"/>
                    </a:lnTo>
                    <a:lnTo>
                      <a:pt x="82" y="217"/>
                    </a:lnTo>
                    <a:lnTo>
                      <a:pt x="75" y="216"/>
                    </a:lnTo>
                    <a:lnTo>
                      <a:pt x="69" y="214"/>
                    </a:lnTo>
                    <a:lnTo>
                      <a:pt x="64" y="212"/>
                    </a:lnTo>
                    <a:lnTo>
                      <a:pt x="58" y="211"/>
                    </a:lnTo>
                    <a:lnTo>
                      <a:pt x="52" y="209"/>
                    </a:lnTo>
                    <a:lnTo>
                      <a:pt x="47" y="209"/>
                    </a:lnTo>
                    <a:lnTo>
                      <a:pt x="43" y="208"/>
                    </a:lnTo>
                    <a:lnTo>
                      <a:pt x="37" y="207"/>
                    </a:lnTo>
                    <a:lnTo>
                      <a:pt x="32" y="204"/>
                    </a:lnTo>
                    <a:lnTo>
                      <a:pt x="28" y="204"/>
                    </a:lnTo>
                    <a:lnTo>
                      <a:pt x="20" y="203"/>
                    </a:lnTo>
                    <a:lnTo>
                      <a:pt x="16" y="202"/>
                    </a:lnTo>
                    <a:lnTo>
                      <a:pt x="9" y="201"/>
                    </a:lnTo>
                    <a:lnTo>
                      <a:pt x="5" y="201"/>
                    </a:lnTo>
                    <a:lnTo>
                      <a:pt x="3" y="201"/>
                    </a:lnTo>
                    <a:lnTo>
                      <a:pt x="2" y="201"/>
                    </a:lnTo>
                    <a:lnTo>
                      <a:pt x="0" y="196"/>
                    </a:lnTo>
                    <a:lnTo>
                      <a:pt x="0" y="190"/>
                    </a:lnTo>
                    <a:lnTo>
                      <a:pt x="0" y="184"/>
                    </a:lnTo>
                    <a:lnTo>
                      <a:pt x="2" y="179"/>
                    </a:lnTo>
                    <a:lnTo>
                      <a:pt x="2" y="172"/>
                    </a:lnTo>
                    <a:lnTo>
                      <a:pt x="5" y="166"/>
                    </a:lnTo>
                    <a:lnTo>
                      <a:pt x="5" y="158"/>
                    </a:lnTo>
                    <a:lnTo>
                      <a:pt x="7" y="150"/>
                    </a:lnTo>
                    <a:lnTo>
                      <a:pt x="9" y="142"/>
                    </a:lnTo>
                    <a:lnTo>
                      <a:pt x="11" y="133"/>
                    </a:lnTo>
                    <a:lnTo>
                      <a:pt x="13" y="124"/>
                    </a:lnTo>
                    <a:lnTo>
                      <a:pt x="16" y="115"/>
                    </a:lnTo>
                    <a:lnTo>
                      <a:pt x="18" y="106"/>
                    </a:lnTo>
                    <a:lnTo>
                      <a:pt x="20" y="98"/>
                    </a:lnTo>
                    <a:lnTo>
                      <a:pt x="20" y="93"/>
                    </a:lnTo>
                    <a:lnTo>
                      <a:pt x="23" y="88"/>
                    </a:lnTo>
                    <a:lnTo>
                      <a:pt x="24" y="84"/>
                    </a:lnTo>
                    <a:lnTo>
                      <a:pt x="25" y="79"/>
                    </a:lnTo>
                    <a:lnTo>
                      <a:pt x="27" y="70"/>
                    </a:lnTo>
                    <a:lnTo>
                      <a:pt x="30" y="61"/>
                    </a:lnTo>
                    <a:lnTo>
                      <a:pt x="32" y="52"/>
                    </a:lnTo>
                    <a:lnTo>
                      <a:pt x="34" y="44"/>
                    </a:lnTo>
                    <a:lnTo>
                      <a:pt x="37" y="36"/>
                    </a:lnTo>
                    <a:lnTo>
                      <a:pt x="39" y="29"/>
                    </a:lnTo>
                    <a:lnTo>
                      <a:pt x="40" y="23"/>
                    </a:lnTo>
                    <a:lnTo>
                      <a:pt x="43" y="17"/>
                    </a:lnTo>
                    <a:lnTo>
                      <a:pt x="44" y="11"/>
                    </a:lnTo>
                    <a:lnTo>
                      <a:pt x="46" y="8"/>
                    </a:lnTo>
                    <a:lnTo>
                      <a:pt x="47" y="1"/>
                    </a:lnTo>
                    <a:lnTo>
                      <a:pt x="48" y="0"/>
                    </a:lnTo>
                    <a:lnTo>
                      <a:pt x="50" y="0"/>
                    </a:lnTo>
                    <a:lnTo>
                      <a:pt x="53" y="0"/>
                    </a:lnTo>
                    <a:lnTo>
                      <a:pt x="58" y="1"/>
                    </a:lnTo>
                    <a:lnTo>
                      <a:pt x="67" y="5"/>
                    </a:lnTo>
                    <a:lnTo>
                      <a:pt x="71" y="5"/>
                    </a:lnTo>
                    <a:lnTo>
                      <a:pt x="76" y="6"/>
                    </a:lnTo>
                    <a:lnTo>
                      <a:pt x="81" y="7"/>
                    </a:lnTo>
                    <a:lnTo>
                      <a:pt x="88" y="9"/>
                    </a:lnTo>
                    <a:lnTo>
                      <a:pt x="95" y="11"/>
                    </a:lnTo>
                    <a:lnTo>
                      <a:pt x="102" y="14"/>
                    </a:lnTo>
                    <a:lnTo>
                      <a:pt x="110" y="16"/>
                    </a:lnTo>
                    <a:lnTo>
                      <a:pt x="118" y="19"/>
                    </a:lnTo>
                    <a:lnTo>
                      <a:pt x="127" y="22"/>
                    </a:lnTo>
                    <a:lnTo>
                      <a:pt x="135" y="24"/>
                    </a:lnTo>
                    <a:lnTo>
                      <a:pt x="144" y="26"/>
                    </a:lnTo>
                    <a:lnTo>
                      <a:pt x="154" y="29"/>
                    </a:lnTo>
                    <a:lnTo>
                      <a:pt x="163" y="33"/>
                    </a:lnTo>
                    <a:lnTo>
                      <a:pt x="173" y="37"/>
                    </a:lnTo>
                    <a:lnTo>
                      <a:pt x="184" y="41"/>
                    </a:lnTo>
                    <a:lnTo>
                      <a:pt x="196" y="45"/>
                    </a:lnTo>
                    <a:lnTo>
                      <a:pt x="206" y="49"/>
                    </a:lnTo>
                    <a:lnTo>
                      <a:pt x="217" y="53"/>
                    </a:lnTo>
                    <a:lnTo>
                      <a:pt x="228" y="59"/>
                    </a:lnTo>
                    <a:lnTo>
                      <a:pt x="241" y="63"/>
                    </a:lnTo>
                    <a:lnTo>
                      <a:pt x="253" y="69"/>
                    </a:lnTo>
                    <a:lnTo>
                      <a:pt x="265" y="73"/>
                    </a:lnTo>
                    <a:lnTo>
                      <a:pt x="277" y="79"/>
                    </a:lnTo>
                    <a:lnTo>
                      <a:pt x="290" y="86"/>
                    </a:lnTo>
                    <a:lnTo>
                      <a:pt x="302" y="91"/>
                    </a:lnTo>
                    <a:lnTo>
                      <a:pt x="315" y="97"/>
                    </a:lnTo>
                    <a:lnTo>
                      <a:pt x="329" y="103"/>
                    </a:lnTo>
                    <a:lnTo>
                      <a:pt x="342" y="111"/>
                    </a:lnTo>
                    <a:lnTo>
                      <a:pt x="354" y="117"/>
                    </a:lnTo>
                    <a:lnTo>
                      <a:pt x="369" y="124"/>
                    </a:lnTo>
                    <a:lnTo>
                      <a:pt x="381" y="132"/>
                    </a:lnTo>
                    <a:lnTo>
                      <a:pt x="395" y="141"/>
                    </a:lnTo>
                    <a:lnTo>
                      <a:pt x="408" y="149"/>
                    </a:lnTo>
                    <a:lnTo>
                      <a:pt x="422" y="157"/>
                    </a:lnTo>
                    <a:lnTo>
                      <a:pt x="435" y="165"/>
                    </a:lnTo>
                    <a:lnTo>
                      <a:pt x="448" y="175"/>
                    </a:lnTo>
                    <a:lnTo>
                      <a:pt x="462" y="183"/>
                    </a:lnTo>
                    <a:lnTo>
                      <a:pt x="475" y="193"/>
                    </a:lnTo>
                    <a:lnTo>
                      <a:pt x="489" y="203"/>
                    </a:lnTo>
                    <a:lnTo>
                      <a:pt x="502" y="213"/>
                    </a:lnTo>
                    <a:lnTo>
                      <a:pt x="515" y="223"/>
                    </a:lnTo>
                    <a:lnTo>
                      <a:pt x="527" y="234"/>
                    </a:lnTo>
                    <a:lnTo>
                      <a:pt x="539" y="245"/>
                    </a:lnTo>
                    <a:lnTo>
                      <a:pt x="553" y="256"/>
                    </a:lnTo>
                    <a:lnTo>
                      <a:pt x="565" y="267"/>
                    </a:lnTo>
                    <a:lnTo>
                      <a:pt x="578" y="280"/>
                    </a:lnTo>
                    <a:lnTo>
                      <a:pt x="591" y="292"/>
                    </a:lnTo>
                    <a:lnTo>
                      <a:pt x="602" y="305"/>
                    </a:lnTo>
                    <a:lnTo>
                      <a:pt x="614" y="317"/>
                    </a:lnTo>
                    <a:lnTo>
                      <a:pt x="626" y="329"/>
                    </a:lnTo>
                    <a:lnTo>
                      <a:pt x="636" y="343"/>
                    </a:lnTo>
                    <a:lnTo>
                      <a:pt x="648" y="358"/>
                    </a:lnTo>
                    <a:lnTo>
                      <a:pt x="658" y="371"/>
                    </a:lnTo>
                    <a:lnTo>
                      <a:pt x="670" y="386"/>
                    </a:lnTo>
                    <a:lnTo>
                      <a:pt x="680" y="402"/>
                    </a:lnTo>
                    <a:lnTo>
                      <a:pt x="691" y="416"/>
                    </a:lnTo>
                    <a:lnTo>
                      <a:pt x="699" y="430"/>
                    </a:lnTo>
                    <a:lnTo>
                      <a:pt x="707" y="443"/>
                    </a:lnTo>
                    <a:lnTo>
                      <a:pt x="716" y="457"/>
                    </a:lnTo>
                    <a:lnTo>
                      <a:pt x="724" y="470"/>
                    </a:lnTo>
                    <a:lnTo>
                      <a:pt x="731" y="484"/>
                    </a:lnTo>
                    <a:lnTo>
                      <a:pt x="738" y="498"/>
                    </a:lnTo>
                    <a:lnTo>
                      <a:pt x="745" y="511"/>
                    </a:lnTo>
                    <a:lnTo>
                      <a:pt x="753" y="526"/>
                    </a:lnTo>
                    <a:lnTo>
                      <a:pt x="759" y="538"/>
                    </a:lnTo>
                    <a:lnTo>
                      <a:pt x="765" y="551"/>
                    </a:lnTo>
                    <a:lnTo>
                      <a:pt x="770" y="564"/>
                    </a:lnTo>
                    <a:lnTo>
                      <a:pt x="776" y="577"/>
                    </a:lnTo>
                    <a:lnTo>
                      <a:pt x="781" y="590"/>
                    </a:lnTo>
                    <a:lnTo>
                      <a:pt x="786" y="602"/>
                    </a:lnTo>
                    <a:lnTo>
                      <a:pt x="790" y="616"/>
                    </a:lnTo>
                    <a:lnTo>
                      <a:pt x="796" y="628"/>
                    </a:lnTo>
                    <a:lnTo>
                      <a:pt x="800" y="641"/>
                    </a:lnTo>
                    <a:lnTo>
                      <a:pt x="803" y="652"/>
                    </a:lnTo>
                    <a:lnTo>
                      <a:pt x="807" y="664"/>
                    </a:lnTo>
                    <a:lnTo>
                      <a:pt x="811" y="678"/>
                    </a:lnTo>
                    <a:lnTo>
                      <a:pt x="815" y="689"/>
                    </a:lnTo>
                    <a:lnTo>
                      <a:pt x="818" y="702"/>
                    </a:lnTo>
                    <a:lnTo>
                      <a:pt x="821" y="714"/>
                    </a:lnTo>
                    <a:lnTo>
                      <a:pt x="824" y="727"/>
                    </a:lnTo>
                    <a:lnTo>
                      <a:pt x="827" y="738"/>
                    </a:lnTo>
                    <a:lnTo>
                      <a:pt x="829" y="750"/>
                    </a:lnTo>
                    <a:lnTo>
                      <a:pt x="831" y="761"/>
                    </a:lnTo>
                    <a:lnTo>
                      <a:pt x="834" y="774"/>
                    </a:lnTo>
                    <a:lnTo>
                      <a:pt x="835" y="785"/>
                    </a:lnTo>
                    <a:lnTo>
                      <a:pt x="836" y="798"/>
                    </a:lnTo>
                    <a:lnTo>
                      <a:pt x="838" y="810"/>
                    </a:lnTo>
                    <a:lnTo>
                      <a:pt x="839" y="821"/>
                    </a:lnTo>
                    <a:lnTo>
                      <a:pt x="839" y="833"/>
                    </a:lnTo>
                    <a:lnTo>
                      <a:pt x="841" y="844"/>
                    </a:lnTo>
                    <a:lnTo>
                      <a:pt x="842" y="855"/>
                    </a:lnTo>
                    <a:lnTo>
                      <a:pt x="843" y="868"/>
                    </a:lnTo>
                    <a:lnTo>
                      <a:pt x="843" y="879"/>
                    </a:lnTo>
                    <a:lnTo>
                      <a:pt x="843" y="890"/>
                    </a:lnTo>
                    <a:lnTo>
                      <a:pt x="843" y="900"/>
                    </a:lnTo>
                    <a:lnTo>
                      <a:pt x="843" y="913"/>
                    </a:lnTo>
                    <a:lnTo>
                      <a:pt x="843" y="924"/>
                    </a:lnTo>
                    <a:lnTo>
                      <a:pt x="843" y="935"/>
                    </a:lnTo>
                    <a:lnTo>
                      <a:pt x="842" y="946"/>
                    </a:lnTo>
                    <a:lnTo>
                      <a:pt x="842" y="959"/>
                    </a:lnTo>
                    <a:lnTo>
                      <a:pt x="841" y="970"/>
                    </a:lnTo>
                    <a:lnTo>
                      <a:pt x="839" y="981"/>
                    </a:lnTo>
                    <a:lnTo>
                      <a:pt x="839" y="993"/>
                    </a:lnTo>
                    <a:lnTo>
                      <a:pt x="839" y="1005"/>
                    </a:lnTo>
                    <a:lnTo>
                      <a:pt x="837" y="1016"/>
                    </a:lnTo>
                    <a:lnTo>
                      <a:pt x="836" y="1029"/>
                    </a:lnTo>
                    <a:lnTo>
                      <a:pt x="835" y="1039"/>
                    </a:lnTo>
                    <a:lnTo>
                      <a:pt x="834" y="1051"/>
                    </a:lnTo>
                    <a:lnTo>
                      <a:pt x="831" y="1063"/>
                    </a:lnTo>
                    <a:lnTo>
                      <a:pt x="831" y="1075"/>
                    </a:lnTo>
                    <a:lnTo>
                      <a:pt x="829" y="1086"/>
                    </a:lnTo>
                    <a:lnTo>
                      <a:pt x="828" y="1098"/>
                    </a:lnTo>
                    <a:lnTo>
                      <a:pt x="825" y="1109"/>
                    </a:lnTo>
                    <a:lnTo>
                      <a:pt x="824" y="1121"/>
                    </a:lnTo>
                    <a:lnTo>
                      <a:pt x="822" y="1134"/>
                    </a:lnTo>
                    <a:lnTo>
                      <a:pt x="821" y="1145"/>
                    </a:lnTo>
                    <a:lnTo>
                      <a:pt x="820" y="1157"/>
                    </a:lnTo>
                    <a:lnTo>
                      <a:pt x="817" y="1170"/>
                    </a:lnTo>
                    <a:lnTo>
                      <a:pt x="816" y="1181"/>
                    </a:lnTo>
                    <a:lnTo>
                      <a:pt x="815" y="1195"/>
                    </a:lnTo>
                    <a:lnTo>
                      <a:pt x="815" y="1195"/>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6"/>
              <p:cNvSpPr>
                <a:spLocks/>
              </p:cNvSpPr>
              <p:nvPr/>
            </p:nvSpPr>
            <p:spPr bwMode="auto">
              <a:xfrm>
                <a:off x="8777" y="9722"/>
                <a:ext cx="776" cy="293"/>
              </a:xfrm>
              <a:custGeom>
                <a:avLst/>
                <a:gdLst/>
                <a:ahLst/>
                <a:cxnLst>
                  <a:cxn ang="0">
                    <a:pos x="153" y="8"/>
                  </a:cxn>
                  <a:cxn ang="0">
                    <a:pos x="172" y="30"/>
                  </a:cxn>
                  <a:cxn ang="0">
                    <a:pos x="199" y="56"/>
                  </a:cxn>
                  <a:cxn ang="0">
                    <a:pos x="232" y="86"/>
                  </a:cxn>
                  <a:cxn ang="0">
                    <a:pos x="274" y="120"/>
                  </a:cxn>
                  <a:cxn ang="0">
                    <a:pos x="323" y="157"/>
                  </a:cxn>
                  <a:cxn ang="0">
                    <a:pos x="376" y="192"/>
                  </a:cxn>
                  <a:cxn ang="0">
                    <a:pos x="440" y="225"/>
                  </a:cxn>
                  <a:cxn ang="0">
                    <a:pos x="507" y="254"/>
                  </a:cxn>
                  <a:cxn ang="0">
                    <a:pos x="581" y="278"/>
                  </a:cxn>
                  <a:cxn ang="0">
                    <a:pos x="659" y="292"/>
                  </a:cxn>
                  <a:cxn ang="0">
                    <a:pos x="743" y="297"/>
                  </a:cxn>
                  <a:cxn ang="0">
                    <a:pos x="828" y="292"/>
                  </a:cxn>
                  <a:cxn ang="0">
                    <a:pos x="906" y="281"/>
                  </a:cxn>
                  <a:cxn ang="0">
                    <a:pos x="976" y="265"/>
                  </a:cxn>
                  <a:cxn ang="0">
                    <a:pos x="1039" y="246"/>
                  </a:cxn>
                  <a:cxn ang="0">
                    <a:pos x="1094" y="226"/>
                  </a:cxn>
                  <a:cxn ang="0">
                    <a:pos x="1144" y="204"/>
                  </a:cxn>
                  <a:cxn ang="0">
                    <a:pos x="1186" y="182"/>
                  </a:cxn>
                  <a:cxn ang="0">
                    <a:pos x="1220" y="159"/>
                  </a:cxn>
                  <a:cxn ang="0">
                    <a:pos x="1250" y="139"/>
                  </a:cxn>
                  <a:cxn ang="0">
                    <a:pos x="1274" y="122"/>
                  </a:cxn>
                  <a:cxn ang="0">
                    <a:pos x="1294" y="103"/>
                  </a:cxn>
                  <a:cxn ang="0">
                    <a:pos x="1310" y="92"/>
                  </a:cxn>
                  <a:cxn ang="0">
                    <a:pos x="1330" y="107"/>
                  </a:cxn>
                  <a:cxn ang="0">
                    <a:pos x="1358" y="137"/>
                  </a:cxn>
                  <a:cxn ang="0">
                    <a:pos x="1390" y="173"/>
                  </a:cxn>
                  <a:cxn ang="0">
                    <a:pos x="1418" y="208"/>
                  </a:cxn>
                  <a:cxn ang="0">
                    <a:pos x="1440" y="234"/>
                  </a:cxn>
                  <a:cxn ang="0">
                    <a:pos x="1446" y="248"/>
                  </a:cxn>
                  <a:cxn ang="0">
                    <a:pos x="1420" y="266"/>
                  </a:cxn>
                  <a:cxn ang="0">
                    <a:pos x="1391" y="289"/>
                  </a:cxn>
                  <a:cxn ang="0">
                    <a:pos x="1350" y="315"/>
                  </a:cxn>
                  <a:cxn ang="0">
                    <a:pos x="1302" y="345"/>
                  </a:cxn>
                  <a:cxn ang="0">
                    <a:pos x="1246" y="377"/>
                  </a:cxn>
                  <a:cxn ang="0">
                    <a:pos x="1180" y="409"/>
                  </a:cxn>
                  <a:cxn ang="0">
                    <a:pos x="1110" y="438"/>
                  </a:cxn>
                  <a:cxn ang="0">
                    <a:pos x="1032" y="464"/>
                  </a:cxn>
                  <a:cxn ang="0">
                    <a:pos x="950" y="483"/>
                  </a:cxn>
                  <a:cxn ang="0">
                    <a:pos x="866" y="497"/>
                  </a:cxn>
                  <a:cxn ang="0">
                    <a:pos x="775" y="500"/>
                  </a:cxn>
                  <a:cxn ang="0">
                    <a:pos x="687" y="495"/>
                  </a:cxn>
                  <a:cxn ang="0">
                    <a:pos x="607" y="484"/>
                  </a:cxn>
                  <a:cxn ang="0">
                    <a:pos x="534" y="471"/>
                  </a:cxn>
                  <a:cxn ang="0">
                    <a:pos x="468" y="450"/>
                  </a:cxn>
                  <a:cxn ang="0">
                    <a:pos x="406" y="428"/>
                  </a:cxn>
                  <a:cxn ang="0">
                    <a:pos x="348" y="403"/>
                  </a:cxn>
                  <a:cxn ang="0">
                    <a:pos x="296" y="376"/>
                  </a:cxn>
                  <a:cxn ang="0">
                    <a:pos x="244" y="343"/>
                  </a:cxn>
                  <a:cxn ang="0">
                    <a:pos x="197" y="308"/>
                  </a:cxn>
                  <a:cxn ang="0">
                    <a:pos x="150" y="272"/>
                  </a:cxn>
                  <a:cxn ang="0">
                    <a:pos x="105" y="234"/>
                  </a:cxn>
                  <a:cxn ang="0">
                    <a:pos x="61" y="193"/>
                  </a:cxn>
                  <a:cxn ang="0">
                    <a:pos x="17" y="153"/>
                  </a:cxn>
                </a:cxnLst>
                <a:rect l="0" t="0" r="r" b="b"/>
                <a:pathLst>
                  <a:path w="1449" h="501">
                    <a:moveTo>
                      <a:pt x="0" y="136"/>
                    </a:moveTo>
                    <a:lnTo>
                      <a:pt x="147" y="0"/>
                    </a:lnTo>
                    <a:lnTo>
                      <a:pt x="147" y="0"/>
                    </a:lnTo>
                    <a:lnTo>
                      <a:pt x="150" y="4"/>
                    </a:lnTo>
                    <a:lnTo>
                      <a:pt x="153" y="8"/>
                    </a:lnTo>
                    <a:lnTo>
                      <a:pt x="159" y="14"/>
                    </a:lnTo>
                    <a:lnTo>
                      <a:pt x="161" y="16"/>
                    </a:lnTo>
                    <a:lnTo>
                      <a:pt x="165" y="21"/>
                    </a:lnTo>
                    <a:lnTo>
                      <a:pt x="168" y="24"/>
                    </a:lnTo>
                    <a:lnTo>
                      <a:pt x="172" y="30"/>
                    </a:lnTo>
                    <a:lnTo>
                      <a:pt x="177" y="33"/>
                    </a:lnTo>
                    <a:lnTo>
                      <a:pt x="181" y="39"/>
                    </a:lnTo>
                    <a:lnTo>
                      <a:pt x="187" y="44"/>
                    </a:lnTo>
                    <a:lnTo>
                      <a:pt x="193" y="50"/>
                    </a:lnTo>
                    <a:lnTo>
                      <a:pt x="199" y="56"/>
                    </a:lnTo>
                    <a:lnTo>
                      <a:pt x="204" y="60"/>
                    </a:lnTo>
                    <a:lnTo>
                      <a:pt x="211" y="66"/>
                    </a:lnTo>
                    <a:lnTo>
                      <a:pt x="218" y="74"/>
                    </a:lnTo>
                    <a:lnTo>
                      <a:pt x="225" y="79"/>
                    </a:lnTo>
                    <a:lnTo>
                      <a:pt x="232" y="86"/>
                    </a:lnTo>
                    <a:lnTo>
                      <a:pt x="240" y="92"/>
                    </a:lnTo>
                    <a:lnTo>
                      <a:pt x="248" y="100"/>
                    </a:lnTo>
                    <a:lnTo>
                      <a:pt x="256" y="106"/>
                    </a:lnTo>
                    <a:lnTo>
                      <a:pt x="264" y="113"/>
                    </a:lnTo>
                    <a:lnTo>
                      <a:pt x="274" y="120"/>
                    </a:lnTo>
                    <a:lnTo>
                      <a:pt x="283" y="128"/>
                    </a:lnTo>
                    <a:lnTo>
                      <a:pt x="292" y="134"/>
                    </a:lnTo>
                    <a:lnTo>
                      <a:pt x="302" y="142"/>
                    </a:lnTo>
                    <a:lnTo>
                      <a:pt x="312" y="149"/>
                    </a:lnTo>
                    <a:lnTo>
                      <a:pt x="323" y="157"/>
                    </a:lnTo>
                    <a:lnTo>
                      <a:pt x="333" y="164"/>
                    </a:lnTo>
                    <a:lnTo>
                      <a:pt x="344" y="172"/>
                    </a:lnTo>
                    <a:lnTo>
                      <a:pt x="354" y="178"/>
                    </a:lnTo>
                    <a:lnTo>
                      <a:pt x="366" y="185"/>
                    </a:lnTo>
                    <a:lnTo>
                      <a:pt x="376" y="192"/>
                    </a:lnTo>
                    <a:lnTo>
                      <a:pt x="389" y="199"/>
                    </a:lnTo>
                    <a:lnTo>
                      <a:pt x="401" y="206"/>
                    </a:lnTo>
                    <a:lnTo>
                      <a:pt x="414" y="212"/>
                    </a:lnTo>
                    <a:lnTo>
                      <a:pt x="427" y="219"/>
                    </a:lnTo>
                    <a:lnTo>
                      <a:pt x="440" y="225"/>
                    </a:lnTo>
                    <a:lnTo>
                      <a:pt x="452" y="230"/>
                    </a:lnTo>
                    <a:lnTo>
                      <a:pt x="465" y="237"/>
                    </a:lnTo>
                    <a:lnTo>
                      <a:pt x="479" y="243"/>
                    </a:lnTo>
                    <a:lnTo>
                      <a:pt x="492" y="248"/>
                    </a:lnTo>
                    <a:lnTo>
                      <a:pt x="507" y="254"/>
                    </a:lnTo>
                    <a:lnTo>
                      <a:pt x="521" y="260"/>
                    </a:lnTo>
                    <a:lnTo>
                      <a:pt x="535" y="264"/>
                    </a:lnTo>
                    <a:lnTo>
                      <a:pt x="551" y="269"/>
                    </a:lnTo>
                    <a:lnTo>
                      <a:pt x="565" y="273"/>
                    </a:lnTo>
                    <a:lnTo>
                      <a:pt x="581" y="278"/>
                    </a:lnTo>
                    <a:lnTo>
                      <a:pt x="595" y="281"/>
                    </a:lnTo>
                    <a:lnTo>
                      <a:pt x="611" y="285"/>
                    </a:lnTo>
                    <a:lnTo>
                      <a:pt x="628" y="287"/>
                    </a:lnTo>
                    <a:lnTo>
                      <a:pt x="643" y="290"/>
                    </a:lnTo>
                    <a:lnTo>
                      <a:pt x="659" y="292"/>
                    </a:lnTo>
                    <a:lnTo>
                      <a:pt x="676" y="294"/>
                    </a:lnTo>
                    <a:lnTo>
                      <a:pt x="691" y="296"/>
                    </a:lnTo>
                    <a:lnTo>
                      <a:pt x="709" y="297"/>
                    </a:lnTo>
                    <a:lnTo>
                      <a:pt x="725" y="297"/>
                    </a:lnTo>
                    <a:lnTo>
                      <a:pt x="743" y="297"/>
                    </a:lnTo>
                    <a:lnTo>
                      <a:pt x="760" y="297"/>
                    </a:lnTo>
                    <a:lnTo>
                      <a:pt x="777" y="297"/>
                    </a:lnTo>
                    <a:lnTo>
                      <a:pt x="795" y="296"/>
                    </a:lnTo>
                    <a:lnTo>
                      <a:pt x="811" y="294"/>
                    </a:lnTo>
                    <a:lnTo>
                      <a:pt x="828" y="292"/>
                    </a:lnTo>
                    <a:lnTo>
                      <a:pt x="845" y="290"/>
                    </a:lnTo>
                    <a:lnTo>
                      <a:pt x="860" y="288"/>
                    </a:lnTo>
                    <a:lnTo>
                      <a:pt x="875" y="285"/>
                    </a:lnTo>
                    <a:lnTo>
                      <a:pt x="891" y="282"/>
                    </a:lnTo>
                    <a:lnTo>
                      <a:pt x="906" y="281"/>
                    </a:lnTo>
                    <a:lnTo>
                      <a:pt x="920" y="278"/>
                    </a:lnTo>
                    <a:lnTo>
                      <a:pt x="935" y="274"/>
                    </a:lnTo>
                    <a:lnTo>
                      <a:pt x="948" y="271"/>
                    </a:lnTo>
                    <a:lnTo>
                      <a:pt x="962" y="269"/>
                    </a:lnTo>
                    <a:lnTo>
                      <a:pt x="976" y="265"/>
                    </a:lnTo>
                    <a:lnTo>
                      <a:pt x="989" y="262"/>
                    </a:lnTo>
                    <a:lnTo>
                      <a:pt x="1003" y="259"/>
                    </a:lnTo>
                    <a:lnTo>
                      <a:pt x="1016" y="255"/>
                    </a:lnTo>
                    <a:lnTo>
                      <a:pt x="1027" y="251"/>
                    </a:lnTo>
                    <a:lnTo>
                      <a:pt x="1039" y="246"/>
                    </a:lnTo>
                    <a:lnTo>
                      <a:pt x="1051" y="242"/>
                    </a:lnTo>
                    <a:lnTo>
                      <a:pt x="1062" y="238"/>
                    </a:lnTo>
                    <a:lnTo>
                      <a:pt x="1073" y="234"/>
                    </a:lnTo>
                    <a:lnTo>
                      <a:pt x="1083" y="230"/>
                    </a:lnTo>
                    <a:lnTo>
                      <a:pt x="1094" y="226"/>
                    </a:lnTo>
                    <a:lnTo>
                      <a:pt x="1106" y="222"/>
                    </a:lnTo>
                    <a:lnTo>
                      <a:pt x="1115" y="217"/>
                    </a:lnTo>
                    <a:lnTo>
                      <a:pt x="1124" y="212"/>
                    </a:lnTo>
                    <a:lnTo>
                      <a:pt x="1134" y="208"/>
                    </a:lnTo>
                    <a:lnTo>
                      <a:pt x="1144" y="204"/>
                    </a:lnTo>
                    <a:lnTo>
                      <a:pt x="1152" y="200"/>
                    </a:lnTo>
                    <a:lnTo>
                      <a:pt x="1162" y="195"/>
                    </a:lnTo>
                    <a:lnTo>
                      <a:pt x="1170" y="191"/>
                    </a:lnTo>
                    <a:lnTo>
                      <a:pt x="1179" y="186"/>
                    </a:lnTo>
                    <a:lnTo>
                      <a:pt x="1186" y="182"/>
                    </a:lnTo>
                    <a:lnTo>
                      <a:pt x="1194" y="177"/>
                    </a:lnTo>
                    <a:lnTo>
                      <a:pt x="1201" y="173"/>
                    </a:lnTo>
                    <a:lnTo>
                      <a:pt x="1208" y="168"/>
                    </a:lnTo>
                    <a:lnTo>
                      <a:pt x="1214" y="164"/>
                    </a:lnTo>
                    <a:lnTo>
                      <a:pt x="1220" y="159"/>
                    </a:lnTo>
                    <a:lnTo>
                      <a:pt x="1227" y="155"/>
                    </a:lnTo>
                    <a:lnTo>
                      <a:pt x="1234" y="151"/>
                    </a:lnTo>
                    <a:lnTo>
                      <a:pt x="1239" y="146"/>
                    </a:lnTo>
                    <a:lnTo>
                      <a:pt x="1245" y="142"/>
                    </a:lnTo>
                    <a:lnTo>
                      <a:pt x="1250" y="139"/>
                    </a:lnTo>
                    <a:lnTo>
                      <a:pt x="1255" y="136"/>
                    </a:lnTo>
                    <a:lnTo>
                      <a:pt x="1260" y="131"/>
                    </a:lnTo>
                    <a:lnTo>
                      <a:pt x="1266" y="128"/>
                    </a:lnTo>
                    <a:lnTo>
                      <a:pt x="1269" y="124"/>
                    </a:lnTo>
                    <a:lnTo>
                      <a:pt x="1274" y="122"/>
                    </a:lnTo>
                    <a:lnTo>
                      <a:pt x="1277" y="118"/>
                    </a:lnTo>
                    <a:lnTo>
                      <a:pt x="1281" y="114"/>
                    </a:lnTo>
                    <a:lnTo>
                      <a:pt x="1284" y="112"/>
                    </a:lnTo>
                    <a:lnTo>
                      <a:pt x="1288" y="110"/>
                    </a:lnTo>
                    <a:lnTo>
                      <a:pt x="1294" y="103"/>
                    </a:lnTo>
                    <a:lnTo>
                      <a:pt x="1300" y="100"/>
                    </a:lnTo>
                    <a:lnTo>
                      <a:pt x="1303" y="95"/>
                    </a:lnTo>
                    <a:lnTo>
                      <a:pt x="1307" y="93"/>
                    </a:lnTo>
                    <a:lnTo>
                      <a:pt x="1308" y="92"/>
                    </a:lnTo>
                    <a:lnTo>
                      <a:pt x="1310" y="92"/>
                    </a:lnTo>
                    <a:lnTo>
                      <a:pt x="1314" y="92"/>
                    </a:lnTo>
                    <a:lnTo>
                      <a:pt x="1318" y="95"/>
                    </a:lnTo>
                    <a:lnTo>
                      <a:pt x="1322" y="98"/>
                    </a:lnTo>
                    <a:lnTo>
                      <a:pt x="1325" y="102"/>
                    </a:lnTo>
                    <a:lnTo>
                      <a:pt x="1330" y="107"/>
                    </a:lnTo>
                    <a:lnTo>
                      <a:pt x="1336" y="113"/>
                    </a:lnTo>
                    <a:lnTo>
                      <a:pt x="1340" y="118"/>
                    </a:lnTo>
                    <a:lnTo>
                      <a:pt x="1345" y="124"/>
                    </a:lnTo>
                    <a:lnTo>
                      <a:pt x="1352" y="130"/>
                    </a:lnTo>
                    <a:lnTo>
                      <a:pt x="1358" y="137"/>
                    </a:lnTo>
                    <a:lnTo>
                      <a:pt x="1363" y="144"/>
                    </a:lnTo>
                    <a:lnTo>
                      <a:pt x="1371" y="150"/>
                    </a:lnTo>
                    <a:lnTo>
                      <a:pt x="1377" y="158"/>
                    </a:lnTo>
                    <a:lnTo>
                      <a:pt x="1384" y="166"/>
                    </a:lnTo>
                    <a:lnTo>
                      <a:pt x="1390" y="173"/>
                    </a:lnTo>
                    <a:lnTo>
                      <a:pt x="1395" y="180"/>
                    </a:lnTo>
                    <a:lnTo>
                      <a:pt x="1400" y="186"/>
                    </a:lnTo>
                    <a:lnTo>
                      <a:pt x="1407" y="194"/>
                    </a:lnTo>
                    <a:lnTo>
                      <a:pt x="1412" y="201"/>
                    </a:lnTo>
                    <a:lnTo>
                      <a:pt x="1418" y="208"/>
                    </a:lnTo>
                    <a:lnTo>
                      <a:pt x="1423" y="213"/>
                    </a:lnTo>
                    <a:lnTo>
                      <a:pt x="1428" y="220"/>
                    </a:lnTo>
                    <a:lnTo>
                      <a:pt x="1432" y="226"/>
                    </a:lnTo>
                    <a:lnTo>
                      <a:pt x="1436" y="230"/>
                    </a:lnTo>
                    <a:lnTo>
                      <a:pt x="1440" y="234"/>
                    </a:lnTo>
                    <a:lnTo>
                      <a:pt x="1443" y="238"/>
                    </a:lnTo>
                    <a:lnTo>
                      <a:pt x="1448" y="244"/>
                    </a:lnTo>
                    <a:lnTo>
                      <a:pt x="1449" y="246"/>
                    </a:lnTo>
                    <a:lnTo>
                      <a:pt x="1448" y="246"/>
                    </a:lnTo>
                    <a:lnTo>
                      <a:pt x="1446" y="248"/>
                    </a:lnTo>
                    <a:lnTo>
                      <a:pt x="1440" y="252"/>
                    </a:lnTo>
                    <a:lnTo>
                      <a:pt x="1434" y="257"/>
                    </a:lnTo>
                    <a:lnTo>
                      <a:pt x="1429" y="260"/>
                    </a:lnTo>
                    <a:lnTo>
                      <a:pt x="1425" y="263"/>
                    </a:lnTo>
                    <a:lnTo>
                      <a:pt x="1420" y="266"/>
                    </a:lnTo>
                    <a:lnTo>
                      <a:pt x="1415" y="271"/>
                    </a:lnTo>
                    <a:lnTo>
                      <a:pt x="1408" y="274"/>
                    </a:lnTo>
                    <a:lnTo>
                      <a:pt x="1404" y="279"/>
                    </a:lnTo>
                    <a:lnTo>
                      <a:pt x="1397" y="285"/>
                    </a:lnTo>
                    <a:lnTo>
                      <a:pt x="1391" y="289"/>
                    </a:lnTo>
                    <a:lnTo>
                      <a:pt x="1383" y="294"/>
                    </a:lnTo>
                    <a:lnTo>
                      <a:pt x="1374" y="299"/>
                    </a:lnTo>
                    <a:lnTo>
                      <a:pt x="1366" y="304"/>
                    </a:lnTo>
                    <a:lnTo>
                      <a:pt x="1359" y="310"/>
                    </a:lnTo>
                    <a:lnTo>
                      <a:pt x="1350" y="315"/>
                    </a:lnTo>
                    <a:lnTo>
                      <a:pt x="1340" y="321"/>
                    </a:lnTo>
                    <a:lnTo>
                      <a:pt x="1332" y="327"/>
                    </a:lnTo>
                    <a:lnTo>
                      <a:pt x="1323" y="334"/>
                    </a:lnTo>
                    <a:lnTo>
                      <a:pt x="1312" y="340"/>
                    </a:lnTo>
                    <a:lnTo>
                      <a:pt x="1302" y="345"/>
                    </a:lnTo>
                    <a:lnTo>
                      <a:pt x="1291" y="351"/>
                    </a:lnTo>
                    <a:lnTo>
                      <a:pt x="1280" y="358"/>
                    </a:lnTo>
                    <a:lnTo>
                      <a:pt x="1269" y="365"/>
                    </a:lnTo>
                    <a:lnTo>
                      <a:pt x="1258" y="371"/>
                    </a:lnTo>
                    <a:lnTo>
                      <a:pt x="1246" y="377"/>
                    </a:lnTo>
                    <a:lnTo>
                      <a:pt x="1234" y="384"/>
                    </a:lnTo>
                    <a:lnTo>
                      <a:pt x="1220" y="389"/>
                    </a:lnTo>
                    <a:lnTo>
                      <a:pt x="1207" y="396"/>
                    </a:lnTo>
                    <a:lnTo>
                      <a:pt x="1194" y="402"/>
                    </a:lnTo>
                    <a:lnTo>
                      <a:pt x="1180" y="409"/>
                    </a:lnTo>
                    <a:lnTo>
                      <a:pt x="1166" y="413"/>
                    </a:lnTo>
                    <a:lnTo>
                      <a:pt x="1152" y="420"/>
                    </a:lnTo>
                    <a:lnTo>
                      <a:pt x="1138" y="426"/>
                    </a:lnTo>
                    <a:lnTo>
                      <a:pt x="1125" y="432"/>
                    </a:lnTo>
                    <a:lnTo>
                      <a:pt x="1110" y="438"/>
                    </a:lnTo>
                    <a:lnTo>
                      <a:pt x="1095" y="442"/>
                    </a:lnTo>
                    <a:lnTo>
                      <a:pt x="1080" y="448"/>
                    </a:lnTo>
                    <a:lnTo>
                      <a:pt x="1065" y="454"/>
                    </a:lnTo>
                    <a:lnTo>
                      <a:pt x="1048" y="458"/>
                    </a:lnTo>
                    <a:lnTo>
                      <a:pt x="1032" y="464"/>
                    </a:lnTo>
                    <a:lnTo>
                      <a:pt x="1017" y="467"/>
                    </a:lnTo>
                    <a:lnTo>
                      <a:pt x="1002" y="473"/>
                    </a:lnTo>
                    <a:lnTo>
                      <a:pt x="984" y="476"/>
                    </a:lnTo>
                    <a:lnTo>
                      <a:pt x="968" y="480"/>
                    </a:lnTo>
                    <a:lnTo>
                      <a:pt x="950" y="483"/>
                    </a:lnTo>
                    <a:lnTo>
                      <a:pt x="935" y="488"/>
                    </a:lnTo>
                    <a:lnTo>
                      <a:pt x="916" y="489"/>
                    </a:lnTo>
                    <a:lnTo>
                      <a:pt x="900" y="492"/>
                    </a:lnTo>
                    <a:lnTo>
                      <a:pt x="882" y="494"/>
                    </a:lnTo>
                    <a:lnTo>
                      <a:pt x="866" y="497"/>
                    </a:lnTo>
                    <a:lnTo>
                      <a:pt x="847" y="498"/>
                    </a:lnTo>
                    <a:lnTo>
                      <a:pt x="830" y="500"/>
                    </a:lnTo>
                    <a:lnTo>
                      <a:pt x="811" y="500"/>
                    </a:lnTo>
                    <a:lnTo>
                      <a:pt x="794" y="501"/>
                    </a:lnTo>
                    <a:lnTo>
                      <a:pt x="775" y="500"/>
                    </a:lnTo>
                    <a:lnTo>
                      <a:pt x="757" y="500"/>
                    </a:lnTo>
                    <a:lnTo>
                      <a:pt x="740" y="500"/>
                    </a:lnTo>
                    <a:lnTo>
                      <a:pt x="721" y="500"/>
                    </a:lnTo>
                    <a:lnTo>
                      <a:pt x="704" y="497"/>
                    </a:lnTo>
                    <a:lnTo>
                      <a:pt x="687" y="495"/>
                    </a:lnTo>
                    <a:lnTo>
                      <a:pt x="670" y="493"/>
                    </a:lnTo>
                    <a:lnTo>
                      <a:pt x="653" y="492"/>
                    </a:lnTo>
                    <a:lnTo>
                      <a:pt x="638" y="489"/>
                    </a:lnTo>
                    <a:lnTo>
                      <a:pt x="622" y="486"/>
                    </a:lnTo>
                    <a:lnTo>
                      <a:pt x="607" y="484"/>
                    </a:lnTo>
                    <a:lnTo>
                      <a:pt x="593" y="482"/>
                    </a:lnTo>
                    <a:lnTo>
                      <a:pt x="576" y="479"/>
                    </a:lnTo>
                    <a:lnTo>
                      <a:pt x="562" y="476"/>
                    </a:lnTo>
                    <a:lnTo>
                      <a:pt x="548" y="473"/>
                    </a:lnTo>
                    <a:lnTo>
                      <a:pt x="534" y="471"/>
                    </a:lnTo>
                    <a:lnTo>
                      <a:pt x="520" y="466"/>
                    </a:lnTo>
                    <a:lnTo>
                      <a:pt x="507" y="463"/>
                    </a:lnTo>
                    <a:lnTo>
                      <a:pt x="493" y="459"/>
                    </a:lnTo>
                    <a:lnTo>
                      <a:pt x="480" y="456"/>
                    </a:lnTo>
                    <a:lnTo>
                      <a:pt x="468" y="450"/>
                    </a:lnTo>
                    <a:lnTo>
                      <a:pt x="454" y="446"/>
                    </a:lnTo>
                    <a:lnTo>
                      <a:pt x="442" y="441"/>
                    </a:lnTo>
                    <a:lnTo>
                      <a:pt x="430" y="438"/>
                    </a:lnTo>
                    <a:lnTo>
                      <a:pt x="416" y="432"/>
                    </a:lnTo>
                    <a:lnTo>
                      <a:pt x="406" y="428"/>
                    </a:lnTo>
                    <a:lnTo>
                      <a:pt x="394" y="423"/>
                    </a:lnTo>
                    <a:lnTo>
                      <a:pt x="382" y="420"/>
                    </a:lnTo>
                    <a:lnTo>
                      <a:pt x="371" y="413"/>
                    </a:lnTo>
                    <a:lnTo>
                      <a:pt x="359" y="409"/>
                    </a:lnTo>
                    <a:lnTo>
                      <a:pt x="348" y="403"/>
                    </a:lnTo>
                    <a:lnTo>
                      <a:pt x="338" y="397"/>
                    </a:lnTo>
                    <a:lnTo>
                      <a:pt x="326" y="392"/>
                    </a:lnTo>
                    <a:lnTo>
                      <a:pt x="316" y="387"/>
                    </a:lnTo>
                    <a:lnTo>
                      <a:pt x="305" y="380"/>
                    </a:lnTo>
                    <a:lnTo>
                      <a:pt x="296" y="376"/>
                    </a:lnTo>
                    <a:lnTo>
                      <a:pt x="285" y="368"/>
                    </a:lnTo>
                    <a:lnTo>
                      <a:pt x="274" y="362"/>
                    </a:lnTo>
                    <a:lnTo>
                      <a:pt x="264" y="356"/>
                    </a:lnTo>
                    <a:lnTo>
                      <a:pt x="255" y="350"/>
                    </a:lnTo>
                    <a:lnTo>
                      <a:pt x="244" y="343"/>
                    </a:lnTo>
                    <a:lnTo>
                      <a:pt x="235" y="335"/>
                    </a:lnTo>
                    <a:lnTo>
                      <a:pt x="225" y="329"/>
                    </a:lnTo>
                    <a:lnTo>
                      <a:pt x="216" y="323"/>
                    </a:lnTo>
                    <a:lnTo>
                      <a:pt x="206" y="315"/>
                    </a:lnTo>
                    <a:lnTo>
                      <a:pt x="197" y="308"/>
                    </a:lnTo>
                    <a:lnTo>
                      <a:pt x="187" y="301"/>
                    </a:lnTo>
                    <a:lnTo>
                      <a:pt x="178" y="295"/>
                    </a:lnTo>
                    <a:lnTo>
                      <a:pt x="168" y="287"/>
                    </a:lnTo>
                    <a:lnTo>
                      <a:pt x="160" y="280"/>
                    </a:lnTo>
                    <a:lnTo>
                      <a:pt x="150" y="272"/>
                    </a:lnTo>
                    <a:lnTo>
                      <a:pt x="143" y="265"/>
                    </a:lnTo>
                    <a:lnTo>
                      <a:pt x="132" y="256"/>
                    </a:lnTo>
                    <a:lnTo>
                      <a:pt x="124" y="248"/>
                    </a:lnTo>
                    <a:lnTo>
                      <a:pt x="115" y="241"/>
                    </a:lnTo>
                    <a:lnTo>
                      <a:pt x="105" y="234"/>
                    </a:lnTo>
                    <a:lnTo>
                      <a:pt x="97" y="226"/>
                    </a:lnTo>
                    <a:lnTo>
                      <a:pt x="88" y="218"/>
                    </a:lnTo>
                    <a:lnTo>
                      <a:pt x="79" y="210"/>
                    </a:lnTo>
                    <a:lnTo>
                      <a:pt x="72" y="202"/>
                    </a:lnTo>
                    <a:lnTo>
                      <a:pt x="61" y="193"/>
                    </a:lnTo>
                    <a:lnTo>
                      <a:pt x="52" y="185"/>
                    </a:lnTo>
                    <a:lnTo>
                      <a:pt x="43" y="176"/>
                    </a:lnTo>
                    <a:lnTo>
                      <a:pt x="35" y="168"/>
                    </a:lnTo>
                    <a:lnTo>
                      <a:pt x="26" y="160"/>
                    </a:lnTo>
                    <a:lnTo>
                      <a:pt x="17" y="153"/>
                    </a:lnTo>
                    <a:lnTo>
                      <a:pt x="7" y="144"/>
                    </a:lnTo>
                    <a:lnTo>
                      <a:pt x="0" y="136"/>
                    </a:lnTo>
                    <a:lnTo>
                      <a:pt x="0" y="136"/>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7"/>
              <p:cNvSpPr>
                <a:spLocks/>
              </p:cNvSpPr>
              <p:nvPr/>
            </p:nvSpPr>
            <p:spPr bwMode="auto">
              <a:xfrm>
                <a:off x="8561" y="9420"/>
                <a:ext cx="289" cy="286"/>
              </a:xfrm>
              <a:custGeom>
                <a:avLst/>
                <a:gdLst/>
                <a:ahLst/>
                <a:cxnLst>
                  <a:cxn ang="0">
                    <a:pos x="0" y="100"/>
                  </a:cxn>
                  <a:cxn ang="0">
                    <a:pos x="539" y="0"/>
                  </a:cxn>
                  <a:cxn ang="0">
                    <a:pos x="359" y="486"/>
                  </a:cxn>
                  <a:cxn ang="0">
                    <a:pos x="0" y="100"/>
                  </a:cxn>
                  <a:cxn ang="0">
                    <a:pos x="0" y="100"/>
                  </a:cxn>
                </a:cxnLst>
                <a:rect l="0" t="0" r="r" b="b"/>
                <a:pathLst>
                  <a:path w="539" h="486">
                    <a:moveTo>
                      <a:pt x="0" y="100"/>
                    </a:moveTo>
                    <a:lnTo>
                      <a:pt x="539" y="0"/>
                    </a:lnTo>
                    <a:lnTo>
                      <a:pt x="359" y="486"/>
                    </a:lnTo>
                    <a:lnTo>
                      <a:pt x="0" y="100"/>
                    </a:lnTo>
                    <a:lnTo>
                      <a:pt x="0" y="100"/>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8"/>
              <p:cNvSpPr>
                <a:spLocks/>
              </p:cNvSpPr>
              <p:nvPr/>
            </p:nvSpPr>
            <p:spPr bwMode="auto">
              <a:xfrm>
                <a:off x="9362" y="9685"/>
                <a:ext cx="253" cy="305"/>
              </a:xfrm>
              <a:custGeom>
                <a:avLst/>
                <a:gdLst/>
                <a:ahLst/>
                <a:cxnLst>
                  <a:cxn ang="0">
                    <a:pos x="349" y="521"/>
                  </a:cxn>
                  <a:cxn ang="0">
                    <a:pos x="0" y="111"/>
                  </a:cxn>
                  <a:cxn ang="0">
                    <a:pos x="476" y="0"/>
                  </a:cxn>
                  <a:cxn ang="0">
                    <a:pos x="349" y="521"/>
                  </a:cxn>
                  <a:cxn ang="0">
                    <a:pos x="349" y="521"/>
                  </a:cxn>
                </a:cxnLst>
                <a:rect l="0" t="0" r="r" b="b"/>
                <a:pathLst>
                  <a:path w="476" h="521">
                    <a:moveTo>
                      <a:pt x="349" y="521"/>
                    </a:moveTo>
                    <a:lnTo>
                      <a:pt x="0" y="111"/>
                    </a:lnTo>
                    <a:lnTo>
                      <a:pt x="476" y="0"/>
                    </a:lnTo>
                    <a:lnTo>
                      <a:pt x="349" y="521"/>
                    </a:lnTo>
                    <a:lnTo>
                      <a:pt x="349" y="521"/>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9"/>
              <p:cNvSpPr>
                <a:spLocks/>
              </p:cNvSpPr>
              <p:nvPr/>
            </p:nvSpPr>
            <p:spPr bwMode="auto">
              <a:xfrm>
                <a:off x="9159" y="8857"/>
                <a:ext cx="255" cy="300"/>
              </a:xfrm>
              <a:custGeom>
                <a:avLst/>
                <a:gdLst/>
                <a:ahLst/>
                <a:cxnLst>
                  <a:cxn ang="0">
                    <a:pos x="316" y="512"/>
                  </a:cxn>
                  <a:cxn ang="0">
                    <a:pos x="0" y="123"/>
                  </a:cxn>
                  <a:cxn ang="0">
                    <a:pos x="474" y="0"/>
                  </a:cxn>
                  <a:cxn ang="0">
                    <a:pos x="316" y="512"/>
                  </a:cxn>
                  <a:cxn ang="0">
                    <a:pos x="316" y="512"/>
                  </a:cxn>
                </a:cxnLst>
                <a:rect l="0" t="0" r="r" b="b"/>
                <a:pathLst>
                  <a:path w="474" h="512">
                    <a:moveTo>
                      <a:pt x="316" y="512"/>
                    </a:moveTo>
                    <a:lnTo>
                      <a:pt x="0" y="123"/>
                    </a:lnTo>
                    <a:lnTo>
                      <a:pt x="474" y="0"/>
                    </a:lnTo>
                    <a:lnTo>
                      <a:pt x="316" y="512"/>
                    </a:lnTo>
                    <a:lnTo>
                      <a:pt x="316" y="512"/>
                    </a:lnTo>
                    <a:close/>
                  </a:path>
                </a:pathLst>
              </a:custGeom>
              <a:solidFill>
                <a:srgbClr val="FFFFCC">
                  <a:alpha val="56000"/>
                </a:srgbClr>
              </a:solidFill>
              <a:ln w="9525">
                <a:solidFill>
                  <a:srgbClr val="204558"/>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9" name="AutoShape 10"/>
            <p:cNvSpPr>
              <a:spLocks noChangeArrowheads="1"/>
            </p:cNvSpPr>
            <p:nvPr/>
          </p:nvSpPr>
          <p:spPr bwMode="auto">
            <a:xfrm rot="10800000">
              <a:off x="1800" y="7182"/>
              <a:ext cx="900" cy="2520"/>
            </a:xfrm>
            <a:prstGeom prst="upArrow">
              <a:avLst>
                <a:gd name="adj1" fmla="val 50000"/>
                <a:gd name="adj2" fmla="val 70000"/>
              </a:avLst>
            </a:prstGeom>
            <a:gradFill rotWithShape="1">
              <a:gsLst>
                <a:gs pos="0">
                  <a:srgbClr val="204558">
                    <a:alpha val="57001"/>
                  </a:srgbClr>
                </a:gs>
                <a:gs pos="100000">
                  <a:srgbClr val="6B1C89">
                    <a:alpha val="75000"/>
                  </a:srgbClr>
                </a:gs>
              </a:gsLst>
              <a:lin ang="5400000" scaled="1"/>
            </a:gradFill>
            <a:ln w="9525">
              <a:solidFill>
                <a:srgbClr val="6B1C89"/>
              </a:solidFill>
              <a:miter lim="800000"/>
              <a:headEnd/>
              <a:tailEnd/>
            </a:ln>
          </p:spPr>
          <p:txBody>
            <a:bodyPr vert="vert"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rgbClr val="FFFFFF"/>
                  </a:solidFill>
                  <a:effectLst/>
                  <a:latin typeface="Arial" pitchFamily="34" charset="0"/>
                </a:rPr>
                <a:t>Inquiry</a:t>
              </a:r>
              <a:endParaRPr kumimoji="0" lang="en-US" sz="1800" b="0" i="0" u="none" strike="noStrike" cap="none" normalizeH="0" baseline="0" dirty="0" smtClean="0">
                <a:ln>
                  <a:noFill/>
                </a:ln>
                <a:solidFill>
                  <a:schemeClr val="tx1"/>
                </a:solidFill>
                <a:effectLst/>
                <a:latin typeface="Arial" pitchFamily="34" charset="0"/>
              </a:endParaRPr>
            </a:p>
          </p:txBody>
        </p:sp>
        <p:sp>
          <p:nvSpPr>
            <p:cNvPr id="20" name="Text Box 11"/>
            <p:cNvSpPr txBox="1">
              <a:spLocks noChangeArrowheads="1"/>
            </p:cNvSpPr>
            <p:nvPr/>
          </p:nvSpPr>
          <p:spPr bwMode="auto">
            <a:xfrm>
              <a:off x="2600" y="7424"/>
              <a:ext cx="6151" cy="19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ct val="0"/>
                </a:spcAft>
                <a:buClrTx/>
                <a:buSzTx/>
                <a:buFont typeface="Arial" pitchFamily="34" charset="0"/>
                <a:buChar char="3"/>
                <a:tabLst/>
              </a:pPr>
              <a:r>
                <a:rPr kumimoji="0" lang="en-US" sz="1100" b="0" i="0" u="none" strike="noStrike" cap="none" normalizeH="0" baseline="0" dirty="0" smtClean="0">
                  <a:ln>
                    <a:noFill/>
                  </a:ln>
                  <a:solidFill>
                    <a:schemeClr val="tx1"/>
                  </a:solidFill>
                  <a:effectLst/>
                  <a:latin typeface="Arial" pitchFamily="34" charset="0"/>
                </a:rPr>
                <a:t>.   Identify Relevant Data</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4"/>
                <a:tabLst/>
              </a:pPr>
              <a:r>
                <a:rPr kumimoji="0" lang="en-US" sz="1100" b="0" i="0" u="none" strike="noStrike" cap="none" normalizeH="0" baseline="0" dirty="0" smtClean="0">
                  <a:ln>
                    <a:noFill/>
                  </a:ln>
                  <a:solidFill>
                    <a:schemeClr val="tx1"/>
                  </a:solidFill>
                  <a:effectLst/>
                  <a:latin typeface="Arial" pitchFamily="34" charset="0"/>
                </a:rPr>
                <a:t>.   Conduct Data Analysis to Generate Hypotheses</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Arial" pitchFamily="34" charset="0"/>
                <a:buChar char="5"/>
                <a:tabLst/>
              </a:pPr>
              <a:r>
                <a:rPr kumimoji="0" lang="en-US" sz="1100" b="0" i="0" u="none" strike="noStrike" cap="none" normalizeH="0" baseline="0" dirty="0" smtClean="0">
                  <a:ln>
                    <a:noFill/>
                  </a:ln>
                  <a:solidFill>
                    <a:schemeClr val="tx1"/>
                  </a:solidFill>
                  <a:effectLst/>
                  <a:latin typeface="Arial" pitchFamily="34" charset="0"/>
                </a:rPr>
                <a:t>.   Test Hypotheses to Determine Actionable Causes</a:t>
              </a:r>
              <a:endParaRPr kumimoji="0" lang="en-US" sz="1800" b="0" i="0" u="none" strike="noStrike" cap="none" normalizeH="0" baseline="0" dirty="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a:solidFill>
            <a:schemeClr val="accent1">
              <a:lumMod val="60000"/>
              <a:lumOff val="40000"/>
            </a:schemeClr>
          </a:solidFill>
          <a:ln w="38100">
            <a:solidFill>
              <a:schemeClr val="tx2">
                <a:lumMod val="75000"/>
              </a:schemeClr>
            </a:solidFill>
          </a:ln>
        </p:spPr>
        <p:txBody>
          <a:bodyPr/>
          <a:lstStyle/>
          <a:p>
            <a:pPr eaLnBrk="1" hangingPunct="1">
              <a:defRPr/>
            </a:pPr>
            <a:r>
              <a:rPr lang="en-US" dirty="0" smtClean="0"/>
              <a:t>Final On-Site Visit</a:t>
            </a:r>
          </a:p>
        </p:txBody>
      </p:sp>
      <p:grpSp>
        <p:nvGrpSpPr>
          <p:cNvPr id="71682" name="Group 4"/>
          <p:cNvGrpSpPr>
            <a:grpSpLocks/>
          </p:cNvGrpSpPr>
          <p:nvPr/>
        </p:nvGrpSpPr>
        <p:grpSpPr bwMode="auto">
          <a:xfrm>
            <a:off x="685800" y="1592263"/>
            <a:ext cx="8008938" cy="4678362"/>
            <a:chOff x="685798" y="1592145"/>
            <a:chExt cx="8008625" cy="4678360"/>
          </a:xfrm>
        </p:grpSpPr>
        <p:sp>
          <p:nvSpPr>
            <p:cNvPr id="6" name="Freeform 5"/>
            <p:cNvSpPr/>
            <p:nvPr/>
          </p:nvSpPr>
          <p:spPr>
            <a:xfrm>
              <a:off x="685798" y="1592145"/>
              <a:ext cx="6759311" cy="998537"/>
            </a:xfrm>
            <a:custGeom>
              <a:avLst/>
              <a:gdLst>
                <a:gd name="connsiteX0" fmla="*/ 0 w 6995160"/>
                <a:gd name="connsiteY0" fmla="*/ 108521 h 1085212"/>
                <a:gd name="connsiteX1" fmla="*/ 31785 w 6995160"/>
                <a:gd name="connsiteY1" fmla="*/ 31785 h 1085212"/>
                <a:gd name="connsiteX2" fmla="*/ 108521 w 6995160"/>
                <a:gd name="connsiteY2" fmla="*/ 0 h 1085212"/>
                <a:gd name="connsiteX3" fmla="*/ 6886639 w 6995160"/>
                <a:gd name="connsiteY3" fmla="*/ 0 h 1085212"/>
                <a:gd name="connsiteX4" fmla="*/ 6963375 w 6995160"/>
                <a:gd name="connsiteY4" fmla="*/ 31785 h 1085212"/>
                <a:gd name="connsiteX5" fmla="*/ 6995160 w 6995160"/>
                <a:gd name="connsiteY5" fmla="*/ 108521 h 1085212"/>
                <a:gd name="connsiteX6" fmla="*/ 6995160 w 6995160"/>
                <a:gd name="connsiteY6" fmla="*/ 976691 h 1085212"/>
                <a:gd name="connsiteX7" fmla="*/ 6963375 w 6995160"/>
                <a:gd name="connsiteY7" fmla="*/ 1053427 h 1085212"/>
                <a:gd name="connsiteX8" fmla="*/ 6886639 w 6995160"/>
                <a:gd name="connsiteY8" fmla="*/ 1085212 h 1085212"/>
                <a:gd name="connsiteX9" fmla="*/ 108521 w 6995160"/>
                <a:gd name="connsiteY9" fmla="*/ 1085212 h 1085212"/>
                <a:gd name="connsiteX10" fmla="*/ 31785 w 6995160"/>
                <a:gd name="connsiteY10" fmla="*/ 1053427 h 1085212"/>
                <a:gd name="connsiteX11" fmla="*/ 0 w 6995160"/>
                <a:gd name="connsiteY11" fmla="*/ 976691 h 1085212"/>
                <a:gd name="connsiteX12" fmla="*/ 0 w 6995160"/>
                <a:gd name="connsiteY12" fmla="*/ 108521 h 1085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995160" h="1085212">
                  <a:moveTo>
                    <a:pt x="0" y="108521"/>
                  </a:moveTo>
                  <a:cubicBezTo>
                    <a:pt x="0" y="79739"/>
                    <a:pt x="11434" y="52137"/>
                    <a:pt x="31785" y="31785"/>
                  </a:cubicBezTo>
                  <a:cubicBezTo>
                    <a:pt x="52137" y="11433"/>
                    <a:pt x="79739" y="0"/>
                    <a:pt x="108521" y="0"/>
                  </a:cubicBezTo>
                  <a:lnTo>
                    <a:pt x="6886639" y="0"/>
                  </a:lnTo>
                  <a:cubicBezTo>
                    <a:pt x="6915421" y="0"/>
                    <a:pt x="6943023" y="11434"/>
                    <a:pt x="6963375" y="31785"/>
                  </a:cubicBezTo>
                  <a:cubicBezTo>
                    <a:pt x="6983727" y="52137"/>
                    <a:pt x="6995160" y="79739"/>
                    <a:pt x="6995160" y="108521"/>
                  </a:cubicBezTo>
                  <a:lnTo>
                    <a:pt x="6995160" y="976691"/>
                  </a:lnTo>
                  <a:cubicBezTo>
                    <a:pt x="6995160" y="1005473"/>
                    <a:pt x="6983727" y="1033075"/>
                    <a:pt x="6963375" y="1053427"/>
                  </a:cubicBezTo>
                  <a:cubicBezTo>
                    <a:pt x="6943023" y="1073779"/>
                    <a:pt x="6915421" y="1085212"/>
                    <a:pt x="6886639" y="1085212"/>
                  </a:cubicBezTo>
                  <a:lnTo>
                    <a:pt x="108521" y="1085212"/>
                  </a:lnTo>
                  <a:cubicBezTo>
                    <a:pt x="79739" y="1085212"/>
                    <a:pt x="52137" y="1073779"/>
                    <a:pt x="31785" y="1053427"/>
                  </a:cubicBezTo>
                  <a:cubicBezTo>
                    <a:pt x="11433" y="1033075"/>
                    <a:pt x="0" y="1005473"/>
                    <a:pt x="0" y="976691"/>
                  </a:cubicBezTo>
                  <a:lnTo>
                    <a:pt x="0" y="10852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3225" tIns="123225" rIns="1508849" bIns="123225" spcCol="1270" anchor="ctr"/>
            <a:lstStyle/>
            <a:p>
              <a:pPr defTabSz="1066800">
                <a:lnSpc>
                  <a:spcPct val="90000"/>
                </a:lnSpc>
                <a:spcAft>
                  <a:spcPct val="35000"/>
                </a:spcAft>
                <a:defRPr/>
              </a:pPr>
              <a:r>
                <a:rPr lang="en-US" sz="2400" dirty="0"/>
                <a:t>Moving from inquiry to action</a:t>
              </a:r>
            </a:p>
          </p:txBody>
        </p:sp>
        <p:sp>
          <p:nvSpPr>
            <p:cNvPr id="7" name="Freeform 6"/>
            <p:cNvSpPr/>
            <p:nvPr/>
          </p:nvSpPr>
          <p:spPr>
            <a:xfrm>
              <a:off x="1219177" y="2743082"/>
              <a:ext cx="6781535" cy="1447799"/>
            </a:xfrm>
            <a:custGeom>
              <a:avLst/>
              <a:gdLst>
                <a:gd name="connsiteX0" fmla="*/ 0 w 6873234"/>
                <a:gd name="connsiteY0" fmla="*/ 195128 h 1951278"/>
                <a:gd name="connsiteX1" fmla="*/ 57152 w 6873234"/>
                <a:gd name="connsiteY1" fmla="*/ 57152 h 1951278"/>
                <a:gd name="connsiteX2" fmla="*/ 195128 w 6873234"/>
                <a:gd name="connsiteY2" fmla="*/ 1 h 1951278"/>
                <a:gd name="connsiteX3" fmla="*/ 6678106 w 6873234"/>
                <a:gd name="connsiteY3" fmla="*/ 0 h 1951278"/>
                <a:gd name="connsiteX4" fmla="*/ 6816082 w 6873234"/>
                <a:gd name="connsiteY4" fmla="*/ 57152 h 1951278"/>
                <a:gd name="connsiteX5" fmla="*/ 6873233 w 6873234"/>
                <a:gd name="connsiteY5" fmla="*/ 195128 h 1951278"/>
                <a:gd name="connsiteX6" fmla="*/ 6873234 w 6873234"/>
                <a:gd name="connsiteY6" fmla="*/ 1756150 h 1951278"/>
                <a:gd name="connsiteX7" fmla="*/ 6816082 w 6873234"/>
                <a:gd name="connsiteY7" fmla="*/ 1894126 h 1951278"/>
                <a:gd name="connsiteX8" fmla="*/ 6678106 w 6873234"/>
                <a:gd name="connsiteY8" fmla="*/ 1951278 h 1951278"/>
                <a:gd name="connsiteX9" fmla="*/ 195128 w 6873234"/>
                <a:gd name="connsiteY9" fmla="*/ 1951278 h 1951278"/>
                <a:gd name="connsiteX10" fmla="*/ 57152 w 6873234"/>
                <a:gd name="connsiteY10" fmla="*/ 1894126 h 1951278"/>
                <a:gd name="connsiteX11" fmla="*/ 0 w 6873234"/>
                <a:gd name="connsiteY11" fmla="*/ 1756150 h 1951278"/>
                <a:gd name="connsiteX12" fmla="*/ 0 w 6873234"/>
                <a:gd name="connsiteY12" fmla="*/ 195128 h 1951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73234" h="1951278">
                  <a:moveTo>
                    <a:pt x="0" y="195128"/>
                  </a:moveTo>
                  <a:cubicBezTo>
                    <a:pt x="0" y="143377"/>
                    <a:pt x="20558" y="93745"/>
                    <a:pt x="57152" y="57152"/>
                  </a:cubicBezTo>
                  <a:cubicBezTo>
                    <a:pt x="93746" y="20558"/>
                    <a:pt x="143377" y="0"/>
                    <a:pt x="195128" y="1"/>
                  </a:cubicBezTo>
                  <a:lnTo>
                    <a:pt x="6678106" y="0"/>
                  </a:lnTo>
                  <a:cubicBezTo>
                    <a:pt x="6729857" y="0"/>
                    <a:pt x="6779489" y="20558"/>
                    <a:pt x="6816082" y="57152"/>
                  </a:cubicBezTo>
                  <a:cubicBezTo>
                    <a:pt x="6852676" y="93746"/>
                    <a:pt x="6873234" y="143377"/>
                    <a:pt x="6873233" y="195128"/>
                  </a:cubicBezTo>
                  <a:cubicBezTo>
                    <a:pt x="6873233" y="715469"/>
                    <a:pt x="6873234" y="1235809"/>
                    <a:pt x="6873234" y="1756150"/>
                  </a:cubicBezTo>
                  <a:cubicBezTo>
                    <a:pt x="6873234" y="1807901"/>
                    <a:pt x="6852676" y="1857533"/>
                    <a:pt x="6816082" y="1894126"/>
                  </a:cubicBezTo>
                  <a:cubicBezTo>
                    <a:pt x="6779488" y="1930720"/>
                    <a:pt x="6729857" y="1951278"/>
                    <a:pt x="6678106" y="1951278"/>
                  </a:cubicBezTo>
                  <a:lnTo>
                    <a:pt x="195128" y="1951278"/>
                  </a:lnTo>
                  <a:cubicBezTo>
                    <a:pt x="143377" y="1951278"/>
                    <a:pt x="93745" y="1930720"/>
                    <a:pt x="57152" y="1894126"/>
                  </a:cubicBezTo>
                  <a:cubicBezTo>
                    <a:pt x="20558" y="1857532"/>
                    <a:pt x="0" y="1807901"/>
                    <a:pt x="0" y="1756150"/>
                  </a:cubicBezTo>
                  <a:lnTo>
                    <a:pt x="0" y="19512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48591" tIns="148591" rIns="1622233" bIns="148591" anchor="ctr"/>
            <a:lstStyle/>
            <a:p>
              <a:pPr defTabSz="1066800">
                <a:lnSpc>
                  <a:spcPct val="90000"/>
                </a:lnSpc>
                <a:spcAft>
                  <a:spcPct val="35000"/>
                </a:spcAft>
              </a:pPr>
              <a:r>
                <a:rPr lang="en-US" sz="2400">
                  <a:solidFill>
                    <a:srgbClr val="FFFFFF"/>
                  </a:solidFill>
                  <a:cs typeface="Arial" charset="0"/>
                </a:rPr>
                <a:t>Review Hypotheses</a:t>
              </a:r>
            </a:p>
            <a:p>
              <a:pPr marL="114300" lvl="1" indent="-114300" defTabSz="1066800">
                <a:lnSpc>
                  <a:spcPct val="90000"/>
                </a:lnSpc>
                <a:spcAft>
                  <a:spcPct val="15000"/>
                </a:spcAft>
                <a:buFontTx/>
                <a:buChar char="•"/>
              </a:pPr>
              <a:r>
                <a:rPr lang="en-US" sz="1500">
                  <a:solidFill>
                    <a:srgbClr val="FFFFFF"/>
                  </a:solidFill>
                  <a:cs typeface="Arial" charset="0"/>
                </a:rPr>
                <a:t>Were we correct?</a:t>
              </a:r>
            </a:p>
            <a:p>
              <a:pPr marL="114300" lvl="1" indent="-114300" defTabSz="1066800">
                <a:lnSpc>
                  <a:spcPct val="90000"/>
                </a:lnSpc>
                <a:spcAft>
                  <a:spcPct val="15000"/>
                </a:spcAft>
                <a:buFontTx/>
                <a:buChar char="•"/>
              </a:pPr>
              <a:r>
                <a:rPr lang="en-US" sz="1500">
                  <a:solidFill>
                    <a:srgbClr val="FFFFFF"/>
                  </a:solidFill>
                  <a:cs typeface="Arial" charset="0"/>
                </a:rPr>
                <a:t>Do we need to re-look at data to formulate new or additional hypotheses?</a:t>
              </a:r>
            </a:p>
          </p:txBody>
        </p:sp>
        <p:sp>
          <p:nvSpPr>
            <p:cNvPr id="8" name="Freeform 7"/>
            <p:cNvSpPr/>
            <p:nvPr/>
          </p:nvSpPr>
          <p:spPr>
            <a:xfrm>
              <a:off x="1668423" y="4335344"/>
              <a:ext cx="7026000" cy="1935161"/>
            </a:xfrm>
            <a:custGeom>
              <a:avLst/>
              <a:gdLst>
                <a:gd name="connsiteX0" fmla="*/ 0 w 7025658"/>
                <a:gd name="connsiteY0" fmla="*/ 193516 h 1935161"/>
                <a:gd name="connsiteX1" fmla="*/ 56680 w 7025658"/>
                <a:gd name="connsiteY1" fmla="*/ 56680 h 1935161"/>
                <a:gd name="connsiteX2" fmla="*/ 193517 w 7025658"/>
                <a:gd name="connsiteY2" fmla="*/ 1 h 1935161"/>
                <a:gd name="connsiteX3" fmla="*/ 6832142 w 7025658"/>
                <a:gd name="connsiteY3" fmla="*/ 0 h 1935161"/>
                <a:gd name="connsiteX4" fmla="*/ 6968978 w 7025658"/>
                <a:gd name="connsiteY4" fmla="*/ 56680 h 1935161"/>
                <a:gd name="connsiteX5" fmla="*/ 7025657 w 7025658"/>
                <a:gd name="connsiteY5" fmla="*/ 193517 h 1935161"/>
                <a:gd name="connsiteX6" fmla="*/ 7025658 w 7025658"/>
                <a:gd name="connsiteY6" fmla="*/ 1741645 h 1935161"/>
                <a:gd name="connsiteX7" fmla="*/ 6968978 w 7025658"/>
                <a:gd name="connsiteY7" fmla="*/ 1878482 h 1935161"/>
                <a:gd name="connsiteX8" fmla="*/ 6832141 w 7025658"/>
                <a:gd name="connsiteY8" fmla="*/ 1935161 h 1935161"/>
                <a:gd name="connsiteX9" fmla="*/ 193516 w 7025658"/>
                <a:gd name="connsiteY9" fmla="*/ 1935161 h 1935161"/>
                <a:gd name="connsiteX10" fmla="*/ 56680 w 7025658"/>
                <a:gd name="connsiteY10" fmla="*/ 1878481 h 1935161"/>
                <a:gd name="connsiteX11" fmla="*/ 1 w 7025658"/>
                <a:gd name="connsiteY11" fmla="*/ 1741644 h 1935161"/>
                <a:gd name="connsiteX12" fmla="*/ 0 w 7025658"/>
                <a:gd name="connsiteY12" fmla="*/ 193516 h 1935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25658" h="1935161">
                  <a:moveTo>
                    <a:pt x="0" y="193516"/>
                  </a:moveTo>
                  <a:cubicBezTo>
                    <a:pt x="0" y="142192"/>
                    <a:pt x="20388" y="92971"/>
                    <a:pt x="56680" y="56680"/>
                  </a:cubicBezTo>
                  <a:cubicBezTo>
                    <a:pt x="92971" y="20389"/>
                    <a:pt x="142193" y="1"/>
                    <a:pt x="193517" y="1"/>
                  </a:cubicBezTo>
                  <a:lnTo>
                    <a:pt x="6832142" y="0"/>
                  </a:lnTo>
                  <a:cubicBezTo>
                    <a:pt x="6883466" y="0"/>
                    <a:pt x="6932687" y="20388"/>
                    <a:pt x="6968978" y="56680"/>
                  </a:cubicBezTo>
                  <a:cubicBezTo>
                    <a:pt x="7005269" y="92971"/>
                    <a:pt x="7025657" y="142193"/>
                    <a:pt x="7025657" y="193517"/>
                  </a:cubicBezTo>
                  <a:cubicBezTo>
                    <a:pt x="7025657" y="709560"/>
                    <a:pt x="7025658" y="1225602"/>
                    <a:pt x="7025658" y="1741645"/>
                  </a:cubicBezTo>
                  <a:cubicBezTo>
                    <a:pt x="7025658" y="1792969"/>
                    <a:pt x="7005270" y="1842190"/>
                    <a:pt x="6968978" y="1878482"/>
                  </a:cubicBezTo>
                  <a:cubicBezTo>
                    <a:pt x="6932687" y="1914773"/>
                    <a:pt x="6883465" y="1935162"/>
                    <a:pt x="6832141" y="1935161"/>
                  </a:cubicBezTo>
                  <a:lnTo>
                    <a:pt x="193516" y="1935161"/>
                  </a:lnTo>
                  <a:cubicBezTo>
                    <a:pt x="142192" y="1935161"/>
                    <a:pt x="92971" y="1914773"/>
                    <a:pt x="56680" y="1878481"/>
                  </a:cubicBezTo>
                  <a:cubicBezTo>
                    <a:pt x="20389" y="1842190"/>
                    <a:pt x="1" y="1792968"/>
                    <a:pt x="1" y="1741644"/>
                  </a:cubicBezTo>
                  <a:cubicBezTo>
                    <a:pt x="1" y="1225601"/>
                    <a:pt x="0" y="709559"/>
                    <a:pt x="0" y="193516"/>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48119" tIns="148119" rIns="1654440" bIns="148119" anchor="ctr"/>
            <a:lstStyle/>
            <a:p>
              <a:pPr defTabSz="1066800">
                <a:lnSpc>
                  <a:spcPct val="90000"/>
                </a:lnSpc>
                <a:spcAft>
                  <a:spcPct val="35000"/>
                </a:spcAft>
              </a:pPr>
              <a:r>
                <a:rPr lang="en-US" sz="2400">
                  <a:solidFill>
                    <a:srgbClr val="FFFFFF"/>
                  </a:solidFill>
                  <a:cs typeface="Arial" charset="0"/>
                </a:rPr>
                <a:t>Improvement Planning and Evaluating Progress</a:t>
              </a:r>
            </a:p>
            <a:p>
              <a:pPr marL="114300" lvl="1" indent="-114300" defTabSz="1066800">
                <a:lnSpc>
                  <a:spcPct val="90000"/>
                </a:lnSpc>
                <a:spcAft>
                  <a:spcPct val="15000"/>
                </a:spcAft>
                <a:buFontTx/>
                <a:buChar char="•"/>
              </a:pPr>
              <a:r>
                <a:rPr lang="en-US" sz="1500">
                  <a:solidFill>
                    <a:srgbClr val="FFFFFF"/>
                  </a:solidFill>
                  <a:cs typeface="Arial" charset="0"/>
                </a:rPr>
                <a:t>Consider priorities</a:t>
              </a:r>
            </a:p>
            <a:p>
              <a:pPr marL="114300" lvl="1" indent="-114300" defTabSz="1066800">
                <a:lnSpc>
                  <a:spcPct val="90000"/>
                </a:lnSpc>
                <a:spcAft>
                  <a:spcPct val="15000"/>
                </a:spcAft>
                <a:buFontTx/>
                <a:buChar char="•"/>
              </a:pPr>
              <a:r>
                <a:rPr lang="en-US" sz="1500">
                  <a:solidFill>
                    <a:srgbClr val="FFFFFF"/>
                  </a:solidFill>
                  <a:cs typeface="Arial" charset="0"/>
                </a:rPr>
                <a:t>Sphere of Influence</a:t>
              </a:r>
            </a:p>
            <a:p>
              <a:pPr marL="114300" lvl="1" indent="-114300" defTabSz="1066800">
                <a:lnSpc>
                  <a:spcPct val="90000"/>
                </a:lnSpc>
                <a:spcAft>
                  <a:spcPct val="15000"/>
                </a:spcAft>
                <a:buFontTx/>
                <a:buChar char="•"/>
              </a:pPr>
              <a:r>
                <a:rPr lang="en-US" sz="1500">
                  <a:solidFill>
                    <a:srgbClr val="FFFFFF"/>
                  </a:solidFill>
                  <a:cs typeface="Arial" charset="0"/>
                </a:rPr>
                <a:t>Use data to determine if moving in right direction</a:t>
              </a:r>
            </a:p>
          </p:txBody>
        </p:sp>
        <p:sp>
          <p:nvSpPr>
            <p:cNvPr id="9" name="Freeform 8"/>
            <p:cNvSpPr/>
            <p:nvPr/>
          </p:nvSpPr>
          <p:spPr>
            <a:xfrm>
              <a:off x="6562493" y="2485907"/>
              <a:ext cx="882616" cy="882650"/>
            </a:xfrm>
            <a:custGeom>
              <a:avLst/>
              <a:gdLst>
                <a:gd name="connsiteX0" fmla="*/ 0 w 882562"/>
                <a:gd name="connsiteY0" fmla="*/ 485409 h 882562"/>
                <a:gd name="connsiteX1" fmla="*/ 198576 w 882562"/>
                <a:gd name="connsiteY1" fmla="*/ 485409 h 882562"/>
                <a:gd name="connsiteX2" fmla="*/ 198576 w 882562"/>
                <a:gd name="connsiteY2" fmla="*/ 0 h 882562"/>
                <a:gd name="connsiteX3" fmla="*/ 683986 w 882562"/>
                <a:gd name="connsiteY3" fmla="*/ 0 h 882562"/>
                <a:gd name="connsiteX4" fmla="*/ 683986 w 882562"/>
                <a:gd name="connsiteY4" fmla="*/ 485409 h 882562"/>
                <a:gd name="connsiteX5" fmla="*/ 882562 w 882562"/>
                <a:gd name="connsiteY5" fmla="*/ 485409 h 882562"/>
                <a:gd name="connsiteX6" fmla="*/ 441281 w 882562"/>
                <a:gd name="connsiteY6" fmla="*/ 882562 h 882562"/>
                <a:gd name="connsiteX7" fmla="*/ 0 w 882562"/>
                <a:gd name="connsiteY7" fmla="*/ 485409 h 882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2562" h="882562">
                  <a:moveTo>
                    <a:pt x="0" y="485409"/>
                  </a:moveTo>
                  <a:lnTo>
                    <a:pt x="198576" y="485409"/>
                  </a:lnTo>
                  <a:lnTo>
                    <a:pt x="198576" y="0"/>
                  </a:lnTo>
                  <a:lnTo>
                    <a:pt x="683986" y="0"/>
                  </a:lnTo>
                  <a:lnTo>
                    <a:pt x="683986" y="485409"/>
                  </a:lnTo>
                  <a:lnTo>
                    <a:pt x="882562" y="485409"/>
                  </a:lnTo>
                  <a:lnTo>
                    <a:pt x="441281" y="882562"/>
                  </a:lnTo>
                  <a:lnTo>
                    <a:pt x="0" y="48540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4296" rIns="244296" bIns="264154" spcCol="1270" anchor="ctr"/>
            <a:lstStyle/>
            <a:p>
              <a:pPr algn="ctr" defTabSz="1600200">
                <a:lnSpc>
                  <a:spcPct val="90000"/>
                </a:lnSpc>
                <a:spcAft>
                  <a:spcPct val="35000"/>
                </a:spcAft>
                <a:defRPr/>
              </a:pPr>
              <a:endParaRPr lang="en-US" sz="3600"/>
            </a:p>
          </p:txBody>
        </p:sp>
        <p:sp>
          <p:nvSpPr>
            <p:cNvPr id="10" name="Freeform 9"/>
            <p:cNvSpPr/>
            <p:nvPr/>
          </p:nvSpPr>
          <p:spPr>
            <a:xfrm>
              <a:off x="7180007" y="4060706"/>
              <a:ext cx="882616" cy="882650"/>
            </a:xfrm>
            <a:custGeom>
              <a:avLst/>
              <a:gdLst>
                <a:gd name="connsiteX0" fmla="*/ 0 w 882562"/>
                <a:gd name="connsiteY0" fmla="*/ 485409 h 882562"/>
                <a:gd name="connsiteX1" fmla="*/ 198576 w 882562"/>
                <a:gd name="connsiteY1" fmla="*/ 485409 h 882562"/>
                <a:gd name="connsiteX2" fmla="*/ 198576 w 882562"/>
                <a:gd name="connsiteY2" fmla="*/ 0 h 882562"/>
                <a:gd name="connsiteX3" fmla="*/ 683986 w 882562"/>
                <a:gd name="connsiteY3" fmla="*/ 0 h 882562"/>
                <a:gd name="connsiteX4" fmla="*/ 683986 w 882562"/>
                <a:gd name="connsiteY4" fmla="*/ 485409 h 882562"/>
                <a:gd name="connsiteX5" fmla="*/ 882562 w 882562"/>
                <a:gd name="connsiteY5" fmla="*/ 485409 h 882562"/>
                <a:gd name="connsiteX6" fmla="*/ 441281 w 882562"/>
                <a:gd name="connsiteY6" fmla="*/ 882562 h 882562"/>
                <a:gd name="connsiteX7" fmla="*/ 0 w 882562"/>
                <a:gd name="connsiteY7" fmla="*/ 485409 h 882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2562" h="882562">
                  <a:moveTo>
                    <a:pt x="0" y="485409"/>
                  </a:moveTo>
                  <a:lnTo>
                    <a:pt x="198576" y="485409"/>
                  </a:lnTo>
                  <a:lnTo>
                    <a:pt x="198576" y="0"/>
                  </a:lnTo>
                  <a:lnTo>
                    <a:pt x="683986" y="0"/>
                  </a:lnTo>
                  <a:lnTo>
                    <a:pt x="683986" y="485409"/>
                  </a:lnTo>
                  <a:lnTo>
                    <a:pt x="882562" y="485409"/>
                  </a:lnTo>
                  <a:lnTo>
                    <a:pt x="441281" y="882562"/>
                  </a:lnTo>
                  <a:lnTo>
                    <a:pt x="0" y="48540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4296" rIns="244296" bIns="264154" spcCol="1270" anchor="ctr"/>
            <a:lstStyle/>
            <a:p>
              <a:pPr algn="ctr" defTabSz="1600200">
                <a:lnSpc>
                  <a:spcPct val="90000"/>
                </a:lnSpc>
                <a:spcAft>
                  <a:spcPct val="35000"/>
                </a:spcAft>
                <a:defRPr/>
              </a:pPr>
              <a:endParaRPr lang="en-US" sz="3600"/>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a:ln w="38100">
            <a:solidFill>
              <a:schemeClr val="tx2">
                <a:lumMod val="75000"/>
              </a:schemeClr>
            </a:solidFill>
          </a:ln>
        </p:spPr>
        <p:txBody>
          <a:bodyPr/>
          <a:lstStyle/>
          <a:p>
            <a:pPr eaLnBrk="1" hangingPunct="1">
              <a:defRPr/>
            </a:pPr>
            <a:r>
              <a:rPr lang="en-US" sz="4000" dirty="0" smtClean="0"/>
              <a:t>ITC Playground City </a:t>
            </a:r>
            <a:br>
              <a:rPr lang="en-US" sz="4000" dirty="0" smtClean="0"/>
            </a:br>
            <a:r>
              <a:rPr lang="en-US" sz="4000" dirty="0" smtClean="0"/>
              <a:t>Improvement Plan</a:t>
            </a:r>
            <a:endParaRPr lang="en-US" sz="4000" dirty="0"/>
          </a:p>
        </p:txBody>
      </p:sp>
      <p:sp>
        <p:nvSpPr>
          <p:cNvPr id="3" name="Content Placeholder 2"/>
          <p:cNvSpPr>
            <a:spLocks noGrp="1"/>
          </p:cNvSpPr>
          <p:nvPr>
            <p:ph idx="1"/>
          </p:nvPr>
        </p:nvSpPr>
        <p:spPr>
          <a:xfrm>
            <a:off x="304800" y="1600200"/>
            <a:ext cx="8534400" cy="4953000"/>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3500000" scaled="1"/>
            <a:tileRect/>
          </a:gradFill>
          <a:ln w="38100">
            <a:solidFill>
              <a:schemeClr val="tx2">
                <a:lumMod val="75000"/>
              </a:schemeClr>
            </a:solidFill>
          </a:ln>
        </p:spPr>
        <p:txBody>
          <a:bodyPr/>
          <a:lstStyle/>
          <a:p>
            <a:pPr eaLnBrk="1" hangingPunct="1">
              <a:buFont typeface="Arial" charset="0"/>
              <a:buNone/>
              <a:defRPr/>
            </a:pPr>
            <a:r>
              <a:rPr lang="en-US" sz="3300" dirty="0" smtClean="0"/>
              <a:t>Plan to address increase in referrals of premature babies from NICU:</a:t>
            </a:r>
          </a:p>
          <a:p>
            <a:pPr lvl="1" eaLnBrk="1" hangingPunct="1">
              <a:buFont typeface="Wingdings" pitchFamily="2" charset="2"/>
              <a:buChar char="Ø"/>
              <a:defRPr/>
            </a:pPr>
            <a:r>
              <a:rPr lang="en-US" sz="2400" dirty="0" smtClean="0"/>
              <a:t>Identify Discharge Social Workers, Nurses or Therapists responsible for referrals</a:t>
            </a:r>
          </a:p>
          <a:p>
            <a:pPr lvl="1" eaLnBrk="1" hangingPunct="1">
              <a:buFont typeface="Wingdings" pitchFamily="2" charset="2"/>
              <a:buChar char="Ø"/>
              <a:defRPr/>
            </a:pPr>
            <a:r>
              <a:rPr lang="en-US" sz="2400" dirty="0" smtClean="0"/>
              <a:t>Meet with individuals</a:t>
            </a:r>
          </a:p>
          <a:p>
            <a:pPr lvl="1" eaLnBrk="1" hangingPunct="1">
              <a:buFont typeface="Wingdings" pitchFamily="2" charset="2"/>
              <a:buChar char="Ø"/>
              <a:defRPr/>
            </a:pPr>
            <a:r>
              <a:rPr lang="en-US" sz="2400" dirty="0" smtClean="0"/>
              <a:t>Gather data from hospital (# of premature births residing in their community, where are referrals being made)</a:t>
            </a:r>
          </a:p>
          <a:p>
            <a:pPr lvl="1" eaLnBrk="1" hangingPunct="1">
              <a:buFont typeface="Wingdings" pitchFamily="2" charset="2"/>
              <a:buChar char="Ø"/>
              <a:defRPr/>
            </a:pPr>
            <a:r>
              <a:rPr lang="en-US" sz="2400" dirty="0" smtClean="0"/>
              <a:t>Provide information about EI in Virginia</a:t>
            </a:r>
          </a:p>
          <a:p>
            <a:pPr lvl="1" eaLnBrk="1" hangingPunct="1">
              <a:buFont typeface="Wingdings" pitchFamily="2" charset="2"/>
              <a:buChar char="Ø"/>
              <a:defRPr/>
            </a:pPr>
            <a:r>
              <a:rPr lang="en-US" sz="2400" dirty="0" smtClean="0"/>
              <a:t>Collaboratively develop mechanism to meet with family prior to NICU discharge</a:t>
            </a:r>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a:ln w="38100">
            <a:solidFill>
              <a:schemeClr val="tx2">
                <a:lumMod val="75000"/>
              </a:schemeClr>
            </a:solidFill>
          </a:ln>
        </p:spPr>
        <p:txBody>
          <a:bodyPr/>
          <a:lstStyle/>
          <a:p>
            <a:pPr eaLnBrk="1" hangingPunct="1">
              <a:defRPr/>
            </a:pPr>
            <a:r>
              <a:rPr lang="en-US" dirty="0" smtClean="0"/>
              <a:t>What’s Next?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457200" y="304800"/>
            <a:ext cx="8229600" cy="1143000"/>
          </a:xfrm>
        </p:spPr>
        <p:txBody>
          <a:bodyPr/>
          <a:lstStyle/>
          <a:p>
            <a:r>
              <a:rPr lang="en-US" b="1" dirty="0" smtClean="0">
                <a:solidFill>
                  <a:srgbClr val="9933FF"/>
                </a:solidFill>
              </a:rPr>
              <a:t>Things to Remember</a:t>
            </a:r>
          </a:p>
        </p:txBody>
      </p:sp>
      <p:sp>
        <p:nvSpPr>
          <p:cNvPr id="90115" name="Rectangle 3"/>
          <p:cNvSpPr>
            <a:spLocks noGrp="1" noChangeArrowheads="1"/>
          </p:cNvSpPr>
          <p:nvPr>
            <p:ph type="body" idx="4294967295"/>
          </p:nvPr>
        </p:nvSpPr>
        <p:spPr>
          <a:xfrm>
            <a:off x="990600" y="1524000"/>
            <a:ext cx="7702550" cy="4525963"/>
          </a:xfrm>
        </p:spPr>
        <p:txBody>
          <a:bodyPr/>
          <a:lstStyle/>
          <a:p>
            <a:pPr>
              <a:buFont typeface="Wingdings" pitchFamily="2" charset="2"/>
              <a:buNone/>
            </a:pPr>
            <a:r>
              <a:rPr lang="en-US" sz="2800" b="1" dirty="0" smtClean="0"/>
              <a:t>States can assist local agencies/programs to remember:</a:t>
            </a:r>
          </a:p>
          <a:p>
            <a:pPr>
              <a:buFont typeface="Wingdings" pitchFamily="2" charset="2"/>
              <a:buChar char="ü"/>
            </a:pPr>
            <a:r>
              <a:rPr lang="en-US" sz="2400" dirty="0" smtClean="0"/>
              <a:t>It is all about </a:t>
            </a:r>
            <a:r>
              <a:rPr lang="en-US" sz="2400" dirty="0" smtClean="0">
                <a:solidFill>
                  <a:srgbClr val="9933FF"/>
                </a:solidFill>
              </a:rPr>
              <a:t>improved quality</a:t>
            </a:r>
            <a:r>
              <a:rPr lang="en-US" sz="2400" dirty="0" smtClean="0"/>
              <a:t> of services for children and families  </a:t>
            </a:r>
          </a:p>
          <a:p>
            <a:pPr>
              <a:buFont typeface="Wingdings" pitchFamily="2" charset="2"/>
              <a:buChar char="ü"/>
            </a:pPr>
            <a:r>
              <a:rPr lang="en-US" sz="2400" dirty="0" smtClean="0">
                <a:solidFill>
                  <a:srgbClr val="9933FF"/>
                </a:solidFill>
              </a:rPr>
              <a:t>Hard to let go</a:t>
            </a:r>
            <a:r>
              <a:rPr lang="en-US" sz="2400" dirty="0" smtClean="0"/>
              <a:t> of traditional improvement planning  </a:t>
            </a:r>
          </a:p>
          <a:p>
            <a:pPr>
              <a:buFont typeface="Wingdings" pitchFamily="2" charset="2"/>
              <a:buChar char="ü"/>
            </a:pPr>
            <a:r>
              <a:rPr lang="en-US" sz="2400" dirty="0" smtClean="0"/>
              <a:t>Hard to let go of </a:t>
            </a:r>
            <a:r>
              <a:rPr lang="en-US" sz="2400" dirty="0" smtClean="0">
                <a:solidFill>
                  <a:srgbClr val="9933FF"/>
                </a:solidFill>
              </a:rPr>
              <a:t>your own sense </a:t>
            </a:r>
            <a:r>
              <a:rPr lang="en-US" sz="2400" dirty="0" smtClean="0"/>
              <a:t>of what the</a:t>
            </a:r>
            <a:r>
              <a:rPr lang="en-US" sz="2400" dirty="0" smtClean="0">
                <a:solidFill>
                  <a:srgbClr val="9933FF"/>
                </a:solidFill>
              </a:rPr>
              <a:t> problem/solution</a:t>
            </a:r>
            <a:r>
              <a:rPr lang="en-US" sz="2400" dirty="0" smtClean="0"/>
              <a:t> is</a:t>
            </a:r>
          </a:p>
          <a:p>
            <a:pPr>
              <a:buFont typeface="Wingdings" pitchFamily="2" charset="2"/>
              <a:buChar char="ü"/>
            </a:pPr>
            <a:r>
              <a:rPr lang="en-US" sz="2400" dirty="0" smtClean="0">
                <a:solidFill>
                  <a:srgbClr val="9933FF"/>
                </a:solidFill>
              </a:rPr>
              <a:t>Follow the data</a:t>
            </a:r>
            <a:r>
              <a:rPr lang="en-US" sz="2400" dirty="0" smtClean="0"/>
              <a:t> where it leads you </a:t>
            </a:r>
          </a:p>
          <a:p>
            <a:pPr>
              <a:buFont typeface="Wingdings" pitchFamily="2" charset="2"/>
              <a:buChar char="ü"/>
            </a:pPr>
            <a:r>
              <a:rPr lang="en-US" sz="2400" dirty="0" smtClean="0">
                <a:solidFill>
                  <a:srgbClr val="9933FF"/>
                </a:solidFill>
              </a:rPr>
              <a:t>Ask the difficult questions</a:t>
            </a:r>
            <a:r>
              <a:rPr lang="en-US" sz="2400" dirty="0" smtClean="0"/>
              <a:t> </a:t>
            </a:r>
          </a:p>
          <a:p>
            <a:pPr>
              <a:buFont typeface="Wingdings" pitchFamily="2" charset="2"/>
              <a:buChar char="ü"/>
            </a:pPr>
            <a:r>
              <a:rPr lang="en-US" sz="2400" dirty="0" smtClean="0"/>
              <a:t>Create an </a:t>
            </a:r>
            <a:r>
              <a:rPr lang="en-US" sz="2400" dirty="0" smtClean="0">
                <a:solidFill>
                  <a:srgbClr val="9933FF"/>
                </a:solidFill>
              </a:rPr>
              <a:t>environment where solutions are generated</a:t>
            </a:r>
          </a:p>
          <a:p>
            <a:pPr>
              <a:buFont typeface="Wingdings" pitchFamily="2" charset="2"/>
              <a:buChar char="ü"/>
            </a:pPr>
            <a:endParaRPr lang="en-US" sz="2400" dirty="0" smtClean="0">
              <a:solidFill>
                <a:srgbClr val="9933FF"/>
              </a:solidFill>
            </a:endParaRPr>
          </a:p>
          <a:p>
            <a:pPr>
              <a:buFont typeface="Arial" charset="0"/>
              <a:buNone/>
            </a:pPr>
            <a:endParaRPr lang="en-US" sz="2400" dirty="0" smtClean="0">
              <a:solidFill>
                <a:srgbClr val="9933FF"/>
              </a:solidFill>
            </a:endParaRPr>
          </a:p>
          <a:p>
            <a:pPr>
              <a:buFont typeface="Wingdings" pitchFamily="2" charset="2"/>
              <a:buChar char="ü"/>
            </a:pPr>
            <a:endParaRPr lang="en-US" sz="2400" dirty="0" smtClean="0"/>
          </a:p>
          <a:p>
            <a:pPr>
              <a:buFont typeface="Wingdings" pitchFamily="2" charset="2"/>
              <a:buChar char="ü"/>
            </a:pPr>
            <a:endParaRPr lang="en-US" dirty="0"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14400"/>
            <a:ext cx="8077200" cy="3785652"/>
          </a:xfrm>
          <a:prstGeom prst="rect">
            <a:avLst/>
          </a:prstGeom>
          <a:blipFill>
            <a:blip r:embed="rId4" cstate="print"/>
            <a:tile tx="0" ty="0" sx="100000" sy="100000" flip="none" algn="tl"/>
          </a:blipFill>
          <a:ln>
            <a:solidFill>
              <a:schemeClr val="tx1"/>
            </a:solidFill>
            <a:prstDash val="sysDot"/>
          </a:ln>
        </p:spPr>
        <p:txBody>
          <a:bodyPr wrap="square">
            <a:spAutoFit/>
          </a:bodyPr>
          <a:lstStyle/>
          <a:p>
            <a:pPr algn="ctr">
              <a:defRPr/>
            </a:pPr>
            <a:r>
              <a:rPr lang="en-US" sz="6000" b="1" dirty="0">
                <a:solidFill>
                  <a:srgbClr val="000000"/>
                </a:solidFill>
                <a:effectLst>
                  <a:outerShdw blurRad="38100" dist="38100" dir="2700000" algn="tl">
                    <a:srgbClr val="C0C0C0"/>
                  </a:outerShdw>
                </a:effectLst>
              </a:rPr>
              <a:t>There is a Process for Using Data to Improve Performance!  </a:t>
            </a:r>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idx="4294967295"/>
          </p:nvPr>
        </p:nvSpPr>
        <p:spPr>
          <a:solidFill>
            <a:schemeClr val="accent5">
              <a:lumMod val="20000"/>
              <a:lumOff val="80000"/>
            </a:schemeClr>
          </a:solidFill>
          <a:ln w="38100">
            <a:solidFill>
              <a:schemeClr val="accent5">
                <a:lumMod val="75000"/>
              </a:schemeClr>
            </a:solidFill>
          </a:ln>
        </p:spPr>
        <p:txBody>
          <a:bodyPr/>
          <a:lstStyle/>
          <a:p>
            <a:r>
              <a:rPr lang="en-US" sz="4000" b="1" dirty="0" smtClean="0">
                <a:solidFill>
                  <a:schemeClr val="accent2"/>
                </a:solidFill>
              </a:rPr>
              <a:t>Important Points for </a:t>
            </a:r>
            <a:r>
              <a:rPr lang="en-US" sz="4000" b="1" dirty="0" smtClean="0">
                <a:solidFill>
                  <a:srgbClr val="9933FF"/>
                </a:solidFill>
              </a:rPr>
              <a:t>Helping Local Data teams</a:t>
            </a:r>
            <a:r>
              <a:rPr lang="en-US" sz="4000" b="1" dirty="0" smtClean="0">
                <a:solidFill>
                  <a:schemeClr val="accent2"/>
                </a:solidFill>
              </a:rPr>
              <a:t> Be Successful</a:t>
            </a:r>
          </a:p>
        </p:txBody>
      </p:sp>
      <p:sp>
        <p:nvSpPr>
          <p:cNvPr id="280578" name="Rectangle 3"/>
          <p:cNvSpPr>
            <a:spLocks noGrp="1" noChangeArrowheads="1"/>
          </p:cNvSpPr>
          <p:nvPr>
            <p:ph type="body" idx="4294967295"/>
          </p:nvPr>
        </p:nvSpPr>
        <p:spPr>
          <a:xfrm>
            <a:off x="533400" y="1676400"/>
            <a:ext cx="8153400" cy="4876800"/>
          </a:xfrm>
          <a:solidFill>
            <a:schemeClr val="accent5">
              <a:lumMod val="20000"/>
              <a:lumOff val="80000"/>
            </a:schemeClr>
          </a:solidFill>
          <a:ln w="38100">
            <a:solidFill>
              <a:schemeClr val="accent5">
                <a:lumMod val="75000"/>
              </a:schemeClr>
            </a:solidFill>
          </a:ln>
        </p:spPr>
        <p:txBody>
          <a:bodyPr/>
          <a:lstStyle/>
          <a:p>
            <a:pPr>
              <a:buFont typeface="Wingdings" pitchFamily="2" charset="2"/>
              <a:buChar char="ü"/>
            </a:pPr>
            <a:r>
              <a:rPr lang="en-US" sz="3100" dirty="0" smtClean="0">
                <a:effectLst>
                  <a:outerShdw blurRad="38100" dist="38100" dir="2700000" algn="tl">
                    <a:srgbClr val="C0C0C0"/>
                  </a:outerShdw>
                </a:effectLst>
              </a:rPr>
              <a:t>How do you </a:t>
            </a:r>
            <a:r>
              <a:rPr lang="en-US" sz="3100" dirty="0" smtClean="0">
                <a:solidFill>
                  <a:srgbClr val="9933FF"/>
                </a:solidFill>
                <a:effectLst>
                  <a:outerShdw blurRad="38100" dist="38100" dir="2700000" algn="tl">
                    <a:srgbClr val="C0C0C0"/>
                  </a:outerShdw>
                </a:effectLst>
              </a:rPr>
              <a:t>maximize data</a:t>
            </a:r>
            <a:r>
              <a:rPr lang="en-US" sz="3100" dirty="0" smtClean="0">
                <a:effectLst>
                  <a:outerShdw blurRad="38100" dist="38100" dir="2700000" algn="tl">
                    <a:srgbClr val="C0C0C0"/>
                  </a:outerShdw>
                </a:effectLst>
              </a:rPr>
              <a:t> you already collect and collect what you need? </a:t>
            </a:r>
          </a:p>
          <a:p>
            <a:pPr>
              <a:buFont typeface="Wingdings" pitchFamily="2" charset="2"/>
              <a:buChar char="ü"/>
            </a:pPr>
            <a:r>
              <a:rPr lang="en-US" sz="3100" dirty="0" smtClean="0">
                <a:effectLst>
                  <a:outerShdw blurRad="38100" dist="38100" dir="2700000" algn="tl">
                    <a:srgbClr val="C0C0C0"/>
                  </a:outerShdw>
                </a:effectLst>
              </a:rPr>
              <a:t>How do you </a:t>
            </a:r>
            <a:r>
              <a:rPr lang="en-US" sz="3100" dirty="0" smtClean="0">
                <a:solidFill>
                  <a:srgbClr val="9933FF"/>
                </a:solidFill>
                <a:effectLst>
                  <a:outerShdw blurRad="38100" dist="38100" dir="2700000" algn="tl">
                    <a:srgbClr val="C0C0C0"/>
                  </a:outerShdw>
                </a:effectLst>
              </a:rPr>
              <a:t>organize your staff</a:t>
            </a:r>
            <a:r>
              <a:rPr lang="en-US" sz="3100" dirty="0" smtClean="0">
                <a:effectLst>
                  <a:outerShdw blurRad="38100" dist="38100" dir="2700000" algn="tl">
                    <a:srgbClr val="C0C0C0"/>
                  </a:outerShdw>
                </a:effectLst>
              </a:rPr>
              <a:t> and your agency around ongoing data use?</a:t>
            </a:r>
          </a:p>
          <a:p>
            <a:pPr>
              <a:buFont typeface="Wingdings" pitchFamily="2" charset="2"/>
              <a:buChar char="ü"/>
            </a:pPr>
            <a:r>
              <a:rPr lang="en-US" sz="3100" dirty="0" smtClean="0">
                <a:effectLst>
                  <a:outerShdw blurRad="38100" dist="38100" dir="2700000" algn="tl">
                    <a:srgbClr val="C0C0C0"/>
                  </a:outerShdw>
                </a:effectLst>
              </a:rPr>
              <a:t>Its all about </a:t>
            </a:r>
            <a:r>
              <a:rPr lang="en-US" sz="3100" dirty="0" smtClean="0">
                <a:solidFill>
                  <a:srgbClr val="9933FF"/>
                </a:solidFill>
                <a:effectLst>
                  <a:outerShdw blurRad="38100" dist="38100" dir="2700000" algn="tl">
                    <a:srgbClr val="C0C0C0"/>
                  </a:outerShdw>
                </a:effectLst>
              </a:rPr>
              <a:t>continuous improvement</a:t>
            </a:r>
            <a:r>
              <a:rPr lang="en-US" sz="3100" dirty="0" smtClean="0">
                <a:effectLst>
                  <a:outerShdw blurRad="38100" dist="38100" dir="2700000" algn="tl">
                    <a:srgbClr val="C0C0C0"/>
                  </a:outerShdw>
                </a:effectLst>
              </a:rPr>
              <a:t> </a:t>
            </a:r>
          </a:p>
          <a:p>
            <a:pPr>
              <a:buFont typeface="Wingdings" pitchFamily="2" charset="2"/>
              <a:buChar char="ü"/>
            </a:pPr>
            <a:r>
              <a:rPr lang="en-US" sz="3100" dirty="0" smtClean="0">
                <a:effectLst>
                  <a:outerShdw blurRad="38100" dist="38100" dir="2700000" algn="tl">
                    <a:srgbClr val="C0C0C0"/>
                  </a:outerShdw>
                </a:effectLst>
              </a:rPr>
              <a:t>Use data to </a:t>
            </a:r>
            <a:r>
              <a:rPr lang="en-US" sz="3100" dirty="0" smtClean="0">
                <a:solidFill>
                  <a:srgbClr val="9933FF"/>
                </a:solidFill>
                <a:effectLst>
                  <a:outerShdw blurRad="38100" dist="38100" dir="2700000" algn="tl">
                    <a:srgbClr val="C0C0C0"/>
                  </a:outerShdw>
                </a:effectLst>
              </a:rPr>
              <a:t>determine priority for focus</a:t>
            </a:r>
          </a:p>
          <a:p>
            <a:pPr>
              <a:buFont typeface="Wingdings" pitchFamily="2" charset="2"/>
              <a:buChar char="ü"/>
            </a:pPr>
            <a:r>
              <a:rPr lang="en-US" sz="3100" dirty="0" smtClean="0">
                <a:effectLst>
                  <a:outerShdw blurRad="38100" dist="38100" dir="2700000" algn="tl">
                    <a:srgbClr val="C0C0C0"/>
                  </a:outerShdw>
                </a:effectLst>
              </a:rPr>
              <a:t>It is important to “drill down” to understand performance to </a:t>
            </a:r>
            <a:r>
              <a:rPr lang="en-US" sz="3100" dirty="0" smtClean="0">
                <a:solidFill>
                  <a:srgbClr val="9933FF"/>
                </a:solidFill>
                <a:effectLst>
                  <a:outerShdw blurRad="38100" dist="38100" dir="2700000" algn="tl">
                    <a:srgbClr val="C0C0C0"/>
                  </a:outerShdw>
                </a:effectLst>
              </a:rPr>
              <a:t>identify meaningful solutions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1676400" y="1135062"/>
            <a:ext cx="5486400" cy="5646738"/>
            <a:chOff x="0" y="0"/>
            <a:chExt cx="64008" cy="72127"/>
          </a:xfrm>
        </p:grpSpPr>
        <p:pic>
          <p:nvPicPr>
            <p:cNvPr id="3" name="Picture 3"/>
            <p:cNvPicPr>
              <a:picLocks noChangeAspect="1"/>
            </p:cNvPicPr>
            <p:nvPr/>
          </p:nvPicPr>
          <p:blipFill>
            <a:blip r:embed="rId2" cstate="print"/>
            <a:srcRect/>
            <a:stretch>
              <a:fillRect/>
            </a:stretch>
          </p:blipFill>
          <p:spPr bwMode="auto">
            <a:xfrm>
              <a:off x="0" y="0"/>
              <a:ext cx="64008" cy="71895"/>
            </a:xfrm>
            <a:prstGeom prst="rect">
              <a:avLst/>
            </a:prstGeom>
            <a:noFill/>
            <a:ln w="9525">
              <a:noFill/>
              <a:miter lim="800000"/>
              <a:headEnd/>
              <a:tailEnd/>
            </a:ln>
          </p:spPr>
        </p:pic>
        <p:grpSp>
          <p:nvGrpSpPr>
            <p:cNvPr id="4" name="Group 4"/>
            <p:cNvGrpSpPr>
              <a:grpSpLocks/>
            </p:cNvGrpSpPr>
            <p:nvPr/>
          </p:nvGrpSpPr>
          <p:grpSpPr bwMode="auto">
            <a:xfrm>
              <a:off x="13696" y="18366"/>
              <a:ext cx="37437" cy="35055"/>
              <a:chOff x="13718" y="18314"/>
              <a:chExt cx="32317" cy="31119"/>
            </a:xfrm>
          </p:grpSpPr>
          <p:grpSp>
            <p:nvGrpSpPr>
              <p:cNvPr id="8" name="Group 7"/>
              <p:cNvGrpSpPr>
                <a:grpSpLocks/>
              </p:cNvGrpSpPr>
              <p:nvPr/>
            </p:nvGrpSpPr>
            <p:grpSpPr bwMode="auto">
              <a:xfrm rot="2187693">
                <a:off x="13718" y="18314"/>
                <a:ext cx="32317" cy="31119"/>
                <a:chOff x="13855" y="17898"/>
                <a:chExt cx="32317" cy="31118"/>
              </a:xfrm>
            </p:grpSpPr>
            <p:grpSp>
              <p:nvGrpSpPr>
                <p:cNvPr id="11" name="Group 10"/>
                <p:cNvGrpSpPr>
                  <a:grpSpLocks/>
                </p:cNvGrpSpPr>
                <p:nvPr/>
              </p:nvGrpSpPr>
              <p:grpSpPr bwMode="auto">
                <a:xfrm rot="1114660">
                  <a:off x="13855" y="17898"/>
                  <a:ext cx="30915" cy="31118"/>
                  <a:chOff x="13855" y="17898"/>
                  <a:chExt cx="40386" cy="39624"/>
                </a:xfrm>
              </p:grpSpPr>
              <p:sp>
                <p:nvSpPr>
                  <p:cNvPr id="17" name="Oval 17"/>
                  <p:cNvSpPr>
                    <a:spLocks noChangeArrowheads="1"/>
                  </p:cNvSpPr>
                  <p:nvPr/>
                </p:nvSpPr>
                <p:spPr bwMode="auto">
                  <a:xfrm rot="-2332141">
                    <a:off x="13855" y="17898"/>
                    <a:ext cx="40386" cy="39624"/>
                  </a:xfrm>
                  <a:prstGeom prst="ellipse">
                    <a:avLst/>
                  </a:prstGeom>
                  <a:noFill/>
                  <a:ln w="28575">
                    <a:solidFill>
                      <a:srgbClr val="000000"/>
                    </a:solidFill>
                    <a:round/>
                    <a:headEnd/>
                    <a:tailEnd/>
                  </a:ln>
                </p:spPr>
                <p:txBody>
                  <a:bodyPr anchor="ctr"/>
                  <a:lstStyle/>
                  <a:p>
                    <a:pPr algn="ctr"/>
                    <a:endParaRPr lang="en-US"/>
                  </a:p>
                </p:txBody>
              </p:sp>
              <p:sp>
                <p:nvSpPr>
                  <p:cNvPr id="18" name="Straight Connector 18"/>
                  <p:cNvSpPr>
                    <a:spLocks noChangeShapeType="1"/>
                  </p:cNvSpPr>
                  <p:nvPr/>
                </p:nvSpPr>
                <p:spPr bwMode="auto">
                  <a:xfrm rot="1513351">
                    <a:off x="15385" y="32401"/>
                    <a:ext cx="18071" cy="1360"/>
                  </a:xfrm>
                  <a:prstGeom prst="line">
                    <a:avLst/>
                  </a:prstGeom>
                  <a:noFill/>
                  <a:ln w="19050">
                    <a:solidFill>
                      <a:srgbClr val="FFFFFF"/>
                    </a:solidFill>
                    <a:round/>
                    <a:headEnd/>
                    <a:tailEnd/>
                  </a:ln>
                </p:spPr>
                <p:txBody>
                  <a:bodyPr/>
                  <a:lstStyle/>
                  <a:p>
                    <a:endParaRPr lang="en-US"/>
                  </a:p>
                </p:txBody>
              </p:sp>
              <p:sp>
                <p:nvSpPr>
                  <p:cNvPr id="19" name="Straight Connector 19"/>
                  <p:cNvSpPr>
                    <a:spLocks noChangeShapeType="1"/>
                  </p:cNvSpPr>
                  <p:nvPr/>
                </p:nvSpPr>
                <p:spPr bwMode="auto">
                  <a:xfrm rot="15085340" flipV="1">
                    <a:off x="29017" y="46241"/>
                    <a:ext cx="18838" cy="2020"/>
                  </a:xfrm>
                  <a:prstGeom prst="line">
                    <a:avLst/>
                  </a:prstGeom>
                  <a:noFill/>
                  <a:ln w="19050">
                    <a:solidFill>
                      <a:srgbClr val="808080"/>
                    </a:solidFill>
                    <a:round/>
                    <a:headEnd/>
                    <a:tailEnd/>
                  </a:ln>
                </p:spPr>
                <p:txBody>
                  <a:bodyPr/>
                  <a:lstStyle/>
                  <a:p>
                    <a:endParaRPr lang="en-US"/>
                  </a:p>
                </p:txBody>
              </p:sp>
              <p:sp>
                <p:nvSpPr>
                  <p:cNvPr id="20" name="Straight Connector 20"/>
                  <p:cNvSpPr>
                    <a:spLocks noChangeShapeType="1"/>
                  </p:cNvSpPr>
                  <p:nvPr/>
                </p:nvSpPr>
                <p:spPr bwMode="auto">
                  <a:xfrm rot="17713351" flipV="1">
                    <a:off x="23743" y="27379"/>
                    <a:ext cx="22784" cy="4927"/>
                  </a:xfrm>
                  <a:prstGeom prst="line">
                    <a:avLst/>
                  </a:prstGeom>
                  <a:noFill/>
                  <a:ln w="19050">
                    <a:solidFill>
                      <a:srgbClr val="FFFFFF"/>
                    </a:solidFill>
                    <a:round/>
                    <a:headEnd/>
                    <a:tailEnd/>
                  </a:ln>
                </p:spPr>
                <p:txBody>
                  <a:bodyPr/>
                  <a:lstStyle/>
                  <a:p>
                    <a:endParaRPr lang="en-US"/>
                  </a:p>
                </p:txBody>
              </p:sp>
              <p:sp>
                <p:nvSpPr>
                  <p:cNvPr id="21" name="Straight Connector 21"/>
                  <p:cNvSpPr>
                    <a:spLocks noChangeShapeType="1"/>
                  </p:cNvSpPr>
                  <p:nvPr/>
                </p:nvSpPr>
                <p:spPr bwMode="auto">
                  <a:xfrm rot="-1114660">
                    <a:off x="34606" y="34110"/>
                    <a:ext cx="19520" cy="3248"/>
                  </a:xfrm>
                  <a:prstGeom prst="line">
                    <a:avLst/>
                  </a:prstGeom>
                  <a:noFill/>
                  <a:ln w="19050">
                    <a:solidFill>
                      <a:srgbClr val="808080"/>
                    </a:solidFill>
                    <a:round/>
                    <a:headEnd/>
                    <a:tailEnd/>
                  </a:ln>
                </p:spPr>
                <p:txBody>
                  <a:bodyPr/>
                  <a:lstStyle/>
                  <a:p>
                    <a:endParaRPr lang="en-US"/>
                  </a:p>
                </p:txBody>
              </p:sp>
              <p:sp>
                <p:nvSpPr>
                  <p:cNvPr id="22" name="Straight Connector 22"/>
                  <p:cNvSpPr>
                    <a:spLocks noChangeShapeType="1"/>
                  </p:cNvSpPr>
                  <p:nvPr/>
                </p:nvSpPr>
                <p:spPr bwMode="auto">
                  <a:xfrm rot="6002679" flipH="1" flipV="1">
                    <a:off x="19170" y="38227"/>
                    <a:ext cx="13653" cy="13161"/>
                  </a:xfrm>
                  <a:prstGeom prst="line">
                    <a:avLst/>
                  </a:prstGeom>
                  <a:noFill/>
                  <a:ln w="19050">
                    <a:solidFill>
                      <a:srgbClr val="FFFFFF"/>
                    </a:solidFill>
                    <a:round/>
                    <a:headEnd/>
                    <a:tailEnd/>
                  </a:ln>
                </p:spPr>
                <p:txBody>
                  <a:bodyPr/>
                  <a:lstStyle/>
                  <a:p>
                    <a:endParaRPr lang="en-US"/>
                  </a:p>
                </p:txBody>
              </p:sp>
            </p:grpSp>
            <p:sp>
              <p:nvSpPr>
                <p:cNvPr id="12" name="TextBox 32"/>
                <p:cNvSpPr txBox="1">
                  <a:spLocks noChangeArrowheads="1"/>
                </p:cNvSpPr>
                <p:nvPr/>
              </p:nvSpPr>
              <p:spPr bwMode="auto">
                <a:xfrm rot="19412307">
                  <a:off x="22806" y="20409"/>
                  <a:ext cx="11840" cy="8481"/>
                </a:xfrm>
                <a:prstGeom prst="rect">
                  <a:avLst/>
                </a:prstGeom>
                <a:noFill/>
                <a:ln w="9525">
                  <a:noFill/>
                  <a:miter lim="800000"/>
                  <a:headEnd/>
                  <a:tailEnd/>
                </a:ln>
              </p:spPr>
              <p:txBody>
                <a:bodyPr/>
                <a:lstStyle/>
                <a:p>
                  <a:pPr algn="ctr">
                    <a:spcBef>
                      <a:spcPts val="500"/>
                    </a:spcBef>
                    <a:spcAft>
                      <a:spcPts val="500"/>
                    </a:spcAft>
                    <a:defRPr/>
                  </a:pPr>
                  <a:r>
                    <a:rPr lang="en-US" sz="1400" b="1" dirty="0">
                      <a:solidFill>
                        <a:srgbClr val="DBE5F1"/>
                      </a:solidFill>
                      <a:effectLst>
                        <a:outerShdw blurRad="38100" dist="38100" dir="2700000" algn="tl">
                          <a:srgbClr val="000000">
                            <a:alpha val="43137"/>
                          </a:srgbClr>
                        </a:outerShdw>
                      </a:effectLst>
                      <a:latin typeface="Calibri" pitchFamily="34" charset="0"/>
                      <a:cs typeface="+mn-cs"/>
                    </a:rPr>
                    <a:t>1. Identify relevant data </a:t>
                  </a:r>
                  <a:endParaRPr lang="en-US" sz="1400" b="1" dirty="0">
                    <a:effectLst>
                      <a:outerShdw blurRad="38100" dist="38100" dir="2700000" algn="tl">
                        <a:srgbClr val="000000">
                          <a:alpha val="43137"/>
                        </a:srgbClr>
                      </a:outerShdw>
                    </a:effectLst>
                    <a:latin typeface="Arial" pitchFamily="34" charset="0"/>
                    <a:cs typeface="+mn-cs"/>
                  </a:endParaRPr>
                </a:p>
              </p:txBody>
            </p:sp>
            <p:sp>
              <p:nvSpPr>
                <p:cNvPr id="13" name="TextBox 33"/>
                <p:cNvSpPr txBox="1">
                  <a:spLocks noChangeArrowheads="1"/>
                </p:cNvSpPr>
                <p:nvPr/>
              </p:nvSpPr>
              <p:spPr bwMode="auto">
                <a:xfrm rot="19412307">
                  <a:off x="33562" y="22709"/>
                  <a:ext cx="12610" cy="11419"/>
                </a:xfrm>
                <a:prstGeom prst="rect">
                  <a:avLst/>
                </a:prstGeom>
                <a:noFill/>
                <a:ln w="9525">
                  <a:noFill/>
                  <a:miter lim="800000"/>
                  <a:headEnd/>
                  <a:tailEnd/>
                </a:ln>
              </p:spPr>
              <p:txBody>
                <a:bodyPr/>
                <a:lstStyle/>
                <a:p>
                  <a:pPr algn="ctr">
                    <a:spcBef>
                      <a:spcPts val="500"/>
                    </a:spcBef>
                    <a:spcAft>
                      <a:spcPts val="500"/>
                    </a:spcAft>
                    <a:defRPr/>
                  </a:pPr>
                  <a:r>
                    <a:rPr lang="en-US" sz="1400" b="1" dirty="0">
                      <a:solidFill>
                        <a:srgbClr val="DBE5F1"/>
                      </a:solidFill>
                      <a:latin typeface="Calibri" pitchFamily="34" charset="0"/>
                      <a:cs typeface="+mn-cs"/>
                    </a:rPr>
                    <a:t>2</a:t>
                  </a:r>
                  <a:r>
                    <a:rPr lang="en-US" sz="1400" b="1" dirty="0">
                      <a:solidFill>
                        <a:srgbClr val="DBE5F1"/>
                      </a:solidFill>
                      <a:effectLst>
                        <a:outerShdw blurRad="38100" dist="38100" dir="2700000" algn="tl">
                          <a:srgbClr val="000000">
                            <a:alpha val="43137"/>
                          </a:srgbClr>
                        </a:outerShdw>
                      </a:effectLst>
                      <a:latin typeface="Calibri" pitchFamily="34" charset="0"/>
                      <a:cs typeface="+mn-cs"/>
                    </a:rPr>
                    <a:t>. Conduct data analysis </a:t>
                  </a:r>
                  <a:r>
                    <a:rPr lang="en-US" sz="1400" b="1" dirty="0">
                      <a:solidFill>
                        <a:srgbClr val="FFFF00"/>
                      </a:solidFill>
                      <a:effectLst>
                        <a:outerShdw blurRad="38100" dist="38100" dir="2700000" algn="tl">
                          <a:srgbClr val="000000">
                            <a:alpha val="43137"/>
                          </a:srgbClr>
                        </a:outerShdw>
                      </a:effectLst>
                      <a:latin typeface="Calibri" pitchFamily="34" charset="0"/>
                      <a:cs typeface="+mn-cs"/>
                    </a:rPr>
                    <a:t>to generate hypothesis</a:t>
                  </a:r>
                  <a:endParaRPr lang="en-US" sz="1400" b="1" dirty="0">
                    <a:effectLst>
                      <a:outerShdw blurRad="38100" dist="38100" dir="2700000" algn="tl">
                        <a:srgbClr val="000000">
                          <a:alpha val="43137"/>
                        </a:srgbClr>
                      </a:outerShdw>
                    </a:effectLst>
                    <a:latin typeface="Arial" pitchFamily="34" charset="0"/>
                    <a:cs typeface="+mn-cs"/>
                  </a:endParaRPr>
                </a:p>
              </p:txBody>
            </p:sp>
            <p:sp>
              <p:nvSpPr>
                <p:cNvPr id="14" name="TextBox 34"/>
                <p:cNvSpPr txBox="1">
                  <a:spLocks noChangeArrowheads="1"/>
                </p:cNvSpPr>
                <p:nvPr/>
              </p:nvSpPr>
              <p:spPr bwMode="auto">
                <a:xfrm rot="19412307">
                  <a:off x="29426" y="36020"/>
                  <a:ext cx="12216" cy="9813"/>
                </a:xfrm>
                <a:prstGeom prst="rect">
                  <a:avLst/>
                </a:prstGeom>
                <a:noFill/>
                <a:ln w="9525">
                  <a:noFill/>
                  <a:miter lim="800000"/>
                  <a:headEnd/>
                  <a:tailEnd/>
                </a:ln>
              </p:spPr>
              <p:txBody>
                <a:bodyPr/>
                <a:lstStyle/>
                <a:p>
                  <a:pPr algn="ctr">
                    <a:spcBef>
                      <a:spcPts val="500"/>
                    </a:spcBef>
                    <a:spcAft>
                      <a:spcPts val="500"/>
                    </a:spcAft>
                    <a:defRPr/>
                  </a:pPr>
                  <a:r>
                    <a:rPr lang="en-US" sz="1400" b="1" dirty="0">
                      <a:solidFill>
                        <a:srgbClr val="FFFF00"/>
                      </a:solidFill>
                      <a:effectLst>
                        <a:outerShdw blurRad="38100" dist="38100" dir="2700000" algn="tl">
                          <a:srgbClr val="000000">
                            <a:alpha val="43137"/>
                          </a:srgbClr>
                        </a:outerShdw>
                      </a:effectLst>
                      <a:latin typeface="Calibri" pitchFamily="34" charset="0"/>
                      <a:cs typeface="+mn-cs"/>
                    </a:rPr>
                    <a:t>3. Test Hypothesis to determine root cause</a:t>
                  </a:r>
                  <a:endParaRPr lang="en-US" sz="1400" b="1" dirty="0">
                    <a:effectLst>
                      <a:outerShdw blurRad="38100" dist="38100" dir="2700000" algn="tl">
                        <a:srgbClr val="000000">
                          <a:alpha val="43137"/>
                        </a:srgbClr>
                      </a:outerShdw>
                    </a:effectLst>
                    <a:latin typeface="Arial" pitchFamily="34" charset="0"/>
                    <a:cs typeface="+mn-cs"/>
                  </a:endParaRPr>
                </a:p>
              </p:txBody>
            </p:sp>
            <p:sp>
              <p:nvSpPr>
                <p:cNvPr id="15" name="TextBox 35"/>
                <p:cNvSpPr txBox="1">
                  <a:spLocks noChangeArrowheads="1"/>
                </p:cNvSpPr>
                <p:nvPr/>
              </p:nvSpPr>
              <p:spPr bwMode="auto">
                <a:xfrm rot="19412307">
                  <a:off x="16968" y="39859"/>
                  <a:ext cx="13005" cy="6170"/>
                </a:xfrm>
                <a:prstGeom prst="rect">
                  <a:avLst/>
                </a:prstGeom>
                <a:noFill/>
                <a:ln w="9525">
                  <a:noFill/>
                  <a:miter lim="800000"/>
                  <a:headEnd/>
                  <a:tailEnd/>
                </a:ln>
              </p:spPr>
              <p:txBody>
                <a:bodyPr/>
                <a:lstStyle/>
                <a:p>
                  <a:pPr algn="ctr">
                    <a:spcBef>
                      <a:spcPts val="500"/>
                    </a:spcBef>
                    <a:spcAft>
                      <a:spcPts val="500"/>
                    </a:spcAft>
                    <a:defRPr/>
                  </a:pPr>
                  <a:r>
                    <a:rPr lang="en-US" sz="1400" b="1" dirty="0">
                      <a:solidFill>
                        <a:srgbClr val="FFFF00"/>
                      </a:solidFill>
                      <a:latin typeface="Calibri" pitchFamily="34" charset="0"/>
                      <a:cs typeface="+mn-cs"/>
                    </a:rPr>
                    <a:t>4</a:t>
                  </a:r>
                  <a:r>
                    <a:rPr lang="en-US" sz="1400" b="1" dirty="0">
                      <a:solidFill>
                        <a:srgbClr val="FFFF00"/>
                      </a:solidFill>
                      <a:effectLst>
                        <a:outerShdw blurRad="38100" dist="38100" dir="2700000" algn="tl">
                          <a:srgbClr val="000000">
                            <a:alpha val="43137"/>
                          </a:srgbClr>
                        </a:outerShdw>
                      </a:effectLst>
                      <a:latin typeface="Calibri" pitchFamily="34" charset="0"/>
                      <a:cs typeface="+mn-cs"/>
                    </a:rPr>
                    <a:t>. Plan for </a:t>
                  </a:r>
                  <a:r>
                    <a:rPr lang="en-US" sz="1400" b="1" dirty="0">
                      <a:solidFill>
                        <a:srgbClr val="00CC00"/>
                      </a:solidFill>
                      <a:effectLst>
                        <a:outerShdw blurRad="38100" dist="38100" dir="2700000" algn="tl">
                          <a:srgbClr val="000000">
                            <a:alpha val="43137"/>
                          </a:srgbClr>
                        </a:outerShdw>
                      </a:effectLst>
                      <a:latin typeface="Calibri" pitchFamily="34" charset="0"/>
                      <a:cs typeface="+mn-cs"/>
                    </a:rPr>
                    <a:t>Improvement</a:t>
                  </a:r>
                  <a:endParaRPr lang="en-US" sz="1400" b="1" dirty="0">
                    <a:effectLst>
                      <a:outerShdw blurRad="38100" dist="38100" dir="2700000" algn="tl">
                        <a:srgbClr val="000000">
                          <a:alpha val="43137"/>
                        </a:srgbClr>
                      </a:outerShdw>
                    </a:effectLst>
                    <a:latin typeface="Arial" pitchFamily="34" charset="0"/>
                    <a:cs typeface="+mn-cs"/>
                  </a:endParaRPr>
                </a:p>
              </p:txBody>
            </p:sp>
            <p:sp>
              <p:nvSpPr>
                <p:cNvPr id="16" name="TextBox 36"/>
                <p:cNvSpPr txBox="1">
                  <a:spLocks noChangeArrowheads="1"/>
                </p:cNvSpPr>
                <p:nvPr/>
              </p:nvSpPr>
              <p:spPr bwMode="auto">
                <a:xfrm rot="19412307">
                  <a:off x="14341" y="29283"/>
                  <a:ext cx="10567" cy="7443"/>
                </a:xfrm>
                <a:prstGeom prst="rect">
                  <a:avLst/>
                </a:prstGeom>
                <a:noFill/>
                <a:ln w="9525">
                  <a:noFill/>
                  <a:miter lim="800000"/>
                  <a:headEnd/>
                  <a:tailEnd/>
                </a:ln>
              </p:spPr>
              <p:txBody>
                <a:bodyPr/>
                <a:lstStyle/>
                <a:p>
                  <a:pPr algn="ctr">
                    <a:spcBef>
                      <a:spcPts val="500"/>
                    </a:spcBef>
                    <a:spcAft>
                      <a:spcPts val="500"/>
                    </a:spcAft>
                    <a:defRPr/>
                  </a:pPr>
                  <a:r>
                    <a:rPr lang="en-US" sz="1400" dirty="0">
                      <a:solidFill>
                        <a:srgbClr val="00CC00"/>
                      </a:solidFill>
                      <a:effectLst>
                        <a:outerShdw blurRad="38100" dist="38100" dir="2700000" algn="tl">
                          <a:srgbClr val="000000">
                            <a:alpha val="43137"/>
                          </a:srgbClr>
                        </a:outerShdw>
                      </a:effectLst>
                      <a:latin typeface="Calibri" pitchFamily="34" charset="0"/>
                      <a:cs typeface="+mn-cs"/>
                    </a:rPr>
                    <a:t>5</a:t>
                  </a:r>
                  <a:r>
                    <a:rPr lang="en-US" sz="1400" b="1" dirty="0">
                      <a:solidFill>
                        <a:srgbClr val="00CC00"/>
                      </a:solidFill>
                      <a:effectLst>
                        <a:outerShdw blurRad="38100" dist="38100" dir="2700000" algn="tl">
                          <a:srgbClr val="000000">
                            <a:alpha val="43137"/>
                          </a:srgbClr>
                        </a:outerShdw>
                      </a:effectLst>
                      <a:latin typeface="Calibri" pitchFamily="34" charset="0"/>
                      <a:cs typeface="+mn-cs"/>
                    </a:rPr>
                    <a:t>. Evaluate Progress</a:t>
                  </a:r>
                  <a:endParaRPr lang="en-US" sz="1400" b="1" dirty="0">
                    <a:effectLst>
                      <a:outerShdw blurRad="38100" dist="38100" dir="2700000" algn="tl">
                        <a:srgbClr val="000000">
                          <a:alpha val="43137"/>
                        </a:srgbClr>
                      </a:outerShdw>
                    </a:effectLst>
                    <a:latin typeface="Arial" pitchFamily="34" charset="0"/>
                    <a:cs typeface="+mn-cs"/>
                  </a:endParaRPr>
                </a:p>
              </p:txBody>
            </p:sp>
          </p:grpSp>
          <p:sp>
            <p:nvSpPr>
              <p:cNvPr id="9" name="Oval 9"/>
              <p:cNvSpPr>
                <a:spLocks noChangeArrowheads="1"/>
              </p:cNvSpPr>
              <p:nvPr/>
            </p:nvSpPr>
            <p:spPr bwMode="auto">
              <a:xfrm rot="295870">
                <a:off x="23111" y="27558"/>
                <a:ext cx="11753" cy="11796"/>
              </a:xfrm>
              <a:prstGeom prst="ellipse">
                <a:avLst/>
              </a:prstGeom>
              <a:gradFill rotWithShape="0">
                <a:gsLst>
                  <a:gs pos="0">
                    <a:srgbClr val="FAC090"/>
                  </a:gs>
                  <a:gs pos="9000">
                    <a:srgbClr val="FAC090"/>
                  </a:gs>
                  <a:gs pos="100000">
                    <a:srgbClr val="F8A662"/>
                  </a:gs>
                </a:gsLst>
                <a:lin ang="5400000"/>
              </a:gradFill>
              <a:ln w="25400">
                <a:solidFill>
                  <a:srgbClr val="F8A662"/>
                </a:solidFill>
                <a:round/>
                <a:headEnd/>
                <a:tailEnd/>
              </a:ln>
            </p:spPr>
            <p:txBody>
              <a:bodyPr anchor="ctr"/>
              <a:lstStyle/>
              <a:p>
                <a:pPr algn="ctr"/>
                <a:endParaRPr lang="en-US"/>
              </a:p>
            </p:txBody>
          </p:sp>
          <p:sp>
            <p:nvSpPr>
              <p:cNvPr id="10" name="TextBox 49"/>
              <p:cNvSpPr txBox="1">
                <a:spLocks noChangeArrowheads="1"/>
              </p:cNvSpPr>
              <p:nvPr/>
            </p:nvSpPr>
            <p:spPr bwMode="auto">
              <a:xfrm>
                <a:off x="23545" y="29666"/>
                <a:ext cx="11727" cy="6189"/>
              </a:xfrm>
              <a:prstGeom prst="rect">
                <a:avLst/>
              </a:prstGeom>
              <a:noFill/>
              <a:ln w="9525">
                <a:noFill/>
                <a:miter lim="800000"/>
                <a:headEnd/>
                <a:tailEnd/>
              </a:ln>
            </p:spPr>
            <p:txBody>
              <a:bodyPr/>
              <a:lstStyle/>
              <a:p>
                <a:pPr algn="ctr">
                  <a:spcBef>
                    <a:spcPts val="500"/>
                  </a:spcBef>
                  <a:spcAft>
                    <a:spcPts val="500"/>
                  </a:spcAft>
                  <a:defRPr/>
                </a:pPr>
                <a:r>
                  <a:rPr lang="en-US" sz="1600" b="1" dirty="0">
                    <a:solidFill>
                      <a:schemeClr val="bg1"/>
                    </a:solidFill>
                    <a:effectLst>
                      <a:outerShdw blurRad="38100" dist="38100" dir="2700000" algn="tl">
                        <a:srgbClr val="000000">
                          <a:alpha val="43137"/>
                        </a:srgbClr>
                      </a:outerShdw>
                    </a:effectLst>
                    <a:latin typeface="Calibri" pitchFamily="34" charset="0"/>
                    <a:cs typeface="+mn-cs"/>
                  </a:rPr>
                  <a:t>Data Analytics</a:t>
                </a:r>
                <a:endParaRPr lang="en-US" sz="1600" b="1" dirty="0">
                  <a:solidFill>
                    <a:schemeClr val="bg1"/>
                  </a:solidFill>
                  <a:effectLst>
                    <a:outerShdw blurRad="38100" dist="38100" dir="2700000" algn="tl">
                      <a:srgbClr val="000000">
                        <a:alpha val="43137"/>
                      </a:srgbClr>
                    </a:outerShdw>
                  </a:effectLst>
                  <a:latin typeface="Arial" pitchFamily="34" charset="0"/>
                  <a:cs typeface="+mn-cs"/>
                </a:endParaRPr>
              </a:p>
            </p:txBody>
          </p:sp>
        </p:grpSp>
        <p:sp>
          <p:nvSpPr>
            <p:cNvPr id="5" name="TextBox 4"/>
            <p:cNvSpPr txBox="1">
              <a:spLocks noChangeArrowheads="1"/>
            </p:cNvSpPr>
            <p:nvPr/>
          </p:nvSpPr>
          <p:spPr bwMode="auto">
            <a:xfrm rot="4729354">
              <a:off x="30746" y="30972"/>
              <a:ext cx="42024" cy="12107"/>
            </a:xfrm>
            <a:prstGeom prst="rect">
              <a:avLst/>
            </a:prstGeom>
            <a:noFill/>
            <a:ln w="9525">
              <a:noFill/>
              <a:miter lim="800000"/>
              <a:headEnd/>
              <a:tailEnd/>
            </a:ln>
          </p:spPr>
          <p:txBody>
            <a:bodyPr spcFirstLastPara="1">
              <a:prstTxWarp prst="textArchUp">
                <a:avLst/>
              </a:prstTxWarp>
            </a:bodyPr>
            <a:lstStyle/>
            <a:p>
              <a:pPr>
                <a:spcBef>
                  <a:spcPts val="500"/>
                </a:spcBef>
                <a:spcAft>
                  <a:spcPts val="500"/>
                </a:spcAft>
                <a:defRPr/>
              </a:pPr>
              <a:r>
                <a:rPr lang="en-US" sz="2800" b="1" dirty="0">
                  <a:solidFill>
                    <a:srgbClr val="DBE5F1"/>
                  </a:solidFill>
                  <a:effectLst>
                    <a:outerShdw blurRad="38100" dist="38100" dir="2700000" algn="tl">
                      <a:srgbClr val="000000">
                        <a:alpha val="43137"/>
                      </a:srgbClr>
                    </a:outerShdw>
                  </a:effectLst>
                  <a:latin typeface="Arial" pitchFamily="34" charset="0"/>
                  <a:cs typeface="+mn-cs"/>
                </a:rPr>
                <a:t>Preparation</a:t>
              </a:r>
              <a:endParaRPr lang="en-US" sz="2800" b="1" dirty="0">
                <a:effectLst>
                  <a:outerShdw blurRad="38100" dist="38100" dir="2700000" algn="tl">
                    <a:srgbClr val="000000">
                      <a:alpha val="43137"/>
                    </a:srgbClr>
                  </a:outerShdw>
                </a:effectLst>
                <a:latin typeface="Arial" pitchFamily="34" charset="0"/>
                <a:cs typeface="+mn-cs"/>
              </a:endParaRPr>
            </a:p>
          </p:txBody>
        </p:sp>
        <p:sp>
          <p:nvSpPr>
            <p:cNvPr id="6" name="TextBox 5"/>
            <p:cNvSpPr txBox="1">
              <a:spLocks noChangeArrowheads="1"/>
            </p:cNvSpPr>
            <p:nvPr/>
          </p:nvSpPr>
          <p:spPr bwMode="auto">
            <a:xfrm>
              <a:off x="22425" y="57190"/>
              <a:ext cx="30872" cy="14937"/>
            </a:xfrm>
            <a:prstGeom prst="rect">
              <a:avLst/>
            </a:prstGeom>
            <a:noFill/>
            <a:ln w="9525">
              <a:noFill/>
              <a:miter lim="800000"/>
              <a:headEnd/>
              <a:tailEnd/>
            </a:ln>
          </p:spPr>
          <p:txBody>
            <a:bodyPr/>
            <a:lstStyle/>
            <a:p>
              <a:pPr>
                <a:spcBef>
                  <a:spcPts val="500"/>
                </a:spcBef>
                <a:spcAft>
                  <a:spcPts val="500"/>
                </a:spcAft>
                <a:defRPr/>
              </a:pPr>
              <a:r>
                <a:rPr lang="en-US" sz="2800" b="1" dirty="0">
                  <a:solidFill>
                    <a:srgbClr val="FFFF00"/>
                  </a:solidFill>
                  <a:effectLst>
                    <a:outerShdw blurRad="38100" dist="38100" dir="2700000" algn="tl">
                      <a:srgbClr val="000000">
                        <a:alpha val="43137"/>
                      </a:srgbClr>
                    </a:outerShdw>
                  </a:effectLst>
                  <a:latin typeface="Arial" pitchFamily="34" charset="0"/>
                  <a:cs typeface="+mn-cs"/>
                </a:rPr>
                <a:t>Inquiry</a:t>
              </a:r>
              <a:endParaRPr lang="en-US" sz="2800" b="1" dirty="0">
                <a:effectLst>
                  <a:outerShdw blurRad="38100" dist="38100" dir="2700000" algn="tl">
                    <a:srgbClr val="000000">
                      <a:alpha val="43137"/>
                    </a:srgbClr>
                  </a:outerShdw>
                </a:effectLst>
                <a:latin typeface="Arial" pitchFamily="34" charset="0"/>
                <a:cs typeface="+mn-cs"/>
              </a:endParaRPr>
            </a:p>
          </p:txBody>
        </p:sp>
        <p:sp>
          <p:nvSpPr>
            <p:cNvPr id="7" name="TextBox 6"/>
            <p:cNvSpPr txBox="1">
              <a:spLocks noChangeArrowheads="1"/>
            </p:cNvSpPr>
            <p:nvPr/>
          </p:nvSpPr>
          <p:spPr bwMode="auto">
            <a:xfrm rot="18265499">
              <a:off x="-1753" y="14558"/>
              <a:ext cx="32919" cy="14217"/>
            </a:xfrm>
            <a:prstGeom prst="rect">
              <a:avLst/>
            </a:prstGeom>
            <a:noFill/>
            <a:ln w="9525">
              <a:noFill/>
              <a:miter lim="800000"/>
              <a:headEnd/>
              <a:tailEnd/>
            </a:ln>
          </p:spPr>
          <p:txBody>
            <a:bodyPr/>
            <a:lstStyle/>
            <a:p>
              <a:pPr algn="ctr">
                <a:spcBef>
                  <a:spcPts val="500"/>
                </a:spcBef>
                <a:spcAft>
                  <a:spcPts val="500"/>
                </a:spcAft>
                <a:defRPr/>
              </a:pPr>
              <a:r>
                <a:rPr lang="en-US" sz="2800" b="1" dirty="0">
                  <a:solidFill>
                    <a:srgbClr val="00CC00"/>
                  </a:solidFill>
                  <a:effectLst>
                    <a:outerShdw blurRad="38100" dist="38100" dir="2700000" algn="tl">
                      <a:srgbClr val="000000">
                        <a:alpha val="43137"/>
                      </a:srgbClr>
                    </a:outerShdw>
                  </a:effectLst>
                  <a:latin typeface="Arial" pitchFamily="34" charset="0"/>
                  <a:cs typeface="+mn-cs"/>
                </a:rPr>
                <a:t>Action</a:t>
              </a:r>
              <a:endParaRPr lang="en-US" sz="2800" b="1" dirty="0">
                <a:effectLst>
                  <a:outerShdw blurRad="38100" dist="38100" dir="2700000" algn="tl">
                    <a:srgbClr val="000000">
                      <a:alpha val="43137"/>
                    </a:srgbClr>
                  </a:outerShdw>
                </a:effectLst>
                <a:latin typeface="Arial" pitchFamily="34" charset="0"/>
                <a:cs typeface="+mn-cs"/>
              </a:endParaRPr>
            </a:p>
          </p:txBody>
        </p:sp>
      </p:grpSp>
      <p:sp>
        <p:nvSpPr>
          <p:cNvPr id="23" name="Rectangle 22"/>
          <p:cNvSpPr/>
          <p:nvPr/>
        </p:nvSpPr>
        <p:spPr>
          <a:xfrm>
            <a:off x="2057400" y="304800"/>
            <a:ext cx="4572000" cy="646331"/>
          </a:xfrm>
          <a:prstGeom prst="rect">
            <a:avLst/>
          </a:prstGeom>
        </p:spPr>
        <p:txBody>
          <a:bodyPr>
            <a:spAutoFit/>
          </a:bodyPr>
          <a:lstStyle/>
          <a:p>
            <a:pPr algn="ctr"/>
            <a:r>
              <a:rPr lang="en-US" b="1" dirty="0" smtClean="0">
                <a:latin typeface="Calibri" pitchFamily="34" charset="0"/>
              </a:rPr>
              <a:t>DATA ACCOUNTABILITY CENTER</a:t>
            </a:r>
          </a:p>
          <a:p>
            <a:pPr algn="ctr"/>
            <a:r>
              <a:rPr lang="en-US" b="1" dirty="0" smtClean="0">
                <a:latin typeface="Calibri" pitchFamily="34" charset="0"/>
              </a:rPr>
              <a:t>DATA ANALYTICS</a:t>
            </a:r>
            <a:endParaRPr lang="en-US" b="1"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Historical Perspective</a:t>
            </a: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txBox="1">
            <a:spLocks/>
          </p:cNvSpPr>
          <p:nvPr/>
        </p:nvSpPr>
        <p:spPr bwMode="auto">
          <a:xfrm>
            <a:off x="609600" y="427038"/>
            <a:ext cx="8229600" cy="1143000"/>
          </a:xfrm>
          <a:prstGeom prst="rect">
            <a:avLst/>
          </a:prstGeom>
          <a:solidFill>
            <a:schemeClr val="accent5">
              <a:lumMod val="60000"/>
              <a:lumOff val="40000"/>
            </a:schemeClr>
          </a:solidFill>
          <a:ln w="28575">
            <a:solidFill>
              <a:schemeClr val="tx1"/>
            </a:solidFill>
            <a:miter lim="800000"/>
            <a:headEnd/>
            <a:tailEnd/>
          </a:ln>
        </p:spPr>
        <p:txBody>
          <a:bodyPr anchor="ctr"/>
          <a:lstStyle/>
          <a:p>
            <a:pPr algn="ctr">
              <a:defRPr/>
            </a:pPr>
            <a:r>
              <a:rPr lang="en-US" sz="4400" b="1" dirty="0">
                <a:solidFill>
                  <a:schemeClr val="accent6">
                    <a:lumMod val="50000"/>
                  </a:schemeClr>
                </a:solidFill>
                <a:latin typeface="+mj-lt"/>
                <a:ea typeface="+mj-ea"/>
                <a:cs typeface="+mj-cs"/>
              </a:rPr>
              <a:t>Historical Perspective</a:t>
            </a:r>
            <a:r>
              <a:rPr lang="en-US" sz="4400" dirty="0">
                <a:latin typeface="+mj-lt"/>
                <a:ea typeface="+mj-ea"/>
                <a:cs typeface="+mj-cs"/>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Historical Perspective</a:t>
            </a:r>
          </a:p>
        </p:txBody>
      </p:sp>
      <p:sp>
        <p:nvSpPr>
          <p:cNvPr id="4099" name="Content Placeholder 2"/>
          <p:cNvSpPr>
            <a:spLocks noGrp="1"/>
          </p:cNvSpPr>
          <p:nvPr>
            <p:ph idx="1"/>
          </p:nvPr>
        </p:nvSpPr>
        <p:spPr>
          <a:xfrm>
            <a:off x="609600" y="1600200"/>
            <a:ext cx="8229600" cy="5029200"/>
          </a:xfrm>
          <a:solidFill>
            <a:schemeClr val="accent2">
              <a:lumMod val="40000"/>
              <a:lumOff val="60000"/>
            </a:schemeClr>
          </a:solidFill>
          <a:ln w="38100">
            <a:solidFill>
              <a:schemeClr val="accent5">
                <a:lumMod val="75000"/>
              </a:schemeClr>
            </a:solidFill>
          </a:ln>
        </p:spPr>
        <p:txBody>
          <a:bodyPr/>
          <a:lstStyle/>
          <a:p>
            <a:pPr eaLnBrk="1" hangingPunct="1">
              <a:buFont typeface="Arial" charset="0"/>
              <a:buNone/>
              <a:defRPr/>
            </a:pPr>
            <a:r>
              <a:rPr lang="en-US" dirty="0" smtClean="0">
                <a:solidFill>
                  <a:srgbClr val="7030A0"/>
                </a:solidFill>
              </a:rPr>
              <a:t>Leadership Academy April 2010</a:t>
            </a:r>
          </a:p>
          <a:p>
            <a:pPr eaLnBrk="1" hangingPunct="1">
              <a:buFont typeface="Arial" charset="0"/>
              <a:buNone/>
              <a:defRPr/>
            </a:pPr>
            <a:r>
              <a:rPr lang="en-US" sz="2800" dirty="0" smtClean="0">
                <a:solidFill>
                  <a:srgbClr val="7030A0"/>
                </a:solidFill>
              </a:rPr>
              <a:t>	</a:t>
            </a:r>
            <a:r>
              <a:rPr lang="en-US" sz="2400" dirty="0" smtClean="0">
                <a:solidFill>
                  <a:srgbClr val="7030A0"/>
                </a:solidFill>
              </a:rPr>
              <a:t>Two Sessions Held: Plenary &amp; Breakout</a:t>
            </a:r>
          </a:p>
          <a:p>
            <a:pPr lvl="2" eaLnBrk="1" hangingPunct="1">
              <a:buFont typeface="Wingdings" pitchFamily="2" charset="2"/>
              <a:buChar char="Ø"/>
              <a:defRPr/>
            </a:pPr>
            <a:r>
              <a:rPr lang="en-US" dirty="0" smtClean="0">
                <a:solidFill>
                  <a:srgbClr val="7030A0"/>
                </a:solidFill>
              </a:rPr>
              <a:t>Plenary: </a:t>
            </a:r>
          </a:p>
          <a:p>
            <a:pPr lvl="3" eaLnBrk="1" hangingPunct="1">
              <a:buFont typeface="Arial" charset="0"/>
              <a:buNone/>
              <a:defRPr/>
            </a:pPr>
            <a:r>
              <a:rPr lang="en-US" dirty="0" smtClean="0">
                <a:solidFill>
                  <a:srgbClr val="7030A0"/>
                </a:solidFill>
              </a:rPr>
              <a:t>overview of use of quality of data</a:t>
            </a:r>
          </a:p>
          <a:p>
            <a:pPr lvl="2" eaLnBrk="1" hangingPunct="1">
              <a:buFont typeface="Wingdings" pitchFamily="2" charset="2"/>
              <a:buChar char="Ø"/>
              <a:defRPr/>
            </a:pPr>
            <a:r>
              <a:rPr lang="en-US" dirty="0" smtClean="0">
                <a:solidFill>
                  <a:srgbClr val="7030A0"/>
                </a:solidFill>
              </a:rPr>
              <a:t>Breakout sessions:  </a:t>
            </a:r>
          </a:p>
          <a:p>
            <a:pPr lvl="3" eaLnBrk="1" hangingPunct="1">
              <a:buFont typeface="Arial" charset="0"/>
              <a:buNone/>
              <a:defRPr/>
            </a:pPr>
            <a:r>
              <a:rPr lang="en-US" dirty="0" smtClean="0">
                <a:solidFill>
                  <a:srgbClr val="7030A0"/>
                </a:solidFill>
              </a:rPr>
              <a:t>Use of actual local data</a:t>
            </a:r>
          </a:p>
          <a:p>
            <a:pPr lvl="1" eaLnBrk="1" hangingPunct="1">
              <a:buFont typeface="Arial" charset="0"/>
              <a:buNone/>
              <a:defRPr/>
            </a:pPr>
            <a:r>
              <a:rPr lang="en-US" sz="2400" dirty="0" smtClean="0">
                <a:solidFill>
                  <a:srgbClr val="7030A0"/>
                </a:solidFill>
              </a:rPr>
              <a:t>Results:</a:t>
            </a:r>
          </a:p>
          <a:p>
            <a:pPr lvl="1" eaLnBrk="1" hangingPunct="1">
              <a:buFont typeface="Wingdings" pitchFamily="2" charset="2"/>
              <a:buChar char="ü"/>
              <a:defRPr/>
            </a:pPr>
            <a:r>
              <a:rPr lang="en-US" sz="2400" dirty="0" smtClean="0">
                <a:solidFill>
                  <a:srgbClr val="7030A0"/>
                </a:solidFill>
              </a:rPr>
              <a:t>Positive feedback from meeting evaluations</a:t>
            </a:r>
          </a:p>
          <a:p>
            <a:pPr lvl="1" eaLnBrk="1" hangingPunct="1">
              <a:buFont typeface="Wingdings" pitchFamily="2" charset="2"/>
              <a:buChar char="ü"/>
              <a:defRPr/>
            </a:pPr>
            <a:r>
              <a:rPr lang="en-US" sz="2400" dirty="0" smtClean="0">
                <a:solidFill>
                  <a:srgbClr val="7030A0"/>
                </a:solidFill>
              </a:rPr>
              <a:t>Wanted more time to spend on the activity</a:t>
            </a:r>
          </a:p>
          <a:p>
            <a:pPr lvl="1" eaLnBrk="1" hangingPunct="1">
              <a:buFont typeface="Wingdings" pitchFamily="2" charset="2"/>
              <a:buChar char="ü"/>
              <a:defRPr/>
            </a:pPr>
            <a:r>
              <a:rPr lang="en-US" sz="2400" dirty="0" smtClean="0">
                <a:solidFill>
                  <a:srgbClr val="7030A0"/>
                </a:solidFill>
              </a:rPr>
              <a:t>First activity in all CAP or SEP’s developed requires a data analysis be completed</a:t>
            </a:r>
          </a:p>
          <a:p>
            <a:pPr lvl="4" eaLnBrk="1" hangingPunct="1">
              <a:defRPr/>
            </a:pPr>
            <a:endParaRPr lang="en-US" b="1" dirty="0" smtClean="0">
              <a:solidFill>
                <a:srgbClr val="7030A0"/>
              </a:solidFill>
              <a:latin typeface="Comic Sans MS" pitchFamily="66" charset="0"/>
            </a:endParaRPr>
          </a:p>
          <a:p>
            <a:pPr lvl="2" eaLnBrk="1" hangingPunct="1">
              <a:defRPr/>
            </a:pPr>
            <a:endParaRPr lang="en-US" b="1" dirty="0" smtClean="0">
              <a:solidFill>
                <a:srgbClr val="7030A0"/>
              </a:solidFill>
              <a:latin typeface="Comic Sans MS" pitchFamily="66" charset="0"/>
            </a:endParaRPr>
          </a:p>
        </p:txBody>
      </p:sp>
      <p:sp>
        <p:nvSpPr>
          <p:cNvPr id="4" name="Title 1"/>
          <p:cNvSpPr txBox="1">
            <a:spLocks/>
          </p:cNvSpPr>
          <p:nvPr/>
        </p:nvSpPr>
        <p:spPr bwMode="auto">
          <a:xfrm>
            <a:off x="609600" y="427038"/>
            <a:ext cx="8229600" cy="1143000"/>
          </a:xfrm>
          <a:prstGeom prst="rect">
            <a:avLst/>
          </a:prstGeom>
          <a:solidFill>
            <a:schemeClr val="accent5">
              <a:lumMod val="60000"/>
              <a:lumOff val="40000"/>
            </a:schemeClr>
          </a:solidFill>
          <a:ln w="28575">
            <a:solidFill>
              <a:schemeClr val="tx1"/>
            </a:solidFill>
            <a:miter lim="800000"/>
            <a:headEnd/>
            <a:tailEnd/>
          </a:ln>
        </p:spPr>
        <p:txBody>
          <a:bodyPr anchor="ctr"/>
          <a:lstStyle/>
          <a:p>
            <a:pPr algn="ctr">
              <a:defRPr/>
            </a:pPr>
            <a:r>
              <a:rPr lang="en-US" sz="4400" b="1">
                <a:solidFill>
                  <a:schemeClr val="accent6">
                    <a:lumMod val="50000"/>
                  </a:schemeClr>
                </a:solidFill>
                <a:latin typeface="+mj-lt"/>
                <a:ea typeface="+mj-ea"/>
                <a:cs typeface="+mj-cs"/>
              </a:rPr>
              <a:t>Historical Perspective</a:t>
            </a:r>
            <a:r>
              <a:rPr lang="en-US" sz="4400">
                <a:latin typeface="+mj-lt"/>
                <a:ea typeface="+mj-ea"/>
                <a:cs typeface="+mj-cs"/>
              </a:rPr>
              <a:t>	</a:t>
            </a:r>
            <a:endParaRPr lang="en-US" sz="4400" dirty="0">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a:ln w="38100">
            <a:solidFill>
              <a:schemeClr val="tx1"/>
            </a:solidFill>
          </a:ln>
        </p:spPr>
        <p:txBody>
          <a:bodyPr/>
          <a:lstStyle/>
          <a:p>
            <a:pPr eaLnBrk="1" hangingPunct="1">
              <a:defRPr/>
            </a:pPr>
            <a:r>
              <a:rPr lang="en-US" b="1" dirty="0" smtClean="0"/>
              <a:t>Standards and Principles</a:t>
            </a:r>
            <a:endParaRPr lang="en-US"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Waveform">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2818</TotalTime>
  <Words>7780</Words>
  <Application>Microsoft Office PowerPoint</Application>
  <PresentationFormat>On-screen Show (4:3)</PresentationFormat>
  <Paragraphs>624</Paragraphs>
  <Slides>37</Slides>
  <Notes>36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Office Theme</vt:lpstr>
      <vt:lpstr>Acrobat Document</vt:lpstr>
      <vt:lpstr>Building Local Capacity for Data Analysis and Use</vt:lpstr>
      <vt:lpstr>Data Accountability Center Goal</vt:lpstr>
      <vt:lpstr>Premises</vt:lpstr>
      <vt:lpstr>PowerPoint Presentation</vt:lpstr>
      <vt:lpstr>Important Points for Helping Local Data teams Be Successful</vt:lpstr>
      <vt:lpstr>PowerPoint Presentation</vt:lpstr>
      <vt:lpstr>Historical Perspective</vt:lpstr>
      <vt:lpstr>Historical Perspective</vt:lpstr>
      <vt:lpstr>Standards and Principles</vt:lpstr>
      <vt:lpstr>Haidee’s stuff</vt:lpstr>
      <vt:lpstr>From PowerPoint to Lectora</vt:lpstr>
      <vt:lpstr>Guide </vt:lpstr>
      <vt:lpstr>PowerPoint Presentation</vt:lpstr>
      <vt:lpstr>Ways to Use Data</vt:lpstr>
      <vt:lpstr>Approach to Improvement Planning </vt:lpstr>
      <vt:lpstr>Possible Reactions</vt:lpstr>
      <vt:lpstr>Proactive Versus Reactive Both are Positive</vt:lpstr>
      <vt:lpstr>What is Your Purpose</vt:lpstr>
      <vt:lpstr>How Will Your Team Interact?</vt:lpstr>
      <vt:lpstr>PowerPoint Presentation</vt:lpstr>
      <vt:lpstr>Pre On-Site Visit</vt:lpstr>
      <vt:lpstr>First On-Site Visit</vt:lpstr>
      <vt:lpstr>Beginning the Journey</vt:lpstr>
      <vt:lpstr>Review Multiple Source of Data</vt:lpstr>
      <vt:lpstr>PowerPoint Presentation</vt:lpstr>
      <vt:lpstr>Infant and Toddler Connection of Playground City Referral Outcome by Referral Source (7/01/09-7/30/10)</vt:lpstr>
      <vt:lpstr>Additional Data Needed</vt:lpstr>
      <vt:lpstr>Second On-Site Visit</vt:lpstr>
      <vt:lpstr>What’s Accomplished?</vt:lpstr>
      <vt:lpstr>Data Collection (8/1/10 – 11/30/10)</vt:lpstr>
      <vt:lpstr>Data Collection (8/1/10 – 11/30/10)</vt:lpstr>
      <vt:lpstr>ITC Playground City  Hypotheses</vt:lpstr>
      <vt:lpstr>Final On-Site Visit</vt:lpstr>
      <vt:lpstr>Final On-Site Visit</vt:lpstr>
      <vt:lpstr>ITC Playground City  Improvement Plan</vt:lpstr>
      <vt:lpstr>What’s Next?</vt:lpstr>
      <vt:lpstr>Things to Remember</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phu55748</dc:creator>
  <cp:lastModifiedBy>FPG</cp:lastModifiedBy>
  <cp:revision>248</cp:revision>
  <dcterms:created xsi:type="dcterms:W3CDTF">2011-02-22T15:08:16Z</dcterms:created>
  <dcterms:modified xsi:type="dcterms:W3CDTF">2011-03-08T20:58:59Z</dcterms:modified>
</cp:coreProperties>
</file>