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 id="2147484812" r:id="rId7"/>
    <p:sldMasterId id="2147484822" r:id="rId8"/>
    <p:sldMasterId id="2147484832" r:id="rId9"/>
  </p:sldMasterIdLst>
  <p:notesMasterIdLst>
    <p:notesMasterId r:id="rId42"/>
  </p:notesMasterIdLst>
  <p:handoutMasterIdLst>
    <p:handoutMasterId r:id="rId43"/>
  </p:handoutMasterIdLst>
  <p:sldIdLst>
    <p:sldId id="925" r:id="rId10"/>
    <p:sldId id="924" r:id="rId11"/>
    <p:sldId id="996" r:id="rId12"/>
    <p:sldId id="927" r:id="rId13"/>
    <p:sldId id="1015" r:id="rId14"/>
    <p:sldId id="998" r:id="rId15"/>
    <p:sldId id="928" r:id="rId16"/>
    <p:sldId id="997" r:id="rId17"/>
    <p:sldId id="982" r:id="rId18"/>
    <p:sldId id="984" r:id="rId19"/>
    <p:sldId id="999" r:id="rId20"/>
    <p:sldId id="985" r:id="rId21"/>
    <p:sldId id="987" r:id="rId22"/>
    <p:sldId id="1000" r:id="rId23"/>
    <p:sldId id="1001" r:id="rId24"/>
    <p:sldId id="1002" r:id="rId25"/>
    <p:sldId id="1003" r:id="rId26"/>
    <p:sldId id="1004" r:id="rId27"/>
    <p:sldId id="1005" r:id="rId28"/>
    <p:sldId id="1006" r:id="rId29"/>
    <p:sldId id="1007" r:id="rId30"/>
    <p:sldId id="1008" r:id="rId31"/>
    <p:sldId id="1009" r:id="rId32"/>
    <p:sldId id="1010" r:id="rId33"/>
    <p:sldId id="1011" r:id="rId34"/>
    <p:sldId id="986" r:id="rId35"/>
    <p:sldId id="1012" r:id="rId36"/>
    <p:sldId id="988" r:id="rId37"/>
    <p:sldId id="1013" r:id="rId38"/>
    <p:sldId id="1014" r:id="rId39"/>
    <p:sldId id="989" r:id="rId40"/>
    <p:sldId id="993" r:id="rId41"/>
  </p:sldIdLst>
  <p:sldSz cx="9144000" cy="6858000" type="screen4x3"/>
  <p:notesSz cx="6881813" cy="9296400"/>
  <p:custDataLst>
    <p:tags r:id="rId44"/>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9AB"/>
    <a:srgbClr val="EABC68"/>
    <a:srgbClr val="FFF2C9"/>
    <a:srgbClr val="FFE9A3"/>
    <a:srgbClr val="7BD12D"/>
    <a:srgbClr val="9FDB57"/>
    <a:srgbClr val="ACFEC0"/>
    <a:srgbClr val="92FB4B"/>
    <a:srgbClr val="A9FC70"/>
    <a:srgbClr val="81F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9" autoAdjust="0"/>
    <p:restoredTop sz="80145" autoAdjust="0"/>
  </p:normalViewPr>
  <p:slideViewPr>
    <p:cSldViewPr>
      <p:cViewPr>
        <p:scale>
          <a:sx n="70" d="100"/>
          <a:sy n="70" d="100"/>
        </p:scale>
        <p:origin x="-1188" y="12"/>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5" d="100"/>
          <a:sy n="75" d="100"/>
        </p:scale>
        <p:origin x="-2130"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44860" y="304800"/>
            <a:ext cx="2981911" cy="46418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Orientation for New Staff</a:t>
            </a:r>
          </a:p>
          <a:p>
            <a:pPr>
              <a:defRPr/>
            </a:pPr>
            <a:r>
              <a:rPr lang="en-US" dirty="0" smtClean="0"/>
              <a:t>September 2011</a:t>
            </a:r>
            <a:endParaRPr lang="en-US" dirty="0"/>
          </a:p>
        </p:txBody>
      </p:sp>
      <p:sp>
        <p:nvSpPr>
          <p:cNvPr id="385027" name="Rectangle 3"/>
          <p:cNvSpPr>
            <a:spLocks noGrp="1" noChangeArrowheads="1"/>
          </p:cNvSpPr>
          <p:nvPr>
            <p:ph type="dt" sz="quarter" idx="1"/>
          </p:nvPr>
        </p:nvSpPr>
        <p:spPr bwMode="auto">
          <a:xfrm>
            <a:off x="5422107" y="0"/>
            <a:ext cx="1458147"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dirty="0"/>
          </a:p>
        </p:txBody>
      </p:sp>
      <p:sp>
        <p:nvSpPr>
          <p:cNvPr id="6" name="Footer Placeholder 5"/>
          <p:cNvSpPr>
            <a:spLocks noGrp="1"/>
          </p:cNvSpPr>
          <p:nvPr>
            <p:ph type="ftr" sz="quarter" idx="2"/>
          </p:nvPr>
        </p:nvSpPr>
        <p:spPr>
          <a:xfrm>
            <a:off x="1" y="8830627"/>
            <a:ext cx="2981911" cy="464184"/>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A751BC00-6E41-4DAB-AD97-F32C9F5FCA08}" type="slidenum">
              <a:rPr lang="en-US" smtClean="0"/>
              <a:pPr/>
              <a:t>‹#›</a:t>
            </a:fld>
            <a:endParaRPr lang="en-US"/>
          </a:p>
        </p:txBody>
      </p:sp>
    </p:spTree>
    <p:extLst>
      <p:ext uri="{BB962C8B-B14F-4D97-AF65-F5344CB8AC3E}">
        <p14:creationId xmlns:p14="http://schemas.microsoft.com/office/powerpoint/2010/main" val="34545006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898342"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39A4E8AF-FB59-4ECE-8C80-76E13B1AC5D3}" type="datetimeFigureOut">
              <a:rPr lang="en-US"/>
              <a:pPr>
                <a:defRPr/>
              </a:pPr>
              <a:t>10/28/2011</a:t>
            </a:fld>
            <a:endParaRPr lang="en-US"/>
          </a:p>
        </p:txBody>
      </p:sp>
      <p:sp>
        <p:nvSpPr>
          <p:cNvPr id="43012" name="Rectangle 4"/>
          <p:cNvSpPr>
            <a:spLocks noGrp="1" noRot="1" noChangeAspect="1" noChangeArrowheads="1" noTextEdit="1"/>
          </p:cNvSpPr>
          <p:nvPr>
            <p:ph type="sldImg" idx="2"/>
          </p:nvPr>
        </p:nvSpPr>
        <p:spPr bwMode="auto">
          <a:xfrm>
            <a:off x="1119188" y="698500"/>
            <a:ext cx="4645025"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6933" y="4414519"/>
            <a:ext cx="5507948"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98342"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22E3482-1AC4-4480-8E1D-0AB2BCEB3E2D}" type="slidenum">
              <a:rPr lang="en-US"/>
              <a:pPr>
                <a:defRPr/>
              </a:pPr>
              <a:t>‹#›</a:t>
            </a:fld>
            <a:endParaRPr lang="en-US"/>
          </a:p>
        </p:txBody>
      </p:sp>
    </p:spTree>
    <p:extLst>
      <p:ext uri="{BB962C8B-B14F-4D97-AF65-F5344CB8AC3E}">
        <p14:creationId xmlns:p14="http://schemas.microsoft.com/office/powerpoint/2010/main" val="26524382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4919453-113B-4CC0-AB0A-003B56F6E941}" type="slidenum">
              <a:rPr lang="en-US"/>
              <a:pPr/>
              <a:t>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some basics</a:t>
            </a:r>
            <a:r>
              <a:rPr lang="en-US" baseline="0" dirty="0" smtClean="0"/>
              <a:t> of the COS process to provide the foundation for understanding the 7 point scale, let’s switch gears and delve a bit into the background of the 7 point scale and some key concepts for it’s use.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11</a:t>
            </a:fld>
            <a:endParaRPr lang="en-US"/>
          </a:p>
        </p:txBody>
      </p:sp>
    </p:spTree>
    <p:extLst>
      <p:ext uri="{BB962C8B-B14F-4D97-AF65-F5344CB8AC3E}">
        <p14:creationId xmlns:p14="http://schemas.microsoft.com/office/powerpoint/2010/main" val="424398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a:t>
            </a:r>
            <a:r>
              <a:rPr lang="en-US" baseline="0" dirty="0" smtClean="0"/>
              <a:t> concept behind the seven point scale is that comparison to what is age-expected.  If we begin with the foundational understanding that most children in our population demonstrate skills and behaviors within these outcomes in age expected ways, then we can relate the rest of the rating to how far away from age expected a child is.  </a:t>
            </a:r>
          </a:p>
          <a:p>
            <a:endParaRPr lang="en-US" baseline="0" dirty="0" smtClean="0"/>
          </a:p>
          <a:p>
            <a:r>
              <a:rPr lang="en-US" baseline="0" dirty="0" smtClean="0"/>
              <a:t>One of the greatest challenges to measuring outcomes is the fact that early intervention services children with many different kinds of delays and disabilities including those with short-term difficulties to those with extremely serious, long term health and developmental consequences.  For children with very serious conditions, the best possible outcome might e retaining whatever skills and capabilities the children have or even preventing or lessening regression of skills.   For some children, intervention will help them acquire new skills at a faster rate so that they  move closer to or even achieve the kind of functioning displayed by their same age peers.  Other children will acquire new skills but will still display some degree of developmental delay.  </a:t>
            </a:r>
          </a:p>
          <a:p>
            <a:r>
              <a:rPr lang="en-US" baseline="0" dirty="0" smtClean="0"/>
              <a:t>It is acknowledged that there will be children who do not make progress or even regress. This is anticipated to be a small percentage of children receiving early intervention.  It is important to know that given that this is expected, it is not a concept or a rating to be avoided when measuring child’s functioning compared to same age peers.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AE – at age expectation</a:t>
            </a:r>
          </a:p>
          <a:p>
            <a:endParaRPr lang="en-US" dirty="0" smtClean="0"/>
          </a:p>
          <a:p>
            <a:r>
              <a:rPr lang="en-US" dirty="0" smtClean="0"/>
              <a:t>IF </a:t>
            </a:r>
            <a:r>
              <a:rPr lang="en-US" baseline="0" dirty="0" smtClean="0"/>
              <a:t> - children are functioning like a child that is somewhat younger than their actual chronological child</a:t>
            </a:r>
          </a:p>
          <a:p>
            <a:endParaRPr lang="en-US" baseline="0" dirty="0" smtClean="0"/>
          </a:p>
          <a:p>
            <a:r>
              <a:rPr lang="en-US" baseline="0" dirty="0" smtClean="0"/>
              <a:t>F – children are functioning like a child that is MUCH younger than their actual chronological age.</a:t>
            </a:r>
          </a:p>
          <a:p>
            <a:endParaRPr lang="en-US" baseline="0" dirty="0" smtClean="0"/>
          </a:p>
          <a:p>
            <a:r>
              <a:rPr lang="en-US" baseline="0" dirty="0" smtClean="0"/>
              <a:t>In reality, children show a mix of these skills, and so the process of selecting a rating is a team process of determining to WHAT EXTENT the child demonstrates these levels of skills and behaviors in the three outcome areas.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 ask why compare</a:t>
            </a:r>
            <a:r>
              <a:rPr lang="en-US" baseline="0" dirty="0" smtClean="0"/>
              <a:t> the child’s functioning to age expected behavior, why not only focus on the child’s functioning now compared to some time in the past…? </a:t>
            </a:r>
          </a:p>
          <a:p>
            <a:r>
              <a:rPr lang="en-US" baseline="0" dirty="0" smtClean="0"/>
              <a:t>One reason is that the federal government requires information about child outcomes in that format. But, there are other good reasons too. As we use child outcomes information to justify our program’s effectiveness, it is stronger to show that children receiving services make progress relative in how close they are to age-expected functioning  rather than only that they make progress.  This is because most children birth to three will make some progress even without intervention….it is simply a time of growth and change for all children.  </a:t>
            </a:r>
          </a:p>
          <a:p>
            <a:r>
              <a:rPr lang="en-US" baseline="0" dirty="0" smtClean="0"/>
              <a:t>Also, having high expectations challenges us to help children achieve as much as possible.  Studies show too that many children will reach an age-expected level of functioning. For instance, a national study of early intervention (NEILS) showed that about half of children who enrolled in early intervention services no longer needed special education services by the time they reached kindergarten.  That said, the way in which states actually report child outcomes data to the federal government isn’t just achieved age-expected functioning/did not achieve it.  Instead, we celebrate 5 different kinds of progress that children make as a result of services and report on all of those.  We don’t go into a full explanation of all of those different progress categories in this presentation, but it is important to know that we use the information to think about the pattern of progress for each child. </a:t>
            </a:r>
          </a:p>
          <a:p>
            <a:r>
              <a:rPr lang="en-US" baseline="0" dirty="0" smtClean="0"/>
              <a:t>Comparing children’s functioning to age-expected behavior also provides important information about how the child may be able to successfully participate in a variety of settings, including community and eventually school settings that are designed with the assumption of age-expected skills.  </a:t>
            </a:r>
          </a:p>
          <a:p>
            <a:r>
              <a:rPr lang="en-US" baseline="0" dirty="0" smtClean="0"/>
              <a:t>Finally, as many stakeholders weighed in on what the federal requirement should be, many family members said they wished there had been more clear discussion about where their child stood relative to age expectations all along the way so they had a clearer picture. Some indicated that throughout early intervention they kept hearing about all the individual progress their child was making as time passed and were later surprised as their child started school to find out that their child continued to be behind his peers. They hadn’t realize the pace at which other children were making progress during the same time.</a:t>
            </a:r>
            <a:endParaRPr lang="en-US" dirty="0" smtClean="0"/>
          </a:p>
        </p:txBody>
      </p:sp>
      <p:sp>
        <p:nvSpPr>
          <p:cNvPr id="4" name="Slide Number Placeholder 3"/>
          <p:cNvSpPr>
            <a:spLocks noGrp="1"/>
          </p:cNvSpPr>
          <p:nvPr>
            <p:ph type="sldNum" sz="quarter" idx="10"/>
          </p:nvPr>
        </p:nvSpPr>
        <p:spPr/>
        <p:txBody>
          <a:bodyPr/>
          <a:lstStyle/>
          <a:p>
            <a:fld id="{B62D71B3-72C5-4B8F-923A-C85C1696071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0277E89-28CB-4F8A-B51F-A8BE2ABE278E}" type="slidenum">
              <a:rPr lang="en-US"/>
              <a:pPr/>
              <a:t>15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So where in the process do we select a rating?  The team collects and summarizes </a:t>
            </a:r>
            <a:r>
              <a:rPr lang="en-US" baseline="0" dirty="0" smtClean="0"/>
              <a:t>assessment information and completes the form, including determining a rating for each of the three outcomes.  </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249E-94E5-431D-84D9-B9A79AD934B3}" type="slidenum">
              <a:rPr lang="en-US"/>
              <a:pPr/>
              <a:t>16</a:t>
            </a:fld>
            <a:endParaRPr lang="en-US"/>
          </a:p>
        </p:txBody>
      </p:sp>
      <p:sp>
        <p:nvSpPr>
          <p:cNvPr id="904194" name="Rectangle 2"/>
          <p:cNvSpPr>
            <a:spLocks noGrp="1" noRot="1" noChangeAspect="1" noChangeArrowheads="1" noTextEdit="1"/>
          </p:cNvSpPr>
          <p:nvPr>
            <p:ph type="sldImg"/>
          </p:nvPr>
        </p:nvSpPr>
        <p:spPr>
          <a:xfrm>
            <a:off x="1117600" y="695325"/>
            <a:ext cx="4646613" cy="3486150"/>
          </a:xfrm>
          <a:ln/>
        </p:spPr>
      </p:sp>
      <p:sp>
        <p:nvSpPr>
          <p:cNvPr id="904195" name="Rectangle 3"/>
          <p:cNvSpPr>
            <a:spLocks noGrp="1" noChangeArrowheads="1"/>
          </p:cNvSpPr>
          <p:nvPr>
            <p:ph type="body" idx="1"/>
          </p:nvPr>
        </p:nvSpPr>
        <p:spPr>
          <a:xfrm>
            <a:off x="688181" y="4414177"/>
            <a:ext cx="5508637" cy="4188222"/>
          </a:xfrm>
        </p:spPr>
        <p:txBody>
          <a:bodyPr/>
          <a:lstStyle/>
          <a:p>
            <a:r>
              <a:rPr lang="en-US" dirty="0" smtClean="0"/>
              <a:t>For</a:t>
            </a:r>
            <a:r>
              <a:rPr lang="en-US" baseline="0" dirty="0" smtClean="0"/>
              <a:t> successful participation in this process, team members need information about how the child functions in various situations and settings.  They need knowledge of age-expected child development, the three outcomes, and the rating scale.  They also need an understanding of the cultural differences that may affect expectations for a child’s development.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an in</a:t>
            </a:r>
            <a:r>
              <a:rPr lang="en-US" baseline="0" dirty="0" smtClean="0"/>
              <a:t> depth look at the 7 point scale.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17</a:t>
            </a:fld>
            <a:endParaRPr lang="en-US"/>
          </a:p>
        </p:txBody>
      </p:sp>
    </p:spTree>
    <p:extLst>
      <p:ext uri="{BB962C8B-B14F-4D97-AF65-F5344CB8AC3E}">
        <p14:creationId xmlns:p14="http://schemas.microsoft.com/office/powerpoint/2010/main" val="424398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190BFA0-23DE-405E-884D-E7E41C5C4A4A}" type="slidenum">
              <a:rPr lang="en-US"/>
              <a:pPr/>
              <a:t>18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lnSpc>
                <a:spcPct val="90000"/>
              </a:lnSpc>
            </a:pPr>
            <a:r>
              <a:rPr lang="en-US" sz="1000" dirty="0" smtClean="0"/>
              <a:t>This figure represents the range of skills and behavior that can be observed in all children in the general population.  </a:t>
            </a:r>
          </a:p>
          <a:p>
            <a:pPr eaLnBrk="1" hangingPunct="1">
              <a:lnSpc>
                <a:spcPct val="90000"/>
              </a:lnSpc>
            </a:pPr>
            <a:r>
              <a:rPr lang="en-US" sz="1000" dirty="0" smtClean="0"/>
              <a:t>The yellow circle represents those with age-expected behavior.  That includes quite a range of skills.  By definition, most children in the general population fall into the yellow circle.  There are some children at the fringe of the yellow circle (just beyond the dotted line, still in yellow) who show age-expected skills now, but for whom providers and parents have concerns that if they continue on this developmental course, then in future years they might no longer show age-expected skills. (Perhaps they have the skills now but don’t appear to be gaining new skills at a rate or in quality that parallels other children their age.) Then there are children who right now do not show age-expected skills and behaviors.  Some are pretty close, but not quite at age-expected levels (like the red ring, where you might see a mix of age-expected and not age-expected skills in different situations or at different times).  Others are farther from age-expected levels</a:t>
            </a:r>
            <a:r>
              <a:rPr lang="en-US" sz="1000" dirty="0" smtClean="0">
                <a:cs typeface="Times New Roman" pitchFamily="18" charset="0"/>
              </a:rPr>
              <a:t>—</a:t>
            </a:r>
            <a:r>
              <a:rPr lang="en-US" sz="1000" dirty="0" smtClean="0"/>
              <a:t>like the blue ring, where a child might show skills that are the immediate foundation for age-expected skills (not displaying age-expected skills yet, but a step just before that in the sequence of development).  Still other children are farthest from age-expected levels.  Those in the outermost pink ring also show skills, but they don’t show those expected for their age or even those that are the close precursors to those skills.  </a:t>
            </a:r>
          </a:p>
          <a:p>
            <a:pPr eaLnBrk="1" hangingPunct="1">
              <a:lnSpc>
                <a:spcPct val="90000"/>
              </a:lnSpc>
            </a:pPr>
            <a:endParaRPr lang="en-US" sz="1000" dirty="0" smtClean="0"/>
          </a:p>
          <a:p>
            <a:pPr eaLnBrk="1" hangingPunct="1">
              <a:lnSpc>
                <a:spcPct val="90000"/>
              </a:lnSpc>
            </a:pPr>
            <a:r>
              <a:rPr lang="en-US" sz="1000" dirty="0" smtClean="0"/>
              <a:t>There are seven circles, which correspond to seven COSF ratings. The innermost circle represents a rating of 7,</a:t>
            </a:r>
            <a:r>
              <a:rPr lang="en-US" sz="1000" baseline="0" dirty="0" smtClean="0"/>
              <a:t> the outermost circle a rating of 1.  This visual helps think about the ratings and children’s functioning related to same age peers.  So now that we have the concept of the movement down, let’s talk about what the numerical ratings </a:t>
            </a:r>
            <a:r>
              <a:rPr lang="en-US" sz="1000" i="1" baseline="0" dirty="0" smtClean="0"/>
              <a:t>mean.</a:t>
            </a:r>
            <a:endParaRPr lang="en-US" sz="1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at the top of the scale.  The</a:t>
            </a:r>
            <a:r>
              <a:rPr lang="en-US" baseline="0" dirty="0" smtClean="0"/>
              <a:t> team would consider a rating of ‘7’ in an outcome area for a child who is ‘completely age appropriate’ in just about all of the settings that make up his or her life – and for whom there are no concerns in this particular outcome.</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would consider a rating of ‘6’ if the child’s functioning is overall age appropriate in the outcome you’re measuring, but the team does have some concerns about the child’s development in this area.  Concerns are not  simply target areas for improvement.  Concerns should be serious enough that one would want to keep an eye on the child’s development because you suspect, although the child is functioning at an age-expected level right now, unless concerns area addressed, the child will not be able to keep up with those peers who are developing according to age expectations.  </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0A328AA-E5BB-4986-8FC9-76407B9FA044}" type="slidenum">
              <a:rPr lang="en-US"/>
              <a:pPr/>
              <a:t>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i="0" dirty="0" smtClean="0"/>
              <a:t>The objectives of this session are to</a:t>
            </a:r>
            <a:r>
              <a:rPr lang="en-US" i="0" baseline="0" dirty="0" smtClean="0"/>
              <a:t> help you make the connection between what you know about the 3 EC outcomes and the 7 point scale.  We’ll talk a lot about the seven point scale itself, including it’s relationship with age-expected development and the definitions of each rating.  Later today you’ll have the opportunity to attend a session that will address in depth the concepts of age-expected development, but you’ll get a brief overview in this session; enough to understand how to use the 7 point scale effectively.  You’ll also have the opportunity to attend a session with Naomi where you can put all the pieces together.  </a:t>
            </a:r>
          </a:p>
          <a:p>
            <a:pPr eaLnBrk="1" hangingPunct="1"/>
            <a:endParaRPr lang="en-US" i="0" baseline="0" dirty="0" smtClean="0"/>
          </a:p>
          <a:p>
            <a:pPr eaLnBrk="1" hangingPunct="1"/>
            <a:r>
              <a:rPr lang="en-US" i="0" baseline="0" dirty="0" smtClean="0"/>
              <a:t>In addition to the descriptions of the 7-point scale we’ll be sharing state and national resources with you to help you use the scale.  We’ll also review some key concepts to think about when choosing a rating, and finally, we’ll give you some practice, using a little girl named Kim.  </a:t>
            </a:r>
            <a:endParaRPr lang="en-US" i="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rating of ‘5’ means that the child does show</a:t>
            </a:r>
            <a:r>
              <a:rPr lang="en-US" baseline="0" dirty="0" smtClean="0"/>
              <a:t> age-expected skills and behaviors, but not in all of the settings or all the situations that make up his or her everyday life.  The child’s functioning may appear to be more like that of a slightly younger child.</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team would consider a rating of</a:t>
            </a:r>
            <a:r>
              <a:rPr lang="en-US" baseline="0" dirty="0" smtClean="0"/>
              <a:t> ‘4’ if a child occasionally shows skills and behaviors that are at age level, but most of the time appears more like a younger child in an outcome area.</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rating of ‘3’ means that the</a:t>
            </a:r>
            <a:r>
              <a:rPr lang="en-US" baseline="0" dirty="0" smtClean="0"/>
              <a:t> child is not showing age-expected skills and behaviors in an outcome area. The child’s functioning is close to, but not at, age level.  The skills that are close to, but not at, age expectations, we call ‘immediate foundational skills.’  These are the skills that practitioners will build on to help move the child to age expected functioning.</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rating of ‘2’ means the child occasionally</a:t>
            </a:r>
            <a:r>
              <a:rPr lang="en-US" baseline="0" dirty="0" smtClean="0"/>
              <a:t> uses immediate foundational skills, but most of the time his or her functioning uses skills that would be considered foundational rather than immediate foundational.</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p:txBody>
          <a:bodyPr/>
          <a:lstStyle/>
          <a:p>
            <a:pPr eaLnBrk="1" hangingPunct="1"/>
            <a:r>
              <a:rPr lang="en-US" dirty="0" smtClean="0"/>
              <a:t>The team would consider a rating of ‘1’ for a child who is not showing age</a:t>
            </a:r>
            <a:r>
              <a:rPr lang="en-US" baseline="0" dirty="0" smtClean="0"/>
              <a:t>-expected functioning or immediate foundational sills.  A rating of ‘1’ does not mean that the child has no skills.  It means the child has not yet acquired the skills considered immediate foundational skills for a child of his or her age.  It does mean that his or her functioning probably looks like more like a much younger child.</a:t>
            </a:r>
          </a:p>
          <a:p>
            <a:pPr eaLnBrk="1" hangingPunct="1"/>
            <a:endParaRPr lang="en-US" baseline="0" dirty="0" smtClean="0"/>
          </a:p>
          <a:p>
            <a:pPr eaLnBrk="1" hangingPunct="1"/>
            <a:r>
              <a:rPr lang="en-US" baseline="0" dirty="0" smtClean="0"/>
              <a:t>ACTIVITY:  Now that we’ve done an overview, let’s see how much you’ve remembered! </a:t>
            </a:r>
            <a:r>
              <a:rPr lang="en-US" baseline="0" dirty="0" smtClean="0">
                <a:sym typeface="Wingdings" pitchFamily="2" charset="2"/>
              </a:rPr>
              <a:t></a:t>
            </a:r>
          </a:p>
          <a:p>
            <a:pPr eaLnBrk="1" hangingPunct="1"/>
            <a:r>
              <a:rPr lang="en-US" baseline="0" dirty="0" smtClean="0">
                <a:sym typeface="Wingdings" pitchFamily="2" charset="2"/>
              </a:rPr>
              <a:t>No peeking.</a:t>
            </a:r>
          </a:p>
          <a:p>
            <a:pPr eaLnBrk="1" hangingPunct="1"/>
            <a:r>
              <a:rPr lang="en-US" baseline="0" dirty="0" smtClean="0">
                <a:sym typeface="Wingdings" pitchFamily="2" charset="2"/>
              </a:rPr>
              <a:t>Have them do the blank Descriptor Statement matching – have them fill in 1-7 (they are not in order).</a:t>
            </a:r>
          </a:p>
          <a:p>
            <a:pPr eaLnBrk="1" hangingPunct="1"/>
            <a:r>
              <a:rPr lang="en-US" baseline="0" dirty="0" smtClean="0">
                <a:sym typeface="Wingdings" pitchFamily="2" charset="2"/>
              </a:rPr>
              <a:t>Have them call it out.</a:t>
            </a:r>
            <a:endParaRPr lang="en-US" dirty="0" smtClean="0"/>
          </a:p>
        </p:txBody>
      </p:sp>
      <p:sp>
        <p:nvSpPr>
          <p:cNvPr id="83972" name="Slide Number Placeholder 3"/>
          <p:cNvSpPr>
            <a:spLocks noGrp="1"/>
          </p:cNvSpPr>
          <p:nvPr>
            <p:ph type="sldNum" sz="quarter" idx="5"/>
          </p:nvPr>
        </p:nvSpPr>
        <p:spPr>
          <a:noFill/>
        </p:spPr>
        <p:txBody>
          <a:bodyPr/>
          <a:lstStyle/>
          <a:p>
            <a:fld id="{EB4D2609-6B41-48A8-AC7B-9662F4F1E511}"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 in</a:t>
            </a:r>
            <a:r>
              <a:rPr lang="en-US" baseline="0" dirty="0" smtClean="0"/>
              <a:t> – not expected to remember it – you have RESOURCES!</a:t>
            </a:r>
            <a:endParaRPr lang="en-US" dirty="0" smtClean="0"/>
          </a:p>
          <a:p>
            <a:endParaRPr lang="en-US" dirty="0" smtClean="0"/>
          </a:p>
          <a:p>
            <a:r>
              <a:rPr lang="en-US" dirty="0" smtClean="0"/>
              <a:t>You have</a:t>
            </a:r>
            <a:r>
              <a:rPr lang="en-US" baseline="0" dirty="0" smtClean="0"/>
              <a:t> many resources available to you to help you think through the decision of what the rating should be.  The first in your packet is a document that combines the numerical rating (1-7) with the descriptor statements to be selected and entered into your Summary of Strengths and Needs.  It also offers a visual to help you think about the proportion of age expected (AE), immediate foundational (IF) and foundational skills (F) you see in a child.</a:t>
            </a:r>
          </a:p>
          <a:p>
            <a:endParaRPr lang="en-US" baseline="0" dirty="0" smtClean="0"/>
          </a:p>
          <a:p>
            <a:r>
              <a:rPr lang="en-US" baseline="0" dirty="0" smtClean="0"/>
              <a:t>Also in your packet, you have the ECO decision tree.  (Have them take that out and start with the first question about seeing ANY AE skills, and the decision making process).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It’s the kind of thing</a:t>
            </a:r>
            <a:r>
              <a:rPr lang="en-US" baseline="0" dirty="0" smtClean="0"/>
              <a:t> you need practice with…the more you use it, the more you understand and remember.  Let’s practice some more!</a:t>
            </a:r>
            <a:endParaRPr lang="en-US" dirty="0" smtClean="0"/>
          </a:p>
          <a:p>
            <a:endParaRPr lang="en-US" dirty="0" smtClean="0"/>
          </a:p>
          <a:p>
            <a:r>
              <a:rPr lang="en-US" dirty="0" smtClean="0"/>
              <a:t>Now let’s check your knowledge of the 7 points on the Child Outcomes Summary rating scale.  As with Outcomes Jeopardy, make sure you are in ‘slide show’ mode and click on each box so that the ‘door’ slides away.  Behind the door is the answer to the question.  You provide the question, which might be ‘What is a rating of 1?’  ‘What is a rating of 2?’ and so on.  Record your responses on the ‘Jeopardy Score Sheets’ found at this link – [insert link].</a:t>
            </a:r>
          </a:p>
          <a:p>
            <a:endParaRPr lang="en-US" dirty="0" smtClean="0"/>
          </a:p>
          <a:p>
            <a:endParaRPr 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fld id="{5220F694-8561-4E3D-B01B-48DA7DD6477B}" type="slidenum">
              <a:rPr lang="en-US" b="0" smtClean="0"/>
              <a:pPr eaLnBrk="1" hangingPunct="1"/>
              <a:t>27</a:t>
            </a:fld>
            <a:endParaRPr lang="en-US" b="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 minute activity</a:t>
            </a:r>
          </a:p>
          <a:p>
            <a:r>
              <a:rPr lang="en-US" dirty="0" smtClean="0"/>
              <a:t>Have the participants take out the Kim case study, which should be the summary</a:t>
            </a:r>
            <a:r>
              <a:rPr lang="en-US" baseline="0" dirty="0" smtClean="0"/>
              <a:t> of the three outcome areas and Kim’s introduction.  Introduce Kim briefly and then have them divide into small groups (no more than 5).  Have them read through the case study, highlighting AE skills with the green highlighters, IF skills in yellow and F skills in pink.  Then they should engage in a group discussion about what the ratings should be.</a:t>
            </a:r>
          </a:p>
          <a:p>
            <a:r>
              <a:rPr lang="en-US" baseline="0" dirty="0" smtClean="0"/>
              <a:t>Leave 5-7 minutes for report out.  Ask for rating decisions on outcome 1.  Anyone come up with anything different?  Why?  Do the same for outcome 2, 3.</a:t>
            </a:r>
          </a:p>
          <a:p>
            <a:endParaRPr lang="en-US" baseline="0" dirty="0" smtClean="0"/>
          </a:p>
          <a:p>
            <a:r>
              <a:rPr lang="en-US" baseline="0" dirty="0" smtClean="0"/>
              <a:t>Ask about the process of deciding – was their consensus in the group you were in?  Why or why not?</a:t>
            </a:r>
          </a:p>
          <a:p>
            <a:endParaRPr lang="en-US" dirty="0"/>
          </a:p>
        </p:txBody>
      </p:sp>
      <p:sp>
        <p:nvSpPr>
          <p:cNvPr id="4" name="Slide Number Placeholder 3"/>
          <p:cNvSpPr>
            <a:spLocks noGrp="1"/>
          </p:cNvSpPr>
          <p:nvPr>
            <p:ph type="sldNum" sz="quarter" idx="10"/>
          </p:nvPr>
        </p:nvSpPr>
        <p:spPr/>
        <p:txBody>
          <a:bodyPr/>
          <a:lstStyle/>
          <a:p>
            <a:fld id="{4D650C7D-A758-461B-8806-F0695D7B6004}"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question that sometimes arises in the context of the summary of functional performance process is whether or not rating a child’s functioning on the 7-point scale is ‘subjective.’  Subjectivity can be defined as related to the ‘mind’ of the rater, rather than the nature of the subject being rated.  If your team determines a rating based on what is in their minds, rather on the what the child demonstrates and the rating criteria, the rating may be subjective.  If the rating is based on the child’s demonstrated functioning, as compared to age-expected functioning and the criteria for each of the 7 points, it is a data based decision – not unlike the decisions the team makes when designing an appropriate program for a child.</a:t>
            </a:r>
            <a:endParaRPr lang="en-US" dirty="0"/>
          </a:p>
        </p:txBody>
      </p:sp>
      <p:sp>
        <p:nvSpPr>
          <p:cNvPr id="4" name="Slide Number Placeholder 3"/>
          <p:cNvSpPr>
            <a:spLocks noGrp="1"/>
          </p:cNvSpPr>
          <p:nvPr>
            <p:ph type="sldNum" sz="quarter" idx="10"/>
          </p:nvPr>
        </p:nvSpPr>
        <p:spPr/>
        <p:txBody>
          <a:bodyPr/>
          <a:lstStyle/>
          <a:p>
            <a:fld id="{35FEE69A-A448-4BF2-9942-DEF6713F3C35}"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a:t>
            </a:r>
            <a:r>
              <a:rPr lang="en-US" baseline="0" dirty="0" smtClean="0"/>
              <a:t> a child’s functioning based on assessment data draws upon the clinical judgment that professionals develop as part of their experience and training.   Research shows that practitioners will reach the same conclusions when certain conditions are in place.</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spcBef>
                <a:spcPct val="0"/>
              </a:spcBef>
            </a:pPr>
            <a:r>
              <a:rPr lang="en-US" dirty="0" smtClean="0">
                <a:ea typeface="ＭＳ Ｐゴシック" pitchFamily="34" charset="-128"/>
              </a:rPr>
              <a:t>Let’s start by looking</a:t>
            </a:r>
            <a:r>
              <a:rPr lang="en-US" baseline="0" dirty="0" smtClean="0">
                <a:ea typeface="ＭＳ Ｐゴシック" pitchFamily="34" charset="-128"/>
              </a:rPr>
              <a:t> at the national picture.  As you know the COSF is one way that the child outcomes measurement can be completed.  As you look at this map, you can see that it’s the predominant method for completing the child outcomes measurement nationally.  Other states are using other mechanisms, but all tie to the same 7 point scale for rating.</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According to information from the ECO center, about 75% of states and jurisdictions use the COS process.  The remaining 25% either use the Publisher system (5%), one tool for the whole state (13%) or OTHER (7%).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t>It also pays to begin</a:t>
            </a:r>
            <a:r>
              <a:rPr lang="en-US" baseline="0" dirty="0" smtClean="0"/>
              <a:t> with a reminder of what the three EC outcomes are (what we’re measuring).  A couple of key points about the outcomes to remember:</a:t>
            </a:r>
          </a:p>
          <a:p>
            <a:pPr marL="228600" indent="-228600">
              <a:buAutoNum type="arabicPeriod"/>
            </a:pPr>
            <a:r>
              <a:rPr lang="en-US" baseline="0" dirty="0" smtClean="0"/>
              <a:t>These are outcomes that we want for all children – which is why they are those we chose to measure universally across programs.</a:t>
            </a:r>
          </a:p>
          <a:p>
            <a:pPr marL="228600" indent="-228600">
              <a:buAutoNum type="arabicPeriod"/>
            </a:pPr>
            <a:r>
              <a:rPr lang="en-US" baseline="0" dirty="0" smtClean="0"/>
              <a:t>All children do these things to some degree, regardless of level of disability.</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These are functional areas of development for all young children.  You’ll notice that they are not domain specific – in fact, they are designed so that the skills we see in each of the five domains that we typically evaluate are represented across all three outcome areas.  </a:t>
            </a:r>
          </a:p>
          <a:p>
            <a:pPr marL="228600" indent="-228600">
              <a:buAutoNum type="arabicPeriod"/>
            </a:pPr>
            <a:endParaRPr lang="en-US" baseline="0" dirty="0" smtClean="0"/>
          </a:p>
          <a:p>
            <a:pPr marL="0" indent="0">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Language is a great example of the concept that the outcomes are global. </a:t>
            </a:r>
          </a:p>
          <a:p>
            <a:pPr marL="0" indent="0">
              <a:buNone/>
            </a:pPr>
            <a:r>
              <a:rPr lang="en-US" baseline="0" dirty="0" smtClean="0"/>
              <a:t>This might be a short summary of a speech assessment of a toddler.  What do you see that would fit into  Outcome 1?</a:t>
            </a:r>
          </a:p>
          <a:p>
            <a:pPr marL="0" indent="0">
              <a:buNone/>
            </a:pPr>
            <a:r>
              <a:rPr lang="en-US" baseline="0" dirty="0" smtClean="0"/>
              <a:t>Outcome 2?</a:t>
            </a:r>
          </a:p>
          <a:p>
            <a:pPr marL="0" indent="0">
              <a:buNone/>
            </a:pPr>
            <a:r>
              <a:rPr lang="en-US" baseline="0" dirty="0" smtClean="0"/>
              <a:t>Outcome 3?</a:t>
            </a:r>
          </a:p>
          <a:p>
            <a:pPr marL="0" indent="0">
              <a:buNone/>
            </a:pPr>
            <a:endParaRPr lang="en-US" baseline="0" dirty="0" smtClean="0"/>
          </a:p>
          <a:p>
            <a:pPr marL="0" indent="0">
              <a:buNone/>
            </a:pPr>
            <a:r>
              <a:rPr lang="en-US" baseline="0" dirty="0" smtClean="0"/>
              <a:t>Although language and communication are usually accounted for in outcome 2, this example clearly highlights the global nature of the outcomes and how the skills children develop in the first three years can be applied and rated across all three outcome areas.</a:t>
            </a:r>
          </a:p>
          <a:p>
            <a:pPr marL="0" indent="0">
              <a:buNone/>
            </a:pP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6</a:t>
            </a:fld>
            <a:endParaRPr lang="en-US"/>
          </a:p>
        </p:txBody>
      </p:sp>
    </p:spTree>
    <p:extLst>
      <p:ext uri="{BB962C8B-B14F-4D97-AF65-F5344CB8AC3E}">
        <p14:creationId xmlns:p14="http://schemas.microsoft.com/office/powerpoint/2010/main" val="261482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7576" y="4415791"/>
            <a:ext cx="5046663" cy="4183380"/>
          </a:xfrm>
          <a:noFill/>
          <a:ln/>
        </p:spPr>
        <p:txBody>
          <a:bodyPr/>
          <a:lstStyle/>
          <a:p>
            <a:r>
              <a:rPr lang="en-US" dirty="0" smtClean="0"/>
              <a:t>The COS is not an assessment</a:t>
            </a:r>
            <a:r>
              <a:rPr lang="en-US" baseline="0" dirty="0" smtClean="0"/>
              <a:t> tool in and of itself.  It is a process that provides a common metric for describing children’s functioning compared to age expectations in each of the three outcome areas.</a:t>
            </a:r>
          </a:p>
          <a:p>
            <a:endParaRPr lang="en-US" baseline="0" dirty="0" smtClean="0"/>
          </a:p>
          <a:p>
            <a:r>
              <a:rPr lang="en-US" baseline="0" dirty="0" smtClean="0"/>
              <a:t>The COS provides a way for a team to summarize the child’s level of functioning using information from many sources including assessment tools and parent and provider reports.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7576" y="4415791"/>
            <a:ext cx="5046663" cy="4183380"/>
          </a:xfrm>
          <a:noFill/>
          <a:ln/>
        </p:spPr>
        <p:txBody>
          <a:bodyPr/>
          <a:lstStyle/>
          <a:p>
            <a:r>
              <a:rPr lang="en-US" dirty="0" smtClean="0"/>
              <a:t>COS ratings</a:t>
            </a:r>
            <a:r>
              <a:rPr lang="en-US" baseline="0" dirty="0" smtClean="0"/>
              <a:t> reduce rich information about a child’s functioning from multiple sources into a common metric, allowing summary of progress across children.  Information included in the COS must involve collecting and synthesizing input from many sources that are familiar with the child, across many different settings and situations.</a:t>
            </a:r>
          </a:p>
          <a:p>
            <a:endParaRPr lang="en-US" baseline="0" dirty="0" smtClean="0"/>
          </a:p>
          <a:p>
            <a:r>
              <a:rPr lang="en-US" baseline="0" dirty="0" smtClean="0"/>
              <a:t>As you’ll note, many different types of information can be considered in deciding the description of the child’s skills relative to children of their age.  These may include parent and clinical observation, norm-referenced assessments, provider observation and notes and progress (especially as the child moves through their early intervention experience).  The key for quality rating using the 7 point scale is information from multiple sources and across many different settings and situations.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7576" y="4415791"/>
            <a:ext cx="5046663" cy="4183380"/>
          </a:xfrm>
          <a:noFill/>
          <a:ln/>
        </p:spPr>
        <p:txBody>
          <a:bodyPr/>
          <a:lstStyle/>
          <a:p>
            <a:r>
              <a:rPr lang="en-US" dirty="0" smtClean="0"/>
              <a:t>There are two main</a:t>
            </a:r>
            <a:r>
              <a:rPr lang="en-US" baseline="0" dirty="0" smtClean="0"/>
              <a:t> times at which this process is completed.  The expectation that we do this at entry and at exit aligns with the reason that we measure this in the first place –we want to see what effect our services have on children.  So we get an initial rating before services have really started, and then another one after the child has had services so that we can hopefully see what the impact is.</a:t>
            </a:r>
            <a:endParaRPr lang="en-US" dirty="0" smtClean="0"/>
          </a:p>
          <a:p>
            <a:endParaRPr lang="en-US" dirty="0" smtClean="0"/>
          </a:p>
          <a:p>
            <a:r>
              <a:rPr lang="en-US" dirty="0" smtClean="0"/>
              <a:t>The COS includes two questions for each outcome (six questions total).  </a:t>
            </a:r>
          </a:p>
          <a:p>
            <a:r>
              <a:rPr lang="en-US" dirty="0" smtClean="0"/>
              <a:t>The ‘a’ questions</a:t>
            </a:r>
            <a:r>
              <a:rPr lang="en-US" baseline="0" dirty="0" smtClean="0"/>
              <a:t> are answered initially and the ‘a’ and ‘b’ questions are answered thereafter.  The ‘b” question is often called the progress question; it gives us the opportunity to indicate if a child didn’t make progress compared to same age peers – did they make progress compared to themselves?  This does count in the overall rating and eventual conversion into the data that gets reported to the federal government about whether early intervention works.  </a:t>
            </a:r>
          </a:p>
          <a:p>
            <a:endParaRPr lang="en-US" baseline="0" dirty="0" smtClean="0"/>
          </a:p>
          <a:p>
            <a:r>
              <a:rPr lang="en-US" baseline="0" dirty="0" smtClean="0"/>
              <a:t>While Maryland is currently not requiring that the COS be completed annually, since the Strengths and Needs Summary form is part of the IFSP many local programs are </a:t>
            </a:r>
            <a:r>
              <a:rPr lang="en-US" baseline="0" smtClean="0"/>
              <a:t>updating the COS </a:t>
            </a:r>
            <a:r>
              <a:rPr lang="en-US" baseline="0" dirty="0" smtClean="0"/>
              <a:t>annually.  Check with your local program if you have questions about this issue.</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new Strengths and Needs form that is a part of your IFSP.  (Ask them to take out handouts since this is so tiny).  Notice that the far right hand side is where you will make the rating for the COS.  The electronic version will allow  you to select from a set of descriptor statements that correspond with the numerical 1-7 ratings (or you’ll hand write in if you’re still doing on paper).  You’ll notice the progress questions that you will answer at annual and/or exit.  This gets translated into the data in your system.  Before we get too far ahead of ourselves I want to remind you that Naomi’s session on Putting it All Together will help this whole process make sense.  There’s also a computer lab set up on site today, and we encourage you to go there today to get experience and support using the electronic version.</a:t>
            </a:r>
          </a:p>
          <a:p>
            <a:endParaRPr lang="en-US" baseline="0" dirty="0" smtClean="0"/>
          </a:p>
          <a:p>
            <a:r>
              <a:rPr lang="en-US" baseline="0" dirty="0" smtClean="0"/>
              <a:t>For now, let’s focus on understanding the 7 point scale.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5C57DB5-E535-4D58-B47D-FE3F48080403}" type="slidenum">
              <a:rPr lang="en-US"/>
              <a:pPr>
                <a:defRPr/>
              </a:pPr>
              <a:t>‹#›</a:t>
            </a:fld>
            <a:endParaRPr 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06712D2E-7C77-4AF2-8AD8-5058B673BD74}"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1337565-7CFA-4911-94BD-ED477B8C17C1}" type="slidenum">
              <a:rPr lang="en-US"/>
              <a:pPr>
                <a:defRPr/>
              </a:pPr>
              <a:t>‹#›</a:t>
            </a:fld>
            <a:endParaRPr lang="en-US" dirty="0"/>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BB0CB9C9-56F6-4ADD-B4A8-649640E21AF5}" type="slidenum">
              <a:rPr lang="en-US"/>
              <a:pPr>
                <a:defRPr/>
              </a:pPr>
              <a:t>‹#›</a:t>
            </a:fld>
            <a:endParaRPr lang="en-US" dirty="0"/>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A42048C-CA09-482D-B509-7B33E7C8B069}" type="slidenum">
              <a:rPr lang="en-US"/>
              <a:pPr>
                <a:defRPr/>
              </a:pPr>
              <a:t>‹#›</a:t>
            </a:fld>
            <a:endParaRPr lang="en-US" dirty="0"/>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6758675-5A37-4EA8-9D04-8C05A631376B}" type="slidenum">
              <a:rPr lang="en-US"/>
              <a:pPr>
                <a:defRPr/>
              </a:pPr>
              <a:t>‹#›</a:t>
            </a:fld>
            <a:endParaRPr lang="en-US" dirty="0"/>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8044758-7142-4F60-AB32-4D38056C44F9}" type="slidenum">
              <a:rPr lang="en-US"/>
              <a:pPr>
                <a:defRPr/>
              </a:pPr>
              <a:t>‹#›</a:t>
            </a:fld>
            <a:endParaRPr lang="en-US" dirty="0"/>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A7F3BA3-4780-4BBF-A926-AE48C7EF60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F9983B-A996-4C58-ACA5-A3614C6F1C8A}" type="slidenum">
              <a:rPr lang="en-US"/>
              <a:pPr>
                <a:defRPr/>
              </a:pPr>
              <a:t>‹#›</a:t>
            </a:fld>
            <a:endParaRPr lang="en-US" dirty="0"/>
          </a:p>
        </p:txBody>
      </p:sp>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8865DC2-8705-47C8-BB6B-3E06CB3C237A}" type="slidenum">
              <a:rPr lang="en-US"/>
              <a:pPr>
                <a:defRPr/>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953DF62-26BB-4E12-BC37-2286103161E5}" type="slidenum">
              <a:rPr lang="en-US"/>
              <a:pPr>
                <a:defRPr/>
              </a:pPr>
              <a:t>‹#›</a:t>
            </a:fld>
            <a:endParaRPr lang="en-US" dirty="0"/>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3434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336CA2-72BC-4BA2-9B1C-681FC59D14E8}" type="slidenum">
              <a:rPr lang="en-US"/>
              <a:pPr>
                <a:defRPr/>
              </a:pPr>
              <a:t>‹#›</a:t>
            </a:fld>
            <a:endParaRPr lang="en-US"/>
          </a:p>
        </p:txBody>
      </p:sp>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4E117B8-CCAE-4E48-B202-6E9F5F1B279F}" type="slidenum">
              <a:rPr lang="en-US"/>
              <a:pPr>
                <a:defRPr/>
              </a:pPr>
              <a:t>‹#›</a:t>
            </a:fld>
            <a:endParaRPr lang="en-US" dirty="0"/>
          </a:p>
        </p:txBody>
      </p:sp>
    </p:spTree>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92C6903-1743-4F66-A1E1-8E479C64374E}"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F460580-15A6-4E6E-A8EB-177DB23F4F8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A891656-C04C-4C4B-A558-1F91F64B4998}" type="slidenum">
              <a:rPr lang="en-US"/>
              <a:pPr>
                <a:defRPr/>
              </a:pPr>
              <a:t>‹#›</a:t>
            </a:fld>
            <a:endParaRPr lang="en-US" dirty="0"/>
          </a:p>
        </p:txBody>
      </p:sp>
    </p:spTree>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809DEB4-6A4B-4C45-B27F-EA6B7F311E88}" type="slidenum">
              <a:rPr lang="en-US"/>
              <a:pPr>
                <a:defRPr/>
              </a:pPr>
              <a:t>‹#›</a:t>
            </a:fld>
            <a:endParaRPr lang="en-US" dirty="0"/>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79010DC1-277C-48AD-81DE-AFDC5FE9C183}" type="slidenum">
              <a:rPr lang="en-US"/>
              <a:pPr>
                <a:defRPr/>
              </a:pPr>
              <a:t>‹#›</a:t>
            </a:fld>
            <a:endParaRPr lang="en-US" dirty="0"/>
          </a:p>
        </p:txBody>
      </p:sp>
    </p:spTree>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434EDAA-BC19-4AD4-B633-9614C112D322}" type="slidenum">
              <a:rPr lang="en-US"/>
              <a:pPr>
                <a:defRPr/>
              </a:pPr>
              <a:t>‹#›</a:t>
            </a:fld>
            <a:endParaRPr lang="en-US" dirty="0"/>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F380073-7DD2-4DC4-AEAE-0AE7070507E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440AFAD-517C-4903-B695-E1F780FF9C0F}" type="slidenum">
              <a:rPr lang="en-US"/>
              <a:pPr>
                <a:defRPr/>
              </a:pPr>
              <a:t>‹#›</a:t>
            </a:fld>
            <a:endParaRPr lang="en-US" dirty="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7619571-9C42-4A4C-B688-F260DFD1FD19}" type="slidenum">
              <a:rPr lang="en-US"/>
              <a:pPr>
                <a:defRPr/>
              </a:pPr>
              <a:t>‹#›</a:t>
            </a:fld>
            <a:endParaRPr lang="en-US" dirty="0"/>
          </a:p>
        </p:txBody>
      </p:sp>
    </p:spTree>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96EC958-E46F-4994-8058-A5444C4A93A3}" type="slidenum">
              <a:rPr lang="en-US"/>
              <a:pPr>
                <a:defRPr/>
              </a:pPr>
              <a:t>‹#›</a:t>
            </a:fld>
            <a:endParaRPr lang="en-US" dirty="0"/>
          </a:p>
        </p:txBody>
      </p:sp>
    </p:spTree>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47995C5E-8F69-4404-985A-593E1D6989F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34FC27-B157-4DF2-8DAF-C08A4FBD6AFC}" type="slidenum">
              <a:rPr lang="en-US"/>
              <a:pPr>
                <a:defRPr/>
              </a:pPr>
              <a:t>‹#›</a:t>
            </a:fld>
            <a:endParaRPr lang="en-US" dirty="0"/>
          </a:p>
        </p:txBody>
      </p:sp>
    </p:spTree>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2755C9-D5B5-4D0D-A410-8A3AE6F0F2D4}" type="slidenum">
              <a:rPr lang="en-US"/>
              <a:pPr>
                <a:defRPr/>
              </a:pPr>
              <a:t>‹#›</a:t>
            </a:fld>
            <a:endParaRPr lang="en-US" dirty="0"/>
          </a:p>
        </p:txBody>
      </p:sp>
    </p:spTree>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3700DA04-0460-4E9A-BC18-9A3406F6012D}" type="slidenum">
              <a:rPr lang="en-US"/>
              <a:pPr>
                <a:defRPr/>
              </a:pPr>
              <a:t>‹#›</a:t>
            </a:fld>
            <a:endParaRPr lang="en-US" dirty="0"/>
          </a:p>
        </p:txBody>
      </p:sp>
    </p:spTree>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005E910-4C7F-4DCB-BBC7-6C6393DB3752}" type="slidenum">
              <a:rPr lang="en-US"/>
              <a:pPr>
                <a:defRPr/>
              </a:pPr>
              <a:t>‹#›</a:t>
            </a:fld>
            <a:endParaRPr lang="en-US" dirty="0"/>
          </a:p>
        </p:txBody>
      </p:sp>
    </p:spTree>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BFBBA49-829F-4423-B10B-F0F4E4D69F0C}" type="slidenum">
              <a:rPr lang="en-US"/>
              <a:pPr>
                <a:defRPr/>
              </a:pPr>
              <a:t>‹#›</a:t>
            </a:fld>
            <a:endParaRPr lang="en-US" dirty="0"/>
          </a:p>
        </p:txBody>
      </p:sp>
    </p:spTree>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12B433-F82C-4034-95A5-F35E414A50C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828B05B-62BC-40DA-AA8E-86190A02A08B}" type="slidenum">
              <a:rPr lang="en-US"/>
              <a:pPr>
                <a:defRPr/>
              </a:pPr>
              <a:t>‹#›</a:t>
            </a:fld>
            <a:endParaRPr lang="en-US" dirty="0"/>
          </a:p>
        </p:txBody>
      </p:sp>
    </p:spTree>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545C4CB-DD48-4AC7-B14F-99C07A22243B}" type="slidenum">
              <a:rPr lang="en-US"/>
              <a:pPr>
                <a:defRPr/>
              </a:pPr>
              <a:t>‹#›</a:t>
            </a:fld>
            <a:endParaRPr lang="en-US" dirty="0"/>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0B355C1C-C290-4D17-B454-91D2A1D4C472}" type="slidenum">
              <a:rPr lang="en-US"/>
              <a:pPr>
                <a:defRPr/>
              </a:pPr>
              <a:t>‹#›</a:t>
            </a:fld>
            <a:endParaRPr lang="en-US" dirty="0"/>
          </a:p>
        </p:txBody>
      </p:sp>
    </p:spTree>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0C68C25-49C4-46A0-A164-0A8C884F3722}"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4F65E31-0512-4941-8651-9354CA085CEC}" type="slidenum">
              <a:rPr lang="en-US"/>
              <a:pPr>
                <a:defRPr/>
              </a:pPr>
              <a:t>‹#›</a:t>
            </a:fld>
            <a:endParaRPr lang="en-US" dirty="0"/>
          </a:p>
        </p:txBody>
      </p:sp>
    </p:spTree>
  </p:cSld>
  <p:clrMapOvr>
    <a:masterClrMapping/>
  </p:clrMapOvr>
  <p:transitio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D81EC74-CED3-42DB-B64D-423490AA04EE}" type="slidenum">
              <a:rPr lang="en-US"/>
              <a:pPr>
                <a:defRPr/>
              </a:pPr>
              <a:t>‹#›</a:t>
            </a:fld>
            <a:endParaRPr lang="en-US" dirty="0"/>
          </a:p>
        </p:txBody>
      </p:sp>
    </p:spTree>
  </p:cSld>
  <p:clrMapOvr>
    <a:masterClrMapping/>
  </p:clrMapOvr>
  <p:transitio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3A61977-7F77-473C-B9D9-0F773AEB4AF3}" type="slidenum">
              <a:rPr lang="en-US"/>
              <a:pPr>
                <a:defRPr/>
              </a:pPr>
              <a:t>‹#›</a:t>
            </a:fld>
            <a:endParaRPr lang="en-US" dirty="0"/>
          </a:p>
        </p:txBody>
      </p:sp>
    </p:spTree>
  </p:cSld>
  <p:clrMapOvr>
    <a:masterClrMapping/>
  </p:clrMapOvr>
  <p:transitio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139AC16-3F97-455B-ABE9-8FDA5981D1DF}" type="slidenum">
              <a:rPr lang="en-US"/>
              <a:pPr>
                <a:defRPr/>
              </a:pPr>
              <a:t>‹#›</a:t>
            </a:fld>
            <a:endParaRPr lang="en-US" dirty="0"/>
          </a:p>
        </p:txBody>
      </p:sp>
    </p:spTree>
  </p:cSld>
  <p:clrMapOvr>
    <a:masterClrMapping/>
  </p:clrMapOvr>
  <p:transition>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CB7C8CA-BCB9-4086-9949-8747C6E0472F}" type="slidenum">
              <a:rPr lang="en-US"/>
              <a:pPr>
                <a:defRPr/>
              </a:pPr>
              <a:t>‹#›</a:t>
            </a:fld>
            <a:endParaRPr lang="en-US" dirty="0"/>
          </a:p>
        </p:txBody>
      </p:sp>
    </p:spTree>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06D0213-635C-4591-A172-07C489A2D246}"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9849273-CADD-438B-AF85-55A08702E107}" type="slidenum">
              <a:rPr lang="en-US"/>
              <a:pPr>
                <a:defRPr/>
              </a:pPr>
              <a:t>‹#›</a:t>
            </a:fld>
            <a:endParaRPr lang="en-US" dirty="0"/>
          </a:p>
        </p:txBody>
      </p:sp>
    </p:spTree>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B894CFA-82C1-47BC-A8B6-FE9727CF44D4}" type="slidenum">
              <a:rPr lang="en-US"/>
              <a:pPr>
                <a:defRPr/>
              </a:pPr>
              <a:t>‹#›</a:t>
            </a:fld>
            <a:endParaRPr lang="en-US" dirty="0"/>
          </a:p>
        </p:txBody>
      </p:sp>
    </p:spTree>
  </p:cSld>
  <p:clrMapOvr>
    <a:masterClrMapping/>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sz="1400">
                <a:solidFill>
                  <a:srgbClr val="224568"/>
                </a:solidFill>
              </a:defRPr>
            </a:lvl1pPr>
          </a:lstStyle>
          <a:p>
            <a:pPr>
              <a:defRPr/>
            </a:pPr>
            <a:fld id="{375B5C1F-A8C5-424E-9894-3AA0CD7A156E}" type="slidenum">
              <a:rPr lang="en-US" smtClean="0"/>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B235CE98-2700-4863-A715-7B495BA9D44A}" type="slidenum">
              <a:rPr lang="en-US"/>
              <a:pPr>
                <a:defRPr/>
              </a:pPr>
              <a:t>‹#›</a:t>
            </a:fld>
            <a:endParaRPr lang="en-US" dirty="0"/>
          </a:p>
        </p:txBody>
      </p:sp>
    </p:spTree>
  </p:cSld>
  <p:clrMapOvr>
    <a:masterClrMapping/>
  </p:clrMapOvr>
  <p:transitio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FA2F534-D375-48D8-A9D6-CFDFEB0FB535}" type="slidenum">
              <a:rPr lang="en-US"/>
              <a:pPr>
                <a:defRPr/>
              </a:pPr>
              <a:t>‹#›</a:t>
            </a:fld>
            <a:endParaRPr lang="en-US" dirty="0"/>
          </a:p>
        </p:txBody>
      </p:sp>
    </p:spTree>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4A5EA9E-345B-486D-927A-05EF4099A1B7}" type="slidenum">
              <a:rPr lang="en-US"/>
              <a:pPr>
                <a:defRPr/>
              </a:pPr>
              <a:t>‹#›</a:t>
            </a:fld>
            <a:endParaRPr lang="en-US" dirty="0"/>
          </a:p>
        </p:txBody>
      </p:sp>
    </p:spTree>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6C5D5AB-D770-42B2-B9A9-CA2E092E61BF}" type="slidenum">
              <a:rPr lang="en-US"/>
              <a:pPr>
                <a:defRPr/>
              </a:pPr>
              <a:t>‹#›</a:t>
            </a:fld>
            <a:endParaRPr lang="en-US" dirty="0"/>
          </a:p>
        </p:txBody>
      </p:sp>
    </p:spTree>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13D906D7-0C62-47F6-AF2E-08873796B0D5}" type="slidenum">
              <a:rPr lang="en-US"/>
              <a:pPr>
                <a:defRPr/>
              </a:pPr>
              <a:t>‹#›</a:t>
            </a:fld>
            <a:endParaRPr lang="en-US" dirty="0"/>
          </a:p>
        </p:txBody>
      </p:sp>
    </p:spTree>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6DD6A5B-4173-48D0-A385-EF52A9566617}" type="slidenum">
              <a:rPr lang="en-US"/>
              <a:pPr>
                <a:defRPr/>
              </a:pPr>
              <a:t>‹#›</a:t>
            </a:fld>
            <a:endParaRPr lang="en-US" dirty="0"/>
          </a:p>
        </p:txBody>
      </p:sp>
    </p:spTree>
  </p:cSld>
  <p:clrMapOvr>
    <a:masterClrMapping/>
  </p:clrMapOvr>
  <p:transition>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49D0C6-B720-4631-85BE-51B4D8BBC5B4}"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0F45CCE-8ED4-41D1-8C4D-DC07D70004D2}" type="slidenum">
              <a:rPr lang="en-US"/>
              <a:pPr>
                <a:defRPr/>
              </a:pPr>
              <a:t>‹#›</a:t>
            </a:fld>
            <a:endParaRPr lang="en-US" dirty="0"/>
          </a:p>
        </p:txBody>
      </p:sp>
    </p:spTree>
  </p:cSld>
  <p:clrMapOvr>
    <a:masterClrMapping/>
  </p:clrMapOvr>
  <p:transition>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C250D3-A244-4432-81E7-FE05E72BC90F}" type="datetimeFigureOut">
              <a:rPr lang="en-US" smtClean="0"/>
              <a:pPr/>
              <a:t>10/28/2011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4042-F76D-42D9-B211-36E0DFC6152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181100" y="2209800"/>
            <a:ext cx="72009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228600" y="6400800"/>
            <a:ext cx="952500" cy="307777"/>
          </a:xfrm>
          <a:prstGeom prst="rect">
            <a:avLst/>
          </a:prstGeom>
          <a:noFill/>
        </p:spPr>
        <p:txBody>
          <a:bodyPr wrap="square" rtlCol="0">
            <a:spAutoFit/>
          </a:bodyPr>
          <a:lstStyle/>
          <a:p>
            <a:fld id="{1B6E6628-C363-44BF-9DFF-4B8017902942}" type="slidenum">
              <a:rPr lang="en-US" sz="1400" smtClean="0"/>
              <a:pPr/>
              <a:t>‹#›</a:t>
            </a:fld>
            <a:endParaRPr lang="en-US" sz="1400" dirty="0"/>
          </a:p>
        </p:txBody>
      </p:sp>
    </p:spTree>
    <p:extLst>
      <p:ext uri="{BB962C8B-B14F-4D97-AF65-F5344CB8AC3E}">
        <p14:creationId xmlns:p14="http://schemas.microsoft.com/office/powerpoint/2010/main" val="545920663"/>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61E6F18-4A1E-4076-9783-2671C7B12986}" type="slidenum">
              <a:rPr lang="en-US"/>
              <a:pPr>
                <a:defRPr/>
              </a:pPr>
              <a:t>‹#›</a:t>
            </a:fld>
            <a:endParaRPr lang="en-US" dirty="0"/>
          </a:p>
        </p:txBody>
      </p:sp>
    </p:spTree>
    <p:extLst>
      <p:ext uri="{BB962C8B-B14F-4D97-AF65-F5344CB8AC3E}">
        <p14:creationId xmlns:p14="http://schemas.microsoft.com/office/powerpoint/2010/main" val="167047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8ADE0D91-35C7-4D19-AC08-46749F46E893}" type="slidenum">
              <a:rPr lang="en-US"/>
              <a:pPr>
                <a:defRPr/>
              </a:pPr>
              <a:t>‹#›</a:t>
            </a:fld>
            <a:endParaRPr lang="en-US" dirty="0"/>
          </a:p>
        </p:txBody>
      </p:sp>
    </p:spTree>
  </p:cSld>
  <p:clrMapOvr>
    <a:masterClrMapping/>
  </p:clrMapOvr>
  <p:transition>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1C4EA5DC-9118-4329-BD84-10E7D4DFFB5A}"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extLst>
      <p:ext uri="{BB962C8B-B14F-4D97-AF65-F5344CB8AC3E}">
        <p14:creationId xmlns:p14="http://schemas.microsoft.com/office/powerpoint/2010/main" val="350315949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ECE3D09-DB09-4A8F-AB15-F93B9DCAB665}"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148832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200D755E-D428-4632-95E4-B32268070034}" type="slidenum">
              <a:rPr lang="en-US"/>
              <a:pPr>
                <a:defRPr/>
              </a:pPr>
              <a:t>‹#›</a:t>
            </a:fld>
            <a:endParaRPr lang="en-US" dirty="0"/>
          </a:p>
        </p:txBody>
      </p:sp>
    </p:spTree>
    <p:extLst>
      <p:ext uri="{BB962C8B-B14F-4D97-AF65-F5344CB8AC3E}">
        <p14:creationId xmlns:p14="http://schemas.microsoft.com/office/powerpoint/2010/main" val="3523366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886F2BC3-53E3-433B-95A0-83ED2BCB0911}" type="slidenum">
              <a:rPr lang="en-US"/>
              <a:pPr>
                <a:defRPr/>
              </a:pPr>
              <a:t>‹#›</a:t>
            </a:fld>
            <a:endParaRPr lang="en-US" dirty="0"/>
          </a:p>
        </p:txBody>
      </p:sp>
    </p:spTree>
    <p:extLst>
      <p:ext uri="{BB962C8B-B14F-4D97-AF65-F5344CB8AC3E}">
        <p14:creationId xmlns:p14="http://schemas.microsoft.com/office/powerpoint/2010/main" val="4004052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4BA20411-1C25-4C29-B8B4-E1BE511C23A5}" type="slidenum">
              <a:rPr lang="en-US"/>
              <a:pPr>
                <a:defRPr/>
              </a:pPr>
              <a:t>‹#›</a:t>
            </a:fld>
            <a:endParaRPr lang="en-US" dirty="0"/>
          </a:p>
        </p:txBody>
      </p:sp>
    </p:spTree>
    <p:extLst>
      <p:ext uri="{BB962C8B-B14F-4D97-AF65-F5344CB8AC3E}">
        <p14:creationId xmlns:p14="http://schemas.microsoft.com/office/powerpoint/2010/main" val="174830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6329AFC-62F3-46BF-812F-E368E7C570D0}" type="slidenum">
              <a:rPr lang="en-US"/>
              <a:pPr>
                <a:defRPr/>
              </a:pPr>
              <a:t>‹#›</a:t>
            </a:fld>
            <a:endParaRPr lang="en-US" dirty="0"/>
          </a:p>
        </p:txBody>
      </p:sp>
    </p:spTree>
    <p:extLst>
      <p:ext uri="{BB962C8B-B14F-4D97-AF65-F5344CB8AC3E}">
        <p14:creationId xmlns:p14="http://schemas.microsoft.com/office/powerpoint/2010/main" val="4255486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8C87F3E6-B2DB-484B-9ECE-9481C98F030E}"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extLst>
      <p:ext uri="{BB962C8B-B14F-4D97-AF65-F5344CB8AC3E}">
        <p14:creationId xmlns:p14="http://schemas.microsoft.com/office/powerpoint/2010/main" val="1289947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56B5371-0841-4370-BF90-0AC9905DB0F2}" type="slidenum">
              <a:rPr lang="en-US"/>
              <a:pPr>
                <a:defRPr/>
              </a:pPr>
              <a:t>‹#›</a:t>
            </a:fld>
            <a:endParaRPr lang="en-US" dirty="0"/>
          </a:p>
        </p:txBody>
      </p:sp>
    </p:spTree>
    <p:extLst>
      <p:ext uri="{BB962C8B-B14F-4D97-AF65-F5344CB8AC3E}">
        <p14:creationId xmlns:p14="http://schemas.microsoft.com/office/powerpoint/2010/main" val="2334209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F9A2BD9-E268-4C06-B4D5-60AB3D231D6E}" type="slidenum">
              <a:rPr lang="en-US"/>
              <a:pPr>
                <a:defRPr/>
              </a:pPr>
              <a:t>‹#›</a:t>
            </a:fld>
            <a:endParaRPr lang="en-US" dirty="0"/>
          </a:p>
        </p:txBody>
      </p:sp>
    </p:spTree>
    <p:extLst>
      <p:ext uri="{BB962C8B-B14F-4D97-AF65-F5344CB8AC3E}">
        <p14:creationId xmlns:p14="http://schemas.microsoft.com/office/powerpoint/2010/main" val="1139013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8714A6F4-CE44-4097-A45C-250E89000F20}"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extLst>
      <p:ext uri="{BB962C8B-B14F-4D97-AF65-F5344CB8AC3E}">
        <p14:creationId xmlns:p14="http://schemas.microsoft.com/office/powerpoint/2010/main" val="219711469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237E485-FEA7-4FA1-B013-CCFBD25ED34B}" type="slidenum">
              <a:rPr lang="en-US"/>
              <a:pPr>
                <a:defRPr/>
              </a:pPr>
              <a:t>‹#›</a:t>
            </a:fld>
            <a:endParaRPr lang="en-US" dirty="0"/>
          </a:p>
        </p:txBody>
      </p:sp>
    </p:spTree>
  </p:cSld>
  <p:clrMapOvr>
    <a:masterClrMapping/>
  </p:clrMapOvr>
  <p:transition>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ADF974B-E30C-4CE9-9632-32776E3BB1F6}" type="slidenum">
              <a:rPr lang="en-US"/>
              <a:pPr>
                <a:defRPr/>
              </a:pPr>
              <a:t>‹#›</a:t>
            </a:fld>
            <a:endParaRPr lang="en-US" dirty="0"/>
          </a:p>
        </p:txBody>
      </p:sp>
    </p:spTree>
    <p:extLst>
      <p:ext uri="{BB962C8B-B14F-4D97-AF65-F5344CB8AC3E}">
        <p14:creationId xmlns:p14="http://schemas.microsoft.com/office/powerpoint/2010/main" val="30123691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F56CE73-B888-4D24-8E0B-F3A7B064F9EF}" type="slidenum">
              <a:rPr lang="en-US"/>
              <a:pPr>
                <a:defRPr/>
              </a:pPr>
              <a:t>‹#›</a:t>
            </a:fld>
            <a:endParaRPr lang="en-US" dirty="0"/>
          </a:p>
        </p:txBody>
      </p:sp>
    </p:spTree>
    <p:extLst>
      <p:ext uri="{BB962C8B-B14F-4D97-AF65-F5344CB8AC3E}">
        <p14:creationId xmlns:p14="http://schemas.microsoft.com/office/powerpoint/2010/main" val="329014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ACB0FF4C-4191-497A-BD2C-C277090327D0}" type="slidenum">
              <a:rPr lang="en-US"/>
              <a:pPr>
                <a:defRPr/>
              </a:pPr>
              <a:t>‹#›</a:t>
            </a:fld>
            <a:endParaRPr lang="en-US" dirty="0"/>
          </a:p>
        </p:txBody>
      </p:sp>
    </p:spTree>
    <p:extLst>
      <p:ext uri="{BB962C8B-B14F-4D97-AF65-F5344CB8AC3E}">
        <p14:creationId xmlns:p14="http://schemas.microsoft.com/office/powerpoint/2010/main" val="3226801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67E4180-43DB-4A91-9ABE-ED3371F1F743}" type="slidenum">
              <a:rPr lang="en-US"/>
              <a:pPr>
                <a:defRPr/>
              </a:pPr>
              <a:t>‹#›</a:t>
            </a:fld>
            <a:endParaRPr lang="en-US" dirty="0"/>
          </a:p>
        </p:txBody>
      </p:sp>
    </p:spTree>
    <p:extLst>
      <p:ext uri="{BB962C8B-B14F-4D97-AF65-F5344CB8AC3E}">
        <p14:creationId xmlns:p14="http://schemas.microsoft.com/office/powerpoint/2010/main" val="18956460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0A78C0B3-D0D3-431C-8F02-D83098140F71}" type="slidenum">
              <a:rPr lang="en-US"/>
              <a:pPr>
                <a:defRPr/>
              </a:pPr>
              <a:t>‹#›</a:t>
            </a:fld>
            <a:endParaRPr lang="en-US" dirty="0"/>
          </a:p>
        </p:txBody>
      </p:sp>
    </p:spTree>
    <p:extLst>
      <p:ext uri="{BB962C8B-B14F-4D97-AF65-F5344CB8AC3E}">
        <p14:creationId xmlns:p14="http://schemas.microsoft.com/office/powerpoint/2010/main" val="17093195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904ACD7-44B8-4111-AFE8-9323887BC301}"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extLst>
      <p:ext uri="{BB962C8B-B14F-4D97-AF65-F5344CB8AC3E}">
        <p14:creationId xmlns:p14="http://schemas.microsoft.com/office/powerpoint/2010/main" val="1019038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7B97599-6642-4936-9334-016C139BD2EB}" type="slidenum">
              <a:rPr lang="en-US"/>
              <a:pPr>
                <a:defRPr/>
              </a:pPr>
              <a:t>‹#›</a:t>
            </a:fld>
            <a:endParaRPr lang="en-US" dirty="0"/>
          </a:p>
        </p:txBody>
      </p:sp>
    </p:spTree>
    <p:extLst>
      <p:ext uri="{BB962C8B-B14F-4D97-AF65-F5344CB8AC3E}">
        <p14:creationId xmlns:p14="http://schemas.microsoft.com/office/powerpoint/2010/main" val="11362771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4F9A40B-A04B-4436-A7B9-886E3816C5EC}" type="slidenum">
              <a:rPr lang="en-US"/>
              <a:pPr>
                <a:defRPr/>
              </a:pPr>
              <a:t>‹#›</a:t>
            </a:fld>
            <a:endParaRPr lang="en-US" dirty="0"/>
          </a:p>
        </p:txBody>
      </p:sp>
    </p:spTree>
    <p:extLst>
      <p:ext uri="{BB962C8B-B14F-4D97-AF65-F5344CB8AC3E}">
        <p14:creationId xmlns:p14="http://schemas.microsoft.com/office/powerpoint/2010/main" val="2618026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FE066381-C448-4078-B95A-2DC00035EA15}"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extLst>
      <p:ext uri="{BB962C8B-B14F-4D97-AF65-F5344CB8AC3E}">
        <p14:creationId xmlns:p14="http://schemas.microsoft.com/office/powerpoint/2010/main" val="344196784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6A34843-DADD-41A5-827B-1D0452C12CC9}" type="slidenum">
              <a:rPr lang="en-US"/>
              <a:pPr>
                <a:defRPr/>
              </a:pPr>
              <a:t>‹#›</a:t>
            </a:fld>
            <a:endParaRPr lang="en-US" dirty="0"/>
          </a:p>
        </p:txBody>
      </p:sp>
    </p:spTree>
    <p:extLst>
      <p:ext uri="{BB962C8B-B14F-4D97-AF65-F5344CB8AC3E}">
        <p14:creationId xmlns:p14="http://schemas.microsoft.com/office/powerpoint/2010/main" val="16612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299AE91D-41EA-4087-9A18-2093DE4B70B5}" type="slidenum">
              <a:rPr lang="en-US"/>
              <a:pPr>
                <a:defRPr/>
              </a:pPr>
              <a:t>‹#›</a:t>
            </a:fld>
            <a:endParaRPr lang="en-US" dirty="0"/>
          </a:p>
        </p:txBody>
      </p:sp>
    </p:spTree>
  </p:cSld>
  <p:clrMapOvr>
    <a:masterClrMapping/>
  </p:clrMapOvr>
  <p:transition>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7EA77B1-81D1-400A-99B3-479FB7CEA8A7}" type="slidenum">
              <a:rPr lang="en-US"/>
              <a:pPr>
                <a:defRPr/>
              </a:pPr>
              <a:t>‹#›</a:t>
            </a:fld>
            <a:endParaRPr lang="en-US" dirty="0"/>
          </a:p>
        </p:txBody>
      </p:sp>
    </p:spTree>
    <p:extLst>
      <p:ext uri="{BB962C8B-B14F-4D97-AF65-F5344CB8AC3E}">
        <p14:creationId xmlns:p14="http://schemas.microsoft.com/office/powerpoint/2010/main" val="10497642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65C0567A-D6D0-4214-8FBB-6F7893D7B0B9}" type="slidenum">
              <a:rPr lang="en-US"/>
              <a:pPr>
                <a:defRPr/>
              </a:pPr>
              <a:t>‹#›</a:t>
            </a:fld>
            <a:endParaRPr lang="en-US" dirty="0"/>
          </a:p>
        </p:txBody>
      </p:sp>
    </p:spTree>
    <p:extLst>
      <p:ext uri="{BB962C8B-B14F-4D97-AF65-F5344CB8AC3E}">
        <p14:creationId xmlns:p14="http://schemas.microsoft.com/office/powerpoint/2010/main" val="2263336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14E7CBE-AA28-48B9-9901-89999C00EE50}" type="slidenum">
              <a:rPr lang="en-US"/>
              <a:pPr>
                <a:defRPr/>
              </a:pPr>
              <a:t>‹#›</a:t>
            </a:fld>
            <a:endParaRPr lang="en-US" dirty="0"/>
          </a:p>
        </p:txBody>
      </p:sp>
    </p:spTree>
    <p:extLst>
      <p:ext uri="{BB962C8B-B14F-4D97-AF65-F5344CB8AC3E}">
        <p14:creationId xmlns:p14="http://schemas.microsoft.com/office/powerpoint/2010/main" val="29869277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A355A643-40EA-43A0-AC79-0FB667B54034}" type="slidenum">
              <a:rPr lang="en-US"/>
              <a:pPr>
                <a:defRPr/>
              </a:pPr>
              <a:t>‹#›</a:t>
            </a:fld>
            <a:endParaRPr lang="en-US" dirty="0"/>
          </a:p>
        </p:txBody>
      </p:sp>
    </p:spTree>
    <p:extLst>
      <p:ext uri="{BB962C8B-B14F-4D97-AF65-F5344CB8AC3E}">
        <p14:creationId xmlns:p14="http://schemas.microsoft.com/office/powerpoint/2010/main" val="1806907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6DA523B4-293B-4509-B45C-0CDD512818DE}"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extLst>
      <p:ext uri="{BB962C8B-B14F-4D97-AF65-F5344CB8AC3E}">
        <p14:creationId xmlns:p14="http://schemas.microsoft.com/office/powerpoint/2010/main" val="4619104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B18A9A0-7579-4A7F-9141-5F58F905B3E9}" type="slidenum">
              <a:rPr lang="en-US"/>
              <a:pPr>
                <a:defRPr/>
              </a:pPr>
              <a:t>‹#›</a:t>
            </a:fld>
            <a:endParaRPr lang="en-US" dirty="0"/>
          </a:p>
        </p:txBody>
      </p:sp>
    </p:spTree>
    <p:extLst>
      <p:ext uri="{BB962C8B-B14F-4D97-AF65-F5344CB8AC3E}">
        <p14:creationId xmlns:p14="http://schemas.microsoft.com/office/powerpoint/2010/main" val="2003481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181100" y="2209800"/>
            <a:ext cx="72009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228600" y="6400800"/>
            <a:ext cx="952500" cy="307777"/>
          </a:xfrm>
          <a:prstGeom prst="rect">
            <a:avLst/>
          </a:prstGeom>
          <a:noFill/>
        </p:spPr>
        <p:txBody>
          <a:bodyPr wrap="square" rtlCol="0">
            <a:spAutoFit/>
          </a:bodyPr>
          <a:lstStyle/>
          <a:p>
            <a:fld id="{1B6E6628-C363-44BF-9DFF-4B8017902942}" type="slidenum">
              <a:rPr lang="en-US" sz="1400" smtClean="0"/>
              <a:pPr/>
              <a:t>‹#›</a:t>
            </a:fld>
            <a:endParaRPr lang="en-US" sz="1400" dirty="0"/>
          </a:p>
        </p:txBody>
      </p:sp>
    </p:spTree>
    <p:extLst>
      <p:ext uri="{BB962C8B-B14F-4D97-AF65-F5344CB8AC3E}">
        <p14:creationId xmlns:p14="http://schemas.microsoft.com/office/powerpoint/2010/main" val="4090577983"/>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19200" y="1981200"/>
            <a:ext cx="7772400" cy="4114800"/>
          </a:xfrm>
        </p:spPr>
        <p:txBody>
          <a:bodyPr/>
          <a:lstStyle/>
          <a:p>
            <a:endParaRPr lang="en-US"/>
          </a:p>
        </p:txBody>
      </p:sp>
      <p:sp>
        <p:nvSpPr>
          <p:cNvPr id="4" name="Date Placeholder 3"/>
          <p:cNvSpPr>
            <a:spLocks noGrp="1"/>
          </p:cNvSpPr>
          <p:nvPr>
            <p:ph type="dt" sz="half" idx="10"/>
          </p:nvPr>
        </p:nvSpPr>
        <p:spPr>
          <a:xfrm>
            <a:off x="5105400" y="6248400"/>
            <a:ext cx="1905000" cy="457200"/>
          </a:xfrm>
          <a:prstGeom prst="rect">
            <a:avLst/>
          </a:prstGeom>
        </p:spPr>
        <p:txBody>
          <a:bodyPr/>
          <a:lstStyle>
            <a:lvl1pPr>
              <a:defRPr/>
            </a:lvl1pPr>
          </a:lstStyle>
          <a:p>
            <a:fld id="{7D32744F-0308-44DF-8AAE-3F7B4C7D10DE}" type="slidenum">
              <a:rPr lang="en-US"/>
              <a:pPr/>
              <a:t>‹#›</a:t>
            </a:fld>
            <a:endParaRPr lang="en-US">
              <a:solidFill>
                <a:srgbClr val="000000"/>
              </a:solidFill>
            </a:endParaRPr>
          </a:p>
        </p:txBody>
      </p:sp>
      <p:sp>
        <p:nvSpPr>
          <p:cNvPr id="5" name="Footer Placeholder 4"/>
          <p:cNvSpPr>
            <a:spLocks noGrp="1"/>
          </p:cNvSpPr>
          <p:nvPr>
            <p:ph type="ftr" sz="quarter" idx="11"/>
          </p:nvPr>
        </p:nvSpPr>
        <p:spPr>
          <a:xfrm>
            <a:off x="1219200" y="6248400"/>
            <a:ext cx="3733800" cy="457200"/>
          </a:xfrm>
          <a:prstGeom prst="rect">
            <a:avLst/>
          </a:prstGeom>
        </p:spPr>
        <p:txBody>
          <a:bodyPr/>
          <a:lstStyle>
            <a:lvl1pPr>
              <a:defRPr/>
            </a:lvl1pPr>
          </a:lstStyle>
          <a:p>
            <a:r>
              <a:rPr lang="en-US"/>
              <a:t>Early Childhood Outcomes Center</a:t>
            </a:r>
            <a:endParaRPr lang="en-US">
              <a:solidFill>
                <a:srgbClr val="000000"/>
              </a:solidFill>
              <a:effectLst>
                <a:outerShdw blurRad="38100" dist="38100" dir="2700000" algn="tl">
                  <a:srgbClr val="FFFFFF"/>
                </a:outerShdw>
              </a:effectLst>
            </a:endParaRPr>
          </a:p>
        </p:txBody>
      </p:sp>
      <p:sp>
        <p:nvSpPr>
          <p:cNvPr id="6" name="Slide Number Placeholder 5"/>
          <p:cNvSpPr>
            <a:spLocks noGrp="1"/>
          </p:cNvSpPr>
          <p:nvPr>
            <p:ph type="sldNum" sz="quarter" idx="12"/>
          </p:nvPr>
        </p:nvSpPr>
        <p:spPr>
          <a:xfrm>
            <a:off x="7086600" y="6248400"/>
            <a:ext cx="1371600" cy="457200"/>
          </a:xfrm>
          <a:prstGeom prst="rect">
            <a:avLst/>
          </a:prstGeom>
        </p:spPr>
        <p:txBody>
          <a:bodyPr/>
          <a:lstStyle>
            <a:lvl1pPr>
              <a:defRPr/>
            </a:lvl1pPr>
          </a:lstStyle>
          <a:p>
            <a:fld id="{149B7334-217F-4DCC-8432-F290FFB320A6}" type="slidenum">
              <a:rPr lang="en-US"/>
              <a:pPr/>
              <a:t>‹#›</a:t>
            </a:fld>
            <a:endParaRPr lang="en-US"/>
          </a:p>
        </p:txBody>
      </p:sp>
    </p:spTree>
    <p:extLst>
      <p:ext uri="{BB962C8B-B14F-4D97-AF65-F5344CB8AC3E}">
        <p14:creationId xmlns:p14="http://schemas.microsoft.com/office/powerpoint/2010/main" val="2150155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endParaRPr lang="en-US"/>
          </a:p>
        </p:txBody>
      </p:sp>
      <p:sp>
        <p:nvSpPr>
          <p:cNvPr id="4" name="Date Placeholder 3"/>
          <p:cNvSpPr>
            <a:spLocks noGrp="1"/>
          </p:cNvSpPr>
          <p:nvPr>
            <p:ph type="dt" sz="half" idx="10"/>
          </p:nvPr>
        </p:nvSpPr>
        <p:spPr>
          <a:xfrm>
            <a:off x="51054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76200" y="6324600"/>
            <a:ext cx="3733800" cy="457200"/>
          </a:xfrm>
          <a:prstGeom prst="rect">
            <a:avLst/>
          </a:prstGeom>
        </p:spPr>
        <p:txBody>
          <a:bodyPr/>
          <a:lstStyle>
            <a:lvl1pPr>
              <a:defRPr/>
            </a:lvl1pPr>
          </a:lstStyle>
          <a:p>
            <a:endParaRPr lang="en-US">
              <a:latin typeface="Arial"/>
            </a:endParaRPr>
          </a:p>
        </p:txBody>
      </p:sp>
      <p:sp>
        <p:nvSpPr>
          <p:cNvPr id="6" name="Slide Number Placeholder 5"/>
          <p:cNvSpPr>
            <a:spLocks noGrp="1"/>
          </p:cNvSpPr>
          <p:nvPr>
            <p:ph type="sldNum" sz="quarter" idx="12"/>
          </p:nvPr>
        </p:nvSpPr>
        <p:spPr>
          <a:xfrm>
            <a:off x="7543800" y="6324600"/>
            <a:ext cx="1371600" cy="457200"/>
          </a:xfrm>
          <a:prstGeom prst="rect">
            <a:avLst/>
          </a:prstGeom>
        </p:spPr>
        <p:txBody>
          <a:bodyPr/>
          <a:lstStyle>
            <a:lvl1pPr>
              <a:defRPr/>
            </a:lvl1pPr>
          </a:lstStyle>
          <a:p>
            <a:fld id="{3F564A21-4DA8-4A79-8101-70A62C11E198}" type="slidenum">
              <a:rPr lang="en-US"/>
              <a:pPr/>
              <a:t>‹#›</a:t>
            </a:fld>
            <a:endParaRPr lang="en-US"/>
          </a:p>
        </p:txBody>
      </p:sp>
    </p:spTree>
    <p:extLst>
      <p:ext uri="{BB962C8B-B14F-4D97-AF65-F5344CB8AC3E}">
        <p14:creationId xmlns:p14="http://schemas.microsoft.com/office/powerpoint/2010/main" val="77256311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C2C6228-AA7A-4A7E-977E-A44A4E3A7000}" type="slidenum">
              <a:rPr lang="en-US"/>
              <a:pPr>
                <a:defRPr/>
              </a:pPr>
              <a:t>‹#›</a:t>
            </a:fld>
            <a:endParaRPr lang="en-US" dirty="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theme" Target="../theme/theme7.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2.png"/><Relationship Id="rId5" Type="http://schemas.openxmlformats.org/officeDocument/2006/relationships/slideLayout" Target="../slideLayouts/slideLayout72.xml"/><Relationship Id="rId10" Type="http://schemas.openxmlformats.org/officeDocument/2006/relationships/theme" Target="../theme/theme8.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CFA39685-D68F-4561-B745-71463EE09F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transition>
    <p:split orient="ver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3"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127BCD32-B8B1-4B60-800B-62699F4AF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 id="2147484807" r:id="rId10"/>
    <p:sldLayoutId id="2147484810" r:id="rId11"/>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E664CDE-7449-45EB-8EB8-AB4097DD4741}" type="slidenum">
              <a:rPr lang="en-US"/>
              <a:pPr>
                <a:defRPr/>
              </a:pPr>
              <a:t>‹#›</a:t>
            </a:fld>
            <a:endParaRPr lang="en-US" dirty="0"/>
          </a:p>
        </p:txBody>
      </p:sp>
      <p:pic>
        <p:nvPicPr>
          <p:cNvPr id="8201" name="Picture 15" descr="girl_in_wheelchair"/>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E0CAFC6-C2FE-4CAB-AE23-784F1376D4EF}" type="slidenum">
              <a:rPr lang="en-US"/>
              <a:pPr>
                <a:defRPr/>
              </a:pPr>
              <a:t>‹#›</a:t>
            </a:fld>
            <a:endParaRPr lang="en-US" dirty="0"/>
          </a:p>
        </p:txBody>
      </p:sp>
      <p:pic>
        <p:nvPicPr>
          <p:cNvPr id="9225" name="Picture 14" descr="blond_happy_baby"/>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B84FBEA-FAEA-4EFA-B8A0-BE1EE00F58AC}" type="slidenum">
              <a:rPr lang="en-US"/>
              <a:pPr>
                <a:defRPr/>
              </a:pPr>
              <a:t>‹#›</a:t>
            </a:fld>
            <a:endParaRPr lang="en-US" dirty="0"/>
          </a:p>
        </p:txBody>
      </p:sp>
      <p:pic>
        <p:nvPicPr>
          <p:cNvPr id="10249" name="Picture 13" descr="tie_dye_boy"/>
          <p:cNvPicPr>
            <a:picLocks noChangeAspect="1" noChangeArrowheads="1"/>
          </p:cNvPicPr>
          <p:nvPr/>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E86127DA-2B73-4237-ADF3-B61E908059E2}" type="slidenum">
              <a:rPr lang="en-US"/>
              <a:pPr>
                <a:defRPr/>
              </a:pPr>
              <a:t>‹#›</a:t>
            </a:fld>
            <a:endParaRPr lang="en-US" dirty="0"/>
          </a:p>
        </p:txBody>
      </p:sp>
      <p:pic>
        <p:nvPicPr>
          <p:cNvPr id="11273" name="Picture 12" descr="pink shirt girl"/>
          <p:cNvPicPr>
            <a:picLocks noChangeAspect="1" noChangeArrowheads="1"/>
          </p:cNvPicPr>
          <p:nvPr/>
        </p:nvPicPr>
        <p:blipFill>
          <a:blip r:embed="rId13"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 id="2147484811" r:id="rId10"/>
    <p:sldLayoutId id="2147484845" r:id="rId11"/>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rgbClr val="000000"/>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rgbClr val="000000"/>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2694B605-E064-434F-B374-22A419BDC04C}" type="slidenum">
              <a:rPr lang="en-US"/>
              <a:pPr>
                <a:defRPr/>
              </a:pPr>
              <a:t>‹#›</a:t>
            </a:fld>
            <a:endParaRPr lang="en-US" dirty="0"/>
          </a:p>
        </p:txBody>
      </p:sp>
      <p:pic>
        <p:nvPicPr>
          <p:cNvPr id="8201" name="Picture 15" descr="girl_in_wheelchair"/>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extLst>
      <p:ext uri="{BB962C8B-B14F-4D97-AF65-F5344CB8AC3E}">
        <p14:creationId xmlns:p14="http://schemas.microsoft.com/office/powerpoint/2010/main" val="4066852213"/>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rgbClr val="000000"/>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rgbClr val="000000"/>
              </a:solidFill>
            </a:endParaRPr>
          </a:p>
        </p:txBody>
      </p:sp>
      <p:sp>
        <p:nvSpPr>
          <p:cNvPr id="2059" name="Rectangle 11"/>
          <p:cNvSpPr>
            <a:spLocks noChangeArrowheads="1"/>
          </p:cNvSpPr>
          <p:nvPr userDrawn="1"/>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00E0DC0D-A959-4FA3-B8B8-C88EF9DA4BE7}" type="slidenum">
              <a:rPr lang="en-US"/>
              <a:pPr>
                <a:defRPr/>
              </a:pPr>
              <a:t>‹#›</a:t>
            </a:fld>
            <a:endParaRPr lang="en-US" dirty="0"/>
          </a:p>
        </p:txBody>
      </p:sp>
      <p:pic>
        <p:nvPicPr>
          <p:cNvPr id="9225" name="Picture 14" descr="blond_happy_baby"/>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extLst>
      <p:ext uri="{BB962C8B-B14F-4D97-AF65-F5344CB8AC3E}">
        <p14:creationId xmlns:p14="http://schemas.microsoft.com/office/powerpoint/2010/main" val="1554330655"/>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rgbClr val="000000"/>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rgbClr val="000000"/>
              </a:solidFill>
            </a:endParaRPr>
          </a:p>
        </p:txBody>
      </p:sp>
      <p:sp>
        <p:nvSpPr>
          <p:cNvPr id="2059" name="Rectangle 11"/>
          <p:cNvSpPr>
            <a:spLocks noChangeArrowheads="1"/>
          </p:cNvSpPr>
          <p:nvPr userDrawn="1"/>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57300329-7C23-4067-9A26-B38C2D315FD7}" type="slidenum">
              <a:rPr lang="en-US"/>
              <a:pPr>
                <a:defRPr/>
              </a:pPr>
              <a:t>‹#›</a:t>
            </a:fld>
            <a:endParaRPr lang="en-US" dirty="0"/>
          </a:p>
        </p:txBody>
      </p:sp>
      <p:pic>
        <p:nvPicPr>
          <p:cNvPr id="10249" name="Picture 13" descr="tie_dye_boy"/>
          <p:cNvPicPr>
            <a:picLocks noChangeAspect="1" noChangeArrowheads="1"/>
          </p:cNvPicPr>
          <p:nvPr userDrawn="1"/>
        </p:nvPicPr>
        <p:blipFill>
          <a:blip r:embed="rId14" cstate="print"/>
          <a:srcRect/>
          <a:stretch>
            <a:fillRect/>
          </a:stretch>
        </p:blipFill>
        <p:spPr bwMode="auto">
          <a:xfrm>
            <a:off x="7543800" y="1247775"/>
            <a:ext cx="822325" cy="809625"/>
          </a:xfrm>
          <a:prstGeom prst="rect">
            <a:avLst/>
          </a:prstGeom>
          <a:noFill/>
          <a:ln w="9525">
            <a:noFill/>
            <a:miter lim="800000"/>
            <a:headEnd/>
            <a:tailEnd/>
          </a:ln>
        </p:spPr>
      </p:pic>
    </p:spTree>
    <p:extLst>
      <p:ext uri="{BB962C8B-B14F-4D97-AF65-F5344CB8AC3E}">
        <p14:creationId xmlns:p14="http://schemas.microsoft.com/office/powerpoint/2010/main" val="3413612077"/>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9.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Microsoft_Word_97_-_2003_Document1.doc"/></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hyperlink" Target="mailto:kathi.gillaspy@unc.edu" TargetMode="External"/><Relationship Id="rId2" Type="http://schemas.openxmlformats.org/officeDocument/2006/relationships/notesSlide" Target="../notesSlides/notesSlide31.xml"/><Relationship Id="rId1" Type="http://schemas.openxmlformats.org/officeDocument/2006/relationships/slideLayout" Target="../slideLayouts/slideLayout49.xml"/><Relationship Id="rId4" Type="http://schemas.openxmlformats.org/officeDocument/2006/relationships/hyperlink" Target="mailto:sharon.ringwalt@unc.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905001"/>
            <a:ext cx="7772400" cy="2057400"/>
          </a:xfrm>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4000" dirty="0" smtClean="0"/>
          </a:p>
        </p:txBody>
      </p:sp>
      <p:sp>
        <p:nvSpPr>
          <p:cNvPr id="30724" name="Rectangle 6"/>
          <p:cNvSpPr>
            <a:spLocks noGrp="1" noChangeArrowheads="1"/>
          </p:cNvSpPr>
          <p:nvPr>
            <p:ph type="subTitle" idx="1"/>
          </p:nvPr>
        </p:nvSpPr>
        <p:spPr>
          <a:xfrm>
            <a:off x="1524000" y="2057400"/>
            <a:ext cx="6629400" cy="2590800"/>
          </a:xfrm>
        </p:spPr>
        <p:txBody>
          <a:bodyPr/>
          <a:lstStyle/>
          <a:p>
            <a:pPr algn="ctr" eaLnBrk="1" hangingPunct="1"/>
            <a:r>
              <a:rPr lang="en-US" sz="3600" b="1" dirty="0" smtClean="0"/>
              <a:t>The Child Outcome Summary 7-Point Rating Scale</a:t>
            </a:r>
          </a:p>
          <a:p>
            <a:pPr algn="ctr" eaLnBrk="1" hangingPunct="1"/>
            <a:r>
              <a:rPr lang="en-US" sz="2800" dirty="0" smtClean="0"/>
              <a:t>Kathi Gillaspy, NECTAC</a:t>
            </a:r>
          </a:p>
          <a:p>
            <a:pPr algn="ctr" eaLnBrk="1" hangingPunct="1"/>
            <a:r>
              <a:rPr lang="en-US" sz="2800" dirty="0" smtClean="0"/>
              <a:t>Sharon Ringwalt, NECTAC/MSRRC</a:t>
            </a:r>
          </a:p>
        </p:txBody>
      </p:sp>
      <p:sp>
        <p:nvSpPr>
          <p:cNvPr id="4" name="Rectangle 7"/>
          <p:cNvSpPr>
            <a:spLocks noGrp="1" noChangeArrowheads="1"/>
          </p:cNvSpPr>
          <p:nvPr>
            <p:ph type="ftr" sz="quarter" idx="4294967295"/>
          </p:nvPr>
        </p:nvSpPr>
        <p:spPr>
          <a:xfrm>
            <a:off x="0" y="6356350"/>
            <a:ext cx="4495800" cy="365125"/>
          </a:xfrm>
        </p:spPr>
        <p:txBody>
          <a:bodyPr/>
          <a:lstStyle/>
          <a:p>
            <a:r>
              <a:rPr lang="en-US" dirty="0"/>
              <a:t>Maryland State Department of Education/Division of Special Education/Early Intervention Services/Early Childhood Intervention and Education Branch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98" y="4757758"/>
            <a:ext cx="2817809" cy="523781"/>
          </a:xfrm>
          <a:prstGeom prst="rect">
            <a:avLst/>
          </a:prstGeom>
        </p:spPr>
      </p:pic>
      <p:pic>
        <p:nvPicPr>
          <p:cNvPr id="1038" name="Picture 1" descr="Description: http://wrrc.uoregon.edu/rrcp/brand/msrrc/logos/electronic-web_ppt/jpg/MidSouth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486400"/>
            <a:ext cx="223961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SDE_Logo_300dpi.jpg"/>
          <p:cNvPicPr>
            <a:picLocks noChangeAspect="1"/>
          </p:cNvPicPr>
          <p:nvPr/>
        </p:nvPicPr>
        <p:blipFill>
          <a:blip r:embed="rId5" cstate="print"/>
          <a:stretch>
            <a:fillRect/>
          </a:stretch>
        </p:blipFill>
        <p:spPr>
          <a:xfrm>
            <a:off x="914400" y="5486400"/>
            <a:ext cx="2209800" cy="690127"/>
          </a:xfrm>
          <a:prstGeom prst="rect">
            <a:avLst/>
          </a:prstGeom>
        </p:spPr>
      </p:pic>
      <p:pic>
        <p:nvPicPr>
          <p:cNvPr id="9" name="Picture 1" descr="MD Birth Through Five_2"/>
          <p:cNvPicPr>
            <a:picLocks noChangeAspect="1" noChangeArrowheads="1"/>
          </p:cNvPicPr>
          <p:nvPr/>
        </p:nvPicPr>
        <p:blipFill>
          <a:blip r:embed="rId6" cstate="print"/>
          <a:srcRect/>
          <a:stretch>
            <a:fillRect/>
          </a:stretch>
        </p:blipFill>
        <p:spPr bwMode="auto">
          <a:xfrm>
            <a:off x="228600" y="3908659"/>
            <a:ext cx="990600" cy="1501541"/>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WHERE is the COS completed?</a:t>
            </a:r>
            <a:endParaRPr lang="en-US" dirty="0"/>
          </a:p>
        </p:txBody>
      </p:sp>
      <p:sp>
        <p:nvSpPr>
          <p:cNvPr id="7" name="Text Placeholder 6"/>
          <p:cNvSpPr>
            <a:spLocks noGrp="1"/>
          </p:cNvSpPr>
          <p:nvPr>
            <p:ph type="body" idx="1"/>
          </p:nvPr>
        </p:nvSpPr>
        <p:spPr>
          <a:xfrm>
            <a:off x="457200" y="1676400"/>
            <a:ext cx="4040188" cy="639762"/>
          </a:xfrm>
        </p:spPr>
        <p:txBody>
          <a:bodyPr/>
          <a:lstStyle/>
          <a:p>
            <a:endParaRPr lang="en-US" dirty="0" smtClean="0"/>
          </a:p>
          <a:p>
            <a:endParaRPr lang="en-US" dirty="0" smtClean="0"/>
          </a:p>
        </p:txBody>
      </p:sp>
      <p:sp>
        <p:nvSpPr>
          <p:cNvPr id="8" name="Content Placeholder 7"/>
          <p:cNvSpPr>
            <a:spLocks noGrp="1"/>
          </p:cNvSpPr>
          <p:nvPr>
            <p:ph sz="half" idx="2"/>
          </p:nvPr>
        </p:nvSpPr>
        <p:spPr>
          <a:xfrm>
            <a:off x="533400" y="2514600"/>
            <a:ext cx="2133600" cy="1295400"/>
          </a:xfrm>
        </p:spPr>
        <p:txBody>
          <a:bodyPr>
            <a:normAutofit/>
          </a:bodyPr>
          <a:lstStyle/>
          <a:p>
            <a:pPr marL="0" indent="0">
              <a:buNone/>
            </a:pPr>
            <a:r>
              <a:rPr lang="en-US" dirty="0" smtClean="0"/>
              <a:t>STRENGTHS AND NEEDS SUMMARY</a:t>
            </a:r>
            <a:endParaRPr lang="en-US" dirty="0"/>
          </a:p>
        </p:txBody>
      </p:sp>
      <p:sp>
        <p:nvSpPr>
          <p:cNvPr id="9" name="Text Placeholder 8"/>
          <p:cNvSpPr>
            <a:spLocks noGrp="1"/>
          </p:cNvSpPr>
          <p:nvPr>
            <p:ph type="body" sz="quarter" idx="3"/>
          </p:nvPr>
        </p:nvSpPr>
        <p:spPr>
          <a:xfrm>
            <a:off x="533400" y="1828800"/>
            <a:ext cx="4041775" cy="639762"/>
          </a:xfrm>
        </p:spPr>
        <p:txBody>
          <a:bodyPr/>
          <a:lstStyle/>
          <a:p>
            <a:r>
              <a:rPr lang="en-US" dirty="0" smtClean="0"/>
              <a:t>NEW!!</a:t>
            </a:r>
          </a:p>
        </p:txBody>
      </p:sp>
      <p:graphicFrame>
        <p:nvGraphicFramePr>
          <p:cNvPr id="3" name="Content Placeholder 2"/>
          <p:cNvGraphicFramePr>
            <a:graphicFrameLocks noGrp="1" noChangeAspect="1"/>
          </p:cNvGraphicFramePr>
          <p:nvPr>
            <p:ph sz="quarter" idx="4"/>
            <p:extLst>
              <p:ext uri="{D42A27DB-BD31-4B8C-83A1-F6EECF244321}">
                <p14:modId xmlns:p14="http://schemas.microsoft.com/office/powerpoint/2010/main" val="1601843684"/>
              </p:ext>
            </p:extLst>
          </p:nvPr>
        </p:nvGraphicFramePr>
        <p:xfrm>
          <a:off x="3048000" y="1143000"/>
          <a:ext cx="4154487" cy="5334000"/>
        </p:xfrm>
        <a:graphic>
          <a:graphicData uri="http://schemas.openxmlformats.org/presentationml/2006/ole">
            <mc:AlternateContent xmlns:mc="http://schemas.openxmlformats.org/markup-compatibility/2006">
              <mc:Choice xmlns:v="urn:schemas-microsoft-com:vml" Requires="v">
                <p:oleObj spid="_x0000_s3087" name="Acrobat Document" r:id="rId4" imgW="7779960" imgH="10051560" progId="AcroExch.Document.7">
                  <p:embed/>
                </p:oleObj>
              </mc:Choice>
              <mc:Fallback>
                <p:oleObj name="Acrobat Document" r:id="rId4" imgW="7779960" imgH="10051560" progId="AcroExch.Document.7">
                  <p:embed/>
                  <p:pic>
                    <p:nvPicPr>
                      <p:cNvPr id="0" name="Picture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143000"/>
                        <a:ext cx="4154487"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7-Point Scale and Age-Expected Development</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11</a:t>
            </a:fld>
            <a:endParaRPr lang="en-US" dirty="0"/>
          </a:p>
        </p:txBody>
      </p:sp>
      <p:pic>
        <p:nvPicPr>
          <p:cNvPr id="4098" name="Picture 2" descr="C:\Users\gillaspy\AppData\Local\Microsoft\Windows\Temporary Internet Files\Content.IE5\2MFGQ7VN\MP9004486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438400"/>
            <a:ext cx="5029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231926"/>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to Age-Expected Development</a:t>
            </a:r>
            <a:endParaRPr lang="en-US" dirty="0"/>
          </a:p>
        </p:txBody>
      </p:sp>
      <p:sp>
        <p:nvSpPr>
          <p:cNvPr id="3" name="Content Placeholder 2"/>
          <p:cNvSpPr>
            <a:spLocks noGrp="1"/>
          </p:cNvSpPr>
          <p:nvPr>
            <p:ph idx="1"/>
          </p:nvPr>
        </p:nvSpPr>
        <p:spPr/>
        <p:txBody>
          <a:bodyPr/>
          <a:lstStyle/>
          <a:p>
            <a:r>
              <a:rPr lang="en-US" sz="2800" dirty="0" smtClean="0"/>
              <a:t>Children can be described with regard to how close they are to age expected behavior for each of the three outcomes.</a:t>
            </a:r>
          </a:p>
          <a:p>
            <a:r>
              <a:rPr lang="en-US" sz="2800" dirty="0" smtClean="0"/>
              <a:t>Most children in the population demonstrate the outcomes in age-expected ways.</a:t>
            </a:r>
          </a:p>
          <a:p>
            <a:r>
              <a:rPr lang="en-US" sz="2800" dirty="0" smtClean="0"/>
              <a:t>By providing services and supports, early intervention is trying to move children closer to age-expected behavior.</a:t>
            </a:r>
          </a:p>
          <a:p>
            <a:r>
              <a:rPr lang="en-US" sz="2800" dirty="0" smtClean="0"/>
              <a:t>Some children will never achieve this.</a:t>
            </a:r>
            <a:endParaRPr lang="en-US" sz="2800" dirty="0"/>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 Expected, Immediate Foundational and Foundational Skills</a:t>
            </a:r>
            <a:endParaRPr lang="en-US" dirty="0"/>
          </a:p>
        </p:txBody>
      </p:sp>
      <p:sp>
        <p:nvSpPr>
          <p:cNvPr id="3" name="Content Placeholder 2"/>
          <p:cNvSpPr>
            <a:spLocks noGrp="1"/>
          </p:cNvSpPr>
          <p:nvPr>
            <p:ph idx="1"/>
          </p:nvPr>
        </p:nvSpPr>
        <p:spPr>
          <a:xfrm>
            <a:off x="381000" y="1905000"/>
            <a:ext cx="8229600" cy="4187952"/>
          </a:xfrm>
        </p:spPr>
        <p:txBody>
          <a:bodyPr/>
          <a:lstStyle/>
          <a:p>
            <a:r>
              <a:rPr lang="en-US" sz="2800" b="1" dirty="0" smtClean="0"/>
              <a:t>Age-Expected</a:t>
            </a:r>
            <a:r>
              <a:rPr lang="en-US" sz="2800" dirty="0" smtClean="0"/>
              <a:t> skills are those that we expect to see in children of a certain age.</a:t>
            </a:r>
          </a:p>
          <a:p>
            <a:r>
              <a:rPr lang="en-US" sz="2800" b="1" dirty="0" smtClean="0"/>
              <a:t>Immediate Foundational </a:t>
            </a:r>
            <a:r>
              <a:rPr lang="en-US" sz="2800" dirty="0" smtClean="0"/>
              <a:t>skills are the </a:t>
            </a:r>
            <a:r>
              <a:rPr lang="en-US" sz="2800" dirty="0"/>
              <a:t>set of skills and behavior that occur developmentally just prior to age-expected </a:t>
            </a:r>
            <a:r>
              <a:rPr lang="en-US" sz="2800" dirty="0" smtClean="0"/>
              <a:t>functioning. </a:t>
            </a:r>
            <a:r>
              <a:rPr lang="en-US" sz="2800" i="1" dirty="0" smtClean="0"/>
              <a:t> </a:t>
            </a:r>
            <a:endParaRPr lang="en-US" sz="2800" i="1" dirty="0"/>
          </a:p>
          <a:p>
            <a:r>
              <a:rPr lang="en-US" sz="2800" b="1" dirty="0"/>
              <a:t>Foundational </a:t>
            </a:r>
            <a:r>
              <a:rPr lang="en-US" sz="2800" dirty="0"/>
              <a:t>skills</a:t>
            </a:r>
            <a:r>
              <a:rPr lang="en-US" sz="2800" b="1" dirty="0"/>
              <a:t> </a:t>
            </a:r>
            <a:r>
              <a:rPr lang="en-US" sz="2800" dirty="0"/>
              <a:t>are </a:t>
            </a:r>
            <a:r>
              <a:rPr lang="en-US" sz="2800" dirty="0" smtClean="0"/>
              <a:t>skills </a:t>
            </a:r>
            <a:r>
              <a:rPr lang="en-US" sz="2800" dirty="0"/>
              <a:t>and behaviors that occur earlier in development and serve as the foundation for later skill </a:t>
            </a:r>
            <a:r>
              <a:rPr lang="en-US" sz="2800" dirty="0" smtClean="0"/>
              <a:t>development.</a:t>
            </a:r>
            <a:endParaRPr lang="en-US" sz="2800" dirty="0"/>
          </a:p>
          <a:p>
            <a:endParaRPr lang="en-US" dirty="0"/>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 we compare to </a:t>
            </a:r>
            <a:br>
              <a:rPr lang="en-US" dirty="0" smtClean="0"/>
            </a:br>
            <a:r>
              <a:rPr lang="en-US" dirty="0" smtClean="0"/>
              <a:t>age-expected functioning?</a:t>
            </a:r>
            <a:endParaRPr lang="en-US" dirty="0"/>
          </a:p>
        </p:txBody>
      </p:sp>
      <p:sp>
        <p:nvSpPr>
          <p:cNvPr id="3" name="Content Placeholder 2"/>
          <p:cNvSpPr>
            <a:spLocks noGrp="1"/>
          </p:cNvSpPr>
          <p:nvPr>
            <p:ph idx="1"/>
          </p:nvPr>
        </p:nvSpPr>
        <p:spPr>
          <a:xfrm>
            <a:off x="457200" y="1905000"/>
            <a:ext cx="8458200" cy="4724400"/>
          </a:xfrm>
        </p:spPr>
        <p:txBody>
          <a:bodyPr/>
          <a:lstStyle/>
          <a:p>
            <a:r>
              <a:rPr lang="en-US" sz="2800" dirty="0" smtClean="0"/>
              <a:t>Part of federal requirement</a:t>
            </a:r>
          </a:p>
          <a:p>
            <a:r>
              <a:rPr lang="en-US" sz="2800" dirty="0" smtClean="0"/>
              <a:t>Stronger evidence of program’s effects</a:t>
            </a:r>
          </a:p>
          <a:p>
            <a:r>
              <a:rPr lang="en-US" sz="2800" dirty="0" smtClean="0"/>
              <a:t>Set high expectations (and many do attain them), but also celebrate different  kinds of progress</a:t>
            </a:r>
          </a:p>
          <a:p>
            <a:r>
              <a:rPr lang="en-US" sz="2800" dirty="0" smtClean="0"/>
              <a:t>Want to promote active and successful participation now and in the future (including school readiness)</a:t>
            </a:r>
          </a:p>
          <a:p>
            <a:r>
              <a:rPr lang="en-US" sz="2800" dirty="0" smtClean="0"/>
              <a:t>Families want to know both individual progress and relative to age-expected (avoid being surprised later)</a:t>
            </a:r>
          </a:p>
          <a:p>
            <a:endParaRPr lang="en-US" sz="2800" dirty="0" smtClean="0"/>
          </a:p>
          <a:p>
            <a:endParaRPr lang="en-US" dirty="0"/>
          </a:p>
        </p:txBody>
      </p:sp>
    </p:spTree>
    <p:extLst>
      <p:ext uri="{BB962C8B-B14F-4D97-AF65-F5344CB8AC3E}">
        <p14:creationId xmlns:p14="http://schemas.microsoft.com/office/powerpoint/2010/main" val="4870716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4"/>
          <p:cNvSpPr>
            <a:spLocks noGrp="1" noChangeArrowheads="1"/>
          </p:cNvSpPr>
          <p:nvPr>
            <p:ph type="title"/>
          </p:nvPr>
        </p:nvSpPr>
        <p:spPr/>
        <p:txBody>
          <a:bodyPr/>
          <a:lstStyle/>
          <a:p>
            <a:pPr algn="ctr" eaLnBrk="1" hangingPunct="1">
              <a:defRPr/>
            </a:pPr>
            <a:r>
              <a:rPr lang="en-US" dirty="0" smtClean="0"/>
              <a:t>Steps in the process </a:t>
            </a:r>
          </a:p>
        </p:txBody>
      </p:sp>
      <p:sp>
        <p:nvSpPr>
          <p:cNvPr id="27653" name="Rectangle 5"/>
          <p:cNvSpPr>
            <a:spLocks noGrp="1" noChangeArrowheads="1"/>
          </p:cNvSpPr>
          <p:nvPr>
            <p:ph idx="1"/>
          </p:nvPr>
        </p:nvSpPr>
        <p:spPr>
          <a:xfrm>
            <a:off x="457200" y="1828800"/>
            <a:ext cx="8382000" cy="4187952"/>
          </a:xfrm>
        </p:spPr>
        <p:txBody>
          <a:bodyPr/>
          <a:lstStyle/>
          <a:p>
            <a:pPr marL="457200" indent="-457200" eaLnBrk="1" hangingPunct="1">
              <a:lnSpc>
                <a:spcPct val="90000"/>
              </a:lnSpc>
              <a:spcBef>
                <a:spcPct val="0"/>
              </a:spcBef>
              <a:spcAft>
                <a:spcPts val="600"/>
              </a:spcAft>
              <a:buFont typeface="+mj-lt"/>
              <a:buAutoNum type="arabicPeriod"/>
            </a:pPr>
            <a:r>
              <a:rPr lang="en-US" sz="2400" dirty="0" smtClean="0"/>
              <a:t>Collect information about the child’s functioning        across settings and situations in the 3 outcomes.</a:t>
            </a:r>
          </a:p>
          <a:p>
            <a:pPr marL="457200" indent="-457200" eaLnBrk="1" hangingPunct="1">
              <a:lnSpc>
                <a:spcPct val="90000"/>
              </a:lnSpc>
              <a:spcBef>
                <a:spcPct val="0"/>
              </a:spcBef>
              <a:spcAft>
                <a:spcPts val="600"/>
              </a:spcAft>
              <a:buFont typeface="+mj-lt"/>
              <a:buAutoNum type="arabicPeriod"/>
            </a:pPr>
            <a:r>
              <a:rPr lang="en-US" sz="2400" dirty="0" smtClean="0"/>
              <a:t>If needed, assemble resources on age expectations.</a:t>
            </a:r>
          </a:p>
          <a:p>
            <a:pPr marL="457200" indent="-457200" eaLnBrk="1" hangingPunct="1">
              <a:lnSpc>
                <a:spcPct val="90000"/>
              </a:lnSpc>
              <a:spcBef>
                <a:spcPct val="0"/>
              </a:spcBef>
              <a:spcAft>
                <a:spcPts val="600"/>
              </a:spcAft>
              <a:buFont typeface="+mj-lt"/>
              <a:buAutoNum type="arabicPeriod"/>
            </a:pPr>
            <a:r>
              <a:rPr lang="en-US" sz="2400" dirty="0" smtClean="0"/>
              <a:t>Meet as a team to review the information (often at IFSP).</a:t>
            </a:r>
          </a:p>
          <a:p>
            <a:pPr marL="457200" indent="-457200" eaLnBrk="1" hangingPunct="1">
              <a:lnSpc>
                <a:spcPct val="90000"/>
              </a:lnSpc>
              <a:spcBef>
                <a:spcPct val="0"/>
              </a:spcBef>
              <a:spcAft>
                <a:spcPts val="600"/>
              </a:spcAft>
              <a:buFont typeface="+mj-lt"/>
              <a:buAutoNum type="arabicPeriod"/>
            </a:pPr>
            <a:r>
              <a:rPr lang="en-US" sz="2400" dirty="0" smtClean="0"/>
              <a:t>Write summary of each outcome area reflecting how child uses skills relative to age-expectations.</a:t>
            </a:r>
          </a:p>
          <a:p>
            <a:pPr marL="457200" indent="-457200" eaLnBrk="1" hangingPunct="1">
              <a:lnSpc>
                <a:spcPct val="90000"/>
              </a:lnSpc>
              <a:spcBef>
                <a:spcPct val="0"/>
              </a:spcBef>
              <a:spcAft>
                <a:spcPts val="600"/>
              </a:spcAft>
              <a:buFont typeface="+mj-lt"/>
              <a:buAutoNum type="arabicPeriod"/>
            </a:pPr>
            <a:r>
              <a:rPr lang="en-US" sz="2400" dirty="0" smtClean="0">
                <a:solidFill>
                  <a:srgbClr val="FF0000"/>
                </a:solidFill>
              </a:rPr>
              <a:t>Use resources (including the decision tree to discuss and </a:t>
            </a:r>
            <a:r>
              <a:rPr lang="en-US" sz="2400" b="1" i="1" dirty="0" smtClean="0">
                <a:solidFill>
                  <a:srgbClr val="FF0000"/>
                </a:solidFill>
              </a:rPr>
              <a:t>agree upon a descriptor statement (rating</a:t>
            </a:r>
            <a:r>
              <a:rPr lang="en-US" sz="2400" i="1" dirty="0" smtClean="0">
                <a:solidFill>
                  <a:srgbClr val="FF0000"/>
                </a:solidFill>
              </a:rPr>
              <a:t>) </a:t>
            </a:r>
            <a:r>
              <a:rPr lang="en-US" sz="2400" dirty="0" smtClean="0">
                <a:solidFill>
                  <a:srgbClr val="FF0000"/>
                </a:solidFill>
              </a:rPr>
              <a:t>for Outcome 1. </a:t>
            </a:r>
          </a:p>
          <a:p>
            <a:pPr marL="457200" indent="-457200">
              <a:lnSpc>
                <a:spcPct val="90000"/>
              </a:lnSpc>
              <a:spcBef>
                <a:spcPct val="0"/>
              </a:spcBef>
              <a:spcAft>
                <a:spcPts val="600"/>
              </a:spcAft>
              <a:buFont typeface="+mj-lt"/>
              <a:buAutoNum type="arabicPeriod"/>
            </a:pPr>
            <a:r>
              <a:rPr lang="en-US" sz="2400" dirty="0" smtClean="0"/>
              <a:t>Repeat for Outcomes 2 and 3.</a:t>
            </a:r>
          </a:p>
        </p:txBody>
      </p:sp>
    </p:spTree>
    <p:extLst>
      <p:ext uri="{BB962C8B-B14F-4D97-AF65-F5344CB8AC3E}">
        <p14:creationId xmlns:p14="http://schemas.microsoft.com/office/powerpoint/2010/main" val="39987803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en-US" sz="4000" dirty="0"/>
              <a:t>Essential </a:t>
            </a:r>
            <a:r>
              <a:rPr lang="en-US" sz="4000" dirty="0" smtClean="0"/>
              <a:t>knowledge for Using the 7-Point Scale</a:t>
            </a:r>
            <a:r>
              <a:rPr lang="en-US" dirty="0"/>
              <a:t>	</a:t>
            </a:r>
          </a:p>
        </p:txBody>
      </p:sp>
      <p:sp>
        <p:nvSpPr>
          <p:cNvPr id="903171" name="Rectangle 3"/>
          <p:cNvSpPr>
            <a:spLocks noGrp="1" noChangeArrowheads="1"/>
          </p:cNvSpPr>
          <p:nvPr>
            <p:ph idx="1"/>
          </p:nvPr>
        </p:nvSpPr>
        <p:spPr>
          <a:noFill/>
          <a:ln>
            <a:noFill/>
          </a:ln>
        </p:spPr>
        <p:txBody>
          <a:bodyPr/>
          <a:lstStyle/>
          <a:p>
            <a:pPr marL="533400" indent="-533400">
              <a:lnSpc>
                <a:spcPct val="90000"/>
              </a:lnSpc>
              <a:spcBef>
                <a:spcPct val="0"/>
              </a:spcBef>
              <a:spcAft>
                <a:spcPct val="0"/>
              </a:spcAft>
              <a:buFont typeface="Wingdings" pitchFamily="2" charset="2"/>
              <a:buNone/>
            </a:pPr>
            <a:r>
              <a:rPr lang="en-US" sz="2400" dirty="0" smtClean="0"/>
              <a:t>Among them</a:t>
            </a:r>
            <a:r>
              <a:rPr lang="en-US" sz="2400" dirty="0"/>
              <a:t>, team members must: </a:t>
            </a:r>
          </a:p>
          <a:p>
            <a:pPr marL="533400" indent="-533400">
              <a:lnSpc>
                <a:spcPct val="90000"/>
              </a:lnSpc>
              <a:spcBef>
                <a:spcPct val="0"/>
              </a:spcBef>
              <a:spcAft>
                <a:spcPct val="0"/>
              </a:spcAft>
              <a:buClr>
                <a:schemeClr val="bg1"/>
              </a:buClr>
              <a:buSzTx/>
              <a:buFont typeface="Wingdings" pitchFamily="2" charset="2"/>
              <a:buAutoNum type="arabicPeriod"/>
            </a:pPr>
            <a:endParaRPr lang="en-US" sz="1400" dirty="0" smtClean="0"/>
          </a:p>
          <a:p>
            <a:pPr marL="533400" indent="-533400">
              <a:lnSpc>
                <a:spcPct val="90000"/>
              </a:lnSpc>
              <a:spcBef>
                <a:spcPct val="0"/>
              </a:spcBef>
              <a:spcAft>
                <a:spcPct val="0"/>
              </a:spcAft>
              <a:buClr>
                <a:schemeClr val="accent6">
                  <a:lumMod val="75000"/>
                </a:schemeClr>
              </a:buClr>
              <a:buSzPct val="107000"/>
              <a:buFont typeface="+mj-lt"/>
              <a:buAutoNum type="arabicPeriod"/>
            </a:pPr>
            <a:r>
              <a:rPr lang="en-US" sz="2400" dirty="0" smtClean="0"/>
              <a:t>Know </a:t>
            </a:r>
            <a:r>
              <a:rPr lang="en-US" sz="2400" dirty="0"/>
              <a:t>about the child’s functioning across settings and situations</a:t>
            </a:r>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a:p>
          <a:p>
            <a:pPr marL="533400" indent="-533400">
              <a:lnSpc>
                <a:spcPct val="80000"/>
              </a:lnSpc>
              <a:spcBef>
                <a:spcPct val="0"/>
              </a:spcBef>
              <a:spcAft>
                <a:spcPct val="0"/>
              </a:spcAft>
              <a:buClr>
                <a:schemeClr val="accent6">
                  <a:lumMod val="75000"/>
                </a:schemeClr>
              </a:buClr>
              <a:buSzPct val="107000"/>
              <a:buFont typeface="+mj-lt"/>
              <a:buAutoNum type="arabicPeriod"/>
            </a:pPr>
            <a:r>
              <a:rPr lang="en-US" sz="2400" dirty="0"/>
              <a:t>Understand age-expected child </a:t>
            </a:r>
            <a:r>
              <a:rPr lang="en-US" sz="2400" dirty="0" smtClean="0"/>
              <a:t>development</a:t>
            </a:r>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smtClean="0"/>
          </a:p>
          <a:p>
            <a:pPr marL="533400" indent="-533400">
              <a:lnSpc>
                <a:spcPct val="80000"/>
              </a:lnSpc>
              <a:spcBef>
                <a:spcPct val="0"/>
              </a:spcBef>
              <a:buClr>
                <a:schemeClr val="accent6">
                  <a:lumMod val="75000"/>
                </a:schemeClr>
              </a:buClr>
              <a:buSzPct val="107000"/>
              <a:buFont typeface="+mj-lt"/>
              <a:buAutoNum type="arabicPeriod"/>
            </a:pPr>
            <a:r>
              <a:rPr lang="en-US" sz="2400" dirty="0" smtClean="0"/>
              <a:t>Understand age expectations for child functioning within the child’s culture</a:t>
            </a:r>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a:p>
          <a:p>
            <a:pPr marL="533400" indent="-533400">
              <a:lnSpc>
                <a:spcPct val="80000"/>
              </a:lnSpc>
              <a:spcBef>
                <a:spcPct val="0"/>
              </a:spcBef>
              <a:spcAft>
                <a:spcPct val="0"/>
              </a:spcAft>
              <a:buClr>
                <a:schemeClr val="accent6">
                  <a:lumMod val="75000"/>
                </a:schemeClr>
              </a:buClr>
              <a:buSzPct val="107000"/>
              <a:buFont typeface="+mj-lt"/>
              <a:buAutoNum type="arabicPeriod"/>
            </a:pPr>
            <a:r>
              <a:rPr lang="en-US" sz="2400" dirty="0"/>
              <a:t>Understand the content of the three child </a:t>
            </a:r>
            <a:r>
              <a:rPr lang="en-US" sz="2400" dirty="0" smtClean="0"/>
              <a:t>outcomes</a:t>
            </a:r>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smtClean="0"/>
          </a:p>
          <a:p>
            <a:pPr marL="533400" indent="-533400">
              <a:lnSpc>
                <a:spcPct val="80000"/>
              </a:lnSpc>
              <a:spcBef>
                <a:spcPct val="0"/>
              </a:spcBef>
              <a:spcAft>
                <a:spcPct val="0"/>
              </a:spcAft>
              <a:buClr>
                <a:schemeClr val="accent6">
                  <a:lumMod val="75000"/>
                </a:schemeClr>
              </a:buClr>
              <a:buSzPct val="107000"/>
              <a:buFont typeface="+mj-lt"/>
              <a:buAutoNum type="arabicPeriod"/>
            </a:pPr>
            <a:r>
              <a:rPr lang="en-US" sz="2400" dirty="0" smtClean="0"/>
              <a:t>Know how to use the rating scale</a:t>
            </a:r>
            <a:endParaRPr lang="en-US" sz="2400" dirty="0"/>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a:p>
        </p:txBody>
      </p:sp>
    </p:spTree>
    <p:extLst>
      <p:ext uri="{BB962C8B-B14F-4D97-AF65-F5344CB8AC3E}">
        <p14:creationId xmlns:p14="http://schemas.microsoft.com/office/powerpoint/2010/main" val="31907005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7-Point Scale</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17</a:t>
            </a:fld>
            <a:endParaRPr lang="en-US" dirty="0"/>
          </a:p>
        </p:txBody>
      </p:sp>
      <p:pic>
        <p:nvPicPr>
          <p:cNvPr id="5122" name="Picture 2" descr="C:\Users\gillaspy\AppData\Local\Microsoft\Windows\Temporary Internet Files\Content.IE5\4LK2IHZT\MP9004071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129028"/>
            <a:ext cx="4580647" cy="305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1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pPr algn="ctr" eaLnBrk="1" hangingPunct="1">
              <a:defRPr/>
            </a:pPr>
            <a:r>
              <a:rPr lang="en-US" dirty="0" smtClean="0"/>
              <a:t>Thinking about children’s functioning</a:t>
            </a:r>
            <a:endParaRPr lang="en-US" sz="2100" dirty="0" smtClean="0"/>
          </a:p>
        </p:txBody>
      </p:sp>
      <p:pic>
        <p:nvPicPr>
          <p:cNvPr id="26627" name="Picture 6"/>
          <p:cNvPicPr>
            <a:picLocks noChangeAspect="1" noChangeArrowheads="1"/>
          </p:cNvPicPr>
          <p:nvPr/>
        </p:nvPicPr>
        <p:blipFill>
          <a:blip r:embed="rId3" cstate="print"/>
          <a:srcRect/>
          <a:stretch>
            <a:fillRect/>
          </a:stretch>
        </p:blipFill>
        <p:spPr bwMode="auto">
          <a:xfrm>
            <a:off x="2286000" y="1447801"/>
            <a:ext cx="4800600" cy="4800600"/>
          </a:xfrm>
          <a:prstGeom prst="rect">
            <a:avLst/>
          </a:prstGeom>
          <a:noFill/>
          <a:ln w="9525">
            <a:noFill/>
            <a:miter lim="800000"/>
            <a:headEnd/>
            <a:tailEnd/>
          </a:ln>
        </p:spPr>
      </p:pic>
      <p:sp>
        <p:nvSpPr>
          <p:cNvPr id="627720" name="Rectangle 8"/>
          <p:cNvSpPr>
            <a:spLocks noChangeArrowheads="1"/>
          </p:cNvSpPr>
          <p:nvPr/>
        </p:nvSpPr>
        <p:spPr bwMode="auto">
          <a:xfrm>
            <a:off x="193868" y="6019800"/>
            <a:ext cx="3733800" cy="457200"/>
          </a:xfrm>
          <a:prstGeom prst="rect">
            <a:avLst/>
          </a:prstGeom>
          <a:noFill/>
          <a:ln w="9525">
            <a:noFill/>
            <a:miter lim="800000"/>
            <a:headEnd/>
            <a:tailEnd/>
          </a:ln>
          <a:effectLst/>
        </p:spPr>
        <p:txBody>
          <a:bodyPr anchor="b"/>
          <a:lstStyle/>
          <a:p>
            <a:pPr eaLnBrk="1" hangingPunct="1">
              <a:defRPr/>
            </a:pPr>
            <a:r>
              <a:rPr lang="en-US" sz="1400" dirty="0">
                <a:solidFill>
                  <a:srgbClr val="66FFCC"/>
                </a:solidFill>
                <a:effectLst>
                  <a:outerShdw blurRad="38100" dist="38100" dir="2700000" algn="tl">
                    <a:srgbClr val="000000"/>
                  </a:outerShdw>
                </a:effectLst>
                <a:latin typeface="Arial MT Bold" charset="0"/>
              </a:rPr>
              <a:t>Early Childhood Outcomes Center</a:t>
            </a:r>
            <a:endParaRPr lang="en-US" sz="1400" dirty="0">
              <a:effectLst>
                <a:outerShdw blurRad="38100" dist="38100" dir="2700000" algn="tl">
                  <a:srgbClr val="FFFFFF"/>
                </a:outerShdw>
              </a:effectLst>
              <a:latin typeface="Arial" charset="0"/>
            </a:endParaRPr>
          </a:p>
        </p:txBody>
      </p:sp>
      <p:sp>
        <p:nvSpPr>
          <p:cNvPr id="26630" name="Rectangle 9"/>
          <p:cNvSpPr>
            <a:spLocks noChangeArrowheads="1"/>
          </p:cNvSpPr>
          <p:nvPr/>
        </p:nvSpPr>
        <p:spPr bwMode="auto">
          <a:xfrm>
            <a:off x="7010400" y="6388100"/>
            <a:ext cx="1371600" cy="457200"/>
          </a:xfrm>
          <a:prstGeom prst="rect">
            <a:avLst/>
          </a:prstGeom>
          <a:noFill/>
          <a:ln w="9525">
            <a:noFill/>
            <a:miter lim="800000"/>
            <a:headEnd/>
            <a:tailEnd/>
          </a:ln>
        </p:spPr>
        <p:txBody>
          <a:bodyPr anchor="b"/>
          <a:lstStyle/>
          <a:p>
            <a:pPr indent="800100" eaLnBrk="1" hangingPunct="1"/>
            <a:fld id="{CEAD7620-81C1-4FF6-BFB1-0F90FF7B29D7}" type="slidenum">
              <a:rPr lang="en-US" sz="1600">
                <a:solidFill>
                  <a:srgbClr val="FFFFEF"/>
                </a:solidFill>
                <a:latin typeface="Arial" charset="0"/>
              </a:rPr>
              <a:pPr indent="800100" eaLnBrk="1" hangingPunct="1"/>
              <a:t>18</a:t>
            </a:fld>
            <a:endParaRPr lang="en-US" sz="1600">
              <a:solidFill>
                <a:srgbClr val="FFFFEF"/>
              </a:solidFill>
              <a:latin typeface="Arial" charset="0"/>
            </a:endParaRPr>
          </a:p>
        </p:txBody>
      </p:sp>
    </p:spTree>
    <p:extLst>
      <p:ext uri="{BB962C8B-B14F-4D97-AF65-F5344CB8AC3E}">
        <p14:creationId xmlns:p14="http://schemas.microsoft.com/office/powerpoint/2010/main" val="30245604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8000" b="1" dirty="0" smtClean="0"/>
              <a:t>7</a:t>
            </a:r>
          </a:p>
        </p:txBody>
      </p:sp>
      <p:sp>
        <p:nvSpPr>
          <p:cNvPr id="60419" name="Rectangle 3"/>
          <p:cNvSpPr>
            <a:spLocks noGrp="1" noChangeArrowheads="1"/>
          </p:cNvSpPr>
          <p:nvPr>
            <p:ph idx="1"/>
          </p:nvPr>
        </p:nvSpPr>
        <p:spPr>
          <a:noFill/>
        </p:spPr>
        <p:txBody>
          <a:bodyPr/>
          <a:lstStyle/>
          <a:p>
            <a:r>
              <a:rPr lang="en-US" sz="2800" dirty="0" smtClean="0"/>
              <a:t>Child shows functioning expected for his or her age in </a:t>
            </a:r>
            <a:r>
              <a:rPr lang="en-US" sz="2800" b="1" dirty="0" smtClean="0"/>
              <a:t>all or almost all everyday situations that are part of the child’s life</a:t>
            </a:r>
          </a:p>
          <a:p>
            <a:pPr>
              <a:buFontTx/>
              <a:buNone/>
            </a:pPr>
            <a:endParaRPr lang="en-US" sz="800" b="1" dirty="0" smtClean="0"/>
          </a:p>
          <a:p>
            <a:r>
              <a:rPr lang="en-US" sz="2800" b="1" dirty="0" smtClean="0"/>
              <a:t>Functioning </a:t>
            </a:r>
            <a:r>
              <a:rPr lang="en-US" sz="2800" dirty="0" smtClean="0"/>
              <a:t>is considered </a:t>
            </a:r>
            <a:r>
              <a:rPr lang="en-US" sz="2800" b="1" dirty="0" smtClean="0"/>
              <a:t>appropriate for his or her age</a:t>
            </a:r>
          </a:p>
          <a:p>
            <a:pPr>
              <a:buFontTx/>
              <a:buNone/>
            </a:pPr>
            <a:endParaRPr lang="en-US" sz="800" b="1" dirty="0" smtClean="0"/>
          </a:p>
          <a:p>
            <a:r>
              <a:rPr lang="en-US" sz="2800" dirty="0" smtClean="0"/>
              <a:t>No one has any concerns about the child’s functioning in this outcome area</a:t>
            </a:r>
          </a:p>
        </p:txBody>
      </p:sp>
      <p:sp>
        <p:nvSpPr>
          <p:cNvPr id="60420" name="Slide Number Placeholder 4"/>
          <p:cNvSpPr>
            <a:spLocks noGrp="1"/>
          </p:cNvSpPr>
          <p:nvPr>
            <p:ph type="sldNum" sz="quarter" idx="10"/>
          </p:nvPr>
        </p:nvSpPr>
        <p:spPr>
          <a:prstGeom prst="rect">
            <a:avLst/>
          </a:prstGeom>
          <a:noFill/>
        </p:spPr>
        <p:txBody>
          <a:bodyPr/>
          <a:lstStyle/>
          <a:p>
            <a:fld id="{BC0E9BC2-F844-4FC4-93E6-B25D6B3AEB28}" type="slidenum">
              <a:rPr lang="en-US" smtClean="0"/>
              <a:pPr/>
              <a:t>19</a:t>
            </a:fld>
            <a:endParaRPr lang="en-US" smtClean="0"/>
          </a:p>
        </p:txBody>
      </p:sp>
    </p:spTree>
    <p:extLst>
      <p:ext uri="{BB962C8B-B14F-4D97-AF65-F5344CB8AC3E}">
        <p14:creationId xmlns:p14="http://schemas.microsoft.com/office/powerpoint/2010/main" val="23133845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p:nvPr>
        </p:nvSpPr>
        <p:spPr/>
        <p:txBody>
          <a:bodyPr/>
          <a:lstStyle/>
          <a:p>
            <a:pPr eaLnBrk="1" hangingPunct="1">
              <a:defRPr/>
            </a:pPr>
            <a:r>
              <a:rPr lang="en-US" dirty="0" smtClean="0"/>
              <a:t>Session Agenda</a:t>
            </a:r>
          </a:p>
        </p:txBody>
      </p:sp>
      <p:sp>
        <p:nvSpPr>
          <p:cNvPr id="31749" name="Rectangle 7"/>
          <p:cNvSpPr>
            <a:spLocks noGrp="1" noChangeArrowheads="1"/>
          </p:cNvSpPr>
          <p:nvPr>
            <p:ph type="body" idx="1"/>
          </p:nvPr>
        </p:nvSpPr>
        <p:spPr>
          <a:xfrm>
            <a:off x="457200" y="1905000"/>
            <a:ext cx="8458200" cy="4340352"/>
          </a:xfrm>
        </p:spPr>
        <p:txBody>
          <a:bodyPr/>
          <a:lstStyle/>
          <a:p>
            <a:pPr lvl="1" eaLnBrk="1" hangingPunct="1">
              <a:lnSpc>
                <a:spcPct val="200000"/>
              </a:lnSpc>
              <a:buFontTx/>
              <a:buChar char="•"/>
            </a:pPr>
            <a:r>
              <a:rPr lang="en-US" sz="2800" dirty="0" smtClean="0"/>
              <a:t>Overview of the 3 Early Childhood Outcomes </a:t>
            </a:r>
          </a:p>
          <a:p>
            <a:pPr lvl="1" eaLnBrk="1" hangingPunct="1">
              <a:lnSpc>
                <a:spcPct val="200000"/>
              </a:lnSpc>
              <a:buFontTx/>
              <a:buChar char="•"/>
            </a:pPr>
            <a:r>
              <a:rPr lang="en-US" dirty="0" smtClean="0"/>
              <a:t>Overview of and practice with the 7-point scale</a:t>
            </a:r>
          </a:p>
          <a:p>
            <a:pPr lvl="1" eaLnBrk="1" hangingPunct="1">
              <a:lnSpc>
                <a:spcPct val="200000"/>
              </a:lnSpc>
              <a:buFontTx/>
              <a:buChar char="•"/>
            </a:pPr>
            <a:r>
              <a:rPr lang="en-US" dirty="0" smtClean="0"/>
              <a:t>Key concepts when choosing a rating</a:t>
            </a:r>
          </a:p>
          <a:p>
            <a:pPr lvl="1" eaLnBrk="1" hangingPunct="1">
              <a:lnSpc>
                <a:spcPct val="200000"/>
              </a:lnSpc>
              <a:buFontTx/>
              <a:buChar char="•"/>
            </a:pPr>
            <a:r>
              <a:rPr lang="en-US" dirty="0" smtClean="0"/>
              <a:t>Using the 7-point scale – Kim’s case study</a:t>
            </a:r>
          </a:p>
          <a:p>
            <a:pPr lvl="1" eaLnBrk="1" hangingPunct="1">
              <a:buFontTx/>
              <a:buChar char="•"/>
            </a:pPr>
            <a:endParaRPr lang="en-US" sz="2800"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2</a:t>
            </a:fld>
            <a:endParaRPr lang="en-US" dirty="0"/>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8343900" cy="1143000"/>
          </a:xfrm>
        </p:spPr>
        <p:txBody>
          <a:bodyPr/>
          <a:lstStyle/>
          <a:p>
            <a:pPr eaLnBrk="1" hangingPunct="1"/>
            <a:r>
              <a:rPr lang="en-US" sz="8000" b="1" dirty="0" smtClean="0"/>
              <a:t>6</a:t>
            </a:r>
            <a:r>
              <a:rPr lang="en-US" b="1" dirty="0" smtClean="0"/>
              <a:t> </a:t>
            </a:r>
          </a:p>
        </p:txBody>
      </p:sp>
      <p:sp>
        <p:nvSpPr>
          <p:cNvPr id="61443" name="Rectangle 3"/>
          <p:cNvSpPr>
            <a:spLocks noGrp="1" noChangeArrowheads="1"/>
          </p:cNvSpPr>
          <p:nvPr>
            <p:ph type="body" idx="1"/>
          </p:nvPr>
        </p:nvSpPr>
        <p:spPr>
          <a:xfrm>
            <a:off x="533400" y="2133600"/>
            <a:ext cx="8305800" cy="3886200"/>
          </a:xfrm>
          <a:noFill/>
        </p:spPr>
        <p:txBody>
          <a:bodyPr/>
          <a:lstStyle/>
          <a:p>
            <a:pPr>
              <a:spcBef>
                <a:spcPts val="672"/>
              </a:spcBef>
            </a:pPr>
            <a:r>
              <a:rPr lang="en-US" sz="2400" dirty="0" smtClean="0"/>
              <a:t>Child’s functioning generally is considered </a:t>
            </a:r>
            <a:r>
              <a:rPr lang="en-US" sz="2400" b="1" dirty="0" smtClean="0"/>
              <a:t>appropriate for his or her </a:t>
            </a:r>
            <a:r>
              <a:rPr lang="en-US" sz="2400" dirty="0" smtClean="0"/>
              <a:t>age but there are </a:t>
            </a:r>
            <a:r>
              <a:rPr lang="en-US" sz="2400" b="1" dirty="0" smtClean="0"/>
              <a:t>some significant concerns about the child’s </a:t>
            </a:r>
            <a:r>
              <a:rPr lang="en-US" sz="2400" dirty="0" smtClean="0"/>
              <a:t>functioning in this outcome area</a:t>
            </a:r>
          </a:p>
          <a:p>
            <a:pPr>
              <a:spcBef>
                <a:spcPts val="672"/>
              </a:spcBef>
            </a:pPr>
            <a:r>
              <a:rPr lang="en-US" sz="2400" dirty="0" smtClean="0"/>
              <a:t>These concerns are substantial enough to suggest monitoring or possible additional support</a:t>
            </a:r>
          </a:p>
          <a:p>
            <a:pPr>
              <a:spcBef>
                <a:spcPts val="672"/>
              </a:spcBef>
            </a:pPr>
            <a:r>
              <a:rPr lang="en-US" sz="2400" dirty="0" smtClean="0"/>
              <a:t>Although age-appropriate, the child’s functioning may border on not keeping pace with age expectations</a:t>
            </a:r>
          </a:p>
        </p:txBody>
      </p:sp>
    </p:spTree>
    <p:extLst>
      <p:ext uri="{BB962C8B-B14F-4D97-AF65-F5344CB8AC3E}">
        <p14:creationId xmlns:p14="http://schemas.microsoft.com/office/powerpoint/2010/main" val="77552792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8000" b="1" dirty="0" smtClean="0"/>
              <a:t>5</a:t>
            </a:r>
          </a:p>
        </p:txBody>
      </p:sp>
      <p:sp>
        <p:nvSpPr>
          <p:cNvPr id="62467" name="Rectangle 3"/>
          <p:cNvSpPr>
            <a:spLocks noGrp="1" noChangeArrowheads="1"/>
          </p:cNvSpPr>
          <p:nvPr>
            <p:ph idx="1"/>
          </p:nvPr>
        </p:nvSpPr>
        <p:spPr>
          <a:noFill/>
        </p:spPr>
        <p:txBody>
          <a:bodyPr/>
          <a:lstStyle/>
          <a:p>
            <a:r>
              <a:rPr lang="en-US" sz="2800" dirty="0" smtClean="0"/>
              <a:t>Child shows functioning expected for his or her age </a:t>
            </a:r>
            <a:r>
              <a:rPr lang="en-US" sz="2800" b="1" dirty="0" smtClean="0"/>
              <a:t>some of the time and/or in some settings and situations </a:t>
            </a:r>
          </a:p>
          <a:p>
            <a:pPr>
              <a:buFontTx/>
              <a:buNone/>
            </a:pPr>
            <a:endParaRPr lang="en-US" sz="800" b="1" dirty="0" smtClean="0"/>
          </a:p>
          <a:p>
            <a:r>
              <a:rPr lang="en-US" sz="2800" dirty="0" smtClean="0"/>
              <a:t>Child’s functioning is a mix of age-appropriate and not age-appropriate behaviors and skills</a:t>
            </a:r>
          </a:p>
          <a:p>
            <a:pPr>
              <a:buFontTx/>
              <a:buNone/>
            </a:pPr>
            <a:endParaRPr lang="en-US" sz="800" dirty="0" smtClean="0"/>
          </a:p>
          <a:p>
            <a:r>
              <a:rPr lang="en-US" sz="2800" dirty="0" smtClean="0"/>
              <a:t>Child’s functioning might be described as like that of a </a:t>
            </a:r>
            <a:r>
              <a:rPr lang="en-US" sz="2800" b="1" dirty="0" smtClean="0"/>
              <a:t>slightly younger child</a:t>
            </a:r>
            <a:endParaRPr lang="en-US" sz="2800" dirty="0" smtClean="0"/>
          </a:p>
        </p:txBody>
      </p:sp>
    </p:spTree>
    <p:extLst>
      <p:ext uri="{BB962C8B-B14F-4D97-AF65-F5344CB8AC3E}">
        <p14:creationId xmlns:p14="http://schemas.microsoft.com/office/powerpoint/2010/main" val="30921579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8000" b="1" dirty="0" smtClean="0"/>
              <a:t>4</a:t>
            </a:r>
          </a:p>
        </p:txBody>
      </p:sp>
      <p:sp>
        <p:nvSpPr>
          <p:cNvPr id="63491" name="Rectangle 3"/>
          <p:cNvSpPr>
            <a:spLocks noGrp="1" noChangeArrowheads="1"/>
          </p:cNvSpPr>
          <p:nvPr>
            <p:ph idx="1"/>
          </p:nvPr>
        </p:nvSpPr>
        <p:spPr>
          <a:noFill/>
        </p:spPr>
        <p:txBody>
          <a:bodyPr/>
          <a:lstStyle/>
          <a:p>
            <a:r>
              <a:rPr lang="en-US" dirty="0" smtClean="0"/>
              <a:t>Child shows</a:t>
            </a:r>
            <a:r>
              <a:rPr lang="en-US" b="1" dirty="0" smtClean="0"/>
              <a:t> occasional </a:t>
            </a:r>
            <a:r>
              <a:rPr lang="en-US" dirty="0" smtClean="0"/>
              <a:t>age-appropriate functioning across settings and situations </a:t>
            </a:r>
          </a:p>
          <a:p>
            <a:pPr>
              <a:buFontTx/>
              <a:buNone/>
            </a:pPr>
            <a:endParaRPr lang="en-US" sz="800" dirty="0" smtClean="0"/>
          </a:p>
          <a:p>
            <a:r>
              <a:rPr lang="en-US" dirty="0" smtClean="0"/>
              <a:t>More functioning is </a:t>
            </a:r>
            <a:r>
              <a:rPr lang="en-US" b="1" dirty="0" smtClean="0"/>
              <a:t>not age-appropriate than age-appropriate.</a:t>
            </a:r>
            <a:endParaRPr lang="en-US" dirty="0" smtClean="0"/>
          </a:p>
        </p:txBody>
      </p:sp>
    </p:spTree>
    <p:extLst>
      <p:ext uri="{BB962C8B-B14F-4D97-AF65-F5344CB8AC3E}">
        <p14:creationId xmlns:p14="http://schemas.microsoft.com/office/powerpoint/2010/main" val="6444209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8000" b="1" dirty="0" smtClean="0"/>
              <a:t>3</a:t>
            </a:r>
          </a:p>
        </p:txBody>
      </p:sp>
      <p:sp>
        <p:nvSpPr>
          <p:cNvPr id="64515" name="Rectangle 3"/>
          <p:cNvSpPr>
            <a:spLocks noGrp="1" noChangeArrowheads="1"/>
          </p:cNvSpPr>
          <p:nvPr>
            <p:ph type="body" idx="1"/>
          </p:nvPr>
        </p:nvSpPr>
        <p:spPr>
          <a:xfrm>
            <a:off x="381000" y="2179638"/>
            <a:ext cx="8229600" cy="3687762"/>
          </a:xfrm>
          <a:noFill/>
        </p:spPr>
        <p:txBody>
          <a:bodyPr/>
          <a:lstStyle/>
          <a:p>
            <a:r>
              <a:rPr lang="en-US" sz="2400" dirty="0" smtClean="0"/>
              <a:t>Child does </a:t>
            </a:r>
            <a:r>
              <a:rPr lang="en-US" sz="2400" b="1" dirty="0" smtClean="0"/>
              <a:t>not yet </a:t>
            </a:r>
            <a:r>
              <a:rPr lang="en-US" sz="2400" dirty="0" smtClean="0"/>
              <a:t>show functioning expected of a child of his or her age in any situation</a:t>
            </a:r>
          </a:p>
          <a:p>
            <a:pPr>
              <a:buFontTx/>
              <a:buNone/>
            </a:pPr>
            <a:endParaRPr lang="en-US" sz="700" dirty="0" smtClean="0"/>
          </a:p>
          <a:p>
            <a:r>
              <a:rPr lang="en-US" sz="2400" dirty="0" smtClean="0"/>
              <a:t>Child uses </a:t>
            </a:r>
            <a:r>
              <a:rPr lang="en-US" sz="2400" b="1" dirty="0" smtClean="0"/>
              <a:t>immediate foundational skills, </a:t>
            </a:r>
            <a:r>
              <a:rPr lang="en-US" sz="2400" dirty="0" smtClean="0"/>
              <a:t>most or all of the time across settings and situations </a:t>
            </a:r>
          </a:p>
          <a:p>
            <a:pPr>
              <a:buFontTx/>
              <a:buNone/>
            </a:pPr>
            <a:endParaRPr lang="en-US" sz="700" dirty="0" smtClean="0"/>
          </a:p>
          <a:p>
            <a:r>
              <a:rPr lang="en-US" sz="2400" dirty="0" smtClean="0"/>
              <a:t>Immediate foundational skills are the skills upon which to build age-appropriate functioning</a:t>
            </a:r>
          </a:p>
          <a:p>
            <a:pPr>
              <a:buFontTx/>
              <a:buNone/>
            </a:pPr>
            <a:endParaRPr lang="en-US" sz="700" dirty="0" smtClean="0"/>
          </a:p>
          <a:p>
            <a:r>
              <a:rPr lang="en-US" sz="2400" dirty="0" smtClean="0"/>
              <a:t>Functioning might be described as like that of a </a:t>
            </a:r>
            <a:r>
              <a:rPr lang="en-US" sz="2400" b="1" dirty="0" smtClean="0"/>
              <a:t>younger child</a:t>
            </a:r>
            <a:endParaRPr lang="en-US" sz="2800" dirty="0" smtClean="0"/>
          </a:p>
        </p:txBody>
      </p:sp>
    </p:spTree>
    <p:extLst>
      <p:ext uri="{BB962C8B-B14F-4D97-AF65-F5344CB8AC3E}">
        <p14:creationId xmlns:p14="http://schemas.microsoft.com/office/powerpoint/2010/main" val="154251176"/>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8000" b="1" dirty="0" smtClean="0"/>
              <a:t>2</a:t>
            </a:r>
          </a:p>
        </p:txBody>
      </p:sp>
      <p:sp>
        <p:nvSpPr>
          <p:cNvPr id="65539" name="Rectangle 3"/>
          <p:cNvSpPr>
            <a:spLocks noGrp="1" noChangeArrowheads="1"/>
          </p:cNvSpPr>
          <p:nvPr>
            <p:ph idx="1"/>
          </p:nvPr>
        </p:nvSpPr>
        <p:spPr>
          <a:noFill/>
        </p:spPr>
        <p:txBody>
          <a:bodyPr/>
          <a:lstStyle/>
          <a:p>
            <a:r>
              <a:rPr lang="en-US" sz="2800" dirty="0" smtClean="0"/>
              <a:t>Child occasionally uses </a:t>
            </a:r>
            <a:r>
              <a:rPr lang="en-US" sz="2800" b="1" dirty="0" smtClean="0"/>
              <a:t>immediate foundational skills </a:t>
            </a:r>
            <a:r>
              <a:rPr lang="en-US" sz="2800" dirty="0" smtClean="0"/>
              <a:t>across</a:t>
            </a:r>
            <a:r>
              <a:rPr lang="en-US" sz="2800" b="1" dirty="0" smtClean="0"/>
              <a:t> </a:t>
            </a:r>
            <a:r>
              <a:rPr lang="en-US" sz="2800" dirty="0" smtClean="0"/>
              <a:t>settings and situations</a:t>
            </a:r>
          </a:p>
          <a:p>
            <a:pPr>
              <a:buFontTx/>
              <a:buNone/>
            </a:pPr>
            <a:endParaRPr lang="en-US" sz="800" dirty="0" smtClean="0"/>
          </a:p>
          <a:p>
            <a:r>
              <a:rPr lang="en-US" sz="2800" dirty="0" smtClean="0"/>
              <a:t>More functioning reflects skills that are </a:t>
            </a:r>
            <a:r>
              <a:rPr lang="en-US" sz="2800" b="1" dirty="0" smtClean="0"/>
              <a:t>not </a:t>
            </a:r>
            <a:r>
              <a:rPr lang="en-US" sz="2800" dirty="0" smtClean="0"/>
              <a:t>immediate foundational than are immediate foundational</a:t>
            </a:r>
          </a:p>
        </p:txBody>
      </p:sp>
    </p:spTree>
    <p:extLst>
      <p:ext uri="{BB962C8B-B14F-4D97-AF65-F5344CB8AC3E}">
        <p14:creationId xmlns:p14="http://schemas.microsoft.com/office/powerpoint/2010/main" val="9639267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8000" b="1" dirty="0" smtClean="0"/>
              <a:t>1</a:t>
            </a:r>
          </a:p>
        </p:txBody>
      </p:sp>
      <p:sp>
        <p:nvSpPr>
          <p:cNvPr id="92164" name="Rectangle 3"/>
          <p:cNvSpPr>
            <a:spLocks noGrp="1" noChangeArrowheads="1"/>
          </p:cNvSpPr>
          <p:nvPr>
            <p:ph idx="1"/>
          </p:nvPr>
        </p:nvSpPr>
        <p:spPr/>
        <p:txBody>
          <a:bodyPr/>
          <a:lstStyle/>
          <a:p>
            <a:pPr>
              <a:defRPr/>
            </a:pPr>
            <a:r>
              <a:rPr lang="en-US" sz="2400" dirty="0" smtClean="0"/>
              <a:t>Child does </a:t>
            </a:r>
            <a:r>
              <a:rPr lang="en-US" sz="2400" b="1" dirty="0" smtClean="0"/>
              <a:t>not yet </a:t>
            </a:r>
            <a:r>
              <a:rPr lang="en-US" sz="2400" dirty="0" smtClean="0"/>
              <a:t>show functioning expected of a child his or her age in any situation</a:t>
            </a:r>
          </a:p>
          <a:p>
            <a:pPr>
              <a:buFontTx/>
              <a:buNone/>
              <a:defRPr/>
            </a:pPr>
            <a:endParaRPr lang="en-US" sz="900" dirty="0" smtClean="0"/>
          </a:p>
          <a:p>
            <a:pPr>
              <a:defRPr/>
            </a:pPr>
            <a:r>
              <a:rPr lang="en-US" sz="2400" dirty="0" smtClean="0"/>
              <a:t>Child’s functioning does </a:t>
            </a:r>
            <a:r>
              <a:rPr lang="en-US" sz="2400" b="1" dirty="0" smtClean="0"/>
              <a:t>not yet </a:t>
            </a:r>
            <a:r>
              <a:rPr lang="en-US" sz="2400" dirty="0" smtClean="0"/>
              <a:t>include immediate foundational skills upon which to build age-appropriate functioning</a:t>
            </a:r>
          </a:p>
          <a:p>
            <a:pPr>
              <a:buFontTx/>
              <a:buNone/>
              <a:defRPr/>
            </a:pPr>
            <a:endParaRPr lang="en-US" sz="1050" dirty="0" smtClean="0"/>
          </a:p>
          <a:p>
            <a:pPr>
              <a:defRPr/>
            </a:pPr>
            <a:r>
              <a:rPr lang="en-US" sz="2400" dirty="0" smtClean="0"/>
              <a:t>Child functioning reflects skills that developmentally come before immediate foundational skills</a:t>
            </a:r>
          </a:p>
          <a:p>
            <a:pPr>
              <a:buFontTx/>
              <a:buNone/>
              <a:defRPr/>
            </a:pPr>
            <a:endParaRPr lang="en-US" sz="1050" dirty="0" smtClean="0"/>
          </a:p>
          <a:p>
            <a:pPr>
              <a:defRPr/>
            </a:pPr>
            <a:r>
              <a:rPr lang="en-US" sz="2400" dirty="0" smtClean="0"/>
              <a:t>Child’s functioning might be described as like that of a </a:t>
            </a:r>
            <a:r>
              <a:rPr lang="en-US" sz="2400" b="1" dirty="0" smtClean="0"/>
              <a:t>much younger child</a:t>
            </a:r>
            <a:endParaRPr lang="en-US" sz="2400" dirty="0" smtClean="0"/>
          </a:p>
        </p:txBody>
      </p:sp>
    </p:spTree>
    <p:extLst>
      <p:ext uri="{BB962C8B-B14F-4D97-AF65-F5344CB8AC3E}">
        <p14:creationId xmlns:p14="http://schemas.microsoft.com/office/powerpoint/2010/main" val="6406921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 and MD Descriptor Statements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143838731"/>
              </p:ext>
            </p:extLst>
          </p:nvPr>
        </p:nvGraphicFramePr>
        <p:xfrm>
          <a:off x="1676400" y="1066800"/>
          <a:ext cx="5715000" cy="5638800"/>
        </p:xfrm>
        <a:graphic>
          <a:graphicData uri="http://schemas.openxmlformats.org/presentationml/2006/ole">
            <mc:AlternateContent xmlns:mc="http://schemas.openxmlformats.org/markup-compatibility/2006">
              <mc:Choice xmlns:v="urn:schemas-microsoft-com:vml" Requires="v">
                <p:oleObj spid="_x0000_s6155" name="Document" r:id="rId4" imgW="6998869" imgH="9228489" progId="Word.Document.8">
                  <p:embed/>
                </p:oleObj>
              </mc:Choice>
              <mc:Fallback>
                <p:oleObj name="Document" r:id="rId4" imgW="6998869" imgH="9228489" progId="Word.Document.8">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066800"/>
                        <a:ext cx="5715000"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21921B2-E901-472C-9A0F-1C1065EC5CAB}" type="slidenum">
              <a:rPr lang="en-US" b="0" smtClean="0"/>
              <a:pPr eaLnBrk="1" hangingPunct="1"/>
              <a:t>27</a:t>
            </a:fld>
            <a:endParaRPr lang="en-US" b="0" smtClean="0"/>
          </a:p>
        </p:txBody>
      </p:sp>
      <p:sp>
        <p:nvSpPr>
          <p:cNvPr id="14339" name="Rectangle 2"/>
          <p:cNvSpPr>
            <a:spLocks noGrp="1" noChangeArrowheads="1"/>
          </p:cNvSpPr>
          <p:nvPr>
            <p:ph type="title"/>
          </p:nvPr>
        </p:nvSpPr>
        <p:spPr/>
        <p:txBody>
          <a:bodyPr/>
          <a:lstStyle/>
          <a:p>
            <a:pPr eaLnBrk="1" hangingPunct="1"/>
            <a:r>
              <a:rPr lang="en-US" smtClean="0"/>
              <a:t>Rating Scale Jeopardy</a:t>
            </a:r>
            <a:endParaRPr lang="en-US" sz="2400" smtClean="0"/>
          </a:p>
        </p:txBody>
      </p:sp>
      <p:graphicFrame>
        <p:nvGraphicFramePr>
          <p:cNvPr id="332832" name="Group 32"/>
          <p:cNvGraphicFramePr>
            <a:graphicFrameLocks noGrp="1"/>
          </p:cNvGraphicFramePr>
          <p:nvPr/>
        </p:nvGraphicFramePr>
        <p:xfrm>
          <a:off x="838200" y="1905000"/>
          <a:ext cx="7543800" cy="4114800"/>
        </p:xfrm>
        <a:graphic>
          <a:graphicData uri="http://schemas.openxmlformats.org/drawingml/2006/table">
            <a:tbl>
              <a:tblPr/>
              <a:tblGrid>
                <a:gridCol w="2514600"/>
                <a:gridCol w="2514600"/>
                <a:gridCol w="2514600"/>
              </a:tblGrid>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Age appropriate functioning – no concerns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Mix of age appropriate and not age appropriate functioning</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6600CC"/>
                          </a:solidFill>
                          <a:effectLst/>
                          <a:latin typeface="Tahoma" charset="0"/>
                        </a:rPr>
                        <a:t>No age appropriate functioning – not yet showing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Some age appropriate functioning but very little</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No age appropriate functioning – lots of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Age appropriate functioning – some concerns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Rarely shows age appropriate functioning</a:t>
                      </a:r>
                      <a:endParaRPr kumimoji="0" lang="en-US" sz="2800" b="0" i="0" u="none" strike="noStrike" cap="none" normalizeH="0" baseline="0" smtClean="0">
                        <a:ln>
                          <a:noFill/>
                        </a:ln>
                        <a:solidFill>
                          <a:srgbClr val="6600CC"/>
                        </a:solidFill>
                        <a:effectLst/>
                        <a:latin typeface="Tahoma" charset="0"/>
                      </a:endParaRP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No age appropriate functioning – some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Age appropriate functioning</a:t>
                      </a:r>
                      <a:endParaRPr kumimoji="0" lang="en-US" sz="2400" b="0" i="0" u="none" strike="noStrike" cap="none" normalizeH="0" baseline="0" smtClean="0">
                        <a:ln>
                          <a:noFill/>
                        </a:ln>
                        <a:solidFill>
                          <a:srgbClr val="6600CC"/>
                        </a:solidFill>
                        <a:effectLst/>
                        <a:latin typeface="Tahoma" charset="0"/>
                      </a:endParaRP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bl>
          </a:graphicData>
        </a:graphic>
      </p:graphicFrame>
      <p:sp>
        <p:nvSpPr>
          <p:cNvPr id="1082389" name="Rectangle 21"/>
          <p:cNvSpPr>
            <a:spLocks noChangeArrowheads="1"/>
          </p:cNvSpPr>
          <p:nvPr/>
        </p:nvSpPr>
        <p:spPr bwMode="auto">
          <a:xfrm>
            <a:off x="990600" y="19812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82390" name="Rectangle 22"/>
          <p:cNvSpPr>
            <a:spLocks noChangeArrowheads="1"/>
          </p:cNvSpPr>
          <p:nvPr/>
        </p:nvSpPr>
        <p:spPr bwMode="auto">
          <a:xfrm>
            <a:off x="990600" y="33528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82391" name="Rectangle 23"/>
          <p:cNvSpPr>
            <a:spLocks noChangeArrowheads="1"/>
          </p:cNvSpPr>
          <p:nvPr/>
        </p:nvSpPr>
        <p:spPr bwMode="auto">
          <a:xfrm>
            <a:off x="5943600" y="19812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82392" name="Rectangle 24"/>
          <p:cNvSpPr>
            <a:spLocks noChangeArrowheads="1"/>
          </p:cNvSpPr>
          <p:nvPr/>
        </p:nvSpPr>
        <p:spPr bwMode="auto">
          <a:xfrm>
            <a:off x="5943600" y="47244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
        <p:nvSpPr>
          <p:cNvPr id="1082393" name="Rectangle 25"/>
          <p:cNvSpPr>
            <a:spLocks noChangeArrowheads="1"/>
          </p:cNvSpPr>
          <p:nvPr/>
        </p:nvSpPr>
        <p:spPr bwMode="auto">
          <a:xfrm>
            <a:off x="5943600" y="33528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82394" name="Rectangle 26"/>
          <p:cNvSpPr>
            <a:spLocks noChangeArrowheads="1"/>
          </p:cNvSpPr>
          <p:nvPr/>
        </p:nvSpPr>
        <p:spPr bwMode="auto">
          <a:xfrm>
            <a:off x="3429000" y="47244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
        <p:nvSpPr>
          <p:cNvPr id="1082395" name="Rectangle 27"/>
          <p:cNvSpPr>
            <a:spLocks noChangeArrowheads="1"/>
          </p:cNvSpPr>
          <p:nvPr/>
        </p:nvSpPr>
        <p:spPr bwMode="auto">
          <a:xfrm>
            <a:off x="3429000" y="33528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82396" name="Rectangle 28"/>
          <p:cNvSpPr>
            <a:spLocks noChangeArrowheads="1"/>
          </p:cNvSpPr>
          <p:nvPr/>
        </p:nvSpPr>
        <p:spPr bwMode="auto">
          <a:xfrm>
            <a:off x="3429000" y="19812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82397" name="Rectangle 29"/>
          <p:cNvSpPr>
            <a:spLocks noChangeArrowheads="1"/>
          </p:cNvSpPr>
          <p:nvPr/>
        </p:nvSpPr>
        <p:spPr bwMode="auto">
          <a:xfrm>
            <a:off x="990600" y="47244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Tree>
    <p:extLst>
      <p:ext uri="{BB962C8B-B14F-4D97-AF65-F5344CB8AC3E}">
        <p14:creationId xmlns:p14="http://schemas.microsoft.com/office/powerpoint/2010/main" val="4201225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1082389"/>
                                        </p:tgtEl>
                                      </p:cBhvr>
                                    </p:animEffect>
                                    <p:set>
                                      <p:cBhvr>
                                        <p:cTn id="7" dur="1" fill="hold">
                                          <p:stCondLst>
                                            <p:cond delay="499"/>
                                          </p:stCondLst>
                                        </p:cTn>
                                        <p:tgtEl>
                                          <p:spTgt spid="108238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xit" presetSubtype="4" fill="hold" grpId="0" nodeType="clickEffect">
                                  <p:stCondLst>
                                    <p:cond delay="0"/>
                                  </p:stCondLst>
                                  <p:childTnLst>
                                    <p:animEffect transition="out" filter="slide(fromBottom)">
                                      <p:cBhvr>
                                        <p:cTn id="11" dur="500"/>
                                        <p:tgtEl>
                                          <p:spTgt spid="1082396"/>
                                        </p:tgtEl>
                                      </p:cBhvr>
                                    </p:animEffect>
                                    <p:set>
                                      <p:cBhvr>
                                        <p:cTn id="12" dur="1" fill="hold">
                                          <p:stCondLst>
                                            <p:cond delay="499"/>
                                          </p:stCondLst>
                                        </p:cTn>
                                        <p:tgtEl>
                                          <p:spTgt spid="108239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xit" presetSubtype="4" fill="hold" grpId="0" nodeType="clickEffect">
                                  <p:stCondLst>
                                    <p:cond delay="0"/>
                                  </p:stCondLst>
                                  <p:childTnLst>
                                    <p:animEffect transition="out" filter="slide(fromBottom)">
                                      <p:cBhvr>
                                        <p:cTn id="16" dur="500"/>
                                        <p:tgtEl>
                                          <p:spTgt spid="1082391"/>
                                        </p:tgtEl>
                                      </p:cBhvr>
                                    </p:animEffect>
                                    <p:set>
                                      <p:cBhvr>
                                        <p:cTn id="17" dur="1" fill="hold">
                                          <p:stCondLst>
                                            <p:cond delay="499"/>
                                          </p:stCondLst>
                                        </p:cTn>
                                        <p:tgtEl>
                                          <p:spTgt spid="1082391"/>
                                        </p:tgtEl>
                                        <p:attrNameLst>
                                          <p:attrName>style.visibility</p:attrName>
                                        </p:attrNameLst>
                                      </p:cBhvr>
                                      <p:to>
                                        <p:strVal val="hidden"/>
                                      </p:to>
                                    </p:set>
                                  </p:childTnLst>
                                  <p:subTnLst>
                                    <p:cmd type="evt" cmd="onstopaudio">
                                      <p:cBhvr>
                                        <p:cTn display="0" masterRel="sameClick">
                                          <p:stCondLst>
                                            <p:cond evt="begin" delay="0">
                                              <p:tn val="15"/>
                                            </p:cond>
                                          </p:stCondLst>
                                        </p:cTn>
                                        <p:tgtEl>
                                          <p:sldTgt/>
                                        </p:tgtEl>
                                      </p:cBhvr>
                                    </p:cmd>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xit" presetSubtype="4" fill="hold" grpId="0" nodeType="clickEffect">
                                  <p:stCondLst>
                                    <p:cond delay="0"/>
                                  </p:stCondLst>
                                  <p:childTnLst>
                                    <p:animEffect transition="out" filter="slide(fromBottom)">
                                      <p:cBhvr>
                                        <p:cTn id="21" dur="500"/>
                                        <p:tgtEl>
                                          <p:spTgt spid="1082390"/>
                                        </p:tgtEl>
                                      </p:cBhvr>
                                    </p:animEffect>
                                    <p:set>
                                      <p:cBhvr>
                                        <p:cTn id="22" dur="1" fill="hold">
                                          <p:stCondLst>
                                            <p:cond delay="499"/>
                                          </p:stCondLst>
                                        </p:cTn>
                                        <p:tgtEl>
                                          <p:spTgt spid="108239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xit" presetSubtype="4" fill="hold" grpId="0" nodeType="clickEffect">
                                  <p:stCondLst>
                                    <p:cond delay="0"/>
                                  </p:stCondLst>
                                  <p:childTnLst>
                                    <p:animEffect transition="out" filter="slide(fromBottom)">
                                      <p:cBhvr>
                                        <p:cTn id="26" dur="500"/>
                                        <p:tgtEl>
                                          <p:spTgt spid="1082395"/>
                                        </p:tgtEl>
                                      </p:cBhvr>
                                    </p:animEffect>
                                    <p:set>
                                      <p:cBhvr>
                                        <p:cTn id="27" dur="1" fill="hold">
                                          <p:stCondLst>
                                            <p:cond delay="499"/>
                                          </p:stCondLst>
                                        </p:cTn>
                                        <p:tgtEl>
                                          <p:spTgt spid="108239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xit" presetSubtype="4" fill="hold" grpId="0" nodeType="clickEffect">
                                  <p:stCondLst>
                                    <p:cond delay="0"/>
                                  </p:stCondLst>
                                  <p:childTnLst>
                                    <p:animEffect transition="out" filter="slide(fromBottom)">
                                      <p:cBhvr>
                                        <p:cTn id="31" dur="500"/>
                                        <p:tgtEl>
                                          <p:spTgt spid="1082393"/>
                                        </p:tgtEl>
                                      </p:cBhvr>
                                    </p:animEffect>
                                    <p:set>
                                      <p:cBhvr>
                                        <p:cTn id="32" dur="1" fill="hold">
                                          <p:stCondLst>
                                            <p:cond delay="499"/>
                                          </p:stCondLst>
                                        </p:cTn>
                                        <p:tgtEl>
                                          <p:spTgt spid="108239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grpId="0" nodeType="clickEffect">
                                  <p:stCondLst>
                                    <p:cond delay="0"/>
                                  </p:stCondLst>
                                  <p:childTnLst>
                                    <p:animEffect transition="out" filter="slide(fromBottom)">
                                      <p:cBhvr>
                                        <p:cTn id="36" dur="500"/>
                                        <p:tgtEl>
                                          <p:spTgt spid="1082397"/>
                                        </p:tgtEl>
                                      </p:cBhvr>
                                    </p:animEffect>
                                    <p:set>
                                      <p:cBhvr>
                                        <p:cTn id="37" dur="1" fill="hold">
                                          <p:stCondLst>
                                            <p:cond delay="499"/>
                                          </p:stCondLst>
                                        </p:cTn>
                                        <p:tgtEl>
                                          <p:spTgt spid="108239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xit" presetSubtype="4" fill="hold" grpId="0" nodeType="clickEffect">
                                  <p:stCondLst>
                                    <p:cond delay="0"/>
                                  </p:stCondLst>
                                  <p:childTnLst>
                                    <p:animEffect transition="out" filter="slide(fromBottom)">
                                      <p:cBhvr>
                                        <p:cTn id="41" dur="500"/>
                                        <p:tgtEl>
                                          <p:spTgt spid="1082394"/>
                                        </p:tgtEl>
                                      </p:cBhvr>
                                    </p:animEffect>
                                    <p:set>
                                      <p:cBhvr>
                                        <p:cTn id="42" dur="1" fill="hold">
                                          <p:stCondLst>
                                            <p:cond delay="499"/>
                                          </p:stCondLst>
                                        </p:cTn>
                                        <p:tgtEl>
                                          <p:spTgt spid="108239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xit" presetSubtype="4" fill="hold" grpId="0" nodeType="clickEffect">
                                  <p:stCondLst>
                                    <p:cond delay="0"/>
                                  </p:stCondLst>
                                  <p:childTnLst>
                                    <p:animEffect transition="out" filter="slide(fromBottom)">
                                      <p:cBhvr>
                                        <p:cTn id="46" dur="500"/>
                                        <p:tgtEl>
                                          <p:spTgt spid="1082392"/>
                                        </p:tgtEl>
                                      </p:cBhvr>
                                    </p:animEffect>
                                    <p:set>
                                      <p:cBhvr>
                                        <p:cTn id="47" dur="1" fill="hold">
                                          <p:stCondLst>
                                            <p:cond delay="499"/>
                                          </p:stCondLst>
                                        </p:cTn>
                                        <p:tgtEl>
                                          <p:spTgt spid="1082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89" grpId="0" animBg="1"/>
      <p:bldP spid="1082390" grpId="0" animBg="1"/>
      <p:bldP spid="1082391" grpId="0" animBg="1"/>
      <p:bldP spid="1082392" grpId="0" animBg="1"/>
      <p:bldP spid="1082393" grpId="0" animBg="1"/>
      <p:bldP spid="1082394" grpId="0" animBg="1"/>
      <p:bldP spid="1082395" grpId="0" animBg="1"/>
      <p:bldP spid="1082396" grpId="0" animBg="1"/>
      <p:bldP spid="108239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Using the 7-Point Scale</a:t>
            </a:r>
            <a:endParaRPr lang="en-US" dirty="0"/>
          </a:p>
        </p:txBody>
      </p:sp>
      <p:sp>
        <p:nvSpPr>
          <p:cNvPr id="5" name="Content Placeholder 4"/>
          <p:cNvSpPr>
            <a:spLocks noGrp="1"/>
          </p:cNvSpPr>
          <p:nvPr>
            <p:ph sz="half" idx="1"/>
          </p:nvPr>
        </p:nvSpPr>
        <p:spPr>
          <a:xfrm>
            <a:off x="609600" y="2057400"/>
            <a:ext cx="7239000" cy="4525963"/>
          </a:xfrm>
        </p:spPr>
        <p:txBody>
          <a:bodyPr>
            <a:normAutofit/>
          </a:bodyPr>
          <a:lstStyle/>
          <a:p>
            <a:r>
              <a:rPr lang="en-US" dirty="0" smtClean="0"/>
              <a:t>Kim’s Case Study</a:t>
            </a:r>
            <a:endParaRPr lang="en-US" dirty="0"/>
          </a:p>
        </p:txBody>
      </p:sp>
      <p:pic>
        <p:nvPicPr>
          <p:cNvPr id="7171" name="Picture 3" descr="C:\Users\gillaspy\AppData\Local\Microsoft\Windows\Temporary Internet Files\Content.IE5\4LK2IHZT\MP9002849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048000"/>
            <a:ext cx="3657600" cy="2395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20100" cy="1143000"/>
          </a:xfrm>
        </p:spPr>
        <p:txBody>
          <a:bodyPr/>
          <a:lstStyle/>
          <a:p>
            <a:r>
              <a:rPr lang="en-US" sz="4000" dirty="0" smtClean="0"/>
              <a:t>Is the rating subjective?</a:t>
            </a:r>
            <a:endParaRPr lang="en-US" sz="4000" dirty="0"/>
          </a:p>
        </p:txBody>
      </p:sp>
      <p:sp>
        <p:nvSpPr>
          <p:cNvPr id="3" name="Content Placeholder 2"/>
          <p:cNvSpPr>
            <a:spLocks noGrp="1"/>
          </p:cNvSpPr>
          <p:nvPr>
            <p:ph idx="1"/>
          </p:nvPr>
        </p:nvSpPr>
        <p:spPr>
          <a:xfrm>
            <a:off x="457200" y="1905000"/>
            <a:ext cx="7696200" cy="4038600"/>
          </a:xfrm>
        </p:spPr>
        <p:txBody>
          <a:bodyPr/>
          <a:lstStyle/>
          <a:p>
            <a:r>
              <a:rPr lang="en-US" sz="3000" dirty="0" smtClean="0"/>
              <a:t>What is subjective? </a:t>
            </a:r>
          </a:p>
          <a:p>
            <a:pPr lvl="1"/>
            <a:r>
              <a:rPr lang="en-US" sz="3000" dirty="0" smtClean="0"/>
              <a:t>“relating to the mind of the thinking subject and not the nature of the object being considered”</a:t>
            </a:r>
          </a:p>
          <a:p>
            <a:r>
              <a:rPr lang="en-US" sz="3000" dirty="0" smtClean="0"/>
              <a:t>The ratings involve clinical decision making from the team</a:t>
            </a:r>
          </a:p>
          <a:p>
            <a:pPr lvl="1"/>
            <a:r>
              <a:rPr lang="en-US" sz="3000" dirty="0" smtClean="0"/>
              <a:t>much like that used in deciding on goals and intervention strategies</a:t>
            </a:r>
          </a:p>
          <a:p>
            <a:endParaRPr lang="en-US" dirty="0" smtClean="0"/>
          </a:p>
          <a:p>
            <a:pPr>
              <a:buNone/>
            </a:pPr>
            <a:endParaRPr lang="en-US" dirty="0" smtClean="0"/>
          </a:p>
        </p:txBody>
      </p:sp>
    </p:spTree>
    <p:extLst>
      <p:ext uri="{BB962C8B-B14F-4D97-AF65-F5344CB8AC3E}">
        <p14:creationId xmlns:p14="http://schemas.microsoft.com/office/powerpoint/2010/main" val="196137049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Who, What, How, When and Where of the COS</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a:t>
            </a:fld>
            <a:endParaRPr lang="en-US" dirty="0"/>
          </a:p>
        </p:txBody>
      </p:sp>
      <p:pic>
        <p:nvPicPr>
          <p:cNvPr id="2050" name="Picture 2" descr="C:\Users\gillaspy\AppData\Local\Microsoft\Windows\Temporary Internet Files\Content.IE5\P6SK7ZO2\MP900444374[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54655" y="3074987"/>
            <a:ext cx="323469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43789"/>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Informed Decisions</a:t>
            </a:r>
            <a:endParaRPr lang="en-US" dirty="0"/>
          </a:p>
        </p:txBody>
      </p:sp>
      <p:sp>
        <p:nvSpPr>
          <p:cNvPr id="3" name="Content Placeholder 2"/>
          <p:cNvSpPr>
            <a:spLocks noGrp="1"/>
          </p:cNvSpPr>
          <p:nvPr>
            <p:ph sz="half" idx="4294967295"/>
          </p:nvPr>
        </p:nvSpPr>
        <p:spPr>
          <a:xfrm>
            <a:off x="685800" y="2209800"/>
            <a:ext cx="3695700" cy="4191000"/>
          </a:xfrm>
          <a:ln>
            <a:solidFill>
              <a:schemeClr val="accent2">
                <a:lumMod val="60000"/>
                <a:lumOff val="40000"/>
              </a:schemeClr>
            </a:solidFill>
          </a:ln>
        </p:spPr>
        <p:txBody>
          <a:bodyPr/>
          <a:lstStyle/>
          <a:p>
            <a:pPr marL="514350" indent="-514350" algn="ctr">
              <a:buNone/>
            </a:pPr>
            <a:r>
              <a:rPr lang="en-US" sz="2400" b="1" dirty="0" smtClean="0"/>
              <a:t>Conditions: </a:t>
            </a:r>
          </a:p>
          <a:p>
            <a:pPr marL="514350" indent="-514350">
              <a:buFont typeface="+mj-lt"/>
              <a:buAutoNum type="arabicPeriod"/>
            </a:pPr>
            <a:r>
              <a:rPr lang="en-US" sz="2000" dirty="0" smtClean="0"/>
              <a:t>Operational definitions of the observed attributes</a:t>
            </a:r>
          </a:p>
          <a:p>
            <a:pPr marL="514350" indent="-514350">
              <a:buFont typeface="+mj-lt"/>
              <a:buAutoNum type="arabicPeriod"/>
            </a:pPr>
            <a:r>
              <a:rPr lang="en-US" sz="2000" dirty="0" smtClean="0"/>
              <a:t>Structured rating format to record informed opinion</a:t>
            </a:r>
          </a:p>
          <a:p>
            <a:pPr marL="514350" indent="-514350">
              <a:buFont typeface="+mj-lt"/>
              <a:buAutoNum type="arabicPeriod"/>
            </a:pPr>
            <a:r>
              <a:rPr lang="en-US" sz="2000" dirty="0" smtClean="0"/>
              <a:t>Gather data from multiple sources</a:t>
            </a:r>
          </a:p>
          <a:p>
            <a:pPr marL="514350" indent="-514350">
              <a:buFont typeface="+mj-lt"/>
              <a:buAutoNum type="arabicPeriod"/>
            </a:pPr>
            <a:r>
              <a:rPr lang="en-US" sz="2000" dirty="0" smtClean="0"/>
              <a:t>Establish consensus-decision making process</a:t>
            </a:r>
          </a:p>
          <a:p>
            <a:pPr marL="514350" indent="-514350">
              <a:buFont typeface="+mj-lt"/>
              <a:buAutoNum type="arabicPeriod"/>
            </a:pPr>
            <a:r>
              <a:rPr lang="en-US" sz="2000" dirty="0" smtClean="0"/>
              <a:t>Provide training to facilitate reliable ratings</a:t>
            </a:r>
            <a:endParaRPr lang="en-US" sz="2000" dirty="0"/>
          </a:p>
        </p:txBody>
      </p:sp>
      <p:sp>
        <p:nvSpPr>
          <p:cNvPr id="5" name="TextBox 4"/>
          <p:cNvSpPr txBox="1"/>
          <p:nvPr/>
        </p:nvSpPr>
        <p:spPr>
          <a:xfrm>
            <a:off x="4724400" y="2133600"/>
            <a:ext cx="3744455" cy="4401205"/>
          </a:xfrm>
          <a:prstGeom prst="rect">
            <a:avLst/>
          </a:prstGeom>
          <a:solidFill>
            <a:schemeClr val="accent5">
              <a:lumMod val="90000"/>
            </a:schemeClr>
          </a:solidFill>
          <a:ln>
            <a:solidFill>
              <a:schemeClr val="accent2">
                <a:lumMod val="60000"/>
                <a:lumOff val="40000"/>
              </a:schemeClr>
            </a:solidFill>
          </a:ln>
        </p:spPr>
        <p:txBody>
          <a:bodyPr wrap="square" rtlCol="0">
            <a:spAutoFit/>
          </a:bodyPr>
          <a:lstStyle/>
          <a:p>
            <a:pPr marL="284163" indent="-284163" algn="l"/>
            <a:r>
              <a:rPr lang="en-US" sz="2800" dirty="0" smtClean="0"/>
              <a:t> 	</a:t>
            </a:r>
            <a:r>
              <a:rPr lang="en-US" sz="2800" dirty="0" smtClean="0">
                <a:latin typeface="+mn-lt"/>
              </a:rPr>
              <a:t>Research on clinical judgment shows that professionals can reach reliable conclusions under certain conditions</a:t>
            </a:r>
          </a:p>
          <a:p>
            <a:pPr marL="284163" indent="-284163" algn="l"/>
            <a:endParaRPr lang="en-US" sz="2800" dirty="0" smtClean="0">
              <a:latin typeface="+mn-lt"/>
            </a:endParaRPr>
          </a:p>
          <a:p>
            <a:pPr marL="284163" indent="-284163" algn="l"/>
            <a:r>
              <a:rPr lang="en-US" sz="2800" dirty="0" smtClean="0">
                <a:latin typeface="+mn-lt"/>
              </a:rPr>
              <a:t>	The  process meets all of these conditions</a:t>
            </a:r>
            <a:r>
              <a:rPr lang="en-US" sz="2800" dirty="0" smtClean="0"/>
              <a:t>.</a:t>
            </a:r>
            <a:endParaRPr lang="en-US" sz="2800" dirty="0"/>
          </a:p>
        </p:txBody>
      </p:sp>
    </p:spTree>
    <p:extLst>
      <p:ext uri="{BB962C8B-B14F-4D97-AF65-F5344CB8AC3E}">
        <p14:creationId xmlns:p14="http://schemas.microsoft.com/office/powerpoint/2010/main" val="6595628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Questions?</a:t>
            </a:r>
            <a:endParaRPr lang="en-US" sz="4000" dirty="0"/>
          </a:p>
        </p:txBody>
      </p:sp>
      <p:pic>
        <p:nvPicPr>
          <p:cNvPr id="8194" name="Picture 2" descr="C:\Users\gillaspy\AppData\Local\Microsoft\Windows\Temporary Internet Files\Content.IE5\8CZ5ZR70\MP9004278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42529"/>
            <a:ext cx="6744548" cy="4494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Contact Information</a:t>
            </a:r>
            <a:endParaRPr lang="en-US" sz="4000" dirty="0"/>
          </a:p>
        </p:txBody>
      </p:sp>
      <p:sp>
        <p:nvSpPr>
          <p:cNvPr id="6" name="Content Placeholder 5"/>
          <p:cNvSpPr>
            <a:spLocks noGrp="1"/>
          </p:cNvSpPr>
          <p:nvPr>
            <p:ph idx="1"/>
          </p:nvPr>
        </p:nvSpPr>
        <p:spPr/>
        <p:txBody>
          <a:bodyPr>
            <a:normAutofit/>
          </a:bodyPr>
          <a:lstStyle/>
          <a:p>
            <a:pPr marL="0" indent="0" algn="ctr">
              <a:buNone/>
            </a:pPr>
            <a:r>
              <a:rPr lang="en-US" dirty="0" smtClean="0"/>
              <a:t>Kathi Gillaspy, NECTAC</a:t>
            </a:r>
          </a:p>
          <a:p>
            <a:pPr marL="0" indent="0" algn="ctr">
              <a:buNone/>
            </a:pPr>
            <a:r>
              <a:rPr lang="en-US" dirty="0" smtClean="0">
                <a:hlinkClick r:id="rId3"/>
              </a:rPr>
              <a:t>kathi.gillaspy@unc.edu</a:t>
            </a:r>
            <a:endParaRPr lang="en-US" dirty="0" smtClean="0"/>
          </a:p>
          <a:p>
            <a:pPr marL="0" indent="0" algn="ctr">
              <a:buNone/>
            </a:pPr>
            <a:r>
              <a:rPr lang="en-US" dirty="0" smtClean="0"/>
              <a:t>919.843.5950</a:t>
            </a:r>
          </a:p>
          <a:p>
            <a:pPr marL="0" indent="0" algn="ctr">
              <a:buNone/>
            </a:pPr>
            <a:endParaRPr lang="en-US" dirty="0"/>
          </a:p>
          <a:p>
            <a:pPr marL="0" indent="0" algn="ctr">
              <a:buNone/>
            </a:pPr>
            <a:r>
              <a:rPr lang="en-US" dirty="0" smtClean="0"/>
              <a:t>Sharon Ringwalt, NECTAC/MSRRC</a:t>
            </a:r>
          </a:p>
          <a:p>
            <a:pPr marL="0" indent="0" algn="ctr">
              <a:buNone/>
            </a:pPr>
            <a:r>
              <a:rPr lang="en-US" dirty="0" smtClean="0">
                <a:hlinkClick r:id="rId4"/>
              </a:rPr>
              <a:t>sharon.ringwalt@unc.edu</a:t>
            </a:r>
            <a:endParaRPr lang="en-US" dirty="0" smtClean="0"/>
          </a:p>
          <a:p>
            <a:pPr marL="0" indent="0" algn="ctr">
              <a:buNone/>
            </a:pPr>
            <a:r>
              <a:rPr lang="en-US" dirty="0" smtClean="0"/>
              <a:t>919.843.2275</a:t>
            </a:r>
            <a:endParaRPr lang="en-US" dirty="0"/>
          </a:p>
        </p:txBody>
      </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lstStyle/>
          <a:p>
            <a:r>
              <a:rPr lang="en-US" sz="2000" dirty="0" smtClean="0"/>
              <a:t/>
            </a:r>
            <a:br>
              <a:rPr lang="en-US" sz="2000" dirty="0" smtClean="0"/>
            </a:br>
            <a:endParaRPr lang="en-US" sz="2400" dirty="0"/>
          </a:p>
        </p:txBody>
      </p:sp>
      <p:sp>
        <p:nvSpPr>
          <p:cNvPr id="90115" name="Rectangle 3"/>
          <p:cNvSpPr>
            <a:spLocks noGrp="1" noChangeArrowheads="1"/>
          </p:cNvSpPr>
          <p:nvPr>
            <p:ph idx="1"/>
          </p:nvPr>
        </p:nvSpPr>
        <p:spPr/>
        <p:txBody>
          <a:bodyPr/>
          <a:lstStyle/>
          <a:p>
            <a:pPr marL="0" indent="0">
              <a:buNone/>
            </a:pPr>
            <a:r>
              <a:rPr lang="en-US" dirty="0" smtClean="0"/>
              <a:t>Percentage of states using the following for child outcomes measurement: </a:t>
            </a:r>
            <a:endParaRPr lang="en-US" dirty="0"/>
          </a:p>
          <a:p>
            <a:r>
              <a:rPr lang="en-US" dirty="0" smtClean="0"/>
              <a:t>COS = 75%</a:t>
            </a:r>
          </a:p>
          <a:p>
            <a:r>
              <a:rPr lang="en-US" dirty="0" smtClean="0"/>
              <a:t>Publisher  = 5%</a:t>
            </a:r>
          </a:p>
          <a:p>
            <a:r>
              <a:rPr lang="en-US" dirty="0" smtClean="0"/>
              <a:t>One tool for whole state = 13%</a:t>
            </a:r>
          </a:p>
          <a:p>
            <a:r>
              <a:rPr lang="en-US" dirty="0" smtClean="0"/>
              <a:t>Other = 7%</a:t>
            </a:r>
            <a:endParaRPr lang="en-US" dirty="0"/>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4</a:t>
            </a:fld>
            <a:endParaRPr lang="en-US" dirty="0"/>
          </a:p>
        </p:txBody>
      </p:sp>
      <p:sp>
        <p:nvSpPr>
          <p:cNvPr id="7" name="Rectangle 6"/>
          <p:cNvSpPr txBox="1">
            <a:spLocks noChangeArrowheads="1"/>
          </p:cNvSpPr>
          <p:nvPr/>
        </p:nvSpPr>
        <p:spPr bwMode="auto">
          <a:xfrm>
            <a:off x="685800" y="3048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effectLst/>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defRPr/>
            </a:pPr>
            <a:r>
              <a:rPr lang="en-US" dirty="0" smtClean="0"/>
              <a:t>WHO - The 3 Early Childhood Outcomes</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lstStyle/>
          <a:p>
            <a:r>
              <a:rPr lang="en-US" sz="2000" dirty="0" smtClean="0"/>
              <a:t/>
            </a:r>
            <a:br>
              <a:rPr lang="en-US" sz="2000" dirty="0" smtClean="0"/>
            </a:br>
            <a:endParaRPr lang="en-US" sz="2400" dirty="0"/>
          </a:p>
        </p:txBody>
      </p:sp>
      <p:sp>
        <p:nvSpPr>
          <p:cNvPr id="90115" name="Rectangle 3"/>
          <p:cNvSpPr>
            <a:spLocks noGrp="1" noChangeArrowheads="1"/>
          </p:cNvSpPr>
          <p:nvPr>
            <p:ph idx="1"/>
          </p:nvPr>
        </p:nvSpPr>
        <p:spPr/>
        <p:txBody>
          <a:bodyPr/>
          <a:lstStyle/>
          <a:p>
            <a:r>
              <a:rPr lang="en-US" dirty="0" smtClean="0"/>
              <a:t>Children will develop positive social and emotional skills (including social relationships).</a:t>
            </a:r>
          </a:p>
          <a:p>
            <a:r>
              <a:rPr lang="en-US" dirty="0" smtClean="0"/>
              <a:t>Children will acquire and use knowledge and skills.</a:t>
            </a:r>
          </a:p>
          <a:p>
            <a:r>
              <a:rPr lang="en-US" dirty="0" smtClean="0"/>
              <a:t>Children will use appropriate behaviors to meet their needs.</a:t>
            </a:r>
            <a:endParaRPr lang="en-US" dirty="0"/>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5</a:t>
            </a:fld>
            <a:endParaRPr lang="en-US" dirty="0"/>
          </a:p>
        </p:txBody>
      </p:sp>
      <p:sp>
        <p:nvSpPr>
          <p:cNvPr id="7" name="Rectangle 6"/>
          <p:cNvSpPr txBox="1">
            <a:spLocks noChangeArrowheads="1"/>
          </p:cNvSpPr>
          <p:nvPr/>
        </p:nvSpPr>
        <p:spPr bwMode="auto">
          <a:xfrm>
            <a:off x="685800" y="3048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effectLst/>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defRPr/>
            </a:pPr>
            <a:r>
              <a:rPr lang="en-US" dirty="0" smtClean="0"/>
              <a:t>WHAT - The 3 Early Childhood Outcomes</a:t>
            </a:r>
          </a:p>
        </p:txBody>
      </p:sp>
    </p:spTree>
    <p:extLst>
      <p:ext uri="{BB962C8B-B14F-4D97-AF65-F5344CB8AC3E}">
        <p14:creationId xmlns:p14="http://schemas.microsoft.com/office/powerpoint/2010/main" val="1445849641"/>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Outcomes vs. Domain specific…</a:t>
            </a:r>
            <a:endParaRPr lang="en-US" dirty="0"/>
          </a:p>
        </p:txBody>
      </p:sp>
      <p:sp>
        <p:nvSpPr>
          <p:cNvPr id="3" name="Content Placeholder 2"/>
          <p:cNvSpPr>
            <a:spLocks noGrp="1"/>
          </p:cNvSpPr>
          <p:nvPr>
            <p:ph idx="1"/>
          </p:nvPr>
        </p:nvSpPr>
        <p:spPr/>
        <p:txBody>
          <a:bodyPr/>
          <a:lstStyle/>
          <a:p>
            <a:r>
              <a:rPr lang="en-US" dirty="0" smtClean="0"/>
              <a:t>Eva communicates by waving when she sees her mother, asking for ‘</a:t>
            </a:r>
            <a:r>
              <a:rPr lang="en-US" dirty="0" err="1" smtClean="0"/>
              <a:t>nilk</a:t>
            </a:r>
            <a:r>
              <a:rPr lang="en-US" dirty="0" smtClean="0"/>
              <a:t>’ when she wants her milk, and saying “</a:t>
            </a:r>
            <a:r>
              <a:rPr lang="en-US" dirty="0" err="1" smtClean="0"/>
              <a:t>brrmmmm</a:t>
            </a:r>
            <a:r>
              <a:rPr lang="en-US" dirty="0" smtClean="0"/>
              <a:t>” when she plays with cars.  She can make the sounds of a cow and a sheep.  She signs help when she has trouble putting on her socks and says “Mama!” when she’s scared or shy.</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6</a:t>
            </a:fld>
            <a:endParaRPr lang="en-US" dirty="0"/>
          </a:p>
        </p:txBody>
      </p:sp>
    </p:spTree>
    <p:extLst>
      <p:ext uri="{BB962C8B-B14F-4D97-AF65-F5344CB8AC3E}">
        <p14:creationId xmlns:p14="http://schemas.microsoft.com/office/powerpoint/2010/main" val="456277833"/>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pPr lvl="0" eaLnBrk="1" hangingPunct="1">
              <a:defRPr/>
            </a:pPr>
            <a:r>
              <a:rPr lang="en-US" sz="3200" kern="1200" dirty="0">
                <a:latin typeface="Arial" charset="0"/>
                <a:ea typeface="+mn-ea"/>
                <a:cs typeface="+mn-cs"/>
              </a:rPr>
              <a:t>WHAT - The </a:t>
            </a:r>
            <a:r>
              <a:rPr lang="en-US" sz="3200" kern="1200" dirty="0" smtClean="0">
                <a:latin typeface="Arial" charset="0"/>
                <a:ea typeface="+mn-ea"/>
                <a:cs typeface="+mn-cs"/>
              </a:rPr>
              <a:t>Child Outcomes Summary</a:t>
            </a:r>
            <a:endParaRPr lang="en-US" sz="3200" dirty="0" smtClean="0">
              <a:effectLst/>
            </a:endParaRPr>
          </a:p>
        </p:txBody>
      </p:sp>
      <p:sp>
        <p:nvSpPr>
          <p:cNvPr id="92163" name="Rectangle 3"/>
          <p:cNvSpPr>
            <a:spLocks noGrp="1" noChangeArrowheads="1"/>
          </p:cNvSpPr>
          <p:nvPr>
            <p:ph idx="1"/>
          </p:nvPr>
        </p:nvSpPr>
        <p:spPr/>
        <p:txBody>
          <a:bodyPr/>
          <a:lstStyle/>
          <a:p>
            <a:pPr>
              <a:buNone/>
            </a:pPr>
            <a:r>
              <a:rPr lang="en-US" sz="2800" u="sng" dirty="0" smtClean="0"/>
              <a:t>Key Features of the COS</a:t>
            </a:r>
            <a:r>
              <a:rPr lang="en-US" sz="2800" dirty="0" smtClean="0"/>
              <a:t>:</a:t>
            </a:r>
          </a:p>
          <a:p>
            <a:r>
              <a:rPr lang="en-US" sz="2400" dirty="0"/>
              <a:t>It is </a:t>
            </a:r>
            <a:r>
              <a:rPr lang="en-US" sz="2400" b="1" dirty="0"/>
              <a:t>not</a:t>
            </a:r>
            <a:r>
              <a:rPr lang="en-US" sz="2400" dirty="0"/>
              <a:t> an assessment tool.</a:t>
            </a:r>
          </a:p>
          <a:p>
            <a:r>
              <a:rPr lang="en-US" sz="2400" dirty="0" smtClean="0"/>
              <a:t>It uses information from assessments and observations to get a global sense of how the child is functioning across settings and situations at one point in time in each of the 3 outcome areas.</a:t>
            </a:r>
          </a:p>
          <a:p>
            <a:r>
              <a:rPr lang="en-US" sz="2400" dirty="0" smtClean="0"/>
              <a:t>It uses the 7-point rating scale to rate the child’s functioning at these points in time.</a:t>
            </a:r>
          </a:p>
          <a:p>
            <a:r>
              <a:rPr lang="en-US" sz="2400" dirty="0" smtClean="0"/>
              <a:t>Ratings are based on the child’s functioning compared with what is expected given the child’s age.</a:t>
            </a:r>
          </a:p>
          <a:p>
            <a:endParaRPr lang="en-US" sz="2800" dirty="0" smtClean="0"/>
          </a:p>
          <a:p>
            <a:endParaRPr lang="en-US" sz="2800" dirty="0" smtClean="0"/>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7</a:t>
            </a:fld>
            <a:endParaRPr lang="en-US"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pPr lvl="0" eaLnBrk="1" hangingPunct="1">
              <a:defRPr/>
            </a:pPr>
            <a:r>
              <a:rPr lang="en-US" sz="3200" kern="1200" dirty="0" smtClean="0">
                <a:latin typeface="Arial" charset="0"/>
                <a:ea typeface="+mn-ea"/>
                <a:cs typeface="+mn-cs"/>
              </a:rPr>
              <a:t>HOW is information used for the COS?</a:t>
            </a:r>
            <a:endParaRPr lang="en-US" sz="3200" dirty="0" smtClean="0">
              <a:effectLst/>
            </a:endParaRPr>
          </a:p>
        </p:txBody>
      </p:sp>
      <p:sp>
        <p:nvSpPr>
          <p:cNvPr id="92163" name="Rectangle 3"/>
          <p:cNvSpPr>
            <a:spLocks noGrp="1" noChangeArrowheads="1"/>
          </p:cNvSpPr>
          <p:nvPr>
            <p:ph idx="1"/>
          </p:nvPr>
        </p:nvSpPr>
        <p:spPr/>
        <p:txBody>
          <a:bodyPr/>
          <a:lstStyle/>
          <a:p>
            <a:endParaRPr lang="en-US" sz="2800" dirty="0" smtClean="0"/>
          </a:p>
          <a:p>
            <a:endParaRPr lang="en-US" sz="2800" dirty="0" smtClean="0"/>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8</a:t>
            </a:fld>
            <a:endParaRPr lang="en-US" dirty="0"/>
          </a:p>
        </p:txBody>
      </p:sp>
      <p:sp>
        <p:nvSpPr>
          <p:cNvPr id="2" name="Right Arrow Callout 1"/>
          <p:cNvSpPr/>
          <p:nvPr/>
        </p:nvSpPr>
        <p:spPr bwMode="auto">
          <a:xfrm>
            <a:off x="626660" y="2057400"/>
            <a:ext cx="1981200" cy="609600"/>
          </a:xfrm>
          <a:prstGeom prst="rightArrowCallou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ight Arrow Callout 6"/>
          <p:cNvSpPr/>
          <p:nvPr/>
        </p:nvSpPr>
        <p:spPr bwMode="auto">
          <a:xfrm>
            <a:off x="609600" y="2667000"/>
            <a:ext cx="1981200" cy="609600"/>
          </a:xfrm>
          <a:prstGeom prst="rightArrowCallou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ight Arrow Callout 7"/>
          <p:cNvSpPr/>
          <p:nvPr/>
        </p:nvSpPr>
        <p:spPr bwMode="auto">
          <a:xfrm>
            <a:off x="609600" y="3276600"/>
            <a:ext cx="1981200" cy="609600"/>
          </a:xfrm>
          <a:prstGeom prst="rightArrowCallou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ight Arrow Callout 8"/>
          <p:cNvSpPr/>
          <p:nvPr/>
        </p:nvSpPr>
        <p:spPr bwMode="auto">
          <a:xfrm>
            <a:off x="609600" y="3886200"/>
            <a:ext cx="1981200" cy="609600"/>
          </a:xfrm>
          <a:prstGeom prst="rightArrowCallou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ight Arrow Callout 9"/>
          <p:cNvSpPr/>
          <p:nvPr/>
        </p:nvSpPr>
        <p:spPr bwMode="auto">
          <a:xfrm>
            <a:off x="609600" y="4495800"/>
            <a:ext cx="1981200" cy="609600"/>
          </a:xfrm>
          <a:prstGeom prst="rightArrowCallou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ight Arrow Callout 10"/>
          <p:cNvSpPr/>
          <p:nvPr/>
        </p:nvSpPr>
        <p:spPr bwMode="auto">
          <a:xfrm>
            <a:off x="609600" y="5105400"/>
            <a:ext cx="1981200" cy="609600"/>
          </a:xfrm>
          <a:prstGeom prst="rightArrowCallou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ight Arrow Callout 11"/>
          <p:cNvSpPr/>
          <p:nvPr/>
        </p:nvSpPr>
        <p:spPr bwMode="auto">
          <a:xfrm>
            <a:off x="609600" y="5715000"/>
            <a:ext cx="1981200" cy="609600"/>
          </a:xfrm>
          <a:prstGeom prst="rightArrowCallou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807493" y="2082225"/>
            <a:ext cx="990600" cy="523220"/>
          </a:xfrm>
          <a:prstGeom prst="rect">
            <a:avLst/>
          </a:prstGeom>
          <a:noFill/>
        </p:spPr>
        <p:txBody>
          <a:bodyPr wrap="square" rtlCol="0">
            <a:spAutoFit/>
          </a:bodyPr>
          <a:lstStyle/>
          <a:p>
            <a:r>
              <a:rPr lang="en-US" sz="1400" dirty="0" smtClean="0"/>
              <a:t>Parent Input</a:t>
            </a:r>
            <a:endParaRPr lang="en-US" sz="1400" dirty="0"/>
          </a:p>
        </p:txBody>
      </p:sp>
      <p:sp>
        <p:nvSpPr>
          <p:cNvPr id="13" name="TextBox 12"/>
          <p:cNvSpPr txBox="1"/>
          <p:nvPr/>
        </p:nvSpPr>
        <p:spPr>
          <a:xfrm>
            <a:off x="643720" y="3319790"/>
            <a:ext cx="1364207" cy="523220"/>
          </a:xfrm>
          <a:prstGeom prst="rect">
            <a:avLst/>
          </a:prstGeom>
          <a:noFill/>
        </p:spPr>
        <p:txBody>
          <a:bodyPr wrap="square" rtlCol="0">
            <a:spAutoFit/>
          </a:bodyPr>
          <a:lstStyle/>
          <a:p>
            <a:r>
              <a:rPr lang="en-US" sz="1400" dirty="0" smtClean="0"/>
              <a:t>Naturalistic Observation</a:t>
            </a:r>
            <a:endParaRPr lang="en-US" sz="1400" dirty="0"/>
          </a:p>
        </p:txBody>
      </p:sp>
      <p:sp>
        <p:nvSpPr>
          <p:cNvPr id="14" name="TextBox 13"/>
          <p:cNvSpPr txBox="1"/>
          <p:nvPr/>
        </p:nvSpPr>
        <p:spPr>
          <a:xfrm>
            <a:off x="769393" y="4068465"/>
            <a:ext cx="990600" cy="307777"/>
          </a:xfrm>
          <a:prstGeom prst="rect">
            <a:avLst/>
          </a:prstGeom>
          <a:noFill/>
        </p:spPr>
        <p:txBody>
          <a:bodyPr wrap="square" rtlCol="0">
            <a:spAutoFit/>
          </a:bodyPr>
          <a:lstStyle/>
          <a:p>
            <a:r>
              <a:rPr lang="en-US" sz="1400" dirty="0" smtClean="0"/>
              <a:t>RBI</a:t>
            </a:r>
            <a:endParaRPr lang="en-US" sz="1400" dirty="0"/>
          </a:p>
        </p:txBody>
      </p:sp>
      <p:sp>
        <p:nvSpPr>
          <p:cNvPr id="15" name="TextBox 14"/>
          <p:cNvSpPr txBox="1"/>
          <p:nvPr/>
        </p:nvSpPr>
        <p:spPr>
          <a:xfrm>
            <a:off x="655093" y="4538990"/>
            <a:ext cx="1238534" cy="523220"/>
          </a:xfrm>
          <a:prstGeom prst="rect">
            <a:avLst/>
          </a:prstGeom>
          <a:noFill/>
        </p:spPr>
        <p:txBody>
          <a:bodyPr wrap="square" rtlCol="0">
            <a:spAutoFit/>
          </a:bodyPr>
          <a:lstStyle/>
          <a:p>
            <a:r>
              <a:rPr lang="en-US" sz="1400" dirty="0" smtClean="0"/>
              <a:t>Professional Opinion</a:t>
            </a:r>
            <a:endParaRPr lang="en-US" sz="1400" dirty="0"/>
          </a:p>
        </p:txBody>
      </p:sp>
      <p:sp>
        <p:nvSpPr>
          <p:cNvPr id="16" name="TextBox 15"/>
          <p:cNvSpPr txBox="1"/>
          <p:nvPr/>
        </p:nvSpPr>
        <p:spPr>
          <a:xfrm>
            <a:off x="769393" y="5256311"/>
            <a:ext cx="990600" cy="307777"/>
          </a:xfrm>
          <a:prstGeom prst="rect">
            <a:avLst/>
          </a:prstGeom>
          <a:noFill/>
        </p:spPr>
        <p:txBody>
          <a:bodyPr wrap="square" rtlCol="0">
            <a:spAutoFit/>
          </a:bodyPr>
          <a:lstStyle/>
          <a:p>
            <a:r>
              <a:rPr lang="en-US" sz="1400" dirty="0" smtClean="0"/>
              <a:t>Progress</a:t>
            </a:r>
            <a:endParaRPr lang="en-US" sz="1400" dirty="0"/>
          </a:p>
        </p:txBody>
      </p:sp>
      <p:sp>
        <p:nvSpPr>
          <p:cNvPr id="17" name="TextBox 16"/>
          <p:cNvSpPr txBox="1"/>
          <p:nvPr/>
        </p:nvSpPr>
        <p:spPr>
          <a:xfrm>
            <a:off x="769393" y="5865911"/>
            <a:ext cx="990600" cy="307777"/>
          </a:xfrm>
          <a:prstGeom prst="rect">
            <a:avLst/>
          </a:prstGeom>
          <a:noFill/>
        </p:spPr>
        <p:txBody>
          <a:bodyPr wrap="square" rtlCol="0">
            <a:spAutoFit/>
          </a:bodyPr>
          <a:lstStyle/>
          <a:p>
            <a:r>
              <a:rPr lang="en-US" sz="1400" dirty="0" smtClean="0"/>
              <a:t>&amp; More</a:t>
            </a:r>
            <a:endParaRPr lang="en-US" sz="1400" dirty="0"/>
          </a:p>
        </p:txBody>
      </p:sp>
      <p:sp>
        <p:nvSpPr>
          <p:cNvPr id="18" name="TextBox 17"/>
          <p:cNvSpPr txBox="1"/>
          <p:nvPr/>
        </p:nvSpPr>
        <p:spPr>
          <a:xfrm>
            <a:off x="643720" y="2690828"/>
            <a:ext cx="1249907" cy="523220"/>
          </a:xfrm>
          <a:prstGeom prst="rect">
            <a:avLst/>
          </a:prstGeom>
          <a:noFill/>
        </p:spPr>
        <p:txBody>
          <a:bodyPr wrap="square" rtlCol="0">
            <a:spAutoFit/>
          </a:bodyPr>
          <a:lstStyle/>
          <a:p>
            <a:r>
              <a:rPr lang="en-US" sz="1400" dirty="0" smtClean="0"/>
              <a:t>Assessment Results</a:t>
            </a:r>
            <a:endParaRPr lang="en-US" sz="1400" dirty="0"/>
          </a:p>
        </p:txBody>
      </p:sp>
      <p:sp>
        <p:nvSpPr>
          <p:cNvPr id="4" name="Oval 3"/>
          <p:cNvSpPr/>
          <p:nvPr/>
        </p:nvSpPr>
        <p:spPr bwMode="auto">
          <a:xfrm>
            <a:off x="3429000" y="2209800"/>
            <a:ext cx="1676400" cy="4114800"/>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3657600" y="3886200"/>
            <a:ext cx="1295400" cy="584775"/>
          </a:xfrm>
          <a:prstGeom prst="rect">
            <a:avLst/>
          </a:prstGeom>
          <a:noFill/>
        </p:spPr>
        <p:txBody>
          <a:bodyPr wrap="square" rtlCol="0">
            <a:spAutoFit/>
          </a:bodyPr>
          <a:lstStyle/>
          <a:p>
            <a:r>
              <a:rPr lang="en-US" dirty="0" smtClean="0"/>
              <a:t>COS</a:t>
            </a:r>
            <a:endParaRPr lang="en-US" dirty="0"/>
          </a:p>
        </p:txBody>
      </p:sp>
      <p:sp>
        <p:nvSpPr>
          <p:cNvPr id="19" name="Right Arrow 18"/>
          <p:cNvSpPr/>
          <p:nvPr/>
        </p:nvSpPr>
        <p:spPr bwMode="auto">
          <a:xfrm>
            <a:off x="5486400" y="4015839"/>
            <a:ext cx="1219200" cy="360403"/>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ounded Rectangle 19"/>
          <p:cNvSpPr/>
          <p:nvPr/>
        </p:nvSpPr>
        <p:spPr bwMode="auto">
          <a:xfrm>
            <a:off x="7010400" y="2690829"/>
            <a:ext cx="1676400" cy="3175082"/>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7124700" y="3155470"/>
            <a:ext cx="1447800" cy="1631216"/>
          </a:xfrm>
          <a:prstGeom prst="rect">
            <a:avLst/>
          </a:prstGeom>
          <a:noFill/>
        </p:spPr>
        <p:txBody>
          <a:bodyPr wrap="square" rtlCol="0">
            <a:spAutoFit/>
          </a:bodyPr>
          <a:lstStyle/>
          <a:p>
            <a:r>
              <a:rPr lang="en-US" sz="2000" b="1" dirty="0" smtClean="0">
                <a:solidFill>
                  <a:schemeClr val="tx1"/>
                </a:solidFill>
              </a:rPr>
              <a:t>Single rating for each of the three outcomes</a:t>
            </a:r>
            <a:endParaRPr lang="en-US" sz="2000" b="1" dirty="0">
              <a:solidFill>
                <a:schemeClr val="tx1"/>
              </a:solidFill>
            </a:endParaRPr>
          </a:p>
        </p:txBody>
      </p:sp>
    </p:spTree>
    <p:extLst>
      <p:ext uri="{BB962C8B-B14F-4D97-AF65-F5344CB8AC3E}">
        <p14:creationId xmlns:p14="http://schemas.microsoft.com/office/powerpoint/2010/main" val="3121954382"/>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sz="3200" dirty="0" smtClean="0">
                <a:effectLst/>
              </a:rPr>
              <a:t>WHEN is the COS completed?</a:t>
            </a:r>
          </a:p>
        </p:txBody>
      </p:sp>
      <p:sp>
        <p:nvSpPr>
          <p:cNvPr id="92163" name="Rectangle 3"/>
          <p:cNvSpPr>
            <a:spLocks noGrp="1" noChangeArrowheads="1"/>
          </p:cNvSpPr>
          <p:nvPr>
            <p:ph idx="1"/>
          </p:nvPr>
        </p:nvSpPr>
        <p:spPr>
          <a:xfrm>
            <a:off x="457200" y="1905000"/>
            <a:ext cx="8229600" cy="4419600"/>
          </a:xfrm>
        </p:spPr>
        <p:txBody>
          <a:bodyPr/>
          <a:lstStyle/>
          <a:p>
            <a:r>
              <a:rPr lang="en-US" sz="2400" b="1" dirty="0" smtClean="0"/>
              <a:t>@ Initial and Exit</a:t>
            </a:r>
          </a:p>
          <a:p>
            <a:pPr lvl="1">
              <a:buFont typeface="Arial" pitchFamily="34" charset="0"/>
              <a:buChar char="•"/>
            </a:pPr>
            <a:r>
              <a:rPr lang="en-US" sz="2000" dirty="0" smtClean="0"/>
              <a:t>To what extent does the child show behaviors and skills related to each outcome appropriate for his/her age across a variety of settings and situations? (Rating 1-7) </a:t>
            </a:r>
          </a:p>
          <a:p>
            <a:pPr lvl="1">
              <a:buFont typeface="Arial" pitchFamily="34" charset="0"/>
              <a:buChar char="•"/>
            </a:pPr>
            <a:endParaRPr lang="en-US" sz="1000" b="1" dirty="0" smtClean="0"/>
          </a:p>
          <a:p>
            <a:pPr lvl="0"/>
            <a:r>
              <a:rPr lang="en-US" sz="2400" b="1" smtClean="0"/>
              <a:t>@ Exit</a:t>
            </a:r>
            <a:endParaRPr lang="en-US" sz="2400" dirty="0" smtClean="0"/>
          </a:p>
          <a:p>
            <a:pPr lvl="1">
              <a:buFont typeface="Arial" pitchFamily="34" charset="0"/>
              <a:buChar char="•"/>
            </a:pPr>
            <a:r>
              <a:rPr lang="en-US" sz="2000" dirty="0" smtClean="0"/>
              <a:t>Has the child shown any new skills or behaviors related to each outcome since the last outcomes summary? (yes or no)</a:t>
            </a:r>
          </a:p>
          <a:p>
            <a:pPr lvl="1">
              <a:buFont typeface="Arial" pitchFamily="34" charset="0"/>
              <a:buChar char="•"/>
            </a:pPr>
            <a:endParaRPr lang="en-US" sz="900" b="1" dirty="0" smtClean="0"/>
          </a:p>
          <a:p>
            <a:r>
              <a:rPr lang="en-US" sz="2400" b="1" dirty="0" smtClean="0"/>
              <a:t>Ratings are based on the child’s functioning:</a:t>
            </a:r>
            <a:endParaRPr lang="en-US" sz="2400" dirty="0"/>
          </a:p>
          <a:p>
            <a:pPr lvl="1">
              <a:buFont typeface="Arial" pitchFamily="34" charset="0"/>
              <a:buChar char="•"/>
            </a:pPr>
            <a:r>
              <a:rPr lang="en-US" sz="2000" dirty="0" smtClean="0"/>
              <a:t>What the child does across settings and situations</a:t>
            </a:r>
          </a:p>
          <a:p>
            <a:pPr lvl="1">
              <a:buFont typeface="Arial" pitchFamily="34" charset="0"/>
              <a:buChar char="•"/>
            </a:pPr>
            <a:r>
              <a:rPr lang="en-US" sz="2000" dirty="0" smtClean="0"/>
              <a:t>Compared with what is expected given the child’s age</a:t>
            </a:r>
            <a:endParaRPr lang="en-US" sz="900" dirty="0" smtClean="0"/>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9</a:t>
            </a:fld>
            <a:endParaRPr lang="en-US" dirty="0"/>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78&quot;&gt;&lt;object type=&quot;3&quot; unique_id=&quot;10645&quot;&gt;&lt;property id=&quot;20148&quot; value=&quot;5&quot;/&gt;&lt;property id=&quot;20300&quot; value=&quot;Slide 1 - &amp;quot;&amp;#x0D;&amp;#x0A;&amp;#x0D;&amp;#x0A;&amp;#x0D;&amp;#x0A;&amp;quot;&quot;/&gt;&lt;property id=&quot;20307&quot; value=&quot;925&quot;/&gt;&lt;/object&gt;&lt;object type=&quot;3&quot; unique_id=&quot;10646&quot;&gt;&lt;property id=&quot;20148&quot; value=&quot;5&quot;/&gt;&lt;property id=&quot;20300&quot; value=&quot;Slide 2 - &amp;quot;Session Agenda&amp;quot;&quot;/&gt;&lt;property id=&quot;20307&quot; value=&quot;924&quot;/&gt;&lt;/object&gt;&lt;object type=&quot;3&quot; unique_id=&quot;10648&quot;&gt;&lt;property id=&quot;20148&quot; value=&quot;5&quot;/&gt;&lt;property id=&quot;20300&quot; value=&quot;Slide 4 - &amp;quot;&amp;#x0D;&amp;#x0A;&amp;quot;&quot;/&gt;&lt;property id=&quot;20307&quot; value=&quot;927&quot;/&gt;&lt;/object&gt;&lt;object type=&quot;3&quot; unique_id=&quot;10649&quot;&gt;&lt;property id=&quot;20148&quot; value=&quot;5&quot;/&gt;&lt;property id=&quot;20300&quot; value=&quot;Slide 7 - &amp;quot;WHAT - The Child Outcomes Summary&amp;quot;&quot;/&gt;&lt;property id=&quot;20307&quot; value=&quot;928&quot;/&gt;&lt;/object&gt;&lt;object type=&quot;3&quot; unique_id=&quot;10762&quot;&gt;&lt;property id=&quot;20148&quot; value=&quot;5&quot;/&gt;&lt;property id=&quot;20300&quot; value=&quot;Slide 9 - &amp;quot;WHEN is the COS completed?&amp;quot;&quot;/&gt;&lt;property id=&quot;20307&quot; value=&quot;982&quot;/&gt;&lt;/object&gt;&lt;object type=&quot;3&quot; unique_id=&quot;10763&quot;&gt;&lt;property id=&quot;20148&quot; value=&quot;5&quot;/&gt;&lt;property id=&quot;20300&quot; value=&quot;Slide 10 - &amp;quot;WHERE is the COS completed?&amp;quot;&quot;/&gt;&lt;property id=&quot;20307&quot; value=&quot;984&quot;/&gt;&lt;/object&gt;&lt;object type=&quot;3&quot; unique_id=&quot;10764&quot;&gt;&lt;property id=&quot;20148&quot; value=&quot;5&quot;/&gt;&lt;property id=&quot;20300&quot; value=&quot;Slide 12 - &amp;quot;Comparison to Age-Expected Development&amp;quot;&quot;/&gt;&lt;property id=&quot;20307&quot; value=&quot;985&quot;/&gt;&lt;/object&gt;&lt;object type=&quot;3&quot; unique_id=&quot;10765&quot;&gt;&lt;property id=&quot;20148&quot; value=&quot;5&quot;/&gt;&lt;property id=&quot;20300&quot; value=&quot;Slide 13 - &amp;quot;Age Expected, Immediate Foundational and Foundational Skills&amp;quot;&quot;/&gt;&lt;property id=&quot;20307&quot; value=&quot;987&quot;/&gt;&lt;/object&gt;&lt;object type=&quot;3&quot; unique_id=&quot;10766&quot;&gt;&lt;property id=&quot;20148&quot; value=&quot;5&quot;/&gt;&lt;property id=&quot;20300&quot; value=&quot;Slide 26 - &amp;quot;ECO and MD Descriptor Statements&amp;quot;&quot;/&gt;&lt;property id=&quot;20307&quot; value=&quot;986&quot;/&gt;&lt;/object&gt;&lt;object type=&quot;3&quot; unique_id=&quot;10767&quot;&gt;&lt;property id=&quot;20148&quot; value=&quot;5&quot;/&gt;&lt;property id=&quot;20300&quot; value=&quot;Slide 28 - &amp;quot;Using the 7-Point Scale&amp;quot;&quot;/&gt;&lt;property id=&quot;20307&quot; value=&quot;988&quot;/&gt;&lt;/object&gt;&lt;object type=&quot;3&quot; unique_id=&quot;10768&quot;&gt;&lt;property id=&quot;20148&quot; value=&quot;5&quot;/&gt;&lt;property id=&quot;20300&quot; value=&quot;Slide 31 - &amp;quot;Questions?&amp;quot;&quot;/&gt;&lt;property id=&quot;20307&quot; value=&quot;989&quot;/&gt;&lt;/object&gt;&lt;object type=&quot;3&quot; unique_id=&quot;10770&quot;&gt;&lt;property id=&quot;20148&quot; value=&quot;5&quot;/&gt;&lt;property id=&quot;20300&quot; value=&quot;Slide 32 - &amp;quot;Contact Information&amp;quot;&quot;/&gt;&lt;property id=&quot;20307&quot; value=&quot;993&quot;/&gt;&lt;/object&gt;&lt;object type=&quot;3&quot; unique_id=&quot;11197&quot;&gt;&lt;property id=&quot;20148&quot; value=&quot;5&quot;/&gt;&lt;property id=&quot;20300&quot; value=&quot;Slide 3 - &amp;quot;The Who, What, How, When and Where of the COS&amp;quot;&quot;/&gt;&lt;property id=&quot;20307&quot; value=&quot;996&quot;/&gt;&lt;/object&gt;&lt;object type=&quot;3&quot; unique_id=&quot;11198&quot;&gt;&lt;property id=&quot;20148&quot; value=&quot;5&quot;/&gt;&lt;property id=&quot;20300&quot; value=&quot;Slide 8 - &amp;quot;HOW is information used for the COS?&amp;quot;&quot;/&gt;&lt;property id=&quot;20307&quot; value=&quot;997&quot;/&gt;&lt;/object&gt;&lt;object type=&quot;3&quot; unique_id=&quot;11259&quot;&gt;&lt;property id=&quot;20148&quot; value=&quot;5&quot;/&gt;&lt;property id=&quot;20300&quot; value=&quot;Slide 6 - &amp;quot;Global Outcomes vs. Domain specific…&amp;quot;&quot;/&gt;&lt;property id=&quot;20307&quot; value=&quot;998&quot;/&gt;&lt;/object&gt;&lt;object type=&quot;3&quot; unique_id=&quot;11302&quot;&gt;&lt;property id=&quot;20148&quot; value=&quot;5&quot;/&gt;&lt;property id=&quot;20300&quot; value=&quot;Slide 11 - &amp;quot;The 7-Point Scale and Age-Expected Development&amp;quot;&quot;/&gt;&lt;property id=&quot;20307&quot; value=&quot;999&quot;/&gt;&lt;/object&gt;&lt;object type=&quot;3&quot; unique_id=&quot;11347&quot;&gt;&lt;property id=&quot;20148&quot; value=&quot;5&quot;/&gt;&lt;property id=&quot;20300&quot; value=&quot;Slide 14 - &amp;quot;Why do we compare to &amp;#x0D;&amp;#x0A;age-expected functioning?&amp;quot;&quot;/&gt;&lt;property id=&quot;20307&quot; value=&quot;1000&quot;/&gt;&lt;/object&gt;&lt;object type=&quot;3&quot; unique_id=&quot;11348&quot;&gt;&lt;property id=&quot;20148&quot; value=&quot;5&quot;/&gt;&lt;property id=&quot;20300&quot; value=&quot;Slide 15 - &amp;quot;Steps in the process &amp;quot;&quot;/&gt;&lt;property id=&quot;20307&quot; value=&quot;1001&quot;/&gt;&lt;/object&gt;&lt;object type=&quot;3&quot; unique_id=&quot;11349&quot;&gt;&lt;property id=&quot;20148&quot; value=&quot;5&quot;/&gt;&lt;property id=&quot;20300&quot; value=&quot;Slide 16 - &amp;quot;Essential knowledge for Using the 7-Point Scale&amp;amp;#x09;&amp;quot;&quot;/&gt;&lt;property id=&quot;20307&quot; value=&quot;1002&quot;/&gt;&lt;/object&gt;&lt;object type=&quot;3&quot; unique_id=&quot;11425&quot;&gt;&lt;property id=&quot;20148&quot; value=&quot;5&quot;/&gt;&lt;property id=&quot;20300&quot; value=&quot;Slide 17 - &amp;quot;The 7-Point Scale&amp;quot;&quot;/&gt;&lt;property id=&quot;20307&quot; value=&quot;1003&quot;/&gt;&lt;/object&gt;&lt;object type=&quot;3&quot; unique_id=&quot;11426&quot;&gt;&lt;property id=&quot;20148&quot; value=&quot;5&quot;/&gt;&lt;property id=&quot;20300&quot; value=&quot;Slide 18 - &amp;quot;Thinking about children’s functioning&amp;quot;&quot;/&gt;&lt;property id=&quot;20307&quot; value=&quot;1004&quot;/&gt;&lt;/object&gt;&lt;object type=&quot;3&quot; unique_id=&quot;11427&quot;&gt;&lt;property id=&quot;20148&quot; value=&quot;5&quot;/&gt;&lt;property id=&quot;20300&quot; value=&quot;Slide 19 - &amp;quot;7&amp;quot;&quot;/&gt;&lt;property id=&quot;20307&quot; value=&quot;1005&quot;/&gt;&lt;/object&gt;&lt;object type=&quot;3&quot; unique_id=&quot;11428&quot;&gt;&lt;property id=&quot;20148&quot; value=&quot;5&quot;/&gt;&lt;property id=&quot;20300&quot; value=&quot;Slide 20 - &amp;quot;6 &amp;quot;&quot;/&gt;&lt;property id=&quot;20307&quot; value=&quot;1006&quot;/&gt;&lt;/object&gt;&lt;object type=&quot;3&quot; unique_id=&quot;11429&quot;&gt;&lt;property id=&quot;20148&quot; value=&quot;5&quot;/&gt;&lt;property id=&quot;20300&quot; value=&quot;Slide 21 - &amp;quot;5&amp;quot;&quot;/&gt;&lt;property id=&quot;20307&quot; value=&quot;1007&quot;/&gt;&lt;/object&gt;&lt;object type=&quot;3&quot; unique_id=&quot;11430&quot;&gt;&lt;property id=&quot;20148&quot; value=&quot;5&quot;/&gt;&lt;property id=&quot;20300&quot; value=&quot;Slide 22 - &amp;quot;4&amp;quot;&quot;/&gt;&lt;property id=&quot;20307&quot; value=&quot;1008&quot;/&gt;&lt;/object&gt;&lt;object type=&quot;3&quot; unique_id=&quot;11431&quot;&gt;&lt;property id=&quot;20148&quot; value=&quot;5&quot;/&gt;&lt;property id=&quot;20300&quot; value=&quot;Slide 23 - &amp;quot;3&amp;quot;&quot;/&gt;&lt;property id=&quot;20307&quot; value=&quot;1009&quot;/&gt;&lt;/object&gt;&lt;object type=&quot;3&quot; unique_id=&quot;11432&quot;&gt;&lt;property id=&quot;20148&quot; value=&quot;5&quot;/&gt;&lt;property id=&quot;20300&quot; value=&quot;Slide 24 - &amp;quot;2&amp;quot;&quot;/&gt;&lt;property id=&quot;20307&quot; value=&quot;1010&quot;/&gt;&lt;/object&gt;&lt;object type=&quot;3&quot; unique_id=&quot;11433&quot;&gt;&lt;property id=&quot;20148&quot; value=&quot;5&quot;/&gt;&lt;property id=&quot;20300&quot; value=&quot;Slide 25 - &amp;quot;1&amp;quot;&quot;/&gt;&lt;property id=&quot;20307&quot; value=&quot;1011&quot;/&gt;&lt;/object&gt;&lt;object type=&quot;3&quot; unique_id=&quot;11434&quot;&gt;&lt;property id=&quot;20148&quot; value=&quot;5&quot;/&gt;&lt;property id=&quot;20300&quot; value=&quot;Slide 27 - &amp;quot;Rating Scale Jeopardy&amp;quot;&quot;/&gt;&lt;property id=&quot;20307&quot; value=&quot;1012&quot;/&gt;&lt;/object&gt;&lt;object type=&quot;3&quot; unique_id=&quot;11435&quot;&gt;&lt;property id=&quot;20148&quot; value=&quot;5&quot;/&gt;&lt;property id=&quot;20300&quot; value=&quot;Slide 29 - &amp;quot;Is the rating subjective?&amp;quot;&quot;/&gt;&lt;property id=&quot;20307&quot; value=&quot;1013&quot;/&gt;&lt;/object&gt;&lt;object type=&quot;3&quot; unique_id=&quot;11436&quot;&gt;&lt;property id=&quot;20148&quot; value=&quot;5&quot;/&gt;&lt;property id=&quot;20300&quot; value=&quot;Slide 30 - &amp;quot;Informed Decisions&amp;quot;&quot;/&gt;&lt;property id=&quot;20307&quot; value=&quot;1014&quot;/&gt;&lt;/object&gt;&lt;object type=&quot;3&quot; unique_id=&quot;11472&quot;&gt;&lt;property id=&quot;20148&quot; value=&quot;5&quot;/&gt;&lt;property id=&quot;20300&quot; value=&quot;Slide 5 - &amp;quot;&amp;#x0D;&amp;#x0A;&amp;quot;&quot;/&gt;&lt;property id=&quot;20307&quot; value=&quot;1015&quot;/&gt;&lt;/object&gt;&lt;/object&gt;&lt;object type=&quot;8&quot; unique_id=&quot;10424&quo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First chil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14486</TotalTime>
  <Words>4748</Words>
  <Application>Microsoft Office PowerPoint</Application>
  <PresentationFormat>On-screen Show (4:3)</PresentationFormat>
  <Paragraphs>299</Paragraphs>
  <Slides>32</Slides>
  <Notes>31</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32</vt:i4>
      </vt:variant>
    </vt:vector>
  </HeadingPairs>
  <TitlesOfParts>
    <vt:vector size="43" baseType="lpstr">
      <vt:lpstr>3_Default Design</vt:lpstr>
      <vt:lpstr>6_Default Design-First child</vt:lpstr>
      <vt:lpstr>7_Default Design-Second child</vt:lpstr>
      <vt:lpstr>8_Default Design-Third child</vt:lpstr>
      <vt:lpstr>9_Default Design-Fourth child</vt:lpstr>
      <vt:lpstr>10_Default Design-Fifth child</vt:lpstr>
      <vt:lpstr>8_Default Design-Second child</vt:lpstr>
      <vt:lpstr>9_Default Design-Third child</vt:lpstr>
      <vt:lpstr>10_Default Design-Fourth child</vt:lpstr>
      <vt:lpstr>Acrobat Document</vt:lpstr>
      <vt:lpstr>Document</vt:lpstr>
      <vt:lpstr>   </vt:lpstr>
      <vt:lpstr>Session Agenda</vt:lpstr>
      <vt:lpstr>The Who, What, How, When and Where of the COS</vt:lpstr>
      <vt:lpstr> </vt:lpstr>
      <vt:lpstr> </vt:lpstr>
      <vt:lpstr>Global Outcomes vs. Domain specific…</vt:lpstr>
      <vt:lpstr>WHAT - The Child Outcomes Summary</vt:lpstr>
      <vt:lpstr>HOW is information used for the COS?</vt:lpstr>
      <vt:lpstr>WHEN is the COS completed?</vt:lpstr>
      <vt:lpstr>WHERE is the COS completed?</vt:lpstr>
      <vt:lpstr>The 7-Point Scale and Age-Expected Development</vt:lpstr>
      <vt:lpstr>Comparison to Age-Expected Development</vt:lpstr>
      <vt:lpstr>Age Expected, Immediate Foundational and Foundational Skills</vt:lpstr>
      <vt:lpstr>Why do we compare to  age-expected functioning?</vt:lpstr>
      <vt:lpstr>Steps in the process </vt:lpstr>
      <vt:lpstr>Essential knowledge for Using the 7-Point Scale </vt:lpstr>
      <vt:lpstr>The 7-Point Scale</vt:lpstr>
      <vt:lpstr>Thinking about children’s functioning</vt:lpstr>
      <vt:lpstr>7</vt:lpstr>
      <vt:lpstr>6 </vt:lpstr>
      <vt:lpstr>5</vt:lpstr>
      <vt:lpstr>4</vt:lpstr>
      <vt:lpstr>3</vt:lpstr>
      <vt:lpstr>2</vt:lpstr>
      <vt:lpstr>1</vt:lpstr>
      <vt:lpstr>ECO and MD Descriptor Statements</vt:lpstr>
      <vt:lpstr>Rating Scale Jeopardy</vt:lpstr>
      <vt:lpstr>Using the 7-Point Scale</vt:lpstr>
      <vt:lpstr>Is the rating subjective?</vt:lpstr>
      <vt:lpstr>Informed Decisions</vt:lpstr>
      <vt:lpstr>Questions?</vt:lpstr>
      <vt:lpstr>Contact Information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fpg</cp:lastModifiedBy>
  <cp:revision>892</cp:revision>
  <dcterms:created xsi:type="dcterms:W3CDTF">2008-03-27T18:39:34Z</dcterms:created>
  <dcterms:modified xsi:type="dcterms:W3CDTF">2011-10-28T18:30:02Z</dcterms:modified>
</cp:coreProperties>
</file>