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751" r:id="rId3"/>
    <p:sldMasterId id="2147483766" r:id="rId4"/>
    <p:sldMasterId id="2147483796" r:id="rId5"/>
    <p:sldMasterId id="2147483811" r:id="rId6"/>
  </p:sldMasterIdLst>
  <p:notesMasterIdLst>
    <p:notesMasterId r:id="rId31"/>
  </p:notesMasterIdLst>
  <p:handoutMasterIdLst>
    <p:handoutMasterId r:id="rId32"/>
  </p:handoutMasterIdLst>
  <p:sldIdLst>
    <p:sldId id="925" r:id="rId7"/>
    <p:sldId id="995" r:id="rId8"/>
    <p:sldId id="996" r:id="rId9"/>
    <p:sldId id="924" r:id="rId10"/>
    <p:sldId id="997" r:id="rId11"/>
    <p:sldId id="998" r:id="rId12"/>
    <p:sldId id="928" r:id="rId13"/>
    <p:sldId id="982" r:id="rId14"/>
    <p:sldId id="985" r:id="rId15"/>
    <p:sldId id="987" r:id="rId16"/>
    <p:sldId id="986" r:id="rId17"/>
    <p:sldId id="988" r:id="rId18"/>
    <p:sldId id="999" r:id="rId19"/>
    <p:sldId id="1000" r:id="rId20"/>
    <p:sldId id="989" r:id="rId21"/>
    <p:sldId id="1001" r:id="rId22"/>
    <p:sldId id="1002" r:id="rId23"/>
    <p:sldId id="993" r:id="rId24"/>
    <p:sldId id="991" r:id="rId25"/>
    <p:sldId id="992" r:id="rId26"/>
    <p:sldId id="994" r:id="rId27"/>
    <p:sldId id="1004" r:id="rId28"/>
    <p:sldId id="1005" r:id="rId29"/>
    <p:sldId id="1006" r:id="rId30"/>
  </p:sldIdLst>
  <p:sldSz cx="9144000" cy="6858000" type="screen4x3"/>
  <p:notesSz cx="6881813" cy="9296400"/>
  <p:custDataLst>
    <p:tags r:id="rId33"/>
  </p:custDataLst>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9AB"/>
    <a:srgbClr val="EABC68"/>
    <a:srgbClr val="FFF2C9"/>
    <a:srgbClr val="FFE9A3"/>
    <a:srgbClr val="7BD12D"/>
    <a:srgbClr val="9FDB57"/>
    <a:srgbClr val="ACFEC0"/>
    <a:srgbClr val="92FB4B"/>
    <a:srgbClr val="A9FC70"/>
    <a:srgbClr val="81F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9" autoAdjust="0"/>
    <p:restoredTop sz="80145" autoAdjust="0"/>
  </p:normalViewPr>
  <p:slideViewPr>
    <p:cSldViewPr>
      <p:cViewPr>
        <p:scale>
          <a:sx n="70" d="100"/>
          <a:sy n="70" d="100"/>
        </p:scale>
        <p:origin x="-1188" y="12"/>
      </p:cViewPr>
      <p:guideLst>
        <p:guide orient="horz" pos="2160"/>
        <p:guide pos="2880"/>
      </p:guideLst>
    </p:cSldViewPr>
  </p:slideViewPr>
  <p:outlineViewPr>
    <p:cViewPr>
      <p:scale>
        <a:sx n="33" d="100"/>
        <a:sy n="33" d="100"/>
      </p:scale>
      <p:origin x="0" y="2882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5" d="100"/>
          <a:sy n="75" d="100"/>
        </p:scale>
        <p:origin x="-2130"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44860" y="304800"/>
            <a:ext cx="2981911" cy="46418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dirty="0" smtClean="0"/>
              <a:t>Orientation for New Staff</a:t>
            </a:r>
          </a:p>
          <a:p>
            <a:pPr>
              <a:defRPr/>
            </a:pPr>
            <a:r>
              <a:rPr lang="en-US" dirty="0" smtClean="0"/>
              <a:t>September 2011</a:t>
            </a:r>
            <a:endParaRPr lang="en-US" dirty="0"/>
          </a:p>
        </p:txBody>
      </p:sp>
      <p:sp>
        <p:nvSpPr>
          <p:cNvPr id="385027" name="Rectangle 3"/>
          <p:cNvSpPr>
            <a:spLocks noGrp="1" noChangeArrowheads="1"/>
          </p:cNvSpPr>
          <p:nvPr>
            <p:ph type="dt" sz="quarter" idx="1"/>
          </p:nvPr>
        </p:nvSpPr>
        <p:spPr bwMode="auto">
          <a:xfrm>
            <a:off x="5422107" y="0"/>
            <a:ext cx="1458147"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dirty="0"/>
          </a:p>
        </p:txBody>
      </p:sp>
      <p:sp>
        <p:nvSpPr>
          <p:cNvPr id="6" name="Footer Placeholder 5"/>
          <p:cNvSpPr>
            <a:spLocks noGrp="1"/>
          </p:cNvSpPr>
          <p:nvPr>
            <p:ph type="ftr" sz="quarter" idx="2"/>
          </p:nvPr>
        </p:nvSpPr>
        <p:spPr>
          <a:xfrm>
            <a:off x="1" y="8830627"/>
            <a:ext cx="2981911" cy="464184"/>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A751BC00-6E41-4DAB-AD97-F32C9F5FCA08}" type="slidenum">
              <a:rPr lang="en-US" smtClean="0"/>
              <a:pPr/>
              <a:t>‹#›</a:t>
            </a:fld>
            <a:endParaRPr lang="en-US"/>
          </a:p>
        </p:txBody>
      </p:sp>
    </p:spTree>
    <p:extLst>
      <p:ext uri="{BB962C8B-B14F-4D97-AF65-F5344CB8AC3E}">
        <p14:creationId xmlns:p14="http://schemas.microsoft.com/office/powerpoint/2010/main" val="34545006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898342" y="0"/>
            <a:ext cx="2981911" cy="465774"/>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39A4E8AF-FB59-4ECE-8C80-76E13B1AC5D3}" type="datetimeFigureOut">
              <a:rPr lang="en-US"/>
              <a:pPr>
                <a:defRPr/>
              </a:pPr>
              <a:t>10/29/2011</a:t>
            </a:fld>
            <a:endParaRPr lang="en-US"/>
          </a:p>
        </p:txBody>
      </p:sp>
      <p:sp>
        <p:nvSpPr>
          <p:cNvPr id="43012" name="Rectangle 4"/>
          <p:cNvSpPr>
            <a:spLocks noGrp="1" noRot="1" noChangeAspect="1" noChangeArrowheads="1" noTextEdit="1"/>
          </p:cNvSpPr>
          <p:nvPr>
            <p:ph type="sldImg" idx="2"/>
          </p:nvPr>
        </p:nvSpPr>
        <p:spPr bwMode="auto">
          <a:xfrm>
            <a:off x="1119188" y="698500"/>
            <a:ext cx="4645025" cy="3484563"/>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6933" y="4414519"/>
            <a:ext cx="5507948" cy="4184016"/>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1"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98342" y="8829037"/>
            <a:ext cx="2981911" cy="465774"/>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422E3482-1AC4-4480-8E1D-0AB2BCEB3E2D}" type="slidenum">
              <a:rPr lang="en-US"/>
              <a:pPr>
                <a:defRPr/>
              </a:pPr>
              <a:t>‹#›</a:t>
            </a:fld>
            <a:endParaRPr lang="en-US"/>
          </a:p>
        </p:txBody>
      </p:sp>
    </p:spTree>
    <p:extLst>
      <p:ext uri="{BB962C8B-B14F-4D97-AF65-F5344CB8AC3E}">
        <p14:creationId xmlns:p14="http://schemas.microsoft.com/office/powerpoint/2010/main" val="265243823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i="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this sample</a:t>
            </a:r>
            <a:r>
              <a:rPr lang="en-US" baseline="0" dirty="0" smtClean="0"/>
              <a:t> progression associated with Outcome 1 – positive social and emotional skills (playing with others).</a:t>
            </a:r>
          </a:p>
          <a:p>
            <a:endParaRPr lang="en-US" baseline="0" dirty="0" smtClean="0"/>
          </a:p>
          <a:p>
            <a:r>
              <a:rPr lang="en-US" baseline="0" dirty="0" smtClean="0"/>
              <a:t>Use the numbers 1-5 to order these steps from the first to the last skill developed.</a:t>
            </a:r>
          </a:p>
          <a:p>
            <a:endParaRPr lang="en-US" baseline="0" dirty="0" smtClean="0"/>
          </a:p>
          <a:p>
            <a:r>
              <a:rPr lang="en-US" baseline="0" dirty="0" smtClean="0"/>
              <a:t>[Mouse click will bring right hand column up]</a:t>
            </a:r>
          </a:p>
          <a:p>
            <a:pPr marL="228600" indent="-228600">
              <a:buAutoNum type="alphaLcPeriod"/>
            </a:pPr>
            <a:r>
              <a:rPr lang="en-US" baseline="0" dirty="0" smtClean="0"/>
              <a:t>= 5, 30-36 months</a:t>
            </a:r>
          </a:p>
          <a:p>
            <a:pPr marL="228600" indent="-228600">
              <a:buAutoNum type="alphaLcPeriod"/>
            </a:pPr>
            <a:r>
              <a:rPr lang="en-US" baseline="0" dirty="0" smtClean="0"/>
              <a:t>=2, 12 -18</a:t>
            </a:r>
          </a:p>
          <a:p>
            <a:pPr marL="228600" indent="-228600">
              <a:buAutoNum type="alphaLcPeriod"/>
            </a:pPr>
            <a:r>
              <a:rPr lang="en-US" baseline="0" dirty="0" smtClean="0"/>
              <a:t>=4, 24 – 30</a:t>
            </a:r>
          </a:p>
          <a:p>
            <a:pPr marL="228600" indent="-228600">
              <a:buAutoNum type="alphaLcPeriod"/>
            </a:pPr>
            <a:r>
              <a:rPr lang="en-US" baseline="0" dirty="0" smtClean="0"/>
              <a:t>=1, 4-8 and builds through 8-12 with increased interest</a:t>
            </a:r>
          </a:p>
          <a:p>
            <a:pPr marL="228600" indent="-228600">
              <a:buAutoNum type="alphaLcPeriod"/>
            </a:pPr>
            <a:r>
              <a:rPr lang="en-US" baseline="0" dirty="0" smtClean="0"/>
              <a:t>=3, 18-24 months</a:t>
            </a:r>
          </a:p>
          <a:p>
            <a:pPr marL="228600" indent="-228600">
              <a:buAutoNum type="alphaLcPeriod"/>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this sample</a:t>
            </a:r>
            <a:r>
              <a:rPr lang="en-US" baseline="0" dirty="0" smtClean="0"/>
              <a:t> progression associated with Outcome 2 – Acquiring and using knowledge and skills.</a:t>
            </a:r>
          </a:p>
          <a:p>
            <a:endParaRPr lang="en-US" baseline="0" dirty="0" smtClean="0"/>
          </a:p>
          <a:p>
            <a:r>
              <a:rPr lang="en-US" baseline="0" dirty="0" smtClean="0"/>
              <a:t>Use the numbers 1-5 to order these steps from the first to the last skill developed.</a:t>
            </a:r>
          </a:p>
          <a:p>
            <a:endParaRPr lang="en-US" baseline="0" dirty="0" smtClean="0"/>
          </a:p>
          <a:p>
            <a:r>
              <a:rPr lang="en-US" baseline="0" dirty="0" smtClean="0"/>
              <a:t>[Mouse click will bring right hand column up]</a:t>
            </a:r>
          </a:p>
          <a:p>
            <a:pPr marL="228600" indent="-228600">
              <a:buAutoNum type="alphaLcPeriod"/>
            </a:pPr>
            <a:r>
              <a:rPr lang="en-US" baseline="0" dirty="0" smtClean="0"/>
              <a:t>= 5, 24-30 months</a:t>
            </a:r>
          </a:p>
          <a:p>
            <a:pPr marL="228600" indent="-228600">
              <a:buAutoNum type="alphaLcPeriod"/>
            </a:pPr>
            <a:r>
              <a:rPr lang="en-US" baseline="0" dirty="0" smtClean="0"/>
              <a:t>=4, 18 – 24</a:t>
            </a:r>
          </a:p>
          <a:p>
            <a:pPr marL="228600" indent="-228600">
              <a:buAutoNum type="alphaLcPeriod"/>
            </a:pPr>
            <a:r>
              <a:rPr lang="en-US" baseline="0" dirty="0" smtClean="0"/>
              <a:t>=2, 8-12 months early</a:t>
            </a:r>
          </a:p>
          <a:p>
            <a:pPr marL="228600" indent="-228600">
              <a:buAutoNum type="alphaLcPeriod"/>
            </a:pPr>
            <a:r>
              <a:rPr lang="en-US" baseline="0" dirty="0" smtClean="0"/>
              <a:t>=3, 12-18</a:t>
            </a:r>
          </a:p>
          <a:p>
            <a:pPr marL="228600" indent="-228600">
              <a:buAutoNum type="alphaLcPeriod"/>
            </a:pPr>
            <a:r>
              <a:rPr lang="en-US" baseline="0" dirty="0" smtClean="0"/>
              <a:t>=1, 0-4, 4-8</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this sample</a:t>
            </a:r>
            <a:r>
              <a:rPr lang="en-US" baseline="0" dirty="0" smtClean="0"/>
              <a:t> progression associated with Outcome 3 – self-care (feeding)</a:t>
            </a:r>
          </a:p>
          <a:p>
            <a:endParaRPr lang="en-US" baseline="0" dirty="0" smtClean="0"/>
          </a:p>
          <a:p>
            <a:r>
              <a:rPr lang="en-US" baseline="0" dirty="0" smtClean="0"/>
              <a:t>Use the numbers 1-5 to order these steps from the first to the last skill developed.</a:t>
            </a:r>
          </a:p>
          <a:p>
            <a:endParaRPr lang="en-US" baseline="0" dirty="0" smtClean="0"/>
          </a:p>
          <a:p>
            <a:r>
              <a:rPr lang="en-US" baseline="0" dirty="0" smtClean="0"/>
              <a:t>[Mouse click will bring right hand column up]</a:t>
            </a:r>
          </a:p>
          <a:p>
            <a:pPr marL="228600" indent="-228600">
              <a:buAutoNum type="alphaLcPeriod"/>
            </a:pPr>
            <a:r>
              <a:rPr lang="en-US" baseline="0" dirty="0" smtClean="0"/>
              <a:t>= 2, 12-18</a:t>
            </a:r>
          </a:p>
          <a:p>
            <a:pPr marL="228600" indent="-228600">
              <a:buAutoNum type="alphaLcPeriod"/>
            </a:pPr>
            <a:r>
              <a:rPr lang="en-US" baseline="0" dirty="0" smtClean="0"/>
              <a:t>4, 24-30</a:t>
            </a:r>
          </a:p>
          <a:p>
            <a:pPr marL="228600" indent="-228600">
              <a:buAutoNum type="alphaLcPeriod"/>
            </a:pPr>
            <a:r>
              <a:rPr lang="en-US" baseline="0" dirty="0" smtClean="0"/>
              <a:t>1, 8-12</a:t>
            </a:r>
          </a:p>
          <a:p>
            <a:pPr marL="228600" indent="-228600">
              <a:buAutoNum type="alphaLcPeriod"/>
            </a:pPr>
            <a:r>
              <a:rPr lang="en-US" baseline="0" dirty="0" smtClean="0"/>
              <a:t>3, 18-24</a:t>
            </a:r>
          </a:p>
          <a:p>
            <a:pPr marL="228600" indent="-228600">
              <a:buAutoNum type="alphaLcPeriod"/>
            </a:pPr>
            <a:r>
              <a:rPr lang="en-US" baseline="0" dirty="0" smtClean="0"/>
              <a:t>5, 30-36</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through</a:t>
            </a:r>
            <a:r>
              <a:rPr lang="en-US" baseline="0" dirty="0" smtClean="0"/>
              <a:t> definitions – refer back to developmental progression.</a:t>
            </a:r>
          </a:p>
          <a:p>
            <a:endParaRPr lang="en-US" baseline="0" dirty="0" smtClean="0"/>
          </a:p>
          <a:p>
            <a:r>
              <a:rPr lang="en-US" baseline="0" dirty="0" smtClean="0"/>
              <a:t>Look deeper into IF and F: next slide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xfrm>
            <a:off x="1117600" y="696913"/>
            <a:ext cx="4646613" cy="3486150"/>
          </a:xfrm>
          <a:ln/>
        </p:spPr>
      </p:sp>
      <p:sp>
        <p:nvSpPr>
          <p:cNvPr id="138244" name="Rectangle 3"/>
          <p:cNvSpPr>
            <a:spLocks noGrp="1" noChangeArrowheads="1"/>
          </p:cNvSpPr>
          <p:nvPr>
            <p:ph type="body" idx="1"/>
          </p:nvPr>
        </p:nvSpPr>
        <p:spPr>
          <a:xfrm>
            <a:off x="688975" y="4414838"/>
            <a:ext cx="5507038" cy="4186237"/>
          </a:xfrm>
          <a:noFill/>
          <a:ln/>
        </p:spPr>
        <p:txBody>
          <a:bodyPr/>
          <a:lstStyle/>
          <a:p>
            <a:pPr eaLnBrk="1" hangingPunct="1"/>
            <a:r>
              <a:rPr lang="en-US" dirty="0" smtClean="0"/>
              <a:t>Key</a:t>
            </a:r>
            <a:r>
              <a:rPr lang="en-US" baseline="0" dirty="0" smtClean="0"/>
              <a:t> concepts with IF:</a:t>
            </a:r>
          </a:p>
          <a:p>
            <a:pPr marL="171450" indent="-171450" eaLnBrk="1" hangingPunct="1">
              <a:buFont typeface="Arial" pitchFamily="34" charset="0"/>
              <a:buChar char="•"/>
            </a:pPr>
            <a:r>
              <a:rPr lang="en-US" baseline="0" dirty="0" smtClean="0"/>
              <a:t>Just before what is age expected</a:t>
            </a:r>
          </a:p>
          <a:p>
            <a:pPr marL="171450" indent="-171450" eaLnBrk="1" hangingPunct="1">
              <a:buFont typeface="Arial" pitchFamily="34" charset="0"/>
              <a:buChar char="•"/>
            </a:pPr>
            <a:r>
              <a:rPr lang="en-US" baseline="0" dirty="0" smtClean="0"/>
              <a:t>Children demonstrating IF skills will look like a child younger than their chronological age.</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dirty="0" smtClean="0"/>
              <a:t>Key</a:t>
            </a:r>
            <a:r>
              <a:rPr lang="en-US" baseline="0" dirty="0" smtClean="0"/>
              <a:t> concepts with F:</a:t>
            </a:r>
          </a:p>
          <a:p>
            <a:pPr marL="171450" indent="-171450" eaLnBrk="1" hangingPunct="1">
              <a:buFont typeface="Arial" pitchFamily="34" charset="0"/>
              <a:buChar char="•"/>
            </a:pPr>
            <a:r>
              <a:rPr lang="en-US" baseline="0" dirty="0" smtClean="0"/>
              <a:t>Foundation for later skill development</a:t>
            </a:r>
          </a:p>
          <a:p>
            <a:pPr marL="171450" indent="-171450" eaLnBrk="1" hangingPunct="1">
              <a:buFont typeface="Arial" pitchFamily="34" charset="0"/>
              <a:buChar char="•"/>
            </a:pPr>
            <a:r>
              <a:rPr lang="en-US" baseline="0" dirty="0" smtClean="0"/>
              <a:t>Children demonstrating F skills will look like a child MUCH younger than their chronological age.</a:t>
            </a:r>
          </a:p>
          <a:p>
            <a:pPr marL="171450" indent="-171450" eaLnBrk="1" hangingPunct="1">
              <a:buFont typeface="Arial" pitchFamily="34" charset="0"/>
              <a:buChar char="•"/>
            </a:pPr>
            <a:endParaRPr lang="en-US" baseline="0" dirty="0" smtClean="0"/>
          </a:p>
          <a:p>
            <a:pPr marL="0" indent="0" eaLnBrk="1" hangingPunct="1">
              <a:buFont typeface="Arial" pitchFamily="34" charset="0"/>
              <a:buNone/>
            </a:pPr>
            <a:r>
              <a:rPr lang="en-US" baseline="0" dirty="0" smtClean="0"/>
              <a:t>Consider this example:  Justin is 24 months old.  He uses a spoon, but often spills the food before it gets to his mouth. Without his mom’s help, he wouldn’t get much to eat at meal time.</a:t>
            </a:r>
          </a:p>
          <a:p>
            <a:pPr marL="0" indent="0" eaLnBrk="1" hangingPunct="1">
              <a:buFont typeface="Arial" pitchFamily="34" charset="0"/>
              <a:buNone/>
            </a:pPr>
            <a:r>
              <a:rPr lang="en-US" baseline="0" dirty="0" smtClean="0"/>
              <a:t>Think about developmental progression and skills expected of a 2 year old.</a:t>
            </a:r>
          </a:p>
          <a:p>
            <a:pPr marL="171450" indent="-171450" eaLnBrk="1" hangingPunct="1">
              <a:buFont typeface="Arial" pitchFamily="34" charset="0"/>
              <a:buChar char="•"/>
            </a:pPr>
            <a:r>
              <a:rPr lang="en-US" baseline="0" dirty="0" smtClean="0"/>
              <a:t>A child who is 2 should be able to meet his feeding needs without much help, using various kinds of tools, including his fingers.</a:t>
            </a:r>
          </a:p>
          <a:p>
            <a:pPr marL="171450" indent="-171450" eaLnBrk="1" hangingPunct="1">
              <a:buFont typeface="Arial" pitchFamily="34" charset="0"/>
              <a:buChar char="•"/>
            </a:pPr>
            <a:r>
              <a:rPr lang="en-US" baseline="0" dirty="0" smtClean="0"/>
              <a:t>The younger child experiments with tool use, but with limited success.</a:t>
            </a:r>
          </a:p>
          <a:p>
            <a:pPr marL="171450" indent="-171450" eaLnBrk="1" hangingPunct="1">
              <a:buFont typeface="Arial" pitchFamily="34" charset="0"/>
              <a:buChar char="•"/>
            </a:pPr>
            <a:r>
              <a:rPr lang="en-US" baseline="0" dirty="0" smtClean="0"/>
              <a:t>The much younger child participates in feeding by opening his mouth, but doesn't not attempt to feed himself.</a:t>
            </a:r>
          </a:p>
          <a:p>
            <a:pPr marL="171450" indent="-171450" eaLnBrk="1" hangingPunct="1">
              <a:buFont typeface="Arial" pitchFamily="34" charset="0"/>
              <a:buChar char="•"/>
            </a:pPr>
            <a:endParaRPr lang="en-US" baseline="0" dirty="0" smtClean="0"/>
          </a:p>
          <a:p>
            <a:pPr marL="0" indent="0" eaLnBrk="1" hangingPunct="1">
              <a:buFont typeface="Arial" pitchFamily="34" charset="0"/>
              <a:buNone/>
            </a:pPr>
            <a:r>
              <a:rPr lang="en-US" baseline="0" dirty="0" smtClean="0"/>
              <a:t>Do you think the description of Justin is AE, IF or F?  Answer:  IF</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your packets</a:t>
            </a:r>
            <a:r>
              <a:rPr lang="en-US" baseline="0" dirty="0" smtClean="0"/>
              <a:t> you’ll find this activity.  </a:t>
            </a:r>
          </a:p>
          <a:p>
            <a:r>
              <a:rPr lang="en-US" baseline="0" dirty="0" smtClean="0"/>
              <a:t>30 month old child</a:t>
            </a:r>
          </a:p>
          <a:p>
            <a:r>
              <a:rPr lang="en-US" baseline="0" dirty="0" smtClean="0"/>
              <a:t>Remember developmental progression!</a:t>
            </a:r>
          </a:p>
          <a:p>
            <a:endParaRPr lang="en-US" baseline="0" dirty="0" smtClean="0"/>
          </a:p>
          <a:p>
            <a:r>
              <a:rPr lang="en-US" baseline="0" dirty="0" smtClean="0"/>
              <a:t>Take about 5-7 minutes to do this.  Each set of three has a set of skills, one of which is AE, one is IF and the other F.  Mark which one is which, then move on to the next section.</a:t>
            </a:r>
          </a:p>
          <a:p>
            <a:endParaRPr lang="en-US" baseline="0" dirty="0" smtClean="0"/>
          </a:p>
          <a:p>
            <a:r>
              <a:rPr lang="en-US" baseline="0" dirty="0" smtClean="0"/>
              <a:t>Review as a group, pass out answer key after activity.</a:t>
            </a:r>
          </a:p>
          <a:p>
            <a:endParaRPr lang="en-US" baseline="0" dirty="0" smtClean="0"/>
          </a:p>
          <a:p>
            <a:r>
              <a:rPr lang="en-US" baseline="0" dirty="0" smtClean="0"/>
              <a:t>Debrief – was this hard?  Why?  What will you need to get more efficient at looking at skills this way?</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Hopefully</a:t>
            </a:r>
            <a:r>
              <a:rPr lang="en-US" baseline="0" dirty="0" smtClean="0"/>
              <a:t> the previous exercise highlighted the importance of knowing typical child development.  </a:t>
            </a:r>
          </a:p>
          <a:p>
            <a:endParaRPr lang="en-US" baseline="0" dirty="0" smtClean="0"/>
          </a:p>
          <a:p>
            <a:r>
              <a:rPr lang="en-US" baseline="0" dirty="0" smtClean="0"/>
              <a:t>Take a moment to really hone in on what is age expected – if know that, can determine the others.</a:t>
            </a:r>
          </a:p>
          <a:p>
            <a:endParaRPr lang="en-US" baseline="0" dirty="0" smtClean="0"/>
          </a:p>
          <a:p>
            <a:r>
              <a:rPr lang="en-US" baseline="0" dirty="0" smtClean="0"/>
              <a:t>12 months old – group brainstorm – write on flip charts for each area.  Have participants call out skills in each area.  Use the following to prompt:</a:t>
            </a:r>
          </a:p>
          <a:p>
            <a:endParaRPr lang="en-US" baseline="0" dirty="0" smtClean="0"/>
          </a:p>
          <a:p>
            <a:r>
              <a:rPr lang="en-US" u="sng" baseline="0" dirty="0" smtClean="0"/>
              <a:t>Interacting with Adults</a:t>
            </a:r>
            <a:endParaRPr lang="en-US" u="none" baseline="0" dirty="0" smtClean="0"/>
          </a:p>
          <a:p>
            <a:r>
              <a:rPr lang="en-US" u="none" baseline="0" dirty="0" smtClean="0"/>
              <a:t>Ventures out when trusted adult is nearby</a:t>
            </a:r>
          </a:p>
          <a:p>
            <a:r>
              <a:rPr lang="en-US" u="none" baseline="0" dirty="0" smtClean="0"/>
              <a:t>Enjoys imitating people in play</a:t>
            </a:r>
          </a:p>
          <a:p>
            <a:r>
              <a:rPr lang="en-US" u="none" baseline="0" dirty="0" smtClean="0"/>
              <a:t>Repeats sounds and gestures for attention</a:t>
            </a:r>
          </a:p>
          <a:p>
            <a:endParaRPr lang="en-US" u="none" baseline="0" dirty="0" smtClean="0"/>
          </a:p>
          <a:p>
            <a:r>
              <a:rPr lang="en-US" u="sng" baseline="0" dirty="0" smtClean="0"/>
              <a:t>Playing and talking</a:t>
            </a:r>
            <a:endParaRPr lang="en-US" u="none" baseline="0" dirty="0" smtClean="0"/>
          </a:p>
          <a:p>
            <a:r>
              <a:rPr lang="en-US" u="none" baseline="0" dirty="0" smtClean="0"/>
              <a:t>Learns some simple words and phrases</a:t>
            </a:r>
          </a:p>
          <a:p>
            <a:r>
              <a:rPr lang="en-US" u="none" baseline="0" dirty="0" smtClean="0"/>
              <a:t>Uses inflection when babbling</a:t>
            </a:r>
          </a:p>
          <a:p>
            <a:r>
              <a:rPr lang="en-US" u="none" baseline="0" dirty="0" smtClean="0"/>
              <a:t>Says mama/dada</a:t>
            </a:r>
          </a:p>
          <a:p>
            <a:r>
              <a:rPr lang="en-US" u="none" baseline="0" dirty="0" smtClean="0"/>
              <a:t>Holds object in one hand to something to it with the other hand</a:t>
            </a:r>
          </a:p>
          <a:p>
            <a:r>
              <a:rPr lang="en-US" u="none" baseline="0" dirty="0" smtClean="0"/>
              <a:t>Explores objects in many different ways, begins to use objects correctly</a:t>
            </a:r>
          </a:p>
          <a:p>
            <a:endParaRPr lang="en-US" u="none" baseline="0" dirty="0" smtClean="0"/>
          </a:p>
          <a:p>
            <a:r>
              <a:rPr lang="en-US" u="sng" baseline="0" dirty="0" smtClean="0"/>
              <a:t>Getting around</a:t>
            </a:r>
            <a:endParaRPr lang="en-US" u="none" baseline="0" dirty="0" smtClean="0"/>
          </a:p>
          <a:p>
            <a:r>
              <a:rPr lang="en-US" u="none" baseline="0" dirty="0" smtClean="0"/>
              <a:t>Walks more than crawls</a:t>
            </a:r>
          </a:p>
          <a:p>
            <a:r>
              <a:rPr lang="en-US" u="none" baseline="0" dirty="0" smtClean="0"/>
              <a:t>Goes from sitting to standing more easily</a:t>
            </a:r>
          </a:p>
          <a:p>
            <a:r>
              <a:rPr lang="en-US" u="none" baseline="0" dirty="0" smtClean="0"/>
              <a:t>Carries toys while walking</a:t>
            </a:r>
            <a:endParaRPr lang="en-US" u="sng" baseline="0" dirty="0" smtClean="0"/>
          </a:p>
          <a:p>
            <a:endParaRPr lang="en-US" u="sng"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we think of Tyler’s skills? AE?? (YES)</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i="0" dirty="0" smtClean="0"/>
              <a:t>The objectives of this session are to</a:t>
            </a:r>
            <a:r>
              <a:rPr lang="en-US" i="0" baseline="0" dirty="0" smtClean="0"/>
              <a:t> help you make the connection between what you know about the typical child development and putting to use to help you in the process of completing the child outcomes measurement process.  Already today you have attended a session that gave you an overview of the 7 point scale, which is anchored in the concepts of age-expected development.  In order to make that a truly effective process, it is essential to be able to apply what we know about child development to what we are seeing in individual children.  Today’s session will:</a:t>
            </a:r>
          </a:p>
          <a:p>
            <a:pPr marL="171450" indent="-171450" eaLnBrk="1" hangingPunct="1">
              <a:buFont typeface="Arial" pitchFamily="34" charset="0"/>
              <a:buChar char="•"/>
            </a:pPr>
            <a:r>
              <a:rPr lang="en-US" i="0" baseline="0" dirty="0" smtClean="0"/>
              <a:t>Review resources that are available to help you anchor your thinking in typical child development</a:t>
            </a:r>
          </a:p>
          <a:p>
            <a:pPr marL="171450" indent="-171450" eaLnBrk="1" hangingPunct="1">
              <a:buFont typeface="Arial" pitchFamily="34" charset="0"/>
              <a:buChar char="•"/>
            </a:pPr>
            <a:r>
              <a:rPr lang="en-US" i="0" baseline="0" dirty="0" smtClean="0"/>
              <a:t>Help you use that knowledge by thinking about what happens when, and in what order – essentially defining skills that are age-expected, those that come immediately before age expected, and those that are foundational.</a:t>
            </a:r>
          </a:p>
          <a:p>
            <a:pPr marL="171450" indent="-171450" eaLnBrk="1" hangingPunct="1">
              <a:buFont typeface="Arial" pitchFamily="34" charset="0"/>
              <a:buChar char="•"/>
            </a:pPr>
            <a:r>
              <a:rPr lang="en-US" i="0" baseline="0" dirty="0" smtClean="0"/>
              <a:t>Help you organize the information you know so that you can apply it in observation, and</a:t>
            </a:r>
          </a:p>
          <a:p>
            <a:pPr marL="171450" indent="-171450" eaLnBrk="1" hangingPunct="1">
              <a:buFont typeface="Arial" pitchFamily="34" charset="0"/>
              <a:buChar char="•"/>
            </a:pPr>
            <a:r>
              <a:rPr lang="en-US" i="0" baseline="0" dirty="0" smtClean="0"/>
              <a:t>Help you apply the information to a child from various sources, identifying her skills that fall in each category</a:t>
            </a:r>
          </a:p>
          <a:p>
            <a:pPr marL="171450" indent="-171450" eaLnBrk="1" hangingPunct="1">
              <a:buFont typeface="Arial" pitchFamily="34" charset="0"/>
              <a:buChar char="•"/>
            </a:pPr>
            <a:endParaRPr lang="en-US" i="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Kim case study – information from different sources</a:t>
            </a:r>
            <a:r>
              <a:rPr lang="en-US" baseline="0" dirty="0" smtClean="0"/>
              <a:t> (medical, </a:t>
            </a:r>
            <a:r>
              <a:rPr lang="en-US" baseline="0" dirty="0" err="1" smtClean="0"/>
              <a:t>eval</a:t>
            </a:r>
            <a:r>
              <a:rPr lang="en-US" baseline="0" dirty="0" smtClean="0"/>
              <a:t>/assessment, parent report)</a:t>
            </a:r>
          </a:p>
          <a:p>
            <a:r>
              <a:rPr lang="en-US" baseline="0" dirty="0" smtClean="0"/>
              <a:t>Small groups</a:t>
            </a:r>
          </a:p>
          <a:p>
            <a:r>
              <a:rPr lang="en-US" baseline="0" dirty="0" smtClean="0"/>
              <a:t>Read the information – use highlighters to mark information</a:t>
            </a:r>
          </a:p>
          <a:p>
            <a:r>
              <a:rPr lang="en-US" baseline="0" dirty="0" smtClean="0"/>
              <a:t>Green – AE</a:t>
            </a:r>
          </a:p>
          <a:p>
            <a:r>
              <a:rPr lang="en-US" baseline="0" dirty="0" smtClean="0"/>
              <a:t>Yellow – IF</a:t>
            </a:r>
          </a:p>
          <a:p>
            <a:r>
              <a:rPr lang="en-US" baseline="0" dirty="0" smtClean="0"/>
              <a:t>Pink – F</a:t>
            </a:r>
          </a:p>
          <a:p>
            <a:r>
              <a:rPr lang="en-US" baseline="0" dirty="0" smtClean="0"/>
              <a:t>Use the resources!</a:t>
            </a:r>
          </a:p>
          <a:p>
            <a:r>
              <a:rPr lang="en-US" baseline="0" dirty="0" smtClean="0"/>
              <a:t>Report out – write on flips (one for each outcome, marked AE/IF/F)</a:t>
            </a:r>
          </a:p>
          <a:p>
            <a:endParaRPr lang="en-US" baseline="0" dirty="0" smtClean="0"/>
          </a:p>
          <a:p>
            <a:r>
              <a:rPr lang="en-US" baseline="0" dirty="0" smtClean="0"/>
              <a:t>Consensus?  </a:t>
            </a:r>
          </a:p>
          <a:p>
            <a:r>
              <a:rPr lang="en-US" baseline="0" dirty="0" smtClean="0"/>
              <a:t>Did you have enough information to get a sense of where Kim’s skills are falling</a:t>
            </a:r>
          </a:p>
          <a:p>
            <a:r>
              <a:rPr lang="en-US" baseline="0" dirty="0" smtClean="0"/>
              <a:t>What else would you want to know or observe in order to feel like you have a good picture of Kim’s skills?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Functionality</a:t>
            </a:r>
            <a:r>
              <a:rPr lang="en-US" baseline="0" dirty="0" smtClean="0"/>
              <a:t> and quality:  don’t get overly focused so that miss functionality of skills.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Pay attention to the quality of a skill and how the child uses it functionally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Consultation is key for dealing with variations in development – team discussions, use resources!  Observe typical children – many of us have forgotten b/c of many years of working with children with special needs!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If children use AT to</a:t>
            </a:r>
            <a:r>
              <a:rPr lang="en-US" baseline="0" dirty="0" smtClean="0"/>
              <a:t> be demonstrate age expected skills, that is ok and can be accounted for.  Prematurity does not.</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As you know from working with families of different</a:t>
            </a:r>
            <a:r>
              <a:rPr lang="en-US" baseline="0" dirty="0" smtClean="0"/>
              <a:t> cultures, expectations for development may vary -- especially with regard to independence and self care skills.  It’s important for the team to learn from the family about their culture’s expectations for their child’s development and learning. If a child’s skills are not at the same level as same age peers of our mainstream culture, it may be that there is a different expectation within that child’s culture.  Teams must be aware and sensitive to these differences.  The rating is to reflect age expected functioning within the child’s culture-- so the team needs to understand those expectations.</a:t>
            </a:r>
            <a:endParaRPr lang="en-US" dirty="0" smtClean="0"/>
          </a:p>
          <a:p>
            <a:endParaRPr lang="en-US" dirty="0"/>
          </a:p>
        </p:txBody>
      </p:sp>
    </p:spTree>
    <p:extLst>
      <p:ext uri="{BB962C8B-B14F-4D97-AF65-F5344CB8AC3E}">
        <p14:creationId xmlns:p14="http://schemas.microsoft.com/office/powerpoint/2010/main" val="2146218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i="0" dirty="0" smtClean="0"/>
              <a:t>The first resource</a:t>
            </a:r>
            <a:r>
              <a:rPr lang="en-US" i="0" baseline="0" dirty="0" smtClean="0"/>
              <a:t> you have in your packet is your full crosswalk between the Healthy Beginnings document and the three outcome areas.</a:t>
            </a:r>
          </a:p>
          <a:p>
            <a:pPr eaLnBrk="1" hangingPunct="1"/>
            <a:r>
              <a:rPr lang="en-US" i="0" baseline="0" dirty="0" smtClean="0"/>
              <a:t>[Flip through a few pages, describe how the document can be used as a resource]</a:t>
            </a:r>
            <a:endParaRPr lang="en-US" i="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i="0" dirty="0" smtClean="0"/>
              <a:t>This document in your</a:t>
            </a:r>
            <a:r>
              <a:rPr lang="en-US" i="0" baseline="0" dirty="0" smtClean="0"/>
              <a:t> packet can also be helpful – many states are creating this kind of document in which their resources about typical child development are organized by the three outcomes.</a:t>
            </a:r>
            <a:endParaRPr lang="en-US" i="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Several other resources for child development</a:t>
            </a:r>
          </a:p>
          <a:p>
            <a:pPr marL="171450" indent="-171450">
              <a:buFont typeface="Arial" pitchFamily="34" charset="0"/>
              <a:buChar char="•"/>
            </a:pPr>
            <a:r>
              <a:rPr lang="en-US" b="0" dirty="0" smtClean="0"/>
              <a:t>On ECO Website</a:t>
            </a:r>
          </a:p>
          <a:p>
            <a:pPr marL="171450" indent="-171450">
              <a:buFont typeface="Arial" pitchFamily="34" charset="0"/>
              <a:buChar char="•"/>
            </a:pPr>
            <a:r>
              <a:rPr lang="en-US" b="0" dirty="0" smtClean="0"/>
              <a:t>CDC</a:t>
            </a:r>
            <a:r>
              <a:rPr lang="en-US" b="0" baseline="0" dirty="0" smtClean="0"/>
              <a:t> lists on website</a:t>
            </a:r>
          </a:p>
          <a:p>
            <a:pPr marL="171450" indent="-171450">
              <a:buFont typeface="Arial" pitchFamily="34" charset="0"/>
              <a:buChar char="•"/>
            </a:pPr>
            <a:r>
              <a:rPr lang="en-US" b="0" baseline="0" dirty="0" smtClean="0"/>
              <a:t>MEISER-COSF – created by Naomi</a:t>
            </a:r>
          </a:p>
          <a:p>
            <a:pPr marL="171450" indent="-171450">
              <a:buFont typeface="Arial" pitchFamily="34" charset="0"/>
              <a:buChar char="•"/>
            </a:pPr>
            <a:r>
              <a:rPr lang="en-US" b="0" baseline="0" dirty="0" smtClean="0"/>
              <a:t>Other state examples – ND (can be found on the ECO website as well)</a:t>
            </a:r>
            <a:endParaRPr lang="en-US"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7576" y="4415791"/>
            <a:ext cx="5046663" cy="4183380"/>
          </a:xfrm>
          <a:noFill/>
          <a:ln/>
        </p:spPr>
        <p:txBody>
          <a:bodyPr/>
          <a:lstStyle/>
          <a:p>
            <a:r>
              <a:rPr lang="en-US" dirty="0" smtClean="0"/>
              <a:t>Be aware that there are challenges</a:t>
            </a:r>
            <a:r>
              <a:rPr lang="en-US" baseline="0" dirty="0" smtClean="0"/>
              <a:t> with using age expected resources</a:t>
            </a:r>
          </a:p>
          <a:p>
            <a:endParaRPr lang="en-US" baseline="0" dirty="0" smtClean="0"/>
          </a:p>
          <a:p>
            <a:r>
              <a:rPr lang="en-US" baseline="0" dirty="0" smtClean="0"/>
              <a:t>They usually provide age ranges</a:t>
            </a:r>
          </a:p>
          <a:p>
            <a:r>
              <a:rPr lang="en-US" baseline="0" dirty="0" smtClean="0"/>
              <a:t>They don’t all agree</a:t>
            </a:r>
          </a:p>
          <a:p>
            <a:r>
              <a:rPr lang="en-US" baseline="0" dirty="0" smtClean="0"/>
              <a:t>Even children developing according to age expectation show variations in development.</a:t>
            </a:r>
          </a:p>
          <a:p>
            <a:endParaRPr lang="en-US" baseline="0" dirty="0" smtClean="0"/>
          </a:p>
          <a:p>
            <a:r>
              <a:rPr lang="en-US" baseline="0" dirty="0" smtClean="0"/>
              <a:t>Ideas for addressing the challenges (slide)</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7576" y="4415791"/>
            <a:ext cx="5046663" cy="4183380"/>
          </a:xfrm>
          <a:noFill/>
          <a:ln/>
        </p:spPr>
        <p:txBody>
          <a:bodyPr/>
          <a:lstStyle/>
          <a:p>
            <a:r>
              <a:rPr lang="en-US" dirty="0" smtClean="0"/>
              <a:t>Use</a:t>
            </a:r>
            <a:r>
              <a:rPr lang="en-US" baseline="0" dirty="0" smtClean="0"/>
              <a:t> the resources to refresh your understanding of child development at that age.  IF going to see a 18 month old child, review the skills expected at 18 months, as well as the range (15- 21 months) before you see the child, keep it in mind when you are with the child, and reflect on it afterwards.  If you go in with that anchor, you will have begun to develop the frame of thinking of child development in terms of age-expected, immediate foundational and foundational skills.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5-6 months</a:t>
            </a:r>
          </a:p>
          <a:p>
            <a:pPr marL="228600" indent="-228600">
              <a:buAutoNum type="arabicPeriod"/>
            </a:pPr>
            <a:r>
              <a:rPr lang="en-US" baseline="0" dirty="0" smtClean="0"/>
              <a:t>4-6 months</a:t>
            </a:r>
          </a:p>
          <a:p>
            <a:pPr marL="228600" indent="-228600">
              <a:buAutoNum type="arabicPeriod"/>
            </a:pPr>
            <a:r>
              <a:rPr lang="en-US" baseline="0" dirty="0" smtClean="0"/>
              <a:t>10-12 months</a:t>
            </a:r>
          </a:p>
          <a:p>
            <a:pPr marL="228600" indent="-228600">
              <a:buAutoNum type="arabicPeriod"/>
            </a:pPr>
            <a:r>
              <a:rPr lang="en-US" baseline="0" dirty="0" smtClean="0"/>
              <a:t>6-9 months</a:t>
            </a:r>
          </a:p>
          <a:p>
            <a:pPr marL="228600" indent="-228600">
              <a:buAutoNum type="arabicPeriod"/>
            </a:pPr>
            <a:r>
              <a:rPr lang="en-US" baseline="0" dirty="0" smtClean="0"/>
              <a:t>13-19 months</a:t>
            </a:r>
          </a:p>
          <a:p>
            <a:pPr marL="228600" indent="-228600">
              <a:buAutoNum type="arabicPeriod"/>
            </a:pPr>
            <a:r>
              <a:rPr lang="en-US" baseline="0" dirty="0" smtClean="0"/>
              <a:t>13-15 months</a:t>
            </a:r>
          </a:p>
          <a:p>
            <a:pPr marL="228600" indent="-228600">
              <a:buAutoNum type="arabicPeriod"/>
            </a:pPr>
            <a:r>
              <a:rPr lang="en-US" baseline="0" dirty="0" smtClean="0"/>
              <a:t>9-12 months</a:t>
            </a:r>
          </a:p>
          <a:p>
            <a:pPr marL="228600" indent="-228600">
              <a:buAutoNum type="arabicPeriod"/>
            </a:pPr>
            <a:r>
              <a:rPr lang="en-US" baseline="0" dirty="0" smtClean="0"/>
              <a:t>12-15 months</a:t>
            </a:r>
          </a:p>
          <a:p>
            <a:pPr marL="228600" indent="-228600">
              <a:buAutoNum type="arabicPeriod"/>
            </a:pPr>
            <a:r>
              <a:rPr lang="en-US" baseline="0" dirty="0" smtClean="0"/>
              <a:t>18-24 months</a:t>
            </a:r>
          </a:p>
          <a:p>
            <a:pPr marL="228600" indent="-228600">
              <a:buAutoNum type="arabicPeriod"/>
            </a:pPr>
            <a:endParaRPr lang="en-US" baseline="0" dirty="0" smtClean="0"/>
          </a:p>
          <a:p>
            <a:pPr marL="0" indent="0">
              <a:buNone/>
            </a:pPr>
            <a:r>
              <a:rPr lang="en-US" baseline="0" dirty="0" smtClean="0"/>
              <a:t>Just an exercise – as you went through, I’m sure that you’ll be validated that you already know a lot about child development – you may also find that it’s good to check with others and check resources.</a:t>
            </a:r>
          </a:p>
          <a:p>
            <a:pPr marL="0" indent="0">
              <a:buNone/>
            </a:pPr>
            <a:endParaRPr lang="en-US" baseline="0" dirty="0" smtClean="0"/>
          </a:p>
          <a:p>
            <a:pPr marL="0" indent="0">
              <a:buNone/>
            </a:pPr>
            <a:r>
              <a:rPr lang="en-US" baseline="0" dirty="0" smtClean="0"/>
              <a:t>It is not expected that everyone be able to say exactly when each skill a child demonstrates comes in developmentally;  we will all have our own knowledge base especially in our area of  focus.  But we do need to all know the resources available for anchoring children’s skills by age.  It’s important to not guess, but use the resources available, including each other.</a:t>
            </a:r>
          </a:p>
          <a:p>
            <a:pPr marL="228600" indent="-228600">
              <a:buAutoNum type="arabicPeriod"/>
            </a:pPr>
            <a:endParaRPr lang="en-US" baseline="0" dirty="0" smtClean="0"/>
          </a:p>
          <a:p>
            <a:pPr marL="228600" indent="-228600">
              <a:buAutoNum type="arabicPeriod"/>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know what the typical pattern</a:t>
            </a:r>
            <a:r>
              <a:rPr lang="en-US" baseline="0" dirty="0" smtClean="0"/>
              <a:t> is so that alerts us to when the pattern IS NOT typical.  Some skills are atypcial and don’t have an age anchor because they are not a part of the typical child development pattern.</a:t>
            </a:r>
          </a:p>
          <a:p>
            <a:endParaRPr lang="en-US" baseline="0" dirty="0" smtClean="0"/>
          </a:p>
          <a:p>
            <a:r>
              <a:rPr lang="en-US" baseline="0" dirty="0" smtClean="0"/>
              <a:t>It’s important for us to be able to put development into a progression, knowing what skills must come before others in the pattern.  Some may get skipped (i.e. crawling) but there are others that we don’t want to see skipped because they are foundational to the ability to develop future skills.</a:t>
            </a:r>
          </a:p>
          <a:p>
            <a:endParaRPr lang="en-US" baseline="0" dirty="0" smtClean="0"/>
          </a:p>
          <a:p>
            <a:r>
              <a:rPr lang="en-US" baseline="0" dirty="0" smtClean="0"/>
              <a:t>Remember too that some foundational skills stay once the children develop them (i.e. eye contact) while others fade in favor of more sophisticated skills (i.e. crawling)</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5C57DB5-E535-4D58-B47D-FE3F48080403}" type="slidenum">
              <a:rPr lang="en-US"/>
              <a:pPr>
                <a:defRPr/>
              </a:pPr>
              <a:t>‹#›</a:t>
            </a:fld>
            <a:endParaRPr lang="en-US" dirty="0"/>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06712D2E-7C77-4AF2-8AD8-5058B673BD74}"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dirty="0"/>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61337565-7CFA-4911-94BD-ED477B8C17C1}" type="slidenum">
              <a:rPr lang="en-US"/>
              <a:pPr>
                <a:defRPr/>
              </a:pPr>
              <a:t>‹#›</a:t>
            </a:fld>
            <a:endParaRPr lang="en-US" dirty="0"/>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BB0CB9C9-56F6-4ADD-B4A8-649640E21AF5}" type="slidenum">
              <a:rPr lang="en-US"/>
              <a:pPr>
                <a:defRPr/>
              </a:pPr>
              <a:t>‹#›</a:t>
            </a:fld>
            <a:endParaRPr lang="en-US" dirty="0"/>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A42048C-CA09-482D-B509-7B33E7C8B069}" type="slidenum">
              <a:rPr lang="en-US"/>
              <a:pPr>
                <a:defRPr/>
              </a:pPr>
              <a:t>‹#›</a:t>
            </a:fld>
            <a:endParaRPr lang="en-US" dirty="0"/>
          </a:p>
        </p:txBody>
      </p:sp>
    </p:spTree>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6758675-5A37-4EA8-9D04-8C05A631376B}" type="slidenum">
              <a:rPr lang="en-US"/>
              <a:pPr>
                <a:defRPr/>
              </a:pPr>
              <a:t>‹#›</a:t>
            </a:fld>
            <a:endParaRPr lang="en-US" dirty="0"/>
          </a:p>
        </p:txBody>
      </p:sp>
    </p:spTree>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48044758-7142-4F60-AB32-4D38056C44F9}" type="slidenum">
              <a:rPr lang="en-US"/>
              <a:pPr>
                <a:defRPr/>
              </a:pPr>
              <a:t>‹#›</a:t>
            </a:fld>
            <a:endParaRPr lang="en-US" dirty="0"/>
          </a:p>
        </p:txBody>
      </p:sp>
    </p:spTree>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A7F3BA3-4780-4BBF-A926-AE48C7EF603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DF9983B-A996-4C58-ACA5-A3614C6F1C8A}" type="slidenum">
              <a:rPr lang="en-US"/>
              <a:pPr>
                <a:defRPr/>
              </a:pPr>
              <a:t>‹#›</a:t>
            </a:fld>
            <a:endParaRPr lang="en-US" dirty="0"/>
          </a:p>
        </p:txBody>
      </p:sp>
    </p:spTree>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Early Childhood Outcomes Center</a:t>
            </a: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8865DC2-8705-47C8-BB6B-3E06CB3C237A}" type="slidenum">
              <a:rPr lang="en-US"/>
              <a:pPr>
                <a:defRPr/>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953DF62-26BB-4E12-BC37-2286103161E5}" type="slidenum">
              <a:rPr lang="en-US"/>
              <a:pPr>
                <a:defRPr/>
              </a:pPr>
              <a:t>‹#›</a:t>
            </a:fld>
            <a:endParaRPr lang="en-US" dirty="0"/>
          </a:p>
        </p:txBody>
      </p:sp>
    </p:spTree>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43434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smtClean="0"/>
              <a:t>Early Childhood Outcomes Center</a:t>
            </a: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336CA2-72BC-4BA2-9B1C-681FC59D14E8}" type="slidenum">
              <a:rPr lang="en-US"/>
              <a:pPr>
                <a:defRPr/>
              </a:pPr>
              <a:t>‹#›</a:t>
            </a:fld>
            <a:endParaRPr lang="en-US"/>
          </a:p>
        </p:txBody>
      </p:sp>
    </p:spTree>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B4E117B8-CCAE-4E48-B202-6E9F5F1B279F}" type="slidenum">
              <a:rPr lang="en-US"/>
              <a:pPr>
                <a:defRPr/>
              </a:pPr>
              <a:t>‹#›</a:t>
            </a:fld>
            <a:endParaRPr lang="en-US" dirty="0"/>
          </a:p>
        </p:txBody>
      </p:sp>
    </p:spTree>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692C6903-1743-4F66-A1E1-8E479C64374E}"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F460580-15A6-4E6E-A8EB-177DB23F4F86}"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A891656-C04C-4C4B-A558-1F91F64B4998}" type="slidenum">
              <a:rPr lang="en-US"/>
              <a:pPr>
                <a:defRPr/>
              </a:pPr>
              <a:t>‹#›</a:t>
            </a:fld>
            <a:endParaRPr lang="en-US" dirty="0"/>
          </a:p>
        </p:txBody>
      </p:sp>
    </p:spTree>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1809DEB4-6A4B-4C45-B27F-EA6B7F311E88}" type="slidenum">
              <a:rPr lang="en-US"/>
              <a:pPr>
                <a:defRPr/>
              </a:pPr>
              <a:t>‹#›</a:t>
            </a:fld>
            <a:endParaRPr lang="en-US" dirty="0"/>
          </a:p>
        </p:txBody>
      </p:sp>
    </p:spTree>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79010DC1-277C-48AD-81DE-AFDC5FE9C183}" type="slidenum">
              <a:rPr lang="en-US"/>
              <a:pPr>
                <a:defRPr/>
              </a:pPr>
              <a:t>‹#›</a:t>
            </a:fld>
            <a:endParaRPr lang="en-US" dirty="0"/>
          </a:p>
        </p:txBody>
      </p:sp>
    </p:spTree>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434EDAA-BC19-4AD4-B633-9614C112D322}" type="slidenum">
              <a:rPr lang="en-US"/>
              <a:pPr>
                <a:defRPr/>
              </a:pPr>
              <a:t>‹#›</a:t>
            </a:fld>
            <a:endParaRPr lang="en-US" dirty="0"/>
          </a:p>
        </p:txBody>
      </p:sp>
    </p:spTree>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0F380073-7DD2-4DC4-AEAE-0AE7070507E5}"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440AFAD-517C-4903-B695-E1F780FF9C0F}" type="slidenum">
              <a:rPr lang="en-US"/>
              <a:pPr>
                <a:defRPr/>
              </a:pPr>
              <a:t>‹#›</a:t>
            </a:fld>
            <a:endParaRPr lang="en-US" dirty="0"/>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7619571-9C42-4A4C-B688-F260DFD1FD19}" type="slidenum">
              <a:rPr lang="en-US"/>
              <a:pPr>
                <a:defRPr/>
              </a:pPr>
              <a:t>‹#›</a:t>
            </a:fld>
            <a:endParaRPr lang="en-US" dirty="0"/>
          </a:p>
        </p:txBody>
      </p:sp>
    </p:spTree>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396EC958-E46F-4994-8058-A5444C4A93A3}" type="slidenum">
              <a:rPr lang="en-US"/>
              <a:pPr>
                <a:defRPr/>
              </a:pPr>
              <a:t>‹#›</a:t>
            </a:fld>
            <a:endParaRPr lang="en-US" dirty="0"/>
          </a:p>
        </p:txBody>
      </p:sp>
    </p:spTree>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47995C5E-8F69-4404-985A-593E1D6989F4}"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4034FC27-B157-4DF2-8DAF-C08A4FBD6AFC}" type="slidenum">
              <a:rPr lang="en-US"/>
              <a:pPr>
                <a:defRPr/>
              </a:pPr>
              <a:t>‹#›</a:t>
            </a:fld>
            <a:endParaRPr lang="en-US" dirty="0"/>
          </a:p>
        </p:txBody>
      </p:sp>
    </p:spTree>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22755C9-D5B5-4D0D-A410-8A3AE6F0F2D4}" type="slidenum">
              <a:rPr lang="en-US"/>
              <a:pPr>
                <a:defRPr/>
              </a:pPr>
              <a:t>‹#›</a:t>
            </a:fld>
            <a:endParaRPr lang="en-US" dirty="0"/>
          </a:p>
        </p:txBody>
      </p:sp>
    </p:spTree>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3700DA04-0460-4E9A-BC18-9A3406F6012D}" type="slidenum">
              <a:rPr lang="en-US"/>
              <a:pPr>
                <a:defRPr/>
              </a:pPr>
              <a:t>‹#›</a:t>
            </a:fld>
            <a:endParaRPr lang="en-US" dirty="0"/>
          </a:p>
        </p:txBody>
      </p:sp>
    </p:spTree>
  </p:cSld>
  <p:clrMapOvr>
    <a:masterClrMapping/>
  </p:clrMapOvr>
  <p:transitio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6005E910-4C7F-4DCB-BBC7-6C6393DB3752}" type="slidenum">
              <a:rPr lang="en-US"/>
              <a:pPr>
                <a:defRPr/>
              </a:pPr>
              <a:t>‹#›</a:t>
            </a:fld>
            <a:endParaRPr lang="en-US" dirty="0"/>
          </a:p>
        </p:txBody>
      </p:sp>
    </p:spTree>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BFBBA49-829F-4423-B10B-F0F4E4D69F0C}" type="slidenum">
              <a:rPr lang="en-US"/>
              <a:pPr>
                <a:defRPr/>
              </a:pPr>
              <a:t>‹#›</a:t>
            </a:fld>
            <a:endParaRPr lang="en-US" dirty="0"/>
          </a:p>
        </p:txBody>
      </p:sp>
    </p:spTree>
  </p:cSld>
  <p:clrMapOvr>
    <a:masterClrMapping/>
  </p:clrMapOvr>
  <p:transitio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12B433-F82C-4034-95A5-F35E414A50C8}"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0828B05B-62BC-40DA-AA8E-86190A02A08B}" type="slidenum">
              <a:rPr lang="en-US"/>
              <a:pPr>
                <a:defRPr/>
              </a:pPr>
              <a:t>‹#›</a:t>
            </a:fld>
            <a:endParaRPr lang="en-US" dirty="0"/>
          </a:p>
        </p:txBody>
      </p:sp>
    </p:spTree>
  </p:cSld>
  <p:clrMapOvr>
    <a:masterClrMapping/>
  </p:clrMapOvr>
  <p:transition>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545C4CB-DD48-4AC7-B14F-99C07A22243B}" type="slidenum">
              <a:rPr lang="en-US"/>
              <a:pPr>
                <a:defRPr/>
              </a:pPr>
              <a:t>‹#›</a:t>
            </a:fld>
            <a:endParaRPr lang="en-US" dirty="0"/>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0B355C1C-C290-4D17-B454-91D2A1D4C472}" type="slidenum">
              <a:rPr lang="en-US"/>
              <a:pPr>
                <a:defRPr/>
              </a:pPr>
              <a:t>‹#›</a:t>
            </a:fld>
            <a:endParaRPr lang="en-US" dirty="0"/>
          </a:p>
        </p:txBody>
      </p:sp>
    </p:spTree>
  </p:cSld>
  <p:clrMapOvr>
    <a:masterClrMapping/>
  </p:clrMapOvr>
  <p:transition>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0C68C25-49C4-46A0-A164-0A8C884F3722}"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A4F65E31-0512-4941-8651-9354CA085CEC}" type="slidenum">
              <a:rPr lang="en-US"/>
              <a:pPr>
                <a:defRPr/>
              </a:pPr>
              <a:t>‹#›</a:t>
            </a:fld>
            <a:endParaRPr lang="en-US" dirty="0"/>
          </a:p>
        </p:txBody>
      </p:sp>
    </p:spTree>
  </p:cSld>
  <p:clrMapOvr>
    <a:masterClrMapping/>
  </p:clrMapOvr>
  <p:transition>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D81EC74-CED3-42DB-B64D-423490AA04EE}" type="slidenum">
              <a:rPr lang="en-US"/>
              <a:pPr>
                <a:defRPr/>
              </a:pPr>
              <a:t>‹#›</a:t>
            </a:fld>
            <a:endParaRPr lang="en-US" dirty="0"/>
          </a:p>
        </p:txBody>
      </p:sp>
    </p:spTree>
  </p:cSld>
  <p:clrMapOvr>
    <a:masterClrMapping/>
  </p:clrMapOvr>
  <p:transition>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B3A61977-7F77-473C-B9D9-0F773AEB4AF3}" type="slidenum">
              <a:rPr lang="en-US"/>
              <a:pPr>
                <a:defRPr/>
              </a:pPr>
              <a:t>‹#›</a:t>
            </a:fld>
            <a:endParaRPr lang="en-US" dirty="0"/>
          </a:p>
        </p:txBody>
      </p:sp>
    </p:spTree>
  </p:cSld>
  <p:clrMapOvr>
    <a:masterClrMapping/>
  </p:clrMapOvr>
  <p:transition>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5139AC16-3F97-455B-ABE9-8FDA5981D1DF}" type="slidenum">
              <a:rPr lang="en-US"/>
              <a:pPr>
                <a:defRPr/>
              </a:pPr>
              <a:t>‹#›</a:t>
            </a:fld>
            <a:endParaRPr lang="en-US" dirty="0"/>
          </a:p>
        </p:txBody>
      </p:sp>
    </p:spTree>
  </p:cSld>
  <p:clrMapOvr>
    <a:masterClrMapping/>
  </p:clrMapOvr>
  <p:transition>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5CB7C8CA-BCB9-4086-9949-8747C6E0472F}" type="slidenum">
              <a:rPr lang="en-US"/>
              <a:pPr>
                <a:defRPr/>
              </a:pPr>
              <a:t>‹#›</a:t>
            </a:fld>
            <a:endParaRPr lang="en-US" dirty="0"/>
          </a:p>
        </p:txBody>
      </p:sp>
    </p:spTree>
  </p:cSld>
  <p:clrMapOvr>
    <a:masterClrMapping/>
  </p:clrMapOvr>
  <p:transition>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F06D0213-635C-4591-A172-07C489A2D246}"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F9849273-CADD-438B-AF85-55A08702E107}" type="slidenum">
              <a:rPr lang="en-US"/>
              <a:pPr>
                <a:defRPr/>
              </a:pPr>
              <a:t>‹#›</a:t>
            </a:fld>
            <a:endParaRPr lang="en-US" dirty="0"/>
          </a:p>
        </p:txBody>
      </p:sp>
    </p:spTree>
  </p:cSld>
  <p:clrMapOvr>
    <a:masterClrMapping/>
  </p:clrMapOvr>
  <p:transitio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7B894CFA-82C1-47BC-A8B6-FE9727CF44D4}" type="slidenum">
              <a:rPr lang="en-US"/>
              <a:pPr>
                <a:defRPr/>
              </a:pPr>
              <a:t>‹#›</a:t>
            </a:fld>
            <a:endParaRPr lang="en-US" dirty="0"/>
          </a:p>
        </p:txBody>
      </p:sp>
    </p:spTree>
  </p:cSld>
  <p:clrMapOvr>
    <a:masterClrMapping/>
  </p:clrMapOvr>
  <p:transition>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sz="1400">
                <a:solidFill>
                  <a:srgbClr val="224568"/>
                </a:solidFill>
              </a:defRPr>
            </a:lvl1pPr>
          </a:lstStyle>
          <a:p>
            <a:pPr>
              <a:defRPr/>
            </a:pPr>
            <a:fld id="{375B5C1F-A8C5-424E-9894-3AA0CD7A156E}" type="slidenum">
              <a:rPr lang="en-US" smtClean="0"/>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B235CE98-2700-4863-A715-7B495BA9D44A}" type="slidenum">
              <a:rPr lang="en-US"/>
              <a:pPr>
                <a:defRPr/>
              </a:pPr>
              <a:t>‹#›</a:t>
            </a:fld>
            <a:endParaRPr lang="en-US" dirty="0"/>
          </a:p>
        </p:txBody>
      </p:sp>
    </p:spTree>
  </p:cSld>
  <p:clrMapOvr>
    <a:masterClrMapping/>
  </p:clrMapOvr>
  <p:transition>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2FA2F534-D375-48D8-A9D6-CFDFEB0FB535}" type="slidenum">
              <a:rPr lang="en-US"/>
              <a:pPr>
                <a:defRPr/>
              </a:pPr>
              <a:t>‹#›</a:t>
            </a:fld>
            <a:endParaRPr lang="en-US" dirty="0"/>
          </a:p>
        </p:txBody>
      </p:sp>
    </p:spTree>
  </p:cSld>
  <p:clrMapOvr>
    <a:masterClrMapping/>
  </p:clrMapOvr>
  <p:transition>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4A5EA9E-345B-486D-927A-05EF4099A1B7}" type="slidenum">
              <a:rPr lang="en-US"/>
              <a:pPr>
                <a:defRPr/>
              </a:pPr>
              <a:t>‹#›</a:t>
            </a:fld>
            <a:endParaRPr lang="en-US" dirty="0"/>
          </a:p>
        </p:txBody>
      </p:sp>
    </p:spTree>
  </p:cSld>
  <p:clrMapOvr>
    <a:masterClrMapping/>
  </p:clrMapOvr>
  <p:transitio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6C5D5AB-D770-42B2-B9A9-CA2E092E61BF}" type="slidenum">
              <a:rPr lang="en-US"/>
              <a:pPr>
                <a:defRPr/>
              </a:pPr>
              <a:t>‹#›</a:t>
            </a:fld>
            <a:endParaRPr lang="en-US" dirty="0"/>
          </a:p>
        </p:txBody>
      </p:sp>
    </p:spTree>
  </p:cSld>
  <p:clrMapOvr>
    <a:masterClrMapping/>
  </p:clrMapOvr>
  <p:transition>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13D906D7-0C62-47F6-AF2E-08873796B0D5}" type="slidenum">
              <a:rPr lang="en-US"/>
              <a:pPr>
                <a:defRPr/>
              </a:pPr>
              <a:t>‹#›</a:t>
            </a:fld>
            <a:endParaRPr lang="en-US" dirty="0"/>
          </a:p>
        </p:txBody>
      </p:sp>
    </p:spTree>
  </p:cSld>
  <p:clrMapOvr>
    <a:masterClrMapping/>
  </p:clrMapOvr>
  <p:transition>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E6DD6A5B-4173-48D0-A385-EF52A9566617}" type="slidenum">
              <a:rPr lang="en-US"/>
              <a:pPr>
                <a:defRPr/>
              </a:pPr>
              <a:t>‹#›</a:t>
            </a:fld>
            <a:endParaRPr lang="en-US" dirty="0"/>
          </a:p>
        </p:txBody>
      </p:sp>
    </p:spTree>
  </p:cSld>
  <p:clrMapOvr>
    <a:masterClrMapping/>
  </p:clrMapOvr>
  <p:transition>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849D0C6-B720-4631-85BE-51B4D8BBC5B4}"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transition>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0F45CCE-8ED4-41D1-8C4D-DC07D70004D2}" type="slidenum">
              <a:rPr lang="en-US"/>
              <a:pPr>
                <a:defRPr/>
              </a:pPr>
              <a:t>‹#›</a:t>
            </a:fld>
            <a:endParaRPr lang="en-US" dirty="0"/>
          </a:p>
        </p:txBody>
      </p:sp>
    </p:spTree>
  </p:cSld>
  <p:clrMapOvr>
    <a:masterClrMapping/>
  </p:clrMapOvr>
  <p:transition>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381000"/>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181100" y="2209800"/>
            <a:ext cx="72009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228600" y="6400800"/>
            <a:ext cx="952500" cy="307777"/>
          </a:xfrm>
          <a:prstGeom prst="rect">
            <a:avLst/>
          </a:prstGeom>
          <a:noFill/>
        </p:spPr>
        <p:txBody>
          <a:bodyPr wrap="square" rtlCol="0">
            <a:spAutoFit/>
          </a:bodyPr>
          <a:lstStyle/>
          <a:p>
            <a:fld id="{1B6E6628-C363-44BF-9DFF-4B8017902942}" type="slidenum">
              <a:rPr lang="en-US" sz="1400" smtClean="0"/>
              <a:pPr/>
              <a:t>‹#›</a:t>
            </a:fld>
            <a:endParaRPr lang="en-US" sz="1400" dirty="0"/>
          </a:p>
        </p:txBody>
      </p:sp>
    </p:spTree>
    <p:extLst>
      <p:ext uri="{BB962C8B-B14F-4D97-AF65-F5344CB8AC3E}">
        <p14:creationId xmlns:p14="http://schemas.microsoft.com/office/powerpoint/2010/main" val="155763794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8ADE0D91-35C7-4D19-AC08-46749F46E893}" type="slidenum">
              <a:rPr lang="en-US"/>
              <a:pPr>
                <a:defRPr/>
              </a:pPr>
              <a:t>‹#›</a:t>
            </a:fld>
            <a:endParaRPr lang="en-US" dirty="0"/>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a:p>
        </p:txBody>
      </p:sp>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0237E485-FEA7-4FA1-B013-CCFBD25ED34B}" type="slidenum">
              <a:rPr lang="en-US"/>
              <a:pPr>
                <a:defRPr/>
              </a:pPr>
              <a:t>‹#›</a:t>
            </a:fld>
            <a:endParaRPr lang="en-US" dirty="0"/>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299AE91D-41EA-4087-9A18-2093DE4B70B5}" type="slidenum">
              <a:rPr lang="en-US"/>
              <a:pPr>
                <a:defRPr/>
              </a:pPr>
              <a:t>‹#›</a:t>
            </a:fld>
            <a:endParaRPr lang="en-US" dirty="0"/>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FC2C6228-AA7A-4A7E-977E-A44A4E3A7000}" type="slidenum">
              <a:rPr lang="en-US"/>
              <a:pPr>
                <a:defRPr/>
              </a:pPr>
              <a:t>‹#›</a:t>
            </a:fld>
            <a:endParaRPr lang="en-US" dirty="0"/>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5.pn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6.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p:nvPicPr>
        <p:blipFill>
          <a:blip r:embed="rId11"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p:nvPicPr>
        <p:blipFill>
          <a:blip r:embed="rId12"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p:nvPicPr>
        <p:blipFill>
          <a:blip r:embed="rId13"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p:nvPicPr>
        <p:blipFill>
          <a:blip r:embed="rId14"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p:nvPicPr>
        <p:blipFill>
          <a:blip r:embed="rId15"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p:nvPicPr>
        <p:blipFill>
          <a:blip r:embed="rId16"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CFA39685-D68F-4561-B745-71463EE09FC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Lst>
  <p:transition>
    <p:split orient="vert"/>
  </p:transition>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p:nvPicPr>
        <p:blipFill>
          <a:blip r:embed="rId13"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127BCD32-B8B1-4B60-800B-62699F4AF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 id="2147484807" r:id="rId10"/>
    <p:sldLayoutId id="2147484810" r:id="rId11"/>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6E664CDE-7449-45EB-8EB8-AB4097DD4741}" type="slidenum">
              <a:rPr lang="en-US"/>
              <a:pPr>
                <a:defRPr/>
              </a:pPr>
              <a:t>‹#›</a:t>
            </a:fld>
            <a:endParaRPr lang="en-US" dirty="0"/>
          </a:p>
        </p:txBody>
      </p:sp>
      <p:pic>
        <p:nvPicPr>
          <p:cNvPr id="8201" name="Picture 15" descr="girl_in_wheelchair"/>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3E0CAFC6-C2FE-4CAB-AE23-784F1376D4EF}" type="slidenum">
              <a:rPr lang="en-US"/>
              <a:pPr>
                <a:defRPr/>
              </a:pPr>
              <a:t>‹#›</a:t>
            </a:fld>
            <a:endParaRPr lang="en-US" dirty="0"/>
          </a:p>
        </p:txBody>
      </p:sp>
      <p:pic>
        <p:nvPicPr>
          <p:cNvPr id="9225" name="Picture 14" descr="blond_happy_baby"/>
          <p:cNvPicPr>
            <a:picLocks noChangeAspect="1" noChangeArrowheads="1"/>
          </p:cNvPicPr>
          <p:nvPr/>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DB84FBEA-FAEA-4EFA-B8A0-BE1EE00F58AC}" type="slidenum">
              <a:rPr lang="en-US"/>
              <a:pPr>
                <a:defRPr/>
              </a:pPr>
              <a:t>‹#›</a:t>
            </a:fld>
            <a:endParaRPr lang="en-US" dirty="0"/>
          </a:p>
        </p:txBody>
      </p:sp>
      <p:pic>
        <p:nvPicPr>
          <p:cNvPr id="10249" name="Picture 13" descr="tie_dye_boy"/>
          <p:cNvPicPr>
            <a:picLocks noChangeAspect="1" noChangeArrowheads="1"/>
          </p:cNvPicPr>
          <p:nvPr/>
        </p:nvPicPr>
        <p:blipFill>
          <a:blip r:embed="rId11"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E86127DA-2B73-4237-ADF3-B61E908059E2}" type="slidenum">
              <a:rPr lang="en-US"/>
              <a:pPr>
                <a:defRPr/>
              </a:pPr>
              <a:t>‹#›</a:t>
            </a:fld>
            <a:endParaRPr lang="en-US" dirty="0"/>
          </a:p>
        </p:txBody>
      </p:sp>
      <p:pic>
        <p:nvPicPr>
          <p:cNvPr id="11273" name="Picture 12" descr="pink shirt girl"/>
          <p:cNvPicPr>
            <a:picLocks noChangeAspect="1" noChangeArrowheads="1"/>
          </p:cNvPicPr>
          <p:nvPr/>
        </p:nvPicPr>
        <p:blipFill>
          <a:blip r:embed="rId12"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06" r:id="rId8"/>
    <p:sldLayoutId id="2147484793" r:id="rId9"/>
    <p:sldLayoutId id="2147484811" r:id="rId10"/>
  </p:sldLayoutIdLst>
  <p:transition>
    <p:split orient="vert"/>
  </p:transition>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9.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hyperlink" Target="mailto:kathi.gillaspy@unc.edu" TargetMode="External"/><Relationship Id="rId2" Type="http://schemas.openxmlformats.org/officeDocument/2006/relationships/notesSlide" Target="../notesSlides/notesSlide23.xml"/><Relationship Id="rId1" Type="http://schemas.openxmlformats.org/officeDocument/2006/relationships/slideLayout" Target="../slideLayouts/slideLayout49.xml"/><Relationship Id="rId4" Type="http://schemas.openxmlformats.org/officeDocument/2006/relationships/hyperlink" Target="mailto:sharon.ringwalt@unc.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9.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9.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hyperlink" Target="http://www.fpg.unc.edu/~eco/assets/pdfs/Age-expected_Resources.pdf" TargetMode="External"/><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hyperlink" Target="http://www.cdc.gov/ncbddd/actearly/milestones/index.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685800" y="1905001"/>
            <a:ext cx="7772400" cy="2057400"/>
          </a:xfrm>
        </p:spPr>
        <p:txBody>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endParaRPr lang="en-US" sz="4000" dirty="0" smtClean="0"/>
          </a:p>
        </p:txBody>
      </p:sp>
      <p:sp>
        <p:nvSpPr>
          <p:cNvPr id="30724" name="Rectangle 6"/>
          <p:cNvSpPr>
            <a:spLocks noGrp="1" noChangeArrowheads="1"/>
          </p:cNvSpPr>
          <p:nvPr>
            <p:ph type="subTitle" idx="1"/>
          </p:nvPr>
        </p:nvSpPr>
        <p:spPr>
          <a:xfrm>
            <a:off x="1447800" y="2057400"/>
            <a:ext cx="6477000" cy="1676400"/>
          </a:xfrm>
        </p:spPr>
        <p:txBody>
          <a:bodyPr/>
          <a:lstStyle/>
          <a:p>
            <a:pPr algn="ctr" eaLnBrk="1" hangingPunct="1"/>
            <a:r>
              <a:rPr lang="en-US" sz="4400" b="1" dirty="0" smtClean="0"/>
              <a:t>Understanding Age Expectations</a:t>
            </a:r>
          </a:p>
          <a:p>
            <a:pPr algn="ctr" eaLnBrk="1" hangingPunct="1"/>
            <a:r>
              <a:rPr lang="en-US" sz="2800" dirty="0" smtClean="0"/>
              <a:t>Kathi Gillaspy, NECTAC</a:t>
            </a:r>
          </a:p>
          <a:p>
            <a:pPr algn="ctr" eaLnBrk="1" hangingPunct="1"/>
            <a:r>
              <a:rPr lang="en-US" sz="2800" dirty="0" smtClean="0"/>
              <a:t>Sharon Ringwalt, NECTAC/MSRRC</a:t>
            </a:r>
          </a:p>
          <a:p>
            <a:pPr algn="ctr" eaLnBrk="1" hangingPunct="1"/>
            <a:endParaRPr lang="en-US" sz="4400" b="1" dirty="0" smtClean="0"/>
          </a:p>
        </p:txBody>
      </p:sp>
      <p:sp>
        <p:nvSpPr>
          <p:cNvPr id="4" name="Rectangle 7"/>
          <p:cNvSpPr>
            <a:spLocks noGrp="1" noChangeArrowheads="1"/>
          </p:cNvSpPr>
          <p:nvPr>
            <p:ph type="ftr" sz="quarter" idx="4294967295"/>
          </p:nvPr>
        </p:nvSpPr>
        <p:spPr>
          <a:xfrm>
            <a:off x="0" y="6356350"/>
            <a:ext cx="4495800" cy="365125"/>
          </a:xfrm>
        </p:spPr>
        <p:txBody>
          <a:bodyPr/>
          <a:lstStyle/>
          <a:p>
            <a:r>
              <a:rPr lang="en-US" dirty="0"/>
              <a:t>Maryland State Department of Education/Division of Special Education/Early Intervention Services/Early Childhood Intervention and Education Branch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598" y="4757758"/>
            <a:ext cx="2817809" cy="523781"/>
          </a:xfrm>
          <a:prstGeom prst="rect">
            <a:avLst/>
          </a:prstGeom>
        </p:spPr>
      </p:pic>
      <p:pic>
        <p:nvPicPr>
          <p:cNvPr id="1038" name="Picture 1" descr="Description: http://wrrc.uoregon.edu/rrcp/brand/msrrc/logos/electronic-web_ppt/jpg/MidSouth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598" y="5562600"/>
            <a:ext cx="2286276"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SDE_Logo_300dpi.jpg"/>
          <p:cNvPicPr>
            <a:picLocks noChangeAspect="1"/>
          </p:cNvPicPr>
          <p:nvPr/>
        </p:nvPicPr>
        <p:blipFill>
          <a:blip r:embed="rId5" cstate="print"/>
          <a:stretch>
            <a:fillRect/>
          </a:stretch>
        </p:blipFill>
        <p:spPr>
          <a:xfrm>
            <a:off x="914400" y="5562600"/>
            <a:ext cx="2286000" cy="642938"/>
          </a:xfrm>
          <a:prstGeom prst="rect">
            <a:avLst/>
          </a:prstGeom>
        </p:spPr>
      </p:pic>
      <p:pic>
        <p:nvPicPr>
          <p:cNvPr id="102401" name="Picture 1" descr="MD Birth Through Five_2"/>
          <p:cNvPicPr>
            <a:picLocks noChangeAspect="1" noChangeArrowheads="1"/>
          </p:cNvPicPr>
          <p:nvPr/>
        </p:nvPicPr>
        <p:blipFill>
          <a:blip r:embed="rId6" cstate="print"/>
          <a:srcRect/>
          <a:stretch>
            <a:fillRect/>
          </a:stretch>
        </p:blipFill>
        <p:spPr bwMode="auto">
          <a:xfrm>
            <a:off x="228600" y="4038600"/>
            <a:ext cx="904875" cy="13716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Developmental Progression</a:t>
            </a:r>
            <a:endParaRPr lang="en-US" dirty="0"/>
          </a:p>
        </p:txBody>
      </p:sp>
      <p:sp>
        <p:nvSpPr>
          <p:cNvPr id="3" name="Content Placeholder 2"/>
          <p:cNvSpPr>
            <a:spLocks noGrp="1"/>
          </p:cNvSpPr>
          <p:nvPr>
            <p:ph idx="1"/>
          </p:nvPr>
        </p:nvSpPr>
        <p:spPr>
          <a:xfrm>
            <a:off x="381000" y="1981200"/>
            <a:ext cx="8229600" cy="4187952"/>
          </a:xfrm>
        </p:spPr>
        <p:txBody>
          <a:bodyPr/>
          <a:lstStyle/>
          <a:p>
            <a:r>
              <a:rPr lang="en-US" dirty="0" smtClean="0"/>
              <a:t>Children typically follow a predictable developmental pattern</a:t>
            </a:r>
          </a:p>
          <a:p>
            <a:r>
              <a:rPr lang="en-US" dirty="0" smtClean="0"/>
              <a:t>Think about development in terms of the progression of skills:  </a:t>
            </a:r>
            <a:r>
              <a:rPr lang="en-US" sz="2400" i="1" dirty="0" smtClean="0"/>
              <a:t>Head control – sitting – crawling – standing – walking</a:t>
            </a:r>
          </a:p>
          <a:p>
            <a:r>
              <a:rPr lang="en-US" dirty="0" smtClean="0"/>
              <a:t>Remember that not all children follow the same pattern – and that’s ok!</a:t>
            </a:r>
            <a:endParaRPr lang="en-US" dirty="0"/>
          </a:p>
        </p:txBody>
      </p: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Developmental Progression</a:t>
            </a:r>
            <a:endParaRPr lang="en-US" dirty="0"/>
          </a:p>
        </p:txBody>
      </p:sp>
      <p:sp>
        <p:nvSpPr>
          <p:cNvPr id="3" name="Content Placeholder 2"/>
          <p:cNvSpPr>
            <a:spLocks noGrp="1"/>
          </p:cNvSpPr>
          <p:nvPr>
            <p:ph idx="1"/>
          </p:nvPr>
        </p:nvSpPr>
        <p:spPr/>
        <p:txBody>
          <a:bodyPr/>
          <a:lstStyle/>
          <a:p>
            <a:r>
              <a:rPr lang="en-US" dirty="0" smtClean="0"/>
              <a:t>Looking at skills in this progression is KEY to understanding where a child is on the continuum of age-expected (AE), to immediate foundational (IF), to foundational (F) skills.</a:t>
            </a:r>
            <a:endParaRPr lang="en-US" dirty="0"/>
          </a:p>
        </p:txBody>
      </p:sp>
      <p:pic>
        <p:nvPicPr>
          <p:cNvPr id="6146" name="Picture 2" descr="C:\Users\gillaspy\AppData\Local\Microsoft\Windows\Temporary Internet Files\Content.IE5\2MFGQ7VN\MP9002020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1148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Developmental Progression</a:t>
            </a:r>
            <a:endParaRPr lang="en-US" dirty="0"/>
          </a:p>
        </p:txBody>
      </p:sp>
      <p:sp>
        <p:nvSpPr>
          <p:cNvPr id="5" name="Content Placeholder 4"/>
          <p:cNvSpPr>
            <a:spLocks noGrp="1"/>
          </p:cNvSpPr>
          <p:nvPr>
            <p:ph sz="half" idx="1"/>
          </p:nvPr>
        </p:nvSpPr>
        <p:spPr>
          <a:xfrm>
            <a:off x="609600" y="2057401"/>
            <a:ext cx="6477000" cy="4267200"/>
          </a:xfrm>
        </p:spPr>
        <p:txBody>
          <a:bodyPr>
            <a:normAutofit/>
          </a:bodyPr>
          <a:lstStyle/>
          <a:p>
            <a:pPr marL="0" indent="0">
              <a:buNone/>
            </a:pPr>
            <a:r>
              <a:rPr lang="en-US" dirty="0" smtClean="0"/>
              <a:t>Outcome 1 – Play with others</a:t>
            </a:r>
          </a:p>
          <a:p>
            <a:pPr marL="514350" indent="-514350">
              <a:buAutoNum type="alphaLcPeriod"/>
            </a:pPr>
            <a:r>
              <a:rPr lang="en-US" sz="2400" dirty="0" smtClean="0"/>
              <a:t>Participates in coordinated play with others</a:t>
            </a:r>
          </a:p>
          <a:p>
            <a:pPr marL="514350" indent="-514350">
              <a:buAutoNum type="alphaLcPeriod"/>
            </a:pPr>
            <a:r>
              <a:rPr lang="en-US" sz="2400" dirty="0" smtClean="0"/>
              <a:t>Reaches out to other children – touches, pats, may hit or pull hair</a:t>
            </a:r>
          </a:p>
          <a:p>
            <a:pPr marL="514350" indent="-514350">
              <a:buAutoNum type="alphaLcPeriod"/>
            </a:pPr>
            <a:r>
              <a:rPr lang="en-US" sz="2400" dirty="0" smtClean="0"/>
              <a:t>Participates in play with other children doing similar activities for a short time</a:t>
            </a:r>
          </a:p>
          <a:p>
            <a:pPr marL="514350" indent="-514350">
              <a:buAutoNum type="alphaLcPeriod"/>
            </a:pPr>
            <a:r>
              <a:rPr lang="en-US" sz="2400" dirty="0" smtClean="0"/>
              <a:t>Looks at other children play</a:t>
            </a:r>
          </a:p>
          <a:p>
            <a:pPr marL="514350" indent="-514350">
              <a:buAutoNum type="alphaLcPeriod"/>
            </a:pPr>
            <a:r>
              <a:rPr lang="en-US" sz="2400" dirty="0" smtClean="0"/>
              <a:t>Imitates other children pretending</a:t>
            </a:r>
            <a:endParaRPr lang="en-US" sz="2400" dirty="0"/>
          </a:p>
        </p:txBody>
      </p:sp>
      <p:sp>
        <p:nvSpPr>
          <p:cNvPr id="6" name="Content Placeholder 5"/>
          <p:cNvSpPr>
            <a:spLocks noGrp="1"/>
          </p:cNvSpPr>
          <p:nvPr>
            <p:ph sz="half" idx="2"/>
          </p:nvPr>
        </p:nvSpPr>
        <p:spPr>
          <a:xfrm>
            <a:off x="7467600" y="2057400"/>
            <a:ext cx="1219200" cy="4187952"/>
          </a:xfrm>
        </p:spPr>
        <p:txBody>
          <a:bodyPr>
            <a:normAutofit/>
          </a:bodyPr>
          <a:lstStyle/>
          <a:p>
            <a:pPr marL="514350" indent="-514350">
              <a:buAutoNum type="alphaLcPeriod"/>
            </a:pPr>
            <a:r>
              <a:rPr lang="en-US" dirty="0" smtClean="0"/>
              <a:t>5</a:t>
            </a:r>
          </a:p>
          <a:p>
            <a:pPr marL="514350" indent="-514350">
              <a:buAutoNum type="alphaLcPeriod"/>
            </a:pPr>
            <a:r>
              <a:rPr lang="en-US" dirty="0" smtClean="0"/>
              <a:t>2</a:t>
            </a:r>
          </a:p>
          <a:p>
            <a:pPr marL="514350" indent="-514350">
              <a:buAutoNum type="alphaLcPeriod"/>
            </a:pPr>
            <a:r>
              <a:rPr lang="en-US" dirty="0" smtClean="0"/>
              <a:t>4</a:t>
            </a:r>
          </a:p>
          <a:p>
            <a:pPr marL="514350" indent="-514350">
              <a:buAutoNum type="alphaLcPeriod"/>
            </a:pPr>
            <a:r>
              <a:rPr lang="en-US" dirty="0" smtClean="0"/>
              <a:t>1</a:t>
            </a:r>
          </a:p>
          <a:p>
            <a:pPr marL="514350" indent="-514350">
              <a:buAutoNum type="alphaLcPeriod"/>
            </a:pPr>
            <a:r>
              <a:rPr lang="en-US" dirty="0"/>
              <a:t>3</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Developmental Progression</a:t>
            </a:r>
            <a:endParaRPr lang="en-US" dirty="0"/>
          </a:p>
        </p:txBody>
      </p:sp>
      <p:sp>
        <p:nvSpPr>
          <p:cNvPr id="5" name="Content Placeholder 4"/>
          <p:cNvSpPr>
            <a:spLocks noGrp="1"/>
          </p:cNvSpPr>
          <p:nvPr>
            <p:ph sz="half" idx="1"/>
          </p:nvPr>
        </p:nvSpPr>
        <p:spPr>
          <a:xfrm>
            <a:off x="609600" y="2057401"/>
            <a:ext cx="6477000" cy="4267200"/>
          </a:xfrm>
        </p:spPr>
        <p:txBody>
          <a:bodyPr>
            <a:normAutofit/>
          </a:bodyPr>
          <a:lstStyle/>
          <a:p>
            <a:pPr marL="0" indent="0">
              <a:buNone/>
            </a:pPr>
            <a:r>
              <a:rPr lang="en-US" dirty="0" smtClean="0"/>
              <a:t>Outcome 2 – Learning about toys in play</a:t>
            </a:r>
          </a:p>
          <a:p>
            <a:pPr marL="514350" indent="-514350">
              <a:buAutoNum type="alphaLcPeriod"/>
            </a:pPr>
            <a:r>
              <a:rPr lang="en-US" sz="2400" dirty="0" smtClean="0"/>
              <a:t>Engaging in pretend play with toys and materials</a:t>
            </a:r>
          </a:p>
          <a:p>
            <a:pPr marL="514350" indent="-514350">
              <a:buAutoNum type="alphaLcPeriod"/>
            </a:pPr>
            <a:r>
              <a:rPr lang="en-US" sz="2400" dirty="0" smtClean="0"/>
              <a:t>Shows understanding of the aspects of toys – color awareness, matching</a:t>
            </a:r>
          </a:p>
          <a:p>
            <a:pPr marL="514350" indent="-514350">
              <a:buAutoNum type="alphaLcPeriod"/>
            </a:pPr>
            <a:r>
              <a:rPr lang="en-US" sz="2400" dirty="0" smtClean="0"/>
              <a:t>Experiments with banging, dropping and repeating actions on toys</a:t>
            </a:r>
          </a:p>
          <a:p>
            <a:pPr marL="514350" indent="-514350">
              <a:buAutoNum type="alphaLcPeriod"/>
            </a:pPr>
            <a:r>
              <a:rPr lang="en-US" sz="2400" dirty="0" smtClean="0"/>
              <a:t>Using a variety of toys in intended manner</a:t>
            </a:r>
          </a:p>
          <a:p>
            <a:pPr marL="514350" indent="-514350">
              <a:buAutoNum type="alphaLcPeriod"/>
            </a:pPr>
            <a:r>
              <a:rPr lang="en-US" sz="2400" dirty="0" smtClean="0"/>
              <a:t>Mouthing toys in exploration</a:t>
            </a:r>
            <a:endParaRPr lang="en-US" sz="2400" dirty="0"/>
          </a:p>
        </p:txBody>
      </p:sp>
      <p:sp>
        <p:nvSpPr>
          <p:cNvPr id="6" name="Content Placeholder 5"/>
          <p:cNvSpPr>
            <a:spLocks noGrp="1"/>
          </p:cNvSpPr>
          <p:nvPr>
            <p:ph sz="half" idx="2"/>
          </p:nvPr>
        </p:nvSpPr>
        <p:spPr>
          <a:xfrm>
            <a:off x="7467600" y="2057400"/>
            <a:ext cx="1219200" cy="4187952"/>
          </a:xfrm>
        </p:spPr>
        <p:txBody>
          <a:bodyPr>
            <a:normAutofit/>
          </a:bodyPr>
          <a:lstStyle/>
          <a:p>
            <a:pPr marL="514350" indent="-514350">
              <a:buAutoNum type="alphaLcPeriod"/>
            </a:pPr>
            <a:r>
              <a:rPr lang="en-US" dirty="0" smtClean="0"/>
              <a:t>5</a:t>
            </a:r>
          </a:p>
          <a:p>
            <a:pPr marL="514350" indent="-514350">
              <a:buAutoNum type="alphaLcPeriod"/>
            </a:pPr>
            <a:r>
              <a:rPr lang="en-US" dirty="0" smtClean="0"/>
              <a:t>4</a:t>
            </a:r>
          </a:p>
          <a:p>
            <a:pPr marL="514350" indent="-514350">
              <a:buAutoNum type="alphaLcPeriod"/>
            </a:pPr>
            <a:r>
              <a:rPr lang="en-US" dirty="0" smtClean="0"/>
              <a:t>2</a:t>
            </a:r>
          </a:p>
          <a:p>
            <a:pPr marL="514350" indent="-514350">
              <a:buAutoNum type="alphaLcPeriod"/>
            </a:pPr>
            <a:r>
              <a:rPr lang="en-US" dirty="0" smtClean="0"/>
              <a:t>3</a:t>
            </a:r>
          </a:p>
          <a:p>
            <a:pPr marL="514350" indent="-514350">
              <a:buAutoNum type="alphaLcPeriod"/>
            </a:pPr>
            <a:r>
              <a:rPr lang="en-US" dirty="0"/>
              <a:t>1</a:t>
            </a:r>
          </a:p>
        </p:txBody>
      </p:sp>
    </p:spTree>
    <p:extLst>
      <p:ext uri="{BB962C8B-B14F-4D97-AF65-F5344CB8AC3E}">
        <p14:creationId xmlns:p14="http://schemas.microsoft.com/office/powerpoint/2010/main" val="5847837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Developmental Progression</a:t>
            </a:r>
            <a:endParaRPr lang="en-US" dirty="0"/>
          </a:p>
        </p:txBody>
      </p:sp>
      <p:sp>
        <p:nvSpPr>
          <p:cNvPr id="5" name="Content Placeholder 4"/>
          <p:cNvSpPr>
            <a:spLocks noGrp="1"/>
          </p:cNvSpPr>
          <p:nvPr>
            <p:ph sz="half" idx="1"/>
          </p:nvPr>
        </p:nvSpPr>
        <p:spPr>
          <a:xfrm>
            <a:off x="609600" y="2057401"/>
            <a:ext cx="6477000" cy="4267200"/>
          </a:xfrm>
        </p:spPr>
        <p:txBody>
          <a:bodyPr>
            <a:normAutofit/>
          </a:bodyPr>
          <a:lstStyle/>
          <a:p>
            <a:pPr marL="0" indent="0">
              <a:buNone/>
            </a:pPr>
            <a:r>
              <a:rPr lang="en-US" dirty="0" smtClean="0"/>
              <a:t>Outcome 3 – Self-care </a:t>
            </a:r>
            <a:r>
              <a:rPr lang="en-US" sz="1800" i="1" dirty="0" smtClean="0"/>
              <a:t>(dressing, undressing, eating, toileting)</a:t>
            </a:r>
            <a:endParaRPr lang="en-US" dirty="0" smtClean="0"/>
          </a:p>
          <a:p>
            <a:pPr marL="514350" indent="-514350">
              <a:buAutoNum type="alphaLcPeriod"/>
            </a:pPr>
            <a:r>
              <a:rPr lang="en-US" sz="2400" dirty="0" smtClean="0"/>
              <a:t>Eat thick food with spoon, spilling often</a:t>
            </a:r>
          </a:p>
          <a:p>
            <a:pPr marL="514350" indent="-514350">
              <a:buAutoNum type="alphaLcPeriod"/>
            </a:pPr>
            <a:r>
              <a:rPr lang="en-US" sz="2400" dirty="0" smtClean="0"/>
              <a:t>Feed self with spoon all the time with limited spilling</a:t>
            </a:r>
          </a:p>
          <a:p>
            <a:pPr marL="514350" indent="-514350">
              <a:buAutoNum type="alphaLcPeriod"/>
            </a:pPr>
            <a:r>
              <a:rPr lang="en-US" sz="2400" dirty="0" smtClean="0"/>
              <a:t>Pick up spoon by handle</a:t>
            </a:r>
          </a:p>
          <a:p>
            <a:pPr marL="514350" indent="-514350">
              <a:buAutoNum type="alphaLcPeriod"/>
            </a:pPr>
            <a:r>
              <a:rPr lang="en-US" sz="2400" dirty="0" smtClean="0"/>
              <a:t>Use spoon successfully most of the time, still spills some</a:t>
            </a:r>
          </a:p>
          <a:p>
            <a:pPr marL="514350" indent="-514350">
              <a:buAutoNum type="alphaLcPeriod"/>
            </a:pPr>
            <a:r>
              <a:rPr lang="en-US" sz="2400" dirty="0" smtClean="0"/>
              <a:t>Use fork one handed</a:t>
            </a:r>
            <a:endParaRPr lang="en-US" sz="2400" dirty="0"/>
          </a:p>
        </p:txBody>
      </p:sp>
      <p:sp>
        <p:nvSpPr>
          <p:cNvPr id="6" name="Content Placeholder 5"/>
          <p:cNvSpPr>
            <a:spLocks noGrp="1"/>
          </p:cNvSpPr>
          <p:nvPr>
            <p:ph sz="half" idx="2"/>
          </p:nvPr>
        </p:nvSpPr>
        <p:spPr>
          <a:xfrm>
            <a:off x="7467600" y="2057400"/>
            <a:ext cx="1219200" cy="4187952"/>
          </a:xfrm>
        </p:spPr>
        <p:txBody>
          <a:bodyPr>
            <a:normAutofit/>
          </a:bodyPr>
          <a:lstStyle/>
          <a:p>
            <a:pPr marL="514350" indent="-514350">
              <a:buAutoNum type="alphaLcPeriod"/>
            </a:pPr>
            <a:r>
              <a:rPr lang="en-US" dirty="0" smtClean="0"/>
              <a:t>2</a:t>
            </a:r>
          </a:p>
          <a:p>
            <a:pPr marL="514350" indent="-514350">
              <a:buAutoNum type="alphaLcPeriod"/>
            </a:pPr>
            <a:r>
              <a:rPr lang="en-US" dirty="0" smtClean="0"/>
              <a:t>4</a:t>
            </a:r>
          </a:p>
          <a:p>
            <a:pPr marL="514350" indent="-514350">
              <a:buAutoNum type="alphaLcPeriod"/>
            </a:pPr>
            <a:r>
              <a:rPr lang="en-US" dirty="0" smtClean="0"/>
              <a:t>1</a:t>
            </a:r>
          </a:p>
          <a:p>
            <a:pPr marL="514350" indent="-514350">
              <a:buAutoNum type="alphaLcPeriod"/>
            </a:pPr>
            <a:r>
              <a:rPr lang="en-US" dirty="0" smtClean="0"/>
              <a:t>3</a:t>
            </a:r>
          </a:p>
          <a:p>
            <a:pPr marL="514350" indent="-514350">
              <a:buAutoNum type="alphaLcPeriod"/>
            </a:pPr>
            <a:r>
              <a:rPr lang="en-US" dirty="0"/>
              <a:t>5</a:t>
            </a:r>
          </a:p>
        </p:txBody>
      </p:sp>
    </p:spTree>
    <p:extLst>
      <p:ext uri="{BB962C8B-B14F-4D97-AF65-F5344CB8AC3E}">
        <p14:creationId xmlns:p14="http://schemas.microsoft.com/office/powerpoint/2010/main" val="1019038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Defining Age-Expected (AE), Immediate Foundational (IF) and Foundational (F)</a:t>
            </a:r>
            <a:endParaRPr lang="en-US" sz="3200" dirty="0"/>
          </a:p>
        </p:txBody>
      </p:sp>
      <p:sp>
        <p:nvSpPr>
          <p:cNvPr id="5" name="Content Placeholder 4"/>
          <p:cNvSpPr>
            <a:spLocks noGrp="1"/>
          </p:cNvSpPr>
          <p:nvPr>
            <p:ph sz="half" idx="1"/>
          </p:nvPr>
        </p:nvSpPr>
        <p:spPr>
          <a:xfrm>
            <a:off x="304800" y="1905000"/>
            <a:ext cx="4038600" cy="4525963"/>
          </a:xfrm>
        </p:spPr>
        <p:txBody>
          <a:bodyPr>
            <a:normAutofit fontScale="92500" lnSpcReduction="10000"/>
          </a:bodyPr>
          <a:lstStyle/>
          <a:p>
            <a:pPr>
              <a:buNone/>
            </a:pPr>
            <a:r>
              <a:rPr lang="en-US" b="1" dirty="0" smtClean="0"/>
              <a:t>Age-Expected (AE):</a:t>
            </a:r>
          </a:p>
          <a:p>
            <a:pPr>
              <a:buNone/>
            </a:pPr>
            <a:endParaRPr lang="en-US" b="1" dirty="0"/>
          </a:p>
          <a:p>
            <a:pPr>
              <a:buNone/>
            </a:pPr>
            <a:endParaRPr lang="en-US" b="1" dirty="0" smtClean="0"/>
          </a:p>
          <a:p>
            <a:pPr>
              <a:buNone/>
            </a:pPr>
            <a:r>
              <a:rPr lang="en-US" b="1" dirty="0" smtClean="0"/>
              <a:t>Immediate Foundational (IF):</a:t>
            </a:r>
          </a:p>
          <a:p>
            <a:pPr>
              <a:buNone/>
            </a:pPr>
            <a:endParaRPr lang="en-US" b="1" dirty="0"/>
          </a:p>
          <a:p>
            <a:pPr>
              <a:buNone/>
            </a:pPr>
            <a:r>
              <a:rPr lang="en-US" b="1" dirty="0" smtClean="0"/>
              <a:t>Foundational (F):</a:t>
            </a:r>
            <a:endParaRPr lang="en-US" b="1" dirty="0"/>
          </a:p>
        </p:txBody>
      </p:sp>
      <p:sp>
        <p:nvSpPr>
          <p:cNvPr id="6" name="Content Placeholder 5"/>
          <p:cNvSpPr>
            <a:spLocks noGrp="1"/>
          </p:cNvSpPr>
          <p:nvPr>
            <p:ph sz="half" idx="2"/>
          </p:nvPr>
        </p:nvSpPr>
        <p:spPr>
          <a:xfrm>
            <a:off x="4343400" y="1905000"/>
            <a:ext cx="4038600" cy="4525963"/>
          </a:xfrm>
        </p:spPr>
        <p:txBody>
          <a:bodyPr>
            <a:normAutofit fontScale="92500" lnSpcReduction="10000"/>
          </a:bodyPr>
          <a:lstStyle/>
          <a:p>
            <a:r>
              <a:rPr lang="en-US" sz="2400" dirty="0" smtClean="0"/>
              <a:t>The skills and behaviors demonstrated when one would expect for a child his/her age</a:t>
            </a:r>
          </a:p>
          <a:p>
            <a:r>
              <a:rPr lang="en-US" sz="2400" dirty="0" smtClean="0"/>
              <a:t>The skills and behaviors that come </a:t>
            </a:r>
            <a:r>
              <a:rPr lang="en-US" sz="2400" b="1" dirty="0" smtClean="0"/>
              <a:t>just before</a:t>
            </a:r>
            <a:r>
              <a:rPr lang="en-US" sz="2400" dirty="0" smtClean="0"/>
              <a:t> the age-expected skills and behaviors</a:t>
            </a:r>
          </a:p>
          <a:p>
            <a:r>
              <a:rPr lang="en-US" sz="2400" dirty="0" smtClean="0"/>
              <a:t>The skills that are farther away from age-expected skills and behaviors (either much earlier or atypical skills and behaviors)</a:t>
            </a:r>
            <a:endParaRPr lang="en-US" sz="2400" dirty="0"/>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457200" y="381000"/>
            <a:ext cx="8343900" cy="1143000"/>
          </a:xfrm>
        </p:spPr>
        <p:txBody>
          <a:bodyPr/>
          <a:lstStyle/>
          <a:p>
            <a:pPr eaLnBrk="1" hangingPunct="1"/>
            <a:r>
              <a:rPr lang="en-US" b="1" dirty="0" smtClean="0"/>
              <a:t>Immediate foundational skills</a:t>
            </a:r>
          </a:p>
        </p:txBody>
      </p:sp>
      <p:sp>
        <p:nvSpPr>
          <p:cNvPr id="59394" name="Rectangle 3"/>
          <p:cNvSpPr>
            <a:spLocks noGrp="1" noChangeArrowheads="1"/>
          </p:cNvSpPr>
          <p:nvPr>
            <p:ph idx="1"/>
          </p:nvPr>
        </p:nvSpPr>
        <p:spPr>
          <a:xfrm>
            <a:off x="457200" y="2209800"/>
            <a:ext cx="5562600" cy="3810000"/>
          </a:xfrm>
        </p:spPr>
        <p:txBody>
          <a:bodyPr/>
          <a:lstStyle/>
          <a:p>
            <a:pPr>
              <a:buFont typeface="Wingdings" pitchFamily="2" charset="2"/>
              <a:buChar char="§"/>
            </a:pPr>
            <a:r>
              <a:rPr lang="en-US" sz="2800" dirty="0" smtClean="0"/>
              <a:t>The set of skills and behavior that occur developmentally just prior to age-expected functioning</a:t>
            </a:r>
            <a:r>
              <a:rPr lang="en-US" sz="2800" i="1" dirty="0" smtClean="0"/>
              <a:t> </a:t>
            </a:r>
          </a:p>
          <a:p>
            <a:pPr>
              <a:buFont typeface="Wingdings" pitchFamily="2" charset="2"/>
              <a:buChar char="§"/>
            </a:pPr>
            <a:r>
              <a:rPr lang="en-US" sz="2800" dirty="0" smtClean="0"/>
              <a:t>Are the basis on which to build age-expected functioning</a:t>
            </a:r>
          </a:p>
          <a:p>
            <a:pPr>
              <a:buFont typeface="Wingdings" pitchFamily="2" charset="2"/>
              <a:buChar char="§"/>
            </a:pPr>
            <a:r>
              <a:rPr lang="en-US" sz="2800" dirty="0" smtClean="0"/>
              <a:t>Functioning looks like a younger child</a:t>
            </a:r>
          </a:p>
          <a:p>
            <a:pPr>
              <a:buNone/>
            </a:pPr>
            <a:r>
              <a:rPr lang="en-US" dirty="0" smtClean="0">
                <a:latin typeface="Georgia" pitchFamily="18" charset="0"/>
              </a:rPr>
              <a:t> </a:t>
            </a:r>
          </a:p>
        </p:txBody>
      </p:sp>
      <p:pic>
        <p:nvPicPr>
          <p:cNvPr id="6" name="Picture 5" descr="almosttoddlerstand.JPG"/>
          <p:cNvPicPr>
            <a:picLocks noChangeAspect="1"/>
          </p:cNvPicPr>
          <p:nvPr/>
        </p:nvPicPr>
        <p:blipFill>
          <a:blip r:embed="rId3" cstate="print"/>
          <a:stretch>
            <a:fillRect/>
          </a:stretch>
        </p:blipFill>
        <p:spPr>
          <a:xfrm>
            <a:off x="6019800" y="2286000"/>
            <a:ext cx="2453878" cy="3345900"/>
          </a:xfrm>
          <a:prstGeom prst="rect">
            <a:avLst/>
          </a:prstGeom>
        </p:spPr>
      </p:pic>
    </p:spTree>
    <p:extLst>
      <p:ext uri="{BB962C8B-B14F-4D97-AF65-F5344CB8AC3E}">
        <p14:creationId xmlns:p14="http://schemas.microsoft.com/office/powerpoint/2010/main" val="601964683"/>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What are foundational skills?</a:t>
            </a:r>
          </a:p>
        </p:txBody>
      </p:sp>
      <p:sp>
        <p:nvSpPr>
          <p:cNvPr id="57347" name="Rectangle 3"/>
          <p:cNvSpPr>
            <a:spLocks noGrp="1" noChangeArrowheads="1"/>
          </p:cNvSpPr>
          <p:nvPr>
            <p:ph idx="1"/>
          </p:nvPr>
        </p:nvSpPr>
        <p:spPr/>
        <p:txBody>
          <a:bodyPr/>
          <a:lstStyle/>
          <a:p>
            <a:pPr eaLnBrk="1" hangingPunct="1">
              <a:buNone/>
            </a:pPr>
            <a:r>
              <a:rPr lang="en-US" sz="2800" dirty="0" smtClean="0"/>
              <a:t>Foundational skills are….</a:t>
            </a:r>
          </a:p>
          <a:p>
            <a:pPr eaLnBrk="1" hangingPunct="1">
              <a:buNone/>
            </a:pPr>
            <a:r>
              <a:rPr lang="en-US" sz="1400" dirty="0" smtClean="0"/>
              <a:t> </a:t>
            </a:r>
          </a:p>
          <a:p>
            <a:pPr eaLnBrk="1" hangingPunct="1"/>
            <a:r>
              <a:rPr lang="en-US" sz="2800" dirty="0" smtClean="0"/>
              <a:t>Skills and behaviors that occur earlier in development and serve as the foundation for later skill development</a:t>
            </a:r>
          </a:p>
          <a:p>
            <a:pPr eaLnBrk="1" hangingPunct="1"/>
            <a:r>
              <a:rPr lang="en-US" sz="2800" dirty="0" smtClean="0"/>
              <a:t>Functioning like a </a:t>
            </a:r>
            <a:r>
              <a:rPr lang="en-US" sz="2800" b="1" dirty="0" smtClean="0"/>
              <a:t>MUCH</a:t>
            </a:r>
            <a:r>
              <a:rPr lang="en-US" sz="2800" dirty="0" smtClean="0"/>
              <a:t> younger child</a:t>
            </a:r>
          </a:p>
          <a:p>
            <a:pPr lvl="1" eaLnBrk="1" hangingPunct="1">
              <a:buFont typeface="Wingdings" pitchFamily="2" charset="2"/>
              <a:buNone/>
            </a:pPr>
            <a:endParaRPr lang="en-US" dirty="0" smtClean="0"/>
          </a:p>
        </p:txBody>
      </p:sp>
    </p:spTree>
    <p:extLst>
      <p:ext uri="{BB962C8B-B14F-4D97-AF65-F5344CB8AC3E}">
        <p14:creationId xmlns:p14="http://schemas.microsoft.com/office/powerpoint/2010/main" val="5281837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Activity</a:t>
            </a:r>
            <a:endParaRPr lang="en-US" sz="4000" dirty="0"/>
          </a:p>
        </p:txBody>
      </p:sp>
      <p:graphicFrame>
        <p:nvGraphicFramePr>
          <p:cNvPr id="2" name="Content Placeholder 1"/>
          <p:cNvGraphicFramePr>
            <a:graphicFrameLocks noGrp="1" noChangeAspect="1"/>
          </p:cNvGraphicFramePr>
          <p:nvPr>
            <p:ph idx="1"/>
            <p:extLst>
              <p:ext uri="{D42A27DB-BD31-4B8C-83A1-F6EECF244321}">
                <p14:modId xmlns:p14="http://schemas.microsoft.com/office/powerpoint/2010/main" val="3595439121"/>
              </p:ext>
            </p:extLst>
          </p:nvPr>
        </p:nvGraphicFramePr>
        <p:xfrm>
          <a:off x="2286000" y="1066800"/>
          <a:ext cx="4953000" cy="5638800"/>
        </p:xfrm>
        <a:graphic>
          <a:graphicData uri="http://schemas.openxmlformats.org/presentationml/2006/ole">
            <mc:AlternateContent xmlns:mc="http://schemas.openxmlformats.org/markup-compatibility/2006">
              <mc:Choice xmlns:v="urn:schemas-microsoft-com:vml" Requires="v">
                <p:oleObj spid="_x0000_s8201" name="Acrobat Document" r:id="rId4" imgW="7779960" imgH="10051560" progId="AcroExch.Document.7">
                  <p:embed/>
                </p:oleObj>
              </mc:Choice>
              <mc:Fallback>
                <p:oleObj name="Acrobat Document" r:id="rId4" imgW="7779960" imgH="10051560" progId="AcroExch.Document.7">
                  <p:embed/>
                  <p:pic>
                    <p:nvPicPr>
                      <p:cNvPr id="0"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066800"/>
                        <a:ext cx="4953000" cy="563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Honing in on what’s age-expected</a:t>
            </a:r>
            <a:endParaRPr lang="en-US" dirty="0"/>
          </a:p>
        </p:txBody>
      </p:sp>
      <p:sp>
        <p:nvSpPr>
          <p:cNvPr id="3" name="Content Placeholder 2"/>
          <p:cNvSpPr>
            <a:spLocks noGrp="1"/>
          </p:cNvSpPr>
          <p:nvPr>
            <p:ph idx="1"/>
          </p:nvPr>
        </p:nvSpPr>
        <p:spPr/>
        <p:txBody>
          <a:bodyPr>
            <a:normAutofit/>
          </a:bodyPr>
          <a:lstStyle/>
          <a:p>
            <a:pPr fontAlgn="auto">
              <a:spcAft>
                <a:spcPts val="0"/>
              </a:spcAft>
              <a:defRPr/>
            </a:pPr>
            <a:r>
              <a:rPr lang="en-US" dirty="0" smtClean="0"/>
              <a:t>What is expected for a 12 month old child?</a:t>
            </a:r>
            <a:endParaRPr lang="en-US" dirty="0"/>
          </a:p>
        </p:txBody>
      </p:sp>
      <p:pic>
        <p:nvPicPr>
          <p:cNvPr id="7171" name="Picture 3" descr="C:\Users\gillaspy\AppData\Local\Microsoft\Windows\Temporary Internet Files\Content.IE5\P6SK7ZO2\MP9004484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667000"/>
            <a:ext cx="25908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6200" y="2971800"/>
            <a:ext cx="4267200" cy="2031325"/>
          </a:xfrm>
          <a:prstGeom prst="rect">
            <a:avLst/>
          </a:prstGeom>
          <a:noFill/>
        </p:spPr>
        <p:txBody>
          <a:bodyPr wrap="square" rtlCol="0">
            <a:spAutoFit/>
          </a:bodyPr>
          <a:lstStyle/>
          <a:p>
            <a:pPr marL="457200" indent="-457200" algn="l">
              <a:lnSpc>
                <a:spcPct val="150000"/>
              </a:lnSpc>
              <a:buFont typeface="Arial" pitchFamily="34" charset="0"/>
              <a:buChar char="•"/>
            </a:pPr>
            <a:r>
              <a:rPr lang="en-US" sz="2800" dirty="0" smtClean="0"/>
              <a:t>Interacting with adults</a:t>
            </a:r>
          </a:p>
          <a:p>
            <a:pPr marL="457200" indent="-457200" algn="l">
              <a:lnSpc>
                <a:spcPct val="150000"/>
              </a:lnSpc>
              <a:buFont typeface="Arial" pitchFamily="34" charset="0"/>
              <a:buChar char="•"/>
            </a:pPr>
            <a:r>
              <a:rPr lang="en-US" sz="2800" dirty="0" smtClean="0"/>
              <a:t>Playing and talking</a:t>
            </a:r>
          </a:p>
          <a:p>
            <a:pPr marL="457200" indent="-457200" algn="l">
              <a:lnSpc>
                <a:spcPct val="150000"/>
              </a:lnSpc>
              <a:buFont typeface="Arial" pitchFamily="34" charset="0"/>
              <a:buChar char="•"/>
            </a:pPr>
            <a:r>
              <a:rPr lang="en-US" sz="2800" dirty="0" smtClean="0"/>
              <a:t>Getting around</a:t>
            </a:r>
            <a:endParaRPr lang="en-US" sz="2800" dirty="0"/>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0" name="Rectangle 6"/>
          <p:cNvSpPr>
            <a:spLocks noGrp="1" noChangeArrowheads="1"/>
          </p:cNvSpPr>
          <p:nvPr>
            <p:ph type="title"/>
          </p:nvPr>
        </p:nvSpPr>
        <p:spPr/>
        <p:txBody>
          <a:bodyPr/>
          <a:lstStyle/>
          <a:p>
            <a:pPr eaLnBrk="1" hangingPunct="1">
              <a:defRPr/>
            </a:pPr>
            <a:r>
              <a:rPr lang="en-US" dirty="0" smtClean="0"/>
              <a:t>Session Agenda</a:t>
            </a:r>
          </a:p>
        </p:txBody>
      </p:sp>
      <p:sp>
        <p:nvSpPr>
          <p:cNvPr id="31749" name="Rectangle 7"/>
          <p:cNvSpPr>
            <a:spLocks noGrp="1" noChangeArrowheads="1"/>
          </p:cNvSpPr>
          <p:nvPr>
            <p:ph type="body" idx="1"/>
          </p:nvPr>
        </p:nvSpPr>
        <p:spPr>
          <a:xfrm>
            <a:off x="457200" y="1905000"/>
            <a:ext cx="8229600" cy="4340352"/>
          </a:xfrm>
        </p:spPr>
        <p:txBody>
          <a:bodyPr/>
          <a:lstStyle/>
          <a:p>
            <a:pPr lvl="1" eaLnBrk="1" hangingPunct="1">
              <a:lnSpc>
                <a:spcPct val="150000"/>
              </a:lnSpc>
              <a:buFontTx/>
              <a:buChar char="•"/>
            </a:pPr>
            <a:r>
              <a:rPr lang="en-US" sz="2400" dirty="0" smtClean="0"/>
              <a:t>Remembering your knowledge of typical child development</a:t>
            </a:r>
          </a:p>
          <a:p>
            <a:pPr lvl="1" eaLnBrk="1" hangingPunct="1">
              <a:lnSpc>
                <a:spcPct val="150000"/>
              </a:lnSpc>
              <a:buFontTx/>
              <a:buChar char="•"/>
            </a:pPr>
            <a:r>
              <a:rPr lang="en-US" sz="2400" dirty="0" smtClean="0"/>
              <a:t>Using your knowledge of typical child development</a:t>
            </a:r>
          </a:p>
          <a:p>
            <a:pPr lvl="1" eaLnBrk="1" hangingPunct="1">
              <a:lnSpc>
                <a:spcPct val="150000"/>
              </a:lnSpc>
              <a:buFontTx/>
              <a:buChar char="•"/>
            </a:pPr>
            <a:r>
              <a:rPr lang="en-US" sz="2400" dirty="0" smtClean="0"/>
              <a:t>Organizing your knowledge of typical child development</a:t>
            </a:r>
          </a:p>
          <a:p>
            <a:pPr lvl="1" eaLnBrk="1" hangingPunct="1">
              <a:lnSpc>
                <a:spcPct val="150000"/>
              </a:lnSpc>
              <a:buFontTx/>
              <a:buChar char="•"/>
            </a:pPr>
            <a:r>
              <a:rPr lang="en-US" sz="2400" dirty="0" smtClean="0"/>
              <a:t>Putting it in action - Kim’s case study</a:t>
            </a:r>
          </a:p>
          <a:p>
            <a:pPr lvl="1" eaLnBrk="1" hangingPunct="1">
              <a:lnSpc>
                <a:spcPct val="150000"/>
              </a:lnSpc>
              <a:buFontTx/>
              <a:buChar char="•"/>
            </a:pPr>
            <a:r>
              <a:rPr lang="en-US" sz="2400" dirty="0" smtClean="0"/>
              <a:t>Putting it all together</a:t>
            </a:r>
          </a:p>
          <a:p>
            <a:pPr lvl="1" eaLnBrk="1" hangingPunct="1">
              <a:buFontTx/>
              <a:buChar char="•"/>
            </a:pPr>
            <a:endParaRPr lang="en-US" sz="2400" dirty="0" smtClean="0"/>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2</a:t>
            </a:fld>
            <a:endParaRPr lang="en-US" dirty="0"/>
          </a:p>
        </p:txBody>
      </p:sp>
    </p:spTree>
    <p:extLst>
      <p:ext uri="{BB962C8B-B14F-4D97-AF65-F5344CB8AC3E}">
        <p14:creationId xmlns:p14="http://schemas.microsoft.com/office/powerpoint/2010/main" val="184569020"/>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Tyler at 12 months old</a:t>
            </a:r>
            <a:endParaRPr lang="en-US" dirty="0"/>
          </a:p>
        </p:txBody>
      </p:sp>
      <p:sp>
        <p:nvSpPr>
          <p:cNvPr id="5" name="Content Placeholder 4"/>
          <p:cNvSpPr>
            <a:spLocks noGrp="1"/>
          </p:cNvSpPr>
          <p:nvPr>
            <p:ph sz="half" idx="1"/>
          </p:nvPr>
        </p:nvSpPr>
        <p:spPr>
          <a:xfrm>
            <a:off x="457200" y="2057400"/>
            <a:ext cx="4038600" cy="3733800"/>
          </a:xfrm>
        </p:spPr>
        <p:txBody>
          <a:bodyPr>
            <a:normAutofit/>
          </a:bodyPr>
          <a:lstStyle/>
          <a:p>
            <a:endParaRPr lang="en-US" dirty="0"/>
          </a:p>
        </p:txBody>
      </p:sp>
      <p:sp>
        <p:nvSpPr>
          <p:cNvPr id="6" name="Content Placeholder 5"/>
          <p:cNvSpPr>
            <a:spLocks noGrp="1"/>
          </p:cNvSpPr>
          <p:nvPr>
            <p:ph sz="half" idx="2"/>
          </p:nvPr>
        </p:nvSpPr>
        <p:spPr>
          <a:xfrm>
            <a:off x="4114800" y="2057400"/>
            <a:ext cx="4572000" cy="4187952"/>
          </a:xfrm>
        </p:spPr>
        <p:txBody>
          <a:bodyPr>
            <a:noAutofit/>
          </a:bodyPr>
          <a:lstStyle/>
          <a:p>
            <a:pPr fontAlgn="auto">
              <a:spcAft>
                <a:spcPts val="0"/>
              </a:spcAft>
              <a:defRPr/>
            </a:pPr>
            <a:endParaRPr lang="en-US" sz="2400" dirty="0"/>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Putting it into Action - Kim</a:t>
            </a:r>
            <a:endParaRPr lang="en-US" i="1" dirty="0"/>
          </a:p>
        </p:txBody>
      </p:sp>
      <p:pic>
        <p:nvPicPr>
          <p:cNvPr id="9218" name="Picture 2" descr="C:\Users\gillaspy\AppData\Local\Microsoft\Windows\Temporary Internet Files\Content.IE5\P6SK7ZO2\MP9002849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231136"/>
            <a:ext cx="5435212" cy="356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lstStyle/>
          <a:p>
            <a:r>
              <a:rPr lang="en-US" dirty="0" smtClean="0"/>
              <a:t>Keep a focus on functionality and the quality of skills</a:t>
            </a:r>
          </a:p>
          <a:p>
            <a:r>
              <a:rPr lang="en-US" dirty="0" smtClean="0"/>
              <a:t>Remember that children’s skills don’t come at exact ages</a:t>
            </a:r>
          </a:p>
          <a:p>
            <a:r>
              <a:rPr lang="en-US" dirty="0" smtClean="0"/>
              <a:t>Give credit for accommodations, but don’t adjust for prematurity</a:t>
            </a:r>
          </a:p>
          <a:p>
            <a:r>
              <a:rPr lang="en-US" dirty="0" smtClean="0"/>
              <a:t>Remember that culture plays a part in what is age-expected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22</a:t>
            </a:fld>
            <a:endParaRPr lang="en-US" dirty="0"/>
          </a:p>
        </p:txBody>
      </p:sp>
    </p:spTree>
    <p:extLst>
      <p:ext uri="{BB962C8B-B14F-4D97-AF65-F5344CB8AC3E}">
        <p14:creationId xmlns:p14="http://schemas.microsoft.com/office/powerpoint/2010/main" val="481457050"/>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Questions?</a:t>
            </a:r>
            <a:endParaRPr lang="en-US" sz="4000" dirty="0"/>
          </a:p>
        </p:txBody>
      </p:sp>
      <p:pic>
        <p:nvPicPr>
          <p:cNvPr id="8194" name="Picture 2" descr="C:\Users\gillaspy\AppData\Local\Microsoft\Windows\Temporary Internet Files\Content.IE5\8CZ5ZR70\MP9004278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42529"/>
            <a:ext cx="6744548" cy="449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60729"/>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Contact Information</a:t>
            </a:r>
            <a:endParaRPr lang="en-US" sz="4000" dirty="0"/>
          </a:p>
        </p:txBody>
      </p:sp>
      <p:sp>
        <p:nvSpPr>
          <p:cNvPr id="6" name="Content Placeholder 5"/>
          <p:cNvSpPr>
            <a:spLocks noGrp="1"/>
          </p:cNvSpPr>
          <p:nvPr>
            <p:ph idx="1"/>
          </p:nvPr>
        </p:nvSpPr>
        <p:spPr/>
        <p:txBody>
          <a:bodyPr>
            <a:normAutofit/>
          </a:bodyPr>
          <a:lstStyle/>
          <a:p>
            <a:pPr marL="0" indent="0" algn="ctr">
              <a:buNone/>
            </a:pPr>
            <a:r>
              <a:rPr lang="en-US" dirty="0" smtClean="0"/>
              <a:t>Kathi Gillaspy, NECTAC</a:t>
            </a:r>
          </a:p>
          <a:p>
            <a:pPr marL="0" indent="0" algn="ctr">
              <a:buNone/>
            </a:pPr>
            <a:r>
              <a:rPr lang="en-US" dirty="0" smtClean="0">
                <a:hlinkClick r:id="rId3"/>
              </a:rPr>
              <a:t>kathi.gillaspy@unc.edu</a:t>
            </a:r>
            <a:endParaRPr lang="en-US" dirty="0" smtClean="0"/>
          </a:p>
          <a:p>
            <a:pPr marL="0" indent="0" algn="ctr">
              <a:buNone/>
            </a:pPr>
            <a:r>
              <a:rPr lang="en-US" dirty="0" smtClean="0"/>
              <a:t>919.843.5950</a:t>
            </a:r>
          </a:p>
          <a:p>
            <a:pPr marL="0" indent="0" algn="ctr">
              <a:buNone/>
            </a:pPr>
            <a:endParaRPr lang="en-US" dirty="0"/>
          </a:p>
          <a:p>
            <a:pPr marL="0" indent="0" algn="ctr">
              <a:buNone/>
            </a:pPr>
            <a:r>
              <a:rPr lang="en-US" dirty="0" smtClean="0"/>
              <a:t>Sharon Ringwalt, NECTAC/MSRRC</a:t>
            </a:r>
          </a:p>
          <a:p>
            <a:pPr marL="0" indent="0" algn="ctr">
              <a:buNone/>
            </a:pPr>
            <a:r>
              <a:rPr lang="en-US" dirty="0" smtClean="0">
                <a:hlinkClick r:id="rId4"/>
              </a:rPr>
              <a:t>sharon.ringwalt@unc.edu</a:t>
            </a:r>
            <a:endParaRPr lang="en-US" dirty="0" smtClean="0"/>
          </a:p>
          <a:p>
            <a:pPr marL="0" indent="0" algn="ctr">
              <a:buNone/>
            </a:pPr>
            <a:r>
              <a:rPr lang="en-US" dirty="0" smtClean="0"/>
              <a:t>919.843.2275</a:t>
            </a:r>
            <a:endParaRPr lang="en-US" dirty="0"/>
          </a:p>
        </p:txBody>
      </p:sp>
    </p:spTree>
    <p:extLst>
      <p:ext uri="{BB962C8B-B14F-4D97-AF65-F5344CB8AC3E}">
        <p14:creationId xmlns:p14="http://schemas.microsoft.com/office/powerpoint/2010/main" val="873116957"/>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Remembering Your Knowledge of Typical Child Development</a:t>
            </a:r>
            <a:endParaRPr lang="en-US" dirty="0"/>
          </a:p>
        </p:txBody>
      </p:sp>
      <p:sp>
        <p:nvSpPr>
          <p:cNvPr id="4" name="Slide Number Placeholder 3"/>
          <p:cNvSpPr>
            <a:spLocks noGrp="1"/>
          </p:cNvSpPr>
          <p:nvPr>
            <p:ph type="sldNum" sz="quarter" idx="10"/>
          </p:nvPr>
        </p:nvSpPr>
        <p:spPr/>
        <p:txBody>
          <a:bodyPr/>
          <a:lstStyle/>
          <a:p>
            <a:pPr>
              <a:defRPr/>
            </a:pPr>
            <a:fld id="{375B5C1F-A8C5-424E-9894-3AA0CD7A156E}" type="slidenum">
              <a:rPr lang="en-US" smtClean="0"/>
              <a:pPr>
                <a:defRPr/>
              </a:pPr>
              <a:t>3</a:t>
            </a:fld>
            <a:endParaRPr lang="en-US" dirty="0"/>
          </a:p>
        </p:txBody>
      </p:sp>
      <p:pic>
        <p:nvPicPr>
          <p:cNvPr id="5" name="Picture 2" descr="C:\Users\gillaspy\AppData\Local\Microsoft\Windows\Temporary Internet Files\Content.IE5\4LK2IHZT\MP9002020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337" y="2971800"/>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941578"/>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0" name="Rectangle 6"/>
          <p:cNvSpPr>
            <a:spLocks noGrp="1" noChangeArrowheads="1"/>
          </p:cNvSpPr>
          <p:nvPr>
            <p:ph type="title"/>
          </p:nvPr>
        </p:nvSpPr>
        <p:spPr/>
        <p:txBody>
          <a:bodyPr/>
          <a:lstStyle/>
          <a:p>
            <a:pPr eaLnBrk="1" hangingPunct="1">
              <a:defRPr/>
            </a:pPr>
            <a:r>
              <a:rPr lang="en-US" dirty="0" smtClean="0"/>
              <a:t>Know and use your resources!</a:t>
            </a:r>
          </a:p>
        </p:txBody>
      </p:sp>
      <p:sp>
        <p:nvSpPr>
          <p:cNvPr id="31749" name="Rectangle 7"/>
          <p:cNvSpPr>
            <a:spLocks noGrp="1" noChangeArrowheads="1"/>
          </p:cNvSpPr>
          <p:nvPr>
            <p:ph type="body" idx="1"/>
          </p:nvPr>
        </p:nvSpPr>
        <p:spPr>
          <a:xfrm>
            <a:off x="457200" y="1905000"/>
            <a:ext cx="3505200" cy="1447800"/>
          </a:xfrm>
        </p:spPr>
        <p:txBody>
          <a:bodyPr/>
          <a:lstStyle/>
          <a:p>
            <a:pPr marL="457200" lvl="1" indent="0" eaLnBrk="1" hangingPunct="1">
              <a:buNone/>
            </a:pPr>
            <a:r>
              <a:rPr lang="en-US" sz="2800" dirty="0" smtClean="0"/>
              <a:t>Maryland Healthy Beginnings &amp; Crosswalk</a:t>
            </a:r>
          </a:p>
          <a:p>
            <a:pPr marL="457200" lvl="1" indent="0" eaLnBrk="1" hangingPunct="1">
              <a:buNone/>
            </a:pPr>
            <a:endParaRPr lang="en-US" sz="2800" dirty="0" smtClean="0"/>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4</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616735514"/>
              </p:ext>
            </p:extLst>
          </p:nvPr>
        </p:nvGraphicFramePr>
        <p:xfrm>
          <a:off x="3352800" y="2362200"/>
          <a:ext cx="5410200" cy="3990582"/>
        </p:xfrm>
        <a:graphic>
          <a:graphicData uri="http://schemas.openxmlformats.org/presentationml/2006/ole">
            <mc:AlternateContent xmlns:mc="http://schemas.openxmlformats.org/markup-compatibility/2006">
              <mc:Choice xmlns:v="urn:schemas-microsoft-com:vml" Requires="v">
                <p:oleObj spid="_x0000_s3087" name="Acrobat Document" r:id="rId4" imgW="10068120" imgH="7767000" progId="AcroExch.Document.7">
                  <p:embed/>
                </p:oleObj>
              </mc:Choice>
              <mc:Fallback>
                <p:oleObj name="Acrobat Document" r:id="rId4" imgW="10068120" imgH="7767000" progId="AcroExch.Document.7">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362200"/>
                        <a:ext cx="5410200" cy="39905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0" name="Rectangle 6"/>
          <p:cNvSpPr>
            <a:spLocks noGrp="1" noChangeArrowheads="1"/>
          </p:cNvSpPr>
          <p:nvPr>
            <p:ph type="title"/>
          </p:nvPr>
        </p:nvSpPr>
        <p:spPr/>
        <p:txBody>
          <a:bodyPr/>
          <a:lstStyle/>
          <a:p>
            <a:pPr eaLnBrk="1" hangingPunct="1">
              <a:defRPr/>
            </a:pPr>
            <a:r>
              <a:rPr lang="en-US" dirty="0" smtClean="0"/>
              <a:t>Know and use your resources!</a:t>
            </a:r>
          </a:p>
        </p:txBody>
      </p:sp>
      <p:sp>
        <p:nvSpPr>
          <p:cNvPr id="31749" name="Rectangle 7"/>
          <p:cNvSpPr>
            <a:spLocks noGrp="1" noChangeArrowheads="1"/>
          </p:cNvSpPr>
          <p:nvPr>
            <p:ph type="body" idx="1"/>
          </p:nvPr>
        </p:nvSpPr>
        <p:spPr>
          <a:xfrm>
            <a:off x="457200" y="1905000"/>
            <a:ext cx="3124200" cy="3124200"/>
          </a:xfrm>
        </p:spPr>
        <p:txBody>
          <a:bodyPr/>
          <a:lstStyle/>
          <a:p>
            <a:pPr marL="457200" lvl="1" indent="0" eaLnBrk="1" hangingPunct="1">
              <a:buNone/>
            </a:pPr>
            <a:r>
              <a:rPr lang="en-US" sz="2800" dirty="0" smtClean="0"/>
              <a:t>Virginia Infant/Toddler Development by Age and Early Childhood Outcomes</a:t>
            </a:r>
          </a:p>
          <a:p>
            <a:pPr marL="457200" lvl="1" indent="0" eaLnBrk="1" hangingPunct="1">
              <a:buNone/>
            </a:pPr>
            <a:endParaRPr lang="en-US" sz="2800" dirty="0" smtClean="0"/>
          </a:p>
        </p:txBody>
      </p:sp>
      <p:sp>
        <p:nvSpPr>
          <p:cNvPr id="5" name="Slide Number Placeholder 4"/>
          <p:cNvSpPr>
            <a:spLocks noGrp="1"/>
          </p:cNvSpPr>
          <p:nvPr>
            <p:ph type="sldNum" sz="quarter" idx="10"/>
          </p:nvPr>
        </p:nvSpPr>
        <p:spPr/>
        <p:txBody>
          <a:bodyPr/>
          <a:lstStyle/>
          <a:p>
            <a:pPr>
              <a:defRPr/>
            </a:pPr>
            <a:fld id="{375B5C1F-A8C5-424E-9894-3AA0CD7A156E}" type="slidenum">
              <a:rPr lang="en-US" smtClean="0"/>
              <a:pPr>
                <a:defRPr/>
              </a:pPr>
              <a:t>5</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145737283"/>
              </p:ext>
            </p:extLst>
          </p:nvPr>
        </p:nvGraphicFramePr>
        <p:xfrm>
          <a:off x="4038600" y="1981200"/>
          <a:ext cx="3657600" cy="4419600"/>
        </p:xfrm>
        <a:graphic>
          <a:graphicData uri="http://schemas.openxmlformats.org/presentationml/2006/ole">
            <mc:AlternateContent xmlns:mc="http://schemas.openxmlformats.org/markup-compatibility/2006">
              <mc:Choice xmlns:v="urn:schemas-microsoft-com:vml" Requires="v">
                <p:oleObj spid="_x0000_s4109" name="Acrobat Document" r:id="rId4" imgW="7779960" imgH="10051560" progId="AcroExch.Document.7">
                  <p:embed/>
                </p:oleObj>
              </mc:Choice>
              <mc:Fallback>
                <p:oleObj name="Acrobat Document" r:id="rId4" imgW="7779960" imgH="10051560" progId="AcroExch.Document.7">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981200"/>
                        <a:ext cx="3657600"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3555457"/>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Resources for understanding      age-expected child development</a:t>
            </a:r>
            <a:endParaRPr lang="en-US" sz="3600" dirty="0"/>
          </a:p>
        </p:txBody>
      </p:sp>
      <p:sp>
        <p:nvSpPr>
          <p:cNvPr id="3" name="Content Placeholder 2"/>
          <p:cNvSpPr>
            <a:spLocks noGrp="1"/>
          </p:cNvSpPr>
          <p:nvPr>
            <p:ph idx="1"/>
          </p:nvPr>
        </p:nvSpPr>
        <p:spPr/>
        <p:txBody>
          <a:bodyPr/>
          <a:lstStyle/>
          <a:p>
            <a:r>
              <a:rPr lang="en-US" sz="2800" dirty="0" smtClean="0"/>
              <a:t>Website list: </a:t>
            </a:r>
            <a:r>
              <a:rPr lang="en-US" sz="2000" dirty="0" smtClean="0">
                <a:hlinkClick r:id="rId3"/>
              </a:rPr>
              <a:t>http://www.fpg.unc.edu/~eco/assets/pdfs/Age-expected_Resources.pdf</a:t>
            </a:r>
            <a:endParaRPr lang="en-US" sz="2800" dirty="0" smtClean="0"/>
          </a:p>
          <a:p>
            <a:r>
              <a:rPr lang="en-US" sz="2800" dirty="0" smtClean="0"/>
              <a:t>CDC milestone lists by </a:t>
            </a:r>
            <a:r>
              <a:rPr lang="en-US" sz="2800" dirty="0"/>
              <a:t>age: </a:t>
            </a:r>
            <a:r>
              <a:rPr lang="en-US" sz="2000" dirty="0">
                <a:hlinkClick r:id="rId4"/>
              </a:rPr>
              <a:t>http://</a:t>
            </a:r>
            <a:r>
              <a:rPr lang="en-US" sz="2000" dirty="0" smtClean="0">
                <a:hlinkClick r:id="rId4"/>
              </a:rPr>
              <a:t>www.cdc.gov/ncbddd/actearly/milestones/index.html</a:t>
            </a:r>
            <a:endParaRPr lang="en-US" sz="2000" dirty="0" smtClean="0"/>
          </a:p>
          <a:p>
            <a:r>
              <a:rPr lang="en-US" sz="2800" dirty="0" smtClean="0"/>
              <a:t>MEISR-COSF – routines by outcomes with approximate age levels</a:t>
            </a:r>
          </a:p>
          <a:p>
            <a:r>
              <a:rPr lang="en-US" sz="2800" dirty="0" smtClean="0"/>
              <a:t>ND state compiled milestone lists in each outcome area by age</a:t>
            </a:r>
          </a:p>
        </p:txBody>
      </p:sp>
      <p:sp>
        <p:nvSpPr>
          <p:cNvPr id="4" name="Slide Number Placeholder 3"/>
          <p:cNvSpPr>
            <a:spLocks noGrp="1"/>
          </p:cNvSpPr>
          <p:nvPr>
            <p:ph type="sldNum" sz="quarter" idx="10"/>
          </p:nvPr>
        </p:nvSpPr>
        <p:spPr>
          <a:prstGeom prst="rect">
            <a:avLst/>
          </a:prstGeom>
        </p:spPr>
        <p:txBody>
          <a:bodyPr/>
          <a:lstStyle/>
          <a:p>
            <a:pPr>
              <a:defRPr/>
            </a:pPr>
            <a:fld id="{375B5C1F-A8C5-424E-9894-3AA0CD7A156E}" type="slidenum">
              <a:rPr lang="en-US" smtClean="0"/>
              <a:pPr>
                <a:defRPr/>
              </a:pPr>
              <a:t>6</a:t>
            </a:fld>
            <a:endParaRPr lang="en-US" dirty="0"/>
          </a:p>
        </p:txBody>
      </p:sp>
    </p:spTree>
    <p:extLst>
      <p:ext uri="{BB962C8B-B14F-4D97-AF65-F5344CB8AC3E}">
        <p14:creationId xmlns:p14="http://schemas.microsoft.com/office/powerpoint/2010/main" val="25183462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a:lstStyle/>
          <a:p>
            <a:r>
              <a:rPr lang="en-US" sz="3200" dirty="0" smtClean="0">
                <a:effectLst/>
              </a:rPr>
              <a:t>Using Age-Expected Resources</a:t>
            </a:r>
          </a:p>
        </p:txBody>
      </p:sp>
      <p:sp>
        <p:nvSpPr>
          <p:cNvPr id="92163" name="Rectangle 3"/>
          <p:cNvSpPr>
            <a:spLocks noGrp="1" noChangeArrowheads="1"/>
          </p:cNvSpPr>
          <p:nvPr>
            <p:ph idx="1"/>
          </p:nvPr>
        </p:nvSpPr>
        <p:spPr/>
        <p:txBody>
          <a:bodyPr/>
          <a:lstStyle/>
          <a:p>
            <a:r>
              <a:rPr lang="en-US" sz="2800" dirty="0" smtClean="0"/>
              <a:t>Look for items that are similar to the skills the child has demonstrated – they won’t be exact</a:t>
            </a:r>
          </a:p>
          <a:p>
            <a:r>
              <a:rPr lang="en-US" sz="2800" dirty="0" smtClean="0"/>
              <a:t>Use more than one resource</a:t>
            </a:r>
          </a:p>
          <a:p>
            <a:r>
              <a:rPr lang="en-US" sz="2800" dirty="0" smtClean="0"/>
              <a:t>If in doubt, get information about the child’s functioning that is more descriptive</a:t>
            </a:r>
          </a:p>
          <a:p>
            <a:pPr lvl="1"/>
            <a:r>
              <a:rPr lang="en-US" sz="2400" dirty="0" smtClean="0"/>
              <a:t>He’s happy.</a:t>
            </a:r>
          </a:p>
          <a:p>
            <a:pPr lvl="2"/>
            <a:r>
              <a:rPr lang="en-US" sz="2000" dirty="0" smtClean="0"/>
              <a:t>What is he doing that makes you say he’s happy?</a:t>
            </a:r>
            <a:endParaRPr lang="en-US" sz="2000" dirty="0"/>
          </a:p>
          <a:p>
            <a:pPr lvl="1"/>
            <a:r>
              <a:rPr lang="en-US" sz="2400" dirty="0" smtClean="0"/>
              <a:t>She plays well with toys.</a:t>
            </a:r>
          </a:p>
          <a:p>
            <a:pPr lvl="2"/>
            <a:r>
              <a:rPr lang="en-US" sz="2000" dirty="0" smtClean="0"/>
              <a:t>What does she do with toys?</a:t>
            </a:r>
            <a:endParaRPr lang="en-US" sz="2000" dirty="0"/>
          </a:p>
          <a:p>
            <a:pPr lvl="2"/>
            <a:endParaRPr lang="en-US" sz="2000" dirty="0" smtClean="0"/>
          </a:p>
        </p:txBody>
      </p:sp>
      <p:sp>
        <p:nvSpPr>
          <p:cNvPr id="6" name="Slide Number Placeholder 5"/>
          <p:cNvSpPr>
            <a:spLocks noGrp="1"/>
          </p:cNvSpPr>
          <p:nvPr>
            <p:ph type="sldNum" sz="quarter" idx="10"/>
          </p:nvPr>
        </p:nvSpPr>
        <p:spPr/>
        <p:txBody>
          <a:bodyPr/>
          <a:lstStyle/>
          <a:p>
            <a:pPr>
              <a:defRPr/>
            </a:pPr>
            <a:fld id="{375B5C1F-A8C5-424E-9894-3AA0CD7A156E}" type="slidenum">
              <a:rPr lang="en-US" smtClean="0"/>
              <a:pPr>
                <a:defRPr/>
              </a:pPr>
              <a:t>7</a:t>
            </a:fld>
            <a:endParaRPr lang="en-US" dirty="0"/>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a:lstStyle/>
          <a:p>
            <a:r>
              <a:rPr lang="en-US" sz="3200" dirty="0" smtClean="0">
                <a:effectLst/>
              </a:rPr>
              <a:t>Before, During and After</a:t>
            </a:r>
          </a:p>
        </p:txBody>
      </p:sp>
      <p:sp>
        <p:nvSpPr>
          <p:cNvPr id="92163" name="Rectangle 3"/>
          <p:cNvSpPr>
            <a:spLocks noGrp="1" noChangeArrowheads="1"/>
          </p:cNvSpPr>
          <p:nvPr>
            <p:ph idx="1"/>
          </p:nvPr>
        </p:nvSpPr>
        <p:spPr/>
        <p:txBody>
          <a:bodyPr/>
          <a:lstStyle/>
          <a:p>
            <a:pPr>
              <a:buNone/>
            </a:pPr>
            <a:r>
              <a:rPr lang="en-US" sz="2800" dirty="0" smtClean="0"/>
              <a:t>Use the resources to refresh your understanding of child development for the age of each child you see at each step in the IFSP process, including:</a:t>
            </a:r>
          </a:p>
          <a:p>
            <a:r>
              <a:rPr lang="en-US" sz="2800" dirty="0" smtClean="0"/>
              <a:t>Intake</a:t>
            </a:r>
          </a:p>
          <a:p>
            <a:r>
              <a:rPr lang="en-US" sz="2800" dirty="0" smtClean="0"/>
              <a:t>Evaluation and Assessment</a:t>
            </a:r>
          </a:p>
          <a:p>
            <a:r>
              <a:rPr lang="en-US" sz="2800" dirty="0" smtClean="0"/>
              <a:t>COS Rating</a:t>
            </a:r>
          </a:p>
          <a:p>
            <a:r>
              <a:rPr lang="en-US" sz="2800" dirty="0" smtClean="0"/>
              <a:t>Intervention </a:t>
            </a:r>
          </a:p>
          <a:p>
            <a:r>
              <a:rPr lang="en-US" sz="2800" dirty="0" smtClean="0"/>
              <a:t>Exit</a:t>
            </a:r>
          </a:p>
        </p:txBody>
      </p:sp>
      <p:sp>
        <p:nvSpPr>
          <p:cNvPr id="6" name="Slide Number Placeholder 5"/>
          <p:cNvSpPr>
            <a:spLocks noGrp="1"/>
          </p:cNvSpPr>
          <p:nvPr>
            <p:ph type="sldNum" sz="quarter" idx="10"/>
          </p:nvPr>
        </p:nvSpPr>
        <p:spPr/>
        <p:txBody>
          <a:bodyPr/>
          <a:lstStyle/>
          <a:p>
            <a:pPr>
              <a:defRPr/>
            </a:pPr>
            <a:fld id="{375B5C1F-A8C5-424E-9894-3AA0CD7A156E}" type="slidenum">
              <a:rPr lang="en-US" smtClean="0"/>
              <a:pPr>
                <a:defRPr/>
              </a:pPr>
              <a:t>8</a:t>
            </a:fld>
            <a:endParaRPr lang="en-US" dirty="0"/>
          </a:p>
        </p:txBody>
      </p:sp>
      <p:pic>
        <p:nvPicPr>
          <p:cNvPr id="5122" name="Picture 2" descr="C:\Users\gillaspy\AppData\Local\Microsoft\Windows\Temporary Internet Files\Content.IE5\4LK2IHZT\MP9004308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581400"/>
            <a:ext cx="1981423" cy="2701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what age does a child…?</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At wake up, child raises arms to be picked up</a:t>
            </a:r>
          </a:p>
          <a:p>
            <a:pPr marL="457200" indent="-457200">
              <a:buFont typeface="+mj-lt"/>
              <a:buAutoNum type="arabicPeriod"/>
            </a:pPr>
            <a:r>
              <a:rPr lang="en-US" sz="2000" dirty="0" smtClean="0"/>
              <a:t>At breakfast child holds own bottle propped</a:t>
            </a:r>
          </a:p>
          <a:p>
            <a:pPr marL="457200" indent="-457200">
              <a:buFont typeface="+mj-lt"/>
              <a:buAutoNum type="arabicPeriod"/>
            </a:pPr>
            <a:r>
              <a:rPr lang="en-US" sz="2000" dirty="0" smtClean="0"/>
              <a:t>At dressing child helps by extending arms/legs for shirt/pants</a:t>
            </a:r>
          </a:p>
          <a:p>
            <a:pPr marL="457200" indent="-457200">
              <a:buFont typeface="+mj-lt"/>
              <a:buAutoNum type="arabicPeriod"/>
            </a:pPr>
            <a:r>
              <a:rPr lang="en-US" sz="2000" dirty="0" smtClean="0"/>
              <a:t>In play child entertains self with a single toy for a bit longer (2-3 minutes)</a:t>
            </a:r>
          </a:p>
          <a:p>
            <a:pPr marL="457200" indent="-457200">
              <a:buFont typeface="+mj-lt"/>
              <a:buAutoNum type="arabicPeriod"/>
            </a:pPr>
            <a:r>
              <a:rPr lang="en-US" sz="2000" dirty="0" smtClean="0"/>
              <a:t>In play child names familiar objects (car, ball…)</a:t>
            </a:r>
          </a:p>
          <a:p>
            <a:pPr marL="457200" indent="-457200">
              <a:buFont typeface="+mj-lt"/>
              <a:buAutoNum type="arabicPeriod"/>
            </a:pPr>
            <a:r>
              <a:rPr lang="en-US" sz="2000" dirty="0" smtClean="0"/>
              <a:t>At home child walks about without support to play and explore</a:t>
            </a:r>
          </a:p>
          <a:p>
            <a:pPr marL="457200" indent="-457200">
              <a:buFont typeface="+mj-lt"/>
              <a:buAutoNum type="arabicPeriod"/>
            </a:pPr>
            <a:r>
              <a:rPr lang="en-US" sz="2000" dirty="0" smtClean="0"/>
              <a:t>In play child combines related objects in play (spoon-cup, stick-drum) </a:t>
            </a:r>
          </a:p>
          <a:p>
            <a:pPr marL="457200" indent="-457200">
              <a:buFont typeface="+mj-lt"/>
              <a:buAutoNum type="arabicPeriod"/>
            </a:pPr>
            <a:r>
              <a:rPr lang="en-US" sz="2000" dirty="0" smtClean="0"/>
              <a:t>Child has a vocabulary of 1-3 words</a:t>
            </a:r>
          </a:p>
          <a:p>
            <a:pPr marL="457200" indent="-457200">
              <a:buFont typeface="+mj-lt"/>
              <a:buAutoNum type="arabicPeriod"/>
            </a:pPr>
            <a:r>
              <a:rPr lang="en-US" sz="2000" dirty="0" smtClean="0"/>
              <a:t>At child care, child interacts with peers using gestures (e.g. push, pull, grab, aggressive with an occasional pat or toy offering)</a:t>
            </a:r>
            <a:endParaRPr lang="en-US" sz="2000" dirty="0"/>
          </a:p>
        </p:txBody>
      </p:sp>
    </p:spTree>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378&quot;&gt;&lt;object type=&quot;3&quot; unique_id=&quot;10645&quot;&gt;&lt;property id=&quot;20148&quot; value=&quot;5&quot;/&gt;&lt;property id=&quot;20300&quot; value=&quot;Slide 1 - &amp;quot;&amp;#x0D;&amp;#x0A;&amp;#x0D;&amp;#x0A;&amp;#x0D;&amp;#x0A;&amp;quot;&quot;/&gt;&lt;property id=&quot;20307&quot; value=&quot;925&quot;/&gt;&lt;/object&gt;&lt;object type=&quot;3&quot; unique_id=&quot;10646&quot;&gt;&lt;property id=&quot;20148&quot; value=&quot;5&quot;/&gt;&lt;property id=&quot;20300&quot; value=&quot;Slide 4 - &amp;quot;Know and use your resources!&amp;quot;&quot;/&gt;&lt;property id=&quot;20307&quot; value=&quot;924&quot;/&gt;&lt;/object&gt;&lt;object type=&quot;3&quot; unique_id=&quot;10649&quot;&gt;&lt;property id=&quot;20148&quot; value=&quot;5&quot;/&gt;&lt;property id=&quot;20300&quot; value=&quot;Slide 7 - &amp;quot;Using Age-Expected Resources&amp;quot;&quot;/&gt;&lt;property id=&quot;20307&quot; value=&quot;928&quot;/&gt;&lt;/object&gt;&lt;object type=&quot;3&quot; unique_id=&quot;10762&quot;&gt;&lt;property id=&quot;20148&quot; value=&quot;5&quot;/&gt;&lt;property id=&quot;20300&quot; value=&quot;Slide 8 - &amp;quot;Before, During and After&amp;quot;&quot;/&gt;&lt;property id=&quot;20307&quot; value=&quot;982&quot;/&gt;&lt;/object&gt;&lt;object type=&quot;3&quot; unique_id=&quot;10764&quot;&gt;&lt;property id=&quot;20148&quot; value=&quot;5&quot;/&gt;&lt;property id=&quot;20300&quot; value=&quot;Slide 9 - &amp;quot;At what age does a child…?&amp;quot;&quot;/&gt;&lt;property id=&quot;20307&quot; value=&quot;985&quot;/&gt;&lt;/object&gt;&lt;object type=&quot;3&quot; unique_id=&quot;10765&quot;&gt;&lt;property id=&quot;20148&quot; value=&quot;5&quot;/&gt;&lt;property id=&quot;20300&quot; value=&quot;Slide 10 - &amp;quot;Developmental Progression&amp;quot;&quot;/&gt;&lt;property id=&quot;20307&quot; value=&quot;987&quot;/&gt;&lt;/object&gt;&lt;object type=&quot;3&quot; unique_id=&quot;10766&quot;&gt;&lt;property id=&quot;20148&quot; value=&quot;5&quot;/&gt;&lt;property id=&quot;20300&quot; value=&quot;Slide 11 - &amp;quot;Developmental Progression&amp;quot;&quot;/&gt;&lt;property id=&quot;20307&quot; value=&quot;986&quot;/&gt;&lt;/object&gt;&lt;object type=&quot;3&quot; unique_id=&quot;10767&quot;&gt;&lt;property id=&quot;20148&quot; value=&quot;5&quot;/&gt;&lt;property id=&quot;20300&quot; value=&quot;Slide 12 - &amp;quot;Developmental Progression&amp;quot;&quot;/&gt;&lt;property id=&quot;20307&quot; value=&quot;988&quot;/&gt;&lt;/object&gt;&lt;object type=&quot;3&quot; unique_id=&quot;10768&quot;&gt;&lt;property id=&quot;20148&quot; value=&quot;5&quot;/&gt;&lt;property id=&quot;20300&quot; value=&quot;Slide 15 - &amp;quot;Defining Age-Expected (AE), Immediate Foundational (IF) and Foundational (F)&amp;quot;&quot;/&gt;&lt;property id=&quot;20307&quot; value=&quot;989&quot;/&gt;&lt;/object&gt;&lt;object type=&quot;3&quot; unique_id=&quot;10770&quot;&gt;&lt;property id=&quot;20148&quot; value=&quot;5&quot;/&gt;&lt;property id=&quot;20300&quot; value=&quot;Slide 18 - &amp;quot;Activity&amp;quot;&quot;/&gt;&lt;property id=&quot;20307&quot; value=&quot;993&quot;/&gt;&lt;/object&gt;&lt;object type=&quot;3&quot; unique_id=&quot;10771&quot;&gt;&lt;property id=&quot;20148&quot; value=&quot;5&quot;/&gt;&lt;property id=&quot;20300&quot; value=&quot;Slide 19 - &amp;quot;Honing in on what’s age-expected&amp;quot;&quot;/&gt;&lt;property id=&quot;20307&quot; value=&quot;991&quot;/&gt;&lt;/object&gt;&lt;object type=&quot;3&quot; unique_id=&quot;10772&quot;&gt;&lt;property id=&quot;20148&quot; value=&quot;5&quot;/&gt;&lt;property id=&quot;20300&quot; value=&quot;Slide 20 - &amp;quot;Tyler at 12 months old&amp;quot;&quot;/&gt;&lt;property id=&quot;20307&quot; value=&quot;992&quot;/&gt;&lt;/object&gt;&lt;object type=&quot;3&quot; unique_id=&quot;10773&quot;&gt;&lt;property id=&quot;20148&quot; value=&quot;5&quot;/&gt;&lt;property id=&quot;20300&quot; value=&quot;Slide 21 - &amp;quot;Putting it into Action - Kim&amp;quot;&quot;/&gt;&lt;property id=&quot;20307&quot; value=&quot;994&quot;/&gt;&lt;/object&gt;&lt;object type=&quot;3&quot; unique_id=&quot;10792&quot;&gt;&lt;property id=&quot;20148&quot; value=&quot;5&quot;/&gt;&lt;property id=&quot;20300&quot; value=&quot;Slide 2 - &amp;quot;Session Agenda&amp;quot;&quot;/&gt;&lt;property id=&quot;20307&quot; value=&quot;995&quot;/&gt;&lt;/object&gt;&lt;object type=&quot;3&quot; unique_id=&quot;10793&quot;&gt;&lt;property id=&quot;20148&quot; value=&quot;5&quot;/&gt;&lt;property id=&quot;20300&quot; value=&quot;Slide 3 - &amp;quot;Remembering Your Knowledge of Typical Child Development&amp;quot;&quot;/&gt;&lt;property id=&quot;20307&quot; value=&quot;996&quot;/&gt;&lt;/object&gt;&lt;object type=&quot;3&quot; unique_id=&quot;10794&quot;&gt;&lt;property id=&quot;20148&quot; value=&quot;5&quot;/&gt;&lt;property id=&quot;20300&quot; value=&quot;Slide 5 - &amp;quot;Know and use your resources!&amp;quot;&quot;/&gt;&lt;property id=&quot;20307&quot; value=&quot;997&quot;/&gt;&lt;/object&gt;&lt;object type=&quot;3&quot; unique_id=&quot;10795&quot;&gt;&lt;property id=&quot;20148&quot; value=&quot;5&quot;/&gt;&lt;property id=&quot;20300&quot; value=&quot;Slide 6 - &amp;quot;Resources for understanding      age-expected child development&amp;quot;&quot;/&gt;&lt;property id=&quot;20307&quot; value=&quot;998&quot;/&gt;&lt;/object&gt;&lt;object type=&quot;3&quot; unique_id=&quot;10995&quot;&gt;&lt;property id=&quot;20148&quot; value=&quot;5&quot;/&gt;&lt;property id=&quot;20300&quot; value=&quot;Slide 13 - &amp;quot;Developmental Progression&amp;quot;&quot;/&gt;&lt;property id=&quot;20307&quot; value=&quot;999&quot;/&gt;&lt;/object&gt;&lt;object type=&quot;3&quot; unique_id=&quot;10996&quot;&gt;&lt;property id=&quot;20148&quot; value=&quot;5&quot;/&gt;&lt;property id=&quot;20300&quot; value=&quot;Slide 14 - &amp;quot;Developmental Progression&amp;quot;&quot;/&gt;&lt;property id=&quot;20307&quot; value=&quot;1000&quot;/&gt;&lt;/object&gt;&lt;object type=&quot;3&quot; unique_id=&quot;11039&quot;&gt;&lt;property id=&quot;20148&quot; value=&quot;5&quot;/&gt;&lt;property id=&quot;20300&quot; value=&quot;Slide 16 - &amp;quot;Immediate foundational skills&amp;quot;&quot;/&gt;&lt;property id=&quot;20307&quot; value=&quot;1001&quot;/&gt;&lt;/object&gt;&lt;object type=&quot;3&quot; unique_id=&quot;11040&quot;&gt;&lt;property id=&quot;20148&quot; value=&quot;5&quot;/&gt;&lt;property id=&quot;20300&quot; value=&quot;Slide 17 - &amp;quot;What are foundational skills?&amp;quot;&quot;/&gt;&lt;property id=&quot;20307&quot; value=&quot;1002&quot;/&gt;&lt;/object&gt;&lt;object type=&quot;3&quot; unique_id=&quot;11133&quot;&gt;&lt;property id=&quot;20148&quot; value=&quot;5&quot;/&gt;&lt;property id=&quot;20300&quot; value=&quot;Slide 22 - &amp;quot;Putting it all together&amp;quot;&quot;/&gt;&lt;property id=&quot;20307&quot; value=&quot;1004&quot;/&gt;&lt;/object&gt;&lt;object type=&quot;3&quot; unique_id=&quot;11134&quot;&gt;&lt;property id=&quot;20148&quot; value=&quot;5&quot;/&gt;&lt;property id=&quot;20300&quot; value=&quot;Slide 23 - &amp;quot;Questions?&amp;quot;&quot;/&gt;&lt;property id=&quot;20307&quot; value=&quot;1005&quot;/&gt;&lt;/object&gt;&lt;object type=&quot;3&quot; unique_id=&quot;11135&quot;&gt;&lt;property id=&quot;20148&quot; value=&quot;5&quot;/&gt;&lt;property id=&quot;20300&quot; value=&quot;Slide 24 - &amp;quot;Contact Information&amp;quot;&quot;/&gt;&lt;property id=&quot;20307&quot; value=&quot;1006&quot;/&gt;&lt;/object&gt;&lt;/object&gt;&lt;object type=&quot;8&quot; unique_id=&quot;10424&quot;&gt;&lt;/object&gt;&lt;/object&gt;&lt;/database&gt;"/>
  <p:tag name="SECTOMILLISECCONVERTED" val="1"/>
</p:tagLst>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First chil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14317</TotalTime>
  <Words>2524</Words>
  <Application>Microsoft Office PowerPoint</Application>
  <PresentationFormat>On-screen Show (4:3)</PresentationFormat>
  <Paragraphs>275</Paragraphs>
  <Slides>24</Slides>
  <Notes>23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24</vt:i4>
      </vt:variant>
    </vt:vector>
  </HeadingPairs>
  <TitlesOfParts>
    <vt:vector size="31" baseType="lpstr">
      <vt:lpstr>3_Default Design</vt:lpstr>
      <vt:lpstr>6_Default Design-First child</vt:lpstr>
      <vt:lpstr>7_Default Design-Second child</vt:lpstr>
      <vt:lpstr>8_Default Design-Third child</vt:lpstr>
      <vt:lpstr>9_Default Design-Fourth child</vt:lpstr>
      <vt:lpstr>10_Default Design-Fifth child</vt:lpstr>
      <vt:lpstr>Acrobat Document</vt:lpstr>
      <vt:lpstr>   </vt:lpstr>
      <vt:lpstr>Session Agenda</vt:lpstr>
      <vt:lpstr>Remembering Your Knowledge of Typical Child Development</vt:lpstr>
      <vt:lpstr>Know and use your resources!</vt:lpstr>
      <vt:lpstr>Know and use your resources!</vt:lpstr>
      <vt:lpstr>Resources for understanding      age-expected child development</vt:lpstr>
      <vt:lpstr>Using Age-Expected Resources</vt:lpstr>
      <vt:lpstr>Before, During and After</vt:lpstr>
      <vt:lpstr>At what age does a child…?</vt:lpstr>
      <vt:lpstr>Developmental Progression</vt:lpstr>
      <vt:lpstr>Developmental Progression</vt:lpstr>
      <vt:lpstr>Developmental Progression</vt:lpstr>
      <vt:lpstr>Developmental Progression</vt:lpstr>
      <vt:lpstr>Developmental Progression</vt:lpstr>
      <vt:lpstr>Defining Age-Expected (AE), Immediate Foundational (IF) and Foundational (F)</vt:lpstr>
      <vt:lpstr>Immediate foundational skills</vt:lpstr>
      <vt:lpstr>What are foundational skills?</vt:lpstr>
      <vt:lpstr>Activity</vt:lpstr>
      <vt:lpstr>Honing in on what’s age-expected</vt:lpstr>
      <vt:lpstr>Tyler at 12 months old</vt:lpstr>
      <vt:lpstr>Putting it into Action - Kim</vt:lpstr>
      <vt:lpstr>Putting it all together</vt:lpstr>
      <vt:lpstr>Questions?</vt:lpstr>
      <vt:lpstr>Contact Information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fpg</cp:lastModifiedBy>
  <cp:revision>878</cp:revision>
  <dcterms:created xsi:type="dcterms:W3CDTF">2008-03-27T18:39:34Z</dcterms:created>
  <dcterms:modified xsi:type="dcterms:W3CDTF">2011-10-29T15:05:31Z</dcterms:modified>
</cp:coreProperties>
</file>