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theme/themeOverride1.xml" ContentType="application/vnd.openxmlformats-officedocument.themeOverr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Default Extension="xlsx" ContentType="application/vnd.openxmlformats-officedocument.spreadsheetml.sheet"/>
  <Override PartName="/ppt/charts/chart3.xml" ContentType="application/vnd.openxmlformats-officedocument.drawingml.chart+xml"/>
  <Override PartName="/ppt/charts/chart5.xml" ContentType="application/vnd.openxmlformats-officedocument.drawingml.char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Default Extension="wav" ContentType="audio/wav"/>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charts/chart4.xml" ContentType="application/vnd.openxmlformats-officedocument.drawingml.chart+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74" r:id="rId1"/>
  </p:sldMasterIdLst>
  <p:notesMasterIdLst>
    <p:notesMasterId r:id="rId45"/>
  </p:notesMasterIdLst>
  <p:handoutMasterIdLst>
    <p:handoutMasterId r:id="rId46"/>
  </p:handoutMasterIdLst>
  <p:sldIdLst>
    <p:sldId id="318" r:id="rId2"/>
    <p:sldId id="341" r:id="rId3"/>
    <p:sldId id="319" r:id="rId4"/>
    <p:sldId id="320" r:id="rId5"/>
    <p:sldId id="321" r:id="rId6"/>
    <p:sldId id="323" r:id="rId7"/>
    <p:sldId id="324" r:id="rId8"/>
    <p:sldId id="326" r:id="rId9"/>
    <p:sldId id="316" r:id="rId10"/>
    <p:sldId id="287" r:id="rId11"/>
    <p:sldId id="288" r:id="rId12"/>
    <p:sldId id="289" r:id="rId13"/>
    <p:sldId id="290" r:id="rId14"/>
    <p:sldId id="291" r:id="rId15"/>
    <p:sldId id="292" r:id="rId16"/>
    <p:sldId id="293" r:id="rId17"/>
    <p:sldId id="294" r:id="rId18"/>
    <p:sldId id="295" r:id="rId19"/>
    <p:sldId id="296" r:id="rId20"/>
    <p:sldId id="297" r:id="rId21"/>
    <p:sldId id="298" r:id="rId22"/>
    <p:sldId id="299" r:id="rId23"/>
    <p:sldId id="300" r:id="rId24"/>
    <p:sldId id="301" r:id="rId25"/>
    <p:sldId id="302" r:id="rId26"/>
    <p:sldId id="303" r:id="rId27"/>
    <p:sldId id="304" r:id="rId28"/>
    <p:sldId id="305" r:id="rId29"/>
    <p:sldId id="306" r:id="rId30"/>
    <p:sldId id="307" r:id="rId31"/>
    <p:sldId id="308" r:id="rId32"/>
    <p:sldId id="309" r:id="rId33"/>
    <p:sldId id="310" r:id="rId34"/>
    <p:sldId id="311" r:id="rId35"/>
    <p:sldId id="312" r:id="rId36"/>
    <p:sldId id="313" r:id="rId37"/>
    <p:sldId id="315" r:id="rId38"/>
    <p:sldId id="259" r:id="rId39"/>
    <p:sldId id="351" r:id="rId40"/>
    <p:sldId id="258" r:id="rId41"/>
    <p:sldId id="412" r:id="rId42"/>
    <p:sldId id="413" r:id="rId43"/>
    <p:sldId id="414" r:id="rId44"/>
  </p:sldIdLst>
  <p:sldSz cx="9144000" cy="6858000" type="screen4x3"/>
  <p:notesSz cx="6858000" cy="9296400"/>
  <p:defaultTextStyle>
    <a:defPPr>
      <a:defRPr lang="en-US"/>
    </a:defPPr>
    <a:lvl1pPr algn="l" rtl="0" eaLnBrk="0" fontAlgn="base" hangingPunct="0">
      <a:spcBef>
        <a:spcPct val="0"/>
      </a:spcBef>
      <a:spcAft>
        <a:spcPct val="0"/>
      </a:spcAft>
      <a:defRPr sz="2400" kern="1200">
        <a:solidFill>
          <a:schemeClr val="tx1"/>
        </a:solidFill>
        <a:latin typeface="Arial" pitchFamily="34" charset="0"/>
        <a:ea typeface="ヒラギノ角ゴ Pro W3" pitchFamily="1"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ヒラギノ角ゴ Pro W3" pitchFamily="1"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ヒラギノ角ゴ Pro W3" pitchFamily="1"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ヒラギノ角ゴ Pro W3" pitchFamily="1"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ヒラギノ角ゴ Pro W3" pitchFamily="1" charset="-128"/>
        <a:cs typeface="+mn-cs"/>
      </a:defRPr>
    </a:lvl5pPr>
    <a:lvl6pPr marL="2286000" algn="l" defTabSz="914400" rtl="0" eaLnBrk="1" latinLnBrk="0" hangingPunct="1">
      <a:defRPr sz="2400" kern="1200">
        <a:solidFill>
          <a:schemeClr val="tx1"/>
        </a:solidFill>
        <a:latin typeface="Arial" pitchFamily="34" charset="0"/>
        <a:ea typeface="ヒラギノ角ゴ Pro W3" pitchFamily="1" charset="-128"/>
        <a:cs typeface="+mn-cs"/>
      </a:defRPr>
    </a:lvl6pPr>
    <a:lvl7pPr marL="2743200" algn="l" defTabSz="914400" rtl="0" eaLnBrk="1" latinLnBrk="0" hangingPunct="1">
      <a:defRPr sz="2400" kern="1200">
        <a:solidFill>
          <a:schemeClr val="tx1"/>
        </a:solidFill>
        <a:latin typeface="Arial" pitchFamily="34" charset="0"/>
        <a:ea typeface="ヒラギノ角ゴ Pro W3" pitchFamily="1" charset="-128"/>
        <a:cs typeface="+mn-cs"/>
      </a:defRPr>
    </a:lvl7pPr>
    <a:lvl8pPr marL="3200400" algn="l" defTabSz="914400" rtl="0" eaLnBrk="1" latinLnBrk="0" hangingPunct="1">
      <a:defRPr sz="2400" kern="1200">
        <a:solidFill>
          <a:schemeClr val="tx1"/>
        </a:solidFill>
        <a:latin typeface="Arial" pitchFamily="34" charset="0"/>
        <a:ea typeface="ヒラギノ角ゴ Pro W3" pitchFamily="1" charset="-128"/>
        <a:cs typeface="+mn-cs"/>
      </a:defRPr>
    </a:lvl8pPr>
    <a:lvl9pPr marL="3657600" algn="l" defTabSz="914400" rtl="0" eaLnBrk="1" latinLnBrk="0" hangingPunct="1">
      <a:defRPr sz="2400" kern="1200">
        <a:solidFill>
          <a:schemeClr val="tx1"/>
        </a:solidFill>
        <a:latin typeface="Arial" pitchFamily="34" charset="0"/>
        <a:ea typeface="ヒラギノ角ゴ Pro W3" pitchFamily="1"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showPr>
  <p:clrMru>
    <a:srgbClr val="FE06CF"/>
    <a:srgbClr val="D2A000"/>
    <a:srgbClr val="9999FF"/>
    <a:srgbClr val="009900"/>
    <a:srgbClr val="33CC33"/>
    <a:srgbClr val="000000"/>
    <a:srgbClr val="FFFFCC"/>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2787"/>
    <p:restoredTop sz="66789" autoAdjust="0"/>
  </p:normalViewPr>
  <p:slideViewPr>
    <p:cSldViewPr>
      <p:cViewPr varScale="1">
        <p:scale>
          <a:sx n="57" d="100"/>
          <a:sy n="57" d="100"/>
        </p:scale>
        <p:origin x="-870" y="-84"/>
      </p:cViewPr>
      <p:guideLst>
        <p:guide orient="horz" pos="432"/>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81" d="100"/>
          <a:sy n="81" d="100"/>
        </p:scale>
        <p:origin x="-2040" y="-96"/>
      </p:cViewPr>
      <p:guideLst>
        <p:guide orient="horz" pos="2928"/>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_rels/chart2.xml.rels><?xml version="1.0" encoding="UTF-8" standalone="yes"?>
<Relationships xmlns="http://schemas.openxmlformats.org/package/2006/relationships"><Relationship Id="rId2" Type="http://schemas.openxmlformats.org/officeDocument/2006/relationships/oleObject" Target="file:///C:\Documents%20and%20Settings\kimberly.carlson\Desktop\Old%20Desktop%20Items\ALLPSE\APR%202-09\PS%20indicators%20for%20APR%20209\Ohio%20ECO%20TREND%20DATA.xlsx" TargetMode="External"/><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1" Type="http://schemas.openxmlformats.org/officeDocument/2006/relationships/oleObject" Target="file:///C:\Documents%20and%20Settings\kimberly.carlson\Desktop\Newer%20Desktop%20Items\APR-SPP%20DUE%202-2010\Ohio%20ECO%20TREND%20DATA.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Documents%20and%20Settings\kimberly.carlson\Desktop\Newer%20Desktop%20Items\APR-SPP%20DUE%202-2010\Ohio%20ECO%20TREND%20DATA.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Documents%20and%20Settings\kimberly.carlson\Desktop\Newer%20Desktop%20Items\APR-SPP%20DUE%202-2010\Ohio%20ECO%20TREND%20DAT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sz="1543" b="1" i="0" u="none" strike="noStrike" baseline="0">
                <a:solidFill>
                  <a:srgbClr val="FFFF00"/>
                </a:solidFill>
                <a:latin typeface="Arial"/>
                <a:ea typeface="Arial"/>
                <a:cs typeface="Arial"/>
              </a:defRPr>
            </a:pPr>
            <a:r>
              <a:rPr lang="en-US" dirty="0">
                <a:solidFill>
                  <a:schemeClr val="accent5">
                    <a:lumMod val="50000"/>
                  </a:schemeClr>
                </a:solidFill>
                <a:effectLst>
                  <a:outerShdw blurRad="38100" dist="38100" dir="2700000" algn="tl">
                    <a:srgbClr val="000000">
                      <a:alpha val="43137"/>
                    </a:srgbClr>
                  </a:outerShdw>
                </a:effectLst>
              </a:rPr>
              <a:t>Illustration </a:t>
            </a:r>
            <a:r>
              <a:rPr lang="en-US" dirty="0" smtClean="0">
                <a:solidFill>
                  <a:schemeClr val="accent5">
                    <a:lumMod val="50000"/>
                  </a:schemeClr>
                </a:solidFill>
                <a:effectLst>
                  <a:outerShdw blurRad="38100" dist="38100" dir="2700000" algn="tl">
                    <a:srgbClr val="000000">
                      <a:alpha val="43137"/>
                    </a:srgbClr>
                  </a:outerShdw>
                </a:effectLst>
              </a:rPr>
              <a:t>of Five </a:t>
            </a:r>
            <a:r>
              <a:rPr lang="en-US" dirty="0">
                <a:solidFill>
                  <a:schemeClr val="accent5">
                    <a:lumMod val="50000"/>
                  </a:schemeClr>
                </a:solidFill>
                <a:effectLst>
                  <a:outerShdw blurRad="38100" dist="38100" dir="2700000" algn="tl">
                    <a:srgbClr val="000000">
                      <a:alpha val="43137"/>
                    </a:srgbClr>
                  </a:outerShdw>
                </a:effectLst>
              </a:rPr>
              <a:t>Possible </a:t>
            </a:r>
            <a:r>
              <a:rPr lang="en-US" dirty="0" smtClean="0">
                <a:solidFill>
                  <a:schemeClr val="accent5">
                    <a:lumMod val="50000"/>
                  </a:schemeClr>
                </a:solidFill>
                <a:effectLst>
                  <a:outerShdw blurRad="38100" dist="38100" dir="2700000" algn="tl">
                    <a:srgbClr val="000000">
                      <a:alpha val="43137"/>
                    </a:srgbClr>
                  </a:outerShdw>
                </a:effectLst>
              </a:rPr>
              <a:t>Developmental </a:t>
            </a:r>
            <a:r>
              <a:rPr lang="en-US" dirty="0">
                <a:solidFill>
                  <a:schemeClr val="accent5">
                    <a:lumMod val="50000"/>
                  </a:schemeClr>
                </a:solidFill>
                <a:effectLst>
                  <a:outerShdw blurRad="38100" dist="38100" dir="2700000" algn="tl">
                    <a:srgbClr val="000000">
                      <a:alpha val="43137"/>
                    </a:srgbClr>
                  </a:outerShdw>
                </a:effectLst>
              </a:rPr>
              <a:t>Trajectories </a:t>
            </a:r>
            <a:endParaRPr lang="en-US" dirty="0" smtClean="0">
              <a:solidFill>
                <a:schemeClr val="accent5">
                  <a:lumMod val="50000"/>
                </a:schemeClr>
              </a:solidFill>
              <a:effectLst>
                <a:outerShdw blurRad="38100" dist="38100" dir="2700000" algn="tl">
                  <a:srgbClr val="000000">
                    <a:alpha val="43137"/>
                  </a:srgbClr>
                </a:outerShdw>
              </a:effectLst>
            </a:endParaRPr>
          </a:p>
          <a:p>
            <a:pPr>
              <a:defRPr sz="1543" b="1" i="0" u="none" strike="noStrike" baseline="0">
                <a:solidFill>
                  <a:srgbClr val="FFFF00"/>
                </a:solidFill>
                <a:latin typeface="Arial"/>
                <a:ea typeface="Arial"/>
                <a:cs typeface="Arial"/>
              </a:defRPr>
            </a:pPr>
            <a:r>
              <a:rPr lang="en-US" dirty="0" smtClean="0">
                <a:solidFill>
                  <a:schemeClr val="accent5">
                    <a:lumMod val="50000"/>
                  </a:schemeClr>
                </a:solidFill>
                <a:effectLst>
                  <a:outerShdw blurRad="38100" dist="38100" dir="2700000" algn="tl">
                    <a:srgbClr val="000000">
                      <a:alpha val="43137"/>
                    </a:srgbClr>
                  </a:outerShdw>
                </a:effectLst>
              </a:rPr>
              <a:t>(</a:t>
            </a:r>
            <a:r>
              <a:rPr lang="en-US" dirty="0" err="1" smtClean="0">
                <a:solidFill>
                  <a:schemeClr val="accent5">
                    <a:lumMod val="50000"/>
                  </a:schemeClr>
                </a:solidFill>
                <a:effectLst>
                  <a:outerShdw blurRad="38100" dist="38100" dir="2700000" algn="tl">
                    <a:srgbClr val="000000">
                      <a:alpha val="43137"/>
                    </a:srgbClr>
                  </a:outerShdw>
                </a:effectLst>
              </a:rPr>
              <a:t>e.g</a:t>
            </a:r>
            <a:r>
              <a:rPr lang="en-US" dirty="0" smtClean="0">
                <a:solidFill>
                  <a:schemeClr val="accent5">
                    <a:lumMod val="50000"/>
                  </a:schemeClr>
                </a:solidFill>
                <a:effectLst>
                  <a:outerShdw blurRad="38100" dist="38100" dir="2700000" algn="tl">
                    <a:srgbClr val="000000">
                      <a:alpha val="43137"/>
                    </a:srgbClr>
                  </a:outerShdw>
                </a:effectLst>
              </a:rPr>
              <a:t>, OSEP </a:t>
            </a:r>
            <a:r>
              <a:rPr lang="en-US" dirty="0">
                <a:solidFill>
                  <a:schemeClr val="accent5">
                    <a:lumMod val="50000"/>
                  </a:schemeClr>
                </a:solidFill>
                <a:effectLst>
                  <a:outerShdw blurRad="38100" dist="38100" dir="2700000" algn="tl">
                    <a:srgbClr val="000000">
                      <a:alpha val="43137"/>
                    </a:srgbClr>
                  </a:outerShdw>
                </a:effectLst>
              </a:rPr>
              <a:t>Reporting Categories)  </a:t>
            </a:r>
          </a:p>
        </c:rich>
      </c:tx>
      <c:layout>
        <c:manualLayout>
          <c:xMode val="edge"/>
          <c:yMode val="edge"/>
          <c:x val="0.18905709899470124"/>
          <c:y val="2.135187646998681E-3"/>
        </c:manualLayout>
      </c:layout>
      <c:spPr>
        <a:noFill/>
        <a:ln w="32662">
          <a:noFill/>
        </a:ln>
      </c:spPr>
    </c:title>
    <c:plotArea>
      <c:layout>
        <c:manualLayout>
          <c:layoutTarget val="inner"/>
          <c:xMode val="edge"/>
          <c:yMode val="edge"/>
          <c:x val="0.14795867883771174"/>
          <c:y val="0.1353270368847487"/>
          <c:w val="0.69552669552669555"/>
          <c:h val="0.50199203187250996"/>
        </c:manualLayout>
      </c:layout>
      <c:lineChart>
        <c:grouping val="standard"/>
        <c:ser>
          <c:idx val="1"/>
          <c:order val="0"/>
          <c:tx>
            <c:strRef>
              <c:f>Sheet1!$A$2</c:f>
              <c:strCache>
                <c:ptCount val="1"/>
                <c:pt idx="0">
                  <c:v>Maintained functioning comparable to age peers</c:v>
                </c:pt>
              </c:strCache>
            </c:strRef>
          </c:tx>
          <c:spPr>
            <a:ln w="48993">
              <a:solidFill>
                <a:srgbClr val="FF00FF"/>
              </a:solidFill>
              <a:prstDash val="solid"/>
            </a:ln>
          </c:spPr>
          <c:marker>
            <c:symbol val="none"/>
          </c:marker>
          <c:cat>
            <c:numRef>
              <c:f>Sheet1!$B$1:$BI$1</c:f>
              <c:numCache>
                <c:formatCode>General</c:formatCode>
                <c:ptCount val="6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numCache>
            </c:numRef>
          </c:cat>
          <c:val>
            <c:numRef>
              <c:f>Sheet1!$B$2:$BI$2</c:f>
              <c:numCache>
                <c:formatCode>General</c:formatCode>
                <c:ptCount val="6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numCache>
            </c:numRef>
          </c:val>
          <c:smooth val="1"/>
        </c:ser>
        <c:ser>
          <c:idx val="0"/>
          <c:order val="1"/>
          <c:tx>
            <c:strRef>
              <c:f>Sheet1!$A$3</c:f>
              <c:strCache>
                <c:ptCount val="1"/>
                <c:pt idx="0">
                  <c:v>Achieved functioning comparable to age peers</c:v>
                </c:pt>
              </c:strCache>
            </c:strRef>
          </c:tx>
          <c:spPr>
            <a:ln w="48993">
              <a:solidFill>
                <a:srgbClr val="FFCC99"/>
              </a:solidFill>
              <a:prstDash val="solid"/>
            </a:ln>
          </c:spPr>
          <c:marker>
            <c:symbol val="none"/>
          </c:marker>
          <c:cat>
            <c:numRef>
              <c:f>Sheet1!$B$1:$BI$1</c:f>
              <c:numCache>
                <c:formatCode>General</c:formatCode>
                <c:ptCount val="6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numCache>
            </c:numRef>
          </c:cat>
          <c:val>
            <c:numRef>
              <c:f>Sheet1!$B$3:$BI$3</c:f>
              <c:numCache>
                <c:formatCode>General</c:formatCode>
                <c:ptCount val="60"/>
                <c:pt idx="0">
                  <c:v>0.8</c:v>
                </c:pt>
                <c:pt idx="1">
                  <c:v>1.6</c:v>
                </c:pt>
                <c:pt idx="2">
                  <c:v>2.4</c:v>
                </c:pt>
                <c:pt idx="3">
                  <c:v>3.2</c:v>
                </c:pt>
                <c:pt idx="4">
                  <c:v>4</c:v>
                </c:pt>
                <c:pt idx="5">
                  <c:v>4.8</c:v>
                </c:pt>
                <c:pt idx="6">
                  <c:v>5.6</c:v>
                </c:pt>
                <c:pt idx="7">
                  <c:v>6.4</c:v>
                </c:pt>
                <c:pt idx="8">
                  <c:v>7.2</c:v>
                </c:pt>
                <c:pt idx="9">
                  <c:v>8</c:v>
                </c:pt>
                <c:pt idx="10">
                  <c:v>8.8000000000000007</c:v>
                </c:pt>
                <c:pt idx="11">
                  <c:v>9.6</c:v>
                </c:pt>
                <c:pt idx="12">
                  <c:v>10.4</c:v>
                </c:pt>
                <c:pt idx="13">
                  <c:v>11.2</c:v>
                </c:pt>
                <c:pt idx="14">
                  <c:v>12</c:v>
                </c:pt>
                <c:pt idx="15">
                  <c:v>12.8</c:v>
                </c:pt>
                <c:pt idx="16">
                  <c:v>13.6</c:v>
                </c:pt>
                <c:pt idx="17">
                  <c:v>14.4</c:v>
                </c:pt>
                <c:pt idx="18">
                  <c:v>15.2</c:v>
                </c:pt>
                <c:pt idx="19">
                  <c:v>16</c:v>
                </c:pt>
                <c:pt idx="20">
                  <c:v>16.8</c:v>
                </c:pt>
                <c:pt idx="21">
                  <c:v>17.600000000000001</c:v>
                </c:pt>
                <c:pt idx="22">
                  <c:v>18.399999999999999</c:v>
                </c:pt>
                <c:pt idx="23">
                  <c:v>19</c:v>
                </c:pt>
                <c:pt idx="24">
                  <c:v>19.600000000000001</c:v>
                </c:pt>
                <c:pt idx="25">
                  <c:v>20.2</c:v>
                </c:pt>
                <c:pt idx="26">
                  <c:v>20.8</c:v>
                </c:pt>
                <c:pt idx="27">
                  <c:v>21.6</c:v>
                </c:pt>
                <c:pt idx="28">
                  <c:v>22.4</c:v>
                </c:pt>
                <c:pt idx="29">
                  <c:v>23.2</c:v>
                </c:pt>
                <c:pt idx="30">
                  <c:v>24</c:v>
                </c:pt>
                <c:pt idx="31">
                  <c:v>24.9</c:v>
                </c:pt>
                <c:pt idx="32">
                  <c:v>25.8</c:v>
                </c:pt>
                <c:pt idx="33">
                  <c:v>26.7</c:v>
                </c:pt>
                <c:pt idx="34">
                  <c:v>27.5</c:v>
                </c:pt>
                <c:pt idx="35">
                  <c:v>28.5</c:v>
                </c:pt>
                <c:pt idx="36">
                  <c:v>29.5</c:v>
                </c:pt>
                <c:pt idx="37">
                  <c:v>30.6</c:v>
                </c:pt>
                <c:pt idx="38">
                  <c:v>31.7</c:v>
                </c:pt>
                <c:pt idx="39">
                  <c:v>32.9</c:v>
                </c:pt>
                <c:pt idx="40">
                  <c:v>34.1</c:v>
                </c:pt>
                <c:pt idx="41">
                  <c:v>35.200000000000003</c:v>
                </c:pt>
                <c:pt idx="42">
                  <c:v>36.4</c:v>
                </c:pt>
                <c:pt idx="43">
                  <c:v>37.700000000000003</c:v>
                </c:pt>
                <c:pt idx="44">
                  <c:v>39</c:v>
                </c:pt>
                <c:pt idx="45">
                  <c:v>40.300000000000004</c:v>
                </c:pt>
                <c:pt idx="46">
                  <c:v>41.6</c:v>
                </c:pt>
                <c:pt idx="47">
                  <c:v>42.9</c:v>
                </c:pt>
                <c:pt idx="48">
                  <c:v>44.2</c:v>
                </c:pt>
                <c:pt idx="49">
                  <c:v>45.5</c:v>
                </c:pt>
                <c:pt idx="50">
                  <c:v>46.8</c:v>
                </c:pt>
                <c:pt idx="51">
                  <c:v>49</c:v>
                </c:pt>
                <c:pt idx="52">
                  <c:v>50.3</c:v>
                </c:pt>
                <c:pt idx="53">
                  <c:v>52.3</c:v>
                </c:pt>
                <c:pt idx="54">
                  <c:v>53.6</c:v>
                </c:pt>
                <c:pt idx="55">
                  <c:v>54.9</c:v>
                </c:pt>
                <c:pt idx="56">
                  <c:v>56.2</c:v>
                </c:pt>
                <c:pt idx="57">
                  <c:v>58</c:v>
                </c:pt>
                <c:pt idx="58">
                  <c:v>59</c:v>
                </c:pt>
                <c:pt idx="59">
                  <c:v>60</c:v>
                </c:pt>
              </c:numCache>
            </c:numRef>
          </c:val>
          <c:smooth val="1"/>
        </c:ser>
        <c:ser>
          <c:idx val="2"/>
          <c:order val="2"/>
          <c:tx>
            <c:strRef>
              <c:f>Sheet1!$A$4</c:f>
              <c:strCache>
                <c:ptCount val="1"/>
                <c:pt idx="0">
                  <c:v>Moved nearer functioning comparable to age peers</c:v>
                </c:pt>
              </c:strCache>
            </c:strRef>
          </c:tx>
          <c:spPr>
            <a:ln w="48993">
              <a:solidFill>
                <a:srgbClr val="FF0000"/>
              </a:solidFill>
              <a:prstDash val="solid"/>
            </a:ln>
          </c:spPr>
          <c:marker>
            <c:symbol val="none"/>
          </c:marker>
          <c:cat>
            <c:numRef>
              <c:f>Sheet1!$B$1:$BI$1</c:f>
              <c:numCache>
                <c:formatCode>General</c:formatCode>
                <c:ptCount val="6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numCache>
            </c:numRef>
          </c:cat>
          <c:val>
            <c:numRef>
              <c:f>Sheet1!$B$4:$BI$4</c:f>
              <c:numCache>
                <c:formatCode>General</c:formatCode>
                <c:ptCount val="60"/>
                <c:pt idx="0">
                  <c:v>0.5</c:v>
                </c:pt>
                <c:pt idx="1">
                  <c:v>1</c:v>
                </c:pt>
                <c:pt idx="2">
                  <c:v>1.5</c:v>
                </c:pt>
                <c:pt idx="3">
                  <c:v>2</c:v>
                </c:pt>
                <c:pt idx="4">
                  <c:v>2.5</c:v>
                </c:pt>
                <c:pt idx="5">
                  <c:v>3</c:v>
                </c:pt>
                <c:pt idx="6">
                  <c:v>3.5</c:v>
                </c:pt>
                <c:pt idx="7">
                  <c:v>4</c:v>
                </c:pt>
                <c:pt idx="8">
                  <c:v>4.5</c:v>
                </c:pt>
                <c:pt idx="9">
                  <c:v>5</c:v>
                </c:pt>
                <c:pt idx="10">
                  <c:v>5.5</c:v>
                </c:pt>
                <c:pt idx="11">
                  <c:v>6</c:v>
                </c:pt>
                <c:pt idx="12">
                  <c:v>6.5</c:v>
                </c:pt>
                <c:pt idx="13">
                  <c:v>7</c:v>
                </c:pt>
                <c:pt idx="14">
                  <c:v>7.5</c:v>
                </c:pt>
                <c:pt idx="15">
                  <c:v>8</c:v>
                </c:pt>
                <c:pt idx="16">
                  <c:v>8.5</c:v>
                </c:pt>
                <c:pt idx="17">
                  <c:v>9.25</c:v>
                </c:pt>
                <c:pt idx="18">
                  <c:v>10</c:v>
                </c:pt>
                <c:pt idx="19">
                  <c:v>10.75</c:v>
                </c:pt>
                <c:pt idx="20">
                  <c:v>11.5</c:v>
                </c:pt>
                <c:pt idx="21">
                  <c:v>12.25</c:v>
                </c:pt>
                <c:pt idx="22">
                  <c:v>13</c:v>
                </c:pt>
                <c:pt idx="23">
                  <c:v>13.75</c:v>
                </c:pt>
                <c:pt idx="24">
                  <c:v>14.5</c:v>
                </c:pt>
                <c:pt idx="25">
                  <c:v>15.25</c:v>
                </c:pt>
                <c:pt idx="26">
                  <c:v>16</c:v>
                </c:pt>
                <c:pt idx="27">
                  <c:v>16.75</c:v>
                </c:pt>
                <c:pt idx="28">
                  <c:v>17.5</c:v>
                </c:pt>
                <c:pt idx="29">
                  <c:v>18.25</c:v>
                </c:pt>
                <c:pt idx="30">
                  <c:v>19</c:v>
                </c:pt>
                <c:pt idx="31">
                  <c:v>19.75</c:v>
                </c:pt>
                <c:pt idx="32">
                  <c:v>20.5</c:v>
                </c:pt>
                <c:pt idx="33">
                  <c:v>21.25</c:v>
                </c:pt>
                <c:pt idx="34">
                  <c:v>22</c:v>
                </c:pt>
                <c:pt idx="35">
                  <c:v>22.75</c:v>
                </c:pt>
                <c:pt idx="36">
                  <c:v>23.5</c:v>
                </c:pt>
                <c:pt idx="37">
                  <c:v>24.25</c:v>
                </c:pt>
                <c:pt idx="38">
                  <c:v>25</c:v>
                </c:pt>
                <c:pt idx="39">
                  <c:v>25.75</c:v>
                </c:pt>
                <c:pt idx="40">
                  <c:v>26.5</c:v>
                </c:pt>
                <c:pt idx="41">
                  <c:v>27.25</c:v>
                </c:pt>
                <c:pt idx="42">
                  <c:v>28</c:v>
                </c:pt>
                <c:pt idx="43">
                  <c:v>28.75</c:v>
                </c:pt>
                <c:pt idx="44">
                  <c:v>29.5</c:v>
                </c:pt>
                <c:pt idx="45">
                  <c:v>31</c:v>
                </c:pt>
                <c:pt idx="46">
                  <c:v>31.75</c:v>
                </c:pt>
                <c:pt idx="47">
                  <c:v>32.5</c:v>
                </c:pt>
                <c:pt idx="48">
                  <c:v>33.25</c:v>
                </c:pt>
                <c:pt idx="49">
                  <c:v>34</c:v>
                </c:pt>
                <c:pt idx="50">
                  <c:v>34.75</c:v>
                </c:pt>
                <c:pt idx="51">
                  <c:v>35.5</c:v>
                </c:pt>
                <c:pt idx="52">
                  <c:v>36.25</c:v>
                </c:pt>
                <c:pt idx="53">
                  <c:v>37</c:v>
                </c:pt>
                <c:pt idx="54">
                  <c:v>37.75</c:v>
                </c:pt>
                <c:pt idx="55">
                  <c:v>38.5</c:v>
                </c:pt>
                <c:pt idx="56">
                  <c:v>39.25</c:v>
                </c:pt>
                <c:pt idx="57">
                  <c:v>40</c:v>
                </c:pt>
                <c:pt idx="58">
                  <c:v>40.75</c:v>
                </c:pt>
                <c:pt idx="59">
                  <c:v>41.5</c:v>
                </c:pt>
              </c:numCache>
            </c:numRef>
          </c:val>
          <c:smooth val="1"/>
        </c:ser>
        <c:ser>
          <c:idx val="4"/>
          <c:order val="3"/>
          <c:tx>
            <c:strRef>
              <c:f>Sheet1!$A$5</c:f>
              <c:strCache>
                <c:ptCount val="1"/>
                <c:pt idx="0">
                  <c:v>Made progress; no change in trajectory</c:v>
                </c:pt>
              </c:strCache>
            </c:strRef>
          </c:tx>
          <c:spPr>
            <a:ln w="48993">
              <a:solidFill>
                <a:srgbClr val="FFFF00"/>
              </a:solidFill>
              <a:prstDash val="solid"/>
            </a:ln>
          </c:spPr>
          <c:marker>
            <c:symbol val="none"/>
          </c:marker>
          <c:cat>
            <c:numRef>
              <c:f>Sheet1!$B$1:$BI$1</c:f>
              <c:numCache>
                <c:formatCode>General</c:formatCode>
                <c:ptCount val="6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numCache>
            </c:numRef>
          </c:cat>
          <c:val>
            <c:numRef>
              <c:f>Sheet1!$B$5:$BI$5</c:f>
              <c:numCache>
                <c:formatCode>General</c:formatCode>
                <c:ptCount val="60"/>
                <c:pt idx="0">
                  <c:v>0.5</c:v>
                </c:pt>
                <c:pt idx="1">
                  <c:v>1</c:v>
                </c:pt>
                <c:pt idx="2">
                  <c:v>1.5</c:v>
                </c:pt>
                <c:pt idx="3">
                  <c:v>2</c:v>
                </c:pt>
                <c:pt idx="4">
                  <c:v>2.5</c:v>
                </c:pt>
                <c:pt idx="5">
                  <c:v>3</c:v>
                </c:pt>
                <c:pt idx="6">
                  <c:v>3.5</c:v>
                </c:pt>
                <c:pt idx="7">
                  <c:v>4</c:v>
                </c:pt>
                <c:pt idx="8">
                  <c:v>4.5</c:v>
                </c:pt>
                <c:pt idx="9">
                  <c:v>5</c:v>
                </c:pt>
                <c:pt idx="10">
                  <c:v>5.5</c:v>
                </c:pt>
                <c:pt idx="11">
                  <c:v>6</c:v>
                </c:pt>
                <c:pt idx="12">
                  <c:v>6.5</c:v>
                </c:pt>
                <c:pt idx="13">
                  <c:v>7</c:v>
                </c:pt>
                <c:pt idx="14">
                  <c:v>7.5</c:v>
                </c:pt>
                <c:pt idx="15">
                  <c:v>8</c:v>
                </c:pt>
                <c:pt idx="16">
                  <c:v>8.5</c:v>
                </c:pt>
                <c:pt idx="17">
                  <c:v>9</c:v>
                </c:pt>
                <c:pt idx="18">
                  <c:v>9.5</c:v>
                </c:pt>
                <c:pt idx="19">
                  <c:v>10</c:v>
                </c:pt>
                <c:pt idx="20">
                  <c:v>10.5</c:v>
                </c:pt>
                <c:pt idx="21">
                  <c:v>11</c:v>
                </c:pt>
                <c:pt idx="22">
                  <c:v>11.5</c:v>
                </c:pt>
                <c:pt idx="23">
                  <c:v>12</c:v>
                </c:pt>
                <c:pt idx="24">
                  <c:v>12.5</c:v>
                </c:pt>
                <c:pt idx="25">
                  <c:v>13</c:v>
                </c:pt>
                <c:pt idx="26">
                  <c:v>13.5</c:v>
                </c:pt>
                <c:pt idx="27">
                  <c:v>14</c:v>
                </c:pt>
                <c:pt idx="28">
                  <c:v>14.5</c:v>
                </c:pt>
                <c:pt idx="29">
                  <c:v>15</c:v>
                </c:pt>
                <c:pt idx="30">
                  <c:v>15.5</c:v>
                </c:pt>
                <c:pt idx="31">
                  <c:v>16</c:v>
                </c:pt>
                <c:pt idx="32">
                  <c:v>16.5</c:v>
                </c:pt>
                <c:pt idx="33">
                  <c:v>17</c:v>
                </c:pt>
                <c:pt idx="34">
                  <c:v>17.5</c:v>
                </c:pt>
                <c:pt idx="35">
                  <c:v>18</c:v>
                </c:pt>
                <c:pt idx="36">
                  <c:v>18.5</c:v>
                </c:pt>
                <c:pt idx="37">
                  <c:v>19</c:v>
                </c:pt>
                <c:pt idx="38">
                  <c:v>19.5</c:v>
                </c:pt>
                <c:pt idx="39">
                  <c:v>20</c:v>
                </c:pt>
                <c:pt idx="40">
                  <c:v>20.5</c:v>
                </c:pt>
                <c:pt idx="41">
                  <c:v>21</c:v>
                </c:pt>
                <c:pt idx="42">
                  <c:v>21.5</c:v>
                </c:pt>
                <c:pt idx="43">
                  <c:v>22</c:v>
                </c:pt>
                <c:pt idx="44">
                  <c:v>22.5</c:v>
                </c:pt>
                <c:pt idx="45">
                  <c:v>23</c:v>
                </c:pt>
                <c:pt idx="46">
                  <c:v>23.5</c:v>
                </c:pt>
                <c:pt idx="47">
                  <c:v>24</c:v>
                </c:pt>
                <c:pt idx="48">
                  <c:v>24.5</c:v>
                </c:pt>
                <c:pt idx="49">
                  <c:v>25</c:v>
                </c:pt>
                <c:pt idx="50">
                  <c:v>25.5</c:v>
                </c:pt>
                <c:pt idx="51">
                  <c:v>26</c:v>
                </c:pt>
                <c:pt idx="52">
                  <c:v>26.5</c:v>
                </c:pt>
                <c:pt idx="53">
                  <c:v>27</c:v>
                </c:pt>
                <c:pt idx="54">
                  <c:v>27.5</c:v>
                </c:pt>
                <c:pt idx="55">
                  <c:v>28</c:v>
                </c:pt>
                <c:pt idx="56">
                  <c:v>28.5</c:v>
                </c:pt>
                <c:pt idx="57">
                  <c:v>29</c:v>
                </c:pt>
                <c:pt idx="58">
                  <c:v>29.5</c:v>
                </c:pt>
                <c:pt idx="59">
                  <c:v>30</c:v>
                </c:pt>
              </c:numCache>
            </c:numRef>
          </c:val>
          <c:smooth val="1"/>
        </c:ser>
        <c:ser>
          <c:idx val="3"/>
          <c:order val="4"/>
          <c:tx>
            <c:strRef>
              <c:f>Sheet1!$A$6</c:f>
              <c:strCache>
                <c:ptCount val="1"/>
                <c:pt idx="0">
                  <c:v>Did not make progress</c:v>
                </c:pt>
              </c:strCache>
            </c:strRef>
          </c:tx>
          <c:spPr>
            <a:ln w="48993">
              <a:solidFill>
                <a:srgbClr val="00FFFF"/>
              </a:solidFill>
              <a:prstDash val="solid"/>
            </a:ln>
          </c:spPr>
          <c:marker>
            <c:symbol val="none"/>
          </c:marker>
          <c:cat>
            <c:numRef>
              <c:f>Sheet1!$B$1:$BI$1</c:f>
              <c:numCache>
                <c:formatCode>General</c:formatCode>
                <c:ptCount val="6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numCache>
            </c:numRef>
          </c:cat>
          <c:val>
            <c:numRef>
              <c:f>Sheet1!$B$6:$BI$6</c:f>
              <c:numCache>
                <c:formatCode>General</c:formatCode>
                <c:ptCount val="60"/>
                <c:pt idx="0">
                  <c:v>0.5</c:v>
                </c:pt>
                <c:pt idx="1">
                  <c:v>1</c:v>
                </c:pt>
                <c:pt idx="2">
                  <c:v>1.5</c:v>
                </c:pt>
                <c:pt idx="3">
                  <c:v>2</c:v>
                </c:pt>
                <c:pt idx="4">
                  <c:v>2.5</c:v>
                </c:pt>
                <c:pt idx="5">
                  <c:v>3</c:v>
                </c:pt>
                <c:pt idx="6">
                  <c:v>3.5</c:v>
                </c:pt>
                <c:pt idx="7">
                  <c:v>4</c:v>
                </c:pt>
                <c:pt idx="8">
                  <c:v>4</c:v>
                </c:pt>
                <c:pt idx="9">
                  <c:v>4</c:v>
                </c:pt>
                <c:pt idx="10">
                  <c:v>4</c:v>
                </c:pt>
                <c:pt idx="11">
                  <c:v>4</c:v>
                </c:pt>
                <c:pt idx="12">
                  <c:v>4</c:v>
                </c:pt>
                <c:pt idx="13">
                  <c:v>4</c:v>
                </c:pt>
                <c:pt idx="14">
                  <c:v>4</c:v>
                </c:pt>
                <c:pt idx="15">
                  <c:v>4</c:v>
                </c:pt>
                <c:pt idx="16">
                  <c:v>4</c:v>
                </c:pt>
                <c:pt idx="17">
                  <c:v>4</c:v>
                </c:pt>
                <c:pt idx="18">
                  <c:v>4</c:v>
                </c:pt>
                <c:pt idx="19">
                  <c:v>4</c:v>
                </c:pt>
                <c:pt idx="20">
                  <c:v>4</c:v>
                </c:pt>
                <c:pt idx="21">
                  <c:v>4</c:v>
                </c:pt>
                <c:pt idx="22">
                  <c:v>4</c:v>
                </c:pt>
                <c:pt idx="23">
                  <c:v>4</c:v>
                </c:pt>
                <c:pt idx="24">
                  <c:v>4</c:v>
                </c:pt>
                <c:pt idx="25">
                  <c:v>4</c:v>
                </c:pt>
                <c:pt idx="26">
                  <c:v>4</c:v>
                </c:pt>
                <c:pt idx="27">
                  <c:v>4</c:v>
                </c:pt>
                <c:pt idx="28">
                  <c:v>4</c:v>
                </c:pt>
                <c:pt idx="29">
                  <c:v>4</c:v>
                </c:pt>
                <c:pt idx="30">
                  <c:v>4</c:v>
                </c:pt>
                <c:pt idx="31">
                  <c:v>4</c:v>
                </c:pt>
                <c:pt idx="32">
                  <c:v>4</c:v>
                </c:pt>
                <c:pt idx="33">
                  <c:v>4</c:v>
                </c:pt>
                <c:pt idx="34">
                  <c:v>4</c:v>
                </c:pt>
                <c:pt idx="35">
                  <c:v>4</c:v>
                </c:pt>
                <c:pt idx="36">
                  <c:v>4</c:v>
                </c:pt>
                <c:pt idx="37">
                  <c:v>4</c:v>
                </c:pt>
                <c:pt idx="38">
                  <c:v>4</c:v>
                </c:pt>
                <c:pt idx="39">
                  <c:v>4</c:v>
                </c:pt>
                <c:pt idx="40">
                  <c:v>4</c:v>
                </c:pt>
                <c:pt idx="41">
                  <c:v>4</c:v>
                </c:pt>
                <c:pt idx="42">
                  <c:v>4</c:v>
                </c:pt>
                <c:pt idx="43">
                  <c:v>4</c:v>
                </c:pt>
                <c:pt idx="44">
                  <c:v>4</c:v>
                </c:pt>
                <c:pt idx="45">
                  <c:v>4</c:v>
                </c:pt>
                <c:pt idx="46">
                  <c:v>4</c:v>
                </c:pt>
                <c:pt idx="47">
                  <c:v>4</c:v>
                </c:pt>
                <c:pt idx="48">
                  <c:v>4</c:v>
                </c:pt>
                <c:pt idx="49">
                  <c:v>4</c:v>
                </c:pt>
                <c:pt idx="50">
                  <c:v>4</c:v>
                </c:pt>
                <c:pt idx="51">
                  <c:v>4</c:v>
                </c:pt>
                <c:pt idx="52">
                  <c:v>4</c:v>
                </c:pt>
                <c:pt idx="53">
                  <c:v>4</c:v>
                </c:pt>
                <c:pt idx="54">
                  <c:v>4</c:v>
                </c:pt>
                <c:pt idx="55">
                  <c:v>4</c:v>
                </c:pt>
                <c:pt idx="56">
                  <c:v>4</c:v>
                </c:pt>
                <c:pt idx="57">
                  <c:v>4</c:v>
                </c:pt>
                <c:pt idx="58">
                  <c:v>4</c:v>
                </c:pt>
                <c:pt idx="59">
                  <c:v>4</c:v>
                </c:pt>
              </c:numCache>
            </c:numRef>
          </c:val>
        </c:ser>
        <c:marker val="1"/>
        <c:axId val="107056512"/>
        <c:axId val="107062784"/>
      </c:lineChart>
      <c:catAx>
        <c:axId val="107056512"/>
        <c:scaling>
          <c:orientation val="minMax"/>
        </c:scaling>
        <c:axPos val="b"/>
        <c:title>
          <c:tx>
            <c:rich>
              <a:bodyPr/>
              <a:lstStyle/>
              <a:p>
                <a:pPr>
                  <a:defRPr sz="1704" b="1" i="0" u="none" strike="noStrike" baseline="0">
                    <a:solidFill>
                      <a:srgbClr val="FFFF00"/>
                    </a:solidFill>
                    <a:latin typeface="Arial"/>
                    <a:ea typeface="Arial"/>
                    <a:cs typeface="Arial"/>
                  </a:defRPr>
                </a:pPr>
                <a:r>
                  <a:rPr lang="en-US" dirty="0">
                    <a:solidFill>
                      <a:srgbClr val="000000"/>
                    </a:solidFill>
                  </a:rPr>
                  <a:t>Age in Months</a:t>
                </a:r>
              </a:p>
            </c:rich>
          </c:tx>
          <c:layout>
            <c:manualLayout>
              <c:xMode val="edge"/>
              <c:yMode val="edge"/>
              <c:x val="0.40404038528202946"/>
              <c:y val="0.70218870368476671"/>
            </c:manualLayout>
          </c:layout>
          <c:spPr>
            <a:noFill/>
            <a:ln w="32662">
              <a:noFill/>
            </a:ln>
          </c:spPr>
        </c:title>
        <c:numFmt formatCode="General" sourceLinked="1"/>
        <c:tickLblPos val="nextTo"/>
        <c:spPr>
          <a:ln w="16331">
            <a:solidFill>
              <a:schemeClr val="accent5">
                <a:lumMod val="50000"/>
              </a:schemeClr>
            </a:solidFill>
            <a:prstDash val="solid"/>
          </a:ln>
        </c:spPr>
        <c:txPr>
          <a:bodyPr rot="0" vert="horz"/>
          <a:lstStyle/>
          <a:p>
            <a:pPr>
              <a:defRPr sz="1382" b="1" i="0" u="none" strike="noStrike" baseline="0">
                <a:solidFill>
                  <a:srgbClr val="000000"/>
                </a:solidFill>
                <a:latin typeface="Arial"/>
                <a:ea typeface="Arial"/>
                <a:cs typeface="Arial"/>
              </a:defRPr>
            </a:pPr>
            <a:endParaRPr lang="en-US"/>
          </a:p>
        </c:txPr>
        <c:crossAx val="107062784"/>
        <c:crosses val="autoZero"/>
        <c:auto val="1"/>
        <c:lblAlgn val="ctr"/>
        <c:lblOffset val="100"/>
        <c:tickLblSkip val="5"/>
        <c:tickMarkSkip val="5"/>
      </c:catAx>
      <c:valAx>
        <c:axId val="107062784"/>
        <c:scaling>
          <c:orientation val="minMax"/>
        </c:scaling>
        <c:axPos val="l"/>
        <c:title>
          <c:tx>
            <c:rich>
              <a:bodyPr/>
              <a:lstStyle/>
              <a:p>
                <a:pPr>
                  <a:defRPr sz="1704" b="1" i="0" u="none" strike="noStrike" baseline="0">
                    <a:solidFill>
                      <a:srgbClr val="FFFF00"/>
                    </a:solidFill>
                    <a:latin typeface="Arial"/>
                    <a:ea typeface="Arial"/>
                    <a:cs typeface="Arial"/>
                  </a:defRPr>
                </a:pPr>
                <a:r>
                  <a:rPr lang="en-US" dirty="0"/>
                  <a:t> </a:t>
                </a:r>
                <a:r>
                  <a:rPr lang="en-US" dirty="0">
                    <a:solidFill>
                      <a:srgbClr val="000000"/>
                    </a:solidFill>
                  </a:rPr>
                  <a:t>Score</a:t>
                </a:r>
              </a:p>
            </c:rich>
          </c:tx>
          <c:layout>
            <c:manualLayout>
              <c:xMode val="edge"/>
              <c:yMode val="edge"/>
              <c:x val="5.2784474949481276E-2"/>
              <c:y val="0.32865242299647773"/>
            </c:manualLayout>
          </c:layout>
          <c:spPr>
            <a:noFill/>
            <a:ln w="32662">
              <a:noFill/>
            </a:ln>
          </c:spPr>
        </c:title>
        <c:numFmt formatCode="General" sourceLinked="1"/>
        <c:tickLblPos val="nextTo"/>
        <c:spPr>
          <a:ln w="16331">
            <a:solidFill>
              <a:schemeClr val="accent5">
                <a:lumMod val="50000"/>
              </a:schemeClr>
            </a:solidFill>
            <a:prstDash val="solid"/>
          </a:ln>
        </c:spPr>
        <c:txPr>
          <a:bodyPr rot="0" vert="horz"/>
          <a:lstStyle/>
          <a:p>
            <a:pPr>
              <a:defRPr sz="1704" b="1" i="0" u="none" strike="noStrike" baseline="0">
                <a:solidFill>
                  <a:srgbClr val="000000"/>
                </a:solidFill>
                <a:latin typeface="+mn-lt"/>
                <a:ea typeface="Times New Roman"/>
                <a:cs typeface="Times New Roman"/>
              </a:defRPr>
            </a:pPr>
            <a:endParaRPr lang="en-US"/>
          </a:p>
        </c:txPr>
        <c:crossAx val="107056512"/>
        <c:crosses val="autoZero"/>
        <c:crossBetween val="between"/>
      </c:valAx>
      <c:spPr>
        <a:noFill/>
        <a:ln w="16331">
          <a:solidFill>
            <a:schemeClr val="accent5">
              <a:lumMod val="50000"/>
            </a:schemeClr>
          </a:solidFill>
          <a:prstDash val="solid"/>
        </a:ln>
      </c:spPr>
    </c:plotArea>
    <c:legend>
      <c:legendPos val="r"/>
      <c:layout>
        <c:manualLayout>
          <c:xMode val="edge"/>
          <c:yMode val="edge"/>
          <c:x val="0.16049880379996803"/>
          <c:y val="0.75099602006500765"/>
          <c:w val="0.66522366522366561"/>
          <c:h val="0.24900398406374524"/>
        </c:manualLayout>
      </c:layout>
      <c:spPr>
        <a:noFill/>
        <a:ln w="16331">
          <a:noFill/>
          <a:prstDash val="solid"/>
        </a:ln>
      </c:spPr>
      <c:txPr>
        <a:bodyPr/>
        <a:lstStyle/>
        <a:p>
          <a:pPr>
            <a:defRPr sz="1479" b="1" i="0" u="none" strike="noStrike" baseline="0">
              <a:solidFill>
                <a:srgbClr val="000000"/>
              </a:solidFill>
              <a:latin typeface="Arial"/>
              <a:ea typeface="Arial"/>
              <a:cs typeface="Arial"/>
            </a:defRPr>
          </a:pPr>
          <a:endParaRPr lang="en-US"/>
        </a:p>
      </c:txPr>
    </c:legend>
    <c:plotVisOnly val="1"/>
    <c:dispBlanksAs val="gap"/>
  </c:chart>
  <c:spPr>
    <a:noFill/>
    <a:ln>
      <a:noFill/>
    </a:ln>
  </c:spPr>
  <c:txPr>
    <a:bodyPr/>
    <a:lstStyle/>
    <a:p>
      <a:pPr>
        <a:defRPr sz="1993" b="1" i="0" u="none" strike="noStrike" baseline="0">
          <a:solidFill>
            <a:srgbClr val="FFFF00"/>
          </a:solidFill>
          <a:latin typeface="Times New Roman"/>
          <a:ea typeface="Times New Roman"/>
          <a:cs typeface="Times New Roman"/>
        </a:defRPr>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title>
      <c:tx>
        <c:rich>
          <a:bodyPr/>
          <a:lstStyle/>
          <a:p>
            <a:pPr>
              <a:defRPr/>
            </a:pPr>
            <a:r>
              <a:rPr lang="en-US"/>
              <a:t>Indicator 7: Preschool Child Outcomes</a:t>
            </a:r>
          </a:p>
          <a:p>
            <a:pPr>
              <a:defRPr/>
            </a:pPr>
            <a:r>
              <a:rPr lang="en-US"/>
              <a:t> (Performance Measure)</a:t>
            </a:r>
          </a:p>
        </c:rich>
      </c:tx>
      <c:layout/>
    </c:title>
    <c:view3D>
      <c:rAngAx val="1"/>
    </c:view3D>
    <c:plotArea>
      <c:layout/>
      <c:bar3DChart>
        <c:barDir val="col"/>
        <c:grouping val="percentStacked"/>
        <c:ser>
          <c:idx val="0"/>
          <c:order val="0"/>
          <c:tx>
            <c:strRef>
              <c:f>'trend graph'!$D$27</c:f>
              <c:strCache>
                <c:ptCount val="1"/>
                <c:pt idx="0">
                  <c:v>e</c:v>
                </c:pt>
              </c:strCache>
            </c:strRef>
          </c:tx>
          <c:dLbls>
            <c:txPr>
              <a:bodyPr/>
              <a:lstStyle/>
              <a:p>
                <a:pPr>
                  <a:defRPr>
                    <a:solidFill>
                      <a:schemeClr val="bg1"/>
                    </a:solidFill>
                  </a:defRPr>
                </a:pPr>
                <a:endParaRPr lang="en-US"/>
              </a:p>
            </c:txPr>
            <c:showVal val="1"/>
          </c:dLbls>
          <c:cat>
            <c:multiLvlStrRef>
              <c:f>'trend graph'!$E$25:$M$26</c:f>
              <c:multiLvlStrCache>
                <c:ptCount val="9"/>
                <c:lvl>
                  <c:pt idx="0">
                    <c:v>1</c:v>
                  </c:pt>
                  <c:pt idx="1">
                    <c:v>1</c:v>
                  </c:pt>
                  <c:pt idx="2">
                    <c:v>1</c:v>
                  </c:pt>
                  <c:pt idx="3">
                    <c:v>2</c:v>
                  </c:pt>
                  <c:pt idx="4">
                    <c:v>2</c:v>
                  </c:pt>
                  <c:pt idx="5">
                    <c:v>2</c:v>
                  </c:pt>
                  <c:pt idx="6">
                    <c:v>3</c:v>
                  </c:pt>
                  <c:pt idx="7">
                    <c:v>3</c:v>
                  </c:pt>
                  <c:pt idx="8">
                    <c:v>3</c:v>
                  </c:pt>
                </c:lvl>
                <c:lvl>
                  <c:pt idx="0">
                    <c:v>Natl 07-08</c:v>
                  </c:pt>
                  <c:pt idx="1">
                    <c:v>2007-2008</c:v>
                  </c:pt>
                  <c:pt idx="2">
                    <c:v>2008-2009</c:v>
                  </c:pt>
                  <c:pt idx="3">
                    <c:v>Natl 07-08</c:v>
                  </c:pt>
                  <c:pt idx="4">
                    <c:v>2007-2008</c:v>
                  </c:pt>
                  <c:pt idx="5">
                    <c:v>2008-2009</c:v>
                  </c:pt>
                  <c:pt idx="6">
                    <c:v>Natl 07-08</c:v>
                  </c:pt>
                  <c:pt idx="7">
                    <c:v>2007-2008</c:v>
                  </c:pt>
                  <c:pt idx="8">
                    <c:v>2008-2009</c:v>
                  </c:pt>
                </c:lvl>
              </c:multiLvlStrCache>
            </c:multiLvlStrRef>
          </c:cat>
          <c:val>
            <c:numRef>
              <c:f>'trend graph'!$E$27:$M$27</c:f>
              <c:numCache>
                <c:formatCode>0%</c:formatCode>
                <c:ptCount val="9"/>
                <c:pt idx="0">
                  <c:v>0.35000000000000031</c:v>
                </c:pt>
                <c:pt idx="1">
                  <c:v>0.27</c:v>
                </c:pt>
                <c:pt idx="2">
                  <c:v>0.25</c:v>
                </c:pt>
                <c:pt idx="3">
                  <c:v>0.27</c:v>
                </c:pt>
                <c:pt idx="4">
                  <c:v>0.26</c:v>
                </c:pt>
                <c:pt idx="5">
                  <c:v>0.22000000000000017</c:v>
                </c:pt>
                <c:pt idx="6">
                  <c:v>0.39000000000000296</c:v>
                </c:pt>
                <c:pt idx="7">
                  <c:v>0.4</c:v>
                </c:pt>
                <c:pt idx="8">
                  <c:v>0.37000000000000038</c:v>
                </c:pt>
              </c:numCache>
            </c:numRef>
          </c:val>
        </c:ser>
        <c:ser>
          <c:idx val="1"/>
          <c:order val="1"/>
          <c:tx>
            <c:strRef>
              <c:f>'trend graph'!$D$28</c:f>
              <c:strCache>
                <c:ptCount val="1"/>
                <c:pt idx="0">
                  <c:v>d</c:v>
                </c:pt>
              </c:strCache>
            </c:strRef>
          </c:tx>
          <c:dLbls>
            <c:txPr>
              <a:bodyPr/>
              <a:lstStyle/>
              <a:p>
                <a:pPr>
                  <a:defRPr>
                    <a:solidFill>
                      <a:schemeClr val="bg1"/>
                    </a:solidFill>
                  </a:defRPr>
                </a:pPr>
                <a:endParaRPr lang="en-US"/>
              </a:p>
            </c:txPr>
            <c:showVal val="1"/>
          </c:dLbls>
          <c:cat>
            <c:multiLvlStrRef>
              <c:f>'trend graph'!$E$25:$M$26</c:f>
              <c:multiLvlStrCache>
                <c:ptCount val="9"/>
                <c:lvl>
                  <c:pt idx="0">
                    <c:v>1</c:v>
                  </c:pt>
                  <c:pt idx="1">
                    <c:v>1</c:v>
                  </c:pt>
                  <c:pt idx="2">
                    <c:v>1</c:v>
                  </c:pt>
                  <c:pt idx="3">
                    <c:v>2</c:v>
                  </c:pt>
                  <c:pt idx="4">
                    <c:v>2</c:v>
                  </c:pt>
                  <c:pt idx="5">
                    <c:v>2</c:v>
                  </c:pt>
                  <c:pt idx="6">
                    <c:v>3</c:v>
                  </c:pt>
                  <c:pt idx="7">
                    <c:v>3</c:v>
                  </c:pt>
                  <c:pt idx="8">
                    <c:v>3</c:v>
                  </c:pt>
                </c:lvl>
                <c:lvl>
                  <c:pt idx="0">
                    <c:v>Natl 07-08</c:v>
                  </c:pt>
                  <c:pt idx="1">
                    <c:v>2007-2008</c:v>
                  </c:pt>
                  <c:pt idx="2">
                    <c:v>2008-2009</c:v>
                  </c:pt>
                  <c:pt idx="3">
                    <c:v>Natl 07-08</c:v>
                  </c:pt>
                  <c:pt idx="4">
                    <c:v>2007-2008</c:v>
                  </c:pt>
                  <c:pt idx="5">
                    <c:v>2008-2009</c:v>
                  </c:pt>
                  <c:pt idx="6">
                    <c:v>Natl 07-08</c:v>
                  </c:pt>
                  <c:pt idx="7">
                    <c:v>2007-2008</c:v>
                  </c:pt>
                  <c:pt idx="8">
                    <c:v>2008-2009</c:v>
                  </c:pt>
                </c:lvl>
              </c:multiLvlStrCache>
            </c:multiLvlStrRef>
          </c:cat>
          <c:val>
            <c:numRef>
              <c:f>'trend graph'!$E$28:$M$28</c:f>
              <c:numCache>
                <c:formatCode>0%</c:formatCode>
                <c:ptCount val="9"/>
                <c:pt idx="0">
                  <c:v>0.27</c:v>
                </c:pt>
                <c:pt idx="1">
                  <c:v>0.23</c:v>
                </c:pt>
                <c:pt idx="2">
                  <c:v>0.23</c:v>
                </c:pt>
                <c:pt idx="3">
                  <c:v>0.27</c:v>
                </c:pt>
                <c:pt idx="4">
                  <c:v>0.23</c:v>
                </c:pt>
                <c:pt idx="5">
                  <c:v>0.24000000000000021</c:v>
                </c:pt>
                <c:pt idx="6">
                  <c:v>0.36000000000000032</c:v>
                </c:pt>
                <c:pt idx="7">
                  <c:v>0.22000000000000017</c:v>
                </c:pt>
                <c:pt idx="8">
                  <c:v>0.23</c:v>
                </c:pt>
              </c:numCache>
            </c:numRef>
          </c:val>
        </c:ser>
        <c:ser>
          <c:idx val="2"/>
          <c:order val="2"/>
          <c:tx>
            <c:strRef>
              <c:f>'trend graph'!$D$29</c:f>
              <c:strCache>
                <c:ptCount val="1"/>
                <c:pt idx="0">
                  <c:v>c</c:v>
                </c:pt>
              </c:strCache>
            </c:strRef>
          </c:tx>
          <c:dLbls>
            <c:txPr>
              <a:bodyPr/>
              <a:lstStyle/>
              <a:p>
                <a:pPr>
                  <a:defRPr>
                    <a:solidFill>
                      <a:schemeClr val="bg1"/>
                    </a:solidFill>
                  </a:defRPr>
                </a:pPr>
                <a:endParaRPr lang="en-US"/>
              </a:p>
            </c:txPr>
            <c:showVal val="1"/>
          </c:dLbls>
          <c:cat>
            <c:multiLvlStrRef>
              <c:f>'trend graph'!$E$25:$M$26</c:f>
              <c:multiLvlStrCache>
                <c:ptCount val="9"/>
                <c:lvl>
                  <c:pt idx="0">
                    <c:v>1</c:v>
                  </c:pt>
                  <c:pt idx="1">
                    <c:v>1</c:v>
                  </c:pt>
                  <c:pt idx="2">
                    <c:v>1</c:v>
                  </c:pt>
                  <c:pt idx="3">
                    <c:v>2</c:v>
                  </c:pt>
                  <c:pt idx="4">
                    <c:v>2</c:v>
                  </c:pt>
                  <c:pt idx="5">
                    <c:v>2</c:v>
                  </c:pt>
                  <c:pt idx="6">
                    <c:v>3</c:v>
                  </c:pt>
                  <c:pt idx="7">
                    <c:v>3</c:v>
                  </c:pt>
                  <c:pt idx="8">
                    <c:v>3</c:v>
                  </c:pt>
                </c:lvl>
                <c:lvl>
                  <c:pt idx="0">
                    <c:v>Natl 07-08</c:v>
                  </c:pt>
                  <c:pt idx="1">
                    <c:v>2007-2008</c:v>
                  </c:pt>
                  <c:pt idx="2">
                    <c:v>2008-2009</c:v>
                  </c:pt>
                  <c:pt idx="3">
                    <c:v>Natl 07-08</c:v>
                  </c:pt>
                  <c:pt idx="4">
                    <c:v>2007-2008</c:v>
                  </c:pt>
                  <c:pt idx="5">
                    <c:v>2008-2009</c:v>
                  </c:pt>
                  <c:pt idx="6">
                    <c:v>Natl 07-08</c:v>
                  </c:pt>
                  <c:pt idx="7">
                    <c:v>2007-2008</c:v>
                  </c:pt>
                  <c:pt idx="8">
                    <c:v>2008-2009</c:v>
                  </c:pt>
                </c:lvl>
              </c:multiLvlStrCache>
            </c:multiLvlStrRef>
          </c:cat>
          <c:val>
            <c:numRef>
              <c:f>'trend graph'!$E$29:$M$29</c:f>
              <c:numCache>
                <c:formatCode>0%</c:formatCode>
                <c:ptCount val="9"/>
                <c:pt idx="0">
                  <c:v>0.22000000000000017</c:v>
                </c:pt>
                <c:pt idx="1">
                  <c:v>0.24000000000000021</c:v>
                </c:pt>
                <c:pt idx="2">
                  <c:v>0.26</c:v>
                </c:pt>
                <c:pt idx="3">
                  <c:v>0.27</c:v>
                </c:pt>
                <c:pt idx="4">
                  <c:v>0.27</c:v>
                </c:pt>
                <c:pt idx="5">
                  <c:v>0.28000000000000008</c:v>
                </c:pt>
                <c:pt idx="6">
                  <c:v>0.18000000000000024</c:v>
                </c:pt>
                <c:pt idx="7">
                  <c:v>0.16000000000000017</c:v>
                </c:pt>
                <c:pt idx="8">
                  <c:v>0.2</c:v>
                </c:pt>
              </c:numCache>
            </c:numRef>
          </c:val>
        </c:ser>
        <c:ser>
          <c:idx val="3"/>
          <c:order val="3"/>
          <c:tx>
            <c:strRef>
              <c:f>'trend graph'!$D$30</c:f>
              <c:strCache>
                <c:ptCount val="1"/>
                <c:pt idx="0">
                  <c:v>b</c:v>
                </c:pt>
              </c:strCache>
            </c:strRef>
          </c:tx>
          <c:dLbls>
            <c:txPr>
              <a:bodyPr/>
              <a:lstStyle/>
              <a:p>
                <a:pPr>
                  <a:defRPr>
                    <a:solidFill>
                      <a:schemeClr val="bg1"/>
                    </a:solidFill>
                  </a:defRPr>
                </a:pPr>
                <a:endParaRPr lang="en-US"/>
              </a:p>
            </c:txPr>
            <c:showVal val="1"/>
          </c:dLbls>
          <c:cat>
            <c:multiLvlStrRef>
              <c:f>'trend graph'!$E$25:$M$26</c:f>
              <c:multiLvlStrCache>
                <c:ptCount val="9"/>
                <c:lvl>
                  <c:pt idx="0">
                    <c:v>1</c:v>
                  </c:pt>
                  <c:pt idx="1">
                    <c:v>1</c:v>
                  </c:pt>
                  <c:pt idx="2">
                    <c:v>1</c:v>
                  </c:pt>
                  <c:pt idx="3">
                    <c:v>2</c:v>
                  </c:pt>
                  <c:pt idx="4">
                    <c:v>2</c:v>
                  </c:pt>
                  <c:pt idx="5">
                    <c:v>2</c:v>
                  </c:pt>
                  <c:pt idx="6">
                    <c:v>3</c:v>
                  </c:pt>
                  <c:pt idx="7">
                    <c:v>3</c:v>
                  </c:pt>
                  <c:pt idx="8">
                    <c:v>3</c:v>
                  </c:pt>
                </c:lvl>
                <c:lvl>
                  <c:pt idx="0">
                    <c:v>Natl 07-08</c:v>
                  </c:pt>
                  <c:pt idx="1">
                    <c:v>2007-2008</c:v>
                  </c:pt>
                  <c:pt idx="2">
                    <c:v>2008-2009</c:v>
                  </c:pt>
                  <c:pt idx="3">
                    <c:v>Natl 07-08</c:v>
                  </c:pt>
                  <c:pt idx="4">
                    <c:v>2007-2008</c:v>
                  </c:pt>
                  <c:pt idx="5">
                    <c:v>2008-2009</c:v>
                  </c:pt>
                  <c:pt idx="6">
                    <c:v>Natl 07-08</c:v>
                  </c:pt>
                  <c:pt idx="7">
                    <c:v>2007-2008</c:v>
                  </c:pt>
                  <c:pt idx="8">
                    <c:v>2008-2009</c:v>
                  </c:pt>
                </c:lvl>
              </c:multiLvlStrCache>
            </c:multiLvlStrRef>
          </c:cat>
          <c:val>
            <c:numRef>
              <c:f>'trend graph'!$E$30:$M$30</c:f>
              <c:numCache>
                <c:formatCode>0%</c:formatCode>
                <c:ptCount val="9"/>
                <c:pt idx="0">
                  <c:v>0.12000000000000002</c:v>
                </c:pt>
                <c:pt idx="1">
                  <c:v>0.23</c:v>
                </c:pt>
                <c:pt idx="2">
                  <c:v>0.25</c:v>
                </c:pt>
                <c:pt idx="3">
                  <c:v>0.15000000000000024</c:v>
                </c:pt>
                <c:pt idx="4">
                  <c:v>0.21000000000000021</c:v>
                </c:pt>
                <c:pt idx="5">
                  <c:v>0.25</c:v>
                </c:pt>
                <c:pt idx="6">
                  <c:v>0.13</c:v>
                </c:pt>
                <c:pt idx="7">
                  <c:v>0.2</c:v>
                </c:pt>
                <c:pt idx="8">
                  <c:v>0.2</c:v>
                </c:pt>
              </c:numCache>
            </c:numRef>
          </c:val>
        </c:ser>
        <c:ser>
          <c:idx val="4"/>
          <c:order val="4"/>
          <c:tx>
            <c:strRef>
              <c:f>'trend graph'!$D$31</c:f>
              <c:strCache>
                <c:ptCount val="1"/>
                <c:pt idx="0">
                  <c:v>a </c:v>
                </c:pt>
              </c:strCache>
            </c:strRef>
          </c:tx>
          <c:dLbls>
            <c:txPr>
              <a:bodyPr/>
              <a:lstStyle/>
              <a:p>
                <a:pPr>
                  <a:defRPr>
                    <a:solidFill>
                      <a:schemeClr val="bg1"/>
                    </a:solidFill>
                  </a:defRPr>
                </a:pPr>
                <a:endParaRPr lang="en-US"/>
              </a:p>
            </c:txPr>
            <c:showVal val="1"/>
          </c:dLbls>
          <c:cat>
            <c:multiLvlStrRef>
              <c:f>'trend graph'!$E$25:$M$26</c:f>
              <c:multiLvlStrCache>
                <c:ptCount val="9"/>
                <c:lvl>
                  <c:pt idx="0">
                    <c:v>1</c:v>
                  </c:pt>
                  <c:pt idx="1">
                    <c:v>1</c:v>
                  </c:pt>
                  <c:pt idx="2">
                    <c:v>1</c:v>
                  </c:pt>
                  <c:pt idx="3">
                    <c:v>2</c:v>
                  </c:pt>
                  <c:pt idx="4">
                    <c:v>2</c:v>
                  </c:pt>
                  <c:pt idx="5">
                    <c:v>2</c:v>
                  </c:pt>
                  <c:pt idx="6">
                    <c:v>3</c:v>
                  </c:pt>
                  <c:pt idx="7">
                    <c:v>3</c:v>
                  </c:pt>
                  <c:pt idx="8">
                    <c:v>3</c:v>
                  </c:pt>
                </c:lvl>
                <c:lvl>
                  <c:pt idx="0">
                    <c:v>Natl 07-08</c:v>
                  </c:pt>
                  <c:pt idx="1">
                    <c:v>2007-2008</c:v>
                  </c:pt>
                  <c:pt idx="2">
                    <c:v>2008-2009</c:v>
                  </c:pt>
                  <c:pt idx="3">
                    <c:v>Natl 07-08</c:v>
                  </c:pt>
                  <c:pt idx="4">
                    <c:v>2007-2008</c:v>
                  </c:pt>
                  <c:pt idx="5">
                    <c:v>2008-2009</c:v>
                  </c:pt>
                  <c:pt idx="6">
                    <c:v>Natl 07-08</c:v>
                  </c:pt>
                  <c:pt idx="7">
                    <c:v>2007-2008</c:v>
                  </c:pt>
                  <c:pt idx="8">
                    <c:v>2008-2009</c:v>
                  </c:pt>
                </c:lvl>
              </c:multiLvlStrCache>
            </c:multiLvlStrRef>
          </c:cat>
          <c:val>
            <c:numRef>
              <c:f>'trend graph'!$E$31:$M$31</c:f>
              <c:numCache>
                <c:formatCode>0%</c:formatCode>
                <c:ptCount val="9"/>
                <c:pt idx="0">
                  <c:v>4.000000000000007E-2</c:v>
                </c:pt>
                <c:pt idx="1">
                  <c:v>3.0000000000000054E-2</c:v>
                </c:pt>
                <c:pt idx="2">
                  <c:v>2.0000000000000035E-2</c:v>
                </c:pt>
                <c:pt idx="3">
                  <c:v>4.000000000000007E-2</c:v>
                </c:pt>
                <c:pt idx="4">
                  <c:v>3.0000000000000054E-2</c:v>
                </c:pt>
                <c:pt idx="5">
                  <c:v>2.0000000000000035E-2</c:v>
                </c:pt>
                <c:pt idx="6">
                  <c:v>4.000000000000007E-2</c:v>
                </c:pt>
                <c:pt idx="7">
                  <c:v>2.0000000000000035E-2</c:v>
                </c:pt>
                <c:pt idx="8">
                  <c:v>2.0000000000000035E-2</c:v>
                </c:pt>
              </c:numCache>
            </c:numRef>
          </c:val>
        </c:ser>
        <c:dLbls>
          <c:showVal val="1"/>
        </c:dLbls>
        <c:shape val="box"/>
        <c:axId val="62685184"/>
        <c:axId val="62686720"/>
        <c:axId val="0"/>
      </c:bar3DChart>
      <c:catAx>
        <c:axId val="62685184"/>
        <c:scaling>
          <c:orientation val="minMax"/>
        </c:scaling>
        <c:axPos val="b"/>
        <c:tickLblPos val="nextTo"/>
        <c:crossAx val="62686720"/>
        <c:crosses val="autoZero"/>
        <c:auto val="1"/>
        <c:lblAlgn val="ctr"/>
        <c:lblOffset val="100"/>
      </c:catAx>
      <c:valAx>
        <c:axId val="62686720"/>
        <c:scaling>
          <c:orientation val="minMax"/>
        </c:scaling>
        <c:axPos val="l"/>
        <c:majorGridlines/>
        <c:numFmt formatCode="0%" sourceLinked="1"/>
        <c:tickLblPos val="nextTo"/>
        <c:crossAx val="62685184"/>
        <c:crosses val="autoZero"/>
        <c:crossBetween val="between"/>
      </c:valAx>
    </c:plotArea>
    <c:legend>
      <c:legendPos val="r"/>
      <c:layout/>
    </c:legend>
    <c:plotVisOnly val="1"/>
  </c:chart>
  <c:externalData r:id="rId2"/>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a:t>Outcome 1: Positive Social Emotional Skills</a:t>
            </a:r>
          </a:p>
        </c:rich>
      </c:tx>
    </c:title>
    <c:view3D>
      <c:rAngAx val="1"/>
    </c:view3D>
    <c:plotArea>
      <c:layout/>
      <c:bar3DChart>
        <c:barDir val="col"/>
        <c:grouping val="percentStacked"/>
        <c:ser>
          <c:idx val="0"/>
          <c:order val="0"/>
          <c:tx>
            <c:strRef>
              <c:f>'trend graph'!$P$7</c:f>
              <c:strCache>
                <c:ptCount val="1"/>
                <c:pt idx="0">
                  <c:v>e</c:v>
                </c:pt>
              </c:strCache>
            </c:strRef>
          </c:tx>
          <c:dLbls>
            <c:txPr>
              <a:bodyPr/>
              <a:lstStyle/>
              <a:p>
                <a:pPr>
                  <a:defRPr>
                    <a:solidFill>
                      <a:schemeClr val="bg1"/>
                    </a:solidFill>
                  </a:defRPr>
                </a:pPr>
                <a:endParaRPr lang="en-US"/>
              </a:p>
            </c:txPr>
            <c:showVal val="1"/>
          </c:dLbls>
          <c:cat>
            <c:multiLvlStrRef>
              <c:f>'trend graph'!$Q$5:$S$6</c:f>
              <c:multiLvlStrCache>
                <c:ptCount val="3"/>
                <c:lvl>
                  <c:pt idx="0">
                    <c:v>1</c:v>
                  </c:pt>
                  <c:pt idx="1">
                    <c:v>1</c:v>
                  </c:pt>
                  <c:pt idx="2">
                    <c:v>1</c:v>
                  </c:pt>
                </c:lvl>
                <c:lvl>
                  <c:pt idx="0">
                    <c:v>Natl 07-08</c:v>
                  </c:pt>
                  <c:pt idx="1">
                    <c:v>2007-2008</c:v>
                  </c:pt>
                  <c:pt idx="2">
                    <c:v>2008-2009</c:v>
                  </c:pt>
                </c:lvl>
              </c:multiLvlStrCache>
            </c:multiLvlStrRef>
          </c:cat>
          <c:val>
            <c:numRef>
              <c:f>'trend graph'!$Q$7:$S$7</c:f>
              <c:numCache>
                <c:formatCode>0%</c:formatCode>
                <c:ptCount val="3"/>
                <c:pt idx="0">
                  <c:v>0.35000000000000031</c:v>
                </c:pt>
                <c:pt idx="1">
                  <c:v>0.27</c:v>
                </c:pt>
                <c:pt idx="2">
                  <c:v>0.25</c:v>
                </c:pt>
              </c:numCache>
            </c:numRef>
          </c:val>
        </c:ser>
        <c:ser>
          <c:idx val="1"/>
          <c:order val="1"/>
          <c:tx>
            <c:strRef>
              <c:f>'trend graph'!$P$8</c:f>
              <c:strCache>
                <c:ptCount val="1"/>
                <c:pt idx="0">
                  <c:v>d</c:v>
                </c:pt>
              </c:strCache>
            </c:strRef>
          </c:tx>
          <c:dLbls>
            <c:txPr>
              <a:bodyPr/>
              <a:lstStyle/>
              <a:p>
                <a:pPr>
                  <a:defRPr>
                    <a:solidFill>
                      <a:schemeClr val="bg1"/>
                    </a:solidFill>
                  </a:defRPr>
                </a:pPr>
                <a:endParaRPr lang="en-US"/>
              </a:p>
            </c:txPr>
            <c:showVal val="1"/>
          </c:dLbls>
          <c:cat>
            <c:multiLvlStrRef>
              <c:f>'trend graph'!$Q$5:$S$6</c:f>
              <c:multiLvlStrCache>
                <c:ptCount val="3"/>
                <c:lvl>
                  <c:pt idx="0">
                    <c:v>1</c:v>
                  </c:pt>
                  <c:pt idx="1">
                    <c:v>1</c:v>
                  </c:pt>
                  <c:pt idx="2">
                    <c:v>1</c:v>
                  </c:pt>
                </c:lvl>
                <c:lvl>
                  <c:pt idx="0">
                    <c:v>Natl 07-08</c:v>
                  </c:pt>
                  <c:pt idx="1">
                    <c:v>2007-2008</c:v>
                  </c:pt>
                  <c:pt idx="2">
                    <c:v>2008-2009</c:v>
                  </c:pt>
                </c:lvl>
              </c:multiLvlStrCache>
            </c:multiLvlStrRef>
          </c:cat>
          <c:val>
            <c:numRef>
              <c:f>'trend graph'!$Q$8:$S$8</c:f>
              <c:numCache>
                <c:formatCode>0%</c:formatCode>
                <c:ptCount val="3"/>
                <c:pt idx="0">
                  <c:v>0.27</c:v>
                </c:pt>
                <c:pt idx="1">
                  <c:v>0.23</c:v>
                </c:pt>
                <c:pt idx="2">
                  <c:v>0.23</c:v>
                </c:pt>
              </c:numCache>
            </c:numRef>
          </c:val>
        </c:ser>
        <c:ser>
          <c:idx val="2"/>
          <c:order val="2"/>
          <c:tx>
            <c:strRef>
              <c:f>'trend graph'!$P$9</c:f>
              <c:strCache>
                <c:ptCount val="1"/>
                <c:pt idx="0">
                  <c:v>c</c:v>
                </c:pt>
              </c:strCache>
            </c:strRef>
          </c:tx>
          <c:dLbls>
            <c:showVal val="1"/>
          </c:dLbls>
          <c:cat>
            <c:multiLvlStrRef>
              <c:f>'trend graph'!$Q$5:$S$6</c:f>
              <c:multiLvlStrCache>
                <c:ptCount val="3"/>
                <c:lvl>
                  <c:pt idx="0">
                    <c:v>1</c:v>
                  </c:pt>
                  <c:pt idx="1">
                    <c:v>1</c:v>
                  </c:pt>
                  <c:pt idx="2">
                    <c:v>1</c:v>
                  </c:pt>
                </c:lvl>
                <c:lvl>
                  <c:pt idx="0">
                    <c:v>Natl 07-08</c:v>
                  </c:pt>
                  <c:pt idx="1">
                    <c:v>2007-2008</c:v>
                  </c:pt>
                  <c:pt idx="2">
                    <c:v>2008-2009</c:v>
                  </c:pt>
                </c:lvl>
              </c:multiLvlStrCache>
            </c:multiLvlStrRef>
          </c:cat>
          <c:val>
            <c:numRef>
              <c:f>'trend graph'!$Q$9:$S$9</c:f>
              <c:numCache>
                <c:formatCode>0%</c:formatCode>
                <c:ptCount val="3"/>
                <c:pt idx="0">
                  <c:v>0.22</c:v>
                </c:pt>
                <c:pt idx="1">
                  <c:v>0.24000000000000021</c:v>
                </c:pt>
                <c:pt idx="2">
                  <c:v>0.25</c:v>
                </c:pt>
              </c:numCache>
            </c:numRef>
          </c:val>
        </c:ser>
        <c:ser>
          <c:idx val="3"/>
          <c:order val="3"/>
          <c:tx>
            <c:strRef>
              <c:f>'trend graph'!$P$10</c:f>
              <c:strCache>
                <c:ptCount val="1"/>
                <c:pt idx="0">
                  <c:v>b</c:v>
                </c:pt>
              </c:strCache>
            </c:strRef>
          </c:tx>
          <c:dLbls>
            <c:txPr>
              <a:bodyPr/>
              <a:lstStyle/>
              <a:p>
                <a:pPr>
                  <a:defRPr>
                    <a:solidFill>
                      <a:schemeClr val="bg1"/>
                    </a:solidFill>
                  </a:defRPr>
                </a:pPr>
                <a:endParaRPr lang="en-US"/>
              </a:p>
            </c:txPr>
            <c:showVal val="1"/>
          </c:dLbls>
          <c:cat>
            <c:multiLvlStrRef>
              <c:f>'trend graph'!$Q$5:$S$6</c:f>
              <c:multiLvlStrCache>
                <c:ptCount val="3"/>
                <c:lvl>
                  <c:pt idx="0">
                    <c:v>1</c:v>
                  </c:pt>
                  <c:pt idx="1">
                    <c:v>1</c:v>
                  </c:pt>
                  <c:pt idx="2">
                    <c:v>1</c:v>
                  </c:pt>
                </c:lvl>
                <c:lvl>
                  <c:pt idx="0">
                    <c:v>Natl 07-08</c:v>
                  </c:pt>
                  <c:pt idx="1">
                    <c:v>2007-2008</c:v>
                  </c:pt>
                  <c:pt idx="2">
                    <c:v>2008-2009</c:v>
                  </c:pt>
                </c:lvl>
              </c:multiLvlStrCache>
            </c:multiLvlStrRef>
          </c:cat>
          <c:val>
            <c:numRef>
              <c:f>'trend graph'!$Q$10:$S$10</c:f>
              <c:numCache>
                <c:formatCode>0%</c:formatCode>
                <c:ptCount val="3"/>
                <c:pt idx="0">
                  <c:v>0.12000000000000002</c:v>
                </c:pt>
                <c:pt idx="1">
                  <c:v>0.23</c:v>
                </c:pt>
                <c:pt idx="2">
                  <c:v>0.25</c:v>
                </c:pt>
              </c:numCache>
            </c:numRef>
          </c:val>
        </c:ser>
        <c:ser>
          <c:idx val="4"/>
          <c:order val="4"/>
          <c:tx>
            <c:strRef>
              <c:f>'trend graph'!$P$11</c:f>
              <c:strCache>
                <c:ptCount val="1"/>
                <c:pt idx="0">
                  <c:v>a </c:v>
                </c:pt>
              </c:strCache>
            </c:strRef>
          </c:tx>
          <c:dLbls>
            <c:dLbl>
              <c:idx val="0"/>
              <c:layout>
                <c:manualLayout>
                  <c:x val="0"/>
                  <c:y val="-2.7777777777778109E-2"/>
                </c:manualLayout>
              </c:layout>
              <c:showVal val="1"/>
            </c:dLbl>
            <c:dLbl>
              <c:idx val="1"/>
              <c:layout>
                <c:manualLayout>
                  <c:x val="0"/>
                  <c:y val="-2.5365236035636389E-2"/>
                </c:manualLayout>
              </c:layout>
              <c:showVal val="1"/>
            </c:dLbl>
            <c:dLbl>
              <c:idx val="2"/>
              <c:layout>
                <c:manualLayout>
                  <c:x val="1.893939393939394E-3"/>
                  <c:y val="-2.2887323943662045E-2"/>
                </c:manualLayout>
              </c:layout>
              <c:showVal val="1"/>
            </c:dLbl>
            <c:showVal val="1"/>
          </c:dLbls>
          <c:cat>
            <c:multiLvlStrRef>
              <c:f>'trend graph'!$Q$5:$S$6</c:f>
              <c:multiLvlStrCache>
                <c:ptCount val="3"/>
                <c:lvl>
                  <c:pt idx="0">
                    <c:v>1</c:v>
                  </c:pt>
                  <c:pt idx="1">
                    <c:v>1</c:v>
                  </c:pt>
                  <c:pt idx="2">
                    <c:v>1</c:v>
                  </c:pt>
                </c:lvl>
                <c:lvl>
                  <c:pt idx="0">
                    <c:v>Natl 07-08</c:v>
                  </c:pt>
                  <c:pt idx="1">
                    <c:v>2007-2008</c:v>
                  </c:pt>
                  <c:pt idx="2">
                    <c:v>2008-2009</c:v>
                  </c:pt>
                </c:lvl>
              </c:multiLvlStrCache>
            </c:multiLvlStrRef>
          </c:cat>
          <c:val>
            <c:numRef>
              <c:f>'trend graph'!$Q$11:$S$11</c:f>
              <c:numCache>
                <c:formatCode>0%</c:formatCode>
                <c:ptCount val="3"/>
                <c:pt idx="0">
                  <c:v>4.0000000000000022E-2</c:v>
                </c:pt>
                <c:pt idx="1">
                  <c:v>3.0000000000000002E-2</c:v>
                </c:pt>
                <c:pt idx="2">
                  <c:v>2.0000000000000011E-2</c:v>
                </c:pt>
              </c:numCache>
            </c:numRef>
          </c:val>
        </c:ser>
        <c:shape val="box"/>
        <c:axId val="62749312"/>
        <c:axId val="62775680"/>
        <c:axId val="0"/>
      </c:bar3DChart>
      <c:catAx>
        <c:axId val="62749312"/>
        <c:scaling>
          <c:orientation val="minMax"/>
        </c:scaling>
        <c:axPos val="b"/>
        <c:tickLblPos val="nextTo"/>
        <c:crossAx val="62775680"/>
        <c:crosses val="autoZero"/>
        <c:auto val="1"/>
        <c:lblAlgn val="ctr"/>
        <c:lblOffset val="100"/>
      </c:catAx>
      <c:valAx>
        <c:axId val="62775680"/>
        <c:scaling>
          <c:orientation val="minMax"/>
        </c:scaling>
        <c:axPos val="l"/>
        <c:majorGridlines/>
        <c:numFmt formatCode="0%" sourceLinked="1"/>
        <c:tickLblPos val="nextTo"/>
        <c:crossAx val="62749312"/>
        <c:crosses val="autoZero"/>
        <c:crossBetween val="between"/>
      </c:valAx>
    </c:plotArea>
    <c:legend>
      <c:legendPos val="r"/>
    </c:legend>
    <c:plotVisOnly val="1"/>
  </c:chart>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a:t>Outcome</a:t>
            </a:r>
            <a:r>
              <a:rPr lang="en-US" baseline="0"/>
              <a:t> 2: </a:t>
            </a:r>
            <a:r>
              <a:rPr lang="en-US"/>
              <a:t>Knowledge and</a:t>
            </a:r>
            <a:r>
              <a:rPr lang="en-US" baseline="0"/>
              <a:t> Skills</a:t>
            </a:r>
            <a:endParaRPr lang="en-US"/>
          </a:p>
        </c:rich>
      </c:tx>
    </c:title>
    <c:view3D>
      <c:rAngAx val="1"/>
    </c:view3D>
    <c:plotArea>
      <c:layout/>
      <c:bar3DChart>
        <c:barDir val="col"/>
        <c:grouping val="percentStacked"/>
        <c:ser>
          <c:idx val="0"/>
          <c:order val="0"/>
          <c:tx>
            <c:strRef>
              <c:f>'trend graph'!$P$17</c:f>
              <c:strCache>
                <c:ptCount val="1"/>
                <c:pt idx="0">
                  <c:v>e</c:v>
                </c:pt>
              </c:strCache>
            </c:strRef>
          </c:tx>
          <c:dLbls>
            <c:txPr>
              <a:bodyPr/>
              <a:lstStyle/>
              <a:p>
                <a:pPr>
                  <a:defRPr>
                    <a:solidFill>
                      <a:schemeClr val="bg1"/>
                    </a:solidFill>
                  </a:defRPr>
                </a:pPr>
                <a:endParaRPr lang="en-US"/>
              </a:p>
            </c:txPr>
            <c:showVal val="1"/>
          </c:dLbls>
          <c:cat>
            <c:multiLvlStrRef>
              <c:f>'trend graph'!$Q$15:$S$16</c:f>
              <c:multiLvlStrCache>
                <c:ptCount val="3"/>
                <c:lvl>
                  <c:pt idx="0">
                    <c:v>2</c:v>
                  </c:pt>
                  <c:pt idx="1">
                    <c:v>2</c:v>
                  </c:pt>
                  <c:pt idx="2">
                    <c:v>2</c:v>
                  </c:pt>
                </c:lvl>
                <c:lvl>
                  <c:pt idx="0">
                    <c:v>Natl 07-08</c:v>
                  </c:pt>
                  <c:pt idx="1">
                    <c:v>2007-2008</c:v>
                  </c:pt>
                  <c:pt idx="2">
                    <c:v>2008-2009</c:v>
                  </c:pt>
                </c:lvl>
              </c:multiLvlStrCache>
            </c:multiLvlStrRef>
          </c:cat>
          <c:val>
            <c:numRef>
              <c:f>'trend graph'!$Q$17:$S$17</c:f>
              <c:numCache>
                <c:formatCode>0%</c:formatCode>
                <c:ptCount val="3"/>
                <c:pt idx="0">
                  <c:v>0.27</c:v>
                </c:pt>
                <c:pt idx="1">
                  <c:v>0.26</c:v>
                </c:pt>
                <c:pt idx="2">
                  <c:v>0.22</c:v>
                </c:pt>
              </c:numCache>
            </c:numRef>
          </c:val>
        </c:ser>
        <c:ser>
          <c:idx val="1"/>
          <c:order val="1"/>
          <c:tx>
            <c:strRef>
              <c:f>'trend graph'!$P$18</c:f>
              <c:strCache>
                <c:ptCount val="1"/>
                <c:pt idx="0">
                  <c:v>d</c:v>
                </c:pt>
              </c:strCache>
            </c:strRef>
          </c:tx>
          <c:dLbls>
            <c:txPr>
              <a:bodyPr/>
              <a:lstStyle/>
              <a:p>
                <a:pPr>
                  <a:defRPr>
                    <a:solidFill>
                      <a:schemeClr val="bg1"/>
                    </a:solidFill>
                  </a:defRPr>
                </a:pPr>
                <a:endParaRPr lang="en-US"/>
              </a:p>
            </c:txPr>
            <c:showVal val="1"/>
          </c:dLbls>
          <c:cat>
            <c:multiLvlStrRef>
              <c:f>'trend graph'!$Q$15:$S$16</c:f>
              <c:multiLvlStrCache>
                <c:ptCount val="3"/>
                <c:lvl>
                  <c:pt idx="0">
                    <c:v>2</c:v>
                  </c:pt>
                  <c:pt idx="1">
                    <c:v>2</c:v>
                  </c:pt>
                  <c:pt idx="2">
                    <c:v>2</c:v>
                  </c:pt>
                </c:lvl>
                <c:lvl>
                  <c:pt idx="0">
                    <c:v>Natl 07-08</c:v>
                  </c:pt>
                  <c:pt idx="1">
                    <c:v>2007-2008</c:v>
                  </c:pt>
                  <c:pt idx="2">
                    <c:v>2008-2009</c:v>
                  </c:pt>
                </c:lvl>
              </c:multiLvlStrCache>
            </c:multiLvlStrRef>
          </c:cat>
          <c:val>
            <c:numRef>
              <c:f>'trend graph'!$Q$18:$S$18</c:f>
              <c:numCache>
                <c:formatCode>0%</c:formatCode>
                <c:ptCount val="3"/>
                <c:pt idx="0">
                  <c:v>0.27</c:v>
                </c:pt>
                <c:pt idx="1">
                  <c:v>0.26</c:v>
                </c:pt>
                <c:pt idx="2">
                  <c:v>0.24000000000000021</c:v>
                </c:pt>
              </c:numCache>
            </c:numRef>
          </c:val>
        </c:ser>
        <c:ser>
          <c:idx val="2"/>
          <c:order val="2"/>
          <c:tx>
            <c:strRef>
              <c:f>'trend graph'!$P$19</c:f>
              <c:strCache>
                <c:ptCount val="1"/>
                <c:pt idx="0">
                  <c:v>c</c:v>
                </c:pt>
              </c:strCache>
            </c:strRef>
          </c:tx>
          <c:cat>
            <c:multiLvlStrRef>
              <c:f>'trend graph'!$Q$15:$S$16</c:f>
              <c:multiLvlStrCache>
                <c:ptCount val="3"/>
                <c:lvl>
                  <c:pt idx="0">
                    <c:v>2</c:v>
                  </c:pt>
                  <c:pt idx="1">
                    <c:v>2</c:v>
                  </c:pt>
                  <c:pt idx="2">
                    <c:v>2</c:v>
                  </c:pt>
                </c:lvl>
                <c:lvl>
                  <c:pt idx="0">
                    <c:v>Natl 07-08</c:v>
                  </c:pt>
                  <c:pt idx="1">
                    <c:v>2007-2008</c:v>
                  </c:pt>
                  <c:pt idx="2">
                    <c:v>2008-2009</c:v>
                  </c:pt>
                </c:lvl>
              </c:multiLvlStrCache>
            </c:multiLvlStrRef>
          </c:cat>
          <c:val>
            <c:numRef>
              <c:f>'trend graph'!$Q$19:$S$19</c:f>
              <c:numCache>
                <c:formatCode>0%</c:formatCode>
                <c:ptCount val="3"/>
                <c:pt idx="0">
                  <c:v>0.27</c:v>
                </c:pt>
                <c:pt idx="1">
                  <c:v>0.27</c:v>
                </c:pt>
                <c:pt idx="2">
                  <c:v>0.28000000000000008</c:v>
                </c:pt>
              </c:numCache>
            </c:numRef>
          </c:val>
        </c:ser>
        <c:ser>
          <c:idx val="3"/>
          <c:order val="3"/>
          <c:tx>
            <c:strRef>
              <c:f>'trend graph'!$P$20</c:f>
              <c:strCache>
                <c:ptCount val="1"/>
                <c:pt idx="0">
                  <c:v>b</c:v>
                </c:pt>
              </c:strCache>
            </c:strRef>
          </c:tx>
          <c:cat>
            <c:multiLvlStrRef>
              <c:f>'trend graph'!$Q$15:$S$16</c:f>
              <c:multiLvlStrCache>
                <c:ptCount val="3"/>
                <c:lvl>
                  <c:pt idx="0">
                    <c:v>2</c:v>
                  </c:pt>
                  <c:pt idx="1">
                    <c:v>2</c:v>
                  </c:pt>
                  <c:pt idx="2">
                    <c:v>2</c:v>
                  </c:pt>
                </c:lvl>
                <c:lvl>
                  <c:pt idx="0">
                    <c:v>Natl 07-08</c:v>
                  </c:pt>
                  <c:pt idx="1">
                    <c:v>2007-2008</c:v>
                  </c:pt>
                  <c:pt idx="2">
                    <c:v>2008-2009</c:v>
                  </c:pt>
                </c:lvl>
              </c:multiLvlStrCache>
            </c:multiLvlStrRef>
          </c:cat>
          <c:val>
            <c:numRef>
              <c:f>'trend graph'!$Q$20:$S$20</c:f>
              <c:numCache>
                <c:formatCode>0%</c:formatCode>
                <c:ptCount val="3"/>
                <c:pt idx="0">
                  <c:v>0.15000000000000024</c:v>
                </c:pt>
                <c:pt idx="1">
                  <c:v>0.21000000000000021</c:v>
                </c:pt>
                <c:pt idx="2">
                  <c:v>0.25</c:v>
                </c:pt>
              </c:numCache>
            </c:numRef>
          </c:val>
        </c:ser>
        <c:ser>
          <c:idx val="4"/>
          <c:order val="4"/>
          <c:tx>
            <c:strRef>
              <c:f>'trend graph'!$P$21</c:f>
              <c:strCache>
                <c:ptCount val="1"/>
                <c:pt idx="0">
                  <c:v>a </c:v>
                </c:pt>
              </c:strCache>
            </c:strRef>
          </c:tx>
          <c:cat>
            <c:multiLvlStrRef>
              <c:f>'trend graph'!$Q$15:$S$16</c:f>
              <c:multiLvlStrCache>
                <c:ptCount val="3"/>
                <c:lvl>
                  <c:pt idx="0">
                    <c:v>2</c:v>
                  </c:pt>
                  <c:pt idx="1">
                    <c:v>2</c:v>
                  </c:pt>
                  <c:pt idx="2">
                    <c:v>2</c:v>
                  </c:pt>
                </c:lvl>
                <c:lvl>
                  <c:pt idx="0">
                    <c:v>Natl 07-08</c:v>
                  </c:pt>
                  <c:pt idx="1">
                    <c:v>2007-2008</c:v>
                  </c:pt>
                  <c:pt idx="2">
                    <c:v>2008-2009</c:v>
                  </c:pt>
                </c:lvl>
              </c:multiLvlStrCache>
            </c:multiLvlStrRef>
          </c:cat>
          <c:val>
            <c:numRef>
              <c:f>'trend graph'!$Q$21:$S$21</c:f>
              <c:numCache>
                <c:formatCode>0%</c:formatCode>
                <c:ptCount val="3"/>
                <c:pt idx="0">
                  <c:v>4.0000000000000022E-2</c:v>
                </c:pt>
                <c:pt idx="1">
                  <c:v>3.0000000000000002E-2</c:v>
                </c:pt>
                <c:pt idx="2">
                  <c:v>2.0000000000000011E-2</c:v>
                </c:pt>
              </c:numCache>
            </c:numRef>
          </c:val>
        </c:ser>
        <c:dLbls>
          <c:showVal val="1"/>
        </c:dLbls>
        <c:shape val="box"/>
        <c:axId val="63559936"/>
        <c:axId val="63574016"/>
        <c:axId val="0"/>
      </c:bar3DChart>
      <c:catAx>
        <c:axId val="63559936"/>
        <c:scaling>
          <c:orientation val="minMax"/>
        </c:scaling>
        <c:axPos val="b"/>
        <c:tickLblPos val="nextTo"/>
        <c:crossAx val="63574016"/>
        <c:crosses val="autoZero"/>
        <c:auto val="1"/>
        <c:lblAlgn val="ctr"/>
        <c:lblOffset val="100"/>
      </c:catAx>
      <c:valAx>
        <c:axId val="63574016"/>
        <c:scaling>
          <c:orientation val="minMax"/>
        </c:scaling>
        <c:axPos val="l"/>
        <c:majorGridlines/>
        <c:numFmt formatCode="0%" sourceLinked="1"/>
        <c:tickLblPos val="nextTo"/>
        <c:crossAx val="63559936"/>
        <c:crosses val="autoZero"/>
        <c:crossBetween val="between"/>
      </c:valAx>
    </c:plotArea>
    <c:legend>
      <c:legendPos val="r"/>
    </c:legend>
    <c:plotVisOnly val="1"/>
  </c:chart>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a:t>Appropriate</a:t>
            </a:r>
            <a:r>
              <a:rPr lang="en-US" baseline="0"/>
              <a:t> Behaviors to Meet Needs</a:t>
            </a:r>
            <a:endParaRPr lang="en-US"/>
          </a:p>
        </c:rich>
      </c:tx>
    </c:title>
    <c:view3D>
      <c:rAngAx val="1"/>
    </c:view3D>
    <c:plotArea>
      <c:layout/>
      <c:bar3DChart>
        <c:barDir val="col"/>
        <c:grouping val="percentStacked"/>
        <c:ser>
          <c:idx val="0"/>
          <c:order val="0"/>
          <c:tx>
            <c:strRef>
              <c:f>'trend graph'!$P$26</c:f>
              <c:strCache>
                <c:ptCount val="1"/>
                <c:pt idx="0">
                  <c:v>e</c:v>
                </c:pt>
              </c:strCache>
            </c:strRef>
          </c:tx>
          <c:dLbls>
            <c:txPr>
              <a:bodyPr/>
              <a:lstStyle/>
              <a:p>
                <a:pPr>
                  <a:defRPr>
                    <a:solidFill>
                      <a:schemeClr val="bg1"/>
                    </a:solidFill>
                  </a:defRPr>
                </a:pPr>
                <a:endParaRPr lang="en-US"/>
              </a:p>
            </c:txPr>
            <c:showVal val="1"/>
          </c:dLbls>
          <c:cat>
            <c:multiLvlStrRef>
              <c:f>'trend graph'!$Q$24:$S$25</c:f>
              <c:multiLvlStrCache>
                <c:ptCount val="3"/>
                <c:lvl>
                  <c:pt idx="0">
                    <c:v>3</c:v>
                  </c:pt>
                  <c:pt idx="1">
                    <c:v>3</c:v>
                  </c:pt>
                  <c:pt idx="2">
                    <c:v>3</c:v>
                  </c:pt>
                </c:lvl>
                <c:lvl>
                  <c:pt idx="0">
                    <c:v>Natl 07-08</c:v>
                  </c:pt>
                  <c:pt idx="1">
                    <c:v>2007-2008</c:v>
                  </c:pt>
                  <c:pt idx="2">
                    <c:v>2008-2009</c:v>
                  </c:pt>
                </c:lvl>
              </c:multiLvlStrCache>
            </c:multiLvlStrRef>
          </c:cat>
          <c:val>
            <c:numRef>
              <c:f>'trend graph'!$Q$26:$S$26</c:f>
              <c:numCache>
                <c:formatCode>0%</c:formatCode>
                <c:ptCount val="3"/>
                <c:pt idx="0">
                  <c:v>0.39000000000000146</c:v>
                </c:pt>
                <c:pt idx="1">
                  <c:v>0.4</c:v>
                </c:pt>
                <c:pt idx="2">
                  <c:v>0.37000000000000038</c:v>
                </c:pt>
              </c:numCache>
            </c:numRef>
          </c:val>
        </c:ser>
        <c:ser>
          <c:idx val="1"/>
          <c:order val="1"/>
          <c:tx>
            <c:strRef>
              <c:f>'trend graph'!$P$27</c:f>
              <c:strCache>
                <c:ptCount val="1"/>
                <c:pt idx="0">
                  <c:v>d</c:v>
                </c:pt>
              </c:strCache>
            </c:strRef>
          </c:tx>
          <c:dLbls>
            <c:txPr>
              <a:bodyPr/>
              <a:lstStyle/>
              <a:p>
                <a:pPr>
                  <a:defRPr>
                    <a:solidFill>
                      <a:schemeClr val="bg1"/>
                    </a:solidFill>
                  </a:defRPr>
                </a:pPr>
                <a:endParaRPr lang="en-US"/>
              </a:p>
            </c:txPr>
            <c:showVal val="1"/>
          </c:dLbls>
          <c:cat>
            <c:multiLvlStrRef>
              <c:f>'trend graph'!$Q$24:$S$25</c:f>
              <c:multiLvlStrCache>
                <c:ptCount val="3"/>
                <c:lvl>
                  <c:pt idx="0">
                    <c:v>3</c:v>
                  </c:pt>
                  <c:pt idx="1">
                    <c:v>3</c:v>
                  </c:pt>
                  <c:pt idx="2">
                    <c:v>3</c:v>
                  </c:pt>
                </c:lvl>
                <c:lvl>
                  <c:pt idx="0">
                    <c:v>Natl 07-08</c:v>
                  </c:pt>
                  <c:pt idx="1">
                    <c:v>2007-2008</c:v>
                  </c:pt>
                  <c:pt idx="2">
                    <c:v>2008-2009</c:v>
                  </c:pt>
                </c:lvl>
              </c:multiLvlStrCache>
            </c:multiLvlStrRef>
          </c:cat>
          <c:val>
            <c:numRef>
              <c:f>'trend graph'!$Q$27:$S$27</c:f>
              <c:numCache>
                <c:formatCode>0%</c:formatCode>
                <c:ptCount val="3"/>
                <c:pt idx="0">
                  <c:v>0.36000000000000032</c:v>
                </c:pt>
                <c:pt idx="1">
                  <c:v>0.22</c:v>
                </c:pt>
                <c:pt idx="2">
                  <c:v>0.23</c:v>
                </c:pt>
              </c:numCache>
            </c:numRef>
          </c:val>
        </c:ser>
        <c:ser>
          <c:idx val="2"/>
          <c:order val="2"/>
          <c:tx>
            <c:strRef>
              <c:f>'trend graph'!$P$28</c:f>
              <c:strCache>
                <c:ptCount val="1"/>
                <c:pt idx="0">
                  <c:v>c</c:v>
                </c:pt>
              </c:strCache>
            </c:strRef>
          </c:tx>
          <c:cat>
            <c:multiLvlStrRef>
              <c:f>'trend graph'!$Q$24:$S$25</c:f>
              <c:multiLvlStrCache>
                <c:ptCount val="3"/>
                <c:lvl>
                  <c:pt idx="0">
                    <c:v>3</c:v>
                  </c:pt>
                  <c:pt idx="1">
                    <c:v>3</c:v>
                  </c:pt>
                  <c:pt idx="2">
                    <c:v>3</c:v>
                  </c:pt>
                </c:lvl>
                <c:lvl>
                  <c:pt idx="0">
                    <c:v>Natl 07-08</c:v>
                  </c:pt>
                  <c:pt idx="1">
                    <c:v>2007-2008</c:v>
                  </c:pt>
                  <c:pt idx="2">
                    <c:v>2008-2009</c:v>
                  </c:pt>
                </c:lvl>
              </c:multiLvlStrCache>
            </c:multiLvlStrRef>
          </c:cat>
          <c:val>
            <c:numRef>
              <c:f>'trend graph'!$Q$28:$S$28</c:f>
              <c:numCache>
                <c:formatCode>0%</c:formatCode>
                <c:ptCount val="3"/>
                <c:pt idx="0">
                  <c:v>0.18000000000000024</c:v>
                </c:pt>
                <c:pt idx="1">
                  <c:v>0.16</c:v>
                </c:pt>
                <c:pt idx="2">
                  <c:v>0.2</c:v>
                </c:pt>
              </c:numCache>
            </c:numRef>
          </c:val>
        </c:ser>
        <c:ser>
          <c:idx val="3"/>
          <c:order val="3"/>
          <c:tx>
            <c:strRef>
              <c:f>'trend graph'!$P$29</c:f>
              <c:strCache>
                <c:ptCount val="1"/>
                <c:pt idx="0">
                  <c:v>b</c:v>
                </c:pt>
              </c:strCache>
            </c:strRef>
          </c:tx>
          <c:dLbls>
            <c:txPr>
              <a:bodyPr/>
              <a:lstStyle/>
              <a:p>
                <a:pPr>
                  <a:defRPr>
                    <a:solidFill>
                      <a:schemeClr val="bg1"/>
                    </a:solidFill>
                  </a:defRPr>
                </a:pPr>
                <a:endParaRPr lang="en-US"/>
              </a:p>
            </c:txPr>
            <c:showVal val="1"/>
          </c:dLbls>
          <c:cat>
            <c:multiLvlStrRef>
              <c:f>'trend graph'!$Q$24:$S$25</c:f>
              <c:multiLvlStrCache>
                <c:ptCount val="3"/>
                <c:lvl>
                  <c:pt idx="0">
                    <c:v>3</c:v>
                  </c:pt>
                  <c:pt idx="1">
                    <c:v>3</c:v>
                  </c:pt>
                  <c:pt idx="2">
                    <c:v>3</c:v>
                  </c:pt>
                </c:lvl>
                <c:lvl>
                  <c:pt idx="0">
                    <c:v>Natl 07-08</c:v>
                  </c:pt>
                  <c:pt idx="1">
                    <c:v>2007-2008</c:v>
                  </c:pt>
                  <c:pt idx="2">
                    <c:v>2008-2009</c:v>
                  </c:pt>
                </c:lvl>
              </c:multiLvlStrCache>
            </c:multiLvlStrRef>
          </c:cat>
          <c:val>
            <c:numRef>
              <c:f>'trend graph'!$Q$29:$S$29</c:f>
              <c:numCache>
                <c:formatCode>0%</c:formatCode>
                <c:ptCount val="3"/>
                <c:pt idx="0">
                  <c:v>0.13</c:v>
                </c:pt>
                <c:pt idx="1">
                  <c:v>0.2</c:v>
                </c:pt>
                <c:pt idx="2">
                  <c:v>0.2</c:v>
                </c:pt>
              </c:numCache>
            </c:numRef>
          </c:val>
        </c:ser>
        <c:ser>
          <c:idx val="4"/>
          <c:order val="4"/>
          <c:tx>
            <c:strRef>
              <c:f>'trend graph'!$P$30</c:f>
              <c:strCache>
                <c:ptCount val="1"/>
                <c:pt idx="0">
                  <c:v>a </c:v>
                </c:pt>
              </c:strCache>
            </c:strRef>
          </c:tx>
          <c:cat>
            <c:multiLvlStrRef>
              <c:f>'trend graph'!$Q$24:$S$25</c:f>
              <c:multiLvlStrCache>
                <c:ptCount val="3"/>
                <c:lvl>
                  <c:pt idx="0">
                    <c:v>3</c:v>
                  </c:pt>
                  <c:pt idx="1">
                    <c:v>3</c:v>
                  </c:pt>
                  <c:pt idx="2">
                    <c:v>3</c:v>
                  </c:pt>
                </c:lvl>
                <c:lvl>
                  <c:pt idx="0">
                    <c:v>Natl 07-08</c:v>
                  </c:pt>
                  <c:pt idx="1">
                    <c:v>2007-2008</c:v>
                  </c:pt>
                  <c:pt idx="2">
                    <c:v>2008-2009</c:v>
                  </c:pt>
                </c:lvl>
              </c:multiLvlStrCache>
            </c:multiLvlStrRef>
          </c:cat>
          <c:val>
            <c:numRef>
              <c:f>'trend graph'!$Q$30:$S$30</c:f>
              <c:numCache>
                <c:formatCode>0%</c:formatCode>
                <c:ptCount val="3"/>
                <c:pt idx="0">
                  <c:v>4.0000000000000022E-2</c:v>
                </c:pt>
                <c:pt idx="1">
                  <c:v>2.0000000000000011E-2</c:v>
                </c:pt>
                <c:pt idx="2">
                  <c:v>2.0000000000000011E-2</c:v>
                </c:pt>
              </c:numCache>
            </c:numRef>
          </c:val>
        </c:ser>
        <c:dLbls>
          <c:showVal val="1"/>
        </c:dLbls>
        <c:shape val="box"/>
        <c:axId val="63842176"/>
        <c:axId val="63843712"/>
        <c:axId val="0"/>
      </c:bar3DChart>
      <c:catAx>
        <c:axId val="63842176"/>
        <c:scaling>
          <c:orientation val="minMax"/>
        </c:scaling>
        <c:axPos val="b"/>
        <c:tickLblPos val="nextTo"/>
        <c:crossAx val="63843712"/>
        <c:crosses val="autoZero"/>
        <c:auto val="1"/>
        <c:lblAlgn val="ctr"/>
        <c:lblOffset val="100"/>
      </c:catAx>
      <c:valAx>
        <c:axId val="63843712"/>
        <c:scaling>
          <c:orientation val="minMax"/>
        </c:scaling>
        <c:axPos val="l"/>
        <c:majorGridlines/>
        <c:numFmt formatCode="0%" sourceLinked="1"/>
        <c:tickLblPos val="nextTo"/>
        <c:crossAx val="63842176"/>
        <c:crosses val="autoZero"/>
        <c:crossBetween val="between"/>
      </c:valAx>
    </c:plotArea>
    <c:legend>
      <c:legendPos val="r"/>
    </c:legend>
    <c:plotVisOnly val="1"/>
  </c:chart>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5138"/>
          </a:xfrm>
          <a:prstGeom prst="rect">
            <a:avLst/>
          </a:prstGeom>
        </p:spPr>
        <p:txBody>
          <a:bodyPr vert="horz" lIns="91440" tIns="45720" rIns="91440" bIns="45720" rtlCol="0"/>
          <a:lstStyle>
            <a:lvl1pPr algn="r">
              <a:defRPr sz="1200"/>
            </a:lvl1pPr>
          </a:lstStyle>
          <a:p>
            <a:fld id="{A30244C1-801D-42CE-83BA-A5FC99AFB37C}" type="datetimeFigureOut">
              <a:rPr lang="en-US" smtClean="0"/>
              <a:pPr/>
              <a:t>5/20/2010</a:t>
            </a:fld>
            <a:endParaRPr lang="en-US"/>
          </a:p>
        </p:txBody>
      </p:sp>
      <p:sp>
        <p:nvSpPr>
          <p:cNvPr id="4" name="Footer Placeholder 3"/>
          <p:cNvSpPr>
            <a:spLocks noGrp="1"/>
          </p:cNvSpPr>
          <p:nvPr>
            <p:ph type="ftr" sz="quarter" idx="2"/>
          </p:nvPr>
        </p:nvSpPr>
        <p:spPr>
          <a:xfrm>
            <a:off x="0" y="8829675"/>
            <a:ext cx="2971800"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675"/>
            <a:ext cx="2971800" cy="465138"/>
          </a:xfrm>
          <a:prstGeom prst="rect">
            <a:avLst/>
          </a:prstGeom>
        </p:spPr>
        <p:txBody>
          <a:bodyPr vert="horz" lIns="91440" tIns="45720" rIns="91440" bIns="45720" rtlCol="0" anchor="b"/>
          <a:lstStyle>
            <a:lvl1pPr algn="r">
              <a:defRPr sz="1200"/>
            </a:lvl1pPr>
          </a:lstStyle>
          <a:p>
            <a:fld id="{05082C06-A888-4E51-A680-1EA78806511D}" type="slidenum">
              <a:rPr lang="en-US" smtClean="0"/>
              <a:pPr/>
              <a:t>‹#›</a:t>
            </a:fld>
            <a:endParaRPr lang="en-US"/>
          </a:p>
        </p:txBody>
      </p:sp>
    </p:spTree>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pPr>
              <a:defRPr/>
            </a:pPr>
            <a:r>
              <a:rPr lang="en-US" dirty="0" smtClean="0"/>
              <a:t>PSE Supervisors</a:t>
            </a:r>
            <a:endParaRPr lang="en-US" dirty="0"/>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pPr>
              <a:defRPr/>
            </a:pPr>
            <a:r>
              <a:rPr lang="en-US" dirty="0" smtClean="0"/>
              <a:t>February 2010</a:t>
            </a:r>
            <a:endParaRPr lang="en-US" dirty="0"/>
          </a:p>
        </p:txBody>
      </p:sp>
      <p:sp>
        <p:nvSpPr>
          <p:cNvPr id="4" name="Slide Image Placeholder 3"/>
          <p:cNvSpPr>
            <a:spLocks noGrp="1" noRot="1" noChangeAspect="1"/>
          </p:cNvSpPr>
          <p:nvPr>
            <p:ph type="sldImg" idx="2"/>
          </p:nvPr>
        </p:nvSpPr>
        <p:spPr>
          <a:xfrm>
            <a:off x="1828800" y="685800"/>
            <a:ext cx="3390900" cy="2543175"/>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533400" y="3352800"/>
            <a:ext cx="6019800" cy="5638800"/>
          </a:xfrm>
          <a:prstGeom prst="rect">
            <a:avLst/>
          </a:prstGeom>
        </p:spPr>
        <p:txBody>
          <a:bodyPr vert="horz" lIns="91440" tIns="45720" rIns="91440" bIns="45720" rtlCol="0">
            <a:normAutofit/>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100"/>
            </a:lvl1pPr>
          </a:lstStyle>
          <a:p>
            <a:pPr>
              <a:defRPr/>
            </a:pPr>
            <a:r>
              <a:rPr lang="en-US" dirty="0" smtClean="0"/>
              <a:t>Office of Early Learning &amp; School Readiness</a:t>
            </a:r>
            <a:endParaRPr lang="en-US" dirty="0"/>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pPr>
              <a:defRPr/>
            </a:pPr>
            <a:fld id="{801BC869-6064-4F9F-A2BD-EA38C3CF6B5C}" type="slidenum">
              <a:rPr lang="en-US"/>
              <a:pPr>
                <a:defRPr/>
              </a:pPr>
              <a:t>‹#›</a:t>
            </a:fld>
            <a:endParaRPr lang="en-US"/>
          </a:p>
        </p:txBody>
      </p:sp>
    </p:spTree>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sz="1100" kern="1200">
        <a:solidFill>
          <a:schemeClr val="tx1"/>
        </a:solidFill>
        <a:latin typeface="Arial" pitchFamily="34" charset="0"/>
        <a:ea typeface="+mn-ea"/>
        <a:cs typeface="Arial" pitchFamily="34" charset="0"/>
      </a:defRPr>
    </a:lvl1pPr>
    <a:lvl2pPr marL="457200" algn="l" rtl="0" eaLnBrk="0" fontAlgn="base" hangingPunct="0">
      <a:spcBef>
        <a:spcPct val="30000"/>
      </a:spcBef>
      <a:spcAft>
        <a:spcPct val="0"/>
      </a:spcAft>
      <a:defRPr sz="1100" kern="1200">
        <a:solidFill>
          <a:schemeClr val="tx1"/>
        </a:solidFill>
        <a:latin typeface="Arial" pitchFamily="34" charset="0"/>
        <a:ea typeface="+mn-ea"/>
        <a:cs typeface="Arial" pitchFamily="34" charset="0"/>
      </a:defRPr>
    </a:lvl2pPr>
    <a:lvl3pPr marL="914400" algn="l" rtl="0" eaLnBrk="0" fontAlgn="base" hangingPunct="0">
      <a:spcBef>
        <a:spcPct val="30000"/>
      </a:spcBef>
      <a:spcAft>
        <a:spcPct val="0"/>
      </a:spcAft>
      <a:defRPr sz="1100" kern="1200">
        <a:solidFill>
          <a:schemeClr val="tx1"/>
        </a:solidFill>
        <a:latin typeface="Arial" pitchFamily="34" charset="0"/>
        <a:ea typeface="+mn-ea"/>
        <a:cs typeface="Arial" pitchFamily="34" charset="0"/>
      </a:defRPr>
    </a:lvl3pPr>
    <a:lvl4pPr marL="1371600" algn="l" rtl="0" eaLnBrk="0" fontAlgn="base" hangingPunct="0">
      <a:spcBef>
        <a:spcPct val="30000"/>
      </a:spcBef>
      <a:spcAft>
        <a:spcPct val="0"/>
      </a:spcAft>
      <a:defRPr sz="1100" kern="1200">
        <a:solidFill>
          <a:schemeClr val="tx1"/>
        </a:solidFill>
        <a:latin typeface="Arial" pitchFamily="34" charset="0"/>
        <a:ea typeface="+mn-ea"/>
        <a:cs typeface="Arial" pitchFamily="34" charset="0"/>
      </a:defRPr>
    </a:lvl4pPr>
    <a:lvl5pPr marL="1828800" algn="l" rtl="0" eaLnBrk="0" fontAlgn="base" hangingPunct="0">
      <a:spcBef>
        <a:spcPct val="30000"/>
      </a:spcBef>
      <a:spcAft>
        <a:spcPct val="0"/>
      </a:spcAft>
      <a:defRPr sz="11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we all know, there is a six-year State Performance</a:t>
            </a:r>
            <a:r>
              <a:rPr lang="en-US" baseline="0" dirty="0" smtClean="0"/>
              <a:t> Plan with annual performance reports that address 20 indicators for IDEA. Three of the indicators are specific only to preschool:</a:t>
            </a:r>
          </a:p>
          <a:p>
            <a:r>
              <a:rPr lang="en-US" baseline="0" dirty="0" smtClean="0"/>
              <a:t>#6- preschool LRE</a:t>
            </a:r>
          </a:p>
          <a:p>
            <a:r>
              <a:rPr lang="en-US" baseline="0" dirty="0" smtClean="0"/>
              <a:t>#7 -child outcomes, &amp;</a:t>
            </a:r>
          </a:p>
          <a:p>
            <a:r>
              <a:rPr lang="en-US" baseline="0" dirty="0" smtClean="0"/>
              <a:t>#12- transition from Part C.</a:t>
            </a:r>
          </a:p>
          <a:p>
            <a:endParaRPr lang="en-US" baseline="0" dirty="0" smtClean="0"/>
          </a:p>
          <a:p>
            <a:r>
              <a:rPr lang="en-US" baseline="0" dirty="0" smtClean="0"/>
              <a:t>Child outcomes is a performance measure which means a baseline for the state is established and targets for succeeding years are set. If a target is not met, then an explanation for “slippage” is required along with improvement strategies. The current SPP/APR are available online at ecuation.ohio.gov using the search word “SPP” </a:t>
            </a:r>
          </a:p>
          <a:p>
            <a:endParaRPr lang="en-US" baseline="0" dirty="0" smtClean="0"/>
          </a:p>
          <a:p>
            <a:r>
              <a:rPr lang="en-US" baseline="0" dirty="0" smtClean="0"/>
              <a:t>In the report submitted to OSEP (Feb 2010), baseline was to be established for indicator #7, preschool child outcomes. The baseline data was for the 2008-2009 school year which is the second year for using the Early Childhood Outcomes Summary Form.</a:t>
            </a:r>
          </a:p>
          <a:p>
            <a:endParaRPr lang="en-US" baseline="0" dirty="0" smtClean="0"/>
          </a:p>
          <a:p>
            <a:r>
              <a:rPr lang="en-US" baseline="0" dirty="0" smtClean="0"/>
              <a:t>In November and January of this school year, preschool child outcomes were discussed with the State Advisory Panel for Exceptional Children (SAPEC as required under IDEA) who approved the targets for the OSEP report.</a:t>
            </a:r>
            <a:endParaRPr lang="en-US" dirty="0"/>
          </a:p>
        </p:txBody>
      </p:sp>
      <p:sp>
        <p:nvSpPr>
          <p:cNvPr id="4" name="Header Placeholder 3"/>
          <p:cNvSpPr>
            <a:spLocks noGrp="1"/>
          </p:cNvSpPr>
          <p:nvPr>
            <p:ph type="hdr" sz="quarter" idx="10"/>
          </p:nvPr>
        </p:nvSpPr>
        <p:spPr/>
        <p:txBody>
          <a:bodyPr/>
          <a:lstStyle/>
          <a:p>
            <a:pPr>
              <a:defRPr/>
            </a:pPr>
            <a:r>
              <a:rPr lang="en-US" smtClean="0"/>
              <a:t>PSE Supervisors</a:t>
            </a:r>
            <a:endParaRPr lang="en-US" dirty="0"/>
          </a:p>
        </p:txBody>
      </p:sp>
      <p:sp>
        <p:nvSpPr>
          <p:cNvPr id="5" name="Date Placeholder 4"/>
          <p:cNvSpPr>
            <a:spLocks noGrp="1"/>
          </p:cNvSpPr>
          <p:nvPr>
            <p:ph type="dt" idx="11"/>
          </p:nvPr>
        </p:nvSpPr>
        <p:spPr/>
        <p:txBody>
          <a:bodyPr/>
          <a:lstStyle/>
          <a:p>
            <a:pPr>
              <a:defRPr/>
            </a:pPr>
            <a:r>
              <a:rPr lang="en-US" smtClean="0"/>
              <a:t>February 2010</a:t>
            </a:r>
            <a:endParaRPr lang="en-US" dirty="0"/>
          </a:p>
        </p:txBody>
      </p:sp>
      <p:sp>
        <p:nvSpPr>
          <p:cNvPr id="6" name="Footer Placeholder 5"/>
          <p:cNvSpPr>
            <a:spLocks noGrp="1"/>
          </p:cNvSpPr>
          <p:nvPr>
            <p:ph type="ftr" sz="quarter" idx="12"/>
          </p:nvPr>
        </p:nvSpPr>
        <p:spPr/>
        <p:txBody>
          <a:bodyPr/>
          <a:lstStyle/>
          <a:p>
            <a:pPr>
              <a:defRPr/>
            </a:pPr>
            <a:r>
              <a:rPr lang="en-US" smtClean="0"/>
              <a:t>Office of Early Learning &amp; School Readiness</a:t>
            </a:r>
            <a:endParaRPr lang="en-US" dirty="0"/>
          </a:p>
        </p:txBody>
      </p:sp>
      <p:sp>
        <p:nvSpPr>
          <p:cNvPr id="7" name="Slide Number Placeholder 6"/>
          <p:cNvSpPr>
            <a:spLocks noGrp="1"/>
          </p:cNvSpPr>
          <p:nvPr>
            <p:ph type="sldNum" sz="quarter" idx="13"/>
          </p:nvPr>
        </p:nvSpPr>
        <p:spPr/>
        <p:txBody>
          <a:bodyPr/>
          <a:lstStyle/>
          <a:p>
            <a:pPr>
              <a:defRPr/>
            </a:pPr>
            <a:fld id="{801BC869-6064-4F9F-A2BD-EA38C3CF6B5C}"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0D9FCFC8-78B0-4059-8E47-B414936DCB38}" type="slidenum">
              <a:rPr lang="en-US" smtClean="0"/>
              <a:pPr/>
              <a:t>10</a:t>
            </a:fld>
            <a:endParaRPr lang="en-US" smtClean="0"/>
          </a:p>
        </p:txBody>
      </p:sp>
      <p:sp>
        <p:nvSpPr>
          <p:cNvPr id="108547" name="Rectangle 2"/>
          <p:cNvSpPr>
            <a:spLocks noGrp="1" noRot="1" noChangeAspect="1" noChangeArrowheads="1" noTextEdit="1"/>
          </p:cNvSpPr>
          <p:nvPr>
            <p:ph type="sldImg"/>
          </p:nvPr>
        </p:nvSpPr>
        <p:spPr bwMode="auto">
          <a:xfrm>
            <a:off x="1104900" y="695325"/>
            <a:ext cx="4648200" cy="3486150"/>
          </a:xfrm>
          <a:noFill/>
          <a:ln>
            <a:solidFill>
              <a:srgbClr val="000000"/>
            </a:solidFill>
            <a:miter lim="800000"/>
            <a:headEnd/>
            <a:tailEnd/>
          </a:ln>
        </p:spPr>
      </p:sp>
      <p:sp>
        <p:nvSpPr>
          <p:cNvPr id="108548" name="Rectangle 3"/>
          <p:cNvSpPr>
            <a:spLocks noGrp="1" noChangeArrowheads="1"/>
          </p:cNvSpPr>
          <p:nvPr>
            <p:ph type="body" idx="1"/>
          </p:nvPr>
        </p:nvSpPr>
        <p:spPr bwMode="auto">
          <a:xfrm>
            <a:off x="685800" y="4414177"/>
            <a:ext cx="5487988" cy="4186608"/>
          </a:xfrm>
          <a:noFill/>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rPr>
              <a:t>Under ECO, stakeholders got to work on the child outcomes, including this overarching goal for EI/ECSE</a:t>
            </a:r>
          </a:p>
          <a:p>
            <a:pPr eaLnBrk="1" hangingPunct="1">
              <a:spcBef>
                <a:spcPct val="0"/>
              </a:spcBef>
            </a:pPr>
            <a:endParaRPr lang="en-US" dirty="0" smtClean="0">
              <a:latin typeface="Arial" pitchFamily="34" charset="0"/>
            </a:endParaRPr>
          </a:p>
          <a:p>
            <a:pPr eaLnBrk="1" hangingPunct="1">
              <a:spcBef>
                <a:spcPct val="0"/>
              </a:spcBef>
            </a:pPr>
            <a:r>
              <a:rPr lang="en-US" dirty="0" smtClean="0">
                <a:latin typeface="Arial" pitchFamily="34" charset="0"/>
              </a:rPr>
              <a:t>2004-early 2005:  ECO generates discussion and gathers input on child and family outcomes.  Stakeholders came up with these three outcomes.</a:t>
            </a:r>
          </a:p>
          <a:p>
            <a:pPr eaLnBrk="1" hangingPunct="1">
              <a:spcBef>
                <a:spcPct val="0"/>
              </a:spcBef>
            </a:pPr>
            <a:endParaRPr lang="en-US" dirty="0" smtClean="0">
              <a:latin typeface="Arial" pitchFamily="34" charset="0"/>
            </a:endParaRPr>
          </a:p>
          <a:p>
            <a:pPr eaLnBrk="1" hangingPunct="1">
              <a:spcBef>
                <a:spcPct val="0"/>
              </a:spcBef>
            </a:pPr>
            <a:r>
              <a:rPr lang="en-US" dirty="0" smtClean="0">
                <a:latin typeface="Arial" pitchFamily="34" charset="0"/>
              </a:rPr>
              <a:t>It is important to understand the intended meaning for each of the three outcome areas.</a:t>
            </a:r>
          </a:p>
          <a:p>
            <a:pPr eaLnBrk="1" hangingPunct="1">
              <a:spcBef>
                <a:spcPct val="0"/>
              </a:spcBef>
            </a:pPr>
            <a:endParaRPr lang="en-US" dirty="0" smtClean="0">
              <a:latin typeface="Arial" pitchFamily="34" charset="0"/>
            </a:endParaRPr>
          </a:p>
          <a:p>
            <a:pPr eaLnBrk="1" hangingPunct="1">
              <a:spcBef>
                <a:spcPct val="0"/>
              </a:spcBef>
            </a:pPr>
            <a:endParaRPr lang="en-US" dirty="0" smtClean="0">
              <a:latin typeface="Arial" pitchFamily="34" charset="0"/>
            </a:endParaRPr>
          </a:p>
        </p:txBody>
      </p:sp>
      <p:sp>
        <p:nvSpPr>
          <p:cNvPr id="5" name="Date Placeholder 4"/>
          <p:cNvSpPr>
            <a:spLocks noGrp="1"/>
          </p:cNvSpPr>
          <p:nvPr>
            <p:ph type="dt" idx="10"/>
          </p:nvPr>
        </p:nvSpPr>
        <p:spPr/>
        <p:txBody>
          <a:bodyPr/>
          <a:lstStyle/>
          <a:p>
            <a:pPr>
              <a:defRPr/>
            </a:pPr>
            <a:r>
              <a:rPr lang="en-US" smtClean="0"/>
              <a:t>February 2010</a:t>
            </a:r>
            <a:endParaRPr lang="en-US" dirty="0"/>
          </a:p>
        </p:txBody>
      </p:sp>
      <p:sp>
        <p:nvSpPr>
          <p:cNvPr id="6" name="Footer Placeholder 5"/>
          <p:cNvSpPr>
            <a:spLocks noGrp="1"/>
          </p:cNvSpPr>
          <p:nvPr>
            <p:ph type="ftr" sz="quarter" idx="11"/>
          </p:nvPr>
        </p:nvSpPr>
        <p:spPr/>
        <p:txBody>
          <a:bodyPr/>
          <a:lstStyle/>
          <a:p>
            <a:pPr>
              <a:defRPr/>
            </a:pPr>
            <a:r>
              <a:rPr lang="en-US" smtClean="0"/>
              <a:t>Office of Early Learning &amp; School Readiness</a:t>
            </a:r>
            <a:endParaRPr lang="en-US" dirty="0"/>
          </a:p>
        </p:txBody>
      </p:sp>
      <p:sp>
        <p:nvSpPr>
          <p:cNvPr id="7" name="Header Placeholder 6"/>
          <p:cNvSpPr>
            <a:spLocks noGrp="1"/>
          </p:cNvSpPr>
          <p:nvPr>
            <p:ph type="hdr" sz="quarter" idx="12"/>
          </p:nvPr>
        </p:nvSpPr>
        <p:spPr/>
        <p:txBody>
          <a:bodyPr/>
          <a:lstStyle/>
          <a:p>
            <a:pPr>
              <a:defRPr/>
            </a:pPr>
            <a:r>
              <a:rPr lang="en-US" smtClean="0"/>
              <a:t>PSE Supervisors</a:t>
            </a: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957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rPr>
              <a:t>Read</a:t>
            </a:r>
          </a:p>
        </p:txBody>
      </p:sp>
      <p:sp>
        <p:nvSpPr>
          <p:cNvPr id="4" name="Date Placeholder 3"/>
          <p:cNvSpPr>
            <a:spLocks noGrp="1"/>
          </p:cNvSpPr>
          <p:nvPr>
            <p:ph type="dt" idx="10"/>
          </p:nvPr>
        </p:nvSpPr>
        <p:spPr/>
        <p:txBody>
          <a:bodyPr/>
          <a:lstStyle/>
          <a:p>
            <a:pPr>
              <a:defRPr/>
            </a:pPr>
            <a:r>
              <a:rPr lang="en-US" smtClean="0"/>
              <a:t>February 2010</a:t>
            </a:r>
            <a:endParaRPr lang="en-US" dirty="0"/>
          </a:p>
        </p:txBody>
      </p:sp>
      <p:sp>
        <p:nvSpPr>
          <p:cNvPr id="5" name="Footer Placeholder 4"/>
          <p:cNvSpPr>
            <a:spLocks noGrp="1"/>
          </p:cNvSpPr>
          <p:nvPr>
            <p:ph type="ftr" sz="quarter" idx="11"/>
          </p:nvPr>
        </p:nvSpPr>
        <p:spPr/>
        <p:txBody>
          <a:bodyPr/>
          <a:lstStyle/>
          <a:p>
            <a:pPr>
              <a:defRPr/>
            </a:pPr>
            <a:r>
              <a:rPr lang="en-US" smtClean="0"/>
              <a:t>Office of Early Learning &amp; School Readiness</a:t>
            </a:r>
            <a:endParaRPr lang="en-US" dirty="0"/>
          </a:p>
        </p:txBody>
      </p:sp>
      <p:sp>
        <p:nvSpPr>
          <p:cNvPr id="6" name="Header Placeholder 5"/>
          <p:cNvSpPr>
            <a:spLocks noGrp="1"/>
          </p:cNvSpPr>
          <p:nvPr>
            <p:ph type="hdr" sz="quarter" idx="12"/>
          </p:nvPr>
        </p:nvSpPr>
        <p:spPr/>
        <p:txBody>
          <a:bodyPr/>
          <a:lstStyle/>
          <a:p>
            <a:pPr>
              <a:defRPr/>
            </a:pPr>
            <a:r>
              <a:rPr lang="en-US" smtClean="0"/>
              <a:t>PSE Supervisors</a:t>
            </a: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 that in each of these   outcomes, the intended</a:t>
            </a:r>
            <a:r>
              <a:rPr lang="en-US" baseline="0" dirty="0" smtClean="0"/>
              <a:t> meaning does not focus on one developmental domain but emphasizes how multiple domains and skills are involved to achieve functional outcomes. Functionality addresses the child’s ability to physically, socially, linguistically navigate the physical world and social interactions.</a:t>
            </a:r>
            <a:endParaRPr lang="en-US" dirty="0"/>
          </a:p>
        </p:txBody>
      </p:sp>
      <p:sp>
        <p:nvSpPr>
          <p:cNvPr id="4" name="Header Placeholder 3"/>
          <p:cNvSpPr>
            <a:spLocks noGrp="1"/>
          </p:cNvSpPr>
          <p:nvPr>
            <p:ph type="hdr" sz="quarter" idx="10"/>
          </p:nvPr>
        </p:nvSpPr>
        <p:spPr/>
        <p:txBody>
          <a:bodyPr/>
          <a:lstStyle/>
          <a:p>
            <a:pPr>
              <a:defRPr/>
            </a:pPr>
            <a:r>
              <a:rPr lang="en-US" smtClean="0"/>
              <a:t>PSE Supervisors</a:t>
            </a:r>
            <a:endParaRPr lang="en-US" dirty="0"/>
          </a:p>
        </p:txBody>
      </p:sp>
      <p:sp>
        <p:nvSpPr>
          <p:cNvPr id="5" name="Date Placeholder 4"/>
          <p:cNvSpPr>
            <a:spLocks noGrp="1"/>
          </p:cNvSpPr>
          <p:nvPr>
            <p:ph type="dt" idx="11"/>
          </p:nvPr>
        </p:nvSpPr>
        <p:spPr/>
        <p:txBody>
          <a:bodyPr/>
          <a:lstStyle/>
          <a:p>
            <a:pPr>
              <a:defRPr/>
            </a:pPr>
            <a:r>
              <a:rPr lang="en-US" smtClean="0"/>
              <a:t>February 2010</a:t>
            </a:r>
            <a:endParaRPr lang="en-US" dirty="0"/>
          </a:p>
        </p:txBody>
      </p:sp>
      <p:sp>
        <p:nvSpPr>
          <p:cNvPr id="6" name="Footer Placeholder 5"/>
          <p:cNvSpPr>
            <a:spLocks noGrp="1"/>
          </p:cNvSpPr>
          <p:nvPr>
            <p:ph type="ftr" sz="quarter" idx="12"/>
          </p:nvPr>
        </p:nvSpPr>
        <p:spPr/>
        <p:txBody>
          <a:bodyPr/>
          <a:lstStyle/>
          <a:p>
            <a:pPr>
              <a:defRPr/>
            </a:pPr>
            <a:r>
              <a:rPr lang="en-US" smtClean="0"/>
              <a:t>Office of Early Learning &amp; School Readiness</a:t>
            </a:r>
            <a:endParaRPr lang="en-US" dirty="0"/>
          </a:p>
        </p:txBody>
      </p:sp>
      <p:sp>
        <p:nvSpPr>
          <p:cNvPr id="7" name="Slide Number Placeholder 6"/>
          <p:cNvSpPr>
            <a:spLocks noGrp="1"/>
          </p:cNvSpPr>
          <p:nvPr>
            <p:ph type="sldNum" sz="quarter" idx="13"/>
          </p:nvPr>
        </p:nvSpPr>
        <p:spPr/>
        <p:txBody>
          <a:bodyPr/>
          <a:lstStyle/>
          <a:p>
            <a:pPr>
              <a:defRPr/>
            </a:pPr>
            <a:fld id="{801BC869-6064-4F9F-A2BD-EA38C3CF6B5C}" type="slidenum">
              <a:rPr lang="en-US" smtClean="0"/>
              <a:pPr>
                <a:defRPr/>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bwMode="auto">
          <a:xfrm>
            <a:off x="1106488" y="695325"/>
            <a:ext cx="4646612" cy="3486150"/>
          </a:xfrm>
          <a:noFill/>
          <a:ln>
            <a:solidFill>
              <a:srgbClr val="000000"/>
            </a:solidFill>
            <a:miter lim="800000"/>
            <a:headEnd/>
            <a:tailEnd/>
          </a:ln>
        </p:spPr>
      </p:sp>
      <p:sp>
        <p:nvSpPr>
          <p:cNvPr id="110595" name="Rectangle 3"/>
          <p:cNvSpPr>
            <a:spLocks noGrp="1" noChangeArrowheads="1"/>
          </p:cNvSpPr>
          <p:nvPr>
            <p:ph type="body" idx="1"/>
          </p:nvPr>
        </p:nvSpPr>
        <p:spPr bwMode="auto">
          <a:xfrm>
            <a:off x="685800" y="4414177"/>
            <a:ext cx="5489575" cy="4186608"/>
          </a:xfrm>
          <a:noFill/>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rPr>
              <a:t>OSEP came up with these 5 categories for reporting children’s progress in the three outcome areas. (Summer 2005: OSEP announces the child and family outcomes States must report on through their SPP/APRs.  Progress categories at first were limited to three , moved to four and finally evolved to 5. These five categories do allow for discreet differences in progress and tell a much more meaningful story than only three categories. </a:t>
            </a:r>
          </a:p>
          <a:p>
            <a:pPr eaLnBrk="1" hangingPunct="1">
              <a:spcBef>
                <a:spcPct val="0"/>
              </a:spcBef>
            </a:pPr>
            <a:endParaRPr lang="en-US" dirty="0" smtClean="0">
              <a:latin typeface="Arial" pitchFamily="34" charset="0"/>
            </a:endParaRPr>
          </a:p>
          <a:p>
            <a:pPr eaLnBrk="1" hangingPunct="1">
              <a:spcBef>
                <a:spcPct val="0"/>
              </a:spcBef>
            </a:pPr>
            <a:r>
              <a:rPr lang="en-US" dirty="0" smtClean="0">
                <a:latin typeface="Arial" pitchFamily="34" charset="0"/>
              </a:rPr>
              <a:t>The categories themselves are not the focal point of the reporting however; how this data is used tells the story and effectiveness of programming.</a:t>
            </a:r>
          </a:p>
          <a:p>
            <a:pPr eaLnBrk="1" hangingPunct="1">
              <a:spcBef>
                <a:spcPct val="0"/>
              </a:spcBef>
            </a:pPr>
            <a:endParaRPr lang="en-US" dirty="0" smtClean="0">
              <a:latin typeface="Arial" pitchFamily="34" charset="0"/>
            </a:endParaRPr>
          </a:p>
        </p:txBody>
      </p:sp>
      <p:sp>
        <p:nvSpPr>
          <p:cNvPr id="4" name="Date Placeholder 3"/>
          <p:cNvSpPr>
            <a:spLocks noGrp="1"/>
          </p:cNvSpPr>
          <p:nvPr>
            <p:ph type="dt" idx="10"/>
          </p:nvPr>
        </p:nvSpPr>
        <p:spPr/>
        <p:txBody>
          <a:bodyPr/>
          <a:lstStyle/>
          <a:p>
            <a:pPr>
              <a:defRPr/>
            </a:pPr>
            <a:r>
              <a:rPr lang="en-US" smtClean="0"/>
              <a:t>February 2010</a:t>
            </a:r>
            <a:endParaRPr lang="en-US" dirty="0"/>
          </a:p>
        </p:txBody>
      </p:sp>
      <p:sp>
        <p:nvSpPr>
          <p:cNvPr id="5" name="Footer Placeholder 4"/>
          <p:cNvSpPr>
            <a:spLocks noGrp="1"/>
          </p:cNvSpPr>
          <p:nvPr>
            <p:ph type="ftr" sz="quarter" idx="11"/>
          </p:nvPr>
        </p:nvSpPr>
        <p:spPr/>
        <p:txBody>
          <a:bodyPr/>
          <a:lstStyle/>
          <a:p>
            <a:pPr>
              <a:defRPr/>
            </a:pPr>
            <a:r>
              <a:rPr lang="en-US" smtClean="0"/>
              <a:t>Office of Early Learning &amp; School Readiness</a:t>
            </a:r>
            <a:endParaRPr lang="en-US" dirty="0"/>
          </a:p>
        </p:txBody>
      </p:sp>
      <p:sp>
        <p:nvSpPr>
          <p:cNvPr id="6" name="Header Placeholder 5"/>
          <p:cNvSpPr>
            <a:spLocks noGrp="1"/>
          </p:cNvSpPr>
          <p:nvPr>
            <p:ph type="hdr" sz="quarter" idx="12"/>
          </p:nvPr>
        </p:nvSpPr>
        <p:spPr/>
        <p:txBody>
          <a:bodyPr/>
          <a:lstStyle/>
          <a:p>
            <a:pPr>
              <a:defRPr/>
            </a:pPr>
            <a:r>
              <a:rPr lang="en-US" smtClean="0"/>
              <a:t>PSE Supervisors</a:t>
            </a: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161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What is most important to know is that the story is based upon two points in time for OSEP. In Ohio, programs report results twice annually through EMIS and can use the outcome summary form more often. This is to assist local program s in identifying needs of children and programs each year instead of across a longer period of time.</a:t>
            </a:r>
          </a:p>
          <a:p>
            <a:pPr eaLnBrk="1" hangingPunct="1">
              <a:spcBef>
                <a:spcPct val="0"/>
              </a:spcBef>
            </a:pPr>
            <a:endParaRPr lang="en-US" dirty="0" smtClean="0"/>
          </a:p>
          <a:p>
            <a:pPr eaLnBrk="1" hangingPunct="1">
              <a:spcBef>
                <a:spcPct val="0"/>
              </a:spcBef>
            </a:pPr>
            <a:r>
              <a:rPr lang="en-US" dirty="0" smtClean="0"/>
              <a:t>For OSEP, ODE uses the first score and the last score reported to calculate which of the five categories applies. As shown in the next few slides, the ratings on the outcome summary forms are based upon developmental trajectories relative to closing the achievement  gap. This is not about children with disabilities being “cured” and no longer disabled but allows us the opportunity to examine the child’s personal progress over time (from one point to another) and also compare that progress to age-expected behaviors.</a:t>
            </a:r>
          </a:p>
        </p:txBody>
      </p:sp>
      <p:sp>
        <p:nvSpPr>
          <p:cNvPr id="4" name="Date Placeholder 3"/>
          <p:cNvSpPr>
            <a:spLocks noGrp="1"/>
          </p:cNvSpPr>
          <p:nvPr>
            <p:ph type="dt" idx="10"/>
          </p:nvPr>
        </p:nvSpPr>
        <p:spPr/>
        <p:txBody>
          <a:bodyPr/>
          <a:lstStyle/>
          <a:p>
            <a:pPr>
              <a:defRPr/>
            </a:pPr>
            <a:r>
              <a:rPr lang="en-US" smtClean="0"/>
              <a:t>February 2010</a:t>
            </a:r>
            <a:endParaRPr lang="en-US" dirty="0"/>
          </a:p>
        </p:txBody>
      </p:sp>
      <p:sp>
        <p:nvSpPr>
          <p:cNvPr id="5" name="Footer Placeholder 4"/>
          <p:cNvSpPr>
            <a:spLocks noGrp="1"/>
          </p:cNvSpPr>
          <p:nvPr>
            <p:ph type="ftr" sz="quarter" idx="11"/>
          </p:nvPr>
        </p:nvSpPr>
        <p:spPr/>
        <p:txBody>
          <a:bodyPr/>
          <a:lstStyle/>
          <a:p>
            <a:pPr>
              <a:defRPr/>
            </a:pPr>
            <a:r>
              <a:rPr lang="en-US" smtClean="0"/>
              <a:t>Office of Early Learning &amp; School Readiness</a:t>
            </a:r>
            <a:endParaRPr lang="en-US" dirty="0"/>
          </a:p>
        </p:txBody>
      </p:sp>
      <p:sp>
        <p:nvSpPr>
          <p:cNvPr id="6" name="Header Placeholder 5"/>
          <p:cNvSpPr>
            <a:spLocks noGrp="1"/>
          </p:cNvSpPr>
          <p:nvPr>
            <p:ph type="hdr" sz="quarter" idx="12"/>
          </p:nvPr>
        </p:nvSpPr>
        <p:spPr/>
        <p:txBody>
          <a:bodyPr/>
          <a:lstStyle/>
          <a:p>
            <a:pPr>
              <a:defRPr/>
            </a:pPr>
            <a:r>
              <a:rPr lang="en-US" smtClean="0"/>
              <a:t>PSE Supervisors</a:t>
            </a:r>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6442D208-D39E-4BBD-BE89-363387DA9B05}" type="slidenum">
              <a:rPr lang="en-US" smtClean="0"/>
              <a:pPr/>
              <a:t>16</a:t>
            </a:fld>
            <a:endParaRPr lang="en-US" smtClean="0"/>
          </a:p>
        </p:txBody>
      </p:sp>
      <p:sp>
        <p:nvSpPr>
          <p:cNvPr id="112643" name="Rectangle 2"/>
          <p:cNvSpPr>
            <a:spLocks noGrp="1" noRot="1" noChangeAspect="1" noChangeArrowheads="1" noTextEdit="1"/>
          </p:cNvSpPr>
          <p:nvPr>
            <p:ph type="sldImg"/>
          </p:nvPr>
        </p:nvSpPr>
        <p:spPr bwMode="auto">
          <a:xfrm>
            <a:off x="1106488" y="696913"/>
            <a:ext cx="4648200" cy="3487737"/>
          </a:xfrm>
          <a:noFill/>
          <a:ln>
            <a:solidFill>
              <a:srgbClr val="000000"/>
            </a:solidFill>
            <a:miter lim="800000"/>
            <a:headEnd/>
            <a:tailEnd/>
          </a:ln>
        </p:spPr>
      </p:sp>
      <p:sp>
        <p:nvSpPr>
          <p:cNvPr id="112644" name="Rectangle 3"/>
          <p:cNvSpPr>
            <a:spLocks noGrp="1" noChangeArrowheads="1"/>
          </p:cNvSpPr>
          <p:nvPr>
            <p:ph type="body" idx="1"/>
          </p:nvPr>
        </p:nvSpPr>
        <p:spPr bwMode="auto">
          <a:xfrm>
            <a:off x="152400" y="4414177"/>
            <a:ext cx="6400800" cy="4577423"/>
          </a:xfrm>
          <a:noFill/>
        </p:spPr>
        <p:txBody>
          <a:bodyPr wrap="square" numCol="1" anchor="t" anchorCtr="0" compatLnSpc="1">
            <a:prstTxWarp prst="textNoShape">
              <a:avLst/>
            </a:prstTxWarp>
            <a:normAutofit fontScale="55000" lnSpcReduction="20000"/>
          </a:bodyPr>
          <a:lstStyle/>
          <a:p>
            <a:pPr eaLnBrk="1" hangingPunct="1">
              <a:spcBef>
                <a:spcPct val="0"/>
              </a:spcBef>
            </a:pPr>
            <a:r>
              <a:rPr lang="en-US" dirty="0" smtClean="0">
                <a:latin typeface="Arial" pitchFamily="34" charset="0"/>
              </a:rPr>
              <a:t>Developmental trajectories are a good way to think about how the numbers we report to OSEP come from the COSF data. A child’s developmental trajectory can be plotted from entry to exit using a points on the 7-point scale. On the graph displayed, the vertical axis shows the child’s level of functioning, corresponding to the 7 points on the rating scale. The dotted line separates overall age appropriate (6-7) from less than age appropriate (1-5).  The horizontal axis corresponds to the child’s age in months.</a:t>
            </a:r>
          </a:p>
          <a:p>
            <a:pPr eaLnBrk="1" hangingPunct="1">
              <a:spcBef>
                <a:spcPct val="0"/>
              </a:spcBef>
            </a:pPr>
            <a:endParaRPr lang="en-US" dirty="0" smtClean="0"/>
          </a:p>
          <a:p>
            <a:r>
              <a:rPr lang="en-US" b="1" dirty="0" smtClean="0"/>
              <a:t>Definitions for Outcome Ratings:</a:t>
            </a:r>
          </a:p>
          <a:p>
            <a:r>
              <a:rPr lang="en-US" b="1" dirty="0" smtClean="0"/>
              <a:t>For Use with the Child Outcomes Summary Form (COSF)</a:t>
            </a:r>
          </a:p>
          <a:p>
            <a:endParaRPr lang="en-US" b="1" dirty="0" smtClean="0"/>
          </a:p>
          <a:p>
            <a:r>
              <a:rPr lang="en-US" b="1" dirty="0" smtClean="0"/>
              <a:t>Completely means</a:t>
            </a:r>
            <a:r>
              <a:rPr lang="en-US" i="1" dirty="0" smtClean="0"/>
              <a:t>: </a:t>
            </a:r>
            <a:r>
              <a:rPr lang="en-US" b="1" i="1" dirty="0" smtClean="0"/>
              <a:t>7</a:t>
            </a:r>
          </a:p>
          <a:p>
            <a:r>
              <a:rPr lang="en-US" dirty="0" smtClean="0"/>
              <a:t>• Child shows functioning expected for his or her age in </a:t>
            </a:r>
            <a:r>
              <a:rPr lang="en-US" b="1" dirty="0" smtClean="0"/>
              <a:t>all or almost all everyday situations that are part of the child’s life. Functioning </a:t>
            </a:r>
            <a:r>
              <a:rPr lang="en-US" dirty="0" smtClean="0"/>
              <a:t>is considered </a:t>
            </a:r>
            <a:r>
              <a:rPr lang="en-US" b="1" dirty="0" smtClean="0"/>
              <a:t>appropriate for his or her age. </a:t>
            </a:r>
          </a:p>
          <a:p>
            <a:r>
              <a:rPr lang="en-US" dirty="0" smtClean="0"/>
              <a:t>• No one has any concerns about the child’s functioning in this outcome area.</a:t>
            </a:r>
          </a:p>
          <a:p>
            <a:endParaRPr lang="en-US" dirty="0" smtClean="0"/>
          </a:p>
          <a:p>
            <a:r>
              <a:rPr lang="en-US" dirty="0" smtClean="0"/>
              <a:t>Overall Age-Appropriate </a:t>
            </a:r>
            <a:r>
              <a:rPr lang="en-US" b="1" dirty="0" smtClean="0"/>
              <a:t>6</a:t>
            </a:r>
          </a:p>
          <a:p>
            <a:r>
              <a:rPr lang="en-US" dirty="0" smtClean="0"/>
              <a:t>• Child’s functioning generally is considered </a:t>
            </a:r>
            <a:r>
              <a:rPr lang="en-US" b="1" dirty="0" smtClean="0"/>
              <a:t>appropriate for his or her </a:t>
            </a:r>
            <a:r>
              <a:rPr lang="en-US" dirty="0" smtClean="0"/>
              <a:t>age but there are </a:t>
            </a:r>
            <a:r>
              <a:rPr lang="en-US" b="1" dirty="0" smtClean="0"/>
              <a:t>some significant concerns about the child’s </a:t>
            </a:r>
            <a:r>
              <a:rPr lang="en-US" dirty="0" smtClean="0"/>
              <a:t>functioning in this outcome area. These concerns are substantial enough to suggest monitoring or possible additional support.</a:t>
            </a:r>
          </a:p>
          <a:p>
            <a:r>
              <a:rPr lang="en-US" dirty="0" smtClean="0"/>
              <a:t>• Although age-appropriate, the child’s functioning may border on not keeping pace with age expectations.</a:t>
            </a:r>
          </a:p>
          <a:p>
            <a:endParaRPr lang="en-US" dirty="0" smtClean="0"/>
          </a:p>
          <a:p>
            <a:r>
              <a:rPr lang="en-US" b="1" dirty="0" smtClean="0"/>
              <a:t>Somewhat </a:t>
            </a:r>
            <a:r>
              <a:rPr lang="en-US" i="1" dirty="0" smtClean="0"/>
              <a:t>means: </a:t>
            </a:r>
            <a:r>
              <a:rPr lang="en-US" b="1" i="1" dirty="0" smtClean="0"/>
              <a:t>5</a:t>
            </a:r>
          </a:p>
          <a:p>
            <a:r>
              <a:rPr lang="en-US" dirty="0" smtClean="0"/>
              <a:t>• Child shows functioning expected for his or her age </a:t>
            </a:r>
            <a:r>
              <a:rPr lang="en-US" b="1" dirty="0" smtClean="0"/>
              <a:t>some of the time and/or in some settings and situations. Child’s functioning </a:t>
            </a:r>
            <a:r>
              <a:rPr lang="en-US" dirty="0" smtClean="0"/>
              <a:t>is a mix of age-appropriate and not age-appropriate behaviors and skills.</a:t>
            </a:r>
          </a:p>
          <a:p>
            <a:r>
              <a:rPr lang="en-US" dirty="0" smtClean="0"/>
              <a:t>• Child’s functioning might be described as like that of a </a:t>
            </a:r>
            <a:r>
              <a:rPr lang="en-US" b="1" dirty="0" smtClean="0"/>
              <a:t>slightly younger child*.</a:t>
            </a:r>
          </a:p>
          <a:p>
            <a:endParaRPr lang="en-US" b="1" dirty="0" smtClean="0"/>
          </a:p>
          <a:p>
            <a:r>
              <a:rPr lang="en-US" b="1" dirty="0" smtClean="0"/>
              <a:t>4</a:t>
            </a:r>
          </a:p>
          <a:p>
            <a:r>
              <a:rPr lang="en-US" dirty="0" smtClean="0"/>
              <a:t>•  Child shows occasional age-appropriate functioning across settings and situations. More functioning is </a:t>
            </a:r>
            <a:r>
              <a:rPr lang="en-US" b="1" dirty="0" smtClean="0"/>
              <a:t>not age-appropriate than age appropriate.</a:t>
            </a:r>
          </a:p>
          <a:p>
            <a:endParaRPr lang="en-US" b="1" dirty="0" smtClean="0"/>
          </a:p>
          <a:p>
            <a:r>
              <a:rPr lang="en-US" b="1" dirty="0" smtClean="0"/>
              <a:t>Nearly </a:t>
            </a:r>
            <a:r>
              <a:rPr lang="en-US" i="1" dirty="0" smtClean="0"/>
              <a:t>means: </a:t>
            </a:r>
            <a:r>
              <a:rPr lang="en-US" b="1" i="1" dirty="0" smtClean="0"/>
              <a:t>3</a:t>
            </a:r>
          </a:p>
          <a:p>
            <a:r>
              <a:rPr lang="en-US" dirty="0" smtClean="0"/>
              <a:t>• Child does </a:t>
            </a:r>
            <a:r>
              <a:rPr lang="en-US" b="1" dirty="0" smtClean="0"/>
              <a:t>not yet show functioning expected of a child of his or her </a:t>
            </a:r>
            <a:r>
              <a:rPr lang="en-US" dirty="0" smtClean="0"/>
              <a:t>age in any situation.</a:t>
            </a:r>
          </a:p>
          <a:p>
            <a:r>
              <a:rPr lang="en-US" dirty="0" smtClean="0"/>
              <a:t>• Child uses </a:t>
            </a:r>
            <a:r>
              <a:rPr lang="en-US" b="1" dirty="0" smtClean="0"/>
              <a:t>immediate foundational skills, most or all of the time, </a:t>
            </a:r>
            <a:r>
              <a:rPr lang="en-US" dirty="0" smtClean="0"/>
              <a:t>across settings and situations. Immediate foundational skills are the skills upon which to build age-appropriate functioning.</a:t>
            </a:r>
          </a:p>
          <a:p>
            <a:r>
              <a:rPr lang="en-US" dirty="0" smtClean="0"/>
              <a:t>• Functioning might be described as like that of a </a:t>
            </a:r>
            <a:r>
              <a:rPr lang="en-US" b="1" dirty="0" smtClean="0"/>
              <a:t>younger child*.</a:t>
            </a:r>
          </a:p>
          <a:p>
            <a:endParaRPr lang="en-US" b="1" dirty="0" smtClean="0"/>
          </a:p>
          <a:p>
            <a:r>
              <a:rPr lang="en-US" b="1" dirty="0" smtClean="0"/>
              <a:t>2</a:t>
            </a:r>
          </a:p>
          <a:p>
            <a:r>
              <a:rPr lang="en-US" dirty="0" smtClean="0"/>
              <a:t>• Child occasionally uses </a:t>
            </a:r>
            <a:r>
              <a:rPr lang="en-US" b="1" dirty="0" smtClean="0"/>
              <a:t>immediate foundational skills across </a:t>
            </a:r>
            <a:r>
              <a:rPr lang="en-US" dirty="0" smtClean="0"/>
              <a:t>settings and situations. More functioning reflects skills that are </a:t>
            </a:r>
            <a:r>
              <a:rPr lang="en-US" b="1" dirty="0" smtClean="0"/>
              <a:t>not </a:t>
            </a:r>
            <a:r>
              <a:rPr lang="en-US" dirty="0" smtClean="0"/>
              <a:t>immediate foundational than are immediate foundational.</a:t>
            </a:r>
          </a:p>
          <a:p>
            <a:endParaRPr lang="en-US" dirty="0" smtClean="0"/>
          </a:p>
          <a:p>
            <a:r>
              <a:rPr lang="en-US" dirty="0" smtClean="0"/>
              <a:t>Overall Not Age-Appropriate</a:t>
            </a:r>
          </a:p>
          <a:p>
            <a:r>
              <a:rPr lang="en-US" b="1" dirty="0" smtClean="0"/>
              <a:t>Not yet </a:t>
            </a:r>
            <a:r>
              <a:rPr lang="en-US" i="1" dirty="0" smtClean="0"/>
              <a:t>means: </a:t>
            </a:r>
            <a:r>
              <a:rPr lang="en-US" b="1" i="1" dirty="0" smtClean="0"/>
              <a:t>1</a:t>
            </a:r>
          </a:p>
          <a:p>
            <a:r>
              <a:rPr lang="en-US" dirty="0" smtClean="0"/>
              <a:t>• Child does </a:t>
            </a:r>
            <a:r>
              <a:rPr lang="en-US" b="1" dirty="0" smtClean="0"/>
              <a:t>not yet show functioning expected of a child his or her </a:t>
            </a:r>
            <a:r>
              <a:rPr lang="en-US" dirty="0" smtClean="0"/>
              <a:t>age in any situation.</a:t>
            </a:r>
          </a:p>
          <a:p>
            <a:r>
              <a:rPr lang="en-US" dirty="0" smtClean="0"/>
              <a:t>• Child’s functioning does </a:t>
            </a:r>
            <a:r>
              <a:rPr lang="en-US" b="1" dirty="0" smtClean="0"/>
              <a:t>not yet include immediate foundational skills upon which to build age-appropriate functioning.</a:t>
            </a:r>
          </a:p>
          <a:p>
            <a:r>
              <a:rPr lang="en-US" dirty="0" smtClean="0"/>
              <a:t>• Child functioning reflects skills that developmentally come before immediate foundational skills.</a:t>
            </a:r>
          </a:p>
          <a:p>
            <a:r>
              <a:rPr lang="en-US" dirty="0" smtClean="0"/>
              <a:t>• Child’s functioning might be described as like that of a </a:t>
            </a:r>
            <a:r>
              <a:rPr lang="en-US" b="1" dirty="0" smtClean="0"/>
              <a:t>much younger child*.</a:t>
            </a:r>
          </a:p>
          <a:p>
            <a:r>
              <a:rPr lang="en-US" dirty="0" smtClean="0"/>
              <a:t>* The characterization of functioning like a younger child only will apply to some children receiving special services, such as children with developmental delays.</a:t>
            </a:r>
            <a:endParaRPr lang="en-US" dirty="0" smtClean="0">
              <a:latin typeface="Arial" pitchFamily="34" charset="0"/>
            </a:endParaRPr>
          </a:p>
        </p:txBody>
      </p:sp>
      <p:sp>
        <p:nvSpPr>
          <p:cNvPr id="5" name="Date Placeholder 4"/>
          <p:cNvSpPr>
            <a:spLocks noGrp="1"/>
          </p:cNvSpPr>
          <p:nvPr>
            <p:ph type="dt" idx="10"/>
          </p:nvPr>
        </p:nvSpPr>
        <p:spPr/>
        <p:txBody>
          <a:bodyPr/>
          <a:lstStyle/>
          <a:p>
            <a:pPr>
              <a:defRPr/>
            </a:pPr>
            <a:r>
              <a:rPr lang="en-US" smtClean="0"/>
              <a:t>February 2010</a:t>
            </a:r>
            <a:endParaRPr lang="en-US" dirty="0"/>
          </a:p>
        </p:txBody>
      </p:sp>
      <p:sp>
        <p:nvSpPr>
          <p:cNvPr id="6" name="Footer Placeholder 5"/>
          <p:cNvSpPr>
            <a:spLocks noGrp="1"/>
          </p:cNvSpPr>
          <p:nvPr>
            <p:ph type="ftr" sz="quarter" idx="11"/>
          </p:nvPr>
        </p:nvSpPr>
        <p:spPr/>
        <p:txBody>
          <a:bodyPr/>
          <a:lstStyle/>
          <a:p>
            <a:pPr>
              <a:defRPr/>
            </a:pPr>
            <a:r>
              <a:rPr lang="en-US" smtClean="0"/>
              <a:t>Office of Early Learning &amp; School Readiness</a:t>
            </a:r>
            <a:endParaRPr lang="en-US" dirty="0"/>
          </a:p>
        </p:txBody>
      </p:sp>
      <p:sp>
        <p:nvSpPr>
          <p:cNvPr id="7" name="Header Placeholder 6"/>
          <p:cNvSpPr>
            <a:spLocks noGrp="1"/>
          </p:cNvSpPr>
          <p:nvPr>
            <p:ph type="hdr" sz="quarter" idx="12"/>
          </p:nvPr>
        </p:nvSpPr>
        <p:spPr/>
        <p:txBody>
          <a:bodyPr/>
          <a:lstStyle/>
          <a:p>
            <a:pPr>
              <a:defRPr/>
            </a:pPr>
            <a:r>
              <a:rPr lang="en-US" smtClean="0"/>
              <a:t>PSE Supervisors</a:t>
            </a:r>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C8F2FB56-72F9-427E-AA3C-19BDCF77F415}" type="slidenum">
              <a:rPr lang="en-US" smtClean="0"/>
              <a:pPr/>
              <a:t>17</a:t>
            </a:fld>
            <a:endParaRPr lang="en-US" smtClean="0"/>
          </a:p>
        </p:txBody>
      </p:sp>
      <p:sp>
        <p:nvSpPr>
          <p:cNvPr id="113667" name="Rectangle 2"/>
          <p:cNvSpPr>
            <a:spLocks noGrp="1" noRot="1" noChangeAspect="1" noChangeArrowheads="1" noTextEdit="1"/>
          </p:cNvSpPr>
          <p:nvPr>
            <p:ph type="sldImg"/>
          </p:nvPr>
        </p:nvSpPr>
        <p:spPr bwMode="auto">
          <a:xfrm>
            <a:off x="1106488" y="695325"/>
            <a:ext cx="4646612" cy="3486150"/>
          </a:xfrm>
          <a:noFill/>
          <a:ln>
            <a:solidFill>
              <a:srgbClr val="000000"/>
            </a:solidFill>
            <a:miter lim="800000"/>
            <a:headEnd/>
            <a:tailEnd/>
          </a:ln>
        </p:spPr>
      </p:sp>
      <p:sp>
        <p:nvSpPr>
          <p:cNvPr id="113668" name="Rectangle 3"/>
          <p:cNvSpPr>
            <a:spLocks noGrp="1" noChangeArrowheads="1"/>
          </p:cNvSpPr>
          <p:nvPr>
            <p:ph type="body" idx="1"/>
          </p:nvPr>
        </p:nvSpPr>
        <p:spPr bwMode="auto">
          <a:xfrm>
            <a:off x="685800" y="4415790"/>
            <a:ext cx="5487988" cy="4184994"/>
          </a:xfrm>
          <a:noFill/>
        </p:spPr>
        <p:txBody>
          <a:bodyPr wrap="square" numCol="1" anchor="t" anchorCtr="0" compatLnSpc="1">
            <a:prstTxWarp prst="textNoShape">
              <a:avLst/>
            </a:prstTxWarp>
          </a:bodyPr>
          <a:lstStyle/>
          <a:p>
            <a:pPr eaLnBrk="1" hangingPunct="1">
              <a:spcBef>
                <a:spcPct val="0"/>
              </a:spcBef>
            </a:pPr>
            <a:r>
              <a:rPr lang="en-US" dirty="0" smtClean="0"/>
              <a:t>Read slide</a:t>
            </a:r>
          </a:p>
          <a:p>
            <a:pPr eaLnBrk="1" hangingPunct="1">
              <a:spcBef>
                <a:spcPct val="0"/>
              </a:spcBef>
            </a:pPr>
            <a:endParaRPr lang="en-US" dirty="0" smtClean="0"/>
          </a:p>
          <a:p>
            <a:pPr eaLnBrk="1" hangingPunct="1">
              <a:spcBef>
                <a:spcPct val="0"/>
              </a:spcBef>
            </a:pPr>
            <a:r>
              <a:rPr lang="en-US" dirty="0" smtClean="0"/>
              <a:t>The second time and every time thereafter, the outcome summary form asks a question regarding the child’s progress. Did the child make progress? Yes or no. </a:t>
            </a:r>
          </a:p>
          <a:p>
            <a:pPr eaLnBrk="1" hangingPunct="1">
              <a:spcBef>
                <a:spcPct val="0"/>
              </a:spcBef>
            </a:pPr>
            <a:endParaRPr lang="en-US" dirty="0" smtClean="0"/>
          </a:p>
          <a:p>
            <a:pPr eaLnBrk="1" hangingPunct="1">
              <a:spcBef>
                <a:spcPct val="0"/>
              </a:spcBef>
            </a:pPr>
            <a:r>
              <a:rPr lang="en-US" dirty="0" smtClean="0"/>
              <a:t>{Progress is a broad descriptor and means ANY new skill or behavior is observable since the previous summary was completed. </a:t>
            </a:r>
          </a:p>
          <a:p>
            <a:pPr eaLnBrk="1" hangingPunct="1">
              <a:spcBef>
                <a:spcPct val="0"/>
              </a:spcBef>
            </a:pPr>
            <a:endParaRPr lang="en-US" dirty="0" smtClean="0"/>
          </a:p>
          <a:p>
            <a:pPr eaLnBrk="1" hangingPunct="1">
              <a:spcBef>
                <a:spcPct val="0"/>
              </a:spcBef>
            </a:pPr>
            <a:r>
              <a:rPr lang="en-US" dirty="0" smtClean="0"/>
              <a:t>It is this question that basically indicates whether or not the child is in category a or not.  </a:t>
            </a:r>
          </a:p>
          <a:p>
            <a:pPr eaLnBrk="1" hangingPunct="1">
              <a:spcBef>
                <a:spcPct val="0"/>
              </a:spcBef>
            </a:pPr>
            <a:endParaRPr lang="en-US" dirty="0" smtClean="0"/>
          </a:p>
          <a:p>
            <a:pPr eaLnBrk="1" hangingPunct="1">
              <a:spcBef>
                <a:spcPct val="0"/>
              </a:spcBef>
            </a:pPr>
            <a:r>
              <a:rPr lang="en-US" dirty="0" smtClean="0"/>
              <a:t>This is a very small percentage of the population as it represents the children who have severe disabilities. </a:t>
            </a:r>
          </a:p>
        </p:txBody>
      </p:sp>
      <p:sp>
        <p:nvSpPr>
          <p:cNvPr id="5" name="Date Placeholder 4"/>
          <p:cNvSpPr>
            <a:spLocks noGrp="1"/>
          </p:cNvSpPr>
          <p:nvPr>
            <p:ph type="dt" idx="10"/>
          </p:nvPr>
        </p:nvSpPr>
        <p:spPr/>
        <p:txBody>
          <a:bodyPr/>
          <a:lstStyle/>
          <a:p>
            <a:pPr>
              <a:defRPr/>
            </a:pPr>
            <a:r>
              <a:rPr lang="en-US" smtClean="0"/>
              <a:t>February 2010</a:t>
            </a:r>
            <a:endParaRPr lang="en-US" dirty="0"/>
          </a:p>
        </p:txBody>
      </p:sp>
      <p:sp>
        <p:nvSpPr>
          <p:cNvPr id="6" name="Footer Placeholder 5"/>
          <p:cNvSpPr>
            <a:spLocks noGrp="1"/>
          </p:cNvSpPr>
          <p:nvPr>
            <p:ph type="ftr" sz="quarter" idx="11"/>
          </p:nvPr>
        </p:nvSpPr>
        <p:spPr/>
        <p:txBody>
          <a:bodyPr/>
          <a:lstStyle/>
          <a:p>
            <a:pPr>
              <a:defRPr/>
            </a:pPr>
            <a:r>
              <a:rPr lang="en-US" smtClean="0"/>
              <a:t>Office of Early Learning &amp; School Readiness</a:t>
            </a:r>
            <a:endParaRPr lang="en-US" dirty="0"/>
          </a:p>
        </p:txBody>
      </p:sp>
      <p:sp>
        <p:nvSpPr>
          <p:cNvPr id="7" name="Header Placeholder 6"/>
          <p:cNvSpPr>
            <a:spLocks noGrp="1"/>
          </p:cNvSpPr>
          <p:nvPr>
            <p:ph type="hdr" sz="quarter" idx="12"/>
          </p:nvPr>
        </p:nvSpPr>
        <p:spPr/>
        <p:txBody>
          <a:bodyPr/>
          <a:lstStyle/>
          <a:p>
            <a:pPr>
              <a:defRPr/>
            </a:pPr>
            <a:r>
              <a:rPr lang="en-US" smtClean="0"/>
              <a:t>PSE Supervisors</a:t>
            </a: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3328D5B4-B984-4387-BA78-7A5246631651}" type="slidenum">
              <a:rPr lang="en-US" smtClean="0"/>
              <a:pPr/>
              <a:t>18</a:t>
            </a:fld>
            <a:endParaRPr lang="en-US" smtClean="0"/>
          </a:p>
        </p:txBody>
      </p:sp>
      <p:sp>
        <p:nvSpPr>
          <p:cNvPr id="114691" name="Rectangle 2"/>
          <p:cNvSpPr>
            <a:spLocks noGrp="1" noRot="1" noChangeAspect="1" noChangeArrowheads="1" noTextEdit="1"/>
          </p:cNvSpPr>
          <p:nvPr>
            <p:ph type="sldImg"/>
          </p:nvPr>
        </p:nvSpPr>
        <p:spPr bwMode="auto">
          <a:xfrm>
            <a:off x="1106488" y="696913"/>
            <a:ext cx="4648200" cy="3487737"/>
          </a:xfrm>
          <a:noFill/>
          <a:ln>
            <a:solidFill>
              <a:srgbClr val="000000"/>
            </a:solidFill>
            <a:miter lim="800000"/>
            <a:headEnd/>
            <a:tailEnd/>
          </a:ln>
        </p:spPr>
      </p:sp>
      <p:sp>
        <p:nvSpPr>
          <p:cNvPr id="114692" name="Rectangle 3"/>
          <p:cNvSpPr>
            <a:spLocks noGrp="1" noChangeArrowheads="1"/>
          </p:cNvSpPr>
          <p:nvPr>
            <p:ph type="body" idx="1"/>
          </p:nvPr>
        </p:nvSpPr>
        <p:spPr bwMode="auto">
          <a:xfrm>
            <a:off x="685800" y="4414177"/>
            <a:ext cx="5486400" cy="4184993"/>
          </a:xfrm>
          <a:noFill/>
        </p:spPr>
        <p:txBody>
          <a:bodyPr wrap="square" numCol="1" anchor="t" anchorCtr="0" compatLnSpc="1">
            <a:prstTxWarp prst="textNoShape">
              <a:avLst/>
            </a:prstTxWarp>
          </a:bodyPr>
          <a:lstStyle/>
          <a:p>
            <a:pPr eaLnBrk="1" hangingPunct="1">
              <a:spcBef>
                <a:spcPct val="0"/>
              </a:spcBef>
            </a:pPr>
            <a:r>
              <a:rPr lang="en-US" dirty="0" smtClean="0"/>
              <a:t>IN this case, a child entered the program with a rating of 3 and over time, the child was functioning at a level of 2.</a:t>
            </a:r>
          </a:p>
          <a:p>
            <a:r>
              <a:rPr lang="en-US" b="1" dirty="0" smtClean="0"/>
              <a:t>Nearly</a:t>
            </a:r>
          </a:p>
          <a:p>
            <a:r>
              <a:rPr lang="en-US" i="1" dirty="0" smtClean="0"/>
              <a:t>means: </a:t>
            </a:r>
            <a:r>
              <a:rPr lang="en-US" b="1" i="1" dirty="0" smtClean="0"/>
              <a:t>3</a:t>
            </a:r>
          </a:p>
          <a:p>
            <a:r>
              <a:rPr lang="en-US" dirty="0" smtClean="0"/>
              <a:t>• Child does </a:t>
            </a:r>
            <a:r>
              <a:rPr lang="en-US" b="1" dirty="0" smtClean="0"/>
              <a:t>not yet show functioning expected of a child of his or her</a:t>
            </a:r>
          </a:p>
          <a:p>
            <a:r>
              <a:rPr lang="en-US" dirty="0" smtClean="0"/>
              <a:t>age in any situation.</a:t>
            </a:r>
          </a:p>
          <a:p>
            <a:r>
              <a:rPr lang="en-US" dirty="0" smtClean="0"/>
              <a:t>• Child uses </a:t>
            </a:r>
            <a:r>
              <a:rPr lang="en-US" b="1" dirty="0" smtClean="0"/>
              <a:t>immediate foundational skills, most or all of the time,</a:t>
            </a:r>
          </a:p>
          <a:p>
            <a:r>
              <a:rPr lang="en-US" dirty="0" smtClean="0"/>
              <a:t>across settings and situations. Immediate foundational skills are the</a:t>
            </a:r>
          </a:p>
          <a:p>
            <a:r>
              <a:rPr lang="en-US" dirty="0" smtClean="0"/>
              <a:t>skills upon which to build age-appropriate functioning.</a:t>
            </a:r>
          </a:p>
          <a:p>
            <a:r>
              <a:rPr lang="en-US" dirty="0" smtClean="0"/>
              <a:t>• Functioning might be described as like that of a </a:t>
            </a:r>
            <a:r>
              <a:rPr lang="en-US" b="1" dirty="0" smtClean="0"/>
              <a:t>younger child*.</a:t>
            </a:r>
          </a:p>
          <a:p>
            <a:r>
              <a:rPr lang="en-US" b="1" dirty="0" smtClean="0"/>
              <a:t>2</a:t>
            </a:r>
          </a:p>
          <a:p>
            <a:r>
              <a:rPr lang="en-US" dirty="0" smtClean="0"/>
              <a:t>• Child occasionally uses </a:t>
            </a:r>
            <a:r>
              <a:rPr lang="en-US" b="1" dirty="0" smtClean="0"/>
              <a:t>immediate foundational skills across</a:t>
            </a:r>
          </a:p>
          <a:p>
            <a:r>
              <a:rPr lang="en-US" dirty="0" smtClean="0"/>
              <a:t>settings and situations. More functioning reflects skills that are </a:t>
            </a:r>
            <a:r>
              <a:rPr lang="en-US" b="1" dirty="0" smtClean="0"/>
              <a:t>not</a:t>
            </a:r>
          </a:p>
          <a:p>
            <a:r>
              <a:rPr lang="en-US" dirty="0" smtClean="0"/>
              <a:t>immediate foundational than are immediate foundational.</a:t>
            </a:r>
          </a:p>
        </p:txBody>
      </p:sp>
      <p:sp>
        <p:nvSpPr>
          <p:cNvPr id="5" name="Date Placeholder 4"/>
          <p:cNvSpPr>
            <a:spLocks noGrp="1"/>
          </p:cNvSpPr>
          <p:nvPr>
            <p:ph type="dt" idx="10"/>
          </p:nvPr>
        </p:nvSpPr>
        <p:spPr/>
        <p:txBody>
          <a:bodyPr/>
          <a:lstStyle/>
          <a:p>
            <a:pPr>
              <a:defRPr/>
            </a:pPr>
            <a:r>
              <a:rPr lang="en-US" smtClean="0"/>
              <a:t>February 2010</a:t>
            </a:r>
            <a:endParaRPr lang="en-US" dirty="0"/>
          </a:p>
        </p:txBody>
      </p:sp>
      <p:sp>
        <p:nvSpPr>
          <p:cNvPr id="6" name="Footer Placeholder 5"/>
          <p:cNvSpPr>
            <a:spLocks noGrp="1"/>
          </p:cNvSpPr>
          <p:nvPr>
            <p:ph type="ftr" sz="quarter" idx="11"/>
          </p:nvPr>
        </p:nvSpPr>
        <p:spPr/>
        <p:txBody>
          <a:bodyPr/>
          <a:lstStyle/>
          <a:p>
            <a:pPr>
              <a:defRPr/>
            </a:pPr>
            <a:r>
              <a:rPr lang="en-US" smtClean="0"/>
              <a:t>Office of Early Learning &amp; School Readiness</a:t>
            </a:r>
            <a:endParaRPr lang="en-US" dirty="0"/>
          </a:p>
        </p:txBody>
      </p:sp>
      <p:sp>
        <p:nvSpPr>
          <p:cNvPr id="7" name="Header Placeholder 6"/>
          <p:cNvSpPr>
            <a:spLocks noGrp="1"/>
          </p:cNvSpPr>
          <p:nvPr>
            <p:ph type="hdr" sz="quarter" idx="12"/>
          </p:nvPr>
        </p:nvSpPr>
        <p:spPr/>
        <p:txBody>
          <a:bodyPr/>
          <a:lstStyle/>
          <a:p>
            <a:pPr>
              <a:defRPr/>
            </a:pPr>
            <a:r>
              <a:rPr lang="en-US" smtClean="0"/>
              <a:t>PSE Supervisors</a:t>
            </a: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B6F13EAE-1515-4F7F-95A1-0F187C43D824}" type="slidenum">
              <a:rPr lang="en-US" smtClean="0"/>
              <a:pPr/>
              <a:t>19</a:t>
            </a:fld>
            <a:endParaRPr lang="en-US" smtClean="0"/>
          </a:p>
        </p:txBody>
      </p:sp>
      <p:sp>
        <p:nvSpPr>
          <p:cNvPr id="115715" name="Rectangle 2"/>
          <p:cNvSpPr>
            <a:spLocks noGrp="1" noRot="1" noChangeAspect="1" noChangeArrowheads="1" noTextEdit="1"/>
          </p:cNvSpPr>
          <p:nvPr>
            <p:ph type="sldImg"/>
          </p:nvPr>
        </p:nvSpPr>
        <p:spPr bwMode="auto">
          <a:xfrm>
            <a:off x="1106488" y="696913"/>
            <a:ext cx="4648200" cy="3487737"/>
          </a:xfrm>
          <a:noFill/>
          <a:ln>
            <a:solidFill>
              <a:srgbClr val="000000"/>
            </a:solidFill>
            <a:miter lim="800000"/>
            <a:headEnd/>
            <a:tailEnd/>
          </a:ln>
        </p:spPr>
      </p:sp>
      <p:sp>
        <p:nvSpPr>
          <p:cNvPr id="115716" name="Rectangle 3"/>
          <p:cNvSpPr>
            <a:spLocks noGrp="1" noChangeArrowheads="1"/>
          </p:cNvSpPr>
          <p:nvPr>
            <p:ph type="body" idx="1"/>
          </p:nvPr>
        </p:nvSpPr>
        <p:spPr bwMode="auto">
          <a:xfrm>
            <a:off x="685800" y="4414177"/>
            <a:ext cx="5486400" cy="4184993"/>
          </a:xfrm>
          <a:noFill/>
        </p:spPr>
        <p:txBody>
          <a:bodyPr wrap="square" numCol="1" anchor="t" anchorCtr="0" compatLnSpc="1">
            <a:prstTxWarp prst="textNoShape">
              <a:avLst/>
            </a:prstTxWarp>
          </a:bodyPr>
          <a:lstStyle/>
          <a:p>
            <a:r>
              <a:rPr lang="en-US" b="1" dirty="0" smtClean="0"/>
              <a:t>Not yet</a:t>
            </a:r>
          </a:p>
          <a:p>
            <a:r>
              <a:rPr lang="en-US" i="1" dirty="0" smtClean="0"/>
              <a:t>means: </a:t>
            </a:r>
            <a:r>
              <a:rPr lang="en-US" b="1" i="1" dirty="0" smtClean="0"/>
              <a:t>1</a:t>
            </a:r>
          </a:p>
          <a:p>
            <a:r>
              <a:rPr lang="en-US" dirty="0" smtClean="0"/>
              <a:t>• Child does </a:t>
            </a:r>
            <a:r>
              <a:rPr lang="en-US" b="1" dirty="0" smtClean="0"/>
              <a:t>not yet show functioning expected of a child his or her</a:t>
            </a:r>
          </a:p>
          <a:p>
            <a:r>
              <a:rPr lang="en-US" dirty="0" smtClean="0"/>
              <a:t>age in any situation.</a:t>
            </a:r>
          </a:p>
          <a:p>
            <a:r>
              <a:rPr lang="en-US" dirty="0" smtClean="0"/>
              <a:t>• Child’s functioning does </a:t>
            </a:r>
            <a:r>
              <a:rPr lang="en-US" b="1" dirty="0" smtClean="0"/>
              <a:t>not yet include immediate foundational</a:t>
            </a:r>
          </a:p>
          <a:p>
            <a:r>
              <a:rPr lang="en-US" b="1" dirty="0" smtClean="0"/>
              <a:t>skills upon which to build age-appropriate functioning.</a:t>
            </a:r>
          </a:p>
          <a:p>
            <a:r>
              <a:rPr lang="en-US" dirty="0" smtClean="0"/>
              <a:t>• Child functioning reflects skills that developmentally come before</a:t>
            </a:r>
          </a:p>
          <a:p>
            <a:r>
              <a:rPr lang="en-US" dirty="0" smtClean="0"/>
              <a:t>immediate foundational skills.</a:t>
            </a:r>
          </a:p>
          <a:p>
            <a:r>
              <a:rPr lang="en-US" dirty="0" smtClean="0"/>
              <a:t>• Child’s functioning might be described as like that of a </a:t>
            </a:r>
            <a:r>
              <a:rPr lang="en-US" b="1" dirty="0" smtClean="0"/>
              <a:t>much</a:t>
            </a:r>
          </a:p>
          <a:p>
            <a:r>
              <a:rPr lang="en-US" b="1" dirty="0" smtClean="0"/>
              <a:t>younger child*.</a:t>
            </a:r>
          </a:p>
          <a:p>
            <a:r>
              <a:rPr lang="en-US" dirty="0" smtClean="0"/>
              <a:t>* The characterization of functioning like a younger child only will apply to some children receiving special services,</a:t>
            </a:r>
          </a:p>
          <a:p>
            <a:r>
              <a:rPr lang="en-US" dirty="0" smtClean="0"/>
              <a:t>such as children with developmental delays.</a:t>
            </a:r>
          </a:p>
        </p:txBody>
      </p:sp>
      <p:sp>
        <p:nvSpPr>
          <p:cNvPr id="5" name="Date Placeholder 4"/>
          <p:cNvSpPr>
            <a:spLocks noGrp="1"/>
          </p:cNvSpPr>
          <p:nvPr>
            <p:ph type="dt" idx="10"/>
          </p:nvPr>
        </p:nvSpPr>
        <p:spPr/>
        <p:txBody>
          <a:bodyPr/>
          <a:lstStyle/>
          <a:p>
            <a:pPr>
              <a:defRPr/>
            </a:pPr>
            <a:r>
              <a:rPr lang="en-US" smtClean="0"/>
              <a:t>February 2010</a:t>
            </a:r>
            <a:endParaRPr lang="en-US" dirty="0"/>
          </a:p>
        </p:txBody>
      </p:sp>
      <p:sp>
        <p:nvSpPr>
          <p:cNvPr id="6" name="Footer Placeholder 5"/>
          <p:cNvSpPr>
            <a:spLocks noGrp="1"/>
          </p:cNvSpPr>
          <p:nvPr>
            <p:ph type="ftr" sz="quarter" idx="11"/>
          </p:nvPr>
        </p:nvSpPr>
        <p:spPr/>
        <p:txBody>
          <a:bodyPr/>
          <a:lstStyle/>
          <a:p>
            <a:pPr>
              <a:defRPr/>
            </a:pPr>
            <a:r>
              <a:rPr lang="en-US" smtClean="0"/>
              <a:t>Office of Early Learning &amp; School Readiness</a:t>
            </a:r>
            <a:endParaRPr lang="en-US" dirty="0"/>
          </a:p>
        </p:txBody>
      </p:sp>
      <p:sp>
        <p:nvSpPr>
          <p:cNvPr id="7" name="Header Placeholder 6"/>
          <p:cNvSpPr>
            <a:spLocks noGrp="1"/>
          </p:cNvSpPr>
          <p:nvPr>
            <p:ph type="hdr" sz="quarter" idx="12"/>
          </p:nvPr>
        </p:nvSpPr>
        <p:spPr/>
        <p:txBody>
          <a:bodyPr/>
          <a:lstStyle/>
          <a:p>
            <a:pPr>
              <a:defRPr/>
            </a:pPr>
            <a:r>
              <a:rPr lang="en-US" smtClean="0"/>
              <a:t>PSE Supervisors</a:t>
            </a: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3FD9F1A7-17A3-4FBB-AB20-06BCB4D993D8}" type="slidenum">
              <a:rPr lang="en-US" smtClean="0"/>
              <a:pPr/>
              <a:t>20</a:t>
            </a:fld>
            <a:endParaRPr lang="en-US" smtClean="0"/>
          </a:p>
        </p:txBody>
      </p:sp>
      <p:sp>
        <p:nvSpPr>
          <p:cNvPr id="116739" name="Rectangle 2"/>
          <p:cNvSpPr>
            <a:spLocks noGrp="1" noRot="1" noChangeAspect="1" noChangeArrowheads="1" noTextEdit="1"/>
          </p:cNvSpPr>
          <p:nvPr>
            <p:ph type="sldImg"/>
          </p:nvPr>
        </p:nvSpPr>
        <p:spPr bwMode="auto">
          <a:xfrm>
            <a:off x="1106488" y="695325"/>
            <a:ext cx="4646612" cy="3486150"/>
          </a:xfrm>
          <a:noFill/>
          <a:ln>
            <a:solidFill>
              <a:srgbClr val="000000"/>
            </a:solidFill>
            <a:miter lim="800000"/>
            <a:headEnd/>
            <a:tailEnd/>
          </a:ln>
        </p:spPr>
      </p:sp>
      <p:sp>
        <p:nvSpPr>
          <p:cNvPr id="116740" name="Rectangle 3"/>
          <p:cNvSpPr>
            <a:spLocks noGrp="1" noChangeArrowheads="1"/>
          </p:cNvSpPr>
          <p:nvPr>
            <p:ph type="body" idx="1"/>
          </p:nvPr>
        </p:nvSpPr>
        <p:spPr bwMode="auto">
          <a:xfrm>
            <a:off x="685800" y="4415790"/>
            <a:ext cx="5487988" cy="4184994"/>
          </a:xfrm>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 name="Date Placeholder 4"/>
          <p:cNvSpPr>
            <a:spLocks noGrp="1"/>
          </p:cNvSpPr>
          <p:nvPr>
            <p:ph type="dt" idx="10"/>
          </p:nvPr>
        </p:nvSpPr>
        <p:spPr/>
        <p:txBody>
          <a:bodyPr/>
          <a:lstStyle/>
          <a:p>
            <a:pPr>
              <a:defRPr/>
            </a:pPr>
            <a:r>
              <a:rPr lang="en-US" smtClean="0"/>
              <a:t>February 2010</a:t>
            </a:r>
            <a:endParaRPr lang="en-US" dirty="0"/>
          </a:p>
        </p:txBody>
      </p:sp>
      <p:sp>
        <p:nvSpPr>
          <p:cNvPr id="6" name="Footer Placeholder 5"/>
          <p:cNvSpPr>
            <a:spLocks noGrp="1"/>
          </p:cNvSpPr>
          <p:nvPr>
            <p:ph type="ftr" sz="quarter" idx="11"/>
          </p:nvPr>
        </p:nvSpPr>
        <p:spPr/>
        <p:txBody>
          <a:bodyPr/>
          <a:lstStyle/>
          <a:p>
            <a:pPr>
              <a:defRPr/>
            </a:pPr>
            <a:r>
              <a:rPr lang="en-US" smtClean="0"/>
              <a:t>Office of Early Learning &amp; School Readiness</a:t>
            </a:r>
            <a:endParaRPr lang="en-US" dirty="0"/>
          </a:p>
        </p:txBody>
      </p:sp>
      <p:sp>
        <p:nvSpPr>
          <p:cNvPr id="7" name="Header Placeholder 6"/>
          <p:cNvSpPr>
            <a:spLocks noGrp="1"/>
          </p:cNvSpPr>
          <p:nvPr>
            <p:ph type="hdr" sz="quarter" idx="12"/>
          </p:nvPr>
        </p:nvSpPr>
        <p:spPr/>
        <p:txBody>
          <a:bodyPr/>
          <a:lstStyle/>
          <a:p>
            <a:pPr>
              <a:defRPr/>
            </a:pPr>
            <a:r>
              <a:rPr lang="en-US" smtClean="0"/>
              <a:t>PSE Supervisors</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a:spcAft>
                <a:spcPts val="600"/>
              </a:spcAft>
            </a:pPr>
            <a:r>
              <a:rPr lang="en-US" dirty="0" smtClean="0"/>
              <a:t>In this section, we will review several factors related to child outcomes. There</a:t>
            </a:r>
            <a:r>
              <a:rPr lang="en-US" baseline="0" dirty="0" smtClean="0"/>
              <a:t> are several layers to understanding this:</a:t>
            </a:r>
          </a:p>
          <a:p>
            <a:pPr>
              <a:spcAft>
                <a:spcPts val="600"/>
              </a:spcAft>
            </a:pPr>
            <a:endParaRPr lang="en-US" baseline="0" dirty="0" smtClean="0"/>
          </a:p>
          <a:p>
            <a:pPr>
              <a:spcAft>
                <a:spcPts val="600"/>
              </a:spcAft>
              <a:buFont typeface="Arial" pitchFamily="34" charset="0"/>
              <a:buChar char="•"/>
            </a:pPr>
            <a:r>
              <a:rPr lang="en-US" baseline="0" dirty="0" smtClean="0"/>
              <a:t>The state context of the early childhood accountability framework and how the OSEP measure relates to this framework;</a:t>
            </a:r>
          </a:p>
          <a:p>
            <a:pPr>
              <a:spcAft>
                <a:spcPts val="600"/>
              </a:spcAft>
              <a:buFont typeface="Arial" pitchFamily="34" charset="0"/>
              <a:buChar char="•"/>
            </a:pPr>
            <a:r>
              <a:rPr lang="en-US" baseline="0" dirty="0" smtClean="0"/>
              <a:t>The national efforts with the Early Childhood Outcomes Center in partnership with stakeholders and OSEP;</a:t>
            </a:r>
          </a:p>
          <a:p>
            <a:pPr>
              <a:spcAft>
                <a:spcPts val="600"/>
              </a:spcAft>
              <a:buFont typeface="Arial" pitchFamily="34" charset="0"/>
              <a:buChar char="•"/>
            </a:pPr>
            <a:r>
              <a:rPr lang="en-US" baseline="0" dirty="0" smtClean="0"/>
              <a:t>How the Early Childhood Outcomes Summary Form ratings translate into the  reporting categories set by OSEP;</a:t>
            </a:r>
          </a:p>
          <a:p>
            <a:pPr>
              <a:spcAft>
                <a:spcPts val="600"/>
              </a:spcAft>
              <a:buFont typeface="Arial" pitchFamily="34" charset="0"/>
              <a:buChar char="•"/>
            </a:pPr>
            <a:r>
              <a:rPr lang="en-US" baseline="0" dirty="0" smtClean="0"/>
              <a:t>How the data can be meaningful through consistent statements and provide for a powerful message of program effectiveness;</a:t>
            </a:r>
          </a:p>
          <a:p>
            <a:pPr>
              <a:spcAft>
                <a:spcPts val="600"/>
              </a:spcAft>
              <a:buFont typeface="Arial" pitchFamily="34" charset="0"/>
              <a:buChar char="•"/>
            </a:pPr>
            <a:r>
              <a:rPr lang="en-US" baseline="0" dirty="0" smtClean="0"/>
              <a:t>The requirement that next year ODE report results for each LEA and marketing messages district may consider;</a:t>
            </a:r>
          </a:p>
          <a:p>
            <a:pPr>
              <a:spcAft>
                <a:spcPts val="600"/>
              </a:spcAft>
              <a:buFont typeface="Arial" pitchFamily="34" charset="0"/>
              <a:buChar char="•"/>
            </a:pPr>
            <a:r>
              <a:rPr lang="en-US" baseline="0" dirty="0" smtClean="0"/>
              <a:t>What state aggregate data tells us for comparison of how well local programs are fairing.</a:t>
            </a:r>
          </a:p>
          <a:p>
            <a:pPr>
              <a:buFont typeface="Arial" pitchFamily="34" charset="0"/>
              <a:buChar char="•"/>
            </a:pPr>
            <a:endParaRPr lang="en-US" dirty="0" smtClean="0"/>
          </a:p>
          <a:p>
            <a:pPr>
              <a:buFont typeface="Arial" pitchFamily="34" charset="0"/>
              <a:buNone/>
            </a:pPr>
            <a:r>
              <a:rPr lang="en-US" dirty="0" smtClean="0"/>
              <a:t>There will be an  ECO Institute again this May addressing</a:t>
            </a:r>
            <a:r>
              <a:rPr lang="en-US" baseline="0" dirty="0" smtClean="0"/>
              <a:t> these components in detail. This is a continuation of last May’s Institute on data quality. At this point we know that the summary form is being used and data is being reported. We will continue on our journey addressing what the data means and how it can be used for program improvement and communicating with stakeholders in the community.</a:t>
            </a:r>
          </a:p>
          <a:p>
            <a:pPr>
              <a:buFont typeface="Arial" pitchFamily="34" charset="0"/>
              <a:buNone/>
            </a:pPr>
            <a:endParaRPr lang="en-US" baseline="0" dirty="0" smtClean="0"/>
          </a:p>
          <a:p>
            <a:pPr>
              <a:buFont typeface="Arial" pitchFamily="34" charset="0"/>
              <a:buNone/>
            </a:pPr>
            <a:r>
              <a:rPr lang="en-US" baseline="0" dirty="0" smtClean="0"/>
              <a:t>The Institute will be the week of May 24- one session will be TW and repeated on RF.</a:t>
            </a:r>
          </a:p>
          <a:p>
            <a:pPr>
              <a:buFont typeface="Arial" pitchFamily="34" charset="0"/>
              <a:buNone/>
            </a:pPr>
            <a:endParaRPr lang="en-US" baseline="0" dirty="0" smtClean="0"/>
          </a:p>
          <a:p>
            <a:pPr>
              <a:buFont typeface="Arial" pitchFamily="34" charset="0"/>
              <a:buNone/>
            </a:pPr>
            <a:r>
              <a:rPr lang="en-US" baseline="0" dirty="0" smtClean="0"/>
              <a:t>This section will review the meanings of each of the 3 outcomes, the summary form ratings in relationship to the OSEP categories and developmental trajectories.</a:t>
            </a:r>
            <a:endParaRPr lang="en-US" dirty="0"/>
          </a:p>
        </p:txBody>
      </p:sp>
      <p:sp>
        <p:nvSpPr>
          <p:cNvPr id="4" name="Header Placeholder 3"/>
          <p:cNvSpPr>
            <a:spLocks noGrp="1"/>
          </p:cNvSpPr>
          <p:nvPr>
            <p:ph type="hdr" sz="quarter" idx="10"/>
          </p:nvPr>
        </p:nvSpPr>
        <p:spPr/>
        <p:txBody>
          <a:bodyPr/>
          <a:lstStyle/>
          <a:p>
            <a:pPr>
              <a:defRPr/>
            </a:pPr>
            <a:r>
              <a:rPr lang="en-US" smtClean="0"/>
              <a:t>PSE Supervisors</a:t>
            </a:r>
            <a:endParaRPr lang="en-US" dirty="0"/>
          </a:p>
        </p:txBody>
      </p:sp>
      <p:sp>
        <p:nvSpPr>
          <p:cNvPr id="5" name="Date Placeholder 4"/>
          <p:cNvSpPr>
            <a:spLocks noGrp="1"/>
          </p:cNvSpPr>
          <p:nvPr>
            <p:ph type="dt" idx="11"/>
          </p:nvPr>
        </p:nvSpPr>
        <p:spPr/>
        <p:txBody>
          <a:bodyPr/>
          <a:lstStyle/>
          <a:p>
            <a:pPr>
              <a:defRPr/>
            </a:pPr>
            <a:r>
              <a:rPr lang="en-US" smtClean="0"/>
              <a:t>February 2010</a:t>
            </a:r>
            <a:endParaRPr lang="en-US" dirty="0"/>
          </a:p>
        </p:txBody>
      </p:sp>
      <p:sp>
        <p:nvSpPr>
          <p:cNvPr id="6" name="Footer Placeholder 5"/>
          <p:cNvSpPr>
            <a:spLocks noGrp="1"/>
          </p:cNvSpPr>
          <p:nvPr>
            <p:ph type="ftr" sz="quarter" idx="12"/>
          </p:nvPr>
        </p:nvSpPr>
        <p:spPr/>
        <p:txBody>
          <a:bodyPr/>
          <a:lstStyle/>
          <a:p>
            <a:pPr>
              <a:defRPr/>
            </a:pPr>
            <a:r>
              <a:rPr lang="en-US" smtClean="0"/>
              <a:t>Office of Early Learning &amp; School Readiness</a:t>
            </a:r>
            <a:endParaRPr lang="en-US" dirty="0"/>
          </a:p>
        </p:txBody>
      </p:sp>
      <p:sp>
        <p:nvSpPr>
          <p:cNvPr id="7" name="Slide Number Placeholder 6"/>
          <p:cNvSpPr>
            <a:spLocks noGrp="1"/>
          </p:cNvSpPr>
          <p:nvPr>
            <p:ph type="sldNum" sz="quarter" idx="13"/>
          </p:nvPr>
        </p:nvSpPr>
        <p:spPr/>
        <p:txBody>
          <a:bodyPr/>
          <a:lstStyle/>
          <a:p>
            <a:pPr>
              <a:defRPr/>
            </a:pPr>
            <a:fld id="{801BC869-6064-4F9F-A2BD-EA38C3CF6B5C}"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0DA410F3-92C7-4D96-B69A-679EE97D8B21}" type="slidenum">
              <a:rPr lang="en-US" smtClean="0"/>
              <a:pPr/>
              <a:t>21</a:t>
            </a:fld>
            <a:endParaRPr lang="en-US" smtClean="0"/>
          </a:p>
        </p:txBody>
      </p:sp>
      <p:sp>
        <p:nvSpPr>
          <p:cNvPr id="117763" name="Rectangle 2"/>
          <p:cNvSpPr>
            <a:spLocks noGrp="1" noRot="1" noChangeAspect="1" noChangeArrowheads="1" noTextEdit="1"/>
          </p:cNvSpPr>
          <p:nvPr>
            <p:ph type="sldImg"/>
          </p:nvPr>
        </p:nvSpPr>
        <p:spPr bwMode="auto">
          <a:xfrm>
            <a:off x="1106488" y="696913"/>
            <a:ext cx="4648200" cy="3487737"/>
          </a:xfrm>
          <a:noFill/>
          <a:ln>
            <a:solidFill>
              <a:srgbClr val="000000"/>
            </a:solidFill>
            <a:miter lim="800000"/>
            <a:headEnd/>
            <a:tailEnd/>
          </a:ln>
        </p:spPr>
      </p:sp>
      <p:sp>
        <p:nvSpPr>
          <p:cNvPr id="117764" name="Rectangle 3"/>
          <p:cNvSpPr>
            <a:spLocks noGrp="1" noChangeArrowheads="1"/>
          </p:cNvSpPr>
          <p:nvPr>
            <p:ph type="body" idx="1"/>
          </p:nvPr>
        </p:nvSpPr>
        <p:spPr bwMode="auto">
          <a:xfrm>
            <a:off x="685800" y="4414177"/>
            <a:ext cx="5486400" cy="4184993"/>
          </a:xfrm>
          <a:noFill/>
        </p:spPr>
        <p:txBody>
          <a:bodyPr wrap="square" numCol="1" anchor="t" anchorCtr="0" compatLnSpc="1">
            <a:prstTxWarp prst="textNoShape">
              <a:avLst/>
            </a:prstTxWarp>
          </a:bodyPr>
          <a:lstStyle/>
          <a:p>
            <a:pPr eaLnBrk="1" hangingPunct="1">
              <a:spcBef>
                <a:spcPct val="0"/>
              </a:spcBef>
            </a:pPr>
            <a:r>
              <a:rPr lang="en-US" dirty="0" smtClean="0"/>
              <a:t>Note the slope  - the line is not flat; the child is showing improved functioning</a:t>
            </a:r>
          </a:p>
          <a:p>
            <a:pPr eaLnBrk="1" hangingPunct="1">
              <a:spcBef>
                <a:spcPct val="0"/>
              </a:spcBef>
            </a:pPr>
            <a:endParaRPr lang="en-US" dirty="0" smtClean="0"/>
          </a:p>
          <a:p>
            <a:pPr eaLnBrk="1" hangingPunct="1">
              <a:spcBef>
                <a:spcPct val="0"/>
              </a:spcBef>
            </a:pPr>
            <a:r>
              <a:rPr lang="en-US" dirty="0" smtClean="0"/>
              <a:t>Any child who maintains the same rating must have shown progress. Any developmental gains made over time are an indication of growth.</a:t>
            </a:r>
          </a:p>
          <a:p>
            <a:pPr eaLnBrk="1" hangingPunct="1">
              <a:spcBef>
                <a:spcPct val="0"/>
              </a:spcBef>
            </a:pPr>
            <a:endParaRPr lang="en-US" dirty="0" smtClean="0"/>
          </a:p>
          <a:p>
            <a:r>
              <a:rPr lang="en-US" b="1" dirty="0" smtClean="0"/>
              <a:t>Somewhat</a:t>
            </a:r>
          </a:p>
          <a:p>
            <a:r>
              <a:rPr lang="en-US" i="1" dirty="0" smtClean="0"/>
              <a:t>means: </a:t>
            </a:r>
            <a:r>
              <a:rPr lang="en-US" b="1" i="1" dirty="0" smtClean="0"/>
              <a:t>5</a:t>
            </a:r>
          </a:p>
          <a:p>
            <a:r>
              <a:rPr lang="en-US" dirty="0" smtClean="0"/>
              <a:t>• Child shows functioning expected for his or her age </a:t>
            </a:r>
            <a:r>
              <a:rPr lang="en-US" b="1" dirty="0" smtClean="0"/>
              <a:t>some of the</a:t>
            </a:r>
          </a:p>
          <a:p>
            <a:r>
              <a:rPr lang="en-US" b="1" dirty="0" smtClean="0"/>
              <a:t>time and/or in some settings and situations. Child’s functioning</a:t>
            </a:r>
          </a:p>
          <a:p>
            <a:r>
              <a:rPr lang="en-US" dirty="0" smtClean="0"/>
              <a:t>is a mix of age-appropriate and not age-appropriate behaviors and</a:t>
            </a:r>
          </a:p>
          <a:p>
            <a:r>
              <a:rPr lang="en-US" dirty="0" smtClean="0"/>
              <a:t>skills.</a:t>
            </a:r>
          </a:p>
          <a:p>
            <a:r>
              <a:rPr lang="en-US" dirty="0" smtClean="0"/>
              <a:t>• Child’s functioning might be described as like that of a </a:t>
            </a:r>
            <a:r>
              <a:rPr lang="en-US" b="1" dirty="0" smtClean="0"/>
              <a:t>slightly</a:t>
            </a:r>
          </a:p>
          <a:p>
            <a:r>
              <a:rPr lang="en-US" b="1" dirty="0" smtClean="0"/>
              <a:t>younger child*.</a:t>
            </a:r>
          </a:p>
          <a:p>
            <a:endParaRPr lang="en-US" b="1" dirty="0" smtClean="0"/>
          </a:p>
          <a:p>
            <a:r>
              <a:rPr lang="en-US" dirty="0" smtClean="0"/>
              <a:t>* The characterization of functioning like a younger child only will apply to some children receiving special services,</a:t>
            </a:r>
          </a:p>
          <a:p>
            <a:r>
              <a:rPr lang="en-US" dirty="0" smtClean="0"/>
              <a:t>such as children with developmental delays.</a:t>
            </a:r>
          </a:p>
        </p:txBody>
      </p:sp>
      <p:sp>
        <p:nvSpPr>
          <p:cNvPr id="5" name="Date Placeholder 4"/>
          <p:cNvSpPr>
            <a:spLocks noGrp="1"/>
          </p:cNvSpPr>
          <p:nvPr>
            <p:ph type="dt" idx="10"/>
          </p:nvPr>
        </p:nvSpPr>
        <p:spPr/>
        <p:txBody>
          <a:bodyPr/>
          <a:lstStyle/>
          <a:p>
            <a:pPr>
              <a:defRPr/>
            </a:pPr>
            <a:r>
              <a:rPr lang="en-US" smtClean="0"/>
              <a:t>February 2010</a:t>
            </a:r>
            <a:endParaRPr lang="en-US" dirty="0"/>
          </a:p>
        </p:txBody>
      </p:sp>
      <p:sp>
        <p:nvSpPr>
          <p:cNvPr id="6" name="Footer Placeholder 5"/>
          <p:cNvSpPr>
            <a:spLocks noGrp="1"/>
          </p:cNvSpPr>
          <p:nvPr>
            <p:ph type="ftr" sz="quarter" idx="11"/>
          </p:nvPr>
        </p:nvSpPr>
        <p:spPr/>
        <p:txBody>
          <a:bodyPr/>
          <a:lstStyle/>
          <a:p>
            <a:pPr>
              <a:defRPr/>
            </a:pPr>
            <a:r>
              <a:rPr lang="en-US" smtClean="0"/>
              <a:t>Office of Early Learning &amp; School Readiness</a:t>
            </a:r>
            <a:endParaRPr lang="en-US" dirty="0"/>
          </a:p>
        </p:txBody>
      </p:sp>
      <p:sp>
        <p:nvSpPr>
          <p:cNvPr id="7" name="Header Placeholder 6"/>
          <p:cNvSpPr>
            <a:spLocks noGrp="1"/>
          </p:cNvSpPr>
          <p:nvPr>
            <p:ph type="hdr" sz="quarter" idx="12"/>
          </p:nvPr>
        </p:nvSpPr>
        <p:spPr/>
        <p:txBody>
          <a:bodyPr/>
          <a:lstStyle/>
          <a:p>
            <a:pPr>
              <a:defRPr/>
            </a:pPr>
            <a:r>
              <a:rPr lang="en-US" smtClean="0"/>
              <a:t>PSE Supervisors</a:t>
            </a:r>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1E4CDFBB-ADB1-47DE-BEBE-EBBDC73B47C1}" type="slidenum">
              <a:rPr lang="en-US" smtClean="0"/>
              <a:pPr/>
              <a:t>22</a:t>
            </a:fld>
            <a:endParaRPr lang="en-US" smtClean="0"/>
          </a:p>
        </p:txBody>
      </p:sp>
      <p:sp>
        <p:nvSpPr>
          <p:cNvPr id="118787" name="Rectangle 2"/>
          <p:cNvSpPr>
            <a:spLocks noGrp="1" noRot="1" noChangeAspect="1" noChangeArrowheads="1" noTextEdit="1"/>
          </p:cNvSpPr>
          <p:nvPr>
            <p:ph type="sldImg"/>
          </p:nvPr>
        </p:nvSpPr>
        <p:spPr bwMode="auto">
          <a:xfrm>
            <a:off x="1106488" y="696913"/>
            <a:ext cx="4648200" cy="3487737"/>
          </a:xfrm>
          <a:noFill/>
          <a:ln>
            <a:solidFill>
              <a:srgbClr val="000000"/>
            </a:solidFill>
            <a:miter lim="800000"/>
            <a:headEnd/>
            <a:tailEnd/>
          </a:ln>
        </p:spPr>
      </p:sp>
      <p:sp>
        <p:nvSpPr>
          <p:cNvPr id="118788" name="Rectangle 3"/>
          <p:cNvSpPr>
            <a:spLocks noGrp="1" noChangeArrowheads="1"/>
          </p:cNvSpPr>
          <p:nvPr>
            <p:ph type="body" idx="1"/>
          </p:nvPr>
        </p:nvSpPr>
        <p:spPr bwMode="auto">
          <a:xfrm>
            <a:off x="685800" y="4414177"/>
            <a:ext cx="5486400" cy="4184993"/>
          </a:xfrm>
          <a:noFill/>
        </p:spPr>
        <p:txBody>
          <a:bodyPr wrap="square" numCol="1" anchor="t" anchorCtr="0" compatLnSpc="1">
            <a:prstTxWarp prst="textNoShape">
              <a:avLst/>
            </a:prstTxWarp>
          </a:bodyPr>
          <a:lstStyle/>
          <a:p>
            <a:pPr eaLnBrk="1" hangingPunct="1">
              <a:spcBef>
                <a:spcPct val="0"/>
              </a:spcBef>
            </a:pPr>
            <a:r>
              <a:rPr lang="en-US" dirty="0" smtClean="0"/>
              <a:t>Note the slope  - the line is not flat; the child is showing improved functioning</a:t>
            </a:r>
          </a:p>
          <a:p>
            <a:pPr eaLnBrk="1" hangingPunct="1">
              <a:spcBef>
                <a:spcPct val="0"/>
              </a:spcBef>
            </a:pPr>
            <a:endParaRPr lang="en-US" dirty="0" smtClean="0"/>
          </a:p>
          <a:p>
            <a:r>
              <a:rPr lang="en-US" b="1" dirty="0" smtClean="0"/>
              <a:t>Somewhat</a:t>
            </a:r>
          </a:p>
          <a:p>
            <a:r>
              <a:rPr lang="en-US" i="1" dirty="0" smtClean="0"/>
              <a:t>means: </a:t>
            </a:r>
            <a:r>
              <a:rPr lang="en-US" b="1" i="1" dirty="0" smtClean="0"/>
              <a:t>5</a:t>
            </a:r>
          </a:p>
          <a:p>
            <a:r>
              <a:rPr lang="en-US" dirty="0" smtClean="0"/>
              <a:t>• Child shows functioning expected for his or her age </a:t>
            </a:r>
            <a:r>
              <a:rPr lang="en-US" b="1" dirty="0" smtClean="0"/>
              <a:t>some of the</a:t>
            </a:r>
          </a:p>
          <a:p>
            <a:r>
              <a:rPr lang="en-US" b="1" dirty="0" smtClean="0"/>
              <a:t>time and/or in some settings and situations. Child’s functioning</a:t>
            </a:r>
          </a:p>
          <a:p>
            <a:r>
              <a:rPr lang="en-US" dirty="0" smtClean="0"/>
              <a:t>is a mix of age-appropriate and not age-appropriate behaviors and</a:t>
            </a:r>
          </a:p>
          <a:p>
            <a:r>
              <a:rPr lang="en-US" dirty="0" smtClean="0"/>
              <a:t>skills.</a:t>
            </a:r>
          </a:p>
          <a:p>
            <a:r>
              <a:rPr lang="en-US" dirty="0" smtClean="0"/>
              <a:t>• Child’s functioning might be described as like that of a </a:t>
            </a:r>
            <a:r>
              <a:rPr lang="en-US" b="1" dirty="0" smtClean="0"/>
              <a:t>slightly</a:t>
            </a:r>
          </a:p>
          <a:p>
            <a:r>
              <a:rPr lang="en-US" b="1" dirty="0" smtClean="0"/>
              <a:t>younger child*.</a:t>
            </a:r>
          </a:p>
          <a:p>
            <a:r>
              <a:rPr lang="en-US" b="1" dirty="0" smtClean="0"/>
              <a:t>4</a:t>
            </a:r>
          </a:p>
          <a:p>
            <a:r>
              <a:rPr lang="en-US" dirty="0" smtClean="0"/>
              <a:t>• Child shows occasional age-appropriate functioning across settings</a:t>
            </a:r>
          </a:p>
          <a:p>
            <a:r>
              <a:rPr lang="en-US" dirty="0" smtClean="0"/>
              <a:t>and situations. More functioning is </a:t>
            </a:r>
            <a:r>
              <a:rPr lang="en-US" b="1" dirty="0" smtClean="0"/>
              <a:t>not age-appropriate than </a:t>
            </a:r>
            <a:r>
              <a:rPr lang="en-US" b="1" dirty="0" err="1" smtClean="0"/>
              <a:t>ageappropriate</a:t>
            </a:r>
            <a:r>
              <a:rPr lang="en-US" b="1" dirty="0" smtClean="0"/>
              <a:t>.</a:t>
            </a:r>
            <a:endParaRPr lang="en-US" dirty="0" smtClean="0"/>
          </a:p>
        </p:txBody>
      </p:sp>
      <p:sp>
        <p:nvSpPr>
          <p:cNvPr id="5" name="Date Placeholder 4"/>
          <p:cNvSpPr>
            <a:spLocks noGrp="1"/>
          </p:cNvSpPr>
          <p:nvPr>
            <p:ph type="dt" idx="10"/>
          </p:nvPr>
        </p:nvSpPr>
        <p:spPr/>
        <p:txBody>
          <a:bodyPr/>
          <a:lstStyle/>
          <a:p>
            <a:pPr>
              <a:defRPr/>
            </a:pPr>
            <a:r>
              <a:rPr lang="en-US" smtClean="0"/>
              <a:t>February 2010</a:t>
            </a:r>
            <a:endParaRPr lang="en-US" dirty="0"/>
          </a:p>
        </p:txBody>
      </p:sp>
      <p:sp>
        <p:nvSpPr>
          <p:cNvPr id="6" name="Footer Placeholder 5"/>
          <p:cNvSpPr>
            <a:spLocks noGrp="1"/>
          </p:cNvSpPr>
          <p:nvPr>
            <p:ph type="ftr" sz="quarter" idx="11"/>
          </p:nvPr>
        </p:nvSpPr>
        <p:spPr/>
        <p:txBody>
          <a:bodyPr/>
          <a:lstStyle/>
          <a:p>
            <a:pPr>
              <a:defRPr/>
            </a:pPr>
            <a:r>
              <a:rPr lang="en-US" smtClean="0"/>
              <a:t>Office of Early Learning &amp; School Readiness</a:t>
            </a:r>
            <a:endParaRPr lang="en-US" dirty="0"/>
          </a:p>
        </p:txBody>
      </p:sp>
      <p:sp>
        <p:nvSpPr>
          <p:cNvPr id="7" name="Header Placeholder 6"/>
          <p:cNvSpPr>
            <a:spLocks noGrp="1"/>
          </p:cNvSpPr>
          <p:nvPr>
            <p:ph type="hdr" sz="quarter" idx="12"/>
          </p:nvPr>
        </p:nvSpPr>
        <p:spPr/>
        <p:txBody>
          <a:bodyPr/>
          <a:lstStyle/>
          <a:p>
            <a:pPr>
              <a:defRPr/>
            </a:pPr>
            <a:r>
              <a:rPr lang="en-US" smtClean="0"/>
              <a:t>PSE Supervisors</a:t>
            </a:r>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DDBCEA8E-1168-4696-A18F-A911F2444CDA}" type="slidenum">
              <a:rPr lang="en-US" smtClean="0"/>
              <a:pPr/>
              <a:t>23</a:t>
            </a:fld>
            <a:endParaRPr lang="en-US" smtClean="0"/>
          </a:p>
        </p:txBody>
      </p:sp>
      <p:sp>
        <p:nvSpPr>
          <p:cNvPr id="119811" name="Rectangle 2"/>
          <p:cNvSpPr>
            <a:spLocks noGrp="1" noRot="1" noChangeAspect="1" noChangeArrowheads="1" noTextEdit="1"/>
          </p:cNvSpPr>
          <p:nvPr>
            <p:ph type="sldImg"/>
          </p:nvPr>
        </p:nvSpPr>
        <p:spPr bwMode="auto">
          <a:xfrm>
            <a:off x="1106488" y="696913"/>
            <a:ext cx="4648200" cy="3487737"/>
          </a:xfrm>
          <a:noFill/>
          <a:ln>
            <a:solidFill>
              <a:srgbClr val="000000"/>
            </a:solidFill>
            <a:miter lim="800000"/>
            <a:headEnd/>
            <a:tailEnd/>
          </a:ln>
        </p:spPr>
      </p:sp>
      <p:sp>
        <p:nvSpPr>
          <p:cNvPr id="119812" name="Rectangle 3"/>
          <p:cNvSpPr>
            <a:spLocks noGrp="1" noChangeArrowheads="1"/>
          </p:cNvSpPr>
          <p:nvPr>
            <p:ph type="body" idx="1"/>
          </p:nvPr>
        </p:nvSpPr>
        <p:spPr bwMode="auto">
          <a:xfrm>
            <a:off x="685800" y="4414177"/>
            <a:ext cx="5486400" cy="4184993"/>
          </a:xfrm>
          <a:noFill/>
        </p:spPr>
        <p:txBody>
          <a:bodyPr wrap="square" numCol="1" anchor="t" anchorCtr="0" compatLnSpc="1">
            <a:prstTxWarp prst="textNoShape">
              <a:avLst/>
            </a:prstTxWarp>
          </a:bodyPr>
          <a:lstStyle/>
          <a:p>
            <a:pPr eaLnBrk="1" hangingPunct="1">
              <a:spcBef>
                <a:spcPct val="0"/>
              </a:spcBef>
            </a:pPr>
            <a:r>
              <a:rPr lang="en-US" dirty="0" smtClean="0"/>
              <a:t>Note the slope - this child is showing improved functioning</a:t>
            </a:r>
          </a:p>
          <a:p>
            <a:pPr eaLnBrk="1" hangingPunct="1">
              <a:spcBef>
                <a:spcPct val="0"/>
              </a:spcBef>
            </a:pPr>
            <a:endParaRPr lang="en-US" dirty="0" smtClean="0"/>
          </a:p>
          <a:p>
            <a:r>
              <a:rPr lang="en-US" b="1" dirty="0" smtClean="0"/>
              <a:t>Not yet</a:t>
            </a:r>
          </a:p>
          <a:p>
            <a:r>
              <a:rPr lang="en-US" i="1" dirty="0" smtClean="0"/>
              <a:t>means: </a:t>
            </a:r>
            <a:r>
              <a:rPr lang="en-US" b="1" i="1" dirty="0" smtClean="0"/>
              <a:t>1</a:t>
            </a:r>
          </a:p>
          <a:p>
            <a:r>
              <a:rPr lang="en-US" dirty="0" smtClean="0"/>
              <a:t>• Child does </a:t>
            </a:r>
            <a:r>
              <a:rPr lang="en-US" b="1" dirty="0" smtClean="0"/>
              <a:t>not yet show functioning expected of a child his or her</a:t>
            </a:r>
          </a:p>
          <a:p>
            <a:r>
              <a:rPr lang="en-US" dirty="0" smtClean="0"/>
              <a:t>age in any situation.</a:t>
            </a:r>
          </a:p>
          <a:p>
            <a:r>
              <a:rPr lang="en-US" dirty="0" smtClean="0"/>
              <a:t>• Child’s functioning does </a:t>
            </a:r>
            <a:r>
              <a:rPr lang="en-US" b="1" dirty="0" smtClean="0"/>
              <a:t>not yet include immediate foundational</a:t>
            </a:r>
          </a:p>
          <a:p>
            <a:r>
              <a:rPr lang="en-US" b="1" dirty="0" smtClean="0"/>
              <a:t>skills upon which to build age-appropriate functioning.</a:t>
            </a:r>
          </a:p>
          <a:p>
            <a:r>
              <a:rPr lang="en-US" dirty="0" smtClean="0"/>
              <a:t>• Child functioning reflects skills that developmentally come before</a:t>
            </a:r>
          </a:p>
          <a:p>
            <a:r>
              <a:rPr lang="en-US" dirty="0" smtClean="0"/>
              <a:t>immediate foundational skills.</a:t>
            </a:r>
          </a:p>
          <a:p>
            <a:r>
              <a:rPr lang="en-US" dirty="0" smtClean="0"/>
              <a:t>• Child’s functioning might be described as like that of a </a:t>
            </a:r>
            <a:r>
              <a:rPr lang="en-US" b="1" dirty="0" smtClean="0"/>
              <a:t>much</a:t>
            </a:r>
          </a:p>
          <a:p>
            <a:r>
              <a:rPr lang="en-US" b="1" dirty="0" smtClean="0"/>
              <a:t>younger child*.</a:t>
            </a:r>
          </a:p>
          <a:p>
            <a:r>
              <a:rPr lang="en-US" dirty="0" smtClean="0"/>
              <a:t>* The characterization of functioning like a younger child only will apply to some children receiving special services,</a:t>
            </a:r>
          </a:p>
          <a:p>
            <a:r>
              <a:rPr lang="en-US" dirty="0" smtClean="0"/>
              <a:t>such as children with developmental delays</a:t>
            </a:r>
          </a:p>
          <a:p>
            <a:endParaRPr lang="en-US" dirty="0" smtClean="0"/>
          </a:p>
          <a:p>
            <a:r>
              <a:rPr lang="en-US" dirty="0" smtClean="0"/>
              <a:t>The answer to the progress question is “yes”</a:t>
            </a:r>
          </a:p>
        </p:txBody>
      </p:sp>
      <p:sp>
        <p:nvSpPr>
          <p:cNvPr id="5" name="Date Placeholder 4"/>
          <p:cNvSpPr>
            <a:spLocks noGrp="1"/>
          </p:cNvSpPr>
          <p:nvPr>
            <p:ph type="dt" idx="10"/>
          </p:nvPr>
        </p:nvSpPr>
        <p:spPr/>
        <p:txBody>
          <a:bodyPr/>
          <a:lstStyle/>
          <a:p>
            <a:pPr>
              <a:defRPr/>
            </a:pPr>
            <a:r>
              <a:rPr lang="en-US" smtClean="0"/>
              <a:t>February 2010</a:t>
            </a:r>
            <a:endParaRPr lang="en-US" dirty="0"/>
          </a:p>
        </p:txBody>
      </p:sp>
      <p:sp>
        <p:nvSpPr>
          <p:cNvPr id="6" name="Footer Placeholder 5"/>
          <p:cNvSpPr>
            <a:spLocks noGrp="1"/>
          </p:cNvSpPr>
          <p:nvPr>
            <p:ph type="ftr" sz="quarter" idx="11"/>
          </p:nvPr>
        </p:nvSpPr>
        <p:spPr/>
        <p:txBody>
          <a:bodyPr/>
          <a:lstStyle/>
          <a:p>
            <a:pPr>
              <a:defRPr/>
            </a:pPr>
            <a:r>
              <a:rPr lang="en-US" smtClean="0"/>
              <a:t>Office of Early Learning &amp; School Readiness</a:t>
            </a:r>
            <a:endParaRPr lang="en-US" dirty="0"/>
          </a:p>
        </p:txBody>
      </p:sp>
      <p:sp>
        <p:nvSpPr>
          <p:cNvPr id="7" name="Header Placeholder 6"/>
          <p:cNvSpPr>
            <a:spLocks noGrp="1"/>
          </p:cNvSpPr>
          <p:nvPr>
            <p:ph type="hdr" sz="quarter" idx="12"/>
          </p:nvPr>
        </p:nvSpPr>
        <p:spPr/>
        <p:txBody>
          <a:bodyPr/>
          <a:lstStyle/>
          <a:p>
            <a:pPr>
              <a:defRPr/>
            </a:pPr>
            <a:r>
              <a:rPr lang="en-US" smtClean="0"/>
              <a:t>PSE Supervisors</a:t>
            </a:r>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24D0A283-36DC-4916-8F8E-24385A22DBD9}" type="slidenum">
              <a:rPr lang="en-US" smtClean="0"/>
              <a:pPr/>
              <a:t>24</a:t>
            </a:fld>
            <a:endParaRPr lang="en-US" smtClean="0"/>
          </a:p>
        </p:txBody>
      </p:sp>
      <p:sp>
        <p:nvSpPr>
          <p:cNvPr id="120835" name="Rectangle 2"/>
          <p:cNvSpPr>
            <a:spLocks noGrp="1" noRot="1" noChangeAspect="1" noChangeArrowheads="1" noTextEdit="1"/>
          </p:cNvSpPr>
          <p:nvPr>
            <p:ph type="sldImg"/>
          </p:nvPr>
        </p:nvSpPr>
        <p:spPr bwMode="auto">
          <a:xfrm>
            <a:off x="1106488" y="695325"/>
            <a:ext cx="4646612" cy="3486150"/>
          </a:xfrm>
          <a:noFill/>
          <a:ln>
            <a:solidFill>
              <a:srgbClr val="000000"/>
            </a:solidFill>
            <a:miter lim="800000"/>
            <a:headEnd/>
            <a:tailEnd/>
          </a:ln>
        </p:spPr>
      </p:sp>
      <p:sp>
        <p:nvSpPr>
          <p:cNvPr id="120836" name="Rectangle 3"/>
          <p:cNvSpPr>
            <a:spLocks noGrp="1" noChangeArrowheads="1"/>
          </p:cNvSpPr>
          <p:nvPr>
            <p:ph type="body" idx="1"/>
          </p:nvPr>
        </p:nvSpPr>
        <p:spPr bwMode="auto">
          <a:xfrm>
            <a:off x="685800" y="4415790"/>
            <a:ext cx="5487988" cy="4184994"/>
          </a:xfrm>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 name="Date Placeholder 4"/>
          <p:cNvSpPr>
            <a:spLocks noGrp="1"/>
          </p:cNvSpPr>
          <p:nvPr>
            <p:ph type="dt" idx="10"/>
          </p:nvPr>
        </p:nvSpPr>
        <p:spPr/>
        <p:txBody>
          <a:bodyPr/>
          <a:lstStyle/>
          <a:p>
            <a:pPr>
              <a:defRPr/>
            </a:pPr>
            <a:r>
              <a:rPr lang="en-US" smtClean="0"/>
              <a:t>February 2010</a:t>
            </a:r>
            <a:endParaRPr lang="en-US" dirty="0"/>
          </a:p>
        </p:txBody>
      </p:sp>
      <p:sp>
        <p:nvSpPr>
          <p:cNvPr id="6" name="Footer Placeholder 5"/>
          <p:cNvSpPr>
            <a:spLocks noGrp="1"/>
          </p:cNvSpPr>
          <p:nvPr>
            <p:ph type="ftr" sz="quarter" idx="11"/>
          </p:nvPr>
        </p:nvSpPr>
        <p:spPr/>
        <p:txBody>
          <a:bodyPr/>
          <a:lstStyle/>
          <a:p>
            <a:pPr>
              <a:defRPr/>
            </a:pPr>
            <a:r>
              <a:rPr lang="en-US" smtClean="0"/>
              <a:t>Office of Early Learning &amp; School Readiness</a:t>
            </a:r>
            <a:endParaRPr lang="en-US" dirty="0"/>
          </a:p>
        </p:txBody>
      </p:sp>
      <p:sp>
        <p:nvSpPr>
          <p:cNvPr id="7" name="Header Placeholder 6"/>
          <p:cNvSpPr>
            <a:spLocks noGrp="1"/>
          </p:cNvSpPr>
          <p:nvPr>
            <p:ph type="hdr" sz="quarter" idx="12"/>
          </p:nvPr>
        </p:nvSpPr>
        <p:spPr/>
        <p:txBody>
          <a:bodyPr/>
          <a:lstStyle/>
          <a:p>
            <a:pPr>
              <a:defRPr/>
            </a:pPr>
            <a:r>
              <a:rPr lang="en-US" smtClean="0"/>
              <a:t>PSE Supervisors</a:t>
            </a:r>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95374B20-94D3-468A-8EA4-1B59F829F8E6}" type="slidenum">
              <a:rPr lang="en-US" smtClean="0"/>
              <a:pPr/>
              <a:t>25</a:t>
            </a:fld>
            <a:endParaRPr lang="en-US" smtClean="0"/>
          </a:p>
        </p:txBody>
      </p:sp>
      <p:sp>
        <p:nvSpPr>
          <p:cNvPr id="121859" name="Rectangle 2"/>
          <p:cNvSpPr>
            <a:spLocks noGrp="1" noRot="1" noChangeAspect="1" noChangeArrowheads="1" noTextEdit="1"/>
          </p:cNvSpPr>
          <p:nvPr>
            <p:ph type="sldImg"/>
          </p:nvPr>
        </p:nvSpPr>
        <p:spPr bwMode="auto">
          <a:xfrm>
            <a:off x="1106488" y="696913"/>
            <a:ext cx="4648200" cy="3487737"/>
          </a:xfrm>
          <a:noFill/>
          <a:ln>
            <a:solidFill>
              <a:srgbClr val="000000"/>
            </a:solidFill>
            <a:miter lim="800000"/>
            <a:headEnd/>
            <a:tailEnd/>
          </a:ln>
        </p:spPr>
      </p:sp>
      <p:sp>
        <p:nvSpPr>
          <p:cNvPr id="121860" name="Rectangle 3"/>
          <p:cNvSpPr>
            <a:spLocks noGrp="1" noChangeArrowheads="1"/>
          </p:cNvSpPr>
          <p:nvPr>
            <p:ph type="body" idx="1"/>
          </p:nvPr>
        </p:nvSpPr>
        <p:spPr bwMode="auto">
          <a:xfrm>
            <a:off x="685800" y="4414177"/>
            <a:ext cx="5486400" cy="4184993"/>
          </a:xfrm>
          <a:noFill/>
        </p:spPr>
        <p:txBody>
          <a:bodyPr wrap="square" numCol="1" anchor="t" anchorCtr="0" compatLnSpc="1">
            <a:prstTxWarp prst="textNoShape">
              <a:avLst/>
            </a:prstTxWarp>
          </a:bodyPr>
          <a:lstStyle/>
          <a:p>
            <a:pPr eaLnBrk="1" hangingPunct="1">
              <a:spcBef>
                <a:spcPct val="0"/>
              </a:spcBef>
            </a:pPr>
            <a:r>
              <a:rPr lang="en-US" dirty="0" smtClean="0"/>
              <a:t>Child showed sufficient improvement in functioning to move to a higher developmental trajectory (i.e., higher point on scale) but had not yet achieved age appropriate functioning.</a:t>
            </a:r>
          </a:p>
          <a:p>
            <a:pPr eaLnBrk="1" hangingPunct="1">
              <a:spcBef>
                <a:spcPct val="0"/>
              </a:spcBef>
            </a:pPr>
            <a:endParaRPr lang="en-US" dirty="0" smtClean="0"/>
          </a:p>
          <a:p>
            <a:pPr eaLnBrk="1" hangingPunct="1">
              <a:spcBef>
                <a:spcPct val="0"/>
              </a:spcBef>
            </a:pPr>
            <a:r>
              <a:rPr lang="en-US" dirty="0" smtClean="0"/>
              <a:t>Notice the slope</a:t>
            </a:r>
          </a:p>
          <a:p>
            <a:r>
              <a:rPr lang="en-US" b="1" dirty="0" smtClean="0"/>
              <a:t>4</a:t>
            </a:r>
          </a:p>
          <a:p>
            <a:r>
              <a:rPr lang="en-US" dirty="0" smtClean="0"/>
              <a:t>• Child shows occasional age-appropriate functioning across settings</a:t>
            </a:r>
          </a:p>
          <a:p>
            <a:r>
              <a:rPr lang="en-US" dirty="0" smtClean="0"/>
              <a:t>and situations. More functioning is </a:t>
            </a:r>
            <a:r>
              <a:rPr lang="en-US" b="1" dirty="0" smtClean="0"/>
              <a:t>not age-appropriate than age appropriate.</a:t>
            </a:r>
          </a:p>
          <a:p>
            <a:r>
              <a:rPr lang="en-US" b="1" dirty="0" smtClean="0"/>
              <a:t>Nearly</a:t>
            </a:r>
          </a:p>
          <a:p>
            <a:r>
              <a:rPr lang="en-US" i="1" dirty="0" smtClean="0"/>
              <a:t>means: </a:t>
            </a:r>
            <a:r>
              <a:rPr lang="en-US" b="1" i="1" dirty="0" smtClean="0"/>
              <a:t>3</a:t>
            </a:r>
          </a:p>
          <a:p>
            <a:r>
              <a:rPr lang="en-US" dirty="0" smtClean="0"/>
              <a:t>• Child does </a:t>
            </a:r>
            <a:r>
              <a:rPr lang="en-US" b="1" dirty="0" smtClean="0"/>
              <a:t>not yet show functioning expected of a child of his or her</a:t>
            </a:r>
          </a:p>
          <a:p>
            <a:r>
              <a:rPr lang="en-US" dirty="0" smtClean="0"/>
              <a:t>age in any situation.</a:t>
            </a:r>
          </a:p>
          <a:p>
            <a:r>
              <a:rPr lang="en-US" dirty="0" smtClean="0"/>
              <a:t>• Child uses </a:t>
            </a:r>
            <a:r>
              <a:rPr lang="en-US" b="1" dirty="0" smtClean="0"/>
              <a:t>immediate foundational skills, most or all of the time,</a:t>
            </a:r>
          </a:p>
          <a:p>
            <a:r>
              <a:rPr lang="en-US" dirty="0" smtClean="0"/>
              <a:t>across settings and situations. Immediate foundational skills are the</a:t>
            </a:r>
          </a:p>
          <a:p>
            <a:r>
              <a:rPr lang="en-US" dirty="0" smtClean="0"/>
              <a:t>skills upon which to build age-appropriate functioning.</a:t>
            </a:r>
          </a:p>
          <a:p>
            <a:r>
              <a:rPr lang="en-US" dirty="0" smtClean="0"/>
              <a:t>• Functioning might be described as like that of a </a:t>
            </a:r>
            <a:r>
              <a:rPr lang="en-US" b="1" dirty="0" smtClean="0"/>
              <a:t>younger child*.</a:t>
            </a:r>
            <a:endParaRPr lang="en-US" dirty="0" smtClean="0"/>
          </a:p>
        </p:txBody>
      </p:sp>
      <p:sp>
        <p:nvSpPr>
          <p:cNvPr id="5" name="Date Placeholder 4"/>
          <p:cNvSpPr>
            <a:spLocks noGrp="1"/>
          </p:cNvSpPr>
          <p:nvPr>
            <p:ph type="dt" idx="10"/>
          </p:nvPr>
        </p:nvSpPr>
        <p:spPr/>
        <p:txBody>
          <a:bodyPr/>
          <a:lstStyle/>
          <a:p>
            <a:pPr>
              <a:defRPr/>
            </a:pPr>
            <a:r>
              <a:rPr lang="en-US" smtClean="0"/>
              <a:t>February 2010</a:t>
            </a:r>
            <a:endParaRPr lang="en-US" dirty="0"/>
          </a:p>
        </p:txBody>
      </p:sp>
      <p:sp>
        <p:nvSpPr>
          <p:cNvPr id="6" name="Footer Placeholder 5"/>
          <p:cNvSpPr>
            <a:spLocks noGrp="1"/>
          </p:cNvSpPr>
          <p:nvPr>
            <p:ph type="ftr" sz="quarter" idx="11"/>
          </p:nvPr>
        </p:nvSpPr>
        <p:spPr/>
        <p:txBody>
          <a:bodyPr/>
          <a:lstStyle/>
          <a:p>
            <a:pPr>
              <a:defRPr/>
            </a:pPr>
            <a:r>
              <a:rPr lang="en-US" smtClean="0"/>
              <a:t>Office of Early Learning &amp; School Readiness</a:t>
            </a:r>
            <a:endParaRPr lang="en-US" dirty="0"/>
          </a:p>
        </p:txBody>
      </p:sp>
      <p:sp>
        <p:nvSpPr>
          <p:cNvPr id="7" name="Header Placeholder 6"/>
          <p:cNvSpPr>
            <a:spLocks noGrp="1"/>
          </p:cNvSpPr>
          <p:nvPr>
            <p:ph type="hdr" sz="quarter" idx="12"/>
          </p:nvPr>
        </p:nvSpPr>
        <p:spPr/>
        <p:txBody>
          <a:bodyPr/>
          <a:lstStyle/>
          <a:p>
            <a:pPr>
              <a:defRPr/>
            </a:pPr>
            <a:r>
              <a:rPr lang="en-US" smtClean="0"/>
              <a:t>PSE Supervisors</a:t>
            </a:r>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07BB68AA-369E-4F9F-8D50-79D8984FE613}" type="slidenum">
              <a:rPr lang="en-US" smtClean="0"/>
              <a:pPr/>
              <a:t>26</a:t>
            </a:fld>
            <a:endParaRPr lang="en-US" smtClean="0"/>
          </a:p>
        </p:txBody>
      </p:sp>
      <p:sp>
        <p:nvSpPr>
          <p:cNvPr id="122883" name="Rectangle 2"/>
          <p:cNvSpPr>
            <a:spLocks noGrp="1" noRot="1" noChangeAspect="1" noChangeArrowheads="1" noTextEdit="1"/>
          </p:cNvSpPr>
          <p:nvPr>
            <p:ph type="sldImg"/>
          </p:nvPr>
        </p:nvSpPr>
        <p:spPr bwMode="auto">
          <a:xfrm>
            <a:off x="1106488" y="695325"/>
            <a:ext cx="4646612" cy="3486150"/>
          </a:xfrm>
          <a:noFill/>
          <a:ln>
            <a:solidFill>
              <a:srgbClr val="000000"/>
            </a:solidFill>
            <a:miter lim="800000"/>
            <a:headEnd/>
            <a:tailEnd/>
          </a:ln>
        </p:spPr>
      </p:sp>
      <p:sp>
        <p:nvSpPr>
          <p:cNvPr id="122884" name="Rectangle 3"/>
          <p:cNvSpPr>
            <a:spLocks noGrp="1" noChangeArrowheads="1"/>
          </p:cNvSpPr>
          <p:nvPr>
            <p:ph type="body" idx="1"/>
          </p:nvPr>
        </p:nvSpPr>
        <p:spPr bwMode="auto">
          <a:xfrm>
            <a:off x="685800" y="4415790"/>
            <a:ext cx="5487988" cy="4184994"/>
          </a:xfrm>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 name="Date Placeholder 4"/>
          <p:cNvSpPr>
            <a:spLocks noGrp="1"/>
          </p:cNvSpPr>
          <p:nvPr>
            <p:ph type="dt" idx="10"/>
          </p:nvPr>
        </p:nvSpPr>
        <p:spPr/>
        <p:txBody>
          <a:bodyPr/>
          <a:lstStyle/>
          <a:p>
            <a:pPr>
              <a:defRPr/>
            </a:pPr>
            <a:r>
              <a:rPr lang="en-US" smtClean="0"/>
              <a:t>February 2010</a:t>
            </a:r>
            <a:endParaRPr lang="en-US" dirty="0"/>
          </a:p>
        </p:txBody>
      </p:sp>
      <p:sp>
        <p:nvSpPr>
          <p:cNvPr id="6" name="Footer Placeholder 5"/>
          <p:cNvSpPr>
            <a:spLocks noGrp="1"/>
          </p:cNvSpPr>
          <p:nvPr>
            <p:ph type="ftr" sz="quarter" idx="11"/>
          </p:nvPr>
        </p:nvSpPr>
        <p:spPr/>
        <p:txBody>
          <a:bodyPr/>
          <a:lstStyle/>
          <a:p>
            <a:pPr>
              <a:defRPr/>
            </a:pPr>
            <a:r>
              <a:rPr lang="en-US" smtClean="0"/>
              <a:t>Office of Early Learning &amp; School Readiness</a:t>
            </a:r>
            <a:endParaRPr lang="en-US" dirty="0"/>
          </a:p>
        </p:txBody>
      </p:sp>
      <p:sp>
        <p:nvSpPr>
          <p:cNvPr id="7" name="Header Placeholder 6"/>
          <p:cNvSpPr>
            <a:spLocks noGrp="1"/>
          </p:cNvSpPr>
          <p:nvPr>
            <p:ph type="hdr" sz="quarter" idx="12"/>
          </p:nvPr>
        </p:nvSpPr>
        <p:spPr/>
        <p:txBody>
          <a:bodyPr/>
          <a:lstStyle/>
          <a:p>
            <a:pPr>
              <a:defRPr/>
            </a:pPr>
            <a:r>
              <a:rPr lang="en-US" smtClean="0"/>
              <a:t>PSE Supervisors</a:t>
            </a:r>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1E534A4A-55F8-401B-921B-EE9A65CA8B59}" type="slidenum">
              <a:rPr lang="en-US" smtClean="0"/>
              <a:pPr/>
              <a:t>27</a:t>
            </a:fld>
            <a:endParaRPr lang="en-US" smtClean="0"/>
          </a:p>
        </p:txBody>
      </p:sp>
      <p:sp>
        <p:nvSpPr>
          <p:cNvPr id="123907" name="Rectangle 2"/>
          <p:cNvSpPr>
            <a:spLocks noGrp="1" noRot="1" noChangeAspect="1" noChangeArrowheads="1" noTextEdit="1"/>
          </p:cNvSpPr>
          <p:nvPr>
            <p:ph type="sldImg"/>
          </p:nvPr>
        </p:nvSpPr>
        <p:spPr bwMode="auto">
          <a:xfrm>
            <a:off x="1106488" y="696913"/>
            <a:ext cx="4648200" cy="3487737"/>
          </a:xfrm>
          <a:noFill/>
          <a:ln>
            <a:solidFill>
              <a:srgbClr val="000000"/>
            </a:solidFill>
            <a:miter lim="800000"/>
            <a:headEnd/>
            <a:tailEnd/>
          </a:ln>
        </p:spPr>
      </p:sp>
      <p:sp>
        <p:nvSpPr>
          <p:cNvPr id="123908" name="Rectangle 3"/>
          <p:cNvSpPr>
            <a:spLocks noGrp="1" noChangeArrowheads="1"/>
          </p:cNvSpPr>
          <p:nvPr>
            <p:ph type="body" idx="1"/>
          </p:nvPr>
        </p:nvSpPr>
        <p:spPr bwMode="auto">
          <a:xfrm>
            <a:off x="685800" y="4414177"/>
            <a:ext cx="5486400" cy="4184993"/>
          </a:xfrm>
          <a:noFill/>
        </p:spPr>
        <p:txBody>
          <a:bodyPr wrap="square" numCol="1" anchor="t" anchorCtr="0" compatLnSpc="1">
            <a:prstTxWarp prst="textNoShape">
              <a:avLst/>
            </a:prstTxWarp>
          </a:bodyPr>
          <a:lstStyle/>
          <a:p>
            <a:pPr eaLnBrk="1" hangingPunct="1">
              <a:spcBef>
                <a:spcPct val="0"/>
              </a:spcBef>
            </a:pPr>
            <a:r>
              <a:rPr lang="en-US" dirty="0" smtClean="0"/>
              <a:t>An exit rating of 6 or 7 indicates the child is now showing age expected functioning. Note the exit rating is above the dotted line.</a:t>
            </a:r>
          </a:p>
          <a:p>
            <a:pPr eaLnBrk="1" hangingPunct="1">
              <a:spcBef>
                <a:spcPct val="0"/>
              </a:spcBef>
            </a:pPr>
            <a:endParaRPr lang="en-US" dirty="0" smtClean="0"/>
          </a:p>
          <a:p>
            <a:r>
              <a:rPr lang="en-US" b="1" dirty="0" smtClean="0"/>
              <a:t>Completely</a:t>
            </a:r>
          </a:p>
          <a:p>
            <a:r>
              <a:rPr lang="en-US" i="1" dirty="0" smtClean="0"/>
              <a:t>means: </a:t>
            </a:r>
            <a:r>
              <a:rPr lang="en-US" b="1" i="1" dirty="0" smtClean="0"/>
              <a:t>7</a:t>
            </a:r>
          </a:p>
          <a:p>
            <a:r>
              <a:rPr lang="en-US" dirty="0" smtClean="0"/>
              <a:t>• Child shows functioning expected for his or her age in </a:t>
            </a:r>
            <a:r>
              <a:rPr lang="en-US" b="1" dirty="0" smtClean="0"/>
              <a:t>all or almost</a:t>
            </a:r>
          </a:p>
          <a:p>
            <a:r>
              <a:rPr lang="en-US" b="1" dirty="0" smtClean="0"/>
              <a:t>all everyday situations that are part of the child’s life. Functioning</a:t>
            </a:r>
          </a:p>
          <a:p>
            <a:r>
              <a:rPr lang="en-US" dirty="0" smtClean="0"/>
              <a:t>is considered </a:t>
            </a:r>
            <a:r>
              <a:rPr lang="en-US" b="1" dirty="0" smtClean="0"/>
              <a:t>appropriate for his or her age.</a:t>
            </a:r>
          </a:p>
          <a:p>
            <a:r>
              <a:rPr lang="en-US" dirty="0" smtClean="0"/>
              <a:t>• No one has any concerns about the child’s functioning in this</a:t>
            </a:r>
          </a:p>
          <a:p>
            <a:r>
              <a:rPr lang="en-US" dirty="0" smtClean="0"/>
              <a:t>outcome area.</a:t>
            </a:r>
          </a:p>
          <a:p>
            <a:r>
              <a:rPr lang="en-US" dirty="0" smtClean="0"/>
              <a:t>Overall Age-Appropriate</a:t>
            </a:r>
          </a:p>
          <a:p>
            <a:r>
              <a:rPr lang="en-US" b="1" dirty="0" smtClean="0"/>
              <a:t>6</a:t>
            </a:r>
          </a:p>
          <a:p>
            <a:r>
              <a:rPr lang="en-US" dirty="0" smtClean="0"/>
              <a:t>• Child’s functioning generally is considered </a:t>
            </a:r>
            <a:r>
              <a:rPr lang="en-US" b="1" dirty="0" smtClean="0"/>
              <a:t>appropriate for his or her</a:t>
            </a:r>
          </a:p>
          <a:p>
            <a:r>
              <a:rPr lang="en-US" dirty="0" smtClean="0"/>
              <a:t>age but there are </a:t>
            </a:r>
            <a:r>
              <a:rPr lang="en-US" b="1" dirty="0" smtClean="0"/>
              <a:t>some significant concerns about the child’s</a:t>
            </a:r>
          </a:p>
          <a:p>
            <a:r>
              <a:rPr lang="en-US" dirty="0" smtClean="0"/>
              <a:t>functioning in this outcome area. These concerns are substantial</a:t>
            </a:r>
          </a:p>
          <a:p>
            <a:r>
              <a:rPr lang="en-US" dirty="0" smtClean="0"/>
              <a:t>enough to suggest monitoring or possible additional support.</a:t>
            </a:r>
          </a:p>
          <a:p>
            <a:r>
              <a:rPr lang="en-US" dirty="0" smtClean="0"/>
              <a:t>• Although age-appropriate, the child’s functioning may border on not</a:t>
            </a:r>
          </a:p>
          <a:p>
            <a:r>
              <a:rPr lang="en-US" dirty="0" smtClean="0"/>
              <a:t>keeping pace with age expectations</a:t>
            </a:r>
          </a:p>
        </p:txBody>
      </p:sp>
      <p:sp>
        <p:nvSpPr>
          <p:cNvPr id="5" name="Date Placeholder 4"/>
          <p:cNvSpPr>
            <a:spLocks noGrp="1"/>
          </p:cNvSpPr>
          <p:nvPr>
            <p:ph type="dt" idx="10"/>
          </p:nvPr>
        </p:nvSpPr>
        <p:spPr/>
        <p:txBody>
          <a:bodyPr/>
          <a:lstStyle/>
          <a:p>
            <a:pPr>
              <a:defRPr/>
            </a:pPr>
            <a:r>
              <a:rPr lang="en-US" smtClean="0"/>
              <a:t>February 2010</a:t>
            </a:r>
            <a:endParaRPr lang="en-US" dirty="0"/>
          </a:p>
        </p:txBody>
      </p:sp>
      <p:sp>
        <p:nvSpPr>
          <p:cNvPr id="6" name="Footer Placeholder 5"/>
          <p:cNvSpPr>
            <a:spLocks noGrp="1"/>
          </p:cNvSpPr>
          <p:nvPr>
            <p:ph type="ftr" sz="quarter" idx="11"/>
          </p:nvPr>
        </p:nvSpPr>
        <p:spPr/>
        <p:txBody>
          <a:bodyPr/>
          <a:lstStyle/>
          <a:p>
            <a:pPr>
              <a:defRPr/>
            </a:pPr>
            <a:r>
              <a:rPr lang="en-US" smtClean="0"/>
              <a:t>Office of Early Learning &amp; School Readiness</a:t>
            </a:r>
            <a:endParaRPr lang="en-US" dirty="0"/>
          </a:p>
        </p:txBody>
      </p:sp>
      <p:sp>
        <p:nvSpPr>
          <p:cNvPr id="7" name="Header Placeholder 6"/>
          <p:cNvSpPr>
            <a:spLocks noGrp="1"/>
          </p:cNvSpPr>
          <p:nvPr>
            <p:ph type="hdr" sz="quarter" idx="12"/>
          </p:nvPr>
        </p:nvSpPr>
        <p:spPr/>
        <p:txBody>
          <a:bodyPr/>
          <a:lstStyle/>
          <a:p>
            <a:pPr>
              <a:defRPr/>
            </a:pPr>
            <a:r>
              <a:rPr lang="en-US" smtClean="0"/>
              <a:t>PSE Supervisors</a:t>
            </a:r>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330B03B7-426C-48F8-9520-9D0111510B89}" type="slidenum">
              <a:rPr lang="en-US" smtClean="0"/>
              <a:pPr/>
              <a:t>28</a:t>
            </a:fld>
            <a:endParaRPr lang="en-US" smtClean="0"/>
          </a:p>
        </p:txBody>
      </p:sp>
      <p:sp>
        <p:nvSpPr>
          <p:cNvPr id="124931" name="Rectangle 2"/>
          <p:cNvSpPr>
            <a:spLocks noGrp="1" noRot="1" noChangeAspect="1" noChangeArrowheads="1" noTextEdit="1"/>
          </p:cNvSpPr>
          <p:nvPr>
            <p:ph type="sldImg"/>
          </p:nvPr>
        </p:nvSpPr>
        <p:spPr bwMode="auto">
          <a:xfrm>
            <a:off x="1106488" y="695325"/>
            <a:ext cx="4646612" cy="3486150"/>
          </a:xfrm>
          <a:noFill/>
          <a:ln>
            <a:solidFill>
              <a:srgbClr val="000000"/>
            </a:solidFill>
            <a:miter lim="800000"/>
            <a:headEnd/>
            <a:tailEnd/>
          </a:ln>
        </p:spPr>
      </p:sp>
      <p:sp>
        <p:nvSpPr>
          <p:cNvPr id="124932" name="Rectangle 3"/>
          <p:cNvSpPr>
            <a:spLocks noGrp="1" noChangeArrowheads="1"/>
          </p:cNvSpPr>
          <p:nvPr>
            <p:ph type="body" idx="1"/>
          </p:nvPr>
        </p:nvSpPr>
        <p:spPr bwMode="auto">
          <a:xfrm>
            <a:off x="685800" y="4415790"/>
            <a:ext cx="5487988" cy="4184994"/>
          </a:xfrm>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 name="Date Placeholder 4"/>
          <p:cNvSpPr>
            <a:spLocks noGrp="1"/>
          </p:cNvSpPr>
          <p:nvPr>
            <p:ph type="dt" idx="10"/>
          </p:nvPr>
        </p:nvSpPr>
        <p:spPr/>
        <p:txBody>
          <a:bodyPr/>
          <a:lstStyle/>
          <a:p>
            <a:pPr>
              <a:defRPr/>
            </a:pPr>
            <a:r>
              <a:rPr lang="en-US" smtClean="0"/>
              <a:t>February 2010</a:t>
            </a:r>
            <a:endParaRPr lang="en-US" dirty="0"/>
          </a:p>
        </p:txBody>
      </p:sp>
      <p:sp>
        <p:nvSpPr>
          <p:cNvPr id="6" name="Footer Placeholder 5"/>
          <p:cNvSpPr>
            <a:spLocks noGrp="1"/>
          </p:cNvSpPr>
          <p:nvPr>
            <p:ph type="ftr" sz="quarter" idx="11"/>
          </p:nvPr>
        </p:nvSpPr>
        <p:spPr/>
        <p:txBody>
          <a:bodyPr/>
          <a:lstStyle/>
          <a:p>
            <a:pPr>
              <a:defRPr/>
            </a:pPr>
            <a:r>
              <a:rPr lang="en-US" smtClean="0"/>
              <a:t>Office of Early Learning &amp; School Readiness</a:t>
            </a:r>
            <a:endParaRPr lang="en-US" dirty="0"/>
          </a:p>
        </p:txBody>
      </p:sp>
      <p:sp>
        <p:nvSpPr>
          <p:cNvPr id="7" name="Header Placeholder 6"/>
          <p:cNvSpPr>
            <a:spLocks noGrp="1"/>
          </p:cNvSpPr>
          <p:nvPr>
            <p:ph type="hdr" sz="quarter" idx="12"/>
          </p:nvPr>
        </p:nvSpPr>
        <p:spPr/>
        <p:txBody>
          <a:bodyPr/>
          <a:lstStyle/>
          <a:p>
            <a:pPr>
              <a:defRPr/>
            </a:pPr>
            <a:r>
              <a:rPr lang="en-US" smtClean="0"/>
              <a:t>PSE Supervisors</a:t>
            </a:r>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302A8E12-5992-47A2-88CD-780D6BD0E58C}" type="slidenum">
              <a:rPr lang="en-US" smtClean="0"/>
              <a:pPr/>
              <a:t>29</a:t>
            </a:fld>
            <a:endParaRPr lang="en-US" smtClean="0"/>
          </a:p>
        </p:txBody>
      </p:sp>
      <p:sp>
        <p:nvSpPr>
          <p:cNvPr id="125955" name="Rectangle 2"/>
          <p:cNvSpPr>
            <a:spLocks noGrp="1" noRot="1" noChangeAspect="1" noChangeArrowheads="1" noTextEdit="1"/>
          </p:cNvSpPr>
          <p:nvPr>
            <p:ph type="sldImg"/>
          </p:nvPr>
        </p:nvSpPr>
        <p:spPr bwMode="auto">
          <a:xfrm>
            <a:off x="1106488" y="696913"/>
            <a:ext cx="4648200" cy="3487737"/>
          </a:xfrm>
          <a:noFill/>
          <a:ln>
            <a:solidFill>
              <a:srgbClr val="000000"/>
            </a:solidFill>
            <a:miter lim="800000"/>
            <a:headEnd/>
            <a:tailEnd/>
          </a:ln>
        </p:spPr>
      </p:sp>
      <p:sp>
        <p:nvSpPr>
          <p:cNvPr id="125956" name="Rectangle 3"/>
          <p:cNvSpPr>
            <a:spLocks noGrp="1" noChangeArrowheads="1"/>
          </p:cNvSpPr>
          <p:nvPr>
            <p:ph type="body" idx="1"/>
          </p:nvPr>
        </p:nvSpPr>
        <p:spPr bwMode="auto">
          <a:xfrm>
            <a:off x="685800" y="4414177"/>
            <a:ext cx="5486400" cy="4184993"/>
          </a:xfrm>
          <a:noFill/>
        </p:spPr>
        <p:txBody>
          <a:bodyPr wrap="square" numCol="1" anchor="t" anchorCtr="0" compatLnSpc="1">
            <a:prstTxWarp prst="textNoShape">
              <a:avLst/>
            </a:prstTxWarp>
          </a:bodyPr>
          <a:lstStyle/>
          <a:p>
            <a:pPr eaLnBrk="1" hangingPunct="1">
              <a:spcBef>
                <a:spcPct val="0"/>
              </a:spcBef>
            </a:pPr>
            <a:r>
              <a:rPr lang="en-US" dirty="0" smtClean="0"/>
              <a:t>Both 6 and 7 indicate age appropriate functioning.   In this category, both the entry and exit scores are above the dotted line.</a:t>
            </a:r>
          </a:p>
          <a:p>
            <a:pPr eaLnBrk="1" hangingPunct="1">
              <a:spcBef>
                <a:spcPct val="0"/>
              </a:spcBef>
            </a:pPr>
            <a:endParaRPr lang="en-US" dirty="0" smtClean="0"/>
          </a:p>
          <a:p>
            <a:r>
              <a:rPr lang="en-US" b="1" dirty="0" smtClean="0"/>
              <a:t>Completely</a:t>
            </a:r>
          </a:p>
          <a:p>
            <a:r>
              <a:rPr lang="en-US" i="1" dirty="0" smtClean="0"/>
              <a:t>means: </a:t>
            </a:r>
            <a:r>
              <a:rPr lang="en-US" b="1" i="1" dirty="0" smtClean="0"/>
              <a:t>7</a:t>
            </a:r>
          </a:p>
          <a:p>
            <a:r>
              <a:rPr lang="en-US" dirty="0" smtClean="0"/>
              <a:t>• Child shows functioning expected for his or her age in </a:t>
            </a:r>
            <a:r>
              <a:rPr lang="en-US" b="1" dirty="0" smtClean="0"/>
              <a:t>all or almost</a:t>
            </a:r>
          </a:p>
          <a:p>
            <a:r>
              <a:rPr lang="en-US" b="1" dirty="0" smtClean="0"/>
              <a:t>all everyday situations that are part of the child’s life. Functioning</a:t>
            </a:r>
          </a:p>
          <a:p>
            <a:r>
              <a:rPr lang="en-US" dirty="0" smtClean="0"/>
              <a:t>is considered </a:t>
            </a:r>
            <a:r>
              <a:rPr lang="en-US" b="1" dirty="0" smtClean="0"/>
              <a:t>appropriate for his or her age.</a:t>
            </a:r>
          </a:p>
          <a:p>
            <a:r>
              <a:rPr lang="en-US" dirty="0" smtClean="0"/>
              <a:t>• No one has any concerns about the child’s functioning in this</a:t>
            </a:r>
          </a:p>
          <a:p>
            <a:r>
              <a:rPr lang="en-US" dirty="0" smtClean="0"/>
              <a:t>outcome area.</a:t>
            </a:r>
          </a:p>
          <a:p>
            <a:r>
              <a:rPr lang="en-US" dirty="0" smtClean="0"/>
              <a:t>Overall Age-Appropriate</a:t>
            </a:r>
          </a:p>
          <a:p>
            <a:r>
              <a:rPr lang="en-US" b="1" dirty="0" smtClean="0"/>
              <a:t>6</a:t>
            </a:r>
          </a:p>
          <a:p>
            <a:r>
              <a:rPr lang="en-US" dirty="0" smtClean="0"/>
              <a:t>• Child’s functioning generally is considered </a:t>
            </a:r>
            <a:r>
              <a:rPr lang="en-US" b="1" dirty="0" smtClean="0"/>
              <a:t>appropriate for his or her</a:t>
            </a:r>
          </a:p>
          <a:p>
            <a:r>
              <a:rPr lang="en-US" dirty="0" smtClean="0"/>
              <a:t>age but there are </a:t>
            </a:r>
            <a:r>
              <a:rPr lang="en-US" b="1" dirty="0" smtClean="0"/>
              <a:t>some significant concerns about the child’s</a:t>
            </a:r>
          </a:p>
          <a:p>
            <a:r>
              <a:rPr lang="en-US" dirty="0" smtClean="0"/>
              <a:t>functioning in this outcome area. These concerns are substantial</a:t>
            </a:r>
          </a:p>
          <a:p>
            <a:r>
              <a:rPr lang="en-US" dirty="0" smtClean="0"/>
              <a:t>enough to suggest monitoring or possible additional support.</a:t>
            </a:r>
          </a:p>
          <a:p>
            <a:r>
              <a:rPr lang="en-US" dirty="0" smtClean="0"/>
              <a:t>• Although age-appropriate, the child’s functioning may border on not</a:t>
            </a:r>
          </a:p>
          <a:p>
            <a:r>
              <a:rPr lang="en-US" dirty="0" smtClean="0"/>
              <a:t>keeping pace with age expectations</a:t>
            </a:r>
          </a:p>
        </p:txBody>
      </p:sp>
      <p:sp>
        <p:nvSpPr>
          <p:cNvPr id="5" name="Date Placeholder 4"/>
          <p:cNvSpPr>
            <a:spLocks noGrp="1"/>
          </p:cNvSpPr>
          <p:nvPr>
            <p:ph type="dt" idx="10"/>
          </p:nvPr>
        </p:nvSpPr>
        <p:spPr/>
        <p:txBody>
          <a:bodyPr/>
          <a:lstStyle/>
          <a:p>
            <a:pPr>
              <a:defRPr/>
            </a:pPr>
            <a:r>
              <a:rPr lang="en-US" smtClean="0"/>
              <a:t>February 2010</a:t>
            </a:r>
            <a:endParaRPr lang="en-US" dirty="0"/>
          </a:p>
        </p:txBody>
      </p:sp>
      <p:sp>
        <p:nvSpPr>
          <p:cNvPr id="6" name="Footer Placeholder 5"/>
          <p:cNvSpPr>
            <a:spLocks noGrp="1"/>
          </p:cNvSpPr>
          <p:nvPr>
            <p:ph type="ftr" sz="quarter" idx="11"/>
          </p:nvPr>
        </p:nvSpPr>
        <p:spPr/>
        <p:txBody>
          <a:bodyPr/>
          <a:lstStyle/>
          <a:p>
            <a:pPr>
              <a:defRPr/>
            </a:pPr>
            <a:r>
              <a:rPr lang="en-US" smtClean="0"/>
              <a:t>Office of Early Learning &amp; School Readiness</a:t>
            </a:r>
            <a:endParaRPr lang="en-US" dirty="0"/>
          </a:p>
        </p:txBody>
      </p:sp>
      <p:sp>
        <p:nvSpPr>
          <p:cNvPr id="7" name="Header Placeholder 6"/>
          <p:cNvSpPr>
            <a:spLocks noGrp="1"/>
          </p:cNvSpPr>
          <p:nvPr>
            <p:ph type="hdr" sz="quarter" idx="12"/>
          </p:nvPr>
        </p:nvSpPr>
        <p:spPr/>
        <p:txBody>
          <a:bodyPr/>
          <a:lstStyle/>
          <a:p>
            <a:pPr>
              <a:defRPr/>
            </a:pPr>
            <a:r>
              <a:rPr lang="en-US" smtClean="0"/>
              <a:t>PSE Supervisors</a:t>
            </a:r>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954B92D4-1761-4060-A636-DAA042E352D0}" type="slidenum">
              <a:rPr lang="en-US" smtClean="0"/>
              <a:pPr/>
              <a:t>30</a:t>
            </a:fld>
            <a:endParaRPr lang="en-US" smtClean="0"/>
          </a:p>
        </p:txBody>
      </p:sp>
      <p:sp>
        <p:nvSpPr>
          <p:cNvPr id="126979" name="Rectangle 2"/>
          <p:cNvSpPr>
            <a:spLocks noGrp="1" noRot="1" noChangeAspect="1" noChangeArrowheads="1" noTextEdit="1"/>
          </p:cNvSpPr>
          <p:nvPr>
            <p:ph type="sldImg"/>
          </p:nvPr>
        </p:nvSpPr>
        <p:spPr bwMode="auto">
          <a:xfrm>
            <a:off x="1106488" y="696913"/>
            <a:ext cx="4648200" cy="3487737"/>
          </a:xfrm>
          <a:noFill/>
          <a:ln>
            <a:solidFill>
              <a:srgbClr val="000000"/>
            </a:solidFill>
            <a:miter lim="800000"/>
            <a:headEnd/>
            <a:tailEnd/>
          </a:ln>
        </p:spPr>
      </p:sp>
      <p:sp>
        <p:nvSpPr>
          <p:cNvPr id="126980" name="Rectangle 3"/>
          <p:cNvSpPr>
            <a:spLocks noGrp="1" noChangeArrowheads="1"/>
          </p:cNvSpPr>
          <p:nvPr>
            <p:ph type="body" idx="1"/>
          </p:nvPr>
        </p:nvSpPr>
        <p:spPr bwMode="auto">
          <a:xfrm>
            <a:off x="685800" y="4414177"/>
            <a:ext cx="5486400" cy="4184993"/>
          </a:xfrm>
          <a:noFill/>
        </p:spPr>
        <p:txBody>
          <a:bodyPr wrap="square" numCol="1" anchor="t" anchorCtr="0" compatLnSpc="1">
            <a:prstTxWarp prst="textNoShape">
              <a:avLst/>
            </a:prstTxWarp>
          </a:bodyPr>
          <a:lstStyle/>
          <a:p>
            <a:pPr eaLnBrk="1" hangingPunct="1">
              <a:spcBef>
                <a:spcPct val="0"/>
              </a:spcBef>
            </a:pPr>
            <a:r>
              <a:rPr lang="en-US" dirty="0" smtClean="0"/>
              <a:t>Once again both entry and exit scores are above the dotted line that denotes age expected behaviors.</a:t>
            </a:r>
          </a:p>
        </p:txBody>
      </p:sp>
      <p:sp>
        <p:nvSpPr>
          <p:cNvPr id="5" name="Date Placeholder 4"/>
          <p:cNvSpPr>
            <a:spLocks noGrp="1"/>
          </p:cNvSpPr>
          <p:nvPr>
            <p:ph type="dt" idx="10"/>
          </p:nvPr>
        </p:nvSpPr>
        <p:spPr/>
        <p:txBody>
          <a:bodyPr/>
          <a:lstStyle/>
          <a:p>
            <a:pPr>
              <a:defRPr/>
            </a:pPr>
            <a:r>
              <a:rPr lang="en-US" smtClean="0"/>
              <a:t>February 2010</a:t>
            </a:r>
            <a:endParaRPr lang="en-US" dirty="0"/>
          </a:p>
        </p:txBody>
      </p:sp>
      <p:sp>
        <p:nvSpPr>
          <p:cNvPr id="6" name="Footer Placeholder 5"/>
          <p:cNvSpPr>
            <a:spLocks noGrp="1"/>
          </p:cNvSpPr>
          <p:nvPr>
            <p:ph type="ftr" sz="quarter" idx="11"/>
          </p:nvPr>
        </p:nvSpPr>
        <p:spPr/>
        <p:txBody>
          <a:bodyPr/>
          <a:lstStyle/>
          <a:p>
            <a:pPr>
              <a:defRPr/>
            </a:pPr>
            <a:r>
              <a:rPr lang="en-US" smtClean="0"/>
              <a:t>Office of Early Learning &amp; School Readiness</a:t>
            </a:r>
            <a:endParaRPr lang="en-US" dirty="0"/>
          </a:p>
        </p:txBody>
      </p:sp>
      <p:sp>
        <p:nvSpPr>
          <p:cNvPr id="7" name="Header Placeholder 6"/>
          <p:cNvSpPr>
            <a:spLocks noGrp="1"/>
          </p:cNvSpPr>
          <p:nvPr>
            <p:ph type="hdr" sz="quarter" idx="12"/>
          </p:nvPr>
        </p:nvSpPr>
        <p:spPr/>
        <p:txBody>
          <a:bodyPr/>
          <a:lstStyle/>
          <a:p>
            <a:pPr>
              <a:defRPr/>
            </a:pPr>
            <a:r>
              <a:rPr lang="en-US" smtClean="0"/>
              <a:t>PSE Supervisors</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exactly where do child outcomes fit in</a:t>
            </a:r>
            <a:r>
              <a:rPr lang="en-US" baseline="0" dirty="0" smtClean="0"/>
              <a:t> the early childhood accountability framework and how do they relate to the other key components for accountability?</a:t>
            </a:r>
            <a:endParaRPr lang="en-US" dirty="0"/>
          </a:p>
        </p:txBody>
      </p:sp>
      <p:sp>
        <p:nvSpPr>
          <p:cNvPr id="4" name="Header Placeholder 3"/>
          <p:cNvSpPr>
            <a:spLocks noGrp="1"/>
          </p:cNvSpPr>
          <p:nvPr>
            <p:ph type="hdr" sz="quarter" idx="10"/>
          </p:nvPr>
        </p:nvSpPr>
        <p:spPr/>
        <p:txBody>
          <a:bodyPr/>
          <a:lstStyle/>
          <a:p>
            <a:pPr>
              <a:defRPr/>
            </a:pPr>
            <a:r>
              <a:rPr lang="en-US" smtClean="0"/>
              <a:t>PSE Supervisors</a:t>
            </a:r>
            <a:endParaRPr lang="en-US" dirty="0"/>
          </a:p>
        </p:txBody>
      </p:sp>
      <p:sp>
        <p:nvSpPr>
          <p:cNvPr id="5" name="Date Placeholder 4"/>
          <p:cNvSpPr>
            <a:spLocks noGrp="1"/>
          </p:cNvSpPr>
          <p:nvPr>
            <p:ph type="dt" idx="11"/>
          </p:nvPr>
        </p:nvSpPr>
        <p:spPr/>
        <p:txBody>
          <a:bodyPr/>
          <a:lstStyle/>
          <a:p>
            <a:pPr>
              <a:defRPr/>
            </a:pPr>
            <a:r>
              <a:rPr lang="en-US" smtClean="0"/>
              <a:t>February 2010</a:t>
            </a:r>
            <a:endParaRPr lang="en-US" dirty="0"/>
          </a:p>
        </p:txBody>
      </p:sp>
      <p:sp>
        <p:nvSpPr>
          <p:cNvPr id="6" name="Footer Placeholder 5"/>
          <p:cNvSpPr>
            <a:spLocks noGrp="1"/>
          </p:cNvSpPr>
          <p:nvPr>
            <p:ph type="ftr" sz="quarter" idx="12"/>
          </p:nvPr>
        </p:nvSpPr>
        <p:spPr/>
        <p:txBody>
          <a:bodyPr/>
          <a:lstStyle/>
          <a:p>
            <a:pPr>
              <a:defRPr/>
            </a:pPr>
            <a:r>
              <a:rPr lang="en-US" smtClean="0"/>
              <a:t>Office of Early Learning &amp; School Readiness</a:t>
            </a:r>
            <a:endParaRPr lang="en-US" dirty="0"/>
          </a:p>
        </p:txBody>
      </p:sp>
      <p:sp>
        <p:nvSpPr>
          <p:cNvPr id="7" name="Slide Number Placeholder 6"/>
          <p:cNvSpPr>
            <a:spLocks noGrp="1"/>
          </p:cNvSpPr>
          <p:nvPr>
            <p:ph type="sldNum" sz="quarter" idx="13"/>
          </p:nvPr>
        </p:nvSpPr>
        <p:spPr/>
        <p:txBody>
          <a:bodyPr/>
          <a:lstStyle/>
          <a:p>
            <a:pPr>
              <a:defRPr/>
            </a:pPr>
            <a:fld id="{801BC869-6064-4F9F-A2BD-EA38C3CF6B5C}"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800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The categories alone do not tell much of a story but when summarized into two specific statements, the effectiveness of the program can be shared. There is one other statement that can also be used and that will be evident when the aggregate data is examined.</a:t>
            </a:r>
          </a:p>
          <a:p>
            <a:pPr eaLnBrk="1" hangingPunct="1">
              <a:spcBef>
                <a:spcPct val="0"/>
              </a:spcBef>
            </a:pPr>
            <a:endParaRPr lang="en-US" dirty="0" smtClean="0"/>
          </a:p>
          <a:p>
            <a:pPr eaLnBrk="1" hangingPunct="1">
              <a:spcBef>
                <a:spcPct val="0"/>
              </a:spcBef>
            </a:pPr>
            <a:r>
              <a:rPr lang="en-US" dirty="0" smtClean="0"/>
              <a:t>These summary statements focus on the  number and percent of the children exiting the program  comparable to same aged peers and those that made substantial gains in growth. Even though a child may have a disability, the child can still  demonstrate age appropriate behaviors. Having a disability does not mean a child cannot demonstrate some age appropriate behaviors unless the disability is so severe that the child’s progress is limited</a:t>
            </a:r>
          </a:p>
          <a:p>
            <a:pPr eaLnBrk="1" hangingPunct="1">
              <a:spcBef>
                <a:spcPct val="0"/>
              </a:spcBef>
            </a:pPr>
            <a:r>
              <a:rPr lang="en-US" dirty="0" smtClean="0"/>
              <a:t>‘</a:t>
            </a:r>
          </a:p>
          <a:p>
            <a:pPr eaLnBrk="1" hangingPunct="1">
              <a:spcBef>
                <a:spcPct val="0"/>
              </a:spcBef>
            </a:pPr>
            <a:r>
              <a:rPr lang="en-US" dirty="0" smtClean="0"/>
              <a:t>Each of these statements is based upon a mathematical calculation using the  five categories. Note that these two summary statements will not add up to 100% as category d is used in each calculation and the denominator does not use the same number of categories.</a:t>
            </a:r>
          </a:p>
        </p:txBody>
      </p:sp>
      <p:sp>
        <p:nvSpPr>
          <p:cNvPr id="4" name="Date Placeholder 3"/>
          <p:cNvSpPr>
            <a:spLocks noGrp="1"/>
          </p:cNvSpPr>
          <p:nvPr>
            <p:ph type="dt" idx="10"/>
          </p:nvPr>
        </p:nvSpPr>
        <p:spPr/>
        <p:txBody>
          <a:bodyPr/>
          <a:lstStyle/>
          <a:p>
            <a:pPr>
              <a:defRPr/>
            </a:pPr>
            <a:r>
              <a:rPr lang="en-US" smtClean="0"/>
              <a:t>February 2010</a:t>
            </a:r>
            <a:endParaRPr lang="en-US" dirty="0"/>
          </a:p>
        </p:txBody>
      </p:sp>
      <p:sp>
        <p:nvSpPr>
          <p:cNvPr id="5" name="Footer Placeholder 4"/>
          <p:cNvSpPr>
            <a:spLocks noGrp="1"/>
          </p:cNvSpPr>
          <p:nvPr>
            <p:ph type="ftr" sz="quarter" idx="11"/>
          </p:nvPr>
        </p:nvSpPr>
        <p:spPr/>
        <p:txBody>
          <a:bodyPr/>
          <a:lstStyle/>
          <a:p>
            <a:pPr>
              <a:defRPr/>
            </a:pPr>
            <a:r>
              <a:rPr lang="en-US" smtClean="0"/>
              <a:t>Office of Early Learning &amp; School Readiness</a:t>
            </a:r>
            <a:endParaRPr lang="en-US" dirty="0"/>
          </a:p>
        </p:txBody>
      </p:sp>
      <p:sp>
        <p:nvSpPr>
          <p:cNvPr id="6" name="Header Placeholder 5"/>
          <p:cNvSpPr>
            <a:spLocks noGrp="1"/>
          </p:cNvSpPr>
          <p:nvPr>
            <p:ph type="hdr" sz="quarter" idx="12"/>
          </p:nvPr>
        </p:nvSpPr>
        <p:spPr/>
        <p:txBody>
          <a:bodyPr/>
          <a:lstStyle/>
          <a:p>
            <a:pPr>
              <a:defRPr/>
            </a:pPr>
            <a:r>
              <a:rPr lang="en-US" smtClean="0"/>
              <a:t>PSE Supervisors</a:t>
            </a:r>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i="0" dirty="0" smtClean="0"/>
              <a:t>Let’s look at program data showing the number of children in each category and the percent of the total number of children reported. Remember</a:t>
            </a:r>
            <a:r>
              <a:rPr lang="en-US" sz="1100" i="0" baseline="0" dirty="0" smtClean="0"/>
              <a:t> that this data is reflecting the number of children who exited the program and the comparison is between the entry score and the exit score, which can indicate anywhere from 6 months of service up to three years of preschool services.</a:t>
            </a:r>
            <a:endParaRPr lang="en-US" sz="1100" i="0" dirty="0" smtClean="0"/>
          </a:p>
          <a:p>
            <a:endParaRPr lang="en-US" sz="1100" i="0" dirty="0" smtClean="0"/>
          </a:p>
          <a:p>
            <a:r>
              <a:rPr lang="en-US" sz="1100" i="0" dirty="0" smtClean="0"/>
              <a:t>Knowing</a:t>
            </a:r>
            <a:r>
              <a:rPr lang="en-US" sz="1100" i="0" baseline="0" dirty="0" smtClean="0"/>
              <a:t> the five categories, those in  a through d are children who entered or exited the program functioning below age expectations below the dotted line on the developmental trajectories). Those in category e are those that entered and exited above the dotted line on the developmental trajectory.</a:t>
            </a:r>
          </a:p>
          <a:p>
            <a:endParaRPr lang="en-US" sz="1100" i="0" baseline="0" dirty="0" smtClean="0"/>
          </a:p>
          <a:p>
            <a:r>
              <a:rPr lang="en-US" sz="1100" i="0" baseline="0" dirty="0" smtClean="0"/>
              <a:t>A total of 784 children are represented. 359 of them are below age expectations – 46% and 425 of them are functioning at age expectations -54%</a:t>
            </a:r>
            <a:endParaRPr lang="en-US" sz="1100" i="0" dirty="0" smtClean="0"/>
          </a:p>
          <a:p>
            <a:endParaRPr lang="en-US" sz="1100" i="0" dirty="0" smtClean="0"/>
          </a:p>
        </p:txBody>
      </p:sp>
      <p:sp>
        <p:nvSpPr>
          <p:cNvPr id="4" name="Header Placeholder 3"/>
          <p:cNvSpPr>
            <a:spLocks noGrp="1"/>
          </p:cNvSpPr>
          <p:nvPr>
            <p:ph type="hdr" sz="quarter" idx="10"/>
          </p:nvPr>
        </p:nvSpPr>
        <p:spPr/>
        <p:txBody>
          <a:bodyPr/>
          <a:lstStyle/>
          <a:p>
            <a:pPr>
              <a:defRPr/>
            </a:pPr>
            <a:r>
              <a:rPr lang="en-US" smtClean="0"/>
              <a:t>PSE Supervisors</a:t>
            </a:r>
            <a:endParaRPr lang="en-US" dirty="0"/>
          </a:p>
        </p:txBody>
      </p:sp>
      <p:sp>
        <p:nvSpPr>
          <p:cNvPr id="5" name="Date Placeholder 4"/>
          <p:cNvSpPr>
            <a:spLocks noGrp="1"/>
          </p:cNvSpPr>
          <p:nvPr>
            <p:ph type="dt" idx="11"/>
          </p:nvPr>
        </p:nvSpPr>
        <p:spPr/>
        <p:txBody>
          <a:bodyPr/>
          <a:lstStyle/>
          <a:p>
            <a:pPr>
              <a:defRPr/>
            </a:pPr>
            <a:r>
              <a:rPr lang="en-US" smtClean="0"/>
              <a:t>February 2010</a:t>
            </a:r>
            <a:endParaRPr lang="en-US" dirty="0"/>
          </a:p>
        </p:txBody>
      </p:sp>
      <p:sp>
        <p:nvSpPr>
          <p:cNvPr id="6" name="Footer Placeholder 5"/>
          <p:cNvSpPr>
            <a:spLocks noGrp="1"/>
          </p:cNvSpPr>
          <p:nvPr>
            <p:ph type="ftr" sz="quarter" idx="12"/>
          </p:nvPr>
        </p:nvSpPr>
        <p:spPr/>
        <p:txBody>
          <a:bodyPr/>
          <a:lstStyle/>
          <a:p>
            <a:pPr>
              <a:defRPr/>
            </a:pPr>
            <a:r>
              <a:rPr lang="en-US" smtClean="0"/>
              <a:t>Office of Early Learning &amp; School Readiness</a:t>
            </a:r>
            <a:endParaRPr lang="en-US" dirty="0"/>
          </a:p>
        </p:txBody>
      </p:sp>
      <p:sp>
        <p:nvSpPr>
          <p:cNvPr id="7" name="Slide Number Placeholder 6"/>
          <p:cNvSpPr>
            <a:spLocks noGrp="1"/>
          </p:cNvSpPr>
          <p:nvPr>
            <p:ph type="sldNum" sz="quarter" idx="13"/>
          </p:nvPr>
        </p:nvSpPr>
        <p:spPr/>
        <p:txBody>
          <a:bodyPr/>
          <a:lstStyle/>
          <a:p>
            <a:pPr>
              <a:defRPr/>
            </a:pPr>
            <a:fld id="{801BC869-6064-4F9F-A2BD-EA38C3CF6B5C}" type="slidenum">
              <a:rPr lang="en-US" smtClean="0"/>
              <a:pPr>
                <a:defRPr/>
              </a:pPr>
              <a:t>32</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100" i="0" dirty="0" smtClean="0"/>
              <a:t>Summary Statement 1: Of those children who entered or </a:t>
            </a:r>
            <a:r>
              <a:rPr lang="en-US" sz="1100" i="0" dirty="0" smtClean="0">
                <a:solidFill>
                  <a:schemeClr val="accent5">
                    <a:lumMod val="50000"/>
                  </a:schemeClr>
                </a:solidFill>
              </a:rPr>
              <a:t>exited</a:t>
            </a:r>
            <a:r>
              <a:rPr lang="en-US" sz="1100" i="0" dirty="0" smtClean="0"/>
              <a:t> program below age expectations in the Outcome, percent who </a:t>
            </a:r>
            <a:r>
              <a:rPr lang="en-US" sz="1100" i="0" dirty="0" smtClean="0">
                <a:solidFill>
                  <a:schemeClr val="accent5">
                    <a:lumMod val="50000"/>
                  </a:schemeClr>
                </a:solidFill>
              </a:rPr>
              <a:t>substantially increased their rate of growth</a:t>
            </a:r>
            <a:r>
              <a:rPr lang="en-US" sz="1100" i="0" dirty="0" smtClean="0"/>
              <a:t> by time they exited program. This is reported for each of the three outcome areas.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100" i="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i="0" dirty="0" smtClean="0"/>
              <a:t>To calculate this summary statement,.</a:t>
            </a:r>
            <a:r>
              <a:rPr lang="en-US" sz="1100" i="0" baseline="0" dirty="0" smtClean="0"/>
              <a:t> We look at the number of children in in categories c and d in relationship to all the children who enter </a:t>
            </a:r>
            <a:r>
              <a:rPr lang="en-US" sz="1100" i="0" u="sng" baseline="0" dirty="0" smtClean="0"/>
              <a:t>or</a:t>
            </a:r>
            <a:r>
              <a:rPr lang="en-US" sz="1100" i="0" baseline="0" dirty="0" smtClean="0"/>
              <a:t> exit below age expectations. This eliminates those who entered functioning at age expectations </a:t>
            </a:r>
            <a:r>
              <a:rPr lang="en-US" sz="1100" i="0" u="sng" baseline="0" dirty="0" smtClean="0"/>
              <a:t>and</a:t>
            </a:r>
            <a:r>
              <a:rPr lang="en-US" sz="1100" i="0" u="none" baseline="0" dirty="0" smtClean="0"/>
              <a:t> then exited</a:t>
            </a:r>
            <a:r>
              <a:rPr lang="en-US" sz="1100" i="0" baseline="0" dirty="0" smtClean="0"/>
              <a:t> functioning at age expectations. Remember that children in a did not improve functioning and were below age expectations; children in b are children who made progress but did move nearer to functioning comparable to same-aged peers; children in c are children who improved and are actually nearer to same aged peers (</a:t>
            </a:r>
            <a:r>
              <a:rPr lang="en-US" sz="1100" i="0" baseline="0" dirty="0" err="1" smtClean="0"/>
              <a:t>ie</a:t>
            </a:r>
            <a:r>
              <a:rPr lang="en-US" sz="1100" i="0" baseline="0" dirty="0" smtClean="0"/>
              <a:t> the dotted line) but did not cross the dotted line;  and children in d are children who improved sufficiently to cross the dotted line to reach functioning comparable to same aged peers.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100" i="0"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i="0" baseline="0" dirty="0" smtClean="0"/>
              <a:t>So we look at categories c and d in relationship to a, b, c, and d. but not e. There are 236 children in categories c and d and a total of 359 in a, b, c, and d for 66% of the children made greater than expected progress or substantially increased their rate of growth, thereby changing their growth trajectory.</a:t>
            </a:r>
            <a:endParaRPr lang="en-US" dirty="0"/>
          </a:p>
        </p:txBody>
      </p:sp>
      <p:sp>
        <p:nvSpPr>
          <p:cNvPr id="4" name="Header Placeholder 3"/>
          <p:cNvSpPr>
            <a:spLocks noGrp="1"/>
          </p:cNvSpPr>
          <p:nvPr>
            <p:ph type="hdr" sz="quarter" idx="10"/>
          </p:nvPr>
        </p:nvSpPr>
        <p:spPr/>
        <p:txBody>
          <a:bodyPr/>
          <a:lstStyle/>
          <a:p>
            <a:pPr>
              <a:defRPr/>
            </a:pPr>
            <a:r>
              <a:rPr lang="en-US" smtClean="0"/>
              <a:t>PSE Supervisors</a:t>
            </a:r>
            <a:endParaRPr lang="en-US" dirty="0"/>
          </a:p>
        </p:txBody>
      </p:sp>
      <p:sp>
        <p:nvSpPr>
          <p:cNvPr id="5" name="Date Placeholder 4"/>
          <p:cNvSpPr>
            <a:spLocks noGrp="1"/>
          </p:cNvSpPr>
          <p:nvPr>
            <p:ph type="dt" idx="11"/>
          </p:nvPr>
        </p:nvSpPr>
        <p:spPr/>
        <p:txBody>
          <a:bodyPr/>
          <a:lstStyle/>
          <a:p>
            <a:pPr>
              <a:defRPr/>
            </a:pPr>
            <a:r>
              <a:rPr lang="en-US" smtClean="0"/>
              <a:t>February 2010</a:t>
            </a:r>
            <a:endParaRPr lang="en-US" dirty="0"/>
          </a:p>
        </p:txBody>
      </p:sp>
      <p:sp>
        <p:nvSpPr>
          <p:cNvPr id="6" name="Footer Placeholder 5"/>
          <p:cNvSpPr>
            <a:spLocks noGrp="1"/>
          </p:cNvSpPr>
          <p:nvPr>
            <p:ph type="ftr" sz="quarter" idx="12"/>
          </p:nvPr>
        </p:nvSpPr>
        <p:spPr/>
        <p:txBody>
          <a:bodyPr/>
          <a:lstStyle/>
          <a:p>
            <a:pPr>
              <a:defRPr/>
            </a:pPr>
            <a:r>
              <a:rPr lang="en-US" smtClean="0"/>
              <a:t>Office of Early Learning &amp; School Readiness</a:t>
            </a:r>
            <a:endParaRPr lang="en-US" dirty="0"/>
          </a:p>
        </p:txBody>
      </p:sp>
      <p:sp>
        <p:nvSpPr>
          <p:cNvPr id="7" name="Slide Number Placeholder 6"/>
          <p:cNvSpPr>
            <a:spLocks noGrp="1"/>
          </p:cNvSpPr>
          <p:nvPr>
            <p:ph type="sldNum" sz="quarter" idx="13"/>
          </p:nvPr>
        </p:nvSpPr>
        <p:spPr/>
        <p:txBody>
          <a:bodyPr/>
          <a:lstStyle/>
          <a:p>
            <a:pPr>
              <a:defRPr/>
            </a:pPr>
            <a:fld id="{801BC869-6064-4F9F-A2BD-EA38C3CF6B5C}" type="slidenum">
              <a:rPr lang="en-US" smtClean="0"/>
              <a:pPr>
                <a:defRPr/>
              </a:pPr>
              <a:t>33</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Summary Statement 2</a:t>
            </a:r>
            <a:r>
              <a:rPr lang="en-US" i="0" dirty="0" smtClean="0"/>
              <a:t>: </a:t>
            </a:r>
            <a:r>
              <a:rPr lang="en-US" sz="1100" i="0" dirty="0" smtClean="0">
                <a:solidFill>
                  <a:schemeClr val="tx2">
                    <a:lumMod val="75000"/>
                    <a:lumOff val="25000"/>
                  </a:schemeClr>
                </a:solidFill>
              </a:rPr>
              <a:t>Percent of children who were </a:t>
            </a:r>
            <a:r>
              <a:rPr lang="en-US" sz="1100" i="0" dirty="0" smtClean="0">
                <a:solidFill>
                  <a:schemeClr val="accent5">
                    <a:lumMod val="50000"/>
                  </a:schemeClr>
                </a:solidFill>
              </a:rPr>
              <a:t>functioning within age expectations</a:t>
            </a:r>
            <a:r>
              <a:rPr lang="en-US" sz="1100" i="0" dirty="0" smtClean="0">
                <a:solidFill>
                  <a:schemeClr val="tx2">
                    <a:lumMod val="75000"/>
                    <a:lumOff val="25000"/>
                  </a:schemeClr>
                </a:solidFill>
              </a:rPr>
              <a:t> in the Outcome by time they </a:t>
            </a:r>
            <a:r>
              <a:rPr lang="en-US" sz="1100" i="0" dirty="0" smtClean="0">
                <a:solidFill>
                  <a:schemeClr val="accent5">
                    <a:lumMod val="50000"/>
                  </a:schemeClr>
                </a:solidFill>
              </a:rPr>
              <a:t>exited</a:t>
            </a:r>
            <a:r>
              <a:rPr lang="en-US" sz="1100" i="0" dirty="0" smtClean="0">
                <a:solidFill>
                  <a:schemeClr val="tx2">
                    <a:lumMod val="75000"/>
                    <a:lumOff val="25000"/>
                  </a:schemeClr>
                </a:solidFill>
              </a:rPr>
              <a:t> pro</a:t>
            </a:r>
          </a:p>
          <a:p>
            <a:endParaRPr lang="en-US" sz="1100" i="0" dirty="0" smtClean="0">
              <a:solidFill>
                <a:schemeClr val="tx2">
                  <a:lumMod val="75000"/>
                  <a:lumOff val="25000"/>
                </a:schemeClr>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i="0" dirty="0" smtClean="0"/>
              <a:t>To calculate this summary statement,.</a:t>
            </a:r>
            <a:r>
              <a:rPr lang="en-US" sz="1100" i="0" baseline="0" dirty="0" smtClean="0"/>
              <a:t> We look at the number of children in in categories d and e in relationship to all the children who enter </a:t>
            </a:r>
            <a:r>
              <a:rPr lang="en-US" sz="1100" i="0" u="sng" baseline="0" dirty="0" smtClean="0"/>
              <a:t>or</a:t>
            </a:r>
            <a:r>
              <a:rPr lang="en-US" sz="1100" i="0" baseline="0" dirty="0" smtClean="0"/>
              <a:t> exit at age expectations. This includes those who [a] entered functioning at age expectations </a:t>
            </a:r>
            <a:r>
              <a:rPr lang="en-US" sz="1100" i="0" u="sng" baseline="0" dirty="0" smtClean="0"/>
              <a:t>and</a:t>
            </a:r>
            <a:r>
              <a:rPr lang="en-US" sz="1100" i="0" u="none" baseline="0" dirty="0" smtClean="0"/>
              <a:t> then exited</a:t>
            </a:r>
            <a:r>
              <a:rPr lang="en-US" sz="1100" i="0" baseline="0" dirty="0" smtClean="0"/>
              <a:t> functioning at age expectations and [b] those that entered functioning below age expectations </a:t>
            </a:r>
            <a:r>
              <a:rPr lang="en-US" sz="1100" i="0" u="sng" baseline="0" dirty="0" smtClean="0"/>
              <a:t>and</a:t>
            </a:r>
            <a:r>
              <a:rPr lang="en-US" sz="1100" i="0" u="none" baseline="0" dirty="0" smtClean="0"/>
              <a:t> then exited</a:t>
            </a:r>
            <a:r>
              <a:rPr lang="en-US" sz="1100" i="0" baseline="0" dirty="0" smtClean="0"/>
              <a:t> functioning at age expectations . Remember that children in d are children who improved sufficiently to cross the dotted line to reach functioning comparable to same aged peers and those in e are those that maintained skills and behaviors comparable to same aged peers.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100" i="0"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i="0" baseline="0" dirty="0" smtClean="0"/>
              <a:t>So we look at categories d and e in relationship to all 5 categories or all children. There are 594 children in categories d and e and a total of 784  in a through e so that there are 76% of the children who exited at age expectations. </a:t>
            </a:r>
            <a:r>
              <a:rPr lang="en-US" sz="1100" i="0" dirty="0" smtClean="0"/>
              <a:t>This is reported for each of the three outcome area.</a:t>
            </a:r>
            <a:endParaRPr lang="en-US" i="0" dirty="0"/>
          </a:p>
        </p:txBody>
      </p:sp>
      <p:sp>
        <p:nvSpPr>
          <p:cNvPr id="4" name="Header Placeholder 3"/>
          <p:cNvSpPr>
            <a:spLocks noGrp="1"/>
          </p:cNvSpPr>
          <p:nvPr>
            <p:ph type="hdr" sz="quarter" idx="10"/>
          </p:nvPr>
        </p:nvSpPr>
        <p:spPr/>
        <p:txBody>
          <a:bodyPr/>
          <a:lstStyle/>
          <a:p>
            <a:pPr>
              <a:defRPr/>
            </a:pPr>
            <a:r>
              <a:rPr lang="en-US" smtClean="0"/>
              <a:t>PSE Supervisors</a:t>
            </a:r>
            <a:endParaRPr lang="en-US" dirty="0"/>
          </a:p>
        </p:txBody>
      </p:sp>
      <p:sp>
        <p:nvSpPr>
          <p:cNvPr id="5" name="Date Placeholder 4"/>
          <p:cNvSpPr>
            <a:spLocks noGrp="1"/>
          </p:cNvSpPr>
          <p:nvPr>
            <p:ph type="dt" idx="11"/>
          </p:nvPr>
        </p:nvSpPr>
        <p:spPr/>
        <p:txBody>
          <a:bodyPr/>
          <a:lstStyle/>
          <a:p>
            <a:pPr>
              <a:defRPr/>
            </a:pPr>
            <a:r>
              <a:rPr lang="en-US" smtClean="0"/>
              <a:t>February 2010</a:t>
            </a:r>
            <a:endParaRPr lang="en-US" dirty="0"/>
          </a:p>
        </p:txBody>
      </p:sp>
      <p:sp>
        <p:nvSpPr>
          <p:cNvPr id="6" name="Footer Placeholder 5"/>
          <p:cNvSpPr>
            <a:spLocks noGrp="1"/>
          </p:cNvSpPr>
          <p:nvPr>
            <p:ph type="ftr" sz="quarter" idx="12"/>
          </p:nvPr>
        </p:nvSpPr>
        <p:spPr/>
        <p:txBody>
          <a:bodyPr/>
          <a:lstStyle/>
          <a:p>
            <a:pPr>
              <a:defRPr/>
            </a:pPr>
            <a:r>
              <a:rPr lang="en-US" smtClean="0"/>
              <a:t>Office of Early Learning &amp; School Readiness</a:t>
            </a:r>
            <a:endParaRPr lang="en-US" dirty="0"/>
          </a:p>
        </p:txBody>
      </p:sp>
      <p:sp>
        <p:nvSpPr>
          <p:cNvPr id="7" name="Slide Number Placeholder 6"/>
          <p:cNvSpPr>
            <a:spLocks noGrp="1"/>
          </p:cNvSpPr>
          <p:nvPr>
            <p:ph type="sldNum" sz="quarter" idx="13"/>
          </p:nvPr>
        </p:nvSpPr>
        <p:spPr/>
        <p:txBody>
          <a:bodyPr/>
          <a:lstStyle/>
          <a:p>
            <a:pPr>
              <a:defRPr/>
            </a:pPr>
            <a:fld id="{801BC869-6064-4F9F-A2BD-EA38C3CF6B5C}" type="slidenum">
              <a:rPr lang="en-US" smtClean="0"/>
              <a:pPr>
                <a:defRPr/>
              </a:pPr>
              <a:t>34</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data reported in EMIS is the basis for our calculations in our annual report to OSEP and will be the basis of the</a:t>
            </a:r>
            <a:r>
              <a:rPr lang="en-US" baseline="0" dirty="0" smtClean="0"/>
              <a:t> public reporting ODE is required to do for each district. Whatever is in EMIS is not debatable, data are what they are and districts will not be modifying that data for local reporting. The results reported in EMIS are dependent upon fidelity of the process completing the early childhood outcomes summary form and therefore dependent upon the discussions of the core team at a minimum. </a:t>
            </a:r>
            <a:endParaRPr lang="en-US" dirty="0"/>
          </a:p>
        </p:txBody>
      </p:sp>
      <p:sp>
        <p:nvSpPr>
          <p:cNvPr id="4" name="Header Placeholder 3"/>
          <p:cNvSpPr>
            <a:spLocks noGrp="1"/>
          </p:cNvSpPr>
          <p:nvPr>
            <p:ph type="hdr" sz="quarter" idx="10"/>
          </p:nvPr>
        </p:nvSpPr>
        <p:spPr/>
        <p:txBody>
          <a:bodyPr/>
          <a:lstStyle/>
          <a:p>
            <a:pPr>
              <a:defRPr/>
            </a:pPr>
            <a:r>
              <a:rPr lang="en-US" smtClean="0"/>
              <a:t>PSE Supervisors</a:t>
            </a:r>
            <a:endParaRPr lang="en-US" dirty="0"/>
          </a:p>
        </p:txBody>
      </p:sp>
      <p:sp>
        <p:nvSpPr>
          <p:cNvPr id="5" name="Date Placeholder 4"/>
          <p:cNvSpPr>
            <a:spLocks noGrp="1"/>
          </p:cNvSpPr>
          <p:nvPr>
            <p:ph type="dt" idx="11"/>
          </p:nvPr>
        </p:nvSpPr>
        <p:spPr/>
        <p:txBody>
          <a:bodyPr/>
          <a:lstStyle/>
          <a:p>
            <a:pPr>
              <a:defRPr/>
            </a:pPr>
            <a:r>
              <a:rPr lang="en-US" smtClean="0"/>
              <a:t>February 2010</a:t>
            </a:r>
            <a:endParaRPr lang="en-US" dirty="0"/>
          </a:p>
        </p:txBody>
      </p:sp>
      <p:sp>
        <p:nvSpPr>
          <p:cNvPr id="6" name="Footer Placeholder 5"/>
          <p:cNvSpPr>
            <a:spLocks noGrp="1"/>
          </p:cNvSpPr>
          <p:nvPr>
            <p:ph type="ftr" sz="quarter" idx="12"/>
          </p:nvPr>
        </p:nvSpPr>
        <p:spPr/>
        <p:txBody>
          <a:bodyPr/>
          <a:lstStyle/>
          <a:p>
            <a:pPr>
              <a:defRPr/>
            </a:pPr>
            <a:r>
              <a:rPr lang="en-US" smtClean="0"/>
              <a:t>Office of Early Learning &amp; School Readiness</a:t>
            </a:r>
            <a:endParaRPr lang="en-US" dirty="0"/>
          </a:p>
        </p:txBody>
      </p:sp>
      <p:sp>
        <p:nvSpPr>
          <p:cNvPr id="7" name="Slide Number Placeholder 6"/>
          <p:cNvSpPr>
            <a:spLocks noGrp="1"/>
          </p:cNvSpPr>
          <p:nvPr>
            <p:ph type="sldNum" sz="quarter" idx="13"/>
          </p:nvPr>
        </p:nvSpPr>
        <p:spPr/>
        <p:txBody>
          <a:bodyPr/>
          <a:lstStyle/>
          <a:p>
            <a:pPr>
              <a:defRPr/>
            </a:pPr>
            <a:fld id="{801BC869-6064-4F9F-A2BD-EA38C3CF6B5C}" type="slidenum">
              <a:rPr lang="en-US" smtClean="0"/>
              <a:pPr>
                <a:defRPr/>
              </a:pPr>
              <a:t>35</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537924ED-DBE7-4826-B3BD-D2573317AA26}" type="slidenum">
              <a:rPr lang="en-US" smtClean="0"/>
              <a:pPr/>
              <a:t>36</a:t>
            </a:fld>
            <a:endParaRPr lang="en-US" smtClean="0"/>
          </a:p>
        </p:txBody>
      </p:sp>
      <p:sp>
        <p:nvSpPr>
          <p:cNvPr id="129027" name="Rectangle 2"/>
          <p:cNvSpPr>
            <a:spLocks noGrp="1" noRot="1" noChangeAspect="1" noChangeArrowheads="1" noTextEdit="1"/>
          </p:cNvSpPr>
          <p:nvPr>
            <p:ph type="sldImg"/>
          </p:nvPr>
        </p:nvSpPr>
        <p:spPr bwMode="auto">
          <a:xfrm>
            <a:off x="1106488" y="692150"/>
            <a:ext cx="4648200" cy="3486150"/>
          </a:xfrm>
          <a:noFill/>
          <a:ln>
            <a:solidFill>
              <a:srgbClr val="000000"/>
            </a:solidFill>
            <a:miter lim="800000"/>
            <a:headEnd/>
            <a:tailEnd/>
          </a:ln>
        </p:spPr>
      </p:sp>
      <p:sp>
        <p:nvSpPr>
          <p:cNvPr id="129028" name="Rectangle 3"/>
          <p:cNvSpPr>
            <a:spLocks noGrp="1" noChangeArrowheads="1"/>
          </p:cNvSpPr>
          <p:nvPr>
            <p:ph type="body" idx="1"/>
          </p:nvPr>
        </p:nvSpPr>
        <p:spPr bwMode="auto">
          <a:xfrm>
            <a:off x="685800" y="4414176"/>
            <a:ext cx="5489575" cy="4189836"/>
          </a:xfrm>
          <a:noFill/>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rPr>
              <a:t>Once the data has been analyzed,</a:t>
            </a:r>
            <a:r>
              <a:rPr lang="en-US" baseline="0" dirty="0" smtClean="0">
                <a:latin typeface="Arial" pitchFamily="34" charset="0"/>
              </a:rPr>
              <a:t> the summary statements tell a public story regarding the effectiveness of the program. But there is more to it than that to ensure accuracy and validity. </a:t>
            </a:r>
          </a:p>
          <a:p>
            <a:pPr eaLnBrk="1" hangingPunct="1">
              <a:spcBef>
                <a:spcPct val="0"/>
              </a:spcBef>
            </a:pPr>
            <a:endParaRPr lang="en-US" baseline="0" dirty="0" smtClean="0">
              <a:latin typeface="Arial" pitchFamily="34" charset="0"/>
            </a:endParaRPr>
          </a:p>
          <a:p>
            <a:pPr eaLnBrk="1" hangingPunct="1">
              <a:spcBef>
                <a:spcPct val="0"/>
              </a:spcBef>
            </a:pPr>
            <a:r>
              <a:rPr lang="en-US" baseline="0" dirty="0" smtClean="0">
                <a:latin typeface="Arial" pitchFamily="34" charset="0"/>
              </a:rPr>
              <a:t>First we look at the summary statements to see if the data is </a:t>
            </a:r>
            <a:r>
              <a:rPr lang="en-US" baseline="0" dirty="0" err="1" smtClean="0">
                <a:latin typeface="Arial" pitchFamily="34" charset="0"/>
              </a:rPr>
              <a:t>reasonalbe</a:t>
            </a:r>
            <a:r>
              <a:rPr lang="en-US" baseline="0" dirty="0" smtClean="0">
                <a:latin typeface="Arial" pitchFamily="34" charset="0"/>
              </a:rPr>
              <a:t> and realistic.</a:t>
            </a:r>
          </a:p>
          <a:p>
            <a:pPr eaLnBrk="1" hangingPunct="1">
              <a:spcBef>
                <a:spcPct val="0"/>
              </a:spcBef>
            </a:pPr>
            <a:r>
              <a:rPr lang="en-US" baseline="0" dirty="0" smtClean="0">
                <a:latin typeface="Arial" pitchFamily="34" charset="0"/>
              </a:rPr>
              <a:t>Is this a good story or not?</a:t>
            </a:r>
          </a:p>
          <a:p>
            <a:pPr eaLnBrk="1" hangingPunct="1">
              <a:spcBef>
                <a:spcPct val="0"/>
              </a:spcBef>
            </a:pPr>
            <a:r>
              <a:rPr lang="en-US" baseline="0" dirty="0" smtClean="0">
                <a:latin typeface="Arial" pitchFamily="34" charset="0"/>
              </a:rPr>
              <a:t>The data should be looked at a program level for effectiveness and then again at the classroom level.</a:t>
            </a:r>
          </a:p>
          <a:p>
            <a:pPr eaLnBrk="1" hangingPunct="1">
              <a:spcBef>
                <a:spcPct val="0"/>
              </a:spcBef>
            </a:pPr>
            <a:r>
              <a:rPr lang="en-US" baseline="0" dirty="0" smtClean="0">
                <a:latin typeface="Arial" pitchFamily="34" charset="0"/>
              </a:rPr>
              <a:t>Questions that can be asked include</a:t>
            </a:r>
          </a:p>
          <a:p>
            <a:pPr eaLnBrk="1" hangingPunct="1">
              <a:spcBef>
                <a:spcPct val="0"/>
              </a:spcBef>
            </a:pPr>
            <a:r>
              <a:rPr lang="en-US" baseline="0" dirty="0" smtClean="0">
                <a:latin typeface="Arial" pitchFamily="34" charset="0"/>
              </a:rPr>
              <a:t>Are there any patterns in the data?</a:t>
            </a:r>
          </a:p>
          <a:p>
            <a:pPr eaLnBrk="1" hangingPunct="1">
              <a:spcBef>
                <a:spcPct val="0"/>
              </a:spcBef>
            </a:pPr>
            <a:r>
              <a:rPr lang="en-US" baseline="0" dirty="0" smtClean="0">
                <a:latin typeface="Arial" pitchFamily="34" charset="0"/>
              </a:rPr>
              <a:t>Is the aggregate data comparable to the state aggregate data?</a:t>
            </a:r>
          </a:p>
          <a:p>
            <a:pPr eaLnBrk="1" hangingPunct="1">
              <a:spcBef>
                <a:spcPct val="0"/>
              </a:spcBef>
            </a:pPr>
            <a:r>
              <a:rPr lang="en-US" baseline="0" dirty="0" smtClean="0">
                <a:latin typeface="Arial" pitchFamily="34" charset="0"/>
              </a:rPr>
              <a:t>If not, why not?</a:t>
            </a:r>
          </a:p>
          <a:p>
            <a:pPr eaLnBrk="1" hangingPunct="1">
              <a:spcBef>
                <a:spcPct val="0"/>
              </a:spcBef>
            </a:pPr>
            <a:r>
              <a:rPr lang="en-US" baseline="0" dirty="0" smtClean="0">
                <a:latin typeface="Arial" pitchFamily="34" charset="0"/>
              </a:rPr>
              <a:t>If yes, what contributes to strengths and/or opportunities for growth? </a:t>
            </a:r>
          </a:p>
          <a:p>
            <a:pPr eaLnBrk="1" hangingPunct="1">
              <a:spcBef>
                <a:spcPct val="0"/>
              </a:spcBef>
            </a:pPr>
            <a:r>
              <a:rPr lang="en-US" baseline="0" dirty="0" smtClean="0">
                <a:latin typeface="Arial" pitchFamily="34" charset="0"/>
              </a:rPr>
              <a:t>Are any of the groups- either by class, or age, or ethnicity, or poverty, etc– that have skewed results?</a:t>
            </a:r>
          </a:p>
          <a:p>
            <a:pPr eaLnBrk="1" hangingPunct="1">
              <a:spcBef>
                <a:spcPct val="0"/>
              </a:spcBef>
            </a:pPr>
            <a:r>
              <a:rPr lang="en-US" baseline="0" dirty="0" smtClean="0">
                <a:latin typeface="Arial" pitchFamily="34" charset="0"/>
              </a:rPr>
              <a:t>Are there any teams that consistently score children at a 1 or 2 at entry and/or score above the dotted line at a 6 or 7 upon exit? If this is what is happening, how accurate is the data? How well are teams adhering to the protocol? Do they understand the  summary form and the decision tree?</a:t>
            </a:r>
            <a:endParaRPr lang="en-US" dirty="0" smtClean="0">
              <a:latin typeface="Arial" pitchFamily="34" charset="0"/>
            </a:endParaRPr>
          </a:p>
        </p:txBody>
      </p:sp>
      <p:sp>
        <p:nvSpPr>
          <p:cNvPr id="5" name="Date Placeholder 4"/>
          <p:cNvSpPr>
            <a:spLocks noGrp="1"/>
          </p:cNvSpPr>
          <p:nvPr>
            <p:ph type="dt" idx="10"/>
          </p:nvPr>
        </p:nvSpPr>
        <p:spPr/>
        <p:txBody>
          <a:bodyPr/>
          <a:lstStyle/>
          <a:p>
            <a:pPr>
              <a:defRPr/>
            </a:pPr>
            <a:r>
              <a:rPr lang="en-US" smtClean="0"/>
              <a:t>February 2010</a:t>
            </a:r>
            <a:endParaRPr lang="en-US" dirty="0"/>
          </a:p>
        </p:txBody>
      </p:sp>
      <p:sp>
        <p:nvSpPr>
          <p:cNvPr id="6" name="Footer Placeholder 5"/>
          <p:cNvSpPr>
            <a:spLocks noGrp="1"/>
          </p:cNvSpPr>
          <p:nvPr>
            <p:ph type="ftr" sz="quarter" idx="11"/>
          </p:nvPr>
        </p:nvSpPr>
        <p:spPr/>
        <p:txBody>
          <a:bodyPr/>
          <a:lstStyle/>
          <a:p>
            <a:pPr>
              <a:defRPr/>
            </a:pPr>
            <a:r>
              <a:rPr lang="en-US" smtClean="0"/>
              <a:t>Office of Early Learning &amp; School Readiness</a:t>
            </a:r>
            <a:endParaRPr lang="en-US" dirty="0"/>
          </a:p>
        </p:txBody>
      </p:sp>
      <p:sp>
        <p:nvSpPr>
          <p:cNvPr id="7" name="Header Placeholder 6"/>
          <p:cNvSpPr>
            <a:spLocks noGrp="1"/>
          </p:cNvSpPr>
          <p:nvPr>
            <p:ph type="hdr" sz="quarter" idx="12"/>
          </p:nvPr>
        </p:nvSpPr>
        <p:spPr/>
        <p:txBody>
          <a:bodyPr/>
          <a:lstStyle/>
          <a:p>
            <a:pPr>
              <a:defRPr/>
            </a:pPr>
            <a:r>
              <a:rPr lang="en-US" smtClean="0"/>
              <a:t>PSE Supervisors</a:t>
            </a:r>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99CE9AD4-FF1A-4969-BF5F-6345BC975C5B}" type="slidenum">
              <a:rPr lang="en-US" smtClean="0"/>
              <a:pPr/>
              <a:t>37</a:t>
            </a:fld>
            <a:endParaRPr lang="en-US" smtClean="0"/>
          </a:p>
        </p:txBody>
      </p:sp>
      <p:sp>
        <p:nvSpPr>
          <p:cNvPr id="130051" name="Rectangle 2"/>
          <p:cNvSpPr>
            <a:spLocks noGrp="1" noRot="1" noChangeAspect="1" noChangeArrowheads="1" noTextEdit="1"/>
          </p:cNvSpPr>
          <p:nvPr>
            <p:ph type="sldImg"/>
          </p:nvPr>
        </p:nvSpPr>
        <p:spPr bwMode="auto">
          <a:xfrm>
            <a:off x="1106488" y="692150"/>
            <a:ext cx="4648200" cy="3486150"/>
          </a:xfrm>
          <a:noFill/>
          <a:ln>
            <a:solidFill>
              <a:srgbClr val="000000"/>
            </a:solidFill>
            <a:miter lim="800000"/>
            <a:headEnd/>
            <a:tailEnd/>
          </a:ln>
        </p:spPr>
      </p:sp>
      <p:sp>
        <p:nvSpPr>
          <p:cNvPr id="130052" name="Rectangle 3"/>
          <p:cNvSpPr>
            <a:spLocks noGrp="1" noChangeArrowheads="1"/>
          </p:cNvSpPr>
          <p:nvPr>
            <p:ph type="body" idx="1"/>
          </p:nvPr>
        </p:nvSpPr>
        <p:spPr bwMode="auto">
          <a:xfrm>
            <a:off x="685800" y="4414176"/>
            <a:ext cx="5489575" cy="4189836"/>
          </a:xfrm>
          <a:noFill/>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rPr>
              <a:t>After an analysis</a:t>
            </a:r>
            <a:r>
              <a:rPr lang="en-US" baseline="0" dirty="0" smtClean="0">
                <a:latin typeface="Arial" pitchFamily="34" charset="0"/>
              </a:rPr>
              <a:t> of the data (very similar to the OIP process), what is next?</a:t>
            </a:r>
          </a:p>
          <a:p>
            <a:pPr eaLnBrk="1" hangingPunct="1">
              <a:spcBef>
                <a:spcPct val="0"/>
              </a:spcBef>
            </a:pPr>
            <a:r>
              <a:rPr lang="en-US" baseline="0" dirty="0" smtClean="0">
                <a:latin typeface="Arial" pitchFamily="34" charset="0"/>
              </a:rPr>
              <a:t>Remember the four basic questions:</a:t>
            </a:r>
          </a:p>
          <a:p>
            <a:pPr eaLnBrk="1" hangingPunct="1">
              <a:spcBef>
                <a:spcPct val="0"/>
              </a:spcBef>
            </a:pPr>
            <a:r>
              <a:rPr lang="en-US" baseline="0" dirty="0" smtClean="0">
                <a:latin typeface="Arial" pitchFamily="34" charset="0"/>
              </a:rPr>
              <a:t>What did we do?</a:t>
            </a:r>
          </a:p>
          <a:p>
            <a:pPr eaLnBrk="1" hangingPunct="1">
              <a:spcBef>
                <a:spcPct val="0"/>
              </a:spcBef>
            </a:pPr>
            <a:r>
              <a:rPr lang="en-US" baseline="0" dirty="0" smtClean="0">
                <a:latin typeface="Arial" pitchFamily="34" charset="0"/>
              </a:rPr>
              <a:t>What happened because of it?</a:t>
            </a:r>
          </a:p>
          <a:p>
            <a:pPr eaLnBrk="1" hangingPunct="1">
              <a:spcBef>
                <a:spcPct val="0"/>
              </a:spcBef>
            </a:pPr>
            <a:r>
              <a:rPr lang="en-US" baseline="0" dirty="0" smtClean="0">
                <a:latin typeface="Arial" pitchFamily="34" charset="0"/>
              </a:rPr>
              <a:t>What could we have done differently?</a:t>
            </a:r>
          </a:p>
          <a:p>
            <a:pPr eaLnBrk="1" hangingPunct="1">
              <a:spcBef>
                <a:spcPct val="0"/>
              </a:spcBef>
            </a:pPr>
            <a:r>
              <a:rPr lang="en-US" baseline="0" dirty="0" smtClean="0">
                <a:latin typeface="Arial" pitchFamily="34" charset="0"/>
              </a:rPr>
              <a:t>What might have happened then?</a:t>
            </a:r>
          </a:p>
          <a:p>
            <a:pPr eaLnBrk="1" hangingPunct="1">
              <a:spcBef>
                <a:spcPct val="0"/>
              </a:spcBef>
            </a:pPr>
            <a:endParaRPr lang="en-US" baseline="0" dirty="0" smtClean="0">
              <a:latin typeface="Arial" pitchFamily="34" charset="0"/>
            </a:endParaRPr>
          </a:p>
          <a:p>
            <a:pPr eaLnBrk="1" hangingPunct="1">
              <a:spcBef>
                <a:spcPct val="0"/>
              </a:spcBef>
            </a:pPr>
            <a:r>
              <a:rPr lang="en-US" baseline="0" dirty="0" smtClean="0">
                <a:latin typeface="Arial" pitchFamily="34" charset="0"/>
              </a:rPr>
              <a:t>Then decide on a course of action, plan, implement and evaluate the results of course corrections. Repeat the cycle again-</a:t>
            </a:r>
            <a:r>
              <a:rPr lang="en-US" dirty="0" smtClean="0">
                <a:latin typeface="Arial" pitchFamily="34" charset="0"/>
              </a:rPr>
              <a:t> this is continuous improvement.</a:t>
            </a:r>
          </a:p>
        </p:txBody>
      </p:sp>
      <p:sp>
        <p:nvSpPr>
          <p:cNvPr id="5" name="Date Placeholder 4"/>
          <p:cNvSpPr>
            <a:spLocks noGrp="1"/>
          </p:cNvSpPr>
          <p:nvPr>
            <p:ph type="dt" idx="10"/>
          </p:nvPr>
        </p:nvSpPr>
        <p:spPr/>
        <p:txBody>
          <a:bodyPr/>
          <a:lstStyle/>
          <a:p>
            <a:pPr>
              <a:defRPr/>
            </a:pPr>
            <a:r>
              <a:rPr lang="en-US" smtClean="0"/>
              <a:t>February 2010</a:t>
            </a:r>
            <a:endParaRPr lang="en-US" dirty="0"/>
          </a:p>
        </p:txBody>
      </p:sp>
      <p:sp>
        <p:nvSpPr>
          <p:cNvPr id="6" name="Footer Placeholder 5"/>
          <p:cNvSpPr>
            <a:spLocks noGrp="1"/>
          </p:cNvSpPr>
          <p:nvPr>
            <p:ph type="ftr" sz="quarter" idx="11"/>
          </p:nvPr>
        </p:nvSpPr>
        <p:spPr/>
        <p:txBody>
          <a:bodyPr/>
          <a:lstStyle/>
          <a:p>
            <a:pPr>
              <a:defRPr/>
            </a:pPr>
            <a:r>
              <a:rPr lang="en-US" smtClean="0"/>
              <a:t>Office of Early Learning &amp; School Readiness</a:t>
            </a:r>
            <a:endParaRPr lang="en-US" dirty="0"/>
          </a:p>
        </p:txBody>
      </p:sp>
      <p:sp>
        <p:nvSpPr>
          <p:cNvPr id="7" name="Header Placeholder 6"/>
          <p:cNvSpPr>
            <a:spLocks noGrp="1"/>
          </p:cNvSpPr>
          <p:nvPr>
            <p:ph type="hdr" sz="quarter" idx="12"/>
          </p:nvPr>
        </p:nvSpPr>
        <p:spPr/>
        <p:txBody>
          <a:bodyPr/>
          <a:lstStyle/>
          <a:p>
            <a:pPr>
              <a:defRPr/>
            </a:pPr>
            <a:r>
              <a:rPr lang="en-US" smtClean="0"/>
              <a:t>PSE Supervisors</a:t>
            </a:r>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10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rPr>
              <a:t>As a review, this graph clearly indicates the 5 OSEP categories in relationship to closing the achievement gap. </a:t>
            </a:r>
          </a:p>
          <a:p>
            <a:pPr eaLnBrk="1" hangingPunct="1">
              <a:spcBef>
                <a:spcPct val="0"/>
              </a:spcBef>
            </a:pPr>
            <a:endParaRPr lang="en-US" dirty="0" smtClean="0"/>
          </a:p>
          <a:p>
            <a:pPr eaLnBrk="1" hangingPunct="1">
              <a:spcBef>
                <a:spcPct val="0"/>
              </a:spcBef>
            </a:pPr>
            <a:r>
              <a:rPr lang="en-US" dirty="0" smtClean="0">
                <a:latin typeface="Arial" pitchFamily="34" charset="0"/>
              </a:rPr>
              <a:t>This is not about making children with disabilities the same as nondisable</a:t>
            </a:r>
            <a:r>
              <a:rPr lang="en-US" dirty="0" smtClean="0"/>
              <a:t>d peers or about discounting the disability. </a:t>
            </a:r>
          </a:p>
          <a:p>
            <a:pPr eaLnBrk="1" hangingPunct="1">
              <a:spcBef>
                <a:spcPct val="0"/>
              </a:spcBef>
            </a:pPr>
            <a:endParaRPr lang="en-US" dirty="0" smtClean="0"/>
          </a:p>
          <a:p>
            <a:pPr eaLnBrk="1" hangingPunct="1">
              <a:spcBef>
                <a:spcPct val="0"/>
              </a:spcBef>
            </a:pPr>
            <a:r>
              <a:rPr lang="en-US" dirty="0" smtClean="0"/>
              <a:t>It is about recognizing that children with disabilities can demonstrate age appropriate skills. </a:t>
            </a:r>
          </a:p>
          <a:p>
            <a:pPr eaLnBrk="1" hangingPunct="1">
              <a:spcBef>
                <a:spcPct val="0"/>
              </a:spcBef>
            </a:pPr>
            <a:endParaRPr lang="en-US" dirty="0" smtClean="0"/>
          </a:p>
          <a:p>
            <a:pPr eaLnBrk="1" hangingPunct="1">
              <a:spcBef>
                <a:spcPct val="0"/>
              </a:spcBef>
            </a:pPr>
            <a:r>
              <a:rPr lang="en-US" dirty="0" smtClean="0"/>
              <a:t>It is about comparing a child's progress from a start point to a mid point to an end point or exit from preschool </a:t>
            </a:r>
          </a:p>
          <a:p>
            <a:pPr eaLnBrk="1" hangingPunct="1">
              <a:spcBef>
                <a:spcPct val="0"/>
              </a:spcBef>
            </a:pPr>
            <a:endParaRPr lang="en-US" dirty="0" smtClean="0"/>
          </a:p>
          <a:p>
            <a:pPr eaLnBrk="1" hangingPunct="1">
              <a:spcBef>
                <a:spcPct val="0"/>
              </a:spcBef>
            </a:pPr>
            <a:r>
              <a:rPr lang="en-US" dirty="0" smtClean="0"/>
              <a:t>It is about comparing a child’s skills comparable to same aged nondisabled peers to keep perspective and understand the gap between age expectations and current levels of performance.</a:t>
            </a:r>
          </a:p>
          <a:p>
            <a:pPr eaLnBrk="1" hangingPunct="1">
              <a:spcBef>
                <a:spcPct val="0"/>
              </a:spcBef>
            </a:pPr>
            <a:endParaRPr lang="en-US" dirty="0" smtClean="0">
              <a:latin typeface="Arial" pitchFamily="34" charset="0"/>
            </a:endParaRPr>
          </a:p>
          <a:p>
            <a:pPr eaLnBrk="1" hangingPunct="1">
              <a:spcBef>
                <a:spcPct val="0"/>
              </a:spcBef>
            </a:pPr>
            <a:r>
              <a:rPr lang="en-US" dirty="0" smtClean="0"/>
              <a:t>On this graph, the pink line indicates children who are functioning at a 6 or 7, across the dotted line, comparable to same aged peers or age expectations.</a:t>
            </a:r>
          </a:p>
          <a:p>
            <a:pPr eaLnBrk="1" hangingPunct="1">
              <a:spcBef>
                <a:spcPct val="0"/>
              </a:spcBef>
            </a:pPr>
            <a:endParaRPr lang="en-US" dirty="0" smtClean="0"/>
          </a:p>
          <a:p>
            <a:pPr eaLnBrk="1" hangingPunct="1">
              <a:spcBef>
                <a:spcPct val="0"/>
              </a:spcBef>
            </a:pPr>
            <a:r>
              <a:rPr lang="en-US" dirty="0" smtClean="0"/>
              <a:t>The aqua line is the line that in the past described the progress of most children with an IEP.  These are the children in category a with severe disabilities or degenerative conditions.</a:t>
            </a:r>
          </a:p>
          <a:p>
            <a:pPr eaLnBrk="1" hangingPunct="1">
              <a:spcBef>
                <a:spcPct val="0"/>
              </a:spcBef>
            </a:pPr>
            <a:endParaRPr lang="en-US" dirty="0" smtClean="0">
              <a:latin typeface="Arial" pitchFamily="34" charset="0"/>
            </a:endParaRPr>
          </a:p>
          <a:p>
            <a:pPr eaLnBrk="1" hangingPunct="1">
              <a:spcBef>
                <a:spcPct val="0"/>
              </a:spcBef>
            </a:pPr>
            <a:r>
              <a:rPr lang="en-US" dirty="0" smtClean="0"/>
              <a:t>Categories b and c in the yellow and red lines clearly demonstrate the child’s progress over time but there is still a gap between their performance and same aged peers. Children in c on the red line are those that narrowed the gap by changing growth trajectories.</a:t>
            </a:r>
          </a:p>
          <a:p>
            <a:pPr eaLnBrk="1" hangingPunct="1">
              <a:spcBef>
                <a:spcPct val="0"/>
              </a:spcBef>
            </a:pPr>
            <a:endParaRPr lang="en-US" dirty="0" smtClean="0"/>
          </a:p>
          <a:p>
            <a:pPr eaLnBrk="1" hangingPunct="1">
              <a:spcBef>
                <a:spcPct val="0"/>
              </a:spcBef>
            </a:pPr>
            <a:r>
              <a:rPr lang="en-US" dirty="0" smtClean="0"/>
              <a:t>The orange line represents children in category d who entered the program below age expectations but exited comparable to same aged peers. These children are the “gap closers”</a:t>
            </a:r>
          </a:p>
          <a:p>
            <a:pPr eaLnBrk="1" hangingPunct="1">
              <a:spcBef>
                <a:spcPct val="0"/>
              </a:spcBef>
            </a:pPr>
            <a:endParaRPr lang="en-US" dirty="0" smtClean="0">
              <a:latin typeface="Arial" pitchFamily="34" charset="0"/>
            </a:endParaRPr>
          </a:p>
          <a:p>
            <a:pPr eaLnBrk="1" hangingPunct="1">
              <a:spcBef>
                <a:spcPct val="0"/>
              </a:spcBef>
            </a:pPr>
            <a:endParaRPr lang="en-US" dirty="0" smtClean="0">
              <a:latin typeface="Arial" pitchFamily="34" charset="0"/>
            </a:endParaRPr>
          </a:p>
        </p:txBody>
      </p:sp>
      <p:sp>
        <p:nvSpPr>
          <p:cNvPr id="4" name="Date Placeholder 3"/>
          <p:cNvSpPr>
            <a:spLocks noGrp="1"/>
          </p:cNvSpPr>
          <p:nvPr>
            <p:ph type="dt" idx="10"/>
          </p:nvPr>
        </p:nvSpPr>
        <p:spPr/>
        <p:txBody>
          <a:bodyPr/>
          <a:lstStyle/>
          <a:p>
            <a:pPr>
              <a:defRPr/>
            </a:pPr>
            <a:r>
              <a:rPr lang="en-US" smtClean="0"/>
              <a:t>February 2010</a:t>
            </a:r>
            <a:endParaRPr lang="en-US" dirty="0"/>
          </a:p>
        </p:txBody>
      </p:sp>
      <p:sp>
        <p:nvSpPr>
          <p:cNvPr id="5" name="Footer Placeholder 4"/>
          <p:cNvSpPr>
            <a:spLocks noGrp="1"/>
          </p:cNvSpPr>
          <p:nvPr>
            <p:ph type="ftr" sz="quarter" idx="11"/>
          </p:nvPr>
        </p:nvSpPr>
        <p:spPr/>
        <p:txBody>
          <a:bodyPr/>
          <a:lstStyle/>
          <a:p>
            <a:pPr>
              <a:defRPr/>
            </a:pPr>
            <a:r>
              <a:rPr lang="en-US" smtClean="0"/>
              <a:t>Office of Early Learning &amp; School Readiness</a:t>
            </a:r>
            <a:endParaRPr lang="en-US" dirty="0"/>
          </a:p>
        </p:txBody>
      </p:sp>
      <p:sp>
        <p:nvSpPr>
          <p:cNvPr id="6" name="Header Placeholder 5"/>
          <p:cNvSpPr>
            <a:spLocks noGrp="1"/>
          </p:cNvSpPr>
          <p:nvPr>
            <p:ph type="hdr" sz="quarter" idx="12"/>
          </p:nvPr>
        </p:nvSpPr>
        <p:spPr/>
        <p:txBody>
          <a:bodyPr/>
          <a:lstStyle/>
          <a:p>
            <a:pPr>
              <a:defRPr/>
            </a:pPr>
            <a:r>
              <a:rPr lang="en-US" smtClean="0"/>
              <a:t>PSE Supervisors</a:t>
            </a:r>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February of this year, our annual report to OSEP</a:t>
            </a:r>
            <a:r>
              <a:rPr lang="en-US" baseline="0" dirty="0" smtClean="0"/>
              <a:t> included the baseline and targets for this performance measure on child outcomes. This is not a compliance measure where OSEP sets the target. Baseline and targets are set according to the summary statements. Two summary statements for each of the 3 outcomes: positive social emotional skills; acquisition and use of knowledge and skills; and use of appropriate behaviors to meet needs. Therefore, there are a total 6 baselines and 12 targets.</a:t>
            </a:r>
          </a:p>
          <a:p>
            <a:endParaRPr lang="en-US" baseline="0" dirty="0" smtClean="0"/>
          </a:p>
          <a:p>
            <a:r>
              <a:rPr lang="en-US" baseline="0" dirty="0" smtClean="0"/>
              <a:t>The baseline is based upon the data from the 2008-2009 school year which is the second year Ohio used the ECO summary form. In the first year of using the form (2007-2008), there were approximately 1500 children with valid scores for entry and exit, who exited preschool. This subgroup of children received anywhere from 6 months to one year of services. The baseline data on this slide represents a subgroup of approximately 3000 children who exited preschool with anywhere from 6 months to 2 years of services. Data from the current year, 2009-2010 , and every year hereafter will represent a subgroup of children with anywhere from 6 months to 3 years of services.</a:t>
            </a:r>
          </a:p>
          <a:p>
            <a:endParaRPr lang="en-US" baseline="0" dirty="0" smtClean="0"/>
          </a:p>
          <a:p>
            <a:r>
              <a:rPr lang="en-US" baseline="0" dirty="0" smtClean="0"/>
              <a:t>For the annual report, Ohio was required to set targets for the next two years. Note that the targets are conservative given the small number of children represented in the subgroup- 3,000 out of a total of 23, 246 </a:t>
            </a:r>
            <a:r>
              <a:rPr lang="en-US" baseline="0" dirty="0" err="1" smtClean="0"/>
              <a:t>chidlren</a:t>
            </a:r>
            <a:r>
              <a:rPr lang="en-US" baseline="0" dirty="0" smtClean="0"/>
              <a:t>. In two years, Ohio will be developing another 6 year state performance plan and at that time, trend data over four years will be analyzed to set new targets.</a:t>
            </a:r>
          </a:p>
          <a:p>
            <a:endParaRPr lang="en-US" baseline="0" dirty="0" smtClean="0"/>
          </a:p>
          <a:p>
            <a:r>
              <a:rPr lang="en-US" baseline="0" dirty="0" smtClean="0"/>
              <a:t>This information was presented to the State Advisory Panel for Exceptional Children in November and again in January and this group approved the targets. </a:t>
            </a:r>
          </a:p>
          <a:p>
            <a:endParaRPr lang="en-US" baseline="0" dirty="0" smtClean="0"/>
          </a:p>
          <a:p>
            <a:r>
              <a:rPr lang="en-US" baseline="0" dirty="0" smtClean="0"/>
              <a:t>Note that the baseline and targets are very similar across summary statement 1 but there are a higher number of children meeting age expectations on appropriate behaviors to meet needs than in the other two outcome areas. One of the analyses, the ECO center will be doing for Ohio is comparing the ASQSE scores to the ECO summary results to indicate if this is an accurate results rating.</a:t>
            </a:r>
            <a:endParaRPr lang="en-US" dirty="0"/>
          </a:p>
        </p:txBody>
      </p:sp>
      <p:sp>
        <p:nvSpPr>
          <p:cNvPr id="4" name="Header Placeholder 3"/>
          <p:cNvSpPr>
            <a:spLocks noGrp="1"/>
          </p:cNvSpPr>
          <p:nvPr>
            <p:ph type="hdr" sz="quarter" idx="10"/>
          </p:nvPr>
        </p:nvSpPr>
        <p:spPr/>
        <p:txBody>
          <a:bodyPr/>
          <a:lstStyle/>
          <a:p>
            <a:pPr>
              <a:defRPr/>
            </a:pPr>
            <a:r>
              <a:rPr lang="en-US" smtClean="0"/>
              <a:t>PSE Supervisors</a:t>
            </a:r>
            <a:endParaRPr lang="en-US" dirty="0"/>
          </a:p>
        </p:txBody>
      </p:sp>
      <p:sp>
        <p:nvSpPr>
          <p:cNvPr id="5" name="Date Placeholder 4"/>
          <p:cNvSpPr>
            <a:spLocks noGrp="1"/>
          </p:cNvSpPr>
          <p:nvPr>
            <p:ph type="dt" idx="11"/>
          </p:nvPr>
        </p:nvSpPr>
        <p:spPr/>
        <p:txBody>
          <a:bodyPr/>
          <a:lstStyle/>
          <a:p>
            <a:pPr>
              <a:defRPr/>
            </a:pPr>
            <a:r>
              <a:rPr lang="en-US" smtClean="0"/>
              <a:t>February 2010</a:t>
            </a:r>
            <a:endParaRPr lang="en-US" dirty="0"/>
          </a:p>
        </p:txBody>
      </p:sp>
      <p:sp>
        <p:nvSpPr>
          <p:cNvPr id="6" name="Footer Placeholder 5"/>
          <p:cNvSpPr>
            <a:spLocks noGrp="1"/>
          </p:cNvSpPr>
          <p:nvPr>
            <p:ph type="ftr" sz="quarter" idx="12"/>
          </p:nvPr>
        </p:nvSpPr>
        <p:spPr/>
        <p:txBody>
          <a:bodyPr/>
          <a:lstStyle/>
          <a:p>
            <a:pPr>
              <a:defRPr/>
            </a:pPr>
            <a:r>
              <a:rPr lang="en-US" smtClean="0"/>
              <a:t>Office of Early Learning &amp; School Readiness</a:t>
            </a:r>
            <a:endParaRPr lang="en-US" dirty="0"/>
          </a:p>
        </p:txBody>
      </p:sp>
      <p:sp>
        <p:nvSpPr>
          <p:cNvPr id="7" name="Slide Number Placeholder 6"/>
          <p:cNvSpPr>
            <a:spLocks noGrp="1"/>
          </p:cNvSpPr>
          <p:nvPr>
            <p:ph type="sldNum" sz="quarter" idx="13"/>
          </p:nvPr>
        </p:nvSpPr>
        <p:spPr/>
        <p:txBody>
          <a:bodyPr/>
          <a:lstStyle/>
          <a:p>
            <a:pPr>
              <a:defRPr/>
            </a:pPr>
            <a:fld id="{801BC869-6064-4F9F-A2BD-EA38C3CF6B5C}" type="slidenum">
              <a:rPr lang="en-US" smtClean="0"/>
              <a:pPr>
                <a:defRPr/>
              </a:pPr>
              <a:t>39</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slide is an</a:t>
            </a:r>
            <a:r>
              <a:rPr lang="en-US" baseline="0" dirty="0" smtClean="0"/>
              <a:t> overview of the national data from 2007-2008 to our first year of data in 2007-2008 to Ohio’s baseline for 2008-2009. Note the patterns across all three outcomes. Category a is the top of each bar and category e is at the bottom. Nationally, approximately 4% of the children exiting preschool are in category a, those that did not make progress or demonstrate any new skills or behaviors. In Ohio, there were only 2% of the children in that category which based upon national discussions, 2% is believed to be more accurate than 4%. </a:t>
            </a:r>
          </a:p>
          <a:p>
            <a:endParaRPr lang="en-US" baseline="0" dirty="0" smtClean="0"/>
          </a:p>
          <a:p>
            <a:r>
              <a:rPr lang="en-US" baseline="0" dirty="0" smtClean="0"/>
              <a:t>Another summary statement that can be made, based upon the fact that 2% of the children did not acquire new skills is to state that 98% of the children exiting preschool special education made progress.</a:t>
            </a:r>
          </a:p>
          <a:p>
            <a:endParaRPr lang="en-US" baseline="0" dirty="0" smtClean="0"/>
          </a:p>
          <a:p>
            <a:r>
              <a:rPr lang="en-US" baseline="0" dirty="0" smtClean="0"/>
              <a:t>The next few slides break down the comparison by outcome areas.</a:t>
            </a:r>
            <a:endParaRPr lang="en-US" dirty="0"/>
          </a:p>
        </p:txBody>
      </p:sp>
      <p:sp>
        <p:nvSpPr>
          <p:cNvPr id="4" name="Header Placeholder 3"/>
          <p:cNvSpPr>
            <a:spLocks noGrp="1"/>
          </p:cNvSpPr>
          <p:nvPr>
            <p:ph type="hdr" sz="quarter" idx="10"/>
          </p:nvPr>
        </p:nvSpPr>
        <p:spPr/>
        <p:txBody>
          <a:bodyPr/>
          <a:lstStyle/>
          <a:p>
            <a:pPr>
              <a:defRPr/>
            </a:pPr>
            <a:r>
              <a:rPr lang="en-US" smtClean="0"/>
              <a:t>PSE Supervisors</a:t>
            </a:r>
            <a:endParaRPr lang="en-US" dirty="0"/>
          </a:p>
        </p:txBody>
      </p:sp>
      <p:sp>
        <p:nvSpPr>
          <p:cNvPr id="5" name="Date Placeholder 4"/>
          <p:cNvSpPr>
            <a:spLocks noGrp="1"/>
          </p:cNvSpPr>
          <p:nvPr>
            <p:ph type="dt" idx="11"/>
          </p:nvPr>
        </p:nvSpPr>
        <p:spPr/>
        <p:txBody>
          <a:bodyPr/>
          <a:lstStyle/>
          <a:p>
            <a:pPr>
              <a:defRPr/>
            </a:pPr>
            <a:r>
              <a:rPr lang="en-US" smtClean="0"/>
              <a:t>February 2010</a:t>
            </a:r>
            <a:endParaRPr lang="en-US" dirty="0"/>
          </a:p>
        </p:txBody>
      </p:sp>
      <p:sp>
        <p:nvSpPr>
          <p:cNvPr id="6" name="Footer Placeholder 5"/>
          <p:cNvSpPr>
            <a:spLocks noGrp="1"/>
          </p:cNvSpPr>
          <p:nvPr>
            <p:ph type="ftr" sz="quarter" idx="12"/>
          </p:nvPr>
        </p:nvSpPr>
        <p:spPr/>
        <p:txBody>
          <a:bodyPr/>
          <a:lstStyle/>
          <a:p>
            <a:pPr>
              <a:defRPr/>
            </a:pPr>
            <a:r>
              <a:rPr lang="en-US" smtClean="0"/>
              <a:t>Office of Early Learning &amp; School Readiness</a:t>
            </a:r>
            <a:endParaRPr lang="en-US" dirty="0"/>
          </a:p>
        </p:txBody>
      </p:sp>
      <p:sp>
        <p:nvSpPr>
          <p:cNvPr id="7" name="Slide Number Placeholder 6"/>
          <p:cNvSpPr>
            <a:spLocks noGrp="1"/>
          </p:cNvSpPr>
          <p:nvPr>
            <p:ph type="sldNum" sz="quarter" idx="13"/>
          </p:nvPr>
        </p:nvSpPr>
        <p:spPr/>
        <p:txBody>
          <a:bodyPr/>
          <a:lstStyle/>
          <a:p>
            <a:pPr>
              <a:defRPr/>
            </a:pPr>
            <a:fld id="{801BC869-6064-4F9F-A2BD-EA38C3CF6B5C}" type="slidenum">
              <a:rPr lang="en-US" smtClean="0"/>
              <a:pPr>
                <a:defRPr/>
              </a:pPr>
              <a:t>40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A91C89A4-131F-4328-BAED-6CFFCFB6E198}" type="slidenum">
              <a:rPr lang="en-US" smtClean="0"/>
              <a:pPr/>
              <a:t>4</a:t>
            </a:fld>
            <a:endParaRPr lang="en-US" smtClean="0"/>
          </a:p>
        </p:txBody>
      </p:sp>
      <p:sp>
        <p:nvSpPr>
          <p:cNvPr id="103427" name="Rectangle 7"/>
          <p:cNvSpPr txBox="1">
            <a:spLocks noGrp="1" noChangeArrowheads="1"/>
          </p:cNvSpPr>
          <p:nvPr/>
        </p:nvSpPr>
        <p:spPr bwMode="auto">
          <a:xfrm>
            <a:off x="3886200" y="8831580"/>
            <a:ext cx="2971800" cy="464820"/>
          </a:xfrm>
          <a:prstGeom prst="rect">
            <a:avLst/>
          </a:prstGeom>
          <a:noFill/>
          <a:ln w="9525">
            <a:noFill/>
            <a:miter lim="800000"/>
            <a:headEnd/>
            <a:tailEnd/>
          </a:ln>
        </p:spPr>
        <p:txBody>
          <a:bodyPr lIns="93167" tIns="46584" rIns="93167" bIns="46584" anchor="b"/>
          <a:lstStyle/>
          <a:p>
            <a:pPr algn="r" defTabSz="930275"/>
            <a:fld id="{B4C4CDE5-DC02-4B4D-8DDC-441A4C703BB9}" type="slidenum">
              <a:rPr lang="en-US" sz="1200"/>
              <a:pPr algn="r" defTabSz="930275"/>
              <a:t>4</a:t>
            </a:fld>
            <a:endParaRPr lang="en-US" sz="1200"/>
          </a:p>
        </p:txBody>
      </p:sp>
      <p:sp>
        <p:nvSpPr>
          <p:cNvPr id="10342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342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t>Our Early Learning Programs fall within an accountability framework – measuring outcomes at the child and family levels; the classroom level and at the program level.</a:t>
            </a:r>
          </a:p>
          <a:p>
            <a:pPr eaLnBrk="1" hangingPunct="1">
              <a:spcBef>
                <a:spcPct val="0"/>
              </a:spcBef>
            </a:pPr>
            <a:endParaRPr lang="en-US" dirty="0" smtClean="0"/>
          </a:p>
          <a:p>
            <a:pPr eaLnBrk="1" hangingPunct="1">
              <a:spcBef>
                <a:spcPct val="0"/>
              </a:spcBef>
            </a:pPr>
            <a:r>
              <a:rPr lang="en-US" dirty="0" smtClean="0"/>
              <a:t>There are three cornerstones to the accountability framework:</a:t>
            </a:r>
          </a:p>
          <a:p>
            <a:pPr eaLnBrk="1" hangingPunct="1">
              <a:spcBef>
                <a:spcPct val="0"/>
              </a:spcBef>
              <a:buFont typeface="Arial" pitchFamily="34" charset="0"/>
              <a:buChar char="•"/>
            </a:pPr>
            <a:r>
              <a:rPr lang="en-US" dirty="0" smtClean="0"/>
              <a:t>Child and family outcomes</a:t>
            </a:r>
          </a:p>
          <a:p>
            <a:pPr eaLnBrk="1" hangingPunct="1">
              <a:spcBef>
                <a:spcPct val="0"/>
              </a:spcBef>
              <a:buFont typeface="Arial" pitchFamily="34" charset="0"/>
              <a:buChar char="•"/>
            </a:pPr>
            <a:r>
              <a:rPr lang="en-US" dirty="0" smtClean="0"/>
              <a:t>Program capacity </a:t>
            </a:r>
          </a:p>
          <a:p>
            <a:pPr eaLnBrk="1" hangingPunct="1">
              <a:spcBef>
                <a:spcPct val="0"/>
              </a:spcBef>
              <a:buFont typeface="Arial" pitchFamily="34" charset="0"/>
              <a:buChar char="•"/>
            </a:pPr>
            <a:r>
              <a:rPr lang="en-US" dirty="0" smtClean="0"/>
              <a:t>Curriculum embedded performance measures</a:t>
            </a:r>
          </a:p>
        </p:txBody>
      </p:sp>
      <p:sp>
        <p:nvSpPr>
          <p:cNvPr id="6" name="Date Placeholder 5"/>
          <p:cNvSpPr>
            <a:spLocks noGrp="1"/>
          </p:cNvSpPr>
          <p:nvPr>
            <p:ph type="dt" idx="10"/>
          </p:nvPr>
        </p:nvSpPr>
        <p:spPr/>
        <p:txBody>
          <a:bodyPr/>
          <a:lstStyle/>
          <a:p>
            <a:pPr>
              <a:defRPr/>
            </a:pPr>
            <a:r>
              <a:rPr lang="en-US" smtClean="0"/>
              <a:t>February 2010</a:t>
            </a:r>
            <a:endParaRPr lang="en-US" dirty="0"/>
          </a:p>
        </p:txBody>
      </p:sp>
      <p:sp>
        <p:nvSpPr>
          <p:cNvPr id="7" name="Footer Placeholder 6"/>
          <p:cNvSpPr>
            <a:spLocks noGrp="1"/>
          </p:cNvSpPr>
          <p:nvPr>
            <p:ph type="ftr" sz="quarter" idx="11"/>
          </p:nvPr>
        </p:nvSpPr>
        <p:spPr/>
        <p:txBody>
          <a:bodyPr/>
          <a:lstStyle/>
          <a:p>
            <a:pPr>
              <a:defRPr/>
            </a:pPr>
            <a:r>
              <a:rPr lang="en-US" smtClean="0"/>
              <a:t>Office of Early Learning &amp; School Readiness</a:t>
            </a:r>
            <a:endParaRPr lang="en-US" dirty="0"/>
          </a:p>
        </p:txBody>
      </p:sp>
      <p:sp>
        <p:nvSpPr>
          <p:cNvPr id="8" name="Header Placeholder 7"/>
          <p:cNvSpPr>
            <a:spLocks noGrp="1"/>
          </p:cNvSpPr>
          <p:nvPr>
            <p:ph type="hdr" sz="quarter" idx="12"/>
          </p:nvPr>
        </p:nvSpPr>
        <p:spPr/>
        <p:txBody>
          <a:bodyPr/>
          <a:lstStyle/>
          <a:p>
            <a:pPr>
              <a:defRPr/>
            </a:pPr>
            <a:r>
              <a:rPr lang="en-US" smtClean="0"/>
              <a:t>PSE Supervisors</a:t>
            </a:r>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One can see that the pattern for Ohio in the 2 bars to the right are similar to the national data on the far left</a:t>
            </a:r>
            <a:r>
              <a:rPr lang="en-US" baseline="0" dirty="0" smtClean="0"/>
              <a:t> for positive social emotional skills.</a:t>
            </a:r>
            <a:endParaRPr lang="en-US" dirty="0"/>
          </a:p>
        </p:txBody>
      </p:sp>
      <p:sp>
        <p:nvSpPr>
          <p:cNvPr id="4" name="Header Placeholder 3"/>
          <p:cNvSpPr>
            <a:spLocks noGrp="1"/>
          </p:cNvSpPr>
          <p:nvPr>
            <p:ph type="hdr" sz="quarter" idx="10"/>
          </p:nvPr>
        </p:nvSpPr>
        <p:spPr/>
        <p:txBody>
          <a:bodyPr/>
          <a:lstStyle/>
          <a:p>
            <a:pPr>
              <a:defRPr/>
            </a:pPr>
            <a:r>
              <a:rPr lang="en-US" smtClean="0"/>
              <a:t>PSE Supervisors</a:t>
            </a:r>
            <a:endParaRPr lang="en-US" dirty="0"/>
          </a:p>
        </p:txBody>
      </p:sp>
      <p:sp>
        <p:nvSpPr>
          <p:cNvPr id="5" name="Date Placeholder 4"/>
          <p:cNvSpPr>
            <a:spLocks noGrp="1"/>
          </p:cNvSpPr>
          <p:nvPr>
            <p:ph type="dt" idx="11"/>
          </p:nvPr>
        </p:nvSpPr>
        <p:spPr/>
        <p:txBody>
          <a:bodyPr/>
          <a:lstStyle/>
          <a:p>
            <a:pPr>
              <a:defRPr/>
            </a:pPr>
            <a:r>
              <a:rPr lang="en-US" smtClean="0"/>
              <a:t>February 2010</a:t>
            </a:r>
            <a:endParaRPr lang="en-US" dirty="0"/>
          </a:p>
        </p:txBody>
      </p:sp>
      <p:sp>
        <p:nvSpPr>
          <p:cNvPr id="6" name="Footer Placeholder 5"/>
          <p:cNvSpPr>
            <a:spLocks noGrp="1"/>
          </p:cNvSpPr>
          <p:nvPr>
            <p:ph type="ftr" sz="quarter" idx="12"/>
          </p:nvPr>
        </p:nvSpPr>
        <p:spPr/>
        <p:txBody>
          <a:bodyPr/>
          <a:lstStyle/>
          <a:p>
            <a:pPr>
              <a:defRPr/>
            </a:pPr>
            <a:r>
              <a:rPr lang="en-US" smtClean="0"/>
              <a:t>Office of Early Learning &amp; School Readiness</a:t>
            </a:r>
            <a:endParaRPr lang="en-US" dirty="0"/>
          </a:p>
        </p:txBody>
      </p:sp>
      <p:sp>
        <p:nvSpPr>
          <p:cNvPr id="7" name="Slide Number Placeholder 6"/>
          <p:cNvSpPr>
            <a:spLocks noGrp="1"/>
          </p:cNvSpPr>
          <p:nvPr>
            <p:ph type="sldNum" sz="quarter" idx="13"/>
          </p:nvPr>
        </p:nvSpPr>
        <p:spPr/>
        <p:txBody>
          <a:bodyPr/>
          <a:lstStyle/>
          <a:p>
            <a:pPr>
              <a:defRPr/>
            </a:pPr>
            <a:fld id="{801BC869-6064-4F9F-A2BD-EA38C3CF6B5C}" type="slidenum">
              <a:rPr lang="en-US" smtClean="0"/>
              <a:pPr>
                <a:defRPr/>
              </a:pPr>
              <a:t>41</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Acquisition and use of knowledge and skills is also very similar pattern for 2 years of Ohio data and one year of national summary data.</a:t>
            </a:r>
            <a:endParaRPr lang="en-US" dirty="0"/>
          </a:p>
        </p:txBody>
      </p:sp>
      <p:sp>
        <p:nvSpPr>
          <p:cNvPr id="4" name="Header Placeholder 3"/>
          <p:cNvSpPr>
            <a:spLocks noGrp="1"/>
          </p:cNvSpPr>
          <p:nvPr>
            <p:ph type="hdr" sz="quarter" idx="10"/>
          </p:nvPr>
        </p:nvSpPr>
        <p:spPr/>
        <p:txBody>
          <a:bodyPr/>
          <a:lstStyle/>
          <a:p>
            <a:pPr>
              <a:defRPr/>
            </a:pPr>
            <a:r>
              <a:rPr lang="en-US" smtClean="0"/>
              <a:t>PSE Supervisors</a:t>
            </a:r>
            <a:endParaRPr lang="en-US" dirty="0"/>
          </a:p>
        </p:txBody>
      </p:sp>
      <p:sp>
        <p:nvSpPr>
          <p:cNvPr id="5" name="Date Placeholder 4"/>
          <p:cNvSpPr>
            <a:spLocks noGrp="1"/>
          </p:cNvSpPr>
          <p:nvPr>
            <p:ph type="dt" idx="11"/>
          </p:nvPr>
        </p:nvSpPr>
        <p:spPr/>
        <p:txBody>
          <a:bodyPr/>
          <a:lstStyle/>
          <a:p>
            <a:pPr>
              <a:defRPr/>
            </a:pPr>
            <a:r>
              <a:rPr lang="en-US" smtClean="0"/>
              <a:t>February 2010</a:t>
            </a:r>
            <a:endParaRPr lang="en-US" dirty="0"/>
          </a:p>
        </p:txBody>
      </p:sp>
      <p:sp>
        <p:nvSpPr>
          <p:cNvPr id="6" name="Footer Placeholder 5"/>
          <p:cNvSpPr>
            <a:spLocks noGrp="1"/>
          </p:cNvSpPr>
          <p:nvPr>
            <p:ph type="ftr" sz="quarter" idx="12"/>
          </p:nvPr>
        </p:nvSpPr>
        <p:spPr/>
        <p:txBody>
          <a:bodyPr/>
          <a:lstStyle/>
          <a:p>
            <a:pPr>
              <a:defRPr/>
            </a:pPr>
            <a:r>
              <a:rPr lang="en-US" smtClean="0"/>
              <a:t>Office of Early Learning &amp; School Readiness</a:t>
            </a:r>
            <a:endParaRPr lang="en-US" dirty="0"/>
          </a:p>
        </p:txBody>
      </p:sp>
      <p:sp>
        <p:nvSpPr>
          <p:cNvPr id="7" name="Slide Number Placeholder 6"/>
          <p:cNvSpPr>
            <a:spLocks noGrp="1"/>
          </p:cNvSpPr>
          <p:nvPr>
            <p:ph type="sldNum" sz="quarter" idx="13"/>
          </p:nvPr>
        </p:nvSpPr>
        <p:spPr/>
        <p:txBody>
          <a:bodyPr/>
          <a:lstStyle/>
          <a:p>
            <a:pPr>
              <a:defRPr/>
            </a:pPr>
            <a:fld id="{801BC869-6064-4F9F-A2BD-EA38C3CF6B5C}" type="slidenum">
              <a:rPr lang="en-US" smtClean="0"/>
              <a:pPr>
                <a:defRPr/>
              </a:pPr>
              <a:t>42</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the similar pattern follows for outcome area</a:t>
            </a:r>
            <a:r>
              <a:rPr lang="en-US" baseline="0" dirty="0" smtClean="0"/>
              <a:t> on appropriate behaviors to meet need except that Ohio has more children in category d and fewer in category b than the national pattern.</a:t>
            </a:r>
          </a:p>
          <a:p>
            <a:endParaRPr lang="en-US" baseline="0" dirty="0" smtClean="0"/>
          </a:p>
          <a:p>
            <a:r>
              <a:rPr lang="en-US" baseline="0" dirty="0" smtClean="0"/>
              <a:t>As additional information becomes available, Ohio data will be compared to the national aggregate just as local districts compare to the state aggregate.</a:t>
            </a:r>
            <a:endParaRPr lang="en-US" dirty="0"/>
          </a:p>
        </p:txBody>
      </p:sp>
      <p:sp>
        <p:nvSpPr>
          <p:cNvPr id="4" name="Header Placeholder 3"/>
          <p:cNvSpPr>
            <a:spLocks noGrp="1"/>
          </p:cNvSpPr>
          <p:nvPr>
            <p:ph type="hdr" sz="quarter" idx="10"/>
          </p:nvPr>
        </p:nvSpPr>
        <p:spPr/>
        <p:txBody>
          <a:bodyPr/>
          <a:lstStyle/>
          <a:p>
            <a:pPr>
              <a:defRPr/>
            </a:pPr>
            <a:r>
              <a:rPr lang="en-US" smtClean="0"/>
              <a:t>PSE Supervisors</a:t>
            </a:r>
            <a:endParaRPr lang="en-US" dirty="0"/>
          </a:p>
        </p:txBody>
      </p:sp>
      <p:sp>
        <p:nvSpPr>
          <p:cNvPr id="5" name="Date Placeholder 4"/>
          <p:cNvSpPr>
            <a:spLocks noGrp="1"/>
          </p:cNvSpPr>
          <p:nvPr>
            <p:ph type="dt" idx="11"/>
          </p:nvPr>
        </p:nvSpPr>
        <p:spPr/>
        <p:txBody>
          <a:bodyPr/>
          <a:lstStyle/>
          <a:p>
            <a:pPr>
              <a:defRPr/>
            </a:pPr>
            <a:r>
              <a:rPr lang="en-US" smtClean="0"/>
              <a:t>February 2010</a:t>
            </a:r>
            <a:endParaRPr lang="en-US" dirty="0"/>
          </a:p>
        </p:txBody>
      </p:sp>
      <p:sp>
        <p:nvSpPr>
          <p:cNvPr id="6" name="Footer Placeholder 5"/>
          <p:cNvSpPr>
            <a:spLocks noGrp="1"/>
          </p:cNvSpPr>
          <p:nvPr>
            <p:ph type="ftr" sz="quarter" idx="12"/>
          </p:nvPr>
        </p:nvSpPr>
        <p:spPr/>
        <p:txBody>
          <a:bodyPr/>
          <a:lstStyle/>
          <a:p>
            <a:pPr>
              <a:defRPr/>
            </a:pPr>
            <a:r>
              <a:rPr lang="en-US" smtClean="0"/>
              <a:t>Office of Early Learning &amp; School Readiness</a:t>
            </a:r>
            <a:endParaRPr lang="en-US" dirty="0"/>
          </a:p>
        </p:txBody>
      </p:sp>
      <p:sp>
        <p:nvSpPr>
          <p:cNvPr id="7" name="Slide Number Placeholder 6"/>
          <p:cNvSpPr>
            <a:spLocks noGrp="1"/>
          </p:cNvSpPr>
          <p:nvPr>
            <p:ph type="sldNum" sz="quarter" idx="13"/>
          </p:nvPr>
        </p:nvSpPr>
        <p:spPr/>
        <p:txBody>
          <a:bodyPr/>
          <a:lstStyle/>
          <a:p>
            <a:pPr>
              <a:defRPr/>
            </a:pPr>
            <a:fld id="{801BC869-6064-4F9F-A2BD-EA38C3CF6B5C}" type="slidenum">
              <a:rPr lang="en-US" smtClean="0"/>
              <a:pPr>
                <a:defRPr/>
              </a:pPr>
              <a:t>43</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134D9083-6CBB-412C-9AA2-EBB9630CC670}" type="slidenum">
              <a:rPr lang="en-US" smtClean="0"/>
              <a:pPr/>
              <a:t>5</a:t>
            </a:fld>
            <a:endParaRPr lang="en-US" smtClean="0"/>
          </a:p>
        </p:txBody>
      </p:sp>
      <p:sp>
        <p:nvSpPr>
          <p:cNvPr id="104451" name="Rectangle 7"/>
          <p:cNvSpPr txBox="1">
            <a:spLocks noGrp="1" noChangeArrowheads="1"/>
          </p:cNvSpPr>
          <p:nvPr/>
        </p:nvSpPr>
        <p:spPr bwMode="auto">
          <a:xfrm>
            <a:off x="3886200" y="8831580"/>
            <a:ext cx="2971800" cy="464820"/>
          </a:xfrm>
          <a:prstGeom prst="rect">
            <a:avLst/>
          </a:prstGeom>
          <a:noFill/>
          <a:ln w="9525">
            <a:noFill/>
            <a:miter lim="800000"/>
            <a:headEnd/>
            <a:tailEnd/>
          </a:ln>
        </p:spPr>
        <p:txBody>
          <a:bodyPr lIns="93167" tIns="46584" rIns="93167" bIns="46584" anchor="b"/>
          <a:lstStyle/>
          <a:p>
            <a:pPr algn="r" defTabSz="930275"/>
            <a:fld id="{325E3B95-17AD-40F3-97BB-FCECBB265906}" type="slidenum">
              <a:rPr lang="en-US" sz="1200"/>
              <a:pPr algn="r" defTabSz="930275"/>
              <a:t>5</a:t>
            </a:fld>
            <a:endParaRPr lang="en-US" sz="1200"/>
          </a:p>
        </p:txBody>
      </p:sp>
      <p:sp>
        <p:nvSpPr>
          <p:cNvPr id="10445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4453" name="Rectangle 3"/>
          <p:cNvSpPr>
            <a:spLocks noGrp="1" noChangeArrowheads="1"/>
          </p:cNvSpPr>
          <p:nvPr>
            <p:ph type="body" idx="1"/>
          </p:nvPr>
        </p:nvSpPr>
        <p:spPr bwMode="auto">
          <a:noFill/>
        </p:spPr>
        <p:txBody>
          <a:bodyPr wrap="square" numCol="1" anchor="t" anchorCtr="0" compatLnSpc="1">
            <a:prstTxWarp prst="textNoShape">
              <a:avLst/>
            </a:prstTxWarp>
            <a:normAutofit fontScale="92500" lnSpcReduction="10000"/>
          </a:bodyPr>
          <a:lstStyle/>
          <a:p>
            <a:pPr eaLnBrk="1" hangingPunct="1">
              <a:spcBef>
                <a:spcPct val="0"/>
              </a:spcBef>
              <a:buFontTx/>
              <a:buChar char="•"/>
            </a:pPr>
            <a:r>
              <a:rPr lang="en-US" dirty="0" smtClean="0"/>
              <a:t>In review of specific</a:t>
            </a:r>
            <a:r>
              <a:rPr lang="en-US" baseline="0" dirty="0" smtClean="0"/>
              <a:t> activities related to each cornerstone:</a:t>
            </a:r>
          </a:p>
          <a:p>
            <a:pPr eaLnBrk="1" hangingPunct="1">
              <a:spcBef>
                <a:spcPct val="0"/>
              </a:spcBef>
              <a:buFontTx/>
              <a:buChar char="•"/>
            </a:pPr>
            <a:endParaRPr lang="en-US" dirty="0" smtClean="0"/>
          </a:p>
          <a:p>
            <a:pPr eaLnBrk="1" hangingPunct="1">
              <a:spcBef>
                <a:spcPct val="0"/>
              </a:spcBef>
              <a:buFontTx/>
              <a:buChar char="•"/>
            </a:pPr>
            <a:r>
              <a:rPr lang="en-US" dirty="0" smtClean="0"/>
              <a:t>Child/Family Outcome measures include: </a:t>
            </a:r>
          </a:p>
          <a:p>
            <a:pPr lvl="1" eaLnBrk="1" hangingPunct="1">
              <a:spcBef>
                <a:spcPct val="0"/>
              </a:spcBef>
              <a:buFontTx/>
              <a:buChar char="•"/>
            </a:pPr>
            <a:r>
              <a:rPr lang="en-US" dirty="0" smtClean="0"/>
              <a:t>GGG, KRAL—</a:t>
            </a:r>
          </a:p>
          <a:p>
            <a:pPr lvl="1" eaLnBrk="1" hangingPunct="1">
              <a:spcBef>
                <a:spcPct val="0"/>
              </a:spcBef>
              <a:buFontTx/>
              <a:buChar char="•"/>
            </a:pPr>
            <a:r>
              <a:rPr lang="en-US" dirty="0" smtClean="0"/>
              <a:t>health and developmental screenings</a:t>
            </a:r>
            <a:r>
              <a:rPr lang="en-US" baseline="0" dirty="0" smtClean="0"/>
              <a:t> per the Early Learning Program Guidelines</a:t>
            </a:r>
          </a:p>
          <a:p>
            <a:pPr lvl="2" eaLnBrk="1" hangingPunct="1">
              <a:spcBef>
                <a:spcPct val="0"/>
              </a:spcBef>
              <a:buFontTx/>
              <a:buChar char="•"/>
            </a:pPr>
            <a:r>
              <a:rPr lang="en-US" baseline="0" dirty="0" smtClean="0"/>
              <a:t>Note that for preschool special education, developmental screening may be redundant depending upon the evaluation completed for eligibility</a:t>
            </a:r>
          </a:p>
          <a:p>
            <a:pPr lvl="2" eaLnBrk="1" hangingPunct="1">
              <a:spcBef>
                <a:spcPct val="0"/>
              </a:spcBef>
              <a:buFontTx/>
              <a:buChar char="•"/>
            </a:pPr>
            <a:r>
              <a:rPr lang="en-US" baseline="0" dirty="0" smtClean="0"/>
              <a:t>Nondisabled peers enrolled in a PSE class should be developmentally screened</a:t>
            </a:r>
          </a:p>
          <a:p>
            <a:pPr lvl="2" eaLnBrk="1" hangingPunct="1">
              <a:spcBef>
                <a:spcPct val="0"/>
              </a:spcBef>
              <a:buFontTx/>
              <a:buChar char="•"/>
            </a:pPr>
            <a:r>
              <a:rPr lang="en-US" baseline="0" dirty="0" smtClean="0"/>
              <a:t>Health screenings would be expected for preschool children with disabilities and nondisabled peers unless an extensive health exam was part of the eligibility process</a:t>
            </a:r>
          </a:p>
          <a:p>
            <a:pPr lvl="2" eaLnBrk="1" hangingPunct="1">
              <a:spcBef>
                <a:spcPct val="0"/>
              </a:spcBef>
              <a:buFontTx/>
              <a:buChar char="•"/>
            </a:pPr>
            <a:r>
              <a:rPr lang="en-US" baseline="0" dirty="0" smtClean="0"/>
              <a:t>A revised sample medical statement for program licensing is available on the Web and it includes the required screenings and information under the guidelines; if a doctor does not complete and states why it was not appropriate, a program would not be held noncompliant; would expect that some follow-up later on  would be done to ensure that further or follow-up screening was necessary</a:t>
            </a:r>
            <a:endParaRPr lang="en-US" dirty="0" smtClean="0"/>
          </a:p>
          <a:p>
            <a:pPr lvl="1" eaLnBrk="1" hangingPunct="1">
              <a:spcBef>
                <a:spcPct val="0"/>
              </a:spcBef>
              <a:buFontTx/>
              <a:buChar char="•"/>
            </a:pPr>
            <a:r>
              <a:rPr lang="en-US" dirty="0" smtClean="0"/>
              <a:t>For PSE, indicator 8 requires a survey to preschool parents every year (approximately 3000) to respond to</a:t>
            </a:r>
            <a:r>
              <a:rPr lang="en-US" baseline="0" dirty="0" smtClean="0"/>
              <a:t> their understanding of their rights and involvement;</a:t>
            </a:r>
            <a:endParaRPr lang="en-US" dirty="0" smtClean="0"/>
          </a:p>
          <a:p>
            <a:pPr eaLnBrk="1" hangingPunct="1">
              <a:spcBef>
                <a:spcPct val="0"/>
              </a:spcBef>
              <a:buFontTx/>
              <a:buChar char="•"/>
            </a:pPr>
            <a:endParaRPr lang="en-US" dirty="0" smtClean="0"/>
          </a:p>
          <a:p>
            <a:pPr eaLnBrk="1" hangingPunct="1">
              <a:spcBef>
                <a:spcPct val="0"/>
              </a:spcBef>
              <a:buFontTx/>
              <a:buChar char="•"/>
            </a:pPr>
            <a:r>
              <a:rPr lang="en-US" dirty="0" smtClean="0"/>
              <a:t>Program capacity measures:  </a:t>
            </a:r>
          </a:p>
          <a:p>
            <a:pPr lvl="1" eaLnBrk="1" hangingPunct="1">
              <a:spcBef>
                <a:spcPct val="0"/>
              </a:spcBef>
              <a:buFontTx/>
              <a:buChar char="•"/>
            </a:pPr>
            <a:r>
              <a:rPr lang="en-US" dirty="0" smtClean="0"/>
              <a:t>ELLCO, </a:t>
            </a:r>
          </a:p>
          <a:p>
            <a:pPr lvl="1" eaLnBrk="1" hangingPunct="1">
              <a:spcBef>
                <a:spcPct val="0"/>
              </a:spcBef>
              <a:buFontTx/>
              <a:buChar char="•"/>
            </a:pPr>
            <a:r>
              <a:rPr lang="en-US" dirty="0" smtClean="0"/>
              <a:t>Self-reflection planning tool (ELLRT)</a:t>
            </a:r>
          </a:p>
          <a:p>
            <a:pPr lvl="1" eaLnBrk="1" hangingPunct="1">
              <a:spcBef>
                <a:spcPct val="0"/>
              </a:spcBef>
              <a:buFontTx/>
              <a:buChar char="•"/>
            </a:pPr>
            <a:r>
              <a:rPr lang="en-US" dirty="0" smtClean="0"/>
              <a:t>Self assessment tools, such as the one for transition you may be most familiar</a:t>
            </a:r>
            <a:r>
              <a:rPr lang="en-US" baseline="0" dirty="0" smtClean="0"/>
              <a:t> with (go to educaton.ohio.gov and use the search word “preschool transition”</a:t>
            </a:r>
            <a:endParaRPr lang="en-US" dirty="0" smtClean="0"/>
          </a:p>
          <a:p>
            <a:pPr eaLnBrk="1" hangingPunct="1">
              <a:spcBef>
                <a:spcPct val="0"/>
              </a:spcBef>
              <a:buFontTx/>
              <a:buChar char="•"/>
            </a:pPr>
            <a:endParaRPr lang="en-US" dirty="0" smtClean="0"/>
          </a:p>
          <a:p>
            <a:pPr eaLnBrk="1" hangingPunct="1">
              <a:spcBef>
                <a:spcPct val="0"/>
              </a:spcBef>
              <a:buFontTx/>
              <a:buChar char="•"/>
            </a:pPr>
            <a:r>
              <a:rPr lang="en-US" dirty="0" smtClean="0"/>
              <a:t>Curriculum embedded performance measures: </a:t>
            </a:r>
          </a:p>
          <a:p>
            <a:pPr lvl="1" eaLnBrk="1" hangingPunct="1">
              <a:spcBef>
                <a:spcPct val="0"/>
              </a:spcBef>
              <a:buFontTx/>
              <a:buChar char="•"/>
            </a:pPr>
            <a:r>
              <a:rPr lang="en-US" dirty="0" smtClean="0"/>
              <a:t>Under licensing requirements, programs are to have a comprehensive</a:t>
            </a:r>
            <a:r>
              <a:rPr lang="en-US" baseline="0" dirty="0" smtClean="0"/>
              <a:t> curriculum that is aligned </a:t>
            </a:r>
            <a:r>
              <a:rPr lang="en-US" dirty="0" smtClean="0"/>
              <a:t>with Ohio’s early learning content standards and encompass all developmental domains.  </a:t>
            </a:r>
          </a:p>
          <a:p>
            <a:pPr lvl="1" eaLnBrk="1" hangingPunct="1">
              <a:spcBef>
                <a:spcPct val="0"/>
              </a:spcBef>
              <a:buFontTx/>
              <a:buChar char="•"/>
            </a:pPr>
            <a:r>
              <a:rPr lang="en-US" dirty="0" smtClean="0"/>
              <a:t>We are working to help identify more curriculum embedded performance measures.  </a:t>
            </a:r>
          </a:p>
          <a:p>
            <a:pPr eaLnBrk="1" hangingPunct="1">
              <a:spcBef>
                <a:spcPct val="0"/>
              </a:spcBef>
              <a:buFontTx/>
              <a:buChar char="•"/>
            </a:pPr>
            <a:endParaRPr lang="en-US" dirty="0" smtClean="0"/>
          </a:p>
          <a:p>
            <a:pPr eaLnBrk="1" hangingPunct="1">
              <a:spcBef>
                <a:spcPct val="0"/>
              </a:spcBef>
              <a:buFontTx/>
              <a:buChar char="•"/>
            </a:pPr>
            <a:endParaRPr lang="en-US" dirty="0" smtClean="0"/>
          </a:p>
          <a:p>
            <a:pPr eaLnBrk="1" hangingPunct="1">
              <a:spcBef>
                <a:spcPct val="0"/>
              </a:spcBef>
            </a:pPr>
            <a:endParaRPr lang="en-US" dirty="0" smtClean="0"/>
          </a:p>
          <a:p>
            <a:pPr eaLnBrk="1" hangingPunct="1">
              <a:spcBef>
                <a:spcPct val="0"/>
              </a:spcBef>
            </a:pPr>
            <a:r>
              <a:rPr lang="en-US" dirty="0" smtClean="0"/>
              <a:t>Most commonly used curriculums for preschool = Creative Curriculum &amp; High Scope</a:t>
            </a:r>
          </a:p>
          <a:p>
            <a:pPr eaLnBrk="1" hangingPunct="1">
              <a:spcBef>
                <a:spcPct val="0"/>
              </a:spcBef>
            </a:pPr>
            <a:r>
              <a:rPr lang="en-US" dirty="0" smtClean="0"/>
              <a:t>Most commonly used PSE = Creative  Curriculum &amp; AEPS</a:t>
            </a:r>
          </a:p>
          <a:p>
            <a:pPr eaLnBrk="1" hangingPunct="1">
              <a:spcBef>
                <a:spcPct val="0"/>
              </a:spcBef>
            </a:pPr>
            <a:endParaRPr lang="en-US" dirty="0" smtClean="0"/>
          </a:p>
          <a:p>
            <a:pPr eaLnBrk="1" hangingPunct="1">
              <a:spcBef>
                <a:spcPct val="0"/>
              </a:spcBef>
            </a:pPr>
            <a:endParaRPr lang="en-US" dirty="0" smtClean="0"/>
          </a:p>
          <a:p>
            <a:pPr eaLnBrk="1" hangingPunct="1">
              <a:spcBef>
                <a:spcPct val="0"/>
              </a:spcBef>
            </a:pPr>
            <a:endParaRPr lang="en-US" dirty="0" smtClean="0"/>
          </a:p>
        </p:txBody>
      </p:sp>
      <p:sp>
        <p:nvSpPr>
          <p:cNvPr id="6" name="Date Placeholder 5"/>
          <p:cNvSpPr>
            <a:spLocks noGrp="1"/>
          </p:cNvSpPr>
          <p:nvPr>
            <p:ph type="dt" idx="10"/>
          </p:nvPr>
        </p:nvSpPr>
        <p:spPr/>
        <p:txBody>
          <a:bodyPr/>
          <a:lstStyle/>
          <a:p>
            <a:pPr>
              <a:defRPr/>
            </a:pPr>
            <a:r>
              <a:rPr lang="en-US" smtClean="0"/>
              <a:t>February 2010</a:t>
            </a:r>
            <a:endParaRPr lang="en-US" dirty="0"/>
          </a:p>
        </p:txBody>
      </p:sp>
      <p:sp>
        <p:nvSpPr>
          <p:cNvPr id="7" name="Footer Placeholder 6"/>
          <p:cNvSpPr>
            <a:spLocks noGrp="1"/>
          </p:cNvSpPr>
          <p:nvPr>
            <p:ph type="ftr" sz="quarter" idx="11"/>
          </p:nvPr>
        </p:nvSpPr>
        <p:spPr/>
        <p:txBody>
          <a:bodyPr/>
          <a:lstStyle/>
          <a:p>
            <a:pPr>
              <a:defRPr/>
            </a:pPr>
            <a:r>
              <a:rPr lang="en-US" smtClean="0"/>
              <a:t>Office of Early Learning &amp; School Readiness</a:t>
            </a:r>
            <a:endParaRPr lang="en-US" dirty="0"/>
          </a:p>
        </p:txBody>
      </p:sp>
      <p:sp>
        <p:nvSpPr>
          <p:cNvPr id="8" name="Header Placeholder 7"/>
          <p:cNvSpPr>
            <a:spLocks noGrp="1"/>
          </p:cNvSpPr>
          <p:nvPr>
            <p:ph type="hdr" sz="quarter" idx="12"/>
          </p:nvPr>
        </p:nvSpPr>
        <p:spPr/>
        <p:txBody>
          <a:bodyPr/>
          <a:lstStyle/>
          <a:p>
            <a:pPr>
              <a:defRPr/>
            </a:pPr>
            <a:r>
              <a:rPr lang="en-US" smtClean="0"/>
              <a:t>PSE Supervisors</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bwMode="auto">
          <a:noFill/>
          <a:ln>
            <a:miter lim="800000"/>
            <a:headEnd/>
            <a:tailEnd/>
          </a:ln>
        </p:spPr>
        <p:txBody>
          <a:bodyPr wrap="square" numCol="1" anchor="t" anchorCtr="0" compatLnSpc="1">
            <a:prstTxWarp prst="textNoShape">
              <a:avLst/>
            </a:prstTxWarp>
          </a:bodyPr>
          <a:lstStyle/>
          <a:p>
            <a:r>
              <a:rPr lang="en-US" smtClean="0"/>
              <a:t>Preschool Special Education Data &amp; Reporting</a:t>
            </a:r>
          </a:p>
        </p:txBody>
      </p:sp>
      <p:sp>
        <p:nvSpPr>
          <p:cNvPr id="105475" name="Rectangle 3"/>
          <p:cNvSpPr>
            <a:spLocks noGrp="1" noChangeArrowheads="1"/>
          </p:cNvSpPr>
          <p:nvPr>
            <p:ph type="dt" sz="quarter" idx="1"/>
          </p:nvPr>
        </p:nvSpPr>
        <p:spPr bwMode="auto">
          <a:noFill/>
          <a:ln>
            <a:miter lim="800000"/>
            <a:headEnd/>
            <a:tailEnd/>
          </a:ln>
        </p:spPr>
        <p:txBody>
          <a:bodyPr wrap="square" numCol="1" anchor="t" anchorCtr="0" compatLnSpc="1">
            <a:prstTxWarp prst="textNoShape">
              <a:avLst/>
            </a:prstTxWarp>
          </a:bodyPr>
          <a:lstStyle/>
          <a:p>
            <a:r>
              <a:rPr lang="en-US" smtClean="0"/>
              <a:t>September 2008</a:t>
            </a:r>
          </a:p>
        </p:txBody>
      </p:sp>
      <p:sp>
        <p:nvSpPr>
          <p:cNvPr id="105476" name="Rectangle 6"/>
          <p:cNvSpPr>
            <a:spLocks noGrp="1" noChangeArrowheads="1"/>
          </p:cNvSpPr>
          <p:nvPr>
            <p:ph type="ftr" sz="quarter" idx="4"/>
          </p:nvPr>
        </p:nvSpPr>
        <p:spPr bwMode="auto">
          <a:noFill/>
          <a:ln>
            <a:miter lim="800000"/>
            <a:headEnd/>
            <a:tailEnd/>
          </a:ln>
        </p:spPr>
        <p:txBody>
          <a:bodyPr wrap="square" numCol="1" anchorCtr="0" compatLnSpc="1">
            <a:prstTxWarp prst="textNoShape">
              <a:avLst/>
            </a:prstTxWarp>
          </a:bodyPr>
          <a:lstStyle/>
          <a:p>
            <a:r>
              <a:rPr lang="en-US" smtClean="0"/>
              <a:t>ODE/EL&amp;SR</a:t>
            </a:r>
          </a:p>
        </p:txBody>
      </p:sp>
      <p:sp>
        <p:nvSpPr>
          <p:cNvPr id="10547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19424855-02C1-4B23-9A81-39923FA1E480}" type="slidenum">
              <a:rPr lang="en-US" smtClean="0"/>
              <a:pPr/>
              <a:t>6</a:t>
            </a:fld>
            <a:endParaRPr lang="en-US" smtClean="0"/>
          </a:p>
        </p:txBody>
      </p:sp>
      <p:sp>
        <p:nvSpPr>
          <p:cNvPr id="10547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5479" name="Rectangle 3"/>
          <p:cNvSpPr>
            <a:spLocks noGrp="1" noChangeArrowheads="1"/>
          </p:cNvSpPr>
          <p:nvPr>
            <p:ph type="body" idx="1"/>
          </p:nvPr>
        </p:nvSpPr>
        <p:spPr bwMode="auto">
          <a:xfrm>
            <a:off x="685800" y="3505200"/>
            <a:ext cx="6019800" cy="5334000"/>
          </a:xfrm>
          <a:noFill/>
        </p:spPr>
        <p:txBody>
          <a:bodyPr wrap="square" numCol="1" anchor="t" anchorCtr="0" compatLnSpc="1">
            <a:prstTxWarp prst="textNoShape">
              <a:avLst/>
            </a:prstTxWarp>
            <a:normAutofit/>
          </a:bodyPr>
          <a:lstStyle/>
          <a:p>
            <a:pPr marL="228600" indent="-228600" eaLnBrk="1" hangingPunct="1">
              <a:spcBef>
                <a:spcPct val="0"/>
              </a:spcBef>
            </a:pPr>
            <a:r>
              <a:rPr lang="en-US" sz="1050" b="1" dirty="0" smtClean="0"/>
              <a:t>In the State Performance Plan and the Annual Performance Report, Monitoring Priority: FAPE in the LRE for preschool includes</a:t>
            </a:r>
          </a:p>
          <a:p>
            <a:pPr marL="228600" indent="-228600" eaLnBrk="1" hangingPunct="1">
              <a:spcBef>
                <a:spcPct val="0"/>
              </a:spcBef>
            </a:pPr>
            <a:r>
              <a:rPr lang="en-US" sz="1050" b="1" dirty="0" smtClean="0"/>
              <a:t>Indicator 7:</a:t>
            </a:r>
            <a:r>
              <a:rPr lang="en-US" sz="1050" dirty="0" smtClean="0"/>
              <a:t>  Percent of preschool children with IEPs who demonstrate improved:</a:t>
            </a:r>
          </a:p>
          <a:p>
            <a:pPr marL="228600" indent="-228600" eaLnBrk="1" hangingPunct="1">
              <a:spcBef>
                <a:spcPct val="0"/>
              </a:spcBef>
            </a:pPr>
            <a:r>
              <a:rPr lang="en-US" sz="1050" dirty="0" smtClean="0"/>
              <a:t>Positive social-emotional skills (including social relationships);</a:t>
            </a:r>
          </a:p>
          <a:p>
            <a:pPr marL="228600" indent="-228600" eaLnBrk="1" hangingPunct="1">
              <a:spcBef>
                <a:spcPct val="0"/>
              </a:spcBef>
            </a:pPr>
            <a:r>
              <a:rPr lang="en-US" sz="1050" dirty="0" smtClean="0"/>
              <a:t>Acquisition and use of knowledge and skills (including early language/communication and early literacy); and</a:t>
            </a:r>
          </a:p>
          <a:p>
            <a:pPr marL="228600" indent="-228600" eaLnBrk="1" hangingPunct="1">
              <a:spcBef>
                <a:spcPct val="0"/>
              </a:spcBef>
            </a:pPr>
            <a:r>
              <a:rPr lang="en-US" sz="1050" dirty="0" smtClean="0"/>
              <a:t>Use of appropriate behaviors to meet their needs.</a:t>
            </a:r>
          </a:p>
          <a:p>
            <a:pPr marL="228600" indent="-228600" eaLnBrk="1" hangingPunct="1">
              <a:spcBef>
                <a:spcPct val="0"/>
              </a:spcBef>
            </a:pPr>
            <a:r>
              <a:rPr lang="en-US" sz="1050" dirty="0" smtClean="0"/>
              <a:t>(20 U.S.C. 1416 (a)(3)(A))</a:t>
            </a:r>
          </a:p>
          <a:p>
            <a:pPr marL="228600" indent="-228600" eaLnBrk="1" hangingPunct="1">
              <a:spcBef>
                <a:spcPct val="0"/>
              </a:spcBef>
            </a:pPr>
            <a:r>
              <a:rPr lang="en-US" sz="1050" dirty="0" smtClean="0"/>
              <a:t>Measurement (for each: A, B and C): </a:t>
            </a:r>
          </a:p>
          <a:p>
            <a:pPr marL="228600" indent="-228600" eaLnBrk="1" hangingPunct="1">
              <a:spcBef>
                <a:spcPct val="0"/>
              </a:spcBef>
            </a:pPr>
            <a:r>
              <a:rPr lang="en-US" sz="1050" dirty="0" smtClean="0"/>
              <a:t>Percent of preschool children who did not improve functioning = [(# of preschool children who did not improve functioning) divided by the (# of preschool children with IEPs assessed)] times 100.</a:t>
            </a:r>
          </a:p>
          <a:p>
            <a:pPr marL="228600" indent="-228600" eaLnBrk="1" hangingPunct="1">
              <a:spcBef>
                <a:spcPct val="0"/>
              </a:spcBef>
            </a:pPr>
            <a:r>
              <a:rPr lang="en-US" sz="1050" dirty="0" smtClean="0"/>
              <a:t>Percent of preschool children who improved functioning but not sufficient to move nearer to functioning comparable to same-aged peers = [(# of preschool children who improved functioning but not sufficient to move nearer to functioning comparable to same-aged peers) divided by the (# of preschool children with IEPs assessed)] times 100.</a:t>
            </a:r>
          </a:p>
          <a:p>
            <a:pPr marL="228600" indent="-228600" eaLnBrk="1" hangingPunct="1">
              <a:spcBef>
                <a:spcPct val="0"/>
              </a:spcBef>
            </a:pPr>
            <a:r>
              <a:rPr lang="en-US" sz="1050" dirty="0" smtClean="0"/>
              <a:t>Percent of preschool children who improved functioning to a level nearer to same-aged peers but did not reach it = [(# of preschool children who improved functioning to a level nearer to same-aged peers but did not reach it) divided by the (# of preschool children with IEPs assessed)] times 100.</a:t>
            </a:r>
          </a:p>
          <a:p>
            <a:pPr marL="228600" indent="-228600" eaLnBrk="1" hangingPunct="1">
              <a:spcBef>
                <a:spcPct val="0"/>
              </a:spcBef>
            </a:pPr>
            <a:r>
              <a:rPr lang="en-US" sz="1050" dirty="0" smtClean="0"/>
              <a:t>Percent of preschool children who improved functioning to reach a level comparable to same-aged peers = [(# of preschool children who improved functioning to reach a level comparable to same-aged peers) divided by the (# of preschool children with IEPs assessed)] times 100.</a:t>
            </a:r>
          </a:p>
          <a:p>
            <a:pPr marL="228600" indent="-228600" eaLnBrk="1" hangingPunct="1">
              <a:spcBef>
                <a:spcPct val="0"/>
              </a:spcBef>
            </a:pPr>
            <a:r>
              <a:rPr lang="en-US" sz="1050" dirty="0" smtClean="0"/>
              <a:t>Percent of preschool children who maintained functioning at a level comparable to same-aged peers = [(# of preschool children who maintained functioning at a level comparable to same-aged peers) divided by the (# of preschool children with IEPs assessed)] times 100.</a:t>
            </a:r>
          </a:p>
          <a:p>
            <a:pPr marL="228600" indent="-228600" eaLnBrk="1" hangingPunct="1">
              <a:spcBef>
                <a:spcPct val="0"/>
              </a:spcBef>
            </a:pPr>
            <a:r>
              <a:rPr lang="en-US" sz="1050" dirty="0" smtClean="0"/>
              <a:t>If a + b + c + d + e does not sum to 100%, explain the difference.</a:t>
            </a:r>
          </a:p>
          <a:p>
            <a:pPr marL="228600" indent="-228600" eaLnBrk="1" hangingPunct="1">
              <a:spcBef>
                <a:spcPct val="0"/>
              </a:spcBef>
            </a:pPr>
            <a:r>
              <a:rPr lang="en-US" sz="1050" dirty="0" smtClean="0"/>
              <a:t>Performance Targets will be provided in the FFY 2008 (2008-2009) SPP, due February 1, 2010</a:t>
            </a:r>
          </a:p>
          <a:p>
            <a:pPr marL="228600" indent="-228600" eaLnBrk="1" hangingPunct="1">
              <a:spcBef>
                <a:spcPct val="0"/>
              </a:spcBef>
            </a:pPr>
            <a:r>
              <a:rPr lang="en-US" sz="1050" dirty="0" smtClean="0"/>
              <a:t>Baseline will be FFY 2008 (2008-2009)</a:t>
            </a:r>
          </a:p>
          <a:p>
            <a:pPr marL="228600" indent="-228600" eaLnBrk="1" hangingPunct="1">
              <a:spcBef>
                <a:spcPct val="0"/>
              </a:spcBef>
            </a:pPr>
            <a:r>
              <a:rPr lang="en-US" sz="1050" dirty="0" smtClean="0"/>
              <a:t>Resources:</a:t>
            </a:r>
          </a:p>
          <a:p>
            <a:pPr marL="685800" lvl="1" indent="-228600" eaLnBrk="1" hangingPunct="1">
              <a:spcBef>
                <a:spcPct val="0"/>
              </a:spcBef>
              <a:buFontTx/>
              <a:buChar char="•"/>
            </a:pPr>
            <a:r>
              <a:rPr lang="en-US" sz="1050" dirty="0" smtClean="0"/>
              <a:t>Early Childhood Outcome Center</a:t>
            </a:r>
          </a:p>
          <a:p>
            <a:pPr marL="685800" lvl="1" indent="-228600" eaLnBrk="1" hangingPunct="1">
              <a:spcBef>
                <a:spcPct val="0"/>
              </a:spcBef>
              <a:buFontTx/>
              <a:buChar char="•"/>
            </a:pPr>
            <a:r>
              <a:rPr lang="en-US" sz="1050" dirty="0" smtClean="0"/>
              <a:t>Measuring Child and Family Outcomes Conference</a:t>
            </a:r>
          </a:p>
          <a:p>
            <a:pPr marL="685800" lvl="1" indent="-228600" eaLnBrk="1" hangingPunct="1">
              <a:spcBef>
                <a:spcPct val="0"/>
              </a:spcBef>
              <a:buFontTx/>
              <a:buChar char="•"/>
            </a:pPr>
            <a:r>
              <a:rPr lang="en-US" sz="1050" dirty="0" smtClean="0"/>
              <a:t>Resources on the ECO and NECTAC websites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three outcomes</a:t>
            </a:r>
            <a:r>
              <a:rPr lang="en-US" baseline="0" dirty="0" smtClean="0"/>
              <a:t> were developed with the Early Childhood Outcomes Center which is an OSEP funded project. The outcome measures are appropriate measures for all preschool children, birth through age five.  Discussions began with stakeholders about 8 years ago to develop the outcome measures and as time goes on, we continue to learn about the measures, how to give meaning to the measures, and develop more consistency in measurement and reporting.</a:t>
            </a:r>
          </a:p>
          <a:p>
            <a:endParaRPr lang="en-US" baseline="0" dirty="0" smtClean="0"/>
          </a:p>
          <a:p>
            <a:r>
              <a:rPr lang="en-US" baseline="0" dirty="0" smtClean="0"/>
              <a:t>Once the 3 outcomes were determined, the ECO Center developed the summary form for reporting. 2009-2010 is the third year that Ohio has used the summary form for reporting. The majority of states and territories in the US use the same form. Some states use only one  instrument for reporting, like California that has the Desired Results Profile. Some states provide local districts the option of selecting an online curriculum reporting method from an approved list. In Ohio, ODE  cannot mandate the curriculum to be used.</a:t>
            </a:r>
          </a:p>
          <a:p>
            <a:endParaRPr lang="en-US" baseline="0" dirty="0" smtClean="0"/>
          </a:p>
          <a:p>
            <a:r>
              <a:rPr lang="en-US" baseline="0" dirty="0" smtClean="0"/>
              <a:t>The ECO Center developed a cross walk from the summary form ratings to the OSEP categories based upon some basic business rules for 2 scores. On the ECO website, there is a calculator in which data may be entered and the translation from summary ratings to OSEP categories is determined. </a:t>
            </a:r>
          </a:p>
          <a:p>
            <a:endParaRPr lang="en-US" baseline="0" dirty="0" smtClean="0"/>
          </a:p>
          <a:p>
            <a:r>
              <a:rPr lang="en-US" baseline="0" dirty="0" smtClean="0"/>
              <a:t>The past few years discussions have centered on how to make the 5 OSEP categories meaningful and tell a story about children and programs. Two summary statements have been developed that address the number of children that are essentially increasing their rate of growth and contribute to closing the achievement gap as well as the children who exit preschool functioning comparable to their same aged nondisabled peers.</a:t>
            </a:r>
          </a:p>
          <a:p>
            <a:endParaRPr lang="en-US" baseline="0" dirty="0" smtClean="0"/>
          </a:p>
          <a:p>
            <a:r>
              <a:rPr lang="en-US" baseline="0" dirty="0" smtClean="0"/>
              <a:t>Ohio’s data is reviewed in conjunction with national data. The ECO Center summarized all 59 states and territories’ submission annually to identify trends and issues.</a:t>
            </a:r>
          </a:p>
        </p:txBody>
      </p:sp>
      <p:sp>
        <p:nvSpPr>
          <p:cNvPr id="4" name="Header Placeholder 3"/>
          <p:cNvSpPr>
            <a:spLocks noGrp="1"/>
          </p:cNvSpPr>
          <p:nvPr>
            <p:ph type="hdr" sz="quarter" idx="10"/>
          </p:nvPr>
        </p:nvSpPr>
        <p:spPr/>
        <p:txBody>
          <a:bodyPr/>
          <a:lstStyle/>
          <a:p>
            <a:pPr>
              <a:defRPr/>
            </a:pPr>
            <a:r>
              <a:rPr lang="en-US" smtClean="0"/>
              <a:t>PSE Supervisors</a:t>
            </a:r>
            <a:endParaRPr lang="en-US" dirty="0"/>
          </a:p>
        </p:txBody>
      </p:sp>
      <p:sp>
        <p:nvSpPr>
          <p:cNvPr id="5" name="Date Placeholder 4"/>
          <p:cNvSpPr>
            <a:spLocks noGrp="1"/>
          </p:cNvSpPr>
          <p:nvPr>
            <p:ph type="dt" idx="11"/>
          </p:nvPr>
        </p:nvSpPr>
        <p:spPr/>
        <p:txBody>
          <a:bodyPr/>
          <a:lstStyle/>
          <a:p>
            <a:pPr>
              <a:defRPr/>
            </a:pPr>
            <a:r>
              <a:rPr lang="en-US" smtClean="0"/>
              <a:t>February 2010</a:t>
            </a:r>
            <a:endParaRPr lang="en-US" dirty="0"/>
          </a:p>
        </p:txBody>
      </p:sp>
      <p:sp>
        <p:nvSpPr>
          <p:cNvPr id="6" name="Footer Placeholder 5"/>
          <p:cNvSpPr>
            <a:spLocks noGrp="1"/>
          </p:cNvSpPr>
          <p:nvPr>
            <p:ph type="ftr" sz="quarter" idx="12"/>
          </p:nvPr>
        </p:nvSpPr>
        <p:spPr/>
        <p:txBody>
          <a:bodyPr/>
          <a:lstStyle/>
          <a:p>
            <a:pPr>
              <a:defRPr/>
            </a:pPr>
            <a:r>
              <a:rPr lang="en-US" smtClean="0"/>
              <a:t>Office of Early Learning &amp; School Readiness</a:t>
            </a:r>
            <a:endParaRPr lang="en-US" dirty="0"/>
          </a:p>
        </p:txBody>
      </p:sp>
      <p:sp>
        <p:nvSpPr>
          <p:cNvPr id="7" name="Slide Number Placeholder 6"/>
          <p:cNvSpPr>
            <a:spLocks noGrp="1"/>
          </p:cNvSpPr>
          <p:nvPr>
            <p:ph type="sldNum" sz="quarter" idx="13"/>
          </p:nvPr>
        </p:nvSpPr>
        <p:spPr/>
        <p:txBody>
          <a:bodyPr/>
          <a:lstStyle/>
          <a:p>
            <a:pPr>
              <a:defRPr/>
            </a:pPr>
            <a:fld id="{801BC869-6064-4F9F-A2BD-EA38C3CF6B5C}" type="slidenum">
              <a:rPr lang="en-US" smtClean="0"/>
              <a:pPr>
                <a:defRPr/>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addition to the general work related</a:t>
            </a:r>
            <a:r>
              <a:rPr lang="en-US" baseline="0" dirty="0" smtClean="0"/>
              <a:t> to the technical assistance grant with OSEP, the ECO Center put forth a competitive application for states to join in a partnership with the center to work on our state’s measurement system and</a:t>
            </a:r>
            <a:r>
              <a:rPr lang="en-US" dirty="0" smtClean="0"/>
              <a:t> assist in developing the measurement framework for other states to model. </a:t>
            </a:r>
          </a:p>
          <a:p>
            <a:r>
              <a:rPr lang="en-US" sz="1200" kern="1200" dirty="0" smtClean="0">
                <a:solidFill>
                  <a:schemeClr val="tx1"/>
                </a:solidFill>
                <a:latin typeface="+mn-lt"/>
                <a:ea typeface="+mn-ea"/>
                <a:cs typeface="+mn-cs"/>
              </a:rPr>
              <a:t>The seven framework partner states are: California (619), Colorado (Part C and 619), Delaware (Part C and 619), Maine (Part C and 619), Minnesota (Part C and 619), New York (Part C), and Ohio (Part C and 619).</a:t>
            </a:r>
          </a:p>
          <a:p>
            <a:r>
              <a:rPr lang="en-US" sz="1200" kern="1200" dirty="0" smtClean="0">
                <a:solidFill>
                  <a:schemeClr val="tx1"/>
                </a:solidFill>
                <a:latin typeface="+mn-lt"/>
                <a:ea typeface="+mn-ea"/>
                <a:cs typeface="+mn-cs"/>
              </a:rPr>
              <a:t> The focus of our work together will be on developing and refining an outcomes measurement framework. The framework is seen as a potential blueprint for state outcomes systems development that will provide both a comprehensive description of a state’s measurement system as well as a method for helping a state to identify components that are well and not so well developed. This framework will then assist all states in reporting data for the Annual Performance Report submitted to OSEP in February each year and assist state and local agencies in analyzing the data, identifying areas of need, and targeting strategies to improve outcomes for young children.</a:t>
            </a:r>
          </a:p>
          <a:p>
            <a:r>
              <a:rPr lang="en-US" dirty="0" smtClean="0"/>
              <a:t>Ohio also has a separate contract with the ECO center as one of our targeted improvement strategies. ECO staff analyze Ohio’s aggregate data in relationship to different variables, disaggregating for trends and patterns, analyzing data errors to increase validity, and provide professional development. Last year, the spring Institutes focused on data quality, accuracy and validity. This year’s Institutes will focus on the use of data, the story the data tells the public, and provide some insights into marketing messages which will be important since ODE will be reporting local results publically next year.</a:t>
            </a:r>
          </a:p>
          <a:p>
            <a:r>
              <a:rPr lang="en-US" sz="1200" kern="1200" dirty="0" smtClean="0">
                <a:solidFill>
                  <a:schemeClr val="tx1"/>
                </a:solidFill>
                <a:latin typeface="+mn-lt"/>
                <a:ea typeface="+mn-ea"/>
                <a:cs typeface="+mn-cs"/>
              </a:rPr>
              <a:t>Preschool special education is required to use results of the Get It, Got It, Go and the Ages and Stages Questionnaire: Social-0Emotional as two sources of information for the Early childhood outcomes summary form. Public preschool (aka ECE grant) programs are required to use GGG as well. Beginning next , ECE programs will be also administering the ASQSE. We are working with the ECO center to adjust the ECO rating scale to 9 points so that ratings of 8 and 9 can apply to nondisabled peers for future consistency across all ODE-funded programs.</a:t>
            </a:r>
          </a:p>
          <a:p>
            <a:endParaRPr lang="en-US" dirty="0"/>
          </a:p>
        </p:txBody>
      </p:sp>
      <p:sp>
        <p:nvSpPr>
          <p:cNvPr id="4" name="Header Placeholder 3"/>
          <p:cNvSpPr>
            <a:spLocks noGrp="1"/>
          </p:cNvSpPr>
          <p:nvPr>
            <p:ph type="hdr" sz="quarter" idx="10"/>
          </p:nvPr>
        </p:nvSpPr>
        <p:spPr/>
        <p:txBody>
          <a:bodyPr/>
          <a:lstStyle/>
          <a:p>
            <a:pPr>
              <a:defRPr/>
            </a:pPr>
            <a:r>
              <a:rPr lang="en-US" smtClean="0"/>
              <a:t>PSE Supervisors</a:t>
            </a:r>
            <a:endParaRPr lang="en-US" dirty="0"/>
          </a:p>
        </p:txBody>
      </p:sp>
      <p:sp>
        <p:nvSpPr>
          <p:cNvPr id="5" name="Date Placeholder 4"/>
          <p:cNvSpPr>
            <a:spLocks noGrp="1"/>
          </p:cNvSpPr>
          <p:nvPr>
            <p:ph type="dt" idx="11"/>
          </p:nvPr>
        </p:nvSpPr>
        <p:spPr/>
        <p:txBody>
          <a:bodyPr/>
          <a:lstStyle/>
          <a:p>
            <a:pPr>
              <a:defRPr/>
            </a:pPr>
            <a:r>
              <a:rPr lang="en-US" smtClean="0"/>
              <a:t>February 2010</a:t>
            </a:r>
            <a:endParaRPr lang="en-US" dirty="0"/>
          </a:p>
        </p:txBody>
      </p:sp>
      <p:sp>
        <p:nvSpPr>
          <p:cNvPr id="6" name="Footer Placeholder 5"/>
          <p:cNvSpPr>
            <a:spLocks noGrp="1"/>
          </p:cNvSpPr>
          <p:nvPr>
            <p:ph type="ftr" sz="quarter" idx="12"/>
          </p:nvPr>
        </p:nvSpPr>
        <p:spPr/>
        <p:txBody>
          <a:bodyPr/>
          <a:lstStyle/>
          <a:p>
            <a:pPr>
              <a:defRPr/>
            </a:pPr>
            <a:r>
              <a:rPr lang="en-US" smtClean="0"/>
              <a:t>Office of Early Learning &amp; School Readiness</a:t>
            </a:r>
            <a:endParaRPr lang="en-US" dirty="0"/>
          </a:p>
        </p:txBody>
      </p:sp>
      <p:sp>
        <p:nvSpPr>
          <p:cNvPr id="7" name="Slide Number Placeholder 6"/>
          <p:cNvSpPr>
            <a:spLocks noGrp="1"/>
          </p:cNvSpPr>
          <p:nvPr>
            <p:ph type="sldNum" sz="quarter" idx="13"/>
          </p:nvPr>
        </p:nvSpPr>
        <p:spPr/>
        <p:txBody>
          <a:bodyPr/>
          <a:lstStyle/>
          <a:p>
            <a:pPr>
              <a:defRPr/>
            </a:pPr>
            <a:fld id="{801BC869-6064-4F9F-A2BD-EA38C3CF6B5C}" type="slidenum">
              <a:rPr lang="en-US" smtClean="0"/>
              <a:pPr>
                <a:defRPr/>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752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rPr>
              <a:t>These next several slides have been borrowed from a presentation by the ECO Center at the national early childhood meeting by OSEP. This will be a review of the 5 OSEP categories used for reporting. </a:t>
            </a:r>
          </a:p>
          <a:p>
            <a:pPr eaLnBrk="1" hangingPunct="1">
              <a:spcBef>
                <a:spcPct val="0"/>
              </a:spcBef>
            </a:pPr>
            <a:endParaRPr lang="en-US" dirty="0" smtClean="0">
              <a:latin typeface="Arial" pitchFamily="34" charset="0"/>
            </a:endParaRPr>
          </a:p>
          <a:p>
            <a:pPr eaLnBrk="1" hangingPunct="1">
              <a:spcBef>
                <a:spcPct val="0"/>
              </a:spcBef>
            </a:pPr>
            <a:r>
              <a:rPr lang="en-US" dirty="0" smtClean="0">
                <a:latin typeface="Arial" pitchFamily="34" charset="0"/>
              </a:rPr>
              <a:t>Currently, districts report the ratings of  1 to 7 for each preschool child with a disability. ODE than takes the scores and does the calculations for children to be represented in one of five “buckets” or categories. We have presented these buckets to the supervisors the past three years. It is possible to go the ECO center website and use a calculator to determine the categories for any child in a program.</a:t>
            </a:r>
          </a:p>
          <a:p>
            <a:pPr eaLnBrk="1" hangingPunct="1">
              <a:spcBef>
                <a:spcPct val="0"/>
              </a:spcBef>
            </a:pPr>
            <a:endParaRPr lang="en-US" dirty="0" smtClean="0">
              <a:latin typeface="Arial" pitchFamily="34" charset="0"/>
            </a:endParaRPr>
          </a:p>
          <a:p>
            <a:pPr eaLnBrk="1" hangingPunct="1">
              <a:spcBef>
                <a:spcPct val="0"/>
              </a:spcBef>
            </a:pPr>
            <a:r>
              <a:rPr lang="en-US" dirty="0" smtClean="0">
                <a:latin typeface="Arial" pitchFamily="34" charset="0"/>
              </a:rPr>
              <a:t>It is important to understand the 7 point rating scale, how it relates to the 5 OSEP categories, and the intent of the 3 outcome measures in order to related the meaning of the outcome measures as they are reported.</a:t>
            </a:r>
          </a:p>
          <a:p>
            <a:pPr eaLnBrk="1" hangingPunct="1">
              <a:spcBef>
                <a:spcPct val="0"/>
              </a:spcBef>
            </a:pPr>
            <a:endParaRPr lang="en-US" dirty="0" smtClean="0">
              <a:latin typeface="Arial" pitchFamily="34" charset="0"/>
            </a:endParaRPr>
          </a:p>
          <a:p>
            <a:pPr eaLnBrk="1" hangingPunct="1">
              <a:spcBef>
                <a:spcPct val="0"/>
              </a:spcBef>
            </a:pPr>
            <a:r>
              <a:rPr lang="en-US" dirty="0" smtClean="0">
                <a:latin typeface="Arial" pitchFamily="34" charset="0"/>
              </a:rPr>
              <a:t>Remember that the three outcomes are birth through five years of age and therefore encompass early intervention/Part C as well. In Ohio, Part C is also using the ECO summary form.</a:t>
            </a:r>
          </a:p>
        </p:txBody>
      </p:sp>
      <p:sp>
        <p:nvSpPr>
          <p:cNvPr id="4" name="Date Placeholder 3"/>
          <p:cNvSpPr>
            <a:spLocks noGrp="1"/>
          </p:cNvSpPr>
          <p:nvPr>
            <p:ph type="dt" idx="10"/>
          </p:nvPr>
        </p:nvSpPr>
        <p:spPr/>
        <p:txBody>
          <a:bodyPr/>
          <a:lstStyle/>
          <a:p>
            <a:pPr>
              <a:defRPr/>
            </a:pPr>
            <a:r>
              <a:rPr lang="en-US" smtClean="0"/>
              <a:t>February 2010</a:t>
            </a:r>
            <a:endParaRPr lang="en-US" dirty="0"/>
          </a:p>
        </p:txBody>
      </p:sp>
      <p:sp>
        <p:nvSpPr>
          <p:cNvPr id="5" name="Footer Placeholder 4"/>
          <p:cNvSpPr>
            <a:spLocks noGrp="1"/>
          </p:cNvSpPr>
          <p:nvPr>
            <p:ph type="ftr" sz="quarter" idx="11"/>
          </p:nvPr>
        </p:nvSpPr>
        <p:spPr/>
        <p:txBody>
          <a:bodyPr/>
          <a:lstStyle/>
          <a:p>
            <a:pPr>
              <a:defRPr/>
            </a:pPr>
            <a:r>
              <a:rPr lang="en-US" smtClean="0"/>
              <a:t>Office of Early Learning &amp; School Readiness</a:t>
            </a:r>
            <a:endParaRPr lang="en-US" dirty="0"/>
          </a:p>
        </p:txBody>
      </p:sp>
      <p:sp>
        <p:nvSpPr>
          <p:cNvPr id="6" name="Header Placeholder 5"/>
          <p:cNvSpPr>
            <a:spLocks noGrp="1"/>
          </p:cNvSpPr>
          <p:nvPr>
            <p:ph type="hdr" sz="quarter" idx="12"/>
          </p:nvPr>
        </p:nvSpPr>
        <p:spPr/>
        <p:txBody>
          <a:bodyPr/>
          <a:lstStyle/>
          <a:p>
            <a:pPr>
              <a:defRPr/>
            </a:pPr>
            <a:r>
              <a:rPr lang="en-US" smtClean="0"/>
              <a:t>PSE Supervisors</a:t>
            </a: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68C8293-B704-4C24-A50C-44BD0F89E322}" type="slidenum">
              <a:rPr lang="en-US" smtClean="0"/>
              <a:pPr>
                <a:defRPr/>
              </a:pPr>
              <a:t>‹#›</a:t>
            </a:fld>
            <a:endParaRPr lang="en-US"/>
          </a:p>
        </p:txBody>
      </p:sp>
    </p:spTree>
  </p:cSld>
  <p:clrMapOvr>
    <a:masterClrMapping/>
  </p:clrMapOvr>
  <p:transition>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9C95501-3D7D-4B10-9DE4-46C383C8A371}" type="slidenum">
              <a:rPr lang="en-US" smtClean="0"/>
              <a:pPr>
                <a:defRPr/>
              </a:pPr>
              <a:t>‹#›</a:t>
            </a:fld>
            <a:endParaRPr lang="en-US"/>
          </a:p>
        </p:txBody>
      </p:sp>
    </p:spTree>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945CAC9-5504-47A9-A3AB-C49DA2799F10}" type="slidenum">
              <a:rPr lang="en-US" smtClean="0"/>
              <a:pPr>
                <a:defRPr/>
              </a:pPr>
              <a:t>‹#›</a:t>
            </a:fld>
            <a:endParaRPr lang="en-US"/>
          </a:p>
        </p:txBody>
      </p:sp>
    </p:spTree>
  </p:cSld>
  <p:clrMapOvr>
    <a:masterClrMapping/>
  </p:clrMapOvr>
  <p:transition>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0772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2667000"/>
            <a:ext cx="8229600" cy="34591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99084C-6BBC-430A-9C1C-EFFE7A00B964}" type="slidenum">
              <a:rPr lang="en-US"/>
              <a:pPr>
                <a:defRPr/>
              </a:pPr>
              <a:t>‹#›</a:t>
            </a:fld>
            <a:endParaRPr lang="en-US"/>
          </a:p>
        </p:txBody>
      </p:sp>
    </p:spTree>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4E377AF-2CD2-4AA8-BD26-492DA352B8BF}" type="slidenum">
              <a:rPr lang="en-US" smtClean="0"/>
              <a:pPr>
                <a:defRPr/>
              </a:pPr>
              <a:t>‹#›</a:t>
            </a:fld>
            <a:endParaRPr lang="en-US"/>
          </a:p>
        </p:txBody>
      </p:sp>
    </p:spTree>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40103A8-C6E9-4A90-BE0F-E6E8943015E7}" type="slidenum">
              <a:rPr lang="en-US" smtClean="0"/>
              <a:pPr>
                <a:defRPr/>
              </a:pPr>
              <a:t>‹#›</a:t>
            </a:fld>
            <a:endParaRPr lang="en-US"/>
          </a:p>
        </p:txBody>
      </p:sp>
    </p:spTree>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BFB6A1C9-4931-4334-9745-F35D5849AFD6}" type="slidenum">
              <a:rPr lang="en-US" smtClean="0"/>
              <a:pPr>
                <a:defRPr/>
              </a:pPr>
              <a:t>‹#›</a:t>
            </a:fld>
            <a:endParaRPr lang="en-US"/>
          </a:p>
        </p:txBody>
      </p:sp>
    </p:spTree>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3C327CFB-F579-4249-B929-43D4762A9EC4}" type="slidenum">
              <a:rPr lang="en-US" smtClean="0"/>
              <a:pPr>
                <a:defRPr/>
              </a:pPr>
              <a:t>‹#›</a:t>
            </a:fld>
            <a:endParaRPr lang="en-US"/>
          </a:p>
        </p:txBody>
      </p:sp>
    </p:spTree>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9EF330D7-10C7-4BBE-85BF-C66D85B5D6C0}" type="slidenum">
              <a:rPr lang="en-US" smtClean="0"/>
              <a:pPr>
                <a:defRPr/>
              </a:pPr>
              <a:t>‹#›</a:t>
            </a:fld>
            <a:endParaRPr lang="en-US"/>
          </a:p>
        </p:txBody>
      </p:sp>
    </p:spTree>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1F3ACE4C-A42D-431E-9A22-2686CEC3C35D}" type="slidenum">
              <a:rPr lang="en-US" smtClean="0"/>
              <a:pPr>
                <a:defRPr/>
              </a:pPr>
              <a:t>‹#›</a:t>
            </a:fld>
            <a:endParaRPr lang="en-US"/>
          </a:p>
        </p:txBody>
      </p:sp>
    </p:spTree>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E178EF10-0ECA-4A39-8FE4-4507F5618937}" type="slidenum">
              <a:rPr lang="en-US" smtClean="0"/>
              <a:pPr>
                <a:defRPr/>
              </a:pPr>
              <a:t>‹#›</a:t>
            </a:fld>
            <a:endParaRPr lang="en-US"/>
          </a:p>
        </p:txBody>
      </p:sp>
    </p:spTree>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34D481B1-301D-4EC8-9491-E79EA56395F9}" type="slidenum">
              <a:rPr lang="en-US" smtClean="0"/>
              <a:pPr>
                <a:defRPr/>
              </a:pPr>
              <a:t>‹#›</a:t>
            </a:fld>
            <a:endParaRPr lang="en-US"/>
          </a:p>
        </p:txBody>
      </p:sp>
    </p:spTree>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67B80C7D-78FA-4705-BF69-8A2B6944277D}"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ransition>
    <p:wipe dir="r"/>
  </p:transition>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ea typeface="ヒラギノ角ゴ Pro W3" pitchFamily="1" charset="-128"/>
        </a:defRPr>
      </a:lvl2pPr>
      <a:lvl3pPr algn="ctr" rtl="0" eaLnBrk="1" fontAlgn="base" hangingPunct="1">
        <a:spcBef>
          <a:spcPct val="0"/>
        </a:spcBef>
        <a:spcAft>
          <a:spcPct val="0"/>
        </a:spcAft>
        <a:defRPr sz="4400">
          <a:solidFill>
            <a:schemeClr val="tx2"/>
          </a:solidFill>
          <a:latin typeface="Arial" charset="0"/>
          <a:ea typeface="ヒラギノ角ゴ Pro W3" pitchFamily="1" charset="-128"/>
        </a:defRPr>
      </a:lvl3pPr>
      <a:lvl4pPr algn="ctr" rtl="0" eaLnBrk="1" fontAlgn="base" hangingPunct="1">
        <a:spcBef>
          <a:spcPct val="0"/>
        </a:spcBef>
        <a:spcAft>
          <a:spcPct val="0"/>
        </a:spcAft>
        <a:defRPr sz="4400">
          <a:solidFill>
            <a:schemeClr val="tx2"/>
          </a:solidFill>
          <a:latin typeface="Arial" charset="0"/>
          <a:ea typeface="ヒラギノ角ゴ Pro W3" pitchFamily="1" charset="-128"/>
        </a:defRPr>
      </a:lvl4pPr>
      <a:lvl5pPr algn="ctr" rtl="0" eaLnBrk="1" fontAlgn="base" hangingPunct="1">
        <a:spcBef>
          <a:spcPct val="0"/>
        </a:spcBef>
        <a:spcAft>
          <a:spcPct val="0"/>
        </a:spcAft>
        <a:defRPr sz="4400">
          <a:solidFill>
            <a:schemeClr val="tx2"/>
          </a:solidFill>
          <a:latin typeface="Arial" charset="0"/>
          <a:ea typeface="ヒラギノ角ゴ Pro W3" pitchFamily="1" charset="-128"/>
        </a:defRPr>
      </a:lvl5pPr>
      <a:lvl6pPr marL="457200" algn="ctr" rtl="0" eaLnBrk="1" fontAlgn="base" hangingPunct="1">
        <a:spcBef>
          <a:spcPct val="0"/>
        </a:spcBef>
        <a:spcAft>
          <a:spcPct val="0"/>
        </a:spcAft>
        <a:defRPr sz="4400">
          <a:solidFill>
            <a:schemeClr val="tx2"/>
          </a:solidFill>
          <a:latin typeface="Arial" charset="0"/>
          <a:ea typeface="ヒラギノ角ゴ Pro W3" pitchFamily="1" charset="-128"/>
        </a:defRPr>
      </a:lvl6pPr>
      <a:lvl7pPr marL="914400" algn="ctr" rtl="0" eaLnBrk="1" fontAlgn="base" hangingPunct="1">
        <a:spcBef>
          <a:spcPct val="0"/>
        </a:spcBef>
        <a:spcAft>
          <a:spcPct val="0"/>
        </a:spcAft>
        <a:defRPr sz="4400">
          <a:solidFill>
            <a:schemeClr val="tx2"/>
          </a:solidFill>
          <a:latin typeface="Arial" charset="0"/>
          <a:ea typeface="ヒラギノ角ゴ Pro W3" pitchFamily="1" charset="-128"/>
        </a:defRPr>
      </a:lvl7pPr>
      <a:lvl8pPr marL="1371600" algn="ctr" rtl="0" eaLnBrk="1" fontAlgn="base" hangingPunct="1">
        <a:spcBef>
          <a:spcPct val="0"/>
        </a:spcBef>
        <a:spcAft>
          <a:spcPct val="0"/>
        </a:spcAft>
        <a:defRPr sz="4400">
          <a:solidFill>
            <a:schemeClr val="tx2"/>
          </a:solidFill>
          <a:latin typeface="Arial" charset="0"/>
          <a:ea typeface="ヒラギノ角ゴ Pro W3" pitchFamily="1" charset="-128"/>
        </a:defRPr>
      </a:lvl8pPr>
      <a:lvl9pPr marL="1828800" algn="ctr" rtl="0" eaLnBrk="1" fontAlgn="base" hangingPunct="1">
        <a:spcBef>
          <a:spcPct val="0"/>
        </a:spcBef>
        <a:spcAft>
          <a:spcPct val="0"/>
        </a:spcAft>
        <a:defRPr sz="4400">
          <a:solidFill>
            <a:schemeClr val="tx2"/>
          </a:solidFill>
          <a:latin typeface="Arial" charset="0"/>
          <a:ea typeface="ヒラギノ角ゴ Pro W3" pitchFamily="1" charset="-128"/>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mn-ea"/>
        </a:defRPr>
      </a:lvl2pPr>
      <a:lvl3pPr marL="1143000" indent="-228600" algn="l" rtl="0" eaLnBrk="1" fontAlgn="base" hangingPunct="1">
        <a:spcBef>
          <a:spcPct val="20000"/>
        </a:spcBef>
        <a:spcAft>
          <a:spcPct val="0"/>
        </a:spcAft>
        <a:buChar char="•"/>
        <a:defRPr sz="2400">
          <a:solidFill>
            <a:schemeClr val="tx1"/>
          </a:solidFill>
          <a:latin typeface="+mn-lt"/>
          <a:ea typeface="+mn-ea"/>
        </a:defRPr>
      </a:lvl3pPr>
      <a:lvl4pPr marL="1600200" indent="-228600" algn="l" rtl="0" eaLnBrk="1" fontAlgn="base" hangingPunct="1">
        <a:spcBef>
          <a:spcPct val="20000"/>
        </a:spcBef>
        <a:spcAft>
          <a:spcPct val="0"/>
        </a:spcAft>
        <a:buChar char="–"/>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audio" Target="../media/audio1.wav"/><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audio" Target="../media/audio10.wav"/><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audio" Target="../media/audio11.wav"/><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audio" Target="../media/audio12.wav"/></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audio" Target="../media/audio13.wav"/><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audio" Target="../media/audio14.wav"/><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audio" Target="../media/audio15.wav"/><Relationship Id="rId5" Type="http://schemas.openxmlformats.org/officeDocument/2006/relationships/image" Target="../media/image20.png"/><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16.wav"/><Relationship Id="rId1" Type="http://schemas.openxmlformats.org/officeDocument/2006/relationships/vmlDrawing" Target="../drawings/vmlDrawing1.vml"/><Relationship Id="rId6" Type="http://schemas.openxmlformats.org/officeDocument/2006/relationships/image" Target="../media/image18.png"/><Relationship Id="rId5" Type="http://schemas.openxmlformats.org/officeDocument/2006/relationships/oleObject" Target="../embeddings/oleObject1.bin"/><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audio" Target="../media/audio17.wav"/><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18.wav"/><Relationship Id="rId1" Type="http://schemas.openxmlformats.org/officeDocument/2006/relationships/vmlDrawing" Target="../drawings/vmlDrawing2.vml"/><Relationship Id="rId6" Type="http://schemas.openxmlformats.org/officeDocument/2006/relationships/image" Target="../media/image18.png"/><Relationship Id="rId5" Type="http://schemas.openxmlformats.org/officeDocument/2006/relationships/oleObject" Target="../embeddings/oleObject2.bin"/><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19.wav"/><Relationship Id="rId1" Type="http://schemas.openxmlformats.org/officeDocument/2006/relationships/vmlDrawing" Target="../drawings/vmlDrawing3.vml"/><Relationship Id="rId6" Type="http://schemas.openxmlformats.org/officeDocument/2006/relationships/image" Target="../media/image18.png"/><Relationship Id="rId5" Type="http://schemas.openxmlformats.org/officeDocument/2006/relationships/oleObject" Target="../embeddings/oleObject3.bin"/><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audio" Target="../media/audio2.wav"/><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audio" Target="../media/audio20.wav"/><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21.wav"/><Relationship Id="rId1" Type="http://schemas.openxmlformats.org/officeDocument/2006/relationships/vmlDrawing" Target="../drawings/vmlDrawing4.vml"/><Relationship Id="rId6" Type="http://schemas.openxmlformats.org/officeDocument/2006/relationships/image" Target="../media/image18.png"/><Relationship Id="rId5" Type="http://schemas.openxmlformats.org/officeDocument/2006/relationships/oleObject" Target="../embeddings/oleObject4.bin"/><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22.wav"/><Relationship Id="rId1" Type="http://schemas.openxmlformats.org/officeDocument/2006/relationships/vmlDrawing" Target="../drawings/vmlDrawing5.vml"/><Relationship Id="rId6" Type="http://schemas.openxmlformats.org/officeDocument/2006/relationships/image" Target="../media/image18.png"/><Relationship Id="rId5" Type="http://schemas.openxmlformats.org/officeDocument/2006/relationships/oleObject" Target="../embeddings/oleObject5.bin"/><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23.wav"/><Relationship Id="rId1" Type="http://schemas.openxmlformats.org/officeDocument/2006/relationships/vmlDrawing" Target="../drawings/vmlDrawing6.vml"/><Relationship Id="rId6" Type="http://schemas.openxmlformats.org/officeDocument/2006/relationships/image" Target="../media/image18.png"/><Relationship Id="rId5" Type="http://schemas.openxmlformats.org/officeDocument/2006/relationships/oleObject" Target="../embeddings/oleObject6.bin"/><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audio" Target="../media/audio24.wav"/><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25.wav"/><Relationship Id="rId1" Type="http://schemas.openxmlformats.org/officeDocument/2006/relationships/vmlDrawing" Target="../drawings/vmlDrawing7.vml"/><Relationship Id="rId6" Type="http://schemas.openxmlformats.org/officeDocument/2006/relationships/image" Target="../media/image18.png"/><Relationship Id="rId5" Type="http://schemas.openxmlformats.org/officeDocument/2006/relationships/oleObject" Target="../embeddings/oleObject7.bin"/><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audio" Target="../media/audio26.wav"/><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27.wav"/><Relationship Id="rId1" Type="http://schemas.openxmlformats.org/officeDocument/2006/relationships/vmlDrawing" Target="../drawings/vmlDrawing8.vml"/><Relationship Id="rId6" Type="http://schemas.openxmlformats.org/officeDocument/2006/relationships/image" Target="../media/image18.png"/><Relationship Id="rId5" Type="http://schemas.openxmlformats.org/officeDocument/2006/relationships/oleObject" Target="../embeddings/oleObject8.bin"/><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audio" Target="../media/audio28.wav"/><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29.wav"/><Relationship Id="rId1" Type="http://schemas.openxmlformats.org/officeDocument/2006/relationships/vmlDrawing" Target="../drawings/vmlDrawing9.vml"/><Relationship Id="rId6" Type="http://schemas.openxmlformats.org/officeDocument/2006/relationships/image" Target="../media/image18.png"/><Relationship Id="rId5" Type="http://schemas.openxmlformats.org/officeDocument/2006/relationships/oleObject" Target="../embeddings/oleObject9.bin"/><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audio" Target="../media/audio3.wav"/><Relationship Id="rId5" Type="http://schemas.openxmlformats.org/officeDocument/2006/relationships/image" Target="../media/image6.pn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30.wav"/><Relationship Id="rId1" Type="http://schemas.openxmlformats.org/officeDocument/2006/relationships/vmlDrawing" Target="../drawings/vmlDrawing10.vml"/><Relationship Id="rId6" Type="http://schemas.openxmlformats.org/officeDocument/2006/relationships/image" Target="../media/image18.png"/><Relationship Id="rId5" Type="http://schemas.openxmlformats.org/officeDocument/2006/relationships/oleObject" Target="../embeddings/oleObject10.bin"/><Relationship Id="rId4"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audio" Target="../media/audio31.wav"/><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6.xml"/><Relationship Id="rId1" Type="http://schemas.openxmlformats.org/officeDocument/2006/relationships/audio" Target="../media/audio32.wav"/><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6.xml"/><Relationship Id="rId1" Type="http://schemas.openxmlformats.org/officeDocument/2006/relationships/audio" Target="../media/audio33.wav"/><Relationship Id="rId4" Type="http://schemas.openxmlformats.org/officeDocument/2006/relationships/image" Target="../media/image18.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6.xml"/><Relationship Id="rId1" Type="http://schemas.openxmlformats.org/officeDocument/2006/relationships/audio" Target="../media/audio34.wav"/><Relationship Id="rId4" Type="http://schemas.openxmlformats.org/officeDocument/2006/relationships/image" Target="../media/image18.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audio" Target="../media/audio35.wav"/><Relationship Id="rId5" Type="http://schemas.openxmlformats.org/officeDocument/2006/relationships/image" Target="../media/image18.png"/><Relationship Id="rId4" Type="http://schemas.openxmlformats.org/officeDocument/2006/relationships/image" Target="../media/image22.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audio" Target="../media/audio36.wav"/><Relationship Id="rId4" Type="http://schemas.openxmlformats.org/officeDocument/2006/relationships/image" Target="../media/image18.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audio" Target="../media/audio37.wav"/><Relationship Id="rId5" Type="http://schemas.openxmlformats.org/officeDocument/2006/relationships/image" Target="../media/image18.png"/><Relationship Id="rId4" Type="http://schemas.openxmlformats.org/officeDocument/2006/relationships/image" Target="../media/image23.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2.xml"/><Relationship Id="rId1" Type="http://schemas.openxmlformats.org/officeDocument/2006/relationships/audio" Target="../media/audio38.wav"/><Relationship Id="rId5" Type="http://schemas.openxmlformats.org/officeDocument/2006/relationships/image" Target="../media/image18.png"/><Relationship Id="rId4" Type="http://schemas.openxmlformats.org/officeDocument/2006/relationships/chart" Target="../charts/chart1.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audio" Target="../media/audio39.wav"/><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audio" Target="../media/audio4.wav"/><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audio" Target="../media/audio40.wav"/><Relationship Id="rId5" Type="http://schemas.openxmlformats.org/officeDocument/2006/relationships/image" Target="../media/image25.png"/><Relationship Id="rId4" Type="http://schemas.openxmlformats.org/officeDocument/2006/relationships/chart" Target="../charts/chart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audio" Target="../media/audio41.wav"/><Relationship Id="rId5" Type="http://schemas.openxmlformats.org/officeDocument/2006/relationships/image" Target="../media/image25.png"/><Relationship Id="rId4" Type="http://schemas.openxmlformats.org/officeDocument/2006/relationships/chart" Target="../charts/chart3.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audio" Target="../media/audio42.wav"/><Relationship Id="rId5" Type="http://schemas.openxmlformats.org/officeDocument/2006/relationships/image" Target="../media/image25.png"/><Relationship Id="rId4" Type="http://schemas.openxmlformats.org/officeDocument/2006/relationships/chart" Target="../charts/chart4.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xml"/><Relationship Id="rId1" Type="http://schemas.openxmlformats.org/officeDocument/2006/relationships/audio" Target="../media/audio43.wav"/><Relationship Id="rId5" Type="http://schemas.openxmlformats.org/officeDocument/2006/relationships/image" Target="../media/image25.png"/><Relationship Id="rId4" Type="http://schemas.openxmlformats.org/officeDocument/2006/relationships/chart" Target="../charts/chart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audio" Target="../media/audio5.wav"/><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audio" Target="../media/audio6.wav"/><Relationship Id="rId5" Type="http://schemas.openxmlformats.org/officeDocument/2006/relationships/image" Target="../media/image10.png"/><Relationship Id="rId4" Type="http://schemas.openxmlformats.org/officeDocument/2006/relationships/image" Target="../media/image9.em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audio" Target="../media/audio7.wav"/><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audio" Target="../media/audio8.wav"/><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audio" Target="../media/audio9.wav"/><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1673" y="4267200"/>
            <a:ext cx="7772400" cy="1917700"/>
          </a:xfrm>
          <a:solidFill>
            <a:schemeClr val="accent5">
              <a:lumMod val="50000"/>
            </a:schemeClr>
          </a:solidFill>
        </p:spPr>
        <p:txBody>
          <a:bodyPr lIns="274320" tIns="274320" rIns="274320" bIns="274320"/>
          <a:lstStyle/>
          <a:p>
            <a:r>
              <a:rPr lang="en-US" sz="4400" dirty="0" smtClean="0">
                <a:solidFill>
                  <a:schemeClr val="bg1"/>
                </a:solidFill>
              </a:rPr>
              <a:t>Child Outcomes</a:t>
            </a:r>
            <a:r>
              <a:rPr lang="en-US" sz="2400" dirty="0" smtClean="0">
                <a:solidFill>
                  <a:schemeClr val="bg1"/>
                </a:solidFill>
              </a:rPr>
              <a:t/>
            </a:r>
            <a:br>
              <a:rPr lang="en-US" sz="2400" dirty="0" smtClean="0">
                <a:solidFill>
                  <a:schemeClr val="bg1"/>
                </a:solidFill>
              </a:rPr>
            </a:br>
            <a:r>
              <a:rPr lang="en-US" sz="2400" dirty="0" smtClean="0">
                <a:solidFill>
                  <a:schemeClr val="bg1"/>
                </a:solidFill>
              </a:rPr>
              <a:t>Baseline and Targets for Indicator 7 on the State Performance Plan</a:t>
            </a:r>
            <a:endParaRPr lang="en-US" sz="2400" dirty="0"/>
          </a:p>
        </p:txBody>
      </p:sp>
      <p:sp>
        <p:nvSpPr>
          <p:cNvPr id="21509" name="Subtitle 6"/>
          <p:cNvSpPr>
            <a:spLocks noGrp="1"/>
          </p:cNvSpPr>
          <p:nvPr>
            <p:ph type="body" idx="1"/>
          </p:nvPr>
        </p:nvSpPr>
        <p:spPr>
          <a:xfrm>
            <a:off x="609600" y="2940050"/>
            <a:ext cx="7772400" cy="977900"/>
          </a:xfrm>
        </p:spPr>
        <p:txBody>
          <a:bodyPr/>
          <a:lstStyle/>
          <a:p>
            <a:pPr eaLnBrk="1" hangingPunct="1">
              <a:spcBef>
                <a:spcPts val="0"/>
              </a:spcBef>
            </a:pPr>
            <a:r>
              <a:rPr lang="en-US" sz="1800" b="1" dirty="0" smtClean="0"/>
              <a:t>State Advisory Panel for Exceptional Children</a:t>
            </a:r>
          </a:p>
          <a:p>
            <a:pPr eaLnBrk="1" hangingPunct="1">
              <a:spcBef>
                <a:spcPts val="0"/>
              </a:spcBef>
            </a:pPr>
            <a:r>
              <a:rPr lang="en-US" sz="1800" dirty="0" smtClean="0"/>
              <a:t>November 12, 2009</a:t>
            </a:r>
          </a:p>
          <a:p>
            <a:pPr eaLnBrk="1" hangingPunct="1">
              <a:spcBef>
                <a:spcPts val="0"/>
              </a:spcBef>
            </a:pPr>
            <a:r>
              <a:rPr lang="en-US" sz="1800" dirty="0" smtClean="0"/>
              <a:t>January 14, 2010</a:t>
            </a:r>
          </a:p>
        </p:txBody>
      </p:sp>
      <p:sp>
        <p:nvSpPr>
          <p:cNvPr id="4" name="TextBox 3"/>
          <p:cNvSpPr txBox="1"/>
          <p:nvPr/>
        </p:nvSpPr>
        <p:spPr>
          <a:xfrm>
            <a:off x="2590800" y="567234"/>
            <a:ext cx="5943600" cy="1754326"/>
          </a:xfrm>
          <a:prstGeom prst="rect">
            <a:avLst/>
          </a:prstGeom>
          <a:noFill/>
        </p:spPr>
        <p:txBody>
          <a:bodyPr wrap="square" rtlCol="0">
            <a:spAutoFit/>
          </a:bodyPr>
          <a:lstStyle/>
          <a:p>
            <a:pPr algn="r"/>
            <a:r>
              <a:rPr lang="en-US" b="1" i="1" dirty="0" smtClean="0">
                <a:solidFill>
                  <a:schemeClr val="accent5">
                    <a:lumMod val="50000"/>
                  </a:schemeClr>
                </a:solidFill>
              </a:rPr>
              <a:t>Preschool children with IEPs </a:t>
            </a:r>
          </a:p>
          <a:p>
            <a:pPr algn="r"/>
            <a:r>
              <a:rPr lang="en-US" b="1" i="1" dirty="0" smtClean="0">
                <a:solidFill>
                  <a:schemeClr val="accent5">
                    <a:lumMod val="50000"/>
                  </a:schemeClr>
                </a:solidFill>
              </a:rPr>
              <a:t>demonstrate improved:</a:t>
            </a:r>
            <a:br>
              <a:rPr lang="en-US" b="1" i="1" dirty="0" smtClean="0">
                <a:solidFill>
                  <a:schemeClr val="accent5">
                    <a:lumMod val="50000"/>
                  </a:schemeClr>
                </a:solidFill>
              </a:rPr>
            </a:br>
            <a:r>
              <a:rPr lang="en-US" sz="2000" i="1" dirty="0" smtClean="0">
                <a:solidFill>
                  <a:schemeClr val="accent5">
                    <a:lumMod val="50000"/>
                  </a:schemeClr>
                </a:solidFill>
              </a:rPr>
              <a:t>Positive social-emotional skills</a:t>
            </a:r>
            <a:br>
              <a:rPr lang="en-US" sz="2000" i="1" dirty="0" smtClean="0">
                <a:solidFill>
                  <a:schemeClr val="accent5">
                    <a:lumMod val="50000"/>
                  </a:schemeClr>
                </a:solidFill>
              </a:rPr>
            </a:br>
            <a:r>
              <a:rPr lang="en-US" sz="2000" i="1" dirty="0" smtClean="0">
                <a:solidFill>
                  <a:schemeClr val="accent5">
                    <a:lumMod val="50000"/>
                  </a:schemeClr>
                </a:solidFill>
              </a:rPr>
              <a:t>Acquisition and use of knowledge and skills</a:t>
            </a:r>
            <a:br>
              <a:rPr lang="en-US" sz="2000" i="1" dirty="0" smtClean="0">
                <a:solidFill>
                  <a:schemeClr val="accent5">
                    <a:lumMod val="50000"/>
                  </a:schemeClr>
                </a:solidFill>
              </a:rPr>
            </a:br>
            <a:r>
              <a:rPr lang="en-US" sz="2000" i="1" dirty="0" smtClean="0">
                <a:solidFill>
                  <a:schemeClr val="accent5">
                    <a:lumMod val="50000"/>
                  </a:schemeClr>
                </a:solidFill>
              </a:rPr>
              <a:t>Use of appropriate behaviors to meet their needs</a:t>
            </a:r>
            <a:endParaRPr lang="en-US" sz="2000" i="1" dirty="0">
              <a:solidFill>
                <a:schemeClr val="accent5">
                  <a:lumMod val="50000"/>
                </a:schemeClr>
              </a:solidFill>
            </a:endParaRPr>
          </a:p>
        </p:txBody>
      </p:sp>
      <p:pic>
        <p:nvPicPr>
          <p:cNvPr id="6" name="~PP3072.WAV">
            <a:hlinkClick r:id="" action="ppaction://media"/>
          </p:cNvPr>
          <p:cNvPicPr>
            <a:picLocks noRot="1" noChangeAspect="1"/>
          </p:cNvPicPr>
          <p:nvPr>
            <a:wavAudioFile r:embed="rId1" name="~PP3072.WAV"/>
          </p:nvPr>
        </p:nvPicPr>
        <p:blipFill>
          <a:blip r:embed="rId4" cstate="print"/>
          <a:stretch>
            <a:fillRect/>
          </a:stretch>
        </p:blipFill>
        <p:spPr>
          <a:xfrm>
            <a:off x="8712200" y="6426200"/>
            <a:ext cx="304800" cy="304800"/>
          </a:xfrm>
          <a:prstGeom prst="rect">
            <a:avLst/>
          </a:prstGeom>
        </p:spPr>
      </p:pic>
    </p:spTree>
  </p:cSld>
  <p:clrMapOvr>
    <a:masterClrMapping/>
  </p:clrMapOvr>
  <p:transition advTm="7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Rectangle 2"/>
          <p:cNvSpPr>
            <a:spLocks noGrp="1" noChangeArrowheads="1"/>
          </p:cNvSpPr>
          <p:nvPr>
            <p:ph type="title"/>
          </p:nvPr>
        </p:nvSpPr>
        <p:spPr>
          <a:xfrm>
            <a:off x="685800" y="685800"/>
            <a:ext cx="7772400" cy="1143000"/>
          </a:xfrm>
        </p:spPr>
        <p:txBody>
          <a:bodyPr/>
          <a:lstStyle/>
          <a:p>
            <a:pPr marL="342900" indent="-342900" eaLnBrk="0" hangingPunct="0">
              <a:lnSpc>
                <a:spcPct val="90000"/>
              </a:lnSpc>
              <a:spcBef>
                <a:spcPct val="20000"/>
              </a:spcBef>
              <a:defRPr/>
            </a:pPr>
            <a:r>
              <a:rPr lang="en-US" sz="4000" b="1" kern="1200" dirty="0" smtClean="0">
                <a:solidFill>
                  <a:schemeClr val="accent5">
                    <a:lumMod val="50000"/>
                  </a:schemeClr>
                </a:solidFill>
                <a:effectLst>
                  <a:outerShdw blurRad="38100" dist="38100" dir="2700000" algn="tl">
                    <a:srgbClr val="000000">
                      <a:alpha val="43137"/>
                    </a:srgbClr>
                  </a:outerShdw>
                </a:effectLst>
                <a:ea typeface="+mn-ea"/>
                <a:cs typeface="Arial" charset="0"/>
              </a:rPr>
              <a:t>Goal of Early Intervention/Early Childhood Special Education</a:t>
            </a:r>
          </a:p>
        </p:txBody>
      </p:sp>
      <p:sp>
        <p:nvSpPr>
          <p:cNvPr id="37890" name="Rectangle 3"/>
          <p:cNvSpPr>
            <a:spLocks noGrp="1" noChangeArrowheads="1"/>
          </p:cNvSpPr>
          <p:nvPr>
            <p:ph idx="1"/>
          </p:nvPr>
        </p:nvSpPr>
        <p:spPr>
          <a:xfrm>
            <a:off x="685800" y="2057400"/>
            <a:ext cx="7772400" cy="4635500"/>
          </a:xfrm>
        </p:spPr>
        <p:txBody>
          <a:bodyPr/>
          <a:lstStyle/>
          <a:p>
            <a:pPr marL="0" indent="0" eaLnBrk="1" hangingPunct="1">
              <a:spcBef>
                <a:spcPts val="0"/>
              </a:spcBef>
              <a:buFont typeface="Wingdings" pitchFamily="2" charset="2"/>
              <a:buNone/>
            </a:pPr>
            <a:r>
              <a:rPr lang="en-US" sz="2800" i="1" dirty="0" smtClean="0"/>
              <a:t>To enable young children to be active and successful participants during the early childhood years and in the future in a variety of settings – in their homes with their families, in child care, in preschool or school programs, and in the community.</a:t>
            </a:r>
          </a:p>
          <a:p>
            <a:pPr eaLnBrk="1" hangingPunct="1">
              <a:lnSpc>
                <a:spcPct val="125000"/>
              </a:lnSpc>
              <a:buFont typeface="Wingdings" pitchFamily="2" charset="2"/>
              <a:buNone/>
            </a:pPr>
            <a:endParaRPr lang="en-US" sz="1800" dirty="0" smtClean="0"/>
          </a:p>
          <a:p>
            <a:pPr algn="r" eaLnBrk="1" hangingPunct="1">
              <a:lnSpc>
                <a:spcPct val="80000"/>
              </a:lnSpc>
              <a:buFont typeface="Wingdings" pitchFamily="2" charset="2"/>
              <a:buNone/>
            </a:pPr>
            <a:r>
              <a:rPr lang="en-US" sz="1600" i="1" dirty="0" smtClean="0"/>
              <a:t>Early Childhood Outcomes Center,</a:t>
            </a:r>
          </a:p>
          <a:p>
            <a:pPr algn="r" eaLnBrk="1" hangingPunct="1">
              <a:lnSpc>
                <a:spcPct val="80000"/>
              </a:lnSpc>
              <a:buFont typeface="Wingdings" pitchFamily="2" charset="2"/>
              <a:buNone/>
            </a:pPr>
            <a:r>
              <a:rPr lang="en-US" sz="1600" i="1" dirty="0" smtClean="0"/>
              <a:t>http://www.fpg.unc.edu/~eco/pdfs/eco_outcomes_4-13-05.pdf</a:t>
            </a:r>
          </a:p>
          <a:p>
            <a:pPr algn="ctr" eaLnBrk="1" hangingPunct="1">
              <a:lnSpc>
                <a:spcPct val="80000"/>
              </a:lnSpc>
              <a:buFont typeface="Wingdings" pitchFamily="2" charset="2"/>
              <a:buNone/>
            </a:pPr>
            <a:endParaRPr lang="en-US" sz="1600" dirty="0" smtClean="0"/>
          </a:p>
          <a:p>
            <a:pPr eaLnBrk="1" hangingPunct="1">
              <a:lnSpc>
                <a:spcPct val="80000"/>
              </a:lnSpc>
              <a:buFont typeface="Wingdings" pitchFamily="2" charset="2"/>
              <a:buNone/>
            </a:pPr>
            <a:endParaRPr lang="en-US" sz="1400" dirty="0" smtClean="0"/>
          </a:p>
          <a:p>
            <a:pPr eaLnBrk="1" hangingPunct="1">
              <a:lnSpc>
                <a:spcPct val="80000"/>
              </a:lnSpc>
              <a:buFont typeface="Wingdings" pitchFamily="2" charset="2"/>
              <a:buNone/>
            </a:pPr>
            <a:endParaRPr lang="en-US" sz="1400" dirty="0" smtClean="0"/>
          </a:p>
          <a:p>
            <a:pPr eaLnBrk="1" hangingPunct="1">
              <a:lnSpc>
                <a:spcPct val="80000"/>
              </a:lnSpc>
              <a:buFont typeface="Wingdings" pitchFamily="2" charset="2"/>
              <a:buNone/>
            </a:pPr>
            <a:endParaRPr lang="en-US" sz="1400" dirty="0" smtClean="0"/>
          </a:p>
        </p:txBody>
      </p:sp>
      <p:pic>
        <p:nvPicPr>
          <p:cNvPr id="4" name="~PP429.WAV">
            <a:hlinkClick r:id="" action="ppaction://media"/>
          </p:cNvPr>
          <p:cNvPicPr>
            <a:picLocks noRot="1" noChangeAspect="1"/>
          </p:cNvPicPr>
          <p:nvPr>
            <a:wavAudioFile r:embed="rId1" name="~PP429.WAV"/>
          </p:nvPr>
        </p:nvPicPr>
        <p:blipFill>
          <a:blip r:embed="rId4" cstate="print"/>
          <a:stretch>
            <a:fillRect/>
          </a:stretch>
        </p:blipFill>
        <p:spPr>
          <a:xfrm>
            <a:off x="8712200" y="6426200"/>
            <a:ext cx="304800" cy="304800"/>
          </a:xfrm>
          <a:prstGeom prst="rect">
            <a:avLst/>
          </a:prstGeom>
        </p:spPr>
      </p:pic>
    </p:spTree>
  </p:cSld>
  <p:clrMapOvr>
    <a:masterClrMapping/>
  </p:clrMapOvr>
  <p:transition advTm="27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685800" y="685800"/>
            <a:ext cx="7772400" cy="457200"/>
          </a:xfrm>
        </p:spPr>
        <p:txBody>
          <a:bodyPr/>
          <a:lstStyle/>
          <a:p>
            <a:pPr eaLnBrk="1" hangingPunct="1"/>
            <a:r>
              <a:rPr lang="en-US" b="1" kern="1200" dirty="0" smtClean="0">
                <a:solidFill>
                  <a:schemeClr val="accent5">
                    <a:lumMod val="50000"/>
                  </a:schemeClr>
                </a:solidFill>
                <a:effectLst>
                  <a:outerShdw blurRad="38100" dist="38100" dir="2700000" algn="tl">
                    <a:srgbClr val="000000">
                      <a:alpha val="43137"/>
                    </a:srgbClr>
                  </a:outerShdw>
                </a:effectLst>
                <a:ea typeface="+mn-ea"/>
                <a:cs typeface="Arial" charset="0"/>
              </a:rPr>
              <a:t>Child Outcomes</a:t>
            </a:r>
          </a:p>
        </p:txBody>
      </p:sp>
      <p:sp>
        <p:nvSpPr>
          <p:cNvPr id="34819" name="Content Placeholder 2"/>
          <p:cNvSpPr>
            <a:spLocks noGrp="1"/>
          </p:cNvSpPr>
          <p:nvPr>
            <p:ph idx="1"/>
          </p:nvPr>
        </p:nvSpPr>
        <p:spPr>
          <a:xfrm>
            <a:off x="914400" y="1600200"/>
            <a:ext cx="7315200" cy="4572000"/>
          </a:xfrm>
        </p:spPr>
        <p:txBody>
          <a:bodyPr/>
          <a:lstStyle/>
          <a:p>
            <a:pPr marL="514350" indent="-914400">
              <a:spcBef>
                <a:spcPts val="0"/>
              </a:spcBef>
              <a:spcAft>
                <a:spcPts val="1200"/>
              </a:spcAft>
              <a:buNone/>
              <a:defRPr/>
            </a:pPr>
            <a:r>
              <a:rPr lang="en-US" dirty="0" smtClean="0"/>
              <a:t>Outcome 1: Positive social emotional skills (including positive social relationships)</a:t>
            </a:r>
          </a:p>
          <a:p>
            <a:pPr marL="914400" lvl="1" indent="-914400" eaLnBrk="1" hangingPunct="1">
              <a:spcBef>
                <a:spcPts val="0"/>
              </a:spcBef>
              <a:spcAft>
                <a:spcPts val="1200"/>
              </a:spcAft>
              <a:buFontTx/>
              <a:buNone/>
              <a:defRPr/>
            </a:pPr>
            <a:r>
              <a:rPr lang="en-US" sz="3200" dirty="0" smtClean="0"/>
              <a:t>	</a:t>
            </a:r>
            <a:r>
              <a:rPr lang="en-US" sz="3200" b="1" i="1" dirty="0" smtClean="0"/>
              <a:t>The intended meaning:</a:t>
            </a:r>
          </a:p>
          <a:p>
            <a:pPr marL="914400" lvl="1" indent="-914400" eaLnBrk="1" hangingPunct="1">
              <a:spcBef>
                <a:spcPts val="0"/>
              </a:spcBef>
              <a:spcAft>
                <a:spcPts val="1200"/>
              </a:spcAft>
              <a:buFontTx/>
              <a:buNone/>
              <a:defRPr/>
            </a:pPr>
            <a:r>
              <a:rPr lang="en-US" sz="3200" dirty="0" smtClean="0"/>
              <a:t>	Using social/emotional, language, cognitive (etc.) skills to have positive social relationships</a:t>
            </a:r>
          </a:p>
          <a:p>
            <a:pPr marL="914400" lvl="1" indent="-914400" algn="r">
              <a:spcBef>
                <a:spcPts val="0"/>
              </a:spcBef>
              <a:spcAft>
                <a:spcPts val="1200"/>
              </a:spcAft>
              <a:buNone/>
              <a:defRPr/>
            </a:pPr>
            <a:r>
              <a:rPr lang="en-US" sz="1600" i="1" dirty="0" smtClean="0"/>
              <a:t>Early Childhood Outcomes Center</a:t>
            </a:r>
          </a:p>
          <a:p>
            <a:pPr marL="914400" lvl="1" indent="-914400" eaLnBrk="1" hangingPunct="1">
              <a:spcBef>
                <a:spcPts val="0"/>
              </a:spcBef>
              <a:spcAft>
                <a:spcPts val="1200"/>
              </a:spcAft>
              <a:buFontTx/>
              <a:buNone/>
              <a:defRPr/>
            </a:pPr>
            <a:endParaRPr lang="en-US" sz="3200" dirty="0" smtClean="0"/>
          </a:p>
          <a:p>
            <a:pPr marL="914400" indent="-914400" eaLnBrk="1" hangingPunct="1">
              <a:spcBef>
                <a:spcPts val="0"/>
              </a:spcBef>
              <a:spcAft>
                <a:spcPts val="1200"/>
              </a:spcAft>
              <a:defRPr/>
            </a:pPr>
            <a:endParaRPr lang="en-US" dirty="0" smtClean="0"/>
          </a:p>
        </p:txBody>
      </p:sp>
      <p:pic>
        <p:nvPicPr>
          <p:cNvPr id="4" name="~PP3545.WAV">
            <a:hlinkClick r:id="" action="ppaction://media"/>
          </p:cNvPr>
          <p:cNvPicPr>
            <a:picLocks noRot="1" noChangeAspect="1"/>
          </p:cNvPicPr>
          <p:nvPr>
            <a:wavAudioFile r:embed="rId1" name="~PP3545.WAV"/>
          </p:nvPr>
        </p:nvPicPr>
        <p:blipFill>
          <a:blip r:embed="rId4" cstate="print"/>
          <a:stretch>
            <a:fillRect/>
          </a:stretch>
        </p:blipFill>
        <p:spPr>
          <a:xfrm>
            <a:off x="8712200" y="6426200"/>
            <a:ext cx="304800" cy="304800"/>
          </a:xfrm>
          <a:prstGeom prst="rect">
            <a:avLst/>
          </a:prstGeom>
        </p:spPr>
      </p:pic>
    </p:spTree>
  </p:cSld>
  <p:clrMapOvr>
    <a:masterClrMapping/>
  </p:clrMapOvr>
  <p:transition advTm="19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685800" y="675640"/>
            <a:ext cx="7772400" cy="533400"/>
          </a:xfrm>
        </p:spPr>
        <p:txBody>
          <a:bodyPr/>
          <a:lstStyle/>
          <a:p>
            <a:pPr marL="342900" indent="-342900" eaLnBrk="0" hangingPunct="0">
              <a:lnSpc>
                <a:spcPct val="90000"/>
              </a:lnSpc>
              <a:spcBef>
                <a:spcPct val="20000"/>
              </a:spcBef>
              <a:defRPr/>
            </a:pPr>
            <a:r>
              <a:rPr lang="en-US" b="1" kern="1200" dirty="0" smtClean="0">
                <a:solidFill>
                  <a:schemeClr val="accent5">
                    <a:lumMod val="50000"/>
                  </a:schemeClr>
                </a:solidFill>
                <a:effectLst>
                  <a:outerShdw blurRad="38100" dist="38100" dir="2700000" algn="tl">
                    <a:srgbClr val="000000">
                      <a:alpha val="43137"/>
                    </a:srgbClr>
                  </a:outerShdw>
                </a:effectLst>
                <a:ea typeface="+mn-ea"/>
                <a:cs typeface="Arial" charset="0"/>
              </a:rPr>
              <a:t>Child Outcomes</a:t>
            </a:r>
          </a:p>
        </p:txBody>
      </p:sp>
      <p:sp>
        <p:nvSpPr>
          <p:cNvPr id="3" name="Content Placeholder 2"/>
          <p:cNvSpPr>
            <a:spLocks noGrp="1"/>
          </p:cNvSpPr>
          <p:nvPr>
            <p:ph idx="1"/>
          </p:nvPr>
        </p:nvSpPr>
        <p:spPr>
          <a:xfrm>
            <a:off x="914400" y="1600200"/>
            <a:ext cx="7772400" cy="4800600"/>
          </a:xfrm>
        </p:spPr>
        <p:txBody>
          <a:bodyPr/>
          <a:lstStyle/>
          <a:p>
            <a:pPr marL="914400" lvl="1" indent="-914400">
              <a:spcBef>
                <a:spcPts val="0"/>
              </a:spcBef>
              <a:spcAft>
                <a:spcPts val="1200"/>
              </a:spcAft>
              <a:buNone/>
              <a:defRPr/>
            </a:pPr>
            <a:r>
              <a:rPr lang="en-US" sz="3200" dirty="0" smtClean="0"/>
              <a:t>Outcome 2: Acquisition and use of knowledge and skills (including early language/ communication [and early literacy])</a:t>
            </a:r>
          </a:p>
          <a:p>
            <a:pPr marL="914400" lvl="1" indent="-914400" eaLnBrk="1" hangingPunct="1">
              <a:spcBef>
                <a:spcPts val="0"/>
              </a:spcBef>
              <a:spcAft>
                <a:spcPts val="1200"/>
              </a:spcAft>
              <a:buNone/>
              <a:defRPr/>
            </a:pPr>
            <a:r>
              <a:rPr lang="en-US" sz="3200" dirty="0" smtClean="0"/>
              <a:t>	</a:t>
            </a:r>
            <a:r>
              <a:rPr lang="en-US" sz="3200" b="1" i="1" dirty="0" smtClean="0"/>
              <a:t>The intended meaning:</a:t>
            </a:r>
          </a:p>
          <a:p>
            <a:pPr marL="914400" lvl="1" indent="-914400" eaLnBrk="1" hangingPunct="1">
              <a:spcBef>
                <a:spcPts val="0"/>
              </a:spcBef>
              <a:spcAft>
                <a:spcPts val="1200"/>
              </a:spcAft>
              <a:buFontTx/>
              <a:buNone/>
              <a:defRPr/>
            </a:pPr>
            <a:r>
              <a:rPr lang="en-US" sz="3200" dirty="0" smtClean="0"/>
              <a:t>	Using cognitive, language (etc.) skills to reason, problem solve and understand their physical and social worlds</a:t>
            </a:r>
          </a:p>
          <a:p>
            <a:pPr marL="914400" lvl="1" indent="-914400" algn="r">
              <a:lnSpc>
                <a:spcPct val="90000"/>
              </a:lnSpc>
              <a:spcBef>
                <a:spcPts val="0"/>
              </a:spcBef>
              <a:spcAft>
                <a:spcPts val="1200"/>
              </a:spcAft>
              <a:buNone/>
              <a:defRPr/>
            </a:pPr>
            <a:r>
              <a:rPr lang="en-US" sz="1600" i="1" dirty="0" smtClean="0"/>
              <a:t>Early Childhood Outcomes Center</a:t>
            </a:r>
          </a:p>
          <a:p>
            <a:pPr marL="623888" lvl="1" indent="0" eaLnBrk="1" hangingPunct="1">
              <a:lnSpc>
                <a:spcPct val="90000"/>
              </a:lnSpc>
              <a:buFontTx/>
              <a:buNone/>
              <a:defRPr/>
            </a:pPr>
            <a:endParaRPr lang="en-US" sz="3200" dirty="0" smtClean="0"/>
          </a:p>
          <a:p>
            <a:pPr marL="623888" lvl="1" indent="0" eaLnBrk="1" hangingPunct="1">
              <a:lnSpc>
                <a:spcPct val="90000"/>
              </a:lnSpc>
              <a:buFontTx/>
              <a:buNone/>
              <a:defRPr/>
            </a:pPr>
            <a:endParaRPr lang="en-US" sz="3200" dirty="0" smtClean="0"/>
          </a:p>
          <a:p>
            <a:pPr eaLnBrk="1" hangingPunct="1">
              <a:defRPr/>
            </a:pPr>
            <a:endParaRPr lang="en-US" dirty="0"/>
          </a:p>
        </p:txBody>
      </p:sp>
      <p:pic>
        <p:nvPicPr>
          <p:cNvPr id="4" name="~PP1579.WAV">
            <a:hlinkClick r:id="" action="ppaction://media"/>
          </p:cNvPr>
          <p:cNvPicPr>
            <a:picLocks noRot="1" noChangeAspect="1"/>
          </p:cNvPicPr>
          <p:nvPr>
            <a:wavAudioFile r:embed="rId1" name="~PP1579.WAV"/>
          </p:nvPr>
        </p:nvPicPr>
        <p:blipFill>
          <a:blip r:embed="rId3" cstate="print"/>
          <a:stretch>
            <a:fillRect/>
          </a:stretch>
        </p:blipFill>
        <p:spPr>
          <a:xfrm>
            <a:off x="8712200" y="6426200"/>
            <a:ext cx="304800" cy="304800"/>
          </a:xfrm>
          <a:prstGeom prst="rect">
            <a:avLst/>
          </a:prstGeom>
        </p:spPr>
      </p:pic>
    </p:spTree>
  </p:cSld>
  <p:clrMapOvr>
    <a:masterClrMapping/>
  </p:clrMapOvr>
  <p:transition advTm="22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685800" y="716280"/>
            <a:ext cx="7772400" cy="457200"/>
          </a:xfrm>
        </p:spPr>
        <p:txBody>
          <a:bodyPr/>
          <a:lstStyle/>
          <a:p>
            <a:pPr marL="342900" indent="-342900" eaLnBrk="0" hangingPunct="0">
              <a:lnSpc>
                <a:spcPct val="90000"/>
              </a:lnSpc>
              <a:spcBef>
                <a:spcPct val="20000"/>
              </a:spcBef>
              <a:defRPr/>
            </a:pPr>
            <a:r>
              <a:rPr lang="en-US" b="1" kern="1200" dirty="0" smtClean="0">
                <a:solidFill>
                  <a:schemeClr val="accent5">
                    <a:lumMod val="50000"/>
                  </a:schemeClr>
                </a:solidFill>
                <a:effectLst>
                  <a:outerShdw blurRad="38100" dist="38100" dir="2700000" algn="tl">
                    <a:srgbClr val="000000">
                      <a:alpha val="43137"/>
                    </a:srgbClr>
                  </a:outerShdw>
                </a:effectLst>
                <a:ea typeface="+mn-ea"/>
                <a:cs typeface="Arial" charset="0"/>
              </a:rPr>
              <a:t>Child Outcomes</a:t>
            </a:r>
          </a:p>
        </p:txBody>
      </p:sp>
      <p:sp>
        <p:nvSpPr>
          <p:cNvPr id="3" name="Content Placeholder 2"/>
          <p:cNvSpPr>
            <a:spLocks noGrp="1"/>
          </p:cNvSpPr>
          <p:nvPr>
            <p:ph idx="1"/>
          </p:nvPr>
        </p:nvSpPr>
        <p:spPr>
          <a:xfrm>
            <a:off x="914400" y="1600200"/>
            <a:ext cx="7543800" cy="4495800"/>
          </a:xfrm>
        </p:spPr>
        <p:txBody>
          <a:bodyPr/>
          <a:lstStyle/>
          <a:p>
            <a:pPr marL="914400" lvl="1" indent="-914400">
              <a:spcBef>
                <a:spcPts val="0"/>
              </a:spcBef>
              <a:spcAft>
                <a:spcPts val="1200"/>
              </a:spcAft>
              <a:buNone/>
              <a:defRPr/>
            </a:pPr>
            <a:r>
              <a:rPr lang="en-US" sz="3200" dirty="0" smtClean="0"/>
              <a:t>Outcome 3: Use of appropriate behaviors to meet their needs</a:t>
            </a:r>
          </a:p>
          <a:p>
            <a:pPr marL="914400" lvl="1" indent="-914400" eaLnBrk="1" hangingPunct="1">
              <a:spcBef>
                <a:spcPts val="0"/>
              </a:spcBef>
              <a:spcAft>
                <a:spcPts val="1200"/>
              </a:spcAft>
              <a:buFontTx/>
              <a:buNone/>
              <a:defRPr/>
            </a:pPr>
            <a:r>
              <a:rPr lang="en-US" sz="3200" dirty="0" smtClean="0"/>
              <a:t>	</a:t>
            </a:r>
            <a:r>
              <a:rPr lang="en-US" sz="3200" b="1" i="1" dirty="0" smtClean="0"/>
              <a:t>The intended meaning:</a:t>
            </a:r>
          </a:p>
          <a:p>
            <a:pPr marL="914400" lvl="1" indent="-914400">
              <a:spcBef>
                <a:spcPts val="0"/>
              </a:spcBef>
              <a:spcAft>
                <a:spcPts val="1200"/>
              </a:spcAft>
              <a:buNone/>
              <a:defRPr/>
            </a:pPr>
            <a:r>
              <a:rPr lang="en-US" sz="3200" dirty="0" smtClean="0"/>
              <a:t>	Using motor, language, social, cognitive (etc.) skills to successfully take care of themselves and their needs</a:t>
            </a:r>
          </a:p>
          <a:p>
            <a:pPr marL="463550" lvl="1" indent="-463550" algn="r">
              <a:spcBef>
                <a:spcPts val="0"/>
              </a:spcBef>
              <a:spcAft>
                <a:spcPts val="1200"/>
              </a:spcAft>
              <a:buNone/>
              <a:defRPr/>
            </a:pPr>
            <a:r>
              <a:rPr lang="en-US" sz="1800" dirty="0" smtClean="0"/>
              <a:t>Early Childhood Outcomes Center</a:t>
            </a:r>
          </a:p>
          <a:p>
            <a:pPr marL="508000" indent="0" eaLnBrk="1" hangingPunct="1">
              <a:buFontTx/>
              <a:buNone/>
              <a:defRPr/>
            </a:pPr>
            <a:endParaRPr lang="en-US" dirty="0"/>
          </a:p>
        </p:txBody>
      </p:sp>
      <p:pic>
        <p:nvPicPr>
          <p:cNvPr id="4" name="~PP3683.WAV">
            <a:hlinkClick r:id="" action="ppaction://media"/>
          </p:cNvPr>
          <p:cNvPicPr>
            <a:picLocks noRot="1" noChangeAspect="1"/>
          </p:cNvPicPr>
          <p:nvPr>
            <a:wavAudioFile r:embed="rId1" name="~PP3683.WAV"/>
          </p:nvPr>
        </p:nvPicPr>
        <p:blipFill>
          <a:blip r:embed="rId4" cstate="print"/>
          <a:stretch>
            <a:fillRect/>
          </a:stretch>
        </p:blipFill>
        <p:spPr>
          <a:xfrm>
            <a:off x="8712200" y="6426200"/>
            <a:ext cx="304800" cy="304800"/>
          </a:xfrm>
          <a:prstGeom prst="rect">
            <a:avLst/>
          </a:prstGeom>
        </p:spPr>
      </p:pic>
    </p:spTree>
  </p:cSld>
  <p:clrMapOvr>
    <a:masterClrMapping/>
  </p:clrMapOvr>
  <p:transition advTm="38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675481" y="685800"/>
            <a:ext cx="7793038" cy="457200"/>
          </a:xfrm>
        </p:spPr>
        <p:txBody>
          <a:bodyPr/>
          <a:lstStyle/>
          <a:p>
            <a:pPr eaLnBrk="1" hangingPunct="1"/>
            <a:r>
              <a:rPr lang="en-US" b="1" kern="1200" dirty="0" smtClean="0">
                <a:solidFill>
                  <a:schemeClr val="accent5">
                    <a:lumMod val="50000"/>
                  </a:schemeClr>
                </a:solidFill>
                <a:effectLst>
                  <a:outerShdw blurRad="38100" dist="38100" dir="2700000" algn="tl">
                    <a:srgbClr val="000000">
                      <a:alpha val="43137"/>
                    </a:srgbClr>
                  </a:outerShdw>
                </a:effectLst>
                <a:ea typeface="+mn-ea"/>
                <a:cs typeface="Arial" charset="0"/>
              </a:rPr>
              <a:t>OSEP Reporting Categories</a:t>
            </a:r>
          </a:p>
        </p:txBody>
      </p:sp>
      <p:sp>
        <p:nvSpPr>
          <p:cNvPr id="41987" name="Rectangle 3"/>
          <p:cNvSpPr>
            <a:spLocks noGrp="1" noChangeArrowheads="1"/>
          </p:cNvSpPr>
          <p:nvPr>
            <p:ph idx="1"/>
          </p:nvPr>
        </p:nvSpPr>
        <p:spPr>
          <a:xfrm>
            <a:off x="914400" y="1600200"/>
            <a:ext cx="7696200" cy="4343400"/>
          </a:xfrm>
        </p:spPr>
        <p:txBody>
          <a:bodyPr/>
          <a:lstStyle/>
          <a:p>
            <a:pPr marL="457200" indent="-457200" eaLnBrk="1" hangingPunct="1">
              <a:spcBef>
                <a:spcPts val="0"/>
              </a:spcBef>
              <a:spcAft>
                <a:spcPts val="1200"/>
              </a:spcAft>
              <a:buFontTx/>
              <a:buNone/>
            </a:pPr>
            <a:r>
              <a:rPr lang="en-US" sz="2400" b="1" dirty="0" smtClean="0"/>
              <a:t>Percentage of children who: </a:t>
            </a:r>
          </a:p>
          <a:p>
            <a:pPr marL="457200" indent="-457200" eaLnBrk="1" hangingPunct="1">
              <a:spcBef>
                <a:spcPts val="0"/>
              </a:spcBef>
              <a:spcAft>
                <a:spcPts val="0"/>
              </a:spcAft>
              <a:buFontTx/>
              <a:buNone/>
            </a:pPr>
            <a:r>
              <a:rPr lang="en-US" sz="2400" dirty="0" smtClean="0"/>
              <a:t>a.	Did not improve functioning</a:t>
            </a:r>
          </a:p>
          <a:p>
            <a:pPr marL="457200" indent="-457200" eaLnBrk="1" hangingPunct="1">
              <a:spcBef>
                <a:spcPts val="0"/>
              </a:spcBef>
              <a:spcAft>
                <a:spcPts val="0"/>
              </a:spcAft>
              <a:buFontTx/>
              <a:buNone/>
            </a:pPr>
            <a:r>
              <a:rPr lang="en-US" sz="2400" dirty="0" smtClean="0"/>
              <a:t>b.	Improved functioning, but not sufficient to move nearer to functioning comparable to same-aged peers </a:t>
            </a:r>
          </a:p>
          <a:p>
            <a:pPr marL="457200" indent="-457200" eaLnBrk="1" hangingPunct="1">
              <a:spcBef>
                <a:spcPts val="0"/>
              </a:spcBef>
              <a:spcAft>
                <a:spcPts val="0"/>
              </a:spcAft>
              <a:buFontTx/>
              <a:buNone/>
            </a:pPr>
            <a:r>
              <a:rPr lang="en-US" sz="2400" dirty="0" smtClean="0"/>
              <a:t>c.	Improved functioning to level nearer to same-aged peers but did not reach it</a:t>
            </a:r>
          </a:p>
          <a:p>
            <a:pPr marL="457200" indent="-457200" eaLnBrk="1" hangingPunct="1">
              <a:spcBef>
                <a:spcPts val="0"/>
              </a:spcBef>
              <a:spcAft>
                <a:spcPts val="0"/>
              </a:spcAft>
              <a:buFontTx/>
              <a:buNone/>
            </a:pPr>
            <a:r>
              <a:rPr lang="en-US" sz="2400" dirty="0" smtClean="0"/>
              <a:t>d.	Improved functioning to reach level comparable to same-aged peers</a:t>
            </a:r>
          </a:p>
          <a:p>
            <a:pPr marL="457200" indent="-457200" eaLnBrk="1" hangingPunct="1">
              <a:spcBef>
                <a:spcPts val="0"/>
              </a:spcBef>
              <a:spcAft>
                <a:spcPts val="0"/>
              </a:spcAft>
              <a:buFontTx/>
              <a:buAutoNum type="alphaLcPeriod" startAt="5"/>
            </a:pPr>
            <a:r>
              <a:rPr lang="en-US" sz="2400" dirty="0" smtClean="0"/>
              <a:t>Maintained functioning at level comparable to same-aged peers</a:t>
            </a:r>
          </a:p>
          <a:p>
            <a:pPr marL="914400" lvl="1" indent="-914400" algn="r">
              <a:lnSpc>
                <a:spcPct val="90000"/>
              </a:lnSpc>
              <a:spcBef>
                <a:spcPts val="0"/>
              </a:spcBef>
              <a:spcAft>
                <a:spcPts val="1200"/>
              </a:spcAft>
              <a:buNone/>
              <a:defRPr/>
            </a:pPr>
            <a:r>
              <a:rPr lang="en-US" sz="1600" i="1" dirty="0" smtClean="0"/>
              <a:t>Early Childhood Outcomes Center</a:t>
            </a:r>
          </a:p>
          <a:p>
            <a:pPr marL="457200" indent="-457200" eaLnBrk="1" hangingPunct="1">
              <a:lnSpc>
                <a:spcPct val="90000"/>
              </a:lnSpc>
              <a:buFontTx/>
              <a:buAutoNum type="alphaLcPeriod" startAt="5"/>
            </a:pPr>
            <a:endParaRPr lang="en-US" sz="2400" dirty="0" smtClean="0"/>
          </a:p>
        </p:txBody>
      </p:sp>
      <p:pic>
        <p:nvPicPr>
          <p:cNvPr id="5" name="~PP447.WAV">
            <a:hlinkClick r:id="" action="ppaction://media"/>
          </p:cNvPr>
          <p:cNvPicPr>
            <a:picLocks noRot="1" noChangeAspect="1"/>
          </p:cNvPicPr>
          <p:nvPr>
            <a:wavAudioFile r:embed="rId1" name="~PP447.WAV"/>
          </p:nvPr>
        </p:nvPicPr>
        <p:blipFill>
          <a:blip r:embed="rId4" cstate="print"/>
          <a:stretch>
            <a:fillRect/>
          </a:stretch>
        </p:blipFill>
        <p:spPr>
          <a:xfrm>
            <a:off x="8712200" y="6426200"/>
            <a:ext cx="304800" cy="304800"/>
          </a:xfrm>
          <a:prstGeom prst="rect">
            <a:avLst/>
          </a:prstGeom>
        </p:spPr>
      </p:pic>
    </p:spTree>
  </p:cSld>
  <p:clrMapOvr>
    <a:masterClrMapping/>
  </p:clrMapOvr>
  <p:transition advTm="75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533400" y="685800"/>
            <a:ext cx="8077200" cy="1143000"/>
          </a:xfrm>
        </p:spPr>
        <p:txBody>
          <a:bodyPr/>
          <a:lstStyle/>
          <a:p>
            <a:pPr marL="342900" indent="-342900" eaLnBrk="0" hangingPunct="0">
              <a:lnSpc>
                <a:spcPct val="90000"/>
              </a:lnSpc>
              <a:spcBef>
                <a:spcPct val="20000"/>
              </a:spcBef>
              <a:defRPr/>
            </a:pPr>
            <a:r>
              <a:rPr lang="en-US" b="1" kern="1200" dirty="0" smtClean="0">
                <a:solidFill>
                  <a:schemeClr val="accent5">
                    <a:lumMod val="50000"/>
                  </a:schemeClr>
                </a:solidFill>
                <a:effectLst>
                  <a:outerShdw blurRad="38100" dist="38100" dir="2700000" algn="tl">
                    <a:srgbClr val="000000">
                      <a:alpha val="43137"/>
                    </a:srgbClr>
                  </a:outerShdw>
                </a:effectLst>
                <a:ea typeface="+mn-ea"/>
                <a:cs typeface="Arial" charset="0"/>
              </a:rPr>
              <a:t>Key Concepts Related to </a:t>
            </a:r>
            <a:br>
              <a:rPr lang="en-US" b="1" kern="1200" dirty="0" smtClean="0">
                <a:solidFill>
                  <a:schemeClr val="accent5">
                    <a:lumMod val="50000"/>
                  </a:schemeClr>
                </a:solidFill>
                <a:effectLst>
                  <a:outerShdw blurRad="38100" dist="38100" dir="2700000" algn="tl">
                    <a:srgbClr val="000000">
                      <a:alpha val="43137"/>
                    </a:srgbClr>
                  </a:outerShdw>
                </a:effectLst>
                <a:ea typeface="+mn-ea"/>
                <a:cs typeface="Arial" charset="0"/>
              </a:rPr>
            </a:br>
            <a:r>
              <a:rPr lang="en-US" b="1" kern="1200" dirty="0" smtClean="0">
                <a:solidFill>
                  <a:schemeClr val="accent5">
                    <a:lumMod val="50000"/>
                  </a:schemeClr>
                </a:solidFill>
                <a:effectLst>
                  <a:outerShdw blurRad="38100" dist="38100" dir="2700000" algn="tl">
                    <a:srgbClr val="000000">
                      <a:alpha val="43137"/>
                    </a:srgbClr>
                  </a:outerShdw>
                </a:effectLst>
                <a:ea typeface="+mn-ea"/>
                <a:cs typeface="Arial" charset="0"/>
              </a:rPr>
              <a:t>Progress Categories</a:t>
            </a:r>
          </a:p>
        </p:txBody>
      </p:sp>
      <p:sp>
        <p:nvSpPr>
          <p:cNvPr id="43011" name="Content Placeholder 2"/>
          <p:cNvSpPr>
            <a:spLocks noGrp="1"/>
          </p:cNvSpPr>
          <p:nvPr>
            <p:ph sz="half" idx="1"/>
          </p:nvPr>
        </p:nvSpPr>
        <p:spPr>
          <a:xfrm>
            <a:off x="4572000" y="2133600"/>
            <a:ext cx="4191000" cy="4724400"/>
          </a:xfrm>
        </p:spPr>
        <p:txBody>
          <a:bodyPr/>
          <a:lstStyle/>
          <a:p>
            <a:pPr eaLnBrk="1" hangingPunct="1">
              <a:spcBef>
                <a:spcPts val="0"/>
              </a:spcBef>
              <a:spcAft>
                <a:spcPts val="600"/>
              </a:spcAft>
            </a:pPr>
            <a:r>
              <a:rPr lang="en-US" sz="2600" dirty="0" smtClean="0"/>
              <a:t>Progress categories require two data points for each child </a:t>
            </a:r>
          </a:p>
          <a:p>
            <a:pPr eaLnBrk="1" hangingPunct="1">
              <a:spcBef>
                <a:spcPts val="0"/>
              </a:spcBef>
              <a:spcAft>
                <a:spcPts val="600"/>
              </a:spcAft>
            </a:pPr>
            <a:r>
              <a:rPr lang="en-US" sz="2600" dirty="0" smtClean="0"/>
              <a:t>Based on growth trajectories</a:t>
            </a:r>
          </a:p>
          <a:p>
            <a:pPr eaLnBrk="1" hangingPunct="1">
              <a:spcBef>
                <a:spcPts val="0"/>
              </a:spcBef>
              <a:spcAft>
                <a:spcPts val="600"/>
              </a:spcAft>
            </a:pPr>
            <a:r>
              <a:rPr lang="en-US" sz="2600" dirty="0" smtClean="0"/>
              <a:t>Compare child to himself or herself over time</a:t>
            </a:r>
          </a:p>
          <a:p>
            <a:pPr eaLnBrk="1" hangingPunct="1">
              <a:spcBef>
                <a:spcPts val="0"/>
              </a:spcBef>
              <a:spcAft>
                <a:spcPts val="600"/>
              </a:spcAft>
            </a:pPr>
            <a:r>
              <a:rPr lang="en-US" sz="2600" dirty="0" smtClean="0"/>
              <a:t>Compares each child to age expectations</a:t>
            </a:r>
          </a:p>
          <a:p>
            <a:pPr marL="914400" lvl="1" indent="-914400" algn="r">
              <a:spcBef>
                <a:spcPts val="0"/>
              </a:spcBef>
              <a:spcAft>
                <a:spcPts val="1200"/>
              </a:spcAft>
              <a:buNone/>
              <a:defRPr/>
            </a:pPr>
            <a:r>
              <a:rPr lang="en-US" sz="1600" i="1" dirty="0" smtClean="0"/>
              <a:t>Early Childhood Outcomes Center</a:t>
            </a:r>
          </a:p>
          <a:p>
            <a:pPr eaLnBrk="1" hangingPunct="1">
              <a:spcBef>
                <a:spcPts val="0"/>
              </a:spcBef>
              <a:spcAft>
                <a:spcPts val="600"/>
              </a:spcAft>
            </a:pPr>
            <a:endParaRPr lang="en-US" sz="2600" dirty="0" smtClean="0"/>
          </a:p>
        </p:txBody>
      </p:sp>
      <p:pic>
        <p:nvPicPr>
          <p:cNvPr id="43014" name="Picture 26"/>
          <p:cNvPicPr>
            <a:picLocks noChangeAspect="1" noChangeArrowheads="1"/>
          </p:cNvPicPr>
          <p:nvPr/>
        </p:nvPicPr>
        <p:blipFill>
          <a:blip r:embed="rId4" cstate="print"/>
          <a:srcRect/>
          <a:stretch>
            <a:fillRect/>
          </a:stretch>
        </p:blipFill>
        <p:spPr bwMode="auto">
          <a:xfrm>
            <a:off x="304800" y="2667000"/>
            <a:ext cx="4184650" cy="2743200"/>
          </a:xfrm>
          <a:prstGeom prst="rect">
            <a:avLst/>
          </a:prstGeom>
          <a:noFill/>
          <a:ln w="9525">
            <a:noFill/>
            <a:miter lim="800000"/>
            <a:headEnd/>
            <a:tailEnd/>
          </a:ln>
        </p:spPr>
      </p:pic>
      <p:pic>
        <p:nvPicPr>
          <p:cNvPr id="5" name="~PP1418.WAV">
            <a:hlinkClick r:id="" action="ppaction://media"/>
          </p:cNvPr>
          <p:cNvPicPr>
            <a:picLocks noRot="1" noChangeAspect="1"/>
          </p:cNvPicPr>
          <p:nvPr>
            <a:wavAudioFile r:embed="rId1" name="~PP1418.WAV"/>
          </p:nvPr>
        </p:nvPicPr>
        <p:blipFill>
          <a:blip r:embed="rId5" cstate="print"/>
          <a:stretch>
            <a:fillRect/>
          </a:stretch>
        </p:blipFill>
        <p:spPr>
          <a:xfrm>
            <a:off x="8712200" y="6426200"/>
            <a:ext cx="304800" cy="304800"/>
          </a:xfrm>
          <a:prstGeom prst="rect">
            <a:avLst/>
          </a:prstGeom>
        </p:spPr>
      </p:pic>
    </p:spTree>
  </p:cSld>
  <p:clrMapOvr>
    <a:masterClrMapping/>
  </p:clrMapOvr>
  <p:transition advTm="53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1447800" y="609600"/>
          <a:ext cx="7237379" cy="5486400"/>
        </p:xfrm>
        <a:graphic>
          <a:graphicData uri="http://schemas.openxmlformats.org/presentationml/2006/ole">
            <p:oleObj spid="_x0000_s2050" name="Acrobat Document" r:id="rId5" imgW="7542857" imgH="5830114" progId="AcroExch.Document.7">
              <p:embed/>
            </p:oleObj>
          </a:graphicData>
        </a:graphic>
      </p:graphicFrame>
      <p:sp>
        <p:nvSpPr>
          <p:cNvPr id="2051" name="Line 3"/>
          <p:cNvSpPr>
            <a:spLocks noChangeShapeType="1"/>
          </p:cNvSpPr>
          <p:nvPr/>
        </p:nvSpPr>
        <p:spPr bwMode="auto">
          <a:xfrm flipV="1">
            <a:off x="1828800" y="2819400"/>
            <a:ext cx="5943600" cy="2057400"/>
          </a:xfrm>
          <a:prstGeom prst="line">
            <a:avLst/>
          </a:prstGeom>
          <a:noFill/>
          <a:ln w="38100">
            <a:solidFill>
              <a:schemeClr val="tx1"/>
            </a:solidFill>
            <a:prstDash val="sysDot"/>
            <a:round/>
            <a:headEnd/>
            <a:tailEnd/>
          </a:ln>
        </p:spPr>
        <p:txBody>
          <a:bodyPr/>
          <a:lstStyle/>
          <a:p>
            <a:endParaRPr lang="en-US"/>
          </a:p>
        </p:txBody>
      </p:sp>
      <p:grpSp>
        <p:nvGrpSpPr>
          <p:cNvPr id="7" name="Group 6"/>
          <p:cNvGrpSpPr/>
          <p:nvPr/>
        </p:nvGrpSpPr>
        <p:grpSpPr>
          <a:xfrm>
            <a:off x="838200" y="1600200"/>
            <a:ext cx="381000" cy="3477875"/>
            <a:chOff x="914400" y="1143000"/>
            <a:chExt cx="381000" cy="3477875"/>
          </a:xfrm>
        </p:grpSpPr>
        <p:sp>
          <p:nvSpPr>
            <p:cNvPr id="2052" name="Line 4"/>
            <p:cNvSpPr>
              <a:spLocks noChangeShapeType="1"/>
            </p:cNvSpPr>
            <p:nvPr/>
          </p:nvSpPr>
          <p:spPr bwMode="auto">
            <a:xfrm flipV="1">
              <a:off x="1295400" y="1219200"/>
              <a:ext cx="0" cy="3276600"/>
            </a:xfrm>
            <a:prstGeom prst="line">
              <a:avLst/>
            </a:prstGeom>
            <a:noFill/>
            <a:ln w="12700">
              <a:solidFill>
                <a:schemeClr val="tx1"/>
              </a:solidFill>
              <a:round/>
              <a:headEnd/>
              <a:tailEnd/>
            </a:ln>
          </p:spPr>
          <p:txBody>
            <a:bodyPr/>
            <a:lstStyle/>
            <a:p>
              <a:endParaRPr lang="en-US"/>
            </a:p>
          </p:txBody>
        </p:sp>
        <p:sp>
          <p:nvSpPr>
            <p:cNvPr id="2053" name="Text Box 6"/>
            <p:cNvSpPr txBox="1">
              <a:spLocks noChangeArrowheads="1"/>
            </p:cNvSpPr>
            <p:nvPr/>
          </p:nvSpPr>
          <p:spPr bwMode="auto">
            <a:xfrm>
              <a:off x="914400" y="1143000"/>
              <a:ext cx="320675" cy="3477875"/>
            </a:xfrm>
            <a:prstGeom prst="rect">
              <a:avLst/>
            </a:prstGeom>
            <a:noFill/>
            <a:ln w="9525">
              <a:noFill/>
              <a:miter lim="800000"/>
              <a:headEnd/>
              <a:tailEnd/>
            </a:ln>
          </p:spPr>
          <p:txBody>
            <a:bodyPr>
              <a:spAutoFit/>
            </a:bodyPr>
            <a:lstStyle/>
            <a:p>
              <a:pPr algn="r">
                <a:spcBef>
                  <a:spcPct val="50000"/>
                </a:spcBef>
              </a:pPr>
              <a:r>
                <a:rPr lang="en-US" sz="2000" dirty="0" smtClean="0">
                  <a:latin typeface="+mn-lt"/>
                </a:rPr>
                <a:t>FUNCTIONING</a:t>
              </a:r>
              <a:endParaRPr lang="en-US" sz="2000" dirty="0">
                <a:latin typeface="+mn-lt"/>
              </a:endParaRPr>
            </a:p>
          </p:txBody>
        </p:sp>
      </p:grpSp>
      <p:pic>
        <p:nvPicPr>
          <p:cNvPr id="9" name="~PP2778.WAV">
            <a:hlinkClick r:id="" action="ppaction://media"/>
          </p:cNvPr>
          <p:cNvPicPr>
            <a:picLocks noRot="1" noChangeAspect="1"/>
          </p:cNvPicPr>
          <p:nvPr>
            <a:wavAudioFile r:embed="rId2" name="~PP2778.WAV"/>
          </p:nvPr>
        </p:nvPicPr>
        <p:blipFill>
          <a:blip r:embed="rId6" cstate="print"/>
          <a:stretch>
            <a:fillRect/>
          </a:stretch>
        </p:blipFill>
        <p:spPr>
          <a:xfrm>
            <a:off x="8712200" y="6426200"/>
            <a:ext cx="304800" cy="304800"/>
          </a:xfrm>
          <a:prstGeom prst="rect">
            <a:avLst/>
          </a:prstGeom>
        </p:spPr>
      </p:pic>
    </p:spTree>
  </p:cSld>
  <p:clrMapOvr>
    <a:masterClrMapping/>
  </p:clrMapOvr>
  <p:transition advTm="37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6" name="Rectangle 2"/>
          <p:cNvSpPr>
            <a:spLocks noGrp="1" noChangeArrowheads="1"/>
          </p:cNvSpPr>
          <p:nvPr>
            <p:ph type="title"/>
          </p:nvPr>
        </p:nvSpPr>
        <p:spPr>
          <a:xfrm>
            <a:off x="685800" y="685800"/>
            <a:ext cx="7772400" cy="457200"/>
          </a:xfrm>
        </p:spPr>
        <p:txBody>
          <a:bodyPr/>
          <a:lstStyle/>
          <a:p>
            <a:pPr marL="342900" indent="-342900" eaLnBrk="0" hangingPunct="0">
              <a:lnSpc>
                <a:spcPct val="90000"/>
              </a:lnSpc>
              <a:spcBef>
                <a:spcPct val="20000"/>
              </a:spcBef>
              <a:defRPr/>
            </a:pPr>
            <a:r>
              <a:rPr lang="en-US" b="1" kern="1200" dirty="0" smtClean="0">
                <a:solidFill>
                  <a:schemeClr val="accent5">
                    <a:lumMod val="50000"/>
                  </a:schemeClr>
                </a:solidFill>
                <a:effectLst>
                  <a:outerShdw blurRad="38100" dist="38100" dir="2700000" algn="tl">
                    <a:srgbClr val="000000">
                      <a:alpha val="43137"/>
                    </a:srgbClr>
                  </a:outerShdw>
                </a:effectLst>
                <a:ea typeface="+mn-ea"/>
                <a:cs typeface="Arial" charset="0"/>
              </a:rPr>
              <a:t>The “a” Category </a:t>
            </a:r>
          </a:p>
        </p:txBody>
      </p:sp>
      <p:sp>
        <p:nvSpPr>
          <p:cNvPr id="44037" name="Rectangle 3"/>
          <p:cNvSpPr>
            <a:spLocks noGrp="1" noChangeArrowheads="1"/>
          </p:cNvSpPr>
          <p:nvPr>
            <p:ph idx="1"/>
          </p:nvPr>
        </p:nvSpPr>
        <p:spPr>
          <a:xfrm>
            <a:off x="914400" y="1600200"/>
            <a:ext cx="7315200" cy="4635500"/>
          </a:xfrm>
        </p:spPr>
        <p:txBody>
          <a:bodyPr/>
          <a:lstStyle/>
          <a:p>
            <a:pPr marL="457200" indent="-457200" eaLnBrk="1" hangingPunct="1">
              <a:spcBef>
                <a:spcPts val="0"/>
              </a:spcBef>
              <a:spcAft>
                <a:spcPts val="600"/>
              </a:spcAft>
              <a:buFont typeface="Wingdings" pitchFamily="2" charset="2"/>
              <a:buNone/>
            </a:pPr>
            <a:r>
              <a:rPr lang="en-US" dirty="0" smtClean="0"/>
              <a:t>a.	Percent of Part C/preschool children who did not improve functioning</a:t>
            </a:r>
          </a:p>
          <a:p>
            <a:pPr lvl="1" eaLnBrk="1" hangingPunct="1">
              <a:spcBef>
                <a:spcPts val="0"/>
              </a:spcBef>
              <a:spcAft>
                <a:spcPts val="600"/>
              </a:spcAft>
            </a:pPr>
            <a:r>
              <a:rPr lang="en-US" dirty="0" smtClean="0"/>
              <a:t>Children who acquired no new skills or regressed during their time in the program</a:t>
            </a:r>
          </a:p>
          <a:p>
            <a:pPr lvl="1" eaLnBrk="1" hangingPunct="1">
              <a:spcBef>
                <a:spcPts val="0"/>
              </a:spcBef>
              <a:spcAft>
                <a:spcPts val="600"/>
              </a:spcAft>
            </a:pPr>
            <a:r>
              <a:rPr lang="en-US" dirty="0" smtClean="0"/>
              <a:t>Didn’t gain or use even one new skill</a:t>
            </a:r>
          </a:p>
          <a:p>
            <a:pPr marL="457200" indent="-457200">
              <a:spcBef>
                <a:spcPts val="0"/>
              </a:spcBef>
              <a:spcAft>
                <a:spcPts val="600"/>
              </a:spcAft>
              <a:buNone/>
            </a:pPr>
            <a:r>
              <a:rPr lang="en-US" dirty="0" smtClean="0"/>
              <a:t>	Children with degenerative conditions/ significant disabilities</a:t>
            </a:r>
            <a:endParaRPr lang="en-US" sz="2600" dirty="0" smtClean="0"/>
          </a:p>
          <a:p>
            <a:pPr marL="914400" lvl="1" indent="-914400" algn="r">
              <a:spcBef>
                <a:spcPts val="0"/>
              </a:spcBef>
              <a:spcAft>
                <a:spcPts val="1200"/>
              </a:spcAft>
              <a:buNone/>
              <a:defRPr/>
            </a:pPr>
            <a:r>
              <a:rPr lang="en-US" sz="1600" i="1" dirty="0" smtClean="0"/>
              <a:t>Early Childhood Outcomes Center</a:t>
            </a:r>
          </a:p>
          <a:p>
            <a:pPr eaLnBrk="1" hangingPunct="1"/>
            <a:endParaRPr lang="en-US" dirty="0" smtClean="0"/>
          </a:p>
        </p:txBody>
      </p:sp>
      <p:pic>
        <p:nvPicPr>
          <p:cNvPr id="5" name="~PP313.WAV">
            <a:hlinkClick r:id="" action="ppaction://media"/>
          </p:cNvPr>
          <p:cNvPicPr>
            <a:picLocks noRot="1" noChangeAspect="1"/>
          </p:cNvPicPr>
          <p:nvPr>
            <a:wavAudioFile r:embed="rId1" name="~PP313.WAV"/>
          </p:nvPr>
        </p:nvPicPr>
        <p:blipFill>
          <a:blip r:embed="rId4" cstate="print"/>
          <a:stretch>
            <a:fillRect/>
          </a:stretch>
        </p:blipFill>
        <p:spPr>
          <a:xfrm>
            <a:off x="8712200" y="6426200"/>
            <a:ext cx="304800" cy="304800"/>
          </a:xfrm>
          <a:prstGeom prst="rect">
            <a:avLst/>
          </a:prstGeom>
        </p:spPr>
      </p:pic>
    </p:spTree>
  </p:cSld>
  <p:clrMapOvr>
    <a:masterClrMapping/>
  </p:clrMapOvr>
  <p:transition advTm="55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2"/>
          <p:cNvGraphicFramePr>
            <a:graphicFrameLocks noChangeAspect="1"/>
          </p:cNvGraphicFramePr>
          <p:nvPr/>
        </p:nvGraphicFramePr>
        <p:xfrm>
          <a:off x="914400" y="685800"/>
          <a:ext cx="7239000" cy="5487987"/>
        </p:xfrm>
        <a:graphic>
          <a:graphicData uri="http://schemas.openxmlformats.org/presentationml/2006/ole">
            <p:oleObj spid="_x0000_s3074" name="Acrobat Document" r:id="rId5" imgW="7542857" imgH="5830114" progId="AcroExch.Document.7">
              <p:embed/>
            </p:oleObj>
          </a:graphicData>
        </a:graphic>
      </p:graphicFrame>
      <p:sp>
        <p:nvSpPr>
          <p:cNvPr id="1556483" name="AutoShape 3"/>
          <p:cNvSpPr>
            <a:spLocks noChangeArrowheads="1"/>
          </p:cNvSpPr>
          <p:nvPr/>
        </p:nvSpPr>
        <p:spPr bwMode="auto">
          <a:xfrm>
            <a:off x="5867400" y="4414520"/>
            <a:ext cx="228600" cy="228600"/>
          </a:xfrm>
          <a:prstGeom prst="star5">
            <a:avLst/>
          </a:prstGeom>
          <a:solidFill>
            <a:schemeClr val="accent1"/>
          </a:solidFill>
          <a:ln w="9525">
            <a:solidFill>
              <a:srgbClr val="66FF66"/>
            </a:solidFill>
            <a:miter lim="800000"/>
            <a:headEnd/>
            <a:tailEnd/>
          </a:ln>
          <a:effectLst/>
        </p:spPr>
        <p:txBody>
          <a:bodyPr wrap="none" anchor="ctr"/>
          <a:lstStyle/>
          <a:p>
            <a:pPr>
              <a:defRPr/>
            </a:pPr>
            <a:endParaRPr lang="en-US"/>
          </a:p>
        </p:txBody>
      </p:sp>
      <p:sp>
        <p:nvSpPr>
          <p:cNvPr id="3078" name="Line 4"/>
          <p:cNvSpPr>
            <a:spLocks noChangeShapeType="1"/>
          </p:cNvSpPr>
          <p:nvPr/>
        </p:nvSpPr>
        <p:spPr bwMode="auto">
          <a:xfrm>
            <a:off x="4953000" y="4414520"/>
            <a:ext cx="990600" cy="152400"/>
          </a:xfrm>
          <a:prstGeom prst="line">
            <a:avLst/>
          </a:prstGeom>
          <a:noFill/>
          <a:ln w="9525">
            <a:solidFill>
              <a:srgbClr val="CCECFF"/>
            </a:solidFill>
            <a:prstDash val="lgDashDot"/>
            <a:round/>
            <a:headEnd/>
            <a:tailEnd/>
          </a:ln>
        </p:spPr>
        <p:txBody>
          <a:bodyPr/>
          <a:lstStyle/>
          <a:p>
            <a:endParaRPr lang="en-US"/>
          </a:p>
        </p:txBody>
      </p:sp>
      <p:sp>
        <p:nvSpPr>
          <p:cNvPr id="3079" name="Text Box 5"/>
          <p:cNvSpPr txBox="1">
            <a:spLocks noChangeArrowheads="1"/>
          </p:cNvSpPr>
          <p:nvPr/>
        </p:nvSpPr>
        <p:spPr bwMode="auto">
          <a:xfrm>
            <a:off x="4495800" y="4953000"/>
            <a:ext cx="1447800" cy="457200"/>
          </a:xfrm>
          <a:prstGeom prst="rect">
            <a:avLst/>
          </a:prstGeom>
          <a:noFill/>
          <a:ln w="9525">
            <a:noFill/>
            <a:miter lim="800000"/>
            <a:headEnd/>
            <a:tailEnd/>
          </a:ln>
        </p:spPr>
        <p:txBody>
          <a:bodyPr>
            <a:spAutoFit/>
          </a:bodyPr>
          <a:lstStyle/>
          <a:p>
            <a:pPr>
              <a:spcBef>
                <a:spcPct val="50000"/>
              </a:spcBef>
            </a:pPr>
            <a:r>
              <a:rPr lang="en-US" dirty="0"/>
              <a:t>Entry</a:t>
            </a:r>
          </a:p>
        </p:txBody>
      </p:sp>
      <p:sp>
        <p:nvSpPr>
          <p:cNvPr id="3080" name="Text Box 6"/>
          <p:cNvSpPr txBox="1">
            <a:spLocks noChangeArrowheads="1"/>
          </p:cNvSpPr>
          <p:nvPr/>
        </p:nvSpPr>
        <p:spPr bwMode="auto">
          <a:xfrm>
            <a:off x="5638800" y="4953000"/>
            <a:ext cx="1371600" cy="457200"/>
          </a:xfrm>
          <a:prstGeom prst="rect">
            <a:avLst/>
          </a:prstGeom>
          <a:noFill/>
          <a:ln w="9525">
            <a:noFill/>
            <a:miter lim="800000"/>
            <a:headEnd/>
            <a:tailEnd/>
          </a:ln>
        </p:spPr>
        <p:txBody>
          <a:bodyPr>
            <a:spAutoFit/>
          </a:bodyPr>
          <a:lstStyle/>
          <a:p>
            <a:pPr>
              <a:spcBef>
                <a:spcPct val="50000"/>
              </a:spcBef>
            </a:pPr>
            <a:r>
              <a:rPr lang="en-US" dirty="0"/>
              <a:t>Exit</a:t>
            </a:r>
          </a:p>
        </p:txBody>
      </p:sp>
      <p:sp>
        <p:nvSpPr>
          <p:cNvPr id="3081" name="Line 7"/>
          <p:cNvSpPr>
            <a:spLocks noChangeShapeType="1"/>
          </p:cNvSpPr>
          <p:nvPr/>
        </p:nvSpPr>
        <p:spPr bwMode="auto">
          <a:xfrm flipV="1">
            <a:off x="1295400" y="2895600"/>
            <a:ext cx="5943600" cy="2057400"/>
          </a:xfrm>
          <a:prstGeom prst="line">
            <a:avLst/>
          </a:prstGeom>
          <a:noFill/>
          <a:ln w="38100">
            <a:solidFill>
              <a:schemeClr val="tx1"/>
            </a:solidFill>
            <a:prstDash val="sysDot"/>
            <a:round/>
            <a:headEnd/>
            <a:tailEnd/>
          </a:ln>
        </p:spPr>
        <p:txBody>
          <a:bodyPr/>
          <a:lstStyle/>
          <a:p>
            <a:endParaRPr lang="en-US"/>
          </a:p>
        </p:txBody>
      </p:sp>
      <p:sp>
        <p:nvSpPr>
          <p:cNvPr id="1556488" name="AutoShape 8"/>
          <p:cNvSpPr>
            <a:spLocks noChangeArrowheads="1"/>
          </p:cNvSpPr>
          <p:nvPr/>
        </p:nvSpPr>
        <p:spPr bwMode="auto">
          <a:xfrm>
            <a:off x="4800600" y="4262120"/>
            <a:ext cx="228600" cy="228600"/>
          </a:xfrm>
          <a:prstGeom prst="star5">
            <a:avLst/>
          </a:prstGeom>
          <a:solidFill>
            <a:schemeClr val="accent1"/>
          </a:solidFill>
          <a:ln w="9525">
            <a:solidFill>
              <a:srgbClr val="66FF66"/>
            </a:solidFill>
            <a:miter lim="800000"/>
            <a:headEnd/>
            <a:tailEnd/>
          </a:ln>
          <a:effectLst/>
        </p:spPr>
        <p:txBody>
          <a:bodyPr wrap="none" anchor="ctr"/>
          <a:lstStyle/>
          <a:p>
            <a:pPr>
              <a:defRPr/>
            </a:pPr>
            <a:endParaRPr lang="en-US"/>
          </a:p>
        </p:txBody>
      </p:sp>
      <p:pic>
        <p:nvPicPr>
          <p:cNvPr id="9" name="~PP3288.WAV">
            <a:hlinkClick r:id="" action="ppaction://media"/>
          </p:cNvPr>
          <p:cNvPicPr>
            <a:picLocks noRot="1" noChangeAspect="1"/>
          </p:cNvPicPr>
          <p:nvPr>
            <a:wavAudioFile r:embed="rId2" name="~PP3288.WAV"/>
          </p:nvPr>
        </p:nvPicPr>
        <p:blipFill>
          <a:blip r:embed="rId6" cstate="print"/>
          <a:stretch>
            <a:fillRect/>
          </a:stretch>
        </p:blipFill>
        <p:spPr>
          <a:xfrm>
            <a:off x="8712200" y="6426200"/>
            <a:ext cx="304800" cy="304800"/>
          </a:xfrm>
          <a:prstGeom prst="rect">
            <a:avLst/>
          </a:prstGeom>
        </p:spPr>
      </p:pic>
    </p:spTree>
  </p:cSld>
  <p:clrMapOvr>
    <a:masterClrMapping/>
  </p:clrMapOvr>
  <p:transition advTm="19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2"/>
          <p:cNvGraphicFramePr>
            <a:graphicFrameLocks noChangeAspect="1"/>
          </p:cNvGraphicFramePr>
          <p:nvPr/>
        </p:nvGraphicFramePr>
        <p:xfrm>
          <a:off x="914400" y="685800"/>
          <a:ext cx="7237379" cy="5486400"/>
        </p:xfrm>
        <a:graphic>
          <a:graphicData uri="http://schemas.openxmlformats.org/presentationml/2006/ole">
            <p:oleObj spid="_x0000_s4098" name="Acrobat Document" r:id="rId5" imgW="7542857" imgH="5830114" progId="AcroExch.Document.7">
              <p:embed/>
            </p:oleObj>
          </a:graphicData>
        </a:graphic>
      </p:graphicFrame>
      <p:sp>
        <p:nvSpPr>
          <p:cNvPr id="1558531" name="AutoShape 3"/>
          <p:cNvSpPr>
            <a:spLocks noChangeArrowheads="1"/>
          </p:cNvSpPr>
          <p:nvPr/>
        </p:nvSpPr>
        <p:spPr bwMode="auto">
          <a:xfrm>
            <a:off x="6096000" y="4724400"/>
            <a:ext cx="228600" cy="228600"/>
          </a:xfrm>
          <a:prstGeom prst="star5">
            <a:avLst/>
          </a:prstGeom>
          <a:solidFill>
            <a:srgbClr val="E1031D"/>
          </a:solidFill>
          <a:ln w="9525">
            <a:solidFill>
              <a:srgbClr val="E1031D"/>
            </a:solidFill>
            <a:miter lim="800000"/>
            <a:headEnd/>
            <a:tailEnd/>
          </a:ln>
          <a:effectLst/>
        </p:spPr>
        <p:txBody>
          <a:bodyPr wrap="none" anchor="ctr"/>
          <a:lstStyle/>
          <a:p>
            <a:pPr>
              <a:defRPr/>
            </a:pPr>
            <a:endParaRPr lang="en-US"/>
          </a:p>
        </p:txBody>
      </p:sp>
      <p:sp>
        <p:nvSpPr>
          <p:cNvPr id="4102" name="Line 4"/>
          <p:cNvSpPr>
            <a:spLocks noChangeShapeType="1"/>
          </p:cNvSpPr>
          <p:nvPr/>
        </p:nvSpPr>
        <p:spPr bwMode="auto">
          <a:xfrm flipV="1">
            <a:off x="4648200" y="4800600"/>
            <a:ext cx="1600200" cy="0"/>
          </a:xfrm>
          <a:prstGeom prst="line">
            <a:avLst/>
          </a:prstGeom>
          <a:noFill/>
          <a:ln w="9525">
            <a:solidFill>
              <a:srgbClr val="E1031D"/>
            </a:solidFill>
            <a:prstDash val="lgDashDot"/>
            <a:round/>
            <a:headEnd/>
            <a:tailEnd/>
          </a:ln>
        </p:spPr>
        <p:txBody>
          <a:bodyPr/>
          <a:lstStyle/>
          <a:p>
            <a:endParaRPr lang="en-US"/>
          </a:p>
        </p:txBody>
      </p:sp>
      <p:sp>
        <p:nvSpPr>
          <p:cNvPr id="4103" name="Text Box 5"/>
          <p:cNvSpPr txBox="1">
            <a:spLocks noChangeArrowheads="1"/>
          </p:cNvSpPr>
          <p:nvPr/>
        </p:nvSpPr>
        <p:spPr bwMode="auto">
          <a:xfrm>
            <a:off x="4191000" y="4942840"/>
            <a:ext cx="1447800" cy="457200"/>
          </a:xfrm>
          <a:prstGeom prst="rect">
            <a:avLst/>
          </a:prstGeom>
          <a:noFill/>
          <a:ln w="9525">
            <a:noFill/>
            <a:miter lim="800000"/>
            <a:headEnd/>
            <a:tailEnd/>
          </a:ln>
        </p:spPr>
        <p:txBody>
          <a:bodyPr>
            <a:spAutoFit/>
          </a:bodyPr>
          <a:lstStyle/>
          <a:p>
            <a:pPr>
              <a:spcBef>
                <a:spcPct val="50000"/>
              </a:spcBef>
            </a:pPr>
            <a:r>
              <a:rPr lang="en-US" dirty="0"/>
              <a:t>Entry</a:t>
            </a:r>
          </a:p>
        </p:txBody>
      </p:sp>
      <p:sp>
        <p:nvSpPr>
          <p:cNvPr id="4104" name="Text Box 6"/>
          <p:cNvSpPr txBox="1">
            <a:spLocks noChangeArrowheads="1"/>
          </p:cNvSpPr>
          <p:nvPr/>
        </p:nvSpPr>
        <p:spPr bwMode="auto">
          <a:xfrm>
            <a:off x="5867400" y="4947920"/>
            <a:ext cx="1371600" cy="457200"/>
          </a:xfrm>
          <a:prstGeom prst="rect">
            <a:avLst/>
          </a:prstGeom>
          <a:noFill/>
          <a:ln w="9525">
            <a:noFill/>
            <a:miter lim="800000"/>
            <a:headEnd/>
            <a:tailEnd/>
          </a:ln>
        </p:spPr>
        <p:txBody>
          <a:bodyPr>
            <a:spAutoFit/>
          </a:bodyPr>
          <a:lstStyle/>
          <a:p>
            <a:pPr>
              <a:spcBef>
                <a:spcPct val="50000"/>
              </a:spcBef>
            </a:pPr>
            <a:r>
              <a:rPr lang="en-US" dirty="0"/>
              <a:t>Exit</a:t>
            </a:r>
          </a:p>
        </p:txBody>
      </p:sp>
      <p:sp>
        <p:nvSpPr>
          <p:cNvPr id="4105" name="Line 7"/>
          <p:cNvSpPr>
            <a:spLocks noChangeShapeType="1"/>
          </p:cNvSpPr>
          <p:nvPr/>
        </p:nvSpPr>
        <p:spPr bwMode="auto">
          <a:xfrm flipV="1">
            <a:off x="1295400" y="2895600"/>
            <a:ext cx="5943600" cy="2057400"/>
          </a:xfrm>
          <a:prstGeom prst="line">
            <a:avLst/>
          </a:prstGeom>
          <a:noFill/>
          <a:ln w="38100">
            <a:solidFill>
              <a:schemeClr val="tx1"/>
            </a:solidFill>
            <a:prstDash val="sysDot"/>
            <a:round/>
            <a:headEnd/>
            <a:tailEnd/>
          </a:ln>
        </p:spPr>
        <p:txBody>
          <a:bodyPr/>
          <a:lstStyle/>
          <a:p>
            <a:endParaRPr lang="en-US"/>
          </a:p>
        </p:txBody>
      </p:sp>
      <p:sp>
        <p:nvSpPr>
          <p:cNvPr id="1558536" name="AutoShape 8"/>
          <p:cNvSpPr>
            <a:spLocks noChangeArrowheads="1"/>
          </p:cNvSpPr>
          <p:nvPr/>
        </p:nvSpPr>
        <p:spPr bwMode="auto">
          <a:xfrm>
            <a:off x="4495800" y="4724400"/>
            <a:ext cx="228600" cy="228600"/>
          </a:xfrm>
          <a:prstGeom prst="star5">
            <a:avLst/>
          </a:prstGeom>
          <a:solidFill>
            <a:srgbClr val="E1031D"/>
          </a:solidFill>
          <a:ln w="9525">
            <a:solidFill>
              <a:srgbClr val="E1031D"/>
            </a:solidFill>
            <a:miter lim="800000"/>
            <a:headEnd/>
            <a:tailEnd/>
          </a:ln>
          <a:effectLst/>
        </p:spPr>
        <p:txBody>
          <a:bodyPr wrap="none" anchor="ctr"/>
          <a:lstStyle/>
          <a:p>
            <a:pPr>
              <a:defRPr/>
            </a:pPr>
            <a:endParaRPr lang="en-US"/>
          </a:p>
        </p:txBody>
      </p:sp>
      <p:pic>
        <p:nvPicPr>
          <p:cNvPr id="9" name="~PP3263.WAV">
            <a:hlinkClick r:id="" action="ppaction://media"/>
          </p:cNvPr>
          <p:cNvPicPr>
            <a:picLocks noRot="1" noChangeAspect="1"/>
          </p:cNvPicPr>
          <p:nvPr>
            <a:wavAudioFile r:embed="rId2" name="~PP3263.WAV"/>
          </p:nvPr>
        </p:nvPicPr>
        <p:blipFill>
          <a:blip r:embed="rId6" cstate="print"/>
          <a:stretch>
            <a:fillRect/>
          </a:stretch>
        </p:blipFill>
        <p:spPr>
          <a:xfrm>
            <a:off x="8712200" y="6426200"/>
            <a:ext cx="304800" cy="304800"/>
          </a:xfrm>
          <a:prstGeom prst="rect">
            <a:avLst/>
          </a:prstGeom>
        </p:spPr>
      </p:pic>
    </p:spTree>
  </p:cSld>
  <p:clrMapOvr>
    <a:masterClrMapping/>
  </p:clrMapOvr>
  <p:transition advTm="16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685800" y="685800"/>
            <a:ext cx="7772400" cy="457200"/>
          </a:xfrm>
        </p:spPr>
        <p:txBody>
          <a:bodyPr/>
          <a:lstStyle/>
          <a:p>
            <a:pPr eaLnBrk="1" hangingPunct="1"/>
            <a:r>
              <a:rPr lang="en-US" b="1" dirty="0" smtClean="0">
                <a:solidFill>
                  <a:schemeClr val="accent5">
                    <a:lumMod val="50000"/>
                  </a:schemeClr>
                </a:solidFill>
                <a:effectLst>
                  <a:outerShdw blurRad="38100" dist="38100" dir="2700000" algn="tl">
                    <a:srgbClr val="000000">
                      <a:alpha val="43137"/>
                    </a:srgbClr>
                  </a:outerShdw>
                </a:effectLst>
              </a:rPr>
              <a:t>Outcomes</a:t>
            </a:r>
          </a:p>
        </p:txBody>
      </p:sp>
      <p:sp>
        <p:nvSpPr>
          <p:cNvPr id="22531" name="Content Placeholder 2"/>
          <p:cNvSpPr>
            <a:spLocks noGrp="1"/>
          </p:cNvSpPr>
          <p:nvPr>
            <p:ph idx="1"/>
          </p:nvPr>
        </p:nvSpPr>
        <p:spPr>
          <a:xfrm>
            <a:off x="685800" y="1600200"/>
            <a:ext cx="7772400" cy="4495800"/>
          </a:xfrm>
        </p:spPr>
        <p:txBody>
          <a:bodyPr/>
          <a:lstStyle/>
          <a:p>
            <a:pPr eaLnBrk="1" hangingPunct="1"/>
            <a:r>
              <a:rPr lang="en-US" sz="2800" dirty="0" smtClean="0"/>
              <a:t>Accountability framework</a:t>
            </a:r>
          </a:p>
          <a:p>
            <a:pPr eaLnBrk="1" hangingPunct="1"/>
            <a:r>
              <a:rPr lang="en-US" sz="2800" dirty="0" smtClean="0"/>
              <a:t>Partnership project</a:t>
            </a:r>
          </a:p>
          <a:p>
            <a:pPr eaLnBrk="1" hangingPunct="1"/>
            <a:r>
              <a:rPr lang="en-US" sz="2800" dirty="0" smtClean="0"/>
              <a:t>OSEP categories – a review</a:t>
            </a:r>
          </a:p>
          <a:p>
            <a:pPr eaLnBrk="1" hangingPunct="1"/>
            <a:r>
              <a:rPr lang="en-US" sz="2800" dirty="0" smtClean="0"/>
              <a:t>Summary statements and calculations</a:t>
            </a:r>
          </a:p>
          <a:p>
            <a:pPr lvl="1" eaLnBrk="1" hangingPunct="1"/>
            <a:r>
              <a:rPr lang="en-US" sz="2400" dirty="0" smtClean="0"/>
              <a:t>Local reports</a:t>
            </a:r>
          </a:p>
          <a:p>
            <a:pPr eaLnBrk="1" hangingPunct="1"/>
            <a:r>
              <a:rPr lang="en-US" sz="2800" dirty="0" smtClean="0"/>
              <a:t>Data errors</a:t>
            </a:r>
          </a:p>
          <a:p>
            <a:pPr eaLnBrk="1" hangingPunct="1"/>
            <a:r>
              <a:rPr lang="en-US" sz="2800" dirty="0" smtClean="0"/>
              <a:t>Program evaluation analysis</a:t>
            </a:r>
          </a:p>
          <a:p>
            <a:pPr eaLnBrk="1" hangingPunct="1"/>
            <a:r>
              <a:rPr lang="en-US" sz="2800" dirty="0" smtClean="0"/>
              <a:t>Baseline/targets</a:t>
            </a:r>
          </a:p>
          <a:p>
            <a:pPr eaLnBrk="1" hangingPunct="1"/>
            <a:endParaRPr lang="en-US" sz="2800" dirty="0" smtClean="0"/>
          </a:p>
        </p:txBody>
      </p:sp>
      <p:pic>
        <p:nvPicPr>
          <p:cNvPr id="24578" name="Picture 2" descr="C:\Documents and Settings\kimberly.carlson\My Documents\My Pictures\Microsoft Clip Organizer\j0439321.jpg"/>
          <p:cNvPicPr>
            <a:picLocks noChangeAspect="1" noChangeArrowheads="1"/>
          </p:cNvPicPr>
          <p:nvPr/>
        </p:nvPicPr>
        <p:blipFill>
          <a:blip r:embed="rId4" cstate="print"/>
          <a:srcRect/>
          <a:stretch>
            <a:fillRect/>
          </a:stretch>
        </p:blipFill>
        <p:spPr bwMode="auto">
          <a:xfrm>
            <a:off x="5811520" y="4191000"/>
            <a:ext cx="3200400" cy="2124456"/>
          </a:xfrm>
          <a:prstGeom prst="rect">
            <a:avLst/>
          </a:prstGeom>
          <a:noFill/>
        </p:spPr>
      </p:pic>
      <p:pic>
        <p:nvPicPr>
          <p:cNvPr id="5" name="~PP3270.WAV">
            <a:hlinkClick r:id="" action="ppaction://media"/>
          </p:cNvPr>
          <p:cNvPicPr>
            <a:picLocks noRot="1" noChangeAspect="1"/>
          </p:cNvPicPr>
          <p:nvPr>
            <a:wavAudioFile r:embed="rId1" name="~PP3270.WAV"/>
          </p:nvPr>
        </p:nvPicPr>
        <p:blipFill>
          <a:blip r:embed="rId5" cstate="print"/>
          <a:stretch>
            <a:fillRect/>
          </a:stretch>
        </p:blipFill>
        <p:spPr>
          <a:xfrm>
            <a:off x="8712200" y="6426200"/>
            <a:ext cx="304800" cy="304800"/>
          </a:xfrm>
          <a:prstGeom prst="rect">
            <a:avLst/>
          </a:prstGeom>
        </p:spPr>
      </p:pic>
    </p:spTree>
  </p:cSld>
  <p:clrMapOvr>
    <a:masterClrMapping/>
  </p:clrMapOvr>
  <p:transition advTm="94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Rectangle 2"/>
          <p:cNvSpPr>
            <a:spLocks noGrp="1" noChangeArrowheads="1"/>
          </p:cNvSpPr>
          <p:nvPr>
            <p:ph type="title"/>
          </p:nvPr>
        </p:nvSpPr>
        <p:spPr>
          <a:xfrm>
            <a:off x="685800" y="685800"/>
            <a:ext cx="7772400" cy="457200"/>
          </a:xfrm>
        </p:spPr>
        <p:txBody>
          <a:bodyPr/>
          <a:lstStyle/>
          <a:p>
            <a:pPr marL="342900" indent="-342900" eaLnBrk="0" hangingPunct="0">
              <a:lnSpc>
                <a:spcPct val="90000"/>
              </a:lnSpc>
              <a:spcBef>
                <a:spcPct val="20000"/>
              </a:spcBef>
              <a:defRPr/>
            </a:pPr>
            <a:r>
              <a:rPr lang="en-US" b="1" kern="1200" dirty="0" smtClean="0">
                <a:solidFill>
                  <a:schemeClr val="accent5">
                    <a:lumMod val="50000"/>
                  </a:schemeClr>
                </a:solidFill>
                <a:effectLst>
                  <a:outerShdw blurRad="38100" dist="38100" dir="2700000" algn="tl">
                    <a:srgbClr val="000000">
                      <a:alpha val="43137"/>
                    </a:srgbClr>
                  </a:outerShdw>
                </a:effectLst>
                <a:ea typeface="+mn-ea"/>
                <a:cs typeface="Arial" charset="0"/>
              </a:rPr>
              <a:t>The “b” Category</a:t>
            </a:r>
          </a:p>
        </p:txBody>
      </p:sp>
      <p:sp>
        <p:nvSpPr>
          <p:cNvPr id="45061" name="Rectangle 3"/>
          <p:cNvSpPr>
            <a:spLocks noGrp="1" noChangeArrowheads="1"/>
          </p:cNvSpPr>
          <p:nvPr>
            <p:ph idx="1"/>
          </p:nvPr>
        </p:nvSpPr>
        <p:spPr>
          <a:xfrm>
            <a:off x="914400" y="1600200"/>
            <a:ext cx="7315200" cy="4635500"/>
          </a:xfrm>
        </p:spPr>
        <p:txBody>
          <a:bodyPr/>
          <a:lstStyle/>
          <a:p>
            <a:pPr marL="457200" indent="-457200" eaLnBrk="1" hangingPunct="1">
              <a:spcBef>
                <a:spcPts val="0"/>
              </a:spcBef>
              <a:spcAft>
                <a:spcPts val="600"/>
              </a:spcAft>
              <a:buFont typeface="Wingdings" pitchFamily="2" charset="2"/>
              <a:buNone/>
            </a:pPr>
            <a:r>
              <a:rPr lang="en-US" sz="2800" dirty="0" smtClean="0"/>
              <a:t>b.	Percent of Part C/preschool children who improved functioning but not sufficient to move nearer to functioning comparable to same-aged peers</a:t>
            </a:r>
            <a:endParaRPr lang="en-US" sz="3600" dirty="0" smtClean="0"/>
          </a:p>
          <a:p>
            <a:pPr lvl="1" eaLnBrk="1" hangingPunct="1">
              <a:spcBef>
                <a:spcPts val="0"/>
              </a:spcBef>
              <a:spcAft>
                <a:spcPts val="600"/>
              </a:spcAft>
            </a:pPr>
            <a:r>
              <a:rPr lang="en-US" sz="2400" dirty="0" smtClean="0"/>
              <a:t>Children who acquired new skills but continued to grow at same rate throughout their time in program </a:t>
            </a:r>
          </a:p>
          <a:p>
            <a:pPr lvl="1" eaLnBrk="1" hangingPunct="1">
              <a:spcBef>
                <a:spcPts val="0"/>
              </a:spcBef>
              <a:spcAft>
                <a:spcPts val="600"/>
              </a:spcAft>
            </a:pPr>
            <a:r>
              <a:rPr lang="en-US" sz="2400" dirty="0" smtClean="0"/>
              <a:t>Gained and used new skills but did not increase their rate of growth or change their growth trajectories while in services</a:t>
            </a:r>
            <a:endParaRPr lang="en-US" sz="2600" dirty="0" smtClean="0"/>
          </a:p>
          <a:p>
            <a:pPr marL="914400" lvl="1" indent="-914400" algn="r">
              <a:spcBef>
                <a:spcPts val="0"/>
              </a:spcBef>
              <a:spcAft>
                <a:spcPts val="1200"/>
              </a:spcAft>
              <a:buNone/>
              <a:defRPr/>
            </a:pPr>
            <a:r>
              <a:rPr lang="en-US" sz="1600" i="1" dirty="0" smtClean="0"/>
              <a:t>Early Childhood Outcomes Center</a:t>
            </a:r>
          </a:p>
        </p:txBody>
      </p:sp>
      <p:pic>
        <p:nvPicPr>
          <p:cNvPr id="4" name="~PP1324.WAV">
            <a:hlinkClick r:id="" action="ppaction://media"/>
          </p:cNvPr>
          <p:cNvPicPr>
            <a:picLocks noRot="1" noChangeAspect="1"/>
          </p:cNvPicPr>
          <p:nvPr>
            <a:wavAudioFile r:embed="rId1" name="~PP1324.WAV"/>
          </p:nvPr>
        </p:nvPicPr>
        <p:blipFill>
          <a:blip r:embed="rId4" cstate="print"/>
          <a:stretch>
            <a:fillRect/>
          </a:stretch>
        </p:blipFill>
        <p:spPr>
          <a:xfrm>
            <a:off x="8712200" y="6426200"/>
            <a:ext cx="304800" cy="304800"/>
          </a:xfrm>
          <a:prstGeom prst="rect">
            <a:avLst/>
          </a:prstGeom>
        </p:spPr>
      </p:pic>
    </p:spTree>
  </p:cSld>
  <p:clrMapOvr>
    <a:masterClrMapping/>
  </p:clrMapOvr>
  <p:transition advTm="30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2"/>
          <p:cNvGraphicFramePr>
            <a:graphicFrameLocks noChangeAspect="1"/>
          </p:cNvGraphicFramePr>
          <p:nvPr/>
        </p:nvGraphicFramePr>
        <p:xfrm>
          <a:off x="914400" y="685800"/>
          <a:ext cx="7237378" cy="5486400"/>
        </p:xfrm>
        <a:graphic>
          <a:graphicData uri="http://schemas.openxmlformats.org/presentationml/2006/ole">
            <p:oleObj spid="_x0000_s5122" name="Acrobat Document" r:id="rId5" imgW="7542857" imgH="5830114" progId="AcroExch.Document.7">
              <p:embed/>
            </p:oleObj>
          </a:graphicData>
        </a:graphic>
      </p:graphicFrame>
      <p:sp>
        <p:nvSpPr>
          <p:cNvPr id="1564675" name="AutoShape 3"/>
          <p:cNvSpPr>
            <a:spLocks noChangeArrowheads="1"/>
          </p:cNvSpPr>
          <p:nvPr/>
        </p:nvSpPr>
        <p:spPr bwMode="auto">
          <a:xfrm>
            <a:off x="4419600" y="3810000"/>
            <a:ext cx="228600" cy="228600"/>
          </a:xfrm>
          <a:prstGeom prst="star5">
            <a:avLst/>
          </a:prstGeom>
          <a:solidFill>
            <a:schemeClr val="accent1"/>
          </a:solidFill>
          <a:ln w="9525">
            <a:solidFill>
              <a:srgbClr val="66FF66"/>
            </a:solidFill>
            <a:miter lim="800000"/>
            <a:headEnd/>
            <a:tailEnd/>
          </a:ln>
          <a:effectLst/>
        </p:spPr>
        <p:txBody>
          <a:bodyPr wrap="none" anchor="ctr"/>
          <a:lstStyle/>
          <a:p>
            <a:pPr>
              <a:defRPr/>
            </a:pPr>
            <a:endParaRPr lang="en-US"/>
          </a:p>
        </p:txBody>
      </p:sp>
      <p:sp>
        <p:nvSpPr>
          <p:cNvPr id="1564676" name="AutoShape 4"/>
          <p:cNvSpPr>
            <a:spLocks noChangeArrowheads="1"/>
          </p:cNvSpPr>
          <p:nvPr/>
        </p:nvSpPr>
        <p:spPr bwMode="auto">
          <a:xfrm>
            <a:off x="6019800" y="3348038"/>
            <a:ext cx="228600" cy="228600"/>
          </a:xfrm>
          <a:prstGeom prst="star5">
            <a:avLst/>
          </a:prstGeom>
          <a:solidFill>
            <a:schemeClr val="accent1"/>
          </a:solidFill>
          <a:ln w="9525">
            <a:solidFill>
              <a:srgbClr val="66FF66"/>
            </a:solidFill>
            <a:miter lim="800000"/>
            <a:headEnd/>
            <a:tailEnd/>
          </a:ln>
          <a:effectLst/>
        </p:spPr>
        <p:txBody>
          <a:bodyPr wrap="none" anchor="ctr"/>
          <a:lstStyle/>
          <a:p>
            <a:pPr>
              <a:defRPr/>
            </a:pPr>
            <a:endParaRPr lang="en-US"/>
          </a:p>
        </p:txBody>
      </p:sp>
      <p:sp>
        <p:nvSpPr>
          <p:cNvPr id="5127" name="Line 5"/>
          <p:cNvSpPr>
            <a:spLocks noChangeShapeType="1"/>
          </p:cNvSpPr>
          <p:nvPr/>
        </p:nvSpPr>
        <p:spPr bwMode="auto">
          <a:xfrm flipV="1">
            <a:off x="4572000" y="3505200"/>
            <a:ext cx="1447800" cy="457200"/>
          </a:xfrm>
          <a:prstGeom prst="line">
            <a:avLst/>
          </a:prstGeom>
          <a:noFill/>
          <a:ln w="9525">
            <a:solidFill>
              <a:srgbClr val="CCECFF"/>
            </a:solidFill>
            <a:prstDash val="lgDashDot"/>
            <a:round/>
            <a:headEnd/>
            <a:tailEnd/>
          </a:ln>
        </p:spPr>
        <p:txBody>
          <a:bodyPr/>
          <a:lstStyle/>
          <a:p>
            <a:endParaRPr lang="en-US"/>
          </a:p>
        </p:txBody>
      </p:sp>
      <p:sp>
        <p:nvSpPr>
          <p:cNvPr id="5128" name="Text Box 6"/>
          <p:cNvSpPr txBox="1">
            <a:spLocks noChangeArrowheads="1"/>
          </p:cNvSpPr>
          <p:nvPr/>
        </p:nvSpPr>
        <p:spPr bwMode="auto">
          <a:xfrm>
            <a:off x="4191000" y="4953000"/>
            <a:ext cx="1447800" cy="457200"/>
          </a:xfrm>
          <a:prstGeom prst="rect">
            <a:avLst/>
          </a:prstGeom>
          <a:noFill/>
          <a:ln w="9525">
            <a:noFill/>
            <a:miter lim="800000"/>
            <a:headEnd/>
            <a:tailEnd/>
          </a:ln>
        </p:spPr>
        <p:txBody>
          <a:bodyPr>
            <a:spAutoFit/>
          </a:bodyPr>
          <a:lstStyle/>
          <a:p>
            <a:pPr>
              <a:spcBef>
                <a:spcPct val="50000"/>
              </a:spcBef>
            </a:pPr>
            <a:r>
              <a:rPr lang="en-US" dirty="0"/>
              <a:t>Entry</a:t>
            </a:r>
          </a:p>
        </p:txBody>
      </p:sp>
      <p:sp>
        <p:nvSpPr>
          <p:cNvPr id="5129" name="Text Box 7"/>
          <p:cNvSpPr txBox="1">
            <a:spLocks noChangeArrowheads="1"/>
          </p:cNvSpPr>
          <p:nvPr/>
        </p:nvSpPr>
        <p:spPr bwMode="auto">
          <a:xfrm>
            <a:off x="5867400" y="4953000"/>
            <a:ext cx="1371600" cy="457200"/>
          </a:xfrm>
          <a:prstGeom prst="rect">
            <a:avLst/>
          </a:prstGeom>
          <a:noFill/>
          <a:ln w="9525">
            <a:noFill/>
            <a:miter lim="800000"/>
            <a:headEnd/>
            <a:tailEnd/>
          </a:ln>
        </p:spPr>
        <p:txBody>
          <a:bodyPr>
            <a:spAutoFit/>
          </a:bodyPr>
          <a:lstStyle/>
          <a:p>
            <a:pPr>
              <a:spcBef>
                <a:spcPct val="50000"/>
              </a:spcBef>
            </a:pPr>
            <a:r>
              <a:rPr lang="en-US" dirty="0"/>
              <a:t>Exit</a:t>
            </a:r>
          </a:p>
        </p:txBody>
      </p:sp>
      <p:sp>
        <p:nvSpPr>
          <p:cNvPr id="5130" name="Line 8"/>
          <p:cNvSpPr>
            <a:spLocks noChangeShapeType="1"/>
          </p:cNvSpPr>
          <p:nvPr/>
        </p:nvSpPr>
        <p:spPr bwMode="auto">
          <a:xfrm flipV="1">
            <a:off x="1295400" y="2971800"/>
            <a:ext cx="5943600" cy="1981200"/>
          </a:xfrm>
          <a:prstGeom prst="line">
            <a:avLst/>
          </a:prstGeom>
          <a:noFill/>
          <a:ln w="38100">
            <a:solidFill>
              <a:schemeClr val="tx1"/>
            </a:solidFill>
            <a:prstDash val="sysDot"/>
            <a:round/>
            <a:headEnd/>
            <a:tailEnd/>
          </a:ln>
        </p:spPr>
        <p:txBody>
          <a:bodyPr/>
          <a:lstStyle/>
          <a:p>
            <a:endParaRPr lang="en-US"/>
          </a:p>
        </p:txBody>
      </p:sp>
      <p:pic>
        <p:nvPicPr>
          <p:cNvPr id="9" name="~PP1652.WAV">
            <a:hlinkClick r:id="" action="ppaction://media"/>
          </p:cNvPr>
          <p:cNvPicPr>
            <a:picLocks noRot="1" noChangeAspect="1"/>
          </p:cNvPicPr>
          <p:nvPr>
            <a:wavAudioFile r:embed="rId2" name="~PP1652.WAV"/>
          </p:nvPr>
        </p:nvPicPr>
        <p:blipFill>
          <a:blip r:embed="rId6" cstate="print"/>
          <a:stretch>
            <a:fillRect/>
          </a:stretch>
        </p:blipFill>
        <p:spPr>
          <a:xfrm>
            <a:off x="8712200" y="6426200"/>
            <a:ext cx="304800" cy="304800"/>
          </a:xfrm>
          <a:prstGeom prst="rect">
            <a:avLst/>
          </a:prstGeom>
        </p:spPr>
      </p:pic>
    </p:spTree>
  </p:cSld>
  <p:clrMapOvr>
    <a:masterClrMapping/>
  </p:clrMapOvr>
  <p:transition advTm="28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2"/>
          <p:cNvGraphicFramePr>
            <a:graphicFrameLocks noChangeAspect="1"/>
          </p:cNvGraphicFramePr>
          <p:nvPr/>
        </p:nvGraphicFramePr>
        <p:xfrm>
          <a:off x="914400" y="685800"/>
          <a:ext cx="7237378" cy="5486400"/>
        </p:xfrm>
        <a:graphic>
          <a:graphicData uri="http://schemas.openxmlformats.org/presentationml/2006/ole">
            <p:oleObj spid="_x0000_s6146" name="Acrobat Document" r:id="rId5" imgW="7542857" imgH="5830114" progId="AcroExch.Document.7">
              <p:embed/>
            </p:oleObj>
          </a:graphicData>
        </a:graphic>
      </p:graphicFrame>
      <p:sp>
        <p:nvSpPr>
          <p:cNvPr id="1566723" name="AutoShape 3"/>
          <p:cNvSpPr>
            <a:spLocks noChangeArrowheads="1"/>
          </p:cNvSpPr>
          <p:nvPr/>
        </p:nvSpPr>
        <p:spPr bwMode="auto">
          <a:xfrm>
            <a:off x="4038600" y="3962400"/>
            <a:ext cx="228600" cy="228600"/>
          </a:xfrm>
          <a:prstGeom prst="star5">
            <a:avLst/>
          </a:prstGeom>
          <a:solidFill>
            <a:schemeClr val="accent1"/>
          </a:solidFill>
          <a:ln w="9525">
            <a:solidFill>
              <a:srgbClr val="66FF66"/>
            </a:solidFill>
            <a:miter lim="800000"/>
            <a:headEnd/>
            <a:tailEnd/>
          </a:ln>
          <a:effectLst/>
        </p:spPr>
        <p:txBody>
          <a:bodyPr wrap="none" anchor="ctr"/>
          <a:lstStyle/>
          <a:p>
            <a:pPr>
              <a:defRPr/>
            </a:pPr>
            <a:endParaRPr lang="en-US"/>
          </a:p>
        </p:txBody>
      </p:sp>
      <p:sp>
        <p:nvSpPr>
          <p:cNvPr id="1566724" name="AutoShape 4"/>
          <p:cNvSpPr>
            <a:spLocks noChangeArrowheads="1"/>
          </p:cNvSpPr>
          <p:nvPr/>
        </p:nvSpPr>
        <p:spPr bwMode="auto">
          <a:xfrm>
            <a:off x="6172200" y="3657600"/>
            <a:ext cx="228600" cy="228600"/>
          </a:xfrm>
          <a:prstGeom prst="star5">
            <a:avLst/>
          </a:prstGeom>
          <a:solidFill>
            <a:schemeClr val="accent1"/>
          </a:solidFill>
          <a:ln w="9525">
            <a:solidFill>
              <a:srgbClr val="66FF66"/>
            </a:solidFill>
            <a:miter lim="800000"/>
            <a:headEnd/>
            <a:tailEnd/>
          </a:ln>
          <a:effectLst/>
        </p:spPr>
        <p:txBody>
          <a:bodyPr wrap="none" anchor="ctr"/>
          <a:lstStyle/>
          <a:p>
            <a:pPr>
              <a:defRPr/>
            </a:pPr>
            <a:endParaRPr lang="en-US"/>
          </a:p>
        </p:txBody>
      </p:sp>
      <p:sp>
        <p:nvSpPr>
          <p:cNvPr id="6151" name="Line 5"/>
          <p:cNvSpPr>
            <a:spLocks noChangeShapeType="1"/>
          </p:cNvSpPr>
          <p:nvPr/>
        </p:nvSpPr>
        <p:spPr bwMode="auto">
          <a:xfrm flipV="1">
            <a:off x="4191000" y="3810000"/>
            <a:ext cx="2057400" cy="228600"/>
          </a:xfrm>
          <a:prstGeom prst="line">
            <a:avLst/>
          </a:prstGeom>
          <a:noFill/>
          <a:ln w="9525">
            <a:solidFill>
              <a:srgbClr val="CCECFF"/>
            </a:solidFill>
            <a:prstDash val="lgDashDot"/>
            <a:round/>
            <a:headEnd/>
            <a:tailEnd/>
          </a:ln>
        </p:spPr>
        <p:txBody>
          <a:bodyPr/>
          <a:lstStyle/>
          <a:p>
            <a:endParaRPr lang="en-US"/>
          </a:p>
        </p:txBody>
      </p:sp>
      <p:sp>
        <p:nvSpPr>
          <p:cNvPr id="6152" name="Text Box 6"/>
          <p:cNvSpPr txBox="1">
            <a:spLocks noChangeArrowheads="1"/>
          </p:cNvSpPr>
          <p:nvPr/>
        </p:nvSpPr>
        <p:spPr bwMode="auto">
          <a:xfrm>
            <a:off x="3810000" y="4953000"/>
            <a:ext cx="1447800" cy="457200"/>
          </a:xfrm>
          <a:prstGeom prst="rect">
            <a:avLst/>
          </a:prstGeom>
          <a:noFill/>
          <a:ln w="9525">
            <a:noFill/>
            <a:miter lim="800000"/>
            <a:headEnd/>
            <a:tailEnd/>
          </a:ln>
        </p:spPr>
        <p:txBody>
          <a:bodyPr>
            <a:spAutoFit/>
          </a:bodyPr>
          <a:lstStyle/>
          <a:p>
            <a:pPr>
              <a:spcBef>
                <a:spcPct val="50000"/>
              </a:spcBef>
            </a:pPr>
            <a:r>
              <a:rPr lang="en-US" dirty="0"/>
              <a:t>Entry</a:t>
            </a:r>
          </a:p>
        </p:txBody>
      </p:sp>
      <p:sp>
        <p:nvSpPr>
          <p:cNvPr id="6153" name="Text Box 7"/>
          <p:cNvSpPr txBox="1">
            <a:spLocks noChangeArrowheads="1"/>
          </p:cNvSpPr>
          <p:nvPr/>
        </p:nvSpPr>
        <p:spPr bwMode="auto">
          <a:xfrm>
            <a:off x="5943600" y="4942840"/>
            <a:ext cx="1371600" cy="457200"/>
          </a:xfrm>
          <a:prstGeom prst="rect">
            <a:avLst/>
          </a:prstGeom>
          <a:noFill/>
          <a:ln w="9525">
            <a:noFill/>
            <a:miter lim="800000"/>
            <a:headEnd/>
            <a:tailEnd/>
          </a:ln>
        </p:spPr>
        <p:txBody>
          <a:bodyPr>
            <a:spAutoFit/>
          </a:bodyPr>
          <a:lstStyle/>
          <a:p>
            <a:pPr>
              <a:spcBef>
                <a:spcPct val="50000"/>
              </a:spcBef>
            </a:pPr>
            <a:r>
              <a:rPr lang="en-US" dirty="0"/>
              <a:t>Exit</a:t>
            </a:r>
          </a:p>
        </p:txBody>
      </p:sp>
      <p:sp>
        <p:nvSpPr>
          <p:cNvPr id="6154" name="Line 8"/>
          <p:cNvSpPr>
            <a:spLocks noChangeShapeType="1"/>
          </p:cNvSpPr>
          <p:nvPr/>
        </p:nvSpPr>
        <p:spPr bwMode="auto">
          <a:xfrm flipV="1">
            <a:off x="1295400" y="2971800"/>
            <a:ext cx="5943600" cy="1981200"/>
          </a:xfrm>
          <a:prstGeom prst="line">
            <a:avLst/>
          </a:prstGeom>
          <a:noFill/>
          <a:ln w="38100">
            <a:solidFill>
              <a:schemeClr val="tx1"/>
            </a:solidFill>
            <a:prstDash val="sysDot"/>
            <a:round/>
            <a:headEnd/>
            <a:tailEnd/>
          </a:ln>
        </p:spPr>
        <p:txBody>
          <a:bodyPr/>
          <a:lstStyle/>
          <a:p>
            <a:endParaRPr lang="en-US"/>
          </a:p>
        </p:txBody>
      </p:sp>
      <p:pic>
        <p:nvPicPr>
          <p:cNvPr id="9" name="~PP2832.WAV">
            <a:hlinkClick r:id="" action="ppaction://media"/>
          </p:cNvPr>
          <p:cNvPicPr>
            <a:picLocks noRot="1" noChangeAspect="1"/>
          </p:cNvPicPr>
          <p:nvPr>
            <a:wavAudioFile r:embed="rId2" name="~PP2832.WAV"/>
          </p:nvPr>
        </p:nvPicPr>
        <p:blipFill>
          <a:blip r:embed="rId6" cstate="print"/>
          <a:stretch>
            <a:fillRect/>
          </a:stretch>
        </p:blipFill>
        <p:spPr>
          <a:xfrm>
            <a:off x="8712200" y="6426200"/>
            <a:ext cx="304800" cy="304800"/>
          </a:xfrm>
          <a:prstGeom prst="rect">
            <a:avLst/>
          </a:prstGeom>
        </p:spPr>
      </p:pic>
    </p:spTree>
  </p:cSld>
  <p:clrMapOvr>
    <a:masterClrMapping/>
  </p:clrMapOvr>
  <p:transition advTm="13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Object 2"/>
          <p:cNvGraphicFramePr>
            <a:graphicFrameLocks noChangeAspect="1"/>
          </p:cNvGraphicFramePr>
          <p:nvPr/>
        </p:nvGraphicFramePr>
        <p:xfrm>
          <a:off x="914400" y="685800"/>
          <a:ext cx="7237378" cy="5486400"/>
        </p:xfrm>
        <a:graphic>
          <a:graphicData uri="http://schemas.openxmlformats.org/presentationml/2006/ole">
            <p:oleObj spid="_x0000_s7170" name="Acrobat Document" r:id="rId5" imgW="7542857" imgH="5830114" progId="AcroExch.Document.7">
              <p:embed/>
            </p:oleObj>
          </a:graphicData>
        </a:graphic>
      </p:graphicFrame>
      <p:sp>
        <p:nvSpPr>
          <p:cNvPr id="1568771" name="AutoShape 3"/>
          <p:cNvSpPr>
            <a:spLocks noChangeArrowheads="1"/>
          </p:cNvSpPr>
          <p:nvPr/>
        </p:nvSpPr>
        <p:spPr bwMode="auto">
          <a:xfrm>
            <a:off x="6263640" y="4658360"/>
            <a:ext cx="228600" cy="228600"/>
          </a:xfrm>
          <a:prstGeom prst="star5">
            <a:avLst/>
          </a:prstGeom>
          <a:solidFill>
            <a:srgbClr val="E1031D"/>
          </a:solidFill>
          <a:ln w="9525">
            <a:solidFill>
              <a:srgbClr val="E1031D"/>
            </a:solidFill>
            <a:miter lim="800000"/>
            <a:headEnd/>
            <a:tailEnd/>
          </a:ln>
          <a:effectLst/>
        </p:spPr>
        <p:txBody>
          <a:bodyPr wrap="none" anchor="ctr"/>
          <a:lstStyle/>
          <a:p>
            <a:pPr>
              <a:defRPr/>
            </a:pPr>
            <a:endParaRPr lang="en-US"/>
          </a:p>
        </p:txBody>
      </p:sp>
      <p:sp>
        <p:nvSpPr>
          <p:cNvPr id="7174" name="Line 4"/>
          <p:cNvSpPr>
            <a:spLocks noChangeShapeType="1"/>
          </p:cNvSpPr>
          <p:nvPr/>
        </p:nvSpPr>
        <p:spPr bwMode="auto">
          <a:xfrm flipV="1">
            <a:off x="4572000" y="4800600"/>
            <a:ext cx="1828800" cy="76200"/>
          </a:xfrm>
          <a:prstGeom prst="line">
            <a:avLst/>
          </a:prstGeom>
          <a:noFill/>
          <a:ln w="28575">
            <a:solidFill>
              <a:srgbClr val="E1031D"/>
            </a:solidFill>
            <a:prstDash val="dashDot"/>
            <a:round/>
            <a:headEnd/>
            <a:tailEnd/>
          </a:ln>
        </p:spPr>
        <p:txBody>
          <a:bodyPr/>
          <a:lstStyle/>
          <a:p>
            <a:endParaRPr lang="en-US"/>
          </a:p>
        </p:txBody>
      </p:sp>
      <p:sp>
        <p:nvSpPr>
          <p:cNvPr id="7175" name="Text Box 5"/>
          <p:cNvSpPr txBox="1">
            <a:spLocks noChangeArrowheads="1"/>
          </p:cNvSpPr>
          <p:nvPr/>
        </p:nvSpPr>
        <p:spPr bwMode="auto">
          <a:xfrm>
            <a:off x="4343400" y="4963160"/>
            <a:ext cx="1447800" cy="457200"/>
          </a:xfrm>
          <a:prstGeom prst="rect">
            <a:avLst/>
          </a:prstGeom>
          <a:noFill/>
          <a:ln w="9525">
            <a:noFill/>
            <a:miter lim="800000"/>
            <a:headEnd/>
            <a:tailEnd/>
          </a:ln>
        </p:spPr>
        <p:txBody>
          <a:bodyPr>
            <a:spAutoFit/>
          </a:bodyPr>
          <a:lstStyle/>
          <a:p>
            <a:pPr>
              <a:spcBef>
                <a:spcPct val="50000"/>
              </a:spcBef>
            </a:pPr>
            <a:r>
              <a:rPr lang="en-US" dirty="0"/>
              <a:t>Entry</a:t>
            </a:r>
          </a:p>
        </p:txBody>
      </p:sp>
      <p:sp>
        <p:nvSpPr>
          <p:cNvPr id="7176" name="Text Box 6"/>
          <p:cNvSpPr txBox="1">
            <a:spLocks noChangeArrowheads="1"/>
          </p:cNvSpPr>
          <p:nvPr/>
        </p:nvSpPr>
        <p:spPr bwMode="auto">
          <a:xfrm>
            <a:off x="6019800" y="4963160"/>
            <a:ext cx="1371600" cy="457200"/>
          </a:xfrm>
          <a:prstGeom prst="rect">
            <a:avLst/>
          </a:prstGeom>
          <a:noFill/>
          <a:ln w="9525">
            <a:noFill/>
            <a:miter lim="800000"/>
            <a:headEnd/>
            <a:tailEnd/>
          </a:ln>
        </p:spPr>
        <p:txBody>
          <a:bodyPr>
            <a:spAutoFit/>
          </a:bodyPr>
          <a:lstStyle/>
          <a:p>
            <a:pPr>
              <a:spcBef>
                <a:spcPct val="50000"/>
              </a:spcBef>
            </a:pPr>
            <a:r>
              <a:rPr lang="en-US" dirty="0"/>
              <a:t>Exit</a:t>
            </a:r>
          </a:p>
        </p:txBody>
      </p:sp>
      <p:sp>
        <p:nvSpPr>
          <p:cNvPr id="7177" name="Line 7"/>
          <p:cNvSpPr>
            <a:spLocks noChangeShapeType="1"/>
          </p:cNvSpPr>
          <p:nvPr/>
        </p:nvSpPr>
        <p:spPr bwMode="auto">
          <a:xfrm flipV="1">
            <a:off x="1295400" y="2971800"/>
            <a:ext cx="5943600" cy="1981200"/>
          </a:xfrm>
          <a:prstGeom prst="line">
            <a:avLst/>
          </a:prstGeom>
          <a:noFill/>
          <a:ln w="38100">
            <a:solidFill>
              <a:schemeClr val="tx1"/>
            </a:solidFill>
            <a:prstDash val="sysDot"/>
            <a:round/>
            <a:headEnd/>
            <a:tailEnd/>
          </a:ln>
        </p:spPr>
        <p:txBody>
          <a:bodyPr/>
          <a:lstStyle/>
          <a:p>
            <a:endParaRPr lang="en-US"/>
          </a:p>
        </p:txBody>
      </p:sp>
      <p:sp>
        <p:nvSpPr>
          <p:cNvPr id="1568776" name="AutoShape 8"/>
          <p:cNvSpPr>
            <a:spLocks noChangeArrowheads="1"/>
          </p:cNvSpPr>
          <p:nvPr/>
        </p:nvSpPr>
        <p:spPr bwMode="auto">
          <a:xfrm>
            <a:off x="4495800" y="4724400"/>
            <a:ext cx="228600" cy="228600"/>
          </a:xfrm>
          <a:prstGeom prst="star5">
            <a:avLst/>
          </a:prstGeom>
          <a:solidFill>
            <a:srgbClr val="E1031D"/>
          </a:solidFill>
          <a:ln w="9525">
            <a:solidFill>
              <a:srgbClr val="E1031D"/>
            </a:solidFill>
            <a:miter lim="800000"/>
            <a:headEnd/>
            <a:tailEnd/>
          </a:ln>
          <a:effectLst/>
        </p:spPr>
        <p:txBody>
          <a:bodyPr wrap="none" anchor="ctr"/>
          <a:lstStyle/>
          <a:p>
            <a:pPr>
              <a:defRPr/>
            </a:pPr>
            <a:endParaRPr lang="en-US"/>
          </a:p>
        </p:txBody>
      </p:sp>
      <p:pic>
        <p:nvPicPr>
          <p:cNvPr id="10" name="~PP2564.WAV">
            <a:hlinkClick r:id="" action="ppaction://media"/>
          </p:cNvPr>
          <p:cNvPicPr>
            <a:picLocks noRot="1" noChangeAspect="1"/>
          </p:cNvPicPr>
          <p:nvPr>
            <a:wavAudioFile r:embed="rId2" name="~PP2564.WAV"/>
          </p:nvPr>
        </p:nvPicPr>
        <p:blipFill>
          <a:blip r:embed="rId6" cstate="print"/>
          <a:stretch>
            <a:fillRect/>
          </a:stretch>
        </p:blipFill>
        <p:spPr>
          <a:xfrm>
            <a:off x="8712200" y="6426200"/>
            <a:ext cx="304800" cy="304800"/>
          </a:xfrm>
          <a:prstGeom prst="rect">
            <a:avLst/>
          </a:prstGeom>
        </p:spPr>
      </p:pic>
    </p:spTree>
  </p:cSld>
  <p:clrMapOvr>
    <a:masterClrMapping/>
  </p:clrMapOvr>
  <p:transition advTm="17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Rectangle 2"/>
          <p:cNvSpPr>
            <a:spLocks noGrp="1" noChangeArrowheads="1"/>
          </p:cNvSpPr>
          <p:nvPr>
            <p:ph type="title"/>
          </p:nvPr>
        </p:nvSpPr>
        <p:spPr>
          <a:xfrm>
            <a:off x="685800" y="685800"/>
            <a:ext cx="7772400" cy="457200"/>
          </a:xfrm>
        </p:spPr>
        <p:txBody>
          <a:bodyPr/>
          <a:lstStyle/>
          <a:p>
            <a:pPr eaLnBrk="1" hangingPunct="1"/>
            <a:r>
              <a:rPr lang="en-US" b="1" kern="1200" dirty="0" smtClean="0">
                <a:solidFill>
                  <a:schemeClr val="accent5">
                    <a:lumMod val="50000"/>
                  </a:schemeClr>
                </a:solidFill>
                <a:effectLst>
                  <a:outerShdw blurRad="38100" dist="38100" dir="2700000" algn="tl">
                    <a:srgbClr val="000000">
                      <a:alpha val="43137"/>
                    </a:srgbClr>
                  </a:outerShdw>
                </a:effectLst>
                <a:ea typeface="+mn-ea"/>
                <a:cs typeface="Arial" charset="0"/>
              </a:rPr>
              <a:t>The “c” Category</a:t>
            </a:r>
          </a:p>
        </p:txBody>
      </p:sp>
      <p:sp>
        <p:nvSpPr>
          <p:cNvPr id="46085" name="Rectangle 3"/>
          <p:cNvSpPr>
            <a:spLocks noGrp="1" noChangeArrowheads="1"/>
          </p:cNvSpPr>
          <p:nvPr>
            <p:ph idx="1"/>
          </p:nvPr>
        </p:nvSpPr>
        <p:spPr>
          <a:xfrm>
            <a:off x="914400" y="1600200"/>
            <a:ext cx="7696200" cy="4559300"/>
          </a:xfrm>
        </p:spPr>
        <p:txBody>
          <a:bodyPr/>
          <a:lstStyle/>
          <a:p>
            <a:pPr marL="457200" indent="-457200" eaLnBrk="1" hangingPunct="1">
              <a:spcBef>
                <a:spcPts val="0"/>
              </a:spcBef>
              <a:spcAft>
                <a:spcPts val="600"/>
              </a:spcAft>
              <a:buFont typeface="Wingdings" pitchFamily="2" charset="2"/>
              <a:buNone/>
            </a:pPr>
            <a:r>
              <a:rPr lang="en-US" dirty="0" smtClean="0"/>
              <a:t>c.	</a:t>
            </a:r>
            <a:r>
              <a:rPr lang="en-US" sz="2800" dirty="0" smtClean="0"/>
              <a:t>Percent of Part C/preschool children who improved functioning to level nearer to same-aged peers but did not reach it</a:t>
            </a:r>
            <a:endParaRPr lang="en-US" dirty="0" smtClean="0"/>
          </a:p>
          <a:p>
            <a:pPr lvl="1" eaLnBrk="1" hangingPunct="1">
              <a:spcBef>
                <a:spcPts val="0"/>
              </a:spcBef>
              <a:spcAft>
                <a:spcPts val="600"/>
              </a:spcAft>
            </a:pPr>
            <a:r>
              <a:rPr lang="en-US" sz="2400" dirty="0" smtClean="0"/>
              <a:t>Children who acquired new skills but accelerated their rate of growth during their time in program</a:t>
            </a:r>
          </a:p>
          <a:p>
            <a:pPr lvl="1" eaLnBrk="1" hangingPunct="1">
              <a:spcBef>
                <a:spcPts val="0"/>
              </a:spcBef>
              <a:spcAft>
                <a:spcPts val="600"/>
              </a:spcAft>
            </a:pPr>
            <a:r>
              <a:rPr lang="en-US" sz="2400" dirty="0" smtClean="0"/>
              <a:t>Made progress toward catching up with same aged peers but were still functioning below age expectations when they left program</a:t>
            </a:r>
          </a:p>
          <a:p>
            <a:pPr lvl="1" eaLnBrk="1" hangingPunct="1">
              <a:spcBef>
                <a:spcPts val="0"/>
              </a:spcBef>
              <a:spcAft>
                <a:spcPts val="600"/>
              </a:spcAft>
            </a:pPr>
            <a:r>
              <a:rPr lang="en-US" sz="2400" dirty="0" smtClean="0"/>
              <a:t>Changed growth trajectories – “narrowed the gap”</a:t>
            </a:r>
            <a:endParaRPr lang="en-US" sz="2600" dirty="0" smtClean="0"/>
          </a:p>
          <a:p>
            <a:pPr marL="914400" lvl="1" indent="-914400" algn="r">
              <a:spcBef>
                <a:spcPts val="0"/>
              </a:spcBef>
              <a:spcAft>
                <a:spcPts val="1200"/>
              </a:spcAft>
              <a:buNone/>
              <a:defRPr/>
            </a:pPr>
            <a:r>
              <a:rPr lang="en-US" sz="1600" i="1" dirty="0" smtClean="0"/>
              <a:t>Early Childhood Outcomes Center</a:t>
            </a:r>
          </a:p>
        </p:txBody>
      </p:sp>
      <p:pic>
        <p:nvPicPr>
          <p:cNvPr id="4" name="~PP1705.WAV">
            <a:hlinkClick r:id="" action="ppaction://media"/>
          </p:cNvPr>
          <p:cNvPicPr>
            <a:picLocks noRot="1" noChangeAspect="1"/>
          </p:cNvPicPr>
          <p:nvPr>
            <a:wavAudioFile r:embed="rId1" name="~PP1705.WAV"/>
          </p:nvPr>
        </p:nvPicPr>
        <p:blipFill>
          <a:blip r:embed="rId4" cstate="print"/>
          <a:stretch>
            <a:fillRect/>
          </a:stretch>
        </p:blipFill>
        <p:spPr>
          <a:xfrm>
            <a:off x="8712200" y="6426200"/>
            <a:ext cx="304800" cy="304800"/>
          </a:xfrm>
          <a:prstGeom prst="rect">
            <a:avLst/>
          </a:prstGeom>
        </p:spPr>
      </p:pic>
    </p:spTree>
  </p:cSld>
  <p:clrMapOvr>
    <a:masterClrMapping/>
  </p:clrMapOvr>
  <p:transition advTm="27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4" name="Object 2"/>
          <p:cNvGraphicFramePr>
            <a:graphicFrameLocks noChangeAspect="1"/>
          </p:cNvGraphicFramePr>
          <p:nvPr/>
        </p:nvGraphicFramePr>
        <p:xfrm>
          <a:off x="955040" y="685800"/>
          <a:ext cx="7237378" cy="5486400"/>
        </p:xfrm>
        <a:graphic>
          <a:graphicData uri="http://schemas.openxmlformats.org/presentationml/2006/ole">
            <p:oleObj spid="_x0000_s8194" name="Acrobat Document" r:id="rId5" imgW="7542857" imgH="5830114" progId="AcroExch.Document.7">
              <p:embed/>
            </p:oleObj>
          </a:graphicData>
        </a:graphic>
      </p:graphicFrame>
      <p:sp>
        <p:nvSpPr>
          <p:cNvPr id="1572867" name="AutoShape 3"/>
          <p:cNvSpPr>
            <a:spLocks noChangeArrowheads="1"/>
          </p:cNvSpPr>
          <p:nvPr/>
        </p:nvSpPr>
        <p:spPr bwMode="auto">
          <a:xfrm>
            <a:off x="4724400" y="4267200"/>
            <a:ext cx="228600" cy="228600"/>
          </a:xfrm>
          <a:prstGeom prst="star5">
            <a:avLst/>
          </a:prstGeom>
          <a:solidFill>
            <a:schemeClr val="accent1"/>
          </a:solidFill>
          <a:ln w="9525">
            <a:solidFill>
              <a:srgbClr val="66FF66"/>
            </a:solidFill>
            <a:miter lim="800000"/>
            <a:headEnd/>
            <a:tailEnd/>
          </a:ln>
          <a:effectLst/>
        </p:spPr>
        <p:txBody>
          <a:bodyPr wrap="none" anchor="ctr"/>
          <a:lstStyle/>
          <a:p>
            <a:pPr>
              <a:defRPr/>
            </a:pPr>
            <a:endParaRPr lang="en-US"/>
          </a:p>
        </p:txBody>
      </p:sp>
      <p:sp>
        <p:nvSpPr>
          <p:cNvPr id="1572868" name="AutoShape 4"/>
          <p:cNvSpPr>
            <a:spLocks noChangeArrowheads="1"/>
          </p:cNvSpPr>
          <p:nvPr/>
        </p:nvSpPr>
        <p:spPr bwMode="auto">
          <a:xfrm>
            <a:off x="6096000" y="3733800"/>
            <a:ext cx="228600" cy="228600"/>
          </a:xfrm>
          <a:prstGeom prst="star5">
            <a:avLst/>
          </a:prstGeom>
          <a:solidFill>
            <a:schemeClr val="accent1"/>
          </a:solidFill>
          <a:ln w="9525">
            <a:solidFill>
              <a:srgbClr val="66FF66"/>
            </a:solidFill>
            <a:miter lim="800000"/>
            <a:headEnd/>
            <a:tailEnd/>
          </a:ln>
          <a:effectLst/>
        </p:spPr>
        <p:txBody>
          <a:bodyPr wrap="none" anchor="ctr"/>
          <a:lstStyle/>
          <a:p>
            <a:pPr>
              <a:defRPr/>
            </a:pPr>
            <a:endParaRPr lang="en-US"/>
          </a:p>
        </p:txBody>
      </p:sp>
      <p:sp>
        <p:nvSpPr>
          <p:cNvPr id="8199" name="Line 5"/>
          <p:cNvSpPr>
            <a:spLocks noChangeShapeType="1"/>
          </p:cNvSpPr>
          <p:nvPr/>
        </p:nvSpPr>
        <p:spPr bwMode="auto">
          <a:xfrm flipV="1">
            <a:off x="4800600" y="3886200"/>
            <a:ext cx="1371600" cy="533400"/>
          </a:xfrm>
          <a:prstGeom prst="line">
            <a:avLst/>
          </a:prstGeom>
          <a:noFill/>
          <a:ln w="9525">
            <a:solidFill>
              <a:srgbClr val="CCECFF"/>
            </a:solidFill>
            <a:prstDash val="lgDashDot"/>
            <a:round/>
            <a:headEnd/>
            <a:tailEnd/>
          </a:ln>
        </p:spPr>
        <p:txBody>
          <a:bodyPr/>
          <a:lstStyle/>
          <a:p>
            <a:endParaRPr lang="en-US"/>
          </a:p>
        </p:txBody>
      </p:sp>
      <p:sp>
        <p:nvSpPr>
          <p:cNvPr id="8200" name="Text Box 6"/>
          <p:cNvSpPr txBox="1">
            <a:spLocks noChangeArrowheads="1"/>
          </p:cNvSpPr>
          <p:nvPr/>
        </p:nvSpPr>
        <p:spPr bwMode="auto">
          <a:xfrm>
            <a:off x="4419600" y="4953000"/>
            <a:ext cx="1447800" cy="457200"/>
          </a:xfrm>
          <a:prstGeom prst="rect">
            <a:avLst/>
          </a:prstGeom>
          <a:noFill/>
          <a:ln w="9525">
            <a:noFill/>
            <a:miter lim="800000"/>
            <a:headEnd/>
            <a:tailEnd/>
          </a:ln>
        </p:spPr>
        <p:txBody>
          <a:bodyPr>
            <a:spAutoFit/>
          </a:bodyPr>
          <a:lstStyle/>
          <a:p>
            <a:pPr>
              <a:spcBef>
                <a:spcPct val="50000"/>
              </a:spcBef>
            </a:pPr>
            <a:r>
              <a:rPr lang="en-US" dirty="0"/>
              <a:t>Entry</a:t>
            </a:r>
          </a:p>
        </p:txBody>
      </p:sp>
      <p:sp>
        <p:nvSpPr>
          <p:cNvPr id="8201" name="Text Box 7"/>
          <p:cNvSpPr txBox="1">
            <a:spLocks noChangeArrowheads="1"/>
          </p:cNvSpPr>
          <p:nvPr/>
        </p:nvSpPr>
        <p:spPr bwMode="auto">
          <a:xfrm>
            <a:off x="5943600" y="4953000"/>
            <a:ext cx="1371600" cy="457200"/>
          </a:xfrm>
          <a:prstGeom prst="rect">
            <a:avLst/>
          </a:prstGeom>
          <a:noFill/>
          <a:ln w="9525">
            <a:noFill/>
            <a:miter lim="800000"/>
            <a:headEnd/>
            <a:tailEnd/>
          </a:ln>
        </p:spPr>
        <p:txBody>
          <a:bodyPr>
            <a:spAutoFit/>
          </a:bodyPr>
          <a:lstStyle/>
          <a:p>
            <a:pPr>
              <a:spcBef>
                <a:spcPct val="50000"/>
              </a:spcBef>
            </a:pPr>
            <a:r>
              <a:rPr lang="en-US" dirty="0"/>
              <a:t>Exit</a:t>
            </a:r>
          </a:p>
        </p:txBody>
      </p:sp>
      <p:sp>
        <p:nvSpPr>
          <p:cNvPr id="8202" name="Line 8"/>
          <p:cNvSpPr>
            <a:spLocks noChangeShapeType="1"/>
          </p:cNvSpPr>
          <p:nvPr/>
        </p:nvSpPr>
        <p:spPr bwMode="auto">
          <a:xfrm flipV="1">
            <a:off x="1371600" y="2895600"/>
            <a:ext cx="5943600" cy="2057400"/>
          </a:xfrm>
          <a:prstGeom prst="line">
            <a:avLst/>
          </a:prstGeom>
          <a:noFill/>
          <a:ln w="38100">
            <a:solidFill>
              <a:schemeClr val="tx1"/>
            </a:solidFill>
            <a:prstDash val="sysDot"/>
            <a:round/>
            <a:headEnd/>
            <a:tailEnd/>
          </a:ln>
        </p:spPr>
        <p:txBody>
          <a:bodyPr/>
          <a:lstStyle/>
          <a:p>
            <a:endParaRPr lang="en-US"/>
          </a:p>
        </p:txBody>
      </p:sp>
      <p:pic>
        <p:nvPicPr>
          <p:cNvPr id="9" name="~PP2428.WAV">
            <a:hlinkClick r:id="" action="ppaction://media"/>
          </p:cNvPr>
          <p:cNvPicPr>
            <a:picLocks noRot="1" noChangeAspect="1"/>
          </p:cNvPicPr>
          <p:nvPr>
            <a:wavAudioFile r:embed="rId2" name="~PP2428.WAV"/>
          </p:nvPr>
        </p:nvPicPr>
        <p:blipFill>
          <a:blip r:embed="rId6" cstate="print"/>
          <a:stretch>
            <a:fillRect/>
          </a:stretch>
        </p:blipFill>
        <p:spPr>
          <a:xfrm>
            <a:off x="8712200" y="6426200"/>
            <a:ext cx="304800" cy="304800"/>
          </a:xfrm>
          <a:prstGeom prst="rect">
            <a:avLst/>
          </a:prstGeom>
        </p:spPr>
      </p:pic>
    </p:spTree>
  </p:cSld>
  <p:clrMapOvr>
    <a:masterClrMapping/>
  </p:clrMapOvr>
  <p:transition advTm="20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Rectangle 2"/>
          <p:cNvSpPr>
            <a:spLocks noGrp="1" noChangeArrowheads="1"/>
          </p:cNvSpPr>
          <p:nvPr>
            <p:ph type="title"/>
          </p:nvPr>
        </p:nvSpPr>
        <p:spPr>
          <a:xfrm>
            <a:off x="685800" y="685800"/>
            <a:ext cx="7772400" cy="457200"/>
          </a:xfrm>
        </p:spPr>
        <p:txBody>
          <a:bodyPr/>
          <a:lstStyle/>
          <a:p>
            <a:pPr eaLnBrk="1" hangingPunct="1"/>
            <a:r>
              <a:rPr lang="en-US" b="1" kern="1200" dirty="0" smtClean="0">
                <a:solidFill>
                  <a:schemeClr val="accent5">
                    <a:lumMod val="50000"/>
                  </a:schemeClr>
                </a:solidFill>
                <a:effectLst>
                  <a:outerShdw blurRad="38100" dist="38100" dir="2700000" algn="tl">
                    <a:srgbClr val="000000">
                      <a:alpha val="43137"/>
                    </a:srgbClr>
                  </a:outerShdw>
                </a:effectLst>
                <a:ea typeface="+mn-ea"/>
                <a:cs typeface="Arial" charset="0"/>
              </a:rPr>
              <a:t>The “d” Category</a:t>
            </a:r>
          </a:p>
        </p:txBody>
      </p:sp>
      <p:sp>
        <p:nvSpPr>
          <p:cNvPr id="47109" name="Rectangle 3"/>
          <p:cNvSpPr>
            <a:spLocks noGrp="1" noChangeArrowheads="1"/>
          </p:cNvSpPr>
          <p:nvPr>
            <p:ph idx="1"/>
          </p:nvPr>
        </p:nvSpPr>
        <p:spPr>
          <a:xfrm>
            <a:off x="914400" y="1600200"/>
            <a:ext cx="7315200" cy="4419600"/>
          </a:xfrm>
        </p:spPr>
        <p:txBody>
          <a:bodyPr/>
          <a:lstStyle/>
          <a:p>
            <a:pPr marL="457200" indent="-457200" eaLnBrk="1" hangingPunct="1">
              <a:spcBef>
                <a:spcPts val="0"/>
              </a:spcBef>
              <a:spcAft>
                <a:spcPts val="600"/>
              </a:spcAft>
              <a:buFont typeface="Wingdings" pitchFamily="2" charset="2"/>
              <a:buNone/>
            </a:pPr>
            <a:r>
              <a:rPr lang="en-US" sz="2800" dirty="0" smtClean="0"/>
              <a:t>d.	Percent of preschool children who improved functioning to reach level comparable to same-aged peers</a:t>
            </a:r>
            <a:r>
              <a:rPr lang="en-US" dirty="0" smtClean="0"/>
              <a:t> </a:t>
            </a:r>
          </a:p>
          <a:p>
            <a:pPr eaLnBrk="1" hangingPunct="1">
              <a:spcBef>
                <a:spcPts val="0"/>
              </a:spcBef>
              <a:spcAft>
                <a:spcPts val="600"/>
              </a:spcAft>
              <a:buFont typeface="Wingdings" pitchFamily="2" charset="2"/>
              <a:buNone/>
            </a:pPr>
            <a:endParaRPr lang="en-US" sz="800" dirty="0" smtClean="0"/>
          </a:p>
          <a:p>
            <a:pPr lvl="1" eaLnBrk="1" hangingPunct="1">
              <a:spcBef>
                <a:spcPts val="0"/>
              </a:spcBef>
              <a:spcAft>
                <a:spcPts val="600"/>
              </a:spcAft>
            </a:pPr>
            <a:r>
              <a:rPr lang="en-US" sz="2400" dirty="0" smtClean="0"/>
              <a:t>Children who were functioning below age expectations when they entered program but were functioning at age expectations when they left</a:t>
            </a:r>
          </a:p>
          <a:p>
            <a:pPr lvl="1" eaLnBrk="1" hangingPunct="1">
              <a:spcBef>
                <a:spcPts val="0"/>
              </a:spcBef>
              <a:spcAft>
                <a:spcPts val="600"/>
              </a:spcAft>
            </a:pPr>
            <a:r>
              <a:rPr lang="en-US" sz="2400" dirty="0" smtClean="0"/>
              <a:t>Started out below age expectations, but caught up while in services</a:t>
            </a:r>
            <a:endParaRPr lang="en-US" sz="2600" dirty="0" smtClean="0"/>
          </a:p>
          <a:p>
            <a:pPr marL="914400" lvl="1" indent="-914400" algn="r">
              <a:spcBef>
                <a:spcPts val="0"/>
              </a:spcBef>
              <a:spcAft>
                <a:spcPts val="1200"/>
              </a:spcAft>
              <a:buNone/>
              <a:defRPr/>
            </a:pPr>
            <a:r>
              <a:rPr lang="en-US" sz="1600" i="1" dirty="0" smtClean="0"/>
              <a:t>Early Childhood Outcomes Center</a:t>
            </a:r>
          </a:p>
        </p:txBody>
      </p:sp>
      <p:pic>
        <p:nvPicPr>
          <p:cNvPr id="5" name="~PP3686.WAV">
            <a:hlinkClick r:id="" action="ppaction://media"/>
          </p:cNvPr>
          <p:cNvPicPr>
            <a:picLocks noRot="1" noChangeAspect="1"/>
          </p:cNvPicPr>
          <p:nvPr>
            <a:wavAudioFile r:embed="rId1" name="~PP3686.WAV"/>
          </p:nvPr>
        </p:nvPicPr>
        <p:blipFill>
          <a:blip r:embed="rId4" cstate="print"/>
          <a:stretch>
            <a:fillRect/>
          </a:stretch>
        </p:blipFill>
        <p:spPr>
          <a:xfrm>
            <a:off x="8712200" y="6426200"/>
            <a:ext cx="304800" cy="304800"/>
          </a:xfrm>
          <a:prstGeom prst="rect">
            <a:avLst/>
          </a:prstGeom>
        </p:spPr>
      </p:pic>
    </p:spTree>
  </p:cSld>
  <p:clrMapOvr>
    <a:masterClrMapping/>
  </p:clrMapOvr>
  <p:transition advTm="23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8" name="Object 2"/>
          <p:cNvGraphicFramePr>
            <a:graphicFrameLocks noChangeAspect="1"/>
          </p:cNvGraphicFramePr>
          <p:nvPr/>
        </p:nvGraphicFramePr>
        <p:xfrm>
          <a:off x="914400" y="762000"/>
          <a:ext cx="7237378" cy="5486400"/>
        </p:xfrm>
        <a:graphic>
          <a:graphicData uri="http://schemas.openxmlformats.org/presentationml/2006/ole">
            <p:oleObj spid="_x0000_s9218" name="Acrobat Document" r:id="rId5" imgW="7542857" imgH="5830114" progId="AcroExch.Document.7">
              <p:embed/>
            </p:oleObj>
          </a:graphicData>
        </a:graphic>
      </p:graphicFrame>
      <p:sp>
        <p:nvSpPr>
          <p:cNvPr id="1576963" name="AutoShape 3"/>
          <p:cNvSpPr>
            <a:spLocks noChangeArrowheads="1"/>
          </p:cNvSpPr>
          <p:nvPr/>
        </p:nvSpPr>
        <p:spPr bwMode="auto">
          <a:xfrm>
            <a:off x="4800600" y="3733800"/>
            <a:ext cx="304800" cy="304800"/>
          </a:xfrm>
          <a:prstGeom prst="star5">
            <a:avLst/>
          </a:prstGeom>
          <a:solidFill>
            <a:srgbClr val="3333CC"/>
          </a:solidFill>
          <a:ln w="9525">
            <a:solidFill>
              <a:srgbClr val="D01465"/>
            </a:solidFill>
            <a:miter lim="800000"/>
            <a:headEnd/>
            <a:tailEnd/>
          </a:ln>
          <a:effectLst/>
        </p:spPr>
        <p:txBody>
          <a:bodyPr wrap="none" anchor="ctr"/>
          <a:lstStyle/>
          <a:p>
            <a:pPr>
              <a:defRPr/>
            </a:pPr>
            <a:endParaRPr lang="en-US"/>
          </a:p>
        </p:txBody>
      </p:sp>
      <p:sp>
        <p:nvSpPr>
          <p:cNvPr id="1576964" name="AutoShape 4"/>
          <p:cNvSpPr>
            <a:spLocks noChangeArrowheads="1"/>
          </p:cNvSpPr>
          <p:nvPr/>
        </p:nvSpPr>
        <p:spPr bwMode="auto">
          <a:xfrm>
            <a:off x="6172200" y="2590800"/>
            <a:ext cx="228600" cy="228600"/>
          </a:xfrm>
          <a:prstGeom prst="star5">
            <a:avLst/>
          </a:prstGeom>
          <a:solidFill>
            <a:srgbClr val="3333CC"/>
          </a:solidFill>
          <a:ln w="9525">
            <a:solidFill>
              <a:srgbClr val="3333CC"/>
            </a:solidFill>
            <a:miter lim="800000"/>
            <a:headEnd/>
            <a:tailEnd/>
          </a:ln>
          <a:effectLst/>
        </p:spPr>
        <p:txBody>
          <a:bodyPr wrap="none" anchor="ctr"/>
          <a:lstStyle/>
          <a:p>
            <a:pPr>
              <a:defRPr/>
            </a:pPr>
            <a:endParaRPr lang="en-US"/>
          </a:p>
        </p:txBody>
      </p:sp>
      <p:sp>
        <p:nvSpPr>
          <p:cNvPr id="9223" name="Line 5"/>
          <p:cNvSpPr>
            <a:spLocks noChangeShapeType="1"/>
          </p:cNvSpPr>
          <p:nvPr/>
        </p:nvSpPr>
        <p:spPr bwMode="auto">
          <a:xfrm flipV="1">
            <a:off x="4953000" y="2667000"/>
            <a:ext cx="1371600" cy="1219200"/>
          </a:xfrm>
          <a:prstGeom prst="line">
            <a:avLst/>
          </a:prstGeom>
          <a:noFill/>
          <a:ln w="9525">
            <a:solidFill>
              <a:srgbClr val="3333CC"/>
            </a:solidFill>
            <a:prstDash val="lgDashDot"/>
            <a:round/>
            <a:headEnd/>
            <a:tailEnd/>
          </a:ln>
        </p:spPr>
        <p:txBody>
          <a:bodyPr/>
          <a:lstStyle/>
          <a:p>
            <a:endParaRPr lang="en-US"/>
          </a:p>
        </p:txBody>
      </p:sp>
      <p:sp>
        <p:nvSpPr>
          <p:cNvPr id="9224" name="Text Box 6"/>
          <p:cNvSpPr txBox="1">
            <a:spLocks noChangeArrowheads="1"/>
          </p:cNvSpPr>
          <p:nvPr/>
        </p:nvSpPr>
        <p:spPr bwMode="auto">
          <a:xfrm>
            <a:off x="4648200" y="4953000"/>
            <a:ext cx="1447800" cy="457200"/>
          </a:xfrm>
          <a:prstGeom prst="rect">
            <a:avLst/>
          </a:prstGeom>
          <a:noFill/>
          <a:ln w="9525">
            <a:noFill/>
            <a:miter lim="800000"/>
            <a:headEnd/>
            <a:tailEnd/>
          </a:ln>
        </p:spPr>
        <p:txBody>
          <a:bodyPr>
            <a:spAutoFit/>
          </a:bodyPr>
          <a:lstStyle/>
          <a:p>
            <a:pPr>
              <a:spcBef>
                <a:spcPct val="50000"/>
              </a:spcBef>
            </a:pPr>
            <a:r>
              <a:rPr lang="en-US" dirty="0"/>
              <a:t>Entry</a:t>
            </a:r>
          </a:p>
        </p:txBody>
      </p:sp>
      <p:sp>
        <p:nvSpPr>
          <p:cNvPr id="9225" name="Text Box 7"/>
          <p:cNvSpPr txBox="1">
            <a:spLocks noChangeArrowheads="1"/>
          </p:cNvSpPr>
          <p:nvPr/>
        </p:nvSpPr>
        <p:spPr bwMode="auto">
          <a:xfrm>
            <a:off x="5791200" y="4953000"/>
            <a:ext cx="1371600" cy="457200"/>
          </a:xfrm>
          <a:prstGeom prst="rect">
            <a:avLst/>
          </a:prstGeom>
          <a:noFill/>
          <a:ln w="9525">
            <a:noFill/>
            <a:miter lim="800000"/>
            <a:headEnd/>
            <a:tailEnd/>
          </a:ln>
        </p:spPr>
        <p:txBody>
          <a:bodyPr>
            <a:spAutoFit/>
          </a:bodyPr>
          <a:lstStyle/>
          <a:p>
            <a:pPr>
              <a:spcBef>
                <a:spcPct val="50000"/>
              </a:spcBef>
            </a:pPr>
            <a:r>
              <a:rPr lang="en-US" dirty="0"/>
              <a:t>Exit</a:t>
            </a:r>
          </a:p>
        </p:txBody>
      </p:sp>
      <p:sp>
        <p:nvSpPr>
          <p:cNvPr id="9226" name="Line 8"/>
          <p:cNvSpPr>
            <a:spLocks noChangeShapeType="1"/>
          </p:cNvSpPr>
          <p:nvPr/>
        </p:nvSpPr>
        <p:spPr bwMode="auto">
          <a:xfrm flipV="1">
            <a:off x="1295400" y="3048000"/>
            <a:ext cx="5943600" cy="1981200"/>
          </a:xfrm>
          <a:prstGeom prst="line">
            <a:avLst/>
          </a:prstGeom>
          <a:noFill/>
          <a:ln w="38100">
            <a:solidFill>
              <a:schemeClr val="tx1"/>
            </a:solidFill>
            <a:prstDash val="sysDot"/>
            <a:round/>
            <a:headEnd/>
            <a:tailEnd/>
          </a:ln>
        </p:spPr>
        <p:txBody>
          <a:bodyPr/>
          <a:lstStyle/>
          <a:p>
            <a:endParaRPr lang="en-US"/>
          </a:p>
        </p:txBody>
      </p:sp>
      <p:pic>
        <p:nvPicPr>
          <p:cNvPr id="11" name="~PP487.WAV">
            <a:hlinkClick r:id="" action="ppaction://media"/>
          </p:cNvPr>
          <p:cNvPicPr>
            <a:picLocks noRot="1" noChangeAspect="1"/>
          </p:cNvPicPr>
          <p:nvPr>
            <a:wavAudioFile r:embed="rId2" name="~PP487.WAV"/>
          </p:nvPr>
        </p:nvPicPr>
        <p:blipFill>
          <a:blip r:embed="rId6" cstate="print"/>
          <a:stretch>
            <a:fillRect/>
          </a:stretch>
        </p:blipFill>
        <p:spPr>
          <a:xfrm>
            <a:off x="8712200" y="6426200"/>
            <a:ext cx="304800" cy="304800"/>
          </a:xfrm>
          <a:prstGeom prst="rect">
            <a:avLst/>
          </a:prstGeom>
        </p:spPr>
      </p:pic>
    </p:spTree>
  </p:cSld>
  <p:clrMapOvr>
    <a:masterClrMapping/>
  </p:clrMapOvr>
  <p:transition advTm="12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2" name="Rectangle 2"/>
          <p:cNvSpPr>
            <a:spLocks noGrp="1" noChangeArrowheads="1"/>
          </p:cNvSpPr>
          <p:nvPr>
            <p:ph type="title"/>
          </p:nvPr>
        </p:nvSpPr>
        <p:spPr>
          <a:xfrm>
            <a:off x="685800" y="685800"/>
            <a:ext cx="7772400" cy="457200"/>
          </a:xfrm>
        </p:spPr>
        <p:txBody>
          <a:bodyPr/>
          <a:lstStyle/>
          <a:p>
            <a:pPr eaLnBrk="1" hangingPunct="1"/>
            <a:r>
              <a:rPr lang="en-US" b="1" kern="1200" dirty="0" smtClean="0">
                <a:solidFill>
                  <a:schemeClr val="accent5">
                    <a:lumMod val="50000"/>
                  </a:schemeClr>
                </a:solidFill>
                <a:effectLst>
                  <a:outerShdw blurRad="38100" dist="38100" dir="2700000" algn="tl">
                    <a:srgbClr val="000000">
                      <a:alpha val="43137"/>
                    </a:srgbClr>
                  </a:outerShdw>
                </a:effectLst>
                <a:ea typeface="+mn-ea"/>
                <a:cs typeface="Arial" charset="0"/>
              </a:rPr>
              <a:t>The “e” Category</a:t>
            </a:r>
          </a:p>
        </p:txBody>
      </p:sp>
      <p:sp>
        <p:nvSpPr>
          <p:cNvPr id="48133" name="Rectangle 3"/>
          <p:cNvSpPr>
            <a:spLocks noGrp="1" noChangeArrowheads="1"/>
          </p:cNvSpPr>
          <p:nvPr>
            <p:ph idx="1"/>
          </p:nvPr>
        </p:nvSpPr>
        <p:spPr>
          <a:xfrm>
            <a:off x="914400" y="1600200"/>
            <a:ext cx="7543800" cy="4572000"/>
          </a:xfrm>
        </p:spPr>
        <p:txBody>
          <a:bodyPr/>
          <a:lstStyle/>
          <a:p>
            <a:pPr marL="457200" indent="-457200" eaLnBrk="1" hangingPunct="1">
              <a:spcBef>
                <a:spcPts val="0"/>
              </a:spcBef>
              <a:spcAft>
                <a:spcPts val="600"/>
              </a:spcAft>
              <a:buFont typeface="Wingdings" pitchFamily="2" charset="2"/>
              <a:buNone/>
            </a:pPr>
            <a:r>
              <a:rPr lang="en-US" sz="2800" dirty="0" smtClean="0"/>
              <a:t>e.	Percent of Part C/preschool children who maintained functioning at level comparable to same-aged peers </a:t>
            </a:r>
          </a:p>
          <a:p>
            <a:pPr lvl="1" eaLnBrk="1" hangingPunct="1">
              <a:spcBef>
                <a:spcPts val="0"/>
              </a:spcBef>
              <a:spcAft>
                <a:spcPts val="600"/>
              </a:spcAft>
            </a:pPr>
            <a:r>
              <a:rPr lang="en-US" dirty="0" smtClean="0"/>
              <a:t>Children who were functioning at age expectations when they entered program and were functioning at age expectations when they left</a:t>
            </a:r>
          </a:p>
          <a:p>
            <a:pPr lvl="1" eaLnBrk="1" hangingPunct="1">
              <a:spcBef>
                <a:spcPts val="0"/>
              </a:spcBef>
              <a:spcAft>
                <a:spcPts val="600"/>
              </a:spcAft>
            </a:pPr>
            <a:r>
              <a:rPr lang="en-US" dirty="0" smtClean="0"/>
              <a:t>Entered program at age expectations and were still up with age expectations at exit</a:t>
            </a:r>
            <a:endParaRPr lang="en-US" sz="2600" dirty="0" smtClean="0"/>
          </a:p>
          <a:p>
            <a:pPr marL="914400" lvl="1" indent="-914400" algn="r">
              <a:spcBef>
                <a:spcPts val="0"/>
              </a:spcBef>
              <a:spcAft>
                <a:spcPts val="1200"/>
              </a:spcAft>
              <a:buNone/>
              <a:defRPr/>
            </a:pPr>
            <a:r>
              <a:rPr lang="en-US" sz="1600" i="1" dirty="0" smtClean="0"/>
              <a:t>Early Childhood Outcomes Center</a:t>
            </a:r>
          </a:p>
        </p:txBody>
      </p:sp>
      <p:pic>
        <p:nvPicPr>
          <p:cNvPr id="4" name="~PP1034.WAV">
            <a:hlinkClick r:id="" action="ppaction://media"/>
          </p:cNvPr>
          <p:cNvPicPr>
            <a:picLocks noRot="1" noChangeAspect="1"/>
          </p:cNvPicPr>
          <p:nvPr>
            <a:wavAudioFile r:embed="rId1" name="~PP1034.WAV"/>
          </p:nvPr>
        </p:nvPicPr>
        <p:blipFill>
          <a:blip r:embed="rId4" cstate="print"/>
          <a:stretch>
            <a:fillRect/>
          </a:stretch>
        </p:blipFill>
        <p:spPr>
          <a:xfrm>
            <a:off x="8712200" y="6426200"/>
            <a:ext cx="304800" cy="304800"/>
          </a:xfrm>
          <a:prstGeom prst="rect">
            <a:avLst/>
          </a:prstGeom>
        </p:spPr>
      </p:pic>
    </p:spTree>
  </p:cSld>
  <p:clrMapOvr>
    <a:masterClrMapping/>
  </p:clrMapOvr>
  <p:transition advTm="28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2" name="Object 2"/>
          <p:cNvGraphicFramePr>
            <a:graphicFrameLocks noChangeAspect="1"/>
          </p:cNvGraphicFramePr>
          <p:nvPr/>
        </p:nvGraphicFramePr>
        <p:xfrm>
          <a:off x="914400" y="685800"/>
          <a:ext cx="7237378" cy="5486400"/>
        </p:xfrm>
        <a:graphic>
          <a:graphicData uri="http://schemas.openxmlformats.org/presentationml/2006/ole">
            <p:oleObj spid="_x0000_s10242" name="Acrobat Document" r:id="rId5" imgW="7542857" imgH="5830114" progId="AcroExch.Document.7">
              <p:embed/>
            </p:oleObj>
          </a:graphicData>
        </a:graphic>
      </p:graphicFrame>
      <p:sp>
        <p:nvSpPr>
          <p:cNvPr id="1581059" name="AutoShape 3"/>
          <p:cNvSpPr>
            <a:spLocks noChangeArrowheads="1"/>
          </p:cNvSpPr>
          <p:nvPr/>
        </p:nvSpPr>
        <p:spPr bwMode="auto">
          <a:xfrm>
            <a:off x="4495800" y="3276600"/>
            <a:ext cx="228600" cy="228600"/>
          </a:xfrm>
          <a:prstGeom prst="star5">
            <a:avLst/>
          </a:prstGeom>
          <a:solidFill>
            <a:srgbClr val="E1031D"/>
          </a:solidFill>
          <a:ln w="9525">
            <a:solidFill>
              <a:srgbClr val="E1031D"/>
            </a:solidFill>
            <a:miter lim="800000"/>
            <a:headEnd/>
            <a:tailEnd/>
          </a:ln>
          <a:effectLst/>
        </p:spPr>
        <p:txBody>
          <a:bodyPr wrap="none" anchor="ctr"/>
          <a:lstStyle/>
          <a:p>
            <a:pPr>
              <a:defRPr/>
            </a:pPr>
            <a:endParaRPr lang="en-US"/>
          </a:p>
        </p:txBody>
      </p:sp>
      <p:sp>
        <p:nvSpPr>
          <p:cNvPr id="1581060" name="AutoShape 4"/>
          <p:cNvSpPr>
            <a:spLocks noChangeArrowheads="1"/>
          </p:cNvSpPr>
          <p:nvPr/>
        </p:nvSpPr>
        <p:spPr bwMode="auto">
          <a:xfrm>
            <a:off x="6248400" y="2438400"/>
            <a:ext cx="228600" cy="228600"/>
          </a:xfrm>
          <a:prstGeom prst="star5">
            <a:avLst/>
          </a:prstGeom>
          <a:solidFill>
            <a:srgbClr val="E1031D"/>
          </a:solidFill>
          <a:ln w="9525">
            <a:solidFill>
              <a:srgbClr val="E1031D"/>
            </a:solidFill>
            <a:miter lim="800000"/>
            <a:headEnd/>
            <a:tailEnd/>
          </a:ln>
          <a:effectLst/>
        </p:spPr>
        <p:txBody>
          <a:bodyPr wrap="none" anchor="ctr"/>
          <a:lstStyle/>
          <a:p>
            <a:pPr>
              <a:defRPr/>
            </a:pPr>
            <a:endParaRPr lang="en-US"/>
          </a:p>
        </p:txBody>
      </p:sp>
      <p:sp>
        <p:nvSpPr>
          <p:cNvPr id="10247" name="Line 5"/>
          <p:cNvSpPr>
            <a:spLocks noChangeShapeType="1"/>
          </p:cNvSpPr>
          <p:nvPr/>
        </p:nvSpPr>
        <p:spPr bwMode="auto">
          <a:xfrm flipV="1">
            <a:off x="4648200" y="2590800"/>
            <a:ext cx="1676400" cy="762000"/>
          </a:xfrm>
          <a:prstGeom prst="line">
            <a:avLst/>
          </a:prstGeom>
          <a:noFill/>
          <a:ln w="9525">
            <a:solidFill>
              <a:srgbClr val="E1031D"/>
            </a:solidFill>
            <a:prstDash val="lgDashDot"/>
            <a:round/>
            <a:headEnd/>
            <a:tailEnd/>
          </a:ln>
        </p:spPr>
        <p:txBody>
          <a:bodyPr/>
          <a:lstStyle/>
          <a:p>
            <a:endParaRPr lang="en-US"/>
          </a:p>
        </p:txBody>
      </p:sp>
      <p:sp>
        <p:nvSpPr>
          <p:cNvPr id="10248" name="Text Box 6"/>
          <p:cNvSpPr txBox="1">
            <a:spLocks noChangeArrowheads="1"/>
          </p:cNvSpPr>
          <p:nvPr/>
        </p:nvSpPr>
        <p:spPr bwMode="auto">
          <a:xfrm>
            <a:off x="4114800" y="4953000"/>
            <a:ext cx="1447800" cy="457200"/>
          </a:xfrm>
          <a:prstGeom prst="rect">
            <a:avLst/>
          </a:prstGeom>
          <a:noFill/>
          <a:ln w="9525">
            <a:noFill/>
            <a:miter lim="800000"/>
            <a:headEnd/>
            <a:tailEnd/>
          </a:ln>
        </p:spPr>
        <p:txBody>
          <a:bodyPr>
            <a:spAutoFit/>
          </a:bodyPr>
          <a:lstStyle/>
          <a:p>
            <a:pPr>
              <a:spcBef>
                <a:spcPct val="50000"/>
              </a:spcBef>
            </a:pPr>
            <a:r>
              <a:rPr lang="en-US" dirty="0"/>
              <a:t>Entry</a:t>
            </a:r>
          </a:p>
        </p:txBody>
      </p:sp>
      <p:sp>
        <p:nvSpPr>
          <p:cNvPr id="10249" name="Text Box 7"/>
          <p:cNvSpPr txBox="1">
            <a:spLocks noChangeArrowheads="1"/>
          </p:cNvSpPr>
          <p:nvPr/>
        </p:nvSpPr>
        <p:spPr bwMode="auto">
          <a:xfrm>
            <a:off x="6096000" y="4953000"/>
            <a:ext cx="1371600" cy="457200"/>
          </a:xfrm>
          <a:prstGeom prst="rect">
            <a:avLst/>
          </a:prstGeom>
          <a:noFill/>
          <a:ln w="9525">
            <a:noFill/>
            <a:miter lim="800000"/>
            <a:headEnd/>
            <a:tailEnd/>
          </a:ln>
        </p:spPr>
        <p:txBody>
          <a:bodyPr>
            <a:spAutoFit/>
          </a:bodyPr>
          <a:lstStyle/>
          <a:p>
            <a:pPr>
              <a:spcBef>
                <a:spcPct val="50000"/>
              </a:spcBef>
            </a:pPr>
            <a:r>
              <a:rPr lang="en-US" dirty="0"/>
              <a:t>Exit</a:t>
            </a:r>
          </a:p>
        </p:txBody>
      </p:sp>
      <p:sp>
        <p:nvSpPr>
          <p:cNvPr id="10250" name="Line 8"/>
          <p:cNvSpPr>
            <a:spLocks noChangeShapeType="1"/>
          </p:cNvSpPr>
          <p:nvPr/>
        </p:nvSpPr>
        <p:spPr bwMode="auto">
          <a:xfrm flipV="1">
            <a:off x="1295400" y="2895600"/>
            <a:ext cx="5943600" cy="2057400"/>
          </a:xfrm>
          <a:prstGeom prst="line">
            <a:avLst/>
          </a:prstGeom>
          <a:noFill/>
          <a:ln w="38100">
            <a:solidFill>
              <a:schemeClr val="tx1"/>
            </a:solidFill>
            <a:prstDash val="sysDot"/>
            <a:round/>
            <a:headEnd/>
            <a:tailEnd/>
          </a:ln>
        </p:spPr>
        <p:txBody>
          <a:bodyPr/>
          <a:lstStyle/>
          <a:p>
            <a:endParaRPr lang="en-US"/>
          </a:p>
        </p:txBody>
      </p:sp>
      <p:pic>
        <p:nvPicPr>
          <p:cNvPr id="10" name="~PP1233.WAV">
            <a:hlinkClick r:id="" action="ppaction://media"/>
          </p:cNvPr>
          <p:cNvPicPr>
            <a:picLocks noRot="1" noChangeAspect="1"/>
          </p:cNvPicPr>
          <p:nvPr>
            <a:wavAudioFile r:embed="rId2" name="~PP1233.WAV"/>
          </p:nvPr>
        </p:nvPicPr>
        <p:blipFill>
          <a:blip r:embed="rId6" cstate="print"/>
          <a:stretch>
            <a:fillRect/>
          </a:stretch>
        </p:blipFill>
        <p:spPr>
          <a:xfrm>
            <a:off x="8712200" y="6426200"/>
            <a:ext cx="304800" cy="304800"/>
          </a:xfrm>
          <a:prstGeom prst="rect">
            <a:avLst/>
          </a:prstGeom>
        </p:spPr>
      </p:pic>
    </p:spTree>
  </p:cSld>
  <p:clrMapOvr>
    <a:masterClrMapping/>
  </p:clrMapOvr>
  <p:transition advTm="11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8513" y="4787900"/>
            <a:ext cx="7772400" cy="1362075"/>
          </a:xfrm>
        </p:spPr>
        <p:txBody>
          <a:bodyPr/>
          <a:lstStyle/>
          <a:p>
            <a:pPr eaLnBrk="1" hangingPunct="1">
              <a:defRPr/>
            </a:pPr>
            <a:r>
              <a:rPr lang="en-US" dirty="0" smtClean="0">
                <a:solidFill>
                  <a:schemeClr val="accent5">
                    <a:lumMod val="50000"/>
                  </a:schemeClr>
                </a:solidFill>
                <a:effectLst>
                  <a:outerShdw blurRad="38100" dist="38100" dir="2700000" algn="tl">
                    <a:srgbClr val="000000">
                      <a:alpha val="43137"/>
                    </a:srgbClr>
                  </a:outerShdw>
                </a:effectLst>
              </a:rPr>
              <a:t>ACCOUNTABILITY</a:t>
            </a:r>
            <a:endParaRPr lang="en-US" dirty="0">
              <a:solidFill>
                <a:schemeClr val="accent5">
                  <a:lumMod val="50000"/>
                </a:schemeClr>
              </a:solidFill>
              <a:effectLst>
                <a:outerShdw blurRad="38100" dist="38100" dir="2700000" algn="tl">
                  <a:srgbClr val="000000">
                    <a:alpha val="43137"/>
                  </a:srgbClr>
                </a:outerShdw>
              </a:effectLst>
            </a:endParaRPr>
          </a:p>
        </p:txBody>
      </p:sp>
      <p:sp>
        <p:nvSpPr>
          <p:cNvPr id="23555" name="Text Placeholder 2"/>
          <p:cNvSpPr>
            <a:spLocks noGrp="1"/>
          </p:cNvSpPr>
          <p:nvPr>
            <p:ph type="body" idx="1"/>
          </p:nvPr>
        </p:nvSpPr>
        <p:spPr>
          <a:xfrm>
            <a:off x="798513" y="3287713"/>
            <a:ext cx="7772400" cy="1500187"/>
          </a:xfrm>
        </p:spPr>
        <p:txBody>
          <a:bodyPr/>
          <a:lstStyle/>
          <a:p>
            <a:pPr eaLnBrk="1" hangingPunct="1"/>
            <a:r>
              <a:rPr lang="en-US" dirty="0" smtClean="0"/>
              <a:t>Where does this performance measure fit in the big picture?</a:t>
            </a:r>
          </a:p>
        </p:txBody>
      </p:sp>
      <p:pic>
        <p:nvPicPr>
          <p:cNvPr id="23553" name="Picture 1" descr="C:\Documents and Settings\kimberly.carlson\My Documents\My Pictures\Microsoft Clip Organizer\j0439375.jpg"/>
          <p:cNvPicPr>
            <a:picLocks noChangeAspect="1" noChangeArrowheads="1"/>
          </p:cNvPicPr>
          <p:nvPr/>
        </p:nvPicPr>
        <p:blipFill>
          <a:blip r:embed="rId4" cstate="print"/>
          <a:srcRect/>
          <a:stretch>
            <a:fillRect/>
          </a:stretch>
        </p:blipFill>
        <p:spPr bwMode="auto">
          <a:xfrm>
            <a:off x="914400" y="2286000"/>
            <a:ext cx="3200400" cy="2118360"/>
          </a:xfrm>
          <a:prstGeom prst="rect">
            <a:avLst/>
          </a:prstGeom>
          <a:noFill/>
        </p:spPr>
      </p:pic>
      <p:pic>
        <p:nvPicPr>
          <p:cNvPr id="5" name="~PP3841.WAV">
            <a:hlinkClick r:id="" action="ppaction://media"/>
          </p:cNvPr>
          <p:cNvPicPr>
            <a:picLocks noRot="1" noChangeAspect="1"/>
          </p:cNvPicPr>
          <p:nvPr>
            <a:wavAudioFile r:embed="rId1" name="~PP3841.WAV"/>
          </p:nvPr>
        </p:nvPicPr>
        <p:blipFill>
          <a:blip r:embed="rId5" cstate="print"/>
          <a:stretch>
            <a:fillRect/>
          </a:stretch>
        </p:blipFill>
        <p:spPr>
          <a:xfrm>
            <a:off x="8712200" y="6426200"/>
            <a:ext cx="304800" cy="304800"/>
          </a:xfrm>
          <a:prstGeom prst="rect">
            <a:avLst/>
          </a:prstGeom>
        </p:spPr>
      </p:pic>
    </p:spTree>
  </p:cSld>
  <p:clrMapOvr>
    <a:masterClrMapping/>
  </p:clrMapOvr>
  <p:transition advTm="12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66" name="Object 2"/>
          <p:cNvGraphicFramePr>
            <a:graphicFrameLocks noChangeAspect="1"/>
          </p:cNvGraphicFramePr>
          <p:nvPr/>
        </p:nvGraphicFramePr>
        <p:xfrm>
          <a:off x="914405" y="685800"/>
          <a:ext cx="7237378" cy="5486400"/>
        </p:xfrm>
        <a:graphic>
          <a:graphicData uri="http://schemas.openxmlformats.org/presentationml/2006/ole">
            <p:oleObj spid="_x0000_s11266" name="Acrobat Document" r:id="rId5" imgW="7542857" imgH="5830114" progId="AcroExch.Document.7">
              <p:embed/>
            </p:oleObj>
          </a:graphicData>
        </a:graphic>
      </p:graphicFrame>
      <p:sp>
        <p:nvSpPr>
          <p:cNvPr id="1583107" name="AutoShape 3"/>
          <p:cNvSpPr>
            <a:spLocks noChangeArrowheads="1"/>
          </p:cNvSpPr>
          <p:nvPr/>
        </p:nvSpPr>
        <p:spPr bwMode="auto">
          <a:xfrm>
            <a:off x="4648200" y="3429000"/>
            <a:ext cx="304800" cy="304800"/>
          </a:xfrm>
          <a:prstGeom prst="star5">
            <a:avLst/>
          </a:prstGeom>
          <a:solidFill>
            <a:srgbClr val="E1031D"/>
          </a:solidFill>
          <a:ln w="9525">
            <a:solidFill>
              <a:srgbClr val="D01465"/>
            </a:solidFill>
            <a:miter lim="800000"/>
            <a:headEnd/>
            <a:tailEnd/>
          </a:ln>
          <a:effectLst/>
        </p:spPr>
        <p:txBody>
          <a:bodyPr wrap="none" anchor="ctr"/>
          <a:lstStyle/>
          <a:p>
            <a:pPr>
              <a:defRPr/>
            </a:pPr>
            <a:endParaRPr lang="en-US"/>
          </a:p>
        </p:txBody>
      </p:sp>
      <p:sp>
        <p:nvSpPr>
          <p:cNvPr id="1583108" name="AutoShape 4"/>
          <p:cNvSpPr>
            <a:spLocks noChangeArrowheads="1"/>
          </p:cNvSpPr>
          <p:nvPr/>
        </p:nvSpPr>
        <p:spPr bwMode="auto">
          <a:xfrm>
            <a:off x="6172200" y="2438400"/>
            <a:ext cx="228600" cy="228600"/>
          </a:xfrm>
          <a:prstGeom prst="star5">
            <a:avLst/>
          </a:prstGeom>
          <a:solidFill>
            <a:srgbClr val="E1031D"/>
          </a:solidFill>
          <a:ln w="9525">
            <a:solidFill>
              <a:srgbClr val="D01465"/>
            </a:solidFill>
            <a:miter lim="800000"/>
            <a:headEnd/>
            <a:tailEnd/>
          </a:ln>
          <a:effectLst/>
        </p:spPr>
        <p:txBody>
          <a:bodyPr wrap="none" anchor="ctr"/>
          <a:lstStyle/>
          <a:p>
            <a:pPr>
              <a:defRPr/>
            </a:pPr>
            <a:endParaRPr lang="en-US"/>
          </a:p>
        </p:txBody>
      </p:sp>
      <p:sp>
        <p:nvSpPr>
          <p:cNvPr id="11271" name="Line 5"/>
          <p:cNvSpPr>
            <a:spLocks noChangeShapeType="1"/>
          </p:cNvSpPr>
          <p:nvPr/>
        </p:nvSpPr>
        <p:spPr bwMode="auto">
          <a:xfrm flipV="1">
            <a:off x="4724400" y="2590800"/>
            <a:ext cx="1600200" cy="1066800"/>
          </a:xfrm>
          <a:prstGeom prst="line">
            <a:avLst/>
          </a:prstGeom>
          <a:noFill/>
          <a:ln w="9525">
            <a:solidFill>
              <a:srgbClr val="D01465"/>
            </a:solidFill>
            <a:prstDash val="lgDashDot"/>
            <a:round/>
            <a:headEnd/>
            <a:tailEnd/>
          </a:ln>
        </p:spPr>
        <p:txBody>
          <a:bodyPr/>
          <a:lstStyle/>
          <a:p>
            <a:endParaRPr lang="en-US"/>
          </a:p>
        </p:txBody>
      </p:sp>
      <p:sp>
        <p:nvSpPr>
          <p:cNvPr id="11272" name="Text Box 6"/>
          <p:cNvSpPr txBox="1">
            <a:spLocks noChangeArrowheads="1"/>
          </p:cNvSpPr>
          <p:nvPr/>
        </p:nvSpPr>
        <p:spPr bwMode="auto">
          <a:xfrm>
            <a:off x="4419600" y="4953000"/>
            <a:ext cx="1447800" cy="457200"/>
          </a:xfrm>
          <a:prstGeom prst="rect">
            <a:avLst/>
          </a:prstGeom>
          <a:noFill/>
          <a:ln w="9525">
            <a:noFill/>
            <a:miter lim="800000"/>
            <a:headEnd/>
            <a:tailEnd/>
          </a:ln>
        </p:spPr>
        <p:txBody>
          <a:bodyPr>
            <a:spAutoFit/>
          </a:bodyPr>
          <a:lstStyle/>
          <a:p>
            <a:pPr>
              <a:spcBef>
                <a:spcPct val="50000"/>
              </a:spcBef>
            </a:pPr>
            <a:r>
              <a:rPr lang="en-US" dirty="0"/>
              <a:t>Entry</a:t>
            </a:r>
          </a:p>
        </p:txBody>
      </p:sp>
      <p:sp>
        <p:nvSpPr>
          <p:cNvPr id="11273" name="Text Box 7"/>
          <p:cNvSpPr txBox="1">
            <a:spLocks noChangeArrowheads="1"/>
          </p:cNvSpPr>
          <p:nvPr/>
        </p:nvSpPr>
        <p:spPr bwMode="auto">
          <a:xfrm>
            <a:off x="5943600" y="4953000"/>
            <a:ext cx="1371600" cy="457200"/>
          </a:xfrm>
          <a:prstGeom prst="rect">
            <a:avLst/>
          </a:prstGeom>
          <a:noFill/>
          <a:ln w="9525">
            <a:noFill/>
            <a:miter lim="800000"/>
            <a:headEnd/>
            <a:tailEnd/>
          </a:ln>
        </p:spPr>
        <p:txBody>
          <a:bodyPr>
            <a:spAutoFit/>
          </a:bodyPr>
          <a:lstStyle/>
          <a:p>
            <a:pPr>
              <a:spcBef>
                <a:spcPct val="50000"/>
              </a:spcBef>
            </a:pPr>
            <a:r>
              <a:rPr lang="en-US" dirty="0"/>
              <a:t>Exit</a:t>
            </a:r>
          </a:p>
        </p:txBody>
      </p:sp>
      <p:sp>
        <p:nvSpPr>
          <p:cNvPr id="11274" name="Line 8"/>
          <p:cNvSpPr>
            <a:spLocks noChangeShapeType="1"/>
          </p:cNvSpPr>
          <p:nvPr/>
        </p:nvSpPr>
        <p:spPr bwMode="auto">
          <a:xfrm flipV="1">
            <a:off x="1295400" y="2971799"/>
            <a:ext cx="5943600" cy="1981199"/>
          </a:xfrm>
          <a:prstGeom prst="line">
            <a:avLst/>
          </a:prstGeom>
          <a:noFill/>
          <a:ln w="38100">
            <a:solidFill>
              <a:schemeClr val="tx1"/>
            </a:solidFill>
            <a:prstDash val="sysDot"/>
            <a:round/>
            <a:headEnd/>
            <a:tailEnd/>
          </a:ln>
        </p:spPr>
        <p:txBody>
          <a:bodyPr/>
          <a:lstStyle/>
          <a:p>
            <a:endParaRPr lang="en-US"/>
          </a:p>
        </p:txBody>
      </p:sp>
      <p:pic>
        <p:nvPicPr>
          <p:cNvPr id="9" name="~PP3416.WAV">
            <a:hlinkClick r:id="" action="ppaction://media"/>
          </p:cNvPr>
          <p:cNvPicPr>
            <a:picLocks noRot="1" noChangeAspect="1"/>
          </p:cNvPicPr>
          <p:nvPr>
            <a:wavAudioFile r:embed="rId2" name="~PP3416.WAV"/>
          </p:nvPr>
        </p:nvPicPr>
        <p:blipFill>
          <a:blip r:embed="rId6" cstate="print"/>
          <a:stretch>
            <a:fillRect/>
          </a:stretch>
        </p:blipFill>
        <p:spPr>
          <a:xfrm>
            <a:off x="8712200" y="6426200"/>
            <a:ext cx="304800" cy="304800"/>
          </a:xfrm>
          <a:prstGeom prst="rect">
            <a:avLst/>
          </a:prstGeom>
        </p:spPr>
      </p:pic>
    </p:spTree>
  </p:cSld>
  <p:clrMapOvr>
    <a:masterClrMapping/>
  </p:clrMapOvr>
  <p:transition advTm="10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533400" y="685800"/>
            <a:ext cx="8077200" cy="457200"/>
          </a:xfrm>
        </p:spPr>
        <p:txBody>
          <a:bodyPr/>
          <a:lstStyle/>
          <a:p>
            <a:pPr eaLnBrk="1" hangingPunct="1"/>
            <a:r>
              <a:rPr lang="en-US" b="1" kern="1200" dirty="0" smtClean="0">
                <a:solidFill>
                  <a:schemeClr val="accent5">
                    <a:lumMod val="50000"/>
                  </a:schemeClr>
                </a:solidFill>
                <a:effectLst>
                  <a:outerShdw blurRad="38100" dist="38100" dir="2700000" algn="tl">
                    <a:srgbClr val="000000">
                      <a:alpha val="43137"/>
                    </a:srgbClr>
                  </a:outerShdw>
                </a:effectLst>
                <a:ea typeface="+mn-ea"/>
                <a:cs typeface="Arial" charset="0"/>
              </a:rPr>
              <a:t>Summary Statement Data</a:t>
            </a:r>
          </a:p>
        </p:txBody>
      </p:sp>
      <p:sp>
        <p:nvSpPr>
          <p:cNvPr id="49155" name="Content Placeholder 2"/>
          <p:cNvSpPr>
            <a:spLocks noGrp="1"/>
          </p:cNvSpPr>
          <p:nvPr>
            <p:ph idx="1"/>
          </p:nvPr>
        </p:nvSpPr>
        <p:spPr>
          <a:xfrm>
            <a:off x="914400" y="1600200"/>
            <a:ext cx="7620000" cy="4800600"/>
          </a:xfrm>
        </p:spPr>
        <p:txBody>
          <a:bodyPr/>
          <a:lstStyle/>
          <a:p>
            <a:pPr eaLnBrk="1" hangingPunct="1">
              <a:spcBef>
                <a:spcPts val="0"/>
              </a:spcBef>
              <a:spcAft>
                <a:spcPts val="1200"/>
              </a:spcAft>
              <a:buNone/>
            </a:pPr>
            <a:r>
              <a:rPr lang="en-US" sz="2400" b="1" dirty="0" smtClean="0"/>
              <a:t>Required Summary Statement 1:  </a:t>
            </a:r>
          </a:p>
          <a:p>
            <a:pPr eaLnBrk="1" hangingPunct="1">
              <a:spcBef>
                <a:spcPts val="0"/>
              </a:spcBef>
              <a:spcAft>
                <a:spcPts val="1200"/>
              </a:spcAft>
              <a:buNone/>
            </a:pPr>
            <a:r>
              <a:rPr lang="en-US" sz="2400" i="1" dirty="0" smtClean="0"/>
              <a:t>    </a:t>
            </a:r>
            <a:r>
              <a:rPr lang="en-US" sz="2600" i="1" dirty="0" smtClean="0"/>
              <a:t>Of those children who entered or </a:t>
            </a:r>
            <a:r>
              <a:rPr lang="en-US" sz="2600" i="1" dirty="0" smtClean="0">
                <a:solidFill>
                  <a:schemeClr val="accent5">
                    <a:lumMod val="50000"/>
                  </a:schemeClr>
                </a:solidFill>
              </a:rPr>
              <a:t>exited</a:t>
            </a:r>
            <a:r>
              <a:rPr lang="en-US" sz="2600" i="1" dirty="0" smtClean="0"/>
              <a:t> program below age expectations in each Outcome, percent who </a:t>
            </a:r>
            <a:r>
              <a:rPr lang="en-US" sz="2600" i="1" dirty="0" smtClean="0">
                <a:solidFill>
                  <a:schemeClr val="accent5">
                    <a:lumMod val="50000"/>
                  </a:schemeClr>
                </a:solidFill>
              </a:rPr>
              <a:t>substantially increased their rate of growth</a:t>
            </a:r>
            <a:r>
              <a:rPr lang="en-US" sz="2600" i="1" dirty="0" smtClean="0"/>
              <a:t> by time they exited program</a:t>
            </a:r>
            <a:r>
              <a:rPr lang="en-US" sz="2600" dirty="0" smtClean="0"/>
              <a:t>.</a:t>
            </a:r>
          </a:p>
          <a:p>
            <a:pPr eaLnBrk="1" hangingPunct="1">
              <a:spcBef>
                <a:spcPts val="0"/>
              </a:spcBef>
              <a:spcAft>
                <a:spcPts val="1200"/>
              </a:spcAft>
              <a:buNone/>
            </a:pPr>
            <a:r>
              <a:rPr lang="en-US" sz="2400" dirty="0" smtClean="0"/>
              <a:t> </a:t>
            </a:r>
            <a:r>
              <a:rPr lang="en-US" sz="2400" b="1" dirty="0" smtClean="0">
                <a:solidFill>
                  <a:schemeClr val="tx2">
                    <a:lumMod val="75000"/>
                    <a:lumOff val="25000"/>
                  </a:schemeClr>
                </a:solidFill>
              </a:rPr>
              <a:t>Required Summary Statement 2: </a:t>
            </a:r>
            <a:endParaRPr lang="en-US" sz="2600" b="1" dirty="0" smtClean="0">
              <a:solidFill>
                <a:schemeClr val="tx2">
                  <a:lumMod val="75000"/>
                  <a:lumOff val="25000"/>
                </a:schemeClr>
              </a:solidFill>
            </a:endParaRPr>
          </a:p>
          <a:p>
            <a:pPr eaLnBrk="1" hangingPunct="1">
              <a:spcBef>
                <a:spcPts val="0"/>
              </a:spcBef>
              <a:spcAft>
                <a:spcPts val="1200"/>
              </a:spcAft>
              <a:buNone/>
            </a:pPr>
            <a:r>
              <a:rPr lang="en-US" sz="2600" i="1" dirty="0" smtClean="0">
                <a:solidFill>
                  <a:schemeClr val="tx2">
                    <a:lumMod val="75000"/>
                    <a:lumOff val="25000"/>
                  </a:schemeClr>
                </a:solidFill>
              </a:rPr>
              <a:t>    Percent of children who were </a:t>
            </a:r>
            <a:r>
              <a:rPr lang="en-US" sz="2600" i="1" dirty="0" smtClean="0">
                <a:solidFill>
                  <a:schemeClr val="accent5">
                    <a:lumMod val="50000"/>
                  </a:schemeClr>
                </a:solidFill>
              </a:rPr>
              <a:t>functioning within age expectations</a:t>
            </a:r>
            <a:r>
              <a:rPr lang="en-US" sz="2600" i="1" dirty="0" smtClean="0">
                <a:solidFill>
                  <a:schemeClr val="tx2">
                    <a:lumMod val="75000"/>
                    <a:lumOff val="25000"/>
                  </a:schemeClr>
                </a:solidFill>
              </a:rPr>
              <a:t> in each Outcome by time they </a:t>
            </a:r>
            <a:r>
              <a:rPr lang="en-US" sz="2600" i="1" dirty="0" smtClean="0">
                <a:solidFill>
                  <a:schemeClr val="accent5">
                    <a:lumMod val="50000"/>
                  </a:schemeClr>
                </a:solidFill>
              </a:rPr>
              <a:t>exited</a:t>
            </a:r>
            <a:r>
              <a:rPr lang="en-US" sz="2600" i="1" dirty="0" smtClean="0">
                <a:solidFill>
                  <a:schemeClr val="tx2">
                    <a:lumMod val="75000"/>
                    <a:lumOff val="25000"/>
                  </a:schemeClr>
                </a:solidFill>
              </a:rPr>
              <a:t> program</a:t>
            </a:r>
            <a:r>
              <a:rPr lang="en-US" sz="2600" i="1" dirty="0" smtClean="0"/>
              <a:t>.</a:t>
            </a:r>
          </a:p>
          <a:p>
            <a:pPr marL="914400" lvl="1" indent="-914400" algn="r">
              <a:spcBef>
                <a:spcPts val="0"/>
              </a:spcBef>
              <a:spcAft>
                <a:spcPts val="1200"/>
              </a:spcAft>
              <a:buNone/>
              <a:defRPr/>
            </a:pPr>
            <a:r>
              <a:rPr lang="en-US" sz="1600" i="1" dirty="0" smtClean="0"/>
              <a:t>Early Childhood Outcomes Center</a:t>
            </a:r>
          </a:p>
          <a:p>
            <a:pPr eaLnBrk="1" hangingPunct="1">
              <a:buNone/>
            </a:pPr>
            <a:endParaRPr lang="en-US" sz="2600" b="1" dirty="0" smtClean="0"/>
          </a:p>
          <a:p>
            <a:pPr eaLnBrk="1" hangingPunct="1">
              <a:buNone/>
            </a:pPr>
            <a:endParaRPr lang="en-US" dirty="0" smtClean="0"/>
          </a:p>
        </p:txBody>
      </p:sp>
      <p:pic>
        <p:nvPicPr>
          <p:cNvPr id="4" name="~PP1157.WAV">
            <a:hlinkClick r:id="" action="ppaction://media"/>
          </p:cNvPr>
          <p:cNvPicPr>
            <a:picLocks noRot="1" noChangeAspect="1"/>
          </p:cNvPicPr>
          <p:nvPr>
            <a:wavAudioFile r:embed="rId1" name="~PP1157.WAV"/>
          </p:nvPr>
        </p:nvPicPr>
        <p:blipFill>
          <a:blip r:embed="rId4" cstate="print"/>
          <a:stretch>
            <a:fillRect/>
          </a:stretch>
        </p:blipFill>
        <p:spPr>
          <a:xfrm>
            <a:off x="8712200" y="6426200"/>
            <a:ext cx="304800" cy="304800"/>
          </a:xfrm>
          <a:prstGeom prst="rect">
            <a:avLst/>
          </a:prstGeom>
        </p:spPr>
      </p:pic>
    </p:spTree>
  </p:cSld>
  <p:clrMapOvr>
    <a:masterClrMapping/>
  </p:clrMapOvr>
  <p:transition advTm="57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685800" y="685800"/>
            <a:ext cx="7772400" cy="457200"/>
          </a:xfrm>
        </p:spPr>
        <p:txBody>
          <a:bodyPr/>
          <a:lstStyle/>
          <a:p>
            <a:pPr eaLnBrk="1" hangingPunct="1"/>
            <a:r>
              <a:rPr lang="en-US" b="1" kern="1200" dirty="0" smtClean="0">
                <a:solidFill>
                  <a:schemeClr val="accent5">
                    <a:lumMod val="50000"/>
                  </a:schemeClr>
                </a:solidFill>
                <a:effectLst>
                  <a:outerShdw blurRad="38100" dist="38100" dir="2700000" algn="tl">
                    <a:srgbClr val="000000">
                      <a:alpha val="43137"/>
                    </a:srgbClr>
                  </a:outerShdw>
                </a:effectLst>
                <a:ea typeface="+mn-ea"/>
                <a:cs typeface="Arial" charset="0"/>
              </a:rPr>
              <a:t>Summary Statement 1</a:t>
            </a:r>
          </a:p>
        </p:txBody>
      </p:sp>
      <p:sp>
        <p:nvSpPr>
          <p:cNvPr id="50210" name="Right Brace 6"/>
          <p:cNvSpPr>
            <a:spLocks/>
          </p:cNvSpPr>
          <p:nvPr/>
        </p:nvSpPr>
        <p:spPr bwMode="auto">
          <a:xfrm>
            <a:off x="3733800" y="2817812"/>
            <a:ext cx="533400" cy="1982788"/>
          </a:xfrm>
          <a:prstGeom prst="rightBrace">
            <a:avLst>
              <a:gd name="adj1" fmla="val 8333"/>
              <a:gd name="adj2" fmla="val 50000"/>
            </a:avLst>
          </a:prstGeom>
          <a:solidFill>
            <a:schemeClr val="accent1"/>
          </a:solidFill>
          <a:ln w="9525" algn="ctr">
            <a:solidFill>
              <a:schemeClr val="tx1"/>
            </a:solidFill>
            <a:round/>
            <a:headEnd/>
            <a:tailEnd/>
          </a:ln>
        </p:spPr>
        <p:txBody>
          <a:bodyPr/>
          <a:lstStyle/>
          <a:p>
            <a:endParaRPr lang="en-US"/>
          </a:p>
        </p:txBody>
      </p:sp>
      <p:sp>
        <p:nvSpPr>
          <p:cNvPr id="50211" name="TextBox 7"/>
          <p:cNvSpPr txBox="1">
            <a:spLocks noChangeArrowheads="1"/>
          </p:cNvSpPr>
          <p:nvPr/>
        </p:nvSpPr>
        <p:spPr bwMode="auto">
          <a:xfrm>
            <a:off x="4572000" y="1676400"/>
            <a:ext cx="4114800" cy="2246769"/>
          </a:xfrm>
          <a:prstGeom prst="rect">
            <a:avLst/>
          </a:prstGeom>
          <a:solidFill>
            <a:srgbClr val="FFEDC1"/>
          </a:solidFill>
          <a:ln w="9525">
            <a:noFill/>
            <a:miter lim="800000"/>
            <a:headEnd/>
            <a:tailEnd/>
          </a:ln>
        </p:spPr>
        <p:txBody>
          <a:bodyPr wrap="square">
            <a:spAutoFit/>
          </a:bodyPr>
          <a:lstStyle/>
          <a:p>
            <a:r>
              <a:rPr lang="en-US" sz="2800" dirty="0"/>
              <a:t>359 (a, b, </a:t>
            </a:r>
            <a:r>
              <a:rPr lang="en-US" sz="2800" dirty="0" smtClean="0"/>
              <a:t>c </a:t>
            </a:r>
            <a:r>
              <a:rPr lang="en-US" sz="2800" dirty="0"/>
              <a:t>and d) or </a:t>
            </a:r>
            <a:r>
              <a:rPr lang="en-US" sz="2800" dirty="0" smtClean="0"/>
              <a:t>46 percent of children  </a:t>
            </a:r>
            <a:r>
              <a:rPr lang="en-US" sz="2800" dirty="0"/>
              <a:t>entered or exited </a:t>
            </a:r>
            <a:r>
              <a:rPr lang="en-US" sz="2800" dirty="0" smtClean="0"/>
              <a:t>program </a:t>
            </a:r>
            <a:r>
              <a:rPr lang="en-US" sz="2800" dirty="0"/>
              <a:t>functioning below age expectations</a:t>
            </a:r>
          </a:p>
        </p:txBody>
      </p:sp>
      <p:cxnSp>
        <p:nvCxnSpPr>
          <p:cNvPr id="50212" name="Straight Arrow Connector 9"/>
          <p:cNvCxnSpPr>
            <a:cxnSpLocks noChangeShapeType="1"/>
          </p:cNvCxnSpPr>
          <p:nvPr/>
        </p:nvCxnSpPr>
        <p:spPr bwMode="auto">
          <a:xfrm>
            <a:off x="3733800" y="5103812"/>
            <a:ext cx="762000" cy="1588"/>
          </a:xfrm>
          <a:prstGeom prst="straightConnector1">
            <a:avLst/>
          </a:prstGeom>
          <a:noFill/>
          <a:ln w="9525" algn="ctr">
            <a:solidFill>
              <a:schemeClr val="tx1"/>
            </a:solidFill>
            <a:round/>
            <a:headEnd/>
            <a:tailEnd type="arrow" w="med" len="med"/>
          </a:ln>
        </p:spPr>
      </p:cxnSp>
      <p:sp>
        <p:nvSpPr>
          <p:cNvPr id="50213" name="TextBox 10"/>
          <p:cNvSpPr txBox="1">
            <a:spLocks noChangeArrowheads="1"/>
          </p:cNvSpPr>
          <p:nvPr/>
        </p:nvSpPr>
        <p:spPr bwMode="auto">
          <a:xfrm>
            <a:off x="4572000" y="4051300"/>
            <a:ext cx="4114800" cy="1570038"/>
          </a:xfrm>
          <a:prstGeom prst="rect">
            <a:avLst/>
          </a:prstGeom>
          <a:solidFill>
            <a:schemeClr val="accent1"/>
          </a:solidFill>
          <a:ln w="9525">
            <a:noFill/>
            <a:miter lim="800000"/>
            <a:headEnd/>
            <a:tailEnd/>
          </a:ln>
        </p:spPr>
        <p:txBody>
          <a:bodyPr wrap="square">
            <a:spAutoFit/>
          </a:bodyPr>
          <a:lstStyle/>
          <a:p>
            <a:r>
              <a:rPr lang="en-US" dirty="0"/>
              <a:t>425 (e) or </a:t>
            </a:r>
            <a:r>
              <a:rPr lang="en-US" dirty="0" smtClean="0"/>
              <a:t>54 percent </a:t>
            </a:r>
            <a:r>
              <a:rPr lang="en-US" dirty="0"/>
              <a:t>of </a:t>
            </a:r>
            <a:r>
              <a:rPr lang="en-US" dirty="0" smtClean="0"/>
              <a:t>children </a:t>
            </a:r>
            <a:r>
              <a:rPr lang="en-US" dirty="0"/>
              <a:t>entered and exited functioning at age expectations</a:t>
            </a:r>
          </a:p>
        </p:txBody>
      </p:sp>
      <p:cxnSp>
        <p:nvCxnSpPr>
          <p:cNvPr id="50214" name="Straight Arrow Connector 12"/>
          <p:cNvCxnSpPr>
            <a:cxnSpLocks noChangeShapeType="1"/>
            <a:stCxn id="50210" idx="1"/>
          </p:cNvCxnSpPr>
          <p:nvPr/>
        </p:nvCxnSpPr>
        <p:spPr bwMode="auto">
          <a:xfrm rot="10800000" flipH="1">
            <a:off x="4267200" y="3656012"/>
            <a:ext cx="152400" cy="153194"/>
          </a:xfrm>
          <a:prstGeom prst="straightConnector1">
            <a:avLst/>
          </a:prstGeom>
          <a:noFill/>
          <a:ln w="9525" algn="ctr">
            <a:solidFill>
              <a:schemeClr val="tx1"/>
            </a:solidFill>
            <a:round/>
            <a:headEnd/>
            <a:tailEnd type="arrow" w="med" len="med"/>
          </a:ln>
        </p:spPr>
      </p:cxnSp>
      <p:graphicFrame>
        <p:nvGraphicFramePr>
          <p:cNvPr id="13" name="Table 12"/>
          <p:cNvGraphicFramePr>
            <a:graphicFrameLocks noGrp="1"/>
          </p:cNvGraphicFramePr>
          <p:nvPr/>
        </p:nvGraphicFramePr>
        <p:xfrm>
          <a:off x="685800" y="2133600"/>
          <a:ext cx="2895600" cy="3230880"/>
        </p:xfrm>
        <a:graphic>
          <a:graphicData uri="http://schemas.openxmlformats.org/drawingml/2006/table">
            <a:tbl>
              <a:tblPr firstRow="1" bandRow="1">
                <a:tableStyleId>{5C22544A-7EE6-4342-B048-85BDC9FD1C3A}</a:tableStyleId>
              </a:tblPr>
              <a:tblGrid>
                <a:gridCol w="838200"/>
                <a:gridCol w="1066800"/>
                <a:gridCol w="990600"/>
              </a:tblGrid>
              <a:tr h="370840">
                <a:tc>
                  <a:txBody>
                    <a:bodyPr/>
                    <a:lstStyle/>
                    <a:p>
                      <a:pPr algn="ctr"/>
                      <a:r>
                        <a:rPr lang="en-US" dirty="0" err="1" smtClean="0">
                          <a:solidFill>
                            <a:schemeClr val="tx1"/>
                          </a:solidFill>
                        </a:rPr>
                        <a:t>Prog</a:t>
                      </a:r>
                      <a:r>
                        <a:rPr lang="en-US" dirty="0" smtClean="0">
                          <a:solidFill>
                            <a:schemeClr val="tx1"/>
                          </a:solidFill>
                        </a:rPr>
                        <a:t> cat</a:t>
                      </a:r>
                      <a:endParaRPr lang="en-US" dirty="0">
                        <a:solidFill>
                          <a:schemeClr val="tx1"/>
                        </a:solidFill>
                      </a:endParaRPr>
                    </a:p>
                  </a:txBody>
                  <a:tcPr anchor="ctr"/>
                </a:tc>
                <a:tc>
                  <a:txBody>
                    <a:bodyPr/>
                    <a:lstStyle/>
                    <a:p>
                      <a:pPr algn="ctr"/>
                      <a:r>
                        <a:rPr lang="en-US" sz="2400" dirty="0" smtClean="0">
                          <a:solidFill>
                            <a:schemeClr val="tx1"/>
                          </a:solidFill>
                        </a:rPr>
                        <a:t>#</a:t>
                      </a:r>
                      <a:endParaRPr lang="en-US" sz="2400" dirty="0">
                        <a:solidFill>
                          <a:schemeClr val="tx1"/>
                        </a:solidFill>
                      </a:endParaRPr>
                    </a:p>
                  </a:txBody>
                  <a:tcPr anchor="ctr"/>
                </a:tc>
                <a:tc>
                  <a:txBody>
                    <a:bodyPr/>
                    <a:lstStyle/>
                    <a:p>
                      <a:pPr algn="ctr"/>
                      <a:r>
                        <a:rPr lang="en-US" sz="2400" dirty="0" smtClean="0">
                          <a:solidFill>
                            <a:schemeClr val="tx1"/>
                          </a:solidFill>
                        </a:rPr>
                        <a:t>%</a:t>
                      </a:r>
                      <a:endParaRPr lang="en-US" sz="2400" dirty="0">
                        <a:solidFill>
                          <a:schemeClr val="tx1"/>
                        </a:solidFill>
                      </a:endParaRPr>
                    </a:p>
                  </a:txBody>
                  <a:tcPr anchor="ctr"/>
                </a:tc>
              </a:tr>
              <a:tr h="370840">
                <a:tc>
                  <a:txBody>
                    <a:bodyPr/>
                    <a:lstStyle/>
                    <a:p>
                      <a:pPr algn="ctr"/>
                      <a:r>
                        <a:rPr lang="en-US" sz="2800" dirty="0" smtClean="0"/>
                        <a:t>a</a:t>
                      </a:r>
                      <a:endParaRPr lang="en-US" sz="2800" dirty="0"/>
                    </a:p>
                  </a:txBody>
                  <a:tcPr anchor="ctr"/>
                </a:tc>
                <a:tc>
                  <a:txBody>
                    <a:bodyPr/>
                    <a:lstStyle/>
                    <a:p>
                      <a:pPr marL="0" marR="0" algn="ctr">
                        <a:spcBef>
                          <a:spcPts val="0"/>
                        </a:spcBef>
                        <a:spcAft>
                          <a:spcPts val="0"/>
                        </a:spcAft>
                      </a:pPr>
                      <a:r>
                        <a:rPr lang="en-US" sz="2400" b="0" dirty="0" smtClean="0">
                          <a:latin typeface="+mn-lt"/>
                          <a:ea typeface="Times New Roman"/>
                        </a:rPr>
                        <a:t>17</a:t>
                      </a:r>
                      <a:endParaRPr lang="en-US" sz="2400" b="1" dirty="0">
                        <a:latin typeface="+mn-lt"/>
                        <a:ea typeface="Times New Roman"/>
                      </a:endParaRPr>
                    </a:p>
                  </a:txBody>
                  <a:tcPr marL="68580" marR="68580" marT="0" marB="0" anchor="ctr"/>
                </a:tc>
                <a:tc>
                  <a:txBody>
                    <a:bodyPr/>
                    <a:lstStyle/>
                    <a:p>
                      <a:pPr marL="0" marR="0" algn="ctr">
                        <a:spcBef>
                          <a:spcPts val="0"/>
                        </a:spcBef>
                        <a:spcAft>
                          <a:spcPts val="0"/>
                        </a:spcAft>
                      </a:pPr>
                      <a:r>
                        <a:rPr lang="en-US" sz="2400" b="0" dirty="0" smtClean="0">
                          <a:latin typeface="+mn-lt"/>
                          <a:ea typeface="Times New Roman"/>
                        </a:rPr>
                        <a:t>2</a:t>
                      </a:r>
                      <a:endParaRPr lang="en-US" sz="2400" b="1" dirty="0">
                        <a:latin typeface="+mn-lt"/>
                        <a:ea typeface="Times New Roman"/>
                      </a:endParaRPr>
                    </a:p>
                  </a:txBody>
                  <a:tcPr marL="68580" marR="68580" marT="0" marB="0" anchor="ctr"/>
                </a:tc>
              </a:tr>
              <a:tr h="370840">
                <a:tc>
                  <a:txBody>
                    <a:bodyPr/>
                    <a:lstStyle/>
                    <a:p>
                      <a:pPr algn="ctr"/>
                      <a:r>
                        <a:rPr lang="en-US" sz="2800" dirty="0" smtClean="0"/>
                        <a:t>b</a:t>
                      </a:r>
                      <a:endParaRPr lang="en-US" sz="2800" dirty="0"/>
                    </a:p>
                  </a:txBody>
                  <a:tcPr anchor="ctr"/>
                </a:tc>
                <a:tc>
                  <a:txBody>
                    <a:bodyPr/>
                    <a:lstStyle/>
                    <a:p>
                      <a:pPr marL="0" marR="0" algn="ctr">
                        <a:spcBef>
                          <a:spcPts val="0"/>
                        </a:spcBef>
                        <a:spcAft>
                          <a:spcPts val="0"/>
                        </a:spcAft>
                      </a:pPr>
                      <a:r>
                        <a:rPr lang="en-US" sz="2400" b="0" dirty="0" smtClean="0">
                          <a:latin typeface="+mn-lt"/>
                          <a:ea typeface="Times New Roman"/>
                        </a:rPr>
                        <a:t>106</a:t>
                      </a:r>
                      <a:endParaRPr lang="en-US" sz="2400" b="1" dirty="0">
                        <a:latin typeface="+mn-lt"/>
                        <a:ea typeface="Times New Roman"/>
                      </a:endParaRPr>
                    </a:p>
                  </a:txBody>
                  <a:tcPr marL="68580" marR="68580" marT="0" marB="0" anchor="ctr"/>
                </a:tc>
                <a:tc>
                  <a:txBody>
                    <a:bodyPr/>
                    <a:lstStyle/>
                    <a:p>
                      <a:pPr marL="0" marR="0" algn="ctr">
                        <a:spcBef>
                          <a:spcPts val="0"/>
                        </a:spcBef>
                        <a:spcAft>
                          <a:spcPts val="0"/>
                        </a:spcAft>
                      </a:pPr>
                      <a:r>
                        <a:rPr lang="en-US" sz="2400" b="0" dirty="0" smtClean="0">
                          <a:latin typeface="+mn-lt"/>
                          <a:ea typeface="Times New Roman"/>
                        </a:rPr>
                        <a:t>14</a:t>
                      </a:r>
                      <a:endParaRPr lang="en-US" sz="2400" b="1" dirty="0">
                        <a:latin typeface="+mn-lt"/>
                        <a:ea typeface="Times New Roman"/>
                      </a:endParaRPr>
                    </a:p>
                  </a:txBody>
                  <a:tcPr marL="68580" marR="68580" marT="0" marB="0" anchor="ctr"/>
                </a:tc>
              </a:tr>
              <a:tr h="370840">
                <a:tc>
                  <a:txBody>
                    <a:bodyPr/>
                    <a:lstStyle/>
                    <a:p>
                      <a:pPr algn="ctr"/>
                      <a:r>
                        <a:rPr lang="en-US" sz="2800" dirty="0" smtClean="0"/>
                        <a:t>c</a:t>
                      </a:r>
                      <a:endParaRPr lang="en-US" sz="2800" dirty="0"/>
                    </a:p>
                  </a:txBody>
                  <a:tcPr anchor="ctr"/>
                </a:tc>
                <a:tc>
                  <a:txBody>
                    <a:bodyPr/>
                    <a:lstStyle/>
                    <a:p>
                      <a:pPr marL="0" marR="0" algn="ctr">
                        <a:spcBef>
                          <a:spcPts val="0"/>
                        </a:spcBef>
                        <a:spcAft>
                          <a:spcPts val="0"/>
                        </a:spcAft>
                      </a:pPr>
                      <a:r>
                        <a:rPr lang="en-US" sz="2400" b="0" kern="1200" dirty="0" smtClean="0">
                          <a:solidFill>
                            <a:schemeClr val="dk1"/>
                          </a:solidFill>
                          <a:latin typeface="+mn-lt"/>
                          <a:ea typeface="Times New Roman"/>
                          <a:cs typeface="+mn-cs"/>
                        </a:rPr>
                        <a:t>67</a:t>
                      </a:r>
                      <a:endParaRPr lang="en-US" sz="2400" b="0" kern="1200" dirty="0">
                        <a:solidFill>
                          <a:schemeClr val="dk1"/>
                        </a:solidFill>
                        <a:latin typeface="+mn-lt"/>
                        <a:ea typeface="Times New Roman"/>
                        <a:cs typeface="+mn-cs"/>
                      </a:endParaRPr>
                    </a:p>
                  </a:txBody>
                  <a:tcPr marL="68580" marR="68580" marT="0" marB="0" anchor="ctr"/>
                </a:tc>
                <a:tc>
                  <a:txBody>
                    <a:bodyPr/>
                    <a:lstStyle/>
                    <a:p>
                      <a:pPr marL="0" marR="0" algn="ctr">
                        <a:spcBef>
                          <a:spcPts val="0"/>
                        </a:spcBef>
                        <a:spcAft>
                          <a:spcPts val="0"/>
                        </a:spcAft>
                      </a:pPr>
                      <a:r>
                        <a:rPr lang="en-US" sz="2400" b="0" kern="1200" dirty="0" smtClean="0">
                          <a:solidFill>
                            <a:schemeClr val="dk1"/>
                          </a:solidFill>
                          <a:latin typeface="+mn-lt"/>
                          <a:ea typeface="Times New Roman"/>
                          <a:cs typeface="+mn-cs"/>
                        </a:rPr>
                        <a:t>9</a:t>
                      </a:r>
                      <a:endParaRPr lang="en-US" sz="2400" b="0" kern="1200" dirty="0">
                        <a:solidFill>
                          <a:schemeClr val="dk1"/>
                        </a:solidFill>
                        <a:latin typeface="+mn-lt"/>
                        <a:ea typeface="Times New Roman"/>
                        <a:cs typeface="+mn-cs"/>
                      </a:endParaRPr>
                    </a:p>
                  </a:txBody>
                  <a:tcPr marL="68580" marR="68580" marT="0" marB="0" anchor="ctr"/>
                </a:tc>
              </a:tr>
              <a:tr h="370840">
                <a:tc>
                  <a:txBody>
                    <a:bodyPr/>
                    <a:lstStyle/>
                    <a:p>
                      <a:pPr algn="ctr"/>
                      <a:r>
                        <a:rPr lang="en-US" sz="2800" dirty="0" smtClean="0"/>
                        <a:t>d</a:t>
                      </a:r>
                      <a:endParaRPr lang="en-US" sz="2800" dirty="0"/>
                    </a:p>
                  </a:txBody>
                  <a:tcPr anchor="ctr"/>
                </a:tc>
                <a:tc>
                  <a:txBody>
                    <a:bodyPr/>
                    <a:lstStyle/>
                    <a:p>
                      <a:pPr marL="0" marR="0" algn="ctr">
                        <a:spcBef>
                          <a:spcPts val="0"/>
                        </a:spcBef>
                        <a:spcAft>
                          <a:spcPts val="0"/>
                        </a:spcAft>
                      </a:pPr>
                      <a:r>
                        <a:rPr lang="en-US" sz="2400" b="0" kern="1200" dirty="0" smtClean="0">
                          <a:solidFill>
                            <a:schemeClr val="dk1"/>
                          </a:solidFill>
                          <a:latin typeface="+mn-lt"/>
                          <a:ea typeface="Times New Roman"/>
                          <a:cs typeface="+mn-cs"/>
                        </a:rPr>
                        <a:t>169</a:t>
                      </a:r>
                      <a:endParaRPr lang="en-US" sz="2400" b="0" kern="1200" dirty="0">
                        <a:solidFill>
                          <a:schemeClr val="dk1"/>
                        </a:solidFill>
                        <a:latin typeface="+mn-lt"/>
                        <a:ea typeface="Times New Roman"/>
                        <a:cs typeface="+mn-cs"/>
                      </a:endParaRPr>
                    </a:p>
                  </a:txBody>
                  <a:tcPr marL="68580" marR="68580" marT="0" marB="0" anchor="ctr"/>
                </a:tc>
                <a:tc>
                  <a:txBody>
                    <a:bodyPr/>
                    <a:lstStyle/>
                    <a:p>
                      <a:pPr marL="0" marR="0" algn="ctr">
                        <a:spcBef>
                          <a:spcPts val="0"/>
                        </a:spcBef>
                        <a:spcAft>
                          <a:spcPts val="0"/>
                        </a:spcAft>
                      </a:pPr>
                      <a:r>
                        <a:rPr lang="en-US" sz="2400" b="0" kern="1200" dirty="0" smtClean="0">
                          <a:solidFill>
                            <a:schemeClr val="dk1"/>
                          </a:solidFill>
                          <a:latin typeface="+mn-lt"/>
                          <a:ea typeface="Times New Roman"/>
                          <a:cs typeface="+mn-cs"/>
                        </a:rPr>
                        <a:t>22</a:t>
                      </a:r>
                      <a:endParaRPr lang="en-US" sz="2400" b="0" kern="1200" dirty="0">
                        <a:solidFill>
                          <a:schemeClr val="dk1"/>
                        </a:solidFill>
                        <a:latin typeface="+mn-lt"/>
                        <a:ea typeface="Times New Roman"/>
                        <a:cs typeface="+mn-cs"/>
                      </a:endParaRPr>
                    </a:p>
                  </a:txBody>
                  <a:tcPr marL="68580" marR="68580" marT="0" marB="0" anchor="ctr"/>
                </a:tc>
              </a:tr>
              <a:tr h="370840">
                <a:tc>
                  <a:txBody>
                    <a:bodyPr/>
                    <a:lstStyle/>
                    <a:p>
                      <a:pPr algn="ctr"/>
                      <a:r>
                        <a:rPr lang="en-US" sz="2800" dirty="0" smtClean="0">
                          <a:solidFill>
                            <a:schemeClr val="tx1"/>
                          </a:solidFill>
                        </a:rPr>
                        <a:t>e</a:t>
                      </a:r>
                      <a:endParaRPr lang="en-US" sz="2800" dirty="0">
                        <a:solidFill>
                          <a:schemeClr val="tx1"/>
                        </a:solidFill>
                      </a:endParaRPr>
                    </a:p>
                  </a:txBody>
                  <a:tcPr anchor="ctr"/>
                </a:tc>
                <a:tc>
                  <a:txBody>
                    <a:bodyPr/>
                    <a:lstStyle/>
                    <a:p>
                      <a:pPr marL="0" marR="0" algn="ctr">
                        <a:spcBef>
                          <a:spcPts val="0"/>
                        </a:spcBef>
                        <a:spcAft>
                          <a:spcPts val="0"/>
                        </a:spcAft>
                      </a:pPr>
                      <a:r>
                        <a:rPr lang="en-US" sz="2400" b="0" dirty="0" smtClean="0">
                          <a:solidFill>
                            <a:schemeClr val="tx1"/>
                          </a:solidFill>
                          <a:latin typeface="+mn-lt"/>
                          <a:ea typeface="Times New Roman"/>
                        </a:rPr>
                        <a:t>425</a:t>
                      </a:r>
                      <a:endParaRPr lang="en-US" sz="2400" b="1" dirty="0">
                        <a:solidFill>
                          <a:schemeClr val="tx1"/>
                        </a:solidFill>
                        <a:latin typeface="+mn-lt"/>
                        <a:ea typeface="Times New Roman"/>
                      </a:endParaRPr>
                    </a:p>
                  </a:txBody>
                  <a:tcPr marL="68580" marR="68580" marT="0" marB="0" anchor="ctr"/>
                </a:tc>
                <a:tc>
                  <a:txBody>
                    <a:bodyPr/>
                    <a:lstStyle/>
                    <a:p>
                      <a:pPr marL="0" marR="0" algn="ctr">
                        <a:spcBef>
                          <a:spcPts val="0"/>
                        </a:spcBef>
                        <a:spcAft>
                          <a:spcPts val="0"/>
                        </a:spcAft>
                      </a:pPr>
                      <a:r>
                        <a:rPr lang="en-US" sz="2400" b="0" dirty="0" smtClean="0">
                          <a:solidFill>
                            <a:schemeClr val="tx1"/>
                          </a:solidFill>
                          <a:latin typeface="+mn-lt"/>
                          <a:ea typeface="Times New Roman"/>
                        </a:rPr>
                        <a:t>54</a:t>
                      </a:r>
                      <a:endParaRPr lang="en-US" sz="2400" b="1" dirty="0">
                        <a:solidFill>
                          <a:schemeClr val="tx1"/>
                        </a:solidFill>
                        <a:latin typeface="+mn-lt"/>
                        <a:ea typeface="Times New Roman"/>
                      </a:endParaRPr>
                    </a:p>
                  </a:txBody>
                  <a:tcPr marL="68580" marR="68580" marT="0" marB="0" anchor="ctr"/>
                </a:tc>
              </a:tr>
            </a:tbl>
          </a:graphicData>
        </a:graphic>
      </p:graphicFrame>
      <p:pic>
        <p:nvPicPr>
          <p:cNvPr id="9" name="~PP2954.WAV">
            <a:hlinkClick r:id="" action="ppaction://media"/>
          </p:cNvPr>
          <p:cNvPicPr>
            <a:picLocks noRot="1" noChangeAspect="1"/>
          </p:cNvPicPr>
          <p:nvPr>
            <a:wavAudioFile r:embed="rId1" name="~PP2954.WAV"/>
          </p:nvPr>
        </p:nvPicPr>
        <p:blipFill>
          <a:blip r:embed="rId4" cstate="print"/>
          <a:stretch>
            <a:fillRect/>
          </a:stretch>
        </p:blipFill>
        <p:spPr>
          <a:xfrm>
            <a:off x="8712200" y="6426200"/>
            <a:ext cx="304800" cy="304800"/>
          </a:xfrm>
          <a:prstGeom prst="rect">
            <a:avLst/>
          </a:prstGeom>
        </p:spPr>
      </p:pic>
    </p:spTree>
  </p:cSld>
  <p:clrMapOvr>
    <a:masterClrMapping/>
  </p:clrMapOvr>
  <p:transition advTm="58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533400" y="685800"/>
            <a:ext cx="8077200" cy="914400"/>
          </a:xfrm>
        </p:spPr>
        <p:txBody>
          <a:bodyPr/>
          <a:lstStyle/>
          <a:p>
            <a:pPr eaLnBrk="1" hangingPunct="1"/>
            <a:r>
              <a:rPr lang="en-US" sz="3600" b="1" kern="1200" dirty="0" smtClean="0">
                <a:solidFill>
                  <a:schemeClr val="accent5">
                    <a:lumMod val="50000"/>
                  </a:schemeClr>
                </a:solidFill>
                <a:effectLst>
                  <a:outerShdw blurRad="38100" dist="38100" dir="2700000" algn="tl">
                    <a:srgbClr val="000000">
                      <a:alpha val="43137"/>
                    </a:srgbClr>
                  </a:outerShdw>
                </a:effectLst>
                <a:ea typeface="+mn-ea"/>
                <a:cs typeface="Arial" charset="0"/>
              </a:rPr>
              <a:t>Percent of Children Who Made Greater than Expected Progress</a:t>
            </a:r>
          </a:p>
        </p:txBody>
      </p:sp>
      <p:graphicFrame>
        <p:nvGraphicFramePr>
          <p:cNvPr id="6" name="Table 5"/>
          <p:cNvGraphicFramePr>
            <a:graphicFrameLocks noGrp="1"/>
          </p:cNvGraphicFramePr>
          <p:nvPr/>
        </p:nvGraphicFramePr>
        <p:xfrm>
          <a:off x="685800" y="2133600"/>
          <a:ext cx="2895600" cy="3230880"/>
        </p:xfrm>
        <a:graphic>
          <a:graphicData uri="http://schemas.openxmlformats.org/drawingml/2006/table">
            <a:tbl>
              <a:tblPr firstRow="1" bandRow="1">
                <a:tableStyleId>{5C22544A-7EE6-4342-B048-85BDC9FD1C3A}</a:tableStyleId>
              </a:tblPr>
              <a:tblGrid>
                <a:gridCol w="838200"/>
                <a:gridCol w="1066800"/>
                <a:gridCol w="990600"/>
              </a:tblGrid>
              <a:tr h="370840">
                <a:tc>
                  <a:txBody>
                    <a:bodyPr/>
                    <a:lstStyle/>
                    <a:p>
                      <a:pPr algn="ctr"/>
                      <a:r>
                        <a:rPr lang="en-US" dirty="0" err="1" smtClean="0">
                          <a:solidFill>
                            <a:schemeClr val="tx1"/>
                          </a:solidFill>
                        </a:rPr>
                        <a:t>Prog</a:t>
                      </a:r>
                      <a:r>
                        <a:rPr lang="en-US" dirty="0" smtClean="0">
                          <a:solidFill>
                            <a:schemeClr val="tx1"/>
                          </a:solidFill>
                        </a:rPr>
                        <a:t> cat</a:t>
                      </a:r>
                      <a:endParaRPr lang="en-US" dirty="0">
                        <a:solidFill>
                          <a:schemeClr val="tx1"/>
                        </a:solidFill>
                      </a:endParaRPr>
                    </a:p>
                  </a:txBody>
                  <a:tcPr anchor="ctr"/>
                </a:tc>
                <a:tc>
                  <a:txBody>
                    <a:bodyPr/>
                    <a:lstStyle/>
                    <a:p>
                      <a:pPr algn="ctr"/>
                      <a:r>
                        <a:rPr lang="en-US" sz="2400" dirty="0" smtClean="0">
                          <a:solidFill>
                            <a:schemeClr val="tx1"/>
                          </a:solidFill>
                        </a:rPr>
                        <a:t>#</a:t>
                      </a:r>
                      <a:endParaRPr lang="en-US" sz="2400" dirty="0">
                        <a:solidFill>
                          <a:schemeClr val="tx1"/>
                        </a:solidFill>
                      </a:endParaRPr>
                    </a:p>
                  </a:txBody>
                  <a:tcPr anchor="ctr"/>
                </a:tc>
                <a:tc>
                  <a:txBody>
                    <a:bodyPr/>
                    <a:lstStyle/>
                    <a:p>
                      <a:pPr algn="ctr"/>
                      <a:r>
                        <a:rPr lang="en-US" sz="2400" dirty="0" smtClean="0">
                          <a:solidFill>
                            <a:schemeClr val="tx1"/>
                          </a:solidFill>
                        </a:rPr>
                        <a:t>%</a:t>
                      </a:r>
                      <a:endParaRPr lang="en-US" sz="2400" dirty="0">
                        <a:solidFill>
                          <a:schemeClr val="tx1"/>
                        </a:solidFill>
                      </a:endParaRPr>
                    </a:p>
                  </a:txBody>
                  <a:tcPr anchor="ctr"/>
                </a:tc>
              </a:tr>
              <a:tr h="370840">
                <a:tc>
                  <a:txBody>
                    <a:bodyPr/>
                    <a:lstStyle/>
                    <a:p>
                      <a:pPr algn="ctr"/>
                      <a:r>
                        <a:rPr lang="en-US" sz="2800" dirty="0" smtClean="0"/>
                        <a:t>a</a:t>
                      </a:r>
                      <a:endParaRPr lang="en-US" sz="2800" dirty="0"/>
                    </a:p>
                  </a:txBody>
                  <a:tcPr anchor="ctr"/>
                </a:tc>
                <a:tc>
                  <a:txBody>
                    <a:bodyPr/>
                    <a:lstStyle/>
                    <a:p>
                      <a:pPr marL="0" marR="0" algn="ctr">
                        <a:spcBef>
                          <a:spcPts val="0"/>
                        </a:spcBef>
                        <a:spcAft>
                          <a:spcPts val="0"/>
                        </a:spcAft>
                      </a:pPr>
                      <a:r>
                        <a:rPr lang="en-US" sz="2400" b="0" dirty="0" smtClean="0">
                          <a:latin typeface="+mn-lt"/>
                          <a:ea typeface="Times New Roman"/>
                        </a:rPr>
                        <a:t>17</a:t>
                      </a:r>
                      <a:endParaRPr lang="en-US" sz="2400" b="1" dirty="0">
                        <a:latin typeface="+mn-lt"/>
                        <a:ea typeface="Times New Roman"/>
                      </a:endParaRPr>
                    </a:p>
                  </a:txBody>
                  <a:tcPr marL="68580" marR="68580" marT="0" marB="0" anchor="ctr"/>
                </a:tc>
                <a:tc>
                  <a:txBody>
                    <a:bodyPr/>
                    <a:lstStyle/>
                    <a:p>
                      <a:pPr marL="0" marR="0" algn="ctr">
                        <a:spcBef>
                          <a:spcPts val="0"/>
                        </a:spcBef>
                        <a:spcAft>
                          <a:spcPts val="0"/>
                        </a:spcAft>
                      </a:pPr>
                      <a:r>
                        <a:rPr lang="en-US" sz="2400" b="0" dirty="0" smtClean="0">
                          <a:latin typeface="+mn-lt"/>
                          <a:ea typeface="Times New Roman"/>
                        </a:rPr>
                        <a:t>2</a:t>
                      </a:r>
                      <a:endParaRPr lang="en-US" sz="2400" b="1" dirty="0">
                        <a:latin typeface="+mn-lt"/>
                        <a:ea typeface="Times New Roman"/>
                      </a:endParaRPr>
                    </a:p>
                  </a:txBody>
                  <a:tcPr marL="68580" marR="68580" marT="0" marB="0" anchor="ctr"/>
                </a:tc>
              </a:tr>
              <a:tr h="370840">
                <a:tc>
                  <a:txBody>
                    <a:bodyPr/>
                    <a:lstStyle/>
                    <a:p>
                      <a:pPr algn="ctr"/>
                      <a:r>
                        <a:rPr lang="en-US" sz="2800" dirty="0" smtClean="0"/>
                        <a:t>b</a:t>
                      </a:r>
                      <a:endParaRPr lang="en-US" sz="2800" dirty="0"/>
                    </a:p>
                  </a:txBody>
                  <a:tcPr anchor="ctr"/>
                </a:tc>
                <a:tc>
                  <a:txBody>
                    <a:bodyPr/>
                    <a:lstStyle/>
                    <a:p>
                      <a:pPr marL="0" marR="0" algn="ctr">
                        <a:spcBef>
                          <a:spcPts val="0"/>
                        </a:spcBef>
                        <a:spcAft>
                          <a:spcPts val="0"/>
                        </a:spcAft>
                      </a:pPr>
                      <a:r>
                        <a:rPr lang="en-US" sz="2400" b="0" dirty="0" smtClean="0">
                          <a:latin typeface="+mn-lt"/>
                          <a:ea typeface="Times New Roman"/>
                        </a:rPr>
                        <a:t>106</a:t>
                      </a:r>
                      <a:endParaRPr lang="en-US" sz="2400" b="1" dirty="0">
                        <a:latin typeface="+mn-lt"/>
                        <a:ea typeface="Times New Roman"/>
                      </a:endParaRPr>
                    </a:p>
                  </a:txBody>
                  <a:tcPr marL="68580" marR="68580" marT="0" marB="0" anchor="ctr"/>
                </a:tc>
                <a:tc>
                  <a:txBody>
                    <a:bodyPr/>
                    <a:lstStyle/>
                    <a:p>
                      <a:pPr marL="0" marR="0" algn="ctr">
                        <a:spcBef>
                          <a:spcPts val="0"/>
                        </a:spcBef>
                        <a:spcAft>
                          <a:spcPts val="0"/>
                        </a:spcAft>
                      </a:pPr>
                      <a:r>
                        <a:rPr lang="en-US" sz="2400" b="0" dirty="0" smtClean="0">
                          <a:latin typeface="+mn-lt"/>
                          <a:ea typeface="Times New Roman"/>
                        </a:rPr>
                        <a:t>14</a:t>
                      </a:r>
                      <a:endParaRPr lang="en-US" sz="2400" b="1" dirty="0">
                        <a:latin typeface="+mn-lt"/>
                        <a:ea typeface="Times New Roman"/>
                      </a:endParaRPr>
                    </a:p>
                  </a:txBody>
                  <a:tcPr marL="68580" marR="68580" marT="0" marB="0" anchor="ctr"/>
                </a:tc>
              </a:tr>
              <a:tr h="370840">
                <a:tc>
                  <a:txBody>
                    <a:bodyPr/>
                    <a:lstStyle/>
                    <a:p>
                      <a:pPr algn="ctr"/>
                      <a:r>
                        <a:rPr lang="en-US" sz="2800" dirty="0" smtClean="0"/>
                        <a:t>c</a:t>
                      </a:r>
                      <a:endParaRPr lang="en-US" sz="2800" dirty="0"/>
                    </a:p>
                  </a:txBody>
                  <a:tcPr anchor="ctr"/>
                </a:tc>
                <a:tc>
                  <a:txBody>
                    <a:bodyPr/>
                    <a:lstStyle/>
                    <a:p>
                      <a:pPr marL="0" marR="0" algn="ctr">
                        <a:spcBef>
                          <a:spcPts val="0"/>
                        </a:spcBef>
                        <a:spcAft>
                          <a:spcPts val="0"/>
                        </a:spcAft>
                      </a:pPr>
                      <a:r>
                        <a:rPr lang="en-US" sz="2800" b="1" dirty="0" smtClean="0">
                          <a:latin typeface="+mn-lt"/>
                          <a:ea typeface="Times New Roman"/>
                        </a:rPr>
                        <a:t>67</a:t>
                      </a:r>
                      <a:endParaRPr lang="en-US" sz="2800" b="1" dirty="0">
                        <a:latin typeface="+mn-lt"/>
                        <a:ea typeface="Times New Roman"/>
                      </a:endParaRPr>
                    </a:p>
                  </a:txBody>
                  <a:tcPr marL="68580" marR="68580" marT="0" marB="0" anchor="ctr"/>
                </a:tc>
                <a:tc>
                  <a:txBody>
                    <a:bodyPr/>
                    <a:lstStyle/>
                    <a:p>
                      <a:pPr marL="0" marR="0" algn="ctr">
                        <a:spcBef>
                          <a:spcPts val="0"/>
                        </a:spcBef>
                        <a:spcAft>
                          <a:spcPts val="0"/>
                        </a:spcAft>
                      </a:pPr>
                      <a:r>
                        <a:rPr lang="en-US" sz="2800" b="0" dirty="0" smtClean="0">
                          <a:latin typeface="+mn-lt"/>
                          <a:ea typeface="Times New Roman"/>
                        </a:rPr>
                        <a:t>9</a:t>
                      </a:r>
                      <a:endParaRPr lang="en-US" sz="2800" b="0" dirty="0">
                        <a:latin typeface="+mn-lt"/>
                        <a:ea typeface="Times New Roman"/>
                      </a:endParaRPr>
                    </a:p>
                  </a:txBody>
                  <a:tcPr marL="68580" marR="68580" marT="0" marB="0" anchor="ctr"/>
                </a:tc>
              </a:tr>
              <a:tr h="370840">
                <a:tc>
                  <a:txBody>
                    <a:bodyPr/>
                    <a:lstStyle/>
                    <a:p>
                      <a:pPr algn="ctr"/>
                      <a:r>
                        <a:rPr lang="en-US" sz="2800" dirty="0" smtClean="0"/>
                        <a:t>d</a:t>
                      </a:r>
                      <a:endParaRPr lang="en-US" sz="2800" dirty="0"/>
                    </a:p>
                  </a:txBody>
                  <a:tcPr anchor="ctr"/>
                </a:tc>
                <a:tc>
                  <a:txBody>
                    <a:bodyPr/>
                    <a:lstStyle/>
                    <a:p>
                      <a:pPr marL="0" marR="0" algn="ctr">
                        <a:spcBef>
                          <a:spcPts val="0"/>
                        </a:spcBef>
                        <a:spcAft>
                          <a:spcPts val="0"/>
                        </a:spcAft>
                      </a:pPr>
                      <a:r>
                        <a:rPr lang="en-US" sz="2800" b="1" dirty="0" smtClean="0">
                          <a:latin typeface="+mn-lt"/>
                          <a:ea typeface="Times New Roman"/>
                        </a:rPr>
                        <a:t>169</a:t>
                      </a:r>
                      <a:endParaRPr lang="en-US" sz="2800" b="1" dirty="0">
                        <a:latin typeface="+mn-lt"/>
                        <a:ea typeface="Times New Roman"/>
                      </a:endParaRPr>
                    </a:p>
                  </a:txBody>
                  <a:tcPr marL="68580" marR="68580" marT="0" marB="0" anchor="ctr"/>
                </a:tc>
                <a:tc>
                  <a:txBody>
                    <a:bodyPr/>
                    <a:lstStyle/>
                    <a:p>
                      <a:pPr marL="0" marR="0" algn="ctr">
                        <a:spcBef>
                          <a:spcPts val="0"/>
                        </a:spcBef>
                        <a:spcAft>
                          <a:spcPts val="0"/>
                        </a:spcAft>
                      </a:pPr>
                      <a:r>
                        <a:rPr lang="en-US" sz="2800" b="0" dirty="0" smtClean="0">
                          <a:latin typeface="+mn-lt"/>
                          <a:ea typeface="Times New Roman"/>
                        </a:rPr>
                        <a:t>22</a:t>
                      </a:r>
                      <a:endParaRPr lang="en-US" sz="2800" b="0" dirty="0">
                        <a:latin typeface="+mn-lt"/>
                        <a:ea typeface="Times New Roman"/>
                      </a:endParaRPr>
                    </a:p>
                  </a:txBody>
                  <a:tcPr marL="68580" marR="68580" marT="0" marB="0" anchor="ctr"/>
                </a:tc>
              </a:tr>
              <a:tr h="370840">
                <a:tc>
                  <a:txBody>
                    <a:bodyPr/>
                    <a:lstStyle/>
                    <a:p>
                      <a:pPr algn="ctr"/>
                      <a:r>
                        <a:rPr lang="en-US" sz="2800" dirty="0" smtClean="0">
                          <a:solidFill>
                            <a:schemeClr val="tx1"/>
                          </a:solidFill>
                        </a:rPr>
                        <a:t>e</a:t>
                      </a:r>
                      <a:endParaRPr lang="en-US" sz="2800" dirty="0">
                        <a:solidFill>
                          <a:schemeClr val="tx1"/>
                        </a:solidFill>
                      </a:endParaRPr>
                    </a:p>
                  </a:txBody>
                  <a:tcPr anchor="ctr"/>
                </a:tc>
                <a:tc>
                  <a:txBody>
                    <a:bodyPr/>
                    <a:lstStyle/>
                    <a:p>
                      <a:pPr marL="0" marR="0" algn="ctr">
                        <a:spcBef>
                          <a:spcPts val="0"/>
                        </a:spcBef>
                        <a:spcAft>
                          <a:spcPts val="0"/>
                        </a:spcAft>
                      </a:pPr>
                      <a:r>
                        <a:rPr lang="en-US" sz="2400" b="0" dirty="0" smtClean="0">
                          <a:solidFill>
                            <a:schemeClr val="tx1"/>
                          </a:solidFill>
                          <a:latin typeface="+mn-lt"/>
                          <a:ea typeface="Times New Roman"/>
                        </a:rPr>
                        <a:t>425</a:t>
                      </a:r>
                      <a:endParaRPr lang="en-US" sz="2400" b="1" dirty="0">
                        <a:solidFill>
                          <a:schemeClr val="tx1"/>
                        </a:solidFill>
                        <a:latin typeface="+mn-lt"/>
                        <a:ea typeface="Times New Roman"/>
                      </a:endParaRPr>
                    </a:p>
                  </a:txBody>
                  <a:tcPr marL="68580" marR="68580" marT="0" marB="0" anchor="ctr"/>
                </a:tc>
                <a:tc>
                  <a:txBody>
                    <a:bodyPr/>
                    <a:lstStyle/>
                    <a:p>
                      <a:pPr marL="0" marR="0" algn="ctr">
                        <a:spcBef>
                          <a:spcPts val="0"/>
                        </a:spcBef>
                        <a:spcAft>
                          <a:spcPts val="0"/>
                        </a:spcAft>
                      </a:pPr>
                      <a:r>
                        <a:rPr lang="en-US" sz="2400" b="0" dirty="0" smtClean="0">
                          <a:solidFill>
                            <a:schemeClr val="tx1"/>
                          </a:solidFill>
                          <a:latin typeface="+mn-lt"/>
                          <a:ea typeface="Times New Roman"/>
                        </a:rPr>
                        <a:t>54</a:t>
                      </a:r>
                      <a:endParaRPr lang="en-US" sz="2400" b="1" dirty="0">
                        <a:solidFill>
                          <a:schemeClr val="tx1"/>
                        </a:solidFill>
                        <a:latin typeface="+mn-lt"/>
                        <a:ea typeface="Times New Roman"/>
                      </a:endParaRPr>
                    </a:p>
                  </a:txBody>
                  <a:tcPr marL="68580" marR="68580" marT="0" marB="0" anchor="ctr"/>
                </a:tc>
              </a:tr>
            </a:tbl>
          </a:graphicData>
        </a:graphic>
      </p:graphicFrame>
      <p:sp>
        <p:nvSpPr>
          <p:cNvPr id="51234" name="Right Brace 6"/>
          <p:cNvSpPr>
            <a:spLocks/>
          </p:cNvSpPr>
          <p:nvPr/>
        </p:nvSpPr>
        <p:spPr bwMode="auto">
          <a:xfrm>
            <a:off x="3676650" y="3848100"/>
            <a:ext cx="762000" cy="1066800"/>
          </a:xfrm>
          <a:prstGeom prst="rightBrace">
            <a:avLst>
              <a:gd name="adj1" fmla="val 8335"/>
              <a:gd name="adj2" fmla="val 50000"/>
            </a:avLst>
          </a:prstGeom>
          <a:solidFill>
            <a:schemeClr val="accent1"/>
          </a:solidFill>
          <a:ln w="9525" algn="ctr">
            <a:solidFill>
              <a:schemeClr val="tx1"/>
            </a:solidFill>
            <a:round/>
            <a:headEnd/>
            <a:tailEnd/>
          </a:ln>
        </p:spPr>
        <p:txBody>
          <a:bodyPr/>
          <a:lstStyle/>
          <a:p>
            <a:endParaRPr lang="en-US"/>
          </a:p>
        </p:txBody>
      </p:sp>
      <p:sp>
        <p:nvSpPr>
          <p:cNvPr id="51235" name="TextBox 7"/>
          <p:cNvSpPr txBox="1">
            <a:spLocks noChangeArrowheads="1"/>
          </p:cNvSpPr>
          <p:nvPr/>
        </p:nvSpPr>
        <p:spPr bwMode="auto">
          <a:xfrm>
            <a:off x="4648200" y="2590800"/>
            <a:ext cx="3962400" cy="523875"/>
          </a:xfrm>
          <a:prstGeom prst="rect">
            <a:avLst/>
          </a:prstGeom>
          <a:noFill/>
          <a:ln w="9525">
            <a:noFill/>
            <a:miter lim="800000"/>
            <a:headEnd/>
            <a:tailEnd/>
          </a:ln>
        </p:spPr>
        <p:txBody>
          <a:bodyPr>
            <a:spAutoFit/>
          </a:bodyPr>
          <a:lstStyle/>
          <a:p>
            <a:endParaRPr lang="en-US" sz="2800"/>
          </a:p>
        </p:txBody>
      </p:sp>
      <p:cxnSp>
        <p:nvCxnSpPr>
          <p:cNvPr id="51236" name="Straight Arrow Connector 12"/>
          <p:cNvCxnSpPr>
            <a:cxnSpLocks noChangeShapeType="1"/>
            <a:stCxn id="51234" idx="1"/>
          </p:cNvCxnSpPr>
          <p:nvPr/>
        </p:nvCxnSpPr>
        <p:spPr bwMode="auto">
          <a:xfrm rot="10800000" flipH="1">
            <a:off x="4438650" y="3543300"/>
            <a:ext cx="152400" cy="838200"/>
          </a:xfrm>
          <a:prstGeom prst="straightConnector1">
            <a:avLst/>
          </a:prstGeom>
          <a:noFill/>
          <a:ln w="9525" algn="ctr">
            <a:solidFill>
              <a:schemeClr val="tx1"/>
            </a:solidFill>
            <a:round/>
            <a:headEnd/>
            <a:tailEnd type="arrow" w="med" len="med"/>
          </a:ln>
        </p:spPr>
      </p:cxnSp>
      <p:sp>
        <p:nvSpPr>
          <p:cNvPr id="51237" name="TextBox 13"/>
          <p:cNvSpPr txBox="1">
            <a:spLocks noChangeArrowheads="1"/>
          </p:cNvSpPr>
          <p:nvPr/>
        </p:nvSpPr>
        <p:spPr bwMode="auto">
          <a:xfrm>
            <a:off x="4724400" y="2133600"/>
            <a:ext cx="3886200" cy="2678113"/>
          </a:xfrm>
          <a:prstGeom prst="rect">
            <a:avLst/>
          </a:prstGeom>
          <a:noFill/>
          <a:ln w="9525">
            <a:noFill/>
            <a:miter lim="800000"/>
            <a:headEnd/>
            <a:tailEnd/>
          </a:ln>
        </p:spPr>
        <p:txBody>
          <a:bodyPr>
            <a:spAutoFit/>
          </a:bodyPr>
          <a:lstStyle/>
          <a:p>
            <a:r>
              <a:rPr lang="en-US" sz="2800" dirty="0"/>
              <a:t>236 (c and d) of </a:t>
            </a:r>
            <a:r>
              <a:rPr lang="en-US" sz="2800" dirty="0" smtClean="0"/>
              <a:t>359 </a:t>
            </a:r>
            <a:r>
              <a:rPr lang="en-US" sz="2800" dirty="0"/>
              <a:t>(a, b, c, and d) changed </a:t>
            </a:r>
            <a:r>
              <a:rPr lang="en-US" sz="2800" dirty="0" smtClean="0"/>
              <a:t>growth </a:t>
            </a:r>
            <a:r>
              <a:rPr lang="en-US" sz="2800" dirty="0"/>
              <a:t>trajectories (made greater than expected progress)</a:t>
            </a:r>
          </a:p>
        </p:txBody>
      </p:sp>
      <p:sp>
        <p:nvSpPr>
          <p:cNvPr id="51238" name="TextBox 14"/>
          <p:cNvSpPr txBox="1">
            <a:spLocks noChangeArrowheads="1"/>
          </p:cNvSpPr>
          <p:nvPr/>
        </p:nvSpPr>
        <p:spPr bwMode="auto">
          <a:xfrm>
            <a:off x="5334000" y="5105400"/>
            <a:ext cx="1219200" cy="1200150"/>
          </a:xfrm>
          <a:prstGeom prst="rect">
            <a:avLst/>
          </a:prstGeom>
          <a:noFill/>
          <a:ln w="9525">
            <a:noFill/>
            <a:miter lim="800000"/>
            <a:headEnd/>
            <a:tailEnd/>
          </a:ln>
        </p:spPr>
        <p:txBody>
          <a:bodyPr>
            <a:spAutoFit/>
          </a:bodyPr>
          <a:lstStyle/>
          <a:p>
            <a:r>
              <a:rPr lang="en-US" sz="3600" u="sng" dirty="0"/>
              <a:t>236</a:t>
            </a:r>
          </a:p>
          <a:p>
            <a:r>
              <a:rPr lang="en-US" sz="3600" dirty="0"/>
              <a:t>359</a:t>
            </a:r>
          </a:p>
        </p:txBody>
      </p:sp>
      <p:sp>
        <p:nvSpPr>
          <p:cNvPr id="51239" name="TextBox 15"/>
          <p:cNvSpPr txBox="1">
            <a:spLocks noChangeArrowheads="1"/>
          </p:cNvSpPr>
          <p:nvPr/>
        </p:nvSpPr>
        <p:spPr bwMode="auto">
          <a:xfrm>
            <a:off x="6324600" y="5334000"/>
            <a:ext cx="1676400" cy="646113"/>
          </a:xfrm>
          <a:prstGeom prst="rect">
            <a:avLst/>
          </a:prstGeom>
          <a:noFill/>
          <a:ln w="9525">
            <a:noFill/>
            <a:miter lim="800000"/>
            <a:headEnd/>
            <a:tailEnd/>
          </a:ln>
        </p:spPr>
        <p:txBody>
          <a:bodyPr>
            <a:spAutoFit/>
          </a:bodyPr>
          <a:lstStyle/>
          <a:p>
            <a:r>
              <a:rPr lang="en-US" sz="3600" dirty="0"/>
              <a:t>= 66%</a:t>
            </a:r>
          </a:p>
        </p:txBody>
      </p:sp>
      <p:pic>
        <p:nvPicPr>
          <p:cNvPr id="10" name="~PP2514.WAV">
            <a:hlinkClick r:id="" action="ppaction://media"/>
          </p:cNvPr>
          <p:cNvPicPr>
            <a:picLocks noRot="1" noChangeAspect="1"/>
          </p:cNvPicPr>
          <p:nvPr>
            <a:wavAudioFile r:embed="rId1" name="~PP2514.WAV"/>
          </p:nvPr>
        </p:nvPicPr>
        <p:blipFill>
          <a:blip r:embed="rId4" cstate="print"/>
          <a:stretch>
            <a:fillRect/>
          </a:stretch>
        </p:blipFill>
        <p:spPr>
          <a:xfrm>
            <a:off x="8712200" y="6426200"/>
            <a:ext cx="304800" cy="304800"/>
          </a:xfrm>
          <a:prstGeom prst="rect">
            <a:avLst/>
          </a:prstGeom>
        </p:spPr>
      </p:pic>
    </p:spTree>
  </p:cSld>
  <p:clrMapOvr>
    <a:masterClrMapping/>
  </p:clrMapOvr>
  <p:transition advTm="89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685800" y="685800"/>
            <a:ext cx="7772400" cy="914400"/>
          </a:xfrm>
        </p:spPr>
        <p:txBody>
          <a:bodyPr/>
          <a:lstStyle/>
          <a:p>
            <a:pPr eaLnBrk="1" hangingPunct="1"/>
            <a:r>
              <a:rPr lang="en-US" sz="3600" b="1" kern="1200" dirty="0" smtClean="0">
                <a:solidFill>
                  <a:schemeClr val="accent5">
                    <a:lumMod val="50000"/>
                  </a:schemeClr>
                </a:solidFill>
                <a:effectLst>
                  <a:outerShdw blurRad="38100" dist="38100" dir="2700000" algn="tl">
                    <a:srgbClr val="000000">
                      <a:alpha val="43137"/>
                    </a:srgbClr>
                  </a:outerShdw>
                </a:effectLst>
                <a:ea typeface="+mn-ea"/>
                <a:cs typeface="Arial" charset="0"/>
              </a:rPr>
              <a:t>Percent Who Exited at </a:t>
            </a:r>
            <a:br>
              <a:rPr lang="en-US" sz="3600" b="1" kern="1200" dirty="0" smtClean="0">
                <a:solidFill>
                  <a:schemeClr val="accent5">
                    <a:lumMod val="50000"/>
                  </a:schemeClr>
                </a:solidFill>
                <a:effectLst>
                  <a:outerShdw blurRad="38100" dist="38100" dir="2700000" algn="tl">
                    <a:srgbClr val="000000">
                      <a:alpha val="43137"/>
                    </a:srgbClr>
                  </a:outerShdw>
                </a:effectLst>
                <a:ea typeface="+mn-ea"/>
                <a:cs typeface="Arial" charset="0"/>
              </a:rPr>
            </a:br>
            <a:r>
              <a:rPr lang="en-US" sz="3600" b="1" kern="1200" dirty="0" smtClean="0">
                <a:solidFill>
                  <a:schemeClr val="accent5">
                    <a:lumMod val="50000"/>
                  </a:schemeClr>
                </a:solidFill>
                <a:effectLst>
                  <a:outerShdw blurRad="38100" dist="38100" dir="2700000" algn="tl">
                    <a:srgbClr val="000000">
                      <a:alpha val="43137"/>
                    </a:srgbClr>
                  </a:outerShdw>
                </a:effectLst>
                <a:ea typeface="+mn-ea"/>
                <a:cs typeface="Arial" charset="0"/>
              </a:rPr>
              <a:t>Age Expectations</a:t>
            </a:r>
          </a:p>
        </p:txBody>
      </p:sp>
      <p:sp>
        <p:nvSpPr>
          <p:cNvPr id="52262" name="Right Brace 11"/>
          <p:cNvSpPr>
            <a:spLocks/>
          </p:cNvSpPr>
          <p:nvPr/>
        </p:nvSpPr>
        <p:spPr bwMode="auto">
          <a:xfrm>
            <a:off x="3657600" y="4343400"/>
            <a:ext cx="304800" cy="1447800"/>
          </a:xfrm>
          <a:prstGeom prst="rightBrace">
            <a:avLst>
              <a:gd name="adj1" fmla="val 8333"/>
              <a:gd name="adj2" fmla="val 50000"/>
            </a:avLst>
          </a:prstGeom>
          <a:solidFill>
            <a:schemeClr val="accent1"/>
          </a:solidFill>
          <a:ln w="9525" algn="ctr">
            <a:solidFill>
              <a:schemeClr val="tx1"/>
            </a:solidFill>
            <a:round/>
            <a:headEnd/>
            <a:tailEnd/>
          </a:ln>
        </p:spPr>
        <p:txBody>
          <a:bodyPr/>
          <a:lstStyle/>
          <a:p>
            <a:endParaRPr lang="en-US"/>
          </a:p>
        </p:txBody>
      </p:sp>
      <p:sp>
        <p:nvSpPr>
          <p:cNvPr id="52263" name="TextBox 13"/>
          <p:cNvSpPr txBox="1">
            <a:spLocks noChangeArrowheads="1"/>
          </p:cNvSpPr>
          <p:nvPr/>
        </p:nvSpPr>
        <p:spPr bwMode="auto">
          <a:xfrm>
            <a:off x="4800600" y="4895850"/>
            <a:ext cx="3200400" cy="1200150"/>
          </a:xfrm>
          <a:prstGeom prst="rect">
            <a:avLst/>
          </a:prstGeom>
          <a:noFill/>
          <a:ln w="9525">
            <a:noFill/>
            <a:miter lim="800000"/>
            <a:headEnd/>
            <a:tailEnd/>
          </a:ln>
        </p:spPr>
        <p:txBody>
          <a:bodyPr>
            <a:spAutoFit/>
          </a:bodyPr>
          <a:lstStyle/>
          <a:p>
            <a:r>
              <a:rPr lang="en-US" sz="3600" u="sng" dirty="0"/>
              <a:t>169 + 425</a:t>
            </a:r>
          </a:p>
          <a:p>
            <a:r>
              <a:rPr lang="en-US" sz="3600" dirty="0"/>
              <a:t>      784</a:t>
            </a:r>
          </a:p>
        </p:txBody>
      </p:sp>
      <p:sp>
        <p:nvSpPr>
          <p:cNvPr id="52264" name="TextBox 14"/>
          <p:cNvSpPr txBox="1">
            <a:spLocks noChangeArrowheads="1"/>
          </p:cNvSpPr>
          <p:nvPr/>
        </p:nvSpPr>
        <p:spPr bwMode="auto">
          <a:xfrm>
            <a:off x="7086600" y="5086350"/>
            <a:ext cx="1524000" cy="646113"/>
          </a:xfrm>
          <a:prstGeom prst="rect">
            <a:avLst/>
          </a:prstGeom>
          <a:noFill/>
          <a:ln w="9525">
            <a:noFill/>
            <a:miter lim="800000"/>
            <a:headEnd/>
            <a:tailEnd/>
          </a:ln>
        </p:spPr>
        <p:txBody>
          <a:bodyPr>
            <a:spAutoFit/>
          </a:bodyPr>
          <a:lstStyle/>
          <a:p>
            <a:r>
              <a:rPr lang="en-US" sz="3600" dirty="0"/>
              <a:t>= 76%</a:t>
            </a:r>
          </a:p>
        </p:txBody>
      </p:sp>
      <p:sp>
        <p:nvSpPr>
          <p:cNvPr id="52265" name="TextBox 15"/>
          <p:cNvSpPr txBox="1">
            <a:spLocks noChangeArrowheads="1"/>
          </p:cNvSpPr>
          <p:nvPr/>
        </p:nvSpPr>
        <p:spPr bwMode="auto">
          <a:xfrm>
            <a:off x="4572000" y="2133600"/>
            <a:ext cx="4191000" cy="2677656"/>
          </a:xfrm>
          <a:prstGeom prst="rect">
            <a:avLst/>
          </a:prstGeom>
          <a:noFill/>
          <a:ln w="9525">
            <a:noFill/>
            <a:miter lim="800000"/>
            <a:headEnd/>
            <a:tailEnd/>
          </a:ln>
        </p:spPr>
        <p:txBody>
          <a:bodyPr wrap="square">
            <a:spAutoFit/>
          </a:bodyPr>
          <a:lstStyle/>
          <a:p>
            <a:r>
              <a:rPr lang="en-US" sz="2800" dirty="0" smtClean="0"/>
              <a:t>22 percent of children </a:t>
            </a:r>
            <a:r>
              <a:rPr lang="en-US" sz="2800" dirty="0"/>
              <a:t>reached age expectations by exit and </a:t>
            </a:r>
            <a:r>
              <a:rPr lang="en-US" sz="2800" dirty="0" smtClean="0"/>
              <a:t>54 percent of children </a:t>
            </a:r>
            <a:r>
              <a:rPr lang="en-US" sz="2800" dirty="0"/>
              <a:t>entered and exited at age expectations</a:t>
            </a:r>
          </a:p>
        </p:txBody>
      </p:sp>
      <p:graphicFrame>
        <p:nvGraphicFramePr>
          <p:cNvPr id="9" name="Table 8"/>
          <p:cNvGraphicFramePr>
            <a:graphicFrameLocks noGrp="1"/>
          </p:cNvGraphicFramePr>
          <p:nvPr/>
        </p:nvGraphicFramePr>
        <p:xfrm>
          <a:off x="685800" y="2133600"/>
          <a:ext cx="2895600" cy="3718560"/>
        </p:xfrm>
        <a:graphic>
          <a:graphicData uri="http://schemas.openxmlformats.org/drawingml/2006/table">
            <a:tbl>
              <a:tblPr firstRow="1" bandRow="1">
                <a:tableStyleId>{5C22544A-7EE6-4342-B048-85BDC9FD1C3A}</a:tableStyleId>
              </a:tblPr>
              <a:tblGrid>
                <a:gridCol w="838200"/>
                <a:gridCol w="1066800"/>
                <a:gridCol w="990600"/>
              </a:tblGrid>
              <a:tr h="370840">
                <a:tc>
                  <a:txBody>
                    <a:bodyPr/>
                    <a:lstStyle/>
                    <a:p>
                      <a:pPr algn="ctr"/>
                      <a:r>
                        <a:rPr lang="en-US" dirty="0" err="1" smtClean="0">
                          <a:solidFill>
                            <a:schemeClr val="tx1"/>
                          </a:solidFill>
                        </a:rPr>
                        <a:t>Prog</a:t>
                      </a:r>
                      <a:r>
                        <a:rPr lang="en-US" dirty="0" smtClean="0">
                          <a:solidFill>
                            <a:schemeClr val="tx1"/>
                          </a:solidFill>
                        </a:rPr>
                        <a:t> cat</a:t>
                      </a:r>
                      <a:endParaRPr lang="en-US" dirty="0">
                        <a:solidFill>
                          <a:schemeClr val="tx1"/>
                        </a:solidFill>
                      </a:endParaRPr>
                    </a:p>
                  </a:txBody>
                  <a:tcPr anchor="ctr"/>
                </a:tc>
                <a:tc>
                  <a:txBody>
                    <a:bodyPr/>
                    <a:lstStyle/>
                    <a:p>
                      <a:pPr algn="ctr"/>
                      <a:r>
                        <a:rPr lang="en-US" sz="2400" dirty="0" smtClean="0">
                          <a:solidFill>
                            <a:schemeClr val="tx1"/>
                          </a:solidFill>
                        </a:rPr>
                        <a:t>#</a:t>
                      </a:r>
                      <a:endParaRPr lang="en-US" sz="2400" dirty="0">
                        <a:solidFill>
                          <a:schemeClr val="tx1"/>
                        </a:solidFill>
                      </a:endParaRPr>
                    </a:p>
                  </a:txBody>
                  <a:tcPr anchor="ctr"/>
                </a:tc>
                <a:tc>
                  <a:txBody>
                    <a:bodyPr/>
                    <a:lstStyle/>
                    <a:p>
                      <a:pPr algn="ctr"/>
                      <a:r>
                        <a:rPr lang="en-US" sz="2400" dirty="0" smtClean="0">
                          <a:solidFill>
                            <a:schemeClr val="tx1"/>
                          </a:solidFill>
                        </a:rPr>
                        <a:t>%</a:t>
                      </a:r>
                      <a:endParaRPr lang="en-US" sz="2400" dirty="0">
                        <a:solidFill>
                          <a:schemeClr val="tx1"/>
                        </a:solidFill>
                      </a:endParaRPr>
                    </a:p>
                  </a:txBody>
                  <a:tcPr anchor="ctr"/>
                </a:tc>
              </a:tr>
              <a:tr h="370840">
                <a:tc>
                  <a:txBody>
                    <a:bodyPr/>
                    <a:lstStyle/>
                    <a:p>
                      <a:pPr algn="ctr"/>
                      <a:r>
                        <a:rPr lang="en-US" sz="2800" dirty="0" smtClean="0"/>
                        <a:t>a</a:t>
                      </a:r>
                      <a:endParaRPr lang="en-US" sz="2800" dirty="0"/>
                    </a:p>
                  </a:txBody>
                  <a:tcPr anchor="ctr"/>
                </a:tc>
                <a:tc>
                  <a:txBody>
                    <a:bodyPr/>
                    <a:lstStyle/>
                    <a:p>
                      <a:pPr marL="0" marR="0" algn="ctr">
                        <a:spcBef>
                          <a:spcPts val="0"/>
                        </a:spcBef>
                        <a:spcAft>
                          <a:spcPts val="0"/>
                        </a:spcAft>
                      </a:pPr>
                      <a:r>
                        <a:rPr lang="en-US" sz="2400" b="0" dirty="0" smtClean="0">
                          <a:latin typeface="+mn-lt"/>
                          <a:ea typeface="Times New Roman"/>
                        </a:rPr>
                        <a:t>17</a:t>
                      </a:r>
                      <a:endParaRPr lang="en-US" sz="2400" b="1" dirty="0">
                        <a:latin typeface="+mn-lt"/>
                        <a:ea typeface="Times New Roman"/>
                      </a:endParaRPr>
                    </a:p>
                  </a:txBody>
                  <a:tcPr marL="68580" marR="68580" marT="0" marB="0" anchor="ctr"/>
                </a:tc>
                <a:tc>
                  <a:txBody>
                    <a:bodyPr/>
                    <a:lstStyle/>
                    <a:p>
                      <a:pPr marL="0" marR="0" algn="ctr">
                        <a:spcBef>
                          <a:spcPts val="0"/>
                        </a:spcBef>
                        <a:spcAft>
                          <a:spcPts val="0"/>
                        </a:spcAft>
                      </a:pPr>
                      <a:r>
                        <a:rPr lang="en-US" sz="2400" b="0" dirty="0" smtClean="0">
                          <a:latin typeface="+mn-lt"/>
                          <a:ea typeface="Times New Roman"/>
                        </a:rPr>
                        <a:t>2</a:t>
                      </a:r>
                      <a:endParaRPr lang="en-US" sz="2400" b="1" dirty="0">
                        <a:latin typeface="+mn-lt"/>
                        <a:ea typeface="Times New Roman"/>
                      </a:endParaRPr>
                    </a:p>
                  </a:txBody>
                  <a:tcPr marL="68580" marR="68580" marT="0" marB="0" anchor="ctr"/>
                </a:tc>
              </a:tr>
              <a:tr h="370840">
                <a:tc>
                  <a:txBody>
                    <a:bodyPr/>
                    <a:lstStyle/>
                    <a:p>
                      <a:pPr algn="ctr"/>
                      <a:r>
                        <a:rPr lang="en-US" sz="2800" dirty="0" smtClean="0"/>
                        <a:t>b</a:t>
                      </a:r>
                      <a:endParaRPr lang="en-US" sz="2800" dirty="0"/>
                    </a:p>
                  </a:txBody>
                  <a:tcPr anchor="ctr"/>
                </a:tc>
                <a:tc>
                  <a:txBody>
                    <a:bodyPr/>
                    <a:lstStyle/>
                    <a:p>
                      <a:pPr marL="0" marR="0" algn="ctr">
                        <a:spcBef>
                          <a:spcPts val="0"/>
                        </a:spcBef>
                        <a:spcAft>
                          <a:spcPts val="0"/>
                        </a:spcAft>
                      </a:pPr>
                      <a:r>
                        <a:rPr lang="en-US" sz="2400" b="0" dirty="0" smtClean="0">
                          <a:latin typeface="+mn-lt"/>
                          <a:ea typeface="Times New Roman"/>
                        </a:rPr>
                        <a:t>106</a:t>
                      </a:r>
                      <a:endParaRPr lang="en-US" sz="2400" b="1" dirty="0">
                        <a:latin typeface="+mn-lt"/>
                        <a:ea typeface="Times New Roman"/>
                      </a:endParaRPr>
                    </a:p>
                  </a:txBody>
                  <a:tcPr marL="68580" marR="68580" marT="0" marB="0" anchor="ctr"/>
                </a:tc>
                <a:tc>
                  <a:txBody>
                    <a:bodyPr/>
                    <a:lstStyle/>
                    <a:p>
                      <a:pPr marL="0" marR="0" algn="ctr">
                        <a:spcBef>
                          <a:spcPts val="0"/>
                        </a:spcBef>
                        <a:spcAft>
                          <a:spcPts val="0"/>
                        </a:spcAft>
                      </a:pPr>
                      <a:r>
                        <a:rPr lang="en-US" sz="2400" b="0" dirty="0" smtClean="0">
                          <a:latin typeface="+mn-lt"/>
                          <a:ea typeface="Times New Roman"/>
                        </a:rPr>
                        <a:t>14</a:t>
                      </a:r>
                      <a:endParaRPr lang="en-US" sz="2400" b="1" dirty="0">
                        <a:latin typeface="+mn-lt"/>
                        <a:ea typeface="Times New Roman"/>
                      </a:endParaRPr>
                    </a:p>
                  </a:txBody>
                  <a:tcPr marL="68580" marR="68580" marT="0" marB="0" anchor="ctr"/>
                </a:tc>
              </a:tr>
              <a:tr h="370840">
                <a:tc>
                  <a:txBody>
                    <a:bodyPr/>
                    <a:lstStyle/>
                    <a:p>
                      <a:pPr algn="ctr"/>
                      <a:r>
                        <a:rPr lang="en-US" sz="2800" dirty="0" smtClean="0"/>
                        <a:t>c</a:t>
                      </a:r>
                      <a:endParaRPr lang="en-US" sz="2800" dirty="0"/>
                    </a:p>
                  </a:txBody>
                  <a:tcPr anchor="ctr"/>
                </a:tc>
                <a:tc>
                  <a:txBody>
                    <a:bodyPr/>
                    <a:lstStyle/>
                    <a:p>
                      <a:pPr marL="0" marR="0" algn="ctr">
                        <a:spcBef>
                          <a:spcPts val="0"/>
                        </a:spcBef>
                        <a:spcAft>
                          <a:spcPts val="0"/>
                        </a:spcAft>
                      </a:pPr>
                      <a:r>
                        <a:rPr lang="en-US" sz="2800" b="1" dirty="0" smtClean="0">
                          <a:latin typeface="+mn-lt"/>
                          <a:ea typeface="Times New Roman"/>
                        </a:rPr>
                        <a:t>67</a:t>
                      </a:r>
                      <a:endParaRPr lang="en-US" sz="2800" b="1" dirty="0">
                        <a:latin typeface="+mn-lt"/>
                        <a:ea typeface="Times New Roman"/>
                      </a:endParaRPr>
                    </a:p>
                  </a:txBody>
                  <a:tcPr marL="68580" marR="68580" marT="0" marB="0" anchor="ctr"/>
                </a:tc>
                <a:tc>
                  <a:txBody>
                    <a:bodyPr/>
                    <a:lstStyle/>
                    <a:p>
                      <a:pPr marL="0" marR="0" algn="ctr">
                        <a:spcBef>
                          <a:spcPts val="0"/>
                        </a:spcBef>
                        <a:spcAft>
                          <a:spcPts val="0"/>
                        </a:spcAft>
                      </a:pPr>
                      <a:r>
                        <a:rPr lang="en-US" sz="2800" b="0" dirty="0" smtClean="0">
                          <a:latin typeface="+mn-lt"/>
                          <a:ea typeface="Times New Roman"/>
                        </a:rPr>
                        <a:t>9</a:t>
                      </a:r>
                      <a:endParaRPr lang="en-US" sz="2800" b="0" dirty="0">
                        <a:latin typeface="+mn-lt"/>
                        <a:ea typeface="Times New Roman"/>
                      </a:endParaRPr>
                    </a:p>
                  </a:txBody>
                  <a:tcPr marL="68580" marR="68580" marT="0" marB="0" anchor="ctr"/>
                </a:tc>
              </a:tr>
              <a:tr h="370840">
                <a:tc>
                  <a:txBody>
                    <a:bodyPr/>
                    <a:lstStyle/>
                    <a:p>
                      <a:pPr algn="ctr"/>
                      <a:r>
                        <a:rPr lang="en-US" sz="2800" dirty="0" smtClean="0"/>
                        <a:t>d</a:t>
                      </a:r>
                      <a:endParaRPr lang="en-US" sz="2800" dirty="0"/>
                    </a:p>
                  </a:txBody>
                  <a:tcPr anchor="ctr"/>
                </a:tc>
                <a:tc>
                  <a:txBody>
                    <a:bodyPr/>
                    <a:lstStyle/>
                    <a:p>
                      <a:pPr marL="0" marR="0" algn="ctr">
                        <a:spcBef>
                          <a:spcPts val="0"/>
                        </a:spcBef>
                        <a:spcAft>
                          <a:spcPts val="0"/>
                        </a:spcAft>
                      </a:pPr>
                      <a:r>
                        <a:rPr lang="en-US" sz="2800" b="1" dirty="0" smtClean="0">
                          <a:latin typeface="+mn-lt"/>
                          <a:ea typeface="Times New Roman"/>
                        </a:rPr>
                        <a:t>169</a:t>
                      </a:r>
                      <a:endParaRPr lang="en-US" sz="2800" b="1" dirty="0">
                        <a:latin typeface="+mn-lt"/>
                        <a:ea typeface="Times New Roman"/>
                      </a:endParaRPr>
                    </a:p>
                  </a:txBody>
                  <a:tcPr marL="68580" marR="68580" marT="0" marB="0" anchor="ctr"/>
                </a:tc>
                <a:tc>
                  <a:txBody>
                    <a:bodyPr/>
                    <a:lstStyle/>
                    <a:p>
                      <a:pPr marL="0" marR="0" algn="ctr">
                        <a:spcBef>
                          <a:spcPts val="0"/>
                        </a:spcBef>
                        <a:spcAft>
                          <a:spcPts val="0"/>
                        </a:spcAft>
                      </a:pPr>
                      <a:r>
                        <a:rPr lang="en-US" sz="2800" b="0" dirty="0" smtClean="0">
                          <a:latin typeface="+mn-lt"/>
                          <a:ea typeface="Times New Roman"/>
                        </a:rPr>
                        <a:t>22</a:t>
                      </a:r>
                      <a:endParaRPr lang="en-US" sz="2800" b="0" dirty="0">
                        <a:latin typeface="+mn-lt"/>
                        <a:ea typeface="Times New Roman"/>
                      </a:endParaRPr>
                    </a:p>
                  </a:txBody>
                  <a:tcPr marL="68580" marR="68580" marT="0" marB="0" anchor="ctr"/>
                </a:tc>
              </a:tr>
              <a:tr h="370840">
                <a:tc>
                  <a:txBody>
                    <a:bodyPr/>
                    <a:lstStyle/>
                    <a:p>
                      <a:pPr algn="ctr"/>
                      <a:r>
                        <a:rPr lang="en-US" sz="2800" dirty="0" smtClean="0">
                          <a:solidFill>
                            <a:schemeClr val="tx1"/>
                          </a:solidFill>
                        </a:rPr>
                        <a:t>e</a:t>
                      </a:r>
                      <a:endParaRPr lang="en-US" sz="2800" dirty="0">
                        <a:solidFill>
                          <a:schemeClr val="tx1"/>
                        </a:solidFill>
                      </a:endParaRPr>
                    </a:p>
                  </a:txBody>
                  <a:tcPr anchor="ctr"/>
                </a:tc>
                <a:tc>
                  <a:txBody>
                    <a:bodyPr/>
                    <a:lstStyle/>
                    <a:p>
                      <a:pPr marL="0" marR="0" algn="ctr">
                        <a:spcBef>
                          <a:spcPts val="0"/>
                        </a:spcBef>
                        <a:spcAft>
                          <a:spcPts val="0"/>
                        </a:spcAft>
                      </a:pPr>
                      <a:r>
                        <a:rPr lang="en-US" sz="2400" b="0" dirty="0" smtClean="0">
                          <a:solidFill>
                            <a:schemeClr val="tx1"/>
                          </a:solidFill>
                          <a:latin typeface="+mn-lt"/>
                          <a:ea typeface="Times New Roman"/>
                        </a:rPr>
                        <a:t>425</a:t>
                      </a:r>
                      <a:endParaRPr lang="en-US" sz="2400" b="1" dirty="0">
                        <a:solidFill>
                          <a:schemeClr val="tx1"/>
                        </a:solidFill>
                        <a:latin typeface="+mn-lt"/>
                        <a:ea typeface="Times New Roman"/>
                      </a:endParaRPr>
                    </a:p>
                  </a:txBody>
                  <a:tcPr marL="68580" marR="68580" marT="0" marB="0" anchor="ctr"/>
                </a:tc>
                <a:tc>
                  <a:txBody>
                    <a:bodyPr/>
                    <a:lstStyle/>
                    <a:p>
                      <a:pPr marL="0" marR="0" algn="ctr">
                        <a:spcBef>
                          <a:spcPts val="0"/>
                        </a:spcBef>
                        <a:spcAft>
                          <a:spcPts val="0"/>
                        </a:spcAft>
                      </a:pPr>
                      <a:r>
                        <a:rPr lang="en-US" sz="2400" b="0" dirty="0" smtClean="0">
                          <a:solidFill>
                            <a:schemeClr val="tx1"/>
                          </a:solidFill>
                          <a:latin typeface="+mn-lt"/>
                          <a:ea typeface="Times New Roman"/>
                        </a:rPr>
                        <a:t>54</a:t>
                      </a:r>
                      <a:endParaRPr lang="en-US" sz="2400" b="1" dirty="0">
                        <a:solidFill>
                          <a:schemeClr val="tx1"/>
                        </a:solidFill>
                        <a:latin typeface="+mn-lt"/>
                        <a:ea typeface="Times New Roman"/>
                      </a:endParaRPr>
                    </a:p>
                  </a:txBody>
                  <a:tcPr marL="68580" marR="68580" marT="0" marB="0" anchor="ctr"/>
                </a:tc>
              </a:tr>
              <a:tr h="370840">
                <a:tc>
                  <a:txBody>
                    <a:bodyPr/>
                    <a:lstStyle/>
                    <a:p>
                      <a:pPr algn="ctr"/>
                      <a:r>
                        <a:rPr lang="en-US" sz="2600" dirty="0" smtClean="0"/>
                        <a:t>total</a:t>
                      </a:r>
                      <a:endParaRPr lang="en-US" sz="2600" dirty="0"/>
                    </a:p>
                  </a:txBody>
                  <a:tcPr/>
                </a:tc>
                <a:tc>
                  <a:txBody>
                    <a:bodyPr/>
                    <a:lstStyle/>
                    <a:p>
                      <a:pPr marL="0" marR="0" algn="ctr">
                        <a:spcBef>
                          <a:spcPts val="0"/>
                        </a:spcBef>
                        <a:spcAft>
                          <a:spcPts val="0"/>
                        </a:spcAft>
                      </a:pPr>
                      <a:r>
                        <a:rPr lang="en-US" sz="3200" b="1" dirty="0" smtClean="0">
                          <a:latin typeface="+mn-lt"/>
                          <a:ea typeface="Times New Roman"/>
                        </a:rPr>
                        <a:t>784</a:t>
                      </a:r>
                      <a:endParaRPr lang="en-US" sz="3200" b="1" dirty="0">
                        <a:latin typeface="+mn-lt"/>
                        <a:ea typeface="Times New Roman"/>
                      </a:endParaRPr>
                    </a:p>
                  </a:txBody>
                  <a:tcPr marL="68580" marR="68580" marT="0" marB="0"/>
                </a:tc>
                <a:tc>
                  <a:txBody>
                    <a:bodyPr/>
                    <a:lstStyle/>
                    <a:p>
                      <a:pPr marL="0" marR="0" algn="ctr">
                        <a:spcBef>
                          <a:spcPts val="0"/>
                        </a:spcBef>
                        <a:spcAft>
                          <a:spcPts val="0"/>
                        </a:spcAft>
                      </a:pPr>
                      <a:endParaRPr lang="en-US" sz="2400" b="1" dirty="0">
                        <a:solidFill>
                          <a:schemeClr val="tx1"/>
                        </a:solidFill>
                        <a:latin typeface="+mn-lt"/>
                        <a:ea typeface="Times New Roman"/>
                      </a:endParaRPr>
                    </a:p>
                  </a:txBody>
                  <a:tcPr marL="68580" marR="68580" marT="0" marB="0" anchor="ctr"/>
                </a:tc>
              </a:tr>
            </a:tbl>
          </a:graphicData>
        </a:graphic>
      </p:graphicFrame>
      <p:pic>
        <p:nvPicPr>
          <p:cNvPr id="8" name="~PP1784.WAV">
            <a:hlinkClick r:id="" action="ppaction://media"/>
          </p:cNvPr>
          <p:cNvPicPr>
            <a:picLocks noRot="1" noChangeAspect="1"/>
          </p:cNvPicPr>
          <p:nvPr>
            <a:wavAudioFile r:embed="rId1" name="~PP1784.WAV"/>
          </p:nvPr>
        </p:nvPicPr>
        <p:blipFill>
          <a:blip r:embed="rId4" cstate="print"/>
          <a:stretch>
            <a:fillRect/>
          </a:stretch>
        </p:blipFill>
        <p:spPr>
          <a:xfrm>
            <a:off x="8712200" y="6426200"/>
            <a:ext cx="304800" cy="304800"/>
          </a:xfrm>
          <a:prstGeom prst="rect">
            <a:avLst/>
          </a:prstGeom>
        </p:spPr>
      </p:pic>
    </p:spTree>
  </p:cSld>
  <p:clrMapOvr>
    <a:masterClrMapping/>
  </p:clrMapOvr>
  <p:transition advTm="76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685800" y="685800"/>
            <a:ext cx="7772400" cy="457200"/>
          </a:xfrm>
        </p:spPr>
        <p:txBody>
          <a:bodyPr/>
          <a:lstStyle/>
          <a:p>
            <a:pPr eaLnBrk="1" hangingPunct="1"/>
            <a:r>
              <a:rPr lang="en-US" b="1" kern="1200" dirty="0" smtClean="0">
                <a:solidFill>
                  <a:schemeClr val="accent5">
                    <a:lumMod val="50000"/>
                  </a:schemeClr>
                </a:solidFill>
                <a:effectLst>
                  <a:outerShdw blurRad="38100" dist="38100" dir="2700000" algn="tl">
                    <a:srgbClr val="000000">
                      <a:alpha val="43137"/>
                    </a:srgbClr>
                  </a:outerShdw>
                </a:effectLst>
                <a:ea typeface="+mn-ea"/>
                <a:cs typeface="Arial" charset="0"/>
              </a:rPr>
              <a:t>Data, Evidence, Results</a:t>
            </a:r>
          </a:p>
        </p:txBody>
      </p:sp>
      <p:pic>
        <p:nvPicPr>
          <p:cNvPr id="53253" name="Picture 2"/>
          <p:cNvPicPr>
            <a:picLocks noGrp="1" noChangeAspect="1" noChangeArrowheads="1"/>
          </p:cNvPicPr>
          <p:nvPr>
            <p:ph idx="1"/>
          </p:nvPr>
        </p:nvPicPr>
        <p:blipFill>
          <a:blip r:embed="rId4" cstate="print"/>
          <a:stretch>
            <a:fillRect/>
          </a:stretch>
        </p:blipFill>
        <p:spPr>
          <a:xfrm>
            <a:off x="1524000" y="3090862"/>
            <a:ext cx="6096000" cy="1895475"/>
          </a:xfrm>
        </p:spPr>
      </p:pic>
      <p:sp>
        <p:nvSpPr>
          <p:cNvPr id="53254" name="TextBox 6"/>
          <p:cNvSpPr txBox="1">
            <a:spLocks noChangeArrowheads="1"/>
          </p:cNvSpPr>
          <p:nvPr/>
        </p:nvSpPr>
        <p:spPr bwMode="auto">
          <a:xfrm>
            <a:off x="533400" y="1600200"/>
            <a:ext cx="8077200" cy="1354217"/>
          </a:xfrm>
          <a:prstGeom prst="rect">
            <a:avLst/>
          </a:prstGeom>
          <a:noFill/>
          <a:ln w="9525">
            <a:noFill/>
            <a:miter lim="800000"/>
            <a:headEnd/>
            <a:tailEnd/>
          </a:ln>
        </p:spPr>
        <p:txBody>
          <a:bodyPr>
            <a:spAutoFit/>
          </a:bodyPr>
          <a:lstStyle/>
          <a:p>
            <a:pPr marL="346075" indent="-346075">
              <a:spcAft>
                <a:spcPts val="1200"/>
              </a:spcAft>
              <a:buFont typeface="Arial" pitchFamily="34" charset="0"/>
              <a:buChar char="•"/>
            </a:pPr>
            <a:r>
              <a:rPr lang="en-US" sz="3600" dirty="0"/>
              <a:t>Usually they are what they </a:t>
            </a:r>
            <a:r>
              <a:rPr lang="en-US" sz="3600" dirty="0" smtClean="0"/>
              <a:t>are</a:t>
            </a:r>
          </a:p>
          <a:p>
            <a:pPr marL="346075" indent="-346075">
              <a:spcAft>
                <a:spcPts val="1200"/>
              </a:spcAft>
              <a:buFont typeface="Arial" pitchFamily="34" charset="0"/>
              <a:buChar char="•"/>
            </a:pPr>
            <a:r>
              <a:rPr lang="en-US" sz="3600" dirty="0" smtClean="0"/>
              <a:t>Not </a:t>
            </a:r>
            <a:r>
              <a:rPr lang="en-US" sz="3600" dirty="0"/>
              <a:t>debatable</a:t>
            </a:r>
          </a:p>
        </p:txBody>
      </p:sp>
      <p:pic>
        <p:nvPicPr>
          <p:cNvPr id="5" name="~PP922.WAV">
            <a:hlinkClick r:id="" action="ppaction://media"/>
          </p:cNvPr>
          <p:cNvPicPr>
            <a:picLocks noRot="1" noChangeAspect="1"/>
          </p:cNvPicPr>
          <p:nvPr>
            <a:wavAudioFile r:embed="rId1" name="~PP922.WAV"/>
          </p:nvPr>
        </p:nvPicPr>
        <p:blipFill>
          <a:blip r:embed="rId5" cstate="print"/>
          <a:stretch>
            <a:fillRect/>
          </a:stretch>
        </p:blipFill>
        <p:spPr>
          <a:xfrm>
            <a:off x="8712200" y="6426200"/>
            <a:ext cx="304800" cy="304800"/>
          </a:xfrm>
          <a:prstGeom prst="rect">
            <a:avLst/>
          </a:prstGeom>
        </p:spPr>
      </p:pic>
    </p:spTree>
  </p:cSld>
  <p:clrMapOvr>
    <a:masterClrMapping/>
  </p:clrMapOvr>
  <p:transition advTm="31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2"/>
          <p:cNvSpPr>
            <a:spLocks noGrp="1" noChangeArrowheads="1"/>
          </p:cNvSpPr>
          <p:nvPr>
            <p:ph type="title" idx="4294967295"/>
          </p:nvPr>
        </p:nvSpPr>
        <p:spPr>
          <a:xfrm>
            <a:off x="914400" y="685800"/>
            <a:ext cx="7315200" cy="609600"/>
          </a:xfrm>
        </p:spPr>
        <p:txBody>
          <a:bodyPr anchor="b"/>
          <a:lstStyle/>
          <a:p>
            <a:pPr eaLnBrk="1" hangingPunct="1"/>
            <a:r>
              <a:rPr lang="en-US" b="1" kern="1200" dirty="0" smtClean="0">
                <a:solidFill>
                  <a:schemeClr val="accent5">
                    <a:lumMod val="50000"/>
                  </a:schemeClr>
                </a:solidFill>
                <a:effectLst>
                  <a:outerShdw blurRad="38100" dist="38100" dir="2700000" algn="tl">
                    <a:srgbClr val="000000">
                      <a:alpha val="43137"/>
                    </a:srgbClr>
                  </a:outerShdw>
                </a:effectLst>
                <a:ea typeface="+mn-ea"/>
                <a:cs typeface="Arial" charset="0"/>
              </a:rPr>
              <a:t>Inference, Interpretation</a:t>
            </a:r>
          </a:p>
        </p:txBody>
      </p:sp>
      <p:sp>
        <p:nvSpPr>
          <p:cNvPr id="54276" name="Rectangle 3"/>
          <p:cNvSpPr>
            <a:spLocks noGrp="1" noChangeArrowheads="1"/>
          </p:cNvSpPr>
          <p:nvPr>
            <p:ph type="body" idx="4294967295"/>
          </p:nvPr>
        </p:nvSpPr>
        <p:spPr>
          <a:xfrm>
            <a:off x="914400" y="1600200"/>
            <a:ext cx="7315200" cy="4267200"/>
          </a:xfrm>
        </p:spPr>
        <p:txBody>
          <a:bodyPr/>
          <a:lstStyle/>
          <a:p>
            <a:pPr eaLnBrk="1" hangingPunct="1">
              <a:spcBef>
                <a:spcPts val="0"/>
              </a:spcBef>
              <a:spcAft>
                <a:spcPts val="1200"/>
              </a:spcAft>
            </a:pPr>
            <a:r>
              <a:rPr lang="en-US" sz="3000" dirty="0" smtClean="0"/>
              <a:t>But what do data mean?</a:t>
            </a:r>
          </a:p>
          <a:p>
            <a:pPr eaLnBrk="1" hangingPunct="1">
              <a:spcBef>
                <a:spcPts val="0"/>
              </a:spcBef>
              <a:spcAft>
                <a:spcPts val="1200"/>
              </a:spcAft>
            </a:pPr>
            <a:r>
              <a:rPr lang="en-US" sz="3000" dirty="0" smtClean="0"/>
              <a:t>Good news? Bad news?  </a:t>
            </a:r>
          </a:p>
          <a:p>
            <a:pPr eaLnBrk="1" hangingPunct="1">
              <a:spcBef>
                <a:spcPts val="0"/>
              </a:spcBef>
              <a:spcAft>
                <a:spcPts val="1200"/>
              </a:spcAft>
            </a:pPr>
            <a:r>
              <a:rPr lang="en-US" sz="3000" dirty="0" smtClean="0"/>
              <a:t>Debatable – even reasonable people can reach different conclusions</a:t>
            </a:r>
          </a:p>
          <a:p>
            <a:pPr>
              <a:spcBef>
                <a:spcPts val="0"/>
              </a:spcBef>
              <a:spcAft>
                <a:spcPts val="1200"/>
              </a:spcAft>
            </a:pPr>
            <a:r>
              <a:rPr lang="en-US" sz="3000" dirty="0" smtClean="0"/>
              <a:t>May be question of data quality</a:t>
            </a:r>
          </a:p>
          <a:p>
            <a:pPr eaLnBrk="1" hangingPunct="1">
              <a:spcBef>
                <a:spcPts val="0"/>
              </a:spcBef>
              <a:spcAft>
                <a:spcPts val="1200"/>
              </a:spcAft>
            </a:pPr>
            <a:r>
              <a:rPr lang="en-US" sz="3000" dirty="0" smtClean="0"/>
              <a:t>To reach an inference, sometimes analyze data in other ways (ask for more evidence) </a:t>
            </a:r>
            <a:endParaRPr lang="en-US" dirty="0" smtClean="0"/>
          </a:p>
        </p:txBody>
      </p:sp>
      <p:pic>
        <p:nvPicPr>
          <p:cNvPr id="4" name="~PP1649.WAV">
            <a:hlinkClick r:id="" action="ppaction://media"/>
          </p:cNvPr>
          <p:cNvPicPr>
            <a:picLocks noRot="1" noChangeAspect="1"/>
          </p:cNvPicPr>
          <p:nvPr>
            <a:wavAudioFile r:embed="rId1" name="~PP1649.WAV"/>
          </p:nvPr>
        </p:nvPicPr>
        <p:blipFill>
          <a:blip r:embed="rId4" cstate="print"/>
          <a:stretch>
            <a:fillRect/>
          </a:stretch>
        </p:blipFill>
        <p:spPr>
          <a:xfrm>
            <a:off x="8712200" y="6426200"/>
            <a:ext cx="304800" cy="304800"/>
          </a:xfrm>
          <a:prstGeom prst="rect">
            <a:avLst/>
          </a:prstGeom>
        </p:spPr>
      </p:pic>
    </p:spTree>
  </p:cSld>
  <p:clrMapOvr>
    <a:masterClrMapping/>
  </p:clrMapOvr>
  <p:transition advTm="70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2"/>
          <p:cNvSpPr>
            <a:spLocks noGrp="1" noChangeArrowheads="1"/>
          </p:cNvSpPr>
          <p:nvPr>
            <p:ph type="title" idx="4294967295"/>
          </p:nvPr>
        </p:nvSpPr>
        <p:spPr>
          <a:xfrm>
            <a:off x="914400" y="685800"/>
            <a:ext cx="7315200" cy="609600"/>
          </a:xfrm>
        </p:spPr>
        <p:txBody>
          <a:bodyPr anchor="b"/>
          <a:lstStyle/>
          <a:p>
            <a:pPr eaLnBrk="1" hangingPunct="1"/>
            <a:r>
              <a:rPr lang="en-US" b="1" kern="1200" dirty="0" smtClean="0">
                <a:solidFill>
                  <a:schemeClr val="accent5">
                    <a:lumMod val="50000"/>
                  </a:schemeClr>
                </a:solidFill>
                <a:effectLst>
                  <a:outerShdw blurRad="38100" dist="38100" dir="2700000" algn="tl">
                    <a:srgbClr val="000000">
                      <a:alpha val="43137"/>
                    </a:srgbClr>
                  </a:outerShdw>
                </a:effectLst>
                <a:ea typeface="+mn-ea"/>
                <a:cs typeface="Arial" charset="0"/>
              </a:rPr>
              <a:t>Action</a:t>
            </a:r>
          </a:p>
        </p:txBody>
      </p:sp>
      <p:sp>
        <p:nvSpPr>
          <p:cNvPr id="56324" name="Rectangle 3"/>
          <p:cNvSpPr>
            <a:spLocks noGrp="1" noChangeArrowheads="1"/>
          </p:cNvSpPr>
          <p:nvPr>
            <p:ph type="body" idx="4294967295"/>
          </p:nvPr>
        </p:nvSpPr>
        <p:spPr>
          <a:xfrm>
            <a:off x="914400" y="2514600"/>
            <a:ext cx="7467600" cy="3810000"/>
          </a:xfrm>
        </p:spPr>
        <p:txBody>
          <a:bodyPr/>
          <a:lstStyle/>
          <a:p>
            <a:pPr eaLnBrk="1" hangingPunct="1">
              <a:spcBef>
                <a:spcPts val="0"/>
              </a:spcBef>
              <a:spcAft>
                <a:spcPts val="1200"/>
              </a:spcAft>
            </a:pPr>
            <a:r>
              <a:rPr lang="en-US" dirty="0" smtClean="0"/>
              <a:t>Given interpretation of evidence, what should be done?</a:t>
            </a:r>
          </a:p>
          <a:p>
            <a:pPr eaLnBrk="1" hangingPunct="1">
              <a:spcBef>
                <a:spcPts val="0"/>
              </a:spcBef>
              <a:spcAft>
                <a:spcPts val="1200"/>
              </a:spcAft>
            </a:pPr>
            <a:r>
              <a:rPr lang="en-US" dirty="0" smtClean="0"/>
              <a:t>Recommendations or action steps</a:t>
            </a:r>
          </a:p>
          <a:p>
            <a:pPr eaLnBrk="1" hangingPunct="1">
              <a:spcBef>
                <a:spcPts val="0"/>
              </a:spcBef>
              <a:spcAft>
                <a:spcPts val="1200"/>
              </a:spcAft>
            </a:pPr>
            <a:r>
              <a:rPr lang="en-US" dirty="0" smtClean="0"/>
              <a:t>Action can be debatable – and often is</a:t>
            </a:r>
          </a:p>
          <a:p>
            <a:pPr eaLnBrk="1" hangingPunct="1">
              <a:spcBef>
                <a:spcPts val="0"/>
              </a:spcBef>
              <a:spcAft>
                <a:spcPts val="1200"/>
              </a:spcAft>
            </a:pPr>
            <a:r>
              <a:rPr lang="en-US" dirty="0" smtClean="0"/>
              <a:t>Again, sometimes action is to improve quality of data</a:t>
            </a:r>
          </a:p>
        </p:txBody>
      </p:sp>
      <p:pic>
        <p:nvPicPr>
          <p:cNvPr id="5" name="Picture 2" descr="C:\Documents and Settings\blase\Local Settings\Temporary Internet Files\Content.IE5\AL5KH38Z\MPj04372070000[1].jpg"/>
          <p:cNvPicPr>
            <a:picLocks noChangeAspect="1" noChangeArrowheads="1"/>
          </p:cNvPicPr>
          <p:nvPr/>
        </p:nvPicPr>
        <p:blipFill>
          <a:blip r:embed="rId4" cstate="print"/>
          <a:srcRect/>
          <a:stretch>
            <a:fillRect/>
          </a:stretch>
        </p:blipFill>
        <p:spPr bwMode="auto">
          <a:xfrm>
            <a:off x="914400" y="685800"/>
            <a:ext cx="1752600" cy="1752600"/>
          </a:xfrm>
          <a:prstGeom prst="rect">
            <a:avLst/>
          </a:prstGeom>
          <a:noFill/>
          <a:ln w="9525">
            <a:noFill/>
            <a:miter lim="800000"/>
            <a:headEnd/>
            <a:tailEnd/>
          </a:ln>
        </p:spPr>
      </p:pic>
      <p:pic>
        <p:nvPicPr>
          <p:cNvPr id="6" name="~PP3274.WAV">
            <a:hlinkClick r:id="" action="ppaction://media"/>
          </p:cNvPr>
          <p:cNvPicPr>
            <a:picLocks noRot="1" noChangeAspect="1"/>
          </p:cNvPicPr>
          <p:nvPr>
            <a:wavAudioFile r:embed="rId1" name="~PP3274.WAV"/>
          </p:nvPr>
        </p:nvPicPr>
        <p:blipFill>
          <a:blip r:embed="rId5" cstate="print"/>
          <a:stretch>
            <a:fillRect/>
          </a:stretch>
        </p:blipFill>
        <p:spPr>
          <a:xfrm>
            <a:off x="8712200" y="6426200"/>
            <a:ext cx="304800" cy="304800"/>
          </a:xfrm>
          <a:prstGeom prst="rect">
            <a:avLst/>
          </a:prstGeom>
        </p:spPr>
      </p:pic>
    </p:spTree>
  </p:cSld>
  <p:clrMapOvr>
    <a:masterClrMapping/>
  </p:clrMapOvr>
  <p:transition advTm="30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4"/>
          <p:cNvGraphicFramePr>
            <a:graphicFrameLocks noGrp="1" noChangeAspect="1"/>
          </p:cNvGraphicFramePr>
          <p:nvPr>
            <p:ph type="chart" idx="1"/>
          </p:nvPr>
        </p:nvGraphicFramePr>
        <p:xfrm>
          <a:off x="533400" y="533400"/>
          <a:ext cx="8077200" cy="5867400"/>
        </p:xfrm>
        <a:graphic>
          <a:graphicData uri="http://schemas.openxmlformats.org/drawingml/2006/chart">
            <c:chart xmlns:c="http://schemas.openxmlformats.org/drawingml/2006/chart" xmlns:r="http://schemas.openxmlformats.org/officeDocument/2006/relationships" r:id="rId4"/>
          </a:graphicData>
        </a:graphic>
      </p:graphicFrame>
      <p:pic>
        <p:nvPicPr>
          <p:cNvPr id="4" name="~PP2178.WAV">
            <a:hlinkClick r:id="" action="ppaction://media"/>
          </p:cNvPr>
          <p:cNvPicPr>
            <a:picLocks noRot="1" noChangeAspect="1"/>
          </p:cNvPicPr>
          <p:nvPr>
            <a:wavAudioFile r:embed="rId1" name="~PP2178.WAV"/>
          </p:nvPr>
        </p:nvPicPr>
        <p:blipFill>
          <a:blip r:embed="rId5" cstate="print"/>
          <a:stretch>
            <a:fillRect/>
          </a:stretch>
        </p:blipFill>
        <p:spPr>
          <a:xfrm>
            <a:off x="8712200" y="6426200"/>
            <a:ext cx="304800" cy="304800"/>
          </a:xfrm>
          <a:prstGeom prst="rect">
            <a:avLst/>
          </a:prstGeom>
        </p:spPr>
      </p:pic>
    </p:spTree>
  </p:cSld>
  <p:clrMapOvr>
    <a:masterClrMapping/>
  </p:clrMapOvr>
  <p:transition advTm="88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240" y="152400"/>
            <a:ext cx="8610600" cy="1143000"/>
          </a:xfrm>
        </p:spPr>
        <p:txBody>
          <a:bodyPr>
            <a:normAutofit/>
          </a:bodyPr>
          <a:lstStyle/>
          <a:p>
            <a:pPr eaLnBrk="1" hangingPunct="1">
              <a:defRPr/>
            </a:pPr>
            <a:r>
              <a:rPr lang="en-US" sz="2000" b="1" kern="1200" dirty="0" smtClean="0">
                <a:solidFill>
                  <a:schemeClr val="accent5">
                    <a:lumMod val="50000"/>
                  </a:schemeClr>
                </a:solidFill>
                <a:effectLst>
                  <a:outerShdw blurRad="38100" dist="38100" dir="2700000" algn="tl">
                    <a:srgbClr val="000000">
                      <a:alpha val="43137"/>
                    </a:srgbClr>
                  </a:outerShdw>
                </a:effectLst>
                <a:latin typeface="Arial"/>
                <a:ea typeface="Arial"/>
                <a:cs typeface="Arial"/>
              </a:rPr>
              <a:t>Indicator 7: Early Childhood Outcomes</a:t>
            </a:r>
            <a:r>
              <a:rPr lang="en-US" sz="1800" b="1" dirty="0" smtClean="0"/>
              <a:t/>
            </a:r>
            <a:br>
              <a:rPr lang="en-US" sz="1800" b="1" dirty="0" smtClean="0"/>
            </a:br>
            <a:r>
              <a:rPr lang="en-US" sz="1600" b="1" dirty="0" smtClean="0"/>
              <a:t>SAPEC November 2009 Baseline and Targets – Re-Analysis</a:t>
            </a:r>
            <a:r>
              <a:rPr lang="en-US" sz="2400" dirty="0" smtClean="0"/>
              <a:t/>
            </a:r>
            <a:br>
              <a:rPr lang="en-US" sz="2400" dirty="0" smtClean="0"/>
            </a:br>
            <a:r>
              <a:rPr lang="en-US" sz="1100" dirty="0" smtClean="0"/>
              <a:t>Re-analysis of data changes baseline and proposed new targets. Revised information for SAPEC consideration and approval during January 2010 meeting. This data in February 2010 APR.</a:t>
            </a:r>
            <a:endParaRPr lang="en-US" sz="2400" dirty="0"/>
          </a:p>
        </p:txBody>
      </p:sp>
      <p:graphicFrame>
        <p:nvGraphicFramePr>
          <p:cNvPr id="4" name="Content Placeholder 3"/>
          <p:cNvGraphicFramePr>
            <a:graphicFrameLocks noGrp="1"/>
          </p:cNvGraphicFramePr>
          <p:nvPr>
            <p:ph idx="1"/>
          </p:nvPr>
        </p:nvGraphicFramePr>
        <p:xfrm>
          <a:off x="457200" y="1219200"/>
          <a:ext cx="8229600" cy="5120640"/>
        </p:xfrm>
        <a:graphic>
          <a:graphicData uri="http://schemas.openxmlformats.org/drawingml/2006/table">
            <a:tbl>
              <a:tblPr firstRow="1" bandRow="1">
                <a:tableStyleId>{5C22544A-7EE6-4342-B048-85BDC9FD1C3A}</a:tableStyleId>
              </a:tblPr>
              <a:tblGrid>
                <a:gridCol w="5647765"/>
                <a:gridCol w="968188"/>
                <a:gridCol w="726142"/>
                <a:gridCol w="887505"/>
              </a:tblGrid>
              <a:tr h="628650">
                <a:tc>
                  <a:txBody>
                    <a:bodyPr/>
                    <a:lstStyle/>
                    <a:p>
                      <a:endParaRPr lang="en-US" sz="1200" dirty="0" smtClean="0">
                        <a:solidFill>
                          <a:schemeClr val="tx1"/>
                        </a:solidFill>
                      </a:endParaRPr>
                    </a:p>
                    <a:p>
                      <a:r>
                        <a:rPr lang="en-US" sz="1200" dirty="0" smtClean="0">
                          <a:solidFill>
                            <a:schemeClr val="tx1"/>
                          </a:solidFill>
                        </a:rPr>
                        <a:t>Summary Statements </a:t>
                      </a:r>
                    </a:p>
                    <a:p>
                      <a:r>
                        <a:rPr lang="en-US" sz="1200" dirty="0" smtClean="0">
                          <a:solidFill>
                            <a:schemeClr val="tx1"/>
                          </a:solidFill>
                        </a:rPr>
                        <a:t>(% of children)</a:t>
                      </a:r>
                      <a:endParaRPr lang="en-US" sz="1200" dirty="0">
                        <a:solidFill>
                          <a:schemeClr val="tx1"/>
                        </a:solidFill>
                      </a:endParaRPr>
                    </a:p>
                  </a:txBody>
                  <a:tcPr/>
                </a:tc>
                <a:tc>
                  <a:txBody>
                    <a:bodyPr/>
                    <a:lstStyle/>
                    <a:p>
                      <a:r>
                        <a:rPr lang="en-US" sz="1200" dirty="0" smtClean="0">
                          <a:solidFill>
                            <a:schemeClr val="tx1"/>
                          </a:solidFill>
                        </a:rPr>
                        <a:t>Baseline</a:t>
                      </a:r>
                      <a:endParaRPr lang="en-US" sz="1200" dirty="0">
                        <a:solidFill>
                          <a:schemeClr val="tx1"/>
                        </a:solidFill>
                      </a:endParaRPr>
                    </a:p>
                  </a:txBody>
                  <a:tcPr/>
                </a:tc>
                <a:tc>
                  <a:txBody>
                    <a:bodyPr/>
                    <a:lstStyle/>
                    <a:p>
                      <a:r>
                        <a:rPr lang="en-US" sz="1200" dirty="0" smtClean="0">
                          <a:solidFill>
                            <a:schemeClr val="tx1"/>
                          </a:solidFill>
                        </a:rPr>
                        <a:t>Target FFY 2009</a:t>
                      </a:r>
                      <a:endParaRPr lang="en-US" sz="1200" dirty="0">
                        <a:solidFill>
                          <a:schemeClr val="tx1"/>
                        </a:solidFill>
                      </a:endParaRPr>
                    </a:p>
                  </a:txBody>
                  <a:tcPr/>
                </a:tc>
                <a:tc>
                  <a:txBody>
                    <a:bodyPr/>
                    <a:lstStyle/>
                    <a:p>
                      <a:r>
                        <a:rPr lang="en-US" sz="1200" dirty="0" smtClean="0">
                          <a:solidFill>
                            <a:schemeClr val="tx1"/>
                          </a:solidFill>
                        </a:rPr>
                        <a:t>Target FFY 2010</a:t>
                      </a:r>
                      <a:endParaRPr lang="en-US" sz="1200" dirty="0">
                        <a:solidFill>
                          <a:schemeClr val="tx1"/>
                        </a:solidFill>
                      </a:endParaRPr>
                    </a:p>
                  </a:txBody>
                  <a:tcPr/>
                </a:tc>
              </a:tr>
              <a:tr h="269421">
                <a:tc>
                  <a:txBody>
                    <a:bodyPr/>
                    <a:lstStyle/>
                    <a:p>
                      <a:pPr algn="l"/>
                      <a:r>
                        <a:rPr lang="en-US" sz="1200" b="1" dirty="0" smtClean="0">
                          <a:solidFill>
                            <a:schemeClr val="accent2"/>
                          </a:solidFill>
                        </a:rPr>
                        <a:t>Positive Social-Emotional </a:t>
                      </a:r>
                      <a:r>
                        <a:rPr lang="en-US" sz="1200" b="1" baseline="0" dirty="0" smtClean="0">
                          <a:solidFill>
                            <a:schemeClr val="accent2"/>
                          </a:solidFill>
                        </a:rPr>
                        <a:t>Skills</a:t>
                      </a:r>
                      <a:endParaRPr lang="en-US" sz="1200" b="1" dirty="0">
                        <a:solidFill>
                          <a:schemeClr val="accent2"/>
                        </a:solidFill>
                      </a:endParaRPr>
                    </a:p>
                  </a:txBody>
                  <a:tcPr anchor="ctr"/>
                </a:tc>
                <a:tc>
                  <a:txBody>
                    <a:bodyPr/>
                    <a:lstStyle/>
                    <a:p>
                      <a:pPr algn="l"/>
                      <a:endParaRPr lang="en-US" sz="1200" dirty="0"/>
                    </a:p>
                  </a:txBody>
                  <a:tcPr anchor="ctr"/>
                </a:tc>
                <a:tc>
                  <a:txBody>
                    <a:bodyPr/>
                    <a:lstStyle/>
                    <a:p>
                      <a:pPr algn="l"/>
                      <a:endParaRPr lang="en-US" sz="1200" dirty="0"/>
                    </a:p>
                  </a:txBody>
                  <a:tcPr anchor="ctr"/>
                </a:tc>
                <a:tc>
                  <a:txBody>
                    <a:bodyPr/>
                    <a:lstStyle/>
                    <a:p>
                      <a:pPr algn="l"/>
                      <a:endParaRPr lang="en-US" sz="1200" dirty="0"/>
                    </a:p>
                  </a:txBody>
                  <a:tcPr anchor="ctr"/>
                </a:tc>
              </a:tr>
              <a:tr h="8082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latin typeface="+mn-lt"/>
                          <a:ea typeface="Times New Roman"/>
                        </a:rPr>
                        <a:t>Of those children who entered program below age expectations in Outcome 1, percent who substantially increased their rate of growth by time they </a:t>
                      </a:r>
                      <a:r>
                        <a:rPr lang="en-US" sz="1200" b="1" dirty="0" smtClean="0">
                          <a:latin typeface="+mn-lt"/>
                          <a:ea typeface="Times New Roman"/>
                          <a:cs typeface="Arial"/>
                        </a:rPr>
                        <a:t>turned 6 years of age or </a:t>
                      </a:r>
                      <a:r>
                        <a:rPr lang="en-US" sz="1200" b="0" dirty="0" smtClean="0">
                          <a:latin typeface="+mn-lt"/>
                          <a:ea typeface="Times New Roman"/>
                        </a:rPr>
                        <a:t>exited program  </a:t>
                      </a:r>
                      <a:endParaRPr lang="en-US" sz="1200" b="1" dirty="0" smtClean="0">
                        <a:latin typeface="+mn-lt"/>
                        <a:ea typeface="Times New Roman"/>
                      </a:endParaRPr>
                    </a:p>
                    <a:p>
                      <a:pPr algn="l"/>
                      <a:endParaRPr lang="en-US" sz="1200" dirty="0"/>
                    </a:p>
                  </a:txBody>
                  <a:tcPr anchor="ctr"/>
                </a:tc>
                <a:tc>
                  <a:txBody>
                    <a:bodyPr/>
                    <a:lstStyle/>
                    <a:p>
                      <a:pPr algn="ctr"/>
                      <a:r>
                        <a:rPr lang="en-US" sz="1200" dirty="0" smtClean="0"/>
                        <a:t>64.7%</a:t>
                      </a:r>
                      <a:endParaRPr lang="en-US" sz="1200" dirty="0"/>
                    </a:p>
                  </a:txBody>
                  <a:tcPr anchor="ctr"/>
                </a:tc>
                <a:tc>
                  <a:txBody>
                    <a:bodyPr/>
                    <a:lstStyle/>
                    <a:p>
                      <a:pPr algn="ctr"/>
                      <a:r>
                        <a:rPr lang="en-US" sz="1200" dirty="0" smtClean="0"/>
                        <a:t>65%</a:t>
                      </a:r>
                      <a:endParaRPr lang="en-US" sz="1200" dirty="0"/>
                    </a:p>
                  </a:txBody>
                  <a:tcPr anchor="ctr"/>
                </a:tc>
                <a:tc>
                  <a:txBody>
                    <a:bodyPr/>
                    <a:lstStyle/>
                    <a:p>
                      <a:pPr algn="ctr"/>
                      <a:r>
                        <a:rPr lang="en-US" sz="1200" dirty="0" smtClean="0"/>
                        <a:t>66%</a:t>
                      </a:r>
                      <a:endParaRPr lang="en-US" sz="1200" dirty="0"/>
                    </a:p>
                  </a:txBody>
                  <a:tcPr anchor="ctr"/>
                </a:tc>
              </a:tr>
              <a:tr h="6286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latin typeface="+mn-lt"/>
                          <a:ea typeface="Times New Roman"/>
                        </a:rPr>
                        <a:t>Percent of children functioning within age expectations in Outcome 1 by time they </a:t>
                      </a:r>
                      <a:r>
                        <a:rPr lang="en-US" sz="1200" b="1" dirty="0" smtClean="0">
                          <a:latin typeface="+mn-lt"/>
                          <a:ea typeface="Times New Roman"/>
                          <a:cs typeface="Arial"/>
                        </a:rPr>
                        <a:t>turned 6 years of age or </a:t>
                      </a:r>
                      <a:r>
                        <a:rPr lang="en-US" sz="1200" b="0" dirty="0" smtClean="0">
                          <a:latin typeface="+mn-lt"/>
                          <a:ea typeface="Times New Roman"/>
                        </a:rPr>
                        <a:t>exited program</a:t>
                      </a:r>
                      <a:endParaRPr lang="en-US" sz="1200" b="1" dirty="0" smtClean="0">
                        <a:latin typeface="+mn-lt"/>
                        <a:ea typeface="Times New Roman"/>
                      </a:endParaRPr>
                    </a:p>
                    <a:p>
                      <a:pPr algn="l"/>
                      <a:endParaRPr lang="en-US" sz="1200" dirty="0"/>
                    </a:p>
                  </a:txBody>
                  <a:tcPr anchor="ctr"/>
                </a:tc>
                <a:tc>
                  <a:txBody>
                    <a:bodyPr/>
                    <a:lstStyle/>
                    <a:p>
                      <a:pPr algn="ctr"/>
                      <a:r>
                        <a:rPr lang="en-US" sz="1200" dirty="0" smtClean="0"/>
                        <a:t>47.4%</a:t>
                      </a:r>
                      <a:endParaRPr lang="en-US" sz="1200" dirty="0"/>
                    </a:p>
                  </a:txBody>
                  <a:tcPr anchor="ctr"/>
                </a:tc>
                <a:tc>
                  <a:txBody>
                    <a:bodyPr/>
                    <a:lstStyle/>
                    <a:p>
                      <a:pPr algn="ctr"/>
                      <a:r>
                        <a:rPr lang="en-US" sz="1200" dirty="0" smtClean="0"/>
                        <a:t>48%</a:t>
                      </a:r>
                      <a:endParaRPr lang="en-US" sz="1200" dirty="0"/>
                    </a:p>
                  </a:txBody>
                  <a:tcPr anchor="ctr"/>
                </a:tc>
                <a:tc>
                  <a:txBody>
                    <a:bodyPr/>
                    <a:lstStyle/>
                    <a:p>
                      <a:pPr algn="ctr"/>
                      <a:r>
                        <a:rPr lang="en-US" sz="1200" dirty="0" smtClean="0"/>
                        <a:t>49%</a:t>
                      </a:r>
                      <a:endParaRPr lang="en-US" sz="1200" dirty="0"/>
                    </a:p>
                  </a:txBody>
                  <a:tcPr anchor="ctr"/>
                </a:tc>
              </a:tr>
              <a:tr h="269421">
                <a:tc>
                  <a:txBody>
                    <a:bodyPr/>
                    <a:lstStyle/>
                    <a:p>
                      <a:pPr algn="l"/>
                      <a:r>
                        <a:rPr lang="en-US" sz="1200" b="1" dirty="0" smtClean="0">
                          <a:solidFill>
                            <a:schemeClr val="accent2"/>
                          </a:solidFill>
                        </a:rPr>
                        <a:t>Acquisition and Use</a:t>
                      </a:r>
                      <a:r>
                        <a:rPr lang="en-US" sz="1200" b="1" baseline="0" dirty="0" smtClean="0">
                          <a:solidFill>
                            <a:schemeClr val="accent2"/>
                          </a:solidFill>
                        </a:rPr>
                        <a:t> of knowledge and skills</a:t>
                      </a:r>
                      <a:endParaRPr lang="en-US" sz="1200" b="1" dirty="0">
                        <a:solidFill>
                          <a:schemeClr val="accent2"/>
                        </a:solidFill>
                      </a:endParaRPr>
                    </a:p>
                  </a:txBody>
                  <a:tcPr anchor="ctr"/>
                </a:tc>
                <a:tc>
                  <a:txBody>
                    <a:bodyPr/>
                    <a:lstStyle/>
                    <a:p>
                      <a:pPr algn="ctr"/>
                      <a:endParaRPr lang="en-US" sz="1200" dirty="0"/>
                    </a:p>
                  </a:txBody>
                  <a:tcPr anchor="ctr"/>
                </a:tc>
                <a:tc>
                  <a:txBody>
                    <a:bodyPr/>
                    <a:lstStyle/>
                    <a:p>
                      <a:pPr algn="ctr"/>
                      <a:endParaRPr lang="en-US" sz="1200"/>
                    </a:p>
                  </a:txBody>
                  <a:tcPr anchor="ctr"/>
                </a:tc>
                <a:tc>
                  <a:txBody>
                    <a:bodyPr/>
                    <a:lstStyle/>
                    <a:p>
                      <a:pPr algn="ctr"/>
                      <a:endParaRPr lang="en-US" sz="1200" dirty="0"/>
                    </a:p>
                  </a:txBody>
                  <a:tcPr anchor="ctr"/>
                </a:tc>
              </a:tr>
              <a:tr h="6286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latin typeface="+mn-lt"/>
                          <a:ea typeface="Times New Roman"/>
                        </a:rPr>
                        <a:t>Of those children who entered program below age expectations in Outcome 2, percent who substantially increased their rate of growth by time they </a:t>
                      </a:r>
                      <a:r>
                        <a:rPr lang="en-US" sz="1200" b="1" dirty="0" smtClean="0">
                          <a:latin typeface="+mn-lt"/>
                          <a:ea typeface="Times New Roman"/>
                          <a:cs typeface="Arial"/>
                        </a:rPr>
                        <a:t>turned 6 years of age or </a:t>
                      </a:r>
                      <a:r>
                        <a:rPr lang="en-US" sz="1200" b="0" dirty="0" smtClean="0">
                          <a:latin typeface="+mn-lt"/>
                          <a:ea typeface="Times New Roman"/>
                        </a:rPr>
                        <a:t>exited program  </a:t>
                      </a:r>
                      <a:endParaRPr lang="en-US" sz="1200" b="1" dirty="0" smtClean="0">
                        <a:latin typeface="+mn-lt"/>
                        <a:ea typeface="Times New Roman"/>
                      </a:endParaRPr>
                    </a:p>
                  </a:txBody>
                  <a:tcPr anchor="ctr"/>
                </a:tc>
                <a:tc>
                  <a:txBody>
                    <a:bodyPr/>
                    <a:lstStyle/>
                    <a:p>
                      <a:pPr algn="ctr"/>
                      <a:r>
                        <a:rPr lang="en-US" sz="1200" dirty="0" smtClean="0"/>
                        <a:t>65.9%</a:t>
                      </a:r>
                      <a:endParaRPr lang="en-US" sz="1200" dirty="0"/>
                    </a:p>
                  </a:txBody>
                  <a:tcPr anchor="ctr"/>
                </a:tc>
                <a:tc>
                  <a:txBody>
                    <a:bodyPr/>
                    <a:lstStyle/>
                    <a:p>
                      <a:pPr algn="ctr"/>
                      <a:r>
                        <a:rPr lang="en-US" sz="1200" dirty="0" smtClean="0"/>
                        <a:t>67%</a:t>
                      </a:r>
                      <a:endParaRPr lang="en-US" sz="1200" dirty="0"/>
                    </a:p>
                  </a:txBody>
                  <a:tcPr anchor="ctr"/>
                </a:tc>
                <a:tc>
                  <a:txBody>
                    <a:bodyPr/>
                    <a:lstStyle/>
                    <a:p>
                      <a:pPr algn="ctr"/>
                      <a:r>
                        <a:rPr lang="en-US" sz="1200" dirty="0" smtClean="0"/>
                        <a:t>68%</a:t>
                      </a:r>
                      <a:endParaRPr lang="en-US" sz="1200" dirty="0"/>
                    </a:p>
                  </a:txBody>
                  <a:tcPr anchor="ctr"/>
                </a:tc>
              </a:tr>
              <a:tr h="4490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latin typeface="+mn-lt"/>
                          <a:ea typeface="Times New Roman"/>
                        </a:rPr>
                        <a:t>Percent of children who were functioning within age expectations in Outcome 2 by time they </a:t>
                      </a:r>
                      <a:r>
                        <a:rPr lang="en-US" sz="1200" b="1" dirty="0" smtClean="0">
                          <a:latin typeface="+mn-lt"/>
                          <a:ea typeface="Times New Roman"/>
                          <a:cs typeface="Arial"/>
                        </a:rPr>
                        <a:t>turned 6 years of age or </a:t>
                      </a:r>
                      <a:r>
                        <a:rPr lang="en-US" sz="1200" b="0" dirty="0" smtClean="0">
                          <a:latin typeface="+mn-lt"/>
                          <a:ea typeface="Times New Roman"/>
                        </a:rPr>
                        <a:t>exited program</a:t>
                      </a:r>
                      <a:endParaRPr lang="en-US" sz="1200" b="1" dirty="0" smtClean="0">
                        <a:latin typeface="+mn-lt"/>
                        <a:ea typeface="Times New Roman"/>
                      </a:endParaRPr>
                    </a:p>
                  </a:txBody>
                  <a:tcPr anchor="ctr"/>
                </a:tc>
                <a:tc>
                  <a:txBody>
                    <a:bodyPr/>
                    <a:lstStyle/>
                    <a:p>
                      <a:pPr algn="ctr"/>
                      <a:r>
                        <a:rPr lang="en-US" sz="1200" dirty="0" smtClean="0"/>
                        <a:t>45.7%</a:t>
                      </a:r>
                      <a:endParaRPr lang="en-US" sz="1200" dirty="0"/>
                    </a:p>
                  </a:txBody>
                  <a:tcPr anchor="ctr"/>
                </a:tc>
                <a:tc>
                  <a:txBody>
                    <a:bodyPr/>
                    <a:lstStyle/>
                    <a:p>
                      <a:pPr algn="ctr"/>
                      <a:r>
                        <a:rPr lang="en-US" sz="1200" dirty="0" smtClean="0"/>
                        <a:t>45%</a:t>
                      </a:r>
                      <a:endParaRPr lang="en-US" sz="1200" dirty="0"/>
                    </a:p>
                  </a:txBody>
                  <a:tcPr anchor="ctr"/>
                </a:tc>
                <a:tc>
                  <a:txBody>
                    <a:bodyPr/>
                    <a:lstStyle/>
                    <a:p>
                      <a:pPr algn="ctr"/>
                      <a:r>
                        <a:rPr lang="en-US" sz="1200" dirty="0" smtClean="0"/>
                        <a:t>47%</a:t>
                      </a:r>
                      <a:endParaRPr lang="en-US" sz="1200" dirty="0"/>
                    </a:p>
                  </a:txBody>
                  <a:tcPr anchor="ctr"/>
                </a:tc>
              </a:tr>
              <a:tr h="269421">
                <a:tc>
                  <a:txBody>
                    <a:bodyPr/>
                    <a:lstStyle/>
                    <a:p>
                      <a:pPr algn="l"/>
                      <a:r>
                        <a:rPr lang="en-US" sz="1200" b="1" dirty="0" smtClean="0">
                          <a:solidFill>
                            <a:schemeClr val="accent2"/>
                          </a:solidFill>
                        </a:rPr>
                        <a:t>Use of appropriate behaviors</a:t>
                      </a:r>
                      <a:r>
                        <a:rPr lang="en-US" sz="1200" b="1" baseline="0" dirty="0" smtClean="0">
                          <a:solidFill>
                            <a:schemeClr val="accent2"/>
                          </a:solidFill>
                        </a:rPr>
                        <a:t> to meet needs.</a:t>
                      </a:r>
                      <a:endParaRPr lang="en-US" sz="1200" b="1" dirty="0">
                        <a:solidFill>
                          <a:schemeClr val="accent2"/>
                        </a:solidFill>
                      </a:endParaRPr>
                    </a:p>
                  </a:txBody>
                  <a:tcPr anchor="ctr">
                    <a:solidFill>
                      <a:schemeClr val="accent6">
                        <a:lumMod val="20000"/>
                        <a:lumOff val="80000"/>
                      </a:schemeClr>
                    </a:solidFill>
                  </a:tcPr>
                </a:tc>
                <a:tc>
                  <a:txBody>
                    <a:bodyPr/>
                    <a:lstStyle/>
                    <a:p>
                      <a:pPr algn="ctr"/>
                      <a:endParaRPr lang="en-US" sz="1200" dirty="0"/>
                    </a:p>
                  </a:txBody>
                  <a:tcPr anchor="ctr">
                    <a:solidFill>
                      <a:schemeClr val="accent6">
                        <a:lumMod val="20000"/>
                        <a:lumOff val="80000"/>
                      </a:schemeClr>
                    </a:solidFill>
                  </a:tcPr>
                </a:tc>
                <a:tc>
                  <a:txBody>
                    <a:bodyPr/>
                    <a:lstStyle/>
                    <a:p>
                      <a:pPr algn="ctr"/>
                      <a:endParaRPr lang="en-US" sz="1200" dirty="0"/>
                    </a:p>
                  </a:txBody>
                  <a:tcPr anchor="ctr">
                    <a:solidFill>
                      <a:schemeClr val="accent6">
                        <a:lumMod val="20000"/>
                        <a:lumOff val="80000"/>
                      </a:schemeClr>
                    </a:solidFill>
                  </a:tcPr>
                </a:tc>
                <a:tc>
                  <a:txBody>
                    <a:bodyPr/>
                    <a:lstStyle/>
                    <a:p>
                      <a:pPr algn="ctr"/>
                      <a:endParaRPr lang="en-US" sz="1200" dirty="0"/>
                    </a:p>
                  </a:txBody>
                  <a:tcPr anchor="ctr">
                    <a:solidFill>
                      <a:schemeClr val="accent6">
                        <a:lumMod val="20000"/>
                        <a:lumOff val="80000"/>
                      </a:schemeClr>
                    </a:solidFill>
                  </a:tcPr>
                </a:tc>
              </a:tr>
              <a:tr h="6286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latin typeface="+mn-lt"/>
                          <a:ea typeface="Times New Roman"/>
                        </a:rPr>
                        <a:t>Of those children who entered the program below age expectations in Outcome 3, percent who substantially increased their rate of growth by time they </a:t>
                      </a:r>
                      <a:r>
                        <a:rPr lang="en-US" sz="1200" b="1" dirty="0" smtClean="0">
                          <a:latin typeface="+mn-lt"/>
                          <a:ea typeface="Times New Roman"/>
                          <a:cs typeface="Arial"/>
                        </a:rPr>
                        <a:t>turned 6 years of age or </a:t>
                      </a:r>
                      <a:r>
                        <a:rPr lang="en-US" sz="1200" b="0" dirty="0" smtClean="0">
                          <a:latin typeface="+mn-lt"/>
                          <a:ea typeface="Times New Roman"/>
                        </a:rPr>
                        <a:t>exited program  </a:t>
                      </a:r>
                      <a:endParaRPr lang="en-US" sz="1200" b="1" dirty="0" smtClean="0">
                        <a:latin typeface="+mn-lt"/>
                        <a:ea typeface="Times New Roman"/>
                      </a:endParaRPr>
                    </a:p>
                  </a:txBody>
                  <a:tcPr anchor="ctr">
                    <a:solidFill>
                      <a:schemeClr val="accent6">
                        <a:lumMod val="20000"/>
                        <a:lumOff val="80000"/>
                      </a:schemeClr>
                    </a:solidFill>
                  </a:tcPr>
                </a:tc>
                <a:tc>
                  <a:txBody>
                    <a:bodyPr/>
                    <a:lstStyle/>
                    <a:p>
                      <a:pPr algn="ctr"/>
                      <a:r>
                        <a:rPr lang="en-US" sz="1200" dirty="0" smtClean="0">
                          <a:solidFill>
                            <a:srgbClr val="FF0000"/>
                          </a:solidFill>
                        </a:rPr>
                        <a:t>66.94%</a:t>
                      </a:r>
                      <a:endParaRPr lang="en-US" sz="1200" dirty="0">
                        <a:solidFill>
                          <a:srgbClr val="FF0000"/>
                        </a:solidFill>
                      </a:endParaRPr>
                    </a:p>
                  </a:txBody>
                  <a:tcPr anchor="ctr">
                    <a:solidFill>
                      <a:schemeClr val="accent6">
                        <a:lumMod val="20000"/>
                        <a:lumOff val="80000"/>
                      </a:schemeClr>
                    </a:solidFill>
                  </a:tcPr>
                </a:tc>
                <a:tc>
                  <a:txBody>
                    <a:bodyPr/>
                    <a:lstStyle/>
                    <a:p>
                      <a:pPr algn="ctr"/>
                      <a:r>
                        <a:rPr lang="en-US" sz="1200" dirty="0" smtClean="0"/>
                        <a:t>65%</a:t>
                      </a:r>
                    </a:p>
                    <a:p>
                      <a:pPr algn="ctr"/>
                      <a:endParaRPr lang="en-US" sz="1200" dirty="0">
                        <a:solidFill>
                          <a:srgbClr val="FF0000"/>
                        </a:solidFill>
                      </a:endParaRPr>
                    </a:p>
                  </a:txBody>
                  <a:tcPr anchor="b">
                    <a:solidFill>
                      <a:schemeClr val="accent6">
                        <a:lumMod val="20000"/>
                        <a:lumOff val="80000"/>
                      </a:schemeClr>
                    </a:solidFill>
                  </a:tcPr>
                </a:tc>
                <a:tc>
                  <a:txBody>
                    <a:bodyPr/>
                    <a:lstStyle/>
                    <a:p>
                      <a:pPr algn="ctr"/>
                      <a:r>
                        <a:rPr lang="en-US" sz="1200" dirty="0" smtClean="0">
                          <a:solidFill>
                            <a:srgbClr val="FF0000"/>
                          </a:solidFill>
                        </a:rPr>
                        <a:t>67%</a:t>
                      </a:r>
                      <a:endParaRPr lang="en-US" sz="1200" dirty="0">
                        <a:solidFill>
                          <a:srgbClr val="FF0000"/>
                        </a:solidFill>
                      </a:endParaRPr>
                    </a:p>
                  </a:txBody>
                  <a:tcPr anchor="ctr">
                    <a:solidFill>
                      <a:schemeClr val="accent6">
                        <a:lumMod val="20000"/>
                        <a:lumOff val="80000"/>
                      </a:schemeClr>
                    </a:solidFill>
                  </a:tcPr>
                </a:tc>
              </a:tr>
              <a:tr h="4490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latin typeface="+mn-lt"/>
                          <a:ea typeface="Times New Roman"/>
                        </a:rPr>
                        <a:t>Percent of children who were functioning within age expectations in Outcome 3 by time they </a:t>
                      </a:r>
                      <a:r>
                        <a:rPr lang="en-US" sz="1200" b="1" dirty="0" smtClean="0">
                          <a:latin typeface="+mn-lt"/>
                          <a:ea typeface="Times New Roman"/>
                          <a:cs typeface="Arial"/>
                        </a:rPr>
                        <a:t>turned 6 years of age or </a:t>
                      </a:r>
                      <a:r>
                        <a:rPr lang="en-US" sz="1200" b="0" dirty="0" smtClean="0">
                          <a:latin typeface="+mn-lt"/>
                          <a:ea typeface="Times New Roman"/>
                        </a:rPr>
                        <a:t>exited program</a:t>
                      </a:r>
                      <a:endParaRPr lang="en-US" sz="1200" b="1" dirty="0" smtClean="0">
                        <a:latin typeface="+mn-lt"/>
                        <a:ea typeface="Times New Roman"/>
                      </a:endParaRPr>
                    </a:p>
                  </a:txBody>
                  <a:tcPr anchor="ctr">
                    <a:solidFill>
                      <a:schemeClr val="accent6">
                        <a:lumMod val="20000"/>
                        <a:lumOff val="80000"/>
                      </a:schemeClr>
                    </a:solidFill>
                  </a:tcPr>
                </a:tc>
                <a:tc>
                  <a:txBody>
                    <a:bodyPr/>
                    <a:lstStyle/>
                    <a:p>
                      <a:pPr algn="ctr"/>
                      <a:r>
                        <a:rPr lang="en-US" sz="1200" dirty="0" smtClean="0">
                          <a:solidFill>
                            <a:srgbClr val="FF0000"/>
                          </a:solidFill>
                        </a:rPr>
                        <a:t>59.24%</a:t>
                      </a:r>
                      <a:endParaRPr lang="en-US" sz="1200" dirty="0">
                        <a:solidFill>
                          <a:srgbClr val="FF0000"/>
                        </a:solidFill>
                      </a:endParaRPr>
                    </a:p>
                  </a:txBody>
                  <a:tcPr anchor="ctr">
                    <a:solidFill>
                      <a:schemeClr val="accent6">
                        <a:lumMod val="20000"/>
                        <a:lumOff val="80000"/>
                      </a:schemeClr>
                    </a:solidFill>
                  </a:tcPr>
                </a:tc>
                <a:tc>
                  <a:txBody>
                    <a:bodyPr/>
                    <a:lstStyle/>
                    <a:p>
                      <a:pPr algn="ctr"/>
                      <a:r>
                        <a:rPr lang="en-US" sz="1200" dirty="0" smtClean="0">
                          <a:solidFill>
                            <a:srgbClr val="FF0000"/>
                          </a:solidFill>
                        </a:rPr>
                        <a:t>58%</a:t>
                      </a:r>
                      <a:endParaRPr lang="en-US" sz="1200" dirty="0">
                        <a:solidFill>
                          <a:srgbClr val="FF0000"/>
                        </a:solidFill>
                      </a:endParaRPr>
                    </a:p>
                  </a:txBody>
                  <a:tcPr anchor="ctr">
                    <a:solidFill>
                      <a:schemeClr val="accent6">
                        <a:lumMod val="20000"/>
                        <a:lumOff val="80000"/>
                      </a:schemeClr>
                    </a:solidFill>
                  </a:tcPr>
                </a:tc>
                <a:tc>
                  <a:txBody>
                    <a:bodyPr/>
                    <a:lstStyle/>
                    <a:p>
                      <a:pPr algn="ctr"/>
                      <a:r>
                        <a:rPr lang="en-US" sz="1200" dirty="0" smtClean="0">
                          <a:solidFill>
                            <a:srgbClr val="FF0000"/>
                          </a:solidFill>
                        </a:rPr>
                        <a:t>60%</a:t>
                      </a:r>
                      <a:endParaRPr lang="en-US" sz="1200" dirty="0">
                        <a:solidFill>
                          <a:srgbClr val="FF0000"/>
                        </a:solidFill>
                      </a:endParaRPr>
                    </a:p>
                  </a:txBody>
                  <a:tcPr anchor="ctr">
                    <a:solidFill>
                      <a:schemeClr val="accent6">
                        <a:lumMod val="20000"/>
                        <a:lumOff val="80000"/>
                      </a:schemeClr>
                    </a:solidFill>
                  </a:tcPr>
                </a:tc>
              </a:tr>
            </a:tbl>
          </a:graphicData>
        </a:graphic>
      </p:graphicFrame>
      <p:pic>
        <p:nvPicPr>
          <p:cNvPr id="5" name="~PP3476.WAV">
            <a:hlinkClick r:id="" action="ppaction://media"/>
          </p:cNvPr>
          <p:cNvPicPr>
            <a:picLocks noRot="1" noChangeAspect="1"/>
          </p:cNvPicPr>
          <p:nvPr>
            <a:wavAudioFile r:embed="rId1" name="~PP3476.WAV"/>
          </p:nvPr>
        </p:nvPicPr>
        <p:blipFill>
          <a:blip r:embed="rId4" cstate="print"/>
          <a:stretch>
            <a:fillRect/>
          </a:stretch>
        </p:blipFill>
        <p:spPr>
          <a:xfrm>
            <a:off x="8712200" y="6426200"/>
            <a:ext cx="304800" cy="304800"/>
          </a:xfrm>
          <a:prstGeom prst="rect">
            <a:avLst/>
          </a:prstGeom>
        </p:spPr>
      </p:pic>
    </p:spTree>
  </p:cSld>
  <p:clrMapOvr>
    <a:masterClrMapping/>
  </p:clrMapOvr>
  <p:transition advTm="131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2"/>
          <p:cNvSpPr>
            <a:spLocks noGrp="1" noChangeArrowheads="1"/>
          </p:cNvSpPr>
          <p:nvPr>
            <p:ph type="title"/>
          </p:nvPr>
        </p:nvSpPr>
        <p:spPr>
          <a:xfrm>
            <a:off x="914400" y="685800"/>
            <a:ext cx="7315200" cy="1143000"/>
          </a:xfrm>
        </p:spPr>
        <p:txBody>
          <a:bodyPr/>
          <a:lstStyle/>
          <a:p>
            <a:pPr eaLnBrk="1" hangingPunct="1">
              <a:defRPr/>
            </a:pPr>
            <a:r>
              <a:rPr lang="en-US" b="1" dirty="0" smtClean="0">
                <a:solidFill>
                  <a:schemeClr val="accent5">
                    <a:lumMod val="50000"/>
                  </a:schemeClr>
                </a:solidFill>
                <a:effectLst>
                  <a:outerShdw blurRad="38100" dist="38100" dir="2700000" algn="tl">
                    <a:srgbClr val="000000">
                      <a:alpha val="43137"/>
                    </a:srgbClr>
                  </a:outerShdw>
                </a:effectLst>
                <a:ea typeface="+mn-ea"/>
                <a:cs typeface="Arial" charset="0"/>
              </a:rPr>
              <a:t>Accountability Framework</a:t>
            </a:r>
            <a:br>
              <a:rPr lang="en-US" b="1" dirty="0" smtClean="0">
                <a:solidFill>
                  <a:schemeClr val="accent5">
                    <a:lumMod val="50000"/>
                  </a:schemeClr>
                </a:solidFill>
                <a:effectLst>
                  <a:outerShdw blurRad="38100" dist="38100" dir="2700000" algn="tl">
                    <a:srgbClr val="000000">
                      <a:alpha val="43137"/>
                    </a:srgbClr>
                  </a:outerShdw>
                </a:effectLst>
                <a:ea typeface="+mn-ea"/>
                <a:cs typeface="Arial" charset="0"/>
              </a:rPr>
            </a:br>
            <a:r>
              <a:rPr lang="en-US" b="1" dirty="0" smtClean="0">
                <a:solidFill>
                  <a:schemeClr val="accent5">
                    <a:lumMod val="50000"/>
                  </a:schemeClr>
                </a:solidFill>
                <a:effectLst>
                  <a:outerShdw blurRad="38100" dist="38100" dir="2700000" algn="tl">
                    <a:srgbClr val="000000">
                      <a:alpha val="43137"/>
                    </a:srgbClr>
                  </a:outerShdw>
                </a:effectLst>
                <a:ea typeface="+mn-ea"/>
                <a:cs typeface="Arial" charset="0"/>
              </a:rPr>
              <a:t>Early Childhood</a:t>
            </a:r>
          </a:p>
        </p:txBody>
      </p:sp>
      <p:sp>
        <p:nvSpPr>
          <p:cNvPr id="24579" name="AutoShape 4"/>
          <p:cNvSpPr>
            <a:spLocks noChangeAspect="1" noChangeArrowheads="1"/>
          </p:cNvSpPr>
          <p:nvPr/>
        </p:nvSpPr>
        <p:spPr bwMode="auto">
          <a:xfrm>
            <a:off x="838200" y="1752600"/>
            <a:ext cx="7391400" cy="4406900"/>
          </a:xfrm>
          <a:prstGeom prst="rect">
            <a:avLst/>
          </a:prstGeom>
          <a:noFill/>
          <a:ln w="9525">
            <a:noFill/>
            <a:miter lim="800000"/>
            <a:headEnd/>
            <a:tailEnd/>
          </a:ln>
        </p:spPr>
        <p:txBody>
          <a:bodyPr/>
          <a:lstStyle/>
          <a:p>
            <a:endParaRPr lang="en-US"/>
          </a:p>
        </p:txBody>
      </p:sp>
      <p:sp>
        <p:nvSpPr>
          <p:cNvPr id="24580" name="AutoShape 5"/>
          <p:cNvSpPr>
            <a:spLocks noChangeArrowheads="1"/>
          </p:cNvSpPr>
          <p:nvPr/>
        </p:nvSpPr>
        <p:spPr bwMode="auto">
          <a:xfrm>
            <a:off x="2613342" y="2593975"/>
            <a:ext cx="3919538" cy="3121025"/>
          </a:xfrm>
          <a:prstGeom prst="triangle">
            <a:avLst>
              <a:gd name="adj" fmla="val 50000"/>
            </a:avLst>
          </a:prstGeom>
          <a:solidFill>
            <a:schemeClr val="accent1"/>
          </a:solidFill>
          <a:ln w="28575">
            <a:solidFill>
              <a:srgbClr val="000000"/>
            </a:solidFill>
            <a:miter lim="800000"/>
            <a:headEnd/>
            <a:tailEnd/>
          </a:ln>
        </p:spPr>
        <p:txBody>
          <a:bodyPr/>
          <a:lstStyle/>
          <a:p>
            <a:endParaRPr lang="en-US"/>
          </a:p>
        </p:txBody>
      </p:sp>
      <p:sp>
        <p:nvSpPr>
          <p:cNvPr id="24581" name="Text Box 6"/>
          <p:cNvSpPr txBox="1">
            <a:spLocks noChangeArrowheads="1"/>
          </p:cNvSpPr>
          <p:nvPr/>
        </p:nvSpPr>
        <p:spPr bwMode="auto">
          <a:xfrm>
            <a:off x="990601" y="5861050"/>
            <a:ext cx="2252028" cy="539750"/>
          </a:xfrm>
          <a:prstGeom prst="rect">
            <a:avLst/>
          </a:prstGeom>
          <a:solidFill>
            <a:srgbClr val="FFFFFF"/>
          </a:solidFill>
          <a:ln w="9525">
            <a:noFill/>
            <a:miter lim="800000"/>
            <a:headEnd/>
            <a:tailEnd/>
          </a:ln>
        </p:spPr>
        <p:txBody>
          <a:bodyPr lIns="63716" tIns="31858" rIns="63716" bIns="31858"/>
          <a:lstStyle/>
          <a:p>
            <a:pPr algn="ctr"/>
            <a:r>
              <a:rPr lang="en-US" sz="1600" b="1" dirty="0">
                <a:latin typeface="+mn-lt"/>
              </a:rPr>
              <a:t>Program</a:t>
            </a:r>
            <a:r>
              <a:rPr lang="en-US" sz="900" b="1" dirty="0">
                <a:latin typeface="+mn-lt"/>
              </a:rPr>
              <a:t> </a:t>
            </a:r>
            <a:r>
              <a:rPr lang="en-US" sz="1600" b="1" dirty="0">
                <a:latin typeface="+mn-lt"/>
              </a:rPr>
              <a:t>Capacity Measures</a:t>
            </a:r>
            <a:endParaRPr lang="en-US" sz="4000" i="1" dirty="0">
              <a:latin typeface="+mn-lt"/>
            </a:endParaRPr>
          </a:p>
        </p:txBody>
      </p:sp>
      <p:sp>
        <p:nvSpPr>
          <p:cNvPr id="24582" name="Text Box 7"/>
          <p:cNvSpPr txBox="1">
            <a:spLocks noChangeArrowheads="1"/>
          </p:cNvSpPr>
          <p:nvPr/>
        </p:nvSpPr>
        <p:spPr bwMode="auto">
          <a:xfrm>
            <a:off x="6060440" y="5867400"/>
            <a:ext cx="2590800" cy="533400"/>
          </a:xfrm>
          <a:prstGeom prst="rect">
            <a:avLst/>
          </a:prstGeom>
          <a:solidFill>
            <a:srgbClr val="FFFFFF"/>
          </a:solidFill>
          <a:ln w="9525">
            <a:noFill/>
            <a:miter lim="800000"/>
            <a:headEnd/>
            <a:tailEnd/>
          </a:ln>
        </p:spPr>
        <p:txBody>
          <a:bodyPr lIns="63716" tIns="31858" rIns="63716" bIns="31858"/>
          <a:lstStyle/>
          <a:p>
            <a:pPr algn="ctr"/>
            <a:r>
              <a:rPr lang="en-US" sz="1600" b="1" dirty="0">
                <a:latin typeface="+mn-lt"/>
              </a:rPr>
              <a:t>Curriculum-Embedded Performance Measures</a:t>
            </a:r>
            <a:endParaRPr lang="en-US" sz="1600" i="1" dirty="0">
              <a:latin typeface="+mn-lt"/>
            </a:endParaRPr>
          </a:p>
        </p:txBody>
      </p:sp>
      <p:sp>
        <p:nvSpPr>
          <p:cNvPr id="24583" name="Text Box 8"/>
          <p:cNvSpPr txBox="1">
            <a:spLocks noChangeArrowheads="1"/>
          </p:cNvSpPr>
          <p:nvPr/>
        </p:nvSpPr>
        <p:spPr bwMode="auto">
          <a:xfrm>
            <a:off x="3517265" y="1981200"/>
            <a:ext cx="2103438" cy="609600"/>
          </a:xfrm>
          <a:prstGeom prst="rect">
            <a:avLst/>
          </a:prstGeom>
          <a:solidFill>
            <a:srgbClr val="FFFFFF"/>
          </a:solidFill>
          <a:ln w="9525">
            <a:noFill/>
            <a:miter lim="800000"/>
            <a:headEnd/>
            <a:tailEnd/>
          </a:ln>
        </p:spPr>
        <p:txBody>
          <a:bodyPr lIns="63716" tIns="31858" rIns="63716" bIns="31858"/>
          <a:lstStyle/>
          <a:p>
            <a:pPr algn="ctr"/>
            <a:r>
              <a:rPr lang="en-US" sz="1600" b="1" dirty="0">
                <a:latin typeface="+mn-lt"/>
              </a:rPr>
              <a:t>Child and Family Outcome Measures</a:t>
            </a:r>
            <a:endParaRPr lang="en-US" sz="1600" i="1" dirty="0">
              <a:latin typeface="+mn-lt"/>
            </a:endParaRPr>
          </a:p>
        </p:txBody>
      </p:sp>
      <p:sp>
        <p:nvSpPr>
          <p:cNvPr id="24584" name="Line 9"/>
          <p:cNvSpPr>
            <a:spLocks noChangeShapeType="1"/>
          </p:cNvSpPr>
          <p:nvPr/>
        </p:nvSpPr>
        <p:spPr bwMode="auto">
          <a:xfrm flipH="1">
            <a:off x="2304733" y="2744788"/>
            <a:ext cx="1816100" cy="2960687"/>
          </a:xfrm>
          <a:prstGeom prst="line">
            <a:avLst/>
          </a:prstGeom>
          <a:noFill/>
          <a:ln w="76200">
            <a:solidFill>
              <a:srgbClr val="000000"/>
            </a:solidFill>
            <a:round/>
            <a:headEnd type="triangle" w="med" len="med"/>
            <a:tailEnd type="triangle" w="med" len="med"/>
          </a:ln>
        </p:spPr>
        <p:txBody>
          <a:bodyPr/>
          <a:lstStyle/>
          <a:p>
            <a:endParaRPr lang="en-US"/>
          </a:p>
        </p:txBody>
      </p:sp>
      <p:sp>
        <p:nvSpPr>
          <p:cNvPr id="24585" name="Line 10"/>
          <p:cNvSpPr>
            <a:spLocks noChangeShapeType="1"/>
          </p:cNvSpPr>
          <p:nvPr/>
        </p:nvSpPr>
        <p:spPr bwMode="auto">
          <a:xfrm>
            <a:off x="3242628" y="6051550"/>
            <a:ext cx="2763837" cy="1588"/>
          </a:xfrm>
          <a:prstGeom prst="line">
            <a:avLst/>
          </a:prstGeom>
          <a:noFill/>
          <a:ln w="76200">
            <a:solidFill>
              <a:srgbClr val="000000"/>
            </a:solidFill>
            <a:round/>
            <a:headEnd type="triangle" w="med" len="med"/>
            <a:tailEnd type="triangle" w="med" len="med"/>
          </a:ln>
        </p:spPr>
        <p:txBody>
          <a:bodyPr/>
          <a:lstStyle/>
          <a:p>
            <a:endParaRPr lang="en-US"/>
          </a:p>
        </p:txBody>
      </p:sp>
      <p:sp>
        <p:nvSpPr>
          <p:cNvPr id="24586" name="Line 11"/>
          <p:cNvSpPr>
            <a:spLocks noChangeShapeType="1"/>
          </p:cNvSpPr>
          <p:nvPr/>
        </p:nvSpPr>
        <p:spPr bwMode="auto">
          <a:xfrm flipH="1" flipV="1">
            <a:off x="4981258" y="2744788"/>
            <a:ext cx="1817687" cy="2960687"/>
          </a:xfrm>
          <a:prstGeom prst="line">
            <a:avLst/>
          </a:prstGeom>
          <a:noFill/>
          <a:ln w="76200">
            <a:solidFill>
              <a:srgbClr val="000000"/>
            </a:solidFill>
            <a:round/>
            <a:headEnd type="triangle" w="med" len="med"/>
            <a:tailEnd type="triangle" w="med" len="med"/>
          </a:ln>
        </p:spPr>
        <p:txBody>
          <a:bodyPr/>
          <a:lstStyle/>
          <a:p>
            <a:endParaRPr lang="en-US"/>
          </a:p>
        </p:txBody>
      </p:sp>
      <p:sp>
        <p:nvSpPr>
          <p:cNvPr id="24587" name="Text Box 12"/>
          <p:cNvSpPr txBox="1">
            <a:spLocks noChangeArrowheads="1"/>
          </p:cNvSpPr>
          <p:nvPr/>
        </p:nvSpPr>
        <p:spPr bwMode="auto">
          <a:xfrm>
            <a:off x="3375025" y="4724400"/>
            <a:ext cx="2393950" cy="842962"/>
          </a:xfrm>
          <a:prstGeom prst="rect">
            <a:avLst/>
          </a:prstGeom>
          <a:solidFill>
            <a:schemeClr val="accent1"/>
          </a:solidFill>
          <a:ln w="9525">
            <a:noFill/>
            <a:miter lim="800000"/>
            <a:headEnd/>
            <a:tailEnd/>
          </a:ln>
        </p:spPr>
        <p:txBody>
          <a:bodyPr lIns="61265" tIns="30632" rIns="61265" bIns="30632"/>
          <a:lstStyle/>
          <a:p>
            <a:pPr algn="ctr"/>
            <a:r>
              <a:rPr lang="en-US" sz="2000" b="1" dirty="0">
                <a:solidFill>
                  <a:schemeClr val="bg1"/>
                </a:solidFill>
                <a:effectLst>
                  <a:outerShdw blurRad="38100" dist="38100" dir="2700000" algn="tl">
                    <a:srgbClr val="000000">
                      <a:alpha val="43137"/>
                    </a:srgbClr>
                  </a:outerShdw>
                </a:effectLst>
                <a:latin typeface="Times New Roman" pitchFamily="18" charset="0"/>
              </a:rPr>
              <a:t>Aligned with P-12 </a:t>
            </a:r>
          </a:p>
          <a:p>
            <a:pPr algn="ctr"/>
            <a:r>
              <a:rPr lang="en-US" sz="2000" b="1" dirty="0">
                <a:solidFill>
                  <a:schemeClr val="bg1"/>
                </a:solidFill>
                <a:effectLst>
                  <a:outerShdw blurRad="38100" dist="38100" dir="2700000" algn="tl">
                    <a:srgbClr val="000000">
                      <a:alpha val="43137"/>
                    </a:srgbClr>
                  </a:outerShdw>
                </a:effectLst>
                <a:latin typeface="Times New Roman" pitchFamily="18" charset="0"/>
              </a:rPr>
              <a:t>Content Standards</a:t>
            </a:r>
            <a:endParaRPr lang="en-US" sz="2000" i="1" dirty="0">
              <a:solidFill>
                <a:schemeClr val="bg1"/>
              </a:solidFill>
              <a:effectLst>
                <a:outerShdw blurRad="38100" dist="38100" dir="2700000" algn="tl">
                  <a:srgbClr val="000000">
                    <a:alpha val="43137"/>
                  </a:srgbClr>
                </a:outerShdw>
              </a:effectLst>
              <a:latin typeface="Times New Roman" pitchFamily="18" charset="0"/>
            </a:endParaRPr>
          </a:p>
        </p:txBody>
      </p:sp>
      <p:pic>
        <p:nvPicPr>
          <p:cNvPr id="12" name="~PP203.WAV">
            <a:hlinkClick r:id="" action="ppaction://media"/>
          </p:cNvPr>
          <p:cNvPicPr>
            <a:picLocks noRot="1" noChangeAspect="1"/>
          </p:cNvPicPr>
          <p:nvPr>
            <a:wavAudioFile r:embed="rId1" name="~PP203.WAV"/>
          </p:nvPr>
        </p:nvPicPr>
        <p:blipFill>
          <a:blip r:embed="rId4" cstate="print"/>
          <a:stretch>
            <a:fillRect/>
          </a:stretch>
        </p:blipFill>
        <p:spPr>
          <a:xfrm>
            <a:off x="8712200" y="6426200"/>
            <a:ext cx="304800" cy="304800"/>
          </a:xfrm>
          <a:prstGeom prst="rect">
            <a:avLst/>
          </a:prstGeom>
        </p:spPr>
      </p:pic>
    </p:spTree>
  </p:cSld>
  <p:clrMapOvr>
    <a:masterClrMapping/>
  </p:clrMapOvr>
  <p:transition advTm="20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nvGraphicFramePr>
        <p:xfrm>
          <a:off x="609600" y="457200"/>
          <a:ext cx="8001000" cy="5843588"/>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1"/>
          <p:cNvSpPr txBox="1"/>
          <p:nvPr/>
        </p:nvSpPr>
        <p:spPr>
          <a:xfrm>
            <a:off x="1409700" y="5715000"/>
            <a:ext cx="1905000" cy="228600"/>
          </a:xfrm>
          <a:prstGeom prst="rect">
            <a:avLst/>
          </a:prstGeom>
          <a:solidFill>
            <a:schemeClr val="accent2">
              <a:lumMod val="40000"/>
              <a:lumOff val="60000"/>
            </a:schemeClr>
          </a:solidFill>
        </p:spPr>
        <p:txBody>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fontAlgn="auto">
              <a:spcBef>
                <a:spcPts val="0"/>
              </a:spcBef>
              <a:spcAft>
                <a:spcPts val="0"/>
              </a:spcAft>
              <a:defRPr/>
            </a:pPr>
            <a:r>
              <a:rPr lang="en-US" b="1" dirty="0" smtClean="0">
                <a:solidFill>
                  <a:schemeClr val="bg1"/>
                </a:solidFill>
              </a:rPr>
              <a:t>Outcome 1</a:t>
            </a:r>
            <a:endParaRPr lang="en-US" b="1" dirty="0">
              <a:solidFill>
                <a:schemeClr val="bg1"/>
              </a:solidFill>
            </a:endParaRPr>
          </a:p>
        </p:txBody>
      </p:sp>
      <p:sp>
        <p:nvSpPr>
          <p:cNvPr id="57348" name="TextBox 2"/>
          <p:cNvSpPr txBox="1">
            <a:spLocks noChangeArrowheads="1"/>
          </p:cNvSpPr>
          <p:nvPr/>
        </p:nvSpPr>
        <p:spPr bwMode="auto">
          <a:xfrm>
            <a:off x="3695700" y="5715000"/>
            <a:ext cx="1905000" cy="228600"/>
          </a:xfrm>
          <a:prstGeom prst="rect">
            <a:avLst/>
          </a:prstGeom>
          <a:solidFill>
            <a:srgbClr val="CC3399"/>
          </a:solidFill>
          <a:ln w="9525">
            <a:noFill/>
            <a:miter lim="800000"/>
            <a:headEnd/>
            <a:tailEnd/>
          </a:ln>
        </p:spPr>
        <p:txBody>
          <a:bodyPr/>
          <a:lstStyle/>
          <a:p>
            <a:pPr algn="ctr"/>
            <a:r>
              <a:rPr lang="en-US" sz="1100" b="1">
                <a:solidFill>
                  <a:schemeClr val="bg1"/>
                </a:solidFill>
                <a:latin typeface="Calibri" pitchFamily="34" charset="0"/>
              </a:rPr>
              <a:t>Outcome 2</a:t>
            </a:r>
          </a:p>
        </p:txBody>
      </p:sp>
      <p:sp>
        <p:nvSpPr>
          <p:cNvPr id="57349" name="TextBox 3"/>
          <p:cNvSpPr txBox="1">
            <a:spLocks noChangeArrowheads="1"/>
          </p:cNvSpPr>
          <p:nvPr/>
        </p:nvSpPr>
        <p:spPr bwMode="auto">
          <a:xfrm>
            <a:off x="5829300" y="5715000"/>
            <a:ext cx="1905000" cy="228600"/>
          </a:xfrm>
          <a:prstGeom prst="rect">
            <a:avLst/>
          </a:prstGeom>
          <a:solidFill>
            <a:srgbClr val="009999"/>
          </a:solidFill>
          <a:ln w="9525">
            <a:noFill/>
            <a:miter lim="800000"/>
            <a:headEnd/>
            <a:tailEnd/>
          </a:ln>
        </p:spPr>
        <p:txBody>
          <a:bodyPr/>
          <a:lstStyle/>
          <a:p>
            <a:pPr algn="ctr"/>
            <a:r>
              <a:rPr lang="en-US" sz="1100" b="1">
                <a:solidFill>
                  <a:schemeClr val="bg1"/>
                </a:solidFill>
                <a:latin typeface="Calibri" pitchFamily="34" charset="0"/>
              </a:rPr>
              <a:t>Outcome 3</a:t>
            </a:r>
          </a:p>
        </p:txBody>
      </p:sp>
      <p:pic>
        <p:nvPicPr>
          <p:cNvPr id="6" name="~PP1646.WAV">
            <a:hlinkClick r:id="" action="ppaction://media"/>
          </p:cNvPr>
          <p:cNvPicPr>
            <a:picLocks noRot="1" noChangeAspect="1"/>
          </p:cNvPicPr>
          <p:nvPr>
            <a:wavAudioFile r:embed="rId1" name="~PP1646.WAV"/>
          </p:nvPr>
        </p:nvPicPr>
        <p:blipFill>
          <a:blip r:embed="rId5" cstate="print"/>
          <a:stretch>
            <a:fillRect/>
          </a:stretch>
        </p:blipFill>
        <p:spPr>
          <a:xfrm>
            <a:off x="8712200" y="6426200"/>
            <a:ext cx="304800" cy="304800"/>
          </a:xfrm>
          <a:prstGeom prst="rect">
            <a:avLst/>
          </a:prstGeom>
        </p:spPr>
      </p:pic>
    </p:spTree>
  </p:cSld>
  <p:clrMapOvr>
    <a:masterClrMapping/>
  </p:clrMapOvr>
  <p:transition advTm="59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nvGraphicFramePr>
        <p:xfrm>
          <a:off x="1219200" y="609600"/>
          <a:ext cx="6705600" cy="5410200"/>
        </p:xfrm>
        <a:graphic>
          <a:graphicData uri="http://schemas.openxmlformats.org/drawingml/2006/chart">
            <c:chart xmlns:c="http://schemas.openxmlformats.org/drawingml/2006/chart" xmlns:r="http://schemas.openxmlformats.org/officeDocument/2006/relationships" r:id="rId4"/>
          </a:graphicData>
        </a:graphic>
      </p:graphicFrame>
      <p:pic>
        <p:nvPicPr>
          <p:cNvPr id="3" name="~PP2889.WAV">
            <a:hlinkClick r:id="" action="ppaction://media"/>
          </p:cNvPr>
          <p:cNvPicPr>
            <a:picLocks noRot="1" noChangeAspect="1"/>
          </p:cNvPicPr>
          <p:nvPr>
            <a:wavAudioFile r:embed="rId1" name="~PP2889.WAV"/>
          </p:nvPr>
        </p:nvPicPr>
        <p:blipFill>
          <a:blip r:embed="rId5" cstate="print"/>
          <a:stretch>
            <a:fillRect/>
          </a:stretch>
        </p:blipFill>
        <p:spPr>
          <a:xfrm>
            <a:off x="8712200" y="6426200"/>
            <a:ext cx="304800" cy="304800"/>
          </a:xfrm>
          <a:prstGeom prst="rect">
            <a:avLst/>
          </a:prstGeom>
        </p:spPr>
      </p:pic>
    </p:spTree>
  </p:cSld>
  <p:clrMapOvr>
    <a:masterClrMapping/>
  </p:clrMapOvr>
  <p:transition advTm="13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nvGraphicFramePr>
        <p:xfrm>
          <a:off x="1143000" y="609600"/>
          <a:ext cx="6781800" cy="5410200"/>
        </p:xfrm>
        <a:graphic>
          <a:graphicData uri="http://schemas.openxmlformats.org/drawingml/2006/chart">
            <c:chart xmlns:c="http://schemas.openxmlformats.org/drawingml/2006/chart" xmlns:r="http://schemas.openxmlformats.org/officeDocument/2006/relationships" r:id="rId4"/>
          </a:graphicData>
        </a:graphic>
      </p:graphicFrame>
      <p:pic>
        <p:nvPicPr>
          <p:cNvPr id="3" name="~PP2710.WAV">
            <a:hlinkClick r:id="" action="ppaction://media"/>
          </p:cNvPr>
          <p:cNvPicPr>
            <a:picLocks noRot="1" noChangeAspect="1"/>
          </p:cNvPicPr>
          <p:nvPr>
            <a:wavAudioFile r:embed="rId1" name="~PP2710.WAV"/>
          </p:nvPr>
        </p:nvPicPr>
        <p:blipFill>
          <a:blip r:embed="rId5" cstate="print"/>
          <a:stretch>
            <a:fillRect/>
          </a:stretch>
        </p:blipFill>
        <p:spPr>
          <a:xfrm>
            <a:off x="8712200" y="6426200"/>
            <a:ext cx="304800" cy="304800"/>
          </a:xfrm>
          <a:prstGeom prst="rect">
            <a:avLst/>
          </a:prstGeom>
        </p:spPr>
      </p:pic>
    </p:spTree>
  </p:cSld>
  <p:clrMapOvr>
    <a:masterClrMapping/>
  </p:clrMapOvr>
  <p:transition advTm="11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nvGraphicFramePr>
        <p:xfrm>
          <a:off x="762000" y="609600"/>
          <a:ext cx="7696200" cy="5562599"/>
        </p:xfrm>
        <a:graphic>
          <a:graphicData uri="http://schemas.openxmlformats.org/drawingml/2006/chart">
            <c:chart xmlns:c="http://schemas.openxmlformats.org/drawingml/2006/chart" xmlns:r="http://schemas.openxmlformats.org/officeDocument/2006/relationships" r:id="rId4"/>
          </a:graphicData>
        </a:graphic>
      </p:graphicFrame>
      <p:pic>
        <p:nvPicPr>
          <p:cNvPr id="3" name="~PP2306.WAV">
            <a:hlinkClick r:id="" action="ppaction://media"/>
          </p:cNvPr>
          <p:cNvPicPr>
            <a:picLocks noRot="1" noChangeAspect="1"/>
          </p:cNvPicPr>
          <p:nvPr>
            <a:wavAudioFile r:embed="rId1" name="~PP2306.WAV"/>
          </p:nvPr>
        </p:nvPicPr>
        <p:blipFill>
          <a:blip r:embed="rId5" cstate="print"/>
          <a:stretch>
            <a:fillRect/>
          </a:stretch>
        </p:blipFill>
        <p:spPr>
          <a:xfrm>
            <a:off x="8712200" y="6426200"/>
            <a:ext cx="304800" cy="304800"/>
          </a:xfrm>
          <a:prstGeom prst="rect">
            <a:avLst/>
          </a:prstGeom>
        </p:spPr>
      </p:pic>
    </p:spTree>
  </p:cSld>
  <p:clrMapOvr>
    <a:masterClrMapping/>
  </p:clrMapOvr>
  <p:transition advTm="23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2"/>
          <p:cNvSpPr>
            <a:spLocks noGrp="1" noChangeArrowheads="1"/>
          </p:cNvSpPr>
          <p:nvPr>
            <p:ph type="title"/>
          </p:nvPr>
        </p:nvSpPr>
        <p:spPr>
          <a:xfrm>
            <a:off x="914400" y="685800"/>
            <a:ext cx="7315200" cy="1143000"/>
          </a:xfrm>
        </p:spPr>
        <p:txBody>
          <a:bodyPr/>
          <a:lstStyle/>
          <a:p>
            <a:pPr eaLnBrk="1" hangingPunct="1">
              <a:defRPr/>
            </a:pPr>
            <a:r>
              <a:rPr lang="en-US" b="1" dirty="0" smtClean="0">
                <a:solidFill>
                  <a:schemeClr val="accent5">
                    <a:lumMod val="50000"/>
                  </a:schemeClr>
                </a:solidFill>
                <a:effectLst>
                  <a:outerShdw blurRad="38100" dist="38100" dir="2700000" algn="tl">
                    <a:srgbClr val="000000">
                      <a:alpha val="43137"/>
                    </a:srgbClr>
                  </a:outerShdw>
                </a:effectLst>
                <a:ea typeface="+mn-ea"/>
                <a:cs typeface="Arial" charset="0"/>
              </a:rPr>
              <a:t>Accountability Framework</a:t>
            </a:r>
            <a:br>
              <a:rPr lang="en-US" b="1" dirty="0" smtClean="0">
                <a:solidFill>
                  <a:schemeClr val="accent5">
                    <a:lumMod val="50000"/>
                  </a:schemeClr>
                </a:solidFill>
                <a:effectLst>
                  <a:outerShdw blurRad="38100" dist="38100" dir="2700000" algn="tl">
                    <a:srgbClr val="000000">
                      <a:alpha val="43137"/>
                    </a:srgbClr>
                  </a:outerShdw>
                </a:effectLst>
                <a:ea typeface="+mn-ea"/>
                <a:cs typeface="Arial" charset="0"/>
              </a:rPr>
            </a:br>
            <a:r>
              <a:rPr lang="en-US" b="1" dirty="0" smtClean="0">
                <a:solidFill>
                  <a:schemeClr val="accent5">
                    <a:lumMod val="50000"/>
                  </a:schemeClr>
                </a:solidFill>
                <a:effectLst>
                  <a:outerShdw blurRad="38100" dist="38100" dir="2700000" algn="tl">
                    <a:srgbClr val="000000">
                      <a:alpha val="43137"/>
                    </a:srgbClr>
                  </a:outerShdw>
                </a:effectLst>
                <a:ea typeface="+mn-ea"/>
                <a:cs typeface="Arial" charset="0"/>
              </a:rPr>
              <a:t>Early Childhood</a:t>
            </a:r>
          </a:p>
        </p:txBody>
      </p:sp>
      <p:sp>
        <p:nvSpPr>
          <p:cNvPr id="25603" name="AutoShape 4"/>
          <p:cNvSpPr>
            <a:spLocks noChangeAspect="1" noChangeArrowheads="1"/>
          </p:cNvSpPr>
          <p:nvPr/>
        </p:nvSpPr>
        <p:spPr bwMode="auto">
          <a:xfrm>
            <a:off x="838200" y="1752600"/>
            <a:ext cx="7391400" cy="4406900"/>
          </a:xfrm>
          <a:prstGeom prst="rect">
            <a:avLst/>
          </a:prstGeom>
          <a:noFill/>
          <a:ln w="9525">
            <a:noFill/>
            <a:miter lim="800000"/>
            <a:headEnd/>
            <a:tailEnd/>
          </a:ln>
        </p:spPr>
        <p:txBody>
          <a:bodyPr/>
          <a:lstStyle/>
          <a:p>
            <a:endParaRPr lang="en-US"/>
          </a:p>
        </p:txBody>
      </p:sp>
      <p:sp>
        <p:nvSpPr>
          <p:cNvPr id="25604" name="Text Box 6"/>
          <p:cNvSpPr txBox="1">
            <a:spLocks noChangeArrowheads="1"/>
          </p:cNvSpPr>
          <p:nvPr/>
        </p:nvSpPr>
        <p:spPr bwMode="auto">
          <a:xfrm>
            <a:off x="533400" y="4800600"/>
            <a:ext cx="2819400" cy="539750"/>
          </a:xfrm>
          <a:prstGeom prst="rect">
            <a:avLst/>
          </a:prstGeom>
          <a:solidFill>
            <a:srgbClr val="FFFFFF"/>
          </a:solidFill>
          <a:ln w="9525">
            <a:noFill/>
            <a:miter lim="800000"/>
            <a:headEnd/>
            <a:tailEnd/>
          </a:ln>
        </p:spPr>
        <p:txBody>
          <a:bodyPr lIns="63716" tIns="31858" rIns="63716" bIns="31858"/>
          <a:lstStyle/>
          <a:p>
            <a:pPr algn="ctr"/>
            <a:r>
              <a:rPr lang="en-US" sz="1600" b="1" dirty="0">
                <a:latin typeface="+mn-lt"/>
              </a:rPr>
              <a:t>Program Capacity Measures</a:t>
            </a:r>
          </a:p>
        </p:txBody>
      </p:sp>
      <p:sp>
        <p:nvSpPr>
          <p:cNvPr id="25605" name="Text Box 7"/>
          <p:cNvSpPr txBox="1">
            <a:spLocks noChangeArrowheads="1"/>
          </p:cNvSpPr>
          <p:nvPr/>
        </p:nvSpPr>
        <p:spPr bwMode="auto">
          <a:xfrm>
            <a:off x="5715000" y="5029200"/>
            <a:ext cx="2971800" cy="838200"/>
          </a:xfrm>
          <a:prstGeom prst="rect">
            <a:avLst/>
          </a:prstGeom>
          <a:solidFill>
            <a:srgbClr val="FFFFFF"/>
          </a:solidFill>
          <a:ln w="9525">
            <a:noFill/>
            <a:miter lim="800000"/>
            <a:headEnd/>
            <a:tailEnd/>
          </a:ln>
        </p:spPr>
        <p:txBody>
          <a:bodyPr lIns="63716" tIns="31858" rIns="63716" bIns="31858"/>
          <a:lstStyle/>
          <a:p>
            <a:pPr algn="ctr"/>
            <a:r>
              <a:rPr lang="en-US" sz="1600" b="1" dirty="0">
                <a:latin typeface="+mn-lt"/>
              </a:rPr>
              <a:t>Curriculum-Embedded Performance Measures</a:t>
            </a:r>
          </a:p>
        </p:txBody>
      </p:sp>
      <p:sp>
        <p:nvSpPr>
          <p:cNvPr id="25606" name="Text Box 8"/>
          <p:cNvSpPr txBox="1">
            <a:spLocks noChangeArrowheads="1"/>
          </p:cNvSpPr>
          <p:nvPr/>
        </p:nvSpPr>
        <p:spPr bwMode="auto">
          <a:xfrm>
            <a:off x="3520281" y="2209800"/>
            <a:ext cx="2103438" cy="609600"/>
          </a:xfrm>
          <a:prstGeom prst="rect">
            <a:avLst/>
          </a:prstGeom>
          <a:solidFill>
            <a:srgbClr val="FFFFFF"/>
          </a:solidFill>
          <a:ln w="9525">
            <a:noFill/>
            <a:miter lim="800000"/>
            <a:headEnd/>
            <a:tailEnd/>
          </a:ln>
        </p:spPr>
        <p:txBody>
          <a:bodyPr lIns="63716" tIns="31858" rIns="63716" bIns="31858"/>
          <a:lstStyle/>
          <a:p>
            <a:pPr algn="ctr"/>
            <a:r>
              <a:rPr lang="en-US" sz="1600" b="1" dirty="0">
                <a:latin typeface="+mn-lt"/>
              </a:rPr>
              <a:t>Child and Family Outcome Measures</a:t>
            </a:r>
          </a:p>
        </p:txBody>
      </p:sp>
      <p:grpSp>
        <p:nvGrpSpPr>
          <p:cNvPr id="25607" name="Group 15"/>
          <p:cNvGrpSpPr>
            <a:grpSpLocks/>
          </p:cNvGrpSpPr>
          <p:nvPr/>
        </p:nvGrpSpPr>
        <p:grpSpPr bwMode="auto">
          <a:xfrm>
            <a:off x="3034030" y="2819400"/>
            <a:ext cx="3041650" cy="2155825"/>
            <a:chOff x="2362200" y="2286000"/>
            <a:chExt cx="3042283" cy="2155488"/>
          </a:xfrm>
        </p:grpSpPr>
        <p:sp>
          <p:nvSpPr>
            <p:cNvPr id="25611" name="AutoShape 5"/>
            <p:cNvSpPr>
              <a:spLocks noChangeArrowheads="1"/>
            </p:cNvSpPr>
            <p:nvPr/>
          </p:nvSpPr>
          <p:spPr bwMode="auto">
            <a:xfrm>
              <a:off x="2362200" y="2286000"/>
              <a:ext cx="3042283" cy="2155488"/>
            </a:xfrm>
            <a:prstGeom prst="triangle">
              <a:avLst>
                <a:gd name="adj" fmla="val 50000"/>
              </a:avLst>
            </a:prstGeom>
            <a:solidFill>
              <a:schemeClr val="accent1"/>
            </a:solidFill>
            <a:ln w="28575">
              <a:solidFill>
                <a:srgbClr val="000000"/>
              </a:solidFill>
              <a:miter lim="800000"/>
              <a:headEnd/>
              <a:tailEnd/>
            </a:ln>
          </p:spPr>
          <p:txBody>
            <a:bodyPr/>
            <a:lstStyle/>
            <a:p>
              <a:endParaRPr lang="en-US"/>
            </a:p>
          </p:txBody>
        </p:sp>
        <p:sp>
          <p:nvSpPr>
            <p:cNvPr id="25612" name="Text Box 12"/>
            <p:cNvSpPr txBox="1">
              <a:spLocks noChangeArrowheads="1"/>
            </p:cNvSpPr>
            <p:nvPr/>
          </p:nvSpPr>
          <p:spPr bwMode="auto">
            <a:xfrm>
              <a:off x="2703008" y="3657386"/>
              <a:ext cx="2394963" cy="685467"/>
            </a:xfrm>
            <a:prstGeom prst="rect">
              <a:avLst/>
            </a:prstGeom>
            <a:noFill/>
            <a:ln w="9525">
              <a:noFill/>
              <a:miter lim="800000"/>
              <a:headEnd/>
              <a:tailEnd/>
            </a:ln>
          </p:spPr>
          <p:txBody>
            <a:bodyPr lIns="61265" tIns="30632" rIns="61265" bIns="30632"/>
            <a:lstStyle/>
            <a:p>
              <a:pPr algn="ctr"/>
              <a:r>
                <a:rPr lang="en-US" sz="2000" b="1" dirty="0">
                  <a:solidFill>
                    <a:schemeClr val="bg1"/>
                  </a:solidFill>
                  <a:effectLst>
                    <a:outerShdw blurRad="38100" dist="38100" dir="2700000" algn="tl">
                      <a:srgbClr val="000000">
                        <a:alpha val="43137"/>
                      </a:srgbClr>
                    </a:outerShdw>
                  </a:effectLst>
                  <a:latin typeface="Times New Roman" pitchFamily="18" charset="0"/>
                </a:rPr>
                <a:t>Aligned with P-12 </a:t>
              </a:r>
            </a:p>
            <a:p>
              <a:pPr algn="ctr"/>
              <a:r>
                <a:rPr lang="en-US" sz="2000" b="1" dirty="0">
                  <a:solidFill>
                    <a:schemeClr val="bg1"/>
                  </a:solidFill>
                  <a:effectLst>
                    <a:outerShdw blurRad="38100" dist="38100" dir="2700000" algn="tl">
                      <a:srgbClr val="000000">
                        <a:alpha val="43137"/>
                      </a:srgbClr>
                    </a:outerShdw>
                  </a:effectLst>
                  <a:latin typeface="Times New Roman" pitchFamily="18" charset="0"/>
                </a:rPr>
                <a:t>Content Standards</a:t>
              </a:r>
              <a:endParaRPr lang="en-US" sz="2000" i="1" dirty="0">
                <a:solidFill>
                  <a:schemeClr val="bg1"/>
                </a:solidFill>
                <a:effectLst>
                  <a:outerShdw blurRad="38100" dist="38100" dir="2700000" algn="tl">
                    <a:srgbClr val="000000">
                      <a:alpha val="43137"/>
                    </a:srgbClr>
                  </a:outerShdw>
                </a:effectLst>
                <a:latin typeface="Times New Roman" pitchFamily="18" charset="0"/>
              </a:endParaRPr>
            </a:p>
          </p:txBody>
        </p:sp>
      </p:grpSp>
      <p:sp>
        <p:nvSpPr>
          <p:cNvPr id="25608" name="TextBox 12"/>
          <p:cNvSpPr txBox="1">
            <a:spLocks noChangeArrowheads="1"/>
          </p:cNvSpPr>
          <p:nvPr/>
        </p:nvSpPr>
        <p:spPr bwMode="auto">
          <a:xfrm>
            <a:off x="5715000" y="2270760"/>
            <a:ext cx="2895600" cy="830263"/>
          </a:xfrm>
          <a:prstGeom prst="rect">
            <a:avLst/>
          </a:prstGeom>
          <a:noFill/>
          <a:ln w="9525">
            <a:solidFill>
              <a:schemeClr val="tx1"/>
            </a:solidFill>
            <a:prstDash val="lgDashDotDot"/>
            <a:miter lim="800000"/>
            <a:headEnd/>
            <a:tailEnd/>
          </a:ln>
        </p:spPr>
        <p:txBody>
          <a:bodyPr wrap="square">
            <a:spAutoFit/>
          </a:bodyPr>
          <a:lstStyle/>
          <a:p>
            <a:r>
              <a:rPr lang="en-US" sz="1200" dirty="0"/>
              <a:t>Literacy: GGG and </a:t>
            </a:r>
            <a:r>
              <a:rPr lang="en-US" sz="1200" dirty="0" smtClean="0"/>
              <a:t>KRA-L</a:t>
            </a:r>
            <a:endParaRPr lang="en-US" sz="1200" dirty="0"/>
          </a:p>
          <a:p>
            <a:r>
              <a:rPr lang="en-US" sz="1200" dirty="0"/>
              <a:t>Early Childhood Outcomes Summary</a:t>
            </a:r>
          </a:p>
          <a:p>
            <a:r>
              <a:rPr lang="en-US" sz="1200" dirty="0"/>
              <a:t>Parent Survey</a:t>
            </a:r>
          </a:p>
          <a:p>
            <a:r>
              <a:rPr lang="en-US" sz="1200" dirty="0"/>
              <a:t>Health </a:t>
            </a:r>
            <a:r>
              <a:rPr lang="en-US" sz="1200" dirty="0" smtClean="0"/>
              <a:t>and Developmental </a:t>
            </a:r>
            <a:r>
              <a:rPr lang="en-US" sz="1200" dirty="0"/>
              <a:t>Screenings</a:t>
            </a:r>
          </a:p>
        </p:txBody>
      </p:sp>
      <p:sp>
        <p:nvSpPr>
          <p:cNvPr id="17" name="TextBox 16"/>
          <p:cNvSpPr txBox="1"/>
          <p:nvPr/>
        </p:nvSpPr>
        <p:spPr>
          <a:xfrm>
            <a:off x="5715000" y="5562600"/>
            <a:ext cx="2971800" cy="646113"/>
          </a:xfrm>
          <a:prstGeom prst="rect">
            <a:avLst/>
          </a:prstGeom>
          <a:solidFill>
            <a:schemeClr val="bg1">
              <a:lumMod val="95000"/>
            </a:schemeClr>
          </a:solidFill>
          <a:ln>
            <a:solidFill>
              <a:schemeClr val="tx2"/>
            </a:solidFill>
            <a:prstDash val="dash"/>
          </a:ln>
        </p:spPr>
        <p:txBody>
          <a:bodyPr wrap="square">
            <a:spAutoFit/>
          </a:bodyPr>
          <a:lstStyle/>
          <a:p>
            <a:pPr>
              <a:defRPr/>
            </a:pPr>
            <a:r>
              <a:rPr lang="en-US" sz="1200" dirty="0">
                <a:latin typeface="Arial" charset="0"/>
              </a:rPr>
              <a:t>Tools for Alignment to the Early Learning Content Standards</a:t>
            </a:r>
          </a:p>
          <a:p>
            <a:pPr>
              <a:defRPr/>
            </a:pPr>
            <a:r>
              <a:rPr lang="en-US" sz="1200" dirty="0">
                <a:latin typeface="Arial" charset="0"/>
              </a:rPr>
              <a:t>IEP Outcomes</a:t>
            </a:r>
          </a:p>
        </p:txBody>
      </p:sp>
      <p:sp>
        <p:nvSpPr>
          <p:cNvPr id="25610" name="TextBox 17"/>
          <p:cNvSpPr txBox="1">
            <a:spLocks noChangeArrowheads="1"/>
          </p:cNvSpPr>
          <p:nvPr/>
        </p:nvSpPr>
        <p:spPr bwMode="auto">
          <a:xfrm>
            <a:off x="533400" y="5334000"/>
            <a:ext cx="2819400" cy="1016000"/>
          </a:xfrm>
          <a:prstGeom prst="rect">
            <a:avLst/>
          </a:prstGeom>
          <a:noFill/>
          <a:ln w="9525">
            <a:solidFill>
              <a:schemeClr val="tx1"/>
            </a:solidFill>
            <a:prstDash val="lgDashDotDot"/>
            <a:miter lim="800000"/>
            <a:headEnd/>
            <a:tailEnd/>
          </a:ln>
        </p:spPr>
        <p:txBody>
          <a:bodyPr>
            <a:spAutoFit/>
          </a:bodyPr>
          <a:lstStyle/>
          <a:p>
            <a:r>
              <a:rPr lang="en-US" sz="1200" dirty="0"/>
              <a:t>ELLCO: Early Language </a:t>
            </a:r>
            <a:r>
              <a:rPr lang="en-US" sz="1200" dirty="0" smtClean="0"/>
              <a:t>and Literacy </a:t>
            </a:r>
            <a:r>
              <a:rPr lang="en-US" sz="1200" dirty="0"/>
              <a:t>Classroom Observation</a:t>
            </a:r>
          </a:p>
          <a:p>
            <a:r>
              <a:rPr lang="en-US" sz="1200" dirty="0"/>
              <a:t>ELLRT: Early Language </a:t>
            </a:r>
            <a:r>
              <a:rPr lang="en-US" sz="1200" dirty="0" smtClean="0"/>
              <a:t>and </a:t>
            </a:r>
            <a:r>
              <a:rPr lang="en-US" sz="1200" dirty="0"/>
              <a:t>Literacy Reflection Tool</a:t>
            </a:r>
          </a:p>
          <a:p>
            <a:r>
              <a:rPr lang="en-US" sz="1200" dirty="0"/>
              <a:t>Self-Assessment Tools</a:t>
            </a:r>
          </a:p>
        </p:txBody>
      </p:sp>
      <p:pic>
        <p:nvPicPr>
          <p:cNvPr id="13" name="~PP3209.WAV">
            <a:hlinkClick r:id="" action="ppaction://media"/>
          </p:cNvPr>
          <p:cNvPicPr>
            <a:picLocks noRot="1" noChangeAspect="1"/>
          </p:cNvPicPr>
          <p:nvPr>
            <a:wavAudioFile r:embed="rId1" name="~PP3209.WAV"/>
          </p:nvPr>
        </p:nvPicPr>
        <p:blipFill>
          <a:blip r:embed="rId4" cstate="print"/>
          <a:stretch>
            <a:fillRect/>
          </a:stretch>
        </p:blipFill>
        <p:spPr>
          <a:xfrm>
            <a:off x="8712200" y="6426200"/>
            <a:ext cx="304800" cy="304800"/>
          </a:xfrm>
          <a:prstGeom prst="rect">
            <a:avLst/>
          </a:prstGeom>
        </p:spPr>
      </p:pic>
    </p:spTree>
  </p:cSld>
  <p:clrMapOvr>
    <a:masterClrMapping/>
  </p:clrMapOvr>
  <p:transition advTm="133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descr="Bouquet"/>
          <p:cNvSpPr txBox="1">
            <a:spLocks noChangeArrowheads="1"/>
          </p:cNvSpPr>
          <p:nvPr/>
        </p:nvSpPr>
        <p:spPr bwMode="auto">
          <a:xfrm>
            <a:off x="876300" y="685800"/>
            <a:ext cx="7391400" cy="533400"/>
          </a:xfrm>
          <a:prstGeom prst="rect">
            <a:avLst/>
          </a:prstGeom>
          <a:noFill/>
          <a:ln w="9525">
            <a:noFill/>
            <a:miter lim="800000"/>
            <a:headEnd/>
            <a:tailEnd/>
          </a:ln>
        </p:spPr>
        <p:txBody>
          <a:bodyPr/>
          <a:lstStyle/>
          <a:p>
            <a:pPr marL="342900" indent="-342900" algn="ctr">
              <a:lnSpc>
                <a:spcPct val="90000"/>
              </a:lnSpc>
              <a:spcBef>
                <a:spcPct val="20000"/>
              </a:spcBef>
              <a:defRPr/>
            </a:pPr>
            <a:r>
              <a:rPr lang="en-US" sz="4400" b="1" dirty="0" smtClean="0">
                <a:solidFill>
                  <a:schemeClr val="accent5">
                    <a:lumMod val="50000"/>
                  </a:schemeClr>
                </a:solidFill>
                <a:effectLst>
                  <a:outerShdw blurRad="38100" dist="38100" dir="2700000" algn="tl">
                    <a:srgbClr val="000000">
                      <a:alpha val="43137"/>
                    </a:srgbClr>
                  </a:outerShdw>
                </a:effectLst>
                <a:latin typeface="+mj-lt"/>
                <a:ea typeface="+mn-ea"/>
                <a:cs typeface="Arial" charset="0"/>
              </a:rPr>
              <a:t>Child </a:t>
            </a:r>
            <a:r>
              <a:rPr lang="en-US" sz="4400" b="1" dirty="0">
                <a:solidFill>
                  <a:schemeClr val="accent5">
                    <a:lumMod val="50000"/>
                  </a:schemeClr>
                </a:solidFill>
                <a:effectLst>
                  <a:outerShdw blurRad="38100" dist="38100" dir="2700000" algn="tl">
                    <a:srgbClr val="000000">
                      <a:alpha val="43137"/>
                    </a:srgbClr>
                  </a:outerShdw>
                </a:effectLst>
                <a:latin typeface="+mj-lt"/>
                <a:ea typeface="+mn-ea"/>
                <a:cs typeface="Arial" charset="0"/>
              </a:rPr>
              <a:t>Outcomes</a:t>
            </a:r>
          </a:p>
        </p:txBody>
      </p:sp>
      <p:pic>
        <p:nvPicPr>
          <p:cNvPr id="18433" name="Picture 1"/>
          <p:cNvPicPr>
            <a:picLocks noChangeAspect="1" noChangeArrowheads="1"/>
          </p:cNvPicPr>
          <p:nvPr/>
        </p:nvPicPr>
        <p:blipFill>
          <a:blip r:embed="rId4" cstate="print"/>
          <a:srcRect t="10876" b="12044"/>
          <a:stretch>
            <a:fillRect/>
          </a:stretch>
        </p:blipFill>
        <p:spPr bwMode="auto">
          <a:xfrm>
            <a:off x="5191760" y="3962400"/>
            <a:ext cx="3048000" cy="1676400"/>
          </a:xfrm>
          <a:prstGeom prst="rect">
            <a:avLst/>
          </a:prstGeom>
          <a:noFill/>
          <a:ln w="9525">
            <a:noFill/>
            <a:miter lim="800000"/>
            <a:headEnd/>
            <a:tailEnd/>
          </a:ln>
          <a:effectLst/>
        </p:spPr>
      </p:pic>
      <p:sp>
        <p:nvSpPr>
          <p:cNvPr id="5" name="Content Placeholder 4"/>
          <p:cNvSpPr>
            <a:spLocks noGrp="1"/>
          </p:cNvSpPr>
          <p:nvPr>
            <p:ph idx="1"/>
          </p:nvPr>
        </p:nvSpPr>
        <p:spPr>
          <a:xfrm>
            <a:off x="914400" y="1600200"/>
            <a:ext cx="7315200" cy="4114800"/>
          </a:xfrm>
        </p:spPr>
        <p:txBody>
          <a:bodyPr/>
          <a:lstStyle/>
          <a:p>
            <a:pPr>
              <a:spcBef>
                <a:spcPts val="0"/>
              </a:spcBef>
              <a:spcAft>
                <a:spcPts val="1200"/>
              </a:spcAft>
              <a:defRPr/>
            </a:pPr>
            <a:r>
              <a:rPr lang="en-US" dirty="0" smtClean="0"/>
              <a:t>Preschool children with IEPs demonstrate improved: </a:t>
            </a:r>
          </a:p>
          <a:p>
            <a:pPr marL="690563" lvl="1" indent="-344488">
              <a:spcBef>
                <a:spcPts val="0"/>
              </a:spcBef>
              <a:spcAft>
                <a:spcPts val="1200"/>
              </a:spcAft>
              <a:defRPr/>
            </a:pPr>
            <a:r>
              <a:rPr lang="en-US" dirty="0" smtClean="0"/>
              <a:t>Positive social-emotional skills</a:t>
            </a:r>
          </a:p>
          <a:p>
            <a:pPr marL="690563" lvl="1" indent="-344488">
              <a:spcBef>
                <a:spcPts val="0"/>
              </a:spcBef>
              <a:spcAft>
                <a:spcPts val="1200"/>
              </a:spcAft>
              <a:defRPr/>
            </a:pPr>
            <a:r>
              <a:rPr lang="en-US" dirty="0" smtClean="0"/>
              <a:t>Acquisition and use of knowledge and skills</a:t>
            </a:r>
          </a:p>
          <a:p>
            <a:pPr marL="690563" lvl="1" indent="-344488">
              <a:spcBef>
                <a:spcPts val="0"/>
              </a:spcBef>
              <a:spcAft>
                <a:spcPts val="0"/>
              </a:spcAft>
              <a:defRPr/>
            </a:pPr>
            <a:r>
              <a:rPr lang="en-US" dirty="0" smtClean="0"/>
              <a:t>Use of appropriate </a:t>
            </a:r>
          </a:p>
          <a:p>
            <a:pPr marL="690563" lvl="1" indent="0">
              <a:spcBef>
                <a:spcPts val="0"/>
              </a:spcBef>
              <a:spcAft>
                <a:spcPts val="0"/>
              </a:spcAft>
              <a:buNone/>
              <a:defRPr/>
            </a:pPr>
            <a:r>
              <a:rPr lang="en-US" dirty="0" smtClean="0"/>
              <a:t>behaviors to meet </a:t>
            </a:r>
          </a:p>
          <a:p>
            <a:pPr marL="690563" lvl="1" indent="0">
              <a:spcBef>
                <a:spcPts val="0"/>
              </a:spcBef>
              <a:spcAft>
                <a:spcPts val="0"/>
              </a:spcAft>
              <a:buNone/>
              <a:defRPr/>
            </a:pPr>
            <a:r>
              <a:rPr lang="en-US" dirty="0" smtClean="0"/>
              <a:t>their needs</a:t>
            </a:r>
          </a:p>
          <a:p>
            <a:endParaRPr lang="en-US" dirty="0"/>
          </a:p>
        </p:txBody>
      </p:sp>
      <p:pic>
        <p:nvPicPr>
          <p:cNvPr id="6" name="~PP806.WAV">
            <a:hlinkClick r:id="" action="ppaction://media"/>
          </p:cNvPr>
          <p:cNvPicPr>
            <a:picLocks noRot="1" noChangeAspect="1"/>
          </p:cNvPicPr>
          <p:nvPr>
            <a:wavAudioFile r:embed="rId1" name="~PP806.WAV"/>
          </p:nvPr>
        </p:nvPicPr>
        <p:blipFill>
          <a:blip r:embed="rId5" cstate="print"/>
          <a:stretch>
            <a:fillRect/>
          </a:stretch>
        </p:blipFill>
        <p:spPr>
          <a:xfrm>
            <a:off x="8712200" y="6426200"/>
            <a:ext cx="304800" cy="304800"/>
          </a:xfrm>
          <a:prstGeom prst="rect">
            <a:avLst/>
          </a:prstGeom>
        </p:spPr>
      </p:pic>
    </p:spTree>
  </p:cSld>
  <p:clrMapOvr>
    <a:masterClrMapping/>
  </p:clrMapOvr>
  <p:transition advTm="56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685800" y="685800"/>
            <a:ext cx="7772400" cy="1143000"/>
          </a:xfrm>
        </p:spPr>
        <p:txBody>
          <a:bodyPr/>
          <a:lstStyle/>
          <a:p>
            <a:pPr marL="342900" indent="-342900" eaLnBrk="0" hangingPunct="0">
              <a:lnSpc>
                <a:spcPct val="90000"/>
              </a:lnSpc>
              <a:spcBef>
                <a:spcPct val="20000"/>
              </a:spcBef>
              <a:defRPr/>
            </a:pPr>
            <a:r>
              <a:rPr lang="en-US" b="1" kern="1200" dirty="0" smtClean="0">
                <a:solidFill>
                  <a:schemeClr val="accent5">
                    <a:lumMod val="50000"/>
                  </a:schemeClr>
                </a:solidFill>
                <a:effectLst>
                  <a:outerShdw blurRad="38100" dist="38100" dir="2700000" algn="tl">
                    <a:srgbClr val="000000">
                      <a:alpha val="43137"/>
                    </a:srgbClr>
                  </a:outerShdw>
                </a:effectLst>
                <a:ea typeface="+mn-ea"/>
                <a:cs typeface="Arial" charset="0"/>
              </a:rPr>
              <a:t>Early Childhood </a:t>
            </a:r>
            <a:br>
              <a:rPr lang="en-US" b="1" kern="1200" dirty="0" smtClean="0">
                <a:solidFill>
                  <a:schemeClr val="accent5">
                    <a:lumMod val="50000"/>
                  </a:schemeClr>
                </a:solidFill>
                <a:effectLst>
                  <a:outerShdw blurRad="38100" dist="38100" dir="2700000" algn="tl">
                    <a:srgbClr val="000000">
                      <a:alpha val="43137"/>
                    </a:srgbClr>
                  </a:outerShdw>
                </a:effectLst>
                <a:ea typeface="+mn-ea"/>
                <a:cs typeface="Arial" charset="0"/>
              </a:rPr>
            </a:br>
            <a:r>
              <a:rPr lang="en-US" b="1" kern="1200" dirty="0" smtClean="0">
                <a:solidFill>
                  <a:schemeClr val="accent5">
                    <a:lumMod val="50000"/>
                  </a:schemeClr>
                </a:solidFill>
                <a:effectLst>
                  <a:outerShdw blurRad="38100" dist="38100" dir="2700000" algn="tl">
                    <a:srgbClr val="000000">
                      <a:alpha val="43137"/>
                    </a:srgbClr>
                  </a:outerShdw>
                </a:effectLst>
                <a:ea typeface="+mn-ea"/>
                <a:cs typeface="Arial" charset="0"/>
              </a:rPr>
              <a:t>Outcomes Center</a:t>
            </a:r>
          </a:p>
        </p:txBody>
      </p:sp>
      <p:sp>
        <p:nvSpPr>
          <p:cNvPr id="27651" name="Content Placeholder 2"/>
          <p:cNvSpPr>
            <a:spLocks noGrp="1"/>
          </p:cNvSpPr>
          <p:nvPr>
            <p:ph idx="1"/>
          </p:nvPr>
        </p:nvSpPr>
        <p:spPr>
          <a:xfrm>
            <a:off x="914400" y="2057400"/>
            <a:ext cx="7315200" cy="4191000"/>
          </a:xfrm>
        </p:spPr>
        <p:txBody>
          <a:bodyPr/>
          <a:lstStyle/>
          <a:p>
            <a:pPr eaLnBrk="1" hangingPunct="1"/>
            <a:r>
              <a:rPr lang="en-US" sz="2400" dirty="0" smtClean="0"/>
              <a:t>OSEP-funded technical assistance project</a:t>
            </a:r>
          </a:p>
          <a:p>
            <a:pPr eaLnBrk="1" hangingPunct="1"/>
            <a:r>
              <a:rPr lang="en-US" sz="2400" dirty="0" smtClean="0">
                <a:solidFill>
                  <a:schemeClr val="bg2">
                    <a:lumMod val="25000"/>
                  </a:schemeClr>
                </a:solidFill>
              </a:rPr>
              <a:t>Developed three summary measures</a:t>
            </a:r>
          </a:p>
          <a:p>
            <a:pPr eaLnBrk="1" hangingPunct="1"/>
            <a:r>
              <a:rPr lang="en-US" sz="2400" dirty="0" smtClean="0">
                <a:solidFill>
                  <a:schemeClr val="bg2">
                    <a:lumMod val="25000"/>
                  </a:schemeClr>
                </a:solidFill>
              </a:rPr>
              <a:t>Developed summary form for reporting </a:t>
            </a:r>
          </a:p>
          <a:p>
            <a:pPr marL="690563" lvl="1" indent="-344488" eaLnBrk="1" hangingPunct="1"/>
            <a:r>
              <a:rPr lang="en-US" sz="2000" dirty="0" smtClean="0">
                <a:solidFill>
                  <a:schemeClr val="bg2">
                    <a:lumMod val="25000"/>
                  </a:schemeClr>
                </a:solidFill>
              </a:rPr>
              <a:t>38 out of 59 states/territories using this form</a:t>
            </a:r>
          </a:p>
          <a:p>
            <a:pPr eaLnBrk="1" hangingPunct="1"/>
            <a:r>
              <a:rPr lang="en-US" sz="2400" dirty="0" smtClean="0">
                <a:solidFill>
                  <a:schemeClr val="bg2">
                    <a:lumMod val="25000"/>
                  </a:schemeClr>
                </a:solidFill>
              </a:rPr>
              <a:t>Developed crosswalk translating entry/exit scores to OSEP categories</a:t>
            </a:r>
          </a:p>
          <a:p>
            <a:pPr eaLnBrk="1" hangingPunct="1"/>
            <a:r>
              <a:rPr lang="en-US" sz="2400" dirty="0" smtClean="0">
                <a:solidFill>
                  <a:schemeClr val="bg2">
                    <a:lumMod val="25000"/>
                  </a:schemeClr>
                </a:solidFill>
              </a:rPr>
              <a:t>Developed summary statements reported in Annual Performance Report (APR)</a:t>
            </a:r>
          </a:p>
          <a:p>
            <a:pPr eaLnBrk="1" hangingPunct="1"/>
            <a:r>
              <a:rPr lang="en-US" sz="2400" dirty="0" smtClean="0"/>
              <a:t>Analyzes all APRs submitted annually and provides summary report</a:t>
            </a:r>
          </a:p>
        </p:txBody>
      </p:sp>
      <p:pic>
        <p:nvPicPr>
          <p:cNvPr id="5" name="~PP3234.WAV">
            <a:hlinkClick r:id="" action="ppaction://media"/>
          </p:cNvPr>
          <p:cNvPicPr>
            <a:picLocks noRot="1" noChangeAspect="1"/>
          </p:cNvPicPr>
          <p:nvPr>
            <a:wavAudioFile r:embed="rId1" name="~PP3234.WAV"/>
          </p:nvPr>
        </p:nvPicPr>
        <p:blipFill>
          <a:blip r:embed="rId4" cstate="print"/>
          <a:stretch>
            <a:fillRect/>
          </a:stretch>
        </p:blipFill>
        <p:spPr>
          <a:xfrm>
            <a:off x="8712200" y="6426200"/>
            <a:ext cx="304800" cy="304800"/>
          </a:xfrm>
          <a:prstGeom prst="rect">
            <a:avLst/>
          </a:prstGeom>
        </p:spPr>
      </p:pic>
    </p:spTree>
  </p:cSld>
  <p:clrMapOvr>
    <a:masterClrMapping/>
  </p:clrMapOvr>
  <p:transition advTm="106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685800" y="685800"/>
            <a:ext cx="7772400" cy="1143000"/>
          </a:xfrm>
        </p:spPr>
        <p:txBody>
          <a:bodyPr/>
          <a:lstStyle/>
          <a:p>
            <a:pPr marL="342900" indent="-342900" eaLnBrk="0" hangingPunct="0">
              <a:lnSpc>
                <a:spcPct val="90000"/>
              </a:lnSpc>
              <a:spcBef>
                <a:spcPct val="20000"/>
              </a:spcBef>
              <a:defRPr/>
            </a:pPr>
            <a:r>
              <a:rPr lang="en-US" b="1" kern="1200" dirty="0" smtClean="0">
                <a:solidFill>
                  <a:schemeClr val="accent5">
                    <a:lumMod val="50000"/>
                  </a:schemeClr>
                </a:solidFill>
                <a:effectLst>
                  <a:outerShdw blurRad="38100" dist="38100" dir="2700000" algn="tl">
                    <a:srgbClr val="000000">
                      <a:alpha val="43137"/>
                    </a:srgbClr>
                  </a:outerShdw>
                </a:effectLst>
                <a:ea typeface="+mn-ea"/>
                <a:cs typeface="Arial" charset="0"/>
              </a:rPr>
              <a:t>Early Childhood </a:t>
            </a:r>
            <a:br>
              <a:rPr lang="en-US" b="1" kern="1200" dirty="0" smtClean="0">
                <a:solidFill>
                  <a:schemeClr val="accent5">
                    <a:lumMod val="50000"/>
                  </a:schemeClr>
                </a:solidFill>
                <a:effectLst>
                  <a:outerShdw blurRad="38100" dist="38100" dir="2700000" algn="tl">
                    <a:srgbClr val="000000">
                      <a:alpha val="43137"/>
                    </a:srgbClr>
                  </a:outerShdw>
                </a:effectLst>
                <a:ea typeface="+mn-ea"/>
                <a:cs typeface="Arial" charset="0"/>
              </a:rPr>
            </a:br>
            <a:r>
              <a:rPr lang="en-US" b="1" kern="1200" dirty="0" smtClean="0">
                <a:solidFill>
                  <a:schemeClr val="accent5">
                    <a:lumMod val="50000"/>
                  </a:schemeClr>
                </a:solidFill>
                <a:effectLst>
                  <a:outerShdw blurRad="38100" dist="38100" dir="2700000" algn="tl">
                    <a:srgbClr val="000000">
                      <a:alpha val="43137"/>
                    </a:srgbClr>
                  </a:outerShdw>
                </a:effectLst>
                <a:ea typeface="+mn-ea"/>
                <a:cs typeface="Arial" charset="0"/>
              </a:rPr>
              <a:t>Outcomes Center</a:t>
            </a:r>
          </a:p>
        </p:txBody>
      </p:sp>
      <p:sp>
        <p:nvSpPr>
          <p:cNvPr id="28675" name="Content Placeholder 2"/>
          <p:cNvSpPr>
            <a:spLocks noGrp="1"/>
          </p:cNvSpPr>
          <p:nvPr>
            <p:ph idx="1"/>
          </p:nvPr>
        </p:nvSpPr>
        <p:spPr>
          <a:xfrm>
            <a:off x="914400" y="2057400"/>
            <a:ext cx="7315200" cy="3581400"/>
          </a:xfrm>
        </p:spPr>
        <p:txBody>
          <a:bodyPr/>
          <a:lstStyle/>
          <a:p>
            <a:pPr eaLnBrk="1" hangingPunct="1"/>
            <a:r>
              <a:rPr lang="en-US" sz="2400" dirty="0" smtClean="0"/>
              <a:t>Ohio one of seven partner states (competitive application) to develop accountability framework for this indicator </a:t>
            </a:r>
          </a:p>
          <a:p>
            <a:pPr eaLnBrk="1" hangingPunct="1"/>
            <a:r>
              <a:rPr lang="en-US" sz="2400" dirty="0" smtClean="0"/>
              <a:t>ECO Center – specific work with Ohio</a:t>
            </a:r>
          </a:p>
          <a:p>
            <a:pPr marL="690563" lvl="1" indent="-344488" eaLnBrk="1" hangingPunct="1"/>
            <a:r>
              <a:rPr lang="en-US" sz="2000" dirty="0" smtClean="0">
                <a:solidFill>
                  <a:schemeClr val="bg2">
                    <a:lumMod val="25000"/>
                  </a:schemeClr>
                </a:solidFill>
              </a:rPr>
              <a:t>Analysis of outcomes data</a:t>
            </a:r>
          </a:p>
          <a:p>
            <a:pPr marL="690563" lvl="1" indent="-344488" eaLnBrk="1" hangingPunct="1"/>
            <a:r>
              <a:rPr lang="en-US" sz="2000" dirty="0" smtClean="0">
                <a:solidFill>
                  <a:schemeClr val="bg2">
                    <a:lumMod val="25000"/>
                  </a:schemeClr>
                </a:solidFill>
              </a:rPr>
              <a:t>Professional development on data accuracy and quality</a:t>
            </a:r>
          </a:p>
          <a:p>
            <a:pPr marL="690563" lvl="1" indent="-344488" eaLnBrk="1" hangingPunct="1"/>
            <a:r>
              <a:rPr lang="en-US" sz="2000" dirty="0" smtClean="0">
                <a:solidFill>
                  <a:schemeClr val="bg2">
                    <a:lumMod val="25000"/>
                  </a:schemeClr>
                </a:solidFill>
              </a:rPr>
              <a:t>Measurement scale appropriate for use across public preschool and special education</a:t>
            </a:r>
          </a:p>
          <a:p>
            <a:pPr marL="690563" lvl="1" indent="-344488" eaLnBrk="1" hangingPunct="1"/>
            <a:r>
              <a:rPr lang="en-US" sz="2000" dirty="0" smtClean="0">
                <a:solidFill>
                  <a:schemeClr val="bg2">
                    <a:lumMod val="25000"/>
                  </a:schemeClr>
                </a:solidFill>
              </a:rPr>
              <a:t>Recommendations for data collection</a:t>
            </a:r>
            <a:endParaRPr lang="en-US" sz="2000" dirty="0" smtClean="0"/>
          </a:p>
        </p:txBody>
      </p:sp>
      <p:pic>
        <p:nvPicPr>
          <p:cNvPr id="4" name="~PP825.WAV">
            <a:hlinkClick r:id="" action="ppaction://media"/>
          </p:cNvPr>
          <p:cNvPicPr>
            <a:picLocks noRot="1" noChangeAspect="1"/>
          </p:cNvPicPr>
          <p:nvPr>
            <a:wavAudioFile r:embed="rId1" name="~PP825.WAV"/>
          </p:nvPr>
        </p:nvPicPr>
        <p:blipFill>
          <a:blip r:embed="rId4" cstate="print"/>
          <a:stretch>
            <a:fillRect/>
          </a:stretch>
        </p:blipFill>
        <p:spPr>
          <a:xfrm>
            <a:off x="8712200" y="6426200"/>
            <a:ext cx="304800" cy="304800"/>
          </a:xfrm>
          <a:prstGeom prst="rect">
            <a:avLst/>
          </a:prstGeom>
        </p:spPr>
      </p:pic>
    </p:spTree>
  </p:cSld>
  <p:clrMapOvr>
    <a:masterClrMapping/>
  </p:clrMapOvr>
  <p:transition advTm="144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ctrTitle"/>
          </p:nvPr>
        </p:nvSpPr>
        <p:spPr>
          <a:xfrm>
            <a:off x="609600" y="2057401"/>
            <a:ext cx="7772400" cy="1828800"/>
          </a:xfrm>
        </p:spPr>
        <p:txBody>
          <a:bodyPr/>
          <a:lstStyle/>
          <a:p>
            <a:pPr eaLnBrk="1" hangingPunct="1"/>
            <a:r>
              <a:rPr lang="en-US" b="1" kern="1200" dirty="0" smtClean="0">
                <a:solidFill>
                  <a:schemeClr val="accent5">
                    <a:lumMod val="50000"/>
                  </a:schemeClr>
                </a:solidFill>
                <a:effectLst>
                  <a:outerShdw blurRad="38100" dist="38100" dir="2700000" algn="tl">
                    <a:srgbClr val="000000">
                      <a:alpha val="43137"/>
                    </a:srgbClr>
                  </a:outerShdw>
                </a:effectLst>
                <a:ea typeface="+mn-ea"/>
                <a:cs typeface="Arial" charset="0"/>
              </a:rPr>
              <a:t>The Basics of Quality Data and Target Setting</a:t>
            </a:r>
            <a:r>
              <a:rPr lang="en-US" sz="4000" b="1" dirty="0" smtClean="0"/>
              <a:t/>
            </a:r>
            <a:br>
              <a:rPr lang="en-US" sz="4000" b="1" dirty="0" smtClean="0"/>
            </a:br>
            <a:endParaRPr lang="en-US" sz="4000" b="1" dirty="0" smtClean="0"/>
          </a:p>
        </p:txBody>
      </p:sp>
      <p:sp>
        <p:nvSpPr>
          <p:cNvPr id="35843" name="Subtitle 2"/>
          <p:cNvSpPr>
            <a:spLocks noGrp="1"/>
          </p:cNvSpPr>
          <p:nvPr>
            <p:ph type="subTitle" idx="1"/>
          </p:nvPr>
        </p:nvSpPr>
        <p:spPr>
          <a:xfrm>
            <a:off x="1028700" y="3810000"/>
            <a:ext cx="7086600" cy="2514600"/>
          </a:xfrm>
        </p:spPr>
        <p:txBody>
          <a:bodyPr/>
          <a:lstStyle/>
          <a:p>
            <a:pPr algn="r" eaLnBrk="1" hangingPunct="1"/>
            <a:r>
              <a:rPr lang="en-US" sz="2800" dirty="0" smtClean="0"/>
              <a:t>Early Childhood Outcomes (ECO) Center</a:t>
            </a:r>
          </a:p>
          <a:p>
            <a:pPr algn="r" eaLnBrk="1" hangingPunct="1"/>
            <a:r>
              <a:rPr lang="en-US" sz="2800" dirty="0" smtClean="0"/>
              <a:t>National Early Childhood Technical Assistance Center (NECTAC)</a:t>
            </a:r>
          </a:p>
          <a:p>
            <a:pPr algn="r" eaLnBrk="1" hangingPunct="1"/>
            <a:endParaRPr lang="en-US" sz="2000" dirty="0" smtClean="0"/>
          </a:p>
          <a:p>
            <a:pPr eaLnBrk="1" hangingPunct="1"/>
            <a:r>
              <a:rPr lang="en-US" sz="2000" b="1" dirty="0" smtClean="0"/>
              <a:t>Workshop 1: </a:t>
            </a:r>
            <a:r>
              <a:rPr lang="en-US" sz="2000" dirty="0" smtClean="0"/>
              <a:t> </a:t>
            </a:r>
            <a:r>
              <a:rPr lang="en-US" sz="2000" b="1" dirty="0" smtClean="0"/>
              <a:t>December 5, 2009</a:t>
            </a:r>
            <a:endParaRPr lang="en-US" sz="2000" dirty="0" smtClean="0"/>
          </a:p>
        </p:txBody>
      </p:sp>
      <p:pic>
        <p:nvPicPr>
          <p:cNvPr id="4" name="~PP1070.WAV">
            <a:hlinkClick r:id="" action="ppaction://media"/>
          </p:cNvPr>
          <p:cNvPicPr>
            <a:picLocks noRot="1" noChangeAspect="1"/>
          </p:cNvPicPr>
          <p:nvPr>
            <a:wavAudioFile r:embed="rId1" name="~PP1070.WAV"/>
          </p:nvPr>
        </p:nvPicPr>
        <p:blipFill>
          <a:blip r:embed="rId4" cstate="print"/>
          <a:stretch>
            <a:fillRect/>
          </a:stretch>
        </p:blipFill>
        <p:spPr>
          <a:xfrm>
            <a:off x="8712200" y="6426200"/>
            <a:ext cx="304800" cy="304800"/>
          </a:xfrm>
          <a:prstGeom prst="rect">
            <a:avLst/>
          </a:prstGeom>
        </p:spPr>
      </p:pic>
    </p:spTree>
  </p:cSld>
  <p:clrMapOvr>
    <a:masterClrMapping/>
  </p:clrMapOvr>
  <p:transition advTm="65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PowerPoint1">
  <a:themeElements>
    <a:clrScheme name="PowerPoint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owerPoint1">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1" charset="-128"/>
          </a:defRPr>
        </a:defPPr>
      </a:lstStyle>
    </a:lnDef>
  </a:objectDefaults>
  <a:extraClrSchemeLst>
    <a:extraClrScheme>
      <a:clrScheme name="PowerPoint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owerPoint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owerPoint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owerPoint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owerPoint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owerPoint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owerPoint1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owerPoint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owerPoint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owerPoint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owerPoint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owerPoint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PowerPoint1</Template>
  <TotalTime>4233</TotalTime>
  <Words>7384</Words>
  <Application>Microsoft Office PowerPoint</Application>
  <PresentationFormat>On-screen Show (4:3)</PresentationFormat>
  <Paragraphs>796</Paragraphs>
  <Slides>43</Slides>
  <Notes>42</Notes>
  <HiddenSlides>0</HiddenSlides>
  <MMClips>43</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43</vt:i4>
      </vt:variant>
    </vt:vector>
  </HeadingPairs>
  <TitlesOfParts>
    <vt:vector size="45" baseType="lpstr">
      <vt:lpstr>PowerPoint1</vt:lpstr>
      <vt:lpstr>Acrobat Document</vt:lpstr>
      <vt:lpstr>Child Outcomes Baseline and Targets for Indicator 7 on the State Performance Plan</vt:lpstr>
      <vt:lpstr>Outcomes</vt:lpstr>
      <vt:lpstr>ACCOUNTABILITY</vt:lpstr>
      <vt:lpstr>Accountability Framework Early Childhood</vt:lpstr>
      <vt:lpstr>Accountability Framework Early Childhood</vt:lpstr>
      <vt:lpstr>Slide 6</vt:lpstr>
      <vt:lpstr>Early Childhood  Outcomes Center</vt:lpstr>
      <vt:lpstr>Early Childhood  Outcomes Center</vt:lpstr>
      <vt:lpstr>The Basics of Quality Data and Target Setting </vt:lpstr>
      <vt:lpstr>Goal of Early Intervention/Early Childhood Special Education</vt:lpstr>
      <vt:lpstr>Child Outcomes</vt:lpstr>
      <vt:lpstr>Child Outcomes</vt:lpstr>
      <vt:lpstr>Child Outcomes</vt:lpstr>
      <vt:lpstr>OSEP Reporting Categories</vt:lpstr>
      <vt:lpstr>Key Concepts Related to  Progress Categories</vt:lpstr>
      <vt:lpstr>Slide 16</vt:lpstr>
      <vt:lpstr>The “a” Category </vt:lpstr>
      <vt:lpstr>Slide 18</vt:lpstr>
      <vt:lpstr>Slide 19</vt:lpstr>
      <vt:lpstr>The “b” Category</vt:lpstr>
      <vt:lpstr>Slide 21</vt:lpstr>
      <vt:lpstr>Slide 22</vt:lpstr>
      <vt:lpstr>Slide 23</vt:lpstr>
      <vt:lpstr>The “c” Category</vt:lpstr>
      <vt:lpstr>Slide 25</vt:lpstr>
      <vt:lpstr>The “d” Category</vt:lpstr>
      <vt:lpstr>Slide 27</vt:lpstr>
      <vt:lpstr>The “e” Category</vt:lpstr>
      <vt:lpstr>Slide 29</vt:lpstr>
      <vt:lpstr>Slide 30</vt:lpstr>
      <vt:lpstr>Summary Statement Data</vt:lpstr>
      <vt:lpstr>Summary Statement 1</vt:lpstr>
      <vt:lpstr>Percent of Children Who Made Greater than Expected Progress</vt:lpstr>
      <vt:lpstr>Percent Who Exited at  Age Expectations</vt:lpstr>
      <vt:lpstr>Data, Evidence, Results</vt:lpstr>
      <vt:lpstr>Inference, Interpretation</vt:lpstr>
      <vt:lpstr>Action</vt:lpstr>
      <vt:lpstr>Slide 38</vt:lpstr>
      <vt:lpstr>Indicator 7: Early Childhood Outcomes SAPEC November 2009 Baseline and Targets – Re-Analysis Re-analysis of data changes baseline and proposed new targets. Revised information for SAPEC consideration and approval during January 2010 meeting. This data in February 2010 APR.</vt:lpstr>
      <vt:lpstr>Slide 40</vt:lpstr>
      <vt:lpstr>Slide 41</vt:lpstr>
      <vt:lpstr>Slide 42</vt:lpstr>
      <vt:lpstr>Slide 43</vt:lpstr>
    </vt:vector>
  </TitlesOfParts>
  <Company>ISM ODE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dc:title>
  <dc:creator>ISM ODE</dc:creator>
  <cp:lastModifiedBy>pete.lupiba</cp:lastModifiedBy>
  <cp:revision>302</cp:revision>
  <dcterms:created xsi:type="dcterms:W3CDTF">2008-11-25T20:01:07Z</dcterms:created>
  <dcterms:modified xsi:type="dcterms:W3CDTF">2010-05-20T14:32:28Z</dcterms:modified>
</cp:coreProperties>
</file>