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751" r:id="rId3"/>
    <p:sldMasterId id="2147483766" r:id="rId4"/>
    <p:sldMasterId id="2147483796" r:id="rId5"/>
    <p:sldMasterId id="2147483811" r:id="rId6"/>
  </p:sldMasterIdLst>
  <p:notesMasterIdLst>
    <p:notesMasterId r:id="rId37"/>
  </p:notesMasterIdLst>
  <p:handoutMasterIdLst>
    <p:handoutMasterId r:id="rId38"/>
  </p:handoutMasterIdLst>
  <p:sldIdLst>
    <p:sldId id="511" r:id="rId7"/>
    <p:sldId id="512" r:id="rId8"/>
    <p:sldId id="513" r:id="rId9"/>
    <p:sldId id="514" r:id="rId10"/>
    <p:sldId id="515" r:id="rId11"/>
    <p:sldId id="516" r:id="rId12"/>
    <p:sldId id="517" r:id="rId13"/>
    <p:sldId id="542" r:id="rId14"/>
    <p:sldId id="519" r:id="rId15"/>
    <p:sldId id="520" r:id="rId16"/>
    <p:sldId id="521" r:id="rId17"/>
    <p:sldId id="523" r:id="rId18"/>
    <p:sldId id="524" r:id="rId19"/>
    <p:sldId id="526" r:id="rId20"/>
    <p:sldId id="543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541" r:id="rId36"/>
  </p:sldIdLst>
  <p:sldSz cx="9144000" cy="6858000" type="screen4x3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B8"/>
    <a:srgbClr val="523F69"/>
    <a:srgbClr val="000099"/>
    <a:srgbClr val="224568"/>
    <a:srgbClr val="006600"/>
    <a:srgbClr val="6600CC"/>
    <a:srgbClr val="003300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1771" autoAdjust="0"/>
  </p:normalViewPr>
  <p:slideViewPr>
    <p:cSldViewPr>
      <p:cViewPr>
        <p:scale>
          <a:sx n="60" d="100"/>
          <a:sy n="60" d="100"/>
        </p:scale>
        <p:origin x="-121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28" y="-84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bbeler\My%20Documents\Projects\EC%20Outcomes%20Center\Presentation\Developmental%20Trajecto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Developmental</a:t>
            </a:r>
            <a:r>
              <a:rPr lang="en-US" sz="2400" baseline="0" dirty="0"/>
              <a:t> Trajectories</a:t>
            </a:r>
            <a:endParaRPr lang="en-US" sz="2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Sheet1!$B$4</c:f>
              <c:strCache>
                <c:ptCount val="1"/>
                <c:pt idx="0">
                  <c:v>Functioning like same aged peers</c:v>
                </c:pt>
              </c:strCache>
            </c:strRef>
          </c:tx>
          <c:spPr>
            <a:ln w="38100">
              <a:solidFill>
                <a:srgbClr val="9933FF"/>
              </a:solidFill>
            </a:ln>
          </c:spPr>
          <c:marker>
            <c:symbol val="none"/>
          </c:marker>
          <c:val>
            <c:numRef>
              <c:f>Sheet1!$B$5:$B$16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Improved functioning to that of same aged peers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Sheet1!$A$5:$A$16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cat>
          <c:val>
            <c:numRef>
              <c:f>Sheet1!$C$5:$C$16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18</c:v>
                </c:pt>
                <c:pt idx="5">
                  <c:v>24</c:v>
                </c:pt>
                <c:pt idx="6">
                  <c:v>30</c:v>
                </c:pt>
                <c:pt idx="7">
                  <c:v>37</c:v>
                </c:pt>
                <c:pt idx="8">
                  <c:v>44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val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Moved closer to functioning like same aged peers</c:v>
                </c:pt>
              </c:strCache>
            </c:strRef>
          </c:tx>
          <c:spPr>
            <a:ln w="38100">
              <a:solidFill>
                <a:srgbClr val="FF6600"/>
              </a:solidFill>
            </a:ln>
          </c:spPr>
          <c:marker>
            <c:symbol val="none"/>
          </c:marker>
          <c:cat>
            <c:numRef>
              <c:f>Sheet1!$A$5:$A$16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cat>
          <c:val>
            <c:numRef>
              <c:f>Sheet1!$D$5:$D$16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16</c:v>
                </c:pt>
                <c:pt idx="6">
                  <c:v>21</c:v>
                </c:pt>
                <c:pt idx="7">
                  <c:v>26</c:v>
                </c:pt>
                <c:pt idx="8">
                  <c:v>31</c:v>
                </c:pt>
                <c:pt idx="9">
                  <c:v>36</c:v>
                </c:pt>
                <c:pt idx="10">
                  <c:v>42</c:v>
                </c:pt>
                <c:pt idx="11">
                  <c:v>47</c:v>
                </c:pt>
              </c:numCache>
            </c:numRef>
          </c:val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Improved functioning, no change in trajectory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Sheet1!$A$5:$A$16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cat>
          <c:val>
            <c:numRef>
              <c:f>Sheet1!$E$5:$E$16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</c:numCache>
            </c:numRef>
          </c:val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Did not improve functioning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Sheet1!$A$5:$A$16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66</c:v>
                </c:pt>
              </c:numCache>
            </c:numRef>
          </c:cat>
          <c:val>
            <c:numRef>
              <c:f>Sheet1!$F$5:$F$16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marker val="1"/>
        <c:axId val="89153536"/>
        <c:axId val="66707456"/>
      </c:lineChart>
      <c:catAx>
        <c:axId val="89153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/>
                  <a:t>Age in Months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6707456"/>
        <c:crosses val="autoZero"/>
        <c:auto val="1"/>
        <c:lblAlgn val="ctr"/>
        <c:lblOffset val="100"/>
      </c:catAx>
      <c:valAx>
        <c:axId val="66707456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/>
                  <a:t>Growth in Outcome</a:t>
                </a:r>
              </a:p>
            </c:rich>
          </c:tx>
          <c:layout/>
        </c:title>
        <c:numFmt formatCode="General" sourceLinked="0"/>
        <c:majorTickMark val="none"/>
        <c:tickLblPos val="nextTo"/>
        <c:crossAx val="891535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spPr>
    <a:ln>
      <a:solidFill>
        <a:schemeClr val="accent1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42145" y="305217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Ohio ECO Institute</a:t>
            </a:r>
            <a:endParaRPr lang="en-US" dirty="0"/>
          </a:p>
          <a:p>
            <a:pPr>
              <a:defRPr/>
            </a:pPr>
            <a:r>
              <a:rPr lang="en-US" dirty="0" smtClean="0"/>
              <a:t>May 2010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342" y="0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342" y="8829037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46A15D2A-CEFB-454F-831C-AF927C6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8191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2" y="0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9A4E8AF-FB59-4ECE-8C80-76E13B1AC5D3}" type="datetimeFigureOut">
              <a:rPr lang="en-US"/>
              <a:pPr>
                <a:defRPr/>
              </a:pPr>
              <a:t>5/19/2010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933" y="4414519"/>
            <a:ext cx="550794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037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2" y="8829037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22E3482-1AC4-4480-8E1D-0AB2BCEB3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C5929-C3DE-4DD9-9B8C-AFC5ED017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5325"/>
            <a:ext cx="4646613" cy="348615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1" y="4414177"/>
            <a:ext cx="5508637" cy="418660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</a:t>
            </a:r>
            <a:r>
              <a:rPr lang="en-US" baseline="0" dirty="0" smtClean="0"/>
              <a:t> 3 – culminating statements</a:t>
            </a:r>
          </a:p>
          <a:p>
            <a:r>
              <a:rPr lang="en-US" baseline="0" dirty="0" smtClean="0"/>
              <a:t>Do 2, 4, 6, 9 – are you comfortable?  Do you want to practice a little more?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Might be especially useful for working with families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5325"/>
            <a:ext cx="4646613" cy="348615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1" y="4414177"/>
            <a:ext cx="5508637" cy="418660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32FEF-0F0A-4413-ACC7-FB8D6A9931C0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92150"/>
            <a:ext cx="4610100" cy="3457575"/>
          </a:xfrm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19" y="4378671"/>
            <a:ext cx="5064186" cy="422695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C13F6-6EC5-4FB5-ABD7-E5D8434F552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92150"/>
            <a:ext cx="4610100" cy="3457575"/>
          </a:xfrm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19" y="4378671"/>
            <a:ext cx="5064186" cy="4226957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0A7F6-25FE-47F6-B886-A6AAF625CBF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C9412-BAEA-4765-BA39-33B13E3D4410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why might you want to know this?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C9412-BAEA-4765-BA39-33B13E3D4410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A4236-022B-431E-96FA-351462F6D7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7" y="4415791"/>
            <a:ext cx="5046663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578" indent="-232578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83511-7055-45C2-BB21-D743D5C6D469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86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6FC6EC-7840-4160-832F-453BEF795E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7" y="4415791"/>
            <a:ext cx="5046663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 dirty="0" smtClean="0">
              <a:latin typeface="Symbol" pitchFamily="18" charset="2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DCCAA-6518-4F6D-B142-72FA13C986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83511-7055-45C2-BB21-D743D5C6D469}" type="slidenum">
              <a:rPr lang="en-US"/>
              <a:pPr/>
              <a:t>7</a:t>
            </a:fld>
            <a:endParaRPr lang="en-US"/>
          </a:p>
        </p:txBody>
      </p:sp>
      <p:sp>
        <p:nvSpPr>
          <p:cNvPr id="86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0086B-FE29-42BD-B1B4-F60304D1E2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1" y="4415791"/>
            <a:ext cx="5507044" cy="418338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rgbClr val="2245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2456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7DB5-E535-4D58-B47D-FE3F48080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rst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2D2E-7C77-4AF2-8AD8-5058B673B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7565-7CFA-4911-94BD-ED477B8C1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B9C9-56F6-4ADD-B4A8-649640E21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91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048C-CA09-482D-B509-7B33E7C8B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8675-5A37-4EA8-9D04-8C05A6313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4758-7142-4F60-AB32-4D38056C4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91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3BA3-4780-4BBF-A926-AE48C7EF6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983B-A996-4C58-ACA5-A3614C6F1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17B8-CCAE-4E48-B202-6E9F5F1B2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  <a:lvl2pP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1953DF62-26BB-4E12-BC37-228610316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Secon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692C6903-1743-4F66-A1E1-8E479C643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0580-15A6-4E6E-A8EB-177DB23F4F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1656-C04C-4C4B-A558-1F91F64B4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DEB4-6A4B-4C45-B27F-EA6B7F311E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0DC1-277C-48AD-81DE-AFDC5FE9C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EDAA-BC19-4AD4-B633-9614C112D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0073-7DD2-4DC4-AEAE-0AE707050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AFAD-517C-4903-B695-E1F780FF9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EC958-E46F-4994-8058-A5444C4A9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thir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47995C5E-8F69-4404-985A-593E1D698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9571-9C42-4A4C-B688-F260DFD1F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FC27-B157-4DF2-8DAF-C08A4FBD6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55C9-D5B5-4D0D-A410-8A3AE6F0F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DA04-0460-4E9A-BC18-9A3406F60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E910-4C7F-4DCB-BBC7-6C6393DB3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BA49-829F-4423-B10B-F0F4E4D69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B433-F82C-4034-95A5-F35E414A5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B05B-62BC-40DA-AA8E-86190A02A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C4CB-DD48-4AC7-B14F-99C07A2224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our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E0C68C25-49C4-46A0-A164-0A8C884F3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65E31-0512-4941-8651-9354CA085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5C1C-C290-4D17-B454-91D2A1D4C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EC74-CED3-42DB-B64D-423490AA0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1977-7F77-473C-B9D9-0F773AEB4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AC16-3F97-455B-ABE9-8FDA5981D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C8CA-BCB9-4086-9949-8747C6E04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0213-635C-4591-A172-07C489A2D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9273-CADD-438B-AF85-55A08702E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4CFA-82C1-47BC-A8B6-FE9727CF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f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375B5C1F-A8C5-424E-9894-3AA0CD7A1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F534-D375-48D8-A9D6-CFDFEB0FB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EA9E-345B-486D-927A-05EF4099A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CE98-2700-4863-A715-7B495BA9D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D5AB-D770-42B2-B9A9-CA2E092E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06D7-0C62-47F6-AF2E-08873796B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6A5B-4173-48D0-A385-EF52A9566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D0C6-B720-4631-85BE-51B4D8BBC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5CCE-8ED4-41D1-8C4D-DC07D7000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0D91-35C7-4D19-AC08-46749F46E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E485-FEA7-4FA1-B013-CCFBD25ED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81200"/>
            <a:ext cx="5111750" cy="41449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  <a:lvl2pPr>
              <a:defRPr sz="2800">
                <a:solidFill>
                  <a:srgbClr val="000099"/>
                </a:solidFill>
              </a:defRPr>
            </a:lvl2pPr>
            <a:lvl3pPr>
              <a:defRPr sz="2400">
                <a:solidFill>
                  <a:srgbClr val="000099"/>
                </a:solidFill>
              </a:defRPr>
            </a:lvl3pPr>
            <a:lvl4pPr>
              <a:defRPr sz="2000">
                <a:solidFill>
                  <a:srgbClr val="000099"/>
                </a:solidFill>
              </a:defRPr>
            </a:lvl4pPr>
            <a:lvl5pPr>
              <a:defRPr sz="2000">
                <a:solidFill>
                  <a:srgbClr val="00009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E91D-41EA-4087-9A18-2093DE4B7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6228-AA7A-4A7E-977E-A44A4E3A7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381000" y="304800"/>
            <a:ext cx="8534400" cy="1219200"/>
          </a:xfrm>
          <a:prstGeom prst="rect">
            <a:avLst/>
          </a:prstGeom>
          <a:solidFill>
            <a:srgbClr val="4E2AB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32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457200" y="1143000"/>
            <a:ext cx="1600200" cy="1524000"/>
          </a:xfrm>
          <a:prstGeom prst="ellipse">
            <a:avLst/>
          </a:prstGeom>
          <a:noFill/>
          <a:ln w="9525" cap="flat" cmpd="sng" algn="ctr">
            <a:solidFill>
              <a:srgbClr val="339933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151" name="Picture 12" descr="pink shirt girl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4800" y="30480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4" descr="blond_happy_baby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05600" y="3048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6" descr="girl_with_bal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381000"/>
            <a:ext cx="8191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5" descr="girl_in_wheelchai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685800"/>
            <a:ext cx="83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 descr="tie_dye_bo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5200" y="6096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7" descr="eco_round_logo_w_purpl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" y="228600"/>
            <a:ext cx="17526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fld id="{CFA39685-D68F-4561-B745-71463EE09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175" name="Picture 14" descr="girl_with_ball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371600"/>
            <a:ext cx="6858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127BCD32-B8B1-4B60-800B-62699F4AF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96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97" r:id="rId8"/>
    <p:sldLayoutId id="2147484766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6E664CDE-7449-45EB-8EB8-AB4097DD4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201" name="Picture 15" descr="girl_in_wheelchair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7" r:id="rId1"/>
    <p:sldLayoutId id="2147484798" r:id="rId2"/>
    <p:sldLayoutId id="2147484799" r:id="rId3"/>
    <p:sldLayoutId id="2147484768" r:id="rId4"/>
    <p:sldLayoutId id="2147484769" r:id="rId5"/>
    <p:sldLayoutId id="2147484770" r:id="rId6"/>
    <p:sldLayoutId id="2147484771" r:id="rId7"/>
    <p:sldLayoutId id="2147484800" r:id="rId8"/>
    <p:sldLayoutId id="2147484772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182563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3E0CAFC6-C2FE-4CAB-AE23-784F1376D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5" name="Picture 14" descr="blond_happy_baby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801" r:id="rId2"/>
    <p:sldLayoutId id="2147484774" r:id="rId3"/>
    <p:sldLayoutId id="2147484775" r:id="rId4"/>
    <p:sldLayoutId id="2147484776" r:id="rId5"/>
    <p:sldLayoutId id="2147484777" r:id="rId6"/>
    <p:sldLayoutId id="2147484778" r:id="rId7"/>
    <p:sldLayoutId id="2147484802" r:id="rId8"/>
    <p:sldLayoutId id="2147484779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136525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DB84FBEA-FAEA-4EFA-B8A0-BE1EE00F5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9" name="Picture 13" descr="tie_dye_boy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47775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803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804" r:id="rId8"/>
    <p:sldLayoutId id="2147484786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E86127DA-2B73-4237-ADF3-B61E90805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73" name="Picture 12" descr="pink shirt girl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37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805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806" r:id="rId8"/>
    <p:sldLayoutId id="2147484793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Childhood Outcomes </a:t>
            </a:r>
            <a:br>
              <a:rPr lang="en-US" dirty="0" smtClean="0"/>
            </a:br>
            <a:r>
              <a:rPr lang="en-US" dirty="0" smtClean="0"/>
              <a:t>ECO Institute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Kathy Hebbeler, ECO at SRI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Robin Rooney ECO at FPG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50" y="5657850"/>
            <a:ext cx="8629650" cy="10156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Prepared for the Office of Early Learning and School Readiness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Ohio Department of Education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May 2010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 smtClean="0">
                <a:effectLst/>
              </a:rPr>
              <a:t>What States Report: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OSEP Reporting Categories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3550" indent="-463550">
              <a:lnSpc>
                <a:spcPct val="90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en-US" sz="2400" dirty="0" smtClean="0"/>
              <a:t>Percentage of children who: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a.	Did not improve functioning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b.	Improved functioning, but not sufficient to move nearer to functioning comparable to same-aged peers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c.	Improved functioning to a level nearer to same-aged peers but did not reach it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d.	Improved functioning to reach a level comparable to same-aged peers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e.	Maintained functioning at a level comparable to same-aged peers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63900713-7557-4CE0-BAA9-0AF4C34EA89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3 outcomes x 5 “measures” = 15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connection?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87952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COSF ratings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sz="3600" dirty="0" smtClean="0"/>
              <a:t>OSEP categories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sz="3600" dirty="0" smtClean="0"/>
              <a:t>Summary Statements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Outcomes Center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971800" y="2895600"/>
            <a:ext cx="685800" cy="57150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5562600" y="4114800"/>
            <a:ext cx="628650" cy="628650"/>
          </a:xfrm>
          <a:prstGeom prst="straightConnector1">
            <a:avLst/>
          </a:prstGeom>
          <a:solidFill>
            <a:schemeClr val="accent1"/>
          </a:solidFill>
          <a:ln w="60325" cap="rnd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0"/>
            <a:ext cx="8229600" cy="3840163"/>
          </a:xfrm>
        </p:spPr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 l="901" t="11414" b="4715"/>
          <a:stretch>
            <a:fillRect/>
          </a:stretch>
        </p:blipFill>
        <p:spPr bwMode="auto">
          <a:xfrm>
            <a:off x="400050" y="1657350"/>
            <a:ext cx="84010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00100" y="800100"/>
            <a:ext cx="7658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COSF Ratings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Ratings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concepts in the scale can be summarized with a number or with a statement.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Day 1, Handout 3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FAEED-8498-42DC-AB74-D7E15757BD3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AFAEED-8498-42DC-AB74-D7E15757BD3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71500" y="400050"/>
          <a:ext cx="8115299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6248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Day 1, Handout 4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dirty="0" smtClean="0"/>
              <a:t>Key Concepts Related to </a:t>
            </a:r>
            <a:br>
              <a:rPr lang="en-US" dirty="0" smtClean="0"/>
            </a:br>
            <a:r>
              <a:rPr lang="en-US" dirty="0" smtClean="0"/>
              <a:t>Progress Categories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2362200"/>
            <a:ext cx="4191000" cy="4114800"/>
          </a:xfrm>
        </p:spPr>
        <p:txBody>
          <a:bodyPr/>
          <a:lstStyle/>
          <a:p>
            <a:r>
              <a:rPr lang="en-US" sz="2600" smtClean="0"/>
              <a:t>Progress categories require 2 data points for each child, </a:t>
            </a:r>
          </a:p>
          <a:p>
            <a:r>
              <a:rPr lang="en-US" sz="2600" smtClean="0"/>
              <a:t>are based on growth trajectories,</a:t>
            </a:r>
          </a:p>
          <a:p>
            <a:r>
              <a:rPr lang="en-US" sz="2600" smtClean="0"/>
              <a:t>compare a child to him or herself over time, and also compare each child to age expectations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Early Childhood Outcomes Center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7ACEE0-D4F8-41D5-8BE6-EAC753CAF10B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2765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3952169" cy="2590800"/>
          </a:xfrm>
          <a:prstGeom prst="rect">
            <a:avLst/>
          </a:prstGeom>
          <a:noFill/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 smtClean="0">
                <a:effectLst/>
              </a:rPr>
              <a:t>What States Report: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OSEP Reporting Categories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3550" indent="-463550">
              <a:lnSpc>
                <a:spcPct val="90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en-US" sz="2400" dirty="0" smtClean="0"/>
              <a:t>Percentage of children who: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a.	Did not improve functioning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b.	Improved functioning, but not sufficient to move nearer to functioning comparable to same-aged peers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c.	Improved functioning to a level nearer to same-aged peers but did not reach it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d.	Improved functioning to reach a level comparable to same-aged peers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e.	Maintained functioning at a level comparable to same-aged peers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63900713-7557-4CE0-BAA9-0AF4C34EA89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905000" y="6172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3 outcomes x 5 “measures” = 15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/>
              <a:t>COSF Ratings to OSEP Categories</a:t>
            </a:r>
          </a:p>
          <a:p>
            <a:pPr algn="r">
              <a:buNone/>
            </a:pPr>
            <a:r>
              <a:rPr lang="en-US" dirty="0" smtClean="0"/>
              <a:t>(Day 1, Handout 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6" name="Picture 2" descr="C:\Documents and Settings\khebbeler\My Documents\My Pictures\Microsoft Clip Organizer\j0430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971800"/>
            <a:ext cx="2702299" cy="198239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Summary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reported on the OSEP Progress Categories for a few years</a:t>
            </a:r>
          </a:p>
          <a:p>
            <a:r>
              <a:rPr lang="en-US" dirty="0" smtClean="0"/>
              <a:t>States knew they would be asked to set targets</a:t>
            </a:r>
          </a:p>
          <a:p>
            <a:r>
              <a:rPr lang="en-US" dirty="0" smtClean="0"/>
              <a:t>Using the progress categories would require setting 15 targets…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300" y="51435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Summary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 prepared papers with options</a:t>
            </a:r>
          </a:p>
          <a:p>
            <a:r>
              <a:rPr lang="en-US" dirty="0" smtClean="0"/>
              <a:t>Convened stakeholders</a:t>
            </a:r>
          </a:p>
          <a:p>
            <a:r>
              <a:rPr lang="en-US" dirty="0" smtClean="0"/>
              <a:t>Extensive discussion about pros and cons of various summary statements</a:t>
            </a:r>
          </a:p>
          <a:p>
            <a:pPr>
              <a:buNone/>
            </a:pPr>
            <a:r>
              <a:rPr lang="en-US" dirty="0" smtClean="0"/>
              <a:t>See </a:t>
            </a:r>
            <a:r>
              <a:rPr lang="en-US" b="1" dirty="0" smtClean="0"/>
              <a:t>Options and ECO Recommendations for Summary Statements for Target Setting </a:t>
            </a:r>
            <a:r>
              <a:rPr lang="en-US" dirty="0" smtClean="0"/>
              <a:t>on the ECO web site</a:t>
            </a:r>
          </a:p>
          <a:p>
            <a:pPr>
              <a:buNone/>
            </a:pPr>
            <a:r>
              <a:rPr lang="en-US" sz="1800" dirty="0" smtClean="0"/>
              <a:t>http://www.fpg.unc.edu/~eco/assets/pdfs/summary_of_target_setting-2.pdf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r>
              <a:rPr lang="en-US" dirty="0" smtClean="0"/>
              <a:t>What we hope you get out of our time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Understand the Summary Statements for child outcomes</a:t>
            </a:r>
          </a:p>
          <a:p>
            <a:pPr lvl="1"/>
            <a:r>
              <a:rPr lang="en-US" dirty="0" smtClean="0"/>
              <a:t>The background, the meaning, the math</a:t>
            </a:r>
          </a:p>
          <a:p>
            <a:pPr>
              <a:tabLst>
                <a:tab pos="3373438" algn="l"/>
              </a:tabLst>
            </a:pPr>
            <a:r>
              <a:rPr lang="en-US" sz="2800" dirty="0" smtClean="0"/>
              <a:t>Develop at least a beginning understanding of how to analyze child outcomes data</a:t>
            </a:r>
          </a:p>
          <a:p>
            <a:pPr>
              <a:tabLst>
                <a:tab pos="3373438" algn="l"/>
              </a:tabLst>
            </a:pPr>
            <a:r>
              <a:rPr lang="en-US" sz="2800" dirty="0" smtClean="0"/>
              <a:t>Begin to understand how to use data for program improvement</a:t>
            </a:r>
          </a:p>
          <a:p>
            <a:pPr>
              <a:tabLst>
                <a:tab pos="3373438" algn="l"/>
              </a:tabLst>
            </a:pPr>
            <a:r>
              <a:rPr lang="en-US" sz="2800" dirty="0" smtClean="0"/>
              <a:t>Be able to explain Summary Statements and other data to public and media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172200"/>
            <a:ext cx="2895600" cy="365125"/>
          </a:xfrm>
        </p:spPr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Statement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Of those children who entered the program below age expectations in each Outcome, the percent who substantially increased their rate of growth by the time they turned 6 years of age or exited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Think about Summary Statement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many children changed growth trajectories during their time in the program?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Percent of the children who entered the program below age expectations made greater than expected gains, made substantial increases in their rates of growth, i.e. changed their growth trajectories</a:t>
            </a:r>
          </a:p>
          <a:p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</a:t>
            </a:r>
            <a:r>
              <a:rPr lang="en-US" dirty="0" err="1" smtClean="0"/>
              <a:t>Outcombegines</a:t>
            </a:r>
            <a:r>
              <a:rPr lang="en-US" dirty="0" smtClean="0"/>
              <a:t> Center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       Formula for SS 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sz="6000" dirty="0" smtClean="0"/>
          </a:p>
          <a:p>
            <a:pPr algn="ctr" eaLnBrk="1" hangingPunct="1">
              <a:buNone/>
            </a:pPr>
            <a:r>
              <a:rPr lang="en-US" sz="6000" dirty="0" smtClean="0"/>
              <a:t>(</a:t>
            </a:r>
            <a:r>
              <a:rPr lang="en-US" sz="6000" dirty="0" err="1" smtClean="0"/>
              <a:t>c+d</a:t>
            </a:r>
            <a:r>
              <a:rPr lang="en-US" sz="6000" dirty="0" smtClean="0"/>
              <a:t>)/(</a:t>
            </a:r>
            <a:r>
              <a:rPr lang="en-US" sz="6000" dirty="0" err="1" smtClean="0"/>
              <a:t>a+b+c+d</a:t>
            </a:r>
            <a:r>
              <a:rPr lang="en-US" sz="6000" dirty="0" smtClean="0"/>
              <a:t>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DDA5240-E490-4C1C-A70C-BF63B91CB3F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543800" y="6324600"/>
            <a:ext cx="1371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31C1475-131A-464B-BFA1-A3BF5A3B510D}" type="slidenum">
              <a:rPr lang="en-US" sz="1400">
                <a:solidFill>
                  <a:schemeClr val="bg1"/>
                </a:solidFill>
                <a:latin typeface="+mn-lt"/>
              </a:rPr>
              <a:pPr algn="r" eaLnBrk="1" hangingPunct="1">
                <a:defRPr/>
              </a:pPr>
              <a:t>22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4" descr="at-the-beac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70" y="400050"/>
            <a:ext cx="2455580" cy="1828800"/>
          </a:xfrm>
          <a:prstGeom prst="rect">
            <a:avLst/>
          </a:prstGeom>
          <a:noFill/>
          <a:ln w="9525">
            <a:solidFill>
              <a:srgbClr val="B9EBFF">
                <a:shade val="80000"/>
              </a:srgb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Statement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68325" indent="-568325">
              <a:buNone/>
            </a:pPr>
            <a:r>
              <a:rPr lang="en-US" dirty="0" smtClean="0"/>
              <a:t>2.  The percent of children who were functioning within age expectations in each Outcome by the time they turned 6 years of age or exited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Ways to Think about Summary Statement 2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B4E85-7576-4BF1-B5C9-F41AB051379C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572419" name="Rectangle 3"/>
          <p:cNvSpPr>
            <a:spLocks noChangeArrowheads="1"/>
          </p:cNvSpPr>
          <p:nvPr/>
        </p:nvSpPr>
        <p:spPr bwMode="auto">
          <a:xfrm flipV="1">
            <a:off x="2971800" y="296863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 eaLnBrk="1" hangingPunct="1"/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457200" y="2209800"/>
            <a:ext cx="8115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How many children were functioning like same aged peers when they left the program?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Percent of the children who were functioning at age expectations in this outcome area when they exited the program, including those who: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1" algn="l">
              <a:buFontTx/>
              <a:buChar char="•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started out behind and caught up and</a:t>
            </a:r>
          </a:p>
          <a:p>
            <a:pPr lvl="1" algn="l">
              <a:buFont typeface="Arial" pitchFamily="34" charset="0"/>
              <a:buChar char="•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entered and exited at age level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for SS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(</a:t>
            </a:r>
            <a:r>
              <a:rPr lang="en-US" sz="6000" dirty="0" err="1" smtClean="0"/>
              <a:t>d+e</a:t>
            </a:r>
            <a:r>
              <a:rPr lang="en-US" sz="6000" dirty="0" smtClean="0"/>
              <a:t>)/(</a:t>
            </a:r>
            <a:r>
              <a:rPr lang="en-US" sz="6000" dirty="0" err="1" smtClean="0"/>
              <a:t>a+b+c+d+e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CAD0F-2C36-4CDD-81B1-ACAB810149F5}" type="slidenum">
              <a:rPr lang="en-US"/>
              <a:pPr/>
              <a:t>25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4914900"/>
            <a:ext cx="2222090" cy="16144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Activity</a:t>
            </a:r>
            <a:endParaRPr lang="en-US" sz="3600" dirty="0"/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22960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Use the Ohio data on Handout 8.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SS 1 for Outcome 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SS 2 for Outcome 3.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dirty="0" smtClean="0"/>
              <a:t>Use the National data on Handout 8.</a:t>
            </a:r>
          </a:p>
          <a:p>
            <a:pPr marL="514350" indent="-514350">
              <a:buNone/>
            </a:pPr>
            <a:r>
              <a:rPr lang="en-US" dirty="0" smtClean="0"/>
              <a:t>3.  Calculate SS 1 for Outcome 1.</a:t>
            </a:r>
          </a:p>
          <a:p>
            <a:pPr marL="514350" indent="-514350">
              <a:buNone/>
            </a:pPr>
            <a:r>
              <a:rPr lang="en-US" dirty="0" smtClean="0"/>
              <a:t>4.  Calculate SS 2 for Outcome 3.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F0B59-79F0-4EE9-9C41-3FD6D0B6DB04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Early Childhood Outcomes Center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Other Summary Statements </a:t>
            </a:r>
            <a:endParaRPr lang="en-US" sz="4000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indent="-452438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Percent of children who made progress</a:t>
            </a:r>
          </a:p>
          <a:p>
            <a:pPr marL="914400" indent="-452438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914400" indent="-452438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What is the formula?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D2E65-5146-43A8-8BA6-9A47113F83A3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Other Summary Statements </a:t>
            </a:r>
            <a:endParaRPr lang="en-US" sz="4000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indent="-452438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Of those children who entered the program below age expectations in Outcome __, the percent who made progress </a:t>
            </a:r>
          </a:p>
          <a:p>
            <a:pPr marL="914400" indent="-452438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914400" indent="-452438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What is the formula?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D2E65-5146-43A8-8BA6-9A47113F83A3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Statements 1 and 2 for Local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statement data for local districts will be released in 2010.</a:t>
            </a:r>
          </a:p>
          <a:p>
            <a:r>
              <a:rPr lang="en-US" dirty="0" smtClean="0"/>
              <a:t>Be prepared to explain the numbers.</a:t>
            </a:r>
          </a:p>
          <a:p>
            <a:r>
              <a:rPr lang="en-US" dirty="0" smtClean="0"/>
              <a:t>Step 1.  Understand where the numbers came from.</a:t>
            </a:r>
          </a:p>
          <a:p>
            <a:r>
              <a:rPr lang="en-US" dirty="0" smtClean="0"/>
              <a:t>Step 2.  Understand what the numbers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9D6EA4-C308-4CC6-B98B-BF03CA9795A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Summary Statements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600" dirty="0" smtClean="0"/>
              <a:t>Of those children who entered the program below age expectations in each Outcome, the percent who substantially increased their rate of growth by the time they turned 6 years of age or exited the program.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US" sz="2600" dirty="0" smtClean="0"/>
              <a:t>The percent of children who were functioning within age expectations in each Outcome by the time they turned 6 years of age or exited the program.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400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9884-F6FA-4296-98E6-D7ADEE61429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Who do you want to be?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F49170F-A9B6-4E3A-81F7-431C1E24F541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219200" y="3748683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Day 1, Handout 9</a:t>
            </a:r>
            <a:endParaRPr lang="en-US" sz="4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care?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 2011, data on the Summary Statements will be released by local district for the first time.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What does this mean for you?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D6F44-6A20-4C4F-BBDA-18ADC2821AA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will be asked to explain what the summary statements mean to ____?</a:t>
            </a:r>
          </a:p>
          <a:p>
            <a:r>
              <a:rPr lang="en-US" sz="2800" dirty="0" smtClean="0"/>
              <a:t>You will be asked to </a:t>
            </a:r>
            <a:r>
              <a:rPr lang="en-US" sz="2800" smtClean="0"/>
              <a:t>explain/defend related </a:t>
            </a:r>
            <a:r>
              <a:rPr lang="en-US" sz="2800" dirty="0" smtClean="0"/>
              <a:t>data for your district.</a:t>
            </a:r>
          </a:p>
          <a:p>
            <a:r>
              <a:rPr lang="en-US" sz="2800" dirty="0" smtClean="0"/>
              <a:t>You will choose to examine your data to see what you can learn about the kinds of progress children are making in your district. </a:t>
            </a:r>
          </a:p>
          <a:p>
            <a:pPr lvl="1"/>
            <a:r>
              <a:rPr lang="en-US" sz="2400" dirty="0" smtClean="0"/>
              <a:t>Program improvement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5FB86-FC2C-43B3-8E2C-0E23BC35FB9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the Summary Statements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667000"/>
          <a:ext cx="8229600" cy="34290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40737"/>
                <a:gridCol w="7088863"/>
              </a:tblGrid>
              <a:tr h="4845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smtClean="0"/>
                        <a:t>1992</a:t>
                      </a:r>
                      <a:endParaRPr lang="en-US" sz="24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 smtClean="0"/>
                        <a:t>Osborne and </a:t>
                      </a:r>
                      <a:r>
                        <a:rPr lang="en-US" sz="2000" b="0" dirty="0" err="1" smtClean="0"/>
                        <a:t>Graebler</a:t>
                      </a:r>
                      <a:r>
                        <a:rPr lang="en-US" sz="2000" b="0" dirty="0" smtClean="0"/>
                        <a:t> publish Reinventing Government</a:t>
                      </a:r>
                      <a:endParaRPr lang="en-US" sz="20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smtClean="0"/>
                        <a:t>1993</a:t>
                      </a:r>
                      <a:endParaRPr lang="en-US" sz="24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 smtClean="0"/>
                        <a:t>GPRA (Government Performance and Results Act) passed</a:t>
                      </a:r>
                      <a:endParaRPr lang="en-US" sz="20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</a:tr>
              <a:tr h="160268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smtClean="0"/>
                        <a:t>2003</a:t>
                      </a:r>
                      <a:endParaRPr lang="en-US" sz="24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2003   Program Assessment Review Tool (PART) reviews 130 federal programs including Part C and Part B preschool and gives both programs a score of 0 for accountability (“Results Not Demonstrated”)</a:t>
                      </a:r>
                      <a:endParaRPr lang="en-US" sz="2000" b="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</a:tr>
              <a:tr h="4845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smtClean="0"/>
                        <a:t>2004</a:t>
                      </a:r>
                      <a:endParaRPr lang="en-US" sz="24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 smtClean="0"/>
                        <a:t>IDEA reauthorized.  Shifts focus of monitoring to results.</a:t>
                      </a:r>
                      <a:endParaRPr lang="en-US" sz="20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7777" marR="97777"/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A5CDE0-DE85-46A9-9948-6EF0F0703AC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981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Federal accountability and the focus on results: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IDEA 2004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F49170F-A9B6-4E3A-81F7-431C1E24F541}" type="slidenum">
              <a:rPr lang="en-US"/>
              <a:pPr/>
              <a:t>7</a:t>
            </a:fld>
            <a:endParaRPr lang="en-US"/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914400" y="1981200"/>
            <a:ext cx="7391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sz="2800" dirty="0">
                <a:latin typeface="+mn-lt"/>
              </a:rPr>
              <a:t>SEC. 616. &lt;&lt;NOTE: 20 USC 1416.&gt;&gt; MONITORING, TECHNICAL ASSISTANCE, AND ENFORCEMENT.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>
                <a:latin typeface="+mn-lt"/>
              </a:rPr>
              <a:t>a) Federal and State Monitoring.-…..</a:t>
            </a:r>
          </a:p>
          <a:p>
            <a:pPr algn="l" eaLnBrk="1" hangingPunct="1"/>
            <a:r>
              <a:rPr lang="en-US" sz="2800" dirty="0">
                <a:latin typeface="+mn-lt"/>
              </a:rPr>
              <a:t>…..</a:t>
            </a:r>
          </a:p>
          <a:p>
            <a:pPr algn="l" eaLnBrk="1" hangingPunct="1"/>
            <a:r>
              <a:rPr lang="en-US" sz="2800" dirty="0" smtClean="0">
                <a:latin typeface="+mn-lt"/>
              </a:rPr>
              <a:t>(</a:t>
            </a:r>
            <a:r>
              <a:rPr lang="en-US" sz="2800" dirty="0">
                <a:latin typeface="+mn-lt"/>
              </a:rPr>
              <a:t>2) Focused monitoring.--The primary focus of Federal and State monitoring activities described in paragraph (1) shall be on--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>
                <a:latin typeface="+mn-lt"/>
              </a:rPr>
              <a:t>A) 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improving educational results and functional outcomes for all children with disabilities; </a:t>
            </a:r>
          </a:p>
        </p:txBody>
      </p:sp>
      <p:pic>
        <p:nvPicPr>
          <p:cNvPr id="17409" name="Picture 1" descr="C:\Documents and Settings\khebbeler\Local Settings\Temporary Internet Files\Content.IE5\AIXFBH0N\MCj03002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1580986" cy="15499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Outcomes for Special Education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191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/>
                <a:gridCol w="6934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2003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OSEP funds</a:t>
                      </a:r>
                      <a:r>
                        <a:rPr lang="en-US" sz="2400" b="0" baseline="0" dirty="0" smtClean="0"/>
                        <a:t> the Early Childhood Outcome (ECO) Center</a:t>
                      </a:r>
                      <a:endParaRPr lang="en-US" sz="2400" b="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OSEP </a:t>
                      </a:r>
                      <a:r>
                        <a:rPr lang="en-US" sz="2400" baseline="0" dirty="0" smtClean="0"/>
                        <a:t>announces indicator for the three child outcomes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States first report data on the 5 progress categories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States</a:t>
                      </a:r>
                      <a:r>
                        <a:rPr lang="en-US" sz="2400" baseline="0" dirty="0" smtClean="0"/>
                        <a:t> set targets for the Summary Statements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Summary</a:t>
                      </a:r>
                      <a:r>
                        <a:rPr lang="en-US" sz="2400" baseline="0" dirty="0" smtClean="0"/>
                        <a:t> statement data released by district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062E3D-2389-4D1B-B651-9E7CC40A42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</a:rPr>
              <a:t>OSEP Reporting Requirements: </a:t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>Child Outcomes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057400"/>
            <a:ext cx="6019800" cy="4187952"/>
          </a:xfrm>
        </p:spPr>
        <p:txBody>
          <a:bodyPr>
            <a:normAutofit fontScale="85000" lnSpcReduction="20000"/>
          </a:bodyPr>
          <a:lstStyle/>
          <a:p>
            <a:pPr marL="795338" lvl="1" indent="-384175">
              <a:spcBef>
                <a:spcPts val="1000"/>
              </a:spcBef>
            </a:pPr>
            <a:r>
              <a:rPr lang="en-US" sz="3600" dirty="0" smtClean="0"/>
              <a:t>Positive social emotional skills (including positive social relationships)</a:t>
            </a:r>
          </a:p>
          <a:p>
            <a:pPr marL="795338" lvl="1" indent="-384175">
              <a:spcBef>
                <a:spcPts val="1000"/>
              </a:spcBef>
            </a:pPr>
            <a:r>
              <a:rPr lang="en-US" sz="3600" dirty="0" smtClean="0"/>
              <a:t>Acquisition and use of knowledge and skills (including early language/ communication and early literacy)</a:t>
            </a:r>
          </a:p>
          <a:p>
            <a:pPr marL="747713" lvl="1" indent="-336550">
              <a:spcBef>
                <a:spcPts val="1000"/>
              </a:spcBef>
            </a:pPr>
            <a:r>
              <a:rPr lang="en-US" sz="3600" dirty="0" smtClean="0"/>
              <a:t>Use of appropriate behaviors to meet their needs</a:t>
            </a:r>
          </a:p>
          <a:p>
            <a:endParaRPr lang="en-US" sz="2400" dirty="0" smtClean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A0D967E8-2BA7-45A5-80E6-2765076B05AC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06500" name="Picture 4" descr="CB003969_reduc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762" y="2616912"/>
            <a:ext cx="1934038" cy="2717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-First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-Secon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-Thir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-Four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Default Design-Fif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5802</TotalTime>
  <Words>1214</Words>
  <Application>Microsoft Office PowerPoint</Application>
  <PresentationFormat>On-screen Show (4:3)</PresentationFormat>
  <Paragraphs>225</Paragraphs>
  <Slides>30</Slides>
  <Notes>30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3_Default Design</vt:lpstr>
      <vt:lpstr>6_Default Design-First child</vt:lpstr>
      <vt:lpstr>7_Default Design-Second child</vt:lpstr>
      <vt:lpstr>8_Default Design-Third child</vt:lpstr>
      <vt:lpstr>9_Default Design-Fourth child</vt:lpstr>
      <vt:lpstr>10_Default Design-Fifth child</vt:lpstr>
      <vt:lpstr>Early Childhood Outcomes  ECO Institute</vt:lpstr>
      <vt:lpstr>What we hope you get out of our time together</vt:lpstr>
      <vt:lpstr>The Summary Statements</vt:lpstr>
      <vt:lpstr>Why do you care?</vt:lpstr>
      <vt:lpstr>Possible Implications</vt:lpstr>
      <vt:lpstr>Background on the Summary Statements</vt:lpstr>
      <vt:lpstr>IDEA 2004</vt:lpstr>
      <vt:lpstr>Child Outcomes for Special Education</vt:lpstr>
      <vt:lpstr>OSEP Reporting Requirements:  Child Outcomes </vt:lpstr>
      <vt:lpstr>What States Report: OSEP Reporting Categories</vt:lpstr>
      <vt:lpstr>What is the connection?</vt:lpstr>
      <vt:lpstr>Slide 12</vt:lpstr>
      <vt:lpstr>Ratings Review</vt:lpstr>
      <vt:lpstr>Slide 14</vt:lpstr>
      <vt:lpstr>Key Concepts Related to  Progress Categories</vt:lpstr>
      <vt:lpstr>What States Report: OSEP Reporting Categories</vt:lpstr>
      <vt:lpstr>Slide 17</vt:lpstr>
      <vt:lpstr>Origin of the Summary Statements</vt:lpstr>
      <vt:lpstr>Origin of the Summary Statements</vt:lpstr>
      <vt:lpstr>Summary Statement 1</vt:lpstr>
      <vt:lpstr>Other Ways to Think about Summary Statement 1</vt:lpstr>
      <vt:lpstr>         Formula for SS 1</vt:lpstr>
      <vt:lpstr>Summary Statement 2</vt:lpstr>
      <vt:lpstr>Other Ways to Think about Summary Statement 2</vt:lpstr>
      <vt:lpstr>Formula for SS 2</vt:lpstr>
      <vt:lpstr>Activity</vt:lpstr>
      <vt:lpstr>Other Summary Statements </vt:lpstr>
      <vt:lpstr>Other Summary Statements </vt:lpstr>
      <vt:lpstr>Summary Statements 1 and 2 for Local Districts</vt:lpstr>
      <vt:lpstr>Who do you want to be?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Longitudinal -  OSEP Leadership Mtng </dc:title>
  <dc:creator>ECO</dc:creator>
  <cp:lastModifiedBy>Kathy Hebbeler</cp:lastModifiedBy>
  <cp:revision>395</cp:revision>
  <dcterms:created xsi:type="dcterms:W3CDTF">2008-03-27T18:39:34Z</dcterms:created>
  <dcterms:modified xsi:type="dcterms:W3CDTF">2010-05-19T15:45:26Z</dcterms:modified>
</cp:coreProperties>
</file>