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751" r:id="rId3"/>
    <p:sldMasterId id="2147483766" r:id="rId4"/>
    <p:sldMasterId id="2147483796" r:id="rId5"/>
    <p:sldMasterId id="2147483811" r:id="rId6"/>
  </p:sldMasterIdLst>
  <p:notesMasterIdLst>
    <p:notesMasterId r:id="rId119"/>
  </p:notesMasterIdLst>
  <p:handoutMasterIdLst>
    <p:handoutMasterId r:id="rId120"/>
  </p:handoutMasterIdLst>
  <p:sldIdLst>
    <p:sldId id="511" r:id="rId7"/>
    <p:sldId id="512" r:id="rId8"/>
    <p:sldId id="544" r:id="rId9"/>
    <p:sldId id="545" r:id="rId10"/>
    <p:sldId id="55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7" r:id="rId21"/>
    <p:sldId id="570" r:id="rId22"/>
    <p:sldId id="558" r:id="rId23"/>
    <p:sldId id="559" r:id="rId24"/>
    <p:sldId id="568" r:id="rId25"/>
    <p:sldId id="560" r:id="rId26"/>
    <p:sldId id="561" r:id="rId27"/>
    <p:sldId id="562" r:id="rId28"/>
    <p:sldId id="563" r:id="rId29"/>
    <p:sldId id="564" r:id="rId30"/>
    <p:sldId id="601" r:id="rId31"/>
    <p:sldId id="565" r:id="rId32"/>
    <p:sldId id="569" r:id="rId33"/>
    <p:sldId id="572" r:id="rId34"/>
    <p:sldId id="573" r:id="rId35"/>
    <p:sldId id="574" r:id="rId36"/>
    <p:sldId id="575" r:id="rId37"/>
    <p:sldId id="586" r:id="rId38"/>
    <p:sldId id="587" r:id="rId39"/>
    <p:sldId id="588" r:id="rId40"/>
    <p:sldId id="589" r:id="rId41"/>
    <p:sldId id="590" r:id="rId42"/>
    <p:sldId id="591" r:id="rId43"/>
    <p:sldId id="578" r:id="rId44"/>
    <p:sldId id="579" r:id="rId45"/>
    <p:sldId id="580" r:id="rId46"/>
    <p:sldId id="581" r:id="rId47"/>
    <p:sldId id="637" r:id="rId48"/>
    <p:sldId id="582" r:id="rId49"/>
    <p:sldId id="583" r:id="rId50"/>
    <p:sldId id="584" r:id="rId51"/>
    <p:sldId id="585" r:id="rId52"/>
    <p:sldId id="576" r:id="rId53"/>
    <p:sldId id="556" r:id="rId54"/>
    <p:sldId id="629" r:id="rId55"/>
    <p:sldId id="639" r:id="rId56"/>
    <p:sldId id="640" r:id="rId57"/>
    <p:sldId id="641" r:id="rId58"/>
    <p:sldId id="642" r:id="rId59"/>
    <p:sldId id="643" r:id="rId60"/>
    <p:sldId id="644" r:id="rId61"/>
    <p:sldId id="645" r:id="rId62"/>
    <p:sldId id="646" r:id="rId63"/>
    <p:sldId id="647" r:id="rId64"/>
    <p:sldId id="648" r:id="rId65"/>
    <p:sldId id="649" r:id="rId66"/>
    <p:sldId id="650" r:id="rId67"/>
    <p:sldId id="651" r:id="rId68"/>
    <p:sldId id="652" r:id="rId69"/>
    <p:sldId id="653" r:id="rId70"/>
    <p:sldId id="654" r:id="rId71"/>
    <p:sldId id="655" r:id="rId72"/>
    <p:sldId id="656" r:id="rId73"/>
    <p:sldId id="657" r:id="rId74"/>
    <p:sldId id="658" r:id="rId75"/>
    <p:sldId id="659" r:id="rId76"/>
    <p:sldId id="660" r:id="rId77"/>
    <p:sldId id="661" r:id="rId78"/>
    <p:sldId id="662" r:id="rId79"/>
    <p:sldId id="663" r:id="rId80"/>
    <p:sldId id="664" r:id="rId81"/>
    <p:sldId id="665" r:id="rId82"/>
    <p:sldId id="666" r:id="rId83"/>
    <p:sldId id="667" r:id="rId84"/>
    <p:sldId id="668" r:id="rId85"/>
    <p:sldId id="669" r:id="rId86"/>
    <p:sldId id="670" r:id="rId87"/>
    <p:sldId id="636" r:id="rId88"/>
    <p:sldId id="630" r:id="rId89"/>
    <p:sldId id="631" r:id="rId90"/>
    <p:sldId id="633" r:id="rId91"/>
    <p:sldId id="632" r:id="rId92"/>
    <p:sldId id="634" r:id="rId93"/>
    <p:sldId id="635" r:id="rId94"/>
    <p:sldId id="592" r:id="rId95"/>
    <p:sldId id="593" r:id="rId96"/>
    <p:sldId id="594" r:id="rId97"/>
    <p:sldId id="595" r:id="rId98"/>
    <p:sldId id="596" r:id="rId99"/>
    <p:sldId id="597" r:id="rId100"/>
    <p:sldId id="602" r:id="rId101"/>
    <p:sldId id="513" r:id="rId102"/>
    <p:sldId id="599" r:id="rId103"/>
    <p:sldId id="610" r:id="rId104"/>
    <p:sldId id="612" r:id="rId105"/>
    <p:sldId id="600" r:id="rId106"/>
    <p:sldId id="614" r:id="rId107"/>
    <p:sldId id="607" r:id="rId108"/>
    <p:sldId id="615" r:id="rId109"/>
    <p:sldId id="617" r:id="rId110"/>
    <p:sldId id="618" r:id="rId111"/>
    <p:sldId id="619" r:id="rId112"/>
    <p:sldId id="621" r:id="rId113"/>
    <p:sldId id="626" r:id="rId114"/>
    <p:sldId id="628" r:id="rId115"/>
    <p:sldId id="609" r:id="rId116"/>
    <p:sldId id="603" r:id="rId117"/>
    <p:sldId id="604" r:id="rId118"/>
  </p:sldIdLst>
  <p:sldSz cx="9144000" cy="6858000" type="screen4x3"/>
  <p:notesSz cx="6881813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FF"/>
    <a:srgbClr val="4E2AB8"/>
    <a:srgbClr val="523F69"/>
    <a:srgbClr val="224568"/>
    <a:srgbClr val="006600"/>
    <a:srgbClr val="6600CC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31" autoAdjust="0"/>
    <p:restoredTop sz="91770" autoAdjust="0"/>
  </p:normalViewPr>
  <p:slideViewPr>
    <p:cSldViewPr>
      <p:cViewPr>
        <p:scale>
          <a:sx n="60" d="100"/>
          <a:sy n="60" d="100"/>
        </p:scale>
        <p:origin x="-121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30" y="-84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42145" y="30521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Ohio ECO Institute</a:t>
            </a:r>
            <a:endParaRPr lang="en-US" dirty="0"/>
          </a:p>
          <a:p>
            <a:pPr>
              <a:defRPr/>
            </a:pPr>
            <a:r>
              <a:rPr lang="en-US" dirty="0" smtClean="0"/>
              <a:t>May 2010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46A15D2A-CEFB-454F-831C-AF927C6F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2981911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9A4E8AF-FB59-4ECE-8C80-76E13B1AC5D3}" type="datetimeFigureOut">
              <a:rPr lang="en-US"/>
              <a:pPr>
                <a:defRPr/>
              </a:pPr>
              <a:t>5/21/2010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933" y="4414519"/>
            <a:ext cx="5507948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29037"/>
            <a:ext cx="298191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22E3482-1AC4-4480-8E1D-0AB2BCEB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C5929-C3DE-4DD9-9B8C-AFC5ED017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0CBB0-F6FE-4273-AAC6-327824C57CEF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3937E-7E05-42FD-B321-2C57AFE58AEB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262E7-0AD7-4230-B141-D785D89CB315}" type="slidenum">
              <a:rPr lang="en-US"/>
              <a:pPr/>
              <a:t>101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CF61E-D040-435B-A2BE-0D8E8C19722E}" type="slidenum">
              <a:rPr lang="en-US"/>
              <a:pPr/>
              <a:t>105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6913"/>
            <a:ext cx="4646613" cy="34861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198" y="4416663"/>
            <a:ext cx="5045418" cy="4183539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492A6-2302-4C21-ACA8-333FA033A72E}" type="slidenum">
              <a:rPr lang="en-US"/>
              <a:pPr/>
              <a:t>11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questions about relationships</a:t>
            </a:r>
            <a:endParaRPr 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C8DEF-6174-4B23-8F59-259CA2C618A1}" type="slidenum">
              <a:rPr lang="en-US"/>
              <a:pPr/>
              <a:t>12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A2B57-774C-4D3F-BAFF-FDB9D522D458}" type="slidenum">
              <a:rPr lang="en-US"/>
              <a:pPr/>
              <a:t>13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7D91C-F75D-498B-AF3B-2B5C0565A0E2}" type="slidenum">
              <a:rPr lang="en-US"/>
              <a:pPr/>
              <a:t>14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13442-9186-402D-BE91-EAE3A1B96251}" type="slidenum">
              <a:rPr lang="en-US"/>
              <a:pPr/>
              <a:t>15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0918E-148D-4D18-857B-AB71DA51A40C}" type="slidenum">
              <a:rPr lang="en-US"/>
              <a:pPr/>
              <a:t>17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49DAF-D1C6-4F83-98B2-72DCF4A5894D}" type="slidenum">
              <a:rPr lang="en-US"/>
              <a:pPr/>
              <a:t>18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0086B-FE29-42BD-B1B4-F60304D1E2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BD38B-3D1B-4D45-9DBA-448B0FB84736}" type="slidenum">
              <a:rPr lang="en-US"/>
              <a:pPr/>
              <a:t>20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this a precise question?  Does the fact that it is not precise mean it is a bad question?  No, it is a great question.  But you can’t handle this question to your programmer and say give me the data.  There is a fair amount of specification that needs to be done to be able to answer this question.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6EE10-719E-4C25-AF9B-C15C361F7AB5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anybody recognize this question?</a:t>
            </a:r>
            <a:r>
              <a:rPr lang="en-US" baseline="0" dirty="0" smtClean="0"/>
              <a:t>  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24253-9B07-43F9-B4CD-007BF6FA5C3C}" type="slidenum">
              <a:rPr lang="en-US"/>
              <a:pPr/>
              <a:t>22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97E-C1E8-48D1-8982-657A81ADDF2F}" type="slidenum">
              <a:rPr lang="en-US"/>
              <a:pPr/>
              <a:t>23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define effectiveness.</a:t>
            </a:r>
            <a:r>
              <a:rPr lang="en-US" baseline="0" dirty="0" smtClean="0"/>
              <a:t>   This is your call.  Make it reasonable.  What about all children who made progress as a definition of effectiveness?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46301-B462-49E1-B69C-452EBD142E61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5F61A-CD95-41F9-A3D6-17D91808E969}" type="slidenum">
              <a:rPr lang="en-US"/>
              <a:pPr/>
              <a:t>26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Gains in what – COSF</a:t>
            </a:r>
            <a:r>
              <a:rPr lang="en-US" baseline="0" dirty="0" smtClean="0"/>
              <a:t> ratings, GGG, Ages and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B48C2-2FDD-4CE3-A8AF-F38508A77595}" type="slidenum">
              <a:rPr lang="en-US"/>
              <a:pPr/>
              <a:t>29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8265D-8E8F-40C6-8D48-76FA24CFB3CB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0774E-CEDA-4AC6-863A-CDBE886B4038}" type="slidenum">
              <a:rPr lang="en-US"/>
              <a:pPr/>
              <a:t>30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you need a frequency, an average,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436E4-7633-4205-8FC1-6BBD927CA9E8}" type="slidenum">
              <a:rPr lang="en-US"/>
              <a:pPr/>
              <a:t>31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numerical data like</a:t>
            </a:r>
            <a:r>
              <a:rPr lang="en-US" baseline="0" dirty="0" smtClean="0"/>
              <a:t>  </a:t>
            </a:r>
            <a:r>
              <a:rPr lang="en-US" dirty="0" smtClean="0"/>
              <a:t>days</a:t>
            </a:r>
            <a:r>
              <a:rPr lang="en-US" baseline="0" dirty="0" smtClean="0"/>
              <a:t> in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When </a:t>
            </a:r>
            <a:r>
              <a:rPr lang="en-US" dirty="0" smtClean="0"/>
              <a:t>to show missing</a:t>
            </a:r>
            <a:r>
              <a:rPr lang="en-US" baseline="0" dirty="0" smtClean="0"/>
              <a:t> data.  </a:t>
            </a:r>
            <a:r>
              <a:rPr lang="en-US" dirty="0" smtClean="0"/>
              <a:t>Should you even present this table?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F484F-2D92-42FE-B082-82E2B2FD84CE}" type="slidenum">
              <a:rPr lang="en-US"/>
              <a:pPr/>
              <a:t>38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84A09-C8DB-4102-AE5E-FFF9661B257D}" type="slidenum">
              <a:rPr lang="en-US"/>
              <a:pPr/>
              <a:t>39</a:t>
            </a:fld>
            <a:endParaRPr lang="en-US"/>
          </a:p>
        </p:txBody>
      </p:sp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6/17 = 35% of the children in Elite Care were in category</a:t>
            </a:r>
            <a:r>
              <a:rPr lang="en-US" baseline="0" dirty="0" smtClean="0"/>
              <a:t> b</a:t>
            </a:r>
            <a:endParaRPr lang="en-US" dirty="0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/>
            <a:fld id="{CDECF53E-DDE3-4B68-AC04-C0F684FEB1A1}" type="slidenum">
              <a:rPr lang="en-US" sz="1200">
                <a:latin typeface="Calibri" pitchFamily="34" charset="0"/>
              </a:rPr>
              <a:pPr algn="r"/>
              <a:t>39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BFB55-B82F-4862-9040-78224E6DF82A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Vision – so important.  Logically impossible to check to see if the system is where it should be if the leadership has no sense of where it should be.</a:t>
            </a:r>
          </a:p>
          <a:p>
            <a:r>
              <a:rPr lang="en-US"/>
              <a:t>Start with a plan or vision of what the service system should be and what it should accomplish.</a:t>
            </a:r>
          </a:p>
          <a:p>
            <a:r>
              <a:rPr lang="en-US"/>
              <a:t>Vision can be expansive – what we want for all children and families in our state</a:t>
            </a:r>
          </a:p>
          <a:p>
            <a:r>
              <a:rPr lang="en-US"/>
              <a:t>Vision can be more constrained – what we want for children and families in early intervention</a:t>
            </a:r>
          </a:p>
          <a:p>
            <a:r>
              <a:rPr lang="en-US"/>
              <a:t>Vision can be driven by outside forces – extent of our vision for early intervention is to be in compliance.</a:t>
            </a:r>
          </a:p>
          <a:p>
            <a:r>
              <a:rPr lang="en-US"/>
              <a:t>All of you entered systems that were already implemented which means some articulated or unarticulated vision (not yours) was in place.  </a:t>
            </a:r>
          </a:p>
          <a:p>
            <a:r>
              <a:rPr lang="en-US"/>
              <a:t>This is a cycle – means it was already operating but it also means it is never too late to articulate the vision is in place or expand it.</a:t>
            </a:r>
          </a:p>
          <a:p>
            <a:r>
              <a:rPr lang="en-US"/>
              <a:t>You will find it very difficult to analyze data for program improvement if there is not a sense of what the programs are supposed to look like and what they are supposed to be achieving.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9D47C-400F-4024-97EE-09D492B1EE9D}" type="slidenum">
              <a:rPr lang="en-US"/>
              <a:pPr/>
              <a:t>40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6/13 = 46%</a:t>
            </a:r>
          </a:p>
          <a:p>
            <a:r>
              <a:rPr lang="en-US" dirty="0" smtClean="0"/>
              <a:t>Row percents…note lots of the kids in category e are from Ms. Mary’s but Ms.</a:t>
            </a:r>
            <a:r>
              <a:rPr lang="en-US" baseline="0" dirty="0" smtClean="0"/>
              <a:t> Mary’s has more kids than the other programs.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AA71A-A4B7-41CC-957C-0CDA4F4DBC5F}" type="slidenum">
              <a:rPr lang="en-US"/>
              <a:pPr/>
              <a:t>41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F484F-2D92-42FE-B082-82E2B2FD84CE}" type="slidenum">
              <a:rPr lang="en-US"/>
              <a:pPr/>
              <a:t>42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AAD73-97BC-4570-B666-84FF88D14AA7}" type="slidenum">
              <a:rPr lang="en-US"/>
              <a:pPr/>
              <a:t>43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F9E5D-0B3C-444F-B3BB-EC1CCE0FF262}" type="slidenum">
              <a:rPr lang="en-US"/>
              <a:pPr/>
              <a:t>44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BB2FA-B1CA-49E5-8587-CEEC6CC57B37}" type="slidenum">
              <a:rPr lang="en-US"/>
              <a:pPr/>
              <a:t>45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A1DB9-E95A-4F75-8525-ED15BEB64F5E}" type="slidenum">
              <a:rPr lang="en-US"/>
              <a:pPr/>
              <a:t>46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83E1C-C53D-45D3-A28F-BAF7223E2B5A}" type="slidenum">
              <a:rPr lang="en-US"/>
              <a:pPr/>
              <a:t>47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BFB55-B82F-4862-9040-78224E6DF82A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Vision – so important.  Logically impossible to check to see if the system is where it should be if the leadership has no sense of where it should be.</a:t>
            </a:r>
          </a:p>
          <a:p>
            <a:r>
              <a:rPr lang="en-US"/>
              <a:t>Start with a plan or vision of what the service system should be and what it should accomplish.</a:t>
            </a:r>
          </a:p>
          <a:p>
            <a:r>
              <a:rPr lang="en-US"/>
              <a:t>Vision can be expansive – what we want for all children and families in our state</a:t>
            </a:r>
          </a:p>
          <a:p>
            <a:r>
              <a:rPr lang="en-US"/>
              <a:t>Vision can be more constrained – what we want for children and families in early intervention</a:t>
            </a:r>
          </a:p>
          <a:p>
            <a:r>
              <a:rPr lang="en-US"/>
              <a:t>Vision can be driven by outside forces – extent of our vision for early intervention is to be in compliance.</a:t>
            </a:r>
          </a:p>
          <a:p>
            <a:r>
              <a:rPr lang="en-US"/>
              <a:t>All of you entered systems that were already implemented which means some articulated or unarticulated vision (not yours) was in place.  </a:t>
            </a:r>
          </a:p>
          <a:p>
            <a:r>
              <a:rPr lang="en-US"/>
              <a:t>This is a cycle – means it was already operating but it also means it is never too late to articulate the vision is in place or expand it.</a:t>
            </a:r>
          </a:p>
          <a:p>
            <a:r>
              <a:rPr lang="en-US"/>
              <a:t>You will find it very difficult to analyze data for program improvement if there is not a sense of what the programs are supposed to look like and what they are supposed to be achieving.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7AB9E-7AA6-4817-B991-0BCC495EE1A4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D7867-27B9-4260-B0CF-193755E42542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77A1-83A9-4A79-A08C-2F76BF875FE5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9A4D6-1713-4DE9-9F3C-D960B05D9048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E6630-CAD6-4267-AE02-39C75F4031BE}" type="slidenum">
              <a:rPr lang="en-US"/>
              <a:pPr/>
              <a:t>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the program improvement implications are embedded in the question – note if the answer is an unequivocal yes, then you don’t need to improve effectiveness.</a:t>
            </a:r>
          </a:p>
          <a:p>
            <a:r>
              <a:rPr lang="en-US"/>
              <a:t>If the answer is yes, is there no room for improvement in your system.  (what about child find – effective for the children you are serving but what about the ones not getting in?  Are programs efficient?  Is the state spending a lot more money than it needs to obtain good results?)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C476A-F6C2-4591-998C-EE338F5BCB5B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98102" y="8828352"/>
            <a:ext cx="2982119" cy="4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47" tIns="45925" rIns="91847" bIns="45925" anchor="b"/>
          <a:lstStyle/>
          <a:p>
            <a:pPr algn="r" defTabSz="908409"/>
            <a:fld id="{6D052D2E-F291-4B9F-B947-ACF5ACF84477}" type="slidenum">
              <a:rPr lang="en-US" sz="1200"/>
              <a:pPr algn="r" defTabSz="908409"/>
              <a:t>9</a:t>
            </a:fld>
            <a:endParaRPr lang="en-US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8200" cy="34861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181" y="4415790"/>
            <a:ext cx="5507044" cy="4184994"/>
          </a:xfrm>
        </p:spPr>
        <p:txBody>
          <a:bodyPr lIns="91847" tIns="45925" rIns="91847" bIns="459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FA7A5-95DA-4B60-9F5B-C4968DF00F41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CD56F-BCEB-4680-93E8-FE3845DEE46B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017BE-A467-4973-906B-A5A92ACEBFA2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0EED0-32CD-44A7-B9B9-5F708435046D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6B69B-1FB7-4D67-AD57-50EE914DECAC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2150"/>
            <a:ext cx="4648200" cy="34861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414838"/>
            <a:ext cx="5508625" cy="418941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Action steps = training and TA, for example – first to improve the quality of the data, then to improve programs when the inference is that improvement is needed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EA4236-022B-431E-96FA-351462F6D7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7" y="4415791"/>
            <a:ext cx="5046663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578" indent="-232578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39C16-23F9-4DD8-BADD-862FA3E479F0}" type="slidenum">
              <a:rPr lang="en-US"/>
              <a:pPr/>
              <a:t>97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cannot prevent the misuse of data but you can set up conditions to make it less likely.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1682D-E3CD-46B1-A3C2-625FB79B785C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7DB5-E535-4D58-B47D-FE3F48080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2D2E-7C77-4AF2-8AD8-5058B673BD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37565-7CFA-4911-94BD-ED477B8C1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B9C9-56F6-4ADD-B4A8-649640E21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048C-CA09-482D-B509-7B33E7C8B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8675-5A37-4EA8-9D04-8C05A63137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4758-7142-4F60-AB32-4D38056C4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91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3BA3-4780-4BBF-A926-AE48C7EF6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983B-A996-4C58-ACA5-A3614C6F1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DC2-8705-47C8-BB6B-3E06CB3C2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  <a:lvl2pP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953DF62-26BB-4E12-BC37-228610316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209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3434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6DED6-7DA0-4746-B649-AE910AA0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79DF-4E91-4AED-A431-1DDE77C22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43434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6CA2-72BC-4BA2-9B1C-681FC59D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17B8-CCAE-4E48-B202-6E9F5F1B2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econ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692C6903-1743-4F66-A1E1-8E479C643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0580-15A6-4E6E-A8EB-177DB23F4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1656-C04C-4C4B-A558-1F91F64B4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DEB4-6A4B-4C45-B27F-EA6B7F311E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0DC1-277C-48AD-81DE-AFDC5FE9C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EDAA-BC19-4AD4-B633-9614C112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9571-9C42-4A4C-B688-F260DFD1F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0073-7DD2-4DC4-AEAE-0AE707050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AFAD-517C-4903-B695-E1F780FF9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C958-E46F-4994-8058-A5444C4A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third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47995C5E-8F69-4404-985A-593E1D69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FC27-B157-4DF2-8DAF-C08A4FBD6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55C9-D5B5-4D0D-A410-8A3AE6F0F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DA04-0460-4E9A-BC18-9A3406F60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E910-4C7F-4DCB-BBC7-6C6393DB37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BA49-829F-4423-B10B-F0F4E4D69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B433-F82C-4034-95A5-F35E414A5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5C1C-C290-4D17-B454-91D2A1D4C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B05B-62BC-40DA-AA8E-86190A02A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C4CB-DD48-4AC7-B14F-99C07A2224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our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E0C68C25-49C4-46A0-A164-0A8C884F3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5E31-0512-4941-8651-9354CA085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EC74-CED3-42DB-B64D-423490AA0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1977-7F77-473C-B9D9-0F773AEB4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AC16-3F97-455B-ABE9-8FDA5981D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C8CA-BCB9-4086-9949-8747C6E04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0213-635C-4591-A172-07C489A2D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9273-CADD-438B-AF85-55A08702E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CE98-2700-4863-A715-7B495BA9D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4CFA-82C1-47BC-A8B6-FE9727CF4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fth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87952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375B5C1F-A8C5-424E-9894-3AA0CD7A1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F534-D375-48D8-A9D6-CFDFEB0FB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187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EA9E-345B-486D-927A-05EF4099A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55448"/>
            <a:ext cx="80741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1879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D5AB-D770-42B2-B9A9-CA2E092E6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906D7-0C62-47F6-AF2E-08873796B0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6A5B-4173-48D0-A385-EF52A956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57400"/>
            <a:ext cx="5111750" cy="41879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87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D0C6-B720-4631-85BE-51B4D8BBC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5575" y="63547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CCE-8ED4-41D1-8C4D-DC07D7000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E0D91-35C7-4D19-AC08-46749F46E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E485-FEA7-4FA1-B013-CCFBD25ED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E91D-41EA-4087-9A18-2093DE4B7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C6228-AA7A-4A7E-977E-A44A4E3A7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cap="flat" cmpd="sng" algn="ctr">
            <a:solidFill>
              <a:srgbClr val="33993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6151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girl_with_b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girl_in_wheelchai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3" descr="tie_dye_bo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 descr="eco_round_logo_w_purpl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228600"/>
            <a:ext cx="1752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fld id="{CFA39685-D68F-4561-B745-71463EE09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7175" name="Picture 14" descr="girl_with_ball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1371600"/>
            <a:ext cx="68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127BCD32-B8B1-4B60-800B-62699F4AF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96" r:id="rId2"/>
    <p:sldLayoutId id="2147484761" r:id="rId3"/>
    <p:sldLayoutId id="2147484762" r:id="rId4"/>
    <p:sldLayoutId id="2147484763" r:id="rId5"/>
    <p:sldLayoutId id="2147484764" r:id="rId6"/>
    <p:sldLayoutId id="2147484765" r:id="rId7"/>
    <p:sldLayoutId id="2147484797" r:id="rId8"/>
    <p:sldLayoutId id="2147484766" r:id="rId9"/>
    <p:sldLayoutId id="2147484807" r:id="rId10"/>
    <p:sldLayoutId id="2147484808" r:id="rId11"/>
    <p:sldLayoutId id="2147484809" r:id="rId12"/>
    <p:sldLayoutId id="214748481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6E664CDE-7449-45EB-8EB8-AB4097DD4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201" name="Picture 15" descr="girl_in_wheelchair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98" r:id="rId2"/>
    <p:sldLayoutId id="2147484799" r:id="rId3"/>
    <p:sldLayoutId id="2147484768" r:id="rId4"/>
    <p:sldLayoutId id="2147484769" r:id="rId5"/>
    <p:sldLayoutId id="2147484770" r:id="rId6"/>
    <p:sldLayoutId id="2147484771" r:id="rId7"/>
    <p:sldLayoutId id="2147484800" r:id="rId8"/>
    <p:sldLayoutId id="2147484772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82563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3E0CAFC6-C2FE-4CAB-AE23-784F1376D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5" name="Picture 14" descr="blond_happy_bab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95400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3" r:id="rId1"/>
    <p:sldLayoutId id="2147484801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802" r:id="rId8"/>
    <p:sldLayoutId id="2147484779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136525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DB84FBEA-FAEA-4EFA-B8A0-BE1EE00F5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9" name="Picture 13" descr="tie_dye_bo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247775"/>
            <a:ext cx="822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803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804" r:id="rId8"/>
    <p:sldLayoutId id="2147484786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0425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49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523F6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2286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24568"/>
                </a:solidFill>
                <a:latin typeface="Arial" charset="0"/>
              </a:defRPr>
            </a:lvl1pPr>
          </a:lstStyle>
          <a:p>
            <a:pPr>
              <a:defRPr/>
            </a:pPr>
            <a:fld id="{E86127DA-2B73-4237-ADF3-B61E9080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73" name="Picture 12" descr="pink shirt girl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137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805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806" r:id="rId8"/>
    <p:sldLayoutId id="2147484793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ECO_COSF_OSEP_Model2_150_no%20data.xls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ECO_COSF_OSEP_Model2_150_data.xls" TargetMode="Externa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2133600"/>
            <a:ext cx="8839200" cy="1470025"/>
          </a:xfrm>
        </p:spPr>
        <p:txBody>
          <a:bodyPr/>
          <a:lstStyle/>
          <a:p>
            <a:r>
              <a:rPr lang="en-US" dirty="0" smtClean="0"/>
              <a:t>Early Childhood Outcomes </a:t>
            </a:r>
            <a:br>
              <a:rPr lang="en-US" dirty="0" smtClean="0"/>
            </a:br>
            <a:r>
              <a:rPr lang="en-US" sz="3200" dirty="0" smtClean="0"/>
              <a:t>ECO Institute – Day 2: Data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Kathy Hebbeler, ECO at SRI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Robin Rooney ECO at FPG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50" y="5657850"/>
            <a:ext cx="8629650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Prepared for the Office of Early Learning and School Readiness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Ohio Department of Education</a:t>
            </a:r>
          </a:p>
          <a:p>
            <a:r>
              <a:rPr lang="en-US" sz="2000" dirty="0" smtClean="0">
                <a:solidFill>
                  <a:srgbClr val="FF6600"/>
                </a:solidFill>
              </a:rPr>
              <a:t>May 2010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</a:t>
            </a:r>
            <a:r>
              <a:rPr lang="en-US" dirty="0"/>
              <a:t>basic questions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Who is being served?</a:t>
            </a:r>
          </a:p>
          <a:p>
            <a:r>
              <a:rPr lang="en-US"/>
              <a:t>What services are provided?</a:t>
            </a:r>
          </a:p>
          <a:p>
            <a:r>
              <a:rPr lang="en-US"/>
              <a:t>How much services is provided?</a:t>
            </a:r>
          </a:p>
          <a:p>
            <a:r>
              <a:rPr lang="en-US"/>
              <a:t>Which professionals provide services?</a:t>
            </a:r>
          </a:p>
          <a:p>
            <a:r>
              <a:rPr lang="en-US"/>
              <a:t>What is the quality of the services provided?</a:t>
            </a:r>
          </a:p>
          <a:p>
            <a:r>
              <a:rPr lang="en-US"/>
              <a:t>What outcomes do children achieve?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Heading off the misuse of outcome data:  Be prepared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2133600"/>
            <a:ext cx="6629400" cy="4187952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chemeClr val="bg1"/>
              </a:buClr>
              <a:buSzTx/>
              <a:buFont typeface="Wingdings" pitchFamily="2" charset="2"/>
              <a:buAutoNum type="arabicPeriod"/>
            </a:pPr>
            <a:r>
              <a:rPr lang="en-US" sz="2800" dirty="0"/>
              <a:t>Think through possible scenarios</a:t>
            </a:r>
          </a:p>
          <a:p>
            <a:pPr marL="1371600" lvl="1" indent="-457200">
              <a:lnSpc>
                <a:spcPct val="90000"/>
              </a:lnSpc>
            </a:pPr>
            <a:r>
              <a:rPr lang="en-US" sz="2400" dirty="0"/>
              <a:t>Good news would be….</a:t>
            </a:r>
          </a:p>
          <a:p>
            <a:pPr marL="1371600" lvl="1" indent="-457200">
              <a:lnSpc>
                <a:spcPct val="90000"/>
              </a:lnSpc>
            </a:pPr>
            <a:r>
              <a:rPr lang="en-US" sz="2400" dirty="0"/>
              <a:t>Bad news would be…</a:t>
            </a:r>
          </a:p>
          <a:p>
            <a:pPr marL="533400" indent="-533400">
              <a:lnSpc>
                <a:spcPct val="90000"/>
              </a:lnSpc>
              <a:buClr>
                <a:schemeClr val="bg1"/>
              </a:buClr>
              <a:buSzTx/>
              <a:buFont typeface="Wingdings" pitchFamily="2" charset="2"/>
              <a:buAutoNum type="arabicPeriod"/>
            </a:pPr>
            <a:r>
              <a:rPr lang="en-US" sz="2800" dirty="0"/>
              <a:t>Think through how you will make sense of your data</a:t>
            </a:r>
          </a:p>
          <a:p>
            <a:pPr marL="1371600" lvl="1" indent="-457200">
              <a:lnSpc>
                <a:spcPct val="90000"/>
              </a:lnSpc>
            </a:pPr>
            <a:r>
              <a:rPr lang="en-US" sz="2400" dirty="0"/>
              <a:t>Will you need other information?</a:t>
            </a:r>
          </a:p>
          <a:p>
            <a:pPr marL="1371600" lvl="1" indent="-457200">
              <a:lnSpc>
                <a:spcPct val="90000"/>
              </a:lnSpc>
            </a:pPr>
            <a:r>
              <a:rPr lang="en-US" sz="2400" dirty="0"/>
              <a:t>What would that be?</a:t>
            </a:r>
          </a:p>
          <a:p>
            <a:pPr marL="533400" indent="-533400">
              <a:lnSpc>
                <a:spcPct val="90000"/>
              </a:lnSpc>
              <a:buClr>
                <a:schemeClr val="bg1"/>
              </a:buClr>
              <a:buSzTx/>
              <a:buFont typeface="Wingdings" pitchFamily="2" charset="2"/>
              <a:buAutoNum type="arabicPeriod"/>
            </a:pPr>
            <a:r>
              <a:rPr lang="en-US" sz="2800" dirty="0"/>
              <a:t>Anticipate how others might use </a:t>
            </a:r>
            <a:r>
              <a:rPr lang="en-US" sz="2800" dirty="0" smtClean="0"/>
              <a:t>or interpret the </a:t>
            </a:r>
            <a:r>
              <a:rPr lang="en-US" sz="2800" dirty="0"/>
              <a:t>data</a:t>
            </a:r>
          </a:p>
          <a:p>
            <a:pPr marL="533400" indent="-533400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32E1422D-D796-46BF-A230-553F4B5F2CF8}" type="slidenum">
              <a:rPr lang="en-US"/>
              <a:pPr/>
              <a:t>100</a:t>
            </a:fld>
            <a:endParaRPr lang="en-US"/>
          </a:p>
        </p:txBody>
      </p:sp>
      <p:pic>
        <p:nvPicPr>
          <p:cNvPr id="5" name="Picture 5" descr="22156368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514600"/>
            <a:ext cx="2399143" cy="1752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Crafting the messages………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Refer to the Talking Points document (Day 1, Handout 1, Day 1)</a:t>
            </a:r>
            <a:r>
              <a:rPr lang="en-US" sz="2800" dirty="0" smtClean="0">
                <a:solidFill>
                  <a:schemeClr val="bg1"/>
                </a:solidFill>
              </a:rPr>
              <a:t>Use </a:t>
            </a:r>
            <a:r>
              <a:rPr lang="en-US" sz="2800" dirty="0" err="1" smtClean="0">
                <a:solidFill>
                  <a:schemeClr val="bg1"/>
                </a:solidFill>
              </a:rPr>
              <a:t>thProderal</a:t>
            </a:r>
            <a:r>
              <a:rPr lang="en-US" sz="2800" dirty="0" smtClean="0">
                <a:solidFill>
                  <a:schemeClr val="bg1"/>
                </a:solidFill>
              </a:rPr>
              <a:t> reporting).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See also the ECO Center Q&amp;A document** to explain: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What are the child outcomes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Why we are measuring and reporting outcomes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The overarching goal of children being active and successful participants</a:t>
            </a:r>
          </a:p>
          <a:p>
            <a:pPr lvl="1" eaLnBrk="1" hangingPunct="1">
              <a:spcBef>
                <a:spcPct val="0"/>
              </a:spcBef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** Q&amp;A is on Web site under ECO Resources - http://www.fpg.unc.edu/~eco/pages/faqs.cfm) </a:t>
            </a:r>
          </a:p>
          <a:p>
            <a:pPr lvl="1" eaLnBrk="1" hangingPunct="1"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2BC3BC7-5A8D-449B-BC3B-ACBF51AA488F}" type="slidenum">
              <a:rPr lang="en-US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24600"/>
            <a:ext cx="1371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C947C2-1CF3-4D71-A538-EBF14AF08B00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696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Preparing a </a:t>
            </a:r>
            <a:r>
              <a:rPr lang="en-US" dirty="0" smtClean="0"/>
              <a:t>news </a:t>
            </a:r>
            <a:r>
              <a:rPr lang="en-US" dirty="0"/>
              <a:t>release…..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696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Find the main message you want to communicate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Translate the main message into a simple statement about the data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Use the quotes to explain the meaning of the data; give an interpretation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Include quote by local official.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Include quote by program or provider.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Include quote(s) from parent(s).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Describe the numbers in simple </a:t>
            </a:r>
            <a:br>
              <a:rPr lang="en-US"/>
            </a:br>
            <a:r>
              <a:rPr lang="en-US"/>
              <a:t>ways ….</a:t>
            </a:r>
          </a:p>
        </p:txBody>
      </p:sp>
      <p:pic>
        <p:nvPicPr>
          <p:cNvPr id="32772" name="Picture 6" descr="Picture1-Don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438400"/>
            <a:ext cx="3243874" cy="2488234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733800" y="2133600"/>
            <a:ext cx="5029200" cy="4187952"/>
          </a:xfrm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“Nearly half the children showed made greater than expected progress while they were in the program.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“About two thirds of the children were performing like same age peers when they left the program.”</a:t>
            </a:r>
          </a:p>
          <a:p>
            <a:pPr lvl="1" eaLnBrk="1" hangingPunct="1">
              <a:spcBef>
                <a:spcPct val="0"/>
              </a:spcBef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086FBF-F730-483B-ABE0-8F9DE70646D0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486400"/>
            <a:ext cx="74676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can talk about more than the two Summary Statements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60562-A5DE-40BA-AB3B-507AEAB99CE8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72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Put YOUR interpretation 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numbers…..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7620000" cy="4343400"/>
          </a:xfrm>
        </p:spPr>
        <p:txBody>
          <a:bodyPr/>
          <a:lstStyle/>
          <a:p>
            <a:pPr lvl="1" eaLnBrk="1" hangingPunct="1">
              <a:spcBef>
                <a:spcPct val="0"/>
              </a:spcBef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“We see these data as good news….”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“We are pleased that the data shows that children in these programs are making progress between the time they enter and leave these programs…”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“Many children are catching up with peers in the same age group…”</a:t>
            </a:r>
          </a:p>
          <a:p>
            <a:pPr lvl="1" eaLnBrk="1" hangingPunct="1">
              <a:spcBef>
                <a:spcPct val="0"/>
              </a:spcBef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spcBef>
                <a:spcPct val="0"/>
              </a:spcBef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Link messages to broader EC issues…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4343400" cy="418795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Point out how the program is helping get children ready for school.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Note that there is lots of policy attention and research about the cost effectiveness of early programs.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15EAEB-C5C3-41A6-BD04-14D53B8F24E0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pic>
        <p:nvPicPr>
          <p:cNvPr id="35844" name="Picture 4" descr="3 kids re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92463"/>
            <a:ext cx="3268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If the data show possible problems….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1879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Get out in front of the data, and note the problem areas: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“We see large differences in the data in different regions………..”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Then, offer interpretations and note that you are trying to understand such differences: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“We are trying to understand these variations. They may have to do with differences in the children being served or in ways the data are being collected…..”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Remind that these are very early data and that we expect better data in the coming years.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C112ED0-CA6E-4F6B-A793-4E4DE98BA519}" type="slidenum">
              <a:rPr lang="en-US"/>
              <a:pPr>
                <a:defRPr/>
              </a:pPr>
              <a:t>106</a:t>
            </a:fld>
            <a:endParaRPr lang="en-US"/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This is an OPPORTUNITY to educate about ECSE….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29000" y="2209800"/>
            <a:ext cx="5181600" cy="41879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“These programs serve many different children….”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“Some children have mild delays or problems in one area only.  These are children who can ‘catch up’”.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“Other children have more significant disabilities; some make substantial progress and others make slower progress”.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1D7C87-3FE5-459F-B326-1BC6D56C5412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pic>
        <p:nvPicPr>
          <p:cNvPr id="3074" name="Picture 2" descr="C:\Documents and Settings\khebbeler\My Documents\My Pictures\Microsoft Clip Organizer\j0426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2522637" cy="381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Messaging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dirty="0" smtClean="0"/>
              <a:t>How do you make the message easily understandable for the public?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lvl="1" eaLnBrk="1" hangingPunct="1"/>
            <a:r>
              <a:rPr lang="en-US" dirty="0" smtClean="0"/>
              <a:t>“Plain Speak”</a:t>
            </a:r>
          </a:p>
          <a:p>
            <a:pPr lvl="1" eaLnBrk="1" hangingPunct="1"/>
            <a:r>
              <a:rPr lang="en-US" dirty="0" smtClean="0"/>
              <a:t>Don’t be repetitive</a:t>
            </a:r>
          </a:p>
          <a:p>
            <a:pPr lvl="1" eaLnBrk="1" hangingPunct="1"/>
            <a:r>
              <a:rPr lang="en-US" dirty="0" smtClean="0"/>
              <a:t>Explain how your data relates to the average person in your state</a:t>
            </a:r>
          </a:p>
          <a:p>
            <a:pPr lvl="2" eaLnBrk="1" hangingPunct="1"/>
            <a:r>
              <a:rPr lang="en-US" dirty="0" smtClean="0"/>
              <a:t>Don’t ever use the analytic questions – they are for analysis purposes</a:t>
            </a:r>
          </a:p>
          <a:p>
            <a:pPr lvl="1" eaLnBrk="1" hangingPunct="1"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DA95AA1-2AC8-4877-AF72-064CFCC37DF8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pic>
        <p:nvPicPr>
          <p:cNvPr id="4099" name="Picture 3" descr="C:\Documents and Settings\khebbeler\My Documents\My Pictures\Microsoft Clip Organizer\j00890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1093145" cy="13478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6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/>
              <a:t>Write 3 to 5 questions that [your superintendent] [local media] [advocates] [??] might ask you about your child outcomes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C0AEF-D01F-46AD-A64B-E5E0DA6C9B02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533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Activity 6:  Being Prepared</a:t>
            </a:r>
            <a:endParaRPr lang="en-US" sz="4000" b="1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Sample questions that cut across components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4187952"/>
          </a:xfrm>
        </p:spPr>
        <p:txBody>
          <a:bodyPr/>
          <a:lstStyle/>
          <a:p>
            <a:r>
              <a:rPr lang="en-US" dirty="0"/>
              <a:t>How do outcomes relate to services?</a:t>
            </a:r>
          </a:p>
          <a:p>
            <a:r>
              <a:rPr lang="en-US" dirty="0"/>
              <a:t>Who receives which services?</a:t>
            </a:r>
          </a:p>
          <a:p>
            <a:r>
              <a:rPr lang="en-US" dirty="0"/>
              <a:t>Who receives the most services?</a:t>
            </a:r>
          </a:p>
          <a:p>
            <a:r>
              <a:rPr lang="en-US" dirty="0"/>
              <a:t>Which services are high quality?</a:t>
            </a:r>
          </a:p>
          <a:p>
            <a:r>
              <a:rPr lang="en-US" dirty="0"/>
              <a:t>Which children receive high cost services?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Activity 7:  Talking Points</a:t>
            </a:r>
          </a:p>
        </p:txBody>
      </p:sp>
      <p:pic>
        <p:nvPicPr>
          <p:cNvPr id="50181" name="Picture 10" descr="MCj0149320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0" y="3200400"/>
            <a:ext cx="2791485" cy="2044574"/>
          </a:xfrm>
        </p:spPr>
      </p:pic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16D79-3A9D-42C2-B128-59F3B1C0C2AA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2286000"/>
            <a:ext cx="49530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3600" dirty="0" smtClean="0"/>
              <a:t>You have been asked to speak to a parent organization in your community about the Summary Statement data. Write out your talking points.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effectLst/>
              </a:rPr>
              <a:t>Resources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800" b="1" dirty="0" smtClean="0"/>
              <a:t>Resources about communicating and messaging by Zero to Three’s The Baby Monitor (4/6/09):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/>
              <a:t>http://www.zerotothree.org/site/PageServer?pagename=BM_04_06_09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E283DE-8D3E-4DD8-8F05-88CCDD4572A6}" type="slidenum">
              <a:rPr lang="en-US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0799C-C20F-4977-A590-207BA054A91C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419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Find more resources at: </a:t>
            </a:r>
            <a:br>
              <a:rPr lang="en-US" dirty="0"/>
            </a:br>
            <a:r>
              <a:rPr lang="en-US" dirty="0"/>
              <a:t>www. the-eco-center-org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209800"/>
            <a:ext cx="3697288" cy="4114800"/>
          </a:xfrm>
        </p:spPr>
        <p:txBody>
          <a:bodyPr/>
          <a:lstStyle/>
          <a:p>
            <a:pPr eaLnBrk="1" hangingPunct="1"/>
            <a:endParaRPr lang="en-US" sz="12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54276" name="Picture 4" descr="MPj0262696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2133600"/>
            <a:ext cx="3124200" cy="2057400"/>
          </a:xfrm>
        </p:spPr>
      </p:pic>
      <p:pic>
        <p:nvPicPr>
          <p:cNvPr id="54277" name="Picture 5" descr="CB028464-11559180"/>
          <p:cNvPicPr>
            <a:picLocks noChangeAspect="1" noChangeArrowheads="1"/>
          </p:cNvPicPr>
          <p:nvPr/>
        </p:nvPicPr>
        <p:blipFill>
          <a:blip r:embed="rId4" cstate="print"/>
          <a:srcRect t="33438"/>
          <a:stretch>
            <a:fillRect/>
          </a:stretch>
        </p:blipFill>
        <p:spPr bwMode="auto">
          <a:xfrm>
            <a:off x="4876800" y="46482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CHI072-11423791_reduc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7432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comparisons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outcomes for 2008 compare to outcomes for 2009?</a:t>
            </a:r>
          </a:p>
          <a:p>
            <a:r>
              <a:rPr lang="en-US" dirty="0"/>
              <a:t>In which </a:t>
            </a:r>
            <a:r>
              <a:rPr lang="en-US" dirty="0" smtClean="0"/>
              <a:t>classrooms </a:t>
            </a:r>
            <a:r>
              <a:rPr lang="en-US" dirty="0"/>
              <a:t>are children experiencing the best outcomes?</a:t>
            </a:r>
          </a:p>
          <a:p>
            <a:r>
              <a:rPr lang="en-US" dirty="0"/>
              <a:t>Which children have the best outcomes?</a:t>
            </a:r>
          </a:p>
          <a:p>
            <a:r>
              <a:rPr lang="en-US" dirty="0"/>
              <a:t>How do children who receive speech therapy compare to those who do not?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comparisons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Disability groups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Schools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Program type </a:t>
            </a:r>
          </a:p>
          <a:p>
            <a:pPr>
              <a:lnSpc>
                <a:spcPct val="90000"/>
              </a:lnSpc>
            </a:pPr>
            <a:r>
              <a:rPr lang="en-US" dirty="0"/>
              <a:t>Household income</a:t>
            </a:r>
          </a:p>
          <a:p>
            <a:pPr>
              <a:lnSpc>
                <a:spcPct val="90000"/>
              </a:lnSpc>
            </a:pPr>
            <a:r>
              <a:rPr lang="en-US" dirty="0"/>
              <a:t>Age</a:t>
            </a:r>
          </a:p>
          <a:p>
            <a:pPr>
              <a:lnSpc>
                <a:spcPct val="90000"/>
              </a:lnSpc>
            </a:pPr>
            <a:r>
              <a:rPr lang="en-US" dirty="0"/>
              <a:t>Length of time in program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400" b="1" dirty="0">
              <a:solidFill>
                <a:srgbClr val="CC33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CC3300"/>
                </a:solidFill>
              </a:rPr>
              <a:t>Comparing Group 1 to Group 2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CC3300"/>
                </a:solidFill>
              </a:rPr>
              <a:t>to Group 3, etc. </a:t>
            </a:r>
          </a:p>
        </p:txBody>
      </p:sp>
      <p:pic>
        <p:nvPicPr>
          <p:cNvPr id="44036" name="Picture 4" descr="Picture 044_ro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09700"/>
            <a:ext cx="3581400" cy="2686050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Clarification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sources may not have a clear sense of what they want to know</a:t>
            </a:r>
          </a:p>
          <a:p>
            <a:pPr lvl="1"/>
            <a:r>
              <a:rPr lang="en-US" dirty="0"/>
              <a:t>You need to clarify </a:t>
            </a:r>
            <a:r>
              <a:rPr lang="en-US" sz="3200" b="1" dirty="0">
                <a:solidFill>
                  <a:srgbClr val="800080"/>
                </a:solidFill>
              </a:rPr>
              <a:t>with</a:t>
            </a:r>
            <a:r>
              <a:rPr lang="en-US" dirty="0"/>
              <a:t> them or </a:t>
            </a:r>
            <a:r>
              <a:rPr lang="en-US" sz="3200" b="1" dirty="0">
                <a:solidFill>
                  <a:srgbClr val="800080"/>
                </a:solidFill>
              </a:rPr>
              <a:t>for</a:t>
            </a:r>
            <a:r>
              <a:rPr lang="en-US" dirty="0"/>
              <a:t> them </a:t>
            </a:r>
          </a:p>
          <a:p>
            <a:r>
              <a:rPr lang="en-US" dirty="0"/>
              <a:t>More liberty to pursue alternative questions when the questions are completely internal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</a:t>
            </a:r>
            <a:r>
              <a:rPr lang="en-US" dirty="0" smtClean="0"/>
              <a:t>1:  Killer Questions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3175">
              <a:buFontTx/>
              <a:buNone/>
            </a:pPr>
            <a:r>
              <a:rPr lang="en-US" dirty="0"/>
              <a:t>Imagine you are </a:t>
            </a:r>
            <a:r>
              <a:rPr lang="en-US" dirty="0" smtClean="0"/>
              <a:t>a local coordinator </a:t>
            </a:r>
            <a:r>
              <a:rPr lang="en-US" dirty="0"/>
              <a:t>for </a:t>
            </a:r>
            <a:r>
              <a:rPr lang="en-US" dirty="0" smtClean="0"/>
              <a:t>ECSE</a:t>
            </a:r>
            <a:r>
              <a:rPr lang="en-US" dirty="0"/>
              <a:t>.  A major foundation in your state has announced they will be giving your </a:t>
            </a:r>
            <a:r>
              <a:rPr lang="en-US" dirty="0" smtClean="0"/>
              <a:t>district </a:t>
            </a:r>
            <a:r>
              <a:rPr lang="en-US" dirty="0"/>
              <a:t>a </a:t>
            </a:r>
            <a:r>
              <a:rPr lang="en-US" dirty="0" smtClean="0"/>
              <a:t>large </a:t>
            </a:r>
            <a:r>
              <a:rPr lang="en-US" dirty="0"/>
              <a:t>grant to improve services </a:t>
            </a:r>
            <a:r>
              <a:rPr lang="en-US" dirty="0" smtClean="0"/>
              <a:t>in the district. </a:t>
            </a:r>
            <a:r>
              <a:rPr lang="en-US" dirty="0"/>
              <a:t>What are the 5 top questions you want answered to be able to plan this new program improvement effort?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4191000"/>
          </a:xfrm>
        </p:spPr>
        <p:txBody>
          <a:bodyPr/>
          <a:lstStyle/>
          <a:p>
            <a:r>
              <a:rPr lang="en-US" dirty="0" smtClean="0"/>
              <a:t>Data analysis is always driven by questions.</a:t>
            </a:r>
          </a:p>
          <a:p>
            <a:r>
              <a:rPr lang="en-US" dirty="0" smtClean="0"/>
              <a:t>What do you want to know?</a:t>
            </a:r>
          </a:p>
          <a:p>
            <a:r>
              <a:rPr lang="en-US" dirty="0" smtClean="0"/>
              <a:t>What are others likely to want to know?</a:t>
            </a:r>
          </a:p>
          <a:p>
            <a:r>
              <a:rPr lang="en-US" dirty="0" smtClean="0"/>
              <a:t>Write down your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400" dirty="0">
                <a:solidFill>
                  <a:srgbClr val="CC3300"/>
                </a:solidFill>
              </a:rPr>
              <a:t>Talking to Your </a:t>
            </a:r>
            <a:r>
              <a:rPr lang="en-US" sz="4400" dirty="0" smtClean="0">
                <a:solidFill>
                  <a:srgbClr val="CC3300"/>
                </a:solidFill>
              </a:rPr>
              <a:t>[Data] Analyst</a:t>
            </a:r>
            <a:endParaRPr lang="en-US" sz="4400" dirty="0">
              <a:solidFill>
                <a:srgbClr val="CC3300"/>
              </a:solidFill>
            </a:endParaRPr>
          </a:p>
        </p:txBody>
      </p:sp>
      <p:pic>
        <p:nvPicPr>
          <p:cNvPr id="9220" name="Picture 4" descr="j0359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3419475" cy="2455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j04258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09800"/>
            <a:ext cx="3584575" cy="331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General Research (aka the Superintendent’s) Question</a:t>
            </a:r>
          </a:p>
          <a:p>
            <a:pPr lvl="2" algn="ctr">
              <a:buNone/>
            </a:pPr>
            <a:endParaRPr lang="en-US" dirty="0" smtClean="0"/>
          </a:p>
          <a:p>
            <a:pPr lvl="2" algn="ctr">
              <a:buNone/>
            </a:pPr>
            <a:r>
              <a:rPr lang="en-US" sz="3600" dirty="0" smtClean="0"/>
              <a:t>Versus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dirty="0" smtClean="0"/>
              <a:t>Analytic Question</a:t>
            </a:r>
          </a:p>
          <a:p>
            <a:pPr lvl="1" algn="ctr"/>
            <a:r>
              <a:rPr lang="en-US" dirty="0" smtClean="0"/>
              <a:t>Well specified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Day 2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Killer questions</a:t>
            </a:r>
          </a:p>
          <a:p>
            <a:r>
              <a:rPr lang="en-US" dirty="0" smtClean="0"/>
              <a:t>Preparing data analysis</a:t>
            </a:r>
          </a:p>
          <a:p>
            <a:pPr lvl="2"/>
            <a:r>
              <a:rPr lang="en-US" sz="3200" dirty="0" smtClean="0"/>
              <a:t>Going from the questions to the analysis</a:t>
            </a:r>
          </a:p>
          <a:p>
            <a:r>
              <a:rPr lang="en-US" dirty="0" smtClean="0"/>
              <a:t>Practice working with the data</a:t>
            </a:r>
          </a:p>
          <a:p>
            <a:r>
              <a:rPr lang="en-US" dirty="0" smtClean="0"/>
              <a:t>Understanding the numbers</a:t>
            </a:r>
          </a:p>
          <a:p>
            <a:r>
              <a:rPr lang="en-US" dirty="0" smtClean="0"/>
              <a:t>Messaging: Talking about your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248400" y="6172200"/>
            <a:ext cx="2895600" cy="365125"/>
          </a:xfrm>
        </p:spPr>
        <p:txBody>
          <a:bodyPr/>
          <a:lstStyle/>
          <a:p>
            <a:pPr>
              <a:defRPr/>
            </a:pPr>
            <a:fld id="{03062E3D-2389-4D1B-B651-9E7CC40A42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precision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research question is completely precise when the data elements and the analyses have been specified.</a:t>
            </a:r>
          </a:p>
          <a:p>
            <a:endParaRPr lang="en-US" dirty="0"/>
          </a:p>
          <a:p>
            <a:pPr algn="ctr">
              <a:buFontTx/>
              <a:buNone/>
            </a:pPr>
            <a:r>
              <a:rPr lang="en-US" sz="4000" dirty="0">
                <a:solidFill>
                  <a:srgbClr val="CC3300"/>
                </a:solidFill>
              </a:rPr>
              <a:t>Are programs serving young children with disabilities effective?</a:t>
            </a:r>
          </a:p>
          <a:p>
            <a:pPr algn="ctr">
              <a:buFontTx/>
              <a:buNone/>
            </a:pPr>
            <a:r>
              <a:rPr lang="en-US" sz="4000" dirty="0" smtClean="0">
                <a:solidFill>
                  <a:srgbClr val="CC3300"/>
                </a:solidFill>
              </a:rPr>
              <a:t>(version </a:t>
            </a:r>
            <a:r>
              <a:rPr lang="en-US" sz="4000" dirty="0">
                <a:solidFill>
                  <a:srgbClr val="CC3300"/>
                </a:solidFill>
              </a:rPr>
              <a:t>1)</a:t>
            </a:r>
          </a:p>
          <a:p>
            <a:endParaRPr lang="en-US" dirty="0">
              <a:solidFill>
                <a:srgbClr val="CC3300"/>
              </a:solidFill>
            </a:endParaRPr>
          </a:p>
          <a:p>
            <a:endParaRPr lang="en-US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precision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children who exited the program between July 1, 2008 and June 30, 2009 and had been in program at least 6 months and were not typically developing in outcome 1, what </a:t>
            </a:r>
            <a:r>
              <a:rPr lang="en-US" dirty="0" smtClean="0"/>
              <a:t>percent gained </a:t>
            </a:r>
            <a:r>
              <a:rPr lang="en-US" dirty="0"/>
              <a:t>at least one score point between entry and exit score on outcome 1?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CC3300"/>
                </a:solidFill>
              </a:rPr>
              <a:t>(version </a:t>
            </a:r>
            <a:r>
              <a:rPr lang="en-US" dirty="0">
                <a:solidFill>
                  <a:srgbClr val="CC3300"/>
                </a:solidFill>
              </a:rPr>
              <a:t>2)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Finding the right level of precision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the audience?</a:t>
            </a:r>
          </a:p>
          <a:p>
            <a:r>
              <a:rPr lang="en-US" dirty="0"/>
              <a:t>What is the purpose?</a:t>
            </a:r>
          </a:p>
          <a:p>
            <a:r>
              <a:rPr lang="en-US" dirty="0"/>
              <a:t>Different levels of precision for different purposes </a:t>
            </a:r>
          </a:p>
          <a:p>
            <a:pPr algn="ctr">
              <a:buFontTx/>
              <a:buNone/>
            </a:pPr>
            <a:endParaRPr lang="en-US" dirty="0" smtClean="0">
              <a:solidFill>
                <a:srgbClr val="CC3300"/>
              </a:solidFill>
            </a:endParaRP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CC3300"/>
                </a:solidFill>
              </a:rPr>
              <a:t>BUT </a:t>
            </a:r>
            <a:r>
              <a:rPr lang="en-US" dirty="0">
                <a:solidFill>
                  <a:srgbClr val="CC3300"/>
                </a:solidFill>
              </a:rPr>
              <a:t>THEY CAN BE VERSIONS OF THE SAME QUESTION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Data Elements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Who is to be included in the analysis?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Exit between July 1, 2008 and June 30, 2009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program at least 6 months (exit date minus entry date)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typically developing at entry (hmm….)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about them?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Entry score outcome 1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Exit score outcome 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 we need to manipulate the data?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Gain = Exit score minus entry score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Variables/Data Elements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2057400"/>
            <a:ext cx="4419600" cy="4525963"/>
          </a:xfrm>
        </p:spPr>
        <p:txBody>
          <a:bodyPr/>
          <a:lstStyle/>
          <a:p>
            <a:r>
              <a:rPr lang="en-US" dirty="0"/>
              <a:t>ID</a:t>
            </a:r>
          </a:p>
          <a:p>
            <a:r>
              <a:rPr lang="en-US" dirty="0"/>
              <a:t>Year of Birth</a:t>
            </a:r>
          </a:p>
          <a:p>
            <a:r>
              <a:rPr lang="en-US" dirty="0"/>
              <a:t>Date of </a:t>
            </a:r>
            <a:r>
              <a:rPr lang="en-US" dirty="0" smtClean="0"/>
              <a:t>entry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Score </a:t>
            </a:r>
            <a:r>
              <a:rPr lang="en-US" dirty="0"/>
              <a:t>on Outcome 2 at entry</a:t>
            </a:r>
          </a:p>
          <a:p>
            <a:endParaRPr lang="en-US" dirty="0"/>
          </a:p>
        </p:txBody>
      </p:sp>
      <p:pic>
        <p:nvPicPr>
          <p:cNvPr id="52228" name="Picture 4" descr="aDSC_86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276600" cy="217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Status</a:t>
            </a:r>
          </a:p>
          <a:p>
            <a:pPr lvl="1"/>
            <a:r>
              <a:rPr lang="en-US" sz="2400" dirty="0" smtClean="0"/>
              <a:t>Where are children at a point in time?</a:t>
            </a:r>
          </a:p>
          <a:p>
            <a:pPr lvl="2"/>
            <a:r>
              <a:rPr lang="en-US" sz="2000" dirty="0" smtClean="0"/>
              <a:t>Need a standard to make this meaningful</a:t>
            </a:r>
          </a:p>
          <a:p>
            <a:pPr lvl="2"/>
            <a:r>
              <a:rPr lang="en-US" sz="2000" dirty="0" smtClean="0"/>
              <a:t>OSEP indicators use compared to same aged peers / age expectations</a:t>
            </a:r>
          </a:p>
          <a:p>
            <a:pPr lvl="1"/>
            <a:r>
              <a:rPr lang="en-US" sz="2400" dirty="0" smtClean="0"/>
              <a:t>Usually the way we think about kindergarten readiness</a:t>
            </a:r>
          </a:p>
          <a:p>
            <a:r>
              <a:rPr lang="en-US" sz="2800" b="1" dirty="0" smtClean="0">
                <a:solidFill>
                  <a:srgbClr val="000099"/>
                </a:solidFill>
              </a:rPr>
              <a:t>Progress</a:t>
            </a:r>
          </a:p>
          <a:p>
            <a:pPr lvl="1"/>
            <a:r>
              <a:rPr lang="en-US" sz="2400" dirty="0" smtClean="0"/>
              <a:t>Change over time</a:t>
            </a:r>
          </a:p>
          <a:p>
            <a:pPr lvl="1"/>
            <a:r>
              <a:rPr lang="en-US" sz="2400" dirty="0" smtClean="0"/>
              <a:t>Requires two measurements (e.g., fall, spring)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options…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do exit scores compare to entry scores?</a:t>
            </a:r>
          </a:p>
          <a:p>
            <a:pPr lvl="1">
              <a:lnSpc>
                <a:spcPct val="90000"/>
              </a:lnSpc>
            </a:pPr>
            <a:r>
              <a:rPr lang="en-US"/>
              <a:t>Compare average score at entry and exit</a:t>
            </a:r>
          </a:p>
          <a:p>
            <a:pPr lvl="1">
              <a:lnSpc>
                <a:spcPct val="90000"/>
              </a:lnSpc>
            </a:pPr>
            <a:r>
              <a:rPr lang="en-US"/>
              <a:t>Compare two frequency distributions of scores</a:t>
            </a:r>
          </a:p>
          <a:p>
            <a:pPr lvl="1">
              <a:lnSpc>
                <a:spcPct val="90000"/>
              </a:lnSpc>
            </a:pPr>
            <a:r>
              <a:rPr lang="en-US"/>
              <a:t>Compare % who were rated typical</a:t>
            </a:r>
          </a:p>
          <a:p>
            <a:pPr>
              <a:lnSpc>
                <a:spcPct val="90000"/>
              </a:lnSpc>
            </a:pPr>
            <a:r>
              <a:rPr lang="en-US"/>
              <a:t>Need to decide what you want  </a:t>
            </a:r>
          </a:p>
          <a:p>
            <a:pPr>
              <a:lnSpc>
                <a:spcPct val="90000"/>
              </a:lnSpc>
            </a:pPr>
            <a:r>
              <a:rPr lang="en-US"/>
              <a:t>May need to be able to communicate it to someone else.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2:  Data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8795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200" dirty="0" smtClean="0"/>
              <a:t>How many children are male?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/>
              <a:t>How many children ever received speech therapy?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/>
              <a:t>How many children were given a 6 or 7 on the COSF at entry?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/>
              <a:t>How many children received a 6 or 7 on outcome 1 at entry and a 6 or 7 on outcome 1 at exit?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/>
              <a:t>How many children were in the program at least 6 months?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/>
              <a:t>Did children who received occupational therapy have higher Outcome 3 COSF ratings at exit than children who did not?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/>
              <a:t>Did children who received speech therapy make greater gains on Outcome 2 COSF ratings than children who did not?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Do children make greater gains when they are served in inclusive programs?</a:t>
            </a:r>
          </a:p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What data elements do you need to answer this question?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332038"/>
            <a:ext cx="35814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>
                <a:solidFill>
                  <a:srgbClr val="CC3300"/>
                </a:solidFill>
              </a:rPr>
              <a:t>Working with Table Shells</a:t>
            </a:r>
          </a:p>
        </p:txBody>
      </p:sp>
      <p:pic>
        <p:nvPicPr>
          <p:cNvPr id="11276" name="Picture 12" descr="j02929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3200"/>
            <a:ext cx="2667000" cy="263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>
              <a:buFontTx/>
              <a:buNone/>
            </a:pPr>
            <a:endParaRPr lang="en-US" sz="4400" dirty="0" smtClean="0">
              <a:solidFill>
                <a:srgbClr val="CC3300"/>
              </a:solidFill>
            </a:endParaRPr>
          </a:p>
          <a:p>
            <a:pPr algn="r">
              <a:buFontTx/>
              <a:buNone/>
            </a:pPr>
            <a:r>
              <a:rPr lang="en-US" sz="4400" dirty="0" smtClean="0">
                <a:solidFill>
                  <a:srgbClr val="CC3300"/>
                </a:solidFill>
              </a:rPr>
              <a:t>Finding </a:t>
            </a:r>
            <a:r>
              <a:rPr lang="en-US" sz="4400" dirty="0">
                <a:solidFill>
                  <a:srgbClr val="CC3300"/>
                </a:solidFill>
              </a:rPr>
              <a:t>the Killer Questions</a:t>
            </a:r>
          </a:p>
        </p:txBody>
      </p:sp>
      <p:pic>
        <p:nvPicPr>
          <p:cNvPr id="5124" name="Picture 4" descr="j02908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657600"/>
            <a:ext cx="2397125" cy="246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Frequency (count, percentage)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16 boys, 62%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10 girls, 38%</a:t>
            </a:r>
          </a:p>
          <a:p>
            <a:pPr>
              <a:lnSpc>
                <a:spcPct val="90000"/>
              </a:lnSpc>
            </a:pPr>
            <a:r>
              <a:rPr lang="en-US" dirty="0"/>
              <a:t>Cross-tabulation (data element by data element)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12 boys with Communication Delays, 4 Other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5 girls with Communication Delays, 5 Other</a:t>
            </a:r>
          </a:p>
          <a:p>
            <a:pPr>
              <a:lnSpc>
                <a:spcPct val="90000"/>
              </a:lnSpc>
            </a:pPr>
            <a:r>
              <a:rPr lang="en-US" dirty="0"/>
              <a:t>Average or Mean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Average age at entry = 17 months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decisions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4419600" cy="4187952"/>
          </a:xfrm>
        </p:spPr>
        <p:txBody>
          <a:bodyPr/>
          <a:lstStyle/>
          <a:p>
            <a:r>
              <a:rPr lang="en-US" dirty="0"/>
              <a:t>Tables and Graphs -  How do you want your data displayed?</a:t>
            </a:r>
          </a:p>
          <a:p>
            <a:r>
              <a:rPr lang="en-US" dirty="0"/>
              <a:t>What is the display that will </a:t>
            </a:r>
            <a:r>
              <a:rPr lang="en-US" dirty="0" smtClean="0"/>
              <a:t>address </a:t>
            </a:r>
            <a:r>
              <a:rPr lang="en-US" dirty="0"/>
              <a:t>your question? </a:t>
            </a:r>
          </a:p>
        </p:txBody>
      </p:sp>
      <p:pic>
        <p:nvPicPr>
          <p:cNvPr id="60420" name="Picture 4" descr="IMG_0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9560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Used for data with categories (e.g., disability, primary language, school)</a:t>
            </a:r>
          </a:p>
          <a:p>
            <a:r>
              <a:rPr lang="en-US" sz="2800" dirty="0" smtClean="0"/>
              <a:t>Show the number and percent of each category.</a:t>
            </a:r>
          </a:p>
          <a:p>
            <a:r>
              <a:rPr lang="en-US" sz="2800" dirty="0" smtClean="0"/>
              <a:t>May or may not want to show missing data depending on amount and intended use.</a:t>
            </a:r>
          </a:p>
          <a:p>
            <a:r>
              <a:rPr lang="en-US" sz="2800" dirty="0" smtClean="0"/>
              <a:t>If there is a lot of missing data, your frequencies might be </a:t>
            </a:r>
            <a:r>
              <a:rPr lang="en-US" sz="2800" dirty="0" err="1" smtClean="0"/>
              <a:t>mis</a:t>
            </a:r>
            <a:r>
              <a:rPr lang="en-US" sz="2800" dirty="0" smtClean="0"/>
              <a:t>-leading (i.e.,  not representative).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Frequency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600" dirty="0" smtClean="0"/>
          </a:p>
          <a:p>
            <a:pPr algn="ctr">
              <a:buNone/>
            </a:pPr>
            <a:r>
              <a:rPr lang="en-US" sz="2600" dirty="0" smtClean="0"/>
              <a:t>Ages of Children Enrolled at Happy Valley Preschool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276600"/>
          <a:ext cx="5715000" cy="220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1905000"/>
                <a:gridCol w="1905000"/>
              </a:tblGrid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</a:t>
                      </a:r>
                      <a:endParaRPr lang="en-US" sz="24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43</a:t>
                      </a:r>
                      <a:endParaRPr lang="en-US" sz="24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Four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57</a:t>
                      </a:r>
                      <a:endParaRPr lang="en-US" sz="24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 and Missing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191000"/>
          </a:xfrm>
        </p:spPr>
        <p:txBody>
          <a:bodyPr/>
          <a:lstStyle/>
          <a:p>
            <a:pPr algn="ctr">
              <a:buNone/>
            </a:pPr>
            <a:r>
              <a:rPr lang="en-US" sz="2600" dirty="0" smtClean="0"/>
              <a:t>Education Level of Mothers of Children </a:t>
            </a:r>
          </a:p>
          <a:p>
            <a:pPr algn="ctr">
              <a:buNone/>
            </a:pPr>
            <a:r>
              <a:rPr lang="en-US" sz="2600" dirty="0" smtClean="0"/>
              <a:t>at Happy Valley Preschool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895600"/>
          <a:ext cx="7162800" cy="3390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9000"/>
                <a:gridCol w="1676400"/>
                <a:gridCol w="2057400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Education Level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</a:t>
                      </a:r>
                      <a:endParaRPr lang="en-US" sz="24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Less than high school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High</a:t>
                      </a:r>
                      <a:r>
                        <a:rPr lang="en-US" sz="2400" baseline="0" dirty="0" smtClean="0"/>
                        <a:t> school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Some College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</a:t>
                      </a:r>
                      <a:endParaRPr lang="en-US" sz="24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Missing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46</a:t>
                      </a:r>
                      <a:endParaRPr lang="en-US" sz="2400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Example of a </a:t>
            </a:r>
            <a:br>
              <a:rPr lang="en-US" dirty="0" smtClean="0"/>
            </a:br>
            <a:r>
              <a:rPr lang="en-US" dirty="0" smtClean="0"/>
              <a:t>Frequency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See Day 1, Handout 8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Cross-tabulations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Tables that show two variables crossed with one another</a:t>
            </a:r>
          </a:p>
          <a:p>
            <a:pPr lvl="1"/>
            <a:r>
              <a:rPr lang="en-US" dirty="0" smtClean="0"/>
              <a:t>Gender and race/ethnicity</a:t>
            </a:r>
          </a:p>
          <a:p>
            <a:pPr lvl="1"/>
            <a:r>
              <a:rPr lang="en-US" dirty="0" smtClean="0"/>
              <a:t>Disability and age</a:t>
            </a:r>
          </a:p>
          <a:p>
            <a:pPr lvl="1"/>
            <a:r>
              <a:rPr lang="en-US" dirty="0" smtClean="0"/>
              <a:t>Program and disability</a:t>
            </a:r>
          </a:p>
          <a:p>
            <a:r>
              <a:rPr lang="en-US" dirty="0" smtClean="0"/>
              <a:t>Number of cells determined by number of values</a:t>
            </a:r>
          </a:p>
          <a:p>
            <a:pPr lvl="1"/>
            <a:r>
              <a:rPr lang="en-US" dirty="0" smtClean="0"/>
              <a:t>Gender (2) by race/ethnicity (5) =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Categorical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Preschool Program by OSEP Category</a:t>
            </a:r>
          </a:p>
          <a:p>
            <a:r>
              <a:rPr lang="en-US" dirty="0" smtClean="0"/>
              <a:t>5 Preschool Programs by 5 OSEP Categories = 25 cells (not counting cells for totals)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60" name="Group 76"/>
          <p:cNvGraphicFramePr>
            <a:graphicFrameLocks noGrp="1"/>
          </p:cNvGraphicFramePr>
          <p:nvPr/>
        </p:nvGraphicFramePr>
        <p:xfrm>
          <a:off x="380999" y="304800"/>
          <a:ext cx="8458201" cy="60445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9135"/>
                <a:gridCol w="1145382"/>
                <a:gridCol w="1147076"/>
                <a:gridCol w="1147075"/>
                <a:gridCol w="1145382"/>
                <a:gridCol w="1147076"/>
                <a:gridCol w="11470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OSEP Progress Categories for Outcome 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Program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Row total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Children’s Corner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Elite Care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Ms Mary’s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New Horizons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Oglethorpe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Column total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Analyzing categorical data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71600"/>
            <a:ext cx="7696200" cy="4525963"/>
          </a:xfrm>
        </p:spPr>
        <p:txBody>
          <a:bodyPr/>
          <a:lstStyle/>
          <a:p>
            <a:r>
              <a:rPr lang="en-US" b="1" dirty="0"/>
              <a:t>Row percentages </a:t>
            </a:r>
            <a:r>
              <a:rPr lang="en-US" dirty="0"/>
              <a:t>–percentages computed with the Row total as the denominator</a:t>
            </a:r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6600FF"/>
                </a:solidFill>
              </a:rPr>
              <a:t># of children </a:t>
            </a:r>
            <a:r>
              <a:rPr lang="en-US" sz="2800" dirty="0">
                <a:solidFill>
                  <a:srgbClr val="6600FF"/>
                </a:solidFill>
              </a:rPr>
              <a:t>in Elite Care </a:t>
            </a:r>
            <a:r>
              <a:rPr lang="en-US" sz="2800" dirty="0" smtClean="0">
                <a:solidFill>
                  <a:srgbClr val="6600FF"/>
                </a:solidFill>
              </a:rPr>
              <a:t>in Category </a:t>
            </a:r>
            <a:r>
              <a:rPr lang="en-US" sz="2800" dirty="0">
                <a:solidFill>
                  <a:srgbClr val="6600FF"/>
                </a:solidFill>
              </a:rPr>
              <a:t>“b”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rgbClr val="6600FF"/>
                </a:solidFill>
              </a:rPr>
              <a:t>Total number of children in Elite Care</a:t>
            </a:r>
          </a:p>
          <a:p>
            <a:endParaRPr lang="en-US" dirty="0"/>
          </a:p>
          <a:p>
            <a:r>
              <a:rPr lang="en-US" dirty="0"/>
              <a:t>What does this tell us?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962400"/>
            <a:ext cx="7391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Continuous Program Improvement</a:t>
            </a:r>
            <a:endParaRPr lang="en-US" sz="4000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562600" y="3657600"/>
            <a:ext cx="3124200" cy="1046163"/>
          </a:xfrm>
          <a:prstGeom prst="rect">
            <a:avLst/>
          </a:prstGeom>
          <a:solidFill>
            <a:srgbClr val="FFFF66"/>
          </a:solidFill>
          <a:ln w="38100">
            <a:solidFill>
              <a:srgbClr val="E1771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US" sz="2800" b="1">
                <a:solidFill>
                  <a:srgbClr val="002EC0"/>
                </a:solidFill>
              </a:rPr>
              <a:t>Plan (vision) </a:t>
            </a:r>
          </a:p>
          <a:p>
            <a:pPr marL="342900" indent="-342900" algn="ctr" eaLnBrk="0" hangingPunct="0"/>
            <a:r>
              <a:rPr lang="en-US" sz="1600" b="1">
                <a:solidFill>
                  <a:srgbClr val="002EC0"/>
                </a:solidFill>
              </a:rPr>
              <a:t>Program characteristics</a:t>
            </a:r>
            <a:r>
              <a:rPr lang="en-US" sz="1600">
                <a:solidFill>
                  <a:srgbClr val="002EC0"/>
                </a:solidFill>
              </a:rPr>
              <a:t> </a:t>
            </a:r>
          </a:p>
          <a:p>
            <a:pPr marL="342900" indent="-342900" algn="ctr" eaLnBrk="0" hangingPunct="0"/>
            <a:r>
              <a:rPr lang="en-US" sz="1600" b="1">
                <a:solidFill>
                  <a:srgbClr val="002EC0"/>
                </a:solidFill>
              </a:rPr>
              <a:t>Child and family outcomes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352800" y="5767387"/>
            <a:ext cx="2133600" cy="557213"/>
          </a:xfrm>
          <a:prstGeom prst="rect">
            <a:avLst/>
          </a:prstGeom>
          <a:solidFill>
            <a:srgbClr val="FFFF66"/>
          </a:solidFill>
          <a:ln w="38100">
            <a:solidFill>
              <a:srgbClr val="E1771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2EC0"/>
                </a:solidFill>
              </a:rPr>
              <a:t>Implement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43000" y="3200400"/>
            <a:ext cx="1905000" cy="2123658"/>
          </a:xfrm>
          <a:prstGeom prst="rect">
            <a:avLst/>
          </a:prstGeom>
          <a:solidFill>
            <a:srgbClr val="FFFF66"/>
          </a:solidFill>
          <a:ln w="38100">
            <a:solidFill>
              <a:srgbClr val="E1771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2EC0"/>
                </a:solidFill>
              </a:rPr>
              <a:t>Check</a:t>
            </a:r>
          </a:p>
          <a:p>
            <a:pPr algn="ctr" eaLnBrk="0" hangingPunct="0"/>
            <a:r>
              <a:rPr lang="en-US" sz="2400" b="1" dirty="0">
                <a:solidFill>
                  <a:srgbClr val="002EC0"/>
                </a:solidFill>
              </a:rPr>
              <a:t>(Collect and analyze data</a:t>
            </a:r>
            <a:r>
              <a:rPr lang="en-US" b="1" dirty="0">
                <a:solidFill>
                  <a:srgbClr val="002EC0"/>
                </a:solidFill>
              </a:rPr>
              <a:t>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52800" y="1524000"/>
            <a:ext cx="2209800" cy="1631216"/>
          </a:xfrm>
          <a:prstGeom prst="rect">
            <a:avLst/>
          </a:prstGeom>
          <a:solidFill>
            <a:srgbClr val="FFFF66"/>
          </a:solidFill>
          <a:ln w="38100">
            <a:solidFill>
              <a:srgbClr val="E1771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2EC0"/>
                </a:solidFill>
              </a:rPr>
              <a:t>Reflect</a:t>
            </a:r>
          </a:p>
          <a:p>
            <a:pPr algn="ctr" eaLnBrk="0" hangingPunct="0"/>
            <a:r>
              <a:rPr lang="en-US" sz="2400" b="1" dirty="0">
                <a:solidFill>
                  <a:srgbClr val="002EC0"/>
                </a:solidFill>
              </a:rPr>
              <a:t>Are we where we want to be?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5400000">
            <a:off x="6057900" y="2247900"/>
            <a:ext cx="9144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rot="16200000">
            <a:off x="1866900" y="5372100"/>
            <a:ext cx="9144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rot="10800000">
            <a:off x="6096000" y="5181600"/>
            <a:ext cx="9144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2057400" y="2057400"/>
            <a:ext cx="9144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Analyzing categorical data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r>
              <a:rPr lang="en-US" b="1" dirty="0"/>
              <a:t>Column percentages </a:t>
            </a:r>
            <a:r>
              <a:rPr lang="en-US" dirty="0"/>
              <a:t>–percentages computed with the Column total as the denominator</a:t>
            </a:r>
          </a:p>
          <a:p>
            <a:pPr algn="ctr"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r>
              <a:rPr lang="en-US" sz="2800" dirty="0" smtClean="0">
                <a:solidFill>
                  <a:srgbClr val="6600FF"/>
                </a:solidFill>
              </a:rPr>
              <a:t># of children </a:t>
            </a:r>
            <a:r>
              <a:rPr lang="en-US" sz="2800" dirty="0">
                <a:solidFill>
                  <a:srgbClr val="6600FF"/>
                </a:solidFill>
              </a:rPr>
              <a:t>in Elite Care </a:t>
            </a:r>
            <a:r>
              <a:rPr lang="en-US" sz="2800" dirty="0" smtClean="0">
                <a:solidFill>
                  <a:srgbClr val="6600FF"/>
                </a:solidFill>
              </a:rPr>
              <a:t>in Category “b</a:t>
            </a:r>
            <a:r>
              <a:rPr lang="en-US" sz="2800" dirty="0">
                <a:solidFill>
                  <a:srgbClr val="6600FF"/>
                </a:solidFill>
              </a:rPr>
              <a:t>”</a:t>
            </a:r>
          </a:p>
          <a:p>
            <a:pPr algn="ctr">
              <a:buFontTx/>
              <a:buNone/>
            </a:pPr>
            <a:r>
              <a:rPr lang="en-US" sz="2800" dirty="0">
                <a:solidFill>
                  <a:srgbClr val="6600FF"/>
                </a:solidFill>
              </a:rPr>
              <a:t>Total number of children </a:t>
            </a:r>
            <a:r>
              <a:rPr lang="en-US" sz="2800" dirty="0" smtClean="0">
                <a:solidFill>
                  <a:srgbClr val="6600FF"/>
                </a:solidFill>
              </a:rPr>
              <a:t>in Category “b</a:t>
            </a:r>
            <a:r>
              <a:rPr lang="en-US" sz="2800" dirty="0">
                <a:solidFill>
                  <a:srgbClr val="6600FF"/>
                </a:solidFill>
              </a:rPr>
              <a:t>”</a:t>
            </a:r>
          </a:p>
          <a:p>
            <a:endParaRPr lang="en-US" dirty="0"/>
          </a:p>
          <a:p>
            <a:r>
              <a:rPr lang="en-US" dirty="0"/>
              <a:t>What does this tell 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percents (row or column) would you display for  this table?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3810000"/>
            <a:ext cx="7391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382000" cy="4830763"/>
          </a:xfrm>
        </p:spPr>
        <p:txBody>
          <a:bodyPr>
            <a:normAutofit lnSpcReduction="10000"/>
          </a:bodyPr>
          <a:lstStyle/>
          <a:p>
            <a:pPr marL="514350" indent="0">
              <a:lnSpc>
                <a:spcPct val="90000"/>
              </a:lnSpc>
              <a:buFontTx/>
              <a:buNone/>
            </a:pPr>
            <a:r>
              <a:rPr lang="en-US" dirty="0"/>
              <a:t>Three years ago, Ms Mary implemented a state of the art social skills intervention for all the classrooms in her program. She wants to see if this intervention was effective. As a preliminary analysis she wants to compare the percent of children in category D for OSEP outcome 1 between her program and other similar programs. </a:t>
            </a:r>
            <a:r>
              <a:rPr lang="en-US" b="1" dirty="0" smtClean="0"/>
              <a:t>Using the data we just saw, </a:t>
            </a:r>
            <a:r>
              <a:rPr lang="en-US" b="1" dirty="0"/>
              <a:t>should she use row or column percents?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60" name="Group 76"/>
          <p:cNvGraphicFramePr>
            <a:graphicFrameLocks noGrp="1"/>
          </p:cNvGraphicFramePr>
          <p:nvPr/>
        </p:nvGraphicFramePr>
        <p:xfrm>
          <a:off x="380999" y="304800"/>
          <a:ext cx="8458201" cy="60445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9135"/>
                <a:gridCol w="1145382"/>
                <a:gridCol w="1147076"/>
                <a:gridCol w="1147075"/>
                <a:gridCol w="1145382"/>
                <a:gridCol w="1147076"/>
                <a:gridCol w="1147075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OSEP Progress Categories for Outcome 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Program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Row total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76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Children’s Corner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Elite Care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Ms Mary’s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New Horizons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Oglethorpe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Column total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68" name="Group 76"/>
          <p:cNvGraphicFramePr>
            <a:graphicFrameLocks noGrp="1"/>
          </p:cNvGraphicFramePr>
          <p:nvPr/>
        </p:nvGraphicFramePr>
        <p:xfrm>
          <a:off x="533400" y="152400"/>
          <a:ext cx="8001000" cy="6133149"/>
        </p:xfrm>
        <a:graphic>
          <a:graphicData uri="http://schemas.openxmlformats.org/drawingml/2006/table">
            <a:tbl>
              <a:tblPr/>
              <a:tblGrid>
                <a:gridCol w="1365250"/>
                <a:gridCol w="1106488"/>
                <a:gridCol w="1104900"/>
                <a:gridCol w="1106487"/>
                <a:gridCol w="1106488"/>
                <a:gridCol w="1106487"/>
                <a:gridCol w="1104900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Progress Categories OSEP 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Program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Row percent totals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hildren’s Corner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lite Care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 Mary’s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ew Horizons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glethorpe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Column percent totals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13" name="Group 73"/>
          <p:cNvGraphicFramePr>
            <a:graphicFrameLocks noGrp="1"/>
          </p:cNvGraphicFramePr>
          <p:nvPr/>
        </p:nvGraphicFramePr>
        <p:xfrm>
          <a:off x="457198" y="403225"/>
          <a:ext cx="8229601" cy="5996624"/>
        </p:xfrm>
        <a:graphic>
          <a:graphicData uri="http://schemas.openxmlformats.org/drawingml/2006/table">
            <a:tbl>
              <a:tblPr/>
              <a:tblGrid>
                <a:gridCol w="1404505"/>
                <a:gridCol w="1137804"/>
                <a:gridCol w="1136073"/>
                <a:gridCol w="1137805"/>
                <a:gridCol w="1139537"/>
                <a:gridCol w="1136073"/>
                <a:gridCol w="1137804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Progress Categories OSEP 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Program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Row percent totals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hildren’s Corner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lite Care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 Mary’s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ew Horizons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glethorpe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Column percent totals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6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/>
              <a:t>Final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Using the row percents we know that 35% of children in Ms Mary’s programs closed the gap in Outcome 1. </a:t>
            </a:r>
          </a:p>
          <a:p>
            <a:pPr>
              <a:lnSpc>
                <a:spcPct val="90000"/>
              </a:lnSpc>
            </a:pPr>
            <a:r>
              <a:rPr lang="en-US" dirty="0"/>
              <a:t>As a reference, we can compare this to the 20% of children across all programs that closed the gap in Outcome 1.</a:t>
            </a:r>
          </a:p>
          <a:p>
            <a:pPr>
              <a:lnSpc>
                <a:spcPct val="90000"/>
              </a:lnSpc>
            </a:pPr>
            <a:r>
              <a:rPr lang="en-US" dirty="0"/>
              <a:t>Is this an important difference?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answer that question we </a:t>
            </a:r>
            <a:r>
              <a:rPr lang="en-US" dirty="0" smtClean="0"/>
              <a:t>could do </a:t>
            </a:r>
            <a:r>
              <a:rPr lang="en-US" dirty="0"/>
              <a:t>a nonparametric statistical test like a chi-square with the appropriate follow up tests.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3:  Building a table shell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3175">
              <a:buFontTx/>
              <a:buNone/>
              <a:tabLst>
                <a:tab pos="3830638" algn="l"/>
              </a:tabLst>
            </a:pPr>
            <a:r>
              <a:rPr lang="en-US" sz="2800" dirty="0" smtClean="0"/>
              <a:t>You are interested in how the entry COSF ratings for Outcome 2 for children with communications delays compare to the entry ratings for all children with all other disabilities.</a:t>
            </a:r>
          </a:p>
          <a:p>
            <a:pPr indent="3175">
              <a:buFontTx/>
              <a:buAutoNum type="arabicPeriod"/>
              <a:tabLst>
                <a:tab pos="3830638" algn="l"/>
              </a:tabLst>
            </a:pPr>
            <a:r>
              <a:rPr lang="en-US" sz="2800" dirty="0" smtClean="0"/>
              <a:t>  Draw the table shell and write in the category names.</a:t>
            </a:r>
          </a:p>
          <a:p>
            <a:pPr indent="3175">
              <a:buFontTx/>
              <a:buAutoNum type="arabicPeriod"/>
              <a:tabLst>
                <a:tab pos="3830638" algn="l"/>
              </a:tabLst>
            </a:pPr>
            <a:r>
              <a:rPr lang="en-US" sz="2800" dirty="0" smtClean="0"/>
              <a:t> Do you want to compute row or columns percentages?</a:t>
            </a:r>
            <a:endParaRPr lang="en-US" sz="2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32038"/>
            <a:ext cx="35814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dirty="0" smtClean="0">
                <a:solidFill>
                  <a:srgbClr val="CC3300"/>
                </a:solidFill>
              </a:rPr>
              <a:t>Working with Data</a:t>
            </a:r>
            <a:endParaRPr lang="en-US" sz="4400" dirty="0">
              <a:solidFill>
                <a:srgbClr val="CC3300"/>
              </a:solidFill>
            </a:endParaRPr>
          </a:p>
        </p:txBody>
      </p:sp>
      <p:pic>
        <p:nvPicPr>
          <p:cNvPr id="58372" name="Picture 4" descr="j01296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2278063" cy="2976563"/>
          </a:xfrm>
          <a:prstGeom prst="rect">
            <a:avLst/>
          </a:prstGeom>
          <a:noFill/>
        </p:spPr>
      </p:pic>
      <p:pic>
        <p:nvPicPr>
          <p:cNvPr id="58373" name="Picture 5" descr="j02031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572000"/>
            <a:ext cx="1752600" cy="1395413"/>
          </a:xfrm>
          <a:prstGeom prst="rect">
            <a:avLst/>
          </a:prstGeom>
          <a:noFill/>
        </p:spPr>
      </p:pic>
      <p:pic>
        <p:nvPicPr>
          <p:cNvPr id="58374" name="Picture 6" descr="j03668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954051">
            <a:off x="7120732" y="4004468"/>
            <a:ext cx="431800" cy="500063"/>
          </a:xfrm>
          <a:prstGeom prst="rect">
            <a:avLst/>
          </a:prstGeom>
          <a:noFill/>
        </p:spPr>
      </p:pic>
      <p:pic>
        <p:nvPicPr>
          <p:cNvPr id="58375" name="Picture 7" descr="j03668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351628">
            <a:off x="5984081" y="4531519"/>
            <a:ext cx="511175" cy="592138"/>
          </a:xfrm>
          <a:prstGeom prst="rect">
            <a:avLst/>
          </a:prstGeom>
          <a:noFill/>
        </p:spPr>
      </p:pic>
      <p:pic>
        <p:nvPicPr>
          <p:cNvPr id="58376" name="Picture 8" descr="j03668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74059">
            <a:off x="6019800" y="3886200"/>
            <a:ext cx="498475" cy="536575"/>
          </a:xfrm>
          <a:prstGeom prst="rect">
            <a:avLst/>
          </a:prstGeom>
          <a:noFill/>
        </p:spPr>
      </p:pic>
      <p:pic>
        <p:nvPicPr>
          <p:cNvPr id="58377" name="Picture 9" descr="j03668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812155">
            <a:off x="7043738" y="3395662"/>
            <a:ext cx="433388" cy="500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 online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http://office.microsoft.com/en-us/training/CR100479681033.aspx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4808" t="12826" r="6731" b="2605"/>
          <a:stretch>
            <a:fillRect/>
          </a:stretch>
        </p:blipFill>
        <p:spPr bwMode="auto">
          <a:xfrm rot="688826">
            <a:off x="4191397" y="3411567"/>
            <a:ext cx="39243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with pivot tables</a:t>
            </a:r>
          </a:p>
          <a:p>
            <a:pPr lvl="1"/>
            <a:r>
              <a:rPr lang="en-US" dirty="0" smtClean="0"/>
              <a:t>Frequencies</a:t>
            </a:r>
          </a:p>
          <a:p>
            <a:pPr lvl="1"/>
            <a:r>
              <a:rPr lang="en-US" dirty="0" smtClean="0"/>
              <a:t>Cross-tabulations</a:t>
            </a:r>
          </a:p>
          <a:p>
            <a:r>
              <a:rPr lang="en-US" dirty="0" smtClean="0"/>
              <a:t>Learning to use the COSF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Continuous Program Improvement</a:t>
            </a:r>
            <a:endParaRPr lang="en-US" sz="4000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562600" y="4114800"/>
            <a:ext cx="3124200" cy="1046163"/>
          </a:xfrm>
          <a:prstGeom prst="rect">
            <a:avLst/>
          </a:prstGeom>
          <a:solidFill>
            <a:srgbClr val="FFFF66"/>
          </a:solidFill>
          <a:ln w="38100">
            <a:solidFill>
              <a:srgbClr val="E1771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en-US" sz="2800" b="1">
                <a:solidFill>
                  <a:srgbClr val="002EC0"/>
                </a:solidFill>
              </a:rPr>
              <a:t>Plan (vision) </a:t>
            </a:r>
          </a:p>
          <a:p>
            <a:pPr marL="342900" indent="-342900" algn="ctr" eaLnBrk="0" hangingPunct="0"/>
            <a:r>
              <a:rPr lang="en-US" sz="1600" b="1">
                <a:solidFill>
                  <a:srgbClr val="002EC0"/>
                </a:solidFill>
              </a:rPr>
              <a:t>Program characteristics</a:t>
            </a:r>
            <a:r>
              <a:rPr lang="en-US" sz="1600">
                <a:solidFill>
                  <a:srgbClr val="002EC0"/>
                </a:solidFill>
              </a:rPr>
              <a:t> </a:t>
            </a:r>
          </a:p>
          <a:p>
            <a:pPr marL="342900" indent="-342900" algn="ctr" eaLnBrk="0" hangingPunct="0"/>
            <a:r>
              <a:rPr lang="en-US" sz="1600" b="1">
                <a:solidFill>
                  <a:srgbClr val="002EC0"/>
                </a:solidFill>
              </a:rPr>
              <a:t>Child and family outcomes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352800" y="5691187"/>
            <a:ext cx="2133600" cy="557213"/>
          </a:xfrm>
          <a:prstGeom prst="rect">
            <a:avLst/>
          </a:prstGeom>
          <a:solidFill>
            <a:srgbClr val="FFFF66"/>
          </a:solidFill>
          <a:ln w="38100">
            <a:solidFill>
              <a:srgbClr val="E1771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2EC0"/>
                </a:solidFill>
              </a:rPr>
              <a:t>Implement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43000" y="3200400"/>
            <a:ext cx="1905000" cy="2123658"/>
          </a:xfrm>
          <a:prstGeom prst="rect">
            <a:avLst/>
          </a:prstGeom>
          <a:solidFill>
            <a:srgbClr val="FFFF66"/>
          </a:solidFill>
          <a:ln w="38100">
            <a:solidFill>
              <a:srgbClr val="E1771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2EC0"/>
                </a:solidFill>
              </a:rPr>
              <a:t>Check</a:t>
            </a:r>
          </a:p>
          <a:p>
            <a:pPr algn="ctr" eaLnBrk="0" hangingPunct="0"/>
            <a:r>
              <a:rPr lang="en-US" sz="2400" b="1" dirty="0">
                <a:solidFill>
                  <a:srgbClr val="002EC0"/>
                </a:solidFill>
              </a:rPr>
              <a:t>(Collect and analyze data</a:t>
            </a:r>
            <a:r>
              <a:rPr lang="en-US" b="1" dirty="0">
                <a:solidFill>
                  <a:srgbClr val="002EC0"/>
                </a:solidFill>
              </a:rPr>
              <a:t>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52800" y="1524000"/>
            <a:ext cx="2209800" cy="1631216"/>
          </a:xfrm>
          <a:prstGeom prst="rect">
            <a:avLst/>
          </a:prstGeom>
          <a:solidFill>
            <a:srgbClr val="FFFF66"/>
          </a:solidFill>
          <a:ln w="38100">
            <a:solidFill>
              <a:srgbClr val="E1771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2EC0"/>
                </a:solidFill>
              </a:rPr>
              <a:t>Reflect</a:t>
            </a:r>
          </a:p>
          <a:p>
            <a:pPr algn="ctr" eaLnBrk="0" hangingPunct="0"/>
            <a:r>
              <a:rPr lang="en-US" sz="2400" b="1" dirty="0">
                <a:solidFill>
                  <a:srgbClr val="002EC0"/>
                </a:solidFill>
              </a:rPr>
              <a:t>Are we where we want to be?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2057400" y="1981200"/>
            <a:ext cx="9144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rot="16200000">
            <a:off x="1866900" y="5295900"/>
            <a:ext cx="9144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rot="10800000">
            <a:off x="6096000" y="5181600"/>
            <a:ext cx="914400" cy="990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638800" y="1981200"/>
            <a:ext cx="2819400" cy="400110"/>
          </a:xfrm>
          <a:prstGeom prst="rect">
            <a:avLst/>
          </a:prstGeom>
          <a:solidFill>
            <a:srgbClr val="0066FF"/>
          </a:solidFill>
          <a:ln w="2857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7F7F7"/>
                </a:solidFill>
              </a:rPr>
              <a:t>Is there a problem?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715000" y="2667000"/>
            <a:ext cx="2819400" cy="400110"/>
          </a:xfrm>
          <a:prstGeom prst="rect">
            <a:avLst/>
          </a:prstGeom>
          <a:solidFill>
            <a:srgbClr val="0066FF"/>
          </a:solidFill>
          <a:ln w="381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7F7F7"/>
                </a:solidFill>
              </a:rPr>
              <a:t>Why is it happening?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324600" y="3200400"/>
            <a:ext cx="2590800" cy="769441"/>
          </a:xfrm>
          <a:prstGeom prst="rect">
            <a:avLst/>
          </a:prstGeom>
          <a:solidFill>
            <a:srgbClr val="0066FF"/>
          </a:solidFill>
          <a:ln w="2857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What should be done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572000" y="6248400"/>
            <a:ext cx="2362200" cy="400110"/>
          </a:xfrm>
          <a:prstGeom prst="rect">
            <a:avLst/>
          </a:prstGeom>
          <a:solidFill>
            <a:srgbClr val="0066FF"/>
          </a:solidFill>
          <a:ln w="2857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7F7F7"/>
                </a:solidFill>
              </a:rPr>
              <a:t>Is it being done?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28600" y="2667000"/>
            <a:ext cx="1676400" cy="400110"/>
          </a:xfrm>
          <a:prstGeom prst="rect">
            <a:avLst/>
          </a:prstGeom>
          <a:solidFill>
            <a:srgbClr val="0066FF"/>
          </a:solidFill>
          <a:ln w="2857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7F7F7"/>
                </a:solidFill>
              </a:rPr>
              <a:t>Is it working?</a:t>
            </a: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838200" y="2971800"/>
            <a:ext cx="2667000" cy="2590800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Creating a Frequency Table: Primary Disability</a:t>
            </a:r>
            <a:endParaRPr lang="en-US" dirty="0"/>
          </a:p>
        </p:txBody>
      </p:sp>
      <p:pic>
        <p:nvPicPr>
          <p:cNvPr id="6146" name="Picture 2" descr="C:\Documents and Settings\khebbeler\My Documents\My Pictures\Microsoft Clip Organizer\j0439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267200"/>
            <a:ext cx="2514600" cy="168358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143000" y="1676400"/>
            <a:ext cx="3124200" cy="2057400"/>
          </a:xfrm>
          <a:prstGeom prst="wedgeRoundRectCallout">
            <a:avLst>
              <a:gd name="adj1" fmla="val -83277"/>
              <a:gd name="adj2" fmla="val -28971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Step 1: Open either your own data or the “dummy data” provided. Click on the top left hand corner to select the entire workbook.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t="3205" b="-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2667000" y="1905000"/>
            <a:ext cx="2971800" cy="1828800"/>
          </a:xfrm>
          <a:prstGeom prst="wedgeRoundRectCallout">
            <a:avLst>
              <a:gd name="adj1" fmla="val -121853"/>
              <a:gd name="adj2" fmla="val -102105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2: Under the “Insert” ribbon, click on the icon labeled “PivotTable”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t="4060" r="-1282" b="-14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867400" y="914400"/>
            <a:ext cx="2971800" cy="1828800"/>
          </a:xfrm>
          <a:prstGeom prst="wedgeRoundRectCallout">
            <a:avLst>
              <a:gd name="adj1" fmla="val -108535"/>
              <a:gd name="adj2" fmla="val 65059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3: Click “OK.” We will be using the default options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3886200" y="1981200"/>
            <a:ext cx="2971800" cy="1828800"/>
          </a:xfrm>
          <a:prstGeom prst="wedgeRoundRectCallout">
            <a:avLst>
              <a:gd name="adj1" fmla="val 75012"/>
              <a:gd name="adj2" fmla="val 98698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4: Drag the variable “Primary Disability” into the area “Row Labels” and “Values”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44958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Primary Disability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8458201" y="4495800"/>
            <a:ext cx="6857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Primary Disability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4478"/>
          <a:stretch>
            <a:fillRect/>
          </a:stretch>
        </p:blipFill>
        <p:spPr bwMode="auto">
          <a:xfrm>
            <a:off x="0" y="609600"/>
            <a:ext cx="918972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257800" y="3276600"/>
            <a:ext cx="3581400" cy="3276600"/>
          </a:xfrm>
          <a:prstGeom prst="wedgeRoundRectCallout">
            <a:avLst>
              <a:gd name="adj1" fmla="val -79567"/>
              <a:gd name="adj2" fmla="val -58857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5: Sort the rows from largest to smallest. Right click in a cell under “Count of </a:t>
            </a:r>
            <a:r>
              <a:rPr lang="en-US" sz="2400" dirty="0" err="1" smtClean="0">
                <a:solidFill>
                  <a:schemeClr val="tx1"/>
                </a:solidFill>
              </a:rPr>
              <a:t>Primary_Disability</a:t>
            </a:r>
            <a:r>
              <a:rPr lang="en-US" sz="2400" dirty="0" smtClean="0">
                <a:solidFill>
                  <a:schemeClr val="tx1"/>
                </a:solidFill>
              </a:rPr>
              <a:t>.” Select “Sort”. Select “Sort Largest to Smallest.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44901" b="39474"/>
          <a:stretch>
            <a:fillRect/>
          </a:stretch>
        </p:blipFill>
        <p:spPr bwMode="auto">
          <a:xfrm>
            <a:off x="0" y="-152400"/>
            <a:ext cx="910093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867400" y="3505200"/>
            <a:ext cx="2971800" cy="3048000"/>
          </a:xfrm>
          <a:prstGeom prst="wedgeRoundRectCallout">
            <a:avLst>
              <a:gd name="adj1" fmla="val -83142"/>
              <a:gd name="adj2" fmla="val -40302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6: Copy the numbers in the column “Count of </a:t>
            </a:r>
            <a:r>
              <a:rPr lang="en-US" sz="2400" dirty="0" err="1" smtClean="0">
                <a:solidFill>
                  <a:schemeClr val="tx1"/>
                </a:solidFill>
              </a:rPr>
              <a:t>Primary_Disability</a:t>
            </a:r>
            <a:r>
              <a:rPr lang="en-US" sz="2400" dirty="0" smtClean="0">
                <a:solidFill>
                  <a:schemeClr val="tx1"/>
                </a:solidFill>
              </a:rPr>
              <a:t>” and paste them into the adjacent column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105400" y="1676400"/>
            <a:ext cx="2971800" cy="3733800"/>
          </a:xfrm>
          <a:prstGeom prst="wedgeRoundRectCallout">
            <a:avLst>
              <a:gd name="adj1" fmla="val -123599"/>
              <a:gd name="adj2" fmla="val -212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7: Right click in one of the cells with data. From the drop down menu that appears, select “Value Field Settings”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4724400" y="457200"/>
            <a:ext cx="2971800" cy="2743200"/>
          </a:xfrm>
          <a:prstGeom prst="wedgeRoundRectCallout">
            <a:avLst>
              <a:gd name="adj1" fmla="val -94643"/>
              <a:gd name="adj2" fmla="val 46345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8: In the “Value Field Setting” dialogue box, click on the “Show values as” tab.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4648200" y="609600"/>
            <a:ext cx="2971800" cy="2743200"/>
          </a:xfrm>
          <a:prstGeom prst="wedgeRoundRectCallout">
            <a:avLst>
              <a:gd name="adj1" fmla="val -76678"/>
              <a:gd name="adj2" fmla="val 53801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9: In the “Show value as” drop down menu select “% of column.” and click “OK”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Starting with a question (or two..)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analyses are driven by questions</a:t>
            </a:r>
          </a:p>
          <a:p>
            <a:r>
              <a:rPr lang="en-US"/>
              <a:t>Several ways to word the same question</a:t>
            </a:r>
          </a:p>
          <a:p>
            <a:r>
              <a:rPr lang="en-US"/>
              <a:t>Some ways are more “</a:t>
            </a:r>
            <a:r>
              <a:rPr lang="en-US">
                <a:solidFill>
                  <a:srgbClr val="CC3300"/>
                </a:solidFill>
              </a:rPr>
              <a:t>precise</a:t>
            </a:r>
            <a:r>
              <a:rPr lang="en-US"/>
              <a:t>” than others</a:t>
            </a:r>
          </a:p>
          <a:p>
            <a:r>
              <a:rPr lang="en-US"/>
              <a:t>Questions come from different sources</a:t>
            </a:r>
          </a:p>
          <a:p>
            <a:r>
              <a:rPr lang="en-US"/>
              <a:t>Different versions of the same question are necessary and appropriate for different audiences.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t="16842" r="66667" b="45263"/>
          <a:stretch>
            <a:fillRect/>
          </a:stretch>
        </p:blipFill>
        <p:spPr bwMode="auto">
          <a:xfrm>
            <a:off x="76200" y="152400"/>
            <a:ext cx="9039578" cy="642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152400"/>
            <a:ext cx="762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Final Table</a:t>
            </a:r>
            <a:endParaRPr lang="en-US" sz="36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Creating </a:t>
            </a:r>
            <a:r>
              <a:rPr lang="en-US" dirty="0" smtClean="0"/>
              <a:t>a table with percent of children in each progress </a:t>
            </a:r>
            <a:r>
              <a:rPr lang="en-US" dirty="0" smtClean="0"/>
              <a:t>category</a:t>
            </a:r>
            <a:endParaRPr lang="en-US" dirty="0"/>
          </a:p>
        </p:txBody>
      </p:sp>
      <p:pic>
        <p:nvPicPr>
          <p:cNvPr id="7170" name="Picture 2" descr="C:\Documents and Settings\khebbeler\My Documents\My Pictures\Microsoft Clip Organizer\j0439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3214176" cy="21336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143000" y="1219200"/>
            <a:ext cx="2971800" cy="3581400"/>
          </a:xfrm>
          <a:prstGeom prst="wedgeRoundRectCallout">
            <a:avLst>
              <a:gd name="adj1" fmla="val -83277"/>
              <a:gd name="adj2" fmla="val -28971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1: Open either your own data or the “dummy data” provided. Click on the top left hand corner to select the entire workbook.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t="3205" b="-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2438400" y="1981200"/>
            <a:ext cx="2971800" cy="2438400"/>
          </a:xfrm>
          <a:prstGeom prst="wedgeRoundRectCallout">
            <a:avLst>
              <a:gd name="adj1" fmla="val -121853"/>
              <a:gd name="adj2" fmla="val -102105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2: Under the “Insert” ribbon, click on the icon labeled “PivotTable”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t="4060" r="-1282" b="-14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867400" y="914400"/>
            <a:ext cx="2971800" cy="1828800"/>
          </a:xfrm>
          <a:prstGeom prst="wedgeRoundRectCallout">
            <a:avLst>
              <a:gd name="adj1" fmla="val -108535"/>
              <a:gd name="adj2" fmla="val 65059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3: Click “OK.” We will be using the default options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4191000" y="2057400"/>
            <a:ext cx="2971800" cy="2362200"/>
          </a:xfrm>
          <a:prstGeom prst="wedgeRoundRectCallout">
            <a:avLst>
              <a:gd name="adj1" fmla="val 75012"/>
              <a:gd name="adj2" fmla="val 98698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4: Drag the variable “prog_cat_OSEP1” into the area “Row Labels” and “Values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17105" r="76151" b="59211"/>
          <a:stretch>
            <a:fillRect/>
          </a:stretch>
        </p:blipFill>
        <p:spPr bwMode="auto">
          <a:xfrm>
            <a:off x="0" y="6858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ular Callout 1"/>
          <p:cNvSpPr/>
          <p:nvPr/>
        </p:nvSpPr>
        <p:spPr>
          <a:xfrm>
            <a:off x="2362200" y="3962400"/>
            <a:ext cx="2971800" cy="2667000"/>
          </a:xfrm>
          <a:prstGeom prst="wedgeRoundRectCallout">
            <a:avLst>
              <a:gd name="adj1" fmla="val 108954"/>
              <a:gd name="adj2" fmla="val -45087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6: Copy the numbers in the column “Count of </a:t>
            </a:r>
            <a:r>
              <a:rPr lang="en-US" sz="2400" dirty="0" err="1" smtClean="0">
                <a:solidFill>
                  <a:schemeClr val="tx1"/>
                </a:solidFill>
              </a:rPr>
              <a:t>Primary_Disability</a:t>
            </a:r>
            <a:r>
              <a:rPr lang="en-US" sz="2400" dirty="0" smtClean="0">
                <a:solidFill>
                  <a:schemeClr val="tx1"/>
                </a:solidFill>
              </a:rPr>
              <a:t>” and paste them into the adjacent column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5257800" y="2133600"/>
            <a:ext cx="3429000" cy="3276600"/>
          </a:xfrm>
          <a:prstGeom prst="wedgeRoundRectCallout">
            <a:avLst>
              <a:gd name="adj1" fmla="val -129375"/>
              <a:gd name="adj2" fmla="val -14507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7: Right click in one of the cells under “Count of prog_cat_OSEP1.” From the drop down menu that appears, select “Value Field Settings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592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181600" y="457200"/>
            <a:ext cx="2971800" cy="2743200"/>
          </a:xfrm>
          <a:prstGeom prst="wedgeRoundRectCallout">
            <a:avLst>
              <a:gd name="adj1" fmla="val -106643"/>
              <a:gd name="adj2" fmla="val 14678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8: In the “Value Field Setting” dialogue box, click on the “Show values as” tab.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4648200" y="609600"/>
            <a:ext cx="2971800" cy="2743200"/>
          </a:xfrm>
          <a:prstGeom prst="wedgeRoundRectCallout">
            <a:avLst>
              <a:gd name="adj1" fmla="val -86832"/>
              <a:gd name="adj2" fmla="val 35801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9: In the “Show value as” drop down menu select “% of column.” and click “OK”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sources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187952"/>
          </a:xfrm>
        </p:spPr>
        <p:txBody>
          <a:bodyPr/>
          <a:lstStyle/>
          <a:p>
            <a:r>
              <a:rPr lang="en-US" sz="2800" dirty="0"/>
              <a:t>Internal – </a:t>
            </a:r>
            <a:r>
              <a:rPr lang="en-US" sz="2800" dirty="0" smtClean="0"/>
              <a:t>Program directors, principal</a:t>
            </a:r>
            <a:endParaRPr lang="en-US" sz="2800" dirty="0"/>
          </a:p>
          <a:p>
            <a:r>
              <a:rPr lang="en-US" sz="2800" dirty="0"/>
              <a:t>External –</a:t>
            </a:r>
          </a:p>
          <a:p>
            <a:pPr lvl="1"/>
            <a:r>
              <a:rPr lang="en-US" sz="2400" dirty="0" smtClean="0"/>
              <a:t>The school board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governor, the legislature</a:t>
            </a:r>
          </a:p>
          <a:p>
            <a:pPr lvl="1"/>
            <a:r>
              <a:rPr lang="en-US" sz="2400" dirty="0"/>
              <a:t>Advocates</a:t>
            </a:r>
          </a:p>
          <a:p>
            <a:pPr lvl="1"/>
            <a:r>
              <a:rPr lang="en-US" sz="2400" dirty="0"/>
              <a:t>Families of children with disabilities</a:t>
            </a:r>
          </a:p>
          <a:p>
            <a:pPr lvl="1"/>
            <a:r>
              <a:rPr lang="en-US" sz="2400" dirty="0"/>
              <a:t>General public</a:t>
            </a:r>
          </a:p>
          <a:p>
            <a:pPr lvl="1"/>
            <a:r>
              <a:rPr lang="en-US" sz="2400" dirty="0"/>
              <a:t>OSEP</a:t>
            </a:r>
          </a:p>
          <a:p>
            <a:r>
              <a:rPr lang="en-US" sz="2800" dirty="0"/>
              <a:t>External sources may not have a clear sense of what they want to know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2400"/>
            <a:ext cx="762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Final Table for OSEP 1</a:t>
            </a:r>
            <a:endParaRPr lang="en-US" sz="3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 t="19810" r="79048" b="59619"/>
          <a:stretch>
            <a:fillRect/>
          </a:stretch>
        </p:blipFill>
        <p:spPr bwMode="auto">
          <a:xfrm>
            <a:off x="152400" y="1066800"/>
            <a:ext cx="869244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crosstab report of Primary Disability by Progress Categories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524000" y="1524000"/>
            <a:ext cx="4038600" cy="2438400"/>
          </a:xfrm>
          <a:prstGeom prst="wedgeRoundRectCallout">
            <a:avLst>
              <a:gd name="adj1" fmla="val -83277"/>
              <a:gd name="adj2" fmla="val -28971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1: Open either your own data or the “dummy data” provided. Click on the top left hand corner to select the entire workbook.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t="3205" b="-6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2667000" y="1828800"/>
            <a:ext cx="3200400" cy="2209800"/>
          </a:xfrm>
          <a:prstGeom prst="wedgeRoundRectCallout">
            <a:avLst>
              <a:gd name="adj1" fmla="val -121853"/>
              <a:gd name="adj2" fmla="val -102105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2: Under the “Insert” ribbon, click on the icon labeled “PivotTable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t="4060" r="-1282" b="-14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867400" y="914400"/>
            <a:ext cx="2971800" cy="1828800"/>
          </a:xfrm>
          <a:prstGeom prst="wedgeRoundRectCallout">
            <a:avLst>
              <a:gd name="adj1" fmla="val -108535"/>
              <a:gd name="adj2" fmla="val 65059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3: Click “OK.” We will be using the default options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3733800" y="381000"/>
            <a:ext cx="3505200" cy="3429000"/>
          </a:xfrm>
          <a:prstGeom prst="wedgeRoundRectCallout">
            <a:avLst>
              <a:gd name="adj1" fmla="val 64506"/>
              <a:gd name="adj2" fmla="val 94014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4: Drag “prog_cat_OSEP1” into “Column Labels” Drag “</a:t>
            </a:r>
            <a:r>
              <a:rPr lang="en-US" sz="2400" dirty="0" err="1" smtClean="0">
                <a:solidFill>
                  <a:schemeClr val="tx1"/>
                </a:solidFill>
              </a:rPr>
              <a:t>Primary_Disability</a:t>
            </a:r>
            <a:r>
              <a:rPr lang="en-US" sz="2400" dirty="0" smtClean="0">
                <a:solidFill>
                  <a:schemeClr val="tx1"/>
                </a:solidFill>
              </a:rPr>
              <a:t>” into “Row Labels” and drag “prog_cat_OSEP1” into “Values</a:t>
            </a:r>
            <a:r>
              <a:rPr lang="en-US" dirty="0" smtClean="0">
                <a:solidFill>
                  <a:schemeClr val="tx1"/>
                </a:solidFill>
              </a:rPr>
              <a:t>”.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5791200" y="3276600"/>
            <a:ext cx="3352800" cy="3124200"/>
          </a:xfrm>
          <a:prstGeom prst="wedgeRoundRectCallout">
            <a:avLst>
              <a:gd name="adj1" fmla="val -90618"/>
              <a:gd name="adj2" fmla="val -49852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5: Sort the rows from largest to smallest. Right click in a cell under “Grand Total.” Select “Sort”. Select “Sort Largest to Smallest.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4267200" y="914400"/>
            <a:ext cx="3505200" cy="2971800"/>
          </a:xfrm>
          <a:prstGeom prst="wedgeRoundRectCallout">
            <a:avLst>
              <a:gd name="adj1" fmla="val -69841"/>
              <a:gd name="adj2" fmla="val 22698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6: Copy the numbers in the column “Grand Total” and paste them into the adjacent column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105400" y="228600"/>
            <a:ext cx="3200400" cy="3276600"/>
          </a:xfrm>
          <a:prstGeom prst="wedgeRoundRectCallout">
            <a:avLst>
              <a:gd name="adj1" fmla="val -95078"/>
              <a:gd name="adj2" fmla="val 50735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7: Right click in one of the cells under “c.” From the drop down menu that appears, select “Value Field Settings”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5181600" y="457200"/>
            <a:ext cx="2971800" cy="2743200"/>
          </a:xfrm>
          <a:prstGeom prst="wedgeRoundRectCallout">
            <a:avLst>
              <a:gd name="adj1" fmla="val -134335"/>
              <a:gd name="adj2" fmla="val 45678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8: In the “Value Field Setting” dialogue box, click on the “Show values as” tab.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possible question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3733800" cy="4525963"/>
          </a:xfrm>
        </p:spPr>
        <p:txBody>
          <a:bodyPr/>
          <a:lstStyle/>
          <a:p>
            <a:pPr indent="-58738"/>
            <a:endParaRPr lang="en-US" dirty="0"/>
          </a:p>
          <a:p>
            <a:pPr indent="-58738">
              <a:buFontTx/>
              <a:buNone/>
            </a:pPr>
            <a:r>
              <a:rPr lang="en-US" sz="4000" dirty="0" smtClean="0"/>
              <a:t>Is our early childhood special education program effective</a:t>
            </a:r>
            <a:r>
              <a:rPr lang="en-US" sz="4000" dirty="0"/>
              <a:t>?</a:t>
            </a:r>
          </a:p>
          <a:p>
            <a:pPr indent="-58738" algn="ctr">
              <a:buFontTx/>
              <a:buNone/>
            </a:pPr>
            <a:endParaRPr lang="en-US" sz="4000" dirty="0"/>
          </a:p>
        </p:txBody>
      </p:sp>
      <p:pic>
        <p:nvPicPr>
          <p:cNvPr id="13316" name="Picture 4" descr="little boys w_t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19200"/>
            <a:ext cx="2743200" cy="4113213"/>
          </a:xfrm>
          <a:prstGeom prst="rect">
            <a:avLst/>
          </a:prstGeom>
          <a:noFill/>
          <a:ln w="3175">
            <a:solidFill>
              <a:srgbClr val="66CC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4876800" y="762000"/>
            <a:ext cx="2895600" cy="2819400"/>
          </a:xfrm>
          <a:prstGeom prst="wedgeRoundRectCallout">
            <a:avLst>
              <a:gd name="adj1" fmla="val -105861"/>
              <a:gd name="adj2" fmla="val 59725"/>
              <a:gd name="adj3" fmla="val 16667"/>
            </a:avLst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Step 9: In the “Show value as” drop down menu select “% of </a:t>
            </a:r>
            <a:r>
              <a:rPr lang="en-US" sz="2400" b="1" dirty="0" smtClean="0">
                <a:solidFill>
                  <a:schemeClr val="tx1"/>
                </a:solidFill>
              </a:rPr>
              <a:t>row</a:t>
            </a:r>
            <a:r>
              <a:rPr lang="en-US" sz="2400" dirty="0" smtClean="0">
                <a:solidFill>
                  <a:schemeClr val="tx1"/>
                </a:solidFill>
              </a:rPr>
              <a:t>.” and click “OK”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t="21429" r="49107" b="47143"/>
          <a:stretch>
            <a:fillRect/>
          </a:stretch>
        </p:blipFill>
        <p:spPr bwMode="auto">
          <a:xfrm>
            <a:off x="62345" y="1143000"/>
            <a:ext cx="908165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62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Final Table for Crosstab</a:t>
            </a:r>
            <a:endParaRPr lang="en-US" sz="36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r>
              <a:rPr lang="en-US" dirty="0" smtClean="0"/>
              <a:t>Activity 4: Creating a Table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Using your own data or the dummy data create a table to give you information on children with speech and language impairments who were rated a 7 at entry on Outcome 3. 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is the number? 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percentage of children with speech and language impairments were rated a 7? 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What percent of 7s were given to children with speech and language impairments?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COSF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http://www.fpg.unc.edu/~eco/pages/outcomes.cfm#CalculatingProgress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 bwMode="auto">
          <a:xfrm rot="1826779">
            <a:off x="358936" y="2976678"/>
            <a:ext cx="777206" cy="76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7486570">
            <a:off x="3422594" y="2670105"/>
            <a:ext cx="777206" cy="76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044758-7142-4F60-AB32-4D38056C44F9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 bwMode="auto">
          <a:xfrm rot="4298138">
            <a:off x="3584766" y="2589592"/>
            <a:ext cx="952142" cy="76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044758-7142-4F60-AB32-4D38056C44F9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 bwMode="auto">
          <a:xfrm>
            <a:off x="1282478" y="4335379"/>
            <a:ext cx="1079722" cy="762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1143000"/>
          </a:xfrm>
        </p:spPr>
        <p:txBody>
          <a:bodyPr/>
          <a:lstStyle/>
          <a:p>
            <a:r>
              <a:rPr lang="en-US" dirty="0" smtClean="0"/>
              <a:t>Open the Calculator on your CD and follow along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ECO_COSF_OSEP_Model2_150_no data.xls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ECO_COSF_OSEP_Model2_150_data.xls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044758-7142-4F60-AB32-4D38056C44F9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5:  Using the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Enter exit and entry data into the calculator for a few children for one outcome.  Watch how the OSEP categories appear.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you find the combination that will give you an “impossible” for the OSEP outcome?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this combination impossible?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86200" y="3886200"/>
            <a:ext cx="4684713" cy="1500187"/>
          </a:xfrm>
        </p:spPr>
        <p:txBody>
          <a:bodyPr/>
          <a:lstStyle/>
          <a:p>
            <a:pPr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Finding Meaning in the Findings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pic>
        <p:nvPicPr>
          <p:cNvPr id="5127" name="Picture 7" descr="C:\Documents and Settings\khebbeler\My Documents\My Pictures\Microsoft Clip Organizer\j0443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133600"/>
            <a:ext cx="3281362" cy="218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FD5131-3855-41CA-9C18-1DBD51019C51}" type="slidenum">
              <a:rPr lang="en-US" sz="1400">
                <a:solidFill>
                  <a:srgbClr val="224568"/>
                </a:solidFill>
              </a:rPr>
              <a:pPr algn="r"/>
              <a:t>9</a:t>
            </a:fld>
            <a:endParaRPr lang="en-US" sz="1400">
              <a:solidFill>
                <a:srgbClr val="224568"/>
              </a:solidFill>
            </a:endParaRP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r>
              <a:rPr lang="en-US" sz="3600" b="0" dirty="0"/>
              <a:t>Areas for Program Improvement</a:t>
            </a:r>
          </a:p>
        </p:txBody>
      </p:sp>
      <p:sp>
        <p:nvSpPr>
          <p:cNvPr id="241667" name="AutoShape 3"/>
          <p:cNvSpPr>
            <a:spLocks noChangeArrowheads="1"/>
          </p:cNvSpPr>
          <p:nvPr/>
        </p:nvSpPr>
        <p:spPr bwMode="auto">
          <a:xfrm>
            <a:off x="1447800" y="2362200"/>
            <a:ext cx="2286000" cy="1752600"/>
          </a:xfrm>
          <a:prstGeom prst="plus">
            <a:avLst>
              <a:gd name="adj" fmla="val 25000"/>
            </a:avLst>
          </a:prstGeom>
          <a:solidFill>
            <a:srgbClr val="D9C5D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/>
              <a:t>WHO</a:t>
            </a:r>
          </a:p>
        </p:txBody>
      </p:sp>
      <p:sp>
        <p:nvSpPr>
          <p:cNvPr id="241668" name="AutoShape 4"/>
          <p:cNvSpPr>
            <a:spLocks noChangeArrowheads="1"/>
          </p:cNvSpPr>
          <p:nvPr/>
        </p:nvSpPr>
        <p:spPr bwMode="auto">
          <a:xfrm>
            <a:off x="5105400" y="2362200"/>
            <a:ext cx="2286000" cy="1752600"/>
          </a:xfrm>
          <a:prstGeom prst="plus">
            <a:avLst>
              <a:gd name="adj" fmla="val 25000"/>
            </a:avLst>
          </a:prstGeom>
          <a:solidFill>
            <a:srgbClr val="F2C9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/>
              <a:t>SERVICES</a:t>
            </a:r>
          </a:p>
        </p:txBody>
      </p:sp>
      <p:sp>
        <p:nvSpPr>
          <p:cNvPr id="241669" name="AutoShape 5"/>
          <p:cNvSpPr>
            <a:spLocks noChangeArrowheads="1"/>
          </p:cNvSpPr>
          <p:nvPr/>
        </p:nvSpPr>
        <p:spPr bwMode="auto">
          <a:xfrm>
            <a:off x="5105400" y="4038600"/>
            <a:ext cx="2286000" cy="1752600"/>
          </a:xfrm>
          <a:prstGeom prst="plus">
            <a:avLst>
              <a:gd name="adj" fmla="val 25000"/>
            </a:avLst>
          </a:prstGeom>
          <a:solidFill>
            <a:srgbClr val="EBF0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/>
              <a:t>COST</a:t>
            </a:r>
          </a:p>
        </p:txBody>
      </p:sp>
      <p:sp>
        <p:nvSpPr>
          <p:cNvPr id="241670" name="AutoShape 6"/>
          <p:cNvSpPr>
            <a:spLocks noChangeArrowheads="1"/>
          </p:cNvSpPr>
          <p:nvPr/>
        </p:nvSpPr>
        <p:spPr bwMode="auto">
          <a:xfrm>
            <a:off x="1447800" y="4038600"/>
            <a:ext cx="2286000" cy="1752600"/>
          </a:xfrm>
          <a:prstGeom prst="plus">
            <a:avLst>
              <a:gd name="adj" fmla="val 25000"/>
            </a:avLst>
          </a:prstGeom>
          <a:solidFill>
            <a:srgbClr val="D7D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/>
              <a:t>QUALITY</a:t>
            </a:r>
          </a:p>
        </p:txBody>
      </p:sp>
      <p:sp>
        <p:nvSpPr>
          <p:cNvPr id="35849" name="AutoShape 7"/>
          <p:cNvSpPr>
            <a:spLocks noChangeArrowheads="1"/>
          </p:cNvSpPr>
          <p:nvPr/>
        </p:nvSpPr>
        <p:spPr bwMode="auto">
          <a:xfrm>
            <a:off x="3276600" y="3200400"/>
            <a:ext cx="2286000" cy="17526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/>
              <a:t>OUTCOMES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animBg="1"/>
      <p:bldP spid="241668" grpId="0" animBg="1"/>
      <p:bldP spid="241669" grpId="0" animBg="1"/>
      <p:bldP spid="24167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data for program improvement = EIA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E</a:t>
            </a:r>
            <a:r>
              <a:rPr lang="en-US" sz="4800" smtClean="0"/>
              <a:t>vidence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I</a:t>
            </a:r>
            <a:r>
              <a:rPr lang="en-US" sz="4800" smtClean="0"/>
              <a:t>nference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A</a:t>
            </a:r>
            <a:r>
              <a:rPr lang="en-US" sz="4800" smtClean="0"/>
              <a:t>ction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39A544-5E73-4499-AC5D-A8C687411D51}" type="slidenum">
              <a:rPr lang="en-US" smtClean="0"/>
              <a:pPr/>
              <a:t>90</a:t>
            </a:fld>
            <a:endParaRPr lang="en-US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Evidence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057400"/>
            <a:ext cx="4267200" cy="4187952"/>
          </a:xfrm>
        </p:spPr>
        <p:txBody>
          <a:bodyPr/>
          <a:lstStyle/>
          <a:p>
            <a:pPr eaLnBrk="1" hangingPunct="1"/>
            <a:r>
              <a:rPr lang="en-US" dirty="0" smtClean="0"/>
              <a:t>Evidence refers to the numbers, such as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3200" dirty="0" smtClean="0"/>
              <a:t>“45% of children in category b”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400" dirty="0" smtClean="0"/>
          </a:p>
          <a:p>
            <a:pPr eaLnBrk="1" hangingPunct="1"/>
            <a:r>
              <a:rPr lang="en-US" dirty="0" smtClean="0"/>
              <a:t>The numbers are not debatable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AD0FAA-745F-4332-B158-353A55E0E7E7}" type="slidenum">
              <a:rPr lang="en-US" smtClean="0"/>
              <a:pPr/>
              <a:t>91</a:t>
            </a:fld>
            <a:endParaRPr lang="en-US" smtClean="0"/>
          </a:p>
        </p:txBody>
      </p:sp>
      <p:pic>
        <p:nvPicPr>
          <p:cNvPr id="6" name="Picture 5" descr="22156368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76600"/>
            <a:ext cx="312931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Inference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you interpret the #s?</a:t>
            </a:r>
          </a:p>
          <a:p>
            <a:pPr eaLnBrk="1" hangingPunct="1"/>
            <a:r>
              <a:rPr lang="en-US" smtClean="0"/>
              <a:t>What can you conclude from the #s?</a:t>
            </a:r>
          </a:p>
          <a:p>
            <a:pPr eaLnBrk="1" hangingPunct="1"/>
            <a:r>
              <a:rPr lang="en-US" smtClean="0"/>
              <a:t>Does evidence mean good news?  Bad news?  News we can’t interpret?</a:t>
            </a:r>
          </a:p>
          <a:p>
            <a:pPr eaLnBrk="1" hangingPunct="1"/>
            <a:r>
              <a:rPr lang="en-US" smtClean="0"/>
              <a:t>To reach an inference, sometimes we analyze data in other ways (ask for more evidence) </a:t>
            </a:r>
          </a:p>
          <a:p>
            <a:pPr eaLnBrk="1" hangingPunct="1"/>
            <a:endParaRPr lang="en-US" smtClean="0"/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EEF7A7-DE71-4C2A-A5C2-3CFF4CEFB8AB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Inference is debatable -- even reasonable people can reach different conclusions</a:t>
            </a:r>
          </a:p>
          <a:p>
            <a:pPr eaLnBrk="1" hangingPunct="1"/>
            <a:r>
              <a:rPr lang="en-US" sz="2800" dirty="0" smtClean="0"/>
              <a:t>Stakeholders can help with putting meaning on the numbers</a:t>
            </a:r>
          </a:p>
          <a:p>
            <a:pPr eaLnBrk="1" hangingPunct="1"/>
            <a:r>
              <a:rPr lang="en-US" sz="2800" dirty="0" smtClean="0"/>
              <a:t>Early on, the inference may be more a question of the quality of the data </a:t>
            </a:r>
          </a:p>
          <a:p>
            <a:endParaRPr lang="en-US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A0AAC-772D-4847-818C-048DE2DB87C7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5425" y="152400"/>
            <a:ext cx="7648575" cy="1143000"/>
          </a:xfrm>
        </p:spPr>
        <p:txBody>
          <a:bodyPr/>
          <a:lstStyle/>
          <a:p>
            <a:pPr eaLnBrk="1" hangingPunct="1"/>
            <a:r>
              <a:rPr lang="en-US" sz="4800" smtClean="0"/>
              <a:t>Inference</a:t>
            </a:r>
          </a:p>
        </p:txBody>
      </p:sp>
      <p:pic>
        <p:nvPicPr>
          <p:cNvPr id="1026" name="Picture 2" descr="C:\Documents and Settings\khebbeler\My Documents\My Pictures\Microsoft Clip Organizer\j0432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645374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Action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Given the inference from the numbers, what should be done?</a:t>
            </a:r>
          </a:p>
          <a:p>
            <a:pPr eaLnBrk="1" hangingPunct="1"/>
            <a:r>
              <a:rPr lang="en-US" sz="2800" smtClean="0"/>
              <a:t>Recommendations or action steps</a:t>
            </a:r>
          </a:p>
          <a:p>
            <a:pPr eaLnBrk="1" hangingPunct="1"/>
            <a:r>
              <a:rPr lang="en-US" sz="2800" smtClean="0"/>
              <a:t>Action can be debatable – and often is</a:t>
            </a:r>
          </a:p>
          <a:p>
            <a:pPr eaLnBrk="1" hangingPunct="1"/>
            <a:r>
              <a:rPr lang="en-US" sz="2800" smtClean="0"/>
              <a:t>Another role for stakeholders</a:t>
            </a:r>
          </a:p>
          <a:p>
            <a:pPr eaLnBrk="1" hangingPunct="1"/>
            <a:r>
              <a:rPr lang="en-US" sz="2800" smtClean="0"/>
              <a:t>Again, early on the action might have to do with improving the quality of the data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6CE7C0C-2D34-49AD-A487-98C53FFE1511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Talking to the Public:  Summary Statements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12D2E-7C77-4AF2-8AD8-5058B673BD74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Statements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600" dirty="0" smtClean="0"/>
              <a:t>Of those children who entered the program below age expectations in each Outcome, the percent who substantially increased their rate of growth by the time they turned 6 years of age or exited the program.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600" dirty="0" smtClean="0"/>
              <a:t>The percent of children who were functioning within age expectations in each Outcome by the time they turned 6 years of age or exited the program.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400" dirty="0" smtClean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29884-F6FA-4296-98E6-D7ADEE61429E}" type="slidenum">
              <a:rPr lang="en-US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Point </a:t>
            </a:r>
            <a:r>
              <a:rPr lang="en-US" dirty="0" smtClean="0"/>
              <a:t>of EIA (Remember </a:t>
            </a:r>
            <a:r>
              <a:rPr lang="en-US" dirty="0"/>
              <a:t>this!!)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7696200" cy="41879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Evidence </a:t>
            </a:r>
            <a:r>
              <a:rPr lang="en-US" dirty="0"/>
              <a:t>(i.e., the summary </a:t>
            </a:r>
            <a:r>
              <a:rPr lang="en-US" dirty="0" smtClean="0"/>
              <a:t>statement numbers</a:t>
            </a:r>
            <a:r>
              <a:rPr lang="en-US" dirty="0"/>
              <a:t>) by themselves are meaningless.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Inference </a:t>
            </a:r>
            <a:r>
              <a:rPr lang="en-US" dirty="0"/>
              <a:t>is attached by those who read the numbers.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You have the opportunity and obligation to attach meaning.  Seize it!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E534BDD-8578-4488-B4E4-14688B6C29F1}" type="slidenum">
              <a:rPr lang="en-US"/>
              <a:pPr/>
              <a:t>97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Being prepared……….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When the child outcomes data become available, how will we talk about the data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The media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School boards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Families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Teachers and therapists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Other key stakeholders in your community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791417C-57A9-4A25-B8B5-B3BFC932BE76}" type="slidenum">
              <a:rPr lang="en-US"/>
              <a:pPr>
                <a:defRPr/>
              </a:pPr>
              <a:t>98</a:t>
            </a:fld>
            <a:endParaRPr lang="en-US"/>
          </a:p>
        </p:txBody>
      </p:sp>
      <p:pic>
        <p:nvPicPr>
          <p:cNvPr id="2050" name="Picture 2" descr="MMj0254494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8471">
            <a:off x="5798652" y="3568466"/>
            <a:ext cx="2362771" cy="13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Being prepared means……….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Think ahead about how to talk with the public about the data.</a:t>
            </a:r>
          </a:p>
          <a:p>
            <a:pPr eaLnBrk="1" hangingPunct="1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Write out the specific messages you want to make (an internal ‘talking points’ memo).</a:t>
            </a:r>
          </a:p>
          <a:p>
            <a:pPr eaLnBrk="1" hangingPunct="1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Being thoroughly familiar with your district and state data.</a:t>
            </a:r>
          </a:p>
          <a:p>
            <a:pPr eaLnBrk="1" hangingPunct="1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Use public dissemination opportunities to get out key messages that will educate the public about your program, its benefits.</a:t>
            </a:r>
          </a:p>
          <a:p>
            <a:pPr lvl="2"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FC771DF-C4D3-4D32-9195-047C4EAF4068}" type="slidenum">
              <a:rPr lang="en-US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8239</TotalTime>
  <Words>4660</Words>
  <Application>Microsoft Office PowerPoint</Application>
  <PresentationFormat>On-screen Show (4:3)</PresentationFormat>
  <Paragraphs>852</Paragraphs>
  <Slides>112</Slides>
  <Notes>112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112</vt:i4>
      </vt:variant>
    </vt:vector>
  </HeadingPairs>
  <TitlesOfParts>
    <vt:vector size="118" baseType="lpstr">
      <vt:lpstr>3_Default Design</vt:lpstr>
      <vt:lpstr>6_Default Design-First child</vt:lpstr>
      <vt:lpstr>7_Default Design-Second child</vt:lpstr>
      <vt:lpstr>8_Default Design-Third child</vt:lpstr>
      <vt:lpstr>9_Default Design-Fourth child</vt:lpstr>
      <vt:lpstr>10_Default Design-Fifth child</vt:lpstr>
      <vt:lpstr>Early Childhood Outcomes  ECO Institute – Day 2: Data Workshop</vt:lpstr>
      <vt:lpstr>Day 2 Agenda</vt:lpstr>
      <vt:lpstr>Slide 3</vt:lpstr>
      <vt:lpstr>Continuous Program Improvement</vt:lpstr>
      <vt:lpstr>Continuous Program Improvement</vt:lpstr>
      <vt:lpstr>Starting with a question (or two..)</vt:lpstr>
      <vt:lpstr>Question sources</vt:lpstr>
      <vt:lpstr>A possible question</vt:lpstr>
      <vt:lpstr>Areas for Program Improvement</vt:lpstr>
      <vt:lpstr>Possible basic questions</vt:lpstr>
      <vt:lpstr>Sample questions that cut across components</vt:lpstr>
      <vt:lpstr>Making comparisons</vt:lpstr>
      <vt:lpstr>Making comparisons</vt:lpstr>
      <vt:lpstr>Question Clarification</vt:lpstr>
      <vt:lpstr>Activity 1:  Killer Questions</vt:lpstr>
      <vt:lpstr>Conclusion</vt:lpstr>
      <vt:lpstr>Slide 17</vt:lpstr>
      <vt:lpstr>Slide 18</vt:lpstr>
      <vt:lpstr>Slide 19</vt:lpstr>
      <vt:lpstr>Question precision</vt:lpstr>
      <vt:lpstr>Question precision</vt:lpstr>
      <vt:lpstr>Finding the right level of precision</vt:lpstr>
      <vt:lpstr>Identifying Data Elements</vt:lpstr>
      <vt:lpstr>Variables/Data Elements</vt:lpstr>
      <vt:lpstr>Outcomes Questions</vt:lpstr>
      <vt:lpstr>Many options…</vt:lpstr>
      <vt:lpstr>Activity 2:  Data Elements</vt:lpstr>
      <vt:lpstr>Discussion</vt:lpstr>
      <vt:lpstr>Slide 29</vt:lpstr>
      <vt:lpstr>Terminology</vt:lpstr>
      <vt:lpstr>Next decisions</vt:lpstr>
      <vt:lpstr>Frequency Table</vt:lpstr>
      <vt:lpstr>Example of a Frequency Table</vt:lpstr>
      <vt:lpstr>Frequencies and Missing Data</vt:lpstr>
      <vt:lpstr>One More Example of a  Frequency Table</vt:lpstr>
      <vt:lpstr>Cross-tabulations</vt:lpstr>
      <vt:lpstr>Example:  Categorical Data</vt:lpstr>
      <vt:lpstr>Slide 38</vt:lpstr>
      <vt:lpstr>Analyzing categorical data</vt:lpstr>
      <vt:lpstr>Analyzing categorical data</vt:lpstr>
      <vt:lpstr>Discussion</vt:lpstr>
      <vt:lpstr>Slide 42</vt:lpstr>
      <vt:lpstr>Slide 43</vt:lpstr>
      <vt:lpstr>Slide 44</vt:lpstr>
      <vt:lpstr>Final results</vt:lpstr>
      <vt:lpstr>Activity 3:  Building a table shell</vt:lpstr>
      <vt:lpstr>Slide 47</vt:lpstr>
      <vt:lpstr>Excel online training</vt:lpstr>
      <vt:lpstr>Data Explorations</vt:lpstr>
      <vt:lpstr>Creating a Frequency Table: Primary Disability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    Creating a table with percent of children in each progress category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Creating a crosstab report of Primary Disability by Progress Categories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Activity 4: Creating a Table with Data</vt:lpstr>
      <vt:lpstr>COSF Calculator</vt:lpstr>
      <vt:lpstr>Slide 84</vt:lpstr>
      <vt:lpstr>Slide 85</vt:lpstr>
      <vt:lpstr>Slide 86</vt:lpstr>
      <vt:lpstr>Open the Calculator on your CD and follow along</vt:lpstr>
      <vt:lpstr>Activity 5:  Using the calculator</vt:lpstr>
      <vt:lpstr>Slide 89</vt:lpstr>
      <vt:lpstr>Using data for program improvement = EIA</vt:lpstr>
      <vt:lpstr>Evidence</vt:lpstr>
      <vt:lpstr>Inference</vt:lpstr>
      <vt:lpstr>Inference</vt:lpstr>
      <vt:lpstr>Action</vt:lpstr>
      <vt:lpstr>Slide 95</vt:lpstr>
      <vt:lpstr>Summary Statements</vt:lpstr>
      <vt:lpstr>The Point of EIA (Remember this!!)</vt:lpstr>
      <vt:lpstr>Being prepared……….</vt:lpstr>
      <vt:lpstr>Being prepared means……….</vt:lpstr>
      <vt:lpstr>Heading off the misuse of outcome data:  Be prepared</vt:lpstr>
      <vt:lpstr>Crafting the messages………</vt:lpstr>
      <vt:lpstr>Preparing a news release…..</vt:lpstr>
      <vt:lpstr>Describe the numbers in simple  ways ….</vt:lpstr>
      <vt:lpstr>Put YOUR interpretation on  the numbers…..</vt:lpstr>
      <vt:lpstr>Link messages to broader EC issues…</vt:lpstr>
      <vt:lpstr>If the data show possible problems….</vt:lpstr>
      <vt:lpstr>This is an OPPORTUNITY to educate about ECSE…. </vt:lpstr>
      <vt:lpstr>Messaging</vt:lpstr>
      <vt:lpstr> </vt:lpstr>
      <vt:lpstr>Activity 7:  Talking Points</vt:lpstr>
      <vt:lpstr>Resources</vt:lpstr>
      <vt:lpstr>Find more resources at:  www. the-eco-center-org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 </dc:title>
  <dc:creator>ECO</dc:creator>
  <cp:lastModifiedBy>Kathy Hebbeler</cp:lastModifiedBy>
  <cp:revision>465</cp:revision>
  <dcterms:created xsi:type="dcterms:W3CDTF">2008-03-27T18:39:34Z</dcterms:created>
  <dcterms:modified xsi:type="dcterms:W3CDTF">2010-05-21T17:21:46Z</dcterms:modified>
</cp:coreProperties>
</file>