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5"/>
  </p:notesMasterIdLst>
  <p:sldIdLst>
    <p:sldId id="256" r:id="rId2"/>
    <p:sldId id="269" r:id="rId3"/>
    <p:sldId id="270" r:id="rId4"/>
    <p:sldId id="272" r:id="rId5"/>
    <p:sldId id="276" r:id="rId6"/>
    <p:sldId id="273" r:id="rId7"/>
    <p:sldId id="278" r:id="rId8"/>
    <p:sldId id="274" r:id="rId9"/>
    <p:sldId id="277" r:id="rId10"/>
    <p:sldId id="271" r:id="rId11"/>
    <p:sldId id="260" r:id="rId12"/>
    <p:sldId id="287" r:id="rId13"/>
    <p:sldId id="290" r:id="rId14"/>
    <p:sldId id="288" r:id="rId15"/>
    <p:sldId id="283" r:id="rId16"/>
    <p:sldId id="284" r:id="rId17"/>
    <p:sldId id="268" r:id="rId18"/>
    <p:sldId id="262" r:id="rId19"/>
    <p:sldId id="289" r:id="rId20"/>
    <p:sldId id="285" r:id="rId21"/>
    <p:sldId id="280" r:id="rId22"/>
    <p:sldId id="281" r:id="rId23"/>
    <p:sldId id="291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BFF"/>
    <a:srgbClr val="E8DDFF"/>
    <a:srgbClr val="FFD72F"/>
    <a:srgbClr val="FFDF62"/>
    <a:srgbClr val="FFDF57"/>
    <a:srgbClr val="F4EFFF"/>
    <a:srgbClr val="DECDFF"/>
    <a:srgbClr val="E5D9FF"/>
    <a:srgbClr val="ECDBC2"/>
    <a:srgbClr val="DCBD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67" autoAdjust="0"/>
  </p:normalViewPr>
  <p:slideViewPr>
    <p:cSldViewPr>
      <p:cViewPr varScale="1">
        <p:scale>
          <a:sx n="56" d="100"/>
          <a:sy n="56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FE8E4-3272-4A5A-AA7C-93093000EDB7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8EF78-A1F1-4F89-A3B7-D714407AB1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26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8EF78-A1F1-4F89-A3B7-D714407AB18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19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8EF78-A1F1-4F89-A3B7-D714407AB18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8EF78-A1F1-4F89-A3B7-D714407AB18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EDCD15-C78F-4613-8E89-AFDE11D11105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8EF78-A1F1-4F89-A3B7-D714407AB18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8EF78-A1F1-4F89-A3B7-D714407AB18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8EF78-A1F1-4F89-A3B7-D714407AB18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8EF78-A1F1-4F89-A3B7-D714407AB18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8EF78-A1F1-4F89-A3B7-D714407AB18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8EF78-A1F1-4F89-A3B7-D714407AB18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8EF78-A1F1-4F89-A3B7-D714407AB18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8EF78-A1F1-4F89-A3B7-D714407AB18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1C82B1-4536-4A15-BC0C-932840093DA1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rgbClr val="F1EBFF"/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  <a:latin typeface="Gill Sans MT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A2446AD-FA38-41B7-9079-BD75DDA5AA67}" type="datetime1">
              <a:rPr lang="en-US" smtClean="0"/>
              <a:pPr/>
              <a:t>3/29/2012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3706C0D-52CB-4A2E-8FC0-352807947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6E9C8C-2C5C-48C7-9668-3670BA7EADB3}" type="datetime1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706C0D-52CB-4A2E-8FC0-352807947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A2C82-DF7F-47CB-9100-22F6EFF57084}" type="datetime1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706C0D-52CB-4A2E-8FC0-352807947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1295400"/>
            <a:ext cx="8001000" cy="9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rnd" cmpd="sng" algn="ctr">
            <a:solidFill>
              <a:schemeClr val="accent5">
                <a:lumMod val="20000"/>
                <a:lumOff val="80000"/>
              </a:schemeClr>
            </a:solidFill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>
            <a:lvl1pPr>
              <a:defRPr sz="4000" b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ill Sans Ultra Bold Condensed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517"/>
          </a:xfrm>
        </p:spPr>
        <p:txBody>
          <a:bodyPr/>
          <a:lstStyle>
            <a:lvl1pPr>
              <a:buSzPct val="100000"/>
              <a:defRPr>
                <a:latin typeface="Gill Sans MT" pitchFamily="34" charset="0"/>
              </a:defRPr>
            </a:lvl1pPr>
            <a:lvl2pPr>
              <a:buClr>
                <a:schemeClr val="accent5">
                  <a:lumMod val="20000"/>
                  <a:lumOff val="80000"/>
                </a:schemeClr>
              </a:buClr>
              <a:buSzPct val="100000"/>
              <a:buFont typeface="Wingdings" pitchFamily="2" charset="2"/>
              <a:buChar char="§"/>
              <a:defRPr>
                <a:latin typeface="Gill Sans MT" pitchFamily="34" charset="0"/>
              </a:defRPr>
            </a:lvl2pPr>
            <a:lvl3pPr>
              <a:defRPr>
                <a:latin typeface="Gill Sans MT" pitchFamily="34" charset="0"/>
              </a:defRPr>
            </a:lvl3pPr>
            <a:lvl4pPr>
              <a:defRPr>
                <a:latin typeface="Gill Sans MT" pitchFamily="34" charset="0"/>
              </a:defRPr>
            </a:lvl4pPr>
            <a:lvl5pPr>
              <a:defRPr>
                <a:latin typeface="Gill Sans MT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BCBC6-F1B0-40A0-8529-0FFA400E4B9E}" type="datetime1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706C0D-52CB-4A2E-8FC0-352807947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lumMod val="60000"/>
                    <a:lumOff val="40000"/>
                  </a:schemeClr>
                </a:solidFill>
                <a:latin typeface="Gill Sans Ultra Bold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F4E6A0D-6F83-4C82-99E0-C130E115CF01}" type="datetime1">
              <a:rPr lang="en-US" smtClean="0"/>
              <a:pPr/>
              <a:t>3/29/2012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3706C0D-52CB-4A2E-8FC0-352807947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727E14-96F6-4CD1-8C3E-B87F871A4E5E}" type="datetime1">
              <a:rPr lang="en-US" smtClean="0"/>
              <a:pPr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3706C0D-52CB-4A2E-8FC0-352807947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0FE782-0350-4AE1-8A4F-5E073B442733}" type="datetime1">
              <a:rPr lang="en-US" smtClean="0"/>
              <a:pPr/>
              <a:t>3/29/2012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3706C0D-52CB-4A2E-8FC0-352807947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08C2F-ED78-4DE8-84FB-73C00D77288D}" type="datetime1">
              <a:rPr lang="en-US" smtClean="0"/>
              <a:pPr/>
              <a:t>3/29/2012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706C0D-52CB-4A2E-8FC0-352807947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F4DC77-6313-4D45-BF8F-700CC8C4E1F4}" type="datetime1">
              <a:rPr lang="en-US" smtClean="0"/>
              <a:pPr/>
              <a:t>3/29/2012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706C0D-52CB-4A2E-8FC0-352807947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ill Sans Ultra Bold Condensed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A16688E-9D4E-405D-A6A5-5A785027C225}" type="datetime1">
              <a:rPr lang="en-US" smtClean="0"/>
              <a:pPr/>
              <a:t>3/29/2012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fld id="{E3706C0D-52CB-4A2E-8FC0-352807947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F2749E4-30CE-450D-8501-FFABCFE9D136}" type="datetime1">
              <a:rPr lang="en-US" smtClean="0"/>
              <a:pPr/>
              <a:t>3/29/2012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3706C0D-52CB-4A2E-8FC0-352807947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B3366FC-C402-40D0-B201-72A6040B0BE3}" type="datetime1">
              <a:rPr lang="en-US" smtClean="0"/>
              <a:pPr/>
              <a:t>3/29/2012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200">
                <a:solidFill>
                  <a:schemeClr val="bg2"/>
                </a:solidFill>
                <a:effectLst/>
              </a:defRPr>
            </a:lvl1pPr>
            <a:extLst/>
          </a:lstStyle>
          <a:p>
            <a:fld id="{E3706C0D-52CB-4A2E-8FC0-352807947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1143001"/>
            <a:ext cx="1828800" cy="1200329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19050">
            <a:solidFill>
              <a:schemeClr val="bg2"/>
            </a:solidFill>
          </a:ln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COS</a:t>
            </a:r>
          </a:p>
          <a:p>
            <a:pPr algn="ctr"/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Mini Conference</a:t>
            </a:r>
          </a:p>
          <a:p>
            <a:pPr algn="ctr"/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November  </a:t>
            </a:r>
          </a:p>
          <a:p>
            <a:pPr algn="ctr"/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  <a:endParaRPr lang="en-US" dirty="0">
              <a:solidFill>
                <a:schemeClr val="bg2"/>
              </a:solidFill>
              <a:latin typeface="Gill Sans M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381001"/>
            <a:ext cx="5867400" cy="22098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ill Sans Ultra Bold" pitchFamily="34" charset="0"/>
              </a:rPr>
              <a:t>Together with Families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Gill Sans Ultra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2819400"/>
            <a:ext cx="4883834" cy="3048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ill Sans MT" pitchFamily="34" charset="0"/>
              </a:rPr>
              <a:t>Hearing Family Stories</a:t>
            </a:r>
          </a:p>
          <a:p>
            <a:r>
              <a:rPr lang="en-US" dirty="0" smtClean="0">
                <a:latin typeface="Gill Sans MT" pitchFamily="34" charset="0"/>
              </a:rPr>
              <a:t>Gaining Family Insight</a:t>
            </a:r>
          </a:p>
          <a:p>
            <a:r>
              <a:rPr lang="en-US" dirty="0" smtClean="0">
                <a:latin typeface="Gill Sans MT" pitchFamily="34" charset="0"/>
              </a:rPr>
              <a:t>Involving </a:t>
            </a:r>
            <a:r>
              <a:rPr lang="en-US" dirty="0" smtClean="0">
                <a:latin typeface="Gill Sans MT" pitchFamily="34" charset="0"/>
              </a:rPr>
              <a:t>Family</a:t>
            </a:r>
          </a:p>
          <a:p>
            <a:endParaRPr lang="en-US" dirty="0"/>
          </a:p>
          <a:p>
            <a:r>
              <a:rPr lang="en-US" dirty="0" smtClean="0">
                <a:latin typeface="Gill Sans MT" pitchFamily="34" charset="0"/>
              </a:rPr>
              <a:t>Naomi Younggren, Ph.D.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706C0D-52CB-4A2E-8FC0-352807947FB8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MSDE_Logo_300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1" y="516192"/>
            <a:ext cx="1821424" cy="609600"/>
          </a:xfrm>
          <a:prstGeom prst="rect">
            <a:avLst/>
          </a:prstGeom>
          <a:ln w="12700">
            <a:solidFill>
              <a:schemeClr val="bg2"/>
            </a:solidFill>
          </a:ln>
        </p:spPr>
      </p:pic>
      <p:pic>
        <p:nvPicPr>
          <p:cNvPr id="8" name="Picture 1" descr="MD Birth Through Five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048000"/>
            <a:ext cx="1088571" cy="1524000"/>
          </a:xfrm>
          <a:prstGeom prst="round2DiagRect">
            <a:avLst/>
          </a:prstGeom>
          <a:noFill/>
          <a:ln w="19050">
            <a:solidFill>
              <a:srgbClr val="E8DDFF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572000"/>
            <a:ext cx="1589913" cy="1548342"/>
          </a:xfrm>
          <a:prstGeom prst="round2DiagRect">
            <a:avLst/>
          </a:prstGeom>
          <a:noFill/>
          <a:ln w="19050">
            <a:solidFill>
              <a:srgbClr val="E8DD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Involving Family in the COS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64851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Remember Parent Roles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Share EC Outcome Information Early &amp; Often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Include Parents in the COS Rating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6C0D-52CB-4A2E-8FC0-352807947FB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Parent Roles</a:t>
            </a:r>
            <a:endParaRPr lang="en-US" sz="3200" b="0" smtClean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077200" cy="5410200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dirty="0" smtClean="0"/>
              <a:t>Team Member </a:t>
            </a:r>
          </a:p>
          <a:p>
            <a:pPr eaLnBrk="1" hangingPunct="1">
              <a:lnSpc>
                <a:spcPct val="200000"/>
              </a:lnSpc>
            </a:pPr>
            <a:r>
              <a:rPr lang="en-US" dirty="0" smtClean="0"/>
              <a:t>Information Provider &amp; Receiver</a:t>
            </a:r>
          </a:p>
          <a:p>
            <a:pPr eaLnBrk="1" hangingPunct="1">
              <a:lnSpc>
                <a:spcPct val="200000"/>
              </a:lnSpc>
            </a:pPr>
            <a:r>
              <a:rPr lang="en-US" dirty="0" smtClean="0"/>
              <a:t>Participant in the COS rating discussion</a:t>
            </a:r>
          </a:p>
          <a:p>
            <a:pPr eaLnBrk="1" hangingPunct="1">
              <a:lnSpc>
                <a:spcPct val="200000"/>
              </a:lnSpc>
            </a:pPr>
            <a:r>
              <a:rPr lang="en-US" dirty="0" smtClean="0"/>
              <a:t>Consumer</a:t>
            </a:r>
          </a:p>
          <a:p>
            <a:pPr lvl="1" eaLnBrk="1" hangingPunct="1"/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6C0D-52CB-4A2E-8FC0-352807947FB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  <a:prstGeom prst="round2DiagRect">
            <a:avLst/>
          </a:prstGeom>
          <a:solidFill>
            <a:srgbClr val="F1EBFF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Listening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Gill Sans MT Condensed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706C0D-52CB-4A2E-8FC0-352807947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05600" y="1066800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CO Results Matters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rgbClr val="F1EBFF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Information Sharing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264040"/>
          </a:xfrm>
        </p:spPr>
        <p:txBody>
          <a:bodyPr>
            <a:noAutofit/>
          </a:bodyPr>
          <a:lstStyle/>
          <a:p>
            <a:r>
              <a:rPr lang="en-US" sz="1800" dirty="0" err="1" smtClean="0">
                <a:latin typeface="Gill Sans MT" pitchFamily="34" charset="0"/>
              </a:rPr>
              <a:t>Brazelton</a:t>
            </a:r>
            <a:endParaRPr lang="en-US" sz="1800" dirty="0">
              <a:latin typeface="Gill Sans MT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706C0D-52CB-4A2E-8FC0-352807947F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Information Early &amp; Often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6C0D-52CB-4A2E-8FC0-352807947FB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Families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6C0D-52CB-4A2E-8FC0-352807947FB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17644">
            <a:off x="1142302" y="940135"/>
            <a:ext cx="3851696" cy="5013632"/>
          </a:xfrm>
          <a:prstGeom prst="rect">
            <a:avLst/>
          </a:prstGeom>
          <a:noFill/>
          <a:ln w="28575" cap="sq">
            <a:solidFill>
              <a:srgbClr val="F4EFFF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03740">
            <a:off x="6341136" y="1825702"/>
            <a:ext cx="1470940" cy="324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rgbClr val="F4EFFF"/>
          </a:solidFill>
          <a:ln>
            <a:solidFill>
              <a:schemeClr val="accent1"/>
            </a:solidFill>
          </a:ln>
        </p:spPr>
        <p:txBody>
          <a:bodyPr anchor="t">
            <a:normAutofit fontScale="90000"/>
          </a:bodyPr>
          <a:lstStyle/>
          <a:p>
            <a:r>
              <a:rPr lang="en-US" sz="2400" dirty="0" smtClean="0"/>
              <a:t>Prepare Families </a:t>
            </a:r>
            <a:br>
              <a:rPr lang="en-US" sz="2400" dirty="0" smtClean="0"/>
            </a:br>
            <a:r>
              <a:rPr lang="en-US" sz="2400" dirty="0" smtClean="0"/>
              <a:t>for the COS Process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706C0D-52CB-4A2E-8FC0-352807947F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43800" y="1066800"/>
            <a:ext cx="1296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Washington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04800"/>
            <a:ext cx="5227638" cy="6096000"/>
          </a:xfrm>
          <a:prstGeom prst="round2Diag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6C0D-52CB-4A2E-8FC0-352807947FB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9600"/>
            <a:ext cx="2753875" cy="3048000"/>
          </a:xfrm>
          <a:prstGeom prst="round2DiagRect">
            <a:avLst/>
          </a:prstGeom>
          <a:noFill/>
          <a:ln w="28575" cap="sq">
            <a:solidFill>
              <a:srgbClr val="F4EFFF"/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What We Should Expect </a:t>
            </a:r>
            <a:br>
              <a:rPr lang="en-US" sz="3600" dirty="0" smtClean="0"/>
            </a:br>
            <a:r>
              <a:rPr lang="en-US" sz="3600" dirty="0" smtClean="0"/>
              <a:t>from Family Involvement in the COS Rating?</a:t>
            </a:r>
          </a:p>
        </p:txBody>
      </p:sp>
      <p:sp>
        <p:nvSpPr>
          <p:cNvPr id="1116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Yes! </a:t>
            </a:r>
          </a:p>
          <a:p>
            <a:pPr lvl="1"/>
            <a:r>
              <a:rPr lang="en-US" dirty="0" smtClean="0"/>
              <a:t>They can provide rich information about their child’s functioning across settings and situation.</a:t>
            </a:r>
          </a:p>
          <a:p>
            <a:pPr lvl="1"/>
            <a:endParaRPr lang="en-US" dirty="0" smtClean="0"/>
          </a:p>
          <a:p>
            <a:pPr>
              <a:buFontTx/>
              <a:buNone/>
            </a:pPr>
            <a:endParaRPr lang="en-US" sz="1000" dirty="0" smtClean="0"/>
          </a:p>
          <a:p>
            <a:r>
              <a:rPr lang="en-US" dirty="0" smtClean="0"/>
              <a:t>Maybe…but not necessarily!</a:t>
            </a:r>
          </a:p>
          <a:p>
            <a:pPr lvl="1"/>
            <a:r>
              <a:rPr lang="en-US" dirty="0" smtClean="0"/>
              <a:t>They will know whether their child is showing age expected skills.</a:t>
            </a:r>
          </a:p>
        </p:txBody>
      </p:sp>
      <p:sp>
        <p:nvSpPr>
          <p:cNvPr id="737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1371600" cy="457200"/>
          </a:xfrm>
        </p:spPr>
        <p:txBody>
          <a:bodyPr/>
          <a:lstStyle/>
          <a:p>
            <a:pPr>
              <a:defRPr/>
            </a:pPr>
            <a:fld id="{03F0B0D0-D834-45AC-807B-DAA6D7CB3ED0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304800"/>
            <a:ext cx="5085056" cy="762000"/>
          </a:xfrm>
          <a:prstGeom prst="round2DiagRect">
            <a:avLst/>
          </a:prstGeom>
          <a:solidFill>
            <a:srgbClr val="F1EBFF"/>
          </a:solidFill>
          <a:ln>
            <a:solidFill>
              <a:schemeClr val="accent1"/>
            </a:solidFill>
          </a:ln>
        </p:spPr>
        <p:txBody>
          <a:bodyPr anchor="b">
            <a:noAutofit/>
          </a:bodyPr>
          <a:lstStyle/>
          <a:p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Discussing Strengths &amp; Needs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706C0D-52CB-4A2E-8FC0-352807947F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81800" y="1066800"/>
            <a:ext cx="2058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CO Results Matters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04800"/>
            <a:ext cx="3942056" cy="762000"/>
          </a:xfrm>
          <a:prstGeom prst="round2DiagRect">
            <a:avLst/>
          </a:prstGeom>
          <a:solidFill>
            <a:srgbClr val="F4EFFF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ill Sans Ultra Bold Condensed" pitchFamily="34" charset="0"/>
              </a:rPr>
              <a:t>Hearing Family Stories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Gill Sans MT Condensed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706C0D-52CB-4A2E-8FC0-352807947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43600" y="1066800"/>
            <a:ext cx="28648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Gill Sans MT" pitchFamily="34" charset="0"/>
              </a:rPr>
              <a:t>Mass. Health &amp; Human Services </a:t>
            </a:r>
            <a:endParaRPr lang="en-US" sz="1600" dirty="0">
              <a:latin typeface="Gill Sans MT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rgbClr val="F1EBFF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800" dirty="0" smtClean="0"/>
              <a:t>Rating Decision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706C0D-52CB-4A2E-8FC0-352807947FB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Making Models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101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219200"/>
                <a:gridCol w="1219200"/>
                <a:gridCol w="2545080"/>
                <a:gridCol w="1645920"/>
              </a:tblGrid>
              <a:tr h="40129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Gill Sans MT Condensed" pitchFamily="34" charset="0"/>
                        </a:rPr>
                        <a:t>Model</a:t>
                      </a:r>
                      <a:endParaRPr lang="en-US" sz="2000" b="1" dirty="0">
                        <a:latin typeface="Gill Sans M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Gill Sans MT Condensed" pitchFamily="34" charset="0"/>
                        </a:rPr>
                        <a:t>Provider</a:t>
                      </a:r>
                      <a:endParaRPr lang="en-US" sz="2000" b="1" dirty="0">
                        <a:latin typeface="Gill Sans M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Gill Sans MT Condensed" pitchFamily="34" charset="0"/>
                        </a:rPr>
                        <a:t>Parent</a:t>
                      </a:r>
                      <a:endParaRPr lang="en-US" sz="2000" b="1" dirty="0">
                        <a:latin typeface="Gill Sans M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Gill Sans MT Condensed" pitchFamily="34" charset="0"/>
                        </a:rPr>
                        <a:t>Knowledge flow</a:t>
                      </a:r>
                      <a:endParaRPr lang="en-US" sz="2000" b="1" dirty="0">
                        <a:latin typeface="Gill Sans M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Gill Sans MT Condensed" pitchFamily="34" charset="0"/>
                        </a:rPr>
                        <a:t>Objective</a:t>
                      </a:r>
                      <a:endParaRPr lang="en-US" sz="2000" b="1" dirty="0">
                        <a:latin typeface="Gill Sans MT Condensed" pitchFamily="34" charset="0"/>
                      </a:endParaRPr>
                    </a:p>
                  </a:txBody>
                  <a:tcPr/>
                </a:tc>
              </a:tr>
              <a:tr h="8941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Arial Narrow" pitchFamily="34" charset="0"/>
                        </a:rPr>
                        <a:t>Paternalistic</a:t>
                      </a:r>
                      <a:endParaRPr lang="en-US" dirty="0">
                        <a:solidFill>
                          <a:schemeClr val="bg2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Arial Narrow" pitchFamily="34" charset="0"/>
                        </a:rPr>
                        <a:t>Directive</a:t>
                      </a:r>
                      <a:endParaRPr lang="en-US" dirty="0">
                        <a:solidFill>
                          <a:schemeClr val="bg2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Arial Narrow" pitchFamily="34" charset="0"/>
                        </a:rPr>
                        <a:t>Passive</a:t>
                      </a:r>
                      <a:endParaRPr lang="en-US" dirty="0">
                        <a:solidFill>
                          <a:schemeClr val="bg2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Arial Narrow" pitchFamily="34" charset="0"/>
                        </a:rPr>
                        <a:t>One-way knowledge transfer provider to parent</a:t>
                      </a:r>
                      <a:endParaRPr lang="en-US" dirty="0">
                        <a:solidFill>
                          <a:schemeClr val="bg2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Arial Narrow" pitchFamily="34" charset="0"/>
                        </a:rPr>
                        <a:t>Compliance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  <a:latin typeface="Arial Narrow" pitchFamily="34" charset="0"/>
                        </a:rPr>
                        <a:t> of parent</a:t>
                      </a:r>
                      <a:endParaRPr lang="en-US" dirty="0">
                        <a:solidFill>
                          <a:schemeClr val="bg2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269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Arial Narrow" pitchFamily="34" charset="0"/>
                        </a:rPr>
                        <a:t>Autonomous</a:t>
                      </a:r>
                      <a:endParaRPr lang="en-US" dirty="0">
                        <a:solidFill>
                          <a:schemeClr val="bg2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Arial Narrow" pitchFamily="34" charset="0"/>
                        </a:rPr>
                        <a:t>Receptive</a:t>
                      </a:r>
                      <a:endParaRPr lang="en-US" dirty="0">
                        <a:solidFill>
                          <a:schemeClr val="bg2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Arial Narrow" pitchFamily="34" charset="0"/>
                        </a:rPr>
                        <a:t>Directive</a:t>
                      </a:r>
                      <a:endParaRPr lang="en-US" dirty="0">
                        <a:solidFill>
                          <a:schemeClr val="bg2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Arial Narrow" pitchFamily="34" charset="0"/>
                        </a:rPr>
                        <a:t>One-way knowledge transfer parent to provider</a:t>
                      </a:r>
                      <a:endParaRPr lang="en-US" dirty="0">
                        <a:solidFill>
                          <a:schemeClr val="bg2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Arial Narrow" pitchFamily="34" charset="0"/>
                        </a:rPr>
                        <a:t>Compliance of provider</a:t>
                      </a:r>
                      <a:endParaRPr lang="en-US" dirty="0">
                        <a:solidFill>
                          <a:schemeClr val="bg2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98950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Arial Narrow" pitchFamily="34" charset="0"/>
                        </a:rPr>
                        <a:t>Shared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Arial Narrow" pitchFamily="34" charset="0"/>
                        </a:rPr>
                        <a:t>Decision Making</a:t>
                      </a:r>
                      <a:endParaRPr lang="en-US" dirty="0">
                        <a:solidFill>
                          <a:schemeClr val="bg2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Arial Narrow" pitchFamily="34" charset="0"/>
                        </a:rPr>
                        <a:t>Informative</a:t>
                      </a:r>
                      <a:endParaRPr lang="en-US" dirty="0">
                        <a:solidFill>
                          <a:schemeClr val="bg2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Arial Narrow" pitchFamily="34" charset="0"/>
                        </a:rPr>
                        <a:t>Informative</a:t>
                      </a:r>
                      <a:endParaRPr lang="en-US" dirty="0">
                        <a:solidFill>
                          <a:schemeClr val="bg2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Arial Narrow" pitchFamily="34" charset="0"/>
                        </a:rPr>
                        <a:t>Two-way knowledge exchange</a:t>
                      </a:r>
                      <a:endParaRPr lang="en-US" dirty="0">
                        <a:solidFill>
                          <a:schemeClr val="bg2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Arial Narrow" pitchFamily="34" charset="0"/>
                        </a:rPr>
                        <a:t>Equity in the decision making process</a:t>
                      </a:r>
                      <a:endParaRPr lang="en-US" dirty="0">
                        <a:solidFill>
                          <a:schemeClr val="bg2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98950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2"/>
                          </a:solidFill>
                          <a:latin typeface="Arial Narrow" pitchFamily="34" charset="0"/>
                        </a:rPr>
                        <a:t>Collaborative Decision</a:t>
                      </a:r>
                      <a:r>
                        <a:rPr lang="en-US" b="1" baseline="0" dirty="0" smtClean="0">
                          <a:solidFill>
                            <a:schemeClr val="bg2"/>
                          </a:solidFill>
                          <a:latin typeface="Arial Narrow" pitchFamily="34" charset="0"/>
                        </a:rPr>
                        <a:t> Making</a:t>
                      </a:r>
                      <a:endParaRPr lang="en-US" b="1" dirty="0">
                        <a:solidFill>
                          <a:schemeClr val="bg2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2"/>
                          </a:solidFill>
                          <a:latin typeface="Arial Narrow" pitchFamily="34" charset="0"/>
                        </a:rPr>
                        <a:t>Supportive</a:t>
                      </a:r>
                      <a:endParaRPr lang="en-US" b="1" dirty="0">
                        <a:solidFill>
                          <a:schemeClr val="bg2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2"/>
                          </a:solidFill>
                          <a:latin typeface="Arial Narrow" pitchFamily="34" charset="0"/>
                        </a:rPr>
                        <a:t>Proactive</a:t>
                      </a:r>
                      <a:endParaRPr lang="en-US" b="1" dirty="0">
                        <a:solidFill>
                          <a:schemeClr val="bg2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2"/>
                          </a:solidFill>
                          <a:latin typeface="Arial Narrow" pitchFamily="34" charset="0"/>
                        </a:rPr>
                        <a:t>Knowledge</a:t>
                      </a:r>
                      <a:r>
                        <a:rPr lang="en-US" b="1" baseline="0" dirty="0" smtClean="0">
                          <a:solidFill>
                            <a:schemeClr val="bg2"/>
                          </a:solidFill>
                          <a:latin typeface="Arial Narrow" pitchFamily="34" charset="0"/>
                        </a:rPr>
                        <a:t> builds through shared learning</a:t>
                      </a:r>
                      <a:endParaRPr lang="en-US" b="1" dirty="0">
                        <a:solidFill>
                          <a:schemeClr val="bg2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2"/>
                          </a:solidFill>
                          <a:latin typeface="Arial Narrow" pitchFamily="34" charset="0"/>
                        </a:rPr>
                        <a:t>Optimal action </a:t>
                      </a:r>
                      <a:endParaRPr lang="en-US" b="1" dirty="0">
                        <a:solidFill>
                          <a:schemeClr val="bg2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6C0D-52CB-4A2E-8FC0-352807947FB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6C0D-52CB-4A2E-8FC0-352807947FB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457200"/>
            <a:ext cx="8686800" cy="5715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algn="ctr">
              <a:lnSpc>
                <a:spcPct val="150000"/>
              </a:lnSpc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Genuinely engage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families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entire process,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appreciate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strengths, and 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reach agreement with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their child.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D43866-EAA3-49A9-AA5F-D0D7418A4AD0}" type="slidenum">
              <a:rPr lang="en-US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>
              <a:solidFill>
                <a:schemeClr val="tx1"/>
              </a:solidFill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-533400"/>
            <a:ext cx="5923911" cy="713690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1371600" y="4648200"/>
            <a:ext cx="60960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Naomi Younggren,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Ph.D.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naomi.younggren@gmail.com</a:t>
            </a:r>
          </a:p>
        </p:txBody>
      </p:sp>
    </p:spTree>
    <p:extLst>
      <p:ext uri="{BB962C8B-B14F-4D97-AF65-F5344CB8AC3E}">
        <p14:creationId xmlns:p14="http://schemas.microsoft.com/office/powerpoint/2010/main" val="262973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Gaining Family Insight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MT" pitchFamily="34" charset="0"/>
              </a:rPr>
              <a:t>Listening</a:t>
            </a:r>
          </a:p>
          <a:p>
            <a:endParaRPr lang="en-US" dirty="0" smtClean="0">
              <a:latin typeface="Gill Sans MT" pitchFamily="34" charset="0"/>
            </a:endParaRPr>
          </a:p>
          <a:p>
            <a:r>
              <a:rPr lang="en-US" dirty="0" smtClean="0">
                <a:latin typeface="Gill Sans MT" pitchFamily="34" charset="0"/>
              </a:rPr>
              <a:t>Asking good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6C0D-52CB-4A2E-8FC0-352807947FB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good are you as a listener?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6C0D-52CB-4A2E-8FC0-352807947FB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304800"/>
            <a:ext cx="3779520" cy="762000"/>
          </a:xfrm>
          <a:prstGeom prst="round2DiagRect">
            <a:avLst/>
          </a:prstGeom>
          <a:solidFill>
            <a:srgbClr val="F4EFFF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Good Listener?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410200" y="1107560"/>
            <a:ext cx="3484856" cy="416440"/>
          </a:xfrm>
        </p:spPr>
        <p:txBody>
          <a:bodyPr/>
          <a:lstStyle/>
          <a:p>
            <a:r>
              <a:rPr lang="en-US" dirty="0" smtClean="0">
                <a:latin typeface="Gill Sans MT" pitchFamily="34" charset="0"/>
              </a:rPr>
              <a:t>Zachary’s mom talks with Spec. Ed. Director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706C0D-52CB-4A2E-8FC0-352807947FB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Listening</a:t>
            </a:r>
            <a:br>
              <a:rPr lang="en-US" dirty="0" smtClean="0"/>
            </a:br>
            <a:r>
              <a:rPr lang="en-US" sz="3100" dirty="0" smtClean="0">
                <a:latin typeface="Gill Sans MT" pitchFamily="34" charset="0"/>
              </a:rPr>
              <a:t>Prof. Jeffrey Berman, Salem State College</a:t>
            </a:r>
            <a:endParaRPr lang="en-US" sz="3100" dirty="0">
              <a:latin typeface="Gill San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Don’t confuse hearing with listening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Listen with intensity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Listen with empathy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Practice acceptance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Take responsibility for completeness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6C0D-52CB-4A2E-8FC0-352807947FB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304800"/>
            <a:ext cx="3865856" cy="1066800"/>
          </a:xfrm>
          <a:prstGeom prst="round2DiagRect">
            <a:avLst/>
          </a:prstGeom>
          <a:solidFill>
            <a:srgbClr val="F1EBFF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Seek Clarification</a:t>
            </a:r>
            <a:b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</a:b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I understand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706C0D-52CB-4A2E-8FC0-352807947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Interviewing Pointers</a:t>
            </a:r>
            <a:br>
              <a:rPr lang="en-US" dirty="0" smtClean="0"/>
            </a:br>
            <a:r>
              <a:rPr lang="en-US" sz="2800" dirty="0" smtClean="0">
                <a:latin typeface="Gill Sans MT" pitchFamily="34" charset="0"/>
              </a:rPr>
              <a:t>Westby, </a:t>
            </a:r>
            <a:r>
              <a:rPr lang="en-US" sz="2800" dirty="0" err="1" smtClean="0">
                <a:latin typeface="Gill Sans MT" pitchFamily="34" charset="0"/>
              </a:rPr>
              <a:t>Burda</a:t>
            </a:r>
            <a:r>
              <a:rPr lang="en-US" sz="2800" dirty="0" smtClean="0">
                <a:latin typeface="Gill Sans MT" pitchFamily="34" charset="0"/>
              </a:rPr>
              <a:t>, &amp; </a:t>
            </a:r>
            <a:r>
              <a:rPr lang="en-US" sz="2800" dirty="0" err="1" smtClean="0">
                <a:latin typeface="Gill Sans MT" pitchFamily="34" charset="0"/>
              </a:rPr>
              <a:t>Metha</a:t>
            </a:r>
            <a:r>
              <a:rPr lang="en-US" sz="2800" dirty="0" smtClean="0">
                <a:latin typeface="Gill Sans MT" pitchFamily="34" charset="0"/>
              </a:rPr>
              <a:t>, 2003</a:t>
            </a:r>
            <a:endParaRPr lang="en-US" sz="2800" dirty="0">
              <a:latin typeface="Gill San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lang="en-US" dirty="0"/>
              <a:t>Use open-ended </a:t>
            </a:r>
            <a:r>
              <a:rPr lang="en-US" dirty="0" smtClean="0"/>
              <a:t>questions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Use restating – repeating </a:t>
            </a:r>
            <a:r>
              <a:rPr lang="en-US" dirty="0"/>
              <a:t>the </a:t>
            </a:r>
            <a:r>
              <a:rPr lang="en-US" dirty="0" smtClean="0"/>
              <a:t>exact words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Summarize and invite opportunities </a:t>
            </a:r>
            <a:r>
              <a:rPr lang="en-US" dirty="0"/>
              <a:t>to correct </a:t>
            </a:r>
            <a:endParaRPr lang="en-US" dirty="0" smtClean="0"/>
          </a:p>
          <a:p>
            <a:pPr lvl="0">
              <a:lnSpc>
                <a:spcPct val="150000"/>
              </a:lnSpc>
            </a:pPr>
            <a:r>
              <a:rPr lang="en-US" dirty="0" smtClean="0"/>
              <a:t>Avoid back-to-back and compound questions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en-US" dirty="0"/>
              <a:t>Avoid leading </a:t>
            </a:r>
            <a:r>
              <a:rPr lang="en-US" dirty="0" smtClean="0"/>
              <a:t>questions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Cautiously use </a:t>
            </a:r>
            <a:r>
              <a:rPr lang="en-US" dirty="0"/>
              <a:t>"why" </a:t>
            </a:r>
            <a:r>
              <a:rPr lang="en-US" dirty="0" smtClean="0"/>
              <a:t>questions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Listen more than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6C0D-52CB-4A2E-8FC0-352807947FB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Ultra Bold" pitchFamily="34" charset="0"/>
              </a:rPr>
              <a:t>L – I -  S -  T – E - N</a:t>
            </a:r>
            <a:endParaRPr lang="en-US" dirty="0">
              <a:latin typeface="Gill Sans Ultra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ill Sans Ultra Bold" pitchFamily="34" charset="0"/>
              </a:rPr>
              <a:t>L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ill Sans Ultra Bold" pitchFamily="34" charset="0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Gill Sans Ultra Bold" pitchFamily="34" charset="0"/>
              </a:rPr>
              <a:t>  </a:t>
            </a:r>
            <a:r>
              <a:rPr lang="en-US" dirty="0" smtClean="0"/>
              <a:t>Look attend</a:t>
            </a:r>
          </a:p>
          <a:p>
            <a:pPr>
              <a:lnSpc>
                <a:spcPct val="150000"/>
              </a:lnSpc>
              <a:buNone/>
            </a:pP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ill Sans Ultra Bold" pitchFamily="34" charset="0"/>
              </a:rPr>
              <a:t>I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ill Sans Ultra Bold" pitchFamily="34" charset="0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Gill Sans Ultra Bold" pitchFamily="34" charset="0"/>
              </a:rPr>
              <a:t>   </a:t>
            </a:r>
            <a:r>
              <a:rPr lang="en-US" dirty="0" smtClean="0"/>
              <a:t>Inquire - </a:t>
            </a:r>
            <a:r>
              <a:rPr lang="en-US" dirty="0"/>
              <a:t>show interest ask </a:t>
            </a:r>
            <a:r>
              <a:rPr lang="en-US" dirty="0" smtClean="0"/>
              <a:t>questions</a:t>
            </a:r>
          </a:p>
          <a:p>
            <a:pPr>
              <a:lnSpc>
                <a:spcPct val="150000"/>
              </a:lnSpc>
              <a:buNone/>
            </a:pP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ill Sans Ultra Bold" pitchFamily="34" charset="0"/>
              </a:rPr>
              <a:t>S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ill Sans Ultra Bold" pitchFamily="34" charset="0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Gill Sans Ultra Bold" pitchFamily="34" charset="0"/>
              </a:rPr>
              <a:t>  </a:t>
            </a:r>
            <a:r>
              <a:rPr lang="en-US" dirty="0" smtClean="0"/>
              <a:t>Summarize </a:t>
            </a:r>
            <a:r>
              <a:rPr lang="en-US" dirty="0"/>
              <a:t>what </a:t>
            </a:r>
            <a:r>
              <a:rPr lang="en-US" dirty="0" smtClean="0"/>
              <a:t>you hear - seek clarification</a:t>
            </a:r>
          </a:p>
          <a:p>
            <a:pPr>
              <a:lnSpc>
                <a:spcPct val="150000"/>
              </a:lnSpc>
              <a:buNone/>
            </a:pP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ill Sans Ultra Bold" pitchFamily="34" charset="0"/>
              </a:rPr>
              <a:t>T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</a:t>
            </a:r>
            <a:r>
              <a:rPr lang="en-US" dirty="0" smtClean="0"/>
              <a:t> Take </a:t>
            </a:r>
            <a:r>
              <a:rPr lang="en-US" dirty="0"/>
              <a:t>notes </a:t>
            </a:r>
            <a:r>
              <a:rPr lang="en-US" dirty="0" smtClean="0"/>
              <a:t>to remember</a:t>
            </a:r>
          </a:p>
          <a:p>
            <a:pPr>
              <a:lnSpc>
                <a:spcPct val="150000"/>
              </a:lnSpc>
              <a:buNone/>
            </a:pP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ill Sans Ultra Bold" pitchFamily="34" charset="0"/>
              </a:rPr>
              <a:t>E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   Encourage smile, nod, respond</a:t>
            </a:r>
          </a:p>
          <a:p>
            <a:pPr>
              <a:lnSpc>
                <a:spcPct val="150000"/>
              </a:lnSpc>
              <a:buNone/>
            </a:pP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ill Sans Ultra Bold" pitchFamily="34" charset="0"/>
              </a:rPr>
              <a:t>N</a:t>
            </a:r>
            <a:r>
              <a:rPr lang="en-US" dirty="0" smtClean="0">
                <a:solidFill>
                  <a:srgbClr val="FFC000"/>
                </a:solidFill>
                <a:latin typeface="Gill Sans Ultra Bold" pitchFamily="34" charset="0"/>
              </a:rPr>
              <a:t>   </a:t>
            </a:r>
            <a:r>
              <a:rPr lang="en-US" dirty="0" smtClean="0"/>
              <a:t>Neutralize </a:t>
            </a:r>
            <a:r>
              <a:rPr lang="en-US" dirty="0"/>
              <a:t>your </a:t>
            </a:r>
            <a:r>
              <a:rPr lang="en-US" dirty="0" smtClean="0"/>
              <a:t>biases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6C0D-52CB-4A2E-8FC0-352807947FB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ogether with Families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Hearing Family Stories&amp;quot;&quot;/&gt;&lt;property id=&quot;20307&quot; value=&quot;269&quot;/&gt;&lt;/object&gt;&lt;object type=&quot;3&quot; unique_id=&quot;10005&quot;&gt;&lt;property id=&quot;20148&quot; value=&quot;5&quot;/&gt;&lt;property id=&quot;20300&quot; value=&quot;Slide 3 - &amp;quot;Gaining Family Insight&amp;quot;&quot;/&gt;&lt;property id=&quot;20307&quot; value=&quot;270&quot;/&gt;&lt;/object&gt;&lt;object type=&quot;3&quot; unique_id=&quot;10006&quot;&gt;&lt;property id=&quot;20148&quot; value=&quot;5&quot;/&gt;&lt;property id=&quot;20300&quot; value=&quot;Slide 4 - &amp;quot;How good are you as a listener?&amp;quot;&quot;/&gt;&lt;property id=&quot;20307&quot; value=&quot;272&quot;/&gt;&lt;/object&gt;&lt;object type=&quot;3&quot; unique_id=&quot;10007&quot;&gt;&lt;property id=&quot;20148&quot; value=&quot;5&quot;/&gt;&lt;property id=&quot;20300&quot; value=&quot;Slide 5 - &amp;quot;Good Listener?&amp;quot;&quot;/&gt;&lt;property id=&quot;20307&quot; value=&quot;276&quot;/&gt;&lt;/object&gt;&lt;object type=&quot;3&quot; unique_id=&quot;10008&quot;&gt;&lt;property id=&quot;20148&quot; value=&quot;5&quot;/&gt;&lt;property id=&quot;20300&quot; value=&quot;Slide 6 - &amp;quot;Listening&amp;#x0D;&amp;#x0A;Prof. Jeffrey Berman, Salem State College&amp;quot;&quot;/&gt;&lt;property id=&quot;20307&quot; value=&quot;273&quot;/&gt;&lt;/object&gt;&lt;object type=&quot;3&quot; unique_id=&quot;10009&quot;&gt;&lt;property id=&quot;20148&quot; value=&quot;5&quot;/&gt;&lt;property id=&quot;20300&quot; value=&quot;Slide 7 - &amp;quot;Seek Clarification&amp;#x0D;&amp;#x0A;I understand&amp;quot;&quot;/&gt;&lt;property id=&quot;20307&quot; value=&quot;278&quot;/&gt;&lt;/object&gt;&lt;object type=&quot;3&quot; unique_id=&quot;10010&quot;&gt;&lt;property id=&quot;20148&quot; value=&quot;5&quot;/&gt;&lt;property id=&quot;20300&quot; value=&quot;Slide 8 - &amp;quot;Interviewing Pointers&amp;#x0D;&amp;#x0A;Westby, Burda, &amp;amp; Metha, 2003&amp;quot;&quot;/&gt;&lt;property id=&quot;20307&quot; value=&quot;274&quot;/&gt;&lt;/object&gt;&lt;object type=&quot;3&quot; unique_id=&quot;10011&quot;&gt;&lt;property id=&quot;20148&quot; value=&quot;5&quot;/&gt;&lt;property id=&quot;20300&quot; value=&quot;Slide 9 - &amp;quot;L – I -  S -  T – E - N&amp;quot;&quot;/&gt;&lt;property id=&quot;20307&quot; value=&quot;277&quot;/&gt;&lt;/object&gt;&lt;object type=&quot;3&quot; unique_id=&quot;10012&quot;&gt;&lt;property id=&quot;20148&quot; value=&quot;5&quot;/&gt;&lt;property id=&quot;20300&quot; value=&quot;Slide 10 - &amp;quot;Involving Family in the COS Process&amp;quot;&quot;/&gt;&lt;property id=&quot;20307&quot; value=&quot;271&quot;/&gt;&lt;/object&gt;&lt;object type=&quot;3&quot; unique_id=&quot;10013&quot;&gt;&lt;property id=&quot;20148&quot; value=&quot;5&quot;/&gt;&lt;property id=&quot;20300&quot; value=&quot;Slide 11 - &amp;quot;Parent Roles&amp;quot;&quot;/&gt;&lt;property id=&quot;20307&quot; value=&quot;260&quot;/&gt;&lt;/object&gt;&lt;object type=&quot;3&quot; unique_id=&quot;10014&quot;&gt;&lt;property id=&quot;20148&quot; value=&quot;5&quot;/&gt;&lt;property id=&quot;20300&quot; value=&quot;Slide 12 - &amp;quot;Listening&amp;quot;&quot;/&gt;&lt;property id=&quot;20307&quot; value=&quot;287&quot;/&gt;&lt;/object&gt;&lt;object type=&quot;3&quot; unique_id=&quot;10015&quot;&gt;&lt;property id=&quot;20148&quot; value=&quot;5&quot;/&gt;&lt;property id=&quot;20300&quot; value=&quot;Slide 13 - &amp;quot;Information Sharing&amp;quot;&quot;/&gt;&lt;property id=&quot;20307&quot; value=&quot;290&quot;/&gt;&lt;/object&gt;&lt;object type=&quot;3&quot; unique_id=&quot;10016&quot;&gt;&lt;property id=&quot;20148&quot; value=&quot;5&quot;/&gt;&lt;property id=&quot;20300&quot; value=&quot;Slide 14 - &amp;quot;Share Information Early &amp;amp; Often&amp;quot;&quot;/&gt;&lt;property id=&quot;20307&quot; value=&quot;288&quot;/&gt;&lt;/object&gt;&lt;object type=&quot;3&quot; unique_id=&quot;10017&quot;&gt;&lt;property id=&quot;20148&quot; value=&quot;5&quot;/&gt;&lt;property id=&quot;20300&quot; value=&quot;Slide 15 - &amp;quot;Prepare Families&amp;quot;&quot;/&gt;&lt;property id=&quot;20307&quot; value=&quot;283&quot;/&gt;&lt;/object&gt;&lt;object type=&quot;3&quot; unique_id=&quot;10018&quot;&gt;&lt;property id=&quot;20148&quot; value=&quot;5&quot;/&gt;&lt;property id=&quot;20300&quot; value=&quot;Slide 16 - &amp;quot;Prepare Families &amp;#x0D;&amp;#x0A;for the COS Process&amp;quot;&quot;/&gt;&lt;property id=&quot;20307&quot; value=&quot;284&quot;/&gt;&lt;/object&gt;&lt;object type=&quot;3&quot; unique_id=&quot;10019&quot;&gt;&lt;property id=&quot;20148&quot; value=&quot;5&quot;/&gt;&lt;property id=&quot;20300&quot; value=&quot;Slide 17&quot;/&gt;&lt;property id=&quot;20307&quot; value=&quot;268&quot;/&gt;&lt;/object&gt;&lt;object type=&quot;3&quot; unique_id=&quot;10020&quot;&gt;&lt;property id=&quot;20148&quot; value=&quot;5&quot;/&gt;&lt;property id=&quot;20300&quot; value=&quot;Slide 18 - &amp;quot;What We Should Expect &amp;#x0D;&amp;#x0A;from Family Involvement in the COS Rating?&amp;quot;&quot;/&gt;&lt;property id=&quot;20307&quot; value=&quot;262&quot;/&gt;&lt;/object&gt;&lt;object type=&quot;3&quot; unique_id=&quot;10021&quot;&gt;&lt;property id=&quot;20148&quot; value=&quot;5&quot;/&gt;&lt;property id=&quot;20300&quot; value=&quot;Slide 19 - &amp;quot;Discussing Strengths &amp;amp; Needs&amp;quot;&quot;/&gt;&lt;property id=&quot;20307&quot; value=&quot;289&quot;/&gt;&lt;/object&gt;&lt;object type=&quot;3&quot; unique_id=&quot;10022&quot;&gt;&lt;property id=&quot;20148&quot; value=&quot;5&quot;/&gt;&lt;property id=&quot;20300&quot; value=&quot;Slide 20 - &amp;quot;Rating Decision&amp;quot;&quot;/&gt;&lt;property id=&quot;20307&quot; value=&quot;285&quot;/&gt;&lt;/object&gt;&lt;object type=&quot;3&quot; unique_id=&quot;10023&quot;&gt;&lt;property id=&quot;20148&quot; value=&quot;5&quot;/&gt;&lt;property id=&quot;20300&quot; value=&quot;Slide 21 - &amp;quot;Decision Making Models&amp;quot;&quot;/&gt;&lt;property id=&quot;20307&quot; value=&quot;280&quot;/&gt;&lt;/object&gt;&lt;object type=&quot;3&quot; unique_id=&quot;10024&quot;&gt;&lt;property id=&quot;20148&quot; value=&quot;5&quot;/&gt;&lt;property id=&quot;20300&quot; value=&quot;Slide 22&quot;/&gt;&lt;property id=&quot;20307&quot; value=&quot;281&quot;/&gt;&lt;/object&gt;&lt;object type=&quot;3&quot; unique_id=&quot;10025&quot;&gt;&lt;property id=&quot;20148&quot; value=&quot;5&quot;/&gt;&lt;property id=&quot;20300&quot; value=&quot;Slide 23&quot;/&gt;&lt;property id=&quot;20307&quot; value=&quot;291&quot;/&gt;&lt;/object&gt;&lt;/object&gt;&lt;object type=&quot;8&quot; unique_id=&quot;10050&quot;&gt;&lt;/object&gt;&lt;/object&gt;&lt;/database&gt;"/>
  <p:tag name="MMPROD_NEXTUNIQUEID" val="10010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Custom 3">
      <a:dk1>
        <a:srgbClr val="DAC19D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E6D5BC"/>
      </a:accent6>
      <a:hlink>
        <a:srgbClr val="6B9F25"/>
      </a:hlink>
      <a:folHlink>
        <a:srgbClr val="B26B02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6259</TotalTime>
  <Words>381</Words>
  <Application>Microsoft Office PowerPoint</Application>
  <PresentationFormat>On-screen Show (4:3)</PresentationFormat>
  <Paragraphs>141</Paragraphs>
  <Slides>23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Foundry</vt:lpstr>
      <vt:lpstr>Together with Families</vt:lpstr>
      <vt:lpstr>Hearing Family Stories</vt:lpstr>
      <vt:lpstr>Gaining Family Insight</vt:lpstr>
      <vt:lpstr>How good are you as a listener?</vt:lpstr>
      <vt:lpstr>Good Listener?</vt:lpstr>
      <vt:lpstr>Listening Prof. Jeffrey Berman, Salem State College</vt:lpstr>
      <vt:lpstr>Seek Clarification I understand</vt:lpstr>
      <vt:lpstr>Interviewing Pointers Westby, Burda, &amp; Metha, 2003</vt:lpstr>
      <vt:lpstr>L – I -  S -  T – E - N</vt:lpstr>
      <vt:lpstr>Involving Family in the COS Process</vt:lpstr>
      <vt:lpstr>Parent Roles</vt:lpstr>
      <vt:lpstr>Listening</vt:lpstr>
      <vt:lpstr>Information Sharing</vt:lpstr>
      <vt:lpstr>Share Information Early &amp; Often</vt:lpstr>
      <vt:lpstr>Prepare Families</vt:lpstr>
      <vt:lpstr>Prepare Families  for the COS Process</vt:lpstr>
      <vt:lpstr>PowerPoint Presentation</vt:lpstr>
      <vt:lpstr>What We Should Expect  from Family Involvement in the COS Rating?</vt:lpstr>
      <vt:lpstr>Discussing Strengths &amp; Needs</vt:lpstr>
      <vt:lpstr>Rating Decision</vt:lpstr>
      <vt:lpstr>Decision Making Models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Naomi</dc:creator>
  <cp:lastModifiedBy>Kathi Gillaspy</cp:lastModifiedBy>
  <cp:revision>29</cp:revision>
  <dcterms:created xsi:type="dcterms:W3CDTF">2011-10-23T05:44:41Z</dcterms:created>
  <dcterms:modified xsi:type="dcterms:W3CDTF">2012-03-29T14:35:44Z</dcterms:modified>
</cp:coreProperties>
</file>