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4525" r:id="rId3"/>
    <p:sldMasterId id="2147483751" r:id="rId4"/>
    <p:sldMasterId id="2147483766" r:id="rId5"/>
    <p:sldMasterId id="2147483796" r:id="rId6"/>
    <p:sldMasterId id="2147483811" r:id="rId7"/>
    <p:sldMasterId id="2147483781" r:id="rId8"/>
    <p:sldMasterId id="2147484544" r:id="rId9"/>
    <p:sldMasterId id="2147484558" r:id="rId10"/>
    <p:sldMasterId id="2147484546" r:id="rId11"/>
    <p:sldMasterId id="2147485381" r:id="rId12"/>
  </p:sldMasterIdLst>
  <p:notesMasterIdLst>
    <p:notesMasterId r:id="rId50"/>
  </p:notesMasterIdLst>
  <p:handoutMasterIdLst>
    <p:handoutMasterId r:id="rId51"/>
  </p:handoutMasterIdLst>
  <p:sldIdLst>
    <p:sldId id="284" r:id="rId13"/>
    <p:sldId id="674" r:id="rId14"/>
    <p:sldId id="734" r:id="rId15"/>
    <p:sldId id="681" r:id="rId16"/>
    <p:sldId id="644" r:id="rId17"/>
    <p:sldId id="737" r:id="rId18"/>
    <p:sldId id="680" r:id="rId19"/>
    <p:sldId id="738" r:id="rId20"/>
    <p:sldId id="678" r:id="rId21"/>
    <p:sldId id="755" r:id="rId22"/>
    <p:sldId id="682" r:id="rId23"/>
    <p:sldId id="756" r:id="rId24"/>
    <p:sldId id="695" r:id="rId25"/>
    <p:sldId id="675" r:id="rId26"/>
    <p:sldId id="696" r:id="rId27"/>
    <p:sldId id="697" r:id="rId28"/>
    <p:sldId id="698" r:id="rId29"/>
    <p:sldId id="699" r:id="rId30"/>
    <p:sldId id="700" r:id="rId31"/>
    <p:sldId id="701" r:id="rId32"/>
    <p:sldId id="739" r:id="rId33"/>
    <p:sldId id="745" r:id="rId34"/>
    <p:sldId id="746" r:id="rId35"/>
    <p:sldId id="747" r:id="rId36"/>
    <p:sldId id="741" r:id="rId37"/>
    <p:sldId id="742" r:id="rId38"/>
    <p:sldId id="743" r:id="rId39"/>
    <p:sldId id="744" r:id="rId40"/>
    <p:sldId id="749" r:id="rId41"/>
    <p:sldId id="750" r:id="rId42"/>
    <p:sldId id="751" r:id="rId43"/>
    <p:sldId id="752" r:id="rId44"/>
    <p:sldId id="753" r:id="rId45"/>
    <p:sldId id="748" r:id="rId46"/>
    <p:sldId id="689" r:id="rId47"/>
    <p:sldId id="534" r:id="rId48"/>
    <p:sldId id="754" r:id="rId49"/>
  </p:sldIdLst>
  <p:sldSz cx="9144000" cy="6858000" type="screen4x3"/>
  <p:notesSz cx="6858000" cy="92964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8EA"/>
    <a:srgbClr val="7D7DD5"/>
    <a:srgbClr val="C96765"/>
    <a:srgbClr val="3C8C93"/>
    <a:srgbClr val="224568"/>
    <a:srgbClr val="003300"/>
    <a:srgbClr val="4E2AB8"/>
    <a:srgbClr val="6600CC"/>
    <a:srgbClr val="6600FF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78284" autoAdjust="0"/>
  </p:normalViewPr>
  <p:slideViewPr>
    <p:cSldViewPr>
      <p:cViewPr>
        <p:scale>
          <a:sx n="80" d="100"/>
          <a:sy n="80" d="100"/>
        </p:scale>
        <p:origin x="-155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12"/>
    </p:cViewPr>
  </p:sorterViewPr>
  <p:notesViewPr>
    <p:cSldViewPr>
      <p:cViewPr varScale="1">
        <p:scale>
          <a:sx n="56" d="100"/>
          <a:sy n="56" d="100"/>
        </p:scale>
        <p:origin x="-1788" y="-78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Data%20Reviews\Powerpoints\State%20Graphs%20for%20ppt%20Jan%207%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DATA\13-14%20Data\08%2013\Aug%201%20Download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DATA\13-14%20Data\08%2013\Aug%201%20Download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Race%20Ethnicity%20comparison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Race%20Ethnicity%20comparison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Race%20Ethnicity%20comparison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Race%20Ethnicity%20comparison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Race%20Ethnicity%20comparison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11-12%2012-13%20Entry%20Comparison%20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11-12%2012-13%20Entry%20Comparison%20cha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vojicekr\Documents\Child%20Outcomes\Outcomes%20Conf%20Sept%202013\11-12%2012-13%20Entry%20Comparison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State 11-12</a:t>
            </a:r>
            <a:r>
              <a:rPr lang="en-US" baseline="0" dirty="0" smtClean="0"/>
              <a:t> </a:t>
            </a:r>
            <a:r>
              <a:rPr lang="en-US" baseline="0" dirty="0"/>
              <a:t>Entry Rating Distribution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'Entry Rating Dist Graph'!$B$2</c:f>
              <c:strCache>
                <c:ptCount val="1"/>
                <c:pt idx="0">
                  <c:v>Outcome 1</c:v>
                </c:pt>
              </c:strCache>
            </c:strRef>
          </c:tx>
          <c:invertIfNegative val="0"/>
          <c:cat>
            <c:numRef>
              <c:f>'Entry Rating Dist Graph'!$C$1:$I$1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'Entry Rating Dist Graph'!$C$2:$I$2</c:f>
              <c:numCache>
                <c:formatCode>0.0%</c:formatCode>
                <c:ptCount val="7"/>
                <c:pt idx="0">
                  <c:v>3.6392615221145022E-2</c:v>
                </c:pt>
                <c:pt idx="1">
                  <c:v>0.10811528755478816</c:v>
                </c:pt>
                <c:pt idx="2">
                  <c:v>9.3106654270155395E-2</c:v>
                </c:pt>
                <c:pt idx="3">
                  <c:v>0.13826537388763518</c:v>
                </c:pt>
                <c:pt idx="4">
                  <c:v>0.2139726391287024</c:v>
                </c:pt>
                <c:pt idx="5">
                  <c:v>0.2085270288218887</c:v>
                </c:pt>
                <c:pt idx="6">
                  <c:v>0.20162040111568602</c:v>
                </c:pt>
              </c:numCache>
            </c:numRef>
          </c:val>
        </c:ser>
        <c:ser>
          <c:idx val="1"/>
          <c:order val="1"/>
          <c:tx>
            <c:strRef>
              <c:f>'Entry Rating Dist Graph'!$B$3</c:f>
              <c:strCache>
                <c:ptCount val="1"/>
                <c:pt idx="0">
                  <c:v>Outcome 2</c:v>
                </c:pt>
              </c:strCache>
            </c:strRef>
          </c:tx>
          <c:invertIfNegative val="0"/>
          <c:cat>
            <c:numRef>
              <c:f>'Entry Rating Dist Graph'!$C$1:$I$1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'Entry Rating Dist Graph'!$C$3:$I$3</c:f>
              <c:numCache>
                <c:formatCode>0.0%</c:formatCode>
                <c:ptCount val="7"/>
                <c:pt idx="0">
                  <c:v>4.6885376544029772E-2</c:v>
                </c:pt>
                <c:pt idx="1">
                  <c:v>0.14198432726789792</c:v>
                </c:pt>
                <c:pt idx="2">
                  <c:v>0.16323548944083005</c:v>
                </c:pt>
                <c:pt idx="3">
                  <c:v>0.19710452915393811</c:v>
                </c:pt>
                <c:pt idx="4">
                  <c:v>0.27759330588391551</c:v>
                </c:pt>
                <c:pt idx="5">
                  <c:v>0.14171868774073643</c:v>
                </c:pt>
                <c:pt idx="6">
                  <c:v>3.1478283968654666E-2</c:v>
                </c:pt>
              </c:numCache>
            </c:numRef>
          </c:val>
        </c:ser>
        <c:ser>
          <c:idx val="2"/>
          <c:order val="2"/>
          <c:tx>
            <c:strRef>
              <c:f>'Entry Rating Dist Graph'!$B$4</c:f>
              <c:strCache>
                <c:ptCount val="1"/>
                <c:pt idx="0">
                  <c:v>Outcome 3</c:v>
                </c:pt>
              </c:strCache>
            </c:strRef>
          </c:tx>
          <c:invertIfNegative val="0"/>
          <c:cat>
            <c:numRef>
              <c:f>'Entry Rating Dist Graph'!$C$1:$I$1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'Entry Rating Dist Graph'!$C$4:$I$4</c:f>
              <c:numCache>
                <c:formatCode>0.0%</c:formatCode>
                <c:ptCount val="7"/>
                <c:pt idx="0">
                  <c:v>3.3204940895205252E-2</c:v>
                </c:pt>
                <c:pt idx="1">
                  <c:v>7.53088059503257E-2</c:v>
                </c:pt>
                <c:pt idx="2">
                  <c:v>8.4871828928144766E-2</c:v>
                </c:pt>
                <c:pt idx="3">
                  <c:v>0.11475627573382982</c:v>
                </c:pt>
                <c:pt idx="4">
                  <c:v>0.17293133218222997</c:v>
                </c:pt>
                <c:pt idx="5">
                  <c:v>0.21198034267499086</c:v>
                </c:pt>
                <c:pt idx="6">
                  <c:v>0.30694647363527844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70336"/>
        <c:axId val="207071872"/>
      </c:barChart>
      <c:catAx>
        <c:axId val="2070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071872"/>
        <c:crosses val="autoZero"/>
        <c:auto val="1"/>
        <c:lblAlgn val="ctr"/>
        <c:lblOffset val="100"/>
        <c:noMultiLvlLbl val="0"/>
      </c:catAx>
      <c:valAx>
        <c:axId val="20707187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070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</a:t>
            </a:r>
            <a:r>
              <a:rPr lang="en-US" baseline="0"/>
              <a:t> 1 Exit Rating Comparison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Comparing Exit'!$A$2</c:f>
              <c:strCache>
                <c:ptCount val="1"/>
                <c:pt idx="0">
                  <c:v>11-12 Outcome 1 Exit Rating</c:v>
                </c:pt>
              </c:strCache>
            </c:strRef>
          </c:tx>
          <c:invertIfNegative val="0"/>
          <c:cat>
            <c:numRef>
              <c:f>'Graph Comparing Exit'!$B$1:$H$1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'Graph Comparing Exit'!$B$2:$H$2</c:f>
              <c:numCache>
                <c:formatCode>0.0%</c:formatCode>
                <c:ptCount val="7"/>
                <c:pt idx="0">
                  <c:v>1.0000000000000005E-2</c:v>
                </c:pt>
                <c:pt idx="1">
                  <c:v>3.2000000000000042E-2</c:v>
                </c:pt>
                <c:pt idx="2">
                  <c:v>3.9000000000000014E-2</c:v>
                </c:pt>
                <c:pt idx="3">
                  <c:v>7.0000000000000021E-2</c:v>
                </c:pt>
                <c:pt idx="4">
                  <c:v>0.1580000000000005</c:v>
                </c:pt>
                <c:pt idx="5">
                  <c:v>0.253</c:v>
                </c:pt>
                <c:pt idx="6">
                  <c:v>0.43800000000000094</c:v>
                </c:pt>
              </c:numCache>
            </c:numRef>
          </c:val>
        </c:ser>
        <c:ser>
          <c:idx val="1"/>
          <c:order val="1"/>
          <c:tx>
            <c:strRef>
              <c:f>'Graph Comparing Exit'!$A$3</c:f>
              <c:strCache>
                <c:ptCount val="1"/>
                <c:pt idx="0">
                  <c:v>12-13 Outcome 1 Exit Rating</c:v>
                </c:pt>
              </c:strCache>
            </c:strRef>
          </c:tx>
          <c:invertIfNegative val="0"/>
          <c:cat>
            <c:numRef>
              <c:f>'Graph Comparing Exit'!$B$1:$H$1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'Graph Comparing Exit'!$B$3:$H$3</c:f>
              <c:numCache>
                <c:formatCode>0.0%</c:formatCode>
                <c:ptCount val="7"/>
                <c:pt idx="0">
                  <c:v>6.6807313642756804E-3</c:v>
                </c:pt>
                <c:pt idx="1">
                  <c:v>1.9338959212376983E-2</c:v>
                </c:pt>
                <c:pt idx="2">
                  <c:v>3.6568213783403795E-2</c:v>
                </c:pt>
                <c:pt idx="3">
                  <c:v>6.1884669479606191E-2</c:v>
                </c:pt>
                <c:pt idx="4">
                  <c:v>0.14627285513361463</c:v>
                </c:pt>
                <c:pt idx="5">
                  <c:v>0.28481012658227944</c:v>
                </c:pt>
                <c:pt idx="6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72384"/>
        <c:axId val="207873920"/>
      </c:barChart>
      <c:catAx>
        <c:axId val="2078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873920"/>
        <c:crosses val="autoZero"/>
        <c:auto val="1"/>
        <c:lblAlgn val="ctr"/>
        <c:lblOffset val="100"/>
        <c:noMultiLvlLbl val="0"/>
      </c:catAx>
      <c:valAx>
        <c:axId val="207873920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872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 3 Exit Rating</a:t>
            </a:r>
          </a:p>
          <a:p>
            <a:pPr>
              <a:defRPr/>
            </a:pPr>
            <a:r>
              <a:rPr lang="en-US"/>
              <a:t>Comparison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Comparing Exit'!$A$10</c:f>
              <c:strCache>
                <c:ptCount val="1"/>
                <c:pt idx="0">
                  <c:v>11-12 Outcome 3 Exit Rating</c:v>
                </c:pt>
              </c:strCache>
            </c:strRef>
          </c:tx>
          <c:invertIfNegative val="0"/>
          <c:cat>
            <c:numRef>
              <c:f>'Graph Comparing Exit'!$B$9:$H$9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'Graph Comparing Exit'!$B$10:$H$10</c:f>
              <c:numCache>
                <c:formatCode>0.0%</c:formatCode>
                <c:ptCount val="7"/>
                <c:pt idx="0">
                  <c:v>1.2999999999999998E-2</c:v>
                </c:pt>
                <c:pt idx="1">
                  <c:v>2.5000000000000001E-2</c:v>
                </c:pt>
                <c:pt idx="2">
                  <c:v>3.0000000000000002E-2</c:v>
                </c:pt>
                <c:pt idx="3">
                  <c:v>3.9000000000000014E-2</c:v>
                </c:pt>
                <c:pt idx="4">
                  <c:v>9.0000000000000024E-2</c:v>
                </c:pt>
                <c:pt idx="5">
                  <c:v>0.23800000000000004</c:v>
                </c:pt>
                <c:pt idx="6">
                  <c:v>0.56399999999999995</c:v>
                </c:pt>
              </c:numCache>
            </c:numRef>
          </c:val>
        </c:ser>
        <c:ser>
          <c:idx val="1"/>
          <c:order val="1"/>
          <c:tx>
            <c:strRef>
              <c:f>'Graph Comparing Exit'!$A$11</c:f>
              <c:strCache>
                <c:ptCount val="1"/>
                <c:pt idx="0">
                  <c:v>12-13 Outcome 3 Exit Rating</c:v>
                </c:pt>
              </c:strCache>
            </c:strRef>
          </c:tx>
          <c:invertIfNegative val="0"/>
          <c:cat>
            <c:numRef>
              <c:f>'Graph Comparing Exit'!$B$9:$H$9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'Graph Comparing Exit'!$B$11:$H$11</c:f>
              <c:numCache>
                <c:formatCode>0.0%</c:formatCode>
                <c:ptCount val="7"/>
                <c:pt idx="0">
                  <c:v>5.9795990151249156E-3</c:v>
                </c:pt>
                <c:pt idx="1">
                  <c:v>1.4069644741470278E-2</c:v>
                </c:pt>
                <c:pt idx="2">
                  <c:v>2.3566654941962535E-2</c:v>
                </c:pt>
                <c:pt idx="3">
                  <c:v>4.2560675342947829E-2</c:v>
                </c:pt>
                <c:pt idx="4">
                  <c:v>9.6025325360535221E-2</c:v>
                </c:pt>
                <c:pt idx="5">
                  <c:v>0.23672177277523743</c:v>
                </c:pt>
                <c:pt idx="6">
                  <c:v>0.58107632782271901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96800"/>
        <c:axId val="207998336"/>
      </c:barChart>
      <c:catAx>
        <c:axId val="20799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998336"/>
        <c:crosses val="autoZero"/>
        <c:auto val="1"/>
        <c:lblAlgn val="ctr"/>
        <c:lblOffset val="100"/>
        <c:noMultiLvlLbl val="0"/>
      </c:catAx>
      <c:valAx>
        <c:axId val="20799833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996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Outcome 1 State 11-12</a:t>
            </a:r>
            <a:r>
              <a:rPr lang="en-US" sz="2800" baseline="0"/>
              <a:t> Entry</a:t>
            </a:r>
            <a:endParaRPr lang="en-US" sz="2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'Outcome 1'!$A$2</c:f>
              <c:strCache>
                <c:ptCount val="1"/>
                <c:pt idx="0">
                  <c:v>State Black</c:v>
                </c:pt>
              </c:strCache>
            </c:strRef>
          </c:tx>
          <c:invertIfNegative val="0"/>
          <c:val>
            <c:numRef>
              <c:f>'Outcome 1'!$B$2:$H$2</c:f>
              <c:numCache>
                <c:formatCode>0.0%</c:formatCode>
                <c:ptCount val="7"/>
                <c:pt idx="0">
                  <c:v>6.4000000000000085E-2</c:v>
                </c:pt>
                <c:pt idx="1">
                  <c:v>0.15300000000000016</c:v>
                </c:pt>
                <c:pt idx="2">
                  <c:v>0.113</c:v>
                </c:pt>
                <c:pt idx="3">
                  <c:v>0.16700000000000001</c:v>
                </c:pt>
                <c:pt idx="4">
                  <c:v>0.20100000000000001</c:v>
                </c:pt>
                <c:pt idx="5">
                  <c:v>0.15200000000000016</c:v>
                </c:pt>
                <c:pt idx="6">
                  <c:v>0.15200000000000016</c:v>
                </c:pt>
              </c:numCache>
            </c:numRef>
          </c:val>
        </c:ser>
        <c:ser>
          <c:idx val="1"/>
          <c:order val="1"/>
          <c:tx>
            <c:strRef>
              <c:f>'Outcome 1'!$A$3</c:f>
              <c:strCache>
                <c:ptCount val="1"/>
                <c:pt idx="0">
                  <c:v>State Hispanic</c:v>
                </c:pt>
              </c:strCache>
            </c:strRef>
          </c:tx>
          <c:invertIfNegative val="0"/>
          <c:val>
            <c:numRef>
              <c:f>'Outcome 1'!$B$3:$H$3</c:f>
              <c:numCache>
                <c:formatCode>0.0%</c:formatCode>
                <c:ptCount val="7"/>
                <c:pt idx="0">
                  <c:v>4.900000000000005E-2</c:v>
                </c:pt>
                <c:pt idx="1">
                  <c:v>0.11899999999999998</c:v>
                </c:pt>
                <c:pt idx="2">
                  <c:v>0.12100000000000002</c:v>
                </c:pt>
                <c:pt idx="3">
                  <c:v>0.13500000000000001</c:v>
                </c:pt>
                <c:pt idx="4">
                  <c:v>0.21500000000000016</c:v>
                </c:pt>
                <c:pt idx="5">
                  <c:v>0.21700000000000016</c:v>
                </c:pt>
                <c:pt idx="6">
                  <c:v>0.14500000000000016</c:v>
                </c:pt>
              </c:numCache>
            </c:numRef>
          </c:val>
        </c:ser>
        <c:ser>
          <c:idx val="2"/>
          <c:order val="2"/>
          <c:tx>
            <c:strRef>
              <c:f>'Outcome 1'!$A$4</c:f>
              <c:strCache>
                <c:ptCount val="1"/>
                <c:pt idx="0">
                  <c:v>State White</c:v>
                </c:pt>
              </c:strCache>
            </c:strRef>
          </c:tx>
          <c:invertIfNegative val="0"/>
          <c:val>
            <c:numRef>
              <c:f>'Outcome 1'!$B$4:$H$4</c:f>
              <c:numCache>
                <c:formatCode>0.0%</c:formatCode>
                <c:ptCount val="7"/>
                <c:pt idx="0">
                  <c:v>2.8000000000000001E-2</c:v>
                </c:pt>
                <c:pt idx="1">
                  <c:v>9.5000000000000043E-2</c:v>
                </c:pt>
                <c:pt idx="2">
                  <c:v>8.1000000000000003E-2</c:v>
                </c:pt>
                <c:pt idx="3">
                  <c:v>0.13200000000000001</c:v>
                </c:pt>
                <c:pt idx="4">
                  <c:v>0.21400000000000016</c:v>
                </c:pt>
                <c:pt idx="5">
                  <c:v>0.222</c:v>
                </c:pt>
                <c:pt idx="6">
                  <c:v>0.22800000000000001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91040"/>
        <c:axId val="207192832"/>
      </c:barChart>
      <c:catAx>
        <c:axId val="207191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192832"/>
        <c:crosses val="autoZero"/>
        <c:auto val="1"/>
        <c:lblAlgn val="ctr"/>
        <c:lblOffset val="100"/>
        <c:noMultiLvlLbl val="0"/>
      </c:catAx>
      <c:valAx>
        <c:axId val="20719283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19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Outcome 1 </a:t>
            </a:r>
            <a:r>
              <a:rPr lang="en-US" dirty="0">
                <a:solidFill>
                  <a:srgbClr val="FF0000"/>
                </a:solidFill>
              </a:rPr>
              <a:t>CESA</a:t>
            </a:r>
            <a:r>
              <a:rPr lang="en-US" baseline="0" dirty="0">
                <a:solidFill>
                  <a:srgbClr val="FF0000"/>
                </a:solidFill>
              </a:rPr>
              <a:t> 1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'Outcome 1'!$A$5</c:f>
              <c:strCache>
                <c:ptCount val="1"/>
                <c:pt idx="0">
                  <c:v>CESA 1 Black</c:v>
                </c:pt>
              </c:strCache>
            </c:strRef>
          </c:tx>
          <c:invertIfNegative val="0"/>
          <c:val>
            <c:numRef>
              <c:f>'Outcome 1'!$B$5:$H$5</c:f>
              <c:numCache>
                <c:formatCode>0.0%</c:formatCode>
                <c:ptCount val="7"/>
                <c:pt idx="0">
                  <c:v>6.5408805031446554E-2</c:v>
                </c:pt>
                <c:pt idx="1">
                  <c:v>0.15471698113207594</c:v>
                </c:pt>
                <c:pt idx="2">
                  <c:v>0.11320754716981132</c:v>
                </c:pt>
                <c:pt idx="3">
                  <c:v>0.16729559748427689</c:v>
                </c:pt>
                <c:pt idx="4">
                  <c:v>0.19371069182389941</c:v>
                </c:pt>
                <c:pt idx="5">
                  <c:v>0.14465408805031446</c:v>
                </c:pt>
                <c:pt idx="6">
                  <c:v>0.16100628930817609</c:v>
                </c:pt>
              </c:numCache>
            </c:numRef>
          </c:val>
        </c:ser>
        <c:ser>
          <c:idx val="1"/>
          <c:order val="1"/>
          <c:tx>
            <c:strRef>
              <c:f>'Outcome 1'!$A$6</c:f>
              <c:strCache>
                <c:ptCount val="1"/>
                <c:pt idx="0">
                  <c:v>CESA 1 Hispanic</c:v>
                </c:pt>
              </c:strCache>
            </c:strRef>
          </c:tx>
          <c:invertIfNegative val="0"/>
          <c:val>
            <c:numRef>
              <c:f>'Outcome 1'!$B$6:$H$6</c:f>
              <c:numCache>
                <c:formatCode>0.0%</c:formatCode>
                <c:ptCount val="7"/>
                <c:pt idx="0">
                  <c:v>5.8823529411764705E-2</c:v>
                </c:pt>
                <c:pt idx="1">
                  <c:v>0.12605042016806722</c:v>
                </c:pt>
                <c:pt idx="2">
                  <c:v>0.12100840336134454</c:v>
                </c:pt>
                <c:pt idx="3">
                  <c:v>0.15462184873949594</c:v>
                </c:pt>
                <c:pt idx="4">
                  <c:v>0.1865546218487395</c:v>
                </c:pt>
                <c:pt idx="5">
                  <c:v>0.21344537815126097</c:v>
                </c:pt>
                <c:pt idx="6">
                  <c:v>0.13949579831932796</c:v>
                </c:pt>
              </c:numCache>
            </c:numRef>
          </c:val>
        </c:ser>
        <c:ser>
          <c:idx val="2"/>
          <c:order val="2"/>
          <c:tx>
            <c:strRef>
              <c:f>'Outcome 1'!$A$7</c:f>
              <c:strCache>
                <c:ptCount val="1"/>
                <c:pt idx="0">
                  <c:v>CESA 1 White</c:v>
                </c:pt>
              </c:strCache>
            </c:strRef>
          </c:tx>
          <c:invertIfNegative val="0"/>
          <c:val>
            <c:numRef>
              <c:f>'Outcome 1'!$B$7:$H$7</c:f>
              <c:numCache>
                <c:formatCode>0.0%</c:formatCode>
                <c:ptCount val="7"/>
                <c:pt idx="0">
                  <c:v>0</c:v>
                </c:pt>
                <c:pt idx="1">
                  <c:v>0.1111111111111111</c:v>
                </c:pt>
                <c:pt idx="2">
                  <c:v>0.22222222222222221</c:v>
                </c:pt>
                <c:pt idx="3">
                  <c:v>0.22222222222222221</c:v>
                </c:pt>
                <c:pt idx="4">
                  <c:v>0.1111111111111111</c:v>
                </c:pt>
                <c:pt idx="5">
                  <c:v>0.22222222222222221</c:v>
                </c:pt>
                <c:pt idx="6">
                  <c:v>0.1111111111111111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28928"/>
        <c:axId val="207230464"/>
      </c:barChart>
      <c:catAx>
        <c:axId val="207228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230464"/>
        <c:crosses val="autoZero"/>
        <c:auto val="1"/>
        <c:lblAlgn val="ctr"/>
        <c:lblOffset val="100"/>
        <c:noMultiLvlLbl val="0"/>
      </c:catAx>
      <c:valAx>
        <c:axId val="20723046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2289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Outcome 1 </a:t>
            </a:r>
            <a:r>
              <a:rPr lang="en-US" dirty="0">
                <a:solidFill>
                  <a:srgbClr val="FF0000"/>
                </a:solidFill>
              </a:rPr>
              <a:t>CESA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'Outcome 1'!$A$8</c:f>
              <c:strCache>
                <c:ptCount val="1"/>
                <c:pt idx="0">
                  <c:v>CESA 2 Black</c:v>
                </c:pt>
              </c:strCache>
            </c:strRef>
          </c:tx>
          <c:invertIfNegative val="0"/>
          <c:val>
            <c:numRef>
              <c:f>'Outcome 1'!$B$8:$H$8</c:f>
              <c:numCache>
                <c:formatCode>0.0%</c:formatCode>
                <c:ptCount val="7"/>
                <c:pt idx="0">
                  <c:v>5.5045871559633031E-2</c:v>
                </c:pt>
                <c:pt idx="1">
                  <c:v>0.19266055045871544</c:v>
                </c:pt>
                <c:pt idx="2">
                  <c:v>0.11926605504587171</c:v>
                </c:pt>
                <c:pt idx="3">
                  <c:v>0.14678899082568825</c:v>
                </c:pt>
                <c:pt idx="4">
                  <c:v>0.20183486238532131</c:v>
                </c:pt>
                <c:pt idx="5">
                  <c:v>0.13761467889908258</c:v>
                </c:pt>
                <c:pt idx="6">
                  <c:v>0.14678899082568825</c:v>
                </c:pt>
              </c:numCache>
            </c:numRef>
          </c:val>
        </c:ser>
        <c:ser>
          <c:idx val="1"/>
          <c:order val="1"/>
          <c:tx>
            <c:strRef>
              <c:f>'Outcome 1'!$A$9</c:f>
              <c:strCache>
                <c:ptCount val="1"/>
                <c:pt idx="0">
                  <c:v>CESA 2 Hispanic</c:v>
                </c:pt>
              </c:strCache>
            </c:strRef>
          </c:tx>
          <c:invertIfNegative val="0"/>
          <c:val>
            <c:numRef>
              <c:f>'Outcome 1'!$B$9:$H$9</c:f>
              <c:numCache>
                <c:formatCode>0.0%</c:formatCode>
                <c:ptCount val="7"/>
                <c:pt idx="0">
                  <c:v>6.2111801242236121E-2</c:v>
                </c:pt>
                <c:pt idx="1">
                  <c:v>0.11180124223602496</c:v>
                </c:pt>
                <c:pt idx="2">
                  <c:v>0.14906832298136674</c:v>
                </c:pt>
                <c:pt idx="3">
                  <c:v>9.9378881987577647E-2</c:v>
                </c:pt>
                <c:pt idx="4">
                  <c:v>0.21118012422360227</c:v>
                </c:pt>
                <c:pt idx="5">
                  <c:v>0.23602484472049706</c:v>
                </c:pt>
                <c:pt idx="6">
                  <c:v>0.1304347826086957</c:v>
                </c:pt>
              </c:numCache>
            </c:numRef>
          </c:val>
        </c:ser>
        <c:ser>
          <c:idx val="2"/>
          <c:order val="2"/>
          <c:tx>
            <c:strRef>
              <c:f>'Outcome 1'!$A$10</c:f>
              <c:strCache>
                <c:ptCount val="1"/>
                <c:pt idx="0">
                  <c:v>CESA 2 White</c:v>
                </c:pt>
              </c:strCache>
            </c:strRef>
          </c:tx>
          <c:invertIfNegative val="0"/>
          <c:val>
            <c:numRef>
              <c:f>'Outcome 1'!$B$10:$H$10</c:f>
              <c:numCache>
                <c:formatCode>0.0%</c:formatCode>
                <c:ptCount val="7"/>
                <c:pt idx="0">
                  <c:v>2.5906735751295342E-2</c:v>
                </c:pt>
                <c:pt idx="1">
                  <c:v>0.12046632124352347</c:v>
                </c:pt>
                <c:pt idx="2">
                  <c:v>0.10233160621761662</c:v>
                </c:pt>
                <c:pt idx="3">
                  <c:v>0.13989637305699504</c:v>
                </c:pt>
                <c:pt idx="4">
                  <c:v>0.20077720207253891</c:v>
                </c:pt>
                <c:pt idx="5">
                  <c:v>0.211139896373057</c:v>
                </c:pt>
                <c:pt idx="6">
                  <c:v>0.19948186528497408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48384"/>
        <c:axId val="207274752"/>
      </c:barChart>
      <c:catAx>
        <c:axId val="207248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274752"/>
        <c:crosses val="autoZero"/>
        <c:auto val="1"/>
        <c:lblAlgn val="ctr"/>
        <c:lblOffset val="100"/>
        <c:noMultiLvlLbl val="0"/>
      </c:catAx>
      <c:valAx>
        <c:axId val="20727475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248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 1 District M 11-12 Entry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'Outcome 1'!$A$11</c:f>
              <c:strCache>
                <c:ptCount val="1"/>
                <c:pt idx="0">
                  <c:v>District M Black</c:v>
                </c:pt>
              </c:strCache>
            </c:strRef>
          </c:tx>
          <c:invertIfNegative val="0"/>
          <c:val>
            <c:numRef>
              <c:f>'Outcome 1'!$B$11:$H$11</c:f>
              <c:numCache>
                <c:formatCode>0.0%</c:formatCode>
                <c:ptCount val="7"/>
                <c:pt idx="0">
                  <c:v>9.0909090909091064E-2</c:v>
                </c:pt>
                <c:pt idx="1">
                  <c:v>0.29545454545454597</c:v>
                </c:pt>
                <c:pt idx="2">
                  <c:v>9.0909090909091064E-2</c:v>
                </c:pt>
                <c:pt idx="3">
                  <c:v>9.0909090909091064E-2</c:v>
                </c:pt>
                <c:pt idx="4">
                  <c:v>0.15909090909090931</c:v>
                </c:pt>
                <c:pt idx="5">
                  <c:v>0.11363636363636358</c:v>
                </c:pt>
                <c:pt idx="6">
                  <c:v>0.15909090909090931</c:v>
                </c:pt>
              </c:numCache>
            </c:numRef>
          </c:val>
        </c:ser>
        <c:ser>
          <c:idx val="1"/>
          <c:order val="1"/>
          <c:tx>
            <c:strRef>
              <c:f>'Outcome 1'!$A$12</c:f>
              <c:strCache>
                <c:ptCount val="1"/>
                <c:pt idx="0">
                  <c:v>District M Hispanic</c:v>
                </c:pt>
              </c:strCache>
            </c:strRef>
          </c:tx>
          <c:invertIfNegative val="0"/>
          <c:val>
            <c:numRef>
              <c:f>'Outcome 1'!$B$12:$H$12</c:f>
              <c:numCache>
                <c:formatCode>0.0%</c:formatCode>
                <c:ptCount val="7"/>
                <c:pt idx="0">
                  <c:v>0.1111111111111111</c:v>
                </c:pt>
                <c:pt idx="1">
                  <c:v>8.8888888888888989E-2</c:v>
                </c:pt>
                <c:pt idx="2">
                  <c:v>4.4444444444444502E-2</c:v>
                </c:pt>
                <c:pt idx="3">
                  <c:v>0</c:v>
                </c:pt>
                <c:pt idx="4">
                  <c:v>0.2</c:v>
                </c:pt>
                <c:pt idx="5">
                  <c:v>0.4</c:v>
                </c:pt>
                <c:pt idx="6">
                  <c:v>0.15555555555555556</c:v>
                </c:pt>
              </c:numCache>
            </c:numRef>
          </c:val>
        </c:ser>
        <c:ser>
          <c:idx val="2"/>
          <c:order val="2"/>
          <c:tx>
            <c:strRef>
              <c:f>'Outcome 1'!$A$13</c:f>
              <c:strCache>
                <c:ptCount val="1"/>
                <c:pt idx="0">
                  <c:v>District M White</c:v>
                </c:pt>
              </c:strCache>
            </c:strRef>
          </c:tx>
          <c:invertIfNegative val="0"/>
          <c:val>
            <c:numRef>
              <c:f>'Outcome 1'!$B$13:$H$13</c:f>
              <c:numCache>
                <c:formatCode>0.0%</c:formatCode>
                <c:ptCount val="7"/>
                <c:pt idx="0">
                  <c:v>3.4482758620689655E-2</c:v>
                </c:pt>
                <c:pt idx="1">
                  <c:v>0.21551724137931064</c:v>
                </c:pt>
                <c:pt idx="2">
                  <c:v>0.11206896551724138</c:v>
                </c:pt>
                <c:pt idx="3">
                  <c:v>9.48275862068967E-2</c:v>
                </c:pt>
                <c:pt idx="4">
                  <c:v>0.14655172413793119</c:v>
                </c:pt>
                <c:pt idx="5">
                  <c:v>0.27586206896551763</c:v>
                </c:pt>
                <c:pt idx="6">
                  <c:v>0.12068965517241388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23136"/>
        <c:axId val="207324672"/>
      </c:barChart>
      <c:catAx>
        <c:axId val="207323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324672"/>
        <c:crosses val="autoZero"/>
        <c:auto val="1"/>
        <c:lblAlgn val="ctr"/>
        <c:lblOffset val="100"/>
        <c:noMultiLvlLbl val="0"/>
      </c:catAx>
      <c:valAx>
        <c:axId val="20732467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%" sourceLinked="1"/>
        <c:majorTickMark val="none"/>
        <c:minorTickMark val="none"/>
        <c:tickLblPos val="nextTo"/>
        <c:crossAx val="20732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 1 District</a:t>
            </a:r>
            <a:r>
              <a:rPr lang="en-US" baseline="0"/>
              <a:t> B 11-12 Entry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'Outcome 1'!$A$14</c:f>
              <c:strCache>
                <c:ptCount val="1"/>
                <c:pt idx="0">
                  <c:v>District B Black</c:v>
                </c:pt>
              </c:strCache>
            </c:strRef>
          </c:tx>
          <c:invertIfNegative val="0"/>
          <c:val>
            <c:numRef>
              <c:f>'Outcome 1'!$B$14:$H$14</c:f>
              <c:numCache>
                <c:formatCode>0.0%</c:formatCode>
                <c:ptCount val="7"/>
                <c:pt idx="0">
                  <c:v>1.4492753623188409E-2</c:v>
                </c:pt>
                <c:pt idx="1">
                  <c:v>5.7971014492753624E-2</c:v>
                </c:pt>
                <c:pt idx="2">
                  <c:v>0.21739130434782641</c:v>
                </c:pt>
                <c:pt idx="3">
                  <c:v>0.1739130434782612</c:v>
                </c:pt>
                <c:pt idx="4">
                  <c:v>7.2463768115942115E-2</c:v>
                </c:pt>
                <c:pt idx="5">
                  <c:v>0.26086956521739163</c:v>
                </c:pt>
                <c:pt idx="6">
                  <c:v>0.20289855072463769</c:v>
                </c:pt>
              </c:numCache>
            </c:numRef>
          </c:val>
        </c:ser>
        <c:ser>
          <c:idx val="1"/>
          <c:order val="1"/>
          <c:tx>
            <c:strRef>
              <c:f>'Outcome 1'!$A$15</c:f>
              <c:strCache>
                <c:ptCount val="1"/>
                <c:pt idx="0">
                  <c:v>District B Hispanic</c:v>
                </c:pt>
              </c:strCache>
            </c:strRef>
          </c:tx>
          <c:invertIfNegative val="0"/>
          <c:val>
            <c:numRef>
              <c:f>'Outcome 1'!$B$15:$H$15</c:f>
              <c:numCache>
                <c:formatCode>0.0%</c:formatCode>
                <c:ptCount val="7"/>
                <c:pt idx="0">
                  <c:v>1.1111111111111125E-2</c:v>
                </c:pt>
                <c:pt idx="1">
                  <c:v>6.666666666666668E-2</c:v>
                </c:pt>
                <c:pt idx="2">
                  <c:v>0.2</c:v>
                </c:pt>
                <c:pt idx="3">
                  <c:v>0.13333333333333341</c:v>
                </c:pt>
                <c:pt idx="4">
                  <c:v>0.22222222222222221</c:v>
                </c:pt>
                <c:pt idx="5">
                  <c:v>0.13333333333333341</c:v>
                </c:pt>
                <c:pt idx="6">
                  <c:v>0.2333333333333335</c:v>
                </c:pt>
              </c:numCache>
            </c:numRef>
          </c:val>
        </c:ser>
        <c:ser>
          <c:idx val="2"/>
          <c:order val="2"/>
          <c:tx>
            <c:strRef>
              <c:f>'Outcome 1'!$A$16</c:f>
              <c:strCache>
                <c:ptCount val="1"/>
                <c:pt idx="0">
                  <c:v>District B White</c:v>
                </c:pt>
              </c:strCache>
            </c:strRef>
          </c:tx>
          <c:invertIfNegative val="0"/>
          <c:val>
            <c:numRef>
              <c:f>'Outcome 1'!$B$16:$H$16</c:f>
              <c:numCache>
                <c:formatCode>0.0%</c:formatCode>
                <c:ptCount val="7"/>
                <c:pt idx="0">
                  <c:v>2.4390243902439025E-2</c:v>
                </c:pt>
                <c:pt idx="1">
                  <c:v>6.5040650406504072E-2</c:v>
                </c:pt>
                <c:pt idx="2">
                  <c:v>0.14634146341463433</c:v>
                </c:pt>
                <c:pt idx="3">
                  <c:v>0.13008130081300814</c:v>
                </c:pt>
                <c:pt idx="4">
                  <c:v>8.1300813008130079E-2</c:v>
                </c:pt>
                <c:pt idx="5">
                  <c:v>9.7560975609756226E-2</c:v>
                </c:pt>
                <c:pt idx="6">
                  <c:v>0.45528455284552843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71264"/>
        <c:axId val="207373056"/>
      </c:barChart>
      <c:catAx>
        <c:axId val="20737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373056"/>
        <c:crosses val="autoZero"/>
        <c:auto val="1"/>
        <c:lblAlgn val="ctr"/>
        <c:lblOffset val="100"/>
        <c:noMultiLvlLbl val="0"/>
      </c:catAx>
      <c:valAx>
        <c:axId val="20737305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07371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</a:t>
            </a:r>
            <a:r>
              <a:rPr lang="en-US" baseline="0"/>
              <a:t> One 2011-2012/2012-2013</a:t>
            </a:r>
          </a:p>
          <a:p>
            <a:pPr>
              <a:defRPr/>
            </a:pPr>
            <a:r>
              <a:rPr lang="en-US" baseline="0"/>
              <a:t>Entry Rating Distribution Comparison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numRef>
              <c:f>Sheet1!$B$2:$H$2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3.6</c:v>
                </c:pt>
                <c:pt idx="1">
                  <c:v>10.8</c:v>
                </c:pt>
                <c:pt idx="2">
                  <c:v>9.3000000000000007</c:v>
                </c:pt>
                <c:pt idx="3">
                  <c:v>13.8</c:v>
                </c:pt>
                <c:pt idx="4">
                  <c:v>21.4</c:v>
                </c:pt>
                <c:pt idx="5">
                  <c:v>20.9</c:v>
                </c:pt>
                <c:pt idx="6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numRef>
              <c:f>Sheet1!$B$2:$H$2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3.9</c:v>
                </c:pt>
                <c:pt idx="1">
                  <c:v>11</c:v>
                </c:pt>
                <c:pt idx="2">
                  <c:v>12.9</c:v>
                </c:pt>
                <c:pt idx="3">
                  <c:v>19</c:v>
                </c:pt>
                <c:pt idx="4">
                  <c:v>25.6</c:v>
                </c:pt>
                <c:pt idx="5">
                  <c:v>18.600000000000001</c:v>
                </c:pt>
                <c:pt idx="6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11232"/>
        <c:axId val="207717120"/>
      </c:barChart>
      <c:catAx>
        <c:axId val="2077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717120"/>
        <c:crosses val="autoZero"/>
        <c:auto val="1"/>
        <c:lblAlgn val="ctr"/>
        <c:lblOffset val="100"/>
        <c:noMultiLvlLbl val="0"/>
      </c:catAx>
      <c:valAx>
        <c:axId val="207717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71123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Outcome Two 2011-2012/2012-2013</a:t>
            </a:r>
          </a:p>
          <a:p>
            <a:pPr>
              <a:defRPr/>
            </a:pPr>
            <a:r>
              <a:rPr lang="en-US"/>
              <a:t>Entry</a:t>
            </a:r>
            <a:r>
              <a:rPr lang="en-US" baseline="0"/>
              <a:t> Rating Distribution Comparison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numRef>
              <c:f>Sheet1!$B$8:$H$8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Sheet1!$B$9:$H$9</c:f>
              <c:numCache>
                <c:formatCode>General</c:formatCode>
                <c:ptCount val="7"/>
                <c:pt idx="0">
                  <c:v>4.7</c:v>
                </c:pt>
                <c:pt idx="1">
                  <c:v>14.2</c:v>
                </c:pt>
                <c:pt idx="2">
                  <c:v>16.3</c:v>
                </c:pt>
                <c:pt idx="3">
                  <c:v>19.7</c:v>
                </c:pt>
                <c:pt idx="4">
                  <c:v>27.8</c:v>
                </c:pt>
                <c:pt idx="5">
                  <c:v>14.2</c:v>
                </c:pt>
                <c:pt idx="6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numRef>
              <c:f>Sheet1!$B$8:$H$8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Sheet1!$B$10:$H$10</c:f>
              <c:numCache>
                <c:formatCode>General</c:formatCode>
                <c:ptCount val="7"/>
                <c:pt idx="0">
                  <c:v>4.7</c:v>
                </c:pt>
                <c:pt idx="1">
                  <c:v>15.4</c:v>
                </c:pt>
                <c:pt idx="2">
                  <c:v>20</c:v>
                </c:pt>
                <c:pt idx="3">
                  <c:v>25.6</c:v>
                </c:pt>
                <c:pt idx="4">
                  <c:v>25</c:v>
                </c:pt>
                <c:pt idx="5">
                  <c:v>7.5</c:v>
                </c:pt>
                <c:pt idx="6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74080"/>
        <c:axId val="207775616"/>
      </c:barChart>
      <c:catAx>
        <c:axId val="20777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775616"/>
        <c:crosses val="autoZero"/>
        <c:auto val="1"/>
        <c:lblAlgn val="ctr"/>
        <c:lblOffset val="100"/>
        <c:noMultiLvlLbl val="0"/>
      </c:catAx>
      <c:valAx>
        <c:axId val="207775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774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prstClr val="black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Outcome Three 2011-2012/2012-2013</a:t>
            </a:r>
            <a:r>
              <a:rPr lang="en-US" sz="1600" baseline="0"/>
              <a:t> Entry Rating Distribution Comparison</a:t>
            </a:r>
            <a:endParaRPr lang="en-US" sz="16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numRef>
              <c:f>Sheet1!$B$14:$H$14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3.3</c:v>
                </c:pt>
                <c:pt idx="1">
                  <c:v>7.5</c:v>
                </c:pt>
                <c:pt idx="2">
                  <c:v>8.5</c:v>
                </c:pt>
                <c:pt idx="3">
                  <c:v>11.5</c:v>
                </c:pt>
                <c:pt idx="4">
                  <c:v>17.3</c:v>
                </c:pt>
                <c:pt idx="5">
                  <c:v>21.2</c:v>
                </c:pt>
                <c:pt idx="6">
                  <c:v>30.7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numRef>
              <c:f>Sheet1!$B$14:$H$14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Sheet1!$B$16:$H$16</c:f>
              <c:numCache>
                <c:formatCode>General</c:formatCode>
                <c:ptCount val="7"/>
                <c:pt idx="0">
                  <c:v>3</c:v>
                </c:pt>
                <c:pt idx="1">
                  <c:v>8.5</c:v>
                </c:pt>
                <c:pt idx="2">
                  <c:v>11.1</c:v>
                </c:pt>
                <c:pt idx="3">
                  <c:v>15.1</c:v>
                </c:pt>
                <c:pt idx="4">
                  <c:v>24.7</c:v>
                </c:pt>
                <c:pt idx="5">
                  <c:v>21.6</c:v>
                </c:pt>
                <c:pt idx="6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10944"/>
        <c:axId val="207812480"/>
      </c:barChart>
      <c:catAx>
        <c:axId val="2078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812480"/>
        <c:crosses val="autoZero"/>
        <c:auto val="1"/>
        <c:lblAlgn val="ctr"/>
        <c:lblOffset val="100"/>
        <c:noMultiLvlLbl val="0"/>
      </c:catAx>
      <c:valAx>
        <c:axId val="20781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810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prstClr val="black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0260E-ECDA-4229-BA15-EAFA4A99C1A9}" type="doc">
      <dgm:prSet loTypeId="urn:microsoft.com/office/officeart/2005/8/layout/venn2" loCatId="relationship" qsTypeId="urn:microsoft.com/office/officeart/2005/8/quickstyle/3d2" qsCatId="3D" csTypeId="urn:microsoft.com/office/officeart/2005/8/colors/colorful1#1" csCatId="colorful" phldr="1"/>
      <dgm:spPr/>
    </dgm:pt>
    <dgm:pt modelId="{4E76A75B-7A26-4C6F-A4D3-26062F6DE08A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CESA Program Support Teacher</a:t>
          </a:r>
          <a:endParaRPr lang="en-US" sz="1100" b="1" dirty="0">
            <a:latin typeface="+mj-lt"/>
          </a:endParaRPr>
        </a:p>
      </dgm:t>
    </dgm:pt>
    <dgm:pt modelId="{769DFB00-CC29-45B7-9E5D-EADEB714DD61}" type="parTrans" cxnId="{79AB16F8-F7BB-4CDE-A4C4-B1572FDC13F7}">
      <dgm:prSet/>
      <dgm:spPr/>
      <dgm:t>
        <a:bodyPr/>
        <a:lstStyle/>
        <a:p>
          <a:endParaRPr lang="en-US"/>
        </a:p>
      </dgm:t>
    </dgm:pt>
    <dgm:pt modelId="{1216A50D-E4A5-4E1B-ABA2-25BC76589CCB}" type="sibTrans" cxnId="{79AB16F8-F7BB-4CDE-A4C4-B1572FDC13F7}">
      <dgm:prSet/>
      <dgm:spPr/>
      <dgm:t>
        <a:bodyPr/>
        <a:lstStyle/>
        <a:p>
          <a:endParaRPr lang="en-US"/>
        </a:p>
      </dgm:t>
    </dgm:pt>
    <dgm:pt modelId="{E1693999-8C6C-4A4E-B139-EA6D989754FA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Indicator 6/7/12 Coordinators</a:t>
          </a:r>
          <a:endParaRPr lang="en-US" sz="1100" b="1" dirty="0">
            <a:latin typeface="+mj-lt"/>
          </a:endParaRPr>
        </a:p>
      </dgm:t>
    </dgm:pt>
    <dgm:pt modelId="{890622A8-4B90-4C45-9CD3-7577A38C6265}" type="parTrans" cxnId="{78D1C788-F05C-4135-AA46-218745AF4827}">
      <dgm:prSet/>
      <dgm:spPr/>
      <dgm:t>
        <a:bodyPr/>
        <a:lstStyle/>
        <a:p>
          <a:endParaRPr lang="en-US"/>
        </a:p>
      </dgm:t>
    </dgm:pt>
    <dgm:pt modelId="{7CA299FD-6A1E-4648-8DAB-00D9B92BFC9D}" type="sibTrans" cxnId="{78D1C788-F05C-4135-AA46-218745AF4827}">
      <dgm:prSet/>
      <dgm:spPr/>
      <dgm:t>
        <a:bodyPr/>
        <a:lstStyle/>
        <a:p>
          <a:endParaRPr lang="en-US"/>
        </a:p>
      </dgm:t>
    </dgm:pt>
    <dgm:pt modelId="{050F7354-3047-4A15-BC67-2490ED33FEEE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Department of Public Instruction </a:t>
          </a:r>
          <a:endParaRPr lang="en-US" sz="1100" b="1" dirty="0">
            <a:latin typeface="+mj-lt"/>
          </a:endParaRPr>
        </a:p>
      </dgm:t>
    </dgm:pt>
    <dgm:pt modelId="{303B622E-0C97-4C65-88DE-4AFF9D4CA679}" type="parTrans" cxnId="{E45C1D45-0EA5-4DCD-B0EE-844E11048859}">
      <dgm:prSet/>
      <dgm:spPr/>
      <dgm:t>
        <a:bodyPr/>
        <a:lstStyle/>
        <a:p>
          <a:endParaRPr lang="en-US"/>
        </a:p>
      </dgm:t>
    </dgm:pt>
    <dgm:pt modelId="{0414AB87-24E3-4AAE-89DB-6588F1646D0D}" type="sibTrans" cxnId="{E45C1D45-0EA5-4DCD-B0EE-844E11048859}">
      <dgm:prSet/>
      <dgm:spPr/>
      <dgm:t>
        <a:bodyPr/>
        <a:lstStyle/>
        <a:p>
          <a:endParaRPr lang="en-US"/>
        </a:p>
      </dgm:t>
    </dgm:pt>
    <dgm:pt modelId="{9F43C35F-1924-4386-9868-4E8C39453229}" type="pres">
      <dgm:prSet presAssocID="{D500260E-ECDA-4229-BA15-EAFA4A99C1A9}" presName="Name0" presStyleCnt="0">
        <dgm:presLayoutVars>
          <dgm:chMax val="7"/>
          <dgm:resizeHandles val="exact"/>
        </dgm:presLayoutVars>
      </dgm:prSet>
      <dgm:spPr/>
    </dgm:pt>
    <dgm:pt modelId="{6B444A3B-3E90-415F-96EF-20E527328190}" type="pres">
      <dgm:prSet presAssocID="{D500260E-ECDA-4229-BA15-EAFA4A99C1A9}" presName="comp1" presStyleCnt="0"/>
      <dgm:spPr/>
    </dgm:pt>
    <dgm:pt modelId="{F6406B13-BC98-4B5F-A583-68B882A87AE5}" type="pres">
      <dgm:prSet presAssocID="{D500260E-ECDA-4229-BA15-EAFA4A99C1A9}" presName="circle1" presStyleLbl="node1" presStyleIdx="0" presStyleCnt="3"/>
      <dgm:spPr/>
      <dgm:t>
        <a:bodyPr/>
        <a:lstStyle/>
        <a:p>
          <a:endParaRPr lang="en-US"/>
        </a:p>
      </dgm:t>
    </dgm:pt>
    <dgm:pt modelId="{5AF210FA-DDA5-478B-A619-99C3F577E6C4}" type="pres">
      <dgm:prSet presAssocID="{D500260E-ECDA-4229-BA15-EAFA4A99C1A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5D747-EFE3-45E5-A448-C4326779AF80}" type="pres">
      <dgm:prSet presAssocID="{D500260E-ECDA-4229-BA15-EAFA4A99C1A9}" presName="comp2" presStyleCnt="0"/>
      <dgm:spPr/>
    </dgm:pt>
    <dgm:pt modelId="{B8C56F5B-754E-4711-8C11-805C6F3E3D9A}" type="pres">
      <dgm:prSet presAssocID="{D500260E-ECDA-4229-BA15-EAFA4A99C1A9}" presName="circle2" presStyleLbl="node1" presStyleIdx="1" presStyleCnt="3"/>
      <dgm:spPr/>
      <dgm:t>
        <a:bodyPr/>
        <a:lstStyle/>
        <a:p>
          <a:endParaRPr lang="en-US"/>
        </a:p>
      </dgm:t>
    </dgm:pt>
    <dgm:pt modelId="{778BE3E5-0AB3-4FB6-86CE-764FCA642E1B}" type="pres">
      <dgm:prSet presAssocID="{D500260E-ECDA-4229-BA15-EAFA4A99C1A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C0341-A960-4234-BEB0-F525A648C7F0}" type="pres">
      <dgm:prSet presAssocID="{D500260E-ECDA-4229-BA15-EAFA4A99C1A9}" presName="comp3" presStyleCnt="0"/>
      <dgm:spPr/>
    </dgm:pt>
    <dgm:pt modelId="{012399EC-8A26-4853-A29F-F170245DD35D}" type="pres">
      <dgm:prSet presAssocID="{D500260E-ECDA-4229-BA15-EAFA4A99C1A9}" presName="circle3" presStyleLbl="node1" presStyleIdx="2" presStyleCnt="3"/>
      <dgm:spPr/>
      <dgm:t>
        <a:bodyPr/>
        <a:lstStyle/>
        <a:p>
          <a:endParaRPr lang="en-US"/>
        </a:p>
      </dgm:t>
    </dgm:pt>
    <dgm:pt modelId="{F1799D3D-5A8A-4A68-B8DE-2A1EABF66023}" type="pres">
      <dgm:prSet presAssocID="{D500260E-ECDA-4229-BA15-EAFA4A99C1A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1C788-F05C-4135-AA46-218745AF4827}" srcId="{D500260E-ECDA-4229-BA15-EAFA4A99C1A9}" destId="{E1693999-8C6C-4A4E-B139-EA6D989754FA}" srcOrd="1" destOrd="0" parTransId="{890622A8-4B90-4C45-9CD3-7577A38C6265}" sibTransId="{7CA299FD-6A1E-4648-8DAB-00D9B92BFC9D}"/>
    <dgm:cxn modelId="{79AB16F8-F7BB-4CDE-A4C4-B1572FDC13F7}" srcId="{D500260E-ECDA-4229-BA15-EAFA4A99C1A9}" destId="{4E76A75B-7A26-4C6F-A4D3-26062F6DE08A}" srcOrd="2" destOrd="0" parTransId="{769DFB00-CC29-45B7-9E5D-EADEB714DD61}" sibTransId="{1216A50D-E4A5-4E1B-ABA2-25BC76589CCB}"/>
    <dgm:cxn modelId="{F6893A7F-D89E-4A3B-8495-2F4A3DBA8C65}" type="presOf" srcId="{E1693999-8C6C-4A4E-B139-EA6D989754FA}" destId="{B8C56F5B-754E-4711-8C11-805C6F3E3D9A}" srcOrd="0" destOrd="0" presId="urn:microsoft.com/office/officeart/2005/8/layout/venn2"/>
    <dgm:cxn modelId="{EEAF237C-706D-4578-935C-E5BB77A23087}" type="presOf" srcId="{E1693999-8C6C-4A4E-B139-EA6D989754FA}" destId="{778BE3E5-0AB3-4FB6-86CE-764FCA642E1B}" srcOrd="1" destOrd="0" presId="urn:microsoft.com/office/officeart/2005/8/layout/venn2"/>
    <dgm:cxn modelId="{49A4CE32-3E6C-41AF-9F5F-250CA63E4078}" type="presOf" srcId="{050F7354-3047-4A15-BC67-2490ED33FEEE}" destId="{F6406B13-BC98-4B5F-A583-68B882A87AE5}" srcOrd="0" destOrd="0" presId="urn:microsoft.com/office/officeart/2005/8/layout/venn2"/>
    <dgm:cxn modelId="{E45C1D45-0EA5-4DCD-B0EE-844E11048859}" srcId="{D500260E-ECDA-4229-BA15-EAFA4A99C1A9}" destId="{050F7354-3047-4A15-BC67-2490ED33FEEE}" srcOrd="0" destOrd="0" parTransId="{303B622E-0C97-4C65-88DE-4AFF9D4CA679}" sibTransId="{0414AB87-24E3-4AAE-89DB-6588F1646D0D}"/>
    <dgm:cxn modelId="{6A498314-D864-43F3-90A6-12AA46F5D90D}" type="presOf" srcId="{4E76A75B-7A26-4C6F-A4D3-26062F6DE08A}" destId="{012399EC-8A26-4853-A29F-F170245DD35D}" srcOrd="0" destOrd="0" presId="urn:microsoft.com/office/officeart/2005/8/layout/venn2"/>
    <dgm:cxn modelId="{3699CED5-C04D-4CB6-8791-9C27D7E4857F}" type="presOf" srcId="{4E76A75B-7A26-4C6F-A4D3-26062F6DE08A}" destId="{F1799D3D-5A8A-4A68-B8DE-2A1EABF66023}" srcOrd="1" destOrd="0" presId="urn:microsoft.com/office/officeart/2005/8/layout/venn2"/>
    <dgm:cxn modelId="{250E2785-EC68-4CF7-BD00-E557949E2E83}" type="presOf" srcId="{D500260E-ECDA-4229-BA15-EAFA4A99C1A9}" destId="{9F43C35F-1924-4386-9868-4E8C39453229}" srcOrd="0" destOrd="0" presId="urn:microsoft.com/office/officeart/2005/8/layout/venn2"/>
    <dgm:cxn modelId="{77481CEB-1FAC-4E9E-AD44-C83E28C3BE71}" type="presOf" srcId="{050F7354-3047-4A15-BC67-2490ED33FEEE}" destId="{5AF210FA-DDA5-478B-A619-99C3F577E6C4}" srcOrd="1" destOrd="0" presId="urn:microsoft.com/office/officeart/2005/8/layout/venn2"/>
    <dgm:cxn modelId="{8E2AF777-1127-4A2D-BA83-7EDC04B80C3A}" type="presParOf" srcId="{9F43C35F-1924-4386-9868-4E8C39453229}" destId="{6B444A3B-3E90-415F-96EF-20E527328190}" srcOrd="0" destOrd="0" presId="urn:microsoft.com/office/officeart/2005/8/layout/venn2"/>
    <dgm:cxn modelId="{0E75C681-B731-4B5F-A383-BE747C42D8E8}" type="presParOf" srcId="{6B444A3B-3E90-415F-96EF-20E527328190}" destId="{F6406B13-BC98-4B5F-A583-68B882A87AE5}" srcOrd="0" destOrd="0" presId="urn:microsoft.com/office/officeart/2005/8/layout/venn2"/>
    <dgm:cxn modelId="{F8714169-2BF8-4887-B194-A4B092343F13}" type="presParOf" srcId="{6B444A3B-3E90-415F-96EF-20E527328190}" destId="{5AF210FA-DDA5-478B-A619-99C3F577E6C4}" srcOrd="1" destOrd="0" presId="urn:microsoft.com/office/officeart/2005/8/layout/venn2"/>
    <dgm:cxn modelId="{D3E7D446-F8AF-40CB-B5C0-9F295AF67712}" type="presParOf" srcId="{9F43C35F-1924-4386-9868-4E8C39453229}" destId="{B1F5D747-EFE3-45E5-A448-C4326779AF80}" srcOrd="1" destOrd="0" presId="urn:microsoft.com/office/officeart/2005/8/layout/venn2"/>
    <dgm:cxn modelId="{816505A5-8B47-4DF9-97E8-0CD7DC271779}" type="presParOf" srcId="{B1F5D747-EFE3-45E5-A448-C4326779AF80}" destId="{B8C56F5B-754E-4711-8C11-805C6F3E3D9A}" srcOrd="0" destOrd="0" presId="urn:microsoft.com/office/officeart/2005/8/layout/venn2"/>
    <dgm:cxn modelId="{E7FD8430-4A63-4589-A364-14609C897DD1}" type="presParOf" srcId="{B1F5D747-EFE3-45E5-A448-C4326779AF80}" destId="{778BE3E5-0AB3-4FB6-86CE-764FCA642E1B}" srcOrd="1" destOrd="0" presId="urn:microsoft.com/office/officeart/2005/8/layout/venn2"/>
    <dgm:cxn modelId="{727BB124-C60F-4312-86CB-748331590D7D}" type="presParOf" srcId="{9F43C35F-1924-4386-9868-4E8C39453229}" destId="{239C0341-A960-4234-BEB0-F525A648C7F0}" srcOrd="2" destOrd="0" presId="urn:microsoft.com/office/officeart/2005/8/layout/venn2"/>
    <dgm:cxn modelId="{41A5BC19-FDA3-43C2-9B69-D3100D283955}" type="presParOf" srcId="{239C0341-A960-4234-BEB0-F525A648C7F0}" destId="{012399EC-8A26-4853-A29F-F170245DD35D}" srcOrd="0" destOrd="0" presId="urn:microsoft.com/office/officeart/2005/8/layout/venn2"/>
    <dgm:cxn modelId="{942CE128-E612-44A6-8D66-510C9FA636F4}" type="presParOf" srcId="{239C0341-A960-4234-BEB0-F525A648C7F0}" destId="{F1799D3D-5A8A-4A68-B8DE-2A1EABF6602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5AB84-5875-42C2-B025-7979F03ECBB2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16399AF-ABD9-475E-9CB4-8EE57501D961}">
      <dgm:prSet phldrT="[Text]"/>
      <dgm:spPr/>
      <dgm:t>
        <a:bodyPr/>
        <a:lstStyle/>
        <a:p>
          <a:r>
            <a:rPr lang="en-US" dirty="0" smtClean="0"/>
            <a:t>2011-2012</a:t>
          </a:r>
          <a:endParaRPr lang="en-US" dirty="0"/>
        </a:p>
      </dgm:t>
    </dgm:pt>
    <dgm:pt modelId="{FD61858F-A515-4608-9F00-1BAE53E05AB4}" type="parTrans" cxnId="{7CB8BB3B-C5E6-44F7-BE02-1AE3F0DFA064}">
      <dgm:prSet/>
      <dgm:spPr/>
      <dgm:t>
        <a:bodyPr/>
        <a:lstStyle/>
        <a:p>
          <a:endParaRPr lang="en-US"/>
        </a:p>
      </dgm:t>
    </dgm:pt>
    <dgm:pt modelId="{F29C13F1-A56E-447A-9920-7352B0655629}" type="sibTrans" cxnId="{7CB8BB3B-C5E6-44F7-BE02-1AE3F0DFA064}">
      <dgm:prSet/>
      <dgm:spPr/>
      <dgm:t>
        <a:bodyPr/>
        <a:lstStyle/>
        <a:p>
          <a:endParaRPr lang="en-US"/>
        </a:p>
      </dgm:t>
    </dgm:pt>
    <dgm:pt modelId="{C3E259DA-2ED8-4358-A911-D9EB0E8CD4FB}">
      <dgm:prSet phldrT="[Text]"/>
      <dgm:spPr/>
      <dgm:t>
        <a:bodyPr/>
        <a:lstStyle/>
        <a:p>
          <a:r>
            <a:rPr lang="en-US" dirty="0" smtClean="0"/>
            <a:t>Pilot – 20 LEAs</a:t>
          </a:r>
          <a:endParaRPr lang="en-US" dirty="0"/>
        </a:p>
      </dgm:t>
    </dgm:pt>
    <dgm:pt modelId="{9B7372DB-9ED7-4CAC-ADAB-1B0099B8A337}" type="parTrans" cxnId="{ACFD4FBA-3EFC-40EB-87FC-54CF1808D8E2}">
      <dgm:prSet/>
      <dgm:spPr/>
      <dgm:t>
        <a:bodyPr/>
        <a:lstStyle/>
        <a:p>
          <a:endParaRPr lang="en-US"/>
        </a:p>
      </dgm:t>
    </dgm:pt>
    <dgm:pt modelId="{0425B0CB-EF7B-4015-9935-9457BF6DDA86}" type="sibTrans" cxnId="{ACFD4FBA-3EFC-40EB-87FC-54CF1808D8E2}">
      <dgm:prSet/>
      <dgm:spPr/>
      <dgm:t>
        <a:bodyPr/>
        <a:lstStyle/>
        <a:p>
          <a:endParaRPr lang="en-US"/>
        </a:p>
      </dgm:t>
    </dgm:pt>
    <dgm:pt modelId="{374DE021-A8D9-4CFF-8493-C3B0391AC9FB}">
      <dgm:prSet phldrT="[Text]"/>
      <dgm:spPr/>
      <dgm:t>
        <a:bodyPr/>
        <a:lstStyle/>
        <a:p>
          <a:r>
            <a:rPr lang="en-US" dirty="0" smtClean="0"/>
            <a:t>2012-2013</a:t>
          </a:r>
          <a:endParaRPr lang="en-US" dirty="0"/>
        </a:p>
      </dgm:t>
    </dgm:pt>
    <dgm:pt modelId="{244FE8D9-B9FA-4183-AE88-CDA592DB7AB9}" type="parTrans" cxnId="{9EC8A0B8-5B41-4B36-856D-7BBD0CE2E8DD}">
      <dgm:prSet/>
      <dgm:spPr/>
      <dgm:t>
        <a:bodyPr/>
        <a:lstStyle/>
        <a:p>
          <a:endParaRPr lang="en-US"/>
        </a:p>
      </dgm:t>
    </dgm:pt>
    <dgm:pt modelId="{857D2041-EC8C-4D96-8633-8C7D4544254B}" type="sibTrans" cxnId="{9EC8A0B8-5B41-4B36-856D-7BBD0CE2E8DD}">
      <dgm:prSet/>
      <dgm:spPr/>
      <dgm:t>
        <a:bodyPr/>
        <a:lstStyle/>
        <a:p>
          <a:endParaRPr lang="en-US"/>
        </a:p>
      </dgm:t>
    </dgm:pt>
    <dgm:pt modelId="{9423087B-82DB-4049-86FB-BF35CCFF8D5E}">
      <dgm:prSet phldrT="[Text]"/>
      <dgm:spPr/>
      <dgm:t>
        <a:bodyPr/>
        <a:lstStyle/>
        <a:p>
          <a:r>
            <a:rPr lang="en-US" dirty="0" smtClean="0"/>
            <a:t>Offered group data reviews within each CESA region and several large LEA’s</a:t>
          </a:r>
          <a:endParaRPr lang="en-US" dirty="0"/>
        </a:p>
      </dgm:t>
    </dgm:pt>
    <dgm:pt modelId="{F594503A-2966-4760-9E89-8F2AEA930CD4}" type="parTrans" cxnId="{0AB4E885-F983-4525-9A4F-1D51E9296AF4}">
      <dgm:prSet/>
      <dgm:spPr/>
      <dgm:t>
        <a:bodyPr/>
        <a:lstStyle/>
        <a:p>
          <a:endParaRPr lang="en-US"/>
        </a:p>
      </dgm:t>
    </dgm:pt>
    <dgm:pt modelId="{C484376B-1C37-465F-AAEC-8F9506FAFDB7}" type="sibTrans" cxnId="{0AB4E885-F983-4525-9A4F-1D51E9296AF4}">
      <dgm:prSet/>
      <dgm:spPr/>
      <dgm:t>
        <a:bodyPr/>
        <a:lstStyle/>
        <a:p>
          <a:endParaRPr lang="en-US"/>
        </a:p>
      </dgm:t>
    </dgm:pt>
    <dgm:pt modelId="{27E3864D-540A-451E-972F-5A3CE55E81AE}">
      <dgm:prSet phldrT="[Text]"/>
      <dgm:spPr/>
      <dgm:t>
        <a:bodyPr/>
        <a:lstStyle/>
        <a:p>
          <a:r>
            <a:rPr lang="en-US" dirty="0" smtClean="0"/>
            <a:t>Focus on enhancing data quality (accuracy of rating)</a:t>
          </a:r>
          <a:endParaRPr lang="en-US" dirty="0"/>
        </a:p>
      </dgm:t>
    </dgm:pt>
    <dgm:pt modelId="{431A2AC4-A892-4990-9281-4790137E2792}" type="parTrans" cxnId="{69C4E032-37EC-4D0A-AE73-7D8B85F0C5DF}">
      <dgm:prSet/>
      <dgm:spPr/>
      <dgm:t>
        <a:bodyPr/>
        <a:lstStyle/>
        <a:p>
          <a:endParaRPr lang="en-US"/>
        </a:p>
      </dgm:t>
    </dgm:pt>
    <dgm:pt modelId="{9490293B-DEDA-4856-B61D-8BCB7163C6ED}" type="sibTrans" cxnId="{69C4E032-37EC-4D0A-AE73-7D8B85F0C5DF}">
      <dgm:prSet/>
      <dgm:spPr/>
      <dgm:t>
        <a:bodyPr/>
        <a:lstStyle/>
        <a:p>
          <a:endParaRPr lang="en-US"/>
        </a:p>
      </dgm:t>
    </dgm:pt>
    <dgm:pt modelId="{58139D3D-4C0B-4DF3-8BCC-A0C688A7F50A}">
      <dgm:prSet phldrT="[Text]"/>
      <dgm:spPr/>
      <dgm:t>
        <a:bodyPr/>
        <a:lstStyle/>
        <a:p>
          <a:r>
            <a:rPr lang="en-US" dirty="0" smtClean="0"/>
            <a:t>Delivery via technology</a:t>
          </a:r>
          <a:endParaRPr lang="en-US" dirty="0"/>
        </a:p>
      </dgm:t>
    </dgm:pt>
    <dgm:pt modelId="{012A847B-2225-4F18-A04B-8960F1999FF8}" type="parTrans" cxnId="{0185FC65-2B50-4599-9B18-881370F6ECE2}">
      <dgm:prSet/>
      <dgm:spPr/>
    </dgm:pt>
    <dgm:pt modelId="{892096CC-7FA7-4FC5-A99F-73586299FDF9}" type="sibTrans" cxnId="{0185FC65-2B50-4599-9B18-881370F6ECE2}">
      <dgm:prSet/>
      <dgm:spPr/>
    </dgm:pt>
    <dgm:pt modelId="{690ABB9A-CF09-47CC-8600-77CE41E68444}">
      <dgm:prSet phldrT="[Text]"/>
      <dgm:spPr/>
      <dgm:t>
        <a:bodyPr/>
        <a:lstStyle/>
        <a:p>
          <a:r>
            <a:rPr lang="en-US" dirty="0" smtClean="0"/>
            <a:t>Pattern common discussion points informed 12-13 statewide PD</a:t>
          </a:r>
          <a:endParaRPr lang="en-US" dirty="0"/>
        </a:p>
      </dgm:t>
    </dgm:pt>
    <dgm:pt modelId="{A5EB6666-9374-471D-990F-1516CBB63885}" type="parTrans" cxnId="{F87E90BE-A2C9-4040-BA9F-48B3354BC1F1}">
      <dgm:prSet/>
      <dgm:spPr/>
    </dgm:pt>
    <dgm:pt modelId="{5D060B9E-80F9-4D94-A497-331718E6A7E4}" type="sibTrans" cxnId="{F87E90BE-A2C9-4040-BA9F-48B3354BC1F1}">
      <dgm:prSet/>
      <dgm:spPr/>
    </dgm:pt>
    <dgm:pt modelId="{0E0451CA-F321-46CB-A9B2-7AD3C8E9148C}">
      <dgm:prSet phldrT="[Text]"/>
      <dgm:spPr/>
      <dgm:t>
        <a:bodyPr/>
        <a:lstStyle/>
        <a:p>
          <a:r>
            <a:rPr lang="en-US" dirty="0" smtClean="0"/>
            <a:t>Individual District Data Reports</a:t>
          </a:r>
          <a:endParaRPr lang="en-US" dirty="0"/>
        </a:p>
      </dgm:t>
    </dgm:pt>
    <dgm:pt modelId="{88E68592-7A9A-41B9-8098-C5E8C1A662A4}" type="parTrans" cxnId="{AA1936A8-28BD-4D97-83A4-176741450E4F}">
      <dgm:prSet/>
      <dgm:spPr/>
    </dgm:pt>
    <dgm:pt modelId="{7201FE19-DF06-4A1D-9829-E01632BD9700}" type="sibTrans" cxnId="{AA1936A8-28BD-4D97-83A4-176741450E4F}">
      <dgm:prSet/>
      <dgm:spPr/>
    </dgm:pt>
    <dgm:pt modelId="{D90A2B2B-F748-4CA7-9E4F-141D3920F3D3}">
      <dgm:prSet phldrT="[Text]"/>
      <dgm:spPr/>
      <dgm:t>
        <a:bodyPr/>
        <a:lstStyle/>
        <a:p>
          <a:r>
            <a:rPr lang="en-US" dirty="0" smtClean="0"/>
            <a:t>Process for development of reports</a:t>
          </a:r>
          <a:endParaRPr lang="en-US" dirty="0"/>
        </a:p>
      </dgm:t>
    </dgm:pt>
    <dgm:pt modelId="{B7937169-0F1B-4698-81F4-D897E956C607}" type="parTrans" cxnId="{9AF6DA5C-0F62-4815-B705-B04BF5C39FBF}">
      <dgm:prSet/>
      <dgm:spPr/>
    </dgm:pt>
    <dgm:pt modelId="{F125722B-3EE6-43BF-8486-6818742E287C}" type="sibTrans" cxnId="{9AF6DA5C-0F62-4815-B705-B04BF5C39FBF}">
      <dgm:prSet/>
      <dgm:spPr/>
    </dgm:pt>
    <dgm:pt modelId="{7405E746-6AEB-417D-8ECA-D24CBF214FBC}">
      <dgm:prSet phldrT="[Text]"/>
      <dgm:spPr/>
      <dgm:t>
        <a:bodyPr/>
        <a:lstStyle/>
        <a:p>
          <a:r>
            <a:rPr lang="en-US" dirty="0" smtClean="0"/>
            <a:t>District action steps: Assessment process, rating practice +</a:t>
          </a:r>
          <a:endParaRPr lang="en-US" dirty="0"/>
        </a:p>
      </dgm:t>
    </dgm:pt>
    <dgm:pt modelId="{1728CF77-9D4D-4A86-8525-0BEA4CF00508}" type="parTrans" cxnId="{DDCBEFFE-3F6F-4910-8A5C-7653545C8321}">
      <dgm:prSet/>
      <dgm:spPr/>
    </dgm:pt>
    <dgm:pt modelId="{73C34E47-93DB-4311-9F36-28C321CAD678}" type="sibTrans" cxnId="{DDCBEFFE-3F6F-4910-8A5C-7653545C8321}">
      <dgm:prSet/>
      <dgm:spPr/>
    </dgm:pt>
    <dgm:pt modelId="{D933002F-92B5-4921-B36F-64F9F5DBC8BA}" type="pres">
      <dgm:prSet presAssocID="{64B5AB84-5875-42C2-B025-7979F03ECB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D98C5-5E43-4892-BAE6-A567436CE863}" type="pres">
      <dgm:prSet presAssocID="{116399AF-ABD9-475E-9CB4-8EE57501D961}" presName="composite" presStyleCnt="0"/>
      <dgm:spPr/>
    </dgm:pt>
    <dgm:pt modelId="{C0695B8B-559C-4C19-A247-FCA888937DBE}" type="pres">
      <dgm:prSet presAssocID="{116399AF-ABD9-475E-9CB4-8EE57501D96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3C2F-56D7-4735-BEAD-CAA8D543E2DF}" type="pres">
      <dgm:prSet presAssocID="{116399AF-ABD9-475E-9CB4-8EE57501D96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9D3F-E7E5-4906-95BA-4A0153021195}" type="pres">
      <dgm:prSet presAssocID="{F29C13F1-A56E-447A-9920-7352B0655629}" presName="sp" presStyleCnt="0"/>
      <dgm:spPr/>
    </dgm:pt>
    <dgm:pt modelId="{1EE3D142-8709-46A6-8840-27C05B8AAD83}" type="pres">
      <dgm:prSet presAssocID="{374DE021-A8D9-4CFF-8493-C3B0391AC9FB}" presName="composite" presStyleCnt="0"/>
      <dgm:spPr/>
    </dgm:pt>
    <dgm:pt modelId="{60D2F776-1C0C-49D4-A949-C1FFE4CAC0E7}" type="pres">
      <dgm:prSet presAssocID="{374DE021-A8D9-4CFF-8493-C3B0391AC9F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31DF8-8299-47BE-85EF-A8FD2055C535}" type="pres">
      <dgm:prSet presAssocID="{374DE021-A8D9-4CFF-8493-C3B0391AC9F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37393-6ABA-4F28-BD1A-BC9726D8E387}" type="presOf" srcId="{64B5AB84-5875-42C2-B025-7979F03ECBB2}" destId="{D933002F-92B5-4921-B36F-64F9F5DBC8BA}" srcOrd="0" destOrd="0" presId="urn:microsoft.com/office/officeart/2005/8/layout/chevron2"/>
    <dgm:cxn modelId="{9EC8A0B8-5B41-4B36-856D-7BBD0CE2E8DD}" srcId="{64B5AB84-5875-42C2-B025-7979F03ECBB2}" destId="{374DE021-A8D9-4CFF-8493-C3B0391AC9FB}" srcOrd="1" destOrd="0" parTransId="{244FE8D9-B9FA-4183-AE88-CDA592DB7AB9}" sibTransId="{857D2041-EC8C-4D96-8633-8C7D4544254B}"/>
    <dgm:cxn modelId="{AA1936A8-28BD-4D97-83A4-176741450E4F}" srcId="{374DE021-A8D9-4CFF-8493-C3B0391AC9FB}" destId="{0E0451CA-F321-46CB-A9B2-7AD3C8E9148C}" srcOrd="2" destOrd="0" parTransId="{88E68592-7A9A-41B9-8098-C5E8C1A662A4}" sibTransId="{7201FE19-DF06-4A1D-9829-E01632BD9700}"/>
    <dgm:cxn modelId="{2AD905AB-422F-433C-B53F-BBAD84E88AA1}" type="presOf" srcId="{116399AF-ABD9-475E-9CB4-8EE57501D961}" destId="{C0695B8B-559C-4C19-A247-FCA888937DBE}" srcOrd="0" destOrd="0" presId="urn:microsoft.com/office/officeart/2005/8/layout/chevron2"/>
    <dgm:cxn modelId="{ACFD4FBA-3EFC-40EB-87FC-54CF1808D8E2}" srcId="{116399AF-ABD9-475E-9CB4-8EE57501D961}" destId="{C3E259DA-2ED8-4358-A911-D9EB0E8CD4FB}" srcOrd="0" destOrd="0" parTransId="{9B7372DB-9ED7-4CAC-ADAB-1B0099B8A337}" sibTransId="{0425B0CB-EF7B-4015-9935-9457BF6DDA86}"/>
    <dgm:cxn modelId="{0AB4E885-F983-4525-9A4F-1D51E9296AF4}" srcId="{374DE021-A8D9-4CFF-8493-C3B0391AC9FB}" destId="{9423087B-82DB-4049-86FB-BF35CCFF8D5E}" srcOrd="0" destOrd="0" parTransId="{F594503A-2966-4760-9E89-8F2AEA930CD4}" sibTransId="{C484376B-1C37-465F-AAEC-8F9506FAFDB7}"/>
    <dgm:cxn modelId="{659F838F-F9B2-48AB-9599-1F0E32638092}" type="presOf" srcId="{9423087B-82DB-4049-86FB-BF35CCFF8D5E}" destId="{FC131DF8-8299-47BE-85EF-A8FD2055C535}" srcOrd="0" destOrd="0" presId="urn:microsoft.com/office/officeart/2005/8/layout/chevron2"/>
    <dgm:cxn modelId="{9AF6DA5C-0F62-4815-B705-B04BF5C39FBF}" srcId="{374DE021-A8D9-4CFF-8493-C3B0391AC9FB}" destId="{D90A2B2B-F748-4CA7-9E4F-141D3920F3D3}" srcOrd="3" destOrd="0" parTransId="{B7937169-0F1B-4698-81F4-D897E956C607}" sibTransId="{F125722B-3EE6-43BF-8486-6818742E287C}"/>
    <dgm:cxn modelId="{D3DA09F4-8A22-4D14-8C4A-D098AC580F0B}" type="presOf" srcId="{C3E259DA-2ED8-4358-A911-D9EB0E8CD4FB}" destId="{7EEE3C2F-56D7-4735-BEAD-CAA8D543E2DF}" srcOrd="0" destOrd="0" presId="urn:microsoft.com/office/officeart/2005/8/layout/chevron2"/>
    <dgm:cxn modelId="{F87E90BE-A2C9-4040-BA9F-48B3354BC1F1}" srcId="{116399AF-ABD9-475E-9CB4-8EE57501D961}" destId="{690ABB9A-CF09-47CC-8600-77CE41E68444}" srcOrd="2" destOrd="0" parTransId="{A5EB6666-9374-471D-990F-1516CBB63885}" sibTransId="{5D060B9E-80F9-4D94-A497-331718E6A7E4}"/>
    <dgm:cxn modelId="{6B299EF9-8F04-4FD7-AB26-E755C7308217}" type="presOf" srcId="{0E0451CA-F321-46CB-A9B2-7AD3C8E9148C}" destId="{FC131DF8-8299-47BE-85EF-A8FD2055C535}" srcOrd="0" destOrd="2" presId="urn:microsoft.com/office/officeart/2005/8/layout/chevron2"/>
    <dgm:cxn modelId="{69C4E032-37EC-4D0A-AE73-7D8B85F0C5DF}" srcId="{374DE021-A8D9-4CFF-8493-C3B0391AC9FB}" destId="{27E3864D-540A-451E-972F-5A3CE55E81AE}" srcOrd="1" destOrd="0" parTransId="{431A2AC4-A892-4990-9281-4790137E2792}" sibTransId="{9490293B-DEDA-4856-B61D-8BCB7163C6ED}"/>
    <dgm:cxn modelId="{7A9F4A79-6E8B-47A1-9C90-C54F50611ABF}" type="presOf" srcId="{374DE021-A8D9-4CFF-8493-C3B0391AC9FB}" destId="{60D2F776-1C0C-49D4-A949-C1FFE4CAC0E7}" srcOrd="0" destOrd="0" presId="urn:microsoft.com/office/officeart/2005/8/layout/chevron2"/>
    <dgm:cxn modelId="{51860439-16DE-4508-B2F5-EF216061D77F}" type="presOf" srcId="{27E3864D-540A-451E-972F-5A3CE55E81AE}" destId="{FC131DF8-8299-47BE-85EF-A8FD2055C535}" srcOrd="0" destOrd="1" presId="urn:microsoft.com/office/officeart/2005/8/layout/chevron2"/>
    <dgm:cxn modelId="{DDCBEFFE-3F6F-4910-8A5C-7653545C8321}" srcId="{374DE021-A8D9-4CFF-8493-C3B0391AC9FB}" destId="{7405E746-6AEB-417D-8ECA-D24CBF214FBC}" srcOrd="4" destOrd="0" parTransId="{1728CF77-9D4D-4A86-8525-0BEA4CF00508}" sibTransId="{73C34E47-93DB-4311-9F36-28C321CAD678}"/>
    <dgm:cxn modelId="{B5E3D402-F010-4EED-A856-EA8BF4CE4293}" type="presOf" srcId="{D90A2B2B-F748-4CA7-9E4F-141D3920F3D3}" destId="{FC131DF8-8299-47BE-85EF-A8FD2055C535}" srcOrd="0" destOrd="3" presId="urn:microsoft.com/office/officeart/2005/8/layout/chevron2"/>
    <dgm:cxn modelId="{7CB8BB3B-C5E6-44F7-BE02-1AE3F0DFA064}" srcId="{64B5AB84-5875-42C2-B025-7979F03ECBB2}" destId="{116399AF-ABD9-475E-9CB4-8EE57501D961}" srcOrd="0" destOrd="0" parTransId="{FD61858F-A515-4608-9F00-1BAE53E05AB4}" sibTransId="{F29C13F1-A56E-447A-9920-7352B0655629}"/>
    <dgm:cxn modelId="{B0F58F65-DF37-4D49-8ED2-10B4812BA26A}" type="presOf" srcId="{690ABB9A-CF09-47CC-8600-77CE41E68444}" destId="{7EEE3C2F-56D7-4735-BEAD-CAA8D543E2DF}" srcOrd="0" destOrd="2" presId="urn:microsoft.com/office/officeart/2005/8/layout/chevron2"/>
    <dgm:cxn modelId="{36116B5E-71BC-47B5-9ABC-244CDCB2DE77}" type="presOf" srcId="{7405E746-6AEB-417D-8ECA-D24CBF214FBC}" destId="{FC131DF8-8299-47BE-85EF-A8FD2055C535}" srcOrd="0" destOrd="4" presId="urn:microsoft.com/office/officeart/2005/8/layout/chevron2"/>
    <dgm:cxn modelId="{386B252A-60B0-42A2-AE37-626700356812}" type="presOf" srcId="{58139D3D-4C0B-4DF3-8BCC-A0C688A7F50A}" destId="{7EEE3C2F-56D7-4735-BEAD-CAA8D543E2DF}" srcOrd="0" destOrd="1" presId="urn:microsoft.com/office/officeart/2005/8/layout/chevron2"/>
    <dgm:cxn modelId="{0185FC65-2B50-4599-9B18-881370F6ECE2}" srcId="{116399AF-ABD9-475E-9CB4-8EE57501D961}" destId="{58139D3D-4C0B-4DF3-8BCC-A0C688A7F50A}" srcOrd="1" destOrd="0" parTransId="{012A847B-2225-4F18-A04B-8960F1999FF8}" sibTransId="{892096CC-7FA7-4FC5-A99F-73586299FDF9}"/>
    <dgm:cxn modelId="{AEA0A7A3-5D68-4F4E-BC30-B8EBA92D1074}" type="presParOf" srcId="{D933002F-92B5-4921-B36F-64F9F5DBC8BA}" destId="{294D98C5-5E43-4892-BAE6-A567436CE863}" srcOrd="0" destOrd="0" presId="urn:microsoft.com/office/officeart/2005/8/layout/chevron2"/>
    <dgm:cxn modelId="{570B718E-A479-4E75-978B-DD13924C4E92}" type="presParOf" srcId="{294D98C5-5E43-4892-BAE6-A567436CE863}" destId="{C0695B8B-559C-4C19-A247-FCA888937DBE}" srcOrd="0" destOrd="0" presId="urn:microsoft.com/office/officeart/2005/8/layout/chevron2"/>
    <dgm:cxn modelId="{913051F4-60CE-48EE-82DB-979EAEDDFD68}" type="presParOf" srcId="{294D98C5-5E43-4892-BAE6-A567436CE863}" destId="{7EEE3C2F-56D7-4735-BEAD-CAA8D543E2DF}" srcOrd="1" destOrd="0" presId="urn:microsoft.com/office/officeart/2005/8/layout/chevron2"/>
    <dgm:cxn modelId="{D9D1997F-6FE3-44FB-ADE2-3B11816B7CFF}" type="presParOf" srcId="{D933002F-92B5-4921-B36F-64F9F5DBC8BA}" destId="{18589D3F-E7E5-4906-95BA-4A0153021195}" srcOrd="1" destOrd="0" presId="urn:microsoft.com/office/officeart/2005/8/layout/chevron2"/>
    <dgm:cxn modelId="{66053F03-78E4-4419-B6DF-FD106BA3EDD0}" type="presParOf" srcId="{D933002F-92B5-4921-B36F-64F9F5DBC8BA}" destId="{1EE3D142-8709-46A6-8840-27C05B8AAD83}" srcOrd="2" destOrd="0" presId="urn:microsoft.com/office/officeart/2005/8/layout/chevron2"/>
    <dgm:cxn modelId="{07AFFBD3-1022-45E3-ADE6-271CF33EA531}" type="presParOf" srcId="{1EE3D142-8709-46A6-8840-27C05B8AAD83}" destId="{60D2F776-1C0C-49D4-A949-C1FFE4CAC0E7}" srcOrd="0" destOrd="0" presId="urn:microsoft.com/office/officeart/2005/8/layout/chevron2"/>
    <dgm:cxn modelId="{FC3D2EFA-F84F-4AC7-A4AA-0E992E840269}" type="presParOf" srcId="{1EE3D142-8709-46A6-8840-27C05B8AAD83}" destId="{FC131DF8-8299-47BE-85EF-A8FD2055C5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5AB84-5875-42C2-B025-7979F03ECBB2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16399AF-ABD9-475E-9CB4-8EE57501D961}">
      <dgm:prSet phldrT="[Text]"/>
      <dgm:spPr/>
      <dgm:t>
        <a:bodyPr/>
        <a:lstStyle/>
        <a:p>
          <a:r>
            <a:rPr lang="en-US" dirty="0" smtClean="0"/>
            <a:t>2011-2012</a:t>
          </a:r>
          <a:endParaRPr lang="en-US" dirty="0"/>
        </a:p>
      </dgm:t>
    </dgm:pt>
    <dgm:pt modelId="{FD61858F-A515-4608-9F00-1BAE53E05AB4}" type="parTrans" cxnId="{7CB8BB3B-C5E6-44F7-BE02-1AE3F0DFA064}">
      <dgm:prSet/>
      <dgm:spPr/>
      <dgm:t>
        <a:bodyPr/>
        <a:lstStyle/>
        <a:p>
          <a:endParaRPr lang="en-US"/>
        </a:p>
      </dgm:t>
    </dgm:pt>
    <dgm:pt modelId="{F29C13F1-A56E-447A-9920-7352B0655629}" type="sibTrans" cxnId="{7CB8BB3B-C5E6-44F7-BE02-1AE3F0DFA064}">
      <dgm:prSet/>
      <dgm:spPr/>
      <dgm:t>
        <a:bodyPr/>
        <a:lstStyle/>
        <a:p>
          <a:endParaRPr lang="en-US"/>
        </a:p>
      </dgm:t>
    </dgm:pt>
    <dgm:pt modelId="{C3E259DA-2ED8-4358-A911-D9EB0E8CD4FB}">
      <dgm:prSet phldrT="[Text]"/>
      <dgm:spPr/>
      <dgm:t>
        <a:bodyPr/>
        <a:lstStyle/>
        <a:p>
          <a:r>
            <a:rPr lang="en-US" dirty="0" smtClean="0"/>
            <a:t>Pilot – 20 LEAs</a:t>
          </a:r>
          <a:endParaRPr lang="en-US" dirty="0"/>
        </a:p>
      </dgm:t>
    </dgm:pt>
    <dgm:pt modelId="{9B7372DB-9ED7-4CAC-ADAB-1B0099B8A337}" type="parTrans" cxnId="{ACFD4FBA-3EFC-40EB-87FC-54CF1808D8E2}">
      <dgm:prSet/>
      <dgm:spPr/>
      <dgm:t>
        <a:bodyPr/>
        <a:lstStyle/>
        <a:p>
          <a:endParaRPr lang="en-US"/>
        </a:p>
      </dgm:t>
    </dgm:pt>
    <dgm:pt modelId="{0425B0CB-EF7B-4015-9935-9457BF6DDA86}" type="sibTrans" cxnId="{ACFD4FBA-3EFC-40EB-87FC-54CF1808D8E2}">
      <dgm:prSet/>
      <dgm:spPr/>
      <dgm:t>
        <a:bodyPr/>
        <a:lstStyle/>
        <a:p>
          <a:endParaRPr lang="en-US"/>
        </a:p>
      </dgm:t>
    </dgm:pt>
    <dgm:pt modelId="{374DE021-A8D9-4CFF-8493-C3B0391AC9FB}">
      <dgm:prSet phldrT="[Text]"/>
      <dgm:spPr/>
      <dgm:t>
        <a:bodyPr/>
        <a:lstStyle/>
        <a:p>
          <a:r>
            <a:rPr lang="en-US" dirty="0" smtClean="0"/>
            <a:t>2012-2013</a:t>
          </a:r>
          <a:endParaRPr lang="en-US" dirty="0"/>
        </a:p>
      </dgm:t>
    </dgm:pt>
    <dgm:pt modelId="{244FE8D9-B9FA-4183-AE88-CDA592DB7AB9}" type="parTrans" cxnId="{9EC8A0B8-5B41-4B36-856D-7BBD0CE2E8DD}">
      <dgm:prSet/>
      <dgm:spPr/>
      <dgm:t>
        <a:bodyPr/>
        <a:lstStyle/>
        <a:p>
          <a:endParaRPr lang="en-US"/>
        </a:p>
      </dgm:t>
    </dgm:pt>
    <dgm:pt modelId="{857D2041-EC8C-4D96-8633-8C7D4544254B}" type="sibTrans" cxnId="{9EC8A0B8-5B41-4B36-856D-7BBD0CE2E8DD}">
      <dgm:prSet/>
      <dgm:spPr/>
      <dgm:t>
        <a:bodyPr/>
        <a:lstStyle/>
        <a:p>
          <a:endParaRPr lang="en-US"/>
        </a:p>
      </dgm:t>
    </dgm:pt>
    <dgm:pt modelId="{9423087B-82DB-4049-86FB-BF35CCFF8D5E}">
      <dgm:prSet phldrT="[Text]"/>
      <dgm:spPr/>
      <dgm:t>
        <a:bodyPr/>
        <a:lstStyle/>
        <a:p>
          <a:r>
            <a:rPr lang="en-US" dirty="0" smtClean="0"/>
            <a:t>Offered group data reviews within each CESA region and several large LEA’s</a:t>
          </a:r>
          <a:endParaRPr lang="en-US" dirty="0"/>
        </a:p>
      </dgm:t>
    </dgm:pt>
    <dgm:pt modelId="{F594503A-2966-4760-9E89-8F2AEA930CD4}" type="parTrans" cxnId="{0AB4E885-F983-4525-9A4F-1D51E9296AF4}">
      <dgm:prSet/>
      <dgm:spPr/>
      <dgm:t>
        <a:bodyPr/>
        <a:lstStyle/>
        <a:p>
          <a:endParaRPr lang="en-US"/>
        </a:p>
      </dgm:t>
    </dgm:pt>
    <dgm:pt modelId="{C484376B-1C37-465F-AAEC-8F9506FAFDB7}" type="sibTrans" cxnId="{0AB4E885-F983-4525-9A4F-1D51E9296AF4}">
      <dgm:prSet/>
      <dgm:spPr/>
      <dgm:t>
        <a:bodyPr/>
        <a:lstStyle/>
        <a:p>
          <a:endParaRPr lang="en-US"/>
        </a:p>
      </dgm:t>
    </dgm:pt>
    <dgm:pt modelId="{27E3864D-540A-451E-972F-5A3CE55E81AE}">
      <dgm:prSet phldrT="[Text]"/>
      <dgm:spPr/>
      <dgm:t>
        <a:bodyPr/>
        <a:lstStyle/>
        <a:p>
          <a:r>
            <a:rPr lang="en-US" dirty="0" smtClean="0"/>
            <a:t>Focus on enhancing data quality (accuracy of rating)</a:t>
          </a:r>
          <a:endParaRPr lang="en-US" dirty="0"/>
        </a:p>
      </dgm:t>
    </dgm:pt>
    <dgm:pt modelId="{431A2AC4-A892-4990-9281-4790137E2792}" type="parTrans" cxnId="{69C4E032-37EC-4D0A-AE73-7D8B85F0C5DF}">
      <dgm:prSet/>
      <dgm:spPr/>
      <dgm:t>
        <a:bodyPr/>
        <a:lstStyle/>
        <a:p>
          <a:endParaRPr lang="en-US"/>
        </a:p>
      </dgm:t>
    </dgm:pt>
    <dgm:pt modelId="{9490293B-DEDA-4856-B61D-8BCB7163C6ED}" type="sibTrans" cxnId="{69C4E032-37EC-4D0A-AE73-7D8B85F0C5DF}">
      <dgm:prSet/>
      <dgm:spPr/>
      <dgm:t>
        <a:bodyPr/>
        <a:lstStyle/>
        <a:p>
          <a:endParaRPr lang="en-US"/>
        </a:p>
      </dgm:t>
    </dgm:pt>
    <dgm:pt modelId="{58139D3D-4C0B-4DF3-8BCC-A0C688A7F50A}">
      <dgm:prSet phldrT="[Text]"/>
      <dgm:spPr/>
      <dgm:t>
        <a:bodyPr/>
        <a:lstStyle/>
        <a:p>
          <a:r>
            <a:rPr lang="en-US" dirty="0" smtClean="0"/>
            <a:t>Via technology</a:t>
          </a:r>
          <a:endParaRPr lang="en-US" dirty="0"/>
        </a:p>
      </dgm:t>
    </dgm:pt>
    <dgm:pt modelId="{012A847B-2225-4F18-A04B-8960F1999FF8}" type="parTrans" cxnId="{0185FC65-2B50-4599-9B18-881370F6ECE2}">
      <dgm:prSet/>
      <dgm:spPr/>
      <dgm:t>
        <a:bodyPr/>
        <a:lstStyle/>
        <a:p>
          <a:endParaRPr lang="en-US"/>
        </a:p>
      </dgm:t>
    </dgm:pt>
    <dgm:pt modelId="{892096CC-7FA7-4FC5-A99F-73586299FDF9}" type="sibTrans" cxnId="{0185FC65-2B50-4599-9B18-881370F6ECE2}">
      <dgm:prSet/>
      <dgm:spPr/>
      <dgm:t>
        <a:bodyPr/>
        <a:lstStyle/>
        <a:p>
          <a:endParaRPr lang="en-US"/>
        </a:p>
      </dgm:t>
    </dgm:pt>
    <dgm:pt modelId="{690ABB9A-CF09-47CC-8600-77CE41E68444}">
      <dgm:prSet phldrT="[Text]"/>
      <dgm:spPr/>
      <dgm:t>
        <a:bodyPr/>
        <a:lstStyle/>
        <a:p>
          <a:r>
            <a:rPr lang="en-US" dirty="0" smtClean="0"/>
            <a:t>Pattern common discussion points informed 12-13 statewide PD</a:t>
          </a:r>
          <a:endParaRPr lang="en-US" dirty="0"/>
        </a:p>
      </dgm:t>
    </dgm:pt>
    <dgm:pt modelId="{A5EB6666-9374-471D-990F-1516CBB63885}" type="parTrans" cxnId="{F87E90BE-A2C9-4040-BA9F-48B3354BC1F1}">
      <dgm:prSet/>
      <dgm:spPr/>
      <dgm:t>
        <a:bodyPr/>
        <a:lstStyle/>
        <a:p>
          <a:endParaRPr lang="en-US"/>
        </a:p>
      </dgm:t>
    </dgm:pt>
    <dgm:pt modelId="{5D060B9E-80F9-4D94-A497-331718E6A7E4}" type="sibTrans" cxnId="{F87E90BE-A2C9-4040-BA9F-48B3354BC1F1}">
      <dgm:prSet/>
      <dgm:spPr/>
      <dgm:t>
        <a:bodyPr/>
        <a:lstStyle/>
        <a:p>
          <a:endParaRPr lang="en-US"/>
        </a:p>
      </dgm:t>
    </dgm:pt>
    <dgm:pt modelId="{0E0451CA-F321-46CB-A9B2-7AD3C8E9148C}">
      <dgm:prSet phldrT="[Text]"/>
      <dgm:spPr/>
      <dgm:t>
        <a:bodyPr/>
        <a:lstStyle/>
        <a:p>
          <a:r>
            <a:rPr lang="en-US" dirty="0" smtClean="0"/>
            <a:t>Individual District Data Reports</a:t>
          </a:r>
          <a:endParaRPr lang="en-US" dirty="0"/>
        </a:p>
      </dgm:t>
    </dgm:pt>
    <dgm:pt modelId="{88E68592-7A9A-41B9-8098-C5E8C1A662A4}" type="parTrans" cxnId="{AA1936A8-28BD-4D97-83A4-176741450E4F}">
      <dgm:prSet/>
      <dgm:spPr/>
      <dgm:t>
        <a:bodyPr/>
        <a:lstStyle/>
        <a:p>
          <a:endParaRPr lang="en-US"/>
        </a:p>
      </dgm:t>
    </dgm:pt>
    <dgm:pt modelId="{7201FE19-DF06-4A1D-9829-E01632BD9700}" type="sibTrans" cxnId="{AA1936A8-28BD-4D97-83A4-176741450E4F}">
      <dgm:prSet/>
      <dgm:spPr/>
      <dgm:t>
        <a:bodyPr/>
        <a:lstStyle/>
        <a:p>
          <a:endParaRPr lang="en-US"/>
        </a:p>
      </dgm:t>
    </dgm:pt>
    <dgm:pt modelId="{D90A2B2B-F748-4CA7-9E4F-141D3920F3D3}">
      <dgm:prSet phldrT="[Text]"/>
      <dgm:spPr/>
      <dgm:t>
        <a:bodyPr/>
        <a:lstStyle/>
        <a:p>
          <a:r>
            <a:rPr lang="en-US" dirty="0" smtClean="0"/>
            <a:t>Process for development of reports</a:t>
          </a:r>
          <a:endParaRPr lang="en-US" dirty="0"/>
        </a:p>
      </dgm:t>
    </dgm:pt>
    <dgm:pt modelId="{B7937169-0F1B-4698-81F4-D897E956C607}" type="parTrans" cxnId="{9AF6DA5C-0F62-4815-B705-B04BF5C39FBF}">
      <dgm:prSet/>
      <dgm:spPr/>
      <dgm:t>
        <a:bodyPr/>
        <a:lstStyle/>
        <a:p>
          <a:endParaRPr lang="en-US"/>
        </a:p>
      </dgm:t>
    </dgm:pt>
    <dgm:pt modelId="{F125722B-3EE6-43BF-8486-6818742E287C}" type="sibTrans" cxnId="{9AF6DA5C-0F62-4815-B705-B04BF5C39FBF}">
      <dgm:prSet/>
      <dgm:spPr/>
      <dgm:t>
        <a:bodyPr/>
        <a:lstStyle/>
        <a:p>
          <a:endParaRPr lang="en-US"/>
        </a:p>
      </dgm:t>
    </dgm:pt>
    <dgm:pt modelId="{7405E746-6AEB-417D-8ECA-D24CBF214FBC}">
      <dgm:prSet phldrT="[Text]"/>
      <dgm:spPr/>
      <dgm:t>
        <a:bodyPr/>
        <a:lstStyle/>
        <a:p>
          <a:r>
            <a:rPr lang="en-US" dirty="0" smtClean="0"/>
            <a:t>District action steps: Assessment process, rating practice +</a:t>
          </a:r>
          <a:endParaRPr lang="en-US" dirty="0"/>
        </a:p>
      </dgm:t>
    </dgm:pt>
    <dgm:pt modelId="{1728CF77-9D4D-4A86-8525-0BEA4CF00508}" type="parTrans" cxnId="{DDCBEFFE-3F6F-4910-8A5C-7653545C8321}">
      <dgm:prSet/>
      <dgm:spPr/>
      <dgm:t>
        <a:bodyPr/>
        <a:lstStyle/>
        <a:p>
          <a:endParaRPr lang="en-US"/>
        </a:p>
      </dgm:t>
    </dgm:pt>
    <dgm:pt modelId="{73C34E47-93DB-4311-9F36-28C321CAD678}" type="sibTrans" cxnId="{DDCBEFFE-3F6F-4910-8A5C-7653545C8321}">
      <dgm:prSet/>
      <dgm:spPr/>
      <dgm:t>
        <a:bodyPr/>
        <a:lstStyle/>
        <a:p>
          <a:endParaRPr lang="en-US"/>
        </a:p>
      </dgm:t>
    </dgm:pt>
    <dgm:pt modelId="{499F93A5-9B02-4E10-9BA2-AD8CF17A25FF}">
      <dgm:prSet/>
      <dgm:spPr/>
      <dgm:t>
        <a:bodyPr/>
        <a:lstStyle/>
        <a:p>
          <a:r>
            <a:rPr lang="en-US" dirty="0" smtClean="0"/>
            <a:t>2013-2014</a:t>
          </a:r>
          <a:endParaRPr lang="en-US" dirty="0"/>
        </a:p>
      </dgm:t>
    </dgm:pt>
    <dgm:pt modelId="{21E89A65-88B7-4303-9BF0-A152DB66E137}" type="parTrans" cxnId="{148E52C8-E6A0-4ABE-B119-A874EAEC8CDC}">
      <dgm:prSet/>
      <dgm:spPr/>
    </dgm:pt>
    <dgm:pt modelId="{C4B728B1-6E51-49FD-A571-689BBA2C03E5}" type="sibTrans" cxnId="{148E52C8-E6A0-4ABE-B119-A874EAEC8CDC}">
      <dgm:prSet/>
      <dgm:spPr/>
    </dgm:pt>
    <dgm:pt modelId="{1E2C507B-3E37-4386-94D6-6759AC9BD2D4}">
      <dgm:prSet/>
      <dgm:spPr/>
      <dgm:t>
        <a:bodyPr/>
        <a:lstStyle/>
        <a:p>
          <a:r>
            <a:rPr lang="en-US" dirty="0" smtClean="0"/>
            <a:t>Continue group data reviews all CESA regions</a:t>
          </a:r>
          <a:endParaRPr lang="en-US" dirty="0"/>
        </a:p>
      </dgm:t>
    </dgm:pt>
    <dgm:pt modelId="{BA3B6F82-8FBC-4B2B-BC88-66CB4D23DBAA}" type="parTrans" cxnId="{6086E82B-C125-4A89-A5E9-5B89AC60DFFA}">
      <dgm:prSet/>
      <dgm:spPr/>
    </dgm:pt>
    <dgm:pt modelId="{7E9C5592-83EA-424E-AAE8-07A49F71D454}" type="sibTrans" cxnId="{6086E82B-C125-4A89-A5E9-5B89AC60DFFA}">
      <dgm:prSet/>
      <dgm:spPr/>
    </dgm:pt>
    <dgm:pt modelId="{B9BB6A4E-A7FB-4B97-BDF9-7FA5E3D4CE6E}">
      <dgm:prSet/>
      <dgm:spPr/>
      <dgm:t>
        <a:bodyPr/>
        <a:lstStyle/>
        <a:p>
          <a:r>
            <a:rPr lang="en-US" dirty="0" smtClean="0"/>
            <a:t>Continue working on data quality – plus…</a:t>
          </a:r>
          <a:endParaRPr lang="en-US" dirty="0"/>
        </a:p>
      </dgm:t>
    </dgm:pt>
    <dgm:pt modelId="{9CB5ED6F-52A6-4A97-B8E8-0567CE84DC89}" type="parTrans" cxnId="{5EC97452-70EF-4CA6-9079-D5115555B8C1}">
      <dgm:prSet/>
      <dgm:spPr/>
    </dgm:pt>
    <dgm:pt modelId="{2468A2DA-75E2-4BF6-8659-547E6C32CDDB}" type="sibTrans" cxnId="{5EC97452-70EF-4CA6-9079-D5115555B8C1}">
      <dgm:prSet/>
      <dgm:spPr/>
    </dgm:pt>
    <dgm:pt modelId="{9A56D0CF-106F-4848-80E0-F2C775596986}">
      <dgm:prSet/>
      <dgm:spPr/>
      <dgm:t>
        <a:bodyPr/>
        <a:lstStyle/>
        <a:p>
          <a:r>
            <a:rPr lang="en-US" dirty="0" smtClean="0"/>
            <a:t>Statewide Stakeholder Workgroup – Discussion using Analyzing Child Outcomes Data tool</a:t>
          </a:r>
          <a:endParaRPr lang="en-US" dirty="0"/>
        </a:p>
      </dgm:t>
    </dgm:pt>
    <dgm:pt modelId="{A520C5D7-236B-4ABA-A4F6-435AD19F786E}" type="parTrans" cxnId="{17FC7AE6-B67F-4E60-AF98-A90D1DA9364F}">
      <dgm:prSet/>
      <dgm:spPr/>
    </dgm:pt>
    <dgm:pt modelId="{319DCAEA-7BD4-459B-B698-1D6D6927D60B}" type="sibTrans" cxnId="{17FC7AE6-B67F-4E60-AF98-A90D1DA9364F}">
      <dgm:prSet/>
      <dgm:spPr/>
    </dgm:pt>
    <dgm:pt modelId="{DE1E0D56-2AC1-4AFC-9468-302F059E0843}">
      <dgm:prSet/>
      <dgm:spPr/>
      <dgm:t>
        <a:bodyPr/>
        <a:lstStyle/>
        <a:p>
          <a:r>
            <a:rPr lang="en-US" dirty="0" smtClean="0"/>
            <a:t>Piloting conversation around settings and Indicator 7 progress</a:t>
          </a:r>
          <a:endParaRPr lang="en-US" dirty="0"/>
        </a:p>
      </dgm:t>
    </dgm:pt>
    <dgm:pt modelId="{27345624-FD60-43D5-A706-47C77DFD5E2B}" type="parTrans" cxnId="{E1AFEE64-CE52-43DA-8FED-F522D5E4C074}">
      <dgm:prSet/>
      <dgm:spPr/>
    </dgm:pt>
    <dgm:pt modelId="{245ED538-B383-449A-833A-ABDCFD662D88}" type="sibTrans" cxnId="{E1AFEE64-CE52-43DA-8FED-F522D5E4C074}">
      <dgm:prSet/>
      <dgm:spPr/>
    </dgm:pt>
    <dgm:pt modelId="{D933002F-92B5-4921-B36F-64F9F5DBC8BA}" type="pres">
      <dgm:prSet presAssocID="{64B5AB84-5875-42C2-B025-7979F03ECB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D98C5-5E43-4892-BAE6-A567436CE863}" type="pres">
      <dgm:prSet presAssocID="{116399AF-ABD9-475E-9CB4-8EE57501D961}" presName="composite" presStyleCnt="0"/>
      <dgm:spPr/>
    </dgm:pt>
    <dgm:pt modelId="{C0695B8B-559C-4C19-A247-FCA888937DBE}" type="pres">
      <dgm:prSet presAssocID="{116399AF-ABD9-475E-9CB4-8EE57501D9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3C2F-56D7-4735-BEAD-CAA8D543E2DF}" type="pres">
      <dgm:prSet presAssocID="{116399AF-ABD9-475E-9CB4-8EE57501D9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9D3F-E7E5-4906-95BA-4A0153021195}" type="pres">
      <dgm:prSet presAssocID="{F29C13F1-A56E-447A-9920-7352B0655629}" presName="sp" presStyleCnt="0"/>
      <dgm:spPr/>
    </dgm:pt>
    <dgm:pt modelId="{1EE3D142-8709-46A6-8840-27C05B8AAD83}" type="pres">
      <dgm:prSet presAssocID="{374DE021-A8D9-4CFF-8493-C3B0391AC9FB}" presName="composite" presStyleCnt="0"/>
      <dgm:spPr/>
    </dgm:pt>
    <dgm:pt modelId="{60D2F776-1C0C-49D4-A949-C1FFE4CAC0E7}" type="pres">
      <dgm:prSet presAssocID="{374DE021-A8D9-4CFF-8493-C3B0391AC9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31DF8-8299-47BE-85EF-A8FD2055C535}" type="pres">
      <dgm:prSet presAssocID="{374DE021-A8D9-4CFF-8493-C3B0391AC9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E728B-6167-48A8-8375-3EADD2A16F81}" type="pres">
      <dgm:prSet presAssocID="{857D2041-EC8C-4D96-8633-8C7D4544254B}" presName="sp" presStyleCnt="0"/>
      <dgm:spPr/>
    </dgm:pt>
    <dgm:pt modelId="{2B142CBF-6CE8-4AE7-95B1-78D4CBDA696F}" type="pres">
      <dgm:prSet presAssocID="{499F93A5-9B02-4E10-9BA2-AD8CF17A25FF}" presName="composite" presStyleCnt="0"/>
      <dgm:spPr/>
    </dgm:pt>
    <dgm:pt modelId="{72AA5B74-AEE0-47F2-B2B2-33B6A078FCFC}" type="pres">
      <dgm:prSet presAssocID="{499F93A5-9B02-4E10-9BA2-AD8CF17A25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079AF-1881-4117-8F3F-6E62692EAD49}" type="pres">
      <dgm:prSet presAssocID="{499F93A5-9B02-4E10-9BA2-AD8CF17A25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8A0B8-5B41-4B36-856D-7BBD0CE2E8DD}" srcId="{64B5AB84-5875-42C2-B025-7979F03ECBB2}" destId="{374DE021-A8D9-4CFF-8493-C3B0391AC9FB}" srcOrd="1" destOrd="0" parTransId="{244FE8D9-B9FA-4183-AE88-CDA592DB7AB9}" sibTransId="{857D2041-EC8C-4D96-8633-8C7D4544254B}"/>
    <dgm:cxn modelId="{6A52FAA3-17C2-4E8D-B0B5-BFD023F59D4A}" type="presOf" srcId="{9A56D0CF-106F-4848-80E0-F2C775596986}" destId="{9B2079AF-1881-4117-8F3F-6E62692EAD49}" srcOrd="0" destOrd="3" presId="urn:microsoft.com/office/officeart/2005/8/layout/chevron2"/>
    <dgm:cxn modelId="{AA1936A8-28BD-4D97-83A4-176741450E4F}" srcId="{374DE021-A8D9-4CFF-8493-C3B0391AC9FB}" destId="{0E0451CA-F321-46CB-A9B2-7AD3C8E9148C}" srcOrd="2" destOrd="0" parTransId="{88E68592-7A9A-41B9-8098-C5E8C1A662A4}" sibTransId="{7201FE19-DF06-4A1D-9829-E01632BD9700}"/>
    <dgm:cxn modelId="{FE82306C-070F-4766-9FA6-375A4D3DC0D7}" type="presOf" srcId="{0E0451CA-F321-46CB-A9B2-7AD3C8E9148C}" destId="{FC131DF8-8299-47BE-85EF-A8FD2055C535}" srcOrd="0" destOrd="2" presId="urn:microsoft.com/office/officeart/2005/8/layout/chevron2"/>
    <dgm:cxn modelId="{ACFD4FBA-3EFC-40EB-87FC-54CF1808D8E2}" srcId="{116399AF-ABD9-475E-9CB4-8EE57501D961}" destId="{C3E259DA-2ED8-4358-A911-D9EB0E8CD4FB}" srcOrd="0" destOrd="0" parTransId="{9B7372DB-9ED7-4CAC-ADAB-1B0099B8A337}" sibTransId="{0425B0CB-EF7B-4015-9935-9457BF6DDA86}"/>
    <dgm:cxn modelId="{0AB4E885-F983-4525-9A4F-1D51E9296AF4}" srcId="{374DE021-A8D9-4CFF-8493-C3B0391AC9FB}" destId="{9423087B-82DB-4049-86FB-BF35CCFF8D5E}" srcOrd="0" destOrd="0" parTransId="{F594503A-2966-4760-9E89-8F2AEA930CD4}" sibTransId="{C484376B-1C37-465F-AAEC-8F9506FAFDB7}"/>
    <dgm:cxn modelId="{EFFC9A3C-2360-4381-9830-F48F9839BC00}" type="presOf" srcId="{27E3864D-540A-451E-972F-5A3CE55E81AE}" destId="{FC131DF8-8299-47BE-85EF-A8FD2055C535}" srcOrd="0" destOrd="1" presId="urn:microsoft.com/office/officeart/2005/8/layout/chevron2"/>
    <dgm:cxn modelId="{6464849D-3E03-4680-AC65-C0335DA485BB}" type="presOf" srcId="{9423087B-82DB-4049-86FB-BF35CCFF8D5E}" destId="{FC131DF8-8299-47BE-85EF-A8FD2055C535}" srcOrd="0" destOrd="0" presId="urn:microsoft.com/office/officeart/2005/8/layout/chevron2"/>
    <dgm:cxn modelId="{9AF6DA5C-0F62-4815-B705-B04BF5C39FBF}" srcId="{374DE021-A8D9-4CFF-8493-C3B0391AC9FB}" destId="{D90A2B2B-F748-4CA7-9E4F-141D3920F3D3}" srcOrd="3" destOrd="0" parTransId="{B7937169-0F1B-4698-81F4-D897E956C607}" sibTransId="{F125722B-3EE6-43BF-8486-6818742E287C}"/>
    <dgm:cxn modelId="{F87E90BE-A2C9-4040-BA9F-48B3354BC1F1}" srcId="{116399AF-ABD9-475E-9CB4-8EE57501D961}" destId="{690ABB9A-CF09-47CC-8600-77CE41E68444}" srcOrd="2" destOrd="0" parTransId="{A5EB6666-9374-471D-990F-1516CBB63885}" sibTransId="{5D060B9E-80F9-4D94-A497-331718E6A7E4}"/>
    <dgm:cxn modelId="{50B3E259-343B-4D40-8BC7-C81EA804D19D}" type="presOf" srcId="{690ABB9A-CF09-47CC-8600-77CE41E68444}" destId="{7EEE3C2F-56D7-4735-BEAD-CAA8D543E2DF}" srcOrd="0" destOrd="2" presId="urn:microsoft.com/office/officeart/2005/8/layout/chevron2"/>
    <dgm:cxn modelId="{148E52C8-E6A0-4ABE-B119-A874EAEC8CDC}" srcId="{64B5AB84-5875-42C2-B025-7979F03ECBB2}" destId="{499F93A5-9B02-4E10-9BA2-AD8CF17A25FF}" srcOrd="2" destOrd="0" parTransId="{21E89A65-88B7-4303-9BF0-A152DB66E137}" sibTransId="{C4B728B1-6E51-49FD-A571-689BBA2C03E5}"/>
    <dgm:cxn modelId="{9FE5857C-1402-4DE6-85ED-8185096181A6}" type="presOf" srcId="{64B5AB84-5875-42C2-B025-7979F03ECBB2}" destId="{D933002F-92B5-4921-B36F-64F9F5DBC8BA}" srcOrd="0" destOrd="0" presId="urn:microsoft.com/office/officeart/2005/8/layout/chevron2"/>
    <dgm:cxn modelId="{69C4E032-37EC-4D0A-AE73-7D8B85F0C5DF}" srcId="{374DE021-A8D9-4CFF-8493-C3B0391AC9FB}" destId="{27E3864D-540A-451E-972F-5A3CE55E81AE}" srcOrd="1" destOrd="0" parTransId="{431A2AC4-A892-4990-9281-4790137E2792}" sibTransId="{9490293B-DEDA-4856-B61D-8BCB7163C6ED}"/>
    <dgm:cxn modelId="{93B0693B-C8B8-4603-95C5-33E088E9AE76}" type="presOf" srcId="{D90A2B2B-F748-4CA7-9E4F-141D3920F3D3}" destId="{FC131DF8-8299-47BE-85EF-A8FD2055C535}" srcOrd="0" destOrd="3" presId="urn:microsoft.com/office/officeart/2005/8/layout/chevron2"/>
    <dgm:cxn modelId="{E115EEEC-EB4E-46B1-996D-9FD95E7FB72E}" type="presOf" srcId="{DE1E0D56-2AC1-4AFC-9468-302F059E0843}" destId="{9B2079AF-1881-4117-8F3F-6E62692EAD49}" srcOrd="0" destOrd="2" presId="urn:microsoft.com/office/officeart/2005/8/layout/chevron2"/>
    <dgm:cxn modelId="{DDCBEFFE-3F6F-4910-8A5C-7653545C8321}" srcId="{374DE021-A8D9-4CFF-8493-C3B0391AC9FB}" destId="{7405E746-6AEB-417D-8ECA-D24CBF214FBC}" srcOrd="4" destOrd="0" parTransId="{1728CF77-9D4D-4A86-8525-0BEA4CF00508}" sibTransId="{73C34E47-93DB-4311-9F36-28C321CAD678}"/>
    <dgm:cxn modelId="{5B6172A5-F755-4908-8C85-C3D7904F3C31}" type="presOf" srcId="{499F93A5-9B02-4E10-9BA2-AD8CF17A25FF}" destId="{72AA5B74-AEE0-47F2-B2B2-33B6A078FCFC}" srcOrd="0" destOrd="0" presId="urn:microsoft.com/office/officeart/2005/8/layout/chevron2"/>
    <dgm:cxn modelId="{E1AFEE64-CE52-43DA-8FED-F522D5E4C074}" srcId="{499F93A5-9B02-4E10-9BA2-AD8CF17A25FF}" destId="{DE1E0D56-2AC1-4AFC-9468-302F059E0843}" srcOrd="2" destOrd="0" parTransId="{27345624-FD60-43D5-A706-47C77DFD5E2B}" sibTransId="{245ED538-B383-449A-833A-ABDCFD662D88}"/>
    <dgm:cxn modelId="{2662444E-3725-4CEF-AD56-9D5AA79BDDBE}" type="presOf" srcId="{1E2C507B-3E37-4386-94D6-6759AC9BD2D4}" destId="{9B2079AF-1881-4117-8F3F-6E62692EAD49}" srcOrd="0" destOrd="0" presId="urn:microsoft.com/office/officeart/2005/8/layout/chevron2"/>
    <dgm:cxn modelId="{5EC97452-70EF-4CA6-9079-D5115555B8C1}" srcId="{499F93A5-9B02-4E10-9BA2-AD8CF17A25FF}" destId="{B9BB6A4E-A7FB-4B97-BDF9-7FA5E3D4CE6E}" srcOrd="1" destOrd="0" parTransId="{9CB5ED6F-52A6-4A97-B8E8-0567CE84DC89}" sibTransId="{2468A2DA-75E2-4BF6-8659-547E6C32CDDB}"/>
    <dgm:cxn modelId="{7CB8BB3B-C5E6-44F7-BE02-1AE3F0DFA064}" srcId="{64B5AB84-5875-42C2-B025-7979F03ECBB2}" destId="{116399AF-ABD9-475E-9CB4-8EE57501D961}" srcOrd="0" destOrd="0" parTransId="{FD61858F-A515-4608-9F00-1BAE53E05AB4}" sibTransId="{F29C13F1-A56E-447A-9920-7352B0655629}"/>
    <dgm:cxn modelId="{A65901E7-3DB4-4F8A-B37F-CDF811C5FC42}" type="presOf" srcId="{374DE021-A8D9-4CFF-8493-C3B0391AC9FB}" destId="{60D2F776-1C0C-49D4-A949-C1FFE4CAC0E7}" srcOrd="0" destOrd="0" presId="urn:microsoft.com/office/officeart/2005/8/layout/chevron2"/>
    <dgm:cxn modelId="{07992295-3AD6-4789-B542-756C313F13F7}" type="presOf" srcId="{58139D3D-4C0B-4DF3-8BCC-A0C688A7F50A}" destId="{7EEE3C2F-56D7-4735-BEAD-CAA8D543E2DF}" srcOrd="0" destOrd="1" presId="urn:microsoft.com/office/officeart/2005/8/layout/chevron2"/>
    <dgm:cxn modelId="{6086E82B-C125-4A89-A5E9-5B89AC60DFFA}" srcId="{499F93A5-9B02-4E10-9BA2-AD8CF17A25FF}" destId="{1E2C507B-3E37-4386-94D6-6759AC9BD2D4}" srcOrd="0" destOrd="0" parTransId="{BA3B6F82-8FBC-4B2B-BC88-66CB4D23DBAA}" sibTransId="{7E9C5592-83EA-424E-AAE8-07A49F71D454}"/>
    <dgm:cxn modelId="{0185FC65-2B50-4599-9B18-881370F6ECE2}" srcId="{116399AF-ABD9-475E-9CB4-8EE57501D961}" destId="{58139D3D-4C0B-4DF3-8BCC-A0C688A7F50A}" srcOrd="1" destOrd="0" parTransId="{012A847B-2225-4F18-A04B-8960F1999FF8}" sibTransId="{892096CC-7FA7-4FC5-A99F-73586299FDF9}"/>
    <dgm:cxn modelId="{17FC7AE6-B67F-4E60-AF98-A90D1DA9364F}" srcId="{499F93A5-9B02-4E10-9BA2-AD8CF17A25FF}" destId="{9A56D0CF-106F-4848-80E0-F2C775596986}" srcOrd="3" destOrd="0" parTransId="{A520C5D7-236B-4ABA-A4F6-435AD19F786E}" sibTransId="{319DCAEA-7BD4-459B-B698-1D6D6927D60B}"/>
    <dgm:cxn modelId="{DABB5682-920C-48D2-9962-427757A6F297}" type="presOf" srcId="{7405E746-6AEB-417D-8ECA-D24CBF214FBC}" destId="{FC131DF8-8299-47BE-85EF-A8FD2055C535}" srcOrd="0" destOrd="4" presId="urn:microsoft.com/office/officeart/2005/8/layout/chevron2"/>
    <dgm:cxn modelId="{5E0D9A10-2461-4B46-AF29-17CAFAA02544}" type="presOf" srcId="{B9BB6A4E-A7FB-4B97-BDF9-7FA5E3D4CE6E}" destId="{9B2079AF-1881-4117-8F3F-6E62692EAD49}" srcOrd="0" destOrd="1" presId="urn:microsoft.com/office/officeart/2005/8/layout/chevron2"/>
    <dgm:cxn modelId="{67B9F58D-DCEC-43D4-96F2-C74C0ED5F8A4}" type="presOf" srcId="{C3E259DA-2ED8-4358-A911-D9EB0E8CD4FB}" destId="{7EEE3C2F-56D7-4735-BEAD-CAA8D543E2DF}" srcOrd="0" destOrd="0" presId="urn:microsoft.com/office/officeart/2005/8/layout/chevron2"/>
    <dgm:cxn modelId="{16F25BF9-9CCB-4E71-9867-9BE17F4E9E2B}" type="presOf" srcId="{116399AF-ABD9-475E-9CB4-8EE57501D961}" destId="{C0695B8B-559C-4C19-A247-FCA888937DBE}" srcOrd="0" destOrd="0" presId="urn:microsoft.com/office/officeart/2005/8/layout/chevron2"/>
    <dgm:cxn modelId="{18323A6B-033C-4022-9E14-1B757B9B96B8}" type="presParOf" srcId="{D933002F-92B5-4921-B36F-64F9F5DBC8BA}" destId="{294D98C5-5E43-4892-BAE6-A567436CE863}" srcOrd="0" destOrd="0" presId="urn:microsoft.com/office/officeart/2005/8/layout/chevron2"/>
    <dgm:cxn modelId="{4F151A8C-A3AE-4B0E-BED8-9047175E2E8F}" type="presParOf" srcId="{294D98C5-5E43-4892-BAE6-A567436CE863}" destId="{C0695B8B-559C-4C19-A247-FCA888937DBE}" srcOrd="0" destOrd="0" presId="urn:microsoft.com/office/officeart/2005/8/layout/chevron2"/>
    <dgm:cxn modelId="{78DD5169-DB5A-4DF2-8602-D08A6B24CC9C}" type="presParOf" srcId="{294D98C5-5E43-4892-BAE6-A567436CE863}" destId="{7EEE3C2F-56D7-4735-BEAD-CAA8D543E2DF}" srcOrd="1" destOrd="0" presId="urn:microsoft.com/office/officeart/2005/8/layout/chevron2"/>
    <dgm:cxn modelId="{6F11D7FB-6C59-4604-B641-FBA0F9582611}" type="presParOf" srcId="{D933002F-92B5-4921-B36F-64F9F5DBC8BA}" destId="{18589D3F-E7E5-4906-95BA-4A0153021195}" srcOrd="1" destOrd="0" presId="urn:microsoft.com/office/officeart/2005/8/layout/chevron2"/>
    <dgm:cxn modelId="{CF49C45D-F813-47DA-8065-4DC15C42061A}" type="presParOf" srcId="{D933002F-92B5-4921-B36F-64F9F5DBC8BA}" destId="{1EE3D142-8709-46A6-8840-27C05B8AAD83}" srcOrd="2" destOrd="0" presId="urn:microsoft.com/office/officeart/2005/8/layout/chevron2"/>
    <dgm:cxn modelId="{B07EE17B-C655-4930-8319-43581BCC0E08}" type="presParOf" srcId="{1EE3D142-8709-46A6-8840-27C05B8AAD83}" destId="{60D2F776-1C0C-49D4-A949-C1FFE4CAC0E7}" srcOrd="0" destOrd="0" presId="urn:microsoft.com/office/officeart/2005/8/layout/chevron2"/>
    <dgm:cxn modelId="{151810B4-A2CD-44A0-9367-DE2B8B7844E6}" type="presParOf" srcId="{1EE3D142-8709-46A6-8840-27C05B8AAD83}" destId="{FC131DF8-8299-47BE-85EF-A8FD2055C535}" srcOrd="1" destOrd="0" presId="urn:microsoft.com/office/officeart/2005/8/layout/chevron2"/>
    <dgm:cxn modelId="{A79505C4-0DDE-424E-B566-E7C41A3F4BD5}" type="presParOf" srcId="{D933002F-92B5-4921-B36F-64F9F5DBC8BA}" destId="{5D1E728B-6167-48A8-8375-3EADD2A16F81}" srcOrd="3" destOrd="0" presId="urn:microsoft.com/office/officeart/2005/8/layout/chevron2"/>
    <dgm:cxn modelId="{DAEAFE71-073F-4100-8F6E-6665349ABBE4}" type="presParOf" srcId="{D933002F-92B5-4921-B36F-64F9F5DBC8BA}" destId="{2B142CBF-6CE8-4AE7-95B1-78D4CBDA696F}" srcOrd="4" destOrd="0" presId="urn:microsoft.com/office/officeart/2005/8/layout/chevron2"/>
    <dgm:cxn modelId="{2DF05A76-AC32-46F0-88DC-1F44F37ECBCC}" type="presParOf" srcId="{2B142CBF-6CE8-4AE7-95B1-78D4CBDA696F}" destId="{72AA5B74-AEE0-47F2-B2B2-33B6A078FCFC}" srcOrd="0" destOrd="0" presId="urn:microsoft.com/office/officeart/2005/8/layout/chevron2"/>
    <dgm:cxn modelId="{9619C871-928F-439F-8BE3-8221596B09E6}" type="presParOf" srcId="{2B142CBF-6CE8-4AE7-95B1-78D4CBDA696F}" destId="{9B2079AF-1881-4117-8F3F-6E62692EA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06B13-BC98-4B5F-A583-68B882A87AE5}">
      <dsp:nvSpPr>
        <dsp:cNvPr id="0" name=""/>
        <dsp:cNvSpPr/>
      </dsp:nvSpPr>
      <dsp:spPr>
        <a:xfrm>
          <a:off x="0" y="38099"/>
          <a:ext cx="3048000" cy="3048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j-lt"/>
            </a:rPr>
            <a:t>Department of Public Instruction </a:t>
          </a:r>
          <a:endParaRPr lang="en-US" sz="1100" b="1" kern="1200" dirty="0">
            <a:latin typeface="+mj-lt"/>
          </a:endParaRPr>
        </a:p>
      </dsp:txBody>
      <dsp:txXfrm>
        <a:off x="991362" y="190499"/>
        <a:ext cx="1065276" cy="457200"/>
      </dsp:txXfrm>
    </dsp:sp>
    <dsp:sp modelId="{B8C56F5B-754E-4711-8C11-805C6F3E3D9A}">
      <dsp:nvSpPr>
        <dsp:cNvPr id="0" name=""/>
        <dsp:cNvSpPr/>
      </dsp:nvSpPr>
      <dsp:spPr>
        <a:xfrm>
          <a:off x="380999" y="800099"/>
          <a:ext cx="2286000" cy="2286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j-lt"/>
            </a:rPr>
            <a:t>Indicator 6/7/12 Coordinators</a:t>
          </a:r>
          <a:endParaRPr lang="en-US" sz="1100" b="1" kern="1200" dirty="0">
            <a:latin typeface="+mj-lt"/>
          </a:endParaRPr>
        </a:p>
      </dsp:txBody>
      <dsp:txXfrm>
        <a:off x="991362" y="942974"/>
        <a:ext cx="1065276" cy="428625"/>
      </dsp:txXfrm>
    </dsp:sp>
    <dsp:sp modelId="{012399EC-8A26-4853-A29F-F170245DD35D}">
      <dsp:nvSpPr>
        <dsp:cNvPr id="0" name=""/>
        <dsp:cNvSpPr/>
      </dsp:nvSpPr>
      <dsp:spPr>
        <a:xfrm>
          <a:off x="762000" y="1562100"/>
          <a:ext cx="1524000" cy="152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j-lt"/>
            </a:rPr>
            <a:t>CESA Program Support Teacher</a:t>
          </a:r>
          <a:endParaRPr lang="en-US" sz="1100" b="1" kern="1200" dirty="0">
            <a:latin typeface="+mj-lt"/>
          </a:endParaRPr>
        </a:p>
      </dsp:txBody>
      <dsp:txXfrm>
        <a:off x="985184" y="1943100"/>
        <a:ext cx="1077630" cy="76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5B8B-559C-4C19-A247-FCA888937DBE}">
      <dsp:nvSpPr>
        <dsp:cNvPr id="0" name=""/>
        <dsp:cNvSpPr/>
      </dsp:nvSpPr>
      <dsp:spPr>
        <a:xfrm rot="5400000">
          <a:off x="-386225" y="389707"/>
          <a:ext cx="2574835" cy="18023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2011-2012</a:t>
          </a:r>
          <a:endParaRPr lang="en-US" sz="2900" kern="1200" dirty="0"/>
        </a:p>
      </dsp:txBody>
      <dsp:txXfrm rot="-5400000">
        <a:off x="1" y="904673"/>
        <a:ext cx="1802384" cy="772451"/>
      </dsp:txXfrm>
    </dsp:sp>
    <dsp:sp modelId="{7EEE3C2F-56D7-4735-BEAD-CAA8D543E2DF}">
      <dsp:nvSpPr>
        <dsp:cNvPr id="0" name=""/>
        <dsp:cNvSpPr/>
      </dsp:nvSpPr>
      <dsp:spPr>
        <a:xfrm rot="5400000">
          <a:off x="3798170" y="-1992303"/>
          <a:ext cx="1673642" cy="5665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Pilot – 20 LEAs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Delivery via technology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Pattern common discussion points informed 12-13 statewide PD</a:t>
          </a:r>
          <a:endParaRPr lang="en-US" sz="1600" kern="1200" dirty="0"/>
        </a:p>
      </dsp:txBody>
      <dsp:txXfrm rot="-5400000">
        <a:off x="1802384" y="85183"/>
        <a:ext cx="5583515" cy="1510242"/>
      </dsp:txXfrm>
    </dsp:sp>
    <dsp:sp modelId="{60D2F776-1C0C-49D4-A949-C1FFE4CAC0E7}">
      <dsp:nvSpPr>
        <dsp:cNvPr id="0" name=""/>
        <dsp:cNvSpPr/>
      </dsp:nvSpPr>
      <dsp:spPr>
        <a:xfrm rot="5400000">
          <a:off x="-386225" y="2681532"/>
          <a:ext cx="2574835" cy="18023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2012-2013</a:t>
          </a:r>
          <a:endParaRPr lang="en-US" sz="2900" kern="1200" dirty="0"/>
        </a:p>
      </dsp:txBody>
      <dsp:txXfrm rot="-5400000">
        <a:off x="1" y="3196498"/>
        <a:ext cx="1802384" cy="772451"/>
      </dsp:txXfrm>
    </dsp:sp>
    <dsp:sp modelId="{FC131DF8-8299-47BE-85EF-A8FD2055C535}">
      <dsp:nvSpPr>
        <dsp:cNvPr id="0" name=""/>
        <dsp:cNvSpPr/>
      </dsp:nvSpPr>
      <dsp:spPr>
        <a:xfrm rot="5400000">
          <a:off x="3798170" y="299520"/>
          <a:ext cx="1673642" cy="5665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Offered group data reviews within each CESA region and several large LEA’s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enhancing data quality (accuracy of rating)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Individual District Data Reports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 for development of reports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District action steps: Assessment process, rating practice +</a:t>
          </a:r>
          <a:endParaRPr lang="en-US" sz="1600" kern="1200" dirty="0"/>
        </a:p>
      </dsp:txBody>
      <dsp:txXfrm rot="-5400000">
        <a:off x="1802384" y="2377006"/>
        <a:ext cx="5583515" cy="1510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5B8B-559C-4C19-A247-FCA888937DBE}">
      <dsp:nvSpPr>
        <dsp:cNvPr id="0" name=""/>
        <dsp:cNvSpPr/>
      </dsp:nvSpPr>
      <dsp:spPr>
        <a:xfrm rot="5400000">
          <a:off x="-262718" y="264852"/>
          <a:ext cx="1751458" cy="12260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2011-2012</a:t>
          </a:r>
          <a:endParaRPr lang="en-US" sz="1900" kern="1200" dirty="0"/>
        </a:p>
      </dsp:txBody>
      <dsp:txXfrm rot="-5400000">
        <a:off x="1" y="615145"/>
        <a:ext cx="1226021" cy="525437"/>
      </dsp:txXfrm>
    </dsp:sp>
    <dsp:sp modelId="{7EEE3C2F-56D7-4735-BEAD-CAA8D543E2DF}">
      <dsp:nvSpPr>
        <dsp:cNvPr id="0" name=""/>
        <dsp:cNvSpPr/>
      </dsp:nvSpPr>
      <dsp:spPr>
        <a:xfrm rot="5400000">
          <a:off x="3777586" y="-2549431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Pilot – 20 LEAs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Via technology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Pattern common discussion points informed 12-13 statewide PD</a:t>
          </a:r>
          <a:endParaRPr lang="en-US" sz="1300" kern="1200" dirty="0"/>
        </a:p>
      </dsp:txBody>
      <dsp:txXfrm rot="-5400000">
        <a:off x="1226021" y="57708"/>
        <a:ext cx="6186004" cy="1027300"/>
      </dsp:txXfrm>
    </dsp:sp>
    <dsp:sp modelId="{60D2F776-1C0C-49D4-A949-C1FFE4CAC0E7}">
      <dsp:nvSpPr>
        <dsp:cNvPr id="0" name=""/>
        <dsp:cNvSpPr/>
      </dsp:nvSpPr>
      <dsp:spPr>
        <a:xfrm rot="5400000">
          <a:off x="-262718" y="1823801"/>
          <a:ext cx="1751458" cy="12260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2012-2013</a:t>
          </a:r>
          <a:endParaRPr lang="en-US" sz="1900" kern="1200" dirty="0"/>
        </a:p>
      </dsp:txBody>
      <dsp:txXfrm rot="-5400000">
        <a:off x="1" y="2174094"/>
        <a:ext cx="1226021" cy="525437"/>
      </dsp:txXfrm>
    </dsp:sp>
    <dsp:sp modelId="{FC131DF8-8299-47BE-85EF-A8FD2055C535}">
      <dsp:nvSpPr>
        <dsp:cNvPr id="0" name=""/>
        <dsp:cNvSpPr/>
      </dsp:nvSpPr>
      <dsp:spPr>
        <a:xfrm rot="5400000">
          <a:off x="3777586" y="-990482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Offered group data reviews within each CESA region and several large LEA’s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Focus on enhancing data quality (accuracy of rating)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Individual District Data Reports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Process for development of reports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District action steps: Assessment process, rating practice +</a:t>
          </a:r>
          <a:endParaRPr lang="en-US" sz="1300" kern="1200" dirty="0"/>
        </a:p>
      </dsp:txBody>
      <dsp:txXfrm rot="-5400000">
        <a:off x="1226021" y="1616657"/>
        <a:ext cx="6186004" cy="1027300"/>
      </dsp:txXfrm>
    </dsp:sp>
    <dsp:sp modelId="{72AA5B74-AEE0-47F2-B2B2-33B6A078FCFC}">
      <dsp:nvSpPr>
        <dsp:cNvPr id="0" name=""/>
        <dsp:cNvSpPr/>
      </dsp:nvSpPr>
      <dsp:spPr>
        <a:xfrm rot="5400000">
          <a:off x="-262718" y="3382750"/>
          <a:ext cx="1751458" cy="12260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2013-2014</a:t>
          </a:r>
          <a:endParaRPr lang="en-US" sz="1900" kern="1200" dirty="0"/>
        </a:p>
      </dsp:txBody>
      <dsp:txXfrm rot="-5400000">
        <a:off x="1" y="3733043"/>
        <a:ext cx="1226021" cy="525437"/>
      </dsp:txXfrm>
    </dsp:sp>
    <dsp:sp modelId="{9B2079AF-1881-4117-8F3F-6E62692EAD49}">
      <dsp:nvSpPr>
        <dsp:cNvPr id="0" name=""/>
        <dsp:cNvSpPr/>
      </dsp:nvSpPr>
      <dsp:spPr>
        <a:xfrm rot="5400000">
          <a:off x="3777586" y="568466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Continue group data reviews all CESA regions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Continue working on data quality – plus…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Piloting conversation around settings and Indicator 7 progress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Statewide Stakeholder Workgroup – Discussion using Analyzing Child Outcomes Data tool</a:t>
          </a:r>
          <a:endParaRPr lang="en-US" sz="1300" kern="1200" dirty="0"/>
        </a:p>
      </dsp:txBody>
      <dsp:txXfrm rot="-5400000">
        <a:off x="1226021" y="3175605"/>
        <a:ext cx="6186004" cy="102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CD59A1-9987-4A0C-97C0-B36A3D8D6A27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4CEC4D-C237-4B87-9742-29411DDD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09434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8530C0-4D82-492B-951A-CCC61A93C524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4839"/>
            <a:ext cx="5489575" cy="4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376FC4-628A-4793-B9D6-0BADDEDF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8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5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8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91E44-ED60-4CCC-A921-51A274EB38C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504FC-E793-4328-8B94-C38016F1953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7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1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7F7F7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7F7F7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7F7F7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7F7F7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7F7F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9pPr>
          </a:lstStyle>
          <a:p>
            <a:pPr>
              <a:defRPr/>
            </a:pPr>
            <a:fld id="{916AC95D-8E02-49B2-9F07-1E99F443B97B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5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2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2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  <a:latin typeface="Calisto MT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24D-7633-4EF9-8315-B30068EE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8-4EBE-43E9-8AAA-5E822E409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bg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F66A6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F66A6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F66A6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F66A6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9" name="Picture 28" descr="Indicator 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t="3463" r="5556" b="30055"/>
          <a:stretch>
            <a:fillRect/>
          </a:stretch>
        </p:blipFill>
        <p:spPr>
          <a:xfrm>
            <a:off x="533400" y="3429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6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3112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598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189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98C-4B82-494B-91D9-DBFF1E9793FD}" type="datetimeFigureOut">
              <a:rPr lang="en-US" smtClean="0">
                <a:solidFill>
                  <a:srgbClr val="1F497D"/>
                </a:solidFill>
              </a:rPr>
              <a:pPr/>
              <a:t>3/17/2014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9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Early Childhood Outcomes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FB1A64-63B0-4077-BD5F-EFCB6D340734}" type="slidenum">
              <a:rPr lang="en-US" sz="1800">
                <a:solidFill>
                  <a:prstClr val="black"/>
                </a:solidFill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0851332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8B806CFE-576D-48F0-814E-1454CB582C79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BCCA94-74D1-404D-95B4-7983C3079C44}" type="slidenum">
              <a:rPr lang="en-US" sz="1800"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251653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Early Childhood Outcomes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F9204E8-CD8C-475A-9E47-4F0C8B09B7B4}" type="slidenum">
              <a:rPr lang="en-US" sz="1800">
                <a:solidFill>
                  <a:prstClr val="black"/>
                </a:solidFill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50331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E9FB-219D-49A8-A3D0-10B65224D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2A5D-45AC-471B-9317-A45814D58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1749-2392-4CE3-A5DD-C3B0166AD479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16BC478-DA37-4AA0-BB58-E4FAC38A2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DFC1-126E-43AF-B0A1-2F7F08EA2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BECE-F779-493B-BD01-1F68922CCC75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9633E1AA-36D5-4929-BB1F-A0F0CDB39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2665-E874-48B3-BE11-01F6454E5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1352-86AC-476E-8E95-B3B4D76B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3CE-C2AB-4F83-8054-0192C4EF873C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500A-0AA8-477D-96F3-3FC3182A5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B185-16D6-407A-9599-239443A50D09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8373-26EC-4C4C-91A1-B0B028B422F3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4934-6977-4FE9-A242-027B2D63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8B806CFE-576D-48F0-814E-1454CB582C79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BCCA94-74D1-404D-95B4-7983C307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D11E-3284-40D6-A7BC-77D23E5FC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A500-A2F5-4180-91A5-C6DA90646F7B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1731-F05D-4332-9183-F51B60DF5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2596-5502-445D-8DA8-53DDF99E8CB6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8405-3198-4544-ACAD-DA78C972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C9FB-40E2-4CD3-93EA-7C0A3F352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2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67FF-C8DB-44A1-B551-071BF3E07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325C-963C-442A-8ECC-47BFD4330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ABA3-D7DE-4AC4-AC2E-DE57F0884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1364-FAB1-4056-9A85-1CD6C7746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5912-06CB-47D8-AE91-3CCB25E2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30A5-582A-4580-A9E5-FB9C8D271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38E8-7601-48C8-B3D7-CB34D2267B6E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865-F2B4-42D9-8BA4-14CE13B2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F237-250B-49E8-A7F0-124379C33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757-9CF4-487D-9D4B-6E4EEEC57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13D0-1E08-4B15-9487-3341D0EDF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7E3-48D4-464A-AFD0-BEACAE4B8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6E53-728C-4C2C-990E-C2382288D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DF5F-5532-4E4C-8137-044A0F568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97F6DFCE-9B41-43B5-98A1-8D4D43BFA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16C8-A110-470C-8A00-058689F73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A17-D782-449C-8F2E-73B9B4CA7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5D6F-C5E0-4430-A658-EFF99F637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C8E-1403-4DD4-9F96-3B7812E48D2F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C1F7-9750-4D4F-9BF4-C2DA637BB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83B0-CBA5-4C0A-9B57-DF493E99B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6B7F-6AD6-42BE-9E6D-893DD9A94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5F71-29AD-4632-ACFA-F989A2574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81CC-0096-4A3E-92AB-2E88DBD6D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737E-A7F5-42F6-863D-A76A6DD7E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2CFB-B8C6-417F-96D0-E0E6C3191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C98F68AA-35BB-4185-9B0E-39E6B2692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2A-D66E-4B12-AC66-C0F2CF615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DBD1-66E3-4975-BD0A-51EF67E4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6222-0DF3-47AB-8165-B1CF8A554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3E58-CBB8-44D1-AF77-6B0414D77B7E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2A2A-D1DF-4065-B578-07274F8E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083E-7642-42A9-993E-FD2403C43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7065-F254-4126-95BB-5B4F1F08E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D864A7B-DB6A-4909-80C8-8CDB020CFAD5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AC55-A0B7-46E2-961D-539E9CED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FDC9-0AF2-4647-83CD-C440CD744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14D6-3B54-4103-8729-25EF2AA4B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D27C-9E7F-483B-9D20-7387783C6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57E5AB40-33AB-4CC7-AF17-32AC6D59E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8029-3849-4F64-81EE-390689E94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F57D-9ADA-4DEF-BDA7-594498055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21A3-9B9B-41F8-90FD-1547E804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B0F6-B10B-4C21-B2D1-60BCC76953BB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E4FF-7BEA-4250-B211-B69F258BE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41EB-6A4E-44B6-9824-FC8504EB1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EAD4-DDDB-456F-9FD7-A2323621B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16A-53F6-4F97-AEF1-B299B29A2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18BF-BFB6-49D2-B30E-99DD8EA9C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057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910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AF194BC2-C8AF-426B-BA30-D894EF855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86D4-7C7D-47AB-8F36-CF8FB0F11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04E8-CD8C-475A-9E47-4F0C8B0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9371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CE6498C-4B82-494B-91D9-DBFF1E9793FD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780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C078-C0A8-4D72-BF59-04B08B4C5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58B3758-042F-4695-BA7B-11B7F441DF65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A5D49AB-794C-49CC-AA1D-EA476764A0E8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2A76972F-C909-4014-8903-C8096917F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rgbClr val="2245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89E-BB8E-40D2-9D6C-E04339C0A3F5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902-F15F-47AB-9FA0-9B50E5E3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5226-4D65-4647-94D5-407A4D6D3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DCD5913-F9D7-46E3-8C1E-361A756764EA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7EE-7B39-4A20-BA01-BFFA8C6FE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E937884-18FE-4F31-865D-DB0F962059AD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74CE-D9D2-4E3C-B5B5-80A15BC5E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80A43C7-7288-4B73-801A-71E258ACBA78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3708-98D6-4F03-A1CD-A55949568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EBA993F-0FB4-4B1E-8307-FCA2CCF9ACBB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8754-9883-452F-B61A-7C6FECB1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B215F3A-E2D7-4612-973D-8AB310D5FD7D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CE8-5635-4051-96D6-9B04137C2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2C38AE24-149C-4151-97AD-B32331C3586C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4001B93-5A02-4480-9E0D-D85B91CE0D20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9C2-64B0-457F-9ECE-DB0F21A46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0ACA-D292-4F0A-886A-05E801AB9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4F161F0-69B2-4AC7-AEB5-CC95ABBE9016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B047-5327-4E05-B5C9-4A65ACAAC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86DB722-C954-4A84-B945-E72044456E77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BB825B1D-8588-4CB7-9FDE-47551A5D9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9875-2791-4BB2-AF33-6AE5C0ECC1E7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B6A4-6F90-4E4E-984D-6C8F046B7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E017-A409-4592-8492-5892F800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103E959-9A2A-4EB1-9729-F52D7E3D3C80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403D-41F3-4B21-86E6-401D09DDA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97172F6-41FC-47F9-BE13-9BFFADAB1443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6585-DF02-48F4-B987-8ED0E2BBE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911CE0F-84AC-4981-9343-326923FBF03D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3CA2-986B-4D5D-BCF4-FDC8FE4E9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0F380FA-38B9-41A9-B55E-565947EF05C2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21AA-0F6A-42DB-976C-78DBD1982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EFE6EA2-9A6C-4989-8CC0-221A22B24128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CAB2371-EF22-4F84-AF9C-8996DDD6D4EC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AEE-996B-4401-9B13-65DB53388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0802-E918-4B58-BA56-0458FFF32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F41BC817-1E15-4E5D-B380-D50D7FD10F0E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C6CB-61EE-410A-A9ED-B617933E6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27D5-9FE2-45B4-B382-A68F76994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245E-871A-492C-B095-EDEA0813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941C-0508-4A1F-95B8-B72213660387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6183-2EAB-4236-9C2D-CD5E68925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DEF4-1947-40FE-AC0F-4FE0B7C1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859C-4FE5-4BD9-AC55-B2C5307F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BC51-F2CC-4271-A850-FDB5941A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74BF-EE3C-4808-AED9-DB438CC3C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153-BA1A-4538-9984-F7A3C21E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B0B4-4348-49D3-BA91-001412D66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2DA7-27FB-411D-9C44-76AFA390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6AFD-19EC-47C4-8837-181AD4E2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E008-F6B5-485B-9AFA-0B542762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635E-B09E-4246-9D16-4754C4A4D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05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1029" name="Oval 11"/>
          <p:cNvSpPr>
            <a:spLocks noChangeArrowheads="1"/>
          </p:cNvSpPr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algn="ctr">
            <a:solidFill>
              <a:srgbClr val="339933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30" name="Picture 12" descr="pink shirt gir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blond_happy_bab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6" descr="girl_with_b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girl_in_wheelchai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tie_dye_boy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eco_round_logo_w_purpl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2286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E3AE3E-2307-4919-99EB-1885F9A0EE26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8C7F45-80E9-415E-B8B4-B65C50FF0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341" r:id="rId10"/>
    <p:sldLayoutId id="2147485342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889D8975-062E-4BE5-ABFC-313A30772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E119FC8-22BE-4DCF-893F-827F0EE63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77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6498C-4B82-494B-91D9-DBFF1E9793FD}" type="datetimeFigureOut">
              <a:rPr lang="en-US" smtClean="0">
                <a:solidFill>
                  <a:srgbClr val="1F497D"/>
                </a:solidFill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3/17/2014</a:t>
            </a:fld>
            <a:endParaRPr lang="en-US" dirty="0">
              <a:solidFill>
                <a:srgbClr val="1F497D"/>
              </a:solidFill>
              <a:latin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F497D"/>
              </a:solidFill>
              <a:latin typeface="Cambri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15" name="Picture 14" descr="Indicator 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t="3463" r="5556" b="30055"/>
          <a:stretch>
            <a:fillRect/>
          </a:stretch>
        </p:blipFill>
        <p:spPr>
          <a:xfrm>
            <a:off x="807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2054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4478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147A59-1BC6-40BA-9669-64FB5D335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2618F8-377B-4869-81EC-27592A565479}" type="datetime1">
              <a:rPr lang="en-US"/>
              <a:pPr>
                <a:defRPr/>
              </a:pPr>
              <a:t>3/17/2014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343" r:id="rId2"/>
    <p:sldLayoutId id="2147485287" r:id="rId3"/>
    <p:sldLayoutId id="2147485344" r:id="rId4"/>
    <p:sldLayoutId id="2147485345" r:id="rId5"/>
    <p:sldLayoutId id="2147485288" r:id="rId6"/>
    <p:sldLayoutId id="2147485289" r:id="rId7"/>
    <p:sldLayoutId id="2147485346" r:id="rId8"/>
    <p:sldLayoutId id="2147485290" r:id="rId9"/>
    <p:sldLayoutId id="2147485291" r:id="rId10"/>
    <p:sldLayoutId id="2147485348" r:id="rId11"/>
    <p:sldLayoutId id="214748537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Calisto MT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Calisto MT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Calisto MT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Calisto MT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Calisto MT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E03F7A-4B44-4C99-8AA5-BA263C8DA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B1A72FE2-7545-413F-8888-41061AB66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15" descr="girl_in_wheelchair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1444625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50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51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440B6690-C2B1-48B1-A1FA-1EDCB43BE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1444625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52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53" r:id="rId8"/>
    <p:sldLayoutId id="2147485317" r:id="rId9"/>
    <p:sldLayoutId id="2147485354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614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1E3B5872-4393-4287-AFF6-B081CF6C2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0775" y="1444625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55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56" r:id="rId10"/>
    <p:sldLayoutId id="2147485357" r:id="rId11"/>
    <p:sldLayoutId id="2147485379" r:id="rId12"/>
    <p:sldLayoutId id="214748538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D7DA77-FCB1-4983-8773-4425EB106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5" name="Picture 12" descr="pink shirt gir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1444625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96C59FE7-48D4-4A3C-8C64-671804A71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1444625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2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5BE36F20-0571-44A6-8604-A1D3FB48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aEXq67selCPtM&amp;tbnid=PD8hns1L6Bs58M:&amp;ved=0CAgQjRwwAA&amp;url=http://friendswiparks.blogspot.com/2012/06/take-hike-point-and-shoot.html&amp;ei=DCQnUrnkOYOA8gTV0YCgCg&amp;psig=AFQjCNGxjrY8hZgRQYkC-Q_V-aNkssNRLw&amp;ust=1378383245001797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4.jpe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/>
          <p:cNvSpPr>
            <a:spLocks noGrp="1"/>
          </p:cNvSpPr>
          <p:nvPr>
            <p:ph type="title"/>
          </p:nvPr>
        </p:nvSpPr>
        <p:spPr>
          <a:xfrm>
            <a:off x="380999" y="1371600"/>
            <a:ext cx="8479971" cy="5334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2400" dirty="0" smtClean="0"/>
              <a:t>Christina </a:t>
            </a:r>
            <a:r>
              <a:rPr lang="en-US" sz="2400" dirty="0" err="1" smtClean="0"/>
              <a:t>Kasprzak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ECTA/ECO/</a:t>
            </a:r>
            <a:r>
              <a:rPr lang="en-US" sz="1600" dirty="0" err="1" smtClean="0"/>
              <a:t>DaSy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Lauren Barton</a:t>
            </a:r>
            <a:br>
              <a:rPr lang="en-US" sz="2400" dirty="0" smtClean="0"/>
            </a:br>
            <a:r>
              <a:rPr lang="en-US" sz="1600" dirty="0" smtClean="0"/>
              <a:t>ECO/</a:t>
            </a:r>
            <a:r>
              <a:rPr lang="en-US" sz="1600" dirty="0" err="1" smtClean="0"/>
              <a:t>DaSy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Ruth </a:t>
            </a:r>
            <a:r>
              <a:rPr lang="en-US" sz="2400" dirty="0" err="1" smtClean="0"/>
              <a:t>Chvojicek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1600" dirty="0" smtClean="0"/>
              <a:t>WI Statewide Part B Indicator 7 Child Outcomes Coordinator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March 17, 2014</a:t>
            </a:r>
            <a:br>
              <a:rPr lang="en-US" sz="2400" dirty="0" smtClean="0"/>
            </a:br>
            <a:r>
              <a:rPr lang="en-US" sz="1800" dirty="0" smtClean="0"/>
              <a:t>Encore Webinar: </a:t>
            </a:r>
            <a:r>
              <a:rPr lang="en-US" sz="1600" dirty="0" smtClean="0"/>
              <a:t>Improving Data, Improving Outcomes Conference</a:t>
            </a: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631371" y="16002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3600" b="1" dirty="0">
                <a:latin typeface="Calisto MT" pitchFamily="18" charset="0"/>
              </a:rPr>
              <a:t>Where the R</a:t>
            </a:r>
            <a:r>
              <a:rPr lang="en-US" sz="3600" b="1" dirty="0" smtClean="0">
                <a:latin typeface="Calisto MT" pitchFamily="18" charset="0"/>
              </a:rPr>
              <a:t>ubber </a:t>
            </a:r>
            <a:r>
              <a:rPr lang="en-US" sz="3600" b="1" dirty="0">
                <a:latin typeface="Calisto MT" pitchFamily="18" charset="0"/>
              </a:rPr>
              <a:t>H</a:t>
            </a:r>
            <a:r>
              <a:rPr lang="en-US" sz="3600" b="1" dirty="0" smtClean="0">
                <a:latin typeface="Calisto MT" pitchFamily="18" charset="0"/>
              </a:rPr>
              <a:t>its </a:t>
            </a:r>
            <a:r>
              <a:rPr lang="en-US" sz="3600" b="1" dirty="0">
                <a:latin typeface="Calisto MT" pitchFamily="18" charset="0"/>
              </a:rPr>
              <a:t>the </a:t>
            </a:r>
            <a:r>
              <a:rPr lang="en-US" sz="3600" b="1" dirty="0" smtClean="0">
                <a:latin typeface="Calisto MT" pitchFamily="18" charset="0"/>
              </a:rPr>
              <a:t>Road: </a:t>
            </a:r>
          </a:p>
          <a:p>
            <a:pPr algn="r" eaLnBrk="0" hangingPunct="0"/>
            <a:r>
              <a:rPr lang="en-US" sz="3600" b="1" dirty="0">
                <a:latin typeface="Calisto MT" pitchFamily="18" charset="0"/>
              </a:rPr>
              <a:t>	</a:t>
            </a:r>
            <a:r>
              <a:rPr lang="en-US" sz="3600" b="1" dirty="0" smtClean="0">
                <a:latin typeface="Calisto MT" pitchFamily="18" charset="0"/>
              </a:rPr>
              <a:t>	 Tools and Strategies for Using </a:t>
            </a:r>
          </a:p>
          <a:p>
            <a:pPr algn="r" eaLnBrk="0" hangingPunct="0"/>
            <a:r>
              <a:rPr lang="en-US" sz="3600" b="1" dirty="0">
                <a:latin typeface="Calisto MT" pitchFamily="18" charset="0"/>
              </a:rPr>
              <a:t>	</a:t>
            </a:r>
            <a:r>
              <a:rPr lang="en-US" sz="3600" b="1" dirty="0" smtClean="0">
                <a:latin typeface="Calisto MT" pitchFamily="18" charset="0"/>
              </a:rPr>
              <a:t>	Child Outcomes Data for </a:t>
            </a:r>
          </a:p>
          <a:p>
            <a:pPr algn="r" eaLnBrk="0" hangingPunct="0"/>
            <a:r>
              <a:rPr lang="en-US" sz="3600" b="1" dirty="0">
                <a:latin typeface="Calisto MT" pitchFamily="18" charset="0"/>
              </a:rPr>
              <a:t>	</a:t>
            </a:r>
            <a:r>
              <a:rPr lang="en-US" sz="3600" b="1" dirty="0" smtClean="0">
                <a:latin typeface="Calisto MT" pitchFamily="18" charset="0"/>
              </a:rPr>
              <a:t>	Program Improvement</a:t>
            </a:r>
            <a:endParaRPr lang="en-US" sz="3600" dirty="0">
              <a:latin typeface="Calisto MT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7258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18044"/>
              </p:ext>
            </p:extLst>
          </p:nvPr>
        </p:nvGraphicFramePr>
        <p:xfrm>
          <a:off x="457200" y="24384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Can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 trust the quality of my data? Where  are there red flags?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Pattern Checking Table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are your internal systems that support quality data?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Local Contributing Factors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Tool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 strategies might support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improvement in different outcomes for Part C?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of Quality Practices to Child and Family Outcome Measurement Results</a:t>
                      </a:r>
                      <a:endParaRPr lang="en-US" sz="18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can I use my data to analyze and improve program</a:t>
                      </a:r>
                      <a:r>
                        <a:rPr lang="en-US" baseline="0" dirty="0" smtClean="0"/>
                        <a:t> practices?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Analyzing Child Outcomes Data for Program Improvement: A Guidance Table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 Outcomes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 Improvement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63" y="2556062"/>
            <a:ext cx="4300537" cy="3505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Quick reference tool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issues,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questions,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approaches for analyzing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interpreting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 outcomes data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71" y="2405743"/>
            <a:ext cx="4081463" cy="34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837" y="5995228"/>
            <a:ext cx="90779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accent2"/>
                </a:solidFill>
              </a:rPr>
              <a:t>http://www.ectacenter.org/eco/assets/pdfs/AnalyzingChildOutcomesData-GuidanceTable.pdf</a:t>
            </a:r>
          </a:p>
        </p:txBody>
      </p:sp>
    </p:spTree>
    <p:extLst>
      <p:ext uri="{BB962C8B-B14F-4D97-AF65-F5344CB8AC3E}">
        <p14:creationId xmlns:p14="http://schemas.microsoft.com/office/powerpoint/2010/main" val="4038841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r>
              <a:rPr lang="en-US" dirty="0" smtClean="0"/>
              <a:t>Describes Steps in Process of Using Data for Program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analysis questions</a:t>
            </a:r>
          </a:p>
          <a:p>
            <a:r>
              <a:rPr lang="en-US" dirty="0" smtClean="0"/>
              <a:t>Clarifying expectations</a:t>
            </a:r>
          </a:p>
          <a:p>
            <a:r>
              <a:rPr lang="en-US" dirty="0" smtClean="0"/>
              <a:t>Analyzing data</a:t>
            </a:r>
          </a:p>
          <a:p>
            <a:r>
              <a:rPr lang="en-US" dirty="0" smtClean="0"/>
              <a:t>Testing inferences</a:t>
            </a:r>
          </a:p>
          <a:p>
            <a:r>
              <a:rPr lang="en-US" dirty="0" smtClean="0"/>
              <a:t>Data-based program </a:t>
            </a:r>
            <a:r>
              <a:rPr lang="en-US" dirty="0"/>
              <a:t>i</a:t>
            </a:r>
            <a:r>
              <a:rPr lang="en-US" dirty="0" smtClean="0"/>
              <a:t>mprovement </a:t>
            </a:r>
            <a:r>
              <a:rPr lang="en-US" dirty="0"/>
              <a:t>p</a:t>
            </a:r>
            <a:r>
              <a:rPr lang="en-US" dirty="0" smtClean="0"/>
              <a:t>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6DFCE-9B41-43B5-98A1-8D4D43BFA8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8F68AA-35BB-4185-9B0E-39E6B2692D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746"/>
            <a:ext cx="8201025" cy="48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8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3E6DC-C295-48A9-A0E5-16B77B231F7E}" type="slidenum">
              <a:rPr lang="en-US">
                <a:latin typeface="Arial" charset="0"/>
              </a:rPr>
              <a:pPr>
                <a:defRPr/>
              </a:pPr>
              <a:t>14</a:t>
            </a:fld>
            <a:endParaRPr lang="en-US">
              <a:latin typeface="Arial" charset="0"/>
            </a:endParaRPr>
          </a:p>
        </p:txBody>
      </p:sp>
      <p:pic>
        <p:nvPicPr>
          <p:cNvPr id="3074" name="Picture 2" descr="http://t1.gstatic.com/images?q=tbn:ANd9GcQZs8ZlWNh0-Gpzt22fphHOj3jLpKdlGjJ5929W64mDx78H95fPO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442">
            <a:off x="1025321" y="322579"/>
            <a:ext cx="3200400" cy="34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a caves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71551">
            <a:off x="4867670" y="2973833"/>
            <a:ext cx="3814010" cy="2734574"/>
          </a:xfrm>
          <a:prstGeom prst="rect">
            <a:avLst/>
          </a:prstGeom>
        </p:spPr>
      </p:pic>
      <p:pic>
        <p:nvPicPr>
          <p:cNvPr id="6" name="Picture 5" descr="sea caves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8226">
            <a:off x="686622" y="3774880"/>
            <a:ext cx="4267200" cy="2840355"/>
          </a:xfrm>
          <a:prstGeom prst="rect">
            <a:avLst/>
          </a:prstGeom>
        </p:spPr>
      </p:pic>
      <p:pic>
        <p:nvPicPr>
          <p:cNvPr id="4" name="Picture 3" descr="sea cave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0198">
            <a:off x="4256862" y="948870"/>
            <a:ext cx="450668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7305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619250"/>
          </a:xfrm>
        </p:spPr>
        <p:txBody>
          <a:bodyPr>
            <a:noAutofit/>
          </a:bodyPr>
          <a:lstStyle/>
          <a:p>
            <a:pPr algn="ctr" eaLnBrk="0" hangingPunct="0"/>
            <a:r>
              <a:rPr lang="en-US" sz="2800" dirty="0" smtClean="0">
                <a:latin typeface="Calisto MT" pitchFamily="18" charset="0"/>
              </a:rPr>
              <a:t>Using Data for State &amp; </a:t>
            </a:r>
            <a:br>
              <a:rPr lang="en-US" sz="2800" dirty="0" smtClean="0">
                <a:latin typeface="Calisto MT" pitchFamily="18" charset="0"/>
              </a:rPr>
            </a:br>
            <a:r>
              <a:rPr lang="en-US" sz="2800" dirty="0" smtClean="0">
                <a:latin typeface="Calisto MT" pitchFamily="18" charset="0"/>
              </a:rPr>
              <a:t>Local Improvement  </a:t>
            </a:r>
            <a:br>
              <a:rPr lang="en-US" sz="2800" dirty="0" smtClean="0">
                <a:latin typeface="Calisto MT" pitchFamily="18" charset="0"/>
              </a:rPr>
            </a:br>
            <a:r>
              <a:rPr lang="en-US" sz="2800" dirty="0" smtClean="0">
                <a:latin typeface="Calisto MT" pitchFamily="18" charset="0"/>
              </a:rPr>
              <a:t>Wisconsin’s Part B </a:t>
            </a:r>
            <a:endParaRPr lang="en-US" sz="2800" dirty="0">
              <a:latin typeface="Calisto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876800"/>
            <a:ext cx="61722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Ruth Chvojicek</a:t>
            </a:r>
            <a:r>
              <a:rPr lang="en-US" dirty="0"/>
              <a:t> </a:t>
            </a:r>
            <a:r>
              <a:rPr lang="en-US" dirty="0" smtClean="0"/>
              <a:t>–  WI Statewide Part B Indicator </a:t>
            </a:r>
            <a:r>
              <a:rPr lang="en-US" smtClean="0"/>
              <a:t>7 Child </a:t>
            </a:r>
            <a:r>
              <a:rPr lang="en-US" dirty="0" smtClean="0"/>
              <a:t>Outcomes Coordinator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438400" y="3276600"/>
            <a:ext cx="5867400" cy="1323975"/>
            <a:chOff x="838200" y="3429000"/>
            <a:chExt cx="7391400" cy="1828800"/>
          </a:xfrm>
        </p:grpSpPr>
        <p:pic>
          <p:nvPicPr>
            <p:cNvPr id="5" name="Picture 5" descr="C:\Documents and Settings\crysmith\Local Settings\Temporary Internet Files\Content.IE5\SXV7Z7BZ\j042781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342900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3429000"/>
              <a:ext cx="2514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C:\Documents and Settings\crysmith\Local Settings\Temporary Internet Files\Content.IE5\SXV7Z7BZ\j0430644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42900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174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dirty="0" smtClean="0"/>
              <a:t>Wisconsin T/TA System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257800" y="1828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600200"/>
            <a:ext cx="39880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2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04800" y="4572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16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305800" cy="50348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 anchor="ctr"/>
          <a:lstStyle/>
          <a:p>
            <a:r>
              <a:rPr lang="en-US" dirty="0" smtClean="0"/>
              <a:t>Examples from 2011-2012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479174" cy="59492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56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Purposes</a:t>
            </a:r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077200" cy="3886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To describe national resources                                 for promoting </a:t>
            </a:r>
            <a:r>
              <a:rPr lang="en-US" sz="2800" b="1" dirty="0" smtClean="0"/>
              <a:t>data quality                                          </a:t>
            </a:r>
            <a:r>
              <a:rPr lang="en-US" sz="2800" dirty="0" smtClean="0"/>
              <a:t>and supporting                                                        </a:t>
            </a:r>
            <a:r>
              <a:rPr lang="en-US" sz="2800" b="1" dirty="0" smtClean="0"/>
              <a:t>program improvement</a:t>
            </a:r>
          </a:p>
          <a:p>
            <a:pPr algn="l"/>
            <a:r>
              <a:rPr lang="en-US" sz="1050" b="1" dirty="0" smtClean="0"/>
              <a:t>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To share Wisconsin 619 experience                            and strategies to promote  data quality                                          and program improvement</a:t>
            </a:r>
          </a:p>
          <a:p>
            <a:pPr algn="l"/>
            <a:r>
              <a:rPr lang="en-US" sz="1050" dirty="0" smtClean="0"/>
              <a:t> </a:t>
            </a: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11DBF9-E2F0-46BF-B8AD-8137977D85E1}" type="slidenum">
              <a:rPr lang="en-US" sz="1200">
                <a:latin typeface="Calisto MT" pitchFamily="18" charset="0"/>
              </a:rPr>
              <a:pPr algn="r"/>
              <a:t>2</a:t>
            </a:fld>
            <a:endParaRPr lang="en-US" sz="1200">
              <a:latin typeface="Calisto M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2286000"/>
            <a:ext cx="3048000" cy="203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4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7783974" cy="58730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9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Wisconsin Data Review Progression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Sample Graphs – Entry or Exit Rating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9653" y="1371600"/>
            <a:ext cx="8237668" cy="49589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Sample – Entry Rating By Eligibility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4676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Sample – Entry Rating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447800"/>
            <a:ext cx="8001000" cy="403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EXAMPLE Race/Ethnicity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0" y="2514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24800" y="24384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5638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5638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4800" y="30480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3800" y="2971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4647415"/>
              </p:ext>
            </p:extLst>
          </p:nvPr>
        </p:nvGraphicFramePr>
        <p:xfrm>
          <a:off x="533400" y="609600"/>
          <a:ext cx="7924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609600"/>
          <a:ext cx="7315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609600" y="3276600"/>
          <a:ext cx="731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9698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609600"/>
          <a:ext cx="7696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457200" y="3276600"/>
          <a:ext cx="769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3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685800"/>
          <a:ext cx="7620000" cy="578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4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08222"/>
              </p:ext>
            </p:extLst>
          </p:nvPr>
        </p:nvGraphicFramePr>
        <p:xfrm>
          <a:off x="762000" y="2717800"/>
          <a:ext cx="7315200" cy="181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352800"/>
              </a:tblGrid>
              <a:tr h="62155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Question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Resource</a:t>
                      </a:r>
                      <a:endParaRPr lang="en-US" sz="2000" b="1" dirty="0"/>
                    </a:p>
                  </a:txBody>
                  <a:tcPr/>
                </a:tc>
              </a:tr>
              <a:tr h="100404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I trust the quality of my data? Where  are there red flags?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Pattern Checking Table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1999" y="5169186"/>
            <a:ext cx="748794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See the “using data” page under Outcomes Measurement </a:t>
            </a:r>
          </a:p>
          <a:p>
            <a:r>
              <a:rPr lang="en-US" sz="2200" dirty="0" smtClean="0"/>
              <a:t>on the ECTA website:</a:t>
            </a:r>
          </a:p>
          <a:p>
            <a:r>
              <a:rPr lang="en-US" sz="2200" dirty="0" smtClean="0"/>
              <a:t>       http</a:t>
            </a:r>
            <a:r>
              <a:rPr lang="en-US" sz="2200" dirty="0"/>
              <a:t>://</a:t>
            </a:r>
            <a:r>
              <a:rPr lang="en-US" sz="2200" dirty="0" smtClean="0"/>
              <a:t>www.ectacenter.org/eco/pages/usingdata.asp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7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762000" y="457200"/>
          <a:ext cx="7239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9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685800" y="609600"/>
          <a:ext cx="7391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9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 Outcome One Exit Rating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88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Three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862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Wisconsin Data Review Progression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</a:p>
        </p:txBody>
      </p:sp>
      <p:sp>
        <p:nvSpPr>
          <p:cNvPr id="5325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Try out using these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Send feedback to ECO Center about the new Analysis tool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are your ‘take </a:t>
            </a:r>
            <a:r>
              <a:rPr lang="en-US" dirty="0" err="1" smtClean="0"/>
              <a:t>aways</a:t>
            </a:r>
            <a:r>
              <a:rPr lang="en-US" dirty="0" smtClean="0"/>
              <a:t>’ and next steps related to analyzing your data for data quality and/or program improvement? (notes for State Team time)</a:t>
            </a: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11DBF9-E2F0-46BF-B8AD-8137977D85E1}" type="slidenum">
              <a:rPr lang="en-US" sz="1200">
                <a:latin typeface="Calisto MT" pitchFamily="18" charset="0"/>
              </a:rPr>
              <a:pPr algn="r"/>
              <a:t>35</a:t>
            </a:fld>
            <a:endParaRPr lang="en-US" sz="120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C68C624-78CD-465E-9B63-702DF4E1A0A6}" type="slidenum">
              <a:rPr lang="en-US" sz="1200" smtClean="0">
                <a:solidFill>
                  <a:srgbClr val="000099"/>
                </a:solidFill>
              </a:rPr>
              <a:pPr algn="r">
                <a:defRPr/>
              </a:pPr>
              <a:t>36</a:t>
            </a:fld>
            <a:endParaRPr lang="en-US" sz="1200" smtClean="0">
              <a:solidFill>
                <a:srgbClr val="000099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2209800"/>
            <a:ext cx="3697288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smtClean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Calisto MT" pitchFamily="18" charset="0"/>
            </a:endParaRPr>
          </a:p>
          <a:p>
            <a:pPr eaLnBrk="1" hangingPunct="1"/>
            <a:endParaRPr lang="en-US" smtClean="0">
              <a:latin typeface="Calisto MT" pitchFamily="18" charset="0"/>
            </a:endParaRPr>
          </a:p>
        </p:txBody>
      </p:sp>
      <p:pic>
        <p:nvPicPr>
          <p:cNvPr id="130052" name="Picture 6" descr="CHI072-11423791_reduc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3581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2"/>
          <p:cNvSpPr txBox="1">
            <a:spLocks noChangeArrowheads="1"/>
          </p:cNvSpPr>
          <p:nvPr/>
        </p:nvSpPr>
        <p:spPr bwMode="auto">
          <a:xfrm>
            <a:off x="901700" y="2057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latin typeface="Calisto MT" pitchFamily="18" charset="0"/>
              </a:rPr>
              <a:t>Find more resources at: http://</a:t>
            </a:r>
            <a:r>
              <a:rPr lang="en-US" sz="3600" b="1" dirty="0" smtClean="0">
                <a:latin typeface="Calisto MT" pitchFamily="18" charset="0"/>
              </a:rPr>
              <a:t>www.ectacenter.org</a:t>
            </a:r>
            <a:endParaRPr lang="en-US" sz="3600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 to un-mute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6972F-C909-4014-8903-C8096917F9B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9316"/>
            <a:ext cx="1600200" cy="239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28300"/>
            <a:ext cx="1345214" cy="201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54480"/>
            <a:ext cx="1371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669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Pattern Checking for Data Quality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92740"/>
            <a:ext cx="4198959" cy="38401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Strategies </a:t>
            </a:r>
            <a:r>
              <a:rPr lang="en-US" sz="2800" dirty="0"/>
              <a:t>for using data analysis to improve the quality of state data by looking for patterns that indicate potential issues for further investigation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59" y="2392740"/>
            <a:ext cx="417014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40850"/>
            <a:ext cx="827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http://www.ectacenter.org/eco/assets/pdfs/Pattern_Checking_Table.pdf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4975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to Ask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the data make sense?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 I surprised?  Do I believe the data?  Believe some of the data?  All of the data?</a:t>
            </a:r>
          </a:p>
          <a:p>
            <a:pPr marL="457200" lvl="1" indent="0" eaLnBrk="1" hangingPunct="1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 data are reasonable (or when they become reasonable), what might they tell us?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7F7F7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7F7F7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7F7F7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7F7F7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7F7F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7F7F7"/>
                </a:solidFill>
                <a:latin typeface="Arial" charset="0"/>
              </a:defRPr>
            </a:lvl9pPr>
          </a:lstStyle>
          <a:p>
            <a:pPr>
              <a:defRPr/>
            </a:pPr>
            <a:fld id="{F2952C43-47FC-4F08-837A-5C6F35D3DE5D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211870"/>
              </p:ext>
            </p:extLst>
          </p:nvPr>
        </p:nvGraphicFramePr>
        <p:xfrm>
          <a:off x="762000" y="2438400"/>
          <a:ext cx="7467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657600"/>
              </a:tblGrid>
              <a:tr h="474133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Can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 trust the quality of my data? Where  are there red flags?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Pattern Checking Table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9733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are your internal systems  that support quality data?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Contributing Factors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Local Contributing Factors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4094831" cy="3124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Provides </a:t>
            </a:r>
            <a:r>
              <a:rPr lang="en-US" sz="2800" dirty="0"/>
              <a:t>ideas </a:t>
            </a:r>
            <a:r>
              <a:rPr lang="en-US" sz="2800" dirty="0" smtClean="0"/>
              <a:t>about questions </a:t>
            </a:r>
            <a:r>
              <a:rPr lang="en-US" sz="2800" dirty="0"/>
              <a:t>a local team would consider in identifying factors impacting performance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31" y="2362200"/>
            <a:ext cx="41368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562600"/>
            <a:ext cx="833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Introductory video and document at:</a:t>
            </a:r>
          </a:p>
          <a:p>
            <a:r>
              <a:rPr lang="en-US" sz="2600" dirty="0" smtClean="0"/>
              <a:t>    http</a:t>
            </a:r>
            <a:r>
              <a:rPr lang="en-US" sz="2600" dirty="0"/>
              <a:t>://www.ectacenter.org/eco/pages/usingdata.asp</a:t>
            </a:r>
          </a:p>
        </p:txBody>
      </p:sp>
    </p:spTree>
    <p:extLst>
      <p:ext uri="{BB962C8B-B14F-4D97-AF65-F5344CB8AC3E}">
        <p14:creationId xmlns:p14="http://schemas.microsoft.com/office/powerpoint/2010/main" val="22463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976678"/>
              </p:ext>
            </p:extLst>
          </p:nvPr>
        </p:nvGraphicFramePr>
        <p:xfrm>
          <a:off x="457200" y="243840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Can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I trust the quality of my data? Where  are there red flags?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Pattern Checking Table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are your internal systems that support quality data?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Local Contributing Factors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Tool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strategies might support</a:t>
                      </a:r>
                      <a:r>
                        <a:rPr lang="en-US" baseline="0" dirty="0" smtClean="0"/>
                        <a:t> improvement in different outcomes    for Part C?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of Quality Practices to Child and Family Outcome Measurement Results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416748" y="0"/>
            <a:ext cx="8270052" cy="1470025"/>
          </a:xfrm>
        </p:spPr>
        <p:txBody>
          <a:bodyPr/>
          <a:lstStyle/>
          <a:p>
            <a:r>
              <a:rPr lang="en-US" sz="3200" dirty="0" smtClean="0"/>
              <a:t>Relationship of Quality Practices to Child and Family Outcome Measurement Results</a:t>
            </a:r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>
          <a:xfrm>
            <a:off x="394977" y="2286000"/>
            <a:ext cx="4419600" cy="2895600"/>
          </a:xfrm>
        </p:spPr>
        <p:txBody>
          <a:bodyPr/>
          <a:lstStyle/>
          <a:p>
            <a:pPr algn="l"/>
            <a:r>
              <a:rPr lang="en-US" sz="2800" dirty="0" smtClean="0"/>
              <a:t>Designed to </a:t>
            </a:r>
            <a:r>
              <a:rPr lang="en-US" sz="2800" dirty="0"/>
              <a:t>assist states in identifying ways to improve results for children and families </a:t>
            </a:r>
            <a:r>
              <a:rPr lang="en-US" sz="2800" dirty="0" smtClean="0"/>
              <a:t>through </a:t>
            </a:r>
            <a:r>
              <a:rPr lang="en-US" sz="2800" dirty="0"/>
              <a:t>implementation of quality practices. </a:t>
            </a:r>
            <a:endParaRPr lang="en-US" sz="2800" dirty="0" smtClean="0"/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73152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11DBF9-E2F0-46BF-B8AD-8137977D85E1}" type="slidenum">
              <a:rPr lang="en-US" sz="1200">
                <a:latin typeface="Calisto MT" pitchFamily="18" charset="0"/>
              </a:rPr>
              <a:pPr algn="r"/>
              <a:t>9</a:t>
            </a:fld>
            <a:endParaRPr lang="en-US" sz="1200"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85173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http://www.ectacenter.org/~pdfs/QualityPracticesOutcomes_2012-04-17.pdf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17152"/>
              </p:ext>
            </p:extLst>
          </p:nvPr>
        </p:nvGraphicFramePr>
        <p:xfrm>
          <a:off x="4953000" y="2209800"/>
          <a:ext cx="2713037" cy="35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2209800"/>
                        <a:ext cx="2713037" cy="35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&amp;#x0A;&amp;#x0D;&amp;#x0A;&amp;#x0D;&amp;#x0A;&amp;#x0D;&amp;#x0A;&amp;#x0D;&amp;#x0A;&amp;#x0D;&amp;#x0A;&amp;#x0D;&amp;#x0A;&amp;#x0D;&amp;#x0A;August, 2011&amp;quot;&quot;/&gt;&lt;property id=&quot;20307&quot; value=&quot;284&quot;/&gt;&lt;/object&gt;&lt;object type=&quot;3&quot; unique_id=&quot;10004&quot;&gt;&lt;property id=&quot;20148&quot; value=&quot;5&quot;/&gt;&lt;property id=&quot;20300&quot; value=&quot;Slide 2 - &amp;quot; Objective for the call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Quality Assurance: &amp;#x0D;&amp;#x0A;Looking for Quality Data&amp;quot;&quot;/&gt;&lt;property id=&quot;20307&quot; value=&quot;577&quot;/&gt;&lt;/object&gt;&lt;object type=&quot;3&quot; unique_id=&quot;10006&quot;&gt;&lt;property id=&quot;20148&quot; value=&quot;5&quot;/&gt;&lt;property id=&quot;20300&quot; value=&quot;Slide 4 - &amp;quot;Ongoing checks for data quality&amp;quot;&quot;/&gt;&lt;property id=&quot;20307&quot; value=&quot;580&quot;/&gt;&lt;/object&gt;&lt;object type=&quot;3&quot; unique_id=&quot;10007&quot;&gt;&lt;property id=&quot;20148&quot; value=&quot;5&quot;/&gt;&lt;property id=&quot;20300&quot; value=&quot;Slide 5 - &amp;quot;Quality checks before data collection begins&amp;quot;&quot;/&gt;&lt;property id=&quot;20307&quot; value=&quot;605&quot;/&gt;&lt;/object&gt;&lt;object type=&quot;3&quot; unique_id=&quot;10008&quot;&gt;&lt;property id=&quot;20148&quot; value=&quot;5&quot;/&gt;&lt;property id=&quot;20300&quot; value=&quot;Slide 6 - &amp;quot;Promoting Quality Data&amp;quot;&quot;/&gt;&lt;property id=&quot;20307&quot; value=&quot;583&quot;/&gt;&lt;/object&gt;&lt;object type=&quot;3&quot; unique_id=&quot;10010&quot;&gt;&lt;property id=&quot;20148&quot; value=&quot;5&quot;/&gt;&lt;property id=&quot;20300&quot; value=&quot;Slide 7 - &amp;quot;Promoting Quality Data&amp;quot;&quot;/&gt;&lt;property id=&quot;20307&quot; value=&quot;585&quot;/&gt;&lt;/object&gt;&lt;object type=&quot;3&quot; unique_id=&quot;10011&quot;&gt;&lt;property id=&quot;20148&quot; value=&quot;5&quot;/&gt;&lt;property id=&quot;20300&quot; value=&quot;Slide 8 - &amp;quot;Quality checks during data collection&amp;quot;&quot;/&gt;&lt;property id=&quot;20307&quot; value=&quot;606&quot;/&gt;&lt;/object&gt;&lt;object type=&quot;3&quot; unique_id=&quot;10012&quot;&gt;&lt;property id=&quot;20148&quot; value=&quot;5&quot;/&gt;&lt;property id=&quot;20300&quot; value=&quot;Slide 9 - &amp;quot;Ongoing supervision&amp;quot;&quot;/&gt;&lt;property id=&quot;20307&quot; value=&quot;587&quot;/&gt;&lt;/object&gt;&lt;object type=&quot;3&quot; unique_id=&quot;10013&quot;&gt;&lt;property id=&quot;20148&quot; value=&quot;5&quot;/&gt;&lt;property id=&quot;20300&quot; value=&quot;Slide 10 - &amp;quot;Ongoing Supervision&amp;quot;&quot;/&gt;&lt;property id=&quot;20307&quot; value=&quot;635&quot;/&gt;&lt;/object&gt;&lt;object type=&quot;3&quot; unique_id=&quot;10016&quot;&gt;&lt;property id=&quot;20148&quot; value=&quot;5&quot;/&gt;&lt;property id=&quot;20300&quot; value=&quot;Slide 11 - &amp;quot;Quality review through process checks&amp;quot;&quot;/&gt;&lt;property id=&quot;20307&quot; value=&quot;590&quot;/&gt;&lt;/object&gt;&lt;object type=&quot;3&quot; unique_id=&quot;10017&quot;&gt;&lt;property id=&quot;20148&quot; value=&quot;5&quot;/&gt;&lt;property id=&quot;20300&quot; value=&quot;Slide 12 - &amp;quot;Quality checks after data collection&amp;quot;&quot;/&gt;&lt;property id=&quot;20307&quot; value=&quot;607&quot;/&gt;&lt;/object&gt;&lt;object type=&quot;3&quot; unique_id=&quot;10018&quot;&gt;&lt;property id=&quot;20148&quot; value=&quot;5&quot;/&gt;&lt;property id=&quot;20300&quot; value=&quot;Slide 13 - &amp;quot;Quality Review of Completed COSFs&amp;quot;&quot;/&gt;&lt;property id=&quot;20307&quot; value=&quot;595&quot;/&gt;&lt;/object&gt;&lt;object type=&quot;3&quot; unique_id=&quot;10020&quot;&gt;&lt;property id=&quot;20148&quot; value=&quot;5&quot;/&gt;&lt;property id=&quot;20300&quot; value=&quot;Slide 14 - &amp;quot;Key features of high quality data&amp;quot;&quot;/&gt;&lt;property id=&quot;20307&quot; value=&quot;598&quot;/&gt;&lt;/object&gt;&lt;object type=&quot;3&quot; unique_id=&quot;10021&quot;&gt;&lt;property id=&quot;20148&quot; value=&quot;5&quot;/&gt;&lt;property id=&quot;20300&quot; value=&quot;Slide 15 - &amp;quot;Checking to see if ratings accurately reflect child status: Pattern checking&amp;quot;&quot;/&gt;&lt;property id=&quot;20307&quot; value=&quot;599&quot;/&gt;&lt;/object&gt;&lt;object type=&quot;3&quot; unique_id=&quot;10022&quot;&gt;&lt;property id=&quot;20148&quot; value=&quot;5&quot;/&gt;&lt;property id=&quot;20300&quot; value=&quot;Slide 16 - &amp;quot;Questions to ask&amp;quot;&quot;/&gt;&lt;property id=&quot;20307&quot; value=&quot;600&quot;/&gt;&lt;/object&gt;&lt;object type=&quot;3&quot; unique_id=&quot;10023&quot;&gt;&lt;property id=&quot;20148&quot; value=&quot;5&quot;/&gt;&lt;property id=&quot;20300&quot; value=&quot;Slide 17 - &amp;quot;Take Home Message&amp;quot;&quot;/&gt;&lt;property id=&quot;20307&quot; value=&quot;634&quot;/&gt;&lt;/object&gt;&lt;object type=&quot;3&quot; unique_id=&quot;10024&quot;&gt;&lt;property id=&quot;20148&quot; value=&quot;5&quot;/&gt;&lt;property id=&quot;20300&quot; value=&quot;Slide 18 - &amp;quot;Looking at Data&amp;#x0D;&amp;#x0A;&amp;quot;&quot;/&gt;&lt;property id=&quot;20307&quot; value=&quot;401&quot;/&gt;&lt;/object&gt;&lt;object type=&quot;3&quot; unique_id=&quot;10025&quot;&gt;&lt;property id=&quot;20148&quot; value=&quot;5&quot;/&gt;&lt;property id=&quot;20300&quot; value=&quot;Slide 19 - &amp;quot;Using data for program improvement = EIA&amp;quot;&quot;/&gt;&lt;property id=&quot;20307&quot; value=&quot;403&quot;/&gt;&lt;/object&gt;&lt;object type=&quot;3&quot; unique_id=&quot;10026&quot;&gt;&lt;property id=&quot;20148&quot; value=&quot;5&quot;/&gt;&lt;property id=&quot;20300&quot; value=&quot;Slide 20 - &amp;quot;Evidence&amp;quot;&quot;/&gt;&lt;property id=&quot;20307&quot; value=&quot;404&quot;/&gt;&lt;/object&gt;&lt;object type=&quot;3&quot; unique_id=&quot;10027&quot;&gt;&lt;property id=&quot;20148&quot; value=&quot;5&quot;/&gt;&lt;property id=&quot;20300&quot; value=&quot;Slide 21 - &amp;quot;Inference&amp;quot;&quot;/&gt;&lt;property id=&quot;20307&quot; value=&quot;405&quot;/&gt;&lt;/object&gt;&lt;object type=&quot;3&quot; unique_id=&quot;10028&quot;&gt;&lt;property id=&quot;20148&quot; value=&quot;5&quot;/&gt;&lt;property id=&quot;20300&quot; value=&quot;Slide 22 - &amp;quot;Inference&amp;quot;&quot;/&gt;&lt;property id=&quot;20307&quot; value=&quot;406&quot;/&gt;&lt;/object&gt;&lt;object type=&quot;3&quot; unique_id=&quot;10029&quot;&gt;&lt;property id=&quot;20148&quot; value=&quot;5&quot;/&gt;&lt;property id=&quot;20300&quot; value=&quot;Slide 23 - &amp;quot;Action&amp;quot;&quot;/&gt;&lt;property id=&quot;20307&quot; value=&quot;407&quot;/&gt;&lt;/object&gt;&lt;object type=&quot;3&quot; unique_id=&quot;10030&quot;&gt;&lt;property id=&quot;20148&quot; value=&quot;5&quot;/&gt;&lt;property id=&quot;20300&quot; value=&quot;Slide 24&quot;/&gt;&lt;property id=&quot;20307&quot; value=&quot;408&quot;/&gt;&lt;/object&gt;&lt;object type=&quot;3&quot; unique_id=&quot;10033&quot;&gt;&lt;property id=&quot;20148&quot; value=&quot;5&quot;/&gt;&lt;property id=&quot;20300&quot; value=&quot;Slide 27 - &amp;quot;Let’s look at some data …  &amp;#x0D;&amp;#x0A;&amp;quot;&quot;/&gt;&lt;property id=&quot;20307&quot; value=&quot;411&quot;/&gt;&lt;/object&gt;&lt;object type=&quot;3&quot; unique_id=&quot;10034&quot;&gt;&lt;property id=&quot;20148&quot; value=&quot;5&quot;/&gt;&lt;property id=&quot;20300&quot; value=&quot;Slide 28 - &amp;quot;Remember:  Child Outcomes &amp;#x0D;&amp;#x0A;(see cheat sheet)&amp;quot;&quot;/&gt;&lt;property id=&quot;20307&quot; value=&quot;451&quot;/&gt;&lt;/object&gt;&lt;object type=&quot;3&quot; unique_id=&quot;10035&quot;&gt;&lt;property id=&quot;20148&quot; value=&quot;5&quot;/&gt;&lt;property id=&quot;20300&quot; value=&quot;Slide 29 - &amp;quot;Remember:  COSF 7-point scale&amp;#x0D;&amp;#x0A;(see cheat sheet)&amp;quot;&quot;/&gt;&lt;property id=&quot;20307&quot; value=&quot;453&quot;/&gt;&lt;/object&gt;&lt;object type=&quot;3&quot; unique_id=&quot;10036&quot;&gt;&lt;property id=&quot;20148&quot; value=&quot;5&quot;/&gt;&lt;property id=&quot;20300&quot; value=&quot;Slide 30 - &amp;quot;Remember:  Reporting Categories&amp;#x0D;&amp;#x0A;(see cheat sheet)&amp;quot;&quot;/&gt;&lt;property id=&quot;20307&quot; value=&quot;619&quot;/&gt;&lt;/object&gt;&lt;object type=&quot;3&quot; unique_id=&quot;10037&quot;&gt;&lt;property id=&quot;20148&quot; value=&quot;5&quot;/&gt;&lt;property id=&quot;20300&quot; value=&quot;Slide 31 - &amp;quot;Remember: Summary Statements&amp;#x0D;&amp;#x0A;(see cheat sheet)&amp;quot;&quot;/&gt;&lt;property id=&quot;20307&quot; value=&quot;617&quot;/&gt;&lt;/object&gt;&lt;object type=&quot;3&quot; unique_id=&quot;10038&quot;&gt;&lt;property id=&quot;20148&quot; value=&quot;5&quot;/&gt;&lt;property id=&quot;20300&quot; value=&quot;Slide 32 - &amp;quot;Remember: Summary Statements&amp;#x0D;&amp;#x0A;(see cheat sheet)&amp;quot;&quot;/&gt;&lt;property id=&quot;20307&quot; value=&quot;618&quot;/&gt;&lt;/object&gt;&lt;object type=&quot;3&quot; unique_id=&quot;10039&quot;&gt;&lt;property id=&quot;20148&quot; value=&quot;5&quot;/&gt;&lt;property id=&quot;20300&quot; value=&quot;Slide 33 - &amp;quot;National &amp;#x0D;&amp;#x0A;619 Data&amp;quot;&quot;/&gt;&lt;property id=&quot;20307&quot; value=&quot;608&quot;/&gt;&lt;/object&gt;&lt;object type=&quot;3&quot; unique_id=&quot;10040&quot;&gt;&lt;property id=&quot;20148&quot; value=&quot;5&quot;/&gt;&lt;property id=&quot;20300&quot; value=&quot;Slide 34&quot;/&gt;&lt;property id=&quot;20307&quot; value=&quot;623&quot;/&gt;&lt;/object&gt;&lt;object type=&quot;3&quot; unique_id=&quot;10041&quot;&gt;&lt;property id=&quot;20148&quot; value=&quot;5&quot;/&gt;&lt;property id=&quot;20300&quot; value=&quot;Slide 35&quot;/&gt;&lt;property id=&quot;20307&quot; value=&quot;624&quot;/&gt;&lt;/object&gt;&lt;object type=&quot;3&quot; unique_id=&quot;10042&quot;&gt;&lt;property id=&quot;20148&quot; value=&quot;5&quot;/&gt;&lt;property id=&quot;20300&quot; value=&quot;Slide 36 - &amp;quot;Utah 619 Data&amp;quot;&quot;/&gt;&lt;property id=&quot;20307&quot; value=&quot;633&quot;/&gt;&lt;/object&gt;&lt;object type=&quot;3&quot; unique_id=&quot;10045&quot;&gt;&lt;property id=&quot;20148&quot; value=&quot;5&quot;/&gt;&lt;property id=&quot;20300&quot; value=&quot;Slide 37&quot;/&gt;&lt;property id=&quot;20307&quot; value=&quot;636&quot;/&gt;&lt;/object&gt;&lt;object type=&quot;3&quot; unique_id=&quot;10047&quot;&gt;&lt;property id=&quot;20148&quot; value=&quot;5&quot;/&gt;&lt;property id=&quot;20300&quot; value=&quot;Slide 38 - &amp;quot;Key to Good Data&amp;quot;&quot;/&gt;&lt;property id=&quot;20307&quot; value=&quot;538&quot;/&gt;&lt;/object&gt;&lt;object type=&quot;3&quot; unique_id=&quot;10048&quot;&gt;&lt;property id=&quot;20148&quot; value=&quot;5&quot;/&gt;&lt;property id=&quot;20300&quot; value=&quot;Slide 39 - &amp;quot;Quality Checks&amp;quot;&quot;/&gt;&lt;property id=&quot;20307&quot; value=&quot;544&quot;/&gt;&lt;/object&gt;&lt;object type=&quot;3&quot; unique_id=&quot;10049&quot;&gt;&lt;property id=&quot;20148&quot; value=&quot;5&quot;/&gt;&lt;property id=&quot;20300&quot; value=&quot;Slide 40 - &amp;quot;Missing Data - Overall&amp;quot;&quot;/&gt;&lt;property id=&quot;20307&quot; value=&quot;545&quot;/&gt;&lt;/object&gt;&lt;object type=&quot;3&quot; unique_id=&quot;10051&quot;&gt;&lt;property id=&quot;20148&quot; value=&quot;5&quot;/&gt;&lt;property id=&quot;20300&quot; value=&quot;Slide 43 - &amp;quot;Information available for pattern checking&amp;quot;&quot;/&gt;&lt;property id=&quot;20307&quot; value=&quot;547&quot;/&gt;&lt;/object&gt;&lt;object type=&quot;3&quot; unique_id=&quot;10052&quot;&gt;&lt;property id=&quot;20148&quot; value=&quot;5&quot;/&gt;&lt;property id=&quot;20300&quot; value=&quot;Slide 41&quot;/&gt;&lt;property id=&quot;20307&quot; value=&quot;549&quot;/&gt;&lt;/object&gt;&lt;object type=&quot;3&quot; unique_id=&quot;10053&quot;&gt;&lt;property id=&quot;20148&quot; value=&quot;5&quot;/&gt;&lt;property id=&quot;20300&quot; value=&quot;Slide 44 - &amp;quot;Predicted Pattern #1&amp;quot;&quot;/&gt;&lt;property id=&quot;20307&quot; value=&quot;550&quot;/&gt;&lt;/object&gt;&lt;object type=&quot;3&quot; unique_id=&quot;10054&quot;&gt;&lt;property id=&quot;20148&quot; value=&quot;5&quot;/&gt;&lt;property id=&quot;20300&quot; value=&quot;Slide 45 - &amp;quot;Rationale&amp;quot;&quot;/&gt;&lt;property id=&quot;20307&quot; value=&quot;551&quot;/&gt;&lt;/object&gt;&lt;object type=&quot;3&quot; unique_id=&quot;10055&quot;&gt;&lt;property id=&quot;20148&quot; value=&quot;5&quot;/&gt;&lt;property id=&quot;20300&quot; value=&quot;Slide 46 - &amp;quot;Predicted Pattern #1 (cont’d)&amp;quot;&quot;/&gt;&lt;property id=&quot;20307&quot; value=&quot;552&quot;/&gt;&lt;/object&gt;&lt;object type=&quot;3&quot; unique_id=&quot;10056&quot;&gt;&lt;property id=&quot;20148&quot; value=&quot;5&quot;/&gt;&lt;property id=&quot;20300&quot; value=&quot;Slide 47&quot;/&gt;&lt;property id=&quot;20307&quot; value=&quot;553&quot;/&gt;&lt;/object&gt;&lt;object type=&quot;3&quot; unique_id=&quot;10060&quot;&gt;&lt;property id=&quot;20148&quot; value=&quot;5&quot;/&gt;&lt;property id=&quot;20300&quot; value=&quot;Slide 48 - &amp;quot;UT:  Outcome 1 Exit Data &amp;#x0D;&amp;#x0A;(2010-11 draft data)&amp;quot;&quot;/&gt;&lt;property id=&quot;20307&quot; value=&quot;557&quot;/&gt;&lt;/object&gt;&lt;object type=&quot;3&quot; unique_id=&quot;10061&quot;&gt;&lt;property id=&quot;20148&quot; value=&quot;5&quot;/&gt;&lt;property id=&quot;20300&quot; value=&quot;Slide 49 - &amp;quot;UT:  Outcome 2 Exit Data&amp;#x0D;&amp;#x0A;(2010-11 draft data)&amp;quot;&quot;/&gt;&lt;property id=&quot;20307&quot; value=&quot;558&quot;/&gt;&lt;/object&gt;&lt;object type=&quot;3&quot; unique_id=&quot;10062&quot;&gt;&lt;property id=&quot;20148&quot; value=&quot;5&quot;/&gt;&lt;property id=&quot;20300&quot; value=&quot;Slide 50 - &amp;quot;UT:  Outcome 3 Exit Data&amp;#x0D;&amp;#x0A;(2010-11 draft data)&amp;quot;&quot;/&gt;&lt;property id=&quot;20307&quot; value=&quot;559&quot;/&gt;&lt;/object&gt;&lt;object type=&quot;3&quot; unique_id=&quot;10063&quot;&gt;&lt;property id=&quot;20148&quot; value=&quot;5&quot;/&gt;&lt;property id=&quot;20300&quot; value=&quot;Slide 53&quot;/&gt;&lt;property id=&quot;20307&quot; value=&quot;560&quot;/&gt;&lt;/object&gt;&lt;object type=&quot;3&quot; unique_id=&quot;10064&quot;&gt;&lt;property id=&quot;20148&quot; value=&quot;5&quot;/&gt;&lt;property id=&quot;20300&quot; value=&quot;Slide 55 - &amp;quot;UT:  Outcome 1 OSEP Categories: 09-10&amp;quot;&quot;/&gt;&lt;property id=&quot;20307&quot; value=&quot;561&quot;/&gt;&lt;/object&gt;&lt;object type=&quot;3&quot; unique_id=&quot;10065&quot;&gt;&lt;property id=&quot;20148&quot; value=&quot;5&quot;/&gt;&lt;property id=&quot;20300&quot; value=&quot;Slide 56 - &amp;quot;UT:  Outcome 1 OSEP Categories: 09-10&amp;quot;&quot;/&gt;&lt;property id=&quot;20307&quot; value=&quot;638&quot;/&gt;&lt;/object&gt;&lt;object type=&quot;3&quot; unique_id=&quot;10066&quot;&gt;&lt;property id=&quot;20148&quot; value=&quot;5&quot;/&gt;&lt;property id=&quot;20300&quot; value=&quot;Slide 57 - &amp;quot;UT:  Outcome 2 OSEP Categories: 09-10&amp;quot;&quot;/&gt;&lt;property id=&quot;20307&quot; value=&quot;562&quot;/&gt;&lt;/object&gt;&lt;object type=&quot;3&quot; unique_id=&quot;10067&quot;&gt;&lt;property id=&quot;20148&quot; value=&quot;5&quot;/&gt;&lt;property id=&quot;20300&quot; value=&quot;Slide 58 - &amp;quot;UT:  Outcome 1 OSEP Categories: 09-10&amp;quot;&quot;/&gt;&lt;property id=&quot;20307&quot; value=&quot;639&quot;/&gt;&lt;/object&gt;&lt;object type=&quot;3&quot; unique_id=&quot;10068&quot;&gt;&lt;property id=&quot;20148&quot; value=&quot;5&quot;/&gt;&lt;property id=&quot;20300&quot; value=&quot;Slide 59 - &amp;quot;UT:  Outcome 3 OSEP Categories: 09-10&amp;quot;&quot;/&gt;&lt;property id=&quot;20307&quot; value=&quot;563&quot;/&gt;&lt;/object&gt;&lt;object type=&quot;3&quot; unique_id=&quot;10069&quot;&gt;&lt;property id=&quot;20148&quot; value=&quot;5&quot;/&gt;&lt;property id=&quot;20300&quot; value=&quot;Slide 60 - &amp;quot;UT:  Outcome 1 OSEP Categories: 09-10&amp;quot;&quot;/&gt;&lt;property id=&quot;20307&quot; value=&quot;640&quot;/&gt;&lt;/object&gt;&lt;object type=&quot;3&quot; unique_id=&quot;10070&quot;&gt;&lt;property id=&quot;20148&quot; value=&quot;5&quot;/&gt;&lt;property id=&quot;20300&quot; value=&quot;Slide 61 - &amp;quot;‘At Age’ across all three outcomes: OSEP progress categories&amp;quot;&quot;/&gt;&lt;property id=&quot;20307&quot; value=&quot;565&quot;/&gt;&lt;/object&gt;&lt;object type=&quot;3&quot; unique_id=&quot;10071&quot;&gt;&lt;property id=&quot;20148&quot; value=&quot;5&quot;/&gt;&lt;property id=&quot;20300&quot; value=&quot;Slide 62 - &amp;quot;Predicted Pattern #4b&amp;quot;&quot;/&gt;&lt;property id=&quot;20307&quot; value=&quot;570&quot;/&gt;&lt;/object&gt;&lt;object type=&quot;3&quot; unique_id=&quot;10074&quot;&gt;&lt;property id=&quot;20148&quot; value=&quot;5&quot;/&gt;&lt;property id=&quot;20300&quot; value=&quot;Slide 63&quot;/&gt;&lt;property id=&quot;20307&quot; value=&quot;615&quot;/&gt;&lt;/object&gt;&lt;object type=&quot;3&quot; unique_id=&quot;10075&quot;&gt;&lt;property id=&quot;20148&quot; value=&quot;5&quot;/&gt;&lt;property id=&quot;20300&quot; value=&quot;Slide 66&quot;/&gt;&lt;property id=&quot;20307&quot; value=&quot;574&quot;/&gt;&lt;/object&gt;&lt;object type=&quot;3&quot; unique_id=&quot;10076&quot;&gt;&lt;property id=&quot;20148&quot; value=&quot;5&quot;/&gt;&lt;property id=&quot;20300&quot; value=&quot;Slide 67 - &amp;quot;Drilling down: Looking at data by local program &amp;quot;&quot;/&gt;&lt;property id=&quot;20307&quot; value=&quot;575&quot;/&gt;&lt;/object&gt;&lt;object type=&quot;3&quot; unique_id=&quot;10077&quot;&gt;&lt;property id=&quot;20148&quot; value=&quot;5&quot;/&gt;&lt;property id=&quot;20300&quot; value=&quot;Slide 68 - &amp;quot;Are your data high quality?&amp;quot;&quot;/&gt;&lt;property id=&quot;20307&quot; value=&quot;576&quot;/&gt;&lt;/object&gt;&lt;object type=&quot;3&quot; unique_id=&quot;10078&quot;&gt;&lt;property id=&quot;20148&quot; value=&quot;5&quot;/&gt;&lt;property id=&quot;20300&quot; value=&quot;Slide 69 - &amp;quot;Questions to ask&amp;quot;&quot;/&gt;&lt;property id=&quot;20307&quot; value=&quot;420&quot;/&gt;&lt;/object&gt;&lt;object type=&quot;3&quot; unique_id=&quot;10079&quot;&gt;&lt;property id=&quot;20148&quot; value=&quot;5&quot;/&gt;&lt;property id=&quot;20300&quot; value=&quot;Slide 70&quot;/&gt;&lt;property id=&quot;20307&quot; value=&quot;534&quot;/&gt;&lt;/object&gt;&lt;object type=&quot;3&quot; unique_id=&quot;12687&quot;&gt;&lt;property id=&quot;20148&quot; value=&quot;5&quot;/&gt;&lt;property id=&quot;20300&quot; value=&quot;Slide 25 - &amp;quot;Checking to see if ratings accurately reflect child status: Pattern checking&amp;quot;&quot;/&gt;&lt;property id=&quot;20307&quot; value=&quot;643&quot;/&gt;&lt;/object&gt;&lt;object type=&quot;3&quot; unique_id=&quot;12688&quot;&gt;&lt;property id=&quot;20148&quot; value=&quot;5&quot;/&gt;&lt;property id=&quot;20300&quot; value=&quot;Slide 26 - &amp;quot;Questions to ask&amp;quot;&quot;/&gt;&lt;property id=&quot;20307&quot; value=&quot;644&quot;/&gt;&lt;/object&gt;&lt;object type=&quot;3&quot; unique_id=&quot;13009&quot;&gt;&lt;property id=&quot;20148&quot; value=&quot;5&quot;/&gt;&lt;property id=&quot;20300&quot; value=&quot;Slide 42 - &amp;quot;Poll: Which of the following patterns supports the validity of your child outcomes data &amp;quot;&quot;/&gt;&lt;property id=&quot;20307&quot; value=&quot;645&quot;/&gt;&lt;/object&gt;&lt;object type=&quot;3&quot; unique_id=&quot;13091&quot;&gt;&lt;property id=&quot;20148&quot; value=&quot;5&quot;/&gt;&lt;property id=&quot;20300&quot; value=&quot;Slide 51 - &amp;quot;Question?&amp;quot;&quot;/&gt;&lt;property id=&quot;20307&quot; value=&quot;648&quot;/&gt;&lt;/object&gt;&lt;object type=&quot;3&quot; unique_id=&quot;13092&quot;&gt;&lt;property id=&quot;20148&quot; value=&quot;5&quot;/&gt;&lt;property id=&quot;20300&quot; value=&quot;Slide 52 - &amp;quot;UT:  Across all 3 outcomes&amp;#x0D;&amp;#x0A;(2010-11 draft data)&amp;quot;&quot;/&gt;&lt;property id=&quot;20307&quot; value=&quot;647&quot;/&gt;&lt;/object&gt;&lt;object type=&quot;3&quot; unique_id=&quot;13093&quot;&gt;&lt;property id=&quot;20148&quot; value=&quot;5&quot;/&gt;&lt;property id=&quot;20300&quot; value=&quot;Slide 54&quot;/&gt;&lt;property id=&quot;20307&quot; value=&quot;646&quot;/&gt;&lt;/object&gt;&lt;object type=&quot;3&quot; unique_id=&quot;13094&quot;&gt;&lt;property id=&quot;20148&quot; value=&quot;5&quot;/&gt;&lt;property id=&quot;20300&quot; value=&quot;Slide 64&quot;/&gt;&lt;property id=&quot;20307&quot; value=&quot;649&quot;/&gt;&lt;/object&gt;&lt;object type=&quot;3&quot; unique_id=&quot;13095&quot;&gt;&lt;property id=&quot;20148&quot; value=&quot;5&quot;/&gt;&lt;property id=&quot;20300&quot; value=&quot;Slide 65&quot;/&gt;&lt;property id=&quot;20307&quot; value=&quot;650&quot;/&gt;&lt;/object&gt;&lt;/object&gt;&lt;object type=&quot;8&quot; unique_id=&quot;10158&quot;&gt;&lt;/object&gt;&lt;/object&gt;&lt;/database&gt;"/>
  <p:tag name="SECTOMILLISECCONVERTED" val="1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E5E1F4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ndicator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11803</TotalTime>
  <Words>843</Words>
  <Application>Microsoft Office PowerPoint</Application>
  <PresentationFormat>On-screen Show (4:3)</PresentationFormat>
  <Paragraphs>179</Paragraphs>
  <Slides>37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3_Default Design</vt:lpstr>
      <vt:lpstr>6_Default Design-First child</vt:lpstr>
      <vt:lpstr>Custom Design</vt:lpstr>
      <vt:lpstr>7_Default Design-Second child</vt:lpstr>
      <vt:lpstr>8_Default Design-Third child</vt:lpstr>
      <vt:lpstr>9_Default Design-Fourth child</vt:lpstr>
      <vt:lpstr>10_Default Design-Fifth child</vt:lpstr>
      <vt:lpstr>9_Default Design-Second child</vt:lpstr>
      <vt:lpstr>8_Default Design-Second child</vt:lpstr>
      <vt:lpstr>10_Default Design-Second child</vt:lpstr>
      <vt:lpstr>1_Custom Design</vt:lpstr>
      <vt:lpstr>Indicator 7</vt:lpstr>
      <vt:lpstr>Acrobat Document</vt:lpstr>
      <vt:lpstr>        Christina Kasprzak ECTA/ECO/DaSy Lauren Barton ECO/DaSy Ruth Chvojicek  WI Statewide Part B Indicator 7 Child Outcomes Coordinator   March 17, 2014 Encore Webinar: Improving Data, Improving Outcomes Conference</vt:lpstr>
      <vt:lpstr>Purposes</vt:lpstr>
      <vt:lpstr>Available Resources</vt:lpstr>
      <vt:lpstr>Pattern Checking for Data Quality</vt:lpstr>
      <vt:lpstr>Questions to Ask</vt:lpstr>
      <vt:lpstr>Available Resources</vt:lpstr>
      <vt:lpstr>Local Contributing Factors Tool</vt:lpstr>
      <vt:lpstr>Available Resources</vt:lpstr>
      <vt:lpstr>Relationship of Quality Practices to Child and Family Outcome Measurement Results</vt:lpstr>
      <vt:lpstr>Available Resources</vt:lpstr>
      <vt:lpstr>Analyzing Child Outcomes Data for Program Improvement</vt:lpstr>
      <vt:lpstr>Describes Steps in Process of Using Data for Program Improvement</vt:lpstr>
      <vt:lpstr>Guidance Table</vt:lpstr>
      <vt:lpstr>PowerPoint Presentation</vt:lpstr>
      <vt:lpstr>Using Data for State &amp;  Local Improvement   Wisconsin’s Part B </vt:lpstr>
      <vt:lpstr>Wisconsin T/TA System</vt:lpstr>
      <vt:lpstr>PowerPoint Presentation</vt:lpstr>
      <vt:lpstr>Examples from 2011-2012</vt:lpstr>
      <vt:lpstr>PowerPoint Presentation</vt:lpstr>
      <vt:lpstr>PowerPoint Presentation</vt:lpstr>
      <vt:lpstr>Wisconsin Data Review Progression</vt:lpstr>
      <vt:lpstr>Sample Graphs – Entry or Exit Rating Distribution</vt:lpstr>
      <vt:lpstr>Sample – Entry Rating By Eligibility</vt:lpstr>
      <vt:lpstr>Sample – Entry Rating Comparison</vt:lpstr>
      <vt:lpstr>EXAMPLE Race/Ethnicity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… Outcome One Exit Rating</vt:lpstr>
      <vt:lpstr>Outcome Three</vt:lpstr>
      <vt:lpstr>Wisconsin Data Review Progression</vt:lpstr>
      <vt:lpstr>Next Steps?</vt:lpstr>
      <vt:lpstr>PowerPoint Presentation</vt:lpstr>
      <vt:lpstr>Questions? Comments?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Lauren2</cp:lastModifiedBy>
  <cp:revision>884</cp:revision>
  <cp:lastPrinted>2013-09-14T10:30:28Z</cp:lastPrinted>
  <dcterms:created xsi:type="dcterms:W3CDTF">2008-03-27T18:39:34Z</dcterms:created>
  <dcterms:modified xsi:type="dcterms:W3CDTF">2014-03-17T10:26:32Z</dcterms:modified>
</cp:coreProperties>
</file>