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7.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8.xml" ContentType="application/vnd.openxmlformats-officedocument.presentationml.notesSlide+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5" r:id="rId2"/>
    <p:sldMasterId id="2147483751" r:id="rId3"/>
    <p:sldMasterId id="2147483766" r:id="rId4"/>
    <p:sldMasterId id="2147483796" r:id="rId5"/>
    <p:sldMasterId id="2147483811" r:id="rId6"/>
  </p:sldMasterIdLst>
  <p:notesMasterIdLst>
    <p:notesMasterId r:id="rId17"/>
  </p:notesMasterIdLst>
  <p:handoutMasterIdLst>
    <p:handoutMasterId r:id="rId18"/>
  </p:handoutMasterIdLst>
  <p:sldIdLst>
    <p:sldId id="908" r:id="rId7"/>
    <p:sldId id="909" r:id="rId8"/>
    <p:sldId id="910" r:id="rId9"/>
    <p:sldId id="911" r:id="rId10"/>
    <p:sldId id="912" r:id="rId11"/>
    <p:sldId id="913" r:id="rId12"/>
    <p:sldId id="914" r:id="rId13"/>
    <p:sldId id="915" r:id="rId14"/>
    <p:sldId id="917" r:id="rId15"/>
    <p:sldId id="919" r:id="rId16"/>
  </p:sldIdLst>
  <p:sldSz cx="9144000" cy="6858000" type="screen4x3"/>
  <p:notesSz cx="6881813" cy="9296400"/>
  <p:custDataLst>
    <p:tags r:id="rId19"/>
  </p:custDataLst>
  <p:defaultTextStyle>
    <a:defPPr>
      <a:defRPr lang="en-US"/>
    </a:defPPr>
    <a:lvl1pPr algn="ctr" rtl="0" eaLnBrk="0" fontAlgn="base" hangingPunct="0">
      <a:spcBef>
        <a:spcPct val="0"/>
      </a:spcBef>
      <a:spcAft>
        <a:spcPct val="0"/>
      </a:spcAft>
      <a:defRPr sz="3200" kern="1200">
        <a:solidFill>
          <a:srgbClr val="224568"/>
        </a:solidFill>
        <a:latin typeface="Arial" charset="0"/>
        <a:ea typeface="+mn-ea"/>
        <a:cs typeface="+mn-cs"/>
      </a:defRPr>
    </a:lvl1pPr>
    <a:lvl2pPr marL="457200" algn="ctr" rtl="0" eaLnBrk="0" fontAlgn="base" hangingPunct="0">
      <a:spcBef>
        <a:spcPct val="0"/>
      </a:spcBef>
      <a:spcAft>
        <a:spcPct val="0"/>
      </a:spcAft>
      <a:defRPr sz="3200" kern="1200">
        <a:solidFill>
          <a:srgbClr val="224568"/>
        </a:solidFill>
        <a:latin typeface="Arial" charset="0"/>
        <a:ea typeface="+mn-ea"/>
        <a:cs typeface="+mn-cs"/>
      </a:defRPr>
    </a:lvl2pPr>
    <a:lvl3pPr marL="914400" algn="ctr" rtl="0" eaLnBrk="0" fontAlgn="base" hangingPunct="0">
      <a:spcBef>
        <a:spcPct val="0"/>
      </a:spcBef>
      <a:spcAft>
        <a:spcPct val="0"/>
      </a:spcAft>
      <a:defRPr sz="3200" kern="1200">
        <a:solidFill>
          <a:srgbClr val="224568"/>
        </a:solidFill>
        <a:latin typeface="Arial" charset="0"/>
        <a:ea typeface="+mn-ea"/>
        <a:cs typeface="+mn-cs"/>
      </a:defRPr>
    </a:lvl3pPr>
    <a:lvl4pPr marL="1371600" algn="ctr" rtl="0" eaLnBrk="0" fontAlgn="base" hangingPunct="0">
      <a:spcBef>
        <a:spcPct val="0"/>
      </a:spcBef>
      <a:spcAft>
        <a:spcPct val="0"/>
      </a:spcAft>
      <a:defRPr sz="3200" kern="1200">
        <a:solidFill>
          <a:srgbClr val="224568"/>
        </a:solidFill>
        <a:latin typeface="Arial" charset="0"/>
        <a:ea typeface="+mn-ea"/>
        <a:cs typeface="+mn-cs"/>
      </a:defRPr>
    </a:lvl4pPr>
    <a:lvl5pPr marL="1828800" algn="ctr" rtl="0" eaLnBrk="0" fontAlgn="base" hangingPunct="0">
      <a:spcBef>
        <a:spcPct val="0"/>
      </a:spcBef>
      <a:spcAft>
        <a:spcPct val="0"/>
      </a:spcAft>
      <a:defRPr sz="3200" kern="1200">
        <a:solidFill>
          <a:srgbClr val="224568"/>
        </a:solidFill>
        <a:latin typeface="Arial" charset="0"/>
        <a:ea typeface="+mn-ea"/>
        <a:cs typeface="+mn-cs"/>
      </a:defRPr>
    </a:lvl5pPr>
    <a:lvl6pPr marL="2286000" algn="l" defTabSz="914400" rtl="0" eaLnBrk="1" latinLnBrk="0" hangingPunct="1">
      <a:defRPr sz="3200" kern="1200">
        <a:solidFill>
          <a:srgbClr val="224568"/>
        </a:solidFill>
        <a:latin typeface="Arial" charset="0"/>
        <a:ea typeface="+mn-ea"/>
        <a:cs typeface="+mn-cs"/>
      </a:defRPr>
    </a:lvl6pPr>
    <a:lvl7pPr marL="2743200" algn="l" defTabSz="914400" rtl="0" eaLnBrk="1" latinLnBrk="0" hangingPunct="1">
      <a:defRPr sz="3200" kern="1200">
        <a:solidFill>
          <a:srgbClr val="224568"/>
        </a:solidFill>
        <a:latin typeface="Arial" charset="0"/>
        <a:ea typeface="+mn-ea"/>
        <a:cs typeface="+mn-cs"/>
      </a:defRPr>
    </a:lvl7pPr>
    <a:lvl8pPr marL="3200400" algn="l" defTabSz="914400" rtl="0" eaLnBrk="1" latinLnBrk="0" hangingPunct="1">
      <a:defRPr sz="3200" kern="1200">
        <a:solidFill>
          <a:srgbClr val="224568"/>
        </a:solidFill>
        <a:latin typeface="Arial" charset="0"/>
        <a:ea typeface="+mn-ea"/>
        <a:cs typeface="+mn-cs"/>
      </a:defRPr>
    </a:lvl8pPr>
    <a:lvl9pPr marL="3657600" algn="l" defTabSz="914400" rtl="0" eaLnBrk="1" latinLnBrk="0" hangingPunct="1">
      <a:defRPr sz="3200" kern="1200">
        <a:solidFill>
          <a:srgbClr val="22456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568"/>
    <a:srgbClr val="3C3CBA"/>
    <a:srgbClr val="9451CB"/>
    <a:srgbClr val="0000FF"/>
    <a:srgbClr val="C0BDF9"/>
    <a:srgbClr val="FFF2C9"/>
    <a:srgbClr val="ACFEC0"/>
    <a:srgbClr val="990033"/>
    <a:srgbClr val="EACDF7"/>
    <a:srgbClr val="F3D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9" autoAdjust="0"/>
    <p:restoredTop sz="65842" autoAdjust="0"/>
  </p:normalViewPr>
  <p:slideViewPr>
    <p:cSldViewPr>
      <p:cViewPr>
        <p:scale>
          <a:sx n="66" d="100"/>
          <a:sy n="66" d="100"/>
        </p:scale>
        <p:origin x="-1262" y="-82"/>
      </p:cViewPr>
      <p:guideLst>
        <p:guide orient="horz" pos="2160"/>
        <p:guide pos="2880"/>
      </p:guideLst>
    </p:cSldViewPr>
  </p:slideViewPr>
  <p:outlineViewPr>
    <p:cViewPr>
      <p:scale>
        <a:sx n="33" d="100"/>
        <a:sy n="33" d="100"/>
      </p:scale>
      <p:origin x="0" y="28824"/>
    </p:cViewPr>
    <p:sldLst>
      <p:sld r:id="rId1" collapse="1"/>
      <p:sld r:id="rId2" collapse="1"/>
    </p:sldLst>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0" d="100"/>
          <a:sy n="80" d="100"/>
        </p:scale>
        <p:origin x="-2016" y="-10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hdr" sz="quarter"/>
          </p:nvPr>
        </p:nvSpPr>
        <p:spPr bwMode="auto">
          <a:xfrm>
            <a:off x="1944860" y="304800"/>
            <a:ext cx="2981911" cy="46418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eaLnBrk="1" hangingPunct="1">
              <a:defRPr sz="1000">
                <a:solidFill>
                  <a:schemeClr val="tx1"/>
                </a:solidFill>
                <a:latin typeface="Arial" charset="0"/>
              </a:defRPr>
            </a:lvl1pPr>
          </a:lstStyle>
          <a:p>
            <a:pPr>
              <a:defRPr/>
            </a:pPr>
            <a:r>
              <a:rPr lang="en-US" dirty="0" smtClean="0"/>
              <a:t>International  Society for Early Intervention</a:t>
            </a:r>
          </a:p>
          <a:p>
            <a:pPr>
              <a:defRPr/>
            </a:pPr>
            <a:r>
              <a:rPr lang="en-US" dirty="0" smtClean="0"/>
              <a:t>May 2011</a:t>
            </a:r>
            <a:endParaRPr lang="en-US" dirty="0"/>
          </a:p>
        </p:txBody>
      </p:sp>
      <p:sp>
        <p:nvSpPr>
          <p:cNvPr id="385027" name="Rectangle 3"/>
          <p:cNvSpPr>
            <a:spLocks noGrp="1" noChangeArrowheads="1"/>
          </p:cNvSpPr>
          <p:nvPr>
            <p:ph type="dt" sz="quarter" idx="1"/>
          </p:nvPr>
        </p:nvSpPr>
        <p:spPr bwMode="auto">
          <a:xfrm>
            <a:off x="5422107" y="0"/>
            <a:ext cx="1458147"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US" dirty="0"/>
          </a:p>
        </p:txBody>
      </p:sp>
      <p:sp>
        <p:nvSpPr>
          <p:cNvPr id="6" name="Footer Placeholder 5"/>
          <p:cNvSpPr>
            <a:spLocks noGrp="1"/>
          </p:cNvSpPr>
          <p:nvPr>
            <p:ph type="ftr" sz="quarter" idx="2"/>
          </p:nvPr>
        </p:nvSpPr>
        <p:spPr>
          <a:xfrm>
            <a:off x="1" y="8830627"/>
            <a:ext cx="2981911" cy="464184"/>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A751BC00-6E41-4DAB-AD97-F32C9F5FCA08}" type="slidenum">
              <a:rPr lang="en-US" smtClean="0"/>
              <a:pPr/>
              <a:t>‹#›</a:t>
            </a:fld>
            <a:endParaRPr lang="en-US"/>
          </a:p>
        </p:txBody>
      </p:sp>
    </p:spTree>
    <p:extLst>
      <p:ext uri="{BB962C8B-B14F-4D97-AF65-F5344CB8AC3E}">
        <p14:creationId xmlns:p14="http://schemas.microsoft.com/office/powerpoint/2010/main" val="29022653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1"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699" name="Rectangle 3"/>
          <p:cNvSpPr>
            <a:spLocks noGrp="1" noChangeArrowheads="1"/>
          </p:cNvSpPr>
          <p:nvPr>
            <p:ph type="dt" idx="1"/>
          </p:nvPr>
        </p:nvSpPr>
        <p:spPr bwMode="auto">
          <a:xfrm>
            <a:off x="3898342" y="0"/>
            <a:ext cx="2981911" cy="465774"/>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lvl1pPr algn="r" eaLnBrk="1" hangingPunct="1">
              <a:defRPr sz="1200">
                <a:solidFill>
                  <a:schemeClr val="tx1"/>
                </a:solidFill>
                <a:latin typeface="Arial" charset="0"/>
              </a:defRPr>
            </a:lvl1pPr>
          </a:lstStyle>
          <a:p>
            <a:pPr>
              <a:defRPr/>
            </a:pPr>
            <a:fld id="{39A4E8AF-FB59-4ECE-8C80-76E13B1AC5D3}" type="datetimeFigureOut">
              <a:rPr lang="en-US"/>
              <a:pPr>
                <a:defRPr/>
              </a:pPr>
              <a:t>4/4/2012</a:t>
            </a:fld>
            <a:endParaRPr lang="en-US"/>
          </a:p>
        </p:txBody>
      </p:sp>
      <p:sp>
        <p:nvSpPr>
          <p:cNvPr id="43012" name="Rectangle 4"/>
          <p:cNvSpPr>
            <a:spLocks noGrp="1" noRot="1" noChangeAspect="1" noChangeArrowheads="1" noTextEdit="1"/>
          </p:cNvSpPr>
          <p:nvPr>
            <p:ph type="sldImg" idx="2"/>
          </p:nvPr>
        </p:nvSpPr>
        <p:spPr bwMode="auto">
          <a:xfrm>
            <a:off x="1119188" y="698500"/>
            <a:ext cx="4645025" cy="34845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6933" y="4414519"/>
            <a:ext cx="5507948" cy="4184016"/>
          </a:xfrm>
          <a:prstGeom prst="rect">
            <a:avLst/>
          </a:prstGeom>
          <a:noFill/>
          <a:ln w="9525">
            <a:noFill/>
            <a:miter lim="800000"/>
            <a:headEnd/>
            <a:tailEnd/>
          </a:ln>
          <a:effectLst/>
        </p:spPr>
        <p:txBody>
          <a:bodyPr vert="horz" wrap="square" lIns="92438" tIns="46220" rIns="92438" bIns="462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1"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98342" y="8829037"/>
            <a:ext cx="2981911" cy="465774"/>
          </a:xfrm>
          <a:prstGeom prst="rect">
            <a:avLst/>
          </a:prstGeom>
          <a:noFill/>
          <a:ln w="9525">
            <a:noFill/>
            <a:miter lim="800000"/>
            <a:headEnd/>
            <a:tailEnd/>
          </a:ln>
          <a:effectLst/>
        </p:spPr>
        <p:txBody>
          <a:bodyPr vert="horz" wrap="square" lIns="92438" tIns="46220" rIns="92438" bIns="46220" numCol="1" anchor="b" anchorCtr="0" compatLnSpc="1">
            <a:prstTxWarp prst="textNoShape">
              <a:avLst/>
            </a:prstTxWarp>
          </a:bodyPr>
          <a:lstStyle>
            <a:lvl1pPr algn="r" eaLnBrk="1" hangingPunct="1">
              <a:defRPr sz="1200">
                <a:solidFill>
                  <a:schemeClr val="tx1"/>
                </a:solidFill>
                <a:latin typeface="Arial" charset="0"/>
              </a:defRPr>
            </a:lvl1pPr>
          </a:lstStyle>
          <a:p>
            <a:pPr>
              <a:defRPr/>
            </a:pPr>
            <a:fld id="{422E3482-1AC4-4480-8E1D-0AB2BCEB3E2D}" type="slidenum">
              <a:rPr lang="en-US"/>
              <a:pPr>
                <a:defRPr/>
              </a:pPr>
              <a:t>‹#›</a:t>
            </a:fld>
            <a:endParaRPr lang="en-US"/>
          </a:p>
        </p:txBody>
      </p:sp>
    </p:spTree>
    <p:extLst>
      <p:ext uri="{BB962C8B-B14F-4D97-AF65-F5344CB8AC3E}">
        <p14:creationId xmlns:p14="http://schemas.microsoft.com/office/powerpoint/2010/main" val="133117180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F2B468-B0C2-4932-BF47-97567327A803}" type="slidenum">
              <a:rPr lang="en-US"/>
              <a:pPr/>
              <a:t>1</a:t>
            </a:fld>
            <a:endParaRPr lang="en-US"/>
          </a:p>
        </p:txBody>
      </p:sp>
      <p:sp>
        <p:nvSpPr>
          <p:cNvPr id="451586" name="Rectangle 2"/>
          <p:cNvSpPr>
            <a:spLocks noGrp="1" noRot="1" noChangeAspect="1" noChangeArrowheads="1" noTextEdit="1"/>
          </p:cNvSpPr>
          <p:nvPr>
            <p:ph type="sldImg"/>
          </p:nvPr>
        </p:nvSpPr>
        <p:spPr>
          <a:ln/>
        </p:spPr>
      </p:sp>
      <p:sp>
        <p:nvSpPr>
          <p:cNvPr id="451587" name="Rectangle 3"/>
          <p:cNvSpPr>
            <a:spLocks noGrp="1" noChangeArrowheads="1"/>
          </p:cNvSpPr>
          <p:nvPr>
            <p:ph type="body" idx="1"/>
          </p:nvPr>
        </p:nvSpPr>
        <p:spPr/>
        <p:txBody>
          <a:bodyPr/>
          <a:lstStyle/>
          <a:p>
            <a:r>
              <a:rPr lang="en-US" dirty="0" smtClean="0"/>
              <a:t>Welcome</a:t>
            </a:r>
            <a:r>
              <a:rPr lang="en-US" baseline="0" dirty="0" smtClean="0"/>
              <a:t> to “Understanding the three child outcomes.” This presentation </a:t>
            </a:r>
            <a:r>
              <a:rPr lang="en-US" dirty="0" smtClean="0"/>
              <a:t>talks </a:t>
            </a:r>
            <a:r>
              <a:rPr lang="en-US" dirty="0"/>
              <a:t>about the three child outcomes: </a:t>
            </a:r>
            <a:r>
              <a:rPr lang="en-US" dirty="0" smtClean="0"/>
              <a:t>where </a:t>
            </a:r>
            <a:r>
              <a:rPr lang="en-US" dirty="0"/>
              <a:t>they came from and how we define each one.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more information about the ECO Center, please visit us online or send us an email.</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10</a:t>
            </a:fld>
            <a:endParaRPr lang="en-US"/>
          </a:p>
        </p:txBody>
      </p:sp>
    </p:spTree>
    <p:extLst>
      <p:ext uri="{BB962C8B-B14F-4D97-AF65-F5344CB8AC3E}">
        <p14:creationId xmlns:p14="http://schemas.microsoft.com/office/powerpoint/2010/main" val="2796194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A6AA2E-6B58-4015-89FA-4F3FE1C0E7E9}" type="slidenum">
              <a:rPr lang="en-US"/>
              <a:pPr/>
              <a:t>2</a:t>
            </a:fld>
            <a:endParaRPr lang="en-US"/>
          </a:p>
        </p:txBody>
      </p:sp>
      <p:sp>
        <p:nvSpPr>
          <p:cNvPr id="453634" name="Rectangle 2"/>
          <p:cNvSpPr>
            <a:spLocks noGrp="1" noRot="1" noChangeAspect="1" noChangeArrowheads="1" noTextEdit="1"/>
          </p:cNvSpPr>
          <p:nvPr>
            <p:ph type="sldImg"/>
          </p:nvPr>
        </p:nvSpPr>
        <p:spPr>
          <a:ln/>
        </p:spPr>
      </p:sp>
      <p:sp>
        <p:nvSpPr>
          <p:cNvPr id="453635" name="Rectangle 3"/>
          <p:cNvSpPr>
            <a:spLocks noGrp="1" noChangeArrowheads="1"/>
          </p:cNvSpPr>
          <p:nvPr>
            <p:ph type="body" idx="1"/>
          </p:nvPr>
        </p:nvSpPr>
        <p:spPr/>
        <p:txBody>
          <a:bodyPr/>
          <a:lstStyle/>
          <a:p>
            <a:r>
              <a:rPr lang="en-US" dirty="0" smtClean="0"/>
              <a:t>These </a:t>
            </a:r>
            <a:r>
              <a:rPr lang="en-US" dirty="0"/>
              <a:t>are the three functional outcomes states must measure, as defined by the ECO stakeholder group and adopted (with some minor differences) by the Office of Special Education. </a:t>
            </a:r>
          </a:p>
          <a:p>
            <a:r>
              <a:rPr lang="en-US" dirty="0"/>
              <a:t>States must measure and report on the extent to which children make progress in the areas of positive social-emotional skills, acquisition and use of knowledge and skills, and use of appropriate behaviors to meet their needs.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2D1B4-C51C-4EF5-A5FE-CF66981FCF86}" type="slidenum">
              <a:rPr lang="en-US"/>
              <a:pPr/>
              <a:t>3</a:t>
            </a:fld>
            <a:endParaRPr lang="en-US"/>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r>
              <a:rPr lang="en-US" dirty="0"/>
              <a:t>The outcomes are meant to look at a child’s everyday functioning rather than how he or she performs on a specific item on an assessment measure.  For example, we’re not looking at how a child places a ring on the stacking toy.  Rather, can the child find the loop on her coat to hang it on the hook in her cubby.   For a younger a child, we’re not just interested in whether or not the child can smile, we want to know whether the child smiles back at mom in interactive social play.</a:t>
            </a:r>
          </a:p>
          <a:p>
            <a:endParaRPr lang="en-US" dirty="0"/>
          </a:p>
          <a:p>
            <a:r>
              <a:rPr lang="en-US" dirty="0"/>
              <a:t>The focus is on the child’s ability to take functionally meaningful actions.  Unfortunately, many assessment tools have items that measure discrete skills that aren’t individually meaningful to the child. The skills are meaningful only when they are integrated with other skills and behaviors so that the child can accomplish something.  For example, we’re not interested in whether a child can sort beads but rather can the child find a matching shoe while getting dressed in the morning.  It’s not just whether a child can name 3 objects, but can she use words to identify the toys she wishes to play with.</a:t>
            </a:r>
          </a:p>
          <a:p>
            <a:endParaRPr lang="en-US" dirty="0"/>
          </a:p>
          <a:p>
            <a:endParaRPr lang="en-US" dirty="0"/>
          </a:p>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099D1-EA6F-417E-B55E-566802F6F9A4}" type="slidenum">
              <a:rPr lang="en-US"/>
              <a:pPr/>
              <a:t>4</a:t>
            </a:fld>
            <a:endParaRPr lang="en-US"/>
          </a:p>
        </p:txBody>
      </p:sp>
      <p:sp>
        <p:nvSpPr>
          <p:cNvPr id="465922" name="Rectangle 2"/>
          <p:cNvSpPr>
            <a:spLocks noGrp="1" noRot="1" noChangeAspect="1" noChangeArrowheads="1" noTextEdit="1"/>
          </p:cNvSpPr>
          <p:nvPr>
            <p:ph type="sldImg"/>
          </p:nvPr>
        </p:nvSpPr>
        <p:spPr>
          <a:ln/>
        </p:spPr>
      </p:sp>
      <p:sp>
        <p:nvSpPr>
          <p:cNvPr id="465923" name="Rectangle 3"/>
          <p:cNvSpPr>
            <a:spLocks noGrp="1" noChangeArrowheads="1"/>
          </p:cNvSpPr>
          <p:nvPr>
            <p:ph type="body" idx="1"/>
          </p:nvPr>
        </p:nvSpPr>
        <p:spPr/>
        <p:txBody>
          <a:bodyPr/>
          <a:lstStyle/>
          <a:p>
            <a:r>
              <a:rPr lang="en-US" dirty="0"/>
              <a:t>The first outcome states that children have positive social relationships.  This includes relationships with adults and other children and getting along in groups (for older children).  Assessment tool items and observations often include looking at: attachment/separation/autonomy, expressing emotions and feelings, learning rules and expectations, and social interactions and play.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763409-79BC-4749-A3B4-76FBA439D5FF}" type="slidenum">
              <a:rPr lang="en-US"/>
              <a:pPr/>
              <a:t>5</a:t>
            </a:fld>
            <a:endParaRPr lang="en-US"/>
          </a:p>
        </p:txBody>
      </p:sp>
      <p:sp>
        <p:nvSpPr>
          <p:cNvPr id="467970" name="Rectangle 1026"/>
          <p:cNvSpPr>
            <a:spLocks noGrp="1" noRot="1" noChangeAspect="1" noChangeArrowheads="1" noTextEdit="1"/>
          </p:cNvSpPr>
          <p:nvPr>
            <p:ph type="sldImg"/>
          </p:nvPr>
        </p:nvSpPr>
        <p:spPr>
          <a:ln/>
        </p:spPr>
      </p:sp>
      <p:sp>
        <p:nvSpPr>
          <p:cNvPr id="467971" name="Rectangle 1027"/>
          <p:cNvSpPr>
            <a:spLocks noGrp="1" noChangeArrowheads="1"/>
          </p:cNvSpPr>
          <p:nvPr>
            <p:ph type="body" idx="1"/>
          </p:nvPr>
        </p:nvSpPr>
        <p:spPr/>
        <p:txBody>
          <a:bodyPr/>
          <a:lstStyle/>
          <a:p>
            <a:r>
              <a:rPr lang="en-US" dirty="0"/>
              <a:t>Outcome </a:t>
            </a:r>
            <a:r>
              <a:rPr lang="en-US" dirty="0" smtClean="0"/>
              <a:t>two </a:t>
            </a:r>
            <a:r>
              <a:rPr lang="en-US" dirty="0"/>
              <a:t>states that children acquire and use knowledge and skills.  This involves thinking, reasoning, remembering, problem solving, using symbols and language and understanding physical and social worlds – such as science and social studies.  Assessment and observation often include looking at early concepts, expressive language and communication and, for older children, early literacy and numeracy.</a:t>
            </a:r>
          </a:p>
          <a:p>
            <a:endParaRPr lang="en-US" dirty="0"/>
          </a:p>
          <a:p>
            <a:pPr eaLnBrk="0" hangingPunct="0">
              <a:spcBef>
                <a:spcPct val="0"/>
              </a:spcBef>
            </a:pPr>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943943-FE93-4B85-A631-2B3249E2A576}" type="slidenum">
              <a:rPr lang="en-US"/>
              <a:pPr/>
              <a:t>6</a:t>
            </a:fld>
            <a:endParaRPr lang="en-US"/>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r>
              <a:rPr lang="en-US" dirty="0"/>
              <a:t>Outcome </a:t>
            </a:r>
            <a:r>
              <a:rPr lang="en-US" dirty="0" smtClean="0"/>
              <a:t>three </a:t>
            </a:r>
            <a:r>
              <a:rPr lang="en-US" dirty="0"/>
              <a:t>states that children take appropriate action to meet their needs.  This includes basic self help and adaptive skills such as taking care of basic needs, getting from place to place, using tools and contributing to their own health and safety.  Skills and behaviors might include integrating motor skills to complete tasks, self-help skills and acting in appropriate ways to get what one needs or wants.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9359F-842E-49C4-8CDA-06696DA74020}" type="slidenum">
              <a:rPr lang="en-US"/>
              <a:pPr/>
              <a:t>7</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r>
              <a:rPr lang="en-US" dirty="0"/>
              <a:t>The three outcomes are broad.  They are meant to give a snapshot of the whole child in his or her everyday life.  The outcomes cross developmental domains in order to see how children integrate skills and behaviors in order to participate in their everyday activities.  </a:t>
            </a:r>
          </a:p>
          <a:p>
            <a:endParaRPr lang="en-US" i="1" dirty="0"/>
          </a:p>
          <a:p>
            <a:r>
              <a:rPr lang="en-US" dirty="0"/>
              <a:t>So, we’ll be asking more functional questions about the whole child—</a:t>
            </a:r>
          </a:p>
          <a:p>
            <a:r>
              <a:rPr lang="en-US" dirty="0"/>
              <a:t>For example, for outcome 1, we might ask questions like -- How does the child show affection? And, How does the child interact with others? </a:t>
            </a:r>
          </a:p>
          <a:p>
            <a:r>
              <a:rPr lang="en-US" dirty="0"/>
              <a:t>For outcome 2, we might ask questions like -- How does the child problem solve?  How does the child show he or she understanding concepts or words?</a:t>
            </a:r>
          </a:p>
          <a:p>
            <a:r>
              <a:rPr lang="en-US" dirty="0"/>
              <a:t>And for outcome 3, we might ask questions like -- How does the child indicate hunger?</a:t>
            </a:r>
          </a:p>
          <a:p>
            <a:endParaRPr lang="en-US" dirty="0"/>
          </a:p>
          <a:p>
            <a:r>
              <a:rPr lang="en-US" dirty="0"/>
              <a:t>So, for example, we may observe a child who uses 3-word phrases to engage another child in play during center time.  This tells us about how he integrates language with social functioning.  We want to know more than the number of words in the child’s vocabulary, we want to know how he puts words and actions together in meaningful, functional ways.</a:t>
            </a:r>
          </a:p>
          <a:p>
            <a:r>
              <a:rPr lang="en-US" dirty="0"/>
              <a:t>Another example might be a child who can point to juice to indicate that she would like a drink.  This tells us about how she integrates language with getting her needs met.  We want to know more than just whether she can point.  We want to know whether she can point to communicate a need.</a:t>
            </a:r>
          </a:p>
          <a:p>
            <a:r>
              <a:rPr lang="en-US" dirty="0"/>
              <a:t>For further information about functional outcomes, refer to the handout titled, ‘What is a Functional Outcome?’</a:t>
            </a:r>
          </a:p>
          <a:p>
            <a:endParaRPr lang="en-US" u="sng"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61C783-407A-4054-9C46-263B2E95CD7C}" type="slidenum">
              <a:rPr lang="en-US"/>
              <a:pPr/>
              <a:t>8</a:t>
            </a:fld>
            <a:endParaRPr lang="en-US"/>
          </a:p>
        </p:txBody>
      </p:sp>
      <p:sp>
        <p:nvSpPr>
          <p:cNvPr id="474114" name="Rectangle 2"/>
          <p:cNvSpPr>
            <a:spLocks noGrp="1" noRot="1" noChangeAspect="1" noChangeArrowheads="1" noTextEdit="1"/>
          </p:cNvSpPr>
          <p:nvPr>
            <p:ph type="sldImg"/>
          </p:nvPr>
        </p:nvSpPr>
        <p:spPr>
          <a:ln/>
        </p:spPr>
      </p:sp>
      <p:sp>
        <p:nvSpPr>
          <p:cNvPr id="474115" name="Rectangle 3"/>
          <p:cNvSpPr>
            <a:spLocks noGrp="1" noChangeArrowheads="1"/>
          </p:cNvSpPr>
          <p:nvPr>
            <p:ph type="body" idx="1"/>
          </p:nvPr>
        </p:nvSpPr>
        <p:spPr/>
        <p:txBody>
          <a:bodyPr/>
          <a:lstStyle/>
          <a:p>
            <a:r>
              <a:rPr lang="en-US" dirty="0"/>
              <a:t>The Bottom Line is that early intervention and </a:t>
            </a:r>
            <a:r>
              <a:rPr lang="en-US" dirty="0" smtClean="0"/>
              <a:t>preschool special education strive </a:t>
            </a:r>
            <a:r>
              <a:rPr lang="en-US" dirty="0"/>
              <a:t>to achieve all three of the outcomes for </a:t>
            </a:r>
            <a:r>
              <a:rPr lang="en-US" b="1" i="1" dirty="0"/>
              <a:t>all</a:t>
            </a:r>
            <a:r>
              <a:rPr lang="en-US" dirty="0"/>
              <a:t> of the children receiving services. </a:t>
            </a:r>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would like to continue learning about the three outcomes, and practice some of </a:t>
            </a:r>
            <a:r>
              <a:rPr lang="en-US" baseline="0" dirty="0" smtClean="0"/>
              <a:t>what you have learned, here </a:t>
            </a:r>
            <a:r>
              <a:rPr lang="en-US" dirty="0" smtClean="0"/>
              <a:t>are a few additional resources.  The handout </a:t>
            </a:r>
            <a:r>
              <a:rPr lang="en-US" baseline="0" dirty="0" smtClean="0"/>
              <a:t>“What is a Functional Outcome?” is a quick reference to the meaning of functional </a:t>
            </a:r>
            <a:r>
              <a:rPr lang="en-US" baseline="0" dirty="0" err="1" smtClean="0"/>
              <a:t>vs</a:t>
            </a:r>
            <a:r>
              <a:rPr lang="en-US" baseline="0" dirty="0" smtClean="0"/>
              <a:t> isolated skills. You can also try an activity where you can practice identifying functional skills and behaviors. </a:t>
            </a:r>
            <a:r>
              <a:rPr lang="en-US" dirty="0" smtClean="0"/>
              <a:t>With outcomes</a:t>
            </a:r>
            <a:r>
              <a:rPr lang="en-US" baseline="0" dirty="0" smtClean="0"/>
              <a:t> Jeopardy you can practice matching children’s skills and behaviors to each of the three outcome areas.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422E3482-1AC4-4480-8E1D-0AB2BCEB3E2D}" type="slidenum">
              <a:rPr lang="en-US" smtClean="0"/>
              <a:pPr>
                <a:defRPr/>
              </a:pPr>
              <a:t>9</a:t>
            </a:fld>
            <a:endParaRPr lang="en-US"/>
          </a:p>
        </p:txBody>
      </p:sp>
    </p:spTree>
    <p:extLst>
      <p:ext uri="{BB962C8B-B14F-4D97-AF65-F5344CB8AC3E}">
        <p14:creationId xmlns:p14="http://schemas.microsoft.com/office/powerpoint/2010/main" val="4004021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rgbClr val="224568"/>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a:prstGeom prst="rect">
            <a:avLst/>
          </a:prstGeom>
        </p:spPr>
        <p:txBody>
          <a:bodyPr/>
          <a:lstStyle>
            <a:lvl1pPr marL="0" indent="0" algn="r">
              <a:buNone/>
              <a:defRPr sz="2400">
                <a:solidFill>
                  <a:srgbClr val="224568"/>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219200" y="1981200"/>
            <a:ext cx="777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19200" y="4114800"/>
            <a:ext cx="77724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1054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1219200" y="6362700"/>
            <a:ext cx="3733800" cy="457200"/>
          </a:xfrm>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7" name="Slide Number Placeholder 6"/>
          <p:cNvSpPr>
            <a:spLocks noGrp="1"/>
          </p:cNvSpPr>
          <p:nvPr>
            <p:ph type="sldNum" sz="quarter" idx="12"/>
          </p:nvPr>
        </p:nvSpPr>
        <p:spPr>
          <a:xfrm>
            <a:off x="7010400" y="6388100"/>
            <a:ext cx="1371600" cy="457200"/>
          </a:xfrm>
        </p:spPr>
        <p:txBody>
          <a:bodyPr/>
          <a:lstStyle>
            <a:lvl1pPr>
              <a:defRPr/>
            </a:lvl1pPr>
          </a:lstStyle>
          <a:p>
            <a:fld id="{080E816A-05D0-4082-923B-0B2F17003D0C}" type="slidenum">
              <a:rPr lang="en-US"/>
              <a:pPr/>
              <a:t>‹#›</a:t>
            </a:fld>
            <a:endParaRPr lang="en-US"/>
          </a:p>
        </p:txBody>
      </p:sp>
    </p:spTree>
    <p:extLst>
      <p:ext uri="{BB962C8B-B14F-4D97-AF65-F5344CB8AC3E}">
        <p14:creationId xmlns:p14="http://schemas.microsoft.com/office/powerpoint/2010/main" val="2469545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2192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6" name="Slide Number Placeholder 5"/>
          <p:cNvSpPr>
            <a:spLocks noGrp="1"/>
          </p:cNvSpPr>
          <p:nvPr>
            <p:ph type="sldNum" sz="quarter" idx="12"/>
          </p:nvPr>
        </p:nvSpPr>
        <p:spPr/>
        <p:txBody>
          <a:bodyPr/>
          <a:lstStyle>
            <a:lvl1pPr>
              <a:defRPr/>
            </a:lvl1pPr>
          </a:lstStyle>
          <a:p>
            <a:fld id="{DF3A678B-BCC3-40EC-B364-FE68D4EE8DF4}" type="slidenum">
              <a:rPr lang="en-US"/>
              <a:pPr/>
              <a:t>‹#›</a:t>
            </a:fld>
            <a:endParaRPr lang="en-US"/>
          </a:p>
        </p:txBody>
      </p:sp>
    </p:spTree>
    <p:extLst>
      <p:ext uri="{BB962C8B-B14F-4D97-AF65-F5344CB8AC3E}">
        <p14:creationId xmlns:p14="http://schemas.microsoft.com/office/powerpoint/2010/main" val="3754578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5C57DB5-E535-4D58-B47D-FE3F48080403}" type="slidenum">
              <a:rPr lang="en-US"/>
              <a:pPr>
                <a:defRPr/>
              </a:pPr>
              <a:t>‹#›</a:t>
            </a:fld>
            <a:endParaRPr lang="en-US" dirty="0"/>
          </a:p>
        </p:txBody>
      </p:sp>
    </p:spTree>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6712D2E-7C77-4AF2-8AD8-5058B673BD74}"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r>
              <a:rPr lang="en-US" dirty="0"/>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61337565-7CFA-4911-94BD-ED477B8C17C1}" type="slidenum">
              <a:rPr lang="en-US"/>
              <a:pPr>
                <a:defRPr/>
              </a:pPr>
              <a:t>‹#›</a:t>
            </a:fld>
            <a:endParaRPr lang="en-US" dirty="0"/>
          </a:p>
        </p:txBody>
      </p:sp>
    </p:spTree>
  </p:cSld>
  <p:clrMapOvr>
    <a:masterClrMapping/>
  </p:clrMapOvr>
  <p:transition>
    <p:split orient="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cSld>
  <p:clrMapOvr>
    <a:masterClrMapping/>
  </p:clrMapOvr>
  <p:transition>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A42048C-CA09-482D-B509-7B33E7C8B069}" type="slidenum">
              <a:rPr lang="en-US"/>
              <a:pPr>
                <a:defRPr/>
              </a:pPr>
              <a:t>‹#›</a:t>
            </a:fld>
            <a:endParaRPr lang="en-US" dirty="0"/>
          </a:p>
        </p:txBody>
      </p:sp>
    </p:spTree>
  </p:cSld>
  <p:clrMapOvr>
    <a:masterClrMapping/>
  </p:clrMapOvr>
  <p:transition>
    <p:split orient="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6758675-5A37-4EA8-9D04-8C05A631376B}" type="slidenum">
              <a:rPr lang="en-US"/>
              <a:pPr>
                <a:defRPr/>
              </a:pPr>
              <a:t>‹#›</a:t>
            </a:fld>
            <a:endParaRPr lang="en-US" dirty="0"/>
          </a:p>
        </p:txBody>
      </p:sp>
    </p:spTree>
  </p:cSld>
  <p:clrMapOvr>
    <a:masterClrMapping/>
  </p:clrMapOvr>
  <p:transition>
    <p:split orient="ver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48044758-7142-4F60-AB32-4D38056C44F9}" type="slidenum">
              <a:rPr lang="en-US"/>
              <a:pPr>
                <a:defRPr/>
              </a:pPr>
              <a:t>‹#›</a:t>
            </a:fld>
            <a:endParaRPr lang="en-US" dirty="0"/>
          </a:p>
        </p:txBody>
      </p:sp>
    </p:spTree>
  </p:cSld>
  <p:clrMapOvr>
    <a:masterClrMapping/>
  </p:clrMapOvr>
  <p:transition>
    <p:split orient="ver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A7F3BA3-4780-4BBF-A926-AE48C7EF60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a:prstGeom prst="rect">
            <a:avLst/>
          </a:prstGeom>
        </p:spPr>
        <p:txBody>
          <a:bodyPr/>
          <a:lstStyle>
            <a:lvl1pPr>
              <a:defRPr>
                <a:solidFill>
                  <a:srgbClr val="224568"/>
                </a:solidFill>
              </a:defRPr>
            </a:lvl1pPr>
            <a:lvl2pP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6"/>
          <p:cNvSpPr>
            <a:spLocks noGrp="1"/>
          </p:cNvSpPr>
          <p:nvPr>
            <p:ph type="dt" sz="half" idx="10"/>
          </p:nvPr>
        </p:nvSpPr>
        <p:spPr/>
        <p:txBody>
          <a:bodyPr/>
          <a:lstStyle>
            <a:lvl1pPr>
              <a:defRPr>
                <a:solidFill>
                  <a:srgbClr val="224568"/>
                </a:solidFill>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solidFill>
                  <a:srgbClr val="224568"/>
                </a:solidFill>
              </a:defRPr>
            </a:lvl1pPr>
          </a:lstStyle>
          <a:p>
            <a:pPr>
              <a:defRPr/>
            </a:pPr>
            <a:fld id="{1953DF62-26BB-4E12-BC37-2286103161E5}" type="slidenum">
              <a:rPr lang="en-US"/>
              <a:pPr>
                <a:defRPr/>
              </a:pPr>
              <a:t>‹#›</a:t>
            </a:fld>
            <a:endParaRPr lang="en-US" dirty="0"/>
          </a:p>
        </p:txBody>
      </p:sp>
    </p:spTree>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1DF9983B-A996-4C58-ACA5-A3614C6F1C8A}" type="slidenum">
              <a:rPr lang="en-US"/>
              <a:pPr>
                <a:defRPr/>
              </a:pPr>
              <a:t>‹#›</a:t>
            </a:fld>
            <a:endParaRPr lang="en-US" dirty="0"/>
          </a:p>
        </p:txBody>
      </p:sp>
    </p:spTree>
  </p:cSld>
  <p:clrMapOvr>
    <a:masterClrMapping/>
  </p:clrMapOvr>
  <p:transition>
    <p:split orient="ver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219700" y="22098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B8865DC2-8705-47C8-BB6B-3E06CB3C237A}" type="slidenum">
              <a:rPr lang="en-US"/>
              <a:pPr>
                <a:defRPr/>
              </a:pPr>
              <a:t>‹#›</a:t>
            </a:fld>
            <a:endParaRPr lang="en-US"/>
          </a:p>
        </p:txBody>
      </p:sp>
    </p:spTree>
  </p:cSld>
  <p:clrMapOvr>
    <a:masterClrMapping/>
  </p:clrMapOvr>
  <p:transition>
    <p:split orient="ver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22098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1600" y="4343400"/>
            <a:ext cx="75438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8"/>
          <p:cNvSpPr>
            <a:spLocks noGrp="1" noChangeArrowheads="1"/>
          </p:cNvSpPr>
          <p:nvPr>
            <p:ph type="dt" sz="half" idx="10"/>
          </p:nvPr>
        </p:nvSpPr>
        <p:spPr>
          <a:xfrm>
            <a:off x="5105400" y="6248400"/>
            <a:ext cx="1905000" cy="457200"/>
          </a:xfrm>
          <a:prstGeom prst="rect">
            <a:avLst/>
          </a:prstGeom>
          <a:ln/>
        </p:spPr>
        <p:txBody>
          <a:bodyPr/>
          <a:lstStyle>
            <a:lvl1pPr>
              <a:defRPr/>
            </a:lvl1pPr>
          </a:lstStyle>
          <a:p>
            <a:pPr>
              <a:defRPr/>
            </a:pPr>
            <a:endParaRPr 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p>
        </p:txBody>
      </p:sp>
      <p:sp>
        <p:nvSpPr>
          <p:cNvPr id="7" name="Rectangle 1030"/>
          <p:cNvSpPr>
            <a:spLocks noGrp="1" noChangeArrowheads="1"/>
          </p:cNvSpPr>
          <p:nvPr>
            <p:ph type="sldNum" sz="quarter" idx="12"/>
          </p:nvPr>
        </p:nvSpPr>
        <p:spPr>
          <a:ln/>
        </p:spPr>
        <p:txBody>
          <a:bodyPr/>
          <a:lstStyle>
            <a:lvl1pPr>
              <a:defRPr/>
            </a:lvl1pPr>
          </a:lstStyle>
          <a:p>
            <a:pPr>
              <a:defRPr/>
            </a:pPr>
            <a:fld id="{0D336CA2-72BC-4BA2-9B1C-681FC59D14E8}" type="slidenum">
              <a:rPr lang="en-US"/>
              <a:pPr>
                <a:defRPr/>
              </a:pPr>
              <a:t>‹#›</a:t>
            </a:fld>
            <a:endParaRPr lang="en-US"/>
          </a:p>
        </p:txBody>
      </p:sp>
    </p:spTree>
  </p:cSld>
  <p:clrMapOvr>
    <a:masterClrMapping/>
  </p:clrMapOvr>
  <p:transition>
    <p:split orient="ver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B4E117B8-CCAE-4E48-B202-6E9F5F1B279F}" type="slidenum">
              <a:rPr lang="en-US"/>
              <a:pPr>
                <a:defRPr/>
              </a:pPr>
              <a:t>‹#›</a:t>
            </a:fld>
            <a:endParaRPr lang="en-US" dirty="0"/>
          </a:p>
        </p:txBody>
      </p:sp>
    </p:spTree>
  </p:cSld>
  <p:clrMapOvr>
    <a:masterClrMapping/>
  </p:clrMapOvr>
  <p:transition>
    <p:split orient="ver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Secon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692C6903-1743-4F66-A1E1-8E479C64374E}" type="slidenum">
              <a:rPr lang="en-US"/>
              <a:pPr>
                <a:defRPr/>
              </a:pPr>
              <a:t>‹#›</a:t>
            </a:fld>
            <a:endParaRPr lang="en-US" dirty="0"/>
          </a:p>
        </p:txBody>
      </p:sp>
      <p:sp>
        <p:nvSpPr>
          <p:cNvPr id="5" name="Footer Placeholder 10"/>
          <p:cNvSpPr>
            <a:spLocks noGrp="1"/>
          </p:cNvSpPr>
          <p:nvPr>
            <p:ph type="ftr" sz="quarter" idx="11"/>
          </p:nvPr>
        </p:nvSpPr>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F460580-15A6-4E6E-A8EB-177DB23F4F86}" type="slidenum">
              <a:rPr lang="en-US"/>
              <a:pPr>
                <a:defRPr/>
              </a:pPr>
              <a:t>‹#›</a:t>
            </a:fld>
            <a:endParaRPr lang="en-US" dirty="0"/>
          </a:p>
        </p:txBody>
      </p:sp>
      <p:sp>
        <p:nvSpPr>
          <p:cNvPr id="6" name="Date Placeholder 12"/>
          <p:cNvSpPr>
            <a:spLocks noGrp="1"/>
          </p:cNvSpPr>
          <p:nvPr>
            <p:ph type="dt" sz="half" idx="12"/>
          </p:nvPr>
        </p:nvSpPr>
        <p:spPr>
          <a:xfrm>
            <a:off x="457200" y="6356350"/>
            <a:ext cx="2133600" cy="365125"/>
          </a:xfrm>
          <a:prstGeom prst="rect">
            <a:avLst/>
          </a:prstGeom>
        </p:spPr>
        <p:txBody>
          <a:bodyPr/>
          <a:lstStyle>
            <a:lvl1pPr>
              <a:defRPr/>
            </a:lvl1pPr>
          </a:lstStyle>
          <a:p>
            <a:pPr>
              <a:defRPr/>
            </a:pPr>
            <a:endParaRPr lang="en-US"/>
          </a:p>
        </p:txBody>
      </p:sp>
    </p:spTree>
  </p:cSld>
  <p:clrMapOvr>
    <a:masterClrMapping/>
  </p:clrMapOvr>
  <p:transition>
    <p:split orient="ver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9A891656-C04C-4C4B-A558-1F91F64B4998}" type="slidenum">
              <a:rPr lang="en-US"/>
              <a:pPr>
                <a:defRPr/>
              </a:pPr>
              <a:t>‹#›</a:t>
            </a:fld>
            <a:endParaRPr lang="en-US" dirty="0"/>
          </a:p>
        </p:txBody>
      </p:sp>
    </p:spTree>
  </p:cSld>
  <p:clrMapOvr>
    <a:masterClrMapping/>
  </p:clrMapOvr>
  <p:transition>
    <p:split orient="vert"/>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1809DEB4-6A4B-4C45-B27F-EA6B7F311E88}" type="slidenum">
              <a:rPr lang="en-US"/>
              <a:pPr>
                <a:defRPr/>
              </a:pPr>
              <a:t>‹#›</a:t>
            </a:fld>
            <a:endParaRPr lang="en-US" dirty="0"/>
          </a:p>
        </p:txBody>
      </p:sp>
    </p:spTree>
  </p:cSld>
  <p:clrMapOvr>
    <a:masterClrMapping/>
  </p:clrMapOvr>
  <p:transition>
    <p:split orient="vert"/>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79010DC1-277C-48AD-81DE-AFDC5FE9C183}" type="slidenum">
              <a:rPr lang="en-US"/>
              <a:pPr>
                <a:defRPr/>
              </a:pPr>
              <a:t>‹#›</a:t>
            </a:fld>
            <a:endParaRPr lang="en-US" dirty="0"/>
          </a:p>
        </p:txBody>
      </p:sp>
    </p:spTree>
  </p:cSld>
  <p:clrMapOvr>
    <a:masterClrMapping/>
  </p:clrMapOvr>
  <p:transition>
    <p:split orient="vert"/>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2434EDAA-BC19-4AD4-B633-9614C112D322}" type="slidenum">
              <a:rPr lang="en-US"/>
              <a:pPr>
                <a:defRPr/>
              </a:pPr>
              <a:t>‹#›</a:t>
            </a:fld>
            <a:endParaRPr lang="en-US" dirty="0"/>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16"/>
          <p:cNvSpPr>
            <a:spLocks noGrp="1"/>
          </p:cNvSpPr>
          <p:nvPr>
            <p:ph type="dt" sz="half" idx="10"/>
          </p:nvPr>
        </p:nvSpPr>
        <p:spPr/>
        <p:txBody>
          <a:bodyPr/>
          <a:lstStyle>
            <a:lvl1pPr>
              <a:defRPr/>
            </a:lvl1pPr>
          </a:lstStyle>
          <a:p>
            <a:pPr>
              <a:defRPr/>
            </a:pPr>
            <a:endParaRPr lang="en-US"/>
          </a:p>
        </p:txBody>
      </p:sp>
      <p:sp>
        <p:nvSpPr>
          <p:cNvPr id="5"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6" name="Slide Number Placeholder 18"/>
          <p:cNvSpPr>
            <a:spLocks noGrp="1"/>
          </p:cNvSpPr>
          <p:nvPr>
            <p:ph type="sldNum" sz="quarter" idx="12"/>
          </p:nvPr>
        </p:nvSpPr>
        <p:spPr/>
        <p:txBody>
          <a:bodyPr/>
          <a:lstStyle>
            <a:lvl1pPr>
              <a:defRPr/>
            </a:lvl1pPr>
          </a:lstStyle>
          <a:p>
            <a:pPr>
              <a:defRPr/>
            </a:pPr>
            <a:fld id="{77619571-9C42-4A4C-B688-F260DFD1FD19}" type="slidenum">
              <a:rPr lang="en-US"/>
              <a:pPr>
                <a:defRPr/>
              </a:pPr>
              <a:t>‹#›</a:t>
            </a:fld>
            <a:endParaRPr lang="en-US" dirty="0"/>
          </a:p>
        </p:txBody>
      </p:sp>
    </p:spTree>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0F380073-7DD2-4DC4-AEAE-0AE7070507E5}"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440AFAD-517C-4903-B695-E1F780FF9C0F}" type="slidenum">
              <a:rPr lang="en-US"/>
              <a:pPr>
                <a:defRPr/>
              </a:pPr>
              <a:t>‹#›</a:t>
            </a:fld>
            <a:endParaRPr lang="en-US" dirty="0"/>
          </a:p>
        </p:txBody>
      </p:sp>
    </p:spTree>
  </p:cSld>
  <p:clrMapOvr>
    <a:masterClrMapping/>
  </p:clrMapOvr>
  <p:transition>
    <p:split orient="vert"/>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396EC958-E46F-4994-8058-A5444C4A93A3}" type="slidenum">
              <a:rPr lang="en-US"/>
              <a:pPr>
                <a:defRPr/>
              </a:pPr>
              <a:t>‹#›</a:t>
            </a:fld>
            <a:endParaRPr lang="en-US" dirty="0"/>
          </a:p>
        </p:txBody>
      </p:sp>
    </p:spTree>
  </p:cSld>
  <p:clrMapOvr>
    <a:masterClrMapping/>
  </p:clrMapOvr>
  <p:transition>
    <p:split orient="vert"/>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third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47995C5E-8F69-4404-985A-593E1D6989F4}"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4034FC27-B157-4DF2-8DAF-C08A4FBD6AFC}" type="slidenum">
              <a:rPr lang="en-US"/>
              <a:pPr>
                <a:defRPr/>
              </a:pPr>
              <a:t>‹#›</a:t>
            </a:fld>
            <a:endParaRPr lang="en-US" dirty="0"/>
          </a:p>
        </p:txBody>
      </p:sp>
    </p:spTree>
  </p:cSld>
  <p:clrMapOvr>
    <a:masterClrMapping/>
  </p:clrMapOvr>
  <p:transition>
    <p:split orient="vert"/>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22755C9-D5B5-4D0D-A410-8A3AE6F0F2D4}" type="slidenum">
              <a:rPr lang="en-US"/>
              <a:pPr>
                <a:defRPr/>
              </a:pPr>
              <a:t>‹#›</a:t>
            </a:fld>
            <a:endParaRPr lang="en-US" dirty="0"/>
          </a:p>
        </p:txBody>
      </p:sp>
    </p:spTree>
  </p:cSld>
  <p:clrMapOvr>
    <a:masterClrMapping/>
  </p:clrMapOvr>
  <p:transition>
    <p:split orient="vert"/>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3700DA04-0460-4E9A-BC18-9A3406F6012D}" type="slidenum">
              <a:rPr lang="en-US"/>
              <a:pPr>
                <a:defRPr/>
              </a:pPr>
              <a:t>‹#›</a:t>
            </a:fld>
            <a:endParaRPr lang="en-US" dirty="0"/>
          </a:p>
        </p:txBody>
      </p:sp>
    </p:spTree>
  </p:cSld>
  <p:clrMapOvr>
    <a:masterClrMapping/>
  </p:clrMapOvr>
  <p:transition>
    <p:split orient="vert"/>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6005E910-4C7F-4DCB-BBC7-6C6393DB3752}" type="slidenum">
              <a:rPr lang="en-US"/>
              <a:pPr>
                <a:defRPr/>
              </a:pPr>
              <a:t>‹#›</a:t>
            </a:fld>
            <a:endParaRPr lang="en-US" dirty="0"/>
          </a:p>
        </p:txBody>
      </p:sp>
    </p:spTree>
  </p:cSld>
  <p:clrMapOvr>
    <a:masterClrMapping/>
  </p:clrMapOvr>
  <p:transition>
    <p:split orient="vert"/>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BFBBA49-829F-4423-B10B-F0F4E4D69F0C}" type="slidenum">
              <a:rPr lang="en-US"/>
              <a:pPr>
                <a:defRPr/>
              </a:pPr>
              <a:t>‹#›</a:t>
            </a:fld>
            <a:endParaRPr lang="en-US" dirty="0"/>
          </a:p>
        </p:txBody>
      </p:sp>
    </p:spTree>
  </p:cSld>
  <p:clrMapOvr>
    <a:masterClrMapping/>
  </p:clrMapOvr>
  <p:transition>
    <p:split orient="vert"/>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12B433-F82C-4034-95A5-F35E414A50C8}"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221163"/>
          </a:xfrm>
          <a:prstGeom prst="rect">
            <a:avLst/>
          </a:prstGeom>
        </p:spPr>
        <p:txBody>
          <a:bodyPr/>
          <a:lstStyle>
            <a:lvl1pPr>
              <a:defRPr sz="2800">
                <a:solidFill>
                  <a:srgbClr val="000099"/>
                </a:solidFill>
              </a:defRPr>
            </a:lvl1pPr>
            <a:lvl2pPr>
              <a:defRPr sz="2400">
                <a:solidFill>
                  <a:srgbClr val="000099"/>
                </a:solidFill>
              </a:defRPr>
            </a:lvl2pPr>
            <a:lvl3pPr>
              <a:defRPr sz="2000">
                <a:solidFill>
                  <a:srgbClr val="000099"/>
                </a:solidFill>
              </a:defRPr>
            </a:lvl3pPr>
            <a:lvl4pPr>
              <a:defRPr sz="1800">
                <a:solidFill>
                  <a:srgbClr val="000099"/>
                </a:solidFill>
              </a:defRPr>
            </a:lvl4pPr>
            <a:lvl5pPr>
              <a:defRPr sz="1800">
                <a:solidFill>
                  <a:srgbClr val="00009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0B355C1C-C290-4D17-B454-91D2A1D4C472}" type="slidenum">
              <a:rPr lang="en-US"/>
              <a:pPr>
                <a:defRPr/>
              </a:pPr>
              <a:t>‹#›</a:t>
            </a:fld>
            <a:endParaRPr lang="en-US" dirty="0"/>
          </a:p>
        </p:txBody>
      </p:sp>
    </p:spTree>
  </p:cSld>
  <p:clrMapOvr>
    <a:masterClrMapping/>
  </p:clrMapOvr>
  <p:transition>
    <p:split orient="vert"/>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0828B05B-62BC-40DA-AA8E-86190A02A08B}" type="slidenum">
              <a:rPr lang="en-US"/>
              <a:pPr>
                <a:defRPr/>
              </a:pPr>
              <a:t>‹#›</a:t>
            </a:fld>
            <a:endParaRPr lang="en-US" dirty="0"/>
          </a:p>
        </p:txBody>
      </p:sp>
    </p:spTree>
  </p:cSld>
  <p:clrMapOvr>
    <a:masterClrMapping/>
  </p:clrMapOvr>
  <p:transition>
    <p:split orient="vert"/>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1545C4CB-DD48-4AC7-B14F-99C07A22243B}" type="slidenum">
              <a:rPr lang="en-US"/>
              <a:pPr>
                <a:defRPr/>
              </a:pPr>
              <a:t>‹#›</a:t>
            </a:fld>
            <a:endParaRPr lang="en-US" dirty="0"/>
          </a:p>
        </p:txBody>
      </p:sp>
    </p:spTree>
  </p:cSld>
  <p:clrMapOvr>
    <a:masterClrMapping/>
  </p:clrMapOvr>
  <p:transition>
    <p:split orient="vert"/>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Four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E0C68C25-49C4-46A0-A164-0A8C884F3722}"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A4F65E31-0512-4941-8651-9354CA085CEC}" type="slidenum">
              <a:rPr lang="en-US"/>
              <a:pPr>
                <a:defRPr/>
              </a:pPr>
              <a:t>‹#›</a:t>
            </a:fld>
            <a:endParaRPr lang="en-US" dirty="0"/>
          </a:p>
        </p:txBody>
      </p:sp>
    </p:spTree>
  </p:cSld>
  <p:clrMapOvr>
    <a:masterClrMapping/>
  </p:clrMapOvr>
  <p:transition>
    <p:split orient="vert"/>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5D81EC74-CED3-42DB-B64D-423490AA04EE}" type="slidenum">
              <a:rPr lang="en-US"/>
              <a:pPr>
                <a:defRPr/>
              </a:pPr>
              <a:t>‹#›</a:t>
            </a:fld>
            <a:endParaRPr lang="en-US" dirty="0"/>
          </a:p>
        </p:txBody>
      </p:sp>
    </p:spTree>
  </p:cSld>
  <p:clrMapOvr>
    <a:masterClrMapping/>
  </p:clrMapOvr>
  <p:transition>
    <p:split orient="vert"/>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B3A61977-7F77-473C-B9D9-0F773AEB4AF3}" type="slidenum">
              <a:rPr lang="en-US"/>
              <a:pPr>
                <a:defRPr/>
              </a:pPr>
              <a:t>‹#›</a:t>
            </a:fld>
            <a:endParaRPr lang="en-US" dirty="0"/>
          </a:p>
        </p:txBody>
      </p:sp>
    </p:spTree>
  </p:cSld>
  <p:clrMapOvr>
    <a:masterClrMapping/>
  </p:clrMapOvr>
  <p:transition>
    <p:split orient="vert"/>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5139AC16-3F97-455B-ABE9-8FDA5981D1DF}" type="slidenum">
              <a:rPr lang="en-US"/>
              <a:pPr>
                <a:defRPr/>
              </a:pPr>
              <a:t>‹#›</a:t>
            </a:fld>
            <a:endParaRPr lang="en-US" dirty="0"/>
          </a:p>
        </p:txBody>
      </p:sp>
    </p:spTree>
  </p:cSld>
  <p:clrMapOvr>
    <a:masterClrMapping/>
  </p:clrMapOvr>
  <p:transition>
    <p:split orient="vert"/>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5CB7C8CA-BCB9-4086-9949-8747C6E0472F}" type="slidenum">
              <a:rPr lang="en-US"/>
              <a:pPr>
                <a:defRPr/>
              </a:pPr>
              <a:t>‹#›</a:t>
            </a:fld>
            <a:endParaRPr lang="en-US" dirty="0"/>
          </a:p>
        </p:txBody>
      </p:sp>
    </p:spTree>
  </p:cSld>
  <p:clrMapOvr>
    <a:masterClrMapping/>
  </p:clrMapOvr>
  <p:transition>
    <p:split orient="vert"/>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F06D0213-635C-4591-A172-07C489A2D246}"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F9849273-CADD-438B-AF85-55A08702E107}" type="slidenum">
              <a:rPr lang="en-US"/>
              <a:pPr>
                <a:defRPr/>
              </a:pPr>
              <a:t>‹#›</a:t>
            </a:fld>
            <a:endParaRPr lang="en-US" dirty="0"/>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905000"/>
            <a:ext cx="4040188"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1905000"/>
            <a:ext cx="4041775" cy="4221163"/>
          </a:xfrm>
          <a:prstGeom prst="rect">
            <a:avLst/>
          </a:prstGeom>
        </p:spPr>
        <p:txBody>
          <a:bodyPr/>
          <a:lstStyle>
            <a:lvl1pPr>
              <a:defRPr sz="2400">
                <a:solidFill>
                  <a:srgbClr val="000099"/>
                </a:solidFill>
              </a:defRPr>
            </a:lvl1pPr>
            <a:lvl2pPr>
              <a:defRPr sz="2000">
                <a:solidFill>
                  <a:srgbClr val="000099"/>
                </a:solidFill>
              </a:defRPr>
            </a:lvl2pPr>
            <a:lvl3pPr>
              <a:defRPr sz="1800">
                <a:solidFill>
                  <a:srgbClr val="000099"/>
                </a:solidFill>
              </a:defRPr>
            </a:lvl3pPr>
            <a:lvl4pPr>
              <a:defRPr sz="1600">
                <a:solidFill>
                  <a:srgbClr val="000099"/>
                </a:solidFill>
              </a:defRPr>
            </a:lvl4pPr>
            <a:lvl5pPr>
              <a:defRPr sz="1600">
                <a:solidFill>
                  <a:srgbClr val="000099"/>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7"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8" name="Slide Number Placeholder 18"/>
          <p:cNvSpPr>
            <a:spLocks noGrp="1"/>
          </p:cNvSpPr>
          <p:nvPr>
            <p:ph type="sldNum" sz="quarter" idx="12"/>
          </p:nvPr>
        </p:nvSpPr>
        <p:spPr/>
        <p:txBody>
          <a:bodyPr/>
          <a:lstStyle>
            <a:lvl1pPr>
              <a:defRPr/>
            </a:lvl1pPr>
          </a:lstStyle>
          <a:p>
            <a:pPr>
              <a:defRPr/>
            </a:pPr>
            <a:fld id="{B235CE98-2700-4863-A715-7B495BA9D44A}" type="slidenum">
              <a:rPr lang="en-US"/>
              <a:pPr>
                <a:defRPr/>
              </a:pPr>
              <a:t>‹#›</a:t>
            </a:fld>
            <a:endParaRPr lang="en-US" dirty="0"/>
          </a:p>
        </p:txBody>
      </p:sp>
    </p:spTree>
  </p:cSld>
  <p:clrMapOvr>
    <a:masterClrMapping/>
  </p:clrMapOvr>
  <p:transition>
    <p:split orient="vert"/>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7B894CFA-82C1-47BC-A8B6-FE9727CF44D4}" type="slidenum">
              <a:rPr lang="en-US"/>
              <a:pPr>
                <a:defRPr/>
              </a:pPr>
              <a:t>‹#›</a:t>
            </a:fld>
            <a:endParaRPr lang="en-US" dirty="0"/>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Fifth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87952"/>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9"/>
          <p:cNvSpPr>
            <a:spLocks noGrp="1"/>
          </p:cNvSpPr>
          <p:nvPr>
            <p:ph type="sldNum" sz="quarter" idx="10"/>
          </p:nvPr>
        </p:nvSpPr>
        <p:spPr/>
        <p:txBody>
          <a:bodyPr/>
          <a:lstStyle>
            <a:lvl1pPr>
              <a:defRPr>
                <a:solidFill>
                  <a:srgbClr val="224568"/>
                </a:solidFill>
              </a:defRPr>
            </a:lvl1pPr>
          </a:lstStyle>
          <a:p>
            <a:pPr>
              <a:defRPr/>
            </a:pPr>
            <a:fld id="{375B5C1F-A8C5-424E-9894-3AA0CD7A156E}" type="slidenum">
              <a:rPr lang="en-US"/>
              <a:pPr>
                <a:defRPr/>
              </a:pPr>
              <a:t>‹#›</a:t>
            </a:fld>
            <a:endParaRPr lang="en-US" dirty="0"/>
          </a:p>
        </p:txBody>
      </p:sp>
      <p:sp>
        <p:nvSpPr>
          <p:cNvPr id="5" name="Footer Placeholder 10"/>
          <p:cNvSpPr>
            <a:spLocks noGrp="1"/>
          </p:cNvSpPr>
          <p:nvPr>
            <p:ph type="ftr" sz="quarter" idx="11"/>
          </p:nvPr>
        </p:nvSpPr>
        <p:spPr>
          <a:xfrm>
            <a:off x="155575" y="6354763"/>
            <a:ext cx="2895600" cy="365125"/>
          </a:xfrm>
        </p:spPr>
        <p:txBody>
          <a:bodyPr/>
          <a:lstStyle>
            <a:lvl1pPr>
              <a:defRPr>
                <a:solidFill>
                  <a:srgbClr val="224568"/>
                </a:solidFill>
              </a:defRPr>
            </a:lvl1pPr>
          </a:lstStyle>
          <a:p>
            <a:pPr>
              <a:defRPr/>
            </a:pPr>
            <a:r>
              <a:rPr lang="en-US"/>
              <a:t>Early Childhood Outcomes Center</a:t>
            </a:r>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5" name="Slide Number Placeholder 11"/>
          <p:cNvSpPr>
            <a:spLocks noGrp="1"/>
          </p:cNvSpPr>
          <p:nvPr>
            <p:ph type="sldNum" sz="quarter" idx="11"/>
          </p:nvPr>
        </p:nvSpPr>
        <p:spPr/>
        <p:txBody>
          <a:bodyPr/>
          <a:lstStyle>
            <a:lvl1pPr>
              <a:defRPr/>
            </a:lvl1pPr>
          </a:lstStyle>
          <a:p>
            <a:pPr>
              <a:defRPr/>
            </a:pPr>
            <a:fld id="{2FA2F534-D375-48D8-A9D6-CFDFEB0FB535}" type="slidenum">
              <a:rPr lang="en-US"/>
              <a:pPr>
                <a:defRPr/>
              </a:pPr>
              <a:t>‹#›</a:t>
            </a:fld>
            <a:endParaRPr lang="en-US" dirty="0"/>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879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64A5EA9E-345B-486D-927A-05EF4099A1B7}" type="slidenum">
              <a:rPr lang="en-US"/>
              <a:pPr>
                <a:defRPr/>
              </a:pPr>
              <a:t>‹#›</a:t>
            </a:fld>
            <a:endParaRPr lang="en-US" dirty="0"/>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7" name="Slide Number Placeholder 11"/>
          <p:cNvSpPr>
            <a:spLocks noGrp="1"/>
          </p:cNvSpPr>
          <p:nvPr>
            <p:ph type="sldNum" sz="quarter" idx="11"/>
          </p:nvPr>
        </p:nvSpPr>
        <p:spPr/>
        <p:txBody>
          <a:bodyPr/>
          <a:lstStyle>
            <a:lvl1pPr>
              <a:defRPr/>
            </a:lvl1pPr>
          </a:lstStyle>
          <a:p>
            <a:pPr>
              <a:defRPr/>
            </a:pPr>
            <a:fld id="{26C5D5AB-D770-42B2-B9A9-CA2E092E61BF}" type="slidenum">
              <a:rPr lang="en-US"/>
              <a:pPr>
                <a:defRPr/>
              </a:pPr>
              <a:t>‹#›</a:t>
            </a:fld>
            <a:endParaRPr lang="en-US" dirty="0"/>
          </a:p>
        </p:txBody>
      </p:sp>
    </p:spTree>
  </p:cSld>
  <p:clrMapOvr>
    <a:masterClrMapping/>
  </p:clrMapOvr>
  <p:transition>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4" name="Slide Number Placeholder 11"/>
          <p:cNvSpPr>
            <a:spLocks noGrp="1"/>
          </p:cNvSpPr>
          <p:nvPr>
            <p:ph type="sldNum" sz="quarter" idx="11"/>
          </p:nvPr>
        </p:nvSpPr>
        <p:spPr/>
        <p:txBody>
          <a:bodyPr/>
          <a:lstStyle>
            <a:lvl1pPr>
              <a:defRPr/>
            </a:lvl1pPr>
          </a:lstStyle>
          <a:p>
            <a:pPr>
              <a:defRPr/>
            </a:pPr>
            <a:fld id="{13D906D7-0C62-47F6-AF2E-08873796B0D5}" type="slidenum">
              <a:rPr lang="en-US"/>
              <a:pPr>
                <a:defRPr/>
              </a:pPr>
              <a:t>‹#›</a:t>
            </a:fld>
            <a:endParaRPr lang="en-US" dirty="0"/>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3" name="Slide Number Placeholder 11"/>
          <p:cNvSpPr>
            <a:spLocks noGrp="1"/>
          </p:cNvSpPr>
          <p:nvPr>
            <p:ph type="sldNum" sz="quarter" idx="11"/>
          </p:nvPr>
        </p:nvSpPr>
        <p:spPr/>
        <p:txBody>
          <a:bodyPr/>
          <a:lstStyle>
            <a:lvl1pPr>
              <a:defRPr/>
            </a:lvl1pPr>
          </a:lstStyle>
          <a:p>
            <a:pPr>
              <a:defRPr/>
            </a:pPr>
            <a:fld id="{E6DD6A5B-4173-48D0-A385-EF52A9566617}" type="slidenum">
              <a:rPr lang="en-US"/>
              <a:pPr>
                <a:defRPr/>
              </a:pPr>
              <a:t>‹#›</a:t>
            </a:fld>
            <a:endParaRPr lang="en-US" dirty="0"/>
          </a:p>
        </p:txBody>
      </p:sp>
    </p:spTree>
  </p:cSld>
  <p:clrMapOvr>
    <a:masterClrMapping/>
  </p:clrMapOvr>
  <p:transition>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879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87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A849D0C6-B720-4631-85BE-51B4D8BBC5B4}"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r>
              <a:rPr lang="en-US"/>
              <a:t>Early Childhood Outcomes Center</a:t>
            </a:r>
          </a:p>
        </p:txBody>
      </p:sp>
    </p:spTree>
  </p:cSld>
  <p:clrMapOvr>
    <a:masterClrMapping/>
  </p:clrMapOvr>
  <p:transition>
    <p:split orient="vert"/>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r>
              <a:rPr lang="en-US"/>
              <a:t>Early Childhood Outcomes Center</a:t>
            </a:r>
          </a:p>
        </p:txBody>
      </p:sp>
      <p:sp>
        <p:nvSpPr>
          <p:cNvPr id="6" name="Slide Number Placeholder 11"/>
          <p:cNvSpPr>
            <a:spLocks noGrp="1"/>
          </p:cNvSpPr>
          <p:nvPr>
            <p:ph type="sldNum" sz="quarter" idx="11"/>
          </p:nvPr>
        </p:nvSpPr>
        <p:spPr/>
        <p:txBody>
          <a:bodyPr/>
          <a:lstStyle>
            <a:lvl1pPr>
              <a:defRPr/>
            </a:lvl1pPr>
          </a:lstStyle>
          <a:p>
            <a:pPr>
              <a:defRPr/>
            </a:pPr>
            <a:fld id="{E0F45CCE-8ED4-41D1-8C4D-DC07D70004D2}" type="slidenum">
              <a:rPr lang="en-US"/>
              <a:pPr>
                <a:defRPr/>
              </a:pPr>
              <a:t>‹#›</a:t>
            </a:fld>
            <a:endParaRPr lang="en-US" dirty="0"/>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6"/>
          <p:cNvSpPr>
            <a:spLocks noGrp="1"/>
          </p:cNvSpPr>
          <p:nvPr>
            <p:ph type="dt" sz="half" idx="10"/>
          </p:nvPr>
        </p:nvSpPr>
        <p:spPr/>
        <p:txBody>
          <a:bodyPr/>
          <a:lstStyle>
            <a:lvl1pPr>
              <a:defRPr/>
            </a:lvl1pPr>
          </a:lstStyle>
          <a:p>
            <a:pPr>
              <a:defRPr/>
            </a:pPr>
            <a:endParaRPr lang="en-US"/>
          </a:p>
        </p:txBody>
      </p:sp>
      <p:sp>
        <p:nvSpPr>
          <p:cNvPr id="4"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5" name="Slide Number Placeholder 18"/>
          <p:cNvSpPr>
            <a:spLocks noGrp="1"/>
          </p:cNvSpPr>
          <p:nvPr>
            <p:ph type="sldNum" sz="quarter" idx="12"/>
          </p:nvPr>
        </p:nvSpPr>
        <p:spPr/>
        <p:txBody>
          <a:bodyPr/>
          <a:lstStyle>
            <a:lvl1pPr>
              <a:defRPr/>
            </a:lvl1pPr>
          </a:lstStyle>
          <a:p>
            <a:pPr>
              <a:defRPr/>
            </a:pPr>
            <a:fld id="{8ADE0D91-35C7-4D19-AC08-46749F46E893}" type="slidenum">
              <a:rPr lang="en-US"/>
              <a:pPr>
                <a:defRPr/>
              </a:pPr>
              <a:t>‹#›</a:t>
            </a:fld>
            <a:endParaRPr lang="en-US" dirty="0"/>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6"/>
          <p:cNvSpPr>
            <a:spLocks noGrp="1"/>
          </p:cNvSpPr>
          <p:nvPr>
            <p:ph type="dt" sz="half" idx="10"/>
          </p:nvPr>
        </p:nvSpPr>
        <p:spPr/>
        <p:txBody>
          <a:bodyPr/>
          <a:lstStyle>
            <a:lvl1pPr>
              <a:defRPr/>
            </a:lvl1pPr>
          </a:lstStyle>
          <a:p>
            <a:pPr>
              <a:defRPr/>
            </a:pPr>
            <a:endParaRPr lang="en-US"/>
          </a:p>
        </p:txBody>
      </p:sp>
      <p:sp>
        <p:nvSpPr>
          <p:cNvPr id="3"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4" name="Slide Number Placeholder 18"/>
          <p:cNvSpPr>
            <a:spLocks noGrp="1"/>
          </p:cNvSpPr>
          <p:nvPr>
            <p:ph type="sldNum" sz="quarter" idx="12"/>
          </p:nvPr>
        </p:nvSpPr>
        <p:spPr/>
        <p:txBody>
          <a:bodyPr/>
          <a:lstStyle>
            <a:lvl1pPr>
              <a:defRPr/>
            </a:lvl1pPr>
          </a:lstStyle>
          <a:p>
            <a:pPr>
              <a:defRPr/>
            </a:pPr>
            <a:fld id="{0237E485-FEA7-4FA1-B013-CCFBD25ED34B}" type="slidenum">
              <a:rPr lang="en-US"/>
              <a:pPr>
                <a:defRPr/>
              </a:pPr>
              <a:t>‹#›</a:t>
            </a:fld>
            <a:endParaRPr lang="en-US"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981200"/>
            <a:ext cx="5111750" cy="4144963"/>
          </a:xfrm>
          <a:prstGeom prst="rect">
            <a:avLst/>
          </a:prstGeom>
        </p:spPr>
        <p:txBody>
          <a:bodyPr/>
          <a:lstStyle>
            <a:lvl1pPr>
              <a:defRPr sz="3200">
                <a:solidFill>
                  <a:srgbClr val="000099"/>
                </a:solidFill>
              </a:defRPr>
            </a:lvl1pPr>
            <a:lvl2pPr>
              <a:defRPr sz="2800">
                <a:solidFill>
                  <a:srgbClr val="000099"/>
                </a:solidFill>
              </a:defRPr>
            </a:lvl2pPr>
            <a:lvl3pPr>
              <a:defRPr sz="2400">
                <a:solidFill>
                  <a:srgbClr val="000099"/>
                </a:solidFill>
              </a:defRPr>
            </a:lvl3pPr>
            <a:lvl4pPr>
              <a:defRPr sz="2000">
                <a:solidFill>
                  <a:srgbClr val="000099"/>
                </a:solidFill>
              </a:defRPr>
            </a:lvl4pPr>
            <a:lvl5pPr>
              <a:defRPr sz="2000">
                <a:solidFill>
                  <a:srgbClr val="000099"/>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81200"/>
            <a:ext cx="3008313" cy="4144963"/>
          </a:xfrm>
          <a:prstGeom prst="rect">
            <a:avLst/>
          </a:prstGeom>
        </p:spPr>
        <p:txBody>
          <a:bodyPr/>
          <a:lstStyle>
            <a:lvl1pPr marL="0" indent="0">
              <a:buNone/>
              <a:defRPr sz="1400">
                <a:solidFill>
                  <a:srgbClr val="0000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299AE91D-41EA-4087-9A18-2093DE4B70B5}" type="slidenum">
              <a:rPr lang="en-US"/>
              <a:pPr>
                <a:defRPr/>
              </a:pPr>
              <a:t>‹#›</a:t>
            </a:fld>
            <a:endParaRPr lang="en-US" dirty="0"/>
          </a:p>
        </p:txBody>
      </p:sp>
    </p:spTree>
  </p:cSld>
  <p:clrMapOvr>
    <a:masterClrMapping/>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16"/>
          <p:cNvSpPr>
            <a:spLocks noGrp="1"/>
          </p:cNvSpPr>
          <p:nvPr>
            <p:ph type="dt" sz="half" idx="10"/>
          </p:nvPr>
        </p:nvSpPr>
        <p:spPr/>
        <p:txBody>
          <a:bodyPr/>
          <a:lstStyle>
            <a:lvl1pPr>
              <a:defRPr/>
            </a:lvl1pPr>
          </a:lstStyle>
          <a:p>
            <a:pPr>
              <a:defRPr/>
            </a:pPr>
            <a:endParaRPr lang="en-US"/>
          </a:p>
        </p:txBody>
      </p:sp>
      <p:sp>
        <p:nvSpPr>
          <p:cNvPr id="6" name="Footer Placeholder 17"/>
          <p:cNvSpPr>
            <a:spLocks noGrp="1"/>
          </p:cNvSpPr>
          <p:nvPr>
            <p:ph type="ftr" sz="quarter" idx="11"/>
          </p:nvPr>
        </p:nvSpPr>
        <p:spPr/>
        <p:txBody>
          <a:bodyPr/>
          <a:lstStyle>
            <a:lvl1pPr>
              <a:defRPr/>
            </a:lvl1pPr>
          </a:lstStyle>
          <a:p>
            <a:pPr>
              <a:defRPr/>
            </a:pPr>
            <a:r>
              <a:rPr lang="en-US"/>
              <a:t>Early Childhood Outcomes Center</a:t>
            </a:r>
          </a:p>
        </p:txBody>
      </p:sp>
      <p:sp>
        <p:nvSpPr>
          <p:cNvPr id="7" name="Slide Number Placeholder 18"/>
          <p:cNvSpPr>
            <a:spLocks noGrp="1"/>
          </p:cNvSpPr>
          <p:nvPr>
            <p:ph type="sldNum" sz="quarter" idx="12"/>
          </p:nvPr>
        </p:nvSpPr>
        <p:spPr/>
        <p:txBody>
          <a:bodyPr/>
          <a:lstStyle>
            <a:lvl1pPr>
              <a:defRPr/>
            </a:lvl1pPr>
          </a:lstStyle>
          <a:p>
            <a:pPr>
              <a:defRPr/>
            </a:pPr>
            <a:fld id="{FC2C6228-AA7A-4A7E-977E-A44A4E3A7000}" type="slidenum">
              <a:rPr lang="en-US"/>
              <a:pPr>
                <a:defRPr/>
              </a:pPr>
              <a:t>‹#›</a:t>
            </a:fld>
            <a:endParaRPr lang="en-US" dirty="0"/>
          </a:p>
        </p:txBody>
      </p:sp>
    </p:spTree>
  </p:cSld>
  <p:clrMapOvr>
    <a:masterClrMapping/>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4.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image" Target="../media/image2.png"/><Relationship Id="rId5" Type="http://schemas.openxmlformats.org/officeDocument/2006/relationships/slideLayout" Target="../slideLayouts/slideLayout36.xml"/><Relationship Id="rId10" Type="http://schemas.openxmlformats.org/officeDocument/2006/relationships/theme" Target="../theme/theme4.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image" Target="../media/image5.png"/><Relationship Id="rId5" Type="http://schemas.openxmlformats.org/officeDocument/2006/relationships/slideLayout" Target="../slideLayouts/slideLayout45.xml"/><Relationship Id="rId10" Type="http://schemas.openxmlformats.org/officeDocument/2006/relationships/theme" Target="../theme/theme5.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image" Target="../media/image1.png"/><Relationship Id="rId5" Type="http://schemas.openxmlformats.org/officeDocument/2006/relationships/slideLayout" Target="../slideLayouts/slideLayout54.xml"/><Relationship Id="rId10" Type="http://schemas.openxmlformats.org/officeDocument/2006/relationships/theme" Target="../theme/theme6.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3" name="Rectangle 19"/>
          <p:cNvSpPr>
            <a:spLocks noChangeArrowheads="1"/>
          </p:cNvSpPr>
          <p:nvPr/>
        </p:nvSpPr>
        <p:spPr bwMode="auto">
          <a:xfrm>
            <a:off x="381000" y="304800"/>
            <a:ext cx="8534400" cy="1219200"/>
          </a:xfrm>
          <a:prstGeom prst="rect">
            <a:avLst/>
          </a:prstGeom>
          <a:solidFill>
            <a:srgbClr val="4E2AB8"/>
          </a:solidFill>
          <a:ln w="9525" algn="ctr">
            <a:noFill/>
            <a:miter lim="800000"/>
            <a:headEnd/>
            <a:tailEnd/>
          </a:ln>
          <a:effectLst/>
        </p:spPr>
        <p:txBody>
          <a:bodyPr wrap="none" anchor="ctr"/>
          <a:lstStyle/>
          <a:p>
            <a:pPr>
              <a:defRPr/>
            </a:pPr>
            <a:endParaRPr lang="en-US" dirty="0"/>
          </a:p>
        </p:txBody>
      </p:sp>
      <p:sp>
        <p:nvSpPr>
          <p:cNvPr id="6147" name="Rectangle 2"/>
          <p:cNvSpPr>
            <a:spLocks noGrp="1" noChangeArrowheads="1"/>
          </p:cNvSpPr>
          <p:nvPr>
            <p:ph type="title"/>
          </p:nvPr>
        </p:nvSpPr>
        <p:spPr bwMode="auto">
          <a:xfrm>
            <a:off x="533400" y="2743200"/>
            <a:ext cx="80772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8"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66569"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12" name="Oval 11"/>
          <p:cNvSpPr/>
          <p:nvPr/>
        </p:nvSpPr>
        <p:spPr bwMode="auto">
          <a:xfrm>
            <a:off x="457200" y="1143000"/>
            <a:ext cx="1600200" cy="1524000"/>
          </a:xfrm>
          <a:prstGeom prst="ellipse">
            <a:avLst/>
          </a:prstGeom>
          <a:noFill/>
          <a:ln w="9525" cap="flat" cmpd="sng" algn="ctr">
            <a:solidFill>
              <a:srgbClr val="339933">
                <a:alpha val="0"/>
              </a:srgbClr>
            </a:solidFill>
            <a:prstDash val="solid"/>
            <a:round/>
            <a:headEnd type="none" w="med" len="med"/>
            <a:tailEnd type="none" w="med" len="med"/>
          </a:ln>
          <a:effectLst/>
        </p:spPr>
        <p:txBody>
          <a:bodyPr/>
          <a:lstStyle/>
          <a:p>
            <a:pPr algn="r" eaLnBrk="1" hangingPunct="1">
              <a:defRPr/>
            </a:pPr>
            <a:endParaRPr lang="en-US" sz="1800">
              <a:solidFill>
                <a:schemeClr val="tx1"/>
              </a:solidFill>
            </a:endParaRPr>
          </a:p>
        </p:txBody>
      </p:sp>
      <p:pic>
        <p:nvPicPr>
          <p:cNvPr id="6151" name="Picture 12" descr="pink shirt girl"/>
          <p:cNvPicPr>
            <a:picLocks noChangeAspect="1" noChangeArrowheads="1"/>
          </p:cNvPicPr>
          <p:nvPr/>
        </p:nvPicPr>
        <p:blipFill>
          <a:blip r:embed="rId13" cstate="print"/>
          <a:srcRect/>
          <a:stretch>
            <a:fillRect/>
          </a:stretch>
        </p:blipFill>
        <p:spPr bwMode="auto">
          <a:xfrm>
            <a:off x="7924800" y="304800"/>
            <a:ext cx="876300" cy="876300"/>
          </a:xfrm>
          <a:prstGeom prst="rect">
            <a:avLst/>
          </a:prstGeom>
          <a:noFill/>
          <a:ln w="9525">
            <a:noFill/>
            <a:miter lim="800000"/>
            <a:headEnd/>
            <a:tailEnd/>
          </a:ln>
        </p:spPr>
      </p:pic>
      <p:pic>
        <p:nvPicPr>
          <p:cNvPr id="6152" name="Picture 14" descr="blond_happy_baby"/>
          <p:cNvPicPr>
            <a:picLocks noChangeAspect="1" noChangeArrowheads="1"/>
          </p:cNvPicPr>
          <p:nvPr/>
        </p:nvPicPr>
        <p:blipFill>
          <a:blip r:embed="rId14" cstate="print"/>
          <a:srcRect/>
          <a:stretch>
            <a:fillRect/>
          </a:stretch>
        </p:blipFill>
        <p:spPr bwMode="auto">
          <a:xfrm>
            <a:off x="6705600" y="304800"/>
            <a:ext cx="895350" cy="881063"/>
          </a:xfrm>
          <a:prstGeom prst="rect">
            <a:avLst/>
          </a:prstGeom>
          <a:noFill/>
          <a:ln w="9525">
            <a:noFill/>
            <a:miter lim="800000"/>
            <a:headEnd/>
            <a:tailEnd/>
          </a:ln>
        </p:spPr>
      </p:pic>
      <p:pic>
        <p:nvPicPr>
          <p:cNvPr id="6153" name="Picture 16" descr="girl_with_ball"/>
          <p:cNvPicPr>
            <a:picLocks noChangeAspect="1" noChangeArrowheads="1"/>
          </p:cNvPicPr>
          <p:nvPr/>
        </p:nvPicPr>
        <p:blipFill>
          <a:blip r:embed="rId15" cstate="print"/>
          <a:srcRect/>
          <a:stretch>
            <a:fillRect/>
          </a:stretch>
        </p:blipFill>
        <p:spPr bwMode="auto">
          <a:xfrm>
            <a:off x="5486400" y="381000"/>
            <a:ext cx="819150" cy="806450"/>
          </a:xfrm>
          <a:prstGeom prst="rect">
            <a:avLst/>
          </a:prstGeom>
          <a:noFill/>
          <a:ln w="9525">
            <a:noFill/>
            <a:miter lim="800000"/>
            <a:headEnd/>
            <a:tailEnd/>
          </a:ln>
        </p:spPr>
      </p:pic>
      <p:pic>
        <p:nvPicPr>
          <p:cNvPr id="6154" name="Picture 15" descr="girl_in_wheelchair"/>
          <p:cNvPicPr>
            <a:picLocks noChangeAspect="1" noChangeArrowheads="1"/>
          </p:cNvPicPr>
          <p:nvPr/>
        </p:nvPicPr>
        <p:blipFill>
          <a:blip r:embed="rId16" cstate="print"/>
          <a:srcRect/>
          <a:stretch>
            <a:fillRect/>
          </a:stretch>
        </p:blipFill>
        <p:spPr bwMode="auto">
          <a:xfrm>
            <a:off x="6096000" y="685800"/>
            <a:ext cx="838200" cy="825500"/>
          </a:xfrm>
          <a:prstGeom prst="rect">
            <a:avLst/>
          </a:prstGeom>
          <a:noFill/>
          <a:ln w="9525">
            <a:noFill/>
            <a:miter lim="800000"/>
            <a:headEnd/>
            <a:tailEnd/>
          </a:ln>
        </p:spPr>
      </p:pic>
      <p:pic>
        <p:nvPicPr>
          <p:cNvPr id="6155" name="Picture 13" descr="tie_dye_boy"/>
          <p:cNvPicPr>
            <a:picLocks noChangeAspect="1" noChangeArrowheads="1"/>
          </p:cNvPicPr>
          <p:nvPr/>
        </p:nvPicPr>
        <p:blipFill>
          <a:blip r:embed="rId17" cstate="print"/>
          <a:srcRect/>
          <a:stretch>
            <a:fillRect/>
          </a:stretch>
        </p:blipFill>
        <p:spPr bwMode="auto">
          <a:xfrm>
            <a:off x="7315200" y="609600"/>
            <a:ext cx="895350" cy="881063"/>
          </a:xfrm>
          <a:prstGeom prst="rect">
            <a:avLst/>
          </a:prstGeom>
          <a:noFill/>
          <a:ln w="9525">
            <a:noFill/>
            <a:miter lim="800000"/>
            <a:headEnd/>
            <a:tailEnd/>
          </a:ln>
        </p:spPr>
      </p:pic>
      <p:pic>
        <p:nvPicPr>
          <p:cNvPr id="6156" name="Picture 17" descr="eco_round_logo_w_purple"/>
          <p:cNvPicPr>
            <a:picLocks noChangeAspect="1" noChangeArrowheads="1"/>
          </p:cNvPicPr>
          <p:nvPr/>
        </p:nvPicPr>
        <p:blipFill>
          <a:blip r:embed="rId18" cstate="print"/>
          <a:srcRect/>
          <a:stretch>
            <a:fillRect/>
          </a:stretch>
        </p:blipFill>
        <p:spPr bwMode="auto">
          <a:xfrm>
            <a:off x="457200" y="228600"/>
            <a:ext cx="1752600" cy="1700213"/>
          </a:xfrm>
          <a:prstGeom prst="rect">
            <a:avLst/>
          </a:prstGeom>
          <a:noFill/>
          <a:ln w="9525">
            <a:noFill/>
            <a:miter lim="800000"/>
            <a:headEnd/>
            <a:tailEnd/>
          </a:ln>
        </p:spPr>
      </p:pic>
      <p:sp>
        <p:nvSpPr>
          <p:cNvPr id="17" name="Date Placeholder 16"/>
          <p:cNvSpPr>
            <a:spLocks noGrp="1"/>
          </p:cNvSpPr>
          <p:nvPr>
            <p:ph type="dt" sz="half" idx="2"/>
          </p:nvPr>
        </p:nvSpPr>
        <p:spPr>
          <a:xfrm>
            <a:off x="457200" y="6356350"/>
            <a:ext cx="2590800" cy="365125"/>
          </a:xfrm>
          <a:prstGeom prst="rect">
            <a:avLst/>
          </a:prstGeom>
        </p:spPr>
        <p:txBody>
          <a:bodyPr vert="horz" lIns="91440" tIns="45720" rIns="91440" bIns="45720" rtlCol="0" anchor="ctr"/>
          <a:lstStyle>
            <a:lvl1pPr algn="l">
              <a:defRPr sz="1200">
                <a:solidFill>
                  <a:srgbClr val="000099"/>
                </a:solidFill>
                <a:latin typeface="Arial" charset="0"/>
              </a:defRPr>
            </a:lvl1pPr>
          </a:lstStyle>
          <a:p>
            <a:pPr>
              <a:defRPr/>
            </a:pPr>
            <a:endParaRPr lang="en-US"/>
          </a:p>
        </p:txBody>
      </p:sp>
      <p:sp>
        <p:nvSpPr>
          <p:cNvPr id="18" name="Footer Placeholder 1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a:t>Early Childhood Outcomes Center</a:t>
            </a:r>
          </a:p>
        </p:txBody>
      </p:sp>
      <p:sp>
        <p:nvSpPr>
          <p:cNvPr id="19" name="Slide Number Placeholder 1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0099"/>
                </a:solidFill>
                <a:latin typeface="Arial" charset="0"/>
              </a:defRPr>
            </a:lvl1pPr>
          </a:lstStyle>
          <a:p>
            <a:pPr>
              <a:defRPr/>
            </a:pPr>
            <a:fld id="{CFA39685-D68F-4561-B745-71463EE09FC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94" r:id="rId1"/>
    <p:sldLayoutId id="2147484795" r:id="rId2"/>
    <p:sldLayoutId id="2147484753" r:id="rId3"/>
    <p:sldLayoutId id="2147484754" r:id="rId4"/>
    <p:sldLayoutId id="2147484755" r:id="rId5"/>
    <p:sldLayoutId id="2147484756" r:id="rId6"/>
    <p:sldLayoutId id="2147484757" r:id="rId7"/>
    <p:sldLayoutId id="2147484758" r:id="rId8"/>
    <p:sldLayoutId id="2147484759" r:id="rId9"/>
    <p:sldLayoutId id="2147484811" r:id="rId10"/>
    <p:sldLayoutId id="2147484812" r:id="rId11"/>
  </p:sldLayoutIdLst>
  <p:transition>
    <p:split orient="vert"/>
  </p:transition>
  <p:hf hdr="0" dt="0"/>
  <p:txStyles>
    <p:titleStyle>
      <a:lvl1pPr algn="r" rtl="0" eaLnBrk="0" fontAlgn="base" hangingPunct="0">
        <a:spcBef>
          <a:spcPct val="0"/>
        </a:spcBef>
        <a:spcAft>
          <a:spcPct val="0"/>
        </a:spcAft>
        <a:defRPr sz="3600" b="1">
          <a:solidFill>
            <a:srgbClr val="224568"/>
          </a:solidFill>
          <a:latin typeface="+mj-lt"/>
          <a:ea typeface="+mj-ea"/>
          <a:cs typeface="+mj-cs"/>
        </a:defRPr>
      </a:lvl1pPr>
      <a:lvl2pPr algn="r" rtl="0" eaLnBrk="0" fontAlgn="base" hangingPunct="0">
        <a:spcBef>
          <a:spcPct val="0"/>
        </a:spcBef>
        <a:spcAft>
          <a:spcPct val="0"/>
        </a:spcAft>
        <a:defRPr sz="3600" b="1">
          <a:solidFill>
            <a:srgbClr val="224568"/>
          </a:solidFill>
          <a:latin typeface="Arial" charset="0"/>
        </a:defRPr>
      </a:lvl2pPr>
      <a:lvl3pPr algn="r" rtl="0" eaLnBrk="0" fontAlgn="base" hangingPunct="0">
        <a:spcBef>
          <a:spcPct val="0"/>
        </a:spcBef>
        <a:spcAft>
          <a:spcPct val="0"/>
        </a:spcAft>
        <a:defRPr sz="3600" b="1">
          <a:solidFill>
            <a:srgbClr val="224568"/>
          </a:solidFill>
          <a:latin typeface="Arial" charset="0"/>
        </a:defRPr>
      </a:lvl3pPr>
      <a:lvl4pPr algn="r" rtl="0" eaLnBrk="0" fontAlgn="base" hangingPunct="0">
        <a:spcBef>
          <a:spcPct val="0"/>
        </a:spcBef>
        <a:spcAft>
          <a:spcPct val="0"/>
        </a:spcAft>
        <a:defRPr sz="3600" b="1">
          <a:solidFill>
            <a:srgbClr val="224568"/>
          </a:solidFill>
          <a:latin typeface="Arial" charset="0"/>
        </a:defRPr>
      </a:lvl4pPr>
      <a:lvl5pPr algn="r" rtl="0" eaLnBrk="0" fontAlgn="base" hangingPunct="0">
        <a:spcBef>
          <a:spcPct val="0"/>
        </a:spcBef>
        <a:spcAft>
          <a:spcPct val="0"/>
        </a:spcAft>
        <a:defRPr sz="3600" b="1">
          <a:solidFill>
            <a:srgbClr val="224568"/>
          </a:solidFill>
          <a:latin typeface="Arial" charset="0"/>
        </a:defRPr>
      </a:lvl5pPr>
      <a:lvl6pPr marL="457200" algn="r" rtl="0" fontAlgn="base">
        <a:spcBef>
          <a:spcPct val="0"/>
        </a:spcBef>
        <a:spcAft>
          <a:spcPct val="0"/>
        </a:spcAft>
        <a:defRPr sz="4400">
          <a:solidFill>
            <a:schemeClr val="tx1"/>
          </a:solidFill>
          <a:latin typeface="Arial" charset="0"/>
        </a:defRPr>
      </a:lvl6pPr>
      <a:lvl7pPr marL="914400" algn="r" rtl="0" fontAlgn="base">
        <a:spcBef>
          <a:spcPct val="0"/>
        </a:spcBef>
        <a:spcAft>
          <a:spcPct val="0"/>
        </a:spcAft>
        <a:defRPr sz="4400">
          <a:solidFill>
            <a:schemeClr val="tx1"/>
          </a:solidFill>
          <a:latin typeface="Arial" charset="0"/>
        </a:defRPr>
      </a:lvl7pPr>
      <a:lvl8pPr marL="1371600" algn="r" rtl="0" fontAlgn="base">
        <a:spcBef>
          <a:spcPct val="0"/>
        </a:spcBef>
        <a:spcAft>
          <a:spcPct val="0"/>
        </a:spcAft>
        <a:defRPr sz="4400">
          <a:solidFill>
            <a:schemeClr val="tx1"/>
          </a:solidFill>
          <a:latin typeface="Arial" charset="0"/>
        </a:defRPr>
      </a:lvl8pPr>
      <a:lvl9pPr marL="1828800" algn="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pic>
        <p:nvPicPr>
          <p:cNvPr id="7175" name="Picture 14" descr="girl_with_ball"/>
          <p:cNvPicPr>
            <a:picLocks noChangeAspect="1" noChangeArrowheads="1"/>
          </p:cNvPicPr>
          <p:nvPr/>
        </p:nvPicPr>
        <p:blipFill>
          <a:blip r:embed="rId13" cstate="print"/>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127BCD32-B8B1-4B60-800B-62699F4AFF3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760" r:id="rId1"/>
    <p:sldLayoutId id="2147484796" r:id="rId2"/>
    <p:sldLayoutId id="2147484761" r:id="rId3"/>
    <p:sldLayoutId id="2147484762" r:id="rId4"/>
    <p:sldLayoutId id="2147484763" r:id="rId5"/>
    <p:sldLayoutId id="2147484764" r:id="rId6"/>
    <p:sldLayoutId id="2147484765" r:id="rId7"/>
    <p:sldLayoutId id="2147484797" r:id="rId8"/>
    <p:sldLayoutId id="2147484766" r:id="rId9"/>
    <p:sldLayoutId id="2147484807" r:id="rId10"/>
    <p:sldLayoutId id="2147484810" r:id="rId11"/>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6E664CDE-7449-45EB-8EB8-AB4097DD4741}" type="slidenum">
              <a:rPr lang="en-US"/>
              <a:pPr>
                <a:defRPr/>
              </a:pPr>
              <a:t>‹#›</a:t>
            </a:fld>
            <a:endParaRPr lang="en-US" dirty="0"/>
          </a:p>
        </p:txBody>
      </p:sp>
      <p:pic>
        <p:nvPicPr>
          <p:cNvPr id="8201" name="Picture 15" descr="girl_in_wheelchair"/>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67" r:id="rId1"/>
    <p:sldLayoutId id="2147484798" r:id="rId2"/>
    <p:sldLayoutId id="2147484799" r:id="rId3"/>
    <p:sldLayoutId id="2147484768" r:id="rId4"/>
    <p:sldLayoutId id="2147484769" r:id="rId5"/>
    <p:sldLayoutId id="2147484770" r:id="rId6"/>
    <p:sldLayoutId id="2147484771" r:id="rId7"/>
    <p:sldLayoutId id="2147484800" r:id="rId8"/>
    <p:sldLayoutId id="2147484772"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82563"/>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3E0CAFC6-C2FE-4CAB-AE23-784F1376D4EF}" type="slidenum">
              <a:rPr lang="en-US"/>
              <a:pPr>
                <a:defRPr/>
              </a:pPr>
              <a:t>‹#›</a:t>
            </a:fld>
            <a:endParaRPr lang="en-US" dirty="0"/>
          </a:p>
        </p:txBody>
      </p:sp>
      <p:pic>
        <p:nvPicPr>
          <p:cNvPr id="9225" name="Picture 14" descr="blond_happy_baby"/>
          <p:cNvPicPr>
            <a:picLocks noChangeAspect="1" noChangeArrowheads="1"/>
          </p:cNvPicPr>
          <p:nvPr/>
        </p:nvPicPr>
        <p:blipFill>
          <a:blip r:embed="rId11" cstate="print"/>
          <a:srcRect/>
          <a:stretch>
            <a:fillRect/>
          </a:stretch>
        </p:blipFill>
        <p:spPr bwMode="auto">
          <a:xfrm>
            <a:off x="7543800" y="1295400"/>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73" r:id="rId1"/>
    <p:sldLayoutId id="2147484801" r:id="rId2"/>
    <p:sldLayoutId id="2147484774" r:id="rId3"/>
    <p:sldLayoutId id="2147484775" r:id="rId4"/>
    <p:sldLayoutId id="2147484776" r:id="rId5"/>
    <p:sldLayoutId id="2147484777" r:id="rId6"/>
    <p:sldLayoutId id="2147484778" r:id="rId7"/>
    <p:sldLayoutId id="2147484802" r:id="rId8"/>
    <p:sldLayoutId id="2147484779"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136525"/>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DB84FBEA-FAEA-4EFA-B8A0-BE1EE00F58AC}" type="slidenum">
              <a:rPr lang="en-US"/>
              <a:pPr>
                <a:defRPr/>
              </a:pPr>
              <a:t>‹#›</a:t>
            </a:fld>
            <a:endParaRPr lang="en-US" dirty="0"/>
          </a:p>
        </p:txBody>
      </p:sp>
      <p:pic>
        <p:nvPicPr>
          <p:cNvPr id="10249" name="Picture 13" descr="tie_dye_boy"/>
          <p:cNvPicPr>
            <a:picLocks noChangeAspect="1" noChangeArrowheads="1"/>
          </p:cNvPicPr>
          <p:nvPr/>
        </p:nvPicPr>
        <p:blipFill>
          <a:blip r:embed="rId11" cstate="print"/>
          <a:srcRect/>
          <a:stretch>
            <a:fillRect/>
          </a:stretch>
        </p:blipFill>
        <p:spPr bwMode="auto">
          <a:xfrm>
            <a:off x="7543800" y="1247775"/>
            <a:ext cx="822325" cy="8096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0" r:id="rId1"/>
    <p:sldLayoutId id="2147484803" r:id="rId2"/>
    <p:sldLayoutId id="2147484781" r:id="rId3"/>
    <p:sldLayoutId id="2147484782" r:id="rId4"/>
    <p:sldLayoutId id="2147484783" r:id="rId5"/>
    <p:sldLayoutId id="2147484784" r:id="rId6"/>
    <p:sldLayoutId id="2147484785" r:id="rId7"/>
    <p:sldLayoutId id="2147484804" r:id="rId8"/>
    <p:sldLayoutId id="2147484786"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2130425"/>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eaLnBrk="1" hangingPunct="1">
              <a:defRPr/>
            </a:pPr>
            <a:endParaRPr lang="en-US" sz="1800">
              <a:solidFill>
                <a:schemeClr val="tx1"/>
              </a:solidFill>
            </a:endParaRPr>
          </a:p>
        </p:txBody>
      </p:sp>
      <p:sp>
        <p:nvSpPr>
          <p:cNvPr id="191497" name="Text Box 9"/>
          <p:cNvSpPr txBox="1">
            <a:spLocks noChangeArrowheads="1"/>
          </p:cNvSpPr>
          <p:nvPr/>
        </p:nvSpPr>
        <p:spPr bwMode="auto">
          <a:xfrm>
            <a:off x="914400" y="1219200"/>
            <a:ext cx="1752600" cy="366713"/>
          </a:xfrm>
          <a:prstGeom prst="rect">
            <a:avLst/>
          </a:prstGeom>
          <a:noFill/>
          <a:ln w="9525">
            <a:noFill/>
            <a:miter lim="800000"/>
            <a:headEnd/>
            <a:tailEnd/>
          </a:ln>
          <a:effectLst/>
        </p:spPr>
        <p:txBody>
          <a:bodyPr>
            <a:spAutoFit/>
          </a:bodyPr>
          <a:lstStyle/>
          <a:p>
            <a:pPr algn="l" eaLnBrk="1" hangingPunct="1">
              <a:spcBef>
                <a:spcPct val="50000"/>
              </a:spcBef>
              <a:defRPr/>
            </a:pPr>
            <a:endParaRPr lang="en-US" sz="1800">
              <a:solidFill>
                <a:schemeClr val="tx1"/>
              </a:solidFill>
            </a:endParaRPr>
          </a:p>
        </p:txBody>
      </p:sp>
      <p:sp>
        <p:nvSpPr>
          <p:cNvPr id="2059" name="Rectangle 11"/>
          <p:cNvSpPr>
            <a:spLocks noChangeArrowheads="1"/>
          </p:cNvSpPr>
          <p:nvPr/>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defRPr/>
            </a:pPr>
            <a:endParaRPr lang="en-US" dirty="0"/>
          </a:p>
        </p:txBody>
      </p:sp>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a:defRPr/>
            </a:pPr>
            <a:r>
              <a:rPr lang="en-US"/>
              <a:t>Early Childhood Outcomes Center</a:t>
            </a:r>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a:defRPr/>
            </a:pPr>
            <a:fld id="{E86127DA-2B73-4237-ADF3-B61E908059E2}" type="slidenum">
              <a:rPr lang="en-US"/>
              <a:pPr>
                <a:defRPr/>
              </a:pPr>
              <a:t>‹#›</a:t>
            </a:fld>
            <a:endParaRPr lang="en-US" dirty="0"/>
          </a:p>
        </p:txBody>
      </p:sp>
      <p:pic>
        <p:nvPicPr>
          <p:cNvPr id="11273" name="Picture 12" descr="pink shirt girl"/>
          <p:cNvPicPr>
            <a:picLocks noChangeAspect="1" noChangeArrowheads="1"/>
          </p:cNvPicPr>
          <p:nvPr/>
        </p:nvPicPr>
        <p:blipFill>
          <a:blip r:embed="rId11" cstate="print"/>
          <a:srcRect/>
          <a:stretch>
            <a:fillRect/>
          </a:stretch>
        </p:blipFill>
        <p:spPr bwMode="auto">
          <a:xfrm>
            <a:off x="7543800" y="1371600"/>
            <a:ext cx="6858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787" r:id="rId1"/>
    <p:sldLayoutId id="2147484805" r:id="rId2"/>
    <p:sldLayoutId id="2147484788" r:id="rId3"/>
    <p:sldLayoutId id="2147484789" r:id="rId4"/>
    <p:sldLayoutId id="2147484790" r:id="rId5"/>
    <p:sldLayoutId id="2147484791" r:id="rId6"/>
    <p:sldLayoutId id="2147484792" r:id="rId7"/>
    <p:sldLayoutId id="2147484806" r:id="rId8"/>
    <p:sldLayoutId id="2147484793" r:id="rId9"/>
  </p:sldLayoutIdLst>
  <p:transition>
    <p:split orient="vert"/>
  </p:transition>
  <p:hf hd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8.xml"/><Relationship Id="rId5" Type="http://schemas.openxmlformats.org/officeDocument/2006/relationships/hyperlink" Target="mailto:staff@the-eco-center.org" TargetMode="External"/><Relationship Id="rId4" Type="http://schemas.openxmlformats.org/officeDocument/2006/relationships/hyperlink" Target="http://www.the-eco-center.org/"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1.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51.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ags" Target="../tags/tag17.xml"/><Relationship Id="rId5" Type="http://schemas.openxmlformats.org/officeDocument/2006/relationships/hyperlink" Target="http://www.fpg.unc.edu/~eco/pages/training_activities.cfm" TargetMode="External"/><Relationship Id="rId4" Type="http://schemas.openxmlformats.org/officeDocument/2006/relationships/hyperlink" Target="http://www.fpg.unc.edu/~ECO/assets/pdfs/Functional_outcomesHO.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5"/>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
        <p:nvSpPr>
          <p:cNvPr id="4" name="Slide Number Placeholder 6"/>
          <p:cNvSpPr>
            <a:spLocks noGrp="1"/>
          </p:cNvSpPr>
          <p:nvPr>
            <p:ph type="sldNum" sz="quarter" idx="12"/>
          </p:nvPr>
        </p:nvSpPr>
        <p:spPr/>
        <p:txBody>
          <a:bodyPr/>
          <a:lstStyle/>
          <a:p>
            <a:fld id="{801B56BE-7FB5-42FE-8487-B23A4454BD85}" type="slidenum">
              <a:rPr lang="en-US"/>
              <a:pPr/>
              <a:t>1</a:t>
            </a:fld>
            <a:endParaRPr lang="en-US"/>
          </a:p>
        </p:txBody>
      </p:sp>
      <p:sp>
        <p:nvSpPr>
          <p:cNvPr id="450562" name="Rectangle 2"/>
          <p:cNvSpPr>
            <a:spLocks noGrp="1" noChangeArrowheads="1"/>
          </p:cNvSpPr>
          <p:nvPr>
            <p:ph type="body" sz="half" idx="1"/>
          </p:nvPr>
        </p:nvSpPr>
        <p:spPr>
          <a:xfrm>
            <a:off x="838200" y="2438400"/>
            <a:ext cx="7467600" cy="1981200"/>
          </a:xfrm>
        </p:spPr>
        <p:txBody>
          <a:bodyPr/>
          <a:lstStyle/>
          <a:p>
            <a:pPr>
              <a:buFont typeface="Wingdings" pitchFamily="2" charset="2"/>
              <a:buNone/>
            </a:pPr>
            <a:endParaRPr lang="en-US" sz="1600" dirty="0"/>
          </a:p>
          <a:p>
            <a:pPr algn="ctr">
              <a:buFont typeface="Wingdings" pitchFamily="2" charset="2"/>
              <a:buNone/>
            </a:pPr>
            <a:r>
              <a:rPr lang="en-US" sz="2000" dirty="0"/>
              <a:t>	</a:t>
            </a:r>
            <a:r>
              <a:rPr lang="en-US" sz="4000" b="1" dirty="0">
                <a:solidFill>
                  <a:srgbClr val="224568"/>
                </a:solidFill>
              </a:rPr>
              <a:t>Understanding the </a:t>
            </a:r>
            <a:r>
              <a:rPr lang="en-US" sz="4000" b="1" dirty="0" smtClean="0">
                <a:solidFill>
                  <a:srgbClr val="224568"/>
                </a:solidFill>
              </a:rPr>
              <a:t>Three </a:t>
            </a:r>
            <a:r>
              <a:rPr lang="en-US" sz="4000" b="1" dirty="0">
                <a:solidFill>
                  <a:srgbClr val="224568"/>
                </a:solidFill>
              </a:rPr>
              <a:t>Child Outcomes</a:t>
            </a:r>
            <a:r>
              <a:rPr lang="en-US" sz="2800" dirty="0">
                <a:solidFill>
                  <a:srgbClr val="224568"/>
                </a:solidFill>
              </a:rPr>
              <a:t>  </a:t>
            </a:r>
          </a:p>
        </p:txBody>
      </p:sp>
    </p:spTree>
    <p:custDataLst>
      <p:tags r:id="rId1"/>
    </p:custDataLst>
    <p:extLst>
      <p:ext uri="{BB962C8B-B14F-4D97-AF65-F5344CB8AC3E}">
        <p14:creationId xmlns:p14="http://schemas.microsoft.com/office/powerpoint/2010/main" val="1189201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2209800"/>
            <a:ext cx="8077200" cy="3276600"/>
          </a:xfrm>
        </p:spPr>
        <p:txBody>
          <a:bodyPr/>
          <a:lstStyle/>
          <a:p>
            <a:pPr algn="ctr">
              <a:spcBef>
                <a:spcPts val="1200"/>
              </a:spcBef>
              <a:spcAft>
                <a:spcPts val="1200"/>
              </a:spcAft>
            </a:pPr>
            <a:r>
              <a:rPr lang="en-US" i="1" dirty="0" smtClean="0"/>
              <a:t>For more information:  </a:t>
            </a:r>
            <a:br>
              <a:rPr lang="en-US" i="1" dirty="0" smtClean="0"/>
            </a:br>
            <a:r>
              <a:rPr lang="en-US" i="1" dirty="0" smtClean="0"/>
              <a:t/>
            </a:r>
            <a:br>
              <a:rPr lang="en-US" i="1" dirty="0" smtClean="0"/>
            </a:br>
            <a:r>
              <a:rPr lang="en-US" dirty="0" smtClean="0"/>
              <a:t>visit us online </a:t>
            </a:r>
            <a:br>
              <a:rPr lang="en-US" dirty="0" smtClean="0"/>
            </a:br>
            <a:r>
              <a:rPr lang="en-US" dirty="0" smtClean="0">
                <a:hlinkClick r:id="rId4"/>
              </a:rPr>
              <a:t>www.the-eco-center.org</a:t>
            </a:r>
            <a:r>
              <a:rPr lang="en-US" dirty="0" smtClean="0"/>
              <a:t/>
            </a:r>
            <a:br>
              <a:rPr lang="en-US" dirty="0" smtClean="0"/>
            </a:br>
            <a:r>
              <a:rPr lang="en-US" dirty="0" smtClean="0"/>
              <a:t/>
            </a:r>
            <a:br>
              <a:rPr lang="en-US" dirty="0" smtClean="0"/>
            </a:br>
            <a:r>
              <a:rPr lang="en-US" dirty="0" smtClean="0"/>
              <a:t>contact us </a:t>
            </a:r>
            <a:br>
              <a:rPr lang="en-US" dirty="0" smtClean="0"/>
            </a:br>
            <a:r>
              <a:rPr lang="en-US" dirty="0" smtClean="0">
                <a:hlinkClick r:id="rId5"/>
              </a:rPr>
              <a:t>staff@the-eco-center.org</a:t>
            </a:r>
            <a:r>
              <a:rPr lang="en-US" dirty="0" smtClean="0"/>
              <a:t> </a:t>
            </a:r>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
        <p:nvSpPr>
          <p:cNvPr id="4" name="Slide Number Placeholder 3"/>
          <p:cNvSpPr>
            <a:spLocks noGrp="1"/>
          </p:cNvSpPr>
          <p:nvPr>
            <p:ph type="sldNum" sz="quarter" idx="12"/>
          </p:nvPr>
        </p:nvSpPr>
        <p:spPr>
          <a:prstGeom prst="rect">
            <a:avLst/>
          </a:prstGeom>
        </p:spPr>
        <p:txBody>
          <a:bodyPr/>
          <a:lstStyle/>
          <a:p>
            <a:pPr>
              <a:defRPr/>
            </a:pPr>
            <a:fld id="{375B5C1F-A8C5-424E-9894-3AA0CD7A156E}" type="slidenum">
              <a:rPr lang="en-US" smtClean="0"/>
              <a:pPr>
                <a:defRPr/>
              </a:pPr>
              <a:t>10</a:t>
            </a:fld>
            <a:endParaRPr lang="en-US" dirty="0"/>
          </a:p>
        </p:txBody>
      </p:sp>
    </p:spTree>
    <p:custDataLst>
      <p:tags r:id="rId1"/>
    </p:custDataLst>
    <p:extLst>
      <p:ext uri="{BB962C8B-B14F-4D97-AF65-F5344CB8AC3E}">
        <p14:creationId xmlns:p14="http://schemas.microsoft.com/office/powerpoint/2010/main" val="4284227487"/>
      </p:ext>
    </p:extLst>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24" name="Rectangle 16"/>
          <p:cNvSpPr>
            <a:spLocks noGrp="1" noChangeArrowheads="1"/>
          </p:cNvSpPr>
          <p:nvPr>
            <p:ph type="title"/>
          </p:nvPr>
        </p:nvSpPr>
        <p:spPr>
          <a:xfrm>
            <a:off x="533400" y="304800"/>
            <a:ext cx="8077200" cy="1143000"/>
          </a:xfrm>
        </p:spPr>
        <p:txBody>
          <a:bodyPr/>
          <a:lstStyle/>
          <a:p>
            <a:r>
              <a:rPr lang="en-US" dirty="0"/>
              <a:t>The Three Child Outcomes</a:t>
            </a:r>
          </a:p>
        </p:txBody>
      </p:sp>
      <p:sp>
        <p:nvSpPr>
          <p:cNvPr id="452627" name="Rectangle 19"/>
          <p:cNvSpPr>
            <a:spLocks noGrp="1" noChangeArrowheads="1"/>
          </p:cNvSpPr>
          <p:nvPr>
            <p:ph idx="1"/>
          </p:nvPr>
        </p:nvSpPr>
        <p:spPr/>
        <p:txBody>
          <a:bodyPr/>
          <a:lstStyle/>
          <a:p>
            <a:pPr>
              <a:spcAft>
                <a:spcPts val="1200"/>
              </a:spcAft>
            </a:pPr>
            <a:r>
              <a:rPr lang="en-US" dirty="0"/>
              <a:t>Children have positive social-emotional skills (including social relationships)</a:t>
            </a:r>
          </a:p>
          <a:p>
            <a:pPr>
              <a:spcAft>
                <a:spcPts val="1200"/>
              </a:spcAft>
            </a:pPr>
            <a:r>
              <a:rPr lang="en-US" dirty="0" smtClean="0"/>
              <a:t>Children </a:t>
            </a:r>
            <a:r>
              <a:rPr lang="en-US" dirty="0"/>
              <a:t>acquire and use knowledge and skills (including early language</a:t>
            </a:r>
            <a:r>
              <a:rPr lang="en-US" dirty="0" smtClean="0"/>
              <a:t>/ communication and </a:t>
            </a:r>
            <a:r>
              <a:rPr lang="en-US" dirty="0"/>
              <a:t>early literacy)</a:t>
            </a:r>
          </a:p>
          <a:p>
            <a:pPr>
              <a:spcAft>
                <a:spcPts val="1200"/>
              </a:spcAft>
            </a:pPr>
            <a:r>
              <a:rPr lang="en-US" dirty="0" smtClean="0"/>
              <a:t>Children </a:t>
            </a:r>
            <a:r>
              <a:rPr lang="en-US" dirty="0"/>
              <a:t>use appropriate behaviors to meet their needs</a:t>
            </a:r>
          </a:p>
        </p:txBody>
      </p:sp>
      <p:sp>
        <p:nvSpPr>
          <p:cNvPr id="5" name="Slide Number Placeholder 5"/>
          <p:cNvSpPr>
            <a:spLocks noGrp="1"/>
          </p:cNvSpPr>
          <p:nvPr>
            <p:ph type="sldNum" sz="quarter" idx="10"/>
          </p:nvPr>
        </p:nvSpPr>
        <p:spPr/>
        <p:txBody>
          <a:bodyPr/>
          <a:lstStyle/>
          <a:p>
            <a:fld id="{BB6962D8-C157-4727-9DAD-14F3B284335E}" type="slidenum">
              <a:rPr lang="en-US"/>
              <a:pPr/>
              <a:t>2</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1848588759"/>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64" name="Rectangle 8"/>
          <p:cNvSpPr>
            <a:spLocks noGrp="1" noChangeArrowheads="1"/>
          </p:cNvSpPr>
          <p:nvPr>
            <p:ph type="title"/>
          </p:nvPr>
        </p:nvSpPr>
        <p:spPr>
          <a:xfrm>
            <a:off x="533400" y="304800"/>
            <a:ext cx="8077200" cy="1143000"/>
          </a:xfrm>
        </p:spPr>
        <p:txBody>
          <a:bodyPr/>
          <a:lstStyle/>
          <a:p>
            <a:r>
              <a:rPr lang="en-US" dirty="0"/>
              <a:t>Outcomes Are Functional</a:t>
            </a:r>
          </a:p>
        </p:txBody>
      </p:sp>
      <p:sp>
        <p:nvSpPr>
          <p:cNvPr id="454666" name="Rectangle 10"/>
          <p:cNvSpPr>
            <a:spLocks noGrp="1" noChangeArrowheads="1"/>
          </p:cNvSpPr>
          <p:nvPr>
            <p:ph idx="1"/>
          </p:nvPr>
        </p:nvSpPr>
        <p:spPr/>
        <p:txBody>
          <a:bodyPr/>
          <a:lstStyle/>
          <a:p>
            <a:pPr>
              <a:buFont typeface="Wingdings" pitchFamily="2" charset="2"/>
              <a:buNone/>
            </a:pPr>
            <a:r>
              <a:rPr lang="en-US" dirty="0"/>
              <a:t>Functional outcomes: </a:t>
            </a:r>
          </a:p>
          <a:p>
            <a:pPr>
              <a:spcAft>
                <a:spcPts val="1200"/>
              </a:spcAft>
            </a:pPr>
            <a:r>
              <a:rPr lang="en-US" dirty="0"/>
              <a:t>Refer to things that are meaningful to the child in the context of everyday living</a:t>
            </a:r>
          </a:p>
          <a:p>
            <a:pPr>
              <a:spcAft>
                <a:spcPts val="1200"/>
              </a:spcAft>
            </a:pPr>
            <a:r>
              <a:rPr lang="en-US" dirty="0"/>
              <a:t>Refer to an integrated series of behaviors or skills that allow the child to achieve the important everyday goals</a:t>
            </a:r>
          </a:p>
          <a:p>
            <a:endParaRPr lang="en-US" dirty="0"/>
          </a:p>
          <a:p>
            <a:endParaRPr lang="en-US" dirty="0"/>
          </a:p>
        </p:txBody>
      </p:sp>
      <p:sp>
        <p:nvSpPr>
          <p:cNvPr id="5" name="Slide Number Placeholder 5"/>
          <p:cNvSpPr>
            <a:spLocks noGrp="1"/>
          </p:cNvSpPr>
          <p:nvPr>
            <p:ph type="sldNum" sz="quarter" idx="10"/>
          </p:nvPr>
        </p:nvSpPr>
        <p:spPr/>
        <p:txBody>
          <a:bodyPr/>
          <a:lstStyle/>
          <a:p>
            <a:fld id="{7F3DE767-BFB6-4DCB-A391-F648827D1419}" type="slidenum">
              <a:rPr lang="en-US"/>
              <a:pPr/>
              <a:t>3</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50959716"/>
      </p:ext>
    </p:extLst>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902" name="Rectangle 6"/>
          <p:cNvSpPr>
            <a:spLocks noGrp="1" noChangeArrowheads="1"/>
          </p:cNvSpPr>
          <p:nvPr>
            <p:ph type="title"/>
          </p:nvPr>
        </p:nvSpPr>
        <p:spPr/>
        <p:txBody>
          <a:bodyPr/>
          <a:lstStyle/>
          <a:p>
            <a:r>
              <a:rPr lang="en-US"/>
              <a:t>Children Have Positive </a:t>
            </a:r>
            <a:br>
              <a:rPr lang="en-US"/>
            </a:br>
            <a:r>
              <a:rPr lang="en-US"/>
              <a:t>Social Relationships </a:t>
            </a:r>
          </a:p>
        </p:txBody>
      </p:sp>
      <p:sp>
        <p:nvSpPr>
          <p:cNvPr id="464905" name="Rectangle 9"/>
          <p:cNvSpPr>
            <a:spLocks noGrp="1" noChangeArrowheads="1"/>
          </p:cNvSpPr>
          <p:nvPr>
            <p:ph idx="1"/>
          </p:nvPr>
        </p:nvSpPr>
        <p:spPr>
          <a:xfrm>
            <a:off x="457200" y="1828800"/>
            <a:ext cx="8229600" cy="4187952"/>
          </a:xfrm>
        </p:spPr>
        <p:txBody>
          <a:bodyPr/>
          <a:lstStyle/>
          <a:p>
            <a:pPr>
              <a:lnSpc>
                <a:spcPct val="90000"/>
              </a:lnSpc>
            </a:pPr>
            <a:r>
              <a:rPr lang="en-US" dirty="0"/>
              <a:t>Involves:</a:t>
            </a:r>
          </a:p>
          <a:p>
            <a:pPr lvl="1">
              <a:lnSpc>
                <a:spcPct val="90000"/>
              </a:lnSpc>
            </a:pPr>
            <a:r>
              <a:rPr lang="en-US" sz="2600" dirty="0"/>
              <a:t>Relating with adults</a:t>
            </a:r>
          </a:p>
          <a:p>
            <a:pPr lvl="1">
              <a:lnSpc>
                <a:spcPct val="90000"/>
              </a:lnSpc>
            </a:pPr>
            <a:r>
              <a:rPr lang="en-US" sz="2600" dirty="0"/>
              <a:t>Relating with other children</a:t>
            </a:r>
          </a:p>
          <a:p>
            <a:pPr lvl="1">
              <a:lnSpc>
                <a:spcPct val="90000"/>
              </a:lnSpc>
            </a:pPr>
            <a:r>
              <a:rPr lang="en-US" sz="2600" dirty="0"/>
              <a:t>For older children, following rules related to groups or interacting with others</a:t>
            </a:r>
          </a:p>
          <a:p>
            <a:pPr>
              <a:lnSpc>
                <a:spcPct val="90000"/>
              </a:lnSpc>
            </a:pPr>
            <a:r>
              <a:rPr lang="en-US" dirty="0" smtClean="0"/>
              <a:t>Includes </a:t>
            </a:r>
            <a:r>
              <a:rPr lang="en-US" dirty="0"/>
              <a:t>areas like:</a:t>
            </a:r>
          </a:p>
          <a:p>
            <a:pPr lvl="1">
              <a:lnSpc>
                <a:spcPct val="90000"/>
              </a:lnSpc>
            </a:pPr>
            <a:r>
              <a:rPr lang="en-US" sz="2600" dirty="0"/>
              <a:t>Attachment/separation/autonomy</a:t>
            </a:r>
          </a:p>
          <a:p>
            <a:pPr lvl="1">
              <a:lnSpc>
                <a:spcPct val="90000"/>
              </a:lnSpc>
            </a:pPr>
            <a:r>
              <a:rPr lang="en-US" sz="2600" dirty="0"/>
              <a:t>Expressing emotions and feelings</a:t>
            </a:r>
          </a:p>
          <a:p>
            <a:pPr lvl="1">
              <a:lnSpc>
                <a:spcPct val="90000"/>
              </a:lnSpc>
            </a:pPr>
            <a:r>
              <a:rPr lang="en-US" sz="2600" dirty="0"/>
              <a:t>Learning rules and expectations</a:t>
            </a:r>
          </a:p>
          <a:p>
            <a:pPr lvl="1">
              <a:lnSpc>
                <a:spcPct val="90000"/>
              </a:lnSpc>
            </a:pPr>
            <a:r>
              <a:rPr lang="en-US" sz="2600" dirty="0"/>
              <a:t>Social interactions and play</a:t>
            </a:r>
          </a:p>
        </p:txBody>
      </p:sp>
      <p:sp>
        <p:nvSpPr>
          <p:cNvPr id="5" name="Slide Number Placeholder 5"/>
          <p:cNvSpPr>
            <a:spLocks noGrp="1"/>
          </p:cNvSpPr>
          <p:nvPr>
            <p:ph type="sldNum" sz="quarter" idx="10"/>
          </p:nvPr>
        </p:nvSpPr>
        <p:spPr/>
        <p:txBody>
          <a:bodyPr/>
          <a:lstStyle/>
          <a:p>
            <a:fld id="{8798462E-9A7A-4C5D-A276-43025150A1BF}" type="slidenum">
              <a:rPr lang="en-US"/>
              <a:pPr/>
              <a:t>4</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4157608912"/>
      </p:ext>
    </p:extLst>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50" name="Rectangle 6"/>
          <p:cNvSpPr>
            <a:spLocks noGrp="1" noChangeArrowheads="1"/>
          </p:cNvSpPr>
          <p:nvPr>
            <p:ph type="title"/>
          </p:nvPr>
        </p:nvSpPr>
        <p:spPr/>
        <p:txBody>
          <a:bodyPr/>
          <a:lstStyle/>
          <a:p>
            <a:r>
              <a:rPr lang="en-US" dirty="0"/>
              <a:t>Children Acquire and Use   Knowledge and Skills </a:t>
            </a:r>
          </a:p>
        </p:txBody>
      </p:sp>
      <p:sp>
        <p:nvSpPr>
          <p:cNvPr id="466952" name="Rectangle 8"/>
          <p:cNvSpPr>
            <a:spLocks noGrp="1" noChangeArrowheads="1"/>
          </p:cNvSpPr>
          <p:nvPr>
            <p:ph idx="1"/>
          </p:nvPr>
        </p:nvSpPr>
        <p:spPr>
          <a:xfrm>
            <a:off x="457200" y="1981200"/>
            <a:ext cx="8229600" cy="4187952"/>
          </a:xfrm>
        </p:spPr>
        <p:txBody>
          <a:bodyPr/>
          <a:lstStyle/>
          <a:p>
            <a:pPr>
              <a:lnSpc>
                <a:spcPct val="80000"/>
              </a:lnSpc>
            </a:pPr>
            <a:r>
              <a:rPr lang="en-US" sz="2400" dirty="0"/>
              <a:t>Involves:</a:t>
            </a:r>
          </a:p>
          <a:p>
            <a:pPr lvl="1">
              <a:lnSpc>
                <a:spcPct val="80000"/>
              </a:lnSpc>
            </a:pPr>
            <a:r>
              <a:rPr lang="en-US" sz="2400" dirty="0" smtClean="0"/>
              <a:t>Thinking and reasoning</a:t>
            </a:r>
            <a:endParaRPr lang="en-US" sz="2400" dirty="0"/>
          </a:p>
          <a:p>
            <a:pPr lvl="1">
              <a:lnSpc>
                <a:spcPct val="80000"/>
              </a:lnSpc>
            </a:pPr>
            <a:r>
              <a:rPr lang="en-US" sz="2400" dirty="0"/>
              <a:t>Remembering</a:t>
            </a:r>
          </a:p>
          <a:p>
            <a:pPr lvl="1">
              <a:lnSpc>
                <a:spcPct val="80000"/>
              </a:lnSpc>
            </a:pPr>
            <a:r>
              <a:rPr lang="en-US" sz="2400" dirty="0"/>
              <a:t>Problem solving</a:t>
            </a:r>
          </a:p>
          <a:p>
            <a:pPr lvl="1">
              <a:lnSpc>
                <a:spcPct val="80000"/>
              </a:lnSpc>
            </a:pPr>
            <a:r>
              <a:rPr lang="en-US" sz="2400" dirty="0"/>
              <a:t>Using symbols and language</a:t>
            </a:r>
          </a:p>
          <a:p>
            <a:pPr lvl="1">
              <a:lnSpc>
                <a:spcPct val="80000"/>
              </a:lnSpc>
            </a:pPr>
            <a:r>
              <a:rPr lang="en-US" sz="2400" dirty="0"/>
              <a:t>Understanding physical and social </a:t>
            </a:r>
            <a:r>
              <a:rPr lang="en-US" sz="2400" dirty="0" smtClean="0"/>
              <a:t>worlds</a:t>
            </a:r>
          </a:p>
          <a:p>
            <a:pPr>
              <a:lnSpc>
                <a:spcPct val="80000"/>
              </a:lnSpc>
              <a:spcBef>
                <a:spcPts val="1200"/>
              </a:spcBef>
            </a:pPr>
            <a:r>
              <a:rPr lang="en-US" sz="2400" dirty="0"/>
              <a:t>Includes:</a:t>
            </a:r>
          </a:p>
          <a:p>
            <a:pPr lvl="1">
              <a:lnSpc>
                <a:spcPct val="80000"/>
              </a:lnSpc>
            </a:pPr>
            <a:r>
              <a:rPr lang="en-US" sz="2400" dirty="0"/>
              <a:t>Early concepts—symbols, pictures, numbers, classification, spatial relationships</a:t>
            </a:r>
          </a:p>
          <a:p>
            <a:pPr lvl="1">
              <a:lnSpc>
                <a:spcPct val="80000"/>
              </a:lnSpc>
            </a:pPr>
            <a:r>
              <a:rPr lang="en-US" sz="2400" dirty="0"/>
              <a:t>Imitation</a:t>
            </a:r>
          </a:p>
          <a:p>
            <a:pPr lvl="1">
              <a:lnSpc>
                <a:spcPct val="80000"/>
              </a:lnSpc>
            </a:pPr>
            <a:r>
              <a:rPr lang="en-US" sz="2400" dirty="0"/>
              <a:t>Object permanence</a:t>
            </a:r>
          </a:p>
          <a:p>
            <a:pPr lvl="1">
              <a:lnSpc>
                <a:spcPct val="80000"/>
              </a:lnSpc>
            </a:pPr>
            <a:r>
              <a:rPr lang="en-US" sz="2400" dirty="0"/>
              <a:t>Expressive language and communication</a:t>
            </a:r>
          </a:p>
          <a:p>
            <a:pPr lvl="1">
              <a:lnSpc>
                <a:spcPct val="80000"/>
              </a:lnSpc>
            </a:pPr>
            <a:r>
              <a:rPr lang="en-US" sz="2400" dirty="0"/>
              <a:t>Early literacy</a:t>
            </a:r>
          </a:p>
          <a:p>
            <a:pPr lvl="1">
              <a:lnSpc>
                <a:spcPct val="80000"/>
              </a:lnSpc>
            </a:pPr>
            <a:endParaRPr lang="en-US" dirty="0"/>
          </a:p>
        </p:txBody>
      </p:sp>
      <p:sp>
        <p:nvSpPr>
          <p:cNvPr id="5" name="Slide Number Placeholder 5"/>
          <p:cNvSpPr>
            <a:spLocks noGrp="1"/>
          </p:cNvSpPr>
          <p:nvPr>
            <p:ph type="sldNum" sz="quarter" idx="10"/>
          </p:nvPr>
        </p:nvSpPr>
        <p:spPr/>
        <p:txBody>
          <a:bodyPr/>
          <a:lstStyle/>
          <a:p>
            <a:fld id="{705997D9-3B82-49C8-B92D-F178F9427F78}" type="slidenum">
              <a:rPr lang="en-US"/>
              <a:pPr/>
              <a:t>5</a:t>
            </a:fld>
            <a:endParaRPr lang="en-US"/>
          </a:p>
        </p:txBody>
      </p:sp>
    </p:spTree>
    <p:custDataLst>
      <p:tags r:id="rId1"/>
    </p:custDataLst>
    <p:extLst>
      <p:ext uri="{BB962C8B-B14F-4D97-AF65-F5344CB8AC3E}">
        <p14:creationId xmlns:p14="http://schemas.microsoft.com/office/powerpoint/2010/main" val="3109976506"/>
      </p:ext>
    </p:extLst>
  </p:cSld>
  <p:clrMapOvr>
    <a:masterClrMapping/>
  </p:clrMapOvr>
  <p:transition>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7" name="Rectangle 5"/>
          <p:cNvSpPr>
            <a:spLocks noGrp="1" noChangeArrowheads="1"/>
          </p:cNvSpPr>
          <p:nvPr>
            <p:ph type="title"/>
          </p:nvPr>
        </p:nvSpPr>
        <p:spPr/>
        <p:txBody>
          <a:bodyPr/>
          <a:lstStyle/>
          <a:p>
            <a:r>
              <a:rPr lang="en-US"/>
              <a:t>Children Take Appropriate Action to Meet Their Needs </a:t>
            </a:r>
          </a:p>
        </p:txBody>
      </p:sp>
      <p:sp>
        <p:nvSpPr>
          <p:cNvPr id="468999" name="Rectangle 7"/>
          <p:cNvSpPr>
            <a:spLocks noGrp="1" noChangeArrowheads="1"/>
          </p:cNvSpPr>
          <p:nvPr>
            <p:ph idx="1"/>
          </p:nvPr>
        </p:nvSpPr>
        <p:spPr>
          <a:xfrm>
            <a:off x="457200" y="1905000"/>
            <a:ext cx="8229600" cy="4187952"/>
          </a:xfrm>
        </p:spPr>
        <p:txBody>
          <a:bodyPr/>
          <a:lstStyle/>
          <a:p>
            <a:pPr>
              <a:lnSpc>
                <a:spcPct val="90000"/>
              </a:lnSpc>
            </a:pPr>
            <a:r>
              <a:rPr lang="en-US" sz="2800" dirty="0"/>
              <a:t>Involves:</a:t>
            </a:r>
          </a:p>
          <a:p>
            <a:pPr lvl="1">
              <a:lnSpc>
                <a:spcPct val="90000"/>
              </a:lnSpc>
            </a:pPr>
            <a:r>
              <a:rPr lang="en-US" sz="2400" dirty="0"/>
              <a:t>Taking care of basic needs</a:t>
            </a:r>
          </a:p>
          <a:p>
            <a:pPr lvl="1">
              <a:lnSpc>
                <a:spcPct val="90000"/>
              </a:lnSpc>
            </a:pPr>
            <a:r>
              <a:rPr lang="en-US" sz="2400" dirty="0"/>
              <a:t>Getting from place to place</a:t>
            </a:r>
          </a:p>
          <a:p>
            <a:pPr lvl="1">
              <a:lnSpc>
                <a:spcPct val="90000"/>
              </a:lnSpc>
            </a:pPr>
            <a:r>
              <a:rPr lang="en-US" sz="2400" dirty="0"/>
              <a:t>Using tools (e.g., fork, toothbrush, crayon)</a:t>
            </a:r>
          </a:p>
          <a:p>
            <a:pPr lvl="1">
              <a:lnSpc>
                <a:spcPct val="90000"/>
              </a:lnSpc>
            </a:pPr>
            <a:r>
              <a:rPr lang="en-US" sz="2400" dirty="0"/>
              <a:t>In older children, contributing to their own health and safety</a:t>
            </a:r>
          </a:p>
          <a:p>
            <a:pPr>
              <a:lnSpc>
                <a:spcPct val="90000"/>
              </a:lnSpc>
            </a:pPr>
            <a:r>
              <a:rPr lang="en-US" sz="2800" dirty="0" smtClean="0"/>
              <a:t>Includes</a:t>
            </a:r>
            <a:r>
              <a:rPr lang="en-US" sz="2800" dirty="0"/>
              <a:t>:</a:t>
            </a:r>
          </a:p>
          <a:p>
            <a:pPr lvl="1">
              <a:lnSpc>
                <a:spcPct val="90000"/>
              </a:lnSpc>
            </a:pPr>
            <a:r>
              <a:rPr lang="en-US" sz="2400" dirty="0"/>
              <a:t>Integrating motor skills to complete tasks</a:t>
            </a:r>
          </a:p>
          <a:p>
            <a:pPr lvl="1">
              <a:lnSpc>
                <a:spcPct val="90000"/>
              </a:lnSpc>
            </a:pPr>
            <a:r>
              <a:rPr lang="en-US" sz="2400" dirty="0"/>
              <a:t>Self-help skills (e.g., dressing, feeding, grooming, toileting, household responsibility)</a:t>
            </a:r>
          </a:p>
          <a:p>
            <a:pPr lvl="1">
              <a:lnSpc>
                <a:spcPct val="90000"/>
              </a:lnSpc>
            </a:pPr>
            <a:r>
              <a:rPr lang="en-US" sz="2400" dirty="0"/>
              <a:t>Acting on the world to get what one wants</a:t>
            </a:r>
          </a:p>
        </p:txBody>
      </p:sp>
      <p:sp>
        <p:nvSpPr>
          <p:cNvPr id="5" name="Slide Number Placeholder 5"/>
          <p:cNvSpPr>
            <a:spLocks noGrp="1"/>
          </p:cNvSpPr>
          <p:nvPr>
            <p:ph type="sldNum" sz="quarter" idx="10"/>
          </p:nvPr>
        </p:nvSpPr>
        <p:spPr/>
        <p:txBody>
          <a:bodyPr/>
          <a:lstStyle/>
          <a:p>
            <a:fld id="{EEE5EF59-100E-4F19-B8B0-458FD937BD0A}" type="slidenum">
              <a:rPr lang="en-US"/>
              <a:pPr/>
              <a:t>6</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3077103802"/>
      </p:ext>
    </p:extLst>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8" name="Rectangle 8"/>
          <p:cNvSpPr>
            <a:spLocks noGrp="1" noChangeArrowheads="1"/>
          </p:cNvSpPr>
          <p:nvPr>
            <p:ph type="title"/>
          </p:nvPr>
        </p:nvSpPr>
        <p:spPr/>
        <p:txBody>
          <a:bodyPr/>
          <a:lstStyle/>
          <a:p>
            <a:r>
              <a:rPr lang="en-US"/>
              <a:t>Outcomes Reflect Global Functioning</a:t>
            </a:r>
          </a:p>
        </p:txBody>
      </p:sp>
      <p:sp>
        <p:nvSpPr>
          <p:cNvPr id="471050" name="Rectangle 10"/>
          <p:cNvSpPr>
            <a:spLocks noGrp="1" noChangeArrowheads="1"/>
          </p:cNvSpPr>
          <p:nvPr>
            <p:ph idx="1"/>
          </p:nvPr>
        </p:nvSpPr>
        <p:spPr/>
        <p:txBody>
          <a:bodyPr/>
          <a:lstStyle/>
          <a:p>
            <a:r>
              <a:rPr lang="en-US" dirty="0"/>
              <a:t>Each outcome is a snapshot of: </a:t>
            </a:r>
          </a:p>
          <a:p>
            <a:pPr lvl="1"/>
            <a:r>
              <a:rPr lang="en-US" dirty="0"/>
              <a:t>The whole child</a:t>
            </a:r>
          </a:p>
          <a:p>
            <a:pPr lvl="1"/>
            <a:r>
              <a:rPr lang="en-US" dirty="0"/>
              <a:t>Status of the child’s current functioning</a:t>
            </a:r>
          </a:p>
          <a:p>
            <a:pPr lvl="1"/>
            <a:r>
              <a:rPr lang="en-US" dirty="0"/>
              <a:t>Functioning across settings and situations</a:t>
            </a:r>
          </a:p>
          <a:p>
            <a:r>
              <a:rPr lang="en-US" dirty="0" smtClean="0"/>
              <a:t>Rather </a:t>
            </a:r>
            <a:r>
              <a:rPr lang="en-US" dirty="0"/>
              <a:t>than:</a:t>
            </a:r>
          </a:p>
          <a:p>
            <a:pPr lvl="1"/>
            <a:r>
              <a:rPr lang="en-US" dirty="0"/>
              <a:t>Skill by skill</a:t>
            </a:r>
          </a:p>
          <a:p>
            <a:pPr lvl="1"/>
            <a:r>
              <a:rPr lang="en-US" dirty="0"/>
              <a:t>In one standardized way</a:t>
            </a:r>
          </a:p>
          <a:p>
            <a:pPr lvl="1"/>
            <a:r>
              <a:rPr lang="en-US" dirty="0"/>
              <a:t>Split by domains</a:t>
            </a:r>
          </a:p>
        </p:txBody>
      </p:sp>
      <p:sp>
        <p:nvSpPr>
          <p:cNvPr id="5" name="Slide Number Placeholder 5"/>
          <p:cNvSpPr>
            <a:spLocks noGrp="1"/>
          </p:cNvSpPr>
          <p:nvPr>
            <p:ph type="sldNum" sz="quarter" idx="10"/>
          </p:nvPr>
        </p:nvSpPr>
        <p:spPr/>
        <p:txBody>
          <a:bodyPr/>
          <a:lstStyle/>
          <a:p>
            <a:fld id="{95ADE8D4-F847-4711-8323-E0FCE168304E}" type="slidenum">
              <a:rPr lang="en-US"/>
              <a:pPr/>
              <a:t>7</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1302655358"/>
      </p:ext>
    </p:extLst>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2" name="Rectangle 4"/>
          <p:cNvSpPr>
            <a:spLocks noGrp="1" noChangeArrowheads="1"/>
          </p:cNvSpPr>
          <p:nvPr>
            <p:ph type="title"/>
          </p:nvPr>
        </p:nvSpPr>
        <p:spPr>
          <a:xfrm>
            <a:off x="457200" y="152400"/>
            <a:ext cx="8382000" cy="1143000"/>
          </a:xfrm>
        </p:spPr>
        <p:txBody>
          <a:bodyPr/>
          <a:lstStyle/>
          <a:p>
            <a:r>
              <a:rPr lang="en-US" dirty="0"/>
              <a:t>The Bottom Line Related to Achievement of the Three Outcomes</a:t>
            </a:r>
          </a:p>
        </p:txBody>
      </p:sp>
      <p:sp>
        <p:nvSpPr>
          <p:cNvPr id="473093" name="Rectangle 5"/>
          <p:cNvSpPr>
            <a:spLocks noGrp="1" noChangeArrowheads="1"/>
          </p:cNvSpPr>
          <p:nvPr>
            <p:ph idx="1"/>
          </p:nvPr>
        </p:nvSpPr>
        <p:spPr/>
        <p:txBody>
          <a:bodyPr/>
          <a:lstStyle/>
          <a:p>
            <a:pPr>
              <a:buFont typeface="Wingdings" pitchFamily="2" charset="2"/>
              <a:buNone/>
            </a:pPr>
            <a:r>
              <a:rPr lang="en-US" dirty="0"/>
              <a:t>	</a:t>
            </a:r>
          </a:p>
          <a:p>
            <a:pPr marL="400050" lvl="1" indent="0">
              <a:buFont typeface="Wingdings" pitchFamily="2" charset="2"/>
              <a:buNone/>
            </a:pPr>
            <a:r>
              <a:rPr lang="en-US" sz="3200" dirty="0" smtClean="0"/>
              <a:t>Early </a:t>
            </a:r>
            <a:r>
              <a:rPr lang="en-US" sz="3200" dirty="0"/>
              <a:t>intervention/early childhood special education strives to achieve all three of the outcomes for </a:t>
            </a:r>
            <a:r>
              <a:rPr lang="en-US" sz="3200" b="1" i="1" dirty="0"/>
              <a:t>all</a:t>
            </a:r>
            <a:r>
              <a:rPr lang="en-US" sz="3200" dirty="0"/>
              <a:t> of the children receiving services</a:t>
            </a:r>
          </a:p>
        </p:txBody>
      </p:sp>
      <p:sp>
        <p:nvSpPr>
          <p:cNvPr id="5" name="Slide Number Placeholder 5"/>
          <p:cNvSpPr>
            <a:spLocks noGrp="1"/>
          </p:cNvSpPr>
          <p:nvPr>
            <p:ph type="sldNum" sz="quarter" idx="10"/>
          </p:nvPr>
        </p:nvSpPr>
        <p:spPr/>
        <p:txBody>
          <a:bodyPr/>
          <a:lstStyle/>
          <a:p>
            <a:fld id="{B5D7A55E-2E5B-4857-A675-848D77DF723D}" type="slidenum">
              <a:rPr lang="en-US"/>
              <a:pPr/>
              <a:t>8</a:t>
            </a:fld>
            <a:endParaRPr lang="en-US"/>
          </a:p>
        </p:txBody>
      </p:sp>
      <p:sp>
        <p:nvSpPr>
          <p:cNvPr id="4" name="Footer Placeholder 4"/>
          <p:cNvSpPr>
            <a:spLocks noGrp="1"/>
          </p:cNvSpPr>
          <p:nvPr>
            <p:ph type="ftr" sz="quarter" idx="11"/>
            <p:custDataLst>
              <p:tags r:id="rId2"/>
            </p:custDataLst>
          </p:nvPr>
        </p:nvSpPr>
        <p:spPr/>
        <p:txBody>
          <a:bodyPr/>
          <a:lstStyle/>
          <a:p>
            <a:r>
              <a:rPr lang="en-US"/>
              <a:t>Early Childhood Outcomes Center</a:t>
            </a:r>
            <a:endParaRPr lang="en-US">
              <a:solidFill>
                <a:schemeClr val="tx1"/>
              </a:solidFill>
              <a:effectLst>
                <a:outerShdw blurRad="38100" dist="38100" dir="2700000" algn="tl">
                  <a:srgbClr val="FFFFFF"/>
                </a:outerShdw>
              </a:effectLst>
              <a:latin typeface="Arial" charset="0"/>
            </a:endParaRPr>
          </a:p>
        </p:txBody>
      </p:sp>
    </p:spTree>
    <p:custDataLst>
      <p:tags r:id="rId1"/>
    </p:custDataLst>
    <p:extLst>
      <p:ext uri="{BB962C8B-B14F-4D97-AF65-F5344CB8AC3E}">
        <p14:creationId xmlns:p14="http://schemas.microsoft.com/office/powerpoint/2010/main" val="3647219738"/>
      </p:ext>
    </p:extLst>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pPr>
              <a:spcAft>
                <a:spcPts val="1200"/>
              </a:spcAft>
            </a:pPr>
            <a:r>
              <a:rPr lang="en-US" dirty="0" smtClean="0">
                <a:hlinkClick r:id="rId4"/>
              </a:rPr>
              <a:t>What is a Functional Outcome?</a:t>
            </a:r>
            <a:r>
              <a:rPr lang="en-US" dirty="0" smtClean="0"/>
              <a:t> handout</a:t>
            </a:r>
          </a:p>
          <a:p>
            <a:pPr>
              <a:spcAft>
                <a:spcPts val="1200"/>
              </a:spcAft>
            </a:pPr>
            <a:r>
              <a:rPr lang="en-US" dirty="0" smtClean="0">
                <a:hlinkClick r:id="rId5"/>
              </a:rPr>
              <a:t>Functional Outcomes activity</a:t>
            </a:r>
            <a:r>
              <a:rPr lang="en-US" dirty="0" smtClean="0"/>
              <a:t> practice individually or in a group </a:t>
            </a:r>
          </a:p>
          <a:p>
            <a:pPr>
              <a:spcAft>
                <a:spcPts val="1200"/>
              </a:spcAft>
            </a:pPr>
            <a:r>
              <a:rPr lang="en-US" dirty="0" smtClean="0">
                <a:hlinkClick r:id="rId5"/>
              </a:rPr>
              <a:t>Outcomes Jeopardy</a:t>
            </a:r>
            <a:r>
              <a:rPr lang="en-US" dirty="0" smtClean="0"/>
              <a:t> game- play individually or in a group  </a:t>
            </a:r>
          </a:p>
          <a:p>
            <a:endParaRPr lang="en-US" dirty="0"/>
          </a:p>
        </p:txBody>
      </p:sp>
      <p:sp>
        <p:nvSpPr>
          <p:cNvPr id="4" name="Slide Number Placeholder 3"/>
          <p:cNvSpPr>
            <a:spLocks noGrp="1"/>
          </p:cNvSpPr>
          <p:nvPr>
            <p:ph type="sldNum" sz="quarter" idx="10"/>
          </p:nvPr>
        </p:nvSpPr>
        <p:spPr/>
        <p:txBody>
          <a:bodyPr/>
          <a:lstStyle/>
          <a:p>
            <a:pPr>
              <a:defRPr/>
            </a:pPr>
            <a:fld id="{692C6903-1743-4F66-A1E1-8E479C64374E}" type="slidenum">
              <a:rPr lang="en-US" smtClean="0"/>
              <a:pPr>
                <a:defRPr/>
              </a:pPr>
              <a:t>9</a:t>
            </a:fld>
            <a:endParaRPr lang="en-US" dirty="0"/>
          </a:p>
        </p:txBody>
      </p:sp>
      <p:sp>
        <p:nvSpPr>
          <p:cNvPr id="5" name="Footer Placeholder 4"/>
          <p:cNvSpPr>
            <a:spLocks noGrp="1"/>
          </p:cNvSpPr>
          <p:nvPr>
            <p:ph type="ftr" sz="quarter" idx="11"/>
          </p:nvPr>
        </p:nvSpPr>
        <p:spPr/>
        <p:txBody>
          <a:bodyPr/>
          <a:lstStyle/>
          <a:p>
            <a:pPr>
              <a:defRPr/>
            </a:pPr>
            <a:r>
              <a:rPr lang="en-US" smtClean="0"/>
              <a:t>Early Childhood Outcomes Center</a:t>
            </a:r>
            <a:endParaRPr lang="en-US"/>
          </a:p>
        </p:txBody>
      </p:sp>
    </p:spTree>
    <p:custDataLst>
      <p:tags r:id="rId1"/>
    </p:custDataLst>
    <p:extLst>
      <p:ext uri="{BB962C8B-B14F-4D97-AF65-F5344CB8AC3E}">
        <p14:creationId xmlns:p14="http://schemas.microsoft.com/office/powerpoint/2010/main" val="3029027613"/>
      </p:ext>
    </p:extLst>
  </p:cSld>
  <p:clrMapOvr>
    <a:masterClrMapping/>
  </p:clrMapOvr>
  <p:transition>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THEME_BG_IMAGE" val=""/>
  <p:tag name="MMPROD_UIDATA" val="&lt;database version=&quot;7.0&quot;&gt;&lt;object type=&quot;1&quot; unique_id=&quot;10001&quot;&gt;&lt;property id=&quot;20141&quot; value=&quot;Understanding_Three_Child_Outcomes&quot;/&gt;&lt;property id=&quot;20148&quot; value=&quot;5&quot;/&gt;&lt;property id=&quot;20184&quot; value=&quot;7&quot;/&gt;&lt;property id=&quot;20193&quot; value=&quot;-1&quot;/&gt;&lt;property id=&quot;20224&quot; value=&quot;P:\ECO\Adobe Presenter Files\New folder&quot;/&gt;&lt;property id=&quot;20250&quot; value=&quot;0&quot;/&gt;&lt;property id=&quot;20251&quot; value=&quot;1&quot;/&gt;&lt;property id=&quot;20259&quot; value=&quot;0&quot;/&gt;&lt;object type=&quot;2&quot; unique_id=&quot;10378&quot;&gt;&lt;object type=&quot;3&quot; unique_id=&quot;11069&quot;&gt;&lt;property id=&quot;20148&quot; value=&quot;5&quot;/&gt;&lt;property id=&quot;20300&quot; value=&quot;Slide 1&quot;/&gt;&lt;property id=&quot;20303&quot; value=&quot;-1&quot;/&gt;&lt;property id=&quot;20307&quot; value=&quot;908&quot;/&gt;&lt;property id=&quot;20309&quot; value=&quot;-1&quot;/&gt;&lt;/object&gt;&lt;object type=&quot;3&quot; unique_id=&quot;11070&quot;&gt;&lt;property id=&quot;20148&quot; value=&quot;5&quot;/&gt;&lt;property id=&quot;20300&quot; value=&quot;Slide 2 - &amp;quot;The Three Child Outcomes&amp;quot;&quot;/&gt;&lt;property id=&quot;20303&quot; value=&quot;-1&quot;/&gt;&lt;property id=&quot;20307&quot; value=&quot;909&quot;/&gt;&lt;property id=&quot;20309&quot; value=&quot;-1&quot;/&gt;&lt;/object&gt;&lt;object type=&quot;3&quot; unique_id=&quot;11071&quot;&gt;&lt;property id=&quot;20148&quot; value=&quot;5&quot;/&gt;&lt;property id=&quot;20300&quot; value=&quot;Slide 3 - &amp;quot;Outcomes Are Functional&amp;quot;&quot;/&gt;&lt;property id=&quot;20303&quot; value=&quot;-1&quot;/&gt;&lt;property id=&quot;20307&quot; value=&quot;910&quot;/&gt;&lt;property id=&quot;20309&quot; value=&quot;-1&quot;/&gt;&lt;/object&gt;&lt;object type=&quot;3&quot; unique_id=&quot;11072&quot;&gt;&lt;property id=&quot;20148&quot; value=&quot;5&quot;/&gt;&lt;property id=&quot;20300&quot; value=&quot;Slide 4 - &amp;quot;Children Have Positive &amp;#x0D;&amp;#x0A;Social Relationships &amp;quot;&quot;/&gt;&lt;property id=&quot;20303&quot; value=&quot;-1&quot;/&gt;&lt;property id=&quot;20307&quot; value=&quot;911&quot;/&gt;&lt;property id=&quot;20309&quot; value=&quot;-1&quot;/&gt;&lt;/object&gt;&lt;object type=&quot;3&quot; unique_id=&quot;11073&quot;&gt;&lt;property id=&quot;20148&quot; value=&quot;5&quot;/&gt;&lt;property id=&quot;20300&quot; value=&quot;Slide 5 - &amp;quot;Children Acquire and Use   Knowledge and Skills &amp;quot;&quot;/&gt;&lt;property id=&quot;20303&quot; value=&quot;-1&quot;/&gt;&lt;property id=&quot;20307&quot; value=&quot;912&quot;/&gt;&lt;property id=&quot;20309&quot; value=&quot;-1&quot;/&gt;&lt;/object&gt;&lt;object type=&quot;3&quot; unique_id=&quot;11074&quot;&gt;&lt;property id=&quot;20148&quot; value=&quot;5&quot;/&gt;&lt;property id=&quot;20300&quot; value=&quot;Slide 6 - &amp;quot;Children Take Appropriate Action to Meet Their Needs &amp;quot;&quot;/&gt;&lt;property id=&quot;20303&quot; value=&quot;-1&quot;/&gt;&lt;property id=&quot;20307&quot; value=&quot;913&quot;/&gt;&lt;property id=&quot;20309&quot; value=&quot;-1&quot;/&gt;&lt;/object&gt;&lt;object type=&quot;3&quot; unique_id=&quot;11075&quot;&gt;&lt;property id=&quot;20148&quot; value=&quot;5&quot;/&gt;&lt;property id=&quot;20300&quot; value=&quot;Slide 7 - &amp;quot;Outcomes Reflect Global Functioning&amp;quot;&quot;/&gt;&lt;property id=&quot;20303&quot; value=&quot;-1&quot;/&gt;&lt;property id=&quot;20307&quot; value=&quot;914&quot;/&gt;&lt;property id=&quot;20309&quot; value=&quot;-1&quot;/&gt;&lt;/object&gt;&lt;object type=&quot;3&quot; unique_id=&quot;11076&quot;&gt;&lt;property id=&quot;20148&quot; value=&quot;5&quot;/&gt;&lt;property id=&quot;20300&quot; value=&quot;Slide 8 - &amp;quot;The Bottom Line Related to Achievement of the Three Outcomes&amp;quot;&quot;/&gt;&lt;property id=&quot;20303&quot; value=&quot;-1&quot;/&gt;&lt;property id=&quot;20307&quot; value=&quot;915&quot;/&gt;&lt;property id=&quot;20309&quot; value=&quot;-1&quot;/&gt;&lt;/object&gt;&lt;object type=&quot;3&quot; unique_id=&quot;11090&quot;&gt;&lt;property id=&quot;20148&quot; value=&quot;5&quot;/&gt;&lt;property id=&quot;20300&quot; value=&quot;Slide 9 - &amp;quot;Additional Resources&amp;quot;&quot;/&gt;&lt;property id=&quot;20303&quot; value=&quot;-1&quot;/&gt;&lt;property id=&quot;20307&quot; value=&quot;917&quot;/&gt;&lt;property id=&quot;20309&quot; value=&quot;-1&quot;/&gt;&lt;/object&gt;&lt;object type=&quot;3&quot; unique_id=&quot;11151&quot;&gt;&lt;property id=&quot;20148&quot; value=&quot;5&quot;/&gt;&lt;property id=&quot;20300&quot; value=&quot;Slide 10 - &amp;quot;For more information:  &amp;#x0D;&amp;#x0A;&amp;#x0D;&amp;#x0A;visit us online &amp;#x0D;&amp;#x0A;www.the-eco-center.org&amp;#x0D;&amp;#x0A;&amp;#x0D;&amp;#x0A;contact us &amp;#x0D;&amp;#x0A;staff@the-eco-center.org &amp;quot;&quot;/&gt;&lt;property id=&quot;20303&quot; value=&quot;-1&quot;/&gt;&lt;property id=&quot;20307&quot; value=&quot;919&quot;/&gt;&lt;property id=&quot;20309&quot; value=&quot;-1&quot;/&gt;&lt;/object&gt;&lt;/object&gt;&lt;object type=&quot;8&quot; unique_id=&quot;10424&quot;&gt;&lt;/object&gt;&lt;object type=&quot;4&quot; unique_id=&quot;11393&quot;&gt;&lt;/object&gt;&lt;object type=&quot;10&quot; unique_id=&quot;11420&quot;&gt;&lt;object type=&quot;11&quot; unique_id=&quot;11421&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d:\Alex's Documents\nectac\cosf-part1\17.mp3"/>
  <p:tag name="PPSNARRATION" val="5,2111288748,P:\ECO\Adobe Presenter Files\COSF_X_3\Understanding_Three_Child_Outcomes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d:\Alex's Documents\nectac\cosf-part1\18.mp3"/>
  <p:tag name="PPSNARRATION" val="6,2111288748,P:\ECO\Adobe Presenter Files\COSF_X_3\Understanding_Three_Child_Outcomes_pptx\Media.ppcx"/>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39C35602-E624-4946-BD89-C0FF7B378CA8}&quot;/&gt;&lt;isInvalidForFieldText val=&quot;0&quot;/&gt;&lt;Image&gt;&lt;filename val=&quot;C:\Users\scolgan\AppData\Local\Temp\PR\data\asimages\{39C35602-E624-4946-BD89-C0FF7B378CA8}_6.png&quot;/&gt;&lt;left val=&quot;12&quot;/&gt;&lt;top val=&quot;500&quot;/&gt;&lt;width val=&quot;229&quot;/&gt;&lt;height val=&quot;29&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PSNARRATIONPROPS" val="d:\Alex's Documents\nectac\cosf-part1\19.mp3"/>
  <p:tag name="PPSNARRATION" val="7,2111288748,P:\ECO\Adobe Presenter Files\COSF_X_3\Understanding_Three_Child_Outcomes_pptx\Media.ppcx"/>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9E786994-CB07-41F8-887C-A802830DFD50}&quot;/&gt;&lt;isInvalidForFieldText val=&quot;0&quot;/&gt;&lt;Image&gt;&lt;filename val=&quot;C:\Users\scolgan\AppData\Local\Temp\PR\data\asimages\{9E786994-CB07-41F8-887C-A802830DFD50}_7.png&quot;/&gt;&lt;left val=&quot;12&quot;/&gt;&lt;top val=&quot;500&quot;/&gt;&lt;width val=&quot;229&quot;/&gt;&lt;height val=&quot;29&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PSNARRATIONPROPS" val="d:\Alex's Documents\nectac\cosf-part1\20.mp3"/>
  <p:tag name="PPSNARRATION" val="8,2111288748,P:\ECO\Adobe Presenter Files\COSF_X_3\Understanding_Three_Child_Outcomes_pptx\Media.ppcx"/>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BB29565D-26C1-4712-8C6A-BBD8A7FBA47C}&quot;/&gt;&lt;isInvalidForFieldText val=&quot;0&quot;/&gt;&lt;Image&gt;&lt;filename val=&quot;C:\Users\scolgan\AppData\Local\Temp\PR\data\asimages\{BB29565D-26C1-4712-8C6A-BBD8A7FBA47C}_8.png&quot;/&gt;&lt;left val=&quot;12&quot;/&gt;&lt;top val=&quot;500&quot;/&gt;&lt;width val=&quot;229&quot;/&gt;&lt;height val=&quot;2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PSNARRATION" val="10,2111288748,P:\ECO\Adobe Presenter Files\COSF_X_3\Understanding_Three_Child_Outcomes_pptx\Media.ppcx"/>
</p:tagLst>
</file>

<file path=ppt/tags/tag18.xml><?xml version="1.0" encoding="utf-8"?>
<p:tagLst xmlns:a="http://schemas.openxmlformats.org/drawingml/2006/main" xmlns:r="http://schemas.openxmlformats.org/officeDocument/2006/relationships" xmlns:p="http://schemas.openxmlformats.org/presentationml/2006/main">
  <p:tag name="PPSNARRATION" val="11,2111288748,P:\ECO\Adobe Presenter Files\COSF_X_3\Understanding_Three_Child_Outcomes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d:\Alex's Documents\nectac\cosf-part1\13.mp3"/>
  <p:tag name="PPSNARRATION" val="1,2111288748,P:\ECO\Adobe Presenter Files\COSF_X_3\Understanding_Three_Child_Outcomes_pptx\Media.ppcx"/>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5E2A7F5E-5CC1-4532-89D6-E5EFE62C6D0C}&quot;/&gt;&lt;isInvalidForFieldText val=&quot;0&quot;/&gt;&lt;Image&gt;&lt;filename val=&quot;C:\Users\scolgan\AppData\Local\Temp\PR\data\asimages\{5E2A7F5E-5CC1-4532-89D6-E5EFE62C6D0C}_1.png&quot;/&gt;&lt;left val=&quot;96&quot;/&gt;&lt;top val=&quot;501&quot;/&gt;&lt;width val=&quot;295&quot;/&gt;&lt;height val=&quot;3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PSNARRATIONPROPS" val="d:\Alex's Documents\nectac\cosf-part1\14.mp3"/>
  <p:tag name="PPSNARRATION" val="2,2111288748,P:\ECO\Adobe Presenter Files\COSF_X_3\Understanding_Three_Child_Outcomes_pptx\Media.ppcx"/>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203BB9A-586E-457E-AD4F-716F68F64CE2}&quot;/&gt;&lt;isInvalidForFieldText val=&quot;0&quot;/&gt;&lt;Image&gt;&lt;filename val=&quot;C:\Users\scolgan\AppData\Local\Temp\PR\data\asimages\{E203BB9A-586E-457E-AD4F-716F68F64CE2}_2.png&quot;/&gt;&lt;left val=&quot;12&quot;/&gt;&lt;top val=&quot;500&quot;/&gt;&lt;width val=&quot;229&quot;/&gt;&lt;height val=&quot;29&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PSNARRATIONPROPS" val="d:\Alex's Documents\nectac\cosf-part1\15.mp3"/>
  <p:tag name="PPSNARRATION" val="3,2111288748,P:\ECO\Adobe Presenter Files\COSF_X_3\Understanding_Three_Child_Outcomes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B271A5E-698E-49AC-B1C4-82A9370DB5BE}&quot;/&gt;&lt;isInvalidForFieldText val=&quot;0&quot;/&gt;&lt;Image&gt;&lt;filename val=&quot;C:\Users\scolgan\AppData\Local\Temp\PR\data\asimages\{DB271A5E-698E-49AC-B1C4-82A9370DB5BE}_3.png&quot;/&gt;&lt;left val=&quot;12&quot;/&gt;&lt;top val=&quot;500&quot;/&gt;&lt;width val=&quot;229&quot;/&gt;&lt;height val=&quot;2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PSNARRATIONPROPS" val="d:\Alex's Documents\nectac\cosf-part1\16.mp3"/>
  <p:tag name="PPSNARRATION" val="4,2111288748,P:\ECO\Adobe Presenter Files\COSF_X_3\Understanding_Three_Child_Outcomes_pptx\Media.ppcx"/>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FCC48A91-B772-4DA7-89CB-B2BC021CE07D}&quot;/&gt;&lt;isInvalidForFieldText val=&quot;0&quot;/&gt;&lt;Image&gt;&lt;filename val=&quot;C:\Users\scolgan\AppData\Local\Temp\PR\data\asimages\{FCC48A91-B772-4DA7-89CB-B2BC021CE07D}_4.png&quot;/&gt;&lt;left val=&quot;12&quot;/&gt;&lt;top val=&quot;500&quot;/&gt;&lt;width val=&quot;229&quot;/&gt;&lt;height val=&quot;29&quot;/&gt;&lt;hasText val=&quot;1&quot;/&gt;&lt;/Image&gt;&lt;/ThreeDShapeInfo&gt;"/>
</p:tagLst>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First child">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Default Design-Secon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8_Default Design-Third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9_Default Design-Four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0_Default Design-Fifth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15357</TotalTime>
  <Words>1299</Words>
  <Application>Microsoft Office PowerPoint</Application>
  <PresentationFormat>On-screen Show (4:3)</PresentationFormat>
  <Paragraphs>113</Paragraphs>
  <Slides>10</Slides>
  <Notes>10</Notes>
  <HiddenSlides>0</HiddenSlides>
  <MMClips>0</MMClips>
  <ScaleCrop>false</ScaleCrop>
  <HeadingPairs>
    <vt:vector size="4" baseType="variant">
      <vt:variant>
        <vt:lpstr>Theme</vt:lpstr>
      </vt:variant>
      <vt:variant>
        <vt:i4>6</vt:i4>
      </vt:variant>
      <vt:variant>
        <vt:lpstr>Slide Titles</vt:lpstr>
      </vt:variant>
      <vt:variant>
        <vt:i4>10</vt:i4>
      </vt:variant>
    </vt:vector>
  </HeadingPairs>
  <TitlesOfParts>
    <vt:vector size="16" baseType="lpstr">
      <vt:lpstr>3_Default Design</vt:lpstr>
      <vt:lpstr>6_Default Design-First child</vt:lpstr>
      <vt:lpstr>7_Default Design-Second child</vt:lpstr>
      <vt:lpstr>8_Default Design-Third child</vt:lpstr>
      <vt:lpstr>9_Default Design-Fourth child</vt:lpstr>
      <vt:lpstr>10_Default Design-Fifth child</vt:lpstr>
      <vt:lpstr>PowerPoint Presentation</vt:lpstr>
      <vt:lpstr>The Three Child Outcomes</vt:lpstr>
      <vt:lpstr>Outcomes Are Functional</vt:lpstr>
      <vt:lpstr>Children Have Positive  Social Relationships </vt:lpstr>
      <vt:lpstr>Children Acquire and Use   Knowledge and Skills </vt:lpstr>
      <vt:lpstr>Children Take Appropriate Action to Meet Their Needs </vt:lpstr>
      <vt:lpstr>Outcomes Reflect Global Functioning</vt:lpstr>
      <vt:lpstr>The Bottom Line Related to Achievement of the Three Outcomes</vt:lpstr>
      <vt:lpstr>Additional Resources</vt:lpstr>
      <vt:lpstr>For more information:    visit us online  www.the-eco-center.org  contact us  staff@the-eco-center.org </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Longitudinal -  OSEP Leadership Mtng</dc:title>
  <dc:creator>ECO</dc:creator>
  <cp:lastModifiedBy>fpg</cp:lastModifiedBy>
  <cp:revision>859</cp:revision>
  <cp:lastPrinted>2012-04-04T18:07:23Z</cp:lastPrinted>
  <dcterms:created xsi:type="dcterms:W3CDTF">2008-03-27T18:39:34Z</dcterms:created>
  <dcterms:modified xsi:type="dcterms:W3CDTF">2012-04-04T20:52:17Z</dcterms:modified>
</cp:coreProperties>
</file>