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6" r:id="rId3"/>
    <p:sldMasterId id="2147483696" r:id="rId4"/>
    <p:sldMasterId id="2147483706" r:id="rId5"/>
    <p:sldMasterId id="2147483716" r:id="rId6"/>
    <p:sldMasterId id="2147483726" r:id="rId7"/>
    <p:sldMasterId id="2147483738" r:id="rId8"/>
    <p:sldMasterId id="2147483753" r:id="rId9"/>
    <p:sldMasterId id="2147483763" r:id="rId10"/>
    <p:sldMasterId id="2147483773" r:id="rId11"/>
    <p:sldMasterId id="2147483783" r:id="rId12"/>
  </p:sldMasterIdLst>
  <p:notesMasterIdLst>
    <p:notesMasterId r:id="rId50"/>
  </p:notesMasterIdLst>
  <p:sldIdLst>
    <p:sldId id="256" r:id="rId13"/>
    <p:sldId id="257" r:id="rId14"/>
    <p:sldId id="313" r:id="rId15"/>
    <p:sldId id="314" r:id="rId16"/>
    <p:sldId id="296" r:id="rId17"/>
    <p:sldId id="294" r:id="rId18"/>
    <p:sldId id="300" r:id="rId19"/>
    <p:sldId id="297" r:id="rId20"/>
    <p:sldId id="299" r:id="rId21"/>
    <p:sldId id="298" r:id="rId22"/>
    <p:sldId id="263" r:id="rId23"/>
    <p:sldId id="264" r:id="rId24"/>
    <p:sldId id="282" r:id="rId25"/>
    <p:sldId id="315" r:id="rId26"/>
    <p:sldId id="265" r:id="rId27"/>
    <p:sldId id="266" r:id="rId28"/>
    <p:sldId id="316" r:id="rId29"/>
    <p:sldId id="303" r:id="rId30"/>
    <p:sldId id="285" r:id="rId31"/>
    <p:sldId id="306" r:id="rId32"/>
    <p:sldId id="289" r:id="rId33"/>
    <p:sldId id="308" r:id="rId34"/>
    <p:sldId id="309" r:id="rId35"/>
    <p:sldId id="310" r:id="rId36"/>
    <p:sldId id="290" r:id="rId37"/>
    <p:sldId id="291" r:id="rId38"/>
    <p:sldId id="292" r:id="rId39"/>
    <p:sldId id="268" r:id="rId40"/>
    <p:sldId id="304" r:id="rId41"/>
    <p:sldId id="305" r:id="rId42"/>
    <p:sldId id="273" r:id="rId43"/>
    <p:sldId id="301" r:id="rId44"/>
    <p:sldId id="295" r:id="rId45"/>
    <p:sldId id="275" r:id="rId46"/>
    <p:sldId id="312" r:id="rId47"/>
    <p:sldId id="274" r:id="rId48"/>
    <p:sldId id="27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60" autoAdjust="0"/>
  </p:normalViewPr>
  <p:slideViewPr>
    <p:cSldViewPr>
      <p:cViewPr>
        <p:scale>
          <a:sx n="50" d="100"/>
          <a:sy n="50" d="100"/>
        </p:scale>
        <p:origin x="-2730"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EA4A7-D5EB-42E4-8209-736B803679DF}" type="datetimeFigureOut">
              <a:rPr lang="en-US" smtClean="0"/>
              <a:pPr/>
              <a:t>4/15/2011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087C0-8127-46D3-8493-5AFBADA573B2}" type="slidenum">
              <a:rPr lang="en-US" smtClean="0"/>
              <a:pPr/>
              <a:t>‹#›</a:t>
            </a:fld>
            <a:endParaRPr lang="en-US"/>
          </a:p>
        </p:txBody>
      </p:sp>
    </p:spTree>
    <p:extLst>
      <p:ext uri="{BB962C8B-B14F-4D97-AF65-F5344CB8AC3E}">
        <p14:creationId xmlns:p14="http://schemas.microsoft.com/office/powerpoint/2010/main" val="384215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Topics to be covered on today’s call include</a:t>
            </a:r>
          </a:p>
          <a:p>
            <a:endParaRPr lang="en-US" dirty="0" smtClean="0"/>
          </a:p>
          <a:p>
            <a:pPr marL="514350" indent="-514350">
              <a:buFont typeface="+mj-lt"/>
              <a:buAutoNum type="arabicPeriod"/>
            </a:pPr>
            <a:r>
              <a:rPr lang="en-US" dirty="0" smtClean="0"/>
              <a:t>Basic steps in using data for program improvement process</a:t>
            </a:r>
          </a:p>
          <a:p>
            <a:pPr marL="514350" indent="-514350">
              <a:buFont typeface="+mj-lt"/>
              <a:buAutoNum type="arabicPeriod"/>
            </a:pPr>
            <a:r>
              <a:rPr lang="en-US" dirty="0" smtClean="0"/>
              <a:t>Key concepts in using outcomes data for program improvement at the state or local level</a:t>
            </a:r>
          </a:p>
          <a:p>
            <a:pPr marL="514350" indent="-514350">
              <a:buFont typeface="+mj-lt"/>
              <a:buAutoNum type="arabicPeriod"/>
            </a:pPr>
            <a:r>
              <a:rPr lang="en-US" dirty="0" smtClean="0"/>
              <a:t>Additional resources for you</a:t>
            </a:r>
          </a:p>
        </p:txBody>
      </p:sp>
      <p:sp>
        <p:nvSpPr>
          <p:cNvPr id="4" name="Slide Number Placeholder 3"/>
          <p:cNvSpPr>
            <a:spLocks noGrp="1"/>
          </p:cNvSpPr>
          <p:nvPr>
            <p:ph type="sldNum" sz="quarter" idx="10"/>
          </p:nvPr>
        </p:nvSpPr>
        <p:spPr/>
        <p:txBody>
          <a:bodyPr/>
          <a:lstStyle/>
          <a:p>
            <a:fld id="{CC3087C0-8127-46D3-8493-5AFBADA573B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a:t>
            </a:r>
            <a:r>
              <a:rPr lang="en-US" baseline="0" dirty="0" smtClean="0"/>
              <a:t> of a distribution of percentages for summary statements by program for outcome C: takes actions to meet needs. Summary statement 1 is the percent of children that entered the program below age expectations in outcome C and substantially increased their rate of growth.  Summary statement 2 is the percent of children who were functioning within age expectations in each of the outcomes by the time they exited the program.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look at this data, the first step is to take in the big picture. Which program has the highest value on SS1? The lowest? Which program has the highest value on SS2? The lowest? Which program has the largest difference between SS1 and SS2? The smallest? How many programs are above the state average?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latin typeface="+mn-lt"/>
                <a:ea typeface="+mn-ea"/>
                <a:cs typeface="+mn-cs"/>
              </a:rPr>
              <a:t>The previous questions are all answered with evidence but the answer will not tell you why</a:t>
            </a:r>
            <a:r>
              <a:rPr lang="en-US" sz="1200" kern="1200" baseline="0" dirty="0" smtClean="0">
                <a:solidFill>
                  <a:srgbClr val="FF0000"/>
                </a:solidFill>
                <a:latin typeface="+mn-lt"/>
                <a:ea typeface="+mn-ea"/>
                <a:cs typeface="+mn-cs"/>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Answer</a:t>
            </a:r>
          </a:p>
          <a:p>
            <a:pPr algn="l"/>
            <a:r>
              <a:rPr lang="en-US" dirty="0" smtClean="0"/>
              <a:t>C – This response includes inference about the</a:t>
            </a:r>
            <a:r>
              <a:rPr lang="en-US" baseline="0" dirty="0" smtClean="0"/>
              <a:t> evidence in the statement “because it serves children with more severe needs”</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Inference</a:t>
            </a:r>
            <a:r>
              <a:rPr lang="en-US" baseline="0" dirty="0" smtClean="0"/>
              <a:t> is the act of putting meaning to evidence. Some common inferences are about the credibility of the data, the “spin” of the data (good news /bad news) and the interpretability of the information. Often evidence presents us with more questions that it answers and we have to dig into the data to find out what is really happening.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 evidence,</a:t>
            </a:r>
            <a:r>
              <a:rPr lang="en-US" baseline="0" dirty="0" smtClean="0"/>
              <a:t> inference is debatable. Different people can interpret the same set of numbers in different ways based on their experiences with the system that the data describe. For this reason, stakeholder involvement is critical for correct inference of data. In addition to stakeholder involvement we often conduct additional analysis of the data to determine what the evidence means</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 there is no right answer! all of these would contribute</a:t>
            </a:r>
            <a:r>
              <a:rPr lang="en-US" baseline="0" dirty="0" smtClean="0"/>
              <a:t> useful information</a:t>
            </a:r>
            <a:endParaRPr lang="en-US" dirty="0" smtClean="0"/>
          </a:p>
          <a:p>
            <a:endParaRPr lang="en-US" dirty="0" smtClean="0"/>
          </a:p>
          <a:p>
            <a:r>
              <a:rPr lang="en-US" dirty="0" smtClean="0"/>
              <a:t>When we asked this questio</a:t>
            </a:r>
            <a:r>
              <a:rPr lang="en-US" baseline="0" dirty="0" smtClean="0"/>
              <a:t>n on the webinar people contributed so other ideas for follow up analysis including looking at the number of children reported by each program and looking at the programs performance on other indicators.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section of the power point</a:t>
            </a:r>
            <a:r>
              <a:rPr lang="en-US" baseline="0" dirty="0" smtClean="0"/>
              <a:t> is an example of how we might drill down into the summary statement data presented earlier to aid us in making inferences about the data. The question we asked was “which program has the lowest SSs?” The answer based on the SS data presented earlier is Program 9 which has the lowest value for SS1 and the second lowest for SS2. This is evidence and is not debatable but now we want to make inferences about the data and we need to know more about program 9. Does the evidence show that they are not providing quality services to children or is there some characteristic of the children served by program 9 that leads to lower SS values. </a:t>
            </a:r>
          </a:p>
        </p:txBody>
      </p:sp>
      <p:sp>
        <p:nvSpPr>
          <p:cNvPr id="4" name="Slide Number Placeholder 3"/>
          <p:cNvSpPr>
            <a:spLocks noGrp="1"/>
          </p:cNvSpPr>
          <p:nvPr>
            <p:ph type="sldNum" sz="quarter" idx="10"/>
          </p:nvPr>
        </p:nvSpPr>
        <p:spPr/>
        <p:txBody>
          <a:bodyPr/>
          <a:lstStyle/>
          <a:p>
            <a:fld id="{CC3087C0-8127-46D3-8493-5AFBADA573B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variable that we look at across programs to learn more about how Program 9 compares to the other programs is the primary disability of the children served by program 9. </a:t>
            </a:r>
          </a:p>
          <a:p>
            <a:endParaRPr lang="en-US" baseline="0" dirty="0" smtClean="0"/>
          </a:p>
          <a:p>
            <a:r>
              <a:rPr lang="en-US" baseline="0" dirty="0" smtClean="0"/>
              <a:t>This chart shows the percent of children served by each program that have a primary disability of speech language impairment. Children with this primary disability are typically less severely impaired than many of the other children that receive services. We expect programs serving a high percentage of children with speech language impairment to have high values on SS2 in Outcome c Takes actions to meet needs. </a:t>
            </a:r>
          </a:p>
          <a:p>
            <a:endParaRPr lang="en-US" baseline="0" dirty="0" smtClean="0"/>
          </a:p>
          <a:p>
            <a:r>
              <a:rPr lang="en-US" baseline="0" dirty="0" smtClean="0"/>
              <a:t>When we look at this chart we see that program 9 serves fewer children with speech language impairments than many of the other programs in the state but it does not serve the fewest. There is some variation across programs but all are between 36 – 41%  not a very wide range. </a:t>
            </a:r>
          </a:p>
        </p:txBody>
      </p:sp>
      <p:sp>
        <p:nvSpPr>
          <p:cNvPr id="4" name="Slide Number Placeholder 3"/>
          <p:cNvSpPr>
            <a:spLocks noGrp="1"/>
          </p:cNvSpPr>
          <p:nvPr>
            <p:ph type="sldNum" sz="quarter" idx="10"/>
          </p:nvPr>
        </p:nvSpPr>
        <p:spPr/>
        <p:txBody>
          <a:bodyPr/>
          <a:lstStyle/>
          <a:p>
            <a:fld id="{CC3087C0-8127-46D3-8493-5AFBADA573B2}"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Outcome</a:t>
            </a:r>
            <a:r>
              <a:rPr lang="en-US" baseline="0" dirty="0" smtClean="0"/>
              <a:t> C: Actions to meet needs is an outcome that often has a strong motor component. We know that children with orthopedic impairments often score lower than their peers without motor impairments on items related to outcome C that are not administered with the appropriate adaptations. For this reason we would want to look at how the percent of children with orthopedic impairments served by program 9 compares to other programs in the state. </a:t>
            </a:r>
          </a:p>
          <a:p>
            <a:endParaRPr lang="en-US" baseline="0" dirty="0" smtClean="0"/>
          </a:p>
          <a:p>
            <a:r>
              <a:rPr lang="en-US" baseline="0" dirty="0" smtClean="0"/>
              <a:t>Looking at this chart we see that the percent of children with orthopedic impairments served by different programs varies between 2 – 7%. Program 9 serves the most children with orthopedic impairments in the state (tied with program 3).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summary statements are</a:t>
            </a:r>
            <a:r>
              <a:rPr lang="en-US" baseline="0" dirty="0" smtClean="0"/>
              <a:t> based on the progress categories. Looking more closely at the distributions across the progress categories can sometimes help you to understand why the summary statements are low or high. </a:t>
            </a:r>
          </a:p>
          <a:p>
            <a:endParaRPr lang="en-US" baseline="0" dirty="0" smtClean="0"/>
          </a:p>
          <a:p>
            <a:r>
              <a:rPr lang="en-US" baseline="0" dirty="0" smtClean="0"/>
              <a:t>When we look at the data above are there outliers that jump out are?   P1, P6, P7, P9,   Note how much P6 is influencing the statewide number because it is a big districts.  The big districts are likely to track much closer to the state number because they contribute so much to it. When we look at Program 9 we see that they have the highest percentage of children in category b in the state. Category b includes children that made some progress but not enough to move closer to their typically developing peers. </a:t>
            </a:r>
            <a:endParaRPr lang="en-US" dirty="0" smtClean="0"/>
          </a:p>
          <a:p>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 helpful hint, it is often easier to look at the progress category data by pulling the progress categories apart. Remember that the progress categories sum to 100% so programs that are outliers for one progress category are often outliers for another.  Looking at the percent in category a is a good way to detect data quality issues. Programs that have a high (above 10%) percentage of children in category a may not be completing assessments correctly. </a:t>
            </a:r>
          </a:p>
          <a:p>
            <a:endParaRPr lang="en-US" baseline="0" dirty="0" smtClean="0"/>
          </a:p>
          <a:p>
            <a:r>
              <a:rPr lang="en-US" baseline="0" dirty="0" smtClean="0"/>
              <a:t>We see in this chart that Program 9 has a very low percentage of children in category a. This is evidence that what we are seeing in the summary statements is not due to a data quality issue or a high number of children with disabilities where they are losing skills.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25F57E5-53BF-46D4-9926-42B5C7C98131}" type="slidenum">
              <a:rPr lang="en-US" smtClean="0"/>
              <a:pPr/>
              <a:t>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Before we begin discussing using</a:t>
            </a:r>
            <a:r>
              <a:rPr lang="en-US" baseline="0" dirty="0" smtClean="0"/>
              <a:t> data for program improvement we want to state that there are several working assumptions to this use of data. First, we assume that the data are of high quality. All levels of data that are being used must be of high quality. For example, If you are using data from a local program, ensuring that data from that program is of high quality is sufficient for the analysis, however, if you want to look at data on a state level, you must ensure that the data from all programs is of high quality </a:t>
            </a:r>
          </a:p>
          <a:p>
            <a:pPr eaLnBrk="1" hangingPunct="1"/>
            <a:endParaRPr lang="en-US" baseline="0" dirty="0" smtClean="0"/>
          </a:p>
          <a:p>
            <a:pPr eaLnBrk="1" hangingPunct="1"/>
            <a:r>
              <a:rPr lang="en-US" baseline="0" dirty="0" smtClean="0"/>
              <a:t>Another working assumption is that there are programs that need to be improved, that is, within programs there are groups/types of children that are not receiving the appropriate services to meet their needs. This could mean that there are children receiving the wrong types of service for example, general services when they need specialized speech services. This could also include children that are getting the wrong amount of services for example 10 hours a month when they would make better progress with 40 hours a month. This could also include children that are receiving poor quality services for example services that are not appropriately adapted to meet the child’s needs.  </a:t>
            </a:r>
          </a:p>
          <a:p>
            <a:pPr eaLnBrk="1" hangingPunct="1"/>
            <a:endParaRPr lang="en-US" baseline="0" dirty="0" smtClean="0"/>
          </a:p>
          <a:p>
            <a:pPr eaLnBrk="1" hangingPunct="1"/>
            <a:r>
              <a:rPr lang="en-US" baseline="0" dirty="0" smtClean="0"/>
              <a:t>If we can identify these programmatic weak points, we can use this information to provide targeted resources for program improvement and improve outcomes for these children. </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we saw that Program 9 was the highest in progress category b. We pulled out the data on progress category b across programs. We see when we look at this data that Program 9 really is an outlier for this progress category. Program 9 shows almost 40 percent of children in category b. and the next highest program is about 10%. This is effecting the summary statements because category b includes children that did not move closer to their typically developing peers and do not exit looking like their typically developing peers.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e contributes to summary statement 2 because it described</a:t>
            </a:r>
            <a:r>
              <a:rPr lang="en-US" baseline="0" dirty="0" smtClean="0"/>
              <a:t> the number of children that entered and exited at age expectations. This progress category is an indicator of the initial status of the children entering the program (performing like their typical peers). Programs with high percentages in category e typically serve less severe populations. </a:t>
            </a:r>
          </a:p>
          <a:p>
            <a:endParaRPr lang="en-US" baseline="0" dirty="0" smtClean="0"/>
          </a:p>
          <a:p>
            <a:r>
              <a:rPr lang="en-US" baseline="0" dirty="0" smtClean="0"/>
              <a:t>We can see from the graph above that Program 9 is among the programs that serve the lowest percentage of children in category e but they are not the lowest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24</a:t>
            </a:fld>
            <a:endParaRPr lang="en-US"/>
          </a:p>
        </p:txBody>
      </p:sp>
    </p:spTree>
    <p:extLst>
      <p:ext uri="{BB962C8B-B14F-4D97-AF65-F5344CB8AC3E}">
        <p14:creationId xmlns:p14="http://schemas.microsoft.com/office/powerpoint/2010/main" val="2187478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piece of evidence that we looked at was the race/ethnicity</a:t>
            </a:r>
            <a:r>
              <a:rPr lang="en-US" baseline="0" dirty="0" smtClean="0"/>
              <a:t> distribution of the programs. When we look at this distribution it is important to look at the big picture first. We see here that most of the programs are majority white (not Hispanic). But program 9 looks very different because it is majority Hispanic. </a:t>
            </a:r>
          </a:p>
          <a:p>
            <a:endParaRPr lang="en-US" baseline="0" dirty="0" smtClean="0"/>
          </a:p>
          <a:p>
            <a:r>
              <a:rPr lang="en-US" baseline="0" dirty="0" smtClean="0"/>
              <a:t>After digging down into your existing data to make inferences about you programs you may find that you need additional information that you have not already collected to determine what is going on.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techniques for collecting this additional information include detailed record review of the cases, review of assessment data and interviews with staff. For the follow up with Program 9 we reviewed a sample of the entry and exit data and conducted some staff interviews. From this additional data collection we found that Program 9 is struggling to appropriately serve family whose home language is Spanish.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26</a:t>
            </a:fld>
            <a:endParaRPr lang="en-US"/>
          </a:p>
        </p:txBody>
      </p:sp>
    </p:spTree>
    <p:extLst>
      <p:ext uri="{BB962C8B-B14F-4D97-AF65-F5344CB8AC3E}">
        <p14:creationId xmlns:p14="http://schemas.microsoft.com/office/powerpoint/2010/main" val="2630997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some of the inference you could make related to the evidence that Program 9 is the lowest in SS1 and the second lowest in SS2. These inference include </a:t>
            </a:r>
          </a:p>
          <a:p>
            <a:pPr marL="228600" indent="-228600">
              <a:buAutoNum type="alphaLcPeriod"/>
            </a:pPr>
            <a:r>
              <a:rPr lang="en-US" baseline="0" dirty="0" smtClean="0"/>
              <a:t>The data are not credible</a:t>
            </a:r>
          </a:p>
          <a:p>
            <a:pPr marL="228600" indent="-228600">
              <a:buAutoNum type="alphaLcPeriod"/>
            </a:pPr>
            <a:r>
              <a:rPr lang="en-US" baseline="0" dirty="0" smtClean="0"/>
              <a:t>The children are making less gains because they have more support needs around language and these SS results are what we would expect from a high quality program </a:t>
            </a:r>
          </a:p>
          <a:p>
            <a:pPr marL="228600" indent="-228600">
              <a:buAutoNum type="alphaLcPeriod"/>
            </a:pPr>
            <a:r>
              <a:rPr lang="en-US" baseline="0" dirty="0" smtClean="0"/>
              <a:t>Children are not making gains because of the lack of Spanish speaking providers and we would expect the results to improve if this was resolved. </a:t>
            </a:r>
          </a:p>
          <a:p>
            <a:pPr marL="228600" indent="-228600">
              <a:buAutoNum type="alphaLcPeriod"/>
            </a:pPr>
            <a:endParaRPr lang="en-US" baseline="0" dirty="0" smtClean="0"/>
          </a:p>
          <a:p>
            <a:pPr marL="0" indent="0">
              <a:buNone/>
            </a:pPr>
            <a:r>
              <a:rPr lang="en-US" baseline="0" dirty="0" smtClean="0"/>
              <a:t>In addition to these inferences there are many more that could be made based on the available data. Think about what we have learned and what else might be causing children in Program 9 not to make enough progress to get closer the performance of their typically developing peers. </a:t>
            </a:r>
          </a:p>
        </p:txBody>
      </p:sp>
      <p:sp>
        <p:nvSpPr>
          <p:cNvPr id="4" name="Slide Number Placeholder 3"/>
          <p:cNvSpPr>
            <a:spLocks noGrp="1"/>
          </p:cNvSpPr>
          <p:nvPr>
            <p:ph type="sldNum" sz="quarter" idx="10"/>
          </p:nvPr>
        </p:nvSpPr>
        <p:spPr/>
        <p:txBody>
          <a:bodyPr/>
          <a:lstStyle/>
          <a:p>
            <a:fld id="{CC3087C0-8127-46D3-8493-5AFBADA573B2}" type="slidenum">
              <a:rPr lang="en-US" smtClean="0"/>
              <a:pPr/>
              <a:t>27</a:t>
            </a:fld>
            <a:endParaRPr lang="en-US"/>
          </a:p>
        </p:txBody>
      </p:sp>
    </p:spTree>
    <p:extLst>
      <p:ext uri="{BB962C8B-B14F-4D97-AF65-F5344CB8AC3E}">
        <p14:creationId xmlns:p14="http://schemas.microsoft.com/office/powerpoint/2010/main" val="742220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is the third</a:t>
            </a:r>
            <a:r>
              <a:rPr lang="en-US" baseline="0" dirty="0" smtClean="0"/>
              <a:t> piece of the evidence inference action cycle describing the process of making changes as a result of inference. States are in different places with regards to data quality. One possible action for some states is to improve the quality of their data so they can make inferences from their evidence. If the data are credible, actions can be implemented based on the evidence and inference. </a:t>
            </a:r>
          </a:p>
          <a:p>
            <a:endParaRPr lang="en-US" baseline="0" dirty="0" smtClean="0"/>
          </a:p>
          <a:p>
            <a:r>
              <a:rPr lang="en-US" baseline="0" dirty="0" smtClean="0"/>
              <a:t>Keep in mind that action is always debatable (one of the reasons why we follow up to make sure the action is working to correct the identified problem) and developing actions is another important place to involve stakeholders.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28</a:t>
            </a:fld>
            <a:endParaRPr lang="en-US"/>
          </a:p>
        </p:txBody>
      </p:sp>
    </p:spTree>
    <p:extLst>
      <p:ext uri="{BB962C8B-B14F-4D97-AF65-F5344CB8AC3E}">
        <p14:creationId xmlns:p14="http://schemas.microsoft.com/office/powerpoint/2010/main" val="1906686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return to our earlier example and the inference – What</a:t>
            </a:r>
            <a:r>
              <a:rPr lang="en-US" baseline="0" dirty="0" smtClean="0"/>
              <a:t> is the action that follows from each inference?</a:t>
            </a:r>
          </a:p>
          <a:p>
            <a:pPr marL="228600" indent="-228600">
              <a:buAutoNum type="alphaLcPeriod"/>
            </a:pPr>
            <a:r>
              <a:rPr lang="en-US" baseline="0" dirty="0" smtClean="0"/>
              <a:t>Improve the data.</a:t>
            </a:r>
          </a:p>
          <a:p>
            <a:pPr marL="228600" indent="-228600">
              <a:buAutoNum type="alphaLcPeriod"/>
            </a:pPr>
            <a:r>
              <a:rPr lang="en-US" baseline="0" dirty="0" smtClean="0"/>
              <a:t>Do nothing (that is an action when intentionally chosen).</a:t>
            </a:r>
          </a:p>
          <a:p>
            <a:pPr marL="228600" indent="-228600">
              <a:buAutoNum type="alphaLcPeriod"/>
            </a:pPr>
            <a:r>
              <a:rPr lang="en-US" baseline="0" dirty="0" smtClean="0"/>
              <a:t>Work to increase the number of Spanish speaking providers.</a:t>
            </a:r>
            <a:endParaRPr lang="en-US" dirty="0" smtClean="0"/>
          </a:p>
          <a:p>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 the steps in the process</a:t>
            </a:r>
            <a:r>
              <a:rPr lang="en-US" baseline="0" dirty="0" smtClean="0"/>
              <a:t> for the Summary Statement example we just went through.</a:t>
            </a:r>
          </a:p>
          <a:p>
            <a:r>
              <a:rPr lang="en-US" baseline="0" dirty="0" smtClean="0"/>
              <a:t>What was the question? Which program had the lowest SS percentages?</a:t>
            </a:r>
          </a:p>
          <a:p>
            <a:r>
              <a:rPr lang="en-US" baseline="0" dirty="0" smtClean="0"/>
              <a:t>What did the data show?  P9</a:t>
            </a:r>
          </a:p>
          <a:p>
            <a:r>
              <a:rPr lang="en-US" baseline="0" dirty="0" smtClean="0"/>
              <a:t>[Note that sometime you already have analyzed data which is the case with the Summary Statements and the Progress Categories – and then you need to work backwards and figure out what questions the evidence can answer.]</a:t>
            </a:r>
          </a:p>
          <a:p>
            <a:r>
              <a:rPr lang="en-US" baseline="0" dirty="0" smtClean="0"/>
              <a:t>What was done to interpret the data?  Look at some other information.  Why?  Because we wanted to understand more about the program to make reasonable hypotheses as to why the SS percentages were low.</a:t>
            </a:r>
          </a:p>
          <a:p>
            <a:r>
              <a:rPr lang="en-US" baseline="0" dirty="0" smtClean="0"/>
              <a:t>And then based on the additional data, we made a hypothesis as to why the data were low which suggested a course of action.</a:t>
            </a:r>
          </a:p>
          <a:p>
            <a:r>
              <a:rPr lang="en-US" baseline="0" dirty="0" smtClean="0"/>
              <a:t>Next step implement a solution --- and then watch the data for next year to see if things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self assessment identifies 7 elements that a state has to have in place to fully implement the Quality Indicator on use of data.  These are</a:t>
            </a:r>
          </a:p>
          <a:p>
            <a:r>
              <a:rPr lang="en-US" baseline="0" dirty="0" smtClean="0"/>
              <a:t> a-  can you see the importance of the stakeholder process in coming up with hypotheses and deciding on a course of action.</a:t>
            </a:r>
          </a:p>
          <a:p>
            <a:r>
              <a:rPr lang="en-US" baseline="0" dirty="0" smtClean="0"/>
              <a:t>b – a recurring theme is going to be identifying those programs that need additional support.</a:t>
            </a:r>
          </a:p>
          <a:p>
            <a:r>
              <a:rPr lang="en-US" baseline="0" dirty="0" smtClean="0"/>
              <a:t>C – state overall goals.</a:t>
            </a:r>
          </a:p>
          <a:p>
            <a:r>
              <a:rPr lang="en-US" dirty="0" smtClean="0"/>
              <a:t>D – the state</a:t>
            </a:r>
            <a:r>
              <a:rPr lang="en-US" baseline="0" dirty="0" smtClean="0"/>
              <a:t> develops a comprehensive plan for program improvement.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 the state implements and evaluates</a:t>
            </a:r>
            <a:r>
              <a:rPr lang="en-US" baseline="0" dirty="0" smtClean="0"/>
              <a:t> the program  improvement activities on a regular cycle. </a:t>
            </a:r>
          </a:p>
          <a:p>
            <a:r>
              <a:rPr lang="en-US" baseline="0" dirty="0" smtClean="0"/>
              <a:t>F – state provides support to local programs </a:t>
            </a:r>
          </a:p>
          <a:p>
            <a:r>
              <a:rPr lang="en-US" baseline="0" dirty="0" smtClean="0"/>
              <a:t>G – state has policy or guidance to address responsibilities with regards to the use of data for program improvement.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32</a:t>
            </a:fld>
            <a:endParaRPr lang="en-US"/>
          </a:p>
        </p:txBody>
      </p:sp>
    </p:spTree>
    <p:extLst>
      <p:ext uri="{BB962C8B-B14F-4D97-AF65-F5344CB8AC3E}">
        <p14:creationId xmlns:p14="http://schemas.microsoft.com/office/powerpoint/2010/main" val="333702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0E2EFAB-13D1-460F-9F4A-C91F1A6602E3}" type="slidenum">
              <a:rPr lang="en-US" smtClean="0"/>
              <a:pPr/>
              <a:t>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This</a:t>
            </a:r>
            <a:r>
              <a:rPr lang="en-US" baseline="0" dirty="0" smtClean="0"/>
              <a:t> slide shows the Child outcomes measurement system (COMS) framework. As you can see, many things contribute to a good COMS including a clear purpose, high quality data collection, analysis and reporting and good use of data. For this call we will be focused on the use of data for program improvement.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Quality Indicator in the COMS</a:t>
            </a:r>
            <a:r>
              <a:rPr lang="en-US" baseline="0" dirty="0" smtClean="0"/>
              <a:t> framework looks like. The state can rate their performance on each of the 7 elements listed below the Quality Indicator and then combine the information to give themselves a rating on the Quality Indicator.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state leve</a:t>
            </a:r>
            <a:r>
              <a:rPr lang="en-US" baseline="0" dirty="0" smtClean="0"/>
              <a:t>l Quality Indicator there is also a Quality Indicator for use of data for program improvement for local programs. It includes three elements. </a:t>
            </a:r>
          </a:p>
          <a:p>
            <a:r>
              <a:rPr lang="en-US" baseline="0" dirty="0" smtClean="0"/>
              <a:t>A – local programs implement a stakeholder process for understanding and using data</a:t>
            </a:r>
          </a:p>
          <a:p>
            <a:r>
              <a:rPr lang="en-US" baseline="0" dirty="0" smtClean="0"/>
              <a:t>B – local program develop a comprehensive plan for program improvement</a:t>
            </a:r>
          </a:p>
          <a:p>
            <a:r>
              <a:rPr lang="en-US" baseline="0" dirty="0" smtClean="0"/>
              <a:t>C – implementation and evaluation of program improvement activities continue in a regular cycle.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on using data is available</a:t>
            </a:r>
            <a:r>
              <a:rPr lang="en-US" baseline="0" dirty="0" smtClean="0"/>
              <a:t> on the using data section of the ECO website</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35</a:t>
            </a:fld>
            <a:endParaRPr lang="en-US"/>
          </a:p>
        </p:txBody>
      </p:sp>
    </p:spTree>
    <p:extLst>
      <p:ext uri="{BB962C8B-B14F-4D97-AF65-F5344CB8AC3E}">
        <p14:creationId xmlns:p14="http://schemas.microsoft.com/office/powerpoint/2010/main" val="2087084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r>
              <a:rPr lang="en-US" baseline="0" dirty="0" smtClean="0"/>
              <a:t> include </a:t>
            </a:r>
          </a:p>
          <a:p>
            <a:r>
              <a:rPr lang="en-US" baseline="0" dirty="0" smtClean="0"/>
              <a:t>Slides and materials from the using data call series</a:t>
            </a:r>
          </a:p>
          <a:p>
            <a:r>
              <a:rPr lang="en-US" baseline="0" dirty="0" smtClean="0"/>
              <a:t>A document describing the process of evaluating SPP/APR Improvement activities</a:t>
            </a:r>
          </a:p>
          <a:p>
            <a:r>
              <a:rPr lang="en-US" baseline="0" dirty="0" smtClean="0"/>
              <a:t>Slides and materials from workshops on using data</a:t>
            </a:r>
          </a:p>
          <a:p>
            <a:r>
              <a:rPr lang="en-US" baseline="0" dirty="0" smtClean="0"/>
              <a:t>And the COMS framework</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36</a:t>
            </a:fld>
            <a:endParaRPr lang="en-US"/>
          </a:p>
        </p:txBody>
      </p:sp>
    </p:spTree>
    <p:extLst>
      <p:ext uri="{BB962C8B-B14F-4D97-AF65-F5344CB8AC3E}">
        <p14:creationId xmlns:p14="http://schemas.microsoft.com/office/powerpoint/2010/main" val="3737041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41682D-E3CD-46B1-A3C2-625FB79B785C}"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quality indicators from the COMS that address the use of data</a:t>
            </a:r>
            <a:r>
              <a:rPr lang="en-US" baseline="0" dirty="0" smtClean="0"/>
              <a:t> for program improvement are Quality Indicators 12 and 13. Quality Indicator 12 focuses on the state agencies regular use of information on child outcomes to improve programs. Quality Indicator 13 focuses on the same topic but related to local programs.  The purpose of today’s call is to talk more about how states go about using data to improve programs.</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 improvement involves</a:t>
            </a:r>
            <a:r>
              <a:rPr lang="en-US" baseline="0" dirty="0" smtClean="0"/>
              <a:t> a cycle of activities. The first step is always to formulate your questions. This is critical because without good questions, you can never make good use of data. After you have a set of useful questions you need to determine how you can analyze your data to address those questions. This step is often completed by a data analyst. The data analyst will produce a set of numerical results which will need to have meaning attached to them. This step of interpretation is difficult and often produces more questions that answers. To optimize this process, be ready to identify a set of follow up analyses that answer the additional questions that result. Once you have an agreed upon interpretation of the data, you can identify a course of action based on this interpretation.  You will need to implement these actions and then repeat the process to determine if the actions were successful in improving outcomes.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FB55-B82F-4862-9040-78224E6DF82A}" type="slidenum">
              <a:rPr lang="en-US"/>
              <a:pPr/>
              <a:t>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smtClean="0"/>
              <a:t>This diagram</a:t>
            </a:r>
            <a:r>
              <a:rPr lang="en-US" baseline="0" dirty="0" smtClean="0"/>
              <a:t> describes the cycle of continuous program improvement. We often start at three-o-clock where we design the vision for program improvement in the state. Without a vision, program improvement activities are likely to be piece meal and not lead to statewide improvements in child outcomes. The next step is to implement your plan, and the collect data on how you plan is being implemented. The data will then be analyzed and interpreted to determine if the plan that was implemented is working. Then you reflect on your findings and revise your program improvement plan accordingly.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24253-9B07-43F9-B4CD-007BF6FA5C3C}"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aseline="0" dirty="0" smtClean="0"/>
              <a:t>It is important to keep in mind that different hypotheses lead to different solutions. This is one reason why it is critical to have stakeholders involved in the development of hypotheses. Keep in mind that with all data analysis and interpretation for program improvement there is a working assumption that a) changes are possible and b) we can identify what needs to be changed.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next section of this presentation we will discuss the concept of evidence inference and action. This process is also known as finding meaning action.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 refers to the numbers that are produced</a:t>
            </a:r>
            <a:r>
              <a:rPr lang="en-US" baseline="0" dirty="0" smtClean="0"/>
              <a:t> through data analysis.  If the numbers are computed from high quality datasets, they are not debatable. </a:t>
            </a:r>
            <a:endParaRPr lang="en-US" dirty="0"/>
          </a:p>
        </p:txBody>
      </p:sp>
      <p:sp>
        <p:nvSpPr>
          <p:cNvPr id="4" name="Slide Number Placeholder 3"/>
          <p:cNvSpPr>
            <a:spLocks noGrp="1"/>
          </p:cNvSpPr>
          <p:nvPr>
            <p:ph type="sldNum" sz="quarter" idx="10"/>
          </p:nvPr>
        </p:nvSpPr>
        <p:spPr/>
        <p:txBody>
          <a:bodyPr/>
          <a:lstStyle/>
          <a:p>
            <a:fld id="{CC3087C0-8127-46D3-8493-5AFBADA573B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5C57DB5-E535-4D58-B47D-FE3F48080403}" type="slidenum">
              <a:rPr lang="en-US"/>
              <a:pPr>
                <a:defRPr/>
              </a:pPr>
              <a:t>‹#›</a:t>
            </a:fld>
            <a:endParaRPr lang="en-US" dirty="0"/>
          </a:p>
        </p:txBody>
      </p:sp>
    </p:spTree>
  </p:cSld>
  <p:clrMapOvr>
    <a:masterClrMapping/>
  </p:clrMapOvr>
  <p:transition>
    <p:spli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BFBBA49-829F-4423-B10B-F0F4E4D69F0C}" type="slidenum">
              <a:rPr lang="en-US"/>
              <a:pPr>
                <a:defRPr/>
              </a:pPr>
              <a:t>‹#›</a:t>
            </a:fld>
            <a:endParaRPr lang="en-US" dirty="0"/>
          </a:p>
        </p:txBody>
      </p:sp>
    </p:spTree>
  </p:cSld>
  <p:clrMapOvr>
    <a:masterClrMapping/>
  </p:clrMapOvr>
  <p:transition>
    <p:spli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12B433-F82C-4034-95A5-F35E414A50C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828B05B-62BC-40DA-AA8E-86190A02A08B}" type="slidenum">
              <a:rPr lang="en-US"/>
              <a:pPr>
                <a:defRPr/>
              </a:pPr>
              <a:t>‹#›</a:t>
            </a:fld>
            <a:endParaRPr lang="en-US" dirty="0"/>
          </a:p>
        </p:txBody>
      </p:sp>
    </p:spTree>
  </p:cSld>
  <p:clrMapOvr>
    <a:masterClrMapping/>
  </p:clrMapOvr>
  <p:transition>
    <p:spli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545C4CB-DD48-4AC7-B14F-99C07A22243B}" type="slidenum">
              <a:rPr lang="en-US"/>
              <a:pPr>
                <a:defRPr/>
              </a:pPr>
              <a:t>‹#›</a:t>
            </a:fld>
            <a:endParaRPr lang="en-US" dirty="0"/>
          </a:p>
        </p:txBody>
      </p:sp>
    </p:spTree>
  </p:cSld>
  <p:clrMapOvr>
    <a:masterClrMapping/>
  </p:clrMapOvr>
  <p:transition>
    <p:spli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4F65E31-0512-4941-8651-9354CA085CEC}" type="slidenum">
              <a:rPr lang="en-US"/>
              <a:pPr>
                <a:defRPr/>
              </a:pPr>
              <a:t>‹#›</a:t>
            </a:fld>
            <a:endParaRPr lang="en-US" dirty="0"/>
          </a:p>
        </p:txBody>
      </p:sp>
    </p:spTree>
  </p:cSld>
  <p:clrMapOvr>
    <a:masterClrMapping/>
  </p:clrMapOvr>
  <p:transition>
    <p:spli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D81EC74-CED3-42DB-B64D-423490AA04EE}" type="slidenum">
              <a:rPr lang="en-US"/>
              <a:pPr>
                <a:defRPr/>
              </a:pPr>
              <a:t>‹#›</a:t>
            </a:fld>
            <a:endParaRPr lang="en-US" dirty="0"/>
          </a:p>
        </p:txBody>
      </p:sp>
    </p:spTree>
  </p:cSld>
  <p:clrMapOvr>
    <a:masterClrMapping/>
  </p:clrMapOvr>
  <p:transition>
    <p:spli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3A61977-7F77-473C-B9D9-0F773AEB4AF3}" type="slidenum">
              <a:rPr lang="en-US"/>
              <a:pPr>
                <a:defRPr/>
              </a:pPr>
              <a:t>‹#›</a:t>
            </a:fld>
            <a:endParaRPr lang="en-US" dirty="0"/>
          </a:p>
        </p:txBody>
      </p:sp>
    </p:spTree>
  </p:cSld>
  <p:clrMapOvr>
    <a:masterClrMapping/>
  </p:clrMapOvr>
  <p:transition>
    <p:spli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139AC16-3F97-455B-ABE9-8FDA5981D1DF}" type="slidenum">
              <a:rPr lang="en-US"/>
              <a:pPr>
                <a:defRPr/>
              </a:pPr>
              <a:t>‹#›</a:t>
            </a:fld>
            <a:endParaRPr lang="en-US" dirty="0"/>
          </a:p>
        </p:txBody>
      </p:sp>
    </p:spTree>
  </p:cSld>
  <p:clrMapOvr>
    <a:masterClrMapping/>
  </p:clrMapOvr>
  <p:transition>
    <p:spli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CB7C8CA-BCB9-4086-9949-8747C6E0472F}" type="slidenum">
              <a:rPr lang="en-US"/>
              <a:pPr>
                <a:defRPr/>
              </a:pPr>
              <a:t>‹#›</a:t>
            </a:fld>
            <a:endParaRPr lang="en-US" dirty="0"/>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06D0213-635C-4591-A172-07C489A2D246}"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9849273-CADD-438B-AF85-55A08702E107}" type="slidenum">
              <a:rPr lang="en-US"/>
              <a:pPr>
                <a:defRPr/>
              </a:pPr>
              <a:t>‹#›</a:t>
            </a:fld>
            <a:endParaRPr lang="en-US" dirty="0"/>
          </a:p>
        </p:txBody>
      </p:sp>
    </p:spTree>
  </p:cSld>
  <p:clrMapOvr>
    <a:masterClrMapping/>
  </p:clrMapOvr>
  <p:transition>
    <p:spli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B894CFA-82C1-47BC-A8B6-FE9727CF44D4}" type="slidenum">
              <a:rPr lang="en-US"/>
              <a:pPr>
                <a:defRPr/>
              </a:pPr>
              <a:t>‹#›</a:t>
            </a:fld>
            <a:endParaRPr lang="en-US" dirty="0"/>
          </a:p>
        </p:txBody>
      </p:sp>
    </p:spTree>
  </p:cSld>
  <p:clrMapOvr>
    <a:masterClrMapping/>
  </p:clrMapOvr>
  <p:transition>
    <p:spli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375B5C1F-A8C5-424E-9894-3AA0CD7A156E}"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FA2F534-D375-48D8-A9D6-CFDFEB0FB535}" type="slidenum">
              <a:rPr lang="en-US"/>
              <a:pPr>
                <a:defRPr/>
              </a:pPr>
              <a:t>‹#›</a:t>
            </a:fld>
            <a:endParaRPr lang="en-US" dirty="0"/>
          </a:p>
        </p:txBody>
      </p:sp>
    </p:spTree>
  </p:cSld>
  <p:clrMapOvr>
    <a:masterClrMapping/>
  </p:clrMapOvr>
  <p:transition>
    <p:spli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4A5EA9E-345B-486D-927A-05EF4099A1B7}" type="slidenum">
              <a:rPr lang="en-US"/>
              <a:pPr>
                <a:defRPr/>
              </a:pPr>
              <a:t>‹#›</a:t>
            </a:fld>
            <a:endParaRPr lang="en-US" dirty="0"/>
          </a:p>
        </p:txBody>
      </p:sp>
    </p:spTree>
  </p:cSld>
  <p:clrMapOvr>
    <a:masterClrMapping/>
  </p:clrMapOvr>
  <p:transition>
    <p:spli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6C5D5AB-D770-42B2-B9A9-CA2E092E61BF}" type="slidenum">
              <a:rPr lang="en-US"/>
              <a:pPr>
                <a:defRPr/>
              </a:pPr>
              <a:t>‹#›</a:t>
            </a:fld>
            <a:endParaRPr lang="en-US" dirty="0"/>
          </a:p>
        </p:txBody>
      </p:sp>
    </p:spTree>
  </p:cSld>
  <p:clrMapOvr>
    <a:masterClrMapping/>
  </p:clrMapOvr>
  <p:transition>
    <p:spli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13D906D7-0C62-47F6-AF2E-08873796B0D5}" type="slidenum">
              <a:rPr lang="en-US"/>
              <a:pPr>
                <a:defRPr/>
              </a:pPr>
              <a:t>‹#›</a:t>
            </a:fld>
            <a:endParaRPr lang="en-US" dirty="0"/>
          </a:p>
        </p:txBody>
      </p:sp>
    </p:spTree>
  </p:cSld>
  <p:clrMapOvr>
    <a:masterClrMapping/>
  </p:clrMapOvr>
  <p:transition>
    <p:spli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6DD6A5B-4173-48D0-A385-EF52A9566617}" type="slidenum">
              <a:rPr lang="en-US"/>
              <a:pPr>
                <a:defRPr/>
              </a:pPr>
              <a:t>‹#›</a:t>
            </a:fld>
            <a:endParaRPr lang="en-US" dirty="0"/>
          </a:p>
        </p:txBody>
      </p:sp>
    </p:spTree>
  </p:cSld>
  <p:clrMapOvr>
    <a:masterClrMapping/>
  </p:clrMapOvr>
  <p:transition>
    <p:spli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49D0C6-B720-4631-85BE-51B4D8BBC5B4}"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1337565-7CFA-4911-94BD-ED477B8C17C1}" type="slidenum">
              <a:rPr lang="en-US"/>
              <a:pPr>
                <a:defRPr/>
              </a:pPr>
              <a:t>‹#›</a:t>
            </a:fld>
            <a:endParaRPr lang="en-US" dirty="0"/>
          </a:p>
        </p:txBody>
      </p:sp>
    </p:spTree>
  </p:cSld>
  <p:clrMapOvr>
    <a:masterClrMapping/>
  </p:clrMapOvr>
  <p:transition>
    <p:spli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0F45CCE-8ED4-41D1-8C4D-DC07D70004D2}" type="slidenum">
              <a:rPr lang="en-US"/>
              <a:pPr>
                <a:defRPr/>
              </a:pPr>
              <a:t>‹#›</a:t>
            </a:fld>
            <a:endParaRPr lang="en-US" dirty="0"/>
          </a:p>
        </p:txBody>
      </p:sp>
    </p:spTree>
  </p:cSld>
  <p:clrMapOvr>
    <a:masterClrMapping/>
  </p:clrMapOvr>
  <p:transition>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A42048C-CA09-482D-B509-7B33E7C8B069}" type="slidenum">
              <a:rPr lang="en-US"/>
              <a:pPr>
                <a:defRPr/>
              </a:pPr>
              <a:t>‹#›</a:t>
            </a:fld>
            <a:endParaRPr lang="en-US" dirty="0"/>
          </a:p>
        </p:txBody>
      </p:sp>
    </p:spTree>
  </p:cSld>
  <p:clrMapOvr>
    <a:masterClrMapping/>
  </p:clrMapOvr>
  <p:transition>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6758675-5A37-4EA8-9D04-8C05A631376B}" type="slidenum">
              <a:rPr lang="en-US"/>
              <a:pPr>
                <a:defRPr/>
              </a:pPr>
              <a:t>‹#›</a:t>
            </a:fld>
            <a:endParaRPr lang="en-US" dirty="0"/>
          </a:p>
        </p:txBody>
      </p:sp>
    </p:spTree>
  </p:cSld>
  <p:clrMapOvr>
    <a:masterClrMapping/>
  </p:clrMapOvr>
  <p:transition>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8044758-7142-4F60-AB32-4D38056C44F9}" type="slidenum">
              <a:rPr lang="en-US"/>
              <a:pPr>
                <a:defRPr/>
              </a:pPr>
              <a:t>‹#›</a:t>
            </a:fld>
            <a:endParaRPr lang="en-US" dirty="0"/>
          </a:p>
        </p:txBody>
      </p:sp>
    </p:spTree>
  </p:cSld>
  <p:clrMapOvr>
    <a:masterClrMapping/>
  </p:clrMapOvr>
  <p:transition>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A7F3BA3-4780-4BBF-A926-AE48C7EF60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F9983B-A996-4C58-ACA5-A3614C6F1C8A}" type="slidenum">
              <a:rPr lang="en-US"/>
              <a:pPr>
                <a:defRPr/>
              </a:pPr>
              <a:t>‹#›</a:t>
            </a:fld>
            <a:endParaRPr lang="en-US" dirty="0"/>
          </a:p>
        </p:txBody>
      </p:sp>
    </p:spTree>
  </p:cSld>
  <p:clrMapOvr>
    <a:masterClrMapping/>
  </p:clrMapOvr>
  <p:transition>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8865DC2-8705-47C8-BB6B-3E06CB3C237A}" type="slidenum">
              <a:rPr lang="en-US"/>
              <a:pPr>
                <a:defRPr/>
              </a:pPr>
              <a:t>‹#›</a:t>
            </a:fld>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fld id="{029CA171-9A26-4B3E-BC0C-5C88BEA4A2CA}" type="datetimeFigureOut">
              <a:rPr lang="en-US" smtClean="0"/>
              <a:pPr/>
              <a:t>4/15/2011</a:t>
            </a:fld>
            <a:endParaRPr lang="en-US"/>
          </a:p>
        </p:txBody>
      </p:sp>
      <p:sp>
        <p:nvSpPr>
          <p:cNvPr id="5" name="Footer Placeholder 17"/>
          <p:cNvSpPr>
            <a:spLocks noGrp="1"/>
          </p:cNvSpPr>
          <p:nvPr>
            <p:ph type="ftr" sz="quarter" idx="11"/>
          </p:nvPr>
        </p:nvSpPr>
        <p:spPr/>
        <p:txBody>
          <a:bodyPr/>
          <a:lstStyle>
            <a:lvl1pPr>
              <a:defRPr/>
            </a:lvl1pPr>
          </a:lstStyle>
          <a:p>
            <a:endParaRPr lang="en-US"/>
          </a:p>
        </p:txBody>
      </p:sp>
      <p:sp>
        <p:nvSpPr>
          <p:cNvPr id="6" name="Slide Number Placeholder 18"/>
          <p:cNvSpPr>
            <a:spLocks noGrp="1"/>
          </p:cNvSpPr>
          <p:nvPr>
            <p:ph type="sldNum" sz="quarter" idx="12"/>
          </p:nvPr>
        </p:nvSpPr>
        <p:spPr/>
        <p:txBody>
          <a:bodyPr/>
          <a:lstStyle>
            <a:lvl1pPr>
              <a:defRPr>
                <a:solidFill>
                  <a:srgbClr val="224568"/>
                </a:solidFill>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209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343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7" name="Rectangle 1029"/>
          <p:cNvSpPr>
            <a:spLocks noGrp="1" noChangeArrowheads="1"/>
          </p:cNvSpPr>
          <p:nvPr>
            <p:ph type="ftr" sz="quarter" idx="11"/>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2"/>
          </p:nvPr>
        </p:nvSpPr>
        <p:spPr>
          <a:ln/>
        </p:spPr>
        <p:txBody>
          <a:bodyPr/>
          <a:lstStyle>
            <a:lvl1pPr>
              <a:defRPr/>
            </a:lvl1pPr>
          </a:lstStyle>
          <a:p>
            <a:pPr>
              <a:defRPr/>
            </a:pPr>
            <a:fld id="{F6D6DED6-7DA0-4746-B649-AE910AA0103C}" type="slidenum">
              <a:rPr lang="en-US"/>
              <a:pPr>
                <a:defRPr/>
              </a:pPr>
              <a:t>‹#›</a:t>
            </a:fld>
            <a:endParaRPr lang="en-US"/>
          </a:p>
        </p:txBody>
      </p:sp>
    </p:spTree>
  </p:cSld>
  <p:clrMapOvr>
    <a:masterClrMapping/>
  </p:clrMapOvr>
  <p:transition>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336CA2-72BC-4BA2-9B1C-681FC59D14E8}" type="slidenum">
              <a:rPr lang="en-US"/>
              <a:pPr>
                <a:defRPr/>
              </a:pPr>
              <a:t>‹#›</a:t>
            </a:fld>
            <a:endParaRPr lang="en-US"/>
          </a:p>
        </p:txBody>
      </p:sp>
    </p:spTree>
  </p:cSld>
  <p:clrMapOvr>
    <a:masterClrMapping/>
  </p:clrMapOvr>
  <p:transition>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r>
              <a:rPr lang="en-US" noProof="0" smtClean="0"/>
              <a:t>Click icon to add table</a:t>
            </a:r>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Early Childhood Outcomes Center</a:t>
            </a:r>
            <a:endParaRPr lang="en-US">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C1B3296-5BBF-4629-8A9A-1376057E4C9B}" type="slidenum">
              <a:rPr lang="en-US"/>
              <a:pPr>
                <a:defRPr/>
              </a:pPr>
              <a:t>‹#›</a:t>
            </a:fld>
            <a:endParaRPr lang="en-US"/>
          </a:p>
        </p:txBody>
      </p:sp>
    </p:spTree>
  </p:cSld>
  <p:clrMapOvr>
    <a:masterClrMapping/>
  </p:clrMapOvr>
  <p:transition>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A2979DF-4E91-4AED-A431-1DDE77C22623}" type="slidenum">
              <a:rPr lang="en-US"/>
              <a:pPr>
                <a:defRPr/>
              </a:pPr>
              <a:t>‹#›</a:t>
            </a:fld>
            <a:endParaRPr lang="en-US"/>
          </a:p>
        </p:txBody>
      </p:sp>
    </p:spTree>
  </p:cSld>
  <p:clrMapOvr>
    <a:masterClrMapping/>
  </p:clrMapOvr>
  <p:transition>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4E117B8-CCAE-4E48-B202-6E9F5F1B279F}" type="slidenum">
              <a:rPr lang="en-US"/>
              <a:pPr>
                <a:defRPr/>
              </a:pPr>
              <a:t>‹#›</a:t>
            </a:fld>
            <a:endParaRPr lang="en-US" dirty="0"/>
          </a:p>
        </p:txBody>
      </p:sp>
    </p:spTree>
  </p:cSld>
  <p:clrMapOvr>
    <a:masterClrMapping/>
  </p:clrMapOvr>
  <p:transition>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F460580-15A6-4E6E-A8EB-177DB23F4F8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A891656-C04C-4C4B-A558-1F91F64B4998}" type="slidenum">
              <a:rPr lang="en-US"/>
              <a:pPr>
                <a:defRPr/>
              </a:pPr>
              <a:t>‹#›</a:t>
            </a:fld>
            <a:endParaRPr lang="en-US" dirty="0"/>
          </a:p>
        </p:txBody>
      </p:sp>
    </p:spTree>
  </p:cSld>
  <p:clrMapOvr>
    <a:masterClrMapping/>
  </p:clrMapOvr>
  <p:transition>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809DEB4-6A4B-4C45-B27F-EA6B7F311E88}" type="slidenum">
              <a:rPr lang="en-US"/>
              <a:pPr>
                <a:defRPr/>
              </a:pPr>
              <a:t>‹#›</a:t>
            </a:fld>
            <a:endParaRPr lang="en-US" dirty="0"/>
          </a:p>
        </p:txBody>
      </p:sp>
    </p:spTree>
  </p:cSld>
  <p:clrMapOvr>
    <a:masterClrMapping/>
  </p:clrMapOvr>
  <p:transition>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9010DC1-277C-48AD-81DE-AFDC5FE9C183}" type="slidenum">
              <a:rPr lang="en-US"/>
              <a:pPr>
                <a:defRPr/>
              </a:pPr>
              <a:t>‹#›</a:t>
            </a:fld>
            <a:endParaRPr lang="en-US" dirty="0"/>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5" name="Footer Placeholder 17"/>
          <p:cNvSpPr>
            <a:spLocks noGrp="1"/>
          </p:cNvSpPr>
          <p:nvPr>
            <p:ph type="ftr" sz="quarter" idx="11"/>
          </p:nvPr>
        </p:nvSpPr>
        <p:spPr/>
        <p:txBody>
          <a:bodyPr/>
          <a:lstStyle>
            <a:lvl1pPr>
              <a:defRPr/>
            </a:lvl1pPr>
          </a:lstStyle>
          <a:p>
            <a:endParaRPr lang="en-US"/>
          </a:p>
        </p:txBody>
      </p:sp>
      <p:sp>
        <p:nvSpPr>
          <p:cNvPr id="6"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434EDAA-BC19-4AD4-B633-9614C112D322}" type="slidenum">
              <a:rPr lang="en-US"/>
              <a:pPr>
                <a:defRPr/>
              </a:pPr>
              <a:t>‹#›</a:t>
            </a:fld>
            <a:endParaRPr lang="en-US" dirty="0"/>
          </a:p>
        </p:txBody>
      </p:sp>
    </p:spTree>
  </p:cSld>
  <p:clrMapOvr>
    <a:masterClrMapping/>
  </p:clrMapOvr>
  <p:transition>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F380073-7DD2-4DC4-AEAE-0AE7070507E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440AFAD-517C-4903-B695-E1F780FF9C0F}" type="slidenum">
              <a:rPr lang="en-US"/>
              <a:pPr>
                <a:defRPr/>
              </a:pPr>
              <a:t>‹#›</a:t>
            </a:fld>
            <a:endParaRPr lang="en-US" dirty="0"/>
          </a:p>
        </p:txBody>
      </p:sp>
    </p:spTree>
  </p:cSld>
  <p:clrMapOvr>
    <a:masterClrMapping/>
  </p:clrMapOvr>
  <p:transition>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96EC958-E46F-4994-8058-A5444C4A93A3}" type="slidenum">
              <a:rPr lang="en-US"/>
              <a:pPr>
                <a:defRPr/>
              </a:pPr>
              <a:t>‹#›</a:t>
            </a:fld>
            <a:endParaRPr lang="en-US" dirty="0"/>
          </a:p>
        </p:txBody>
      </p:sp>
    </p:spTree>
  </p:cSld>
  <p:clrMapOvr>
    <a:masterClrMapping/>
  </p:clrMapOvr>
  <p:transition>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47995C5E-8F69-4404-985A-593E1D6989F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34FC27-B157-4DF2-8DAF-C08A4FBD6AFC}" type="slidenum">
              <a:rPr lang="en-US"/>
              <a:pPr>
                <a:defRPr/>
              </a:pPr>
              <a:t>‹#›</a:t>
            </a:fld>
            <a:endParaRPr lang="en-US" dirty="0"/>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2755C9-D5B5-4D0D-A410-8A3AE6F0F2D4}" type="slidenum">
              <a:rPr lang="en-US"/>
              <a:pPr>
                <a:defRPr/>
              </a:pPr>
              <a:t>‹#›</a:t>
            </a:fld>
            <a:endParaRPr lang="en-US" dirty="0"/>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700DA04-0460-4E9A-BC18-9A3406F6012D}" type="slidenum">
              <a:rPr lang="en-US"/>
              <a:pPr>
                <a:defRPr/>
              </a:pPr>
              <a:t>‹#›</a:t>
            </a:fld>
            <a:endParaRPr lang="en-US" dirty="0"/>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005E910-4C7F-4DCB-BBC7-6C6393DB3752}" type="slidenum">
              <a:rPr lang="en-US"/>
              <a:pPr>
                <a:defRPr/>
              </a:pPr>
              <a:t>‹#›</a:t>
            </a:fld>
            <a:endParaRPr lang="en-US" dirty="0"/>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BFBBA49-829F-4423-B10B-F0F4E4D69F0C}" type="slidenum">
              <a:rPr lang="en-US"/>
              <a:pPr>
                <a:defRPr/>
              </a:pPr>
              <a:t>‹#›</a:t>
            </a:fld>
            <a:endParaRPr lang="en-US" dirty="0"/>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12B433-F82C-4034-95A5-F35E414A50C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828B05B-62BC-40DA-AA8E-86190A02A08B}" type="slidenum">
              <a:rPr lang="en-US"/>
              <a:pPr>
                <a:defRPr/>
              </a:pPr>
              <a:t>‹#›</a:t>
            </a:fld>
            <a:endParaRPr lang="en-US" dirty="0"/>
          </a:p>
        </p:txBody>
      </p:sp>
    </p:spTree>
  </p:cSld>
  <p:clrMapOvr>
    <a:masterClrMapping/>
  </p:clrMapOvr>
  <p:transition>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545C4CB-DD48-4AC7-B14F-99C07A22243B}" type="slidenum">
              <a:rPr lang="en-US"/>
              <a:pPr>
                <a:defRPr/>
              </a:pPr>
              <a:t>‹#›</a:t>
            </a:fld>
            <a:endParaRPr lang="en-US" dirty="0"/>
          </a:p>
        </p:txBody>
      </p:sp>
    </p:spTree>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4F65E31-0512-4941-8651-9354CA085CEC}" type="slidenum">
              <a:rPr lang="en-US"/>
              <a:pPr>
                <a:defRPr/>
              </a:pPr>
              <a:t>‹#›</a:t>
            </a:fld>
            <a:endParaRPr lang="en-US" dirty="0"/>
          </a:p>
        </p:txBody>
      </p:sp>
    </p:spTree>
  </p:cSld>
  <p:clrMapOvr>
    <a:masterClrMapping/>
  </p:clrMapOvr>
  <p:transition>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D81EC74-CED3-42DB-B64D-423490AA04EE}" type="slidenum">
              <a:rPr lang="en-US"/>
              <a:pPr>
                <a:defRPr/>
              </a:pPr>
              <a:t>‹#›</a:t>
            </a:fld>
            <a:endParaRPr lang="en-US" dirty="0"/>
          </a:p>
        </p:txBody>
      </p:sp>
    </p:spTree>
  </p:cSld>
  <p:clrMapOvr>
    <a:masterClrMapping/>
  </p:clrMapOvr>
  <p:transition>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3A61977-7F77-473C-B9D9-0F773AEB4AF3}" type="slidenum">
              <a:rPr lang="en-US"/>
              <a:pPr>
                <a:defRPr/>
              </a:pPr>
              <a:t>‹#›</a:t>
            </a:fld>
            <a:endParaRPr lang="en-US" dirty="0"/>
          </a:p>
        </p:txBody>
      </p:sp>
    </p:spTree>
  </p:cSld>
  <p:clrMapOvr>
    <a:masterClrMapping/>
  </p:clrMapOvr>
  <p:transition>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139AC16-3F97-455B-ABE9-8FDA5981D1DF}" type="slidenum">
              <a:rPr lang="en-US"/>
              <a:pPr>
                <a:defRPr/>
              </a:pPr>
              <a:t>‹#›</a:t>
            </a:fld>
            <a:endParaRPr lang="en-US" dirty="0"/>
          </a:p>
        </p:txBody>
      </p:sp>
    </p:spTree>
  </p:cSld>
  <p:clrMapOvr>
    <a:masterClrMapping/>
  </p:clrMapOvr>
  <p:transition>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CB7C8CA-BCB9-4086-9949-8747C6E0472F}" type="slidenum">
              <a:rPr lang="en-US"/>
              <a:pPr>
                <a:defRPr/>
              </a:pPr>
              <a:t>‹#›</a:t>
            </a:fld>
            <a:endParaRPr lang="en-US" dirty="0"/>
          </a:p>
        </p:txBody>
      </p:sp>
    </p:spTree>
  </p:cSld>
  <p:clrMapOvr>
    <a:masterClrMapping/>
  </p:clrMapOvr>
  <p:transition>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06D0213-635C-4591-A172-07C489A2D246}"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7" name="Footer Placeholder 17"/>
          <p:cNvSpPr>
            <a:spLocks noGrp="1"/>
          </p:cNvSpPr>
          <p:nvPr>
            <p:ph type="ftr" sz="quarter" idx="11"/>
          </p:nvPr>
        </p:nvSpPr>
        <p:spPr/>
        <p:txBody>
          <a:bodyPr/>
          <a:lstStyle>
            <a:lvl1pPr>
              <a:defRPr/>
            </a:lvl1pPr>
          </a:lstStyle>
          <a:p>
            <a:endParaRPr lang="en-US"/>
          </a:p>
        </p:txBody>
      </p:sp>
      <p:sp>
        <p:nvSpPr>
          <p:cNvPr id="8"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9849273-CADD-438B-AF85-55A08702E107}" type="slidenum">
              <a:rPr lang="en-US"/>
              <a:pPr>
                <a:defRPr/>
              </a:pPr>
              <a:t>‹#›</a:t>
            </a:fld>
            <a:endParaRPr lang="en-US" dirty="0"/>
          </a:p>
        </p:txBody>
      </p:sp>
    </p:spTree>
  </p:cSld>
  <p:clrMapOvr>
    <a:masterClrMapping/>
  </p:clrMapOvr>
  <p:transition>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B894CFA-82C1-47BC-A8B6-FE9727CF44D4}" type="slidenum">
              <a:rPr lang="en-US"/>
              <a:pPr>
                <a:defRPr/>
              </a:pPr>
              <a:t>‹#›</a:t>
            </a:fld>
            <a:endParaRPr lang="en-US" dirty="0"/>
          </a:p>
        </p:txBody>
      </p:sp>
    </p:spTree>
  </p:cSld>
  <p:clrMapOvr>
    <a:masterClrMapping/>
  </p:clrMapOvr>
  <p:transition>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375B5C1F-A8C5-424E-9894-3AA0CD7A156E}"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FA2F534-D375-48D8-A9D6-CFDFEB0FB535}" type="slidenum">
              <a:rPr lang="en-US"/>
              <a:pPr>
                <a:defRPr/>
              </a:pPr>
              <a:t>‹#›</a:t>
            </a:fld>
            <a:endParaRPr lang="en-US" dirty="0"/>
          </a:p>
        </p:txBody>
      </p:sp>
    </p:spTree>
  </p:cSld>
  <p:clrMapOvr>
    <a:masterClrMapping/>
  </p:clrMapOvr>
  <p:transition>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4A5EA9E-345B-486D-927A-05EF4099A1B7}" type="slidenum">
              <a:rPr lang="en-US"/>
              <a:pPr>
                <a:defRPr/>
              </a:pPr>
              <a:t>‹#›</a:t>
            </a:fld>
            <a:endParaRPr lang="en-US" dirty="0"/>
          </a:p>
        </p:txBody>
      </p:sp>
    </p:spTree>
  </p:cSld>
  <p:clrMapOvr>
    <a:masterClrMapping/>
  </p:clrMapOvr>
  <p:transition>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6C5D5AB-D770-42B2-B9A9-CA2E092E61BF}" type="slidenum">
              <a:rPr lang="en-US"/>
              <a:pPr>
                <a:defRPr/>
              </a:pPr>
              <a:t>‹#›</a:t>
            </a:fld>
            <a:endParaRPr lang="en-US" dirty="0"/>
          </a:p>
        </p:txBody>
      </p:sp>
    </p:spTree>
  </p:cSld>
  <p:clrMapOvr>
    <a:masterClrMapping/>
  </p:clrMapOvr>
  <p:transition>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13D906D7-0C62-47F6-AF2E-08873796B0D5}" type="slidenum">
              <a:rPr lang="en-US"/>
              <a:pPr>
                <a:defRPr/>
              </a:pPr>
              <a:t>‹#›</a:t>
            </a:fld>
            <a:endParaRPr lang="en-US" dirty="0"/>
          </a:p>
        </p:txBody>
      </p:sp>
    </p:spTree>
  </p:cSld>
  <p:clrMapOvr>
    <a:masterClrMapping/>
  </p:clrMapOvr>
  <p:transition>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6DD6A5B-4173-48D0-A385-EF52A9566617}" type="slidenum">
              <a:rPr lang="en-US"/>
              <a:pPr>
                <a:defRPr/>
              </a:pPr>
              <a:t>‹#›</a:t>
            </a:fld>
            <a:endParaRPr lang="en-US" dirty="0"/>
          </a:p>
        </p:txBody>
      </p:sp>
    </p:spTree>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49D0C6-B720-4631-85BE-51B4D8BBC5B4}"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0F45CCE-8ED4-41D1-8C4D-DC07D70004D2}" type="slidenum">
              <a:rPr lang="en-US"/>
              <a:pPr>
                <a:defRPr/>
              </a:pPr>
              <a:t>‹#›</a:t>
            </a:fld>
            <a:endParaRPr lang="en-US" dirty="0"/>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4" name="Footer Placeholder 17"/>
          <p:cNvSpPr>
            <a:spLocks noGrp="1"/>
          </p:cNvSpPr>
          <p:nvPr>
            <p:ph type="ftr" sz="quarter" idx="11"/>
          </p:nvPr>
        </p:nvSpPr>
        <p:spPr/>
        <p:txBody>
          <a:bodyPr/>
          <a:lstStyle>
            <a:lvl1pPr>
              <a:defRPr/>
            </a:lvl1pPr>
          </a:lstStyle>
          <a:p>
            <a:endParaRPr lang="en-US"/>
          </a:p>
        </p:txBody>
      </p:sp>
      <p:sp>
        <p:nvSpPr>
          <p:cNvPr id="5"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fld id="{029CA171-9A26-4B3E-BC0C-5C88BEA4A2CA}" type="datetimeFigureOut">
              <a:rPr lang="en-US" smtClean="0"/>
              <a:pPr/>
              <a:t>4/15/2011</a:t>
            </a:fld>
            <a:endParaRPr lang="en-US"/>
          </a:p>
        </p:txBody>
      </p:sp>
      <p:sp>
        <p:nvSpPr>
          <p:cNvPr id="5" name="Footer Placeholder 17"/>
          <p:cNvSpPr>
            <a:spLocks noGrp="1"/>
          </p:cNvSpPr>
          <p:nvPr>
            <p:ph type="ftr" sz="quarter" idx="11"/>
          </p:nvPr>
        </p:nvSpPr>
        <p:spPr/>
        <p:txBody>
          <a:bodyPr/>
          <a:lstStyle>
            <a:lvl1pPr>
              <a:defRPr/>
            </a:lvl1pPr>
          </a:lstStyle>
          <a:p>
            <a:endParaRPr lang="en-US"/>
          </a:p>
        </p:txBody>
      </p:sp>
      <p:sp>
        <p:nvSpPr>
          <p:cNvPr id="6" name="Slide Number Placeholder 18"/>
          <p:cNvSpPr>
            <a:spLocks noGrp="1"/>
          </p:cNvSpPr>
          <p:nvPr>
            <p:ph type="sldNum" sz="quarter" idx="12"/>
          </p:nvPr>
        </p:nvSpPr>
        <p:spPr/>
        <p:txBody>
          <a:bodyPr/>
          <a:lstStyle>
            <a:lvl1pPr>
              <a:defRPr>
                <a:solidFill>
                  <a:srgbClr val="224568"/>
                </a:solidFill>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5" name="Footer Placeholder 17"/>
          <p:cNvSpPr>
            <a:spLocks noGrp="1"/>
          </p:cNvSpPr>
          <p:nvPr>
            <p:ph type="ftr" sz="quarter" idx="11"/>
          </p:nvPr>
        </p:nvSpPr>
        <p:spPr/>
        <p:txBody>
          <a:bodyPr/>
          <a:lstStyle>
            <a:lvl1pPr>
              <a:defRPr/>
            </a:lvl1pPr>
          </a:lstStyle>
          <a:p>
            <a:endParaRPr lang="en-US"/>
          </a:p>
        </p:txBody>
      </p:sp>
      <p:sp>
        <p:nvSpPr>
          <p:cNvPr id="6"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7" name="Footer Placeholder 17"/>
          <p:cNvSpPr>
            <a:spLocks noGrp="1"/>
          </p:cNvSpPr>
          <p:nvPr>
            <p:ph type="ftr" sz="quarter" idx="11"/>
          </p:nvPr>
        </p:nvSpPr>
        <p:spPr/>
        <p:txBody>
          <a:bodyPr/>
          <a:lstStyle>
            <a:lvl1pPr>
              <a:defRPr/>
            </a:lvl1pPr>
          </a:lstStyle>
          <a:p>
            <a:endParaRPr lang="en-US"/>
          </a:p>
        </p:txBody>
      </p:sp>
      <p:sp>
        <p:nvSpPr>
          <p:cNvPr id="8"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4" name="Footer Placeholder 17"/>
          <p:cNvSpPr>
            <a:spLocks noGrp="1"/>
          </p:cNvSpPr>
          <p:nvPr>
            <p:ph type="ftr" sz="quarter" idx="11"/>
          </p:nvPr>
        </p:nvSpPr>
        <p:spPr/>
        <p:txBody>
          <a:bodyPr/>
          <a:lstStyle>
            <a:lvl1pPr>
              <a:defRPr/>
            </a:lvl1pPr>
          </a:lstStyle>
          <a:p>
            <a:endParaRPr lang="en-US"/>
          </a:p>
        </p:txBody>
      </p:sp>
      <p:sp>
        <p:nvSpPr>
          <p:cNvPr id="5"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3" name="Footer Placeholder 17"/>
          <p:cNvSpPr>
            <a:spLocks noGrp="1"/>
          </p:cNvSpPr>
          <p:nvPr>
            <p:ph type="ftr" sz="quarter" idx="11"/>
          </p:nvPr>
        </p:nvSpPr>
        <p:spPr/>
        <p:txBody>
          <a:bodyPr/>
          <a:lstStyle>
            <a:lvl1pPr>
              <a:defRPr/>
            </a:lvl1pPr>
          </a:lstStyle>
          <a:p>
            <a:endParaRPr lang="en-US"/>
          </a:p>
        </p:txBody>
      </p:sp>
      <p:sp>
        <p:nvSpPr>
          <p:cNvPr id="4"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a:prstGeom prst="rect">
            <a:avLst/>
          </a:prstGeo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3" name="Footer Placeholder 17"/>
          <p:cNvSpPr>
            <a:spLocks noGrp="1"/>
          </p:cNvSpPr>
          <p:nvPr>
            <p:ph type="ftr" sz="quarter" idx="11"/>
          </p:nvPr>
        </p:nvSpPr>
        <p:spPr/>
        <p:txBody>
          <a:bodyPr/>
          <a:lstStyle>
            <a:lvl1pPr>
              <a:defRPr/>
            </a:lvl1pPr>
          </a:lstStyle>
          <a:p>
            <a:endParaRPr lang="en-US"/>
          </a:p>
        </p:txBody>
      </p:sp>
      <p:sp>
        <p:nvSpPr>
          <p:cNvPr id="4"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smtClean="0"/>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Early Childhood Outcomes Center</a:t>
            </a:r>
            <a:endParaRPr lang="en-US">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C1B3296-5BBF-4629-8A9A-1376057E4C9B}" type="slidenum">
              <a:rPr lang="en-US"/>
              <a:pPr>
                <a:defRPr/>
              </a:pPr>
              <a:t>‹#›</a:t>
            </a:fld>
            <a:endParaRPr lang="en-US"/>
          </a:p>
        </p:txBody>
      </p:sp>
    </p:spTree>
  </p:cSld>
  <p:clrMapOvr>
    <a:masterClrMapping/>
  </p:clrMapOvr>
  <p:transition>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5C57DB5-E535-4D58-B47D-FE3F48080403}" type="slidenum">
              <a:rPr lang="en-US"/>
              <a:pPr>
                <a:defRPr/>
              </a:pPr>
              <a:t>‹#›</a:t>
            </a:fld>
            <a:endParaRPr lang="en-US" dirty="0"/>
          </a:p>
        </p:txBody>
      </p:sp>
    </p:spTree>
  </p:cSld>
  <p:clrMapOvr>
    <a:masterClrMapping/>
  </p:clrMapOvr>
  <p:transition>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1337565-7CFA-4911-94BD-ED477B8C17C1}" type="slidenum">
              <a:rPr lang="en-US"/>
              <a:pPr>
                <a:defRPr/>
              </a:pPr>
              <a:t>‹#›</a:t>
            </a:fld>
            <a:endParaRPr lang="en-US" dirty="0"/>
          </a:p>
        </p:txBody>
      </p:sp>
    </p:spTree>
  </p:cSld>
  <p:clrMapOvr>
    <a:masterClrMapping/>
  </p:clrMapOvr>
  <p:transition>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A42048C-CA09-482D-B509-7B33E7C8B069}" type="slidenum">
              <a:rPr lang="en-US"/>
              <a:pPr>
                <a:defRPr/>
              </a:pPr>
              <a:t>‹#›</a:t>
            </a:fld>
            <a:endParaRPr lang="en-US" dirty="0"/>
          </a:p>
        </p:txBody>
      </p:sp>
    </p:spTree>
  </p:cSld>
  <p:clrMapOvr>
    <a:masterClrMapping/>
  </p:clrMapOvr>
  <p:transition>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6758675-5A37-4EA8-9D04-8C05A631376B}" type="slidenum">
              <a:rPr lang="en-US"/>
              <a:pPr>
                <a:defRPr/>
              </a:pPr>
              <a:t>‹#›</a:t>
            </a:fld>
            <a:endParaRPr lang="en-US" dirty="0"/>
          </a:p>
        </p:txBody>
      </p:sp>
    </p:spTree>
  </p:cSld>
  <p:clrMapOvr>
    <a:masterClrMapping/>
  </p:clrMapOvr>
  <p:transition>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8044758-7142-4F60-AB32-4D38056C44F9}" type="slidenum">
              <a:rPr lang="en-US"/>
              <a:pPr>
                <a:defRPr/>
              </a:pPr>
              <a:t>‹#›</a:t>
            </a:fld>
            <a:endParaRPr lang="en-US" dirty="0"/>
          </a:p>
        </p:txBody>
      </p:sp>
    </p:spTree>
  </p:cSld>
  <p:clrMapOvr>
    <a:masterClrMapping/>
  </p:clrMapOvr>
  <p:transition>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A7F3BA3-4780-4BBF-A926-AE48C7EF60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F9983B-A996-4C58-ACA5-A3614C6F1C8A}" type="slidenum">
              <a:rPr lang="en-US"/>
              <a:pPr>
                <a:defRPr/>
              </a:pPr>
              <a:t>‹#›</a:t>
            </a:fld>
            <a:endParaRPr lang="en-US" dirty="0"/>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8865DC2-8705-47C8-BB6B-3E06CB3C237A}" type="slidenum">
              <a:rPr lang="en-US"/>
              <a:pPr>
                <a:defRPr/>
              </a:pPr>
              <a:t>‹#›</a:t>
            </a:fld>
            <a:endParaRPr lang="en-US"/>
          </a:p>
        </p:txBody>
      </p:sp>
    </p:spTree>
  </p:cSld>
  <p:clrMapOvr>
    <a:masterClrMapping/>
  </p:clrMapOvr>
  <p:transition>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209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343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7" name="Rectangle 1029"/>
          <p:cNvSpPr>
            <a:spLocks noGrp="1" noChangeArrowheads="1"/>
          </p:cNvSpPr>
          <p:nvPr>
            <p:ph type="ftr" sz="quarter" idx="11"/>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2"/>
          </p:nvPr>
        </p:nvSpPr>
        <p:spPr>
          <a:ln/>
        </p:spPr>
        <p:txBody>
          <a:bodyPr/>
          <a:lstStyle>
            <a:lvl1pPr>
              <a:defRPr/>
            </a:lvl1pPr>
          </a:lstStyle>
          <a:p>
            <a:pPr>
              <a:defRPr/>
            </a:pPr>
            <a:fld id="{F6D6DED6-7DA0-4746-B649-AE910AA0103C}" type="slidenum">
              <a:rPr lang="en-US"/>
              <a:pPr>
                <a:defRPr/>
              </a:pPr>
              <a:t>‹#›</a:t>
            </a:fld>
            <a:endParaRPr lang="en-US"/>
          </a:p>
        </p:txBody>
      </p:sp>
    </p:spTree>
  </p:cSld>
  <p:clrMapOvr>
    <a:masterClrMapping/>
  </p:clrMapOvr>
  <p:transition>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336CA2-72BC-4BA2-9B1C-681FC59D14E8}" type="slidenum">
              <a:rPr lang="en-US"/>
              <a:pPr>
                <a:defRPr/>
              </a:pPr>
              <a:t>‹#›</a:t>
            </a:fld>
            <a:endParaRPr lang="en-US"/>
          </a:p>
        </p:txBody>
      </p:sp>
    </p:spTree>
  </p:cSld>
  <p:clrMapOvr>
    <a:masterClrMapping/>
  </p:clrMapOvr>
  <p:transition>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r>
              <a:rPr lang="en-US" noProof="0" smtClean="0"/>
              <a:t>Click icon to add table</a:t>
            </a:r>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Early Childhood Outcomes Center</a:t>
            </a:r>
            <a:endParaRPr lang="en-US">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C1B3296-5BBF-4629-8A9A-1376057E4C9B}" type="slidenum">
              <a:rPr lang="en-US"/>
              <a:pPr>
                <a:defRPr/>
              </a:pPr>
              <a:t>‹#›</a:t>
            </a:fld>
            <a:endParaRPr lang="en-US"/>
          </a:p>
        </p:txBody>
      </p:sp>
    </p:spTree>
  </p:cSld>
  <p:clrMapOvr>
    <a:masterClrMapping/>
  </p:clrMapOvr>
  <p:transition>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A2979DF-4E91-4AED-A431-1DDE77C22623}" type="slidenum">
              <a:rPr lang="en-US"/>
              <a:pPr>
                <a:defRPr/>
              </a:pPr>
              <a:t>‹#›</a:t>
            </a:fld>
            <a:endParaRPr lang="en-US"/>
          </a:p>
        </p:txBody>
      </p:sp>
    </p:spTree>
  </p:cSld>
  <p:clrMapOvr>
    <a:masterClrMapping/>
  </p:clrMapOvr>
  <p:transition>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4E117B8-CCAE-4E48-B202-6E9F5F1B279F}" type="slidenum">
              <a:rPr lang="en-US"/>
              <a:pPr>
                <a:defRPr/>
              </a:pPr>
              <a:t>‹#›</a:t>
            </a:fld>
            <a:endParaRPr lang="en-US" dirty="0"/>
          </a:p>
        </p:txBody>
      </p:sp>
    </p:spTree>
  </p:cSld>
  <p:clrMapOvr>
    <a:masterClrMapping/>
  </p:clrMapOvr>
  <p:transition>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F460580-15A6-4E6E-A8EB-177DB23F4F8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A891656-C04C-4C4B-A558-1F91F64B4998}" type="slidenum">
              <a:rPr lang="en-US"/>
              <a:pPr>
                <a:defRPr/>
              </a:pPr>
              <a:t>‹#›</a:t>
            </a:fld>
            <a:endParaRPr lang="en-US" dirty="0"/>
          </a:p>
        </p:txBody>
      </p:sp>
    </p:spTree>
  </p:cSld>
  <p:clrMapOvr>
    <a:masterClrMapping/>
  </p:clrMapOvr>
  <p:transition>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809DEB4-6A4B-4C45-B27F-EA6B7F311E88}" type="slidenum">
              <a:rPr lang="en-US"/>
              <a:pPr>
                <a:defRPr/>
              </a:pPr>
              <a:t>‹#›</a:t>
            </a:fld>
            <a:endParaRPr lang="en-US" dirty="0"/>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fld id="{029CA171-9A26-4B3E-BC0C-5C88BEA4A2CA}" type="datetimeFigureOut">
              <a:rPr lang="en-US" smtClean="0"/>
              <a:pPr/>
              <a:t>4/15/2011</a:t>
            </a:fld>
            <a:endParaRPr lang="en-US"/>
          </a:p>
        </p:txBody>
      </p:sp>
      <p:sp>
        <p:nvSpPr>
          <p:cNvPr id="6" name="Footer Placeholder 17"/>
          <p:cNvSpPr>
            <a:spLocks noGrp="1"/>
          </p:cNvSpPr>
          <p:nvPr>
            <p:ph type="ftr" sz="quarter" idx="11"/>
          </p:nvPr>
        </p:nvSpPr>
        <p:spPr/>
        <p:txBody>
          <a:bodyPr/>
          <a:lstStyle>
            <a:lvl1pPr>
              <a:defRPr/>
            </a:lvl1pPr>
          </a:lstStyle>
          <a:p>
            <a:endParaRPr lang="en-US"/>
          </a:p>
        </p:txBody>
      </p:sp>
      <p:sp>
        <p:nvSpPr>
          <p:cNvPr id="7" name="Slide Number Placeholder 18"/>
          <p:cNvSpPr>
            <a:spLocks noGrp="1"/>
          </p:cNvSpPr>
          <p:nvPr>
            <p:ph type="sldNum" sz="quarter" idx="12"/>
          </p:nvPr>
        </p:nvSpPr>
        <p:spPr/>
        <p:txBody>
          <a:bodyPr/>
          <a:lstStyle>
            <a:lvl1pPr>
              <a:defRPr/>
            </a:lvl1pPr>
          </a:lstStyle>
          <a:p>
            <a:fld id="{DE50F5B3-BFA0-4595-A643-FB61F2EC2FCA}" type="slidenum">
              <a:rPr lang="en-US" smtClean="0"/>
              <a:pPr/>
              <a:t>‹#›</a:t>
            </a:fld>
            <a:endParaRPr lang="en-US"/>
          </a:p>
        </p:txBody>
      </p:sp>
    </p:spTree>
  </p:cSld>
  <p:clrMapOvr>
    <a:masterClrMapping/>
  </p:clrMapOvr>
  <p:transition>
    <p:spli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9010DC1-277C-48AD-81DE-AFDC5FE9C183}" type="slidenum">
              <a:rPr lang="en-US"/>
              <a:pPr>
                <a:defRPr/>
              </a:pPr>
              <a:t>‹#›</a:t>
            </a:fld>
            <a:endParaRPr lang="en-US" dirty="0"/>
          </a:p>
        </p:txBody>
      </p:sp>
    </p:spTree>
  </p:cSld>
  <p:clrMapOvr>
    <a:masterClrMapping/>
  </p:clrMapOvr>
  <p:transition>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434EDAA-BC19-4AD4-B633-9614C112D322}" type="slidenum">
              <a:rPr lang="en-US"/>
              <a:pPr>
                <a:defRPr/>
              </a:pPr>
              <a:t>‹#›</a:t>
            </a:fld>
            <a:endParaRPr lang="en-US" dirty="0"/>
          </a:p>
        </p:txBody>
      </p:sp>
    </p:spTree>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F380073-7DD2-4DC4-AEAE-0AE7070507E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440AFAD-517C-4903-B695-E1F780FF9C0F}" type="slidenum">
              <a:rPr lang="en-US"/>
              <a:pPr>
                <a:defRPr/>
              </a:pPr>
              <a:t>‹#›</a:t>
            </a:fld>
            <a:endParaRPr lang="en-US" dirty="0"/>
          </a:p>
        </p:txBody>
      </p:sp>
    </p:spTree>
  </p:cSld>
  <p:clrMapOvr>
    <a:masterClrMapping/>
  </p:clrMapOvr>
  <p:transition>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96EC958-E46F-4994-8058-A5444C4A93A3}" type="slidenum">
              <a:rPr lang="en-US"/>
              <a:pPr>
                <a:defRPr/>
              </a:pPr>
              <a:t>‹#›</a:t>
            </a:fld>
            <a:endParaRPr lang="en-US" dirty="0"/>
          </a:p>
        </p:txBody>
      </p:sp>
    </p:spTree>
  </p:cSld>
  <p:clrMapOvr>
    <a:masterClrMapping/>
  </p:clrMapOvr>
  <p:transition>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47995C5E-8F69-4404-985A-593E1D6989F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34FC27-B157-4DF2-8DAF-C08A4FBD6AFC}" type="slidenum">
              <a:rPr lang="en-US"/>
              <a:pPr>
                <a:defRPr/>
              </a:pPr>
              <a:t>‹#›</a:t>
            </a:fld>
            <a:endParaRPr lang="en-US" dirty="0"/>
          </a:p>
        </p:txBody>
      </p:sp>
    </p:spTree>
  </p:cSld>
  <p:clrMapOvr>
    <a:masterClrMapping/>
  </p:clrMapOvr>
  <p:transition>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2755C9-D5B5-4D0D-A410-8A3AE6F0F2D4}" type="slidenum">
              <a:rPr lang="en-US"/>
              <a:pPr>
                <a:defRPr/>
              </a:pPr>
              <a:t>‹#›</a:t>
            </a:fld>
            <a:endParaRPr lang="en-US" dirty="0"/>
          </a:p>
        </p:txBody>
      </p:sp>
    </p:spTree>
  </p:cSld>
  <p:clrMapOvr>
    <a:masterClrMapping/>
  </p:clrMapOvr>
  <p:transition>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700DA04-0460-4E9A-BC18-9A3406F6012D}" type="slidenum">
              <a:rPr lang="en-US"/>
              <a:pPr>
                <a:defRPr/>
              </a:pPr>
              <a:t>‹#›</a:t>
            </a:fld>
            <a:endParaRPr lang="en-US" dirty="0"/>
          </a:p>
        </p:txBody>
      </p:sp>
    </p:spTree>
  </p:cSld>
  <p:clrMapOvr>
    <a:masterClrMapping/>
  </p:clrMapOvr>
  <p:transition>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005E910-4C7F-4DCB-BBC7-6C6393DB3752}" type="slidenum">
              <a:rPr lang="en-US"/>
              <a:pPr>
                <a:defRPr/>
              </a:pPr>
              <a:t>‹#›</a:t>
            </a:fld>
            <a:endParaRPr lang="en-US" dirty="0"/>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png"/><Relationship Id="rId5" Type="http://schemas.openxmlformats.org/officeDocument/2006/relationships/slideLayout" Target="../slideLayouts/slideLayout98.xml"/><Relationship Id="rId10" Type="http://schemas.openxmlformats.org/officeDocument/2006/relationships/theme" Target="../theme/theme10.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5.png"/><Relationship Id="rId5" Type="http://schemas.openxmlformats.org/officeDocument/2006/relationships/slideLayout" Target="../slideLayouts/slideLayout107.xml"/><Relationship Id="rId10" Type="http://schemas.openxmlformats.org/officeDocument/2006/relationships/theme" Target="../theme/theme11.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image" Target="../media/image1.png"/><Relationship Id="rId5" Type="http://schemas.openxmlformats.org/officeDocument/2006/relationships/slideLayout" Target="../slideLayouts/slideLayout116.xml"/><Relationship Id="rId10" Type="http://schemas.openxmlformats.org/officeDocument/2006/relationships/theme" Target="../theme/theme12.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4.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5.png"/><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61.xml"/><Relationship Id="rId16"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3.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8.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theme" Target="../theme/theme9.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fld id="{029CA171-9A26-4B3E-BC0C-5C88BEA4A2CA}" type="datetimeFigureOut">
              <a:rPr lang="en-US" smtClean="0"/>
              <a:pPr/>
              <a:t>4/15/2011</a:t>
            </a:fld>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endParaRPr lang="en-US"/>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fld id="{DE50F5B3-BFA0-4595-A643-FB61F2EC2F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split/>
  </p:transition>
  <p:txStyles>
    <p:titleStyle>
      <a:lvl1pPr algn="r" rtl="0" eaLnBrk="1" fontAlgn="base" hangingPunct="1">
        <a:spcBef>
          <a:spcPct val="0"/>
        </a:spcBef>
        <a:spcAft>
          <a:spcPct val="0"/>
        </a:spcAft>
        <a:defRPr sz="3600" b="1">
          <a:solidFill>
            <a:srgbClr val="224568"/>
          </a:solidFill>
          <a:latin typeface="+mj-lt"/>
          <a:ea typeface="+mj-ea"/>
          <a:cs typeface="+mj-cs"/>
        </a:defRPr>
      </a:lvl1pPr>
      <a:lvl2pPr algn="r" rtl="0" eaLnBrk="1" fontAlgn="base" hangingPunct="1">
        <a:spcBef>
          <a:spcPct val="0"/>
        </a:spcBef>
        <a:spcAft>
          <a:spcPct val="0"/>
        </a:spcAft>
        <a:defRPr sz="3600" b="1">
          <a:solidFill>
            <a:srgbClr val="224568"/>
          </a:solidFill>
          <a:latin typeface="Arial" charset="0"/>
        </a:defRPr>
      </a:lvl2pPr>
      <a:lvl3pPr algn="r" rtl="0" eaLnBrk="1" fontAlgn="base" hangingPunct="1">
        <a:spcBef>
          <a:spcPct val="0"/>
        </a:spcBef>
        <a:spcAft>
          <a:spcPct val="0"/>
        </a:spcAft>
        <a:defRPr sz="3600" b="1">
          <a:solidFill>
            <a:srgbClr val="224568"/>
          </a:solidFill>
          <a:latin typeface="Arial" charset="0"/>
        </a:defRPr>
      </a:lvl3pPr>
      <a:lvl4pPr algn="r" rtl="0" eaLnBrk="1" fontAlgn="base" hangingPunct="1">
        <a:spcBef>
          <a:spcPct val="0"/>
        </a:spcBef>
        <a:spcAft>
          <a:spcPct val="0"/>
        </a:spcAft>
        <a:defRPr sz="3600" b="1">
          <a:solidFill>
            <a:srgbClr val="224568"/>
          </a:solidFill>
          <a:latin typeface="Arial" charset="0"/>
        </a:defRPr>
      </a:lvl4pPr>
      <a:lvl5pPr algn="r" rtl="0" eaLnBrk="1" fontAlgn="base" hangingPunct="1">
        <a:spcBef>
          <a:spcPct val="0"/>
        </a:spcBef>
        <a:spcAft>
          <a:spcPct val="0"/>
        </a:spcAft>
        <a:defRPr sz="3600" b="1">
          <a:solidFill>
            <a:srgbClr val="224568"/>
          </a:solidFill>
          <a:latin typeface="Arial" charset="0"/>
        </a:defRPr>
      </a:lvl5pPr>
      <a:lvl6pPr marL="457200" algn="r" rtl="0" eaLnBrk="1" fontAlgn="base" hangingPunct="1">
        <a:spcBef>
          <a:spcPct val="0"/>
        </a:spcBef>
        <a:spcAft>
          <a:spcPct val="0"/>
        </a:spcAft>
        <a:defRPr sz="4400">
          <a:solidFill>
            <a:schemeClr val="tx1"/>
          </a:solidFill>
          <a:latin typeface="Arial" charset="0"/>
        </a:defRPr>
      </a:lvl6pPr>
      <a:lvl7pPr marL="914400" algn="r" rtl="0" eaLnBrk="1" fontAlgn="base" hangingPunct="1">
        <a:spcBef>
          <a:spcPct val="0"/>
        </a:spcBef>
        <a:spcAft>
          <a:spcPct val="0"/>
        </a:spcAft>
        <a:defRPr sz="4400">
          <a:solidFill>
            <a:schemeClr val="tx1"/>
          </a:solidFill>
          <a:latin typeface="Arial" charset="0"/>
        </a:defRPr>
      </a:lvl7pPr>
      <a:lvl8pPr marL="1371600" algn="r" rtl="0" eaLnBrk="1" fontAlgn="base" hangingPunct="1">
        <a:spcBef>
          <a:spcPct val="0"/>
        </a:spcBef>
        <a:spcAft>
          <a:spcPct val="0"/>
        </a:spcAft>
        <a:defRPr sz="4400">
          <a:solidFill>
            <a:schemeClr val="tx1"/>
          </a:solidFill>
          <a:latin typeface="Arial" charset="0"/>
        </a:defRPr>
      </a:lvl8pPr>
      <a:lvl9pPr marL="1828800" algn="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E0CAFC6-C2FE-4CAB-AE23-784F1376D4EF}" type="slidenum">
              <a:rPr lang="en-US"/>
              <a:pPr>
                <a:defRPr/>
              </a:pPr>
              <a:t>‹#›</a:t>
            </a:fld>
            <a:endParaRPr lang="en-US" dirty="0"/>
          </a:p>
        </p:txBody>
      </p:sp>
      <p:pic>
        <p:nvPicPr>
          <p:cNvPr id="9225" name="Picture 14" descr="blond_happy_baby"/>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B84FBEA-FAEA-4EFA-B8A0-BE1EE00F58AC}" type="slidenum">
              <a:rPr lang="en-US"/>
              <a:pPr>
                <a:defRPr/>
              </a:pPr>
              <a:t>‹#›</a:t>
            </a:fld>
            <a:endParaRPr lang="en-US" dirty="0"/>
          </a:p>
        </p:txBody>
      </p:sp>
      <p:pic>
        <p:nvPicPr>
          <p:cNvPr id="10249" name="Picture 13" descr="tie_dye_boy"/>
          <p:cNvPicPr>
            <a:picLocks noChangeAspect="1" noChangeArrowheads="1"/>
          </p:cNvPicPr>
          <p:nvPr/>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E86127DA-2B73-4237-ADF3-B61E908059E2}" type="slidenum">
              <a:rPr lang="en-US"/>
              <a:pPr>
                <a:defRPr/>
              </a:pPr>
              <a:t>‹#›</a:t>
            </a:fld>
            <a:endParaRPr lang="en-US" dirty="0"/>
          </a:p>
        </p:txBody>
      </p:sp>
      <p:pic>
        <p:nvPicPr>
          <p:cNvPr id="11273" name="Picture 12" descr="pink shirt girl"/>
          <p:cNvPicPr>
            <a:picLocks noChangeAspect="1" noChangeArrowheads="1"/>
          </p:cNvPicPr>
          <p:nvPr/>
        </p:nvPicPr>
        <p:blipFill>
          <a:blip r:embed="rId11"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6"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127BCD32-B8B1-4B60-800B-62699F4AF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E664CDE-7449-45EB-8EB8-AB4097DD4741}" type="slidenum">
              <a:rPr lang="en-US"/>
              <a:pPr>
                <a:defRPr/>
              </a:pPr>
              <a:t>‹#›</a:t>
            </a:fld>
            <a:endParaRPr lang="en-US" dirty="0"/>
          </a:p>
        </p:txBody>
      </p:sp>
      <p:pic>
        <p:nvPicPr>
          <p:cNvPr id="8201" name="Picture 15" descr="girl_in_wheelchair"/>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E0CAFC6-C2FE-4CAB-AE23-784F1376D4EF}" type="slidenum">
              <a:rPr lang="en-US"/>
              <a:pPr>
                <a:defRPr/>
              </a:pPr>
              <a:t>‹#›</a:t>
            </a:fld>
            <a:endParaRPr lang="en-US" dirty="0"/>
          </a:p>
        </p:txBody>
      </p:sp>
      <p:pic>
        <p:nvPicPr>
          <p:cNvPr id="9225" name="Picture 14" descr="blond_happy_baby"/>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B84FBEA-FAEA-4EFA-B8A0-BE1EE00F58AC}" type="slidenum">
              <a:rPr lang="en-US"/>
              <a:pPr>
                <a:defRPr/>
              </a:pPr>
              <a:t>‹#›</a:t>
            </a:fld>
            <a:endParaRPr lang="en-US" dirty="0"/>
          </a:p>
        </p:txBody>
      </p:sp>
      <p:pic>
        <p:nvPicPr>
          <p:cNvPr id="10249" name="Picture 13" descr="tie_dye_boy"/>
          <p:cNvPicPr>
            <a:picLocks noChangeAspect="1" noChangeArrowheads="1"/>
          </p:cNvPicPr>
          <p:nvPr/>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E86127DA-2B73-4237-ADF3-B61E908059E2}" type="slidenum">
              <a:rPr lang="en-US"/>
              <a:pPr>
                <a:defRPr/>
              </a:pPr>
              <a:t>‹#›</a:t>
            </a:fld>
            <a:endParaRPr lang="en-US" dirty="0"/>
          </a:p>
        </p:txBody>
      </p:sp>
      <p:pic>
        <p:nvPicPr>
          <p:cNvPr id="11273" name="Picture 12" descr="pink shirt girl"/>
          <p:cNvPicPr>
            <a:picLocks noChangeAspect="1" noChangeArrowheads="1"/>
          </p:cNvPicPr>
          <p:nvPr/>
        </p:nvPicPr>
        <p:blipFill>
          <a:blip r:embed="rId11"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3"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4"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5"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6"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7"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8"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fld id="{029CA171-9A26-4B3E-BC0C-5C88BEA4A2CA}" type="datetimeFigureOut">
              <a:rPr lang="en-US" smtClean="0"/>
              <a:pPr/>
              <a:t>4/15/2011</a:t>
            </a:fld>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endParaRPr lang="en-US"/>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fld id="{DE50F5B3-BFA0-4595-A643-FB61F2EC2F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93" r:id="rId10"/>
    <p:sldLayoutId id="2147483794" r:id="rId11"/>
  </p:sldLayoutIdLst>
  <p:transition>
    <p:split/>
  </p:transition>
  <p:txStyles>
    <p:titleStyle>
      <a:lvl1pPr algn="r" rtl="0" eaLnBrk="1" fontAlgn="base" hangingPunct="1">
        <a:spcBef>
          <a:spcPct val="0"/>
        </a:spcBef>
        <a:spcAft>
          <a:spcPct val="0"/>
        </a:spcAft>
        <a:defRPr sz="3600" b="1">
          <a:solidFill>
            <a:srgbClr val="224568"/>
          </a:solidFill>
          <a:latin typeface="+mj-lt"/>
          <a:ea typeface="+mj-ea"/>
          <a:cs typeface="+mj-cs"/>
        </a:defRPr>
      </a:lvl1pPr>
      <a:lvl2pPr algn="r" rtl="0" eaLnBrk="1" fontAlgn="base" hangingPunct="1">
        <a:spcBef>
          <a:spcPct val="0"/>
        </a:spcBef>
        <a:spcAft>
          <a:spcPct val="0"/>
        </a:spcAft>
        <a:defRPr sz="3600" b="1">
          <a:solidFill>
            <a:srgbClr val="224568"/>
          </a:solidFill>
          <a:latin typeface="Arial" charset="0"/>
        </a:defRPr>
      </a:lvl2pPr>
      <a:lvl3pPr algn="r" rtl="0" eaLnBrk="1" fontAlgn="base" hangingPunct="1">
        <a:spcBef>
          <a:spcPct val="0"/>
        </a:spcBef>
        <a:spcAft>
          <a:spcPct val="0"/>
        </a:spcAft>
        <a:defRPr sz="3600" b="1">
          <a:solidFill>
            <a:srgbClr val="224568"/>
          </a:solidFill>
          <a:latin typeface="Arial" charset="0"/>
        </a:defRPr>
      </a:lvl3pPr>
      <a:lvl4pPr algn="r" rtl="0" eaLnBrk="1" fontAlgn="base" hangingPunct="1">
        <a:spcBef>
          <a:spcPct val="0"/>
        </a:spcBef>
        <a:spcAft>
          <a:spcPct val="0"/>
        </a:spcAft>
        <a:defRPr sz="3600" b="1">
          <a:solidFill>
            <a:srgbClr val="224568"/>
          </a:solidFill>
          <a:latin typeface="Arial" charset="0"/>
        </a:defRPr>
      </a:lvl4pPr>
      <a:lvl5pPr algn="r" rtl="0" eaLnBrk="1" fontAlgn="base" hangingPunct="1">
        <a:spcBef>
          <a:spcPct val="0"/>
        </a:spcBef>
        <a:spcAft>
          <a:spcPct val="0"/>
        </a:spcAft>
        <a:defRPr sz="3600" b="1">
          <a:solidFill>
            <a:srgbClr val="224568"/>
          </a:solidFill>
          <a:latin typeface="Arial" charset="0"/>
        </a:defRPr>
      </a:lvl5pPr>
      <a:lvl6pPr marL="457200" algn="r" rtl="0" eaLnBrk="1" fontAlgn="base" hangingPunct="1">
        <a:spcBef>
          <a:spcPct val="0"/>
        </a:spcBef>
        <a:spcAft>
          <a:spcPct val="0"/>
        </a:spcAft>
        <a:defRPr sz="4400">
          <a:solidFill>
            <a:schemeClr val="tx1"/>
          </a:solidFill>
          <a:latin typeface="Arial" charset="0"/>
        </a:defRPr>
      </a:lvl6pPr>
      <a:lvl7pPr marL="914400" algn="r" rtl="0" eaLnBrk="1" fontAlgn="base" hangingPunct="1">
        <a:spcBef>
          <a:spcPct val="0"/>
        </a:spcBef>
        <a:spcAft>
          <a:spcPct val="0"/>
        </a:spcAft>
        <a:defRPr sz="4400">
          <a:solidFill>
            <a:schemeClr val="tx1"/>
          </a:solidFill>
          <a:latin typeface="Arial" charset="0"/>
        </a:defRPr>
      </a:lvl7pPr>
      <a:lvl8pPr marL="1371600" algn="r" rtl="0" eaLnBrk="1" fontAlgn="base" hangingPunct="1">
        <a:spcBef>
          <a:spcPct val="0"/>
        </a:spcBef>
        <a:spcAft>
          <a:spcPct val="0"/>
        </a:spcAft>
        <a:defRPr sz="4400">
          <a:solidFill>
            <a:schemeClr val="tx1"/>
          </a:solidFill>
          <a:latin typeface="Arial" charset="0"/>
        </a:defRPr>
      </a:lvl8pPr>
      <a:lvl9pPr marL="1828800" algn="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6"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127BCD32-B8B1-4B60-800B-62699F4AF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E664CDE-7449-45EB-8EB8-AB4097DD4741}" type="slidenum">
              <a:rPr lang="en-US"/>
              <a:pPr>
                <a:defRPr/>
              </a:pPr>
              <a:t>‹#›</a:t>
            </a:fld>
            <a:endParaRPr lang="en-US" dirty="0"/>
          </a:p>
        </p:txBody>
      </p:sp>
      <p:pic>
        <p:nvPicPr>
          <p:cNvPr id="8201" name="Picture 15" descr="girl_in_wheelchair"/>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transition>
    <p:split/>
  </p:transition>
  <p:hf hdr="0" dt="0"/>
  <p:txStyles>
    <p:titleStyle>
      <a:lvl1pPr algn="ctr" rtl="0" eaLnBrk="1" fontAlgn="base" hangingPunct="1">
        <a:spcBef>
          <a:spcPct val="0"/>
        </a:spcBef>
        <a:spcAft>
          <a:spcPct val="0"/>
        </a:spcAft>
        <a:defRPr sz="3600" b="1">
          <a:solidFill>
            <a:srgbClr val="224568"/>
          </a:solidFill>
          <a:latin typeface="+mj-lt"/>
          <a:ea typeface="+mj-ea"/>
          <a:cs typeface="+mj-cs"/>
        </a:defRPr>
      </a:lvl1pPr>
      <a:lvl2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224568"/>
          </a:solidFill>
          <a:latin typeface="+mn-lt"/>
          <a:ea typeface="+mn-ea"/>
          <a:cs typeface="+mn-cs"/>
        </a:defRPr>
      </a:lvl1pPr>
      <a:lvl2pPr marL="742950" indent="-285750" algn="l" rtl="0" eaLnBrk="1" fontAlgn="base" hangingPunct="1">
        <a:spcBef>
          <a:spcPct val="20000"/>
        </a:spcBef>
        <a:spcAft>
          <a:spcPct val="0"/>
        </a:spcAft>
        <a:buChar char="–"/>
        <a:defRPr sz="2800">
          <a:solidFill>
            <a:srgbClr val="224568"/>
          </a:solidFill>
          <a:latin typeface="+mn-lt"/>
        </a:defRPr>
      </a:lvl2pPr>
      <a:lvl3pPr marL="1143000" indent="-228600" algn="l" rtl="0" eaLnBrk="1" fontAlgn="base" hangingPunct="1">
        <a:spcBef>
          <a:spcPct val="20000"/>
        </a:spcBef>
        <a:spcAft>
          <a:spcPct val="0"/>
        </a:spcAft>
        <a:buChar char="•"/>
        <a:defRPr sz="2400">
          <a:solidFill>
            <a:srgbClr val="224568"/>
          </a:solidFill>
          <a:latin typeface="+mn-lt"/>
        </a:defRPr>
      </a:lvl3pPr>
      <a:lvl4pPr marL="1600200" indent="-228600" algn="l" rtl="0" eaLnBrk="1" fontAlgn="base" hangingPunct="1">
        <a:spcBef>
          <a:spcPct val="20000"/>
        </a:spcBef>
        <a:spcAft>
          <a:spcPct val="0"/>
        </a:spcAft>
        <a:buChar char="–"/>
        <a:defRPr sz="2000">
          <a:solidFill>
            <a:srgbClr val="224568"/>
          </a:solidFill>
          <a:latin typeface="+mn-lt"/>
        </a:defRPr>
      </a:lvl4pPr>
      <a:lvl5pPr marL="2057400" indent="-228600" algn="l" rtl="0" eaLnBrk="1" fontAlgn="base" hangingPunct="1">
        <a:spcBef>
          <a:spcPct val="20000"/>
        </a:spcBef>
        <a:spcAft>
          <a:spcPct val="0"/>
        </a:spcAft>
        <a:buChar char="»"/>
        <a:defRPr sz="2000">
          <a:solidFill>
            <a:srgbClr val="22456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Using outcomes data for program improvement</a:t>
            </a:r>
            <a:endParaRPr lang="en-US" dirty="0"/>
          </a:p>
        </p:txBody>
      </p:sp>
      <p:sp>
        <p:nvSpPr>
          <p:cNvPr id="3" name="Subtitle 2"/>
          <p:cNvSpPr>
            <a:spLocks noGrp="1"/>
          </p:cNvSpPr>
          <p:nvPr>
            <p:ph type="subTitle" idx="1"/>
          </p:nvPr>
        </p:nvSpPr>
        <p:spPr/>
        <p:txBody>
          <a:bodyPr/>
          <a:lstStyle/>
          <a:p>
            <a:r>
              <a:rPr lang="en-US" b="1" dirty="0" smtClean="0"/>
              <a:t>Kathy </a:t>
            </a:r>
            <a:r>
              <a:rPr lang="en-US" b="1" dirty="0" err="1" smtClean="0"/>
              <a:t>Hebbeler</a:t>
            </a:r>
            <a:r>
              <a:rPr lang="en-US" b="1" dirty="0" smtClean="0"/>
              <a:t> and Cornelia Taylor</a:t>
            </a:r>
          </a:p>
          <a:p>
            <a:r>
              <a:rPr lang="en-US" sz="2000" b="1" dirty="0" smtClean="0"/>
              <a:t>Early Childhood Outcome Center, SRI International</a:t>
            </a:r>
            <a:endParaRPr lang="en-US" sz="2000" dirty="0"/>
          </a:p>
        </p:txBody>
      </p:sp>
    </p:spTree>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04800"/>
            <a:ext cx="8077200" cy="1143000"/>
          </a:xfrm>
        </p:spPr>
        <p:txBody>
          <a:bodyPr/>
          <a:lstStyle/>
          <a:p>
            <a:r>
              <a:rPr lang="en-US" sz="4000" dirty="0" smtClean="0"/>
              <a:t>Different hypotheses lead to different solutions</a:t>
            </a:r>
            <a:endParaRPr lang="en-US" sz="4000" dirty="0"/>
          </a:p>
        </p:txBody>
      </p:sp>
      <p:sp>
        <p:nvSpPr>
          <p:cNvPr id="31747" name="Rectangle 3"/>
          <p:cNvSpPr>
            <a:spLocks noGrp="1" noChangeArrowheads="1"/>
          </p:cNvSpPr>
          <p:nvPr>
            <p:ph idx="1"/>
          </p:nvPr>
        </p:nvSpPr>
        <p:spPr>
          <a:xfrm>
            <a:off x="457200" y="4038600"/>
            <a:ext cx="8229600" cy="1524000"/>
          </a:xfrm>
          <a:solidFill>
            <a:schemeClr val="accent2">
              <a:lumMod val="20000"/>
              <a:lumOff val="80000"/>
            </a:schemeClr>
          </a:solidFill>
          <a:ln>
            <a:solidFill>
              <a:schemeClr val="accent1"/>
            </a:solidFill>
          </a:ln>
        </p:spPr>
        <p:txBody>
          <a:bodyPr/>
          <a:lstStyle/>
          <a:p>
            <a:pPr marL="173038" indent="0">
              <a:buNone/>
            </a:pPr>
            <a:r>
              <a:rPr lang="en-US" dirty="0" smtClean="0">
                <a:solidFill>
                  <a:schemeClr val="accent1">
                    <a:lumMod val="10000"/>
                  </a:schemeClr>
                </a:solidFill>
              </a:rPr>
              <a:t>Working assumption:  There is something that can be changed and we need to identify what it is and make the changes. </a:t>
            </a:r>
          </a:p>
          <a:p>
            <a:endParaRPr lang="en-US" sz="2400" dirty="0" smtClean="0">
              <a:solidFill>
                <a:srgbClr val="CC3300"/>
              </a:solidFill>
            </a:endParaRPr>
          </a:p>
        </p:txBody>
      </p:sp>
      <p:sp>
        <p:nvSpPr>
          <p:cNvPr id="4" name="TextBox 3"/>
          <p:cNvSpPr txBox="1"/>
          <p:nvPr/>
        </p:nvSpPr>
        <p:spPr>
          <a:xfrm>
            <a:off x="1219200" y="2133600"/>
            <a:ext cx="2971800" cy="954107"/>
          </a:xfrm>
          <a:prstGeom prst="rect">
            <a:avLst/>
          </a:prstGeom>
          <a:noFill/>
          <a:ln>
            <a:solidFill>
              <a:schemeClr val="accent1">
                <a:lumMod val="50000"/>
              </a:schemeClr>
            </a:solidFill>
          </a:ln>
        </p:spPr>
        <p:txBody>
          <a:bodyPr wrap="square" rtlCol="0">
            <a:spAutoFit/>
          </a:bodyPr>
          <a:lstStyle/>
          <a:p>
            <a:pPr>
              <a:tabLst>
                <a:tab pos="346075" algn="l"/>
              </a:tabLst>
            </a:pPr>
            <a:endParaRPr lang="en-US" dirty="0" smtClean="0"/>
          </a:p>
          <a:p>
            <a:pPr algn="ctr">
              <a:tabLst>
                <a:tab pos="346075" algn="l"/>
              </a:tabLst>
            </a:pPr>
            <a:r>
              <a:rPr lang="en-US" sz="2000" dirty="0" smtClean="0"/>
              <a:t>Possible hypotheses</a:t>
            </a:r>
          </a:p>
          <a:p>
            <a:pPr>
              <a:tabLst>
                <a:tab pos="346075" algn="l"/>
              </a:tabLst>
            </a:pPr>
            <a:endParaRPr lang="en-US" dirty="0"/>
          </a:p>
        </p:txBody>
      </p:sp>
      <p:sp>
        <p:nvSpPr>
          <p:cNvPr id="5" name="TextBox 4"/>
          <p:cNvSpPr txBox="1"/>
          <p:nvPr/>
        </p:nvSpPr>
        <p:spPr>
          <a:xfrm>
            <a:off x="4953000" y="2133600"/>
            <a:ext cx="2743200" cy="954107"/>
          </a:xfrm>
          <a:prstGeom prst="rect">
            <a:avLst/>
          </a:prstGeom>
          <a:noFill/>
          <a:ln>
            <a:solidFill>
              <a:schemeClr val="accent1">
                <a:lumMod val="50000"/>
              </a:schemeClr>
            </a:solidFill>
          </a:ln>
        </p:spPr>
        <p:txBody>
          <a:bodyPr wrap="square" rtlCol="0">
            <a:spAutoFit/>
          </a:bodyPr>
          <a:lstStyle/>
          <a:p>
            <a:endParaRPr lang="en-US" dirty="0" smtClean="0"/>
          </a:p>
          <a:p>
            <a:pPr algn="ctr"/>
            <a:r>
              <a:rPr lang="en-US" sz="2000" dirty="0" smtClean="0"/>
              <a:t>Possible solutions</a:t>
            </a:r>
          </a:p>
          <a:p>
            <a:endParaRPr lang="en-US" dirty="0"/>
          </a:p>
        </p:txBody>
      </p:sp>
      <p:cxnSp>
        <p:nvCxnSpPr>
          <p:cNvPr id="7" name="Straight Arrow Connector 6"/>
          <p:cNvCxnSpPr/>
          <p:nvPr/>
        </p:nvCxnSpPr>
        <p:spPr bwMode="auto">
          <a:xfrm flipV="1">
            <a:off x="4267200" y="2590800"/>
            <a:ext cx="609600" cy="520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algn="ctr"/>
            <a:r>
              <a:rPr lang="en-US" sz="5400" dirty="0" smtClean="0"/>
              <a:t>EIA*</a:t>
            </a:r>
            <a:endParaRPr lang="en-US" sz="5400" dirty="0"/>
          </a:p>
        </p:txBody>
      </p:sp>
      <p:sp>
        <p:nvSpPr>
          <p:cNvPr id="494595" name="Rectangle 3"/>
          <p:cNvSpPr>
            <a:spLocks noGrp="1" noChangeArrowheads="1"/>
          </p:cNvSpPr>
          <p:nvPr>
            <p:ph idx="1"/>
          </p:nvPr>
        </p:nvSpPr>
        <p:spPr>
          <a:xfrm>
            <a:off x="5486400" y="2362200"/>
            <a:ext cx="3048000" cy="3657600"/>
          </a:xfrm>
        </p:spPr>
        <p:txBody>
          <a:bodyPr/>
          <a:lstStyle/>
          <a:p>
            <a:pPr>
              <a:buFont typeface="Wingdings" pitchFamily="2" charset="2"/>
              <a:buNone/>
            </a:pPr>
            <a:r>
              <a:rPr lang="en-US" sz="4800" b="1" dirty="0" smtClean="0">
                <a:solidFill>
                  <a:schemeClr val="accent2"/>
                </a:solidFill>
              </a:rPr>
              <a:t>E</a:t>
            </a:r>
            <a:r>
              <a:rPr lang="en-US" dirty="0" smtClean="0">
                <a:solidFill>
                  <a:schemeClr val="accent6">
                    <a:lumMod val="75000"/>
                  </a:schemeClr>
                </a:solidFill>
              </a:rPr>
              <a:t>vidence</a:t>
            </a:r>
            <a:endParaRPr lang="en-US" dirty="0">
              <a:solidFill>
                <a:schemeClr val="accent6">
                  <a:lumMod val="75000"/>
                </a:schemeClr>
              </a:solidFill>
            </a:endParaRPr>
          </a:p>
          <a:p>
            <a:pPr>
              <a:buFont typeface="Wingdings" pitchFamily="2" charset="2"/>
              <a:buNone/>
            </a:pPr>
            <a:r>
              <a:rPr lang="en-US" sz="4800" b="1" dirty="0" smtClean="0">
                <a:solidFill>
                  <a:schemeClr val="accent2"/>
                </a:solidFill>
              </a:rPr>
              <a:t>I</a:t>
            </a:r>
            <a:r>
              <a:rPr lang="en-US" sz="3600" dirty="0" smtClean="0"/>
              <a:t>nference</a:t>
            </a:r>
            <a:endParaRPr lang="en-US" sz="3600" dirty="0"/>
          </a:p>
          <a:p>
            <a:pPr>
              <a:buFont typeface="Wingdings" pitchFamily="2" charset="2"/>
              <a:buNone/>
            </a:pPr>
            <a:r>
              <a:rPr lang="en-US" sz="4800" b="1" dirty="0">
                <a:solidFill>
                  <a:schemeClr val="accent2"/>
                </a:solidFill>
              </a:rPr>
              <a:t>A</a:t>
            </a:r>
            <a:r>
              <a:rPr lang="en-US" sz="3600" dirty="0"/>
              <a:t>ction</a:t>
            </a:r>
          </a:p>
        </p:txBody>
      </p:sp>
      <p:sp>
        <p:nvSpPr>
          <p:cNvPr id="6" name="Slide Number Placeholder 5"/>
          <p:cNvSpPr>
            <a:spLocks noGrp="1"/>
          </p:cNvSpPr>
          <p:nvPr>
            <p:ph type="sldNum" sz="quarter" idx="10"/>
          </p:nvPr>
        </p:nvSpPr>
        <p:spPr>
          <a:prstGeom prst="rect">
            <a:avLst/>
          </a:prstGeom>
        </p:spPr>
        <p:txBody>
          <a:bodyPr/>
          <a:lstStyle/>
          <a:p>
            <a:fld id="{82B6DA3A-BB73-4CD2-A0E0-8CEC8D955792}" type="slidenum">
              <a:rPr lang="en-US"/>
              <a:pPr/>
              <a:t>11</a:t>
            </a:fld>
            <a:endParaRPr lang="en-US"/>
          </a:p>
        </p:txBody>
      </p:sp>
      <p:sp>
        <p:nvSpPr>
          <p:cNvPr id="5" name="Footer Placeholder 4"/>
          <p:cNvSpPr>
            <a:spLocks noGrp="1"/>
          </p:cNvSpPr>
          <p:nvPr>
            <p:ph type="ftr" sz="quarter" idx="11"/>
          </p:nvPr>
        </p:nvSpPr>
        <p:spPr/>
        <p:txBody>
          <a:bodyPr/>
          <a:lstStyle/>
          <a:p>
            <a:r>
              <a:rPr lang="en-US"/>
              <a:t>Early Childhood Outcomes Center</a:t>
            </a:r>
            <a:endParaRPr lang="en-US">
              <a:latin typeface="Arial" charset="0"/>
            </a:endParaRPr>
          </a:p>
        </p:txBody>
      </p:sp>
      <p:pic>
        <p:nvPicPr>
          <p:cNvPr id="10" name="Picture 9" descr="msandy.JPG"/>
          <p:cNvPicPr>
            <a:picLocks noChangeAspect="1"/>
          </p:cNvPicPr>
          <p:nvPr/>
        </p:nvPicPr>
        <p:blipFill>
          <a:blip r:embed="rId3" cstate="print"/>
          <a:stretch>
            <a:fillRect/>
          </a:stretch>
        </p:blipFill>
        <p:spPr>
          <a:xfrm>
            <a:off x="304800" y="2286000"/>
            <a:ext cx="4572000" cy="3429000"/>
          </a:xfrm>
          <a:prstGeom prst="rect">
            <a:avLst/>
          </a:prstGeom>
        </p:spPr>
      </p:pic>
      <p:sp>
        <p:nvSpPr>
          <p:cNvPr id="8" name="TextBox 7"/>
          <p:cNvSpPr txBox="1"/>
          <p:nvPr/>
        </p:nvSpPr>
        <p:spPr>
          <a:xfrm>
            <a:off x="1981200" y="6019800"/>
            <a:ext cx="5134867" cy="369332"/>
          </a:xfrm>
          <a:prstGeom prst="rect">
            <a:avLst/>
          </a:prstGeom>
          <a:noFill/>
          <a:ln>
            <a:solidFill>
              <a:schemeClr val="accent6">
                <a:shade val="95000"/>
                <a:satMod val="105000"/>
              </a:schemeClr>
            </a:solidFill>
          </a:ln>
        </p:spPr>
        <p:txBody>
          <a:bodyPr wrap="none" rtlCol="0">
            <a:spAutoFit/>
          </a:bodyPr>
          <a:lstStyle/>
          <a:p>
            <a:r>
              <a:rPr lang="en-US" dirty="0" smtClean="0"/>
              <a:t>*also known as FMA (Findings, Meaning, Action)</a:t>
            </a:r>
            <a:endParaRPr lang="en-US" dirty="0"/>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sz="5400" dirty="0" smtClean="0">
                <a:solidFill>
                  <a:schemeClr val="accent2"/>
                </a:solidFill>
              </a:rPr>
              <a:t>E</a:t>
            </a:r>
            <a:r>
              <a:rPr lang="en-US" dirty="0" smtClean="0">
                <a:solidFill>
                  <a:schemeClr val="accent6">
                    <a:lumMod val="75000"/>
                  </a:schemeClr>
                </a:solidFill>
              </a:rPr>
              <a:t>vidence</a:t>
            </a:r>
            <a:endParaRPr lang="en-US" dirty="0">
              <a:solidFill>
                <a:schemeClr val="accent6">
                  <a:lumMod val="75000"/>
                </a:schemeClr>
              </a:solidFill>
            </a:endParaRPr>
          </a:p>
        </p:txBody>
      </p:sp>
      <p:sp>
        <p:nvSpPr>
          <p:cNvPr id="495619" name="Rectangle 3"/>
          <p:cNvSpPr>
            <a:spLocks noGrp="1" noChangeArrowheads="1"/>
          </p:cNvSpPr>
          <p:nvPr>
            <p:ph idx="1"/>
          </p:nvPr>
        </p:nvSpPr>
        <p:spPr/>
        <p:txBody>
          <a:bodyPr/>
          <a:lstStyle/>
          <a:p>
            <a:r>
              <a:rPr lang="en-US" dirty="0"/>
              <a:t>Findings are the numbers</a:t>
            </a:r>
          </a:p>
          <a:p>
            <a:pPr lvl="1"/>
            <a:r>
              <a:rPr lang="en-US" dirty="0"/>
              <a:t>10% of </a:t>
            </a:r>
            <a:r>
              <a:rPr lang="en-US" dirty="0" smtClean="0"/>
              <a:t>children scored……</a:t>
            </a:r>
            <a:endParaRPr lang="en-US" dirty="0"/>
          </a:p>
          <a:p>
            <a:pPr lvl="1"/>
            <a:r>
              <a:rPr lang="en-US" dirty="0"/>
              <a:t>45% of children </a:t>
            </a:r>
            <a:r>
              <a:rPr lang="en-US" dirty="0" smtClean="0"/>
              <a:t>made progress</a:t>
            </a:r>
            <a:endParaRPr lang="en-US" dirty="0"/>
          </a:p>
          <a:p>
            <a:r>
              <a:rPr lang="en-US" dirty="0"/>
              <a:t>The numbers are not debatable (assuming the numbers are correct</a:t>
            </a:r>
            <a:r>
              <a:rPr lang="en-US" dirty="0" smtClean="0"/>
              <a:t>…)</a:t>
            </a:r>
            <a:endParaRPr lang="en-US" dirty="0"/>
          </a:p>
          <a:p>
            <a:endParaRPr lang="en-US" dirty="0"/>
          </a:p>
          <a:p>
            <a:pPr>
              <a:buFont typeface="Wingdings" pitchFamily="2" charset="2"/>
              <a:buNone/>
            </a:pPr>
            <a:endParaRPr lang="en-US" dirty="0"/>
          </a:p>
        </p:txBody>
      </p:sp>
      <p:sp>
        <p:nvSpPr>
          <p:cNvPr id="6" name="Slide Number Placeholder 5"/>
          <p:cNvSpPr>
            <a:spLocks noGrp="1"/>
          </p:cNvSpPr>
          <p:nvPr>
            <p:ph type="sldNum" sz="quarter" idx="10"/>
          </p:nvPr>
        </p:nvSpPr>
        <p:spPr>
          <a:prstGeom prst="rect">
            <a:avLst/>
          </a:prstGeom>
        </p:spPr>
        <p:txBody>
          <a:bodyPr/>
          <a:lstStyle/>
          <a:p>
            <a:fld id="{440FBF6E-B6BD-4218-92F4-8DF175FFFF77}" type="slidenum">
              <a:rPr lang="en-US"/>
              <a:pPr/>
              <a:t>12</a:t>
            </a:fld>
            <a:endParaRPr lang="en-US"/>
          </a:p>
        </p:txBody>
      </p:sp>
      <p:sp>
        <p:nvSpPr>
          <p:cNvPr id="5" name="Footer Placeholder 4"/>
          <p:cNvSpPr>
            <a:spLocks noGrp="1"/>
          </p:cNvSpPr>
          <p:nvPr>
            <p:ph type="ftr" sz="quarter" idx="11"/>
          </p:nvPr>
        </p:nvSpPr>
        <p:spPr/>
        <p:txBody>
          <a:bodyPr/>
          <a:lstStyle/>
          <a:p>
            <a:r>
              <a:rPr lang="en-US"/>
              <a:t>Early Childhood Outcomes Center</a:t>
            </a:r>
            <a:endParaRPr lang="en-US">
              <a:latin typeface="Arial" charset="0"/>
            </a:endParaRPr>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
        <p:nvSpPr>
          <p:cNvPr id="10" name="TextBox 9"/>
          <p:cNvSpPr txBox="1"/>
          <p:nvPr/>
        </p:nvSpPr>
        <p:spPr>
          <a:xfrm>
            <a:off x="228600" y="228600"/>
            <a:ext cx="8915400" cy="646331"/>
          </a:xfrm>
          <a:prstGeom prst="rect">
            <a:avLst/>
          </a:prstGeom>
          <a:noFill/>
        </p:spPr>
        <p:txBody>
          <a:bodyPr wrap="square" rtlCol="0">
            <a:spAutoFit/>
          </a:bodyPr>
          <a:lstStyle/>
          <a:p>
            <a:r>
              <a:rPr lang="en-US" sz="3600" dirty="0" smtClean="0"/>
              <a:t>Outcome C: Takes Actions to Meet Needs</a:t>
            </a:r>
            <a:endParaRPr lang="en-US" sz="3600" dirty="0"/>
          </a:p>
        </p:txBody>
      </p:sp>
      <p:pic>
        <p:nvPicPr>
          <p:cNvPr id="2052" name="Picture 4"/>
          <p:cNvPicPr>
            <a:picLocks noChangeAspect="1" noChangeArrowheads="1"/>
          </p:cNvPicPr>
          <p:nvPr/>
        </p:nvPicPr>
        <p:blipFill>
          <a:blip r:embed="rId3" cstate="print"/>
          <a:srcRect/>
          <a:stretch>
            <a:fillRect/>
          </a:stretch>
        </p:blipFill>
        <p:spPr bwMode="auto">
          <a:xfrm>
            <a:off x="228600" y="1143000"/>
            <a:ext cx="8610600" cy="5183022"/>
          </a:xfrm>
          <a:prstGeom prst="rect">
            <a:avLst/>
          </a:prstGeom>
          <a:noFill/>
          <a:ln w="9525">
            <a:noFill/>
            <a:miter lim="800000"/>
            <a:headEnd/>
            <a:tailEnd/>
          </a:ln>
          <a:effectLst/>
        </p:spPr>
      </p:pic>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457200" y="1981200"/>
            <a:ext cx="8229600" cy="4191000"/>
          </a:xfrm>
        </p:spPr>
        <p:txBody>
          <a:bodyPr/>
          <a:lstStyle/>
          <a:p>
            <a:pPr>
              <a:buNone/>
            </a:pPr>
            <a:r>
              <a:rPr lang="en-US" dirty="0" smtClean="0"/>
              <a:t>Which of the following is not an evidence statement? </a:t>
            </a:r>
          </a:p>
          <a:p>
            <a:pPr marL="514350" indent="-514350">
              <a:buFont typeface="+mj-lt"/>
              <a:buAutoNum type="alphaLcPeriod"/>
            </a:pPr>
            <a:r>
              <a:rPr lang="en-US" dirty="0" smtClean="0"/>
              <a:t>Program 3 is the highest in SS1</a:t>
            </a:r>
          </a:p>
          <a:p>
            <a:pPr marL="514350" indent="-514350">
              <a:buFont typeface="+mj-lt"/>
              <a:buAutoNum type="alphaLcPeriod"/>
            </a:pPr>
            <a:r>
              <a:rPr lang="en-US" dirty="0" smtClean="0"/>
              <a:t>Program 6 is the highest in SS2</a:t>
            </a:r>
          </a:p>
          <a:p>
            <a:pPr marL="514350" indent="-514350">
              <a:buFont typeface="+mj-lt"/>
              <a:buAutoNum type="alphaLcPeriod"/>
            </a:pPr>
            <a:r>
              <a:rPr lang="en-US" dirty="0" smtClean="0"/>
              <a:t>Program 9 has lower scores because it serves children with more severe needs</a:t>
            </a:r>
          </a:p>
          <a:p>
            <a:pPr marL="514350" indent="-514350">
              <a:buFont typeface="+mj-lt"/>
              <a:buAutoNum type="alphaLcPeriod"/>
            </a:pPr>
            <a:r>
              <a:rPr lang="en-US" dirty="0" smtClean="0"/>
              <a:t>For Program 11, both Summary Statements were over 60%.</a:t>
            </a:r>
          </a:p>
          <a:p>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sz="4800" dirty="0" smtClean="0">
                <a:solidFill>
                  <a:schemeClr val="accent2"/>
                </a:solidFill>
              </a:rPr>
              <a:t>I</a:t>
            </a:r>
            <a:r>
              <a:rPr lang="en-US" dirty="0" smtClean="0"/>
              <a:t>nference</a:t>
            </a:r>
            <a:endParaRPr lang="en-US" dirty="0"/>
          </a:p>
        </p:txBody>
      </p:sp>
      <p:sp>
        <p:nvSpPr>
          <p:cNvPr id="496643" name="Rectangle 3"/>
          <p:cNvSpPr>
            <a:spLocks noGrp="1" noChangeArrowheads="1"/>
          </p:cNvSpPr>
          <p:nvPr>
            <p:ph idx="1"/>
          </p:nvPr>
        </p:nvSpPr>
        <p:spPr/>
        <p:txBody>
          <a:bodyPr/>
          <a:lstStyle/>
          <a:p>
            <a:r>
              <a:rPr lang="en-US" sz="2800" dirty="0"/>
              <a:t>The interpretation put on the numbers</a:t>
            </a:r>
          </a:p>
          <a:p>
            <a:r>
              <a:rPr lang="en-US" sz="2800" dirty="0"/>
              <a:t>Is this </a:t>
            </a:r>
            <a:r>
              <a:rPr lang="en-US" sz="2800" dirty="0" smtClean="0"/>
              <a:t>evidence:</a:t>
            </a:r>
            <a:endParaRPr lang="en-US" sz="2800" dirty="0"/>
          </a:p>
          <a:p>
            <a:pPr lvl="1"/>
            <a:r>
              <a:rPr lang="en-US" sz="2400" dirty="0"/>
              <a:t>Credible?  (Based on valid data?) </a:t>
            </a:r>
          </a:p>
          <a:p>
            <a:pPr lvl="1"/>
            <a:r>
              <a:rPr lang="en-US" sz="2400" dirty="0"/>
              <a:t>Good news?  Bad news?  </a:t>
            </a:r>
          </a:p>
          <a:p>
            <a:pPr lvl="1"/>
            <a:r>
              <a:rPr lang="en-US" sz="2400" dirty="0"/>
              <a:t>News we can’t interpret</a:t>
            </a:r>
            <a:r>
              <a:rPr lang="en-US" sz="2400" dirty="0" smtClean="0"/>
              <a:t>?</a:t>
            </a:r>
          </a:p>
          <a:p>
            <a:pPr lvl="2"/>
            <a:r>
              <a:rPr lang="en-US" sz="2000" dirty="0" smtClean="0"/>
              <a:t>Does it raise more questions?</a:t>
            </a:r>
          </a:p>
          <a:p>
            <a:pPr lvl="1">
              <a:buNone/>
            </a:pPr>
            <a:endParaRPr lang="en-US" sz="2400" dirty="0"/>
          </a:p>
        </p:txBody>
      </p:sp>
      <p:sp>
        <p:nvSpPr>
          <p:cNvPr id="6" name="Slide Number Placeholder 5"/>
          <p:cNvSpPr>
            <a:spLocks noGrp="1"/>
          </p:cNvSpPr>
          <p:nvPr>
            <p:ph type="sldNum" sz="quarter" idx="10"/>
          </p:nvPr>
        </p:nvSpPr>
        <p:spPr>
          <a:prstGeom prst="rect">
            <a:avLst/>
          </a:prstGeom>
        </p:spPr>
        <p:txBody>
          <a:bodyPr/>
          <a:lstStyle/>
          <a:p>
            <a:fld id="{9F985DC8-B4CF-49B3-8866-12FB6B03AD69}" type="slidenum">
              <a:rPr lang="en-US"/>
              <a:pPr/>
              <a:t>15</a:t>
            </a:fld>
            <a:endParaRPr lang="en-US"/>
          </a:p>
        </p:txBody>
      </p:sp>
      <p:sp>
        <p:nvSpPr>
          <p:cNvPr id="5" name="Footer Placeholder 4"/>
          <p:cNvSpPr>
            <a:spLocks noGrp="1"/>
          </p:cNvSpPr>
          <p:nvPr>
            <p:ph type="ftr" sz="quarter" idx="11"/>
          </p:nvPr>
        </p:nvSpPr>
        <p:spPr/>
        <p:txBody>
          <a:bodyPr/>
          <a:lstStyle/>
          <a:p>
            <a:r>
              <a:rPr lang="en-US"/>
              <a:t>Early Childhood Outcomes Center</a:t>
            </a:r>
            <a:endParaRPr lang="en-US">
              <a:latin typeface="Arial" charset="0"/>
            </a:endParaRPr>
          </a:p>
        </p:txBody>
      </p:sp>
      <p:pic>
        <p:nvPicPr>
          <p:cNvPr id="7" name="Picture 4" descr="little boys w_toy"/>
          <p:cNvPicPr>
            <a:picLocks noChangeAspect="1" noChangeArrowheads="1"/>
          </p:cNvPicPr>
          <p:nvPr/>
        </p:nvPicPr>
        <p:blipFill>
          <a:blip r:embed="rId3" cstate="print"/>
          <a:srcRect/>
          <a:stretch>
            <a:fillRect/>
          </a:stretch>
        </p:blipFill>
        <p:spPr bwMode="auto">
          <a:xfrm>
            <a:off x="6172200" y="2895600"/>
            <a:ext cx="2184302" cy="3275189"/>
          </a:xfrm>
          <a:prstGeom prst="rect">
            <a:avLst/>
          </a:prstGeom>
          <a:noFill/>
          <a:ln w="3175">
            <a:solidFill>
              <a:srgbClr val="66CCFF"/>
            </a:solidFill>
            <a:miter lim="800000"/>
            <a:headEnd/>
            <a:tailEnd/>
          </a:ln>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sz="4800" dirty="0" smtClean="0">
                <a:solidFill>
                  <a:schemeClr val="accent2"/>
                </a:solidFill>
              </a:rPr>
              <a:t>I</a:t>
            </a:r>
            <a:r>
              <a:rPr lang="en-US" dirty="0" smtClean="0"/>
              <a:t>nference</a:t>
            </a:r>
            <a:endParaRPr lang="en-US" dirty="0"/>
          </a:p>
        </p:txBody>
      </p:sp>
      <p:sp>
        <p:nvSpPr>
          <p:cNvPr id="497667" name="Rectangle 3"/>
          <p:cNvSpPr>
            <a:spLocks noGrp="1" noChangeArrowheads="1"/>
          </p:cNvSpPr>
          <p:nvPr>
            <p:ph idx="1"/>
          </p:nvPr>
        </p:nvSpPr>
        <p:spPr/>
        <p:txBody>
          <a:bodyPr/>
          <a:lstStyle/>
          <a:p>
            <a:pPr lvl="1">
              <a:lnSpc>
                <a:spcPct val="90000"/>
              </a:lnSpc>
            </a:pPr>
            <a:endParaRPr lang="en-US" sz="2400" dirty="0"/>
          </a:p>
          <a:p>
            <a:pPr>
              <a:lnSpc>
                <a:spcPct val="90000"/>
              </a:lnSpc>
            </a:pPr>
            <a:r>
              <a:rPr lang="en-US" sz="2800" dirty="0" smtClean="0"/>
              <a:t>Inference </a:t>
            </a:r>
            <a:r>
              <a:rPr lang="en-US" sz="2800" dirty="0"/>
              <a:t>is debatable and reasonable people can reach different conclusions from the same set of </a:t>
            </a:r>
            <a:r>
              <a:rPr lang="en-US" sz="2800" dirty="0" smtClean="0"/>
              <a:t>numbers  </a:t>
            </a:r>
            <a:endParaRPr lang="en-US" sz="2800" dirty="0"/>
          </a:p>
          <a:p>
            <a:pPr>
              <a:lnSpc>
                <a:spcPct val="90000"/>
              </a:lnSpc>
            </a:pPr>
            <a:r>
              <a:rPr lang="en-US" sz="2800" dirty="0"/>
              <a:t>Stakeholder involvement can be helpful in making sense of findings</a:t>
            </a:r>
          </a:p>
          <a:p>
            <a:pPr>
              <a:lnSpc>
                <a:spcPct val="90000"/>
              </a:lnSpc>
            </a:pPr>
            <a:r>
              <a:rPr lang="en-US" sz="2800" dirty="0"/>
              <a:t>To interpret meaning, sometimes we analyze data in other ways (ask for more findings) </a:t>
            </a:r>
          </a:p>
          <a:p>
            <a:pPr>
              <a:lnSpc>
                <a:spcPct val="90000"/>
              </a:lnSpc>
            </a:pPr>
            <a:endParaRPr lang="en-US" dirty="0"/>
          </a:p>
        </p:txBody>
      </p:sp>
      <p:sp>
        <p:nvSpPr>
          <p:cNvPr id="6" name="Slide Number Placeholder 5"/>
          <p:cNvSpPr>
            <a:spLocks noGrp="1"/>
          </p:cNvSpPr>
          <p:nvPr>
            <p:ph type="sldNum" sz="quarter" idx="10"/>
          </p:nvPr>
        </p:nvSpPr>
        <p:spPr>
          <a:prstGeom prst="rect">
            <a:avLst/>
          </a:prstGeom>
        </p:spPr>
        <p:txBody>
          <a:bodyPr/>
          <a:lstStyle/>
          <a:p>
            <a:fld id="{CB788E8B-DEB5-45CA-9B5F-C14ED165519A}" type="slidenum">
              <a:rPr lang="en-US"/>
              <a:pPr/>
              <a:t>16</a:t>
            </a:fld>
            <a:endParaRPr lang="en-US"/>
          </a:p>
        </p:txBody>
      </p:sp>
      <p:sp>
        <p:nvSpPr>
          <p:cNvPr id="5" name="Footer Placeholder 4"/>
          <p:cNvSpPr>
            <a:spLocks noGrp="1"/>
          </p:cNvSpPr>
          <p:nvPr>
            <p:ph type="ftr" sz="quarter" idx="11"/>
          </p:nvPr>
        </p:nvSpPr>
        <p:spPr/>
        <p:txBody>
          <a:bodyPr/>
          <a:lstStyle/>
          <a:p>
            <a:r>
              <a:rPr lang="en-US"/>
              <a:t>Early Childhood Outcomes Center</a:t>
            </a:r>
            <a:endParaRPr lang="en-US">
              <a:latin typeface="Arial" charset="0"/>
            </a:endParaRPr>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a:xfrm>
            <a:off x="457200" y="1905000"/>
            <a:ext cx="8229600" cy="4191000"/>
          </a:xfrm>
        </p:spPr>
        <p:txBody>
          <a:bodyPr/>
          <a:lstStyle/>
          <a:p>
            <a:pPr>
              <a:buNone/>
            </a:pPr>
            <a:r>
              <a:rPr lang="en-US" sz="2800" dirty="0" smtClean="0"/>
              <a:t>What else would you like to know about the five programs in your state with the lowest percentages for SS 1 or SS 2?</a:t>
            </a:r>
          </a:p>
          <a:p>
            <a:pPr marL="514350" indent="-514350">
              <a:buFont typeface="+mj-lt"/>
              <a:buAutoNum type="alphaLcPeriod"/>
            </a:pPr>
            <a:r>
              <a:rPr lang="en-US" sz="2800" dirty="0" smtClean="0"/>
              <a:t>The disabilities of the children served by the different programs</a:t>
            </a:r>
          </a:p>
          <a:p>
            <a:pPr marL="514350" indent="-514350">
              <a:buFont typeface="+mj-lt"/>
              <a:buAutoNum type="alphaLcPeriod"/>
            </a:pPr>
            <a:r>
              <a:rPr lang="en-US" sz="2800" dirty="0" smtClean="0"/>
              <a:t>The progress category distribution</a:t>
            </a:r>
          </a:p>
          <a:p>
            <a:pPr marL="514350" indent="-514350">
              <a:buFont typeface="+mj-lt"/>
              <a:buAutoNum type="alphaLcPeriod"/>
            </a:pPr>
            <a:r>
              <a:rPr lang="en-US" sz="2800" dirty="0" smtClean="0"/>
              <a:t>The racial and ethnic makeup of the children served. </a:t>
            </a:r>
          </a:p>
          <a:p>
            <a:pPr marL="514350" indent="-514350">
              <a:buFont typeface="+mj-lt"/>
              <a:buAutoNum type="alphaLcPeriod"/>
            </a:pPr>
            <a:r>
              <a:rPr lang="en-US" sz="2800" dirty="0" smtClean="0"/>
              <a:t>Other targeted follow up questions</a:t>
            </a:r>
          </a:p>
          <a:p>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answer/evidence from these data</a:t>
            </a:r>
            <a:endParaRPr lang="en-US" dirty="0"/>
          </a:p>
        </p:txBody>
      </p:sp>
      <p:sp>
        <p:nvSpPr>
          <p:cNvPr id="3" name="Content Placeholder 2"/>
          <p:cNvSpPr>
            <a:spLocks noGrp="1"/>
          </p:cNvSpPr>
          <p:nvPr>
            <p:ph idx="1"/>
          </p:nvPr>
        </p:nvSpPr>
        <p:spPr/>
        <p:txBody>
          <a:bodyPr/>
          <a:lstStyle/>
          <a:p>
            <a:r>
              <a:rPr lang="en-US" dirty="0" smtClean="0"/>
              <a:t>Which program has the lowest SSs?</a:t>
            </a:r>
          </a:p>
          <a:p>
            <a:r>
              <a:rPr lang="en-US" dirty="0" smtClean="0"/>
              <a:t>Answer:</a:t>
            </a:r>
          </a:p>
          <a:p>
            <a:pPr lvl="1">
              <a:buNone/>
            </a:pPr>
            <a:r>
              <a:rPr lang="en-US" sz="3200" dirty="0" smtClean="0"/>
              <a:t>Program 9 has the lowest percentage for SS1 and the second lowest for SS2.</a:t>
            </a:r>
          </a:p>
          <a:p>
            <a:pPr>
              <a:buNone/>
            </a:pPr>
            <a:r>
              <a:rPr lang="en-US" dirty="0" smtClean="0"/>
              <a:t>This is not debatable – but what is the inference that follows from the evidence?</a:t>
            </a:r>
          </a:p>
          <a:p>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3077" name="Picture 5"/>
          <p:cNvPicPr>
            <a:picLocks noChangeAspect="1" noChangeArrowheads="1"/>
          </p:cNvPicPr>
          <p:nvPr/>
        </p:nvPicPr>
        <p:blipFill>
          <a:blip r:embed="rId3" cstate="print"/>
          <a:srcRect/>
          <a:stretch>
            <a:fillRect/>
          </a:stretch>
        </p:blipFill>
        <p:spPr bwMode="auto">
          <a:xfrm>
            <a:off x="152400" y="381000"/>
            <a:ext cx="8881816" cy="5334000"/>
          </a:xfrm>
          <a:prstGeom prst="rect">
            <a:avLst/>
          </a:prstGeom>
          <a:noFill/>
          <a:ln w="9525">
            <a:noFill/>
            <a:miter lim="800000"/>
            <a:headEnd/>
            <a:tailEnd/>
          </a:ln>
          <a:effectLst/>
        </p:spPr>
      </p:pic>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 to be covered on today’s call</a:t>
            </a:r>
            <a:endParaRPr lang="en-US" dirty="0"/>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dirty="0" smtClean="0"/>
              <a:t>Basic steps in using data for program improvement process</a:t>
            </a:r>
          </a:p>
          <a:p>
            <a:pPr marL="514350" indent="-514350">
              <a:buFont typeface="+mj-lt"/>
              <a:buAutoNum type="arabicPeriod"/>
            </a:pPr>
            <a:r>
              <a:rPr lang="en-US" dirty="0" smtClean="0"/>
              <a:t>Key concepts in using outcomes data for program improvement at the state or local level</a:t>
            </a:r>
          </a:p>
          <a:p>
            <a:pPr marL="514350" indent="-514350">
              <a:buFont typeface="+mj-lt"/>
              <a:buAutoNum type="arabicPeriod"/>
            </a:pPr>
            <a:r>
              <a:rPr lang="en-US" dirty="0" smtClean="0"/>
              <a:t>Additional resources for you</a:t>
            </a:r>
          </a:p>
        </p:txBody>
      </p:sp>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52400" y="622490"/>
            <a:ext cx="8839200" cy="5321110"/>
          </a:xfrm>
          <a:prstGeom prst="rect">
            <a:avLst/>
          </a:prstGeom>
          <a:noFill/>
          <a:ln w="9525">
            <a:noFill/>
            <a:miter lim="800000"/>
            <a:headEnd/>
            <a:tailEnd/>
          </a:ln>
          <a:effectLst/>
        </p:spPr>
      </p:pic>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228600" y="381000"/>
            <a:ext cx="8610600" cy="5183022"/>
          </a:xfrm>
          <a:prstGeom prst="rect">
            <a:avLst/>
          </a:prstGeom>
          <a:noFill/>
          <a:ln w="9525">
            <a:noFill/>
            <a:miter lim="800000"/>
            <a:headEnd/>
            <a:tailEnd/>
          </a:ln>
          <a:effectLst/>
        </p:spPr>
      </p:pic>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30178" y="304800"/>
            <a:ext cx="8861422" cy="5334000"/>
          </a:xfrm>
          <a:prstGeom prst="rect">
            <a:avLst/>
          </a:prstGeom>
          <a:noFill/>
          <a:ln w="9525">
            <a:noFill/>
            <a:miter lim="800000"/>
            <a:headEnd/>
            <a:tailEnd/>
          </a:ln>
          <a:effectLst/>
        </p:spPr>
      </p:pic>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52400" y="304800"/>
            <a:ext cx="8722756" cy="5257800"/>
          </a:xfrm>
          <a:prstGeom prst="rect">
            <a:avLst/>
          </a:prstGeom>
          <a:noFill/>
          <a:ln w="9525">
            <a:noFill/>
            <a:miter lim="800000"/>
            <a:headEnd/>
            <a:tailEnd/>
          </a:ln>
          <a:effectLst/>
        </p:spPr>
      </p:pic>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228600" y="304800"/>
            <a:ext cx="8610600" cy="5171121"/>
          </a:xfrm>
          <a:prstGeom prst="rect">
            <a:avLst/>
          </a:prstGeom>
          <a:noFill/>
          <a:ln w="9525">
            <a:noFill/>
            <a:miter lim="800000"/>
            <a:headEnd/>
            <a:tailEnd/>
          </a:ln>
          <a:effectLst/>
        </p:spPr>
      </p:pic>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6" name="Picture 3"/>
          <p:cNvPicPr>
            <a:picLocks noChangeAspect="1" noChangeArrowheads="1"/>
          </p:cNvPicPr>
          <p:nvPr/>
        </p:nvPicPr>
        <p:blipFill>
          <a:blip r:embed="rId3" cstate="print"/>
          <a:srcRect l="13333" t="20571" r="29524" b="23810"/>
          <a:stretch>
            <a:fillRect/>
          </a:stretch>
        </p:blipFill>
        <p:spPr bwMode="auto">
          <a:xfrm>
            <a:off x="304800" y="457200"/>
            <a:ext cx="8458200" cy="5145405"/>
          </a:xfrm>
          <a:prstGeom prst="rect">
            <a:avLst/>
          </a:prstGeom>
          <a:noFill/>
          <a:ln w="9525">
            <a:noFill/>
            <a:miter lim="800000"/>
            <a:headEnd/>
            <a:tailEnd/>
          </a:ln>
        </p:spPr>
      </p:pic>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follow up Questions for Program 9</a:t>
            </a:r>
            <a:endParaRPr lang="en-US" dirty="0"/>
          </a:p>
        </p:txBody>
      </p:sp>
      <p:sp>
        <p:nvSpPr>
          <p:cNvPr id="3" name="Content Placeholder 2"/>
          <p:cNvSpPr>
            <a:spLocks noGrp="1"/>
          </p:cNvSpPr>
          <p:nvPr>
            <p:ph idx="1"/>
          </p:nvPr>
        </p:nvSpPr>
        <p:spPr/>
        <p:txBody>
          <a:bodyPr/>
          <a:lstStyle/>
          <a:p>
            <a:pPr>
              <a:buNone/>
            </a:pPr>
            <a:r>
              <a:rPr lang="en-US" sz="2400" dirty="0" smtClean="0"/>
              <a:t>Review of a sample of entry and exit data and staff interviews found: </a:t>
            </a:r>
          </a:p>
          <a:p>
            <a:r>
              <a:rPr lang="en-US" sz="2400" dirty="0" smtClean="0"/>
              <a:t>About half of the children enrolled in the program are from families whose home language is Spanish</a:t>
            </a:r>
          </a:p>
          <a:p>
            <a:r>
              <a:rPr lang="en-US" sz="2400" dirty="0" smtClean="0"/>
              <a:t>There is a shortage of Spanish speaking providers</a:t>
            </a:r>
          </a:p>
          <a:p>
            <a:r>
              <a:rPr lang="en-US" sz="2400" dirty="0" smtClean="0"/>
              <a:t>Data collection procedures were followed, but assessments did not include family input for many Spanish speaking families</a:t>
            </a:r>
          </a:p>
          <a:p>
            <a:r>
              <a:rPr lang="en-US" sz="2400" dirty="0" smtClean="0"/>
              <a:t>Providers reported heavy workloads and frustration with language challenges</a:t>
            </a:r>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inferences based on the available data for Program 9</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sz="2400" dirty="0" smtClean="0"/>
              <a:t>SS data are not credible.</a:t>
            </a:r>
          </a:p>
          <a:p>
            <a:pPr marL="514350" indent="-514350">
              <a:buFont typeface="+mj-lt"/>
              <a:buAutoNum type="alphaLcPeriod"/>
            </a:pPr>
            <a:r>
              <a:rPr lang="en-US" sz="2400" dirty="0" smtClean="0"/>
              <a:t>Children are not making gains comparable to those seen in other programs because they have more support needs around language.  The SS results are what we would expect.</a:t>
            </a:r>
          </a:p>
          <a:p>
            <a:pPr marL="514350" indent="-514350">
              <a:buFont typeface="+mj-lt"/>
              <a:buAutoNum type="alphaLcPeriod"/>
            </a:pPr>
            <a:r>
              <a:rPr lang="en-US" sz="2400" dirty="0" smtClean="0"/>
              <a:t>Children are not making gains comparable to those seen in other programs because of the lack of Spanish speaking providers. This needs to be addressed and we would expect the SS results to improve when we do.</a:t>
            </a:r>
          </a:p>
          <a:p>
            <a:pPr marL="514350" indent="-514350">
              <a:buFont typeface="+mj-lt"/>
              <a:buAutoNum type="alphaLcPeriod"/>
            </a:pPr>
            <a:r>
              <a:rPr lang="en-US" sz="2400" dirty="0" smtClean="0"/>
              <a:t>Another inference (Describe:_____).</a:t>
            </a:r>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sz="4800" dirty="0" smtClean="0">
                <a:solidFill>
                  <a:schemeClr val="accent2"/>
                </a:solidFill>
              </a:rPr>
              <a:t>A</a:t>
            </a:r>
            <a:r>
              <a:rPr lang="en-US" dirty="0" smtClean="0"/>
              <a:t>ction</a:t>
            </a:r>
            <a:endParaRPr lang="en-US" dirty="0"/>
          </a:p>
        </p:txBody>
      </p:sp>
      <p:sp>
        <p:nvSpPr>
          <p:cNvPr id="499715" name="Rectangle 3"/>
          <p:cNvSpPr>
            <a:spLocks noGrp="1" noChangeArrowheads="1"/>
          </p:cNvSpPr>
          <p:nvPr>
            <p:ph idx="1"/>
          </p:nvPr>
        </p:nvSpPr>
        <p:spPr/>
        <p:txBody>
          <a:bodyPr/>
          <a:lstStyle/>
          <a:p>
            <a:pPr>
              <a:lnSpc>
                <a:spcPct val="80000"/>
              </a:lnSpc>
            </a:pPr>
            <a:r>
              <a:rPr lang="en-US" sz="2800" dirty="0"/>
              <a:t>Given the </a:t>
            </a:r>
            <a:r>
              <a:rPr lang="en-US" sz="2800" dirty="0" smtClean="0"/>
              <a:t>inference attached to the evidence, </a:t>
            </a:r>
            <a:r>
              <a:rPr lang="en-US" sz="2800" dirty="0"/>
              <a:t>what should be done?</a:t>
            </a:r>
          </a:p>
          <a:p>
            <a:pPr>
              <a:lnSpc>
                <a:spcPct val="80000"/>
              </a:lnSpc>
            </a:pPr>
            <a:r>
              <a:rPr lang="en-US" sz="2800" dirty="0"/>
              <a:t>Possible actions:</a:t>
            </a:r>
          </a:p>
          <a:p>
            <a:pPr lvl="1">
              <a:lnSpc>
                <a:spcPct val="80000"/>
              </a:lnSpc>
            </a:pPr>
            <a:r>
              <a:rPr lang="en-US" sz="2400" dirty="0"/>
              <a:t>Continue </a:t>
            </a:r>
            <a:r>
              <a:rPr lang="en-US" sz="2400" dirty="0" smtClean="0"/>
              <a:t>to work to </a:t>
            </a:r>
            <a:r>
              <a:rPr lang="en-US" sz="2400" dirty="0"/>
              <a:t>improve the quality of the data</a:t>
            </a:r>
          </a:p>
          <a:p>
            <a:pPr lvl="1">
              <a:lnSpc>
                <a:spcPct val="80000"/>
              </a:lnSpc>
            </a:pPr>
            <a:r>
              <a:rPr lang="en-US" sz="2400" dirty="0"/>
              <a:t>Accept the data as credible and develop recommendations </a:t>
            </a:r>
            <a:r>
              <a:rPr lang="en-US" sz="2400" dirty="0" smtClean="0"/>
              <a:t>to address what was learned</a:t>
            </a:r>
            <a:endParaRPr lang="en-US" sz="2400" dirty="0"/>
          </a:p>
          <a:p>
            <a:pPr>
              <a:lnSpc>
                <a:spcPct val="80000"/>
              </a:lnSpc>
            </a:pPr>
            <a:r>
              <a:rPr lang="en-US" sz="2800" dirty="0"/>
              <a:t>Action is always debatable – and often is</a:t>
            </a:r>
          </a:p>
          <a:p>
            <a:pPr>
              <a:lnSpc>
                <a:spcPct val="80000"/>
              </a:lnSpc>
            </a:pPr>
            <a:r>
              <a:rPr lang="en-US" sz="2800" dirty="0"/>
              <a:t>Another role for stakeholders</a:t>
            </a:r>
          </a:p>
        </p:txBody>
      </p:sp>
      <p:sp>
        <p:nvSpPr>
          <p:cNvPr id="6" name="Slide Number Placeholder 5"/>
          <p:cNvSpPr>
            <a:spLocks noGrp="1"/>
          </p:cNvSpPr>
          <p:nvPr>
            <p:ph type="sldNum" sz="quarter" idx="10"/>
          </p:nvPr>
        </p:nvSpPr>
        <p:spPr>
          <a:prstGeom prst="rect">
            <a:avLst/>
          </a:prstGeom>
        </p:spPr>
        <p:txBody>
          <a:bodyPr/>
          <a:lstStyle/>
          <a:p>
            <a:fld id="{1EB90E00-3C78-4305-86FF-DE7CCE403052}" type="slidenum">
              <a:rPr lang="en-US"/>
              <a:pPr/>
              <a:t>28</a:t>
            </a:fld>
            <a:endParaRPr lang="en-US"/>
          </a:p>
        </p:txBody>
      </p:sp>
      <p:sp>
        <p:nvSpPr>
          <p:cNvPr id="5" name="Footer Placeholder 4"/>
          <p:cNvSpPr>
            <a:spLocks noGrp="1"/>
          </p:cNvSpPr>
          <p:nvPr>
            <p:ph type="ftr" sz="quarter" idx="11"/>
          </p:nvPr>
        </p:nvSpPr>
        <p:spPr/>
        <p:txBody>
          <a:bodyPr/>
          <a:lstStyle/>
          <a:p>
            <a:r>
              <a:rPr lang="en-US"/>
              <a:t>Early Childhood Outcomes Center</a:t>
            </a:r>
            <a:endParaRPr lang="en-US">
              <a:latin typeface="Arial" charset="0"/>
            </a:endParaRPr>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inferences based on the available data for Program 9</a:t>
            </a:r>
            <a:endParaRPr lang="en-US" dirty="0"/>
          </a:p>
        </p:txBody>
      </p:sp>
      <p:sp>
        <p:nvSpPr>
          <p:cNvPr id="3" name="Content Placeholder 2"/>
          <p:cNvSpPr>
            <a:spLocks noGrp="1"/>
          </p:cNvSpPr>
          <p:nvPr>
            <p:ph idx="1"/>
          </p:nvPr>
        </p:nvSpPr>
        <p:spPr>
          <a:xfrm>
            <a:off x="457200" y="1981200"/>
            <a:ext cx="8229600" cy="4191000"/>
          </a:xfrm>
        </p:spPr>
        <p:txBody>
          <a:bodyPr/>
          <a:lstStyle/>
          <a:p>
            <a:pPr marL="514350" indent="-514350">
              <a:buFont typeface="+mj-lt"/>
              <a:buAutoNum type="alphaLcPeriod"/>
            </a:pPr>
            <a:r>
              <a:rPr lang="en-US" sz="2400" dirty="0" smtClean="0"/>
              <a:t>SS data are not credible.</a:t>
            </a:r>
          </a:p>
          <a:p>
            <a:pPr marL="514350" indent="-514350">
              <a:buFont typeface="+mj-lt"/>
              <a:buAutoNum type="alphaLcPeriod"/>
            </a:pPr>
            <a:r>
              <a:rPr lang="en-US" sz="2400" dirty="0" smtClean="0"/>
              <a:t>Children are not making gains comparable to those seen in other programs because they have more support needs around language.  The SS results are what we would expect.</a:t>
            </a:r>
          </a:p>
          <a:p>
            <a:pPr marL="514350" indent="-514350">
              <a:buFont typeface="+mj-lt"/>
              <a:buAutoNum type="alphaLcPeriod"/>
            </a:pPr>
            <a:r>
              <a:rPr lang="en-US" sz="2400" dirty="0" smtClean="0"/>
              <a:t>Children are not making gains comparable to those seen in other programs because of the lack of Spanish speaking providers. This needs to be addressed and we would expect the SS results to improve when we do.</a:t>
            </a:r>
          </a:p>
          <a:p>
            <a:pPr marL="514350" indent="-514350">
              <a:buFont typeface="+mj-lt"/>
              <a:buAutoNum type="alphaLcPeriod"/>
            </a:pPr>
            <a:r>
              <a:rPr lang="en-US" sz="2400" dirty="0" smtClean="0"/>
              <a:t>Another inference (Describe:_____).</a:t>
            </a:r>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Which of the following best describes the hat you are wearing on this call</a:t>
            </a:r>
          </a:p>
          <a:p>
            <a:pPr lvl="1"/>
            <a:r>
              <a:rPr lang="en-US" dirty="0" smtClean="0"/>
              <a:t>State administrator</a:t>
            </a:r>
          </a:p>
          <a:p>
            <a:pPr lvl="1"/>
            <a:r>
              <a:rPr lang="en-US" dirty="0" smtClean="0"/>
              <a:t>Program administrator</a:t>
            </a:r>
          </a:p>
          <a:p>
            <a:pPr lvl="1"/>
            <a:r>
              <a:rPr lang="en-US" dirty="0" smtClean="0"/>
              <a:t>Teacher/provider</a:t>
            </a:r>
          </a:p>
          <a:p>
            <a:pPr lvl="1"/>
            <a:r>
              <a:rPr lang="en-US" dirty="0" smtClean="0"/>
              <a:t>Family member</a:t>
            </a:r>
          </a:p>
          <a:p>
            <a:pPr lvl="1"/>
            <a:r>
              <a:rPr lang="en-US" dirty="0" smtClean="0"/>
              <a:t>TA provider</a:t>
            </a:r>
          </a:p>
          <a:p>
            <a:pPr lvl="1"/>
            <a:r>
              <a:rPr lang="en-US" dirty="0" smtClean="0"/>
              <a:t>Other</a:t>
            </a:r>
          </a:p>
          <a:p>
            <a:pPr lvl="1"/>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dirty="0" smtClean="0"/>
              <a:t>Steps in Using Data for Program Improvement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600" dirty="0" smtClean="0"/>
              <a:t>Formulate your questions</a:t>
            </a:r>
          </a:p>
          <a:p>
            <a:pPr marL="514350" indent="-514350">
              <a:buFont typeface="+mj-lt"/>
              <a:buAutoNum type="arabicPeriod"/>
            </a:pPr>
            <a:r>
              <a:rPr lang="en-US" sz="2600" dirty="0" smtClean="0"/>
              <a:t>Analyze your data </a:t>
            </a:r>
          </a:p>
          <a:p>
            <a:pPr marL="514350" indent="-514350">
              <a:buFont typeface="+mj-lt"/>
              <a:buAutoNum type="arabicPeriod"/>
            </a:pPr>
            <a:r>
              <a:rPr lang="en-US" sz="2600" dirty="0" smtClean="0"/>
              <a:t>Interpret your data – generate hypotheses</a:t>
            </a:r>
          </a:p>
          <a:p>
            <a:pPr marL="914400" lvl="1" indent="-514350"/>
            <a:r>
              <a:rPr lang="en-US" sz="2600" dirty="0" smtClean="0"/>
              <a:t>Do you need more information (maybe analyze more data) to understand what you have found?</a:t>
            </a:r>
          </a:p>
          <a:p>
            <a:pPr marL="514350" indent="-514350">
              <a:buFont typeface="+mj-lt"/>
              <a:buAutoNum type="arabicPeriod"/>
            </a:pPr>
            <a:r>
              <a:rPr lang="en-US" sz="2600" dirty="0" smtClean="0"/>
              <a:t>Identify a course of action based on findings.</a:t>
            </a:r>
          </a:p>
          <a:p>
            <a:pPr marL="514350" indent="-514350">
              <a:buFont typeface="+mj-lt"/>
              <a:buAutoNum type="arabicPeriod"/>
            </a:pPr>
            <a:r>
              <a:rPr lang="en-US" sz="2600" dirty="0" smtClean="0"/>
              <a:t>Implement the action to address the findings.</a:t>
            </a:r>
          </a:p>
          <a:p>
            <a:pPr marL="514350" indent="-514350">
              <a:buFont typeface="+mj-lt"/>
              <a:buAutoNum type="arabicPeriod"/>
            </a:pPr>
            <a:r>
              <a:rPr lang="en-US" sz="2600" dirty="0" smtClean="0"/>
              <a:t>Repeat process.</a:t>
            </a:r>
          </a:p>
          <a:p>
            <a:pPr marL="342900" lvl="1" indent="-342900" algn="ctr">
              <a:buClr>
                <a:srgbClr val="224568"/>
              </a:buClr>
              <a:buNone/>
            </a:pPr>
            <a:r>
              <a:rPr lang="en-US" dirty="0" smtClean="0">
                <a:solidFill>
                  <a:srgbClr val="FF0000"/>
                </a:solidFill>
              </a:rPr>
              <a:t>***PROGRAM IMPROVEMENT IS A CYCLE***</a:t>
            </a:r>
          </a:p>
          <a:p>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143000"/>
          </a:xfrm>
        </p:spPr>
        <p:txBody>
          <a:bodyPr/>
          <a:lstStyle/>
          <a:p>
            <a:r>
              <a:rPr lang="en-US" sz="2800" dirty="0" smtClean="0"/>
              <a:t>QI 12. State agency makes regular use of information on child outcomes to improve programs.</a:t>
            </a:r>
            <a:endParaRPr lang="en-US" sz="2800" dirty="0"/>
          </a:p>
        </p:txBody>
      </p:sp>
      <p:sp>
        <p:nvSpPr>
          <p:cNvPr id="3" name="Content Placeholder 2"/>
          <p:cNvSpPr>
            <a:spLocks noGrp="1"/>
          </p:cNvSpPr>
          <p:nvPr>
            <p:ph idx="1"/>
          </p:nvPr>
        </p:nvSpPr>
        <p:spPr/>
        <p:txBody>
          <a:bodyPr/>
          <a:lstStyle/>
          <a:p>
            <a:pPr marL="514350" lvl="0" indent="-514350">
              <a:buFont typeface="+mj-lt"/>
              <a:buAutoNum type="alphaLcParenR"/>
            </a:pPr>
            <a:r>
              <a:rPr lang="en-US" sz="2400" dirty="0" smtClean="0"/>
              <a:t>State regularly implements a </a:t>
            </a:r>
            <a:r>
              <a:rPr lang="en-US" sz="2400" dirty="0" smtClean="0">
                <a:solidFill>
                  <a:srgbClr val="FF0000"/>
                </a:solidFill>
              </a:rPr>
              <a:t>stakeholder process</a:t>
            </a:r>
            <a:r>
              <a:rPr lang="en-US" sz="2400" dirty="0" smtClean="0"/>
              <a:t> that includes </a:t>
            </a:r>
            <a:r>
              <a:rPr lang="en-US" sz="2400" dirty="0" smtClean="0">
                <a:solidFill>
                  <a:srgbClr val="FF0000"/>
                </a:solidFill>
              </a:rPr>
              <a:t>families</a:t>
            </a:r>
            <a:r>
              <a:rPr lang="en-US" sz="2400" dirty="0" smtClean="0"/>
              <a:t> for considering the </a:t>
            </a:r>
            <a:r>
              <a:rPr lang="en-US" sz="2400" dirty="0" smtClean="0">
                <a:solidFill>
                  <a:srgbClr val="FF0000"/>
                </a:solidFill>
              </a:rPr>
              <a:t>implications</a:t>
            </a:r>
            <a:r>
              <a:rPr lang="en-US" sz="2400" dirty="0" smtClean="0"/>
              <a:t> of child outcomes and other data.</a:t>
            </a:r>
          </a:p>
          <a:p>
            <a:pPr marL="514350" indent="-514350">
              <a:buFont typeface="+mj-lt"/>
              <a:buAutoNum type="alphaLcParenR"/>
            </a:pPr>
            <a:r>
              <a:rPr lang="en-US" sz="2400" dirty="0" smtClean="0"/>
              <a:t>As appropriate, state identifies some </a:t>
            </a:r>
            <a:r>
              <a:rPr lang="en-US" sz="2400" dirty="0" smtClean="0">
                <a:solidFill>
                  <a:srgbClr val="FF0000"/>
                </a:solidFill>
              </a:rPr>
              <a:t>local programs </a:t>
            </a:r>
            <a:r>
              <a:rPr lang="en-US" sz="2400" dirty="0" smtClean="0"/>
              <a:t>for </a:t>
            </a:r>
            <a:r>
              <a:rPr lang="en-US" sz="2400" dirty="0" smtClean="0">
                <a:solidFill>
                  <a:srgbClr val="FF0000"/>
                </a:solidFill>
              </a:rPr>
              <a:t>targeted support </a:t>
            </a:r>
            <a:r>
              <a:rPr lang="en-US" sz="2400" dirty="0" smtClean="0"/>
              <a:t>and then works with these programs to jointly develop </a:t>
            </a:r>
            <a:r>
              <a:rPr lang="en-US" sz="2400" dirty="0" smtClean="0">
                <a:solidFill>
                  <a:srgbClr val="FF0000"/>
                </a:solidFill>
              </a:rPr>
              <a:t>action plans.</a:t>
            </a:r>
          </a:p>
          <a:p>
            <a:pPr marL="514350" indent="-514350">
              <a:buFont typeface="+mj-lt"/>
              <a:buAutoNum type="alphaLcParenR"/>
            </a:pPr>
            <a:r>
              <a:rPr lang="en-US" sz="2400" dirty="0" smtClean="0"/>
              <a:t>State identifies </a:t>
            </a:r>
            <a:r>
              <a:rPr lang="en-US" sz="2400" dirty="0" smtClean="0">
                <a:solidFill>
                  <a:srgbClr val="FF0000"/>
                </a:solidFill>
              </a:rPr>
              <a:t>statewide systemic goals </a:t>
            </a:r>
            <a:r>
              <a:rPr lang="en-US" sz="2400" dirty="0" smtClean="0"/>
              <a:t>for improvement.</a:t>
            </a:r>
          </a:p>
          <a:p>
            <a:pPr marL="514350" indent="-514350">
              <a:buFont typeface="+mj-lt"/>
              <a:buAutoNum type="alphaLcParenR"/>
            </a:pPr>
            <a:r>
              <a:rPr lang="en-US" sz="2400" dirty="0" smtClean="0"/>
              <a:t>State develops a comprehensive </a:t>
            </a:r>
            <a:r>
              <a:rPr lang="en-US" sz="2400" dirty="0" smtClean="0">
                <a:solidFill>
                  <a:srgbClr val="FF0000"/>
                </a:solidFill>
              </a:rPr>
              <a:t>plan for program improvement</a:t>
            </a:r>
            <a:r>
              <a:rPr lang="en-US" sz="2400" dirty="0" smtClean="0"/>
              <a:t>.</a:t>
            </a:r>
          </a:p>
          <a:p>
            <a:pPr marL="514350" indent="-514350">
              <a:buFont typeface="+mj-lt"/>
              <a:buAutoNum type="alphaLcParenR"/>
            </a:pPr>
            <a:endParaRPr lang="en-US" sz="2400" dirty="0" smtClean="0"/>
          </a:p>
          <a:p>
            <a:pPr marL="514350" indent="-514350">
              <a:buFont typeface="+mj-lt"/>
              <a:buAutoNum type="alphaLcParenR"/>
            </a:pPr>
            <a:endParaRPr lang="en-US" sz="2400" dirty="0" smtClean="0">
              <a:solidFill>
                <a:srgbClr val="FF0000"/>
              </a:solidFill>
            </a:endParaRPr>
          </a:p>
          <a:p>
            <a:pPr marL="514350" lvl="0" indent="-514350">
              <a:buFont typeface="+mj-lt"/>
              <a:buAutoNum type="alphaLcParenR"/>
            </a:pPr>
            <a:endParaRPr lang="en-US" sz="2400" b="1" dirty="0" smtClean="0"/>
          </a:p>
        </p:txBody>
      </p:sp>
      <p:sp>
        <p:nvSpPr>
          <p:cNvPr id="4" name="Slide Number Placeholder 3"/>
          <p:cNvSpPr>
            <a:spLocks noGrp="1"/>
          </p:cNvSpPr>
          <p:nvPr>
            <p:ph type="sldNum" sz="quarter" idx="10"/>
          </p:nvPr>
        </p:nvSpPr>
        <p:spPr>
          <a:xfrm>
            <a:off x="6553200" y="6324600"/>
            <a:ext cx="2133600" cy="365125"/>
          </a:xfrm>
        </p:spPr>
        <p:txBody>
          <a:bodyPr/>
          <a:lstStyle/>
          <a:p>
            <a:pPr>
              <a:defRPr/>
            </a:pPr>
            <a:fld id="{06712D2E-7C77-4AF2-8AD8-5058B673BD74}"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43000"/>
          </a:xfrm>
        </p:spPr>
        <p:txBody>
          <a:bodyPr/>
          <a:lstStyle/>
          <a:p>
            <a:r>
              <a:rPr lang="en-US" sz="2800" dirty="0" smtClean="0"/>
              <a:t>QI 12. State agency makes regular use of information on child outcomes to improve programs.</a:t>
            </a:r>
            <a:endParaRPr lang="en-US" sz="2800" dirty="0"/>
          </a:p>
        </p:txBody>
      </p:sp>
      <p:sp>
        <p:nvSpPr>
          <p:cNvPr id="3" name="Content Placeholder 2"/>
          <p:cNvSpPr>
            <a:spLocks noGrp="1"/>
          </p:cNvSpPr>
          <p:nvPr>
            <p:ph idx="1"/>
          </p:nvPr>
        </p:nvSpPr>
        <p:spPr/>
        <p:txBody>
          <a:bodyPr/>
          <a:lstStyle/>
          <a:p>
            <a:pPr marL="514350" indent="-514350">
              <a:buFont typeface="+mj-lt"/>
              <a:buAutoNum type="alphaLcParenR" startAt="5"/>
            </a:pPr>
            <a:r>
              <a:rPr lang="en-US" sz="2400" dirty="0" smtClean="0"/>
              <a:t>State </a:t>
            </a:r>
            <a:r>
              <a:rPr lang="en-US" sz="2400" dirty="0" smtClean="0">
                <a:solidFill>
                  <a:srgbClr val="FF0000"/>
                </a:solidFill>
              </a:rPr>
              <a:t>implements and evaluates </a:t>
            </a:r>
            <a:r>
              <a:rPr lang="en-US" sz="2400" dirty="0" smtClean="0"/>
              <a:t>program improvement activities on a </a:t>
            </a:r>
            <a:r>
              <a:rPr lang="en-US" sz="2400" dirty="0" smtClean="0">
                <a:solidFill>
                  <a:srgbClr val="FF0000"/>
                </a:solidFill>
              </a:rPr>
              <a:t>regular cycle</a:t>
            </a:r>
            <a:r>
              <a:rPr lang="en-US" sz="2400" dirty="0" smtClean="0"/>
              <a:t>.</a:t>
            </a:r>
          </a:p>
          <a:p>
            <a:pPr marL="514350" indent="-514350">
              <a:buFont typeface="+mj-lt"/>
              <a:buAutoNum type="alphaLcParenR" startAt="6"/>
            </a:pPr>
            <a:r>
              <a:rPr lang="en-US" sz="2400" dirty="0" smtClean="0"/>
              <a:t>State provides </a:t>
            </a:r>
            <a:r>
              <a:rPr lang="en-US" sz="2400" dirty="0" smtClean="0">
                <a:solidFill>
                  <a:srgbClr val="FF0000"/>
                </a:solidFill>
              </a:rPr>
              <a:t>support to local programs </a:t>
            </a:r>
            <a:r>
              <a:rPr lang="en-US" sz="2400" dirty="0" smtClean="0"/>
              <a:t>related to use of child outcomes data. </a:t>
            </a:r>
          </a:p>
          <a:p>
            <a:pPr marL="514350" indent="-514350">
              <a:buFont typeface="+mj-lt"/>
              <a:buAutoNum type="alphaLcParenR" startAt="7"/>
            </a:pPr>
            <a:r>
              <a:rPr lang="en-US" sz="2400" dirty="0" smtClean="0"/>
              <a:t>State has </a:t>
            </a:r>
            <a:r>
              <a:rPr lang="en-US" sz="2400" dirty="0" smtClean="0">
                <a:solidFill>
                  <a:srgbClr val="FF0000"/>
                </a:solidFill>
              </a:rPr>
              <a:t>policy or guidance </a:t>
            </a:r>
            <a:r>
              <a:rPr lang="en-US" sz="2400" dirty="0" smtClean="0"/>
              <a:t>that addresses </a:t>
            </a:r>
            <a:r>
              <a:rPr lang="en-US" sz="2400" dirty="0" smtClean="0">
                <a:solidFill>
                  <a:srgbClr val="FF0000"/>
                </a:solidFill>
              </a:rPr>
              <a:t>local</a:t>
            </a:r>
            <a:r>
              <a:rPr lang="en-US" sz="2400" dirty="0" smtClean="0"/>
              <a:t> program responsibilities with regard to </a:t>
            </a:r>
            <a:r>
              <a:rPr lang="en-US" sz="2400" dirty="0" smtClean="0">
                <a:solidFill>
                  <a:srgbClr val="FF0000"/>
                </a:solidFill>
              </a:rPr>
              <a:t>use</a:t>
            </a:r>
            <a:r>
              <a:rPr lang="en-US" sz="2400" dirty="0" smtClean="0"/>
              <a:t> of data for program improvement.</a:t>
            </a:r>
          </a:p>
          <a:p>
            <a:pPr marL="514350" indent="-514350">
              <a:buFont typeface="+mj-lt"/>
              <a:buAutoNum type="alphaLcParenR"/>
            </a:pPr>
            <a:endParaRPr lang="en-US" sz="2400" dirty="0" smtClean="0"/>
          </a:p>
          <a:p>
            <a:pPr marL="514350" indent="-514350">
              <a:buFont typeface="+mj-lt"/>
              <a:buAutoNum type="alphaLcParenR"/>
            </a:pPr>
            <a:endParaRPr lang="en-US" sz="2400" dirty="0" smtClean="0">
              <a:solidFill>
                <a:srgbClr val="FF0000"/>
              </a:solidFill>
            </a:endParaRPr>
          </a:p>
          <a:p>
            <a:pPr marL="514350" lvl="0" indent="-514350">
              <a:buFont typeface="+mj-lt"/>
              <a:buAutoNum type="alphaLcParenR"/>
            </a:pPr>
            <a:endParaRPr lang="en-US" sz="2400" b="1" dirty="0" smtClean="0"/>
          </a:p>
        </p:txBody>
      </p:sp>
      <p:sp>
        <p:nvSpPr>
          <p:cNvPr id="4" name="Slide Number Placeholder 3"/>
          <p:cNvSpPr>
            <a:spLocks noGrp="1"/>
          </p:cNvSpPr>
          <p:nvPr>
            <p:ph type="sldNum" sz="quarter" idx="10"/>
          </p:nvPr>
        </p:nvSpPr>
        <p:spPr>
          <a:xfrm>
            <a:off x="6553200" y="6324600"/>
            <a:ext cx="2133600" cy="365125"/>
          </a:xfrm>
        </p:spPr>
        <p:txBody>
          <a:bodyPr/>
          <a:lstStyle/>
          <a:p>
            <a:pPr>
              <a:defRPr/>
            </a:pPr>
            <a:fld id="{06712D2E-7C77-4AF2-8AD8-5058B673BD74}"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33</a:t>
            </a:fld>
            <a:endParaRPr lang="en-US" dirty="0"/>
          </a:p>
        </p:txBody>
      </p:sp>
      <p:pic>
        <p:nvPicPr>
          <p:cNvPr id="1026" name="Picture 2"/>
          <p:cNvPicPr>
            <a:picLocks noGrp="1" noChangeAspect="1" noChangeArrowheads="1"/>
          </p:cNvPicPr>
          <p:nvPr>
            <p:ph idx="1"/>
          </p:nvPr>
        </p:nvPicPr>
        <p:blipFill>
          <a:blip r:embed="rId3" cstate="print"/>
          <a:srcRect l="10757" t="16364" r="50000" b="7273"/>
          <a:stretch>
            <a:fillRect/>
          </a:stretch>
        </p:blipFill>
        <p:spPr bwMode="auto">
          <a:xfrm>
            <a:off x="1981200" y="0"/>
            <a:ext cx="5638800" cy="68580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lstStyle/>
          <a:p>
            <a:r>
              <a:rPr lang="en-US" sz="2800" dirty="0" smtClean="0"/>
              <a:t>QI13. Local programs make regular use of information on child outcomes to improve programs.</a:t>
            </a:r>
            <a:endParaRPr lang="en-US" sz="2800" dirty="0"/>
          </a:p>
        </p:txBody>
      </p:sp>
      <p:sp>
        <p:nvSpPr>
          <p:cNvPr id="3" name="Content Placeholder 2"/>
          <p:cNvSpPr>
            <a:spLocks noGrp="1"/>
          </p:cNvSpPr>
          <p:nvPr>
            <p:ph idx="1"/>
          </p:nvPr>
        </p:nvSpPr>
        <p:spPr/>
        <p:txBody>
          <a:bodyPr/>
          <a:lstStyle/>
          <a:p>
            <a:pPr marL="514350" lvl="0" indent="-514350">
              <a:buFont typeface="+mj-lt"/>
              <a:buAutoNum type="alphaLcParenR"/>
            </a:pPr>
            <a:r>
              <a:rPr lang="en-US" sz="2800" dirty="0" smtClean="0"/>
              <a:t>All local programs regularly implement a </a:t>
            </a:r>
            <a:r>
              <a:rPr lang="en-US" sz="2800" dirty="0" smtClean="0">
                <a:solidFill>
                  <a:srgbClr val="FF0000"/>
                </a:solidFill>
              </a:rPr>
              <a:t>stakeholder process </a:t>
            </a:r>
            <a:r>
              <a:rPr lang="en-US" sz="2800" dirty="0" smtClean="0"/>
              <a:t>that includes </a:t>
            </a:r>
            <a:r>
              <a:rPr lang="en-US" sz="2800" dirty="0" smtClean="0">
                <a:solidFill>
                  <a:srgbClr val="FF0000"/>
                </a:solidFill>
              </a:rPr>
              <a:t>families</a:t>
            </a:r>
            <a:r>
              <a:rPr lang="en-US" sz="2800" dirty="0" smtClean="0"/>
              <a:t> for considering the </a:t>
            </a:r>
            <a:r>
              <a:rPr lang="en-US" sz="2800" dirty="0" smtClean="0">
                <a:solidFill>
                  <a:srgbClr val="FF0000"/>
                </a:solidFill>
              </a:rPr>
              <a:t>implications</a:t>
            </a:r>
            <a:r>
              <a:rPr lang="en-US" sz="2800" dirty="0" smtClean="0"/>
              <a:t> of child outcomes data and other data.</a:t>
            </a:r>
          </a:p>
          <a:p>
            <a:pPr marL="514350" indent="-514350">
              <a:buFont typeface="+mj-lt"/>
              <a:buAutoNum type="alphaLcParenR"/>
            </a:pPr>
            <a:r>
              <a:rPr lang="en-US" sz="2800" dirty="0" smtClean="0"/>
              <a:t>Local programs use data to develop a comprehensive </a:t>
            </a:r>
            <a:r>
              <a:rPr lang="en-US" sz="2800" dirty="0" smtClean="0">
                <a:solidFill>
                  <a:srgbClr val="FF0000"/>
                </a:solidFill>
              </a:rPr>
              <a:t>plan for program improvement</a:t>
            </a:r>
            <a:r>
              <a:rPr lang="en-US" sz="2800" dirty="0" smtClean="0"/>
              <a:t>.</a:t>
            </a:r>
          </a:p>
          <a:p>
            <a:pPr marL="514350" indent="-514350">
              <a:buFont typeface="+mj-lt"/>
              <a:buAutoNum type="alphaLcParenR"/>
            </a:pPr>
            <a:r>
              <a:rPr lang="en-US" sz="2800" dirty="0" smtClean="0"/>
              <a:t>All local programs </a:t>
            </a:r>
            <a:r>
              <a:rPr lang="en-US" sz="2800" dirty="0" smtClean="0">
                <a:solidFill>
                  <a:srgbClr val="FF0000"/>
                </a:solidFill>
              </a:rPr>
              <a:t>implement and evaluate </a:t>
            </a:r>
            <a:r>
              <a:rPr lang="en-US" sz="2800" dirty="0" smtClean="0"/>
              <a:t>program improvement activities on a </a:t>
            </a:r>
            <a:r>
              <a:rPr lang="en-US" sz="2800" dirty="0" smtClean="0">
                <a:solidFill>
                  <a:srgbClr val="FF0000"/>
                </a:solidFill>
              </a:rPr>
              <a:t>regular cycle.</a:t>
            </a:r>
          </a:p>
          <a:p>
            <a:pPr marL="514350" indent="-514350">
              <a:buFont typeface="+mj-lt"/>
              <a:buAutoNum type="alphaLcParenR" startAt="2"/>
            </a:pPr>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12290" name="Picture 2"/>
          <p:cNvPicPr>
            <a:picLocks noChangeAspect="1" noChangeArrowheads="1"/>
          </p:cNvPicPr>
          <p:nvPr/>
        </p:nvPicPr>
        <p:blipFill>
          <a:blip r:embed="rId3" cstate="print"/>
          <a:srcRect t="13714" r="1905" b="7810"/>
          <a:stretch>
            <a:fillRect/>
          </a:stretch>
        </p:blipFill>
        <p:spPr bwMode="auto">
          <a:xfrm>
            <a:off x="0" y="838200"/>
            <a:ext cx="8991600" cy="4495800"/>
          </a:xfrm>
          <a:prstGeom prst="rect">
            <a:avLst/>
          </a:prstGeom>
          <a:noFill/>
          <a:ln w="9525">
            <a:noFill/>
            <a:miter lim="800000"/>
            <a:headEnd/>
            <a:tailEnd/>
          </a:ln>
        </p:spPr>
      </p:pic>
      <p:cxnSp>
        <p:nvCxnSpPr>
          <p:cNvPr id="9" name="Straight Arrow Connector 8"/>
          <p:cNvCxnSpPr/>
          <p:nvPr/>
        </p:nvCxnSpPr>
        <p:spPr bwMode="auto">
          <a:xfrm>
            <a:off x="304800" y="3732212"/>
            <a:ext cx="685800" cy="1588"/>
          </a:xfrm>
          <a:prstGeom prst="straightConnector1">
            <a:avLst/>
          </a:prstGeom>
          <a:ln>
            <a:solidFill>
              <a:schemeClr val="bg1"/>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Resources on the ECO website </a:t>
            </a:r>
            <a:endParaRPr lang="en-US" dirty="0"/>
          </a:p>
        </p:txBody>
      </p:sp>
      <p:sp>
        <p:nvSpPr>
          <p:cNvPr id="9" name="Content Placeholder 8"/>
          <p:cNvSpPr>
            <a:spLocks noGrp="1"/>
          </p:cNvSpPr>
          <p:nvPr>
            <p:ph idx="1"/>
          </p:nvPr>
        </p:nvSpPr>
        <p:spPr>
          <a:xfrm>
            <a:off x="457200" y="2057400"/>
            <a:ext cx="4343400" cy="4191000"/>
          </a:xfrm>
        </p:spPr>
        <p:txBody>
          <a:bodyPr/>
          <a:lstStyle/>
          <a:p>
            <a:r>
              <a:rPr lang="en-US" sz="2400" dirty="0" smtClean="0"/>
              <a:t>Slides and materials from the Using Data Call Series</a:t>
            </a:r>
          </a:p>
          <a:p>
            <a:r>
              <a:rPr lang="en-US" sz="2400" dirty="0" smtClean="0"/>
              <a:t>Evaluating SPP/APR Improvement Activities document</a:t>
            </a:r>
          </a:p>
          <a:p>
            <a:r>
              <a:rPr lang="en-US" sz="2400" dirty="0" smtClean="0"/>
              <a:t>Slides and materials from workshops on using child outcomes data for program improvement</a:t>
            </a:r>
          </a:p>
          <a:p>
            <a:r>
              <a:rPr lang="en-US" sz="2400" dirty="0" smtClean="0"/>
              <a:t>COMS framework</a:t>
            </a:r>
          </a:p>
          <a:p>
            <a:endParaRPr lang="en-US" sz="2400" dirty="0" smtClean="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pic>
        <p:nvPicPr>
          <p:cNvPr id="1027" name="Picture 3"/>
          <p:cNvPicPr>
            <a:picLocks noChangeAspect="1" noChangeArrowheads="1"/>
          </p:cNvPicPr>
          <p:nvPr/>
        </p:nvPicPr>
        <p:blipFill>
          <a:blip r:embed="rId3" cstate="print"/>
          <a:srcRect l="32184" t="16552" r="31034" b="8046"/>
          <a:stretch>
            <a:fillRect/>
          </a:stretch>
        </p:blipFill>
        <p:spPr bwMode="auto">
          <a:xfrm>
            <a:off x="5562599" y="2209800"/>
            <a:ext cx="2973659" cy="38100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6F60799C-C20F-4977-A590-207BA054A91C}" type="slidenum">
              <a:rPr lang="en-US"/>
              <a:pPr>
                <a:defRPr/>
              </a:pPr>
              <a:t>37</a:t>
            </a:fld>
            <a:endParaRPr lang="en-US"/>
          </a:p>
        </p:txBody>
      </p:sp>
      <p:sp>
        <p:nvSpPr>
          <p:cNvPr id="120834" name="Rectangle 2"/>
          <p:cNvSpPr>
            <a:spLocks noGrp="1" noChangeArrowheads="1"/>
          </p:cNvSpPr>
          <p:nvPr>
            <p:ph type="title"/>
          </p:nvPr>
        </p:nvSpPr>
        <p:spPr>
          <a:xfrm>
            <a:off x="990600" y="304800"/>
            <a:ext cx="7419975" cy="1143000"/>
          </a:xfrm>
        </p:spPr>
        <p:txBody>
          <a:bodyPr/>
          <a:lstStyle/>
          <a:p>
            <a:pPr eaLnBrk="1" hangingPunct="1">
              <a:defRPr/>
            </a:pPr>
            <a:r>
              <a:rPr lang="en-US" dirty="0"/>
              <a:t>Find more resources at: </a:t>
            </a:r>
            <a:br>
              <a:rPr lang="en-US" dirty="0"/>
            </a:br>
            <a:r>
              <a:rPr lang="en-US" dirty="0"/>
              <a:t>www. the-eco-center-org</a:t>
            </a:r>
          </a:p>
        </p:txBody>
      </p:sp>
      <p:sp>
        <p:nvSpPr>
          <p:cNvPr id="54275" name="Rectangle 3"/>
          <p:cNvSpPr>
            <a:spLocks noGrp="1" noChangeArrowheads="1"/>
          </p:cNvSpPr>
          <p:nvPr>
            <p:ph type="body" sz="half" idx="1"/>
          </p:nvPr>
        </p:nvSpPr>
        <p:spPr>
          <a:xfrm>
            <a:off x="1371600" y="2209800"/>
            <a:ext cx="3697288" cy="4114800"/>
          </a:xfrm>
        </p:spPr>
        <p:txBody>
          <a:bodyPr/>
          <a:lstStyle/>
          <a:p>
            <a:pPr eaLnBrk="1" hangingPunct="1"/>
            <a:endParaRPr lang="en-US" sz="1200" dirty="0" smtClean="0"/>
          </a:p>
          <a:p>
            <a:pPr eaLnBrk="1" hangingPunct="1">
              <a:buFont typeface="Wingdings" pitchFamily="2" charset="2"/>
              <a:buNone/>
            </a:pPr>
            <a:endParaRPr lang="en-US" dirty="0" smtClean="0"/>
          </a:p>
          <a:p>
            <a:pPr eaLnBrk="1" hangingPunct="1"/>
            <a:endParaRPr lang="en-US" dirty="0" smtClean="0"/>
          </a:p>
        </p:txBody>
      </p:sp>
      <p:pic>
        <p:nvPicPr>
          <p:cNvPr id="54276" name="Picture 4" descr="MPj02626960000[1]"/>
          <p:cNvPicPr>
            <a:picLocks noGrp="1" noChangeAspect="1" noChangeArrowheads="1"/>
          </p:cNvPicPr>
          <p:nvPr>
            <p:ph sz="quarter" idx="3"/>
          </p:nvPr>
        </p:nvPicPr>
        <p:blipFill>
          <a:blip r:embed="rId3" cstate="print"/>
          <a:srcRect/>
          <a:stretch>
            <a:fillRect/>
          </a:stretch>
        </p:blipFill>
        <p:spPr>
          <a:xfrm>
            <a:off x="5257800" y="2286000"/>
            <a:ext cx="3124200" cy="2057400"/>
          </a:xfrm>
          <a:ln>
            <a:solidFill>
              <a:schemeClr val="accent1"/>
            </a:solidFill>
          </a:ln>
        </p:spPr>
      </p:pic>
      <p:pic>
        <p:nvPicPr>
          <p:cNvPr id="54277" name="Picture 5" descr="CB028464-11559180"/>
          <p:cNvPicPr>
            <a:picLocks noChangeAspect="1" noChangeArrowheads="1"/>
          </p:cNvPicPr>
          <p:nvPr/>
        </p:nvPicPr>
        <p:blipFill>
          <a:blip r:embed="rId4" cstate="print"/>
          <a:srcRect t="33438"/>
          <a:stretch>
            <a:fillRect/>
          </a:stretch>
        </p:blipFill>
        <p:spPr bwMode="auto">
          <a:xfrm>
            <a:off x="5105400" y="4648200"/>
            <a:ext cx="2819400" cy="1876425"/>
          </a:xfrm>
          <a:prstGeom prst="rect">
            <a:avLst/>
          </a:prstGeom>
          <a:noFill/>
          <a:ln w="9525">
            <a:solidFill>
              <a:schemeClr val="accent1"/>
            </a:solidFill>
            <a:miter lim="800000"/>
            <a:headEnd/>
            <a:tailEnd/>
          </a:ln>
        </p:spPr>
      </p:pic>
      <p:pic>
        <p:nvPicPr>
          <p:cNvPr id="54278" name="Picture 6" descr="CHI072-11423791_reduced"/>
          <p:cNvPicPr>
            <a:picLocks noChangeAspect="1" noChangeArrowheads="1"/>
          </p:cNvPicPr>
          <p:nvPr/>
        </p:nvPicPr>
        <p:blipFill>
          <a:blip r:embed="rId5" cstate="print"/>
          <a:srcRect/>
          <a:stretch>
            <a:fillRect/>
          </a:stretch>
        </p:blipFill>
        <p:spPr bwMode="auto">
          <a:xfrm>
            <a:off x="1219200" y="2133600"/>
            <a:ext cx="3352800" cy="2286000"/>
          </a:xfrm>
          <a:prstGeom prst="rect">
            <a:avLst/>
          </a:prstGeom>
          <a:noFill/>
          <a:ln w="9525">
            <a:solidFill>
              <a:schemeClr val="accent1"/>
            </a:solidFill>
            <a:miter lim="800000"/>
            <a:headEnd/>
            <a:tailEnd/>
          </a:ln>
        </p:spPr>
      </p:pic>
      <p:sp>
        <p:nvSpPr>
          <p:cNvPr id="9" name="TextBox 8"/>
          <p:cNvSpPr txBox="1"/>
          <p:nvPr/>
        </p:nvSpPr>
        <p:spPr>
          <a:xfrm>
            <a:off x="685800" y="5029200"/>
            <a:ext cx="3505200" cy="646331"/>
          </a:xfrm>
          <a:prstGeom prst="rect">
            <a:avLst/>
          </a:prstGeom>
          <a:noFill/>
          <a:ln>
            <a:solidFill>
              <a:schemeClr val="accent1">
                <a:lumMod val="50000"/>
              </a:schemeClr>
            </a:solidFill>
          </a:ln>
        </p:spPr>
        <p:txBody>
          <a:bodyPr wrap="square" rtlCol="0">
            <a:spAutoFit/>
          </a:bodyPr>
          <a:lstStyle/>
          <a:p>
            <a:r>
              <a:rPr lang="en-US" sz="3600" dirty="0" smtClean="0"/>
              <a:t>Thank you!!</a:t>
            </a:r>
            <a:endParaRPr lang="en-US" sz="3600" dirty="0"/>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How would you describe your current use of child outcomes data for program improvement?</a:t>
            </a:r>
          </a:p>
          <a:p>
            <a:pPr marL="971550" lvl="1" indent="-514350">
              <a:buFont typeface="+mj-lt"/>
              <a:buAutoNum type="alphaLcPeriod"/>
            </a:pPr>
            <a:r>
              <a:rPr lang="en-US" sz="2400" dirty="0" smtClean="0"/>
              <a:t>Not using – data are not good enough yet </a:t>
            </a:r>
          </a:p>
          <a:p>
            <a:pPr marL="971550" lvl="1" indent="-514350">
              <a:buFont typeface="+mj-lt"/>
              <a:buAutoNum type="alphaLcPeriod"/>
            </a:pPr>
            <a:r>
              <a:rPr lang="en-US" sz="2400" dirty="0" smtClean="0"/>
              <a:t>Not using but the data are credible</a:t>
            </a:r>
          </a:p>
          <a:p>
            <a:pPr marL="971550" lvl="1" indent="-514350">
              <a:buFont typeface="+mj-lt"/>
              <a:buAutoNum type="alphaLcPeriod"/>
            </a:pPr>
            <a:r>
              <a:rPr lang="en-US" sz="2400" dirty="0" smtClean="0"/>
              <a:t>Just beginning to use the data</a:t>
            </a:r>
          </a:p>
          <a:p>
            <a:pPr marL="971550" lvl="1" indent="-514350">
              <a:buFont typeface="+mj-lt"/>
              <a:buAutoNum type="alphaLcPeriod"/>
            </a:pPr>
            <a:r>
              <a:rPr lang="en-US" sz="2400" dirty="0" smtClean="0"/>
              <a:t>Have some experience using the data</a:t>
            </a:r>
          </a:p>
          <a:p>
            <a:pPr marL="971550" lvl="1" indent="-514350">
              <a:buFont typeface="+mj-lt"/>
              <a:buAutoNum type="alphaLcPeriod"/>
            </a:pPr>
            <a:r>
              <a:rPr lang="en-US" sz="2400" dirty="0" smtClean="0"/>
              <a:t>Well on our way in using the data</a:t>
            </a:r>
          </a:p>
          <a:p>
            <a:pPr marL="971550" lvl="1" indent="-514350">
              <a:buFont typeface="+mj-lt"/>
              <a:buAutoNum type="alphaLcPeriod"/>
            </a:pPr>
            <a:r>
              <a:rPr lang="en-US" sz="2400" dirty="0" smtClean="0"/>
              <a:t>My position does not involve using data</a:t>
            </a:r>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Early Childhood Outcomes Center</a:t>
            </a:r>
            <a:endParaRPr lang="en-US">
              <a:latin typeface="Arial" charset="0"/>
            </a:endParaRPr>
          </a:p>
        </p:txBody>
      </p:sp>
      <p:sp>
        <p:nvSpPr>
          <p:cNvPr id="38915" name="Slide Number Placeholder 5"/>
          <p:cNvSpPr>
            <a:spLocks noGrp="1"/>
          </p:cNvSpPr>
          <p:nvPr>
            <p:ph type="sldNum" sz="quarter" idx="4294967295"/>
          </p:nvPr>
        </p:nvSpPr>
        <p:spPr>
          <a:xfrm>
            <a:off x="7543800" y="6324600"/>
            <a:ext cx="1371600" cy="457200"/>
          </a:xfrm>
          <a:prstGeom prst="rect">
            <a:avLst/>
          </a:prstGeom>
          <a:noFill/>
        </p:spPr>
        <p:txBody>
          <a:bodyPr/>
          <a:lstStyle/>
          <a:p>
            <a:fld id="{AD3DD4C3-DFD4-4A23-B00D-D278F9880FD2}" type="slidenum">
              <a:rPr lang="en-US" sz="2000" smtClean="0"/>
              <a:pPr/>
              <a:t>5</a:t>
            </a:fld>
            <a:endParaRPr lang="en-US" sz="2000" dirty="0" smtClean="0"/>
          </a:p>
        </p:txBody>
      </p:sp>
      <p:sp>
        <p:nvSpPr>
          <p:cNvPr id="1115138" name="Rectangle 2"/>
          <p:cNvSpPr>
            <a:spLocks noGrp="1" noChangeArrowheads="1"/>
          </p:cNvSpPr>
          <p:nvPr>
            <p:ph type="title"/>
          </p:nvPr>
        </p:nvSpPr>
        <p:spPr>
          <a:xfrm>
            <a:off x="457200" y="228600"/>
            <a:ext cx="8077200" cy="1143000"/>
          </a:xfrm>
        </p:spPr>
        <p:txBody>
          <a:bodyPr/>
          <a:lstStyle/>
          <a:p>
            <a:pPr eaLnBrk="1" hangingPunct="1">
              <a:defRPr/>
            </a:pPr>
            <a:r>
              <a:rPr lang="en-US" dirty="0" smtClean="0"/>
              <a:t>Working Assumptions for Program Improvement</a:t>
            </a:r>
          </a:p>
        </p:txBody>
      </p:sp>
      <p:sp>
        <p:nvSpPr>
          <p:cNvPr id="38917" name="Rectangle 3"/>
          <p:cNvSpPr>
            <a:spLocks noGrp="1" noChangeArrowheads="1"/>
          </p:cNvSpPr>
          <p:nvPr>
            <p:ph type="body" idx="1"/>
          </p:nvPr>
        </p:nvSpPr>
        <p:spPr>
          <a:xfrm>
            <a:off x="533400" y="2057400"/>
            <a:ext cx="8229600" cy="4114800"/>
          </a:xfrm>
        </p:spPr>
        <p:txBody>
          <a:bodyPr/>
          <a:lstStyle/>
          <a:p>
            <a:pPr eaLnBrk="1" hangingPunct="1">
              <a:lnSpc>
                <a:spcPct val="90000"/>
              </a:lnSpc>
            </a:pPr>
            <a:r>
              <a:rPr lang="en-US" sz="2800" dirty="0" smtClean="0"/>
              <a:t>There are high quality services and programs in your _____[state, region, district, etc.] .  </a:t>
            </a:r>
          </a:p>
          <a:p>
            <a:pPr eaLnBrk="1" hangingPunct="1">
              <a:lnSpc>
                <a:spcPct val="90000"/>
              </a:lnSpc>
            </a:pPr>
            <a:r>
              <a:rPr lang="en-US" sz="2800" dirty="0" smtClean="0"/>
              <a:t>There are [a few/some/many] children who are not getting the most appropriate services and programs for their needs.</a:t>
            </a:r>
          </a:p>
          <a:p>
            <a:pPr eaLnBrk="1" hangingPunct="1">
              <a:lnSpc>
                <a:spcPct val="90000"/>
              </a:lnSpc>
            </a:pPr>
            <a:r>
              <a:rPr lang="en-US" sz="2800" dirty="0" smtClean="0"/>
              <a:t>If we can identify weak points and find ways to improve their services/programs, these children will experience better outcomes.</a:t>
            </a:r>
          </a:p>
        </p:txBody>
      </p:sp>
      <p:pic>
        <p:nvPicPr>
          <p:cNvPr id="6" name="Picture 5" descr="magnifying glass.JPG"/>
          <p:cNvPicPr>
            <a:picLocks noChangeAspect="1"/>
          </p:cNvPicPr>
          <p:nvPr/>
        </p:nvPicPr>
        <p:blipFill>
          <a:blip r:embed="rId3" cstate="print"/>
          <a:stretch>
            <a:fillRect/>
          </a:stretch>
        </p:blipFill>
        <p:spPr>
          <a:xfrm>
            <a:off x="6477000" y="5169770"/>
            <a:ext cx="1905000" cy="1304140"/>
          </a:xfrm>
          <a:prstGeom prst="rect">
            <a:avLst/>
          </a:prstGeom>
          <a:ln>
            <a:solidFill>
              <a:schemeClr val="accent1">
                <a:lumMod val="90000"/>
              </a:schemeClr>
            </a:solidFill>
          </a:ln>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bwMode="auto">
          <a:xfrm>
            <a:off x="6934200" y="2133600"/>
            <a:ext cx="2057400" cy="2667000"/>
          </a:xfrm>
          <a:prstGeom prst="rect">
            <a:avLst/>
          </a:prstGeom>
          <a:ln w="2540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674"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sp>
        <p:nvSpPr>
          <p:cNvPr id="28675" name="Slide Number Placeholder 5"/>
          <p:cNvSpPr>
            <a:spLocks noGrp="1"/>
          </p:cNvSpPr>
          <p:nvPr>
            <p:ph type="sldNum" sz="quarter" idx="10"/>
          </p:nvPr>
        </p:nvSpPr>
        <p:spPr bwMode="auto">
          <a:xfrm>
            <a:off x="152400" y="6356350"/>
            <a:ext cx="2895600" cy="365125"/>
          </a:xfrm>
          <a:noFill/>
          <a:ln>
            <a:miter lim="800000"/>
            <a:headEnd/>
            <a:tailEnd/>
          </a:ln>
        </p:spPr>
        <p:txBody>
          <a:bodyPr wrap="square" numCol="1" anchorCtr="0" compatLnSpc="1">
            <a:prstTxWarp prst="textNoShape">
              <a:avLst/>
            </a:prstTxWarp>
          </a:bodyPr>
          <a:lstStyle/>
          <a:p>
            <a:fld id="{FA9735F7-5DC0-469B-AC75-709CB5EE083B}" type="slidenum">
              <a:rPr lang="en-US" smtClean="0"/>
              <a:pPr/>
              <a:t>6</a:t>
            </a:fld>
            <a:endParaRPr lang="en-US" dirty="0" smtClean="0"/>
          </a:p>
        </p:txBody>
      </p:sp>
      <p:sp>
        <p:nvSpPr>
          <p:cNvPr id="859138" name="Rectangle 2"/>
          <p:cNvSpPr>
            <a:spLocks noGrp="1" noChangeArrowheads="1"/>
          </p:cNvSpPr>
          <p:nvPr>
            <p:ph type="title"/>
          </p:nvPr>
        </p:nvSpPr>
        <p:spPr>
          <a:xfrm>
            <a:off x="0" y="0"/>
            <a:ext cx="91440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smtClean="0">
                <a:ln w="11430"/>
                <a:solidFill>
                  <a:schemeClr val="accent2">
                    <a:lumMod val="75000"/>
                  </a:schemeClr>
                </a:solidFill>
                <a:latin typeface="Arial Rounded MT Bold" pitchFamily="34" charset="0"/>
              </a:rPr>
              <a:t>Child Outcome Measurement System</a:t>
            </a:r>
            <a:r>
              <a:rPr lang="en-US" dirty="0" smtClean="0">
                <a:ln w="11430"/>
                <a:solidFill>
                  <a:schemeClr val="accent2">
                    <a:lumMod val="75000"/>
                  </a:schemeClr>
                </a:solidFill>
                <a:effectLst>
                  <a:outerShdw blurRad="50800" dist="38100" dir="18900000" algn="bl" rotWithShape="0">
                    <a:prstClr val="black">
                      <a:alpha val="40000"/>
                    </a:prstClr>
                  </a:outerShdw>
                </a:effectLst>
                <a:latin typeface="Arial Rounded MT Bold" pitchFamily="34" charset="0"/>
              </a:rPr>
              <a:t> </a:t>
            </a:r>
            <a:r>
              <a:rPr lang="en-US" dirty="0" smtClean="0">
                <a:ln w="11430"/>
                <a:solidFill>
                  <a:schemeClr val="accent2">
                    <a:lumMod val="75000"/>
                  </a:schemeClr>
                </a:solidFill>
                <a:latin typeface="Arial Rounded MT Bold" pitchFamily="34" charset="0"/>
              </a:rPr>
              <a:t>Framework Components</a:t>
            </a:r>
            <a:endParaRPr lang="en-US" dirty="0">
              <a:ln w="11430"/>
              <a:solidFill>
                <a:schemeClr val="accent2">
                  <a:lumMod val="75000"/>
                </a:schemeClr>
              </a:solidFill>
              <a:latin typeface="Arial Rounded MT Bold" pitchFamily="34" charset="0"/>
            </a:endParaRPr>
          </a:p>
        </p:txBody>
      </p:sp>
      <p:sp>
        <p:nvSpPr>
          <p:cNvPr id="859139" name="Text Box 3"/>
          <p:cNvSpPr txBox="1">
            <a:spLocks noChangeArrowheads="1"/>
          </p:cNvSpPr>
          <p:nvPr/>
        </p:nvSpPr>
        <p:spPr bwMode="auto">
          <a:xfrm>
            <a:off x="304800" y="2438400"/>
            <a:ext cx="1828800" cy="1920240"/>
          </a:xfrm>
          <a:prstGeom prst="roundRect">
            <a:avLst/>
          </a:prstGeom>
          <a:solidFill>
            <a:schemeClr val="accent1">
              <a:lumMod val="90000"/>
            </a:schemeClr>
          </a:solidFill>
          <a:ln>
            <a:noFill/>
            <a:headEnd/>
            <a:tailEnd/>
          </a:ln>
          <a:effectLst>
            <a:reflection blurRad="6350" stA="52000" endA="300" endPos="35000" dir="5400000" sy="-100000" algn="bl" rotWithShape="0"/>
            <a:softEdge rad="63500"/>
          </a:effectLst>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defRPr/>
            </a:pPr>
            <a:endParaRPr lang="en-US" sz="2000" dirty="0">
              <a:solidFill>
                <a:srgbClr val="0000FF"/>
              </a:solidFill>
              <a:effectLst>
                <a:outerShdw blurRad="38100" dist="38100" dir="2700000" algn="tl">
                  <a:srgbClr val="000000"/>
                </a:outerShdw>
              </a:effectLst>
            </a:endParaRPr>
          </a:p>
          <a:p>
            <a:pPr algn="ctr">
              <a:spcAft>
                <a:spcPct val="50000"/>
              </a:spcAft>
              <a:defRPr/>
            </a:pPr>
            <a:r>
              <a:rPr lang="en-US" sz="2000" b="1" dirty="0">
                <a:solidFill>
                  <a:srgbClr val="6600CC"/>
                </a:solidFill>
                <a:effectLst>
                  <a:glow rad="63500">
                    <a:schemeClr val="accent1">
                      <a:satMod val="175000"/>
                      <a:alpha val="40000"/>
                    </a:schemeClr>
                  </a:glow>
                </a:effectLst>
              </a:rPr>
              <a:t>Data Collection and Trans-mission</a:t>
            </a:r>
          </a:p>
          <a:p>
            <a:pPr algn="ctr">
              <a:spcAft>
                <a:spcPct val="50000"/>
              </a:spcAft>
              <a:defRPr/>
            </a:pPr>
            <a:endParaRPr lang="en-US" sz="800" dirty="0">
              <a:solidFill>
                <a:srgbClr val="0000FF"/>
              </a:solidFill>
              <a:effectLst>
                <a:outerShdw blurRad="38100" dist="38100" dir="2700000" algn="tl">
                  <a:srgbClr val="000000"/>
                </a:outerShdw>
              </a:effectLst>
            </a:endParaRPr>
          </a:p>
        </p:txBody>
      </p:sp>
      <p:sp>
        <p:nvSpPr>
          <p:cNvPr id="859140" name="Text Box 4"/>
          <p:cNvSpPr txBox="1">
            <a:spLocks noChangeArrowheads="1"/>
          </p:cNvSpPr>
          <p:nvPr/>
        </p:nvSpPr>
        <p:spPr bwMode="auto">
          <a:xfrm>
            <a:off x="2590800" y="2362200"/>
            <a:ext cx="1828800" cy="1981200"/>
          </a:xfrm>
          <a:prstGeom prst="roundRect">
            <a:avLst/>
          </a:prstGeom>
          <a:solidFill>
            <a:schemeClr val="accent1">
              <a:lumMod val="90000"/>
            </a:schemeClr>
          </a:solidFill>
          <a:ln w="9525">
            <a:noFill/>
            <a:miter lim="800000"/>
            <a:headEnd/>
            <a:tailEnd/>
          </a:ln>
          <a:effectLst>
            <a:outerShdw blurRad="50800" dist="50800" dir="5400000" algn="ctr" rotWithShape="0">
              <a:schemeClr val="bg1"/>
            </a:outerShdw>
            <a:reflection blurRad="6350" stA="52000" endA="300" endPos="35000" dir="5400000" sy="-100000" algn="bl" rotWithShape="0"/>
            <a:softEdge rad="63500"/>
          </a:effectLst>
        </p:spPr>
        <p:txBody>
          <a:bodyPr anchor="ctr"/>
          <a:lstStyle/>
          <a:p>
            <a:pPr algn="ctr">
              <a:spcBef>
                <a:spcPct val="50000"/>
              </a:spcBef>
              <a:defRPr/>
            </a:pPr>
            <a:endParaRPr lang="en-US" sz="1800" dirty="0"/>
          </a:p>
          <a:p>
            <a:pPr algn="ctr">
              <a:spcBef>
                <a:spcPct val="50000"/>
              </a:spcBef>
              <a:defRPr/>
            </a:pPr>
            <a:r>
              <a:rPr lang="en-US" sz="2400" b="1" dirty="0">
                <a:solidFill>
                  <a:srgbClr val="6600CC"/>
                </a:solidFill>
                <a:effectLst>
                  <a:glow rad="63500">
                    <a:schemeClr val="accent1">
                      <a:satMod val="175000"/>
                      <a:alpha val="40000"/>
                    </a:schemeClr>
                  </a:glow>
                </a:effectLst>
              </a:rPr>
              <a:t>Analysis</a:t>
            </a:r>
          </a:p>
          <a:p>
            <a:pPr algn="ctr">
              <a:spcBef>
                <a:spcPct val="50000"/>
              </a:spcBef>
              <a:defRPr/>
            </a:pPr>
            <a:endParaRPr lang="en-US" sz="2400" b="1" dirty="0">
              <a:solidFill>
                <a:srgbClr val="6600CC"/>
              </a:solidFill>
            </a:endParaRPr>
          </a:p>
        </p:txBody>
      </p:sp>
      <p:sp>
        <p:nvSpPr>
          <p:cNvPr id="859141" name="Text Box 5"/>
          <p:cNvSpPr txBox="1">
            <a:spLocks noChangeArrowheads="1"/>
          </p:cNvSpPr>
          <p:nvPr/>
        </p:nvSpPr>
        <p:spPr bwMode="auto">
          <a:xfrm>
            <a:off x="48006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lstStyle/>
          <a:p>
            <a:pPr algn="ctr">
              <a:spcBef>
                <a:spcPct val="50000"/>
              </a:spcBef>
              <a:defRPr/>
            </a:pPr>
            <a:endParaRPr lang="en-US" sz="2400" dirty="0">
              <a:solidFill>
                <a:schemeClr val="accent6"/>
              </a:solidFill>
            </a:endParaRPr>
          </a:p>
          <a:p>
            <a:pPr algn="ctr">
              <a:spcBef>
                <a:spcPct val="50000"/>
              </a:spcBef>
              <a:defRPr/>
            </a:pPr>
            <a:r>
              <a:rPr lang="en-US" sz="2400" b="1" dirty="0">
                <a:solidFill>
                  <a:srgbClr val="6600CC"/>
                </a:solidFill>
                <a:effectLst>
                  <a:glow rad="63500">
                    <a:schemeClr val="accent1">
                      <a:satMod val="175000"/>
                      <a:alpha val="40000"/>
                    </a:schemeClr>
                  </a:glow>
                </a:effectLst>
              </a:rPr>
              <a:t>Reporting</a:t>
            </a:r>
          </a:p>
          <a:p>
            <a:pPr algn="ctr">
              <a:spcBef>
                <a:spcPct val="50000"/>
              </a:spcBef>
              <a:defRPr/>
            </a:pPr>
            <a:endParaRPr lang="en-US" sz="2400" dirty="0">
              <a:solidFill>
                <a:schemeClr val="accent6"/>
              </a:solidFill>
            </a:endParaRPr>
          </a:p>
        </p:txBody>
      </p:sp>
      <p:sp>
        <p:nvSpPr>
          <p:cNvPr id="859142" name="Text Box 6"/>
          <p:cNvSpPr txBox="1">
            <a:spLocks noChangeArrowheads="1"/>
          </p:cNvSpPr>
          <p:nvPr/>
        </p:nvSpPr>
        <p:spPr bwMode="auto">
          <a:xfrm>
            <a:off x="70104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lstStyle/>
          <a:p>
            <a:pPr algn="ctr">
              <a:spcBef>
                <a:spcPct val="50000"/>
              </a:spcBef>
              <a:defRPr/>
            </a:pPr>
            <a:r>
              <a:rPr lang="en-US" sz="2000" b="1" dirty="0">
                <a:solidFill>
                  <a:srgbClr val="6600CC"/>
                </a:solidFill>
              </a:rPr>
              <a:t>Using Data</a:t>
            </a:r>
          </a:p>
        </p:txBody>
      </p:sp>
      <p:sp>
        <p:nvSpPr>
          <p:cNvPr id="859143" name="Text Box 7"/>
          <p:cNvSpPr txBox="1">
            <a:spLocks noChangeArrowheads="1"/>
          </p:cNvSpPr>
          <p:nvPr/>
        </p:nvSpPr>
        <p:spPr bwMode="auto">
          <a:xfrm>
            <a:off x="609600" y="1219200"/>
            <a:ext cx="7696200" cy="68580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lstStyle/>
          <a:p>
            <a:pPr algn="ctr">
              <a:spcBef>
                <a:spcPct val="50000"/>
              </a:spcBef>
              <a:defRPr/>
            </a:pPr>
            <a:r>
              <a:rPr lang="en-US" sz="2400" b="1" dirty="0">
                <a:solidFill>
                  <a:srgbClr val="6600CC"/>
                </a:solidFill>
                <a:effectLst>
                  <a:glow rad="63500">
                    <a:schemeClr val="accent1">
                      <a:satMod val="175000"/>
                      <a:alpha val="40000"/>
                    </a:schemeClr>
                  </a:glow>
                </a:effectLst>
              </a:rPr>
              <a:t>Purpose</a:t>
            </a:r>
          </a:p>
        </p:txBody>
      </p:sp>
      <p:sp>
        <p:nvSpPr>
          <p:cNvPr id="20" name="Text Box 7"/>
          <p:cNvSpPr txBox="1">
            <a:spLocks noChangeArrowheads="1"/>
          </p:cNvSpPr>
          <p:nvPr/>
        </p:nvSpPr>
        <p:spPr bwMode="auto">
          <a:xfrm>
            <a:off x="1447800" y="5676781"/>
            <a:ext cx="6248400" cy="7240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lstStyle/>
          <a:p>
            <a:pPr algn="ctr">
              <a:spcBef>
                <a:spcPct val="50000"/>
              </a:spcBef>
              <a:defRPr/>
            </a:pPr>
            <a:r>
              <a:rPr lang="en-US" sz="2400" b="1" dirty="0">
                <a:solidFill>
                  <a:srgbClr val="6600CC"/>
                </a:solidFill>
              </a:rPr>
              <a:t>Evaluation</a:t>
            </a:r>
            <a:endParaRPr lang="en-US" sz="1000" b="1" dirty="0">
              <a:solidFill>
                <a:srgbClr val="6600CC"/>
              </a:solidFill>
            </a:endParaRPr>
          </a:p>
        </p:txBody>
      </p:sp>
      <p:sp>
        <p:nvSpPr>
          <p:cNvPr id="22" name="Right Arrow 21"/>
          <p:cNvSpPr/>
          <p:nvPr/>
        </p:nvSpPr>
        <p:spPr bwMode="auto">
          <a:xfrm>
            <a:off x="4251325" y="2895600"/>
            <a:ext cx="549275"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26" name="Right Arrow 25"/>
          <p:cNvSpPr/>
          <p:nvPr/>
        </p:nvSpPr>
        <p:spPr bwMode="auto">
          <a:xfrm>
            <a:off x="1981200" y="2895600"/>
            <a:ext cx="6096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27" name="Right Arrow 26"/>
          <p:cNvSpPr/>
          <p:nvPr/>
        </p:nvSpPr>
        <p:spPr bwMode="auto">
          <a:xfrm>
            <a:off x="6477000" y="2895600"/>
            <a:ext cx="5334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30" name="Right Arrow 29"/>
          <p:cNvSpPr/>
          <p:nvPr/>
        </p:nvSpPr>
        <p:spPr bwMode="auto">
          <a:xfrm rot="5400000">
            <a:off x="5394325" y="1905000"/>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36" name="Right Arrow 35"/>
          <p:cNvSpPr/>
          <p:nvPr/>
        </p:nvSpPr>
        <p:spPr bwMode="auto">
          <a:xfrm rot="5400000">
            <a:off x="3184525" y="1905000"/>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37" name="Right Arrow 36"/>
          <p:cNvSpPr/>
          <p:nvPr/>
        </p:nvSpPr>
        <p:spPr bwMode="auto">
          <a:xfrm rot="5400000">
            <a:off x="974725" y="1905000"/>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38" name="Right Arrow 37"/>
          <p:cNvSpPr/>
          <p:nvPr/>
        </p:nvSpPr>
        <p:spPr bwMode="auto">
          <a:xfrm rot="5400000">
            <a:off x="7527925" y="1905000"/>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39" name="Curved Left Arrow 38"/>
          <p:cNvSpPr/>
          <p:nvPr/>
        </p:nvSpPr>
        <p:spPr bwMode="auto">
          <a:xfrm rot="9796617">
            <a:off x="350838" y="4381500"/>
            <a:ext cx="525462" cy="1779588"/>
          </a:xfrm>
          <a:prstGeom prst="curvedLeftArrow">
            <a:avLst>
              <a:gd name="adj1" fmla="val 25000"/>
              <a:gd name="adj2" fmla="val 50000"/>
              <a:gd name="adj3" fmla="val 30236"/>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a:lstStyle/>
          <a:p>
            <a:pPr algn="r">
              <a:defRPr/>
            </a:pPr>
            <a:endParaRPr lang="en-US" sz="1800">
              <a:solidFill>
                <a:schemeClr val="tx1"/>
              </a:solidFill>
            </a:endParaRPr>
          </a:p>
        </p:txBody>
      </p:sp>
      <p:sp>
        <p:nvSpPr>
          <p:cNvPr id="42" name="Curved Right Arrow 41"/>
          <p:cNvSpPr/>
          <p:nvPr/>
        </p:nvSpPr>
        <p:spPr bwMode="auto">
          <a:xfrm rot="11489208">
            <a:off x="8226425" y="4386263"/>
            <a:ext cx="542925" cy="1822450"/>
          </a:xfrm>
          <a:prstGeom prst="curvedRightArrow">
            <a:avLst>
              <a:gd name="adj1" fmla="val 25000"/>
              <a:gd name="adj2" fmla="val 50000"/>
              <a:gd name="adj3" fmla="val 20601"/>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a:lstStyle/>
          <a:p>
            <a:pPr algn="r">
              <a:defRPr/>
            </a:pPr>
            <a:endParaRPr lang="en-US" sz="1800">
              <a:solidFill>
                <a:schemeClr val="tx1"/>
              </a:solidFill>
            </a:endParaRPr>
          </a:p>
        </p:txBody>
      </p:sp>
      <p:sp>
        <p:nvSpPr>
          <p:cNvPr id="23" name="Text Box 7"/>
          <p:cNvSpPr txBox="1">
            <a:spLocks noChangeArrowheads="1"/>
          </p:cNvSpPr>
          <p:nvPr/>
        </p:nvSpPr>
        <p:spPr bwMode="auto">
          <a:xfrm>
            <a:off x="685800" y="4800600"/>
            <a:ext cx="7543800" cy="8002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lstStyle/>
          <a:p>
            <a:pPr algn="ctr">
              <a:spcBef>
                <a:spcPct val="50000"/>
              </a:spcBef>
              <a:defRPr/>
            </a:pPr>
            <a:r>
              <a:rPr lang="en-US" sz="2400" b="1" dirty="0">
                <a:solidFill>
                  <a:srgbClr val="6600CC"/>
                </a:solidFill>
              </a:rPr>
              <a:t>Cross-system Coordination</a:t>
            </a:r>
            <a:endParaRPr lang="en-US" sz="1000" b="1" dirty="0">
              <a:solidFill>
                <a:srgbClr val="6600CC"/>
              </a:solidFill>
            </a:endParaRPr>
          </a:p>
        </p:txBody>
      </p:sp>
      <p:sp>
        <p:nvSpPr>
          <p:cNvPr id="24" name="Right Arrow 23"/>
          <p:cNvSpPr/>
          <p:nvPr/>
        </p:nvSpPr>
        <p:spPr bwMode="auto">
          <a:xfrm rot="16200000">
            <a:off x="808038" y="4191000"/>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25" name="Right Arrow 24"/>
          <p:cNvSpPr/>
          <p:nvPr/>
        </p:nvSpPr>
        <p:spPr bwMode="auto">
          <a:xfrm rot="16200000">
            <a:off x="5348288" y="4205288"/>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28" name="Right Arrow 27"/>
          <p:cNvSpPr/>
          <p:nvPr/>
        </p:nvSpPr>
        <p:spPr bwMode="auto">
          <a:xfrm rot="16200000">
            <a:off x="3124200" y="4205288"/>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
        <p:nvSpPr>
          <p:cNvPr id="29" name="Right Arrow 28"/>
          <p:cNvSpPr/>
          <p:nvPr/>
        </p:nvSpPr>
        <p:spPr bwMode="auto">
          <a:xfrm rot="16200000">
            <a:off x="7527925" y="4205288"/>
            <a:ext cx="549275" cy="549275"/>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solidFill>
                <a:schemeClr val="tx1"/>
              </a:solidFill>
            </a:endParaRP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COMS Quality Indicators:  </a:t>
            </a:r>
            <a:br>
              <a:rPr lang="en-US" dirty="0" smtClean="0"/>
            </a:br>
            <a:r>
              <a:rPr lang="en-US" dirty="0" smtClean="0"/>
              <a:t>Using Data</a:t>
            </a:r>
            <a:endParaRPr lang="en-US" dirty="0"/>
          </a:p>
        </p:txBody>
      </p:sp>
      <p:sp>
        <p:nvSpPr>
          <p:cNvPr id="3" name="Content Placeholder 2"/>
          <p:cNvSpPr>
            <a:spLocks noGrp="1"/>
          </p:cNvSpPr>
          <p:nvPr>
            <p:ph idx="1"/>
          </p:nvPr>
        </p:nvSpPr>
        <p:spPr/>
        <p:txBody>
          <a:bodyPr/>
          <a:lstStyle/>
          <a:p>
            <a:pPr marL="692150" indent="-692150">
              <a:buNone/>
            </a:pPr>
            <a:r>
              <a:rPr lang="en-US" dirty="0" smtClean="0"/>
              <a:t>12.	State agency makes regular use of information on child outcomes to improve programs.</a:t>
            </a:r>
          </a:p>
          <a:p>
            <a:pPr marL="692150" indent="-692150">
              <a:buNone/>
            </a:pPr>
            <a:r>
              <a:rPr lang="en-US" dirty="0" smtClean="0"/>
              <a:t>13.	Local programs make regular use of information on child outcomes to improve programs.</a:t>
            </a:r>
          </a:p>
          <a:p>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dirty="0" smtClean="0"/>
              <a:t>Steps in Using Data for Program Improvement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600" dirty="0" smtClean="0"/>
              <a:t>Formulate your questions</a:t>
            </a:r>
          </a:p>
          <a:p>
            <a:pPr marL="514350" indent="-514350">
              <a:buFont typeface="+mj-lt"/>
              <a:buAutoNum type="arabicPeriod"/>
            </a:pPr>
            <a:r>
              <a:rPr lang="en-US" sz="2600" dirty="0" smtClean="0"/>
              <a:t>Analyze your data </a:t>
            </a:r>
          </a:p>
          <a:p>
            <a:pPr marL="514350" indent="-514350">
              <a:buFont typeface="+mj-lt"/>
              <a:buAutoNum type="arabicPeriod"/>
            </a:pPr>
            <a:r>
              <a:rPr lang="en-US" sz="2600" dirty="0" smtClean="0"/>
              <a:t>Interpret your data – generate hypotheses</a:t>
            </a:r>
          </a:p>
          <a:p>
            <a:pPr marL="914400" lvl="1" indent="-514350"/>
            <a:r>
              <a:rPr lang="en-US" sz="2600" dirty="0" smtClean="0"/>
              <a:t>Do you need more information (maybe analyze more data) to understand what you have found?</a:t>
            </a:r>
          </a:p>
          <a:p>
            <a:pPr marL="514350" indent="-514350">
              <a:buFont typeface="+mj-lt"/>
              <a:buAutoNum type="arabicPeriod"/>
            </a:pPr>
            <a:r>
              <a:rPr lang="en-US" sz="2600" dirty="0" smtClean="0"/>
              <a:t>Identify a course of action based on findings.</a:t>
            </a:r>
          </a:p>
          <a:p>
            <a:pPr marL="514350" indent="-514350">
              <a:buFont typeface="+mj-lt"/>
              <a:buAutoNum type="arabicPeriod"/>
            </a:pPr>
            <a:r>
              <a:rPr lang="en-US" sz="2600" dirty="0" smtClean="0"/>
              <a:t>Implement the action to address the findings.</a:t>
            </a:r>
          </a:p>
          <a:p>
            <a:pPr marL="514350" indent="-514350">
              <a:buFont typeface="+mj-lt"/>
              <a:buAutoNum type="arabicPeriod"/>
            </a:pPr>
            <a:r>
              <a:rPr lang="en-US" sz="2600" dirty="0" smtClean="0"/>
              <a:t>Repeat process.</a:t>
            </a:r>
          </a:p>
          <a:p>
            <a:pPr marL="342900" lvl="1" indent="-342900" algn="ctr">
              <a:buClr>
                <a:srgbClr val="224568"/>
              </a:buClr>
              <a:buNone/>
            </a:pPr>
            <a:r>
              <a:rPr lang="en-US" dirty="0" smtClean="0">
                <a:solidFill>
                  <a:srgbClr val="FF0000"/>
                </a:solidFill>
              </a:rPr>
              <a:t>***PROGRAM IMPROVEMENT IS A CYCLE***</a:t>
            </a:r>
          </a:p>
          <a:p>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dirty="0" smtClean="0"/>
              <a:t>Continuous Program Improvement</a:t>
            </a:r>
            <a:endParaRPr lang="en-US" sz="4000" dirty="0"/>
          </a:p>
        </p:txBody>
      </p:sp>
      <p:sp>
        <p:nvSpPr>
          <p:cNvPr id="17411" name="Text Box 3"/>
          <p:cNvSpPr txBox="1">
            <a:spLocks noChangeArrowheads="1"/>
          </p:cNvSpPr>
          <p:nvPr/>
        </p:nvSpPr>
        <p:spPr bwMode="auto">
          <a:xfrm>
            <a:off x="5410200" y="3962400"/>
            <a:ext cx="3124200" cy="523220"/>
          </a:xfrm>
          <a:prstGeom prst="rect">
            <a:avLst/>
          </a:prstGeom>
          <a:solidFill>
            <a:srgbClr val="FFFF66"/>
          </a:solidFill>
          <a:ln w="38100">
            <a:solidFill>
              <a:srgbClr val="E1771F"/>
            </a:solidFill>
            <a:miter lim="800000"/>
            <a:headEnd/>
            <a:tailEnd/>
          </a:ln>
          <a:effectLst/>
        </p:spPr>
        <p:txBody>
          <a:bodyPr>
            <a:spAutoFit/>
          </a:bodyPr>
          <a:lstStyle/>
          <a:p>
            <a:pPr marL="342900" indent="-342900" algn="ctr" eaLnBrk="0" hangingPunct="0"/>
            <a:r>
              <a:rPr lang="en-US" sz="2800" b="1" dirty="0">
                <a:solidFill>
                  <a:srgbClr val="002EC0"/>
                </a:solidFill>
              </a:rPr>
              <a:t>Plan (vision) </a:t>
            </a:r>
          </a:p>
        </p:txBody>
      </p:sp>
      <p:sp>
        <p:nvSpPr>
          <p:cNvPr id="17412" name="Text Box 4"/>
          <p:cNvSpPr txBox="1">
            <a:spLocks noChangeArrowheads="1"/>
          </p:cNvSpPr>
          <p:nvPr/>
        </p:nvSpPr>
        <p:spPr bwMode="auto">
          <a:xfrm>
            <a:off x="3352800" y="5691187"/>
            <a:ext cx="2133600" cy="557213"/>
          </a:xfrm>
          <a:prstGeom prst="rect">
            <a:avLst/>
          </a:prstGeom>
          <a:solidFill>
            <a:srgbClr val="FFFF66"/>
          </a:solidFill>
          <a:ln w="38100">
            <a:solidFill>
              <a:srgbClr val="E1771F"/>
            </a:solidFill>
            <a:miter lim="800000"/>
            <a:headEnd/>
            <a:tailEnd/>
          </a:ln>
          <a:effectLst/>
        </p:spPr>
        <p:txBody>
          <a:bodyPr>
            <a:spAutoFit/>
          </a:bodyPr>
          <a:lstStyle/>
          <a:p>
            <a:pPr eaLnBrk="0" hangingPunct="0">
              <a:spcBef>
                <a:spcPct val="50000"/>
              </a:spcBef>
            </a:pPr>
            <a:r>
              <a:rPr lang="en-US" sz="2800" b="1" dirty="0">
                <a:solidFill>
                  <a:srgbClr val="002EC0"/>
                </a:solidFill>
              </a:rPr>
              <a:t>Implement</a:t>
            </a:r>
          </a:p>
        </p:txBody>
      </p:sp>
      <p:sp>
        <p:nvSpPr>
          <p:cNvPr id="17413" name="Text Box 5"/>
          <p:cNvSpPr txBox="1">
            <a:spLocks noChangeArrowheads="1"/>
          </p:cNvSpPr>
          <p:nvPr/>
        </p:nvSpPr>
        <p:spPr bwMode="auto">
          <a:xfrm>
            <a:off x="1143000" y="3200400"/>
            <a:ext cx="1905000" cy="2123658"/>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sz="2800" b="1" dirty="0">
                <a:solidFill>
                  <a:srgbClr val="002EC0"/>
                </a:solidFill>
              </a:rPr>
              <a:t>Check</a:t>
            </a:r>
          </a:p>
          <a:p>
            <a:pPr algn="ctr" eaLnBrk="0" hangingPunct="0"/>
            <a:r>
              <a:rPr lang="en-US" sz="2400" b="1" dirty="0">
                <a:solidFill>
                  <a:srgbClr val="002EC0"/>
                </a:solidFill>
              </a:rPr>
              <a:t>(Collect and analyze data</a:t>
            </a:r>
            <a:r>
              <a:rPr lang="en-US" b="1" dirty="0">
                <a:solidFill>
                  <a:srgbClr val="002EC0"/>
                </a:solidFill>
              </a:rPr>
              <a:t>)</a:t>
            </a:r>
          </a:p>
        </p:txBody>
      </p:sp>
      <p:sp>
        <p:nvSpPr>
          <p:cNvPr id="17414" name="Text Box 6"/>
          <p:cNvSpPr txBox="1">
            <a:spLocks noChangeArrowheads="1"/>
          </p:cNvSpPr>
          <p:nvPr/>
        </p:nvSpPr>
        <p:spPr bwMode="auto">
          <a:xfrm>
            <a:off x="3352800" y="1524000"/>
            <a:ext cx="2209800" cy="1631216"/>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sz="2800" b="1" dirty="0">
                <a:solidFill>
                  <a:srgbClr val="002EC0"/>
                </a:solidFill>
              </a:rPr>
              <a:t>Reflect</a:t>
            </a:r>
          </a:p>
          <a:p>
            <a:pPr algn="ctr" eaLnBrk="0" hangingPunct="0"/>
            <a:r>
              <a:rPr lang="en-US" sz="2400" b="1" dirty="0">
                <a:solidFill>
                  <a:srgbClr val="002EC0"/>
                </a:solidFill>
              </a:rPr>
              <a:t>Are we where we want to be?</a:t>
            </a:r>
          </a:p>
        </p:txBody>
      </p:sp>
      <p:sp>
        <p:nvSpPr>
          <p:cNvPr id="17415" name="AutoShape 7"/>
          <p:cNvSpPr>
            <a:spLocks noChangeArrowheads="1"/>
          </p:cNvSpPr>
          <p:nvPr/>
        </p:nvSpPr>
        <p:spPr bwMode="auto">
          <a:xfrm>
            <a:off x="2057400" y="19812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6" name="AutoShape 8"/>
          <p:cNvSpPr>
            <a:spLocks noChangeArrowheads="1"/>
          </p:cNvSpPr>
          <p:nvPr/>
        </p:nvSpPr>
        <p:spPr bwMode="auto">
          <a:xfrm rot="16200000">
            <a:off x="1866900" y="52959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7" name="AutoShape 9"/>
          <p:cNvSpPr>
            <a:spLocks noChangeArrowheads="1"/>
          </p:cNvSpPr>
          <p:nvPr/>
        </p:nvSpPr>
        <p:spPr bwMode="auto">
          <a:xfrm rot="10800000">
            <a:off x="6096000" y="51816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8" name="Text Box 10"/>
          <p:cNvSpPr txBox="1">
            <a:spLocks noChangeArrowheads="1"/>
          </p:cNvSpPr>
          <p:nvPr/>
        </p:nvSpPr>
        <p:spPr bwMode="auto">
          <a:xfrm>
            <a:off x="5638800" y="1981200"/>
            <a:ext cx="2819400" cy="400110"/>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Is there a problem?</a:t>
            </a:r>
          </a:p>
        </p:txBody>
      </p:sp>
      <p:sp>
        <p:nvSpPr>
          <p:cNvPr id="17419" name="Text Box 11"/>
          <p:cNvSpPr txBox="1">
            <a:spLocks noChangeArrowheads="1"/>
          </p:cNvSpPr>
          <p:nvPr/>
        </p:nvSpPr>
        <p:spPr bwMode="auto">
          <a:xfrm>
            <a:off x="5486400" y="2438400"/>
            <a:ext cx="2819400" cy="400110"/>
          </a:xfrm>
          <a:prstGeom prst="rect">
            <a:avLst/>
          </a:prstGeom>
          <a:solidFill>
            <a:srgbClr val="0066FF"/>
          </a:solidFill>
          <a:ln w="38100">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Why is it happening?</a:t>
            </a:r>
          </a:p>
        </p:txBody>
      </p:sp>
      <p:sp>
        <p:nvSpPr>
          <p:cNvPr id="17420" name="Text Box 12"/>
          <p:cNvSpPr txBox="1">
            <a:spLocks noChangeArrowheads="1"/>
          </p:cNvSpPr>
          <p:nvPr/>
        </p:nvSpPr>
        <p:spPr bwMode="auto">
          <a:xfrm>
            <a:off x="6096000" y="2895600"/>
            <a:ext cx="2590800" cy="769441"/>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chemeClr val="bg1"/>
                </a:solidFill>
              </a:rPr>
              <a:t>What should be </a:t>
            </a:r>
            <a:r>
              <a:rPr lang="en-US" sz="2000" dirty="0" smtClean="0">
                <a:solidFill>
                  <a:schemeClr val="bg1"/>
                </a:solidFill>
              </a:rPr>
              <a:t>done about it</a:t>
            </a:r>
            <a:r>
              <a:rPr lang="en-US" sz="2400" dirty="0" smtClean="0">
                <a:solidFill>
                  <a:schemeClr val="bg1"/>
                </a:solidFill>
              </a:rPr>
              <a:t>?</a:t>
            </a:r>
            <a:endParaRPr lang="en-US" sz="2400" dirty="0">
              <a:solidFill>
                <a:schemeClr val="bg1"/>
              </a:solidFill>
            </a:endParaRPr>
          </a:p>
        </p:txBody>
      </p:sp>
      <p:sp>
        <p:nvSpPr>
          <p:cNvPr id="17421" name="Text Box 13"/>
          <p:cNvSpPr txBox="1">
            <a:spLocks noChangeArrowheads="1"/>
          </p:cNvSpPr>
          <p:nvPr/>
        </p:nvSpPr>
        <p:spPr bwMode="auto">
          <a:xfrm>
            <a:off x="4572000" y="6248400"/>
            <a:ext cx="2362200" cy="400110"/>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Is it being done?</a:t>
            </a:r>
          </a:p>
        </p:txBody>
      </p:sp>
      <p:sp>
        <p:nvSpPr>
          <p:cNvPr id="17422" name="Text Box 14"/>
          <p:cNvSpPr txBox="1">
            <a:spLocks noChangeArrowheads="1"/>
          </p:cNvSpPr>
          <p:nvPr/>
        </p:nvSpPr>
        <p:spPr bwMode="auto">
          <a:xfrm>
            <a:off x="228600" y="2667000"/>
            <a:ext cx="1676400" cy="400110"/>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Is it working?</a:t>
            </a:r>
          </a:p>
        </p:txBody>
      </p:sp>
      <p:sp>
        <p:nvSpPr>
          <p:cNvPr id="16" name="Text Box 12"/>
          <p:cNvSpPr txBox="1">
            <a:spLocks noChangeArrowheads="1"/>
          </p:cNvSpPr>
          <p:nvPr/>
        </p:nvSpPr>
        <p:spPr bwMode="auto">
          <a:xfrm>
            <a:off x="6324600" y="4572000"/>
            <a:ext cx="2590800" cy="400110"/>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chemeClr val="bg1"/>
                </a:solidFill>
              </a:rPr>
              <a:t>What should </a:t>
            </a:r>
            <a:r>
              <a:rPr lang="en-US" sz="2000" dirty="0" smtClean="0">
                <a:solidFill>
                  <a:schemeClr val="bg1"/>
                </a:solidFill>
              </a:rPr>
              <a:t>be?</a:t>
            </a:r>
            <a:endParaRPr lang="en-US" sz="2400"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3985</TotalTime>
  <Words>4456</Words>
  <Application>Microsoft Office PowerPoint</Application>
  <PresentationFormat>On-screen Show (4:3)</PresentationFormat>
  <Paragraphs>353</Paragraphs>
  <Slides>37</Slides>
  <Notes>34</Notes>
  <HiddenSlides>0</HiddenSlides>
  <MMClips>0</MMClips>
  <ScaleCrop>false</ScaleCrop>
  <HeadingPairs>
    <vt:vector size="4" baseType="variant">
      <vt:variant>
        <vt:lpstr>Theme</vt:lpstr>
      </vt:variant>
      <vt:variant>
        <vt:i4>12</vt:i4>
      </vt:variant>
      <vt:variant>
        <vt:lpstr>Slide Titles</vt:lpstr>
      </vt:variant>
      <vt:variant>
        <vt:i4>37</vt:i4>
      </vt:variant>
    </vt:vector>
  </HeadingPairs>
  <TitlesOfParts>
    <vt:vector size="49" baseType="lpstr">
      <vt:lpstr>3_Default Design</vt:lpstr>
      <vt:lpstr>6_Default Design-First child</vt:lpstr>
      <vt:lpstr>7_Default Design-Second child</vt:lpstr>
      <vt:lpstr>8_Default Design-Third child</vt:lpstr>
      <vt:lpstr>9_Default Design-Fourth child</vt:lpstr>
      <vt:lpstr>10_Default Design-Fifth child</vt:lpstr>
      <vt:lpstr>4_Default Design</vt:lpstr>
      <vt:lpstr>7_Default Design-First child</vt:lpstr>
      <vt:lpstr>8_Default Design-Second child</vt:lpstr>
      <vt:lpstr>9_Default Design-Third child</vt:lpstr>
      <vt:lpstr>10_Default Design-Fourth child</vt:lpstr>
      <vt:lpstr>11_Default Design-Fifth child</vt:lpstr>
      <vt:lpstr>Using outcomes data for program improvement</vt:lpstr>
      <vt:lpstr>Topics to be covered on today’s call</vt:lpstr>
      <vt:lpstr>Question 1</vt:lpstr>
      <vt:lpstr>Question 2</vt:lpstr>
      <vt:lpstr>Working Assumptions for Program Improvement</vt:lpstr>
      <vt:lpstr>Child Outcome Measurement System Framework Components</vt:lpstr>
      <vt:lpstr>COMS Quality Indicators:   Using Data</vt:lpstr>
      <vt:lpstr>Steps in Using Data for Program Improvement</vt:lpstr>
      <vt:lpstr>Continuous Program Improvement</vt:lpstr>
      <vt:lpstr>Different hypotheses lead to different solutions</vt:lpstr>
      <vt:lpstr>EIA*</vt:lpstr>
      <vt:lpstr>Evidence</vt:lpstr>
      <vt:lpstr>PowerPoint Presentation</vt:lpstr>
      <vt:lpstr>Question 3</vt:lpstr>
      <vt:lpstr>Inference</vt:lpstr>
      <vt:lpstr>Inference</vt:lpstr>
      <vt:lpstr>Question 4</vt:lpstr>
      <vt:lpstr>Question and answer/evidence from these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Targeted follow up Questions for Program 9</vt:lpstr>
      <vt:lpstr>Possible inferences based on the available data for Program 9</vt:lpstr>
      <vt:lpstr>Action</vt:lpstr>
      <vt:lpstr>Possible inferences based on the available data for Program 9</vt:lpstr>
      <vt:lpstr>Steps in Using Data for Program Improvement</vt:lpstr>
      <vt:lpstr>QI 12. State agency makes regular use of information on child outcomes to improve programs.</vt:lpstr>
      <vt:lpstr>QI 12. State agency makes regular use of information on child outcomes to improve programs.</vt:lpstr>
      <vt:lpstr>PowerPoint Presentation</vt:lpstr>
      <vt:lpstr>QI13. Local programs make regular use of information on child outcomes to improve programs.</vt:lpstr>
      <vt:lpstr>PowerPoint Presentation</vt:lpstr>
      <vt:lpstr>Resources on the ECO website </vt:lpstr>
      <vt:lpstr>Find more resources at:  www. the-eco-center-org</vt:lpstr>
    </vt:vector>
  </TitlesOfParts>
  <Company>SRI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outcomes data for program improvement</dc:title>
  <dc:creator>Cornelia Taylor Bruckner</dc:creator>
  <cp:lastModifiedBy>FPG</cp:lastModifiedBy>
  <cp:revision>455</cp:revision>
  <dcterms:created xsi:type="dcterms:W3CDTF">2011-03-31T20:23:20Z</dcterms:created>
  <dcterms:modified xsi:type="dcterms:W3CDTF">2011-04-15T17:08:16Z</dcterms:modified>
</cp:coreProperties>
</file>