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72" r:id="rId4"/>
    <p:sldMasterId id="2147483678" r:id="rId5"/>
  </p:sldMasterIdLst>
  <p:notesMasterIdLst>
    <p:notesMasterId r:id="rId45"/>
  </p:notesMasterIdLst>
  <p:sldIdLst>
    <p:sldId id="315" r:id="rId6"/>
    <p:sldId id="316" r:id="rId7"/>
    <p:sldId id="310" r:id="rId8"/>
    <p:sldId id="272" r:id="rId9"/>
    <p:sldId id="273" r:id="rId10"/>
    <p:sldId id="275" r:id="rId11"/>
    <p:sldId id="260" r:id="rId12"/>
    <p:sldId id="276" r:id="rId13"/>
    <p:sldId id="278" r:id="rId14"/>
    <p:sldId id="263" r:id="rId15"/>
    <p:sldId id="279" r:id="rId16"/>
    <p:sldId id="266" r:id="rId17"/>
    <p:sldId id="281" r:id="rId18"/>
    <p:sldId id="280" r:id="rId19"/>
    <p:sldId id="269" r:id="rId20"/>
    <p:sldId id="283" r:id="rId21"/>
    <p:sldId id="271" r:id="rId22"/>
    <p:sldId id="285" r:id="rId23"/>
    <p:sldId id="284" r:id="rId24"/>
    <p:sldId id="309" r:id="rId25"/>
    <p:sldId id="286" r:id="rId26"/>
    <p:sldId id="287" r:id="rId27"/>
    <p:sldId id="288" r:id="rId28"/>
    <p:sldId id="291" r:id="rId29"/>
    <p:sldId id="292" r:id="rId30"/>
    <p:sldId id="294" r:id="rId31"/>
    <p:sldId id="296" r:id="rId32"/>
    <p:sldId id="300" r:id="rId33"/>
    <p:sldId id="301" r:id="rId34"/>
    <p:sldId id="302" r:id="rId35"/>
    <p:sldId id="303" r:id="rId36"/>
    <p:sldId id="304" r:id="rId37"/>
    <p:sldId id="306" r:id="rId38"/>
    <p:sldId id="295" r:id="rId39"/>
    <p:sldId id="308" r:id="rId40"/>
    <p:sldId id="313" r:id="rId41"/>
    <p:sldId id="319" r:id="rId42"/>
    <p:sldId id="318" r:id="rId43"/>
    <p:sldId id="31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82" autoAdjust="0"/>
  </p:normalViewPr>
  <p:slideViewPr>
    <p:cSldViewPr>
      <p:cViewPr>
        <p:scale>
          <a:sx n="70" d="100"/>
          <a:sy n="70" d="100"/>
        </p:scale>
        <p:origin x="-2184" y="-450"/>
      </p:cViewPr>
      <p:guideLst>
        <p:guide orient="horz" pos="2160"/>
        <p:guide pos="2880"/>
      </p:guideLst>
    </p:cSldViewPr>
  </p:slideViewPr>
  <p:notesTextViewPr>
    <p:cViewPr>
      <p:scale>
        <a:sx n="1" d="1"/>
        <a:sy n="1" d="1"/>
      </p:scale>
      <p:origin x="0" y="0"/>
    </p:cViewPr>
  </p:notesTextViewPr>
  <p:sorterViewPr>
    <p:cViewPr>
      <p:scale>
        <a:sx n="100" d="100"/>
        <a:sy n="100" d="100"/>
      </p:scale>
      <p:origin x="0" y="8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ad.unc.edu\fpg\Projects\Kahn\NC-ELN\Data\LEA%20Data%20Displays\2015\State%20Chart%20for%20Vivian%20-%20working%20fil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ad.unc.edu\fpg\Projects\Kahn\NC-ELN\Data\LEA%20Data%20Displays\2015\State%20Chart%20for%20Vivian%20-%20working%20fil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ad.unc.edu\fpg\Projects\Kahn\NC-ELN\Data\LEA%20Data%20Displays\2014\LRE\LRE%20Data%20Dec%202013%20rcvd%20Jan%202014%203-26-2014.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600"/>
            </a:pPr>
            <a:r>
              <a:rPr lang="en-US" sz="1600" b="0" i="0" baseline="0" dirty="0">
                <a:solidFill>
                  <a:schemeClr val="bg1"/>
                </a:solidFill>
                <a:effectLst/>
              </a:rPr>
              <a:t>North Carolina</a:t>
            </a:r>
          </a:p>
          <a:p>
            <a:pPr algn="ctr">
              <a:defRPr sz="1600"/>
            </a:pPr>
            <a:r>
              <a:rPr lang="en-US" sz="1600" dirty="0">
                <a:effectLst/>
              </a:rPr>
              <a:t>Educational Environments Ages 3-5, </a:t>
            </a:r>
            <a:r>
              <a:rPr lang="en-US" sz="1600" dirty="0" smtClean="0">
                <a:effectLst/>
              </a:rPr>
              <a:t>December </a:t>
            </a:r>
            <a:r>
              <a:rPr lang="en-US" sz="1600" dirty="0">
                <a:effectLst/>
              </a:rPr>
              <a:t>1, </a:t>
            </a:r>
            <a:r>
              <a:rPr lang="en-US" sz="1600" dirty="0" smtClean="0">
                <a:effectLst/>
              </a:rPr>
              <a:t>2013</a:t>
            </a:r>
            <a:endParaRPr lang="en-US" sz="1600" dirty="0">
              <a:effectLst/>
            </a:endParaRPr>
          </a:p>
          <a:p>
            <a:pPr algn="ctr">
              <a:defRPr sz="1600"/>
            </a:pPr>
            <a:r>
              <a:rPr lang="en-US" sz="1600" b="1" dirty="0">
                <a:effectLst/>
              </a:rPr>
              <a:t>All Children 3-5 Including 5 year olds in Kindergarten</a:t>
            </a:r>
            <a:endParaRPr lang="en-US" sz="1600" dirty="0">
              <a:effectLst/>
            </a:endParaRPr>
          </a:p>
          <a:p>
            <a:pPr algn="ctr">
              <a:defRPr sz="1600"/>
            </a:pPr>
            <a:r>
              <a:rPr lang="en-US" sz="1600" dirty="0">
                <a:effectLst/>
              </a:rPr>
              <a:t>Indicator </a:t>
            </a:r>
            <a:r>
              <a:rPr lang="en-US" sz="1600" dirty="0" smtClean="0">
                <a:effectLst/>
              </a:rPr>
              <a:t>6, </a:t>
            </a:r>
            <a:r>
              <a:rPr lang="en-US" sz="1600" dirty="0">
                <a:effectLst/>
              </a:rPr>
              <a:t>Percent of Children:</a:t>
            </a:r>
          </a:p>
        </c:rich>
      </c:tx>
      <c:layout>
        <c:manualLayout>
          <c:xMode val="edge"/>
          <c:yMode val="edge"/>
          <c:x val="0.26805952864139404"/>
          <c:y val="9.2738407699037692E-4"/>
        </c:manualLayout>
      </c:layout>
      <c:overlay val="0"/>
    </c:title>
    <c:autoTitleDeleted val="0"/>
    <c:plotArea>
      <c:layout/>
      <c:barChart>
        <c:barDir val="col"/>
        <c:grouping val="clustered"/>
        <c:varyColors val="0"/>
        <c:ser>
          <c:idx val="1"/>
          <c:order val="0"/>
          <c:spPr>
            <a:solidFill>
              <a:sysClr val="window" lastClr="FFFFFF"/>
            </a:solidFill>
          </c:spPr>
          <c:invertIfNegative val="0"/>
          <c:dPt>
            <c:idx val="0"/>
            <c:invertIfNegative val="0"/>
            <c:bubble3D val="0"/>
            <c:spPr>
              <a:solidFill>
                <a:srgbClr val="4F81BD"/>
              </a:solidFill>
            </c:spPr>
          </c:dPt>
          <c:dPt>
            <c:idx val="1"/>
            <c:invertIfNegative val="0"/>
            <c:bubble3D val="0"/>
            <c:spPr>
              <a:solidFill>
                <a:srgbClr val="1F497D">
                  <a:lumMod val="60000"/>
                  <a:lumOff val="40000"/>
                </a:srgbClr>
              </a:solidFill>
            </c:spPr>
          </c:dPt>
          <c:dLbls>
            <c:dLbl>
              <c:idx val="0"/>
              <c:layout>
                <c:manualLayout>
                  <c:x val="2.7055062266152902E-3"/>
                  <c:y val="8.3938591283462868E-3"/>
                </c:manualLayout>
              </c:layout>
              <c:showLegendKey val="0"/>
              <c:showVal val="1"/>
              <c:showCatName val="0"/>
              <c:showSerName val="0"/>
              <c:showPercent val="0"/>
              <c:showBubbleSize val="0"/>
            </c:dLbl>
            <c:dLbl>
              <c:idx val="1"/>
              <c:layout>
                <c:manualLayout>
                  <c:x val="3.5460992907801418E-3"/>
                  <c:y val="7.4626880288886331E-3"/>
                </c:manualLayout>
              </c:layout>
              <c:showLegendKey val="0"/>
              <c:showVal val="1"/>
              <c:showCatName val="0"/>
              <c:showSerName val="0"/>
              <c:showPercent val="0"/>
              <c:showBubbleSize val="0"/>
            </c:dLbl>
            <c:txPr>
              <a:bodyPr/>
              <a:lstStyle/>
              <a:p>
                <a:pPr>
                  <a:defRPr sz="2400" b="1"/>
                </a:pPr>
                <a:endParaRPr lang="en-US"/>
              </a:p>
            </c:txPr>
            <c:showLegendKey val="0"/>
            <c:showVal val="1"/>
            <c:showCatName val="0"/>
            <c:showSerName val="0"/>
            <c:showPercent val="0"/>
            <c:showBubbleSize val="0"/>
            <c:showLeaderLines val="0"/>
          </c:dLbls>
          <c:cat>
            <c:strRef>
              <c:f>LRE!$A$2:$B$2</c:f>
              <c:strCache>
                <c:ptCount val="2"/>
                <c:pt idx="0">
                  <c:v>A. A Regular Early Childhood Program (RECP) and receiving the majority of special education and related services in the regular early childhood program.</c:v>
                </c:pt>
                <c:pt idx="1">
                  <c:v>B. A separate special education class, separate school or residential facility</c:v>
                </c:pt>
              </c:strCache>
            </c:strRef>
          </c:cat>
          <c:val>
            <c:numRef>
              <c:f>LRE!$A$3:$B$3</c:f>
              <c:numCache>
                <c:formatCode>0.00%</c:formatCode>
                <c:ptCount val="2"/>
                <c:pt idx="0">
                  <c:v>0.50260000000000005</c:v>
                </c:pt>
                <c:pt idx="1">
                  <c:v>0.2198</c:v>
                </c:pt>
              </c:numCache>
            </c:numRef>
          </c:val>
        </c:ser>
        <c:dLbls>
          <c:showLegendKey val="0"/>
          <c:showVal val="0"/>
          <c:showCatName val="0"/>
          <c:showSerName val="0"/>
          <c:showPercent val="0"/>
          <c:showBubbleSize val="0"/>
        </c:dLbls>
        <c:gapWidth val="150"/>
        <c:axId val="109592064"/>
        <c:axId val="110560384"/>
      </c:barChart>
      <c:catAx>
        <c:axId val="109592064"/>
        <c:scaling>
          <c:orientation val="minMax"/>
        </c:scaling>
        <c:delete val="0"/>
        <c:axPos val="b"/>
        <c:numFmt formatCode="General" sourceLinked="1"/>
        <c:majorTickMark val="none"/>
        <c:minorTickMark val="none"/>
        <c:tickLblPos val="nextTo"/>
        <c:txPr>
          <a:bodyPr/>
          <a:lstStyle/>
          <a:p>
            <a:pPr>
              <a:defRPr sz="1200"/>
            </a:pPr>
            <a:endParaRPr lang="en-US"/>
          </a:p>
        </c:txPr>
        <c:crossAx val="110560384"/>
        <c:crosses val="autoZero"/>
        <c:auto val="1"/>
        <c:lblAlgn val="ctr"/>
        <c:lblOffset val="100"/>
        <c:noMultiLvlLbl val="0"/>
      </c:catAx>
      <c:valAx>
        <c:axId val="110560384"/>
        <c:scaling>
          <c:orientation val="minMax"/>
          <c:max val="1"/>
        </c:scaling>
        <c:delete val="0"/>
        <c:axPos val="l"/>
        <c:majorGridlines/>
        <c:numFmt formatCode="0%" sourceLinked="0"/>
        <c:majorTickMark val="none"/>
        <c:minorTickMark val="none"/>
        <c:tickLblPos val="nextTo"/>
        <c:txPr>
          <a:bodyPr/>
          <a:lstStyle/>
          <a:p>
            <a:pPr>
              <a:defRPr sz="1400"/>
            </a:pPr>
            <a:endParaRPr lang="en-US"/>
          </a:p>
        </c:txPr>
        <c:crossAx val="109592064"/>
        <c:crosses val="autoZero"/>
        <c:crossBetween val="between"/>
        <c:minorUnit val="2.0000000000000004E-2"/>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600"/>
            </a:pPr>
            <a:r>
              <a:rPr lang="en-US" sz="1600" b="1" i="0" baseline="0" dirty="0">
                <a:solidFill>
                  <a:schemeClr val="bg1"/>
                </a:solidFill>
                <a:effectLst/>
              </a:rPr>
              <a:t>North Carolina</a:t>
            </a:r>
          </a:p>
          <a:p>
            <a:pPr algn="ctr">
              <a:defRPr sz="1600"/>
            </a:pPr>
            <a:r>
              <a:rPr lang="en-US" sz="1600" b="1" i="0" baseline="0" dirty="0">
                <a:effectLst/>
              </a:rPr>
              <a:t>Educational Environments Ages 3-5, December 1, 2013</a:t>
            </a:r>
            <a:endParaRPr lang="en-US" sz="1600" dirty="0">
              <a:effectLst/>
            </a:endParaRPr>
          </a:p>
          <a:p>
            <a:pPr algn="ctr">
              <a:defRPr sz="1600"/>
            </a:pPr>
            <a:r>
              <a:rPr lang="en-US" sz="1600" b="1" i="0" baseline="0" dirty="0">
                <a:effectLst/>
              </a:rPr>
              <a:t>Children in Pre-K Excluding Children in Kindergarten</a:t>
            </a:r>
            <a:endParaRPr lang="en-US" sz="1600" dirty="0">
              <a:effectLst/>
            </a:endParaRPr>
          </a:p>
          <a:p>
            <a:pPr algn="ctr">
              <a:defRPr sz="1600"/>
            </a:pPr>
            <a:r>
              <a:rPr lang="en-US" sz="1600" b="1" i="0" baseline="0" dirty="0">
                <a:effectLst/>
              </a:rPr>
              <a:t>Percent of Children:</a:t>
            </a:r>
            <a:endParaRPr lang="en-US" sz="1600" dirty="0">
              <a:effectLst/>
            </a:endParaRPr>
          </a:p>
        </c:rich>
      </c:tx>
      <c:layout>
        <c:manualLayout>
          <c:xMode val="edge"/>
          <c:yMode val="edge"/>
          <c:x val="0.26689763779527559"/>
          <c:y val="3.9577136191309417E-3"/>
        </c:manualLayout>
      </c:layout>
      <c:overlay val="0"/>
    </c:title>
    <c:autoTitleDeleted val="0"/>
    <c:plotArea>
      <c:layout/>
      <c:barChart>
        <c:barDir val="col"/>
        <c:grouping val="clustered"/>
        <c:varyColors val="0"/>
        <c:ser>
          <c:idx val="1"/>
          <c:order val="0"/>
          <c:spPr>
            <a:solidFill>
              <a:sysClr val="window" lastClr="FFFFFF"/>
            </a:solidFill>
          </c:spPr>
          <c:invertIfNegative val="0"/>
          <c:dPt>
            <c:idx val="0"/>
            <c:invertIfNegative val="0"/>
            <c:bubble3D val="0"/>
            <c:spPr>
              <a:solidFill>
                <a:srgbClr val="1F497D">
                  <a:lumMod val="60000"/>
                  <a:lumOff val="40000"/>
                </a:srgbClr>
              </a:solidFill>
            </c:spPr>
          </c:dPt>
          <c:dPt>
            <c:idx val="1"/>
            <c:invertIfNegative val="0"/>
            <c:bubble3D val="0"/>
            <c:spPr>
              <a:solidFill>
                <a:srgbClr val="1F497D">
                  <a:lumMod val="60000"/>
                  <a:lumOff val="40000"/>
                </a:srgbClr>
              </a:solidFill>
            </c:spPr>
          </c:dPt>
          <c:dLbls>
            <c:dLbl>
              <c:idx val="0"/>
              <c:layout>
                <c:manualLayout>
                  <c:x val="-2.7777777777777779E-3"/>
                  <c:y val="-9.2592592592591911E-3"/>
                </c:manualLayout>
              </c:layout>
              <c:showLegendKey val="0"/>
              <c:showVal val="1"/>
              <c:showCatName val="0"/>
              <c:showSerName val="0"/>
              <c:showPercent val="0"/>
              <c:showBubbleSize val="0"/>
            </c:dLbl>
            <c:dLbl>
              <c:idx val="1"/>
              <c:layout>
                <c:manualLayout>
                  <c:x val="-1.3888888888888889E-3"/>
                  <c:y val="9.2592592592592587E-3"/>
                </c:manualLayout>
              </c:layout>
              <c:showLegendKey val="0"/>
              <c:showVal val="1"/>
              <c:showCatName val="0"/>
              <c:showSerName val="0"/>
              <c:showPercent val="0"/>
              <c:showBubbleSize val="0"/>
            </c:dLbl>
            <c:txPr>
              <a:bodyPr/>
              <a:lstStyle/>
              <a:p>
                <a:pPr>
                  <a:defRPr sz="2400" b="1"/>
                </a:pPr>
                <a:endParaRPr lang="en-US"/>
              </a:p>
            </c:txPr>
            <c:showLegendKey val="0"/>
            <c:showVal val="1"/>
            <c:showCatName val="0"/>
            <c:showSerName val="0"/>
            <c:showPercent val="0"/>
            <c:showBubbleSize val="0"/>
            <c:showLeaderLines val="0"/>
          </c:dLbls>
          <c:cat>
            <c:strRef>
              <c:f>LRE!$R$2:$S$2</c:f>
              <c:strCache>
                <c:ptCount val="2"/>
                <c:pt idx="0">
                  <c:v>A. A Regular Early Childhood Program (RECP) and receiving the majority of special education and related services in the regular early childhood program.</c:v>
                </c:pt>
                <c:pt idx="1">
                  <c:v>B. A separate special education class, separate school or residential facility</c:v>
                </c:pt>
              </c:strCache>
            </c:strRef>
          </c:cat>
          <c:val>
            <c:numRef>
              <c:f>LRE!$R$3:$S$3</c:f>
              <c:numCache>
                <c:formatCode>0.00%</c:formatCode>
                <c:ptCount val="2"/>
                <c:pt idx="0">
                  <c:v>0.38579999999999998</c:v>
                </c:pt>
                <c:pt idx="1">
                  <c:v>0.2379</c:v>
                </c:pt>
              </c:numCache>
            </c:numRef>
          </c:val>
        </c:ser>
        <c:dLbls>
          <c:showLegendKey val="0"/>
          <c:showVal val="0"/>
          <c:showCatName val="0"/>
          <c:showSerName val="0"/>
          <c:showPercent val="0"/>
          <c:showBubbleSize val="0"/>
        </c:dLbls>
        <c:gapWidth val="150"/>
        <c:axId val="110462976"/>
        <c:axId val="110562688"/>
      </c:barChart>
      <c:catAx>
        <c:axId val="110462976"/>
        <c:scaling>
          <c:orientation val="minMax"/>
        </c:scaling>
        <c:delete val="0"/>
        <c:axPos val="b"/>
        <c:numFmt formatCode="General" sourceLinked="1"/>
        <c:majorTickMark val="none"/>
        <c:minorTickMark val="none"/>
        <c:tickLblPos val="nextTo"/>
        <c:txPr>
          <a:bodyPr/>
          <a:lstStyle/>
          <a:p>
            <a:pPr>
              <a:defRPr sz="1200"/>
            </a:pPr>
            <a:endParaRPr lang="en-US"/>
          </a:p>
        </c:txPr>
        <c:crossAx val="110562688"/>
        <c:crosses val="autoZero"/>
        <c:auto val="1"/>
        <c:lblAlgn val="ctr"/>
        <c:lblOffset val="100"/>
        <c:noMultiLvlLbl val="0"/>
      </c:catAx>
      <c:valAx>
        <c:axId val="110562688"/>
        <c:scaling>
          <c:orientation val="minMax"/>
          <c:max val="1"/>
        </c:scaling>
        <c:delete val="0"/>
        <c:axPos val="l"/>
        <c:majorGridlines/>
        <c:numFmt formatCode="0%" sourceLinked="0"/>
        <c:majorTickMark val="none"/>
        <c:minorTickMark val="none"/>
        <c:tickLblPos val="nextTo"/>
        <c:txPr>
          <a:bodyPr/>
          <a:lstStyle/>
          <a:p>
            <a:pPr>
              <a:defRPr sz="1400"/>
            </a:pPr>
            <a:endParaRPr lang="en-US"/>
          </a:p>
        </c:txPr>
        <c:crossAx val="110462976"/>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0" i="0" u="none" strike="noStrike" baseline="0">
                <a:solidFill>
                  <a:srgbClr val="333333"/>
                </a:solidFill>
                <a:latin typeface="Calibri"/>
                <a:ea typeface="Calibri"/>
                <a:cs typeface="Calibri"/>
              </a:defRPr>
            </a:pPr>
            <a:r>
              <a:rPr lang="en-US" sz="2000" b="1" i="0" u="none" strike="noStrike" baseline="0">
                <a:solidFill>
                  <a:srgbClr val="333333"/>
                </a:solidFill>
                <a:latin typeface="Calibri"/>
              </a:rPr>
              <a:t>Educational Environments Ages 3-5, December 1, 2013</a:t>
            </a:r>
          </a:p>
          <a:p>
            <a:pPr>
              <a:defRPr sz="2000" b="0" i="0" u="none" strike="noStrike" baseline="0">
                <a:solidFill>
                  <a:srgbClr val="333333"/>
                </a:solidFill>
                <a:latin typeface="Calibri"/>
                <a:ea typeface="Calibri"/>
                <a:cs typeface="Calibri"/>
              </a:defRPr>
            </a:pPr>
            <a:r>
              <a:rPr lang="en-US" sz="2000" b="1" i="0" u="none" strike="noStrike" baseline="0">
                <a:solidFill>
                  <a:srgbClr val="FF0000"/>
                </a:solidFill>
                <a:latin typeface="Calibri"/>
              </a:rPr>
              <a:t>Excluding Children in Kindergarten</a:t>
            </a:r>
          </a:p>
          <a:p>
            <a:pPr>
              <a:defRPr sz="2000" b="0" i="0" u="none" strike="noStrike" baseline="0">
                <a:solidFill>
                  <a:srgbClr val="333333"/>
                </a:solidFill>
                <a:latin typeface="Calibri"/>
                <a:ea typeface="Calibri"/>
                <a:cs typeface="Calibri"/>
              </a:defRPr>
            </a:pPr>
            <a:r>
              <a:rPr lang="en-US" sz="2000" b="1" i="0" u="none" strike="noStrike" baseline="0">
                <a:solidFill>
                  <a:srgbClr val="333333"/>
                </a:solidFill>
                <a:latin typeface="Calibri"/>
              </a:rPr>
              <a:t>Indicator 6: Percent of Children Attending:</a:t>
            </a:r>
          </a:p>
        </c:rich>
      </c:tx>
      <c:layout>
        <c:manualLayout>
          <c:xMode val="edge"/>
          <c:yMode val="edge"/>
          <c:x val="0.19927416885389324"/>
          <c:y val="4.3366433362496348E-2"/>
        </c:manualLayout>
      </c:layout>
      <c:overlay val="0"/>
    </c:title>
    <c:autoTitleDeleted val="0"/>
    <c:plotArea>
      <c:layout>
        <c:manualLayout>
          <c:layoutTarget val="inner"/>
          <c:xMode val="edge"/>
          <c:yMode val="edge"/>
          <c:x val="9.5233825698794961E-2"/>
          <c:y val="0.2461969790592799"/>
          <c:w val="0.87787727264019022"/>
          <c:h val="0.49866200058326038"/>
        </c:manualLayout>
      </c:layout>
      <c:barChart>
        <c:barDir val="col"/>
        <c:grouping val="clustered"/>
        <c:varyColors val="0"/>
        <c:ser>
          <c:idx val="0"/>
          <c:order val="0"/>
          <c:tx>
            <c:v>North Carolina</c:v>
          </c:tx>
          <c:spPr>
            <a:solidFill>
              <a:srgbClr val="1F497D">
                <a:lumMod val="40000"/>
                <a:lumOff val="60000"/>
              </a:srgbClr>
            </a:solidFill>
          </c:spPr>
          <c:invertIfNegative val="0"/>
          <c:dLbls>
            <c:numFmt formatCode="0%" sourceLinked="0"/>
            <c:txPr>
              <a:bodyPr/>
              <a:lstStyle/>
              <a:p>
                <a:pPr>
                  <a:defRPr sz="2400" b="1"/>
                </a:pPr>
                <a:endParaRPr lang="en-US"/>
              </a:p>
            </c:txPr>
            <c:showLegendKey val="0"/>
            <c:showVal val="1"/>
            <c:showCatName val="0"/>
            <c:showSerName val="0"/>
            <c:showPercent val="0"/>
            <c:showBubbleSize val="0"/>
            <c:showLeaderLines val="0"/>
          </c:dLbls>
          <c:cat>
            <c:strRef>
              <c:f>'Combined Totals for displays'!$V$2:$W$2</c:f>
              <c:strCache>
                <c:ptCount val="2"/>
                <c:pt idx="0">
                  <c:v>A. A Regular Early Childhood Program (RECP) and receiving the majority of special education and related services in the regular early childhood program.</c:v>
                </c:pt>
                <c:pt idx="1">
                  <c:v>B. A separate special education class, separate school or residential facility.</c:v>
                </c:pt>
              </c:strCache>
            </c:strRef>
          </c:cat>
          <c:val>
            <c:numRef>
              <c:f>'Combined Totals for displays'!$V$9:$W$9</c:f>
              <c:numCache>
                <c:formatCode>0.0%</c:formatCode>
                <c:ptCount val="2"/>
                <c:pt idx="0">
                  <c:v>0.38669728532764702</c:v>
                </c:pt>
                <c:pt idx="1">
                  <c:v>0.23833347002378413</c:v>
                </c:pt>
              </c:numCache>
            </c:numRef>
          </c:val>
        </c:ser>
        <c:ser>
          <c:idx val="1"/>
          <c:order val="1"/>
          <c:tx>
            <c:v>Cumberland</c:v>
          </c:tx>
          <c:spPr>
            <a:solidFill>
              <a:srgbClr val="C00000"/>
            </a:solidFill>
          </c:spPr>
          <c:invertIfNegative val="0"/>
          <c:dPt>
            <c:idx val="0"/>
            <c:invertIfNegative val="0"/>
            <c:bubble3D val="0"/>
            <c:spPr>
              <a:solidFill>
                <a:srgbClr val="8A0000"/>
              </a:solidFill>
            </c:spPr>
          </c:dPt>
          <c:dPt>
            <c:idx val="1"/>
            <c:invertIfNegative val="0"/>
            <c:bubble3D val="0"/>
            <c:spPr>
              <a:solidFill>
                <a:srgbClr val="A80000"/>
              </a:solidFill>
            </c:spPr>
          </c:dPt>
          <c:dLbls>
            <c:dLbl>
              <c:idx val="0"/>
              <c:layout>
                <c:manualLayout>
                  <c:x val="4.866797900262467E-3"/>
                  <c:y val="3.3334791484397786E-3"/>
                </c:manualLayout>
              </c:layout>
              <c:dLblPos val="outEnd"/>
              <c:showLegendKey val="0"/>
              <c:showVal val="1"/>
              <c:showCatName val="0"/>
              <c:showSerName val="0"/>
              <c:showPercent val="0"/>
              <c:showBubbleSize val="0"/>
            </c:dLbl>
            <c:dLbl>
              <c:idx val="1"/>
              <c:layout>
                <c:manualLayout>
                  <c:x val="7.2999781277340329E-3"/>
                  <c:y val="1.2642169728783903E-4"/>
                </c:manualLayout>
              </c:layout>
              <c:dLblPos val="outEnd"/>
              <c:showLegendKey val="0"/>
              <c:showVal val="1"/>
              <c:showCatName val="0"/>
              <c:showSerName val="0"/>
              <c:showPercent val="0"/>
              <c:showBubbleSize val="0"/>
            </c:dLbl>
            <c:numFmt formatCode="0%" sourceLinked="0"/>
            <c:txPr>
              <a:bodyPr/>
              <a:lstStyle/>
              <a:p>
                <a:pPr>
                  <a:defRPr sz="2400" b="1"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dLbls>
          <c:cat>
            <c:strRef>
              <c:f>'Combined Totals for displays'!$V$2:$W$2</c:f>
              <c:strCache>
                <c:ptCount val="2"/>
                <c:pt idx="0">
                  <c:v>A. A Regular Early Childhood Program (RECP) and receiving the majority of special education and related services in the regular early childhood program.</c:v>
                </c:pt>
                <c:pt idx="1">
                  <c:v>B. A separate special education class, separate school or residential facility.</c:v>
                </c:pt>
              </c:strCache>
            </c:strRef>
          </c:cat>
          <c:val>
            <c:numRef>
              <c:f>'Combined Totals for displays'!$V$5:$W$5</c:f>
              <c:numCache>
                <c:formatCode>0.0%</c:formatCode>
                <c:ptCount val="2"/>
                <c:pt idx="0">
                  <c:v>0.5196629213483146</c:v>
                </c:pt>
                <c:pt idx="1">
                  <c:v>0.3342696629213483</c:v>
                </c:pt>
              </c:numCache>
            </c:numRef>
          </c:val>
        </c:ser>
        <c:dLbls>
          <c:showLegendKey val="0"/>
          <c:showVal val="0"/>
          <c:showCatName val="0"/>
          <c:showSerName val="0"/>
          <c:showPercent val="0"/>
          <c:showBubbleSize val="0"/>
        </c:dLbls>
        <c:gapWidth val="150"/>
        <c:axId val="110771200"/>
        <c:axId val="110564992"/>
      </c:barChart>
      <c:catAx>
        <c:axId val="110771200"/>
        <c:scaling>
          <c:orientation val="minMax"/>
        </c:scaling>
        <c:delete val="0"/>
        <c:axPos val="b"/>
        <c:numFmt formatCode="General" sourceLinked="1"/>
        <c:majorTickMark val="none"/>
        <c:minorTickMark val="none"/>
        <c:tickLblPos val="nextTo"/>
        <c:txPr>
          <a:bodyPr rot="0" vert="horz"/>
          <a:lstStyle/>
          <a:p>
            <a:pPr>
              <a:defRPr sz="1200" b="1" i="0" u="none" strike="noStrike" baseline="0">
                <a:solidFill>
                  <a:srgbClr val="333333"/>
                </a:solidFill>
                <a:latin typeface="Calibri"/>
                <a:ea typeface="Calibri"/>
                <a:cs typeface="Calibri"/>
              </a:defRPr>
            </a:pPr>
            <a:endParaRPr lang="en-US"/>
          </a:p>
        </c:txPr>
        <c:crossAx val="110564992"/>
        <c:crosses val="autoZero"/>
        <c:auto val="1"/>
        <c:lblAlgn val="ctr"/>
        <c:lblOffset val="100"/>
        <c:noMultiLvlLbl val="0"/>
      </c:catAx>
      <c:valAx>
        <c:axId val="110564992"/>
        <c:scaling>
          <c:orientation val="minMax"/>
          <c:max val="1"/>
        </c:scaling>
        <c:delete val="0"/>
        <c:axPos val="l"/>
        <c:majorGridlines/>
        <c:numFmt formatCode="0%" sourceLinked="0"/>
        <c:majorTickMark val="none"/>
        <c:minorTickMark val="none"/>
        <c:tickLblPos val="nextTo"/>
        <c:txPr>
          <a:bodyPr rot="0" vert="horz"/>
          <a:lstStyle/>
          <a:p>
            <a:pPr>
              <a:defRPr sz="1400" b="0" i="0" u="none" strike="noStrike" baseline="0">
                <a:solidFill>
                  <a:srgbClr val="333333"/>
                </a:solidFill>
                <a:latin typeface="Calibri"/>
                <a:ea typeface="Calibri"/>
                <a:cs typeface="Calibri"/>
              </a:defRPr>
            </a:pPr>
            <a:endParaRPr lang="en-US"/>
          </a:p>
        </c:txPr>
        <c:crossAx val="110771200"/>
        <c:crosses val="autoZero"/>
        <c:crossBetween val="between"/>
        <c:majorUnit val="0.1"/>
      </c:valAx>
    </c:plotArea>
    <c:legend>
      <c:legendPos val="r"/>
      <c:layout>
        <c:manualLayout>
          <c:xMode val="edge"/>
          <c:yMode val="edge"/>
          <c:x val="0.14115638670166228"/>
          <c:y val="0.84611169437153688"/>
          <c:w val="0.73338297985095802"/>
          <c:h val="0.10574010024447879"/>
        </c:manualLayout>
      </c:layout>
      <c:overlay val="0"/>
      <c:txPr>
        <a:bodyPr/>
        <a:lstStyle/>
        <a:p>
          <a:pPr>
            <a:defRPr sz="2000" b="1" i="0" u="none" strike="noStrike" baseline="0">
              <a:solidFill>
                <a:srgbClr val="333333"/>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333333"/>
          </a:solidFill>
          <a:latin typeface="Calibri"/>
          <a:ea typeface="Calibri"/>
          <a:cs typeface="Calibri"/>
        </a:defRPr>
      </a:pPr>
      <a:endParaRPr lang="en-US"/>
    </a:p>
  </c:txPr>
  <c:externalData r:id="rId2">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927CB-42CD-4B94-B5C3-2CDD2983FEE9}"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n-US"/>
        </a:p>
      </dgm:t>
    </dgm:pt>
    <dgm:pt modelId="{1CFD26DE-09A9-42AA-B628-3397041ED1DF}">
      <dgm:prSet phldrT="[Text]"/>
      <dgm:spPr>
        <a:solidFill>
          <a:schemeClr val="accent1">
            <a:lumMod val="60000"/>
            <a:lumOff val="40000"/>
          </a:schemeClr>
        </a:solidFill>
      </dgm:spPr>
      <dgm:t>
        <a:bodyPr/>
        <a:lstStyle/>
        <a:p>
          <a:r>
            <a:rPr lang="en-US" b="1" dirty="0" smtClean="0">
              <a:solidFill>
                <a:schemeClr val="tx1"/>
              </a:solidFill>
            </a:rPr>
            <a:t>Successful Inclusion</a:t>
          </a:r>
          <a:endParaRPr lang="en-US" b="1" dirty="0">
            <a:solidFill>
              <a:schemeClr val="tx1"/>
            </a:solidFill>
          </a:endParaRPr>
        </a:p>
      </dgm:t>
    </dgm:pt>
    <dgm:pt modelId="{C4BC2945-9838-49FD-B51E-CFF4A4BFB413}" type="parTrans" cxnId="{28B06178-48F6-42A7-AF17-F69072F40053}">
      <dgm:prSet/>
      <dgm:spPr/>
      <dgm:t>
        <a:bodyPr/>
        <a:lstStyle/>
        <a:p>
          <a:endParaRPr lang="en-US"/>
        </a:p>
      </dgm:t>
    </dgm:pt>
    <dgm:pt modelId="{1E89D721-04A3-41A7-8F5F-BB5AFCC5FFBD}" type="sibTrans" cxnId="{28B06178-48F6-42A7-AF17-F69072F40053}">
      <dgm:prSet/>
      <dgm:spPr/>
      <dgm:t>
        <a:bodyPr/>
        <a:lstStyle/>
        <a:p>
          <a:endParaRPr lang="en-US"/>
        </a:p>
      </dgm:t>
    </dgm:pt>
    <dgm:pt modelId="{47087AC1-85E6-4E7E-AA94-378D87DA71AC}">
      <dgm:prSet phldrT="[Text]"/>
      <dgm:spPr/>
      <dgm:t>
        <a:bodyPr/>
        <a:lstStyle/>
        <a:p>
          <a:r>
            <a:rPr lang="en-US" b="1" i="1" dirty="0" smtClean="0">
              <a:solidFill>
                <a:schemeClr val="tx1"/>
              </a:solidFill>
            </a:rPr>
            <a:t>Intentional collaboration</a:t>
          </a:r>
          <a:endParaRPr lang="en-US" b="1" i="1" dirty="0">
            <a:solidFill>
              <a:schemeClr val="tx1"/>
            </a:solidFill>
          </a:endParaRPr>
        </a:p>
      </dgm:t>
    </dgm:pt>
    <dgm:pt modelId="{A71F8C7B-D8D1-46E8-9DFC-0E40E30C0E61}" type="parTrans" cxnId="{33685186-A9E2-4439-A0AD-EFA157B1D24F}">
      <dgm:prSet/>
      <dgm:spPr/>
      <dgm:t>
        <a:bodyPr/>
        <a:lstStyle/>
        <a:p>
          <a:endParaRPr lang="en-US"/>
        </a:p>
      </dgm:t>
    </dgm:pt>
    <dgm:pt modelId="{153F73C9-59EB-48A0-818D-FDF018801070}" type="sibTrans" cxnId="{33685186-A9E2-4439-A0AD-EFA157B1D24F}">
      <dgm:prSet/>
      <dgm:spPr/>
      <dgm:t>
        <a:bodyPr/>
        <a:lstStyle/>
        <a:p>
          <a:endParaRPr lang="en-US"/>
        </a:p>
      </dgm:t>
    </dgm:pt>
    <dgm:pt modelId="{94B1F2C8-2DB1-4677-8CEA-86114569C8E7}">
      <dgm:prSet phldrT="[Text]"/>
      <dgm:spPr>
        <a:solidFill>
          <a:schemeClr val="accent4">
            <a:lumMod val="60000"/>
            <a:lumOff val="40000"/>
          </a:schemeClr>
        </a:solidFill>
      </dgm:spPr>
      <dgm:t>
        <a:bodyPr/>
        <a:lstStyle/>
        <a:p>
          <a:r>
            <a:rPr lang="en-US" b="1" i="1" dirty="0" smtClean="0">
              <a:solidFill>
                <a:schemeClr val="tx1"/>
              </a:solidFill>
            </a:rPr>
            <a:t>State funded Pre K</a:t>
          </a:r>
          <a:endParaRPr lang="en-US" b="1" i="1" dirty="0">
            <a:solidFill>
              <a:schemeClr val="tx1"/>
            </a:solidFill>
          </a:endParaRPr>
        </a:p>
      </dgm:t>
    </dgm:pt>
    <dgm:pt modelId="{7E15B521-91C0-4C08-A0DD-7C25E81C0C92}" type="parTrans" cxnId="{20F6E72B-C8B6-4924-951C-CBBA8FF3861F}">
      <dgm:prSet/>
      <dgm:spPr>
        <a:solidFill>
          <a:schemeClr val="accent4">
            <a:lumMod val="60000"/>
            <a:lumOff val="40000"/>
          </a:schemeClr>
        </a:solidFill>
      </dgm:spPr>
      <dgm:t>
        <a:bodyPr/>
        <a:lstStyle/>
        <a:p>
          <a:endParaRPr lang="en-US"/>
        </a:p>
      </dgm:t>
    </dgm:pt>
    <dgm:pt modelId="{0EBF1938-600E-41AB-B8CC-555AB7B91EA7}" type="sibTrans" cxnId="{20F6E72B-C8B6-4924-951C-CBBA8FF3861F}">
      <dgm:prSet/>
      <dgm:spPr/>
      <dgm:t>
        <a:bodyPr/>
        <a:lstStyle/>
        <a:p>
          <a:endParaRPr lang="en-US"/>
        </a:p>
      </dgm:t>
    </dgm:pt>
    <dgm:pt modelId="{033114DF-354F-4051-8EA9-76C1D7217314}">
      <dgm:prSet phldrT="[Text]"/>
      <dgm:spPr/>
      <dgm:t>
        <a:bodyPr/>
        <a:lstStyle/>
        <a:p>
          <a:r>
            <a:rPr lang="en-US" b="1" i="1" dirty="0" smtClean="0">
              <a:solidFill>
                <a:schemeClr val="tx1"/>
              </a:solidFill>
            </a:rPr>
            <a:t>Joint Professional Development</a:t>
          </a:r>
          <a:endParaRPr lang="en-US" b="1" i="1" dirty="0">
            <a:solidFill>
              <a:schemeClr val="tx1"/>
            </a:solidFill>
          </a:endParaRPr>
        </a:p>
      </dgm:t>
    </dgm:pt>
    <dgm:pt modelId="{AF22CC9B-D26C-4BFA-AE83-71EB3136B5D6}" type="parTrans" cxnId="{2899ADEC-D499-4FF4-B8E1-849F472CFCDF}">
      <dgm:prSet/>
      <dgm:spPr/>
      <dgm:t>
        <a:bodyPr/>
        <a:lstStyle/>
        <a:p>
          <a:endParaRPr lang="en-US"/>
        </a:p>
      </dgm:t>
    </dgm:pt>
    <dgm:pt modelId="{E9F80064-D74C-4034-BDEB-FE804FCEAC88}" type="sibTrans" cxnId="{2899ADEC-D499-4FF4-B8E1-849F472CFCDF}">
      <dgm:prSet/>
      <dgm:spPr/>
      <dgm:t>
        <a:bodyPr/>
        <a:lstStyle/>
        <a:p>
          <a:endParaRPr lang="en-US"/>
        </a:p>
      </dgm:t>
    </dgm:pt>
    <dgm:pt modelId="{83D73CA3-7D6B-47EC-A6AF-52190B2B2849}">
      <dgm:prSet/>
      <dgm:spPr/>
      <dgm:t>
        <a:bodyPr/>
        <a:lstStyle/>
        <a:p>
          <a:r>
            <a:rPr lang="en-US" b="1" i="1" dirty="0" smtClean="0">
              <a:solidFill>
                <a:schemeClr val="tx1"/>
              </a:solidFill>
            </a:rPr>
            <a:t>Inclusion Guidelines</a:t>
          </a:r>
          <a:endParaRPr lang="en-US" b="1" i="1" dirty="0">
            <a:solidFill>
              <a:schemeClr val="tx1"/>
            </a:solidFill>
          </a:endParaRPr>
        </a:p>
      </dgm:t>
    </dgm:pt>
    <dgm:pt modelId="{5D1022BC-C081-439D-B828-7281E1137A77}" type="parTrans" cxnId="{5231B34A-27B1-41FE-BA53-9A4CC296CD49}">
      <dgm:prSet/>
      <dgm:spPr/>
      <dgm:t>
        <a:bodyPr/>
        <a:lstStyle/>
        <a:p>
          <a:endParaRPr lang="en-US"/>
        </a:p>
      </dgm:t>
    </dgm:pt>
    <dgm:pt modelId="{08F26455-C137-4004-8F88-24EA37FE2BCF}" type="sibTrans" cxnId="{5231B34A-27B1-41FE-BA53-9A4CC296CD49}">
      <dgm:prSet/>
      <dgm:spPr/>
      <dgm:t>
        <a:bodyPr/>
        <a:lstStyle/>
        <a:p>
          <a:endParaRPr lang="en-US"/>
        </a:p>
      </dgm:t>
    </dgm:pt>
    <dgm:pt modelId="{3F66012E-E170-4DF6-AE46-C97AB4AB0BFB}">
      <dgm:prSet/>
      <dgm:spPr/>
      <dgm:t>
        <a:bodyPr/>
        <a:lstStyle/>
        <a:p>
          <a:r>
            <a:rPr lang="en-US" b="1" i="1" dirty="0" smtClean="0">
              <a:solidFill>
                <a:schemeClr val="tx1"/>
              </a:solidFill>
            </a:rPr>
            <a:t>Incentive Grants</a:t>
          </a:r>
          <a:endParaRPr lang="en-US" b="1" i="1" dirty="0">
            <a:solidFill>
              <a:schemeClr val="tx1"/>
            </a:solidFill>
          </a:endParaRPr>
        </a:p>
      </dgm:t>
    </dgm:pt>
    <dgm:pt modelId="{95BD4FFC-F6EC-4BFE-BCD0-459B0BB90ADD}" type="parTrans" cxnId="{A4E52D3A-2881-4404-8C28-9788B69D6296}">
      <dgm:prSet/>
      <dgm:spPr/>
      <dgm:t>
        <a:bodyPr/>
        <a:lstStyle/>
        <a:p>
          <a:endParaRPr lang="en-US"/>
        </a:p>
      </dgm:t>
    </dgm:pt>
    <dgm:pt modelId="{EB81DA84-E160-4D52-B55C-3368D6FD96B1}" type="sibTrans" cxnId="{A4E52D3A-2881-4404-8C28-9788B69D6296}">
      <dgm:prSet/>
      <dgm:spPr/>
      <dgm:t>
        <a:bodyPr/>
        <a:lstStyle/>
        <a:p>
          <a:endParaRPr lang="en-US"/>
        </a:p>
      </dgm:t>
    </dgm:pt>
    <dgm:pt modelId="{4A12A5F8-C829-4ACE-90F9-211AB76399D5}">
      <dgm:prSet/>
      <dgm:spPr/>
      <dgm:t>
        <a:bodyPr/>
        <a:lstStyle/>
        <a:p>
          <a:r>
            <a:rPr lang="en-US" b="1" i="1" dirty="0" smtClean="0">
              <a:solidFill>
                <a:schemeClr val="tx1"/>
              </a:solidFill>
            </a:rPr>
            <a:t>Quality Enhancement Plans</a:t>
          </a:r>
          <a:endParaRPr lang="en-US" b="1" i="1" dirty="0">
            <a:solidFill>
              <a:schemeClr val="tx1"/>
            </a:solidFill>
          </a:endParaRPr>
        </a:p>
      </dgm:t>
    </dgm:pt>
    <dgm:pt modelId="{EE1B34F4-8C8F-4C6A-A7D8-D229472980DA}" type="parTrans" cxnId="{4A3650C2-06CA-4119-8134-711141223593}">
      <dgm:prSet/>
      <dgm:spPr/>
      <dgm:t>
        <a:bodyPr/>
        <a:lstStyle/>
        <a:p>
          <a:endParaRPr lang="en-US"/>
        </a:p>
      </dgm:t>
    </dgm:pt>
    <dgm:pt modelId="{32A18A87-D3E8-492E-A102-0FCDE12886C3}" type="sibTrans" cxnId="{4A3650C2-06CA-4119-8134-711141223593}">
      <dgm:prSet/>
      <dgm:spPr/>
      <dgm:t>
        <a:bodyPr/>
        <a:lstStyle/>
        <a:p>
          <a:endParaRPr lang="en-US"/>
        </a:p>
      </dgm:t>
    </dgm:pt>
    <dgm:pt modelId="{1508CB03-2460-43EF-8F95-ADFFA30375ED}">
      <dgm:prSet/>
      <dgm:spPr/>
      <dgm:t>
        <a:bodyPr/>
        <a:lstStyle/>
        <a:p>
          <a:r>
            <a:rPr lang="en-US" b="1" i="1" dirty="0" smtClean="0">
              <a:solidFill>
                <a:schemeClr val="tx1"/>
              </a:solidFill>
            </a:rPr>
            <a:t>TQRIS incentives</a:t>
          </a:r>
        </a:p>
      </dgm:t>
    </dgm:pt>
    <dgm:pt modelId="{ACA8DCEE-87C7-437B-963E-AE09D6147BBE}" type="parTrans" cxnId="{45EBC37C-CB43-486E-A3DD-812C1B52C8C9}">
      <dgm:prSet/>
      <dgm:spPr/>
      <dgm:t>
        <a:bodyPr/>
        <a:lstStyle/>
        <a:p>
          <a:endParaRPr lang="en-US"/>
        </a:p>
      </dgm:t>
    </dgm:pt>
    <dgm:pt modelId="{CDF7B659-CF20-416A-BEBB-FEA40A53B0A0}" type="sibTrans" cxnId="{45EBC37C-CB43-486E-A3DD-812C1B52C8C9}">
      <dgm:prSet/>
      <dgm:spPr/>
      <dgm:t>
        <a:bodyPr/>
        <a:lstStyle/>
        <a:p>
          <a:endParaRPr lang="en-US"/>
        </a:p>
      </dgm:t>
    </dgm:pt>
    <dgm:pt modelId="{5081BA98-7EE4-4195-9D50-68F1C030BB4E}" type="pres">
      <dgm:prSet presAssocID="{32F927CB-42CD-4B94-B5C3-2CDD2983FEE9}" presName="cycle" presStyleCnt="0">
        <dgm:presLayoutVars>
          <dgm:chMax val="1"/>
          <dgm:dir/>
          <dgm:animLvl val="ctr"/>
          <dgm:resizeHandles val="exact"/>
        </dgm:presLayoutVars>
      </dgm:prSet>
      <dgm:spPr/>
      <dgm:t>
        <a:bodyPr/>
        <a:lstStyle/>
        <a:p>
          <a:endParaRPr lang="en-US"/>
        </a:p>
      </dgm:t>
    </dgm:pt>
    <dgm:pt modelId="{CF93B307-C35D-4334-962D-909652C7A703}" type="pres">
      <dgm:prSet presAssocID="{1CFD26DE-09A9-42AA-B628-3397041ED1DF}" presName="centerShape" presStyleLbl="node0" presStyleIdx="0" presStyleCnt="1"/>
      <dgm:spPr/>
      <dgm:t>
        <a:bodyPr/>
        <a:lstStyle/>
        <a:p>
          <a:endParaRPr lang="en-US"/>
        </a:p>
      </dgm:t>
    </dgm:pt>
    <dgm:pt modelId="{1F68A65F-55C0-4B20-84B8-D00F6EC54E7C}" type="pres">
      <dgm:prSet presAssocID="{A71F8C7B-D8D1-46E8-9DFC-0E40E30C0E61}" presName="parTrans" presStyleLbl="bgSibTrans2D1" presStyleIdx="0" presStyleCnt="7"/>
      <dgm:spPr/>
      <dgm:t>
        <a:bodyPr/>
        <a:lstStyle/>
        <a:p>
          <a:endParaRPr lang="en-US"/>
        </a:p>
      </dgm:t>
    </dgm:pt>
    <dgm:pt modelId="{093C2DD2-D88B-4A89-B4A6-E2511A9A9D5F}" type="pres">
      <dgm:prSet presAssocID="{47087AC1-85E6-4E7E-AA94-378D87DA71AC}" presName="node" presStyleLbl="node1" presStyleIdx="0" presStyleCnt="7">
        <dgm:presLayoutVars>
          <dgm:bulletEnabled val="1"/>
        </dgm:presLayoutVars>
      </dgm:prSet>
      <dgm:spPr/>
      <dgm:t>
        <a:bodyPr/>
        <a:lstStyle/>
        <a:p>
          <a:endParaRPr lang="en-US"/>
        </a:p>
      </dgm:t>
    </dgm:pt>
    <dgm:pt modelId="{10D8D899-F7AC-40E1-A4CD-25AEDB87DDC8}" type="pres">
      <dgm:prSet presAssocID="{ACA8DCEE-87C7-437B-963E-AE09D6147BBE}" presName="parTrans" presStyleLbl="bgSibTrans2D1" presStyleIdx="1" presStyleCnt="7"/>
      <dgm:spPr/>
      <dgm:t>
        <a:bodyPr/>
        <a:lstStyle/>
        <a:p>
          <a:endParaRPr lang="en-US"/>
        </a:p>
      </dgm:t>
    </dgm:pt>
    <dgm:pt modelId="{FF1F6EFD-B5DE-4102-9842-27C664D77B45}" type="pres">
      <dgm:prSet presAssocID="{1508CB03-2460-43EF-8F95-ADFFA30375ED}" presName="node" presStyleLbl="node1" presStyleIdx="1" presStyleCnt="7">
        <dgm:presLayoutVars>
          <dgm:bulletEnabled val="1"/>
        </dgm:presLayoutVars>
      </dgm:prSet>
      <dgm:spPr/>
      <dgm:t>
        <a:bodyPr/>
        <a:lstStyle/>
        <a:p>
          <a:endParaRPr lang="en-US"/>
        </a:p>
      </dgm:t>
    </dgm:pt>
    <dgm:pt modelId="{03956A78-D158-420F-BC86-B940F67F79FF}" type="pres">
      <dgm:prSet presAssocID="{7E15B521-91C0-4C08-A0DD-7C25E81C0C92}" presName="parTrans" presStyleLbl="bgSibTrans2D1" presStyleIdx="2" presStyleCnt="7"/>
      <dgm:spPr/>
      <dgm:t>
        <a:bodyPr/>
        <a:lstStyle/>
        <a:p>
          <a:endParaRPr lang="en-US"/>
        </a:p>
      </dgm:t>
    </dgm:pt>
    <dgm:pt modelId="{EDB114BD-99CC-4AE8-A9E6-DC32A20B3CF0}" type="pres">
      <dgm:prSet presAssocID="{94B1F2C8-2DB1-4677-8CEA-86114569C8E7}" presName="node" presStyleLbl="node1" presStyleIdx="2" presStyleCnt="7">
        <dgm:presLayoutVars>
          <dgm:bulletEnabled val="1"/>
        </dgm:presLayoutVars>
      </dgm:prSet>
      <dgm:spPr/>
      <dgm:t>
        <a:bodyPr/>
        <a:lstStyle/>
        <a:p>
          <a:endParaRPr lang="en-US"/>
        </a:p>
      </dgm:t>
    </dgm:pt>
    <dgm:pt modelId="{5B3C57ED-E5B1-4599-B4EC-E35F7404C424}" type="pres">
      <dgm:prSet presAssocID="{AF22CC9B-D26C-4BFA-AE83-71EB3136B5D6}" presName="parTrans" presStyleLbl="bgSibTrans2D1" presStyleIdx="3" presStyleCnt="7"/>
      <dgm:spPr/>
      <dgm:t>
        <a:bodyPr/>
        <a:lstStyle/>
        <a:p>
          <a:endParaRPr lang="en-US"/>
        </a:p>
      </dgm:t>
    </dgm:pt>
    <dgm:pt modelId="{0BFC8272-6FD0-476E-B79A-7FA7E2216E17}" type="pres">
      <dgm:prSet presAssocID="{033114DF-354F-4051-8EA9-76C1D7217314}" presName="node" presStyleLbl="node1" presStyleIdx="3" presStyleCnt="7">
        <dgm:presLayoutVars>
          <dgm:bulletEnabled val="1"/>
        </dgm:presLayoutVars>
      </dgm:prSet>
      <dgm:spPr/>
      <dgm:t>
        <a:bodyPr/>
        <a:lstStyle/>
        <a:p>
          <a:endParaRPr lang="en-US"/>
        </a:p>
      </dgm:t>
    </dgm:pt>
    <dgm:pt modelId="{77233491-A570-40C5-A4B9-DD03F2F3355E}" type="pres">
      <dgm:prSet presAssocID="{5D1022BC-C081-439D-B828-7281E1137A77}" presName="parTrans" presStyleLbl="bgSibTrans2D1" presStyleIdx="4" presStyleCnt="7"/>
      <dgm:spPr/>
      <dgm:t>
        <a:bodyPr/>
        <a:lstStyle/>
        <a:p>
          <a:endParaRPr lang="en-US"/>
        </a:p>
      </dgm:t>
    </dgm:pt>
    <dgm:pt modelId="{31E5B9D1-0A30-4345-8E65-07FD5B5A81C4}" type="pres">
      <dgm:prSet presAssocID="{83D73CA3-7D6B-47EC-A6AF-52190B2B2849}" presName="node" presStyleLbl="node1" presStyleIdx="4" presStyleCnt="7">
        <dgm:presLayoutVars>
          <dgm:bulletEnabled val="1"/>
        </dgm:presLayoutVars>
      </dgm:prSet>
      <dgm:spPr/>
      <dgm:t>
        <a:bodyPr/>
        <a:lstStyle/>
        <a:p>
          <a:endParaRPr lang="en-US"/>
        </a:p>
      </dgm:t>
    </dgm:pt>
    <dgm:pt modelId="{A9FC56BF-546D-4779-BBAF-CEE888DD2158}" type="pres">
      <dgm:prSet presAssocID="{EE1B34F4-8C8F-4C6A-A7D8-D229472980DA}" presName="parTrans" presStyleLbl="bgSibTrans2D1" presStyleIdx="5" presStyleCnt="7"/>
      <dgm:spPr/>
      <dgm:t>
        <a:bodyPr/>
        <a:lstStyle/>
        <a:p>
          <a:endParaRPr lang="en-US"/>
        </a:p>
      </dgm:t>
    </dgm:pt>
    <dgm:pt modelId="{F67903BC-08F2-4252-A79B-51F1DA980B25}" type="pres">
      <dgm:prSet presAssocID="{4A12A5F8-C829-4ACE-90F9-211AB76399D5}" presName="node" presStyleLbl="node1" presStyleIdx="5" presStyleCnt="7">
        <dgm:presLayoutVars>
          <dgm:bulletEnabled val="1"/>
        </dgm:presLayoutVars>
      </dgm:prSet>
      <dgm:spPr/>
      <dgm:t>
        <a:bodyPr/>
        <a:lstStyle/>
        <a:p>
          <a:endParaRPr lang="en-US"/>
        </a:p>
      </dgm:t>
    </dgm:pt>
    <dgm:pt modelId="{8E370199-6A70-44B5-B099-2881B667EB38}" type="pres">
      <dgm:prSet presAssocID="{95BD4FFC-F6EC-4BFE-BCD0-459B0BB90ADD}" presName="parTrans" presStyleLbl="bgSibTrans2D1" presStyleIdx="6" presStyleCnt="7"/>
      <dgm:spPr/>
      <dgm:t>
        <a:bodyPr/>
        <a:lstStyle/>
        <a:p>
          <a:endParaRPr lang="en-US"/>
        </a:p>
      </dgm:t>
    </dgm:pt>
    <dgm:pt modelId="{AF86600D-CF35-482D-A6DD-A8C7D03919A2}" type="pres">
      <dgm:prSet presAssocID="{3F66012E-E170-4DF6-AE46-C97AB4AB0BFB}" presName="node" presStyleLbl="node1" presStyleIdx="6" presStyleCnt="7">
        <dgm:presLayoutVars>
          <dgm:bulletEnabled val="1"/>
        </dgm:presLayoutVars>
      </dgm:prSet>
      <dgm:spPr/>
      <dgm:t>
        <a:bodyPr/>
        <a:lstStyle/>
        <a:p>
          <a:endParaRPr lang="en-US"/>
        </a:p>
      </dgm:t>
    </dgm:pt>
  </dgm:ptLst>
  <dgm:cxnLst>
    <dgm:cxn modelId="{68A55AE0-DEC6-4B4B-BA6B-B522E615A083}" type="presOf" srcId="{4A12A5F8-C829-4ACE-90F9-211AB76399D5}" destId="{F67903BC-08F2-4252-A79B-51F1DA980B25}" srcOrd="0" destOrd="0" presId="urn:microsoft.com/office/officeart/2005/8/layout/radial4"/>
    <dgm:cxn modelId="{4A3650C2-06CA-4119-8134-711141223593}" srcId="{1CFD26DE-09A9-42AA-B628-3397041ED1DF}" destId="{4A12A5F8-C829-4ACE-90F9-211AB76399D5}" srcOrd="5" destOrd="0" parTransId="{EE1B34F4-8C8F-4C6A-A7D8-D229472980DA}" sibTransId="{32A18A87-D3E8-492E-A102-0FCDE12886C3}"/>
    <dgm:cxn modelId="{A4E52D3A-2881-4404-8C28-9788B69D6296}" srcId="{1CFD26DE-09A9-42AA-B628-3397041ED1DF}" destId="{3F66012E-E170-4DF6-AE46-C97AB4AB0BFB}" srcOrd="6" destOrd="0" parTransId="{95BD4FFC-F6EC-4BFE-BCD0-459B0BB90ADD}" sibTransId="{EB81DA84-E160-4D52-B55C-3368D6FD96B1}"/>
    <dgm:cxn modelId="{E7BF8B4D-E5B7-490C-9F3F-6B9F786B4617}" type="presOf" srcId="{94B1F2C8-2DB1-4677-8CEA-86114569C8E7}" destId="{EDB114BD-99CC-4AE8-A9E6-DC32A20B3CF0}" srcOrd="0" destOrd="0" presId="urn:microsoft.com/office/officeart/2005/8/layout/radial4"/>
    <dgm:cxn modelId="{20F6E72B-C8B6-4924-951C-CBBA8FF3861F}" srcId="{1CFD26DE-09A9-42AA-B628-3397041ED1DF}" destId="{94B1F2C8-2DB1-4677-8CEA-86114569C8E7}" srcOrd="2" destOrd="0" parTransId="{7E15B521-91C0-4C08-A0DD-7C25E81C0C92}" sibTransId="{0EBF1938-600E-41AB-B8CC-555AB7B91EA7}"/>
    <dgm:cxn modelId="{63BB5910-4998-46E2-8371-17A5DA7F76DA}" type="presOf" srcId="{ACA8DCEE-87C7-437B-963E-AE09D6147BBE}" destId="{10D8D899-F7AC-40E1-A4CD-25AEDB87DDC8}" srcOrd="0" destOrd="0" presId="urn:microsoft.com/office/officeart/2005/8/layout/radial4"/>
    <dgm:cxn modelId="{28B06178-48F6-42A7-AF17-F69072F40053}" srcId="{32F927CB-42CD-4B94-B5C3-2CDD2983FEE9}" destId="{1CFD26DE-09A9-42AA-B628-3397041ED1DF}" srcOrd="0" destOrd="0" parTransId="{C4BC2945-9838-49FD-B51E-CFF4A4BFB413}" sibTransId="{1E89D721-04A3-41A7-8F5F-BB5AFCC5FFBD}"/>
    <dgm:cxn modelId="{2899ADEC-D499-4FF4-B8E1-849F472CFCDF}" srcId="{1CFD26DE-09A9-42AA-B628-3397041ED1DF}" destId="{033114DF-354F-4051-8EA9-76C1D7217314}" srcOrd="3" destOrd="0" parTransId="{AF22CC9B-D26C-4BFA-AE83-71EB3136B5D6}" sibTransId="{E9F80064-D74C-4034-BDEB-FE804FCEAC88}"/>
    <dgm:cxn modelId="{34C9D914-10AA-40BB-A6CB-9627D19959E5}" type="presOf" srcId="{32F927CB-42CD-4B94-B5C3-2CDD2983FEE9}" destId="{5081BA98-7EE4-4195-9D50-68F1C030BB4E}" srcOrd="0" destOrd="0" presId="urn:microsoft.com/office/officeart/2005/8/layout/radial4"/>
    <dgm:cxn modelId="{66C388C4-357D-48AA-B4E6-B1F21EB4B374}" type="presOf" srcId="{5D1022BC-C081-439D-B828-7281E1137A77}" destId="{77233491-A570-40C5-A4B9-DD03F2F3355E}" srcOrd="0" destOrd="0" presId="urn:microsoft.com/office/officeart/2005/8/layout/radial4"/>
    <dgm:cxn modelId="{D57F8F7E-30A6-4A12-AE14-D088F05C9168}" type="presOf" srcId="{EE1B34F4-8C8F-4C6A-A7D8-D229472980DA}" destId="{A9FC56BF-546D-4779-BBAF-CEE888DD2158}" srcOrd="0" destOrd="0" presId="urn:microsoft.com/office/officeart/2005/8/layout/radial4"/>
    <dgm:cxn modelId="{ADBF8C3C-406A-4C95-8D9A-80BCBB596C12}" type="presOf" srcId="{7E15B521-91C0-4C08-A0DD-7C25E81C0C92}" destId="{03956A78-D158-420F-BC86-B940F67F79FF}" srcOrd="0" destOrd="0" presId="urn:microsoft.com/office/officeart/2005/8/layout/radial4"/>
    <dgm:cxn modelId="{DEB277CE-F07C-4BF6-BF7B-BF74B2EDFD66}" type="presOf" srcId="{1CFD26DE-09A9-42AA-B628-3397041ED1DF}" destId="{CF93B307-C35D-4334-962D-909652C7A703}" srcOrd="0" destOrd="0" presId="urn:microsoft.com/office/officeart/2005/8/layout/radial4"/>
    <dgm:cxn modelId="{23365351-85C9-46B4-A575-DEB320BA0DB1}" type="presOf" srcId="{3F66012E-E170-4DF6-AE46-C97AB4AB0BFB}" destId="{AF86600D-CF35-482D-A6DD-A8C7D03919A2}" srcOrd="0" destOrd="0" presId="urn:microsoft.com/office/officeart/2005/8/layout/radial4"/>
    <dgm:cxn modelId="{33685186-A9E2-4439-A0AD-EFA157B1D24F}" srcId="{1CFD26DE-09A9-42AA-B628-3397041ED1DF}" destId="{47087AC1-85E6-4E7E-AA94-378D87DA71AC}" srcOrd="0" destOrd="0" parTransId="{A71F8C7B-D8D1-46E8-9DFC-0E40E30C0E61}" sibTransId="{153F73C9-59EB-48A0-818D-FDF018801070}"/>
    <dgm:cxn modelId="{12C45215-07C8-4A74-9A6C-97EE27F9F74E}" type="presOf" srcId="{1508CB03-2460-43EF-8F95-ADFFA30375ED}" destId="{FF1F6EFD-B5DE-4102-9842-27C664D77B45}" srcOrd="0" destOrd="0" presId="urn:microsoft.com/office/officeart/2005/8/layout/radial4"/>
    <dgm:cxn modelId="{8B0366D5-8365-4FBB-BB20-B8BED3C437EA}" type="presOf" srcId="{A71F8C7B-D8D1-46E8-9DFC-0E40E30C0E61}" destId="{1F68A65F-55C0-4B20-84B8-D00F6EC54E7C}" srcOrd="0" destOrd="0" presId="urn:microsoft.com/office/officeart/2005/8/layout/radial4"/>
    <dgm:cxn modelId="{5231B34A-27B1-41FE-BA53-9A4CC296CD49}" srcId="{1CFD26DE-09A9-42AA-B628-3397041ED1DF}" destId="{83D73CA3-7D6B-47EC-A6AF-52190B2B2849}" srcOrd="4" destOrd="0" parTransId="{5D1022BC-C081-439D-B828-7281E1137A77}" sibTransId="{08F26455-C137-4004-8F88-24EA37FE2BCF}"/>
    <dgm:cxn modelId="{AF30A064-B7C7-46DC-99AD-E66F7762AB19}" type="presOf" srcId="{47087AC1-85E6-4E7E-AA94-378D87DA71AC}" destId="{093C2DD2-D88B-4A89-B4A6-E2511A9A9D5F}" srcOrd="0" destOrd="0" presId="urn:microsoft.com/office/officeart/2005/8/layout/radial4"/>
    <dgm:cxn modelId="{45EBC37C-CB43-486E-A3DD-812C1B52C8C9}" srcId="{1CFD26DE-09A9-42AA-B628-3397041ED1DF}" destId="{1508CB03-2460-43EF-8F95-ADFFA30375ED}" srcOrd="1" destOrd="0" parTransId="{ACA8DCEE-87C7-437B-963E-AE09D6147BBE}" sibTransId="{CDF7B659-CF20-416A-BEBB-FEA40A53B0A0}"/>
    <dgm:cxn modelId="{BBEDA941-0E25-4B31-A58A-096B5CF1D36D}" type="presOf" srcId="{AF22CC9B-D26C-4BFA-AE83-71EB3136B5D6}" destId="{5B3C57ED-E5B1-4599-B4EC-E35F7404C424}" srcOrd="0" destOrd="0" presId="urn:microsoft.com/office/officeart/2005/8/layout/radial4"/>
    <dgm:cxn modelId="{2CA4E9A0-F6F9-4258-BF15-3AB414C89677}" type="presOf" srcId="{83D73CA3-7D6B-47EC-A6AF-52190B2B2849}" destId="{31E5B9D1-0A30-4345-8E65-07FD5B5A81C4}" srcOrd="0" destOrd="0" presId="urn:microsoft.com/office/officeart/2005/8/layout/radial4"/>
    <dgm:cxn modelId="{DED7935A-F304-4197-9773-6A2272D3B0DA}" type="presOf" srcId="{033114DF-354F-4051-8EA9-76C1D7217314}" destId="{0BFC8272-6FD0-476E-B79A-7FA7E2216E17}" srcOrd="0" destOrd="0" presId="urn:microsoft.com/office/officeart/2005/8/layout/radial4"/>
    <dgm:cxn modelId="{3728C6F5-BCAA-4FB6-A913-09FDEABF1A61}" type="presOf" srcId="{95BD4FFC-F6EC-4BFE-BCD0-459B0BB90ADD}" destId="{8E370199-6A70-44B5-B099-2881B667EB38}" srcOrd="0" destOrd="0" presId="urn:microsoft.com/office/officeart/2005/8/layout/radial4"/>
    <dgm:cxn modelId="{572812DC-27FA-4BE2-B249-8E1956041F9A}" type="presParOf" srcId="{5081BA98-7EE4-4195-9D50-68F1C030BB4E}" destId="{CF93B307-C35D-4334-962D-909652C7A703}" srcOrd="0" destOrd="0" presId="urn:microsoft.com/office/officeart/2005/8/layout/radial4"/>
    <dgm:cxn modelId="{C83D211B-4196-4AC0-9CA5-AE3EF2EA9144}" type="presParOf" srcId="{5081BA98-7EE4-4195-9D50-68F1C030BB4E}" destId="{1F68A65F-55C0-4B20-84B8-D00F6EC54E7C}" srcOrd="1" destOrd="0" presId="urn:microsoft.com/office/officeart/2005/8/layout/radial4"/>
    <dgm:cxn modelId="{2BC80C90-DABF-4E3D-81C5-1325F5A63142}" type="presParOf" srcId="{5081BA98-7EE4-4195-9D50-68F1C030BB4E}" destId="{093C2DD2-D88B-4A89-B4A6-E2511A9A9D5F}" srcOrd="2" destOrd="0" presId="urn:microsoft.com/office/officeart/2005/8/layout/radial4"/>
    <dgm:cxn modelId="{5A66B3DC-B7E0-4145-B352-11BCF805D639}" type="presParOf" srcId="{5081BA98-7EE4-4195-9D50-68F1C030BB4E}" destId="{10D8D899-F7AC-40E1-A4CD-25AEDB87DDC8}" srcOrd="3" destOrd="0" presId="urn:microsoft.com/office/officeart/2005/8/layout/radial4"/>
    <dgm:cxn modelId="{8368FCEE-9FC4-4862-A7FA-4CB4569174DD}" type="presParOf" srcId="{5081BA98-7EE4-4195-9D50-68F1C030BB4E}" destId="{FF1F6EFD-B5DE-4102-9842-27C664D77B45}" srcOrd="4" destOrd="0" presId="urn:microsoft.com/office/officeart/2005/8/layout/radial4"/>
    <dgm:cxn modelId="{4A650296-4BC1-4161-9067-EBA899951100}" type="presParOf" srcId="{5081BA98-7EE4-4195-9D50-68F1C030BB4E}" destId="{03956A78-D158-420F-BC86-B940F67F79FF}" srcOrd="5" destOrd="0" presId="urn:microsoft.com/office/officeart/2005/8/layout/radial4"/>
    <dgm:cxn modelId="{6BD94359-9FE8-4CD6-B806-E8F76C7F85E0}" type="presParOf" srcId="{5081BA98-7EE4-4195-9D50-68F1C030BB4E}" destId="{EDB114BD-99CC-4AE8-A9E6-DC32A20B3CF0}" srcOrd="6" destOrd="0" presId="urn:microsoft.com/office/officeart/2005/8/layout/radial4"/>
    <dgm:cxn modelId="{69ECD9A9-F9FF-4F96-9994-822904D75607}" type="presParOf" srcId="{5081BA98-7EE4-4195-9D50-68F1C030BB4E}" destId="{5B3C57ED-E5B1-4599-B4EC-E35F7404C424}" srcOrd="7" destOrd="0" presId="urn:microsoft.com/office/officeart/2005/8/layout/radial4"/>
    <dgm:cxn modelId="{2F37E1BC-8BDA-4BE6-8DF8-D64838F94E3D}" type="presParOf" srcId="{5081BA98-7EE4-4195-9D50-68F1C030BB4E}" destId="{0BFC8272-6FD0-476E-B79A-7FA7E2216E17}" srcOrd="8" destOrd="0" presId="urn:microsoft.com/office/officeart/2005/8/layout/radial4"/>
    <dgm:cxn modelId="{8C475651-082F-432F-86BA-1965BE9A7D86}" type="presParOf" srcId="{5081BA98-7EE4-4195-9D50-68F1C030BB4E}" destId="{77233491-A570-40C5-A4B9-DD03F2F3355E}" srcOrd="9" destOrd="0" presId="urn:microsoft.com/office/officeart/2005/8/layout/radial4"/>
    <dgm:cxn modelId="{2DB10D3F-BB09-43EE-8DF0-9E8C99C5519B}" type="presParOf" srcId="{5081BA98-7EE4-4195-9D50-68F1C030BB4E}" destId="{31E5B9D1-0A30-4345-8E65-07FD5B5A81C4}" srcOrd="10" destOrd="0" presId="urn:microsoft.com/office/officeart/2005/8/layout/radial4"/>
    <dgm:cxn modelId="{F7431DAF-B1C1-4FB9-8484-C5B340A69670}" type="presParOf" srcId="{5081BA98-7EE4-4195-9D50-68F1C030BB4E}" destId="{A9FC56BF-546D-4779-BBAF-CEE888DD2158}" srcOrd="11" destOrd="0" presId="urn:microsoft.com/office/officeart/2005/8/layout/radial4"/>
    <dgm:cxn modelId="{1191E49A-6988-4D32-8388-0872210F9961}" type="presParOf" srcId="{5081BA98-7EE4-4195-9D50-68F1C030BB4E}" destId="{F67903BC-08F2-4252-A79B-51F1DA980B25}" srcOrd="12" destOrd="0" presId="urn:microsoft.com/office/officeart/2005/8/layout/radial4"/>
    <dgm:cxn modelId="{8BD7BDB2-8437-4915-848E-CF6386090A49}" type="presParOf" srcId="{5081BA98-7EE4-4195-9D50-68F1C030BB4E}" destId="{8E370199-6A70-44B5-B099-2881B667EB38}" srcOrd="13" destOrd="0" presId="urn:microsoft.com/office/officeart/2005/8/layout/radial4"/>
    <dgm:cxn modelId="{DC024FE2-E34A-4011-B034-1E3D92204ADF}" type="presParOf" srcId="{5081BA98-7EE4-4195-9D50-68F1C030BB4E}" destId="{AF86600D-CF35-482D-A6DD-A8C7D03919A2}"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56C985-3DA1-4FEC-9EE5-9E05F3D23CF1}"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96FC8DE2-01A9-47A3-9567-77B3B1A84799}">
      <dgm:prSet phldrT="[Text]"/>
      <dgm:spPr/>
      <dgm:t>
        <a:bodyPr/>
        <a:lstStyle/>
        <a:p>
          <a:r>
            <a:rPr lang="en-US" dirty="0" smtClean="0">
              <a:solidFill>
                <a:schemeClr val="tx1"/>
              </a:solidFill>
            </a:rPr>
            <a:t>Offered to low performing early intervention preschool programs since 2008</a:t>
          </a:r>
          <a:endParaRPr lang="en-US" dirty="0">
            <a:solidFill>
              <a:schemeClr val="tx1"/>
            </a:solidFill>
          </a:endParaRPr>
        </a:p>
      </dgm:t>
    </dgm:pt>
    <dgm:pt modelId="{0940F9F7-4B85-4F7B-B2E4-44867F56E312}" type="parTrans" cxnId="{E441D797-FA19-475C-A0CC-210D9B2CCF09}">
      <dgm:prSet/>
      <dgm:spPr/>
      <dgm:t>
        <a:bodyPr/>
        <a:lstStyle/>
        <a:p>
          <a:endParaRPr lang="en-US"/>
        </a:p>
      </dgm:t>
    </dgm:pt>
    <dgm:pt modelId="{FDA01344-A372-4B39-A70B-7B777FBAC729}" type="sibTrans" cxnId="{E441D797-FA19-475C-A0CC-210D9B2CCF09}">
      <dgm:prSet/>
      <dgm:spPr/>
      <dgm:t>
        <a:bodyPr/>
        <a:lstStyle/>
        <a:p>
          <a:endParaRPr lang="en-US"/>
        </a:p>
      </dgm:t>
    </dgm:pt>
    <dgm:pt modelId="{24FEFE69-D888-46C8-B45C-3E367271B012}">
      <dgm:prSet phldrT="[Text]"/>
      <dgm:spPr/>
      <dgm:t>
        <a:bodyPr/>
        <a:lstStyle/>
        <a:p>
          <a:r>
            <a:rPr lang="en-US" dirty="0" smtClean="0">
              <a:solidFill>
                <a:schemeClr val="tx1"/>
              </a:solidFill>
            </a:rPr>
            <a:t>BEIS and EITA review LRE data for all preschool early intervention programs</a:t>
          </a:r>
          <a:endParaRPr lang="en-US" dirty="0">
            <a:solidFill>
              <a:schemeClr val="tx1"/>
            </a:solidFill>
          </a:endParaRPr>
        </a:p>
      </dgm:t>
    </dgm:pt>
    <dgm:pt modelId="{61660351-D4C8-4D27-8749-BB822C0763E8}" type="parTrans" cxnId="{803FFA22-54D5-4FDB-8385-CFEF9649FBB1}">
      <dgm:prSet/>
      <dgm:spPr/>
      <dgm:t>
        <a:bodyPr/>
        <a:lstStyle/>
        <a:p>
          <a:endParaRPr lang="en-US"/>
        </a:p>
      </dgm:t>
    </dgm:pt>
    <dgm:pt modelId="{1B2AC1D7-8EA0-4CB2-9AC5-71D017920560}" type="sibTrans" cxnId="{803FFA22-54D5-4FDB-8385-CFEF9649FBB1}">
      <dgm:prSet/>
      <dgm:spPr/>
      <dgm:t>
        <a:bodyPr/>
        <a:lstStyle/>
        <a:p>
          <a:endParaRPr lang="en-US"/>
        </a:p>
      </dgm:t>
    </dgm:pt>
    <dgm:pt modelId="{628B5592-4717-4A20-8FB7-EAF660D398E7}">
      <dgm:prSet phldrT="[Text]"/>
      <dgm:spPr>
        <a:solidFill>
          <a:schemeClr val="accent4">
            <a:lumMod val="60000"/>
            <a:lumOff val="40000"/>
          </a:schemeClr>
        </a:solidFill>
      </dgm:spPr>
      <dgm:t>
        <a:bodyPr/>
        <a:lstStyle/>
        <a:p>
          <a:r>
            <a:rPr lang="en-US" dirty="0" smtClean="0">
              <a:solidFill>
                <a:schemeClr val="tx1"/>
              </a:solidFill>
            </a:rPr>
            <a:t>Selected programs whose data fell significantly below the state average</a:t>
          </a:r>
          <a:endParaRPr lang="en-US" dirty="0">
            <a:solidFill>
              <a:schemeClr val="tx1"/>
            </a:solidFill>
          </a:endParaRPr>
        </a:p>
      </dgm:t>
    </dgm:pt>
    <dgm:pt modelId="{39DB6B6D-E8C5-4B51-AC45-39BF5CE23BF1}" type="parTrans" cxnId="{AA5D5566-BAA4-47E6-B905-E5DB68045696}">
      <dgm:prSet/>
      <dgm:spPr/>
      <dgm:t>
        <a:bodyPr/>
        <a:lstStyle/>
        <a:p>
          <a:endParaRPr lang="en-US"/>
        </a:p>
      </dgm:t>
    </dgm:pt>
    <dgm:pt modelId="{9E400134-2CFE-4919-9233-257FBE65B2AD}" type="sibTrans" cxnId="{AA5D5566-BAA4-47E6-B905-E5DB68045696}">
      <dgm:prSet/>
      <dgm:spPr/>
      <dgm:t>
        <a:bodyPr/>
        <a:lstStyle/>
        <a:p>
          <a:endParaRPr lang="en-US"/>
        </a:p>
      </dgm:t>
    </dgm:pt>
    <dgm:pt modelId="{AECB1D35-082F-428F-838A-EAA77BCC08B6}">
      <dgm:prSet/>
      <dgm:spPr/>
      <dgm:t>
        <a:bodyPr/>
        <a:lstStyle/>
        <a:p>
          <a:r>
            <a:rPr lang="en-US" dirty="0" smtClean="0">
              <a:solidFill>
                <a:schemeClr val="tx1"/>
              </a:solidFill>
            </a:rPr>
            <a:t>Utilized LRE categories of % of children served in Head Start and/or Early Childhood as well as Early Childhood Special Education settings</a:t>
          </a:r>
          <a:endParaRPr lang="en-US" dirty="0">
            <a:solidFill>
              <a:schemeClr val="tx1"/>
            </a:solidFill>
          </a:endParaRPr>
        </a:p>
      </dgm:t>
    </dgm:pt>
    <dgm:pt modelId="{5FFB0904-BEB4-41F8-80C2-66C7D316913B}" type="parTrans" cxnId="{C11D9CD7-5DCC-4B63-B7FD-8339600CCAC6}">
      <dgm:prSet/>
      <dgm:spPr/>
      <dgm:t>
        <a:bodyPr/>
        <a:lstStyle/>
        <a:p>
          <a:endParaRPr lang="en-US"/>
        </a:p>
      </dgm:t>
    </dgm:pt>
    <dgm:pt modelId="{542794E7-91C3-4C10-B215-8FBA41FA34C1}" type="sibTrans" cxnId="{C11D9CD7-5DCC-4B63-B7FD-8339600CCAC6}">
      <dgm:prSet/>
      <dgm:spPr/>
      <dgm:t>
        <a:bodyPr/>
        <a:lstStyle/>
        <a:p>
          <a:endParaRPr lang="en-US"/>
        </a:p>
      </dgm:t>
    </dgm:pt>
    <dgm:pt modelId="{88124550-7D9C-4F9A-AB33-E40FAC48CC2C}" type="pres">
      <dgm:prSet presAssocID="{0256C985-3DA1-4FEC-9EE5-9E05F3D23CF1}" presName="linear" presStyleCnt="0">
        <dgm:presLayoutVars>
          <dgm:dir/>
          <dgm:resizeHandles val="exact"/>
        </dgm:presLayoutVars>
      </dgm:prSet>
      <dgm:spPr/>
      <dgm:t>
        <a:bodyPr/>
        <a:lstStyle/>
        <a:p>
          <a:endParaRPr lang="en-US"/>
        </a:p>
      </dgm:t>
    </dgm:pt>
    <dgm:pt modelId="{5A15E404-0B00-4E38-B2CC-E111AB9D9542}" type="pres">
      <dgm:prSet presAssocID="{96FC8DE2-01A9-47A3-9567-77B3B1A84799}" presName="comp" presStyleCnt="0"/>
      <dgm:spPr/>
    </dgm:pt>
    <dgm:pt modelId="{E1989C1B-C8BC-45FD-93EB-C7AF5CEEE687}" type="pres">
      <dgm:prSet presAssocID="{96FC8DE2-01A9-47A3-9567-77B3B1A84799}" presName="box" presStyleLbl="node1" presStyleIdx="0" presStyleCnt="4"/>
      <dgm:spPr/>
      <dgm:t>
        <a:bodyPr/>
        <a:lstStyle/>
        <a:p>
          <a:endParaRPr lang="en-US"/>
        </a:p>
      </dgm:t>
    </dgm:pt>
    <dgm:pt modelId="{D74B86CE-5622-4136-BF6D-36646E8C897B}" type="pres">
      <dgm:prSet presAssocID="{96FC8DE2-01A9-47A3-9567-77B3B1A84799}" presName="img" presStyleLbl="fgImgPlace1" presStyleIdx="0" presStyleCnt="4" custScaleX="72403"/>
      <dgm:spPr>
        <a:blipFill rotWithShape="1">
          <a:blip xmlns:r="http://schemas.openxmlformats.org/officeDocument/2006/relationships" r:embed="rId1"/>
          <a:stretch>
            <a:fillRect/>
          </a:stretch>
        </a:blipFill>
      </dgm:spPr>
      <dgm:t>
        <a:bodyPr/>
        <a:lstStyle/>
        <a:p>
          <a:endParaRPr lang="en-US"/>
        </a:p>
      </dgm:t>
    </dgm:pt>
    <dgm:pt modelId="{BC14D5B0-3565-44D4-A1F7-CBBAA6C96C10}" type="pres">
      <dgm:prSet presAssocID="{96FC8DE2-01A9-47A3-9567-77B3B1A84799}" presName="text" presStyleLbl="node1" presStyleIdx="0" presStyleCnt="4">
        <dgm:presLayoutVars>
          <dgm:bulletEnabled val="1"/>
        </dgm:presLayoutVars>
      </dgm:prSet>
      <dgm:spPr/>
      <dgm:t>
        <a:bodyPr/>
        <a:lstStyle/>
        <a:p>
          <a:endParaRPr lang="en-US"/>
        </a:p>
      </dgm:t>
    </dgm:pt>
    <dgm:pt modelId="{B6DE5730-F769-4BC2-9E38-C7BCC9B9F6CE}" type="pres">
      <dgm:prSet presAssocID="{FDA01344-A372-4B39-A70B-7B777FBAC729}" presName="spacer" presStyleCnt="0"/>
      <dgm:spPr/>
    </dgm:pt>
    <dgm:pt modelId="{E6CBCBD7-682F-42DB-9671-058A516A452A}" type="pres">
      <dgm:prSet presAssocID="{24FEFE69-D888-46C8-B45C-3E367271B012}" presName="comp" presStyleCnt="0"/>
      <dgm:spPr/>
    </dgm:pt>
    <dgm:pt modelId="{2717C8E5-4270-4687-A761-82D94ED97E31}" type="pres">
      <dgm:prSet presAssocID="{24FEFE69-D888-46C8-B45C-3E367271B012}" presName="box" presStyleLbl="node1" presStyleIdx="1" presStyleCnt="4"/>
      <dgm:spPr/>
      <dgm:t>
        <a:bodyPr/>
        <a:lstStyle/>
        <a:p>
          <a:endParaRPr lang="en-US"/>
        </a:p>
      </dgm:t>
    </dgm:pt>
    <dgm:pt modelId="{B5276F01-E290-48B9-A30A-0C0D76CBE549}" type="pres">
      <dgm:prSet presAssocID="{24FEFE69-D888-46C8-B45C-3E367271B012}" presName="img" presStyleLbl="fgImgPlace1" presStyleIdx="1" presStyleCnt="4" custScaleX="72403"/>
      <dgm:spPr>
        <a:blipFill rotWithShape="1">
          <a:blip xmlns:r="http://schemas.openxmlformats.org/officeDocument/2006/relationships" r:embed="rId2"/>
          <a:stretch>
            <a:fillRect/>
          </a:stretch>
        </a:blipFill>
      </dgm:spPr>
      <dgm:t>
        <a:bodyPr/>
        <a:lstStyle/>
        <a:p>
          <a:endParaRPr lang="en-US"/>
        </a:p>
      </dgm:t>
    </dgm:pt>
    <dgm:pt modelId="{CF22B4DB-EEBC-42D0-9F2B-9AC36635ED46}" type="pres">
      <dgm:prSet presAssocID="{24FEFE69-D888-46C8-B45C-3E367271B012}" presName="text" presStyleLbl="node1" presStyleIdx="1" presStyleCnt="4">
        <dgm:presLayoutVars>
          <dgm:bulletEnabled val="1"/>
        </dgm:presLayoutVars>
      </dgm:prSet>
      <dgm:spPr/>
      <dgm:t>
        <a:bodyPr/>
        <a:lstStyle/>
        <a:p>
          <a:endParaRPr lang="en-US"/>
        </a:p>
      </dgm:t>
    </dgm:pt>
    <dgm:pt modelId="{3C534D4A-25B7-4D65-9799-9B8F205A080B}" type="pres">
      <dgm:prSet presAssocID="{1B2AC1D7-8EA0-4CB2-9AC5-71D017920560}" presName="spacer" presStyleCnt="0"/>
      <dgm:spPr/>
    </dgm:pt>
    <dgm:pt modelId="{0734D32E-4B21-4DC2-B313-093CEB2B441E}" type="pres">
      <dgm:prSet presAssocID="{628B5592-4717-4A20-8FB7-EAF660D398E7}" presName="comp" presStyleCnt="0"/>
      <dgm:spPr/>
    </dgm:pt>
    <dgm:pt modelId="{83334B5B-5175-4D95-BF82-D2CF939B4B14}" type="pres">
      <dgm:prSet presAssocID="{628B5592-4717-4A20-8FB7-EAF660D398E7}" presName="box" presStyleLbl="node1" presStyleIdx="2" presStyleCnt="4"/>
      <dgm:spPr/>
      <dgm:t>
        <a:bodyPr/>
        <a:lstStyle/>
        <a:p>
          <a:endParaRPr lang="en-US"/>
        </a:p>
      </dgm:t>
    </dgm:pt>
    <dgm:pt modelId="{C729661B-D4CD-4C98-A032-D1B295E26505}" type="pres">
      <dgm:prSet presAssocID="{628B5592-4717-4A20-8FB7-EAF660D398E7}" presName="img" presStyleLbl="fgImgPlace1" presStyleIdx="2" presStyleCnt="4" custScaleX="72403"/>
      <dgm:spPr>
        <a:blipFill rotWithShape="1">
          <a:blip xmlns:r="http://schemas.openxmlformats.org/officeDocument/2006/relationships" r:embed="rId3"/>
          <a:stretch>
            <a:fillRect/>
          </a:stretch>
        </a:blipFill>
      </dgm:spPr>
      <dgm:t>
        <a:bodyPr/>
        <a:lstStyle/>
        <a:p>
          <a:endParaRPr lang="en-US"/>
        </a:p>
      </dgm:t>
    </dgm:pt>
    <dgm:pt modelId="{D745BE7C-2DBB-4E3E-8BFE-3B44C5E87EC8}" type="pres">
      <dgm:prSet presAssocID="{628B5592-4717-4A20-8FB7-EAF660D398E7}" presName="text" presStyleLbl="node1" presStyleIdx="2" presStyleCnt="4">
        <dgm:presLayoutVars>
          <dgm:bulletEnabled val="1"/>
        </dgm:presLayoutVars>
      </dgm:prSet>
      <dgm:spPr/>
      <dgm:t>
        <a:bodyPr/>
        <a:lstStyle/>
        <a:p>
          <a:endParaRPr lang="en-US"/>
        </a:p>
      </dgm:t>
    </dgm:pt>
    <dgm:pt modelId="{2E23E443-8737-46FB-BFE7-B24F12720AB3}" type="pres">
      <dgm:prSet presAssocID="{9E400134-2CFE-4919-9233-257FBE65B2AD}" presName="spacer" presStyleCnt="0"/>
      <dgm:spPr/>
    </dgm:pt>
    <dgm:pt modelId="{F62C18F5-B1C6-4C58-AEFE-706665C7449C}" type="pres">
      <dgm:prSet presAssocID="{AECB1D35-082F-428F-838A-EAA77BCC08B6}" presName="comp" presStyleCnt="0"/>
      <dgm:spPr/>
    </dgm:pt>
    <dgm:pt modelId="{A040F8BA-899E-46A8-94E5-CD755853AC41}" type="pres">
      <dgm:prSet presAssocID="{AECB1D35-082F-428F-838A-EAA77BCC08B6}" presName="box" presStyleLbl="node1" presStyleIdx="3" presStyleCnt="4"/>
      <dgm:spPr/>
      <dgm:t>
        <a:bodyPr/>
        <a:lstStyle/>
        <a:p>
          <a:endParaRPr lang="en-US"/>
        </a:p>
      </dgm:t>
    </dgm:pt>
    <dgm:pt modelId="{70FF61D3-DA53-415A-91D1-8A0CB4F8F681}" type="pres">
      <dgm:prSet presAssocID="{AECB1D35-082F-428F-838A-EAA77BCC08B6}" presName="img" presStyleLbl="fgImgPlace1" presStyleIdx="3" presStyleCnt="4" custScaleX="72403"/>
      <dgm:spPr>
        <a:blipFill rotWithShape="1">
          <a:blip xmlns:r="http://schemas.openxmlformats.org/officeDocument/2006/relationships" r:embed="rId4"/>
          <a:stretch>
            <a:fillRect/>
          </a:stretch>
        </a:blipFill>
      </dgm:spPr>
      <dgm:t>
        <a:bodyPr/>
        <a:lstStyle/>
        <a:p>
          <a:endParaRPr lang="en-US"/>
        </a:p>
      </dgm:t>
    </dgm:pt>
    <dgm:pt modelId="{AF15B658-FEB9-406E-A3D1-218CAE6B3D7E}" type="pres">
      <dgm:prSet presAssocID="{AECB1D35-082F-428F-838A-EAA77BCC08B6}" presName="text" presStyleLbl="node1" presStyleIdx="3" presStyleCnt="4">
        <dgm:presLayoutVars>
          <dgm:bulletEnabled val="1"/>
        </dgm:presLayoutVars>
      </dgm:prSet>
      <dgm:spPr/>
      <dgm:t>
        <a:bodyPr/>
        <a:lstStyle/>
        <a:p>
          <a:endParaRPr lang="en-US"/>
        </a:p>
      </dgm:t>
    </dgm:pt>
  </dgm:ptLst>
  <dgm:cxnLst>
    <dgm:cxn modelId="{FF48B5B3-32B7-4749-9AF3-322E6DD89B36}" type="presOf" srcId="{628B5592-4717-4A20-8FB7-EAF660D398E7}" destId="{D745BE7C-2DBB-4E3E-8BFE-3B44C5E87EC8}" srcOrd="1" destOrd="0" presId="urn:microsoft.com/office/officeart/2005/8/layout/vList4"/>
    <dgm:cxn modelId="{E441D797-FA19-475C-A0CC-210D9B2CCF09}" srcId="{0256C985-3DA1-4FEC-9EE5-9E05F3D23CF1}" destId="{96FC8DE2-01A9-47A3-9567-77B3B1A84799}" srcOrd="0" destOrd="0" parTransId="{0940F9F7-4B85-4F7B-B2E4-44867F56E312}" sibTransId="{FDA01344-A372-4B39-A70B-7B777FBAC729}"/>
    <dgm:cxn modelId="{803FFA22-54D5-4FDB-8385-CFEF9649FBB1}" srcId="{0256C985-3DA1-4FEC-9EE5-9E05F3D23CF1}" destId="{24FEFE69-D888-46C8-B45C-3E367271B012}" srcOrd="1" destOrd="0" parTransId="{61660351-D4C8-4D27-8749-BB822C0763E8}" sibTransId="{1B2AC1D7-8EA0-4CB2-9AC5-71D017920560}"/>
    <dgm:cxn modelId="{6DA707E3-A4E5-493A-975F-B1E61EB77714}" type="presOf" srcId="{96FC8DE2-01A9-47A3-9567-77B3B1A84799}" destId="{E1989C1B-C8BC-45FD-93EB-C7AF5CEEE687}" srcOrd="0" destOrd="0" presId="urn:microsoft.com/office/officeart/2005/8/layout/vList4"/>
    <dgm:cxn modelId="{FBDB9367-AD50-4B9C-AE59-B64868752CBB}" type="presOf" srcId="{24FEFE69-D888-46C8-B45C-3E367271B012}" destId="{2717C8E5-4270-4687-A761-82D94ED97E31}" srcOrd="0" destOrd="0" presId="urn:microsoft.com/office/officeart/2005/8/layout/vList4"/>
    <dgm:cxn modelId="{0E699402-DEF0-42AC-B681-C483C7FE662F}" type="presOf" srcId="{96FC8DE2-01A9-47A3-9567-77B3B1A84799}" destId="{BC14D5B0-3565-44D4-A1F7-CBBAA6C96C10}" srcOrd="1" destOrd="0" presId="urn:microsoft.com/office/officeart/2005/8/layout/vList4"/>
    <dgm:cxn modelId="{07FE3E7F-2CB3-4D35-AC6C-21B24F42A31A}" type="presOf" srcId="{AECB1D35-082F-428F-838A-EAA77BCC08B6}" destId="{A040F8BA-899E-46A8-94E5-CD755853AC41}" srcOrd="0" destOrd="0" presId="urn:microsoft.com/office/officeart/2005/8/layout/vList4"/>
    <dgm:cxn modelId="{AA5D5566-BAA4-47E6-B905-E5DB68045696}" srcId="{0256C985-3DA1-4FEC-9EE5-9E05F3D23CF1}" destId="{628B5592-4717-4A20-8FB7-EAF660D398E7}" srcOrd="2" destOrd="0" parTransId="{39DB6B6D-E8C5-4B51-AC45-39BF5CE23BF1}" sibTransId="{9E400134-2CFE-4919-9233-257FBE65B2AD}"/>
    <dgm:cxn modelId="{C11D9CD7-5DCC-4B63-B7FD-8339600CCAC6}" srcId="{0256C985-3DA1-4FEC-9EE5-9E05F3D23CF1}" destId="{AECB1D35-082F-428F-838A-EAA77BCC08B6}" srcOrd="3" destOrd="0" parTransId="{5FFB0904-BEB4-41F8-80C2-66C7D316913B}" sibTransId="{542794E7-91C3-4C10-B215-8FBA41FA34C1}"/>
    <dgm:cxn modelId="{8DC75489-9E1B-4497-A661-BE5E4982916E}" type="presOf" srcId="{24FEFE69-D888-46C8-B45C-3E367271B012}" destId="{CF22B4DB-EEBC-42D0-9F2B-9AC36635ED46}" srcOrd="1" destOrd="0" presId="urn:microsoft.com/office/officeart/2005/8/layout/vList4"/>
    <dgm:cxn modelId="{BB87D34D-0C01-4B04-A12E-69A6FBE636A0}" type="presOf" srcId="{0256C985-3DA1-4FEC-9EE5-9E05F3D23CF1}" destId="{88124550-7D9C-4F9A-AB33-E40FAC48CC2C}" srcOrd="0" destOrd="0" presId="urn:microsoft.com/office/officeart/2005/8/layout/vList4"/>
    <dgm:cxn modelId="{0A715733-C624-45A6-9B89-16D6964D8012}" type="presOf" srcId="{628B5592-4717-4A20-8FB7-EAF660D398E7}" destId="{83334B5B-5175-4D95-BF82-D2CF939B4B14}" srcOrd="0" destOrd="0" presId="urn:microsoft.com/office/officeart/2005/8/layout/vList4"/>
    <dgm:cxn modelId="{1F30AE09-B0B4-4A64-8F70-4DEB9646EC6E}" type="presOf" srcId="{AECB1D35-082F-428F-838A-EAA77BCC08B6}" destId="{AF15B658-FEB9-406E-A3D1-218CAE6B3D7E}" srcOrd="1" destOrd="0" presId="urn:microsoft.com/office/officeart/2005/8/layout/vList4"/>
    <dgm:cxn modelId="{8DB3B7CF-7A82-44B1-AE98-F98C7F31ACBA}" type="presParOf" srcId="{88124550-7D9C-4F9A-AB33-E40FAC48CC2C}" destId="{5A15E404-0B00-4E38-B2CC-E111AB9D9542}" srcOrd="0" destOrd="0" presId="urn:microsoft.com/office/officeart/2005/8/layout/vList4"/>
    <dgm:cxn modelId="{6102A384-3E44-49E1-A966-8F29F4C7D3B6}" type="presParOf" srcId="{5A15E404-0B00-4E38-B2CC-E111AB9D9542}" destId="{E1989C1B-C8BC-45FD-93EB-C7AF5CEEE687}" srcOrd="0" destOrd="0" presId="urn:microsoft.com/office/officeart/2005/8/layout/vList4"/>
    <dgm:cxn modelId="{C50DC85B-1778-4CD2-8F4E-6A678E3F1CCF}" type="presParOf" srcId="{5A15E404-0B00-4E38-B2CC-E111AB9D9542}" destId="{D74B86CE-5622-4136-BF6D-36646E8C897B}" srcOrd="1" destOrd="0" presId="urn:microsoft.com/office/officeart/2005/8/layout/vList4"/>
    <dgm:cxn modelId="{C3982473-21DE-4364-8CA3-CA30E74EBD82}" type="presParOf" srcId="{5A15E404-0B00-4E38-B2CC-E111AB9D9542}" destId="{BC14D5B0-3565-44D4-A1F7-CBBAA6C96C10}" srcOrd="2" destOrd="0" presId="urn:microsoft.com/office/officeart/2005/8/layout/vList4"/>
    <dgm:cxn modelId="{DF0D54F2-805A-4979-A977-A9C6A27BAE6B}" type="presParOf" srcId="{88124550-7D9C-4F9A-AB33-E40FAC48CC2C}" destId="{B6DE5730-F769-4BC2-9E38-C7BCC9B9F6CE}" srcOrd="1" destOrd="0" presId="urn:microsoft.com/office/officeart/2005/8/layout/vList4"/>
    <dgm:cxn modelId="{D8E9CA93-AE0B-4C9E-8C14-8AD5DA8BE801}" type="presParOf" srcId="{88124550-7D9C-4F9A-AB33-E40FAC48CC2C}" destId="{E6CBCBD7-682F-42DB-9671-058A516A452A}" srcOrd="2" destOrd="0" presId="urn:microsoft.com/office/officeart/2005/8/layout/vList4"/>
    <dgm:cxn modelId="{51EA0B1C-0BC3-4A20-9742-D3A1239C7554}" type="presParOf" srcId="{E6CBCBD7-682F-42DB-9671-058A516A452A}" destId="{2717C8E5-4270-4687-A761-82D94ED97E31}" srcOrd="0" destOrd="0" presId="urn:microsoft.com/office/officeart/2005/8/layout/vList4"/>
    <dgm:cxn modelId="{6C7BB6B8-A9FA-4969-8A59-EBA305AB43B2}" type="presParOf" srcId="{E6CBCBD7-682F-42DB-9671-058A516A452A}" destId="{B5276F01-E290-48B9-A30A-0C0D76CBE549}" srcOrd="1" destOrd="0" presId="urn:microsoft.com/office/officeart/2005/8/layout/vList4"/>
    <dgm:cxn modelId="{E671E20B-33A6-4F60-BC7F-B92B2F63D30F}" type="presParOf" srcId="{E6CBCBD7-682F-42DB-9671-058A516A452A}" destId="{CF22B4DB-EEBC-42D0-9F2B-9AC36635ED46}" srcOrd="2" destOrd="0" presId="urn:microsoft.com/office/officeart/2005/8/layout/vList4"/>
    <dgm:cxn modelId="{EE045160-A2CD-4496-AD96-BD4D6969F387}" type="presParOf" srcId="{88124550-7D9C-4F9A-AB33-E40FAC48CC2C}" destId="{3C534D4A-25B7-4D65-9799-9B8F205A080B}" srcOrd="3" destOrd="0" presId="urn:microsoft.com/office/officeart/2005/8/layout/vList4"/>
    <dgm:cxn modelId="{8EC6014B-42C3-4BCC-905C-25F711866FE9}" type="presParOf" srcId="{88124550-7D9C-4F9A-AB33-E40FAC48CC2C}" destId="{0734D32E-4B21-4DC2-B313-093CEB2B441E}" srcOrd="4" destOrd="0" presId="urn:microsoft.com/office/officeart/2005/8/layout/vList4"/>
    <dgm:cxn modelId="{CD43C3EB-97A1-4907-9CA3-34F328919636}" type="presParOf" srcId="{0734D32E-4B21-4DC2-B313-093CEB2B441E}" destId="{83334B5B-5175-4D95-BF82-D2CF939B4B14}" srcOrd="0" destOrd="0" presId="urn:microsoft.com/office/officeart/2005/8/layout/vList4"/>
    <dgm:cxn modelId="{DD98DF55-B871-42F2-B825-08F65420C337}" type="presParOf" srcId="{0734D32E-4B21-4DC2-B313-093CEB2B441E}" destId="{C729661B-D4CD-4C98-A032-D1B295E26505}" srcOrd="1" destOrd="0" presId="urn:microsoft.com/office/officeart/2005/8/layout/vList4"/>
    <dgm:cxn modelId="{83D82C86-7BC1-4333-9334-67598D18BB63}" type="presParOf" srcId="{0734D32E-4B21-4DC2-B313-093CEB2B441E}" destId="{D745BE7C-2DBB-4E3E-8BFE-3B44C5E87EC8}" srcOrd="2" destOrd="0" presId="urn:microsoft.com/office/officeart/2005/8/layout/vList4"/>
    <dgm:cxn modelId="{92CF2942-34C0-4FB4-8F1B-CCB31EE53DA7}" type="presParOf" srcId="{88124550-7D9C-4F9A-AB33-E40FAC48CC2C}" destId="{2E23E443-8737-46FB-BFE7-B24F12720AB3}" srcOrd="5" destOrd="0" presId="urn:microsoft.com/office/officeart/2005/8/layout/vList4"/>
    <dgm:cxn modelId="{202161B7-D328-46FC-83E4-E2041B8E1C57}" type="presParOf" srcId="{88124550-7D9C-4F9A-AB33-E40FAC48CC2C}" destId="{F62C18F5-B1C6-4C58-AEFE-706665C7449C}" srcOrd="6" destOrd="0" presId="urn:microsoft.com/office/officeart/2005/8/layout/vList4"/>
    <dgm:cxn modelId="{EFDCEB11-DFB9-44F2-ADF1-1C0155D25741}" type="presParOf" srcId="{F62C18F5-B1C6-4C58-AEFE-706665C7449C}" destId="{A040F8BA-899E-46A8-94E5-CD755853AC41}" srcOrd="0" destOrd="0" presId="urn:microsoft.com/office/officeart/2005/8/layout/vList4"/>
    <dgm:cxn modelId="{E399683D-BDC7-411D-8CE5-7207C30760E6}" type="presParOf" srcId="{F62C18F5-B1C6-4C58-AEFE-706665C7449C}" destId="{70FF61D3-DA53-415A-91D1-8A0CB4F8F681}" srcOrd="1" destOrd="0" presId="urn:microsoft.com/office/officeart/2005/8/layout/vList4"/>
    <dgm:cxn modelId="{A38B88C6-41D3-45FF-9EC5-B56CB9BA2337}" type="presParOf" srcId="{F62C18F5-B1C6-4C58-AEFE-706665C7449C}" destId="{AF15B658-FEB9-406E-A3D1-218CAE6B3D7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C2F1A9-F669-4EDC-81D2-C2D65C35E5D4}" type="doc">
      <dgm:prSet loTypeId="urn:microsoft.com/office/officeart/2005/8/layout/pyramid1" loCatId="pyramid" qsTypeId="urn:microsoft.com/office/officeart/2005/8/quickstyle/3d1" qsCatId="3D" csTypeId="urn:microsoft.com/office/officeart/2005/8/colors/colorful1" csCatId="colorful" phldr="1"/>
      <dgm:spPr/>
      <dgm:t>
        <a:bodyPr/>
        <a:lstStyle/>
        <a:p>
          <a:endParaRPr lang="en-US"/>
        </a:p>
      </dgm:t>
    </dgm:pt>
    <dgm:pt modelId="{8B449844-A4B7-43AC-8AF1-953F3E59060B}">
      <dgm:prSet phldrT="[Text]" phldr="1"/>
      <dgm:spPr/>
      <dgm:t>
        <a:bodyPr/>
        <a:lstStyle/>
        <a:p>
          <a:endParaRPr lang="en-US"/>
        </a:p>
      </dgm:t>
    </dgm:pt>
    <dgm:pt modelId="{81471B93-23E2-416F-B19C-F6C2C68AA7A2}" type="parTrans" cxnId="{338CCBED-D189-49DD-97D0-D6C9469F4F6B}">
      <dgm:prSet/>
      <dgm:spPr/>
      <dgm:t>
        <a:bodyPr/>
        <a:lstStyle/>
        <a:p>
          <a:endParaRPr lang="en-US"/>
        </a:p>
      </dgm:t>
    </dgm:pt>
    <dgm:pt modelId="{9DC53FE5-2630-4F0F-ABF9-0438DFF49BD2}" type="sibTrans" cxnId="{338CCBED-D189-49DD-97D0-D6C9469F4F6B}">
      <dgm:prSet/>
      <dgm:spPr/>
      <dgm:t>
        <a:bodyPr/>
        <a:lstStyle/>
        <a:p>
          <a:endParaRPr lang="en-US"/>
        </a:p>
      </dgm:t>
    </dgm:pt>
    <dgm:pt modelId="{5798F681-811E-4549-BEF3-5AAF9321527B}">
      <dgm:prSet phldrT="[Text]" phldr="1"/>
      <dgm:spPr/>
      <dgm:t>
        <a:bodyPr/>
        <a:lstStyle/>
        <a:p>
          <a:endParaRPr lang="en-US" dirty="0"/>
        </a:p>
      </dgm:t>
    </dgm:pt>
    <dgm:pt modelId="{9DE59D4D-A54C-4D25-B20A-5B7B2198632E}" type="sibTrans" cxnId="{3981CAEE-CDD5-4ACC-9AFF-3EFCF5D67A0E}">
      <dgm:prSet/>
      <dgm:spPr/>
      <dgm:t>
        <a:bodyPr/>
        <a:lstStyle/>
        <a:p>
          <a:endParaRPr lang="en-US"/>
        </a:p>
      </dgm:t>
    </dgm:pt>
    <dgm:pt modelId="{FEEBF834-7DA7-42CA-B555-164C31D2EE63}" type="parTrans" cxnId="{3981CAEE-CDD5-4ACC-9AFF-3EFCF5D67A0E}">
      <dgm:prSet/>
      <dgm:spPr/>
      <dgm:t>
        <a:bodyPr/>
        <a:lstStyle/>
        <a:p>
          <a:endParaRPr lang="en-US"/>
        </a:p>
      </dgm:t>
    </dgm:pt>
    <dgm:pt modelId="{0D4EDEC2-5EEF-49F7-BA0D-7A6C769DDAFD}">
      <dgm:prSet phldrT="[Text]" phldr="1"/>
      <dgm:spPr>
        <a:solidFill>
          <a:schemeClr val="accent4">
            <a:lumMod val="60000"/>
            <a:lumOff val="40000"/>
          </a:schemeClr>
        </a:solidFill>
      </dgm:spPr>
      <dgm:t>
        <a:bodyPr/>
        <a:lstStyle/>
        <a:p>
          <a:endParaRPr lang="en-US" dirty="0"/>
        </a:p>
      </dgm:t>
    </dgm:pt>
    <dgm:pt modelId="{C432374F-FA01-4F5A-BE7F-4E8137CDEE97}" type="sibTrans" cxnId="{8547682D-D056-441F-AF54-43A0E5FF22E7}">
      <dgm:prSet/>
      <dgm:spPr/>
      <dgm:t>
        <a:bodyPr/>
        <a:lstStyle/>
        <a:p>
          <a:endParaRPr lang="en-US"/>
        </a:p>
      </dgm:t>
    </dgm:pt>
    <dgm:pt modelId="{331A55E5-712C-40F2-8ABA-C5A452CCBC6D}" type="parTrans" cxnId="{8547682D-D056-441F-AF54-43A0E5FF22E7}">
      <dgm:prSet/>
      <dgm:spPr/>
      <dgm:t>
        <a:bodyPr/>
        <a:lstStyle/>
        <a:p>
          <a:endParaRPr lang="en-US"/>
        </a:p>
      </dgm:t>
    </dgm:pt>
    <dgm:pt modelId="{2F28A2E9-B887-41EE-AC5D-8D7C3BD01558}" type="pres">
      <dgm:prSet presAssocID="{ABC2F1A9-F669-4EDC-81D2-C2D65C35E5D4}" presName="Name0" presStyleCnt="0">
        <dgm:presLayoutVars>
          <dgm:dir/>
          <dgm:animLvl val="lvl"/>
          <dgm:resizeHandles val="exact"/>
        </dgm:presLayoutVars>
      </dgm:prSet>
      <dgm:spPr/>
      <dgm:t>
        <a:bodyPr/>
        <a:lstStyle/>
        <a:p>
          <a:endParaRPr lang="en-US"/>
        </a:p>
      </dgm:t>
    </dgm:pt>
    <dgm:pt modelId="{363D48D8-C0E2-4C6F-9758-32AFB55721BE}" type="pres">
      <dgm:prSet presAssocID="{5798F681-811E-4549-BEF3-5AAF9321527B}" presName="Name8" presStyleCnt="0"/>
      <dgm:spPr/>
    </dgm:pt>
    <dgm:pt modelId="{DEF16F02-88B4-41BD-83AA-3F7707B3477F}" type="pres">
      <dgm:prSet presAssocID="{5798F681-811E-4549-BEF3-5AAF9321527B}" presName="level" presStyleLbl="node1" presStyleIdx="0" presStyleCnt="3">
        <dgm:presLayoutVars>
          <dgm:chMax val="1"/>
          <dgm:bulletEnabled val="1"/>
        </dgm:presLayoutVars>
      </dgm:prSet>
      <dgm:spPr/>
      <dgm:t>
        <a:bodyPr/>
        <a:lstStyle/>
        <a:p>
          <a:endParaRPr lang="en-US"/>
        </a:p>
      </dgm:t>
    </dgm:pt>
    <dgm:pt modelId="{E9482C34-C494-4421-B233-7180B43D0ADF}" type="pres">
      <dgm:prSet presAssocID="{5798F681-811E-4549-BEF3-5AAF9321527B}" presName="levelTx" presStyleLbl="revTx" presStyleIdx="0" presStyleCnt="0">
        <dgm:presLayoutVars>
          <dgm:chMax val="1"/>
          <dgm:bulletEnabled val="1"/>
        </dgm:presLayoutVars>
      </dgm:prSet>
      <dgm:spPr/>
      <dgm:t>
        <a:bodyPr/>
        <a:lstStyle/>
        <a:p>
          <a:endParaRPr lang="en-US"/>
        </a:p>
      </dgm:t>
    </dgm:pt>
    <dgm:pt modelId="{5D5E17B4-D079-4A96-9467-99F307F08A11}" type="pres">
      <dgm:prSet presAssocID="{8B449844-A4B7-43AC-8AF1-953F3E59060B}" presName="Name8" presStyleCnt="0"/>
      <dgm:spPr/>
    </dgm:pt>
    <dgm:pt modelId="{AD2B3CEA-C36B-456E-98B7-2495D455DE74}" type="pres">
      <dgm:prSet presAssocID="{8B449844-A4B7-43AC-8AF1-953F3E59060B}" presName="level" presStyleLbl="node1" presStyleIdx="1" presStyleCnt="3">
        <dgm:presLayoutVars>
          <dgm:chMax val="1"/>
          <dgm:bulletEnabled val="1"/>
        </dgm:presLayoutVars>
      </dgm:prSet>
      <dgm:spPr/>
      <dgm:t>
        <a:bodyPr/>
        <a:lstStyle/>
        <a:p>
          <a:endParaRPr lang="en-US"/>
        </a:p>
      </dgm:t>
    </dgm:pt>
    <dgm:pt modelId="{423B87DA-0F5B-4E95-92A1-26A72CEC91B1}" type="pres">
      <dgm:prSet presAssocID="{8B449844-A4B7-43AC-8AF1-953F3E59060B}" presName="levelTx" presStyleLbl="revTx" presStyleIdx="0" presStyleCnt="0">
        <dgm:presLayoutVars>
          <dgm:chMax val="1"/>
          <dgm:bulletEnabled val="1"/>
        </dgm:presLayoutVars>
      </dgm:prSet>
      <dgm:spPr/>
      <dgm:t>
        <a:bodyPr/>
        <a:lstStyle/>
        <a:p>
          <a:endParaRPr lang="en-US"/>
        </a:p>
      </dgm:t>
    </dgm:pt>
    <dgm:pt modelId="{04748A62-F700-4EF3-B7A9-653D1A5A75E4}" type="pres">
      <dgm:prSet presAssocID="{0D4EDEC2-5EEF-49F7-BA0D-7A6C769DDAFD}" presName="Name8" presStyleCnt="0"/>
      <dgm:spPr/>
    </dgm:pt>
    <dgm:pt modelId="{83F47866-3658-4E0C-8DC6-BFDAA109BD18}" type="pres">
      <dgm:prSet presAssocID="{0D4EDEC2-5EEF-49F7-BA0D-7A6C769DDAFD}" presName="level" presStyleLbl="node1" presStyleIdx="2" presStyleCnt="3">
        <dgm:presLayoutVars>
          <dgm:chMax val="1"/>
          <dgm:bulletEnabled val="1"/>
        </dgm:presLayoutVars>
      </dgm:prSet>
      <dgm:spPr/>
      <dgm:t>
        <a:bodyPr/>
        <a:lstStyle/>
        <a:p>
          <a:endParaRPr lang="en-US"/>
        </a:p>
      </dgm:t>
    </dgm:pt>
    <dgm:pt modelId="{4FC08360-559F-407F-8EE1-D2F4C1187F86}" type="pres">
      <dgm:prSet presAssocID="{0D4EDEC2-5EEF-49F7-BA0D-7A6C769DDAFD}" presName="levelTx" presStyleLbl="revTx" presStyleIdx="0" presStyleCnt="0">
        <dgm:presLayoutVars>
          <dgm:chMax val="1"/>
          <dgm:bulletEnabled val="1"/>
        </dgm:presLayoutVars>
      </dgm:prSet>
      <dgm:spPr/>
      <dgm:t>
        <a:bodyPr/>
        <a:lstStyle/>
        <a:p>
          <a:endParaRPr lang="en-US"/>
        </a:p>
      </dgm:t>
    </dgm:pt>
  </dgm:ptLst>
  <dgm:cxnLst>
    <dgm:cxn modelId="{338CCBED-D189-49DD-97D0-D6C9469F4F6B}" srcId="{ABC2F1A9-F669-4EDC-81D2-C2D65C35E5D4}" destId="{8B449844-A4B7-43AC-8AF1-953F3E59060B}" srcOrd="1" destOrd="0" parTransId="{81471B93-23E2-416F-B19C-F6C2C68AA7A2}" sibTransId="{9DC53FE5-2630-4F0F-ABF9-0438DFF49BD2}"/>
    <dgm:cxn modelId="{0EC3EBFF-3C30-4920-88C3-1A10C4073B4B}" type="presOf" srcId="{8B449844-A4B7-43AC-8AF1-953F3E59060B}" destId="{AD2B3CEA-C36B-456E-98B7-2495D455DE74}" srcOrd="0" destOrd="0" presId="urn:microsoft.com/office/officeart/2005/8/layout/pyramid1"/>
    <dgm:cxn modelId="{FA8AEF5B-60C7-47B8-A7F2-75FCF5DD3193}" type="presOf" srcId="{5798F681-811E-4549-BEF3-5AAF9321527B}" destId="{DEF16F02-88B4-41BD-83AA-3F7707B3477F}" srcOrd="0" destOrd="0" presId="urn:microsoft.com/office/officeart/2005/8/layout/pyramid1"/>
    <dgm:cxn modelId="{21133975-3DD3-4D9A-A470-3EB1ACD64BD0}" type="presOf" srcId="{5798F681-811E-4549-BEF3-5AAF9321527B}" destId="{E9482C34-C494-4421-B233-7180B43D0ADF}" srcOrd="1" destOrd="0" presId="urn:microsoft.com/office/officeart/2005/8/layout/pyramid1"/>
    <dgm:cxn modelId="{18A08F66-7B6E-4600-B7D3-DB8BEE6654EA}" type="presOf" srcId="{0D4EDEC2-5EEF-49F7-BA0D-7A6C769DDAFD}" destId="{83F47866-3658-4E0C-8DC6-BFDAA109BD18}" srcOrd="0" destOrd="0" presId="urn:microsoft.com/office/officeart/2005/8/layout/pyramid1"/>
    <dgm:cxn modelId="{188AACDB-5327-4DFF-80AC-2C12437D877B}" type="presOf" srcId="{8B449844-A4B7-43AC-8AF1-953F3E59060B}" destId="{423B87DA-0F5B-4E95-92A1-26A72CEC91B1}" srcOrd="1" destOrd="0" presId="urn:microsoft.com/office/officeart/2005/8/layout/pyramid1"/>
    <dgm:cxn modelId="{8547682D-D056-441F-AF54-43A0E5FF22E7}" srcId="{ABC2F1A9-F669-4EDC-81D2-C2D65C35E5D4}" destId="{0D4EDEC2-5EEF-49F7-BA0D-7A6C769DDAFD}" srcOrd="2" destOrd="0" parTransId="{331A55E5-712C-40F2-8ABA-C5A452CCBC6D}" sibTransId="{C432374F-FA01-4F5A-BE7F-4E8137CDEE97}"/>
    <dgm:cxn modelId="{E134BCAD-EDCE-47C4-A07B-5FC310DE41B7}" type="presOf" srcId="{ABC2F1A9-F669-4EDC-81D2-C2D65C35E5D4}" destId="{2F28A2E9-B887-41EE-AC5D-8D7C3BD01558}" srcOrd="0" destOrd="0" presId="urn:microsoft.com/office/officeart/2005/8/layout/pyramid1"/>
    <dgm:cxn modelId="{3981CAEE-CDD5-4ACC-9AFF-3EFCF5D67A0E}" srcId="{ABC2F1A9-F669-4EDC-81D2-C2D65C35E5D4}" destId="{5798F681-811E-4549-BEF3-5AAF9321527B}" srcOrd="0" destOrd="0" parTransId="{FEEBF834-7DA7-42CA-B555-164C31D2EE63}" sibTransId="{9DE59D4D-A54C-4D25-B20A-5B7B2198632E}"/>
    <dgm:cxn modelId="{936DBBC5-C265-49E5-8369-7C6B13C7CBE6}" type="presOf" srcId="{0D4EDEC2-5EEF-49F7-BA0D-7A6C769DDAFD}" destId="{4FC08360-559F-407F-8EE1-D2F4C1187F86}" srcOrd="1" destOrd="0" presId="urn:microsoft.com/office/officeart/2005/8/layout/pyramid1"/>
    <dgm:cxn modelId="{D4171301-9C46-4765-8045-3D2B71F596D7}" type="presParOf" srcId="{2F28A2E9-B887-41EE-AC5D-8D7C3BD01558}" destId="{363D48D8-C0E2-4C6F-9758-32AFB55721BE}" srcOrd="0" destOrd="0" presId="urn:microsoft.com/office/officeart/2005/8/layout/pyramid1"/>
    <dgm:cxn modelId="{8EE73015-29AA-465F-B7BC-471C441F5D04}" type="presParOf" srcId="{363D48D8-C0E2-4C6F-9758-32AFB55721BE}" destId="{DEF16F02-88B4-41BD-83AA-3F7707B3477F}" srcOrd="0" destOrd="0" presId="urn:microsoft.com/office/officeart/2005/8/layout/pyramid1"/>
    <dgm:cxn modelId="{60E0EAD4-2EE3-4B54-B676-0F93B247DA02}" type="presParOf" srcId="{363D48D8-C0E2-4C6F-9758-32AFB55721BE}" destId="{E9482C34-C494-4421-B233-7180B43D0ADF}" srcOrd="1" destOrd="0" presId="urn:microsoft.com/office/officeart/2005/8/layout/pyramid1"/>
    <dgm:cxn modelId="{242C8ADC-3EFF-4B15-90FB-28093A3F9408}" type="presParOf" srcId="{2F28A2E9-B887-41EE-AC5D-8D7C3BD01558}" destId="{5D5E17B4-D079-4A96-9467-99F307F08A11}" srcOrd="1" destOrd="0" presId="urn:microsoft.com/office/officeart/2005/8/layout/pyramid1"/>
    <dgm:cxn modelId="{75BF11FF-4CF7-4963-999E-9D13A933B1A5}" type="presParOf" srcId="{5D5E17B4-D079-4A96-9467-99F307F08A11}" destId="{AD2B3CEA-C36B-456E-98B7-2495D455DE74}" srcOrd="0" destOrd="0" presId="urn:microsoft.com/office/officeart/2005/8/layout/pyramid1"/>
    <dgm:cxn modelId="{552E9215-979A-4EEE-B6C7-801694E8294F}" type="presParOf" srcId="{5D5E17B4-D079-4A96-9467-99F307F08A11}" destId="{423B87DA-0F5B-4E95-92A1-26A72CEC91B1}" srcOrd="1" destOrd="0" presId="urn:microsoft.com/office/officeart/2005/8/layout/pyramid1"/>
    <dgm:cxn modelId="{EA3BBCFA-6C54-46D3-BF6F-266A0CBF90E1}" type="presParOf" srcId="{2F28A2E9-B887-41EE-AC5D-8D7C3BD01558}" destId="{04748A62-F700-4EF3-B7A9-653D1A5A75E4}" srcOrd="2" destOrd="0" presId="urn:microsoft.com/office/officeart/2005/8/layout/pyramid1"/>
    <dgm:cxn modelId="{0C4D7A5A-5767-4063-89E5-9BFB8EB240F8}" type="presParOf" srcId="{04748A62-F700-4EF3-B7A9-653D1A5A75E4}" destId="{83F47866-3658-4E0C-8DC6-BFDAA109BD18}" srcOrd="0" destOrd="0" presId="urn:microsoft.com/office/officeart/2005/8/layout/pyramid1"/>
    <dgm:cxn modelId="{2B664DA0-C2C9-4ED2-8AA2-BAD8D1190DB3}" type="presParOf" srcId="{04748A62-F700-4EF3-B7A9-653D1A5A75E4}" destId="{4FC08360-559F-407F-8EE1-D2F4C1187F8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32C47E-134D-4EBB-A336-0D4AFA858835}" type="doc">
      <dgm:prSet loTypeId="urn:microsoft.com/office/officeart/2005/8/layout/vList3" loCatId="picture" qsTypeId="urn:microsoft.com/office/officeart/2005/8/quickstyle/3d1" qsCatId="3D" csTypeId="urn:microsoft.com/office/officeart/2005/8/colors/colorful1" csCatId="colorful" phldr="1"/>
      <dgm:spPr/>
    </dgm:pt>
    <dgm:pt modelId="{7C22A2DB-D290-410D-80A5-33400CBDCD52}">
      <dgm:prSet phldrT="[Text]"/>
      <dgm:spPr/>
      <dgm:t>
        <a:bodyPr/>
        <a:lstStyle/>
        <a:p>
          <a:r>
            <a:rPr lang="en-US" dirty="0" smtClean="0">
              <a:solidFill>
                <a:schemeClr val="tx1"/>
              </a:solidFill>
            </a:rPr>
            <a:t>Based on results of self assessment</a:t>
          </a:r>
          <a:endParaRPr lang="en-US" dirty="0">
            <a:solidFill>
              <a:schemeClr val="tx1"/>
            </a:solidFill>
          </a:endParaRPr>
        </a:p>
      </dgm:t>
    </dgm:pt>
    <dgm:pt modelId="{7370FB8D-9B83-4420-84E6-667D23FFCDF5}" type="parTrans" cxnId="{65E96DEC-D4F5-4B30-A3E8-A5AB1ABFA6E9}">
      <dgm:prSet/>
      <dgm:spPr/>
      <dgm:t>
        <a:bodyPr/>
        <a:lstStyle/>
        <a:p>
          <a:endParaRPr lang="en-US"/>
        </a:p>
      </dgm:t>
    </dgm:pt>
    <dgm:pt modelId="{DF9C203E-0C63-4541-BD53-5924722CBB31}" type="sibTrans" cxnId="{65E96DEC-D4F5-4B30-A3E8-A5AB1ABFA6E9}">
      <dgm:prSet/>
      <dgm:spPr/>
      <dgm:t>
        <a:bodyPr/>
        <a:lstStyle/>
        <a:p>
          <a:endParaRPr lang="en-US"/>
        </a:p>
      </dgm:t>
    </dgm:pt>
    <dgm:pt modelId="{965F5DB0-AEFF-449A-A1B4-58F5E32DCEE4}">
      <dgm:prSet phldrT="[Text]"/>
      <dgm:spPr/>
      <dgm:t>
        <a:bodyPr/>
        <a:lstStyle/>
        <a:p>
          <a:r>
            <a:rPr lang="en-US" dirty="0" smtClean="0">
              <a:solidFill>
                <a:schemeClr val="tx1"/>
              </a:solidFill>
            </a:rPr>
            <a:t>Resources needed</a:t>
          </a:r>
          <a:endParaRPr lang="en-US" dirty="0">
            <a:solidFill>
              <a:schemeClr val="tx1"/>
            </a:solidFill>
          </a:endParaRPr>
        </a:p>
      </dgm:t>
    </dgm:pt>
    <dgm:pt modelId="{C7ACD53B-8CD9-421A-8A76-FB0089D3B01F}" type="parTrans" cxnId="{58848C65-7CE3-4887-8C0F-716FE043E3AB}">
      <dgm:prSet/>
      <dgm:spPr/>
      <dgm:t>
        <a:bodyPr/>
        <a:lstStyle/>
        <a:p>
          <a:endParaRPr lang="en-US"/>
        </a:p>
      </dgm:t>
    </dgm:pt>
    <dgm:pt modelId="{9538D130-521B-4AD2-8607-6D5EC9580E1D}" type="sibTrans" cxnId="{58848C65-7CE3-4887-8C0F-716FE043E3AB}">
      <dgm:prSet/>
      <dgm:spPr/>
      <dgm:t>
        <a:bodyPr/>
        <a:lstStyle/>
        <a:p>
          <a:endParaRPr lang="en-US"/>
        </a:p>
      </dgm:t>
    </dgm:pt>
    <dgm:pt modelId="{57DC3B99-51C9-4ABD-965F-075F28F4CE4D}">
      <dgm:prSet phldrT="[Text]"/>
      <dgm:spPr/>
      <dgm:t>
        <a:bodyPr/>
        <a:lstStyle/>
        <a:p>
          <a:r>
            <a:rPr lang="en-US" dirty="0" smtClean="0">
              <a:solidFill>
                <a:schemeClr val="tx1"/>
              </a:solidFill>
            </a:rPr>
            <a:t>Evaluation/data</a:t>
          </a:r>
          <a:endParaRPr lang="en-US" dirty="0">
            <a:solidFill>
              <a:schemeClr val="tx1"/>
            </a:solidFill>
          </a:endParaRPr>
        </a:p>
      </dgm:t>
    </dgm:pt>
    <dgm:pt modelId="{DED9AE1F-B502-441C-909B-8DCAEE967A4A}" type="parTrans" cxnId="{33A4D101-5052-4D4D-88F8-534F0B6EDB27}">
      <dgm:prSet/>
      <dgm:spPr/>
      <dgm:t>
        <a:bodyPr/>
        <a:lstStyle/>
        <a:p>
          <a:endParaRPr lang="en-US"/>
        </a:p>
      </dgm:t>
    </dgm:pt>
    <dgm:pt modelId="{1E336137-375D-4CEB-9C63-4A6FA4EB0123}" type="sibTrans" cxnId="{33A4D101-5052-4D4D-88F8-534F0B6EDB27}">
      <dgm:prSet/>
      <dgm:spPr/>
      <dgm:t>
        <a:bodyPr/>
        <a:lstStyle/>
        <a:p>
          <a:endParaRPr lang="en-US"/>
        </a:p>
      </dgm:t>
    </dgm:pt>
    <dgm:pt modelId="{763153C0-9DFE-4D5B-BA2C-1426A07DF90F}">
      <dgm:prSet/>
      <dgm:spPr/>
      <dgm:t>
        <a:bodyPr/>
        <a:lstStyle/>
        <a:p>
          <a:r>
            <a:rPr lang="en-US" dirty="0" smtClean="0">
              <a:solidFill>
                <a:schemeClr val="tx1"/>
              </a:solidFill>
            </a:rPr>
            <a:t>Activities for implementation</a:t>
          </a:r>
          <a:endParaRPr lang="en-US" dirty="0">
            <a:solidFill>
              <a:schemeClr val="tx1"/>
            </a:solidFill>
          </a:endParaRPr>
        </a:p>
      </dgm:t>
    </dgm:pt>
    <dgm:pt modelId="{0D16DCBC-CD00-4BB0-A74D-184BC6659B05}" type="parTrans" cxnId="{A2BB8067-0925-4B93-92E2-2418FED3007A}">
      <dgm:prSet/>
      <dgm:spPr/>
      <dgm:t>
        <a:bodyPr/>
        <a:lstStyle/>
        <a:p>
          <a:endParaRPr lang="en-US"/>
        </a:p>
      </dgm:t>
    </dgm:pt>
    <dgm:pt modelId="{E5919545-D868-47F8-8674-4B1E93EB67DA}" type="sibTrans" cxnId="{A2BB8067-0925-4B93-92E2-2418FED3007A}">
      <dgm:prSet/>
      <dgm:spPr/>
      <dgm:t>
        <a:bodyPr/>
        <a:lstStyle/>
        <a:p>
          <a:endParaRPr lang="en-US"/>
        </a:p>
      </dgm:t>
    </dgm:pt>
    <dgm:pt modelId="{59A0E888-D140-4FA8-9393-92397D80EBBD}">
      <dgm:prSet/>
      <dgm:spPr>
        <a:solidFill>
          <a:schemeClr val="accent4">
            <a:lumMod val="60000"/>
            <a:lumOff val="40000"/>
          </a:schemeClr>
        </a:solidFill>
      </dgm:spPr>
      <dgm:t>
        <a:bodyPr/>
        <a:lstStyle/>
        <a:p>
          <a:r>
            <a:rPr lang="en-US" dirty="0" smtClean="0">
              <a:solidFill>
                <a:schemeClr val="tx1"/>
              </a:solidFill>
            </a:rPr>
            <a:t>Team member’s responsibilities</a:t>
          </a:r>
          <a:endParaRPr lang="en-US" dirty="0">
            <a:solidFill>
              <a:schemeClr val="tx1"/>
            </a:solidFill>
          </a:endParaRPr>
        </a:p>
      </dgm:t>
    </dgm:pt>
    <dgm:pt modelId="{DB6BBD7C-FCE3-426E-B877-E5444CB8A818}" type="parTrans" cxnId="{B80C5C34-251D-49C1-A1F4-49B2A14C48FD}">
      <dgm:prSet/>
      <dgm:spPr/>
      <dgm:t>
        <a:bodyPr/>
        <a:lstStyle/>
        <a:p>
          <a:endParaRPr lang="en-US"/>
        </a:p>
      </dgm:t>
    </dgm:pt>
    <dgm:pt modelId="{B4EB7583-9276-40C7-8E58-E06C4BBA4644}" type="sibTrans" cxnId="{B80C5C34-251D-49C1-A1F4-49B2A14C48FD}">
      <dgm:prSet/>
      <dgm:spPr/>
      <dgm:t>
        <a:bodyPr/>
        <a:lstStyle/>
        <a:p>
          <a:endParaRPr lang="en-US"/>
        </a:p>
      </dgm:t>
    </dgm:pt>
    <dgm:pt modelId="{935AEA4E-E414-439E-83A2-EAF0E05A0856}">
      <dgm:prSet/>
      <dgm:spPr/>
      <dgm:t>
        <a:bodyPr/>
        <a:lstStyle/>
        <a:p>
          <a:r>
            <a:rPr lang="en-US" dirty="0" smtClean="0">
              <a:solidFill>
                <a:schemeClr val="tx1"/>
              </a:solidFill>
            </a:rPr>
            <a:t>Timelines</a:t>
          </a:r>
          <a:endParaRPr lang="en-US" dirty="0">
            <a:solidFill>
              <a:schemeClr val="tx1"/>
            </a:solidFill>
          </a:endParaRPr>
        </a:p>
      </dgm:t>
    </dgm:pt>
    <dgm:pt modelId="{857064C5-3213-4562-8116-8931DF3A11DE}" type="parTrans" cxnId="{EC07AF11-537C-41F6-9ADB-A27BEE002F52}">
      <dgm:prSet/>
      <dgm:spPr/>
      <dgm:t>
        <a:bodyPr/>
        <a:lstStyle/>
        <a:p>
          <a:endParaRPr lang="en-US"/>
        </a:p>
      </dgm:t>
    </dgm:pt>
    <dgm:pt modelId="{B300634C-6F67-4A12-B1B8-53E1DC07E118}" type="sibTrans" cxnId="{EC07AF11-537C-41F6-9ADB-A27BEE002F52}">
      <dgm:prSet/>
      <dgm:spPr/>
      <dgm:t>
        <a:bodyPr/>
        <a:lstStyle/>
        <a:p>
          <a:endParaRPr lang="en-US"/>
        </a:p>
      </dgm:t>
    </dgm:pt>
    <dgm:pt modelId="{C14A5357-EE13-4520-ADA1-7BE1E40EB792}" type="pres">
      <dgm:prSet presAssocID="{7032C47E-134D-4EBB-A336-0D4AFA858835}" presName="linearFlow" presStyleCnt="0">
        <dgm:presLayoutVars>
          <dgm:dir/>
          <dgm:resizeHandles val="exact"/>
        </dgm:presLayoutVars>
      </dgm:prSet>
      <dgm:spPr/>
    </dgm:pt>
    <dgm:pt modelId="{8BE050DB-206C-4F50-B0BE-1134A9C2B810}" type="pres">
      <dgm:prSet presAssocID="{7C22A2DB-D290-410D-80A5-33400CBDCD52}" presName="composite" presStyleCnt="0"/>
      <dgm:spPr/>
    </dgm:pt>
    <dgm:pt modelId="{CC19B017-A62C-489B-AE3C-6AF66EFE2AA0}" type="pres">
      <dgm:prSet presAssocID="{7C22A2DB-D290-410D-80A5-33400CBDCD52}" presName="imgShp" presStyleLbl="fgImgPlace1" presStyleIdx="0" presStyleCnt="6"/>
      <dgm:spPr/>
    </dgm:pt>
    <dgm:pt modelId="{E70C11A9-4CA0-4B20-9546-E91EF2BD4BDC}" type="pres">
      <dgm:prSet presAssocID="{7C22A2DB-D290-410D-80A5-33400CBDCD52}" presName="txShp" presStyleLbl="node1" presStyleIdx="0" presStyleCnt="6">
        <dgm:presLayoutVars>
          <dgm:bulletEnabled val="1"/>
        </dgm:presLayoutVars>
      </dgm:prSet>
      <dgm:spPr/>
      <dgm:t>
        <a:bodyPr/>
        <a:lstStyle/>
        <a:p>
          <a:endParaRPr lang="en-US"/>
        </a:p>
      </dgm:t>
    </dgm:pt>
    <dgm:pt modelId="{4F363B08-4542-47BE-B0D2-5F91B3A4B539}" type="pres">
      <dgm:prSet presAssocID="{DF9C203E-0C63-4541-BD53-5924722CBB31}" presName="spacing" presStyleCnt="0"/>
      <dgm:spPr/>
    </dgm:pt>
    <dgm:pt modelId="{C5BE721A-6D38-4D10-A255-A69E58500F14}" type="pres">
      <dgm:prSet presAssocID="{763153C0-9DFE-4D5B-BA2C-1426A07DF90F}" presName="composite" presStyleCnt="0"/>
      <dgm:spPr/>
    </dgm:pt>
    <dgm:pt modelId="{EFDC5ED2-D52B-410E-A501-336E60E7650C}" type="pres">
      <dgm:prSet presAssocID="{763153C0-9DFE-4D5B-BA2C-1426A07DF90F}" presName="imgShp" presStyleLbl="fgImgPlace1" presStyleIdx="1" presStyleCnt="6"/>
      <dgm:spPr/>
    </dgm:pt>
    <dgm:pt modelId="{3008DD7D-A19A-4B21-8A51-106CDEBF6122}" type="pres">
      <dgm:prSet presAssocID="{763153C0-9DFE-4D5B-BA2C-1426A07DF90F}" presName="txShp" presStyleLbl="node1" presStyleIdx="1" presStyleCnt="6">
        <dgm:presLayoutVars>
          <dgm:bulletEnabled val="1"/>
        </dgm:presLayoutVars>
      </dgm:prSet>
      <dgm:spPr/>
      <dgm:t>
        <a:bodyPr/>
        <a:lstStyle/>
        <a:p>
          <a:endParaRPr lang="en-US"/>
        </a:p>
      </dgm:t>
    </dgm:pt>
    <dgm:pt modelId="{C6AF62F1-9545-4AE6-AB18-DD373BDEDEE2}" type="pres">
      <dgm:prSet presAssocID="{E5919545-D868-47F8-8674-4B1E93EB67DA}" presName="spacing" presStyleCnt="0"/>
      <dgm:spPr/>
    </dgm:pt>
    <dgm:pt modelId="{38C32BEC-CBDF-42BC-8763-226EE34BE073}" type="pres">
      <dgm:prSet presAssocID="{59A0E888-D140-4FA8-9393-92397D80EBBD}" presName="composite" presStyleCnt="0"/>
      <dgm:spPr/>
    </dgm:pt>
    <dgm:pt modelId="{04A40639-98A5-4DE0-8E51-7FABB7A83867}" type="pres">
      <dgm:prSet presAssocID="{59A0E888-D140-4FA8-9393-92397D80EBBD}" presName="imgShp" presStyleLbl="fgImgPlace1" presStyleIdx="2" presStyleCnt="6"/>
      <dgm:spPr/>
    </dgm:pt>
    <dgm:pt modelId="{EEE2E437-CB53-4C81-B515-8D966278E0BD}" type="pres">
      <dgm:prSet presAssocID="{59A0E888-D140-4FA8-9393-92397D80EBBD}" presName="txShp" presStyleLbl="node1" presStyleIdx="2" presStyleCnt="6">
        <dgm:presLayoutVars>
          <dgm:bulletEnabled val="1"/>
        </dgm:presLayoutVars>
      </dgm:prSet>
      <dgm:spPr/>
      <dgm:t>
        <a:bodyPr/>
        <a:lstStyle/>
        <a:p>
          <a:endParaRPr lang="en-US"/>
        </a:p>
      </dgm:t>
    </dgm:pt>
    <dgm:pt modelId="{47D02C14-3367-4ABE-B992-C7F07CF64D61}" type="pres">
      <dgm:prSet presAssocID="{B4EB7583-9276-40C7-8E58-E06C4BBA4644}" presName="spacing" presStyleCnt="0"/>
      <dgm:spPr/>
    </dgm:pt>
    <dgm:pt modelId="{96618579-D17F-4E80-BBD9-6F30767B1BB1}" type="pres">
      <dgm:prSet presAssocID="{935AEA4E-E414-439E-83A2-EAF0E05A0856}" presName="composite" presStyleCnt="0"/>
      <dgm:spPr/>
    </dgm:pt>
    <dgm:pt modelId="{852E30D5-004D-4413-B0A9-4FBE58B030E4}" type="pres">
      <dgm:prSet presAssocID="{935AEA4E-E414-439E-83A2-EAF0E05A0856}" presName="imgShp" presStyleLbl="fgImgPlace1" presStyleIdx="3" presStyleCnt="6"/>
      <dgm:spPr/>
    </dgm:pt>
    <dgm:pt modelId="{91BFE339-D1FD-4FEC-BD5E-45A53C88E15E}" type="pres">
      <dgm:prSet presAssocID="{935AEA4E-E414-439E-83A2-EAF0E05A0856}" presName="txShp" presStyleLbl="node1" presStyleIdx="3" presStyleCnt="6">
        <dgm:presLayoutVars>
          <dgm:bulletEnabled val="1"/>
        </dgm:presLayoutVars>
      </dgm:prSet>
      <dgm:spPr/>
      <dgm:t>
        <a:bodyPr/>
        <a:lstStyle/>
        <a:p>
          <a:endParaRPr lang="en-US"/>
        </a:p>
      </dgm:t>
    </dgm:pt>
    <dgm:pt modelId="{F9DC5BF1-D5A9-4ED2-BCC4-84AB5DEFD1FD}" type="pres">
      <dgm:prSet presAssocID="{B300634C-6F67-4A12-B1B8-53E1DC07E118}" presName="spacing" presStyleCnt="0"/>
      <dgm:spPr/>
    </dgm:pt>
    <dgm:pt modelId="{E18D70EF-B91D-4F7F-9B00-FD2735FD6EBF}" type="pres">
      <dgm:prSet presAssocID="{965F5DB0-AEFF-449A-A1B4-58F5E32DCEE4}" presName="composite" presStyleCnt="0"/>
      <dgm:spPr/>
    </dgm:pt>
    <dgm:pt modelId="{0773B2F9-D2FE-4751-8359-94C122CD89DB}" type="pres">
      <dgm:prSet presAssocID="{965F5DB0-AEFF-449A-A1B4-58F5E32DCEE4}" presName="imgShp" presStyleLbl="fgImgPlace1" presStyleIdx="4" presStyleCnt="6"/>
      <dgm:spPr/>
    </dgm:pt>
    <dgm:pt modelId="{6D81D9EC-241A-47D8-BB0D-2B3D15E4CDCD}" type="pres">
      <dgm:prSet presAssocID="{965F5DB0-AEFF-449A-A1B4-58F5E32DCEE4}" presName="txShp" presStyleLbl="node1" presStyleIdx="4" presStyleCnt="6">
        <dgm:presLayoutVars>
          <dgm:bulletEnabled val="1"/>
        </dgm:presLayoutVars>
      </dgm:prSet>
      <dgm:spPr/>
      <dgm:t>
        <a:bodyPr/>
        <a:lstStyle/>
        <a:p>
          <a:endParaRPr lang="en-US"/>
        </a:p>
      </dgm:t>
    </dgm:pt>
    <dgm:pt modelId="{C0043E6F-7265-4D55-9709-01FD451FBEA3}" type="pres">
      <dgm:prSet presAssocID="{9538D130-521B-4AD2-8607-6D5EC9580E1D}" presName="spacing" presStyleCnt="0"/>
      <dgm:spPr/>
    </dgm:pt>
    <dgm:pt modelId="{F2EE6141-BC10-49A9-9C83-2AF4CF78FD86}" type="pres">
      <dgm:prSet presAssocID="{57DC3B99-51C9-4ABD-965F-075F28F4CE4D}" presName="composite" presStyleCnt="0"/>
      <dgm:spPr/>
    </dgm:pt>
    <dgm:pt modelId="{D133D185-C82C-4FE8-AFA9-153D9FBC0B10}" type="pres">
      <dgm:prSet presAssocID="{57DC3B99-51C9-4ABD-965F-075F28F4CE4D}" presName="imgShp" presStyleLbl="fgImgPlace1" presStyleIdx="5" presStyleCnt="6"/>
      <dgm:spPr/>
    </dgm:pt>
    <dgm:pt modelId="{49A43E66-AFDC-4EA2-9B23-101A4052A01D}" type="pres">
      <dgm:prSet presAssocID="{57DC3B99-51C9-4ABD-965F-075F28F4CE4D}" presName="txShp" presStyleLbl="node1" presStyleIdx="5" presStyleCnt="6">
        <dgm:presLayoutVars>
          <dgm:bulletEnabled val="1"/>
        </dgm:presLayoutVars>
      </dgm:prSet>
      <dgm:spPr/>
      <dgm:t>
        <a:bodyPr/>
        <a:lstStyle/>
        <a:p>
          <a:endParaRPr lang="en-US"/>
        </a:p>
      </dgm:t>
    </dgm:pt>
  </dgm:ptLst>
  <dgm:cxnLst>
    <dgm:cxn modelId="{EC07AF11-537C-41F6-9ADB-A27BEE002F52}" srcId="{7032C47E-134D-4EBB-A336-0D4AFA858835}" destId="{935AEA4E-E414-439E-83A2-EAF0E05A0856}" srcOrd="3" destOrd="0" parTransId="{857064C5-3213-4562-8116-8931DF3A11DE}" sibTransId="{B300634C-6F67-4A12-B1B8-53E1DC07E118}"/>
    <dgm:cxn modelId="{33A4D101-5052-4D4D-88F8-534F0B6EDB27}" srcId="{7032C47E-134D-4EBB-A336-0D4AFA858835}" destId="{57DC3B99-51C9-4ABD-965F-075F28F4CE4D}" srcOrd="5" destOrd="0" parTransId="{DED9AE1F-B502-441C-909B-8DCAEE967A4A}" sibTransId="{1E336137-375D-4CEB-9C63-4A6FA4EB0123}"/>
    <dgm:cxn modelId="{6E5DAD04-51C9-46A9-878E-71EAA40C517E}" type="presOf" srcId="{965F5DB0-AEFF-449A-A1B4-58F5E32DCEE4}" destId="{6D81D9EC-241A-47D8-BB0D-2B3D15E4CDCD}" srcOrd="0" destOrd="0" presId="urn:microsoft.com/office/officeart/2005/8/layout/vList3"/>
    <dgm:cxn modelId="{A088321E-B865-41BE-AEDF-EF84E74D67E8}" type="presOf" srcId="{57DC3B99-51C9-4ABD-965F-075F28F4CE4D}" destId="{49A43E66-AFDC-4EA2-9B23-101A4052A01D}" srcOrd="0" destOrd="0" presId="urn:microsoft.com/office/officeart/2005/8/layout/vList3"/>
    <dgm:cxn modelId="{65E96DEC-D4F5-4B30-A3E8-A5AB1ABFA6E9}" srcId="{7032C47E-134D-4EBB-A336-0D4AFA858835}" destId="{7C22A2DB-D290-410D-80A5-33400CBDCD52}" srcOrd="0" destOrd="0" parTransId="{7370FB8D-9B83-4420-84E6-667D23FFCDF5}" sibTransId="{DF9C203E-0C63-4541-BD53-5924722CBB31}"/>
    <dgm:cxn modelId="{562DE759-9741-4022-88BB-6EB08F59831A}" type="presOf" srcId="{7C22A2DB-D290-410D-80A5-33400CBDCD52}" destId="{E70C11A9-4CA0-4B20-9546-E91EF2BD4BDC}" srcOrd="0" destOrd="0" presId="urn:microsoft.com/office/officeart/2005/8/layout/vList3"/>
    <dgm:cxn modelId="{ECA7659D-D8D2-4065-8D90-EC8E67E8D406}" type="presOf" srcId="{59A0E888-D140-4FA8-9393-92397D80EBBD}" destId="{EEE2E437-CB53-4C81-B515-8D966278E0BD}" srcOrd="0" destOrd="0" presId="urn:microsoft.com/office/officeart/2005/8/layout/vList3"/>
    <dgm:cxn modelId="{930A093E-DCB8-42C8-AC3C-F3093602A35C}" type="presOf" srcId="{7032C47E-134D-4EBB-A336-0D4AFA858835}" destId="{C14A5357-EE13-4520-ADA1-7BE1E40EB792}" srcOrd="0" destOrd="0" presId="urn:microsoft.com/office/officeart/2005/8/layout/vList3"/>
    <dgm:cxn modelId="{A2BB8067-0925-4B93-92E2-2418FED3007A}" srcId="{7032C47E-134D-4EBB-A336-0D4AFA858835}" destId="{763153C0-9DFE-4D5B-BA2C-1426A07DF90F}" srcOrd="1" destOrd="0" parTransId="{0D16DCBC-CD00-4BB0-A74D-184BC6659B05}" sibTransId="{E5919545-D868-47F8-8674-4B1E93EB67DA}"/>
    <dgm:cxn modelId="{58848C65-7CE3-4887-8C0F-716FE043E3AB}" srcId="{7032C47E-134D-4EBB-A336-0D4AFA858835}" destId="{965F5DB0-AEFF-449A-A1B4-58F5E32DCEE4}" srcOrd="4" destOrd="0" parTransId="{C7ACD53B-8CD9-421A-8A76-FB0089D3B01F}" sibTransId="{9538D130-521B-4AD2-8607-6D5EC9580E1D}"/>
    <dgm:cxn modelId="{640F8384-95B9-478D-B29D-984B33F1A66C}" type="presOf" srcId="{935AEA4E-E414-439E-83A2-EAF0E05A0856}" destId="{91BFE339-D1FD-4FEC-BD5E-45A53C88E15E}" srcOrd="0" destOrd="0" presId="urn:microsoft.com/office/officeart/2005/8/layout/vList3"/>
    <dgm:cxn modelId="{B80C5C34-251D-49C1-A1F4-49B2A14C48FD}" srcId="{7032C47E-134D-4EBB-A336-0D4AFA858835}" destId="{59A0E888-D140-4FA8-9393-92397D80EBBD}" srcOrd="2" destOrd="0" parTransId="{DB6BBD7C-FCE3-426E-B877-E5444CB8A818}" sibTransId="{B4EB7583-9276-40C7-8E58-E06C4BBA4644}"/>
    <dgm:cxn modelId="{DE154AF5-2500-4403-AC0E-D7B9188BF34F}" type="presOf" srcId="{763153C0-9DFE-4D5B-BA2C-1426A07DF90F}" destId="{3008DD7D-A19A-4B21-8A51-106CDEBF6122}" srcOrd="0" destOrd="0" presId="urn:microsoft.com/office/officeart/2005/8/layout/vList3"/>
    <dgm:cxn modelId="{5CEA5141-00C7-4506-87A6-6CAB100CC893}" type="presParOf" srcId="{C14A5357-EE13-4520-ADA1-7BE1E40EB792}" destId="{8BE050DB-206C-4F50-B0BE-1134A9C2B810}" srcOrd="0" destOrd="0" presId="urn:microsoft.com/office/officeart/2005/8/layout/vList3"/>
    <dgm:cxn modelId="{09395CA9-176E-4FF0-B7B9-577411BFCD7A}" type="presParOf" srcId="{8BE050DB-206C-4F50-B0BE-1134A9C2B810}" destId="{CC19B017-A62C-489B-AE3C-6AF66EFE2AA0}" srcOrd="0" destOrd="0" presId="urn:microsoft.com/office/officeart/2005/8/layout/vList3"/>
    <dgm:cxn modelId="{08954EFB-66F1-4DBA-A652-B5EDABFB221F}" type="presParOf" srcId="{8BE050DB-206C-4F50-B0BE-1134A9C2B810}" destId="{E70C11A9-4CA0-4B20-9546-E91EF2BD4BDC}" srcOrd="1" destOrd="0" presId="urn:microsoft.com/office/officeart/2005/8/layout/vList3"/>
    <dgm:cxn modelId="{36C5E44E-1AFB-48EB-BF9C-8705777B61EA}" type="presParOf" srcId="{C14A5357-EE13-4520-ADA1-7BE1E40EB792}" destId="{4F363B08-4542-47BE-B0D2-5F91B3A4B539}" srcOrd="1" destOrd="0" presId="urn:microsoft.com/office/officeart/2005/8/layout/vList3"/>
    <dgm:cxn modelId="{674CC60C-2B37-4536-86BB-90E1555F837D}" type="presParOf" srcId="{C14A5357-EE13-4520-ADA1-7BE1E40EB792}" destId="{C5BE721A-6D38-4D10-A255-A69E58500F14}" srcOrd="2" destOrd="0" presId="urn:microsoft.com/office/officeart/2005/8/layout/vList3"/>
    <dgm:cxn modelId="{8B72C5EF-39B1-4B5E-871D-D69DFE253C01}" type="presParOf" srcId="{C5BE721A-6D38-4D10-A255-A69E58500F14}" destId="{EFDC5ED2-D52B-410E-A501-336E60E7650C}" srcOrd="0" destOrd="0" presId="urn:microsoft.com/office/officeart/2005/8/layout/vList3"/>
    <dgm:cxn modelId="{A00E4523-48E7-440A-AC6A-91280CA05BF6}" type="presParOf" srcId="{C5BE721A-6D38-4D10-A255-A69E58500F14}" destId="{3008DD7D-A19A-4B21-8A51-106CDEBF6122}" srcOrd="1" destOrd="0" presId="urn:microsoft.com/office/officeart/2005/8/layout/vList3"/>
    <dgm:cxn modelId="{25633F9D-B7A8-4100-A19E-BF235F63A8B3}" type="presParOf" srcId="{C14A5357-EE13-4520-ADA1-7BE1E40EB792}" destId="{C6AF62F1-9545-4AE6-AB18-DD373BDEDEE2}" srcOrd="3" destOrd="0" presId="urn:microsoft.com/office/officeart/2005/8/layout/vList3"/>
    <dgm:cxn modelId="{68CB76BB-13BB-4139-80A6-B8A53E62CF3A}" type="presParOf" srcId="{C14A5357-EE13-4520-ADA1-7BE1E40EB792}" destId="{38C32BEC-CBDF-42BC-8763-226EE34BE073}" srcOrd="4" destOrd="0" presId="urn:microsoft.com/office/officeart/2005/8/layout/vList3"/>
    <dgm:cxn modelId="{25392FB6-8DD2-4055-9297-A9921118F07B}" type="presParOf" srcId="{38C32BEC-CBDF-42BC-8763-226EE34BE073}" destId="{04A40639-98A5-4DE0-8E51-7FABB7A83867}" srcOrd="0" destOrd="0" presId="urn:microsoft.com/office/officeart/2005/8/layout/vList3"/>
    <dgm:cxn modelId="{69C36A45-71C0-464E-88F0-42735DD40E0D}" type="presParOf" srcId="{38C32BEC-CBDF-42BC-8763-226EE34BE073}" destId="{EEE2E437-CB53-4C81-B515-8D966278E0BD}" srcOrd="1" destOrd="0" presId="urn:microsoft.com/office/officeart/2005/8/layout/vList3"/>
    <dgm:cxn modelId="{A1C04F79-F1D1-4F03-8F49-2CA92881621F}" type="presParOf" srcId="{C14A5357-EE13-4520-ADA1-7BE1E40EB792}" destId="{47D02C14-3367-4ABE-B992-C7F07CF64D61}" srcOrd="5" destOrd="0" presId="urn:microsoft.com/office/officeart/2005/8/layout/vList3"/>
    <dgm:cxn modelId="{37BDE03E-4DE3-4ADC-A9D0-DF1FDC7B7B39}" type="presParOf" srcId="{C14A5357-EE13-4520-ADA1-7BE1E40EB792}" destId="{96618579-D17F-4E80-BBD9-6F30767B1BB1}" srcOrd="6" destOrd="0" presId="urn:microsoft.com/office/officeart/2005/8/layout/vList3"/>
    <dgm:cxn modelId="{D924076E-A4C1-4D91-BFC3-70269D6EEDEE}" type="presParOf" srcId="{96618579-D17F-4E80-BBD9-6F30767B1BB1}" destId="{852E30D5-004D-4413-B0A9-4FBE58B030E4}" srcOrd="0" destOrd="0" presId="urn:microsoft.com/office/officeart/2005/8/layout/vList3"/>
    <dgm:cxn modelId="{BD184553-642B-47B9-A41D-58E4DE7F75EC}" type="presParOf" srcId="{96618579-D17F-4E80-BBD9-6F30767B1BB1}" destId="{91BFE339-D1FD-4FEC-BD5E-45A53C88E15E}" srcOrd="1" destOrd="0" presId="urn:microsoft.com/office/officeart/2005/8/layout/vList3"/>
    <dgm:cxn modelId="{1459B04F-A974-4FD0-B8F8-12CCA130D4F3}" type="presParOf" srcId="{C14A5357-EE13-4520-ADA1-7BE1E40EB792}" destId="{F9DC5BF1-D5A9-4ED2-BCC4-84AB5DEFD1FD}" srcOrd="7" destOrd="0" presId="urn:microsoft.com/office/officeart/2005/8/layout/vList3"/>
    <dgm:cxn modelId="{7EEA1F19-1AF0-4121-A2C9-3C163FFED9C6}" type="presParOf" srcId="{C14A5357-EE13-4520-ADA1-7BE1E40EB792}" destId="{E18D70EF-B91D-4F7F-9B00-FD2735FD6EBF}" srcOrd="8" destOrd="0" presId="urn:microsoft.com/office/officeart/2005/8/layout/vList3"/>
    <dgm:cxn modelId="{544CE6E3-A343-4511-A3F7-04D7CB2E46B3}" type="presParOf" srcId="{E18D70EF-B91D-4F7F-9B00-FD2735FD6EBF}" destId="{0773B2F9-D2FE-4751-8359-94C122CD89DB}" srcOrd="0" destOrd="0" presId="urn:microsoft.com/office/officeart/2005/8/layout/vList3"/>
    <dgm:cxn modelId="{39AA5921-FE5C-4FC3-A123-F5E09732E823}" type="presParOf" srcId="{E18D70EF-B91D-4F7F-9B00-FD2735FD6EBF}" destId="{6D81D9EC-241A-47D8-BB0D-2B3D15E4CDCD}" srcOrd="1" destOrd="0" presId="urn:microsoft.com/office/officeart/2005/8/layout/vList3"/>
    <dgm:cxn modelId="{A76546DC-87BF-445A-B4DA-F91C4C08736D}" type="presParOf" srcId="{C14A5357-EE13-4520-ADA1-7BE1E40EB792}" destId="{C0043E6F-7265-4D55-9709-01FD451FBEA3}" srcOrd="9" destOrd="0" presId="urn:microsoft.com/office/officeart/2005/8/layout/vList3"/>
    <dgm:cxn modelId="{9F85243A-97F7-4290-8A00-004D159CAC87}" type="presParOf" srcId="{C14A5357-EE13-4520-ADA1-7BE1E40EB792}" destId="{F2EE6141-BC10-49A9-9C83-2AF4CF78FD86}" srcOrd="10" destOrd="0" presId="urn:microsoft.com/office/officeart/2005/8/layout/vList3"/>
    <dgm:cxn modelId="{829DC51D-19F9-4A5A-9615-49887122593C}" type="presParOf" srcId="{F2EE6141-BC10-49A9-9C83-2AF4CF78FD86}" destId="{D133D185-C82C-4FE8-AFA9-153D9FBC0B10}" srcOrd="0" destOrd="0" presId="urn:microsoft.com/office/officeart/2005/8/layout/vList3"/>
    <dgm:cxn modelId="{2EEA5E34-E5E5-4EBD-9CAF-AE217692A70B}" type="presParOf" srcId="{F2EE6141-BC10-49A9-9C83-2AF4CF78FD86}" destId="{49A43E66-AFDC-4EA2-9B23-101A4052A01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734BA4-D2AE-4F6C-A21A-17D17CCB603E}" type="doc">
      <dgm:prSet loTypeId="urn:microsoft.com/office/officeart/2005/8/layout/cycle7" loCatId="cycle" qsTypeId="urn:microsoft.com/office/officeart/2005/8/quickstyle/3d1" qsCatId="3D" csTypeId="urn:microsoft.com/office/officeart/2005/8/colors/colorful1" csCatId="colorful" phldr="1"/>
      <dgm:spPr/>
      <dgm:t>
        <a:bodyPr/>
        <a:lstStyle/>
        <a:p>
          <a:endParaRPr lang="en-US"/>
        </a:p>
      </dgm:t>
    </dgm:pt>
    <dgm:pt modelId="{839EA6E6-B08A-41A5-8040-190AD001B4A6}">
      <dgm:prSet phldrT="[Text]"/>
      <dgm:spPr/>
      <dgm:t>
        <a:bodyPr/>
        <a:lstStyle/>
        <a:p>
          <a:r>
            <a:rPr lang="en-US" dirty="0" smtClean="0">
              <a:solidFill>
                <a:schemeClr val="tx1"/>
              </a:solidFill>
            </a:rPr>
            <a:t>Program</a:t>
          </a:r>
          <a:endParaRPr lang="en-US" dirty="0">
            <a:solidFill>
              <a:schemeClr val="tx1"/>
            </a:solidFill>
          </a:endParaRPr>
        </a:p>
      </dgm:t>
    </dgm:pt>
    <dgm:pt modelId="{34AB1F74-6447-44AD-9BD5-7786F6A75EB1}" type="parTrans" cxnId="{C1738232-FB0B-49FF-A8A5-64BFBF33F364}">
      <dgm:prSet/>
      <dgm:spPr/>
      <dgm:t>
        <a:bodyPr/>
        <a:lstStyle/>
        <a:p>
          <a:endParaRPr lang="en-US"/>
        </a:p>
      </dgm:t>
    </dgm:pt>
    <dgm:pt modelId="{2B66CB9C-B051-48AB-9A89-0194BA234BB4}" type="sibTrans" cxnId="{C1738232-FB0B-49FF-A8A5-64BFBF33F364}">
      <dgm:prSet/>
      <dgm:spPr/>
      <dgm:t>
        <a:bodyPr/>
        <a:lstStyle/>
        <a:p>
          <a:endParaRPr lang="en-US"/>
        </a:p>
      </dgm:t>
    </dgm:pt>
    <dgm:pt modelId="{AD86F66C-7C46-471F-86C9-EFAA4229E538}">
      <dgm:prSet phldrT="[Text]"/>
      <dgm:spPr/>
      <dgm:t>
        <a:bodyPr/>
        <a:lstStyle/>
        <a:p>
          <a:r>
            <a:rPr lang="en-US" dirty="0" smtClean="0">
              <a:solidFill>
                <a:schemeClr val="tx1"/>
              </a:solidFill>
            </a:rPr>
            <a:t>PA Arc Consultant</a:t>
          </a:r>
          <a:endParaRPr lang="en-US" dirty="0">
            <a:solidFill>
              <a:schemeClr val="tx1"/>
            </a:solidFill>
          </a:endParaRPr>
        </a:p>
      </dgm:t>
    </dgm:pt>
    <dgm:pt modelId="{6502516C-04A1-45BF-B853-4F2BA54E262C}" type="parTrans" cxnId="{DDF6D702-A77F-4AEF-BC14-45F12DCD6FA1}">
      <dgm:prSet/>
      <dgm:spPr/>
      <dgm:t>
        <a:bodyPr/>
        <a:lstStyle/>
        <a:p>
          <a:endParaRPr lang="en-US"/>
        </a:p>
      </dgm:t>
    </dgm:pt>
    <dgm:pt modelId="{880CE030-C3C5-4C4A-8ADF-A20B69C8B80B}" type="sibTrans" cxnId="{DDF6D702-A77F-4AEF-BC14-45F12DCD6FA1}">
      <dgm:prSet/>
      <dgm:spPr/>
      <dgm:t>
        <a:bodyPr/>
        <a:lstStyle/>
        <a:p>
          <a:endParaRPr lang="en-US"/>
        </a:p>
      </dgm:t>
    </dgm:pt>
    <dgm:pt modelId="{F1485280-D9EC-4008-B99B-24B046ADBE1E}">
      <dgm:prSet phldrT="[Text]"/>
      <dgm:spPr>
        <a:solidFill>
          <a:schemeClr val="accent4">
            <a:lumMod val="60000"/>
            <a:lumOff val="40000"/>
          </a:schemeClr>
        </a:solidFill>
      </dgm:spPr>
      <dgm:t>
        <a:bodyPr/>
        <a:lstStyle/>
        <a:p>
          <a:r>
            <a:rPr lang="en-US" dirty="0" smtClean="0">
              <a:solidFill>
                <a:schemeClr val="tx1"/>
              </a:solidFill>
            </a:rPr>
            <a:t>EITA Consultant</a:t>
          </a:r>
          <a:endParaRPr lang="en-US" dirty="0">
            <a:solidFill>
              <a:schemeClr val="tx1"/>
            </a:solidFill>
          </a:endParaRPr>
        </a:p>
      </dgm:t>
    </dgm:pt>
    <dgm:pt modelId="{F4B30FF9-B768-4523-AD06-F532F40C8346}" type="parTrans" cxnId="{64D4E04C-01FB-4FDE-A26A-0A5F33DFD239}">
      <dgm:prSet/>
      <dgm:spPr/>
      <dgm:t>
        <a:bodyPr/>
        <a:lstStyle/>
        <a:p>
          <a:endParaRPr lang="en-US"/>
        </a:p>
      </dgm:t>
    </dgm:pt>
    <dgm:pt modelId="{019980EB-E717-43D7-8D7B-1DD307CCC70B}" type="sibTrans" cxnId="{64D4E04C-01FB-4FDE-A26A-0A5F33DFD239}">
      <dgm:prSet/>
      <dgm:spPr>
        <a:solidFill>
          <a:schemeClr val="accent4">
            <a:lumMod val="60000"/>
            <a:lumOff val="40000"/>
          </a:schemeClr>
        </a:solidFill>
      </dgm:spPr>
      <dgm:t>
        <a:bodyPr/>
        <a:lstStyle/>
        <a:p>
          <a:endParaRPr lang="en-US"/>
        </a:p>
      </dgm:t>
    </dgm:pt>
    <dgm:pt modelId="{566011A5-FF5A-4F47-AE3F-131580796EFA}" type="pres">
      <dgm:prSet presAssocID="{D1734BA4-D2AE-4F6C-A21A-17D17CCB603E}" presName="Name0" presStyleCnt="0">
        <dgm:presLayoutVars>
          <dgm:dir/>
          <dgm:resizeHandles val="exact"/>
        </dgm:presLayoutVars>
      </dgm:prSet>
      <dgm:spPr/>
      <dgm:t>
        <a:bodyPr/>
        <a:lstStyle/>
        <a:p>
          <a:endParaRPr lang="en-US"/>
        </a:p>
      </dgm:t>
    </dgm:pt>
    <dgm:pt modelId="{7411300F-34BE-44D4-841F-F32FC2D9E73A}" type="pres">
      <dgm:prSet presAssocID="{839EA6E6-B08A-41A5-8040-190AD001B4A6}" presName="node" presStyleLbl="node1" presStyleIdx="0" presStyleCnt="3">
        <dgm:presLayoutVars>
          <dgm:bulletEnabled val="1"/>
        </dgm:presLayoutVars>
      </dgm:prSet>
      <dgm:spPr/>
      <dgm:t>
        <a:bodyPr/>
        <a:lstStyle/>
        <a:p>
          <a:endParaRPr lang="en-US"/>
        </a:p>
      </dgm:t>
    </dgm:pt>
    <dgm:pt modelId="{9FE9875F-4CD2-4333-888A-FC0A6D12366E}" type="pres">
      <dgm:prSet presAssocID="{2B66CB9C-B051-48AB-9A89-0194BA234BB4}" presName="sibTrans" presStyleLbl="sibTrans2D1" presStyleIdx="0" presStyleCnt="3"/>
      <dgm:spPr/>
      <dgm:t>
        <a:bodyPr/>
        <a:lstStyle/>
        <a:p>
          <a:endParaRPr lang="en-US"/>
        </a:p>
      </dgm:t>
    </dgm:pt>
    <dgm:pt modelId="{EB704535-BA95-45C2-A607-E6B1B46FA01E}" type="pres">
      <dgm:prSet presAssocID="{2B66CB9C-B051-48AB-9A89-0194BA234BB4}" presName="connectorText" presStyleLbl="sibTrans2D1" presStyleIdx="0" presStyleCnt="3"/>
      <dgm:spPr/>
      <dgm:t>
        <a:bodyPr/>
        <a:lstStyle/>
        <a:p>
          <a:endParaRPr lang="en-US"/>
        </a:p>
      </dgm:t>
    </dgm:pt>
    <dgm:pt modelId="{919E4898-68A7-4AAA-BB92-C6B667CD6AB8}" type="pres">
      <dgm:prSet presAssocID="{AD86F66C-7C46-471F-86C9-EFAA4229E538}" presName="node" presStyleLbl="node1" presStyleIdx="1" presStyleCnt="3">
        <dgm:presLayoutVars>
          <dgm:bulletEnabled val="1"/>
        </dgm:presLayoutVars>
      </dgm:prSet>
      <dgm:spPr/>
      <dgm:t>
        <a:bodyPr/>
        <a:lstStyle/>
        <a:p>
          <a:endParaRPr lang="en-US"/>
        </a:p>
      </dgm:t>
    </dgm:pt>
    <dgm:pt modelId="{F5A47D0D-4D3A-4C08-BFAF-6AF6E7D7B39B}" type="pres">
      <dgm:prSet presAssocID="{880CE030-C3C5-4C4A-8ADF-A20B69C8B80B}" presName="sibTrans" presStyleLbl="sibTrans2D1" presStyleIdx="1" presStyleCnt="3"/>
      <dgm:spPr/>
      <dgm:t>
        <a:bodyPr/>
        <a:lstStyle/>
        <a:p>
          <a:endParaRPr lang="en-US"/>
        </a:p>
      </dgm:t>
    </dgm:pt>
    <dgm:pt modelId="{0D176B96-0444-4257-9070-4E9DD9A30926}" type="pres">
      <dgm:prSet presAssocID="{880CE030-C3C5-4C4A-8ADF-A20B69C8B80B}" presName="connectorText" presStyleLbl="sibTrans2D1" presStyleIdx="1" presStyleCnt="3"/>
      <dgm:spPr/>
      <dgm:t>
        <a:bodyPr/>
        <a:lstStyle/>
        <a:p>
          <a:endParaRPr lang="en-US"/>
        </a:p>
      </dgm:t>
    </dgm:pt>
    <dgm:pt modelId="{FBC46C08-C786-4CDD-8BB3-C6609B8009C0}" type="pres">
      <dgm:prSet presAssocID="{F1485280-D9EC-4008-B99B-24B046ADBE1E}" presName="node" presStyleLbl="node1" presStyleIdx="2" presStyleCnt="3">
        <dgm:presLayoutVars>
          <dgm:bulletEnabled val="1"/>
        </dgm:presLayoutVars>
      </dgm:prSet>
      <dgm:spPr/>
      <dgm:t>
        <a:bodyPr/>
        <a:lstStyle/>
        <a:p>
          <a:endParaRPr lang="en-US"/>
        </a:p>
      </dgm:t>
    </dgm:pt>
    <dgm:pt modelId="{3B7E81A9-CA39-4C18-8D18-90E6F71FBB74}" type="pres">
      <dgm:prSet presAssocID="{019980EB-E717-43D7-8D7B-1DD307CCC70B}" presName="sibTrans" presStyleLbl="sibTrans2D1" presStyleIdx="2" presStyleCnt="3"/>
      <dgm:spPr/>
      <dgm:t>
        <a:bodyPr/>
        <a:lstStyle/>
        <a:p>
          <a:endParaRPr lang="en-US"/>
        </a:p>
      </dgm:t>
    </dgm:pt>
    <dgm:pt modelId="{F575D10D-8FC0-4847-AB08-B0CC6A08668F}" type="pres">
      <dgm:prSet presAssocID="{019980EB-E717-43D7-8D7B-1DD307CCC70B}" presName="connectorText" presStyleLbl="sibTrans2D1" presStyleIdx="2" presStyleCnt="3"/>
      <dgm:spPr/>
      <dgm:t>
        <a:bodyPr/>
        <a:lstStyle/>
        <a:p>
          <a:endParaRPr lang="en-US"/>
        </a:p>
      </dgm:t>
    </dgm:pt>
  </dgm:ptLst>
  <dgm:cxnLst>
    <dgm:cxn modelId="{F21BD0E1-CCA7-439E-B456-1A4085BADD68}" type="presOf" srcId="{880CE030-C3C5-4C4A-8ADF-A20B69C8B80B}" destId="{0D176B96-0444-4257-9070-4E9DD9A30926}" srcOrd="1" destOrd="0" presId="urn:microsoft.com/office/officeart/2005/8/layout/cycle7"/>
    <dgm:cxn modelId="{693BCCF1-3BB5-4534-892F-171A55296096}" type="presOf" srcId="{880CE030-C3C5-4C4A-8ADF-A20B69C8B80B}" destId="{F5A47D0D-4D3A-4C08-BFAF-6AF6E7D7B39B}" srcOrd="0" destOrd="0" presId="urn:microsoft.com/office/officeart/2005/8/layout/cycle7"/>
    <dgm:cxn modelId="{B3C19060-804F-4333-B155-5B0DD5EF38EA}" type="presOf" srcId="{2B66CB9C-B051-48AB-9A89-0194BA234BB4}" destId="{EB704535-BA95-45C2-A607-E6B1B46FA01E}" srcOrd="1" destOrd="0" presId="urn:microsoft.com/office/officeart/2005/8/layout/cycle7"/>
    <dgm:cxn modelId="{F5C0320E-6CB6-4747-80C2-AD96C8CCCB88}" type="presOf" srcId="{2B66CB9C-B051-48AB-9A89-0194BA234BB4}" destId="{9FE9875F-4CD2-4333-888A-FC0A6D12366E}" srcOrd="0" destOrd="0" presId="urn:microsoft.com/office/officeart/2005/8/layout/cycle7"/>
    <dgm:cxn modelId="{64D4E04C-01FB-4FDE-A26A-0A5F33DFD239}" srcId="{D1734BA4-D2AE-4F6C-A21A-17D17CCB603E}" destId="{F1485280-D9EC-4008-B99B-24B046ADBE1E}" srcOrd="2" destOrd="0" parTransId="{F4B30FF9-B768-4523-AD06-F532F40C8346}" sibTransId="{019980EB-E717-43D7-8D7B-1DD307CCC70B}"/>
    <dgm:cxn modelId="{B9740FFA-8C37-4B4C-987B-B8B76D13E6A2}" type="presOf" srcId="{839EA6E6-B08A-41A5-8040-190AD001B4A6}" destId="{7411300F-34BE-44D4-841F-F32FC2D9E73A}" srcOrd="0" destOrd="0" presId="urn:microsoft.com/office/officeart/2005/8/layout/cycle7"/>
    <dgm:cxn modelId="{E8C41B23-C965-4D82-A29E-AB43C5036309}" type="presOf" srcId="{019980EB-E717-43D7-8D7B-1DD307CCC70B}" destId="{F575D10D-8FC0-4847-AB08-B0CC6A08668F}" srcOrd="1" destOrd="0" presId="urn:microsoft.com/office/officeart/2005/8/layout/cycle7"/>
    <dgm:cxn modelId="{3F7CEBCF-8A9C-4AC3-BBA4-6D836D01B3CA}" type="presOf" srcId="{D1734BA4-D2AE-4F6C-A21A-17D17CCB603E}" destId="{566011A5-FF5A-4F47-AE3F-131580796EFA}" srcOrd="0" destOrd="0" presId="urn:microsoft.com/office/officeart/2005/8/layout/cycle7"/>
    <dgm:cxn modelId="{DB8656DB-131F-493C-A9C9-C031D04488AD}" type="presOf" srcId="{F1485280-D9EC-4008-B99B-24B046ADBE1E}" destId="{FBC46C08-C786-4CDD-8BB3-C6609B8009C0}" srcOrd="0" destOrd="0" presId="urn:microsoft.com/office/officeart/2005/8/layout/cycle7"/>
    <dgm:cxn modelId="{DDF6D702-A77F-4AEF-BC14-45F12DCD6FA1}" srcId="{D1734BA4-D2AE-4F6C-A21A-17D17CCB603E}" destId="{AD86F66C-7C46-471F-86C9-EFAA4229E538}" srcOrd="1" destOrd="0" parTransId="{6502516C-04A1-45BF-B853-4F2BA54E262C}" sibTransId="{880CE030-C3C5-4C4A-8ADF-A20B69C8B80B}"/>
    <dgm:cxn modelId="{254A8602-0E53-4D73-BF0C-4039BE375058}" type="presOf" srcId="{019980EB-E717-43D7-8D7B-1DD307CCC70B}" destId="{3B7E81A9-CA39-4C18-8D18-90E6F71FBB74}" srcOrd="0" destOrd="0" presId="urn:microsoft.com/office/officeart/2005/8/layout/cycle7"/>
    <dgm:cxn modelId="{C1738232-FB0B-49FF-A8A5-64BFBF33F364}" srcId="{D1734BA4-D2AE-4F6C-A21A-17D17CCB603E}" destId="{839EA6E6-B08A-41A5-8040-190AD001B4A6}" srcOrd="0" destOrd="0" parTransId="{34AB1F74-6447-44AD-9BD5-7786F6A75EB1}" sibTransId="{2B66CB9C-B051-48AB-9A89-0194BA234BB4}"/>
    <dgm:cxn modelId="{30C61BA1-D239-4F90-9D0F-4173D1EE6224}" type="presOf" srcId="{AD86F66C-7C46-471F-86C9-EFAA4229E538}" destId="{919E4898-68A7-4AAA-BB92-C6B667CD6AB8}" srcOrd="0" destOrd="0" presId="urn:microsoft.com/office/officeart/2005/8/layout/cycle7"/>
    <dgm:cxn modelId="{E35A01C8-9FD9-41A4-9B0E-A8C648C18E85}" type="presParOf" srcId="{566011A5-FF5A-4F47-AE3F-131580796EFA}" destId="{7411300F-34BE-44D4-841F-F32FC2D9E73A}" srcOrd="0" destOrd="0" presId="urn:microsoft.com/office/officeart/2005/8/layout/cycle7"/>
    <dgm:cxn modelId="{E2F3D529-AA87-4826-A7FC-0CA2176D1C1A}" type="presParOf" srcId="{566011A5-FF5A-4F47-AE3F-131580796EFA}" destId="{9FE9875F-4CD2-4333-888A-FC0A6D12366E}" srcOrd="1" destOrd="0" presId="urn:microsoft.com/office/officeart/2005/8/layout/cycle7"/>
    <dgm:cxn modelId="{1C4B6DE8-2033-47C3-90F9-23483CBFF42A}" type="presParOf" srcId="{9FE9875F-4CD2-4333-888A-FC0A6D12366E}" destId="{EB704535-BA95-45C2-A607-E6B1B46FA01E}" srcOrd="0" destOrd="0" presId="urn:microsoft.com/office/officeart/2005/8/layout/cycle7"/>
    <dgm:cxn modelId="{AF70333F-2FE7-4B68-9CD9-CF194CFF141D}" type="presParOf" srcId="{566011A5-FF5A-4F47-AE3F-131580796EFA}" destId="{919E4898-68A7-4AAA-BB92-C6B667CD6AB8}" srcOrd="2" destOrd="0" presId="urn:microsoft.com/office/officeart/2005/8/layout/cycle7"/>
    <dgm:cxn modelId="{3B2C52E4-3C3D-4B8F-854D-EC01C4FAB623}" type="presParOf" srcId="{566011A5-FF5A-4F47-AE3F-131580796EFA}" destId="{F5A47D0D-4D3A-4C08-BFAF-6AF6E7D7B39B}" srcOrd="3" destOrd="0" presId="urn:microsoft.com/office/officeart/2005/8/layout/cycle7"/>
    <dgm:cxn modelId="{9C98F34A-D1F0-4822-8164-AD8CF5E56C84}" type="presParOf" srcId="{F5A47D0D-4D3A-4C08-BFAF-6AF6E7D7B39B}" destId="{0D176B96-0444-4257-9070-4E9DD9A30926}" srcOrd="0" destOrd="0" presId="urn:microsoft.com/office/officeart/2005/8/layout/cycle7"/>
    <dgm:cxn modelId="{D1C6937C-6C8B-4A80-BD0F-7F1A016D8492}" type="presParOf" srcId="{566011A5-FF5A-4F47-AE3F-131580796EFA}" destId="{FBC46C08-C786-4CDD-8BB3-C6609B8009C0}" srcOrd="4" destOrd="0" presId="urn:microsoft.com/office/officeart/2005/8/layout/cycle7"/>
    <dgm:cxn modelId="{468C5E59-E30D-4371-8546-D53C9CF091CA}" type="presParOf" srcId="{566011A5-FF5A-4F47-AE3F-131580796EFA}" destId="{3B7E81A9-CA39-4C18-8D18-90E6F71FBB74}" srcOrd="5" destOrd="0" presId="urn:microsoft.com/office/officeart/2005/8/layout/cycle7"/>
    <dgm:cxn modelId="{B9FADB63-DDAC-4996-B3BC-BCD01104B681}" type="presParOf" srcId="{3B7E81A9-CA39-4C18-8D18-90E6F71FBB74}" destId="{F575D10D-8FC0-4847-AB08-B0CC6A08668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8BF158-1C0E-4E20-8127-BBD360CE2C02}" type="doc">
      <dgm:prSet loTypeId="urn:microsoft.com/office/officeart/2005/8/layout/hList2" loCatId="list" qsTypeId="urn:microsoft.com/office/officeart/2005/8/quickstyle/3d1" qsCatId="3D" csTypeId="urn:microsoft.com/office/officeart/2005/8/colors/colorful1" csCatId="colorful" phldr="1"/>
      <dgm:spPr/>
      <dgm:t>
        <a:bodyPr/>
        <a:lstStyle/>
        <a:p>
          <a:endParaRPr lang="en-US"/>
        </a:p>
      </dgm:t>
    </dgm:pt>
    <dgm:pt modelId="{8C5E7C65-F075-490D-A52D-EA0093799743}">
      <dgm:prSet phldrT="[Text]"/>
      <dgm:spPr/>
      <dgm:t>
        <a:bodyPr/>
        <a:lstStyle/>
        <a:p>
          <a:pPr algn="ctr"/>
          <a:r>
            <a:rPr lang="en-US" dirty="0" smtClean="0">
              <a:solidFill>
                <a:schemeClr val="tx1"/>
              </a:solidFill>
            </a:rPr>
            <a:t>Quarterly meetings</a:t>
          </a:r>
          <a:endParaRPr lang="en-US" dirty="0">
            <a:solidFill>
              <a:schemeClr val="tx1"/>
            </a:solidFill>
          </a:endParaRPr>
        </a:p>
      </dgm:t>
    </dgm:pt>
    <dgm:pt modelId="{D228512B-812C-4D97-A7A8-15BAD8AB1573}" type="parTrans" cxnId="{439DC4BE-B66C-4108-8037-DF888DEFAFA3}">
      <dgm:prSet/>
      <dgm:spPr/>
      <dgm:t>
        <a:bodyPr/>
        <a:lstStyle/>
        <a:p>
          <a:endParaRPr lang="en-US"/>
        </a:p>
      </dgm:t>
    </dgm:pt>
    <dgm:pt modelId="{39C8C075-BD4D-437E-A0C5-EFBF82362862}" type="sibTrans" cxnId="{439DC4BE-B66C-4108-8037-DF888DEFAFA3}">
      <dgm:prSet/>
      <dgm:spPr/>
      <dgm:t>
        <a:bodyPr/>
        <a:lstStyle/>
        <a:p>
          <a:endParaRPr lang="en-US"/>
        </a:p>
      </dgm:t>
    </dgm:pt>
    <dgm:pt modelId="{CFF65A6E-274B-4966-A06B-C1E8CE548497}">
      <dgm:prSet phldrT="[Text]" phldr="1"/>
      <dgm:spPr/>
      <dgm:t>
        <a:bodyPr/>
        <a:lstStyle/>
        <a:p>
          <a:endParaRPr lang="en-US"/>
        </a:p>
      </dgm:t>
    </dgm:pt>
    <dgm:pt modelId="{73BA3F7C-6A29-4F0B-9CBC-F1145423932D}" type="parTrans" cxnId="{B4D11017-E8C4-44C0-B6DC-9D8B0258EBE5}">
      <dgm:prSet/>
      <dgm:spPr/>
      <dgm:t>
        <a:bodyPr/>
        <a:lstStyle/>
        <a:p>
          <a:endParaRPr lang="en-US"/>
        </a:p>
      </dgm:t>
    </dgm:pt>
    <dgm:pt modelId="{6CC84EAE-CF14-4AB5-853E-B78302C22A24}" type="sibTrans" cxnId="{B4D11017-E8C4-44C0-B6DC-9D8B0258EBE5}">
      <dgm:prSet/>
      <dgm:spPr/>
      <dgm:t>
        <a:bodyPr/>
        <a:lstStyle/>
        <a:p>
          <a:endParaRPr lang="en-US"/>
        </a:p>
      </dgm:t>
    </dgm:pt>
    <dgm:pt modelId="{97562E00-F539-4C50-B5DA-AD594EFB8D4A}">
      <dgm:prSet phldrT="[Text]"/>
      <dgm:spPr/>
      <dgm:t>
        <a:bodyPr/>
        <a:lstStyle/>
        <a:p>
          <a:pPr algn="ctr"/>
          <a:r>
            <a:rPr lang="en-US" dirty="0" smtClean="0">
              <a:solidFill>
                <a:schemeClr val="tx1"/>
              </a:solidFill>
            </a:rPr>
            <a:t>Quarterly reports</a:t>
          </a:r>
          <a:endParaRPr lang="en-US" dirty="0">
            <a:solidFill>
              <a:schemeClr val="tx1"/>
            </a:solidFill>
          </a:endParaRPr>
        </a:p>
      </dgm:t>
    </dgm:pt>
    <dgm:pt modelId="{D942F860-ED0A-4162-BE4B-D9F317021B5B}" type="parTrans" cxnId="{4FDE0F59-21AD-4640-ABB1-F614791D015D}">
      <dgm:prSet/>
      <dgm:spPr/>
      <dgm:t>
        <a:bodyPr/>
        <a:lstStyle/>
        <a:p>
          <a:endParaRPr lang="en-US"/>
        </a:p>
      </dgm:t>
    </dgm:pt>
    <dgm:pt modelId="{807FE947-DEA3-4F0E-9FC7-2FAABD85E850}" type="sibTrans" cxnId="{4FDE0F59-21AD-4640-ABB1-F614791D015D}">
      <dgm:prSet/>
      <dgm:spPr/>
      <dgm:t>
        <a:bodyPr/>
        <a:lstStyle/>
        <a:p>
          <a:endParaRPr lang="en-US"/>
        </a:p>
      </dgm:t>
    </dgm:pt>
    <dgm:pt modelId="{50EF0239-E7DB-4704-B83E-1270B193B5CA}">
      <dgm:prSet phldrT="[Text]"/>
      <dgm:spPr>
        <a:solidFill>
          <a:schemeClr val="accent4">
            <a:lumMod val="60000"/>
            <a:lumOff val="40000"/>
          </a:schemeClr>
        </a:solidFill>
      </dgm:spPr>
      <dgm:t>
        <a:bodyPr/>
        <a:lstStyle/>
        <a:p>
          <a:pPr algn="ctr"/>
          <a:r>
            <a:rPr lang="en-US" dirty="0" smtClean="0">
              <a:solidFill>
                <a:schemeClr val="tx1"/>
              </a:solidFill>
            </a:rPr>
            <a:t>Monthly data reports</a:t>
          </a:r>
          <a:endParaRPr lang="en-US" dirty="0">
            <a:solidFill>
              <a:schemeClr val="tx1"/>
            </a:solidFill>
          </a:endParaRPr>
        </a:p>
      </dgm:t>
    </dgm:pt>
    <dgm:pt modelId="{1DD0F7B3-F233-4B09-9CCB-F045764D76AA}" type="parTrans" cxnId="{2BBC05F0-F0F4-487A-9A55-14081FA69FD4}">
      <dgm:prSet/>
      <dgm:spPr/>
      <dgm:t>
        <a:bodyPr/>
        <a:lstStyle/>
        <a:p>
          <a:endParaRPr lang="en-US"/>
        </a:p>
      </dgm:t>
    </dgm:pt>
    <dgm:pt modelId="{49161EE7-44F1-4A17-97E4-AEB77D0ECF9E}" type="sibTrans" cxnId="{2BBC05F0-F0F4-487A-9A55-14081FA69FD4}">
      <dgm:prSet/>
      <dgm:spPr/>
      <dgm:t>
        <a:bodyPr/>
        <a:lstStyle/>
        <a:p>
          <a:endParaRPr lang="en-US"/>
        </a:p>
      </dgm:t>
    </dgm:pt>
    <dgm:pt modelId="{9CEAB96D-BB1D-4E39-A102-73D0C83C36BD}">
      <dgm:prSet/>
      <dgm:spPr/>
      <dgm:t>
        <a:bodyPr/>
        <a:lstStyle/>
        <a:p>
          <a:pPr algn="l"/>
          <a:endParaRPr lang="en-US" dirty="0"/>
        </a:p>
      </dgm:t>
    </dgm:pt>
    <dgm:pt modelId="{AE46351D-969A-4E10-98FE-FDAD1A0BDA14}" type="parTrans" cxnId="{B6397D85-F027-4114-A2A6-903D70E53BF0}">
      <dgm:prSet/>
      <dgm:spPr/>
      <dgm:t>
        <a:bodyPr/>
        <a:lstStyle/>
        <a:p>
          <a:endParaRPr lang="en-US"/>
        </a:p>
      </dgm:t>
    </dgm:pt>
    <dgm:pt modelId="{60216C00-35B4-4D09-A277-269F8C4E30E1}" type="sibTrans" cxnId="{B6397D85-F027-4114-A2A6-903D70E53BF0}">
      <dgm:prSet/>
      <dgm:spPr/>
      <dgm:t>
        <a:bodyPr/>
        <a:lstStyle/>
        <a:p>
          <a:endParaRPr lang="en-US"/>
        </a:p>
      </dgm:t>
    </dgm:pt>
    <dgm:pt modelId="{7D48A9EF-6D09-41AA-BE6F-B4FA60C07F57}">
      <dgm:prSet/>
      <dgm:spPr/>
      <dgm:t>
        <a:bodyPr/>
        <a:lstStyle/>
        <a:p>
          <a:endParaRPr lang="en-US" dirty="0"/>
        </a:p>
      </dgm:t>
    </dgm:pt>
    <dgm:pt modelId="{28A721EE-3886-4B6D-A336-B846D8E07A9B}" type="parTrans" cxnId="{CD1D88D8-239F-4367-A9AB-52BD6AF18FB6}">
      <dgm:prSet/>
      <dgm:spPr/>
      <dgm:t>
        <a:bodyPr/>
        <a:lstStyle/>
        <a:p>
          <a:endParaRPr lang="en-US"/>
        </a:p>
      </dgm:t>
    </dgm:pt>
    <dgm:pt modelId="{CDED0ED0-D80E-4309-AF84-1DB8F751C77C}" type="sibTrans" cxnId="{CD1D88D8-239F-4367-A9AB-52BD6AF18FB6}">
      <dgm:prSet/>
      <dgm:spPr/>
      <dgm:t>
        <a:bodyPr/>
        <a:lstStyle/>
        <a:p>
          <a:endParaRPr lang="en-US"/>
        </a:p>
      </dgm:t>
    </dgm:pt>
    <dgm:pt modelId="{54E3AC67-3F66-43ED-9362-48EE7F530EBC}">
      <dgm:prSet/>
      <dgm:spPr/>
      <dgm:t>
        <a:bodyPr/>
        <a:lstStyle/>
        <a:p>
          <a:pPr algn="ctr"/>
          <a:r>
            <a:rPr lang="en-US" dirty="0" smtClean="0">
              <a:solidFill>
                <a:schemeClr val="tx1"/>
              </a:solidFill>
            </a:rPr>
            <a:t>Monthly EITA Consultant contacts</a:t>
          </a:r>
          <a:endParaRPr lang="en-US" dirty="0">
            <a:solidFill>
              <a:schemeClr val="tx1"/>
            </a:solidFill>
          </a:endParaRPr>
        </a:p>
      </dgm:t>
    </dgm:pt>
    <dgm:pt modelId="{3F81CA68-2549-4644-A86C-2FB4DDCD9DBF}" type="parTrans" cxnId="{28A22BCF-A5B4-4A74-B248-E05DF40FDAB1}">
      <dgm:prSet/>
      <dgm:spPr/>
      <dgm:t>
        <a:bodyPr/>
        <a:lstStyle/>
        <a:p>
          <a:endParaRPr lang="en-US"/>
        </a:p>
      </dgm:t>
    </dgm:pt>
    <dgm:pt modelId="{9B636482-A01F-41E1-B145-36DA056DA03D}" type="sibTrans" cxnId="{28A22BCF-A5B4-4A74-B248-E05DF40FDAB1}">
      <dgm:prSet/>
      <dgm:spPr/>
      <dgm:t>
        <a:bodyPr/>
        <a:lstStyle/>
        <a:p>
          <a:endParaRPr lang="en-US"/>
        </a:p>
      </dgm:t>
    </dgm:pt>
    <dgm:pt modelId="{C64575DB-2F05-4A19-B749-6DC5AC0C29E4}">
      <dgm:prSet phldrT="[Text]" phldr="1"/>
      <dgm:spPr/>
      <dgm:t>
        <a:bodyPr/>
        <a:lstStyle/>
        <a:p>
          <a:endParaRPr lang="en-US" dirty="0"/>
        </a:p>
      </dgm:t>
    </dgm:pt>
    <dgm:pt modelId="{5ECF395B-BCA6-4DFA-ABAF-9B4CAE858CCB}" type="sibTrans" cxnId="{9B3A661E-9BB4-4A62-8D22-40BD8EEF0752}">
      <dgm:prSet/>
      <dgm:spPr/>
      <dgm:t>
        <a:bodyPr/>
        <a:lstStyle/>
        <a:p>
          <a:endParaRPr lang="en-US"/>
        </a:p>
      </dgm:t>
    </dgm:pt>
    <dgm:pt modelId="{A09A0F71-BF8E-4A83-B289-F7B13D6584AD}" type="parTrans" cxnId="{9B3A661E-9BB4-4A62-8D22-40BD8EEF0752}">
      <dgm:prSet/>
      <dgm:spPr/>
      <dgm:t>
        <a:bodyPr/>
        <a:lstStyle/>
        <a:p>
          <a:endParaRPr lang="en-US"/>
        </a:p>
      </dgm:t>
    </dgm:pt>
    <dgm:pt modelId="{08271AEC-856B-4B36-8908-13B2EF168185}">
      <dgm:prSet phldrT="[Text]" phldr="1"/>
      <dgm:spPr/>
      <dgm:t>
        <a:bodyPr/>
        <a:lstStyle/>
        <a:p>
          <a:endParaRPr lang="en-US" dirty="0"/>
        </a:p>
      </dgm:t>
    </dgm:pt>
    <dgm:pt modelId="{DD177627-B0FF-4008-BA71-988D9F5ABE67}" type="sibTrans" cxnId="{E6F29661-FFA6-4BD9-8077-66CBC6C3B08F}">
      <dgm:prSet/>
      <dgm:spPr/>
      <dgm:t>
        <a:bodyPr/>
        <a:lstStyle/>
        <a:p>
          <a:endParaRPr lang="en-US"/>
        </a:p>
      </dgm:t>
    </dgm:pt>
    <dgm:pt modelId="{2F03A837-6297-4BEC-ADDC-EC6D239EB880}" type="parTrans" cxnId="{E6F29661-FFA6-4BD9-8077-66CBC6C3B08F}">
      <dgm:prSet/>
      <dgm:spPr/>
      <dgm:t>
        <a:bodyPr/>
        <a:lstStyle/>
        <a:p>
          <a:endParaRPr lang="en-US"/>
        </a:p>
      </dgm:t>
    </dgm:pt>
    <dgm:pt modelId="{B0E331A3-C345-4733-BF18-3D65ED7C68F2}" type="pres">
      <dgm:prSet presAssocID="{F98BF158-1C0E-4E20-8127-BBD360CE2C02}" presName="linearFlow" presStyleCnt="0">
        <dgm:presLayoutVars>
          <dgm:dir/>
          <dgm:animLvl val="lvl"/>
          <dgm:resizeHandles/>
        </dgm:presLayoutVars>
      </dgm:prSet>
      <dgm:spPr/>
      <dgm:t>
        <a:bodyPr/>
        <a:lstStyle/>
        <a:p>
          <a:endParaRPr lang="en-US"/>
        </a:p>
      </dgm:t>
    </dgm:pt>
    <dgm:pt modelId="{CCE3D995-8EE6-48A0-8226-7873231F516B}" type="pres">
      <dgm:prSet presAssocID="{08271AEC-856B-4B36-8908-13B2EF168185}" presName="compositeNode" presStyleCnt="0">
        <dgm:presLayoutVars>
          <dgm:bulletEnabled val="1"/>
        </dgm:presLayoutVars>
      </dgm:prSet>
      <dgm:spPr/>
    </dgm:pt>
    <dgm:pt modelId="{C0EB1E25-7EB4-42B9-9A5A-4D73019B2986}" type="pres">
      <dgm:prSet presAssocID="{08271AEC-856B-4B36-8908-13B2EF168185}" presName="image" presStyleLbl="fgImgPlace1" presStyleIdx="0" presStyleCnt="4"/>
      <dgm:spPr/>
    </dgm:pt>
    <dgm:pt modelId="{ABD9261D-45E4-42EA-A452-8494EC89E852}" type="pres">
      <dgm:prSet presAssocID="{08271AEC-856B-4B36-8908-13B2EF168185}" presName="childNode" presStyleLbl="node1" presStyleIdx="0" presStyleCnt="4">
        <dgm:presLayoutVars>
          <dgm:bulletEnabled val="1"/>
        </dgm:presLayoutVars>
      </dgm:prSet>
      <dgm:spPr/>
      <dgm:t>
        <a:bodyPr/>
        <a:lstStyle/>
        <a:p>
          <a:endParaRPr lang="en-US"/>
        </a:p>
      </dgm:t>
    </dgm:pt>
    <dgm:pt modelId="{B14BDE86-6A5A-4345-962A-631466386915}" type="pres">
      <dgm:prSet presAssocID="{08271AEC-856B-4B36-8908-13B2EF168185}" presName="parentNode" presStyleLbl="revTx" presStyleIdx="0" presStyleCnt="4">
        <dgm:presLayoutVars>
          <dgm:chMax val="0"/>
          <dgm:bulletEnabled val="1"/>
        </dgm:presLayoutVars>
      </dgm:prSet>
      <dgm:spPr/>
      <dgm:t>
        <a:bodyPr/>
        <a:lstStyle/>
        <a:p>
          <a:endParaRPr lang="en-US"/>
        </a:p>
      </dgm:t>
    </dgm:pt>
    <dgm:pt modelId="{8D3B4FB3-1DC7-4637-BAFC-BBA32BBA7C4C}" type="pres">
      <dgm:prSet presAssocID="{DD177627-B0FF-4008-BA71-988D9F5ABE67}" presName="sibTrans" presStyleCnt="0"/>
      <dgm:spPr/>
    </dgm:pt>
    <dgm:pt modelId="{D547F0F5-D1E8-4FBC-9DA4-AA6158AFF883}" type="pres">
      <dgm:prSet presAssocID="{CFF65A6E-274B-4966-A06B-C1E8CE548497}" presName="compositeNode" presStyleCnt="0">
        <dgm:presLayoutVars>
          <dgm:bulletEnabled val="1"/>
        </dgm:presLayoutVars>
      </dgm:prSet>
      <dgm:spPr/>
    </dgm:pt>
    <dgm:pt modelId="{CA3AFFC0-CA99-4C25-9076-393E9FBAB8BF}" type="pres">
      <dgm:prSet presAssocID="{CFF65A6E-274B-4966-A06B-C1E8CE548497}" presName="image" presStyleLbl="fgImgPlace1" presStyleIdx="1" presStyleCnt="4"/>
      <dgm:spPr/>
    </dgm:pt>
    <dgm:pt modelId="{C23B592E-1802-45AB-B5C2-C1C9274E96AC}" type="pres">
      <dgm:prSet presAssocID="{CFF65A6E-274B-4966-A06B-C1E8CE548497}" presName="childNode" presStyleLbl="node1" presStyleIdx="1" presStyleCnt="4">
        <dgm:presLayoutVars>
          <dgm:bulletEnabled val="1"/>
        </dgm:presLayoutVars>
      </dgm:prSet>
      <dgm:spPr/>
      <dgm:t>
        <a:bodyPr/>
        <a:lstStyle/>
        <a:p>
          <a:endParaRPr lang="en-US"/>
        </a:p>
      </dgm:t>
    </dgm:pt>
    <dgm:pt modelId="{3B4C2701-6CFF-4471-84FD-3EDFDBF86DD3}" type="pres">
      <dgm:prSet presAssocID="{CFF65A6E-274B-4966-A06B-C1E8CE548497}" presName="parentNode" presStyleLbl="revTx" presStyleIdx="1" presStyleCnt="4">
        <dgm:presLayoutVars>
          <dgm:chMax val="0"/>
          <dgm:bulletEnabled val="1"/>
        </dgm:presLayoutVars>
      </dgm:prSet>
      <dgm:spPr/>
      <dgm:t>
        <a:bodyPr/>
        <a:lstStyle/>
        <a:p>
          <a:endParaRPr lang="en-US"/>
        </a:p>
      </dgm:t>
    </dgm:pt>
    <dgm:pt modelId="{36D8D950-8C96-4751-8FF7-F9149C0211B0}" type="pres">
      <dgm:prSet presAssocID="{6CC84EAE-CF14-4AB5-853E-B78302C22A24}" presName="sibTrans" presStyleCnt="0"/>
      <dgm:spPr/>
    </dgm:pt>
    <dgm:pt modelId="{6A7EC148-2AEE-4DAE-B7BD-D75B9BF5AF29}" type="pres">
      <dgm:prSet presAssocID="{C64575DB-2F05-4A19-B749-6DC5AC0C29E4}" presName="compositeNode" presStyleCnt="0">
        <dgm:presLayoutVars>
          <dgm:bulletEnabled val="1"/>
        </dgm:presLayoutVars>
      </dgm:prSet>
      <dgm:spPr/>
    </dgm:pt>
    <dgm:pt modelId="{D9C718F0-C940-42DE-9980-0F5964D8F12A}" type="pres">
      <dgm:prSet presAssocID="{C64575DB-2F05-4A19-B749-6DC5AC0C29E4}" presName="image" presStyleLbl="fgImgPlace1" presStyleIdx="2" presStyleCnt="4"/>
      <dgm:spPr/>
    </dgm:pt>
    <dgm:pt modelId="{4F027EE7-09ED-40AD-B4EB-5381BAC97C1C}" type="pres">
      <dgm:prSet presAssocID="{C64575DB-2F05-4A19-B749-6DC5AC0C29E4}" presName="childNode" presStyleLbl="node1" presStyleIdx="2" presStyleCnt="4">
        <dgm:presLayoutVars>
          <dgm:bulletEnabled val="1"/>
        </dgm:presLayoutVars>
      </dgm:prSet>
      <dgm:spPr/>
      <dgm:t>
        <a:bodyPr/>
        <a:lstStyle/>
        <a:p>
          <a:endParaRPr lang="en-US"/>
        </a:p>
      </dgm:t>
    </dgm:pt>
    <dgm:pt modelId="{A8951296-76C0-432E-8DE5-36E5389463D4}" type="pres">
      <dgm:prSet presAssocID="{C64575DB-2F05-4A19-B749-6DC5AC0C29E4}" presName="parentNode" presStyleLbl="revTx" presStyleIdx="2" presStyleCnt="4">
        <dgm:presLayoutVars>
          <dgm:chMax val="0"/>
          <dgm:bulletEnabled val="1"/>
        </dgm:presLayoutVars>
      </dgm:prSet>
      <dgm:spPr/>
      <dgm:t>
        <a:bodyPr/>
        <a:lstStyle/>
        <a:p>
          <a:endParaRPr lang="en-US"/>
        </a:p>
      </dgm:t>
    </dgm:pt>
    <dgm:pt modelId="{5F2187DC-51AA-4A60-A2BD-3E5BAE43A090}" type="pres">
      <dgm:prSet presAssocID="{5ECF395B-BCA6-4DFA-ABAF-9B4CAE858CCB}" presName="sibTrans" presStyleCnt="0"/>
      <dgm:spPr/>
    </dgm:pt>
    <dgm:pt modelId="{1E994D18-63C1-40DE-A342-37616145B31E}" type="pres">
      <dgm:prSet presAssocID="{7D48A9EF-6D09-41AA-BE6F-B4FA60C07F57}" presName="compositeNode" presStyleCnt="0">
        <dgm:presLayoutVars>
          <dgm:bulletEnabled val="1"/>
        </dgm:presLayoutVars>
      </dgm:prSet>
      <dgm:spPr/>
    </dgm:pt>
    <dgm:pt modelId="{B9CE5706-58AD-4618-BCC8-9CDA6303D9FA}" type="pres">
      <dgm:prSet presAssocID="{7D48A9EF-6D09-41AA-BE6F-B4FA60C07F57}" presName="image" presStyleLbl="fgImgPlace1" presStyleIdx="3" presStyleCnt="4"/>
      <dgm:spPr/>
    </dgm:pt>
    <dgm:pt modelId="{827C820B-F9A1-49CB-B525-D3D3D71777FD}" type="pres">
      <dgm:prSet presAssocID="{7D48A9EF-6D09-41AA-BE6F-B4FA60C07F57}" presName="childNode" presStyleLbl="node1" presStyleIdx="3" presStyleCnt="4">
        <dgm:presLayoutVars>
          <dgm:bulletEnabled val="1"/>
        </dgm:presLayoutVars>
      </dgm:prSet>
      <dgm:spPr/>
      <dgm:t>
        <a:bodyPr/>
        <a:lstStyle/>
        <a:p>
          <a:endParaRPr lang="en-US"/>
        </a:p>
      </dgm:t>
    </dgm:pt>
    <dgm:pt modelId="{F50BD907-D5ED-4A12-AC55-7D4933D2B009}" type="pres">
      <dgm:prSet presAssocID="{7D48A9EF-6D09-41AA-BE6F-B4FA60C07F57}" presName="parentNode" presStyleLbl="revTx" presStyleIdx="3" presStyleCnt="4">
        <dgm:presLayoutVars>
          <dgm:chMax val="0"/>
          <dgm:bulletEnabled val="1"/>
        </dgm:presLayoutVars>
      </dgm:prSet>
      <dgm:spPr/>
      <dgm:t>
        <a:bodyPr/>
        <a:lstStyle/>
        <a:p>
          <a:endParaRPr lang="en-US"/>
        </a:p>
      </dgm:t>
    </dgm:pt>
  </dgm:ptLst>
  <dgm:cxnLst>
    <dgm:cxn modelId="{E6F29661-FFA6-4BD9-8077-66CBC6C3B08F}" srcId="{F98BF158-1C0E-4E20-8127-BBD360CE2C02}" destId="{08271AEC-856B-4B36-8908-13B2EF168185}" srcOrd="0" destOrd="0" parTransId="{2F03A837-6297-4BEC-ADDC-EC6D239EB880}" sibTransId="{DD177627-B0FF-4008-BA71-988D9F5ABE67}"/>
    <dgm:cxn modelId="{0A4DAD24-DC7F-4EF4-8589-0179403E7386}" type="presOf" srcId="{F98BF158-1C0E-4E20-8127-BBD360CE2C02}" destId="{B0E331A3-C345-4733-BF18-3D65ED7C68F2}" srcOrd="0" destOrd="0" presId="urn:microsoft.com/office/officeart/2005/8/layout/hList2"/>
    <dgm:cxn modelId="{714109ED-B74B-468E-BBD1-C28A75933426}" type="presOf" srcId="{CFF65A6E-274B-4966-A06B-C1E8CE548497}" destId="{3B4C2701-6CFF-4471-84FD-3EDFDBF86DD3}" srcOrd="0" destOrd="0" presId="urn:microsoft.com/office/officeart/2005/8/layout/hList2"/>
    <dgm:cxn modelId="{CD1D88D8-239F-4367-A9AB-52BD6AF18FB6}" srcId="{F98BF158-1C0E-4E20-8127-BBD360CE2C02}" destId="{7D48A9EF-6D09-41AA-BE6F-B4FA60C07F57}" srcOrd="3" destOrd="0" parTransId="{28A721EE-3886-4B6D-A336-B846D8E07A9B}" sibTransId="{CDED0ED0-D80E-4309-AF84-1DB8F751C77C}"/>
    <dgm:cxn modelId="{77C99A51-1024-4149-AC49-A6A51FDCD157}" type="presOf" srcId="{54E3AC67-3F66-43ED-9362-48EE7F530EBC}" destId="{827C820B-F9A1-49CB-B525-D3D3D71777FD}" srcOrd="0" destOrd="0" presId="urn:microsoft.com/office/officeart/2005/8/layout/hList2"/>
    <dgm:cxn modelId="{4FDE0F59-21AD-4640-ABB1-F614791D015D}" srcId="{CFF65A6E-274B-4966-A06B-C1E8CE548497}" destId="{97562E00-F539-4C50-B5DA-AD594EFB8D4A}" srcOrd="0" destOrd="0" parTransId="{D942F860-ED0A-4162-BE4B-D9F317021B5B}" sibTransId="{807FE947-DEA3-4F0E-9FC7-2FAABD85E850}"/>
    <dgm:cxn modelId="{AE930C45-C07E-44B5-BDDB-84A8D9525A54}" type="presOf" srcId="{7D48A9EF-6D09-41AA-BE6F-B4FA60C07F57}" destId="{F50BD907-D5ED-4A12-AC55-7D4933D2B009}" srcOrd="0" destOrd="0" presId="urn:microsoft.com/office/officeart/2005/8/layout/hList2"/>
    <dgm:cxn modelId="{439DC4BE-B66C-4108-8037-DF888DEFAFA3}" srcId="{08271AEC-856B-4B36-8908-13B2EF168185}" destId="{8C5E7C65-F075-490D-A52D-EA0093799743}" srcOrd="0" destOrd="0" parTransId="{D228512B-812C-4D97-A7A8-15BAD8AB1573}" sibTransId="{39C8C075-BD4D-437E-A0C5-EFBF82362862}"/>
    <dgm:cxn modelId="{28A22BCF-A5B4-4A74-B248-E05DF40FDAB1}" srcId="{7D48A9EF-6D09-41AA-BE6F-B4FA60C07F57}" destId="{54E3AC67-3F66-43ED-9362-48EE7F530EBC}" srcOrd="0" destOrd="0" parTransId="{3F81CA68-2549-4644-A86C-2FB4DDCD9DBF}" sibTransId="{9B636482-A01F-41E1-B145-36DA056DA03D}"/>
    <dgm:cxn modelId="{9B3A661E-9BB4-4A62-8D22-40BD8EEF0752}" srcId="{F98BF158-1C0E-4E20-8127-BBD360CE2C02}" destId="{C64575DB-2F05-4A19-B749-6DC5AC0C29E4}" srcOrd="2" destOrd="0" parTransId="{A09A0F71-BF8E-4A83-B289-F7B13D6584AD}" sibTransId="{5ECF395B-BCA6-4DFA-ABAF-9B4CAE858CCB}"/>
    <dgm:cxn modelId="{AE2BE9CF-FF3D-4989-9A19-7B42E7525A7F}" type="presOf" srcId="{97562E00-F539-4C50-B5DA-AD594EFB8D4A}" destId="{C23B592E-1802-45AB-B5C2-C1C9274E96AC}" srcOrd="0" destOrd="0" presId="urn:microsoft.com/office/officeart/2005/8/layout/hList2"/>
    <dgm:cxn modelId="{B6397D85-F027-4114-A2A6-903D70E53BF0}" srcId="{08271AEC-856B-4B36-8908-13B2EF168185}" destId="{9CEAB96D-BB1D-4E39-A102-73D0C83C36BD}" srcOrd="1" destOrd="0" parTransId="{AE46351D-969A-4E10-98FE-FDAD1A0BDA14}" sibTransId="{60216C00-35B4-4D09-A277-269F8C4E30E1}"/>
    <dgm:cxn modelId="{B4D11017-E8C4-44C0-B6DC-9D8B0258EBE5}" srcId="{F98BF158-1C0E-4E20-8127-BBD360CE2C02}" destId="{CFF65A6E-274B-4966-A06B-C1E8CE548497}" srcOrd="1" destOrd="0" parTransId="{73BA3F7C-6A29-4F0B-9CBC-F1145423932D}" sibTransId="{6CC84EAE-CF14-4AB5-853E-B78302C22A24}"/>
    <dgm:cxn modelId="{45222E6E-059A-442F-BFAC-DF6C59E9935E}" type="presOf" srcId="{9CEAB96D-BB1D-4E39-A102-73D0C83C36BD}" destId="{ABD9261D-45E4-42EA-A452-8494EC89E852}" srcOrd="0" destOrd="1" presId="urn:microsoft.com/office/officeart/2005/8/layout/hList2"/>
    <dgm:cxn modelId="{ECD1B03D-6D94-4AAA-A4AD-21585850CDC3}" type="presOf" srcId="{08271AEC-856B-4B36-8908-13B2EF168185}" destId="{B14BDE86-6A5A-4345-962A-631466386915}" srcOrd="0" destOrd="0" presId="urn:microsoft.com/office/officeart/2005/8/layout/hList2"/>
    <dgm:cxn modelId="{2BBC05F0-F0F4-487A-9A55-14081FA69FD4}" srcId="{C64575DB-2F05-4A19-B749-6DC5AC0C29E4}" destId="{50EF0239-E7DB-4704-B83E-1270B193B5CA}" srcOrd="0" destOrd="0" parTransId="{1DD0F7B3-F233-4B09-9CCB-F045764D76AA}" sibTransId="{49161EE7-44F1-4A17-97E4-AEB77D0ECF9E}"/>
    <dgm:cxn modelId="{FA06F12B-1E30-4A87-8B91-859CF8E624B6}" type="presOf" srcId="{50EF0239-E7DB-4704-B83E-1270B193B5CA}" destId="{4F027EE7-09ED-40AD-B4EB-5381BAC97C1C}" srcOrd="0" destOrd="0" presId="urn:microsoft.com/office/officeart/2005/8/layout/hList2"/>
    <dgm:cxn modelId="{A243D8FC-D24D-4DE1-92CD-4627E7D01E4B}" type="presOf" srcId="{C64575DB-2F05-4A19-B749-6DC5AC0C29E4}" destId="{A8951296-76C0-432E-8DE5-36E5389463D4}" srcOrd="0" destOrd="0" presId="urn:microsoft.com/office/officeart/2005/8/layout/hList2"/>
    <dgm:cxn modelId="{F19A0F33-1FA5-4C03-8574-21F1FEBC2E9E}" type="presOf" srcId="{8C5E7C65-F075-490D-A52D-EA0093799743}" destId="{ABD9261D-45E4-42EA-A452-8494EC89E852}" srcOrd="0" destOrd="0" presId="urn:microsoft.com/office/officeart/2005/8/layout/hList2"/>
    <dgm:cxn modelId="{8089C7F5-9BA2-4464-AC53-48063C2B4B6B}" type="presParOf" srcId="{B0E331A3-C345-4733-BF18-3D65ED7C68F2}" destId="{CCE3D995-8EE6-48A0-8226-7873231F516B}" srcOrd="0" destOrd="0" presId="urn:microsoft.com/office/officeart/2005/8/layout/hList2"/>
    <dgm:cxn modelId="{18C049AB-9C92-4F02-97A8-7747A18B0457}" type="presParOf" srcId="{CCE3D995-8EE6-48A0-8226-7873231F516B}" destId="{C0EB1E25-7EB4-42B9-9A5A-4D73019B2986}" srcOrd="0" destOrd="0" presId="urn:microsoft.com/office/officeart/2005/8/layout/hList2"/>
    <dgm:cxn modelId="{3892C8BF-D700-49CC-8F0D-E5190EA33053}" type="presParOf" srcId="{CCE3D995-8EE6-48A0-8226-7873231F516B}" destId="{ABD9261D-45E4-42EA-A452-8494EC89E852}" srcOrd="1" destOrd="0" presId="urn:microsoft.com/office/officeart/2005/8/layout/hList2"/>
    <dgm:cxn modelId="{36CF4134-18D4-485A-8EFD-9CA3F143C1AF}" type="presParOf" srcId="{CCE3D995-8EE6-48A0-8226-7873231F516B}" destId="{B14BDE86-6A5A-4345-962A-631466386915}" srcOrd="2" destOrd="0" presId="urn:microsoft.com/office/officeart/2005/8/layout/hList2"/>
    <dgm:cxn modelId="{AE3EE31E-116D-4E60-B32C-67CA39521999}" type="presParOf" srcId="{B0E331A3-C345-4733-BF18-3D65ED7C68F2}" destId="{8D3B4FB3-1DC7-4637-BAFC-BBA32BBA7C4C}" srcOrd="1" destOrd="0" presId="urn:microsoft.com/office/officeart/2005/8/layout/hList2"/>
    <dgm:cxn modelId="{FF0C2425-0ADE-45A2-9351-92B6583ECFD2}" type="presParOf" srcId="{B0E331A3-C345-4733-BF18-3D65ED7C68F2}" destId="{D547F0F5-D1E8-4FBC-9DA4-AA6158AFF883}" srcOrd="2" destOrd="0" presId="urn:microsoft.com/office/officeart/2005/8/layout/hList2"/>
    <dgm:cxn modelId="{0C289018-A8FD-4ED7-B68B-4A70A64B6F6A}" type="presParOf" srcId="{D547F0F5-D1E8-4FBC-9DA4-AA6158AFF883}" destId="{CA3AFFC0-CA99-4C25-9076-393E9FBAB8BF}" srcOrd="0" destOrd="0" presId="urn:microsoft.com/office/officeart/2005/8/layout/hList2"/>
    <dgm:cxn modelId="{F4429BCD-CF06-471B-A5EF-73C9DB3798F3}" type="presParOf" srcId="{D547F0F5-D1E8-4FBC-9DA4-AA6158AFF883}" destId="{C23B592E-1802-45AB-B5C2-C1C9274E96AC}" srcOrd="1" destOrd="0" presId="urn:microsoft.com/office/officeart/2005/8/layout/hList2"/>
    <dgm:cxn modelId="{EDC94D7C-7E91-4953-9A7B-593810447222}" type="presParOf" srcId="{D547F0F5-D1E8-4FBC-9DA4-AA6158AFF883}" destId="{3B4C2701-6CFF-4471-84FD-3EDFDBF86DD3}" srcOrd="2" destOrd="0" presId="urn:microsoft.com/office/officeart/2005/8/layout/hList2"/>
    <dgm:cxn modelId="{D803A820-AB42-433C-A421-2E0175B9FCC6}" type="presParOf" srcId="{B0E331A3-C345-4733-BF18-3D65ED7C68F2}" destId="{36D8D950-8C96-4751-8FF7-F9149C0211B0}" srcOrd="3" destOrd="0" presId="urn:microsoft.com/office/officeart/2005/8/layout/hList2"/>
    <dgm:cxn modelId="{3D7C29D5-FD1A-4D75-A06E-742757EA9372}" type="presParOf" srcId="{B0E331A3-C345-4733-BF18-3D65ED7C68F2}" destId="{6A7EC148-2AEE-4DAE-B7BD-D75B9BF5AF29}" srcOrd="4" destOrd="0" presId="urn:microsoft.com/office/officeart/2005/8/layout/hList2"/>
    <dgm:cxn modelId="{EF7010CE-52A3-4C85-8B3C-829D50ADC2A4}" type="presParOf" srcId="{6A7EC148-2AEE-4DAE-B7BD-D75B9BF5AF29}" destId="{D9C718F0-C940-42DE-9980-0F5964D8F12A}" srcOrd="0" destOrd="0" presId="urn:microsoft.com/office/officeart/2005/8/layout/hList2"/>
    <dgm:cxn modelId="{B2A38E94-D2EE-4C20-A9B7-31569A48A6B3}" type="presParOf" srcId="{6A7EC148-2AEE-4DAE-B7BD-D75B9BF5AF29}" destId="{4F027EE7-09ED-40AD-B4EB-5381BAC97C1C}" srcOrd="1" destOrd="0" presId="urn:microsoft.com/office/officeart/2005/8/layout/hList2"/>
    <dgm:cxn modelId="{DDE5A76C-2194-4C08-8AE3-E4D300AA16A6}" type="presParOf" srcId="{6A7EC148-2AEE-4DAE-B7BD-D75B9BF5AF29}" destId="{A8951296-76C0-432E-8DE5-36E5389463D4}" srcOrd="2" destOrd="0" presId="urn:microsoft.com/office/officeart/2005/8/layout/hList2"/>
    <dgm:cxn modelId="{BFE3DB38-1193-48E0-B5AD-C14FE1B065AB}" type="presParOf" srcId="{B0E331A3-C345-4733-BF18-3D65ED7C68F2}" destId="{5F2187DC-51AA-4A60-A2BD-3E5BAE43A090}" srcOrd="5" destOrd="0" presId="urn:microsoft.com/office/officeart/2005/8/layout/hList2"/>
    <dgm:cxn modelId="{0595116C-68C1-4C67-9A59-DA049087152B}" type="presParOf" srcId="{B0E331A3-C345-4733-BF18-3D65ED7C68F2}" destId="{1E994D18-63C1-40DE-A342-37616145B31E}" srcOrd="6" destOrd="0" presId="urn:microsoft.com/office/officeart/2005/8/layout/hList2"/>
    <dgm:cxn modelId="{5A39E8E3-4B8C-4327-ACFC-7D69834427FD}" type="presParOf" srcId="{1E994D18-63C1-40DE-A342-37616145B31E}" destId="{B9CE5706-58AD-4618-BCC8-9CDA6303D9FA}" srcOrd="0" destOrd="0" presId="urn:microsoft.com/office/officeart/2005/8/layout/hList2"/>
    <dgm:cxn modelId="{0BAD7BDF-D50C-48EB-84A6-CF4786198B9E}" type="presParOf" srcId="{1E994D18-63C1-40DE-A342-37616145B31E}" destId="{827C820B-F9A1-49CB-B525-D3D3D71777FD}" srcOrd="1" destOrd="0" presId="urn:microsoft.com/office/officeart/2005/8/layout/hList2"/>
    <dgm:cxn modelId="{82E5439B-11FE-46B1-B5BE-AE7D875583ED}" type="presParOf" srcId="{1E994D18-63C1-40DE-A342-37616145B31E}" destId="{F50BD907-D5ED-4A12-AC55-7D4933D2B00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D64DCA-FE59-4C9D-9D6A-ACA9B16F6EB9}" type="doc">
      <dgm:prSet loTypeId="urn:microsoft.com/office/officeart/2005/8/layout/chevron2" loCatId="list" qsTypeId="urn:microsoft.com/office/officeart/2005/8/quickstyle/3d1" qsCatId="3D" csTypeId="urn:microsoft.com/office/officeart/2005/8/colors/colorful1" csCatId="colorful" phldr="1"/>
      <dgm:spPr/>
      <dgm:t>
        <a:bodyPr/>
        <a:lstStyle/>
        <a:p>
          <a:endParaRPr lang="en-US"/>
        </a:p>
      </dgm:t>
    </dgm:pt>
    <dgm:pt modelId="{E4972B33-62DA-489B-9EC1-9609C837E516}">
      <dgm:prSet phldrT="[Text]" phldr="1"/>
      <dgm:spPr/>
      <dgm:t>
        <a:bodyPr/>
        <a:lstStyle/>
        <a:p>
          <a:endParaRPr lang="en-US"/>
        </a:p>
      </dgm:t>
    </dgm:pt>
    <dgm:pt modelId="{A9AC71D3-A7B7-4632-A67E-468D4D1F0A42}" type="parTrans" cxnId="{B7B9730B-C961-4811-B142-957EB8BFFB06}">
      <dgm:prSet/>
      <dgm:spPr/>
      <dgm:t>
        <a:bodyPr/>
        <a:lstStyle/>
        <a:p>
          <a:endParaRPr lang="en-US"/>
        </a:p>
      </dgm:t>
    </dgm:pt>
    <dgm:pt modelId="{156E37ED-1180-42E6-AEEA-B8C5D4280368}" type="sibTrans" cxnId="{B7B9730B-C961-4811-B142-957EB8BFFB06}">
      <dgm:prSet/>
      <dgm:spPr/>
      <dgm:t>
        <a:bodyPr/>
        <a:lstStyle/>
        <a:p>
          <a:endParaRPr lang="en-US"/>
        </a:p>
      </dgm:t>
    </dgm:pt>
    <dgm:pt modelId="{28E31CAC-23E3-4923-B60C-47CDE2211AE5}">
      <dgm:prSet phldrT="[Text]"/>
      <dgm:spPr/>
      <dgm:t>
        <a:bodyPr/>
        <a:lstStyle/>
        <a:p>
          <a:r>
            <a:rPr lang="en-US" dirty="0" smtClean="0"/>
            <a:t>Majority of programs met targets</a:t>
          </a:r>
          <a:endParaRPr lang="en-US" dirty="0"/>
        </a:p>
      </dgm:t>
    </dgm:pt>
    <dgm:pt modelId="{4650C704-F4AA-458E-ACA5-D29B3A60CC70}" type="parTrans" cxnId="{07F1512D-6810-4401-B5FD-6D12DC722669}">
      <dgm:prSet/>
      <dgm:spPr/>
      <dgm:t>
        <a:bodyPr/>
        <a:lstStyle/>
        <a:p>
          <a:endParaRPr lang="en-US"/>
        </a:p>
      </dgm:t>
    </dgm:pt>
    <dgm:pt modelId="{CCBA4874-F6E7-4FE8-9A37-18936F3B27AF}" type="sibTrans" cxnId="{07F1512D-6810-4401-B5FD-6D12DC722669}">
      <dgm:prSet/>
      <dgm:spPr/>
      <dgm:t>
        <a:bodyPr/>
        <a:lstStyle/>
        <a:p>
          <a:endParaRPr lang="en-US"/>
        </a:p>
      </dgm:t>
    </dgm:pt>
    <dgm:pt modelId="{94E5B1DB-6F1B-4C2A-ACDD-CB673A99173D}">
      <dgm:prSet phldrT="[Text]" phldr="1"/>
      <dgm:spPr/>
      <dgm:t>
        <a:bodyPr/>
        <a:lstStyle/>
        <a:p>
          <a:endParaRPr lang="en-US" dirty="0"/>
        </a:p>
      </dgm:t>
    </dgm:pt>
    <dgm:pt modelId="{D3BE627F-FEAF-4363-97EC-A5066173328C}" type="parTrans" cxnId="{740A7DD3-D79B-47EB-9B6E-AEC86608D12D}">
      <dgm:prSet/>
      <dgm:spPr/>
      <dgm:t>
        <a:bodyPr/>
        <a:lstStyle/>
        <a:p>
          <a:endParaRPr lang="en-US"/>
        </a:p>
      </dgm:t>
    </dgm:pt>
    <dgm:pt modelId="{566BF5E3-85B5-4788-90CD-3AB6C4CEED5F}" type="sibTrans" cxnId="{740A7DD3-D79B-47EB-9B6E-AEC86608D12D}">
      <dgm:prSet/>
      <dgm:spPr/>
      <dgm:t>
        <a:bodyPr/>
        <a:lstStyle/>
        <a:p>
          <a:endParaRPr lang="en-US"/>
        </a:p>
      </dgm:t>
    </dgm:pt>
    <dgm:pt modelId="{B7ADE1A6-8525-4033-BEC3-BDCED2865B73}">
      <dgm:prSet phldrT="[Text]"/>
      <dgm:spPr/>
      <dgm:t>
        <a:bodyPr/>
        <a:lstStyle/>
        <a:p>
          <a:r>
            <a:rPr lang="en-US" dirty="0" smtClean="0"/>
            <a:t>Sharing of strategies across programs helps sustainability</a:t>
          </a:r>
          <a:endParaRPr lang="en-US" dirty="0"/>
        </a:p>
      </dgm:t>
    </dgm:pt>
    <dgm:pt modelId="{D23FBC50-D695-49E8-B218-58959AF3DF70}" type="parTrans" cxnId="{EDFF8F29-3853-4FBA-8DBE-0839447A8321}">
      <dgm:prSet/>
      <dgm:spPr/>
      <dgm:t>
        <a:bodyPr/>
        <a:lstStyle/>
        <a:p>
          <a:endParaRPr lang="en-US"/>
        </a:p>
      </dgm:t>
    </dgm:pt>
    <dgm:pt modelId="{568CDC5C-F53E-4D0B-921F-8A1CA759C280}" type="sibTrans" cxnId="{EDFF8F29-3853-4FBA-8DBE-0839447A8321}">
      <dgm:prSet/>
      <dgm:spPr/>
      <dgm:t>
        <a:bodyPr/>
        <a:lstStyle/>
        <a:p>
          <a:endParaRPr lang="en-US"/>
        </a:p>
      </dgm:t>
    </dgm:pt>
    <dgm:pt modelId="{000C98EB-27CF-4202-8E6E-76604ECCAAE1}">
      <dgm:prSet phldrT="[Text]" phldr="1"/>
      <dgm:spPr>
        <a:solidFill>
          <a:schemeClr val="accent4">
            <a:lumMod val="60000"/>
            <a:lumOff val="40000"/>
          </a:schemeClr>
        </a:solidFill>
      </dgm:spPr>
      <dgm:t>
        <a:bodyPr/>
        <a:lstStyle/>
        <a:p>
          <a:endParaRPr lang="en-US" dirty="0"/>
        </a:p>
      </dgm:t>
    </dgm:pt>
    <dgm:pt modelId="{EB430E6B-F29C-4780-969E-281672E1DE3A}" type="parTrans" cxnId="{D3025DCA-6582-479D-B7A1-4B706E599229}">
      <dgm:prSet/>
      <dgm:spPr/>
      <dgm:t>
        <a:bodyPr/>
        <a:lstStyle/>
        <a:p>
          <a:endParaRPr lang="en-US"/>
        </a:p>
      </dgm:t>
    </dgm:pt>
    <dgm:pt modelId="{E1B50FE1-9B13-47A2-AFB0-77E4C00DD9EE}" type="sibTrans" cxnId="{D3025DCA-6582-479D-B7A1-4B706E599229}">
      <dgm:prSet/>
      <dgm:spPr/>
      <dgm:t>
        <a:bodyPr/>
        <a:lstStyle/>
        <a:p>
          <a:endParaRPr lang="en-US"/>
        </a:p>
      </dgm:t>
    </dgm:pt>
    <dgm:pt modelId="{7F9FE200-1544-4451-AA93-0F870A0FDE7C}">
      <dgm:prSet phldrT="[Text]"/>
      <dgm:spPr/>
      <dgm:t>
        <a:bodyPr/>
        <a:lstStyle/>
        <a:p>
          <a:r>
            <a:rPr lang="en-US" dirty="0" smtClean="0"/>
            <a:t>Programs strengthened PBIS</a:t>
          </a:r>
          <a:endParaRPr lang="en-US" dirty="0"/>
        </a:p>
      </dgm:t>
    </dgm:pt>
    <dgm:pt modelId="{A98C8C14-360D-4BEB-A453-3AD6CF05DF48}" type="parTrans" cxnId="{B478D738-7BF5-4949-9D21-FE7018027BBF}">
      <dgm:prSet/>
      <dgm:spPr/>
      <dgm:t>
        <a:bodyPr/>
        <a:lstStyle/>
        <a:p>
          <a:endParaRPr lang="en-US"/>
        </a:p>
      </dgm:t>
    </dgm:pt>
    <dgm:pt modelId="{9727B118-0E12-4D68-93CE-AC8AD13854B9}" type="sibTrans" cxnId="{B478D738-7BF5-4949-9D21-FE7018027BBF}">
      <dgm:prSet/>
      <dgm:spPr/>
      <dgm:t>
        <a:bodyPr/>
        <a:lstStyle/>
        <a:p>
          <a:endParaRPr lang="en-US"/>
        </a:p>
      </dgm:t>
    </dgm:pt>
    <dgm:pt modelId="{0245A262-40BB-4675-BBD8-50F89A80AA90}">
      <dgm:prSet/>
      <dgm:spPr/>
      <dgm:t>
        <a:bodyPr/>
        <a:lstStyle/>
        <a:p>
          <a:endParaRPr lang="en-US" dirty="0"/>
        </a:p>
      </dgm:t>
    </dgm:pt>
    <dgm:pt modelId="{4E6C1AAC-8860-463D-A884-3C3C6A428BE7}" type="parTrans" cxnId="{3B7EF0D9-E384-4D4E-96CE-CB3216E3D63B}">
      <dgm:prSet/>
      <dgm:spPr/>
      <dgm:t>
        <a:bodyPr/>
        <a:lstStyle/>
        <a:p>
          <a:endParaRPr lang="en-US"/>
        </a:p>
      </dgm:t>
    </dgm:pt>
    <dgm:pt modelId="{5C58EAA5-1141-4DC1-B8B8-48A1C5B0C32E}" type="sibTrans" cxnId="{3B7EF0D9-E384-4D4E-96CE-CB3216E3D63B}">
      <dgm:prSet/>
      <dgm:spPr/>
      <dgm:t>
        <a:bodyPr/>
        <a:lstStyle/>
        <a:p>
          <a:endParaRPr lang="en-US"/>
        </a:p>
      </dgm:t>
    </dgm:pt>
    <dgm:pt modelId="{DC93C680-F102-4416-9F2D-F401AD6B9A94}">
      <dgm:prSet/>
      <dgm:spPr/>
      <dgm:t>
        <a:bodyPr/>
        <a:lstStyle/>
        <a:p>
          <a:endParaRPr lang="en-US"/>
        </a:p>
      </dgm:t>
    </dgm:pt>
    <dgm:pt modelId="{10B5CE23-7459-4B1C-B0AB-67FDD6642BC7}" type="parTrans" cxnId="{4C396A99-7038-4DC0-95D2-FA657FE1736B}">
      <dgm:prSet/>
      <dgm:spPr/>
      <dgm:t>
        <a:bodyPr/>
        <a:lstStyle/>
        <a:p>
          <a:endParaRPr lang="en-US"/>
        </a:p>
      </dgm:t>
    </dgm:pt>
    <dgm:pt modelId="{CCD576E0-C269-4123-8A52-CF1F2970A567}" type="sibTrans" cxnId="{4C396A99-7038-4DC0-95D2-FA657FE1736B}">
      <dgm:prSet/>
      <dgm:spPr/>
      <dgm:t>
        <a:bodyPr/>
        <a:lstStyle/>
        <a:p>
          <a:endParaRPr lang="en-US"/>
        </a:p>
      </dgm:t>
    </dgm:pt>
    <dgm:pt modelId="{91B5C963-C37C-41AC-8EC8-0FC684A81228}">
      <dgm:prSet/>
      <dgm:spPr/>
      <dgm:t>
        <a:bodyPr/>
        <a:lstStyle/>
        <a:p>
          <a:r>
            <a:rPr lang="en-US" dirty="0" smtClean="0"/>
            <a:t>Partnering with PA Arc strengthened family engagement</a:t>
          </a:r>
          <a:endParaRPr lang="en-US" dirty="0"/>
        </a:p>
      </dgm:t>
    </dgm:pt>
    <dgm:pt modelId="{5500D116-1924-4298-843E-B5F500E1C27D}" type="parTrans" cxnId="{857A8FE6-86C7-4484-AA28-6856A5E022E4}">
      <dgm:prSet/>
      <dgm:spPr/>
      <dgm:t>
        <a:bodyPr/>
        <a:lstStyle/>
        <a:p>
          <a:endParaRPr lang="en-US"/>
        </a:p>
      </dgm:t>
    </dgm:pt>
    <dgm:pt modelId="{F454D351-3989-44F3-AB01-EC28D13373FE}" type="sibTrans" cxnId="{857A8FE6-86C7-4484-AA28-6856A5E022E4}">
      <dgm:prSet/>
      <dgm:spPr/>
      <dgm:t>
        <a:bodyPr/>
        <a:lstStyle/>
        <a:p>
          <a:endParaRPr lang="en-US"/>
        </a:p>
      </dgm:t>
    </dgm:pt>
    <dgm:pt modelId="{A74F1A56-D996-4053-96F1-0802F3EE3BF1}" type="pres">
      <dgm:prSet presAssocID="{97D64DCA-FE59-4C9D-9D6A-ACA9B16F6EB9}" presName="linearFlow" presStyleCnt="0">
        <dgm:presLayoutVars>
          <dgm:dir/>
          <dgm:animLvl val="lvl"/>
          <dgm:resizeHandles val="exact"/>
        </dgm:presLayoutVars>
      </dgm:prSet>
      <dgm:spPr/>
      <dgm:t>
        <a:bodyPr/>
        <a:lstStyle/>
        <a:p>
          <a:endParaRPr lang="en-US"/>
        </a:p>
      </dgm:t>
    </dgm:pt>
    <dgm:pt modelId="{FA0D8DA7-CB82-4845-8D18-E0042ADC5DB9}" type="pres">
      <dgm:prSet presAssocID="{E4972B33-62DA-489B-9EC1-9609C837E516}" presName="composite" presStyleCnt="0"/>
      <dgm:spPr/>
    </dgm:pt>
    <dgm:pt modelId="{C25926C7-16FF-4C5E-AFD5-3FD1B8E31AD1}" type="pres">
      <dgm:prSet presAssocID="{E4972B33-62DA-489B-9EC1-9609C837E516}" presName="parentText" presStyleLbl="alignNode1" presStyleIdx="0" presStyleCnt="4">
        <dgm:presLayoutVars>
          <dgm:chMax val="1"/>
          <dgm:bulletEnabled val="1"/>
        </dgm:presLayoutVars>
      </dgm:prSet>
      <dgm:spPr/>
      <dgm:t>
        <a:bodyPr/>
        <a:lstStyle/>
        <a:p>
          <a:endParaRPr lang="en-US"/>
        </a:p>
      </dgm:t>
    </dgm:pt>
    <dgm:pt modelId="{7E7442B1-4888-499D-B622-2DEDB3446FD6}" type="pres">
      <dgm:prSet presAssocID="{E4972B33-62DA-489B-9EC1-9609C837E516}" presName="descendantText" presStyleLbl="alignAcc1" presStyleIdx="0" presStyleCnt="4">
        <dgm:presLayoutVars>
          <dgm:bulletEnabled val="1"/>
        </dgm:presLayoutVars>
      </dgm:prSet>
      <dgm:spPr/>
      <dgm:t>
        <a:bodyPr/>
        <a:lstStyle/>
        <a:p>
          <a:endParaRPr lang="en-US"/>
        </a:p>
      </dgm:t>
    </dgm:pt>
    <dgm:pt modelId="{C09FA1FA-E8D3-4ABF-A39B-67FE887B5F41}" type="pres">
      <dgm:prSet presAssocID="{156E37ED-1180-42E6-AEEA-B8C5D4280368}" presName="sp" presStyleCnt="0"/>
      <dgm:spPr/>
    </dgm:pt>
    <dgm:pt modelId="{BA7F9C1D-FE52-485D-A998-CC387B02A25A}" type="pres">
      <dgm:prSet presAssocID="{94E5B1DB-6F1B-4C2A-ACDD-CB673A99173D}" presName="composite" presStyleCnt="0"/>
      <dgm:spPr/>
    </dgm:pt>
    <dgm:pt modelId="{5F6F50F5-E779-48E4-BE4D-6902C2C4F978}" type="pres">
      <dgm:prSet presAssocID="{94E5B1DB-6F1B-4C2A-ACDD-CB673A99173D}" presName="parentText" presStyleLbl="alignNode1" presStyleIdx="1" presStyleCnt="4">
        <dgm:presLayoutVars>
          <dgm:chMax val="1"/>
          <dgm:bulletEnabled val="1"/>
        </dgm:presLayoutVars>
      </dgm:prSet>
      <dgm:spPr/>
      <dgm:t>
        <a:bodyPr/>
        <a:lstStyle/>
        <a:p>
          <a:endParaRPr lang="en-US"/>
        </a:p>
      </dgm:t>
    </dgm:pt>
    <dgm:pt modelId="{682FCB34-F89A-428E-BA7D-EF214D9544CF}" type="pres">
      <dgm:prSet presAssocID="{94E5B1DB-6F1B-4C2A-ACDD-CB673A99173D}" presName="descendantText" presStyleLbl="alignAcc1" presStyleIdx="1" presStyleCnt="4">
        <dgm:presLayoutVars>
          <dgm:bulletEnabled val="1"/>
        </dgm:presLayoutVars>
      </dgm:prSet>
      <dgm:spPr/>
      <dgm:t>
        <a:bodyPr/>
        <a:lstStyle/>
        <a:p>
          <a:endParaRPr lang="en-US"/>
        </a:p>
      </dgm:t>
    </dgm:pt>
    <dgm:pt modelId="{593E7C1D-8A17-40E6-9EDF-E333B1BDB8FE}" type="pres">
      <dgm:prSet presAssocID="{566BF5E3-85B5-4788-90CD-3AB6C4CEED5F}" presName="sp" presStyleCnt="0"/>
      <dgm:spPr/>
    </dgm:pt>
    <dgm:pt modelId="{439B8537-805E-4657-8F01-816A109FA839}" type="pres">
      <dgm:prSet presAssocID="{000C98EB-27CF-4202-8E6E-76604ECCAAE1}" presName="composite" presStyleCnt="0"/>
      <dgm:spPr/>
    </dgm:pt>
    <dgm:pt modelId="{A1036381-B498-41B2-B56C-BA8C025EBF2D}" type="pres">
      <dgm:prSet presAssocID="{000C98EB-27CF-4202-8E6E-76604ECCAAE1}" presName="parentText" presStyleLbl="alignNode1" presStyleIdx="2" presStyleCnt="4">
        <dgm:presLayoutVars>
          <dgm:chMax val="1"/>
          <dgm:bulletEnabled val="1"/>
        </dgm:presLayoutVars>
      </dgm:prSet>
      <dgm:spPr/>
      <dgm:t>
        <a:bodyPr/>
        <a:lstStyle/>
        <a:p>
          <a:endParaRPr lang="en-US"/>
        </a:p>
      </dgm:t>
    </dgm:pt>
    <dgm:pt modelId="{CD86749C-A679-4BDA-A5C4-2B1C7DE192AB}" type="pres">
      <dgm:prSet presAssocID="{000C98EB-27CF-4202-8E6E-76604ECCAAE1}" presName="descendantText" presStyleLbl="alignAcc1" presStyleIdx="2" presStyleCnt="4">
        <dgm:presLayoutVars>
          <dgm:bulletEnabled val="1"/>
        </dgm:presLayoutVars>
      </dgm:prSet>
      <dgm:spPr/>
      <dgm:t>
        <a:bodyPr/>
        <a:lstStyle/>
        <a:p>
          <a:endParaRPr lang="en-US"/>
        </a:p>
      </dgm:t>
    </dgm:pt>
    <dgm:pt modelId="{5BD67E29-4C47-4BFF-8EF0-82B3EE763D14}" type="pres">
      <dgm:prSet presAssocID="{E1B50FE1-9B13-47A2-AFB0-77E4C00DD9EE}" presName="sp" presStyleCnt="0"/>
      <dgm:spPr/>
    </dgm:pt>
    <dgm:pt modelId="{ED5FA752-3657-4D6C-9194-510870F13CF0}" type="pres">
      <dgm:prSet presAssocID="{DC93C680-F102-4416-9F2D-F401AD6B9A94}" presName="composite" presStyleCnt="0"/>
      <dgm:spPr/>
    </dgm:pt>
    <dgm:pt modelId="{14E232FF-DEE4-42C1-8768-C3ACC9D811FB}" type="pres">
      <dgm:prSet presAssocID="{DC93C680-F102-4416-9F2D-F401AD6B9A94}" presName="parentText" presStyleLbl="alignNode1" presStyleIdx="3" presStyleCnt="4">
        <dgm:presLayoutVars>
          <dgm:chMax val="1"/>
          <dgm:bulletEnabled val="1"/>
        </dgm:presLayoutVars>
      </dgm:prSet>
      <dgm:spPr/>
      <dgm:t>
        <a:bodyPr/>
        <a:lstStyle/>
        <a:p>
          <a:endParaRPr lang="en-US"/>
        </a:p>
      </dgm:t>
    </dgm:pt>
    <dgm:pt modelId="{2313D2F1-B4C2-4304-ABE0-13E240F990CC}" type="pres">
      <dgm:prSet presAssocID="{DC93C680-F102-4416-9F2D-F401AD6B9A94}" presName="descendantText" presStyleLbl="alignAcc1" presStyleIdx="3" presStyleCnt="4">
        <dgm:presLayoutVars>
          <dgm:bulletEnabled val="1"/>
        </dgm:presLayoutVars>
      </dgm:prSet>
      <dgm:spPr/>
      <dgm:t>
        <a:bodyPr/>
        <a:lstStyle/>
        <a:p>
          <a:endParaRPr lang="en-US"/>
        </a:p>
      </dgm:t>
    </dgm:pt>
  </dgm:ptLst>
  <dgm:cxnLst>
    <dgm:cxn modelId="{B7B9730B-C961-4811-B142-957EB8BFFB06}" srcId="{97D64DCA-FE59-4C9D-9D6A-ACA9B16F6EB9}" destId="{E4972B33-62DA-489B-9EC1-9609C837E516}" srcOrd="0" destOrd="0" parTransId="{A9AC71D3-A7B7-4632-A67E-468D4D1F0A42}" sibTransId="{156E37ED-1180-42E6-AEEA-B8C5D4280368}"/>
    <dgm:cxn modelId="{8633B142-6F0A-418D-BF8D-6ED510D958DA}" type="presOf" srcId="{7F9FE200-1544-4451-AA93-0F870A0FDE7C}" destId="{CD86749C-A679-4BDA-A5C4-2B1C7DE192AB}" srcOrd="0" destOrd="0" presId="urn:microsoft.com/office/officeart/2005/8/layout/chevron2"/>
    <dgm:cxn modelId="{4BC3EEAE-819D-4A66-AF05-613833A13E5B}" type="presOf" srcId="{DC93C680-F102-4416-9F2D-F401AD6B9A94}" destId="{14E232FF-DEE4-42C1-8768-C3ACC9D811FB}" srcOrd="0" destOrd="0" presId="urn:microsoft.com/office/officeart/2005/8/layout/chevron2"/>
    <dgm:cxn modelId="{857A8FE6-86C7-4484-AA28-6856A5E022E4}" srcId="{DC93C680-F102-4416-9F2D-F401AD6B9A94}" destId="{91B5C963-C37C-41AC-8EC8-0FC684A81228}" srcOrd="0" destOrd="0" parTransId="{5500D116-1924-4298-843E-B5F500E1C27D}" sibTransId="{F454D351-3989-44F3-AB01-EC28D13373FE}"/>
    <dgm:cxn modelId="{D3025DCA-6582-479D-B7A1-4B706E599229}" srcId="{97D64DCA-FE59-4C9D-9D6A-ACA9B16F6EB9}" destId="{000C98EB-27CF-4202-8E6E-76604ECCAAE1}" srcOrd="2" destOrd="0" parTransId="{EB430E6B-F29C-4780-969E-281672E1DE3A}" sibTransId="{E1B50FE1-9B13-47A2-AFB0-77E4C00DD9EE}"/>
    <dgm:cxn modelId="{07F1512D-6810-4401-B5FD-6D12DC722669}" srcId="{E4972B33-62DA-489B-9EC1-9609C837E516}" destId="{28E31CAC-23E3-4923-B60C-47CDE2211AE5}" srcOrd="0" destOrd="0" parTransId="{4650C704-F4AA-458E-ACA5-D29B3A60CC70}" sibTransId="{CCBA4874-F6E7-4FE8-9A37-18936F3B27AF}"/>
    <dgm:cxn modelId="{83CE8AD9-327A-43B7-B83A-1DF8B3373E37}" type="presOf" srcId="{0245A262-40BB-4675-BBD8-50F89A80AA90}" destId="{7E7442B1-4888-499D-B622-2DEDB3446FD6}" srcOrd="0" destOrd="1" presId="urn:microsoft.com/office/officeart/2005/8/layout/chevron2"/>
    <dgm:cxn modelId="{740A7DD3-D79B-47EB-9B6E-AEC86608D12D}" srcId="{97D64DCA-FE59-4C9D-9D6A-ACA9B16F6EB9}" destId="{94E5B1DB-6F1B-4C2A-ACDD-CB673A99173D}" srcOrd="1" destOrd="0" parTransId="{D3BE627F-FEAF-4363-97EC-A5066173328C}" sibTransId="{566BF5E3-85B5-4788-90CD-3AB6C4CEED5F}"/>
    <dgm:cxn modelId="{E91B2786-34BF-4647-BFDF-944E5B341E91}" type="presOf" srcId="{94E5B1DB-6F1B-4C2A-ACDD-CB673A99173D}" destId="{5F6F50F5-E779-48E4-BE4D-6902C2C4F978}" srcOrd="0" destOrd="0" presId="urn:microsoft.com/office/officeart/2005/8/layout/chevron2"/>
    <dgm:cxn modelId="{9C145A7A-151D-4CE7-9370-75142785EAE4}" type="presOf" srcId="{000C98EB-27CF-4202-8E6E-76604ECCAAE1}" destId="{A1036381-B498-41B2-B56C-BA8C025EBF2D}" srcOrd="0" destOrd="0" presId="urn:microsoft.com/office/officeart/2005/8/layout/chevron2"/>
    <dgm:cxn modelId="{3B7EF0D9-E384-4D4E-96CE-CB3216E3D63B}" srcId="{E4972B33-62DA-489B-9EC1-9609C837E516}" destId="{0245A262-40BB-4675-BBD8-50F89A80AA90}" srcOrd="1" destOrd="0" parTransId="{4E6C1AAC-8860-463D-A884-3C3C6A428BE7}" sibTransId="{5C58EAA5-1141-4DC1-B8B8-48A1C5B0C32E}"/>
    <dgm:cxn modelId="{C5DD004B-F1A3-4427-BED7-86211D6DEB70}" type="presOf" srcId="{97D64DCA-FE59-4C9D-9D6A-ACA9B16F6EB9}" destId="{A74F1A56-D996-4053-96F1-0802F3EE3BF1}" srcOrd="0" destOrd="0" presId="urn:microsoft.com/office/officeart/2005/8/layout/chevron2"/>
    <dgm:cxn modelId="{C743270C-3F6A-4595-BBD0-CE8E3247074A}" type="presOf" srcId="{91B5C963-C37C-41AC-8EC8-0FC684A81228}" destId="{2313D2F1-B4C2-4304-ABE0-13E240F990CC}" srcOrd="0" destOrd="0" presId="urn:microsoft.com/office/officeart/2005/8/layout/chevron2"/>
    <dgm:cxn modelId="{4C396A99-7038-4DC0-95D2-FA657FE1736B}" srcId="{97D64DCA-FE59-4C9D-9D6A-ACA9B16F6EB9}" destId="{DC93C680-F102-4416-9F2D-F401AD6B9A94}" srcOrd="3" destOrd="0" parTransId="{10B5CE23-7459-4B1C-B0AB-67FDD6642BC7}" sibTransId="{CCD576E0-C269-4123-8A52-CF1F2970A567}"/>
    <dgm:cxn modelId="{C5299DAA-B415-40B7-B237-1969DD4C4EB3}" type="presOf" srcId="{B7ADE1A6-8525-4033-BEC3-BDCED2865B73}" destId="{682FCB34-F89A-428E-BA7D-EF214D9544CF}" srcOrd="0" destOrd="0" presId="urn:microsoft.com/office/officeart/2005/8/layout/chevron2"/>
    <dgm:cxn modelId="{7C1A622D-FDCA-4C67-9DC3-5C1448C7E764}" type="presOf" srcId="{28E31CAC-23E3-4923-B60C-47CDE2211AE5}" destId="{7E7442B1-4888-499D-B622-2DEDB3446FD6}" srcOrd="0" destOrd="0" presId="urn:microsoft.com/office/officeart/2005/8/layout/chevron2"/>
    <dgm:cxn modelId="{E550C22C-AEB2-4C99-B5DB-DB4417424A29}" type="presOf" srcId="{E4972B33-62DA-489B-9EC1-9609C837E516}" destId="{C25926C7-16FF-4C5E-AFD5-3FD1B8E31AD1}" srcOrd="0" destOrd="0" presId="urn:microsoft.com/office/officeart/2005/8/layout/chevron2"/>
    <dgm:cxn modelId="{EDFF8F29-3853-4FBA-8DBE-0839447A8321}" srcId="{94E5B1DB-6F1B-4C2A-ACDD-CB673A99173D}" destId="{B7ADE1A6-8525-4033-BEC3-BDCED2865B73}" srcOrd="0" destOrd="0" parTransId="{D23FBC50-D695-49E8-B218-58959AF3DF70}" sibTransId="{568CDC5C-F53E-4D0B-921F-8A1CA759C280}"/>
    <dgm:cxn modelId="{B478D738-7BF5-4949-9D21-FE7018027BBF}" srcId="{000C98EB-27CF-4202-8E6E-76604ECCAAE1}" destId="{7F9FE200-1544-4451-AA93-0F870A0FDE7C}" srcOrd="0" destOrd="0" parTransId="{A98C8C14-360D-4BEB-A453-3AD6CF05DF48}" sibTransId="{9727B118-0E12-4D68-93CE-AC8AD13854B9}"/>
    <dgm:cxn modelId="{A2E8D94C-4C40-4BB4-A71A-46585543DED3}" type="presParOf" srcId="{A74F1A56-D996-4053-96F1-0802F3EE3BF1}" destId="{FA0D8DA7-CB82-4845-8D18-E0042ADC5DB9}" srcOrd="0" destOrd="0" presId="urn:microsoft.com/office/officeart/2005/8/layout/chevron2"/>
    <dgm:cxn modelId="{15220182-5347-4C65-8F12-3CCC6086688C}" type="presParOf" srcId="{FA0D8DA7-CB82-4845-8D18-E0042ADC5DB9}" destId="{C25926C7-16FF-4C5E-AFD5-3FD1B8E31AD1}" srcOrd="0" destOrd="0" presId="urn:microsoft.com/office/officeart/2005/8/layout/chevron2"/>
    <dgm:cxn modelId="{C3C21316-05E4-418E-B7AD-44B40AA68725}" type="presParOf" srcId="{FA0D8DA7-CB82-4845-8D18-E0042ADC5DB9}" destId="{7E7442B1-4888-499D-B622-2DEDB3446FD6}" srcOrd="1" destOrd="0" presId="urn:microsoft.com/office/officeart/2005/8/layout/chevron2"/>
    <dgm:cxn modelId="{412CD1AA-9401-4C92-9FCB-431A9DEC1E40}" type="presParOf" srcId="{A74F1A56-D996-4053-96F1-0802F3EE3BF1}" destId="{C09FA1FA-E8D3-4ABF-A39B-67FE887B5F41}" srcOrd="1" destOrd="0" presId="urn:microsoft.com/office/officeart/2005/8/layout/chevron2"/>
    <dgm:cxn modelId="{E6010ACE-894F-45AF-931F-7FCC8F83B568}" type="presParOf" srcId="{A74F1A56-D996-4053-96F1-0802F3EE3BF1}" destId="{BA7F9C1D-FE52-485D-A998-CC387B02A25A}" srcOrd="2" destOrd="0" presId="urn:microsoft.com/office/officeart/2005/8/layout/chevron2"/>
    <dgm:cxn modelId="{2E2E5211-ADE2-4537-B2E1-2C89BE28C00A}" type="presParOf" srcId="{BA7F9C1D-FE52-485D-A998-CC387B02A25A}" destId="{5F6F50F5-E779-48E4-BE4D-6902C2C4F978}" srcOrd="0" destOrd="0" presId="urn:microsoft.com/office/officeart/2005/8/layout/chevron2"/>
    <dgm:cxn modelId="{C52B18B8-E794-4FEF-8C5E-510D56DD0053}" type="presParOf" srcId="{BA7F9C1D-FE52-485D-A998-CC387B02A25A}" destId="{682FCB34-F89A-428E-BA7D-EF214D9544CF}" srcOrd="1" destOrd="0" presId="urn:microsoft.com/office/officeart/2005/8/layout/chevron2"/>
    <dgm:cxn modelId="{71FB07D1-971C-4F76-91DD-1ECB1C696AED}" type="presParOf" srcId="{A74F1A56-D996-4053-96F1-0802F3EE3BF1}" destId="{593E7C1D-8A17-40E6-9EDF-E333B1BDB8FE}" srcOrd="3" destOrd="0" presId="urn:microsoft.com/office/officeart/2005/8/layout/chevron2"/>
    <dgm:cxn modelId="{EEB95D63-931B-46F1-B25A-9BAC9EA459A6}" type="presParOf" srcId="{A74F1A56-D996-4053-96F1-0802F3EE3BF1}" destId="{439B8537-805E-4657-8F01-816A109FA839}" srcOrd="4" destOrd="0" presId="urn:microsoft.com/office/officeart/2005/8/layout/chevron2"/>
    <dgm:cxn modelId="{CA3FE845-0A9D-4C19-BEAD-AB74B6612DE4}" type="presParOf" srcId="{439B8537-805E-4657-8F01-816A109FA839}" destId="{A1036381-B498-41B2-B56C-BA8C025EBF2D}" srcOrd="0" destOrd="0" presId="urn:microsoft.com/office/officeart/2005/8/layout/chevron2"/>
    <dgm:cxn modelId="{587906D6-5B6E-43A7-B270-5FD90F36DFB8}" type="presParOf" srcId="{439B8537-805E-4657-8F01-816A109FA839}" destId="{CD86749C-A679-4BDA-A5C4-2B1C7DE192AB}" srcOrd="1" destOrd="0" presId="urn:microsoft.com/office/officeart/2005/8/layout/chevron2"/>
    <dgm:cxn modelId="{858737F8-8473-4AC9-BFBA-FE0FCCD4671B}" type="presParOf" srcId="{A74F1A56-D996-4053-96F1-0802F3EE3BF1}" destId="{5BD67E29-4C47-4BFF-8EF0-82B3EE763D14}" srcOrd="5" destOrd="0" presId="urn:microsoft.com/office/officeart/2005/8/layout/chevron2"/>
    <dgm:cxn modelId="{CC1A9341-F2E9-4201-983E-69812E31DADD}" type="presParOf" srcId="{A74F1A56-D996-4053-96F1-0802F3EE3BF1}" destId="{ED5FA752-3657-4D6C-9194-510870F13CF0}" srcOrd="6" destOrd="0" presId="urn:microsoft.com/office/officeart/2005/8/layout/chevron2"/>
    <dgm:cxn modelId="{76062E9C-54B3-4F68-9B57-DCE716CCF461}" type="presParOf" srcId="{ED5FA752-3657-4D6C-9194-510870F13CF0}" destId="{14E232FF-DEE4-42C1-8768-C3ACC9D811FB}" srcOrd="0" destOrd="0" presId="urn:microsoft.com/office/officeart/2005/8/layout/chevron2"/>
    <dgm:cxn modelId="{0221FA62-EC9E-4466-9C2C-CEE980DCB0F5}" type="presParOf" srcId="{ED5FA752-3657-4D6C-9194-510870F13CF0}" destId="{2313D2F1-B4C2-4304-ABE0-13E240F990C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3B307-C35D-4334-962D-909652C7A703}">
      <dsp:nvSpPr>
        <dsp:cNvPr id="0" name=""/>
        <dsp:cNvSpPr/>
      </dsp:nvSpPr>
      <dsp:spPr>
        <a:xfrm>
          <a:off x="3224194" y="3018105"/>
          <a:ext cx="2086010" cy="2086010"/>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Successful Inclusion</a:t>
          </a:r>
          <a:endParaRPr lang="en-US" sz="2600" b="1" kern="1200" dirty="0">
            <a:solidFill>
              <a:schemeClr val="tx1"/>
            </a:solidFill>
          </a:endParaRPr>
        </a:p>
      </dsp:txBody>
      <dsp:txXfrm>
        <a:off x="3529683" y="3323594"/>
        <a:ext cx="1475032" cy="1475032"/>
      </dsp:txXfrm>
    </dsp:sp>
    <dsp:sp modelId="{1F68A65F-55C0-4B20-84B8-D00F6EC54E7C}">
      <dsp:nvSpPr>
        <dsp:cNvPr id="0" name=""/>
        <dsp:cNvSpPr/>
      </dsp:nvSpPr>
      <dsp:spPr>
        <a:xfrm rot="10800000">
          <a:off x="791455" y="3763854"/>
          <a:ext cx="2298938" cy="594513"/>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93C2DD2-D88B-4A89-B4A6-E2511A9A9D5F}">
      <dsp:nvSpPr>
        <dsp:cNvPr id="0" name=""/>
        <dsp:cNvSpPr/>
      </dsp:nvSpPr>
      <dsp:spPr>
        <a:xfrm>
          <a:off x="61352" y="3477027"/>
          <a:ext cx="1460207" cy="116816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i="1" kern="1200" dirty="0" smtClean="0">
              <a:solidFill>
                <a:schemeClr val="tx1"/>
              </a:solidFill>
            </a:rPr>
            <a:t>Intentional collaboration</a:t>
          </a:r>
          <a:endParaRPr lang="en-US" sz="1800" b="1" i="1" kern="1200" dirty="0">
            <a:solidFill>
              <a:schemeClr val="tx1"/>
            </a:solidFill>
          </a:endParaRPr>
        </a:p>
      </dsp:txBody>
      <dsp:txXfrm>
        <a:off x="95566" y="3511241"/>
        <a:ext cx="1391779" cy="1099738"/>
      </dsp:txXfrm>
    </dsp:sp>
    <dsp:sp modelId="{10D8D899-F7AC-40E1-A4CD-25AEDB87DDC8}">
      <dsp:nvSpPr>
        <dsp:cNvPr id="0" name=""/>
        <dsp:cNvSpPr/>
      </dsp:nvSpPr>
      <dsp:spPr>
        <a:xfrm rot="12600000">
          <a:off x="1103117" y="2600716"/>
          <a:ext cx="2298938" cy="594513"/>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F1F6EFD-B5DE-4102-9842-27C664D77B45}">
      <dsp:nvSpPr>
        <dsp:cNvPr id="0" name=""/>
        <dsp:cNvSpPr/>
      </dsp:nvSpPr>
      <dsp:spPr>
        <a:xfrm>
          <a:off x="527013" y="1739155"/>
          <a:ext cx="1460207" cy="116816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i="1" kern="1200" dirty="0" smtClean="0">
              <a:solidFill>
                <a:schemeClr val="tx1"/>
              </a:solidFill>
            </a:rPr>
            <a:t>TQRIS incentives</a:t>
          </a:r>
        </a:p>
      </dsp:txBody>
      <dsp:txXfrm>
        <a:off x="561227" y="1773369"/>
        <a:ext cx="1391779" cy="1099738"/>
      </dsp:txXfrm>
    </dsp:sp>
    <dsp:sp modelId="{03956A78-D158-420F-BC86-B940F67F79FF}">
      <dsp:nvSpPr>
        <dsp:cNvPr id="0" name=""/>
        <dsp:cNvSpPr/>
      </dsp:nvSpPr>
      <dsp:spPr>
        <a:xfrm rot="14400000">
          <a:off x="1954593" y="1749241"/>
          <a:ext cx="2298938" cy="594513"/>
        </a:xfrm>
        <a:prstGeom prst="leftArrow">
          <a:avLst>
            <a:gd name="adj1" fmla="val 60000"/>
            <a:gd name="adj2" fmla="val 50000"/>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DB114BD-99CC-4AE8-A9E6-DC32A20B3CF0}">
      <dsp:nvSpPr>
        <dsp:cNvPr id="0" name=""/>
        <dsp:cNvSpPr/>
      </dsp:nvSpPr>
      <dsp:spPr>
        <a:xfrm>
          <a:off x="1799224" y="466945"/>
          <a:ext cx="1460207" cy="1168166"/>
        </a:xfrm>
        <a:prstGeom prst="roundRect">
          <a:avLst>
            <a:gd name="adj" fmla="val 10000"/>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i="1" kern="1200" dirty="0" smtClean="0">
              <a:solidFill>
                <a:schemeClr val="tx1"/>
              </a:solidFill>
            </a:rPr>
            <a:t>State funded Pre K</a:t>
          </a:r>
          <a:endParaRPr lang="en-US" sz="1800" b="1" i="1" kern="1200" dirty="0">
            <a:solidFill>
              <a:schemeClr val="tx1"/>
            </a:solidFill>
          </a:endParaRPr>
        </a:p>
      </dsp:txBody>
      <dsp:txXfrm>
        <a:off x="1833438" y="501159"/>
        <a:ext cx="1391779" cy="1099738"/>
      </dsp:txXfrm>
    </dsp:sp>
    <dsp:sp modelId="{5B3C57ED-E5B1-4599-B4EC-E35F7404C424}">
      <dsp:nvSpPr>
        <dsp:cNvPr id="0" name=""/>
        <dsp:cNvSpPr/>
      </dsp:nvSpPr>
      <dsp:spPr>
        <a:xfrm rot="16200000">
          <a:off x="3117730" y="1437579"/>
          <a:ext cx="2298938" cy="594513"/>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BFC8272-6FD0-476E-B79A-7FA7E2216E17}">
      <dsp:nvSpPr>
        <dsp:cNvPr id="0" name=""/>
        <dsp:cNvSpPr/>
      </dsp:nvSpPr>
      <dsp:spPr>
        <a:xfrm>
          <a:off x="3537096" y="1283"/>
          <a:ext cx="1460207" cy="116816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i="1" kern="1200" dirty="0" smtClean="0">
              <a:solidFill>
                <a:schemeClr val="tx1"/>
              </a:solidFill>
            </a:rPr>
            <a:t>Joint Professional Development</a:t>
          </a:r>
          <a:endParaRPr lang="en-US" sz="1800" b="1" i="1" kern="1200" dirty="0">
            <a:solidFill>
              <a:schemeClr val="tx1"/>
            </a:solidFill>
          </a:endParaRPr>
        </a:p>
      </dsp:txBody>
      <dsp:txXfrm>
        <a:off x="3571310" y="35497"/>
        <a:ext cx="1391779" cy="1099738"/>
      </dsp:txXfrm>
    </dsp:sp>
    <dsp:sp modelId="{77233491-A570-40C5-A4B9-DD03F2F3355E}">
      <dsp:nvSpPr>
        <dsp:cNvPr id="0" name=""/>
        <dsp:cNvSpPr/>
      </dsp:nvSpPr>
      <dsp:spPr>
        <a:xfrm rot="18000000">
          <a:off x="4280868" y="1749241"/>
          <a:ext cx="2298938" cy="594513"/>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1E5B9D1-0A30-4345-8E65-07FD5B5A81C4}">
      <dsp:nvSpPr>
        <dsp:cNvPr id="0" name=""/>
        <dsp:cNvSpPr/>
      </dsp:nvSpPr>
      <dsp:spPr>
        <a:xfrm>
          <a:off x="5274968" y="466945"/>
          <a:ext cx="1460207" cy="116816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i="1" kern="1200" dirty="0" smtClean="0">
              <a:solidFill>
                <a:schemeClr val="tx1"/>
              </a:solidFill>
            </a:rPr>
            <a:t>Inclusion Guidelines</a:t>
          </a:r>
          <a:endParaRPr lang="en-US" sz="1800" b="1" i="1" kern="1200" dirty="0">
            <a:solidFill>
              <a:schemeClr val="tx1"/>
            </a:solidFill>
          </a:endParaRPr>
        </a:p>
      </dsp:txBody>
      <dsp:txXfrm>
        <a:off x="5309182" y="501159"/>
        <a:ext cx="1391779" cy="1099738"/>
      </dsp:txXfrm>
    </dsp:sp>
    <dsp:sp modelId="{A9FC56BF-546D-4779-BBAF-CEE888DD2158}">
      <dsp:nvSpPr>
        <dsp:cNvPr id="0" name=""/>
        <dsp:cNvSpPr/>
      </dsp:nvSpPr>
      <dsp:spPr>
        <a:xfrm rot="19800000">
          <a:off x="5132344" y="2600716"/>
          <a:ext cx="2298938" cy="594513"/>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67903BC-08F2-4252-A79B-51F1DA980B25}">
      <dsp:nvSpPr>
        <dsp:cNvPr id="0" name=""/>
        <dsp:cNvSpPr/>
      </dsp:nvSpPr>
      <dsp:spPr>
        <a:xfrm>
          <a:off x="6547178" y="1739155"/>
          <a:ext cx="1460207" cy="116816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i="1" kern="1200" dirty="0" smtClean="0">
              <a:solidFill>
                <a:schemeClr val="tx1"/>
              </a:solidFill>
            </a:rPr>
            <a:t>Quality Enhancement Plans</a:t>
          </a:r>
          <a:endParaRPr lang="en-US" sz="1800" b="1" i="1" kern="1200" dirty="0">
            <a:solidFill>
              <a:schemeClr val="tx1"/>
            </a:solidFill>
          </a:endParaRPr>
        </a:p>
      </dsp:txBody>
      <dsp:txXfrm>
        <a:off x="6581392" y="1773369"/>
        <a:ext cx="1391779" cy="1099738"/>
      </dsp:txXfrm>
    </dsp:sp>
    <dsp:sp modelId="{8E370199-6A70-44B5-B099-2881B667EB38}">
      <dsp:nvSpPr>
        <dsp:cNvPr id="0" name=""/>
        <dsp:cNvSpPr/>
      </dsp:nvSpPr>
      <dsp:spPr>
        <a:xfrm>
          <a:off x="5444005" y="3763854"/>
          <a:ext cx="2298938" cy="594513"/>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F86600D-CF35-482D-A6DD-A8C7D03919A2}">
      <dsp:nvSpPr>
        <dsp:cNvPr id="0" name=""/>
        <dsp:cNvSpPr/>
      </dsp:nvSpPr>
      <dsp:spPr>
        <a:xfrm>
          <a:off x="7012840" y="3477027"/>
          <a:ext cx="1460207" cy="116816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i="1" kern="1200" dirty="0" smtClean="0">
              <a:solidFill>
                <a:schemeClr val="tx1"/>
              </a:solidFill>
            </a:rPr>
            <a:t>Incentive Grants</a:t>
          </a:r>
          <a:endParaRPr lang="en-US" sz="1800" b="1" i="1" kern="1200" dirty="0">
            <a:solidFill>
              <a:schemeClr val="tx1"/>
            </a:solidFill>
          </a:endParaRPr>
        </a:p>
      </dsp:txBody>
      <dsp:txXfrm>
        <a:off x="7047054" y="3511241"/>
        <a:ext cx="1391779" cy="1099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89C1B-C8BC-45FD-93EB-C7AF5CEEE687}">
      <dsp:nvSpPr>
        <dsp:cNvPr id="0" name=""/>
        <dsp:cNvSpPr/>
      </dsp:nvSpPr>
      <dsp:spPr>
        <a:xfrm>
          <a:off x="0" y="0"/>
          <a:ext cx="8229600" cy="105193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Offered to low performing early intervention preschool programs since 2008</a:t>
          </a:r>
          <a:endParaRPr lang="en-US" sz="2100" kern="1200" dirty="0">
            <a:solidFill>
              <a:schemeClr val="tx1"/>
            </a:solidFill>
          </a:endParaRPr>
        </a:p>
      </dsp:txBody>
      <dsp:txXfrm>
        <a:off x="1751113" y="0"/>
        <a:ext cx="6478486" cy="1051932"/>
      </dsp:txXfrm>
    </dsp:sp>
    <dsp:sp modelId="{D74B86CE-5622-4136-BF6D-36646E8C897B}">
      <dsp:nvSpPr>
        <dsp:cNvPr id="0" name=""/>
        <dsp:cNvSpPr/>
      </dsp:nvSpPr>
      <dsp:spPr>
        <a:xfrm>
          <a:off x="332305" y="105193"/>
          <a:ext cx="1191695" cy="841546"/>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717C8E5-4270-4687-A761-82D94ED97E31}">
      <dsp:nvSpPr>
        <dsp:cNvPr id="0" name=""/>
        <dsp:cNvSpPr/>
      </dsp:nvSpPr>
      <dsp:spPr>
        <a:xfrm>
          <a:off x="0" y="1157126"/>
          <a:ext cx="8229600" cy="105193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BEIS and EITA review LRE data for all preschool early intervention programs</a:t>
          </a:r>
          <a:endParaRPr lang="en-US" sz="2100" kern="1200" dirty="0">
            <a:solidFill>
              <a:schemeClr val="tx1"/>
            </a:solidFill>
          </a:endParaRPr>
        </a:p>
      </dsp:txBody>
      <dsp:txXfrm>
        <a:off x="1751113" y="1157126"/>
        <a:ext cx="6478486" cy="1051932"/>
      </dsp:txXfrm>
    </dsp:sp>
    <dsp:sp modelId="{B5276F01-E290-48B9-A30A-0C0D76CBE549}">
      <dsp:nvSpPr>
        <dsp:cNvPr id="0" name=""/>
        <dsp:cNvSpPr/>
      </dsp:nvSpPr>
      <dsp:spPr>
        <a:xfrm>
          <a:off x="332305" y="1262319"/>
          <a:ext cx="1191695" cy="841546"/>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3334B5B-5175-4D95-BF82-D2CF939B4B14}">
      <dsp:nvSpPr>
        <dsp:cNvPr id="0" name=""/>
        <dsp:cNvSpPr/>
      </dsp:nvSpPr>
      <dsp:spPr>
        <a:xfrm>
          <a:off x="0" y="2314252"/>
          <a:ext cx="8229600" cy="1051932"/>
        </a:xfrm>
        <a:prstGeom prst="roundRect">
          <a:avLst>
            <a:gd name="adj" fmla="val 10000"/>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Selected programs whose data fell significantly below the state average</a:t>
          </a:r>
          <a:endParaRPr lang="en-US" sz="2100" kern="1200" dirty="0">
            <a:solidFill>
              <a:schemeClr val="tx1"/>
            </a:solidFill>
          </a:endParaRPr>
        </a:p>
      </dsp:txBody>
      <dsp:txXfrm>
        <a:off x="1751113" y="2314252"/>
        <a:ext cx="6478486" cy="1051932"/>
      </dsp:txXfrm>
    </dsp:sp>
    <dsp:sp modelId="{C729661B-D4CD-4C98-A032-D1B295E26505}">
      <dsp:nvSpPr>
        <dsp:cNvPr id="0" name=""/>
        <dsp:cNvSpPr/>
      </dsp:nvSpPr>
      <dsp:spPr>
        <a:xfrm>
          <a:off x="332305" y="2419445"/>
          <a:ext cx="1191695" cy="841546"/>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040F8BA-899E-46A8-94E5-CD755853AC41}">
      <dsp:nvSpPr>
        <dsp:cNvPr id="0" name=""/>
        <dsp:cNvSpPr/>
      </dsp:nvSpPr>
      <dsp:spPr>
        <a:xfrm>
          <a:off x="0" y="3471378"/>
          <a:ext cx="8229600" cy="105193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Utilized LRE categories of % of children served in Head Start and/or Early Childhood as well as Early Childhood Special Education settings</a:t>
          </a:r>
          <a:endParaRPr lang="en-US" sz="2100" kern="1200" dirty="0">
            <a:solidFill>
              <a:schemeClr val="tx1"/>
            </a:solidFill>
          </a:endParaRPr>
        </a:p>
      </dsp:txBody>
      <dsp:txXfrm>
        <a:off x="1751113" y="3471378"/>
        <a:ext cx="6478486" cy="1051932"/>
      </dsp:txXfrm>
    </dsp:sp>
    <dsp:sp modelId="{70FF61D3-DA53-415A-91D1-8A0CB4F8F681}">
      <dsp:nvSpPr>
        <dsp:cNvPr id="0" name=""/>
        <dsp:cNvSpPr/>
      </dsp:nvSpPr>
      <dsp:spPr>
        <a:xfrm>
          <a:off x="332305" y="3576571"/>
          <a:ext cx="1191695" cy="841546"/>
        </a:xfrm>
        <a:prstGeom prst="roundRect">
          <a:avLst>
            <a:gd name="adj" fmla="val 10000"/>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16F02-88B4-41BD-83AA-3F7707B3477F}">
      <dsp:nvSpPr>
        <dsp:cNvPr id="0" name=""/>
        <dsp:cNvSpPr/>
      </dsp:nvSpPr>
      <dsp:spPr>
        <a:xfrm>
          <a:off x="939800" y="0"/>
          <a:ext cx="939800" cy="1041400"/>
        </a:xfrm>
        <a:prstGeom prst="trapezoid">
          <a:avLst>
            <a:gd name="adj"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939800" y="0"/>
        <a:ext cx="939800" cy="1041400"/>
      </dsp:txXfrm>
    </dsp:sp>
    <dsp:sp modelId="{AD2B3CEA-C36B-456E-98B7-2495D455DE74}">
      <dsp:nvSpPr>
        <dsp:cNvPr id="0" name=""/>
        <dsp:cNvSpPr/>
      </dsp:nvSpPr>
      <dsp:spPr>
        <a:xfrm>
          <a:off x="469900" y="1041400"/>
          <a:ext cx="1879600" cy="1041400"/>
        </a:xfrm>
        <a:prstGeom prst="trapezoid">
          <a:avLst>
            <a:gd name="adj" fmla="val 4512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a:p>
      </dsp:txBody>
      <dsp:txXfrm>
        <a:off x="798829" y="1041400"/>
        <a:ext cx="1221740" cy="1041400"/>
      </dsp:txXfrm>
    </dsp:sp>
    <dsp:sp modelId="{83F47866-3658-4E0C-8DC6-BFDAA109BD18}">
      <dsp:nvSpPr>
        <dsp:cNvPr id="0" name=""/>
        <dsp:cNvSpPr/>
      </dsp:nvSpPr>
      <dsp:spPr>
        <a:xfrm>
          <a:off x="0" y="2082800"/>
          <a:ext cx="2819400" cy="1041400"/>
        </a:xfrm>
        <a:prstGeom prst="trapezoid">
          <a:avLst>
            <a:gd name="adj" fmla="val 45122"/>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endParaRPr lang="en-US" sz="5800" kern="1200" dirty="0"/>
        </a:p>
      </dsp:txBody>
      <dsp:txXfrm>
        <a:off x="493394" y="2082800"/>
        <a:ext cx="1832610" cy="1041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0.46694</cdr:x>
      <cdr:y>0.51111</cdr:y>
    </cdr:from>
    <cdr:to>
      <cdr:x>0.5849</cdr:x>
      <cdr:y>0.59499</cdr:y>
    </cdr:to>
    <cdr:sp macro="" textlink="">
      <cdr:nvSpPr>
        <cdr:cNvPr id="2" name="Text Box 4"/>
        <cdr:cNvSpPr txBox="1"/>
      </cdr:nvSpPr>
      <cdr:spPr>
        <a:xfrm xmlns:a="http://schemas.openxmlformats.org/drawingml/2006/main">
          <a:off x="4269658" y="3505200"/>
          <a:ext cx="1078700" cy="5752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C00000"/>
              </a:solidFill>
            </a:rPr>
            <a:t>51.5</a:t>
          </a:r>
        </a:p>
      </cdr:txBody>
    </cdr:sp>
  </cdr:relSizeAnchor>
  <cdr:relSizeAnchor xmlns:cdr="http://schemas.openxmlformats.org/drawingml/2006/chartDrawing">
    <cdr:from>
      <cdr:x>0.625</cdr:x>
      <cdr:y>0.74444</cdr:y>
    </cdr:from>
    <cdr:to>
      <cdr:x>0.875</cdr:x>
      <cdr:y>0.74444</cdr:y>
    </cdr:to>
    <cdr:cxnSp macro="">
      <cdr:nvCxnSpPr>
        <cdr:cNvPr id="4" name="Straight Connector 3"/>
        <cdr:cNvCxnSpPr/>
      </cdr:nvCxnSpPr>
      <cdr:spPr bwMode="auto">
        <a:xfrm xmlns:a="http://schemas.openxmlformats.org/drawingml/2006/main">
          <a:off x="5715000" y="5105400"/>
          <a:ext cx="2286000" cy="0"/>
        </a:xfrm>
        <a:prstGeom xmlns:a="http://schemas.openxmlformats.org/drawingml/2006/main" prst="line">
          <a:avLst/>
        </a:prstGeom>
        <a:solidFill xmlns:a="http://schemas.openxmlformats.org/drawingml/2006/main">
          <a:schemeClr val="accent1"/>
        </a:solidFill>
        <a:ln xmlns:a="http://schemas.openxmlformats.org/drawingml/2006/main" w="15875" cap="flat" cmpd="sng" algn="ctr">
          <a:solidFill>
            <a:srgbClr val="C00000"/>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dr:relSizeAnchor xmlns:cdr="http://schemas.openxmlformats.org/drawingml/2006/chartDrawing">
    <cdr:from>
      <cdr:x>0.875</cdr:x>
      <cdr:y>0.72222</cdr:y>
    </cdr:from>
    <cdr:to>
      <cdr:x>0.96127</cdr:x>
      <cdr:y>0.8104</cdr:y>
    </cdr:to>
    <cdr:sp macro="" textlink="">
      <cdr:nvSpPr>
        <cdr:cNvPr id="5" name="Text Box 8"/>
        <cdr:cNvSpPr txBox="1"/>
      </cdr:nvSpPr>
      <cdr:spPr>
        <a:xfrm xmlns:a="http://schemas.openxmlformats.org/drawingml/2006/main">
          <a:off x="8001000" y="4953000"/>
          <a:ext cx="788860" cy="6046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C00000"/>
              </a:solidFill>
            </a:rPr>
            <a:t>20.5</a:t>
          </a:r>
        </a:p>
      </cdr:txBody>
    </cdr:sp>
  </cdr:relSizeAnchor>
</c:userShapes>
</file>

<file path=ppt/drawings/drawing2.xml><?xml version="1.0" encoding="utf-8"?>
<c:userShapes xmlns:c="http://schemas.openxmlformats.org/drawingml/2006/chart">
  <cdr:relSizeAnchor xmlns:cdr="http://schemas.openxmlformats.org/drawingml/2006/chartDrawing">
    <cdr:from>
      <cdr:x>0.58889</cdr:x>
      <cdr:y>0.26104</cdr:y>
    </cdr:from>
    <cdr:to>
      <cdr:x>0.98056</cdr:x>
      <cdr:y>0.32836</cdr:y>
    </cdr:to>
    <cdr:sp macro="" textlink="">
      <cdr:nvSpPr>
        <cdr:cNvPr id="2" name="TextBox 4"/>
        <cdr:cNvSpPr txBox="1"/>
      </cdr:nvSpPr>
      <cdr:spPr>
        <a:xfrm xmlns:a="http://schemas.openxmlformats.org/drawingml/2006/main">
          <a:off x="5384800" y="1790207"/>
          <a:ext cx="35814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xmlns:a="http://schemas.openxmlformats.org/drawingml/2006/main">
          <a:endParaRPr lang="en-US" dirty="0">
            <a:solidFill>
              <a:srgbClr val="C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29386-A41A-431F-90B5-5CD9D99087CA}" type="datetimeFigureOut">
              <a:rPr lang="en-US" smtClean="0"/>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4B05F-3FBD-4432-A9A5-33054EF4FC06}" type="slidenum">
              <a:rPr lang="en-US" smtClean="0"/>
              <a:t>‹#›</a:t>
            </a:fld>
            <a:endParaRPr lang="en-US"/>
          </a:p>
        </p:txBody>
      </p:sp>
    </p:spTree>
    <p:extLst>
      <p:ext uri="{BB962C8B-B14F-4D97-AF65-F5344CB8AC3E}">
        <p14:creationId xmlns:p14="http://schemas.microsoft.com/office/powerpoint/2010/main" val="105014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Katy</a:t>
            </a:r>
            <a:r>
              <a:rPr lang="en-US" altLang="en-US" baseline="0" dirty="0" smtClean="0">
                <a:ea typeface="ＭＳ Ｐゴシック" pitchFamily="34" charset="-128"/>
              </a:rPr>
              <a:t> McCullough</a:t>
            </a:r>
          </a:p>
          <a:p>
            <a:endParaRPr lang="en-US" altLang="en-US" dirty="0" smtClean="0">
              <a:ea typeface="ＭＳ Ｐゴシック" pitchFamily="34" charset="-128"/>
            </a:endParaRPr>
          </a:p>
          <a:p>
            <a:r>
              <a:rPr lang="en-US" altLang="en-US" dirty="0" smtClean="0">
                <a:ea typeface="ＭＳ Ｐゴシック" pitchFamily="34" charset="-128"/>
              </a:rPr>
              <a:t>This webinar is the second</a:t>
            </a:r>
            <a:r>
              <a:rPr lang="en-US" altLang="en-US" baseline="0" dirty="0" smtClean="0">
                <a:ea typeface="ＭＳ Ｐゴシック" pitchFamily="34" charset="-128"/>
              </a:rPr>
              <a:t> </a:t>
            </a:r>
            <a:r>
              <a:rPr lang="en-US" altLang="en-US" dirty="0" smtClean="0">
                <a:ea typeface="ＭＳ Ｐゴシック" pitchFamily="34" charset="-128"/>
              </a:rPr>
              <a:t>in a series of three webinars planned for 2014 and 2015, jointly sponsored between ECTA and ELC-TA.  The presenters for this webinar are:</a:t>
            </a:r>
          </a:p>
          <a:p>
            <a:endParaRPr lang="en-US" altLang="en-US" dirty="0" smtClean="0">
              <a:ea typeface="ＭＳ Ｐゴシック" pitchFamily="34" charset="-128"/>
            </a:endParaRPr>
          </a:p>
          <a:p>
            <a:r>
              <a:rPr lang="en-US" altLang="en-US" dirty="0" smtClean="0">
                <a:ea typeface="ＭＳ Ｐゴシック" pitchFamily="34" charset="-128"/>
              </a:rPr>
              <a:t>Dr. Jim Coyle – Is both the Part C and 619 Coordinator for PA, official title is Director, PA Bureau of Early Intervention Services </a:t>
            </a:r>
          </a:p>
          <a:p>
            <a:r>
              <a:rPr lang="en-US" altLang="en-US" dirty="0" smtClean="0">
                <a:ea typeface="ＭＳ Ｐゴシック" pitchFamily="34" charset="-128"/>
              </a:rPr>
              <a:t>Patti </a:t>
            </a:r>
            <a:r>
              <a:rPr lang="en-US" altLang="en-US" dirty="0" err="1" smtClean="0">
                <a:ea typeface="ＭＳ Ｐゴシック" pitchFamily="34" charset="-128"/>
              </a:rPr>
              <a:t>Wirick</a:t>
            </a:r>
            <a:r>
              <a:rPr lang="en-US" altLang="en-US" dirty="0" smtClean="0">
                <a:ea typeface="ＭＳ Ｐゴシック" pitchFamily="34" charset="-128"/>
              </a:rPr>
              <a:t> - Project Manager for EITA </a:t>
            </a:r>
          </a:p>
          <a:p>
            <a:r>
              <a:rPr lang="en-US" altLang="en-US" dirty="0" smtClean="0">
                <a:ea typeface="ＭＳ Ｐゴシック" pitchFamily="34" charset="-128"/>
              </a:rPr>
              <a:t>Vivian James - 619 Preschool Coordinator. For NC</a:t>
            </a:r>
            <a:r>
              <a:rPr lang="en-US" altLang="en-US" baseline="0" dirty="0" smtClean="0">
                <a:ea typeface="ＭＳ Ｐゴシック" pitchFamily="34" charset="-128"/>
              </a:rPr>
              <a:t>, </a:t>
            </a:r>
            <a:r>
              <a:rPr lang="en-US" altLang="en-US" dirty="0" smtClean="0">
                <a:ea typeface="ＭＳ Ｐゴシック" pitchFamily="34" charset="-128"/>
              </a:rPr>
              <a:t>State Dept. of Public Instruction and Exceptional Children's Program</a:t>
            </a:r>
          </a:p>
          <a:p>
            <a:r>
              <a:rPr lang="en-US" altLang="en-US" dirty="0" smtClean="0">
                <a:ea typeface="ＭＳ Ｐゴシック" pitchFamily="34" charset="-128"/>
              </a:rPr>
              <a:t>Robin Rooney – Director,</a:t>
            </a:r>
            <a:r>
              <a:rPr lang="en-US" altLang="en-US" baseline="0" dirty="0" smtClean="0">
                <a:ea typeface="ＭＳ Ｐゴシック" pitchFamily="34" charset="-128"/>
              </a:rPr>
              <a:t> </a:t>
            </a:r>
            <a:r>
              <a:rPr lang="en-US" altLang="en-US" dirty="0" smtClean="0">
                <a:ea typeface="ＭＳ Ｐゴシック" pitchFamily="34" charset="-128"/>
              </a:rPr>
              <a:t>NC Early Learning Network</a:t>
            </a:r>
          </a:p>
          <a:p>
            <a:endParaRPr lang="en-US" altLang="en-US" dirty="0" smtClean="0">
              <a:ea typeface="ＭＳ Ｐゴシック" pitchFamily="34" charset="-128"/>
            </a:endParaRPr>
          </a:p>
          <a:p>
            <a:r>
              <a:rPr lang="en-US" altLang="en-US" dirty="0" smtClean="0">
                <a:ea typeface="ＭＳ Ｐゴシック" pitchFamily="34" charset="-128"/>
              </a:rPr>
              <a:t>We will be muting all phone lines.  To speak, please press</a:t>
            </a:r>
            <a:r>
              <a:rPr lang="en-US" altLang="en-US" baseline="0" dirty="0" smtClean="0">
                <a:ea typeface="ＭＳ Ｐゴシック" pitchFamily="34" charset="-128"/>
              </a:rPr>
              <a:t> *6 to unmute.  Then *6 to mute again. </a:t>
            </a:r>
            <a:endParaRPr lang="en-US" altLang="en-US" dirty="0" smtClean="0">
              <a:ea typeface="ＭＳ Ｐゴシック" pitchFamily="34" charset="-128"/>
            </a:endParaRPr>
          </a:p>
        </p:txBody>
      </p:sp>
      <p:sp>
        <p:nvSpPr>
          <p:cNvPr id="4" name="Footer Placeholder 3"/>
          <p:cNvSpPr>
            <a:spLocks noGrp="1"/>
          </p:cNvSpPr>
          <p:nvPr>
            <p:ph type="ftr" sz="quarter" idx="4"/>
          </p:nvPr>
        </p:nvSpPr>
        <p:spPr/>
        <p:txBody>
          <a:bodyPr/>
          <a:lstStyle/>
          <a:p>
            <a:pPr>
              <a:defRPr/>
            </a:pPr>
            <a:r>
              <a:rPr lang="en-US">
                <a:solidFill>
                  <a:prstClr val="black"/>
                </a:solidFill>
              </a:rPr>
              <a:t>NECTAC/ECO/WRRC 2012</a:t>
            </a:r>
          </a:p>
        </p:txBody>
      </p:sp>
      <p:sp>
        <p:nvSpPr>
          <p:cNvPr id="563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57" indent="-280406" eaLnBrk="0" hangingPunct="0">
              <a:defRPr sz="2400">
                <a:solidFill>
                  <a:schemeClr val="tx1"/>
                </a:solidFill>
                <a:latin typeface="Arial" pitchFamily="34" charset="0"/>
                <a:ea typeface="ＭＳ Ｐゴシック" pitchFamily="34" charset="-128"/>
              </a:defRPr>
            </a:lvl2pPr>
            <a:lvl3pPr marL="1121626" indent="-224325" eaLnBrk="0" hangingPunct="0">
              <a:defRPr sz="2400">
                <a:solidFill>
                  <a:schemeClr val="tx1"/>
                </a:solidFill>
                <a:latin typeface="Arial" pitchFamily="34" charset="0"/>
                <a:ea typeface="ＭＳ Ｐゴシック" pitchFamily="34" charset="-128"/>
              </a:defRPr>
            </a:lvl3pPr>
            <a:lvl4pPr marL="1570276" indent="-224325" eaLnBrk="0" hangingPunct="0">
              <a:defRPr sz="2400">
                <a:solidFill>
                  <a:schemeClr val="tx1"/>
                </a:solidFill>
                <a:latin typeface="Arial" pitchFamily="34" charset="0"/>
                <a:ea typeface="ＭＳ Ｐゴシック" pitchFamily="34" charset="-128"/>
              </a:defRPr>
            </a:lvl4pPr>
            <a:lvl5pPr marL="2018927" indent="-224325" eaLnBrk="0" hangingPunct="0">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183762A-A7C7-43C3-8BBC-7D5D5B753DEE}" type="slidenum">
              <a:rPr lang="en-US" altLang="en-US" sz="1200">
                <a:solidFill>
                  <a:prstClr val="black"/>
                </a:solidFill>
                <a:latin typeface="Calibri" pitchFamily="34" charset="0"/>
              </a:rPr>
              <a:pPr eaLnBrk="1" hangingPunct="1"/>
              <a:t>1</a:t>
            </a:fld>
            <a:endParaRPr lang="en-US" altLang="en-US" sz="1200">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i="1" baseline="0" dirty="0" smtClean="0"/>
              <a:t>Pennsylvania Preschool Inclusion Self Evaluation Tool </a:t>
            </a:r>
            <a:r>
              <a:rPr lang="en-US" baseline="0" dirty="0" smtClean="0"/>
              <a:t>was adapted from New Hampshire and is aligned with the NAEYC/DEC Position Statement on Inclusion and has recently been cross walked with the revised DEC Recommended Practices.  This self evaluation tool is divided into sections 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Access</a:t>
            </a:r>
            <a:r>
              <a:rPr lang="en-US" baseline="0" dirty="0" smtClean="0"/>
              <a:t> to Services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Access</a:t>
            </a:r>
            <a:r>
              <a:rPr lang="en-US" baseline="0" dirty="0" smtClean="0"/>
              <a:t> to Information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Planning for Full </a:t>
            </a:r>
            <a:r>
              <a:rPr lang="en-US" b="1" baseline="0" dirty="0" smtClean="0"/>
              <a:t>Participation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Supports</a:t>
            </a:r>
            <a:r>
              <a:rPr lang="en-US" baseline="0" dirty="0" smtClean="0"/>
              <a:t> for Inclusion</a:t>
            </a:r>
            <a:endParaRPr lang="en-US" dirty="0" smtClean="0"/>
          </a:p>
          <a:p>
            <a:endParaRPr lang="en-US" dirty="0" smtClean="0"/>
          </a:p>
          <a:p>
            <a:r>
              <a:rPr lang="en-US" dirty="0" smtClean="0"/>
              <a:t>Once the self evaluation is complete, teams develop an Action Plan</a:t>
            </a:r>
            <a:r>
              <a:rPr lang="en-US" baseline="0" dirty="0" smtClean="0"/>
              <a:t> based on the results.</a:t>
            </a:r>
            <a:endParaRPr lang="en-US" dirty="0"/>
          </a:p>
        </p:txBody>
      </p:sp>
      <p:sp>
        <p:nvSpPr>
          <p:cNvPr id="4" name="Slide Number Placeholder 3"/>
          <p:cNvSpPr>
            <a:spLocks noGrp="1"/>
          </p:cNvSpPr>
          <p:nvPr>
            <p:ph type="sldNum" sz="quarter" idx="10"/>
          </p:nvPr>
        </p:nvSpPr>
        <p:spPr/>
        <p:txBody>
          <a:bodyPr/>
          <a:lstStyle/>
          <a:p>
            <a:fld id="{0EC4B05F-3FBD-4432-A9A5-33054EF4FC06}" type="slidenum">
              <a:rPr lang="en-US" smtClean="0"/>
              <a:t>10</a:t>
            </a:fld>
            <a:endParaRPr lang="en-US"/>
          </a:p>
        </p:txBody>
      </p:sp>
    </p:spTree>
    <p:extLst>
      <p:ext uri="{BB962C8B-B14F-4D97-AF65-F5344CB8AC3E}">
        <p14:creationId xmlns:p14="http://schemas.microsoft.com/office/powerpoint/2010/main" val="281656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Inclusion Grant Action Plan format is designed to address results of the self evaluation</a:t>
            </a:r>
            <a:r>
              <a:rPr lang="en-US" baseline="0" dirty="0" smtClean="0"/>
              <a:t> and is based on the principles of Implementation Science.  Grantees identify activities/strategies for implementation and who will be responsible for each part of the step/activity.  We also ask that administrator’s roles be identified in each step.  Timelines are developed and resources needed are identified.  In addition, we ask that evaluation measures be identified for each activity to insure that programs are using data informed decision making.  </a:t>
            </a:r>
            <a:endParaRPr lang="en-US" dirty="0"/>
          </a:p>
        </p:txBody>
      </p:sp>
      <p:sp>
        <p:nvSpPr>
          <p:cNvPr id="4" name="Slide Number Placeholder 3"/>
          <p:cNvSpPr>
            <a:spLocks noGrp="1"/>
          </p:cNvSpPr>
          <p:nvPr>
            <p:ph type="sldNum" sz="quarter" idx="10"/>
          </p:nvPr>
        </p:nvSpPr>
        <p:spPr/>
        <p:txBody>
          <a:bodyPr/>
          <a:lstStyle/>
          <a:p>
            <a:fld id="{0EC4B05F-3FBD-4432-A9A5-33054EF4FC06}" type="slidenum">
              <a:rPr lang="en-US" smtClean="0"/>
              <a:t>11</a:t>
            </a:fld>
            <a:endParaRPr lang="en-US"/>
          </a:p>
        </p:txBody>
      </p:sp>
    </p:spTree>
    <p:extLst>
      <p:ext uri="{BB962C8B-B14F-4D97-AF65-F5344CB8AC3E}">
        <p14:creationId xmlns:p14="http://schemas.microsoft.com/office/powerpoint/2010/main" val="418672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Action Plan “mirrors” the general</a:t>
            </a:r>
            <a:r>
              <a:rPr lang="en-US" baseline="0" dirty="0" smtClean="0"/>
              <a:t> sections of the PA Self Evaluation tool.  There are sections 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Access</a:t>
            </a:r>
            <a:r>
              <a:rPr lang="en-US" baseline="0" dirty="0" smtClean="0"/>
              <a:t> to Services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Access</a:t>
            </a:r>
            <a:r>
              <a:rPr lang="en-US" baseline="0" dirty="0" smtClean="0"/>
              <a:t> to Information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Planning for Full </a:t>
            </a:r>
            <a:r>
              <a:rPr lang="en-US" b="1" baseline="0" dirty="0" smtClean="0"/>
              <a:t>Participation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Supports</a:t>
            </a:r>
            <a:r>
              <a:rPr lang="en-US" baseline="0" dirty="0" smtClean="0"/>
              <a:t> for Inclusion</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EC4B05F-3FBD-4432-A9A5-33054EF4FC06}" type="slidenum">
              <a:rPr lang="en-US" smtClean="0"/>
              <a:t>12</a:t>
            </a:fld>
            <a:endParaRPr lang="en-US"/>
          </a:p>
        </p:txBody>
      </p:sp>
    </p:spTree>
    <p:extLst>
      <p:ext uri="{BB962C8B-B14F-4D97-AF65-F5344CB8AC3E}">
        <p14:creationId xmlns:p14="http://schemas.microsoft.com/office/powerpoint/2010/main" val="362036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grantee is provided with on-going support.  An Early Intervention</a:t>
            </a:r>
            <a:r>
              <a:rPr lang="en-US" baseline="0" dirty="0" smtClean="0"/>
              <a:t> Technical Assistance (EITA) consultant(s) is assigned to each program.  The consultants are required to have at least monthly contact with each grantee to provide on-going training and TA related to inclusion.  In addition, those preschool programs who elect to implement PBIS are assigned an additional consultant with expertise in PBIS to provide on-going support related to behavior.</a:t>
            </a:r>
          </a:p>
          <a:p>
            <a:endParaRPr lang="en-US" baseline="0" dirty="0" smtClean="0"/>
          </a:p>
          <a:p>
            <a:r>
              <a:rPr lang="en-US" baseline="0" dirty="0" smtClean="0"/>
              <a:t>Each grantee is also assigned a PA Arc Consultant to provide on-going support and training for families.</a:t>
            </a:r>
            <a:endParaRPr lang="en-US" dirty="0" smtClean="0"/>
          </a:p>
          <a:p>
            <a:endParaRPr lang="en-US" i="0" dirty="0"/>
          </a:p>
        </p:txBody>
      </p:sp>
      <p:sp>
        <p:nvSpPr>
          <p:cNvPr id="4" name="Slide Number Placeholder 3"/>
          <p:cNvSpPr>
            <a:spLocks noGrp="1"/>
          </p:cNvSpPr>
          <p:nvPr>
            <p:ph type="sldNum" sz="quarter" idx="10"/>
          </p:nvPr>
        </p:nvSpPr>
        <p:spPr/>
        <p:txBody>
          <a:bodyPr/>
          <a:lstStyle/>
          <a:p>
            <a:fld id="{0EC4B05F-3FBD-4432-A9A5-33054EF4FC06}" type="slidenum">
              <a:rPr lang="en-US" smtClean="0"/>
              <a:t>13</a:t>
            </a:fld>
            <a:endParaRPr lang="en-US"/>
          </a:p>
        </p:txBody>
      </p:sp>
    </p:spTree>
    <p:extLst>
      <p:ext uri="{BB962C8B-B14F-4D97-AF65-F5344CB8AC3E}">
        <p14:creationId xmlns:p14="http://schemas.microsoft.com/office/powerpoint/2010/main" val="277697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At the beginning of the year, we bring all grantees</a:t>
            </a:r>
            <a:r>
              <a:rPr lang="en-US" i="0" baseline="0" dirty="0" smtClean="0"/>
              <a:t> together for a special “Kick Off” of the grant.  During this event, grantees have an opportunity to network with other grantees and to understand the full requirements of their participation in the incentive grant.  </a:t>
            </a:r>
            <a:r>
              <a:rPr lang="en-US" i="0" dirty="0" smtClean="0"/>
              <a:t>We have regularly</a:t>
            </a:r>
            <a:r>
              <a:rPr lang="en-US" i="0" baseline="0" dirty="0" smtClean="0"/>
              <a:t> scheduled virtual quarterly meetings with all grantee teams.  Each grantee is also required to submit a quarterly narrative report on grant activities based on their Action Plan.  We also provide monthly data reports which allow programs to see and measure their progress related to their targets in EC/HS and ECSE.  In addition, there are at least monthly contacts with their assigned EITA Consultants.  We also have the support of parent training/support consultants through Arc of PA.  These consultants work under the direction of the preschool special education  program to offer training/resources and support to families of children with disabilities in or considering placement in inclusive settings.  These IMFS Consultants have been a great support to community preschool programs as well, as they have conducted trainings and developed resources to support inclusion.  </a:t>
            </a:r>
          </a:p>
          <a:p>
            <a:r>
              <a:rPr lang="en-US" i="0" baseline="0" dirty="0" smtClean="0"/>
              <a:t>Another way of providing ongoing support to our grantees is through the EITA Online Learning Portal.</a:t>
            </a:r>
            <a:endParaRPr lang="en-US" i="0" dirty="0"/>
          </a:p>
        </p:txBody>
      </p:sp>
      <p:sp>
        <p:nvSpPr>
          <p:cNvPr id="4" name="Slide Number Placeholder 3"/>
          <p:cNvSpPr>
            <a:spLocks noGrp="1"/>
          </p:cNvSpPr>
          <p:nvPr>
            <p:ph type="sldNum" sz="quarter" idx="10"/>
          </p:nvPr>
        </p:nvSpPr>
        <p:spPr/>
        <p:txBody>
          <a:bodyPr/>
          <a:lstStyle/>
          <a:p>
            <a:fld id="{0EC4B05F-3FBD-4432-A9A5-33054EF4FC06}" type="slidenum">
              <a:rPr lang="en-US" smtClean="0"/>
              <a:t>14</a:t>
            </a:fld>
            <a:endParaRPr lang="en-US"/>
          </a:p>
        </p:txBody>
      </p:sp>
    </p:spTree>
    <p:extLst>
      <p:ext uri="{BB962C8B-B14F-4D97-AF65-F5344CB8AC3E}">
        <p14:creationId xmlns:p14="http://schemas.microsoft.com/office/powerpoint/2010/main" val="292775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EITA Online Learning Portal serves as a repository</a:t>
            </a:r>
            <a:r>
              <a:rPr lang="en-US" baseline="0" dirty="0" smtClean="0"/>
              <a:t> of resources and materials to support grantees.  Under “Professional Development” there is a place labeled Inclusion Grantees.  If you click on that tab you will see:</a:t>
            </a:r>
          </a:p>
          <a:p>
            <a:pPr marL="171450" indent="-171450">
              <a:buFont typeface="Wingdings" panose="05000000000000000000" pitchFamily="2" charset="2"/>
              <a:buChar char="v"/>
            </a:pPr>
            <a:r>
              <a:rPr lang="en-US" baseline="0" dirty="0" smtClean="0"/>
              <a:t>Resources for Inclusion</a:t>
            </a:r>
          </a:p>
          <a:p>
            <a:pPr marL="171450" indent="-171450">
              <a:buFont typeface="Wingdings" panose="05000000000000000000" pitchFamily="2" charset="2"/>
              <a:buChar char="v"/>
            </a:pPr>
            <a:r>
              <a:rPr lang="en-US" baseline="0" dirty="0" smtClean="0"/>
              <a:t>Tools for Inclusion</a:t>
            </a:r>
          </a:p>
          <a:p>
            <a:pPr marL="171450" indent="-171450">
              <a:buFont typeface="Wingdings" panose="05000000000000000000" pitchFamily="2" charset="2"/>
              <a:buChar char="v"/>
            </a:pPr>
            <a:r>
              <a:rPr lang="en-US" baseline="0" dirty="0" smtClean="0"/>
              <a:t>Cultural Diversity Resources</a:t>
            </a:r>
          </a:p>
          <a:p>
            <a:pPr marL="171450" indent="-171450">
              <a:buFont typeface="Wingdings" panose="05000000000000000000" pitchFamily="2" charset="2"/>
              <a:buChar char="v"/>
            </a:pPr>
            <a:r>
              <a:rPr lang="en-US" baseline="0" dirty="0" smtClean="0"/>
              <a:t>Family Engagement Resources</a:t>
            </a:r>
          </a:p>
          <a:p>
            <a:pPr marL="171450" indent="-171450">
              <a:buFont typeface="Wingdings" panose="05000000000000000000" pitchFamily="2" charset="2"/>
              <a:buChar char="v"/>
            </a:pPr>
            <a:r>
              <a:rPr lang="en-US" baseline="0" dirty="0" smtClean="0"/>
              <a:t>Curriculum Resources</a:t>
            </a:r>
          </a:p>
          <a:p>
            <a:pPr marL="171450" indent="-171450">
              <a:buFont typeface="Wingdings" panose="05000000000000000000" pitchFamily="2" charset="2"/>
              <a:buChar char="v"/>
            </a:pPr>
            <a:r>
              <a:rPr lang="en-US" baseline="0" dirty="0" smtClean="0"/>
              <a:t>Social Emotional Resources</a:t>
            </a:r>
          </a:p>
          <a:p>
            <a:pPr marL="171450" indent="-171450">
              <a:buFont typeface="Wingdings" panose="05000000000000000000" pitchFamily="2" charset="2"/>
              <a:buChar char="v"/>
            </a:pPr>
            <a:r>
              <a:rPr lang="en-US" baseline="0" dirty="0" smtClean="0"/>
              <a:t>National Inclusion Initiative Web Sites</a:t>
            </a:r>
          </a:p>
          <a:p>
            <a:pPr marL="171450" indent="-171450">
              <a:buFont typeface="Wingdings" panose="05000000000000000000" pitchFamily="2" charset="2"/>
              <a:buChar char="v"/>
            </a:pPr>
            <a:r>
              <a:rPr lang="en-US" baseline="0" dirty="0" smtClean="0"/>
              <a:t>Pennsylvania Inclusion Web Links</a:t>
            </a:r>
          </a:p>
          <a:p>
            <a:pPr marL="171450" indent="-171450">
              <a:buFont typeface="Wingdings" panose="05000000000000000000" pitchFamily="2" charset="2"/>
              <a:buChar char="v"/>
            </a:pPr>
            <a:r>
              <a:rPr lang="en-US" baseline="0" dirty="0" smtClean="0"/>
              <a:t>Current Year Grantees Information</a:t>
            </a:r>
          </a:p>
          <a:p>
            <a:pPr marL="0" indent="0">
              <a:buFont typeface="Wingdings" panose="05000000000000000000" pitchFamily="2" charset="2"/>
              <a:buNone/>
            </a:pPr>
            <a:endParaRPr lang="en-US" baseline="0" dirty="0" smtClean="0"/>
          </a:p>
          <a:p>
            <a:pPr marL="0" indent="0">
              <a:buFont typeface="Wingdings" panose="05000000000000000000" pitchFamily="2" charset="2"/>
              <a:buNone/>
            </a:pPr>
            <a:r>
              <a:rPr lang="en-US" baseline="0" dirty="0" smtClean="0"/>
              <a:t>New information is being added constantly, so programs are encouraged to check the portal often.</a:t>
            </a:r>
            <a:endParaRPr lang="en-US" dirty="0" smtClean="0"/>
          </a:p>
          <a:p>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0EC4B05F-3FBD-4432-A9A5-33054EF4FC06}" type="slidenum">
              <a:rPr lang="en-US" smtClean="0"/>
              <a:t>15</a:t>
            </a:fld>
            <a:endParaRPr lang="en-US"/>
          </a:p>
        </p:txBody>
      </p:sp>
    </p:spTree>
    <p:extLst>
      <p:ext uri="{BB962C8B-B14F-4D97-AF65-F5344CB8AC3E}">
        <p14:creationId xmlns:p14="http://schemas.microsoft.com/office/powerpoint/2010/main" val="3338260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Results</a:t>
            </a:r>
            <a:r>
              <a:rPr lang="en-US" baseline="0" dirty="0" smtClean="0"/>
              <a:t> of our efforts with the Inclusion Performance Incentive grants have been positive.  A majority of programs have met their targets.  Sharing of resources across programs helps with sustainability.  Programs have strengthened their implementation of PBIS which has allowed for more inclusion opportunities for children with disabilities.  Partnering with the PA Arc has strengthened family engagement.  </a:t>
            </a:r>
          </a:p>
          <a:p>
            <a:endParaRPr lang="en-US" dirty="0"/>
          </a:p>
        </p:txBody>
      </p:sp>
      <p:sp>
        <p:nvSpPr>
          <p:cNvPr id="4" name="Slide Number Placeholder 3"/>
          <p:cNvSpPr>
            <a:spLocks noGrp="1"/>
          </p:cNvSpPr>
          <p:nvPr>
            <p:ph type="sldNum" sz="quarter" idx="10"/>
          </p:nvPr>
        </p:nvSpPr>
        <p:spPr/>
        <p:txBody>
          <a:bodyPr/>
          <a:lstStyle/>
          <a:p>
            <a:fld id="{0EC4B05F-3FBD-4432-A9A5-33054EF4FC06}" type="slidenum">
              <a:rPr lang="en-US" smtClean="0"/>
              <a:t>16</a:t>
            </a:fld>
            <a:endParaRPr lang="en-US"/>
          </a:p>
        </p:txBody>
      </p:sp>
    </p:spTree>
    <p:extLst>
      <p:ext uri="{BB962C8B-B14F-4D97-AF65-F5344CB8AC3E}">
        <p14:creationId xmlns:p14="http://schemas.microsoft.com/office/powerpoint/2010/main" val="2384050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some data from our grantees over the years.  You will see that most programs have met at least 84% to 100% of their targets in increasing numbers/percent of children served in EC/HS programs.  You also see that as we move</a:t>
            </a:r>
            <a:r>
              <a:rPr lang="en-US" baseline="0" dirty="0" smtClean="0"/>
              <a:t> from 2009 to this year, the percentages have increased.  More programs are reaching their targets now then in 2009.</a:t>
            </a:r>
            <a:endParaRPr lang="en-US" dirty="0"/>
          </a:p>
        </p:txBody>
      </p:sp>
      <p:sp>
        <p:nvSpPr>
          <p:cNvPr id="4" name="Slide Number Placeholder 3"/>
          <p:cNvSpPr>
            <a:spLocks noGrp="1"/>
          </p:cNvSpPr>
          <p:nvPr>
            <p:ph type="sldNum" sz="quarter" idx="10"/>
          </p:nvPr>
        </p:nvSpPr>
        <p:spPr/>
        <p:txBody>
          <a:bodyPr/>
          <a:lstStyle/>
          <a:p>
            <a:fld id="{0EC4B05F-3FBD-4432-A9A5-33054EF4FC06}" type="slidenum">
              <a:rPr lang="en-US" smtClean="0"/>
              <a:t>17</a:t>
            </a:fld>
            <a:endParaRPr lang="en-US"/>
          </a:p>
        </p:txBody>
      </p:sp>
    </p:spTree>
    <p:extLst>
      <p:ext uri="{BB962C8B-B14F-4D97-AF65-F5344CB8AC3E}">
        <p14:creationId xmlns:p14="http://schemas.microsoft.com/office/powerpoint/2010/main" val="3906613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 represents our data from grantees when we began to include a decrease in the number/percent</a:t>
            </a:r>
            <a:r>
              <a:rPr lang="en-US" baseline="0" dirty="0" smtClean="0"/>
              <a:t> of children served in early childhood special education settings (segregated classrooms).  We started that in 2012 and it looked like we were being successful until last year.  We had a pretty significant drop off in the data, so we decided that we needed to do something different with our grantees.  That is why we offered the PBIS option this year to grantees, and already we’ve seen an improvement in the data.  </a:t>
            </a:r>
            <a:endParaRPr lang="en-US" dirty="0"/>
          </a:p>
        </p:txBody>
      </p:sp>
      <p:sp>
        <p:nvSpPr>
          <p:cNvPr id="4" name="Slide Number Placeholder 3"/>
          <p:cNvSpPr>
            <a:spLocks noGrp="1"/>
          </p:cNvSpPr>
          <p:nvPr>
            <p:ph type="sldNum" sz="quarter" idx="10"/>
          </p:nvPr>
        </p:nvSpPr>
        <p:spPr/>
        <p:txBody>
          <a:bodyPr/>
          <a:lstStyle/>
          <a:p>
            <a:fld id="{0EC4B05F-3FBD-4432-A9A5-33054EF4FC06}" type="slidenum">
              <a:rPr lang="en-US" smtClean="0"/>
              <a:t>18</a:t>
            </a:fld>
            <a:endParaRPr lang="en-US"/>
          </a:p>
        </p:txBody>
      </p:sp>
    </p:spTree>
    <p:extLst>
      <p:ext uri="{BB962C8B-B14F-4D97-AF65-F5344CB8AC3E}">
        <p14:creationId xmlns:p14="http://schemas.microsoft.com/office/powerpoint/2010/main" val="3172571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we’d like to show you data for the only grantee that has been a recipient of the incentive grants since the beginning.  This is</a:t>
            </a:r>
            <a:r>
              <a:rPr lang="en-US" baseline="0" dirty="0" smtClean="0"/>
              <a:t> a very rural high risk, low reach area of the state, but as the data shows, the opportunities for inclusion have steadily grown over the 7 years this program has been participating in the grant.  Without the fiscal support of the grant, and the resources/materials and human support, we may not have seen this growth in children with disabilities being served in typical early childhood settings.  </a:t>
            </a:r>
            <a:endParaRPr lang="en-US" dirty="0"/>
          </a:p>
        </p:txBody>
      </p:sp>
      <p:sp>
        <p:nvSpPr>
          <p:cNvPr id="4" name="Slide Number Placeholder 3"/>
          <p:cNvSpPr>
            <a:spLocks noGrp="1"/>
          </p:cNvSpPr>
          <p:nvPr>
            <p:ph type="sldNum" sz="quarter" idx="10"/>
          </p:nvPr>
        </p:nvSpPr>
        <p:spPr/>
        <p:txBody>
          <a:bodyPr/>
          <a:lstStyle/>
          <a:p>
            <a:fld id="{0EC4B05F-3FBD-4432-A9A5-33054EF4FC06}" type="slidenum">
              <a:rPr lang="en-US" smtClean="0"/>
              <a:t>19</a:t>
            </a:fld>
            <a:endParaRPr lang="en-US"/>
          </a:p>
        </p:txBody>
      </p:sp>
    </p:spTree>
    <p:extLst>
      <p:ext uri="{BB962C8B-B14F-4D97-AF65-F5344CB8AC3E}">
        <p14:creationId xmlns:p14="http://schemas.microsoft.com/office/powerpoint/2010/main" val="355104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dirty="0" smtClean="0"/>
              <a:t>Katy</a:t>
            </a:r>
          </a:p>
          <a:p>
            <a:pPr>
              <a:defRPr/>
            </a:pPr>
            <a:endParaRPr lang="en-US" dirty="0" smtClean="0"/>
          </a:p>
          <a:p>
            <a:pPr>
              <a:defRPr/>
            </a:pPr>
            <a:r>
              <a:rPr lang="en-US" dirty="0" smtClean="0"/>
              <a:t>The objectives</a:t>
            </a:r>
            <a:r>
              <a:rPr lang="en-US" baseline="0" dirty="0" smtClean="0"/>
              <a:t> </a:t>
            </a:r>
            <a:r>
              <a:rPr lang="en-US" dirty="0" smtClean="0"/>
              <a:t>of this webinar are</a:t>
            </a:r>
            <a:r>
              <a:rPr lang="en-US" baseline="0" dirty="0" smtClean="0"/>
              <a:t> for participants t</a:t>
            </a:r>
            <a:r>
              <a:rPr lang="en-US" dirty="0" smtClean="0"/>
              <a:t>o:</a:t>
            </a:r>
          </a:p>
          <a:p>
            <a:pPr>
              <a:defRPr/>
            </a:pPr>
            <a:endParaRPr lang="en-US" dirty="0" smtClean="0"/>
          </a:p>
          <a:p>
            <a:pPr lvl="0">
              <a:lnSpc>
                <a:spcPct val="107000"/>
              </a:lnSpc>
              <a:spcBef>
                <a:spcPts val="0"/>
              </a:spcBef>
              <a:spcAft>
                <a:spcPts val="0"/>
              </a:spcAft>
              <a:buFont typeface="+mj-lt"/>
              <a:buAutoNum type="arabicPeriod"/>
            </a:pPr>
            <a:r>
              <a:rPr lang="en-US" sz="1200" dirty="0" smtClean="0">
                <a:effectLst/>
                <a:latin typeface="+mn-lt"/>
                <a:ea typeface="Calibri"/>
                <a:cs typeface="Times New Roman"/>
              </a:rPr>
              <a:t>Understand how two states (PA &amp; NC) are implementing strategies to support local early childhood special education programs to promote the use of inclusive practices.</a:t>
            </a:r>
          </a:p>
          <a:p>
            <a:pPr lvl="0">
              <a:lnSpc>
                <a:spcPct val="107000"/>
              </a:lnSpc>
              <a:spcBef>
                <a:spcPts val="0"/>
              </a:spcBef>
              <a:spcAft>
                <a:spcPts val="0"/>
              </a:spcAft>
              <a:buFont typeface="+mj-lt"/>
              <a:buAutoNum type="arabicPeriod"/>
            </a:pPr>
            <a:r>
              <a:rPr lang="en-US" sz="1200" dirty="0" smtClean="0">
                <a:effectLst/>
                <a:latin typeface="+mn-lt"/>
                <a:ea typeface="Calibri"/>
                <a:cs typeface="Times New Roman"/>
              </a:rPr>
              <a:t>Have opportunities to pose questions and generate ideas with colleagues.  Encourage participants to use the chat to pose questions.  </a:t>
            </a:r>
            <a:endParaRPr lang="en-US" dirty="0" smtClean="0"/>
          </a:p>
          <a:p>
            <a:pPr>
              <a:defRPr/>
            </a:pPr>
            <a:endParaRPr lang="en-US" dirty="0" smtClean="0"/>
          </a:p>
          <a:p>
            <a:pPr>
              <a:defRPr/>
            </a:pPr>
            <a:r>
              <a:rPr lang="en-US" dirty="0" smtClean="0"/>
              <a:t>Poll Q: Who is on the call? By role, by system.</a:t>
            </a:r>
          </a:p>
          <a:p>
            <a:pPr>
              <a:defRPr/>
            </a:pPr>
            <a:endParaRPr lang="en-US" dirty="0" smtClean="0"/>
          </a:p>
          <a:p>
            <a:pPr>
              <a:defRPr/>
            </a:pPr>
            <a:endParaRPr lang="en-US" dirty="0"/>
          </a:p>
        </p:txBody>
      </p:sp>
      <p:sp>
        <p:nvSpPr>
          <p:cNvPr id="4" name="Footer Placeholder 3"/>
          <p:cNvSpPr>
            <a:spLocks noGrp="1"/>
          </p:cNvSpPr>
          <p:nvPr>
            <p:ph type="ftr" sz="quarter" idx="4"/>
          </p:nvPr>
        </p:nvSpPr>
        <p:spPr/>
        <p:txBody>
          <a:bodyPr/>
          <a:lstStyle/>
          <a:p>
            <a:pPr>
              <a:defRPr/>
            </a:pPr>
            <a:r>
              <a:rPr lang="en-US">
                <a:solidFill>
                  <a:prstClr val="black"/>
                </a:solidFill>
              </a:rPr>
              <a:t>NECTAC/ECO/WRRC 2012</a:t>
            </a:r>
          </a:p>
        </p:txBody>
      </p:sp>
      <p:sp>
        <p:nvSpPr>
          <p:cNvPr id="5734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57" indent="-280406" eaLnBrk="0" hangingPunct="0">
              <a:defRPr sz="2400">
                <a:solidFill>
                  <a:schemeClr val="tx1"/>
                </a:solidFill>
                <a:latin typeface="Arial" pitchFamily="34" charset="0"/>
                <a:ea typeface="ＭＳ Ｐゴシック" pitchFamily="34" charset="-128"/>
              </a:defRPr>
            </a:lvl2pPr>
            <a:lvl3pPr marL="1121626" indent="-224325" eaLnBrk="0" hangingPunct="0">
              <a:defRPr sz="2400">
                <a:solidFill>
                  <a:schemeClr val="tx1"/>
                </a:solidFill>
                <a:latin typeface="Arial" pitchFamily="34" charset="0"/>
                <a:ea typeface="ＭＳ Ｐゴシック" pitchFamily="34" charset="-128"/>
              </a:defRPr>
            </a:lvl3pPr>
            <a:lvl4pPr marL="1570276" indent="-224325" eaLnBrk="0" hangingPunct="0">
              <a:defRPr sz="2400">
                <a:solidFill>
                  <a:schemeClr val="tx1"/>
                </a:solidFill>
                <a:latin typeface="Arial" pitchFamily="34" charset="0"/>
                <a:ea typeface="ＭＳ Ｐゴシック" pitchFamily="34" charset="-128"/>
              </a:defRPr>
            </a:lvl4pPr>
            <a:lvl5pPr marL="2018927" indent="-224325" eaLnBrk="0" hangingPunct="0">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9686663-D928-4FFD-BEDB-69B33397D69B}" type="slidenum">
              <a:rPr lang="en-US" altLang="en-US" sz="1200">
                <a:solidFill>
                  <a:prstClr val="black"/>
                </a:solidFill>
                <a:latin typeface="Calibri" pitchFamily="34" charset="0"/>
              </a:rPr>
              <a:pPr eaLnBrk="1" hangingPunct="1"/>
              <a:t>2</a:t>
            </a:fld>
            <a:endParaRPr lang="en-US" altLang="en-US" sz="1200">
              <a:solidFill>
                <a:prstClr val="black"/>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Katy</a:t>
            </a:r>
          </a:p>
          <a:p>
            <a:endParaRPr lang="en-US" dirty="0" smtClean="0">
              <a:ea typeface="ＭＳ Ｐゴシック" pitchFamily="34" charset="-128"/>
            </a:endParaRPr>
          </a:p>
          <a:p>
            <a:r>
              <a:rPr lang="en-US" dirty="0" smtClean="0">
                <a:ea typeface="ＭＳ Ｐゴシック" pitchFamily="34" charset="-128"/>
              </a:rPr>
              <a:t>Please *6 to unmute to ask a question. Can also type your question in the chat.</a:t>
            </a:r>
          </a:p>
          <a:p>
            <a:endParaRPr lang="en-US" dirty="0" smtClean="0">
              <a:ea typeface="ＭＳ Ｐゴシック" pitchFamily="34" charset="-128"/>
            </a:endParaRPr>
          </a:p>
          <a:p>
            <a:r>
              <a:rPr lang="en-US" dirty="0" smtClean="0">
                <a:ea typeface="ＭＳ Ｐゴシック" pitchFamily="34" charset="-128"/>
              </a:rPr>
              <a:t>5 minutes</a:t>
            </a:r>
          </a:p>
        </p:txBody>
      </p:sp>
      <p:sp>
        <p:nvSpPr>
          <p:cNvPr id="4" name="Footer Placeholder 3"/>
          <p:cNvSpPr>
            <a:spLocks noGrp="1"/>
          </p:cNvSpPr>
          <p:nvPr>
            <p:ph type="ftr" sz="quarter" idx="4"/>
          </p:nvPr>
        </p:nvSpPr>
        <p:spPr/>
        <p:txBody>
          <a:bodyPr/>
          <a:lstStyle/>
          <a:p>
            <a:pPr>
              <a:defRPr/>
            </a:pPr>
            <a:r>
              <a:rPr lang="en-US" dirty="0" smtClean="0">
                <a:solidFill>
                  <a:prstClr val="black"/>
                </a:solidFill>
              </a:rPr>
              <a:t>NECTAC/ECO/WRRC 2012</a:t>
            </a:r>
            <a:endParaRPr lang="en-US" dirty="0">
              <a:solidFill>
                <a:prstClr val="black"/>
              </a:solidFill>
            </a:endParaRPr>
          </a:p>
        </p:txBody>
      </p:sp>
      <p:sp>
        <p:nvSpPr>
          <p:cNvPr id="1433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731" indent="-285666" eaLnBrk="0" hangingPunct="0">
              <a:defRPr sz="2400">
                <a:solidFill>
                  <a:schemeClr val="tx1"/>
                </a:solidFill>
                <a:latin typeface="Arial" pitchFamily="34" charset="0"/>
                <a:ea typeface="ＭＳ Ｐゴシック" pitchFamily="34" charset="-128"/>
              </a:defRPr>
            </a:lvl2pPr>
            <a:lvl3pPr marL="1142662" indent="-228532" eaLnBrk="0" hangingPunct="0">
              <a:defRPr sz="2400">
                <a:solidFill>
                  <a:schemeClr val="tx1"/>
                </a:solidFill>
                <a:latin typeface="Arial" pitchFamily="34" charset="0"/>
                <a:ea typeface="ＭＳ Ｐゴシック" pitchFamily="34" charset="-128"/>
              </a:defRPr>
            </a:lvl3pPr>
            <a:lvl4pPr marL="1599729" indent="-228532" eaLnBrk="0" hangingPunct="0">
              <a:defRPr sz="2400">
                <a:solidFill>
                  <a:schemeClr val="tx1"/>
                </a:solidFill>
                <a:latin typeface="Arial" pitchFamily="34" charset="0"/>
                <a:ea typeface="ＭＳ Ｐゴシック" pitchFamily="34" charset="-128"/>
              </a:defRPr>
            </a:lvl4pPr>
            <a:lvl5pPr marL="2056793" indent="-228532" eaLnBrk="0" hangingPunct="0">
              <a:defRPr sz="2400">
                <a:solidFill>
                  <a:schemeClr val="tx1"/>
                </a:solidFill>
                <a:latin typeface="Arial" pitchFamily="34" charset="0"/>
                <a:ea typeface="ＭＳ Ｐゴシック" pitchFamily="34" charset="-128"/>
              </a:defRPr>
            </a:lvl5pPr>
            <a:lvl6pPr marL="2513859" indent="-22853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922" indent="-22853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988" indent="-22853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053" indent="-22853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89E512-0977-44C0-A0A7-12556714E63F}" type="slidenum">
              <a:rPr lang="en-US" sz="1200">
                <a:solidFill>
                  <a:prstClr val="black"/>
                </a:solidFill>
                <a:latin typeface="Calibri" pitchFamily="34" charset="0"/>
              </a:rPr>
              <a:pPr eaLnBrk="1" hangingPunct="1"/>
              <a:t>20</a:t>
            </a:fld>
            <a:endParaRPr lang="en-US" sz="1200" dirty="0">
              <a:solidFill>
                <a:prstClr val="black"/>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4B05F-3FBD-4432-A9A5-33054EF4FC06}" type="slidenum">
              <a:rPr lang="en-US" smtClean="0"/>
              <a:t>21</a:t>
            </a:fld>
            <a:endParaRPr lang="en-US"/>
          </a:p>
        </p:txBody>
      </p:sp>
    </p:spTree>
    <p:extLst>
      <p:ext uri="{BB962C8B-B14F-4D97-AF65-F5344CB8AC3E}">
        <p14:creationId xmlns:p14="http://schemas.microsoft.com/office/powerpoint/2010/main" val="124677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4B05F-3FBD-4432-A9A5-33054EF4FC06}" type="slidenum">
              <a:rPr lang="en-US" smtClean="0"/>
              <a:t>22</a:t>
            </a:fld>
            <a:endParaRPr lang="en-US"/>
          </a:p>
        </p:txBody>
      </p:sp>
    </p:spTree>
    <p:extLst>
      <p:ext uri="{BB962C8B-B14F-4D97-AF65-F5344CB8AC3E}">
        <p14:creationId xmlns:p14="http://schemas.microsoft.com/office/powerpoint/2010/main" val="3415521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4B05F-3FBD-4432-A9A5-33054EF4FC06}" type="slidenum">
              <a:rPr lang="en-US" smtClean="0"/>
              <a:t>23</a:t>
            </a:fld>
            <a:endParaRPr lang="en-US"/>
          </a:p>
        </p:txBody>
      </p:sp>
    </p:spTree>
    <p:extLst>
      <p:ext uri="{BB962C8B-B14F-4D97-AF65-F5344CB8AC3E}">
        <p14:creationId xmlns:p14="http://schemas.microsoft.com/office/powerpoint/2010/main" val="2469346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Last year’s RECP was 49.88</a:t>
            </a:r>
          </a:p>
          <a:p>
            <a:r>
              <a:rPr lang="en-US" altLang="en-US" dirty="0" smtClean="0"/>
              <a:t>Last year’s SC was 21.20</a:t>
            </a:r>
          </a:p>
          <a:p>
            <a:endParaRPr lang="en-US" altLang="en-US" dirty="0" smtClean="0"/>
          </a:p>
          <a:p>
            <a:r>
              <a:rPr lang="en-US" altLang="en-US" dirty="0" smtClean="0"/>
              <a:t>Next, do the same thing for your LEA data</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669E93E-D6D2-4FAE-A876-27DD7C4CA894}" type="slidenum">
              <a:rPr lang="en-US" altLang="en-US" smtClean="0">
                <a:solidFill>
                  <a:prstClr val="black"/>
                </a:solidFill>
                <a:latin typeface="Arial" pitchFamily="34" charset="0"/>
              </a:rPr>
              <a:pPr>
                <a:spcBef>
                  <a:spcPct val="0"/>
                </a:spcBef>
              </a:pPr>
              <a:t>24</a:t>
            </a:fld>
            <a:endParaRPr lang="en-US" altLang="en-US" smtClean="0">
              <a:solidFill>
                <a:prstClr val="black"/>
              </a:solidFill>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Last year’s RECP was 37.84</a:t>
            </a:r>
          </a:p>
          <a:p>
            <a:pPr>
              <a:defRPr/>
            </a:pPr>
            <a:r>
              <a:rPr lang="en-US" dirty="0" smtClean="0"/>
              <a:t>Last year’s SC was 23.53</a:t>
            </a:r>
            <a:endParaRPr lang="en-US" dirty="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B4E3285-136A-4843-BAC1-484CBCC46387}" type="slidenum">
              <a:rPr lang="en-US" altLang="en-US" smtClean="0">
                <a:solidFill>
                  <a:prstClr val="black"/>
                </a:solidFill>
                <a:latin typeface="Arial" pitchFamily="34" charset="0"/>
              </a:rPr>
              <a:pPr>
                <a:spcBef>
                  <a:spcPct val="0"/>
                </a:spcBef>
              </a:pPr>
              <a:t>25</a:t>
            </a:fld>
            <a:endParaRPr lang="en-US" altLang="en-US" smtClean="0">
              <a:solidFill>
                <a:prstClr val="black"/>
              </a:solidFill>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4B05F-3FBD-4432-A9A5-33054EF4FC06}" type="slidenum">
              <a:rPr lang="en-US" smtClean="0"/>
              <a:t>26</a:t>
            </a:fld>
            <a:endParaRPr lang="en-US"/>
          </a:p>
        </p:txBody>
      </p:sp>
    </p:spTree>
    <p:extLst>
      <p:ext uri="{BB962C8B-B14F-4D97-AF65-F5344CB8AC3E}">
        <p14:creationId xmlns:p14="http://schemas.microsoft.com/office/powerpoint/2010/main" val="396166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4B05F-3FBD-4432-A9A5-33054EF4FC06}" type="slidenum">
              <a:rPr lang="en-US" smtClean="0"/>
              <a:t>27</a:t>
            </a:fld>
            <a:endParaRPr lang="en-US"/>
          </a:p>
        </p:txBody>
      </p:sp>
    </p:spTree>
    <p:extLst>
      <p:ext uri="{BB962C8B-B14F-4D97-AF65-F5344CB8AC3E}">
        <p14:creationId xmlns:p14="http://schemas.microsoft.com/office/powerpoint/2010/main" val="474595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4B05F-3FBD-4432-A9A5-33054EF4FC06}" type="slidenum">
              <a:rPr lang="en-US" smtClean="0"/>
              <a:t>28</a:t>
            </a:fld>
            <a:endParaRPr lang="en-US"/>
          </a:p>
        </p:txBody>
      </p:sp>
    </p:spTree>
    <p:extLst>
      <p:ext uri="{BB962C8B-B14F-4D97-AF65-F5344CB8AC3E}">
        <p14:creationId xmlns:p14="http://schemas.microsoft.com/office/powerpoint/2010/main" val="2564937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4B05F-3FBD-4432-A9A5-33054EF4FC06}" type="slidenum">
              <a:rPr lang="en-US" smtClean="0"/>
              <a:t>29</a:t>
            </a:fld>
            <a:endParaRPr lang="en-US"/>
          </a:p>
        </p:txBody>
      </p:sp>
    </p:spTree>
    <p:extLst>
      <p:ext uri="{BB962C8B-B14F-4D97-AF65-F5344CB8AC3E}">
        <p14:creationId xmlns:p14="http://schemas.microsoft.com/office/powerpoint/2010/main" val="20643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will do this slide</a:t>
            </a:r>
          </a:p>
          <a:p>
            <a:r>
              <a:rPr lang="en-US" dirty="0" smtClean="0"/>
              <a:t>Thanks</a:t>
            </a:r>
            <a:r>
              <a:rPr lang="en-US" baseline="0" dirty="0" smtClean="0"/>
              <a:t> to ECTA for allowing Pennsylvania to talk about our efforts at improving inclusive opportunities for young children with disabilities in typical early childhood settings.  </a:t>
            </a:r>
          </a:p>
          <a:p>
            <a:r>
              <a:rPr lang="en-US" baseline="0" dirty="0" smtClean="0"/>
              <a:t>Introduce self -- Dr. Jim Coyle, Director, PA Bureau of Early Intervention Services and Deb Daulton, Director, Early Intervention Technical Assistance, and Patti Wirick, Project Manager for EITA which is  the statewide birth to five training and TA network supporting the Bureau of Early Intervention Services—in our state we use the term early intervention for both Part C and Section 619 but for this webinar we will try to use preschool special education for the section 619 program.</a:t>
            </a:r>
            <a:endParaRPr lang="en-US" dirty="0"/>
          </a:p>
        </p:txBody>
      </p:sp>
      <p:sp>
        <p:nvSpPr>
          <p:cNvPr id="4" name="Slide Number Placeholder 3"/>
          <p:cNvSpPr>
            <a:spLocks noGrp="1"/>
          </p:cNvSpPr>
          <p:nvPr>
            <p:ph type="sldNum" sz="quarter" idx="10"/>
          </p:nvPr>
        </p:nvSpPr>
        <p:spPr/>
        <p:txBody>
          <a:bodyPr/>
          <a:lstStyle/>
          <a:p>
            <a:fld id="{0EC4B05F-3FBD-4432-A9A5-33054EF4FC06}" type="slidenum">
              <a:rPr lang="en-US" smtClean="0"/>
              <a:t>3</a:t>
            </a:fld>
            <a:endParaRPr lang="en-US"/>
          </a:p>
        </p:txBody>
      </p:sp>
    </p:spTree>
    <p:extLst>
      <p:ext uri="{BB962C8B-B14F-4D97-AF65-F5344CB8AC3E}">
        <p14:creationId xmlns:p14="http://schemas.microsoft.com/office/powerpoint/2010/main" val="3119236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4B05F-3FBD-4432-A9A5-33054EF4FC06}" type="slidenum">
              <a:rPr lang="en-US" smtClean="0"/>
              <a:t>30</a:t>
            </a:fld>
            <a:endParaRPr lang="en-US"/>
          </a:p>
        </p:txBody>
      </p:sp>
    </p:spTree>
    <p:extLst>
      <p:ext uri="{BB962C8B-B14F-4D97-AF65-F5344CB8AC3E}">
        <p14:creationId xmlns:p14="http://schemas.microsoft.com/office/powerpoint/2010/main" val="3161110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6FF4C5-2277-41D7-AB86-5DF8EE5FCC1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048672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517D5-6D39-4DEE-8D3A-E4FB0A3182E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96023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4B05F-3FBD-4432-A9A5-33054EF4FC06}" type="slidenum">
              <a:rPr lang="en-US" smtClean="0"/>
              <a:t>33</a:t>
            </a:fld>
            <a:endParaRPr lang="en-US"/>
          </a:p>
        </p:txBody>
      </p:sp>
    </p:spTree>
    <p:extLst>
      <p:ext uri="{BB962C8B-B14F-4D97-AF65-F5344CB8AC3E}">
        <p14:creationId xmlns:p14="http://schemas.microsoft.com/office/powerpoint/2010/main" val="1805769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website to show self-directed online training</a:t>
            </a:r>
            <a:r>
              <a:rPr lang="en-US" baseline="0" dirty="0" smtClean="0"/>
              <a:t> modules for </a:t>
            </a:r>
            <a:r>
              <a:rPr lang="en-US" baseline="0" dirty="0" err="1" smtClean="0"/>
              <a:t>preK</a:t>
            </a:r>
            <a:r>
              <a:rPr lang="en-US" baseline="0" dirty="0" smtClean="0"/>
              <a:t> IEPs.</a:t>
            </a:r>
            <a:endParaRPr lang="en-US" dirty="0"/>
          </a:p>
        </p:txBody>
      </p:sp>
      <p:sp>
        <p:nvSpPr>
          <p:cNvPr id="4" name="Slide Number Placeholder 3"/>
          <p:cNvSpPr>
            <a:spLocks noGrp="1"/>
          </p:cNvSpPr>
          <p:nvPr>
            <p:ph type="sldNum" sz="quarter" idx="10"/>
          </p:nvPr>
        </p:nvSpPr>
        <p:spPr/>
        <p:txBody>
          <a:bodyPr/>
          <a:lstStyle/>
          <a:p>
            <a:fld id="{0A35BC74-FDC4-4605-B77C-4F949381619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09653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5 min.</a:t>
            </a:r>
          </a:p>
          <a:p>
            <a:endParaRPr lang="en-US" dirty="0" smtClean="0">
              <a:ea typeface="ＭＳ Ｐゴシック" pitchFamily="34" charset="-128"/>
            </a:endParaRPr>
          </a:p>
          <a:p>
            <a:r>
              <a:rPr lang="en-US" dirty="0" smtClean="0">
                <a:ea typeface="ＭＳ Ｐゴシック" pitchFamily="34" charset="-128"/>
              </a:rPr>
              <a:t>Katy</a:t>
            </a:r>
          </a:p>
          <a:p>
            <a:endParaRPr lang="en-US" dirty="0" smtClean="0">
              <a:ea typeface="ＭＳ Ｐゴシック" pitchFamily="34" charset="-128"/>
            </a:endParaRPr>
          </a:p>
          <a:p>
            <a:r>
              <a:rPr lang="en-US" dirty="0" smtClean="0">
                <a:ea typeface="ＭＳ Ｐゴシック" pitchFamily="34" charset="-128"/>
              </a:rPr>
              <a:t>Please *6 to unmute to ask a question.  Can also type your question in the chat.</a:t>
            </a:r>
          </a:p>
          <a:p>
            <a:endParaRPr lang="en-US" dirty="0" smtClean="0">
              <a:ea typeface="ＭＳ Ｐゴシック" pitchFamily="34" charset="-128"/>
            </a:endParaRPr>
          </a:p>
        </p:txBody>
      </p:sp>
      <p:sp>
        <p:nvSpPr>
          <p:cNvPr id="4" name="Footer Placeholder 3"/>
          <p:cNvSpPr>
            <a:spLocks noGrp="1"/>
          </p:cNvSpPr>
          <p:nvPr>
            <p:ph type="ftr" sz="quarter" idx="4"/>
          </p:nvPr>
        </p:nvSpPr>
        <p:spPr/>
        <p:txBody>
          <a:bodyPr/>
          <a:lstStyle/>
          <a:p>
            <a:pPr>
              <a:defRPr/>
            </a:pPr>
            <a:r>
              <a:rPr lang="en-US" dirty="0" smtClean="0">
                <a:solidFill>
                  <a:prstClr val="black"/>
                </a:solidFill>
              </a:rPr>
              <a:t>NECTAC/ECO/WRRC 2012</a:t>
            </a:r>
            <a:endParaRPr lang="en-US" dirty="0">
              <a:solidFill>
                <a:prstClr val="black"/>
              </a:solidFill>
            </a:endParaRPr>
          </a:p>
        </p:txBody>
      </p:sp>
      <p:sp>
        <p:nvSpPr>
          <p:cNvPr id="1433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731" indent="-285666" eaLnBrk="0" hangingPunct="0">
              <a:defRPr sz="2400">
                <a:solidFill>
                  <a:schemeClr val="tx1"/>
                </a:solidFill>
                <a:latin typeface="Arial" pitchFamily="34" charset="0"/>
                <a:ea typeface="ＭＳ Ｐゴシック" pitchFamily="34" charset="-128"/>
              </a:defRPr>
            </a:lvl2pPr>
            <a:lvl3pPr marL="1142662" indent="-228532" eaLnBrk="0" hangingPunct="0">
              <a:defRPr sz="2400">
                <a:solidFill>
                  <a:schemeClr val="tx1"/>
                </a:solidFill>
                <a:latin typeface="Arial" pitchFamily="34" charset="0"/>
                <a:ea typeface="ＭＳ Ｐゴシック" pitchFamily="34" charset="-128"/>
              </a:defRPr>
            </a:lvl3pPr>
            <a:lvl4pPr marL="1599729" indent="-228532" eaLnBrk="0" hangingPunct="0">
              <a:defRPr sz="2400">
                <a:solidFill>
                  <a:schemeClr val="tx1"/>
                </a:solidFill>
                <a:latin typeface="Arial" pitchFamily="34" charset="0"/>
                <a:ea typeface="ＭＳ Ｐゴシック" pitchFamily="34" charset="-128"/>
              </a:defRPr>
            </a:lvl4pPr>
            <a:lvl5pPr marL="2056793" indent="-228532" eaLnBrk="0" hangingPunct="0">
              <a:defRPr sz="2400">
                <a:solidFill>
                  <a:schemeClr val="tx1"/>
                </a:solidFill>
                <a:latin typeface="Arial" pitchFamily="34" charset="0"/>
                <a:ea typeface="ＭＳ Ｐゴシック" pitchFamily="34" charset="-128"/>
              </a:defRPr>
            </a:lvl5pPr>
            <a:lvl6pPr marL="2513859" indent="-22853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922" indent="-22853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988" indent="-22853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053" indent="-22853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89E512-0977-44C0-A0A7-12556714E63F}" type="slidenum">
              <a:rPr lang="en-US" sz="1200">
                <a:solidFill>
                  <a:prstClr val="black"/>
                </a:solidFill>
                <a:latin typeface="Calibri" pitchFamily="34" charset="0"/>
              </a:rPr>
              <a:pPr eaLnBrk="1" hangingPunct="1"/>
              <a:t>35</a:t>
            </a:fld>
            <a:endParaRPr lang="en-US" sz="1200" dirty="0">
              <a:solidFill>
                <a:prstClr val="black"/>
              </a:solidFill>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Shelley</a:t>
            </a:r>
          </a:p>
          <a:p>
            <a:endParaRPr lang="en-US" dirty="0" smtClean="0"/>
          </a:p>
          <a:p>
            <a:r>
              <a:rPr lang="en-US" dirty="0" smtClean="0"/>
              <a:t>This are posted.  Will be interactive.  More on these</a:t>
            </a:r>
            <a:r>
              <a:rPr lang="en-US" baseline="0" dirty="0" smtClean="0"/>
              <a:t> once that’s done.</a:t>
            </a:r>
            <a:endParaRPr lang="en-US" dirty="0"/>
          </a:p>
        </p:txBody>
      </p:sp>
      <p:sp>
        <p:nvSpPr>
          <p:cNvPr id="4" name="Slide Number Placeholder 3"/>
          <p:cNvSpPr>
            <a:spLocks noGrp="1"/>
          </p:cNvSpPr>
          <p:nvPr>
            <p:ph type="sldNum" sz="quarter" idx="10"/>
          </p:nvPr>
        </p:nvSpPr>
        <p:spPr/>
        <p:txBody>
          <a:bodyPr/>
          <a:lstStyle/>
          <a:p>
            <a:fld id="{0EC4B05F-3FBD-4432-A9A5-33054EF4FC06}" type="slidenum">
              <a:rPr lang="en-US" smtClean="0"/>
              <a:t>36</a:t>
            </a:fld>
            <a:endParaRPr lang="en-US"/>
          </a:p>
        </p:txBody>
      </p:sp>
    </p:spTree>
    <p:extLst>
      <p:ext uri="{BB962C8B-B14F-4D97-AF65-F5344CB8AC3E}">
        <p14:creationId xmlns:p14="http://schemas.microsoft.com/office/powerpoint/2010/main" val="148989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Megan</a:t>
            </a:r>
          </a:p>
          <a:p>
            <a:endParaRPr lang="en-US" dirty="0" smtClean="0"/>
          </a:p>
          <a:p>
            <a:r>
              <a:rPr lang="en-US" dirty="0" smtClean="0"/>
              <a:t>Either share on the line (press *6 to unmute) or via the chat.</a:t>
            </a:r>
          </a:p>
          <a:p>
            <a:endParaRPr lang="en-US" dirty="0" smtClean="0"/>
          </a:p>
          <a:p>
            <a:r>
              <a:rPr lang="en-US" dirty="0" smtClean="0"/>
              <a:t>Q: Do you have strategies you use in your state? List in chat.</a:t>
            </a:r>
          </a:p>
          <a:p>
            <a:endParaRPr lang="en-US" dirty="0"/>
          </a:p>
        </p:txBody>
      </p:sp>
      <p:sp>
        <p:nvSpPr>
          <p:cNvPr id="4" name="Slide Number Placeholder 3"/>
          <p:cNvSpPr>
            <a:spLocks noGrp="1"/>
          </p:cNvSpPr>
          <p:nvPr>
            <p:ph type="sldNum" sz="quarter" idx="10"/>
          </p:nvPr>
        </p:nvSpPr>
        <p:spPr/>
        <p:txBody>
          <a:bodyPr/>
          <a:lstStyle/>
          <a:p>
            <a:fld id="{0EC4B05F-3FBD-4432-A9A5-33054EF4FC06}" type="slidenum">
              <a:rPr lang="en-US" smtClean="0"/>
              <a:t>37</a:t>
            </a:fld>
            <a:endParaRPr lang="en-US"/>
          </a:p>
        </p:txBody>
      </p:sp>
    </p:spTree>
    <p:extLst>
      <p:ext uri="{BB962C8B-B14F-4D97-AF65-F5344CB8AC3E}">
        <p14:creationId xmlns:p14="http://schemas.microsoft.com/office/powerpoint/2010/main" val="148989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Megan</a:t>
            </a:r>
            <a:endParaRPr lang="en-US" dirty="0"/>
          </a:p>
        </p:txBody>
      </p:sp>
      <p:sp>
        <p:nvSpPr>
          <p:cNvPr id="4" name="Slide Number Placeholder 3"/>
          <p:cNvSpPr>
            <a:spLocks noGrp="1"/>
          </p:cNvSpPr>
          <p:nvPr>
            <p:ph type="sldNum" sz="quarter" idx="10"/>
          </p:nvPr>
        </p:nvSpPr>
        <p:spPr/>
        <p:txBody>
          <a:bodyPr/>
          <a:lstStyle/>
          <a:p>
            <a:fld id="{0EC4B05F-3FBD-4432-A9A5-33054EF4FC06}" type="slidenum">
              <a:rPr lang="en-US" smtClean="0"/>
              <a:t>38</a:t>
            </a:fld>
            <a:endParaRPr lang="en-US"/>
          </a:p>
        </p:txBody>
      </p:sp>
    </p:spTree>
    <p:extLst>
      <p:ext uri="{BB962C8B-B14F-4D97-AF65-F5344CB8AC3E}">
        <p14:creationId xmlns:p14="http://schemas.microsoft.com/office/powerpoint/2010/main" val="148989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itchFamily="34" charset="0"/>
                <a:ea typeface="ＭＳ Ｐゴシック" pitchFamily="34" charset="-128"/>
              </a:rPr>
              <a:t>Megan</a:t>
            </a:r>
          </a:p>
          <a:p>
            <a:r>
              <a:rPr lang="en-US" altLang="en-US" dirty="0" smtClean="0">
                <a:latin typeface="Arial" pitchFamily="34" charset="0"/>
                <a:ea typeface="ＭＳ Ｐゴシック" pitchFamily="34" charset="-128"/>
              </a:rPr>
              <a:t>Resources related to this webinar and other presentations are available at the following URL: </a:t>
            </a:r>
            <a:r>
              <a:rPr lang="en-US" altLang="en-US" b="1" i="1" dirty="0" smtClean="0">
                <a:solidFill>
                  <a:srgbClr val="FF3300"/>
                </a:solidFill>
                <a:latin typeface="Arial" pitchFamily="34" charset="0"/>
                <a:ea typeface="ＭＳ Ｐゴシック" pitchFamily="34" charset="-128"/>
              </a:rPr>
              <a:t>http://ectacenter.org/webinars.asp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Jim will do this one.</a:t>
            </a:r>
          </a:p>
          <a:p>
            <a:r>
              <a:rPr lang="en-US" i="0" dirty="0" smtClean="0"/>
              <a:t>Pennsylvania, through the Office Of Child Development and Early Learning (OCDEL) has a tradition of providing many supports for inclusion.</a:t>
            </a:r>
          </a:p>
          <a:p>
            <a:r>
              <a:rPr lang="en-US" i="0" dirty="0" smtClean="0"/>
              <a:t>These supports include:</a:t>
            </a:r>
          </a:p>
          <a:p>
            <a:pPr marL="171450" indent="-171450">
              <a:buFont typeface="Arial" panose="020B0604020202020204" pitchFamily="34" charset="0"/>
              <a:buChar char="•"/>
            </a:pPr>
            <a:r>
              <a:rPr lang="en-US" dirty="0" smtClean="0"/>
              <a:t>Intentional collaboration between state supported early childhood programs (including RTTELC) and Part C/Section 619 because they are in the same Office</a:t>
            </a:r>
            <a:r>
              <a:rPr lang="en-US" baseline="0" dirty="0" smtClean="0"/>
              <a:t> of Child Development and Early Learning (OCDEL)</a:t>
            </a:r>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number of children with IFSP/IEPs in child care combined with the number of children who receive subsidy qualifies an early childhood program to</a:t>
            </a:r>
            <a:r>
              <a:rPr lang="en-US" sz="1200" kern="1200" baseline="0" dirty="0" smtClean="0">
                <a:solidFill>
                  <a:schemeClr val="tx1"/>
                </a:solidFill>
                <a:effectLst/>
                <a:latin typeface="+mn-lt"/>
                <a:ea typeface="+mn-ea"/>
                <a:cs typeface="+mn-cs"/>
              </a:rPr>
              <a:t> receive TQRIS incentives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TQRIS already includes some requirements around inclusion and is being revised to add more.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State funded PreK has requirements for including children with IEPs as well as a requirement for screening</a:t>
            </a:r>
            <a:r>
              <a:rPr lang="en-US" baseline="0" dirty="0" smtClean="0"/>
              <a:t> and referral to EI/preschool special education.</a:t>
            </a:r>
            <a:endParaRPr lang="en-US" dirty="0" smtClean="0"/>
          </a:p>
          <a:p>
            <a:pPr marL="171450" indent="-171450">
              <a:buFont typeface="Arial" panose="020B0604020202020204" pitchFamily="34" charset="0"/>
              <a:buChar char="•"/>
            </a:pPr>
            <a:r>
              <a:rPr lang="en-US" dirty="0" smtClean="0"/>
              <a:t>Joint PD on Early Learning Standards with  EC, Part C and Section 619</a:t>
            </a:r>
          </a:p>
          <a:p>
            <a:pPr marL="171450" indent="-171450">
              <a:buFont typeface="Arial" panose="020B0604020202020204" pitchFamily="34" charset="0"/>
              <a:buChar char="•"/>
            </a:pPr>
            <a:r>
              <a:rPr lang="en-US" dirty="0" smtClean="0"/>
              <a:t>OCDEL Inclusion Guidelines developed for all early childhood programs including Part C and Section 619</a:t>
            </a:r>
          </a:p>
          <a:p>
            <a:pPr marL="171450" indent="-171450">
              <a:buFont typeface="Arial" panose="020B0604020202020204" pitchFamily="34" charset="0"/>
              <a:buChar char="•"/>
            </a:pPr>
            <a:r>
              <a:rPr lang="en-US" dirty="0" smtClean="0"/>
              <a:t>All preschool special education programs must set inclusion targets as part of their Quality Enhancement Plan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Incentive grants for preschool special education programs to promote use of assistive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technolgy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children with IEPs in child care/Head Start/</a:t>
            </a:r>
            <a:r>
              <a:rPr lang="en-US" sz="1200" kern="1200" dirty="0" err="1" smtClean="0">
                <a:solidFill>
                  <a:schemeClr val="tx1"/>
                </a:solidFill>
                <a:effectLst/>
                <a:latin typeface="+mn-lt"/>
                <a:ea typeface="+mn-ea"/>
                <a:cs typeface="+mn-cs"/>
              </a:rPr>
              <a:t>Prek</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Incentive grants for preschool special education programs to promote use of positive</a:t>
            </a:r>
            <a:r>
              <a:rPr lang="en-US" baseline="0" dirty="0" smtClean="0"/>
              <a:t> behavior supports </a:t>
            </a:r>
            <a:r>
              <a:rPr lang="en-US" dirty="0" smtClean="0"/>
              <a:t>in child care/Head Start/</a:t>
            </a:r>
            <a:r>
              <a:rPr lang="en-US" dirty="0" err="1" smtClean="0"/>
              <a:t>Prek</a:t>
            </a:r>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Incentive grants for preschool special education programs to increase the numbers of children with IEPS in child care/Head Start (which is the focus for this webinar)</a:t>
            </a:r>
          </a:p>
          <a:p>
            <a:pPr marL="171450" indent="-171450">
              <a:buFont typeface="Arial" panose="020B0604020202020204" pitchFamily="34" charset="0"/>
              <a:buChar char="•"/>
            </a:pPr>
            <a:r>
              <a:rPr lang="en-US" sz="1200" i="0" kern="1200" dirty="0" smtClean="0">
                <a:solidFill>
                  <a:srgbClr val="FF0000"/>
                </a:solidFill>
                <a:effectLst/>
                <a:latin typeface="+mn-lt"/>
                <a:ea typeface="+mn-ea"/>
                <a:cs typeface="+mn-cs"/>
              </a:rPr>
              <a:t>TURN</a:t>
            </a:r>
            <a:r>
              <a:rPr lang="en-US" sz="1200" i="0" kern="1200" baseline="0" dirty="0" smtClean="0">
                <a:solidFill>
                  <a:srgbClr val="FF0000"/>
                </a:solidFill>
                <a:effectLst/>
                <a:latin typeface="+mn-lt"/>
                <a:ea typeface="+mn-ea"/>
                <a:cs typeface="+mn-cs"/>
              </a:rPr>
              <a:t> IT OVER TO PATTI</a:t>
            </a:r>
            <a:endParaRPr lang="en-US" i="0" dirty="0">
              <a:solidFill>
                <a:srgbClr val="FF0000"/>
              </a:solidFill>
            </a:endParaRPr>
          </a:p>
        </p:txBody>
      </p:sp>
      <p:sp>
        <p:nvSpPr>
          <p:cNvPr id="4" name="Slide Number Placeholder 3"/>
          <p:cNvSpPr>
            <a:spLocks noGrp="1"/>
          </p:cNvSpPr>
          <p:nvPr>
            <p:ph type="sldNum" sz="quarter" idx="10"/>
          </p:nvPr>
        </p:nvSpPr>
        <p:spPr/>
        <p:txBody>
          <a:bodyPr/>
          <a:lstStyle/>
          <a:p>
            <a:fld id="{0EC4B05F-3FBD-4432-A9A5-33054EF4FC06}" type="slidenum">
              <a:rPr lang="en-US" smtClean="0"/>
              <a:t>4</a:t>
            </a:fld>
            <a:endParaRPr lang="en-US"/>
          </a:p>
        </p:txBody>
      </p:sp>
    </p:spTree>
    <p:extLst>
      <p:ext uri="{BB962C8B-B14F-4D97-AF65-F5344CB8AC3E}">
        <p14:creationId xmlns:p14="http://schemas.microsoft.com/office/powerpoint/2010/main" val="80047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Since 2008, the Bureau of Early Intervention Services (BEIS) has offered incentive grants to low performing local</a:t>
            </a:r>
            <a:r>
              <a:rPr lang="en-US" i="0" baseline="0" dirty="0" smtClean="0"/>
              <a:t> </a:t>
            </a:r>
            <a:r>
              <a:rPr lang="en-US" i="0" dirty="0" smtClean="0"/>
              <a:t>preschool</a:t>
            </a:r>
            <a:r>
              <a:rPr lang="en-US" i="0" baseline="0" dirty="0" smtClean="0"/>
              <a:t> special education programs.  Programs are selected based on data that indicates the percentage of children served in early childhood and/or Head Start settings is significantly below the state average.  And beginning in 2011, we also looked at preschool special education  programs whose data indicated they served significantly more children in early childhood special education programs (ECSE) than the state average.  </a:t>
            </a:r>
          </a:p>
          <a:p>
            <a:r>
              <a:rPr lang="en-US" i="0" baseline="0" dirty="0" smtClean="0"/>
              <a:t>Pennsylvania used the “old” LRE categories to allow us to be more intentionally specific in addressing inclusion in early childhood/Head Start settings. </a:t>
            </a:r>
          </a:p>
          <a:p>
            <a:r>
              <a:rPr lang="en-US" i="0" baseline="0" dirty="0" smtClean="0"/>
              <a:t>The Bureau and Early Intervention Technical Assistance review the data and make selections.</a:t>
            </a:r>
            <a:endParaRPr lang="en-US" i="0" dirty="0"/>
          </a:p>
        </p:txBody>
      </p:sp>
      <p:sp>
        <p:nvSpPr>
          <p:cNvPr id="4" name="Slide Number Placeholder 3"/>
          <p:cNvSpPr>
            <a:spLocks noGrp="1"/>
          </p:cNvSpPr>
          <p:nvPr>
            <p:ph type="sldNum" sz="quarter" idx="10"/>
          </p:nvPr>
        </p:nvSpPr>
        <p:spPr/>
        <p:txBody>
          <a:bodyPr/>
          <a:lstStyle/>
          <a:p>
            <a:fld id="{0EC4B05F-3FBD-4432-A9A5-33054EF4FC06}" type="slidenum">
              <a:rPr lang="en-US" smtClean="0"/>
              <a:t>5</a:t>
            </a:fld>
            <a:endParaRPr lang="en-US"/>
          </a:p>
        </p:txBody>
      </p:sp>
    </p:spTree>
    <p:extLst>
      <p:ext uri="{BB962C8B-B14F-4D97-AF65-F5344CB8AC3E}">
        <p14:creationId xmlns:p14="http://schemas.microsoft.com/office/powerpoint/2010/main" val="5132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Once</a:t>
            </a:r>
            <a:r>
              <a:rPr lang="en-US" i="0" baseline="0" dirty="0" smtClean="0"/>
              <a:t> programs have been identified, they complete an application to receive the grant.  The requirements in the application are:</a:t>
            </a:r>
          </a:p>
          <a:p>
            <a:pPr marL="171450" indent="-171450">
              <a:buFont typeface="Arial" panose="020B0604020202020204" pitchFamily="34" charset="0"/>
              <a:buChar char="•"/>
            </a:pPr>
            <a:r>
              <a:rPr lang="en-US" i="0" baseline="0" dirty="0" smtClean="0"/>
              <a:t>Programs must set annual targets for increasing the % of children served in EC/HS settings and beginning in 2011, they must also set targets for decreasing the % of children served in ECSE settings.  These targets must be approved by the BEIS.</a:t>
            </a:r>
          </a:p>
          <a:p>
            <a:pPr marL="171450" indent="-171450">
              <a:buFont typeface="Arial" panose="020B0604020202020204" pitchFamily="34" charset="0"/>
              <a:buChar char="•"/>
            </a:pPr>
            <a:r>
              <a:rPr lang="en-US" i="0" baseline="0" dirty="0" smtClean="0"/>
              <a:t>Programs must also indicate an increase in community program partnerships where children with disabilities are included.  These community programs must be included in our state-operated Keystone STARS, the quality rating system for child care programs in Pennsylvania.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 </a:t>
            </a:r>
            <a:r>
              <a:rPr lang="en-US" sz="1200" kern="1200" dirty="0" smtClean="0">
                <a:solidFill>
                  <a:schemeClr val="tx1"/>
                </a:solidFill>
                <a:effectLst/>
                <a:latin typeface="+mn-lt"/>
                <a:ea typeface="+mn-ea"/>
                <a:cs typeface="+mn-cs"/>
              </a:rPr>
              <a:t>Increasing the number of children with disabilities included in typical early childhood settings requires a collaboration of preschool</a:t>
            </a:r>
            <a:r>
              <a:rPr lang="en-US" sz="1200" kern="1200" baseline="0" dirty="0" smtClean="0">
                <a:solidFill>
                  <a:schemeClr val="tx1"/>
                </a:solidFill>
                <a:effectLst/>
                <a:latin typeface="+mn-lt"/>
                <a:ea typeface="+mn-ea"/>
                <a:cs typeface="+mn-cs"/>
              </a:rPr>
              <a:t> </a:t>
            </a:r>
            <a:r>
              <a:rPr lang="en-US" i="0" baseline="0" dirty="0" smtClean="0"/>
              <a:t>special education </a:t>
            </a:r>
            <a:r>
              <a:rPr lang="en-US" sz="1200" kern="1200" dirty="0" smtClean="0">
                <a:solidFill>
                  <a:schemeClr val="tx1"/>
                </a:solidFill>
                <a:effectLst/>
                <a:latin typeface="+mn-lt"/>
                <a:ea typeface="+mn-ea"/>
                <a:cs typeface="+mn-cs"/>
              </a:rPr>
              <a:t> and Early Childhood staff.  This grant requires that expertise be developed in both programs to sustain progress, to plan, carry out, and review the impact of grant activities therefore each grantee must designate an </a:t>
            </a:r>
            <a:r>
              <a:rPr lang="en-US" sz="1200" b="1" kern="1200" dirty="0" smtClean="0">
                <a:solidFill>
                  <a:schemeClr val="tx1"/>
                </a:solidFill>
                <a:effectLst/>
                <a:latin typeface="+mn-lt"/>
                <a:ea typeface="+mn-ea"/>
                <a:cs typeface="+mn-cs"/>
              </a:rPr>
              <a:t>Internal</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External</a:t>
            </a:r>
            <a:r>
              <a:rPr lang="en-US" sz="1200" kern="1200" dirty="0" smtClean="0">
                <a:solidFill>
                  <a:schemeClr val="tx1"/>
                </a:solidFill>
                <a:effectLst/>
                <a:latin typeface="+mn-lt"/>
                <a:ea typeface="+mn-ea"/>
                <a:cs typeface="+mn-cs"/>
              </a:rPr>
              <a:t> coaches.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One or more staff should be identified from the preschool </a:t>
            </a:r>
            <a:r>
              <a:rPr lang="en-US" i="0" baseline="0" dirty="0" smtClean="0"/>
              <a:t>special education </a:t>
            </a:r>
            <a:r>
              <a:rPr lang="en-US" sz="1200" kern="1200" dirty="0" smtClean="0">
                <a:solidFill>
                  <a:schemeClr val="tx1"/>
                </a:solidFill>
                <a:effectLst/>
                <a:latin typeface="+mn-lt"/>
                <a:ea typeface="+mn-ea"/>
                <a:cs typeface="+mn-cs"/>
              </a:rPr>
              <a:t>program to provide support and consultation to the early childhood program. The staff can be itinerant teachers or therapists, inclusion specialist or other staff who function as </a:t>
            </a:r>
            <a:r>
              <a:rPr lang="en-US" sz="1200" b="1" kern="1200" dirty="0" smtClean="0">
                <a:solidFill>
                  <a:schemeClr val="tx1"/>
                </a:solidFill>
                <a:effectLst/>
                <a:latin typeface="+mn-lt"/>
                <a:ea typeface="+mn-ea"/>
                <a:cs typeface="+mn-cs"/>
              </a:rPr>
              <a:t>external coaches</a:t>
            </a:r>
            <a:r>
              <a:rPr lang="en-US" sz="1200" kern="1200" dirty="0" smtClean="0">
                <a:solidFill>
                  <a:schemeClr val="tx1"/>
                </a:solidFill>
                <a:effectLst/>
                <a:latin typeface="+mn-lt"/>
                <a:ea typeface="+mn-ea"/>
                <a:cs typeface="+mn-cs"/>
              </a:rPr>
              <a:t> to the early childhood programs.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early childhood program must identify an </a:t>
            </a:r>
            <a:r>
              <a:rPr lang="en-US" sz="1200" b="1" kern="1200" dirty="0" smtClean="0">
                <a:solidFill>
                  <a:schemeClr val="tx1"/>
                </a:solidFill>
                <a:effectLst/>
                <a:latin typeface="+mn-lt"/>
                <a:ea typeface="+mn-ea"/>
                <a:cs typeface="+mn-cs"/>
              </a:rPr>
              <a:t>internal coach to provide support for inclusion across their own early childhood program.</a:t>
            </a:r>
            <a:r>
              <a:rPr lang="en-US" sz="1200" kern="1200" dirty="0" smtClean="0">
                <a:solidFill>
                  <a:schemeClr val="tx1"/>
                </a:solidFill>
                <a:effectLst/>
                <a:latin typeface="+mn-lt"/>
                <a:ea typeface="+mn-ea"/>
                <a:cs typeface="+mn-cs"/>
              </a:rPr>
              <a:t>  This person should be an employee of the EC program.  This individual must be given the flexibility of schedule to be able to observe and coach all other personnel in the building.   He/she should be respected by fellow colleagues, be enthusiastic about inclusion, and be able to provide training and feedback in group and individual situations.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Professional</a:t>
            </a:r>
            <a:r>
              <a:rPr lang="en-US" sz="1200" kern="1200" baseline="0" dirty="0" smtClean="0">
                <a:solidFill>
                  <a:schemeClr val="tx1"/>
                </a:solidFill>
                <a:effectLst/>
                <a:latin typeface="+mn-lt"/>
                <a:ea typeface="+mn-ea"/>
                <a:cs typeface="+mn-cs"/>
              </a:rPr>
              <a:t> development  to </a:t>
            </a:r>
            <a:r>
              <a:rPr lang="en-US" sz="1200" kern="1200" dirty="0" smtClean="0">
                <a:solidFill>
                  <a:schemeClr val="tx1"/>
                </a:solidFill>
                <a:effectLst/>
                <a:latin typeface="+mn-lt"/>
                <a:ea typeface="+mn-ea"/>
                <a:cs typeface="+mn-cs"/>
              </a:rPr>
              <a:t>support both the preschool</a:t>
            </a:r>
            <a:r>
              <a:rPr lang="en-US" sz="1200" kern="1200" baseline="0" dirty="0" smtClean="0">
                <a:solidFill>
                  <a:schemeClr val="tx1"/>
                </a:solidFill>
                <a:effectLst/>
                <a:latin typeface="+mn-lt"/>
                <a:ea typeface="+mn-ea"/>
                <a:cs typeface="+mn-cs"/>
              </a:rPr>
              <a:t> </a:t>
            </a:r>
            <a:r>
              <a:rPr lang="en-US" i="0" baseline="0" dirty="0" smtClean="0"/>
              <a:t>special education </a:t>
            </a:r>
            <a:r>
              <a:rPr lang="en-US" sz="1200" kern="1200" dirty="0" smtClean="0">
                <a:solidFill>
                  <a:schemeClr val="tx1"/>
                </a:solidFill>
                <a:effectLst/>
                <a:latin typeface="+mn-lt"/>
                <a:ea typeface="+mn-ea"/>
                <a:cs typeface="+mn-cs"/>
              </a:rPr>
              <a:t> staff and early childhood partners to build the capacity for inclusive services by the end of this grant. Key components of professional development should include:</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Characteristics and contexts of the learners (i.e., “</a:t>
            </a:r>
            <a:r>
              <a:rPr lang="en-US" sz="1200" b="1" kern="1200" dirty="0" smtClean="0">
                <a:solidFill>
                  <a:schemeClr val="tx1"/>
                </a:solidFill>
                <a:effectLst/>
                <a:latin typeface="+mn-lt"/>
                <a:ea typeface="+mn-ea"/>
                <a:cs typeface="+mn-cs"/>
              </a:rPr>
              <a:t>who</a:t>
            </a:r>
            <a:r>
              <a:rPr lang="en-US" sz="1200" kern="1200" dirty="0" smtClean="0">
                <a:solidFill>
                  <a:schemeClr val="tx1"/>
                </a:solidFill>
                <a:effectLst/>
                <a:latin typeface="+mn-lt"/>
                <a:ea typeface="+mn-ea"/>
                <a:cs typeface="+mn-cs"/>
              </a:rPr>
              <a:t> are they and where do they work”)</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Content (i.e., “</a:t>
            </a:r>
            <a:r>
              <a:rPr lang="en-US" sz="1200" b="1" kern="1200" dirty="0" smtClean="0">
                <a:solidFill>
                  <a:schemeClr val="tx1"/>
                </a:solidFill>
                <a:effectLst/>
                <a:latin typeface="+mn-lt"/>
                <a:ea typeface="+mn-ea"/>
                <a:cs typeface="+mn-cs"/>
              </a:rPr>
              <a:t>what</a:t>
            </a:r>
            <a:r>
              <a:rPr lang="en-US" sz="1200" kern="1200" dirty="0" smtClean="0">
                <a:solidFill>
                  <a:schemeClr val="tx1"/>
                </a:solidFill>
                <a:effectLst/>
                <a:latin typeface="+mn-lt"/>
                <a:ea typeface="+mn-ea"/>
                <a:cs typeface="+mn-cs"/>
              </a:rPr>
              <a:t> do you want them to know and be able to do”); and</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Organization and facilitation of learning experiences (i.e., “</a:t>
            </a:r>
            <a:r>
              <a:rPr lang="en-US" sz="1200" b="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will you accomplish these changes”)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Preschool </a:t>
            </a:r>
            <a:r>
              <a:rPr lang="en-US" i="0" baseline="0" dirty="0" smtClean="0"/>
              <a:t>special education </a:t>
            </a:r>
            <a:r>
              <a:rPr lang="en-US" sz="1200" kern="1200" dirty="0" smtClean="0">
                <a:solidFill>
                  <a:schemeClr val="tx1"/>
                </a:solidFill>
                <a:effectLst/>
                <a:latin typeface="+mn-lt"/>
                <a:ea typeface="+mn-ea"/>
                <a:cs typeface="+mn-cs"/>
              </a:rPr>
              <a:t> programs need to demonstrate change that will sustain the increases in inclusive opportunities after the grant period.</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C4B05F-3FBD-4432-A9A5-33054EF4FC06}" type="slidenum">
              <a:rPr lang="en-US" smtClean="0"/>
              <a:t>6</a:t>
            </a:fld>
            <a:endParaRPr lang="en-US"/>
          </a:p>
        </p:txBody>
      </p:sp>
    </p:spTree>
    <p:extLst>
      <p:ext uri="{BB962C8B-B14F-4D97-AF65-F5344CB8AC3E}">
        <p14:creationId xmlns:p14="http://schemas.microsoft.com/office/powerpoint/2010/main" val="37388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2014 we added an option to the performance grant application for programs to implement Positive Behavior Interventions and Supports (PBIS) as a strategy to support inclusion.  </a:t>
            </a:r>
            <a:endParaRPr lang="en-US" dirty="0"/>
          </a:p>
        </p:txBody>
      </p:sp>
      <p:sp>
        <p:nvSpPr>
          <p:cNvPr id="4" name="Slide Number Placeholder 3"/>
          <p:cNvSpPr>
            <a:spLocks noGrp="1"/>
          </p:cNvSpPr>
          <p:nvPr>
            <p:ph type="sldNum" sz="quarter" idx="10"/>
          </p:nvPr>
        </p:nvSpPr>
        <p:spPr/>
        <p:txBody>
          <a:bodyPr/>
          <a:lstStyle/>
          <a:p>
            <a:fld id="{0EC4B05F-3FBD-4432-A9A5-33054EF4FC06}" type="slidenum">
              <a:rPr lang="en-US" smtClean="0"/>
              <a:t>7</a:t>
            </a:fld>
            <a:endParaRPr lang="en-US"/>
          </a:p>
        </p:txBody>
      </p:sp>
    </p:spTree>
    <p:extLst>
      <p:ext uri="{BB962C8B-B14F-4D97-AF65-F5344CB8AC3E}">
        <p14:creationId xmlns:p14="http://schemas.microsoft.com/office/powerpoint/2010/main" val="75528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PBIS option required that preschool special education  programs:</a:t>
            </a:r>
          </a:p>
          <a:p>
            <a:pPr marL="171450" indent="-171450">
              <a:buFont typeface="Arial" panose="020B0604020202020204" pitchFamily="34" charset="0"/>
              <a:buChar char="•"/>
            </a:pPr>
            <a:r>
              <a:rPr lang="en-US" i="0" baseline="0" dirty="0" smtClean="0"/>
              <a:t>Identify at least 1 early childhood partner for implementation</a:t>
            </a:r>
          </a:p>
          <a:p>
            <a:pPr marL="171450" indent="-171450">
              <a:buFont typeface="Arial" panose="020B0604020202020204" pitchFamily="34" charset="0"/>
              <a:buChar char="•"/>
            </a:pPr>
            <a:r>
              <a:rPr lang="en-US" i="0" baseline="0" dirty="0" smtClean="0"/>
              <a:t>Commit to a multi-year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Complete the “Commitment to Fidelity Implementation” </a:t>
            </a:r>
            <a:r>
              <a:rPr lang="en-US" sz="1200" kern="1200" dirty="0" smtClean="0">
                <a:solidFill>
                  <a:schemeClr val="tx1"/>
                </a:solidFill>
                <a:effectLst/>
                <a:latin typeface="+mn-lt"/>
                <a:ea typeface="+mn-ea"/>
                <a:cs typeface="+mn-cs"/>
              </a:rPr>
              <a:t>designed to determine current status and develop goals to address over time.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a PBIS</a:t>
            </a:r>
            <a:r>
              <a:rPr lang="en-US" sz="1200" kern="1200" baseline="0" dirty="0" smtClean="0">
                <a:solidFill>
                  <a:schemeClr val="tx1"/>
                </a:solidFill>
                <a:effectLst/>
                <a:latin typeface="+mn-lt"/>
                <a:ea typeface="+mn-ea"/>
                <a:cs typeface="+mn-cs"/>
              </a:rPr>
              <a:t> Facilitator </a:t>
            </a:r>
            <a:r>
              <a:rPr lang="en-US" sz="1200" kern="1200" dirty="0" smtClean="0">
                <a:solidFill>
                  <a:schemeClr val="tx1"/>
                </a:solidFill>
                <a:effectLst/>
                <a:latin typeface="+mn-lt"/>
                <a:ea typeface="+mn-ea"/>
                <a:cs typeface="+mn-cs"/>
              </a:rPr>
              <a:t>who has been, or is in the process of being trained by the PA PBS Network.  This</a:t>
            </a:r>
            <a:r>
              <a:rPr lang="en-US" sz="1200" kern="1200" baseline="0" dirty="0" smtClean="0">
                <a:solidFill>
                  <a:schemeClr val="tx1"/>
                </a:solidFill>
                <a:effectLst/>
                <a:latin typeface="+mn-lt"/>
                <a:ea typeface="+mn-ea"/>
                <a:cs typeface="+mn-cs"/>
              </a:rPr>
              <a:t> person must be available for sustainable support to the process.  </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Participate in on-going trainings related to PBIS.</a:t>
            </a:r>
            <a:endParaRPr lang="en-US" sz="20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0EC4B05F-3FBD-4432-A9A5-33054EF4FC06}" type="slidenum">
              <a:rPr lang="en-US" smtClean="0"/>
              <a:t>8</a:t>
            </a:fld>
            <a:endParaRPr lang="en-US"/>
          </a:p>
        </p:txBody>
      </p:sp>
    </p:spTree>
    <p:extLst>
      <p:ext uri="{BB962C8B-B14F-4D97-AF65-F5344CB8AC3E}">
        <p14:creationId xmlns:p14="http://schemas.microsoft.com/office/powerpoint/2010/main" val="227390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requirement of the Inclusion grant application is for each grantee to complete a self-evaluation in order to identify strengths</a:t>
            </a:r>
            <a:r>
              <a:rPr lang="en-US" baseline="0" dirty="0" smtClean="0"/>
              <a:t> and needs related to inclusion. </a:t>
            </a:r>
            <a:r>
              <a:rPr lang="en-US" sz="1200" kern="1200" dirty="0" smtClean="0">
                <a:solidFill>
                  <a:schemeClr val="tx1"/>
                </a:solidFill>
                <a:effectLst/>
                <a:latin typeface="+mn-lt"/>
                <a:ea typeface="+mn-ea"/>
                <a:cs typeface="+mn-cs"/>
              </a:rPr>
              <a:t>The purpose of the self-evaluation tool is to provide a framework for discussion that promotes partnerships to benefit young children with special needs and their families.  </a:t>
            </a:r>
          </a:p>
          <a:p>
            <a:r>
              <a:rPr lang="en-US" baseline="0" dirty="0" smtClean="0"/>
              <a:t>Each program is encouraged to convene a team of stakeholders that may include:</a:t>
            </a:r>
          </a:p>
          <a:p>
            <a:pPr marL="171450" indent="-171450">
              <a:buFont typeface="Courier New" panose="02070309020205020404" pitchFamily="49" charset="0"/>
              <a:buChar char="o"/>
            </a:pPr>
            <a:r>
              <a:rPr lang="en-US" baseline="0" dirty="0" smtClean="0"/>
              <a:t>Preschool </a:t>
            </a:r>
            <a:r>
              <a:rPr lang="en-US" i="0" baseline="0" dirty="0" smtClean="0"/>
              <a:t>special education </a:t>
            </a:r>
            <a:r>
              <a:rPr lang="en-US" baseline="0" dirty="0" smtClean="0"/>
              <a:t>Program Administrator</a:t>
            </a:r>
          </a:p>
          <a:p>
            <a:pPr marL="171450" indent="-171450">
              <a:buFont typeface="Courier New" panose="02070309020205020404" pitchFamily="49" charset="0"/>
              <a:buChar char="o"/>
            </a:pPr>
            <a:r>
              <a:rPr lang="en-US" baseline="0" dirty="0" smtClean="0"/>
              <a:t>Early Childhood Partner program Administrator</a:t>
            </a:r>
          </a:p>
          <a:p>
            <a:pPr marL="171450" indent="-171450">
              <a:buFont typeface="Courier New" panose="02070309020205020404" pitchFamily="49" charset="0"/>
              <a:buChar char="o"/>
            </a:pPr>
            <a:r>
              <a:rPr lang="en-US" baseline="0" dirty="0" smtClean="0"/>
              <a:t>External Coach(s)</a:t>
            </a:r>
          </a:p>
          <a:p>
            <a:pPr marL="171450" indent="-171450">
              <a:buFont typeface="Courier New" panose="02070309020205020404" pitchFamily="49" charset="0"/>
              <a:buChar char="o"/>
            </a:pPr>
            <a:r>
              <a:rPr lang="en-US" baseline="0" dirty="0" smtClean="0"/>
              <a:t>Internal Coach(s)</a:t>
            </a:r>
          </a:p>
          <a:p>
            <a:pPr marL="171450" indent="-171450">
              <a:buFont typeface="Courier New" panose="02070309020205020404" pitchFamily="49" charset="0"/>
              <a:buChar char="o"/>
            </a:pPr>
            <a:r>
              <a:rPr lang="en-US" baseline="0" dirty="0" smtClean="0"/>
              <a:t>BEIS Advisor</a:t>
            </a:r>
          </a:p>
          <a:p>
            <a:pPr marL="171450" indent="-171450">
              <a:buFont typeface="Courier New" panose="02070309020205020404" pitchFamily="49" charset="0"/>
              <a:buChar char="o"/>
            </a:pPr>
            <a:r>
              <a:rPr lang="en-US" baseline="0" dirty="0" smtClean="0"/>
              <a:t>EITA Consultant</a:t>
            </a:r>
          </a:p>
          <a:p>
            <a:pPr marL="171450" indent="-171450">
              <a:buFont typeface="Courier New" panose="02070309020205020404" pitchFamily="49" charset="0"/>
              <a:buChar char="o"/>
            </a:pPr>
            <a:r>
              <a:rPr lang="en-US" baseline="0" dirty="0" smtClean="0"/>
              <a:t>IMFS Consultant (from the PA Arc)</a:t>
            </a:r>
          </a:p>
          <a:p>
            <a:pPr marL="171450" indent="-171450">
              <a:buFont typeface="Courier New" panose="02070309020205020404" pitchFamily="49" charset="0"/>
              <a:buChar char="o"/>
            </a:pPr>
            <a:r>
              <a:rPr lang="en-US" baseline="0" dirty="0" smtClean="0"/>
              <a:t>Family Members</a:t>
            </a:r>
          </a:p>
          <a:p>
            <a:pPr marL="171450" indent="-171450">
              <a:buFont typeface="Courier New" panose="02070309020205020404" pitchFamily="49" charset="0"/>
              <a:buChar char="o"/>
            </a:pPr>
            <a:endParaRPr lang="en-US" baseline="0" dirty="0" smtClean="0"/>
          </a:p>
        </p:txBody>
      </p:sp>
      <p:sp>
        <p:nvSpPr>
          <p:cNvPr id="4" name="Slide Number Placeholder 3"/>
          <p:cNvSpPr>
            <a:spLocks noGrp="1"/>
          </p:cNvSpPr>
          <p:nvPr>
            <p:ph type="sldNum" sz="quarter" idx="10"/>
          </p:nvPr>
        </p:nvSpPr>
        <p:spPr/>
        <p:txBody>
          <a:bodyPr/>
          <a:lstStyle/>
          <a:p>
            <a:fld id="{0EC4B05F-3FBD-4432-A9A5-33054EF4FC06}" type="slidenum">
              <a:rPr lang="en-US" smtClean="0"/>
              <a:t>9</a:t>
            </a:fld>
            <a:endParaRPr lang="en-US"/>
          </a:p>
        </p:txBody>
      </p:sp>
    </p:spTree>
    <p:extLst>
      <p:ext uri="{BB962C8B-B14F-4D97-AF65-F5344CB8AC3E}">
        <p14:creationId xmlns:p14="http://schemas.microsoft.com/office/powerpoint/2010/main" val="332110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22D8B3-7748-4837-979B-857CB6A0240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5DBA1-466B-4C1B-984C-3E035501FD7D}" type="slidenum">
              <a:rPr lang="en-US" smtClean="0"/>
              <a:t>‹#›</a:t>
            </a:fld>
            <a:endParaRPr lang="en-US"/>
          </a:p>
        </p:txBody>
      </p:sp>
    </p:spTree>
    <p:extLst>
      <p:ext uri="{BB962C8B-B14F-4D97-AF65-F5344CB8AC3E}">
        <p14:creationId xmlns:p14="http://schemas.microsoft.com/office/powerpoint/2010/main" val="333293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2D8B3-7748-4837-979B-857CB6A0240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5DBA1-466B-4C1B-984C-3E035501FD7D}" type="slidenum">
              <a:rPr lang="en-US" smtClean="0"/>
              <a:t>‹#›</a:t>
            </a:fld>
            <a:endParaRPr lang="en-US"/>
          </a:p>
        </p:txBody>
      </p:sp>
    </p:spTree>
    <p:extLst>
      <p:ext uri="{BB962C8B-B14F-4D97-AF65-F5344CB8AC3E}">
        <p14:creationId xmlns:p14="http://schemas.microsoft.com/office/powerpoint/2010/main" val="356244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2D8B3-7748-4837-979B-857CB6A0240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5DBA1-466B-4C1B-984C-3E035501FD7D}" type="slidenum">
              <a:rPr lang="en-US" smtClean="0"/>
              <a:t>‹#›</a:t>
            </a:fld>
            <a:endParaRPr lang="en-US"/>
          </a:p>
        </p:txBody>
      </p:sp>
    </p:spTree>
    <p:extLst>
      <p:ext uri="{BB962C8B-B14F-4D97-AF65-F5344CB8AC3E}">
        <p14:creationId xmlns:p14="http://schemas.microsoft.com/office/powerpoint/2010/main" val="947518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353721" y="6356350"/>
            <a:ext cx="485479" cy="365125"/>
          </a:xfrm>
        </p:spPr>
        <p:txBody>
          <a:bodyPr/>
          <a:lstStyle/>
          <a:p>
            <a:fld id="{487B06C6-5BB1-4C0F-896D-41D7684AC3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8006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87B06C6-5BB1-4C0F-896D-41D7684AC34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132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A8A819B-3FF0-4C26-98EC-A243FE4ED1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0268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A8A819B-3FF0-4C26-98EC-A243FE4ED1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286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5A8A819B-3FF0-4C26-98EC-A243FE4ED1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1944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A8A819B-3FF0-4C26-98EC-A243FE4ED1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3295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A8A819B-3FF0-4C26-98EC-A243FE4ED1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5942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8A819B-3FF0-4C26-98EC-A243FE4ED18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586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2D8B3-7748-4837-979B-857CB6A0240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5DBA1-466B-4C1B-984C-3E035501FD7D}" type="slidenum">
              <a:rPr lang="en-US" smtClean="0"/>
              <a:t>‹#›</a:t>
            </a:fld>
            <a:endParaRPr lang="en-US"/>
          </a:p>
        </p:txBody>
      </p:sp>
    </p:spTree>
    <p:extLst>
      <p:ext uri="{BB962C8B-B14F-4D97-AF65-F5344CB8AC3E}">
        <p14:creationId xmlns:p14="http://schemas.microsoft.com/office/powerpoint/2010/main" val="2939301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A8A819B-3FF0-4C26-98EC-A243FE4ED18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9318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8C421520-C71D-4FA8-9F19-FFB35AB306E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7786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4571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7259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D622D8B3-7748-4837-979B-857CB6A02407}" type="datetimeFigureOut">
              <a:rPr lang="en-US" sz="2400" smtClean="0">
                <a:solidFill>
                  <a:prstClr val="black"/>
                </a:solidFill>
                <a:latin typeface="Arial" charset="0"/>
                <a:ea typeface="ＭＳ Ｐゴシック" charset="0"/>
              </a:rPr>
              <a:pPr fontAlgn="base">
                <a:spcBef>
                  <a:spcPct val="0"/>
                </a:spcBef>
                <a:spcAft>
                  <a:spcPct val="0"/>
                </a:spcAft>
              </a:pPr>
              <a:t>4/29/2015</a:t>
            </a:fld>
            <a:endParaRPr lang="en-US" sz="2400">
              <a:solidFill>
                <a:prstClr val="black"/>
              </a:solidFill>
              <a:latin typeface="Arial" charset="0"/>
              <a:ea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a:solidFill>
                <a:prstClr val="black"/>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4EE5DBA1-466B-4C1B-984C-3E035501FD7D}" type="slidenum">
              <a:rPr lang="en-US" sz="2400" smtClean="0">
                <a:solidFill>
                  <a:prstClr val="black"/>
                </a:solidFill>
                <a:latin typeface="Arial" charset="0"/>
                <a:ea typeface="ＭＳ Ｐゴシック" charset="0"/>
              </a:rPr>
              <a:pPr fontAlgn="base">
                <a:spcBef>
                  <a:spcPct val="0"/>
                </a:spcBef>
                <a:spcAft>
                  <a:spcPct val="0"/>
                </a:spcAft>
              </a:pPr>
              <a:t>‹#›</a:t>
            </a:fld>
            <a:endParaRPr lang="en-US" sz="2400">
              <a:solidFill>
                <a:prstClr val="black"/>
              </a:solidFill>
              <a:latin typeface="Arial" charset="0"/>
              <a:ea typeface="ＭＳ Ｐゴシック" charset="0"/>
            </a:endParaRPr>
          </a:p>
        </p:txBody>
      </p:sp>
    </p:spTree>
    <p:extLst>
      <p:ext uri="{BB962C8B-B14F-4D97-AF65-F5344CB8AC3E}">
        <p14:creationId xmlns:p14="http://schemas.microsoft.com/office/powerpoint/2010/main" val="3419582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D622D8B3-7748-4837-979B-857CB6A02407}" type="datetimeFigureOut">
              <a:rPr lang="en-US" sz="2400" smtClean="0">
                <a:solidFill>
                  <a:prstClr val="black"/>
                </a:solidFill>
                <a:latin typeface="Arial" charset="0"/>
                <a:ea typeface="ＭＳ Ｐゴシック" charset="0"/>
              </a:rPr>
              <a:pPr fontAlgn="base">
                <a:spcBef>
                  <a:spcPct val="0"/>
                </a:spcBef>
                <a:spcAft>
                  <a:spcPct val="0"/>
                </a:spcAft>
              </a:pPr>
              <a:t>4/29/2015</a:t>
            </a:fld>
            <a:endParaRPr lang="en-US" sz="2400">
              <a:solidFill>
                <a:prstClr val="black"/>
              </a:solidFill>
              <a:latin typeface="Arial" charset="0"/>
              <a:ea typeface="ＭＳ Ｐゴシック"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a:solidFill>
                <a:prstClr val="black"/>
              </a:solidFill>
              <a:latin typeface="Arial" charset="0"/>
              <a:ea typeface="ＭＳ Ｐゴシック"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4EE5DBA1-466B-4C1B-984C-3E035501FD7D}" type="slidenum">
              <a:rPr lang="en-US" sz="2400" smtClean="0">
                <a:solidFill>
                  <a:prstClr val="black"/>
                </a:solidFill>
                <a:latin typeface="Arial" charset="0"/>
                <a:ea typeface="ＭＳ Ｐゴシック" charset="0"/>
              </a:rPr>
              <a:pPr fontAlgn="base">
                <a:spcBef>
                  <a:spcPct val="0"/>
                </a:spcBef>
                <a:spcAft>
                  <a:spcPct val="0"/>
                </a:spcAft>
              </a:pPr>
              <a:t>‹#›</a:t>
            </a:fld>
            <a:endParaRPr lang="en-US" sz="2400">
              <a:solidFill>
                <a:prstClr val="black"/>
              </a:solidFill>
              <a:latin typeface="Arial" charset="0"/>
              <a:ea typeface="ＭＳ Ｐゴシック" charset="0"/>
            </a:endParaRPr>
          </a:p>
        </p:txBody>
      </p:sp>
    </p:spTree>
    <p:extLst>
      <p:ext uri="{BB962C8B-B14F-4D97-AF65-F5344CB8AC3E}">
        <p14:creationId xmlns:p14="http://schemas.microsoft.com/office/powerpoint/2010/main" val="3480383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8229600" y="6314115"/>
            <a:ext cx="609600" cy="365125"/>
          </a:xfrm>
          <a:prstGeom prst="rect">
            <a:avLst/>
          </a:prstGeom>
        </p:spPr>
        <p:txBody>
          <a:bodyPr/>
          <a:lstStyle/>
          <a:p>
            <a:pPr fontAlgn="base">
              <a:spcBef>
                <a:spcPct val="0"/>
              </a:spcBef>
              <a:spcAft>
                <a:spcPct val="0"/>
              </a:spcAft>
            </a:pPr>
            <a:fld id="{487B06C6-5BB1-4C0F-896D-41D7684AC346}" type="slidenum">
              <a:rPr lang="en-US" sz="2400" smtClean="0">
                <a:solidFill>
                  <a:prstClr val="black"/>
                </a:solidFill>
                <a:latin typeface="Arial" charset="0"/>
                <a:ea typeface="ＭＳ Ｐゴシック" charset="0"/>
              </a:rPr>
              <a:pPr fontAlgn="base">
                <a:spcBef>
                  <a:spcPct val="0"/>
                </a:spcBef>
                <a:spcAft>
                  <a:spcPct val="0"/>
                </a:spcAft>
              </a:pPr>
              <a:t>‹#›</a:t>
            </a:fld>
            <a:endParaRPr lang="en-US" sz="2400">
              <a:solidFill>
                <a:prstClr val="black"/>
              </a:solidFill>
              <a:latin typeface="Arial" charset="0"/>
              <a:ea typeface="ＭＳ Ｐゴシック" charset="0"/>
            </a:endParaRPr>
          </a:p>
        </p:txBody>
      </p:sp>
    </p:spTree>
    <p:extLst>
      <p:ext uri="{BB962C8B-B14F-4D97-AF65-F5344CB8AC3E}">
        <p14:creationId xmlns:p14="http://schemas.microsoft.com/office/powerpoint/2010/main" val="1337088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6156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9496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391400" y="304800"/>
            <a:ext cx="1600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6CDB84DE-E552-44F7-8FA5-E562D13472BE}" type="slidenum">
              <a:rPr lang="en-US" altLang="en-US" sz="2400" smtClean="0">
                <a:solidFill>
                  <a:prstClr val="black"/>
                </a:solidFill>
                <a:latin typeface="Arial" pitchFamily="34" charset="0"/>
                <a:ea typeface="ＭＳ Ｐゴシック" pitchFamily="34" charset="-128"/>
              </a:rPr>
              <a:pPr fontAlgn="base">
                <a:spcBef>
                  <a:spcPct val="0"/>
                </a:spcBef>
                <a:spcAft>
                  <a:spcPct val="0"/>
                </a:spcAft>
              </a:pPr>
              <a:t>‹#›</a:t>
            </a:fld>
            <a:endParaRPr lang="en-US" altLang="en-US" sz="2400" smtClean="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19511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22D8B3-7748-4837-979B-857CB6A0240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5DBA1-466B-4C1B-984C-3E035501FD7D}" type="slidenum">
              <a:rPr lang="en-US" smtClean="0"/>
              <a:t>‹#›</a:t>
            </a:fld>
            <a:endParaRPr lang="en-US"/>
          </a:p>
        </p:txBody>
      </p:sp>
    </p:spTree>
    <p:extLst>
      <p:ext uri="{BB962C8B-B14F-4D97-AF65-F5344CB8AC3E}">
        <p14:creationId xmlns:p14="http://schemas.microsoft.com/office/powerpoint/2010/main" val="137437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22D8B3-7748-4837-979B-857CB6A02407}"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5DBA1-466B-4C1B-984C-3E035501FD7D}" type="slidenum">
              <a:rPr lang="en-US" smtClean="0"/>
              <a:t>‹#›</a:t>
            </a:fld>
            <a:endParaRPr lang="en-US"/>
          </a:p>
        </p:txBody>
      </p:sp>
    </p:spTree>
    <p:extLst>
      <p:ext uri="{BB962C8B-B14F-4D97-AF65-F5344CB8AC3E}">
        <p14:creationId xmlns:p14="http://schemas.microsoft.com/office/powerpoint/2010/main" val="416018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22D8B3-7748-4837-979B-857CB6A02407}" type="datetimeFigureOut">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5DBA1-466B-4C1B-984C-3E035501FD7D}" type="slidenum">
              <a:rPr lang="en-US" smtClean="0"/>
              <a:t>‹#›</a:t>
            </a:fld>
            <a:endParaRPr lang="en-US"/>
          </a:p>
        </p:txBody>
      </p:sp>
    </p:spTree>
    <p:extLst>
      <p:ext uri="{BB962C8B-B14F-4D97-AF65-F5344CB8AC3E}">
        <p14:creationId xmlns:p14="http://schemas.microsoft.com/office/powerpoint/2010/main" val="361862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22D8B3-7748-4837-979B-857CB6A02407}"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5DBA1-466B-4C1B-984C-3E035501FD7D}" type="slidenum">
              <a:rPr lang="en-US" smtClean="0"/>
              <a:t>‹#›</a:t>
            </a:fld>
            <a:endParaRPr lang="en-US"/>
          </a:p>
        </p:txBody>
      </p:sp>
    </p:spTree>
    <p:extLst>
      <p:ext uri="{BB962C8B-B14F-4D97-AF65-F5344CB8AC3E}">
        <p14:creationId xmlns:p14="http://schemas.microsoft.com/office/powerpoint/2010/main" val="46232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2D8B3-7748-4837-979B-857CB6A02407}" type="datetimeFigureOut">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5DBA1-466B-4C1B-984C-3E035501FD7D}" type="slidenum">
              <a:rPr lang="en-US" smtClean="0"/>
              <a:t>‹#›</a:t>
            </a:fld>
            <a:endParaRPr lang="en-US"/>
          </a:p>
        </p:txBody>
      </p:sp>
    </p:spTree>
    <p:extLst>
      <p:ext uri="{BB962C8B-B14F-4D97-AF65-F5344CB8AC3E}">
        <p14:creationId xmlns:p14="http://schemas.microsoft.com/office/powerpoint/2010/main" val="419604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2D8B3-7748-4837-979B-857CB6A02407}"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5DBA1-466B-4C1B-984C-3E035501FD7D}" type="slidenum">
              <a:rPr lang="en-US" smtClean="0"/>
              <a:t>‹#›</a:t>
            </a:fld>
            <a:endParaRPr lang="en-US"/>
          </a:p>
        </p:txBody>
      </p:sp>
    </p:spTree>
    <p:extLst>
      <p:ext uri="{BB962C8B-B14F-4D97-AF65-F5344CB8AC3E}">
        <p14:creationId xmlns:p14="http://schemas.microsoft.com/office/powerpoint/2010/main" val="124350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2D8B3-7748-4837-979B-857CB6A02407}"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5DBA1-466B-4C1B-984C-3E035501FD7D}" type="slidenum">
              <a:rPr lang="en-US" smtClean="0"/>
              <a:t>‹#›</a:t>
            </a:fld>
            <a:endParaRPr lang="en-US"/>
          </a:p>
        </p:txBody>
      </p:sp>
    </p:spTree>
    <p:extLst>
      <p:ext uri="{BB962C8B-B14F-4D97-AF65-F5344CB8AC3E}">
        <p14:creationId xmlns:p14="http://schemas.microsoft.com/office/powerpoint/2010/main" val="77804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2D8B3-7748-4837-979B-857CB6A02407}" type="datetimeFigureOut">
              <a:rPr lang="en-US" smtClean="0"/>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5DBA1-466B-4C1B-984C-3E035501FD7D}" type="slidenum">
              <a:rPr lang="en-US" smtClean="0"/>
              <a:t>‹#›</a:t>
            </a:fld>
            <a:endParaRPr lang="en-US"/>
          </a:p>
        </p:txBody>
      </p:sp>
    </p:spTree>
    <p:extLst>
      <p:ext uri="{BB962C8B-B14F-4D97-AF65-F5344CB8AC3E}">
        <p14:creationId xmlns:p14="http://schemas.microsoft.com/office/powerpoint/2010/main" val="158149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81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3276600"/>
            <a:ext cx="6515100" cy="2697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29600" y="6314115"/>
            <a:ext cx="609600" cy="365125"/>
          </a:xfrm>
          <a:prstGeom prst="rect">
            <a:avLst/>
          </a:prstGeom>
        </p:spPr>
        <p:txBody>
          <a:bodyPr vert="horz" lIns="91440" tIns="45720" rIns="91440" bIns="45720" rtlCol="0" anchor="ctr"/>
          <a:lstStyle>
            <a:lvl1pPr algn="r">
              <a:defRPr sz="1200">
                <a:solidFill>
                  <a:schemeClr val="tx1"/>
                </a:solidFill>
              </a:defRPr>
            </a:lvl1pPr>
          </a:lstStyle>
          <a:p>
            <a:fld id="{487B06C6-5BB1-4C0F-896D-41D7684AC346}"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r="8272" b="3127"/>
          <a:stretch/>
        </p:blipFill>
        <p:spPr>
          <a:xfrm>
            <a:off x="0" y="0"/>
            <a:ext cx="9144000" cy="1845425"/>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l="23799" r="27354" b="18314"/>
          <a:stretch/>
        </p:blipFill>
        <p:spPr>
          <a:xfrm>
            <a:off x="990600" y="6247707"/>
            <a:ext cx="415637" cy="431533"/>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6200" y="6248400"/>
            <a:ext cx="395669" cy="430840"/>
          </a:xfrm>
          <a:prstGeom prst="rect">
            <a:avLst/>
          </a:prstGeom>
        </p:spPr>
      </p:pic>
      <p:sp>
        <p:nvSpPr>
          <p:cNvPr id="11" name="Rectangle 10"/>
          <p:cNvSpPr/>
          <p:nvPr userDrawn="1"/>
        </p:nvSpPr>
        <p:spPr>
          <a:xfrm>
            <a:off x="1524000" y="6263418"/>
            <a:ext cx="6096000"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cap="small" dirty="0" smtClean="0">
                <a:solidFill>
                  <a:prstClr val="black"/>
                </a:solidFill>
              </a:rPr>
              <a:t>NC Early Learning Network </a:t>
            </a:r>
            <a:r>
              <a:rPr lang="en-US" sz="1000" i="1" cap="small" dirty="0" smtClean="0">
                <a:solidFill>
                  <a:prstClr val="black"/>
                </a:solidFill>
              </a:rPr>
              <a:t>is a joint project of the</a:t>
            </a:r>
            <a:r>
              <a:rPr lang="en-US" sz="1000" b="1" cap="small" dirty="0" smtClean="0">
                <a:solidFill>
                  <a:prstClr val="black"/>
                </a:solidFill>
              </a:rPr>
              <a:t> NC Department Of Public Instruction, Office Of Early Learning </a:t>
            </a:r>
            <a:br>
              <a:rPr lang="en-US" sz="1000" b="1" cap="small" dirty="0" smtClean="0">
                <a:solidFill>
                  <a:prstClr val="black"/>
                </a:solidFill>
              </a:rPr>
            </a:br>
            <a:r>
              <a:rPr lang="en-US" sz="1000" i="1" cap="small" dirty="0" smtClean="0">
                <a:solidFill>
                  <a:prstClr val="black"/>
                </a:solidFill>
              </a:rPr>
              <a:t>and</a:t>
            </a:r>
            <a:r>
              <a:rPr lang="en-US" sz="1000" b="1" cap="small" dirty="0" smtClean="0">
                <a:solidFill>
                  <a:prstClr val="black"/>
                </a:solidFill>
              </a:rPr>
              <a:t> UNC Frank Porter Graham Child Development Institute</a:t>
            </a:r>
            <a:endParaRPr lang="en-US" sz="1000" dirty="0">
              <a:solidFill>
                <a:prstClr val="black"/>
              </a:solidFill>
            </a:endParaRPr>
          </a:p>
        </p:txBody>
      </p:sp>
    </p:spTree>
    <p:extLst>
      <p:ext uri="{BB962C8B-B14F-4D97-AF65-F5344CB8AC3E}">
        <p14:creationId xmlns:p14="http://schemas.microsoft.com/office/powerpoint/2010/main" val="1670336208"/>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29600" y="6356350"/>
            <a:ext cx="609600" cy="365125"/>
          </a:xfrm>
          <a:prstGeom prst="rect">
            <a:avLst/>
          </a:prstGeom>
        </p:spPr>
        <p:txBody>
          <a:bodyPr vert="horz" lIns="91440" tIns="45720" rIns="91440" bIns="45720" rtlCol="0" anchor="ctr"/>
          <a:lstStyle>
            <a:lvl1pPr algn="r">
              <a:defRPr sz="1600" b="1">
                <a:solidFill>
                  <a:schemeClr val="tx1"/>
                </a:solidFill>
              </a:defRPr>
            </a:lvl1pPr>
          </a:lstStyle>
          <a:p>
            <a:fld id="{5A8A819B-3FF0-4C26-98EC-A243FE4ED188}" type="slidenum">
              <a:rPr lang="en-US" smtClean="0">
                <a:solidFill>
                  <a:prstClr val="black"/>
                </a:solidFill>
              </a:rPr>
              <a:pPr/>
              <a:t>‹#›</a:t>
            </a:fld>
            <a:endParaRPr lang="en-US" dirty="0">
              <a:solidFill>
                <a:prstClr val="black"/>
              </a:solidFill>
            </a:endParaRPr>
          </a:p>
        </p:txBody>
      </p:sp>
      <p:sp>
        <p:nvSpPr>
          <p:cNvPr id="7" name="Rectangle 6"/>
          <p:cNvSpPr/>
          <p:nvPr userDrawn="1"/>
        </p:nvSpPr>
        <p:spPr>
          <a:xfrm>
            <a:off x="8763000" y="304800"/>
            <a:ext cx="321427" cy="304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userDrawn="1"/>
        </p:nvSpPr>
        <p:spPr>
          <a:xfrm>
            <a:off x="8762999" y="685800"/>
            <a:ext cx="321427" cy="304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8762998" y="1066800"/>
            <a:ext cx="321427" cy="3048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803046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338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2051"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5244666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ft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8.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eita-pa.org/"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cid:image001.png@01CE0439.CD4940A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nceln.fpg.unc.ed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hyperlink" Target="http://ectacenter.org/topics/inclusion/default.asp" TargetMode="Externa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8" Type="http://schemas.openxmlformats.org/officeDocument/2006/relationships/hyperlink" Target="mailto:robin.rooney@unc.edu" TargetMode="External"/><Relationship Id="rId3" Type="http://schemas.openxmlformats.org/officeDocument/2006/relationships/image" Target="../media/image27.png"/><Relationship Id="rId7" Type="http://schemas.openxmlformats.org/officeDocument/2006/relationships/hyperlink" Target="mailto:vivian.James@dpi.nc.gov" TargetMode="External"/><Relationship Id="rId2" Type="http://schemas.openxmlformats.org/officeDocument/2006/relationships/notesSlide" Target="../notesSlides/notesSlide38.xml"/><Relationship Id="rId1" Type="http://schemas.openxmlformats.org/officeDocument/2006/relationships/slideLayout" Target="../slideLayouts/slideLayout23.xml"/><Relationship Id="rId6" Type="http://schemas.openxmlformats.org/officeDocument/2006/relationships/hyperlink" Target="mailto:pwirick@atlanticbb.net" TargetMode="External"/><Relationship Id="rId11" Type="http://schemas.openxmlformats.org/officeDocument/2006/relationships/hyperlink" Target="mailto:katy.mccullough@unc.edu" TargetMode="External"/><Relationship Id="rId5" Type="http://schemas.openxmlformats.org/officeDocument/2006/relationships/hyperlink" Target="mailto:jecoyle@pa.gov" TargetMode="External"/><Relationship Id="rId10" Type="http://schemas.openxmlformats.org/officeDocument/2006/relationships/hyperlink" Target="mailto:megan.vinh@unc.edu" TargetMode="External"/><Relationship Id="rId4" Type="http://schemas.openxmlformats.org/officeDocument/2006/relationships/image" Target="../media/image28.png"/><Relationship Id="rId9" Type="http://schemas.openxmlformats.org/officeDocument/2006/relationships/hyperlink" Target="mailto:shelley.defosset@elcta.org"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5.xml"/><Relationship Id="rId1" Type="http://schemas.openxmlformats.org/officeDocument/2006/relationships/tags" Target="../tags/tag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ectacenter.org/webinars.asp"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title="Photograph: two children on tricycle"/>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b="48756"/>
          <a:stretch/>
        </p:blipFill>
        <p:spPr>
          <a:xfrm>
            <a:off x="5105400" y="1533525"/>
            <a:ext cx="3733800" cy="2657475"/>
          </a:xfrm>
          <a:ln w="38100">
            <a:solidFill>
              <a:schemeClr val="tx2">
                <a:lumMod val="40000"/>
                <a:lumOff val="60000"/>
              </a:schemeClr>
            </a:solidFill>
          </a:ln>
        </p:spPr>
      </p:pic>
      <p:pic>
        <p:nvPicPr>
          <p:cNvPr id="16386" name="Picture 8" descr="ta-and-d-templat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248400"/>
            <a:ext cx="1295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ELCTA_logo-01.png" title="Logo: ELCTA"/>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89638" y="0"/>
            <a:ext cx="23463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ectalogo-template-lar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41300"/>
            <a:ext cx="3505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90500" y="1905000"/>
            <a:ext cx="4533900" cy="1828800"/>
          </a:xfrm>
        </p:spPr>
        <p:txBody>
          <a:bodyPr wrap="square" numCol="1" anchor="ctr" compatLnSpc="1">
            <a:prstTxWarp prst="textNoShape">
              <a:avLst/>
            </a:prstTxWarp>
            <a:normAutofit fontScale="90000"/>
          </a:bodyPr>
          <a:lstStyle/>
          <a:p>
            <a:pPr algn="l"/>
            <a:r>
              <a:rPr lang="en-US" altLang="en-US" sz="3600" b="1" dirty="0" smtClean="0">
                <a:effectLst/>
                <a:latin typeface="Helvetica" charset="0"/>
                <a:ea typeface="ＭＳ Ｐゴシック" pitchFamily="34" charset="-128"/>
              </a:rPr>
              <a:t>    </a:t>
            </a:r>
            <a:br>
              <a:rPr lang="en-US" altLang="en-US" sz="3600" b="1" dirty="0" smtClean="0">
                <a:effectLst/>
                <a:latin typeface="Helvetica" charset="0"/>
                <a:ea typeface="ＭＳ Ｐゴシック" pitchFamily="34" charset="-128"/>
              </a:rPr>
            </a:br>
            <a:r>
              <a:rPr lang="en-US" altLang="en-US" sz="3600" b="1" dirty="0" smtClean="0">
                <a:effectLst/>
                <a:latin typeface="Helvetica" charset="0"/>
                <a:ea typeface="ＭＳ Ｐゴシック" pitchFamily="34" charset="-128"/>
              </a:rPr>
              <a:t/>
            </a:r>
            <a:br>
              <a:rPr lang="en-US" altLang="en-US" sz="3600" b="1" dirty="0" smtClean="0">
                <a:effectLst/>
                <a:latin typeface="Helvetica" charset="0"/>
                <a:ea typeface="ＭＳ Ｐゴシック" pitchFamily="34" charset="-128"/>
              </a:rPr>
            </a:br>
            <a:r>
              <a:rPr lang="en-US" altLang="en-US" sz="3600" b="1" dirty="0" smtClean="0">
                <a:effectLst/>
                <a:latin typeface="Helvetica" charset="0"/>
                <a:ea typeface="ＭＳ Ｐゴシック" pitchFamily="34" charset="-128"/>
              </a:rPr>
              <a:t/>
            </a:r>
            <a:br>
              <a:rPr lang="en-US" altLang="en-US" sz="3600" b="1" dirty="0" smtClean="0">
                <a:effectLst/>
                <a:latin typeface="Helvetica" charset="0"/>
                <a:ea typeface="ＭＳ Ｐゴシック" pitchFamily="34" charset="-128"/>
              </a:rPr>
            </a:br>
            <a:r>
              <a:rPr lang="en-US" altLang="en-US" sz="3600" b="1" dirty="0" smtClean="0">
                <a:solidFill>
                  <a:srgbClr val="262D37"/>
                </a:solidFill>
                <a:effectLst/>
                <a:latin typeface="Helvetica" charset="0"/>
                <a:ea typeface="ＭＳ Ｐゴシック" pitchFamily="34" charset="-128"/>
              </a:rPr>
              <a:t>Webinar Series</a:t>
            </a:r>
            <a:br>
              <a:rPr lang="en-US" altLang="en-US" sz="3600" b="1" dirty="0" smtClean="0">
                <a:solidFill>
                  <a:srgbClr val="262D37"/>
                </a:solidFill>
                <a:effectLst/>
                <a:latin typeface="Helvetica" charset="0"/>
                <a:ea typeface="ＭＳ Ｐゴシック" pitchFamily="34" charset="-128"/>
              </a:rPr>
            </a:br>
            <a:r>
              <a:rPr lang="en-US" altLang="en-US" sz="900" b="1" dirty="0" smtClean="0">
                <a:solidFill>
                  <a:srgbClr val="262D37"/>
                </a:solidFill>
                <a:effectLst/>
                <a:latin typeface="Helvetica" charset="0"/>
                <a:ea typeface="ＭＳ Ｐゴシック" pitchFamily="34" charset="-128"/>
              </a:rPr>
              <a:t>1</a:t>
            </a:r>
            <a:r>
              <a:rPr lang="en-US" altLang="en-US" sz="2900" b="1" dirty="0" smtClean="0">
                <a:solidFill>
                  <a:srgbClr val="262D37"/>
                </a:solidFill>
                <a:effectLst/>
                <a:latin typeface="Helvetica" charset="0"/>
                <a:ea typeface="ＭＳ Ｐゴシック" pitchFamily="34" charset="-128"/>
              </a:rPr>
              <a:t/>
            </a:r>
            <a:br>
              <a:rPr lang="en-US" altLang="en-US" sz="2900" b="1" dirty="0" smtClean="0">
                <a:solidFill>
                  <a:srgbClr val="262D37"/>
                </a:solidFill>
                <a:effectLst/>
                <a:latin typeface="Helvetica" charset="0"/>
                <a:ea typeface="ＭＳ Ｐゴシック" pitchFamily="34" charset="-128"/>
              </a:rPr>
            </a:br>
            <a:r>
              <a:rPr lang="en-US" altLang="en-US" sz="2900" b="1" dirty="0" smtClean="0">
                <a:solidFill>
                  <a:srgbClr val="262D37"/>
                </a:solidFill>
                <a:effectLst/>
                <a:latin typeface="Helvetica" charset="0"/>
                <a:ea typeface="ＭＳ Ｐゴシック" pitchFamily="34" charset="-128"/>
              </a:rPr>
              <a:t>Supporting the Inclusion </a:t>
            </a:r>
            <a:br>
              <a:rPr lang="en-US" altLang="en-US" sz="2900" b="1" dirty="0" smtClean="0">
                <a:solidFill>
                  <a:srgbClr val="262D37"/>
                </a:solidFill>
                <a:effectLst/>
                <a:latin typeface="Helvetica" charset="0"/>
                <a:ea typeface="ＭＳ Ｐゴシック" pitchFamily="34" charset="-128"/>
              </a:rPr>
            </a:br>
            <a:r>
              <a:rPr lang="en-US" altLang="en-US" sz="2900" b="1" dirty="0" smtClean="0">
                <a:solidFill>
                  <a:srgbClr val="262D37"/>
                </a:solidFill>
                <a:effectLst/>
                <a:latin typeface="Helvetica" charset="0"/>
                <a:ea typeface="ＭＳ Ｐゴシック" pitchFamily="34" charset="-128"/>
              </a:rPr>
              <a:t>  of Young Children with </a:t>
            </a:r>
            <a:br>
              <a:rPr lang="en-US" altLang="en-US" sz="2900" b="1" dirty="0" smtClean="0">
                <a:solidFill>
                  <a:srgbClr val="262D37"/>
                </a:solidFill>
                <a:effectLst/>
                <a:latin typeface="Helvetica" charset="0"/>
                <a:ea typeface="ＭＳ Ｐゴシック" pitchFamily="34" charset="-128"/>
              </a:rPr>
            </a:br>
            <a:r>
              <a:rPr lang="en-US" altLang="en-US" sz="2900" b="1" dirty="0" smtClean="0">
                <a:solidFill>
                  <a:srgbClr val="262D37"/>
                </a:solidFill>
                <a:effectLst/>
                <a:latin typeface="Helvetica" charset="0"/>
                <a:ea typeface="ＭＳ Ｐゴシック" pitchFamily="34" charset="-128"/>
              </a:rPr>
              <a:t>              Disabilities</a:t>
            </a:r>
            <a:br>
              <a:rPr lang="en-US" altLang="en-US" sz="2900" b="1" dirty="0" smtClean="0">
                <a:solidFill>
                  <a:srgbClr val="262D37"/>
                </a:solidFill>
                <a:effectLst/>
                <a:latin typeface="Helvetica" charset="0"/>
                <a:ea typeface="ＭＳ Ｐゴシック" pitchFamily="34" charset="-128"/>
              </a:rPr>
            </a:br>
            <a:r>
              <a:rPr lang="en-US" altLang="en-US" sz="2900" b="1" dirty="0" smtClean="0">
                <a:solidFill>
                  <a:srgbClr val="262D37"/>
                </a:solidFill>
                <a:effectLst/>
                <a:latin typeface="Helvetica" charset="0"/>
                <a:ea typeface="ＭＳ Ｐゴシック" pitchFamily="34" charset="-128"/>
              </a:rPr>
              <a:t/>
            </a:r>
            <a:br>
              <a:rPr lang="en-US" altLang="en-US" sz="2900" b="1" dirty="0" smtClean="0">
                <a:solidFill>
                  <a:srgbClr val="262D37"/>
                </a:solidFill>
                <a:effectLst/>
                <a:latin typeface="Helvetica" charset="0"/>
                <a:ea typeface="ＭＳ Ｐゴシック" pitchFamily="34" charset="-128"/>
              </a:rPr>
            </a:br>
            <a:r>
              <a:rPr lang="en-US" altLang="en-US" sz="2800" b="1" dirty="0" smtClean="0">
                <a:solidFill>
                  <a:srgbClr val="2E7AB6"/>
                </a:solidFill>
                <a:effectLst/>
                <a:latin typeface="Helvetica" charset="0"/>
                <a:ea typeface="ＭＳ Ｐゴシック" pitchFamily="34" charset="-128"/>
              </a:rPr>
              <a:t>Session 2: </a:t>
            </a:r>
            <a:br>
              <a:rPr lang="en-US" altLang="en-US" sz="2800" b="1" dirty="0" smtClean="0">
                <a:solidFill>
                  <a:srgbClr val="2E7AB6"/>
                </a:solidFill>
                <a:effectLst/>
                <a:latin typeface="Helvetica" charset="0"/>
                <a:ea typeface="ＭＳ Ｐゴシック" pitchFamily="34" charset="-128"/>
              </a:rPr>
            </a:br>
            <a:r>
              <a:rPr lang="en-US" altLang="en-US" sz="2800" b="1" dirty="0" smtClean="0">
                <a:solidFill>
                  <a:srgbClr val="2E7AB6"/>
                </a:solidFill>
                <a:effectLst/>
                <a:latin typeface="Helvetica" charset="0"/>
                <a:ea typeface="ＭＳ Ｐゴシック" pitchFamily="34" charset="-128"/>
              </a:rPr>
              <a:t>State Strategies to </a:t>
            </a:r>
            <a:br>
              <a:rPr lang="en-US" altLang="en-US" sz="2800" b="1" dirty="0" smtClean="0">
                <a:solidFill>
                  <a:srgbClr val="2E7AB6"/>
                </a:solidFill>
                <a:effectLst/>
                <a:latin typeface="Helvetica" charset="0"/>
                <a:ea typeface="ＭＳ Ｐゴシック" pitchFamily="34" charset="-128"/>
              </a:rPr>
            </a:br>
            <a:r>
              <a:rPr lang="en-US" altLang="en-US" sz="2800" b="1" dirty="0" smtClean="0">
                <a:solidFill>
                  <a:srgbClr val="2E7AB6"/>
                </a:solidFill>
                <a:effectLst/>
                <a:latin typeface="Helvetica" charset="0"/>
                <a:ea typeface="ＭＳ Ｐゴシック" pitchFamily="34" charset="-128"/>
              </a:rPr>
              <a:t>Promote Inclusive Practices</a:t>
            </a:r>
            <a:br>
              <a:rPr lang="en-US" altLang="en-US" sz="2800" b="1" dirty="0" smtClean="0">
                <a:solidFill>
                  <a:srgbClr val="2E7AB6"/>
                </a:solidFill>
                <a:effectLst/>
                <a:latin typeface="Helvetica" charset="0"/>
                <a:ea typeface="ＭＳ Ｐゴシック" pitchFamily="34" charset="-128"/>
              </a:rPr>
            </a:br>
            <a:r>
              <a:rPr lang="en-US" altLang="en-US" sz="2800" b="1" dirty="0" smtClean="0">
                <a:solidFill>
                  <a:srgbClr val="2E7AB6"/>
                </a:solidFill>
                <a:effectLst/>
                <a:latin typeface="Helvetica" charset="0"/>
                <a:ea typeface="ＭＳ Ｐゴシック" pitchFamily="34" charset="-128"/>
              </a:rPr>
              <a:t/>
            </a:r>
            <a:br>
              <a:rPr lang="en-US" altLang="en-US" sz="2800" b="1" dirty="0" smtClean="0">
                <a:solidFill>
                  <a:srgbClr val="2E7AB6"/>
                </a:solidFill>
                <a:effectLst/>
                <a:latin typeface="Helvetica" charset="0"/>
                <a:ea typeface="ＭＳ Ｐゴシック" pitchFamily="34" charset="-128"/>
              </a:rPr>
            </a:br>
            <a:r>
              <a:rPr lang="en-US" altLang="en-US" sz="2800" b="1" dirty="0" smtClean="0">
                <a:solidFill>
                  <a:srgbClr val="2E7AB6"/>
                </a:solidFill>
                <a:effectLst/>
                <a:latin typeface="Helvetica" charset="0"/>
                <a:ea typeface="ＭＳ Ｐゴシック" pitchFamily="34" charset="-128"/>
              </a:rPr>
              <a:t>        </a:t>
            </a:r>
            <a:r>
              <a:rPr lang="en-US" altLang="en-US" sz="2000" b="1" dirty="0" smtClean="0">
                <a:solidFill>
                  <a:srgbClr val="2E7AB6"/>
                </a:solidFill>
                <a:effectLst/>
                <a:latin typeface="Helvetica" charset="0"/>
                <a:ea typeface="ＭＳ Ｐゴシック" pitchFamily="34" charset="-128"/>
              </a:rPr>
              <a:t>February 17</a:t>
            </a:r>
            <a:r>
              <a:rPr lang="en-US" altLang="en-US" sz="2000" b="1" baseline="30000" dirty="0" smtClean="0">
                <a:solidFill>
                  <a:srgbClr val="2E7AB6"/>
                </a:solidFill>
                <a:effectLst/>
                <a:latin typeface="Helvetica" charset="0"/>
                <a:ea typeface="ＭＳ Ｐゴシック" pitchFamily="34" charset="-128"/>
              </a:rPr>
              <a:t>th</a:t>
            </a:r>
            <a:r>
              <a:rPr lang="en-US" altLang="en-US" sz="2000" b="1" dirty="0" smtClean="0">
                <a:solidFill>
                  <a:srgbClr val="2E7AB6"/>
                </a:solidFill>
                <a:effectLst/>
                <a:latin typeface="Helvetica" charset="0"/>
                <a:ea typeface="ＭＳ Ｐゴシック" pitchFamily="34" charset="-128"/>
              </a:rPr>
              <a:t>, 2015</a:t>
            </a:r>
          </a:p>
        </p:txBody>
      </p:sp>
      <p:sp>
        <p:nvSpPr>
          <p:cNvPr id="16390" name="Title 1"/>
          <p:cNvSpPr txBox="1">
            <a:spLocks/>
          </p:cNvSpPr>
          <p:nvPr/>
        </p:nvSpPr>
        <p:spPr bwMode="auto">
          <a:xfrm>
            <a:off x="5753100" y="4491038"/>
            <a:ext cx="2819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spcBef>
                <a:spcPct val="0"/>
              </a:spcBef>
              <a:spcAft>
                <a:spcPct val="0"/>
              </a:spcAft>
            </a:pPr>
            <a:r>
              <a:rPr lang="en-US" altLang="en-US" dirty="0" smtClean="0">
                <a:solidFill>
                  <a:srgbClr val="3F3F3F"/>
                </a:solidFill>
                <a:latin typeface="Helvetica" charset="0"/>
              </a:rPr>
              <a:t>Jim Coyle</a:t>
            </a:r>
          </a:p>
          <a:p>
            <a:pPr algn="ctr" fontAlgn="base">
              <a:spcBef>
                <a:spcPct val="0"/>
              </a:spcBef>
              <a:spcAft>
                <a:spcPct val="0"/>
              </a:spcAft>
            </a:pPr>
            <a:r>
              <a:rPr lang="en-US" altLang="en-US" dirty="0" smtClean="0">
                <a:solidFill>
                  <a:srgbClr val="3F3F3F"/>
                </a:solidFill>
                <a:latin typeface="Helvetica" charset="0"/>
              </a:rPr>
              <a:t>Patti </a:t>
            </a:r>
            <a:r>
              <a:rPr lang="en-US" altLang="en-US" dirty="0" err="1" smtClean="0">
                <a:solidFill>
                  <a:srgbClr val="3F3F3F"/>
                </a:solidFill>
                <a:latin typeface="Helvetica" charset="0"/>
              </a:rPr>
              <a:t>Wirick</a:t>
            </a:r>
            <a:endParaRPr lang="en-US" altLang="en-US" dirty="0" smtClean="0">
              <a:solidFill>
                <a:srgbClr val="3F3F3F"/>
              </a:solidFill>
              <a:latin typeface="Helvetica" charset="0"/>
            </a:endParaRPr>
          </a:p>
          <a:p>
            <a:pPr algn="ctr" fontAlgn="base">
              <a:spcBef>
                <a:spcPct val="0"/>
              </a:spcBef>
              <a:spcAft>
                <a:spcPct val="0"/>
              </a:spcAft>
            </a:pPr>
            <a:r>
              <a:rPr lang="en-US" altLang="en-US" dirty="0" smtClean="0">
                <a:solidFill>
                  <a:srgbClr val="3F3F3F"/>
                </a:solidFill>
                <a:latin typeface="Helvetica" charset="0"/>
              </a:rPr>
              <a:t>Vivian </a:t>
            </a:r>
            <a:r>
              <a:rPr lang="en-US" altLang="en-US" dirty="0">
                <a:solidFill>
                  <a:srgbClr val="3F3F3F"/>
                </a:solidFill>
                <a:latin typeface="Helvetica" charset="0"/>
              </a:rPr>
              <a:t>J</a:t>
            </a:r>
            <a:r>
              <a:rPr lang="en-US" altLang="en-US" dirty="0" smtClean="0">
                <a:solidFill>
                  <a:srgbClr val="3F3F3F"/>
                </a:solidFill>
                <a:latin typeface="Helvetica" charset="0"/>
              </a:rPr>
              <a:t>ames</a:t>
            </a:r>
          </a:p>
          <a:p>
            <a:pPr algn="ctr" fontAlgn="base">
              <a:spcBef>
                <a:spcPct val="0"/>
              </a:spcBef>
              <a:spcAft>
                <a:spcPct val="0"/>
              </a:spcAft>
            </a:pPr>
            <a:r>
              <a:rPr lang="en-US" altLang="en-US" dirty="0" smtClean="0">
                <a:solidFill>
                  <a:srgbClr val="3F3F3F"/>
                </a:solidFill>
                <a:latin typeface="Helvetica" charset="0"/>
              </a:rPr>
              <a:t>Robin Rooney</a:t>
            </a:r>
          </a:p>
          <a:p>
            <a:pPr algn="ctr" fontAlgn="base">
              <a:spcBef>
                <a:spcPct val="0"/>
              </a:spcBef>
              <a:spcAft>
                <a:spcPct val="0"/>
              </a:spcAft>
            </a:pPr>
            <a:endParaRPr lang="en-US" altLang="en-US" dirty="0" smtClean="0">
              <a:solidFill>
                <a:srgbClr val="3F3F3F"/>
              </a:solidFill>
              <a:latin typeface="Helvetica" charset="0"/>
            </a:endParaRPr>
          </a:p>
        </p:txBody>
      </p:sp>
    </p:spTree>
    <p:custDataLst>
      <p:tags r:id="rId1"/>
    </p:custDataLst>
    <p:extLst>
      <p:ext uri="{BB962C8B-B14F-4D97-AF65-F5344CB8AC3E}">
        <p14:creationId xmlns:p14="http://schemas.microsoft.com/office/powerpoint/2010/main" val="1949785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Inclusion Performance Grant</a:t>
            </a:r>
            <a:br>
              <a:rPr lang="en-US" dirty="0" smtClean="0"/>
            </a:br>
            <a:r>
              <a:rPr lang="en-US" dirty="0" smtClean="0"/>
              <a:t>Self Evaluation</a:t>
            </a:r>
            <a:endParaRPr lang="en-US" dirty="0"/>
          </a:p>
        </p:txBody>
      </p:sp>
      <p:pic>
        <p:nvPicPr>
          <p:cNvPr id="4" name="Picture 1" descr="Self Evaluation Final 7 13 [Compatibility Mode] - Microsoft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14105" t="4347" r="13965" b="3330"/>
          <a:stretch/>
        </p:blipFill>
        <p:spPr bwMode="auto">
          <a:xfrm>
            <a:off x="1371600" y="1600200"/>
            <a:ext cx="6477000" cy="492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14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Inclusion Performance Grant</a:t>
            </a:r>
            <a:br>
              <a:rPr lang="en-US" dirty="0" smtClean="0"/>
            </a:br>
            <a:r>
              <a:rPr lang="en-US" dirty="0" smtClean="0"/>
              <a:t>Action Plan</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29473885"/>
              </p:ext>
            </p:extLst>
          </p:nvPr>
        </p:nvGraphicFramePr>
        <p:xfrm>
          <a:off x="152400" y="1600200"/>
          <a:ext cx="8915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89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Inclusion Performance Grant</a:t>
            </a:r>
            <a:br>
              <a:rPr lang="en-US" dirty="0" smtClean="0"/>
            </a:br>
            <a:r>
              <a:rPr lang="en-US" dirty="0" smtClean="0"/>
              <a:t>Action Plan</a:t>
            </a:r>
            <a:endParaRPr lang="en-US" dirty="0"/>
          </a:p>
        </p:txBody>
      </p:sp>
      <p:pic>
        <p:nvPicPr>
          <p:cNvPr id="4" name="Content Placeholder 3" descr="Revised Action Plan for Inclusion - Microsoft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13826" t="4347" r="13826" b="5208"/>
          <a:stretch/>
        </p:blipFill>
        <p:spPr bwMode="auto">
          <a:xfrm>
            <a:off x="1371600" y="1676400"/>
            <a:ext cx="6321171" cy="468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710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47723537"/>
              </p:ext>
            </p:extLst>
          </p:nvPr>
        </p:nvGraphicFramePr>
        <p:xfrm>
          <a:off x="457200" y="2024743"/>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p:txBody>
          <a:bodyPr>
            <a:normAutofit fontScale="90000"/>
          </a:bodyPr>
          <a:lstStyle/>
          <a:p>
            <a:r>
              <a:rPr lang="en-US" dirty="0" smtClean="0"/>
              <a:t>Inclusion Performance Grant</a:t>
            </a:r>
            <a:br>
              <a:rPr lang="en-US" dirty="0" smtClean="0"/>
            </a:br>
            <a:r>
              <a:rPr lang="en-US" dirty="0" smtClean="0"/>
              <a:t>Support</a:t>
            </a:r>
            <a:endParaRPr lang="en-US" dirty="0"/>
          </a:p>
        </p:txBody>
      </p:sp>
      <p:sp>
        <p:nvSpPr>
          <p:cNvPr id="7" name="TextBox 6"/>
          <p:cNvSpPr txBox="1"/>
          <p:nvPr/>
        </p:nvSpPr>
        <p:spPr>
          <a:xfrm>
            <a:off x="1066800" y="5943600"/>
            <a:ext cx="3429000" cy="830997"/>
          </a:xfrm>
          <a:prstGeom prst="rect">
            <a:avLst/>
          </a:prstGeom>
          <a:noFill/>
        </p:spPr>
        <p:txBody>
          <a:bodyPr wrap="square" rtlCol="0">
            <a:spAutoFit/>
          </a:bodyPr>
          <a:lstStyle/>
          <a:p>
            <a:pPr algn="ctr"/>
            <a:r>
              <a:rPr lang="en-US" sz="2400" dirty="0" smtClean="0"/>
              <a:t>Local technical assistance and support</a:t>
            </a:r>
            <a:endParaRPr lang="en-US" sz="2400" dirty="0"/>
          </a:p>
        </p:txBody>
      </p:sp>
      <p:sp>
        <p:nvSpPr>
          <p:cNvPr id="8" name="TextBox 7"/>
          <p:cNvSpPr txBox="1"/>
          <p:nvPr/>
        </p:nvSpPr>
        <p:spPr>
          <a:xfrm>
            <a:off x="5040086" y="5943599"/>
            <a:ext cx="2394857" cy="830997"/>
          </a:xfrm>
          <a:prstGeom prst="rect">
            <a:avLst/>
          </a:prstGeom>
          <a:noFill/>
        </p:spPr>
        <p:txBody>
          <a:bodyPr wrap="square" rtlCol="0">
            <a:spAutoFit/>
          </a:bodyPr>
          <a:lstStyle/>
          <a:p>
            <a:pPr algn="ctr"/>
            <a:r>
              <a:rPr lang="en-US" sz="2400" dirty="0" smtClean="0"/>
              <a:t>Parent training and support</a:t>
            </a:r>
            <a:endParaRPr lang="en-US" sz="2400" dirty="0"/>
          </a:p>
        </p:txBody>
      </p:sp>
    </p:spTree>
    <p:extLst>
      <p:ext uri="{BB962C8B-B14F-4D97-AF65-F5344CB8AC3E}">
        <p14:creationId xmlns:p14="http://schemas.microsoft.com/office/powerpoint/2010/main" val="4180817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5072225"/>
              </p:ext>
            </p:extLst>
          </p:nvPr>
        </p:nvGraphicFramePr>
        <p:xfrm>
          <a:off x="457200" y="2743200"/>
          <a:ext cx="82296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457200" y="381000"/>
            <a:ext cx="8229600" cy="1143000"/>
          </a:xfrm>
        </p:spPr>
        <p:txBody>
          <a:bodyPr>
            <a:normAutofit fontScale="90000"/>
          </a:bodyPr>
          <a:lstStyle/>
          <a:p>
            <a:r>
              <a:rPr lang="en-US" dirty="0" smtClean="0"/>
              <a:t>Inclusion Performance Grant</a:t>
            </a:r>
            <a:br>
              <a:rPr lang="en-US" dirty="0" smtClean="0"/>
            </a:br>
            <a:r>
              <a:rPr lang="en-US" dirty="0" smtClean="0"/>
              <a:t>Ongoing Support</a:t>
            </a:r>
            <a:endParaRPr lang="en-US" dirty="0"/>
          </a:p>
        </p:txBody>
      </p:sp>
    </p:spTree>
    <p:extLst>
      <p:ext uri="{BB962C8B-B14F-4D97-AF65-F5344CB8AC3E}">
        <p14:creationId xmlns:p14="http://schemas.microsoft.com/office/powerpoint/2010/main" val="3893377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ly Intervention Technical Assistance Online Learning Portal - Google Chrome"/>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7714" y="1447800"/>
            <a:ext cx="8610600" cy="4878451"/>
          </a:xfrm>
          <a:prstGeom prst="rect">
            <a:avLst/>
          </a:prstGeom>
        </p:spPr>
      </p:pic>
      <p:sp>
        <p:nvSpPr>
          <p:cNvPr id="3" name="Rectangle 2"/>
          <p:cNvSpPr/>
          <p:nvPr/>
        </p:nvSpPr>
        <p:spPr>
          <a:xfrm>
            <a:off x="2133600" y="533400"/>
            <a:ext cx="5638800" cy="1077218"/>
          </a:xfrm>
          <a:prstGeom prst="rect">
            <a:avLst/>
          </a:prstGeom>
        </p:spPr>
        <p:txBody>
          <a:bodyPr wrap="square">
            <a:spAutoFit/>
          </a:bodyPr>
          <a:lstStyle/>
          <a:p>
            <a:pPr lvl="1"/>
            <a:r>
              <a:rPr lang="en-US" sz="3200" dirty="0">
                <a:hlinkClick r:id="rId4"/>
              </a:rPr>
              <a:t>http://www.eita-pa.org</a:t>
            </a:r>
            <a:r>
              <a:rPr lang="en-US" sz="3200" dirty="0" smtClean="0">
                <a:hlinkClick r:id="rId4"/>
              </a:rPr>
              <a:t>/</a:t>
            </a:r>
            <a:endParaRPr lang="en-US" sz="3200" dirty="0" smtClean="0"/>
          </a:p>
          <a:p>
            <a:pPr lvl="1"/>
            <a:endParaRPr lang="en-US" sz="3200" dirty="0"/>
          </a:p>
        </p:txBody>
      </p:sp>
    </p:spTree>
    <p:extLst>
      <p:ext uri="{BB962C8B-B14F-4D97-AF65-F5344CB8AC3E}">
        <p14:creationId xmlns:p14="http://schemas.microsoft.com/office/powerpoint/2010/main" val="751079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p:spPr>
        <p:txBody>
          <a:bodyPr>
            <a:normAutofit fontScale="90000"/>
          </a:bodyPr>
          <a:lstStyle/>
          <a:p>
            <a:r>
              <a:rPr lang="en-US" dirty="0" smtClean="0"/>
              <a:t>Inclusion Performance Grant</a:t>
            </a:r>
            <a:br>
              <a:rPr lang="en-US" dirty="0" smtClean="0"/>
            </a:br>
            <a:r>
              <a:rPr lang="en-US" dirty="0" smtClean="0"/>
              <a:t>Results</a:t>
            </a:r>
            <a:endParaRPr lang="en-US" dirty="0"/>
          </a:p>
        </p:txBody>
      </p:sp>
      <p:graphicFrame>
        <p:nvGraphicFramePr>
          <p:cNvPr id="5" name="Diagram 4"/>
          <p:cNvGraphicFramePr/>
          <p:nvPr>
            <p:extLst>
              <p:ext uri="{D42A27DB-BD31-4B8C-83A1-F6EECF244321}">
                <p14:modId xmlns:p14="http://schemas.microsoft.com/office/powerpoint/2010/main" val="569049472"/>
              </p:ext>
            </p:extLst>
          </p:nvPr>
        </p:nvGraphicFramePr>
        <p:xfrm>
          <a:off x="381000" y="1676400"/>
          <a:ext cx="838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6868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Inclusion Performance Grant</a:t>
            </a:r>
            <a:br>
              <a:rPr lang="en-US" dirty="0" smtClean="0"/>
            </a:br>
            <a:r>
              <a:rPr lang="en-US" dirty="0" smtClean="0"/>
              <a:t>Data</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8061127" cy="484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326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Inclusion Performance Grant</a:t>
            </a:r>
            <a:br>
              <a:rPr lang="en-US" dirty="0" smtClean="0"/>
            </a:br>
            <a:r>
              <a:rPr lang="en-US" dirty="0" smtClean="0"/>
              <a:t>Data</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457669" cy="509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242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Inclusion Performance Grant</a:t>
            </a:r>
            <a:br>
              <a:rPr lang="en-US" dirty="0" smtClean="0"/>
            </a:br>
            <a:r>
              <a:rPr lang="en-US" dirty="0" smtClean="0"/>
              <a:t>Data</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204106" cy="45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445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763000" cy="5486400"/>
          </a:xfrm>
        </p:spPr>
        <p:txBody>
          <a:bodyPr/>
          <a:lstStyle/>
          <a:p>
            <a:pPr marL="0" marR="0" indent="0">
              <a:lnSpc>
                <a:spcPct val="107000"/>
              </a:lnSpc>
              <a:spcBef>
                <a:spcPts val="0"/>
              </a:spcBef>
              <a:spcAft>
                <a:spcPts val="0"/>
              </a:spcAft>
              <a:buNone/>
            </a:pPr>
            <a:r>
              <a:rPr lang="en-US" sz="3200" dirty="0" smtClean="0">
                <a:effectLst/>
                <a:latin typeface="Calibri"/>
                <a:ea typeface="Calibri"/>
                <a:cs typeface="Times New Roman"/>
              </a:rPr>
              <a:t>Participants will:</a:t>
            </a:r>
          </a:p>
          <a:p>
            <a:pPr marL="0" marR="0" indent="0">
              <a:lnSpc>
                <a:spcPct val="107000"/>
              </a:lnSpc>
              <a:spcBef>
                <a:spcPts val="0"/>
              </a:spcBef>
              <a:spcAft>
                <a:spcPts val="0"/>
              </a:spcAft>
              <a:buNone/>
            </a:pPr>
            <a:endParaRPr lang="en-US" sz="3200" dirty="0" smtClean="0">
              <a:effectLst/>
              <a:latin typeface="Calibri"/>
              <a:ea typeface="Calibri"/>
              <a:cs typeface="Times New Roman"/>
            </a:endParaRPr>
          </a:p>
          <a:p>
            <a:pPr marL="514350" lvl="0" indent="-514350">
              <a:lnSpc>
                <a:spcPct val="107000"/>
              </a:lnSpc>
              <a:spcBef>
                <a:spcPts val="0"/>
              </a:spcBef>
              <a:spcAft>
                <a:spcPts val="0"/>
              </a:spcAft>
              <a:buFont typeface="+mj-lt"/>
              <a:buAutoNum type="arabicPeriod"/>
            </a:pPr>
            <a:r>
              <a:rPr lang="en-US" sz="3200" dirty="0" smtClean="0">
                <a:effectLst/>
                <a:latin typeface="Calibri"/>
                <a:ea typeface="Calibri"/>
                <a:cs typeface="Times New Roman"/>
              </a:rPr>
              <a:t>Understand how two states (PA &amp; NC) are implementing strategies to support local early childhood special education programs to promote the use of inclusive practices.</a:t>
            </a:r>
          </a:p>
          <a:p>
            <a:pPr marL="514350" lvl="0" indent="-514350">
              <a:lnSpc>
                <a:spcPct val="107000"/>
              </a:lnSpc>
              <a:spcBef>
                <a:spcPts val="0"/>
              </a:spcBef>
              <a:spcAft>
                <a:spcPts val="0"/>
              </a:spcAft>
              <a:buFont typeface="+mj-lt"/>
              <a:buAutoNum type="arabicPeriod"/>
            </a:pPr>
            <a:endParaRPr lang="en-US" sz="3200" dirty="0" smtClean="0">
              <a:effectLst/>
              <a:latin typeface="Calibri"/>
              <a:ea typeface="Calibri"/>
              <a:cs typeface="Times New Roman"/>
            </a:endParaRPr>
          </a:p>
          <a:p>
            <a:pPr marL="514350" lvl="0" indent="-514350">
              <a:lnSpc>
                <a:spcPct val="107000"/>
              </a:lnSpc>
              <a:spcBef>
                <a:spcPts val="0"/>
              </a:spcBef>
              <a:spcAft>
                <a:spcPts val="0"/>
              </a:spcAft>
              <a:buFont typeface="+mj-lt"/>
              <a:buAutoNum type="arabicPeriod"/>
            </a:pPr>
            <a:r>
              <a:rPr lang="en-US" sz="3200" dirty="0" smtClean="0">
                <a:effectLst/>
                <a:latin typeface="Calibri"/>
                <a:ea typeface="Calibri"/>
                <a:cs typeface="Times New Roman"/>
              </a:rPr>
              <a:t>Have opportunities to pose questions and generate ideas with colleagues.</a:t>
            </a:r>
          </a:p>
          <a:p>
            <a:pPr>
              <a:lnSpc>
                <a:spcPct val="150000"/>
              </a:lnSpc>
              <a:buClr>
                <a:srgbClr val="AFE969"/>
              </a:buClr>
              <a:buFont typeface="Wingdings" panose="05000000000000000000" pitchFamily="2" charset="2"/>
              <a:buChar char="v"/>
              <a:defRPr/>
            </a:pPr>
            <a:endParaRPr lang="en-US" sz="3000" dirty="0"/>
          </a:p>
        </p:txBody>
      </p:sp>
      <p:sp>
        <p:nvSpPr>
          <p:cNvPr id="2" name="Title 1"/>
          <p:cNvSpPr>
            <a:spLocks noGrp="1"/>
          </p:cNvSpPr>
          <p:nvPr>
            <p:ph type="title"/>
          </p:nvPr>
        </p:nvSpPr>
        <p:spPr>
          <a:xfrm>
            <a:off x="15875" y="228600"/>
            <a:ext cx="8763000" cy="762000"/>
          </a:xfrm>
        </p:spPr>
        <p:txBody>
          <a:bodyPr/>
          <a:lstStyle/>
          <a:p>
            <a:pPr>
              <a:defRPr/>
            </a:pPr>
            <a:r>
              <a:rPr lang="en-US" sz="4000" b="1" dirty="0" smtClean="0">
                <a:solidFill>
                  <a:schemeClr val="bg2">
                    <a:lumMod val="50000"/>
                  </a:schemeClr>
                </a:solidFill>
                <a:effectLst/>
              </a:rPr>
              <a:t>Objectives</a:t>
            </a:r>
            <a:r>
              <a:rPr lang="en-US" sz="4000" dirty="0" smtClean="0">
                <a:effectLst/>
              </a:rPr>
              <a:t> </a:t>
            </a:r>
            <a:endParaRPr lang="en-US" sz="4000" dirty="0">
              <a:solidFill>
                <a:srgbClr val="FF0000"/>
              </a:solidFill>
              <a:effectLst/>
            </a:endParaRPr>
          </a:p>
        </p:txBody>
      </p:sp>
    </p:spTree>
    <p:custDataLst>
      <p:tags r:id="rId1"/>
    </p:custDataLst>
    <p:extLst>
      <p:ext uri="{BB962C8B-B14F-4D97-AF65-F5344CB8AC3E}">
        <p14:creationId xmlns:p14="http://schemas.microsoft.com/office/powerpoint/2010/main" val="1414163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84250"/>
          </a:xfrm>
        </p:spPr>
        <p:txBody>
          <a:bodyPr wrap="square" numCol="1" compatLnSpc="1">
            <a:prstTxWarp prst="textNoShape">
              <a:avLst/>
            </a:prstTxWarp>
            <a:normAutofit/>
          </a:bodyPr>
          <a:lstStyle/>
          <a:p>
            <a:pPr>
              <a:defRPr/>
            </a:pPr>
            <a:r>
              <a:rPr lang="en-US" sz="4000" b="1" dirty="0" smtClean="0">
                <a:latin typeface="+mn-lt"/>
                <a:ea typeface="ＭＳ Ｐゴシック" pitchFamily="34" charset="-128"/>
              </a:rPr>
              <a:t>Questions</a:t>
            </a:r>
            <a:r>
              <a:rPr lang="en-US" sz="3600" b="1" dirty="0" smtClean="0">
                <a:latin typeface="+mn-lt"/>
                <a:ea typeface="ＭＳ Ｐゴシック" pitchFamily="34" charset="-128"/>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1828800"/>
            <a:ext cx="7366000" cy="4889500"/>
          </a:xfrm>
          <a:prstGeom prst="rect">
            <a:avLst/>
          </a:prstGeom>
        </p:spPr>
      </p:pic>
    </p:spTree>
    <p:extLst>
      <p:ext uri="{BB962C8B-B14F-4D97-AF65-F5344CB8AC3E}">
        <p14:creationId xmlns:p14="http://schemas.microsoft.com/office/powerpoint/2010/main" val="3325400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114800"/>
            <a:ext cx="7772400" cy="1362075"/>
          </a:xfrm>
        </p:spPr>
        <p:txBody>
          <a:bodyPr>
            <a:normAutofit/>
          </a:bodyPr>
          <a:lstStyle/>
          <a:p>
            <a:r>
              <a:rPr lang="en-US" sz="3600" b="0" cap="none" dirty="0" smtClean="0"/>
              <a:t/>
            </a:r>
            <a:br>
              <a:rPr lang="en-US" sz="3600" b="0" cap="none" dirty="0" smtClean="0"/>
            </a:br>
            <a:endParaRPr lang="en-US" sz="3100" b="0" cap="none" dirty="0"/>
          </a:p>
        </p:txBody>
      </p:sp>
      <p:sp>
        <p:nvSpPr>
          <p:cNvPr id="5" name="Text Placeholder 4"/>
          <p:cNvSpPr>
            <a:spLocks noGrp="1"/>
          </p:cNvSpPr>
          <p:nvPr>
            <p:ph type="body" idx="1"/>
          </p:nvPr>
        </p:nvSpPr>
        <p:spPr>
          <a:xfrm>
            <a:off x="838200" y="1981200"/>
            <a:ext cx="7772400" cy="3124200"/>
          </a:xfrm>
        </p:spPr>
        <p:txBody>
          <a:bodyPr>
            <a:normAutofit fontScale="92500" lnSpcReduction="20000"/>
          </a:bodyPr>
          <a:lstStyle/>
          <a:p>
            <a:endParaRPr lang="en-US" sz="4400" b="1" dirty="0" smtClean="0">
              <a:solidFill>
                <a:schemeClr val="tx1"/>
              </a:solidFill>
            </a:endParaRPr>
          </a:p>
          <a:p>
            <a:pPr algn="ctr"/>
            <a:r>
              <a:rPr lang="en-US" sz="4400" b="1" dirty="0" smtClean="0">
                <a:solidFill>
                  <a:schemeClr val="tx1"/>
                </a:solidFill>
              </a:rPr>
              <a:t>Resources to Promote Inclusion</a:t>
            </a:r>
          </a:p>
          <a:p>
            <a:pPr algn="ctr"/>
            <a:endParaRPr lang="en-US" sz="3900" b="1" dirty="0" smtClean="0">
              <a:solidFill>
                <a:schemeClr val="tx1"/>
              </a:solidFill>
            </a:endParaRPr>
          </a:p>
          <a:p>
            <a:pPr algn="ctr"/>
            <a:r>
              <a:rPr lang="en-US" sz="3900" b="1" dirty="0" smtClean="0">
                <a:solidFill>
                  <a:schemeClr val="tx1"/>
                </a:solidFill>
              </a:rPr>
              <a:t>North </a:t>
            </a:r>
            <a:r>
              <a:rPr lang="en-US" sz="3900" b="1" dirty="0">
                <a:solidFill>
                  <a:schemeClr val="tx1"/>
                </a:solidFill>
              </a:rPr>
              <a:t>Carolina Preschool </a:t>
            </a:r>
            <a:endParaRPr lang="en-US" sz="3900" b="1" dirty="0" smtClean="0">
              <a:solidFill>
                <a:schemeClr val="tx1"/>
              </a:solidFill>
            </a:endParaRPr>
          </a:p>
          <a:p>
            <a:pPr algn="ctr"/>
            <a:r>
              <a:rPr lang="en-US" sz="3900" b="1" dirty="0" smtClean="0">
                <a:solidFill>
                  <a:schemeClr val="tx1"/>
                </a:solidFill>
              </a:rPr>
              <a:t>Exceptional Children Program</a:t>
            </a:r>
            <a:endParaRPr lang="en-US" sz="3900" b="1" dirty="0">
              <a:solidFill>
                <a:schemeClr val="tx1"/>
              </a:solidFill>
            </a:endParaRPr>
          </a:p>
        </p:txBody>
      </p:sp>
    </p:spTree>
    <p:extLst>
      <p:ext uri="{BB962C8B-B14F-4D97-AF65-F5344CB8AC3E}">
        <p14:creationId xmlns:p14="http://schemas.microsoft.com/office/powerpoint/2010/main" val="623442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609600"/>
            <a:ext cx="8382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000" y="805934"/>
            <a:ext cx="6934199" cy="523220"/>
          </a:xfrm>
          <a:prstGeom prst="rect">
            <a:avLst/>
          </a:prstGeom>
          <a:solidFill>
            <a:schemeClr val="bg1"/>
          </a:solidFill>
        </p:spPr>
        <p:txBody>
          <a:bodyPr wrap="square" rtlCol="0">
            <a:spAutoFit/>
          </a:bodyPr>
          <a:lstStyle/>
          <a:p>
            <a:r>
              <a:rPr lang="en-US" sz="2800" b="1" dirty="0" smtClean="0">
                <a:solidFill>
                  <a:prstClr val="black"/>
                </a:solidFill>
              </a:rPr>
              <a:t>NC Least Restrictive Environment (LRE) Data</a:t>
            </a:r>
            <a:endParaRPr lang="en-US" sz="2800" b="1" dirty="0">
              <a:solidFill>
                <a:prstClr val="black"/>
              </a:solidFill>
            </a:endParaRPr>
          </a:p>
        </p:txBody>
      </p:sp>
    </p:spTree>
    <p:extLst>
      <p:ext uri="{BB962C8B-B14F-4D97-AF65-F5344CB8AC3E}">
        <p14:creationId xmlns:p14="http://schemas.microsoft.com/office/powerpoint/2010/main" val="865322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Reporting Indicator </a:t>
            </a:r>
            <a:r>
              <a:rPr lang="en-US" b="1" dirty="0" smtClean="0"/>
              <a:t>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5983691"/>
              </p:ext>
            </p:extLst>
          </p:nvPr>
        </p:nvGraphicFramePr>
        <p:xfrm>
          <a:off x="457200" y="1295400"/>
          <a:ext cx="8229600" cy="4663440"/>
        </p:xfrm>
        <a:graphic>
          <a:graphicData uri="http://schemas.openxmlformats.org/drawingml/2006/table">
            <a:tbl>
              <a:tblPr firstRow="1" bandRow="1">
                <a:tableStyleId>{5C22544A-7EE6-4342-B048-85BDC9FD1C3A}</a:tableStyleId>
              </a:tblPr>
              <a:tblGrid>
                <a:gridCol w="2286000"/>
                <a:gridCol w="2362200"/>
                <a:gridCol w="2438400"/>
                <a:gridCol w="1143000"/>
              </a:tblGrid>
              <a:tr h="1184835">
                <a:tc>
                  <a:txBody>
                    <a:bodyPr/>
                    <a:lstStyle/>
                    <a:p>
                      <a:r>
                        <a:rPr lang="en-US" dirty="0" smtClean="0"/>
                        <a:t>Summary Statements</a:t>
                      </a:r>
                      <a:endParaRPr lang="en-US" dirty="0"/>
                    </a:p>
                  </a:txBody>
                  <a:tcPr/>
                </a:tc>
                <a:tc>
                  <a:txBody>
                    <a:bodyPr/>
                    <a:lstStyle/>
                    <a:p>
                      <a:r>
                        <a:rPr lang="en-US" dirty="0" smtClean="0"/>
                        <a:t>Actual FFY 2012</a:t>
                      </a:r>
                    </a:p>
                    <a:p>
                      <a:r>
                        <a:rPr lang="en-US" dirty="0" smtClean="0"/>
                        <a:t>Total Headcount</a:t>
                      </a:r>
                      <a:r>
                        <a:rPr lang="en-US" baseline="0" dirty="0" smtClean="0"/>
                        <a:t> </a:t>
                      </a:r>
                    </a:p>
                    <a:p>
                      <a:r>
                        <a:rPr lang="en-US" baseline="0" dirty="0" smtClean="0"/>
                        <a:t>N= 18,665</a:t>
                      </a:r>
                    </a:p>
                    <a:p>
                      <a:r>
                        <a:rPr lang="en-US" baseline="0" dirty="0" smtClean="0"/>
                        <a:t>(% and # of children)</a:t>
                      </a:r>
                      <a:endParaRPr lang="en-US" dirty="0"/>
                    </a:p>
                  </a:txBody>
                  <a:tcPr/>
                </a:tc>
                <a:tc>
                  <a:txBody>
                    <a:bodyPr/>
                    <a:lstStyle/>
                    <a:p>
                      <a:r>
                        <a:rPr lang="en-US" dirty="0" smtClean="0"/>
                        <a:t>Actual FFY 2013</a:t>
                      </a:r>
                    </a:p>
                    <a:p>
                      <a:r>
                        <a:rPr lang="en-US" dirty="0" smtClean="0"/>
                        <a:t>Total Headcount</a:t>
                      </a:r>
                    </a:p>
                    <a:p>
                      <a:r>
                        <a:rPr lang="en-US" dirty="0" smtClean="0"/>
                        <a:t>N= 18, 801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and # of children)</a:t>
                      </a:r>
                      <a:endParaRPr lang="en-US" dirty="0" smtClean="0"/>
                    </a:p>
                  </a:txBody>
                  <a:tcPr/>
                </a:tc>
                <a:tc>
                  <a:txBody>
                    <a:bodyPr/>
                    <a:lstStyle/>
                    <a:p>
                      <a:r>
                        <a:rPr lang="en-US" dirty="0" smtClean="0"/>
                        <a:t>Target </a:t>
                      </a:r>
                    </a:p>
                    <a:p>
                      <a:r>
                        <a:rPr lang="en-US" dirty="0" smtClean="0"/>
                        <a:t>FFY 2012</a:t>
                      </a:r>
                      <a:endParaRPr lang="en-US" dirty="0"/>
                    </a:p>
                  </a:txBody>
                  <a:tcPr/>
                </a:tc>
              </a:tr>
              <a:tr h="2278530">
                <a:tc>
                  <a:txBody>
                    <a:bodyPr/>
                    <a:lstStyle/>
                    <a:p>
                      <a:r>
                        <a:rPr lang="en-US" dirty="0" smtClean="0"/>
                        <a:t>6A. Regular early childhood</a:t>
                      </a:r>
                      <a:r>
                        <a:rPr lang="en-US" baseline="0" dirty="0" smtClean="0"/>
                        <a:t> program and receiving the majority of special education and related services in the regular early childhood program</a:t>
                      </a:r>
                      <a:endParaRPr lang="en-US" dirty="0"/>
                    </a:p>
                  </a:txBody>
                  <a:tcPr/>
                </a:tc>
                <a:tc>
                  <a:txBody>
                    <a:bodyPr/>
                    <a:lstStyle/>
                    <a:p>
                      <a:pPr algn="ctr"/>
                      <a:endParaRPr lang="en-US" b="1" dirty="0" smtClean="0"/>
                    </a:p>
                    <a:p>
                      <a:pPr algn="ctr"/>
                      <a:r>
                        <a:rPr lang="en-US" b="1" dirty="0" smtClean="0"/>
                        <a:t>49.9% (N=9.322)</a:t>
                      </a:r>
                      <a:endParaRPr lang="en-US" b="1" dirty="0"/>
                    </a:p>
                  </a:txBody>
                  <a:tcPr/>
                </a:tc>
                <a:tc>
                  <a:txBody>
                    <a:bodyPr/>
                    <a:lstStyle/>
                    <a:p>
                      <a:pPr algn="ctr"/>
                      <a:endParaRPr lang="en-US" b="1" dirty="0" smtClean="0"/>
                    </a:p>
                    <a:p>
                      <a:pPr algn="ctr"/>
                      <a:r>
                        <a:rPr lang="en-US" b="1" dirty="0" smtClean="0"/>
                        <a:t>50.26% (N=9.450)</a:t>
                      </a:r>
                      <a:endParaRPr lang="en-US" b="1" dirty="0"/>
                    </a:p>
                  </a:txBody>
                  <a:tcPr/>
                </a:tc>
                <a:tc>
                  <a:txBody>
                    <a:bodyPr/>
                    <a:lstStyle/>
                    <a:p>
                      <a:pPr algn="ctr"/>
                      <a:endParaRPr lang="en-US" b="1" dirty="0" smtClean="0"/>
                    </a:p>
                    <a:p>
                      <a:pPr algn="ctr"/>
                      <a:r>
                        <a:rPr lang="en-US" b="1" dirty="0" smtClean="0"/>
                        <a:t>51.5%</a:t>
                      </a:r>
                      <a:endParaRPr lang="en-US" b="1" dirty="0"/>
                    </a:p>
                  </a:txBody>
                  <a:tcPr/>
                </a:tc>
              </a:tr>
              <a:tr h="1184835">
                <a:tc>
                  <a:txBody>
                    <a:bodyPr/>
                    <a:lstStyle/>
                    <a:p>
                      <a:r>
                        <a:rPr lang="en-US" dirty="0" smtClean="0"/>
                        <a:t>6B. Separate</a:t>
                      </a:r>
                      <a:r>
                        <a:rPr lang="en-US" baseline="0" dirty="0" smtClean="0"/>
                        <a:t> special education class, separate school or residential facility</a:t>
                      </a:r>
                      <a:endParaRPr lang="en-US" dirty="0"/>
                    </a:p>
                  </a:txBody>
                  <a:tcPr/>
                </a:tc>
                <a:tc>
                  <a:txBody>
                    <a:bodyPr/>
                    <a:lstStyle/>
                    <a:p>
                      <a:pPr algn="ctr"/>
                      <a:endParaRPr lang="en-US" b="1" dirty="0" smtClean="0"/>
                    </a:p>
                    <a:p>
                      <a:pPr algn="ctr"/>
                      <a:r>
                        <a:rPr lang="en-US" b="1" dirty="0" smtClean="0"/>
                        <a:t>21.2% (N=3,962)</a:t>
                      </a:r>
                      <a:endParaRPr lang="en-US" b="1" dirty="0"/>
                    </a:p>
                  </a:txBody>
                  <a:tcPr/>
                </a:tc>
                <a:tc>
                  <a:txBody>
                    <a:bodyPr/>
                    <a:lstStyle/>
                    <a:p>
                      <a:pPr algn="ctr"/>
                      <a:endParaRPr lang="en-US" b="1" dirty="0" smtClean="0"/>
                    </a:p>
                    <a:p>
                      <a:pPr algn="ctr"/>
                      <a:r>
                        <a:rPr lang="en-US" b="1" dirty="0" smtClean="0"/>
                        <a:t>21.98% (N=4,132)</a:t>
                      </a:r>
                      <a:endParaRPr lang="en-US" b="1" dirty="0"/>
                    </a:p>
                  </a:txBody>
                  <a:tcPr/>
                </a:tc>
                <a:tc>
                  <a:txBody>
                    <a:bodyPr/>
                    <a:lstStyle/>
                    <a:p>
                      <a:pPr algn="ctr"/>
                      <a:endParaRPr lang="en-US" b="1" dirty="0" smtClean="0"/>
                    </a:p>
                    <a:p>
                      <a:pPr algn="ctr"/>
                      <a:r>
                        <a:rPr lang="en-US" b="1" dirty="0" smtClean="0"/>
                        <a:t>20.5%</a:t>
                      </a:r>
                      <a:endParaRPr lang="en-US" b="1" dirty="0"/>
                    </a:p>
                  </a:txBody>
                  <a:tcPr/>
                </a:tc>
              </a:tr>
            </a:tbl>
          </a:graphicData>
        </a:graphic>
      </p:graphicFrame>
    </p:spTree>
    <p:extLst>
      <p:ext uri="{BB962C8B-B14F-4D97-AF65-F5344CB8AC3E}">
        <p14:creationId xmlns:p14="http://schemas.microsoft.com/office/powerpoint/2010/main" val="2768698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1371600" y="3657600"/>
            <a:ext cx="2895600" cy="0"/>
          </a:xfrm>
          <a:prstGeom prst="line">
            <a:avLst/>
          </a:prstGeom>
          <a:solidFill>
            <a:schemeClr val="accent1"/>
          </a:solidFill>
          <a:ln w="190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6" name="Chart 5"/>
          <p:cNvGraphicFramePr>
            <a:graphicFrameLocks/>
          </p:cNvGraphicFramePr>
          <p:nvPr>
            <p:extLst>
              <p:ext uri="{D42A27DB-BD31-4B8C-83A1-F6EECF244321}">
                <p14:modId xmlns:p14="http://schemas.microsoft.com/office/powerpoint/2010/main" val="316267385"/>
              </p:ext>
            </p:extLst>
          </p:nvPr>
        </p:nvGraphicFramePr>
        <p:xfrm>
          <a:off x="-47625" y="0"/>
          <a:ext cx="923925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098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13903696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9692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457200"/>
            <a:ext cx="8229600" cy="5410200"/>
          </a:xfrm>
          <a:prstGeom prst="triangle">
            <a:avLst>
              <a:gd name="adj" fmla="val 49481"/>
            </a:avLst>
          </a:prstGeom>
          <a:solidFill>
            <a:schemeClr val="accent3">
              <a:lumMod val="7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numCol="3" anchor="ctr">
            <a:normAutofit/>
          </a:bodyPr>
          <a:lstStyle/>
          <a:p>
            <a:pPr marL="0" indent="0" algn="ctr">
              <a:buNone/>
              <a:defRPr/>
            </a:pPr>
            <a:endParaRPr lang="en-US" sz="1800" dirty="0" smtClean="0"/>
          </a:p>
          <a:p>
            <a:pPr marL="0" indent="0" algn="ctr">
              <a:buNone/>
              <a:defRPr/>
            </a:pPr>
            <a:endParaRPr lang="en-US" sz="1800" dirty="0"/>
          </a:p>
        </p:txBody>
      </p:sp>
      <p:cxnSp>
        <p:nvCxnSpPr>
          <p:cNvPr id="6" name="Straight Connector 5"/>
          <p:cNvCxnSpPr/>
          <p:nvPr/>
        </p:nvCxnSpPr>
        <p:spPr>
          <a:xfrm>
            <a:off x="1524000" y="4267200"/>
            <a:ext cx="5791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71800" y="236220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93267" y="350293"/>
            <a:ext cx="633507" cy="5632311"/>
          </a:xfrm>
          <a:prstGeom prst="rect">
            <a:avLst/>
          </a:prstGeom>
          <a:noFill/>
        </p:spPr>
        <p:txBody>
          <a:bodyPr wrap="none" rtlCol="0">
            <a:spAutoFit/>
          </a:bodyPr>
          <a:lstStyle/>
          <a:p>
            <a:r>
              <a:rPr lang="en-US" sz="4000" b="1" i="1" dirty="0" smtClean="0">
                <a:solidFill>
                  <a:prstClr val="black"/>
                </a:solidFill>
              </a:rPr>
              <a:t>M</a:t>
            </a:r>
          </a:p>
          <a:p>
            <a:r>
              <a:rPr lang="en-US" sz="4000" b="1" i="1" dirty="0" smtClean="0">
                <a:solidFill>
                  <a:prstClr val="black"/>
                </a:solidFill>
              </a:rPr>
              <a:t>T</a:t>
            </a:r>
          </a:p>
          <a:p>
            <a:r>
              <a:rPr lang="en-US" sz="4000" b="1" i="1" dirty="0" smtClean="0">
                <a:solidFill>
                  <a:prstClr val="black"/>
                </a:solidFill>
              </a:rPr>
              <a:t>S</a:t>
            </a:r>
          </a:p>
          <a:p>
            <a:r>
              <a:rPr lang="en-US" sz="4000" b="1" i="1" dirty="0">
                <a:solidFill>
                  <a:prstClr val="black"/>
                </a:solidFill>
              </a:rPr>
              <a:t>S</a:t>
            </a:r>
            <a:endParaRPr lang="en-US" sz="4000" b="1" i="1" dirty="0" smtClean="0">
              <a:solidFill>
                <a:prstClr val="black"/>
              </a:solidFill>
            </a:endParaRPr>
          </a:p>
          <a:p>
            <a:endParaRPr lang="en-US" sz="4000" b="1" i="1" dirty="0">
              <a:solidFill>
                <a:prstClr val="black"/>
              </a:solidFill>
            </a:endParaRPr>
          </a:p>
          <a:p>
            <a:r>
              <a:rPr lang="en-US" sz="4000" b="1" i="1" dirty="0">
                <a:solidFill>
                  <a:prstClr val="black"/>
                </a:solidFill>
              </a:rPr>
              <a:t>i</a:t>
            </a:r>
            <a:r>
              <a:rPr lang="en-US" sz="4000" b="1" i="1" dirty="0" smtClean="0">
                <a:solidFill>
                  <a:prstClr val="black"/>
                </a:solidFill>
              </a:rPr>
              <a:t>n</a:t>
            </a:r>
          </a:p>
          <a:p>
            <a:endParaRPr lang="en-US" sz="4000" b="1" i="1" dirty="0">
              <a:solidFill>
                <a:prstClr val="black"/>
              </a:solidFill>
            </a:endParaRPr>
          </a:p>
          <a:p>
            <a:r>
              <a:rPr lang="en-US" sz="4000" b="1" i="1" dirty="0" smtClean="0">
                <a:solidFill>
                  <a:prstClr val="black"/>
                </a:solidFill>
              </a:rPr>
              <a:t>N</a:t>
            </a:r>
          </a:p>
          <a:p>
            <a:r>
              <a:rPr lang="en-US" sz="4000" b="1" i="1" dirty="0">
                <a:solidFill>
                  <a:prstClr val="black"/>
                </a:solidFill>
              </a:rPr>
              <a:t>C</a:t>
            </a:r>
          </a:p>
        </p:txBody>
      </p:sp>
      <p:sp>
        <p:nvSpPr>
          <p:cNvPr id="17" name="TextBox 16"/>
          <p:cNvSpPr txBox="1"/>
          <p:nvPr/>
        </p:nvSpPr>
        <p:spPr>
          <a:xfrm>
            <a:off x="3581400" y="1333830"/>
            <a:ext cx="1746250" cy="707886"/>
          </a:xfrm>
          <a:prstGeom prst="rect">
            <a:avLst/>
          </a:prstGeom>
          <a:noFill/>
          <a:ln>
            <a:noFill/>
          </a:ln>
        </p:spPr>
        <p:txBody>
          <a:bodyPr wrap="square">
            <a:spAutoFit/>
          </a:bodyPr>
          <a:lstStyle/>
          <a:p>
            <a:pPr algn="ctr">
              <a:defRPr/>
            </a:pPr>
            <a:r>
              <a:rPr lang="en-US" sz="2000" b="1" dirty="0" smtClean="0">
                <a:solidFill>
                  <a:prstClr val="white"/>
                </a:solidFill>
              </a:rPr>
              <a:t>Inclusion Initiative</a:t>
            </a:r>
            <a:endParaRPr lang="en-US" sz="2000" b="1" dirty="0">
              <a:solidFill>
                <a:prstClr val="white"/>
              </a:solidFill>
            </a:endParaRPr>
          </a:p>
        </p:txBody>
      </p:sp>
      <p:sp>
        <p:nvSpPr>
          <p:cNvPr id="18" name="TextBox 17"/>
          <p:cNvSpPr txBox="1"/>
          <p:nvPr/>
        </p:nvSpPr>
        <p:spPr>
          <a:xfrm>
            <a:off x="2107631" y="2590800"/>
            <a:ext cx="4864100" cy="1323439"/>
          </a:xfrm>
          <a:prstGeom prst="rect">
            <a:avLst/>
          </a:prstGeom>
          <a:noFill/>
          <a:ln>
            <a:noFill/>
          </a:ln>
        </p:spPr>
        <p:txBody>
          <a:bodyPr>
            <a:spAutoFit/>
          </a:bodyPr>
          <a:lstStyle/>
          <a:p>
            <a:pPr algn="ctr">
              <a:defRPr/>
            </a:pPr>
            <a:r>
              <a:rPr lang="en-US" sz="2000" b="1" dirty="0" smtClean="0">
                <a:solidFill>
                  <a:prstClr val="white"/>
                </a:solidFill>
              </a:rPr>
              <a:t>PreK IEP Training (TOT),</a:t>
            </a:r>
          </a:p>
          <a:p>
            <a:pPr algn="ctr">
              <a:defRPr/>
            </a:pPr>
            <a:r>
              <a:rPr lang="en-US" sz="2000" b="1" dirty="0" smtClean="0">
                <a:solidFill>
                  <a:prstClr val="white"/>
                </a:solidFill>
              </a:rPr>
              <a:t> Early Learning  &amp; Development </a:t>
            </a:r>
          </a:p>
          <a:p>
            <a:pPr algn="ctr">
              <a:defRPr/>
            </a:pPr>
            <a:r>
              <a:rPr lang="en-US" sz="2000" b="1" dirty="0" smtClean="0">
                <a:solidFill>
                  <a:prstClr val="white"/>
                </a:solidFill>
              </a:rPr>
              <a:t>Standard Training (TOT), </a:t>
            </a:r>
          </a:p>
          <a:p>
            <a:pPr algn="ctr">
              <a:defRPr/>
            </a:pPr>
            <a:r>
              <a:rPr lang="en-US" sz="2000" b="1" dirty="0" smtClean="0">
                <a:solidFill>
                  <a:prstClr val="white"/>
                </a:solidFill>
              </a:rPr>
              <a:t>NC SEFEL Initiative</a:t>
            </a:r>
            <a:endParaRPr lang="en-US" sz="2000" b="1" dirty="0">
              <a:solidFill>
                <a:prstClr val="white"/>
              </a:solidFill>
            </a:endParaRPr>
          </a:p>
        </p:txBody>
      </p:sp>
      <p:sp>
        <p:nvSpPr>
          <p:cNvPr id="19" name="TextBox 18"/>
          <p:cNvSpPr txBox="1"/>
          <p:nvPr/>
        </p:nvSpPr>
        <p:spPr>
          <a:xfrm>
            <a:off x="1371600" y="4419600"/>
            <a:ext cx="6019800" cy="1323439"/>
          </a:xfrm>
          <a:prstGeom prst="rect">
            <a:avLst/>
          </a:prstGeom>
          <a:noFill/>
          <a:ln>
            <a:noFill/>
          </a:ln>
        </p:spPr>
        <p:txBody>
          <a:bodyPr wrap="square">
            <a:spAutoFit/>
          </a:bodyPr>
          <a:lstStyle/>
          <a:p>
            <a:pPr algn="ctr">
              <a:defRPr/>
            </a:pPr>
            <a:r>
              <a:rPr lang="en-US" sz="2000" b="1" dirty="0" smtClean="0">
                <a:solidFill>
                  <a:prstClr val="white"/>
                </a:solidFill>
              </a:rPr>
              <a:t>Preschool Coordinator Orientation, Regional Meetings and/or Webinars, Representatives/Mentors , Annual Institute, National Inclusion Institute, Listserv, Guiding Practice Documents, Questions &amp; Answers Document</a:t>
            </a:r>
            <a:endParaRPr lang="en-US" sz="2000" b="1" dirty="0">
              <a:solidFill>
                <a:prstClr val="white"/>
              </a:solidFill>
            </a:endParaRPr>
          </a:p>
        </p:txBody>
      </p:sp>
      <p:sp>
        <p:nvSpPr>
          <p:cNvPr id="20" name="TextBox 19"/>
          <p:cNvSpPr txBox="1"/>
          <p:nvPr/>
        </p:nvSpPr>
        <p:spPr>
          <a:xfrm rot="18476614">
            <a:off x="-261604" y="4636081"/>
            <a:ext cx="2018309" cy="369332"/>
          </a:xfrm>
          <a:prstGeom prst="rect">
            <a:avLst/>
          </a:prstGeom>
          <a:noFill/>
        </p:spPr>
        <p:txBody>
          <a:bodyPr wrap="none" rtlCol="0">
            <a:spAutoFit/>
          </a:bodyPr>
          <a:lstStyle/>
          <a:p>
            <a:r>
              <a:rPr lang="en-US" b="1" dirty="0" smtClean="0">
                <a:solidFill>
                  <a:prstClr val="black"/>
                </a:solidFill>
              </a:rPr>
              <a:t>Differentiated Core</a:t>
            </a:r>
            <a:endParaRPr lang="en-US" b="1" dirty="0">
              <a:solidFill>
                <a:prstClr val="black"/>
              </a:solidFill>
            </a:endParaRPr>
          </a:p>
        </p:txBody>
      </p:sp>
      <p:sp>
        <p:nvSpPr>
          <p:cNvPr id="21" name="TextBox 20"/>
          <p:cNvSpPr txBox="1"/>
          <p:nvPr/>
        </p:nvSpPr>
        <p:spPr>
          <a:xfrm rot="18470609">
            <a:off x="829435" y="2760688"/>
            <a:ext cx="2560752" cy="369332"/>
          </a:xfrm>
          <a:prstGeom prst="rect">
            <a:avLst/>
          </a:prstGeom>
          <a:noFill/>
        </p:spPr>
        <p:txBody>
          <a:bodyPr wrap="square" rtlCol="0">
            <a:spAutoFit/>
          </a:bodyPr>
          <a:lstStyle/>
          <a:p>
            <a:r>
              <a:rPr lang="en-US" b="1" dirty="0" smtClean="0">
                <a:solidFill>
                  <a:prstClr val="black"/>
                </a:solidFill>
              </a:rPr>
              <a:t>Supplemental Support</a:t>
            </a:r>
            <a:endParaRPr lang="en-US" b="1" dirty="0">
              <a:solidFill>
                <a:prstClr val="black"/>
              </a:solidFill>
            </a:endParaRPr>
          </a:p>
        </p:txBody>
      </p:sp>
      <p:sp>
        <p:nvSpPr>
          <p:cNvPr id="22" name="TextBox 21"/>
          <p:cNvSpPr txBox="1"/>
          <p:nvPr/>
        </p:nvSpPr>
        <p:spPr>
          <a:xfrm rot="18448103">
            <a:off x="2437057" y="1078452"/>
            <a:ext cx="1870384" cy="369332"/>
          </a:xfrm>
          <a:prstGeom prst="rect">
            <a:avLst/>
          </a:prstGeom>
          <a:noFill/>
        </p:spPr>
        <p:txBody>
          <a:bodyPr wrap="none" rtlCol="0">
            <a:spAutoFit/>
          </a:bodyPr>
          <a:lstStyle/>
          <a:p>
            <a:r>
              <a:rPr lang="en-US" b="1" dirty="0" smtClean="0">
                <a:solidFill>
                  <a:prstClr val="black"/>
                </a:solidFill>
              </a:rPr>
              <a:t>Intensive </a:t>
            </a:r>
            <a:r>
              <a:rPr lang="en-US" b="1" dirty="0">
                <a:solidFill>
                  <a:prstClr val="black"/>
                </a:solidFill>
              </a:rPr>
              <a:t>S</a:t>
            </a:r>
            <a:r>
              <a:rPr lang="en-US" b="1" dirty="0" smtClean="0">
                <a:solidFill>
                  <a:prstClr val="black"/>
                </a:solidFill>
              </a:rPr>
              <a:t>upport</a:t>
            </a:r>
            <a:endParaRPr lang="en-US" b="1" dirty="0">
              <a:solidFill>
                <a:prstClr val="black"/>
              </a:solidFill>
            </a:endParaRPr>
          </a:p>
        </p:txBody>
      </p:sp>
    </p:spTree>
    <p:extLst>
      <p:ext uri="{BB962C8B-B14F-4D97-AF65-F5344CB8AC3E}">
        <p14:creationId xmlns:p14="http://schemas.microsoft.com/office/powerpoint/2010/main" val="1316533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1352244"/>
            <a:ext cx="6498771" cy="4247317"/>
          </a:xfrm>
          <a:prstGeom prst="rect">
            <a:avLst/>
          </a:prstGeom>
          <a:solidFill>
            <a:schemeClr val="tx2"/>
          </a:solidFill>
        </p:spPr>
        <p:txBody>
          <a:bodyPr wrap="square" rtlCol="0">
            <a:spAutoFit/>
          </a:bodyPr>
          <a:lstStyle/>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233" t="23333" r="37895" b="18000"/>
          <a:stretch/>
        </p:blipFill>
        <p:spPr bwMode="auto">
          <a:xfrm rot="626170">
            <a:off x="4163569" y="1765695"/>
            <a:ext cx="3050559" cy="41824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572" t="23333" r="63999" b="18000"/>
          <a:stretch/>
        </p:blipFill>
        <p:spPr bwMode="auto">
          <a:xfrm>
            <a:off x="1447800" y="990600"/>
            <a:ext cx="3074719" cy="41535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42093" y="65782"/>
            <a:ext cx="8901907" cy="584775"/>
          </a:xfrm>
          <a:prstGeom prst="rect">
            <a:avLst/>
          </a:prstGeom>
          <a:noFill/>
        </p:spPr>
        <p:txBody>
          <a:bodyPr wrap="square" rtlCol="0">
            <a:spAutoFit/>
          </a:bodyPr>
          <a:lstStyle/>
          <a:p>
            <a:r>
              <a:rPr lang="en-US" sz="3200" b="1" dirty="0" smtClean="0">
                <a:solidFill>
                  <a:prstClr val="black"/>
                </a:solidFill>
              </a:rPr>
              <a:t>Differentiated Core- Understanding the Data</a:t>
            </a:r>
            <a:endParaRPr lang="en-US" sz="3200" b="1" dirty="0">
              <a:solidFill>
                <a:prstClr val="black"/>
              </a:solidFill>
            </a:endParaRPr>
          </a:p>
        </p:txBody>
      </p:sp>
    </p:spTree>
    <p:extLst>
      <p:ext uri="{BB962C8B-B14F-4D97-AF65-F5344CB8AC3E}">
        <p14:creationId xmlns:p14="http://schemas.microsoft.com/office/powerpoint/2010/main" val="819573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514" y="609600"/>
            <a:ext cx="8305800" cy="5262979"/>
          </a:xfrm>
          <a:prstGeom prst="rect">
            <a:avLst/>
          </a:prstGeom>
        </p:spPr>
        <p:txBody>
          <a:bodyPr wrap="square">
            <a:spAutoFit/>
          </a:bodyPr>
          <a:lstStyle/>
          <a:p>
            <a:pPr>
              <a:buClr>
                <a:srgbClr val="92D050"/>
              </a:buClr>
            </a:pPr>
            <a:r>
              <a:rPr lang="en-US" sz="2800" b="1" dirty="0">
                <a:solidFill>
                  <a:srgbClr val="4BACC6">
                    <a:lumMod val="75000"/>
                  </a:srgbClr>
                </a:solidFill>
              </a:rPr>
              <a:t>Indicator 6 </a:t>
            </a:r>
            <a:r>
              <a:rPr lang="en-US" sz="2800" b="1" dirty="0" smtClean="0">
                <a:solidFill>
                  <a:srgbClr val="4BACC6">
                    <a:lumMod val="75000"/>
                  </a:srgbClr>
                </a:solidFill>
              </a:rPr>
              <a:t>questions</a:t>
            </a:r>
            <a:endParaRPr lang="en-US" sz="2800" dirty="0" smtClean="0">
              <a:solidFill>
                <a:srgbClr val="4BACC6">
                  <a:lumMod val="75000"/>
                </a:srgbClr>
              </a:solidFill>
            </a:endParaRPr>
          </a:p>
          <a:p>
            <a:pPr>
              <a:buClr>
                <a:srgbClr val="92D050"/>
              </a:buClr>
            </a:pPr>
            <a:r>
              <a:rPr lang="en-US" sz="2400" i="1" dirty="0" smtClean="0">
                <a:solidFill>
                  <a:prstClr val="black"/>
                </a:solidFill>
              </a:rPr>
              <a:t> </a:t>
            </a:r>
            <a:endParaRPr lang="en-US" sz="2400" dirty="0" smtClean="0">
              <a:solidFill>
                <a:prstClr val="black"/>
              </a:solidFill>
            </a:endParaRPr>
          </a:p>
          <a:p>
            <a:pPr>
              <a:buClr>
                <a:srgbClr val="92D050"/>
              </a:buClr>
            </a:pPr>
            <a:r>
              <a:rPr lang="en-US" sz="2400" i="1" dirty="0" smtClean="0">
                <a:solidFill>
                  <a:prstClr val="black"/>
                </a:solidFill>
              </a:rPr>
              <a:t>In </a:t>
            </a:r>
            <a:r>
              <a:rPr lang="en-US" sz="2400" i="1" dirty="0">
                <a:solidFill>
                  <a:prstClr val="black"/>
                </a:solidFill>
              </a:rPr>
              <a:t>general…</a:t>
            </a:r>
            <a:endParaRPr lang="en-US" sz="2400" dirty="0">
              <a:solidFill>
                <a:prstClr val="black"/>
              </a:solidFill>
            </a:endParaRPr>
          </a:p>
          <a:p>
            <a:pPr>
              <a:buClr>
                <a:srgbClr val="92D050"/>
              </a:buClr>
            </a:pPr>
            <a:endParaRPr lang="en-US" sz="1500" dirty="0" smtClean="0">
              <a:solidFill>
                <a:prstClr val="black"/>
              </a:solidFill>
            </a:endParaRPr>
          </a:p>
          <a:p>
            <a:pPr marL="800100" lvl="1" indent="-342900">
              <a:lnSpc>
                <a:spcPct val="150000"/>
              </a:lnSpc>
              <a:buClr>
                <a:srgbClr val="92D050"/>
              </a:buClr>
              <a:buFont typeface="Wingdings" panose="05000000000000000000" pitchFamily="2" charset="2"/>
              <a:buChar char="v"/>
            </a:pPr>
            <a:r>
              <a:rPr lang="en-US" sz="2400" dirty="0" smtClean="0">
                <a:solidFill>
                  <a:prstClr val="black"/>
                </a:solidFill>
              </a:rPr>
              <a:t>What </a:t>
            </a:r>
            <a:r>
              <a:rPr lang="en-US" sz="2400" dirty="0">
                <a:solidFill>
                  <a:prstClr val="black"/>
                </a:solidFill>
              </a:rPr>
              <a:t>do you notice about the data?  </a:t>
            </a:r>
            <a:endParaRPr lang="en-US" sz="2400" dirty="0" smtClean="0">
              <a:solidFill>
                <a:prstClr val="black"/>
              </a:solidFill>
            </a:endParaRPr>
          </a:p>
          <a:p>
            <a:pPr marL="800100" lvl="1" indent="-342900">
              <a:lnSpc>
                <a:spcPct val="150000"/>
              </a:lnSpc>
              <a:buClr>
                <a:srgbClr val="92D050"/>
              </a:buClr>
              <a:buFont typeface="Wingdings" panose="05000000000000000000" pitchFamily="2" charset="2"/>
              <a:buChar char="v"/>
            </a:pPr>
            <a:r>
              <a:rPr lang="en-US" sz="2400" dirty="0" smtClean="0">
                <a:solidFill>
                  <a:prstClr val="black"/>
                </a:solidFill>
              </a:rPr>
              <a:t>Are </a:t>
            </a:r>
            <a:r>
              <a:rPr lang="en-US" sz="2400" dirty="0">
                <a:solidFill>
                  <a:prstClr val="black"/>
                </a:solidFill>
              </a:rPr>
              <a:t>there patterns? </a:t>
            </a:r>
            <a:r>
              <a:rPr lang="en-US" sz="2400" dirty="0" smtClean="0">
                <a:solidFill>
                  <a:prstClr val="black"/>
                </a:solidFill>
              </a:rPr>
              <a:t>Trends?</a:t>
            </a:r>
          </a:p>
          <a:p>
            <a:pPr marL="800100" lvl="1" indent="-342900">
              <a:lnSpc>
                <a:spcPct val="150000"/>
              </a:lnSpc>
              <a:buClr>
                <a:srgbClr val="92D050"/>
              </a:buClr>
              <a:buFont typeface="Wingdings" panose="05000000000000000000" pitchFamily="2" charset="2"/>
              <a:buChar char="v"/>
            </a:pPr>
            <a:r>
              <a:rPr lang="en-US" sz="2400" dirty="0" smtClean="0">
                <a:solidFill>
                  <a:prstClr val="black"/>
                </a:solidFill>
              </a:rPr>
              <a:t>Did </a:t>
            </a:r>
            <a:r>
              <a:rPr lang="en-US" sz="2400" dirty="0">
                <a:solidFill>
                  <a:prstClr val="black"/>
                </a:solidFill>
              </a:rPr>
              <a:t>your data show improvement from the previous year?</a:t>
            </a:r>
          </a:p>
          <a:p>
            <a:pPr marL="800100" lvl="1" indent="-342900">
              <a:lnSpc>
                <a:spcPct val="150000"/>
              </a:lnSpc>
              <a:buClr>
                <a:srgbClr val="92D050"/>
              </a:buClr>
              <a:buFont typeface="Wingdings" panose="05000000000000000000" pitchFamily="2" charset="2"/>
              <a:buChar char="v"/>
            </a:pPr>
            <a:r>
              <a:rPr lang="en-US" sz="2400" dirty="0" smtClean="0">
                <a:solidFill>
                  <a:prstClr val="black"/>
                </a:solidFill>
              </a:rPr>
              <a:t>What </a:t>
            </a:r>
            <a:r>
              <a:rPr lang="en-US" sz="2400" dirty="0">
                <a:solidFill>
                  <a:prstClr val="black"/>
                </a:solidFill>
              </a:rPr>
              <a:t>kinds of questions do you </a:t>
            </a:r>
            <a:r>
              <a:rPr lang="en-US" sz="2400" dirty="0" smtClean="0">
                <a:solidFill>
                  <a:prstClr val="black"/>
                </a:solidFill>
              </a:rPr>
              <a:t>have about these data?</a:t>
            </a:r>
            <a:endParaRPr lang="en-US" sz="2400" dirty="0">
              <a:solidFill>
                <a:prstClr val="black"/>
              </a:solidFill>
            </a:endParaRPr>
          </a:p>
          <a:p>
            <a:pPr marL="800100" lvl="1" indent="-342900">
              <a:lnSpc>
                <a:spcPct val="150000"/>
              </a:lnSpc>
              <a:buClr>
                <a:srgbClr val="92D050"/>
              </a:buClr>
              <a:buFont typeface="Wingdings" panose="05000000000000000000" pitchFamily="2" charset="2"/>
              <a:buChar char="v"/>
            </a:pPr>
            <a:r>
              <a:rPr lang="en-US" sz="2400" dirty="0">
                <a:solidFill>
                  <a:prstClr val="black"/>
                </a:solidFill>
              </a:rPr>
              <a:t>What are the data telling you?  </a:t>
            </a:r>
            <a:endParaRPr lang="en-US" sz="2400" dirty="0" smtClean="0">
              <a:solidFill>
                <a:prstClr val="black"/>
              </a:solidFill>
            </a:endParaRPr>
          </a:p>
          <a:p>
            <a:pPr marL="800100" lvl="1" indent="-342900">
              <a:lnSpc>
                <a:spcPct val="150000"/>
              </a:lnSpc>
              <a:buClr>
                <a:srgbClr val="92D050"/>
              </a:buClr>
              <a:buFont typeface="Wingdings" panose="05000000000000000000" pitchFamily="2" charset="2"/>
              <a:buChar char="v"/>
            </a:pPr>
            <a:r>
              <a:rPr lang="en-US" sz="2400" dirty="0" smtClean="0">
                <a:solidFill>
                  <a:prstClr val="black"/>
                </a:solidFill>
              </a:rPr>
              <a:t>What </a:t>
            </a:r>
            <a:r>
              <a:rPr lang="en-US" sz="2400" dirty="0">
                <a:solidFill>
                  <a:prstClr val="black"/>
                </a:solidFill>
              </a:rPr>
              <a:t>is the ‘story’ behind the data?</a:t>
            </a:r>
          </a:p>
          <a:p>
            <a:pPr lvl="1">
              <a:buClr>
                <a:srgbClr val="92D050"/>
              </a:buClr>
            </a:pPr>
            <a:r>
              <a:rPr lang="en-US" sz="2400" i="1" dirty="0">
                <a:solidFill>
                  <a:prstClr val="black"/>
                </a:solidFill>
              </a:rPr>
              <a:t> </a:t>
            </a:r>
            <a:endParaRPr lang="en-US" sz="2400" dirty="0">
              <a:solidFill>
                <a:prstClr val="black"/>
              </a:solidFill>
            </a:endParaRPr>
          </a:p>
        </p:txBody>
      </p:sp>
    </p:spTree>
    <p:extLst>
      <p:ext uri="{BB962C8B-B14F-4D97-AF65-F5344CB8AC3E}">
        <p14:creationId xmlns:p14="http://schemas.microsoft.com/office/powerpoint/2010/main" val="3026868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85800"/>
            <a:ext cx="8382000" cy="4585871"/>
          </a:xfrm>
          <a:prstGeom prst="rect">
            <a:avLst/>
          </a:prstGeom>
        </p:spPr>
        <p:txBody>
          <a:bodyPr wrap="square">
            <a:spAutoFit/>
          </a:bodyPr>
          <a:lstStyle/>
          <a:p>
            <a:pPr>
              <a:lnSpc>
                <a:spcPct val="150000"/>
              </a:lnSpc>
              <a:buClr>
                <a:srgbClr val="92D050"/>
              </a:buClr>
            </a:pPr>
            <a:r>
              <a:rPr lang="en-US" sz="2800" b="1" dirty="0">
                <a:solidFill>
                  <a:srgbClr val="4BACC6">
                    <a:lumMod val="75000"/>
                  </a:srgbClr>
                </a:solidFill>
              </a:rPr>
              <a:t>Indicator 6 </a:t>
            </a:r>
            <a:r>
              <a:rPr lang="en-US" sz="2800" b="1" dirty="0" smtClean="0">
                <a:solidFill>
                  <a:srgbClr val="4BACC6">
                    <a:lumMod val="75000"/>
                  </a:srgbClr>
                </a:solidFill>
              </a:rPr>
              <a:t>questions</a:t>
            </a:r>
            <a:endParaRPr lang="en-US" sz="2800" i="1" dirty="0" smtClean="0">
              <a:solidFill>
                <a:prstClr val="black"/>
              </a:solidFill>
            </a:endParaRPr>
          </a:p>
          <a:p>
            <a:pPr>
              <a:lnSpc>
                <a:spcPct val="150000"/>
              </a:lnSpc>
              <a:buClr>
                <a:srgbClr val="92D050"/>
              </a:buClr>
            </a:pPr>
            <a:r>
              <a:rPr lang="en-US" sz="2400" i="1" dirty="0" smtClean="0">
                <a:solidFill>
                  <a:prstClr val="black"/>
                </a:solidFill>
              </a:rPr>
              <a:t>Specifically</a:t>
            </a:r>
            <a:r>
              <a:rPr lang="en-US" sz="2400" i="1" dirty="0">
                <a:solidFill>
                  <a:prstClr val="black"/>
                </a:solidFill>
              </a:rPr>
              <a:t>…</a:t>
            </a:r>
            <a:endParaRPr lang="en-US" sz="2400" dirty="0">
              <a:solidFill>
                <a:prstClr val="black"/>
              </a:solidFill>
            </a:endParaRPr>
          </a:p>
          <a:p>
            <a:pPr marL="800100" lvl="1" indent="-342900">
              <a:lnSpc>
                <a:spcPct val="150000"/>
              </a:lnSpc>
              <a:buClr>
                <a:srgbClr val="92D050"/>
              </a:buClr>
              <a:buFont typeface="Wingdings" panose="05000000000000000000" pitchFamily="2" charset="2"/>
              <a:buChar char="v"/>
            </a:pPr>
            <a:r>
              <a:rPr lang="en-US" sz="2400" dirty="0">
                <a:solidFill>
                  <a:prstClr val="black"/>
                </a:solidFill>
              </a:rPr>
              <a:t>Did the State meet targets for Indicator 6?</a:t>
            </a:r>
          </a:p>
          <a:p>
            <a:pPr marL="800100" lvl="1" indent="-342900">
              <a:lnSpc>
                <a:spcPct val="150000"/>
              </a:lnSpc>
              <a:buClr>
                <a:srgbClr val="92D050"/>
              </a:buClr>
              <a:buFont typeface="Wingdings" panose="05000000000000000000" pitchFamily="2" charset="2"/>
              <a:buChar char="v"/>
            </a:pPr>
            <a:r>
              <a:rPr lang="en-US" sz="2400" dirty="0">
                <a:solidFill>
                  <a:prstClr val="black"/>
                </a:solidFill>
              </a:rPr>
              <a:t>Did your LEA meet targets for Indicator 6?</a:t>
            </a:r>
          </a:p>
          <a:p>
            <a:pPr marL="800100" lvl="1" indent="-342900">
              <a:lnSpc>
                <a:spcPct val="150000"/>
              </a:lnSpc>
              <a:spcAft>
                <a:spcPts val="600"/>
              </a:spcAft>
              <a:buClr>
                <a:srgbClr val="92D050"/>
              </a:buClr>
              <a:buFont typeface="Wingdings" panose="05000000000000000000" pitchFamily="2" charset="2"/>
              <a:buChar char="v"/>
            </a:pPr>
            <a:r>
              <a:rPr lang="en-US" sz="2400" dirty="0">
                <a:solidFill>
                  <a:prstClr val="black"/>
                </a:solidFill>
              </a:rPr>
              <a:t>What is the difference in LRE for PreK and Kindergarten</a:t>
            </a:r>
            <a:r>
              <a:rPr lang="en-US" sz="2400" dirty="0" smtClean="0">
                <a:solidFill>
                  <a:prstClr val="black"/>
                </a:solidFill>
              </a:rPr>
              <a:t>?</a:t>
            </a:r>
            <a:endParaRPr lang="en-US" sz="2400" dirty="0">
              <a:solidFill>
                <a:prstClr val="black"/>
              </a:solidFill>
            </a:endParaRPr>
          </a:p>
          <a:p>
            <a:pPr marL="800100" lvl="1" indent="-342900">
              <a:spcAft>
                <a:spcPts val="600"/>
              </a:spcAft>
              <a:buClr>
                <a:srgbClr val="92D050"/>
              </a:buClr>
              <a:buFont typeface="Wingdings" panose="05000000000000000000" pitchFamily="2" charset="2"/>
              <a:buChar char="v"/>
            </a:pPr>
            <a:r>
              <a:rPr lang="en-US" sz="2400" dirty="0">
                <a:solidFill>
                  <a:prstClr val="black"/>
                </a:solidFill>
              </a:rPr>
              <a:t>If your LEA did not meet the state targets, what should be the plan for improvement?</a:t>
            </a:r>
          </a:p>
          <a:p>
            <a:pPr marL="800100" lvl="1" indent="-342900">
              <a:spcAft>
                <a:spcPts val="600"/>
              </a:spcAft>
              <a:buClr>
                <a:srgbClr val="92D050"/>
              </a:buClr>
              <a:buFont typeface="Wingdings" panose="05000000000000000000" pitchFamily="2" charset="2"/>
              <a:buChar char="v"/>
            </a:pPr>
            <a:r>
              <a:rPr lang="en-US" sz="2400" dirty="0">
                <a:solidFill>
                  <a:prstClr val="black"/>
                </a:solidFill>
              </a:rPr>
              <a:t>If you are performing above the state target, have you set improvement targets for your LEA?</a:t>
            </a:r>
          </a:p>
        </p:txBody>
      </p:sp>
    </p:spTree>
    <p:extLst>
      <p:ext uri="{BB962C8B-B14F-4D97-AF65-F5344CB8AC3E}">
        <p14:creationId xmlns:p14="http://schemas.microsoft.com/office/powerpoint/2010/main" val="1709337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19201"/>
            <a:ext cx="8763000" cy="1676399"/>
          </a:xfrm>
        </p:spPr>
        <p:txBody>
          <a:bodyPr>
            <a:normAutofit/>
          </a:bodyPr>
          <a:lstStyle/>
          <a:p>
            <a:r>
              <a:rPr lang="en-US" sz="4000" dirty="0"/>
              <a:t/>
            </a:r>
            <a:br>
              <a:rPr lang="en-US" sz="4000" dirty="0"/>
            </a:br>
            <a:endParaRPr lang="en-US" sz="4000" dirty="0"/>
          </a:p>
        </p:txBody>
      </p:sp>
      <p:sp>
        <p:nvSpPr>
          <p:cNvPr id="3" name="Subtitle 2"/>
          <p:cNvSpPr>
            <a:spLocks noGrp="1"/>
          </p:cNvSpPr>
          <p:nvPr>
            <p:ph type="subTitle" idx="1"/>
          </p:nvPr>
        </p:nvSpPr>
        <p:spPr>
          <a:xfrm>
            <a:off x="1371600" y="2971800"/>
            <a:ext cx="6400800" cy="2209800"/>
          </a:xfrm>
        </p:spPr>
        <p:txBody>
          <a:bodyPr/>
          <a:lstStyle/>
          <a:p>
            <a:endParaRPr lang="en-US" dirty="0" smtClean="0"/>
          </a:p>
          <a:p>
            <a:r>
              <a:rPr lang="en-US" dirty="0" smtClean="0"/>
              <a:t>Pennsylvania’s </a:t>
            </a:r>
            <a:r>
              <a:rPr lang="en-US" dirty="0"/>
              <a:t>Inclusion Support</a:t>
            </a:r>
            <a:endParaRPr lang="en-US" dirty="0" smtClean="0"/>
          </a:p>
        </p:txBody>
      </p:sp>
      <p:pic>
        <p:nvPicPr>
          <p:cNvPr id="5" name="Picture 4" descr="cid:image001.png@01CE0439.CD4940A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65946" y="1828800"/>
            <a:ext cx="3200400" cy="838200"/>
          </a:xfrm>
          <a:prstGeom prst="rect">
            <a:avLst/>
          </a:prstGeom>
          <a:noFill/>
          <a:ln>
            <a:noFill/>
          </a:ln>
        </p:spPr>
      </p:pic>
    </p:spTree>
    <p:extLst>
      <p:ext uri="{BB962C8B-B14F-4D97-AF65-F5344CB8AC3E}">
        <p14:creationId xmlns:p14="http://schemas.microsoft.com/office/powerpoint/2010/main" val="3027347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rPr>
              <a:t>Results Driven Accountability</a:t>
            </a:r>
            <a:endParaRPr lang="en-US" b="1"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Calibri" panose="020F0502020204030204" pitchFamily="34" charset="0"/>
              </a:rPr>
              <a:t>When selecting LEAs for intensive support, we considered:</a:t>
            </a:r>
          </a:p>
          <a:p>
            <a:pPr lvl="1">
              <a:buFont typeface="Wingdings" panose="05000000000000000000" pitchFamily="2" charset="2"/>
              <a:buChar char="§"/>
            </a:pPr>
            <a:r>
              <a:rPr lang="en-US" sz="3200" dirty="0" smtClean="0">
                <a:latin typeface="Calibri" panose="020F0502020204030204" pitchFamily="34" charset="0"/>
              </a:rPr>
              <a:t>LRE data</a:t>
            </a:r>
          </a:p>
          <a:p>
            <a:pPr lvl="1">
              <a:buFont typeface="Wingdings" panose="05000000000000000000" pitchFamily="2" charset="2"/>
              <a:buChar char="§"/>
            </a:pPr>
            <a:r>
              <a:rPr lang="en-US" sz="3200" dirty="0" smtClean="0">
                <a:latin typeface="Calibri" panose="020F0502020204030204" pitchFamily="34" charset="0"/>
              </a:rPr>
              <a:t>Impact the size of the district had on the state data and the number of children they serve</a:t>
            </a:r>
          </a:p>
          <a:p>
            <a:pPr lvl="1">
              <a:buFont typeface="Wingdings" panose="05000000000000000000" pitchFamily="2" charset="2"/>
              <a:buChar char="§"/>
            </a:pPr>
            <a:r>
              <a:rPr lang="en-US" sz="3200" dirty="0" smtClean="0">
                <a:latin typeface="Calibri" panose="020F0502020204030204" pitchFamily="34" charset="0"/>
              </a:rPr>
              <a:t>The LEA’s buy-in</a:t>
            </a:r>
          </a:p>
          <a:p>
            <a:endParaRPr lang="en-US" dirty="0"/>
          </a:p>
        </p:txBody>
      </p:sp>
    </p:spTree>
    <p:extLst>
      <p:ext uri="{BB962C8B-B14F-4D97-AF65-F5344CB8AC3E}">
        <p14:creationId xmlns:p14="http://schemas.microsoft.com/office/powerpoint/2010/main" val="220528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645" y="381000"/>
            <a:ext cx="7848600" cy="1323439"/>
          </a:xfrm>
          <a:prstGeom prst="rect">
            <a:avLst/>
          </a:prstGeom>
        </p:spPr>
        <p:txBody>
          <a:bodyPr wrap="square">
            <a:spAutoFit/>
          </a:bodyPr>
          <a:lstStyle/>
          <a:p>
            <a:pPr algn="ctr"/>
            <a:r>
              <a:rPr lang="en-US" sz="4000" b="1" dirty="0" smtClean="0">
                <a:solidFill>
                  <a:prstClr val="black"/>
                </a:solidFill>
              </a:rPr>
              <a:t>Inclusion Initiative- </a:t>
            </a:r>
          </a:p>
          <a:p>
            <a:pPr algn="ctr"/>
            <a:r>
              <a:rPr lang="en-US" sz="4000" b="1" dirty="0" smtClean="0">
                <a:solidFill>
                  <a:prstClr val="black"/>
                </a:solidFill>
              </a:rPr>
              <a:t>Intensive Support</a:t>
            </a:r>
            <a:endParaRPr lang="en-US" sz="4000" b="1" dirty="0">
              <a:solidFill>
                <a:prstClr val="black"/>
              </a:solidFill>
            </a:endParaRPr>
          </a:p>
        </p:txBody>
      </p:sp>
      <p:sp>
        <p:nvSpPr>
          <p:cNvPr id="7" name="Rectangle 6"/>
          <p:cNvSpPr/>
          <p:nvPr/>
        </p:nvSpPr>
        <p:spPr>
          <a:xfrm>
            <a:off x="-673469" y="2822392"/>
            <a:ext cx="3924300" cy="1815882"/>
          </a:xfrm>
          <a:prstGeom prst="rect">
            <a:avLst/>
          </a:prstGeom>
        </p:spPr>
        <p:txBody>
          <a:bodyPr wrap="square">
            <a:spAutoFit/>
          </a:bodyPr>
          <a:lstStyle/>
          <a:p>
            <a:pPr algn="ctr"/>
            <a:r>
              <a:rPr lang="en-US" sz="2800" b="1" dirty="0" smtClean="0">
                <a:solidFill>
                  <a:srgbClr val="4BACC6">
                    <a:lumMod val="75000"/>
                  </a:srgbClr>
                </a:solidFill>
              </a:rPr>
              <a:t>SEA and LEA</a:t>
            </a:r>
          </a:p>
          <a:p>
            <a:pPr algn="ctr"/>
            <a:r>
              <a:rPr lang="en-US" sz="2800" b="1" dirty="0" smtClean="0">
                <a:solidFill>
                  <a:srgbClr val="4BACC6">
                    <a:lumMod val="75000"/>
                  </a:srgbClr>
                </a:solidFill>
              </a:rPr>
              <a:t>Agreement</a:t>
            </a:r>
          </a:p>
          <a:p>
            <a:pPr algn="ctr"/>
            <a:r>
              <a:rPr lang="en-US" sz="2800" b="1" dirty="0" smtClean="0">
                <a:solidFill>
                  <a:srgbClr val="4BACC6">
                    <a:lumMod val="75000"/>
                  </a:srgbClr>
                </a:solidFill>
              </a:rPr>
              <a:t>(Assurances)</a:t>
            </a:r>
          </a:p>
          <a:p>
            <a:pPr algn="ctr"/>
            <a:endParaRPr lang="en-US" sz="2800" b="1" dirty="0">
              <a:solidFill>
                <a:srgbClr val="4BACC6">
                  <a:lumMod val="75000"/>
                </a:srgbClr>
              </a:solidFill>
            </a:endParaRPr>
          </a:p>
        </p:txBody>
      </p:sp>
      <p:sp>
        <p:nvSpPr>
          <p:cNvPr id="8" name="TextBox 7"/>
          <p:cNvSpPr txBox="1"/>
          <p:nvPr/>
        </p:nvSpPr>
        <p:spPr>
          <a:xfrm rot="21098986">
            <a:off x="2604126" y="1833518"/>
            <a:ext cx="5517068" cy="3693319"/>
          </a:xfrm>
          <a:prstGeom prst="rect">
            <a:avLst/>
          </a:prstGeom>
          <a:solidFill>
            <a:schemeClr val="accent3"/>
          </a:solidFill>
        </p:spPr>
        <p:txBody>
          <a:bodyPr wrap="square" rtlCol="0">
            <a:spAutoFit/>
          </a:bodyPr>
          <a:lstStyle/>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a:solidFill>
                <a:prstClr val="black"/>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63" t="17199" r="25234" b="11906"/>
          <a:stretch/>
        </p:blipFill>
        <p:spPr bwMode="auto">
          <a:xfrm>
            <a:off x="3250831" y="2205009"/>
            <a:ext cx="4223657" cy="305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14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320675"/>
            <a:ext cx="9064625" cy="577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68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57455827"/>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52400" y="6477000"/>
            <a:ext cx="819455" cy="369332"/>
          </a:xfrm>
          <a:prstGeom prst="rect">
            <a:avLst/>
          </a:prstGeom>
          <a:noFill/>
        </p:spPr>
        <p:txBody>
          <a:bodyPr wrap="none" rtlCol="0">
            <a:spAutoFit/>
          </a:bodyPr>
          <a:lstStyle/>
          <a:p>
            <a:r>
              <a:rPr lang="en-US" b="1" dirty="0" smtClean="0">
                <a:solidFill>
                  <a:srgbClr val="8A0000"/>
                </a:solidFill>
              </a:rPr>
              <a:t>DRAFT</a:t>
            </a:r>
            <a:endParaRPr lang="en-US" b="1" dirty="0">
              <a:solidFill>
                <a:srgbClr val="8A0000"/>
              </a:solidFill>
            </a:endParaRPr>
          </a:p>
        </p:txBody>
      </p:sp>
    </p:spTree>
    <p:extLst>
      <p:ext uri="{BB962C8B-B14F-4D97-AF65-F5344CB8AC3E}">
        <p14:creationId xmlns:p14="http://schemas.microsoft.com/office/powerpoint/2010/main" val="2222049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3999"/>
            <a:ext cx="906780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2452" y="1034534"/>
            <a:ext cx="4330548" cy="800219"/>
          </a:xfrm>
          <a:prstGeom prst="rect">
            <a:avLst/>
          </a:prstGeom>
          <a:noFill/>
        </p:spPr>
        <p:txBody>
          <a:bodyPr wrap="square" rtlCol="0">
            <a:spAutoFit/>
          </a:bodyPr>
          <a:lstStyle/>
          <a:p>
            <a:r>
              <a:rPr lang="en-US" sz="2800" dirty="0" smtClean="0">
                <a:solidFill>
                  <a:prstClr val="black"/>
                </a:solidFill>
                <a:hlinkClick r:id="rId4"/>
              </a:rPr>
              <a:t>http://nceln.fpg.unc.edu</a:t>
            </a:r>
            <a:endParaRPr lang="en-US" sz="2800"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614189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84250"/>
          </a:xfrm>
        </p:spPr>
        <p:txBody>
          <a:bodyPr wrap="square" numCol="1" compatLnSpc="1">
            <a:prstTxWarp prst="textNoShape">
              <a:avLst/>
            </a:prstTxWarp>
            <a:normAutofit/>
          </a:bodyPr>
          <a:lstStyle/>
          <a:p>
            <a:pPr>
              <a:defRPr/>
            </a:pPr>
            <a:r>
              <a:rPr lang="en-US" sz="4000" b="1" dirty="0" smtClean="0">
                <a:latin typeface="+mn-lt"/>
                <a:ea typeface="ＭＳ Ｐゴシック" pitchFamily="34" charset="-128"/>
              </a:rPr>
              <a:t>Questions</a:t>
            </a:r>
            <a:r>
              <a:rPr lang="en-US" sz="3600" b="1" dirty="0" smtClean="0">
                <a:latin typeface="+mn-lt"/>
                <a:ea typeface="ＭＳ Ｐゴシック" pitchFamily="34" charset="-128"/>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1828800"/>
            <a:ext cx="7366000" cy="4889500"/>
          </a:xfrm>
          <a:prstGeom prst="rect">
            <a:avLst/>
          </a:prstGeom>
        </p:spPr>
      </p:pic>
    </p:spTree>
    <p:extLst>
      <p:ext uri="{BB962C8B-B14F-4D97-AF65-F5344CB8AC3E}">
        <p14:creationId xmlns:p14="http://schemas.microsoft.com/office/powerpoint/2010/main" val="2128534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6200"/>
            <a:ext cx="92964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pic>
        <p:nvPicPr>
          <p:cNvPr id="14340" name="Picture 4" descr="ectalogo-template-larg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65088"/>
            <a:ext cx="464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ta-and-d-template.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53200" y="5791200"/>
            <a:ext cx="2487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228600" y="3276600"/>
            <a:ext cx="8763000" cy="19050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endParaRPr lang="en-US" sz="2400" dirty="0">
              <a:solidFill>
                <a:srgbClr val="1B416C"/>
              </a:solidFill>
              <a:effectLst>
                <a:outerShdw dist="25400" dir="2400000" algn="tl" rotWithShape="0">
                  <a:srgbClr val="D4E6F4"/>
                </a:outerShdw>
              </a:effectLst>
            </a:endParaRPr>
          </a:p>
        </p:txBody>
      </p:sp>
      <p:sp>
        <p:nvSpPr>
          <p:cNvPr id="8" name="Title 1"/>
          <p:cNvSpPr>
            <a:spLocks noGrp="1"/>
          </p:cNvSpPr>
          <p:nvPr>
            <p:ph type="title"/>
          </p:nvPr>
        </p:nvSpPr>
        <p:spPr>
          <a:xfrm>
            <a:off x="228600" y="1371600"/>
            <a:ext cx="8763000" cy="5270500"/>
          </a:xfrm>
        </p:spPr>
        <p:txBody>
          <a:bodyPr>
            <a:normAutofit fontScale="90000"/>
          </a:bodyPr>
          <a:lstStyle/>
          <a:p>
            <a:pPr marL="342900" indent="-342900" algn="l" defTabSz="914400" eaLnBrk="1" fontAlgn="auto" hangingPunct="1">
              <a:spcBef>
                <a:spcPct val="20000"/>
              </a:spcBef>
              <a:spcAft>
                <a:spcPts val="0"/>
              </a:spcAft>
            </a:pPr>
            <a:r>
              <a:rPr lang="en-US" sz="3100" b="1" dirty="0" smtClean="0"/>
              <a:t>New Resources! </a:t>
            </a:r>
            <a:r>
              <a:rPr lang="en-US" sz="2800" u="sng" dirty="0" smtClean="0">
                <a:solidFill>
                  <a:srgbClr val="1F497D"/>
                </a:solidFill>
                <a:effectLst/>
                <a:latin typeface="Calibri"/>
                <a:ea typeface="Calibri"/>
                <a:cs typeface="Times New Roman"/>
                <a:hlinkClick r:id="rId5"/>
              </a:rPr>
              <a:t>http</a:t>
            </a:r>
            <a:r>
              <a:rPr lang="en-US" sz="2800" u="sng" dirty="0">
                <a:solidFill>
                  <a:srgbClr val="1F497D"/>
                </a:solidFill>
                <a:effectLst/>
                <a:latin typeface="Calibri"/>
                <a:ea typeface="Calibri"/>
                <a:cs typeface="Times New Roman"/>
                <a:hlinkClick r:id="rId5"/>
              </a:rPr>
              <a:t>://ectacenter.org/topics/inclusion/default.asp</a:t>
            </a:r>
            <a:r>
              <a:rPr lang="en-US" sz="3100" dirty="0"/>
              <a:t/>
            </a:r>
            <a:br>
              <a:rPr lang="en-US" sz="3100" dirty="0"/>
            </a:br>
            <a:r>
              <a:rPr lang="en-US" sz="3100" dirty="0" smtClean="0"/>
              <a:t/>
            </a:r>
            <a:br>
              <a:rPr lang="en-US" sz="3100" dirty="0" smtClean="0"/>
            </a:br>
            <a:r>
              <a:rPr lang="en-US" sz="3100" dirty="0" smtClean="0"/>
              <a:t>1. TA </a:t>
            </a:r>
            <a:r>
              <a:rPr lang="en-US" sz="3100" dirty="0"/>
              <a:t>Project and National Association Professional Development Resources to </a:t>
            </a:r>
            <a:r>
              <a:rPr lang="en-US" sz="3100" dirty="0" smtClean="0"/>
              <a:t>Support Inclusion</a:t>
            </a:r>
            <a:br>
              <a:rPr lang="en-US" sz="3100" dirty="0" smtClean="0"/>
            </a:br>
            <a:r>
              <a:rPr lang="en-US" sz="3100" dirty="0" smtClean="0"/>
              <a:t/>
            </a:r>
            <a:br>
              <a:rPr lang="en-US" sz="3100" dirty="0" smtClean="0"/>
            </a:br>
            <a:r>
              <a:rPr lang="en-US" sz="3100" dirty="0" smtClean="0"/>
              <a:t>2. </a:t>
            </a:r>
            <a:r>
              <a:rPr lang="en-US" sz="3100" dirty="0" smtClean="0">
                <a:effectLst/>
              </a:rPr>
              <a:t>State </a:t>
            </a:r>
            <a:r>
              <a:rPr lang="en-US" sz="3100" dirty="0">
                <a:effectLst/>
              </a:rPr>
              <a:t>Professional Development Resources to Support </a:t>
            </a:r>
            <a:r>
              <a:rPr lang="en-US" sz="3100" dirty="0" smtClean="0">
                <a:effectLst/>
              </a:rPr>
              <a:t>Inclusion</a:t>
            </a:r>
            <a:br>
              <a:rPr lang="en-US" sz="3100" dirty="0" smtClean="0">
                <a:effectLst/>
              </a:rPr>
            </a:br>
            <a:r>
              <a:rPr lang="en-US" sz="3100" dirty="0" smtClean="0">
                <a:effectLst/>
              </a:rPr>
              <a:t/>
            </a:r>
            <a:br>
              <a:rPr lang="en-US" sz="3100" dirty="0" smtClean="0">
                <a:effectLst/>
              </a:rPr>
            </a:br>
            <a:r>
              <a:rPr lang="en-US" sz="3100" dirty="0" smtClean="0">
                <a:effectLst/>
              </a:rPr>
              <a:t>3. Supporting </a:t>
            </a:r>
            <a:r>
              <a:rPr lang="en-US" sz="3100" dirty="0">
                <a:effectLst/>
              </a:rPr>
              <a:t>Inclusive Practices: Professional Development Resources </a:t>
            </a:r>
            <a:br>
              <a:rPr lang="en-US" sz="3100" dirty="0">
                <a:effectLst/>
              </a:rPr>
            </a:br>
            <a:r>
              <a:rPr lang="en-US" sz="4000" b="1" dirty="0" smtClean="0">
                <a:effectLst/>
              </a:rPr>
              <a:t/>
            </a:r>
            <a:br>
              <a:rPr lang="en-US" sz="4000" b="1" dirty="0" smtClean="0">
                <a:effectLst/>
              </a:rPr>
            </a:br>
            <a:r>
              <a:rPr lang="en-US" sz="4000" dirty="0" smtClean="0"/>
              <a:t/>
            </a:r>
            <a:br>
              <a:rPr lang="en-US" sz="4000" dirty="0" smtClean="0"/>
            </a:br>
            <a:endParaRPr lang="en-US" sz="40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563" y="67363"/>
            <a:ext cx="32670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772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76200"/>
            <a:ext cx="92964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pic>
        <p:nvPicPr>
          <p:cNvPr id="14340" name="Picture 4" descr="ectalogo-template-larg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65088"/>
            <a:ext cx="464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ta-and-d-template.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53200" y="5791200"/>
            <a:ext cx="2487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228600" y="3276600"/>
            <a:ext cx="8763000" cy="19050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endParaRPr lang="en-US" sz="2400" dirty="0">
              <a:solidFill>
                <a:srgbClr val="1B416C"/>
              </a:solidFill>
              <a:effectLst>
                <a:outerShdw dist="25400" dir="2400000" algn="tl" rotWithShape="0">
                  <a:srgbClr val="D4E6F4"/>
                </a:outerShdw>
              </a:effectLst>
            </a:endParaRPr>
          </a:p>
        </p:txBody>
      </p:sp>
      <p:sp>
        <p:nvSpPr>
          <p:cNvPr id="8" name="Title 1"/>
          <p:cNvSpPr>
            <a:spLocks noGrp="1"/>
          </p:cNvSpPr>
          <p:nvPr>
            <p:ph type="title"/>
          </p:nvPr>
        </p:nvSpPr>
        <p:spPr>
          <a:xfrm>
            <a:off x="228600" y="1371600"/>
            <a:ext cx="8763000" cy="4419600"/>
          </a:xfrm>
        </p:spPr>
        <p:txBody>
          <a:bodyPr>
            <a:normAutofit/>
          </a:bodyPr>
          <a:lstStyle/>
          <a:p>
            <a:pPr marL="342900" lvl="0" indent="-342900" defTabSz="914400" eaLnBrk="1" fontAlgn="auto" hangingPunct="1">
              <a:spcBef>
                <a:spcPct val="20000"/>
              </a:spcBef>
              <a:spcAft>
                <a:spcPts val="0"/>
              </a:spcAft>
            </a:pPr>
            <a:r>
              <a:rPr lang="en-US" sz="4000" dirty="0" smtClean="0"/>
              <a:t/>
            </a:r>
            <a:br>
              <a:rPr lang="en-US" sz="4000" dirty="0" smtClean="0"/>
            </a:br>
            <a:r>
              <a:rPr lang="en-US" sz="4000" dirty="0" smtClean="0"/>
              <a:t>Have </a:t>
            </a:r>
            <a:r>
              <a:rPr lang="en-US" sz="4000" dirty="0"/>
              <a:t>you come up with </a:t>
            </a:r>
            <a:r>
              <a:rPr lang="en-US" sz="4000" dirty="0" smtClean="0"/>
              <a:t/>
            </a:r>
            <a:br>
              <a:rPr lang="en-US" sz="4000" dirty="0" smtClean="0"/>
            </a:br>
            <a:r>
              <a:rPr lang="en-US" sz="4000" dirty="0" smtClean="0"/>
              <a:t>one </a:t>
            </a:r>
            <a:r>
              <a:rPr lang="en-US" sz="4000" dirty="0"/>
              <a:t>new idea </a:t>
            </a:r>
            <a:r>
              <a:rPr lang="en-US" sz="4000" dirty="0" smtClean="0"/>
              <a:t>from </a:t>
            </a:r>
            <a:r>
              <a:rPr lang="en-US" sz="4000" dirty="0"/>
              <a:t>today’s </a:t>
            </a:r>
            <a:r>
              <a:rPr lang="en-US" sz="4000" dirty="0" smtClean="0"/>
              <a:t>call</a:t>
            </a:r>
            <a:r>
              <a:rPr lang="en-US" sz="4000" dirty="0"/>
              <a:t> </a:t>
            </a:r>
            <a:r>
              <a:rPr lang="en-US" sz="4000" dirty="0" smtClean="0"/>
              <a:t/>
            </a:r>
            <a:br>
              <a:rPr lang="en-US" sz="4000" dirty="0" smtClean="0"/>
            </a:br>
            <a:r>
              <a:rPr lang="en-US" sz="4000" dirty="0" smtClean="0"/>
              <a:t>that you would like to </a:t>
            </a:r>
            <a:br>
              <a:rPr lang="en-US" sz="4000" dirty="0" smtClean="0"/>
            </a:br>
            <a:r>
              <a:rPr lang="en-US" sz="4000" dirty="0" smtClean="0"/>
              <a:t>explore further? </a:t>
            </a:r>
            <a:br>
              <a:rPr lang="en-US" sz="4000" dirty="0" smtClean="0"/>
            </a:br>
            <a:r>
              <a:rPr lang="en-US" sz="4000" dirty="0"/>
              <a:t>I</a:t>
            </a:r>
            <a:r>
              <a:rPr lang="en-US" sz="4000" dirty="0" smtClean="0"/>
              <a:t>f </a:t>
            </a:r>
            <a:r>
              <a:rPr lang="en-US" sz="4000" dirty="0"/>
              <a:t>so, what is it?</a:t>
            </a:r>
            <a:br>
              <a:rPr lang="en-US" sz="4000" dirty="0"/>
            </a:br>
            <a:endParaRPr lang="en-US" sz="4000" dirty="0"/>
          </a:p>
        </p:txBody>
      </p:sp>
    </p:spTree>
    <p:extLst>
      <p:ext uri="{BB962C8B-B14F-4D97-AF65-F5344CB8AC3E}">
        <p14:creationId xmlns:p14="http://schemas.microsoft.com/office/powerpoint/2010/main" val="2371340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76200"/>
            <a:ext cx="92964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pic>
        <p:nvPicPr>
          <p:cNvPr id="14340" name="Picture 4" descr="ectalogo-template-larg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65088"/>
            <a:ext cx="464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ta-and-d-template.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53200" y="5791200"/>
            <a:ext cx="2487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228600" y="3276600"/>
            <a:ext cx="8763000" cy="19050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endParaRPr lang="en-US" sz="2400" dirty="0">
              <a:solidFill>
                <a:srgbClr val="1B416C"/>
              </a:solidFill>
              <a:effectLst>
                <a:outerShdw dist="25400" dir="2400000" algn="tl" rotWithShape="0">
                  <a:srgbClr val="D4E6F4"/>
                </a:outerShdw>
              </a:effectLst>
            </a:endParaRPr>
          </a:p>
        </p:txBody>
      </p:sp>
      <p:sp>
        <p:nvSpPr>
          <p:cNvPr id="8" name="Title 1"/>
          <p:cNvSpPr>
            <a:spLocks noGrp="1"/>
          </p:cNvSpPr>
          <p:nvPr>
            <p:ph type="title"/>
          </p:nvPr>
        </p:nvSpPr>
        <p:spPr>
          <a:xfrm>
            <a:off x="228600" y="1371600"/>
            <a:ext cx="8763000" cy="4419600"/>
          </a:xfrm>
        </p:spPr>
        <p:txBody>
          <a:bodyPr>
            <a:normAutofit fontScale="90000"/>
          </a:bodyPr>
          <a:lstStyle/>
          <a:p>
            <a:pPr marL="342900" lvl="0" indent="-342900" defTabSz="914400" eaLnBrk="1" fontAlgn="auto" hangingPunct="1">
              <a:spcBef>
                <a:spcPct val="20000"/>
              </a:spcBef>
              <a:spcAft>
                <a:spcPts val="0"/>
              </a:spcAft>
            </a:pPr>
            <a:r>
              <a:rPr lang="en-US" sz="4000" b="1" dirty="0" smtClean="0">
                <a:solidFill>
                  <a:prstClr val="black"/>
                </a:solidFill>
                <a:effectLst/>
                <a:latin typeface="Calibri"/>
                <a:ea typeface="+mn-ea"/>
                <a:cs typeface="+mn-cs"/>
              </a:rPr>
              <a:t>Contact Information</a:t>
            </a:r>
            <a:r>
              <a:rPr lang="en-US" dirty="0" smtClean="0">
                <a:solidFill>
                  <a:prstClr val="black"/>
                </a:solidFill>
                <a:effectLst/>
                <a:latin typeface="Calibri"/>
                <a:ea typeface="+mn-ea"/>
                <a:cs typeface="+mn-cs"/>
              </a:rPr>
              <a:t/>
            </a:r>
            <a:br>
              <a:rPr lang="en-US" dirty="0" smtClean="0">
                <a:solidFill>
                  <a:prstClr val="black"/>
                </a:solidFill>
                <a:effectLst/>
                <a:latin typeface="Calibri"/>
                <a:ea typeface="+mn-ea"/>
                <a:cs typeface="+mn-cs"/>
              </a:rPr>
            </a:br>
            <a:r>
              <a:rPr lang="en-US" dirty="0">
                <a:solidFill>
                  <a:prstClr val="black"/>
                </a:solidFill>
                <a:effectLst/>
                <a:latin typeface="Calibri"/>
                <a:ea typeface="+mn-ea"/>
                <a:cs typeface="+mn-cs"/>
              </a:rPr>
              <a:t/>
            </a:r>
            <a:br>
              <a:rPr lang="en-US" dirty="0">
                <a:solidFill>
                  <a:prstClr val="black"/>
                </a:solidFill>
                <a:effectLst/>
                <a:latin typeface="Calibri"/>
                <a:ea typeface="+mn-ea"/>
                <a:cs typeface="+mn-cs"/>
              </a:rPr>
            </a:br>
            <a:r>
              <a:rPr lang="en-US" dirty="0" smtClean="0">
                <a:solidFill>
                  <a:prstClr val="black"/>
                </a:solidFill>
                <a:effectLst/>
                <a:latin typeface="Calibri"/>
                <a:ea typeface="+mn-ea"/>
                <a:cs typeface="+mn-cs"/>
              </a:rPr>
              <a:t>James </a:t>
            </a:r>
            <a:r>
              <a:rPr lang="en-US" dirty="0">
                <a:solidFill>
                  <a:prstClr val="black"/>
                </a:solidFill>
                <a:effectLst/>
                <a:latin typeface="Calibri"/>
                <a:ea typeface="+mn-ea"/>
                <a:cs typeface="+mn-cs"/>
              </a:rPr>
              <a:t>Coyle: </a:t>
            </a:r>
            <a:r>
              <a:rPr lang="en-US" dirty="0" smtClean="0">
                <a:solidFill>
                  <a:prstClr val="black"/>
                </a:solidFill>
                <a:effectLst/>
                <a:latin typeface="Calibri"/>
                <a:ea typeface="+mn-ea"/>
                <a:cs typeface="+mn-cs"/>
                <a:hlinkClick r:id="rId5"/>
              </a:rPr>
              <a:t>jecoyle@pa.gov</a:t>
            </a:r>
            <a:r>
              <a:rPr lang="en-US" dirty="0">
                <a:solidFill>
                  <a:prstClr val="black"/>
                </a:solidFill>
                <a:effectLst/>
                <a:latin typeface="Calibri"/>
                <a:ea typeface="+mn-ea"/>
                <a:cs typeface="+mn-cs"/>
              </a:rPr>
              <a:t/>
            </a:r>
            <a:br>
              <a:rPr lang="en-US" dirty="0">
                <a:solidFill>
                  <a:prstClr val="black"/>
                </a:solidFill>
                <a:effectLst/>
                <a:latin typeface="Calibri"/>
                <a:ea typeface="+mn-ea"/>
                <a:cs typeface="+mn-cs"/>
              </a:rPr>
            </a:br>
            <a:r>
              <a:rPr lang="en-US" dirty="0" smtClean="0">
                <a:solidFill>
                  <a:prstClr val="black"/>
                </a:solidFill>
                <a:effectLst/>
                <a:latin typeface="Calibri"/>
                <a:ea typeface="+mn-ea"/>
                <a:cs typeface="+mn-cs"/>
              </a:rPr>
              <a:t>Patti </a:t>
            </a:r>
            <a:r>
              <a:rPr lang="en-US" dirty="0" err="1">
                <a:solidFill>
                  <a:prstClr val="black"/>
                </a:solidFill>
                <a:effectLst/>
                <a:latin typeface="Calibri"/>
                <a:ea typeface="+mn-ea"/>
                <a:cs typeface="+mn-cs"/>
              </a:rPr>
              <a:t>Wirick</a:t>
            </a:r>
            <a:r>
              <a:rPr lang="en-US" dirty="0">
                <a:solidFill>
                  <a:prstClr val="black"/>
                </a:solidFill>
                <a:effectLst/>
                <a:latin typeface="Calibri"/>
                <a:ea typeface="+mn-ea"/>
                <a:cs typeface="+mn-cs"/>
              </a:rPr>
              <a:t>: </a:t>
            </a:r>
            <a:r>
              <a:rPr lang="en-US" dirty="0">
                <a:solidFill>
                  <a:prstClr val="black"/>
                </a:solidFill>
                <a:effectLst/>
                <a:latin typeface="Calibri"/>
                <a:ea typeface="+mn-ea"/>
                <a:cs typeface="+mn-cs"/>
                <a:hlinkClick r:id="rId6"/>
              </a:rPr>
              <a:t>pwirick@atlanticbb.net</a:t>
            </a:r>
            <a:r>
              <a:rPr lang="en-US" dirty="0">
                <a:solidFill>
                  <a:prstClr val="black"/>
                </a:solidFill>
                <a:effectLst/>
                <a:latin typeface="Calibri"/>
                <a:ea typeface="+mn-ea"/>
                <a:cs typeface="+mn-cs"/>
              </a:rPr>
              <a:t/>
            </a:r>
            <a:br>
              <a:rPr lang="en-US" dirty="0">
                <a:solidFill>
                  <a:prstClr val="black"/>
                </a:solidFill>
                <a:effectLst/>
                <a:latin typeface="Calibri"/>
                <a:ea typeface="+mn-ea"/>
                <a:cs typeface="+mn-cs"/>
              </a:rPr>
            </a:br>
            <a:r>
              <a:rPr lang="en-US" dirty="0">
                <a:solidFill>
                  <a:prstClr val="black"/>
                </a:solidFill>
                <a:effectLst/>
                <a:latin typeface="Calibri"/>
                <a:ea typeface="+mn-ea"/>
                <a:cs typeface="+mn-cs"/>
              </a:rPr>
              <a:t>Vivian James: </a:t>
            </a:r>
            <a:r>
              <a:rPr lang="en-US" dirty="0">
                <a:solidFill>
                  <a:prstClr val="black"/>
                </a:solidFill>
                <a:effectLst/>
                <a:latin typeface="Calibri"/>
                <a:ea typeface="+mn-ea"/>
                <a:cs typeface="+mn-cs"/>
                <a:hlinkClick r:id="rId7"/>
              </a:rPr>
              <a:t>vivian.James@dpi.nc.gov</a:t>
            </a:r>
            <a:r>
              <a:rPr lang="en-US" dirty="0">
                <a:solidFill>
                  <a:prstClr val="black"/>
                </a:solidFill>
                <a:effectLst/>
                <a:latin typeface="Calibri"/>
                <a:ea typeface="+mn-ea"/>
                <a:cs typeface="+mn-cs"/>
              </a:rPr>
              <a:t/>
            </a:r>
            <a:br>
              <a:rPr lang="en-US" dirty="0">
                <a:solidFill>
                  <a:prstClr val="black"/>
                </a:solidFill>
                <a:effectLst/>
                <a:latin typeface="Calibri"/>
                <a:ea typeface="+mn-ea"/>
                <a:cs typeface="+mn-cs"/>
              </a:rPr>
            </a:br>
            <a:r>
              <a:rPr lang="en-US" dirty="0">
                <a:solidFill>
                  <a:prstClr val="black"/>
                </a:solidFill>
                <a:effectLst/>
                <a:latin typeface="Calibri"/>
                <a:ea typeface="+mn-ea"/>
                <a:cs typeface="+mn-cs"/>
              </a:rPr>
              <a:t>Robin Rooney: </a:t>
            </a:r>
            <a:r>
              <a:rPr lang="en-US" dirty="0">
                <a:solidFill>
                  <a:prstClr val="black"/>
                </a:solidFill>
                <a:effectLst/>
                <a:latin typeface="Calibri"/>
                <a:ea typeface="+mn-ea"/>
                <a:cs typeface="+mn-cs"/>
                <a:hlinkClick r:id="rId8"/>
              </a:rPr>
              <a:t>robin.rooney@unc.edu</a:t>
            </a:r>
            <a:r>
              <a:rPr lang="en-US" dirty="0">
                <a:solidFill>
                  <a:prstClr val="black"/>
                </a:solidFill>
                <a:effectLst/>
                <a:latin typeface="Calibri"/>
                <a:ea typeface="+mn-ea"/>
                <a:cs typeface="+mn-cs"/>
              </a:rPr>
              <a:t/>
            </a:r>
            <a:br>
              <a:rPr lang="en-US" dirty="0">
                <a:solidFill>
                  <a:prstClr val="black"/>
                </a:solidFill>
                <a:effectLst/>
                <a:latin typeface="Calibri"/>
                <a:ea typeface="+mn-ea"/>
                <a:cs typeface="+mn-cs"/>
              </a:rPr>
            </a:br>
            <a:r>
              <a:rPr lang="en-US" dirty="0" smtClean="0">
                <a:solidFill>
                  <a:prstClr val="black"/>
                </a:solidFill>
                <a:effectLst/>
                <a:latin typeface="Calibri"/>
                <a:ea typeface="+mn-ea"/>
                <a:cs typeface="+mn-cs"/>
              </a:rPr>
              <a:t>Shelley de  </a:t>
            </a:r>
            <a:r>
              <a:rPr lang="en-US" dirty="0" err="1" smtClean="0">
                <a:solidFill>
                  <a:prstClr val="black"/>
                </a:solidFill>
                <a:effectLst/>
                <a:latin typeface="Calibri"/>
                <a:ea typeface="+mn-ea"/>
                <a:cs typeface="+mn-cs"/>
              </a:rPr>
              <a:t>Fosset</a:t>
            </a:r>
            <a:r>
              <a:rPr lang="en-US" dirty="0">
                <a:solidFill>
                  <a:prstClr val="black"/>
                </a:solidFill>
                <a:effectLst/>
                <a:latin typeface="Calibri"/>
                <a:ea typeface="+mn-ea"/>
                <a:cs typeface="+mn-cs"/>
              </a:rPr>
              <a:t>: </a:t>
            </a:r>
            <a:r>
              <a:rPr lang="en-US" dirty="0" smtClean="0">
                <a:solidFill>
                  <a:prstClr val="black"/>
                </a:solidFill>
                <a:effectLst/>
                <a:latin typeface="Calibri"/>
                <a:ea typeface="+mn-ea"/>
                <a:cs typeface="+mn-cs"/>
                <a:hlinkClick r:id="rId9"/>
              </a:rPr>
              <a:t>shelley.defosset@elcta.org</a:t>
            </a:r>
            <a:r>
              <a:rPr lang="en-US" dirty="0" smtClean="0">
                <a:solidFill>
                  <a:prstClr val="black"/>
                </a:solidFill>
                <a:effectLst/>
                <a:latin typeface="Calibri"/>
                <a:ea typeface="+mn-ea"/>
                <a:cs typeface="+mn-cs"/>
              </a:rPr>
              <a:t/>
            </a:r>
            <a:br>
              <a:rPr lang="en-US" dirty="0" smtClean="0">
                <a:solidFill>
                  <a:prstClr val="black"/>
                </a:solidFill>
                <a:effectLst/>
                <a:latin typeface="Calibri"/>
                <a:ea typeface="+mn-ea"/>
                <a:cs typeface="+mn-cs"/>
              </a:rPr>
            </a:br>
            <a:r>
              <a:rPr lang="en-US" dirty="0" smtClean="0">
                <a:solidFill>
                  <a:prstClr val="black"/>
                </a:solidFill>
                <a:effectLst/>
                <a:latin typeface="Calibri"/>
                <a:ea typeface="+mn-ea"/>
                <a:cs typeface="+mn-cs"/>
              </a:rPr>
              <a:t>Megan </a:t>
            </a:r>
            <a:r>
              <a:rPr lang="en-US" dirty="0" err="1">
                <a:solidFill>
                  <a:prstClr val="black"/>
                </a:solidFill>
                <a:effectLst/>
                <a:latin typeface="Calibri"/>
                <a:ea typeface="+mn-ea"/>
                <a:cs typeface="+mn-cs"/>
              </a:rPr>
              <a:t>Vihn</a:t>
            </a:r>
            <a:r>
              <a:rPr lang="en-US" dirty="0">
                <a:solidFill>
                  <a:prstClr val="black"/>
                </a:solidFill>
                <a:effectLst/>
                <a:latin typeface="Calibri"/>
                <a:ea typeface="+mn-ea"/>
                <a:cs typeface="+mn-cs"/>
              </a:rPr>
              <a:t>: </a:t>
            </a:r>
            <a:r>
              <a:rPr lang="en-US" dirty="0">
                <a:solidFill>
                  <a:prstClr val="black"/>
                </a:solidFill>
                <a:effectLst/>
                <a:latin typeface="Calibri"/>
                <a:ea typeface="+mn-ea"/>
                <a:cs typeface="+mn-cs"/>
                <a:hlinkClick r:id="rId10"/>
              </a:rPr>
              <a:t>megan.vinh@unc.edu</a:t>
            </a:r>
            <a:r>
              <a:rPr lang="en-US" dirty="0">
                <a:solidFill>
                  <a:prstClr val="black"/>
                </a:solidFill>
                <a:effectLst/>
                <a:latin typeface="Calibri"/>
                <a:ea typeface="+mn-ea"/>
                <a:cs typeface="+mn-cs"/>
              </a:rPr>
              <a:t/>
            </a:r>
            <a:br>
              <a:rPr lang="en-US" dirty="0">
                <a:solidFill>
                  <a:prstClr val="black"/>
                </a:solidFill>
                <a:effectLst/>
                <a:latin typeface="Calibri"/>
                <a:ea typeface="+mn-ea"/>
                <a:cs typeface="+mn-cs"/>
              </a:rPr>
            </a:br>
            <a:r>
              <a:rPr lang="en-US" dirty="0">
                <a:solidFill>
                  <a:prstClr val="black"/>
                </a:solidFill>
                <a:effectLst/>
                <a:latin typeface="Calibri"/>
                <a:ea typeface="+mn-ea"/>
                <a:cs typeface="+mn-cs"/>
              </a:rPr>
              <a:t>Katy McCullough: </a:t>
            </a:r>
            <a:r>
              <a:rPr lang="en-US" dirty="0">
                <a:solidFill>
                  <a:prstClr val="black"/>
                </a:solidFill>
                <a:effectLst/>
                <a:latin typeface="Calibri"/>
                <a:ea typeface="+mn-ea"/>
                <a:cs typeface="+mn-cs"/>
                <a:hlinkClick r:id="rId11"/>
              </a:rPr>
              <a:t>katy.mccullough@unc.edu</a:t>
            </a:r>
            <a:r>
              <a:rPr lang="en-US" dirty="0">
                <a:solidFill>
                  <a:prstClr val="black"/>
                </a:solidFill>
                <a:effectLst/>
                <a:latin typeface="Calibri"/>
                <a:ea typeface="+mn-ea"/>
                <a:cs typeface="+mn-cs"/>
              </a:rPr>
              <a:t/>
            </a:r>
            <a:br>
              <a:rPr lang="en-US" dirty="0">
                <a:solidFill>
                  <a:prstClr val="black"/>
                </a:solidFill>
                <a:effectLst/>
                <a:latin typeface="Calibri"/>
                <a:ea typeface="+mn-ea"/>
                <a:cs typeface="+mn-cs"/>
              </a:rPr>
            </a:br>
            <a:endParaRPr lang="en-US" sz="4000" dirty="0"/>
          </a:p>
        </p:txBody>
      </p:sp>
    </p:spTree>
    <p:extLst>
      <p:ext uri="{BB962C8B-B14F-4D97-AF65-F5344CB8AC3E}">
        <p14:creationId xmlns:p14="http://schemas.microsoft.com/office/powerpoint/2010/main" val="406128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457200" y="3638550"/>
            <a:ext cx="8229600" cy="798513"/>
          </a:xfrm>
        </p:spPr>
        <p:txBody>
          <a:bodyPr/>
          <a:lstStyle/>
          <a:p>
            <a:r>
              <a:rPr lang="en-US" altLang="en-US" b="1" i="1">
                <a:solidFill>
                  <a:srgbClr val="FF3300"/>
                </a:solidFill>
                <a:latin typeface="Arial" pitchFamily="34" charset="0"/>
                <a:ea typeface="ＭＳ Ｐゴシック" pitchFamily="34" charset="-128"/>
              </a:rPr>
              <a:t>Thank you for your attention!</a:t>
            </a:r>
          </a:p>
        </p:txBody>
      </p:sp>
      <p:sp>
        <p:nvSpPr>
          <p:cNvPr id="97283" name="Rectangle 3"/>
          <p:cNvSpPr>
            <a:spLocks noGrp="1" noChangeArrowheads="1"/>
          </p:cNvSpPr>
          <p:nvPr>
            <p:ph type="body" idx="4294967295"/>
          </p:nvPr>
        </p:nvSpPr>
        <p:spPr>
          <a:xfrm>
            <a:off x="457200" y="4694238"/>
            <a:ext cx="8229600" cy="1612900"/>
          </a:xfrm>
        </p:spPr>
        <p:txBody>
          <a:bodyPr/>
          <a:lstStyle/>
          <a:p>
            <a:pPr marL="0" indent="1588">
              <a:lnSpc>
                <a:spcPct val="90000"/>
              </a:lnSpc>
              <a:buFontTx/>
              <a:buNone/>
            </a:pPr>
            <a:r>
              <a:rPr lang="en-US" altLang="en-US" sz="2400">
                <a:latin typeface="Arial" pitchFamily="34" charset="0"/>
                <a:ea typeface="ＭＳ Ｐゴシック" pitchFamily="34" charset="-128"/>
              </a:rPr>
              <a:t>Resources related to this webinar and other presentations are available at the following URL: </a:t>
            </a:r>
          </a:p>
          <a:p>
            <a:pPr marL="0" indent="1588">
              <a:lnSpc>
                <a:spcPct val="90000"/>
              </a:lnSpc>
              <a:buFontTx/>
              <a:buNone/>
            </a:pPr>
            <a:endParaRPr lang="en-US" altLang="en-US" sz="2400">
              <a:latin typeface="Arial" pitchFamily="34" charset="0"/>
              <a:ea typeface="ＭＳ Ｐゴシック" pitchFamily="34" charset="-128"/>
            </a:endParaRPr>
          </a:p>
          <a:p>
            <a:pPr marL="0" indent="1588" algn="ctr">
              <a:lnSpc>
                <a:spcPct val="90000"/>
              </a:lnSpc>
              <a:buFontTx/>
              <a:buNone/>
            </a:pPr>
            <a:r>
              <a:rPr lang="en-US" altLang="en-US" sz="2400" b="1" i="1">
                <a:solidFill>
                  <a:srgbClr val="FF3300"/>
                </a:solidFill>
                <a:latin typeface="Arial" pitchFamily="34" charset="0"/>
                <a:ea typeface="ＭＳ Ｐゴシック" pitchFamily="34" charset="-128"/>
                <a:hlinkClick r:id="rId4"/>
              </a:rPr>
              <a:t>http://ectacenter.org/webinars.asp</a:t>
            </a:r>
            <a:r>
              <a:rPr lang="en-US" altLang="en-US" sz="2400" b="1" i="1">
                <a:solidFill>
                  <a:srgbClr val="FF3300"/>
                </a:solidFill>
                <a:latin typeface="Arial" pitchFamily="34" charset="0"/>
                <a:ea typeface="ＭＳ Ｐゴシック" pitchFamily="34" charset="-128"/>
              </a:rPr>
              <a:t>  </a:t>
            </a:r>
          </a:p>
        </p:txBody>
      </p:sp>
      <p:pic>
        <p:nvPicPr>
          <p:cNvPr id="97285" name="Picture 5" descr="ECTA Cente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57544"/>
            <a:ext cx="4605337"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7" descr="ELCTA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9209" y="1662455"/>
            <a:ext cx="3267075" cy="1381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42817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73162"/>
          </a:xfrm>
        </p:spPr>
        <p:txBody>
          <a:bodyPr/>
          <a:lstStyle/>
          <a:p>
            <a:r>
              <a:rPr lang="en-US" dirty="0" smtClean="0"/>
              <a:t>Inclusion Supports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0221215"/>
              </p:ext>
            </p:extLst>
          </p:nvPr>
        </p:nvGraphicFramePr>
        <p:xfrm>
          <a:off x="304800" y="1371600"/>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7918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Performance Grants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23364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2149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3"/>
          <p:cNvGrpSpPr/>
          <p:nvPr/>
        </p:nvGrpSpPr>
        <p:grpSpPr>
          <a:xfrm>
            <a:off x="457200" y="304800"/>
            <a:ext cx="8337696" cy="1295400"/>
            <a:chOff x="0" y="3685300"/>
            <a:chExt cx="8229599" cy="837568"/>
          </a:xfrm>
          <a:scene3d>
            <a:camera prst="orthographicFront"/>
            <a:lightRig rig="flat" dir="t"/>
          </a:scene3d>
        </p:grpSpPr>
        <p:sp>
          <p:nvSpPr>
            <p:cNvPr id="5" name="Rounded Rectangle 4"/>
            <p:cNvSpPr/>
            <p:nvPr/>
          </p:nvSpPr>
          <p:spPr>
            <a:xfrm>
              <a:off x="0" y="3685300"/>
              <a:ext cx="8229599" cy="837568"/>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6" name="Rounded Rectangle 4"/>
            <p:cNvSpPr/>
            <p:nvPr/>
          </p:nvSpPr>
          <p:spPr>
            <a:xfrm>
              <a:off x="1729676" y="3685300"/>
              <a:ext cx="6499923" cy="8375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a:p>
          </p:txBody>
        </p:sp>
      </p:grpSp>
      <p:sp>
        <p:nvSpPr>
          <p:cNvPr id="7" name="Title 1"/>
          <p:cNvSpPr txBox="1">
            <a:spLocks/>
          </p:cNvSpPr>
          <p:nvPr/>
        </p:nvSpPr>
        <p:spPr>
          <a:xfrm>
            <a:off x="457200" y="3810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Inclusion Performance Grant</a:t>
            </a:r>
            <a:br>
              <a:rPr lang="en-US" dirty="0" smtClean="0"/>
            </a:br>
            <a:r>
              <a:rPr lang="en-US" dirty="0" smtClean="0"/>
              <a:t>Application Requirements</a:t>
            </a:r>
            <a:endParaRPr lang="en-US" dirty="0"/>
          </a:p>
        </p:txBody>
      </p:sp>
      <p:grpSp>
        <p:nvGrpSpPr>
          <p:cNvPr id="9" name="Group 8"/>
          <p:cNvGrpSpPr/>
          <p:nvPr/>
        </p:nvGrpSpPr>
        <p:grpSpPr>
          <a:xfrm>
            <a:off x="1524000" y="2133600"/>
            <a:ext cx="2571749" cy="1543050"/>
            <a:chOff x="1414462" y="2391569"/>
            <a:chExt cx="2571749" cy="1543050"/>
          </a:xfrm>
          <a:scene3d>
            <a:camera prst="orthographicFront"/>
            <a:lightRig rig="flat" dir="t"/>
          </a:scene3d>
        </p:grpSpPr>
        <p:sp>
          <p:nvSpPr>
            <p:cNvPr id="10" name="Rectangle 9"/>
            <p:cNvSpPr/>
            <p:nvPr/>
          </p:nvSpPr>
          <p:spPr>
            <a:xfrm>
              <a:off x="1414462" y="2391569"/>
              <a:ext cx="2571749" cy="154305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1" name="Rectangle 10"/>
            <p:cNvSpPr/>
            <p:nvPr/>
          </p:nvSpPr>
          <p:spPr>
            <a:xfrm>
              <a:off x="1414462" y="2391569"/>
              <a:ext cx="2571749" cy="15430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12" name="Group 11"/>
          <p:cNvGrpSpPr/>
          <p:nvPr/>
        </p:nvGrpSpPr>
        <p:grpSpPr>
          <a:xfrm>
            <a:off x="4800600" y="2133600"/>
            <a:ext cx="2571749" cy="1543050"/>
            <a:chOff x="5657849" y="591343"/>
            <a:chExt cx="2571749" cy="1543050"/>
          </a:xfrm>
          <a:solidFill>
            <a:schemeClr val="accent4">
              <a:lumMod val="60000"/>
              <a:lumOff val="40000"/>
            </a:schemeClr>
          </a:solidFill>
          <a:scene3d>
            <a:camera prst="orthographicFront"/>
            <a:lightRig rig="flat" dir="t"/>
          </a:scene3d>
        </p:grpSpPr>
        <p:sp>
          <p:nvSpPr>
            <p:cNvPr id="13" name="Rectangle 12"/>
            <p:cNvSpPr/>
            <p:nvPr/>
          </p:nvSpPr>
          <p:spPr>
            <a:xfrm>
              <a:off x="5657849" y="591343"/>
              <a:ext cx="2571749" cy="1543050"/>
            </a:xfrm>
            <a:prstGeom prst="rect">
              <a:avLst/>
            </a:prstGeom>
            <a:grpFill/>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4" name="Rectangle 13"/>
            <p:cNvSpPr/>
            <p:nvPr/>
          </p:nvSpPr>
          <p:spPr>
            <a:xfrm>
              <a:off x="5657849" y="591343"/>
              <a:ext cx="2571749" cy="154305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15" name="Group 14"/>
          <p:cNvGrpSpPr/>
          <p:nvPr/>
        </p:nvGrpSpPr>
        <p:grpSpPr>
          <a:xfrm rot="-5400000">
            <a:off x="235088" y="4341118"/>
            <a:ext cx="2316791" cy="1632227"/>
            <a:chOff x="0" y="591343"/>
            <a:chExt cx="2571749" cy="1543050"/>
          </a:xfrm>
          <a:scene3d>
            <a:camera prst="orthographicFront"/>
            <a:lightRig rig="flat" dir="t"/>
          </a:scene3d>
        </p:grpSpPr>
        <p:sp>
          <p:nvSpPr>
            <p:cNvPr id="16" name="Rectangle 15"/>
            <p:cNvSpPr/>
            <p:nvPr/>
          </p:nvSpPr>
          <p:spPr>
            <a:xfrm>
              <a:off x="0" y="591343"/>
              <a:ext cx="2571749" cy="154305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Rectangle 16"/>
            <p:cNvSpPr/>
            <p:nvPr/>
          </p:nvSpPr>
          <p:spPr>
            <a:xfrm>
              <a:off x="0" y="591343"/>
              <a:ext cx="2571749" cy="15430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18" name="Group 17"/>
          <p:cNvGrpSpPr/>
          <p:nvPr/>
        </p:nvGrpSpPr>
        <p:grpSpPr>
          <a:xfrm rot="-5400000">
            <a:off x="2277976" y="4333430"/>
            <a:ext cx="2348568" cy="1629885"/>
            <a:chOff x="2828924" y="2391569"/>
            <a:chExt cx="2571749" cy="1543050"/>
          </a:xfrm>
          <a:scene3d>
            <a:camera prst="orthographicFront"/>
            <a:lightRig rig="flat" dir="t"/>
          </a:scene3d>
        </p:grpSpPr>
        <p:sp>
          <p:nvSpPr>
            <p:cNvPr id="19" name="Rectangle 18"/>
            <p:cNvSpPr/>
            <p:nvPr/>
          </p:nvSpPr>
          <p:spPr>
            <a:xfrm>
              <a:off x="2828924" y="2391569"/>
              <a:ext cx="2571749" cy="154305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0" name="Rectangle 19"/>
            <p:cNvSpPr/>
            <p:nvPr/>
          </p:nvSpPr>
          <p:spPr>
            <a:xfrm>
              <a:off x="2828924" y="2391569"/>
              <a:ext cx="2571749" cy="15430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21" name="Group 20"/>
          <p:cNvGrpSpPr/>
          <p:nvPr/>
        </p:nvGrpSpPr>
        <p:grpSpPr>
          <a:xfrm rot="-5400000">
            <a:off x="4187791" y="4349910"/>
            <a:ext cx="2438400" cy="1623903"/>
            <a:chOff x="2828924" y="591343"/>
            <a:chExt cx="2571749" cy="1543050"/>
          </a:xfrm>
          <a:scene3d>
            <a:camera prst="orthographicFront"/>
            <a:lightRig rig="flat" dir="t"/>
          </a:scene3d>
        </p:grpSpPr>
        <p:sp>
          <p:nvSpPr>
            <p:cNvPr id="22" name="Rectangle 21"/>
            <p:cNvSpPr/>
            <p:nvPr/>
          </p:nvSpPr>
          <p:spPr>
            <a:xfrm>
              <a:off x="2828924" y="591343"/>
              <a:ext cx="2571749" cy="154305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3" name="Rectangle 22"/>
            <p:cNvSpPr/>
            <p:nvPr/>
          </p:nvSpPr>
          <p:spPr>
            <a:xfrm>
              <a:off x="2828924" y="591343"/>
              <a:ext cx="2571749" cy="15430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grpSp>
      <p:grpSp>
        <p:nvGrpSpPr>
          <p:cNvPr id="24" name="Group 23"/>
          <p:cNvGrpSpPr/>
          <p:nvPr/>
        </p:nvGrpSpPr>
        <p:grpSpPr>
          <a:xfrm rot="-5400000">
            <a:off x="6234517" y="4356594"/>
            <a:ext cx="2409018" cy="1581151"/>
            <a:chOff x="0" y="591343"/>
            <a:chExt cx="2571749" cy="1543050"/>
          </a:xfrm>
          <a:scene3d>
            <a:camera prst="orthographicFront"/>
            <a:lightRig rig="flat" dir="t"/>
          </a:scene3d>
        </p:grpSpPr>
        <p:sp>
          <p:nvSpPr>
            <p:cNvPr id="25" name="Rectangle 24"/>
            <p:cNvSpPr/>
            <p:nvPr/>
          </p:nvSpPr>
          <p:spPr>
            <a:xfrm>
              <a:off x="0" y="591343"/>
              <a:ext cx="2571749" cy="154305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6" name="Rectangle 25"/>
            <p:cNvSpPr/>
            <p:nvPr/>
          </p:nvSpPr>
          <p:spPr>
            <a:xfrm>
              <a:off x="0" y="591343"/>
              <a:ext cx="2571749" cy="15430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grpSp>
      <p:sp>
        <p:nvSpPr>
          <p:cNvPr id="28" name="TextBox 27"/>
          <p:cNvSpPr txBox="1"/>
          <p:nvPr/>
        </p:nvSpPr>
        <p:spPr>
          <a:xfrm>
            <a:off x="1676400" y="2243405"/>
            <a:ext cx="2286000" cy="1323439"/>
          </a:xfrm>
          <a:prstGeom prst="rect">
            <a:avLst/>
          </a:prstGeom>
          <a:noFill/>
        </p:spPr>
        <p:txBody>
          <a:bodyPr wrap="square" rtlCol="0">
            <a:spAutoFit/>
          </a:bodyPr>
          <a:lstStyle/>
          <a:p>
            <a:pPr algn="ctr"/>
            <a:r>
              <a:rPr lang="en-US" sz="2000" dirty="0" smtClean="0"/>
              <a:t>Targets for increasing % of children served in EC/HS settings</a:t>
            </a:r>
            <a:endParaRPr lang="en-US" sz="2000" dirty="0"/>
          </a:p>
        </p:txBody>
      </p:sp>
      <p:sp>
        <p:nvSpPr>
          <p:cNvPr id="29" name="TextBox 28"/>
          <p:cNvSpPr txBox="1"/>
          <p:nvPr/>
        </p:nvSpPr>
        <p:spPr>
          <a:xfrm>
            <a:off x="4943474" y="2248465"/>
            <a:ext cx="2286000" cy="1323439"/>
          </a:xfrm>
          <a:prstGeom prst="rect">
            <a:avLst/>
          </a:prstGeom>
          <a:solidFill>
            <a:schemeClr val="accent4">
              <a:lumMod val="60000"/>
              <a:lumOff val="40000"/>
            </a:schemeClr>
          </a:solidFill>
        </p:spPr>
        <p:txBody>
          <a:bodyPr wrap="square" rtlCol="0">
            <a:spAutoFit/>
          </a:bodyPr>
          <a:lstStyle/>
          <a:p>
            <a:pPr algn="ctr"/>
            <a:r>
              <a:rPr lang="en-US" sz="2000" dirty="0" smtClean="0"/>
              <a:t>Targets for decreasing % of children served in ECSS settings</a:t>
            </a:r>
            <a:endParaRPr lang="en-US" sz="2000" dirty="0"/>
          </a:p>
        </p:txBody>
      </p:sp>
      <p:sp>
        <p:nvSpPr>
          <p:cNvPr id="31" name="TextBox 30"/>
          <p:cNvSpPr txBox="1"/>
          <p:nvPr/>
        </p:nvSpPr>
        <p:spPr>
          <a:xfrm>
            <a:off x="611040" y="4437321"/>
            <a:ext cx="1598556" cy="1323439"/>
          </a:xfrm>
          <a:prstGeom prst="rect">
            <a:avLst/>
          </a:prstGeom>
          <a:noFill/>
        </p:spPr>
        <p:txBody>
          <a:bodyPr wrap="square" rtlCol="0">
            <a:spAutoFit/>
          </a:bodyPr>
          <a:lstStyle/>
          <a:p>
            <a:pPr algn="ctr"/>
            <a:r>
              <a:rPr lang="en-US" sz="2000" dirty="0" smtClean="0"/>
              <a:t>Increase community program partnerships</a:t>
            </a:r>
            <a:endParaRPr lang="en-US" sz="2000" dirty="0"/>
          </a:p>
        </p:txBody>
      </p:sp>
      <p:sp>
        <p:nvSpPr>
          <p:cNvPr id="32" name="TextBox 31"/>
          <p:cNvSpPr txBox="1"/>
          <p:nvPr/>
        </p:nvSpPr>
        <p:spPr>
          <a:xfrm>
            <a:off x="2732677" y="4463327"/>
            <a:ext cx="1360636" cy="1631216"/>
          </a:xfrm>
          <a:prstGeom prst="rect">
            <a:avLst/>
          </a:prstGeom>
          <a:noFill/>
        </p:spPr>
        <p:txBody>
          <a:bodyPr wrap="square" rtlCol="0">
            <a:spAutoFit/>
          </a:bodyPr>
          <a:lstStyle/>
          <a:p>
            <a:pPr algn="ctr"/>
            <a:r>
              <a:rPr lang="en-US" sz="2000" dirty="0" smtClean="0"/>
              <a:t>Designate internal and external coaches</a:t>
            </a:r>
            <a:endParaRPr lang="en-US" sz="2000" dirty="0"/>
          </a:p>
        </p:txBody>
      </p:sp>
      <p:sp>
        <p:nvSpPr>
          <p:cNvPr id="33" name="TextBox 32"/>
          <p:cNvSpPr txBox="1"/>
          <p:nvPr/>
        </p:nvSpPr>
        <p:spPr>
          <a:xfrm>
            <a:off x="4626048" y="4557067"/>
            <a:ext cx="1592893" cy="707886"/>
          </a:xfrm>
          <a:prstGeom prst="rect">
            <a:avLst/>
          </a:prstGeom>
          <a:noFill/>
        </p:spPr>
        <p:txBody>
          <a:bodyPr wrap="square" rtlCol="0">
            <a:spAutoFit/>
          </a:bodyPr>
          <a:lstStyle/>
          <a:p>
            <a:pPr algn="ctr"/>
            <a:r>
              <a:rPr lang="en-US" sz="2000" dirty="0" smtClean="0"/>
              <a:t>Professional Development</a:t>
            </a:r>
            <a:endParaRPr lang="en-US" sz="2000" dirty="0"/>
          </a:p>
        </p:txBody>
      </p:sp>
      <p:sp>
        <p:nvSpPr>
          <p:cNvPr id="34" name="TextBox 33"/>
          <p:cNvSpPr txBox="1"/>
          <p:nvPr/>
        </p:nvSpPr>
        <p:spPr>
          <a:xfrm>
            <a:off x="6648450" y="4709467"/>
            <a:ext cx="1581152" cy="400110"/>
          </a:xfrm>
          <a:prstGeom prst="rect">
            <a:avLst/>
          </a:prstGeom>
          <a:noFill/>
        </p:spPr>
        <p:txBody>
          <a:bodyPr wrap="square" rtlCol="0">
            <a:spAutoFit/>
          </a:bodyPr>
          <a:lstStyle/>
          <a:p>
            <a:pPr algn="ctr"/>
            <a:r>
              <a:rPr lang="en-US" sz="2000" dirty="0" smtClean="0"/>
              <a:t>Sustainability</a:t>
            </a:r>
            <a:endParaRPr lang="en-US" sz="2000" dirty="0"/>
          </a:p>
        </p:txBody>
      </p:sp>
    </p:spTree>
    <p:extLst>
      <p:ext uri="{BB962C8B-B14F-4D97-AF65-F5344CB8AC3E}">
        <p14:creationId xmlns:p14="http://schemas.microsoft.com/office/powerpoint/2010/main" val="290502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16757" y="3394256"/>
            <a:ext cx="4017642" cy="3213372"/>
            <a:chOff x="1414462" y="2391569"/>
            <a:chExt cx="2571749" cy="1543050"/>
          </a:xfrm>
          <a:scene3d>
            <a:camera prst="orthographicFront"/>
            <a:lightRig rig="flat" dir="t"/>
          </a:scene3d>
        </p:grpSpPr>
        <p:sp>
          <p:nvSpPr>
            <p:cNvPr id="6" name="Rectangle 5"/>
            <p:cNvSpPr/>
            <p:nvPr/>
          </p:nvSpPr>
          <p:spPr>
            <a:xfrm>
              <a:off x="1414462" y="2391569"/>
              <a:ext cx="2571749" cy="154305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Rectangle 6"/>
            <p:cNvSpPr/>
            <p:nvPr/>
          </p:nvSpPr>
          <p:spPr>
            <a:xfrm>
              <a:off x="1414462" y="2391569"/>
              <a:ext cx="2571749" cy="15430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p:txBody>
        </p:sp>
      </p:grpSp>
      <p:sp>
        <p:nvSpPr>
          <p:cNvPr id="2" name="Title 1"/>
          <p:cNvSpPr>
            <a:spLocks noGrp="1"/>
          </p:cNvSpPr>
          <p:nvPr>
            <p:ph type="title"/>
          </p:nvPr>
        </p:nvSpPr>
        <p:spPr/>
        <p:txBody>
          <a:bodyPr>
            <a:normAutofit fontScale="90000"/>
          </a:bodyPr>
          <a:lstStyle/>
          <a:p>
            <a:r>
              <a:rPr lang="en-US" dirty="0" smtClean="0"/>
              <a:t>Inclusion Performance Grant</a:t>
            </a:r>
            <a:br>
              <a:rPr lang="en-US" dirty="0" smtClean="0"/>
            </a:br>
            <a:r>
              <a:rPr lang="en-US" dirty="0" smtClean="0"/>
              <a:t>PBIS Option</a:t>
            </a:r>
            <a:endParaRPr lang="en-US" dirty="0"/>
          </a:p>
        </p:txBody>
      </p:sp>
      <p:sp>
        <p:nvSpPr>
          <p:cNvPr id="3" name="Content Placeholder 2"/>
          <p:cNvSpPr>
            <a:spLocks noGrp="1"/>
          </p:cNvSpPr>
          <p:nvPr>
            <p:ph idx="1"/>
          </p:nvPr>
        </p:nvSpPr>
        <p:spPr>
          <a:xfrm>
            <a:off x="304799" y="1981200"/>
            <a:ext cx="8229600" cy="3352800"/>
          </a:xfrm>
        </p:spPr>
        <p:txBody>
          <a:bodyPr/>
          <a:lstStyle/>
          <a:p>
            <a:r>
              <a:rPr lang="en-US" dirty="0" smtClean="0"/>
              <a:t>Beginning in 2014, programs could elect to implement PBIS as a strategy to support inclusion</a:t>
            </a:r>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51" t="2325" r="3451"/>
          <a:stretch/>
        </p:blipFill>
        <p:spPr bwMode="auto">
          <a:xfrm>
            <a:off x="4702629" y="3593433"/>
            <a:ext cx="3623511" cy="2905890"/>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167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Inclusion Performance Grant</a:t>
            </a:r>
            <a:br>
              <a:rPr lang="en-US" dirty="0"/>
            </a:br>
            <a:r>
              <a:rPr lang="en-US" dirty="0"/>
              <a:t>PBIS Option Requirements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83118304"/>
              </p:ext>
            </p:extLst>
          </p:nvPr>
        </p:nvGraphicFramePr>
        <p:xfrm>
          <a:off x="457200" y="1774371"/>
          <a:ext cx="28194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p:cNvSpPr txBox="1">
            <a:spLocks/>
          </p:cNvSpPr>
          <p:nvPr/>
        </p:nvSpPr>
        <p:spPr>
          <a:xfrm>
            <a:off x="3352800" y="1752600"/>
            <a:ext cx="5638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Identify at least one EC partner for implementation</a:t>
            </a:r>
          </a:p>
          <a:p>
            <a:r>
              <a:rPr lang="en-US" dirty="0" smtClean="0"/>
              <a:t>Commit to multi-year process</a:t>
            </a:r>
          </a:p>
          <a:p>
            <a:r>
              <a:rPr lang="en-US" dirty="0" smtClean="0"/>
              <a:t>Complete “Commitment to Fidelity Implementation”</a:t>
            </a:r>
          </a:p>
          <a:p>
            <a:r>
              <a:rPr lang="en-US" dirty="0" smtClean="0"/>
              <a:t>Identify a PBIS Facilitator</a:t>
            </a:r>
          </a:p>
          <a:p>
            <a:r>
              <a:rPr lang="en-US" dirty="0" smtClean="0"/>
              <a:t>Participate in on-going trainings</a:t>
            </a:r>
            <a:endParaRPr lang="en-US" dirty="0"/>
          </a:p>
        </p:txBody>
      </p:sp>
    </p:spTree>
    <p:extLst>
      <p:ext uri="{BB962C8B-B14F-4D97-AF65-F5344CB8AC3E}">
        <p14:creationId xmlns:p14="http://schemas.microsoft.com/office/powerpoint/2010/main" val="970889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Inclusion Performance Grant</a:t>
            </a:r>
            <a:br>
              <a:rPr lang="en-US" dirty="0" smtClean="0"/>
            </a:br>
            <a:r>
              <a:rPr lang="en-US" dirty="0" smtClean="0"/>
              <a:t>Self Evaluation	</a:t>
            </a:r>
            <a:endParaRPr lang="en-US" dirty="0"/>
          </a:p>
        </p:txBody>
      </p:sp>
      <p:grpSp>
        <p:nvGrpSpPr>
          <p:cNvPr id="7" name="Group 6"/>
          <p:cNvGrpSpPr/>
          <p:nvPr/>
        </p:nvGrpSpPr>
        <p:grpSpPr>
          <a:xfrm>
            <a:off x="381000" y="2262601"/>
            <a:ext cx="3299073" cy="3299073"/>
            <a:chOff x="3784892" y="613444"/>
            <a:chExt cx="3299073" cy="3299073"/>
          </a:xfrm>
          <a:scene3d>
            <a:camera prst="orthographicFront"/>
            <a:lightRig rig="flat" dir="t"/>
          </a:scene3d>
        </p:grpSpPr>
        <p:sp>
          <p:nvSpPr>
            <p:cNvPr id="8" name="Oval 7"/>
            <p:cNvSpPr/>
            <p:nvPr/>
          </p:nvSpPr>
          <p:spPr>
            <a:xfrm>
              <a:off x="3784892" y="613444"/>
              <a:ext cx="3299073" cy="3299073"/>
            </a:xfrm>
            <a:prstGeom prst="ellipse">
              <a:avLst/>
            </a:prstGeom>
            <a:ln>
              <a:solidFill>
                <a:schemeClr val="bg2">
                  <a:lumMod val="75000"/>
                </a:schemeClr>
              </a:solidFill>
            </a:ln>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9" name="Oval 4"/>
            <p:cNvSpPr/>
            <p:nvPr/>
          </p:nvSpPr>
          <p:spPr>
            <a:xfrm>
              <a:off x="4268030" y="1096582"/>
              <a:ext cx="2332797" cy="2332797"/>
            </a:xfrm>
            <a:prstGeom prst="rect">
              <a:avLst/>
            </a:prstGeom>
            <a:ln>
              <a:solidFill>
                <a:schemeClr val="bg2">
                  <a:lumMod val="7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p:txBody>
        </p:sp>
      </p:grpSp>
      <p:sp>
        <p:nvSpPr>
          <p:cNvPr id="10" name="Rectangle 9"/>
          <p:cNvSpPr/>
          <p:nvPr/>
        </p:nvSpPr>
        <p:spPr>
          <a:xfrm>
            <a:off x="658936" y="2881085"/>
            <a:ext cx="2743200" cy="2062103"/>
          </a:xfrm>
          <a:prstGeom prst="rect">
            <a:avLst/>
          </a:prstGeom>
        </p:spPr>
        <p:txBody>
          <a:bodyPr wrap="square">
            <a:spAutoFit/>
          </a:bodyPr>
          <a:lstStyle/>
          <a:p>
            <a:pPr algn="ctr"/>
            <a:r>
              <a:rPr lang="en-US" sz="3200" dirty="0"/>
              <a:t>Identification of strengths and needs related to:</a:t>
            </a:r>
          </a:p>
        </p:txBody>
      </p:sp>
      <p:grpSp>
        <p:nvGrpSpPr>
          <p:cNvPr id="11" name="Group 10"/>
          <p:cNvGrpSpPr/>
          <p:nvPr/>
        </p:nvGrpSpPr>
        <p:grpSpPr>
          <a:xfrm>
            <a:off x="4047055" y="2124939"/>
            <a:ext cx="556715" cy="529886"/>
            <a:chOff x="3499063" y="2660"/>
            <a:chExt cx="885880" cy="885880"/>
          </a:xfrm>
          <a:scene3d>
            <a:camera prst="orthographicFront"/>
            <a:lightRig rig="flat" dir="t"/>
          </a:scene3d>
        </p:grpSpPr>
        <p:sp>
          <p:nvSpPr>
            <p:cNvPr id="12" name="Oval 11"/>
            <p:cNvSpPr/>
            <p:nvPr/>
          </p:nvSpPr>
          <p:spPr>
            <a:xfrm>
              <a:off x="3499063" y="2660"/>
              <a:ext cx="885880" cy="885880"/>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Oval 4"/>
            <p:cNvSpPr/>
            <p:nvPr/>
          </p:nvSpPr>
          <p:spPr>
            <a:xfrm>
              <a:off x="3628797" y="132394"/>
              <a:ext cx="626412" cy="626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en-US" sz="4100" kern="1200" dirty="0"/>
            </a:p>
          </p:txBody>
        </p:sp>
      </p:grpSp>
      <p:grpSp>
        <p:nvGrpSpPr>
          <p:cNvPr id="14" name="Group 13"/>
          <p:cNvGrpSpPr/>
          <p:nvPr/>
        </p:nvGrpSpPr>
        <p:grpSpPr>
          <a:xfrm>
            <a:off x="4066873" y="2891743"/>
            <a:ext cx="595340" cy="595340"/>
            <a:chOff x="4156702" y="986886"/>
            <a:chExt cx="885880" cy="885880"/>
          </a:xfrm>
          <a:solidFill>
            <a:schemeClr val="accent4">
              <a:lumMod val="60000"/>
              <a:lumOff val="40000"/>
            </a:schemeClr>
          </a:solidFill>
          <a:scene3d>
            <a:camera prst="orthographicFront"/>
            <a:lightRig rig="flat" dir="t"/>
          </a:scene3d>
        </p:grpSpPr>
        <p:sp>
          <p:nvSpPr>
            <p:cNvPr id="15" name="Oval 14"/>
            <p:cNvSpPr/>
            <p:nvPr/>
          </p:nvSpPr>
          <p:spPr>
            <a:xfrm>
              <a:off x="4156702" y="986886"/>
              <a:ext cx="885880" cy="885880"/>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6" name="Oval 4"/>
            <p:cNvSpPr/>
            <p:nvPr/>
          </p:nvSpPr>
          <p:spPr>
            <a:xfrm>
              <a:off x="4286436" y="1116620"/>
              <a:ext cx="626412" cy="62641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en-US" sz="4100" kern="1200" dirty="0"/>
            </a:p>
          </p:txBody>
        </p:sp>
      </p:grpSp>
      <p:grpSp>
        <p:nvGrpSpPr>
          <p:cNvPr id="17" name="Group 16"/>
          <p:cNvGrpSpPr/>
          <p:nvPr/>
        </p:nvGrpSpPr>
        <p:grpSpPr>
          <a:xfrm>
            <a:off x="4093314" y="3674979"/>
            <a:ext cx="612131" cy="601194"/>
            <a:chOff x="4387634" y="2147859"/>
            <a:chExt cx="885880" cy="885880"/>
          </a:xfrm>
          <a:scene3d>
            <a:camera prst="orthographicFront"/>
            <a:lightRig rig="flat" dir="t"/>
          </a:scene3d>
        </p:grpSpPr>
        <p:sp>
          <p:nvSpPr>
            <p:cNvPr id="18" name="Oval 17"/>
            <p:cNvSpPr/>
            <p:nvPr/>
          </p:nvSpPr>
          <p:spPr>
            <a:xfrm>
              <a:off x="4387634" y="2147859"/>
              <a:ext cx="885880" cy="885880"/>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Oval 4"/>
            <p:cNvSpPr/>
            <p:nvPr/>
          </p:nvSpPr>
          <p:spPr>
            <a:xfrm>
              <a:off x="4517368" y="2277593"/>
              <a:ext cx="626412" cy="626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en-US" sz="4100" kern="1200" dirty="0"/>
            </a:p>
          </p:txBody>
        </p:sp>
      </p:grpSp>
      <p:grpSp>
        <p:nvGrpSpPr>
          <p:cNvPr id="20" name="Group 19"/>
          <p:cNvGrpSpPr/>
          <p:nvPr/>
        </p:nvGrpSpPr>
        <p:grpSpPr>
          <a:xfrm>
            <a:off x="4110121" y="4532532"/>
            <a:ext cx="603629" cy="546004"/>
            <a:chOff x="3499063" y="4293058"/>
            <a:chExt cx="885880" cy="885880"/>
          </a:xfrm>
          <a:scene3d>
            <a:camera prst="orthographicFront"/>
            <a:lightRig rig="flat" dir="t"/>
          </a:scene3d>
        </p:grpSpPr>
        <p:sp>
          <p:nvSpPr>
            <p:cNvPr id="21" name="Oval 20"/>
            <p:cNvSpPr/>
            <p:nvPr/>
          </p:nvSpPr>
          <p:spPr>
            <a:xfrm>
              <a:off x="3499063" y="4293058"/>
              <a:ext cx="885880" cy="885880"/>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2" name="Oval 4"/>
            <p:cNvSpPr/>
            <p:nvPr/>
          </p:nvSpPr>
          <p:spPr>
            <a:xfrm>
              <a:off x="3628797" y="4422792"/>
              <a:ext cx="626412" cy="626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en-US" sz="4100" kern="1200" dirty="0"/>
            </a:p>
          </p:txBody>
        </p:sp>
      </p:grpSp>
      <p:grpSp>
        <p:nvGrpSpPr>
          <p:cNvPr id="23" name="Group 22"/>
          <p:cNvGrpSpPr/>
          <p:nvPr/>
        </p:nvGrpSpPr>
        <p:grpSpPr>
          <a:xfrm>
            <a:off x="4147448" y="5845286"/>
            <a:ext cx="556715" cy="529886"/>
            <a:chOff x="3499063" y="2660"/>
            <a:chExt cx="885880" cy="885880"/>
          </a:xfrm>
          <a:scene3d>
            <a:camera prst="orthographicFront"/>
            <a:lightRig rig="flat" dir="t"/>
          </a:scene3d>
        </p:grpSpPr>
        <p:sp>
          <p:nvSpPr>
            <p:cNvPr id="24" name="Oval 23"/>
            <p:cNvSpPr/>
            <p:nvPr/>
          </p:nvSpPr>
          <p:spPr>
            <a:xfrm>
              <a:off x="3499063" y="2660"/>
              <a:ext cx="885880" cy="885880"/>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5" name="Oval 4"/>
            <p:cNvSpPr/>
            <p:nvPr/>
          </p:nvSpPr>
          <p:spPr>
            <a:xfrm>
              <a:off x="3628797" y="132394"/>
              <a:ext cx="626412" cy="626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endParaRPr lang="en-US" sz="4100" kern="1200" dirty="0"/>
            </a:p>
          </p:txBody>
        </p:sp>
      </p:grpSp>
      <p:sp>
        <p:nvSpPr>
          <p:cNvPr id="26" name="TextBox 25"/>
          <p:cNvSpPr txBox="1"/>
          <p:nvPr/>
        </p:nvSpPr>
        <p:spPr>
          <a:xfrm>
            <a:off x="4876800" y="2112058"/>
            <a:ext cx="2818001" cy="523220"/>
          </a:xfrm>
          <a:prstGeom prst="rect">
            <a:avLst/>
          </a:prstGeom>
          <a:noFill/>
        </p:spPr>
        <p:txBody>
          <a:bodyPr wrap="square" rtlCol="0">
            <a:spAutoFit/>
          </a:bodyPr>
          <a:lstStyle/>
          <a:p>
            <a:r>
              <a:rPr lang="en-US" sz="2800" dirty="0" smtClean="0"/>
              <a:t>Access</a:t>
            </a:r>
            <a:endParaRPr lang="en-US" sz="2800" dirty="0"/>
          </a:p>
        </p:txBody>
      </p:sp>
      <p:sp>
        <p:nvSpPr>
          <p:cNvPr id="27" name="TextBox 26"/>
          <p:cNvSpPr txBox="1"/>
          <p:nvPr/>
        </p:nvSpPr>
        <p:spPr>
          <a:xfrm>
            <a:off x="4876798" y="2838835"/>
            <a:ext cx="2818001" cy="523220"/>
          </a:xfrm>
          <a:prstGeom prst="rect">
            <a:avLst/>
          </a:prstGeom>
          <a:noFill/>
        </p:spPr>
        <p:txBody>
          <a:bodyPr wrap="square" rtlCol="0">
            <a:spAutoFit/>
          </a:bodyPr>
          <a:lstStyle/>
          <a:p>
            <a:r>
              <a:rPr lang="en-US" sz="2800" dirty="0" smtClean="0"/>
              <a:t>Participation</a:t>
            </a:r>
            <a:endParaRPr lang="en-US" sz="2800" dirty="0"/>
          </a:p>
        </p:txBody>
      </p:sp>
      <p:sp>
        <p:nvSpPr>
          <p:cNvPr id="28" name="TextBox 27"/>
          <p:cNvSpPr txBox="1"/>
          <p:nvPr/>
        </p:nvSpPr>
        <p:spPr>
          <a:xfrm>
            <a:off x="4887686" y="3676732"/>
            <a:ext cx="2818001" cy="523220"/>
          </a:xfrm>
          <a:prstGeom prst="rect">
            <a:avLst/>
          </a:prstGeom>
          <a:noFill/>
        </p:spPr>
        <p:txBody>
          <a:bodyPr wrap="square" rtlCol="0">
            <a:spAutoFit/>
          </a:bodyPr>
          <a:lstStyle/>
          <a:p>
            <a:r>
              <a:rPr lang="en-US" sz="2800" dirty="0" smtClean="0"/>
              <a:t>Supports</a:t>
            </a:r>
            <a:endParaRPr lang="en-US" sz="2800" dirty="0"/>
          </a:p>
        </p:txBody>
      </p:sp>
      <p:sp>
        <p:nvSpPr>
          <p:cNvPr id="29" name="TextBox 28"/>
          <p:cNvSpPr txBox="1"/>
          <p:nvPr/>
        </p:nvSpPr>
        <p:spPr>
          <a:xfrm>
            <a:off x="4887686" y="4423290"/>
            <a:ext cx="3864428" cy="1200329"/>
          </a:xfrm>
          <a:prstGeom prst="rect">
            <a:avLst/>
          </a:prstGeom>
          <a:noFill/>
        </p:spPr>
        <p:txBody>
          <a:bodyPr wrap="square" rtlCol="0">
            <a:spAutoFit/>
          </a:bodyPr>
          <a:lstStyle/>
          <a:p>
            <a:r>
              <a:rPr lang="en-US" sz="2400" dirty="0" smtClean="0"/>
              <a:t>Aligned with DEC/NAEYC Position Statement on Inclusion</a:t>
            </a:r>
            <a:endParaRPr lang="en-US" sz="2400" dirty="0"/>
          </a:p>
        </p:txBody>
      </p:sp>
      <p:sp>
        <p:nvSpPr>
          <p:cNvPr id="30" name="TextBox 29"/>
          <p:cNvSpPr txBox="1"/>
          <p:nvPr/>
        </p:nvSpPr>
        <p:spPr>
          <a:xfrm>
            <a:off x="4876798" y="5825698"/>
            <a:ext cx="3864428" cy="830997"/>
          </a:xfrm>
          <a:prstGeom prst="rect">
            <a:avLst/>
          </a:prstGeom>
          <a:noFill/>
        </p:spPr>
        <p:txBody>
          <a:bodyPr wrap="square" rtlCol="0">
            <a:spAutoFit/>
          </a:bodyPr>
          <a:lstStyle/>
          <a:p>
            <a:r>
              <a:rPr lang="en-US" sz="2400" dirty="0" smtClean="0"/>
              <a:t>Aligned with DEC Recommended Practices</a:t>
            </a:r>
            <a:endParaRPr lang="en-US" sz="2400" dirty="0"/>
          </a:p>
        </p:txBody>
      </p:sp>
    </p:spTree>
    <p:extLst>
      <p:ext uri="{BB962C8B-B14F-4D97-AF65-F5344CB8AC3E}">
        <p14:creationId xmlns:p14="http://schemas.microsoft.com/office/powerpoint/2010/main" val="5038305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n:\ECTA Center\Presentations\2014 - inclusion\inclusion01\01.mp3"/>
  <p:tag name="PPSNARRATION" val="1,-328291827,N:\ECTA Center\Presentations\2014 - inclusion\inclusion01\inclusion-2014-10-5.ppc"/>
</p:tagLst>
</file>

<file path=ppt/tags/tag2.xml><?xml version="1.0" encoding="utf-8"?>
<p:tagLst xmlns:a="http://schemas.openxmlformats.org/drawingml/2006/main" xmlns:r="http://schemas.openxmlformats.org/officeDocument/2006/relationships" xmlns:p="http://schemas.openxmlformats.org/presentationml/2006/main">
  <p:tag name="PPSNARRATIONPROPS" val="n:\ECTA Center\Presentations\2014 - inclusion\inclusion01\02.mp3"/>
  <p:tag name="PPSNARRATION" val="2,-328291827,N:\ECTA Center\Presentations\2014 - inclusion\inclusion01\inclusion-2014-10-5.ppc"/>
</p:tagLst>
</file>

<file path=ppt/tags/tag3.xml><?xml version="1.0" encoding="utf-8"?>
<p:tagLst xmlns:a="http://schemas.openxmlformats.org/drawingml/2006/main" xmlns:r="http://schemas.openxmlformats.org/officeDocument/2006/relationships" xmlns:p="http://schemas.openxmlformats.org/presentationml/2006/main">
  <p:tag name="PPSNARRATIONPROPS" val="n:\ECTA Center\Presentations\ECTA Sting.mp3"/>
  <p:tag name="PPSNARRATION" val="39,-328291827,N:\ECTA Center\Presentations\2014 - inclusion\inclusion01\inclusion-2014-10-5.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874</TotalTime>
  <Words>3067</Words>
  <Application>Microsoft Office PowerPoint</Application>
  <PresentationFormat>On-screen Show (4:3)</PresentationFormat>
  <Paragraphs>377</Paragraphs>
  <Slides>39</Slides>
  <Notes>39</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Office Theme</vt:lpstr>
      <vt:lpstr>1_Office Theme</vt:lpstr>
      <vt:lpstr>Custom Design</vt:lpstr>
      <vt:lpstr>2_Office Theme</vt:lpstr>
      <vt:lpstr>3_Office Theme</vt:lpstr>
      <vt:lpstr>       Webinar Series 1 Supporting the Inclusion    of Young Children with                Disabilities  Session 2:  State Strategies to  Promote Inclusive Practices          February 17th, 2015</vt:lpstr>
      <vt:lpstr>Objectives </vt:lpstr>
      <vt:lpstr> </vt:lpstr>
      <vt:lpstr>Inclusion Supports</vt:lpstr>
      <vt:lpstr>Inclusion Performance Grants</vt:lpstr>
      <vt:lpstr>PowerPoint Presentation</vt:lpstr>
      <vt:lpstr>Inclusion Performance Grant PBIS Option</vt:lpstr>
      <vt:lpstr>Inclusion Performance Grant PBIS Option Requirements</vt:lpstr>
      <vt:lpstr>Inclusion Performance Grant Self Evaluation </vt:lpstr>
      <vt:lpstr>Inclusion Performance Grant Self Evaluation</vt:lpstr>
      <vt:lpstr>Inclusion Performance Grant Action Plan</vt:lpstr>
      <vt:lpstr>Inclusion Performance Grant Action Plan</vt:lpstr>
      <vt:lpstr>Inclusion Performance Grant Support</vt:lpstr>
      <vt:lpstr>Inclusion Performance Grant Ongoing Support</vt:lpstr>
      <vt:lpstr>PowerPoint Presentation</vt:lpstr>
      <vt:lpstr>Inclusion Performance Grant Results</vt:lpstr>
      <vt:lpstr>Inclusion Performance Grant Data</vt:lpstr>
      <vt:lpstr>Inclusion Performance Grant Data</vt:lpstr>
      <vt:lpstr>Inclusion Performance Grant Data</vt:lpstr>
      <vt:lpstr>Questions?</vt:lpstr>
      <vt:lpstr> </vt:lpstr>
      <vt:lpstr>PowerPoint Presentation</vt:lpstr>
      <vt:lpstr>Reporting Indicator 6</vt:lpstr>
      <vt:lpstr>PowerPoint Presentation</vt:lpstr>
      <vt:lpstr>PowerPoint Presentation</vt:lpstr>
      <vt:lpstr>PowerPoint Presentation</vt:lpstr>
      <vt:lpstr>PowerPoint Presentation</vt:lpstr>
      <vt:lpstr>PowerPoint Presentation</vt:lpstr>
      <vt:lpstr>PowerPoint Presentation</vt:lpstr>
      <vt:lpstr>Results Driven Accountability</vt:lpstr>
      <vt:lpstr>PowerPoint Presentation</vt:lpstr>
      <vt:lpstr>PowerPoint Presentation</vt:lpstr>
      <vt:lpstr>PowerPoint Presentation</vt:lpstr>
      <vt:lpstr>PowerPoint Presentation</vt:lpstr>
      <vt:lpstr>Questions?</vt:lpstr>
      <vt:lpstr>New Resources! http://ectacenter.org/topics/inclusion/default.asp  1. TA Project and National Association Professional Development Resources to Support Inclusion  2. State Professional Development Resources to Support Inclusion  3. Supporting Inclusive Practices: Professional Development Resources    </vt:lpstr>
      <vt:lpstr> Have you come up with  one new idea from today’s call  that you would like to  explore further?  If so, what is it? </vt:lpstr>
      <vt:lpstr>Contact Information  James Coyle: jecoyle@pa.gov Patti Wirick: pwirick@atlanticbb.net Vivian James: vivian.James@dpi.nc.gov Robin Rooney: robin.rooney@unc.edu Shelley de  Fosset: shelley.defosset@elcta.org Megan Vihn: megan.vinh@unc.edu Katy McCullough: katy.mccullough@unc.edu </vt:lpstr>
      <vt:lpstr>Thank you for your attention!</vt:lpstr>
    </vt:vector>
  </TitlesOfParts>
  <Company>PaTTAN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Webinar Session 2: State Strategies to Promote Inclusive Practices</dc:title>
  <dc:creator>Windows User</dc:creator>
  <cp:lastModifiedBy>Kathy Whaley</cp:lastModifiedBy>
  <cp:revision>101</cp:revision>
  <cp:lastPrinted>2015-02-06T16:52:43Z</cp:lastPrinted>
  <dcterms:created xsi:type="dcterms:W3CDTF">2015-01-16T14:05:28Z</dcterms:created>
  <dcterms:modified xsi:type="dcterms:W3CDTF">2015-04-29T18:51:16Z</dcterms:modified>
</cp:coreProperties>
</file>