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401" r:id="rId2"/>
    <p:sldId id="403" r:id="rId3"/>
    <p:sldId id="405" r:id="rId4"/>
    <p:sldId id="282" r:id="rId5"/>
    <p:sldId id="288" r:id="rId6"/>
    <p:sldId id="382" r:id="rId7"/>
    <p:sldId id="373" r:id="rId8"/>
    <p:sldId id="376" r:id="rId9"/>
    <p:sldId id="352" r:id="rId10"/>
    <p:sldId id="358" r:id="rId11"/>
    <p:sldId id="353" r:id="rId12"/>
    <p:sldId id="379" r:id="rId13"/>
    <p:sldId id="354" r:id="rId14"/>
    <p:sldId id="375" r:id="rId15"/>
    <p:sldId id="355" r:id="rId16"/>
    <p:sldId id="361" r:id="rId17"/>
    <p:sldId id="362" r:id="rId18"/>
    <p:sldId id="374" r:id="rId19"/>
    <p:sldId id="406" r:id="rId20"/>
    <p:sldId id="407" r:id="rId21"/>
    <p:sldId id="408" r:id="rId22"/>
    <p:sldId id="396" r:id="rId23"/>
    <p:sldId id="357" r:id="rId24"/>
    <p:sldId id="421" r:id="rId25"/>
    <p:sldId id="410" r:id="rId26"/>
    <p:sldId id="411" r:id="rId27"/>
    <p:sldId id="412" r:id="rId28"/>
    <p:sldId id="413" r:id="rId29"/>
    <p:sldId id="414" r:id="rId30"/>
    <p:sldId id="416" r:id="rId31"/>
    <p:sldId id="415" r:id="rId32"/>
    <p:sldId id="418" r:id="rId33"/>
    <p:sldId id="419" r:id="rId34"/>
    <p:sldId id="420" r:id="rId35"/>
    <p:sldId id="409" r:id="rId36"/>
    <p:sldId id="371" r:id="rId37"/>
    <p:sldId id="372" r:id="rId38"/>
    <p:sldId id="367" r:id="rId39"/>
    <p:sldId id="369" r:id="rId40"/>
    <p:sldId id="422" r:id="rId41"/>
    <p:sldId id="423" r:id="rId42"/>
    <p:sldId id="424" r:id="rId43"/>
    <p:sldId id="425" r:id="rId44"/>
    <p:sldId id="426" r:id="rId45"/>
    <p:sldId id="386" r:id="rId46"/>
    <p:sldId id="291" r:id="rId47"/>
    <p:sldId id="384" r:id="rId48"/>
    <p:sldId id="385" r:id="rId49"/>
    <p:sldId id="269" r:id="rId50"/>
  </p:sldIdLst>
  <p:sldSz cx="9144000" cy="6858000" type="screen4x3"/>
  <p:notesSz cx="7102475" cy="93884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63DF59-F0A2-4744-8D0E-F056A3117AFA}">
          <p14:sldIdLst/>
        </p14:section>
        <p14:section name="Untitled Section" id="{259D238A-E040-418F-8572-55C8743ABC75}">
          <p14:sldIdLst>
            <p14:sldId id="401"/>
            <p14:sldId id="403"/>
            <p14:sldId id="405"/>
            <p14:sldId id="282"/>
            <p14:sldId id="288"/>
            <p14:sldId id="382"/>
            <p14:sldId id="373"/>
            <p14:sldId id="376"/>
            <p14:sldId id="352"/>
            <p14:sldId id="358"/>
            <p14:sldId id="353"/>
            <p14:sldId id="379"/>
            <p14:sldId id="354"/>
            <p14:sldId id="375"/>
            <p14:sldId id="355"/>
            <p14:sldId id="361"/>
            <p14:sldId id="362"/>
            <p14:sldId id="374"/>
            <p14:sldId id="406"/>
            <p14:sldId id="407"/>
            <p14:sldId id="408"/>
            <p14:sldId id="396"/>
            <p14:sldId id="357"/>
            <p14:sldId id="421"/>
            <p14:sldId id="410"/>
            <p14:sldId id="411"/>
            <p14:sldId id="412"/>
            <p14:sldId id="413"/>
            <p14:sldId id="414"/>
            <p14:sldId id="416"/>
            <p14:sldId id="415"/>
            <p14:sldId id="418"/>
            <p14:sldId id="419"/>
            <p14:sldId id="420"/>
            <p14:sldId id="409"/>
            <p14:sldId id="371"/>
            <p14:sldId id="372"/>
            <p14:sldId id="367"/>
            <p14:sldId id="369"/>
            <p14:sldId id="422"/>
            <p14:sldId id="423"/>
            <p14:sldId id="424"/>
            <p14:sldId id="425"/>
            <p14:sldId id="426"/>
            <p14:sldId id="386"/>
            <p14:sldId id="291"/>
            <p14:sldId id="384"/>
            <p14:sldId id="385"/>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ED3532"/>
    <a:srgbClr val="56A0D3"/>
    <a:srgbClr val="D3E6F3"/>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729" autoAdjust="0"/>
  </p:normalViewPr>
  <p:slideViewPr>
    <p:cSldViewPr>
      <p:cViewPr varScale="1">
        <p:scale>
          <a:sx n="81" d="100"/>
          <a:sy n="81" d="100"/>
        </p:scale>
        <p:origin x="57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14"/>
    </p:cViewPr>
  </p:sorterViewPr>
  <p:notesViewPr>
    <p:cSldViewPr>
      <p:cViewPr varScale="1">
        <p:scale>
          <a:sx n="71" d="100"/>
          <a:sy n="71" d="100"/>
        </p:scale>
        <p:origin x="-327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3AF97-7F51-423C-B92E-82C1C9619683}" type="doc">
      <dgm:prSet loTypeId="urn:microsoft.com/office/officeart/2005/8/layout/hList7" loCatId="list" qsTypeId="urn:microsoft.com/office/officeart/2005/8/quickstyle/simple1" qsCatId="simple" csTypeId="urn:microsoft.com/office/officeart/2005/8/colors/accent1_2" csCatId="accent1" phldr="1"/>
      <dgm:spPr/>
    </dgm:pt>
    <dgm:pt modelId="{F9411367-59A0-48BE-A101-22B93C7608B8}">
      <dgm:prSet phldrT="[Text]"/>
      <dgm:spPr>
        <a:solidFill>
          <a:schemeClr val="accent6">
            <a:lumMod val="75000"/>
          </a:schemeClr>
        </a:solidFill>
      </dgm:spPr>
      <dgm:t>
        <a:bodyPr/>
        <a:lstStyle/>
        <a:p>
          <a:r>
            <a:rPr lang="en-US" dirty="0" smtClean="0"/>
            <a:t>Involve</a:t>
          </a:r>
          <a:endParaRPr lang="en-US" dirty="0"/>
        </a:p>
      </dgm:t>
      <dgm:extLst>
        <a:ext uri="{E40237B7-FDA0-4F09-8148-C483321AD2D9}">
          <dgm14:cNvPr xmlns:dgm14="http://schemas.microsoft.com/office/drawing/2010/diagram" id="0" name="" descr="Involve"/>
        </a:ext>
      </dgm:extLst>
    </dgm:pt>
    <dgm:pt modelId="{9BAAADDC-6248-48AD-8722-E0F3276219F0}" type="parTrans" cxnId="{135D9393-B8EB-434C-B17F-42608972A7A1}">
      <dgm:prSet/>
      <dgm:spPr/>
      <dgm:t>
        <a:bodyPr/>
        <a:lstStyle/>
        <a:p>
          <a:endParaRPr lang="en-US"/>
        </a:p>
      </dgm:t>
    </dgm:pt>
    <dgm:pt modelId="{8A1F68B4-3A32-4923-8650-E321A0D68EFF}" type="sibTrans" cxnId="{135D9393-B8EB-434C-B17F-42608972A7A1}">
      <dgm:prSet/>
      <dgm:spPr/>
      <dgm:t>
        <a:bodyPr/>
        <a:lstStyle/>
        <a:p>
          <a:endParaRPr lang="en-US"/>
        </a:p>
      </dgm:t>
    </dgm:pt>
    <dgm:pt modelId="{98780F55-98EE-4045-B0F1-436EE65CD197}">
      <dgm:prSet phldrT="[Text]"/>
      <dgm:spPr>
        <a:solidFill>
          <a:schemeClr val="accent3">
            <a:lumMod val="75000"/>
          </a:schemeClr>
        </a:solidFill>
      </dgm:spPr>
      <dgm:t>
        <a:bodyPr/>
        <a:lstStyle/>
        <a:p>
          <a:r>
            <a:rPr lang="en-US" dirty="0" smtClean="0"/>
            <a:t>Engage</a:t>
          </a:r>
          <a:endParaRPr lang="en-US" dirty="0"/>
        </a:p>
      </dgm:t>
      <dgm:extLst>
        <a:ext uri="{E40237B7-FDA0-4F09-8148-C483321AD2D9}">
          <dgm14:cNvPr xmlns:dgm14="http://schemas.microsoft.com/office/drawing/2010/diagram" id="0" name="" descr="Engage"/>
        </a:ext>
      </dgm:extLst>
    </dgm:pt>
    <dgm:pt modelId="{FB37493D-626E-4DC6-BEBC-212262631AF5}" type="parTrans" cxnId="{20946EC2-B5AF-4582-9561-D860B2A7E3ED}">
      <dgm:prSet/>
      <dgm:spPr/>
      <dgm:t>
        <a:bodyPr/>
        <a:lstStyle/>
        <a:p>
          <a:endParaRPr lang="en-US"/>
        </a:p>
      </dgm:t>
    </dgm:pt>
    <dgm:pt modelId="{7E5E4A6D-DA41-490C-87A5-FBF31DC362AC}" type="sibTrans" cxnId="{20946EC2-B5AF-4582-9561-D860B2A7E3ED}">
      <dgm:prSet/>
      <dgm:spPr/>
      <dgm:t>
        <a:bodyPr/>
        <a:lstStyle/>
        <a:p>
          <a:endParaRPr lang="en-US"/>
        </a:p>
      </dgm:t>
    </dgm:pt>
    <dgm:pt modelId="{EED52403-6D33-4658-A548-8AA883A7A4F9}">
      <dgm:prSet phldrT="[Text]"/>
      <dgm:spPr>
        <a:solidFill>
          <a:schemeClr val="tx2">
            <a:lumMod val="75000"/>
          </a:schemeClr>
        </a:solidFill>
        <a:ln>
          <a:solidFill>
            <a:schemeClr val="tx2">
              <a:lumMod val="75000"/>
            </a:schemeClr>
          </a:solidFill>
        </a:ln>
      </dgm:spPr>
      <dgm:t>
        <a:bodyPr/>
        <a:lstStyle/>
        <a:p>
          <a:r>
            <a:rPr lang="en-US" dirty="0" smtClean="0"/>
            <a:t>Partner</a:t>
          </a:r>
          <a:endParaRPr lang="en-US" dirty="0"/>
        </a:p>
      </dgm:t>
      <dgm:extLst>
        <a:ext uri="{E40237B7-FDA0-4F09-8148-C483321AD2D9}">
          <dgm14:cNvPr xmlns:dgm14="http://schemas.microsoft.com/office/drawing/2010/diagram" id="0" name="" descr="Partner"/>
        </a:ext>
      </dgm:extLst>
    </dgm:pt>
    <dgm:pt modelId="{A15370CB-5644-4D2C-ACE7-9F4CB2A6E1EB}" type="parTrans" cxnId="{F81B6B84-AA1B-4206-8034-90C075E9DF4F}">
      <dgm:prSet/>
      <dgm:spPr/>
      <dgm:t>
        <a:bodyPr/>
        <a:lstStyle/>
        <a:p>
          <a:endParaRPr lang="en-US"/>
        </a:p>
      </dgm:t>
    </dgm:pt>
    <dgm:pt modelId="{F14D35BD-0B75-407C-801A-AEBFB9B634C1}" type="sibTrans" cxnId="{F81B6B84-AA1B-4206-8034-90C075E9DF4F}">
      <dgm:prSet/>
      <dgm:spPr/>
      <dgm:t>
        <a:bodyPr/>
        <a:lstStyle/>
        <a:p>
          <a:endParaRPr lang="en-US"/>
        </a:p>
      </dgm:t>
    </dgm:pt>
    <dgm:pt modelId="{EF23D8DA-930C-41E9-B1B1-A6E59019CDBD}" type="pres">
      <dgm:prSet presAssocID="{8A73AF97-7F51-423C-B92E-82C1C9619683}" presName="Name0" presStyleCnt="0">
        <dgm:presLayoutVars>
          <dgm:dir/>
          <dgm:resizeHandles val="exact"/>
        </dgm:presLayoutVars>
      </dgm:prSet>
      <dgm:spPr/>
    </dgm:pt>
    <dgm:pt modelId="{10DFEDCE-18B9-4524-AF83-3BEACFA22D03}" type="pres">
      <dgm:prSet presAssocID="{8A73AF97-7F51-423C-B92E-82C1C9619683}" presName="fgShape" presStyleLbl="fgShp" presStyleIdx="0" presStyleCnt="1" custScaleY="166667" custLinFactNeighborX="0" custLinFactNeighborY="-42759"/>
      <dgm:spPr/>
    </dgm:pt>
    <dgm:pt modelId="{6B06142B-0F60-479B-B969-58E3D135119A}" type="pres">
      <dgm:prSet presAssocID="{8A73AF97-7F51-423C-B92E-82C1C9619683}" presName="linComp" presStyleCnt="0"/>
      <dgm:spPr/>
    </dgm:pt>
    <dgm:pt modelId="{1DF7575B-5790-47E9-B4AD-1E6EF803A7F7}" type="pres">
      <dgm:prSet presAssocID="{F9411367-59A0-48BE-A101-22B93C7608B8}" presName="compNode" presStyleCnt="0"/>
      <dgm:spPr/>
    </dgm:pt>
    <dgm:pt modelId="{0DC2994E-100A-40F6-A33A-6849053CE112}" type="pres">
      <dgm:prSet presAssocID="{F9411367-59A0-48BE-A101-22B93C7608B8}" presName="bkgdShape" presStyleLbl="node1" presStyleIdx="0" presStyleCnt="3" custLinFactNeighborX="527"/>
      <dgm:spPr/>
      <dgm:t>
        <a:bodyPr/>
        <a:lstStyle/>
        <a:p>
          <a:endParaRPr lang="en-US"/>
        </a:p>
      </dgm:t>
    </dgm:pt>
    <dgm:pt modelId="{F68F200D-AA4C-46EB-BCAE-7E4E0EBCD2F1}" type="pres">
      <dgm:prSet presAssocID="{F9411367-59A0-48BE-A101-22B93C7608B8}" presName="nodeTx" presStyleLbl="node1" presStyleIdx="0" presStyleCnt="3">
        <dgm:presLayoutVars>
          <dgm:bulletEnabled val="1"/>
        </dgm:presLayoutVars>
      </dgm:prSet>
      <dgm:spPr/>
      <dgm:t>
        <a:bodyPr/>
        <a:lstStyle/>
        <a:p>
          <a:endParaRPr lang="en-US"/>
        </a:p>
      </dgm:t>
    </dgm:pt>
    <dgm:pt modelId="{B0841430-F629-4F9A-99FC-A9D03962F0A3}" type="pres">
      <dgm:prSet presAssocID="{F9411367-59A0-48BE-A101-22B93C7608B8}" presName="invisiNode" presStyleLbl="node1" presStyleIdx="0" presStyleCnt="3"/>
      <dgm:spPr/>
    </dgm:pt>
    <dgm:pt modelId="{02A13260-12A5-43FC-B924-FE53CB61530D}" type="pres">
      <dgm:prSet presAssocID="{F9411367-59A0-48BE-A101-22B93C7608B8}" presName="imagNode" presStyleLbl="fgImgPlace1" presStyleIdx="0" presStyleCnt="3" custScaleX="145379" custScaleY="126727" custLinFactNeighborX="5139" custLinFactNeighborY="32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descr="This chart lists some of the components of working with families, which includes involving, engaging, and partnering with families. "/>
        </a:ext>
      </dgm:extLst>
    </dgm:pt>
    <dgm:pt modelId="{47B7ACE3-0A77-4C0F-A21B-E4F81C5EA724}" type="pres">
      <dgm:prSet presAssocID="{8A1F68B4-3A32-4923-8650-E321A0D68EFF}" presName="sibTrans" presStyleLbl="sibTrans2D1" presStyleIdx="0" presStyleCnt="0"/>
      <dgm:spPr/>
      <dgm:t>
        <a:bodyPr/>
        <a:lstStyle/>
        <a:p>
          <a:endParaRPr lang="en-US"/>
        </a:p>
      </dgm:t>
    </dgm:pt>
    <dgm:pt modelId="{93E0825D-8C92-4145-A159-FA041DAE8270}" type="pres">
      <dgm:prSet presAssocID="{98780F55-98EE-4045-B0F1-436EE65CD197}" presName="compNode" presStyleCnt="0"/>
      <dgm:spPr/>
    </dgm:pt>
    <dgm:pt modelId="{AEFF33F7-E7EB-4A3D-97D6-0683E830FCBE}" type="pres">
      <dgm:prSet presAssocID="{98780F55-98EE-4045-B0F1-436EE65CD197}" presName="bkgdShape" presStyleLbl="node1" presStyleIdx="1" presStyleCnt="3"/>
      <dgm:spPr/>
      <dgm:t>
        <a:bodyPr/>
        <a:lstStyle/>
        <a:p>
          <a:endParaRPr lang="en-US"/>
        </a:p>
      </dgm:t>
    </dgm:pt>
    <dgm:pt modelId="{7218C477-92FF-4DA6-9DB1-200D0A040583}" type="pres">
      <dgm:prSet presAssocID="{98780F55-98EE-4045-B0F1-436EE65CD197}" presName="nodeTx" presStyleLbl="node1" presStyleIdx="1" presStyleCnt="3">
        <dgm:presLayoutVars>
          <dgm:bulletEnabled val="1"/>
        </dgm:presLayoutVars>
      </dgm:prSet>
      <dgm:spPr/>
      <dgm:t>
        <a:bodyPr/>
        <a:lstStyle/>
        <a:p>
          <a:endParaRPr lang="en-US"/>
        </a:p>
      </dgm:t>
    </dgm:pt>
    <dgm:pt modelId="{5223D1EF-4189-490E-BD60-8743E18D7E4E}" type="pres">
      <dgm:prSet presAssocID="{98780F55-98EE-4045-B0F1-436EE65CD197}" presName="invisiNode" presStyleLbl="node1" presStyleIdx="1" presStyleCnt="3"/>
      <dgm:spPr/>
    </dgm:pt>
    <dgm:pt modelId="{1331E61B-B24D-4404-B6DE-0BFCC0A0AF64}" type="pres">
      <dgm:prSet presAssocID="{98780F55-98EE-4045-B0F1-436EE65CD197}" presName="imagNode" presStyleLbl="fgImgPlace1" presStyleIdx="1" presStyleCnt="3" custScaleX="153864" custScaleY="126727"/>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This chart lists some of the components of working with families, which includes involving, engaging, and partnering with families. "/>
        </a:ext>
      </dgm:extLst>
    </dgm:pt>
    <dgm:pt modelId="{B63A4A6B-CC21-44F4-A4DF-DCD56DA5228E}" type="pres">
      <dgm:prSet presAssocID="{7E5E4A6D-DA41-490C-87A5-FBF31DC362AC}" presName="sibTrans" presStyleLbl="sibTrans2D1" presStyleIdx="0" presStyleCnt="0"/>
      <dgm:spPr/>
      <dgm:t>
        <a:bodyPr/>
        <a:lstStyle/>
        <a:p>
          <a:endParaRPr lang="en-US"/>
        </a:p>
      </dgm:t>
    </dgm:pt>
    <dgm:pt modelId="{9D1AC9D4-BF36-4A60-A8F3-11EE3F49801B}" type="pres">
      <dgm:prSet presAssocID="{EED52403-6D33-4658-A548-8AA883A7A4F9}" presName="compNode" presStyleCnt="0"/>
      <dgm:spPr/>
    </dgm:pt>
    <dgm:pt modelId="{94690797-1D9F-4DF3-8111-2DF7EAC44495}" type="pres">
      <dgm:prSet presAssocID="{EED52403-6D33-4658-A548-8AA883A7A4F9}" presName="bkgdShape" presStyleLbl="node1" presStyleIdx="2" presStyleCnt="3"/>
      <dgm:spPr/>
      <dgm:t>
        <a:bodyPr/>
        <a:lstStyle/>
        <a:p>
          <a:endParaRPr lang="en-US"/>
        </a:p>
      </dgm:t>
    </dgm:pt>
    <dgm:pt modelId="{F7A386A4-535B-4B84-9131-66FC9F993689}" type="pres">
      <dgm:prSet presAssocID="{EED52403-6D33-4658-A548-8AA883A7A4F9}" presName="nodeTx" presStyleLbl="node1" presStyleIdx="2" presStyleCnt="3">
        <dgm:presLayoutVars>
          <dgm:bulletEnabled val="1"/>
        </dgm:presLayoutVars>
      </dgm:prSet>
      <dgm:spPr/>
      <dgm:t>
        <a:bodyPr/>
        <a:lstStyle/>
        <a:p>
          <a:endParaRPr lang="en-US"/>
        </a:p>
      </dgm:t>
    </dgm:pt>
    <dgm:pt modelId="{9D6C20B2-426E-44F3-BBB6-3260DA37AE2C}" type="pres">
      <dgm:prSet presAssocID="{EED52403-6D33-4658-A548-8AA883A7A4F9}" presName="invisiNode" presStyleLbl="node1" presStyleIdx="2" presStyleCnt="3"/>
      <dgm:spPr/>
    </dgm:pt>
    <dgm:pt modelId="{D779BE4E-C7DF-47DA-A725-C8F5F881C17B}" type="pres">
      <dgm:prSet presAssocID="{EED52403-6D33-4658-A548-8AA883A7A4F9}" presName="imagNode" presStyleLbl="fgImgPlace1" presStyleIdx="2" presStyleCnt="3" custScaleX="143581" custScaleY="12672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This chart lists some of the components of working with families, which includes involving, engaging, and partnering with families. "/>
        </a:ext>
      </dgm:extLst>
    </dgm:pt>
  </dgm:ptLst>
  <dgm:cxnLst>
    <dgm:cxn modelId="{F32C030B-402E-44D2-BB4A-FDD5F00F84AB}" type="presOf" srcId="{98780F55-98EE-4045-B0F1-436EE65CD197}" destId="{AEFF33F7-E7EB-4A3D-97D6-0683E830FCBE}" srcOrd="0" destOrd="0" presId="urn:microsoft.com/office/officeart/2005/8/layout/hList7"/>
    <dgm:cxn modelId="{C1DEC190-FC48-4ECD-ABFF-4DCD0A8CD16F}" type="presOf" srcId="{98780F55-98EE-4045-B0F1-436EE65CD197}" destId="{7218C477-92FF-4DA6-9DB1-200D0A040583}" srcOrd="1" destOrd="0" presId="urn:microsoft.com/office/officeart/2005/8/layout/hList7"/>
    <dgm:cxn modelId="{BB4C7BEF-0298-4158-B3AD-5E1D9F6BE0C5}" type="presOf" srcId="{EED52403-6D33-4658-A548-8AA883A7A4F9}" destId="{F7A386A4-535B-4B84-9131-66FC9F993689}" srcOrd="1" destOrd="0" presId="urn:microsoft.com/office/officeart/2005/8/layout/hList7"/>
    <dgm:cxn modelId="{20946EC2-B5AF-4582-9561-D860B2A7E3ED}" srcId="{8A73AF97-7F51-423C-B92E-82C1C9619683}" destId="{98780F55-98EE-4045-B0F1-436EE65CD197}" srcOrd="1" destOrd="0" parTransId="{FB37493D-626E-4DC6-BEBC-212262631AF5}" sibTransId="{7E5E4A6D-DA41-490C-87A5-FBF31DC362AC}"/>
    <dgm:cxn modelId="{6B0A69B9-08D9-4592-AAA0-C1726B0B34F0}" type="presOf" srcId="{EED52403-6D33-4658-A548-8AA883A7A4F9}" destId="{94690797-1D9F-4DF3-8111-2DF7EAC44495}" srcOrd="0" destOrd="0" presId="urn:microsoft.com/office/officeart/2005/8/layout/hList7"/>
    <dgm:cxn modelId="{E52EBA69-FD6B-4146-AE2B-092F32BEC5E5}" type="presOf" srcId="{F9411367-59A0-48BE-A101-22B93C7608B8}" destId="{0DC2994E-100A-40F6-A33A-6849053CE112}" srcOrd="0" destOrd="0" presId="urn:microsoft.com/office/officeart/2005/8/layout/hList7"/>
    <dgm:cxn modelId="{F81B6B84-AA1B-4206-8034-90C075E9DF4F}" srcId="{8A73AF97-7F51-423C-B92E-82C1C9619683}" destId="{EED52403-6D33-4658-A548-8AA883A7A4F9}" srcOrd="2" destOrd="0" parTransId="{A15370CB-5644-4D2C-ACE7-9F4CB2A6E1EB}" sibTransId="{F14D35BD-0B75-407C-801A-AEBFB9B634C1}"/>
    <dgm:cxn modelId="{1148B491-8D34-4254-A8EA-CE67458DC111}" type="presOf" srcId="{8A73AF97-7F51-423C-B92E-82C1C9619683}" destId="{EF23D8DA-930C-41E9-B1B1-A6E59019CDBD}" srcOrd="0" destOrd="0" presId="urn:microsoft.com/office/officeart/2005/8/layout/hList7"/>
    <dgm:cxn modelId="{DCBECB0D-B7A2-4EC4-8B15-FBF3197FFCEF}" type="presOf" srcId="{7E5E4A6D-DA41-490C-87A5-FBF31DC362AC}" destId="{B63A4A6B-CC21-44F4-A4DF-DCD56DA5228E}" srcOrd="0" destOrd="0" presId="urn:microsoft.com/office/officeart/2005/8/layout/hList7"/>
    <dgm:cxn modelId="{13B2B9E2-0450-4D34-A75F-819AD46614D6}" type="presOf" srcId="{8A1F68B4-3A32-4923-8650-E321A0D68EFF}" destId="{47B7ACE3-0A77-4C0F-A21B-E4F81C5EA724}" srcOrd="0" destOrd="0" presId="urn:microsoft.com/office/officeart/2005/8/layout/hList7"/>
    <dgm:cxn modelId="{135D9393-B8EB-434C-B17F-42608972A7A1}" srcId="{8A73AF97-7F51-423C-B92E-82C1C9619683}" destId="{F9411367-59A0-48BE-A101-22B93C7608B8}" srcOrd="0" destOrd="0" parTransId="{9BAAADDC-6248-48AD-8722-E0F3276219F0}" sibTransId="{8A1F68B4-3A32-4923-8650-E321A0D68EFF}"/>
    <dgm:cxn modelId="{41D1E8BE-53E3-434F-ABD5-2A9E86E8A4FD}" type="presOf" srcId="{F9411367-59A0-48BE-A101-22B93C7608B8}" destId="{F68F200D-AA4C-46EB-BCAE-7E4E0EBCD2F1}" srcOrd="1" destOrd="0" presId="urn:microsoft.com/office/officeart/2005/8/layout/hList7"/>
    <dgm:cxn modelId="{4BD7CFFF-1F82-40E2-BE5D-354DCB9DFF31}" type="presParOf" srcId="{EF23D8DA-930C-41E9-B1B1-A6E59019CDBD}" destId="{10DFEDCE-18B9-4524-AF83-3BEACFA22D03}" srcOrd="0" destOrd="0" presId="urn:microsoft.com/office/officeart/2005/8/layout/hList7"/>
    <dgm:cxn modelId="{06100A33-88EE-4E82-8D5E-E340047A552F}" type="presParOf" srcId="{EF23D8DA-930C-41E9-B1B1-A6E59019CDBD}" destId="{6B06142B-0F60-479B-B969-58E3D135119A}" srcOrd="1" destOrd="0" presId="urn:microsoft.com/office/officeart/2005/8/layout/hList7"/>
    <dgm:cxn modelId="{5D507681-2C1C-4071-B814-7D99B518E08C}" type="presParOf" srcId="{6B06142B-0F60-479B-B969-58E3D135119A}" destId="{1DF7575B-5790-47E9-B4AD-1E6EF803A7F7}" srcOrd="0" destOrd="0" presId="urn:microsoft.com/office/officeart/2005/8/layout/hList7"/>
    <dgm:cxn modelId="{5305FE47-548E-42F5-B4FA-BD2AECE3D7B1}" type="presParOf" srcId="{1DF7575B-5790-47E9-B4AD-1E6EF803A7F7}" destId="{0DC2994E-100A-40F6-A33A-6849053CE112}" srcOrd="0" destOrd="0" presId="urn:microsoft.com/office/officeart/2005/8/layout/hList7"/>
    <dgm:cxn modelId="{62B93527-FEF7-46C2-84E5-73CC74EC30E4}" type="presParOf" srcId="{1DF7575B-5790-47E9-B4AD-1E6EF803A7F7}" destId="{F68F200D-AA4C-46EB-BCAE-7E4E0EBCD2F1}" srcOrd="1" destOrd="0" presId="urn:microsoft.com/office/officeart/2005/8/layout/hList7"/>
    <dgm:cxn modelId="{E51E7B56-4905-40C5-B4B3-71C72D78FBA8}" type="presParOf" srcId="{1DF7575B-5790-47E9-B4AD-1E6EF803A7F7}" destId="{B0841430-F629-4F9A-99FC-A9D03962F0A3}" srcOrd="2" destOrd="0" presId="urn:microsoft.com/office/officeart/2005/8/layout/hList7"/>
    <dgm:cxn modelId="{C6F1B853-1433-4E5D-A1BC-78E45A9257AD}" type="presParOf" srcId="{1DF7575B-5790-47E9-B4AD-1E6EF803A7F7}" destId="{02A13260-12A5-43FC-B924-FE53CB61530D}" srcOrd="3" destOrd="0" presId="urn:microsoft.com/office/officeart/2005/8/layout/hList7"/>
    <dgm:cxn modelId="{9E273CBB-6CC1-4351-8D80-02D6630C461C}" type="presParOf" srcId="{6B06142B-0F60-479B-B969-58E3D135119A}" destId="{47B7ACE3-0A77-4C0F-A21B-E4F81C5EA724}" srcOrd="1" destOrd="0" presId="urn:microsoft.com/office/officeart/2005/8/layout/hList7"/>
    <dgm:cxn modelId="{44C61037-FBA5-48D1-9688-31CCE831102D}" type="presParOf" srcId="{6B06142B-0F60-479B-B969-58E3D135119A}" destId="{93E0825D-8C92-4145-A159-FA041DAE8270}" srcOrd="2" destOrd="0" presId="urn:microsoft.com/office/officeart/2005/8/layout/hList7"/>
    <dgm:cxn modelId="{1314E75A-D185-4F84-819D-5E7B2E38F88E}" type="presParOf" srcId="{93E0825D-8C92-4145-A159-FA041DAE8270}" destId="{AEFF33F7-E7EB-4A3D-97D6-0683E830FCBE}" srcOrd="0" destOrd="0" presId="urn:microsoft.com/office/officeart/2005/8/layout/hList7"/>
    <dgm:cxn modelId="{AE89542B-0947-4541-91D0-E018D5E64A14}" type="presParOf" srcId="{93E0825D-8C92-4145-A159-FA041DAE8270}" destId="{7218C477-92FF-4DA6-9DB1-200D0A040583}" srcOrd="1" destOrd="0" presId="urn:microsoft.com/office/officeart/2005/8/layout/hList7"/>
    <dgm:cxn modelId="{4D46CA75-7D31-46F7-B893-3CE00961370E}" type="presParOf" srcId="{93E0825D-8C92-4145-A159-FA041DAE8270}" destId="{5223D1EF-4189-490E-BD60-8743E18D7E4E}" srcOrd="2" destOrd="0" presId="urn:microsoft.com/office/officeart/2005/8/layout/hList7"/>
    <dgm:cxn modelId="{99AA6866-6FB7-4946-8E69-DAB4DC33B5E2}" type="presParOf" srcId="{93E0825D-8C92-4145-A159-FA041DAE8270}" destId="{1331E61B-B24D-4404-B6DE-0BFCC0A0AF64}" srcOrd="3" destOrd="0" presId="urn:microsoft.com/office/officeart/2005/8/layout/hList7"/>
    <dgm:cxn modelId="{51384933-5FCB-436B-A473-FD315D2FD251}" type="presParOf" srcId="{6B06142B-0F60-479B-B969-58E3D135119A}" destId="{B63A4A6B-CC21-44F4-A4DF-DCD56DA5228E}" srcOrd="3" destOrd="0" presId="urn:microsoft.com/office/officeart/2005/8/layout/hList7"/>
    <dgm:cxn modelId="{32DAD212-8D96-465D-B925-85976174F011}" type="presParOf" srcId="{6B06142B-0F60-479B-B969-58E3D135119A}" destId="{9D1AC9D4-BF36-4A60-A8F3-11EE3F49801B}" srcOrd="4" destOrd="0" presId="urn:microsoft.com/office/officeart/2005/8/layout/hList7"/>
    <dgm:cxn modelId="{01EDA851-96F1-416C-B132-F15600704406}" type="presParOf" srcId="{9D1AC9D4-BF36-4A60-A8F3-11EE3F49801B}" destId="{94690797-1D9F-4DF3-8111-2DF7EAC44495}" srcOrd="0" destOrd="0" presId="urn:microsoft.com/office/officeart/2005/8/layout/hList7"/>
    <dgm:cxn modelId="{6A2FC067-80D1-415E-B2EE-4F69994D6E68}" type="presParOf" srcId="{9D1AC9D4-BF36-4A60-A8F3-11EE3F49801B}" destId="{F7A386A4-535B-4B84-9131-66FC9F993689}" srcOrd="1" destOrd="0" presId="urn:microsoft.com/office/officeart/2005/8/layout/hList7"/>
    <dgm:cxn modelId="{63CB86AA-7E15-4D02-AB67-CF46250BCD34}" type="presParOf" srcId="{9D1AC9D4-BF36-4A60-A8F3-11EE3F49801B}" destId="{9D6C20B2-426E-44F3-BBB6-3260DA37AE2C}" srcOrd="2" destOrd="0" presId="urn:microsoft.com/office/officeart/2005/8/layout/hList7"/>
    <dgm:cxn modelId="{B9853ED4-BC84-4279-9DED-EC0F61B003BB}" type="presParOf" srcId="{9D1AC9D4-BF36-4A60-A8F3-11EE3F49801B}" destId="{D779BE4E-C7DF-47DA-A725-C8F5F881C17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7B00E-F6B9-4B42-B1F9-45A857569AB9}" type="doc">
      <dgm:prSet loTypeId="urn:microsoft.com/office/officeart/2005/8/layout/chevron1" loCatId="process" qsTypeId="urn:microsoft.com/office/officeart/2005/8/quickstyle/simple1" qsCatId="simple" csTypeId="urn:microsoft.com/office/officeart/2005/8/colors/accent1_2" csCatId="accent1" phldr="1"/>
      <dgm:spPr/>
    </dgm:pt>
    <dgm:pt modelId="{680F56CF-6F5E-447F-B2C2-7B91062673ED}">
      <dgm:prSet phldrT="[Text]"/>
      <dgm:spPr/>
      <dgm:t>
        <a:bodyPr/>
        <a:lstStyle/>
        <a:p>
          <a:r>
            <a:rPr lang="en-US" b="1" dirty="0" smtClean="0"/>
            <a:t>March 29th                         </a:t>
          </a:r>
          <a:r>
            <a:rPr lang="en-US" dirty="0" smtClean="0"/>
            <a:t>(3-4 p.m. ET)</a:t>
          </a:r>
          <a:endParaRPr lang="en-US" dirty="0"/>
        </a:p>
      </dgm:t>
    </dgm:pt>
    <dgm:pt modelId="{3DE08722-5644-4C4E-95E2-4D74CF8A15CB}" type="parTrans" cxnId="{9961A38C-259E-4BF1-8779-DF16713ECEC3}">
      <dgm:prSet/>
      <dgm:spPr/>
      <dgm:t>
        <a:bodyPr/>
        <a:lstStyle/>
        <a:p>
          <a:endParaRPr lang="en-US"/>
        </a:p>
      </dgm:t>
    </dgm:pt>
    <dgm:pt modelId="{AA34E35E-E05D-4A1A-A48E-FF5ECA39420E}" type="sibTrans" cxnId="{9961A38C-259E-4BF1-8779-DF16713ECEC3}">
      <dgm:prSet/>
      <dgm:spPr/>
      <dgm:t>
        <a:bodyPr/>
        <a:lstStyle/>
        <a:p>
          <a:endParaRPr lang="en-US"/>
        </a:p>
      </dgm:t>
    </dgm:pt>
    <dgm:pt modelId="{2EEDC745-635E-47A8-B33F-8D747B0BD793}">
      <dgm:prSet phldrT="[Text]"/>
      <dgm:spPr/>
      <dgm:t>
        <a:bodyPr/>
        <a:lstStyle/>
        <a:p>
          <a:r>
            <a:rPr lang="en-US" b="1" dirty="0" smtClean="0"/>
            <a:t>Today’s Webinar: April 20th                             </a:t>
          </a:r>
          <a:r>
            <a:rPr lang="en-US" dirty="0" smtClean="0"/>
            <a:t>(3-4 p.m. ET)</a:t>
          </a:r>
          <a:endParaRPr lang="en-US" dirty="0"/>
        </a:p>
      </dgm:t>
    </dgm:pt>
    <dgm:pt modelId="{2033AF4A-3BB7-4125-8872-D4686DC51F9A}" type="parTrans" cxnId="{9E3C826C-DFA3-4C1A-A170-A5690DA05736}">
      <dgm:prSet/>
      <dgm:spPr/>
      <dgm:t>
        <a:bodyPr/>
        <a:lstStyle/>
        <a:p>
          <a:endParaRPr lang="en-US"/>
        </a:p>
      </dgm:t>
    </dgm:pt>
    <dgm:pt modelId="{D3748421-F11C-45BA-97FA-70E2F5105A3A}" type="sibTrans" cxnId="{9E3C826C-DFA3-4C1A-A170-A5690DA05736}">
      <dgm:prSet/>
      <dgm:spPr/>
      <dgm:t>
        <a:bodyPr/>
        <a:lstStyle/>
        <a:p>
          <a:endParaRPr lang="en-US"/>
        </a:p>
      </dgm:t>
    </dgm:pt>
    <dgm:pt modelId="{CF803A78-E27E-4033-97CD-08E48F47087F}">
      <dgm:prSet phldrT="[Text]"/>
      <dgm:spPr/>
      <dgm:t>
        <a:bodyPr/>
        <a:lstStyle/>
        <a:p>
          <a:r>
            <a:rPr lang="en-US" dirty="0" smtClean="0"/>
            <a:t>Getting to the Bottom Line of Family Engagement</a:t>
          </a:r>
          <a:endParaRPr lang="en-US" dirty="0"/>
        </a:p>
      </dgm:t>
    </dgm:pt>
    <dgm:pt modelId="{7554C8F8-024A-40DA-A6A3-00BFB26F20E5}" type="parTrans" cxnId="{3802AB11-77A0-49A8-BB06-FE67A45B3048}">
      <dgm:prSet/>
      <dgm:spPr/>
      <dgm:t>
        <a:bodyPr/>
        <a:lstStyle/>
        <a:p>
          <a:endParaRPr lang="en-US"/>
        </a:p>
      </dgm:t>
    </dgm:pt>
    <dgm:pt modelId="{D18098A9-8C9E-4FE6-AF3E-DAC41B35A6EA}" type="sibTrans" cxnId="{3802AB11-77A0-49A8-BB06-FE67A45B3048}">
      <dgm:prSet/>
      <dgm:spPr/>
      <dgm:t>
        <a:bodyPr/>
        <a:lstStyle/>
        <a:p>
          <a:endParaRPr lang="en-US"/>
        </a:p>
      </dgm:t>
    </dgm:pt>
    <dgm:pt modelId="{C3D409DF-876E-4FDE-8A7E-DF6B240CE370}">
      <dgm:prSet phldrT="[Text]"/>
      <dgm:spPr/>
      <dgm:t>
        <a:bodyPr/>
        <a:lstStyle/>
        <a:p>
          <a:r>
            <a:rPr lang="en-US" dirty="0" smtClean="0"/>
            <a:t>Enhancing Trusting Partnerships at the Systems and Practice Levels: Reciprocal Opportunities for Professionals and Families</a:t>
          </a:r>
          <a:endParaRPr lang="en-US" dirty="0"/>
        </a:p>
      </dgm:t>
    </dgm:pt>
    <dgm:pt modelId="{2F52E81A-438A-4F40-A288-FE1DD5848C70}" type="parTrans" cxnId="{33A81BF6-EC80-4C43-A845-951FC741E23E}">
      <dgm:prSet/>
      <dgm:spPr/>
      <dgm:t>
        <a:bodyPr/>
        <a:lstStyle/>
        <a:p>
          <a:endParaRPr lang="en-US"/>
        </a:p>
      </dgm:t>
    </dgm:pt>
    <dgm:pt modelId="{759E3952-014E-4F66-9B31-C73FCF11FC4D}" type="sibTrans" cxnId="{33A81BF6-EC80-4C43-A845-951FC741E23E}">
      <dgm:prSet/>
      <dgm:spPr/>
      <dgm:t>
        <a:bodyPr/>
        <a:lstStyle/>
        <a:p>
          <a:endParaRPr lang="en-US"/>
        </a:p>
      </dgm:t>
    </dgm:pt>
    <dgm:pt modelId="{BAFF3723-E6CF-4B1B-B12D-2DBEB11E174C}">
      <dgm:prSet phldrT="[Text]"/>
      <dgm:spPr/>
      <dgm:t>
        <a:bodyPr/>
        <a:lstStyle/>
        <a:p>
          <a:r>
            <a:rPr lang="en-US" b="1" dirty="0" smtClean="0">
              <a:solidFill>
                <a:schemeClr val="bg1"/>
              </a:solidFill>
            </a:rPr>
            <a:t>Next Webinar: May 24th                  (3-4 p.m. ET)</a:t>
          </a:r>
          <a:endParaRPr lang="en-US" b="1" dirty="0">
            <a:solidFill>
              <a:schemeClr val="bg1"/>
            </a:solidFill>
          </a:endParaRPr>
        </a:p>
      </dgm:t>
    </dgm:pt>
    <dgm:pt modelId="{A03450D7-BAAF-4B50-AE92-4475B75EC1C4}" type="parTrans" cxnId="{FF8B5B9B-35EC-4B64-8D9C-22FDD54933F4}">
      <dgm:prSet/>
      <dgm:spPr/>
      <dgm:t>
        <a:bodyPr/>
        <a:lstStyle/>
        <a:p>
          <a:endParaRPr lang="en-US"/>
        </a:p>
      </dgm:t>
    </dgm:pt>
    <dgm:pt modelId="{3B180CF5-C6C5-4BC2-B808-4D86FBF7E7B2}" type="sibTrans" cxnId="{FF8B5B9B-35EC-4B64-8D9C-22FDD54933F4}">
      <dgm:prSet/>
      <dgm:spPr/>
      <dgm:t>
        <a:bodyPr/>
        <a:lstStyle/>
        <a:p>
          <a:endParaRPr lang="en-US"/>
        </a:p>
      </dgm:t>
    </dgm:pt>
    <dgm:pt modelId="{DA3027C9-A551-4636-BDD7-D86C1FCB96EE}">
      <dgm:prSet phldrT="[Text]"/>
      <dgm:spPr/>
      <dgm:t>
        <a:bodyPr/>
        <a:lstStyle/>
        <a:p>
          <a:r>
            <a:rPr lang="en-US" dirty="0" smtClean="0"/>
            <a:t>Infusing Partnership Principles and Practices into Family Engagement Activities </a:t>
          </a:r>
          <a:endParaRPr lang="en-US" dirty="0"/>
        </a:p>
      </dgm:t>
    </dgm:pt>
    <dgm:pt modelId="{5AFFD8D5-8310-4E31-A346-9EBA4EBD6301}" type="parTrans" cxnId="{54AE84F4-0D2C-4FC2-91D6-0D40D0F44FE7}">
      <dgm:prSet/>
      <dgm:spPr/>
      <dgm:t>
        <a:bodyPr/>
        <a:lstStyle/>
        <a:p>
          <a:endParaRPr lang="en-US"/>
        </a:p>
      </dgm:t>
    </dgm:pt>
    <dgm:pt modelId="{3AD19F99-8152-42A6-A26C-5A91BBE292FB}" type="sibTrans" cxnId="{54AE84F4-0D2C-4FC2-91D6-0D40D0F44FE7}">
      <dgm:prSet/>
      <dgm:spPr/>
      <dgm:t>
        <a:bodyPr/>
        <a:lstStyle/>
        <a:p>
          <a:endParaRPr lang="en-US"/>
        </a:p>
      </dgm:t>
    </dgm:pt>
    <dgm:pt modelId="{3D360544-651A-436C-9AF8-B08A804415A5}" type="pres">
      <dgm:prSet presAssocID="{0C87B00E-F6B9-4B42-B1F9-45A857569AB9}" presName="Name0" presStyleCnt="0">
        <dgm:presLayoutVars>
          <dgm:dir/>
          <dgm:animLvl val="lvl"/>
          <dgm:resizeHandles val="exact"/>
        </dgm:presLayoutVars>
      </dgm:prSet>
      <dgm:spPr/>
    </dgm:pt>
    <dgm:pt modelId="{CE7C8AE9-A0C1-4732-B35B-7A67D245677F}" type="pres">
      <dgm:prSet presAssocID="{680F56CF-6F5E-447F-B2C2-7B91062673ED}" presName="composite" presStyleCnt="0"/>
      <dgm:spPr/>
    </dgm:pt>
    <dgm:pt modelId="{2119412C-46FC-4ABC-927E-E3B7462E052B}" type="pres">
      <dgm:prSet presAssocID="{680F56CF-6F5E-447F-B2C2-7B91062673ED}" presName="parTx" presStyleLbl="node1" presStyleIdx="0" presStyleCnt="3">
        <dgm:presLayoutVars>
          <dgm:chMax val="0"/>
          <dgm:chPref val="0"/>
          <dgm:bulletEnabled val="1"/>
        </dgm:presLayoutVars>
      </dgm:prSet>
      <dgm:spPr/>
      <dgm:t>
        <a:bodyPr/>
        <a:lstStyle/>
        <a:p>
          <a:endParaRPr lang="en-US"/>
        </a:p>
      </dgm:t>
    </dgm:pt>
    <dgm:pt modelId="{368251BF-3DF7-4AB0-B833-18DA863F5422}" type="pres">
      <dgm:prSet presAssocID="{680F56CF-6F5E-447F-B2C2-7B91062673ED}" presName="desTx" presStyleLbl="revTx" presStyleIdx="0" presStyleCnt="3" custScaleX="118641" custLinFactNeighborX="7030" custLinFactNeighborY="-1670">
        <dgm:presLayoutVars>
          <dgm:bulletEnabled val="1"/>
        </dgm:presLayoutVars>
      </dgm:prSet>
      <dgm:spPr/>
      <dgm:t>
        <a:bodyPr/>
        <a:lstStyle/>
        <a:p>
          <a:endParaRPr lang="en-US"/>
        </a:p>
      </dgm:t>
    </dgm:pt>
    <dgm:pt modelId="{38F8C2DE-ABBA-4FEA-8C6E-724D7AFEC880}" type="pres">
      <dgm:prSet presAssocID="{AA34E35E-E05D-4A1A-A48E-FF5ECA39420E}" presName="space" presStyleCnt="0"/>
      <dgm:spPr/>
    </dgm:pt>
    <dgm:pt modelId="{141ECFCC-059B-4499-80CB-0F2C1FCBF142}" type="pres">
      <dgm:prSet presAssocID="{2EEDC745-635E-47A8-B33F-8D747B0BD793}" presName="composite" presStyleCnt="0"/>
      <dgm:spPr/>
    </dgm:pt>
    <dgm:pt modelId="{70CF70CE-8BBB-4AFA-8AC9-74089ED2A012}" type="pres">
      <dgm:prSet presAssocID="{2EEDC745-635E-47A8-B33F-8D747B0BD793}" presName="parTx" presStyleLbl="node1" presStyleIdx="1" presStyleCnt="3">
        <dgm:presLayoutVars>
          <dgm:chMax val="0"/>
          <dgm:chPref val="0"/>
          <dgm:bulletEnabled val="1"/>
        </dgm:presLayoutVars>
      </dgm:prSet>
      <dgm:spPr/>
      <dgm:t>
        <a:bodyPr/>
        <a:lstStyle/>
        <a:p>
          <a:endParaRPr lang="en-US"/>
        </a:p>
      </dgm:t>
    </dgm:pt>
    <dgm:pt modelId="{A2EBDBC2-C1A1-402C-A621-7AD2F08EC97E}" type="pres">
      <dgm:prSet presAssocID="{2EEDC745-635E-47A8-B33F-8D747B0BD793}" presName="desTx" presStyleLbl="revTx" presStyleIdx="1" presStyleCnt="3" custScaleX="116670" custLinFactNeighborX="7777" custLinFactNeighborY="576">
        <dgm:presLayoutVars>
          <dgm:bulletEnabled val="1"/>
        </dgm:presLayoutVars>
      </dgm:prSet>
      <dgm:spPr/>
      <dgm:t>
        <a:bodyPr/>
        <a:lstStyle/>
        <a:p>
          <a:endParaRPr lang="en-US"/>
        </a:p>
      </dgm:t>
    </dgm:pt>
    <dgm:pt modelId="{434F3AC1-F11B-4B15-B774-BC1568C7B3CE}" type="pres">
      <dgm:prSet presAssocID="{D3748421-F11C-45BA-97FA-70E2F5105A3A}" presName="space" presStyleCnt="0"/>
      <dgm:spPr/>
    </dgm:pt>
    <dgm:pt modelId="{11B6257B-6FCD-4BFF-B519-97B93E751BCF}" type="pres">
      <dgm:prSet presAssocID="{BAFF3723-E6CF-4B1B-B12D-2DBEB11E174C}" presName="composite" presStyleCnt="0"/>
      <dgm:spPr/>
    </dgm:pt>
    <dgm:pt modelId="{5DB4BA09-44AD-4DF1-BECB-EA5837C109D3}" type="pres">
      <dgm:prSet presAssocID="{BAFF3723-E6CF-4B1B-B12D-2DBEB11E174C}" presName="parTx" presStyleLbl="node1" presStyleIdx="2" presStyleCnt="3">
        <dgm:presLayoutVars>
          <dgm:chMax val="0"/>
          <dgm:chPref val="0"/>
          <dgm:bulletEnabled val="1"/>
        </dgm:presLayoutVars>
      </dgm:prSet>
      <dgm:spPr/>
      <dgm:t>
        <a:bodyPr/>
        <a:lstStyle/>
        <a:p>
          <a:endParaRPr lang="en-US"/>
        </a:p>
      </dgm:t>
    </dgm:pt>
    <dgm:pt modelId="{2E618DBD-4F5C-4656-BB43-14CC90374F2D}" type="pres">
      <dgm:prSet presAssocID="{BAFF3723-E6CF-4B1B-B12D-2DBEB11E174C}" presName="desTx" presStyleLbl="revTx" presStyleIdx="2" presStyleCnt="3">
        <dgm:presLayoutVars>
          <dgm:bulletEnabled val="1"/>
        </dgm:presLayoutVars>
      </dgm:prSet>
      <dgm:spPr/>
      <dgm:t>
        <a:bodyPr/>
        <a:lstStyle/>
        <a:p>
          <a:endParaRPr lang="en-US"/>
        </a:p>
      </dgm:t>
    </dgm:pt>
  </dgm:ptLst>
  <dgm:cxnLst>
    <dgm:cxn modelId="{54AE84F4-0D2C-4FC2-91D6-0D40D0F44FE7}" srcId="{BAFF3723-E6CF-4B1B-B12D-2DBEB11E174C}" destId="{DA3027C9-A551-4636-BDD7-D86C1FCB96EE}" srcOrd="0" destOrd="0" parTransId="{5AFFD8D5-8310-4E31-A346-9EBA4EBD6301}" sibTransId="{3AD19F99-8152-42A6-A26C-5A91BBE292FB}"/>
    <dgm:cxn modelId="{3802AB11-77A0-49A8-BB06-FE67A45B3048}" srcId="{680F56CF-6F5E-447F-B2C2-7B91062673ED}" destId="{CF803A78-E27E-4033-97CD-08E48F47087F}" srcOrd="0" destOrd="0" parTransId="{7554C8F8-024A-40DA-A6A3-00BFB26F20E5}" sibTransId="{D18098A9-8C9E-4FE6-AF3E-DAC41B35A6EA}"/>
    <dgm:cxn modelId="{9961A38C-259E-4BF1-8779-DF16713ECEC3}" srcId="{0C87B00E-F6B9-4B42-B1F9-45A857569AB9}" destId="{680F56CF-6F5E-447F-B2C2-7B91062673ED}" srcOrd="0" destOrd="0" parTransId="{3DE08722-5644-4C4E-95E2-4D74CF8A15CB}" sibTransId="{AA34E35E-E05D-4A1A-A48E-FF5ECA39420E}"/>
    <dgm:cxn modelId="{BE5A8DD2-265E-42C6-ABC2-BAB57BDE7C3F}" type="presOf" srcId="{2EEDC745-635E-47A8-B33F-8D747B0BD793}" destId="{70CF70CE-8BBB-4AFA-8AC9-74089ED2A012}" srcOrd="0" destOrd="0" presId="urn:microsoft.com/office/officeart/2005/8/layout/chevron1"/>
    <dgm:cxn modelId="{2032A004-46F3-4B7B-AF23-8C4805E54EF5}" type="presOf" srcId="{680F56CF-6F5E-447F-B2C2-7B91062673ED}" destId="{2119412C-46FC-4ABC-927E-E3B7462E052B}" srcOrd="0" destOrd="0" presId="urn:microsoft.com/office/officeart/2005/8/layout/chevron1"/>
    <dgm:cxn modelId="{253B0E42-79A8-42BB-9A4C-42B528AC0859}" type="presOf" srcId="{BAFF3723-E6CF-4B1B-B12D-2DBEB11E174C}" destId="{5DB4BA09-44AD-4DF1-BECB-EA5837C109D3}" srcOrd="0" destOrd="0" presId="urn:microsoft.com/office/officeart/2005/8/layout/chevron1"/>
    <dgm:cxn modelId="{FB207EB4-C31A-4829-93A4-60846C3B4CAA}" type="presOf" srcId="{C3D409DF-876E-4FDE-8A7E-DF6B240CE370}" destId="{A2EBDBC2-C1A1-402C-A621-7AD2F08EC97E}" srcOrd="0" destOrd="0" presId="urn:microsoft.com/office/officeart/2005/8/layout/chevron1"/>
    <dgm:cxn modelId="{33A81BF6-EC80-4C43-A845-951FC741E23E}" srcId="{2EEDC745-635E-47A8-B33F-8D747B0BD793}" destId="{C3D409DF-876E-4FDE-8A7E-DF6B240CE370}" srcOrd="0" destOrd="0" parTransId="{2F52E81A-438A-4F40-A288-FE1DD5848C70}" sibTransId="{759E3952-014E-4F66-9B31-C73FCF11FC4D}"/>
    <dgm:cxn modelId="{9E3C826C-DFA3-4C1A-A170-A5690DA05736}" srcId="{0C87B00E-F6B9-4B42-B1F9-45A857569AB9}" destId="{2EEDC745-635E-47A8-B33F-8D747B0BD793}" srcOrd="1" destOrd="0" parTransId="{2033AF4A-3BB7-4125-8872-D4686DC51F9A}" sibTransId="{D3748421-F11C-45BA-97FA-70E2F5105A3A}"/>
    <dgm:cxn modelId="{13DAA825-E917-400B-9C5C-A1ED06160940}" type="presOf" srcId="{CF803A78-E27E-4033-97CD-08E48F47087F}" destId="{368251BF-3DF7-4AB0-B833-18DA863F5422}" srcOrd="0" destOrd="0" presId="urn:microsoft.com/office/officeart/2005/8/layout/chevron1"/>
    <dgm:cxn modelId="{927FE099-0C8D-40C1-9238-E5A9B446EA51}" type="presOf" srcId="{DA3027C9-A551-4636-BDD7-D86C1FCB96EE}" destId="{2E618DBD-4F5C-4656-BB43-14CC90374F2D}" srcOrd="0" destOrd="0" presId="urn:microsoft.com/office/officeart/2005/8/layout/chevron1"/>
    <dgm:cxn modelId="{8BA03FCC-7127-42F3-9D47-D90C29455124}" type="presOf" srcId="{0C87B00E-F6B9-4B42-B1F9-45A857569AB9}" destId="{3D360544-651A-436C-9AF8-B08A804415A5}" srcOrd="0" destOrd="0" presId="urn:microsoft.com/office/officeart/2005/8/layout/chevron1"/>
    <dgm:cxn modelId="{FF8B5B9B-35EC-4B64-8D9C-22FDD54933F4}" srcId="{0C87B00E-F6B9-4B42-B1F9-45A857569AB9}" destId="{BAFF3723-E6CF-4B1B-B12D-2DBEB11E174C}" srcOrd="2" destOrd="0" parTransId="{A03450D7-BAAF-4B50-AE92-4475B75EC1C4}" sibTransId="{3B180CF5-C6C5-4BC2-B808-4D86FBF7E7B2}"/>
    <dgm:cxn modelId="{14FA3D5E-B33C-4E59-ABA3-CE9B574DA97E}" type="presParOf" srcId="{3D360544-651A-436C-9AF8-B08A804415A5}" destId="{CE7C8AE9-A0C1-4732-B35B-7A67D245677F}" srcOrd="0" destOrd="0" presId="urn:microsoft.com/office/officeart/2005/8/layout/chevron1"/>
    <dgm:cxn modelId="{763DCDDC-C41E-48D3-8567-4368F7322DAE}" type="presParOf" srcId="{CE7C8AE9-A0C1-4732-B35B-7A67D245677F}" destId="{2119412C-46FC-4ABC-927E-E3B7462E052B}" srcOrd="0" destOrd="0" presId="urn:microsoft.com/office/officeart/2005/8/layout/chevron1"/>
    <dgm:cxn modelId="{75B4413E-99B4-47AB-B30B-931CA7072ADF}" type="presParOf" srcId="{CE7C8AE9-A0C1-4732-B35B-7A67D245677F}" destId="{368251BF-3DF7-4AB0-B833-18DA863F5422}" srcOrd="1" destOrd="0" presId="urn:microsoft.com/office/officeart/2005/8/layout/chevron1"/>
    <dgm:cxn modelId="{665F5196-61CD-4611-B5E4-2F2BB1ED6B6A}" type="presParOf" srcId="{3D360544-651A-436C-9AF8-B08A804415A5}" destId="{38F8C2DE-ABBA-4FEA-8C6E-724D7AFEC880}" srcOrd="1" destOrd="0" presId="urn:microsoft.com/office/officeart/2005/8/layout/chevron1"/>
    <dgm:cxn modelId="{8DCE86FC-AEC2-4EB3-BF1E-E2AFF85169C7}" type="presParOf" srcId="{3D360544-651A-436C-9AF8-B08A804415A5}" destId="{141ECFCC-059B-4499-80CB-0F2C1FCBF142}" srcOrd="2" destOrd="0" presId="urn:microsoft.com/office/officeart/2005/8/layout/chevron1"/>
    <dgm:cxn modelId="{D5408AB2-739F-4E5E-AA29-519E29DF7931}" type="presParOf" srcId="{141ECFCC-059B-4499-80CB-0F2C1FCBF142}" destId="{70CF70CE-8BBB-4AFA-8AC9-74089ED2A012}" srcOrd="0" destOrd="0" presId="urn:microsoft.com/office/officeart/2005/8/layout/chevron1"/>
    <dgm:cxn modelId="{147307EB-9D94-4643-A9F0-302F36F751DF}" type="presParOf" srcId="{141ECFCC-059B-4499-80CB-0F2C1FCBF142}" destId="{A2EBDBC2-C1A1-402C-A621-7AD2F08EC97E}" srcOrd="1" destOrd="0" presId="urn:microsoft.com/office/officeart/2005/8/layout/chevron1"/>
    <dgm:cxn modelId="{DA358266-D9F3-477E-8548-5AB6199F1D2C}" type="presParOf" srcId="{3D360544-651A-436C-9AF8-B08A804415A5}" destId="{434F3AC1-F11B-4B15-B774-BC1568C7B3CE}" srcOrd="3" destOrd="0" presId="urn:microsoft.com/office/officeart/2005/8/layout/chevron1"/>
    <dgm:cxn modelId="{D4C198DB-8CB9-4836-94B9-BAB296D113B5}" type="presParOf" srcId="{3D360544-651A-436C-9AF8-B08A804415A5}" destId="{11B6257B-6FCD-4BFF-B519-97B93E751BCF}" srcOrd="4" destOrd="0" presId="urn:microsoft.com/office/officeart/2005/8/layout/chevron1"/>
    <dgm:cxn modelId="{B31AF3AE-5FD6-446D-ACC5-8D9D9593475E}" type="presParOf" srcId="{11B6257B-6FCD-4BFF-B519-97B93E751BCF}" destId="{5DB4BA09-44AD-4DF1-BECB-EA5837C109D3}" srcOrd="0" destOrd="0" presId="urn:microsoft.com/office/officeart/2005/8/layout/chevron1"/>
    <dgm:cxn modelId="{AF3C5646-31CF-4AFA-B004-8A1974EA03EB}" type="presParOf" srcId="{11B6257B-6FCD-4BFF-B519-97B93E751BCF}" destId="{2E618DBD-4F5C-4656-BB43-14CC90374F2D}"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2994E-100A-40F6-A33A-6849053CE112}">
      <dsp:nvSpPr>
        <dsp:cNvPr id="0" name=""/>
        <dsp:cNvSpPr/>
      </dsp:nvSpPr>
      <dsp:spPr>
        <a:xfrm>
          <a:off x="15070" y="0"/>
          <a:ext cx="2548786" cy="289560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Involve</a:t>
          </a:r>
          <a:endParaRPr lang="en-US" sz="4100" kern="1200" dirty="0"/>
        </a:p>
      </dsp:txBody>
      <dsp:txXfrm>
        <a:off x="15070" y="1158239"/>
        <a:ext cx="2548786" cy="1158240"/>
      </dsp:txXfrm>
    </dsp:sp>
    <dsp:sp modelId="{02A13260-12A5-43FC-B924-FE53CB61530D}">
      <dsp:nvSpPr>
        <dsp:cNvPr id="0" name=""/>
        <dsp:cNvSpPr/>
      </dsp:nvSpPr>
      <dsp:spPr>
        <a:xfrm>
          <a:off x="624686" y="76198"/>
          <a:ext cx="1401794" cy="122194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F33F7-E7EB-4A3D-97D6-0683E830FCBE}">
      <dsp:nvSpPr>
        <dsp:cNvPr id="0" name=""/>
        <dsp:cNvSpPr/>
      </dsp:nvSpPr>
      <dsp:spPr>
        <a:xfrm>
          <a:off x="2626888" y="0"/>
          <a:ext cx="2548786" cy="2895600"/>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Engage</a:t>
          </a:r>
          <a:endParaRPr lang="en-US" sz="4100" kern="1200" dirty="0"/>
        </a:p>
      </dsp:txBody>
      <dsp:txXfrm>
        <a:off x="2626888" y="1158239"/>
        <a:ext cx="2548786" cy="1158240"/>
      </dsp:txXfrm>
    </dsp:sp>
    <dsp:sp modelId="{1331E61B-B24D-4404-B6DE-0BFCC0A0AF64}">
      <dsp:nvSpPr>
        <dsp:cNvPr id="0" name=""/>
        <dsp:cNvSpPr/>
      </dsp:nvSpPr>
      <dsp:spPr>
        <a:xfrm>
          <a:off x="3159476" y="44880"/>
          <a:ext cx="1483610" cy="12219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90797-1D9F-4DF3-8111-2DF7EAC44495}">
      <dsp:nvSpPr>
        <dsp:cNvPr id="0" name=""/>
        <dsp:cNvSpPr/>
      </dsp:nvSpPr>
      <dsp:spPr>
        <a:xfrm>
          <a:off x="5252138" y="0"/>
          <a:ext cx="2548786" cy="2895600"/>
        </a:xfrm>
        <a:prstGeom prst="roundRect">
          <a:avLst>
            <a:gd name="adj" fmla="val 10000"/>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en-US" sz="4100" kern="1200" dirty="0" smtClean="0"/>
            <a:t>Partner</a:t>
          </a:r>
          <a:endParaRPr lang="en-US" sz="4100" kern="1200" dirty="0"/>
        </a:p>
      </dsp:txBody>
      <dsp:txXfrm>
        <a:off x="5252138" y="1158239"/>
        <a:ext cx="2548786" cy="1158240"/>
      </dsp:txXfrm>
    </dsp:sp>
    <dsp:sp modelId="{D779BE4E-C7DF-47DA-A725-C8F5F881C17B}">
      <dsp:nvSpPr>
        <dsp:cNvPr id="0" name=""/>
        <dsp:cNvSpPr/>
      </dsp:nvSpPr>
      <dsp:spPr>
        <a:xfrm>
          <a:off x="5834302" y="44880"/>
          <a:ext cx="1384457" cy="12219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FEDCE-18B9-4524-AF83-3BEACFA22D03}">
      <dsp:nvSpPr>
        <dsp:cNvPr id="0" name=""/>
        <dsp:cNvSpPr/>
      </dsp:nvSpPr>
      <dsp:spPr>
        <a:xfrm>
          <a:off x="312102" y="1985979"/>
          <a:ext cx="7178357" cy="72390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9412C-46FC-4ABC-927E-E3B7462E052B}">
      <dsp:nvSpPr>
        <dsp:cNvPr id="0" name=""/>
        <dsp:cNvSpPr/>
      </dsp:nvSpPr>
      <dsp:spPr>
        <a:xfrm>
          <a:off x="225503" y="433414"/>
          <a:ext cx="2960544" cy="11581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March 29th                         </a:t>
          </a:r>
          <a:r>
            <a:rPr lang="en-US" sz="2000" kern="1200" dirty="0" smtClean="0"/>
            <a:t>(3-4 p.m. ET)</a:t>
          </a:r>
          <a:endParaRPr lang="en-US" sz="2000" kern="1200" dirty="0"/>
        </a:p>
      </dsp:txBody>
      <dsp:txXfrm>
        <a:off x="804585" y="433414"/>
        <a:ext cx="1802381" cy="1158163"/>
      </dsp:txXfrm>
    </dsp:sp>
    <dsp:sp modelId="{368251BF-3DF7-4AB0-B833-18DA863F5422}">
      <dsp:nvSpPr>
        <dsp:cNvPr id="0" name=""/>
        <dsp:cNvSpPr/>
      </dsp:nvSpPr>
      <dsp:spPr>
        <a:xfrm>
          <a:off x="171254" y="1699200"/>
          <a:ext cx="2809936" cy="22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Getting to the Bottom Line of Family Engagement</a:t>
          </a:r>
          <a:endParaRPr lang="en-US" sz="2000" kern="1200" dirty="0"/>
        </a:p>
      </dsp:txBody>
      <dsp:txXfrm>
        <a:off x="171254" y="1699200"/>
        <a:ext cx="2809936" cy="2224437"/>
      </dsp:txXfrm>
    </dsp:sp>
    <dsp:sp modelId="{70CF70CE-8BBB-4AFA-8AC9-74089ED2A012}">
      <dsp:nvSpPr>
        <dsp:cNvPr id="0" name=""/>
        <dsp:cNvSpPr/>
      </dsp:nvSpPr>
      <dsp:spPr>
        <a:xfrm>
          <a:off x="3167457" y="433414"/>
          <a:ext cx="2960544" cy="11581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Today’s Webinar: April 20th                             </a:t>
          </a:r>
          <a:r>
            <a:rPr lang="en-US" sz="2000" kern="1200" dirty="0" smtClean="0"/>
            <a:t>(3-4 p.m. ET)</a:t>
          </a:r>
          <a:endParaRPr lang="en-US" sz="2000" kern="1200" dirty="0"/>
        </a:p>
      </dsp:txBody>
      <dsp:txXfrm>
        <a:off x="3746539" y="433414"/>
        <a:ext cx="1802381" cy="1158163"/>
      </dsp:txXfrm>
    </dsp:sp>
    <dsp:sp modelId="{A2EBDBC2-C1A1-402C-A621-7AD2F08EC97E}">
      <dsp:nvSpPr>
        <dsp:cNvPr id="0" name=""/>
        <dsp:cNvSpPr/>
      </dsp:nvSpPr>
      <dsp:spPr>
        <a:xfrm>
          <a:off x="3154241" y="1749161"/>
          <a:ext cx="2763254" cy="22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Enhancing Trusting Partnerships at the Systems and Practice Levels: Reciprocal Opportunities for Professionals and Families</a:t>
          </a:r>
          <a:endParaRPr lang="en-US" sz="2000" kern="1200" dirty="0"/>
        </a:p>
      </dsp:txBody>
      <dsp:txXfrm>
        <a:off x="3154241" y="1749161"/>
        <a:ext cx="2763254" cy="2224437"/>
      </dsp:txXfrm>
    </dsp:sp>
    <dsp:sp modelId="{5DB4BA09-44AD-4DF1-BECB-EA5837C109D3}">
      <dsp:nvSpPr>
        <dsp:cNvPr id="0" name=""/>
        <dsp:cNvSpPr/>
      </dsp:nvSpPr>
      <dsp:spPr>
        <a:xfrm>
          <a:off x="5912002" y="433414"/>
          <a:ext cx="2960544" cy="11581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Next Webinar: May 24th                  (3-4 p.m. ET)</a:t>
          </a:r>
          <a:endParaRPr lang="en-US" sz="2000" b="1" kern="1200" dirty="0">
            <a:solidFill>
              <a:schemeClr val="bg1"/>
            </a:solidFill>
          </a:endParaRPr>
        </a:p>
      </dsp:txBody>
      <dsp:txXfrm>
        <a:off x="6491084" y="433414"/>
        <a:ext cx="1802381" cy="1158163"/>
      </dsp:txXfrm>
    </dsp:sp>
    <dsp:sp modelId="{2E618DBD-4F5C-4656-BB43-14CC90374F2D}">
      <dsp:nvSpPr>
        <dsp:cNvPr id="0" name=""/>
        <dsp:cNvSpPr/>
      </dsp:nvSpPr>
      <dsp:spPr>
        <a:xfrm>
          <a:off x="5912002" y="1736348"/>
          <a:ext cx="2368435" cy="22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Infusing Partnership Principles and Practices into Family Engagement Activities </a:t>
          </a:r>
          <a:endParaRPr lang="en-US" sz="2000" kern="1200" dirty="0"/>
        </a:p>
      </dsp:txBody>
      <dsp:txXfrm>
        <a:off x="5912002" y="1736348"/>
        <a:ext cx="2368435" cy="222443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C46C913-017E-41CB-BD92-AB72C59CEF84}" type="datetimeFigureOut">
              <a:rPr lang="en-US" smtClean="0"/>
              <a:t>4/21/2017</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BEAF370-FD3B-447A-B724-07A83C459553}" type="datetimeFigureOut">
              <a:rPr lang="en-US" smtClean="0"/>
              <a:t>4/21/2017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34273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30483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41075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37906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30767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373291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40317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241049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347213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3548192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baseline="0" dirty="0"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25</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88463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3998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baseline="0" dirty="0" smtClean="0">
              <a:ea typeface="ＭＳ Ｐゴシック" pitchFamily="34" charset="-128"/>
            </a:endParaRPr>
          </a:p>
          <a:p>
            <a:r>
              <a:rPr lang="en-US" baseline="0" dirty="0" smtClean="0">
                <a:ea typeface="ＭＳ Ｐゴシック" pitchFamily="34" charset="-128"/>
              </a:rPr>
              <a:t> </a:t>
            </a:r>
            <a:endParaRPr lang="en-US" dirty="0" smtClean="0">
              <a:ea typeface="ＭＳ Ｐゴシック"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5DD993D1-AAE0-42F7-82A0-4C2A72F33724}" type="slidenum">
              <a:rPr lang="en-US" smtClean="0">
                <a:latin typeface="Calibri" pitchFamily="34" charset="0"/>
                <a:ea typeface="ＭＳ Ｐゴシック" pitchFamily="34" charset="-128"/>
              </a:rPr>
              <a:pPr/>
              <a:t>26</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70847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27</a:t>
            </a:fld>
            <a:endParaRPr lang="en-US"/>
          </a:p>
        </p:txBody>
      </p:sp>
    </p:spTree>
    <p:extLst>
      <p:ext uri="{BB962C8B-B14F-4D97-AF65-F5344CB8AC3E}">
        <p14:creationId xmlns:p14="http://schemas.microsoft.com/office/powerpoint/2010/main" val="1274724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28</a:t>
            </a:fld>
            <a:endParaRPr lang="en-US"/>
          </a:p>
        </p:txBody>
      </p:sp>
    </p:spTree>
    <p:extLst>
      <p:ext uri="{BB962C8B-B14F-4D97-AF65-F5344CB8AC3E}">
        <p14:creationId xmlns:p14="http://schemas.microsoft.com/office/powerpoint/2010/main" val="1761935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29</a:t>
            </a:fld>
            <a:endParaRPr lang="en-US"/>
          </a:p>
        </p:txBody>
      </p:sp>
    </p:spTree>
    <p:extLst>
      <p:ext uri="{BB962C8B-B14F-4D97-AF65-F5344CB8AC3E}">
        <p14:creationId xmlns:p14="http://schemas.microsoft.com/office/powerpoint/2010/main" val="177662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186868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3080676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09771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baseline="0" dirty="0" smtClean="0"/>
          </a:p>
          <a:p>
            <a:pPr defTabSz="942289">
              <a:defRPr/>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3829946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387185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370382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429368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50022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119368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46851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601356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2959878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3877991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4077851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2562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77687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268862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64743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298790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579129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descr="&quot; &quot;"/>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0"/>
            <a:ext cx="82296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p:txBody>
          <a:bodyPr/>
          <a:lstStyle>
            <a:lvl1pPr>
              <a:defRPr/>
            </a:lvl1pPr>
          </a:lstStyle>
          <a:p>
            <a:pPr>
              <a:defRPr/>
            </a:pPr>
            <a:fld id="{D07DA656-997A-4475-A7F8-E5A2636D6E28}" type="slidenum">
              <a:rPr lang="en-US" altLang="en-US"/>
              <a:pPr>
                <a:defRPr/>
              </a:pPr>
              <a:t>‹#›</a:t>
            </a:fld>
            <a:endParaRPr lang="en-US" altLang="en-US"/>
          </a:p>
        </p:txBody>
      </p:sp>
    </p:spTree>
    <p:extLst>
      <p:ext uri="{BB962C8B-B14F-4D97-AF65-F5344CB8AC3E}">
        <p14:creationId xmlns:p14="http://schemas.microsoft.com/office/powerpoint/2010/main" val="34315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11" name="Group 10"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descr="&quot; &quot;"/>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ectacenter.org/sysframe/component-governance.as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ectacenter.org/sysframe/component-personnel.as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2.ed.gov/policy/speced/guid/earlylearning/joint-statement-full-text.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products.brookespublishing.com/The-Preschool-Inclusion-Toolbox-P834.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amazon.com/Families-Professionals-Exceptionality-Partnerships-Loose-Leaf/dp/0133833682/ref=sr_1_1?ie=UTF8&amp;qid=1473348717&amp;sr=8-1&amp;keywords=family+professionals+and+exceptionality"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hyperlink" Target="http://connect.fpg.unc.ed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hyperlink" Target="http://community.fpg.unc.edu/sites/community.fpg.unc.edu/files/resources/Handout/CONNECT-Handout-4-8.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eclkc.ohs.acf.hhs.gov/hslc/tta-system/family"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clkc.ohs.acf.hhs.gov/hslc/tta-system/family/docs/building-partnerships-developing-relationships-families.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eclkc.ohs.acf.hhs.gov/hslc/tta-system/family/docs/tracking-progress-early-care-education-long-version.pdf"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ectacenter.org/~calls/2017/familyengagement.asp"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ectacenter.org/webinars.asp"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524000"/>
            <a:ext cx="7696200" cy="954107"/>
          </a:xfrm>
          <a:prstGeom prst="rect">
            <a:avLst/>
          </a:prstGeom>
          <a:noFill/>
        </p:spPr>
        <p:txBody>
          <a:bodyPr wrap="square" rtlCol="0">
            <a:spAutoFit/>
          </a:bodyPr>
          <a:lstStyle/>
          <a:p>
            <a:r>
              <a:rPr lang="en-US" sz="2800" i="1" dirty="0" smtClean="0"/>
              <a:t>Engaging </a:t>
            </a:r>
            <a:r>
              <a:rPr lang="en-US" sz="2800" i="1" dirty="0"/>
              <a:t>Families and Creating Trusting Partnerships to Improve Child and Family Outcomes</a:t>
            </a:r>
            <a:endParaRPr lang="en-US" sz="2800" dirty="0"/>
          </a:p>
        </p:txBody>
      </p:sp>
      <p:sp>
        <p:nvSpPr>
          <p:cNvPr id="5" name="Title 4"/>
          <p:cNvSpPr>
            <a:spLocks noGrp="1"/>
          </p:cNvSpPr>
          <p:nvPr>
            <p:ph type="title"/>
          </p:nvPr>
        </p:nvSpPr>
        <p:spPr>
          <a:xfrm>
            <a:off x="838200" y="2514600"/>
            <a:ext cx="8077200" cy="2217003"/>
          </a:xfrm>
        </p:spPr>
        <p:txBody>
          <a:bodyPr>
            <a:noAutofit/>
          </a:bodyPr>
          <a:lstStyle/>
          <a:p>
            <a:r>
              <a:rPr lang="en-US" sz="3600" dirty="0"/>
              <a:t>Enhancing Trusting Partnerships at the Systems and Practice Levels: Reciprocal Opportunities for Professionals and Families</a:t>
            </a:r>
          </a:p>
        </p:txBody>
      </p:sp>
      <p:sp>
        <p:nvSpPr>
          <p:cNvPr id="6" name="Subtitle 5"/>
          <p:cNvSpPr>
            <a:spLocks noGrp="1"/>
          </p:cNvSpPr>
          <p:nvPr>
            <p:ph type="subTitle" idx="1"/>
          </p:nvPr>
        </p:nvSpPr>
        <p:spPr>
          <a:xfrm>
            <a:off x="987552" y="5410200"/>
            <a:ext cx="4270248" cy="990600"/>
          </a:xfrm>
        </p:spPr>
        <p:txBody>
          <a:bodyPr/>
          <a:lstStyle/>
          <a:p>
            <a:pPr algn="l"/>
            <a:r>
              <a:rPr lang="en-US" dirty="0" smtClean="0"/>
              <a:t>April 20, 2017</a:t>
            </a:r>
            <a:endParaRPr lang="en-US" dirty="0"/>
          </a:p>
        </p:txBody>
      </p:sp>
    </p:spTree>
    <p:extLst>
      <p:ext uri="{BB962C8B-B14F-4D97-AF65-F5344CB8AC3E}">
        <p14:creationId xmlns:p14="http://schemas.microsoft.com/office/powerpoint/2010/main" val="63500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p>
            <a:r>
              <a:rPr lang="en-US" sz="2000" dirty="0" smtClean="0"/>
              <a:t>10</a:t>
            </a:r>
            <a:endParaRPr lang="en-US" sz="2000" dirty="0">
              <a:latin typeface="Century Gothic" panose="020B0502020202020204" pitchFamily="34" charset="0"/>
            </a:endParaRPr>
          </a:p>
        </p:txBody>
      </p:sp>
      <p:sp>
        <p:nvSpPr>
          <p:cNvPr id="17411" name="Rectangle 4"/>
          <p:cNvSpPr>
            <a:spLocks noGrp="1" noChangeArrowheads="1"/>
          </p:cNvSpPr>
          <p:nvPr>
            <p:ph type="title"/>
          </p:nvPr>
        </p:nvSpPr>
        <p:spPr>
          <a:xfrm>
            <a:off x="838200" y="377324"/>
            <a:ext cx="7086600" cy="822325"/>
          </a:xfrm>
        </p:spPr>
        <p:txBody>
          <a:bodyPr rtlCol="0"/>
          <a:lstStyle/>
          <a:p>
            <a:pPr algn="ctr" eaLnBrk="1" fontAlgn="auto" hangingPunct="1">
              <a:spcAft>
                <a:spcPts val="0"/>
              </a:spcAft>
              <a:defRPr/>
            </a:pPr>
            <a:r>
              <a:rPr lang="en-US" altLang="en-US" sz="4000" dirty="0" smtClean="0">
                <a:cs typeface="Arial" panose="020B0604020202020204" pitchFamily="34" charset="0"/>
              </a:rPr>
              <a:t>Trusted Research Partners</a:t>
            </a:r>
            <a:endParaRPr lang="en-US" altLang="en-US" sz="4000" b="1" dirty="0" smtClean="0">
              <a:cs typeface="Arial" panose="020B0604020202020204" pitchFamily="34" charset="0"/>
            </a:endParaRPr>
          </a:p>
        </p:txBody>
      </p:sp>
      <p:sp>
        <p:nvSpPr>
          <p:cNvPr id="2" name="TextBox 1"/>
          <p:cNvSpPr txBox="1"/>
          <p:nvPr/>
        </p:nvSpPr>
        <p:spPr>
          <a:xfrm>
            <a:off x="1371600" y="5387280"/>
            <a:ext cx="6324600" cy="830997"/>
          </a:xfrm>
          <a:prstGeom prst="rect">
            <a:avLst/>
          </a:prstGeom>
          <a:noFill/>
        </p:spPr>
        <p:txBody>
          <a:bodyPr wrap="square" rtlCol="0">
            <a:spAutoFit/>
          </a:bodyPr>
          <a:lstStyle/>
          <a:p>
            <a:pPr algn="ctr"/>
            <a:r>
              <a:rPr lang="en-US" sz="2400" dirty="0">
                <a:solidFill>
                  <a:srgbClr val="154578"/>
                </a:solidFill>
              </a:rPr>
              <a:t>Ursula and DJ </a:t>
            </a:r>
            <a:r>
              <a:rPr lang="en-US" sz="2400" dirty="0" smtClean="0">
                <a:solidFill>
                  <a:srgbClr val="154578"/>
                </a:solidFill>
              </a:rPr>
              <a:t>Markey                                                   Louisiana Community Parent Resource Center</a:t>
            </a:r>
            <a:endParaRPr lang="en-US" sz="3600" b="1" dirty="0">
              <a:solidFill>
                <a:srgbClr val="154578"/>
              </a:solidFill>
            </a:endParaRPr>
          </a:p>
        </p:txBody>
      </p:sp>
      <p:grpSp>
        <p:nvGrpSpPr>
          <p:cNvPr id="49155" name="Group 1" descr="&quot; &quot;"/>
          <p:cNvGrpSpPr>
            <a:grpSpLocks/>
          </p:cNvGrpSpPr>
          <p:nvPr/>
        </p:nvGrpSpPr>
        <p:grpSpPr bwMode="auto">
          <a:xfrm>
            <a:off x="1904999" y="1371600"/>
            <a:ext cx="5141913" cy="3962400"/>
            <a:chOff x="1905000" y="2057400"/>
            <a:chExt cx="5141912" cy="3962400"/>
          </a:xfrm>
        </p:grpSpPr>
        <p:pic>
          <p:nvPicPr>
            <p:cNvPr id="49157" name="Picture 5" descr="Urs&amp;D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2" y="2057400"/>
              <a:ext cx="5106987" cy="3962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a:off x="1905000" y="2057400"/>
              <a:ext cx="5141912" cy="3962400"/>
            </a:xfrm>
            <a:prstGeom prst="rect">
              <a:avLst/>
            </a:prstGeom>
            <a:noFill/>
            <a:ln w="76200" cap="sq">
              <a:solidFill>
                <a:schemeClr val="accent2">
                  <a:lumMod val="75000"/>
                </a:schemeClr>
              </a:solidFill>
              <a:miter lim="800000"/>
              <a:headEnd type="none" w="sm" len="sm"/>
              <a:tailEnd type="none" w="sm" len="sm"/>
            </a:ln>
            <a:effectLst>
              <a:prstShdw prst="shdw17" dist="17961" dir="2700000">
                <a:srgbClr val="003D99"/>
              </a:prstShdw>
            </a:effectLst>
            <a:extLst>
              <a:ext uri="{909E8E84-426E-40dd-AFC4-6F175D3DCCD1}">
                <a14:hiddenFill xmlns="" xmlns:a14="http://schemas.microsoft.com/office/drawing/2010/main">
                  <a:solidFill>
                    <a:schemeClr val="accent1"/>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a:p>
          </p:txBody>
        </p:sp>
      </p:grpSp>
    </p:spTree>
    <p:extLst>
      <p:ext uri="{BB962C8B-B14F-4D97-AF65-F5344CB8AC3E}">
        <p14:creationId xmlns:p14="http://schemas.microsoft.com/office/powerpoint/2010/main" val="3994551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t>11</a:t>
            </a:r>
            <a:endParaRPr lang="en-US" sz="2000" dirty="0">
              <a:latin typeface="Century Gothic" panose="020B0502020202020204" pitchFamily="34" charset="0"/>
            </a:endParaRPr>
          </a:p>
        </p:txBody>
      </p:sp>
      <p:sp>
        <p:nvSpPr>
          <p:cNvPr id="10243" name="Rectangle 3"/>
          <p:cNvSpPr>
            <a:spLocks noGrp="1" noChangeArrowheads="1"/>
          </p:cNvSpPr>
          <p:nvPr>
            <p:ph type="title"/>
          </p:nvPr>
        </p:nvSpPr>
        <p:spPr/>
        <p:txBody>
          <a:bodyPr rtlCol="0">
            <a:noAutofit/>
          </a:bodyPr>
          <a:lstStyle/>
          <a:p>
            <a:pPr eaLnBrk="1" fontAlgn="auto" hangingPunct="1">
              <a:spcAft>
                <a:spcPts val="0"/>
              </a:spcAft>
              <a:defRPr/>
            </a:pPr>
            <a:r>
              <a:rPr lang="en-US" altLang="en-US" dirty="0" smtClean="0">
                <a:cs typeface="Arial" panose="020B0604020202020204" pitchFamily="34" charset="0"/>
              </a:rPr>
              <a:t>Trusting</a:t>
            </a:r>
            <a:r>
              <a:rPr lang="en-US" altLang="en-US" b="1" dirty="0" smtClean="0">
                <a:cs typeface="Arial" panose="020B0604020202020204" pitchFamily="34" charset="0"/>
              </a:rPr>
              <a:t> Partnerships:                                      Six Components</a:t>
            </a:r>
          </a:p>
        </p:txBody>
      </p:sp>
      <p:sp>
        <p:nvSpPr>
          <p:cNvPr id="2" name="Content Placeholder 1"/>
          <p:cNvSpPr>
            <a:spLocks noGrp="1"/>
          </p:cNvSpPr>
          <p:nvPr>
            <p:ph idx="1"/>
          </p:nvPr>
        </p:nvSpPr>
        <p:spPr>
          <a:xfrm>
            <a:off x="457200" y="1828799"/>
            <a:ext cx="8229600" cy="3810001"/>
          </a:xfrm>
        </p:spPr>
        <p:txBody>
          <a:bodyPr/>
          <a:lstStyle/>
          <a:p>
            <a:pPr>
              <a:spcBef>
                <a:spcPts val="600"/>
              </a:spcBef>
              <a:spcAft>
                <a:spcPts val="1200"/>
              </a:spcAft>
              <a:buClrTx/>
              <a:buSzPct val="112000"/>
            </a:pPr>
            <a:r>
              <a:rPr lang="en-US" altLang="en-US" dirty="0">
                <a:cs typeface="Arial" panose="020B0604020202020204" pitchFamily="34" charset="0"/>
              </a:rPr>
              <a:t>Communication</a:t>
            </a:r>
          </a:p>
          <a:p>
            <a:pPr>
              <a:spcBef>
                <a:spcPts val="600"/>
              </a:spcBef>
              <a:spcAft>
                <a:spcPts val="1200"/>
              </a:spcAft>
              <a:buClrTx/>
              <a:buSzPct val="112000"/>
            </a:pPr>
            <a:r>
              <a:rPr lang="en-US" altLang="en-US" dirty="0">
                <a:cs typeface="Arial" panose="020B0604020202020204" pitchFamily="34" charset="0"/>
              </a:rPr>
              <a:t>Competence</a:t>
            </a:r>
          </a:p>
          <a:p>
            <a:pPr>
              <a:spcBef>
                <a:spcPts val="600"/>
              </a:spcBef>
              <a:spcAft>
                <a:spcPts val="1200"/>
              </a:spcAft>
              <a:buClrTx/>
              <a:buSzPct val="112000"/>
            </a:pPr>
            <a:r>
              <a:rPr lang="en-US" altLang="en-US" dirty="0">
                <a:cs typeface="Arial" panose="020B0604020202020204" pitchFamily="34" charset="0"/>
              </a:rPr>
              <a:t>Respect</a:t>
            </a:r>
          </a:p>
          <a:p>
            <a:pPr>
              <a:spcBef>
                <a:spcPts val="600"/>
              </a:spcBef>
              <a:spcAft>
                <a:spcPts val="1200"/>
              </a:spcAft>
              <a:buClrTx/>
              <a:buSzPct val="112000"/>
            </a:pPr>
            <a:r>
              <a:rPr lang="en-US" altLang="en-US" dirty="0">
                <a:cs typeface="Arial" panose="020B0604020202020204" pitchFamily="34" charset="0"/>
              </a:rPr>
              <a:t>Commitment</a:t>
            </a:r>
          </a:p>
          <a:p>
            <a:pPr>
              <a:spcBef>
                <a:spcPts val="600"/>
              </a:spcBef>
              <a:spcAft>
                <a:spcPts val="1200"/>
              </a:spcAft>
              <a:buClrTx/>
              <a:buSzPct val="112000"/>
            </a:pPr>
            <a:r>
              <a:rPr lang="en-US" altLang="en-US" dirty="0">
                <a:cs typeface="Arial" panose="020B0604020202020204" pitchFamily="34" charset="0"/>
              </a:rPr>
              <a:t>Equality</a:t>
            </a:r>
          </a:p>
          <a:p>
            <a:pPr>
              <a:spcBef>
                <a:spcPts val="600"/>
              </a:spcBef>
              <a:spcAft>
                <a:spcPts val="1200"/>
              </a:spcAft>
              <a:buClrTx/>
              <a:buSzPct val="112000"/>
            </a:pPr>
            <a:r>
              <a:rPr lang="en-US" altLang="en-US" dirty="0">
                <a:cs typeface="Arial" panose="020B0604020202020204" pitchFamily="34" charset="0"/>
              </a:rPr>
              <a:t>Advocacy</a:t>
            </a:r>
          </a:p>
          <a:p>
            <a:endParaRPr lang="en-US" dirty="0"/>
          </a:p>
        </p:txBody>
      </p:sp>
    </p:spTree>
    <p:extLst>
      <p:ext uri="{BB962C8B-B14F-4D97-AF65-F5344CB8AC3E}">
        <p14:creationId xmlns:p14="http://schemas.microsoft.com/office/powerpoint/2010/main" val="24339872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457200" y="6327648"/>
            <a:ext cx="2133600" cy="365125"/>
          </a:xfrm>
        </p:spPr>
        <p:txBody>
          <a:bodyPr/>
          <a:lstStyle/>
          <a:p>
            <a:r>
              <a:rPr lang="en-US" sz="2000" dirty="0" smtClean="0"/>
              <a:t>12</a:t>
            </a:r>
            <a:endParaRPr lang="en-US" sz="2000" dirty="0">
              <a:latin typeface="Century Gothic" panose="020B0502020202020204" pitchFamily="34" charset="0"/>
            </a:endParaRPr>
          </a:p>
        </p:txBody>
      </p:sp>
      <p:sp>
        <p:nvSpPr>
          <p:cNvPr id="2" name="Content Placeholder 1"/>
          <p:cNvSpPr>
            <a:spLocks noGrp="1"/>
          </p:cNvSpPr>
          <p:nvPr>
            <p:ph idx="1"/>
          </p:nvPr>
        </p:nvSpPr>
        <p:spPr>
          <a:xfrm>
            <a:off x="457200" y="2286000"/>
            <a:ext cx="8229600" cy="3733801"/>
          </a:xfrm>
        </p:spPr>
        <p:txBody>
          <a:bodyPr/>
          <a:lstStyle/>
          <a:p>
            <a:pPr marL="0" indent="0">
              <a:buNone/>
            </a:pPr>
            <a:r>
              <a:rPr lang="en-US" b="1" i="1" dirty="0" smtClean="0">
                <a:solidFill>
                  <a:srgbClr val="0070C0"/>
                </a:solidFill>
              </a:rPr>
              <a:t>Facilitator: What were highlights from your research of what families and practitioners shared about the essence of each of these six themes?</a:t>
            </a:r>
          </a:p>
          <a:p>
            <a:pPr marL="0" indent="0">
              <a:buNone/>
            </a:pPr>
            <a:endParaRPr lang="en-US" b="1" i="1" dirty="0">
              <a:solidFill>
                <a:srgbClr val="0070C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058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t>13</a:t>
            </a:r>
            <a:endParaRPr lang="en-US" sz="2000" dirty="0">
              <a:latin typeface="Century Gothic" panose="020B0502020202020204" pitchFamily="34" charset="0"/>
            </a:endParaRPr>
          </a:p>
        </p:txBody>
      </p:sp>
      <p:sp>
        <p:nvSpPr>
          <p:cNvPr id="11268" name="Rectangle 4"/>
          <p:cNvSpPr>
            <a:spLocks noGrp="1" noChangeArrowheads="1"/>
          </p:cNvSpPr>
          <p:nvPr>
            <p:ph type="title"/>
          </p:nvPr>
        </p:nvSpPr>
        <p:spPr/>
        <p:txBody>
          <a:bodyPr rtlCol="0"/>
          <a:lstStyle/>
          <a:p>
            <a:pPr eaLnBrk="1" fontAlgn="auto" hangingPunct="1">
              <a:spcAft>
                <a:spcPts val="0"/>
              </a:spcAft>
              <a:defRPr/>
            </a:pPr>
            <a:r>
              <a:rPr lang="en-US" altLang="en-US" sz="4000" b="1" dirty="0" smtClean="0">
                <a:cs typeface="Arial" panose="020B0604020202020204" pitchFamily="34" charset="0"/>
              </a:rPr>
              <a:t>Communication</a:t>
            </a:r>
          </a:p>
        </p:txBody>
      </p:sp>
      <p:sp>
        <p:nvSpPr>
          <p:cNvPr id="2" name="Content Placeholder 1"/>
          <p:cNvSpPr>
            <a:spLocks noGrp="1"/>
          </p:cNvSpPr>
          <p:nvPr>
            <p:ph idx="1"/>
          </p:nvPr>
        </p:nvSpPr>
        <p:spPr/>
        <p:txBody>
          <a:bodyPr/>
          <a:lstStyle/>
          <a:p>
            <a:pPr lvl="0">
              <a:spcAft>
                <a:spcPts val="1200"/>
              </a:spcAft>
            </a:pPr>
            <a:r>
              <a:rPr lang="en-US" dirty="0"/>
              <a:t>Being </a:t>
            </a:r>
            <a:r>
              <a:rPr lang="en-US" dirty="0" smtClean="0"/>
              <a:t>friendly</a:t>
            </a:r>
            <a:endParaRPr lang="en-US" dirty="0"/>
          </a:p>
          <a:p>
            <a:pPr lvl="0">
              <a:spcAft>
                <a:spcPts val="1200"/>
              </a:spcAft>
            </a:pPr>
            <a:r>
              <a:rPr lang="en-US" dirty="0"/>
              <a:t>Being clear</a:t>
            </a:r>
          </a:p>
          <a:p>
            <a:pPr lvl="0">
              <a:spcAft>
                <a:spcPts val="1200"/>
              </a:spcAft>
            </a:pPr>
            <a:r>
              <a:rPr lang="en-US" dirty="0"/>
              <a:t>Highlighting strengths and good news </a:t>
            </a:r>
          </a:p>
          <a:p>
            <a:pPr lvl="0">
              <a:spcAft>
                <a:spcPts val="1200"/>
              </a:spcAft>
            </a:pPr>
            <a:r>
              <a:rPr lang="en-US" dirty="0"/>
              <a:t>Being honest, even with bad news</a:t>
            </a:r>
          </a:p>
          <a:p>
            <a:pPr lvl="0">
              <a:spcAft>
                <a:spcPts val="1200"/>
              </a:spcAft>
            </a:pPr>
            <a:r>
              <a:rPr lang="en-US" dirty="0"/>
              <a:t>Responding to feelings</a:t>
            </a:r>
            <a:r>
              <a:rPr lang="en-US" i="1" dirty="0"/>
              <a:t> </a:t>
            </a:r>
            <a:endParaRPr lang="en-US" dirty="0"/>
          </a:p>
          <a:p>
            <a:pPr lvl="0">
              <a:spcAft>
                <a:spcPts val="1200"/>
              </a:spcAft>
            </a:pPr>
            <a:r>
              <a:rPr lang="en-US" dirty="0"/>
              <a:t>Listening </a:t>
            </a:r>
          </a:p>
          <a:p>
            <a:pPr marL="0" indent="0">
              <a:buNone/>
            </a:pPr>
            <a:endParaRPr lang="en-US" dirty="0"/>
          </a:p>
        </p:txBody>
      </p:sp>
    </p:spTree>
    <p:extLst>
      <p:ext uri="{BB962C8B-B14F-4D97-AF65-F5344CB8AC3E}">
        <p14:creationId xmlns:p14="http://schemas.microsoft.com/office/powerpoint/2010/main" val="22233912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t>14</a:t>
            </a:r>
            <a:endParaRPr lang="en-US" sz="2000" dirty="0">
              <a:latin typeface="Century Gothic" panose="020B0502020202020204" pitchFamily="34" charset="0"/>
            </a:endParaRPr>
          </a:p>
        </p:txBody>
      </p:sp>
      <p:sp>
        <p:nvSpPr>
          <p:cNvPr id="16388" name="Rectangle 4"/>
          <p:cNvSpPr>
            <a:spLocks noGrp="1" noChangeArrowheads="1"/>
          </p:cNvSpPr>
          <p:nvPr>
            <p:ph type="title"/>
          </p:nvPr>
        </p:nvSpPr>
        <p:spPr/>
        <p:txBody>
          <a:bodyPr rtlCol="0">
            <a:normAutofit/>
          </a:bodyPr>
          <a:lstStyle/>
          <a:p>
            <a:pPr eaLnBrk="1" fontAlgn="auto" hangingPunct="1">
              <a:spcAft>
                <a:spcPts val="0"/>
              </a:spcAft>
              <a:defRPr/>
            </a:pPr>
            <a:r>
              <a:rPr lang="en-US" altLang="en-US" dirty="0" smtClean="0">
                <a:cs typeface="Arial" panose="020B0604020202020204" pitchFamily="34" charset="0"/>
              </a:rPr>
              <a:t>Competence</a:t>
            </a:r>
            <a:endParaRPr lang="en-US" altLang="en-US" b="1" dirty="0" smtClean="0">
              <a:cs typeface="Arial" panose="020B0604020202020204" pitchFamily="34" charset="0"/>
            </a:endParaRPr>
          </a:p>
        </p:txBody>
      </p:sp>
      <p:sp>
        <p:nvSpPr>
          <p:cNvPr id="2" name="Content Placeholder 1"/>
          <p:cNvSpPr>
            <a:spLocks noGrp="1"/>
          </p:cNvSpPr>
          <p:nvPr>
            <p:ph idx="1"/>
          </p:nvPr>
        </p:nvSpPr>
        <p:spPr>
          <a:xfrm>
            <a:off x="457200" y="1600201"/>
            <a:ext cx="8229600" cy="4038600"/>
          </a:xfrm>
        </p:spPr>
        <p:txBody>
          <a:bodyPr/>
          <a:lstStyle/>
          <a:p>
            <a:r>
              <a:rPr lang="en-US" dirty="0"/>
              <a:t>Knowing and implementing evidence-based </a:t>
            </a:r>
            <a:r>
              <a:rPr lang="en-US" dirty="0" smtClean="0"/>
              <a:t>practices</a:t>
            </a:r>
          </a:p>
          <a:p>
            <a:pPr marL="0" indent="0">
              <a:buNone/>
            </a:pPr>
            <a:endParaRPr lang="en-US" dirty="0"/>
          </a:p>
          <a:p>
            <a:r>
              <a:rPr lang="en-US" dirty="0"/>
              <a:t>Setting high </a:t>
            </a:r>
            <a:r>
              <a:rPr lang="en-US" dirty="0" smtClean="0"/>
              <a:t>expectations</a:t>
            </a:r>
            <a:r>
              <a:rPr lang="en-US" dirty="0"/>
              <a:t> </a:t>
            </a:r>
            <a:r>
              <a:rPr lang="en-US" dirty="0" smtClean="0"/>
              <a:t>and working hard to meet them</a:t>
            </a:r>
          </a:p>
          <a:p>
            <a:pPr marL="0" indent="0">
              <a:buNone/>
            </a:pPr>
            <a:endParaRPr lang="en-US" dirty="0" smtClean="0"/>
          </a:p>
          <a:p>
            <a:r>
              <a:rPr lang="en-US" dirty="0" smtClean="0"/>
              <a:t>Continuing </a:t>
            </a:r>
            <a:r>
              <a:rPr lang="en-US" dirty="0"/>
              <a:t>to learn when faced with new challenges</a:t>
            </a:r>
          </a:p>
          <a:p>
            <a:endParaRPr lang="en-US" dirty="0" smtClean="0"/>
          </a:p>
          <a:p>
            <a:endParaRPr lang="en-US" dirty="0"/>
          </a:p>
        </p:txBody>
      </p:sp>
    </p:spTree>
    <p:extLst>
      <p:ext uri="{BB962C8B-B14F-4D97-AF65-F5344CB8AC3E}">
        <p14:creationId xmlns:p14="http://schemas.microsoft.com/office/powerpoint/2010/main" val="12799765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t>15</a:t>
            </a:r>
            <a:endParaRPr lang="en-US" sz="2000" dirty="0">
              <a:latin typeface="Century Gothic" panose="020B0502020202020204" pitchFamily="34" charset="0"/>
            </a:endParaRPr>
          </a:p>
        </p:txBody>
      </p:sp>
      <p:sp>
        <p:nvSpPr>
          <p:cNvPr id="16388" name="Rectangle 4"/>
          <p:cNvSpPr>
            <a:spLocks noGrp="1" noChangeArrowheads="1"/>
          </p:cNvSpPr>
          <p:nvPr>
            <p:ph type="title"/>
          </p:nvPr>
        </p:nvSpPr>
        <p:spPr/>
        <p:txBody>
          <a:bodyPr rtlCol="0">
            <a:normAutofit/>
          </a:bodyPr>
          <a:lstStyle/>
          <a:p>
            <a:pPr eaLnBrk="1" fontAlgn="auto" hangingPunct="1">
              <a:spcAft>
                <a:spcPts val="0"/>
              </a:spcAft>
              <a:defRPr/>
            </a:pPr>
            <a:r>
              <a:rPr lang="en-US" altLang="en-US" b="1" dirty="0" smtClean="0">
                <a:cs typeface="Arial" panose="020B0604020202020204" pitchFamily="34" charset="0"/>
              </a:rPr>
              <a:t>Respect</a:t>
            </a:r>
          </a:p>
        </p:txBody>
      </p:sp>
      <p:sp>
        <p:nvSpPr>
          <p:cNvPr id="2" name="Content Placeholder 1"/>
          <p:cNvSpPr>
            <a:spLocks noGrp="1"/>
          </p:cNvSpPr>
          <p:nvPr>
            <p:ph idx="1"/>
          </p:nvPr>
        </p:nvSpPr>
        <p:spPr/>
        <p:txBody>
          <a:bodyPr/>
          <a:lstStyle/>
          <a:p>
            <a:pPr lvl="0"/>
            <a:r>
              <a:rPr lang="en-US" dirty="0"/>
              <a:t>Honoring cultural </a:t>
            </a:r>
            <a:r>
              <a:rPr lang="en-US" dirty="0" smtClean="0"/>
              <a:t>diversity</a:t>
            </a:r>
          </a:p>
          <a:p>
            <a:pPr lvl="0"/>
            <a:endParaRPr lang="en-US" dirty="0"/>
          </a:p>
          <a:p>
            <a:pPr lvl="0"/>
            <a:r>
              <a:rPr lang="en-US" dirty="0"/>
              <a:t>Building on strengths</a:t>
            </a:r>
          </a:p>
          <a:p>
            <a:pPr lvl="0"/>
            <a:endParaRPr lang="en-US" dirty="0" smtClean="0"/>
          </a:p>
          <a:p>
            <a:pPr lvl="0"/>
            <a:r>
              <a:rPr lang="en-US" dirty="0" smtClean="0"/>
              <a:t>Valuing </a:t>
            </a:r>
            <a:r>
              <a:rPr lang="en-US" dirty="0"/>
              <a:t>each other’s perspectives and recommendations</a:t>
            </a:r>
          </a:p>
          <a:p>
            <a:pPr lvl="0"/>
            <a:endParaRPr lang="en-US" dirty="0" smtClean="0"/>
          </a:p>
          <a:p>
            <a:pPr lvl="0"/>
            <a:r>
              <a:rPr lang="en-US" dirty="0" smtClean="0"/>
              <a:t>Seeking </a:t>
            </a:r>
            <a:r>
              <a:rPr lang="en-US" dirty="0"/>
              <a:t>to “walk a </a:t>
            </a:r>
            <a:r>
              <a:rPr lang="en-US" dirty="0" smtClean="0"/>
              <a:t>mile” </a:t>
            </a:r>
            <a:r>
              <a:rPr lang="en-US" dirty="0"/>
              <a:t>in the others’ shoes</a:t>
            </a:r>
          </a:p>
        </p:txBody>
      </p:sp>
    </p:spTree>
    <p:extLst>
      <p:ext uri="{BB962C8B-B14F-4D97-AF65-F5344CB8AC3E}">
        <p14:creationId xmlns:p14="http://schemas.microsoft.com/office/powerpoint/2010/main" val="6412208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t>16</a:t>
            </a:r>
            <a:endParaRPr lang="en-US" sz="2000" dirty="0">
              <a:latin typeface="Century Gothic" panose="020B0502020202020204" pitchFamily="34" charset="0"/>
            </a:endParaRPr>
          </a:p>
        </p:txBody>
      </p:sp>
      <p:sp>
        <p:nvSpPr>
          <p:cNvPr id="21508" name="Rectangle 4"/>
          <p:cNvSpPr>
            <a:spLocks noGrp="1" noChangeArrowheads="1"/>
          </p:cNvSpPr>
          <p:nvPr>
            <p:ph type="title"/>
          </p:nvPr>
        </p:nvSpPr>
        <p:spPr/>
        <p:txBody>
          <a:bodyPr rtlCol="0">
            <a:normAutofit/>
          </a:bodyPr>
          <a:lstStyle/>
          <a:p>
            <a:pPr eaLnBrk="1" fontAlgn="auto" hangingPunct="1">
              <a:spcAft>
                <a:spcPts val="0"/>
              </a:spcAft>
              <a:defRPr/>
            </a:pPr>
            <a:r>
              <a:rPr lang="en-US" altLang="en-US" b="1" dirty="0" smtClean="0">
                <a:cs typeface="Arial" panose="020B0604020202020204" pitchFamily="34" charset="0"/>
              </a:rPr>
              <a:t>Commitment</a:t>
            </a:r>
            <a:endParaRPr lang="en-US" altLang="en-US" b="1"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r>
              <a:rPr lang="en-US" dirty="0"/>
              <a:t>Being available for </a:t>
            </a:r>
            <a:r>
              <a:rPr lang="en-US" dirty="0" smtClean="0"/>
              <a:t>communication</a:t>
            </a:r>
          </a:p>
          <a:p>
            <a:pPr marL="0" lvl="0" indent="0">
              <a:buNone/>
            </a:pPr>
            <a:endParaRPr lang="en-US" dirty="0"/>
          </a:p>
          <a:p>
            <a:pPr lvl="0"/>
            <a:r>
              <a:rPr lang="en-US" dirty="0"/>
              <a:t>Being flexible with using innovative ways to solve </a:t>
            </a:r>
            <a:r>
              <a:rPr lang="en-US" dirty="0" smtClean="0"/>
              <a:t>challenges</a:t>
            </a:r>
          </a:p>
          <a:p>
            <a:pPr lvl="0"/>
            <a:endParaRPr lang="en-US" dirty="0"/>
          </a:p>
          <a:p>
            <a:pPr lvl="0"/>
            <a:r>
              <a:rPr lang="en-US" dirty="0" smtClean="0"/>
              <a:t>Being sensitive to emotional needs</a:t>
            </a:r>
          </a:p>
          <a:p>
            <a:pPr lvl="0"/>
            <a:endParaRPr lang="en-US" dirty="0"/>
          </a:p>
          <a:p>
            <a:pPr lvl="0"/>
            <a:r>
              <a:rPr lang="en-US" dirty="0"/>
              <a:t>Going above and beyond</a:t>
            </a:r>
          </a:p>
          <a:p>
            <a:endParaRPr lang="en-US" dirty="0"/>
          </a:p>
        </p:txBody>
      </p:sp>
    </p:spTree>
    <p:extLst>
      <p:ext uri="{BB962C8B-B14F-4D97-AF65-F5344CB8AC3E}">
        <p14:creationId xmlns:p14="http://schemas.microsoft.com/office/powerpoint/2010/main" val="12858644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t>17</a:t>
            </a:r>
            <a:endParaRPr lang="en-US" sz="2000" dirty="0">
              <a:latin typeface="Century Gothic" panose="020B0502020202020204" pitchFamily="34" charset="0"/>
            </a:endParaRPr>
          </a:p>
        </p:txBody>
      </p:sp>
      <p:sp>
        <p:nvSpPr>
          <p:cNvPr id="23556" name="Rectangle 4"/>
          <p:cNvSpPr>
            <a:spLocks noGrp="1" noChangeArrowheads="1"/>
          </p:cNvSpPr>
          <p:nvPr>
            <p:ph type="title"/>
          </p:nvPr>
        </p:nvSpPr>
        <p:spPr/>
        <p:txBody>
          <a:bodyPr rtlCol="0">
            <a:normAutofit/>
          </a:bodyPr>
          <a:lstStyle/>
          <a:p>
            <a:pPr eaLnBrk="1" fontAlgn="auto" hangingPunct="1">
              <a:spcAft>
                <a:spcPts val="0"/>
              </a:spcAft>
              <a:defRPr/>
            </a:pPr>
            <a:r>
              <a:rPr lang="en-US" altLang="en-US" b="1" dirty="0" smtClean="0">
                <a:cs typeface="Arial" panose="020B0604020202020204" pitchFamily="34" charset="0"/>
              </a:rPr>
              <a:t>Equality</a:t>
            </a:r>
          </a:p>
        </p:txBody>
      </p:sp>
      <p:sp>
        <p:nvSpPr>
          <p:cNvPr id="3" name="Content Placeholder 2"/>
          <p:cNvSpPr>
            <a:spLocks noGrp="1"/>
          </p:cNvSpPr>
          <p:nvPr>
            <p:ph idx="1"/>
          </p:nvPr>
        </p:nvSpPr>
        <p:spPr/>
        <p:txBody>
          <a:bodyPr/>
          <a:lstStyle/>
          <a:p>
            <a:pPr lvl="0">
              <a:lnSpc>
                <a:spcPct val="115000"/>
              </a:lnSpc>
              <a:spcBef>
                <a:spcPts val="0"/>
              </a:spcBef>
              <a:buSzPct val="100000"/>
            </a:pPr>
            <a:r>
              <a:rPr lang="en-US" dirty="0">
                <a:uFill>
                  <a:solidFill>
                    <a:srgbClr val="000000"/>
                  </a:solidFill>
                </a:uFill>
                <a:ea typeface="Calibri" panose="020F0502020204030204" pitchFamily="34" charset="0"/>
              </a:rPr>
              <a:t>Fostering each other’s </a:t>
            </a:r>
            <a:r>
              <a:rPr lang="en-US" dirty="0" smtClean="0">
                <a:uFill>
                  <a:solidFill>
                    <a:srgbClr val="000000"/>
                  </a:solidFill>
                </a:uFill>
                <a:ea typeface="Calibri" panose="020F0502020204030204" pitchFamily="34" charset="0"/>
              </a:rPr>
              <a:t>confidence</a:t>
            </a:r>
          </a:p>
          <a:p>
            <a:pPr lvl="0">
              <a:lnSpc>
                <a:spcPct val="115000"/>
              </a:lnSpc>
              <a:spcBef>
                <a:spcPts val="0"/>
              </a:spcBef>
              <a:buSzPct val="100000"/>
            </a:pPr>
            <a:endParaRPr lang="en-US" dirty="0">
              <a:uFill>
                <a:solidFill>
                  <a:srgbClr val="000000"/>
                </a:solidFill>
              </a:uFill>
              <a:ea typeface="Calibri" panose="020F0502020204030204" pitchFamily="34" charset="0"/>
            </a:endParaRPr>
          </a:p>
          <a:p>
            <a:pPr lvl="0">
              <a:lnSpc>
                <a:spcPct val="115000"/>
              </a:lnSpc>
              <a:spcBef>
                <a:spcPts val="0"/>
              </a:spcBef>
              <a:buSzPct val="100000"/>
            </a:pPr>
            <a:r>
              <a:rPr lang="en-US" dirty="0">
                <a:uFill>
                  <a:solidFill>
                    <a:srgbClr val="000000"/>
                  </a:solidFill>
                </a:uFill>
                <a:ea typeface="Calibri" panose="020F0502020204030204" pitchFamily="34" charset="0"/>
              </a:rPr>
              <a:t>Seeking each other’s input</a:t>
            </a:r>
          </a:p>
          <a:p>
            <a:pPr lvl="0">
              <a:lnSpc>
                <a:spcPct val="115000"/>
              </a:lnSpc>
              <a:spcBef>
                <a:spcPts val="0"/>
              </a:spcBef>
              <a:buSzPct val="100000"/>
            </a:pPr>
            <a:endParaRPr lang="en-US" dirty="0" smtClean="0">
              <a:uFill>
                <a:solidFill>
                  <a:srgbClr val="000000"/>
                </a:solidFill>
              </a:uFill>
              <a:ea typeface="Calibri" panose="020F0502020204030204" pitchFamily="34" charset="0"/>
            </a:endParaRPr>
          </a:p>
          <a:p>
            <a:pPr lvl="0">
              <a:lnSpc>
                <a:spcPct val="115000"/>
              </a:lnSpc>
              <a:spcBef>
                <a:spcPts val="0"/>
              </a:spcBef>
              <a:buSzPct val="100000"/>
            </a:pPr>
            <a:r>
              <a:rPr lang="en-US" dirty="0" smtClean="0">
                <a:uFill>
                  <a:solidFill>
                    <a:srgbClr val="000000"/>
                  </a:solidFill>
                </a:uFill>
                <a:ea typeface="Calibri" panose="020F0502020204030204" pitchFamily="34" charset="0"/>
              </a:rPr>
              <a:t>Creating conditions that lead to a </a:t>
            </a:r>
            <a:r>
              <a:rPr lang="en-US" dirty="0">
                <a:uFill>
                  <a:solidFill>
                    <a:srgbClr val="000000"/>
                  </a:solidFill>
                </a:uFill>
                <a:ea typeface="Calibri" panose="020F0502020204030204" pitchFamily="34" charset="0"/>
              </a:rPr>
              <a:t>level playing field</a:t>
            </a:r>
          </a:p>
          <a:p>
            <a:endParaRPr lang="en-US" sz="1400" dirty="0">
              <a:solidFill>
                <a:srgbClr val="000000"/>
              </a:solidFill>
              <a:uFill>
                <a:solidFill>
                  <a:srgbClr val="000000"/>
                </a:solidFill>
              </a:u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632412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t>18</a:t>
            </a:r>
            <a:endParaRPr lang="en-US" sz="2000" dirty="0">
              <a:latin typeface="Century Gothic" panose="020B0502020202020204" pitchFamily="34" charset="0"/>
            </a:endParaRPr>
          </a:p>
        </p:txBody>
      </p:sp>
      <p:sp>
        <p:nvSpPr>
          <p:cNvPr id="23556" name="Rectangle 4"/>
          <p:cNvSpPr>
            <a:spLocks noGrp="1" noChangeArrowheads="1"/>
          </p:cNvSpPr>
          <p:nvPr>
            <p:ph type="title"/>
          </p:nvPr>
        </p:nvSpPr>
        <p:spPr/>
        <p:txBody>
          <a:bodyPr rtlCol="0">
            <a:normAutofit/>
          </a:bodyPr>
          <a:lstStyle/>
          <a:p>
            <a:pPr eaLnBrk="1" fontAlgn="auto" hangingPunct="1">
              <a:spcAft>
                <a:spcPts val="0"/>
              </a:spcAft>
              <a:defRPr/>
            </a:pPr>
            <a:r>
              <a:rPr lang="en-US" altLang="en-US" dirty="0" smtClean="0">
                <a:cs typeface="Arial" panose="020B0604020202020204" pitchFamily="34" charset="0"/>
              </a:rPr>
              <a:t>Advocacy</a:t>
            </a:r>
            <a:endParaRPr lang="en-US" altLang="en-US" b="1" dirty="0" smtClean="0">
              <a:cs typeface="Arial" panose="020B0604020202020204" pitchFamily="34" charset="0"/>
            </a:endParaRPr>
          </a:p>
        </p:txBody>
      </p:sp>
      <p:sp>
        <p:nvSpPr>
          <p:cNvPr id="2" name="Content Placeholder 1"/>
          <p:cNvSpPr>
            <a:spLocks noGrp="1"/>
          </p:cNvSpPr>
          <p:nvPr>
            <p:ph idx="1"/>
          </p:nvPr>
        </p:nvSpPr>
        <p:spPr>
          <a:xfrm>
            <a:off x="457200" y="1600200"/>
            <a:ext cx="8229600" cy="4419599"/>
          </a:xfrm>
        </p:spPr>
        <p:txBody>
          <a:bodyPr/>
          <a:lstStyle/>
          <a:p>
            <a:pPr lvl="0">
              <a:lnSpc>
                <a:spcPct val="115000"/>
              </a:lnSpc>
              <a:spcBef>
                <a:spcPts val="0"/>
              </a:spcBef>
            </a:pPr>
            <a:r>
              <a:rPr lang="en-US" dirty="0">
                <a:uFill>
                  <a:solidFill>
                    <a:srgbClr val="000000"/>
                  </a:solidFill>
                </a:uFill>
                <a:ea typeface="Calibri" panose="020F0502020204030204" pitchFamily="34" charset="0"/>
              </a:rPr>
              <a:t>Expressing  </a:t>
            </a:r>
            <a:r>
              <a:rPr lang="en-US" dirty="0" smtClean="0">
                <a:uFill>
                  <a:solidFill>
                    <a:srgbClr val="000000"/>
                  </a:solidFill>
                </a:uFill>
                <a:ea typeface="Calibri" panose="020F0502020204030204" pitchFamily="34" charset="0"/>
              </a:rPr>
              <a:t>viewpoints</a:t>
            </a:r>
          </a:p>
          <a:p>
            <a:pPr marL="0" lvl="0" indent="0">
              <a:lnSpc>
                <a:spcPct val="115000"/>
              </a:lnSpc>
              <a:spcBef>
                <a:spcPts val="0"/>
              </a:spcBef>
              <a:buNone/>
            </a:pPr>
            <a:endParaRPr lang="en-US" dirty="0">
              <a:uFill>
                <a:solidFill>
                  <a:srgbClr val="000000"/>
                </a:solidFill>
              </a:uFill>
              <a:ea typeface="Calibri" panose="020F0502020204030204" pitchFamily="34" charset="0"/>
            </a:endParaRPr>
          </a:p>
          <a:p>
            <a:pPr lvl="0">
              <a:lnSpc>
                <a:spcPct val="115000"/>
              </a:lnSpc>
              <a:spcBef>
                <a:spcPts val="0"/>
              </a:spcBef>
            </a:pPr>
            <a:r>
              <a:rPr lang="en-US" dirty="0" smtClean="0">
                <a:uFill>
                  <a:solidFill>
                    <a:srgbClr val="000000"/>
                  </a:solidFill>
                </a:uFill>
                <a:ea typeface="Calibri" panose="020F0502020204030204" pitchFamily="34" charset="0"/>
              </a:rPr>
              <a:t>Thinking creatively </a:t>
            </a:r>
            <a:r>
              <a:rPr lang="en-US" dirty="0">
                <a:uFill>
                  <a:solidFill>
                    <a:srgbClr val="000000"/>
                  </a:solidFill>
                </a:uFill>
                <a:ea typeface="Calibri" panose="020F0502020204030204" pitchFamily="34" charset="0"/>
              </a:rPr>
              <a:t>“outside of the box</a:t>
            </a:r>
            <a:r>
              <a:rPr lang="en-US" i="1" dirty="0" smtClean="0">
                <a:uFill>
                  <a:solidFill>
                    <a:srgbClr val="000000"/>
                  </a:solidFill>
                </a:uFill>
                <a:ea typeface="Calibri" panose="020F0502020204030204" pitchFamily="34" charset="0"/>
              </a:rPr>
              <a:t>”</a:t>
            </a:r>
          </a:p>
          <a:p>
            <a:pPr marL="0" lvl="0" indent="0">
              <a:lnSpc>
                <a:spcPct val="115000"/>
              </a:lnSpc>
              <a:spcBef>
                <a:spcPts val="0"/>
              </a:spcBef>
              <a:buNone/>
            </a:pPr>
            <a:endParaRPr lang="en-US" dirty="0">
              <a:uFill>
                <a:solidFill>
                  <a:srgbClr val="000000"/>
                </a:solidFill>
              </a:uFill>
              <a:ea typeface="Calibri" panose="020F0502020204030204" pitchFamily="34" charset="0"/>
            </a:endParaRPr>
          </a:p>
          <a:p>
            <a:pPr lvl="0">
              <a:lnSpc>
                <a:spcPct val="115000"/>
              </a:lnSpc>
              <a:spcBef>
                <a:spcPts val="0"/>
              </a:spcBef>
            </a:pPr>
            <a:r>
              <a:rPr lang="en-US" dirty="0" smtClean="0">
                <a:uFill>
                  <a:solidFill>
                    <a:srgbClr val="000000"/>
                  </a:solidFill>
                </a:uFill>
                <a:ea typeface="Calibri" panose="020F0502020204030204" pitchFamily="34" charset="0"/>
              </a:rPr>
              <a:t>Working toward  win-win solutions</a:t>
            </a:r>
          </a:p>
          <a:p>
            <a:pPr marL="0" lvl="0" indent="0">
              <a:lnSpc>
                <a:spcPct val="115000"/>
              </a:lnSpc>
              <a:spcBef>
                <a:spcPts val="0"/>
              </a:spcBef>
              <a:buNone/>
            </a:pPr>
            <a:endParaRPr lang="en-US" dirty="0">
              <a:uFill>
                <a:solidFill>
                  <a:srgbClr val="000000"/>
                </a:solidFill>
              </a:uFill>
              <a:ea typeface="Calibri" panose="020F0502020204030204" pitchFamily="34" charset="0"/>
            </a:endParaRPr>
          </a:p>
          <a:p>
            <a:pPr lvl="0">
              <a:lnSpc>
                <a:spcPct val="115000"/>
              </a:lnSpc>
              <a:spcBef>
                <a:spcPts val="0"/>
              </a:spcBef>
            </a:pPr>
            <a:r>
              <a:rPr lang="en-US" dirty="0">
                <a:uFill>
                  <a:solidFill>
                    <a:srgbClr val="000000"/>
                  </a:solidFill>
                </a:uFill>
                <a:ea typeface="Calibri" panose="020F0502020204030204" pitchFamily="34" charset="0"/>
              </a:rPr>
              <a:t>Speaking up for children, families, practitioners, and system leaders</a:t>
            </a:r>
          </a:p>
          <a:p>
            <a:endParaRPr lang="en-US" dirty="0"/>
          </a:p>
        </p:txBody>
      </p:sp>
    </p:spTree>
    <p:extLst>
      <p:ext uri="{BB962C8B-B14F-4D97-AF65-F5344CB8AC3E}">
        <p14:creationId xmlns:p14="http://schemas.microsoft.com/office/powerpoint/2010/main" val="9491458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0"/>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spcAft>
                <a:spcPct val="0"/>
              </a:spcAft>
              <a:buClrTx/>
              <a:buSzTx/>
              <a:buFontTx/>
              <a:buNone/>
            </a:pPr>
            <a:fld id="{CA99A870-B233-4B8C-9C22-381F0F24EB26}" type="slidenum">
              <a:rPr lang="en-US" altLang="en-US" sz="2000" smtClean="0">
                <a:latin typeface="Century Gothic" panose="020B0502020202020204" pitchFamily="34" charset="0"/>
              </a:rPr>
              <a:pPr>
                <a:spcBef>
                  <a:spcPct val="0"/>
                </a:spcBef>
                <a:spcAft>
                  <a:spcPct val="0"/>
                </a:spcAft>
                <a:buClrTx/>
                <a:buSzTx/>
                <a:buFontTx/>
                <a:buNone/>
              </a:pPr>
              <a:t>19</a:t>
            </a:fld>
            <a:endParaRPr lang="en-US" altLang="en-US" sz="2000" dirty="0" smtClean="0">
              <a:latin typeface="Century Gothic" panose="020B0502020202020204" pitchFamily="34" charset="0"/>
            </a:endParaRPr>
          </a:p>
        </p:txBody>
      </p:sp>
      <p:sp>
        <p:nvSpPr>
          <p:cNvPr id="45058" name="Rectangle 6"/>
          <p:cNvSpPr>
            <a:spLocks noGrp="1" noChangeArrowheads="1"/>
          </p:cNvSpPr>
          <p:nvPr>
            <p:ph type="title"/>
          </p:nvPr>
        </p:nvSpPr>
        <p:spPr>
          <a:noFill/>
        </p:spPr>
        <p:txBody>
          <a:bodyPr>
            <a:normAutofit/>
          </a:bodyPr>
          <a:lstStyle/>
          <a:p>
            <a:r>
              <a:rPr lang="en-US" dirty="0"/>
              <a:t>Research on </a:t>
            </a:r>
            <a:r>
              <a:rPr lang="en-US" dirty="0" smtClean="0"/>
              <a:t>Partnerships</a:t>
            </a:r>
            <a:endParaRPr lang="en-US" altLang="en-US" sz="3600" b="1" dirty="0" smtClean="0">
              <a:ln>
                <a:noFill/>
              </a:ln>
            </a:endParaRPr>
          </a:p>
        </p:txBody>
      </p:sp>
      <p:sp>
        <p:nvSpPr>
          <p:cNvPr id="2" name="Content Placeholder 1"/>
          <p:cNvSpPr>
            <a:spLocks noGrp="1"/>
          </p:cNvSpPr>
          <p:nvPr>
            <p:ph idx="1"/>
          </p:nvPr>
        </p:nvSpPr>
        <p:spPr/>
        <p:txBody>
          <a:bodyPr/>
          <a:lstStyle/>
          <a:p>
            <a:pPr>
              <a:spcAft>
                <a:spcPct val="20000"/>
              </a:spcAft>
              <a:buClrTx/>
              <a:buSzPct val="100000"/>
              <a:buFontTx/>
              <a:buChar char="•"/>
            </a:pPr>
            <a:r>
              <a:rPr lang="en-US" altLang="en-US" sz="2700" dirty="0"/>
              <a:t>Families from three age groups of children (birth-3, 3-5, 6-12) place equal importance on partnerships. Parents of children ages 6-12 are less satisfied than parents of children 3-5, who are also less satisfied than parents of children </a:t>
            </a:r>
            <a:r>
              <a:rPr lang="en-US" altLang="en-US" sz="2700" dirty="0" smtClean="0"/>
              <a:t>birth-3 </a:t>
            </a:r>
            <a:r>
              <a:rPr lang="en-US" altLang="en-US" sz="2700" dirty="0"/>
              <a:t>(Summers et al., 2005b).</a:t>
            </a:r>
          </a:p>
          <a:p>
            <a:pPr>
              <a:spcAft>
                <a:spcPct val="20000"/>
              </a:spcAft>
              <a:buClrTx/>
              <a:buSzPct val="100000"/>
              <a:buFontTx/>
              <a:buChar char="•"/>
            </a:pPr>
            <a:r>
              <a:rPr lang="en-US" altLang="en-US" sz="2700" dirty="0"/>
              <a:t>Families with low-income rate all the items related to partnership as equally important as compared to middle- and high-income families; but families with low income are significantly less satisfied (Summers et al., 2005b).</a:t>
            </a:r>
          </a:p>
          <a:p>
            <a:endParaRPr lang="en-US" dirty="0"/>
          </a:p>
        </p:txBody>
      </p:sp>
    </p:spTree>
    <p:extLst>
      <p:ext uri="{BB962C8B-B14F-4D97-AF65-F5344CB8AC3E}">
        <p14:creationId xmlns:p14="http://schemas.microsoft.com/office/powerpoint/2010/main" val="31103095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457200" y="6327648"/>
            <a:ext cx="2133600" cy="365125"/>
          </a:xfrm>
        </p:spPr>
        <p:txBody>
          <a:bodyPr/>
          <a:lstStyle/>
          <a:p>
            <a:r>
              <a:rPr lang="en-US" dirty="0"/>
              <a:t>2</a:t>
            </a:r>
          </a:p>
        </p:txBody>
      </p:sp>
      <p:sp>
        <p:nvSpPr>
          <p:cNvPr id="4" name="Title 3"/>
          <p:cNvSpPr>
            <a:spLocks noGrp="1"/>
          </p:cNvSpPr>
          <p:nvPr>
            <p:ph type="title"/>
          </p:nvPr>
        </p:nvSpPr>
        <p:spPr/>
        <p:txBody>
          <a:bodyPr>
            <a:normAutofit/>
          </a:bodyPr>
          <a:lstStyle/>
          <a:p>
            <a:r>
              <a:rPr lang="en-US" dirty="0" smtClean="0"/>
              <a:t>Today’s Presenters/Facilitators</a:t>
            </a:r>
            <a:endParaRPr lang="en-US" dirty="0"/>
          </a:p>
        </p:txBody>
      </p:sp>
      <p:sp>
        <p:nvSpPr>
          <p:cNvPr id="5" name="Content Placeholder 4"/>
          <p:cNvSpPr>
            <a:spLocks noGrp="1"/>
          </p:cNvSpPr>
          <p:nvPr>
            <p:ph idx="1"/>
          </p:nvPr>
        </p:nvSpPr>
        <p:spPr>
          <a:xfrm>
            <a:off x="457200" y="1219200"/>
            <a:ext cx="8229600" cy="4724400"/>
          </a:xfrm>
        </p:spPr>
        <p:txBody>
          <a:bodyPr/>
          <a:lstStyle/>
          <a:p>
            <a:r>
              <a:rPr lang="en-US" dirty="0" smtClean="0"/>
              <a:t>Sherry Franklin, TA Specialist, ECTA/</a:t>
            </a:r>
            <a:r>
              <a:rPr lang="en-US" dirty="0" err="1" smtClean="0"/>
              <a:t>DaSy</a:t>
            </a:r>
            <a:r>
              <a:rPr lang="en-US" dirty="0" smtClean="0"/>
              <a:t> Centers</a:t>
            </a:r>
          </a:p>
          <a:p>
            <a:pPr lvl="0"/>
            <a:r>
              <a:rPr lang="en-US" dirty="0" smtClean="0"/>
              <a:t>Ann and </a:t>
            </a:r>
            <a:r>
              <a:rPr lang="en-US" dirty="0" err="1"/>
              <a:t>Rud</a:t>
            </a:r>
            <a:r>
              <a:rPr lang="en-US" dirty="0"/>
              <a:t> Turnbull, Faculty Fellows, UNC/FPG</a:t>
            </a:r>
          </a:p>
          <a:p>
            <a:r>
              <a:rPr lang="en-US" dirty="0" smtClean="0"/>
              <a:t>Dee </a:t>
            </a:r>
            <a:r>
              <a:rPr lang="en-US" dirty="0"/>
              <a:t>Gethmann, Part B 619 Coordinator, Iowa Dept. of </a:t>
            </a:r>
            <a:r>
              <a:rPr lang="en-US" dirty="0" smtClean="0"/>
              <a:t>Education</a:t>
            </a:r>
          </a:p>
          <a:p>
            <a:r>
              <a:rPr lang="en-US" dirty="0"/>
              <a:t>Alicia </a:t>
            </a:r>
            <a:r>
              <a:rPr lang="en-US" dirty="0" err="1"/>
              <a:t>Karwal</a:t>
            </a:r>
            <a:r>
              <a:rPr lang="en-US" dirty="0"/>
              <a:t>, Family Leader, Iowa’s SPDG Family-Professional Partnership Strand </a:t>
            </a:r>
            <a:r>
              <a:rPr lang="en-US" dirty="0" smtClean="0"/>
              <a:t>Team</a:t>
            </a:r>
          </a:p>
          <a:p>
            <a:pPr lvl="0"/>
            <a:r>
              <a:rPr lang="en-US" dirty="0" smtClean="0"/>
              <a:t>Karen </a:t>
            </a:r>
            <a:r>
              <a:rPr lang="en-US" dirty="0"/>
              <a:t>Thompson, Executive Director, ASK Resource Center (Iowa PTI Center) </a:t>
            </a:r>
            <a:endParaRPr lang="en-US" dirty="0" smtClean="0"/>
          </a:p>
          <a:p>
            <a:r>
              <a:rPr lang="en-US" dirty="0"/>
              <a:t>Brandi Thacker, Director of Training, Technical Assistance, and Collaboration, NCPFCE</a:t>
            </a:r>
          </a:p>
          <a:p>
            <a:pPr lvl="0"/>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05006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spcAft>
                <a:spcPct val="0"/>
              </a:spcAft>
              <a:buClrTx/>
              <a:buSzTx/>
              <a:buFontTx/>
              <a:buNone/>
            </a:pPr>
            <a:fld id="{9D45ECFD-4DC8-4761-821C-88FCF3D91228}" type="slidenum">
              <a:rPr lang="en-US" altLang="en-US" sz="2000" smtClean="0">
                <a:latin typeface="Century Gothic" panose="020B0502020202020204" pitchFamily="34" charset="0"/>
              </a:rPr>
              <a:pPr>
                <a:spcBef>
                  <a:spcPct val="0"/>
                </a:spcBef>
                <a:spcAft>
                  <a:spcPct val="0"/>
                </a:spcAft>
                <a:buClrTx/>
                <a:buSzTx/>
                <a:buFontTx/>
                <a:buNone/>
              </a:pPr>
              <a:t>20</a:t>
            </a:fld>
            <a:endParaRPr lang="en-US" altLang="en-US" sz="2000" dirty="0" smtClean="0">
              <a:latin typeface="Century Gothic" panose="020B0502020202020204" pitchFamily="34" charset="0"/>
            </a:endParaRPr>
          </a:p>
        </p:txBody>
      </p:sp>
      <p:sp>
        <p:nvSpPr>
          <p:cNvPr id="2" name="Title 1"/>
          <p:cNvSpPr>
            <a:spLocks noGrp="1"/>
          </p:cNvSpPr>
          <p:nvPr>
            <p:ph type="title"/>
          </p:nvPr>
        </p:nvSpPr>
        <p:spPr/>
        <p:txBody>
          <a:bodyPr/>
          <a:lstStyle/>
          <a:p>
            <a:r>
              <a:rPr lang="en-US" dirty="0" smtClean="0"/>
              <a:t>Research on Partnerships (cont.)</a:t>
            </a:r>
            <a:endParaRPr lang="en-US" dirty="0"/>
          </a:p>
        </p:txBody>
      </p:sp>
      <p:sp>
        <p:nvSpPr>
          <p:cNvPr id="3" name="Content Placeholder 2"/>
          <p:cNvSpPr>
            <a:spLocks noGrp="1"/>
          </p:cNvSpPr>
          <p:nvPr>
            <p:ph idx="1"/>
          </p:nvPr>
        </p:nvSpPr>
        <p:spPr/>
        <p:txBody>
          <a:bodyPr/>
          <a:lstStyle/>
          <a:p>
            <a:pPr>
              <a:spcAft>
                <a:spcPct val="20000"/>
              </a:spcAft>
              <a:buClrTx/>
              <a:buSzPct val="100000"/>
              <a:buFontTx/>
              <a:buChar char="•"/>
            </a:pPr>
            <a:r>
              <a:rPr lang="en-US" altLang="en-US" dirty="0"/>
              <a:t>Parents’ satisfaction with partnership significantly predicts parent involvement and parent-teacher communication for families of kindergarten children with and without disabilities (</a:t>
            </a:r>
            <a:r>
              <a:rPr lang="en-US" altLang="en-US" dirty="0" err="1"/>
              <a:t>Zuna</a:t>
            </a:r>
            <a:r>
              <a:rPr lang="en-US" altLang="en-US" dirty="0"/>
              <a:t>, 2007).</a:t>
            </a:r>
          </a:p>
          <a:p>
            <a:pPr>
              <a:spcAft>
                <a:spcPct val="20000"/>
              </a:spcAft>
              <a:buClrTx/>
              <a:buSzPct val="100000"/>
              <a:buFontTx/>
              <a:buChar char="•"/>
            </a:pPr>
            <a:r>
              <a:rPr lang="en-US" altLang="en-US" dirty="0"/>
              <a:t>Families who experience stronger partnerships with educators experience less family stress (Burke &amp; </a:t>
            </a:r>
            <a:r>
              <a:rPr lang="en-US" altLang="en-US" dirty="0" err="1"/>
              <a:t>Hodapp</a:t>
            </a:r>
            <a:r>
              <a:rPr lang="en-US" altLang="en-US" dirty="0"/>
              <a:t>, 2014</a:t>
            </a:r>
            <a:r>
              <a:rPr lang="en-US" altLang="en-US" dirty="0" smtClean="0"/>
              <a:t>).</a:t>
            </a:r>
            <a:endParaRPr lang="en-US" altLang="en-US" dirty="0"/>
          </a:p>
        </p:txBody>
      </p:sp>
    </p:spTree>
    <p:extLst>
      <p:ext uri="{BB962C8B-B14F-4D97-AF65-F5344CB8AC3E}">
        <p14:creationId xmlns:p14="http://schemas.microsoft.com/office/powerpoint/2010/main" val="33601358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spcAft>
                <a:spcPct val="0"/>
              </a:spcAft>
              <a:buClrTx/>
              <a:buSzTx/>
              <a:buFontTx/>
              <a:buNone/>
            </a:pPr>
            <a:fld id="{B0D1A37A-8FFE-4D88-9D75-A2DE180CB176}" type="slidenum">
              <a:rPr lang="en-US" altLang="en-US" sz="2000" smtClean="0">
                <a:latin typeface="Century Gothic" panose="020B0502020202020204" pitchFamily="34" charset="0"/>
              </a:rPr>
              <a:pPr>
                <a:spcBef>
                  <a:spcPct val="0"/>
                </a:spcBef>
                <a:spcAft>
                  <a:spcPct val="0"/>
                </a:spcAft>
                <a:buClrTx/>
                <a:buSzTx/>
                <a:buFontTx/>
                <a:buNone/>
              </a:pPr>
              <a:t>21</a:t>
            </a:fld>
            <a:endParaRPr lang="en-US" altLang="en-US" sz="1200" dirty="0" smtClean="0">
              <a:latin typeface="Century Gothic" panose="020B0502020202020204" pitchFamily="34" charset="0"/>
            </a:endParaRPr>
          </a:p>
        </p:txBody>
      </p:sp>
      <p:sp>
        <p:nvSpPr>
          <p:cNvPr id="2" name="Title 1"/>
          <p:cNvSpPr>
            <a:spLocks noGrp="1"/>
          </p:cNvSpPr>
          <p:nvPr>
            <p:ph type="title"/>
          </p:nvPr>
        </p:nvSpPr>
        <p:spPr/>
        <p:txBody>
          <a:bodyPr/>
          <a:lstStyle/>
          <a:p>
            <a:r>
              <a:rPr lang="en-US" dirty="0"/>
              <a:t>Research on Partnerships (cont.)</a:t>
            </a:r>
          </a:p>
        </p:txBody>
      </p:sp>
      <p:sp>
        <p:nvSpPr>
          <p:cNvPr id="3" name="Content Placeholder 2"/>
          <p:cNvSpPr>
            <a:spLocks noGrp="1"/>
          </p:cNvSpPr>
          <p:nvPr>
            <p:ph idx="1"/>
          </p:nvPr>
        </p:nvSpPr>
        <p:spPr>
          <a:xfrm>
            <a:off x="457200" y="1429670"/>
            <a:ext cx="8229600" cy="4038600"/>
          </a:xfrm>
        </p:spPr>
        <p:txBody>
          <a:bodyPr/>
          <a:lstStyle/>
          <a:p>
            <a:pPr>
              <a:spcAft>
                <a:spcPct val="20000"/>
              </a:spcAft>
              <a:buClrTx/>
              <a:buSzPct val="100000"/>
            </a:pPr>
            <a:r>
              <a:rPr lang="en-US" altLang="en-US" sz="2700" dirty="0"/>
              <a:t>For families of children (ages birth-21) with deaf-blindness, both high quality partnership and high quality educational services are needed for family quality of life. The high quality effects of one (partnership or education services) do not buffer the low quality effects of the other (</a:t>
            </a:r>
            <a:r>
              <a:rPr lang="en-US" altLang="en-US" sz="2700" dirty="0" err="1"/>
              <a:t>Kyzar</a:t>
            </a:r>
            <a:r>
              <a:rPr lang="en-US" altLang="en-US" sz="2700" dirty="0"/>
              <a:t> et al., 2015</a:t>
            </a:r>
            <a:r>
              <a:rPr lang="en-US" altLang="en-US" sz="2700" dirty="0" smtClean="0"/>
              <a:t>).</a:t>
            </a:r>
          </a:p>
          <a:p>
            <a:r>
              <a:rPr lang="en-US" altLang="en-US" sz="2700" dirty="0" smtClean="0"/>
              <a:t>Parents </a:t>
            </a:r>
            <a:r>
              <a:rPr lang="en-US" altLang="en-US" sz="2700" dirty="0"/>
              <a:t>of children birth-21 with various types of disabilities, who have higher satisfaction with partnerships, report having higher family quality of life (</a:t>
            </a:r>
            <a:r>
              <a:rPr lang="en-US" altLang="en-US" sz="2700" dirty="0" err="1"/>
              <a:t>Kyzar</a:t>
            </a:r>
            <a:r>
              <a:rPr lang="en-US" altLang="en-US" sz="2700" dirty="0"/>
              <a:t>, Brady, Summers, &amp; Turnbull, submitted;  Summers et al., 2007). </a:t>
            </a:r>
          </a:p>
          <a:p>
            <a:endParaRPr lang="en-US" dirty="0"/>
          </a:p>
        </p:txBody>
      </p:sp>
    </p:spTree>
    <p:extLst>
      <p:ext uri="{BB962C8B-B14F-4D97-AF65-F5344CB8AC3E}">
        <p14:creationId xmlns:p14="http://schemas.microsoft.com/office/powerpoint/2010/main" val="14878760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p:cNvSpPr>
            <a:spLocks noGrp="1"/>
          </p:cNvSpPr>
          <p:nvPr>
            <p:ph type="title"/>
          </p:nvPr>
        </p:nvSpPr>
        <p:spPr/>
        <p:txBody>
          <a:bodyPr/>
          <a:lstStyle/>
          <a:p>
            <a:r>
              <a:rPr lang="en-US" dirty="0" smtClean="0"/>
              <a:t>What’s Missing from the Research?</a:t>
            </a:r>
            <a:endParaRPr lang="en-US" dirty="0"/>
          </a:p>
        </p:txBody>
      </p:sp>
      <p:sp>
        <p:nvSpPr>
          <p:cNvPr id="2" name="Content Placeholder 1"/>
          <p:cNvSpPr>
            <a:spLocks noGrp="1"/>
          </p:cNvSpPr>
          <p:nvPr>
            <p:ph idx="1"/>
          </p:nvPr>
        </p:nvSpPr>
        <p:spPr/>
        <p:txBody>
          <a:bodyPr/>
          <a:lstStyle/>
          <a:p>
            <a:pPr marL="0" indent="0" algn="ctr">
              <a:buNone/>
            </a:pPr>
            <a:r>
              <a:rPr lang="en-US" altLang="en-US" sz="3200" dirty="0"/>
              <a:t>We need research on the impact of partnerships on professional quality of life.</a:t>
            </a:r>
          </a:p>
          <a:p>
            <a:endParaRPr lang="en-US" dirty="0"/>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895600"/>
            <a:ext cx="4614222"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0197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t>23</a:t>
            </a:r>
            <a:endParaRPr lang="en-US" sz="2000" dirty="0">
              <a:latin typeface="Century Gothic" panose="020B0502020202020204" pitchFamily="34" charset="0"/>
            </a:endParaRPr>
          </a:p>
        </p:txBody>
      </p:sp>
      <p:sp>
        <p:nvSpPr>
          <p:cNvPr id="48130" name="Rectangle 4"/>
          <p:cNvSpPr>
            <a:spLocks noChangeArrowheads="1"/>
          </p:cNvSpPr>
          <p:nvPr/>
        </p:nvSpPr>
        <p:spPr bwMode="auto">
          <a:xfrm>
            <a:off x="838200" y="1752600"/>
            <a:ext cx="771525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spcAft>
                <a:spcPct val="20000"/>
              </a:spcAft>
              <a:buClr>
                <a:schemeClr val="bg1"/>
              </a:buClr>
              <a:buSzPct val="150000"/>
              <a:buFontTx/>
              <a:buNone/>
            </a:pPr>
            <a:r>
              <a:rPr lang="en-US" altLang="en-US" sz="2800" dirty="0">
                <a:solidFill>
                  <a:srgbClr val="154578"/>
                </a:solidFill>
                <a:latin typeface="Arial" panose="020B0604020202020204" pitchFamily="34" charset="0"/>
              </a:rPr>
              <a:t>“I’ve learned that people will forget what you said, people will forget what you did, but people will never forget how you made them feel.”</a:t>
            </a:r>
          </a:p>
          <a:p>
            <a:pPr algn="ctr" eaLnBrk="1" hangingPunct="1">
              <a:spcBef>
                <a:spcPct val="20000"/>
              </a:spcBef>
              <a:spcAft>
                <a:spcPct val="20000"/>
              </a:spcAft>
              <a:buClr>
                <a:schemeClr val="bg1"/>
              </a:buClr>
              <a:buSzPct val="150000"/>
              <a:buFontTx/>
              <a:buNone/>
            </a:pPr>
            <a:r>
              <a:rPr lang="en-US" altLang="en-US" sz="2800" dirty="0" smtClean="0">
                <a:solidFill>
                  <a:srgbClr val="154578"/>
                </a:solidFill>
                <a:latin typeface="Arial" panose="020B0604020202020204" pitchFamily="34" charset="0"/>
              </a:rPr>
              <a:t>-Maya Angelou, American </a:t>
            </a:r>
            <a:r>
              <a:rPr lang="en-US" altLang="en-US" sz="2800" dirty="0">
                <a:solidFill>
                  <a:srgbClr val="154578"/>
                </a:solidFill>
                <a:latin typeface="Arial" panose="020B0604020202020204" pitchFamily="34" charset="0"/>
              </a:rPr>
              <a:t>poet</a:t>
            </a:r>
          </a:p>
        </p:txBody>
      </p:sp>
    </p:spTree>
    <p:extLst>
      <p:ext uri="{BB962C8B-B14F-4D97-AF65-F5344CB8AC3E}">
        <p14:creationId xmlns:p14="http://schemas.microsoft.com/office/powerpoint/2010/main" val="21439425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24</a:t>
            </a:fld>
            <a:endParaRPr lang="en-US" dirty="0"/>
          </a:p>
        </p:txBody>
      </p:sp>
      <p:sp>
        <p:nvSpPr>
          <p:cNvPr id="5" name="Title 4"/>
          <p:cNvSpPr>
            <a:spLocks noGrp="1"/>
          </p:cNvSpPr>
          <p:nvPr>
            <p:ph type="title"/>
          </p:nvPr>
        </p:nvSpPr>
        <p:spPr>
          <a:xfrm>
            <a:off x="686218" y="381000"/>
            <a:ext cx="7772400" cy="1362075"/>
          </a:xfrm>
        </p:spPr>
        <p:txBody>
          <a:bodyPr/>
          <a:lstStyle/>
          <a:p>
            <a:r>
              <a:rPr lang="en-US" dirty="0" smtClean="0"/>
              <a:t>Iowa’s Early Childhood Partnership Team</a:t>
            </a:r>
            <a:endParaRPr lang="en-US" dirty="0"/>
          </a:p>
        </p:txBody>
      </p:sp>
      <p:pic>
        <p:nvPicPr>
          <p:cNvPr id="3" name="Picture 2" descr="Map of the United States with the state of Iowa highlighted"/>
          <p:cNvPicPr>
            <a:picLocks noChangeAspect="1"/>
          </p:cNvPicPr>
          <p:nvPr/>
        </p:nvPicPr>
        <p:blipFill>
          <a:blip r:embed="rId2"/>
          <a:stretch>
            <a:fillRect/>
          </a:stretch>
        </p:blipFill>
        <p:spPr>
          <a:xfrm>
            <a:off x="2772187" y="1905000"/>
            <a:ext cx="5722526" cy="4100512"/>
          </a:xfrm>
          <a:prstGeom prst="rect">
            <a:avLst/>
          </a:prstGeom>
        </p:spPr>
      </p:pic>
    </p:spTree>
    <p:extLst>
      <p:ext uri="{BB962C8B-B14F-4D97-AF65-F5344CB8AC3E}">
        <p14:creationId xmlns:p14="http://schemas.microsoft.com/office/powerpoint/2010/main" val="2638992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457200" y="6327648"/>
            <a:ext cx="2133600" cy="365125"/>
          </a:xfrm>
        </p:spPr>
        <p:txBody>
          <a:bodyPr/>
          <a:lstStyle/>
          <a:p>
            <a:r>
              <a:rPr lang="en-US" sz="2000" dirty="0" smtClean="0"/>
              <a:t>25</a:t>
            </a:r>
            <a:endParaRPr lang="en-US" sz="2000" dirty="0">
              <a:latin typeface="Century Gothic" panose="020B0502020202020204" pitchFamily="34" charset="0"/>
            </a:endParaRPr>
          </a:p>
        </p:txBody>
      </p:sp>
      <p:sp>
        <p:nvSpPr>
          <p:cNvPr id="2" name="Title 1"/>
          <p:cNvSpPr>
            <a:spLocks noGrp="1"/>
          </p:cNvSpPr>
          <p:nvPr>
            <p:ph type="title"/>
          </p:nvPr>
        </p:nvSpPr>
        <p:spPr/>
        <p:txBody>
          <a:bodyPr>
            <a:noAutofit/>
          </a:bodyPr>
          <a:lstStyle/>
          <a:p>
            <a:pPr fontAlgn="auto">
              <a:spcBef>
                <a:spcPts val="0"/>
              </a:spcBef>
              <a:spcAft>
                <a:spcPts val="0"/>
              </a:spcAft>
              <a:defRPr/>
            </a:pPr>
            <a:r>
              <a:rPr lang="en-US" dirty="0" smtClean="0">
                <a:solidFill>
                  <a:srgbClr val="1B416C"/>
                </a:solidFill>
              </a:rPr>
              <a:t>Iowa’s Journey</a:t>
            </a:r>
            <a:endParaRPr lang="en-US" dirty="0">
              <a:solidFill>
                <a:srgbClr val="1B416C"/>
              </a:solidFill>
            </a:endParaRPr>
          </a:p>
        </p:txBody>
      </p:sp>
      <p:sp>
        <p:nvSpPr>
          <p:cNvPr id="3" name="Content Placeholder 2"/>
          <p:cNvSpPr>
            <a:spLocks noGrp="1"/>
          </p:cNvSpPr>
          <p:nvPr>
            <p:ph idx="1"/>
          </p:nvPr>
        </p:nvSpPr>
        <p:spPr>
          <a:xfrm>
            <a:off x="457200" y="1600200"/>
            <a:ext cx="8229600" cy="4343399"/>
          </a:xfrm>
        </p:spPr>
        <p:txBody>
          <a:bodyPr>
            <a:normAutofit fontScale="92500"/>
          </a:bodyPr>
          <a:lstStyle/>
          <a:p>
            <a:pPr>
              <a:spcAft>
                <a:spcPts val="1200"/>
              </a:spcAft>
              <a:defRPr/>
            </a:pPr>
            <a:r>
              <a:rPr lang="en-US" sz="2600" dirty="0"/>
              <a:t>ECTA System </a:t>
            </a:r>
            <a:r>
              <a:rPr lang="en-US" sz="2600" dirty="0" smtClean="0"/>
              <a:t>Framework</a:t>
            </a:r>
            <a:r>
              <a:rPr lang="en-US" sz="2600" b="1" dirty="0" smtClean="0"/>
              <a:t>: </a:t>
            </a:r>
            <a:r>
              <a:rPr lang="en-US" sz="2600" dirty="0" smtClean="0"/>
              <a:t>What </a:t>
            </a:r>
            <a:r>
              <a:rPr lang="en-US" sz="2600" dirty="0"/>
              <a:t>does Iowa need to put into place </a:t>
            </a:r>
            <a:r>
              <a:rPr lang="en-US" sz="2600" dirty="0" smtClean="0"/>
              <a:t>to </a:t>
            </a:r>
            <a:r>
              <a:rPr lang="en-US" sz="2600" dirty="0"/>
              <a:t>support implementation of effective </a:t>
            </a:r>
            <a:r>
              <a:rPr lang="en-US" sz="2600" dirty="0" smtClean="0"/>
              <a:t>practices?</a:t>
            </a:r>
          </a:p>
          <a:p>
            <a:pPr>
              <a:spcAft>
                <a:spcPts val="1200"/>
              </a:spcAft>
              <a:defRPr/>
            </a:pPr>
            <a:r>
              <a:rPr lang="en-US" sz="2600" dirty="0" smtClean="0"/>
              <a:t>ECTA System Framework Self-Assessment</a:t>
            </a:r>
          </a:p>
          <a:p>
            <a:pPr lvl="1">
              <a:spcAft>
                <a:spcPts val="1200"/>
              </a:spcAft>
              <a:defRPr/>
            </a:pPr>
            <a:r>
              <a:rPr lang="en-US" sz="2200" dirty="0" smtClean="0">
                <a:solidFill>
                  <a:srgbClr val="3F3F3F"/>
                </a:solidFill>
                <a:hlinkClick r:id="rId3"/>
              </a:rPr>
              <a:t>Governance</a:t>
            </a:r>
            <a:r>
              <a:rPr lang="en-US" sz="2200" dirty="0" smtClean="0">
                <a:solidFill>
                  <a:srgbClr val="3F3F3F"/>
                </a:solidFill>
              </a:rPr>
              <a:t> Quality </a:t>
            </a:r>
            <a:r>
              <a:rPr lang="en-US" sz="2200" dirty="0">
                <a:solidFill>
                  <a:srgbClr val="3F3F3F"/>
                </a:solidFill>
              </a:rPr>
              <a:t>Indicator GV5: State and regional and/or local system entities are designed to </a:t>
            </a:r>
            <a:r>
              <a:rPr lang="en-US" sz="2200" dirty="0" smtClean="0">
                <a:solidFill>
                  <a:srgbClr val="3F3F3F"/>
                </a:solidFill>
              </a:rPr>
              <a:t>maximize meaningful </a:t>
            </a:r>
            <a:r>
              <a:rPr lang="en-US" sz="2200" dirty="0">
                <a:solidFill>
                  <a:srgbClr val="3F3F3F"/>
                </a:solidFill>
              </a:rPr>
              <a:t>family engagement in the development and implementation of the </a:t>
            </a:r>
            <a:r>
              <a:rPr lang="en-US" sz="2200" dirty="0" smtClean="0">
                <a:solidFill>
                  <a:srgbClr val="3F3F3F"/>
                </a:solidFill>
              </a:rPr>
              <a:t>system.</a:t>
            </a:r>
          </a:p>
          <a:p>
            <a:pPr lvl="1">
              <a:spcAft>
                <a:spcPts val="1200"/>
              </a:spcAft>
              <a:defRPr/>
            </a:pPr>
            <a:r>
              <a:rPr lang="en-US" sz="2200" dirty="0" smtClean="0">
                <a:solidFill>
                  <a:srgbClr val="3F3F3F"/>
                </a:solidFill>
                <a:hlinkClick r:id="rId4"/>
              </a:rPr>
              <a:t>Personnel/Workforce</a:t>
            </a:r>
            <a:r>
              <a:rPr lang="en-US" sz="2200" dirty="0" smtClean="0">
                <a:solidFill>
                  <a:srgbClr val="3F3F3F"/>
                </a:solidFill>
              </a:rPr>
              <a:t> </a:t>
            </a:r>
            <a:r>
              <a:rPr lang="en-US" sz="2200" dirty="0">
                <a:solidFill>
                  <a:srgbClr val="3F3F3F"/>
                </a:solidFill>
              </a:rPr>
              <a:t>Quality Indicator PN1a: The composition of the leadership team represents key partners from cross-sector early </a:t>
            </a:r>
            <a:r>
              <a:rPr lang="en-US" sz="2200" dirty="0" smtClean="0">
                <a:solidFill>
                  <a:srgbClr val="3F3F3F"/>
                </a:solidFill>
              </a:rPr>
              <a:t>childhood systems</a:t>
            </a:r>
            <a:r>
              <a:rPr lang="en-US" sz="2200" dirty="0">
                <a:solidFill>
                  <a:srgbClr val="3F3F3F"/>
                </a:solidFill>
              </a:rPr>
              <a:t>, technical assistance programs, institutions of higher education, parent organizations as well </a:t>
            </a:r>
            <a:r>
              <a:rPr lang="en-US" sz="2200" dirty="0" smtClean="0">
                <a:solidFill>
                  <a:srgbClr val="3F3F3F"/>
                </a:solidFill>
              </a:rPr>
              <a:t>as any </a:t>
            </a:r>
            <a:r>
              <a:rPr lang="en-US" sz="2200" dirty="0">
                <a:solidFill>
                  <a:srgbClr val="3F3F3F"/>
                </a:solidFill>
              </a:rPr>
              <a:t>other relevant stakeholders across disciplines</a:t>
            </a:r>
            <a:r>
              <a:rPr lang="en-US" sz="2200" dirty="0" smtClean="0">
                <a:solidFill>
                  <a:srgbClr val="3F3F3F"/>
                </a:solidFill>
              </a:rPr>
              <a:t>.</a:t>
            </a:r>
          </a:p>
        </p:txBody>
      </p:sp>
      <p:pic>
        <p:nvPicPr>
          <p:cNvPr id="5" name="Picture 4" descr="This image represents the idea that the ECTA system ramework leads to implementing effective practices, whih then leads to improved outcomes for children with disabilities and their families. "/>
          <p:cNvPicPr>
            <a:picLocks noChangeAspect="1"/>
          </p:cNvPicPr>
          <p:nvPr/>
        </p:nvPicPr>
        <p:blipFill>
          <a:blip r:embed="rId5"/>
          <a:stretch>
            <a:fillRect/>
          </a:stretch>
        </p:blipFill>
        <p:spPr>
          <a:xfrm>
            <a:off x="6553200" y="199417"/>
            <a:ext cx="2438400" cy="1131754"/>
          </a:xfrm>
          <a:prstGeom prst="rect">
            <a:avLst/>
          </a:prstGeom>
        </p:spPr>
      </p:pic>
    </p:spTree>
    <p:extLst>
      <p:ext uri="{BB962C8B-B14F-4D97-AF65-F5344CB8AC3E}">
        <p14:creationId xmlns:p14="http://schemas.microsoft.com/office/powerpoint/2010/main" val="910220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457200" y="6327648"/>
            <a:ext cx="2133600" cy="365125"/>
          </a:xfrm>
        </p:spPr>
        <p:txBody>
          <a:bodyPr/>
          <a:lstStyle/>
          <a:p>
            <a:r>
              <a:rPr lang="en-US" sz="2000" dirty="0" smtClean="0"/>
              <a:t>26</a:t>
            </a:r>
            <a:endParaRPr lang="en-US" sz="2000" dirty="0">
              <a:latin typeface="Century Gothic" panose="020B0502020202020204" pitchFamily="34" charset="0"/>
            </a:endParaRPr>
          </a:p>
        </p:txBody>
      </p:sp>
      <p:sp>
        <p:nvSpPr>
          <p:cNvPr id="2" name="Title 1"/>
          <p:cNvSpPr>
            <a:spLocks noGrp="1"/>
          </p:cNvSpPr>
          <p:nvPr>
            <p:ph type="title"/>
          </p:nvPr>
        </p:nvSpPr>
        <p:spPr/>
        <p:txBody>
          <a:bodyPr>
            <a:noAutofit/>
          </a:bodyPr>
          <a:lstStyle/>
          <a:p>
            <a:pPr fontAlgn="auto">
              <a:spcBef>
                <a:spcPts val="0"/>
              </a:spcBef>
              <a:spcAft>
                <a:spcPts val="0"/>
              </a:spcAft>
              <a:defRPr/>
            </a:pPr>
            <a:r>
              <a:rPr lang="en-US" dirty="0" smtClean="0">
                <a:solidFill>
                  <a:srgbClr val="1B416C"/>
                </a:solidFill>
              </a:rPr>
              <a:t>Iowa’s Journey</a:t>
            </a:r>
            <a:endParaRPr lang="en-US" dirty="0">
              <a:solidFill>
                <a:srgbClr val="1B416C"/>
              </a:solidFill>
            </a:endParaRPr>
          </a:p>
        </p:txBody>
      </p:sp>
      <p:sp>
        <p:nvSpPr>
          <p:cNvPr id="3" name="Content Placeholder 2"/>
          <p:cNvSpPr>
            <a:spLocks noGrp="1"/>
          </p:cNvSpPr>
          <p:nvPr>
            <p:ph idx="1"/>
          </p:nvPr>
        </p:nvSpPr>
        <p:spPr>
          <a:xfrm>
            <a:off x="457200" y="1417638"/>
            <a:ext cx="8229600" cy="4038600"/>
          </a:xfrm>
        </p:spPr>
        <p:txBody>
          <a:bodyPr>
            <a:noAutofit/>
          </a:bodyPr>
          <a:lstStyle/>
          <a:p>
            <a:pPr>
              <a:spcAft>
                <a:spcPts val="1200"/>
              </a:spcAft>
              <a:defRPr/>
            </a:pPr>
            <a:r>
              <a:rPr lang="en-US" sz="2400" dirty="0" smtClean="0"/>
              <a:t>Areas of </a:t>
            </a:r>
            <a:r>
              <a:rPr lang="en-US" sz="2400" dirty="0"/>
              <a:t>i</a:t>
            </a:r>
            <a:r>
              <a:rPr lang="en-US" sz="2400" dirty="0" smtClean="0"/>
              <a:t>mprovement:</a:t>
            </a:r>
            <a:endParaRPr lang="en-US" sz="2400" dirty="0"/>
          </a:p>
          <a:p>
            <a:pPr lvl="1">
              <a:spcAft>
                <a:spcPts val="1200"/>
              </a:spcAft>
              <a:defRPr/>
            </a:pPr>
            <a:r>
              <a:rPr lang="en-US" dirty="0" smtClean="0"/>
              <a:t>Articulate </a:t>
            </a:r>
            <a:r>
              <a:rPr lang="en-US" dirty="0"/>
              <a:t>v</a:t>
            </a:r>
            <a:r>
              <a:rPr lang="en-US" dirty="0" smtClean="0"/>
              <a:t>ision, mission, and guiding principles of system of services for young children with developmental delays and disabilities and their families</a:t>
            </a:r>
          </a:p>
          <a:p>
            <a:pPr lvl="1">
              <a:spcAft>
                <a:spcPts val="1200"/>
              </a:spcAft>
              <a:defRPr/>
            </a:pPr>
            <a:r>
              <a:rPr lang="en-US" dirty="0" smtClean="0"/>
              <a:t>Re-establish commitment to family leadership, family engagement, and parent-professional partnerships</a:t>
            </a:r>
          </a:p>
          <a:p>
            <a:pPr lvl="1">
              <a:spcAft>
                <a:spcPts val="1200"/>
              </a:spcAft>
              <a:defRPr/>
            </a:pPr>
            <a:r>
              <a:rPr lang="en-US" dirty="0" smtClean="0"/>
              <a:t>Partner to promote an inclusive, integrated early childhood system of services</a:t>
            </a:r>
          </a:p>
          <a:p>
            <a:pPr>
              <a:spcAft>
                <a:spcPts val="1200"/>
              </a:spcAft>
              <a:defRPr/>
            </a:pPr>
            <a:r>
              <a:rPr lang="en-US" sz="2400" dirty="0" smtClean="0"/>
              <a:t>This takes implementing the principles of trusting partnership!</a:t>
            </a:r>
          </a:p>
        </p:txBody>
      </p:sp>
    </p:spTree>
    <p:extLst>
      <p:ext uri="{BB962C8B-B14F-4D97-AF65-F5344CB8AC3E}">
        <p14:creationId xmlns:p14="http://schemas.microsoft.com/office/powerpoint/2010/main" val="3919527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457200" y="6327648"/>
            <a:ext cx="2133600" cy="365125"/>
          </a:xfrm>
        </p:spPr>
        <p:txBody>
          <a:bodyPr/>
          <a:lstStyle/>
          <a:p>
            <a:r>
              <a:rPr lang="en-US" sz="2000" dirty="0" smtClean="0"/>
              <a:t>27</a:t>
            </a:r>
            <a:endParaRPr lang="en-US" sz="2000" dirty="0">
              <a:latin typeface="Century Gothic" panose="020B0502020202020204" pitchFamily="34" charset="0"/>
            </a:endParaRPr>
          </a:p>
        </p:txBody>
      </p:sp>
      <p:sp>
        <p:nvSpPr>
          <p:cNvPr id="2" name="Title 1"/>
          <p:cNvSpPr>
            <a:spLocks noGrp="1"/>
          </p:cNvSpPr>
          <p:nvPr>
            <p:ph type="title"/>
          </p:nvPr>
        </p:nvSpPr>
        <p:spPr/>
        <p:txBody>
          <a:bodyPr>
            <a:normAutofit/>
          </a:bodyPr>
          <a:lstStyle/>
          <a:p>
            <a:r>
              <a:rPr lang="en-US" dirty="0">
                <a:solidFill>
                  <a:srgbClr val="1B416C"/>
                </a:solidFill>
                <a:effectLst>
                  <a:outerShdw dist="25400" dir="2400000" algn="tl" rotWithShape="0">
                    <a:srgbClr val="D4E6F4"/>
                  </a:outerShdw>
                </a:effectLst>
              </a:rPr>
              <a:t>Iowa’s Inclusion Cohort State Team</a:t>
            </a:r>
            <a:endParaRPr lang="en-US" sz="1800" i="1" dirty="0"/>
          </a:p>
        </p:txBody>
      </p:sp>
      <p:sp>
        <p:nvSpPr>
          <p:cNvPr id="3" name="Content Placeholder 2"/>
          <p:cNvSpPr>
            <a:spLocks noGrp="1"/>
          </p:cNvSpPr>
          <p:nvPr>
            <p:ph idx="1"/>
          </p:nvPr>
        </p:nvSpPr>
        <p:spPr>
          <a:xfrm>
            <a:off x="609600" y="1600200"/>
            <a:ext cx="8077200" cy="4190999"/>
          </a:xfrm>
        </p:spPr>
        <p:txBody>
          <a:bodyPr/>
          <a:lstStyle/>
          <a:p>
            <a:pPr marL="0" indent="0" algn="ctr">
              <a:buNone/>
            </a:pPr>
            <a:r>
              <a:rPr lang="en-US" sz="2400" b="1" dirty="0" smtClean="0"/>
              <a:t>Vision: </a:t>
            </a:r>
            <a:r>
              <a:rPr lang="en-US" sz="2400" i="1" dirty="0" smtClean="0"/>
              <a:t>Every child, beginning at birth, will be healthy and successful.</a:t>
            </a:r>
            <a:endParaRPr lang="en-US" sz="2400" dirty="0" smtClean="0"/>
          </a:p>
          <a:p>
            <a:pPr marL="0" indent="0">
              <a:buNone/>
            </a:pPr>
            <a:endParaRPr lang="en-US" sz="2400" dirty="0" smtClean="0"/>
          </a:p>
          <a:p>
            <a:pPr marL="0" indent="0">
              <a:buNone/>
            </a:pPr>
            <a:r>
              <a:rPr lang="en-US" sz="2400" b="1" dirty="0" smtClean="0"/>
              <a:t>Mission: </a:t>
            </a:r>
            <a:r>
              <a:rPr lang="en-US" sz="2400" dirty="0" smtClean="0"/>
              <a:t>Design </a:t>
            </a:r>
            <a:r>
              <a:rPr lang="en-US" sz="2400" dirty="0"/>
              <a:t>and implement cross-sector system supports, including policies and practices, to ensure </a:t>
            </a:r>
            <a:r>
              <a:rPr lang="en-US" sz="2400" b="1" dirty="0">
                <a:solidFill>
                  <a:schemeClr val="accent2">
                    <a:lumMod val="60000"/>
                    <a:lumOff val="40000"/>
                  </a:schemeClr>
                </a:solidFill>
              </a:rPr>
              <a:t>young children of all abilities, and their families</a:t>
            </a:r>
            <a:r>
              <a:rPr lang="en-US" sz="2400" dirty="0"/>
              <a:t>, experience inclusion across all early childhood settings and services that result in a sense of </a:t>
            </a:r>
            <a:r>
              <a:rPr lang="en-US" sz="2400" b="1" dirty="0">
                <a:solidFill>
                  <a:schemeClr val="bg2">
                    <a:lumMod val="50000"/>
                  </a:schemeClr>
                </a:solidFill>
              </a:rPr>
              <a:t>belonging, partnerships, positive social relationships, friendships, development, and learning </a:t>
            </a:r>
            <a:r>
              <a:rPr lang="en-US" sz="2400" dirty="0"/>
              <a:t>to meet the full potential of each and every </a:t>
            </a:r>
            <a:r>
              <a:rPr lang="en-US" sz="2400" dirty="0" smtClean="0"/>
              <a:t>child.</a:t>
            </a:r>
            <a:r>
              <a:rPr lang="en-US" sz="2400" i="1" dirty="0"/>
              <a:t> </a:t>
            </a:r>
            <a:r>
              <a:rPr lang="en-US" sz="2400" i="1" dirty="0" smtClean="0"/>
              <a:t>(</a:t>
            </a:r>
            <a:r>
              <a:rPr lang="en-US" sz="2400" i="1" dirty="0"/>
              <a:t>Adopted from DE/HHS Inclusion Policy </a:t>
            </a:r>
            <a:r>
              <a:rPr lang="en-US" sz="2400" i="1" dirty="0" smtClean="0"/>
              <a:t>Statement, 2014)</a:t>
            </a:r>
            <a:endParaRPr lang="en-US" sz="2400" i="1" dirty="0"/>
          </a:p>
          <a:p>
            <a:pPr marL="0" indent="0">
              <a:buNone/>
            </a:pPr>
            <a:endParaRPr lang="en-US" sz="2400" dirty="0" smtClean="0"/>
          </a:p>
        </p:txBody>
      </p:sp>
    </p:spTree>
    <p:extLst>
      <p:ext uri="{BB962C8B-B14F-4D97-AF65-F5344CB8AC3E}">
        <p14:creationId xmlns:p14="http://schemas.microsoft.com/office/powerpoint/2010/main" val="4033086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t>28</a:t>
            </a:r>
            <a:endParaRPr lang="en-US" sz="2000" dirty="0">
              <a:latin typeface="Century Gothic" panose="020B0502020202020204" pitchFamily="34" charset="0"/>
            </a:endParaRPr>
          </a:p>
        </p:txBody>
      </p:sp>
      <p:sp>
        <p:nvSpPr>
          <p:cNvPr id="2" name="Title 1"/>
          <p:cNvSpPr>
            <a:spLocks noGrp="1"/>
          </p:cNvSpPr>
          <p:nvPr>
            <p:ph type="title"/>
          </p:nvPr>
        </p:nvSpPr>
        <p:spPr/>
        <p:txBody>
          <a:bodyPr/>
          <a:lstStyle/>
          <a:p>
            <a:r>
              <a:rPr lang="en-US" dirty="0" smtClean="0"/>
              <a:t>Iowa’s Inclusion Cohort State Team</a:t>
            </a:r>
            <a:endParaRPr lang="en-US" dirty="0"/>
          </a:p>
        </p:txBody>
      </p:sp>
      <p:sp>
        <p:nvSpPr>
          <p:cNvPr id="7" name="Content Placeholder 6"/>
          <p:cNvSpPr>
            <a:spLocks noGrp="1"/>
          </p:cNvSpPr>
          <p:nvPr>
            <p:ph idx="1"/>
          </p:nvPr>
        </p:nvSpPr>
        <p:spPr>
          <a:xfrm>
            <a:off x="457200" y="1441701"/>
            <a:ext cx="8229600" cy="4038600"/>
          </a:xfrm>
        </p:spPr>
        <p:txBody>
          <a:bodyPr/>
          <a:lstStyle/>
          <a:p>
            <a:r>
              <a:rPr lang="en-US" sz="2400" dirty="0" smtClean="0"/>
              <a:t>Parent Training and Information (PTI) Center</a:t>
            </a:r>
          </a:p>
          <a:p>
            <a:r>
              <a:rPr lang="en-US" sz="2400" dirty="0" smtClean="0"/>
              <a:t>Head Start Collaboration Office</a:t>
            </a:r>
          </a:p>
          <a:p>
            <a:r>
              <a:rPr lang="en-US" sz="2400" dirty="0" smtClean="0"/>
              <a:t>Child Care Administration – Dept. of Human Services</a:t>
            </a:r>
          </a:p>
          <a:p>
            <a:r>
              <a:rPr lang="en-US" sz="2400" dirty="0" smtClean="0"/>
              <a:t>Early Childhood Administration – Dept. of Education</a:t>
            </a:r>
          </a:p>
          <a:p>
            <a:r>
              <a:rPr lang="en-US" sz="2400" dirty="0" smtClean="0"/>
              <a:t>IDEA Part C – Early Intervention </a:t>
            </a:r>
          </a:p>
          <a:p>
            <a:r>
              <a:rPr lang="en-US" sz="2400" dirty="0" smtClean="0"/>
              <a:t>IDEA Part B  - Early Childhood Special Education (619)</a:t>
            </a:r>
          </a:p>
          <a:p>
            <a:r>
              <a:rPr lang="en-US" sz="2400" dirty="0" smtClean="0"/>
              <a:t>State Prekindergarten/Preschool for 4-year-olds</a:t>
            </a:r>
          </a:p>
          <a:p>
            <a:r>
              <a:rPr lang="en-US" sz="2400" dirty="0" smtClean="0"/>
              <a:t>State At-Risk Preschool</a:t>
            </a:r>
          </a:p>
          <a:p>
            <a:r>
              <a:rPr lang="en-US" sz="2400" dirty="0" smtClean="0"/>
              <a:t>Early Childhood Iowa – early care, health, and education system</a:t>
            </a:r>
            <a:endParaRPr lang="en-US" sz="2400" dirty="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3040504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t>29</a:t>
            </a:r>
            <a:endParaRPr lang="en-US" sz="2000" dirty="0">
              <a:latin typeface="Century Gothic" panose="020B0502020202020204" pitchFamily="34" charset="0"/>
            </a:endParaRPr>
          </a:p>
        </p:txBody>
      </p:sp>
      <p:sp>
        <p:nvSpPr>
          <p:cNvPr id="5" name="Title 1"/>
          <p:cNvSpPr>
            <a:spLocks noGrp="1"/>
          </p:cNvSpPr>
          <p:nvPr>
            <p:ph type="title"/>
          </p:nvPr>
        </p:nvSpPr>
        <p:spPr/>
        <p:txBody>
          <a:bodyPr/>
          <a:lstStyle/>
          <a:p>
            <a:r>
              <a:rPr lang="en-US" dirty="0" smtClean="0"/>
              <a:t>Inclusion Cohort State Team Goals</a:t>
            </a:r>
            <a:endParaRPr lang="en-US" dirty="0"/>
          </a:p>
        </p:txBody>
      </p:sp>
      <p:sp>
        <p:nvSpPr>
          <p:cNvPr id="3" name="Content Placeholder 2"/>
          <p:cNvSpPr>
            <a:spLocks noGrp="1"/>
          </p:cNvSpPr>
          <p:nvPr>
            <p:ph idx="1"/>
          </p:nvPr>
        </p:nvSpPr>
        <p:spPr>
          <a:xfrm>
            <a:off x="425116" y="1295400"/>
            <a:ext cx="8229600" cy="4724400"/>
          </a:xfrm>
        </p:spPr>
        <p:txBody>
          <a:bodyPr/>
          <a:lstStyle/>
          <a:p>
            <a:r>
              <a:rPr lang="en-US" sz="2400" b="1" dirty="0" smtClean="0"/>
              <a:t>Goal 1: </a:t>
            </a:r>
            <a:r>
              <a:rPr lang="en-US" sz="2400" dirty="0" smtClean="0"/>
              <a:t>Gather</a:t>
            </a:r>
            <a:r>
              <a:rPr lang="en-US" sz="2400" dirty="0"/>
              <a:t>, analyze, and use data from key stakeholders, including practitioners, families, and leadership, to identify current challenges and solutions related to </a:t>
            </a:r>
            <a:r>
              <a:rPr lang="en-US" sz="2400" dirty="0" smtClean="0"/>
              <a:t>inclusion of children, birth </a:t>
            </a:r>
            <a:r>
              <a:rPr lang="en-US" sz="2400" dirty="0"/>
              <a:t>to five years of </a:t>
            </a:r>
            <a:r>
              <a:rPr lang="en-US" sz="2400" dirty="0" smtClean="0"/>
              <a:t>age.</a:t>
            </a:r>
          </a:p>
          <a:p>
            <a:r>
              <a:rPr lang="en-US" sz="2400" b="1" dirty="0" smtClean="0"/>
              <a:t>Goal </a:t>
            </a:r>
            <a:r>
              <a:rPr lang="en-US" sz="2400" b="1" dirty="0"/>
              <a:t>2: </a:t>
            </a:r>
            <a:r>
              <a:rPr lang="en-US" sz="2400" dirty="0"/>
              <a:t>Develop and disseminate a cross-sector policy statement that provides guidance for practitioners, families, and leadership on implementing high-quality inclusive practices across early childhood settings and services</a:t>
            </a:r>
            <a:r>
              <a:rPr lang="en-US" sz="2400" dirty="0" smtClean="0"/>
              <a:t>.</a:t>
            </a:r>
          </a:p>
          <a:p>
            <a:r>
              <a:rPr lang="en-US" sz="2400" b="1" dirty="0"/>
              <a:t>Communication Plan and Stakeholder </a:t>
            </a:r>
            <a:r>
              <a:rPr lang="en-US" sz="2400" b="1" dirty="0" smtClean="0"/>
              <a:t>Engagement: </a:t>
            </a:r>
            <a:r>
              <a:rPr lang="en-US" sz="2400" dirty="0"/>
              <a:t>E</a:t>
            </a:r>
            <a:r>
              <a:rPr lang="en-US" sz="2400" dirty="0" smtClean="0"/>
              <a:t>nsure </a:t>
            </a:r>
            <a:r>
              <a:rPr lang="en-US" sz="2400" dirty="0"/>
              <a:t>effective communication and stakeholder </a:t>
            </a:r>
            <a:r>
              <a:rPr lang="en-US" sz="2400" dirty="0" smtClean="0"/>
              <a:t>engagement.</a:t>
            </a:r>
          </a:p>
          <a:p>
            <a:pPr marL="0" indent="0">
              <a:buNone/>
            </a:pPr>
            <a:endParaRPr lang="en-US" sz="1600" dirty="0" smtClean="0"/>
          </a:p>
          <a:p>
            <a:pPr marL="0" indent="0">
              <a:buNone/>
            </a:pPr>
            <a:r>
              <a:rPr lang="en-US" sz="1600" dirty="0" smtClean="0"/>
              <a:t>Resources: US Dept. of HHS DE Policy Statement </a:t>
            </a:r>
            <a:r>
              <a:rPr lang="en-US" sz="1600" b="1" dirty="0">
                <a:hlinkClick r:id="rId3"/>
              </a:rPr>
              <a:t>Inclusion of Children with Disabilities in Early Childhood Programs </a:t>
            </a:r>
            <a:r>
              <a:rPr lang="en-US" sz="1600" dirty="0" smtClean="0"/>
              <a:t>(2015). Barton &amp; Smith, </a:t>
            </a:r>
            <a:r>
              <a:rPr lang="en-US" sz="1600" dirty="0" smtClean="0">
                <a:hlinkClick r:id="rId4"/>
              </a:rPr>
              <a:t>Preschool Inclusion Toolbox </a:t>
            </a:r>
            <a:r>
              <a:rPr lang="en-US" sz="1600" dirty="0" smtClean="0"/>
              <a:t>(2015). </a:t>
            </a:r>
          </a:p>
        </p:txBody>
      </p:sp>
    </p:spTree>
    <p:extLst>
      <p:ext uri="{BB962C8B-B14F-4D97-AF65-F5344CB8AC3E}">
        <p14:creationId xmlns:p14="http://schemas.microsoft.com/office/powerpoint/2010/main" val="3016912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lstStyle/>
          <a:p>
            <a:r>
              <a:rPr lang="en-US" dirty="0" smtClean="0"/>
              <a:t>Today’s Discussion</a:t>
            </a:r>
            <a:endParaRPr lang="en-US" dirty="0"/>
          </a:p>
        </p:txBody>
      </p:sp>
      <p:sp>
        <p:nvSpPr>
          <p:cNvPr id="2" name="Content Placeholder 1"/>
          <p:cNvSpPr>
            <a:spLocks noGrp="1"/>
          </p:cNvSpPr>
          <p:nvPr>
            <p:ph idx="1"/>
          </p:nvPr>
        </p:nvSpPr>
        <p:spPr>
          <a:xfrm>
            <a:off x="457200" y="1600201"/>
            <a:ext cx="8229600" cy="4038600"/>
          </a:xfrm>
        </p:spPr>
        <p:txBody>
          <a:bodyPr/>
          <a:lstStyle/>
          <a:p>
            <a:r>
              <a:rPr lang="en-US" dirty="0" smtClean="0"/>
              <a:t>Principles of </a:t>
            </a:r>
            <a:r>
              <a:rPr lang="en-US" dirty="0"/>
              <a:t>trusting partnership </a:t>
            </a:r>
            <a:endParaRPr lang="en-US" dirty="0" smtClean="0"/>
          </a:p>
          <a:p>
            <a:pPr marL="0" indent="0">
              <a:buNone/>
            </a:pPr>
            <a:endParaRPr lang="en-US" dirty="0" smtClean="0"/>
          </a:p>
          <a:p>
            <a:r>
              <a:rPr lang="en-US" dirty="0" smtClean="0"/>
              <a:t>Using national resources </a:t>
            </a:r>
            <a:r>
              <a:rPr lang="en-US" dirty="0"/>
              <a:t>to inform and guide program improvement </a:t>
            </a:r>
            <a:r>
              <a:rPr lang="en-US" dirty="0" smtClean="0"/>
              <a:t>work</a:t>
            </a:r>
          </a:p>
          <a:p>
            <a:pPr marL="0" indent="0">
              <a:buNone/>
            </a:pPr>
            <a:endParaRPr lang="en-US" dirty="0" smtClean="0"/>
          </a:p>
          <a:p>
            <a:r>
              <a:rPr lang="en-US" dirty="0" smtClean="0"/>
              <a:t>Thinking about </a:t>
            </a:r>
            <a:r>
              <a:rPr lang="en-US" dirty="0"/>
              <a:t>and planning for measuring family-professional partnerships and related </a:t>
            </a:r>
            <a:r>
              <a:rPr lang="en-US" dirty="0" smtClean="0"/>
              <a:t>practices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351997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p:cNvSpPr>
            <a:spLocks noGrp="1"/>
          </p:cNvSpPr>
          <p:nvPr>
            <p:ph type="title"/>
          </p:nvPr>
        </p:nvSpPr>
        <p:spPr/>
        <p:txBody>
          <a:bodyPr>
            <a:noAutofit/>
          </a:bodyPr>
          <a:lstStyle/>
          <a:p>
            <a:r>
              <a:rPr lang="en-US" dirty="0"/>
              <a:t>Iowa’s State Personnel Development Grant (SPDG</a:t>
            </a:r>
            <a:r>
              <a:rPr lang="en-US" dirty="0" smtClean="0"/>
              <a:t>)</a:t>
            </a:r>
            <a:endParaRPr lang="en-US" dirty="0"/>
          </a:p>
        </p:txBody>
      </p:sp>
      <p:sp>
        <p:nvSpPr>
          <p:cNvPr id="2" name="Content Placeholder 1"/>
          <p:cNvSpPr>
            <a:spLocks noGrp="1"/>
          </p:cNvSpPr>
          <p:nvPr>
            <p:ph idx="1"/>
          </p:nvPr>
        </p:nvSpPr>
        <p:spPr/>
        <p:txBody>
          <a:bodyPr/>
          <a:lstStyle/>
          <a:p>
            <a:r>
              <a:rPr lang="en-US" dirty="0" smtClean="0"/>
              <a:t>Competitive funding </a:t>
            </a:r>
            <a:r>
              <a:rPr lang="en-US" dirty="0"/>
              <a:t>o</a:t>
            </a:r>
            <a:r>
              <a:rPr lang="en-US" dirty="0" smtClean="0"/>
              <a:t>pportunity provided by the U.S. Department of Education</a:t>
            </a:r>
          </a:p>
          <a:p>
            <a:r>
              <a:rPr lang="en-US" dirty="0" smtClean="0"/>
              <a:t>Focused on personnel </a:t>
            </a:r>
            <a:r>
              <a:rPr lang="en-US" dirty="0"/>
              <a:t>d</a:t>
            </a:r>
            <a:r>
              <a:rPr lang="en-US" dirty="0" smtClean="0"/>
              <a:t>evelopment within project areas</a:t>
            </a:r>
          </a:p>
          <a:p>
            <a:r>
              <a:rPr lang="en-US" dirty="0" smtClean="0"/>
              <a:t>Focused on a particular topic of set of topics:</a:t>
            </a:r>
          </a:p>
          <a:p>
            <a:pPr lvl="1"/>
            <a:r>
              <a:rPr lang="en-US" sz="2800" dirty="0" smtClean="0"/>
              <a:t>Literacy</a:t>
            </a:r>
          </a:p>
          <a:p>
            <a:pPr lvl="1"/>
            <a:r>
              <a:rPr lang="en-US" sz="2800" dirty="0" smtClean="0"/>
              <a:t>Specially Designed Instruction (SDI)</a:t>
            </a:r>
          </a:p>
          <a:p>
            <a:r>
              <a:rPr lang="en-US" dirty="0" smtClean="0"/>
              <a:t>PTI Centers are </a:t>
            </a:r>
            <a:r>
              <a:rPr lang="en-US" i="1" dirty="0" smtClean="0"/>
              <a:t>required</a:t>
            </a:r>
            <a:r>
              <a:rPr lang="en-US" dirty="0" smtClean="0"/>
              <a:t> partners on SPDGs.</a:t>
            </a:r>
          </a:p>
        </p:txBody>
      </p:sp>
    </p:spTree>
    <p:extLst>
      <p:ext uri="{BB962C8B-B14F-4D97-AF65-F5344CB8AC3E}">
        <p14:creationId xmlns:p14="http://schemas.microsoft.com/office/powerpoint/2010/main" val="737665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31</a:t>
            </a:fld>
            <a:endParaRPr lang="en-US" dirty="0"/>
          </a:p>
        </p:txBody>
      </p:sp>
      <p:sp>
        <p:nvSpPr>
          <p:cNvPr id="3" name="Title 2" descr="&quot; &quot;"/>
          <p:cNvSpPr>
            <a:spLocks noGrp="1"/>
          </p:cNvSpPr>
          <p:nvPr>
            <p:ph type="title"/>
          </p:nvPr>
        </p:nvSpPr>
        <p:spPr>
          <a:ln w="38100">
            <a:noFill/>
          </a:ln>
        </p:spPr>
        <p:txBody>
          <a:bodyPr>
            <a:noAutofit/>
          </a:bodyPr>
          <a:lstStyle/>
          <a:p>
            <a:r>
              <a:rPr lang="en-US" dirty="0" smtClean="0"/>
              <a:t>SPDG Strands</a:t>
            </a:r>
            <a:endParaRPr lang="en-US" dirty="0"/>
          </a:p>
        </p:txBody>
      </p:sp>
      <p:sp>
        <p:nvSpPr>
          <p:cNvPr id="2" name="Content Placeholder 1"/>
          <p:cNvSpPr>
            <a:spLocks noGrp="1"/>
          </p:cNvSpPr>
          <p:nvPr>
            <p:ph idx="1"/>
          </p:nvPr>
        </p:nvSpPr>
        <p:spPr>
          <a:prstGeom prst="rect">
            <a:avLst/>
          </a:prstGeom>
        </p:spPr>
        <p:txBody>
          <a:bodyPr/>
          <a:lstStyle/>
          <a:p>
            <a:pPr>
              <a:buClr>
                <a:srgbClr val="0070C0"/>
              </a:buClr>
            </a:pPr>
            <a:r>
              <a:rPr lang="en-US" dirty="0" smtClean="0">
                <a:effectLst/>
              </a:rPr>
              <a:t>Early Childhoo</a:t>
            </a:r>
            <a:r>
              <a:rPr lang="en-US" dirty="0" smtClean="0"/>
              <a:t>d Special Education</a:t>
            </a:r>
          </a:p>
          <a:p>
            <a:pPr>
              <a:buClr>
                <a:srgbClr val="0070C0"/>
              </a:buClr>
            </a:pPr>
            <a:r>
              <a:rPr lang="en-US" dirty="0" smtClean="0">
                <a:effectLst/>
              </a:rPr>
              <a:t>K-6</a:t>
            </a:r>
          </a:p>
          <a:p>
            <a:pPr>
              <a:buClr>
                <a:srgbClr val="0070C0"/>
              </a:buClr>
            </a:pPr>
            <a:r>
              <a:rPr lang="en-US" dirty="0" smtClean="0"/>
              <a:t>Significant Disabilities</a:t>
            </a:r>
          </a:p>
          <a:p>
            <a:pPr>
              <a:buClr>
                <a:srgbClr val="0070C0"/>
              </a:buClr>
            </a:pPr>
            <a:r>
              <a:rPr lang="en-US" dirty="0" smtClean="0">
                <a:effectLst/>
              </a:rPr>
              <a:t>Assistive Technology</a:t>
            </a:r>
          </a:p>
          <a:p>
            <a:pPr>
              <a:buClr>
                <a:srgbClr val="0070C0"/>
              </a:buClr>
            </a:pPr>
            <a:r>
              <a:rPr lang="en-US" dirty="0" smtClean="0"/>
              <a:t>Family/Professional Partnerships</a:t>
            </a:r>
          </a:p>
          <a:p>
            <a:pPr lvl="1">
              <a:buClr>
                <a:srgbClr val="0070C0"/>
              </a:buClr>
            </a:pPr>
            <a:r>
              <a:rPr lang="en-US" sz="2800" dirty="0" smtClean="0">
                <a:effectLst/>
              </a:rPr>
              <a:t>Family-School Partnerships</a:t>
            </a:r>
          </a:p>
          <a:p>
            <a:pPr lvl="1">
              <a:buClr>
                <a:srgbClr val="0070C0"/>
              </a:buClr>
            </a:pPr>
            <a:r>
              <a:rPr lang="en-US" sz="2800" dirty="0" smtClean="0"/>
              <a:t>Family-School-Community Partnerships</a:t>
            </a:r>
          </a:p>
          <a:p>
            <a:pPr lvl="1">
              <a:buClr>
                <a:srgbClr val="0070C0"/>
              </a:buClr>
            </a:pPr>
            <a:r>
              <a:rPr lang="en-US" sz="2800" dirty="0" smtClean="0"/>
              <a:t>“School” or “Educator” or “Professional”</a:t>
            </a:r>
            <a:endParaRPr lang="en-US" sz="2800" dirty="0" smtClean="0">
              <a:effectLst/>
            </a:endParaRPr>
          </a:p>
        </p:txBody>
      </p:sp>
    </p:spTree>
    <p:extLst>
      <p:ext uri="{BB962C8B-B14F-4D97-AF65-F5344CB8AC3E}">
        <p14:creationId xmlns:p14="http://schemas.microsoft.com/office/powerpoint/2010/main" val="890149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p>
            <a:r>
              <a:rPr lang="en-US" sz="2000" dirty="0" smtClean="0"/>
              <a:t>32</a:t>
            </a:r>
            <a:endParaRPr lang="en-US" sz="2000" dirty="0">
              <a:latin typeface="Century Gothic" panose="020B0502020202020204" pitchFamily="34" charset="0"/>
            </a:endParaRPr>
          </a:p>
        </p:txBody>
      </p:sp>
      <p:sp>
        <p:nvSpPr>
          <p:cNvPr id="7" name="Title 6"/>
          <p:cNvSpPr>
            <a:spLocks noGrp="1"/>
          </p:cNvSpPr>
          <p:nvPr>
            <p:ph type="title"/>
          </p:nvPr>
        </p:nvSpPr>
        <p:spPr>
          <a:xfrm>
            <a:off x="457200" y="274638"/>
            <a:ext cx="8229600" cy="715962"/>
          </a:xfrm>
        </p:spPr>
        <p:txBody>
          <a:bodyPr/>
          <a:lstStyle/>
          <a:p>
            <a:r>
              <a:rPr lang="en-US" dirty="0" smtClean="0">
                <a:solidFill>
                  <a:srgbClr val="0C4790"/>
                </a:solidFill>
              </a:rPr>
              <a:t>Informing Our Work</a:t>
            </a:r>
            <a:endParaRPr lang="en-US" sz="3600" dirty="0">
              <a:solidFill>
                <a:srgbClr val="0C4790"/>
              </a:solidFill>
            </a:endParaRPr>
          </a:p>
        </p:txBody>
      </p:sp>
      <p:sp>
        <p:nvSpPr>
          <p:cNvPr id="3" name="Content Placeholder 2"/>
          <p:cNvSpPr>
            <a:spLocks noGrp="1"/>
          </p:cNvSpPr>
          <p:nvPr>
            <p:ph idx="1"/>
          </p:nvPr>
        </p:nvSpPr>
        <p:spPr>
          <a:xfrm>
            <a:off x="489284" y="1326991"/>
            <a:ext cx="3621876" cy="5085397"/>
          </a:xfrm>
        </p:spPr>
        <p:txBody>
          <a:bodyPr/>
          <a:lstStyle/>
          <a:p>
            <a:pPr marL="0" indent="0" algn="ctr">
              <a:buNone/>
            </a:pPr>
            <a:r>
              <a:rPr lang="en-US" sz="2000" b="1" dirty="0" smtClean="0"/>
              <a:t>Epstein’s </a:t>
            </a:r>
            <a:r>
              <a:rPr lang="en-US" sz="2000" b="1" dirty="0"/>
              <a:t>Framework on Parent </a:t>
            </a:r>
            <a:r>
              <a:rPr lang="en-US" sz="2000" b="1" dirty="0" smtClean="0"/>
              <a:t>Involvement</a:t>
            </a:r>
            <a:endParaRPr lang="en-US" sz="1400" dirty="0" smtClean="0"/>
          </a:p>
          <a:p>
            <a:pPr marL="0" indent="0">
              <a:buNone/>
            </a:pPr>
            <a:r>
              <a:rPr lang="en-US" sz="1800" b="1" dirty="0" smtClean="0"/>
              <a:t>Six Types of Parent Involvement:</a:t>
            </a:r>
          </a:p>
          <a:p>
            <a:r>
              <a:rPr lang="en-US" sz="1800" dirty="0" smtClean="0"/>
              <a:t>Parenting  </a:t>
            </a:r>
          </a:p>
          <a:p>
            <a:r>
              <a:rPr lang="en-US" sz="1800" dirty="0" smtClean="0"/>
              <a:t>Communicating</a:t>
            </a:r>
          </a:p>
          <a:p>
            <a:r>
              <a:rPr lang="en-US" sz="1800" dirty="0" smtClean="0"/>
              <a:t>Volunteering</a:t>
            </a:r>
          </a:p>
          <a:p>
            <a:r>
              <a:rPr lang="en-US" sz="1800" dirty="0" smtClean="0"/>
              <a:t>Learning at Home</a:t>
            </a:r>
          </a:p>
          <a:p>
            <a:r>
              <a:rPr lang="en-US" sz="1800" dirty="0" smtClean="0"/>
              <a:t>Decision Making</a:t>
            </a:r>
          </a:p>
          <a:p>
            <a:r>
              <a:rPr lang="en-US" sz="1800" dirty="0" smtClean="0"/>
              <a:t>Collaborating with Community</a:t>
            </a:r>
          </a:p>
          <a:p>
            <a:pPr marL="0" indent="0">
              <a:buNone/>
            </a:pPr>
            <a:endParaRPr lang="en-US" sz="800" dirty="0" smtClean="0"/>
          </a:p>
          <a:p>
            <a:pPr marL="0" indent="0">
              <a:buNone/>
            </a:pPr>
            <a:r>
              <a:rPr lang="en-US" sz="1800" b="1" dirty="0" smtClean="0"/>
              <a:t>Framework Categories:</a:t>
            </a:r>
            <a:endParaRPr lang="en-US" sz="1800" b="1" dirty="0"/>
          </a:p>
          <a:p>
            <a:r>
              <a:rPr lang="en-US" sz="1800" dirty="0" smtClean="0"/>
              <a:t>Practices</a:t>
            </a:r>
          </a:p>
          <a:p>
            <a:r>
              <a:rPr lang="en-US" sz="1800" dirty="0" smtClean="0"/>
              <a:t>Challenges</a:t>
            </a:r>
          </a:p>
          <a:p>
            <a:r>
              <a:rPr lang="en-US" sz="1800" dirty="0" smtClean="0"/>
              <a:t>Redefinitions</a:t>
            </a:r>
          </a:p>
          <a:p>
            <a:r>
              <a:rPr lang="en-US" sz="1800" dirty="0" smtClean="0"/>
              <a:t>Expected Results</a:t>
            </a:r>
            <a:endParaRPr lang="en-US" sz="1800" dirty="0"/>
          </a:p>
          <a:p>
            <a:pPr marL="0" indent="0">
              <a:buNone/>
            </a:pPr>
            <a:endParaRPr lang="en-US" sz="1400" dirty="0"/>
          </a:p>
        </p:txBody>
      </p:sp>
      <p:sp>
        <p:nvSpPr>
          <p:cNvPr id="2" name="TextBox 1"/>
          <p:cNvSpPr txBox="1"/>
          <p:nvPr/>
        </p:nvSpPr>
        <p:spPr>
          <a:xfrm>
            <a:off x="5069092" y="990600"/>
            <a:ext cx="3581400" cy="1292662"/>
          </a:xfrm>
          <a:prstGeom prst="rect">
            <a:avLst/>
          </a:prstGeom>
          <a:noFill/>
        </p:spPr>
        <p:txBody>
          <a:bodyPr wrap="square" rtlCol="0">
            <a:spAutoFit/>
          </a:bodyPr>
          <a:lstStyle/>
          <a:p>
            <a:pPr algn="ctr"/>
            <a:r>
              <a:rPr lang="en-US" sz="2000" b="1" dirty="0" smtClean="0">
                <a:solidFill>
                  <a:srgbClr val="154578"/>
                </a:solidFill>
              </a:rPr>
              <a:t>U.S</a:t>
            </a:r>
            <a:r>
              <a:rPr lang="en-US" sz="2000" b="1" dirty="0">
                <a:solidFill>
                  <a:srgbClr val="154578"/>
                </a:solidFill>
              </a:rPr>
              <a:t>. Department of Education’s Dual Capacity Framework for Family-School Partnerships</a:t>
            </a:r>
          </a:p>
          <a:p>
            <a:endParaRPr lang="en-US" dirty="0"/>
          </a:p>
        </p:txBody>
      </p:sp>
      <p:pic>
        <p:nvPicPr>
          <p:cNvPr id="1026" name="Picture 2" descr="This is a snapshot of a graphic that presents the challenge of ineffective family-school partnerships, opportunity conditions, policy and program goals, and family and staff capacity outcom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222" y="1905000"/>
            <a:ext cx="4223140" cy="41579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3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33</a:t>
            </a:fld>
            <a:endParaRPr lang="en-US" dirty="0"/>
          </a:p>
        </p:txBody>
      </p:sp>
      <p:sp>
        <p:nvSpPr>
          <p:cNvPr id="11" name="Title 2" descr="&quot; &quot;"/>
          <p:cNvSpPr>
            <a:spLocks noGrp="1"/>
          </p:cNvSpPr>
          <p:nvPr>
            <p:ph type="title"/>
          </p:nvPr>
        </p:nvSpPr>
        <p:spPr>
          <a:xfrm>
            <a:off x="685800" y="457200"/>
            <a:ext cx="7772400" cy="1292352"/>
          </a:xfrm>
          <a:solidFill>
            <a:schemeClr val="accent5">
              <a:lumMod val="75000"/>
            </a:schemeClr>
          </a:solidFill>
        </p:spPr>
        <p:txBody>
          <a:bodyPr>
            <a:noAutofit/>
          </a:bodyPr>
          <a:lstStyle/>
          <a:p>
            <a:pPr algn="ctr"/>
            <a:r>
              <a:rPr lang="en-US" sz="1600" dirty="0" smtClean="0">
                <a:ln>
                  <a:solidFill>
                    <a:schemeClr val="accent1">
                      <a:lumMod val="50000"/>
                    </a:schemeClr>
                  </a:solidFill>
                </a:ln>
                <a:solidFill>
                  <a:schemeClr val="bg1"/>
                </a:solidFill>
              </a:rPr>
              <a:t>  </a:t>
            </a:r>
            <a:r>
              <a:rPr lang="en-US" sz="3600" dirty="0" smtClean="0">
                <a:ln>
                  <a:solidFill>
                    <a:schemeClr val="accent1">
                      <a:lumMod val="50000"/>
                    </a:schemeClr>
                  </a:solidFill>
                </a:ln>
                <a:solidFill>
                  <a:schemeClr val="bg1"/>
                </a:solidFill>
              </a:rPr>
              <a:t/>
            </a:r>
            <a:br>
              <a:rPr lang="en-US" sz="3600" dirty="0" smtClean="0">
                <a:ln>
                  <a:solidFill>
                    <a:schemeClr val="accent1">
                      <a:lumMod val="50000"/>
                    </a:schemeClr>
                  </a:solidFill>
                </a:ln>
                <a:solidFill>
                  <a:schemeClr val="bg1"/>
                </a:solidFill>
              </a:rPr>
            </a:br>
            <a:r>
              <a:rPr lang="en-US" sz="3600" dirty="0" smtClean="0">
                <a:ln>
                  <a:solidFill>
                    <a:schemeClr val="accent1">
                      <a:lumMod val="50000"/>
                    </a:schemeClr>
                  </a:solidFill>
                </a:ln>
                <a:solidFill>
                  <a:schemeClr val="bg1"/>
                </a:solidFill>
              </a:rPr>
              <a:t>Depth to working </a:t>
            </a:r>
            <a:r>
              <a:rPr lang="en-US" sz="3600" b="0" i="1" dirty="0" smtClean="0">
                <a:ln>
                  <a:solidFill>
                    <a:schemeClr val="accent1">
                      <a:lumMod val="50000"/>
                    </a:schemeClr>
                  </a:solidFill>
                </a:ln>
                <a:solidFill>
                  <a:schemeClr val="tx1"/>
                </a:solidFill>
              </a:rPr>
              <a:t>with</a:t>
            </a:r>
            <a:r>
              <a:rPr lang="en-US" sz="3600" dirty="0" smtClean="0">
                <a:ln>
                  <a:solidFill>
                    <a:schemeClr val="accent1">
                      <a:lumMod val="50000"/>
                    </a:schemeClr>
                  </a:solidFill>
                </a:ln>
                <a:solidFill>
                  <a:schemeClr val="bg1"/>
                </a:solidFill>
              </a:rPr>
              <a:t> families</a:t>
            </a:r>
            <a:endParaRPr lang="en-US" sz="3600" dirty="0">
              <a:ln>
                <a:solidFill>
                  <a:schemeClr val="accent1">
                    <a:lumMod val="50000"/>
                  </a:schemeClr>
                </a:solidFill>
              </a:ln>
              <a:solidFill>
                <a:schemeClr val="bg1"/>
              </a:solidFill>
            </a:endParaRPr>
          </a:p>
        </p:txBody>
      </p:sp>
      <p:graphicFrame>
        <p:nvGraphicFramePr>
          <p:cNvPr id="12" name="Content Placeholder 3" descr="This chart lists some of the components of working with families, which includes involving, engaging, and partnering with families. "/>
          <p:cNvGraphicFramePr>
            <a:graphicFrameLocks/>
          </p:cNvGraphicFramePr>
          <p:nvPr>
            <p:extLst>
              <p:ext uri="{D42A27DB-BD31-4B8C-83A1-F6EECF244321}">
                <p14:modId xmlns:p14="http://schemas.microsoft.com/office/powerpoint/2010/main" val="3760042928"/>
              </p:ext>
            </p:extLst>
          </p:nvPr>
        </p:nvGraphicFramePr>
        <p:xfrm>
          <a:off x="670718" y="1912370"/>
          <a:ext cx="7802563"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descr="This chart lists some of the components of working with families, which includes involving, engaging, and partnering with families. "/>
          <p:cNvSpPr txBox="1"/>
          <p:nvPr/>
        </p:nvSpPr>
        <p:spPr>
          <a:xfrm>
            <a:off x="1828800" y="4048656"/>
            <a:ext cx="5486400" cy="369332"/>
          </a:xfrm>
          <a:prstGeom prst="rect">
            <a:avLst/>
          </a:prstGeom>
          <a:noFill/>
        </p:spPr>
        <p:txBody>
          <a:bodyPr wrap="square" rtlCol="0">
            <a:spAutoFit/>
          </a:bodyPr>
          <a:lstStyle/>
          <a:p>
            <a:pPr algn="ctr"/>
            <a:r>
              <a:rPr lang="en-US" b="1" dirty="0" smtClean="0">
                <a:solidFill>
                  <a:schemeClr val="tx2"/>
                </a:solidFill>
              </a:rPr>
              <a:t>RECIPROCAL ● MUTUAL ● EQUAL ● SHARED</a:t>
            </a:r>
            <a:endParaRPr lang="en-US" b="1" dirty="0">
              <a:solidFill>
                <a:schemeClr val="tx2"/>
              </a:solidFill>
            </a:endParaRPr>
          </a:p>
        </p:txBody>
      </p:sp>
      <p:sp>
        <p:nvSpPr>
          <p:cNvPr id="13" name="TextBox 12"/>
          <p:cNvSpPr txBox="1"/>
          <p:nvPr/>
        </p:nvSpPr>
        <p:spPr>
          <a:xfrm>
            <a:off x="685800" y="5029200"/>
            <a:ext cx="7848600" cy="1077218"/>
          </a:xfrm>
          <a:prstGeom prst="rect">
            <a:avLst/>
          </a:prstGeom>
          <a:noFill/>
        </p:spPr>
        <p:txBody>
          <a:bodyPr wrap="square" rtlCol="0">
            <a:spAutoFit/>
          </a:bodyPr>
          <a:lstStyle/>
          <a:p>
            <a:pPr algn="ctr"/>
            <a:endParaRPr lang="en-US" dirty="0"/>
          </a:p>
          <a:p>
            <a:pPr algn="ctr"/>
            <a:r>
              <a:rPr lang="en-US" sz="2800" b="1" dirty="0" smtClean="0">
                <a:solidFill>
                  <a:schemeClr val="tx2"/>
                </a:solidFill>
              </a:rPr>
              <a:t>TO FAMILIES  ≠   FOR FAMILIES  ≠   WITH FAMILIES </a:t>
            </a:r>
            <a:r>
              <a:rPr lang="en-US" dirty="0" smtClean="0"/>
              <a:t>  </a:t>
            </a:r>
          </a:p>
          <a:p>
            <a:pPr algn="ctr"/>
            <a:r>
              <a:rPr lang="en-US" dirty="0" smtClean="0"/>
              <a:t> </a:t>
            </a:r>
            <a:endParaRPr lang="en-US" dirty="0"/>
          </a:p>
        </p:txBody>
      </p:sp>
      <p:sp>
        <p:nvSpPr>
          <p:cNvPr id="14" name="Oval 13" descr="&quot; &quot;"/>
          <p:cNvSpPr/>
          <p:nvPr/>
        </p:nvSpPr>
        <p:spPr>
          <a:xfrm>
            <a:off x="5867400" y="5029200"/>
            <a:ext cx="2514600" cy="990600"/>
          </a:xfrm>
          <a:prstGeom prst="ellipse">
            <a:avLst/>
          </a:prstGeom>
          <a:noFill/>
          <a:ln w="38100">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9894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35</a:t>
            </a:fld>
            <a:endParaRPr lang="en-US" dirty="0"/>
          </a:p>
        </p:txBody>
      </p:sp>
      <p:sp>
        <p:nvSpPr>
          <p:cNvPr id="5" name="Title 4"/>
          <p:cNvSpPr>
            <a:spLocks noGrp="1"/>
          </p:cNvSpPr>
          <p:nvPr>
            <p:ph type="title"/>
          </p:nvPr>
        </p:nvSpPr>
        <p:spPr/>
        <p:txBody>
          <a:bodyPr/>
          <a:lstStyle/>
          <a:p>
            <a:r>
              <a:rPr lang="en-US" dirty="0" smtClean="0"/>
              <a:t>Resources on Trusting Partnerships</a:t>
            </a:r>
            <a:endParaRPr lang="en-US" dirty="0"/>
          </a:p>
        </p:txBody>
      </p:sp>
      <p:pic>
        <p:nvPicPr>
          <p:cNvPr id="7" name="Picture 6" descr="This graphic represents trusting partnerships and the components that help create trusting partnerships such as communication, competence, respect, quality, committment, and advocac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2124075"/>
            <a:ext cx="3302849" cy="3302849"/>
          </a:xfrm>
          <a:prstGeom prst="rect">
            <a:avLst/>
          </a:prstGeom>
        </p:spPr>
      </p:pic>
    </p:spTree>
    <p:extLst>
      <p:ext uri="{BB962C8B-B14F-4D97-AF65-F5344CB8AC3E}">
        <p14:creationId xmlns:p14="http://schemas.microsoft.com/office/powerpoint/2010/main" val="2657146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latin typeface="Century Gothic" panose="020B0502020202020204" pitchFamily="34" charset="0"/>
              </a:rPr>
              <a:t>36</a:t>
            </a:r>
            <a:endParaRPr lang="en-US" sz="2000" dirty="0">
              <a:latin typeface="Century Gothic" panose="020B0502020202020204" pitchFamily="34" charset="0"/>
            </a:endParaRPr>
          </a:p>
        </p:txBody>
      </p:sp>
      <p:sp>
        <p:nvSpPr>
          <p:cNvPr id="5" name="Rectangle 4"/>
          <p:cNvSpPr/>
          <p:nvPr/>
        </p:nvSpPr>
        <p:spPr>
          <a:xfrm>
            <a:off x="5638800" y="1752600"/>
            <a:ext cx="3276600" cy="3724096"/>
          </a:xfrm>
          <a:prstGeom prst="rect">
            <a:avLst/>
          </a:prstGeom>
        </p:spPr>
        <p:txBody>
          <a:bodyPr wrap="square">
            <a:spAutoFit/>
          </a:bodyPr>
          <a:lstStyle/>
          <a:p>
            <a:pPr>
              <a:spcBef>
                <a:spcPct val="0"/>
              </a:spcBef>
            </a:pPr>
            <a:r>
              <a:rPr lang="en-US" altLang="en-US" sz="2000" dirty="0" smtClean="0">
                <a:latin typeface="Arial" panose="020B0604020202020204" pitchFamily="34" charset="0"/>
                <a:cs typeface="Arial" panose="020B0604020202020204" pitchFamily="34" charset="0"/>
              </a:rPr>
              <a:t>Available at: </a:t>
            </a:r>
          </a:p>
          <a:p>
            <a:pPr>
              <a:spcBef>
                <a:spcPct val="0"/>
              </a:spcBef>
            </a:pPr>
            <a:endParaRPr lang="en-US" altLang="en-US" sz="2000" dirty="0">
              <a:latin typeface="Arial" panose="020B0604020202020204" pitchFamily="34" charset="0"/>
              <a:cs typeface="Arial" panose="020B0604020202020204" pitchFamily="34" charset="0"/>
              <a:hlinkClick r:id="rId3"/>
            </a:endParaRPr>
          </a:p>
          <a:p>
            <a:pPr>
              <a:spcBef>
                <a:spcPct val="0"/>
              </a:spcBef>
            </a:pPr>
            <a:r>
              <a:rPr lang="en-US" altLang="en-US" sz="2000" dirty="0" smtClean="0">
                <a:latin typeface="Arial" panose="020B0604020202020204" pitchFamily="34" charset="0"/>
                <a:cs typeface="Arial" panose="020B0604020202020204" pitchFamily="34" charset="0"/>
                <a:hlinkClick r:id="rId3"/>
              </a:rPr>
              <a:t>https</a:t>
            </a:r>
            <a:r>
              <a:rPr lang="en-US" altLang="en-US" sz="2000" dirty="0">
                <a:latin typeface="Arial" panose="020B0604020202020204" pitchFamily="34" charset="0"/>
                <a:cs typeface="Arial" panose="020B0604020202020204" pitchFamily="34" charset="0"/>
                <a:hlinkClick r:id="rId3"/>
              </a:rPr>
              <a:t>://www.amazon.com/Families-Professionals-Exceptionality-Partnerships-Loose-Leaf/dp/0133833682/ref=sr_1_1?ie=UTF8&amp;qid=1473348717&amp;sr=8-1&amp;keywords=family+professionals+and+exceptionality</a:t>
            </a:r>
            <a:r>
              <a:rPr lang="en-US" altLang="en-US" sz="2000" dirty="0">
                <a:latin typeface="Arial" panose="020B0604020202020204" pitchFamily="34" charset="0"/>
                <a:cs typeface="Arial" panose="020B0604020202020204" pitchFamily="34" charset="0"/>
              </a:rPr>
              <a:t> </a:t>
            </a:r>
          </a:p>
          <a:p>
            <a:pPr>
              <a:spcBef>
                <a:spcPct val="0"/>
              </a:spcBef>
              <a:buClrTx/>
              <a:buSzTx/>
              <a:buFontTx/>
              <a:buNone/>
            </a:pPr>
            <a:endParaRPr lang="en-US" altLang="en-US" sz="1600" dirty="0">
              <a:latin typeface="Arial" panose="020B0604020202020204" pitchFamily="34" charset="0"/>
              <a:cs typeface="Arial" panose="020B0604020202020204" pitchFamily="34" charset="0"/>
            </a:endParaRPr>
          </a:p>
        </p:txBody>
      </p:sp>
      <p:pic>
        <p:nvPicPr>
          <p:cNvPr id="2" name="Picture 1" descr="Screenshot of the book Families, Professionals, and Exceptionailty"/>
          <p:cNvPicPr>
            <a:picLocks noChangeAspect="1"/>
          </p:cNvPicPr>
          <p:nvPr/>
        </p:nvPicPr>
        <p:blipFill>
          <a:blip r:embed="rId4"/>
          <a:stretch>
            <a:fillRect/>
          </a:stretch>
        </p:blipFill>
        <p:spPr>
          <a:xfrm>
            <a:off x="762000" y="457200"/>
            <a:ext cx="4343400" cy="542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55970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t>37</a:t>
            </a:r>
            <a:endParaRPr lang="en-US" sz="2000" dirty="0">
              <a:latin typeface="Century Gothic" panose="020B0502020202020204" pitchFamily="34" charset="0"/>
            </a:endParaRPr>
          </a:p>
        </p:txBody>
      </p:sp>
      <p:sp>
        <p:nvSpPr>
          <p:cNvPr id="35844" name="Rectangle 4"/>
          <p:cNvSpPr>
            <a:spLocks noGrp="1" noChangeArrowheads="1"/>
          </p:cNvSpPr>
          <p:nvPr>
            <p:ph type="title"/>
          </p:nvPr>
        </p:nvSpPr>
        <p:spPr>
          <a:xfrm>
            <a:off x="852580" y="198437"/>
            <a:ext cx="7340600" cy="1325563"/>
          </a:xfrm>
        </p:spPr>
        <p:txBody>
          <a:bodyPr>
            <a:normAutofit/>
          </a:bodyPr>
          <a:lstStyle/>
          <a:p>
            <a:pPr algn="ctr" eaLnBrk="1" hangingPunct="1">
              <a:defRPr/>
            </a:pPr>
            <a:r>
              <a:rPr lang="en-US" altLang="en-US" b="1" dirty="0" smtClean="0">
                <a:cs typeface="Arial" panose="020B0604020202020204" pitchFamily="34" charset="0"/>
                <a:hlinkClick r:id="rId3"/>
              </a:rPr>
              <a:t>CONNECT Online Module </a:t>
            </a:r>
            <a:r>
              <a:rPr lang="en-US" altLang="en-US" dirty="0" smtClean="0">
                <a:cs typeface="Arial" panose="020B0604020202020204" pitchFamily="34" charset="0"/>
              </a:rPr>
              <a:t>on</a:t>
            </a:r>
            <a:r>
              <a:rPr lang="en-US" altLang="en-US" b="1" dirty="0" smtClean="0">
                <a:cs typeface="Arial" panose="020B0604020202020204" pitchFamily="34" charset="0"/>
              </a:rPr>
              <a:t/>
            </a:r>
            <a:br>
              <a:rPr lang="en-US" altLang="en-US" b="1" dirty="0" smtClean="0">
                <a:cs typeface="Arial" panose="020B0604020202020204" pitchFamily="34" charset="0"/>
              </a:rPr>
            </a:br>
            <a:r>
              <a:rPr lang="en-US" altLang="en-US" b="1" dirty="0" smtClean="0">
                <a:cs typeface="Arial" panose="020B0604020202020204" pitchFamily="34" charset="0"/>
              </a:rPr>
              <a:t>Family-Professional Partnerships</a:t>
            </a:r>
          </a:p>
        </p:txBody>
      </p:sp>
      <p:pic>
        <p:nvPicPr>
          <p:cNvPr id="2" name="Picture 1" descr="Screen shot of connect online module on family-professional partnerships. "/>
          <p:cNvPicPr>
            <a:picLocks noChangeAspect="1"/>
          </p:cNvPicPr>
          <p:nvPr/>
        </p:nvPicPr>
        <p:blipFill>
          <a:blip r:embed="rId4"/>
          <a:stretch>
            <a:fillRect/>
          </a:stretch>
        </p:blipFill>
        <p:spPr>
          <a:xfrm>
            <a:off x="1981200" y="1524000"/>
            <a:ext cx="5083360" cy="4227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20364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457200" y="6327648"/>
            <a:ext cx="2133600" cy="365125"/>
          </a:xfrm>
        </p:spPr>
        <p:txBody>
          <a:bodyPr/>
          <a:lstStyle/>
          <a:p>
            <a:r>
              <a:rPr lang="en-US" sz="2000" dirty="0" smtClean="0"/>
              <a:t>38</a:t>
            </a:r>
            <a:endParaRPr lang="en-US" sz="2000" dirty="0">
              <a:latin typeface="Century Gothic" panose="020B0502020202020204" pitchFamily="34" charset="0"/>
            </a:endParaRPr>
          </a:p>
        </p:txBody>
      </p:sp>
      <p:sp>
        <p:nvSpPr>
          <p:cNvPr id="28676" name="Rectangle 6"/>
          <p:cNvSpPr>
            <a:spLocks noGrp="1" noChangeArrowheads="1"/>
          </p:cNvSpPr>
          <p:nvPr>
            <p:ph type="title"/>
          </p:nvPr>
        </p:nvSpPr>
        <p:spPr>
          <a:xfrm>
            <a:off x="120316" y="762000"/>
            <a:ext cx="4724400" cy="1143000"/>
          </a:xfrm>
        </p:spPr>
        <p:txBody>
          <a:bodyPr>
            <a:noAutofit/>
          </a:bodyPr>
          <a:lstStyle/>
          <a:p>
            <a:pPr eaLnBrk="1" hangingPunct="1">
              <a:defRPr/>
            </a:pPr>
            <a:r>
              <a:rPr lang="en-US" altLang="en-US" b="1" dirty="0" smtClean="0">
                <a:latin typeface="Arial" panose="020B0604020202020204" pitchFamily="34" charset="0"/>
                <a:cs typeface="Arial" panose="020B0604020202020204" pitchFamily="34" charset="0"/>
                <a:hlinkClick r:id="rId3"/>
              </a:rPr>
              <a:t>Beach Center Family-Professional Partnership Scale</a:t>
            </a:r>
            <a:endParaRPr lang="en-US" altLang="en-US" b="1" dirty="0" smtClean="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25116" y="2501043"/>
            <a:ext cx="4114800" cy="1371599"/>
          </a:xfrm>
        </p:spPr>
        <p:txBody>
          <a:bodyPr/>
          <a:lstStyle/>
          <a:p>
            <a:pPr>
              <a:spcBef>
                <a:spcPts val="600"/>
              </a:spcBef>
              <a:spcAft>
                <a:spcPts val="600"/>
              </a:spcAft>
              <a:buClrTx/>
              <a:buSzPct val="100000"/>
            </a:pPr>
            <a:r>
              <a:rPr lang="en-US" altLang="en-US" dirty="0"/>
              <a:t>2 </a:t>
            </a:r>
            <a:r>
              <a:rPr lang="en-US" altLang="en-US" dirty="0" smtClean="0"/>
              <a:t>domains</a:t>
            </a:r>
          </a:p>
          <a:p>
            <a:pPr lvl="1">
              <a:spcBef>
                <a:spcPts val="600"/>
              </a:spcBef>
              <a:spcAft>
                <a:spcPts val="600"/>
              </a:spcAft>
              <a:buClrTx/>
              <a:buSzPct val="100000"/>
            </a:pPr>
            <a:r>
              <a:rPr lang="en-US" altLang="en-US" sz="2800" dirty="0" smtClean="0"/>
              <a:t>Enhancing Connection</a:t>
            </a:r>
          </a:p>
          <a:p>
            <a:pPr lvl="1">
              <a:spcBef>
                <a:spcPts val="600"/>
              </a:spcBef>
              <a:spcAft>
                <a:spcPts val="600"/>
              </a:spcAft>
              <a:buClrTx/>
              <a:buSzPct val="100000"/>
            </a:pPr>
            <a:r>
              <a:rPr lang="en-US" altLang="en-US" sz="2800" dirty="0" smtClean="0"/>
              <a:t>Enhancing Capacity</a:t>
            </a:r>
            <a:endParaRPr lang="en-US" altLang="en-US" sz="2800" dirty="0"/>
          </a:p>
          <a:p>
            <a:pPr>
              <a:spcBef>
                <a:spcPts val="600"/>
              </a:spcBef>
              <a:spcAft>
                <a:spcPts val="600"/>
              </a:spcAft>
              <a:buClrTx/>
              <a:buSzPct val="100000"/>
            </a:pPr>
            <a:r>
              <a:rPr lang="en-US" altLang="en-US" dirty="0"/>
              <a:t>18 items</a:t>
            </a:r>
          </a:p>
          <a:p>
            <a:endParaRPr lang="en-US" dirty="0"/>
          </a:p>
        </p:txBody>
      </p:sp>
      <p:pic>
        <p:nvPicPr>
          <p:cNvPr id="3" name="Picture 2" descr="snapshot of the Beach Center Family-Professional Partnership scale."/>
          <p:cNvPicPr>
            <a:picLocks noChangeAspect="1"/>
          </p:cNvPicPr>
          <p:nvPr/>
        </p:nvPicPr>
        <p:blipFill>
          <a:blip r:embed="rId4"/>
          <a:stretch>
            <a:fillRect/>
          </a:stretch>
        </p:blipFill>
        <p:spPr>
          <a:xfrm>
            <a:off x="4724400" y="533400"/>
            <a:ext cx="4114800" cy="5286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61297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t>39</a:t>
            </a:r>
            <a:endParaRPr lang="en-US" sz="2000" dirty="0">
              <a:latin typeface="Century Gothic" panose="020B0502020202020204" pitchFamily="34" charset="0"/>
            </a:endParaRPr>
          </a:p>
        </p:txBody>
      </p:sp>
      <p:sp>
        <p:nvSpPr>
          <p:cNvPr id="29699" name="Rectangle 3"/>
          <p:cNvSpPr>
            <a:spLocks noGrp="1" noChangeArrowheads="1"/>
          </p:cNvSpPr>
          <p:nvPr>
            <p:ph type="title"/>
          </p:nvPr>
        </p:nvSpPr>
        <p:spPr/>
        <p:txBody>
          <a:bodyPr>
            <a:noAutofit/>
          </a:bodyPr>
          <a:lstStyle/>
          <a:p>
            <a:pPr algn="ctr" eaLnBrk="1" hangingPunct="1">
              <a:defRPr/>
            </a:pPr>
            <a:r>
              <a:rPr lang="en-US" altLang="en-US" sz="3200" b="1" dirty="0" smtClean="0">
                <a:cs typeface="Arial" panose="020B0604020202020204" pitchFamily="34" charset="0"/>
              </a:rPr>
              <a:t>Sample Excerpt: Beach Center Family-Professional Partnership Scale</a:t>
            </a:r>
          </a:p>
        </p:txBody>
      </p:sp>
      <p:pic>
        <p:nvPicPr>
          <p:cNvPr id="29700" name="Picture 4" descr="This is a snapshot of page 033 of the Beach Center Family-Professional Partnership Scale."/>
          <p:cNvPicPr>
            <a:picLocks noGrp="1" noChangeAspect="1" noChangeArrowheads="1"/>
          </p:cNvPicPr>
          <p:nvPr>
            <p:ph idx="1"/>
          </p:nvPr>
        </p:nvPicPr>
        <p:blipFill>
          <a:blip r:embed="rId3"/>
          <a:stretch>
            <a:fillRect/>
          </a:stretch>
        </p:blipFill>
        <p:spPr>
          <a:xfrm>
            <a:off x="2085746" y="1417638"/>
            <a:ext cx="4972507" cy="4504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27773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457200" y="6327648"/>
            <a:ext cx="2133600" cy="365125"/>
          </a:xfrm>
        </p:spPr>
        <p:txBody>
          <a:bodyPr/>
          <a:lstStyle/>
          <a:p>
            <a:r>
              <a:rPr lang="en-US" sz="2000" dirty="0">
                <a:latin typeface="Century Gothic" panose="020B0502020202020204" pitchFamily="34" charset="0"/>
              </a:rPr>
              <a:t>4</a:t>
            </a:r>
          </a:p>
        </p:txBody>
      </p:sp>
      <p:sp>
        <p:nvSpPr>
          <p:cNvPr id="2" name="Content Placeholder 1"/>
          <p:cNvSpPr>
            <a:spLocks noGrp="1"/>
          </p:cNvSpPr>
          <p:nvPr>
            <p:ph idx="4294967295"/>
          </p:nvPr>
        </p:nvSpPr>
        <p:spPr>
          <a:xfrm>
            <a:off x="722313" y="1754188"/>
            <a:ext cx="7431087" cy="4038600"/>
          </a:xfrm>
          <a:prstGeom prst="rect">
            <a:avLst/>
          </a:prstGeom>
        </p:spPr>
        <p:txBody>
          <a:bodyPr/>
          <a:lstStyle/>
          <a:p>
            <a:pPr marL="0" lvl="0" indent="0">
              <a:buNone/>
            </a:pPr>
            <a:r>
              <a:rPr lang="en-US" dirty="0" smtClean="0"/>
              <a:t> </a:t>
            </a:r>
            <a:endParaRPr lang="en-US" dirty="0"/>
          </a:p>
          <a:p>
            <a:pPr marL="0" lvl="0" indent="0">
              <a:buClr>
                <a:srgbClr val="0070C0"/>
              </a:buClr>
              <a:buNone/>
            </a:pPr>
            <a:r>
              <a:rPr lang="en-US" b="1" i="1" dirty="0" smtClean="0">
                <a:solidFill>
                  <a:srgbClr val="0070C0"/>
                </a:solidFill>
              </a:rPr>
              <a:t>Facilitator:  We focused on the foundation of family engagement in our first webinar.  Rud, would you give us a brief re-cap?</a:t>
            </a:r>
            <a:endParaRPr lang="en-US" b="1" i="1" dirty="0">
              <a:solidFill>
                <a:srgbClr val="0070C0"/>
              </a:solidFill>
            </a:endParaRPr>
          </a:p>
          <a:p>
            <a:pPr marL="0" lvl="0" indent="0" algn="r">
              <a:buClr>
                <a:srgbClr val="0070C0"/>
              </a:buClr>
              <a:buNone/>
            </a:pPr>
            <a:r>
              <a:rPr lang="en-US" sz="3200" b="1" i="1" dirty="0" smtClean="0">
                <a:solidFill>
                  <a:srgbClr val="0070C0"/>
                </a:solidFill>
                <a:effectLst/>
              </a:rPr>
              <a:t> </a:t>
            </a:r>
            <a:endParaRPr lang="en-US" sz="3200" b="1" i="1" dirty="0">
              <a:solidFill>
                <a:srgbClr val="0070C0"/>
              </a:solidFill>
              <a:effectLst/>
            </a:endParaRPr>
          </a:p>
        </p:txBody>
      </p:sp>
    </p:spTree>
    <p:extLst>
      <p:ext uri="{BB962C8B-B14F-4D97-AF65-F5344CB8AC3E}">
        <p14:creationId xmlns:p14="http://schemas.microsoft.com/office/powerpoint/2010/main" val="2745503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40</a:t>
            </a:fld>
            <a:endParaRPr lang="en-US" dirty="0"/>
          </a:p>
        </p:txBody>
      </p:sp>
      <p:sp>
        <p:nvSpPr>
          <p:cNvPr id="5" name="Title 4"/>
          <p:cNvSpPr>
            <a:spLocks noGrp="1"/>
          </p:cNvSpPr>
          <p:nvPr>
            <p:ph type="title"/>
          </p:nvPr>
        </p:nvSpPr>
        <p:spPr/>
        <p:txBody>
          <a:bodyPr/>
          <a:lstStyle/>
          <a:p>
            <a:r>
              <a:rPr lang="en-US" dirty="0" smtClean="0"/>
              <a:t>PFCE Framework Resources</a:t>
            </a:r>
            <a:endParaRPr lang="en-US" dirty="0"/>
          </a:p>
        </p:txBody>
      </p:sp>
      <p:pic>
        <p:nvPicPr>
          <p:cNvPr id="2" name="Picture 1"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124075"/>
            <a:ext cx="4495800" cy="2983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6366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41</a:t>
            </a:fld>
            <a:endParaRPr lang="en-US" dirty="0"/>
          </a:p>
        </p:txBody>
      </p:sp>
      <p:sp>
        <p:nvSpPr>
          <p:cNvPr id="5" name="Title 4"/>
          <p:cNvSpPr>
            <a:spLocks noGrp="1"/>
          </p:cNvSpPr>
          <p:nvPr>
            <p:ph type="title"/>
          </p:nvPr>
        </p:nvSpPr>
        <p:spPr>
          <a:xfrm>
            <a:off x="251846" y="274638"/>
            <a:ext cx="8587354" cy="1143000"/>
          </a:xfrm>
        </p:spPr>
        <p:txBody>
          <a:bodyPr>
            <a:noAutofit/>
          </a:bodyPr>
          <a:lstStyle/>
          <a:p>
            <a:r>
              <a:rPr lang="fr-FR" dirty="0" smtClean="0">
                <a:hlinkClick r:id="rId3"/>
              </a:rPr>
              <a:t>Parent, </a:t>
            </a:r>
            <a:r>
              <a:rPr lang="fr-FR" dirty="0" err="1" smtClean="0">
                <a:hlinkClick r:id="rId3"/>
              </a:rPr>
              <a:t>Family</a:t>
            </a:r>
            <a:r>
              <a:rPr lang="fr-FR" dirty="0" smtClean="0">
                <a:hlinkClick r:id="rId3"/>
              </a:rPr>
              <a:t>, and </a:t>
            </a:r>
            <a:r>
              <a:rPr lang="fr-FR" dirty="0" err="1" smtClean="0">
                <a:hlinkClick r:id="rId3"/>
              </a:rPr>
              <a:t>Community</a:t>
            </a:r>
            <a:r>
              <a:rPr lang="fr-FR" dirty="0" smtClean="0">
                <a:hlinkClick r:id="rId3"/>
              </a:rPr>
              <a:t> Engagement (PFCE) Framework</a:t>
            </a:r>
            <a:endParaRPr lang="en-US" dirty="0"/>
          </a:p>
        </p:txBody>
      </p:sp>
      <p:grpSp>
        <p:nvGrpSpPr>
          <p:cNvPr id="12" name="Group 11" descr="This chart represents the parent, family, and community engagement framework.  It lists program foundations such as program leadership and professional development, followe by program impact areas such as program environment and community partnerships. Next, it lists family engagemetn outcomes such as family well-being, and positive parent-child relationships. Finally, it list child outcomes which is to make sure children are ready for school and sustain developmetn and learning gains through third grade. "/>
          <p:cNvGrpSpPr/>
          <p:nvPr/>
        </p:nvGrpSpPr>
        <p:grpSpPr>
          <a:xfrm>
            <a:off x="0" y="1600200"/>
            <a:ext cx="9159789" cy="3810000"/>
            <a:chOff x="0" y="1600200"/>
            <a:chExt cx="9159789" cy="3962400"/>
          </a:xfrm>
        </p:grpSpPr>
        <p:grpSp>
          <p:nvGrpSpPr>
            <p:cNvPr id="3" name="Group 2"/>
            <p:cNvGrpSpPr/>
            <p:nvPr/>
          </p:nvGrpSpPr>
          <p:grpSpPr>
            <a:xfrm>
              <a:off x="0" y="1600200"/>
              <a:ext cx="9159789" cy="3962400"/>
              <a:chOff x="0" y="1600200"/>
              <a:chExt cx="9159789" cy="3962400"/>
            </a:xfrm>
          </p:grpSpPr>
          <p:sp>
            <p:nvSpPr>
              <p:cNvPr id="2" name="Rectangle 1"/>
              <p:cNvSpPr/>
              <p:nvPr/>
            </p:nvSpPr>
            <p:spPr>
              <a:xfrm>
                <a:off x="0" y="1600200"/>
                <a:ext cx="2286000" cy="3962400"/>
              </a:xfrm>
              <a:prstGeom prst="rect">
                <a:avLst/>
              </a:prstGeom>
              <a:solidFill>
                <a:srgbClr val="FDF0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86000" y="1600200"/>
                <a:ext cx="2286000" cy="39624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72000" y="1600200"/>
                <a:ext cx="2286000" cy="396240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73789" y="1600200"/>
                <a:ext cx="2286000" cy="396240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ight Arrow 5"/>
            <p:cNvSpPr/>
            <p:nvPr/>
          </p:nvSpPr>
          <p:spPr>
            <a:xfrm>
              <a:off x="228600" y="1600200"/>
              <a:ext cx="8686800" cy="762000"/>
            </a:xfrm>
            <a:prstGeom prst="rightArrow">
              <a:avLst/>
            </a:prstGeom>
            <a:gradFill>
              <a:gsLst>
                <a:gs pos="0">
                  <a:srgbClr val="FDF0A1"/>
                </a:gs>
                <a:gs pos="100000">
                  <a:schemeClr val="accent4">
                    <a:lumMod val="60000"/>
                    <a:lumOff val="40000"/>
                  </a:schemeClr>
                </a:gs>
              </a:gsLst>
              <a:lin ang="0" scaled="0"/>
            </a:gra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2514600" y="1752600"/>
            <a:ext cx="4535958" cy="369332"/>
          </a:xfrm>
          <a:prstGeom prst="rect">
            <a:avLst/>
          </a:prstGeom>
        </p:spPr>
        <p:txBody>
          <a:bodyPr wrap="none">
            <a:spAutoFit/>
          </a:bodyPr>
          <a:lstStyle/>
          <a:p>
            <a:r>
              <a:rPr lang="en-US" b="1" i="1" dirty="0">
                <a:latin typeface="Arial"/>
                <a:cs typeface="Arial"/>
              </a:rPr>
              <a:t>Positive &amp; Goal-Oriented Relationships</a:t>
            </a:r>
          </a:p>
        </p:txBody>
      </p:sp>
      <p:sp>
        <p:nvSpPr>
          <p:cNvPr id="14" name="Rectangle 13"/>
          <p:cNvSpPr/>
          <p:nvPr/>
        </p:nvSpPr>
        <p:spPr>
          <a:xfrm>
            <a:off x="0" y="5410200"/>
            <a:ext cx="2209800" cy="584776"/>
          </a:xfrm>
          <a:prstGeom prst="rect">
            <a:avLst/>
          </a:prstGeom>
        </p:spPr>
        <p:txBody>
          <a:bodyPr wrap="square">
            <a:spAutoFit/>
          </a:bodyPr>
          <a:lstStyle/>
          <a:p>
            <a:pPr algn="ctr"/>
            <a:r>
              <a:rPr lang="en-US" sz="1600" b="1" i="1" dirty="0" smtClean="0">
                <a:latin typeface="Arial"/>
                <a:cs typeface="Arial"/>
              </a:rPr>
              <a:t>Program Foundations</a:t>
            </a:r>
            <a:endParaRPr lang="en-US" sz="1600" b="1" i="1" dirty="0">
              <a:latin typeface="Arial"/>
              <a:cs typeface="Arial"/>
            </a:endParaRPr>
          </a:p>
        </p:txBody>
      </p:sp>
      <p:sp>
        <p:nvSpPr>
          <p:cNvPr id="18" name="TextBox 17"/>
          <p:cNvSpPr txBox="1"/>
          <p:nvPr/>
        </p:nvSpPr>
        <p:spPr>
          <a:xfrm>
            <a:off x="0" y="2895600"/>
            <a:ext cx="2286000" cy="1754327"/>
          </a:xfrm>
          <a:prstGeom prst="rect">
            <a:avLst/>
          </a:prstGeom>
          <a:noFill/>
        </p:spPr>
        <p:txBody>
          <a:bodyPr wrap="square" rtlCol="0">
            <a:spAutoFit/>
          </a:bodyPr>
          <a:lstStyle/>
          <a:p>
            <a:pPr algn="ctr">
              <a:spcAft>
                <a:spcPts val="3600"/>
              </a:spcAft>
            </a:pPr>
            <a:r>
              <a:rPr lang="en-US" sz="1200" dirty="0" smtClean="0">
                <a:latin typeface="Arial"/>
                <a:cs typeface="Arial"/>
              </a:rPr>
              <a:t>Program Leadership</a:t>
            </a:r>
            <a:endParaRPr lang="en-US" sz="1200" dirty="0">
              <a:latin typeface="Arial"/>
              <a:cs typeface="Arial"/>
            </a:endParaRPr>
          </a:p>
          <a:p>
            <a:pPr algn="ctr">
              <a:spcAft>
                <a:spcPts val="3600"/>
              </a:spcAft>
            </a:pPr>
            <a:r>
              <a:rPr lang="en-US" sz="1200" dirty="0" smtClean="0">
                <a:latin typeface="Arial"/>
                <a:cs typeface="Arial"/>
              </a:rPr>
              <a:t>Continuous Program Improvement</a:t>
            </a:r>
            <a:endParaRPr lang="en-US" sz="1200" dirty="0">
              <a:latin typeface="Arial"/>
              <a:cs typeface="Arial"/>
            </a:endParaRPr>
          </a:p>
          <a:p>
            <a:pPr algn="ctr">
              <a:spcAft>
                <a:spcPts val="3600"/>
              </a:spcAft>
            </a:pPr>
            <a:r>
              <a:rPr lang="en-US" sz="1200" dirty="0" smtClean="0">
                <a:latin typeface="Arial"/>
                <a:cs typeface="Arial"/>
              </a:rPr>
              <a:t>Professional Development</a:t>
            </a:r>
            <a:endParaRPr lang="en-US" sz="1200" dirty="0">
              <a:latin typeface="Arial"/>
              <a:cs typeface="Arial"/>
            </a:endParaRPr>
          </a:p>
        </p:txBody>
      </p:sp>
      <p:sp>
        <p:nvSpPr>
          <p:cNvPr id="15" name="Rectangle 14"/>
          <p:cNvSpPr/>
          <p:nvPr/>
        </p:nvSpPr>
        <p:spPr>
          <a:xfrm>
            <a:off x="2286000" y="5410200"/>
            <a:ext cx="2209800" cy="584776"/>
          </a:xfrm>
          <a:prstGeom prst="rect">
            <a:avLst/>
          </a:prstGeom>
        </p:spPr>
        <p:txBody>
          <a:bodyPr wrap="square">
            <a:spAutoFit/>
          </a:bodyPr>
          <a:lstStyle/>
          <a:p>
            <a:pPr algn="ctr"/>
            <a:r>
              <a:rPr lang="en-US" sz="1600" b="1" i="1" dirty="0" smtClean="0">
                <a:latin typeface="Arial"/>
                <a:cs typeface="Arial"/>
              </a:rPr>
              <a:t>Program Impact Areas</a:t>
            </a:r>
            <a:endParaRPr lang="en-US" sz="1600" b="1" i="1" dirty="0">
              <a:latin typeface="Arial"/>
              <a:cs typeface="Arial"/>
            </a:endParaRPr>
          </a:p>
        </p:txBody>
      </p:sp>
      <p:sp>
        <p:nvSpPr>
          <p:cNvPr id="19" name="TextBox 18"/>
          <p:cNvSpPr txBox="1"/>
          <p:nvPr/>
        </p:nvSpPr>
        <p:spPr>
          <a:xfrm>
            <a:off x="2286000" y="2667000"/>
            <a:ext cx="2286000" cy="2215991"/>
          </a:xfrm>
          <a:prstGeom prst="rect">
            <a:avLst/>
          </a:prstGeom>
          <a:noFill/>
        </p:spPr>
        <p:txBody>
          <a:bodyPr wrap="square" rtlCol="0">
            <a:spAutoFit/>
          </a:bodyPr>
          <a:lstStyle/>
          <a:p>
            <a:pPr algn="ctr">
              <a:spcAft>
                <a:spcPts val="3600"/>
              </a:spcAft>
            </a:pPr>
            <a:r>
              <a:rPr lang="en-US" sz="1200" dirty="0" smtClean="0">
                <a:latin typeface="Arial"/>
                <a:cs typeface="Arial"/>
              </a:rPr>
              <a:t>Program Environment</a:t>
            </a:r>
            <a:endParaRPr lang="en-US" sz="1200" dirty="0">
              <a:latin typeface="Arial"/>
              <a:cs typeface="Arial"/>
            </a:endParaRPr>
          </a:p>
          <a:p>
            <a:pPr algn="ctr">
              <a:spcAft>
                <a:spcPts val="3600"/>
              </a:spcAft>
            </a:pPr>
            <a:r>
              <a:rPr lang="en-US" sz="1200" dirty="0" smtClean="0">
                <a:latin typeface="Arial"/>
                <a:cs typeface="Arial"/>
              </a:rPr>
              <a:t>Family Partnerships</a:t>
            </a:r>
            <a:endParaRPr lang="en-US" sz="1200" dirty="0">
              <a:latin typeface="Arial"/>
              <a:cs typeface="Arial"/>
            </a:endParaRPr>
          </a:p>
          <a:p>
            <a:pPr algn="ctr">
              <a:spcAft>
                <a:spcPts val="3600"/>
              </a:spcAft>
            </a:pPr>
            <a:r>
              <a:rPr lang="en-US" sz="1200" dirty="0">
                <a:latin typeface="Arial"/>
                <a:cs typeface="Arial"/>
              </a:rPr>
              <a:t>Teaching </a:t>
            </a:r>
            <a:r>
              <a:rPr lang="en-US" sz="1200" dirty="0" smtClean="0">
                <a:latin typeface="Arial"/>
                <a:cs typeface="Arial"/>
              </a:rPr>
              <a:t>and Learning</a:t>
            </a:r>
            <a:endParaRPr lang="en-US" sz="1200" dirty="0">
              <a:latin typeface="Arial"/>
              <a:cs typeface="Arial"/>
            </a:endParaRPr>
          </a:p>
          <a:p>
            <a:pPr algn="ctr">
              <a:spcAft>
                <a:spcPts val="3600"/>
              </a:spcAft>
            </a:pPr>
            <a:r>
              <a:rPr lang="en-US" sz="1200" dirty="0" smtClean="0">
                <a:latin typeface="Arial"/>
                <a:cs typeface="Arial"/>
              </a:rPr>
              <a:t>Community Partnerships</a:t>
            </a:r>
            <a:endParaRPr lang="en-US" sz="1200" dirty="0">
              <a:latin typeface="Arial"/>
              <a:cs typeface="Arial"/>
            </a:endParaRPr>
          </a:p>
        </p:txBody>
      </p:sp>
      <p:sp>
        <p:nvSpPr>
          <p:cNvPr id="16" name="Rectangle 15"/>
          <p:cNvSpPr/>
          <p:nvPr/>
        </p:nvSpPr>
        <p:spPr>
          <a:xfrm>
            <a:off x="4572000" y="5528846"/>
            <a:ext cx="2209800" cy="338554"/>
          </a:xfrm>
          <a:prstGeom prst="rect">
            <a:avLst/>
          </a:prstGeom>
        </p:spPr>
        <p:txBody>
          <a:bodyPr wrap="square">
            <a:spAutoFit/>
          </a:bodyPr>
          <a:lstStyle/>
          <a:p>
            <a:pPr algn="ctr"/>
            <a:r>
              <a:rPr lang="en-US" sz="1600" b="1" i="1" dirty="0" smtClean="0">
                <a:latin typeface="Arial"/>
                <a:cs typeface="Arial"/>
              </a:rPr>
              <a:t>Family Outcomes</a:t>
            </a:r>
            <a:endParaRPr lang="en-US" sz="1600" b="1" i="1" dirty="0">
              <a:latin typeface="Arial"/>
              <a:cs typeface="Arial"/>
            </a:endParaRPr>
          </a:p>
        </p:txBody>
      </p:sp>
      <p:sp>
        <p:nvSpPr>
          <p:cNvPr id="20" name="TextBox 19"/>
          <p:cNvSpPr txBox="1"/>
          <p:nvPr/>
        </p:nvSpPr>
        <p:spPr>
          <a:xfrm>
            <a:off x="4572000" y="2402429"/>
            <a:ext cx="2286000" cy="2931571"/>
          </a:xfrm>
          <a:prstGeom prst="rect">
            <a:avLst/>
          </a:prstGeom>
          <a:noFill/>
        </p:spPr>
        <p:txBody>
          <a:bodyPr wrap="square" rtlCol="0">
            <a:spAutoFit/>
          </a:bodyPr>
          <a:lstStyle/>
          <a:p>
            <a:pPr algn="ctr">
              <a:spcBef>
                <a:spcPts val="900"/>
              </a:spcBef>
            </a:pPr>
            <a:r>
              <a:rPr lang="en-US" sz="1200" dirty="0">
                <a:latin typeface="Arial"/>
                <a:cs typeface="Arial"/>
              </a:rPr>
              <a:t>Family Well-</a:t>
            </a:r>
            <a:r>
              <a:rPr lang="en-US" sz="1200" dirty="0" smtClean="0">
                <a:latin typeface="Arial"/>
                <a:cs typeface="Arial"/>
              </a:rPr>
              <a:t>being</a:t>
            </a:r>
            <a:endParaRPr lang="en-US" sz="1200" dirty="0">
              <a:latin typeface="Arial"/>
              <a:cs typeface="Arial"/>
            </a:endParaRPr>
          </a:p>
          <a:p>
            <a:pPr algn="ctr">
              <a:spcBef>
                <a:spcPts val="900"/>
              </a:spcBef>
            </a:pPr>
            <a:r>
              <a:rPr lang="en-US" sz="1200" dirty="0">
                <a:latin typeface="Arial"/>
                <a:cs typeface="Arial"/>
              </a:rPr>
              <a:t>Positive Parent-Child</a:t>
            </a:r>
          </a:p>
          <a:p>
            <a:pPr algn="ctr">
              <a:spcBef>
                <a:spcPts val="900"/>
              </a:spcBef>
            </a:pPr>
            <a:r>
              <a:rPr lang="en-US" sz="1200" dirty="0" smtClean="0">
                <a:latin typeface="Arial"/>
                <a:cs typeface="Arial"/>
              </a:rPr>
              <a:t>Relationships</a:t>
            </a:r>
            <a:endParaRPr lang="en-US" sz="1200" dirty="0">
              <a:latin typeface="Arial"/>
              <a:cs typeface="Arial"/>
            </a:endParaRPr>
          </a:p>
          <a:p>
            <a:pPr algn="ctr">
              <a:spcBef>
                <a:spcPts val="900"/>
              </a:spcBef>
            </a:pPr>
            <a:r>
              <a:rPr lang="en-US" sz="1200" dirty="0">
                <a:latin typeface="Arial"/>
                <a:cs typeface="Arial"/>
              </a:rPr>
              <a:t>Families as </a:t>
            </a:r>
            <a:r>
              <a:rPr lang="en-US" sz="1200" dirty="0" smtClean="0">
                <a:latin typeface="Arial"/>
                <a:cs typeface="Arial"/>
              </a:rPr>
              <a:t>Lifelong Educators</a:t>
            </a:r>
            <a:endParaRPr lang="en-US" sz="1200" dirty="0">
              <a:latin typeface="Arial"/>
              <a:cs typeface="Arial"/>
            </a:endParaRPr>
          </a:p>
          <a:p>
            <a:pPr algn="ctr">
              <a:spcBef>
                <a:spcPts val="900"/>
              </a:spcBef>
            </a:pPr>
            <a:r>
              <a:rPr lang="en-US" sz="1200" dirty="0">
                <a:latin typeface="Arial"/>
                <a:cs typeface="Arial"/>
              </a:rPr>
              <a:t>Families as </a:t>
            </a:r>
            <a:r>
              <a:rPr lang="en-US" sz="1200" dirty="0" smtClean="0">
                <a:latin typeface="Arial"/>
                <a:cs typeface="Arial"/>
              </a:rPr>
              <a:t>Learners</a:t>
            </a:r>
            <a:endParaRPr lang="en-US" sz="1200" dirty="0">
              <a:latin typeface="Arial"/>
              <a:cs typeface="Arial"/>
            </a:endParaRPr>
          </a:p>
          <a:p>
            <a:pPr algn="ctr">
              <a:spcBef>
                <a:spcPts val="900"/>
              </a:spcBef>
            </a:pPr>
            <a:r>
              <a:rPr lang="en-US" sz="1200" dirty="0">
                <a:latin typeface="Arial"/>
                <a:cs typeface="Arial"/>
              </a:rPr>
              <a:t>Family Engagement </a:t>
            </a:r>
            <a:r>
              <a:rPr lang="en-US" sz="1200" dirty="0" smtClean="0">
                <a:latin typeface="Arial"/>
                <a:cs typeface="Arial"/>
              </a:rPr>
              <a:t>in Transitions</a:t>
            </a:r>
            <a:endParaRPr lang="en-US" sz="1200" dirty="0">
              <a:latin typeface="Arial"/>
              <a:cs typeface="Arial"/>
            </a:endParaRPr>
          </a:p>
          <a:p>
            <a:pPr algn="ctr">
              <a:spcBef>
                <a:spcPts val="900"/>
              </a:spcBef>
            </a:pPr>
            <a:r>
              <a:rPr lang="en-US" sz="1200" dirty="0">
                <a:latin typeface="Arial"/>
                <a:cs typeface="Arial"/>
              </a:rPr>
              <a:t>Family Connections </a:t>
            </a:r>
            <a:r>
              <a:rPr lang="en-US" sz="1200" dirty="0" smtClean="0">
                <a:latin typeface="Arial"/>
                <a:cs typeface="Arial"/>
              </a:rPr>
              <a:t>to Peers </a:t>
            </a:r>
            <a:r>
              <a:rPr lang="en-US" sz="1200" dirty="0">
                <a:latin typeface="Arial"/>
                <a:cs typeface="Arial"/>
              </a:rPr>
              <a:t>and </a:t>
            </a:r>
            <a:r>
              <a:rPr lang="en-US" sz="1200" dirty="0" smtClean="0">
                <a:latin typeface="Arial"/>
                <a:cs typeface="Arial"/>
              </a:rPr>
              <a:t>Community</a:t>
            </a:r>
            <a:endParaRPr lang="en-US" sz="1200" dirty="0">
              <a:latin typeface="Arial"/>
              <a:cs typeface="Arial"/>
            </a:endParaRPr>
          </a:p>
          <a:p>
            <a:pPr algn="ctr">
              <a:spcBef>
                <a:spcPts val="900"/>
              </a:spcBef>
            </a:pPr>
            <a:r>
              <a:rPr lang="en-US" sz="1200" dirty="0">
                <a:latin typeface="Arial"/>
                <a:cs typeface="Arial"/>
              </a:rPr>
              <a:t>Families as </a:t>
            </a:r>
            <a:r>
              <a:rPr lang="en-US" sz="1200" dirty="0" smtClean="0">
                <a:latin typeface="Arial"/>
                <a:cs typeface="Arial"/>
              </a:rPr>
              <a:t>Advocates and </a:t>
            </a:r>
            <a:r>
              <a:rPr lang="en-US" sz="1200" dirty="0">
                <a:latin typeface="Arial"/>
                <a:cs typeface="Arial"/>
              </a:rPr>
              <a:t>Leaders</a:t>
            </a:r>
          </a:p>
        </p:txBody>
      </p:sp>
      <p:sp>
        <p:nvSpPr>
          <p:cNvPr id="17" name="Rectangle 16"/>
          <p:cNvSpPr/>
          <p:nvPr/>
        </p:nvSpPr>
        <p:spPr>
          <a:xfrm>
            <a:off x="6934200" y="5537776"/>
            <a:ext cx="2209800" cy="338554"/>
          </a:xfrm>
          <a:prstGeom prst="rect">
            <a:avLst/>
          </a:prstGeom>
        </p:spPr>
        <p:txBody>
          <a:bodyPr wrap="square">
            <a:spAutoFit/>
          </a:bodyPr>
          <a:lstStyle/>
          <a:p>
            <a:pPr algn="ctr"/>
            <a:r>
              <a:rPr lang="en-US" sz="1600" b="1" i="1" dirty="0" smtClean="0">
                <a:latin typeface="Arial"/>
                <a:cs typeface="Arial"/>
              </a:rPr>
              <a:t>Child Outcomes</a:t>
            </a:r>
            <a:endParaRPr lang="en-US" sz="1600" b="1" i="1" dirty="0">
              <a:latin typeface="Arial"/>
              <a:cs typeface="Arial"/>
            </a:endParaRPr>
          </a:p>
        </p:txBody>
      </p:sp>
      <p:sp>
        <p:nvSpPr>
          <p:cNvPr id="21" name="TextBox 20"/>
          <p:cNvSpPr txBox="1"/>
          <p:nvPr/>
        </p:nvSpPr>
        <p:spPr>
          <a:xfrm>
            <a:off x="7162800" y="2438400"/>
            <a:ext cx="1676400" cy="1015663"/>
          </a:xfrm>
          <a:prstGeom prst="rect">
            <a:avLst/>
          </a:prstGeom>
          <a:noFill/>
        </p:spPr>
        <p:txBody>
          <a:bodyPr wrap="square" rtlCol="0">
            <a:spAutoFit/>
          </a:bodyPr>
          <a:lstStyle/>
          <a:p>
            <a:r>
              <a:rPr lang="en-US" sz="1200" dirty="0">
                <a:latin typeface="Arial"/>
                <a:cs typeface="Arial"/>
              </a:rPr>
              <a:t>Children </a:t>
            </a:r>
            <a:r>
              <a:rPr lang="en-US" sz="1200" dirty="0" smtClean="0">
                <a:latin typeface="Arial"/>
                <a:cs typeface="Arial"/>
              </a:rPr>
              <a:t>are ready </a:t>
            </a:r>
            <a:r>
              <a:rPr lang="en-US" sz="1200" dirty="0">
                <a:latin typeface="Arial"/>
                <a:cs typeface="Arial"/>
              </a:rPr>
              <a:t>for </a:t>
            </a:r>
            <a:r>
              <a:rPr lang="en-US" sz="1200" dirty="0" smtClean="0">
                <a:latin typeface="Arial"/>
                <a:cs typeface="Arial"/>
              </a:rPr>
              <a:t>school and </a:t>
            </a:r>
            <a:r>
              <a:rPr lang="en-US" sz="1200" dirty="0">
                <a:latin typeface="Arial"/>
                <a:cs typeface="Arial"/>
              </a:rPr>
              <a:t>sustain</a:t>
            </a:r>
          </a:p>
          <a:p>
            <a:r>
              <a:rPr lang="en-US" sz="1200" dirty="0" smtClean="0">
                <a:latin typeface="Arial"/>
                <a:cs typeface="Arial"/>
              </a:rPr>
              <a:t>Development and </a:t>
            </a:r>
            <a:r>
              <a:rPr lang="en-US" sz="1200" dirty="0">
                <a:latin typeface="Arial"/>
                <a:cs typeface="Arial"/>
              </a:rPr>
              <a:t>learning </a:t>
            </a:r>
            <a:r>
              <a:rPr lang="en-US" sz="1200" dirty="0" smtClean="0">
                <a:latin typeface="Arial"/>
                <a:cs typeface="Arial"/>
              </a:rPr>
              <a:t>gains through </a:t>
            </a:r>
            <a:r>
              <a:rPr lang="en-US" sz="1200" dirty="0">
                <a:latin typeface="Arial"/>
                <a:cs typeface="Arial"/>
              </a:rPr>
              <a:t>third grade</a:t>
            </a:r>
          </a:p>
        </p:txBody>
      </p:sp>
    </p:spTree>
    <p:extLst>
      <p:ext uri="{BB962C8B-B14F-4D97-AF65-F5344CB8AC3E}">
        <p14:creationId xmlns:p14="http://schemas.microsoft.com/office/powerpoint/2010/main" val="680438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42</a:t>
            </a:fld>
            <a:endParaRPr lang="en-US" dirty="0"/>
          </a:p>
        </p:txBody>
      </p:sp>
      <p:pic>
        <p:nvPicPr>
          <p:cNvPr id="6" name="Picture 5" descr="Screenshot of the report Building Partnerships: Guide to Developing Relationships with Families">
            <a:hlinkClick r:id="rId2"/>
          </p:cNvPr>
          <p:cNvPicPr>
            <a:picLocks noChangeAspect="1"/>
          </p:cNvPicPr>
          <p:nvPr/>
        </p:nvPicPr>
        <p:blipFill>
          <a:blip r:embed="rId3"/>
          <a:stretch>
            <a:fillRect/>
          </a:stretch>
        </p:blipFill>
        <p:spPr>
          <a:xfrm>
            <a:off x="457200" y="381000"/>
            <a:ext cx="4207802" cy="543426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638800" y="1371600"/>
            <a:ext cx="2819400" cy="4062651"/>
          </a:xfrm>
          <a:prstGeom prst="rect">
            <a:avLst/>
          </a:prstGeom>
          <a:noFill/>
        </p:spPr>
        <p:txBody>
          <a:bodyPr wrap="square" rtlCol="0">
            <a:spAutoFit/>
          </a:bodyPr>
          <a:lstStyle/>
          <a:p>
            <a:r>
              <a:rPr lang="en-US" sz="2400" dirty="0" smtClean="0"/>
              <a:t>Available at:</a:t>
            </a:r>
          </a:p>
          <a:p>
            <a:endParaRPr lang="en-US" sz="2400" dirty="0"/>
          </a:p>
          <a:p>
            <a:r>
              <a:rPr lang="en-US" sz="2400" dirty="0">
                <a:hlinkClick r:id="rId2"/>
              </a:rPr>
              <a:t>https://</a:t>
            </a:r>
            <a:r>
              <a:rPr lang="en-US" sz="2400" dirty="0" smtClean="0">
                <a:hlinkClick r:id="rId2"/>
              </a:rPr>
              <a:t>eclkc.ohs.acf.hhs.gov/hslc/tta-system/family/docs/building-partnerships-developing-relationships-families.pdf</a:t>
            </a:r>
            <a:endParaRPr lang="en-US" sz="2400" dirty="0" smtClean="0"/>
          </a:p>
          <a:p>
            <a:endParaRPr lang="en-US" dirty="0"/>
          </a:p>
        </p:txBody>
      </p:sp>
    </p:spTree>
    <p:extLst>
      <p:ext uri="{BB962C8B-B14F-4D97-AF65-F5344CB8AC3E}">
        <p14:creationId xmlns:p14="http://schemas.microsoft.com/office/powerpoint/2010/main" val="1277424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43</a:t>
            </a:fld>
            <a:endParaRPr lang="en-US" dirty="0"/>
          </a:p>
        </p:txBody>
      </p:sp>
      <p:pic>
        <p:nvPicPr>
          <p:cNvPr id="5" name="Content Placeholder 4" descr="Screenshot of the report Tracking Progress in Early Care and Education: Program, Staff, and Family Measurement Tools"/>
          <p:cNvPicPr>
            <a:picLocks noGrp="1" noChangeAspect="1"/>
          </p:cNvPicPr>
          <p:nvPr>
            <p:ph idx="1"/>
          </p:nvPr>
        </p:nvPicPr>
        <p:blipFill>
          <a:blip r:embed="rId2"/>
          <a:stretch>
            <a:fillRect/>
          </a:stretch>
        </p:blipFill>
        <p:spPr>
          <a:xfrm>
            <a:off x="228600" y="1198959"/>
            <a:ext cx="5254047" cy="4038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791200" y="1371599"/>
            <a:ext cx="2743200" cy="3693319"/>
          </a:xfrm>
          <a:prstGeom prst="rect">
            <a:avLst/>
          </a:prstGeom>
          <a:noFill/>
        </p:spPr>
        <p:txBody>
          <a:bodyPr wrap="square" rtlCol="0">
            <a:spAutoFit/>
          </a:bodyPr>
          <a:lstStyle/>
          <a:p>
            <a:r>
              <a:rPr lang="en-US" sz="2400" dirty="0" smtClean="0"/>
              <a:t>Available at:</a:t>
            </a:r>
          </a:p>
          <a:p>
            <a:endParaRPr lang="en-US" sz="2400" dirty="0"/>
          </a:p>
          <a:p>
            <a:r>
              <a:rPr lang="en-US" sz="2400" dirty="0">
                <a:hlinkClick r:id="rId3"/>
              </a:rPr>
              <a:t>https://</a:t>
            </a:r>
            <a:r>
              <a:rPr lang="en-US" sz="2400" dirty="0" smtClean="0">
                <a:hlinkClick r:id="rId3"/>
              </a:rPr>
              <a:t>eclkc.ohs.acf.hhs.gov/hslc/tta-system/family/docs/tracking-progress-early-care-education-long-version.pdf</a:t>
            </a:r>
            <a:endParaRPr lang="en-US" sz="2400" dirty="0" smtClean="0"/>
          </a:p>
          <a:p>
            <a:endParaRPr lang="en-US" dirty="0"/>
          </a:p>
        </p:txBody>
      </p:sp>
    </p:spTree>
    <p:extLst>
      <p:ext uri="{BB962C8B-B14F-4D97-AF65-F5344CB8AC3E}">
        <p14:creationId xmlns:p14="http://schemas.microsoft.com/office/powerpoint/2010/main" val="3844018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44</a:t>
            </a:fld>
            <a:endParaRPr lang="en-US" dirty="0"/>
          </a:p>
        </p:txBody>
      </p:sp>
      <p:pic>
        <p:nvPicPr>
          <p:cNvPr id="9" name="Picture 8" descr="This graphic represents trusting partnerships and the components that help create trusting partnerships such as communication, competence, respect, quality, committment, and advocacy. "/>
          <p:cNvPicPr>
            <a:picLocks noChangeAspect="1"/>
          </p:cNvPicPr>
          <p:nvPr/>
        </p:nvPicPr>
        <p:blipFill>
          <a:blip r:embed="rId2"/>
          <a:stretch>
            <a:fillRect/>
          </a:stretch>
        </p:blipFill>
        <p:spPr>
          <a:xfrm>
            <a:off x="1371600" y="76200"/>
            <a:ext cx="6418585" cy="5987433"/>
          </a:xfrm>
          <a:prstGeom prst="rect">
            <a:avLst/>
          </a:prstGeom>
        </p:spPr>
      </p:pic>
    </p:spTree>
    <p:extLst>
      <p:ext uri="{BB962C8B-B14F-4D97-AF65-F5344CB8AC3E}">
        <p14:creationId xmlns:p14="http://schemas.microsoft.com/office/powerpoint/2010/main" val="483885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457200" y="6327648"/>
            <a:ext cx="2133600" cy="365125"/>
          </a:xfrm>
        </p:spPr>
        <p:txBody>
          <a:bodyPr/>
          <a:lstStyle/>
          <a:p>
            <a:r>
              <a:rPr lang="en-US" sz="2000" dirty="0" smtClean="0">
                <a:latin typeface="Century Gothic" panose="020B0502020202020204" pitchFamily="34" charset="0"/>
              </a:rPr>
              <a:t>45</a:t>
            </a:r>
            <a:endParaRPr lang="en-US" sz="2000" dirty="0">
              <a:latin typeface="Century Gothic" panose="020B0502020202020204" pitchFamily="34" charset="0"/>
            </a:endParaRPr>
          </a:p>
        </p:txBody>
      </p:sp>
      <p:sp>
        <p:nvSpPr>
          <p:cNvPr id="4" name="Title 3"/>
          <p:cNvSpPr>
            <a:spLocks noGrp="1"/>
          </p:cNvSpPr>
          <p:nvPr>
            <p:ph type="title"/>
          </p:nvPr>
        </p:nvSpPr>
        <p:spPr/>
        <p:txBody>
          <a:bodyPr/>
          <a:lstStyle/>
          <a:p>
            <a:r>
              <a:rPr lang="en-US" dirty="0" smtClean="0"/>
              <a:t>Where do we go from here?</a:t>
            </a:r>
            <a:endParaRPr lang="en-US" dirty="0"/>
          </a:p>
        </p:txBody>
      </p:sp>
      <p:graphicFrame>
        <p:nvGraphicFramePr>
          <p:cNvPr id="2" name="Diagram 1" descr="Graphic showing the dates of the first 3 webinars from the series of family engagement webinars"/>
          <p:cNvGraphicFramePr/>
          <p:nvPr>
            <p:extLst>
              <p:ext uri="{D42A27DB-BD31-4B8C-83A1-F6EECF244321}">
                <p14:modId xmlns:p14="http://schemas.microsoft.com/office/powerpoint/2010/main" val="593016218"/>
              </p:ext>
            </p:extLst>
          </p:nvPr>
        </p:nvGraphicFramePr>
        <p:xfrm>
          <a:off x="25400" y="1417638"/>
          <a:ext cx="88773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Point Star 5" descr="&quot; &quot;"/>
          <p:cNvSpPr/>
          <p:nvPr/>
        </p:nvSpPr>
        <p:spPr>
          <a:xfrm>
            <a:off x="8096250" y="1218343"/>
            <a:ext cx="914400" cy="914400"/>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802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46</a:t>
            </a:fld>
            <a:endParaRPr lang="en-US" dirty="0"/>
          </a:p>
        </p:txBody>
      </p:sp>
      <p:sp>
        <p:nvSpPr>
          <p:cNvPr id="3" name="Title 2" descr="&quot; &quot;"/>
          <p:cNvSpPr>
            <a:spLocks noGrp="1"/>
          </p:cNvSpPr>
          <p:nvPr>
            <p:ph type="title"/>
          </p:nvPr>
        </p:nvSpPr>
        <p:spPr/>
        <p:txBody>
          <a:bodyPr>
            <a:noAutofit/>
          </a:bodyPr>
          <a:lstStyle/>
          <a:p>
            <a:r>
              <a:rPr lang="en-US" dirty="0" smtClean="0"/>
              <a:t>The WHAT of Family Engagement:</a:t>
            </a:r>
            <a:br>
              <a:rPr lang="en-US" dirty="0" smtClean="0"/>
            </a:br>
            <a:r>
              <a:rPr lang="en-US" dirty="0" smtClean="0"/>
              <a:t>Types of Activities</a:t>
            </a:r>
            <a:endParaRPr lang="en-US" dirty="0"/>
          </a:p>
        </p:txBody>
      </p:sp>
      <p:sp>
        <p:nvSpPr>
          <p:cNvPr id="2" name="Content Placeholder 1"/>
          <p:cNvSpPr>
            <a:spLocks noGrp="1"/>
          </p:cNvSpPr>
          <p:nvPr>
            <p:ph idx="1"/>
          </p:nvPr>
        </p:nvSpPr>
        <p:spPr>
          <a:xfrm>
            <a:off x="457200" y="1709610"/>
            <a:ext cx="8229600" cy="4800600"/>
          </a:xfrm>
        </p:spPr>
        <p:txBody>
          <a:bodyPr/>
          <a:lstStyle/>
          <a:p>
            <a:pPr lvl="0">
              <a:spcAft>
                <a:spcPts val="1200"/>
              </a:spcAft>
            </a:pPr>
            <a:r>
              <a:rPr lang="en-US" dirty="0"/>
              <a:t>Meeting families’ basic needs</a:t>
            </a:r>
          </a:p>
          <a:p>
            <a:pPr lvl="0">
              <a:spcAft>
                <a:spcPts val="1200"/>
              </a:spcAft>
            </a:pPr>
            <a:r>
              <a:rPr lang="en-US" dirty="0"/>
              <a:t>Referring and evaluating for services and supports</a:t>
            </a:r>
          </a:p>
          <a:p>
            <a:pPr lvl="0">
              <a:spcAft>
                <a:spcPts val="1200"/>
              </a:spcAft>
            </a:pPr>
            <a:r>
              <a:rPr lang="en-US" dirty="0"/>
              <a:t>Individualizing in developing and providing services and </a:t>
            </a:r>
            <a:r>
              <a:rPr lang="en-US" dirty="0" smtClean="0"/>
              <a:t>supports</a:t>
            </a:r>
          </a:p>
          <a:p>
            <a:pPr lvl="0">
              <a:spcAft>
                <a:spcPts val="1200"/>
              </a:spcAft>
            </a:pPr>
            <a:r>
              <a:rPr lang="en-US" dirty="0"/>
              <a:t>Extending </a:t>
            </a:r>
            <a:r>
              <a:rPr lang="en-US" dirty="0" smtClean="0"/>
              <a:t>child’s learning </a:t>
            </a:r>
            <a:r>
              <a:rPr lang="en-US" dirty="0"/>
              <a:t>in </a:t>
            </a:r>
            <a:r>
              <a:rPr lang="en-US" dirty="0" smtClean="0"/>
              <a:t>home </a:t>
            </a:r>
            <a:r>
              <a:rPr lang="en-US" dirty="0"/>
              <a:t>and </a:t>
            </a:r>
            <a:r>
              <a:rPr lang="en-US" dirty="0" smtClean="0"/>
              <a:t>community </a:t>
            </a:r>
            <a:endParaRPr lang="en-US" dirty="0"/>
          </a:p>
          <a:p>
            <a:pPr lvl="0">
              <a:spcAft>
                <a:spcPts val="1200"/>
              </a:spcAft>
            </a:pPr>
            <a:r>
              <a:rPr lang="en-US" dirty="0"/>
              <a:t>P</a:t>
            </a:r>
            <a:r>
              <a:rPr lang="en-US" dirty="0" smtClean="0"/>
              <a:t>articipating </a:t>
            </a:r>
            <a:r>
              <a:rPr lang="en-US" dirty="0"/>
              <a:t>and volunteering with </a:t>
            </a:r>
            <a:r>
              <a:rPr lang="en-US" dirty="0" smtClean="0"/>
              <a:t>program/school</a:t>
            </a:r>
          </a:p>
          <a:p>
            <a:pPr lvl="0">
              <a:spcAft>
                <a:spcPts val="1200"/>
              </a:spcAft>
            </a:pPr>
            <a:r>
              <a:rPr lang="en-US" dirty="0"/>
              <a:t>A</a:t>
            </a:r>
            <a:r>
              <a:rPr lang="en-US" dirty="0" smtClean="0">
                <a:effectLst/>
              </a:rPr>
              <a:t>dvocatin</a:t>
            </a:r>
            <a:r>
              <a:rPr lang="en-US" dirty="0" smtClean="0"/>
              <a:t>g for systems improvement</a:t>
            </a:r>
            <a:endParaRPr lang="en-US" dirty="0">
              <a:effectLst/>
            </a:endParaRPr>
          </a:p>
        </p:txBody>
      </p:sp>
    </p:spTree>
    <p:extLst>
      <p:ext uri="{BB962C8B-B14F-4D97-AF65-F5344CB8AC3E}">
        <p14:creationId xmlns:p14="http://schemas.microsoft.com/office/powerpoint/2010/main" val="10438764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47</a:t>
            </a:fld>
            <a:endParaRPr lang="en-US" dirty="0"/>
          </a:p>
        </p:txBody>
      </p:sp>
      <p:sp>
        <p:nvSpPr>
          <p:cNvPr id="6" name="Title 5"/>
          <p:cNvSpPr>
            <a:spLocks noGrp="1"/>
          </p:cNvSpPr>
          <p:nvPr>
            <p:ph type="title"/>
          </p:nvPr>
        </p:nvSpPr>
        <p:spPr/>
        <p:txBody>
          <a:bodyPr/>
          <a:lstStyle/>
          <a:p>
            <a:r>
              <a:rPr lang="en-US" dirty="0" smtClean="0"/>
              <a:t>Online Webinar Resources</a:t>
            </a:r>
            <a:endParaRPr lang="en-US" dirty="0"/>
          </a:p>
        </p:txBody>
      </p:sp>
      <p:sp>
        <p:nvSpPr>
          <p:cNvPr id="7" name="Content Placeholder 6"/>
          <p:cNvSpPr>
            <a:spLocks noGrp="1"/>
          </p:cNvSpPr>
          <p:nvPr>
            <p:ph idx="1"/>
          </p:nvPr>
        </p:nvSpPr>
        <p:spPr>
          <a:xfrm>
            <a:off x="228600" y="1600201"/>
            <a:ext cx="8686800" cy="3047999"/>
          </a:xfrm>
        </p:spPr>
        <p:txBody>
          <a:bodyPr/>
          <a:lstStyle/>
          <a:p>
            <a:pPr marL="0" indent="0" algn="ctr">
              <a:buNone/>
            </a:pPr>
            <a:r>
              <a:rPr lang="en-US" dirty="0" smtClean="0">
                <a:hlinkClick r:id="rId3"/>
              </a:rPr>
              <a:t>http</a:t>
            </a:r>
            <a:r>
              <a:rPr lang="en-US" dirty="0">
                <a:hlinkClick r:id="rId3"/>
              </a:rPr>
              <a:t>://ectacenter.org/~</a:t>
            </a:r>
            <a:r>
              <a:rPr lang="en-US" dirty="0" smtClean="0">
                <a:hlinkClick r:id="rId3"/>
              </a:rPr>
              <a:t>calls/2017/familyengagement.asp</a:t>
            </a:r>
            <a:r>
              <a:rPr lang="en-US" dirty="0" smtClean="0"/>
              <a:t>  </a:t>
            </a:r>
            <a:endParaRPr lang="en-US" dirty="0"/>
          </a:p>
          <a:p>
            <a:pPr marL="0" indent="0" algn="ctr">
              <a:buNone/>
            </a:pPr>
            <a:endParaRPr lang="en-US" dirty="0" smtClean="0"/>
          </a:p>
          <a:p>
            <a:pPr marL="0" indent="0" algn="ctr">
              <a:buNone/>
            </a:pPr>
            <a:r>
              <a:rPr lang="en-US" sz="3200" dirty="0" smtClean="0"/>
              <a:t>PowerPoint</a:t>
            </a:r>
          </a:p>
          <a:p>
            <a:pPr marL="0" indent="0" algn="ctr">
              <a:buNone/>
            </a:pPr>
            <a:r>
              <a:rPr lang="en-US" sz="3200" dirty="0" smtClean="0"/>
              <a:t>Handouts</a:t>
            </a:r>
          </a:p>
          <a:p>
            <a:pPr marL="0" indent="0" algn="ctr">
              <a:buNone/>
            </a:pPr>
            <a:r>
              <a:rPr lang="en-US" sz="3200" dirty="0" smtClean="0"/>
              <a:t>Suggestions for Follow-up Reflection/Discussion</a:t>
            </a:r>
          </a:p>
          <a:p>
            <a:pPr marL="0" indent="0" algn="ctr">
              <a:buNone/>
            </a:pPr>
            <a:r>
              <a:rPr lang="en-US" sz="3200" dirty="0" smtClean="0"/>
              <a:t>Resources and References</a:t>
            </a:r>
          </a:p>
          <a:p>
            <a:pPr marL="0" indent="0">
              <a:buNone/>
            </a:pPr>
            <a:endParaRPr lang="en-US" dirty="0"/>
          </a:p>
        </p:txBody>
      </p:sp>
    </p:spTree>
    <p:extLst>
      <p:ext uri="{BB962C8B-B14F-4D97-AF65-F5344CB8AC3E}">
        <p14:creationId xmlns:p14="http://schemas.microsoft.com/office/powerpoint/2010/main" val="834276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48</a:t>
            </a:fld>
            <a:endParaRPr lang="en-US" dirty="0"/>
          </a:p>
        </p:txBody>
      </p:sp>
      <p:sp>
        <p:nvSpPr>
          <p:cNvPr id="3" name="Title 2"/>
          <p:cNvSpPr>
            <a:spLocks noGrp="1"/>
          </p:cNvSpPr>
          <p:nvPr>
            <p:ph type="title"/>
          </p:nvPr>
        </p:nvSpPr>
        <p:spPr/>
        <p:txBody>
          <a:bodyPr/>
          <a:lstStyle/>
          <a:p>
            <a:pPr algn="ctr"/>
            <a:r>
              <a:rPr lang="en-US" dirty="0" smtClean="0"/>
              <a:t> </a:t>
            </a:r>
            <a:r>
              <a:rPr lang="en-US" dirty="0" smtClean="0">
                <a:solidFill>
                  <a:srgbClr val="39B54A"/>
                </a:solidFill>
              </a:rPr>
              <a:t>Register for the Next Webinar!</a:t>
            </a:r>
            <a:endParaRPr lang="en-US" dirty="0">
              <a:solidFill>
                <a:srgbClr val="39B54A"/>
              </a:solidFill>
            </a:endParaRPr>
          </a:p>
        </p:txBody>
      </p:sp>
      <p:sp>
        <p:nvSpPr>
          <p:cNvPr id="2" name="Content Placeholder 1"/>
          <p:cNvSpPr>
            <a:spLocks noGrp="1"/>
          </p:cNvSpPr>
          <p:nvPr>
            <p:ph idx="1"/>
          </p:nvPr>
        </p:nvSpPr>
        <p:spPr/>
        <p:txBody>
          <a:bodyPr/>
          <a:lstStyle/>
          <a:p>
            <a:pPr marL="0" lvl="0" indent="0" algn="ctr">
              <a:buNone/>
            </a:pPr>
            <a:r>
              <a:rPr lang="en-US" sz="3200" b="1" dirty="0"/>
              <a:t>Infusing Partnership Principles and Practices into Family Engagement </a:t>
            </a:r>
            <a:r>
              <a:rPr lang="en-US" sz="3200" b="1" dirty="0" smtClean="0"/>
              <a:t>Activities</a:t>
            </a:r>
          </a:p>
          <a:p>
            <a:pPr marL="0" lvl="0" indent="0" algn="ctr">
              <a:buNone/>
            </a:pPr>
            <a:r>
              <a:rPr lang="en-US" sz="3200" b="1" dirty="0" smtClean="0">
                <a:solidFill>
                  <a:srgbClr val="56A0D3"/>
                </a:solidFill>
              </a:rPr>
              <a:t>May 24th, </a:t>
            </a:r>
            <a:r>
              <a:rPr lang="en-US" sz="3200" b="1" dirty="0">
                <a:solidFill>
                  <a:srgbClr val="56A0D3"/>
                </a:solidFill>
              </a:rPr>
              <a:t>3-4 </a:t>
            </a:r>
            <a:r>
              <a:rPr lang="en-US" sz="3200" b="1" dirty="0" smtClean="0">
                <a:solidFill>
                  <a:srgbClr val="56A0D3"/>
                </a:solidFill>
              </a:rPr>
              <a:t>p.m. ET</a:t>
            </a:r>
          </a:p>
          <a:p>
            <a:pPr marL="0" indent="0" algn="ctr">
              <a:buNone/>
            </a:pPr>
            <a:endParaRPr lang="en-US" b="1" dirty="0"/>
          </a:p>
          <a:p>
            <a:pPr marL="0" indent="0" algn="ctr">
              <a:buNone/>
            </a:pPr>
            <a:r>
              <a:rPr lang="en-US" b="1" dirty="0" smtClean="0"/>
              <a:t>Register at: </a:t>
            </a:r>
          </a:p>
          <a:p>
            <a:pPr marL="0" indent="0" algn="ctr">
              <a:buNone/>
            </a:pPr>
            <a:r>
              <a:rPr lang="en-US" dirty="0" smtClean="0">
                <a:hlinkClick r:id="rId3"/>
              </a:rPr>
              <a:t>http</a:t>
            </a:r>
            <a:r>
              <a:rPr lang="en-US" dirty="0">
                <a:hlinkClick r:id="rId3"/>
              </a:rPr>
              <a:t>://</a:t>
            </a:r>
            <a:r>
              <a:rPr lang="en-US" dirty="0" smtClean="0">
                <a:hlinkClick r:id="rId3"/>
              </a:rPr>
              <a:t>ectacenter.org/webinars.asp</a:t>
            </a:r>
            <a:r>
              <a:rPr lang="en-US" dirty="0" smtClean="0"/>
              <a:t> </a:t>
            </a:r>
            <a:endParaRPr lang="en-US" dirty="0"/>
          </a:p>
        </p:txBody>
      </p:sp>
    </p:spTree>
    <p:extLst>
      <p:ext uri="{BB962C8B-B14F-4D97-AF65-F5344CB8AC3E}">
        <p14:creationId xmlns:p14="http://schemas.microsoft.com/office/powerpoint/2010/main" val="2758024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49</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a:t>
            </a:r>
            <a:r>
              <a:rPr lang="en-US" sz="1800" dirty="0"/>
              <a:t>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a:t>
            </a:r>
            <a:r>
              <a:rPr lang="en-US" sz="1800" dirty="0" smtClean="0"/>
              <a:t>Project </a:t>
            </a:r>
            <a:r>
              <a:rPr lang="en-US" sz="1800" dirty="0"/>
              <a:t>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457200" y="6327648"/>
            <a:ext cx="2133600" cy="365125"/>
          </a:xfrm>
        </p:spPr>
        <p:txBody>
          <a:bodyPr/>
          <a:lstStyle/>
          <a:p>
            <a:r>
              <a:rPr lang="en-US" sz="2000" dirty="0" smtClean="0">
                <a:latin typeface="Century Gothic" panose="020B0502020202020204" pitchFamily="34" charset="0"/>
              </a:rPr>
              <a:t>5</a:t>
            </a:r>
            <a:endParaRPr lang="en-US" sz="2000" dirty="0">
              <a:latin typeface="Century Gothic" panose="020B0502020202020204" pitchFamily="34" charset="0"/>
            </a:endParaRPr>
          </a:p>
        </p:txBody>
      </p:sp>
      <p:sp>
        <p:nvSpPr>
          <p:cNvPr id="3" name="Title 2" descr="&quot; &quot;"/>
          <p:cNvSpPr>
            <a:spLocks noGrp="1"/>
          </p:cNvSpPr>
          <p:nvPr>
            <p:ph type="title"/>
          </p:nvPr>
        </p:nvSpPr>
        <p:spPr>
          <a:xfrm>
            <a:off x="716217" y="228601"/>
            <a:ext cx="7772400" cy="1292352"/>
          </a:xfrm>
          <a:solidFill>
            <a:schemeClr val="tx2">
              <a:lumMod val="40000"/>
              <a:lumOff val="60000"/>
            </a:schemeClr>
          </a:solidFill>
        </p:spPr>
        <p:txBody>
          <a:bodyPr>
            <a:noAutofit/>
          </a:bodyPr>
          <a:lstStyle/>
          <a:p>
            <a:pPr algn="ctr"/>
            <a:r>
              <a:rPr lang="en-US" sz="3600" dirty="0" smtClean="0">
                <a:solidFill>
                  <a:schemeClr val="bg1"/>
                </a:solidFill>
              </a:rPr>
              <a:t>Bringing it All Together: </a:t>
            </a:r>
            <a:r>
              <a:rPr lang="en-US" sz="3600" dirty="0">
                <a:solidFill>
                  <a:schemeClr val="bg1"/>
                </a:solidFill>
              </a:rPr>
              <a:t/>
            </a:r>
            <a:br>
              <a:rPr lang="en-US" sz="3600" dirty="0">
                <a:solidFill>
                  <a:schemeClr val="bg1"/>
                </a:solidFill>
              </a:rPr>
            </a:br>
            <a:r>
              <a:rPr lang="en-US" sz="3600" dirty="0" smtClean="0">
                <a:solidFill>
                  <a:schemeClr val="bg1"/>
                </a:solidFill>
              </a:rPr>
              <a:t>Bottom Line</a:t>
            </a:r>
            <a:endParaRPr lang="en-US" sz="3600" dirty="0">
              <a:solidFill>
                <a:schemeClr val="bg1"/>
              </a:solidFill>
            </a:endParaRPr>
          </a:p>
        </p:txBody>
      </p:sp>
      <p:sp>
        <p:nvSpPr>
          <p:cNvPr id="2" name="Content Placeholder 1"/>
          <p:cNvSpPr>
            <a:spLocks noGrp="1"/>
          </p:cNvSpPr>
          <p:nvPr>
            <p:ph idx="4294967295"/>
          </p:nvPr>
        </p:nvSpPr>
        <p:spPr>
          <a:xfrm>
            <a:off x="716217" y="1600200"/>
            <a:ext cx="7772400" cy="4632158"/>
          </a:xfrm>
          <a:prstGeom prst="rect">
            <a:avLst/>
          </a:prstGeom>
        </p:spPr>
        <p:txBody>
          <a:bodyPr/>
          <a:lstStyle/>
          <a:p>
            <a:pPr marL="0" indent="0">
              <a:buNone/>
            </a:pPr>
            <a:endParaRPr lang="en-US" dirty="0" smtClean="0">
              <a:solidFill>
                <a:srgbClr val="154578"/>
              </a:solidFill>
            </a:endParaRPr>
          </a:p>
          <a:p>
            <a:pPr marL="0" indent="0">
              <a:buNone/>
            </a:pPr>
            <a:endParaRPr lang="en-US" dirty="0">
              <a:solidFill>
                <a:srgbClr val="154578"/>
              </a:solidFill>
            </a:endParaRPr>
          </a:p>
          <a:p>
            <a:pPr marL="0" indent="0">
              <a:buNone/>
            </a:pPr>
            <a:endParaRPr lang="en-US" dirty="0" smtClean="0">
              <a:solidFill>
                <a:srgbClr val="154578"/>
              </a:solidFill>
            </a:endParaRPr>
          </a:p>
          <a:p>
            <a:pPr marL="0" indent="0" algn="ctr">
              <a:buNone/>
            </a:pPr>
            <a:endParaRPr lang="en-US" dirty="0" smtClean="0">
              <a:solidFill>
                <a:srgbClr val="154578"/>
              </a:solidFill>
            </a:endParaRPr>
          </a:p>
          <a:p>
            <a:pPr marL="0" indent="0" algn="ctr">
              <a:buNone/>
            </a:pPr>
            <a:endParaRPr lang="en-US" dirty="0">
              <a:solidFill>
                <a:srgbClr val="154578"/>
              </a:solidFill>
            </a:endParaRPr>
          </a:p>
          <a:p>
            <a:pPr marL="0" indent="0" algn="ctr">
              <a:buNone/>
            </a:pPr>
            <a:endParaRPr lang="en-US" dirty="0" smtClean="0">
              <a:solidFill>
                <a:srgbClr val="154578"/>
              </a:solidFill>
            </a:endParaRPr>
          </a:p>
          <a:p>
            <a:pPr marL="0" indent="0" algn="ctr">
              <a:buNone/>
            </a:pPr>
            <a:r>
              <a:rPr lang="en-US" dirty="0" smtClean="0">
                <a:solidFill>
                  <a:srgbClr val="154578"/>
                </a:solidFill>
              </a:rPr>
              <a:t>The bottom line </a:t>
            </a:r>
            <a:r>
              <a:rPr lang="en-US" dirty="0">
                <a:solidFill>
                  <a:srgbClr val="154578"/>
                </a:solidFill>
              </a:rPr>
              <a:t>of family engagement is the development of a</a:t>
            </a:r>
            <a:r>
              <a:rPr lang="en-US" dirty="0">
                <a:solidFill>
                  <a:srgbClr val="ED3532"/>
                </a:solidFill>
              </a:rPr>
              <a:t> </a:t>
            </a:r>
            <a:r>
              <a:rPr lang="en-US" b="1" dirty="0">
                <a:solidFill>
                  <a:srgbClr val="ED3532"/>
                </a:solidFill>
              </a:rPr>
              <a:t>respectful and trusting </a:t>
            </a:r>
            <a:r>
              <a:rPr lang="en-US" b="1" dirty="0" smtClean="0">
                <a:solidFill>
                  <a:srgbClr val="ED3532"/>
                </a:solidFill>
              </a:rPr>
              <a:t>partnership.</a:t>
            </a:r>
            <a:endParaRPr lang="en-US" sz="2500" dirty="0" smtClean="0">
              <a:solidFill>
                <a:srgbClr val="154578"/>
              </a:solidFill>
            </a:endParaRPr>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676400"/>
            <a:ext cx="4376928" cy="2918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30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457200" y="6327648"/>
            <a:ext cx="2133600" cy="365125"/>
          </a:xfrm>
        </p:spPr>
        <p:txBody>
          <a:bodyPr/>
          <a:lstStyle/>
          <a:p>
            <a:r>
              <a:rPr lang="en-US" sz="2000" dirty="0" smtClean="0"/>
              <a:t>6</a:t>
            </a:r>
            <a:endParaRPr lang="en-US" sz="2000" dirty="0">
              <a:latin typeface="Century Gothic" panose="020B0502020202020204" pitchFamily="34" charset="0"/>
            </a:endParaRPr>
          </a:p>
        </p:txBody>
      </p:sp>
      <p:sp>
        <p:nvSpPr>
          <p:cNvPr id="6" name="Content Placeholder 5"/>
          <p:cNvSpPr>
            <a:spLocks noGrp="1"/>
          </p:cNvSpPr>
          <p:nvPr>
            <p:ph idx="1"/>
          </p:nvPr>
        </p:nvSpPr>
        <p:spPr>
          <a:xfrm>
            <a:off x="457200" y="2362200"/>
            <a:ext cx="8229600" cy="3276600"/>
          </a:xfrm>
        </p:spPr>
        <p:txBody>
          <a:bodyPr/>
          <a:lstStyle/>
          <a:p>
            <a:pPr marL="0" indent="0">
              <a:buNone/>
            </a:pPr>
            <a:r>
              <a:rPr lang="en-US" b="1" i="1" dirty="0" smtClean="0">
                <a:solidFill>
                  <a:srgbClr val="0070C0"/>
                </a:solidFill>
              </a:rPr>
              <a:t>Facilitator:  Ann, remind us of your “solar power” characterization of trusting partnerships.</a:t>
            </a:r>
            <a:endParaRPr lang="en-US" b="1" i="1" dirty="0">
              <a:solidFill>
                <a:srgbClr val="0070C0"/>
              </a:solidFill>
            </a:endParaRPr>
          </a:p>
        </p:txBody>
      </p:sp>
    </p:spTree>
    <p:extLst>
      <p:ext uri="{BB962C8B-B14F-4D97-AF65-F5344CB8AC3E}">
        <p14:creationId xmlns:p14="http://schemas.microsoft.com/office/powerpoint/2010/main" val="2643984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457200" y="6327648"/>
            <a:ext cx="2133600" cy="365125"/>
          </a:xfrm>
        </p:spPr>
        <p:txBody>
          <a:bodyPr/>
          <a:lstStyle/>
          <a:p>
            <a:r>
              <a:rPr lang="en-US" sz="2000" dirty="0" smtClean="0"/>
              <a:t>7</a:t>
            </a:r>
            <a:endParaRPr lang="en-US" sz="2000" dirty="0">
              <a:latin typeface="Century Gothic" panose="020B0502020202020204" pitchFamily="34" charset="0"/>
            </a:endParaRPr>
          </a:p>
        </p:txBody>
      </p:sp>
      <p:pic>
        <p:nvPicPr>
          <p:cNvPr id="2" name="Picture 1" descr="This graphic represents trusting partnerships and the components that help create trusting partnerships such as communication, competence, respect, quality, committment, and advocac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28600"/>
            <a:ext cx="5638800" cy="5638800"/>
          </a:xfrm>
          <a:prstGeom prst="rect">
            <a:avLst/>
          </a:prstGeom>
        </p:spPr>
      </p:pic>
    </p:spTree>
    <p:extLst>
      <p:ext uri="{BB962C8B-B14F-4D97-AF65-F5344CB8AC3E}">
        <p14:creationId xmlns:p14="http://schemas.microsoft.com/office/powerpoint/2010/main" val="406917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t>8</a:t>
            </a:r>
            <a:endParaRPr lang="en-US" sz="2000" dirty="0">
              <a:latin typeface="Century Gothic" panose="020B0502020202020204"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2" name="Content Placeholder 1"/>
          <p:cNvSpPr>
            <a:spLocks noGrp="1"/>
          </p:cNvSpPr>
          <p:nvPr>
            <p:ph idx="1"/>
          </p:nvPr>
        </p:nvSpPr>
        <p:spPr>
          <a:xfrm>
            <a:off x="457200" y="2133599"/>
            <a:ext cx="8229600" cy="3505201"/>
          </a:xfrm>
        </p:spPr>
        <p:txBody>
          <a:bodyPr/>
          <a:lstStyle/>
          <a:p>
            <a:pPr marL="0" indent="0">
              <a:buNone/>
            </a:pPr>
            <a:r>
              <a:rPr lang="en-US" b="1" i="1" dirty="0" smtClean="0">
                <a:solidFill>
                  <a:srgbClr val="0070C0"/>
                </a:solidFill>
              </a:rPr>
              <a:t>Facilitator:   Ann, I am resonating with your six principles of trusting partnerships.  How did you come to the formulation of these six? </a:t>
            </a:r>
            <a:endParaRPr lang="en-US" b="1" i="1" dirty="0">
              <a:solidFill>
                <a:srgbClr val="0070C0"/>
              </a:solidFill>
            </a:endParaRPr>
          </a:p>
        </p:txBody>
      </p:sp>
    </p:spTree>
    <p:extLst>
      <p:ext uri="{BB962C8B-B14F-4D97-AF65-F5344CB8AC3E}">
        <p14:creationId xmlns:p14="http://schemas.microsoft.com/office/powerpoint/2010/main" val="365067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57200" y="6327648"/>
            <a:ext cx="2133600" cy="365125"/>
          </a:xfrm>
        </p:spPr>
        <p:txBody>
          <a:bodyPr/>
          <a:lstStyle/>
          <a:p>
            <a:r>
              <a:rPr lang="en-US" sz="2000" dirty="0" smtClean="0"/>
              <a:t>9</a:t>
            </a:r>
            <a:endParaRPr lang="en-US" sz="2000" dirty="0">
              <a:latin typeface="Century Gothic" panose="020B0502020202020204" pitchFamily="34" charset="0"/>
            </a:endParaRPr>
          </a:p>
        </p:txBody>
      </p:sp>
      <p:sp>
        <p:nvSpPr>
          <p:cNvPr id="8195" name="Rectangle 2"/>
          <p:cNvSpPr>
            <a:spLocks noGrp="1" noChangeArrowheads="1"/>
          </p:cNvSpPr>
          <p:nvPr>
            <p:ph type="title"/>
          </p:nvPr>
        </p:nvSpPr>
        <p:spPr/>
        <p:txBody>
          <a:bodyPr rtlCol="0">
            <a:noAutofit/>
          </a:bodyPr>
          <a:lstStyle/>
          <a:p>
            <a:pPr eaLnBrk="1" fontAlgn="auto" hangingPunct="1">
              <a:spcAft>
                <a:spcPts val="0"/>
              </a:spcAft>
              <a:defRPr/>
            </a:pPr>
            <a:r>
              <a:rPr lang="en-US" altLang="en-US" b="1" dirty="0" smtClean="0">
                <a:cs typeface="Arial" panose="020B0604020202020204" pitchFamily="34" charset="0"/>
              </a:rPr>
              <a:t>The Beach Center’s Research on Partnerships</a:t>
            </a:r>
          </a:p>
        </p:txBody>
      </p:sp>
      <p:sp>
        <p:nvSpPr>
          <p:cNvPr id="2" name="Content Placeholder 1"/>
          <p:cNvSpPr>
            <a:spLocks noGrp="1"/>
          </p:cNvSpPr>
          <p:nvPr>
            <p:ph idx="1"/>
          </p:nvPr>
        </p:nvSpPr>
        <p:spPr>
          <a:xfrm>
            <a:off x="457200" y="1752599"/>
            <a:ext cx="8229600" cy="3886201"/>
          </a:xfrm>
        </p:spPr>
        <p:txBody>
          <a:bodyPr/>
          <a:lstStyle/>
          <a:p>
            <a:pPr>
              <a:spcBef>
                <a:spcPts val="600"/>
              </a:spcBef>
              <a:spcAft>
                <a:spcPts val="600"/>
              </a:spcAft>
              <a:buClrTx/>
              <a:buSzPct val="100000"/>
              <a:buFontTx/>
              <a:buChar char="•"/>
            </a:pPr>
            <a:r>
              <a:rPr lang="en-US" altLang="en-US" dirty="0">
                <a:cs typeface="Arial" panose="020B0604020202020204" pitchFamily="34" charset="0"/>
              </a:rPr>
              <a:t>Qualitative research – 33 focus groups and 32 individual </a:t>
            </a:r>
            <a:r>
              <a:rPr lang="en-US" altLang="en-US" dirty="0" smtClean="0">
                <a:cs typeface="Arial" panose="020B0604020202020204" pitchFamily="34" charset="0"/>
              </a:rPr>
              <a:t>interviews</a:t>
            </a:r>
          </a:p>
          <a:p>
            <a:pPr>
              <a:spcBef>
                <a:spcPts val="600"/>
              </a:spcBef>
              <a:spcAft>
                <a:spcPts val="600"/>
              </a:spcAft>
              <a:buClrTx/>
              <a:buSzPct val="100000"/>
              <a:buFontTx/>
              <a:buChar char="•"/>
            </a:pPr>
            <a:endParaRPr lang="en-US" altLang="en-US" dirty="0">
              <a:cs typeface="Arial" panose="020B0604020202020204" pitchFamily="34" charset="0"/>
            </a:endParaRPr>
          </a:p>
          <a:p>
            <a:pPr>
              <a:spcBef>
                <a:spcPts val="600"/>
              </a:spcBef>
              <a:spcAft>
                <a:spcPts val="600"/>
              </a:spcAft>
              <a:buClrTx/>
              <a:buSzPct val="100000"/>
              <a:buFontTx/>
              <a:buChar char="•"/>
            </a:pPr>
            <a:r>
              <a:rPr lang="en-US" altLang="en-US" dirty="0">
                <a:cs typeface="Arial" panose="020B0604020202020204" pitchFamily="34" charset="0"/>
              </a:rPr>
              <a:t>Participants included parents of children with </a:t>
            </a:r>
            <a:r>
              <a:rPr lang="en-US" altLang="en-US" dirty="0" smtClean="0">
                <a:cs typeface="Arial" panose="020B0604020202020204" pitchFamily="34" charset="0"/>
              </a:rPr>
              <a:t>and without </a:t>
            </a:r>
            <a:r>
              <a:rPr lang="en-US" altLang="en-US" dirty="0">
                <a:cs typeface="Arial" panose="020B0604020202020204" pitchFamily="34" charset="0"/>
              </a:rPr>
              <a:t>disabilities, service providers, administrators</a:t>
            </a:r>
          </a:p>
          <a:p>
            <a:pPr>
              <a:spcBef>
                <a:spcPts val="600"/>
              </a:spcBef>
              <a:spcAft>
                <a:spcPts val="600"/>
              </a:spcAft>
              <a:buClrTx/>
              <a:buSzPct val="100000"/>
              <a:buFontTx/>
              <a:buChar char="•"/>
            </a:pPr>
            <a:endParaRPr lang="en-US" altLang="en-US" dirty="0">
              <a:cs typeface="Arial" panose="020B0604020202020204" pitchFamily="34" charset="0"/>
            </a:endParaRPr>
          </a:p>
          <a:p>
            <a:pPr>
              <a:spcBef>
                <a:spcPts val="600"/>
              </a:spcBef>
              <a:spcAft>
                <a:spcPts val="600"/>
              </a:spcAft>
              <a:buClrTx/>
              <a:buSzPct val="100000"/>
              <a:buFontTx/>
              <a:buChar char="•"/>
            </a:pPr>
            <a:r>
              <a:rPr lang="en-US" altLang="en-US" dirty="0" smtClean="0">
                <a:cs typeface="Arial" panose="020B0604020202020204" pitchFamily="34" charset="0"/>
              </a:rPr>
              <a:t>Broad </a:t>
            </a:r>
            <a:r>
              <a:rPr lang="en-US" altLang="en-US" dirty="0">
                <a:cs typeface="Arial" panose="020B0604020202020204" pitchFamily="34" charset="0"/>
              </a:rPr>
              <a:t>representation of cultural diversity</a:t>
            </a:r>
          </a:p>
          <a:p>
            <a:endParaRPr lang="en-US" dirty="0"/>
          </a:p>
        </p:txBody>
      </p:sp>
    </p:spTree>
    <p:extLst>
      <p:ext uri="{BB962C8B-B14F-4D97-AF65-F5344CB8AC3E}">
        <p14:creationId xmlns:p14="http://schemas.microsoft.com/office/powerpoint/2010/main" val="64700846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2523</TotalTime>
  <Words>1781</Words>
  <Application>Microsoft Office PowerPoint</Application>
  <PresentationFormat>On-screen Show (4:3)</PresentationFormat>
  <Paragraphs>334</Paragraphs>
  <Slides>49</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Calibri</vt:lpstr>
      <vt:lpstr>Century Gothic</vt:lpstr>
      <vt:lpstr>Century Schoolbook</vt:lpstr>
      <vt:lpstr>Helvetica Neue Light</vt:lpstr>
      <vt:lpstr>Microsoft Sans Serif</vt:lpstr>
      <vt:lpstr>Office Theme</vt:lpstr>
      <vt:lpstr>Enhancing Trusting Partnerships at the Systems and Practice Levels: Reciprocal Opportunities for Professionals and Families</vt:lpstr>
      <vt:lpstr>Today’s Presenters/Facilitators</vt:lpstr>
      <vt:lpstr>Today’s Discussion</vt:lpstr>
      <vt:lpstr>PowerPoint Presentation</vt:lpstr>
      <vt:lpstr>Bringing it All Together:  Bottom Line</vt:lpstr>
      <vt:lpstr>PowerPoint Presentation</vt:lpstr>
      <vt:lpstr>PowerPoint Presentation</vt:lpstr>
      <vt:lpstr> </vt:lpstr>
      <vt:lpstr>The Beach Center’s Research on Partnerships</vt:lpstr>
      <vt:lpstr>Trusted Research Partners</vt:lpstr>
      <vt:lpstr>Trusting Partnerships:                                      Six Components</vt:lpstr>
      <vt:lpstr>PowerPoint Presentation</vt:lpstr>
      <vt:lpstr>Communication</vt:lpstr>
      <vt:lpstr>Competence</vt:lpstr>
      <vt:lpstr>Respect</vt:lpstr>
      <vt:lpstr>Commitment</vt:lpstr>
      <vt:lpstr>Equality</vt:lpstr>
      <vt:lpstr>Advocacy</vt:lpstr>
      <vt:lpstr>Research on Partnerships</vt:lpstr>
      <vt:lpstr>Research on Partnerships (cont.)</vt:lpstr>
      <vt:lpstr>Research on Partnerships (cont.)</vt:lpstr>
      <vt:lpstr>What’s Missing from the Research?</vt:lpstr>
      <vt:lpstr>PowerPoint Presentation</vt:lpstr>
      <vt:lpstr>Iowa’s Early Childhood Partnership Team</vt:lpstr>
      <vt:lpstr>Iowa’s Journey</vt:lpstr>
      <vt:lpstr>Iowa’s Journey</vt:lpstr>
      <vt:lpstr>Iowa’s Inclusion Cohort State Team</vt:lpstr>
      <vt:lpstr>Iowa’s Inclusion Cohort State Team</vt:lpstr>
      <vt:lpstr>Inclusion Cohort State Team Goals</vt:lpstr>
      <vt:lpstr>Iowa’s State Personnel Development Grant (SPDG)</vt:lpstr>
      <vt:lpstr>SPDG Strands</vt:lpstr>
      <vt:lpstr>Informing Our Work</vt:lpstr>
      <vt:lpstr>   Depth to working with families</vt:lpstr>
      <vt:lpstr>PowerPoint Presentation</vt:lpstr>
      <vt:lpstr>Resources on Trusting Partnerships</vt:lpstr>
      <vt:lpstr>PowerPoint Presentation</vt:lpstr>
      <vt:lpstr>CONNECT Online Module on Family-Professional Partnerships</vt:lpstr>
      <vt:lpstr>Beach Center Family-Professional Partnership Scale</vt:lpstr>
      <vt:lpstr>Sample Excerpt: Beach Center Family-Professional Partnership Scale</vt:lpstr>
      <vt:lpstr>PFCE Framework Resources</vt:lpstr>
      <vt:lpstr>Parent, Family, and Community Engagement (PFCE) Framework</vt:lpstr>
      <vt:lpstr>PowerPoint Presentation</vt:lpstr>
      <vt:lpstr>PowerPoint Presentation</vt:lpstr>
      <vt:lpstr>PowerPoint Presentation</vt:lpstr>
      <vt:lpstr>Where do we go from here?</vt:lpstr>
      <vt:lpstr>The WHAT of Family Engagement: Types of Activities</vt:lpstr>
      <vt:lpstr>Online Webinar Resources</vt:lpstr>
      <vt:lpstr> Register for the Next Webinar!</vt:lpstr>
      <vt:lpstr>PowerPoint Presentation</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Trusting Partnerships at the Systems and Practice Levels: Reciprocal Opportunities for Professionals and Families</dc:title>
  <dc:creator>The DaSy Center and The ECTA Center</dc:creator>
  <cp:lastModifiedBy>Roxanne Jones</cp:lastModifiedBy>
  <cp:revision>285</cp:revision>
  <cp:lastPrinted>2017-03-17T15:01:53Z</cp:lastPrinted>
  <dcterms:created xsi:type="dcterms:W3CDTF">2013-02-06T21:54:43Z</dcterms:created>
  <dcterms:modified xsi:type="dcterms:W3CDTF">2017-04-21T20:07:23Z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