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401" r:id="rId2"/>
    <p:sldId id="428" r:id="rId3"/>
    <p:sldId id="410" r:id="rId4"/>
    <p:sldId id="409" r:id="rId5"/>
    <p:sldId id="373" r:id="rId6"/>
    <p:sldId id="406" r:id="rId7"/>
    <p:sldId id="407" r:id="rId8"/>
    <p:sldId id="408" r:id="rId9"/>
    <p:sldId id="422" r:id="rId10"/>
    <p:sldId id="419" r:id="rId11"/>
    <p:sldId id="384" r:id="rId12"/>
    <p:sldId id="385" r:id="rId13"/>
    <p:sldId id="269" r:id="rId14"/>
  </p:sldIdLst>
  <p:sldSz cx="9144000" cy="6858000" type="screen4x3"/>
  <p:notesSz cx="7102475" cy="9388475"/>
  <p:custDataLst>
    <p:tags r:id="rId17"/>
  </p:custDataLst>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B54A"/>
    <a:srgbClr val="154578"/>
    <a:srgbClr val="ED3532"/>
    <a:srgbClr val="56A0D3"/>
    <a:srgbClr val="D3E6F3"/>
    <a:srgbClr val="8686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8" autoAdjust="0"/>
    <p:restoredTop sz="86435" autoAdjust="0"/>
  </p:normalViewPr>
  <p:slideViewPr>
    <p:cSldViewPr>
      <p:cViewPr varScale="1">
        <p:scale>
          <a:sx n="77" d="100"/>
          <a:sy n="77" d="100"/>
        </p:scale>
        <p:origin x="370" y="101"/>
      </p:cViewPr>
      <p:guideLst>
        <p:guide orient="horz" pos="2160"/>
        <p:guide pos="2880"/>
      </p:guideLst>
    </p:cSldViewPr>
  </p:slideViewPr>
  <p:outlineViewPr>
    <p:cViewPr>
      <p:scale>
        <a:sx n="33" d="100"/>
        <a:sy n="33" d="100"/>
      </p:scale>
      <p:origin x="0" y="-5424"/>
    </p:cViewPr>
  </p:outlineViewPr>
  <p:notesTextViewPr>
    <p:cViewPr>
      <p:scale>
        <a:sx n="1" d="1"/>
        <a:sy n="1" d="1"/>
      </p:scale>
      <p:origin x="0" y="0"/>
    </p:cViewPr>
  </p:notesTextViewPr>
  <p:sorterViewPr>
    <p:cViewPr>
      <p:scale>
        <a:sx n="100" d="100"/>
        <a:sy n="100" d="100"/>
      </p:scale>
      <p:origin x="0" y="-2172"/>
    </p:cViewPr>
  </p:sorterViewPr>
  <p:notesViewPr>
    <p:cSldViewPr>
      <p:cViewPr varScale="1">
        <p:scale>
          <a:sx n="71" d="100"/>
          <a:sy n="71" d="100"/>
        </p:scale>
        <p:origin x="-3270" y="-9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161B3A-1956-418B-BE17-0FC534DF313F}" type="doc">
      <dgm:prSet loTypeId="urn:microsoft.com/office/officeart/2005/8/layout/StepDownProcess" loCatId="process" qsTypeId="urn:microsoft.com/office/officeart/2005/8/quickstyle/simple1" qsCatId="simple" csTypeId="urn:microsoft.com/office/officeart/2005/8/colors/colorful1" csCatId="colorful" phldr="1"/>
      <dgm:spPr/>
      <dgm:t>
        <a:bodyPr/>
        <a:lstStyle/>
        <a:p>
          <a:endParaRPr lang="en-US"/>
        </a:p>
      </dgm:t>
    </dgm:pt>
    <dgm:pt modelId="{DF03CF7F-02BE-4C90-91D1-F22816C0396E}">
      <dgm:prSet phldrT="[Text]"/>
      <dgm:spPr/>
      <dgm:t>
        <a:bodyPr/>
        <a:lstStyle/>
        <a:p>
          <a:r>
            <a:rPr lang="en-US" b="1" dirty="0" smtClean="0"/>
            <a:t>Session 1: Why</a:t>
          </a:r>
          <a:endParaRPr lang="en-US" b="1" dirty="0"/>
        </a:p>
      </dgm:t>
    </dgm:pt>
    <dgm:pt modelId="{0FEF3F89-009E-4AE7-B6B0-B403582C9756}" type="parTrans" cxnId="{84CBA6D4-62BF-4E34-ADF0-B37A7052BF22}">
      <dgm:prSet/>
      <dgm:spPr/>
      <dgm:t>
        <a:bodyPr/>
        <a:lstStyle/>
        <a:p>
          <a:endParaRPr lang="en-US"/>
        </a:p>
      </dgm:t>
    </dgm:pt>
    <dgm:pt modelId="{496ACD93-E6C0-438F-A3C7-C7093760EB9A}" type="sibTrans" cxnId="{84CBA6D4-62BF-4E34-ADF0-B37A7052BF22}">
      <dgm:prSet/>
      <dgm:spPr/>
      <dgm:t>
        <a:bodyPr/>
        <a:lstStyle/>
        <a:p>
          <a:endParaRPr lang="en-US"/>
        </a:p>
      </dgm:t>
    </dgm:pt>
    <dgm:pt modelId="{F7968503-D3B7-447A-9CE8-9C285412A38E}">
      <dgm:prSet phldrT="[Text]" custT="1"/>
      <dgm:spPr/>
      <dgm:t>
        <a:bodyPr/>
        <a:lstStyle/>
        <a:p>
          <a:r>
            <a:rPr lang="en-US" sz="2400" dirty="0" smtClean="0"/>
            <a:t>Policies, Positions, &amp; Frameworks</a:t>
          </a:r>
          <a:endParaRPr lang="en-US" sz="2400" dirty="0"/>
        </a:p>
      </dgm:t>
    </dgm:pt>
    <dgm:pt modelId="{5047E96C-2C39-46CD-9CF1-0264969131DC}" type="parTrans" cxnId="{161FC019-6110-4004-A30B-0947AD271BE1}">
      <dgm:prSet/>
      <dgm:spPr/>
      <dgm:t>
        <a:bodyPr/>
        <a:lstStyle/>
        <a:p>
          <a:endParaRPr lang="en-US"/>
        </a:p>
      </dgm:t>
    </dgm:pt>
    <dgm:pt modelId="{6BAD1937-7038-43B2-ACAC-BC38CAD4D3E7}" type="sibTrans" cxnId="{161FC019-6110-4004-A30B-0947AD271BE1}">
      <dgm:prSet/>
      <dgm:spPr/>
      <dgm:t>
        <a:bodyPr/>
        <a:lstStyle/>
        <a:p>
          <a:endParaRPr lang="en-US"/>
        </a:p>
      </dgm:t>
    </dgm:pt>
    <dgm:pt modelId="{8AC8CC30-A060-4AC1-A099-D334A521101F}">
      <dgm:prSet phldrT="[Text]"/>
      <dgm:spPr/>
      <dgm:t>
        <a:bodyPr/>
        <a:lstStyle/>
        <a:p>
          <a:r>
            <a:rPr lang="en-US" b="1" dirty="0" smtClean="0"/>
            <a:t>Session 2: How</a:t>
          </a:r>
          <a:endParaRPr lang="en-US" b="1" dirty="0"/>
        </a:p>
      </dgm:t>
    </dgm:pt>
    <dgm:pt modelId="{E08026FE-5921-42D6-9B0A-7BF407B11A7D}" type="parTrans" cxnId="{8855FD33-0A94-42B3-A408-252FF05C3939}">
      <dgm:prSet/>
      <dgm:spPr/>
      <dgm:t>
        <a:bodyPr/>
        <a:lstStyle/>
        <a:p>
          <a:endParaRPr lang="en-US"/>
        </a:p>
      </dgm:t>
    </dgm:pt>
    <dgm:pt modelId="{DFBE08E3-F55F-48FE-A755-6DDDC17D2E9E}" type="sibTrans" cxnId="{8855FD33-0A94-42B3-A408-252FF05C3939}">
      <dgm:prSet/>
      <dgm:spPr/>
      <dgm:t>
        <a:bodyPr/>
        <a:lstStyle/>
        <a:p>
          <a:endParaRPr lang="en-US"/>
        </a:p>
      </dgm:t>
    </dgm:pt>
    <dgm:pt modelId="{116BBA50-1B66-45CB-A234-BE30E25BE6D7}">
      <dgm:prSet phldrT="[Text]" custT="1"/>
      <dgm:spPr/>
      <dgm:t>
        <a:bodyPr/>
        <a:lstStyle/>
        <a:p>
          <a:r>
            <a:rPr lang="en-US" sz="2400" dirty="0" smtClean="0"/>
            <a:t>Principles of Trusting Partnership</a:t>
          </a:r>
          <a:endParaRPr lang="en-US" sz="2400" dirty="0"/>
        </a:p>
      </dgm:t>
    </dgm:pt>
    <dgm:pt modelId="{1B95A59B-1BD6-43BE-90C0-EBF3D8C10DAB}" type="parTrans" cxnId="{C06F0FA1-450B-4B2B-BEFE-EB561B714165}">
      <dgm:prSet/>
      <dgm:spPr/>
      <dgm:t>
        <a:bodyPr/>
        <a:lstStyle/>
        <a:p>
          <a:endParaRPr lang="en-US"/>
        </a:p>
      </dgm:t>
    </dgm:pt>
    <dgm:pt modelId="{11A9E116-8824-4C29-9502-78517DCE8496}" type="sibTrans" cxnId="{C06F0FA1-450B-4B2B-BEFE-EB561B714165}">
      <dgm:prSet/>
      <dgm:spPr/>
      <dgm:t>
        <a:bodyPr/>
        <a:lstStyle/>
        <a:p>
          <a:endParaRPr lang="en-US"/>
        </a:p>
      </dgm:t>
    </dgm:pt>
    <dgm:pt modelId="{70487F22-2B13-428D-A3AB-CACFC7B11149}">
      <dgm:prSet phldrT="[Text]"/>
      <dgm:spPr/>
      <dgm:t>
        <a:bodyPr/>
        <a:lstStyle/>
        <a:p>
          <a:r>
            <a:rPr lang="en-US" b="1" dirty="0" smtClean="0"/>
            <a:t>Today’s Session: What</a:t>
          </a:r>
          <a:endParaRPr lang="en-US" b="1" dirty="0"/>
        </a:p>
      </dgm:t>
    </dgm:pt>
    <dgm:pt modelId="{EE9785B9-18EA-4398-A798-65A9AC97E9FB}" type="parTrans" cxnId="{231C296D-96B7-4407-894B-5F6864C37BC1}">
      <dgm:prSet/>
      <dgm:spPr/>
      <dgm:t>
        <a:bodyPr/>
        <a:lstStyle/>
        <a:p>
          <a:endParaRPr lang="en-US"/>
        </a:p>
      </dgm:t>
    </dgm:pt>
    <dgm:pt modelId="{73F5FC86-932B-4FAE-908F-8E2713927E07}" type="sibTrans" cxnId="{231C296D-96B7-4407-894B-5F6864C37BC1}">
      <dgm:prSet/>
      <dgm:spPr/>
      <dgm:t>
        <a:bodyPr/>
        <a:lstStyle/>
        <a:p>
          <a:endParaRPr lang="en-US"/>
        </a:p>
      </dgm:t>
    </dgm:pt>
    <dgm:pt modelId="{32E853FD-F364-4498-B65A-144D8922FFF4}">
      <dgm:prSet phldrT="[Text]" custT="1"/>
      <dgm:spPr/>
      <dgm:t>
        <a:bodyPr/>
        <a:lstStyle/>
        <a:p>
          <a:r>
            <a:rPr lang="en-US" sz="2400" dirty="0" smtClean="0"/>
            <a:t>Practices that Promote Trusting Partnership</a:t>
          </a:r>
          <a:endParaRPr lang="en-US" sz="2400" dirty="0"/>
        </a:p>
      </dgm:t>
    </dgm:pt>
    <dgm:pt modelId="{584CEDB2-E302-40E4-A1E8-8F290A40BBF2}" type="parTrans" cxnId="{380BE73F-146A-416E-B97F-882999A728B8}">
      <dgm:prSet/>
      <dgm:spPr/>
      <dgm:t>
        <a:bodyPr/>
        <a:lstStyle/>
        <a:p>
          <a:endParaRPr lang="en-US"/>
        </a:p>
      </dgm:t>
    </dgm:pt>
    <dgm:pt modelId="{99CAFEF0-15A7-4676-A149-79135BC0682C}" type="sibTrans" cxnId="{380BE73F-146A-416E-B97F-882999A728B8}">
      <dgm:prSet/>
      <dgm:spPr/>
      <dgm:t>
        <a:bodyPr/>
        <a:lstStyle/>
        <a:p>
          <a:endParaRPr lang="en-US"/>
        </a:p>
      </dgm:t>
    </dgm:pt>
    <dgm:pt modelId="{F5A86EBF-F8FA-46F2-A2C1-F412B1FC9925}" type="pres">
      <dgm:prSet presAssocID="{B3161B3A-1956-418B-BE17-0FC534DF313F}" presName="rootnode" presStyleCnt="0">
        <dgm:presLayoutVars>
          <dgm:chMax/>
          <dgm:chPref/>
          <dgm:dir/>
          <dgm:animLvl val="lvl"/>
        </dgm:presLayoutVars>
      </dgm:prSet>
      <dgm:spPr/>
      <dgm:t>
        <a:bodyPr/>
        <a:lstStyle/>
        <a:p>
          <a:endParaRPr lang="en-US"/>
        </a:p>
      </dgm:t>
    </dgm:pt>
    <dgm:pt modelId="{48558A1A-0EB1-4F85-B5AD-84A941622EB0}" type="pres">
      <dgm:prSet presAssocID="{DF03CF7F-02BE-4C90-91D1-F22816C0396E}" presName="composite" presStyleCnt="0"/>
      <dgm:spPr/>
    </dgm:pt>
    <dgm:pt modelId="{22EA6506-94BD-4003-8B4E-A4BE989BA699}" type="pres">
      <dgm:prSet presAssocID="{DF03CF7F-02BE-4C90-91D1-F22816C0396E}" presName="bentUpArrow1" presStyleLbl="alignImgPlace1" presStyleIdx="0" presStyleCnt="2"/>
      <dgm:spPr/>
    </dgm:pt>
    <dgm:pt modelId="{78B462B8-389A-4C18-8538-ECB3BF692684}" type="pres">
      <dgm:prSet presAssocID="{DF03CF7F-02BE-4C90-91D1-F22816C0396E}" presName="ParentText" presStyleLbl="node1" presStyleIdx="0" presStyleCnt="3">
        <dgm:presLayoutVars>
          <dgm:chMax val="1"/>
          <dgm:chPref val="1"/>
          <dgm:bulletEnabled val="1"/>
        </dgm:presLayoutVars>
      </dgm:prSet>
      <dgm:spPr/>
      <dgm:t>
        <a:bodyPr/>
        <a:lstStyle/>
        <a:p>
          <a:endParaRPr lang="en-US"/>
        </a:p>
      </dgm:t>
    </dgm:pt>
    <dgm:pt modelId="{74576534-C9B4-42DF-92B8-61EE7862FFC0}" type="pres">
      <dgm:prSet presAssocID="{DF03CF7F-02BE-4C90-91D1-F22816C0396E}" presName="ChildText" presStyleLbl="revTx" presStyleIdx="0" presStyleCnt="3" custScaleX="272739" custLinFactNeighborX="89480" custLinFactNeighborY="130">
        <dgm:presLayoutVars>
          <dgm:chMax val="0"/>
          <dgm:chPref val="0"/>
          <dgm:bulletEnabled val="1"/>
        </dgm:presLayoutVars>
      </dgm:prSet>
      <dgm:spPr/>
      <dgm:t>
        <a:bodyPr/>
        <a:lstStyle/>
        <a:p>
          <a:endParaRPr lang="en-US"/>
        </a:p>
      </dgm:t>
    </dgm:pt>
    <dgm:pt modelId="{881ACA07-5F17-463F-A191-914D435DA355}" type="pres">
      <dgm:prSet presAssocID="{496ACD93-E6C0-438F-A3C7-C7093760EB9A}" presName="sibTrans" presStyleCnt="0"/>
      <dgm:spPr/>
    </dgm:pt>
    <dgm:pt modelId="{567AE386-9438-4242-94AA-4A7071C00EEE}" type="pres">
      <dgm:prSet presAssocID="{8AC8CC30-A060-4AC1-A099-D334A521101F}" presName="composite" presStyleCnt="0"/>
      <dgm:spPr/>
    </dgm:pt>
    <dgm:pt modelId="{60905BE5-500A-4243-BC22-7F100C353CE3}" type="pres">
      <dgm:prSet presAssocID="{8AC8CC30-A060-4AC1-A099-D334A521101F}" presName="bentUpArrow1" presStyleLbl="alignImgPlace1" presStyleIdx="1" presStyleCnt="2"/>
      <dgm:spPr/>
    </dgm:pt>
    <dgm:pt modelId="{1828B87E-D4EF-42BD-833D-0125762E0D97}" type="pres">
      <dgm:prSet presAssocID="{8AC8CC30-A060-4AC1-A099-D334A521101F}" presName="ParentText" presStyleLbl="node1" presStyleIdx="1" presStyleCnt="3" custLinFactNeighborX="-28580" custLinFactNeighborY="-4738">
        <dgm:presLayoutVars>
          <dgm:chMax val="1"/>
          <dgm:chPref val="1"/>
          <dgm:bulletEnabled val="1"/>
        </dgm:presLayoutVars>
      </dgm:prSet>
      <dgm:spPr/>
      <dgm:t>
        <a:bodyPr/>
        <a:lstStyle/>
        <a:p>
          <a:endParaRPr lang="en-US"/>
        </a:p>
      </dgm:t>
    </dgm:pt>
    <dgm:pt modelId="{B935C4D7-FEC7-4824-A7BC-6A23B9470B7C}" type="pres">
      <dgm:prSet presAssocID="{8AC8CC30-A060-4AC1-A099-D334A521101F}" presName="ChildText" presStyleLbl="revTx" presStyleIdx="1" presStyleCnt="3" custScaleX="298309" custLinFactNeighborX="74806" custLinFactNeighborY="3724">
        <dgm:presLayoutVars>
          <dgm:chMax val="0"/>
          <dgm:chPref val="0"/>
          <dgm:bulletEnabled val="1"/>
        </dgm:presLayoutVars>
      </dgm:prSet>
      <dgm:spPr/>
      <dgm:t>
        <a:bodyPr/>
        <a:lstStyle/>
        <a:p>
          <a:endParaRPr lang="en-US"/>
        </a:p>
      </dgm:t>
    </dgm:pt>
    <dgm:pt modelId="{EB6194ED-FDC7-46A9-BA9F-300C2F25E27F}" type="pres">
      <dgm:prSet presAssocID="{DFBE08E3-F55F-48FE-A755-6DDDC17D2E9E}" presName="sibTrans" presStyleCnt="0"/>
      <dgm:spPr/>
    </dgm:pt>
    <dgm:pt modelId="{1D30B6F6-8F2E-4D46-812C-051E4B477511}" type="pres">
      <dgm:prSet presAssocID="{70487F22-2B13-428D-A3AB-CACFC7B11149}" presName="composite" presStyleCnt="0"/>
      <dgm:spPr/>
    </dgm:pt>
    <dgm:pt modelId="{0561F416-941D-477F-8665-11FB47102A58}" type="pres">
      <dgm:prSet presAssocID="{70487F22-2B13-428D-A3AB-CACFC7B11149}" presName="ParentText" presStyleLbl="node1" presStyleIdx="2" presStyleCnt="3" custLinFactNeighborX="-34805" custLinFactNeighborY="15453">
        <dgm:presLayoutVars>
          <dgm:chMax val="1"/>
          <dgm:chPref val="1"/>
          <dgm:bulletEnabled val="1"/>
        </dgm:presLayoutVars>
      </dgm:prSet>
      <dgm:spPr/>
      <dgm:t>
        <a:bodyPr/>
        <a:lstStyle/>
        <a:p>
          <a:endParaRPr lang="en-US"/>
        </a:p>
      </dgm:t>
    </dgm:pt>
    <dgm:pt modelId="{010470D1-FD06-44F7-B452-4275867D85A3}" type="pres">
      <dgm:prSet presAssocID="{70487F22-2B13-428D-A3AB-CACFC7B11149}" presName="FinalChildText" presStyleLbl="revTx" presStyleIdx="2" presStyleCnt="3" custScaleX="187772">
        <dgm:presLayoutVars>
          <dgm:chMax val="0"/>
          <dgm:chPref val="0"/>
          <dgm:bulletEnabled val="1"/>
        </dgm:presLayoutVars>
      </dgm:prSet>
      <dgm:spPr/>
      <dgm:t>
        <a:bodyPr/>
        <a:lstStyle/>
        <a:p>
          <a:endParaRPr lang="en-US"/>
        </a:p>
      </dgm:t>
    </dgm:pt>
  </dgm:ptLst>
  <dgm:cxnLst>
    <dgm:cxn modelId="{8855FD33-0A94-42B3-A408-252FF05C3939}" srcId="{B3161B3A-1956-418B-BE17-0FC534DF313F}" destId="{8AC8CC30-A060-4AC1-A099-D334A521101F}" srcOrd="1" destOrd="0" parTransId="{E08026FE-5921-42D6-9B0A-7BF407B11A7D}" sibTransId="{DFBE08E3-F55F-48FE-A755-6DDDC17D2E9E}"/>
    <dgm:cxn modelId="{BF0F7E82-DB46-45F2-BDE0-E375137D0A8D}" type="presOf" srcId="{B3161B3A-1956-418B-BE17-0FC534DF313F}" destId="{F5A86EBF-F8FA-46F2-A2C1-F412B1FC9925}" srcOrd="0" destOrd="0" presId="urn:microsoft.com/office/officeart/2005/8/layout/StepDownProcess"/>
    <dgm:cxn modelId="{F1F80CC0-91FB-4270-903D-F23F10928D38}" type="presOf" srcId="{32E853FD-F364-4498-B65A-144D8922FFF4}" destId="{010470D1-FD06-44F7-B452-4275867D85A3}" srcOrd="0" destOrd="0" presId="urn:microsoft.com/office/officeart/2005/8/layout/StepDownProcess"/>
    <dgm:cxn modelId="{E41507D6-B194-4C91-B046-451D5BAABF7F}" type="presOf" srcId="{8AC8CC30-A060-4AC1-A099-D334A521101F}" destId="{1828B87E-D4EF-42BD-833D-0125762E0D97}" srcOrd="0" destOrd="0" presId="urn:microsoft.com/office/officeart/2005/8/layout/StepDownProcess"/>
    <dgm:cxn modelId="{380BE73F-146A-416E-B97F-882999A728B8}" srcId="{70487F22-2B13-428D-A3AB-CACFC7B11149}" destId="{32E853FD-F364-4498-B65A-144D8922FFF4}" srcOrd="0" destOrd="0" parTransId="{584CEDB2-E302-40E4-A1E8-8F290A40BBF2}" sibTransId="{99CAFEF0-15A7-4676-A149-79135BC0682C}"/>
    <dgm:cxn modelId="{5B3606EF-B1A7-425C-8C64-B7083C0499E5}" type="presOf" srcId="{70487F22-2B13-428D-A3AB-CACFC7B11149}" destId="{0561F416-941D-477F-8665-11FB47102A58}" srcOrd="0" destOrd="0" presId="urn:microsoft.com/office/officeart/2005/8/layout/StepDownProcess"/>
    <dgm:cxn modelId="{161FC019-6110-4004-A30B-0947AD271BE1}" srcId="{DF03CF7F-02BE-4C90-91D1-F22816C0396E}" destId="{F7968503-D3B7-447A-9CE8-9C285412A38E}" srcOrd="0" destOrd="0" parTransId="{5047E96C-2C39-46CD-9CF1-0264969131DC}" sibTransId="{6BAD1937-7038-43B2-ACAC-BC38CAD4D3E7}"/>
    <dgm:cxn modelId="{84CBA6D4-62BF-4E34-ADF0-B37A7052BF22}" srcId="{B3161B3A-1956-418B-BE17-0FC534DF313F}" destId="{DF03CF7F-02BE-4C90-91D1-F22816C0396E}" srcOrd="0" destOrd="0" parTransId="{0FEF3F89-009E-4AE7-B6B0-B403582C9756}" sibTransId="{496ACD93-E6C0-438F-A3C7-C7093760EB9A}"/>
    <dgm:cxn modelId="{C06F0FA1-450B-4B2B-BEFE-EB561B714165}" srcId="{8AC8CC30-A060-4AC1-A099-D334A521101F}" destId="{116BBA50-1B66-45CB-A234-BE30E25BE6D7}" srcOrd="0" destOrd="0" parTransId="{1B95A59B-1BD6-43BE-90C0-EBF3D8C10DAB}" sibTransId="{11A9E116-8824-4C29-9502-78517DCE8496}"/>
    <dgm:cxn modelId="{231C296D-96B7-4407-894B-5F6864C37BC1}" srcId="{B3161B3A-1956-418B-BE17-0FC534DF313F}" destId="{70487F22-2B13-428D-A3AB-CACFC7B11149}" srcOrd="2" destOrd="0" parTransId="{EE9785B9-18EA-4398-A798-65A9AC97E9FB}" sibTransId="{73F5FC86-932B-4FAE-908F-8E2713927E07}"/>
    <dgm:cxn modelId="{59FA7CA4-00D8-4F10-8779-25B2692E46F7}" type="presOf" srcId="{DF03CF7F-02BE-4C90-91D1-F22816C0396E}" destId="{78B462B8-389A-4C18-8538-ECB3BF692684}" srcOrd="0" destOrd="0" presId="urn:microsoft.com/office/officeart/2005/8/layout/StepDownProcess"/>
    <dgm:cxn modelId="{1A0F0AA3-1557-4830-94AC-56465B3CF8F0}" type="presOf" srcId="{F7968503-D3B7-447A-9CE8-9C285412A38E}" destId="{74576534-C9B4-42DF-92B8-61EE7862FFC0}" srcOrd="0" destOrd="0" presId="urn:microsoft.com/office/officeart/2005/8/layout/StepDownProcess"/>
    <dgm:cxn modelId="{350A2BD1-C9DA-4754-8004-0C62864F51E3}" type="presOf" srcId="{116BBA50-1B66-45CB-A234-BE30E25BE6D7}" destId="{B935C4D7-FEC7-4824-A7BC-6A23B9470B7C}" srcOrd="0" destOrd="0" presId="urn:microsoft.com/office/officeart/2005/8/layout/StepDownProcess"/>
    <dgm:cxn modelId="{FBB2F257-8764-46E4-B74E-5FC065BEB9C0}" type="presParOf" srcId="{F5A86EBF-F8FA-46F2-A2C1-F412B1FC9925}" destId="{48558A1A-0EB1-4F85-B5AD-84A941622EB0}" srcOrd="0" destOrd="0" presId="urn:microsoft.com/office/officeart/2005/8/layout/StepDownProcess"/>
    <dgm:cxn modelId="{D984F2E2-EF45-4218-A25E-B198BD08CD94}" type="presParOf" srcId="{48558A1A-0EB1-4F85-B5AD-84A941622EB0}" destId="{22EA6506-94BD-4003-8B4E-A4BE989BA699}" srcOrd="0" destOrd="0" presId="urn:microsoft.com/office/officeart/2005/8/layout/StepDownProcess"/>
    <dgm:cxn modelId="{5279BDB4-E0B8-4C14-8A3B-4FC1F72DAEC5}" type="presParOf" srcId="{48558A1A-0EB1-4F85-B5AD-84A941622EB0}" destId="{78B462B8-389A-4C18-8538-ECB3BF692684}" srcOrd="1" destOrd="0" presId="urn:microsoft.com/office/officeart/2005/8/layout/StepDownProcess"/>
    <dgm:cxn modelId="{A80337E9-DA6E-4B29-871C-DBD6F3A60692}" type="presParOf" srcId="{48558A1A-0EB1-4F85-B5AD-84A941622EB0}" destId="{74576534-C9B4-42DF-92B8-61EE7862FFC0}" srcOrd="2" destOrd="0" presId="urn:microsoft.com/office/officeart/2005/8/layout/StepDownProcess"/>
    <dgm:cxn modelId="{93B28C12-DD95-4113-8D30-2BE59E20FD45}" type="presParOf" srcId="{F5A86EBF-F8FA-46F2-A2C1-F412B1FC9925}" destId="{881ACA07-5F17-463F-A191-914D435DA355}" srcOrd="1" destOrd="0" presId="urn:microsoft.com/office/officeart/2005/8/layout/StepDownProcess"/>
    <dgm:cxn modelId="{821C6DAF-82B4-4619-9085-3CD075E4B966}" type="presParOf" srcId="{F5A86EBF-F8FA-46F2-A2C1-F412B1FC9925}" destId="{567AE386-9438-4242-94AA-4A7071C00EEE}" srcOrd="2" destOrd="0" presId="urn:microsoft.com/office/officeart/2005/8/layout/StepDownProcess"/>
    <dgm:cxn modelId="{13EE2BC5-3B67-415D-9567-ACBD11A0A941}" type="presParOf" srcId="{567AE386-9438-4242-94AA-4A7071C00EEE}" destId="{60905BE5-500A-4243-BC22-7F100C353CE3}" srcOrd="0" destOrd="0" presId="urn:microsoft.com/office/officeart/2005/8/layout/StepDownProcess"/>
    <dgm:cxn modelId="{7AAC4588-B1BC-4074-BF0D-963EBF51573B}" type="presParOf" srcId="{567AE386-9438-4242-94AA-4A7071C00EEE}" destId="{1828B87E-D4EF-42BD-833D-0125762E0D97}" srcOrd="1" destOrd="0" presId="urn:microsoft.com/office/officeart/2005/8/layout/StepDownProcess"/>
    <dgm:cxn modelId="{53A75168-3BD0-45BF-AC0C-B30381041B84}" type="presParOf" srcId="{567AE386-9438-4242-94AA-4A7071C00EEE}" destId="{B935C4D7-FEC7-4824-A7BC-6A23B9470B7C}" srcOrd="2" destOrd="0" presId="urn:microsoft.com/office/officeart/2005/8/layout/StepDownProcess"/>
    <dgm:cxn modelId="{EC612F3C-5FCB-4261-9D6B-069F4512A597}" type="presParOf" srcId="{F5A86EBF-F8FA-46F2-A2C1-F412B1FC9925}" destId="{EB6194ED-FDC7-46A9-BA9F-300C2F25E27F}" srcOrd="3" destOrd="0" presId="urn:microsoft.com/office/officeart/2005/8/layout/StepDownProcess"/>
    <dgm:cxn modelId="{2FF66D7F-E4F7-410E-8241-52ECD730C678}" type="presParOf" srcId="{F5A86EBF-F8FA-46F2-A2C1-F412B1FC9925}" destId="{1D30B6F6-8F2E-4D46-812C-051E4B477511}" srcOrd="4" destOrd="0" presId="urn:microsoft.com/office/officeart/2005/8/layout/StepDownProcess"/>
    <dgm:cxn modelId="{F0B786D4-7161-4E92-B571-49C59F80A53E}" type="presParOf" srcId="{1D30B6F6-8F2E-4D46-812C-051E4B477511}" destId="{0561F416-941D-477F-8665-11FB47102A58}" srcOrd="0" destOrd="0" presId="urn:microsoft.com/office/officeart/2005/8/layout/StepDownProcess"/>
    <dgm:cxn modelId="{FB885950-BA5E-44E0-950C-63280C658E9D}" type="presParOf" srcId="{1D30B6F6-8F2E-4D46-812C-051E4B477511}" destId="{010470D1-FD06-44F7-B452-4275867D85A3}"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EA6506-94BD-4003-8B4E-A4BE989BA699}">
      <dsp:nvSpPr>
        <dsp:cNvPr id="0" name=""/>
        <dsp:cNvSpPr/>
      </dsp:nvSpPr>
      <dsp:spPr>
        <a:xfrm rot="5400000">
          <a:off x="304652" y="1269007"/>
          <a:ext cx="1122327" cy="1277730"/>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B462B8-389A-4C18-8538-ECB3BF692684}">
      <dsp:nvSpPr>
        <dsp:cNvPr id="0" name=""/>
        <dsp:cNvSpPr/>
      </dsp:nvSpPr>
      <dsp:spPr>
        <a:xfrm>
          <a:off x="7304" y="24884"/>
          <a:ext cx="1889339" cy="1322476"/>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Session 1: Why</a:t>
          </a:r>
          <a:endParaRPr lang="en-US" sz="2400" b="1" kern="1200" dirty="0"/>
        </a:p>
      </dsp:txBody>
      <dsp:txXfrm>
        <a:off x="71874" y="89454"/>
        <a:ext cx="1760199" cy="1193336"/>
      </dsp:txXfrm>
    </dsp:sp>
    <dsp:sp modelId="{74576534-C9B4-42DF-92B8-61EE7862FFC0}">
      <dsp:nvSpPr>
        <dsp:cNvPr id="0" name=""/>
        <dsp:cNvSpPr/>
      </dsp:nvSpPr>
      <dsp:spPr>
        <a:xfrm>
          <a:off x="1939385" y="152402"/>
          <a:ext cx="3747775" cy="1068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Policies, Positions, &amp; Frameworks</a:t>
          </a:r>
          <a:endParaRPr lang="en-US" sz="2400" kern="1200" dirty="0"/>
        </a:p>
      </dsp:txBody>
      <dsp:txXfrm>
        <a:off x="1939385" y="152402"/>
        <a:ext cx="3747775" cy="1068883"/>
      </dsp:txXfrm>
    </dsp:sp>
    <dsp:sp modelId="{60905BE5-500A-4243-BC22-7F100C353CE3}">
      <dsp:nvSpPr>
        <dsp:cNvPr id="0" name=""/>
        <dsp:cNvSpPr/>
      </dsp:nvSpPr>
      <dsp:spPr>
        <a:xfrm rot="5400000">
          <a:off x="2440792" y="2754584"/>
          <a:ext cx="1122327" cy="1277730"/>
        </a:xfrm>
        <a:prstGeom prst="bentUpArrow">
          <a:avLst>
            <a:gd name="adj1" fmla="val 32840"/>
            <a:gd name="adj2" fmla="val 25000"/>
            <a:gd name="adj3" fmla="val 35780"/>
          </a:avLst>
        </a:prstGeom>
        <a:solidFill>
          <a:schemeClr val="accent1">
            <a:tint val="50000"/>
            <a:hueOff val="-13089511"/>
            <a:satOff val="-703"/>
            <a:lumOff val="113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28B87E-D4EF-42BD-833D-0125762E0D97}">
      <dsp:nvSpPr>
        <dsp:cNvPr id="0" name=""/>
        <dsp:cNvSpPr/>
      </dsp:nvSpPr>
      <dsp:spPr>
        <a:xfrm>
          <a:off x="1603470" y="1447802"/>
          <a:ext cx="1889339" cy="1322476"/>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Session 2: How</a:t>
          </a:r>
          <a:endParaRPr lang="en-US" sz="2400" b="1" kern="1200" dirty="0"/>
        </a:p>
      </dsp:txBody>
      <dsp:txXfrm>
        <a:off x="1668040" y="1512372"/>
        <a:ext cx="1760199" cy="1193336"/>
      </dsp:txXfrm>
    </dsp:sp>
    <dsp:sp modelId="{B935C4D7-FEC7-4824-A7BC-6A23B9470B7C}">
      <dsp:nvSpPr>
        <dsp:cNvPr id="0" name=""/>
        <dsp:cNvSpPr/>
      </dsp:nvSpPr>
      <dsp:spPr>
        <a:xfrm>
          <a:off x="3698203" y="1676395"/>
          <a:ext cx="4099139" cy="1068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Principles of Trusting Partnership</a:t>
          </a:r>
          <a:endParaRPr lang="en-US" sz="2400" kern="1200" dirty="0"/>
        </a:p>
      </dsp:txBody>
      <dsp:txXfrm>
        <a:off x="3698203" y="1676395"/>
        <a:ext cx="4099139" cy="1068883"/>
      </dsp:txXfrm>
    </dsp:sp>
    <dsp:sp modelId="{0561F416-941D-477F-8665-11FB47102A58}">
      <dsp:nvSpPr>
        <dsp:cNvPr id="0" name=""/>
        <dsp:cNvSpPr/>
      </dsp:nvSpPr>
      <dsp:spPr>
        <a:xfrm>
          <a:off x="3621997" y="3020923"/>
          <a:ext cx="1889339" cy="1322476"/>
        </a:xfrm>
        <a:prstGeom prst="roundRect">
          <a:avLst>
            <a:gd name="adj" fmla="val 166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Today’s Session: What</a:t>
          </a:r>
          <a:endParaRPr lang="en-US" sz="2400" b="1" kern="1200" dirty="0"/>
        </a:p>
      </dsp:txBody>
      <dsp:txXfrm>
        <a:off x="3686567" y="3085493"/>
        <a:ext cx="1760199" cy="1193336"/>
      </dsp:txXfrm>
    </dsp:sp>
    <dsp:sp modelId="{010470D1-FD06-44F7-B452-4275867D85A3}">
      <dsp:nvSpPr>
        <dsp:cNvPr id="0" name=""/>
        <dsp:cNvSpPr/>
      </dsp:nvSpPr>
      <dsp:spPr>
        <a:xfrm>
          <a:off x="5565873" y="3122167"/>
          <a:ext cx="2580222" cy="1068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Practices that Promote Trusting Partnership</a:t>
          </a:r>
          <a:endParaRPr lang="en-US" sz="2400" kern="1200" dirty="0"/>
        </a:p>
      </dsp:txBody>
      <dsp:txXfrm>
        <a:off x="5565873" y="3122167"/>
        <a:ext cx="2580222" cy="106888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4229" tIns="47114" rIns="94229" bIns="47114" rtlCol="0"/>
          <a:lstStyle>
            <a:lvl1pPr algn="r" eaLnBrk="1" fontAlgn="auto" hangingPunct="1">
              <a:spcBef>
                <a:spcPts val="0"/>
              </a:spcBef>
              <a:spcAft>
                <a:spcPts val="0"/>
              </a:spcAft>
              <a:defRPr sz="1200">
                <a:latin typeface="+mn-lt"/>
              </a:defRPr>
            </a:lvl1pPr>
          </a:lstStyle>
          <a:p>
            <a:pPr>
              <a:defRPr/>
            </a:pPr>
            <a:fld id="{1749BE43-7D52-4156-A848-BB9B4B2B3074}" type="datetimeFigureOut">
              <a:rPr lang="en-US"/>
              <a:pPr>
                <a:defRPr/>
              </a:pPr>
              <a:t>5/19/2017</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4229" tIns="47114" rIns="94229" bIns="47114"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4229" tIns="47114" rIns="94229" bIns="47114" rtlCol="0" anchor="b"/>
          <a:lstStyle>
            <a:lvl1pPr algn="r" eaLnBrk="1" fontAlgn="auto" hangingPunct="1">
              <a:spcBef>
                <a:spcPts val="0"/>
              </a:spcBef>
              <a:spcAft>
                <a:spcPts val="0"/>
              </a:spcAft>
              <a:defRPr sz="1200">
                <a:latin typeface="+mn-lt"/>
              </a:defRPr>
            </a:lvl1pPr>
          </a:lstStyle>
          <a:p>
            <a:pPr>
              <a:defRPr/>
            </a:pPr>
            <a:fld id="{A7D3CA48-02A3-4E32-A736-5296AF350F0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4229" tIns="47114" rIns="94229" bIns="47114" rtlCol="0"/>
          <a:lstStyle>
            <a:lvl1pPr algn="r" eaLnBrk="1" fontAlgn="auto" hangingPunct="1">
              <a:spcBef>
                <a:spcPts val="0"/>
              </a:spcBef>
              <a:spcAft>
                <a:spcPts val="0"/>
              </a:spcAft>
              <a:defRPr sz="1200">
                <a:latin typeface="+mn-lt"/>
              </a:defRPr>
            </a:lvl1pPr>
          </a:lstStyle>
          <a:p>
            <a:pPr>
              <a:defRPr/>
            </a:pPr>
            <a:fld id="{B6F94E71-823B-411C-81DA-7691110AD3F2}" type="datetimeFigureOut">
              <a:rPr lang="en-US"/>
              <a:pPr>
                <a:defRPr/>
              </a:pPr>
              <a:t>5/19/2017</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16988"/>
            <a:ext cx="3078163" cy="469900"/>
          </a:xfrm>
          <a:prstGeom prst="rect">
            <a:avLst/>
          </a:prstGeom>
        </p:spPr>
        <p:txBody>
          <a:bodyPr vert="horz" lIns="94229" tIns="47114" rIns="94229" bIns="47114"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4229" tIns="47114" rIns="94229" bIns="47114" rtlCol="0" anchor="b"/>
          <a:lstStyle>
            <a:lvl1pPr algn="r" eaLnBrk="1" fontAlgn="auto" hangingPunct="1">
              <a:spcBef>
                <a:spcPts val="0"/>
              </a:spcBef>
              <a:spcAft>
                <a:spcPts val="0"/>
              </a:spcAft>
              <a:defRPr sz="1200">
                <a:latin typeface="+mn-lt"/>
              </a:defRPr>
            </a:lvl1pPr>
          </a:lstStyle>
          <a:p>
            <a:pPr>
              <a:defRPr/>
            </a:pPr>
            <a:fld id="{FBC93845-DB05-4396-8F38-8DFD9FA5406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FA56D809-3443-4E84-B6D0-6096C7C9C166}"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1EA6A27-82F9-405A-A8A4-468FCC9E3302}" type="slidenum">
              <a:rPr lang="en-US" altLang="en-US" smtClean="0"/>
              <a:pPr fontAlgn="base">
                <a:spcBef>
                  <a:spcPct val="0"/>
                </a:spcBef>
                <a:spcAft>
                  <a:spcPct val="0"/>
                </a:spcAft>
              </a:pPr>
              <a:t>11</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1816EA1-78F1-44C8-939F-4AE155E41535}" type="slidenum">
              <a:rPr lang="en-US" altLang="en-US" smtClean="0"/>
              <a:pPr fontAlgn="base">
                <a:spcBef>
                  <a:spcPct val="0"/>
                </a:spcBef>
                <a:spcAft>
                  <a:spcPct val="0"/>
                </a:spcAft>
              </a:pPr>
              <a:t>12</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69F6224-7699-40BC-A5EC-59CD6AA56A00}" type="slidenum">
              <a:rPr lang="en-US" altLang="en-US" smtClean="0"/>
              <a:pPr fontAlgn="base">
                <a:spcBef>
                  <a:spcPct val="0"/>
                </a:spcBef>
                <a:spcAft>
                  <a:spcPct val="0"/>
                </a:spcAft>
              </a:pPr>
              <a:t>13</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91B39ED-3F69-4F09-86C9-75E3AB4B3815}" type="slidenum">
              <a:rPr lang="en-US" altLang="en-US" smtClean="0"/>
              <a:pPr fontAlgn="base">
                <a:spcBef>
                  <a:spcPct val="0"/>
                </a:spcBef>
                <a:spcAft>
                  <a:spcPct val="0"/>
                </a:spcAft>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08710CA-E52F-4908-B669-BC6839AB5E5B}"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60A3A1A8-3F84-4448-A660-65141A445526}"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A695F1A-AE97-4EF1-AB6C-92BA5C268629}" type="slidenum">
              <a:rPr lang="en-US" altLang="en-US" smtClean="0"/>
              <a:pPr fontAlgn="base">
                <a:spcBef>
                  <a:spcPct val="0"/>
                </a:spcBef>
                <a:spcAft>
                  <a:spcPct val="0"/>
                </a:spcAft>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07C9951-BDDD-400E-A436-C3837C9CD256}"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A8EC190-D648-4F49-8D55-A71BE2A8A49C}"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5FFE4037-D05C-4C1D-BCCD-B6C7F99C7E5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2960245-C2D5-4B6E-BFEE-06CCF54026DA}"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Subtitle 2"/>
          <p:cNvSpPr txBox="1">
            <a:spLocks/>
          </p:cNvSpPr>
          <p:nvPr userDrawn="1"/>
        </p:nvSpPr>
        <p:spPr>
          <a:xfrm>
            <a:off x="838200" y="3886200"/>
            <a:ext cx="6705600" cy="1216025"/>
          </a:xfrm>
          <a:prstGeom prst="rect">
            <a:avLst/>
          </a:prstGeom>
        </p:spPr>
        <p:txBody>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auto">
              <a:spcAft>
                <a:spcPts val="0"/>
              </a:spcAft>
              <a:defRPr/>
            </a:pPr>
            <a:endParaRPr lang="en-US" sz="4000" dirty="0"/>
          </a:p>
        </p:txBody>
      </p:sp>
      <p:grpSp>
        <p:nvGrpSpPr>
          <p:cNvPr id="6" name="Group 4" descr="The Center for IDEA Early Childhood Data Systems (The DaSy Center) and the Early Childhood Technical Assistance Center (ECTA Center)"/>
          <p:cNvGrpSpPr>
            <a:grpSpLocks/>
          </p:cNvGrpSpPr>
          <p:nvPr userDrawn="1"/>
        </p:nvGrpSpPr>
        <p:grpSpPr bwMode="auto">
          <a:xfrm>
            <a:off x="5334000" y="5867400"/>
            <a:ext cx="3705225" cy="990600"/>
            <a:chOff x="5334000" y="5867921"/>
            <a:chExt cx="3705225" cy="990079"/>
          </a:xfrm>
        </p:grpSpPr>
        <p:sp>
          <p:nvSpPr>
            <p:cNvPr id="7" name="Picture 5"/>
            <p:cNvSpPr>
              <a:spLocks noChangeAspect="1"/>
            </p:cNvSpPr>
            <p:nvPr userDrawn="1"/>
          </p:nvSpPr>
          <p:spPr bwMode="auto">
            <a:xfrm>
              <a:off x="6553200" y="6248721"/>
              <a:ext cx="2486025" cy="541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sp>
          <p:nvSpPr>
            <p:cNvPr id="8" name="Picture 6"/>
            <p:cNvSpPr>
              <a:spLocks noChangeAspect="1"/>
            </p:cNvSpPr>
            <p:nvPr userDrawn="1"/>
          </p:nvSpPr>
          <p:spPr bwMode="auto">
            <a:xfrm>
              <a:off x="5334000" y="5867921"/>
              <a:ext cx="1158875" cy="990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grpSp>
        <p:nvGrpSpPr>
          <p:cNvPr id="9" name="Group 7" descr="&quot; &quot;"/>
          <p:cNvGrpSpPr>
            <a:grpSpLocks/>
          </p:cNvGrpSpPr>
          <p:nvPr userDrawn="1"/>
        </p:nvGrpSpPr>
        <p:grpSpPr bwMode="auto">
          <a:xfrm>
            <a:off x="-457200" y="-304800"/>
            <a:ext cx="9677400" cy="1603375"/>
            <a:chOff x="-457200" y="-304800"/>
            <a:chExt cx="9677400" cy="1603169"/>
          </a:xfrm>
        </p:grpSpPr>
        <p:sp>
          <p:nvSpPr>
            <p:cNvPr id="10" name="Rectangle 9" descr="&quot; &quot;"/>
            <p:cNvSpPr/>
            <p:nvPr userDrawn="1"/>
          </p:nvSpPr>
          <p:spPr>
            <a:xfrm>
              <a:off x="-457200" y="-304800"/>
              <a:ext cx="5029200" cy="1603169"/>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1" name="Rectangle 10" descr="&quot; &quot;"/>
            <p:cNvSpPr/>
            <p:nvPr userDrawn="1"/>
          </p:nvSpPr>
          <p:spPr>
            <a:xfrm>
              <a:off x="3200400" y="-304800"/>
              <a:ext cx="5943600" cy="1603169"/>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2" name="Picture 10" descr="&quot; &quot;"/>
            <p:cNvSpPr>
              <a:spLocks noChangeAspect="1"/>
            </p:cNvSpPr>
            <p:nvPr userDrawn="1"/>
          </p:nvSpPr>
          <p:spPr bwMode="auto">
            <a:xfrm>
              <a:off x="5410200" y="-73055"/>
              <a:ext cx="1744663" cy="137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sp>
          <p:nvSpPr>
            <p:cNvPr id="13" name="Picture 11"/>
            <p:cNvSpPr>
              <a:spLocks noChangeAspect="1"/>
            </p:cNvSpPr>
            <p:nvPr userDrawn="1"/>
          </p:nvSpPr>
          <p:spPr bwMode="auto">
            <a:xfrm>
              <a:off x="7477125" y="-73055"/>
              <a:ext cx="1743075" cy="137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154578"/>
                </a:solidFill>
                <a:latin typeface="Century Gothic" panose="020B0502020202020204" pitchFamily="34" charset="0"/>
              </a:defRPr>
            </a:lvl2pPr>
          </a:lstStyle>
          <a:p>
            <a:pPr lvl="1"/>
            <a:r>
              <a:rPr lang="en-US" dirty="0" smtClean="0"/>
              <a:t>Click to edit Master title</a:t>
            </a:r>
            <a:endParaRPr lang="en-US" dirty="0"/>
          </a:p>
        </p:txBody>
      </p:sp>
    </p:spTree>
    <p:extLst>
      <p:ext uri="{BB962C8B-B14F-4D97-AF65-F5344CB8AC3E}">
        <p14:creationId xmlns:p14="http://schemas.microsoft.com/office/powerpoint/2010/main" val="3967802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3" descr="&quot; &quot;"/>
          <p:cNvGrpSpPr>
            <a:grpSpLocks/>
          </p:cNvGrpSpPr>
          <p:nvPr userDrawn="1"/>
        </p:nvGrpSpPr>
        <p:grpSpPr bwMode="auto">
          <a:xfrm>
            <a:off x="0" y="6121400"/>
            <a:ext cx="9144000" cy="736600"/>
            <a:chOff x="0" y="6121400"/>
            <a:chExt cx="9144000" cy="736600"/>
          </a:xfrm>
        </p:grpSpPr>
        <p:sp>
          <p:nvSpPr>
            <p:cNvPr id="3" name="Picture 2" descr="Logo for the Center for IDEA Early Childhood Data Systems (The DaSy Center)"/>
            <p:cNvSpPr>
              <a:spLocks noChangeAspect="1" noChangeArrowheads="1"/>
            </p:cNvSpPr>
            <p:nvPr userDrawn="1"/>
          </p:nvSpPr>
          <p:spPr bwMode="auto">
            <a:xfrm>
              <a:off x="6904038" y="6124575"/>
              <a:ext cx="102076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cxnSp>
          <p:nvCxnSpPr>
            <p:cNvPr id="4" name="Straight Connector 3"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sp>
          <p:nvSpPr>
            <p:cNvPr id="5" name="Picture 6" descr="Logo for the Early Childhood Technical Assistance Center (ECTA Center)"/>
            <p:cNvSpPr>
              <a:spLocks noChangeAspect="1"/>
            </p:cNvSpPr>
            <p:nvPr userDrawn="1"/>
          </p:nvSpPr>
          <p:spPr bwMode="auto">
            <a:xfrm>
              <a:off x="8001000" y="6324600"/>
              <a:ext cx="106362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sp>
        <p:nvSpPr>
          <p:cNvPr id="6" name="Slide Number Placeholder 3"/>
          <p:cNvSpPr>
            <a:spLocks noGrp="1"/>
          </p:cNvSpPr>
          <p:nvPr>
            <p:ph type="sldNum" sz="quarter" idx="10"/>
          </p:nvPr>
        </p:nvSpPr>
        <p:spPr/>
        <p:txBody>
          <a:bodyPr/>
          <a:lstStyle>
            <a:lvl1pPr>
              <a:defRPr>
                <a:latin typeface="Century Gothic" pitchFamily="34" charset="0"/>
              </a:defRPr>
            </a:lvl1pPr>
          </a:lstStyle>
          <a:p>
            <a:pPr>
              <a:defRPr/>
            </a:pPr>
            <a:fld id="{11F16DA9-7C58-453A-A306-FDADCA80BC77}" type="slidenum">
              <a:rPr lang="en-US"/>
              <a:pPr>
                <a:defRPr/>
              </a:pPr>
              <a:t>‹#›</a:t>
            </a:fld>
            <a:endParaRPr lang="en-US" dirty="0"/>
          </a:p>
        </p:txBody>
      </p:sp>
    </p:spTree>
    <p:extLst>
      <p:ext uri="{BB962C8B-B14F-4D97-AF65-F5344CB8AC3E}">
        <p14:creationId xmlns:p14="http://schemas.microsoft.com/office/powerpoint/2010/main" val="272495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3" descr="&quot; &quot;"/>
          <p:cNvGrpSpPr>
            <a:grpSpLocks/>
          </p:cNvGrpSpPr>
          <p:nvPr userDrawn="1"/>
        </p:nvGrpSpPr>
        <p:grpSpPr bwMode="auto">
          <a:xfrm>
            <a:off x="0" y="6121400"/>
            <a:ext cx="9144000" cy="736600"/>
            <a:chOff x="0" y="6121400"/>
            <a:chExt cx="9144000" cy="736600"/>
          </a:xfrm>
        </p:grpSpPr>
        <p:sp>
          <p:nvSpPr>
            <p:cNvPr id="6" name="Picture 2" descr="Logo for the Center for IDEA Early Childhood Data Systems (The DaSy Center)"/>
            <p:cNvSpPr>
              <a:spLocks noChangeAspect="1" noChangeArrowheads="1"/>
            </p:cNvSpPr>
            <p:nvPr userDrawn="1"/>
          </p:nvSpPr>
          <p:spPr bwMode="auto">
            <a:xfrm>
              <a:off x="6904038" y="6124575"/>
              <a:ext cx="102076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cxnSp>
          <p:nvCxnSpPr>
            <p:cNvPr id="7" name="Straight Connector 6"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sp>
          <p:nvSpPr>
            <p:cNvPr id="8" name="Picture 6" descr="Logo for the Early Childhood Technical Assistance Center (ECTA Center)"/>
            <p:cNvSpPr>
              <a:spLocks noChangeAspect="1"/>
            </p:cNvSpPr>
            <p:nvPr userDrawn="1"/>
          </p:nvSpPr>
          <p:spPr bwMode="auto">
            <a:xfrm>
              <a:off x="8001000" y="6324600"/>
              <a:ext cx="106362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Clr>
                <a:srgbClr val="154578"/>
              </a:buClr>
              <a:buFont typeface="Arial" panose="020B0604020202020204" pitchFamily="34" charset="0"/>
              <a:buChar char="•"/>
              <a:defRPr sz="3200">
                <a:solidFill>
                  <a:srgbClr val="154578"/>
                </a:solidFill>
              </a:defRPr>
            </a:lvl1pPr>
            <a:lvl2pPr marL="742950" indent="-285750">
              <a:buClr>
                <a:srgbClr val="56A0D3"/>
              </a:buClr>
              <a:buFont typeface="Calibri" panose="020F0502020204030204" pitchFamily="34" charset="0"/>
              <a:buChar char="–"/>
              <a:defRPr sz="2800">
                <a:solidFill>
                  <a:srgbClr val="154578"/>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3"/>
          <p:cNvSpPr>
            <a:spLocks noGrp="1"/>
          </p:cNvSpPr>
          <p:nvPr>
            <p:ph type="sldNum" sz="quarter" idx="10"/>
          </p:nvPr>
        </p:nvSpPr>
        <p:spPr/>
        <p:txBody>
          <a:bodyPr/>
          <a:lstStyle>
            <a:lvl1pPr>
              <a:defRPr>
                <a:latin typeface="Century Gothic" pitchFamily="34" charset="0"/>
              </a:defRPr>
            </a:lvl1pPr>
          </a:lstStyle>
          <a:p>
            <a:pPr>
              <a:defRPr/>
            </a:pPr>
            <a:fld id="{3560A13A-D1FA-43CC-9DC6-782AB88692F2}" type="slidenum">
              <a:rPr lang="en-US"/>
              <a:pPr>
                <a:defRPr/>
              </a:pPr>
              <a:t>‹#›</a:t>
            </a:fld>
            <a:endParaRPr lang="en-US" dirty="0"/>
          </a:p>
        </p:txBody>
      </p:sp>
    </p:spTree>
    <p:extLst>
      <p:ext uri="{BB962C8B-B14F-4D97-AF65-F5344CB8AC3E}">
        <p14:creationId xmlns:p14="http://schemas.microsoft.com/office/powerpoint/2010/main" val="380358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3" descr="&quot; &quot;"/>
          <p:cNvGrpSpPr>
            <a:grpSpLocks/>
          </p:cNvGrpSpPr>
          <p:nvPr userDrawn="1"/>
        </p:nvGrpSpPr>
        <p:grpSpPr bwMode="auto">
          <a:xfrm>
            <a:off x="0" y="6121400"/>
            <a:ext cx="9144000" cy="736600"/>
            <a:chOff x="0" y="6121400"/>
            <a:chExt cx="9144000" cy="736600"/>
          </a:xfrm>
        </p:grpSpPr>
        <p:sp>
          <p:nvSpPr>
            <p:cNvPr id="6" name="Picture 2" descr="Logo for the Center for IDEA Early Childhood Data Systems (The DaSy Center)"/>
            <p:cNvSpPr>
              <a:spLocks noChangeAspect="1" noChangeArrowheads="1"/>
            </p:cNvSpPr>
            <p:nvPr userDrawn="1"/>
          </p:nvSpPr>
          <p:spPr bwMode="auto">
            <a:xfrm>
              <a:off x="6904038" y="6124575"/>
              <a:ext cx="102076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cxnSp>
          <p:nvCxnSpPr>
            <p:cNvPr id="7" name="Straight Connector 6"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sp>
          <p:nvSpPr>
            <p:cNvPr id="8" name="Picture 6" descr="Logo for the Early Childhood Technical Assistance Center (ECTA Center)"/>
            <p:cNvSpPr>
              <a:spLocks noChangeAspect="1"/>
            </p:cNvSpPr>
            <p:nvPr userDrawn="1"/>
          </p:nvSpPr>
          <p:spPr bwMode="auto">
            <a:xfrm>
              <a:off x="8001000" y="6324600"/>
              <a:ext cx="106362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3"/>
          <p:cNvSpPr>
            <a:spLocks noGrp="1"/>
          </p:cNvSpPr>
          <p:nvPr>
            <p:ph type="sldNum" sz="quarter" idx="10"/>
          </p:nvPr>
        </p:nvSpPr>
        <p:spPr/>
        <p:txBody>
          <a:bodyPr/>
          <a:lstStyle>
            <a:lvl1pPr>
              <a:defRPr>
                <a:latin typeface="Century Gothic" pitchFamily="34" charset="0"/>
              </a:defRPr>
            </a:lvl1pPr>
          </a:lstStyle>
          <a:p>
            <a:pPr>
              <a:defRPr/>
            </a:pPr>
            <a:fld id="{FA1B4904-41C3-4E42-9409-6AB8381DA0A0}" type="slidenum">
              <a:rPr lang="en-US"/>
              <a:pPr>
                <a:defRPr/>
              </a:pPr>
              <a:t>‹#›</a:t>
            </a:fld>
            <a:endParaRPr lang="en-US" dirty="0"/>
          </a:p>
        </p:txBody>
      </p:sp>
    </p:spTree>
    <p:extLst>
      <p:ext uri="{BB962C8B-B14F-4D97-AF65-F5344CB8AC3E}">
        <p14:creationId xmlns:p14="http://schemas.microsoft.com/office/powerpoint/2010/main" val="3449576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3" descr="&quot; &quot;"/>
          <p:cNvGrpSpPr>
            <a:grpSpLocks/>
          </p:cNvGrpSpPr>
          <p:nvPr userDrawn="1"/>
        </p:nvGrpSpPr>
        <p:grpSpPr bwMode="auto">
          <a:xfrm>
            <a:off x="0" y="6121400"/>
            <a:ext cx="9144000" cy="736600"/>
            <a:chOff x="0" y="6121400"/>
            <a:chExt cx="9144000" cy="736600"/>
          </a:xfrm>
        </p:grpSpPr>
        <p:sp>
          <p:nvSpPr>
            <p:cNvPr id="5" name="Picture 2" descr="Logo for the Center for IDEA Early Childhood Data Systems (The DaSy Center)"/>
            <p:cNvSpPr>
              <a:spLocks noChangeAspect="1" noChangeArrowheads="1"/>
            </p:cNvSpPr>
            <p:nvPr userDrawn="1"/>
          </p:nvSpPr>
          <p:spPr bwMode="auto">
            <a:xfrm>
              <a:off x="6904038" y="6124575"/>
              <a:ext cx="102076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cxnSp>
          <p:nvCxnSpPr>
            <p:cNvPr id="6" name="Straight Connector 5"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sp>
          <p:nvSpPr>
            <p:cNvPr id="7" name="Picture 6" descr="Logo for the Early Childhood Technical Assistance Center (ECTA Center)"/>
            <p:cNvSpPr>
              <a:spLocks noChangeAspect="1"/>
            </p:cNvSpPr>
            <p:nvPr userDrawn="1"/>
          </p:nvSpPr>
          <p:spPr bwMode="auto">
            <a:xfrm>
              <a:off x="8001000" y="6324600"/>
              <a:ext cx="106362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Clr>
                <a:srgbClr val="154578"/>
              </a:buClr>
              <a:buFont typeface="Arial" panose="020B0604020202020204" pitchFamily="34" charset="0"/>
              <a:buChar char="•"/>
              <a:defRPr>
                <a:solidFill>
                  <a:srgbClr val="154578"/>
                </a:solidFill>
              </a:defRPr>
            </a:lvl1pPr>
            <a:lvl2pPr marL="742950" indent="-285750">
              <a:buClr>
                <a:srgbClr val="56A0D3"/>
              </a:buClr>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sp>
        <p:nvSpPr>
          <p:cNvPr id="8" name="Slide Number Placeholder 3"/>
          <p:cNvSpPr>
            <a:spLocks noGrp="1"/>
          </p:cNvSpPr>
          <p:nvPr>
            <p:ph type="sldNum" sz="quarter" idx="10"/>
          </p:nvPr>
        </p:nvSpPr>
        <p:spPr/>
        <p:txBody>
          <a:bodyPr/>
          <a:lstStyle>
            <a:lvl1pPr>
              <a:defRPr>
                <a:latin typeface="Century Gothic" pitchFamily="34" charset="0"/>
              </a:defRPr>
            </a:lvl1pPr>
          </a:lstStyle>
          <a:p>
            <a:pPr>
              <a:defRPr/>
            </a:pPr>
            <a:fld id="{A20379B1-8307-47C5-8B0E-BF89224F1C4F}" type="slidenum">
              <a:rPr lang="en-US"/>
              <a:pPr>
                <a:defRPr/>
              </a:pPr>
              <a:t>‹#›</a:t>
            </a:fld>
            <a:endParaRPr lang="en-US" dirty="0"/>
          </a:p>
        </p:txBody>
      </p:sp>
    </p:spTree>
    <p:extLst>
      <p:ext uri="{BB962C8B-B14F-4D97-AF65-F5344CB8AC3E}">
        <p14:creationId xmlns:p14="http://schemas.microsoft.com/office/powerpoint/2010/main" val="3847640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3" descr="&quot; &quot;"/>
          <p:cNvGrpSpPr>
            <a:grpSpLocks/>
          </p:cNvGrpSpPr>
          <p:nvPr userDrawn="1"/>
        </p:nvGrpSpPr>
        <p:grpSpPr bwMode="auto">
          <a:xfrm>
            <a:off x="0" y="6121400"/>
            <a:ext cx="9144000" cy="736600"/>
            <a:chOff x="0" y="6121400"/>
            <a:chExt cx="9144000" cy="736600"/>
          </a:xfrm>
        </p:grpSpPr>
        <p:sp>
          <p:nvSpPr>
            <p:cNvPr id="5" name="Picture 2" descr="Logo for the Center for IDEA Early Childhood Data Systems (The DaSy Center)"/>
            <p:cNvSpPr>
              <a:spLocks noChangeAspect="1" noChangeArrowheads="1"/>
            </p:cNvSpPr>
            <p:nvPr userDrawn="1"/>
          </p:nvSpPr>
          <p:spPr bwMode="auto">
            <a:xfrm>
              <a:off x="6904038" y="6124575"/>
              <a:ext cx="102076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cxnSp>
          <p:nvCxnSpPr>
            <p:cNvPr id="6" name="Straight Connector 5"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sp>
          <p:nvSpPr>
            <p:cNvPr id="7" name="Picture 6" descr="Logo for the Early Childhood Technical Assistance Center (ECTA Center)"/>
            <p:cNvSpPr>
              <a:spLocks noChangeAspect="1"/>
            </p:cNvSpPr>
            <p:nvPr userDrawn="1"/>
          </p:nvSpPr>
          <p:spPr bwMode="auto">
            <a:xfrm>
              <a:off x="8001000" y="6324600"/>
              <a:ext cx="106362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Clr>
                <a:srgbClr val="154578"/>
              </a:buClr>
              <a:buFont typeface="Arial" panose="020B0604020202020204" pitchFamily="34" charset="0"/>
              <a:buChar char="•"/>
              <a:defRPr>
                <a:solidFill>
                  <a:srgbClr val="154578"/>
                </a:solidFill>
              </a:defRPr>
            </a:lvl1pPr>
            <a:lvl2pPr marL="742950" indent="-285750">
              <a:buClr>
                <a:srgbClr val="56A0D3"/>
              </a:buClr>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sp>
        <p:nvSpPr>
          <p:cNvPr id="8" name="Slide Number Placeholder 3"/>
          <p:cNvSpPr>
            <a:spLocks noGrp="1"/>
          </p:cNvSpPr>
          <p:nvPr>
            <p:ph type="sldNum" sz="quarter" idx="10"/>
          </p:nvPr>
        </p:nvSpPr>
        <p:spPr/>
        <p:txBody>
          <a:bodyPr/>
          <a:lstStyle>
            <a:lvl1pPr>
              <a:defRPr>
                <a:latin typeface="Century Gothic" pitchFamily="34" charset="0"/>
              </a:defRPr>
            </a:lvl1pPr>
          </a:lstStyle>
          <a:p>
            <a:pPr>
              <a:defRPr/>
            </a:pPr>
            <a:fld id="{FE9B4A60-D753-4206-88E5-8BD60C02FC75}" type="slidenum">
              <a:rPr lang="en-US"/>
              <a:pPr>
                <a:defRPr/>
              </a:pPr>
              <a:t>‹#›</a:t>
            </a:fld>
            <a:endParaRPr lang="en-US" dirty="0"/>
          </a:p>
        </p:txBody>
      </p:sp>
    </p:spTree>
    <p:extLst>
      <p:ext uri="{BB962C8B-B14F-4D97-AF65-F5344CB8AC3E}">
        <p14:creationId xmlns:p14="http://schemas.microsoft.com/office/powerpoint/2010/main" val="323121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v2">
    <p:spTree>
      <p:nvGrpSpPr>
        <p:cNvPr id="1" name=""/>
        <p:cNvGrpSpPr/>
        <p:nvPr/>
      </p:nvGrpSpPr>
      <p:grpSpPr>
        <a:xfrm>
          <a:off x="0" y="0"/>
          <a:ext cx="0" cy="0"/>
          <a:chOff x="0" y="0"/>
          <a:chExt cx="0" cy="0"/>
        </a:xfrm>
      </p:grpSpPr>
      <p:sp>
        <p:nvSpPr>
          <p:cNvPr id="5" name="Subtitle 2"/>
          <p:cNvSpPr txBox="1">
            <a:spLocks/>
          </p:cNvSpPr>
          <p:nvPr userDrawn="1"/>
        </p:nvSpPr>
        <p:spPr>
          <a:xfrm>
            <a:off x="838200" y="3886200"/>
            <a:ext cx="6705600" cy="1216025"/>
          </a:xfrm>
          <a:prstGeom prst="rect">
            <a:avLst/>
          </a:prstGeom>
        </p:spPr>
        <p:txBody>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auto">
              <a:spcAft>
                <a:spcPts val="0"/>
              </a:spcAft>
              <a:defRPr/>
            </a:pPr>
            <a:endParaRPr lang="en-US" sz="4000" dirty="0"/>
          </a:p>
        </p:txBody>
      </p:sp>
      <p:grpSp>
        <p:nvGrpSpPr>
          <p:cNvPr id="6" name="Group 4" descr="The Center for IDEA Early Childhood Data Systems (The DaSy Center) and the Early Childhood Technical Assistance Center (ECTA Center)"/>
          <p:cNvGrpSpPr>
            <a:grpSpLocks/>
          </p:cNvGrpSpPr>
          <p:nvPr userDrawn="1"/>
        </p:nvGrpSpPr>
        <p:grpSpPr bwMode="auto">
          <a:xfrm>
            <a:off x="5334000" y="5867400"/>
            <a:ext cx="3705225" cy="990600"/>
            <a:chOff x="5334000" y="5867921"/>
            <a:chExt cx="3705225" cy="990079"/>
          </a:xfrm>
        </p:grpSpPr>
        <p:sp>
          <p:nvSpPr>
            <p:cNvPr id="7" name="Picture 5"/>
            <p:cNvSpPr>
              <a:spLocks noChangeAspect="1"/>
            </p:cNvSpPr>
            <p:nvPr userDrawn="1"/>
          </p:nvSpPr>
          <p:spPr bwMode="auto">
            <a:xfrm>
              <a:off x="6553200" y="6248721"/>
              <a:ext cx="2486025" cy="541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sp>
          <p:nvSpPr>
            <p:cNvPr id="8" name="Picture 6"/>
            <p:cNvSpPr>
              <a:spLocks noChangeAspect="1"/>
            </p:cNvSpPr>
            <p:nvPr userDrawn="1"/>
          </p:nvSpPr>
          <p:spPr bwMode="auto">
            <a:xfrm>
              <a:off x="5334000" y="5867921"/>
              <a:ext cx="1158875" cy="990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sp>
        <p:nvSpPr>
          <p:cNvPr id="9" name="Rectangle 8" descr="&quot; &quot;"/>
          <p:cNvSpPr/>
          <p:nvPr userDrawn="1"/>
        </p:nvSpPr>
        <p:spPr>
          <a:xfrm>
            <a:off x="-457200" y="-304800"/>
            <a:ext cx="5029200" cy="1603375"/>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0" name="Rectangle 9" descr="&quot; &quot;"/>
          <p:cNvSpPr/>
          <p:nvPr userDrawn="1"/>
        </p:nvSpPr>
        <p:spPr>
          <a:xfrm>
            <a:off x="3200400" y="-304800"/>
            <a:ext cx="5943600" cy="1603375"/>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11"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95925" y="-76200"/>
            <a:ext cx="18192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0"/>
          <p:cNvPicPr>
            <a:picLocks noChangeAspect="1"/>
          </p:cNvPicPr>
          <p:nvPr userDrawn="1"/>
        </p:nvPicPr>
        <p:blipFill>
          <a:blip r:embed="rId3">
            <a:extLst>
              <a:ext uri="{28A0092B-C50C-407E-A947-70E740481C1C}">
                <a14:useLocalDpi xmlns:a14="http://schemas.microsoft.com/office/drawing/2010/main" val="0"/>
              </a:ext>
            </a:extLst>
          </a:blip>
          <a:srcRect r="20961"/>
          <a:stretch>
            <a:fillRect/>
          </a:stretch>
        </p:blipFill>
        <p:spPr bwMode="auto">
          <a:xfrm>
            <a:off x="7593013" y="-73025"/>
            <a:ext cx="16271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154578"/>
                </a:solidFill>
                <a:latin typeface="Century Gothic" panose="020B0502020202020204" pitchFamily="34" charset="0"/>
              </a:defRPr>
            </a:lvl2pPr>
          </a:lstStyle>
          <a:p>
            <a:pPr lvl="1"/>
            <a:r>
              <a:rPr lang="en-US" dirty="0" smtClean="0"/>
              <a:t>Click to edit Master title</a:t>
            </a:r>
            <a:endParaRPr lang="en-US" dirty="0"/>
          </a:p>
        </p:txBody>
      </p:sp>
    </p:spTree>
    <p:extLst>
      <p:ext uri="{BB962C8B-B14F-4D97-AF65-F5344CB8AC3E}">
        <p14:creationId xmlns:p14="http://schemas.microsoft.com/office/powerpoint/2010/main" val="210945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3" descr="&quot; &quot;"/>
          <p:cNvGrpSpPr>
            <a:grpSpLocks/>
          </p:cNvGrpSpPr>
          <p:nvPr userDrawn="1"/>
        </p:nvGrpSpPr>
        <p:grpSpPr bwMode="auto">
          <a:xfrm>
            <a:off x="0" y="6121400"/>
            <a:ext cx="9144000" cy="736600"/>
            <a:chOff x="0" y="6121400"/>
            <a:chExt cx="9144000" cy="736600"/>
          </a:xfrm>
        </p:grpSpPr>
        <p:sp>
          <p:nvSpPr>
            <p:cNvPr id="5" name="Picture 2" descr="Logo for the Center for IDEA Early Childhood Data Systems (The DaSy Center)"/>
            <p:cNvSpPr>
              <a:spLocks noChangeAspect="1" noChangeArrowheads="1"/>
            </p:cNvSpPr>
            <p:nvPr userDrawn="1"/>
          </p:nvSpPr>
          <p:spPr bwMode="auto">
            <a:xfrm>
              <a:off x="6904038" y="6124575"/>
              <a:ext cx="102076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cxnSp>
          <p:nvCxnSpPr>
            <p:cNvPr id="6" name="Straight Connector 5"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sp>
          <p:nvSpPr>
            <p:cNvPr id="7" name="Picture 6" descr="Logo for the Early Childhood Technical Assistance Center (ECTA Center)"/>
            <p:cNvSpPr>
              <a:spLocks noChangeAspect="1"/>
            </p:cNvSpPr>
            <p:nvPr userDrawn="1"/>
          </p:nvSpPr>
          <p:spPr bwMode="auto">
            <a:xfrm>
              <a:off x="8001000" y="6324600"/>
              <a:ext cx="106362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grpSp>
        <p:nvGrpSpPr>
          <p:cNvPr id="8" name="Group 7"/>
          <p:cNvGrpSpPr>
            <a:grpSpLocks/>
          </p:cNvGrpSpPr>
          <p:nvPr userDrawn="1"/>
        </p:nvGrpSpPr>
        <p:grpSpPr bwMode="auto">
          <a:xfrm>
            <a:off x="0" y="-1143000"/>
            <a:ext cx="9144000" cy="1371600"/>
            <a:chOff x="0" y="-1143000"/>
            <a:chExt cx="9144000" cy="1371600"/>
          </a:xfrm>
        </p:grpSpPr>
        <p:sp>
          <p:nvSpPr>
            <p:cNvPr id="9" name="Rectangle 8" descr="&quot; &quot;"/>
            <p:cNvSpPr/>
            <p:nvPr userDrawn="1"/>
          </p:nvSpPr>
          <p:spPr>
            <a:xfrm>
              <a:off x="0" y="-1143000"/>
              <a:ext cx="4572000" cy="1371600"/>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0" name="Rectangle 9" descr="&quot; &quot;"/>
            <p:cNvSpPr/>
            <p:nvPr userDrawn="1"/>
          </p:nvSpPr>
          <p:spPr>
            <a:xfrm>
              <a:off x="3200400" y="-1143000"/>
              <a:ext cx="5943600" cy="1371600"/>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Clr>
                <a:srgbClr val="154578"/>
              </a:buClr>
              <a:buFont typeface="Arial" panose="020B0604020202020204" pitchFamily="34" charset="0"/>
              <a:buChar char="•"/>
              <a:defRPr>
                <a:solidFill>
                  <a:srgbClr val="154578"/>
                </a:solidFill>
              </a:defRPr>
            </a:lvl1pPr>
            <a:lvl2pPr marL="742950" indent="-285750">
              <a:buClr>
                <a:srgbClr val="56A0D3"/>
              </a:buClr>
              <a:buFont typeface="Calibri" panose="020F0502020204030204" pitchFamily="34" charset="0"/>
              <a:buChar char="–"/>
              <a:defRPr>
                <a:solidFill>
                  <a:srgbClr val="154578"/>
                </a:solidFill>
              </a:defRPr>
            </a:lvl2pPr>
            <a:lvl3pPr>
              <a:buClr>
                <a:srgbClr val="56A0D3"/>
              </a:buClr>
              <a:defRPr/>
            </a:lvl3pPr>
            <a:lvl4pPr>
              <a:buClr>
                <a:srgbClr val="56A0D3"/>
              </a:buClr>
              <a:defRPr/>
            </a:lvl4pPr>
            <a:lvl5pPr>
              <a:buClr>
                <a:srgbClr val="56A0D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descr="&quot; &quot;"/>
          <p:cNvSpPr>
            <a:spLocks noGrp="1"/>
          </p:cNvSpPr>
          <p:nvPr>
            <p:ph type="title"/>
          </p:nvPr>
        </p:nvSpPr>
        <p:spPr>
          <a:xfrm>
            <a:off x="457200" y="274638"/>
            <a:ext cx="8229600" cy="1143000"/>
          </a:xfrm>
          <a:prstGeom prst="rect">
            <a:avLst/>
          </a:prstGeom>
          <a:ln w="12700">
            <a:noFill/>
          </a:ln>
        </p:spPr>
        <p:txBody>
          <a:bodyPr/>
          <a:lstStyle>
            <a:lvl1pPr>
              <a:defRPr>
                <a:latin typeface="Century Gothic" pitchFamily="34" charset="0"/>
              </a:defRPr>
            </a:lvl1pPr>
          </a:lstStyle>
          <a:p>
            <a:r>
              <a:rPr lang="en-US" dirty="0" smtClean="0"/>
              <a:t>Click to edit Master title style</a:t>
            </a:r>
            <a:endParaRPr lang="en-US" dirty="0"/>
          </a:p>
        </p:txBody>
      </p:sp>
      <p:sp>
        <p:nvSpPr>
          <p:cNvPr id="11" name="Slide Number Placeholder 3"/>
          <p:cNvSpPr>
            <a:spLocks noGrp="1"/>
          </p:cNvSpPr>
          <p:nvPr>
            <p:ph type="sldNum" sz="quarter" idx="10"/>
          </p:nvPr>
        </p:nvSpPr>
        <p:spPr/>
        <p:txBody>
          <a:bodyPr/>
          <a:lstStyle>
            <a:lvl1pPr>
              <a:defRPr>
                <a:latin typeface="Century Gothic" pitchFamily="34" charset="0"/>
              </a:defRPr>
            </a:lvl1pPr>
          </a:lstStyle>
          <a:p>
            <a:pPr>
              <a:defRPr/>
            </a:pPr>
            <a:fld id="{24C50D16-D6FC-46EF-B9AD-C35025F77987}" type="slidenum">
              <a:rPr lang="en-US"/>
              <a:pPr>
                <a:defRPr/>
              </a:pPr>
              <a:t>‹#›</a:t>
            </a:fld>
            <a:endParaRPr lang="en-US" dirty="0"/>
          </a:p>
        </p:txBody>
      </p:sp>
    </p:spTree>
    <p:extLst>
      <p:ext uri="{BB962C8B-B14F-4D97-AF65-F5344CB8AC3E}">
        <p14:creationId xmlns:p14="http://schemas.microsoft.com/office/powerpoint/2010/main" val="1529272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grpSp>
        <p:nvGrpSpPr>
          <p:cNvPr id="3" name="Group 3"/>
          <p:cNvGrpSpPr>
            <a:grpSpLocks/>
          </p:cNvGrpSpPr>
          <p:nvPr userDrawn="1"/>
        </p:nvGrpSpPr>
        <p:grpSpPr bwMode="auto">
          <a:xfrm>
            <a:off x="0" y="-1143000"/>
            <a:ext cx="9144000" cy="1371600"/>
            <a:chOff x="0" y="-1143000"/>
            <a:chExt cx="9144000" cy="1371600"/>
          </a:xfrm>
        </p:grpSpPr>
        <p:sp>
          <p:nvSpPr>
            <p:cNvPr id="4" name="Rectangle 3" descr="&quot; &quot;"/>
            <p:cNvSpPr/>
            <p:nvPr userDrawn="1"/>
          </p:nvSpPr>
          <p:spPr>
            <a:xfrm>
              <a:off x="0" y="-1143000"/>
              <a:ext cx="4572000" cy="1371600"/>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5" name="Rectangle 4" descr="&quot; &quot;"/>
            <p:cNvSpPr/>
            <p:nvPr userDrawn="1"/>
          </p:nvSpPr>
          <p:spPr>
            <a:xfrm>
              <a:off x="3200400" y="-1143000"/>
              <a:ext cx="5943600" cy="1371600"/>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sp>
        <p:nvSpPr>
          <p:cNvPr id="2" name="Title 1"/>
          <p:cNvSpPr>
            <a:spLocks noGrp="1"/>
          </p:cNvSpPr>
          <p:nvPr>
            <p:ph type="title"/>
          </p:nvPr>
        </p:nvSpPr>
        <p:spPr>
          <a:noFill/>
          <a:ln w="12700">
            <a:noFill/>
          </a:ln>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6" name="Slide Number Placeholder 3"/>
          <p:cNvSpPr>
            <a:spLocks noGrp="1"/>
          </p:cNvSpPr>
          <p:nvPr>
            <p:ph type="sldNum" sz="quarter" idx="10"/>
          </p:nvPr>
        </p:nvSpPr>
        <p:spPr/>
        <p:txBody>
          <a:bodyPr/>
          <a:lstStyle>
            <a:lvl1pPr>
              <a:defRPr>
                <a:latin typeface="Century Gothic" pitchFamily="34" charset="0"/>
              </a:defRPr>
            </a:lvl1pPr>
          </a:lstStyle>
          <a:p>
            <a:pPr>
              <a:defRPr/>
            </a:pPr>
            <a:fld id="{94363CB0-C3C6-4BE6-952A-1C39C3F87D80}" type="slidenum">
              <a:rPr lang="en-US"/>
              <a:pPr>
                <a:defRPr/>
              </a:pPr>
              <a:t>‹#›</a:t>
            </a:fld>
            <a:endParaRPr lang="en-US" dirty="0"/>
          </a:p>
        </p:txBody>
      </p:sp>
    </p:spTree>
    <p:extLst>
      <p:ext uri="{BB962C8B-B14F-4D97-AF65-F5344CB8AC3E}">
        <p14:creationId xmlns:p14="http://schemas.microsoft.com/office/powerpoint/2010/main" val="4132393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grpSp>
        <p:nvGrpSpPr>
          <p:cNvPr id="5" name="Group 3"/>
          <p:cNvGrpSpPr>
            <a:grpSpLocks/>
          </p:cNvGrpSpPr>
          <p:nvPr userDrawn="1"/>
        </p:nvGrpSpPr>
        <p:grpSpPr bwMode="auto">
          <a:xfrm>
            <a:off x="0" y="-1143000"/>
            <a:ext cx="9144000" cy="1371600"/>
            <a:chOff x="0" y="-1143000"/>
            <a:chExt cx="9144000" cy="1371600"/>
          </a:xfrm>
        </p:grpSpPr>
        <p:sp>
          <p:nvSpPr>
            <p:cNvPr id="6" name="Rectangle 5" descr="&quot; &quot;"/>
            <p:cNvSpPr/>
            <p:nvPr userDrawn="1"/>
          </p:nvSpPr>
          <p:spPr>
            <a:xfrm>
              <a:off x="0" y="-1143000"/>
              <a:ext cx="4572000" cy="1371600"/>
            </a:xfrm>
            <a:prstGeom prst="rect">
              <a:avLst/>
            </a:prstGeom>
            <a:solidFill>
              <a:srgbClr val="154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7" name="Rectangle 6" descr="&quot; &quot;"/>
            <p:cNvSpPr/>
            <p:nvPr userDrawn="1"/>
          </p:nvSpPr>
          <p:spPr>
            <a:xfrm>
              <a:off x="3200400" y="-1143000"/>
              <a:ext cx="5943600" cy="1371600"/>
            </a:xfrm>
            <a:prstGeom prst="rect">
              <a:avLst/>
            </a:prstGeom>
            <a:solidFill>
              <a:srgbClr val="56A0D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grpSp>
        <p:nvGrpSpPr>
          <p:cNvPr id="8" name="Group 6" descr="&quot; &quot;"/>
          <p:cNvGrpSpPr>
            <a:grpSpLocks/>
          </p:cNvGrpSpPr>
          <p:nvPr userDrawn="1"/>
        </p:nvGrpSpPr>
        <p:grpSpPr bwMode="auto">
          <a:xfrm>
            <a:off x="0" y="6121400"/>
            <a:ext cx="9144000" cy="736600"/>
            <a:chOff x="0" y="6121400"/>
            <a:chExt cx="9144000" cy="736600"/>
          </a:xfrm>
        </p:grpSpPr>
        <p:sp>
          <p:nvSpPr>
            <p:cNvPr id="9" name="Picture 2" descr="Logo for the Center for IDEA Early Childhood Data Systems (The DaSy Center)"/>
            <p:cNvSpPr>
              <a:spLocks noChangeAspect="1" noChangeArrowheads="1"/>
            </p:cNvSpPr>
            <p:nvPr userDrawn="1"/>
          </p:nvSpPr>
          <p:spPr bwMode="auto">
            <a:xfrm>
              <a:off x="6904038" y="6124575"/>
              <a:ext cx="102076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cxnSp>
          <p:nvCxnSpPr>
            <p:cNvPr id="10" name="Straight Connector 9"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sp>
          <p:nvSpPr>
            <p:cNvPr id="11" name="Picture 9" descr="Logo for the Early Childhood Technical Assistance Center (ECTA Center)"/>
            <p:cNvSpPr>
              <a:spLocks noChangeAspect="1"/>
            </p:cNvSpPr>
            <p:nvPr userDrawn="1"/>
          </p:nvSpPr>
          <p:spPr bwMode="auto">
            <a:xfrm>
              <a:off x="8001000" y="6324600"/>
              <a:ext cx="106362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Clr>
                <a:srgbClr val="154578"/>
              </a:buClr>
              <a:buFont typeface="Arial" panose="020B0604020202020204" pitchFamily="34" charset="0"/>
              <a:buChar char="•"/>
              <a:defRPr>
                <a:solidFill>
                  <a:srgbClr val="154578"/>
                </a:solidFill>
              </a:defRPr>
            </a:lvl1pPr>
            <a:lvl2pPr marL="742950" indent="-285750">
              <a:buClr>
                <a:srgbClr val="56A0D3"/>
              </a:buClr>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sp>
        <p:nvSpPr>
          <p:cNvPr id="12" name="Slide Number Placeholder 3"/>
          <p:cNvSpPr>
            <a:spLocks noGrp="1"/>
          </p:cNvSpPr>
          <p:nvPr>
            <p:ph type="sldNum" sz="quarter" idx="10"/>
          </p:nvPr>
        </p:nvSpPr>
        <p:spPr/>
        <p:txBody>
          <a:bodyPr/>
          <a:lstStyle>
            <a:lvl1pPr>
              <a:defRPr>
                <a:latin typeface="Century Gothic" pitchFamily="34" charset="0"/>
              </a:defRPr>
            </a:lvl1pPr>
          </a:lstStyle>
          <a:p>
            <a:pPr>
              <a:defRPr/>
            </a:pPr>
            <a:fld id="{D1B25630-2B7C-4330-9D37-B00FF5D71D8E}" type="slidenum">
              <a:rPr lang="en-US"/>
              <a:pPr>
                <a:defRPr/>
              </a:pPr>
              <a:t>‹#›</a:t>
            </a:fld>
            <a:endParaRPr lang="en-US" dirty="0"/>
          </a:p>
        </p:txBody>
      </p:sp>
    </p:spTree>
    <p:extLst>
      <p:ext uri="{BB962C8B-B14F-4D97-AF65-F5344CB8AC3E}">
        <p14:creationId xmlns:p14="http://schemas.microsoft.com/office/powerpoint/2010/main" val="382180852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4" name="Group 3" descr="&quot; &quot;"/>
          <p:cNvGrpSpPr>
            <a:grpSpLocks/>
          </p:cNvGrpSpPr>
          <p:nvPr userDrawn="1"/>
        </p:nvGrpSpPr>
        <p:grpSpPr bwMode="auto">
          <a:xfrm>
            <a:off x="0" y="6121400"/>
            <a:ext cx="9144000" cy="736600"/>
            <a:chOff x="0" y="6121400"/>
            <a:chExt cx="9144000" cy="736600"/>
          </a:xfrm>
        </p:grpSpPr>
        <p:sp>
          <p:nvSpPr>
            <p:cNvPr id="5" name="Picture 2" descr="Logo for the Center for IDEA Early Childhood Data Systems (The DaSy Center)"/>
            <p:cNvSpPr>
              <a:spLocks noChangeAspect="1" noChangeArrowheads="1"/>
            </p:cNvSpPr>
            <p:nvPr userDrawn="1"/>
          </p:nvSpPr>
          <p:spPr bwMode="auto">
            <a:xfrm>
              <a:off x="6904038" y="6124575"/>
              <a:ext cx="102076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cxnSp>
          <p:nvCxnSpPr>
            <p:cNvPr id="6" name="Straight Connector 5"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sp>
          <p:nvSpPr>
            <p:cNvPr id="7" name="Picture 6" descr="Logo for the Early Childhood Technical Assistance Center (ECTA Center)"/>
            <p:cNvSpPr>
              <a:spLocks noChangeAspect="1"/>
            </p:cNvSpPr>
            <p:nvPr userDrawn="1"/>
          </p:nvSpPr>
          <p:spPr bwMode="auto">
            <a:xfrm>
              <a:off x="8001000" y="6324600"/>
              <a:ext cx="106362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sp>
        <p:nvSpPr>
          <p:cNvPr id="2" name="Title 1"/>
          <p:cNvSpPr>
            <a:spLocks noGrp="1"/>
          </p:cNvSpPr>
          <p:nvPr>
            <p:ph type="title"/>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smtClean="0"/>
              <a:t>Click to edit Master title style</a:t>
            </a:r>
            <a:endParaRPr lang="en-US" dirty="0"/>
          </a:p>
        </p:txBody>
      </p:sp>
      <p:sp>
        <p:nvSpPr>
          <p:cNvPr id="11" name="Picture Placeholder 10"/>
          <p:cNvSpPr>
            <a:spLocks noGrp="1"/>
          </p:cNvSpPr>
          <p:nvPr>
            <p:ph type="pic" sz="quarter" idx="10"/>
          </p:nvPr>
        </p:nvSpPr>
        <p:spPr>
          <a:xfrm>
            <a:off x="3733800" y="2438400"/>
            <a:ext cx="4495800" cy="3354388"/>
          </a:xfrm>
          <a:prstGeom prst="rect">
            <a:avLst/>
          </a:prstGeom>
        </p:spPr>
        <p:txBody>
          <a:bodyPr/>
          <a:lstStyle>
            <a:lvl1pPr marL="0" indent="0">
              <a:buNone/>
              <a:defRPr/>
            </a:lvl1pPr>
          </a:lstStyle>
          <a:p>
            <a:pPr lvl="0"/>
            <a:r>
              <a:rPr lang="en-US" noProof="0" smtClean="0"/>
              <a:t>Click icon to add picture</a:t>
            </a:r>
            <a:endParaRPr lang="en-US" noProof="0" dirty="0"/>
          </a:p>
        </p:txBody>
      </p:sp>
      <p:sp>
        <p:nvSpPr>
          <p:cNvPr id="8" name="Slide Number Placeholder 3"/>
          <p:cNvSpPr>
            <a:spLocks noGrp="1"/>
          </p:cNvSpPr>
          <p:nvPr>
            <p:ph type="sldNum" sz="quarter" idx="11"/>
          </p:nvPr>
        </p:nvSpPr>
        <p:spPr/>
        <p:txBody>
          <a:bodyPr/>
          <a:lstStyle>
            <a:lvl1pPr>
              <a:defRPr>
                <a:latin typeface="Century Gothic" pitchFamily="34" charset="0"/>
              </a:defRPr>
            </a:lvl1pPr>
          </a:lstStyle>
          <a:p>
            <a:pPr>
              <a:defRPr/>
            </a:pPr>
            <a:fld id="{EF7DE8B0-290A-4C75-935F-FC15DDEE2E08}" type="slidenum">
              <a:rPr lang="en-US"/>
              <a:pPr>
                <a:defRPr/>
              </a:pPr>
              <a:t>‹#›</a:t>
            </a:fld>
            <a:endParaRPr lang="en-US" dirty="0"/>
          </a:p>
        </p:txBody>
      </p:sp>
    </p:spTree>
    <p:extLst>
      <p:ext uri="{BB962C8B-B14F-4D97-AF65-F5344CB8AC3E}">
        <p14:creationId xmlns:p14="http://schemas.microsoft.com/office/powerpoint/2010/main" val="653422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3" descr="&quot; &quot;"/>
          <p:cNvGrpSpPr>
            <a:grpSpLocks/>
          </p:cNvGrpSpPr>
          <p:nvPr userDrawn="1"/>
        </p:nvGrpSpPr>
        <p:grpSpPr bwMode="auto">
          <a:xfrm>
            <a:off x="0" y="6121400"/>
            <a:ext cx="9144000" cy="736600"/>
            <a:chOff x="0" y="6121400"/>
            <a:chExt cx="9144000" cy="736600"/>
          </a:xfrm>
        </p:grpSpPr>
        <p:sp>
          <p:nvSpPr>
            <p:cNvPr id="6" name="Picture 2" descr="Logo for the Center for IDEA Early Childhood Data Systems (The DaSy Center)"/>
            <p:cNvSpPr>
              <a:spLocks noChangeAspect="1" noChangeArrowheads="1"/>
            </p:cNvSpPr>
            <p:nvPr userDrawn="1"/>
          </p:nvSpPr>
          <p:spPr bwMode="auto">
            <a:xfrm>
              <a:off x="6904038" y="6124575"/>
              <a:ext cx="102076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cxnSp>
          <p:nvCxnSpPr>
            <p:cNvPr id="7" name="Straight Connector 6"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sp>
          <p:nvSpPr>
            <p:cNvPr id="8" name="Picture 6" descr="Logo for the Early Childhood Technical Assistance Center (ECTA Center)"/>
            <p:cNvSpPr>
              <a:spLocks noChangeAspect="1"/>
            </p:cNvSpPr>
            <p:nvPr userDrawn="1"/>
          </p:nvSpPr>
          <p:spPr bwMode="auto">
            <a:xfrm>
              <a:off x="8001000" y="6324600"/>
              <a:ext cx="106362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9" name="Slide Number Placeholder 3"/>
          <p:cNvSpPr>
            <a:spLocks noGrp="1"/>
          </p:cNvSpPr>
          <p:nvPr>
            <p:ph type="sldNum" sz="quarter" idx="10"/>
          </p:nvPr>
        </p:nvSpPr>
        <p:spPr/>
        <p:txBody>
          <a:bodyPr/>
          <a:lstStyle>
            <a:lvl1pPr>
              <a:defRPr>
                <a:latin typeface="Century Gothic" pitchFamily="34" charset="0"/>
              </a:defRPr>
            </a:lvl1pPr>
          </a:lstStyle>
          <a:p>
            <a:pPr>
              <a:defRPr/>
            </a:pPr>
            <a:fld id="{A90258DD-05DB-4A1A-A65B-AAB340868B85}" type="slidenum">
              <a:rPr lang="en-US"/>
              <a:pPr>
                <a:defRPr/>
              </a:pPr>
              <a:t>‹#›</a:t>
            </a:fld>
            <a:endParaRPr lang="en-US" dirty="0"/>
          </a:p>
        </p:txBody>
      </p:sp>
    </p:spTree>
    <p:extLst>
      <p:ext uri="{BB962C8B-B14F-4D97-AF65-F5344CB8AC3E}">
        <p14:creationId xmlns:p14="http://schemas.microsoft.com/office/powerpoint/2010/main" val="386918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3" descr="&quot; &quot;"/>
          <p:cNvGrpSpPr>
            <a:grpSpLocks/>
          </p:cNvGrpSpPr>
          <p:nvPr userDrawn="1"/>
        </p:nvGrpSpPr>
        <p:grpSpPr bwMode="auto">
          <a:xfrm>
            <a:off x="0" y="6121400"/>
            <a:ext cx="9144000" cy="736600"/>
            <a:chOff x="0" y="6121400"/>
            <a:chExt cx="9144000" cy="736600"/>
          </a:xfrm>
        </p:grpSpPr>
        <p:sp>
          <p:nvSpPr>
            <p:cNvPr id="8" name="Picture 2" descr="Logo for the Center for IDEA Early Childhood Data Systems (The DaSy Center)"/>
            <p:cNvSpPr>
              <a:spLocks noChangeAspect="1" noChangeArrowheads="1"/>
            </p:cNvSpPr>
            <p:nvPr userDrawn="1"/>
          </p:nvSpPr>
          <p:spPr bwMode="auto">
            <a:xfrm>
              <a:off x="6904038" y="6124575"/>
              <a:ext cx="102076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cxnSp>
          <p:nvCxnSpPr>
            <p:cNvPr id="9" name="Straight Connector 8"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sp>
          <p:nvSpPr>
            <p:cNvPr id="10" name="Picture 6" descr="Logo for the Early Childhood Technical Assistance Center (ECTA Center)"/>
            <p:cNvSpPr>
              <a:spLocks noChangeAspect="1"/>
            </p:cNvSpPr>
            <p:nvPr userDrawn="1"/>
          </p:nvSpPr>
          <p:spPr bwMode="auto">
            <a:xfrm>
              <a:off x="8001000" y="6324600"/>
              <a:ext cx="106362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11" name="Slide Number Placeholder 3"/>
          <p:cNvSpPr>
            <a:spLocks noGrp="1"/>
          </p:cNvSpPr>
          <p:nvPr>
            <p:ph type="sldNum" sz="quarter" idx="10"/>
          </p:nvPr>
        </p:nvSpPr>
        <p:spPr/>
        <p:txBody>
          <a:bodyPr/>
          <a:lstStyle>
            <a:lvl1pPr>
              <a:defRPr>
                <a:latin typeface="Century Gothic" pitchFamily="34" charset="0"/>
              </a:defRPr>
            </a:lvl1pPr>
          </a:lstStyle>
          <a:p>
            <a:pPr>
              <a:defRPr/>
            </a:pPr>
            <a:fld id="{7E486B1C-0BA6-4195-B876-F05851826E6B}" type="slidenum">
              <a:rPr lang="en-US"/>
              <a:pPr>
                <a:defRPr/>
              </a:pPr>
              <a:t>‹#›</a:t>
            </a:fld>
            <a:endParaRPr lang="en-US" dirty="0"/>
          </a:p>
        </p:txBody>
      </p:sp>
    </p:spTree>
    <p:extLst>
      <p:ext uri="{BB962C8B-B14F-4D97-AF65-F5344CB8AC3E}">
        <p14:creationId xmlns:p14="http://schemas.microsoft.com/office/powerpoint/2010/main" val="290638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3" descr="&quot; &quot;"/>
          <p:cNvGrpSpPr>
            <a:grpSpLocks/>
          </p:cNvGrpSpPr>
          <p:nvPr userDrawn="1"/>
        </p:nvGrpSpPr>
        <p:grpSpPr bwMode="auto">
          <a:xfrm>
            <a:off x="0" y="6121400"/>
            <a:ext cx="9144000" cy="736600"/>
            <a:chOff x="0" y="6121400"/>
            <a:chExt cx="9144000" cy="736600"/>
          </a:xfrm>
        </p:grpSpPr>
        <p:sp>
          <p:nvSpPr>
            <p:cNvPr id="4" name="Picture 2" descr="Logo for the Center for IDEA Early Childhood Data Systems (The DaSy Center)"/>
            <p:cNvSpPr>
              <a:spLocks noChangeAspect="1" noChangeArrowheads="1"/>
            </p:cNvSpPr>
            <p:nvPr userDrawn="1"/>
          </p:nvSpPr>
          <p:spPr bwMode="auto">
            <a:xfrm>
              <a:off x="6904038" y="6124575"/>
              <a:ext cx="102076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cxnSp>
          <p:nvCxnSpPr>
            <p:cNvPr id="5" name="Straight Connector 4" descr="&quot; &quot;"/>
            <p:cNvCxnSpPr/>
            <p:nvPr userDrawn="1"/>
          </p:nvCxnSpPr>
          <p:spPr>
            <a:xfrm>
              <a:off x="0" y="6121400"/>
              <a:ext cx="9144000" cy="0"/>
            </a:xfrm>
            <a:prstGeom prst="line">
              <a:avLst/>
            </a:prstGeom>
            <a:ln w="19050">
              <a:solidFill>
                <a:srgbClr val="56A0D3"/>
              </a:solidFill>
            </a:ln>
          </p:spPr>
          <p:style>
            <a:lnRef idx="1">
              <a:schemeClr val="accent1"/>
            </a:lnRef>
            <a:fillRef idx="0">
              <a:schemeClr val="accent1"/>
            </a:fillRef>
            <a:effectRef idx="0">
              <a:schemeClr val="accent1"/>
            </a:effectRef>
            <a:fontRef idx="minor">
              <a:schemeClr val="tx1"/>
            </a:fontRef>
          </p:style>
        </p:cxnSp>
        <p:sp>
          <p:nvSpPr>
            <p:cNvPr id="6" name="Picture 6" descr="Logo for the Early Childhood Technical Assistance Center (ECTA Center)"/>
            <p:cNvSpPr>
              <a:spLocks noChangeAspect="1"/>
            </p:cNvSpPr>
            <p:nvPr userDrawn="1"/>
          </p:nvSpPr>
          <p:spPr bwMode="auto">
            <a:xfrm>
              <a:off x="8001000" y="6324600"/>
              <a:ext cx="106362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endParaRPr lang="en-US" altLang="en-US" smtClean="0"/>
            </a:p>
          </p:txBody>
        </p:sp>
      </p:grpSp>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7" name="Slide Number Placeholder 3"/>
          <p:cNvSpPr>
            <a:spLocks noGrp="1"/>
          </p:cNvSpPr>
          <p:nvPr>
            <p:ph type="sldNum" sz="quarter" idx="10"/>
          </p:nvPr>
        </p:nvSpPr>
        <p:spPr/>
        <p:txBody>
          <a:bodyPr/>
          <a:lstStyle>
            <a:lvl1pPr>
              <a:defRPr>
                <a:latin typeface="Century Gothic" pitchFamily="34" charset="0"/>
              </a:defRPr>
            </a:lvl1pPr>
          </a:lstStyle>
          <a:p>
            <a:pPr>
              <a:defRPr/>
            </a:pPr>
            <a:fld id="{9C088CC3-DB93-472F-A7F6-D5E1DDADA31A}" type="slidenum">
              <a:rPr lang="en-US"/>
              <a:pPr>
                <a:defRPr/>
              </a:pPr>
              <a:t>‹#›</a:t>
            </a:fld>
            <a:endParaRPr lang="en-US" dirty="0"/>
          </a:p>
        </p:txBody>
      </p:sp>
    </p:spTree>
    <p:extLst>
      <p:ext uri="{BB962C8B-B14F-4D97-AF65-F5344CB8AC3E}">
        <p14:creationId xmlns:p14="http://schemas.microsoft.com/office/powerpoint/2010/main" val="362291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 name="Slide Number Placeholder 2"/>
          <p:cNvSpPr>
            <a:spLocks noGrp="1"/>
          </p:cNvSpPr>
          <p:nvPr>
            <p:ph type="sldNum" sz="quarter" idx="4"/>
          </p:nvPr>
        </p:nvSpPr>
        <p:spPr>
          <a:xfrm>
            <a:off x="457200" y="6327775"/>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800">
                <a:solidFill>
                  <a:schemeClr val="tx1"/>
                </a:solidFill>
                <a:latin typeface="Century Schoolbook" pitchFamily="18" charset="0"/>
              </a:defRPr>
            </a:lvl1pPr>
          </a:lstStyle>
          <a:p>
            <a:pPr>
              <a:defRPr/>
            </a:pPr>
            <a:fld id="{B013E366-A6B3-4039-81DC-28C24B53B3A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3600" b="1" kern="1200">
          <a:solidFill>
            <a:srgbClr val="154578"/>
          </a:solidFill>
          <a:latin typeface="+mj-lt"/>
          <a:ea typeface="+mj-ea"/>
          <a:cs typeface="+mj-cs"/>
        </a:defRPr>
      </a:lvl1pPr>
      <a:lvl2pPr algn="l" rtl="0" eaLnBrk="0" fontAlgn="base" hangingPunct="0">
        <a:spcBef>
          <a:spcPct val="0"/>
        </a:spcBef>
        <a:spcAft>
          <a:spcPct val="0"/>
        </a:spcAft>
        <a:defRPr sz="3600" b="1">
          <a:solidFill>
            <a:srgbClr val="154578"/>
          </a:solidFill>
          <a:latin typeface="Calibri" panose="020F0502020204030204" pitchFamily="34" charset="0"/>
        </a:defRPr>
      </a:lvl2pPr>
      <a:lvl3pPr algn="l" rtl="0" eaLnBrk="0" fontAlgn="base" hangingPunct="0">
        <a:spcBef>
          <a:spcPct val="0"/>
        </a:spcBef>
        <a:spcAft>
          <a:spcPct val="0"/>
        </a:spcAft>
        <a:defRPr sz="3600" b="1">
          <a:solidFill>
            <a:srgbClr val="154578"/>
          </a:solidFill>
          <a:latin typeface="Calibri" panose="020F0502020204030204" pitchFamily="34" charset="0"/>
        </a:defRPr>
      </a:lvl3pPr>
      <a:lvl4pPr algn="l" rtl="0" eaLnBrk="0" fontAlgn="base" hangingPunct="0">
        <a:spcBef>
          <a:spcPct val="0"/>
        </a:spcBef>
        <a:spcAft>
          <a:spcPct val="0"/>
        </a:spcAft>
        <a:defRPr sz="3600" b="1">
          <a:solidFill>
            <a:srgbClr val="154578"/>
          </a:solidFill>
          <a:latin typeface="Calibri" panose="020F0502020204030204" pitchFamily="34" charset="0"/>
        </a:defRPr>
      </a:lvl4pPr>
      <a:lvl5pPr algn="l" rtl="0" eaLnBrk="0" fontAlgn="base" hangingPunct="0">
        <a:spcBef>
          <a:spcPct val="0"/>
        </a:spcBef>
        <a:spcAft>
          <a:spcPct val="0"/>
        </a:spcAft>
        <a:defRPr sz="3600" b="1">
          <a:solidFill>
            <a:srgbClr val="154578"/>
          </a:solidFill>
          <a:latin typeface="Calibri" panose="020F0502020204030204" pitchFamily="34" charset="0"/>
        </a:defRPr>
      </a:lvl5pPr>
      <a:lvl6pPr marL="457200" algn="l" rtl="0" fontAlgn="base">
        <a:spcBef>
          <a:spcPct val="0"/>
        </a:spcBef>
        <a:spcAft>
          <a:spcPct val="0"/>
        </a:spcAft>
        <a:defRPr sz="3600" b="1">
          <a:solidFill>
            <a:srgbClr val="154578"/>
          </a:solidFill>
          <a:latin typeface="Calibri" panose="020F0502020204030204" pitchFamily="34" charset="0"/>
        </a:defRPr>
      </a:lvl6pPr>
      <a:lvl7pPr marL="914400" algn="l" rtl="0" fontAlgn="base">
        <a:spcBef>
          <a:spcPct val="0"/>
        </a:spcBef>
        <a:spcAft>
          <a:spcPct val="0"/>
        </a:spcAft>
        <a:defRPr sz="3600" b="1">
          <a:solidFill>
            <a:srgbClr val="154578"/>
          </a:solidFill>
          <a:latin typeface="Calibri" panose="020F0502020204030204" pitchFamily="34" charset="0"/>
        </a:defRPr>
      </a:lvl7pPr>
      <a:lvl8pPr marL="1371600" algn="l" rtl="0" fontAlgn="base">
        <a:spcBef>
          <a:spcPct val="0"/>
        </a:spcBef>
        <a:spcAft>
          <a:spcPct val="0"/>
        </a:spcAft>
        <a:defRPr sz="3600" b="1">
          <a:solidFill>
            <a:srgbClr val="154578"/>
          </a:solidFill>
          <a:latin typeface="Calibri" panose="020F0502020204030204" pitchFamily="34" charset="0"/>
        </a:defRPr>
      </a:lvl8pPr>
      <a:lvl9pPr marL="1828800" algn="l" rtl="0" fontAlgn="base">
        <a:spcBef>
          <a:spcPct val="0"/>
        </a:spcBef>
        <a:spcAft>
          <a:spcPct val="0"/>
        </a:spcAft>
        <a:defRPr sz="3600" b="1">
          <a:solidFill>
            <a:srgbClr val="154578"/>
          </a:solidFill>
          <a:latin typeface="Calibri" panose="020F0502020204030204" pitchFamily="34" charset="0"/>
        </a:defRPr>
      </a:lvl9pPr>
    </p:titleStyle>
    <p:bodyStyle>
      <a:lvl1pPr marL="342900" indent="-342900" algn="l" rtl="0" eaLnBrk="0" fontAlgn="base" hangingPunct="0">
        <a:spcBef>
          <a:spcPct val="20000"/>
        </a:spcBef>
        <a:spcAft>
          <a:spcPct val="0"/>
        </a:spcAft>
        <a:buClr>
          <a:srgbClr val="ED3532"/>
        </a:buClr>
        <a:buFont typeface="Arial" panose="020B0604020202020204" pitchFamily="34" charset="0"/>
        <a:buChar char="•"/>
        <a:defRPr sz="2800" kern="1200">
          <a:solidFill>
            <a:srgbClr val="404040"/>
          </a:solidFill>
          <a:latin typeface="+mn-lt"/>
          <a:ea typeface="+mn-ea"/>
          <a:cs typeface="+mn-cs"/>
        </a:defRPr>
      </a:lvl1pPr>
      <a:lvl2pPr marL="742950" indent="-285750" algn="l" rtl="0" eaLnBrk="0" fontAlgn="base" hangingPunct="0">
        <a:spcBef>
          <a:spcPct val="20000"/>
        </a:spcBef>
        <a:spcAft>
          <a:spcPct val="0"/>
        </a:spcAft>
        <a:buClr>
          <a:srgbClr val="ED3532"/>
        </a:buClr>
        <a:buFont typeface="Arial" panose="020B0604020202020204" pitchFamily="34" charset="0"/>
        <a:buChar char="•"/>
        <a:defRPr sz="2400" kern="1200">
          <a:solidFill>
            <a:srgbClr val="404040"/>
          </a:solidFill>
          <a:latin typeface="+mn-lt"/>
          <a:ea typeface="+mn-ea"/>
          <a:cs typeface="+mn-cs"/>
        </a:defRPr>
      </a:lvl2pPr>
      <a:lvl3pPr marL="1143000" indent="-228600" algn="l" rtl="0" eaLnBrk="0" fontAlgn="base" hangingPunct="0">
        <a:spcBef>
          <a:spcPct val="20000"/>
        </a:spcBef>
        <a:spcAft>
          <a:spcPct val="0"/>
        </a:spcAft>
        <a:buClr>
          <a:srgbClr val="ED3532"/>
        </a:buClr>
        <a:buFont typeface="Arial" panose="020B0604020202020204" pitchFamily="34" charset="0"/>
        <a:buChar char="•"/>
        <a:defRPr sz="2000" kern="1200">
          <a:solidFill>
            <a:srgbClr val="404040"/>
          </a:solidFill>
          <a:latin typeface="+mn-lt"/>
          <a:ea typeface="+mn-ea"/>
          <a:cs typeface="+mn-cs"/>
        </a:defRPr>
      </a:lvl3pPr>
      <a:lvl4pPr marL="1600200" indent="-228600" algn="l" rtl="0" eaLnBrk="0" fontAlgn="base" hangingPunct="0">
        <a:spcBef>
          <a:spcPct val="20000"/>
        </a:spcBef>
        <a:spcAft>
          <a:spcPct val="0"/>
        </a:spcAft>
        <a:buClr>
          <a:srgbClr val="ED3532"/>
        </a:buClr>
        <a:buFont typeface="Arial" panose="020B0604020202020204" pitchFamily="34" charset="0"/>
        <a:buChar char="•"/>
        <a:defRPr kern="1200">
          <a:solidFill>
            <a:srgbClr val="404040"/>
          </a:solidFill>
          <a:latin typeface="+mn-lt"/>
          <a:ea typeface="+mn-ea"/>
          <a:cs typeface="+mn-cs"/>
        </a:defRPr>
      </a:lvl4pPr>
      <a:lvl5pPr marL="2057400" indent="-228600" algn="l" rtl="0" eaLnBrk="0" fontAlgn="base" hangingPunct="0">
        <a:spcBef>
          <a:spcPct val="20000"/>
        </a:spcBef>
        <a:spcAft>
          <a:spcPct val="0"/>
        </a:spcAft>
        <a:buClr>
          <a:srgbClr val="ED3532"/>
        </a:buClr>
        <a:buFont typeface="Arial" panose="020B0604020202020204" pitchFamily="34" charset="0"/>
        <a:buChar char="•"/>
        <a:defRPr kern="1200">
          <a:solidFill>
            <a:srgbClr val="40404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ectacenter.org/~calls/2017/familyengagement.asp"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ectacenter.org/webinars.asp"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Box 6"/>
          <p:cNvSpPr txBox="1">
            <a:spLocks noChangeArrowheads="1"/>
          </p:cNvSpPr>
          <p:nvPr/>
        </p:nvSpPr>
        <p:spPr bwMode="auto">
          <a:xfrm>
            <a:off x="838200" y="1524000"/>
            <a:ext cx="7696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2800" i="1"/>
              <a:t>Engaging Families and Creating Trusting Partnerships to Improve Child and Family Outcomes</a:t>
            </a:r>
            <a:endParaRPr lang="en-US" altLang="en-US" sz="2800"/>
          </a:p>
        </p:txBody>
      </p:sp>
      <p:sp>
        <p:nvSpPr>
          <p:cNvPr id="18435" name="Title 4"/>
          <p:cNvSpPr>
            <a:spLocks noGrp="1"/>
          </p:cNvSpPr>
          <p:nvPr>
            <p:ph type="title"/>
          </p:nvPr>
        </p:nvSpPr>
        <p:spPr>
          <a:xfrm>
            <a:off x="838200" y="2514600"/>
            <a:ext cx="8077200" cy="2217738"/>
          </a:xfrm>
        </p:spPr>
        <p:txBody>
          <a:bodyPr/>
          <a:lstStyle/>
          <a:p>
            <a:r>
              <a:rPr lang="en-US" altLang="en-US" sz="4000" dirty="0" smtClean="0"/>
              <a:t>Infusing Partnership Principles and Practices into Family Engagement Activities</a:t>
            </a:r>
          </a:p>
        </p:txBody>
      </p:sp>
      <p:sp>
        <p:nvSpPr>
          <p:cNvPr id="18434" name="Subtitle 5"/>
          <p:cNvSpPr>
            <a:spLocks noGrp="1"/>
          </p:cNvSpPr>
          <p:nvPr>
            <p:ph type="subTitle" idx="1"/>
          </p:nvPr>
        </p:nvSpPr>
        <p:spPr bwMode="auto">
          <a:xfrm>
            <a:off x="987425" y="5410200"/>
            <a:ext cx="4270375"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dirty="0" smtClean="0"/>
              <a:t>May 24,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3800" dirty="0" smtClean="0"/>
              <a:t>Preliminary Data:</a:t>
            </a:r>
            <a:br>
              <a:rPr lang="en-US" sz="3800" dirty="0" smtClean="0"/>
            </a:br>
            <a:r>
              <a:rPr lang="en-US" sz="3800" dirty="0" smtClean="0"/>
              <a:t>IFSP Quality Rating Tool</a:t>
            </a:r>
            <a:endParaRPr lang="en-US" dirty="0"/>
          </a:p>
        </p:txBody>
      </p:sp>
      <p:graphicFrame>
        <p:nvGraphicFramePr>
          <p:cNvPr id="5" name="Content Placeholder 4" descr="Table displaying preliminary data: IFSP Quality Rating tool"/>
          <p:cNvGraphicFramePr>
            <a:graphicFrameLocks noGrp="1"/>
          </p:cNvGraphicFramePr>
          <p:nvPr>
            <p:ph idx="1"/>
            <p:extLst>
              <p:ext uri="{D42A27DB-BD31-4B8C-83A1-F6EECF244321}">
                <p14:modId xmlns:p14="http://schemas.microsoft.com/office/powerpoint/2010/main" val="2240770035"/>
              </p:ext>
            </p:extLst>
          </p:nvPr>
        </p:nvGraphicFramePr>
        <p:xfrm>
          <a:off x="457200" y="1600200"/>
          <a:ext cx="8229600" cy="20116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815248367"/>
                    </a:ext>
                  </a:extLst>
                </a:gridCol>
                <a:gridCol w="2743200">
                  <a:extLst>
                    <a:ext uri="{9D8B030D-6E8A-4147-A177-3AD203B41FA5}">
                      <a16:colId xmlns:a16="http://schemas.microsoft.com/office/drawing/2014/main" val="1749870787"/>
                    </a:ext>
                  </a:extLst>
                </a:gridCol>
                <a:gridCol w="2743200">
                  <a:extLst>
                    <a:ext uri="{9D8B030D-6E8A-4147-A177-3AD203B41FA5}">
                      <a16:colId xmlns:a16="http://schemas.microsoft.com/office/drawing/2014/main" val="2611429419"/>
                    </a:ext>
                  </a:extLst>
                </a:gridCol>
              </a:tblGrid>
              <a:tr h="1280160">
                <a:tc>
                  <a:txBody>
                    <a:bodyPr/>
                    <a:lstStyle/>
                    <a:p>
                      <a:pPr algn="ctr"/>
                      <a:r>
                        <a:rPr lang="en-US" sz="1800" dirty="0" smtClean="0"/>
                        <a:t>2015 State Average IFSP</a:t>
                      </a:r>
                    </a:p>
                    <a:p>
                      <a:pPr algn="ctr"/>
                      <a:r>
                        <a:rPr lang="en-US" sz="1800" dirty="0" smtClean="0"/>
                        <a:t>Quality Rating</a:t>
                      </a:r>
                    </a:p>
                    <a:p>
                      <a:pPr algn="ctr"/>
                      <a:r>
                        <a:rPr lang="en-US" sz="1800" dirty="0" smtClean="0"/>
                        <a:t>(Baseline – Prior to</a:t>
                      </a:r>
                    </a:p>
                    <a:p>
                      <a:pPr algn="ctr"/>
                      <a:r>
                        <a:rPr lang="en-US" sz="1800" dirty="0" smtClean="0"/>
                        <a:t>Identification of Cohort)</a:t>
                      </a:r>
                      <a:endParaRPr lang="en-US" sz="1800" dirty="0"/>
                    </a:p>
                  </a:txBody>
                  <a:tcPr/>
                </a:tc>
                <a:tc>
                  <a:txBody>
                    <a:bodyPr/>
                    <a:lstStyle/>
                    <a:p>
                      <a:pPr algn="ctr"/>
                      <a:r>
                        <a:rPr lang="en-US" sz="1800" dirty="0" smtClean="0"/>
                        <a:t>2017 State Average IFSP</a:t>
                      </a:r>
                    </a:p>
                    <a:p>
                      <a:pPr algn="ctr"/>
                      <a:r>
                        <a:rPr lang="en-US" sz="1800" dirty="0" smtClean="0"/>
                        <a:t>Quality Rating</a:t>
                      </a:r>
                    </a:p>
                    <a:p>
                      <a:pPr algn="ctr"/>
                      <a:r>
                        <a:rPr lang="en-US" sz="1800" dirty="0" smtClean="0"/>
                        <a:t>(Excluding Cohort)</a:t>
                      </a:r>
                      <a:endParaRPr lang="en-US" sz="1800" dirty="0"/>
                    </a:p>
                  </a:txBody>
                  <a:tcPr/>
                </a:tc>
                <a:tc>
                  <a:txBody>
                    <a:bodyPr/>
                    <a:lstStyle/>
                    <a:p>
                      <a:pPr algn="ctr"/>
                      <a:r>
                        <a:rPr lang="en-US" sz="1800" dirty="0" smtClean="0"/>
                        <a:t>2017 Initial Cohort</a:t>
                      </a:r>
                    </a:p>
                    <a:p>
                      <a:pPr algn="ctr"/>
                      <a:r>
                        <a:rPr lang="en-US" sz="1800" dirty="0" smtClean="0"/>
                        <a:t>Average IFSP Quality </a:t>
                      </a:r>
                    </a:p>
                    <a:p>
                      <a:pPr algn="ctr"/>
                      <a:r>
                        <a:rPr lang="en-US" sz="1800" dirty="0" smtClean="0"/>
                        <a:t>Rating</a:t>
                      </a:r>
                      <a:endParaRPr lang="en-US" sz="1800" dirty="0"/>
                    </a:p>
                  </a:txBody>
                  <a:tcPr/>
                </a:tc>
                <a:extLst>
                  <a:ext uri="{0D108BD9-81ED-4DB2-BD59-A6C34878D82A}">
                    <a16:rowId xmlns:a16="http://schemas.microsoft.com/office/drawing/2014/main" val="1037102855"/>
                  </a:ext>
                </a:extLst>
              </a:tr>
              <a:tr h="731520">
                <a:tc>
                  <a:txBody>
                    <a:bodyPr/>
                    <a:lstStyle/>
                    <a:p>
                      <a:pPr algn="ctr"/>
                      <a:r>
                        <a:rPr lang="en-US" sz="2400" b="1" dirty="0" smtClean="0"/>
                        <a:t>17.96</a:t>
                      </a:r>
                      <a:endParaRPr lang="en-US" sz="2400" b="1" dirty="0"/>
                    </a:p>
                  </a:txBody>
                  <a:tcPr anchor="ctr"/>
                </a:tc>
                <a:tc>
                  <a:txBody>
                    <a:bodyPr/>
                    <a:lstStyle/>
                    <a:p>
                      <a:pPr algn="ctr"/>
                      <a:r>
                        <a:rPr lang="en-US" sz="2400" b="1" dirty="0" smtClean="0"/>
                        <a:t>15.24</a:t>
                      </a:r>
                      <a:endParaRPr lang="en-US" sz="2400" b="1" dirty="0"/>
                    </a:p>
                  </a:txBody>
                  <a:tcPr anchor="ctr"/>
                </a:tc>
                <a:tc>
                  <a:txBody>
                    <a:bodyPr/>
                    <a:lstStyle/>
                    <a:p>
                      <a:pPr algn="ctr"/>
                      <a:r>
                        <a:rPr lang="en-US" sz="2400" b="1" dirty="0" smtClean="0">
                          <a:solidFill>
                            <a:srgbClr val="39B54A"/>
                          </a:solidFill>
                        </a:rPr>
                        <a:t>40.50</a:t>
                      </a:r>
                      <a:endParaRPr lang="en-US" sz="2400" b="1" dirty="0">
                        <a:solidFill>
                          <a:srgbClr val="39B54A"/>
                        </a:solidFill>
                      </a:endParaRPr>
                    </a:p>
                  </a:txBody>
                  <a:tcPr anchor="ctr"/>
                </a:tc>
                <a:extLst>
                  <a:ext uri="{0D108BD9-81ED-4DB2-BD59-A6C34878D82A}">
                    <a16:rowId xmlns:a16="http://schemas.microsoft.com/office/drawing/2014/main" val="2827186196"/>
                  </a:ext>
                </a:extLst>
              </a:tr>
            </a:tbl>
          </a:graphicData>
        </a:graphic>
      </p:graphicFrame>
      <p:sp>
        <p:nvSpPr>
          <p:cNvPr id="35858" name="Rectangle 7"/>
          <p:cNvSpPr>
            <a:spLocks noChangeArrowheads="1"/>
          </p:cNvSpPr>
          <p:nvPr/>
        </p:nvSpPr>
        <p:spPr bwMode="auto">
          <a:xfrm>
            <a:off x="475593" y="3794442"/>
            <a:ext cx="8077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b="1" dirty="0"/>
              <a:t>Note: “High-quality” on Outcome Assessment Tool (OAT) is a rating between 32-51. </a:t>
            </a:r>
            <a:endParaRPr lang="en-US" altLang="en-US" sz="1400" b="1" dirty="0">
              <a:solidFill>
                <a:srgbClr val="4F81BD"/>
              </a:solidFill>
            </a:endParaRPr>
          </a:p>
          <a:p>
            <a:endParaRPr lang="en-US" altLang="en-US" b="1" dirty="0">
              <a:solidFill>
                <a:srgbClr val="4F81BD"/>
              </a:solidFill>
            </a:endParaRPr>
          </a:p>
          <a:p>
            <a:endParaRPr lang="en-US" altLang="en-US" b="1" dirty="0">
              <a:solidFill>
                <a:srgbClr val="4F81BD"/>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5794CF-B76C-4C19-9A39-BE788C866777}" type="slidenum">
              <a:rPr lang="en-US" altLang="en-US" smtClean="0">
                <a:latin typeface="Century Gothic" panose="020B0502020202020204" pitchFamily="34" charset="0"/>
              </a:rPr>
              <a:pPr fontAlgn="base">
                <a:spcBef>
                  <a:spcPct val="0"/>
                </a:spcBef>
                <a:spcAft>
                  <a:spcPct val="0"/>
                </a:spcAft>
              </a:pPr>
              <a:t>11</a:t>
            </a:fld>
            <a:endParaRPr lang="en-US" altLang="en-US" smtClean="0">
              <a:latin typeface="Century Gothic" panose="020B0502020202020204" pitchFamily="34" charset="0"/>
            </a:endParaRPr>
          </a:p>
        </p:txBody>
      </p:sp>
      <p:sp>
        <p:nvSpPr>
          <p:cNvPr id="37891" name="Title 5"/>
          <p:cNvSpPr>
            <a:spLocks noGrp="1"/>
          </p:cNvSpPr>
          <p:nvPr>
            <p:ph type="title"/>
          </p:nvPr>
        </p:nvSpPr>
        <p:spPr>
          <a:ln w="9525"/>
          <a:extLs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r>
              <a:rPr lang="en-US" altLang="en-US" dirty="0" smtClean="0"/>
              <a:t>Online Webinar Resources</a:t>
            </a:r>
          </a:p>
        </p:txBody>
      </p:sp>
      <p:sp>
        <p:nvSpPr>
          <p:cNvPr id="37890" name="Content Placeholder 6"/>
          <p:cNvSpPr>
            <a:spLocks noGrp="1"/>
          </p:cNvSpPr>
          <p:nvPr>
            <p:ph idx="1"/>
          </p:nvPr>
        </p:nvSpPr>
        <p:spPr bwMode="auto">
          <a:xfrm>
            <a:off x="228600" y="1600200"/>
            <a:ext cx="8686800" cy="304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eaLnBrk="1" hangingPunct="1">
              <a:lnSpc>
                <a:spcPct val="200000"/>
              </a:lnSpc>
              <a:buFont typeface="Arial" panose="020B0604020202020204" pitchFamily="34" charset="0"/>
              <a:buNone/>
            </a:pPr>
            <a:r>
              <a:rPr lang="en-US" altLang="en-US" dirty="0" smtClean="0">
                <a:hlinkClick r:id="rId3" tooltip="Engaging Families and Creating Trusting Partnerships to Improve Child and Family Outcomes"/>
              </a:rPr>
              <a:t>http://ectacenter.org/~calls/2017/familyengagement.asp  </a:t>
            </a:r>
            <a:endParaRPr lang="en-US" altLang="en-US" dirty="0" smtClean="0"/>
          </a:p>
          <a:p>
            <a:pPr marL="0" indent="0" algn="ctr" eaLnBrk="1" hangingPunct="1">
              <a:spcBef>
                <a:spcPts val="2400"/>
              </a:spcBef>
              <a:buFont typeface="Arial" panose="020B0604020202020204" pitchFamily="34" charset="0"/>
              <a:buNone/>
            </a:pPr>
            <a:r>
              <a:rPr lang="en-US" altLang="en-US" sz="3200" dirty="0" smtClean="0"/>
              <a:t>PowerPoint</a:t>
            </a:r>
          </a:p>
          <a:p>
            <a:pPr marL="0" indent="0" algn="ctr" eaLnBrk="1" hangingPunct="1">
              <a:buFont typeface="Arial" panose="020B0604020202020204" pitchFamily="34" charset="0"/>
              <a:buNone/>
            </a:pPr>
            <a:r>
              <a:rPr lang="en-US" altLang="en-US" sz="3200" dirty="0" smtClean="0"/>
              <a:t>Handouts</a:t>
            </a:r>
          </a:p>
          <a:p>
            <a:pPr marL="0" indent="0" algn="ctr" eaLnBrk="1" hangingPunct="1">
              <a:buFont typeface="Arial" panose="020B0604020202020204" pitchFamily="34" charset="0"/>
              <a:buNone/>
            </a:pPr>
            <a:r>
              <a:rPr lang="en-US" altLang="en-US" sz="3200" dirty="0" smtClean="0"/>
              <a:t>Suggestions for Follow-up Reflection/Discussion</a:t>
            </a:r>
          </a:p>
          <a:p>
            <a:pPr marL="0" indent="0" algn="ctr" eaLnBrk="1" hangingPunct="1">
              <a:buFont typeface="Arial" panose="020B0604020202020204" pitchFamily="34" charset="0"/>
              <a:buNone/>
            </a:pPr>
            <a:r>
              <a:rPr lang="en-US" altLang="en-US" sz="3200" dirty="0" smtClean="0"/>
              <a:t>Resources and References</a:t>
            </a:r>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EE5F75A-8988-437D-AE4E-6E94E3844BAE}" type="slidenum">
              <a:rPr lang="en-US" altLang="en-US" smtClean="0">
                <a:latin typeface="Century Gothic" panose="020B0502020202020204" pitchFamily="34" charset="0"/>
              </a:rPr>
              <a:pPr fontAlgn="base">
                <a:spcBef>
                  <a:spcPct val="0"/>
                </a:spcBef>
                <a:spcAft>
                  <a:spcPct val="0"/>
                </a:spcAft>
              </a:pPr>
              <a:t>12</a:t>
            </a:fld>
            <a:endParaRPr lang="en-US" altLang="en-US" smtClean="0">
              <a:latin typeface="Century Gothic" panose="020B0502020202020204" pitchFamily="34" charset="0"/>
            </a:endParaRPr>
          </a:p>
        </p:txBody>
      </p:sp>
      <p:sp>
        <p:nvSpPr>
          <p:cNvPr id="39939" name="Title 2"/>
          <p:cNvSpPr>
            <a:spLocks noGrp="1"/>
          </p:cNvSpPr>
          <p:nvPr>
            <p:ph type="title"/>
          </p:nvPr>
        </p:nvSpPr>
        <p:spPr>
          <a:ln w="9525"/>
          <a:extLst>
            <a:ext uri="{91240B29-F687-4F45-9708-019B960494DF}">
              <a14:hiddenLine xmlns:a14="http://schemas.microsoft.com/office/drawing/2010/main" w="12700">
                <a:solidFill>
                  <a:srgbClr val="000000"/>
                </a:solidFill>
                <a:miter lim="800000"/>
                <a:headEnd/>
                <a:tailEnd/>
              </a14:hiddenLine>
            </a:ext>
          </a:extLst>
        </p:spPr>
        <p:txBody>
          <a:bodyPr/>
          <a:lstStyle/>
          <a:p>
            <a:pPr algn="ctr" eaLnBrk="1" hangingPunct="1"/>
            <a:r>
              <a:rPr lang="en-US" altLang="en-US" dirty="0" smtClean="0">
                <a:solidFill>
                  <a:srgbClr val="39B54A"/>
                </a:solidFill>
              </a:rPr>
              <a:t>Register </a:t>
            </a:r>
            <a:r>
              <a:rPr lang="en-US" altLang="en-US" dirty="0" smtClean="0">
                <a:solidFill>
                  <a:srgbClr val="39B54A"/>
                </a:solidFill>
              </a:rPr>
              <a:t>for the Next Webinar!</a:t>
            </a:r>
          </a:p>
        </p:txBody>
      </p:sp>
      <p:sp>
        <p:nvSpPr>
          <p:cNvPr id="39938" name="Content Placeholder 1"/>
          <p:cNvSpPr>
            <a:spLocks noGrp="1"/>
          </p:cNvSpPr>
          <p:nvPr>
            <p:ph idx="1"/>
          </p:nvPr>
        </p:nvSpPr>
        <p:spPr bwMode="auto">
          <a:xfrm>
            <a:off x="457200" y="1600200"/>
            <a:ext cx="82296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eaLnBrk="1" hangingPunct="1">
              <a:buFont typeface="Arial" panose="020B0604020202020204" pitchFamily="34" charset="0"/>
              <a:buNone/>
            </a:pPr>
            <a:r>
              <a:rPr lang="en-US" altLang="en-US" sz="3200" b="1" dirty="0" smtClean="0"/>
              <a:t>More on Infusing Partnership Principles and Practices into Family Engagement Activities </a:t>
            </a:r>
          </a:p>
          <a:p>
            <a:pPr marL="0" indent="0" algn="ctr" eaLnBrk="1" hangingPunct="1">
              <a:buFont typeface="Arial" panose="020B0604020202020204" pitchFamily="34" charset="0"/>
              <a:buNone/>
            </a:pPr>
            <a:r>
              <a:rPr lang="en-US" altLang="en-US" sz="3200" b="1" dirty="0" smtClean="0">
                <a:solidFill>
                  <a:srgbClr val="56A0D3"/>
                </a:solidFill>
              </a:rPr>
              <a:t>Wed., June 21st, 3-4 p.m. ET</a:t>
            </a:r>
          </a:p>
          <a:p>
            <a:pPr marL="0" indent="0" algn="ctr" eaLnBrk="1" hangingPunct="1">
              <a:buFont typeface="Arial" panose="020B0604020202020204" pitchFamily="34" charset="0"/>
              <a:buNone/>
            </a:pPr>
            <a:endParaRPr lang="en-US" altLang="en-US" b="1" dirty="0" smtClean="0"/>
          </a:p>
          <a:p>
            <a:pPr marL="0" indent="0" algn="ctr" eaLnBrk="1" hangingPunct="1">
              <a:buFont typeface="Arial" panose="020B0604020202020204" pitchFamily="34" charset="0"/>
              <a:buNone/>
            </a:pPr>
            <a:r>
              <a:rPr lang="en-US" altLang="en-US" b="1" dirty="0" smtClean="0"/>
              <a:t>Register at: </a:t>
            </a:r>
          </a:p>
          <a:p>
            <a:pPr marL="0" indent="0" algn="ctr" eaLnBrk="1" hangingPunct="1">
              <a:buFont typeface="Arial" panose="020B0604020202020204" pitchFamily="34" charset="0"/>
              <a:buNone/>
            </a:pPr>
            <a:r>
              <a:rPr lang="en-US" altLang="en-US" dirty="0" smtClean="0">
                <a:hlinkClick r:id="rId3"/>
              </a:rPr>
              <a:t>http://</a:t>
            </a:r>
            <a:r>
              <a:rPr lang="en-US" altLang="en-US" dirty="0" smtClean="0">
                <a:hlinkClick r:id="rId3" tooltip="ECTA Center Webinars"/>
              </a:rPr>
              <a:t>ectacenter.org/webinars.asp</a:t>
            </a:r>
            <a:r>
              <a:rPr lang="en-US" altLang="en-US"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7"/>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4D2389B-556F-4B76-86E1-91E1ABB5BD77}" type="slidenum">
              <a:rPr lang="en-US" altLang="en-US" smtClean="0">
                <a:latin typeface="Century Gothic" panose="020B0502020202020204" pitchFamily="34" charset="0"/>
              </a:rPr>
              <a:pPr fontAlgn="base">
                <a:spcBef>
                  <a:spcPct val="0"/>
                </a:spcBef>
                <a:spcAft>
                  <a:spcPct val="0"/>
                </a:spcAft>
              </a:pPr>
              <a:t>13</a:t>
            </a:fld>
            <a:endParaRPr lang="en-US" altLang="en-US" smtClean="0">
              <a:latin typeface="Century Gothic" panose="020B0502020202020204" pitchFamily="34" charset="0"/>
            </a:endParaRPr>
          </a:p>
        </p:txBody>
      </p:sp>
      <p:sp>
        <p:nvSpPr>
          <p:cNvPr id="41987" name="Content Placeholder 2"/>
          <p:cNvSpPr>
            <a:spLocks noGrp="1"/>
          </p:cNvSpPr>
          <p:nvPr>
            <p:ph idx="1"/>
          </p:nvPr>
        </p:nvSpPr>
        <p:spPr bwMode="auto">
          <a:xfrm>
            <a:off x="990600" y="1752600"/>
            <a:ext cx="72390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Font typeface="Arial" panose="020B0604020202020204" pitchFamily="34" charset="0"/>
              <a:buNone/>
            </a:pPr>
            <a:r>
              <a:rPr lang="en-US" altLang="en-US" sz="1800" dirty="0" smtClean="0"/>
              <a:t>The contents of this tool and guidance were developed under grants from the U.S. Department of Education, #H326P120002 and #H373Z120002. However, those contents do not necessarily represent the policy of the U.S. Department of Education, and you should not assume endorsement by the Federal Government. Project Officers: Meredith </a:t>
            </a:r>
            <a:r>
              <a:rPr lang="en-US" altLang="en-US" sz="1800" dirty="0" err="1" smtClean="0"/>
              <a:t>Miceli</a:t>
            </a:r>
            <a:r>
              <a:rPr lang="en-US" altLang="en-US" sz="1800" dirty="0" smtClean="0"/>
              <a:t>, </a:t>
            </a:r>
            <a:r>
              <a:rPr lang="en-US" altLang="en-US" sz="1800" dirty="0" err="1" smtClean="0"/>
              <a:t>Richelle</a:t>
            </a:r>
            <a:r>
              <a:rPr lang="en-US" altLang="en-US" sz="1800" dirty="0" smtClean="0"/>
              <a:t> Davis, and Julia Martin </a:t>
            </a:r>
            <a:r>
              <a:rPr lang="en-US" altLang="en-US" sz="1800" dirty="0" err="1" smtClean="0"/>
              <a:t>Eile</a:t>
            </a:r>
            <a:r>
              <a:rPr lang="en-US" altLang="en-US" sz="1800" dirty="0" smtClean="0"/>
              <a:t>. </a:t>
            </a:r>
          </a:p>
        </p:txBody>
      </p:sp>
      <p:pic>
        <p:nvPicPr>
          <p:cNvPr id="41988" name="Picture 10" descr="IDEAS that Work. U.S. Office of Special Education Program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95763" y="4295775"/>
            <a:ext cx="1062037"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mtClean="0">
                <a:latin typeface="Century Gothic" panose="020B0502020202020204" pitchFamily="34" charset="0"/>
              </a:rPr>
              <a:t>2</a:t>
            </a:r>
          </a:p>
        </p:txBody>
      </p:sp>
      <p:sp>
        <p:nvSpPr>
          <p:cNvPr id="20483" name="Title 3"/>
          <p:cNvSpPr>
            <a:spLocks noGrp="1"/>
          </p:cNvSpPr>
          <p:nvPr>
            <p:ph type="title"/>
          </p:nvPr>
        </p:nvSpPr>
        <p:spPr>
          <a:ln w="9525"/>
          <a:extLs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r>
              <a:rPr lang="en-US" altLang="en-US" dirty="0" smtClean="0"/>
              <a:t>Today’s Presenters/Facilitators</a:t>
            </a:r>
          </a:p>
        </p:txBody>
      </p:sp>
      <p:sp>
        <p:nvSpPr>
          <p:cNvPr id="5" name="Content Placeholder 4"/>
          <p:cNvSpPr>
            <a:spLocks noGrp="1"/>
          </p:cNvSpPr>
          <p:nvPr>
            <p:ph idx="1"/>
          </p:nvPr>
        </p:nvSpPr>
        <p:spPr>
          <a:xfrm>
            <a:off x="457200" y="1417638"/>
            <a:ext cx="8229600" cy="4525962"/>
          </a:xfrm>
        </p:spPr>
        <p:txBody>
          <a:bodyPr/>
          <a:lstStyle/>
          <a:p>
            <a:pPr eaLnBrk="1" fontAlgn="auto" hangingPunct="1">
              <a:spcAft>
                <a:spcPts val="0"/>
              </a:spcAft>
              <a:defRPr/>
            </a:pPr>
            <a:r>
              <a:rPr lang="en-US" dirty="0" smtClean="0"/>
              <a:t>Betsy Ayankoya, TA Specialist, ECTA/DaSy Centers</a:t>
            </a:r>
          </a:p>
          <a:p>
            <a:pPr eaLnBrk="1" fontAlgn="auto" hangingPunct="1">
              <a:spcAft>
                <a:spcPts val="0"/>
              </a:spcAft>
              <a:defRPr/>
            </a:pPr>
            <a:r>
              <a:rPr lang="en-US" dirty="0" smtClean="0"/>
              <a:t>Ann and </a:t>
            </a:r>
            <a:r>
              <a:rPr lang="en-US" dirty="0" err="1"/>
              <a:t>Rud</a:t>
            </a:r>
            <a:r>
              <a:rPr lang="en-US" dirty="0"/>
              <a:t> Turnbull, Faculty Fellows, </a:t>
            </a:r>
            <a:r>
              <a:rPr lang="en-US" dirty="0" smtClean="0"/>
              <a:t>UNC/FPG</a:t>
            </a:r>
          </a:p>
          <a:p>
            <a:pPr eaLnBrk="1" fontAlgn="auto" hangingPunct="1">
              <a:spcAft>
                <a:spcPts val="0"/>
              </a:spcAft>
              <a:defRPr/>
            </a:pPr>
            <a:r>
              <a:rPr lang="en-US" dirty="0" smtClean="0"/>
              <a:t>Peggy Kemp, Kansas University/Exec. Director of the Council for Exceptional Children’s Division for Early Childhood</a:t>
            </a:r>
            <a:endParaRPr lang="en-US" dirty="0"/>
          </a:p>
          <a:p>
            <a:pPr eaLnBrk="1" fontAlgn="auto" hangingPunct="1">
              <a:spcAft>
                <a:spcPts val="0"/>
              </a:spcAft>
              <a:defRPr/>
            </a:pPr>
            <a:r>
              <a:rPr lang="en-US" dirty="0" smtClean="0"/>
              <a:t>Lourdes Rivera-</a:t>
            </a:r>
            <a:r>
              <a:rPr lang="en-US" dirty="0" err="1" smtClean="0"/>
              <a:t>Putz</a:t>
            </a:r>
            <a:r>
              <a:rPr lang="en-US" dirty="0" smtClean="0"/>
              <a:t> and Amanda </a:t>
            </a:r>
            <a:r>
              <a:rPr lang="en-US" dirty="0" err="1" smtClean="0"/>
              <a:t>Haught</a:t>
            </a:r>
            <a:r>
              <a:rPr lang="en-US" dirty="0" smtClean="0"/>
              <a:t>, United We Stand of New York</a:t>
            </a:r>
          </a:p>
          <a:p>
            <a:pPr eaLnBrk="1" fontAlgn="auto" hangingPunct="1">
              <a:spcAft>
                <a:spcPts val="0"/>
              </a:spcAft>
              <a:defRPr/>
            </a:pPr>
            <a:r>
              <a:rPr lang="en-US" dirty="0" smtClean="0"/>
              <a:t>Ravyn Hawkins, Program Specialist, Arkansas’ First Connections (Part C/Early Intervention)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8"/>
          <p:cNvSpPr>
            <a:spLocks noGrp="1"/>
          </p:cNvSpPr>
          <p:nvPr>
            <p:ph type="title"/>
          </p:nvPr>
        </p:nvSpPr>
        <p:spPr>
          <a:ln w="9525"/>
          <a:extLs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t>Family Engagement:</a:t>
            </a:r>
            <a:br>
              <a:rPr lang="en-US" altLang="en-US" dirty="0" smtClean="0"/>
            </a:br>
            <a:r>
              <a:rPr lang="en-US" altLang="en-US" dirty="0" smtClean="0"/>
              <a:t>The Why, How, and What</a:t>
            </a:r>
          </a:p>
        </p:txBody>
      </p:sp>
      <p:graphicFrame>
        <p:nvGraphicFramePr>
          <p:cNvPr id="6" name="Diagram 5" descr="Diagram showing the session topics"/>
          <p:cNvGraphicFramePr/>
          <p:nvPr>
            <p:extLst>
              <p:ext uri="{D42A27DB-BD31-4B8C-83A1-F6EECF244321}">
                <p14:modId xmlns:p14="http://schemas.microsoft.com/office/powerpoint/2010/main" val="3800490020"/>
              </p:ext>
            </p:extLst>
          </p:nvPr>
        </p:nvGraphicFramePr>
        <p:xfrm>
          <a:off x="685800" y="1524000"/>
          <a:ext cx="81534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6145AEA-35C0-4B94-BBCF-34F53AAF03F7}" type="slidenum">
              <a:rPr lang="en-US" altLang="en-US" sz="1200" smtClean="0">
                <a:solidFill>
                  <a:srgbClr val="898989"/>
                </a:solidFill>
                <a:latin typeface="Arial" panose="020B0604020202020204" pitchFamily="34" charset="0"/>
                <a:ea typeface="MS PGothic" panose="020B0600070205080204" pitchFamily="34" charset="-128"/>
              </a:rPr>
              <a:pPr fontAlgn="base">
                <a:spcBef>
                  <a:spcPct val="0"/>
                </a:spcBef>
                <a:spcAft>
                  <a:spcPct val="0"/>
                </a:spcAft>
              </a:pPr>
              <a:t>4</a:t>
            </a:fld>
            <a:endParaRPr lang="en-US" altLang="en-US" sz="1200" smtClean="0">
              <a:solidFill>
                <a:srgbClr val="898989"/>
              </a:solidFill>
              <a:latin typeface="Arial" panose="020B0604020202020204" pitchFamily="34" charset="0"/>
              <a:ea typeface="MS PGothic" panose="020B0600070205080204" pitchFamily="34" charset="-128"/>
            </a:endParaRPr>
          </a:p>
        </p:txBody>
      </p:sp>
      <p:sp>
        <p:nvSpPr>
          <p:cNvPr id="9" name="Rounded Rectangle 8" descr="&quot; &quot;"/>
          <p:cNvSpPr/>
          <p:nvPr/>
        </p:nvSpPr>
        <p:spPr>
          <a:xfrm>
            <a:off x="192088" y="414338"/>
            <a:ext cx="8763000" cy="1443037"/>
          </a:xfrm>
          <a:prstGeom prst="roundRect">
            <a:avLst/>
          </a:prstGeom>
          <a:solidFill>
            <a:schemeClr val="bg2"/>
          </a:solidFill>
          <a:ln w="38100" cmpd="sng">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74638" y="609600"/>
            <a:ext cx="8763000" cy="1019175"/>
          </a:xfrm>
        </p:spPr>
        <p:txBody>
          <a:bodyPr>
            <a:normAutofit fontScale="90000"/>
          </a:bodyPr>
          <a:lstStyle/>
          <a:p>
            <a:pPr>
              <a:defRPr/>
            </a:pPr>
            <a:r>
              <a:rPr lang="en-US" i="1" dirty="0"/>
              <a:t>What does a state need to put into </a:t>
            </a:r>
            <a:r>
              <a:rPr lang="en-US" i="1" dirty="0" smtClean="0"/>
              <a:t>place</a:t>
            </a:r>
            <a:br>
              <a:rPr lang="en-US" i="1" dirty="0" smtClean="0"/>
            </a:br>
            <a:r>
              <a:rPr lang="en-US" i="1" dirty="0" smtClean="0"/>
              <a:t>to </a:t>
            </a:r>
            <a:r>
              <a:rPr lang="en-US" i="1" dirty="0"/>
              <a:t>support implementation of effective practices?</a:t>
            </a:r>
          </a:p>
        </p:txBody>
      </p:sp>
      <p:grpSp>
        <p:nvGrpSpPr>
          <p:cNvPr id="6" name="Group 5" descr="This is a graphic that shows what a state needs to put into place to support implementation of effective practices. It begins with an image of the ECTA system framework, which then leads to implementation of effective practices, which then leads to good outcomes for children with disabilities and their families. "/>
          <p:cNvGrpSpPr/>
          <p:nvPr/>
        </p:nvGrpSpPr>
        <p:grpSpPr>
          <a:xfrm>
            <a:off x="0" y="1865312"/>
            <a:ext cx="9067800" cy="4171950"/>
            <a:chOff x="0" y="1865312"/>
            <a:chExt cx="9067800" cy="4171950"/>
          </a:xfrm>
        </p:grpSpPr>
        <p:pic>
          <p:nvPicPr>
            <p:cNvPr id="24582" name="Picture 5" descr="This is a graphic that shows what a state needs to put into place to support implementation of effective practices. It begins with an image of the ECTA system framework, which then leads to implementation of effective practices, which then leads to good outcomes for children with disabilities and their families. "/>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1865312"/>
              <a:ext cx="899160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20"/>
            <p:cNvSpPr txBox="1"/>
            <p:nvPr/>
          </p:nvSpPr>
          <p:spPr>
            <a:xfrm>
              <a:off x="7239000" y="3598862"/>
              <a:ext cx="1752600" cy="1323975"/>
            </a:xfrm>
            <a:prstGeom prst="rect">
              <a:avLst/>
            </a:prstGeom>
            <a:noFill/>
          </p:spPr>
          <p:txBody>
            <a:bodyPr>
              <a:spAutoFit/>
            </a:bodyPr>
            <a:lstStyle/>
            <a:p>
              <a:pPr algn="ctr">
                <a:defRPr/>
              </a:pPr>
              <a:r>
                <a:rPr lang="en-US" sz="1600" b="1" i="1" dirty="0">
                  <a:solidFill>
                    <a:schemeClr val="bg1"/>
                  </a:solidFill>
                  <a:effectLst>
                    <a:outerShdw dist="63500" dir="2700000" algn="tl" rotWithShape="0">
                      <a:schemeClr val="tx2">
                        <a:lumMod val="50000"/>
                      </a:schemeClr>
                    </a:outerShdw>
                  </a:effectLst>
                </a:rPr>
                <a:t>Good outcomes for children with disabilities and their families</a:t>
              </a:r>
            </a:p>
          </p:txBody>
        </p:sp>
        <p:sp>
          <p:nvSpPr>
            <p:cNvPr id="22" name="TextBox 21"/>
            <p:cNvSpPr txBox="1"/>
            <p:nvPr/>
          </p:nvSpPr>
          <p:spPr>
            <a:xfrm>
              <a:off x="7391400" y="2760662"/>
              <a:ext cx="1371600" cy="338138"/>
            </a:xfrm>
            <a:prstGeom prst="rect">
              <a:avLst/>
            </a:prstGeom>
            <a:noFill/>
          </p:spPr>
          <p:txBody>
            <a:bodyPr>
              <a:spAutoFit/>
            </a:bodyPr>
            <a:lstStyle/>
            <a:p>
              <a:pPr algn="ctr">
                <a:defRPr/>
              </a:pPr>
              <a:r>
                <a:rPr lang="en-US" sz="1600" b="1" i="1" dirty="0">
                  <a:solidFill>
                    <a:schemeClr val="accent2">
                      <a:lumMod val="75000"/>
                    </a:schemeClr>
                  </a:solidFill>
                  <a:effectLst>
                    <a:outerShdw dist="63500" dir="2700000" algn="tl" rotWithShape="0">
                      <a:schemeClr val="bg1"/>
                    </a:outerShdw>
                  </a:effectLst>
                </a:rPr>
                <a:t>Result</a:t>
              </a:r>
            </a:p>
          </p:txBody>
        </p:sp>
        <p:sp>
          <p:nvSpPr>
            <p:cNvPr id="20" name="TextBox 19"/>
            <p:cNvSpPr txBox="1"/>
            <p:nvPr/>
          </p:nvSpPr>
          <p:spPr>
            <a:xfrm>
              <a:off x="4572000" y="3587750"/>
              <a:ext cx="1828800" cy="1077912"/>
            </a:xfrm>
            <a:prstGeom prst="rect">
              <a:avLst/>
            </a:prstGeom>
            <a:noFill/>
          </p:spPr>
          <p:txBody>
            <a:bodyPr>
              <a:spAutoFit/>
            </a:bodyPr>
            <a:lstStyle/>
            <a:p>
              <a:pPr algn="ctr">
                <a:defRPr/>
              </a:pPr>
              <a:r>
                <a:rPr lang="en-US" sz="1600" b="1" i="1" dirty="0">
                  <a:solidFill>
                    <a:schemeClr val="bg1"/>
                  </a:solidFill>
                  <a:effectLst>
                    <a:outerShdw dist="63500" dir="2700000" algn="tl" rotWithShape="0">
                      <a:schemeClr val="tx2">
                        <a:lumMod val="50000"/>
                      </a:schemeClr>
                    </a:outerShdw>
                  </a:effectLst>
                </a:rPr>
                <a:t>Implementation</a:t>
              </a:r>
            </a:p>
            <a:p>
              <a:pPr algn="ctr">
                <a:defRPr/>
              </a:pPr>
              <a:r>
                <a:rPr lang="en-US" sz="1600" b="1" i="1" dirty="0">
                  <a:solidFill>
                    <a:schemeClr val="bg1"/>
                  </a:solidFill>
                  <a:effectLst>
                    <a:outerShdw dist="63500" dir="2700000" algn="tl" rotWithShape="0">
                      <a:schemeClr val="tx2">
                        <a:lumMod val="50000"/>
                      </a:schemeClr>
                    </a:outerShdw>
                  </a:effectLst>
                </a:rPr>
                <a:t>of</a:t>
              </a:r>
            </a:p>
            <a:p>
              <a:pPr algn="ctr">
                <a:defRPr/>
              </a:pPr>
              <a:r>
                <a:rPr lang="en-US" sz="1600" b="1" i="1" dirty="0">
                  <a:solidFill>
                    <a:schemeClr val="bg1"/>
                  </a:solidFill>
                  <a:effectLst>
                    <a:outerShdw dist="63500" dir="2700000" algn="tl" rotWithShape="0">
                      <a:schemeClr val="tx2">
                        <a:lumMod val="50000"/>
                      </a:schemeClr>
                    </a:outerShdw>
                  </a:effectLst>
                </a:rPr>
                <a:t>Effective Practices</a:t>
              </a:r>
            </a:p>
          </p:txBody>
        </p:sp>
        <p:sp>
          <p:nvSpPr>
            <p:cNvPr id="13" name="TextBox 12"/>
            <p:cNvSpPr txBox="1"/>
            <p:nvPr/>
          </p:nvSpPr>
          <p:spPr>
            <a:xfrm>
              <a:off x="1447800" y="5503862"/>
              <a:ext cx="1506538" cy="430213"/>
            </a:xfrm>
            <a:prstGeom prst="rect">
              <a:avLst/>
            </a:prstGeom>
            <a:noFill/>
          </p:spPr>
          <p:txBody>
            <a:bodyPr>
              <a:spAutoFit/>
            </a:bodyPr>
            <a:lstStyle/>
            <a:p>
              <a:pPr algn="ctr">
                <a:defRPr/>
              </a:pPr>
              <a:r>
                <a:rPr lang="en-US" sz="1100" b="1" i="1" dirty="0">
                  <a:solidFill>
                    <a:schemeClr val="bg1"/>
                  </a:solidFill>
                  <a:effectLst>
                    <a:outerShdw dist="63500" dir="2700000" algn="tl" rotWithShape="0">
                      <a:schemeClr val="tx2">
                        <a:lumMod val="50000"/>
                      </a:schemeClr>
                    </a:outerShdw>
                  </a:effectLst>
                </a:rPr>
                <a:t>Data</a:t>
              </a:r>
            </a:p>
            <a:p>
              <a:pPr algn="ctr">
                <a:defRPr/>
              </a:pPr>
              <a:r>
                <a:rPr lang="en-US" sz="1100" b="1" i="1" dirty="0">
                  <a:solidFill>
                    <a:schemeClr val="bg1"/>
                  </a:solidFill>
                  <a:effectLst>
                    <a:outerShdw dist="63500" dir="2700000" algn="tl" rotWithShape="0">
                      <a:schemeClr val="tx2">
                        <a:lumMod val="50000"/>
                      </a:schemeClr>
                    </a:outerShdw>
                  </a:effectLst>
                </a:rPr>
                <a:t>System</a:t>
              </a:r>
            </a:p>
          </p:txBody>
        </p:sp>
        <p:sp>
          <p:nvSpPr>
            <p:cNvPr id="14" name="TextBox 13"/>
            <p:cNvSpPr txBox="1"/>
            <p:nvPr/>
          </p:nvSpPr>
          <p:spPr>
            <a:xfrm>
              <a:off x="93663" y="3168650"/>
              <a:ext cx="1506537" cy="430212"/>
            </a:xfrm>
            <a:prstGeom prst="rect">
              <a:avLst/>
            </a:prstGeom>
            <a:noFill/>
          </p:spPr>
          <p:txBody>
            <a:bodyPr>
              <a:spAutoFit/>
            </a:bodyPr>
            <a:lstStyle/>
            <a:p>
              <a:pPr algn="ctr">
                <a:defRPr/>
              </a:pPr>
              <a:r>
                <a:rPr lang="en-US" sz="1100" b="1" i="1" dirty="0">
                  <a:solidFill>
                    <a:schemeClr val="bg1"/>
                  </a:solidFill>
                  <a:effectLst>
                    <a:outerShdw dist="63500" dir="2700000" algn="tl" rotWithShape="0">
                      <a:schemeClr val="tx2">
                        <a:lumMod val="50000"/>
                      </a:schemeClr>
                    </a:outerShdw>
                  </a:effectLst>
                </a:rPr>
                <a:t>Quality</a:t>
              </a:r>
            </a:p>
            <a:p>
              <a:pPr algn="ctr">
                <a:defRPr/>
              </a:pPr>
              <a:r>
                <a:rPr lang="en-US" sz="1100" b="1" i="1" dirty="0">
                  <a:solidFill>
                    <a:schemeClr val="bg1"/>
                  </a:solidFill>
                  <a:effectLst>
                    <a:outerShdw dist="63500" dir="2700000" algn="tl" rotWithShape="0">
                      <a:schemeClr val="tx2">
                        <a:lumMod val="50000"/>
                      </a:schemeClr>
                    </a:outerShdw>
                  </a:effectLst>
                </a:rPr>
                <a:t>Standards</a:t>
              </a:r>
            </a:p>
          </p:txBody>
        </p:sp>
        <p:sp>
          <p:nvSpPr>
            <p:cNvPr id="15" name="TextBox 14"/>
            <p:cNvSpPr txBox="1"/>
            <p:nvPr/>
          </p:nvSpPr>
          <p:spPr>
            <a:xfrm>
              <a:off x="0" y="4741862"/>
              <a:ext cx="1676400" cy="430213"/>
            </a:xfrm>
            <a:prstGeom prst="rect">
              <a:avLst/>
            </a:prstGeom>
            <a:noFill/>
          </p:spPr>
          <p:txBody>
            <a:bodyPr>
              <a:spAutoFit/>
            </a:bodyPr>
            <a:lstStyle/>
            <a:p>
              <a:pPr algn="ctr">
                <a:defRPr/>
              </a:pPr>
              <a:r>
                <a:rPr lang="en-US" sz="1100" b="1" i="1" dirty="0">
                  <a:solidFill>
                    <a:schemeClr val="bg1"/>
                  </a:solidFill>
                  <a:effectLst>
                    <a:outerShdw dist="63500" dir="2700000" algn="tl" rotWithShape="0">
                      <a:schemeClr val="tx2">
                        <a:lumMod val="50000"/>
                      </a:schemeClr>
                    </a:outerShdw>
                  </a:effectLst>
                </a:rPr>
                <a:t>Accountability &amp; Quality Improvement</a:t>
              </a:r>
            </a:p>
          </p:txBody>
        </p:sp>
        <p:sp>
          <p:nvSpPr>
            <p:cNvPr id="16" name="TextBox 15"/>
            <p:cNvSpPr txBox="1"/>
            <p:nvPr/>
          </p:nvSpPr>
          <p:spPr>
            <a:xfrm>
              <a:off x="2819400" y="4741862"/>
              <a:ext cx="1506538" cy="430213"/>
            </a:xfrm>
            <a:prstGeom prst="rect">
              <a:avLst/>
            </a:prstGeom>
            <a:noFill/>
          </p:spPr>
          <p:txBody>
            <a:bodyPr>
              <a:spAutoFit/>
            </a:bodyPr>
            <a:lstStyle/>
            <a:p>
              <a:pPr algn="ctr">
                <a:defRPr/>
              </a:pPr>
              <a:r>
                <a:rPr lang="en-US" sz="1100" b="1" i="1" dirty="0">
                  <a:solidFill>
                    <a:schemeClr val="bg1"/>
                  </a:solidFill>
                  <a:effectLst>
                    <a:outerShdw dist="63500" dir="2700000" algn="tl" rotWithShape="0">
                      <a:schemeClr val="tx2">
                        <a:lumMod val="50000"/>
                      </a:schemeClr>
                    </a:outerShdw>
                  </a:effectLst>
                </a:rPr>
                <a:t>Personnel / Workforce</a:t>
              </a:r>
            </a:p>
          </p:txBody>
        </p:sp>
        <p:sp>
          <p:nvSpPr>
            <p:cNvPr id="17" name="TextBox 16"/>
            <p:cNvSpPr txBox="1"/>
            <p:nvPr/>
          </p:nvSpPr>
          <p:spPr>
            <a:xfrm>
              <a:off x="2819400" y="3260725"/>
              <a:ext cx="1506538" cy="261937"/>
            </a:xfrm>
            <a:prstGeom prst="rect">
              <a:avLst/>
            </a:prstGeom>
            <a:noFill/>
          </p:spPr>
          <p:txBody>
            <a:bodyPr>
              <a:spAutoFit/>
            </a:bodyPr>
            <a:lstStyle/>
            <a:p>
              <a:pPr algn="ctr">
                <a:defRPr/>
              </a:pPr>
              <a:r>
                <a:rPr lang="en-US" sz="1100" b="1" i="1" dirty="0">
                  <a:solidFill>
                    <a:schemeClr val="bg1"/>
                  </a:solidFill>
                  <a:effectLst>
                    <a:outerShdw dist="63500" dir="2700000" algn="tl" rotWithShape="0">
                      <a:schemeClr val="tx2">
                        <a:lumMod val="50000"/>
                      </a:schemeClr>
                    </a:outerShdw>
                  </a:effectLst>
                </a:rPr>
                <a:t>Finance</a:t>
              </a:r>
            </a:p>
          </p:txBody>
        </p:sp>
        <p:sp>
          <p:nvSpPr>
            <p:cNvPr id="18" name="TextBox 17"/>
            <p:cNvSpPr txBox="1"/>
            <p:nvPr/>
          </p:nvSpPr>
          <p:spPr>
            <a:xfrm>
              <a:off x="1447800" y="2498725"/>
              <a:ext cx="1506538" cy="261937"/>
            </a:xfrm>
            <a:prstGeom prst="rect">
              <a:avLst/>
            </a:prstGeom>
            <a:noFill/>
          </p:spPr>
          <p:txBody>
            <a:bodyPr>
              <a:spAutoFit/>
            </a:bodyPr>
            <a:lstStyle/>
            <a:p>
              <a:pPr algn="ctr">
                <a:defRPr/>
              </a:pPr>
              <a:r>
                <a:rPr lang="en-US" sz="1100" b="1" i="1" dirty="0">
                  <a:solidFill>
                    <a:schemeClr val="bg1"/>
                  </a:solidFill>
                  <a:effectLst>
                    <a:outerShdw dist="63500" dir="2700000" algn="tl" rotWithShape="0">
                      <a:schemeClr val="tx2">
                        <a:lumMod val="50000"/>
                      </a:schemeClr>
                    </a:outerShdw>
                  </a:effectLst>
                </a:rPr>
                <a:t>Governance</a:t>
              </a:r>
            </a:p>
          </p:txBody>
        </p:sp>
        <p:sp>
          <p:nvSpPr>
            <p:cNvPr id="19" name="TextBox 18"/>
            <p:cNvSpPr txBox="1"/>
            <p:nvPr/>
          </p:nvSpPr>
          <p:spPr>
            <a:xfrm>
              <a:off x="1389063" y="3751262"/>
              <a:ext cx="1506537" cy="877888"/>
            </a:xfrm>
            <a:prstGeom prst="rect">
              <a:avLst/>
            </a:prstGeom>
            <a:noFill/>
          </p:spPr>
          <p:txBody>
            <a:bodyPr>
              <a:spAutoFit/>
            </a:bodyPr>
            <a:lstStyle/>
            <a:p>
              <a:pPr algn="ctr">
                <a:defRPr/>
              </a:pPr>
              <a:r>
                <a:rPr lang="en-US" sz="1700" b="1" i="1" dirty="0">
                  <a:solidFill>
                    <a:schemeClr val="bg1"/>
                  </a:solidFill>
                  <a:effectLst>
                    <a:outerShdw dist="63500" dir="2700000" algn="tl" rotWithShape="0">
                      <a:schemeClr val="tx2">
                        <a:lumMod val="50000"/>
                      </a:schemeClr>
                    </a:outerShdw>
                  </a:effectLst>
                </a:rPr>
                <a:t>Building</a:t>
              </a:r>
            </a:p>
            <a:p>
              <a:pPr algn="ctr">
                <a:defRPr/>
              </a:pPr>
              <a:r>
                <a:rPr lang="en-US" sz="1700" b="1" i="1" dirty="0">
                  <a:solidFill>
                    <a:schemeClr val="bg1"/>
                  </a:solidFill>
                  <a:effectLst>
                    <a:outerShdw dist="63500" dir="2700000" algn="tl" rotWithShape="0">
                      <a:schemeClr val="tx2">
                        <a:lumMod val="50000"/>
                      </a:schemeClr>
                    </a:outerShdw>
                  </a:effectLst>
                </a:rPr>
                <a:t>High-Quality</a:t>
              </a:r>
            </a:p>
            <a:p>
              <a:pPr algn="ctr">
                <a:defRPr/>
              </a:pPr>
              <a:r>
                <a:rPr lang="en-US" sz="1700" b="1" i="1" dirty="0">
                  <a:solidFill>
                    <a:schemeClr val="bg1"/>
                  </a:solidFill>
                  <a:effectLst>
                    <a:outerShdw dist="63500" dir="2700000" algn="tl" rotWithShape="0">
                      <a:schemeClr val="tx2">
                        <a:lumMod val="50000"/>
                      </a:schemeClr>
                    </a:outerShdw>
                  </a:effectLst>
                </a:rPr>
                <a:t>Systems</a:t>
              </a:r>
            </a:p>
          </p:txBody>
        </p:sp>
      </p:grpSp>
      <p:sp>
        <p:nvSpPr>
          <p:cNvPr id="24580" name="TextBox 11"/>
          <p:cNvSpPr txBox="1">
            <a:spLocks noChangeArrowheads="1"/>
          </p:cNvSpPr>
          <p:nvPr/>
        </p:nvSpPr>
        <p:spPr bwMode="auto">
          <a:xfrm>
            <a:off x="7315200" y="6019800"/>
            <a:ext cx="1600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r>
              <a:rPr lang="en-US" altLang="en-US" sz="1000">
                <a:solidFill>
                  <a:schemeClr val="tx2"/>
                </a:solidFill>
              </a:rPr>
              <a:t>ectacenter.org/sysframe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z="2000" smtClean="0">
                <a:latin typeface="Century Gothic" panose="020B0502020202020204" pitchFamily="34" charset="0"/>
              </a:rPr>
              <a:t>7</a:t>
            </a:r>
          </a:p>
        </p:txBody>
      </p:sp>
      <p:grpSp>
        <p:nvGrpSpPr>
          <p:cNvPr id="2" name="Group 1" descr="This graphic represents trusting partnerships and lists components of trusting partnerships such as communication, competence, respect, equality, committment and advocacy. "/>
          <p:cNvGrpSpPr/>
          <p:nvPr/>
        </p:nvGrpSpPr>
        <p:grpSpPr>
          <a:xfrm>
            <a:off x="1219200" y="-152400"/>
            <a:ext cx="6721475" cy="6581775"/>
            <a:chOff x="1219200" y="-152400"/>
            <a:chExt cx="6721475" cy="6581775"/>
          </a:xfrm>
        </p:grpSpPr>
        <p:pic>
          <p:nvPicPr>
            <p:cNvPr id="26629" name="Picture 4" descr="&quot; &quot;"/>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52400"/>
              <a:ext cx="6721475" cy="658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bwMode="auto">
            <a:xfrm>
              <a:off x="2486025" y="814388"/>
              <a:ext cx="1131888" cy="295275"/>
            </a:xfrm>
            <a:prstGeom prst="rect">
              <a:avLst/>
            </a:prstGeom>
            <a:noFill/>
            <a:ln w="53975">
              <a:noFill/>
            </a:ln>
          </p:spPr>
          <p:txBody>
            <a:bodyPr wrap="none">
              <a:spAutoFit/>
            </a:bodyPr>
            <a:lstStyle/>
            <a:p>
              <a:pPr algn="ctr">
                <a:defRPr/>
              </a:pPr>
              <a:r>
                <a:rPr lang="en-US" sz="1400" b="1" i="1">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Advocating</a:t>
              </a:r>
              <a:endPar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endParaRPr>
            </a:p>
          </p:txBody>
        </p:sp>
        <p:sp>
          <p:nvSpPr>
            <p:cNvPr id="7" name="TextBox 6"/>
            <p:cNvSpPr txBox="1"/>
            <p:nvPr/>
          </p:nvSpPr>
          <p:spPr bwMode="auto">
            <a:xfrm>
              <a:off x="1228725" y="3032125"/>
              <a:ext cx="1243013" cy="295275"/>
            </a:xfrm>
            <a:prstGeom prst="rect">
              <a:avLst/>
            </a:prstGeom>
            <a:noFill/>
            <a:ln w="53975">
              <a:noFill/>
            </a:ln>
          </p:spPr>
          <p:txBody>
            <a:bodyPr wrap="none">
              <a:spAutoFit/>
            </a:bodyPr>
            <a:lstStyle/>
            <a:p>
              <a:pPr algn="ctr">
                <a:defRPr/>
              </a:pPr>
              <a:r>
                <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Volunteering</a:t>
              </a:r>
            </a:p>
          </p:txBody>
        </p:sp>
        <p:sp>
          <p:nvSpPr>
            <p:cNvPr id="8" name="TextBox 7"/>
            <p:cNvSpPr txBox="1"/>
            <p:nvPr/>
          </p:nvSpPr>
          <p:spPr bwMode="auto">
            <a:xfrm>
              <a:off x="2595563" y="5126038"/>
              <a:ext cx="1025525" cy="501650"/>
            </a:xfrm>
            <a:prstGeom prst="rect">
              <a:avLst/>
            </a:prstGeom>
            <a:noFill/>
            <a:ln w="53975">
              <a:noFill/>
            </a:ln>
          </p:spPr>
          <p:txBody>
            <a:bodyPr wrap="none">
              <a:spAutoFit/>
            </a:bodyPr>
            <a:lstStyle/>
            <a:p>
              <a:pPr algn="ctr">
                <a:defRPr/>
              </a:pPr>
              <a:r>
                <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Extending</a:t>
              </a:r>
            </a:p>
            <a:p>
              <a:pPr algn="ctr">
                <a:defRPr/>
              </a:pPr>
              <a:r>
                <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learning</a:t>
              </a:r>
            </a:p>
          </p:txBody>
        </p:sp>
        <p:sp>
          <p:nvSpPr>
            <p:cNvPr id="9" name="TextBox 8"/>
            <p:cNvSpPr txBox="1"/>
            <p:nvPr/>
          </p:nvSpPr>
          <p:spPr bwMode="auto">
            <a:xfrm>
              <a:off x="5264150" y="5229225"/>
              <a:ext cx="1393825" cy="295275"/>
            </a:xfrm>
            <a:prstGeom prst="rect">
              <a:avLst/>
            </a:prstGeom>
            <a:noFill/>
            <a:ln w="53975">
              <a:noFill/>
            </a:ln>
          </p:spPr>
          <p:txBody>
            <a:bodyPr wrap="none">
              <a:spAutoFit/>
            </a:bodyPr>
            <a:lstStyle/>
            <a:p>
              <a:pPr algn="ctr">
                <a:defRPr/>
              </a:pPr>
              <a:r>
                <a:rPr lang="en-US" sz="1400" b="1" i="1">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Individualizing</a:t>
              </a:r>
              <a:endPar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endParaRPr>
            </a:p>
          </p:txBody>
        </p:sp>
        <p:sp>
          <p:nvSpPr>
            <p:cNvPr id="10" name="TextBox 9"/>
            <p:cNvSpPr txBox="1"/>
            <p:nvPr/>
          </p:nvSpPr>
          <p:spPr bwMode="auto">
            <a:xfrm>
              <a:off x="6769100" y="2798763"/>
              <a:ext cx="1042988" cy="706437"/>
            </a:xfrm>
            <a:prstGeom prst="rect">
              <a:avLst/>
            </a:prstGeom>
            <a:noFill/>
            <a:ln w="53975">
              <a:noFill/>
            </a:ln>
          </p:spPr>
          <p:txBody>
            <a:bodyPr wrap="none">
              <a:spAutoFit/>
            </a:bodyPr>
            <a:lstStyle/>
            <a:p>
              <a:pPr algn="ctr">
                <a:defRPr/>
              </a:pPr>
              <a:r>
                <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Referring</a:t>
              </a:r>
            </a:p>
            <a:p>
              <a:pPr algn="ctr">
                <a:defRPr/>
              </a:pPr>
              <a:r>
                <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and</a:t>
              </a:r>
            </a:p>
            <a:p>
              <a:pPr algn="ctr">
                <a:defRPr/>
              </a:pPr>
              <a:r>
                <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evaluating</a:t>
              </a:r>
            </a:p>
          </p:txBody>
        </p:sp>
        <p:sp>
          <p:nvSpPr>
            <p:cNvPr id="11" name="TextBox 10"/>
            <p:cNvSpPr txBox="1"/>
            <p:nvPr/>
          </p:nvSpPr>
          <p:spPr bwMode="auto">
            <a:xfrm>
              <a:off x="4891088" y="779463"/>
              <a:ext cx="1930400" cy="295275"/>
            </a:xfrm>
            <a:prstGeom prst="rect">
              <a:avLst/>
            </a:prstGeom>
            <a:noFill/>
            <a:ln w="53975">
              <a:noFill/>
            </a:ln>
          </p:spPr>
          <p:txBody>
            <a:bodyPr wrap="none">
              <a:spAutoFit/>
            </a:bodyPr>
            <a:lstStyle/>
            <a:p>
              <a:pPr algn="ctr">
                <a:defRPr/>
              </a:pPr>
              <a:r>
                <a:rPr lang="en-US" sz="1400" b="1" i="1">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Meeting Basic Needs</a:t>
              </a:r>
              <a:endPar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endParaRPr>
            </a:p>
          </p:txBody>
        </p:sp>
        <p:sp>
          <p:nvSpPr>
            <p:cNvPr id="12" name="TextBox 11"/>
            <p:cNvSpPr txBox="1"/>
            <p:nvPr/>
          </p:nvSpPr>
          <p:spPr bwMode="auto">
            <a:xfrm>
              <a:off x="3665538" y="2771775"/>
              <a:ext cx="1868487" cy="736600"/>
            </a:xfrm>
            <a:prstGeom prst="rect">
              <a:avLst/>
            </a:prstGeom>
            <a:noFill/>
            <a:ln w="53975">
              <a:noFill/>
            </a:ln>
          </p:spPr>
          <p:txBody>
            <a:bodyPr wrap="none">
              <a:spAutoFit/>
            </a:bodyPr>
            <a:lstStyle/>
            <a:p>
              <a:pPr algn="ctr">
                <a:defRPr/>
              </a:pPr>
              <a:r>
                <a:rPr lang="en-US" sz="22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Trusting</a:t>
              </a:r>
            </a:p>
            <a:p>
              <a:pPr algn="ctr">
                <a:defRPr/>
              </a:pPr>
              <a:r>
                <a:rPr lang="en-US" sz="22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Partnerships</a:t>
              </a:r>
            </a:p>
          </p:txBody>
        </p:sp>
        <p:sp>
          <p:nvSpPr>
            <p:cNvPr id="13" name="TextBox 12"/>
            <p:cNvSpPr txBox="1"/>
            <p:nvPr/>
          </p:nvSpPr>
          <p:spPr bwMode="auto">
            <a:xfrm rot="18034598">
              <a:off x="2849563" y="2305050"/>
              <a:ext cx="985838" cy="300037"/>
            </a:xfrm>
            <a:prstGeom prst="rect">
              <a:avLst/>
            </a:prstGeom>
            <a:noFill/>
            <a:ln w="53975">
              <a:noFill/>
            </a:ln>
          </p:spPr>
          <p:txBody>
            <a:bodyPr wrap="none">
              <a:spAutoFit/>
            </a:bodyPr>
            <a:lstStyle/>
            <a:p>
              <a:pPr algn="ctr">
                <a:defRPr/>
              </a:pPr>
              <a:r>
                <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Advocacy</a:t>
              </a:r>
            </a:p>
          </p:txBody>
        </p:sp>
        <p:sp>
          <p:nvSpPr>
            <p:cNvPr id="14" name="TextBox 13"/>
            <p:cNvSpPr txBox="1"/>
            <p:nvPr/>
          </p:nvSpPr>
          <p:spPr bwMode="auto">
            <a:xfrm rot="3623194">
              <a:off x="2698751" y="3657600"/>
              <a:ext cx="1225550" cy="301625"/>
            </a:xfrm>
            <a:prstGeom prst="rect">
              <a:avLst/>
            </a:prstGeom>
            <a:noFill/>
            <a:ln w="53975">
              <a:noFill/>
            </a:ln>
          </p:spPr>
          <p:txBody>
            <a:bodyPr wrap="none">
              <a:spAutoFit/>
            </a:bodyPr>
            <a:lstStyle/>
            <a:p>
              <a:pPr algn="ctr">
                <a:defRPr/>
              </a:pPr>
              <a:r>
                <a:rPr lang="en-US" sz="1400" b="1" i="1">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Commitment</a:t>
              </a:r>
              <a:endPar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endParaRPr>
            </a:p>
          </p:txBody>
        </p:sp>
        <p:sp>
          <p:nvSpPr>
            <p:cNvPr id="15" name="TextBox 14"/>
            <p:cNvSpPr txBox="1"/>
            <p:nvPr/>
          </p:nvSpPr>
          <p:spPr bwMode="auto">
            <a:xfrm>
              <a:off x="4140200" y="4398963"/>
              <a:ext cx="879475" cy="307975"/>
            </a:xfrm>
            <a:prstGeom prst="rect">
              <a:avLst/>
            </a:prstGeom>
            <a:noFill/>
            <a:ln w="53975">
              <a:noFill/>
            </a:ln>
          </p:spPr>
          <p:txBody>
            <a:bodyPr wrap="none">
              <a:spAutoFit/>
            </a:bodyPr>
            <a:lstStyle/>
            <a:p>
              <a:pPr algn="ctr">
                <a:defRPr/>
              </a:pPr>
              <a:r>
                <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Equality</a:t>
              </a:r>
            </a:p>
          </p:txBody>
        </p:sp>
        <p:sp>
          <p:nvSpPr>
            <p:cNvPr id="16" name="TextBox 15"/>
            <p:cNvSpPr txBox="1"/>
            <p:nvPr/>
          </p:nvSpPr>
          <p:spPr bwMode="auto">
            <a:xfrm rot="18042381">
              <a:off x="5394326" y="3657600"/>
              <a:ext cx="842962" cy="300037"/>
            </a:xfrm>
            <a:prstGeom prst="rect">
              <a:avLst/>
            </a:prstGeom>
            <a:noFill/>
            <a:ln w="53975">
              <a:noFill/>
            </a:ln>
          </p:spPr>
          <p:txBody>
            <a:bodyPr wrap="none">
              <a:spAutoFit/>
            </a:bodyPr>
            <a:lstStyle/>
            <a:p>
              <a:pPr algn="ctr">
                <a:defRPr/>
              </a:pPr>
              <a:r>
                <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Respect</a:t>
              </a:r>
            </a:p>
          </p:txBody>
        </p:sp>
        <p:sp>
          <p:nvSpPr>
            <p:cNvPr id="17" name="TextBox 16"/>
            <p:cNvSpPr txBox="1"/>
            <p:nvPr/>
          </p:nvSpPr>
          <p:spPr bwMode="auto">
            <a:xfrm rot="3613274">
              <a:off x="5183982" y="2285206"/>
              <a:ext cx="1204912" cy="301625"/>
            </a:xfrm>
            <a:prstGeom prst="rect">
              <a:avLst/>
            </a:prstGeom>
            <a:noFill/>
            <a:ln w="53975">
              <a:noFill/>
            </a:ln>
          </p:spPr>
          <p:txBody>
            <a:bodyPr wrap="none">
              <a:spAutoFit/>
            </a:bodyPr>
            <a:lstStyle/>
            <a:p>
              <a:pPr algn="ctr">
                <a:defRPr/>
              </a:pPr>
              <a:r>
                <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Competence</a:t>
              </a:r>
            </a:p>
          </p:txBody>
        </p:sp>
        <p:sp>
          <p:nvSpPr>
            <p:cNvPr id="18" name="TextBox 17"/>
            <p:cNvSpPr txBox="1"/>
            <p:nvPr/>
          </p:nvSpPr>
          <p:spPr bwMode="auto">
            <a:xfrm>
              <a:off x="3803650" y="1587500"/>
              <a:ext cx="1504950" cy="293688"/>
            </a:xfrm>
            <a:prstGeom prst="rect">
              <a:avLst/>
            </a:prstGeom>
            <a:noFill/>
            <a:ln w="53975">
              <a:noFill/>
            </a:ln>
          </p:spPr>
          <p:txBody>
            <a:bodyPr wrap="none">
              <a:spAutoFit/>
            </a:bodyPr>
            <a:lstStyle/>
            <a:p>
              <a:pPr algn="ctr">
                <a:defRPr/>
              </a:pPr>
              <a:r>
                <a:rPr lang="en-US" sz="1400" b="1" i="1">
                  <a:effectLst>
                    <a:glow rad="355600">
                      <a:schemeClr val="bg1">
                        <a:alpha val="40000"/>
                      </a:schemeClr>
                    </a:glow>
                    <a:outerShdw blurRad="50800" dir="5400000" sx="11000" sy="11000" algn="ctr" rotWithShape="0">
                      <a:schemeClr val="bg1"/>
                    </a:outerShdw>
                  </a:effectLst>
                  <a:latin typeface="Arial" charset="0"/>
                  <a:ea typeface="Arial" charset="0"/>
                  <a:cs typeface="Arial" charset="0"/>
                </a:rPr>
                <a:t>Communication</a:t>
              </a:r>
              <a:endParaRPr lang="en-US" sz="1400" b="1" i="1" dirty="0">
                <a:effectLst>
                  <a:glow rad="355600">
                    <a:schemeClr val="bg1">
                      <a:alpha val="40000"/>
                    </a:schemeClr>
                  </a:glow>
                  <a:outerShdw blurRad="50800" dir="5400000" sx="11000" sy="11000" algn="ctr" rotWithShape="0">
                    <a:schemeClr val="bg1"/>
                  </a:outerShdw>
                </a:effectLst>
                <a:latin typeface="Arial" charset="0"/>
                <a:ea typeface="Arial" charset="0"/>
                <a:cs typeface="Arial" charset="0"/>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BCEECF5-9368-437A-AC27-88DBA3E515B8}" type="slidenum">
              <a:rPr lang="en-US" altLang="en-US" smtClean="0">
                <a:latin typeface="Century Gothic" panose="020B0502020202020204" pitchFamily="34" charset="0"/>
              </a:rPr>
              <a:pPr fontAlgn="base">
                <a:spcBef>
                  <a:spcPct val="0"/>
                </a:spcBef>
                <a:spcAft>
                  <a:spcPct val="0"/>
                </a:spcAft>
              </a:pPr>
              <a:t>6</a:t>
            </a:fld>
            <a:endParaRPr lang="en-US" altLang="en-US" smtClean="0">
              <a:latin typeface="Century Gothic" panose="020B0502020202020204" pitchFamily="34" charset="0"/>
            </a:endParaRPr>
          </a:p>
        </p:txBody>
      </p:sp>
      <p:sp>
        <p:nvSpPr>
          <p:cNvPr id="28675" name="Title 2"/>
          <p:cNvSpPr>
            <a:spLocks noGrp="1"/>
          </p:cNvSpPr>
          <p:nvPr>
            <p:ph type="title"/>
          </p:nvPr>
        </p:nvSpPr>
        <p:spPr>
          <a:xfrm>
            <a:off x="457200" y="301625"/>
            <a:ext cx="8229600" cy="792163"/>
          </a:xfrm>
          <a:ln w="9525"/>
          <a:extLs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t>Type 1: Meeting Basic Needs</a:t>
            </a:r>
          </a:p>
        </p:txBody>
      </p:sp>
      <p:sp>
        <p:nvSpPr>
          <p:cNvPr id="28674" name="Content Placeholder 1"/>
          <p:cNvSpPr>
            <a:spLocks noGrp="1"/>
          </p:cNvSpPr>
          <p:nvPr>
            <p:ph idx="1"/>
          </p:nvPr>
        </p:nvSpPr>
        <p:spPr bwMode="auto">
          <a:xfrm>
            <a:off x="457200" y="1295400"/>
            <a:ext cx="82296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Emotional support</a:t>
            </a:r>
          </a:p>
          <a:p>
            <a:r>
              <a:rPr lang="en-US" altLang="en-US" dirty="0" smtClean="0"/>
              <a:t>Informational support</a:t>
            </a:r>
          </a:p>
          <a:p>
            <a:r>
              <a:rPr lang="en-US" altLang="en-US" dirty="0" smtClean="0"/>
              <a:t>Child care</a:t>
            </a:r>
          </a:p>
          <a:p>
            <a:r>
              <a:rPr lang="en-US" altLang="en-US" dirty="0" smtClean="0"/>
              <a:t>Health</a:t>
            </a:r>
          </a:p>
          <a:p>
            <a:r>
              <a:rPr lang="en-US" altLang="en-US" dirty="0" smtClean="0"/>
              <a:t>Safety (including child abuse &amp; neglect)</a:t>
            </a:r>
          </a:p>
          <a:p>
            <a:r>
              <a:rPr lang="en-US" altLang="en-US" dirty="0" smtClean="0"/>
              <a:t>Financial subsistence </a:t>
            </a:r>
          </a:p>
          <a:p>
            <a:r>
              <a:rPr lang="en-US" altLang="en-US" dirty="0" smtClean="0"/>
              <a:t>Education &amp; career planning for parents</a:t>
            </a:r>
          </a:p>
          <a:p>
            <a:r>
              <a:rPr lang="en-US" altLang="en-US" dirty="0" smtClean="0"/>
              <a:t>Forging community partnerships to address needs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CE2BA53-2E2F-4194-B1B2-F1E73990A444}" type="slidenum">
              <a:rPr lang="en-US" altLang="en-US" smtClean="0">
                <a:latin typeface="Century Gothic" panose="020B0502020202020204" pitchFamily="34" charset="0"/>
              </a:rPr>
              <a:pPr fontAlgn="base">
                <a:spcBef>
                  <a:spcPct val="0"/>
                </a:spcBef>
                <a:spcAft>
                  <a:spcPct val="0"/>
                </a:spcAft>
              </a:pPr>
              <a:t>7</a:t>
            </a:fld>
            <a:endParaRPr lang="en-US" altLang="en-US" smtClean="0">
              <a:latin typeface="Century Gothic" panose="020B0502020202020204" pitchFamily="34" charset="0"/>
            </a:endParaRPr>
          </a:p>
        </p:txBody>
      </p:sp>
      <p:sp>
        <p:nvSpPr>
          <p:cNvPr id="30723" name="Title 2"/>
          <p:cNvSpPr>
            <a:spLocks noGrp="1"/>
          </p:cNvSpPr>
          <p:nvPr>
            <p:ph type="title"/>
          </p:nvPr>
        </p:nvSpPr>
        <p:spPr>
          <a:xfrm>
            <a:off x="457200" y="274638"/>
            <a:ext cx="8229600" cy="792162"/>
          </a:xfrm>
          <a:ln w="9525"/>
          <a:extLs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t>Type 2: Referring and Evaluating</a:t>
            </a:r>
          </a:p>
        </p:txBody>
      </p:sp>
      <p:sp>
        <p:nvSpPr>
          <p:cNvPr id="30722" name="Content Placeholder 1"/>
          <p:cNvSpPr>
            <a:spLocks noGrp="1"/>
          </p:cNvSpPr>
          <p:nvPr>
            <p:ph idx="1"/>
          </p:nvPr>
        </p:nvSpPr>
        <p:spPr bwMode="auto">
          <a:xfrm>
            <a:off x="423863" y="1066800"/>
            <a:ext cx="82296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Advocating for child, family, &amp; teacher rights</a:t>
            </a:r>
          </a:p>
          <a:p>
            <a:r>
              <a:rPr lang="en-US" altLang="en-US" dirty="0" smtClean="0"/>
              <a:t>Referring families to the state ’s Parent Center</a:t>
            </a:r>
          </a:p>
          <a:p>
            <a:r>
              <a:rPr lang="en-US" altLang="en-US" dirty="0" smtClean="0"/>
              <a:t>Coaching families in knowing &amp; acting on child, family, &amp; teacher rights</a:t>
            </a:r>
          </a:p>
          <a:p>
            <a:r>
              <a:rPr lang="en-US" altLang="en-US" dirty="0" smtClean="0"/>
              <a:t>Child Find</a:t>
            </a:r>
          </a:p>
          <a:p>
            <a:r>
              <a:rPr lang="en-US" altLang="en-US" dirty="0" smtClean="0"/>
              <a:t>Initiating &amp; reviewing child referral</a:t>
            </a:r>
          </a:p>
          <a:p>
            <a:r>
              <a:rPr lang="en-US" altLang="en-US" dirty="0" smtClean="0"/>
              <a:t>Collecting evaluation information on child</a:t>
            </a:r>
          </a:p>
          <a:p>
            <a:r>
              <a:rPr lang="en-US" altLang="en-US" dirty="0" smtClean="0"/>
              <a:t>Documenting families’ resources, concerns, &amp; priorities</a:t>
            </a:r>
          </a:p>
          <a:p>
            <a:r>
              <a:rPr lang="en-US" altLang="en-US" dirty="0" smtClean="0"/>
              <a:t>Discussing evaluation results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1248BC1-5ED4-4292-92AF-7F4B0A783765}" type="slidenum">
              <a:rPr lang="en-US" altLang="en-US" smtClean="0">
                <a:latin typeface="Century Gothic" panose="020B0502020202020204" pitchFamily="34" charset="0"/>
              </a:rPr>
              <a:pPr fontAlgn="base">
                <a:spcBef>
                  <a:spcPct val="0"/>
                </a:spcBef>
                <a:spcAft>
                  <a:spcPct val="0"/>
                </a:spcAft>
              </a:pPr>
              <a:t>8</a:t>
            </a:fld>
            <a:endParaRPr lang="en-US" altLang="en-US" smtClean="0">
              <a:latin typeface="Century Gothic" panose="020B0502020202020204" pitchFamily="34" charset="0"/>
            </a:endParaRPr>
          </a:p>
        </p:txBody>
      </p:sp>
      <p:sp>
        <p:nvSpPr>
          <p:cNvPr id="32771" name="Title 2"/>
          <p:cNvSpPr>
            <a:spLocks noGrp="1"/>
          </p:cNvSpPr>
          <p:nvPr>
            <p:ph type="title"/>
          </p:nvPr>
        </p:nvSpPr>
        <p:spPr>
          <a:xfrm>
            <a:off x="457200" y="274638"/>
            <a:ext cx="8229600" cy="715962"/>
          </a:xfrm>
          <a:ln w="9525"/>
          <a:extLs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t>Type 3: Individualizing</a:t>
            </a:r>
          </a:p>
        </p:txBody>
      </p:sp>
      <p:sp>
        <p:nvSpPr>
          <p:cNvPr id="32770" name="Content Placeholder 1"/>
          <p:cNvSpPr>
            <a:spLocks noGrp="1"/>
          </p:cNvSpPr>
          <p:nvPr>
            <p:ph idx="1"/>
          </p:nvPr>
        </p:nvSpPr>
        <p:spPr bwMode="auto">
          <a:xfrm>
            <a:off x="419100" y="990600"/>
            <a:ext cx="82296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600" dirty="0" smtClean="0"/>
              <a:t>Advocating for child, family, &amp; teacher rights</a:t>
            </a:r>
          </a:p>
          <a:p>
            <a:r>
              <a:rPr lang="en-US" altLang="en-US" sz="2600" dirty="0" smtClean="0"/>
              <a:t>Referring families to the state’s PTI Center</a:t>
            </a:r>
          </a:p>
          <a:p>
            <a:r>
              <a:rPr lang="en-US" altLang="en-US" sz="2600" dirty="0" smtClean="0"/>
              <a:t>Coaching families in knowing &amp; acting on child, family, &amp; teacher rights</a:t>
            </a:r>
          </a:p>
          <a:p>
            <a:r>
              <a:rPr lang="en-US" altLang="en-US" sz="2600" dirty="0" smtClean="0"/>
              <a:t>Considering the effective incorporation of assistive technology</a:t>
            </a:r>
          </a:p>
          <a:p>
            <a:r>
              <a:rPr lang="en-US" altLang="en-US" sz="2600" dirty="0" smtClean="0"/>
              <a:t>Preparing in advance of IFSP/IEP process</a:t>
            </a:r>
          </a:p>
          <a:p>
            <a:r>
              <a:rPr lang="en-US" altLang="en-US" sz="2600" dirty="0" smtClean="0"/>
              <a:t>Conducting IFSP/IEP meeting</a:t>
            </a:r>
          </a:p>
          <a:p>
            <a:r>
              <a:rPr lang="en-US" altLang="en-US" sz="2600" dirty="0" smtClean="0"/>
              <a:t>Finalizing IFSP/IEP document</a:t>
            </a:r>
          </a:p>
          <a:p>
            <a:r>
              <a:rPr lang="en-US" altLang="en-US" sz="2600" dirty="0" smtClean="0"/>
              <a:t>Implementing IFSP/IEP</a:t>
            </a:r>
          </a:p>
          <a:p>
            <a:r>
              <a:rPr lang="en-US" altLang="en-US" sz="2600" dirty="0" smtClean="0"/>
              <a:t>Planning for transitions</a:t>
            </a:r>
            <a:endParaRPr lang="en-US" alt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D378C0D-C39F-4E19-9407-8B160DC8B12B}" type="slidenum">
              <a:rPr lang="en-US" altLang="en-US" smtClean="0">
                <a:latin typeface="Century Gothic" panose="020B0502020202020204" pitchFamily="34" charset="0"/>
              </a:rPr>
              <a:pPr fontAlgn="base">
                <a:spcBef>
                  <a:spcPct val="0"/>
                </a:spcBef>
                <a:spcAft>
                  <a:spcPct val="0"/>
                </a:spcAft>
              </a:pPr>
              <a:t>9</a:t>
            </a:fld>
            <a:endParaRPr lang="en-US" altLang="en-US" smtClean="0">
              <a:latin typeface="Century Gothic" panose="020B0502020202020204" pitchFamily="34" charset="0"/>
            </a:endParaRPr>
          </a:p>
        </p:txBody>
      </p:sp>
      <p:sp>
        <p:nvSpPr>
          <p:cNvPr id="34819" name="Title 2"/>
          <p:cNvSpPr>
            <a:spLocks noGrp="1"/>
          </p:cNvSpPr>
          <p:nvPr>
            <p:ph type="title"/>
          </p:nvPr>
        </p:nvSpPr>
        <p:spPr>
          <a:ln w="9525"/>
          <a:extLs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t>Arkansas Part C:</a:t>
            </a:r>
            <a:br>
              <a:rPr lang="en-US" altLang="en-US" dirty="0" smtClean="0"/>
            </a:br>
            <a:r>
              <a:rPr lang="en-US" altLang="en-US" i="1" dirty="0" smtClean="0"/>
              <a:t>Unlimited Potential Initiative</a:t>
            </a:r>
          </a:p>
        </p:txBody>
      </p:sp>
      <p:sp>
        <p:nvSpPr>
          <p:cNvPr id="34818" name="Content Placeholder 1"/>
          <p:cNvSpPr>
            <a:spLocks noGrp="1"/>
          </p:cNvSpPr>
          <p:nvPr>
            <p:ph idx="1"/>
          </p:nvPr>
        </p:nvSpPr>
        <p:spPr bwMode="auto">
          <a:xfrm>
            <a:off x="436563" y="1738313"/>
            <a:ext cx="8229600" cy="426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buFont typeface="Wingdings" panose="05000000000000000000" pitchFamily="2" charset="2"/>
              <a:buChar char="§"/>
            </a:pPr>
            <a:r>
              <a:rPr lang="en-US" altLang="en-US" dirty="0" smtClean="0"/>
              <a:t>Principles of early intervention </a:t>
            </a:r>
          </a:p>
          <a:p>
            <a:pPr marL="457200" indent="-457200">
              <a:buFont typeface="Wingdings" panose="05000000000000000000" pitchFamily="2" charset="2"/>
              <a:buChar char="§"/>
            </a:pPr>
            <a:r>
              <a:rPr lang="en-US" altLang="en-US" dirty="0" smtClean="0"/>
              <a:t>DEC Recommended Family Practices</a:t>
            </a:r>
          </a:p>
          <a:p>
            <a:pPr marL="457200" indent="-457200">
              <a:buFont typeface="Wingdings" panose="05000000000000000000" pitchFamily="2" charset="2"/>
              <a:buChar char="§"/>
            </a:pPr>
            <a:r>
              <a:rPr lang="en-US" altLang="en-US" dirty="0" smtClean="0"/>
              <a:t>Family assessment and assessment of other caregivers</a:t>
            </a:r>
          </a:p>
          <a:p>
            <a:pPr marL="457200" indent="-457200">
              <a:buFont typeface="Wingdings" panose="05000000000000000000" pitchFamily="2" charset="2"/>
              <a:buChar char="§"/>
            </a:pPr>
            <a:r>
              <a:rPr lang="en-US" altLang="en-US" dirty="0" smtClean="0"/>
              <a:t>Using assessment results, including family input, to develop individualized IFSP </a:t>
            </a:r>
          </a:p>
          <a:p>
            <a:pPr marL="457200" indent="-457200">
              <a:buFont typeface="Wingdings" panose="05000000000000000000" pitchFamily="2" charset="2"/>
              <a:buChar char="§"/>
            </a:pPr>
            <a:r>
              <a:rPr lang="en-US" altLang="en-US" dirty="0" smtClean="0"/>
              <a:t>Writing functional child and family goals/objectives</a:t>
            </a:r>
          </a:p>
          <a:p>
            <a:pPr marL="457200" indent="-457200">
              <a:buFont typeface="Wingdings" panose="05000000000000000000" pitchFamily="2" charset="2"/>
              <a:buChar char="§"/>
            </a:pPr>
            <a:r>
              <a:rPr lang="en-US" altLang="en-US" dirty="0" smtClean="0"/>
              <a:t>Principles of peer-to-peer coaching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3102</TotalTime>
  <Words>567</Words>
  <Application>Microsoft Office PowerPoint</Application>
  <PresentationFormat>On-screen Show (4:3)</PresentationFormat>
  <Paragraphs>136</Paragraphs>
  <Slides>13</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MS PGothic</vt:lpstr>
      <vt:lpstr>Arial</vt:lpstr>
      <vt:lpstr>Calibri</vt:lpstr>
      <vt:lpstr>Century Gothic</vt:lpstr>
      <vt:lpstr>Century Schoolbook</vt:lpstr>
      <vt:lpstr>Helvetica Neue Light</vt:lpstr>
      <vt:lpstr>Microsoft Sans Serif</vt:lpstr>
      <vt:lpstr>Wingdings</vt:lpstr>
      <vt:lpstr>Office Theme</vt:lpstr>
      <vt:lpstr>Infusing Partnership Principles and Practices into Family Engagement Activities</vt:lpstr>
      <vt:lpstr>Today’s Presenters/Facilitators</vt:lpstr>
      <vt:lpstr>Family Engagement: The Why, How, and What</vt:lpstr>
      <vt:lpstr>What does a state need to put into place to support implementation of effective practices?</vt:lpstr>
      <vt:lpstr>PowerPoint Presentation</vt:lpstr>
      <vt:lpstr>Type 1: Meeting Basic Needs</vt:lpstr>
      <vt:lpstr>Type 2: Referring and Evaluating</vt:lpstr>
      <vt:lpstr>Type 3: Individualizing</vt:lpstr>
      <vt:lpstr>Arkansas Part C: Unlimited Potential Initiative</vt:lpstr>
      <vt:lpstr>Preliminary Data: IFSP Quality Rating Tool</vt:lpstr>
      <vt:lpstr>Online Webinar Resources</vt:lpstr>
      <vt:lpstr>Register for the Next Webinar!</vt:lpstr>
      <vt:lpstr>PowerPoint Presentation</vt:lpstr>
    </vt:vector>
  </TitlesOfParts>
  <Company>The DaSy Center and The ECTA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Jones</dc:creator>
  <cp:lastModifiedBy>Katie Roberts</cp:lastModifiedBy>
  <cp:revision>323</cp:revision>
  <cp:lastPrinted>2017-03-17T15:01:53Z</cp:lastPrinted>
  <dcterms:created xsi:type="dcterms:W3CDTF">2013-02-06T21:54:43Z</dcterms:created>
  <dcterms:modified xsi:type="dcterms:W3CDTF">2017-05-19T17:09:42Z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