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2" r:id="rId2"/>
    <p:sldMasterId id="2147483759" r:id="rId3"/>
    <p:sldMasterId id="2147483793" r:id="rId4"/>
  </p:sldMasterIdLst>
  <p:notesMasterIdLst>
    <p:notesMasterId r:id="rId58"/>
  </p:notesMasterIdLst>
  <p:handoutMasterIdLst>
    <p:handoutMasterId r:id="rId59"/>
  </p:handoutMasterIdLst>
  <p:sldIdLst>
    <p:sldId id="728" r:id="rId5"/>
    <p:sldId id="890" r:id="rId6"/>
    <p:sldId id="367" r:id="rId7"/>
    <p:sldId id="489" r:id="rId8"/>
    <p:sldId id="491" r:id="rId9"/>
    <p:sldId id="262" r:id="rId10"/>
    <p:sldId id="263" r:id="rId11"/>
    <p:sldId id="264" r:id="rId12"/>
    <p:sldId id="490" r:id="rId13"/>
    <p:sldId id="265" r:id="rId14"/>
    <p:sldId id="266" r:id="rId15"/>
    <p:sldId id="267" r:id="rId16"/>
    <p:sldId id="268" r:id="rId17"/>
    <p:sldId id="277" r:id="rId18"/>
    <p:sldId id="278" r:id="rId19"/>
    <p:sldId id="279" r:id="rId20"/>
    <p:sldId id="492" r:id="rId21"/>
    <p:sldId id="280" r:id="rId22"/>
    <p:sldId id="891" r:id="rId23"/>
    <p:sldId id="894" r:id="rId24"/>
    <p:sldId id="895" r:id="rId25"/>
    <p:sldId id="284" r:id="rId26"/>
    <p:sldId id="285" r:id="rId27"/>
    <p:sldId id="286" r:id="rId28"/>
    <p:sldId id="301" r:id="rId29"/>
    <p:sldId id="479" r:id="rId30"/>
    <p:sldId id="727" r:id="rId31"/>
    <p:sldId id="642" r:id="rId32"/>
    <p:sldId id="795" r:id="rId33"/>
    <p:sldId id="793" r:id="rId34"/>
    <p:sldId id="901" r:id="rId35"/>
    <p:sldId id="881" r:id="rId36"/>
    <p:sldId id="452" r:id="rId37"/>
    <p:sldId id="882" r:id="rId38"/>
    <p:sldId id="418" r:id="rId39"/>
    <p:sldId id="899" r:id="rId40"/>
    <p:sldId id="903" r:id="rId41"/>
    <p:sldId id="898" r:id="rId42"/>
    <p:sldId id="902" r:id="rId43"/>
    <p:sldId id="897" r:id="rId44"/>
    <p:sldId id="896" r:id="rId45"/>
    <p:sldId id="439" r:id="rId46"/>
    <p:sldId id="392" r:id="rId47"/>
    <p:sldId id="900" r:id="rId48"/>
    <p:sldId id="884" r:id="rId49"/>
    <p:sldId id="880" r:id="rId50"/>
    <p:sldId id="892" r:id="rId51"/>
    <p:sldId id="796" r:id="rId52"/>
    <p:sldId id="791" r:id="rId53"/>
    <p:sldId id="324" r:id="rId54"/>
    <p:sldId id="312" r:id="rId55"/>
    <p:sldId id="889" r:id="rId56"/>
    <p:sldId id="44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DFF"/>
    <a:srgbClr val="93C9ED"/>
    <a:srgbClr val="72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4298" autoAdjust="0"/>
  </p:normalViewPr>
  <p:slideViewPr>
    <p:cSldViewPr snapToGrid="0" showGuides="1">
      <p:cViewPr varScale="1">
        <p:scale>
          <a:sx n="103" d="100"/>
          <a:sy n="103" d="100"/>
        </p:scale>
        <p:origin x="126" y="474"/>
      </p:cViewPr>
      <p:guideLst>
        <p:guide orient="horz" pos="2160"/>
        <p:guide pos="3840"/>
      </p:guideLst>
    </p:cSldViewPr>
  </p:slideViewPr>
  <p:outlineViewPr>
    <p:cViewPr>
      <p:scale>
        <a:sx n="33" d="100"/>
        <a:sy n="33" d="100"/>
      </p:scale>
      <p:origin x="0" y="-27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8B592-814D-48EE-87B8-6DEF557A08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622EF4-DC67-446B-B3B0-8589E29F4AB8}">
      <dgm:prSet phldrT="[Text]"/>
      <dgm:spPr/>
      <dgm:t>
        <a:bodyPr/>
        <a:lstStyle/>
        <a:p>
          <a:r>
            <a:rPr lang="en-US" dirty="0"/>
            <a:t>State Pre-K Programs</a:t>
          </a:r>
        </a:p>
      </dgm:t>
    </dgm:pt>
    <dgm:pt modelId="{F711019E-9FC6-4481-A317-E45FD4ECE8BF}" type="parTrans" cxnId="{7657ACE0-92D8-4235-980F-22725DBA6548}">
      <dgm:prSet/>
      <dgm:spPr/>
      <dgm:t>
        <a:bodyPr/>
        <a:lstStyle/>
        <a:p>
          <a:endParaRPr lang="en-US"/>
        </a:p>
      </dgm:t>
    </dgm:pt>
    <dgm:pt modelId="{276561EF-46D8-4541-A9E4-A50CF0B1ED16}" type="sibTrans" cxnId="{7657ACE0-92D8-4235-980F-22725DBA6548}">
      <dgm:prSet/>
      <dgm:spPr/>
      <dgm:t>
        <a:bodyPr/>
        <a:lstStyle/>
        <a:p>
          <a:endParaRPr lang="en-US"/>
        </a:p>
      </dgm:t>
    </dgm:pt>
    <dgm:pt modelId="{85EAA7C5-B031-4491-93B9-8FC828158610}">
      <dgm:prSet phldrT="[Text]"/>
      <dgm:spPr/>
      <dgm:t>
        <a:bodyPr/>
        <a:lstStyle/>
        <a:p>
          <a:r>
            <a:rPr lang="en-US" dirty="0"/>
            <a:t>B-5 Preschool Development Grant</a:t>
          </a:r>
        </a:p>
      </dgm:t>
    </dgm:pt>
    <dgm:pt modelId="{A5D87027-48FB-4265-9D5C-FFDA5D1AE856}" type="parTrans" cxnId="{41E67E60-88C4-4F75-A2F9-0D215FDAD9D5}">
      <dgm:prSet/>
      <dgm:spPr/>
      <dgm:t>
        <a:bodyPr/>
        <a:lstStyle/>
        <a:p>
          <a:endParaRPr lang="en-US"/>
        </a:p>
      </dgm:t>
    </dgm:pt>
    <dgm:pt modelId="{4A18622D-A502-4275-B50C-E14188EB6D60}" type="sibTrans" cxnId="{41E67E60-88C4-4F75-A2F9-0D215FDAD9D5}">
      <dgm:prSet/>
      <dgm:spPr/>
      <dgm:t>
        <a:bodyPr/>
        <a:lstStyle/>
        <a:p>
          <a:endParaRPr lang="en-US"/>
        </a:p>
      </dgm:t>
    </dgm:pt>
    <dgm:pt modelId="{D83B4B37-2615-4DF2-8FE4-34C9BA387867}">
      <dgm:prSet phldrT="[Text]"/>
      <dgm:spPr/>
      <dgm:t>
        <a:bodyPr/>
        <a:lstStyle/>
        <a:p>
          <a:r>
            <a:rPr lang="en-US" dirty="0"/>
            <a:t>CAPTA</a:t>
          </a:r>
        </a:p>
      </dgm:t>
    </dgm:pt>
    <dgm:pt modelId="{F9350919-CEB5-4E2B-8A29-BF0D9854EE4D}" type="parTrans" cxnId="{16A2F6EA-7186-43E2-BCE2-ABDA9AAFD8AA}">
      <dgm:prSet/>
      <dgm:spPr/>
      <dgm:t>
        <a:bodyPr/>
        <a:lstStyle/>
        <a:p>
          <a:endParaRPr lang="en-US"/>
        </a:p>
      </dgm:t>
    </dgm:pt>
    <dgm:pt modelId="{E9B113A8-C6BA-4E1A-A5E5-90A52664701D}" type="sibTrans" cxnId="{16A2F6EA-7186-43E2-BCE2-ABDA9AAFD8AA}">
      <dgm:prSet/>
      <dgm:spPr/>
      <dgm:t>
        <a:bodyPr/>
        <a:lstStyle/>
        <a:p>
          <a:endParaRPr lang="en-US"/>
        </a:p>
      </dgm:t>
    </dgm:pt>
    <dgm:pt modelId="{4F6D3359-5D13-4EA4-995D-4BA83929AE0B}">
      <dgm:prSet/>
      <dgm:spPr/>
      <dgm:t>
        <a:bodyPr/>
        <a:lstStyle/>
        <a:p>
          <a:r>
            <a:rPr lang="en-US" dirty="0"/>
            <a:t>Home Visiting</a:t>
          </a:r>
        </a:p>
      </dgm:t>
    </dgm:pt>
    <dgm:pt modelId="{66608BC8-5C2D-4CAC-B093-6690241E7199}" type="parTrans" cxnId="{81013B37-B541-46BB-9F57-93FA679707A3}">
      <dgm:prSet/>
      <dgm:spPr/>
      <dgm:t>
        <a:bodyPr/>
        <a:lstStyle/>
        <a:p>
          <a:endParaRPr lang="en-US"/>
        </a:p>
      </dgm:t>
    </dgm:pt>
    <dgm:pt modelId="{118B582F-1B1B-4E46-953E-896807C9E0A6}" type="sibTrans" cxnId="{81013B37-B541-46BB-9F57-93FA679707A3}">
      <dgm:prSet/>
      <dgm:spPr/>
      <dgm:t>
        <a:bodyPr/>
        <a:lstStyle/>
        <a:p>
          <a:endParaRPr lang="en-US"/>
        </a:p>
      </dgm:t>
    </dgm:pt>
    <dgm:pt modelId="{AB823A27-2363-4B42-9C9B-23501B77B58D}">
      <dgm:prSet/>
      <dgm:spPr/>
      <dgm:t>
        <a:bodyPr/>
        <a:lstStyle/>
        <a:p>
          <a:r>
            <a:rPr lang="en-US" dirty="0"/>
            <a:t>ESSA Title 1</a:t>
          </a:r>
        </a:p>
      </dgm:t>
    </dgm:pt>
    <dgm:pt modelId="{6314CCCE-4BF8-4B0E-B296-15E02940A047}" type="parTrans" cxnId="{1E93F8A8-B42B-430B-B642-0AA5B3A06E1B}">
      <dgm:prSet/>
      <dgm:spPr/>
      <dgm:t>
        <a:bodyPr/>
        <a:lstStyle/>
        <a:p>
          <a:endParaRPr lang="en-US"/>
        </a:p>
      </dgm:t>
    </dgm:pt>
    <dgm:pt modelId="{28094723-B032-4B01-80DE-D26FE1756872}" type="sibTrans" cxnId="{1E93F8A8-B42B-430B-B642-0AA5B3A06E1B}">
      <dgm:prSet/>
      <dgm:spPr/>
      <dgm:t>
        <a:bodyPr/>
        <a:lstStyle/>
        <a:p>
          <a:endParaRPr lang="en-US"/>
        </a:p>
      </dgm:t>
    </dgm:pt>
    <dgm:pt modelId="{B89CE8A6-5DF3-40C4-8987-D218A13BE669}">
      <dgm:prSet/>
      <dgm:spPr/>
      <dgm:t>
        <a:bodyPr/>
        <a:lstStyle/>
        <a:p>
          <a:r>
            <a:rPr lang="en-US"/>
            <a:t>Head Start Program </a:t>
          </a:r>
          <a:endParaRPr lang="en-US" dirty="0"/>
        </a:p>
      </dgm:t>
    </dgm:pt>
    <dgm:pt modelId="{FBBE9CA1-4E15-4F4B-954D-9D47521687EF}" type="parTrans" cxnId="{50B84F08-99C3-4ABA-9891-7F742B17841D}">
      <dgm:prSet/>
      <dgm:spPr/>
      <dgm:t>
        <a:bodyPr/>
        <a:lstStyle/>
        <a:p>
          <a:endParaRPr lang="en-US"/>
        </a:p>
      </dgm:t>
    </dgm:pt>
    <dgm:pt modelId="{5C400728-6A54-444F-873F-7CF0F88F347F}" type="sibTrans" cxnId="{50B84F08-99C3-4ABA-9891-7F742B17841D}">
      <dgm:prSet/>
      <dgm:spPr/>
      <dgm:t>
        <a:bodyPr/>
        <a:lstStyle/>
        <a:p>
          <a:endParaRPr lang="en-US"/>
        </a:p>
      </dgm:t>
    </dgm:pt>
    <dgm:pt modelId="{210453AA-55AD-4034-AA35-60FA349F4C06}">
      <dgm:prSet/>
      <dgm:spPr/>
      <dgm:t>
        <a:bodyPr/>
        <a:lstStyle/>
        <a:p>
          <a:r>
            <a:rPr lang="en-US" dirty="0"/>
            <a:t>IDEA</a:t>
          </a:r>
        </a:p>
      </dgm:t>
    </dgm:pt>
    <dgm:pt modelId="{F1C51422-0398-41C3-AF58-E99DB92EEF94}" type="parTrans" cxnId="{3295E719-E151-425F-A8E3-30111D11A8E6}">
      <dgm:prSet/>
      <dgm:spPr/>
      <dgm:t>
        <a:bodyPr/>
        <a:lstStyle/>
        <a:p>
          <a:endParaRPr lang="en-US"/>
        </a:p>
      </dgm:t>
    </dgm:pt>
    <dgm:pt modelId="{597C17A2-EDC6-4303-99FB-013A3C5577F3}" type="sibTrans" cxnId="{3295E719-E151-425F-A8E3-30111D11A8E6}">
      <dgm:prSet/>
      <dgm:spPr/>
      <dgm:t>
        <a:bodyPr/>
        <a:lstStyle/>
        <a:p>
          <a:endParaRPr lang="en-US"/>
        </a:p>
      </dgm:t>
    </dgm:pt>
    <dgm:pt modelId="{A387903B-75BC-4B83-9871-AF7AB23ED845}">
      <dgm:prSet/>
      <dgm:spPr/>
      <dgm:t>
        <a:bodyPr/>
        <a:lstStyle/>
        <a:p>
          <a:r>
            <a:rPr lang="en-US" dirty="0"/>
            <a:t>Section 504</a:t>
          </a:r>
        </a:p>
        <a:p>
          <a:r>
            <a:rPr lang="en-US" dirty="0"/>
            <a:t> Civil Rights</a:t>
          </a:r>
        </a:p>
        <a:p>
          <a:endParaRPr lang="en-US" dirty="0"/>
        </a:p>
      </dgm:t>
    </dgm:pt>
    <dgm:pt modelId="{B6073D92-A594-4E6C-808D-2737DFD79792}" type="parTrans" cxnId="{70589F1E-A555-4CE8-A695-2148CE9BE509}">
      <dgm:prSet/>
      <dgm:spPr/>
      <dgm:t>
        <a:bodyPr/>
        <a:lstStyle/>
        <a:p>
          <a:endParaRPr lang="en-US"/>
        </a:p>
      </dgm:t>
    </dgm:pt>
    <dgm:pt modelId="{162BD00F-4427-4BE0-8F37-9C1CF5ECBD88}" type="sibTrans" cxnId="{70589F1E-A555-4CE8-A695-2148CE9BE509}">
      <dgm:prSet/>
      <dgm:spPr/>
      <dgm:t>
        <a:bodyPr/>
        <a:lstStyle/>
        <a:p>
          <a:endParaRPr lang="en-US"/>
        </a:p>
      </dgm:t>
    </dgm:pt>
    <dgm:pt modelId="{6580380E-6E34-4A93-89DE-F88A8A421A64}">
      <dgm:prSet/>
      <dgm:spPr/>
      <dgm:t>
        <a:bodyPr/>
        <a:lstStyle/>
        <a:p>
          <a:r>
            <a:rPr lang="en-US" dirty="0"/>
            <a:t>ADA</a:t>
          </a:r>
        </a:p>
        <a:p>
          <a:r>
            <a:rPr lang="en-US" dirty="0"/>
            <a:t>Civil Rights</a:t>
          </a:r>
        </a:p>
      </dgm:t>
    </dgm:pt>
    <dgm:pt modelId="{453CC087-F1F4-407D-8175-E7B0A6FA690B}" type="parTrans" cxnId="{91AB5D3C-88EA-43F0-9E99-7FBB1C8E9CA9}">
      <dgm:prSet/>
      <dgm:spPr/>
      <dgm:t>
        <a:bodyPr/>
        <a:lstStyle/>
        <a:p>
          <a:endParaRPr lang="en-US"/>
        </a:p>
      </dgm:t>
    </dgm:pt>
    <dgm:pt modelId="{8DF49AE6-071E-4DC7-ACA1-891D25A87272}" type="sibTrans" cxnId="{91AB5D3C-88EA-43F0-9E99-7FBB1C8E9CA9}">
      <dgm:prSet/>
      <dgm:spPr/>
      <dgm:t>
        <a:bodyPr/>
        <a:lstStyle/>
        <a:p>
          <a:endParaRPr lang="en-US"/>
        </a:p>
      </dgm:t>
    </dgm:pt>
    <dgm:pt modelId="{45753E34-C9A7-46C0-897D-219050B72C47}">
      <dgm:prSet/>
      <dgm:spPr/>
      <dgm:t>
        <a:bodyPr/>
        <a:lstStyle/>
        <a:p>
          <a:r>
            <a:rPr lang="en-US" dirty="0"/>
            <a:t>Child Care CCBDG</a:t>
          </a:r>
        </a:p>
      </dgm:t>
    </dgm:pt>
    <dgm:pt modelId="{D79222EB-2F92-43AF-868D-7567A9FD1036}" type="parTrans" cxnId="{40E4518C-3E51-43DC-97D0-B2D675B5B8B6}">
      <dgm:prSet/>
      <dgm:spPr/>
      <dgm:t>
        <a:bodyPr/>
        <a:lstStyle/>
        <a:p>
          <a:endParaRPr lang="en-US"/>
        </a:p>
      </dgm:t>
    </dgm:pt>
    <dgm:pt modelId="{59D52B30-3575-4658-8459-A72B14DB674B}" type="sibTrans" cxnId="{40E4518C-3E51-43DC-97D0-B2D675B5B8B6}">
      <dgm:prSet/>
      <dgm:spPr/>
      <dgm:t>
        <a:bodyPr/>
        <a:lstStyle/>
        <a:p>
          <a:endParaRPr lang="en-US"/>
        </a:p>
      </dgm:t>
    </dgm:pt>
    <dgm:pt modelId="{0F0534B3-69FA-4DA5-9DBC-E349C687A9AE}">
      <dgm:prSet/>
      <dgm:spPr/>
      <dgm:t>
        <a:bodyPr/>
        <a:lstStyle/>
        <a:p>
          <a:r>
            <a:rPr lang="en-US" dirty="0"/>
            <a:t>Other Public Health Programs</a:t>
          </a:r>
        </a:p>
      </dgm:t>
    </dgm:pt>
    <dgm:pt modelId="{2017786D-EEFD-4AF1-BB04-F816519984E1}" type="parTrans" cxnId="{BA4B2007-BAC8-435D-94FE-A0B8364A9490}">
      <dgm:prSet/>
      <dgm:spPr/>
      <dgm:t>
        <a:bodyPr/>
        <a:lstStyle/>
        <a:p>
          <a:endParaRPr lang="en-US"/>
        </a:p>
      </dgm:t>
    </dgm:pt>
    <dgm:pt modelId="{D1176CCB-E14D-49C8-B309-7652CEA5A7E1}" type="sibTrans" cxnId="{BA4B2007-BAC8-435D-94FE-A0B8364A9490}">
      <dgm:prSet/>
      <dgm:spPr/>
      <dgm:t>
        <a:bodyPr/>
        <a:lstStyle/>
        <a:p>
          <a:endParaRPr lang="en-US"/>
        </a:p>
      </dgm:t>
    </dgm:pt>
    <dgm:pt modelId="{A2E7F1AF-34D8-40ED-A31B-3E4B87DB3329}" type="pres">
      <dgm:prSet presAssocID="{1988B592-814D-48EE-87B8-6DEF557A0841}" presName="diagram" presStyleCnt="0">
        <dgm:presLayoutVars>
          <dgm:dir/>
          <dgm:resizeHandles val="exact"/>
        </dgm:presLayoutVars>
      </dgm:prSet>
      <dgm:spPr/>
    </dgm:pt>
    <dgm:pt modelId="{70120480-4FD5-43DF-B2CB-439ED7C8088C}" type="pres">
      <dgm:prSet presAssocID="{B89CE8A6-5DF3-40C4-8987-D218A13BE669}" presName="node" presStyleLbl="node1" presStyleIdx="0" presStyleCnt="11">
        <dgm:presLayoutVars>
          <dgm:bulletEnabled val="1"/>
        </dgm:presLayoutVars>
      </dgm:prSet>
      <dgm:spPr/>
    </dgm:pt>
    <dgm:pt modelId="{DD5B614A-B5BE-4123-9443-6A19C1E8B379}" type="pres">
      <dgm:prSet presAssocID="{5C400728-6A54-444F-873F-7CF0F88F347F}" presName="sibTrans" presStyleCnt="0"/>
      <dgm:spPr/>
    </dgm:pt>
    <dgm:pt modelId="{66FE5EE1-3964-402C-A492-C0085527D765}" type="pres">
      <dgm:prSet presAssocID="{45753E34-C9A7-46C0-897D-219050B72C47}" presName="node" presStyleLbl="node1" presStyleIdx="1" presStyleCnt="11">
        <dgm:presLayoutVars>
          <dgm:bulletEnabled val="1"/>
        </dgm:presLayoutVars>
      </dgm:prSet>
      <dgm:spPr/>
    </dgm:pt>
    <dgm:pt modelId="{E2772370-E1F6-41D8-A5B6-6910618EF05D}" type="pres">
      <dgm:prSet presAssocID="{59D52B30-3575-4658-8459-A72B14DB674B}" presName="sibTrans" presStyleCnt="0"/>
      <dgm:spPr/>
    </dgm:pt>
    <dgm:pt modelId="{52E9C544-36A2-4BA9-8FB4-BD8F1AB49837}" type="pres">
      <dgm:prSet presAssocID="{F9622EF4-DC67-446B-B3B0-8589E29F4AB8}" presName="node" presStyleLbl="node1" presStyleIdx="2" presStyleCnt="11">
        <dgm:presLayoutVars>
          <dgm:bulletEnabled val="1"/>
        </dgm:presLayoutVars>
      </dgm:prSet>
      <dgm:spPr/>
    </dgm:pt>
    <dgm:pt modelId="{E7B0AF58-4E24-42D1-A9F9-B9ADC238DA36}" type="pres">
      <dgm:prSet presAssocID="{276561EF-46D8-4541-A9E4-A50CF0B1ED16}" presName="sibTrans" presStyleCnt="0"/>
      <dgm:spPr/>
    </dgm:pt>
    <dgm:pt modelId="{5EEFB81C-64C3-4535-A85B-DBA0C2BC7DDD}" type="pres">
      <dgm:prSet presAssocID="{85EAA7C5-B031-4491-93B9-8FC828158610}" presName="node" presStyleLbl="node1" presStyleIdx="3" presStyleCnt="11" custLinFactNeighborX="-1368" custLinFactNeighborY="-2279">
        <dgm:presLayoutVars>
          <dgm:bulletEnabled val="1"/>
        </dgm:presLayoutVars>
      </dgm:prSet>
      <dgm:spPr/>
    </dgm:pt>
    <dgm:pt modelId="{7A11AE39-FD98-48E5-B5F1-142BE163FB96}" type="pres">
      <dgm:prSet presAssocID="{4A18622D-A502-4275-B50C-E14188EB6D60}" presName="sibTrans" presStyleCnt="0"/>
      <dgm:spPr/>
    </dgm:pt>
    <dgm:pt modelId="{B1BD4B1C-C2A6-4800-A09A-3F59ECE3C040}" type="pres">
      <dgm:prSet presAssocID="{D83B4B37-2615-4DF2-8FE4-34C9BA387867}" presName="node" presStyleLbl="node1" presStyleIdx="4" presStyleCnt="11">
        <dgm:presLayoutVars>
          <dgm:bulletEnabled val="1"/>
        </dgm:presLayoutVars>
      </dgm:prSet>
      <dgm:spPr/>
    </dgm:pt>
    <dgm:pt modelId="{BFD4F637-C834-4A17-ACEA-45347E9AC369}" type="pres">
      <dgm:prSet presAssocID="{E9B113A8-C6BA-4E1A-A5E5-90A52664701D}" presName="sibTrans" presStyleCnt="0"/>
      <dgm:spPr/>
    </dgm:pt>
    <dgm:pt modelId="{4F58EA2C-116D-4266-AE37-CB56DE0682D0}" type="pres">
      <dgm:prSet presAssocID="{4F6D3359-5D13-4EA4-995D-4BA83929AE0B}" presName="node" presStyleLbl="node1" presStyleIdx="5" presStyleCnt="11">
        <dgm:presLayoutVars>
          <dgm:bulletEnabled val="1"/>
        </dgm:presLayoutVars>
      </dgm:prSet>
      <dgm:spPr/>
    </dgm:pt>
    <dgm:pt modelId="{44AE5A98-08A1-4C1E-ADC9-0A6B8DDBB82C}" type="pres">
      <dgm:prSet presAssocID="{118B582F-1B1B-4E46-953E-896807C9E0A6}" presName="sibTrans" presStyleCnt="0"/>
      <dgm:spPr/>
    </dgm:pt>
    <dgm:pt modelId="{C9CBA431-A932-456B-A72C-A3E4CB438558}" type="pres">
      <dgm:prSet presAssocID="{AB823A27-2363-4B42-9C9B-23501B77B58D}" presName="node" presStyleLbl="node1" presStyleIdx="6" presStyleCnt="11">
        <dgm:presLayoutVars>
          <dgm:bulletEnabled val="1"/>
        </dgm:presLayoutVars>
      </dgm:prSet>
      <dgm:spPr/>
    </dgm:pt>
    <dgm:pt modelId="{2DB7165E-322A-4546-9C6B-58B3856EBD1C}" type="pres">
      <dgm:prSet presAssocID="{28094723-B032-4B01-80DE-D26FE1756872}" presName="sibTrans" presStyleCnt="0"/>
      <dgm:spPr/>
    </dgm:pt>
    <dgm:pt modelId="{EEEF1C07-DAA6-44DD-B598-AF3B9E065A31}" type="pres">
      <dgm:prSet presAssocID="{0F0534B3-69FA-4DA5-9DBC-E349C687A9AE}" presName="node" presStyleLbl="node1" presStyleIdx="7" presStyleCnt="11">
        <dgm:presLayoutVars>
          <dgm:bulletEnabled val="1"/>
        </dgm:presLayoutVars>
      </dgm:prSet>
      <dgm:spPr/>
    </dgm:pt>
    <dgm:pt modelId="{A261EEBA-C974-4694-9B4C-68B83077F5B0}" type="pres">
      <dgm:prSet presAssocID="{D1176CCB-E14D-49C8-B309-7652CEA5A7E1}" presName="sibTrans" presStyleCnt="0"/>
      <dgm:spPr/>
    </dgm:pt>
    <dgm:pt modelId="{A46591D0-270F-478D-96FB-B8735508A68F}" type="pres">
      <dgm:prSet presAssocID="{210453AA-55AD-4034-AA35-60FA349F4C06}" presName="node" presStyleLbl="node1" presStyleIdx="8" presStyleCnt="11">
        <dgm:presLayoutVars>
          <dgm:bulletEnabled val="1"/>
        </dgm:presLayoutVars>
      </dgm:prSet>
      <dgm:spPr/>
    </dgm:pt>
    <dgm:pt modelId="{8938E92F-2572-453E-852E-84205B042DB2}" type="pres">
      <dgm:prSet presAssocID="{597C17A2-EDC6-4303-99FB-013A3C5577F3}" presName="sibTrans" presStyleCnt="0"/>
      <dgm:spPr/>
    </dgm:pt>
    <dgm:pt modelId="{ADCE9ABA-E047-4042-9BF9-09849037F6C1}" type="pres">
      <dgm:prSet presAssocID="{A387903B-75BC-4B83-9871-AF7AB23ED845}" presName="node" presStyleLbl="node1" presStyleIdx="9" presStyleCnt="11">
        <dgm:presLayoutVars>
          <dgm:bulletEnabled val="1"/>
        </dgm:presLayoutVars>
      </dgm:prSet>
      <dgm:spPr/>
    </dgm:pt>
    <dgm:pt modelId="{0A42BEA9-E66E-499F-815A-D06180712752}" type="pres">
      <dgm:prSet presAssocID="{162BD00F-4427-4BE0-8F37-9C1CF5ECBD88}" presName="sibTrans" presStyleCnt="0"/>
      <dgm:spPr/>
    </dgm:pt>
    <dgm:pt modelId="{999FF4D7-E44E-447B-B542-3F0CFDAE41E3}" type="pres">
      <dgm:prSet presAssocID="{6580380E-6E34-4A93-89DE-F88A8A421A64}" presName="node" presStyleLbl="node1" presStyleIdx="10" presStyleCnt="11">
        <dgm:presLayoutVars>
          <dgm:bulletEnabled val="1"/>
        </dgm:presLayoutVars>
      </dgm:prSet>
      <dgm:spPr/>
    </dgm:pt>
  </dgm:ptLst>
  <dgm:cxnLst>
    <dgm:cxn modelId="{BA4B2007-BAC8-435D-94FE-A0B8364A9490}" srcId="{1988B592-814D-48EE-87B8-6DEF557A0841}" destId="{0F0534B3-69FA-4DA5-9DBC-E349C687A9AE}" srcOrd="7" destOrd="0" parTransId="{2017786D-EEFD-4AF1-BB04-F816519984E1}" sibTransId="{D1176CCB-E14D-49C8-B309-7652CEA5A7E1}"/>
    <dgm:cxn modelId="{50B84F08-99C3-4ABA-9891-7F742B17841D}" srcId="{1988B592-814D-48EE-87B8-6DEF557A0841}" destId="{B89CE8A6-5DF3-40C4-8987-D218A13BE669}" srcOrd="0" destOrd="0" parTransId="{FBBE9CA1-4E15-4F4B-954D-9D47521687EF}" sibTransId="{5C400728-6A54-444F-873F-7CF0F88F347F}"/>
    <dgm:cxn modelId="{3295E719-E151-425F-A8E3-30111D11A8E6}" srcId="{1988B592-814D-48EE-87B8-6DEF557A0841}" destId="{210453AA-55AD-4034-AA35-60FA349F4C06}" srcOrd="8" destOrd="0" parTransId="{F1C51422-0398-41C3-AF58-E99DB92EEF94}" sibTransId="{597C17A2-EDC6-4303-99FB-013A3C5577F3}"/>
    <dgm:cxn modelId="{70589F1E-A555-4CE8-A695-2148CE9BE509}" srcId="{1988B592-814D-48EE-87B8-6DEF557A0841}" destId="{A387903B-75BC-4B83-9871-AF7AB23ED845}" srcOrd="9" destOrd="0" parTransId="{B6073D92-A594-4E6C-808D-2737DFD79792}" sibTransId="{162BD00F-4427-4BE0-8F37-9C1CF5ECBD88}"/>
    <dgm:cxn modelId="{B10A8524-B48C-45DB-8172-9D20CA3BFC87}" type="presOf" srcId="{4F6D3359-5D13-4EA4-995D-4BA83929AE0B}" destId="{4F58EA2C-116D-4266-AE37-CB56DE0682D0}" srcOrd="0" destOrd="0" presId="urn:microsoft.com/office/officeart/2005/8/layout/default"/>
    <dgm:cxn modelId="{052BB431-1E20-4432-BC39-E9E72D306D29}" type="presOf" srcId="{B89CE8A6-5DF3-40C4-8987-D218A13BE669}" destId="{70120480-4FD5-43DF-B2CB-439ED7C8088C}" srcOrd="0" destOrd="0" presId="urn:microsoft.com/office/officeart/2005/8/layout/default"/>
    <dgm:cxn modelId="{81013B37-B541-46BB-9F57-93FA679707A3}" srcId="{1988B592-814D-48EE-87B8-6DEF557A0841}" destId="{4F6D3359-5D13-4EA4-995D-4BA83929AE0B}" srcOrd="5" destOrd="0" parTransId="{66608BC8-5C2D-4CAC-B093-6690241E7199}" sibTransId="{118B582F-1B1B-4E46-953E-896807C9E0A6}"/>
    <dgm:cxn modelId="{91AB5D3C-88EA-43F0-9E99-7FBB1C8E9CA9}" srcId="{1988B592-814D-48EE-87B8-6DEF557A0841}" destId="{6580380E-6E34-4A93-89DE-F88A8A421A64}" srcOrd="10" destOrd="0" parTransId="{453CC087-F1F4-407D-8175-E7B0A6FA690B}" sibTransId="{8DF49AE6-071E-4DC7-ACA1-891D25A87272}"/>
    <dgm:cxn modelId="{41E67E60-88C4-4F75-A2F9-0D215FDAD9D5}" srcId="{1988B592-814D-48EE-87B8-6DEF557A0841}" destId="{85EAA7C5-B031-4491-93B9-8FC828158610}" srcOrd="3" destOrd="0" parTransId="{A5D87027-48FB-4265-9D5C-FFDA5D1AE856}" sibTransId="{4A18622D-A502-4275-B50C-E14188EB6D60}"/>
    <dgm:cxn modelId="{CB21EB45-6893-4F0E-888D-89E18D4E2E30}" type="presOf" srcId="{A387903B-75BC-4B83-9871-AF7AB23ED845}" destId="{ADCE9ABA-E047-4042-9BF9-09849037F6C1}" srcOrd="0" destOrd="0" presId="urn:microsoft.com/office/officeart/2005/8/layout/default"/>
    <dgm:cxn modelId="{44FF4D66-4CFF-4564-9E67-DBDC554CD368}" type="presOf" srcId="{D83B4B37-2615-4DF2-8FE4-34C9BA387867}" destId="{B1BD4B1C-C2A6-4800-A09A-3F59ECE3C040}" srcOrd="0" destOrd="0" presId="urn:microsoft.com/office/officeart/2005/8/layout/default"/>
    <dgm:cxn modelId="{72AE294E-EFFA-4661-B7BA-7E7CBEB0E793}" type="presOf" srcId="{210453AA-55AD-4034-AA35-60FA349F4C06}" destId="{A46591D0-270F-478D-96FB-B8735508A68F}" srcOrd="0" destOrd="0" presId="urn:microsoft.com/office/officeart/2005/8/layout/default"/>
    <dgm:cxn modelId="{4E4A3E70-4E8C-4070-8356-8EC0C207FF47}" type="presOf" srcId="{1988B592-814D-48EE-87B8-6DEF557A0841}" destId="{A2E7F1AF-34D8-40ED-A31B-3E4B87DB3329}" srcOrd="0" destOrd="0" presId="urn:microsoft.com/office/officeart/2005/8/layout/default"/>
    <dgm:cxn modelId="{B6B46D8A-4166-416C-B9A3-2C3A23F2EBE9}" type="presOf" srcId="{AB823A27-2363-4B42-9C9B-23501B77B58D}" destId="{C9CBA431-A932-456B-A72C-A3E4CB438558}" srcOrd="0" destOrd="0" presId="urn:microsoft.com/office/officeart/2005/8/layout/default"/>
    <dgm:cxn modelId="{40E4518C-3E51-43DC-97D0-B2D675B5B8B6}" srcId="{1988B592-814D-48EE-87B8-6DEF557A0841}" destId="{45753E34-C9A7-46C0-897D-219050B72C47}" srcOrd="1" destOrd="0" parTransId="{D79222EB-2F92-43AF-868D-7567A9FD1036}" sibTransId="{59D52B30-3575-4658-8459-A72B14DB674B}"/>
    <dgm:cxn modelId="{4335F191-E120-400E-86BD-E2F6D65DAC46}" type="presOf" srcId="{6580380E-6E34-4A93-89DE-F88A8A421A64}" destId="{999FF4D7-E44E-447B-B542-3F0CFDAE41E3}" srcOrd="0" destOrd="0" presId="urn:microsoft.com/office/officeart/2005/8/layout/default"/>
    <dgm:cxn modelId="{FBF317A8-BC95-4CBC-B54E-C96F5F5C41B2}" type="presOf" srcId="{0F0534B3-69FA-4DA5-9DBC-E349C687A9AE}" destId="{EEEF1C07-DAA6-44DD-B598-AF3B9E065A31}" srcOrd="0" destOrd="0" presId="urn:microsoft.com/office/officeart/2005/8/layout/default"/>
    <dgm:cxn modelId="{1E93F8A8-B42B-430B-B642-0AA5B3A06E1B}" srcId="{1988B592-814D-48EE-87B8-6DEF557A0841}" destId="{AB823A27-2363-4B42-9C9B-23501B77B58D}" srcOrd="6" destOrd="0" parTransId="{6314CCCE-4BF8-4B0E-B296-15E02940A047}" sibTransId="{28094723-B032-4B01-80DE-D26FE1756872}"/>
    <dgm:cxn modelId="{1C950FB0-705C-45DF-86B4-46BCF7DCE9DB}" type="presOf" srcId="{F9622EF4-DC67-446B-B3B0-8589E29F4AB8}" destId="{52E9C544-36A2-4BA9-8FB4-BD8F1AB49837}" srcOrd="0" destOrd="0" presId="urn:microsoft.com/office/officeart/2005/8/layout/default"/>
    <dgm:cxn modelId="{7657ACE0-92D8-4235-980F-22725DBA6548}" srcId="{1988B592-814D-48EE-87B8-6DEF557A0841}" destId="{F9622EF4-DC67-446B-B3B0-8589E29F4AB8}" srcOrd="2" destOrd="0" parTransId="{F711019E-9FC6-4481-A317-E45FD4ECE8BF}" sibTransId="{276561EF-46D8-4541-A9E4-A50CF0B1ED16}"/>
    <dgm:cxn modelId="{16A2F6EA-7186-43E2-BCE2-ABDA9AAFD8AA}" srcId="{1988B592-814D-48EE-87B8-6DEF557A0841}" destId="{D83B4B37-2615-4DF2-8FE4-34C9BA387867}" srcOrd="4" destOrd="0" parTransId="{F9350919-CEB5-4E2B-8A29-BF0D9854EE4D}" sibTransId="{E9B113A8-C6BA-4E1A-A5E5-90A52664701D}"/>
    <dgm:cxn modelId="{6C4D22EE-3F20-419C-B3F3-123B0AF2BA97}" type="presOf" srcId="{45753E34-C9A7-46C0-897D-219050B72C47}" destId="{66FE5EE1-3964-402C-A492-C0085527D765}" srcOrd="0" destOrd="0" presId="urn:microsoft.com/office/officeart/2005/8/layout/default"/>
    <dgm:cxn modelId="{3ABAEBF5-781E-40DB-B563-EA34BB405AF9}" type="presOf" srcId="{85EAA7C5-B031-4491-93B9-8FC828158610}" destId="{5EEFB81C-64C3-4535-A85B-DBA0C2BC7DDD}" srcOrd="0" destOrd="0" presId="urn:microsoft.com/office/officeart/2005/8/layout/default"/>
    <dgm:cxn modelId="{C0BDA147-7AB7-411A-86BC-7D464ABDE324}" type="presParOf" srcId="{A2E7F1AF-34D8-40ED-A31B-3E4B87DB3329}" destId="{70120480-4FD5-43DF-B2CB-439ED7C8088C}" srcOrd="0" destOrd="0" presId="urn:microsoft.com/office/officeart/2005/8/layout/default"/>
    <dgm:cxn modelId="{673F7B33-15EC-4F4E-98A5-6E21D63A62EF}" type="presParOf" srcId="{A2E7F1AF-34D8-40ED-A31B-3E4B87DB3329}" destId="{DD5B614A-B5BE-4123-9443-6A19C1E8B379}" srcOrd="1" destOrd="0" presId="urn:microsoft.com/office/officeart/2005/8/layout/default"/>
    <dgm:cxn modelId="{71C2457B-84EB-4ADF-8547-E9CF766D1058}" type="presParOf" srcId="{A2E7F1AF-34D8-40ED-A31B-3E4B87DB3329}" destId="{66FE5EE1-3964-402C-A492-C0085527D765}" srcOrd="2" destOrd="0" presId="urn:microsoft.com/office/officeart/2005/8/layout/default"/>
    <dgm:cxn modelId="{298ADEBD-C318-494D-8FEA-E196040D2FE3}" type="presParOf" srcId="{A2E7F1AF-34D8-40ED-A31B-3E4B87DB3329}" destId="{E2772370-E1F6-41D8-A5B6-6910618EF05D}" srcOrd="3" destOrd="0" presId="urn:microsoft.com/office/officeart/2005/8/layout/default"/>
    <dgm:cxn modelId="{AF7675A5-2360-4563-A73A-A65CFFCDB24D}" type="presParOf" srcId="{A2E7F1AF-34D8-40ED-A31B-3E4B87DB3329}" destId="{52E9C544-36A2-4BA9-8FB4-BD8F1AB49837}" srcOrd="4" destOrd="0" presId="urn:microsoft.com/office/officeart/2005/8/layout/default"/>
    <dgm:cxn modelId="{1C2EAEDF-C40C-4068-B626-07A5D9FAE948}" type="presParOf" srcId="{A2E7F1AF-34D8-40ED-A31B-3E4B87DB3329}" destId="{E7B0AF58-4E24-42D1-A9F9-B9ADC238DA36}" srcOrd="5" destOrd="0" presId="urn:microsoft.com/office/officeart/2005/8/layout/default"/>
    <dgm:cxn modelId="{ECC5AAB2-3B87-47A0-9375-A8C39151CAE3}" type="presParOf" srcId="{A2E7F1AF-34D8-40ED-A31B-3E4B87DB3329}" destId="{5EEFB81C-64C3-4535-A85B-DBA0C2BC7DDD}" srcOrd="6" destOrd="0" presId="urn:microsoft.com/office/officeart/2005/8/layout/default"/>
    <dgm:cxn modelId="{F77243BD-23AE-4552-BDDD-E6D133BEDEBA}" type="presParOf" srcId="{A2E7F1AF-34D8-40ED-A31B-3E4B87DB3329}" destId="{7A11AE39-FD98-48E5-B5F1-142BE163FB96}" srcOrd="7" destOrd="0" presId="urn:microsoft.com/office/officeart/2005/8/layout/default"/>
    <dgm:cxn modelId="{F63136A1-4163-4026-B621-2B5DAD6315D6}" type="presParOf" srcId="{A2E7F1AF-34D8-40ED-A31B-3E4B87DB3329}" destId="{B1BD4B1C-C2A6-4800-A09A-3F59ECE3C040}" srcOrd="8" destOrd="0" presId="urn:microsoft.com/office/officeart/2005/8/layout/default"/>
    <dgm:cxn modelId="{02B9BBF6-2D36-4499-97E6-0C6C581E3923}" type="presParOf" srcId="{A2E7F1AF-34D8-40ED-A31B-3E4B87DB3329}" destId="{BFD4F637-C834-4A17-ACEA-45347E9AC369}" srcOrd="9" destOrd="0" presId="urn:microsoft.com/office/officeart/2005/8/layout/default"/>
    <dgm:cxn modelId="{21F0FEE7-D186-4B78-9C29-E1CD609B61A2}" type="presParOf" srcId="{A2E7F1AF-34D8-40ED-A31B-3E4B87DB3329}" destId="{4F58EA2C-116D-4266-AE37-CB56DE0682D0}" srcOrd="10" destOrd="0" presId="urn:microsoft.com/office/officeart/2005/8/layout/default"/>
    <dgm:cxn modelId="{EE568B25-9A9D-4071-B0A1-95A925EEEE28}" type="presParOf" srcId="{A2E7F1AF-34D8-40ED-A31B-3E4B87DB3329}" destId="{44AE5A98-08A1-4C1E-ADC9-0A6B8DDBB82C}" srcOrd="11" destOrd="0" presId="urn:microsoft.com/office/officeart/2005/8/layout/default"/>
    <dgm:cxn modelId="{94C42AFB-FC49-48B6-9C2C-04D6FED15ABA}" type="presParOf" srcId="{A2E7F1AF-34D8-40ED-A31B-3E4B87DB3329}" destId="{C9CBA431-A932-456B-A72C-A3E4CB438558}" srcOrd="12" destOrd="0" presId="urn:microsoft.com/office/officeart/2005/8/layout/default"/>
    <dgm:cxn modelId="{957830CC-2F5A-4E2B-9064-7241B67D278F}" type="presParOf" srcId="{A2E7F1AF-34D8-40ED-A31B-3E4B87DB3329}" destId="{2DB7165E-322A-4546-9C6B-58B3856EBD1C}" srcOrd="13" destOrd="0" presId="urn:microsoft.com/office/officeart/2005/8/layout/default"/>
    <dgm:cxn modelId="{E9164B51-FABC-4499-8B27-BD3CD2E09C86}" type="presParOf" srcId="{A2E7F1AF-34D8-40ED-A31B-3E4B87DB3329}" destId="{EEEF1C07-DAA6-44DD-B598-AF3B9E065A31}" srcOrd="14" destOrd="0" presId="urn:microsoft.com/office/officeart/2005/8/layout/default"/>
    <dgm:cxn modelId="{C1DA3C96-AAD4-4BDC-9478-133CB299D871}" type="presParOf" srcId="{A2E7F1AF-34D8-40ED-A31B-3E4B87DB3329}" destId="{A261EEBA-C974-4694-9B4C-68B83077F5B0}" srcOrd="15" destOrd="0" presId="urn:microsoft.com/office/officeart/2005/8/layout/default"/>
    <dgm:cxn modelId="{F48F7F1B-3F3F-45C3-A182-170D92C8763D}" type="presParOf" srcId="{A2E7F1AF-34D8-40ED-A31B-3E4B87DB3329}" destId="{A46591D0-270F-478D-96FB-B8735508A68F}" srcOrd="16" destOrd="0" presId="urn:microsoft.com/office/officeart/2005/8/layout/default"/>
    <dgm:cxn modelId="{33BDDC64-5890-43DB-99FD-9E11E0C1BA22}" type="presParOf" srcId="{A2E7F1AF-34D8-40ED-A31B-3E4B87DB3329}" destId="{8938E92F-2572-453E-852E-84205B042DB2}" srcOrd="17" destOrd="0" presId="urn:microsoft.com/office/officeart/2005/8/layout/default"/>
    <dgm:cxn modelId="{CF78B43F-3112-4CCF-A4A5-22CF5883B6AC}" type="presParOf" srcId="{A2E7F1AF-34D8-40ED-A31B-3E4B87DB3329}" destId="{ADCE9ABA-E047-4042-9BF9-09849037F6C1}" srcOrd="18" destOrd="0" presId="urn:microsoft.com/office/officeart/2005/8/layout/default"/>
    <dgm:cxn modelId="{C425F23E-7E76-4C2F-A6D1-F87A8C4DEF72}" type="presParOf" srcId="{A2E7F1AF-34D8-40ED-A31B-3E4B87DB3329}" destId="{0A42BEA9-E66E-499F-815A-D06180712752}" srcOrd="19" destOrd="0" presId="urn:microsoft.com/office/officeart/2005/8/layout/default"/>
    <dgm:cxn modelId="{0AE8BEB9-AF02-4C5F-AF66-C01E2D5D9A89}" type="presParOf" srcId="{A2E7F1AF-34D8-40ED-A31B-3E4B87DB3329}" destId="{999FF4D7-E44E-447B-B542-3F0CFDAE41E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04BBE-0F60-4A55-B27F-B2AFBD9185A9}" type="doc">
      <dgm:prSet loTypeId="urn:diagrams.loki3.com/TabbedArc+Icon" loCatId="relationship" qsTypeId="urn:microsoft.com/office/officeart/2005/8/quickstyle/simple1" qsCatId="simple" csTypeId="urn:microsoft.com/office/officeart/2005/8/colors/accent1_2" csCatId="accent1" phldr="1"/>
      <dgm:spPr/>
    </dgm:pt>
    <dgm:pt modelId="{636F0563-A60D-49E8-A27B-14A29C92FD6F}">
      <dgm:prSet phldrT="[Text]"/>
      <dgm:spPr/>
      <dgm:t>
        <a:bodyPr/>
        <a:lstStyle/>
        <a:p>
          <a:r>
            <a:rPr lang="en-US" dirty="0"/>
            <a:t>Parent to Parent</a:t>
          </a:r>
        </a:p>
      </dgm:t>
    </dgm:pt>
    <dgm:pt modelId="{F1DD95F4-9966-47A7-9C3A-C7E2868ECAFF}" type="parTrans" cxnId="{8BAEBED0-3EC0-48E8-AFDE-C5BE39E8F3DC}">
      <dgm:prSet/>
      <dgm:spPr/>
      <dgm:t>
        <a:bodyPr/>
        <a:lstStyle/>
        <a:p>
          <a:endParaRPr lang="en-US"/>
        </a:p>
      </dgm:t>
    </dgm:pt>
    <dgm:pt modelId="{C85A48F9-79A6-4592-BF37-D12A88D3964F}" type="sibTrans" cxnId="{8BAEBED0-3EC0-48E8-AFDE-C5BE39E8F3DC}">
      <dgm:prSet/>
      <dgm:spPr/>
      <dgm:t>
        <a:bodyPr/>
        <a:lstStyle/>
        <a:p>
          <a:endParaRPr lang="en-US"/>
        </a:p>
      </dgm:t>
    </dgm:pt>
    <dgm:pt modelId="{A20433F0-3DCC-4C59-97FA-BE9F736AB9F6}">
      <dgm:prSet phldrT="[Text]"/>
      <dgm:spPr/>
      <dgm:t>
        <a:bodyPr/>
        <a:lstStyle/>
        <a:p>
          <a:r>
            <a:rPr lang="en-US" dirty="0"/>
            <a:t>DX Specific</a:t>
          </a:r>
        </a:p>
      </dgm:t>
    </dgm:pt>
    <dgm:pt modelId="{C6FE0041-82C5-4760-B7B5-252388D66510}" type="parTrans" cxnId="{71A3EE05-ED6B-4128-A370-AA63E84A1624}">
      <dgm:prSet/>
      <dgm:spPr/>
      <dgm:t>
        <a:bodyPr/>
        <a:lstStyle/>
        <a:p>
          <a:endParaRPr lang="en-US"/>
        </a:p>
      </dgm:t>
    </dgm:pt>
    <dgm:pt modelId="{BE0933EA-5087-44CB-ADFB-68B344A07D5C}" type="sibTrans" cxnId="{71A3EE05-ED6B-4128-A370-AA63E84A1624}">
      <dgm:prSet/>
      <dgm:spPr/>
      <dgm:t>
        <a:bodyPr/>
        <a:lstStyle/>
        <a:p>
          <a:endParaRPr lang="en-US"/>
        </a:p>
      </dgm:t>
    </dgm:pt>
    <dgm:pt modelId="{5EED0B4F-0C15-4EBD-B951-BFBA09492902}">
      <dgm:prSet phldrT="[Text]"/>
      <dgm:spPr/>
      <dgm:t>
        <a:bodyPr/>
        <a:lstStyle/>
        <a:p>
          <a:r>
            <a:rPr lang="en-US" dirty="0"/>
            <a:t>Childcare</a:t>
          </a:r>
        </a:p>
      </dgm:t>
    </dgm:pt>
    <dgm:pt modelId="{E1C9FCA1-E654-4B7E-BB39-3D8A36562B2D}" type="parTrans" cxnId="{DB0E87B6-DB08-4D8C-9B83-5CEFBFDC50C9}">
      <dgm:prSet/>
      <dgm:spPr/>
      <dgm:t>
        <a:bodyPr/>
        <a:lstStyle/>
        <a:p>
          <a:endParaRPr lang="en-US"/>
        </a:p>
      </dgm:t>
    </dgm:pt>
    <dgm:pt modelId="{91893C37-AFA5-4FF6-A8E5-CD79B975939D}" type="sibTrans" cxnId="{DB0E87B6-DB08-4D8C-9B83-5CEFBFDC50C9}">
      <dgm:prSet/>
      <dgm:spPr/>
      <dgm:t>
        <a:bodyPr/>
        <a:lstStyle/>
        <a:p>
          <a:endParaRPr lang="en-US"/>
        </a:p>
      </dgm:t>
    </dgm:pt>
    <dgm:pt modelId="{2088E9AC-F2CD-4DA0-B812-1FAF0F1E43CA}">
      <dgm:prSet phldrT="[Text]"/>
      <dgm:spPr/>
      <dgm:t>
        <a:bodyPr/>
        <a:lstStyle/>
        <a:p>
          <a:r>
            <a:rPr lang="en-US" dirty="0"/>
            <a:t>Head Start</a:t>
          </a:r>
        </a:p>
      </dgm:t>
    </dgm:pt>
    <dgm:pt modelId="{2A84AD02-2857-45DC-ADA3-EECF40A758E0}" type="parTrans" cxnId="{D2ACC2FA-4022-45B6-A7A8-CBD9A4AA1712}">
      <dgm:prSet/>
      <dgm:spPr/>
      <dgm:t>
        <a:bodyPr/>
        <a:lstStyle/>
        <a:p>
          <a:endParaRPr lang="en-US"/>
        </a:p>
      </dgm:t>
    </dgm:pt>
    <dgm:pt modelId="{998B067F-603F-4D03-A8D7-46D262334C3D}" type="sibTrans" cxnId="{D2ACC2FA-4022-45B6-A7A8-CBD9A4AA1712}">
      <dgm:prSet/>
      <dgm:spPr/>
      <dgm:t>
        <a:bodyPr/>
        <a:lstStyle/>
        <a:p>
          <a:endParaRPr lang="en-US"/>
        </a:p>
      </dgm:t>
    </dgm:pt>
    <dgm:pt modelId="{81F79059-9C1C-4CFB-9430-F0F2B8BA165B}">
      <dgm:prSet phldrT="[Text]"/>
      <dgm:spPr/>
      <dgm:t>
        <a:bodyPr/>
        <a:lstStyle/>
        <a:p>
          <a:r>
            <a:rPr lang="en-US" dirty="0"/>
            <a:t>Title V</a:t>
          </a:r>
        </a:p>
      </dgm:t>
    </dgm:pt>
    <dgm:pt modelId="{6170D07C-EA94-4457-8C20-1E6955388C59}" type="parTrans" cxnId="{5931C6BC-76E0-43ED-91F4-BB568A3FD9E5}">
      <dgm:prSet/>
      <dgm:spPr/>
      <dgm:t>
        <a:bodyPr/>
        <a:lstStyle/>
        <a:p>
          <a:endParaRPr lang="en-US"/>
        </a:p>
      </dgm:t>
    </dgm:pt>
    <dgm:pt modelId="{4C8057EC-3CBC-4E01-881D-96D21A18B15C}" type="sibTrans" cxnId="{5931C6BC-76E0-43ED-91F4-BB568A3FD9E5}">
      <dgm:prSet/>
      <dgm:spPr/>
      <dgm:t>
        <a:bodyPr/>
        <a:lstStyle/>
        <a:p>
          <a:endParaRPr lang="en-US"/>
        </a:p>
      </dgm:t>
    </dgm:pt>
    <dgm:pt modelId="{A5E94A6A-50DE-4702-A2EA-D1F78E6125FE}">
      <dgm:prSet phldrT="[Text]"/>
      <dgm:spPr/>
      <dgm:t>
        <a:bodyPr/>
        <a:lstStyle/>
        <a:p>
          <a:r>
            <a:rPr lang="en-US" dirty="0"/>
            <a:t>Community Based</a:t>
          </a:r>
        </a:p>
      </dgm:t>
    </dgm:pt>
    <dgm:pt modelId="{44431AA0-A093-445C-B087-48DCDC6577A9}" type="parTrans" cxnId="{84F56F0A-7665-4CE8-B314-147F26934624}">
      <dgm:prSet/>
      <dgm:spPr/>
      <dgm:t>
        <a:bodyPr/>
        <a:lstStyle/>
        <a:p>
          <a:endParaRPr lang="en-US"/>
        </a:p>
      </dgm:t>
    </dgm:pt>
    <dgm:pt modelId="{BCCFD57C-AB2B-4277-9715-7D8E04513C63}" type="sibTrans" cxnId="{84F56F0A-7665-4CE8-B314-147F26934624}">
      <dgm:prSet/>
      <dgm:spPr/>
      <dgm:t>
        <a:bodyPr/>
        <a:lstStyle/>
        <a:p>
          <a:endParaRPr lang="en-US"/>
        </a:p>
      </dgm:t>
    </dgm:pt>
    <dgm:pt modelId="{F56DAC95-B039-4501-88A0-829B69EA9261}">
      <dgm:prSet phldrT="[Text]"/>
      <dgm:spPr/>
      <dgm:t>
        <a:bodyPr/>
        <a:lstStyle/>
        <a:p>
          <a:r>
            <a:rPr lang="en-US" dirty="0"/>
            <a:t>Faith Based </a:t>
          </a:r>
        </a:p>
      </dgm:t>
    </dgm:pt>
    <dgm:pt modelId="{29603432-4207-4526-8D50-7D00EF0F34C5}" type="parTrans" cxnId="{9955BEDD-7C88-4375-AF04-AFCC3F2CB4EA}">
      <dgm:prSet/>
      <dgm:spPr/>
      <dgm:t>
        <a:bodyPr/>
        <a:lstStyle/>
        <a:p>
          <a:endParaRPr lang="en-US"/>
        </a:p>
      </dgm:t>
    </dgm:pt>
    <dgm:pt modelId="{8DCFBF0C-3CC5-4C76-9238-AF1F22AC2EDF}" type="sibTrans" cxnId="{9955BEDD-7C88-4375-AF04-AFCC3F2CB4EA}">
      <dgm:prSet/>
      <dgm:spPr/>
      <dgm:t>
        <a:bodyPr/>
        <a:lstStyle/>
        <a:p>
          <a:endParaRPr lang="en-US"/>
        </a:p>
      </dgm:t>
    </dgm:pt>
    <dgm:pt modelId="{9A8694BA-3E48-47D5-8AFA-5885AC52BF3E}">
      <dgm:prSet phldrT="[Text]"/>
      <dgm:spPr/>
      <dgm:t>
        <a:bodyPr/>
        <a:lstStyle/>
        <a:p>
          <a:r>
            <a:rPr lang="en-US" dirty="0"/>
            <a:t>WIC</a:t>
          </a:r>
        </a:p>
      </dgm:t>
    </dgm:pt>
    <dgm:pt modelId="{12E9E800-5F48-4E80-A930-7E4D6629CF2B}" type="parTrans" cxnId="{AB6F72BF-D5BC-4B95-815F-1FBF1753A484}">
      <dgm:prSet/>
      <dgm:spPr/>
      <dgm:t>
        <a:bodyPr/>
        <a:lstStyle/>
        <a:p>
          <a:endParaRPr lang="en-US"/>
        </a:p>
      </dgm:t>
    </dgm:pt>
    <dgm:pt modelId="{514735A5-E7B7-4E80-A27F-F7B2DF67739E}" type="sibTrans" cxnId="{AB6F72BF-D5BC-4B95-815F-1FBF1753A484}">
      <dgm:prSet/>
      <dgm:spPr/>
      <dgm:t>
        <a:bodyPr/>
        <a:lstStyle/>
        <a:p>
          <a:endParaRPr lang="en-US"/>
        </a:p>
      </dgm:t>
    </dgm:pt>
    <dgm:pt modelId="{44955801-156F-4735-970E-5127090229D7}">
      <dgm:prSet phldrT="[Text]"/>
      <dgm:spPr/>
      <dgm:t>
        <a:bodyPr/>
        <a:lstStyle/>
        <a:p>
          <a:r>
            <a:rPr lang="en-US" dirty="0"/>
            <a:t>Education</a:t>
          </a:r>
        </a:p>
      </dgm:t>
    </dgm:pt>
    <dgm:pt modelId="{9D692A79-C00D-4C52-8746-B731F6CE4B12}" type="parTrans" cxnId="{2AAF87B7-414D-4EA4-842E-3438C8CB2432}">
      <dgm:prSet/>
      <dgm:spPr/>
      <dgm:t>
        <a:bodyPr/>
        <a:lstStyle/>
        <a:p>
          <a:endParaRPr lang="en-US"/>
        </a:p>
      </dgm:t>
    </dgm:pt>
    <dgm:pt modelId="{3FD9B517-67F0-47BC-B15B-A56DBDC21E0E}" type="sibTrans" cxnId="{2AAF87B7-414D-4EA4-842E-3438C8CB2432}">
      <dgm:prSet/>
      <dgm:spPr/>
      <dgm:t>
        <a:bodyPr/>
        <a:lstStyle/>
        <a:p>
          <a:endParaRPr lang="en-US"/>
        </a:p>
      </dgm:t>
    </dgm:pt>
    <dgm:pt modelId="{A200D851-0960-4676-901B-8F3C66416AA8}">
      <dgm:prSet phldrT="[Text]"/>
      <dgm:spPr/>
      <dgm:t>
        <a:bodyPr/>
        <a:lstStyle/>
        <a:p>
          <a:r>
            <a:rPr lang="en-US" dirty="0"/>
            <a:t>Adult Disability Systems</a:t>
          </a:r>
        </a:p>
      </dgm:t>
    </dgm:pt>
    <dgm:pt modelId="{B4314681-A4DC-4C76-8EED-49330758A7F3}" type="parTrans" cxnId="{D0942DA6-37F2-4A7E-AC63-0D5EDD3811B4}">
      <dgm:prSet/>
      <dgm:spPr/>
      <dgm:t>
        <a:bodyPr/>
        <a:lstStyle/>
        <a:p>
          <a:endParaRPr lang="en-US"/>
        </a:p>
      </dgm:t>
    </dgm:pt>
    <dgm:pt modelId="{E1F4665A-0EF6-4C0C-A946-8C6C01CACC59}" type="sibTrans" cxnId="{D0942DA6-37F2-4A7E-AC63-0D5EDD3811B4}">
      <dgm:prSet/>
      <dgm:spPr/>
      <dgm:t>
        <a:bodyPr/>
        <a:lstStyle/>
        <a:p>
          <a:endParaRPr lang="en-US"/>
        </a:p>
      </dgm:t>
    </dgm:pt>
    <dgm:pt modelId="{3874C4A2-8DF8-440D-8CA8-B871951B2B47}" type="pres">
      <dgm:prSet presAssocID="{64304BBE-0F60-4A55-B27F-B2AFBD9185A9}" presName="Name0" presStyleCnt="0">
        <dgm:presLayoutVars>
          <dgm:dir/>
          <dgm:resizeHandles val="exact"/>
        </dgm:presLayoutVars>
      </dgm:prSet>
      <dgm:spPr/>
    </dgm:pt>
    <dgm:pt modelId="{49B04AD8-7D73-4B7E-A00A-D1D1EA816B2D}" type="pres">
      <dgm:prSet presAssocID="{636F0563-A60D-49E8-A27B-14A29C92FD6F}" presName="twoplus" presStyleLbl="node1" presStyleIdx="0" presStyleCnt="10">
        <dgm:presLayoutVars>
          <dgm:bulletEnabled val="1"/>
        </dgm:presLayoutVars>
      </dgm:prSet>
      <dgm:spPr/>
    </dgm:pt>
    <dgm:pt modelId="{58D74AF9-5893-4854-ADB5-FD2A89F64604}" type="pres">
      <dgm:prSet presAssocID="{A20433F0-3DCC-4C59-97FA-BE9F736AB9F6}" presName="twoplus" presStyleLbl="node1" presStyleIdx="1" presStyleCnt="10">
        <dgm:presLayoutVars>
          <dgm:bulletEnabled val="1"/>
        </dgm:presLayoutVars>
      </dgm:prSet>
      <dgm:spPr/>
    </dgm:pt>
    <dgm:pt modelId="{872A7BEB-5920-434A-ABE2-AF97936BD36D}" type="pres">
      <dgm:prSet presAssocID="{5EED0B4F-0C15-4EBD-B951-BFBA09492902}" presName="twoplus" presStyleLbl="node1" presStyleIdx="2" presStyleCnt="10">
        <dgm:presLayoutVars>
          <dgm:bulletEnabled val="1"/>
        </dgm:presLayoutVars>
      </dgm:prSet>
      <dgm:spPr/>
    </dgm:pt>
    <dgm:pt modelId="{BD372064-5EDD-4F4F-A695-224FAA1EAC3D}" type="pres">
      <dgm:prSet presAssocID="{2088E9AC-F2CD-4DA0-B812-1FAF0F1E43CA}" presName="twoplus" presStyleLbl="node1" presStyleIdx="3" presStyleCnt="10">
        <dgm:presLayoutVars>
          <dgm:bulletEnabled val="1"/>
        </dgm:presLayoutVars>
      </dgm:prSet>
      <dgm:spPr/>
    </dgm:pt>
    <dgm:pt modelId="{E8E286CC-2D53-40EE-A5B3-0F79D07EC382}" type="pres">
      <dgm:prSet presAssocID="{81F79059-9C1C-4CFB-9430-F0F2B8BA165B}" presName="twoplus" presStyleLbl="node1" presStyleIdx="4" presStyleCnt="10">
        <dgm:presLayoutVars>
          <dgm:bulletEnabled val="1"/>
        </dgm:presLayoutVars>
      </dgm:prSet>
      <dgm:spPr/>
    </dgm:pt>
    <dgm:pt modelId="{44011222-E6E5-4E9D-86E8-C837DD6A9397}" type="pres">
      <dgm:prSet presAssocID="{A5E94A6A-50DE-4702-A2EA-D1F78E6125FE}" presName="twoplus" presStyleLbl="node1" presStyleIdx="5" presStyleCnt="10">
        <dgm:presLayoutVars>
          <dgm:bulletEnabled val="1"/>
        </dgm:presLayoutVars>
      </dgm:prSet>
      <dgm:spPr/>
    </dgm:pt>
    <dgm:pt modelId="{5BA21214-DEE4-4C69-AD7D-E3CF2537365E}" type="pres">
      <dgm:prSet presAssocID="{F56DAC95-B039-4501-88A0-829B69EA9261}" presName="twoplus" presStyleLbl="node1" presStyleIdx="6" presStyleCnt="10">
        <dgm:presLayoutVars>
          <dgm:bulletEnabled val="1"/>
        </dgm:presLayoutVars>
      </dgm:prSet>
      <dgm:spPr/>
    </dgm:pt>
    <dgm:pt modelId="{532E2607-9156-4850-A627-B91EF17995BE}" type="pres">
      <dgm:prSet presAssocID="{9A8694BA-3E48-47D5-8AFA-5885AC52BF3E}" presName="twoplus" presStyleLbl="node1" presStyleIdx="7" presStyleCnt="10">
        <dgm:presLayoutVars>
          <dgm:bulletEnabled val="1"/>
        </dgm:presLayoutVars>
      </dgm:prSet>
      <dgm:spPr/>
    </dgm:pt>
    <dgm:pt modelId="{81F9EB5E-83FA-4CEC-B07A-961220BFD5F6}" type="pres">
      <dgm:prSet presAssocID="{44955801-156F-4735-970E-5127090229D7}" presName="twoplus" presStyleLbl="node1" presStyleIdx="8" presStyleCnt="10">
        <dgm:presLayoutVars>
          <dgm:bulletEnabled val="1"/>
        </dgm:presLayoutVars>
      </dgm:prSet>
      <dgm:spPr/>
    </dgm:pt>
    <dgm:pt modelId="{9E307685-1F8E-413E-9655-C585E9070CFE}" type="pres">
      <dgm:prSet presAssocID="{A200D851-0960-4676-901B-8F3C66416AA8}" presName="twoplus" presStyleLbl="node1" presStyleIdx="9" presStyleCnt="10">
        <dgm:presLayoutVars>
          <dgm:bulletEnabled val="1"/>
        </dgm:presLayoutVars>
      </dgm:prSet>
      <dgm:spPr/>
    </dgm:pt>
  </dgm:ptLst>
  <dgm:cxnLst>
    <dgm:cxn modelId="{71A3EE05-ED6B-4128-A370-AA63E84A1624}" srcId="{64304BBE-0F60-4A55-B27F-B2AFBD9185A9}" destId="{A20433F0-3DCC-4C59-97FA-BE9F736AB9F6}" srcOrd="1" destOrd="0" parTransId="{C6FE0041-82C5-4760-B7B5-252388D66510}" sibTransId="{BE0933EA-5087-44CB-ADFB-68B344A07D5C}"/>
    <dgm:cxn modelId="{84F56F0A-7665-4CE8-B314-147F26934624}" srcId="{64304BBE-0F60-4A55-B27F-B2AFBD9185A9}" destId="{A5E94A6A-50DE-4702-A2EA-D1F78E6125FE}" srcOrd="5" destOrd="0" parTransId="{44431AA0-A093-445C-B087-48DCDC6577A9}" sibTransId="{BCCFD57C-AB2B-4277-9715-7D8E04513C63}"/>
    <dgm:cxn modelId="{75828224-8894-4A4E-95D2-7702495B5CC5}" type="presOf" srcId="{44955801-156F-4735-970E-5127090229D7}" destId="{81F9EB5E-83FA-4CEC-B07A-961220BFD5F6}" srcOrd="0" destOrd="0" presId="urn:diagrams.loki3.com/TabbedArc+Icon"/>
    <dgm:cxn modelId="{924FC72E-75BC-4734-B766-4C1495720A16}" type="presOf" srcId="{636F0563-A60D-49E8-A27B-14A29C92FD6F}" destId="{49B04AD8-7D73-4B7E-A00A-D1D1EA816B2D}" srcOrd="0" destOrd="0" presId="urn:diagrams.loki3.com/TabbedArc+Icon"/>
    <dgm:cxn modelId="{7CB5CD41-7691-4B97-BC13-EAA3B29B947A}" type="presOf" srcId="{2088E9AC-F2CD-4DA0-B812-1FAF0F1E43CA}" destId="{BD372064-5EDD-4F4F-A695-224FAA1EAC3D}" srcOrd="0" destOrd="0" presId="urn:diagrams.loki3.com/TabbedArc+Icon"/>
    <dgm:cxn modelId="{76631949-26CB-43BD-8292-9E5FB7589572}" type="presOf" srcId="{F56DAC95-B039-4501-88A0-829B69EA9261}" destId="{5BA21214-DEE4-4C69-AD7D-E3CF2537365E}" srcOrd="0" destOrd="0" presId="urn:diagrams.loki3.com/TabbedArc+Icon"/>
    <dgm:cxn modelId="{CAAA228B-D65C-4615-9E54-51C8F6E462BE}" type="presOf" srcId="{5EED0B4F-0C15-4EBD-B951-BFBA09492902}" destId="{872A7BEB-5920-434A-ABE2-AF97936BD36D}" srcOrd="0" destOrd="0" presId="urn:diagrams.loki3.com/TabbedArc+Icon"/>
    <dgm:cxn modelId="{520F2190-95F8-43A4-A6D4-B2F8C7F3CEC6}" type="presOf" srcId="{A20433F0-3DCC-4C59-97FA-BE9F736AB9F6}" destId="{58D74AF9-5893-4854-ADB5-FD2A89F64604}" srcOrd="0" destOrd="0" presId="urn:diagrams.loki3.com/TabbedArc+Icon"/>
    <dgm:cxn modelId="{5E63E09E-FBE2-4F6E-85A4-44348D2277CE}" type="presOf" srcId="{A200D851-0960-4676-901B-8F3C66416AA8}" destId="{9E307685-1F8E-413E-9655-C585E9070CFE}" srcOrd="0" destOrd="0" presId="urn:diagrams.loki3.com/TabbedArc+Icon"/>
    <dgm:cxn modelId="{D0942DA6-37F2-4A7E-AC63-0D5EDD3811B4}" srcId="{64304BBE-0F60-4A55-B27F-B2AFBD9185A9}" destId="{A200D851-0960-4676-901B-8F3C66416AA8}" srcOrd="9" destOrd="0" parTransId="{B4314681-A4DC-4C76-8EED-49330758A7F3}" sibTransId="{E1F4665A-0EF6-4C0C-A946-8C6C01CACC59}"/>
    <dgm:cxn modelId="{BF5E33B5-D66E-44A6-96DE-EEA727423B91}" type="presOf" srcId="{81F79059-9C1C-4CFB-9430-F0F2B8BA165B}" destId="{E8E286CC-2D53-40EE-A5B3-0F79D07EC382}" srcOrd="0" destOrd="0" presId="urn:diagrams.loki3.com/TabbedArc+Icon"/>
    <dgm:cxn modelId="{DB0E87B6-DB08-4D8C-9B83-5CEFBFDC50C9}" srcId="{64304BBE-0F60-4A55-B27F-B2AFBD9185A9}" destId="{5EED0B4F-0C15-4EBD-B951-BFBA09492902}" srcOrd="2" destOrd="0" parTransId="{E1C9FCA1-E654-4B7E-BB39-3D8A36562B2D}" sibTransId="{91893C37-AFA5-4FF6-A8E5-CD79B975939D}"/>
    <dgm:cxn modelId="{2AAF87B7-414D-4EA4-842E-3438C8CB2432}" srcId="{64304BBE-0F60-4A55-B27F-B2AFBD9185A9}" destId="{44955801-156F-4735-970E-5127090229D7}" srcOrd="8" destOrd="0" parTransId="{9D692A79-C00D-4C52-8746-B731F6CE4B12}" sibTransId="{3FD9B517-67F0-47BC-B15B-A56DBDC21E0E}"/>
    <dgm:cxn modelId="{5931C6BC-76E0-43ED-91F4-BB568A3FD9E5}" srcId="{64304BBE-0F60-4A55-B27F-B2AFBD9185A9}" destId="{81F79059-9C1C-4CFB-9430-F0F2B8BA165B}" srcOrd="4" destOrd="0" parTransId="{6170D07C-EA94-4457-8C20-1E6955388C59}" sibTransId="{4C8057EC-3CBC-4E01-881D-96D21A18B15C}"/>
    <dgm:cxn modelId="{AB6F72BF-D5BC-4B95-815F-1FBF1753A484}" srcId="{64304BBE-0F60-4A55-B27F-B2AFBD9185A9}" destId="{9A8694BA-3E48-47D5-8AFA-5885AC52BF3E}" srcOrd="7" destOrd="0" parTransId="{12E9E800-5F48-4E80-A930-7E4D6629CF2B}" sibTransId="{514735A5-E7B7-4E80-A27F-F7B2DF67739E}"/>
    <dgm:cxn modelId="{4BDC45C5-FFAF-4DBA-97CC-F8EB5289A205}" type="presOf" srcId="{9A8694BA-3E48-47D5-8AFA-5885AC52BF3E}" destId="{532E2607-9156-4850-A627-B91EF17995BE}" srcOrd="0" destOrd="0" presId="urn:diagrams.loki3.com/TabbedArc+Icon"/>
    <dgm:cxn modelId="{8BAEBED0-3EC0-48E8-AFDE-C5BE39E8F3DC}" srcId="{64304BBE-0F60-4A55-B27F-B2AFBD9185A9}" destId="{636F0563-A60D-49E8-A27B-14A29C92FD6F}" srcOrd="0" destOrd="0" parTransId="{F1DD95F4-9966-47A7-9C3A-C7E2868ECAFF}" sibTransId="{C85A48F9-79A6-4592-BF37-D12A88D3964F}"/>
    <dgm:cxn modelId="{9955BEDD-7C88-4375-AF04-AFCC3F2CB4EA}" srcId="{64304BBE-0F60-4A55-B27F-B2AFBD9185A9}" destId="{F56DAC95-B039-4501-88A0-829B69EA9261}" srcOrd="6" destOrd="0" parTransId="{29603432-4207-4526-8D50-7D00EF0F34C5}" sibTransId="{8DCFBF0C-3CC5-4C76-9238-AF1F22AC2EDF}"/>
    <dgm:cxn modelId="{D41011EC-569E-47A0-B76D-00C0E6B72E97}" type="presOf" srcId="{64304BBE-0F60-4A55-B27F-B2AFBD9185A9}" destId="{3874C4A2-8DF8-440D-8CA8-B871951B2B47}" srcOrd="0" destOrd="0" presId="urn:diagrams.loki3.com/TabbedArc+Icon"/>
    <dgm:cxn modelId="{3F504EF0-F21B-408E-AACF-5CCF6E49A41F}" type="presOf" srcId="{A5E94A6A-50DE-4702-A2EA-D1F78E6125FE}" destId="{44011222-E6E5-4E9D-86E8-C837DD6A9397}" srcOrd="0" destOrd="0" presId="urn:diagrams.loki3.com/TabbedArc+Icon"/>
    <dgm:cxn modelId="{D2ACC2FA-4022-45B6-A7A8-CBD9A4AA1712}" srcId="{64304BBE-0F60-4A55-B27F-B2AFBD9185A9}" destId="{2088E9AC-F2CD-4DA0-B812-1FAF0F1E43CA}" srcOrd="3" destOrd="0" parTransId="{2A84AD02-2857-45DC-ADA3-EECF40A758E0}" sibTransId="{998B067F-603F-4D03-A8D7-46D262334C3D}"/>
    <dgm:cxn modelId="{E896AFB0-DA13-438A-8549-566A1C724A1E}" type="presParOf" srcId="{3874C4A2-8DF8-440D-8CA8-B871951B2B47}" destId="{49B04AD8-7D73-4B7E-A00A-D1D1EA816B2D}" srcOrd="0" destOrd="0" presId="urn:diagrams.loki3.com/TabbedArc+Icon"/>
    <dgm:cxn modelId="{4D6E6DC3-52AB-4734-B3CF-0C13EA405BFB}" type="presParOf" srcId="{3874C4A2-8DF8-440D-8CA8-B871951B2B47}" destId="{58D74AF9-5893-4854-ADB5-FD2A89F64604}" srcOrd="1" destOrd="0" presId="urn:diagrams.loki3.com/TabbedArc+Icon"/>
    <dgm:cxn modelId="{9664D23D-0C78-4DBF-ADCE-B061F1C504CE}" type="presParOf" srcId="{3874C4A2-8DF8-440D-8CA8-B871951B2B47}" destId="{872A7BEB-5920-434A-ABE2-AF97936BD36D}" srcOrd="2" destOrd="0" presId="urn:diagrams.loki3.com/TabbedArc+Icon"/>
    <dgm:cxn modelId="{7DA23EDB-E516-4F22-8359-5D962DFE303F}" type="presParOf" srcId="{3874C4A2-8DF8-440D-8CA8-B871951B2B47}" destId="{BD372064-5EDD-4F4F-A695-224FAA1EAC3D}" srcOrd="3" destOrd="0" presId="urn:diagrams.loki3.com/TabbedArc+Icon"/>
    <dgm:cxn modelId="{38BCAB19-D7F1-4F3E-8FFF-EE0192884891}" type="presParOf" srcId="{3874C4A2-8DF8-440D-8CA8-B871951B2B47}" destId="{E8E286CC-2D53-40EE-A5B3-0F79D07EC382}" srcOrd="4" destOrd="0" presId="urn:diagrams.loki3.com/TabbedArc+Icon"/>
    <dgm:cxn modelId="{C719B74B-D581-4A64-8225-60C43EACED34}" type="presParOf" srcId="{3874C4A2-8DF8-440D-8CA8-B871951B2B47}" destId="{44011222-E6E5-4E9D-86E8-C837DD6A9397}" srcOrd="5" destOrd="0" presId="urn:diagrams.loki3.com/TabbedArc+Icon"/>
    <dgm:cxn modelId="{80335302-E09E-4F87-A308-8BE8455E1634}" type="presParOf" srcId="{3874C4A2-8DF8-440D-8CA8-B871951B2B47}" destId="{5BA21214-DEE4-4C69-AD7D-E3CF2537365E}" srcOrd="6" destOrd="0" presId="urn:diagrams.loki3.com/TabbedArc+Icon"/>
    <dgm:cxn modelId="{DD5381EE-08F2-4A56-92E8-B4EB1E73F962}" type="presParOf" srcId="{3874C4A2-8DF8-440D-8CA8-B871951B2B47}" destId="{532E2607-9156-4850-A627-B91EF17995BE}" srcOrd="7" destOrd="0" presId="urn:diagrams.loki3.com/TabbedArc+Icon"/>
    <dgm:cxn modelId="{99DF2A82-EC8C-42A6-B253-3F6C982103D8}" type="presParOf" srcId="{3874C4A2-8DF8-440D-8CA8-B871951B2B47}" destId="{81F9EB5E-83FA-4CEC-B07A-961220BFD5F6}" srcOrd="8" destOrd="0" presId="urn:diagrams.loki3.com/TabbedArc+Icon"/>
    <dgm:cxn modelId="{5154F851-FA09-47D0-A9C3-35116A17577A}" type="presParOf" srcId="{3874C4A2-8DF8-440D-8CA8-B871951B2B47}" destId="{9E307685-1F8E-413E-9655-C585E9070CFE}" srcOrd="9"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27B6A-481D-412F-B57F-5624679DAD1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1D22059-9FE4-4476-8F0C-F077FB42E1CA}">
      <dgm:prSet phldrT="[Text]"/>
      <dgm:spPr/>
      <dgm:t>
        <a:bodyPr/>
        <a:lstStyle/>
        <a:p>
          <a:r>
            <a:rPr lang="en-US" dirty="0"/>
            <a:t>Working for you</a:t>
          </a:r>
        </a:p>
      </dgm:t>
    </dgm:pt>
    <dgm:pt modelId="{14BC5936-50CC-4273-BF75-86D78D145710}" type="parTrans" cxnId="{5CEDAAE1-81F7-4B31-9037-B2A94BB55DF4}">
      <dgm:prSet/>
      <dgm:spPr/>
      <dgm:t>
        <a:bodyPr/>
        <a:lstStyle/>
        <a:p>
          <a:endParaRPr lang="en-US"/>
        </a:p>
      </dgm:t>
    </dgm:pt>
    <dgm:pt modelId="{D6FDE536-BD3A-46FF-9DEA-A7385414AF0D}" type="sibTrans" cxnId="{5CEDAAE1-81F7-4B31-9037-B2A94BB55DF4}">
      <dgm:prSet/>
      <dgm:spPr/>
      <dgm:t>
        <a:bodyPr/>
        <a:lstStyle/>
        <a:p>
          <a:endParaRPr lang="en-US"/>
        </a:p>
      </dgm:t>
    </dgm:pt>
    <dgm:pt modelId="{C248AA84-730D-4C46-A57F-1797C7C06961}">
      <dgm:prSet phldrT="[Text]"/>
      <dgm:spPr/>
      <dgm:t>
        <a:bodyPr/>
        <a:lstStyle/>
        <a:p>
          <a:r>
            <a:rPr lang="en-US" dirty="0"/>
            <a:t>Policy Makers</a:t>
          </a:r>
        </a:p>
      </dgm:t>
    </dgm:pt>
    <dgm:pt modelId="{E98EBF10-D653-442B-A158-FC3B051E023B}" type="parTrans" cxnId="{F3523743-F951-4E7F-AB67-7C6079AADBF2}">
      <dgm:prSet/>
      <dgm:spPr/>
      <dgm:t>
        <a:bodyPr/>
        <a:lstStyle/>
        <a:p>
          <a:endParaRPr lang="en-US"/>
        </a:p>
      </dgm:t>
    </dgm:pt>
    <dgm:pt modelId="{07C51FEF-0CC2-4C22-8739-F90A809409A3}" type="sibTrans" cxnId="{F3523743-F951-4E7F-AB67-7C6079AADBF2}">
      <dgm:prSet/>
      <dgm:spPr/>
      <dgm:t>
        <a:bodyPr/>
        <a:lstStyle/>
        <a:p>
          <a:endParaRPr lang="en-US"/>
        </a:p>
      </dgm:t>
    </dgm:pt>
    <dgm:pt modelId="{5B499482-61F1-4765-9837-83EB14977BDF}">
      <dgm:prSet phldrT="[Text]"/>
      <dgm:spPr/>
      <dgm:t>
        <a:bodyPr/>
        <a:lstStyle/>
        <a:p>
          <a:r>
            <a:rPr lang="en-US" dirty="0"/>
            <a:t>Your friends and family</a:t>
          </a:r>
        </a:p>
      </dgm:t>
    </dgm:pt>
    <dgm:pt modelId="{A5412EC1-0D98-424F-AD7F-D844DF344427}" type="parTrans" cxnId="{D3EA5A11-3BF7-4AAB-A44D-4547F4BCA23A}">
      <dgm:prSet/>
      <dgm:spPr/>
      <dgm:t>
        <a:bodyPr/>
        <a:lstStyle/>
        <a:p>
          <a:endParaRPr lang="en-US"/>
        </a:p>
      </dgm:t>
    </dgm:pt>
    <dgm:pt modelId="{F7BFA352-106E-478C-9B37-EE20A0394983}" type="sibTrans" cxnId="{D3EA5A11-3BF7-4AAB-A44D-4547F4BCA23A}">
      <dgm:prSet/>
      <dgm:spPr/>
      <dgm:t>
        <a:bodyPr/>
        <a:lstStyle/>
        <a:p>
          <a:endParaRPr lang="en-US"/>
        </a:p>
      </dgm:t>
    </dgm:pt>
    <dgm:pt modelId="{148CA753-A977-4E65-93E2-DFC2F7DA26EC}">
      <dgm:prSet phldrT="[Text]"/>
      <dgm:spPr/>
      <dgm:t>
        <a:bodyPr/>
        <a:lstStyle/>
        <a:p>
          <a:r>
            <a:rPr lang="en-US" dirty="0"/>
            <a:t>Healthcare System Leaders </a:t>
          </a:r>
        </a:p>
      </dgm:t>
    </dgm:pt>
    <dgm:pt modelId="{C8CD8532-BC73-4CAE-A37F-740F19CE1B54}" type="parTrans" cxnId="{515F0EBC-28EB-4D5B-A757-EB36947ABBD7}">
      <dgm:prSet/>
      <dgm:spPr/>
      <dgm:t>
        <a:bodyPr/>
        <a:lstStyle/>
        <a:p>
          <a:endParaRPr lang="en-US"/>
        </a:p>
      </dgm:t>
    </dgm:pt>
    <dgm:pt modelId="{CB08AF67-7EDF-4792-BE26-F8D99040D606}" type="sibTrans" cxnId="{515F0EBC-28EB-4D5B-A757-EB36947ABBD7}">
      <dgm:prSet/>
      <dgm:spPr/>
      <dgm:t>
        <a:bodyPr/>
        <a:lstStyle/>
        <a:p>
          <a:endParaRPr lang="en-US"/>
        </a:p>
      </dgm:t>
    </dgm:pt>
    <dgm:pt modelId="{E27CC05F-A01A-4690-A340-9E23C6B7CBBB}" type="pres">
      <dgm:prSet presAssocID="{1D627B6A-481D-412F-B57F-5624679DAD10}" presName="Name0" presStyleCnt="0">
        <dgm:presLayoutVars>
          <dgm:chMax val="11"/>
          <dgm:chPref val="11"/>
          <dgm:dir/>
          <dgm:resizeHandles/>
        </dgm:presLayoutVars>
      </dgm:prSet>
      <dgm:spPr/>
    </dgm:pt>
    <dgm:pt modelId="{6ED40B39-1EB8-4B51-BF46-8E89B5C9A22E}" type="pres">
      <dgm:prSet presAssocID="{148CA753-A977-4E65-93E2-DFC2F7DA26EC}" presName="Accent4" presStyleCnt="0"/>
      <dgm:spPr/>
    </dgm:pt>
    <dgm:pt modelId="{933C24F0-2D10-491E-A0BE-12C6A6FF31C0}" type="pres">
      <dgm:prSet presAssocID="{148CA753-A977-4E65-93E2-DFC2F7DA26EC}" presName="Accent" presStyleLbl="node1" presStyleIdx="0" presStyleCnt="4"/>
      <dgm:spPr/>
    </dgm:pt>
    <dgm:pt modelId="{78EFF972-E4A8-48BC-B3F1-D08A578D210E}" type="pres">
      <dgm:prSet presAssocID="{148CA753-A977-4E65-93E2-DFC2F7DA26EC}" presName="ParentBackground4" presStyleCnt="0"/>
      <dgm:spPr/>
    </dgm:pt>
    <dgm:pt modelId="{4AA9729B-C815-4270-8697-83E75FA1871E}" type="pres">
      <dgm:prSet presAssocID="{148CA753-A977-4E65-93E2-DFC2F7DA26EC}" presName="ParentBackground" presStyleLbl="fgAcc1" presStyleIdx="0" presStyleCnt="4"/>
      <dgm:spPr/>
    </dgm:pt>
    <dgm:pt modelId="{54ED8AE0-719E-4EE0-8600-39EF7066FE92}" type="pres">
      <dgm:prSet presAssocID="{148CA753-A977-4E65-93E2-DFC2F7DA26EC}" presName="Parent4" presStyleLbl="revTx" presStyleIdx="0" presStyleCnt="0">
        <dgm:presLayoutVars>
          <dgm:chMax val="1"/>
          <dgm:chPref val="1"/>
          <dgm:bulletEnabled val="1"/>
        </dgm:presLayoutVars>
      </dgm:prSet>
      <dgm:spPr/>
    </dgm:pt>
    <dgm:pt modelId="{68B198C0-0ABC-4409-9F79-51BB32E2FFD7}" type="pres">
      <dgm:prSet presAssocID="{5B499482-61F1-4765-9837-83EB14977BDF}" presName="Accent3" presStyleCnt="0"/>
      <dgm:spPr/>
    </dgm:pt>
    <dgm:pt modelId="{B4E2B90B-FFAA-4AC9-A1EF-6F29A9F47799}" type="pres">
      <dgm:prSet presAssocID="{5B499482-61F1-4765-9837-83EB14977BDF}" presName="Accent" presStyleLbl="node1" presStyleIdx="1" presStyleCnt="4"/>
      <dgm:spPr/>
    </dgm:pt>
    <dgm:pt modelId="{1C14680D-EC00-4A83-8FDE-88CAE2E5CB1A}" type="pres">
      <dgm:prSet presAssocID="{5B499482-61F1-4765-9837-83EB14977BDF}" presName="ParentBackground3" presStyleCnt="0"/>
      <dgm:spPr/>
    </dgm:pt>
    <dgm:pt modelId="{F7F50D42-2D4B-4046-8515-73EEB0DA06B0}" type="pres">
      <dgm:prSet presAssocID="{5B499482-61F1-4765-9837-83EB14977BDF}" presName="ParentBackground" presStyleLbl="fgAcc1" presStyleIdx="1" presStyleCnt="4"/>
      <dgm:spPr/>
    </dgm:pt>
    <dgm:pt modelId="{7E6EA83C-A15A-4BB1-8756-06C1D9D953E9}" type="pres">
      <dgm:prSet presAssocID="{5B499482-61F1-4765-9837-83EB14977BDF}" presName="Parent3" presStyleLbl="revTx" presStyleIdx="0" presStyleCnt="0">
        <dgm:presLayoutVars>
          <dgm:chMax val="1"/>
          <dgm:chPref val="1"/>
          <dgm:bulletEnabled val="1"/>
        </dgm:presLayoutVars>
      </dgm:prSet>
      <dgm:spPr/>
    </dgm:pt>
    <dgm:pt modelId="{527D8DA7-05FD-41D8-B304-9946B09EF389}" type="pres">
      <dgm:prSet presAssocID="{C248AA84-730D-4C46-A57F-1797C7C06961}" presName="Accent2" presStyleCnt="0"/>
      <dgm:spPr/>
    </dgm:pt>
    <dgm:pt modelId="{13895457-4BE2-41FB-86EE-8371B62A63A4}" type="pres">
      <dgm:prSet presAssocID="{C248AA84-730D-4C46-A57F-1797C7C06961}" presName="Accent" presStyleLbl="node1" presStyleIdx="2" presStyleCnt="4"/>
      <dgm:spPr/>
    </dgm:pt>
    <dgm:pt modelId="{A3653331-F3EF-48F3-A833-D1A369992B56}" type="pres">
      <dgm:prSet presAssocID="{C248AA84-730D-4C46-A57F-1797C7C06961}" presName="ParentBackground2" presStyleCnt="0"/>
      <dgm:spPr/>
    </dgm:pt>
    <dgm:pt modelId="{4986C362-BF1F-4575-8706-048535F04993}" type="pres">
      <dgm:prSet presAssocID="{C248AA84-730D-4C46-A57F-1797C7C06961}" presName="ParentBackground" presStyleLbl="fgAcc1" presStyleIdx="2" presStyleCnt="4"/>
      <dgm:spPr/>
    </dgm:pt>
    <dgm:pt modelId="{5E85FCB6-784D-4B3F-A128-9917B47E6877}" type="pres">
      <dgm:prSet presAssocID="{C248AA84-730D-4C46-A57F-1797C7C06961}" presName="Parent2" presStyleLbl="revTx" presStyleIdx="0" presStyleCnt="0">
        <dgm:presLayoutVars>
          <dgm:chMax val="1"/>
          <dgm:chPref val="1"/>
          <dgm:bulletEnabled val="1"/>
        </dgm:presLayoutVars>
      </dgm:prSet>
      <dgm:spPr/>
    </dgm:pt>
    <dgm:pt modelId="{573E73FD-605F-4102-829B-AA4D8FBE3F53}" type="pres">
      <dgm:prSet presAssocID="{61D22059-9FE4-4476-8F0C-F077FB42E1CA}" presName="Accent1" presStyleCnt="0"/>
      <dgm:spPr/>
    </dgm:pt>
    <dgm:pt modelId="{1BA8B439-C630-4E22-83BA-3294757DA9A8}" type="pres">
      <dgm:prSet presAssocID="{61D22059-9FE4-4476-8F0C-F077FB42E1CA}" presName="Accent" presStyleLbl="node1" presStyleIdx="3" presStyleCnt="4"/>
      <dgm:spPr/>
    </dgm:pt>
    <dgm:pt modelId="{5D855F23-7A91-4890-B826-67A2E1540875}" type="pres">
      <dgm:prSet presAssocID="{61D22059-9FE4-4476-8F0C-F077FB42E1CA}" presName="ParentBackground1" presStyleCnt="0"/>
      <dgm:spPr/>
    </dgm:pt>
    <dgm:pt modelId="{7663A334-8011-4A4C-A996-337D788C92D3}" type="pres">
      <dgm:prSet presAssocID="{61D22059-9FE4-4476-8F0C-F077FB42E1CA}" presName="ParentBackground" presStyleLbl="fgAcc1" presStyleIdx="3" presStyleCnt="4"/>
      <dgm:spPr/>
    </dgm:pt>
    <dgm:pt modelId="{E25F3F30-2B55-4F4A-8C1D-DC0DDB010FDF}" type="pres">
      <dgm:prSet presAssocID="{61D22059-9FE4-4476-8F0C-F077FB42E1CA}" presName="Parent1" presStyleLbl="revTx" presStyleIdx="0" presStyleCnt="0">
        <dgm:presLayoutVars>
          <dgm:chMax val="1"/>
          <dgm:chPref val="1"/>
          <dgm:bulletEnabled val="1"/>
        </dgm:presLayoutVars>
      </dgm:prSet>
      <dgm:spPr/>
    </dgm:pt>
  </dgm:ptLst>
  <dgm:cxnLst>
    <dgm:cxn modelId="{583A3F01-5FC8-4515-A32C-7FB6BE058D58}" type="presOf" srcId="{148CA753-A977-4E65-93E2-DFC2F7DA26EC}" destId="{4AA9729B-C815-4270-8697-83E75FA1871E}" srcOrd="0" destOrd="0" presId="urn:microsoft.com/office/officeart/2011/layout/CircleProcess"/>
    <dgm:cxn modelId="{D3EA5A11-3BF7-4AAB-A44D-4547F4BCA23A}" srcId="{1D627B6A-481D-412F-B57F-5624679DAD10}" destId="{5B499482-61F1-4765-9837-83EB14977BDF}" srcOrd="2" destOrd="0" parTransId="{A5412EC1-0D98-424F-AD7F-D844DF344427}" sibTransId="{F7BFA352-106E-478C-9B37-EE20A0394983}"/>
    <dgm:cxn modelId="{30D8C21E-9B49-4533-A818-CEB4AC6F57D3}" type="presOf" srcId="{5B499482-61F1-4765-9837-83EB14977BDF}" destId="{7E6EA83C-A15A-4BB1-8756-06C1D9D953E9}" srcOrd="1" destOrd="0" presId="urn:microsoft.com/office/officeart/2011/layout/CircleProcess"/>
    <dgm:cxn modelId="{7F194321-B478-4B56-BCAC-6A46688164E5}" type="presOf" srcId="{148CA753-A977-4E65-93E2-DFC2F7DA26EC}" destId="{54ED8AE0-719E-4EE0-8600-39EF7066FE92}" srcOrd="1" destOrd="0" presId="urn:microsoft.com/office/officeart/2011/layout/CircleProcess"/>
    <dgm:cxn modelId="{1BA4A132-3D3E-40FB-A423-894A94E95270}" type="presOf" srcId="{1D627B6A-481D-412F-B57F-5624679DAD10}" destId="{E27CC05F-A01A-4690-A340-9E23C6B7CBBB}" srcOrd="0" destOrd="0" presId="urn:microsoft.com/office/officeart/2011/layout/CircleProcess"/>
    <dgm:cxn modelId="{2FF0885E-A8DD-4EEF-9F62-327D3983C789}" type="presOf" srcId="{61D22059-9FE4-4476-8F0C-F077FB42E1CA}" destId="{E25F3F30-2B55-4F4A-8C1D-DC0DDB010FDF}" srcOrd="1" destOrd="0" presId="urn:microsoft.com/office/officeart/2011/layout/CircleProcess"/>
    <dgm:cxn modelId="{F3523743-F951-4E7F-AB67-7C6079AADBF2}" srcId="{1D627B6A-481D-412F-B57F-5624679DAD10}" destId="{C248AA84-730D-4C46-A57F-1797C7C06961}" srcOrd="1" destOrd="0" parTransId="{E98EBF10-D653-442B-A158-FC3B051E023B}" sibTransId="{07C51FEF-0CC2-4C22-8739-F90A809409A3}"/>
    <dgm:cxn modelId="{F0A3939B-3587-43C6-978F-B4777C30AF13}" type="presOf" srcId="{C248AA84-730D-4C46-A57F-1797C7C06961}" destId="{4986C362-BF1F-4575-8706-048535F04993}" srcOrd="0" destOrd="0" presId="urn:microsoft.com/office/officeart/2011/layout/CircleProcess"/>
    <dgm:cxn modelId="{515F0EBC-28EB-4D5B-A757-EB36947ABBD7}" srcId="{1D627B6A-481D-412F-B57F-5624679DAD10}" destId="{148CA753-A977-4E65-93E2-DFC2F7DA26EC}" srcOrd="3" destOrd="0" parTransId="{C8CD8532-BC73-4CAE-A37F-740F19CE1B54}" sibTransId="{CB08AF67-7EDF-4792-BE26-F8D99040D606}"/>
    <dgm:cxn modelId="{9686D1C0-25FA-4E47-97A4-F855B4EF0421}" type="presOf" srcId="{61D22059-9FE4-4476-8F0C-F077FB42E1CA}" destId="{7663A334-8011-4A4C-A996-337D788C92D3}" srcOrd="0" destOrd="0" presId="urn:microsoft.com/office/officeart/2011/layout/CircleProcess"/>
    <dgm:cxn modelId="{5CEDAAE1-81F7-4B31-9037-B2A94BB55DF4}" srcId="{1D627B6A-481D-412F-B57F-5624679DAD10}" destId="{61D22059-9FE4-4476-8F0C-F077FB42E1CA}" srcOrd="0" destOrd="0" parTransId="{14BC5936-50CC-4273-BF75-86D78D145710}" sibTransId="{D6FDE536-BD3A-46FF-9DEA-A7385414AF0D}"/>
    <dgm:cxn modelId="{881237E3-3288-489E-89B8-FF8BD86646C3}" type="presOf" srcId="{5B499482-61F1-4765-9837-83EB14977BDF}" destId="{F7F50D42-2D4B-4046-8515-73EEB0DA06B0}" srcOrd="0" destOrd="0" presId="urn:microsoft.com/office/officeart/2011/layout/CircleProcess"/>
    <dgm:cxn modelId="{D5BF71E7-B9F7-4925-98F3-290598939A5B}" type="presOf" srcId="{C248AA84-730D-4C46-A57F-1797C7C06961}" destId="{5E85FCB6-784D-4B3F-A128-9917B47E6877}" srcOrd="1" destOrd="0" presId="urn:microsoft.com/office/officeart/2011/layout/CircleProcess"/>
    <dgm:cxn modelId="{8C2F9B2C-107A-4E86-B64D-905681647942}" type="presParOf" srcId="{E27CC05F-A01A-4690-A340-9E23C6B7CBBB}" destId="{6ED40B39-1EB8-4B51-BF46-8E89B5C9A22E}" srcOrd="0" destOrd="0" presId="urn:microsoft.com/office/officeart/2011/layout/CircleProcess"/>
    <dgm:cxn modelId="{FCB6DA77-BB98-4230-AC70-8FE46E94D152}" type="presParOf" srcId="{6ED40B39-1EB8-4B51-BF46-8E89B5C9A22E}" destId="{933C24F0-2D10-491E-A0BE-12C6A6FF31C0}" srcOrd="0" destOrd="0" presId="urn:microsoft.com/office/officeart/2011/layout/CircleProcess"/>
    <dgm:cxn modelId="{2FEA09E6-1786-4678-88CD-F472A7E374B9}" type="presParOf" srcId="{E27CC05F-A01A-4690-A340-9E23C6B7CBBB}" destId="{78EFF972-E4A8-48BC-B3F1-D08A578D210E}" srcOrd="1" destOrd="0" presId="urn:microsoft.com/office/officeart/2011/layout/CircleProcess"/>
    <dgm:cxn modelId="{F2906B6D-BCE3-4F2B-BB78-455C78675AF2}" type="presParOf" srcId="{78EFF972-E4A8-48BC-B3F1-D08A578D210E}" destId="{4AA9729B-C815-4270-8697-83E75FA1871E}" srcOrd="0" destOrd="0" presId="urn:microsoft.com/office/officeart/2011/layout/CircleProcess"/>
    <dgm:cxn modelId="{3D3CD879-06A6-4C20-913B-615495B764A5}" type="presParOf" srcId="{E27CC05F-A01A-4690-A340-9E23C6B7CBBB}" destId="{54ED8AE0-719E-4EE0-8600-39EF7066FE92}" srcOrd="2" destOrd="0" presId="urn:microsoft.com/office/officeart/2011/layout/CircleProcess"/>
    <dgm:cxn modelId="{F5813DC0-E07A-425E-9006-2776F23BBC71}" type="presParOf" srcId="{E27CC05F-A01A-4690-A340-9E23C6B7CBBB}" destId="{68B198C0-0ABC-4409-9F79-51BB32E2FFD7}" srcOrd="3" destOrd="0" presId="urn:microsoft.com/office/officeart/2011/layout/CircleProcess"/>
    <dgm:cxn modelId="{F61EB5E8-3A65-486F-815A-43CED70BB487}" type="presParOf" srcId="{68B198C0-0ABC-4409-9F79-51BB32E2FFD7}" destId="{B4E2B90B-FFAA-4AC9-A1EF-6F29A9F47799}" srcOrd="0" destOrd="0" presId="urn:microsoft.com/office/officeart/2011/layout/CircleProcess"/>
    <dgm:cxn modelId="{BAC87384-9CF1-491A-955D-F2541739D707}" type="presParOf" srcId="{E27CC05F-A01A-4690-A340-9E23C6B7CBBB}" destId="{1C14680D-EC00-4A83-8FDE-88CAE2E5CB1A}" srcOrd="4" destOrd="0" presId="urn:microsoft.com/office/officeart/2011/layout/CircleProcess"/>
    <dgm:cxn modelId="{D4F347F0-973E-440F-98D0-ADECDC9BD662}" type="presParOf" srcId="{1C14680D-EC00-4A83-8FDE-88CAE2E5CB1A}" destId="{F7F50D42-2D4B-4046-8515-73EEB0DA06B0}" srcOrd="0" destOrd="0" presId="urn:microsoft.com/office/officeart/2011/layout/CircleProcess"/>
    <dgm:cxn modelId="{2DA900C5-4283-4903-8CFA-03775F4C89EF}" type="presParOf" srcId="{E27CC05F-A01A-4690-A340-9E23C6B7CBBB}" destId="{7E6EA83C-A15A-4BB1-8756-06C1D9D953E9}" srcOrd="5" destOrd="0" presId="urn:microsoft.com/office/officeart/2011/layout/CircleProcess"/>
    <dgm:cxn modelId="{DBE4CAC2-238F-4799-A42B-9718F588FF0C}" type="presParOf" srcId="{E27CC05F-A01A-4690-A340-9E23C6B7CBBB}" destId="{527D8DA7-05FD-41D8-B304-9946B09EF389}" srcOrd="6" destOrd="0" presId="urn:microsoft.com/office/officeart/2011/layout/CircleProcess"/>
    <dgm:cxn modelId="{9CC2A3DE-7306-4A89-BE8F-CF77EB2FDD8E}" type="presParOf" srcId="{527D8DA7-05FD-41D8-B304-9946B09EF389}" destId="{13895457-4BE2-41FB-86EE-8371B62A63A4}" srcOrd="0" destOrd="0" presId="urn:microsoft.com/office/officeart/2011/layout/CircleProcess"/>
    <dgm:cxn modelId="{93CBA0E6-42F1-47C2-86F7-D13BDE9641AE}" type="presParOf" srcId="{E27CC05F-A01A-4690-A340-9E23C6B7CBBB}" destId="{A3653331-F3EF-48F3-A833-D1A369992B56}" srcOrd="7" destOrd="0" presId="urn:microsoft.com/office/officeart/2011/layout/CircleProcess"/>
    <dgm:cxn modelId="{82B66761-3C0C-4740-AFB2-BA53FDA6F1F7}" type="presParOf" srcId="{A3653331-F3EF-48F3-A833-D1A369992B56}" destId="{4986C362-BF1F-4575-8706-048535F04993}" srcOrd="0" destOrd="0" presId="urn:microsoft.com/office/officeart/2011/layout/CircleProcess"/>
    <dgm:cxn modelId="{762964D5-6AE4-45B6-B493-A7E04621ECAF}" type="presParOf" srcId="{E27CC05F-A01A-4690-A340-9E23C6B7CBBB}" destId="{5E85FCB6-784D-4B3F-A128-9917B47E6877}" srcOrd="8" destOrd="0" presId="urn:microsoft.com/office/officeart/2011/layout/CircleProcess"/>
    <dgm:cxn modelId="{322FAC04-7EE1-4CB8-A087-24911157C719}" type="presParOf" srcId="{E27CC05F-A01A-4690-A340-9E23C6B7CBBB}" destId="{573E73FD-605F-4102-829B-AA4D8FBE3F53}" srcOrd="9" destOrd="0" presId="urn:microsoft.com/office/officeart/2011/layout/CircleProcess"/>
    <dgm:cxn modelId="{E67B1209-0282-42E3-B5DA-66D4D83EC862}" type="presParOf" srcId="{573E73FD-605F-4102-829B-AA4D8FBE3F53}" destId="{1BA8B439-C630-4E22-83BA-3294757DA9A8}" srcOrd="0" destOrd="0" presId="urn:microsoft.com/office/officeart/2011/layout/CircleProcess"/>
    <dgm:cxn modelId="{FEABE2A8-C90E-40C1-8947-A73370118651}" type="presParOf" srcId="{E27CC05F-A01A-4690-A340-9E23C6B7CBBB}" destId="{5D855F23-7A91-4890-B826-67A2E1540875}" srcOrd="10" destOrd="0" presId="urn:microsoft.com/office/officeart/2011/layout/CircleProcess"/>
    <dgm:cxn modelId="{2A4CD599-4FD3-4141-9514-45DC1A87FEA1}" type="presParOf" srcId="{5D855F23-7A91-4890-B826-67A2E1540875}" destId="{7663A334-8011-4A4C-A996-337D788C92D3}" srcOrd="0" destOrd="0" presId="urn:microsoft.com/office/officeart/2011/layout/CircleProcess"/>
    <dgm:cxn modelId="{863E5F26-4D69-4E3F-AD10-D83986066C29}" type="presParOf" srcId="{E27CC05F-A01A-4690-A340-9E23C6B7CBBB}" destId="{E25F3F30-2B55-4F4A-8C1D-DC0DDB010FDF}"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0480-4FD5-43DF-B2CB-439ED7C8088C}">
      <dsp:nvSpPr>
        <dsp:cNvPr id="0" name=""/>
        <dsp:cNvSpPr/>
      </dsp:nvSpPr>
      <dsp:spPr>
        <a:xfrm>
          <a:off x="854075" y="959"/>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Head Start Program </a:t>
          </a:r>
          <a:endParaRPr lang="en-US" sz="2100" kern="1200" dirty="0"/>
        </a:p>
      </dsp:txBody>
      <dsp:txXfrm>
        <a:off x="854075" y="959"/>
        <a:ext cx="2006203" cy="1203721"/>
      </dsp:txXfrm>
    </dsp:sp>
    <dsp:sp modelId="{66FE5EE1-3964-402C-A492-C0085527D765}">
      <dsp:nvSpPr>
        <dsp:cNvPr id="0" name=""/>
        <dsp:cNvSpPr/>
      </dsp:nvSpPr>
      <dsp:spPr>
        <a:xfrm>
          <a:off x="3060898" y="959"/>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Child Care CCBDG</a:t>
          </a:r>
        </a:p>
      </dsp:txBody>
      <dsp:txXfrm>
        <a:off x="3060898" y="959"/>
        <a:ext cx="2006203" cy="1203721"/>
      </dsp:txXfrm>
    </dsp:sp>
    <dsp:sp modelId="{52E9C544-36A2-4BA9-8FB4-BD8F1AB49837}">
      <dsp:nvSpPr>
        <dsp:cNvPr id="0" name=""/>
        <dsp:cNvSpPr/>
      </dsp:nvSpPr>
      <dsp:spPr>
        <a:xfrm>
          <a:off x="5267721" y="959"/>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State Pre-K Programs</a:t>
          </a:r>
        </a:p>
      </dsp:txBody>
      <dsp:txXfrm>
        <a:off x="5267721" y="959"/>
        <a:ext cx="2006203" cy="1203721"/>
      </dsp:txXfrm>
    </dsp:sp>
    <dsp:sp modelId="{5EEFB81C-64C3-4535-A85B-DBA0C2BC7DDD}">
      <dsp:nvSpPr>
        <dsp:cNvPr id="0" name=""/>
        <dsp:cNvSpPr/>
      </dsp:nvSpPr>
      <dsp:spPr>
        <a:xfrm>
          <a:off x="826630" y="1377868"/>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B-5 Preschool Development Grant</a:t>
          </a:r>
        </a:p>
      </dsp:txBody>
      <dsp:txXfrm>
        <a:off x="826630" y="1377868"/>
        <a:ext cx="2006203" cy="1203721"/>
      </dsp:txXfrm>
    </dsp:sp>
    <dsp:sp modelId="{B1BD4B1C-C2A6-4800-A09A-3F59ECE3C040}">
      <dsp:nvSpPr>
        <dsp:cNvPr id="0" name=""/>
        <dsp:cNvSpPr/>
      </dsp:nvSpPr>
      <dsp:spPr>
        <a:xfrm>
          <a:off x="3060898" y="1405301"/>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CAPTA</a:t>
          </a:r>
        </a:p>
      </dsp:txBody>
      <dsp:txXfrm>
        <a:off x="3060898" y="1405301"/>
        <a:ext cx="2006203" cy="1203721"/>
      </dsp:txXfrm>
    </dsp:sp>
    <dsp:sp modelId="{4F58EA2C-116D-4266-AE37-CB56DE0682D0}">
      <dsp:nvSpPr>
        <dsp:cNvPr id="0" name=""/>
        <dsp:cNvSpPr/>
      </dsp:nvSpPr>
      <dsp:spPr>
        <a:xfrm>
          <a:off x="5267721" y="1405301"/>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Home Visiting</a:t>
          </a:r>
        </a:p>
      </dsp:txBody>
      <dsp:txXfrm>
        <a:off x="5267721" y="1405301"/>
        <a:ext cx="2006203" cy="1203721"/>
      </dsp:txXfrm>
    </dsp:sp>
    <dsp:sp modelId="{C9CBA431-A932-456B-A72C-A3E4CB438558}">
      <dsp:nvSpPr>
        <dsp:cNvPr id="0" name=""/>
        <dsp:cNvSpPr/>
      </dsp:nvSpPr>
      <dsp:spPr>
        <a:xfrm>
          <a:off x="854075" y="2809643"/>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ESSA Title 1</a:t>
          </a:r>
        </a:p>
      </dsp:txBody>
      <dsp:txXfrm>
        <a:off x="854075" y="2809643"/>
        <a:ext cx="2006203" cy="1203721"/>
      </dsp:txXfrm>
    </dsp:sp>
    <dsp:sp modelId="{EEEF1C07-DAA6-44DD-B598-AF3B9E065A31}">
      <dsp:nvSpPr>
        <dsp:cNvPr id="0" name=""/>
        <dsp:cNvSpPr/>
      </dsp:nvSpPr>
      <dsp:spPr>
        <a:xfrm>
          <a:off x="3060898" y="2809643"/>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Other Public Health Programs</a:t>
          </a:r>
        </a:p>
      </dsp:txBody>
      <dsp:txXfrm>
        <a:off x="3060898" y="2809643"/>
        <a:ext cx="2006203" cy="1203721"/>
      </dsp:txXfrm>
    </dsp:sp>
    <dsp:sp modelId="{A46591D0-270F-478D-96FB-B8735508A68F}">
      <dsp:nvSpPr>
        <dsp:cNvPr id="0" name=""/>
        <dsp:cNvSpPr/>
      </dsp:nvSpPr>
      <dsp:spPr>
        <a:xfrm>
          <a:off x="5267721" y="2809643"/>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IDEA</a:t>
          </a:r>
        </a:p>
      </dsp:txBody>
      <dsp:txXfrm>
        <a:off x="5267721" y="2809643"/>
        <a:ext cx="2006203" cy="1203721"/>
      </dsp:txXfrm>
    </dsp:sp>
    <dsp:sp modelId="{ADCE9ABA-E047-4042-9BF9-09849037F6C1}">
      <dsp:nvSpPr>
        <dsp:cNvPr id="0" name=""/>
        <dsp:cNvSpPr/>
      </dsp:nvSpPr>
      <dsp:spPr>
        <a:xfrm>
          <a:off x="1957486" y="4213985"/>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Section 504</a:t>
          </a:r>
        </a:p>
        <a:p>
          <a:pPr marL="0" lvl="0" indent="0" algn="ctr" defTabSz="933450">
            <a:lnSpc>
              <a:spcPct val="90000"/>
            </a:lnSpc>
            <a:spcBef>
              <a:spcPct val="0"/>
            </a:spcBef>
            <a:spcAft>
              <a:spcPct val="35000"/>
            </a:spcAft>
            <a:buNone/>
          </a:pPr>
          <a:r>
            <a:rPr lang="en-US" sz="2100" kern="1200" dirty="0"/>
            <a:t> Civil Rights</a:t>
          </a:r>
        </a:p>
        <a:p>
          <a:pPr marL="0" lvl="0" indent="0" algn="ctr" defTabSz="933450">
            <a:lnSpc>
              <a:spcPct val="90000"/>
            </a:lnSpc>
            <a:spcBef>
              <a:spcPct val="0"/>
            </a:spcBef>
            <a:spcAft>
              <a:spcPct val="35000"/>
            </a:spcAft>
            <a:buNone/>
          </a:pPr>
          <a:endParaRPr lang="en-US" sz="2100" kern="1200" dirty="0"/>
        </a:p>
      </dsp:txBody>
      <dsp:txXfrm>
        <a:off x="1957486" y="4213985"/>
        <a:ext cx="2006203" cy="1203721"/>
      </dsp:txXfrm>
    </dsp:sp>
    <dsp:sp modelId="{999FF4D7-E44E-447B-B542-3F0CFDAE41E3}">
      <dsp:nvSpPr>
        <dsp:cNvPr id="0" name=""/>
        <dsp:cNvSpPr/>
      </dsp:nvSpPr>
      <dsp:spPr>
        <a:xfrm>
          <a:off x="4164310" y="4213985"/>
          <a:ext cx="2006203" cy="12037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ADA</a:t>
          </a:r>
        </a:p>
        <a:p>
          <a:pPr marL="0" lvl="0" indent="0" algn="ctr" defTabSz="933450">
            <a:lnSpc>
              <a:spcPct val="90000"/>
            </a:lnSpc>
            <a:spcBef>
              <a:spcPct val="0"/>
            </a:spcBef>
            <a:spcAft>
              <a:spcPct val="35000"/>
            </a:spcAft>
            <a:buNone/>
          </a:pPr>
          <a:r>
            <a:rPr lang="en-US" sz="2100" kern="1200" dirty="0"/>
            <a:t>Civil Rights</a:t>
          </a:r>
        </a:p>
      </dsp:txBody>
      <dsp:txXfrm>
        <a:off x="4164310" y="4213985"/>
        <a:ext cx="2006203" cy="1203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04AD8-7D73-4B7E-A00A-D1D1EA816B2D}">
      <dsp:nvSpPr>
        <dsp:cNvPr id="0" name=""/>
        <dsp:cNvSpPr/>
      </dsp:nvSpPr>
      <dsp:spPr>
        <a:xfrm rot="18000000">
          <a:off x="6863" y="3120267"/>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Parent to Parent</a:t>
          </a:r>
        </a:p>
      </dsp:txBody>
      <dsp:txXfrm>
        <a:off x="54880" y="3145398"/>
        <a:ext cx="988992" cy="652897"/>
      </dsp:txXfrm>
    </dsp:sp>
    <dsp:sp modelId="{58D74AF9-5893-4854-ADB5-FD2A89F64604}">
      <dsp:nvSpPr>
        <dsp:cNvPr id="0" name=""/>
        <dsp:cNvSpPr/>
      </dsp:nvSpPr>
      <dsp:spPr>
        <a:xfrm rot="18800000">
          <a:off x="802278" y="2051839"/>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DX Specific</a:t>
          </a:r>
        </a:p>
      </dsp:txBody>
      <dsp:txXfrm>
        <a:off x="847972" y="2080090"/>
        <a:ext cx="988992" cy="652897"/>
      </dsp:txXfrm>
    </dsp:sp>
    <dsp:sp modelId="{872A7BEB-5920-434A-ABE2-AF97936BD36D}">
      <dsp:nvSpPr>
        <dsp:cNvPr id="0" name=""/>
        <dsp:cNvSpPr/>
      </dsp:nvSpPr>
      <dsp:spPr>
        <a:xfrm rot="19600000">
          <a:off x="1822649" y="1195645"/>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Childcare</a:t>
          </a:r>
        </a:p>
      </dsp:txBody>
      <dsp:txXfrm>
        <a:off x="1865363" y="1226397"/>
        <a:ext cx="988992" cy="652897"/>
      </dsp:txXfrm>
    </dsp:sp>
    <dsp:sp modelId="{BD372064-5EDD-4F4F-A695-224FAA1EAC3D}">
      <dsp:nvSpPr>
        <dsp:cNvPr id="0" name=""/>
        <dsp:cNvSpPr/>
      </dsp:nvSpPr>
      <dsp:spPr>
        <a:xfrm rot="20400000">
          <a:off x="3012968" y="597845"/>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Head Start</a:t>
          </a:r>
        </a:p>
      </dsp:txBody>
      <dsp:txXfrm>
        <a:off x="3052206" y="630343"/>
        <a:ext cx="988992" cy="652897"/>
      </dsp:txXfrm>
    </dsp:sp>
    <dsp:sp modelId="{E8E286CC-2D53-40EE-A5B3-0F79D07EC382}">
      <dsp:nvSpPr>
        <dsp:cNvPr id="0" name=""/>
        <dsp:cNvSpPr/>
      </dsp:nvSpPr>
      <dsp:spPr>
        <a:xfrm rot="21200000">
          <a:off x="4309064" y="290664"/>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Title V</a:t>
          </a:r>
        </a:p>
      </dsp:txBody>
      <dsp:txXfrm>
        <a:off x="4344517" y="324059"/>
        <a:ext cx="988992" cy="652897"/>
      </dsp:txXfrm>
    </dsp:sp>
    <dsp:sp modelId="{44011222-E6E5-4E9D-86E8-C837DD6A9397}">
      <dsp:nvSpPr>
        <dsp:cNvPr id="0" name=""/>
        <dsp:cNvSpPr/>
      </dsp:nvSpPr>
      <dsp:spPr>
        <a:xfrm rot="400000">
          <a:off x="5641064" y="290664"/>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Community Based</a:t>
          </a:r>
        </a:p>
      </dsp:txBody>
      <dsp:txXfrm>
        <a:off x="5672627" y="324059"/>
        <a:ext cx="988992" cy="652897"/>
      </dsp:txXfrm>
    </dsp:sp>
    <dsp:sp modelId="{5BA21214-DEE4-4C69-AD7D-E3CF2537365E}">
      <dsp:nvSpPr>
        <dsp:cNvPr id="0" name=""/>
        <dsp:cNvSpPr/>
      </dsp:nvSpPr>
      <dsp:spPr>
        <a:xfrm rot="1200000">
          <a:off x="6937160" y="597845"/>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Faith Based </a:t>
          </a:r>
        </a:p>
      </dsp:txBody>
      <dsp:txXfrm>
        <a:off x="6964938" y="630343"/>
        <a:ext cx="988992" cy="652897"/>
      </dsp:txXfrm>
    </dsp:sp>
    <dsp:sp modelId="{532E2607-9156-4850-A627-B91EF17995BE}">
      <dsp:nvSpPr>
        <dsp:cNvPr id="0" name=""/>
        <dsp:cNvSpPr/>
      </dsp:nvSpPr>
      <dsp:spPr>
        <a:xfrm rot="2000000">
          <a:off x="8127479" y="1195645"/>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WIC</a:t>
          </a:r>
        </a:p>
      </dsp:txBody>
      <dsp:txXfrm>
        <a:off x="8151781" y="1226397"/>
        <a:ext cx="988992" cy="652897"/>
      </dsp:txXfrm>
    </dsp:sp>
    <dsp:sp modelId="{81F9EB5E-83FA-4CEC-B07A-961220BFD5F6}">
      <dsp:nvSpPr>
        <dsp:cNvPr id="0" name=""/>
        <dsp:cNvSpPr/>
      </dsp:nvSpPr>
      <dsp:spPr>
        <a:xfrm rot="2800000">
          <a:off x="9147850" y="2051839"/>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Education</a:t>
          </a:r>
        </a:p>
      </dsp:txBody>
      <dsp:txXfrm>
        <a:off x="9169172" y="2080090"/>
        <a:ext cx="988992" cy="652897"/>
      </dsp:txXfrm>
    </dsp:sp>
    <dsp:sp modelId="{9E307685-1F8E-413E-9655-C585E9070CFE}">
      <dsp:nvSpPr>
        <dsp:cNvPr id="0" name=""/>
        <dsp:cNvSpPr/>
      </dsp:nvSpPr>
      <dsp:spPr>
        <a:xfrm rot="3600000">
          <a:off x="9943265" y="3120267"/>
          <a:ext cx="1056008" cy="686405"/>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16510" rIns="4953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Adult Disability Systems</a:t>
          </a:r>
        </a:p>
      </dsp:txBody>
      <dsp:txXfrm>
        <a:off x="9962264" y="3145398"/>
        <a:ext cx="988992" cy="652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24F0-2D10-491E-A0BE-12C6A6FF31C0}">
      <dsp:nvSpPr>
        <dsp:cNvPr id="0" name=""/>
        <dsp:cNvSpPr/>
      </dsp:nvSpPr>
      <dsp:spPr>
        <a:xfrm>
          <a:off x="5269419" y="471230"/>
          <a:ext cx="1248445" cy="12485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9729B-C815-4270-8697-83E75FA1871E}">
      <dsp:nvSpPr>
        <dsp:cNvPr id="0" name=""/>
        <dsp:cNvSpPr/>
      </dsp:nvSpPr>
      <dsp:spPr>
        <a:xfrm>
          <a:off x="5311177" y="512854"/>
          <a:ext cx="1165465" cy="116526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Healthcare System Leaders </a:t>
          </a:r>
        </a:p>
      </dsp:txBody>
      <dsp:txXfrm>
        <a:off x="5477672" y="679351"/>
        <a:ext cx="832475" cy="832266"/>
      </dsp:txXfrm>
    </dsp:sp>
    <dsp:sp modelId="{B4E2B90B-FFAA-4AC9-A1EF-6F29A9F47799}">
      <dsp:nvSpPr>
        <dsp:cNvPr id="0" name=""/>
        <dsp:cNvSpPr/>
      </dsp:nvSpPr>
      <dsp:spPr>
        <a:xfrm rot="2700000">
          <a:off x="3973852" y="471142"/>
          <a:ext cx="1248465" cy="1248465"/>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50D42-2D4B-4046-8515-73EEB0DA06B0}">
      <dsp:nvSpPr>
        <dsp:cNvPr id="0" name=""/>
        <dsp:cNvSpPr/>
      </dsp:nvSpPr>
      <dsp:spPr>
        <a:xfrm>
          <a:off x="4020974" y="512854"/>
          <a:ext cx="1165465" cy="116526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Your friends and family</a:t>
          </a:r>
        </a:p>
      </dsp:txBody>
      <dsp:txXfrm>
        <a:off x="4187469" y="679351"/>
        <a:ext cx="832475" cy="832266"/>
      </dsp:txXfrm>
    </dsp:sp>
    <dsp:sp modelId="{13895457-4BE2-41FB-86EE-8371B62A63A4}">
      <dsp:nvSpPr>
        <dsp:cNvPr id="0" name=""/>
        <dsp:cNvSpPr/>
      </dsp:nvSpPr>
      <dsp:spPr>
        <a:xfrm rot="2700000">
          <a:off x="2689003" y="471142"/>
          <a:ext cx="1248465" cy="1248465"/>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6C362-BF1F-4575-8706-048535F04993}">
      <dsp:nvSpPr>
        <dsp:cNvPr id="0" name=""/>
        <dsp:cNvSpPr/>
      </dsp:nvSpPr>
      <dsp:spPr>
        <a:xfrm>
          <a:off x="2730771" y="512854"/>
          <a:ext cx="1165465" cy="116526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Policy Makers</a:t>
          </a:r>
        </a:p>
      </dsp:txBody>
      <dsp:txXfrm>
        <a:off x="2897266" y="679351"/>
        <a:ext cx="832475" cy="832266"/>
      </dsp:txXfrm>
    </dsp:sp>
    <dsp:sp modelId="{1BA8B439-C630-4E22-83BA-3294757DA9A8}">
      <dsp:nvSpPr>
        <dsp:cNvPr id="0" name=""/>
        <dsp:cNvSpPr/>
      </dsp:nvSpPr>
      <dsp:spPr>
        <a:xfrm rot="2700000">
          <a:off x="1398801" y="471142"/>
          <a:ext cx="1248465" cy="1248465"/>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3A334-8011-4A4C-A996-337D788C92D3}">
      <dsp:nvSpPr>
        <dsp:cNvPr id="0" name=""/>
        <dsp:cNvSpPr/>
      </dsp:nvSpPr>
      <dsp:spPr>
        <a:xfrm>
          <a:off x="1440568" y="512854"/>
          <a:ext cx="1165465" cy="1165260"/>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Working for you</a:t>
          </a:r>
        </a:p>
      </dsp:txBody>
      <dsp:txXfrm>
        <a:off x="1607063" y="679351"/>
        <a:ext cx="832475" cy="8322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6C3AF3-9168-47C7-BDBF-68D403662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76788EF-A2AE-4063-BE90-A9104703E1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F9F196-9525-4974-8D07-306FBD8DDF09}" type="datetimeFigureOut">
              <a:rPr lang="en-US" smtClean="0"/>
              <a:t>12/14/2020</a:t>
            </a:fld>
            <a:endParaRPr lang="en-US" dirty="0"/>
          </a:p>
        </p:txBody>
      </p:sp>
      <p:sp>
        <p:nvSpPr>
          <p:cNvPr id="4" name="Footer Placeholder 3">
            <a:extLst>
              <a:ext uri="{FF2B5EF4-FFF2-40B4-BE49-F238E27FC236}">
                <a16:creationId xmlns:a16="http://schemas.microsoft.com/office/drawing/2014/main" id="{0ED4CC90-85BD-4568-A710-0A5CD9E186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D7541F1-1D42-458E-A416-15638E0E0E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7B916-C8BE-4DEA-AE33-057F57407828}" type="slidenum">
              <a:rPr lang="en-US" smtClean="0"/>
              <a:t>‹#›</a:t>
            </a:fld>
            <a:endParaRPr lang="en-US" dirty="0"/>
          </a:p>
        </p:txBody>
      </p:sp>
    </p:spTree>
    <p:extLst>
      <p:ext uri="{BB962C8B-B14F-4D97-AF65-F5344CB8AC3E}">
        <p14:creationId xmlns:p14="http://schemas.microsoft.com/office/powerpoint/2010/main" val="26112051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3DFB2-DBF5-4BC3-8A15-B3DBA1CE7724}" type="datetimeFigureOut">
              <a:rPr lang="en-US" smtClean="0"/>
              <a:t>12/14/2020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51A66-BF89-415A-88FF-F523E3375C76}" type="slidenum">
              <a:rPr lang="en-US" smtClean="0"/>
              <a:t>‹#›</a:t>
            </a:fld>
            <a:endParaRPr lang="en-US" dirty="0"/>
          </a:p>
        </p:txBody>
      </p:sp>
    </p:spTree>
    <p:extLst>
      <p:ext uri="{BB962C8B-B14F-4D97-AF65-F5344CB8AC3E}">
        <p14:creationId xmlns:p14="http://schemas.microsoft.com/office/powerpoint/2010/main" val="12299192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7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chat which have been most important for you in your state work or what you have observed….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74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47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1B3D3-DCF2-4292-B860-334F61CD465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16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35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44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9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6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67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8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24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58A7D-DF30-5147-BF52-A29F8AE63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16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18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67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073C47-6D1F-428F-A1A8-B03FF8EFF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2EF3816-E636-415A-B49D-2D0AA752AFD8}"/>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22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89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FAE28-E225-4905-BE43-4EA189908B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6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91F7A27-C033-43AC-86D3-5D2D5B01F950}"/>
              </a:ext>
            </a:extLst>
          </p:cNvPr>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7F6CD7D-FA46-4B2D-97D8-D48F14D3E2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Thank you and evaluation</a:t>
            </a:r>
          </a:p>
        </p:txBody>
      </p:sp>
      <p:sp>
        <p:nvSpPr>
          <p:cNvPr id="40964" name="Footer Placeholder 3">
            <a:extLst>
              <a:ext uri="{FF2B5EF4-FFF2-40B4-BE49-F238E27FC236}">
                <a16:creationId xmlns:a16="http://schemas.microsoft.com/office/drawing/2014/main" id="{E4CDB2BB-9D9A-40A0-B945-ECBD0792078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65" name="Slide Number Placeholder 4">
            <a:extLst>
              <a:ext uri="{FF2B5EF4-FFF2-40B4-BE49-F238E27FC236}">
                <a16:creationId xmlns:a16="http://schemas.microsoft.com/office/drawing/2014/main" id="{703A0640-6B54-448D-B4F4-3A1828F049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4B9ED5-C1BA-4705-96CA-03FA4DB1983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change? Influence? Implementation?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36251A66-BF89-415A-88FF-F523E3375C76}" type="slidenum">
              <a:rPr lang="en-US" smtClean="0"/>
              <a:t>5</a:t>
            </a:fld>
            <a:endParaRPr lang="en-US" dirty="0"/>
          </a:p>
        </p:txBody>
      </p:sp>
    </p:spTree>
    <p:extLst>
      <p:ext uri="{BB962C8B-B14F-4D97-AF65-F5344CB8AC3E}">
        <p14:creationId xmlns:p14="http://schemas.microsoft.com/office/powerpoint/2010/main" val="400232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36251A66-BF89-415A-88FF-F523E3375C76}" type="slidenum">
              <a:rPr lang="en-US" smtClean="0"/>
              <a:t>17</a:t>
            </a:fld>
            <a:endParaRPr lang="en-US" dirty="0"/>
          </a:p>
        </p:txBody>
      </p:sp>
    </p:spTree>
    <p:extLst>
      <p:ext uri="{BB962C8B-B14F-4D97-AF65-F5344CB8AC3E}">
        <p14:creationId xmlns:p14="http://schemas.microsoft.com/office/powerpoint/2010/main" val="39442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73C47-6D1F-428F-A1A8-B03FF8EFF4ED}" type="slidenum">
              <a:rPr lang="en-US" smtClean="0"/>
              <a:t>26</a:t>
            </a:fld>
            <a:endParaRPr lang="en-US" dirty="0"/>
          </a:p>
        </p:txBody>
      </p:sp>
      <p:sp>
        <p:nvSpPr>
          <p:cNvPr id="5" name="Footer Placeholder 4">
            <a:extLst>
              <a:ext uri="{FF2B5EF4-FFF2-40B4-BE49-F238E27FC236}">
                <a16:creationId xmlns:a16="http://schemas.microsoft.com/office/drawing/2014/main" id="{82EF3816-E636-415A-B49D-2D0AA752AFD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3227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58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1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57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chat which have been most important for you in your state work or what you have observed….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13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solidFill>
                  <a:schemeClr val="bg1"/>
                </a:solidFill>
                <a:latin typeface="Times New Roman" panose="02020603050405020304" pitchFamily="18" charset="0"/>
                <a:cs typeface="Times New Roman" panose="02020603050405020304" pitchFamily="18" charset="0"/>
              </a:rPr>
              <a:t>Frank</a:t>
            </a:r>
            <a:r>
              <a:rPr lang="en-US" sz="1600" baseline="0" dirty="0">
                <a:solidFill>
                  <a:schemeClr val="bg1"/>
                </a:solidFill>
                <a:latin typeface="Times New Roman" panose="02020603050405020304" pitchFamily="18" charset="0"/>
                <a:cs typeface="Times New Roman" panose="02020603050405020304" pitchFamily="18" charset="0"/>
              </a:rPr>
              <a:t> Porter Graham, Child Development Institute, UNC-CH</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SRI International</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PACER Center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Colorado at Denver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South Florida</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Walsh Taylor, Inc.</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Division for Early Childhood, Council for Exceptional Children</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Parent to Parent of Georgia, Inc.</a:t>
            </a:r>
          </a:p>
          <a:p>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268899"/>
            <a:ext cx="5624362" cy="1426734"/>
          </a:xfrm>
          <a:prstGeom prst="rect">
            <a:avLst/>
          </a:prstGeom>
        </p:spPr>
      </p:pic>
      <p:cxnSp>
        <p:nvCxnSpPr>
          <p:cNvPr id="10" name="Straight Connector 9"/>
          <p:cNvCxnSpPr/>
          <p:nvPr userDrawn="1"/>
        </p:nvCxnSpPr>
        <p:spPr>
          <a:xfrm>
            <a:off x="607996" y="5371558"/>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1136443"/>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82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82550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316240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463017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7" name="Picture 6" descr="ECPC logo">
            <a:extLst>
              <a:ext uri="{FF2B5EF4-FFF2-40B4-BE49-F238E27FC236}">
                <a16:creationId xmlns:a16="http://schemas.microsoft.com/office/drawing/2014/main" id="{3537ABB5-C25C-420F-9F72-EC1E900AA9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Tree>
    <p:extLst>
      <p:ext uri="{BB962C8B-B14F-4D97-AF65-F5344CB8AC3E}">
        <p14:creationId xmlns:p14="http://schemas.microsoft.com/office/powerpoint/2010/main" val="74332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5" name="Picture 4"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30263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37983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dirty="0"/>
              <a:t>Find out more at</a:t>
            </a:r>
            <a:r>
              <a:rPr lang="en-US" dirty="0"/>
              <a:t> </a:t>
            </a:r>
            <a:r>
              <a:rPr lang="en-US" dirty="0" err="1"/>
              <a:t>ectacenter.org</a:t>
            </a:r>
            <a:endParaRPr lang="en-US" dirty="0"/>
          </a:p>
        </p:txBody>
      </p:sp>
      <p:sp>
        <p:nvSpPr>
          <p:cNvPr id="12" name="Text Placeholder 2"/>
          <p:cNvSpPr>
            <a:spLocks noGrp="1"/>
          </p:cNvSpPr>
          <p:nvPr>
            <p:ph type="body" idx="1"/>
          </p:nvPr>
        </p:nvSpPr>
        <p:spPr>
          <a:xfrm>
            <a:off x="1905852" y="3846280"/>
            <a:ext cx="8327075" cy="1012929"/>
          </a:xfrm>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60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3437"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5853" y="363724"/>
            <a:ext cx="6126621" cy="1554143"/>
          </a:xfrm>
          <a:prstGeom prst="rect">
            <a:avLst/>
          </a:prstGeom>
        </p:spPr>
      </p:pic>
    </p:spTree>
    <p:extLst>
      <p:ext uri="{BB962C8B-B14F-4D97-AF65-F5344CB8AC3E}">
        <p14:creationId xmlns:p14="http://schemas.microsoft.com/office/powerpoint/2010/main" val="3075304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solidFill>
                  <a:schemeClr val="bg1"/>
                </a:solidFill>
                <a:latin typeface="Times New Roman" panose="02020603050405020304" pitchFamily="18" charset="0"/>
                <a:cs typeface="Times New Roman" panose="02020603050405020304" pitchFamily="18" charset="0"/>
              </a:rPr>
              <a:t>Frank</a:t>
            </a:r>
            <a:r>
              <a:rPr lang="en-US" sz="1600" baseline="0" dirty="0">
                <a:solidFill>
                  <a:schemeClr val="bg1"/>
                </a:solidFill>
                <a:latin typeface="Times New Roman" panose="02020603050405020304" pitchFamily="18" charset="0"/>
                <a:cs typeface="Times New Roman" panose="02020603050405020304" pitchFamily="18" charset="0"/>
              </a:rPr>
              <a:t> Porter Graham, Child Development Institute, UNC-CH</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SRI International</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PACER Center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Colorado at Denver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South Florida</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Walsh Taylor, Inc.</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Division for Early Childhood, Council for Exceptional Children</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Parent to Parent of Georgia, Inc.</a:t>
            </a:r>
          </a:p>
          <a:p>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268899"/>
            <a:ext cx="5624362" cy="1426734"/>
          </a:xfrm>
          <a:prstGeom prst="rect">
            <a:avLst/>
          </a:prstGeom>
        </p:spPr>
      </p:pic>
      <p:cxnSp>
        <p:nvCxnSpPr>
          <p:cNvPr id="10" name="Straight Connector 9"/>
          <p:cNvCxnSpPr/>
          <p:nvPr userDrawn="1"/>
        </p:nvCxnSpPr>
        <p:spPr>
          <a:xfrm>
            <a:off x="607996" y="5371558"/>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1136443"/>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84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12" name="Picture 11" title="Logo: ECTA"/>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extLst>
      <p:ext uri="{BB962C8B-B14F-4D97-AF65-F5344CB8AC3E}">
        <p14:creationId xmlns:p14="http://schemas.microsoft.com/office/powerpoint/2010/main" val="65647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extLst>
      <p:ext uri="{BB962C8B-B14F-4D97-AF65-F5344CB8AC3E}">
        <p14:creationId xmlns:p14="http://schemas.microsoft.com/office/powerpoint/2010/main" val="94619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logo for the Early Childhood Personnel Center (ECPC)"/>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25667" y="5507729"/>
            <a:ext cx="1988153" cy="913193"/>
          </a:xfrm>
          <a:prstGeom prst="rect">
            <a:avLst/>
          </a:prstGeom>
        </p:spPr>
      </p:pic>
      <p:pic>
        <p:nvPicPr>
          <p:cNvPr id="12" name="Picture 11" title="Logo: ECTA"/>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extLst>
      <p:ext uri="{BB962C8B-B14F-4D97-AF65-F5344CB8AC3E}">
        <p14:creationId xmlns:p14="http://schemas.microsoft.com/office/powerpoint/2010/main" val="1426331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extLst>
      <p:ext uri="{BB962C8B-B14F-4D97-AF65-F5344CB8AC3E}">
        <p14:creationId xmlns:p14="http://schemas.microsoft.com/office/powerpoint/2010/main" val="2085617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4223010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4097786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7" name="Straight Connector 6"/>
          <p:cNvCxnSpPr/>
          <p:nvPr userDrawn="1"/>
        </p:nvCxnSpPr>
        <p:spPr>
          <a:xfrm>
            <a:off x="1829238" y="922337"/>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558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1670725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7" name="Picture 6"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34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402263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999006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3330439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9388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extLst>
      <p:ext uri="{BB962C8B-B14F-4D97-AF65-F5344CB8AC3E}">
        <p14:creationId xmlns:p14="http://schemas.microsoft.com/office/powerpoint/2010/main" val="680492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5" name="Picture 4"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110753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74189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dirty="0"/>
              <a:t>Find out more at</a:t>
            </a:r>
            <a:r>
              <a:rPr lang="en-US" dirty="0"/>
              <a:t> </a:t>
            </a:r>
            <a:r>
              <a:rPr lang="en-US" dirty="0" err="1"/>
              <a:t>ectacenter.org</a:t>
            </a:r>
            <a:endParaRPr lang="en-US" dirty="0"/>
          </a:p>
        </p:txBody>
      </p:sp>
      <p:sp>
        <p:nvSpPr>
          <p:cNvPr id="12" name="Text Placeholder 2"/>
          <p:cNvSpPr>
            <a:spLocks noGrp="1"/>
          </p:cNvSpPr>
          <p:nvPr>
            <p:ph type="body" idx="1"/>
          </p:nvPr>
        </p:nvSpPr>
        <p:spPr>
          <a:xfrm>
            <a:off x="1905852" y="3846280"/>
            <a:ext cx="8327075" cy="1012929"/>
          </a:xfrm>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60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3437"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5853" y="363724"/>
            <a:ext cx="6126621" cy="1554143"/>
          </a:xfrm>
          <a:prstGeom prst="rect">
            <a:avLst/>
          </a:prstGeom>
        </p:spPr>
      </p:pic>
    </p:spTree>
    <p:extLst>
      <p:ext uri="{BB962C8B-B14F-4D97-AF65-F5344CB8AC3E}">
        <p14:creationId xmlns:p14="http://schemas.microsoft.com/office/powerpoint/2010/main" val="23271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dirty="0"/>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ubtitle 2"/>
          <p:cNvSpPr txBox="1">
            <a:spLocks/>
          </p:cNvSpPr>
          <p:nvPr userDrawn="1"/>
        </p:nvSpPr>
        <p:spPr>
          <a:xfrm>
            <a:off x="495300" y="786063"/>
            <a:ext cx="3451860" cy="535317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solidFill>
                  <a:schemeClr val="bg1"/>
                </a:solidFill>
                <a:latin typeface="Times New Roman" panose="02020603050405020304" pitchFamily="18" charset="0"/>
                <a:cs typeface="Times New Roman" panose="02020603050405020304" pitchFamily="18" charset="0"/>
              </a:rPr>
              <a:t>Frank</a:t>
            </a:r>
            <a:r>
              <a:rPr lang="en-US" sz="1600" baseline="0" dirty="0">
                <a:solidFill>
                  <a:schemeClr val="bg1"/>
                </a:solidFill>
                <a:latin typeface="Times New Roman" panose="02020603050405020304" pitchFamily="18" charset="0"/>
                <a:cs typeface="Times New Roman" panose="02020603050405020304" pitchFamily="18" charset="0"/>
              </a:rPr>
              <a:t> Porter Graham, Child Development Institute, UNC-CH</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SRI International</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PACER Center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Colorado at Denver</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University of South Florida</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Walsh Taylor, Inc.</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Division for Early Childhood, Council for Exceptional Children</a:t>
            </a:r>
          </a:p>
          <a:p>
            <a:pPr marL="0" indent="0">
              <a:lnSpc>
                <a:spcPct val="100000"/>
              </a:lnSpc>
              <a:spcBef>
                <a:spcPts val="0"/>
              </a:spcBef>
              <a:buFont typeface="Arial" panose="020B0604020202020204" pitchFamily="34" charset="0"/>
              <a:buNone/>
            </a:pPr>
            <a:endParaRPr lang="en-US" sz="1600" baseline="0" dirty="0">
              <a:solidFill>
                <a:schemeClr val="bg1"/>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en-US" sz="1600" baseline="0" dirty="0">
                <a:solidFill>
                  <a:schemeClr val="bg1"/>
                </a:solidFill>
                <a:latin typeface="Times New Roman" panose="02020603050405020304" pitchFamily="18" charset="0"/>
                <a:cs typeface="Times New Roman" panose="02020603050405020304" pitchFamily="18" charset="0"/>
              </a:rPr>
              <a:t>Parent to Parent of Georgia, Inc.</a:t>
            </a:r>
          </a:p>
          <a:p>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268899"/>
            <a:ext cx="5624362" cy="1426734"/>
          </a:xfrm>
          <a:prstGeom prst="rect">
            <a:avLst/>
          </a:prstGeom>
        </p:spPr>
      </p:pic>
      <p:cxnSp>
        <p:nvCxnSpPr>
          <p:cNvPr id="10" name="Straight Connector 9"/>
          <p:cNvCxnSpPr/>
          <p:nvPr userDrawn="1"/>
        </p:nvCxnSpPr>
        <p:spPr>
          <a:xfrm>
            <a:off x="607996" y="5371558"/>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1849" y="1136443"/>
            <a:ext cx="347472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397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12" name="Picture 11" title="Logo: ECTA"/>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4120" y="5654921"/>
            <a:ext cx="2145076" cy="814459"/>
          </a:xfrm>
          <a:prstGeom prst="rect">
            <a:avLst/>
          </a:prstGeom>
        </p:spPr>
      </p:pic>
    </p:spTree>
    <p:extLst>
      <p:ext uri="{BB962C8B-B14F-4D97-AF65-F5344CB8AC3E}">
        <p14:creationId xmlns:p14="http://schemas.microsoft.com/office/powerpoint/2010/main" val="3355187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dirty="0"/>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extLst>
      <p:ext uri="{BB962C8B-B14F-4D97-AF65-F5344CB8AC3E}">
        <p14:creationId xmlns:p14="http://schemas.microsoft.com/office/powerpoint/2010/main" val="2571471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extLst>
      <p:ext uri="{BB962C8B-B14F-4D97-AF65-F5344CB8AC3E}">
        <p14:creationId xmlns:p14="http://schemas.microsoft.com/office/powerpoint/2010/main" val="1029452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3752227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359001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7" name="Straight Connector 6"/>
          <p:cNvCxnSpPr/>
          <p:nvPr userDrawn="1"/>
        </p:nvCxnSpPr>
        <p:spPr>
          <a:xfrm>
            <a:off x="1829238" y="922337"/>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6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385809"/>
            <a:ext cx="7785100" cy="1974850"/>
          </a:xfrm>
          <a:prstGeom prst="rect">
            <a:avLst/>
          </a:prstGeom>
        </p:spPr>
      </p:pic>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dirty="0"/>
              <a:t>Click to edit master title style</a:t>
            </a:r>
          </a:p>
        </p:txBody>
      </p:sp>
    </p:spTree>
    <p:extLst>
      <p:ext uri="{BB962C8B-B14F-4D97-AF65-F5344CB8AC3E}">
        <p14:creationId xmlns:p14="http://schemas.microsoft.com/office/powerpoint/2010/main" val="2038087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1375512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7" name="Picture 6"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51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118132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873019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3324743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887384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5" name="Picture 4"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159914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extLst>
      <p:ext uri="{BB962C8B-B14F-4D97-AF65-F5344CB8AC3E}">
        <p14:creationId xmlns:p14="http://schemas.microsoft.com/office/powerpoint/2010/main" val="2826709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dirty="0"/>
              <a:t>Find out more at</a:t>
            </a:r>
            <a:r>
              <a:rPr lang="en-US" dirty="0"/>
              <a:t> </a:t>
            </a:r>
            <a:r>
              <a:rPr lang="en-US" dirty="0" err="1"/>
              <a:t>ectacenter.org</a:t>
            </a:r>
            <a:endParaRPr lang="en-US" dirty="0"/>
          </a:p>
        </p:txBody>
      </p:sp>
      <p:sp>
        <p:nvSpPr>
          <p:cNvPr id="12" name="Text Placeholder 2"/>
          <p:cNvSpPr>
            <a:spLocks noGrp="1"/>
          </p:cNvSpPr>
          <p:nvPr>
            <p:ph type="body" idx="1"/>
          </p:nvPr>
        </p:nvSpPr>
        <p:spPr>
          <a:xfrm>
            <a:off x="1905852" y="3846280"/>
            <a:ext cx="8327075" cy="1012929"/>
          </a:xfrm>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602" y="5058531"/>
            <a:ext cx="3779520" cy="58521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3437"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5853" y="363724"/>
            <a:ext cx="6126621" cy="1554143"/>
          </a:xfrm>
          <a:prstGeom prst="rect">
            <a:avLst/>
          </a:prstGeom>
        </p:spPr>
      </p:pic>
    </p:spTree>
    <p:extLst>
      <p:ext uri="{BB962C8B-B14F-4D97-AF65-F5344CB8AC3E}">
        <p14:creationId xmlns:p14="http://schemas.microsoft.com/office/powerpoint/2010/main" val="205773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0" y="4038600"/>
            <a:ext cx="11785600" cy="762000"/>
          </a:xfrm>
        </p:spPr>
        <p:txBody>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203200" y="152400"/>
            <a:ext cx="117856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3200" y="4953000"/>
            <a:ext cx="117856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718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15" name="Picture 14" title="Logo: ECTA"/>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636374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802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7136" y="155448"/>
            <a:ext cx="10765536" cy="114300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09600" y="2057400"/>
            <a:ext cx="5386917"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8" y="2057400"/>
            <a:ext cx="5389033"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7">
            <a:extLst>
              <a:ext uri="{FF2B5EF4-FFF2-40B4-BE49-F238E27FC236}">
                <a16:creationId xmlns:a16="http://schemas.microsoft.com/office/drawing/2014/main" id="{595EACE5-1DC7-4C4C-AB7D-D4DB54781FD5}"/>
              </a:ext>
            </a:extLst>
          </p:cNvPr>
          <p:cNvSpPr>
            <a:spLocks noGrp="1"/>
          </p:cNvSpPr>
          <p:nvPr>
            <p:ph type="ftr" sz="quarter" idx="10"/>
          </p:nvPr>
        </p:nvSpPr>
        <p:spPr>
          <a:xfrm>
            <a:off x="2743200" y="6324601"/>
            <a:ext cx="6502400" cy="441325"/>
          </a:xfrm>
          <a:prstGeom prst="rect">
            <a:avLst/>
          </a:prstGeom>
        </p:spPr>
        <p:txBody>
          <a:bodyPr/>
          <a:lstStyle>
            <a:lvl1pPr eaLnBrk="1" hangingPunct="1">
              <a:defRPr sz="1400">
                <a:solidFill>
                  <a:prstClr val="black"/>
                </a:solidFill>
                <a:latin typeface="Arial" charset="0"/>
                <a:ea typeface="ＭＳ Ｐゴシック" charset="0"/>
              </a:defRPr>
            </a:lvl1pPr>
          </a:lstStyle>
          <a:p>
            <a:pPr>
              <a:defRPr/>
            </a:pPr>
            <a:r>
              <a:rPr lang="en-US"/>
              <a:t>2012 Measuring and Improving</a:t>
            </a:r>
            <a:br>
              <a:rPr lang="en-US"/>
            </a:br>
            <a:r>
              <a:rPr lang="en-US"/>
              <a:t> Child and Family Outcomes Conference</a:t>
            </a:r>
          </a:p>
        </p:txBody>
      </p:sp>
    </p:spTree>
    <p:extLst>
      <p:ext uri="{BB962C8B-B14F-4D97-AF65-F5344CB8AC3E}">
        <p14:creationId xmlns:p14="http://schemas.microsoft.com/office/powerpoint/2010/main" val="2950591074"/>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dirty="0"/>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title="Logo: ECT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585" y="802298"/>
            <a:ext cx="2581678" cy="980231"/>
          </a:xfrm>
          <a:prstGeom prst="rect">
            <a:avLst/>
          </a:prstGeom>
        </p:spPr>
      </p:pic>
    </p:spTree>
    <p:extLst>
      <p:ext uri="{BB962C8B-B14F-4D97-AF65-F5344CB8AC3E}">
        <p14:creationId xmlns:p14="http://schemas.microsoft.com/office/powerpoint/2010/main" val="156267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7" name="Straight Connector 6"/>
          <p:cNvCxnSpPr/>
          <p:nvPr userDrawn="1"/>
        </p:nvCxnSpPr>
        <p:spPr>
          <a:xfrm>
            <a:off x="1829238" y="922337"/>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42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117894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dirty="0"/>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7" name="Picture 6" title="Logo: ECTA Cen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7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1327667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1338963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r>
              <a:rPr lang="en-US" dirty="0"/>
              <a:t>TA planning meeting, March 22, 2018</a:t>
            </a:r>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62474440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4CF9A-CD33-4B3A-B0D1-1D8D61EDF34C}"/>
              </a:ext>
            </a:extLst>
          </p:cNvPr>
          <p:cNvSpPr>
            <a:spLocks noGrp="1"/>
          </p:cNvSpPr>
          <p:nvPr>
            <p:ph type="title"/>
          </p:nvPr>
        </p:nvSpPr>
        <p:spPr>
          <a:xfrm>
            <a:off x="304800" y="228600"/>
            <a:ext cx="11684000" cy="762000"/>
          </a:xfrm>
          <a:prstGeom prst="rect">
            <a:avLst/>
          </a:prstGeom>
        </p:spPr>
        <p:txBody>
          <a:bodyPr vert="horz" lIns="91440" tIns="45720" rIns="91440" bIns="45720" rtlCol="0" anchor="t" anchorCtr="0">
            <a:normAutofit/>
          </a:bodyPr>
          <a:lstStyle/>
          <a:p>
            <a:r>
              <a:rPr lang="en-US" dirty="0"/>
              <a:t>Click to edit Master title style</a:t>
            </a:r>
          </a:p>
        </p:txBody>
      </p:sp>
      <p:sp>
        <p:nvSpPr>
          <p:cNvPr id="2051" name="Text Placeholder 2">
            <a:extLst>
              <a:ext uri="{FF2B5EF4-FFF2-40B4-BE49-F238E27FC236}">
                <a16:creationId xmlns:a16="http://schemas.microsoft.com/office/drawing/2014/main" id="{B5B6B847-41F5-4203-B75C-7A9303D77978}"/>
              </a:ext>
            </a:extLst>
          </p:cNvPr>
          <p:cNvSpPr>
            <a:spLocks noGrp="1"/>
          </p:cNvSpPr>
          <p:nvPr>
            <p:ph type="body" idx="1"/>
          </p:nvPr>
        </p:nvSpPr>
        <p:spPr bwMode="auto">
          <a:xfrm>
            <a:off x="304800" y="1143000"/>
            <a:ext cx="1168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115474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3200">
          <a:solidFill>
            <a:schemeClr val="tx2"/>
          </a:solidFill>
          <a:latin typeface="Helvetica" charset="0"/>
          <a:ea typeface="MS PGothic" panose="020B0600070205080204" pitchFamily="34" charset="-128"/>
          <a:cs typeface="Helvetica" panose="020B0604020202020204" pitchFamily="34" charset="0"/>
        </a:defRPr>
      </a:lvl2pPr>
      <a:lvl3pPr algn="ctr" defTabSz="457200" rtl="0" eaLnBrk="0" fontAlgn="base" hangingPunct="0">
        <a:spcBef>
          <a:spcPct val="0"/>
        </a:spcBef>
        <a:spcAft>
          <a:spcPct val="0"/>
        </a:spcAft>
        <a:defRPr sz="3200">
          <a:solidFill>
            <a:schemeClr val="tx2"/>
          </a:solidFill>
          <a:latin typeface="Helvetica" charset="0"/>
          <a:ea typeface="MS PGothic" panose="020B0600070205080204" pitchFamily="34" charset="-128"/>
          <a:cs typeface="Helvetica" panose="020B0604020202020204" pitchFamily="34" charset="0"/>
        </a:defRPr>
      </a:lvl3pPr>
      <a:lvl4pPr algn="ctr" defTabSz="457200" rtl="0" eaLnBrk="0" fontAlgn="base" hangingPunct="0">
        <a:spcBef>
          <a:spcPct val="0"/>
        </a:spcBef>
        <a:spcAft>
          <a:spcPct val="0"/>
        </a:spcAft>
        <a:defRPr sz="3200">
          <a:solidFill>
            <a:schemeClr val="tx2"/>
          </a:solidFill>
          <a:latin typeface="Helvetica" charset="0"/>
          <a:ea typeface="MS PGothic" panose="020B0600070205080204" pitchFamily="34" charset="-128"/>
          <a:cs typeface="Helvetica" panose="020B0604020202020204" pitchFamily="34" charset="0"/>
        </a:defRPr>
      </a:lvl4pPr>
      <a:lvl5pPr algn="ctr" defTabSz="457200" rtl="0" eaLnBrk="0" fontAlgn="base" hangingPunct="0">
        <a:spcBef>
          <a:spcPct val="0"/>
        </a:spcBef>
        <a:spcAft>
          <a:spcPct val="0"/>
        </a:spcAft>
        <a:defRPr sz="3200">
          <a:solidFill>
            <a:schemeClr val="tx2"/>
          </a:solidFill>
          <a:latin typeface="Helvetica" charset="0"/>
          <a:ea typeface="MS PGothic" panose="020B0600070205080204" pitchFamily="34" charset="-128"/>
          <a:cs typeface="Helvetica" panose="020B0604020202020204" pitchFamily="34"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hyperlink" Target="http://flickr.com/photos/jstephenconn/2802676109" TargetMode="Externa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hyperlink" Target="https://411.ca/blog/uncategorized/influencers-use-positive-leadership/"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23.jpg"/><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hyperlink" Target="https://www.acf.hhs.gov/ecd/early-learning/preschool-development-grant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video" Target="https://www.youtube.com/embed/kzKhrI3Qbgo?feature=oembed"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7130" y="276849"/>
            <a:ext cx="6734755" cy="2541431"/>
          </a:xfrm>
        </p:spPr>
        <p:txBody>
          <a:bodyPr>
            <a:noAutofit/>
          </a:bodyPr>
          <a:lstStyle/>
          <a:p>
            <a:pPr algn="ctr"/>
            <a:br>
              <a:rPr lang="en-US" altLang="en-US" sz="4000" b="1" dirty="0">
                <a:solidFill>
                  <a:schemeClr val="accent3"/>
                </a:solidFill>
              </a:rPr>
            </a:br>
            <a:br>
              <a:rPr lang="en-US" altLang="en-US" sz="4000" b="1" dirty="0">
                <a:solidFill>
                  <a:schemeClr val="accent3"/>
                </a:solidFill>
              </a:rPr>
            </a:br>
            <a:r>
              <a:rPr lang="en-US" altLang="en-US" sz="4000" b="1" dirty="0">
                <a:solidFill>
                  <a:schemeClr val="accent3"/>
                </a:solidFill>
              </a:rPr>
              <a:t>State Leadership:</a:t>
            </a:r>
            <a:br>
              <a:rPr lang="en-US" altLang="en-US" sz="4000" b="1" dirty="0">
                <a:solidFill>
                  <a:schemeClr val="accent3"/>
                </a:solidFill>
              </a:rPr>
            </a:br>
            <a:r>
              <a:rPr lang="en-US" altLang="en-US" sz="4000" b="1" dirty="0">
                <a:solidFill>
                  <a:schemeClr val="accent3"/>
                </a:solidFill>
              </a:rPr>
              <a:t>Implementing </a:t>
            </a:r>
            <a:br>
              <a:rPr lang="en-US" altLang="en-US" sz="4000" b="1" dirty="0">
                <a:solidFill>
                  <a:schemeClr val="accent3"/>
                </a:solidFill>
              </a:rPr>
            </a:br>
            <a:r>
              <a:rPr lang="en-US" altLang="en-US" sz="4000" b="1" dirty="0">
                <a:solidFill>
                  <a:schemeClr val="accent3"/>
                </a:solidFill>
              </a:rPr>
              <a:t>and </a:t>
            </a:r>
            <a:br>
              <a:rPr lang="en-US" altLang="en-US" sz="4000" b="1" dirty="0">
                <a:solidFill>
                  <a:schemeClr val="accent3"/>
                </a:solidFill>
              </a:rPr>
            </a:br>
            <a:r>
              <a:rPr lang="en-US" altLang="en-US" sz="4000" b="1" dirty="0">
                <a:solidFill>
                  <a:schemeClr val="accent3"/>
                </a:solidFill>
              </a:rPr>
              <a:t>Influencing Policy</a:t>
            </a:r>
            <a:endParaRPr lang="en-US" sz="4000" dirty="0">
              <a:solidFill>
                <a:schemeClr val="tx1"/>
              </a:solidFill>
            </a:endParaRPr>
          </a:p>
        </p:txBody>
      </p:sp>
      <p:sp>
        <p:nvSpPr>
          <p:cNvPr id="3" name="Subtitle 2"/>
          <p:cNvSpPr>
            <a:spLocks noGrp="1"/>
          </p:cNvSpPr>
          <p:nvPr>
            <p:ph type="subTitle" idx="1"/>
          </p:nvPr>
        </p:nvSpPr>
        <p:spPr>
          <a:xfrm>
            <a:off x="5974080" y="3428999"/>
            <a:ext cx="5624362" cy="1999735"/>
          </a:xfrm>
        </p:spPr>
        <p:txBody>
          <a:bodyPr>
            <a:normAutofit/>
          </a:bodyPr>
          <a:lstStyle/>
          <a:p>
            <a:pPr algn="ctr"/>
            <a:r>
              <a:rPr lang="en-US" sz="2200" b="1" dirty="0"/>
              <a:t>Deborah Ziegler, ECPC</a:t>
            </a:r>
          </a:p>
          <a:p>
            <a:pPr algn="ctr"/>
            <a:r>
              <a:rPr lang="en-US" sz="2200" b="1" dirty="0"/>
              <a:t>Sharon Walsh, ECTA</a:t>
            </a:r>
          </a:p>
          <a:p>
            <a:pPr algn="ctr"/>
            <a:r>
              <a:rPr lang="en-US" sz="2200" b="1" i="1" dirty="0"/>
              <a:t>December 14, 2020</a:t>
            </a:r>
          </a:p>
        </p:txBody>
      </p:sp>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4B9DF-0E7B-46EF-ABC2-699202BF8DF6}"/>
              </a:ext>
            </a:extLst>
          </p:cNvPr>
          <p:cNvSpPr>
            <a:spLocks noGrp="1"/>
          </p:cNvSpPr>
          <p:nvPr>
            <p:ph idx="4294967295"/>
          </p:nvPr>
        </p:nvSpPr>
        <p:spPr>
          <a:xfrm>
            <a:off x="1344168" y="1837039"/>
            <a:ext cx="10157790" cy="2588657"/>
          </a:xfrm>
        </p:spPr>
        <p:txBody>
          <a:bodyPr>
            <a:normAutofit lnSpcReduction="10000"/>
          </a:bodyPr>
          <a:lstStyle/>
          <a:p>
            <a:pPr>
              <a:lnSpc>
                <a:spcPct val="100000"/>
              </a:lnSpc>
            </a:pPr>
            <a:r>
              <a:rPr lang="en-US" sz="2800" dirty="0"/>
              <a:t>Involve different types of actors</a:t>
            </a:r>
          </a:p>
          <a:p>
            <a:pPr>
              <a:lnSpc>
                <a:spcPct val="100000"/>
              </a:lnSpc>
            </a:pPr>
            <a:r>
              <a:rPr lang="en-US" sz="2800" dirty="0"/>
              <a:t>Are influenced by practice/experimentation, events, learning from mistakes, actor’s networks, etc.</a:t>
            </a:r>
          </a:p>
          <a:p>
            <a:pPr>
              <a:lnSpc>
                <a:spcPct val="100000"/>
              </a:lnSpc>
            </a:pPr>
            <a:r>
              <a:rPr lang="en-US" sz="2800" dirty="0"/>
              <a:t>Are shaped by discourses and narratives</a:t>
            </a:r>
          </a:p>
          <a:p>
            <a:pPr>
              <a:lnSpc>
                <a:spcPct val="100000"/>
              </a:lnSpc>
            </a:pPr>
            <a:r>
              <a:rPr lang="en-US" sz="2800" dirty="0"/>
              <a:t>Have a highly political character</a:t>
            </a:r>
          </a:p>
        </p:txBody>
      </p:sp>
      <p:sp>
        <p:nvSpPr>
          <p:cNvPr id="8" name="Slide Number Placeholder 7">
            <a:extLst>
              <a:ext uri="{FF2B5EF4-FFF2-40B4-BE49-F238E27FC236}">
                <a16:creationId xmlns:a16="http://schemas.microsoft.com/office/drawing/2014/main" id="{6C00C138-3564-4C27-BC89-8893A1E12D2D}"/>
              </a:ext>
            </a:extLst>
          </p:cNvPr>
          <p:cNvSpPr>
            <a:spLocks noGrp="1"/>
          </p:cNvSpPr>
          <p:nvPr>
            <p:ph type="sldNum" sz="quarter" idx="4"/>
          </p:nvPr>
        </p:nvSpPr>
        <p:spPr/>
        <p:txBody>
          <a:bodyPr/>
          <a:lstStyle/>
          <a:p>
            <a:fld id="{E903AE69-0BF7-499C-A9ED-337C27790B9F}" type="slidenum">
              <a:rPr lang="en-US" smtClean="0"/>
              <a:t>10</a:t>
            </a:fld>
            <a:endParaRPr lang="en-US" dirty="0"/>
          </a:p>
        </p:txBody>
      </p:sp>
      <p:sp>
        <p:nvSpPr>
          <p:cNvPr id="2" name="Title 1">
            <a:extLst>
              <a:ext uri="{FF2B5EF4-FFF2-40B4-BE49-F238E27FC236}">
                <a16:creationId xmlns:a16="http://schemas.microsoft.com/office/drawing/2014/main" id="{00438A9E-80B1-44B9-BC1D-D0C4212868C5}"/>
              </a:ext>
            </a:extLst>
          </p:cNvPr>
          <p:cNvSpPr>
            <a:spLocks noGrp="1"/>
          </p:cNvSpPr>
          <p:nvPr>
            <p:ph type="title"/>
          </p:nvPr>
        </p:nvSpPr>
        <p:spPr/>
        <p:txBody>
          <a:bodyPr/>
          <a:lstStyle/>
          <a:p>
            <a:r>
              <a:rPr lang="en-US" dirty="0"/>
              <a:t>Why are Policy Processes Complex &amp; Messy?</a:t>
            </a:r>
          </a:p>
        </p:txBody>
      </p:sp>
    </p:spTree>
    <p:extLst>
      <p:ext uri="{BB962C8B-B14F-4D97-AF65-F5344CB8AC3E}">
        <p14:creationId xmlns:p14="http://schemas.microsoft.com/office/powerpoint/2010/main" val="190843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s Introduced: tree swing with two seats. As amended in committee: Two seats and four ropes. As amended on Second Reading: Swing too high.">
            <a:extLst>
              <a:ext uri="{FF2B5EF4-FFF2-40B4-BE49-F238E27FC236}">
                <a16:creationId xmlns:a16="http://schemas.microsoft.com/office/drawing/2014/main" id="{13A858C3-E960-400B-BF8D-2F279C9F6BA3}"/>
              </a:ext>
            </a:extLst>
          </p:cNvPr>
          <p:cNvGraphicFramePr>
            <a:graphicFrameLocks noGrp="1" noChangeAspect="1"/>
          </p:cNvGraphicFramePr>
          <p:nvPr>
            <p:ph idx="4294967295"/>
            <p:extLst>
              <p:ext uri="{D42A27DB-BD31-4B8C-83A1-F6EECF244321}">
                <p14:modId xmlns:p14="http://schemas.microsoft.com/office/powerpoint/2010/main" val="698536122"/>
              </p:ext>
            </p:extLst>
          </p:nvPr>
        </p:nvGraphicFramePr>
        <p:xfrm>
          <a:off x="1551099" y="1766887"/>
          <a:ext cx="9078913" cy="3324225"/>
        </p:xfrm>
        <a:graphic>
          <a:graphicData uri="http://schemas.openxmlformats.org/presentationml/2006/ole">
            <mc:AlternateContent xmlns:mc="http://schemas.openxmlformats.org/markup-compatibility/2006">
              <mc:Choice xmlns:v="urn:schemas-microsoft-com:vml" Requires="v">
                <p:oleObj spid="_x0000_s1119" name="Photo Editor Photo" r:id="rId3" imgW="9078592" imgH="3323810" progId="MSPhotoEd.3">
                  <p:embed/>
                </p:oleObj>
              </mc:Choice>
              <mc:Fallback>
                <p:oleObj name="Photo Editor Photo" r:id="rId3" imgW="9078592" imgH="3323810" progId="MSPhotoEd.3">
                  <p:embed/>
                  <p:pic>
                    <p:nvPicPr>
                      <p:cNvPr id="4" name="Content Placeholder 3"/>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551099" y="1766887"/>
                        <a:ext cx="9078913" cy="3324225"/>
                      </a:xfrm>
                      <a:prstGeom prst="rect">
                        <a:avLst/>
                      </a:prstGeom>
                      <a:noFill/>
                      <a:ln w="28575">
                        <a:solidFill>
                          <a:schemeClr val="tx1"/>
                        </a:solidFill>
                      </a:ln>
                      <a:effectLst/>
                    </p:spPr>
                  </p:pic>
                </p:oleObj>
              </mc:Fallback>
            </mc:AlternateContent>
          </a:graphicData>
        </a:graphic>
      </p:graphicFrame>
      <p:sp>
        <p:nvSpPr>
          <p:cNvPr id="3" name="Slide Number Placeholder 2">
            <a:extLst>
              <a:ext uri="{FF2B5EF4-FFF2-40B4-BE49-F238E27FC236}">
                <a16:creationId xmlns:a16="http://schemas.microsoft.com/office/drawing/2014/main" id="{035FEA8E-025F-4FB1-810C-BAF62EED8251}"/>
              </a:ext>
            </a:extLst>
          </p:cNvPr>
          <p:cNvSpPr>
            <a:spLocks noGrp="1"/>
          </p:cNvSpPr>
          <p:nvPr>
            <p:ph type="sldNum" sz="quarter" idx="4"/>
          </p:nvPr>
        </p:nvSpPr>
        <p:spPr/>
        <p:txBody>
          <a:bodyPr/>
          <a:lstStyle/>
          <a:p>
            <a:fld id="{E903AE69-0BF7-499C-A9ED-337C27790B9F}" type="slidenum">
              <a:rPr lang="en-US" smtClean="0"/>
              <a:t>11</a:t>
            </a:fld>
            <a:endParaRPr lang="en-US" dirty="0"/>
          </a:p>
        </p:txBody>
      </p:sp>
      <p:sp>
        <p:nvSpPr>
          <p:cNvPr id="2" name="Title 1">
            <a:extLst>
              <a:ext uri="{FF2B5EF4-FFF2-40B4-BE49-F238E27FC236}">
                <a16:creationId xmlns:a16="http://schemas.microsoft.com/office/drawing/2014/main" id="{768660D4-80BD-492E-8F9D-8988E2EFE371}"/>
              </a:ext>
            </a:extLst>
          </p:cNvPr>
          <p:cNvSpPr>
            <a:spLocks noGrp="1"/>
          </p:cNvSpPr>
          <p:nvPr>
            <p:ph type="title"/>
          </p:nvPr>
        </p:nvSpPr>
        <p:spPr/>
        <p:txBody>
          <a:bodyPr/>
          <a:lstStyle/>
          <a:p>
            <a:r>
              <a:rPr lang="en-US" dirty="0"/>
              <a:t>How a Bill Becomes Law</a:t>
            </a:r>
          </a:p>
        </p:txBody>
      </p:sp>
    </p:spTree>
    <p:extLst>
      <p:ext uri="{BB962C8B-B14F-4D97-AF65-F5344CB8AC3E}">
        <p14:creationId xmlns:p14="http://schemas.microsoft.com/office/powerpoint/2010/main" val="60410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descr="As enacted: Swing with columns. As funded by joint budget committee: no tree. As implemented by the state agency: Swing with only one rope stuck on ground.">
            <a:extLst>
              <a:ext uri="{FF2B5EF4-FFF2-40B4-BE49-F238E27FC236}">
                <a16:creationId xmlns:a16="http://schemas.microsoft.com/office/drawing/2014/main" id="{60136A68-98CE-4CCB-A933-E52149B246AD}"/>
              </a:ext>
            </a:extLst>
          </p:cNvPr>
          <p:cNvGraphicFramePr>
            <a:graphicFrameLocks noGrp="1" noChangeAspect="1"/>
          </p:cNvGraphicFramePr>
          <p:nvPr>
            <p:ph idx="4294967295"/>
            <p:extLst>
              <p:ext uri="{D42A27DB-BD31-4B8C-83A1-F6EECF244321}">
                <p14:modId xmlns:p14="http://schemas.microsoft.com/office/powerpoint/2010/main" val="2608390978"/>
              </p:ext>
            </p:extLst>
          </p:nvPr>
        </p:nvGraphicFramePr>
        <p:xfrm>
          <a:off x="1570943" y="1766887"/>
          <a:ext cx="9039225" cy="3324225"/>
        </p:xfrm>
        <a:graphic>
          <a:graphicData uri="http://schemas.openxmlformats.org/presentationml/2006/ole">
            <mc:AlternateContent xmlns:mc="http://schemas.openxmlformats.org/markup-compatibility/2006">
              <mc:Choice xmlns:v="urn:schemas-microsoft-com:vml" Requires="v">
                <p:oleObj spid="_x0000_s2144" name="Photo Editor Photo" r:id="rId3" imgW="9038095" imgH="3323810" progId="MSPhotoEd.3">
                  <p:embed/>
                </p:oleObj>
              </mc:Choice>
              <mc:Fallback>
                <p:oleObj name="Photo Editor Photo" r:id="rId3" imgW="9038095" imgH="3323810" progId="MSPhotoEd.3">
                  <p:embed/>
                  <p:pic>
                    <p:nvPicPr>
                      <p:cNvPr id="5" name="Object 5"/>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570943" y="1766887"/>
                        <a:ext cx="9039225" cy="3324225"/>
                      </a:xfrm>
                      <a:prstGeom prst="rect">
                        <a:avLst/>
                      </a:prstGeom>
                      <a:noFill/>
                      <a:ln w="28575">
                        <a:solidFill>
                          <a:schemeClr val="tx1"/>
                        </a:solidFill>
                      </a:ln>
                      <a:effectLst/>
                    </p:spPr>
                  </p:pic>
                </p:oleObj>
              </mc:Fallback>
            </mc:AlternateContent>
          </a:graphicData>
        </a:graphic>
      </p:graphicFrame>
      <p:sp>
        <p:nvSpPr>
          <p:cNvPr id="3" name="Slide Number Placeholder 2">
            <a:extLst>
              <a:ext uri="{FF2B5EF4-FFF2-40B4-BE49-F238E27FC236}">
                <a16:creationId xmlns:a16="http://schemas.microsoft.com/office/drawing/2014/main" id="{CD00C559-4406-4311-8BEC-59350FB201BC}"/>
              </a:ext>
            </a:extLst>
          </p:cNvPr>
          <p:cNvSpPr>
            <a:spLocks noGrp="1"/>
          </p:cNvSpPr>
          <p:nvPr>
            <p:ph type="sldNum" sz="quarter" idx="4"/>
          </p:nvPr>
        </p:nvSpPr>
        <p:spPr/>
        <p:txBody>
          <a:bodyPr/>
          <a:lstStyle/>
          <a:p>
            <a:fld id="{E903AE69-0BF7-499C-A9ED-337C27790B9F}" type="slidenum">
              <a:rPr lang="en-US" smtClean="0"/>
              <a:t>12</a:t>
            </a:fld>
            <a:endParaRPr lang="en-US" dirty="0"/>
          </a:p>
        </p:txBody>
      </p:sp>
      <p:sp>
        <p:nvSpPr>
          <p:cNvPr id="2" name="Title 1">
            <a:extLst>
              <a:ext uri="{FF2B5EF4-FFF2-40B4-BE49-F238E27FC236}">
                <a16:creationId xmlns:a16="http://schemas.microsoft.com/office/drawing/2014/main" id="{768660D4-80BD-492E-8F9D-8988E2EFE371}"/>
              </a:ext>
            </a:extLst>
          </p:cNvPr>
          <p:cNvSpPr>
            <a:spLocks noGrp="1"/>
          </p:cNvSpPr>
          <p:nvPr>
            <p:ph type="title"/>
          </p:nvPr>
        </p:nvSpPr>
        <p:spPr/>
        <p:txBody>
          <a:bodyPr/>
          <a:lstStyle/>
          <a:p>
            <a:r>
              <a:rPr lang="en-US" dirty="0"/>
              <a:t>How a Bill Becomes Law </a:t>
            </a:r>
            <a:r>
              <a:rPr lang="en-US" dirty="0">
                <a:solidFill>
                  <a:schemeClr val="bg1"/>
                </a:solidFill>
              </a:rPr>
              <a:t>2</a:t>
            </a:r>
          </a:p>
        </p:txBody>
      </p:sp>
    </p:spTree>
    <p:extLst>
      <p:ext uri="{BB962C8B-B14F-4D97-AF65-F5344CB8AC3E}">
        <p14:creationId xmlns:p14="http://schemas.microsoft.com/office/powerpoint/2010/main" val="371323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s reported by the media: Tree upside down, swing is a bench. As understood by the public: No image present. What was actually needed: Tire swing hanging correctly from a tree.">
            <a:extLst>
              <a:ext uri="{FF2B5EF4-FFF2-40B4-BE49-F238E27FC236}">
                <a16:creationId xmlns:a16="http://schemas.microsoft.com/office/drawing/2014/main" id="{D8651C1F-A01D-4190-B7C8-35E71EBE8266}"/>
              </a:ext>
            </a:extLst>
          </p:cNvPr>
          <p:cNvGraphicFramePr>
            <a:graphicFrameLocks noGrp="1" noChangeAspect="1"/>
          </p:cNvGraphicFramePr>
          <p:nvPr>
            <p:ph idx="4294967295"/>
            <p:extLst>
              <p:ext uri="{D42A27DB-BD31-4B8C-83A1-F6EECF244321}">
                <p14:modId xmlns:p14="http://schemas.microsoft.com/office/powerpoint/2010/main" val="2918553925"/>
              </p:ext>
            </p:extLst>
          </p:nvPr>
        </p:nvGraphicFramePr>
        <p:xfrm>
          <a:off x="1417749" y="1728787"/>
          <a:ext cx="9345613" cy="3400425"/>
        </p:xfrm>
        <a:graphic>
          <a:graphicData uri="http://schemas.openxmlformats.org/presentationml/2006/ole">
            <mc:AlternateContent xmlns:mc="http://schemas.openxmlformats.org/markup-compatibility/2006">
              <mc:Choice xmlns:v="urn:schemas-microsoft-com:vml" Requires="v">
                <p:oleObj spid="_x0000_s3168" name="Photo Editor Photo" r:id="rId3" imgW="9345329" imgH="3400900" progId="MSPhotoEd.3">
                  <p:embed/>
                </p:oleObj>
              </mc:Choice>
              <mc:Fallback>
                <p:oleObj name="Photo Editor Photo" r:id="rId3" imgW="9345329" imgH="3400900" progId="MSPhotoEd.3">
                  <p:embed/>
                  <p:pic>
                    <p:nvPicPr>
                      <p:cNvPr id="5" name="Object 4"/>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417749" y="1728787"/>
                        <a:ext cx="9345613" cy="3400425"/>
                      </a:xfrm>
                      <a:prstGeom prst="rect">
                        <a:avLst/>
                      </a:prstGeom>
                      <a:noFill/>
                      <a:ln w="28575">
                        <a:solidFill>
                          <a:schemeClr val="tx1"/>
                        </a:solidFill>
                      </a:ln>
                      <a:effectLst/>
                    </p:spPr>
                  </p:pic>
                </p:oleObj>
              </mc:Fallback>
            </mc:AlternateContent>
          </a:graphicData>
        </a:graphic>
      </p:graphicFrame>
      <p:sp>
        <p:nvSpPr>
          <p:cNvPr id="3" name="Slide Number Placeholder 2">
            <a:extLst>
              <a:ext uri="{FF2B5EF4-FFF2-40B4-BE49-F238E27FC236}">
                <a16:creationId xmlns:a16="http://schemas.microsoft.com/office/drawing/2014/main" id="{A5001477-ED66-4690-9770-C4BFAC16F18A}"/>
              </a:ext>
            </a:extLst>
          </p:cNvPr>
          <p:cNvSpPr>
            <a:spLocks noGrp="1"/>
          </p:cNvSpPr>
          <p:nvPr>
            <p:ph type="sldNum" sz="quarter" idx="4"/>
          </p:nvPr>
        </p:nvSpPr>
        <p:spPr/>
        <p:txBody>
          <a:bodyPr/>
          <a:lstStyle/>
          <a:p>
            <a:fld id="{E903AE69-0BF7-499C-A9ED-337C27790B9F}" type="slidenum">
              <a:rPr lang="en-US" smtClean="0"/>
              <a:t>13</a:t>
            </a:fld>
            <a:endParaRPr lang="en-US" dirty="0"/>
          </a:p>
        </p:txBody>
      </p:sp>
      <p:sp>
        <p:nvSpPr>
          <p:cNvPr id="2" name="Title 1">
            <a:extLst>
              <a:ext uri="{FF2B5EF4-FFF2-40B4-BE49-F238E27FC236}">
                <a16:creationId xmlns:a16="http://schemas.microsoft.com/office/drawing/2014/main" id="{768660D4-80BD-492E-8F9D-8988E2EFE371}"/>
              </a:ext>
            </a:extLst>
          </p:cNvPr>
          <p:cNvSpPr>
            <a:spLocks noGrp="1"/>
          </p:cNvSpPr>
          <p:nvPr>
            <p:ph type="title"/>
          </p:nvPr>
        </p:nvSpPr>
        <p:spPr/>
        <p:txBody>
          <a:bodyPr/>
          <a:lstStyle/>
          <a:p>
            <a:r>
              <a:rPr lang="en-US" dirty="0"/>
              <a:t>How a Bill Becomes Law </a:t>
            </a:r>
            <a:r>
              <a:rPr lang="en-US" dirty="0">
                <a:solidFill>
                  <a:schemeClr val="bg1"/>
                </a:solidFill>
              </a:rPr>
              <a:t>3</a:t>
            </a:r>
          </a:p>
        </p:txBody>
      </p:sp>
    </p:spTree>
    <p:extLst>
      <p:ext uri="{BB962C8B-B14F-4D97-AF65-F5344CB8AC3E}">
        <p14:creationId xmlns:p14="http://schemas.microsoft.com/office/powerpoint/2010/main" val="9388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4B9DF-0E7B-46EF-ABC2-699202BF8DF6}"/>
              </a:ext>
            </a:extLst>
          </p:cNvPr>
          <p:cNvSpPr>
            <a:spLocks noGrp="1"/>
          </p:cNvSpPr>
          <p:nvPr>
            <p:ph idx="4294967295"/>
          </p:nvPr>
        </p:nvSpPr>
        <p:spPr>
          <a:xfrm>
            <a:off x="2590603" y="1820068"/>
            <a:ext cx="6999906" cy="3217863"/>
          </a:xfrm>
        </p:spPr>
        <p:txBody>
          <a:bodyPr>
            <a:normAutofit/>
          </a:bodyPr>
          <a:lstStyle/>
          <a:p>
            <a:pPr>
              <a:lnSpc>
                <a:spcPct val="100000"/>
              </a:lnSpc>
            </a:pPr>
            <a:r>
              <a:rPr lang="en-US" sz="2800" dirty="0"/>
              <a:t>Definition of Public Policy</a:t>
            </a:r>
          </a:p>
          <a:p>
            <a:pPr>
              <a:lnSpc>
                <a:spcPct val="100000"/>
              </a:lnSpc>
            </a:pPr>
            <a:r>
              <a:rPr lang="en-US" sz="2800" dirty="0"/>
              <a:t>Phases of the Public Policy Life Cycle</a:t>
            </a:r>
          </a:p>
          <a:p>
            <a:pPr>
              <a:lnSpc>
                <a:spcPct val="100000"/>
              </a:lnSpc>
            </a:pPr>
            <a:r>
              <a:rPr lang="en-US" sz="2800" dirty="0"/>
              <a:t>How to Engage in Public Policy</a:t>
            </a:r>
          </a:p>
          <a:p>
            <a:pPr>
              <a:lnSpc>
                <a:spcPct val="100000"/>
              </a:lnSpc>
            </a:pPr>
            <a:r>
              <a:rPr lang="en-US" sz="2800" dirty="0"/>
              <a:t>Types of Public Policy</a:t>
            </a:r>
          </a:p>
        </p:txBody>
      </p:sp>
      <p:sp>
        <p:nvSpPr>
          <p:cNvPr id="8" name="Slide Number Placeholder 7">
            <a:extLst>
              <a:ext uri="{FF2B5EF4-FFF2-40B4-BE49-F238E27FC236}">
                <a16:creationId xmlns:a16="http://schemas.microsoft.com/office/drawing/2014/main" id="{C5B43DD7-E6DC-4729-8392-63B1EF73EC37}"/>
              </a:ext>
            </a:extLst>
          </p:cNvPr>
          <p:cNvSpPr>
            <a:spLocks noGrp="1"/>
          </p:cNvSpPr>
          <p:nvPr>
            <p:ph type="sldNum" sz="quarter" idx="4"/>
          </p:nvPr>
        </p:nvSpPr>
        <p:spPr/>
        <p:txBody>
          <a:bodyPr/>
          <a:lstStyle/>
          <a:p>
            <a:fld id="{E903AE69-0BF7-499C-A9ED-337C27790B9F}" type="slidenum">
              <a:rPr lang="en-US" smtClean="0"/>
              <a:t>14</a:t>
            </a:fld>
            <a:endParaRPr lang="en-US" dirty="0"/>
          </a:p>
        </p:txBody>
      </p:sp>
      <p:sp>
        <p:nvSpPr>
          <p:cNvPr id="2" name="Title 1">
            <a:extLst>
              <a:ext uri="{FF2B5EF4-FFF2-40B4-BE49-F238E27FC236}">
                <a16:creationId xmlns:a16="http://schemas.microsoft.com/office/drawing/2014/main" id="{00438A9E-80B1-44B9-BC1D-D0C4212868C5}"/>
              </a:ext>
            </a:extLst>
          </p:cNvPr>
          <p:cNvSpPr>
            <a:spLocks noGrp="1"/>
          </p:cNvSpPr>
          <p:nvPr>
            <p:ph type="title"/>
          </p:nvPr>
        </p:nvSpPr>
        <p:spPr/>
        <p:txBody>
          <a:bodyPr/>
          <a:lstStyle/>
          <a:p>
            <a:r>
              <a:rPr lang="en-US" dirty="0"/>
              <a:t>Public Policy Engagement</a:t>
            </a:r>
          </a:p>
        </p:txBody>
      </p:sp>
    </p:spTree>
    <p:extLst>
      <p:ext uri="{BB962C8B-B14F-4D97-AF65-F5344CB8AC3E}">
        <p14:creationId xmlns:p14="http://schemas.microsoft.com/office/powerpoint/2010/main" val="85972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Definition of Public Policy</a:t>
            </a:r>
          </a:p>
        </p:txBody>
      </p:sp>
      <p:sp>
        <p:nvSpPr>
          <p:cNvPr id="4" name="Slide Number Placeholder 3">
            <a:extLst>
              <a:ext uri="{FF2B5EF4-FFF2-40B4-BE49-F238E27FC236}">
                <a16:creationId xmlns:a16="http://schemas.microsoft.com/office/drawing/2014/main" id="{8766385B-523B-4B30-AA26-E275D44E3D8A}"/>
              </a:ext>
            </a:extLst>
          </p:cNvPr>
          <p:cNvSpPr>
            <a:spLocks noGrp="1"/>
          </p:cNvSpPr>
          <p:nvPr>
            <p:ph type="sldNum" sz="quarter" idx="4"/>
          </p:nvPr>
        </p:nvSpPr>
        <p:spPr/>
        <p:txBody>
          <a:bodyPr/>
          <a:lstStyle/>
          <a:p>
            <a:fld id="{E903AE69-0BF7-499C-A9ED-337C27790B9F}" type="slidenum">
              <a:rPr lang="en-US" smtClean="0"/>
              <a:t>15</a:t>
            </a:fld>
            <a:endParaRPr lang="en-US" dirty="0"/>
          </a:p>
        </p:txBody>
      </p:sp>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3293381" y="2112962"/>
            <a:ext cx="5594350" cy="2632075"/>
          </a:xfrm>
          <a:solidFill>
            <a:srgbClr val="93C9ED"/>
          </a:solidFill>
          <a:ln w="28575">
            <a:solidFill>
              <a:srgbClr val="121D89"/>
            </a:solidFill>
          </a:ln>
        </p:spPr>
        <p:txBody>
          <a:bodyPr anchor="ctr"/>
          <a:lstStyle/>
          <a:p>
            <a:pPr marL="0" indent="0" algn="ctr">
              <a:buNone/>
            </a:pPr>
            <a:r>
              <a:rPr lang="en-US" dirty="0"/>
              <a:t>A decision of action of government that addresses problems and issues</a:t>
            </a:r>
          </a:p>
        </p:txBody>
      </p:sp>
    </p:spTree>
    <p:extLst>
      <p:ext uri="{BB962C8B-B14F-4D97-AF65-F5344CB8AC3E}">
        <p14:creationId xmlns:p14="http://schemas.microsoft.com/office/powerpoint/2010/main" val="42064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2147206" y="3665776"/>
            <a:ext cx="7886700" cy="2038350"/>
          </a:xfrm>
          <a:solidFill>
            <a:srgbClr val="93C9ED"/>
          </a:solidFill>
          <a:ln w="28575">
            <a:solidFill>
              <a:srgbClr val="121D89"/>
            </a:solidFill>
          </a:ln>
        </p:spPr>
        <p:txBody>
          <a:bodyPr anchor="ctr"/>
          <a:lstStyle/>
          <a:p>
            <a:pPr marL="0" indent="0" algn="ctr">
              <a:buNone/>
            </a:pPr>
            <a:r>
              <a:rPr lang="en-US" dirty="0"/>
              <a:t>This life cycle is only a framework – not all policy is formed according to this linear model. However, all policy creation is incremental and builds upon prior developments and activities</a:t>
            </a:r>
          </a:p>
        </p:txBody>
      </p:sp>
      <p:sp>
        <p:nvSpPr>
          <p:cNvPr id="9" name="TextBox 8">
            <a:extLst>
              <a:ext uri="{FF2B5EF4-FFF2-40B4-BE49-F238E27FC236}">
                <a16:creationId xmlns:a16="http://schemas.microsoft.com/office/drawing/2014/main" id="{B9A0DF64-B8B4-4557-8EF3-3CFD2E9223B6}"/>
              </a:ext>
            </a:extLst>
          </p:cNvPr>
          <p:cNvSpPr txBox="1"/>
          <p:nvPr/>
        </p:nvSpPr>
        <p:spPr>
          <a:xfrm>
            <a:off x="9752240" y="1861058"/>
            <a:ext cx="2011680" cy="1097280"/>
          </a:xfrm>
          <a:prstGeom prst="rect">
            <a:avLst/>
          </a:prstGeom>
          <a:solidFill>
            <a:schemeClr val="bg1">
              <a:lumMod val="95000"/>
            </a:schemeClr>
          </a:solidFill>
          <a:ln>
            <a:solidFill>
              <a:schemeClr val="tx1"/>
            </a:solidFill>
          </a:ln>
        </p:spPr>
        <p:txBody>
          <a:bodyPr wrap="square" rtlCol="0" anchor="ctr">
            <a:spAutoFit/>
          </a:bodyPr>
          <a:lstStyle/>
          <a:p>
            <a:pPr algn="ctr"/>
            <a:r>
              <a:rPr lang="en-US" sz="2200" dirty="0"/>
              <a:t>Evaluation</a:t>
            </a:r>
          </a:p>
        </p:txBody>
      </p:sp>
      <p:sp>
        <p:nvSpPr>
          <p:cNvPr id="8" name="TextBox 7">
            <a:extLst>
              <a:ext uri="{FF2B5EF4-FFF2-40B4-BE49-F238E27FC236}">
                <a16:creationId xmlns:a16="http://schemas.microsoft.com/office/drawing/2014/main" id="{21C2B5F7-EE8A-4E86-A3E7-A250F84CA500}"/>
              </a:ext>
            </a:extLst>
          </p:cNvPr>
          <p:cNvSpPr txBox="1"/>
          <p:nvPr/>
        </p:nvSpPr>
        <p:spPr>
          <a:xfrm>
            <a:off x="7384624" y="1855700"/>
            <a:ext cx="2097704" cy="1107996"/>
          </a:xfrm>
          <a:prstGeom prst="rect">
            <a:avLst/>
          </a:prstGeom>
          <a:solidFill>
            <a:schemeClr val="bg1">
              <a:lumMod val="95000"/>
            </a:schemeClr>
          </a:solidFill>
          <a:ln>
            <a:solidFill>
              <a:schemeClr val="tx1"/>
            </a:solidFill>
          </a:ln>
        </p:spPr>
        <p:txBody>
          <a:bodyPr wrap="square" rtlCol="0" anchor="ctr">
            <a:spAutoFit/>
          </a:bodyPr>
          <a:lstStyle/>
          <a:p>
            <a:pPr algn="ctr"/>
            <a:endParaRPr lang="en-US" sz="2200" dirty="0"/>
          </a:p>
          <a:p>
            <a:pPr algn="ctr"/>
            <a:r>
              <a:rPr lang="en-US" sz="2200" dirty="0"/>
              <a:t>Implementation</a:t>
            </a:r>
          </a:p>
          <a:p>
            <a:pPr algn="ctr"/>
            <a:endParaRPr lang="en-US" sz="2200" dirty="0"/>
          </a:p>
        </p:txBody>
      </p:sp>
      <p:sp>
        <p:nvSpPr>
          <p:cNvPr id="7" name="TextBox 6">
            <a:extLst>
              <a:ext uri="{FF2B5EF4-FFF2-40B4-BE49-F238E27FC236}">
                <a16:creationId xmlns:a16="http://schemas.microsoft.com/office/drawing/2014/main" id="{D5AABF1F-7CD1-4481-A114-EC018FC3EBD6}"/>
              </a:ext>
            </a:extLst>
          </p:cNvPr>
          <p:cNvSpPr txBox="1"/>
          <p:nvPr/>
        </p:nvSpPr>
        <p:spPr>
          <a:xfrm>
            <a:off x="5062728" y="1861058"/>
            <a:ext cx="2011680" cy="1097280"/>
          </a:xfrm>
          <a:prstGeom prst="rect">
            <a:avLst/>
          </a:prstGeom>
          <a:solidFill>
            <a:schemeClr val="bg1">
              <a:lumMod val="95000"/>
            </a:schemeClr>
          </a:solidFill>
          <a:ln>
            <a:solidFill>
              <a:schemeClr val="tx1"/>
            </a:solidFill>
          </a:ln>
        </p:spPr>
        <p:txBody>
          <a:bodyPr wrap="square" rtlCol="0" anchor="ctr">
            <a:spAutoFit/>
          </a:bodyPr>
          <a:lstStyle/>
          <a:p>
            <a:pPr algn="ctr"/>
            <a:r>
              <a:rPr lang="en-US" sz="2200" dirty="0"/>
              <a:t>Policy adoption</a:t>
            </a:r>
          </a:p>
        </p:txBody>
      </p:sp>
      <p:sp>
        <p:nvSpPr>
          <p:cNvPr id="6" name="TextBox 5">
            <a:extLst>
              <a:ext uri="{FF2B5EF4-FFF2-40B4-BE49-F238E27FC236}">
                <a16:creationId xmlns:a16="http://schemas.microsoft.com/office/drawing/2014/main" id="{3F0349DD-DD0A-4CFE-9EE2-F50BD94E1632}"/>
              </a:ext>
            </a:extLst>
          </p:cNvPr>
          <p:cNvSpPr txBox="1"/>
          <p:nvPr/>
        </p:nvSpPr>
        <p:spPr>
          <a:xfrm>
            <a:off x="2713400" y="1865884"/>
            <a:ext cx="2011680" cy="1097280"/>
          </a:xfrm>
          <a:prstGeom prst="rect">
            <a:avLst/>
          </a:prstGeom>
          <a:solidFill>
            <a:schemeClr val="bg1">
              <a:lumMod val="95000"/>
            </a:schemeClr>
          </a:solidFill>
          <a:ln>
            <a:solidFill>
              <a:schemeClr val="tx1"/>
            </a:solidFill>
          </a:ln>
        </p:spPr>
        <p:txBody>
          <a:bodyPr wrap="square" rtlCol="0" anchor="ctr">
            <a:spAutoFit/>
          </a:bodyPr>
          <a:lstStyle/>
          <a:p>
            <a:pPr algn="ctr"/>
            <a:r>
              <a:rPr lang="en-US" sz="2200" dirty="0"/>
              <a:t>Agenda</a:t>
            </a:r>
          </a:p>
          <a:p>
            <a:pPr algn="ctr"/>
            <a:r>
              <a:rPr lang="en-US" sz="2200" dirty="0"/>
              <a:t>setting</a:t>
            </a:r>
          </a:p>
        </p:txBody>
      </p:sp>
      <p:sp>
        <p:nvSpPr>
          <p:cNvPr id="5" name="TextBox 4">
            <a:extLst>
              <a:ext uri="{FF2B5EF4-FFF2-40B4-BE49-F238E27FC236}">
                <a16:creationId xmlns:a16="http://schemas.microsoft.com/office/drawing/2014/main" id="{9BD40A59-9F6B-4FDC-B573-9FB8324D1BDE}"/>
              </a:ext>
            </a:extLst>
          </p:cNvPr>
          <p:cNvSpPr txBox="1"/>
          <p:nvPr/>
        </p:nvSpPr>
        <p:spPr>
          <a:xfrm>
            <a:off x="300064" y="1854938"/>
            <a:ext cx="2011680" cy="1097280"/>
          </a:xfrm>
          <a:prstGeom prst="rect">
            <a:avLst/>
          </a:prstGeom>
          <a:solidFill>
            <a:schemeClr val="bg1">
              <a:lumMod val="95000"/>
            </a:schemeClr>
          </a:solidFill>
          <a:ln>
            <a:solidFill>
              <a:schemeClr val="tx1"/>
            </a:solidFill>
          </a:ln>
        </p:spPr>
        <p:txBody>
          <a:bodyPr wrap="square" rtlCol="0" anchor="ctr">
            <a:spAutoFit/>
          </a:bodyPr>
          <a:lstStyle/>
          <a:p>
            <a:pPr algn="ctr"/>
            <a:r>
              <a:rPr lang="en-US" sz="2200" dirty="0"/>
              <a:t>Problem Definition</a:t>
            </a:r>
          </a:p>
        </p:txBody>
      </p:sp>
      <p:sp>
        <p:nvSpPr>
          <p:cNvPr id="4" name="Slide Number Placeholder 3">
            <a:extLst>
              <a:ext uri="{FF2B5EF4-FFF2-40B4-BE49-F238E27FC236}">
                <a16:creationId xmlns:a16="http://schemas.microsoft.com/office/drawing/2014/main" id="{7841DCD0-EC9D-47E5-AE51-FBF4F66DE186}"/>
              </a:ext>
            </a:extLst>
          </p:cNvPr>
          <p:cNvSpPr>
            <a:spLocks noGrp="1"/>
          </p:cNvSpPr>
          <p:nvPr>
            <p:ph type="sldNum" sz="quarter" idx="4"/>
          </p:nvPr>
        </p:nvSpPr>
        <p:spPr/>
        <p:txBody>
          <a:bodyPr/>
          <a:lstStyle/>
          <a:p>
            <a:fld id="{E903AE69-0BF7-499C-A9ED-337C27790B9F}" type="slidenum">
              <a:rPr lang="en-US" smtClean="0"/>
              <a:t>16</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Phases of the Public Policy Life Cycle</a:t>
            </a:r>
          </a:p>
        </p:txBody>
      </p:sp>
      <p:cxnSp>
        <p:nvCxnSpPr>
          <p:cNvPr id="16" name="Straight Arrow Connector 15">
            <a:extLst>
              <a:ext uri="{FF2B5EF4-FFF2-40B4-BE49-F238E27FC236}">
                <a16:creationId xmlns:a16="http://schemas.microsoft.com/office/drawing/2014/main" id="{6CB68440-1D6B-4E8E-A105-E88032E41379}"/>
              </a:ext>
              <a:ext uri="{C183D7F6-B498-43B3-948B-1728B52AA6E4}">
                <adec:decorative xmlns:adec="http://schemas.microsoft.com/office/drawing/2017/decorative" val="1"/>
              </a:ext>
            </a:extLst>
          </p:cNvPr>
          <p:cNvCxnSpPr>
            <a:cxnSpLocks/>
          </p:cNvCxnSpPr>
          <p:nvPr/>
        </p:nvCxnSpPr>
        <p:spPr>
          <a:xfrm>
            <a:off x="2256880" y="2403578"/>
            <a:ext cx="447376" cy="109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CB01A4C-870E-43CD-AC53-9B141E9223D7}"/>
              </a:ext>
              <a:ext uri="{C183D7F6-B498-43B3-948B-1728B52AA6E4}">
                <adec:decorative xmlns:adec="http://schemas.microsoft.com/office/drawing/2017/decorative" val="1"/>
              </a:ext>
            </a:extLst>
          </p:cNvPr>
          <p:cNvCxnSpPr/>
          <p:nvPr/>
        </p:nvCxnSpPr>
        <p:spPr>
          <a:xfrm>
            <a:off x="4734224" y="2409698"/>
            <a:ext cx="3193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66A46E1-611B-47FE-A90B-6D5137ACF770}"/>
              </a:ext>
              <a:ext uri="{C183D7F6-B498-43B3-948B-1728B52AA6E4}">
                <adec:decorative xmlns:adec="http://schemas.microsoft.com/office/drawing/2017/decorative" val="1"/>
              </a:ext>
            </a:extLst>
          </p:cNvPr>
          <p:cNvCxnSpPr/>
          <p:nvPr/>
        </p:nvCxnSpPr>
        <p:spPr>
          <a:xfrm>
            <a:off x="7074408" y="2427379"/>
            <a:ext cx="3193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4687CF-B4C8-4B7A-80AE-3F9230B34D53}"/>
              </a:ext>
              <a:ext uri="{C183D7F6-B498-43B3-948B-1728B52AA6E4}">
                <adec:decorative xmlns:adec="http://schemas.microsoft.com/office/drawing/2017/decorative" val="1"/>
              </a:ext>
            </a:extLst>
          </p:cNvPr>
          <p:cNvCxnSpPr>
            <a:cxnSpLocks/>
            <a:stCxn id="8" idx="3"/>
          </p:cNvCxnSpPr>
          <p:nvPr/>
        </p:nvCxnSpPr>
        <p:spPr>
          <a:xfrm>
            <a:off x="9482328" y="2409698"/>
            <a:ext cx="2699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2BD9C4D4-3579-4ED6-BCD7-2372DA4E3968}"/>
              </a:ext>
              <a:ext uri="{C183D7F6-B498-43B3-948B-1728B52AA6E4}">
                <adec:decorative xmlns:adec="http://schemas.microsoft.com/office/drawing/2017/decorative" val="1"/>
              </a:ext>
            </a:extLst>
          </p:cNvPr>
          <p:cNvCxnSpPr>
            <a:cxnSpLocks/>
            <a:stCxn id="9" idx="2"/>
            <a:endCxn id="5" idx="2"/>
          </p:cNvCxnSpPr>
          <p:nvPr/>
        </p:nvCxnSpPr>
        <p:spPr>
          <a:xfrm rot="5400000" flipH="1">
            <a:off x="6028932" y="-1770810"/>
            <a:ext cx="6120" cy="9452176"/>
          </a:xfrm>
          <a:prstGeom prst="bentConnector3">
            <a:avLst>
              <a:gd name="adj1" fmla="val -373529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0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5FE8C5-5143-472D-9005-C988B3DDF13D}"/>
              </a:ext>
            </a:extLst>
          </p:cNvPr>
          <p:cNvSpPr>
            <a:spLocks noGrp="1"/>
          </p:cNvSpPr>
          <p:nvPr>
            <p:ph type="subTitle" idx="4294967295"/>
          </p:nvPr>
        </p:nvSpPr>
        <p:spPr>
          <a:xfrm>
            <a:off x="730362" y="943906"/>
            <a:ext cx="10720387" cy="4569926"/>
          </a:xfrm>
        </p:spPr>
        <p:txBody>
          <a:bodyPr>
            <a:noAutofit/>
          </a:bodyPr>
          <a:lstStyle/>
          <a:p>
            <a:pPr marL="0" indent="0" algn="l">
              <a:buNone/>
            </a:pPr>
            <a:r>
              <a:rPr lang="en-US" sz="2800" dirty="0"/>
              <a:t>What phase of the Public Policy Life Cycle do you have the most experience with? </a:t>
            </a:r>
          </a:p>
          <a:p>
            <a:pPr marL="800100" lvl="1" indent="-342900"/>
            <a:r>
              <a:rPr lang="en-US" sz="2600" dirty="0"/>
              <a:t>Problem Definition</a:t>
            </a:r>
          </a:p>
          <a:p>
            <a:pPr marL="800100" lvl="1" indent="-342900"/>
            <a:r>
              <a:rPr lang="en-US" sz="2600" dirty="0"/>
              <a:t>Agenda Setting </a:t>
            </a:r>
          </a:p>
          <a:p>
            <a:pPr marL="800100" lvl="1" indent="-342900"/>
            <a:r>
              <a:rPr lang="en-US" sz="2600" dirty="0"/>
              <a:t>Policy Adoption</a:t>
            </a:r>
          </a:p>
          <a:p>
            <a:pPr marL="800100" lvl="1" indent="-342900"/>
            <a:r>
              <a:rPr lang="en-US" sz="2600" dirty="0"/>
              <a:t>Implementation </a:t>
            </a:r>
          </a:p>
          <a:p>
            <a:pPr marL="800100" lvl="1" indent="-342900"/>
            <a:r>
              <a:rPr lang="en-US" sz="2600" dirty="0"/>
              <a:t>Evaluation  </a:t>
            </a:r>
          </a:p>
          <a:p>
            <a:pPr marL="342900" indent="-342900" algn="l">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EBB2AA02-00BE-46C4-AE1C-B61CCC94D174}"/>
              </a:ext>
            </a:extLst>
          </p:cNvPr>
          <p:cNvSpPr>
            <a:spLocks noGrp="1"/>
          </p:cNvSpPr>
          <p:nvPr>
            <p:ph type="sldNum" sz="quarter" idx="4"/>
          </p:nvPr>
        </p:nvSpPr>
        <p:spPr/>
        <p:txBody>
          <a:bodyPr/>
          <a:lstStyle/>
          <a:p>
            <a:fld id="{E903AE69-0BF7-499C-A9ED-337C27790B9F}" type="slidenum">
              <a:rPr lang="en-US" smtClean="0"/>
              <a:t>17</a:t>
            </a:fld>
            <a:endParaRPr lang="en-US" dirty="0"/>
          </a:p>
        </p:txBody>
      </p:sp>
      <p:sp>
        <p:nvSpPr>
          <p:cNvPr id="2" name="Title 1">
            <a:extLst>
              <a:ext uri="{FF2B5EF4-FFF2-40B4-BE49-F238E27FC236}">
                <a16:creationId xmlns:a16="http://schemas.microsoft.com/office/drawing/2014/main" id="{8A960CA8-6904-4217-B6B0-A0CBABEF8214}"/>
              </a:ext>
            </a:extLst>
          </p:cNvPr>
          <p:cNvSpPr>
            <a:spLocks noGrp="1"/>
          </p:cNvSpPr>
          <p:nvPr>
            <p:ph type="title"/>
          </p:nvPr>
        </p:nvSpPr>
        <p:spPr>
          <a:xfrm>
            <a:off x="587828" y="226980"/>
            <a:ext cx="11005457" cy="503578"/>
          </a:xfrm>
        </p:spPr>
        <p:txBody>
          <a:bodyPr>
            <a:normAutofit fontScale="90000"/>
          </a:bodyPr>
          <a:lstStyle/>
          <a:p>
            <a:r>
              <a:rPr lang="en-US" dirty="0"/>
              <a:t>Poll </a:t>
            </a:r>
            <a:br>
              <a:rPr lang="en-US" dirty="0"/>
            </a:br>
            <a:br>
              <a:rPr lang="en-US" dirty="0"/>
            </a:br>
            <a:endParaRPr lang="en-US" dirty="0"/>
          </a:p>
        </p:txBody>
      </p:sp>
    </p:spTree>
    <p:extLst>
      <p:ext uri="{BB962C8B-B14F-4D97-AF65-F5344CB8AC3E}">
        <p14:creationId xmlns:p14="http://schemas.microsoft.com/office/powerpoint/2010/main" val="215277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3293381" y="1875218"/>
            <a:ext cx="5594350" cy="2632075"/>
          </a:xfrm>
          <a:solidFill>
            <a:srgbClr val="93C9ED"/>
          </a:solidFill>
          <a:ln w="28575">
            <a:solidFill>
              <a:srgbClr val="121D89"/>
            </a:solidFill>
          </a:ln>
        </p:spPr>
        <p:txBody>
          <a:bodyPr anchor="ctr"/>
          <a:lstStyle/>
          <a:p>
            <a:pPr marL="0" indent="0" algn="ctr">
              <a:buNone/>
            </a:pPr>
            <a:r>
              <a:rPr lang="en-US" b="1" dirty="0"/>
              <a:t>Problem definition</a:t>
            </a:r>
            <a:r>
              <a:rPr lang="en-US" dirty="0"/>
              <a:t>: a problem is identified and examined, and possible solutions are explored through research and analysis</a:t>
            </a:r>
            <a:endParaRPr lang="en-US" b="1" dirty="0"/>
          </a:p>
        </p:txBody>
      </p:sp>
      <p:sp>
        <p:nvSpPr>
          <p:cNvPr id="4" name="Slide Number Placeholder 3">
            <a:extLst>
              <a:ext uri="{FF2B5EF4-FFF2-40B4-BE49-F238E27FC236}">
                <a16:creationId xmlns:a16="http://schemas.microsoft.com/office/drawing/2014/main" id="{C27CC3FE-8D97-4A07-B2BE-3C11254E2DBD}"/>
              </a:ext>
            </a:extLst>
          </p:cNvPr>
          <p:cNvSpPr>
            <a:spLocks noGrp="1"/>
          </p:cNvSpPr>
          <p:nvPr>
            <p:ph type="sldNum" sz="quarter" idx="4"/>
          </p:nvPr>
        </p:nvSpPr>
        <p:spPr/>
        <p:txBody>
          <a:bodyPr/>
          <a:lstStyle/>
          <a:p>
            <a:fld id="{E903AE69-0BF7-499C-A9ED-337C27790B9F}" type="slidenum">
              <a:rPr lang="en-US" smtClean="0"/>
              <a:t>18</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Phases of the Public Policy Life Cycle </a:t>
            </a:r>
            <a:r>
              <a:rPr lang="en-US" dirty="0">
                <a:solidFill>
                  <a:schemeClr val="bg1"/>
                </a:solidFill>
              </a:rPr>
              <a:t>2</a:t>
            </a:r>
          </a:p>
        </p:txBody>
      </p:sp>
    </p:spTree>
    <p:extLst>
      <p:ext uri="{BB962C8B-B14F-4D97-AF65-F5344CB8AC3E}">
        <p14:creationId xmlns:p14="http://schemas.microsoft.com/office/powerpoint/2010/main" val="166941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66088-2252-4B44-AF59-58599C607F73}"/>
              </a:ext>
            </a:extLst>
          </p:cNvPr>
          <p:cNvSpPr>
            <a:spLocks noGrp="1"/>
          </p:cNvSpPr>
          <p:nvPr>
            <p:ph idx="4294967295"/>
          </p:nvPr>
        </p:nvSpPr>
        <p:spPr>
          <a:xfrm>
            <a:off x="832756" y="1253331"/>
            <a:ext cx="10515600" cy="4351338"/>
          </a:xfrm>
        </p:spPr>
        <p:txBody>
          <a:bodyPr>
            <a:normAutofit/>
          </a:bodyPr>
          <a:lstStyle/>
          <a:p>
            <a:pPr marL="0" indent="0">
              <a:lnSpc>
                <a:spcPct val="100000"/>
              </a:lnSpc>
              <a:buNone/>
            </a:pPr>
            <a:r>
              <a:rPr lang="en-US" sz="2400" b="1" dirty="0"/>
              <a:t>Agenda setting</a:t>
            </a:r>
            <a:r>
              <a:rPr lang="en-US" sz="2400" dirty="0"/>
              <a:t>: Efforts used to raise the profile of the problem and possible solutions among the public and decision makers</a:t>
            </a:r>
          </a:p>
          <a:p>
            <a:pPr marL="0" indent="0">
              <a:lnSpc>
                <a:spcPct val="100000"/>
              </a:lnSpc>
              <a:buNone/>
            </a:pPr>
            <a:endParaRPr lang="en-US" sz="2400" dirty="0"/>
          </a:p>
          <a:p>
            <a:pPr marL="0" indent="0">
              <a:lnSpc>
                <a:spcPct val="100000"/>
              </a:lnSpc>
              <a:buNone/>
            </a:pPr>
            <a:r>
              <a:rPr lang="en-US" sz="2400" dirty="0"/>
              <a:t>Agenda setting strategies may include:</a:t>
            </a:r>
          </a:p>
          <a:p>
            <a:pPr lvl="1">
              <a:lnSpc>
                <a:spcPct val="100000"/>
              </a:lnSpc>
            </a:pPr>
            <a:r>
              <a:rPr lang="en-US" sz="2400" dirty="0"/>
              <a:t>Community organizing</a:t>
            </a:r>
          </a:p>
          <a:p>
            <a:pPr lvl="1">
              <a:lnSpc>
                <a:spcPct val="100000"/>
              </a:lnSpc>
            </a:pPr>
            <a:r>
              <a:rPr lang="en-US" sz="2400" dirty="0"/>
              <a:t>Public education</a:t>
            </a:r>
          </a:p>
          <a:p>
            <a:pPr lvl="1">
              <a:lnSpc>
                <a:spcPct val="100000"/>
              </a:lnSpc>
            </a:pPr>
            <a:r>
              <a:rPr lang="en-US" sz="2400" dirty="0"/>
              <a:t>Media and communications</a:t>
            </a:r>
          </a:p>
          <a:p>
            <a:pPr lvl="1">
              <a:lnSpc>
                <a:spcPct val="100000"/>
              </a:lnSpc>
            </a:pPr>
            <a:r>
              <a:rPr lang="en-US" sz="2400" dirty="0"/>
              <a:t>Convening stakeholders</a:t>
            </a:r>
          </a:p>
          <a:p>
            <a:pPr lvl="1">
              <a:lnSpc>
                <a:spcPct val="100000"/>
              </a:lnSpc>
            </a:pPr>
            <a:r>
              <a:rPr lang="en-US" sz="2400" dirty="0"/>
              <a:t>Building coalitions</a:t>
            </a:r>
          </a:p>
        </p:txBody>
      </p:sp>
      <p:sp>
        <p:nvSpPr>
          <p:cNvPr id="4" name="Slide Number Placeholder 3">
            <a:extLst>
              <a:ext uri="{FF2B5EF4-FFF2-40B4-BE49-F238E27FC236}">
                <a16:creationId xmlns:a16="http://schemas.microsoft.com/office/drawing/2014/main" id="{FF3E486D-70EF-4797-A309-312FD641C30C}"/>
              </a:ext>
            </a:extLst>
          </p:cNvPr>
          <p:cNvSpPr>
            <a:spLocks noGrp="1"/>
          </p:cNvSpPr>
          <p:nvPr>
            <p:ph type="sldNum" sz="quarter" idx="4"/>
          </p:nvPr>
        </p:nvSpPr>
        <p:spPr/>
        <p:txBody>
          <a:bodyPr/>
          <a:lstStyle/>
          <a:p>
            <a:fld id="{E903AE69-0BF7-499C-A9ED-337C27790B9F}" type="slidenum">
              <a:rPr lang="en-US" smtClean="0"/>
              <a:t>19</a:t>
            </a:fld>
            <a:endParaRPr lang="en-US" dirty="0"/>
          </a:p>
        </p:txBody>
      </p:sp>
      <p:sp>
        <p:nvSpPr>
          <p:cNvPr id="2" name="Title 1">
            <a:extLst>
              <a:ext uri="{FF2B5EF4-FFF2-40B4-BE49-F238E27FC236}">
                <a16:creationId xmlns:a16="http://schemas.microsoft.com/office/drawing/2014/main" id="{27D1ACA0-3F48-4AC1-9EFD-490D82535043}"/>
              </a:ext>
            </a:extLst>
          </p:cNvPr>
          <p:cNvSpPr>
            <a:spLocks noGrp="1"/>
          </p:cNvSpPr>
          <p:nvPr>
            <p:ph type="title"/>
          </p:nvPr>
        </p:nvSpPr>
        <p:spPr/>
        <p:txBody>
          <a:bodyPr/>
          <a:lstStyle/>
          <a:p>
            <a:r>
              <a:rPr lang="en-US" dirty="0"/>
              <a:t>Phases of the Public Policy Life Cycle </a:t>
            </a:r>
            <a:r>
              <a:rPr lang="en-US" dirty="0">
                <a:solidFill>
                  <a:schemeClr val="bg1"/>
                </a:solidFill>
              </a:rPr>
              <a:t>3</a:t>
            </a:r>
          </a:p>
        </p:txBody>
      </p:sp>
    </p:spTree>
    <p:extLst>
      <p:ext uri="{BB962C8B-B14F-4D97-AF65-F5344CB8AC3E}">
        <p14:creationId xmlns:p14="http://schemas.microsoft.com/office/powerpoint/2010/main" val="396454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oup of young children wearing coats outside looking up and smiling at the camera">
            <a:extLst>
              <a:ext uri="{FF2B5EF4-FFF2-40B4-BE49-F238E27FC236}">
                <a16:creationId xmlns:a16="http://schemas.microsoft.com/office/drawing/2014/main" id="{48931E2F-6459-4482-AC39-B3047A1CC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207" y="996909"/>
            <a:ext cx="7315728" cy="4864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D202D4D1-2BD0-4A79-B5C3-08E71C91EC77}"/>
              </a:ext>
            </a:extLst>
          </p:cNvPr>
          <p:cNvSpPr>
            <a:spLocks noGrp="1"/>
          </p:cNvSpPr>
          <p:nvPr>
            <p:ph type="sldNum" sz="quarter" idx="4"/>
          </p:nvPr>
        </p:nvSpPr>
        <p:spPr/>
        <p:txBody>
          <a:bodyPr/>
          <a:lstStyle/>
          <a:p>
            <a:fld id="{8FF8BE51-C3B0-9B4F-9A06-4F809A9A7941}" type="slidenum">
              <a:rPr lang="en-US" smtClean="0"/>
              <a:pPr/>
              <a:t>2</a:t>
            </a:fld>
            <a:endParaRPr lang="en-US" dirty="0"/>
          </a:p>
        </p:txBody>
      </p:sp>
      <p:sp>
        <p:nvSpPr>
          <p:cNvPr id="10" name="Title 9">
            <a:extLst>
              <a:ext uri="{FF2B5EF4-FFF2-40B4-BE49-F238E27FC236}">
                <a16:creationId xmlns:a16="http://schemas.microsoft.com/office/drawing/2014/main" id="{C4F9558D-FF99-46B8-8CAD-3BD171E33980}"/>
              </a:ext>
            </a:extLst>
          </p:cNvPr>
          <p:cNvSpPr>
            <a:spLocks noGrp="1"/>
          </p:cNvSpPr>
          <p:nvPr>
            <p:ph type="title"/>
          </p:nvPr>
        </p:nvSpPr>
        <p:spPr/>
        <p:txBody>
          <a:bodyPr/>
          <a:lstStyle/>
          <a:p>
            <a:r>
              <a:rPr lang="en-US" dirty="0"/>
              <a:t>Who is here today?</a:t>
            </a:r>
          </a:p>
        </p:txBody>
      </p:sp>
    </p:spTree>
    <p:extLst>
      <p:ext uri="{BB962C8B-B14F-4D97-AF65-F5344CB8AC3E}">
        <p14:creationId xmlns:p14="http://schemas.microsoft.com/office/powerpoint/2010/main" val="16107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675E2-32AE-4696-8A63-18353C06E67F}"/>
              </a:ext>
            </a:extLst>
          </p:cNvPr>
          <p:cNvSpPr>
            <a:spLocks noGrp="1"/>
          </p:cNvSpPr>
          <p:nvPr>
            <p:ph idx="4294967295"/>
          </p:nvPr>
        </p:nvSpPr>
        <p:spPr>
          <a:xfrm>
            <a:off x="832756" y="1253331"/>
            <a:ext cx="10515600" cy="4351338"/>
          </a:xfrm>
        </p:spPr>
        <p:txBody>
          <a:bodyPr>
            <a:normAutofit/>
          </a:bodyPr>
          <a:lstStyle/>
          <a:p>
            <a:pPr marL="0" indent="0">
              <a:lnSpc>
                <a:spcPct val="100000"/>
              </a:lnSpc>
              <a:buNone/>
            </a:pPr>
            <a:r>
              <a:rPr lang="en-US" sz="2400" b="1" dirty="0"/>
              <a:t>Policy adoption:</a:t>
            </a:r>
            <a:r>
              <a:rPr lang="en-US" sz="2400" dirty="0"/>
              <a:t> Discussion of options and possible solutions, which leads to the either new policy or amend existing policy.</a:t>
            </a:r>
          </a:p>
          <a:p>
            <a:pPr marL="0" indent="0">
              <a:lnSpc>
                <a:spcPct val="100000"/>
              </a:lnSpc>
              <a:buNone/>
            </a:pPr>
            <a:endParaRPr lang="en-US" sz="2400" dirty="0"/>
          </a:p>
          <a:p>
            <a:pPr marL="0" indent="0">
              <a:lnSpc>
                <a:spcPct val="100000"/>
              </a:lnSpc>
              <a:buNone/>
            </a:pPr>
            <a:r>
              <a:rPr lang="en-US" sz="2400" dirty="0"/>
              <a:t>Common strategies used to impact policy adoption include:</a:t>
            </a:r>
          </a:p>
          <a:p>
            <a:pPr lvl="1">
              <a:lnSpc>
                <a:spcPct val="100000"/>
              </a:lnSpc>
            </a:pPr>
            <a:r>
              <a:rPr lang="en-US" sz="2400" dirty="0"/>
              <a:t>Issue advocacy</a:t>
            </a:r>
          </a:p>
          <a:p>
            <a:pPr lvl="1">
              <a:lnSpc>
                <a:spcPct val="100000"/>
              </a:lnSpc>
            </a:pPr>
            <a:r>
              <a:rPr lang="en-US" sz="2400" dirty="0"/>
              <a:t>Regulatory advocacy</a:t>
            </a:r>
          </a:p>
          <a:p>
            <a:pPr lvl="1">
              <a:lnSpc>
                <a:spcPct val="100000"/>
              </a:lnSpc>
            </a:pPr>
            <a:r>
              <a:rPr lang="en-US" sz="2400" dirty="0"/>
              <a:t>Community organizing</a:t>
            </a:r>
          </a:p>
          <a:p>
            <a:pPr lvl="1">
              <a:lnSpc>
                <a:spcPct val="100000"/>
              </a:lnSpc>
            </a:pPr>
            <a:r>
              <a:rPr lang="en-US" sz="2400" dirty="0"/>
              <a:t>Public/private partnership creation</a:t>
            </a:r>
          </a:p>
          <a:p>
            <a:endParaRPr lang="en-US" sz="2400" dirty="0"/>
          </a:p>
        </p:txBody>
      </p:sp>
      <p:sp>
        <p:nvSpPr>
          <p:cNvPr id="4" name="Slide Number Placeholder 3">
            <a:extLst>
              <a:ext uri="{FF2B5EF4-FFF2-40B4-BE49-F238E27FC236}">
                <a16:creationId xmlns:a16="http://schemas.microsoft.com/office/drawing/2014/main" id="{AFC3177C-E802-470A-B1CB-4568452C94BB}"/>
              </a:ext>
            </a:extLst>
          </p:cNvPr>
          <p:cNvSpPr>
            <a:spLocks noGrp="1"/>
          </p:cNvSpPr>
          <p:nvPr>
            <p:ph type="sldNum" sz="quarter" idx="4"/>
          </p:nvPr>
        </p:nvSpPr>
        <p:spPr/>
        <p:txBody>
          <a:bodyPr/>
          <a:lstStyle/>
          <a:p>
            <a:fld id="{E903AE69-0BF7-499C-A9ED-337C27790B9F}" type="slidenum">
              <a:rPr lang="en-US" smtClean="0"/>
              <a:t>20</a:t>
            </a:fld>
            <a:endParaRPr lang="en-US" dirty="0"/>
          </a:p>
        </p:txBody>
      </p:sp>
      <p:sp>
        <p:nvSpPr>
          <p:cNvPr id="2" name="Title 1">
            <a:extLst>
              <a:ext uri="{FF2B5EF4-FFF2-40B4-BE49-F238E27FC236}">
                <a16:creationId xmlns:a16="http://schemas.microsoft.com/office/drawing/2014/main" id="{C1CFD9B3-46A9-42D7-8F2A-502846D57761}"/>
              </a:ext>
            </a:extLst>
          </p:cNvPr>
          <p:cNvSpPr>
            <a:spLocks noGrp="1"/>
          </p:cNvSpPr>
          <p:nvPr>
            <p:ph type="title"/>
          </p:nvPr>
        </p:nvSpPr>
        <p:spPr/>
        <p:txBody>
          <a:bodyPr/>
          <a:lstStyle/>
          <a:p>
            <a:r>
              <a:rPr lang="en-US" dirty="0"/>
              <a:t>Phases of the Public Policy Life Cycle </a:t>
            </a:r>
            <a:r>
              <a:rPr lang="en-US" dirty="0">
                <a:solidFill>
                  <a:schemeClr val="bg1"/>
                </a:solidFill>
              </a:rPr>
              <a:t>4</a:t>
            </a:r>
          </a:p>
        </p:txBody>
      </p:sp>
    </p:spTree>
    <p:extLst>
      <p:ext uri="{BB962C8B-B14F-4D97-AF65-F5344CB8AC3E}">
        <p14:creationId xmlns:p14="http://schemas.microsoft.com/office/powerpoint/2010/main" val="158125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E2AF6-9FFC-49E8-9DF8-B85D3E8A7C05}"/>
              </a:ext>
            </a:extLst>
          </p:cNvPr>
          <p:cNvSpPr>
            <a:spLocks noGrp="1"/>
          </p:cNvSpPr>
          <p:nvPr>
            <p:ph idx="4294967295"/>
          </p:nvPr>
        </p:nvSpPr>
        <p:spPr>
          <a:xfrm>
            <a:off x="832756" y="1253331"/>
            <a:ext cx="10515600" cy="4351338"/>
          </a:xfrm>
        </p:spPr>
        <p:txBody>
          <a:bodyPr>
            <a:normAutofit/>
          </a:bodyPr>
          <a:lstStyle/>
          <a:p>
            <a:pPr marL="0" indent="0">
              <a:lnSpc>
                <a:spcPct val="100000"/>
              </a:lnSpc>
              <a:buNone/>
            </a:pPr>
            <a:r>
              <a:rPr lang="en-US" sz="2400" b="1" dirty="0"/>
              <a:t>Implementation</a:t>
            </a:r>
            <a:r>
              <a:rPr lang="en-US" sz="2400" dirty="0"/>
              <a:t>: Implementation is an essential phase during which critical decisions are made which ultimately determine the policy’s effectiveness</a:t>
            </a:r>
          </a:p>
          <a:p>
            <a:pPr marL="0" indent="0">
              <a:lnSpc>
                <a:spcPct val="100000"/>
              </a:lnSpc>
              <a:buNone/>
            </a:pPr>
            <a:endParaRPr lang="en-US" sz="2400" dirty="0"/>
          </a:p>
          <a:p>
            <a:pPr marL="0" indent="0">
              <a:lnSpc>
                <a:spcPct val="100000"/>
              </a:lnSpc>
              <a:buNone/>
            </a:pPr>
            <a:r>
              <a:rPr lang="en-US" sz="2400" dirty="0"/>
              <a:t>Approaches used include:</a:t>
            </a:r>
          </a:p>
          <a:p>
            <a:pPr lvl="1">
              <a:lnSpc>
                <a:spcPct val="100000"/>
              </a:lnSpc>
            </a:pPr>
            <a:r>
              <a:rPr lang="en-US" sz="2400" dirty="0"/>
              <a:t>Issue advocacy</a:t>
            </a:r>
          </a:p>
          <a:p>
            <a:pPr lvl="1">
              <a:lnSpc>
                <a:spcPct val="100000"/>
              </a:lnSpc>
            </a:pPr>
            <a:r>
              <a:rPr lang="en-US" sz="2400" dirty="0"/>
              <a:t>Regulatory advocacy</a:t>
            </a:r>
          </a:p>
          <a:p>
            <a:pPr lvl="1">
              <a:lnSpc>
                <a:spcPct val="100000"/>
              </a:lnSpc>
            </a:pPr>
            <a:r>
              <a:rPr lang="en-US" sz="2400" dirty="0"/>
              <a:t>Litigation</a:t>
            </a:r>
          </a:p>
          <a:p>
            <a:pPr lvl="1">
              <a:lnSpc>
                <a:spcPct val="100000"/>
              </a:lnSpc>
            </a:pPr>
            <a:r>
              <a:rPr lang="en-US" sz="2400" dirty="0"/>
              <a:t>Public/private partnership creation</a:t>
            </a:r>
          </a:p>
        </p:txBody>
      </p:sp>
      <p:sp>
        <p:nvSpPr>
          <p:cNvPr id="4" name="Slide Number Placeholder 3">
            <a:extLst>
              <a:ext uri="{FF2B5EF4-FFF2-40B4-BE49-F238E27FC236}">
                <a16:creationId xmlns:a16="http://schemas.microsoft.com/office/drawing/2014/main" id="{1D806177-AF69-4BF3-B126-1CDA195181E9}"/>
              </a:ext>
            </a:extLst>
          </p:cNvPr>
          <p:cNvSpPr>
            <a:spLocks noGrp="1"/>
          </p:cNvSpPr>
          <p:nvPr>
            <p:ph type="sldNum" sz="quarter" idx="4"/>
          </p:nvPr>
        </p:nvSpPr>
        <p:spPr/>
        <p:txBody>
          <a:bodyPr/>
          <a:lstStyle/>
          <a:p>
            <a:fld id="{E903AE69-0BF7-499C-A9ED-337C27790B9F}" type="slidenum">
              <a:rPr lang="en-US" smtClean="0"/>
              <a:t>21</a:t>
            </a:fld>
            <a:endParaRPr lang="en-US" dirty="0"/>
          </a:p>
        </p:txBody>
      </p:sp>
      <p:sp>
        <p:nvSpPr>
          <p:cNvPr id="2" name="Title 1">
            <a:extLst>
              <a:ext uri="{FF2B5EF4-FFF2-40B4-BE49-F238E27FC236}">
                <a16:creationId xmlns:a16="http://schemas.microsoft.com/office/drawing/2014/main" id="{590EBB06-4977-48A8-B45A-39E8277D6A8B}"/>
              </a:ext>
            </a:extLst>
          </p:cNvPr>
          <p:cNvSpPr>
            <a:spLocks noGrp="1"/>
          </p:cNvSpPr>
          <p:nvPr>
            <p:ph type="title"/>
          </p:nvPr>
        </p:nvSpPr>
        <p:spPr/>
        <p:txBody>
          <a:bodyPr/>
          <a:lstStyle/>
          <a:p>
            <a:r>
              <a:rPr lang="en-US" dirty="0"/>
              <a:t>Phases of the Public Policy Life Cycle </a:t>
            </a:r>
            <a:r>
              <a:rPr lang="en-US" dirty="0">
                <a:solidFill>
                  <a:schemeClr val="bg1"/>
                </a:solidFill>
              </a:rPr>
              <a:t>5</a:t>
            </a:r>
          </a:p>
        </p:txBody>
      </p:sp>
    </p:spTree>
    <p:extLst>
      <p:ext uri="{BB962C8B-B14F-4D97-AF65-F5344CB8AC3E}">
        <p14:creationId xmlns:p14="http://schemas.microsoft.com/office/powerpoint/2010/main" val="3996815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2558368" y="1538287"/>
            <a:ext cx="7064375" cy="3781425"/>
          </a:xfrm>
          <a:solidFill>
            <a:srgbClr val="93C9ED"/>
          </a:solidFill>
          <a:ln w="28575">
            <a:solidFill>
              <a:srgbClr val="121D89"/>
            </a:solidFill>
          </a:ln>
        </p:spPr>
        <p:txBody>
          <a:bodyPr anchor="ctr">
            <a:normAutofit/>
          </a:bodyPr>
          <a:lstStyle/>
          <a:p>
            <a:pPr marL="0" indent="0" algn="ctr">
              <a:buNone/>
            </a:pPr>
            <a:r>
              <a:rPr lang="en-US" b="1" dirty="0"/>
              <a:t>Evaluation:</a:t>
            </a:r>
            <a:r>
              <a:rPr lang="en-US" dirty="0"/>
              <a:t> Policy research and analysis are strategies to evaluate whether the policy meets its original intents and if there are any unintended outcomes. If the policy is not successful on any level, evaluation findings can be used during a new phase of problem definition. The policy life cycle begins again and continues until an effective policy is created and successfully implemented</a:t>
            </a:r>
            <a:endParaRPr lang="en-US" b="1" dirty="0"/>
          </a:p>
        </p:txBody>
      </p:sp>
      <p:sp>
        <p:nvSpPr>
          <p:cNvPr id="4" name="Slide Number Placeholder 3">
            <a:extLst>
              <a:ext uri="{FF2B5EF4-FFF2-40B4-BE49-F238E27FC236}">
                <a16:creationId xmlns:a16="http://schemas.microsoft.com/office/drawing/2014/main" id="{FC4C2FF1-13CE-4A88-8BC0-756B2BFBAFD2}"/>
              </a:ext>
            </a:extLst>
          </p:cNvPr>
          <p:cNvSpPr>
            <a:spLocks noGrp="1"/>
          </p:cNvSpPr>
          <p:nvPr>
            <p:ph type="sldNum" sz="quarter" idx="4"/>
          </p:nvPr>
        </p:nvSpPr>
        <p:spPr/>
        <p:txBody>
          <a:bodyPr/>
          <a:lstStyle/>
          <a:p>
            <a:fld id="{E903AE69-0BF7-499C-A9ED-337C27790B9F}" type="slidenum">
              <a:rPr lang="en-US" smtClean="0"/>
              <a:t>22</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Phases of the Public Policy Life Cycle </a:t>
            </a:r>
            <a:r>
              <a:rPr lang="en-US" dirty="0">
                <a:solidFill>
                  <a:schemeClr val="bg1"/>
                </a:solidFill>
              </a:rPr>
              <a:t>6</a:t>
            </a:r>
          </a:p>
        </p:txBody>
      </p:sp>
    </p:spTree>
    <p:extLst>
      <p:ext uri="{BB962C8B-B14F-4D97-AF65-F5344CB8AC3E}">
        <p14:creationId xmlns:p14="http://schemas.microsoft.com/office/powerpoint/2010/main" val="390782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4B9DF-0E7B-46EF-ABC2-699202BF8DF6}"/>
              </a:ext>
            </a:extLst>
          </p:cNvPr>
          <p:cNvSpPr>
            <a:spLocks noGrp="1"/>
          </p:cNvSpPr>
          <p:nvPr>
            <p:ph idx="4294967295"/>
          </p:nvPr>
        </p:nvSpPr>
        <p:spPr>
          <a:xfrm>
            <a:off x="721069" y="1755648"/>
            <a:ext cx="10515600" cy="4351338"/>
          </a:xfrm>
        </p:spPr>
        <p:txBody>
          <a:bodyPr>
            <a:normAutofit/>
          </a:bodyPr>
          <a:lstStyle/>
          <a:p>
            <a:pPr marL="514350" indent="-514350">
              <a:lnSpc>
                <a:spcPct val="100000"/>
              </a:lnSpc>
              <a:buFont typeface="+mj-lt"/>
              <a:buAutoNum type="arabicPeriod"/>
            </a:pPr>
            <a:r>
              <a:rPr lang="en-US" sz="2800" dirty="0"/>
              <a:t>Which phase of the policy life cycle (problem definition, agenda setting, policy adoption, implementation, evaluation) is the policy currently in? Different strategies are more effective at different stages of the policy formation process</a:t>
            </a:r>
          </a:p>
          <a:p>
            <a:pPr marL="514350" indent="-514350">
              <a:lnSpc>
                <a:spcPct val="100000"/>
              </a:lnSpc>
              <a:buFont typeface="+mj-lt"/>
              <a:buAutoNum type="arabicPeriod"/>
            </a:pPr>
            <a:r>
              <a:rPr lang="en-US" sz="2800" dirty="0"/>
              <a:t>What is the current political climate, including any changes in executive and/or legislative leadership?</a:t>
            </a:r>
          </a:p>
          <a:p>
            <a:pPr marL="514350" indent="-514350">
              <a:lnSpc>
                <a:spcPct val="100000"/>
              </a:lnSpc>
              <a:buFont typeface="+mj-lt"/>
              <a:buAutoNum type="arabicPeriod"/>
            </a:pPr>
            <a:r>
              <a:rPr lang="en-US" sz="2800" dirty="0"/>
              <a:t>Which jurisdiction (local, state, national) does the funder wish to impact?</a:t>
            </a:r>
          </a:p>
        </p:txBody>
      </p:sp>
      <p:sp>
        <p:nvSpPr>
          <p:cNvPr id="14" name="Content Placeholder 2">
            <a:extLst>
              <a:ext uri="{FF2B5EF4-FFF2-40B4-BE49-F238E27FC236}">
                <a16:creationId xmlns:a16="http://schemas.microsoft.com/office/drawing/2014/main" id="{E2417397-0501-48E8-A728-8B738F09F22A}"/>
              </a:ext>
            </a:extLst>
          </p:cNvPr>
          <p:cNvSpPr txBox="1">
            <a:spLocks/>
          </p:cNvSpPr>
          <p:nvPr/>
        </p:nvSpPr>
        <p:spPr>
          <a:xfrm>
            <a:off x="984504" y="1059502"/>
            <a:ext cx="9659112" cy="696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dirty="0"/>
              <a:t>How should one determine which strategy(-</a:t>
            </a:r>
            <a:r>
              <a:rPr lang="en-US" dirty="0" err="1"/>
              <a:t>ies</a:t>
            </a:r>
            <a:r>
              <a:rPr lang="en-US" dirty="0"/>
              <a:t>) to use?</a:t>
            </a:r>
          </a:p>
        </p:txBody>
      </p:sp>
      <p:sp>
        <p:nvSpPr>
          <p:cNvPr id="4" name="Slide Number Placeholder 3">
            <a:extLst>
              <a:ext uri="{FF2B5EF4-FFF2-40B4-BE49-F238E27FC236}">
                <a16:creationId xmlns:a16="http://schemas.microsoft.com/office/drawing/2014/main" id="{37F0F31E-51E2-4B65-816E-959C8CD19471}"/>
              </a:ext>
            </a:extLst>
          </p:cNvPr>
          <p:cNvSpPr>
            <a:spLocks noGrp="1"/>
          </p:cNvSpPr>
          <p:nvPr>
            <p:ph type="sldNum" sz="quarter" idx="4"/>
          </p:nvPr>
        </p:nvSpPr>
        <p:spPr/>
        <p:txBody>
          <a:bodyPr/>
          <a:lstStyle/>
          <a:p>
            <a:fld id="{E903AE69-0BF7-499C-A9ED-337C27790B9F}" type="slidenum">
              <a:rPr lang="en-US" smtClean="0"/>
              <a:t>23</a:t>
            </a:fld>
            <a:endParaRPr lang="en-US"/>
          </a:p>
        </p:txBody>
      </p:sp>
      <p:sp>
        <p:nvSpPr>
          <p:cNvPr id="2" name="Title 1">
            <a:extLst>
              <a:ext uri="{FF2B5EF4-FFF2-40B4-BE49-F238E27FC236}">
                <a16:creationId xmlns:a16="http://schemas.microsoft.com/office/drawing/2014/main" id="{00438A9E-80B1-44B9-BC1D-D0C4212868C5}"/>
              </a:ext>
            </a:extLst>
          </p:cNvPr>
          <p:cNvSpPr>
            <a:spLocks noGrp="1"/>
          </p:cNvSpPr>
          <p:nvPr>
            <p:ph type="title"/>
          </p:nvPr>
        </p:nvSpPr>
        <p:spPr/>
        <p:txBody>
          <a:bodyPr/>
          <a:lstStyle/>
          <a:p>
            <a:r>
              <a:rPr lang="en-US" dirty="0"/>
              <a:t>How to Engage in Public Policy</a:t>
            </a:r>
          </a:p>
        </p:txBody>
      </p:sp>
    </p:spTree>
    <p:extLst>
      <p:ext uri="{BB962C8B-B14F-4D97-AF65-F5344CB8AC3E}">
        <p14:creationId xmlns:p14="http://schemas.microsoft.com/office/powerpoint/2010/main" val="157599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sz="half" idx="4294967295"/>
          </p:nvPr>
        </p:nvSpPr>
        <p:spPr>
          <a:xfrm>
            <a:off x="587828" y="1769268"/>
            <a:ext cx="5389563" cy="3319463"/>
          </a:xfrm>
          <a:solidFill>
            <a:srgbClr val="93C9ED"/>
          </a:solidFill>
          <a:ln w="28575">
            <a:solidFill>
              <a:srgbClr val="121D89"/>
            </a:solidFill>
          </a:ln>
        </p:spPr>
        <p:txBody>
          <a:bodyPr anchor="ctr">
            <a:normAutofit/>
          </a:bodyPr>
          <a:lstStyle/>
          <a:p>
            <a:pPr marL="0" indent="0" algn="ctr">
              <a:buNone/>
            </a:pPr>
            <a:r>
              <a:rPr lang="en-US" b="1" dirty="0"/>
              <a:t>Building Coalitions </a:t>
            </a:r>
          </a:p>
          <a:p>
            <a:pPr marL="0" indent="0" algn="ctr">
              <a:buNone/>
            </a:pPr>
            <a:r>
              <a:rPr lang="en-US" b="1" dirty="0"/>
              <a:t>Community Organizing</a:t>
            </a:r>
          </a:p>
          <a:p>
            <a:pPr marL="0" indent="0" algn="ctr">
              <a:buNone/>
            </a:pPr>
            <a:r>
              <a:rPr lang="en-US" b="1" dirty="0"/>
              <a:t>Convening Stakeholders </a:t>
            </a:r>
          </a:p>
          <a:p>
            <a:pPr marL="0" indent="0" algn="ctr">
              <a:buNone/>
            </a:pPr>
            <a:r>
              <a:rPr lang="en-US" b="1" dirty="0"/>
              <a:t>Funding Demonstration Projects </a:t>
            </a:r>
          </a:p>
          <a:p>
            <a:pPr marL="0" indent="0" algn="ctr">
              <a:buNone/>
            </a:pPr>
            <a:r>
              <a:rPr lang="en-US" b="1" dirty="0"/>
              <a:t>Issue Advocacy –Lobbying and Non-Lobbying</a:t>
            </a:r>
          </a:p>
          <a:p>
            <a:pPr marL="0" indent="0" algn="ctr">
              <a:buNone/>
            </a:pPr>
            <a:r>
              <a:rPr lang="en-US" b="1" dirty="0"/>
              <a:t>Leadership Development </a:t>
            </a:r>
          </a:p>
        </p:txBody>
      </p:sp>
      <p:sp>
        <p:nvSpPr>
          <p:cNvPr id="5" name="Content Placeholder 4">
            <a:extLst>
              <a:ext uri="{FF2B5EF4-FFF2-40B4-BE49-F238E27FC236}">
                <a16:creationId xmlns:a16="http://schemas.microsoft.com/office/drawing/2014/main" id="{9C78855B-7798-4B05-AB72-DAC33D39560E}"/>
              </a:ext>
            </a:extLst>
          </p:cNvPr>
          <p:cNvSpPr>
            <a:spLocks noGrp="1"/>
          </p:cNvSpPr>
          <p:nvPr>
            <p:ph sz="quarter" idx="4294967295"/>
          </p:nvPr>
        </p:nvSpPr>
        <p:spPr>
          <a:xfrm>
            <a:off x="6216197" y="1769268"/>
            <a:ext cx="5387975" cy="3311525"/>
          </a:xfrm>
          <a:solidFill>
            <a:schemeClr val="accent2">
              <a:lumMod val="20000"/>
              <a:lumOff val="80000"/>
            </a:schemeClr>
          </a:solidFill>
          <a:ln w="28575">
            <a:solidFill>
              <a:schemeClr val="tx1"/>
            </a:solidFill>
          </a:ln>
        </p:spPr>
        <p:txBody>
          <a:bodyPr>
            <a:normAutofit lnSpcReduction="10000"/>
          </a:bodyPr>
          <a:lstStyle/>
          <a:p>
            <a:pPr marL="0" indent="0" algn="ctr">
              <a:buNone/>
            </a:pPr>
            <a:r>
              <a:rPr lang="en-US" b="1" dirty="0"/>
              <a:t>Litigation </a:t>
            </a:r>
          </a:p>
          <a:p>
            <a:pPr marL="0" indent="0" algn="ctr">
              <a:buNone/>
            </a:pPr>
            <a:r>
              <a:rPr lang="en-US" b="1" dirty="0"/>
              <a:t>Media and Communications </a:t>
            </a:r>
          </a:p>
          <a:p>
            <a:pPr marL="0" indent="0" algn="ctr">
              <a:buNone/>
            </a:pPr>
            <a:r>
              <a:rPr lang="en-US" b="1" dirty="0"/>
              <a:t>Policy Research and Analysis </a:t>
            </a:r>
          </a:p>
          <a:p>
            <a:pPr marL="0" indent="0" algn="ctr">
              <a:buNone/>
            </a:pPr>
            <a:r>
              <a:rPr lang="en-US" b="1" dirty="0"/>
              <a:t>Public Education  </a:t>
            </a:r>
          </a:p>
          <a:p>
            <a:pPr marL="0" indent="0" algn="ctr">
              <a:buNone/>
            </a:pPr>
            <a:r>
              <a:rPr lang="en-US" b="1" dirty="0"/>
              <a:t>Public/Private Partnerships </a:t>
            </a:r>
          </a:p>
          <a:p>
            <a:pPr marL="0" indent="0" algn="ctr">
              <a:buNone/>
            </a:pPr>
            <a:r>
              <a:rPr lang="en-US" b="1" dirty="0"/>
              <a:t>Regulatory Advocacy </a:t>
            </a:r>
          </a:p>
          <a:p>
            <a:pPr marL="0" indent="0" algn="ctr">
              <a:buNone/>
            </a:pPr>
            <a:r>
              <a:rPr lang="en-US" b="1" dirty="0"/>
              <a:t>Voter Engagement </a:t>
            </a:r>
          </a:p>
          <a:p>
            <a:endParaRPr lang="en-US" dirty="0"/>
          </a:p>
        </p:txBody>
      </p:sp>
      <p:sp>
        <p:nvSpPr>
          <p:cNvPr id="4" name="Slide Number Placeholder 3">
            <a:extLst>
              <a:ext uri="{FF2B5EF4-FFF2-40B4-BE49-F238E27FC236}">
                <a16:creationId xmlns:a16="http://schemas.microsoft.com/office/drawing/2014/main" id="{A95EBE17-051B-4785-800E-FAB27640C6BA}"/>
              </a:ext>
            </a:extLst>
          </p:cNvPr>
          <p:cNvSpPr>
            <a:spLocks noGrp="1"/>
          </p:cNvSpPr>
          <p:nvPr>
            <p:ph type="sldNum" sz="quarter" idx="4"/>
          </p:nvPr>
        </p:nvSpPr>
        <p:spPr/>
        <p:txBody>
          <a:bodyPr/>
          <a:lstStyle/>
          <a:p>
            <a:fld id="{E903AE69-0BF7-499C-A9ED-337C27790B9F}" type="slidenum">
              <a:rPr lang="en-US" smtClean="0"/>
              <a:t>24</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How to Engage in Public Policy </a:t>
            </a:r>
            <a:r>
              <a:rPr lang="en-US" dirty="0">
                <a:solidFill>
                  <a:srgbClr val="F9FDFF"/>
                </a:solidFill>
              </a:rPr>
              <a:t>2</a:t>
            </a:r>
          </a:p>
        </p:txBody>
      </p:sp>
    </p:spTree>
    <p:extLst>
      <p:ext uri="{BB962C8B-B14F-4D97-AF65-F5344CB8AC3E}">
        <p14:creationId xmlns:p14="http://schemas.microsoft.com/office/powerpoint/2010/main" val="215442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shot of Types of Public Policy worksheet">
            <a:extLst>
              <a:ext uri="{FF2B5EF4-FFF2-40B4-BE49-F238E27FC236}">
                <a16:creationId xmlns:a16="http://schemas.microsoft.com/office/drawing/2014/main" id="{6AF4E01B-F6D4-4231-A2B3-8EA1E592DA12}"/>
              </a:ext>
            </a:extLst>
          </p:cNvPr>
          <p:cNvPicPr>
            <a:picLocks noGrp="1" noChangeAspect="1"/>
          </p:cNvPicPr>
          <p:nvPr>
            <p:ph idx="4294967295"/>
          </p:nvPr>
        </p:nvPicPr>
        <p:blipFill rotWithShape="1">
          <a:blip r:embed="rId2"/>
          <a:srcRect l="25058" t="30093" r="23370" b="9533"/>
          <a:stretch/>
        </p:blipFill>
        <p:spPr>
          <a:xfrm>
            <a:off x="2401293" y="972393"/>
            <a:ext cx="7167563" cy="471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E3FDD8E9-0587-447F-99FB-7F67D28B5AFF}"/>
              </a:ext>
            </a:extLst>
          </p:cNvPr>
          <p:cNvSpPr>
            <a:spLocks noGrp="1"/>
          </p:cNvSpPr>
          <p:nvPr>
            <p:ph type="sldNum" sz="quarter" idx="4"/>
          </p:nvPr>
        </p:nvSpPr>
        <p:spPr/>
        <p:txBody>
          <a:bodyPr/>
          <a:lstStyle/>
          <a:p>
            <a:fld id="{E903AE69-0BF7-499C-A9ED-337C27790B9F}" type="slidenum">
              <a:rPr lang="en-US" smtClean="0"/>
              <a:t>25</a:t>
            </a:fld>
            <a:endParaRPr lang="en-US" dirty="0"/>
          </a:p>
        </p:txBody>
      </p:sp>
      <p:sp>
        <p:nvSpPr>
          <p:cNvPr id="2" name="Title 1">
            <a:extLst>
              <a:ext uri="{FF2B5EF4-FFF2-40B4-BE49-F238E27FC236}">
                <a16:creationId xmlns:a16="http://schemas.microsoft.com/office/drawing/2014/main" id="{0E8D1FCA-C7DE-4279-91E2-0D2316BE5FD3}"/>
              </a:ext>
            </a:extLst>
          </p:cNvPr>
          <p:cNvSpPr>
            <a:spLocks noGrp="1"/>
          </p:cNvSpPr>
          <p:nvPr>
            <p:ph type="title"/>
          </p:nvPr>
        </p:nvSpPr>
        <p:spPr/>
        <p:txBody>
          <a:bodyPr/>
          <a:lstStyle/>
          <a:p>
            <a:r>
              <a:rPr lang="en-US" dirty="0"/>
              <a:t>Types of Public Policy</a:t>
            </a:r>
          </a:p>
        </p:txBody>
      </p:sp>
    </p:spTree>
    <p:extLst>
      <p:ext uri="{BB962C8B-B14F-4D97-AF65-F5344CB8AC3E}">
        <p14:creationId xmlns:p14="http://schemas.microsoft.com/office/powerpoint/2010/main" val="407731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icy process worksheet"/>
          <p:cNvPicPr>
            <a:picLocks noChangeAspect="1"/>
          </p:cNvPicPr>
          <p:nvPr/>
        </p:nvPicPr>
        <p:blipFill rotWithShape="1">
          <a:blip r:embed="rId3">
            <a:extLst>
              <a:ext uri="{28A0092B-C50C-407E-A947-70E740481C1C}">
                <a14:useLocalDpi xmlns:a14="http://schemas.microsoft.com/office/drawing/2010/main" val="0"/>
              </a:ext>
            </a:extLst>
          </a:blip>
          <a:srcRect l="833" t="3646" r="833" b="748"/>
          <a:stretch/>
        </p:blipFill>
        <p:spPr>
          <a:xfrm>
            <a:off x="2064148" y="1307936"/>
            <a:ext cx="8052816" cy="4504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62448667-AEC3-4828-835C-9008FD7A0BBF}"/>
              </a:ext>
            </a:extLst>
          </p:cNvPr>
          <p:cNvSpPr>
            <a:spLocks noGrp="1"/>
          </p:cNvSpPr>
          <p:nvPr>
            <p:ph type="sldNum" sz="quarter" idx="4"/>
          </p:nvPr>
        </p:nvSpPr>
        <p:spPr/>
        <p:txBody>
          <a:bodyPr/>
          <a:lstStyle/>
          <a:p>
            <a:fld id="{E903AE69-0BF7-499C-A9ED-337C27790B9F}" type="slidenum">
              <a:rPr lang="en-US" smtClean="0"/>
              <a:t>26</a:t>
            </a:fld>
            <a:endParaRPr lang="en-US" dirty="0"/>
          </a:p>
        </p:txBody>
      </p:sp>
      <p:sp>
        <p:nvSpPr>
          <p:cNvPr id="2" name="Title 1"/>
          <p:cNvSpPr>
            <a:spLocks noGrp="1"/>
          </p:cNvSpPr>
          <p:nvPr>
            <p:ph type="title"/>
          </p:nvPr>
        </p:nvSpPr>
        <p:spPr/>
        <p:txBody>
          <a:bodyPr>
            <a:normAutofit fontScale="90000"/>
          </a:bodyPr>
          <a:lstStyle/>
          <a:p>
            <a:r>
              <a:rPr lang="en-US" sz="3600" dirty="0"/>
              <a:t>Interactive Activity:</a:t>
            </a:r>
            <a:br>
              <a:rPr lang="en-US" sz="3600" dirty="0"/>
            </a:br>
            <a:r>
              <a:rPr lang="en-US" sz="3600" dirty="0"/>
              <a:t>New Policy Process Worksheet - CSPD</a:t>
            </a:r>
          </a:p>
        </p:txBody>
      </p:sp>
    </p:spTree>
    <p:extLst>
      <p:ext uri="{BB962C8B-B14F-4D97-AF65-F5344CB8AC3E}">
        <p14:creationId xmlns:p14="http://schemas.microsoft.com/office/powerpoint/2010/main" val="139075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3B3DFF-543A-461F-A1FC-EDF760F333CC}"/>
              </a:ext>
              <a:ext uri="{C183D7F6-B498-43B3-948B-1728B52AA6E4}">
                <adec:decorative xmlns:adec="http://schemas.microsoft.com/office/drawing/2017/decorative" val="1"/>
              </a:ext>
            </a:extLst>
          </p:cNvPr>
          <p:cNvGrpSpPr/>
          <p:nvPr/>
        </p:nvGrpSpPr>
        <p:grpSpPr>
          <a:xfrm>
            <a:off x="4678372" y="1285219"/>
            <a:ext cx="2788730" cy="4173726"/>
            <a:chOff x="0" y="0"/>
            <a:chExt cx="2788730" cy="4173726"/>
          </a:xfrm>
        </p:grpSpPr>
        <p:sp>
          <p:nvSpPr>
            <p:cNvPr id="5" name="Rectangle 4">
              <a:extLst>
                <a:ext uri="{FF2B5EF4-FFF2-40B4-BE49-F238E27FC236}">
                  <a16:creationId xmlns:a16="http://schemas.microsoft.com/office/drawing/2014/main" id="{0D5A5A57-EE1F-484F-91E1-3FCC0C367386}"/>
                </a:ext>
              </a:extLst>
            </p:cNvPr>
            <p:cNvSpPr/>
            <p:nvPr/>
          </p:nvSpPr>
          <p:spPr>
            <a:xfrm>
              <a:off x="0" y="0"/>
              <a:ext cx="2788730" cy="41737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0850ED4E-3B8E-428D-BB58-EA8C5383EF85}"/>
                </a:ext>
              </a:extLst>
            </p:cNvPr>
            <p:cNvSpPr txBox="1"/>
            <p:nvPr/>
          </p:nvSpPr>
          <p:spPr>
            <a:xfrm>
              <a:off x="0" y="0"/>
              <a:ext cx="2788730" cy="41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234358" rIns="199136" bIns="199136" numCol="1" spcCol="1270" anchor="t" anchorCtr="0">
              <a:noAutofit/>
            </a:bodyPr>
            <a:lstStyle/>
            <a:p>
              <a:pPr marL="285750" marR="0" lvl="1" indent="-285750" algn="l" defTabSz="1244600" rtl="0" eaLnBrk="1" fontAlgn="auto" latinLnBrk="0" hangingPunct="1">
                <a:lnSpc>
                  <a:spcPct val="90000"/>
                </a:lnSpc>
                <a:spcBef>
                  <a:spcPct val="0"/>
                </a:spcBef>
                <a:spcAft>
                  <a:spcPct val="15000"/>
                </a:spcAft>
                <a:buClrTx/>
                <a:buSzTx/>
                <a:buFontTx/>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1" indent="-285750" algn="l" defTabSz="1244600" rtl="0" eaLnBrk="1" fontAlgn="auto" latinLnBrk="0" hangingPunct="1">
                <a:lnSpc>
                  <a:spcPct val="90000"/>
                </a:lnSpc>
                <a:spcBef>
                  <a:spcPct val="0"/>
                </a:spcBef>
                <a:spcAft>
                  <a:spcPct val="15000"/>
                </a:spcAft>
                <a:buClrTx/>
                <a:buSzTx/>
                <a:buFontTx/>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1" indent="-285750" algn="l" defTabSz="1244600" rtl="0" eaLnBrk="1" fontAlgn="auto" latinLnBrk="0" hangingPunct="1">
                <a:lnSpc>
                  <a:spcPct val="90000"/>
                </a:lnSpc>
                <a:spcBef>
                  <a:spcPct val="0"/>
                </a:spcBef>
                <a:spcAft>
                  <a:spcPct val="15000"/>
                </a:spcAft>
                <a:buClrTx/>
                <a:buSzTx/>
                <a:buFontTx/>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EFE3AF88-B8B1-484B-91EE-65B9A0B4C5C3}"/>
              </a:ext>
              <a:ext uri="{C183D7F6-B498-43B3-948B-1728B52AA6E4}">
                <adec:decorative xmlns:adec="http://schemas.microsoft.com/office/drawing/2017/decorative" val="1"/>
              </a:ext>
            </a:extLst>
          </p:cNvPr>
          <p:cNvGrpSpPr/>
          <p:nvPr/>
        </p:nvGrpSpPr>
        <p:grpSpPr>
          <a:xfrm>
            <a:off x="546968" y="1285219"/>
            <a:ext cx="2788730" cy="4173726"/>
            <a:chOff x="285577" y="206912"/>
            <a:chExt cx="2788730" cy="4173726"/>
          </a:xfrm>
        </p:grpSpPr>
        <p:sp>
          <p:nvSpPr>
            <p:cNvPr id="8" name="Rectangle 7">
              <a:extLst>
                <a:ext uri="{FF2B5EF4-FFF2-40B4-BE49-F238E27FC236}">
                  <a16:creationId xmlns:a16="http://schemas.microsoft.com/office/drawing/2014/main" id="{00EA10C3-4D90-4336-AD93-FAB297108702}"/>
                </a:ext>
              </a:extLst>
            </p:cNvPr>
            <p:cNvSpPr/>
            <p:nvPr/>
          </p:nvSpPr>
          <p:spPr>
            <a:xfrm>
              <a:off x="285577" y="206912"/>
              <a:ext cx="2788730" cy="41737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a:extLst>
                <a:ext uri="{FF2B5EF4-FFF2-40B4-BE49-F238E27FC236}">
                  <a16:creationId xmlns:a16="http://schemas.microsoft.com/office/drawing/2014/main" id="{52BB4C4E-8ED3-4F8E-A50C-461DA4EF06DC}"/>
                </a:ext>
                <a:ext uri="{C183D7F6-B498-43B3-948B-1728B52AA6E4}">
                  <adec:decorative xmlns:adec="http://schemas.microsoft.com/office/drawing/2017/decorative" val="1"/>
                </a:ext>
              </a:extLst>
            </p:cNvPr>
            <p:cNvSpPr/>
            <p:nvPr/>
          </p:nvSpPr>
          <p:spPr>
            <a:xfrm>
              <a:off x="542769" y="411886"/>
              <a:ext cx="2274346" cy="1217553"/>
            </a:xfrm>
            <a:prstGeom prst="rect">
              <a:avLst/>
            </a:prstGeom>
            <a:blipFill>
              <a:blip r:embed="rId3" cstate="print">
                <a:extLst>
                  <a:ext uri="{28A0092B-C50C-407E-A947-70E740481C1C}">
                    <a14:useLocalDpi xmlns:a14="http://schemas.microsoft.com/office/drawing/2010/main" val="0"/>
                  </a:ext>
                </a:extLst>
              </a:blip>
              <a:srcRect/>
              <a:stretch>
                <a:fillRect l="-25000" r="-25000"/>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8" name="Rectangle 17">
            <a:extLst>
              <a:ext uri="{FF2B5EF4-FFF2-40B4-BE49-F238E27FC236}">
                <a16:creationId xmlns:a16="http://schemas.microsoft.com/office/drawing/2014/main" id="{56160B31-EA0B-4DE5-8DFE-A09D8E3081F0}"/>
              </a:ext>
              <a:ext uri="{C183D7F6-B498-43B3-948B-1728B52AA6E4}">
                <adec:decorative xmlns:adec="http://schemas.microsoft.com/office/drawing/2017/decorative" val="1"/>
              </a:ext>
            </a:extLst>
          </p:cNvPr>
          <p:cNvSpPr/>
          <p:nvPr/>
        </p:nvSpPr>
        <p:spPr>
          <a:xfrm>
            <a:off x="5064558" y="1479724"/>
            <a:ext cx="2016357" cy="1331883"/>
          </a:xfrm>
          <a:prstGeom prst="rect">
            <a:avLst/>
          </a:prstGeom>
          <a: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a:extLst>
              <a:ext uri="{FF2B5EF4-FFF2-40B4-BE49-F238E27FC236}">
                <a16:creationId xmlns:a16="http://schemas.microsoft.com/office/drawing/2014/main" id="{8A3B0D0E-018F-4BFA-B826-92091D798A66}"/>
              </a:ext>
              <a:ext uri="{C183D7F6-B498-43B3-948B-1728B52AA6E4}">
                <adec:decorative xmlns:adec="http://schemas.microsoft.com/office/drawing/2017/decorative" val="1"/>
              </a:ext>
            </a:extLst>
          </p:cNvPr>
          <p:cNvGrpSpPr/>
          <p:nvPr/>
        </p:nvGrpSpPr>
        <p:grpSpPr>
          <a:xfrm>
            <a:off x="8809776" y="1226438"/>
            <a:ext cx="2788730" cy="4173726"/>
            <a:chOff x="8023765" y="2552006"/>
            <a:chExt cx="2788730" cy="4173726"/>
          </a:xfrm>
        </p:grpSpPr>
        <p:sp>
          <p:nvSpPr>
            <p:cNvPr id="21" name="Rectangle 20">
              <a:extLst>
                <a:ext uri="{FF2B5EF4-FFF2-40B4-BE49-F238E27FC236}">
                  <a16:creationId xmlns:a16="http://schemas.microsoft.com/office/drawing/2014/main" id="{AC135F78-2BEB-409B-9399-CF321F786FC6}"/>
                </a:ext>
              </a:extLst>
            </p:cNvPr>
            <p:cNvSpPr/>
            <p:nvPr/>
          </p:nvSpPr>
          <p:spPr>
            <a:xfrm>
              <a:off x="8023765" y="2552006"/>
              <a:ext cx="2788730" cy="41737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a:extLst>
                <a:ext uri="{FF2B5EF4-FFF2-40B4-BE49-F238E27FC236}">
                  <a16:creationId xmlns:a16="http://schemas.microsoft.com/office/drawing/2014/main" id="{8642996E-3438-44D2-B71C-5AE5E85C053C}"/>
                </a:ext>
                <a:ext uri="{C183D7F6-B498-43B3-948B-1728B52AA6E4}">
                  <adec:decorative xmlns:adec="http://schemas.microsoft.com/office/drawing/2017/decorative" val="1"/>
                </a:ext>
              </a:extLst>
            </p:cNvPr>
            <p:cNvSpPr/>
            <p:nvPr/>
          </p:nvSpPr>
          <p:spPr>
            <a:xfrm>
              <a:off x="8448660" y="2805292"/>
              <a:ext cx="2001629" cy="1247219"/>
            </a:xfrm>
            <a:prstGeom prst="rect">
              <a:avLst/>
            </a:prstGeom>
            <a:blipFill>
              <a:blip r:embed="rId6">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3" name="Arrow: Down 22">
            <a:extLst>
              <a:ext uri="{FF2B5EF4-FFF2-40B4-BE49-F238E27FC236}">
                <a16:creationId xmlns:a16="http://schemas.microsoft.com/office/drawing/2014/main" id="{B10C8749-35FA-44E1-B283-C61752301EB7}"/>
              </a:ext>
              <a:ext uri="{C183D7F6-B498-43B3-948B-1728B52AA6E4}">
                <adec:decorative xmlns:adec="http://schemas.microsoft.com/office/drawing/2017/decorative" val="1"/>
              </a:ext>
            </a:extLst>
          </p:cNvPr>
          <p:cNvSpPr/>
          <p:nvPr/>
        </p:nvSpPr>
        <p:spPr>
          <a:xfrm rot="16200000">
            <a:off x="3911254" y="2693041"/>
            <a:ext cx="251369" cy="978408"/>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FE60D380-0D5F-4BD3-AB0E-D73B40E3D5C6}"/>
              </a:ext>
              <a:ext uri="{C183D7F6-B498-43B3-948B-1728B52AA6E4}">
                <adec:decorative xmlns:adec="http://schemas.microsoft.com/office/drawing/2017/decorative" val="1"/>
              </a:ext>
            </a:extLst>
          </p:cNvPr>
          <p:cNvSpPr/>
          <p:nvPr/>
        </p:nvSpPr>
        <p:spPr>
          <a:xfrm rot="16200000">
            <a:off x="8051030" y="2693040"/>
            <a:ext cx="251369" cy="978408"/>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A63C5AA-3358-4F0F-8A52-021CB80F372F}"/>
              </a:ext>
            </a:extLst>
          </p:cNvPr>
          <p:cNvSpPr txBox="1"/>
          <p:nvPr/>
        </p:nvSpPr>
        <p:spPr>
          <a:xfrm>
            <a:off x="9195962" y="2766306"/>
            <a:ext cx="250769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Local</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County/City rules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Provider Agency policies and procedures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School Board policies and procedures</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39B3B55-FC43-46A8-BD69-C1FD6A412B6E}"/>
              </a:ext>
            </a:extLst>
          </p:cNvPr>
          <p:cNvSpPr txBox="1"/>
          <p:nvPr/>
        </p:nvSpPr>
        <p:spPr>
          <a:xfrm>
            <a:off x="5064558" y="2837842"/>
            <a:ext cx="2462351"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State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Laws/Code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Regulations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Policies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Procedures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Guidance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Hearing or court Decisions</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2FBF67B-93AF-4D2B-BD4A-5593F6B06766}"/>
              </a:ext>
            </a:extLst>
          </p:cNvPr>
          <p:cNvSpPr txBox="1"/>
          <p:nvPr/>
        </p:nvSpPr>
        <p:spPr>
          <a:xfrm>
            <a:off x="785908" y="2811607"/>
            <a:ext cx="2274346"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Federal</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Statute</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Regulations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Policy Letters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Court Decisions</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5A37E94A-608D-4E07-88AF-D85C2B380A67}"/>
              </a:ext>
            </a:extLst>
          </p:cNvPr>
          <p:cNvSpPr>
            <a:spLocks noGrp="1"/>
          </p:cNvSpPr>
          <p:nvPr>
            <p:ph type="sldNum" sz="quarter" idx="4"/>
          </p:nvPr>
        </p:nvSpPr>
        <p:spPr bwMode="gray">
          <a:prstGeom prst="rect">
            <a:avLst/>
          </a:prstGeom>
        </p:spPr>
        <p:txBody>
          <a:bodyPr vert="horz" lIns="91440" tIns="45720" rIns="91440" bIns="45720" rtlCol="0" anchor="ctr"/>
          <a:lstStyle>
            <a:defPPr>
              <a:defRPr lang="en-US"/>
            </a:defPPr>
            <a:lvl1pPr marL="0" algn="r" defTabSz="914400" rtl="0" eaLnBrk="1" latinLnBrk="0" hangingPunct="1">
              <a:defRPr sz="1500" kern="1200">
                <a:solidFill>
                  <a:srgbClr val="FE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F03455-DE0A-45D6-9E38-23F1AC6B30BF}" type="slidenum">
              <a:rPr kumimoji="0" lang="en-US" altLang="en-US" sz="1500" b="0" i="0" u="none" strike="noStrike" kern="1200" cap="none" spc="0" normalizeH="0" baseline="0" noProof="0" smtClean="0">
                <a:ln>
                  <a:noFill/>
                </a:ln>
                <a:solidFill>
                  <a:schemeClr val="bg1"/>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500" b="0" i="0" u="none" strike="noStrike" kern="1200" cap="none" spc="0" normalizeH="0" baseline="0" noProof="0" dirty="0">
              <a:ln>
                <a:noFill/>
              </a:ln>
              <a:solidFill>
                <a:schemeClr val="bg1"/>
              </a:solidFill>
              <a:effectLst/>
              <a:uLnTx/>
              <a:uFillTx/>
              <a:latin typeface="Tahoma" panose="020B0604030504040204" pitchFamily="34" charset="0"/>
              <a:ea typeface="+mn-ea"/>
              <a:cs typeface="+mn-cs"/>
            </a:endParaRPr>
          </a:p>
        </p:txBody>
      </p:sp>
      <p:sp>
        <p:nvSpPr>
          <p:cNvPr id="9" name="Title 8">
            <a:extLst>
              <a:ext uri="{FF2B5EF4-FFF2-40B4-BE49-F238E27FC236}">
                <a16:creationId xmlns:a16="http://schemas.microsoft.com/office/drawing/2014/main" id="{1432211C-142C-47E3-B415-B1143A83D9EC}"/>
              </a:ext>
            </a:extLst>
          </p:cNvPr>
          <p:cNvSpPr>
            <a:spLocks noGrp="1"/>
          </p:cNvSpPr>
          <p:nvPr>
            <p:ph type="title"/>
          </p:nvPr>
        </p:nvSpPr>
        <p:spPr/>
        <p:txBody>
          <a:bodyPr>
            <a:normAutofit/>
          </a:bodyPr>
          <a:lstStyle/>
          <a:p>
            <a:r>
              <a:rPr lang="en-US" sz="4000" dirty="0"/>
              <a:t>Policy Evolution</a:t>
            </a:r>
          </a:p>
        </p:txBody>
      </p:sp>
    </p:spTree>
    <p:extLst>
      <p:ext uri="{BB962C8B-B14F-4D97-AF65-F5344CB8AC3E}">
        <p14:creationId xmlns:p14="http://schemas.microsoft.com/office/powerpoint/2010/main" val="3048861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31025-BA56-49F2-B915-BBDD76135882}"/>
              </a:ext>
            </a:extLst>
          </p:cNvPr>
          <p:cNvSpPr txBox="1"/>
          <p:nvPr/>
        </p:nvSpPr>
        <p:spPr>
          <a:xfrm>
            <a:off x="2663186" y="6858000"/>
            <a:ext cx="558507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hlinkClick r:id="rId3" tooltip="https://411.ca/blog/uncategorized/influencers-use-positive-leadership/"/>
              </a:rPr>
              <a:t>This Photo</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 by Unknown Author is licensed under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hlinkClick r:id="rId4" tooltip="https://creativecommons.org/licenses/by/3.0/"/>
              </a:rPr>
              <a:t>CC BY</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descr="Word cloud with influence as the largest word">
            <a:extLst>
              <a:ext uri="{FF2B5EF4-FFF2-40B4-BE49-F238E27FC236}">
                <a16:creationId xmlns:a16="http://schemas.microsoft.com/office/drawing/2014/main" id="{97A37C88-A5A0-4F90-9E9E-1F9C387E5F58}"/>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6935910" y="1253545"/>
            <a:ext cx="4481349" cy="3982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301D5E9-7617-4F65-A0F5-601B0DDF69A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9" name="Content Placeholder 8">
            <a:extLst>
              <a:ext uri="{FF2B5EF4-FFF2-40B4-BE49-F238E27FC236}">
                <a16:creationId xmlns:a16="http://schemas.microsoft.com/office/drawing/2014/main" id="{9959C824-F8C2-4620-92C6-25B169A76404}"/>
              </a:ext>
            </a:extLst>
          </p:cNvPr>
          <p:cNvSpPr>
            <a:spLocks noGrp="1"/>
          </p:cNvSpPr>
          <p:nvPr>
            <p:ph idx="4294967295"/>
          </p:nvPr>
        </p:nvSpPr>
        <p:spPr>
          <a:xfrm>
            <a:off x="381000" y="1022350"/>
            <a:ext cx="6276975" cy="4897438"/>
          </a:xfrm>
        </p:spPr>
        <p:txBody>
          <a:bodyPr anchor="ctr">
            <a:noAutofit/>
          </a:bodyPr>
          <a:lstStyle/>
          <a:p>
            <a:r>
              <a:rPr lang="en-US" sz="1800" dirty="0"/>
              <a:t>Reauthorization or other Statutory Changes</a:t>
            </a:r>
          </a:p>
          <a:p>
            <a:r>
              <a:rPr lang="en-US" sz="1800" dirty="0"/>
              <a:t>Supreme and other Federal Courts</a:t>
            </a:r>
          </a:p>
          <a:p>
            <a:pPr marL="109537" lvl="2" indent="0">
              <a:buNone/>
            </a:pPr>
            <a:r>
              <a:rPr lang="en-US" sz="1800" dirty="0"/>
              <a:t>	Part B - </a:t>
            </a:r>
            <a:r>
              <a:rPr lang="en-US" sz="1800" dirty="0" err="1"/>
              <a:t>Endrew</a:t>
            </a:r>
            <a:endParaRPr lang="en-US" sz="1800" dirty="0"/>
          </a:p>
          <a:p>
            <a:pPr marL="109537" lvl="2" indent="0">
              <a:buNone/>
            </a:pPr>
            <a:r>
              <a:rPr lang="en-US" sz="1800" dirty="0"/>
              <a:t>	Part C  - Marie O (Illinois)</a:t>
            </a:r>
          </a:p>
          <a:p>
            <a:r>
              <a:rPr lang="en-US" sz="1800" dirty="0"/>
              <a:t>State Courts</a:t>
            </a:r>
          </a:p>
          <a:p>
            <a:r>
              <a:rPr lang="en-US" sz="1800" dirty="0"/>
              <a:t>Funding and Budget Changes</a:t>
            </a:r>
          </a:p>
          <a:p>
            <a:r>
              <a:rPr lang="en-US" sz="1800" dirty="0"/>
              <a:t>Pandemics and other public health issues</a:t>
            </a:r>
          </a:p>
          <a:p>
            <a:r>
              <a:rPr lang="en-US" sz="1800" dirty="0"/>
              <a:t>Advocacy Efforts</a:t>
            </a:r>
          </a:p>
          <a:p>
            <a:r>
              <a:rPr lang="en-US" sz="1800" dirty="0"/>
              <a:t>Federal Election Results – Changes to President, Cabinet and Congress </a:t>
            </a:r>
          </a:p>
          <a:p>
            <a:r>
              <a:rPr lang="en-US" sz="1800" dirty="0"/>
              <a:t>State Election Results – Chances to Governors, Cabinet and State Legislature</a:t>
            </a:r>
          </a:p>
        </p:txBody>
      </p:sp>
      <p:sp>
        <p:nvSpPr>
          <p:cNvPr id="8" name="Title 7">
            <a:extLst>
              <a:ext uri="{FF2B5EF4-FFF2-40B4-BE49-F238E27FC236}">
                <a16:creationId xmlns:a16="http://schemas.microsoft.com/office/drawing/2014/main" id="{4A690A6E-DAEE-4AB9-A9CB-602A11FAB5E7}"/>
              </a:ext>
            </a:extLst>
          </p:cNvPr>
          <p:cNvSpPr>
            <a:spLocks noGrp="1"/>
          </p:cNvSpPr>
          <p:nvPr>
            <p:ph type="title"/>
          </p:nvPr>
        </p:nvSpPr>
        <p:spPr>
          <a:xfrm>
            <a:off x="587829" y="65278"/>
            <a:ext cx="11005457" cy="914400"/>
          </a:xfrm>
        </p:spPr>
        <p:txBody>
          <a:bodyPr anchor="ctr">
            <a:normAutofit/>
          </a:bodyPr>
          <a:lstStyle/>
          <a:p>
            <a:r>
              <a:rPr lang="en-US" altLang="en-US" sz="4000" b="1" dirty="0">
                <a:solidFill>
                  <a:schemeClr val="tx2">
                    <a:lumMod val="90000"/>
                    <a:lumOff val="10000"/>
                  </a:schemeClr>
                </a:solidFill>
                <a:latin typeface="+mj-lt"/>
              </a:rPr>
              <a:t>Influences on Policies</a:t>
            </a:r>
            <a:endParaRPr lang="en-US" sz="4000" b="1" dirty="0">
              <a:solidFill>
                <a:schemeClr val="tx2">
                  <a:lumMod val="90000"/>
                  <a:lumOff val="10000"/>
                </a:schemeClr>
              </a:solidFill>
              <a:latin typeface="+mj-lt"/>
            </a:endParaRPr>
          </a:p>
        </p:txBody>
      </p:sp>
      <p:sp>
        <p:nvSpPr>
          <p:cNvPr id="7" name="Slide Number Placeholder 6">
            <a:extLst>
              <a:ext uri="{FF2B5EF4-FFF2-40B4-BE49-F238E27FC236}">
                <a16:creationId xmlns:a16="http://schemas.microsoft.com/office/drawing/2014/main" id="{7CCAE71D-7B0B-4474-970C-1324E61A880E}"/>
              </a:ext>
            </a:extLst>
          </p:cNvPr>
          <p:cNvSpPr>
            <a:spLocks noGrp="1"/>
          </p:cNvSpPr>
          <p:nvPr>
            <p:ph type="sldNum" sz="quarter" idx="4"/>
          </p:nvPr>
        </p:nvSpPr>
        <p:spPr>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050" b="0" i="0" u="none" strike="noStrike" kern="1200" cap="none" spc="0" normalizeH="0" baseline="0" noProof="0">
              <a:ln>
                <a:noFill/>
              </a:ln>
              <a:solidFill>
                <a:srgbClr val="13284B"/>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57168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96362-8841-47E8-8D1F-427D42E1B3E3}"/>
              </a:ext>
            </a:extLst>
          </p:cNvPr>
          <p:cNvSpPr>
            <a:spLocks noGrp="1"/>
          </p:cNvSpPr>
          <p:nvPr>
            <p:ph idx="4294967295"/>
          </p:nvPr>
        </p:nvSpPr>
        <p:spPr>
          <a:xfrm>
            <a:off x="587147" y="1065228"/>
            <a:ext cx="11006138" cy="3716289"/>
          </a:xfrm>
        </p:spPr>
        <p:txBody>
          <a:bodyPr>
            <a:normAutofit/>
          </a:bodyPr>
          <a:lstStyle/>
          <a:p>
            <a:pPr marL="0" indent="0" algn="ctr">
              <a:buNone/>
            </a:pPr>
            <a:endParaRPr lang="en-US" sz="3200" dirty="0">
              <a:solidFill>
                <a:schemeClr val="bg2">
                  <a:lumMod val="25000"/>
                </a:schemeClr>
              </a:solidFill>
            </a:endParaRPr>
          </a:p>
          <a:p>
            <a:pPr marL="0" indent="0" algn="ctr">
              <a:buNone/>
            </a:pPr>
            <a:r>
              <a:rPr lang="en-US" sz="3600" i="1" dirty="0">
                <a:solidFill>
                  <a:schemeClr val="bg2">
                    <a:lumMod val="25000"/>
                  </a:schemeClr>
                </a:solidFill>
              </a:rPr>
              <a:t>What influences have recently affected Part C or Preschool 619 policy in your state? </a:t>
            </a:r>
          </a:p>
          <a:p>
            <a:pPr marL="0" indent="0" algn="ctr">
              <a:buNone/>
            </a:pPr>
            <a:endParaRPr lang="en-US" sz="3600" i="1" dirty="0">
              <a:solidFill>
                <a:schemeClr val="bg2">
                  <a:lumMod val="25000"/>
                </a:schemeClr>
              </a:solidFill>
            </a:endParaRPr>
          </a:p>
          <a:p>
            <a:pPr marL="0" indent="0" algn="ctr">
              <a:buNone/>
            </a:pPr>
            <a:r>
              <a:rPr lang="en-US" sz="2400" dirty="0">
                <a:solidFill>
                  <a:schemeClr val="bg2">
                    <a:lumMod val="25000"/>
                  </a:schemeClr>
                </a:solidFill>
              </a:rPr>
              <a:t>Please respond in the chat box.</a:t>
            </a:r>
          </a:p>
        </p:txBody>
      </p:sp>
      <p:pic>
        <p:nvPicPr>
          <p:cNvPr id="6" name="Picture 5">
            <a:extLst>
              <a:ext uri="{FF2B5EF4-FFF2-40B4-BE49-F238E27FC236}">
                <a16:creationId xmlns:a16="http://schemas.microsoft.com/office/drawing/2014/main" id="{FFF31D78-8B56-4FDA-A239-62A5E571435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5" name="Slide Number Placeholder 4">
            <a:extLst>
              <a:ext uri="{FF2B5EF4-FFF2-40B4-BE49-F238E27FC236}">
                <a16:creationId xmlns:a16="http://schemas.microsoft.com/office/drawing/2014/main" id="{140D1697-7F27-4851-A7A6-87664E7A234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29DB789-9EC8-4576-824E-1905A5FBD77D}"/>
              </a:ext>
            </a:extLst>
          </p:cNvPr>
          <p:cNvSpPr>
            <a:spLocks noGrp="1"/>
          </p:cNvSpPr>
          <p:nvPr>
            <p:ph type="title"/>
          </p:nvPr>
        </p:nvSpPr>
        <p:spPr/>
        <p:txBody>
          <a:bodyPr/>
          <a:lstStyle/>
          <a:p>
            <a:r>
              <a:rPr lang="en-US" dirty="0"/>
              <a:t>Influences</a:t>
            </a:r>
          </a:p>
        </p:txBody>
      </p:sp>
    </p:spTree>
    <p:extLst>
      <p:ext uri="{BB962C8B-B14F-4D97-AF65-F5344CB8AC3E}">
        <p14:creationId xmlns:p14="http://schemas.microsoft.com/office/powerpoint/2010/main" val="219888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6F60-4017-4CD1-A156-991B4A205518}"/>
              </a:ext>
            </a:extLst>
          </p:cNvPr>
          <p:cNvSpPr>
            <a:spLocks noGrp="1"/>
          </p:cNvSpPr>
          <p:nvPr>
            <p:ph type="title"/>
          </p:nvPr>
        </p:nvSpPr>
        <p:spPr/>
        <p:txBody>
          <a:bodyPr/>
          <a:lstStyle/>
          <a:p>
            <a:r>
              <a:rPr lang="en-US" dirty="0"/>
              <a:t>Objectives</a:t>
            </a:r>
          </a:p>
        </p:txBody>
      </p:sp>
      <p:sp>
        <p:nvSpPr>
          <p:cNvPr id="5" name="Slide Number Placeholder 4">
            <a:extLst>
              <a:ext uri="{FF2B5EF4-FFF2-40B4-BE49-F238E27FC236}">
                <a16:creationId xmlns:a16="http://schemas.microsoft.com/office/drawing/2014/main" id="{66D8B4FA-E6FB-4BFC-962A-B1AD7DB517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015D62F4-7B3A-406C-B1D9-9D587A84279B}"/>
              </a:ext>
            </a:extLst>
          </p:cNvPr>
          <p:cNvSpPr>
            <a:spLocks noGrp="1"/>
          </p:cNvSpPr>
          <p:nvPr>
            <p:ph idx="4294967295"/>
          </p:nvPr>
        </p:nvSpPr>
        <p:spPr>
          <a:xfrm>
            <a:off x="472180" y="889082"/>
            <a:ext cx="11236751" cy="5040377"/>
          </a:xfrm>
        </p:spPr>
        <p:txBody>
          <a:bodyPr>
            <a:noAutofit/>
          </a:bodyPr>
          <a:lstStyle/>
          <a:p>
            <a:pPr marL="0" lvl="0" indent="0">
              <a:buNone/>
            </a:pPr>
            <a:r>
              <a:rPr lang="en-US" sz="2400" dirty="0">
                <a:latin typeface="+mn-lt"/>
              </a:rPr>
              <a:t>As a result of the session participants will be able to:</a:t>
            </a:r>
            <a:br>
              <a:rPr lang="en-US" sz="2400" dirty="0">
                <a:latin typeface="+mn-lt"/>
              </a:rPr>
            </a:br>
            <a:endParaRPr lang="en-US" sz="2400" dirty="0">
              <a:latin typeface="+mn-lt"/>
            </a:endParaRPr>
          </a:p>
          <a:p>
            <a:pPr marL="342900" marR="0" lvl="0" indent="-342900">
              <a:spcBef>
                <a:spcPts val="0"/>
              </a:spcBef>
              <a:spcAft>
                <a:spcPts val="0"/>
              </a:spcAft>
              <a:buFont typeface="+mj-lt"/>
              <a:buAutoNum type="arabicPeriod"/>
            </a:pPr>
            <a:r>
              <a:rPr lang="en-US" sz="2400" dirty="0">
                <a:effectLst/>
                <a:latin typeface="+mn-lt"/>
                <a:ea typeface="Calibri" panose="020F0502020204030204" pitchFamily="34" charset="0"/>
              </a:rPr>
              <a:t>Describe the public policy life cycle, the types of policy, and how to engage in the public policy process</a:t>
            </a:r>
          </a:p>
          <a:p>
            <a:pPr marL="342900" marR="0" lvl="0" indent="-342900">
              <a:spcBef>
                <a:spcPts val="0"/>
              </a:spcBef>
              <a:spcAft>
                <a:spcPts val="0"/>
              </a:spcAft>
              <a:buFont typeface="+mj-lt"/>
              <a:buAutoNum type="arabicPeriod"/>
            </a:pPr>
            <a:r>
              <a:rPr lang="en-US" sz="2400" dirty="0">
                <a:effectLst/>
                <a:latin typeface="+mn-lt"/>
                <a:ea typeface="Calibri" panose="020F0502020204030204" pitchFamily="34" charset="0"/>
              </a:rPr>
              <a:t>Describe the evolution of IDEA policy from federal to state to local levels and i</a:t>
            </a:r>
            <a:r>
              <a:rPr lang="en-US" sz="2400" dirty="0">
                <a:effectLst/>
                <a:latin typeface="+mn-lt"/>
                <a:ea typeface="Times New Roman" panose="02020603050405020304" pitchFamily="18" charset="0"/>
              </a:rPr>
              <a:t>dentify influences on state policy implementation and strategies to change them </a:t>
            </a:r>
            <a:endParaRPr lang="en-US" sz="2400" dirty="0">
              <a:effectLst/>
              <a:latin typeface="+mn-lt"/>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mn-lt"/>
                <a:ea typeface="Times New Roman" panose="02020603050405020304" pitchFamily="18" charset="0"/>
              </a:rPr>
              <a:t>Identify relevant federal laws that impact early childhood policy and statewide systems of services</a:t>
            </a:r>
          </a:p>
          <a:p>
            <a:pPr marL="342900" marR="0" lvl="0" indent="-342900">
              <a:spcBef>
                <a:spcPts val="0"/>
              </a:spcBef>
              <a:spcAft>
                <a:spcPts val="0"/>
              </a:spcAft>
              <a:buFont typeface="+mj-lt"/>
              <a:buAutoNum type="arabicPeriod"/>
            </a:pPr>
            <a:r>
              <a:rPr lang="en-US" sz="2400" dirty="0">
                <a:effectLst/>
                <a:latin typeface="+mn-lt"/>
                <a:ea typeface="Calibri" panose="020F0502020204030204" pitchFamily="34" charset="0"/>
              </a:rPr>
              <a:t>Analyze components of a framework for developing new or revised policy</a:t>
            </a:r>
            <a:r>
              <a:rPr lang="en-US" sz="2400" dirty="0">
                <a:effectLst/>
                <a:latin typeface="+mn-lt"/>
                <a:ea typeface="Times New Roman" panose="02020603050405020304" pitchFamily="18" charset="0"/>
              </a:rPr>
              <a:t> for specific IDEA topics </a:t>
            </a:r>
            <a:endParaRPr lang="en-US" sz="2400" dirty="0">
              <a:effectLst/>
              <a:latin typeface="+mn-lt"/>
              <a:ea typeface="Calibri" panose="020F0502020204030204" pitchFamily="34" charset="0"/>
            </a:endParaRPr>
          </a:p>
        </p:txBody>
      </p:sp>
    </p:spTree>
    <p:extLst>
      <p:ext uri="{BB962C8B-B14F-4D97-AF65-F5344CB8AC3E}">
        <p14:creationId xmlns:p14="http://schemas.microsoft.com/office/powerpoint/2010/main" val="50112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reen Note Paper With PATIENCE Message And Push Pin Graphic Illustration.  Stock Photo, Picture And Royalty Free Image. Image 100342645.">
            <a:extLst>
              <a:ext uri="{FF2B5EF4-FFF2-40B4-BE49-F238E27FC236}">
                <a16:creationId xmlns:a16="http://schemas.microsoft.com/office/drawing/2014/main" id="{0DD8C40F-21E3-4437-AC86-D2CC0335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5" y="2089792"/>
            <a:ext cx="3074437" cy="252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BBCA762-A948-4799-BD00-F9437F4B56E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5" name="Content Placeholder 4">
            <a:extLst>
              <a:ext uri="{FF2B5EF4-FFF2-40B4-BE49-F238E27FC236}">
                <a16:creationId xmlns:a16="http://schemas.microsoft.com/office/drawing/2014/main" id="{7A6A29C3-526E-4068-9554-7A6171BE30CF}"/>
              </a:ext>
            </a:extLst>
          </p:cNvPr>
          <p:cNvSpPr>
            <a:spLocks noGrp="1"/>
          </p:cNvSpPr>
          <p:nvPr>
            <p:ph sz="half" idx="1"/>
          </p:nvPr>
        </p:nvSpPr>
        <p:spPr>
          <a:xfrm>
            <a:off x="261257" y="1530220"/>
            <a:ext cx="7720693" cy="3929254"/>
          </a:xfrm>
        </p:spPr>
        <p:txBody>
          <a:bodyPr>
            <a:normAutofit fontScale="25000" lnSpcReduction="20000"/>
          </a:bodyPr>
          <a:lstStyle/>
          <a:p>
            <a:r>
              <a:rPr lang="en-US" sz="8000" dirty="0"/>
              <a:t>Get support from leadership </a:t>
            </a:r>
            <a:r>
              <a:rPr lang="en-US" sz="8000" dirty="0">
                <a:solidFill>
                  <a:schemeClr val="accent1"/>
                </a:solidFill>
              </a:rPr>
              <a:t>considering your role and your agency’s culture </a:t>
            </a:r>
          </a:p>
          <a:p>
            <a:r>
              <a:rPr lang="en-US" sz="8000" dirty="0"/>
              <a:t>Determine whether changes are statutory, regulatory, SEA/lead agency </a:t>
            </a:r>
            <a:r>
              <a:rPr lang="en-US" sz="8000" dirty="0">
                <a:solidFill>
                  <a:schemeClr val="accent1"/>
                </a:solidFill>
              </a:rPr>
              <a:t>policy change </a:t>
            </a:r>
          </a:p>
          <a:p>
            <a:r>
              <a:rPr lang="en-US" sz="8000" dirty="0"/>
              <a:t>Prepare side by side for </a:t>
            </a:r>
            <a:r>
              <a:rPr lang="en-US" sz="8000" dirty="0">
                <a:solidFill>
                  <a:schemeClr val="accent1"/>
                </a:solidFill>
              </a:rPr>
              <a:t>analysis </a:t>
            </a:r>
            <a:r>
              <a:rPr lang="en-US" sz="8000" dirty="0"/>
              <a:t>of current and possible revisions</a:t>
            </a:r>
          </a:p>
          <a:p>
            <a:r>
              <a:rPr lang="en-US" sz="8000" dirty="0"/>
              <a:t>Identify </a:t>
            </a:r>
            <a:r>
              <a:rPr lang="en-US" sz="8000" dirty="0">
                <a:solidFill>
                  <a:schemeClr val="accent1"/>
                </a:solidFill>
              </a:rPr>
              <a:t>givens</a:t>
            </a:r>
            <a:r>
              <a:rPr lang="en-US" sz="8000" dirty="0"/>
              <a:t> to identify things that are </a:t>
            </a:r>
            <a:r>
              <a:rPr lang="en-US" sz="8000" dirty="0">
                <a:solidFill>
                  <a:schemeClr val="accent1"/>
                </a:solidFill>
              </a:rPr>
              <a:t>not “on the table”</a:t>
            </a:r>
          </a:p>
          <a:p>
            <a:r>
              <a:rPr lang="en-US" sz="8000" dirty="0"/>
              <a:t>Convene a task force of </a:t>
            </a:r>
            <a:r>
              <a:rPr lang="en-US" sz="8000" dirty="0">
                <a:solidFill>
                  <a:schemeClr val="accent1"/>
                </a:solidFill>
              </a:rPr>
              <a:t>stakeholders</a:t>
            </a:r>
          </a:p>
          <a:p>
            <a:r>
              <a:rPr lang="en-US" sz="8000" dirty="0">
                <a:solidFill>
                  <a:schemeClr val="accent1"/>
                </a:solidFill>
              </a:rPr>
              <a:t>Prepare data </a:t>
            </a:r>
            <a:r>
              <a:rPr lang="en-US" sz="8000" dirty="0"/>
              <a:t>(including trend data) relevant to the implementation of the policy </a:t>
            </a:r>
          </a:p>
          <a:p>
            <a:endParaRPr lang="en-US" sz="4000" dirty="0"/>
          </a:p>
          <a:p>
            <a:endParaRPr lang="en-US" sz="2800" dirty="0"/>
          </a:p>
          <a:p>
            <a:endParaRPr lang="en-US" dirty="0"/>
          </a:p>
        </p:txBody>
      </p:sp>
      <p:sp>
        <p:nvSpPr>
          <p:cNvPr id="4" name="Slide Number Placeholder 3">
            <a:extLst>
              <a:ext uri="{FF2B5EF4-FFF2-40B4-BE49-F238E27FC236}">
                <a16:creationId xmlns:a16="http://schemas.microsoft.com/office/drawing/2014/main" id="{10D5A4F3-2456-4267-89EF-7F08DA59CDB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5C45EB3-13B6-4C3D-BD9F-53C49D90389A}"/>
              </a:ext>
            </a:extLst>
          </p:cNvPr>
          <p:cNvSpPr>
            <a:spLocks noGrp="1"/>
          </p:cNvSpPr>
          <p:nvPr>
            <p:ph type="title"/>
          </p:nvPr>
        </p:nvSpPr>
        <p:spPr>
          <a:xfrm>
            <a:off x="261257" y="226979"/>
            <a:ext cx="11728580" cy="899693"/>
          </a:xfrm>
        </p:spPr>
        <p:txBody>
          <a:bodyPr>
            <a:normAutofit fontScale="90000"/>
          </a:bodyPr>
          <a:lstStyle/>
          <a:p>
            <a:r>
              <a:rPr lang="en-US" dirty="0"/>
              <a:t>Approaches and Strategies when Considering Policy Change: </a:t>
            </a:r>
            <a:r>
              <a:rPr lang="en-US" dirty="0">
                <a:solidFill>
                  <a:schemeClr val="accent1"/>
                </a:solidFill>
              </a:rPr>
              <a:t>Strategy and Timing Are Everything!!   </a:t>
            </a:r>
            <a:br>
              <a:rPr lang="en-US" dirty="0">
                <a:solidFill>
                  <a:schemeClr val="accent1"/>
                </a:solidFill>
              </a:rPr>
            </a:br>
            <a:br>
              <a:rPr lang="en-US" dirty="0"/>
            </a:br>
            <a:endParaRPr lang="en-US" dirty="0"/>
          </a:p>
        </p:txBody>
      </p:sp>
    </p:spTree>
    <p:extLst>
      <p:ext uri="{BB962C8B-B14F-4D97-AF65-F5344CB8AC3E}">
        <p14:creationId xmlns:p14="http://schemas.microsoft.com/office/powerpoint/2010/main" val="2646328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BCA762-A948-4799-BD00-F9437F4B56E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pic>
        <p:nvPicPr>
          <p:cNvPr id="10" name="Picture 4" descr="Green Note Paper With PATIENCE Message And Push Pin Graphic Illustration.  Stock Photo, Picture And Royalty Free Image. Image 100342645.">
            <a:extLst>
              <a:ext uri="{FF2B5EF4-FFF2-40B4-BE49-F238E27FC236}">
                <a16:creationId xmlns:a16="http://schemas.microsoft.com/office/drawing/2014/main" id="{FD850614-4200-4CEC-A12B-4C71BC9D7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2089792"/>
            <a:ext cx="3074437" cy="252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C2FC3259-E209-467D-9CFE-B132644152C1}"/>
              </a:ext>
            </a:extLst>
          </p:cNvPr>
          <p:cNvSpPr>
            <a:spLocks noGrp="1"/>
          </p:cNvSpPr>
          <p:nvPr>
            <p:ph sz="half" idx="2"/>
          </p:nvPr>
        </p:nvSpPr>
        <p:spPr>
          <a:xfrm>
            <a:off x="587829" y="1581665"/>
            <a:ext cx="6984546" cy="3773862"/>
          </a:xfrm>
        </p:spPr>
        <p:txBody>
          <a:bodyPr>
            <a:normAutofit fontScale="25000" lnSpcReduction="20000"/>
          </a:bodyPr>
          <a:lstStyle/>
          <a:p>
            <a:pPr>
              <a:spcBef>
                <a:spcPts val="0"/>
              </a:spcBef>
            </a:pPr>
            <a:r>
              <a:rPr lang="en-US" sz="8000" dirty="0"/>
              <a:t>Develop list of challenges and possible solutions </a:t>
            </a:r>
          </a:p>
          <a:p>
            <a:r>
              <a:rPr lang="en-US" sz="8000" dirty="0"/>
              <a:t>Throughout process, gather </a:t>
            </a:r>
            <a:r>
              <a:rPr lang="en-US" sz="8000" dirty="0">
                <a:solidFill>
                  <a:schemeClr val="accent1"/>
                </a:solidFill>
              </a:rPr>
              <a:t>input from consumers </a:t>
            </a:r>
            <a:r>
              <a:rPr lang="en-US" sz="8000" dirty="0"/>
              <a:t>and other stakeholders</a:t>
            </a:r>
          </a:p>
          <a:p>
            <a:r>
              <a:rPr lang="en-US" sz="8000" dirty="0"/>
              <a:t>Consider </a:t>
            </a:r>
            <a:r>
              <a:rPr lang="en-US" sz="8000" dirty="0">
                <a:solidFill>
                  <a:schemeClr val="accent1"/>
                </a:solidFill>
              </a:rPr>
              <a:t>policy options</a:t>
            </a:r>
            <a:r>
              <a:rPr lang="en-US" sz="8000" dirty="0"/>
              <a:t>; think through positive outcomes and </a:t>
            </a:r>
            <a:r>
              <a:rPr lang="en-US" sz="8000" dirty="0">
                <a:solidFill>
                  <a:schemeClr val="accent1"/>
                </a:solidFill>
              </a:rPr>
              <a:t>unintended consequences</a:t>
            </a:r>
          </a:p>
          <a:p>
            <a:r>
              <a:rPr lang="en-US" sz="8000" dirty="0"/>
              <a:t>Prepare </a:t>
            </a:r>
            <a:r>
              <a:rPr lang="en-US" sz="8000" dirty="0">
                <a:solidFill>
                  <a:schemeClr val="accent1"/>
                </a:solidFill>
              </a:rPr>
              <a:t>recommendations </a:t>
            </a:r>
            <a:r>
              <a:rPr lang="en-US" sz="8000" dirty="0"/>
              <a:t>including rationales </a:t>
            </a:r>
          </a:p>
          <a:p>
            <a:r>
              <a:rPr lang="en-US" sz="8000" dirty="0"/>
              <a:t>Strategize approach to leadership for next steps – </a:t>
            </a:r>
            <a:r>
              <a:rPr lang="en-US" sz="8000" dirty="0">
                <a:solidFill>
                  <a:schemeClr val="accent1"/>
                </a:solidFill>
              </a:rPr>
              <a:t>consider politics and authority </a:t>
            </a:r>
          </a:p>
          <a:p>
            <a:endParaRPr lang="en-US" dirty="0"/>
          </a:p>
        </p:txBody>
      </p:sp>
      <p:sp>
        <p:nvSpPr>
          <p:cNvPr id="4" name="Slide Number Placeholder 3">
            <a:extLst>
              <a:ext uri="{FF2B5EF4-FFF2-40B4-BE49-F238E27FC236}">
                <a16:creationId xmlns:a16="http://schemas.microsoft.com/office/drawing/2014/main" id="{10D5A4F3-2456-4267-89EF-7F08DA59CDB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5C45EB3-13B6-4C3D-BD9F-53C49D90389A}"/>
              </a:ext>
            </a:extLst>
          </p:cNvPr>
          <p:cNvSpPr>
            <a:spLocks noGrp="1"/>
          </p:cNvSpPr>
          <p:nvPr>
            <p:ph type="title"/>
          </p:nvPr>
        </p:nvSpPr>
        <p:spPr>
          <a:xfrm>
            <a:off x="261257" y="226979"/>
            <a:ext cx="11728580" cy="1058124"/>
          </a:xfrm>
        </p:spPr>
        <p:txBody>
          <a:bodyPr>
            <a:normAutofit fontScale="90000"/>
          </a:bodyPr>
          <a:lstStyle/>
          <a:p>
            <a:r>
              <a:rPr lang="en-US" dirty="0"/>
              <a:t>Approaches and Strategies when Considering Policy Change: </a:t>
            </a:r>
            <a:r>
              <a:rPr lang="en-US" dirty="0">
                <a:solidFill>
                  <a:schemeClr val="accent1"/>
                </a:solidFill>
              </a:rPr>
              <a:t>Strategy and Timing Are Everything!!</a:t>
            </a:r>
            <a:r>
              <a:rPr lang="en-US" sz="900" dirty="0">
                <a:solidFill>
                  <a:srgbClr val="F9FDFF"/>
                </a:solidFill>
              </a:rPr>
              <a:t>2 </a:t>
            </a:r>
            <a:r>
              <a:rPr lang="en-US" sz="900" dirty="0">
                <a:solidFill>
                  <a:schemeClr val="accent1"/>
                </a:solidFill>
              </a:rPr>
              <a:t>  </a:t>
            </a:r>
            <a:br>
              <a:rPr lang="en-US" dirty="0">
                <a:solidFill>
                  <a:schemeClr val="accent1"/>
                </a:solidFill>
              </a:rPr>
            </a:br>
            <a:br>
              <a:rPr lang="en-US" dirty="0"/>
            </a:br>
            <a:endParaRPr lang="en-US" dirty="0"/>
          </a:p>
        </p:txBody>
      </p:sp>
    </p:spTree>
    <p:extLst>
      <p:ext uri="{BB962C8B-B14F-4D97-AF65-F5344CB8AC3E}">
        <p14:creationId xmlns:p14="http://schemas.microsoft.com/office/powerpoint/2010/main" val="14972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410B5-2B3A-40FC-93B7-002305765714}"/>
              </a:ext>
            </a:extLst>
          </p:cNvPr>
          <p:cNvSpPr>
            <a:spLocks noGrp="1"/>
          </p:cNvSpPr>
          <p:nvPr>
            <p:ph type="body" idx="1"/>
          </p:nvPr>
        </p:nvSpPr>
        <p:spPr/>
        <p:txBody>
          <a:bodyPr>
            <a:normAutofit fontScale="77500" lnSpcReduction="20000"/>
          </a:bodyPr>
          <a:lstStyle/>
          <a:p>
            <a:pPr marL="0" indent="0" algn="ctr">
              <a:buNone/>
            </a:pPr>
            <a:r>
              <a:rPr lang="en-US" sz="3200" i="1" dirty="0">
                <a:solidFill>
                  <a:schemeClr val="accent1"/>
                </a:solidFill>
              </a:rPr>
              <a:t>Building and Sustaining High Quality Equitable Inclusive Systems of Services for All Young Children Statewide</a:t>
            </a:r>
          </a:p>
          <a:p>
            <a:pPr marL="0" indent="0" algn="ctr">
              <a:buNone/>
            </a:pPr>
            <a:endParaRPr lang="en-US" sz="3600" dirty="0">
              <a:solidFill>
                <a:srgbClr val="0070C0"/>
              </a:solidFill>
            </a:endParaRPr>
          </a:p>
        </p:txBody>
      </p:sp>
      <p:sp>
        <p:nvSpPr>
          <p:cNvPr id="5" name="Slide Number Placeholder 4">
            <a:extLst>
              <a:ext uri="{FF2B5EF4-FFF2-40B4-BE49-F238E27FC236}">
                <a16:creationId xmlns:a16="http://schemas.microsoft.com/office/drawing/2014/main" id="{87DFD4B0-78BC-44DB-92BA-ED7B141383B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FEA84492-E146-407E-B3A7-47B354F7466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Title 1">
            <a:extLst>
              <a:ext uri="{FF2B5EF4-FFF2-40B4-BE49-F238E27FC236}">
                <a16:creationId xmlns:a16="http://schemas.microsoft.com/office/drawing/2014/main" id="{E3537842-748B-4973-B53D-62940404497C}"/>
              </a:ext>
            </a:extLst>
          </p:cNvPr>
          <p:cNvSpPr>
            <a:spLocks noGrp="1"/>
          </p:cNvSpPr>
          <p:nvPr>
            <p:ph type="title"/>
          </p:nvPr>
        </p:nvSpPr>
        <p:spPr/>
        <p:txBody>
          <a:bodyPr>
            <a:normAutofit/>
          </a:bodyPr>
          <a:lstStyle/>
          <a:p>
            <a:r>
              <a:rPr lang="en-US" dirty="0"/>
              <a:t>Policy Development and Implementation Across Agencies and Programs</a:t>
            </a:r>
          </a:p>
        </p:txBody>
      </p:sp>
    </p:spTree>
    <p:extLst>
      <p:ext uri="{BB962C8B-B14F-4D97-AF65-F5344CB8AC3E}">
        <p14:creationId xmlns:p14="http://schemas.microsoft.com/office/powerpoint/2010/main" val="51943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53013" y="271463"/>
            <a:ext cx="6719887" cy="5641975"/>
          </a:xfrm>
        </p:spPr>
        <p:txBody>
          <a:bodyPr anchor="ctr">
            <a:normAutofit/>
          </a:bodyPr>
          <a:lstStyle/>
          <a:p>
            <a:pPr marL="161925" lvl="1" indent="0">
              <a:buNone/>
            </a:pPr>
            <a:r>
              <a:rPr lang="en-US" sz="2800" dirty="0">
                <a:solidFill>
                  <a:schemeClr val="tx2">
                    <a:lumMod val="75000"/>
                  </a:schemeClr>
                </a:solidFill>
                <a:latin typeface="+mj-lt"/>
                <a:ea typeface="Open Sans" panose="020B0606030504020204" pitchFamily="34" charset="0"/>
                <a:cs typeface="Open Sans" panose="020B0606030504020204" pitchFamily="34" charset="0"/>
              </a:rPr>
              <a:t>It is the Departments’</a:t>
            </a:r>
            <a:r>
              <a:rPr lang="en-US" sz="2800" b="1" dirty="0">
                <a:solidFill>
                  <a:schemeClr val="tx2">
                    <a:lumMod val="75000"/>
                  </a:schemeClr>
                </a:solidFill>
                <a:latin typeface="+mj-lt"/>
                <a:ea typeface="Open Sans" panose="020B0606030504020204" pitchFamily="34" charset="0"/>
                <a:cs typeface="Open Sans" panose="020B0606030504020204" pitchFamily="34" charset="0"/>
              </a:rPr>
              <a:t> </a:t>
            </a:r>
            <a:r>
              <a:rPr lang="en-US" sz="2800" dirty="0">
                <a:solidFill>
                  <a:schemeClr val="tx2">
                    <a:lumMod val="75000"/>
                  </a:schemeClr>
                </a:solidFill>
                <a:latin typeface="+mj-lt"/>
                <a:ea typeface="Open Sans" panose="020B0606030504020204" pitchFamily="34" charset="0"/>
                <a:cs typeface="Open Sans" panose="020B0606030504020204" pitchFamily="34" charset="0"/>
              </a:rPr>
              <a:t>position that all young children with disabilities should have </a:t>
            </a:r>
            <a:r>
              <a:rPr lang="en-US" sz="2800" b="1" dirty="0">
                <a:latin typeface="+mj-lt"/>
                <a:ea typeface="Open Sans" panose="020B0606030504020204" pitchFamily="34" charset="0"/>
                <a:cs typeface="Open Sans" panose="020B0606030504020204" pitchFamily="34" charset="0"/>
              </a:rPr>
              <a:t>access to inclusive high-quality early childhood programs where they are provided with appropriate support in meeting high expectations</a:t>
            </a:r>
          </a:p>
        </p:txBody>
      </p:sp>
      <p:pic>
        <p:nvPicPr>
          <p:cNvPr id="5" name="Picture 4">
            <a:extLst>
              <a:ext uri="{FF2B5EF4-FFF2-40B4-BE49-F238E27FC236}">
                <a16:creationId xmlns:a16="http://schemas.microsoft.com/office/drawing/2014/main" id="{CDABBF62-9A98-4E41-B073-22B1C12758A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4" name="Slide Number Placeholder 3">
            <a:extLst>
              <a:ext uri="{FF2B5EF4-FFF2-40B4-BE49-F238E27FC236}">
                <a16:creationId xmlns:a16="http://schemas.microsoft.com/office/drawing/2014/main" id="{962DF6D7-C5C4-41D5-B550-B9ECE965F2BE}"/>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a:xfrm>
            <a:off x="130629" y="988979"/>
            <a:ext cx="4689022" cy="4068795"/>
          </a:xfrm>
        </p:spPr>
        <p:txBody>
          <a:bodyPr anchor="ctr">
            <a:normAutofit fontScale="90000"/>
          </a:bodyPr>
          <a:lstStyle/>
          <a:p>
            <a:pPr algn="r">
              <a:spcBef>
                <a:spcPts val="0"/>
              </a:spcBef>
              <a:buClr>
                <a:schemeClr val="accent1"/>
              </a:buClr>
              <a:buSzPct val="25000"/>
            </a:pPr>
            <a:r>
              <a:rPr lang="en-US" sz="4800" b="1" dirty="0">
                <a:solidFill>
                  <a:schemeClr val="accent1"/>
                </a:solidFill>
                <a:latin typeface="+mj-lt"/>
                <a:ea typeface="Open Sans"/>
                <a:cs typeface="Open Sans"/>
                <a:sym typeface="Open Sans"/>
              </a:rPr>
              <a:t>ED/HHS Federal Policy Statement on Inclusion of Children with Disabilities in EC Programs</a:t>
            </a:r>
          </a:p>
        </p:txBody>
      </p:sp>
    </p:spTree>
    <p:extLst>
      <p:ext uri="{BB962C8B-B14F-4D97-AF65-F5344CB8AC3E}">
        <p14:creationId xmlns:p14="http://schemas.microsoft.com/office/powerpoint/2010/main" val="334260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18CF03-156F-4B97-878C-D4E0C3E5BB52}"/>
              </a:ext>
            </a:extLst>
          </p:cNvPr>
          <p:cNvSpPr>
            <a:spLocks noGrp="1"/>
          </p:cNvSpPr>
          <p:nvPr>
            <p:ph type="title"/>
          </p:nvPr>
        </p:nvSpPr>
        <p:spPr>
          <a:xfrm>
            <a:off x="587829" y="530691"/>
            <a:ext cx="11005457" cy="914400"/>
          </a:xfrm>
        </p:spPr>
        <p:txBody>
          <a:bodyPr>
            <a:normAutofit/>
          </a:bodyPr>
          <a:lstStyle/>
          <a:p>
            <a:r>
              <a:rPr lang="en-US" sz="800" dirty="0">
                <a:solidFill>
                  <a:schemeClr val="bg2"/>
                </a:solidFill>
              </a:rPr>
              <a:t>Across Agencies</a:t>
            </a:r>
          </a:p>
        </p:txBody>
      </p:sp>
      <p:sp>
        <p:nvSpPr>
          <p:cNvPr id="2" name="Slide Number Placeholder 1">
            <a:extLst>
              <a:ext uri="{FF2B5EF4-FFF2-40B4-BE49-F238E27FC236}">
                <a16:creationId xmlns:a16="http://schemas.microsoft.com/office/drawing/2014/main" id="{EC516D10-EB98-4D52-8FCF-05A43C859782}"/>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7C647E-C3B1-4ED1-8BAD-8F12DB38D02F}" type="slidenum">
              <a:rPr kumimoji="0" 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graphicFrame>
        <p:nvGraphicFramePr>
          <p:cNvPr id="4" name="Diagram 3">
            <a:extLst>
              <a:ext uri="{FF2B5EF4-FFF2-40B4-BE49-F238E27FC236}">
                <a16:creationId xmlns:a16="http://schemas.microsoft.com/office/drawing/2014/main" id="{AE8EB150-FEDB-4C5B-8955-9FFE7EEE724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0087687"/>
              </p:ext>
            </p:extLst>
          </p:nvPr>
        </p:nvGraphicFramePr>
        <p:xfrm>
          <a:off x="2032000" y="4514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8808756-A09B-475B-8048-738DE54D252B}"/>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Tree>
    <p:extLst>
      <p:ext uri="{BB962C8B-B14F-4D97-AF65-F5344CB8AC3E}">
        <p14:creationId xmlns:p14="http://schemas.microsoft.com/office/powerpoint/2010/main" val="3601770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5608948"/>
          </a:xfrm>
        </p:spPr>
        <p:txBody>
          <a:bodyPr anchor="ctr">
            <a:normAutofit fontScale="92500"/>
          </a:bodyPr>
          <a:lstStyle/>
          <a:p>
            <a:pPr eaLnBrk="1" fontAlgn="auto" hangingPunct="1">
              <a:buClr>
                <a:schemeClr val="accent1">
                  <a:lumMod val="75000"/>
                </a:schemeClr>
              </a:buClr>
              <a:buFont typeface="Arial"/>
              <a:buChar char="•"/>
              <a:defRPr/>
            </a:pPr>
            <a:r>
              <a:rPr lang="en-US" altLang="en-US" sz="2400" dirty="0"/>
              <a:t>Enacted under ESSA &amp; administered by HHS/ACF with collaboration of U.S. Department of Education</a:t>
            </a:r>
          </a:p>
          <a:p>
            <a:pPr eaLnBrk="1" fontAlgn="auto" hangingPunct="1">
              <a:buClr>
                <a:schemeClr val="accent1">
                  <a:lumMod val="75000"/>
                </a:schemeClr>
              </a:buClr>
              <a:buFont typeface="Arial"/>
              <a:buChar char="•"/>
              <a:defRPr/>
            </a:pPr>
            <a:r>
              <a:rPr lang="en-US" sz="2400" dirty="0"/>
              <a:t>Designed to fund states to conduct a comprehensive statewide birth through five needs assessment followed by in-depth strategic planning </a:t>
            </a:r>
          </a:p>
          <a:p>
            <a:r>
              <a:rPr lang="en-US" sz="2400" dirty="0"/>
              <a:t>In FY2019, 46 States/Territories received a PDG B-5 Initial Grant Award.</a:t>
            </a:r>
          </a:p>
          <a:p>
            <a:r>
              <a:rPr lang="en-US" sz="2400" dirty="0"/>
              <a:t>In FY2020, 6 additional States/Territories received a PDG B-5 Initial Grant Award and 23 states were awarded 3-year PDG B-5 Renewal Grants. </a:t>
            </a:r>
          </a:p>
          <a:p>
            <a:r>
              <a:rPr lang="en-US" altLang="en-US" sz="2400" dirty="0">
                <a:solidFill>
                  <a:schemeClr val="tx2">
                    <a:lumMod val="50000"/>
                    <a:lumOff val="50000"/>
                  </a:schemeClr>
                </a:solidFill>
                <a:hlinkClick r:id="rId3">
                  <a:extLst>
                    <a:ext uri="{A12FA001-AC4F-418D-AE19-62706E023703}">
                      <ahyp:hlinkClr xmlns:ahyp="http://schemas.microsoft.com/office/drawing/2018/hyperlinkcolor" val="tx"/>
                    </a:ext>
                  </a:extLst>
                </a:hlinkClick>
              </a:rPr>
              <a:t>https://www.acf.hhs.gov/ecd/early-learning/preschool-development-grants</a:t>
            </a:r>
            <a:endParaRPr lang="en-US" altLang="en-US" sz="2400" dirty="0">
              <a:solidFill>
                <a:schemeClr val="tx2">
                  <a:lumMod val="50000"/>
                  <a:lumOff val="50000"/>
                </a:schemeClr>
              </a:solidFill>
            </a:endParaRPr>
          </a:p>
        </p:txBody>
      </p:sp>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2" y="1673352"/>
            <a:ext cx="4253103" cy="3624930"/>
          </a:xfrm>
        </p:spPr>
        <p:txBody>
          <a:bodyPr>
            <a:normAutofit/>
          </a:bodyPr>
          <a:lstStyle/>
          <a:p>
            <a:pPr algn="r"/>
            <a:r>
              <a:rPr lang="en-US" sz="4800" b="1" dirty="0">
                <a:solidFill>
                  <a:schemeClr val="accent1"/>
                </a:solidFill>
              </a:rPr>
              <a:t>Preschool Development B-5 Grants</a:t>
            </a:r>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Tree>
    <p:extLst>
      <p:ext uri="{BB962C8B-B14F-4D97-AF65-F5344CB8AC3E}">
        <p14:creationId xmlns:p14="http://schemas.microsoft.com/office/powerpoint/2010/main" val="9143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5608948"/>
          </a:xfrm>
        </p:spPr>
        <p:txBody>
          <a:bodyPr anchor="ctr">
            <a:normAutofit/>
          </a:bodyPr>
          <a:lstStyle/>
          <a:p>
            <a:pPr>
              <a:spcBef>
                <a:spcPts val="0"/>
              </a:spcBef>
            </a:pPr>
            <a:r>
              <a:rPr lang="en-US" sz="2400" dirty="0"/>
              <a:t>Using Title I funds for preschool is a local decision down to birth.</a:t>
            </a:r>
          </a:p>
          <a:p>
            <a:pPr>
              <a:buClr>
                <a:schemeClr val="accent1"/>
              </a:buClr>
            </a:pPr>
            <a:r>
              <a:rPr lang="en-US" sz="2400" dirty="0"/>
              <a:t>LEAs/schools who provide early childhood programming in schoolwide model, are required to </a:t>
            </a:r>
            <a:r>
              <a:rPr lang="en-US" sz="2400" b="1" dirty="0"/>
              <a:t>create interagency agreements </a:t>
            </a:r>
            <a:r>
              <a:rPr lang="en-US" sz="2400" dirty="0"/>
              <a:t>with Head Start agencies.</a:t>
            </a:r>
          </a:p>
          <a:p>
            <a:pPr>
              <a:buClr>
                <a:schemeClr val="accent1"/>
              </a:buCl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State Plans must reflect how the state will provide:</a:t>
            </a:r>
          </a:p>
          <a:p>
            <a:pPr marR="0" lvl="1" algn="l" defTabSz="914400" rtl="0" eaLnBrk="1" fontAlgn="auto" latinLnBrk="0" hangingPunct="1">
              <a:lnSpc>
                <a:spcPct val="100000"/>
              </a:lnSpc>
              <a:spcBef>
                <a:spcPts val="60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Assistance to LEAs/schools using Title I funds for early childhood education</a:t>
            </a:r>
          </a:p>
          <a:p>
            <a:pPr marR="0" lvl="1" algn="l" defTabSz="914400" rtl="0" eaLnBrk="1" fontAlgn="auto" latinLnBrk="0" hangingPunct="1">
              <a:lnSpc>
                <a:spcPct val="100000"/>
              </a:lnSpc>
              <a:spcBef>
                <a:spcPts val="60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Information on family engagement and child development to early childhood and K-12 teachers and principals</a:t>
            </a:r>
            <a:endParaRPr lang="en-US" sz="2800" dirty="0"/>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2" y="1673352"/>
            <a:ext cx="4272153" cy="3624930"/>
          </a:xfrm>
        </p:spPr>
        <p:txBody>
          <a:bodyPr>
            <a:normAutofit/>
          </a:bodyPr>
          <a:lstStyle/>
          <a:p>
            <a:pPr algn="r"/>
            <a:r>
              <a:rPr lang="en-US" sz="4800" b="1" dirty="0">
                <a:solidFill>
                  <a:schemeClr val="accent1"/>
                </a:solidFill>
              </a:rPr>
              <a:t>Title I LEA Requirements</a:t>
            </a:r>
          </a:p>
        </p:txBody>
      </p:sp>
    </p:spTree>
    <p:extLst>
      <p:ext uri="{BB962C8B-B14F-4D97-AF65-F5344CB8AC3E}">
        <p14:creationId xmlns:p14="http://schemas.microsoft.com/office/powerpoint/2010/main" val="2675213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4987196"/>
          </a:xfrm>
        </p:spPr>
        <p:txBody>
          <a:bodyPr anchor="ctr">
            <a:normAutofit/>
          </a:bodyPr>
          <a:lstStyle/>
          <a:p>
            <a:pPr>
              <a:lnSpc>
                <a:spcPct val="100000"/>
              </a:lnSpc>
              <a:spcBef>
                <a:spcPts val="600"/>
              </a:spcBef>
              <a:buClrTx/>
              <a:buSzTx/>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State report cards include number and percentage of children enrolled in preschool programs</a:t>
            </a:r>
          </a:p>
          <a:p>
            <a:pPr>
              <a:lnSpc>
                <a:spcPct val="100000"/>
              </a:lnSpc>
              <a:spcBef>
                <a:spcPts val="600"/>
              </a:spcBef>
              <a:buClrTx/>
              <a:buSzTx/>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LEAs describe if and how the LEA will use Title I funds to provide early childhood education. </a:t>
            </a:r>
          </a:p>
          <a:p>
            <a:pPr>
              <a:lnSpc>
                <a:spcPct val="100000"/>
              </a:lnSpc>
              <a:spcBef>
                <a:spcPts val="600"/>
              </a:spcBef>
              <a:buClrTx/>
              <a:buSzTx/>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Must describe how they will support, coordinate, and integrate services with early childhood education programs, including transition to kindergarten.</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3" y="1673352"/>
            <a:ext cx="3614928" cy="3624930"/>
          </a:xfrm>
        </p:spPr>
        <p:txBody>
          <a:bodyPr>
            <a:normAutofit/>
          </a:bodyPr>
          <a:lstStyle/>
          <a:p>
            <a:pPr algn="r"/>
            <a:r>
              <a:rPr lang="en-US" sz="4800" b="1" dirty="0">
                <a:solidFill>
                  <a:schemeClr val="accent1"/>
                </a:solidFill>
              </a:rPr>
              <a:t>State and LEA Plans</a:t>
            </a:r>
          </a:p>
        </p:txBody>
      </p:sp>
    </p:spTree>
    <p:extLst>
      <p:ext uri="{BB962C8B-B14F-4D97-AF65-F5344CB8AC3E}">
        <p14:creationId xmlns:p14="http://schemas.microsoft.com/office/powerpoint/2010/main" val="364126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493683" y="161956"/>
            <a:ext cx="7269376" cy="5608948"/>
          </a:xfrm>
        </p:spPr>
        <p:txBody>
          <a:bodyPr anchor="ctr">
            <a:normAutofit/>
          </a:bodyPr>
          <a:lstStyle/>
          <a:p>
            <a:r>
              <a:rPr lang="en-US" sz="2800" dirty="0"/>
              <a:t>Ensure full participation in program services and activities for children with IFSPs and IEPs§1302.60 </a:t>
            </a:r>
          </a:p>
          <a:p>
            <a:r>
              <a:rPr lang="en-US" sz="2800" dirty="0"/>
              <a:t>Provide additional services for children §1302.61 </a:t>
            </a:r>
          </a:p>
          <a:p>
            <a:pPr lvl="1"/>
            <a:r>
              <a:rPr lang="en-US" sz="2800" dirty="0"/>
              <a:t>Additional services for children with disabilities.</a:t>
            </a:r>
          </a:p>
          <a:p>
            <a:pPr lvl="1"/>
            <a:r>
              <a:rPr lang="en-US" sz="2800" dirty="0"/>
              <a:t>Services during IDEA eligibility determination.</a:t>
            </a:r>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2" y="1673352"/>
            <a:ext cx="3548253" cy="3624930"/>
          </a:xfrm>
        </p:spPr>
        <p:txBody>
          <a:bodyPr>
            <a:normAutofit fontScale="90000"/>
          </a:bodyPr>
          <a:lstStyle/>
          <a:p>
            <a:pPr algn="r"/>
            <a:r>
              <a:rPr lang="en-US" sz="4800" b="1" dirty="0">
                <a:solidFill>
                  <a:schemeClr val="accent1"/>
                </a:solidFill>
              </a:rPr>
              <a:t>Applicable Head Start Program Performance Standards (HSPPS)</a:t>
            </a:r>
          </a:p>
        </p:txBody>
      </p:sp>
    </p:spTree>
    <p:extLst>
      <p:ext uri="{BB962C8B-B14F-4D97-AF65-F5344CB8AC3E}">
        <p14:creationId xmlns:p14="http://schemas.microsoft.com/office/powerpoint/2010/main" val="4060196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5608948"/>
          </a:xfrm>
        </p:spPr>
        <p:txBody>
          <a:bodyPr anchor="ctr">
            <a:normAutofit/>
          </a:bodyPr>
          <a:lstStyle/>
          <a:p>
            <a:pPr marL="600075" lvl="1" indent="-257175">
              <a:buClr>
                <a:srgbClr val="0F6523"/>
              </a:buClr>
            </a:pPr>
            <a:r>
              <a:rPr lang="en-US" sz="2400" b="1" dirty="0"/>
              <a:t>Provide supports </a:t>
            </a:r>
            <a:r>
              <a:rPr lang="en-US" sz="2400" dirty="0"/>
              <a:t>for children with significant delays </a:t>
            </a:r>
            <a:r>
              <a:rPr lang="en-US" sz="2400" u="sng" dirty="0"/>
              <a:t>who are not eligible</a:t>
            </a:r>
            <a:r>
              <a:rPr lang="en-US" sz="2400" dirty="0"/>
              <a:t> for IDEA (1302 Subpart C)</a:t>
            </a:r>
          </a:p>
          <a:p>
            <a:pPr marL="600075" lvl="1" indent="-257175">
              <a:buClr>
                <a:srgbClr val="0F6523"/>
              </a:buClr>
            </a:pPr>
            <a:r>
              <a:rPr lang="en-US" sz="2400" dirty="0"/>
              <a:t>Recognizing the </a:t>
            </a:r>
            <a:r>
              <a:rPr lang="en-US" sz="2400" b="1" dirty="0"/>
              <a:t>parents’ role </a:t>
            </a:r>
            <a:r>
              <a:rPr lang="en-US" sz="2400" dirty="0"/>
              <a:t>in the IFSP or IEP process, and preparing parents to advocate for their children (1302 Subpart C)</a:t>
            </a:r>
          </a:p>
          <a:p>
            <a:pPr marL="600075" lvl="1" indent="-257175">
              <a:buClr>
                <a:srgbClr val="0F6523"/>
              </a:buClr>
            </a:pPr>
            <a:r>
              <a:rPr lang="en-US" sz="2400" dirty="0"/>
              <a:t>Provide </a:t>
            </a:r>
            <a:r>
              <a:rPr lang="en-US" sz="2400" b="1" dirty="0"/>
              <a:t>transition services </a:t>
            </a:r>
            <a:r>
              <a:rPr lang="en-US" sz="2400" dirty="0"/>
              <a:t>to support children with disabilities and their families as they prepare to leave the program. (1302 Subpart G) </a:t>
            </a:r>
            <a:endParaRPr lang="en-US" sz="2000" dirty="0"/>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2" y="1673352"/>
            <a:ext cx="3548253" cy="3624930"/>
          </a:xfrm>
        </p:spPr>
        <p:txBody>
          <a:bodyPr>
            <a:normAutofit/>
          </a:bodyPr>
          <a:lstStyle/>
          <a:p>
            <a:pPr algn="r"/>
            <a:r>
              <a:rPr lang="en-US" sz="4800" b="1" dirty="0">
                <a:solidFill>
                  <a:schemeClr val="accent1"/>
                </a:solidFill>
              </a:rPr>
              <a:t>Head Start Program</a:t>
            </a:r>
          </a:p>
        </p:txBody>
      </p:sp>
    </p:spTree>
    <p:extLst>
      <p:ext uri="{BB962C8B-B14F-4D97-AF65-F5344CB8AC3E}">
        <p14:creationId xmlns:p14="http://schemas.microsoft.com/office/powerpoint/2010/main" val="419337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6F49-F55D-403A-AFA1-1744AF459EAD}"/>
              </a:ext>
            </a:extLst>
          </p:cNvPr>
          <p:cNvSpPr>
            <a:spLocks noGrp="1"/>
          </p:cNvSpPr>
          <p:nvPr>
            <p:ph type="title"/>
          </p:nvPr>
        </p:nvSpPr>
        <p:spPr>
          <a:xfrm>
            <a:off x="447869" y="320287"/>
            <a:ext cx="11005457" cy="914400"/>
          </a:xfrm>
        </p:spPr>
        <p:txBody>
          <a:bodyPr>
            <a:normAutofit/>
          </a:bodyPr>
          <a:lstStyle/>
          <a:p>
            <a:pPr algn="l"/>
            <a:r>
              <a:rPr lang="en-US" dirty="0">
                <a:solidFill>
                  <a:schemeClr val="bg2"/>
                </a:solidFill>
              </a:rPr>
              <a:t>Quote</a:t>
            </a:r>
          </a:p>
        </p:txBody>
      </p:sp>
      <p:sp>
        <p:nvSpPr>
          <p:cNvPr id="4" name="Slide Number Placeholder 3">
            <a:extLst>
              <a:ext uri="{FF2B5EF4-FFF2-40B4-BE49-F238E27FC236}">
                <a16:creationId xmlns:a16="http://schemas.microsoft.com/office/drawing/2014/main" id="{80F5D700-2A31-4761-AFA6-3F69A2CBD8A9}"/>
              </a:ext>
            </a:extLst>
          </p:cNvPr>
          <p:cNvSpPr>
            <a:spLocks noGrp="1"/>
          </p:cNvSpPr>
          <p:nvPr>
            <p:ph type="sldNum" sz="quarter" idx="4"/>
          </p:nvPr>
        </p:nvSpPr>
        <p:spPr/>
        <p:txBody>
          <a:bodyPr/>
          <a:lstStyle/>
          <a:p>
            <a:fld id="{E903AE69-0BF7-499C-A9ED-337C27790B9F}" type="slidenum">
              <a:rPr lang="en-US" smtClean="0"/>
              <a:t>4</a:t>
            </a:fld>
            <a:endParaRPr lang="en-US" dirty="0"/>
          </a:p>
        </p:txBody>
      </p:sp>
      <p:sp>
        <p:nvSpPr>
          <p:cNvPr id="3" name="Title 1">
            <a:extLst>
              <a:ext uri="{FF2B5EF4-FFF2-40B4-BE49-F238E27FC236}">
                <a16:creationId xmlns:a16="http://schemas.microsoft.com/office/drawing/2014/main" id="{B1B9EE21-612D-469E-8906-FA4FE6BF0A15}"/>
              </a:ext>
            </a:extLst>
          </p:cNvPr>
          <p:cNvSpPr txBox="1">
            <a:spLocks/>
          </p:cNvSpPr>
          <p:nvPr/>
        </p:nvSpPr>
        <p:spPr>
          <a:xfrm>
            <a:off x="1168841" y="1339785"/>
            <a:ext cx="9016779" cy="31129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“The law never </a:t>
            </a:r>
            <a:r>
              <a:rPr lang="en-US" sz="4000" i="1" dirty="0"/>
              <a:t>is.</a:t>
            </a:r>
            <a:br>
              <a:rPr lang="en-US" sz="4000" dirty="0"/>
            </a:br>
            <a:r>
              <a:rPr lang="en-US" sz="4000" dirty="0"/>
              <a:t>The law is always </a:t>
            </a:r>
            <a:r>
              <a:rPr lang="en-US" sz="4000" i="1" dirty="0"/>
              <a:t>about</a:t>
            </a:r>
            <a:r>
              <a:rPr lang="en-US" sz="4000" dirty="0"/>
              <a:t> </a:t>
            </a:r>
            <a:r>
              <a:rPr lang="en-US" sz="4000" i="1" dirty="0"/>
              <a:t>to be.</a:t>
            </a:r>
            <a:r>
              <a:rPr lang="en-US" sz="4000" dirty="0"/>
              <a:t>”</a:t>
            </a:r>
          </a:p>
          <a:p>
            <a:pPr algn="l"/>
            <a:endParaRPr lang="en-US" sz="4000" dirty="0"/>
          </a:p>
          <a:p>
            <a:pPr algn="r"/>
            <a:r>
              <a:rPr lang="en-US" sz="2400" i="1" dirty="0"/>
              <a:t>- Benjamin Cardozo</a:t>
            </a:r>
          </a:p>
          <a:p>
            <a:pPr algn="r"/>
            <a:r>
              <a:rPr lang="en-US" sz="2400" i="1" dirty="0"/>
              <a:t>  U.S. Supreme Court Justice</a:t>
            </a:r>
          </a:p>
        </p:txBody>
      </p:sp>
    </p:spTree>
    <p:extLst>
      <p:ext uri="{BB962C8B-B14F-4D97-AF65-F5344CB8AC3E}">
        <p14:creationId xmlns:p14="http://schemas.microsoft.com/office/powerpoint/2010/main" val="2777458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5608948"/>
          </a:xfrm>
        </p:spPr>
        <p:txBody>
          <a:bodyPr anchor="ctr">
            <a:normAutofit/>
          </a:bodyPr>
          <a:lstStyle/>
          <a:p>
            <a:pPr marL="457200" lvl="1" indent="-342900"/>
            <a:r>
              <a:rPr lang="en-US" sz="2800" b="1" dirty="0"/>
              <a:t>Coordination and collaboration </a:t>
            </a:r>
            <a:r>
              <a:rPr lang="en-US" sz="2800" dirty="0"/>
              <a:t>with local agencies responsible for implementing IDEA, Part B (preschool) and Part C (infant and toddler) services to ensure appropriate referral, evaluation, service delivery and transition. (1302 Subpart J)</a:t>
            </a:r>
          </a:p>
          <a:p>
            <a:pPr marL="1000125" lvl="2" indent="-257175">
              <a:buClr>
                <a:srgbClr val="0F6523"/>
              </a:buClr>
            </a:pPr>
            <a:r>
              <a:rPr lang="en-US" sz="2400" dirty="0"/>
              <a:t>Make Referrals to IDEA for Full Evaluations</a:t>
            </a:r>
          </a:p>
          <a:p>
            <a:pPr marL="1000125" lvl="2" indent="-257175">
              <a:buClr>
                <a:srgbClr val="0F6523"/>
              </a:buClr>
            </a:pPr>
            <a:r>
              <a:rPr lang="en-US" sz="2400" dirty="0"/>
              <a:t>Coordinate on Evaluations</a:t>
            </a:r>
          </a:p>
          <a:p>
            <a:pPr marL="1000125" lvl="2" indent="-257175">
              <a:buClr>
                <a:srgbClr val="0F6523"/>
              </a:buClr>
            </a:pPr>
            <a:r>
              <a:rPr lang="en-US" sz="2400" dirty="0"/>
              <a:t>Service Delivery</a:t>
            </a:r>
            <a:endParaRPr lang="en-US" sz="4000" dirty="0"/>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3" name="Title 2"/>
          <p:cNvSpPr>
            <a:spLocks noGrp="1"/>
          </p:cNvSpPr>
          <p:nvPr>
            <p:ph type="title"/>
          </p:nvPr>
        </p:nvSpPr>
        <p:spPr>
          <a:xfrm>
            <a:off x="118872" y="1673352"/>
            <a:ext cx="3548253" cy="3624930"/>
          </a:xfrm>
        </p:spPr>
        <p:txBody>
          <a:bodyPr>
            <a:normAutofit/>
          </a:bodyPr>
          <a:lstStyle/>
          <a:p>
            <a:pPr algn="r"/>
            <a:r>
              <a:rPr lang="en-US" sz="4800" b="1" dirty="0">
                <a:solidFill>
                  <a:schemeClr val="accent1"/>
                </a:solidFill>
              </a:rPr>
              <a:t>Head Start Program</a:t>
            </a:r>
            <a:br>
              <a:rPr lang="en-US" sz="4800" b="1" dirty="0">
                <a:solidFill>
                  <a:schemeClr val="accent1"/>
                </a:solidFill>
              </a:rPr>
            </a:br>
            <a:r>
              <a:rPr lang="en-US" sz="4800" b="1" dirty="0">
                <a:solidFill>
                  <a:schemeClr val="bg2"/>
                </a:solidFill>
              </a:rPr>
              <a:t>2</a:t>
            </a:r>
          </a:p>
        </p:txBody>
      </p:sp>
    </p:spTree>
    <p:extLst>
      <p:ext uri="{BB962C8B-B14F-4D97-AF65-F5344CB8AC3E}">
        <p14:creationId xmlns:p14="http://schemas.microsoft.com/office/powerpoint/2010/main" val="3613298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80118" y="311086"/>
            <a:ext cx="7269376" cy="5608948"/>
          </a:xfrm>
        </p:spPr>
        <p:txBody>
          <a:bodyPr anchor="ctr">
            <a:normAutofit/>
          </a:bodyPr>
          <a:lstStyle/>
          <a:p>
            <a:pPr marL="114300" indent="0">
              <a:buNone/>
            </a:pPr>
            <a:r>
              <a:rPr lang="en-US" sz="2400" dirty="0"/>
              <a:t>The CCDBG Act of 2014 requires that States:</a:t>
            </a:r>
          </a:p>
          <a:p>
            <a:pPr lvl="1"/>
            <a:r>
              <a:rPr lang="en-US" sz="2400" dirty="0"/>
              <a:t>Develop strategies for </a:t>
            </a:r>
            <a:r>
              <a:rPr lang="en-US" sz="2400" b="1" dirty="0"/>
              <a:t>increasing the supply and quality </a:t>
            </a:r>
            <a:r>
              <a:rPr lang="en-US" sz="2400" dirty="0"/>
              <a:t>of childcare services for children with disabilities; </a:t>
            </a:r>
          </a:p>
          <a:p>
            <a:pPr lvl="1"/>
            <a:r>
              <a:rPr lang="en-US" sz="2400" dirty="0"/>
              <a:t>Provide information about the </a:t>
            </a:r>
            <a:r>
              <a:rPr lang="en-US" sz="2400" b="1" dirty="0"/>
              <a:t>availability of the full diversity of child services</a:t>
            </a:r>
            <a:r>
              <a:rPr lang="en-US" sz="2400" dirty="0"/>
              <a:t> that will promote informed child care choices and that concerns programs carried out under Part B section 619 and part C of the </a:t>
            </a:r>
            <a:r>
              <a:rPr lang="en-US" sz="2400" b="1" dirty="0"/>
              <a:t>IDEA;</a:t>
            </a:r>
          </a:p>
          <a:p>
            <a:pPr lvl="1"/>
            <a:r>
              <a:rPr lang="en-US" sz="2400" dirty="0"/>
              <a:t>Provide information on </a:t>
            </a:r>
            <a:r>
              <a:rPr lang="en-US" sz="2400" b="1" dirty="0"/>
              <a:t>developmental screenings including Part B section 619 and part C of the IDEA; and</a:t>
            </a:r>
          </a:p>
        </p:txBody>
      </p:sp>
      <p:sp>
        <p:nvSpPr>
          <p:cNvPr id="2" name="Slide Number Placeholder 1">
            <a:extLst>
              <a:ext uri="{FF2B5EF4-FFF2-40B4-BE49-F238E27FC236}">
                <a16:creationId xmlns:a16="http://schemas.microsoft.com/office/drawing/2014/main" id="{9A8749F5-E375-492E-98B9-9240BAD37C5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pic>
        <p:nvPicPr>
          <p:cNvPr id="5" name="Picture 4">
            <a:extLst>
              <a:ext uri="{FF2B5EF4-FFF2-40B4-BE49-F238E27FC236}">
                <a16:creationId xmlns:a16="http://schemas.microsoft.com/office/drawing/2014/main" id="{E8A2AB12-6B62-4643-B589-55335E36682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3" name="Title 2"/>
          <p:cNvSpPr>
            <a:spLocks noGrp="1"/>
          </p:cNvSpPr>
          <p:nvPr>
            <p:ph type="title"/>
          </p:nvPr>
        </p:nvSpPr>
        <p:spPr>
          <a:xfrm>
            <a:off x="118873" y="1673352"/>
            <a:ext cx="3957828" cy="3624930"/>
          </a:xfrm>
        </p:spPr>
        <p:txBody>
          <a:bodyPr>
            <a:normAutofit/>
          </a:bodyPr>
          <a:lstStyle/>
          <a:p>
            <a:pPr algn="r"/>
            <a:r>
              <a:rPr lang="en-US" sz="4800" b="1" dirty="0">
                <a:solidFill>
                  <a:schemeClr val="accent1"/>
                </a:solidFill>
              </a:rPr>
              <a:t>Child Care Block Grant Federal Law</a:t>
            </a:r>
          </a:p>
        </p:txBody>
      </p:sp>
    </p:spTree>
    <p:extLst>
      <p:ext uri="{BB962C8B-B14F-4D97-AF65-F5344CB8AC3E}">
        <p14:creationId xmlns:p14="http://schemas.microsoft.com/office/powerpoint/2010/main" val="3188019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325219" y="427884"/>
            <a:ext cx="7666755" cy="5344265"/>
          </a:xfrm>
        </p:spPr>
        <p:txBody>
          <a:bodyPr>
            <a:noAutofit/>
          </a:bodyPr>
          <a:lstStyle/>
          <a:p>
            <a:pPr marL="1036637" lvl="1" indent="-342900"/>
            <a:r>
              <a:rPr lang="en-US" sz="2400" dirty="0">
                <a:latin typeface="Arial" panose="020B0604020202020204" pitchFamily="34" charset="0"/>
                <a:cs typeface="Arial" panose="020B0604020202020204" pitchFamily="34" charset="0"/>
              </a:rPr>
              <a:t>Provide </a:t>
            </a:r>
            <a:r>
              <a:rPr lang="en-US" sz="2400" b="1" dirty="0">
                <a:latin typeface="Arial" panose="020B0604020202020204" pitchFamily="34" charset="0"/>
                <a:cs typeface="Arial" panose="020B0604020202020204" pitchFamily="34" charset="0"/>
              </a:rPr>
              <a:t>training and professional development </a:t>
            </a:r>
            <a:r>
              <a:rPr lang="en-US" sz="2400" dirty="0">
                <a:latin typeface="Arial" panose="020B0604020202020204" pitchFamily="34" charset="0"/>
                <a:cs typeface="Arial" panose="020B0604020202020204" pitchFamily="34" charset="0"/>
              </a:rPr>
              <a:t>appropriate for a population of children that includes </a:t>
            </a:r>
            <a:r>
              <a:rPr lang="en-US" sz="2400" b="1" dirty="0">
                <a:latin typeface="Arial" panose="020B0604020202020204" pitchFamily="34" charset="0"/>
                <a:cs typeface="Arial" panose="020B0604020202020204" pitchFamily="34" charset="0"/>
              </a:rPr>
              <a:t>children with disabilities</a:t>
            </a:r>
          </a:p>
          <a:p>
            <a:pPr marL="1036637" lvl="1" indent="-342900"/>
            <a:r>
              <a:rPr lang="en-US" sz="2400" dirty="0">
                <a:latin typeface="Arial" panose="020B0604020202020204" pitchFamily="34" charset="0"/>
                <a:cs typeface="Arial" panose="020B0604020202020204" pitchFamily="34" charset="0"/>
              </a:rPr>
              <a:t>Promote and expand childcare providers’ </a:t>
            </a:r>
            <a:r>
              <a:rPr lang="en-US" sz="2400" b="1" dirty="0">
                <a:latin typeface="Arial" panose="020B0604020202020204" pitchFamily="34" charset="0"/>
                <a:cs typeface="Arial" panose="020B0604020202020204" pitchFamily="34" charset="0"/>
              </a:rPr>
              <a:t>ability to provide developmentally appropriate services</a:t>
            </a:r>
            <a:r>
              <a:rPr lang="en-US" sz="2400" dirty="0">
                <a:latin typeface="Arial" panose="020B0604020202020204" pitchFamily="34" charset="0"/>
                <a:cs typeface="Arial" panose="020B0604020202020204" pitchFamily="34" charset="0"/>
              </a:rPr>
              <a:t> for </a:t>
            </a:r>
            <a:r>
              <a:rPr lang="en-US" sz="2400" b="1" dirty="0">
                <a:latin typeface="Arial" panose="020B0604020202020204" pitchFamily="34" charset="0"/>
                <a:cs typeface="Arial" panose="020B0604020202020204" pitchFamily="34" charset="0"/>
              </a:rPr>
              <a:t>infants and toddlers </a:t>
            </a:r>
            <a:r>
              <a:rPr lang="en-US" sz="2400" dirty="0">
                <a:latin typeface="Arial" panose="020B0604020202020204" pitchFamily="34" charset="0"/>
                <a:cs typeface="Arial" panose="020B0604020202020204" pitchFamily="34" charset="0"/>
              </a:rPr>
              <a:t>through training and professional development; coaching and technical assistance and improved coordination with early intervention specialists who provide services for infants and toddlers with disabilities </a:t>
            </a:r>
          </a:p>
          <a:p>
            <a:pPr marL="1036637" lvl="1" indent="-342900"/>
            <a:endParaRPr lang="en-US" sz="2400" dirty="0">
              <a:latin typeface="Arial" panose="020B0604020202020204" pitchFamily="34" charset="0"/>
              <a:cs typeface="Arial" panose="020B0604020202020204" pitchFamily="34" charset="0"/>
            </a:endParaRPr>
          </a:p>
          <a:p>
            <a:pPr marL="1036637" lvl="1" indent="-342900"/>
            <a:endParaRPr lang="en-US" sz="2400" dirty="0">
              <a:latin typeface="Arial" panose="020B0604020202020204" pitchFamily="34" charset="0"/>
              <a:cs typeface="Arial" panose="020B0604020202020204" pitchFamily="34" charset="0"/>
            </a:endParaRPr>
          </a:p>
          <a:p>
            <a:pPr marL="457200" indent="-457200"/>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C7C29FC-18DA-4DF1-8882-AA551FB2BFC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3" name="Slide Number Placeholder 2">
            <a:extLst>
              <a:ext uri="{FF2B5EF4-FFF2-40B4-BE49-F238E27FC236}">
                <a16:creationId xmlns:a16="http://schemas.microsoft.com/office/drawing/2014/main" id="{9C08F714-102E-4A9D-BA8B-BC5F6C5B1684}"/>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2" name="Title 1"/>
          <p:cNvSpPr>
            <a:spLocks noGrp="1"/>
          </p:cNvSpPr>
          <p:nvPr>
            <p:ph type="title"/>
          </p:nvPr>
        </p:nvSpPr>
        <p:spPr>
          <a:xfrm>
            <a:off x="122271" y="1673290"/>
            <a:ext cx="4006669" cy="3209794"/>
          </a:xfrm>
        </p:spPr>
        <p:txBody>
          <a:bodyPr anchor="t">
            <a:normAutofit/>
          </a:bodyPr>
          <a:lstStyle/>
          <a:p>
            <a:pPr algn="r"/>
            <a:r>
              <a:rPr lang="en-US" sz="4800" b="1" dirty="0">
                <a:solidFill>
                  <a:schemeClr val="accent1"/>
                </a:solidFill>
                <a:ea typeface="MS PGothic" pitchFamily="34" charset="-128"/>
                <a:cs typeface="ＭＳ Ｐゴシック" charset="0"/>
                <a:sym typeface="Open Sans"/>
              </a:rPr>
              <a:t>Child Care Block Grant Federal Law </a:t>
            </a:r>
            <a:br>
              <a:rPr lang="en-US" sz="4800" b="1" dirty="0">
                <a:solidFill>
                  <a:schemeClr val="accent1"/>
                </a:solidFill>
                <a:ea typeface="MS PGothic" pitchFamily="34" charset="-128"/>
                <a:cs typeface="ＭＳ Ｐゴシック" charset="0"/>
                <a:sym typeface="Open Sans"/>
              </a:rPr>
            </a:br>
            <a:r>
              <a:rPr lang="en-US" sz="4800" b="1" dirty="0">
                <a:solidFill>
                  <a:schemeClr val="bg2"/>
                </a:solidFill>
                <a:ea typeface="MS PGothic" pitchFamily="34" charset="-128"/>
                <a:cs typeface="ＭＳ Ｐゴシック" charset="0"/>
                <a:sym typeface="Open Sans"/>
              </a:rPr>
              <a:t>2</a:t>
            </a:r>
            <a:endParaRPr lang="en-US" sz="4800" b="1" dirty="0">
              <a:solidFill>
                <a:schemeClr val="bg2"/>
              </a:solidFill>
            </a:endParaRPr>
          </a:p>
        </p:txBody>
      </p:sp>
    </p:spTree>
    <p:extLst>
      <p:ext uri="{BB962C8B-B14F-4D97-AF65-F5344CB8AC3E}">
        <p14:creationId xmlns:p14="http://schemas.microsoft.com/office/powerpoint/2010/main" val="345897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sz="half" idx="1"/>
          </p:nvPr>
        </p:nvSpPr>
        <p:spPr>
          <a:xfrm>
            <a:off x="3817856" y="459396"/>
            <a:ext cx="8052575" cy="5069972"/>
          </a:xfrm>
        </p:spPr>
        <p:txBody>
          <a:bodyPr anchor="b">
            <a:normAutofit fontScale="85000" lnSpcReduction="10000"/>
          </a:bodyPr>
          <a:lstStyle/>
          <a:p>
            <a:pPr eaLnBrk="1" hangingPunct="1">
              <a:buFont typeface="Wingdings" panose="05000000000000000000" pitchFamily="2" charset="2"/>
              <a:buNone/>
            </a:pPr>
            <a:r>
              <a:rPr lang="en-US" altLang="en-US" sz="4000" dirty="0"/>
              <a:t>“No otherwise qualified individual with a disability in the United States…shall, solely by reason of her or his disability, be excluded from the participation in, be denied the benefits of, or be subjected to discrimination under any program or activity receiving Federal financial assistance…”</a:t>
            </a:r>
            <a:endParaRPr lang="en-US" altLang="en-US" sz="3200" dirty="0"/>
          </a:p>
        </p:txBody>
      </p:sp>
      <p:sp>
        <p:nvSpPr>
          <p:cNvPr id="71684" name="Slide Number Placeholder 5"/>
          <p:cNvSpPr>
            <a:spLocks noGrp="1"/>
          </p:cNvSpPr>
          <p:nvPr>
            <p:ph type="sldNum" sz="quarter" idx="12"/>
          </p:nvPr>
        </p:nvSpPr>
        <p:spPr bwMode="auto">
          <a:xfrm>
            <a:off x="9899651" y="6459539"/>
            <a:ext cx="131233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ts val="600"/>
              </a:spcAft>
              <a:buClrTx/>
              <a:buSzTx/>
              <a:buFontTx/>
              <a:buNone/>
              <a:tabLst/>
              <a:defRPr/>
            </a:pPr>
            <a:fld id="{58CF97B6-5A0A-439B-894D-3F5191C1FE82}"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43</a:t>
            </a:fld>
            <a:endParaRPr kumimoji="0" lang="en-US" altLang="en-US" sz="1050" b="0" i="0" u="none" strike="noStrike" kern="1200" cap="none" spc="0" normalizeH="0" baseline="0" noProof="0" dirty="0">
              <a:ln>
                <a:noFill/>
              </a:ln>
              <a:solidFill>
                <a:srgbClr val="000000">
                  <a:alpha val="80000"/>
                </a:srgbClr>
              </a:solidFill>
              <a:effectLst/>
              <a:uLnTx/>
              <a:uFillTx/>
              <a:latin typeface="Tahoma" panose="020B0604030504040204" pitchFamily="34" charset="0"/>
              <a:ea typeface="+mn-ea"/>
              <a:cs typeface="+mn-cs"/>
            </a:endParaRPr>
          </a:p>
        </p:txBody>
      </p:sp>
      <p:pic>
        <p:nvPicPr>
          <p:cNvPr id="6" name="Picture 5">
            <a:extLst>
              <a:ext uri="{FF2B5EF4-FFF2-40B4-BE49-F238E27FC236}">
                <a16:creationId xmlns:a16="http://schemas.microsoft.com/office/drawing/2014/main" id="{9610E4DA-60B9-4734-9314-E76B43E0C9C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71682" name="Rectangle 2"/>
          <p:cNvSpPr>
            <a:spLocks noGrp="1" noChangeArrowheads="1"/>
          </p:cNvSpPr>
          <p:nvPr>
            <p:ph type="title"/>
          </p:nvPr>
        </p:nvSpPr>
        <p:spPr>
          <a:xfrm>
            <a:off x="0" y="963507"/>
            <a:ext cx="3494362" cy="4930986"/>
          </a:xfrm>
        </p:spPr>
        <p:txBody>
          <a:bodyPr>
            <a:normAutofit/>
          </a:bodyPr>
          <a:lstStyle/>
          <a:p>
            <a:pPr algn="r" eaLnBrk="1" hangingPunct="1"/>
            <a:r>
              <a:rPr lang="en-US" altLang="en-US" sz="5400" b="1" dirty="0">
                <a:solidFill>
                  <a:schemeClr val="accent1"/>
                </a:solidFill>
              </a:rPr>
              <a:t>504 Statute  Civil Rights</a:t>
            </a:r>
          </a:p>
        </p:txBody>
      </p:sp>
    </p:spTree>
    <p:extLst>
      <p:ext uri="{BB962C8B-B14F-4D97-AF65-F5344CB8AC3E}">
        <p14:creationId xmlns:p14="http://schemas.microsoft.com/office/powerpoint/2010/main" val="4250356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sz="half" idx="1"/>
          </p:nvPr>
        </p:nvSpPr>
        <p:spPr>
          <a:xfrm>
            <a:off x="3817856" y="459396"/>
            <a:ext cx="8052575" cy="5069972"/>
          </a:xfrm>
        </p:spPr>
        <p:txBody>
          <a:bodyPr anchor="b">
            <a:normAutofit fontScale="77500" lnSpcReduction="20000"/>
          </a:bodyPr>
          <a:lstStyle/>
          <a:p>
            <a:pPr marL="285750" indent="-285750"/>
            <a:r>
              <a:rPr lang="en-US" sz="4000" dirty="0"/>
              <a:t>Can’t exclude children unless they pose a </a:t>
            </a:r>
            <a:r>
              <a:rPr lang="en-US" sz="4000" i="1" dirty="0"/>
              <a:t>“direct threat” </a:t>
            </a:r>
            <a:r>
              <a:rPr lang="en-US" sz="4000" dirty="0"/>
              <a:t>to health or safety of others or require </a:t>
            </a:r>
            <a:r>
              <a:rPr lang="en-US" sz="4000" i="1" dirty="0"/>
              <a:t>“fundamental alteration” </a:t>
            </a:r>
            <a:r>
              <a:rPr lang="en-US" sz="4000" dirty="0"/>
              <a:t>of the program</a:t>
            </a:r>
          </a:p>
          <a:p>
            <a:pPr marL="285750" indent="-285750"/>
            <a:r>
              <a:rPr lang="en-US" sz="4000" dirty="0"/>
              <a:t>Must make </a:t>
            </a:r>
            <a:r>
              <a:rPr lang="en-US" sz="4000" i="1" dirty="0"/>
              <a:t>reasonable accommodations </a:t>
            </a:r>
            <a:r>
              <a:rPr lang="en-US" sz="4000" dirty="0"/>
              <a:t>to policies and practices unless doing so would result in “fundamental alteration”</a:t>
            </a:r>
          </a:p>
          <a:p>
            <a:pPr marL="285750" indent="-285750"/>
            <a:r>
              <a:rPr lang="en-US" sz="4000" dirty="0"/>
              <a:t>Must provide </a:t>
            </a:r>
            <a:r>
              <a:rPr lang="en-US" sz="4000" i="1" dirty="0"/>
              <a:t>aids and services </a:t>
            </a:r>
            <a:r>
              <a:rPr lang="en-US" sz="4000" dirty="0"/>
              <a:t>for effective communication unless “undue burden”</a:t>
            </a:r>
          </a:p>
        </p:txBody>
      </p:sp>
      <p:sp>
        <p:nvSpPr>
          <p:cNvPr id="71684" name="Slide Number Placeholder 5"/>
          <p:cNvSpPr>
            <a:spLocks noGrp="1"/>
          </p:cNvSpPr>
          <p:nvPr>
            <p:ph type="sldNum" sz="quarter" idx="12"/>
          </p:nvPr>
        </p:nvSpPr>
        <p:spPr bwMode="auto">
          <a:xfrm>
            <a:off x="9899651" y="6459539"/>
            <a:ext cx="1312333"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ts val="600"/>
              </a:spcAft>
              <a:buClrTx/>
              <a:buSzTx/>
              <a:buFontTx/>
              <a:buNone/>
              <a:tabLst/>
              <a:defRPr/>
            </a:pPr>
            <a:fld id="{58CF97B6-5A0A-439B-894D-3F5191C1FE82}" type="slidenum">
              <a:rPr kumimoji="0" lang="en-US" sz="1050" b="0"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ct val="0"/>
                </a:spcBef>
                <a:spcAft>
                  <a:spcPts val="600"/>
                </a:spcAft>
                <a:buClrTx/>
                <a:buSzTx/>
                <a:buFontTx/>
                <a:buNone/>
                <a:tabLst/>
                <a:defRPr/>
              </a:pPr>
              <a:t>44</a:t>
            </a:fld>
            <a:endParaRPr kumimoji="0" lang="en-US" altLang="en-US" sz="1050" b="0" i="0" u="none" strike="noStrike" kern="1200" cap="none" spc="0" normalizeH="0" baseline="0" noProof="0" dirty="0">
              <a:ln>
                <a:noFill/>
              </a:ln>
              <a:solidFill>
                <a:srgbClr val="000000">
                  <a:alpha val="80000"/>
                </a:srgbClr>
              </a:solidFill>
              <a:effectLst/>
              <a:uLnTx/>
              <a:uFillTx/>
              <a:latin typeface="Tahoma" panose="020B0604030504040204" pitchFamily="34" charset="0"/>
              <a:ea typeface="+mn-ea"/>
              <a:cs typeface="+mn-cs"/>
            </a:endParaRPr>
          </a:p>
        </p:txBody>
      </p:sp>
      <p:pic>
        <p:nvPicPr>
          <p:cNvPr id="6" name="Picture 5">
            <a:extLst>
              <a:ext uri="{FF2B5EF4-FFF2-40B4-BE49-F238E27FC236}">
                <a16:creationId xmlns:a16="http://schemas.microsoft.com/office/drawing/2014/main" id="{9610E4DA-60B9-4734-9314-E76B43E0C9C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71682" name="Rectangle 2"/>
          <p:cNvSpPr>
            <a:spLocks noGrp="1" noChangeArrowheads="1"/>
          </p:cNvSpPr>
          <p:nvPr>
            <p:ph type="title"/>
          </p:nvPr>
        </p:nvSpPr>
        <p:spPr>
          <a:xfrm>
            <a:off x="0" y="963507"/>
            <a:ext cx="3494362" cy="4930986"/>
          </a:xfrm>
        </p:spPr>
        <p:txBody>
          <a:bodyPr>
            <a:normAutofit/>
          </a:bodyPr>
          <a:lstStyle/>
          <a:p>
            <a:pPr algn="r" eaLnBrk="1" hangingPunct="1"/>
            <a:r>
              <a:rPr lang="en-US" altLang="en-US" sz="5400" b="1" dirty="0">
                <a:solidFill>
                  <a:schemeClr val="accent1"/>
                </a:solidFill>
              </a:rPr>
              <a:t>ADA</a:t>
            </a:r>
            <a:br>
              <a:rPr lang="en-US" altLang="en-US" sz="5400" b="1" dirty="0">
                <a:solidFill>
                  <a:schemeClr val="accent1"/>
                </a:solidFill>
              </a:rPr>
            </a:br>
            <a:r>
              <a:rPr lang="en-US" altLang="en-US" sz="3600" b="1" dirty="0">
                <a:solidFill>
                  <a:schemeClr val="accent1"/>
                </a:solidFill>
              </a:rPr>
              <a:t>Applies to Public and Private Entities</a:t>
            </a:r>
          </a:p>
        </p:txBody>
      </p:sp>
    </p:spTree>
    <p:extLst>
      <p:ext uri="{BB962C8B-B14F-4D97-AF65-F5344CB8AC3E}">
        <p14:creationId xmlns:p14="http://schemas.microsoft.com/office/powerpoint/2010/main" val="2035846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D610F3-2377-49D1-A868-7CD5B37FA64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pic>
        <p:nvPicPr>
          <p:cNvPr id="7" name="Picture 6" descr="Image result for clip art lessons learned">
            <a:extLst>
              <a:ext uri="{FF2B5EF4-FFF2-40B4-BE49-F238E27FC236}">
                <a16:creationId xmlns:a16="http://schemas.microsoft.com/office/drawing/2014/main" id="{16124319-7B0F-4E69-AE15-3191BB6BF4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357" y="1449859"/>
            <a:ext cx="4722929" cy="3525795"/>
          </a:xfrm>
          <a:prstGeom prst="rect">
            <a:avLst/>
          </a:prstGeom>
          <a:noFill/>
          <a:ln>
            <a:noFill/>
          </a:ln>
        </p:spPr>
      </p:pic>
      <p:sp>
        <p:nvSpPr>
          <p:cNvPr id="15" name="TextBox 14">
            <a:extLst>
              <a:ext uri="{FF2B5EF4-FFF2-40B4-BE49-F238E27FC236}">
                <a16:creationId xmlns:a16="http://schemas.microsoft.com/office/drawing/2014/main" id="{FFE0B01C-C884-406C-9FA0-52BAB54C6EBB}"/>
              </a:ext>
            </a:extLst>
          </p:cNvPr>
          <p:cNvSpPr txBox="1"/>
          <p:nvPr/>
        </p:nvSpPr>
        <p:spPr>
          <a:xfrm>
            <a:off x="525832" y="1531595"/>
            <a:ext cx="6094428" cy="3785652"/>
          </a:xfrm>
          <a:prstGeom prst="rect">
            <a:avLst/>
          </a:prstGeom>
          <a:noFill/>
        </p:spPr>
        <p:txBody>
          <a:bodyPr wrap="square">
            <a:spAutoFit/>
          </a:bodyPr>
          <a:lstStyle/>
          <a:p>
            <a:r>
              <a:rPr lang="en-US" sz="3200" i="1" dirty="0">
                <a:solidFill>
                  <a:schemeClr val="accent1"/>
                </a:solidFill>
                <a:latin typeface="Arial" panose="020B0604020202020204" pitchFamily="34" charset="0"/>
                <a:cs typeface="Arial" panose="020B0604020202020204" pitchFamily="34" charset="0"/>
              </a:rPr>
              <a:t>Put in the chat</a:t>
            </a:r>
            <a:r>
              <a:rPr lang="en-US" sz="3200" dirty="0">
                <a:solidFill>
                  <a:schemeClr val="accent1"/>
                </a:solidFill>
                <a:latin typeface="Arial" panose="020B0604020202020204" pitchFamily="34" charset="0"/>
                <a:cs typeface="Arial" panose="020B0604020202020204" pitchFamily="34" charset="0"/>
              </a:rPr>
              <a:t>:</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With which of these programs/policies is your state currently having the most collaboration success?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F4FFCE-0FFA-4335-A7EC-E5BD3CC65FD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Tahom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789E01-2532-47F0-BD09-B37F2F71F7F5}" type="slidenum">
              <a:rPr kumimoji="0" lang="en-US" sz="1050" b="1" i="0" u="none" strike="noStrike" kern="1200" cap="none" spc="0" normalizeH="0" baseline="0" noProof="0" smtClean="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50" b="1"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2" name="Title 1">
            <a:extLst>
              <a:ext uri="{FF2B5EF4-FFF2-40B4-BE49-F238E27FC236}">
                <a16:creationId xmlns:a16="http://schemas.microsoft.com/office/drawing/2014/main" id="{C7526843-1390-4A41-AEDD-036ED6F5E120}"/>
              </a:ext>
            </a:extLst>
          </p:cNvPr>
          <p:cNvSpPr>
            <a:spLocks noGrp="1"/>
          </p:cNvSpPr>
          <p:nvPr>
            <p:ph type="title"/>
          </p:nvPr>
        </p:nvSpPr>
        <p:spPr/>
        <p:txBody>
          <a:bodyPr/>
          <a:lstStyle/>
          <a:p>
            <a:r>
              <a:rPr lang="en-US" dirty="0"/>
              <a:t>Add Some Thoughts to the Chat</a:t>
            </a:r>
          </a:p>
        </p:txBody>
      </p:sp>
    </p:spTree>
    <p:extLst>
      <p:ext uri="{BB962C8B-B14F-4D97-AF65-F5344CB8AC3E}">
        <p14:creationId xmlns:p14="http://schemas.microsoft.com/office/powerpoint/2010/main" val="1760175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7C8425-A252-4FF4-8AAC-DA34E14E35E0}"/>
              </a:ext>
            </a:extLst>
          </p:cNvPr>
          <p:cNvSpPr txBox="1">
            <a:spLocks/>
          </p:cNvSpPr>
          <p:nvPr/>
        </p:nvSpPr>
        <p:spPr>
          <a:xfrm>
            <a:off x="727624" y="1869989"/>
            <a:ext cx="11005457" cy="397293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1036637" lvl="1" indent="-342900"/>
            <a:r>
              <a:rPr lang="en-US" sz="3200" dirty="0">
                <a:latin typeface="+mn-lt"/>
              </a:rPr>
              <a:t>Part C or Preschool Child Outcomes Measurement</a:t>
            </a:r>
          </a:p>
          <a:p>
            <a:pPr marL="1036637" lvl="1" indent="-342900"/>
            <a:r>
              <a:rPr lang="en-US" sz="3200" dirty="0">
                <a:latin typeface="+mn-lt"/>
              </a:rPr>
              <a:t>Transition from Part C to Preschool</a:t>
            </a:r>
          </a:p>
          <a:p>
            <a:pPr marL="1036637" lvl="1" indent="-342900"/>
            <a:r>
              <a:rPr lang="en-US" sz="3200" dirty="0">
                <a:latin typeface="+mn-lt"/>
              </a:rPr>
              <a:t>Part C or Preschool Eligibility Criteria</a:t>
            </a:r>
          </a:p>
          <a:p>
            <a:pPr marL="693737" lvl="1" indent="0">
              <a:buNone/>
            </a:pPr>
            <a:endParaRPr lang="en-US" sz="3200" dirty="0">
              <a:latin typeface="Comic Sans MS" panose="030F0702030302020204" pitchFamily="66" charset="0"/>
            </a:endParaRPr>
          </a:p>
          <a:p>
            <a:pPr marL="1036637" lvl="1" indent="-342900"/>
            <a:endParaRPr lang="en-US" sz="3200" dirty="0"/>
          </a:p>
          <a:p>
            <a:pPr marL="457200" indent="-457200"/>
            <a:endParaRPr lang="en-US" sz="3200" dirty="0"/>
          </a:p>
        </p:txBody>
      </p:sp>
      <p:sp>
        <p:nvSpPr>
          <p:cNvPr id="5" name="Slide Number Placeholder 4">
            <a:extLst>
              <a:ext uri="{FF2B5EF4-FFF2-40B4-BE49-F238E27FC236}">
                <a16:creationId xmlns:a16="http://schemas.microsoft.com/office/drawing/2014/main" id="{2CA119D3-97EC-44B9-9578-86FC84A0BC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3A53D98-8C60-4AB0-91BE-C0D1B08CC96B}"/>
              </a:ext>
            </a:extLst>
          </p:cNvPr>
          <p:cNvSpPr>
            <a:spLocks noGrp="1"/>
          </p:cNvSpPr>
          <p:nvPr>
            <p:ph type="title"/>
          </p:nvPr>
        </p:nvSpPr>
        <p:spPr>
          <a:xfrm>
            <a:off x="587829" y="337818"/>
            <a:ext cx="11005457" cy="914400"/>
          </a:xfrm>
        </p:spPr>
        <p:txBody>
          <a:bodyPr>
            <a:normAutofit fontScale="90000"/>
          </a:bodyPr>
          <a:lstStyle/>
          <a:p>
            <a:r>
              <a:rPr lang="en-US" dirty="0"/>
              <a:t>Policies to Consider for State Change</a:t>
            </a:r>
            <a:br>
              <a:rPr lang="en-US" dirty="0"/>
            </a:br>
            <a:r>
              <a:rPr lang="en-US" i="1" dirty="0">
                <a:solidFill>
                  <a:schemeClr val="accent1"/>
                </a:solidFill>
              </a:rPr>
              <a:t>Small Group Discussion </a:t>
            </a:r>
          </a:p>
        </p:txBody>
      </p:sp>
    </p:spTree>
    <p:extLst>
      <p:ext uri="{BB962C8B-B14F-4D97-AF65-F5344CB8AC3E}">
        <p14:creationId xmlns:p14="http://schemas.microsoft.com/office/powerpoint/2010/main" val="2533370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icy process worksheet"/>
          <p:cNvPicPr>
            <a:picLocks noChangeAspect="1"/>
          </p:cNvPicPr>
          <p:nvPr/>
        </p:nvPicPr>
        <p:blipFill rotWithShape="1">
          <a:blip r:embed="rId3">
            <a:extLst>
              <a:ext uri="{28A0092B-C50C-407E-A947-70E740481C1C}">
                <a14:useLocalDpi xmlns:a14="http://schemas.microsoft.com/office/drawing/2010/main" val="0"/>
              </a:ext>
            </a:extLst>
          </a:blip>
          <a:srcRect l="833" t="3646" r="833" b="748"/>
          <a:stretch/>
        </p:blipFill>
        <p:spPr>
          <a:xfrm>
            <a:off x="2151016" y="1395967"/>
            <a:ext cx="7879080" cy="4406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62448667-AEC3-4828-835C-9008FD7A0BB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03AE69-0BF7-499C-A9ED-337C27790B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r>
              <a:rPr lang="en-US" sz="3600" dirty="0"/>
              <a:t>Interactive Activity:</a:t>
            </a:r>
            <a:br>
              <a:rPr lang="en-US" sz="3600" dirty="0"/>
            </a:br>
            <a:r>
              <a:rPr lang="en-US" sz="3600" dirty="0"/>
              <a:t>New Policy Process Worksheet – CSPD </a:t>
            </a:r>
            <a:r>
              <a:rPr lang="en-US" sz="3600" dirty="0">
                <a:solidFill>
                  <a:schemeClr val="bg1"/>
                </a:solidFill>
              </a:rPr>
              <a:t>2</a:t>
            </a:r>
          </a:p>
        </p:txBody>
      </p:sp>
    </p:spTree>
    <p:extLst>
      <p:ext uri="{BB962C8B-B14F-4D97-AF65-F5344CB8AC3E}">
        <p14:creationId xmlns:p14="http://schemas.microsoft.com/office/powerpoint/2010/main" val="459964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0F0B9-C76E-4E9A-99C0-2B77CD37C599}"/>
              </a:ext>
            </a:extLst>
          </p:cNvPr>
          <p:cNvSpPr>
            <a:spLocks noGrp="1"/>
          </p:cNvSpPr>
          <p:nvPr>
            <p:ph idx="4294967295"/>
          </p:nvPr>
        </p:nvSpPr>
        <p:spPr>
          <a:xfrm>
            <a:off x="1209675" y="1255712"/>
            <a:ext cx="9596438" cy="4346575"/>
          </a:xfrm>
        </p:spPr>
        <p:txBody>
          <a:bodyPr>
            <a:normAutofit fontScale="77500" lnSpcReduction="20000"/>
          </a:bodyPr>
          <a:lstStyle/>
          <a:p>
            <a:pPr marL="0" indent="0">
              <a:spcBef>
                <a:spcPts val="0"/>
              </a:spcBef>
              <a:buNone/>
            </a:pPr>
            <a:r>
              <a:rPr lang="en-US" sz="3200" dirty="0">
                <a:effectLst/>
                <a:latin typeface="Calibri" panose="020F0502020204030204" pitchFamily="34" charset="0"/>
                <a:ea typeface="Times New Roman" panose="02020603050405020304" pitchFamily="18" charset="0"/>
              </a:rPr>
              <a:t> </a:t>
            </a:r>
            <a:r>
              <a:rPr lang="en-US" sz="3600" b="1" dirty="0">
                <a:latin typeface="Calibri" panose="020F0502020204030204" pitchFamily="34" charset="0"/>
                <a:ea typeface="Times New Roman" panose="02020603050405020304" pitchFamily="18" charset="0"/>
              </a:rPr>
              <a:t>First</a:t>
            </a:r>
            <a:r>
              <a:rPr lang="en-US" sz="3600" dirty="0">
                <a:latin typeface="Calibri" panose="020F0502020204030204" pitchFamily="34" charset="0"/>
                <a:ea typeface="Times New Roman" panose="02020603050405020304" pitchFamily="18" charset="0"/>
              </a:rPr>
              <a:t>: from the 3 options, </a:t>
            </a:r>
            <a:r>
              <a:rPr lang="en-US" sz="3600" b="1" dirty="0">
                <a:latin typeface="Calibri" panose="020F0502020204030204" pitchFamily="34" charset="0"/>
                <a:ea typeface="Times New Roman" panose="02020603050405020304" pitchFamily="18" charset="0"/>
              </a:rPr>
              <a:t>select one for policy analysis</a:t>
            </a:r>
            <a:endParaRPr lang="en-US" sz="3200" b="1" dirty="0">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32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3600" b="1" dirty="0">
                <a:effectLst/>
                <a:latin typeface="Calibri" panose="020F0502020204030204" pitchFamily="34" charset="0"/>
                <a:ea typeface="Calibri" panose="020F0502020204030204" pitchFamily="34" charset="0"/>
              </a:rPr>
              <a:t>Next discuss:</a:t>
            </a:r>
          </a:p>
          <a:p>
            <a:pPr lvl="1">
              <a:spcBef>
                <a:spcPts val="0"/>
              </a:spcBef>
            </a:pPr>
            <a:r>
              <a:rPr lang="en-US" sz="3000" dirty="0">
                <a:effectLst/>
                <a:latin typeface="Calibri" panose="020F0502020204030204" pitchFamily="34" charset="0"/>
                <a:ea typeface="Times New Roman" panose="02020603050405020304" pitchFamily="18" charset="0"/>
              </a:rPr>
              <a:t>What is the policy source – federal, state, local?</a:t>
            </a:r>
            <a:endParaRPr lang="en-US" sz="3000" dirty="0">
              <a:effectLst/>
              <a:latin typeface="Calibri" panose="020F0502020204030204" pitchFamily="34" charset="0"/>
              <a:ea typeface="Calibri" panose="020F0502020204030204" pitchFamily="34" charset="0"/>
            </a:endParaRPr>
          </a:p>
          <a:p>
            <a:pPr lvl="1">
              <a:spcBef>
                <a:spcPts val="0"/>
              </a:spcBef>
            </a:pPr>
            <a:r>
              <a:rPr lang="en-US" sz="3000" dirty="0">
                <a:effectLst/>
                <a:latin typeface="Calibri" panose="020F0502020204030204" pitchFamily="34" charset="0"/>
                <a:ea typeface="Times New Roman" panose="02020603050405020304" pitchFamily="18" charset="0"/>
              </a:rPr>
              <a:t>What is the policy branch – judicial, legislative, executive? </a:t>
            </a:r>
            <a:endParaRPr lang="en-US" sz="3000" dirty="0">
              <a:effectLst/>
              <a:latin typeface="Calibri" panose="020F0502020204030204" pitchFamily="34" charset="0"/>
              <a:ea typeface="Calibri" panose="020F0502020204030204" pitchFamily="34" charset="0"/>
            </a:endParaRPr>
          </a:p>
          <a:p>
            <a:pPr lvl="1">
              <a:spcBef>
                <a:spcPts val="0"/>
              </a:spcBef>
            </a:pPr>
            <a:r>
              <a:rPr lang="en-US" sz="3000" dirty="0">
                <a:effectLst/>
                <a:latin typeface="Calibri" panose="020F0502020204030204" pitchFamily="34" charset="0"/>
                <a:ea typeface="Times New Roman" panose="02020603050405020304" pitchFamily="18" charset="0"/>
              </a:rPr>
              <a:t>What is the policy type – statute, regulation, guidance, procedure? </a:t>
            </a:r>
            <a:endParaRPr lang="en-US" sz="3000" dirty="0">
              <a:effectLst/>
              <a:latin typeface="Calibri" panose="020F0502020204030204" pitchFamily="34" charset="0"/>
              <a:ea typeface="Calibri" panose="020F0502020204030204" pitchFamily="34" charset="0"/>
            </a:endParaRPr>
          </a:p>
          <a:p>
            <a:pPr lvl="1">
              <a:spcBef>
                <a:spcPts val="0"/>
              </a:spcBef>
            </a:pPr>
            <a:r>
              <a:rPr lang="en-US" sz="3000" dirty="0">
                <a:effectLst/>
                <a:latin typeface="Calibri" panose="020F0502020204030204" pitchFamily="34" charset="0"/>
                <a:ea typeface="Times New Roman" panose="02020603050405020304" pitchFamily="18" charset="0"/>
              </a:rPr>
              <a:t>What is the new intended policy outcome(s) for your state?    </a:t>
            </a:r>
            <a:endParaRPr lang="en-US" sz="3000" dirty="0">
              <a:effectLst/>
              <a:latin typeface="Calibri" panose="020F0502020204030204" pitchFamily="34" charset="0"/>
              <a:ea typeface="Calibri" panose="020F0502020204030204" pitchFamily="34" charset="0"/>
            </a:endParaRPr>
          </a:p>
          <a:p>
            <a:pPr lvl="1">
              <a:spcBef>
                <a:spcPts val="0"/>
              </a:spcBef>
            </a:pPr>
            <a:r>
              <a:rPr lang="en-US" sz="3000" dirty="0">
                <a:effectLst/>
                <a:latin typeface="Calibri" panose="020F0502020204030204" pitchFamily="34" charset="0"/>
                <a:ea typeface="Times New Roman" panose="02020603050405020304" pitchFamily="18" charset="0"/>
              </a:rPr>
              <a:t>Identify 2-3 strategies for developing new or revised state policy in this area (who is involved, stakeholders, data to prepare, information to consider, etc.)  </a:t>
            </a:r>
            <a:endParaRPr lang="en-US" sz="3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p>
        </p:txBody>
      </p:sp>
      <p:pic>
        <p:nvPicPr>
          <p:cNvPr id="8" name="Picture 7">
            <a:extLst>
              <a:ext uri="{FF2B5EF4-FFF2-40B4-BE49-F238E27FC236}">
                <a16:creationId xmlns:a16="http://schemas.microsoft.com/office/drawing/2014/main" id="{33508FCE-E7DA-4FAE-9411-8BBC763E93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5" name="Slide Number Placeholder 4">
            <a:extLst>
              <a:ext uri="{FF2B5EF4-FFF2-40B4-BE49-F238E27FC236}">
                <a16:creationId xmlns:a16="http://schemas.microsoft.com/office/drawing/2014/main" id="{DB254F31-FF6C-4078-BBCC-21E28E0FD7F5}"/>
              </a:ext>
            </a:extLst>
          </p:cNvPr>
          <p:cNvSpPr>
            <a:spLocks noGrp="1"/>
          </p:cNvSpPr>
          <p:nvPr>
            <p:ph type="sldNum" sz="quarter" idx="4"/>
          </p:nvPr>
        </p:nvSpPr>
        <p:spPr/>
        <p:txBody>
          <a:bodyPr/>
          <a:lstStyle/>
          <a:p>
            <a:fld id="{8FF8BE51-C3B0-9B4F-9A06-4F809A9A7941}" type="slidenum">
              <a:rPr lang="en-US" smtClean="0"/>
              <a:pPr/>
              <a:t>48</a:t>
            </a:fld>
            <a:endParaRPr lang="en-US" dirty="0"/>
          </a:p>
        </p:txBody>
      </p:sp>
      <p:sp>
        <p:nvSpPr>
          <p:cNvPr id="2" name="Title 1">
            <a:extLst>
              <a:ext uri="{FF2B5EF4-FFF2-40B4-BE49-F238E27FC236}">
                <a16:creationId xmlns:a16="http://schemas.microsoft.com/office/drawing/2014/main" id="{1A31D998-DDB3-410E-B6A3-C3003124A67D}"/>
              </a:ext>
            </a:extLst>
          </p:cNvPr>
          <p:cNvSpPr>
            <a:spLocks noGrp="1"/>
          </p:cNvSpPr>
          <p:nvPr>
            <p:ph type="title"/>
          </p:nvPr>
        </p:nvSpPr>
        <p:spPr/>
        <p:txBody>
          <a:bodyPr/>
          <a:lstStyle/>
          <a:p>
            <a:r>
              <a:rPr lang="en-US" dirty="0"/>
              <a:t>Small Group Discussion</a:t>
            </a:r>
          </a:p>
        </p:txBody>
      </p:sp>
    </p:spTree>
    <p:extLst>
      <p:ext uri="{BB962C8B-B14F-4D97-AF65-F5344CB8AC3E}">
        <p14:creationId xmlns:p14="http://schemas.microsoft.com/office/powerpoint/2010/main" val="2699552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lighted sign saying Takeaway">
            <a:extLst>
              <a:ext uri="{FF2B5EF4-FFF2-40B4-BE49-F238E27FC236}">
                <a16:creationId xmlns:a16="http://schemas.microsoft.com/office/drawing/2014/main" id="{B9031EE7-13B6-4FDC-9F8E-04960113AAAA}"/>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6912864" y="1228449"/>
            <a:ext cx="4705806" cy="357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Content Placeholder 1">
            <a:extLst>
              <a:ext uri="{FF2B5EF4-FFF2-40B4-BE49-F238E27FC236}">
                <a16:creationId xmlns:a16="http://schemas.microsoft.com/office/drawing/2014/main" id="{E1E962BF-7609-4867-8728-871C869CEF5D}"/>
              </a:ext>
            </a:extLst>
          </p:cNvPr>
          <p:cNvSpPr>
            <a:spLocks noGrp="1"/>
          </p:cNvSpPr>
          <p:nvPr>
            <p:ph sz="half" idx="2"/>
          </p:nvPr>
        </p:nvSpPr>
        <p:spPr>
          <a:xfrm>
            <a:off x="587829" y="1228449"/>
            <a:ext cx="6003834" cy="4082723"/>
          </a:xfrm>
        </p:spPr>
        <p:txBody>
          <a:bodyPr>
            <a:normAutofit/>
          </a:bodyPr>
          <a:lstStyle/>
          <a:p>
            <a:pPr marL="0" indent="0">
              <a:buNone/>
            </a:pPr>
            <a:r>
              <a:rPr lang="en-US" sz="4000" dirty="0"/>
              <a:t>What is your biggest “take away” from the discussion? </a:t>
            </a:r>
          </a:p>
          <a:p>
            <a:pPr marL="0" indent="0">
              <a:buNone/>
            </a:pPr>
            <a:r>
              <a:rPr lang="en-US" sz="4000" dirty="0"/>
              <a:t>Please put it in the chat!</a:t>
            </a:r>
          </a:p>
        </p:txBody>
      </p:sp>
      <p:sp>
        <p:nvSpPr>
          <p:cNvPr id="5" name="Slide Number Placeholder 4">
            <a:extLst>
              <a:ext uri="{FF2B5EF4-FFF2-40B4-BE49-F238E27FC236}">
                <a16:creationId xmlns:a16="http://schemas.microsoft.com/office/drawing/2014/main" id="{3EA93EA9-1743-4C89-A6FF-777912B8E25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D9F990BF-0984-4976-BD3D-CACF614DBCE9}"/>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8" name="Title 7">
            <a:extLst>
              <a:ext uri="{FF2B5EF4-FFF2-40B4-BE49-F238E27FC236}">
                <a16:creationId xmlns:a16="http://schemas.microsoft.com/office/drawing/2014/main" id="{5D052173-E98B-4C72-BF24-BBB1E8DECFCB}"/>
              </a:ext>
            </a:extLst>
          </p:cNvPr>
          <p:cNvSpPr>
            <a:spLocks noGrp="1"/>
          </p:cNvSpPr>
          <p:nvPr>
            <p:ph type="title"/>
          </p:nvPr>
        </p:nvSpPr>
        <p:spPr/>
        <p:txBody>
          <a:bodyPr>
            <a:normAutofit/>
          </a:bodyPr>
          <a:lstStyle/>
          <a:p>
            <a:r>
              <a:rPr lang="en-US" dirty="0"/>
              <a:t>Takeaways</a:t>
            </a:r>
          </a:p>
        </p:txBody>
      </p:sp>
    </p:spTree>
    <p:extLst>
      <p:ext uri="{BB962C8B-B14F-4D97-AF65-F5344CB8AC3E}">
        <p14:creationId xmlns:p14="http://schemas.microsoft.com/office/powerpoint/2010/main" val="22009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B0D241-9482-4EE4-952D-07D753332C0D}"/>
              </a:ext>
            </a:extLst>
          </p:cNvPr>
          <p:cNvSpPr>
            <a:spLocks noGrp="1"/>
          </p:cNvSpPr>
          <p:nvPr>
            <p:ph type="subTitle" idx="4294967295"/>
          </p:nvPr>
        </p:nvSpPr>
        <p:spPr>
          <a:xfrm>
            <a:off x="1598213" y="1924312"/>
            <a:ext cx="9144000" cy="1655762"/>
          </a:xfrm>
        </p:spPr>
        <p:txBody>
          <a:bodyPr>
            <a:normAutofit/>
          </a:bodyPr>
          <a:lstStyle/>
          <a:p>
            <a:pPr marL="0" indent="0">
              <a:buNone/>
            </a:pPr>
            <a:r>
              <a:rPr lang="en-US" sz="3600" dirty="0"/>
              <a:t>Identify one word that characterizes your leadership approach to policy. </a:t>
            </a:r>
          </a:p>
        </p:txBody>
      </p:sp>
      <p:sp>
        <p:nvSpPr>
          <p:cNvPr id="4" name="Slide Number Placeholder 3">
            <a:extLst>
              <a:ext uri="{FF2B5EF4-FFF2-40B4-BE49-F238E27FC236}">
                <a16:creationId xmlns:a16="http://schemas.microsoft.com/office/drawing/2014/main" id="{2BE1B787-B511-444F-80B2-1B92BE5297F2}"/>
              </a:ext>
            </a:extLst>
          </p:cNvPr>
          <p:cNvSpPr>
            <a:spLocks noGrp="1"/>
          </p:cNvSpPr>
          <p:nvPr>
            <p:ph type="sldNum" sz="quarter" idx="4"/>
          </p:nvPr>
        </p:nvSpPr>
        <p:spPr/>
        <p:txBody>
          <a:bodyPr/>
          <a:lstStyle/>
          <a:p>
            <a:fld id="{E903AE69-0BF7-499C-A9ED-337C27790B9F}" type="slidenum">
              <a:rPr lang="en-US" smtClean="0"/>
              <a:t>5</a:t>
            </a:fld>
            <a:endParaRPr lang="en-US" dirty="0"/>
          </a:p>
        </p:txBody>
      </p:sp>
      <p:sp>
        <p:nvSpPr>
          <p:cNvPr id="2" name="Title 1">
            <a:extLst>
              <a:ext uri="{FF2B5EF4-FFF2-40B4-BE49-F238E27FC236}">
                <a16:creationId xmlns:a16="http://schemas.microsoft.com/office/drawing/2014/main" id="{13841AC6-94CA-4C71-A4F0-F4F247761DE4}"/>
              </a:ext>
            </a:extLst>
          </p:cNvPr>
          <p:cNvSpPr>
            <a:spLocks noGrp="1"/>
          </p:cNvSpPr>
          <p:nvPr>
            <p:ph type="title"/>
          </p:nvPr>
        </p:nvSpPr>
        <p:spPr/>
        <p:txBody>
          <a:bodyPr>
            <a:normAutofit fontScale="90000"/>
          </a:bodyPr>
          <a:lstStyle/>
          <a:p>
            <a:r>
              <a:rPr lang="en-US" dirty="0"/>
              <a:t>Word Cloud </a:t>
            </a:r>
            <a:br>
              <a:rPr lang="en-US" dirty="0"/>
            </a:br>
            <a:br>
              <a:rPr lang="en-US" dirty="0"/>
            </a:br>
            <a:endParaRPr lang="en-US" dirty="0"/>
          </a:p>
        </p:txBody>
      </p:sp>
    </p:spTree>
    <p:extLst>
      <p:ext uri="{BB962C8B-B14F-4D97-AF65-F5344CB8AC3E}">
        <p14:creationId xmlns:p14="http://schemas.microsoft.com/office/powerpoint/2010/main" val="1410067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93B5CCA7-8BE9-41F6-B3CA-6E47259E67CD}"/>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800182561"/>
              </p:ext>
            </p:extLst>
          </p:nvPr>
        </p:nvGraphicFramePr>
        <p:xfrm>
          <a:off x="587375" y="1368425"/>
          <a:ext cx="11006138" cy="4097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AD120C99-F146-4ED7-B535-DA3A8EB1EA6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633941"/>
              </p:ext>
            </p:extLst>
          </p:nvPr>
        </p:nvGraphicFramePr>
        <p:xfrm>
          <a:off x="2080355" y="3013735"/>
          <a:ext cx="7658100" cy="21907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6D4F76A2-B6F0-48EC-8613-155D7DF3179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31439DC-2D1F-4963-8EC2-F9C52CD8EFC8}"/>
              </a:ext>
            </a:extLst>
          </p:cNvPr>
          <p:cNvSpPr>
            <a:spLocks noGrp="1"/>
          </p:cNvSpPr>
          <p:nvPr>
            <p:ph type="title"/>
          </p:nvPr>
        </p:nvSpPr>
        <p:spPr/>
        <p:txBody>
          <a:bodyPr/>
          <a:lstStyle/>
          <a:p>
            <a:pPr algn="ctr"/>
            <a:r>
              <a:rPr lang="en-US" dirty="0"/>
              <a:t>Find Your People </a:t>
            </a:r>
          </a:p>
        </p:txBody>
      </p:sp>
    </p:spTree>
    <p:extLst>
      <p:ext uri="{BB962C8B-B14F-4D97-AF65-F5344CB8AC3E}">
        <p14:creationId xmlns:p14="http://schemas.microsoft.com/office/powerpoint/2010/main" val="3128508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ffic sign reading stay in your lane"/>
          <p:cNvPicPr>
            <a:picLocks noChangeAspect="1"/>
          </p:cNvPicPr>
          <p:nvPr/>
        </p:nvPicPr>
        <p:blipFill>
          <a:blip r:embed="rId3"/>
          <a:stretch>
            <a:fillRect/>
          </a:stretch>
        </p:blipFill>
        <p:spPr>
          <a:xfrm>
            <a:off x="1524002" y="567690"/>
            <a:ext cx="9143999" cy="5157980"/>
          </a:xfrm>
          <a:prstGeom prst="rect">
            <a:avLst/>
          </a:prstGeom>
        </p:spPr>
      </p:pic>
      <p:sp>
        <p:nvSpPr>
          <p:cNvPr id="5" name="Slide Number Placeholder 4">
            <a:extLst>
              <a:ext uri="{FF2B5EF4-FFF2-40B4-BE49-F238E27FC236}">
                <a16:creationId xmlns:a16="http://schemas.microsoft.com/office/drawing/2014/main" id="{EF7BD58B-1287-42F7-8BAF-C0C38A2C16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76054B14-7213-4000-90B2-EB5005DE2F62}"/>
              </a:ext>
            </a:extLst>
          </p:cNvPr>
          <p:cNvSpPr>
            <a:spLocks noGrp="1"/>
          </p:cNvSpPr>
          <p:nvPr>
            <p:ph type="title"/>
          </p:nvPr>
        </p:nvSpPr>
        <p:spPr>
          <a:xfrm>
            <a:off x="455853" y="811442"/>
            <a:ext cx="11005457" cy="914400"/>
          </a:xfrm>
        </p:spPr>
        <p:txBody>
          <a:bodyPr>
            <a:normAutofit/>
          </a:bodyPr>
          <a:lstStyle/>
          <a:p>
            <a:r>
              <a:rPr lang="en-US" sz="1800" dirty="0"/>
              <a:t>Stay in Your Lane</a:t>
            </a:r>
          </a:p>
        </p:txBody>
      </p:sp>
    </p:spTree>
    <p:extLst>
      <p:ext uri="{BB962C8B-B14F-4D97-AF65-F5344CB8AC3E}">
        <p14:creationId xmlns:p14="http://schemas.microsoft.com/office/powerpoint/2010/main" val="305741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ogether We Are Strong">
            <a:hlinkClick r:id="" action="ppaction://media"/>
            <a:extLst>
              <a:ext uri="{FF2B5EF4-FFF2-40B4-BE49-F238E27FC236}">
                <a16:creationId xmlns:a16="http://schemas.microsoft.com/office/drawing/2014/main" id="{75C0C6A1-D850-4AD9-89D9-D6B23A5EECAC}"/>
              </a:ext>
            </a:extLst>
          </p:cNvPr>
          <p:cNvPicPr>
            <a:picLocks noRot="1" noChangeAspect="1"/>
          </p:cNvPicPr>
          <p:nvPr>
            <a:videoFile r:link="rId1"/>
          </p:nvPr>
        </p:nvPicPr>
        <p:blipFill>
          <a:blip r:embed="rId3"/>
          <a:stretch>
            <a:fillRect/>
          </a:stretch>
        </p:blipFill>
        <p:spPr>
          <a:xfrm>
            <a:off x="1364104" y="235932"/>
            <a:ext cx="9463790" cy="5323382"/>
          </a:xfrm>
          <a:prstGeom prst="rect">
            <a:avLst/>
          </a:prstGeom>
        </p:spPr>
      </p:pic>
      <p:sp>
        <p:nvSpPr>
          <p:cNvPr id="3" name="TextBox 2">
            <a:extLst>
              <a:ext uri="{FF2B5EF4-FFF2-40B4-BE49-F238E27FC236}">
                <a16:creationId xmlns:a16="http://schemas.microsoft.com/office/drawing/2014/main" id="{BFAEB69F-40F8-49AF-B9FD-36E4F1DDF637}"/>
              </a:ext>
            </a:extLst>
          </p:cNvPr>
          <p:cNvSpPr txBox="1"/>
          <p:nvPr/>
        </p:nvSpPr>
        <p:spPr>
          <a:xfrm>
            <a:off x="3977640" y="5638250"/>
            <a:ext cx="5010912" cy="369332"/>
          </a:xfrm>
          <a:prstGeom prst="rect">
            <a:avLst/>
          </a:prstGeom>
          <a:noFill/>
        </p:spPr>
        <p:txBody>
          <a:bodyPr wrap="square" rtlCol="0">
            <a:spAutoFit/>
          </a:bodyPr>
          <a:lstStyle/>
          <a:p>
            <a:r>
              <a:rPr lang="en-US" dirty="0"/>
              <a:t>(Music playing: Gloria Gaynor’s </a:t>
            </a:r>
            <a:r>
              <a:rPr lang="en-US" i="1" dirty="0"/>
              <a:t>“I Will Survive”</a:t>
            </a:r>
            <a:r>
              <a:rPr lang="en-US" dirty="0"/>
              <a:t>)</a:t>
            </a:r>
          </a:p>
        </p:txBody>
      </p:sp>
      <p:sp>
        <p:nvSpPr>
          <p:cNvPr id="5" name="Slide Number Placeholder 4">
            <a:extLst>
              <a:ext uri="{FF2B5EF4-FFF2-40B4-BE49-F238E27FC236}">
                <a16:creationId xmlns:a16="http://schemas.microsoft.com/office/drawing/2014/main" id="{13591BFC-2CA3-4C44-9DAB-8C69DE78936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FFF7F05-025D-4F45-8BB2-03F9A3D40BAB}"/>
              </a:ext>
            </a:extLst>
          </p:cNvPr>
          <p:cNvSpPr>
            <a:spLocks noGrp="1"/>
          </p:cNvSpPr>
          <p:nvPr>
            <p:ph type="title"/>
          </p:nvPr>
        </p:nvSpPr>
        <p:spPr>
          <a:xfrm>
            <a:off x="593271" y="612723"/>
            <a:ext cx="11005457" cy="914400"/>
          </a:xfrm>
        </p:spPr>
        <p:txBody>
          <a:bodyPr/>
          <a:lstStyle/>
          <a:p>
            <a:r>
              <a:rPr lang="en-US" dirty="0"/>
              <a:t>video</a:t>
            </a:r>
          </a:p>
        </p:txBody>
      </p:sp>
    </p:spTree>
    <p:extLst>
      <p:ext uri="{BB962C8B-B14F-4D97-AF65-F5344CB8AC3E}">
        <p14:creationId xmlns:p14="http://schemas.microsoft.com/office/powerpoint/2010/main" val="3903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young child holding a bouquet of flowers">
            <a:extLst>
              <a:ext uri="{FF2B5EF4-FFF2-40B4-BE49-F238E27FC236}">
                <a16:creationId xmlns:a16="http://schemas.microsoft.com/office/drawing/2014/main" id="{0058530E-C16D-4F84-B4B9-967E7A1D9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48" y="1484249"/>
            <a:ext cx="5317524" cy="425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4C3BDAB-17CA-4FB3-875C-340AC17D659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063"/>
          <a:stretch/>
        </p:blipFill>
        <p:spPr>
          <a:xfrm>
            <a:off x="2682240" y="6266689"/>
            <a:ext cx="1897878" cy="548639"/>
          </a:xfrm>
          <a:prstGeom prst="rect">
            <a:avLst/>
          </a:prstGeom>
        </p:spPr>
      </p:pic>
      <p:sp>
        <p:nvSpPr>
          <p:cNvPr id="3" name="Content Placeholder 2">
            <a:extLst>
              <a:ext uri="{FF2B5EF4-FFF2-40B4-BE49-F238E27FC236}">
                <a16:creationId xmlns:a16="http://schemas.microsoft.com/office/drawing/2014/main" id="{0D7F3CCD-FDCE-42C7-B012-70A3AC18F13D}"/>
              </a:ext>
            </a:extLst>
          </p:cNvPr>
          <p:cNvSpPr>
            <a:spLocks noGrp="1"/>
          </p:cNvSpPr>
          <p:nvPr>
            <p:ph sz="half" idx="4294967295"/>
          </p:nvPr>
        </p:nvSpPr>
        <p:spPr>
          <a:xfrm>
            <a:off x="6101446" y="1484249"/>
            <a:ext cx="5738812" cy="4351338"/>
          </a:xfrm>
        </p:spPr>
        <p:txBody>
          <a:bodyPr>
            <a:normAutofit/>
          </a:bodyPr>
          <a:lstStyle/>
          <a:p>
            <a:pPr marL="0" indent="0">
              <a:buNone/>
            </a:pPr>
            <a:r>
              <a:rPr lang="en-US" sz="3600" dirty="0"/>
              <a:t>Thank you!</a:t>
            </a:r>
            <a:endParaRPr lang="en-US" dirty="0"/>
          </a:p>
          <a:p>
            <a:pPr marL="0" indent="0">
              <a:buNone/>
            </a:pPr>
            <a:r>
              <a:rPr lang="en-US" sz="2600" dirty="0"/>
              <a:t>Please complete the evaluation:</a:t>
            </a:r>
          </a:p>
          <a:p>
            <a:pPr lvl="1"/>
            <a:r>
              <a:rPr lang="en-US" sz="2600" dirty="0"/>
              <a:t>You will receive an email with a link to the survey</a:t>
            </a:r>
          </a:p>
          <a:p>
            <a:pPr lvl="1"/>
            <a:r>
              <a:rPr lang="en-US" sz="2600" dirty="0"/>
              <a:t>We appreciate your input for our planning future Leadership opportunities </a:t>
            </a:r>
          </a:p>
        </p:txBody>
      </p:sp>
      <p:sp>
        <p:nvSpPr>
          <p:cNvPr id="55298" name="Title 1">
            <a:extLst>
              <a:ext uri="{FF2B5EF4-FFF2-40B4-BE49-F238E27FC236}">
                <a16:creationId xmlns:a16="http://schemas.microsoft.com/office/drawing/2014/main" id="{CA8BB65A-F53A-4C98-831F-F2DDD76E32D9}"/>
              </a:ext>
            </a:extLst>
          </p:cNvPr>
          <p:cNvSpPr>
            <a:spLocks noGrp="1"/>
          </p:cNvSpPr>
          <p:nvPr>
            <p:ph type="title"/>
          </p:nvPr>
        </p:nvSpPr>
        <p:spPr>
          <a:ln>
            <a:miter lim="800000"/>
            <a:headEnd/>
            <a:tailEnd/>
          </a:ln>
        </p:spPr>
        <p:txBody>
          <a:bodyPr/>
          <a:lstStyle/>
          <a:p>
            <a:pPr algn="ctr" eaLnBrk="1" hangingPunct="1">
              <a:defRPr/>
            </a:pPr>
            <a:r>
              <a:rPr lang="en-US" altLang="en-US" b="1" dirty="0"/>
              <a:t>Questions?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3045350" y="1691544"/>
            <a:ext cx="5594350" cy="2632075"/>
          </a:xfrm>
          <a:solidFill>
            <a:srgbClr val="93C9ED"/>
          </a:solidFill>
          <a:ln w="28575">
            <a:solidFill>
              <a:srgbClr val="121D89"/>
            </a:solidFill>
          </a:ln>
        </p:spPr>
        <p:txBody>
          <a:bodyPr anchor="ctr"/>
          <a:lstStyle/>
          <a:p>
            <a:pPr marL="0" indent="0" algn="ctr">
              <a:buNone/>
            </a:pPr>
            <a:r>
              <a:rPr lang="en-US" dirty="0"/>
              <a:t>The way policy reforms are planned, designed, implemented and evaluated.</a:t>
            </a:r>
          </a:p>
        </p:txBody>
      </p:sp>
      <p:sp>
        <p:nvSpPr>
          <p:cNvPr id="4" name="Slide Number Placeholder 3">
            <a:extLst>
              <a:ext uri="{FF2B5EF4-FFF2-40B4-BE49-F238E27FC236}">
                <a16:creationId xmlns:a16="http://schemas.microsoft.com/office/drawing/2014/main" id="{C53E62EF-FF76-4CFF-A7EC-BFF92D1536F9}"/>
              </a:ext>
            </a:extLst>
          </p:cNvPr>
          <p:cNvSpPr>
            <a:spLocks noGrp="1"/>
          </p:cNvSpPr>
          <p:nvPr>
            <p:ph type="sldNum" sz="quarter" idx="4"/>
          </p:nvPr>
        </p:nvSpPr>
        <p:spPr/>
        <p:txBody>
          <a:bodyPr/>
          <a:lstStyle/>
          <a:p>
            <a:fld id="{E903AE69-0BF7-499C-A9ED-337C27790B9F}" type="slidenum">
              <a:rPr lang="en-US" smtClean="0"/>
              <a:t>6</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Public Policy Working Definition</a:t>
            </a:r>
          </a:p>
        </p:txBody>
      </p:sp>
    </p:spTree>
    <p:extLst>
      <p:ext uri="{BB962C8B-B14F-4D97-AF65-F5344CB8AC3E}">
        <p14:creationId xmlns:p14="http://schemas.microsoft.com/office/powerpoint/2010/main" val="129308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DD48DD-E4C6-4ECE-AECE-B67BF229DC2E}"/>
              </a:ext>
            </a:extLst>
          </p:cNvPr>
          <p:cNvSpPr>
            <a:spLocks noGrp="1"/>
          </p:cNvSpPr>
          <p:nvPr>
            <p:ph idx="4294967295"/>
          </p:nvPr>
        </p:nvSpPr>
        <p:spPr>
          <a:xfrm>
            <a:off x="3293381" y="1818765"/>
            <a:ext cx="5594350" cy="2632075"/>
          </a:xfrm>
          <a:solidFill>
            <a:srgbClr val="93C9ED"/>
          </a:solidFill>
          <a:ln w="28575">
            <a:solidFill>
              <a:srgbClr val="121D89"/>
            </a:solidFill>
          </a:ln>
        </p:spPr>
        <p:txBody>
          <a:bodyPr anchor="ctr"/>
          <a:lstStyle/>
          <a:p>
            <a:pPr marL="0" indent="0" algn="ctr">
              <a:buNone/>
            </a:pPr>
            <a:r>
              <a:rPr lang="en-US" dirty="0"/>
              <a:t>In practice </a:t>
            </a:r>
            <a:r>
              <a:rPr lang="en-US" b="1" i="1" dirty="0"/>
              <a:t>policy processes are complex</a:t>
            </a:r>
            <a:endParaRPr lang="en-US" dirty="0"/>
          </a:p>
        </p:txBody>
      </p:sp>
      <p:sp>
        <p:nvSpPr>
          <p:cNvPr id="4" name="Slide Number Placeholder 3">
            <a:extLst>
              <a:ext uri="{FF2B5EF4-FFF2-40B4-BE49-F238E27FC236}">
                <a16:creationId xmlns:a16="http://schemas.microsoft.com/office/drawing/2014/main" id="{F85EF03D-8435-47A1-8F28-336F89BAE92C}"/>
              </a:ext>
            </a:extLst>
          </p:cNvPr>
          <p:cNvSpPr>
            <a:spLocks noGrp="1"/>
          </p:cNvSpPr>
          <p:nvPr>
            <p:ph type="sldNum" sz="quarter" idx="4"/>
          </p:nvPr>
        </p:nvSpPr>
        <p:spPr/>
        <p:txBody>
          <a:bodyPr/>
          <a:lstStyle/>
          <a:p>
            <a:fld id="{E903AE69-0BF7-499C-A9ED-337C27790B9F}" type="slidenum">
              <a:rPr lang="en-US" smtClean="0"/>
              <a:t>7</a:t>
            </a:fld>
            <a:endParaRPr lang="en-US" dirty="0"/>
          </a:p>
        </p:txBody>
      </p:sp>
      <p:sp>
        <p:nvSpPr>
          <p:cNvPr id="2" name="Title 1">
            <a:extLst>
              <a:ext uri="{FF2B5EF4-FFF2-40B4-BE49-F238E27FC236}">
                <a16:creationId xmlns:a16="http://schemas.microsoft.com/office/drawing/2014/main" id="{F83AA766-3485-46E2-BA1C-F1632AB4F027}"/>
              </a:ext>
            </a:extLst>
          </p:cNvPr>
          <p:cNvSpPr>
            <a:spLocks noGrp="1"/>
          </p:cNvSpPr>
          <p:nvPr>
            <p:ph type="title"/>
          </p:nvPr>
        </p:nvSpPr>
        <p:spPr/>
        <p:txBody>
          <a:bodyPr/>
          <a:lstStyle/>
          <a:p>
            <a:r>
              <a:rPr lang="en-US" dirty="0"/>
              <a:t>Reality of Policy Processes</a:t>
            </a:r>
          </a:p>
        </p:txBody>
      </p:sp>
    </p:spTree>
    <p:extLst>
      <p:ext uri="{BB962C8B-B14F-4D97-AF65-F5344CB8AC3E}">
        <p14:creationId xmlns:p14="http://schemas.microsoft.com/office/powerpoint/2010/main" val="13811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amoeba shaped blob with arrows pushing in to represent the force of policy pressures">
            <a:extLst>
              <a:ext uri="{FF2B5EF4-FFF2-40B4-BE49-F238E27FC236}">
                <a16:creationId xmlns:a16="http://schemas.microsoft.com/office/drawing/2014/main" id="{49EF7628-658E-422B-973B-1B9E534728E6}"/>
              </a:ext>
            </a:extLst>
          </p:cNvPr>
          <p:cNvGrpSpPr/>
          <p:nvPr/>
        </p:nvGrpSpPr>
        <p:grpSpPr>
          <a:xfrm>
            <a:off x="2106098" y="1141380"/>
            <a:ext cx="7968916" cy="4639414"/>
            <a:chOff x="2150444" y="1622110"/>
            <a:chExt cx="7968916" cy="4639414"/>
          </a:xfrm>
        </p:grpSpPr>
        <p:sp>
          <p:nvSpPr>
            <p:cNvPr id="4" name="Freeform 3">
              <a:extLst>
                <a:ext uri="{FF2B5EF4-FFF2-40B4-BE49-F238E27FC236}">
                  <a16:creationId xmlns:a16="http://schemas.microsoft.com/office/drawing/2014/main" id="{C58259CA-287B-4A65-A732-EAD5AE73978A}"/>
                </a:ext>
                <a:ext uri="{C183D7F6-B498-43B3-948B-1728B52AA6E4}">
                  <adec:decorative xmlns:adec="http://schemas.microsoft.com/office/drawing/2017/decorative" val="1"/>
                </a:ext>
              </a:extLst>
            </p:cNvPr>
            <p:cNvSpPr/>
            <p:nvPr/>
          </p:nvSpPr>
          <p:spPr>
            <a:xfrm>
              <a:off x="3077507" y="1736470"/>
              <a:ext cx="6475289" cy="3821134"/>
            </a:xfrm>
            <a:custGeom>
              <a:avLst/>
              <a:gdLst>
                <a:gd name="connsiteX0" fmla="*/ 1915321 w 6475289"/>
                <a:gd name="connsiteY0" fmla="*/ 1094874 h 3821134"/>
                <a:gd name="connsiteX1" fmla="*/ 1915321 w 6475289"/>
                <a:gd name="connsiteY1" fmla="*/ 1094874 h 3821134"/>
                <a:gd name="connsiteX2" fmla="*/ 1819068 w 6475289"/>
                <a:gd name="connsiteY2" fmla="*/ 1046747 h 3821134"/>
                <a:gd name="connsiteX3" fmla="*/ 1782974 w 6475289"/>
                <a:gd name="connsiteY3" fmla="*/ 1034716 h 3821134"/>
                <a:gd name="connsiteX4" fmla="*/ 1770942 w 6475289"/>
                <a:gd name="connsiteY4" fmla="*/ 998621 h 3821134"/>
                <a:gd name="connsiteX5" fmla="*/ 1734847 w 6475289"/>
                <a:gd name="connsiteY5" fmla="*/ 974558 h 3821134"/>
                <a:gd name="connsiteX6" fmla="*/ 1710784 w 6475289"/>
                <a:gd name="connsiteY6" fmla="*/ 938463 h 3821134"/>
                <a:gd name="connsiteX7" fmla="*/ 1674689 w 6475289"/>
                <a:gd name="connsiteY7" fmla="*/ 914400 h 3821134"/>
                <a:gd name="connsiteX8" fmla="*/ 1614531 w 6475289"/>
                <a:gd name="connsiteY8" fmla="*/ 854242 h 3821134"/>
                <a:gd name="connsiteX9" fmla="*/ 1578437 w 6475289"/>
                <a:gd name="connsiteY9" fmla="*/ 818147 h 3821134"/>
                <a:gd name="connsiteX10" fmla="*/ 1530310 w 6475289"/>
                <a:gd name="connsiteY10" fmla="*/ 745958 h 3821134"/>
                <a:gd name="connsiteX11" fmla="*/ 1470153 w 6475289"/>
                <a:gd name="connsiteY11" fmla="*/ 697832 h 3821134"/>
                <a:gd name="connsiteX12" fmla="*/ 1434058 w 6475289"/>
                <a:gd name="connsiteY12" fmla="*/ 661737 h 3821134"/>
                <a:gd name="connsiteX13" fmla="*/ 1349837 w 6475289"/>
                <a:gd name="connsiteY13" fmla="*/ 613611 h 3821134"/>
                <a:gd name="connsiteX14" fmla="*/ 1301710 w 6475289"/>
                <a:gd name="connsiteY14" fmla="*/ 577516 h 3821134"/>
                <a:gd name="connsiteX15" fmla="*/ 1265616 w 6475289"/>
                <a:gd name="connsiteY15" fmla="*/ 565484 h 3821134"/>
                <a:gd name="connsiteX16" fmla="*/ 1229521 w 6475289"/>
                <a:gd name="connsiteY16" fmla="*/ 541421 h 3821134"/>
                <a:gd name="connsiteX17" fmla="*/ 1024984 w 6475289"/>
                <a:gd name="connsiteY17" fmla="*/ 445168 h 3821134"/>
                <a:gd name="connsiteX18" fmla="*/ 976858 w 6475289"/>
                <a:gd name="connsiteY18" fmla="*/ 409074 h 3821134"/>
                <a:gd name="connsiteX19" fmla="*/ 904668 w 6475289"/>
                <a:gd name="connsiteY19" fmla="*/ 385011 h 3821134"/>
                <a:gd name="connsiteX20" fmla="*/ 868574 w 6475289"/>
                <a:gd name="connsiteY20" fmla="*/ 372979 h 3821134"/>
                <a:gd name="connsiteX21" fmla="*/ 712163 w 6475289"/>
                <a:gd name="connsiteY21" fmla="*/ 385011 h 3821134"/>
                <a:gd name="connsiteX22" fmla="*/ 676068 w 6475289"/>
                <a:gd name="connsiteY22" fmla="*/ 397042 h 3821134"/>
                <a:gd name="connsiteX23" fmla="*/ 627942 w 6475289"/>
                <a:gd name="connsiteY23" fmla="*/ 469232 h 3821134"/>
                <a:gd name="connsiteX24" fmla="*/ 603879 w 6475289"/>
                <a:gd name="connsiteY24" fmla="*/ 505326 h 3821134"/>
                <a:gd name="connsiteX25" fmla="*/ 579816 w 6475289"/>
                <a:gd name="connsiteY25" fmla="*/ 577516 h 3821134"/>
                <a:gd name="connsiteX26" fmla="*/ 567784 w 6475289"/>
                <a:gd name="connsiteY26" fmla="*/ 613611 h 3821134"/>
                <a:gd name="connsiteX27" fmla="*/ 543721 w 6475289"/>
                <a:gd name="connsiteY27" fmla="*/ 770021 h 3821134"/>
                <a:gd name="connsiteX28" fmla="*/ 555753 w 6475289"/>
                <a:gd name="connsiteY28" fmla="*/ 1010653 h 3821134"/>
                <a:gd name="connsiteX29" fmla="*/ 567784 w 6475289"/>
                <a:gd name="connsiteY29" fmla="*/ 1058779 h 3821134"/>
                <a:gd name="connsiteX30" fmla="*/ 639974 w 6475289"/>
                <a:gd name="connsiteY30" fmla="*/ 1179095 h 3821134"/>
                <a:gd name="connsiteX31" fmla="*/ 664037 w 6475289"/>
                <a:gd name="connsiteY31" fmla="*/ 1215190 h 3821134"/>
                <a:gd name="connsiteX32" fmla="*/ 760289 w 6475289"/>
                <a:gd name="connsiteY32" fmla="*/ 1299411 h 3821134"/>
                <a:gd name="connsiteX33" fmla="*/ 784353 w 6475289"/>
                <a:gd name="connsiteY33" fmla="*/ 1335505 h 3821134"/>
                <a:gd name="connsiteX34" fmla="*/ 820447 w 6475289"/>
                <a:gd name="connsiteY34" fmla="*/ 1359568 h 3821134"/>
                <a:gd name="connsiteX35" fmla="*/ 844510 w 6475289"/>
                <a:gd name="connsiteY35" fmla="*/ 1383632 h 3821134"/>
                <a:gd name="connsiteX36" fmla="*/ 940763 w 6475289"/>
                <a:gd name="connsiteY36" fmla="*/ 1467853 h 3821134"/>
                <a:gd name="connsiteX37" fmla="*/ 1049047 w 6475289"/>
                <a:gd name="connsiteY37" fmla="*/ 1564105 h 3821134"/>
                <a:gd name="connsiteX38" fmla="*/ 1253584 w 6475289"/>
                <a:gd name="connsiteY38" fmla="*/ 1732547 h 3821134"/>
                <a:gd name="connsiteX39" fmla="*/ 1313742 w 6475289"/>
                <a:gd name="connsiteY39" fmla="*/ 1804737 h 3821134"/>
                <a:gd name="connsiteX40" fmla="*/ 1434058 w 6475289"/>
                <a:gd name="connsiteY40" fmla="*/ 1985211 h 3821134"/>
                <a:gd name="connsiteX41" fmla="*/ 1470153 w 6475289"/>
                <a:gd name="connsiteY41" fmla="*/ 2081463 h 3821134"/>
                <a:gd name="connsiteX42" fmla="*/ 1494216 w 6475289"/>
                <a:gd name="connsiteY42" fmla="*/ 2153653 h 3821134"/>
                <a:gd name="connsiteX43" fmla="*/ 1494216 w 6475289"/>
                <a:gd name="connsiteY43" fmla="*/ 2683042 h 3821134"/>
                <a:gd name="connsiteX44" fmla="*/ 1482184 w 6475289"/>
                <a:gd name="connsiteY44" fmla="*/ 2743200 h 3821134"/>
                <a:gd name="connsiteX45" fmla="*/ 1434058 w 6475289"/>
                <a:gd name="connsiteY45" fmla="*/ 2863516 h 3821134"/>
                <a:gd name="connsiteX46" fmla="*/ 1397963 w 6475289"/>
                <a:gd name="connsiteY46" fmla="*/ 2899611 h 3821134"/>
                <a:gd name="connsiteX47" fmla="*/ 1385931 w 6475289"/>
                <a:gd name="connsiteY47" fmla="*/ 2935705 h 3821134"/>
                <a:gd name="connsiteX48" fmla="*/ 1313742 w 6475289"/>
                <a:gd name="connsiteY48" fmla="*/ 2995863 h 3821134"/>
                <a:gd name="connsiteX49" fmla="*/ 1181395 w 6475289"/>
                <a:gd name="connsiteY49" fmla="*/ 3116179 h 3821134"/>
                <a:gd name="connsiteX50" fmla="*/ 1133268 w 6475289"/>
                <a:gd name="connsiteY50" fmla="*/ 3140242 h 3821134"/>
                <a:gd name="connsiteX51" fmla="*/ 1061079 w 6475289"/>
                <a:gd name="connsiteY51" fmla="*/ 3188368 h 3821134"/>
                <a:gd name="connsiteX52" fmla="*/ 976858 w 6475289"/>
                <a:gd name="connsiteY52" fmla="*/ 3224463 h 3821134"/>
                <a:gd name="connsiteX53" fmla="*/ 904668 w 6475289"/>
                <a:gd name="connsiteY53" fmla="*/ 3248526 h 3821134"/>
                <a:gd name="connsiteX54" fmla="*/ 868574 w 6475289"/>
                <a:gd name="connsiteY54" fmla="*/ 3260558 h 3821134"/>
                <a:gd name="connsiteX55" fmla="*/ 796384 w 6475289"/>
                <a:gd name="connsiteY55" fmla="*/ 3296653 h 3821134"/>
                <a:gd name="connsiteX56" fmla="*/ 760289 w 6475289"/>
                <a:gd name="connsiteY56" fmla="*/ 3308684 h 3821134"/>
                <a:gd name="connsiteX57" fmla="*/ 712163 w 6475289"/>
                <a:gd name="connsiteY57" fmla="*/ 3332747 h 3821134"/>
                <a:gd name="connsiteX58" fmla="*/ 495595 w 6475289"/>
                <a:gd name="connsiteY58" fmla="*/ 3404937 h 3821134"/>
                <a:gd name="connsiteX59" fmla="*/ 435437 w 6475289"/>
                <a:gd name="connsiteY59" fmla="*/ 3429000 h 3821134"/>
                <a:gd name="connsiteX60" fmla="*/ 62458 w 6475289"/>
                <a:gd name="connsiteY60" fmla="*/ 3513221 h 3821134"/>
                <a:gd name="connsiteX61" fmla="*/ 26363 w 6475289"/>
                <a:gd name="connsiteY61" fmla="*/ 3525253 h 3821134"/>
                <a:gd name="connsiteX62" fmla="*/ 14331 w 6475289"/>
                <a:gd name="connsiteY62" fmla="*/ 3633537 h 3821134"/>
                <a:gd name="connsiteX63" fmla="*/ 86521 w 6475289"/>
                <a:gd name="connsiteY63" fmla="*/ 3669632 h 3821134"/>
                <a:gd name="connsiteX64" fmla="*/ 122616 w 6475289"/>
                <a:gd name="connsiteY64" fmla="*/ 3705726 h 3821134"/>
                <a:gd name="connsiteX65" fmla="*/ 218868 w 6475289"/>
                <a:gd name="connsiteY65" fmla="*/ 3741821 h 3821134"/>
                <a:gd name="connsiteX66" fmla="*/ 351216 w 6475289"/>
                <a:gd name="connsiteY66" fmla="*/ 3789947 h 3821134"/>
                <a:gd name="connsiteX67" fmla="*/ 1614531 w 6475289"/>
                <a:gd name="connsiteY67" fmla="*/ 3801979 h 3821134"/>
                <a:gd name="connsiteX68" fmla="*/ 4153195 w 6475289"/>
                <a:gd name="connsiteY68" fmla="*/ 3801979 h 3821134"/>
                <a:gd name="connsiteX69" fmla="*/ 4466016 w 6475289"/>
                <a:gd name="connsiteY69" fmla="*/ 3777916 h 3821134"/>
                <a:gd name="connsiteX70" fmla="*/ 4526174 w 6475289"/>
                <a:gd name="connsiteY70" fmla="*/ 3753853 h 3821134"/>
                <a:gd name="connsiteX71" fmla="*/ 4754774 w 6475289"/>
                <a:gd name="connsiteY71" fmla="*/ 3609474 h 3821134"/>
                <a:gd name="connsiteX72" fmla="*/ 4851026 w 6475289"/>
                <a:gd name="connsiteY72" fmla="*/ 3537284 h 3821134"/>
                <a:gd name="connsiteX73" fmla="*/ 4947279 w 6475289"/>
                <a:gd name="connsiteY73" fmla="*/ 3429000 h 3821134"/>
                <a:gd name="connsiteX74" fmla="*/ 4971342 w 6475289"/>
                <a:gd name="connsiteY74" fmla="*/ 3356811 h 3821134"/>
                <a:gd name="connsiteX75" fmla="*/ 4947279 w 6475289"/>
                <a:gd name="connsiteY75" fmla="*/ 3116179 h 3821134"/>
                <a:gd name="connsiteX76" fmla="*/ 4923216 w 6475289"/>
                <a:gd name="connsiteY76" fmla="*/ 3056021 h 3821134"/>
                <a:gd name="connsiteX77" fmla="*/ 4766805 w 6475289"/>
                <a:gd name="connsiteY77" fmla="*/ 2971800 h 3821134"/>
                <a:gd name="connsiteX78" fmla="*/ 4682584 w 6475289"/>
                <a:gd name="connsiteY78" fmla="*/ 2935705 h 3821134"/>
                <a:gd name="connsiteX79" fmla="*/ 4598363 w 6475289"/>
                <a:gd name="connsiteY79" fmla="*/ 2911642 h 3821134"/>
                <a:gd name="connsiteX80" fmla="*/ 4526174 w 6475289"/>
                <a:gd name="connsiteY80" fmla="*/ 2887579 h 3821134"/>
                <a:gd name="connsiteX81" fmla="*/ 4453984 w 6475289"/>
                <a:gd name="connsiteY81" fmla="*/ 2875547 h 3821134"/>
                <a:gd name="connsiteX82" fmla="*/ 4393826 w 6475289"/>
                <a:gd name="connsiteY82" fmla="*/ 2863516 h 3821134"/>
                <a:gd name="connsiteX83" fmla="*/ 4333668 w 6475289"/>
                <a:gd name="connsiteY83" fmla="*/ 2839453 h 3821134"/>
                <a:gd name="connsiteX84" fmla="*/ 4297574 w 6475289"/>
                <a:gd name="connsiteY84" fmla="*/ 2827421 h 3821134"/>
                <a:gd name="connsiteX85" fmla="*/ 4261479 w 6475289"/>
                <a:gd name="connsiteY85" fmla="*/ 2803358 h 3821134"/>
                <a:gd name="connsiteX86" fmla="*/ 4213353 w 6475289"/>
                <a:gd name="connsiteY86" fmla="*/ 2719137 h 3821134"/>
                <a:gd name="connsiteX87" fmla="*/ 4201321 w 6475289"/>
                <a:gd name="connsiteY87" fmla="*/ 2683042 h 3821134"/>
                <a:gd name="connsiteX88" fmla="*/ 4237416 w 6475289"/>
                <a:gd name="connsiteY88" fmla="*/ 2346158 h 3821134"/>
                <a:gd name="connsiteX89" fmla="*/ 4297574 w 6475289"/>
                <a:gd name="connsiteY89" fmla="*/ 2286000 h 3821134"/>
                <a:gd name="connsiteX90" fmla="*/ 4333668 w 6475289"/>
                <a:gd name="connsiteY90" fmla="*/ 2261937 h 3821134"/>
                <a:gd name="connsiteX91" fmla="*/ 4393826 w 6475289"/>
                <a:gd name="connsiteY91" fmla="*/ 2225842 h 3821134"/>
                <a:gd name="connsiteX92" fmla="*/ 4610395 w 6475289"/>
                <a:gd name="connsiteY92" fmla="*/ 2189747 h 3821134"/>
                <a:gd name="connsiteX93" fmla="*/ 4887121 w 6475289"/>
                <a:gd name="connsiteY93" fmla="*/ 2213811 h 3821134"/>
                <a:gd name="connsiteX94" fmla="*/ 5031500 w 6475289"/>
                <a:gd name="connsiteY94" fmla="*/ 2310063 h 3821134"/>
                <a:gd name="connsiteX95" fmla="*/ 5127753 w 6475289"/>
                <a:gd name="connsiteY95" fmla="*/ 2370221 h 3821134"/>
                <a:gd name="connsiteX96" fmla="*/ 5236037 w 6475289"/>
                <a:gd name="connsiteY96" fmla="*/ 2442411 h 3821134"/>
                <a:gd name="connsiteX97" fmla="*/ 5380416 w 6475289"/>
                <a:gd name="connsiteY97" fmla="*/ 2538663 h 3821134"/>
                <a:gd name="connsiteX98" fmla="*/ 5416510 w 6475289"/>
                <a:gd name="connsiteY98" fmla="*/ 2562726 h 3821134"/>
                <a:gd name="connsiteX99" fmla="*/ 5633079 w 6475289"/>
                <a:gd name="connsiteY99" fmla="*/ 2658979 h 3821134"/>
                <a:gd name="connsiteX100" fmla="*/ 5897774 w 6475289"/>
                <a:gd name="connsiteY100" fmla="*/ 2683042 h 3821134"/>
                <a:gd name="connsiteX101" fmla="*/ 6270753 w 6475289"/>
                <a:gd name="connsiteY101" fmla="*/ 2671011 h 3821134"/>
                <a:gd name="connsiteX102" fmla="*/ 6306847 w 6475289"/>
                <a:gd name="connsiteY102" fmla="*/ 2658979 h 3821134"/>
                <a:gd name="connsiteX103" fmla="*/ 6379037 w 6475289"/>
                <a:gd name="connsiteY103" fmla="*/ 2598821 h 3821134"/>
                <a:gd name="connsiteX104" fmla="*/ 6415131 w 6475289"/>
                <a:gd name="connsiteY104" fmla="*/ 2562726 h 3821134"/>
                <a:gd name="connsiteX105" fmla="*/ 6439195 w 6475289"/>
                <a:gd name="connsiteY105" fmla="*/ 2478505 h 3821134"/>
                <a:gd name="connsiteX106" fmla="*/ 6475289 w 6475289"/>
                <a:gd name="connsiteY106" fmla="*/ 2370221 h 3821134"/>
                <a:gd name="connsiteX107" fmla="*/ 6463258 w 6475289"/>
                <a:gd name="connsiteY107" fmla="*/ 2057400 h 3821134"/>
                <a:gd name="connsiteX108" fmla="*/ 6427163 w 6475289"/>
                <a:gd name="connsiteY108" fmla="*/ 1949116 h 3821134"/>
                <a:gd name="connsiteX109" fmla="*/ 6415131 w 6475289"/>
                <a:gd name="connsiteY109" fmla="*/ 1888958 h 3821134"/>
                <a:gd name="connsiteX110" fmla="*/ 6282784 w 6475289"/>
                <a:gd name="connsiteY110" fmla="*/ 1612232 h 3821134"/>
                <a:gd name="connsiteX111" fmla="*/ 6198563 w 6475289"/>
                <a:gd name="connsiteY111" fmla="*/ 1467853 h 3821134"/>
                <a:gd name="connsiteX112" fmla="*/ 6138405 w 6475289"/>
                <a:gd name="connsiteY112" fmla="*/ 1407695 h 3821134"/>
                <a:gd name="connsiteX113" fmla="*/ 6054184 w 6475289"/>
                <a:gd name="connsiteY113" fmla="*/ 1383632 h 3821134"/>
                <a:gd name="connsiteX114" fmla="*/ 5717300 w 6475289"/>
                <a:gd name="connsiteY114" fmla="*/ 1347537 h 3821134"/>
                <a:gd name="connsiteX115" fmla="*/ 5428542 w 6475289"/>
                <a:gd name="connsiteY115" fmla="*/ 1275347 h 3821134"/>
                <a:gd name="connsiteX116" fmla="*/ 5332289 w 6475289"/>
                <a:gd name="connsiteY116" fmla="*/ 1191126 h 3821134"/>
                <a:gd name="connsiteX117" fmla="*/ 5308226 w 6475289"/>
                <a:gd name="connsiteY117" fmla="*/ 1130968 h 3821134"/>
                <a:gd name="connsiteX118" fmla="*/ 5272131 w 6475289"/>
                <a:gd name="connsiteY118" fmla="*/ 1046747 h 3821134"/>
                <a:gd name="connsiteX119" fmla="*/ 5260100 w 6475289"/>
                <a:gd name="connsiteY119" fmla="*/ 926432 h 3821134"/>
                <a:gd name="connsiteX120" fmla="*/ 5224005 w 6475289"/>
                <a:gd name="connsiteY120" fmla="*/ 806116 h 3821134"/>
                <a:gd name="connsiteX121" fmla="*/ 5211974 w 6475289"/>
                <a:gd name="connsiteY121" fmla="*/ 757990 h 3821134"/>
                <a:gd name="connsiteX122" fmla="*/ 5187910 w 6475289"/>
                <a:gd name="connsiteY122" fmla="*/ 733926 h 3821134"/>
                <a:gd name="connsiteX123" fmla="*/ 5139784 w 6475289"/>
                <a:gd name="connsiteY123" fmla="*/ 673768 h 3821134"/>
                <a:gd name="connsiteX124" fmla="*/ 5043531 w 6475289"/>
                <a:gd name="connsiteY124" fmla="*/ 649705 h 3821134"/>
                <a:gd name="connsiteX125" fmla="*/ 4814931 w 6475289"/>
                <a:gd name="connsiteY125" fmla="*/ 673768 h 3821134"/>
                <a:gd name="connsiteX126" fmla="*/ 4790868 w 6475289"/>
                <a:gd name="connsiteY126" fmla="*/ 697832 h 3821134"/>
                <a:gd name="connsiteX127" fmla="*/ 4742742 w 6475289"/>
                <a:gd name="connsiteY127" fmla="*/ 770021 h 3821134"/>
                <a:gd name="connsiteX128" fmla="*/ 4706647 w 6475289"/>
                <a:gd name="connsiteY128" fmla="*/ 830179 h 3821134"/>
                <a:gd name="connsiteX129" fmla="*/ 4598363 w 6475289"/>
                <a:gd name="connsiteY129" fmla="*/ 914400 h 3821134"/>
                <a:gd name="connsiteX130" fmla="*/ 4538205 w 6475289"/>
                <a:gd name="connsiteY130" fmla="*/ 962526 h 3821134"/>
                <a:gd name="connsiteX131" fmla="*/ 4453984 w 6475289"/>
                <a:gd name="connsiteY131" fmla="*/ 986590 h 3821134"/>
                <a:gd name="connsiteX132" fmla="*/ 4381795 w 6475289"/>
                <a:gd name="connsiteY132" fmla="*/ 1010653 h 3821134"/>
                <a:gd name="connsiteX133" fmla="*/ 4056942 w 6475289"/>
                <a:gd name="connsiteY133" fmla="*/ 998621 h 3821134"/>
                <a:gd name="connsiteX134" fmla="*/ 4008816 w 6475289"/>
                <a:gd name="connsiteY134" fmla="*/ 986590 h 3821134"/>
                <a:gd name="connsiteX135" fmla="*/ 3876468 w 6475289"/>
                <a:gd name="connsiteY135" fmla="*/ 806116 h 3821134"/>
                <a:gd name="connsiteX136" fmla="*/ 3840374 w 6475289"/>
                <a:gd name="connsiteY136" fmla="*/ 733926 h 3821134"/>
                <a:gd name="connsiteX137" fmla="*/ 3804279 w 6475289"/>
                <a:gd name="connsiteY137" fmla="*/ 685800 h 3821134"/>
                <a:gd name="connsiteX138" fmla="*/ 3744121 w 6475289"/>
                <a:gd name="connsiteY138" fmla="*/ 577516 h 3821134"/>
                <a:gd name="connsiteX139" fmla="*/ 3708026 w 6475289"/>
                <a:gd name="connsiteY139" fmla="*/ 505326 h 3821134"/>
                <a:gd name="connsiteX140" fmla="*/ 3671931 w 6475289"/>
                <a:gd name="connsiteY140" fmla="*/ 457200 h 3821134"/>
                <a:gd name="connsiteX141" fmla="*/ 3635837 w 6475289"/>
                <a:gd name="connsiteY141" fmla="*/ 385011 h 3821134"/>
                <a:gd name="connsiteX142" fmla="*/ 3539584 w 6475289"/>
                <a:gd name="connsiteY142" fmla="*/ 252663 h 3821134"/>
                <a:gd name="connsiteX143" fmla="*/ 3443331 w 6475289"/>
                <a:gd name="connsiteY143" fmla="*/ 144379 h 3821134"/>
                <a:gd name="connsiteX144" fmla="*/ 3347079 w 6475289"/>
                <a:gd name="connsiteY144" fmla="*/ 96253 h 3821134"/>
                <a:gd name="connsiteX145" fmla="*/ 3226763 w 6475289"/>
                <a:gd name="connsiteY145" fmla="*/ 60158 h 3821134"/>
                <a:gd name="connsiteX146" fmla="*/ 3094416 w 6475289"/>
                <a:gd name="connsiteY146" fmla="*/ 24063 h 3821134"/>
                <a:gd name="connsiteX147" fmla="*/ 2805658 w 6475289"/>
                <a:gd name="connsiteY147" fmla="*/ 0 h 3821134"/>
                <a:gd name="connsiteX148" fmla="*/ 2372521 w 6475289"/>
                <a:gd name="connsiteY148" fmla="*/ 24063 h 3821134"/>
                <a:gd name="connsiteX149" fmla="*/ 2240174 w 6475289"/>
                <a:gd name="connsiteY149" fmla="*/ 72190 h 3821134"/>
                <a:gd name="connsiteX150" fmla="*/ 2167984 w 6475289"/>
                <a:gd name="connsiteY150" fmla="*/ 132347 h 3821134"/>
                <a:gd name="connsiteX151" fmla="*/ 2155953 w 6475289"/>
                <a:gd name="connsiteY151" fmla="*/ 180474 h 3821134"/>
                <a:gd name="connsiteX152" fmla="*/ 2167984 w 6475289"/>
                <a:gd name="connsiteY152" fmla="*/ 348916 h 3821134"/>
                <a:gd name="connsiteX153" fmla="*/ 2300331 w 6475289"/>
                <a:gd name="connsiteY153" fmla="*/ 637674 h 3821134"/>
                <a:gd name="connsiteX154" fmla="*/ 2408616 w 6475289"/>
                <a:gd name="connsiteY154" fmla="*/ 794084 h 3821134"/>
                <a:gd name="connsiteX155" fmla="*/ 2444710 w 6475289"/>
                <a:gd name="connsiteY155" fmla="*/ 878305 h 3821134"/>
                <a:gd name="connsiteX156" fmla="*/ 2492837 w 6475289"/>
                <a:gd name="connsiteY156" fmla="*/ 1010653 h 3821134"/>
                <a:gd name="connsiteX157" fmla="*/ 2504868 w 6475289"/>
                <a:gd name="connsiteY157" fmla="*/ 1058779 h 3821134"/>
                <a:gd name="connsiteX158" fmla="*/ 2516900 w 6475289"/>
                <a:gd name="connsiteY158" fmla="*/ 1155032 h 3821134"/>
                <a:gd name="connsiteX159" fmla="*/ 2540963 w 6475289"/>
                <a:gd name="connsiteY159" fmla="*/ 1215190 h 3821134"/>
                <a:gd name="connsiteX160" fmla="*/ 2528931 w 6475289"/>
                <a:gd name="connsiteY160" fmla="*/ 1323474 h 3821134"/>
                <a:gd name="connsiteX161" fmla="*/ 2492837 w 6475289"/>
                <a:gd name="connsiteY161" fmla="*/ 1335505 h 3821134"/>
                <a:gd name="connsiteX162" fmla="*/ 2240174 w 6475289"/>
                <a:gd name="connsiteY162" fmla="*/ 1323474 h 3821134"/>
                <a:gd name="connsiteX163" fmla="*/ 2095795 w 6475289"/>
                <a:gd name="connsiteY163" fmla="*/ 1251284 h 3821134"/>
                <a:gd name="connsiteX164" fmla="*/ 2035637 w 6475289"/>
                <a:gd name="connsiteY164" fmla="*/ 1203158 h 3821134"/>
                <a:gd name="connsiteX165" fmla="*/ 1999542 w 6475289"/>
                <a:gd name="connsiteY165" fmla="*/ 1179095 h 3821134"/>
                <a:gd name="connsiteX166" fmla="*/ 1963447 w 6475289"/>
                <a:gd name="connsiteY166" fmla="*/ 1143000 h 3821134"/>
                <a:gd name="connsiteX167" fmla="*/ 1915321 w 6475289"/>
                <a:gd name="connsiteY167" fmla="*/ 1094874 h 382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475289" h="3821134">
                  <a:moveTo>
                    <a:pt x="1915321" y="1094874"/>
                  </a:moveTo>
                  <a:lnTo>
                    <a:pt x="1915321" y="1094874"/>
                  </a:lnTo>
                  <a:cubicBezTo>
                    <a:pt x="1883237" y="1078832"/>
                    <a:pt x="1851724" y="1061591"/>
                    <a:pt x="1819068" y="1046747"/>
                  </a:cubicBezTo>
                  <a:cubicBezTo>
                    <a:pt x="1807523" y="1041499"/>
                    <a:pt x="1791942" y="1043684"/>
                    <a:pt x="1782974" y="1034716"/>
                  </a:cubicBezTo>
                  <a:cubicBezTo>
                    <a:pt x="1774006" y="1025748"/>
                    <a:pt x="1778865" y="1008524"/>
                    <a:pt x="1770942" y="998621"/>
                  </a:cubicBezTo>
                  <a:cubicBezTo>
                    <a:pt x="1761909" y="987330"/>
                    <a:pt x="1746879" y="982579"/>
                    <a:pt x="1734847" y="974558"/>
                  </a:cubicBezTo>
                  <a:cubicBezTo>
                    <a:pt x="1726826" y="962526"/>
                    <a:pt x="1721009" y="948688"/>
                    <a:pt x="1710784" y="938463"/>
                  </a:cubicBezTo>
                  <a:cubicBezTo>
                    <a:pt x="1700559" y="928238"/>
                    <a:pt x="1685571" y="923922"/>
                    <a:pt x="1674689" y="914400"/>
                  </a:cubicBezTo>
                  <a:cubicBezTo>
                    <a:pt x="1653347" y="895726"/>
                    <a:pt x="1634584" y="874295"/>
                    <a:pt x="1614531" y="854242"/>
                  </a:cubicBezTo>
                  <a:cubicBezTo>
                    <a:pt x="1602500" y="842210"/>
                    <a:pt x="1587875" y="832304"/>
                    <a:pt x="1578437" y="818147"/>
                  </a:cubicBezTo>
                  <a:cubicBezTo>
                    <a:pt x="1562395" y="794084"/>
                    <a:pt x="1549657" y="767454"/>
                    <a:pt x="1530310" y="745958"/>
                  </a:cubicBezTo>
                  <a:cubicBezTo>
                    <a:pt x="1513131" y="726871"/>
                    <a:pt x="1489479" y="714742"/>
                    <a:pt x="1470153" y="697832"/>
                  </a:cubicBezTo>
                  <a:cubicBezTo>
                    <a:pt x="1457348" y="686627"/>
                    <a:pt x="1447130" y="672630"/>
                    <a:pt x="1434058" y="661737"/>
                  </a:cubicBezTo>
                  <a:cubicBezTo>
                    <a:pt x="1394319" y="628621"/>
                    <a:pt x="1396907" y="643029"/>
                    <a:pt x="1349837" y="613611"/>
                  </a:cubicBezTo>
                  <a:cubicBezTo>
                    <a:pt x="1332832" y="602983"/>
                    <a:pt x="1319121" y="587465"/>
                    <a:pt x="1301710" y="577516"/>
                  </a:cubicBezTo>
                  <a:cubicBezTo>
                    <a:pt x="1290699" y="571224"/>
                    <a:pt x="1276959" y="571156"/>
                    <a:pt x="1265616" y="565484"/>
                  </a:cubicBezTo>
                  <a:cubicBezTo>
                    <a:pt x="1252682" y="559017"/>
                    <a:pt x="1242455" y="547888"/>
                    <a:pt x="1229521" y="541421"/>
                  </a:cubicBezTo>
                  <a:cubicBezTo>
                    <a:pt x="1168813" y="511067"/>
                    <a:pt x="1077596" y="484627"/>
                    <a:pt x="1024984" y="445168"/>
                  </a:cubicBezTo>
                  <a:cubicBezTo>
                    <a:pt x="1008942" y="433137"/>
                    <a:pt x="994793" y="418042"/>
                    <a:pt x="976858" y="409074"/>
                  </a:cubicBezTo>
                  <a:cubicBezTo>
                    <a:pt x="954171" y="397731"/>
                    <a:pt x="928731" y="393032"/>
                    <a:pt x="904668" y="385011"/>
                  </a:cubicBezTo>
                  <a:lnTo>
                    <a:pt x="868574" y="372979"/>
                  </a:lnTo>
                  <a:cubicBezTo>
                    <a:pt x="816437" y="376990"/>
                    <a:pt x="764050" y="378525"/>
                    <a:pt x="712163" y="385011"/>
                  </a:cubicBezTo>
                  <a:cubicBezTo>
                    <a:pt x="699579" y="386584"/>
                    <a:pt x="685036" y="388074"/>
                    <a:pt x="676068" y="397042"/>
                  </a:cubicBezTo>
                  <a:cubicBezTo>
                    <a:pt x="655618" y="417492"/>
                    <a:pt x="643984" y="445169"/>
                    <a:pt x="627942" y="469232"/>
                  </a:cubicBezTo>
                  <a:cubicBezTo>
                    <a:pt x="619921" y="481263"/>
                    <a:pt x="608452" y="491608"/>
                    <a:pt x="603879" y="505326"/>
                  </a:cubicBezTo>
                  <a:lnTo>
                    <a:pt x="579816" y="577516"/>
                  </a:lnTo>
                  <a:cubicBezTo>
                    <a:pt x="575805" y="589548"/>
                    <a:pt x="570271" y="601175"/>
                    <a:pt x="567784" y="613611"/>
                  </a:cubicBezTo>
                  <a:cubicBezTo>
                    <a:pt x="549412" y="705474"/>
                    <a:pt x="558290" y="653477"/>
                    <a:pt x="543721" y="770021"/>
                  </a:cubicBezTo>
                  <a:cubicBezTo>
                    <a:pt x="547732" y="850232"/>
                    <a:pt x="549084" y="930620"/>
                    <a:pt x="555753" y="1010653"/>
                  </a:cubicBezTo>
                  <a:cubicBezTo>
                    <a:pt x="557126" y="1027132"/>
                    <a:pt x="560389" y="1043989"/>
                    <a:pt x="567784" y="1058779"/>
                  </a:cubicBezTo>
                  <a:cubicBezTo>
                    <a:pt x="588700" y="1100612"/>
                    <a:pt x="615462" y="1139263"/>
                    <a:pt x="639974" y="1179095"/>
                  </a:cubicBezTo>
                  <a:cubicBezTo>
                    <a:pt x="647553" y="1191410"/>
                    <a:pt x="652005" y="1207169"/>
                    <a:pt x="664037" y="1215190"/>
                  </a:cubicBezTo>
                  <a:cubicBezTo>
                    <a:pt x="712961" y="1247807"/>
                    <a:pt x="711019" y="1243104"/>
                    <a:pt x="760289" y="1299411"/>
                  </a:cubicBezTo>
                  <a:cubicBezTo>
                    <a:pt x="769811" y="1310293"/>
                    <a:pt x="774128" y="1325280"/>
                    <a:pt x="784353" y="1335505"/>
                  </a:cubicBezTo>
                  <a:cubicBezTo>
                    <a:pt x="794578" y="1345730"/>
                    <a:pt x="809156" y="1350535"/>
                    <a:pt x="820447" y="1359568"/>
                  </a:cubicBezTo>
                  <a:cubicBezTo>
                    <a:pt x="829305" y="1366654"/>
                    <a:pt x="836078" y="1376043"/>
                    <a:pt x="844510" y="1383632"/>
                  </a:cubicBezTo>
                  <a:cubicBezTo>
                    <a:pt x="876198" y="1412152"/>
                    <a:pt x="909217" y="1439175"/>
                    <a:pt x="940763" y="1467853"/>
                  </a:cubicBezTo>
                  <a:cubicBezTo>
                    <a:pt x="1033384" y="1552053"/>
                    <a:pt x="900501" y="1445268"/>
                    <a:pt x="1049047" y="1564105"/>
                  </a:cubicBezTo>
                  <a:cubicBezTo>
                    <a:pt x="1112058" y="1614514"/>
                    <a:pt x="1217260" y="1678060"/>
                    <a:pt x="1253584" y="1732547"/>
                  </a:cubicBezTo>
                  <a:cubicBezTo>
                    <a:pt x="1346126" y="1871362"/>
                    <a:pt x="1197948" y="1654205"/>
                    <a:pt x="1313742" y="1804737"/>
                  </a:cubicBezTo>
                  <a:cubicBezTo>
                    <a:pt x="1352056" y="1854545"/>
                    <a:pt x="1401111" y="1925907"/>
                    <a:pt x="1434058" y="1985211"/>
                  </a:cubicBezTo>
                  <a:cubicBezTo>
                    <a:pt x="1469137" y="2048352"/>
                    <a:pt x="1450433" y="2015729"/>
                    <a:pt x="1470153" y="2081463"/>
                  </a:cubicBezTo>
                  <a:cubicBezTo>
                    <a:pt x="1477442" y="2105758"/>
                    <a:pt x="1486195" y="2129590"/>
                    <a:pt x="1494216" y="2153653"/>
                  </a:cubicBezTo>
                  <a:cubicBezTo>
                    <a:pt x="1520005" y="2385769"/>
                    <a:pt x="1514044" y="2286477"/>
                    <a:pt x="1494216" y="2683042"/>
                  </a:cubicBezTo>
                  <a:cubicBezTo>
                    <a:pt x="1493195" y="2703466"/>
                    <a:pt x="1487565" y="2723471"/>
                    <a:pt x="1482184" y="2743200"/>
                  </a:cubicBezTo>
                  <a:cubicBezTo>
                    <a:pt x="1474449" y="2771562"/>
                    <a:pt x="1453909" y="2835725"/>
                    <a:pt x="1434058" y="2863516"/>
                  </a:cubicBezTo>
                  <a:cubicBezTo>
                    <a:pt x="1424168" y="2877362"/>
                    <a:pt x="1409995" y="2887579"/>
                    <a:pt x="1397963" y="2899611"/>
                  </a:cubicBezTo>
                  <a:cubicBezTo>
                    <a:pt x="1393952" y="2911642"/>
                    <a:pt x="1392966" y="2925153"/>
                    <a:pt x="1385931" y="2935705"/>
                  </a:cubicBezTo>
                  <a:cubicBezTo>
                    <a:pt x="1367402" y="2963499"/>
                    <a:pt x="1340378" y="2978106"/>
                    <a:pt x="1313742" y="2995863"/>
                  </a:cubicBezTo>
                  <a:cubicBezTo>
                    <a:pt x="1274829" y="3054233"/>
                    <a:pt x="1267843" y="3072956"/>
                    <a:pt x="1181395" y="3116179"/>
                  </a:cubicBezTo>
                  <a:cubicBezTo>
                    <a:pt x="1165353" y="3124200"/>
                    <a:pt x="1148648" y="3131014"/>
                    <a:pt x="1133268" y="3140242"/>
                  </a:cubicBezTo>
                  <a:cubicBezTo>
                    <a:pt x="1108469" y="3155121"/>
                    <a:pt x="1088515" y="3179222"/>
                    <a:pt x="1061079" y="3188368"/>
                  </a:cubicBezTo>
                  <a:cubicBezTo>
                    <a:pt x="944877" y="3227103"/>
                    <a:pt x="1125552" y="3164986"/>
                    <a:pt x="976858" y="3224463"/>
                  </a:cubicBezTo>
                  <a:cubicBezTo>
                    <a:pt x="953307" y="3233883"/>
                    <a:pt x="928731" y="3240505"/>
                    <a:pt x="904668" y="3248526"/>
                  </a:cubicBezTo>
                  <a:cubicBezTo>
                    <a:pt x="892637" y="3252537"/>
                    <a:pt x="879917" y="3254886"/>
                    <a:pt x="868574" y="3260558"/>
                  </a:cubicBezTo>
                  <a:cubicBezTo>
                    <a:pt x="844511" y="3272590"/>
                    <a:pt x="820969" y="3285727"/>
                    <a:pt x="796384" y="3296653"/>
                  </a:cubicBezTo>
                  <a:cubicBezTo>
                    <a:pt x="784795" y="3301804"/>
                    <a:pt x="771946" y="3303688"/>
                    <a:pt x="760289" y="3308684"/>
                  </a:cubicBezTo>
                  <a:cubicBezTo>
                    <a:pt x="743804" y="3315749"/>
                    <a:pt x="729019" y="3326618"/>
                    <a:pt x="712163" y="3332747"/>
                  </a:cubicBezTo>
                  <a:cubicBezTo>
                    <a:pt x="640650" y="3358752"/>
                    <a:pt x="567466" y="3379938"/>
                    <a:pt x="495595" y="3404937"/>
                  </a:cubicBezTo>
                  <a:cubicBezTo>
                    <a:pt x="475196" y="3412032"/>
                    <a:pt x="456145" y="3422864"/>
                    <a:pt x="435437" y="3429000"/>
                  </a:cubicBezTo>
                  <a:cubicBezTo>
                    <a:pt x="173850" y="3506507"/>
                    <a:pt x="246489" y="3492774"/>
                    <a:pt x="62458" y="3513221"/>
                  </a:cubicBezTo>
                  <a:cubicBezTo>
                    <a:pt x="50426" y="3517232"/>
                    <a:pt x="36266" y="3517330"/>
                    <a:pt x="26363" y="3525253"/>
                  </a:cubicBezTo>
                  <a:cubicBezTo>
                    <a:pt x="-8430" y="3553087"/>
                    <a:pt x="-4805" y="3595264"/>
                    <a:pt x="14331" y="3633537"/>
                  </a:cubicBezTo>
                  <a:cubicBezTo>
                    <a:pt x="23660" y="3652195"/>
                    <a:pt x="69439" y="3663938"/>
                    <a:pt x="86521" y="3669632"/>
                  </a:cubicBezTo>
                  <a:cubicBezTo>
                    <a:pt x="98553" y="3681663"/>
                    <a:pt x="108770" y="3695836"/>
                    <a:pt x="122616" y="3705726"/>
                  </a:cubicBezTo>
                  <a:cubicBezTo>
                    <a:pt x="156497" y="3729927"/>
                    <a:pt x="180110" y="3732132"/>
                    <a:pt x="218868" y="3741821"/>
                  </a:cubicBezTo>
                  <a:cubicBezTo>
                    <a:pt x="264835" y="3772465"/>
                    <a:pt x="281291" y="3789281"/>
                    <a:pt x="351216" y="3789947"/>
                  </a:cubicBezTo>
                  <a:lnTo>
                    <a:pt x="1614531" y="3801979"/>
                  </a:lnTo>
                  <a:cubicBezTo>
                    <a:pt x="2690496" y="3831868"/>
                    <a:pt x="2188748" y="3822768"/>
                    <a:pt x="4153195" y="3801979"/>
                  </a:cubicBezTo>
                  <a:cubicBezTo>
                    <a:pt x="4188623" y="3801604"/>
                    <a:pt x="4420984" y="3781668"/>
                    <a:pt x="4466016" y="3777916"/>
                  </a:cubicBezTo>
                  <a:cubicBezTo>
                    <a:pt x="4486069" y="3769895"/>
                    <a:pt x="4506857" y="3763512"/>
                    <a:pt x="4526174" y="3753853"/>
                  </a:cubicBezTo>
                  <a:cubicBezTo>
                    <a:pt x="4590280" y="3721800"/>
                    <a:pt x="4709310" y="3643573"/>
                    <a:pt x="4754774" y="3609474"/>
                  </a:cubicBezTo>
                  <a:cubicBezTo>
                    <a:pt x="4786858" y="3585411"/>
                    <a:pt x="4819986" y="3562680"/>
                    <a:pt x="4851026" y="3537284"/>
                  </a:cubicBezTo>
                  <a:cubicBezTo>
                    <a:pt x="4881540" y="3512318"/>
                    <a:pt x="4927278" y="3453001"/>
                    <a:pt x="4947279" y="3429000"/>
                  </a:cubicBezTo>
                  <a:cubicBezTo>
                    <a:pt x="4955300" y="3404937"/>
                    <a:pt x="4970240" y="3382152"/>
                    <a:pt x="4971342" y="3356811"/>
                  </a:cubicBezTo>
                  <a:cubicBezTo>
                    <a:pt x="4976124" y="3246819"/>
                    <a:pt x="4977646" y="3197159"/>
                    <a:pt x="4947279" y="3116179"/>
                  </a:cubicBezTo>
                  <a:cubicBezTo>
                    <a:pt x="4939696" y="3095957"/>
                    <a:pt x="4937664" y="3072074"/>
                    <a:pt x="4923216" y="3056021"/>
                  </a:cubicBezTo>
                  <a:cubicBezTo>
                    <a:pt x="4865558" y="2991956"/>
                    <a:pt x="4837020" y="2998806"/>
                    <a:pt x="4766805" y="2971800"/>
                  </a:cubicBezTo>
                  <a:cubicBezTo>
                    <a:pt x="4738298" y="2960836"/>
                    <a:pt x="4711348" y="2945978"/>
                    <a:pt x="4682584" y="2935705"/>
                  </a:cubicBezTo>
                  <a:cubicBezTo>
                    <a:pt x="4655088" y="2925885"/>
                    <a:pt x="4626269" y="2920228"/>
                    <a:pt x="4598363" y="2911642"/>
                  </a:cubicBezTo>
                  <a:cubicBezTo>
                    <a:pt x="4574120" y="2904183"/>
                    <a:pt x="4550781" y="2893731"/>
                    <a:pt x="4526174" y="2887579"/>
                  </a:cubicBezTo>
                  <a:cubicBezTo>
                    <a:pt x="4502507" y="2881662"/>
                    <a:pt x="4477986" y="2879911"/>
                    <a:pt x="4453984" y="2875547"/>
                  </a:cubicBezTo>
                  <a:cubicBezTo>
                    <a:pt x="4433864" y="2871889"/>
                    <a:pt x="4413879" y="2867526"/>
                    <a:pt x="4393826" y="2863516"/>
                  </a:cubicBezTo>
                  <a:cubicBezTo>
                    <a:pt x="4373773" y="2855495"/>
                    <a:pt x="4353890" y="2847036"/>
                    <a:pt x="4333668" y="2839453"/>
                  </a:cubicBezTo>
                  <a:cubicBezTo>
                    <a:pt x="4321793" y="2835000"/>
                    <a:pt x="4308917" y="2833093"/>
                    <a:pt x="4297574" y="2827421"/>
                  </a:cubicBezTo>
                  <a:cubicBezTo>
                    <a:pt x="4284640" y="2820954"/>
                    <a:pt x="4273511" y="2811379"/>
                    <a:pt x="4261479" y="2803358"/>
                  </a:cubicBezTo>
                  <a:cubicBezTo>
                    <a:pt x="4237313" y="2767108"/>
                    <a:pt x="4231671" y="2761879"/>
                    <a:pt x="4213353" y="2719137"/>
                  </a:cubicBezTo>
                  <a:cubicBezTo>
                    <a:pt x="4208357" y="2707480"/>
                    <a:pt x="4205332" y="2695074"/>
                    <a:pt x="4201321" y="2683042"/>
                  </a:cubicBezTo>
                  <a:cubicBezTo>
                    <a:pt x="4213353" y="2570747"/>
                    <a:pt x="4210808" y="2455916"/>
                    <a:pt x="4237416" y="2346158"/>
                  </a:cubicBezTo>
                  <a:cubicBezTo>
                    <a:pt x="4244097" y="2318598"/>
                    <a:pt x="4276232" y="2304674"/>
                    <a:pt x="4297574" y="2286000"/>
                  </a:cubicBezTo>
                  <a:cubicBezTo>
                    <a:pt x="4308456" y="2276478"/>
                    <a:pt x="4321406" y="2269601"/>
                    <a:pt x="4333668" y="2261937"/>
                  </a:cubicBezTo>
                  <a:cubicBezTo>
                    <a:pt x="4353499" y="2249543"/>
                    <a:pt x="4371999" y="2234237"/>
                    <a:pt x="4393826" y="2225842"/>
                  </a:cubicBezTo>
                  <a:cubicBezTo>
                    <a:pt x="4465160" y="2198406"/>
                    <a:pt x="4535196" y="2197267"/>
                    <a:pt x="4610395" y="2189747"/>
                  </a:cubicBezTo>
                  <a:cubicBezTo>
                    <a:pt x="4702637" y="2197768"/>
                    <a:pt x="4798093" y="2188374"/>
                    <a:pt x="4887121" y="2213811"/>
                  </a:cubicBezTo>
                  <a:cubicBezTo>
                    <a:pt x="4942736" y="2229701"/>
                    <a:pt x="4983004" y="2278541"/>
                    <a:pt x="5031500" y="2310063"/>
                  </a:cubicBezTo>
                  <a:cubicBezTo>
                    <a:pt x="5063223" y="2330683"/>
                    <a:pt x="5098687" y="2345999"/>
                    <a:pt x="5127753" y="2370221"/>
                  </a:cubicBezTo>
                  <a:cubicBezTo>
                    <a:pt x="5209685" y="2438498"/>
                    <a:pt x="5170226" y="2420474"/>
                    <a:pt x="5236037" y="2442411"/>
                  </a:cubicBezTo>
                  <a:cubicBezTo>
                    <a:pt x="5352229" y="2539237"/>
                    <a:pt x="5260167" y="2471858"/>
                    <a:pt x="5380416" y="2538663"/>
                  </a:cubicBezTo>
                  <a:cubicBezTo>
                    <a:pt x="5393056" y="2545685"/>
                    <a:pt x="5403751" y="2555921"/>
                    <a:pt x="5416510" y="2562726"/>
                  </a:cubicBezTo>
                  <a:cubicBezTo>
                    <a:pt x="5462306" y="2587151"/>
                    <a:pt x="5567011" y="2645765"/>
                    <a:pt x="5633079" y="2658979"/>
                  </a:cubicBezTo>
                  <a:cubicBezTo>
                    <a:pt x="5677603" y="2667884"/>
                    <a:pt x="5871790" y="2681043"/>
                    <a:pt x="5897774" y="2683042"/>
                  </a:cubicBezTo>
                  <a:cubicBezTo>
                    <a:pt x="6022100" y="2679032"/>
                    <a:pt x="6146577" y="2678315"/>
                    <a:pt x="6270753" y="2671011"/>
                  </a:cubicBezTo>
                  <a:cubicBezTo>
                    <a:pt x="6283413" y="2670266"/>
                    <a:pt x="6296295" y="2666014"/>
                    <a:pt x="6306847" y="2658979"/>
                  </a:cubicBezTo>
                  <a:cubicBezTo>
                    <a:pt x="6332910" y="2641604"/>
                    <a:pt x="6355626" y="2619631"/>
                    <a:pt x="6379037" y="2598821"/>
                  </a:cubicBezTo>
                  <a:cubicBezTo>
                    <a:pt x="6391754" y="2587517"/>
                    <a:pt x="6403100" y="2574758"/>
                    <a:pt x="6415131" y="2562726"/>
                  </a:cubicBezTo>
                  <a:cubicBezTo>
                    <a:pt x="6423152" y="2534652"/>
                    <a:pt x="6429217" y="2505944"/>
                    <a:pt x="6439195" y="2478505"/>
                  </a:cubicBezTo>
                  <a:cubicBezTo>
                    <a:pt x="6483471" y="2356749"/>
                    <a:pt x="6447122" y="2511063"/>
                    <a:pt x="6475289" y="2370221"/>
                  </a:cubicBezTo>
                  <a:cubicBezTo>
                    <a:pt x="6471279" y="2265947"/>
                    <a:pt x="6475107" y="2161076"/>
                    <a:pt x="6463258" y="2057400"/>
                  </a:cubicBezTo>
                  <a:cubicBezTo>
                    <a:pt x="6458938" y="2019599"/>
                    <a:pt x="6437616" y="1985699"/>
                    <a:pt x="6427163" y="1949116"/>
                  </a:cubicBezTo>
                  <a:cubicBezTo>
                    <a:pt x="6421545" y="1929453"/>
                    <a:pt x="6422009" y="1908216"/>
                    <a:pt x="6415131" y="1888958"/>
                  </a:cubicBezTo>
                  <a:cubicBezTo>
                    <a:pt x="6395675" y="1834480"/>
                    <a:pt x="6298587" y="1639323"/>
                    <a:pt x="6282784" y="1612232"/>
                  </a:cubicBezTo>
                  <a:cubicBezTo>
                    <a:pt x="6254710" y="1564106"/>
                    <a:pt x="6227229" y="1515629"/>
                    <a:pt x="6198563" y="1467853"/>
                  </a:cubicBezTo>
                  <a:cubicBezTo>
                    <a:pt x="6180832" y="1438301"/>
                    <a:pt x="6172179" y="1421204"/>
                    <a:pt x="6138405" y="1407695"/>
                  </a:cubicBezTo>
                  <a:cubicBezTo>
                    <a:pt x="6111296" y="1396852"/>
                    <a:pt x="6082814" y="1389358"/>
                    <a:pt x="6054184" y="1383632"/>
                  </a:cubicBezTo>
                  <a:cubicBezTo>
                    <a:pt x="5912945" y="1355384"/>
                    <a:pt x="5864958" y="1357380"/>
                    <a:pt x="5717300" y="1347537"/>
                  </a:cubicBezTo>
                  <a:cubicBezTo>
                    <a:pt x="5605694" y="1328936"/>
                    <a:pt x="5533103" y="1324552"/>
                    <a:pt x="5428542" y="1275347"/>
                  </a:cubicBezTo>
                  <a:cubicBezTo>
                    <a:pt x="5400795" y="1262290"/>
                    <a:pt x="5356263" y="1215100"/>
                    <a:pt x="5332289" y="1191126"/>
                  </a:cubicBezTo>
                  <a:cubicBezTo>
                    <a:pt x="5324268" y="1171073"/>
                    <a:pt x="5316997" y="1150704"/>
                    <a:pt x="5308226" y="1130968"/>
                  </a:cubicBezTo>
                  <a:cubicBezTo>
                    <a:pt x="5268578" y="1041759"/>
                    <a:pt x="5296845" y="1120886"/>
                    <a:pt x="5272131" y="1046747"/>
                  </a:cubicBezTo>
                  <a:cubicBezTo>
                    <a:pt x="5268121" y="1006642"/>
                    <a:pt x="5265800" y="966332"/>
                    <a:pt x="5260100" y="926432"/>
                  </a:cubicBezTo>
                  <a:cubicBezTo>
                    <a:pt x="5255058" y="891139"/>
                    <a:pt x="5233139" y="836562"/>
                    <a:pt x="5224005" y="806116"/>
                  </a:cubicBezTo>
                  <a:cubicBezTo>
                    <a:pt x="5219254" y="790278"/>
                    <a:pt x="5219369" y="772780"/>
                    <a:pt x="5211974" y="757990"/>
                  </a:cubicBezTo>
                  <a:cubicBezTo>
                    <a:pt x="5206901" y="747844"/>
                    <a:pt x="5194997" y="742784"/>
                    <a:pt x="5187910" y="733926"/>
                  </a:cubicBezTo>
                  <a:cubicBezTo>
                    <a:pt x="5179481" y="723390"/>
                    <a:pt x="5156870" y="680603"/>
                    <a:pt x="5139784" y="673768"/>
                  </a:cubicBezTo>
                  <a:cubicBezTo>
                    <a:pt x="5109078" y="661485"/>
                    <a:pt x="5043531" y="649705"/>
                    <a:pt x="5043531" y="649705"/>
                  </a:cubicBezTo>
                  <a:cubicBezTo>
                    <a:pt x="4967331" y="657726"/>
                    <a:pt x="4890199" y="659431"/>
                    <a:pt x="4814931" y="673768"/>
                  </a:cubicBezTo>
                  <a:cubicBezTo>
                    <a:pt x="4803788" y="675891"/>
                    <a:pt x="4797674" y="688757"/>
                    <a:pt x="4790868" y="697832"/>
                  </a:cubicBezTo>
                  <a:cubicBezTo>
                    <a:pt x="4773516" y="720968"/>
                    <a:pt x="4758269" y="745622"/>
                    <a:pt x="4742742" y="770021"/>
                  </a:cubicBezTo>
                  <a:cubicBezTo>
                    <a:pt x="4730187" y="789750"/>
                    <a:pt x="4721256" y="811918"/>
                    <a:pt x="4706647" y="830179"/>
                  </a:cubicBezTo>
                  <a:cubicBezTo>
                    <a:pt x="4631824" y="923707"/>
                    <a:pt x="4673108" y="864570"/>
                    <a:pt x="4598363" y="914400"/>
                  </a:cubicBezTo>
                  <a:cubicBezTo>
                    <a:pt x="4576996" y="928645"/>
                    <a:pt x="4561174" y="951042"/>
                    <a:pt x="4538205" y="962526"/>
                  </a:cubicBezTo>
                  <a:cubicBezTo>
                    <a:pt x="4512090" y="975583"/>
                    <a:pt x="4481890" y="978003"/>
                    <a:pt x="4453984" y="986590"/>
                  </a:cubicBezTo>
                  <a:cubicBezTo>
                    <a:pt x="4429741" y="994049"/>
                    <a:pt x="4405858" y="1002632"/>
                    <a:pt x="4381795" y="1010653"/>
                  </a:cubicBezTo>
                  <a:cubicBezTo>
                    <a:pt x="4273511" y="1006642"/>
                    <a:pt x="4165076" y="1005597"/>
                    <a:pt x="4056942" y="998621"/>
                  </a:cubicBezTo>
                  <a:cubicBezTo>
                    <a:pt x="4040441" y="997556"/>
                    <a:pt x="4021051" y="997713"/>
                    <a:pt x="4008816" y="986590"/>
                  </a:cubicBezTo>
                  <a:cubicBezTo>
                    <a:pt x="3985469" y="965365"/>
                    <a:pt x="3900231" y="846853"/>
                    <a:pt x="3876468" y="806116"/>
                  </a:cubicBezTo>
                  <a:cubicBezTo>
                    <a:pt x="3862912" y="782877"/>
                    <a:pt x="3854216" y="756996"/>
                    <a:pt x="3840374" y="733926"/>
                  </a:cubicBezTo>
                  <a:cubicBezTo>
                    <a:pt x="3830057" y="716731"/>
                    <a:pt x="3814789" y="702878"/>
                    <a:pt x="3804279" y="685800"/>
                  </a:cubicBezTo>
                  <a:cubicBezTo>
                    <a:pt x="3782638" y="650634"/>
                    <a:pt x="3763552" y="613949"/>
                    <a:pt x="3744121" y="577516"/>
                  </a:cubicBezTo>
                  <a:cubicBezTo>
                    <a:pt x="3731460" y="553778"/>
                    <a:pt x="3721868" y="528396"/>
                    <a:pt x="3708026" y="505326"/>
                  </a:cubicBezTo>
                  <a:cubicBezTo>
                    <a:pt x="3697709" y="488131"/>
                    <a:pt x="3682248" y="474395"/>
                    <a:pt x="3671931" y="457200"/>
                  </a:cubicBezTo>
                  <a:cubicBezTo>
                    <a:pt x="3658089" y="434131"/>
                    <a:pt x="3650452" y="407598"/>
                    <a:pt x="3635837" y="385011"/>
                  </a:cubicBezTo>
                  <a:cubicBezTo>
                    <a:pt x="3606203" y="339213"/>
                    <a:pt x="3572314" y="296302"/>
                    <a:pt x="3539584" y="252663"/>
                  </a:cubicBezTo>
                  <a:cubicBezTo>
                    <a:pt x="3510693" y="214141"/>
                    <a:pt x="3480103" y="175897"/>
                    <a:pt x="3443331" y="144379"/>
                  </a:cubicBezTo>
                  <a:cubicBezTo>
                    <a:pt x="3413762" y="119035"/>
                    <a:pt x="3384076" y="109706"/>
                    <a:pt x="3347079" y="96253"/>
                  </a:cubicBezTo>
                  <a:cubicBezTo>
                    <a:pt x="3242238" y="58129"/>
                    <a:pt x="3310555" y="84100"/>
                    <a:pt x="3226763" y="60158"/>
                  </a:cubicBezTo>
                  <a:cubicBezTo>
                    <a:pt x="3164157" y="42270"/>
                    <a:pt x="3190290" y="39201"/>
                    <a:pt x="3094416" y="24063"/>
                  </a:cubicBezTo>
                  <a:cubicBezTo>
                    <a:pt x="3062576" y="19036"/>
                    <a:pt x="2826120" y="1574"/>
                    <a:pt x="2805658" y="0"/>
                  </a:cubicBezTo>
                  <a:cubicBezTo>
                    <a:pt x="2794950" y="369"/>
                    <a:pt x="2482624" y="-1345"/>
                    <a:pt x="2372521" y="24063"/>
                  </a:cubicBezTo>
                  <a:cubicBezTo>
                    <a:pt x="2336003" y="32490"/>
                    <a:pt x="2276063" y="57834"/>
                    <a:pt x="2240174" y="72190"/>
                  </a:cubicBezTo>
                  <a:cubicBezTo>
                    <a:pt x="2216111" y="92242"/>
                    <a:pt x="2187215" y="107622"/>
                    <a:pt x="2167984" y="132347"/>
                  </a:cubicBezTo>
                  <a:cubicBezTo>
                    <a:pt x="2157832" y="145400"/>
                    <a:pt x="2155953" y="163938"/>
                    <a:pt x="2155953" y="180474"/>
                  </a:cubicBezTo>
                  <a:cubicBezTo>
                    <a:pt x="2155953" y="236764"/>
                    <a:pt x="2156504" y="293809"/>
                    <a:pt x="2167984" y="348916"/>
                  </a:cubicBezTo>
                  <a:cubicBezTo>
                    <a:pt x="2178662" y="400169"/>
                    <a:pt x="2285098" y="615671"/>
                    <a:pt x="2300331" y="637674"/>
                  </a:cubicBezTo>
                  <a:lnTo>
                    <a:pt x="2408616" y="794084"/>
                  </a:lnTo>
                  <a:cubicBezTo>
                    <a:pt x="2433324" y="868212"/>
                    <a:pt x="2405068" y="789111"/>
                    <a:pt x="2444710" y="878305"/>
                  </a:cubicBezTo>
                  <a:cubicBezTo>
                    <a:pt x="2458381" y="909065"/>
                    <a:pt x="2485214" y="980159"/>
                    <a:pt x="2492837" y="1010653"/>
                  </a:cubicBezTo>
                  <a:cubicBezTo>
                    <a:pt x="2496847" y="1026695"/>
                    <a:pt x="2502150" y="1042468"/>
                    <a:pt x="2504868" y="1058779"/>
                  </a:cubicBezTo>
                  <a:cubicBezTo>
                    <a:pt x="2510184" y="1090673"/>
                    <a:pt x="2509629" y="1123526"/>
                    <a:pt x="2516900" y="1155032"/>
                  </a:cubicBezTo>
                  <a:cubicBezTo>
                    <a:pt x="2521756" y="1176076"/>
                    <a:pt x="2532942" y="1195137"/>
                    <a:pt x="2540963" y="1215190"/>
                  </a:cubicBezTo>
                  <a:cubicBezTo>
                    <a:pt x="2536952" y="1251285"/>
                    <a:pt x="2542419" y="1289755"/>
                    <a:pt x="2528931" y="1323474"/>
                  </a:cubicBezTo>
                  <a:cubicBezTo>
                    <a:pt x="2524221" y="1335249"/>
                    <a:pt x="2505519" y="1335505"/>
                    <a:pt x="2492837" y="1335505"/>
                  </a:cubicBezTo>
                  <a:cubicBezTo>
                    <a:pt x="2408521" y="1335505"/>
                    <a:pt x="2324395" y="1327484"/>
                    <a:pt x="2240174" y="1323474"/>
                  </a:cubicBezTo>
                  <a:cubicBezTo>
                    <a:pt x="2192048" y="1299411"/>
                    <a:pt x="2137811" y="1284897"/>
                    <a:pt x="2095795" y="1251284"/>
                  </a:cubicBezTo>
                  <a:cubicBezTo>
                    <a:pt x="2075742" y="1235242"/>
                    <a:pt x="2056181" y="1218566"/>
                    <a:pt x="2035637" y="1203158"/>
                  </a:cubicBezTo>
                  <a:cubicBezTo>
                    <a:pt x="2024069" y="1194482"/>
                    <a:pt x="2010651" y="1188352"/>
                    <a:pt x="1999542" y="1179095"/>
                  </a:cubicBezTo>
                  <a:cubicBezTo>
                    <a:pt x="1986470" y="1168202"/>
                    <a:pt x="1976519" y="1153893"/>
                    <a:pt x="1963447" y="1143000"/>
                  </a:cubicBezTo>
                  <a:cubicBezTo>
                    <a:pt x="1941668" y="1124851"/>
                    <a:pt x="1923342" y="1102895"/>
                    <a:pt x="1915321" y="1094874"/>
                  </a:cubicBezTo>
                  <a:close/>
                </a:path>
              </a:pathLst>
            </a:custGeom>
            <a:solidFill>
              <a:srgbClr val="93C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D268D7E4-A7B2-4639-9461-967F6CF60BBD}"/>
                </a:ext>
              </a:extLst>
            </p:cNvPr>
            <p:cNvSpPr txBox="1"/>
            <p:nvPr/>
          </p:nvSpPr>
          <p:spPr>
            <a:xfrm>
              <a:off x="8442960" y="1622110"/>
              <a:ext cx="1676400" cy="830997"/>
            </a:xfrm>
            <a:prstGeom prst="rect">
              <a:avLst/>
            </a:prstGeom>
            <a:noFill/>
          </p:spPr>
          <p:txBody>
            <a:bodyPr wrap="square" rtlCol="0">
              <a:spAutoFit/>
            </a:bodyPr>
            <a:lstStyle/>
            <a:p>
              <a:pPr algn="ctr"/>
              <a:r>
                <a:rPr lang="en-US" sz="2400" b="1" dirty="0"/>
                <a:t>External Pressures</a:t>
              </a:r>
            </a:p>
          </p:txBody>
        </p:sp>
        <p:sp>
          <p:nvSpPr>
            <p:cNvPr id="6" name="TextBox 5">
              <a:extLst>
                <a:ext uri="{FF2B5EF4-FFF2-40B4-BE49-F238E27FC236}">
                  <a16:creationId xmlns:a16="http://schemas.microsoft.com/office/drawing/2014/main" id="{126FCDC7-EF18-46A1-BBCB-10F14C6973EE}"/>
                </a:ext>
              </a:extLst>
            </p:cNvPr>
            <p:cNvSpPr txBox="1"/>
            <p:nvPr/>
          </p:nvSpPr>
          <p:spPr>
            <a:xfrm>
              <a:off x="7223760" y="3199325"/>
              <a:ext cx="2209800" cy="461665"/>
            </a:xfrm>
            <a:prstGeom prst="rect">
              <a:avLst/>
            </a:prstGeom>
            <a:noFill/>
          </p:spPr>
          <p:txBody>
            <a:bodyPr wrap="square" rtlCol="0">
              <a:spAutoFit/>
            </a:bodyPr>
            <a:lstStyle/>
            <a:p>
              <a:pPr algn="ctr"/>
              <a:r>
                <a:rPr lang="en-US" sz="2400" b="1" dirty="0"/>
                <a:t>Interest Group</a:t>
              </a:r>
            </a:p>
          </p:txBody>
        </p:sp>
        <p:sp>
          <p:nvSpPr>
            <p:cNvPr id="7" name="TextBox 6">
              <a:extLst>
                <a:ext uri="{FF2B5EF4-FFF2-40B4-BE49-F238E27FC236}">
                  <a16:creationId xmlns:a16="http://schemas.microsoft.com/office/drawing/2014/main" id="{7A1AC017-25F2-4B68-B479-3029F520BEB2}"/>
                </a:ext>
              </a:extLst>
            </p:cNvPr>
            <p:cNvSpPr txBox="1"/>
            <p:nvPr/>
          </p:nvSpPr>
          <p:spPr>
            <a:xfrm>
              <a:off x="4413231" y="4637063"/>
              <a:ext cx="2133600" cy="461665"/>
            </a:xfrm>
            <a:prstGeom prst="rect">
              <a:avLst/>
            </a:prstGeom>
            <a:noFill/>
          </p:spPr>
          <p:txBody>
            <a:bodyPr wrap="square" rtlCol="0">
              <a:spAutoFit/>
            </a:bodyPr>
            <a:lstStyle/>
            <a:p>
              <a:pPr algn="ctr"/>
              <a:r>
                <a:rPr lang="en-US" sz="2400" b="1" dirty="0"/>
                <a:t>Interest Group</a:t>
              </a:r>
            </a:p>
          </p:txBody>
        </p:sp>
        <p:sp>
          <p:nvSpPr>
            <p:cNvPr id="8" name="TextBox 7">
              <a:extLst>
                <a:ext uri="{FF2B5EF4-FFF2-40B4-BE49-F238E27FC236}">
                  <a16:creationId xmlns:a16="http://schemas.microsoft.com/office/drawing/2014/main" id="{19365974-5699-4EC1-8D8A-4DF3CC426D68}"/>
                </a:ext>
              </a:extLst>
            </p:cNvPr>
            <p:cNvSpPr txBox="1"/>
            <p:nvPr/>
          </p:nvSpPr>
          <p:spPr>
            <a:xfrm>
              <a:off x="2499360" y="5799859"/>
              <a:ext cx="2286000" cy="461665"/>
            </a:xfrm>
            <a:prstGeom prst="rect">
              <a:avLst/>
            </a:prstGeom>
            <a:noFill/>
          </p:spPr>
          <p:txBody>
            <a:bodyPr wrap="square" rtlCol="0">
              <a:spAutoFit/>
            </a:bodyPr>
            <a:lstStyle/>
            <a:p>
              <a:pPr algn="ctr"/>
              <a:r>
                <a:rPr lang="en-US" sz="2400" b="1" dirty="0"/>
                <a:t>Policy Spaces</a:t>
              </a:r>
            </a:p>
          </p:txBody>
        </p:sp>
        <p:sp>
          <p:nvSpPr>
            <p:cNvPr id="9" name="TextBox 8">
              <a:extLst>
                <a:ext uri="{FF2B5EF4-FFF2-40B4-BE49-F238E27FC236}">
                  <a16:creationId xmlns:a16="http://schemas.microsoft.com/office/drawing/2014/main" id="{2478E3B1-6503-4409-9B4A-0134C55D2FC0}"/>
                </a:ext>
              </a:extLst>
            </p:cNvPr>
            <p:cNvSpPr txBox="1"/>
            <p:nvPr/>
          </p:nvSpPr>
          <p:spPr>
            <a:xfrm>
              <a:off x="2150444" y="3798568"/>
              <a:ext cx="1676400" cy="461665"/>
            </a:xfrm>
            <a:prstGeom prst="rect">
              <a:avLst/>
            </a:prstGeom>
            <a:noFill/>
          </p:spPr>
          <p:txBody>
            <a:bodyPr wrap="square" rtlCol="0">
              <a:spAutoFit/>
            </a:bodyPr>
            <a:lstStyle/>
            <a:p>
              <a:pPr algn="ctr"/>
              <a:r>
                <a:rPr lang="en-US" sz="2400" b="1" dirty="0"/>
                <a:t>Time</a:t>
              </a:r>
            </a:p>
          </p:txBody>
        </p:sp>
        <p:sp>
          <p:nvSpPr>
            <p:cNvPr id="10" name="TextBox 9">
              <a:extLst>
                <a:ext uri="{FF2B5EF4-FFF2-40B4-BE49-F238E27FC236}">
                  <a16:creationId xmlns:a16="http://schemas.microsoft.com/office/drawing/2014/main" id="{F2962F90-654C-4922-9DFC-21C88B537C8C}"/>
                </a:ext>
              </a:extLst>
            </p:cNvPr>
            <p:cNvSpPr txBox="1"/>
            <p:nvPr/>
          </p:nvSpPr>
          <p:spPr>
            <a:xfrm>
              <a:off x="4778184" y="3405584"/>
              <a:ext cx="1676400" cy="461665"/>
            </a:xfrm>
            <a:prstGeom prst="rect">
              <a:avLst/>
            </a:prstGeom>
            <a:noFill/>
          </p:spPr>
          <p:txBody>
            <a:bodyPr wrap="square" rtlCol="0">
              <a:spAutoFit/>
            </a:bodyPr>
            <a:lstStyle/>
            <a:p>
              <a:pPr algn="ctr"/>
              <a:r>
                <a:rPr lang="en-US" sz="2400" b="1" dirty="0"/>
                <a:t>STATE</a:t>
              </a:r>
            </a:p>
          </p:txBody>
        </p:sp>
        <p:cxnSp>
          <p:nvCxnSpPr>
            <p:cNvPr id="11" name="Curved Connector 14">
              <a:extLst>
                <a:ext uri="{FF2B5EF4-FFF2-40B4-BE49-F238E27FC236}">
                  <a16:creationId xmlns:a16="http://schemas.microsoft.com/office/drawing/2014/main" id="{A877BCB3-2DA7-4D7F-B698-CEF5326E8FFD}"/>
                </a:ext>
                <a:ext uri="{C183D7F6-B498-43B3-948B-1728B52AA6E4}">
                  <adec:decorative xmlns:adec="http://schemas.microsoft.com/office/drawing/2017/decorative" val="1"/>
                </a:ext>
              </a:extLst>
            </p:cNvPr>
            <p:cNvCxnSpPr/>
            <p:nvPr/>
          </p:nvCxnSpPr>
          <p:spPr>
            <a:xfrm flipV="1">
              <a:off x="2683844" y="3195172"/>
              <a:ext cx="1220911" cy="469970"/>
            </a:xfrm>
            <a:prstGeom prst="curvedConnector3">
              <a:avLst>
                <a:gd name="adj1" fmla="val -52488"/>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22526D6-B9D6-41F2-B398-1E48F77D92C1}"/>
                </a:ext>
                <a:ext uri="{C183D7F6-B498-43B3-948B-1728B52AA6E4}">
                  <adec:decorative xmlns:adec="http://schemas.microsoft.com/office/drawing/2017/decorative" val="1"/>
                </a:ext>
              </a:extLst>
            </p:cNvPr>
            <p:cNvCxnSpPr/>
            <p:nvPr/>
          </p:nvCxnSpPr>
          <p:spPr>
            <a:xfrm flipH="1">
              <a:off x="6918960" y="2037608"/>
              <a:ext cx="1409700" cy="7275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5925EA-343D-47E7-AAA4-6C6B4BA25C48}"/>
                </a:ext>
                <a:ext uri="{C183D7F6-B498-43B3-948B-1728B52AA6E4}">
                  <adec:decorative xmlns:adec="http://schemas.microsoft.com/office/drawing/2017/decorative" val="1"/>
                </a:ext>
              </a:extLst>
            </p:cNvPr>
            <p:cNvCxnSpPr/>
            <p:nvPr/>
          </p:nvCxnSpPr>
          <p:spPr>
            <a:xfrm flipV="1">
              <a:off x="3826844" y="5204769"/>
              <a:ext cx="1110916" cy="5950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EA876F-1352-4729-968D-E5CE1E2FB990}"/>
                </a:ext>
                <a:ext uri="{C183D7F6-B498-43B3-948B-1728B52AA6E4}">
                  <adec:decorative xmlns:adec="http://schemas.microsoft.com/office/drawing/2017/decorative" val="1"/>
                </a:ext>
              </a:extLst>
            </p:cNvPr>
            <p:cNvCxnSpPr/>
            <p:nvPr/>
          </p:nvCxnSpPr>
          <p:spPr>
            <a:xfrm flipV="1">
              <a:off x="6537960" y="3660990"/>
              <a:ext cx="1085850" cy="96074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94">
              <a:extLst>
                <a:ext uri="{FF2B5EF4-FFF2-40B4-BE49-F238E27FC236}">
                  <a16:creationId xmlns:a16="http://schemas.microsoft.com/office/drawing/2014/main" id="{1A4A389A-A0C0-4DA2-9CA9-32C535399165}"/>
                </a:ext>
                <a:ext uri="{C183D7F6-B498-43B3-948B-1728B52AA6E4}">
                  <adec:decorative xmlns:adec="http://schemas.microsoft.com/office/drawing/2017/decorative" val="1"/>
                </a:ext>
              </a:extLst>
            </p:cNvPr>
            <p:cNvCxnSpPr/>
            <p:nvPr/>
          </p:nvCxnSpPr>
          <p:spPr>
            <a:xfrm rot="5400000" flipH="1" flipV="1">
              <a:off x="4597825" y="3434585"/>
              <a:ext cx="1017748" cy="668411"/>
            </a:xfrm>
            <a:prstGeom prst="curvedConnector3">
              <a:avLst>
                <a:gd name="adj1" fmla="val 24151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20">
              <a:extLst>
                <a:ext uri="{FF2B5EF4-FFF2-40B4-BE49-F238E27FC236}">
                  <a16:creationId xmlns:a16="http://schemas.microsoft.com/office/drawing/2014/main" id="{2E76FF31-63E6-420C-B8D4-B4672B338EBB}"/>
                </a:ext>
                <a:ext uri="{C183D7F6-B498-43B3-948B-1728B52AA6E4}">
                  <adec:decorative xmlns:adec="http://schemas.microsoft.com/office/drawing/2017/decorative" val="1"/>
                </a:ext>
              </a:extLst>
            </p:cNvPr>
            <p:cNvCxnSpPr/>
            <p:nvPr/>
          </p:nvCxnSpPr>
          <p:spPr>
            <a:xfrm flipV="1">
              <a:off x="5183617" y="3563864"/>
              <a:ext cx="1007988" cy="967158"/>
            </a:xfrm>
            <a:prstGeom prst="curvedConnector3">
              <a:avLst>
                <a:gd name="adj1" fmla="val 155039"/>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3" name="Slide Number Placeholder 2">
            <a:extLst>
              <a:ext uri="{FF2B5EF4-FFF2-40B4-BE49-F238E27FC236}">
                <a16:creationId xmlns:a16="http://schemas.microsoft.com/office/drawing/2014/main" id="{F21525AD-449B-491E-A1DB-412B8ACF67FF}"/>
              </a:ext>
            </a:extLst>
          </p:cNvPr>
          <p:cNvSpPr>
            <a:spLocks noGrp="1"/>
          </p:cNvSpPr>
          <p:nvPr>
            <p:ph type="sldNum" sz="quarter" idx="4"/>
          </p:nvPr>
        </p:nvSpPr>
        <p:spPr/>
        <p:txBody>
          <a:bodyPr/>
          <a:lstStyle/>
          <a:p>
            <a:fld id="{E903AE69-0BF7-499C-A9ED-337C27790B9F}" type="slidenum">
              <a:rPr lang="en-US" smtClean="0"/>
              <a:t>8</a:t>
            </a:fld>
            <a:endParaRPr lang="en-US" dirty="0"/>
          </a:p>
        </p:txBody>
      </p:sp>
      <p:sp>
        <p:nvSpPr>
          <p:cNvPr id="2" name="Title 1">
            <a:extLst>
              <a:ext uri="{FF2B5EF4-FFF2-40B4-BE49-F238E27FC236}">
                <a16:creationId xmlns:a16="http://schemas.microsoft.com/office/drawing/2014/main" id="{5DF36B72-09CD-4945-A540-5EFE5BA35505}"/>
              </a:ext>
            </a:extLst>
          </p:cNvPr>
          <p:cNvSpPr>
            <a:spLocks noGrp="1"/>
          </p:cNvSpPr>
          <p:nvPr>
            <p:ph type="title"/>
          </p:nvPr>
        </p:nvSpPr>
        <p:spPr/>
        <p:txBody>
          <a:bodyPr/>
          <a:lstStyle/>
          <a:p>
            <a:r>
              <a:rPr lang="en-US" dirty="0"/>
              <a:t>Policy Processes Often Look Like an Amoeba!</a:t>
            </a:r>
          </a:p>
        </p:txBody>
      </p:sp>
    </p:spTree>
    <p:extLst>
      <p:ext uri="{BB962C8B-B14F-4D97-AF65-F5344CB8AC3E}">
        <p14:creationId xmlns:p14="http://schemas.microsoft.com/office/powerpoint/2010/main" val="315573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EBE94-A9D1-41C0-B3BE-077B1C024BBD}"/>
              </a:ext>
            </a:extLst>
          </p:cNvPr>
          <p:cNvSpPr>
            <a:spLocks noGrp="1"/>
          </p:cNvSpPr>
          <p:nvPr>
            <p:ph idx="4294967295"/>
          </p:nvPr>
        </p:nvSpPr>
        <p:spPr>
          <a:xfrm>
            <a:off x="1847088" y="1253331"/>
            <a:ext cx="8449056" cy="4351338"/>
          </a:xfrm>
        </p:spPr>
        <p:txBody>
          <a:bodyPr/>
          <a:lstStyle/>
          <a:p>
            <a:pPr marL="0" indent="0">
              <a:buNone/>
            </a:pPr>
            <a:r>
              <a:rPr lang="en-US" dirty="0"/>
              <a:t>Add one “messy” internal or external influence on the policy process you have encountered in your work. </a:t>
            </a:r>
          </a:p>
          <a:p>
            <a:endParaRPr lang="en-US" dirty="0"/>
          </a:p>
        </p:txBody>
      </p:sp>
      <p:sp>
        <p:nvSpPr>
          <p:cNvPr id="5" name="Freeform 3">
            <a:extLst>
              <a:ext uri="{FF2B5EF4-FFF2-40B4-BE49-F238E27FC236}">
                <a16:creationId xmlns:a16="http://schemas.microsoft.com/office/drawing/2014/main" id="{3B64B575-3F8C-4E8F-BBF6-170A70D563CF}"/>
              </a:ext>
              <a:ext uri="{C183D7F6-B498-43B3-948B-1728B52AA6E4}">
                <adec:decorative xmlns:adec="http://schemas.microsoft.com/office/drawing/2017/decorative" val="1"/>
              </a:ext>
            </a:extLst>
          </p:cNvPr>
          <p:cNvSpPr/>
          <p:nvPr/>
        </p:nvSpPr>
        <p:spPr>
          <a:xfrm>
            <a:off x="3384065" y="2521817"/>
            <a:ext cx="5412981" cy="2744193"/>
          </a:xfrm>
          <a:custGeom>
            <a:avLst/>
            <a:gdLst>
              <a:gd name="connsiteX0" fmla="*/ 1915321 w 6475289"/>
              <a:gd name="connsiteY0" fmla="*/ 1094874 h 3821134"/>
              <a:gd name="connsiteX1" fmla="*/ 1915321 w 6475289"/>
              <a:gd name="connsiteY1" fmla="*/ 1094874 h 3821134"/>
              <a:gd name="connsiteX2" fmla="*/ 1819068 w 6475289"/>
              <a:gd name="connsiteY2" fmla="*/ 1046747 h 3821134"/>
              <a:gd name="connsiteX3" fmla="*/ 1782974 w 6475289"/>
              <a:gd name="connsiteY3" fmla="*/ 1034716 h 3821134"/>
              <a:gd name="connsiteX4" fmla="*/ 1770942 w 6475289"/>
              <a:gd name="connsiteY4" fmla="*/ 998621 h 3821134"/>
              <a:gd name="connsiteX5" fmla="*/ 1734847 w 6475289"/>
              <a:gd name="connsiteY5" fmla="*/ 974558 h 3821134"/>
              <a:gd name="connsiteX6" fmla="*/ 1710784 w 6475289"/>
              <a:gd name="connsiteY6" fmla="*/ 938463 h 3821134"/>
              <a:gd name="connsiteX7" fmla="*/ 1674689 w 6475289"/>
              <a:gd name="connsiteY7" fmla="*/ 914400 h 3821134"/>
              <a:gd name="connsiteX8" fmla="*/ 1614531 w 6475289"/>
              <a:gd name="connsiteY8" fmla="*/ 854242 h 3821134"/>
              <a:gd name="connsiteX9" fmla="*/ 1578437 w 6475289"/>
              <a:gd name="connsiteY9" fmla="*/ 818147 h 3821134"/>
              <a:gd name="connsiteX10" fmla="*/ 1530310 w 6475289"/>
              <a:gd name="connsiteY10" fmla="*/ 745958 h 3821134"/>
              <a:gd name="connsiteX11" fmla="*/ 1470153 w 6475289"/>
              <a:gd name="connsiteY11" fmla="*/ 697832 h 3821134"/>
              <a:gd name="connsiteX12" fmla="*/ 1434058 w 6475289"/>
              <a:gd name="connsiteY12" fmla="*/ 661737 h 3821134"/>
              <a:gd name="connsiteX13" fmla="*/ 1349837 w 6475289"/>
              <a:gd name="connsiteY13" fmla="*/ 613611 h 3821134"/>
              <a:gd name="connsiteX14" fmla="*/ 1301710 w 6475289"/>
              <a:gd name="connsiteY14" fmla="*/ 577516 h 3821134"/>
              <a:gd name="connsiteX15" fmla="*/ 1265616 w 6475289"/>
              <a:gd name="connsiteY15" fmla="*/ 565484 h 3821134"/>
              <a:gd name="connsiteX16" fmla="*/ 1229521 w 6475289"/>
              <a:gd name="connsiteY16" fmla="*/ 541421 h 3821134"/>
              <a:gd name="connsiteX17" fmla="*/ 1024984 w 6475289"/>
              <a:gd name="connsiteY17" fmla="*/ 445168 h 3821134"/>
              <a:gd name="connsiteX18" fmla="*/ 976858 w 6475289"/>
              <a:gd name="connsiteY18" fmla="*/ 409074 h 3821134"/>
              <a:gd name="connsiteX19" fmla="*/ 904668 w 6475289"/>
              <a:gd name="connsiteY19" fmla="*/ 385011 h 3821134"/>
              <a:gd name="connsiteX20" fmla="*/ 868574 w 6475289"/>
              <a:gd name="connsiteY20" fmla="*/ 372979 h 3821134"/>
              <a:gd name="connsiteX21" fmla="*/ 712163 w 6475289"/>
              <a:gd name="connsiteY21" fmla="*/ 385011 h 3821134"/>
              <a:gd name="connsiteX22" fmla="*/ 676068 w 6475289"/>
              <a:gd name="connsiteY22" fmla="*/ 397042 h 3821134"/>
              <a:gd name="connsiteX23" fmla="*/ 627942 w 6475289"/>
              <a:gd name="connsiteY23" fmla="*/ 469232 h 3821134"/>
              <a:gd name="connsiteX24" fmla="*/ 603879 w 6475289"/>
              <a:gd name="connsiteY24" fmla="*/ 505326 h 3821134"/>
              <a:gd name="connsiteX25" fmla="*/ 579816 w 6475289"/>
              <a:gd name="connsiteY25" fmla="*/ 577516 h 3821134"/>
              <a:gd name="connsiteX26" fmla="*/ 567784 w 6475289"/>
              <a:gd name="connsiteY26" fmla="*/ 613611 h 3821134"/>
              <a:gd name="connsiteX27" fmla="*/ 543721 w 6475289"/>
              <a:gd name="connsiteY27" fmla="*/ 770021 h 3821134"/>
              <a:gd name="connsiteX28" fmla="*/ 555753 w 6475289"/>
              <a:gd name="connsiteY28" fmla="*/ 1010653 h 3821134"/>
              <a:gd name="connsiteX29" fmla="*/ 567784 w 6475289"/>
              <a:gd name="connsiteY29" fmla="*/ 1058779 h 3821134"/>
              <a:gd name="connsiteX30" fmla="*/ 639974 w 6475289"/>
              <a:gd name="connsiteY30" fmla="*/ 1179095 h 3821134"/>
              <a:gd name="connsiteX31" fmla="*/ 664037 w 6475289"/>
              <a:gd name="connsiteY31" fmla="*/ 1215190 h 3821134"/>
              <a:gd name="connsiteX32" fmla="*/ 760289 w 6475289"/>
              <a:gd name="connsiteY32" fmla="*/ 1299411 h 3821134"/>
              <a:gd name="connsiteX33" fmla="*/ 784353 w 6475289"/>
              <a:gd name="connsiteY33" fmla="*/ 1335505 h 3821134"/>
              <a:gd name="connsiteX34" fmla="*/ 820447 w 6475289"/>
              <a:gd name="connsiteY34" fmla="*/ 1359568 h 3821134"/>
              <a:gd name="connsiteX35" fmla="*/ 844510 w 6475289"/>
              <a:gd name="connsiteY35" fmla="*/ 1383632 h 3821134"/>
              <a:gd name="connsiteX36" fmla="*/ 940763 w 6475289"/>
              <a:gd name="connsiteY36" fmla="*/ 1467853 h 3821134"/>
              <a:gd name="connsiteX37" fmla="*/ 1049047 w 6475289"/>
              <a:gd name="connsiteY37" fmla="*/ 1564105 h 3821134"/>
              <a:gd name="connsiteX38" fmla="*/ 1253584 w 6475289"/>
              <a:gd name="connsiteY38" fmla="*/ 1732547 h 3821134"/>
              <a:gd name="connsiteX39" fmla="*/ 1313742 w 6475289"/>
              <a:gd name="connsiteY39" fmla="*/ 1804737 h 3821134"/>
              <a:gd name="connsiteX40" fmla="*/ 1434058 w 6475289"/>
              <a:gd name="connsiteY40" fmla="*/ 1985211 h 3821134"/>
              <a:gd name="connsiteX41" fmla="*/ 1470153 w 6475289"/>
              <a:gd name="connsiteY41" fmla="*/ 2081463 h 3821134"/>
              <a:gd name="connsiteX42" fmla="*/ 1494216 w 6475289"/>
              <a:gd name="connsiteY42" fmla="*/ 2153653 h 3821134"/>
              <a:gd name="connsiteX43" fmla="*/ 1494216 w 6475289"/>
              <a:gd name="connsiteY43" fmla="*/ 2683042 h 3821134"/>
              <a:gd name="connsiteX44" fmla="*/ 1482184 w 6475289"/>
              <a:gd name="connsiteY44" fmla="*/ 2743200 h 3821134"/>
              <a:gd name="connsiteX45" fmla="*/ 1434058 w 6475289"/>
              <a:gd name="connsiteY45" fmla="*/ 2863516 h 3821134"/>
              <a:gd name="connsiteX46" fmla="*/ 1397963 w 6475289"/>
              <a:gd name="connsiteY46" fmla="*/ 2899611 h 3821134"/>
              <a:gd name="connsiteX47" fmla="*/ 1385931 w 6475289"/>
              <a:gd name="connsiteY47" fmla="*/ 2935705 h 3821134"/>
              <a:gd name="connsiteX48" fmla="*/ 1313742 w 6475289"/>
              <a:gd name="connsiteY48" fmla="*/ 2995863 h 3821134"/>
              <a:gd name="connsiteX49" fmla="*/ 1181395 w 6475289"/>
              <a:gd name="connsiteY49" fmla="*/ 3116179 h 3821134"/>
              <a:gd name="connsiteX50" fmla="*/ 1133268 w 6475289"/>
              <a:gd name="connsiteY50" fmla="*/ 3140242 h 3821134"/>
              <a:gd name="connsiteX51" fmla="*/ 1061079 w 6475289"/>
              <a:gd name="connsiteY51" fmla="*/ 3188368 h 3821134"/>
              <a:gd name="connsiteX52" fmla="*/ 976858 w 6475289"/>
              <a:gd name="connsiteY52" fmla="*/ 3224463 h 3821134"/>
              <a:gd name="connsiteX53" fmla="*/ 904668 w 6475289"/>
              <a:gd name="connsiteY53" fmla="*/ 3248526 h 3821134"/>
              <a:gd name="connsiteX54" fmla="*/ 868574 w 6475289"/>
              <a:gd name="connsiteY54" fmla="*/ 3260558 h 3821134"/>
              <a:gd name="connsiteX55" fmla="*/ 796384 w 6475289"/>
              <a:gd name="connsiteY55" fmla="*/ 3296653 h 3821134"/>
              <a:gd name="connsiteX56" fmla="*/ 760289 w 6475289"/>
              <a:gd name="connsiteY56" fmla="*/ 3308684 h 3821134"/>
              <a:gd name="connsiteX57" fmla="*/ 712163 w 6475289"/>
              <a:gd name="connsiteY57" fmla="*/ 3332747 h 3821134"/>
              <a:gd name="connsiteX58" fmla="*/ 495595 w 6475289"/>
              <a:gd name="connsiteY58" fmla="*/ 3404937 h 3821134"/>
              <a:gd name="connsiteX59" fmla="*/ 435437 w 6475289"/>
              <a:gd name="connsiteY59" fmla="*/ 3429000 h 3821134"/>
              <a:gd name="connsiteX60" fmla="*/ 62458 w 6475289"/>
              <a:gd name="connsiteY60" fmla="*/ 3513221 h 3821134"/>
              <a:gd name="connsiteX61" fmla="*/ 26363 w 6475289"/>
              <a:gd name="connsiteY61" fmla="*/ 3525253 h 3821134"/>
              <a:gd name="connsiteX62" fmla="*/ 14331 w 6475289"/>
              <a:gd name="connsiteY62" fmla="*/ 3633537 h 3821134"/>
              <a:gd name="connsiteX63" fmla="*/ 86521 w 6475289"/>
              <a:gd name="connsiteY63" fmla="*/ 3669632 h 3821134"/>
              <a:gd name="connsiteX64" fmla="*/ 122616 w 6475289"/>
              <a:gd name="connsiteY64" fmla="*/ 3705726 h 3821134"/>
              <a:gd name="connsiteX65" fmla="*/ 218868 w 6475289"/>
              <a:gd name="connsiteY65" fmla="*/ 3741821 h 3821134"/>
              <a:gd name="connsiteX66" fmla="*/ 351216 w 6475289"/>
              <a:gd name="connsiteY66" fmla="*/ 3789947 h 3821134"/>
              <a:gd name="connsiteX67" fmla="*/ 1614531 w 6475289"/>
              <a:gd name="connsiteY67" fmla="*/ 3801979 h 3821134"/>
              <a:gd name="connsiteX68" fmla="*/ 4153195 w 6475289"/>
              <a:gd name="connsiteY68" fmla="*/ 3801979 h 3821134"/>
              <a:gd name="connsiteX69" fmla="*/ 4466016 w 6475289"/>
              <a:gd name="connsiteY69" fmla="*/ 3777916 h 3821134"/>
              <a:gd name="connsiteX70" fmla="*/ 4526174 w 6475289"/>
              <a:gd name="connsiteY70" fmla="*/ 3753853 h 3821134"/>
              <a:gd name="connsiteX71" fmla="*/ 4754774 w 6475289"/>
              <a:gd name="connsiteY71" fmla="*/ 3609474 h 3821134"/>
              <a:gd name="connsiteX72" fmla="*/ 4851026 w 6475289"/>
              <a:gd name="connsiteY72" fmla="*/ 3537284 h 3821134"/>
              <a:gd name="connsiteX73" fmla="*/ 4947279 w 6475289"/>
              <a:gd name="connsiteY73" fmla="*/ 3429000 h 3821134"/>
              <a:gd name="connsiteX74" fmla="*/ 4971342 w 6475289"/>
              <a:gd name="connsiteY74" fmla="*/ 3356811 h 3821134"/>
              <a:gd name="connsiteX75" fmla="*/ 4947279 w 6475289"/>
              <a:gd name="connsiteY75" fmla="*/ 3116179 h 3821134"/>
              <a:gd name="connsiteX76" fmla="*/ 4923216 w 6475289"/>
              <a:gd name="connsiteY76" fmla="*/ 3056021 h 3821134"/>
              <a:gd name="connsiteX77" fmla="*/ 4766805 w 6475289"/>
              <a:gd name="connsiteY77" fmla="*/ 2971800 h 3821134"/>
              <a:gd name="connsiteX78" fmla="*/ 4682584 w 6475289"/>
              <a:gd name="connsiteY78" fmla="*/ 2935705 h 3821134"/>
              <a:gd name="connsiteX79" fmla="*/ 4598363 w 6475289"/>
              <a:gd name="connsiteY79" fmla="*/ 2911642 h 3821134"/>
              <a:gd name="connsiteX80" fmla="*/ 4526174 w 6475289"/>
              <a:gd name="connsiteY80" fmla="*/ 2887579 h 3821134"/>
              <a:gd name="connsiteX81" fmla="*/ 4453984 w 6475289"/>
              <a:gd name="connsiteY81" fmla="*/ 2875547 h 3821134"/>
              <a:gd name="connsiteX82" fmla="*/ 4393826 w 6475289"/>
              <a:gd name="connsiteY82" fmla="*/ 2863516 h 3821134"/>
              <a:gd name="connsiteX83" fmla="*/ 4333668 w 6475289"/>
              <a:gd name="connsiteY83" fmla="*/ 2839453 h 3821134"/>
              <a:gd name="connsiteX84" fmla="*/ 4297574 w 6475289"/>
              <a:gd name="connsiteY84" fmla="*/ 2827421 h 3821134"/>
              <a:gd name="connsiteX85" fmla="*/ 4261479 w 6475289"/>
              <a:gd name="connsiteY85" fmla="*/ 2803358 h 3821134"/>
              <a:gd name="connsiteX86" fmla="*/ 4213353 w 6475289"/>
              <a:gd name="connsiteY86" fmla="*/ 2719137 h 3821134"/>
              <a:gd name="connsiteX87" fmla="*/ 4201321 w 6475289"/>
              <a:gd name="connsiteY87" fmla="*/ 2683042 h 3821134"/>
              <a:gd name="connsiteX88" fmla="*/ 4237416 w 6475289"/>
              <a:gd name="connsiteY88" fmla="*/ 2346158 h 3821134"/>
              <a:gd name="connsiteX89" fmla="*/ 4297574 w 6475289"/>
              <a:gd name="connsiteY89" fmla="*/ 2286000 h 3821134"/>
              <a:gd name="connsiteX90" fmla="*/ 4333668 w 6475289"/>
              <a:gd name="connsiteY90" fmla="*/ 2261937 h 3821134"/>
              <a:gd name="connsiteX91" fmla="*/ 4393826 w 6475289"/>
              <a:gd name="connsiteY91" fmla="*/ 2225842 h 3821134"/>
              <a:gd name="connsiteX92" fmla="*/ 4610395 w 6475289"/>
              <a:gd name="connsiteY92" fmla="*/ 2189747 h 3821134"/>
              <a:gd name="connsiteX93" fmla="*/ 4887121 w 6475289"/>
              <a:gd name="connsiteY93" fmla="*/ 2213811 h 3821134"/>
              <a:gd name="connsiteX94" fmla="*/ 5031500 w 6475289"/>
              <a:gd name="connsiteY94" fmla="*/ 2310063 h 3821134"/>
              <a:gd name="connsiteX95" fmla="*/ 5127753 w 6475289"/>
              <a:gd name="connsiteY95" fmla="*/ 2370221 h 3821134"/>
              <a:gd name="connsiteX96" fmla="*/ 5236037 w 6475289"/>
              <a:gd name="connsiteY96" fmla="*/ 2442411 h 3821134"/>
              <a:gd name="connsiteX97" fmla="*/ 5380416 w 6475289"/>
              <a:gd name="connsiteY97" fmla="*/ 2538663 h 3821134"/>
              <a:gd name="connsiteX98" fmla="*/ 5416510 w 6475289"/>
              <a:gd name="connsiteY98" fmla="*/ 2562726 h 3821134"/>
              <a:gd name="connsiteX99" fmla="*/ 5633079 w 6475289"/>
              <a:gd name="connsiteY99" fmla="*/ 2658979 h 3821134"/>
              <a:gd name="connsiteX100" fmla="*/ 5897774 w 6475289"/>
              <a:gd name="connsiteY100" fmla="*/ 2683042 h 3821134"/>
              <a:gd name="connsiteX101" fmla="*/ 6270753 w 6475289"/>
              <a:gd name="connsiteY101" fmla="*/ 2671011 h 3821134"/>
              <a:gd name="connsiteX102" fmla="*/ 6306847 w 6475289"/>
              <a:gd name="connsiteY102" fmla="*/ 2658979 h 3821134"/>
              <a:gd name="connsiteX103" fmla="*/ 6379037 w 6475289"/>
              <a:gd name="connsiteY103" fmla="*/ 2598821 h 3821134"/>
              <a:gd name="connsiteX104" fmla="*/ 6415131 w 6475289"/>
              <a:gd name="connsiteY104" fmla="*/ 2562726 h 3821134"/>
              <a:gd name="connsiteX105" fmla="*/ 6439195 w 6475289"/>
              <a:gd name="connsiteY105" fmla="*/ 2478505 h 3821134"/>
              <a:gd name="connsiteX106" fmla="*/ 6475289 w 6475289"/>
              <a:gd name="connsiteY106" fmla="*/ 2370221 h 3821134"/>
              <a:gd name="connsiteX107" fmla="*/ 6463258 w 6475289"/>
              <a:gd name="connsiteY107" fmla="*/ 2057400 h 3821134"/>
              <a:gd name="connsiteX108" fmla="*/ 6427163 w 6475289"/>
              <a:gd name="connsiteY108" fmla="*/ 1949116 h 3821134"/>
              <a:gd name="connsiteX109" fmla="*/ 6415131 w 6475289"/>
              <a:gd name="connsiteY109" fmla="*/ 1888958 h 3821134"/>
              <a:gd name="connsiteX110" fmla="*/ 6282784 w 6475289"/>
              <a:gd name="connsiteY110" fmla="*/ 1612232 h 3821134"/>
              <a:gd name="connsiteX111" fmla="*/ 6198563 w 6475289"/>
              <a:gd name="connsiteY111" fmla="*/ 1467853 h 3821134"/>
              <a:gd name="connsiteX112" fmla="*/ 6138405 w 6475289"/>
              <a:gd name="connsiteY112" fmla="*/ 1407695 h 3821134"/>
              <a:gd name="connsiteX113" fmla="*/ 6054184 w 6475289"/>
              <a:gd name="connsiteY113" fmla="*/ 1383632 h 3821134"/>
              <a:gd name="connsiteX114" fmla="*/ 5717300 w 6475289"/>
              <a:gd name="connsiteY114" fmla="*/ 1347537 h 3821134"/>
              <a:gd name="connsiteX115" fmla="*/ 5428542 w 6475289"/>
              <a:gd name="connsiteY115" fmla="*/ 1275347 h 3821134"/>
              <a:gd name="connsiteX116" fmla="*/ 5332289 w 6475289"/>
              <a:gd name="connsiteY116" fmla="*/ 1191126 h 3821134"/>
              <a:gd name="connsiteX117" fmla="*/ 5308226 w 6475289"/>
              <a:gd name="connsiteY117" fmla="*/ 1130968 h 3821134"/>
              <a:gd name="connsiteX118" fmla="*/ 5272131 w 6475289"/>
              <a:gd name="connsiteY118" fmla="*/ 1046747 h 3821134"/>
              <a:gd name="connsiteX119" fmla="*/ 5260100 w 6475289"/>
              <a:gd name="connsiteY119" fmla="*/ 926432 h 3821134"/>
              <a:gd name="connsiteX120" fmla="*/ 5224005 w 6475289"/>
              <a:gd name="connsiteY120" fmla="*/ 806116 h 3821134"/>
              <a:gd name="connsiteX121" fmla="*/ 5211974 w 6475289"/>
              <a:gd name="connsiteY121" fmla="*/ 757990 h 3821134"/>
              <a:gd name="connsiteX122" fmla="*/ 5187910 w 6475289"/>
              <a:gd name="connsiteY122" fmla="*/ 733926 h 3821134"/>
              <a:gd name="connsiteX123" fmla="*/ 5139784 w 6475289"/>
              <a:gd name="connsiteY123" fmla="*/ 673768 h 3821134"/>
              <a:gd name="connsiteX124" fmla="*/ 5043531 w 6475289"/>
              <a:gd name="connsiteY124" fmla="*/ 649705 h 3821134"/>
              <a:gd name="connsiteX125" fmla="*/ 4814931 w 6475289"/>
              <a:gd name="connsiteY125" fmla="*/ 673768 h 3821134"/>
              <a:gd name="connsiteX126" fmla="*/ 4790868 w 6475289"/>
              <a:gd name="connsiteY126" fmla="*/ 697832 h 3821134"/>
              <a:gd name="connsiteX127" fmla="*/ 4742742 w 6475289"/>
              <a:gd name="connsiteY127" fmla="*/ 770021 h 3821134"/>
              <a:gd name="connsiteX128" fmla="*/ 4706647 w 6475289"/>
              <a:gd name="connsiteY128" fmla="*/ 830179 h 3821134"/>
              <a:gd name="connsiteX129" fmla="*/ 4598363 w 6475289"/>
              <a:gd name="connsiteY129" fmla="*/ 914400 h 3821134"/>
              <a:gd name="connsiteX130" fmla="*/ 4538205 w 6475289"/>
              <a:gd name="connsiteY130" fmla="*/ 962526 h 3821134"/>
              <a:gd name="connsiteX131" fmla="*/ 4453984 w 6475289"/>
              <a:gd name="connsiteY131" fmla="*/ 986590 h 3821134"/>
              <a:gd name="connsiteX132" fmla="*/ 4381795 w 6475289"/>
              <a:gd name="connsiteY132" fmla="*/ 1010653 h 3821134"/>
              <a:gd name="connsiteX133" fmla="*/ 4056942 w 6475289"/>
              <a:gd name="connsiteY133" fmla="*/ 998621 h 3821134"/>
              <a:gd name="connsiteX134" fmla="*/ 4008816 w 6475289"/>
              <a:gd name="connsiteY134" fmla="*/ 986590 h 3821134"/>
              <a:gd name="connsiteX135" fmla="*/ 3876468 w 6475289"/>
              <a:gd name="connsiteY135" fmla="*/ 806116 h 3821134"/>
              <a:gd name="connsiteX136" fmla="*/ 3840374 w 6475289"/>
              <a:gd name="connsiteY136" fmla="*/ 733926 h 3821134"/>
              <a:gd name="connsiteX137" fmla="*/ 3804279 w 6475289"/>
              <a:gd name="connsiteY137" fmla="*/ 685800 h 3821134"/>
              <a:gd name="connsiteX138" fmla="*/ 3744121 w 6475289"/>
              <a:gd name="connsiteY138" fmla="*/ 577516 h 3821134"/>
              <a:gd name="connsiteX139" fmla="*/ 3708026 w 6475289"/>
              <a:gd name="connsiteY139" fmla="*/ 505326 h 3821134"/>
              <a:gd name="connsiteX140" fmla="*/ 3671931 w 6475289"/>
              <a:gd name="connsiteY140" fmla="*/ 457200 h 3821134"/>
              <a:gd name="connsiteX141" fmla="*/ 3635837 w 6475289"/>
              <a:gd name="connsiteY141" fmla="*/ 385011 h 3821134"/>
              <a:gd name="connsiteX142" fmla="*/ 3539584 w 6475289"/>
              <a:gd name="connsiteY142" fmla="*/ 252663 h 3821134"/>
              <a:gd name="connsiteX143" fmla="*/ 3443331 w 6475289"/>
              <a:gd name="connsiteY143" fmla="*/ 144379 h 3821134"/>
              <a:gd name="connsiteX144" fmla="*/ 3347079 w 6475289"/>
              <a:gd name="connsiteY144" fmla="*/ 96253 h 3821134"/>
              <a:gd name="connsiteX145" fmla="*/ 3226763 w 6475289"/>
              <a:gd name="connsiteY145" fmla="*/ 60158 h 3821134"/>
              <a:gd name="connsiteX146" fmla="*/ 3094416 w 6475289"/>
              <a:gd name="connsiteY146" fmla="*/ 24063 h 3821134"/>
              <a:gd name="connsiteX147" fmla="*/ 2805658 w 6475289"/>
              <a:gd name="connsiteY147" fmla="*/ 0 h 3821134"/>
              <a:gd name="connsiteX148" fmla="*/ 2372521 w 6475289"/>
              <a:gd name="connsiteY148" fmla="*/ 24063 h 3821134"/>
              <a:gd name="connsiteX149" fmla="*/ 2240174 w 6475289"/>
              <a:gd name="connsiteY149" fmla="*/ 72190 h 3821134"/>
              <a:gd name="connsiteX150" fmla="*/ 2167984 w 6475289"/>
              <a:gd name="connsiteY150" fmla="*/ 132347 h 3821134"/>
              <a:gd name="connsiteX151" fmla="*/ 2155953 w 6475289"/>
              <a:gd name="connsiteY151" fmla="*/ 180474 h 3821134"/>
              <a:gd name="connsiteX152" fmla="*/ 2167984 w 6475289"/>
              <a:gd name="connsiteY152" fmla="*/ 348916 h 3821134"/>
              <a:gd name="connsiteX153" fmla="*/ 2300331 w 6475289"/>
              <a:gd name="connsiteY153" fmla="*/ 637674 h 3821134"/>
              <a:gd name="connsiteX154" fmla="*/ 2408616 w 6475289"/>
              <a:gd name="connsiteY154" fmla="*/ 794084 h 3821134"/>
              <a:gd name="connsiteX155" fmla="*/ 2444710 w 6475289"/>
              <a:gd name="connsiteY155" fmla="*/ 878305 h 3821134"/>
              <a:gd name="connsiteX156" fmla="*/ 2492837 w 6475289"/>
              <a:gd name="connsiteY156" fmla="*/ 1010653 h 3821134"/>
              <a:gd name="connsiteX157" fmla="*/ 2504868 w 6475289"/>
              <a:gd name="connsiteY157" fmla="*/ 1058779 h 3821134"/>
              <a:gd name="connsiteX158" fmla="*/ 2516900 w 6475289"/>
              <a:gd name="connsiteY158" fmla="*/ 1155032 h 3821134"/>
              <a:gd name="connsiteX159" fmla="*/ 2540963 w 6475289"/>
              <a:gd name="connsiteY159" fmla="*/ 1215190 h 3821134"/>
              <a:gd name="connsiteX160" fmla="*/ 2528931 w 6475289"/>
              <a:gd name="connsiteY160" fmla="*/ 1323474 h 3821134"/>
              <a:gd name="connsiteX161" fmla="*/ 2492837 w 6475289"/>
              <a:gd name="connsiteY161" fmla="*/ 1335505 h 3821134"/>
              <a:gd name="connsiteX162" fmla="*/ 2240174 w 6475289"/>
              <a:gd name="connsiteY162" fmla="*/ 1323474 h 3821134"/>
              <a:gd name="connsiteX163" fmla="*/ 2095795 w 6475289"/>
              <a:gd name="connsiteY163" fmla="*/ 1251284 h 3821134"/>
              <a:gd name="connsiteX164" fmla="*/ 2035637 w 6475289"/>
              <a:gd name="connsiteY164" fmla="*/ 1203158 h 3821134"/>
              <a:gd name="connsiteX165" fmla="*/ 1999542 w 6475289"/>
              <a:gd name="connsiteY165" fmla="*/ 1179095 h 3821134"/>
              <a:gd name="connsiteX166" fmla="*/ 1963447 w 6475289"/>
              <a:gd name="connsiteY166" fmla="*/ 1143000 h 3821134"/>
              <a:gd name="connsiteX167" fmla="*/ 1915321 w 6475289"/>
              <a:gd name="connsiteY167" fmla="*/ 1094874 h 382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475289" h="3821134">
                <a:moveTo>
                  <a:pt x="1915321" y="1094874"/>
                </a:moveTo>
                <a:lnTo>
                  <a:pt x="1915321" y="1094874"/>
                </a:lnTo>
                <a:cubicBezTo>
                  <a:pt x="1883237" y="1078832"/>
                  <a:pt x="1851724" y="1061591"/>
                  <a:pt x="1819068" y="1046747"/>
                </a:cubicBezTo>
                <a:cubicBezTo>
                  <a:pt x="1807523" y="1041499"/>
                  <a:pt x="1791942" y="1043684"/>
                  <a:pt x="1782974" y="1034716"/>
                </a:cubicBezTo>
                <a:cubicBezTo>
                  <a:pt x="1774006" y="1025748"/>
                  <a:pt x="1778865" y="1008524"/>
                  <a:pt x="1770942" y="998621"/>
                </a:cubicBezTo>
                <a:cubicBezTo>
                  <a:pt x="1761909" y="987330"/>
                  <a:pt x="1746879" y="982579"/>
                  <a:pt x="1734847" y="974558"/>
                </a:cubicBezTo>
                <a:cubicBezTo>
                  <a:pt x="1726826" y="962526"/>
                  <a:pt x="1721009" y="948688"/>
                  <a:pt x="1710784" y="938463"/>
                </a:cubicBezTo>
                <a:cubicBezTo>
                  <a:pt x="1700559" y="928238"/>
                  <a:pt x="1685571" y="923922"/>
                  <a:pt x="1674689" y="914400"/>
                </a:cubicBezTo>
                <a:cubicBezTo>
                  <a:pt x="1653347" y="895726"/>
                  <a:pt x="1634584" y="874295"/>
                  <a:pt x="1614531" y="854242"/>
                </a:cubicBezTo>
                <a:cubicBezTo>
                  <a:pt x="1602500" y="842210"/>
                  <a:pt x="1587875" y="832304"/>
                  <a:pt x="1578437" y="818147"/>
                </a:cubicBezTo>
                <a:cubicBezTo>
                  <a:pt x="1562395" y="794084"/>
                  <a:pt x="1549657" y="767454"/>
                  <a:pt x="1530310" y="745958"/>
                </a:cubicBezTo>
                <a:cubicBezTo>
                  <a:pt x="1513131" y="726871"/>
                  <a:pt x="1489479" y="714742"/>
                  <a:pt x="1470153" y="697832"/>
                </a:cubicBezTo>
                <a:cubicBezTo>
                  <a:pt x="1457348" y="686627"/>
                  <a:pt x="1447130" y="672630"/>
                  <a:pt x="1434058" y="661737"/>
                </a:cubicBezTo>
                <a:cubicBezTo>
                  <a:pt x="1394319" y="628621"/>
                  <a:pt x="1396907" y="643029"/>
                  <a:pt x="1349837" y="613611"/>
                </a:cubicBezTo>
                <a:cubicBezTo>
                  <a:pt x="1332832" y="602983"/>
                  <a:pt x="1319121" y="587465"/>
                  <a:pt x="1301710" y="577516"/>
                </a:cubicBezTo>
                <a:cubicBezTo>
                  <a:pt x="1290699" y="571224"/>
                  <a:pt x="1276959" y="571156"/>
                  <a:pt x="1265616" y="565484"/>
                </a:cubicBezTo>
                <a:cubicBezTo>
                  <a:pt x="1252682" y="559017"/>
                  <a:pt x="1242455" y="547888"/>
                  <a:pt x="1229521" y="541421"/>
                </a:cubicBezTo>
                <a:cubicBezTo>
                  <a:pt x="1168813" y="511067"/>
                  <a:pt x="1077596" y="484627"/>
                  <a:pt x="1024984" y="445168"/>
                </a:cubicBezTo>
                <a:cubicBezTo>
                  <a:pt x="1008942" y="433137"/>
                  <a:pt x="994793" y="418042"/>
                  <a:pt x="976858" y="409074"/>
                </a:cubicBezTo>
                <a:cubicBezTo>
                  <a:pt x="954171" y="397731"/>
                  <a:pt x="928731" y="393032"/>
                  <a:pt x="904668" y="385011"/>
                </a:cubicBezTo>
                <a:lnTo>
                  <a:pt x="868574" y="372979"/>
                </a:lnTo>
                <a:cubicBezTo>
                  <a:pt x="816437" y="376990"/>
                  <a:pt x="764050" y="378525"/>
                  <a:pt x="712163" y="385011"/>
                </a:cubicBezTo>
                <a:cubicBezTo>
                  <a:pt x="699579" y="386584"/>
                  <a:pt x="685036" y="388074"/>
                  <a:pt x="676068" y="397042"/>
                </a:cubicBezTo>
                <a:cubicBezTo>
                  <a:pt x="655618" y="417492"/>
                  <a:pt x="643984" y="445169"/>
                  <a:pt x="627942" y="469232"/>
                </a:cubicBezTo>
                <a:cubicBezTo>
                  <a:pt x="619921" y="481263"/>
                  <a:pt x="608452" y="491608"/>
                  <a:pt x="603879" y="505326"/>
                </a:cubicBezTo>
                <a:lnTo>
                  <a:pt x="579816" y="577516"/>
                </a:lnTo>
                <a:cubicBezTo>
                  <a:pt x="575805" y="589548"/>
                  <a:pt x="570271" y="601175"/>
                  <a:pt x="567784" y="613611"/>
                </a:cubicBezTo>
                <a:cubicBezTo>
                  <a:pt x="549412" y="705474"/>
                  <a:pt x="558290" y="653477"/>
                  <a:pt x="543721" y="770021"/>
                </a:cubicBezTo>
                <a:cubicBezTo>
                  <a:pt x="547732" y="850232"/>
                  <a:pt x="549084" y="930620"/>
                  <a:pt x="555753" y="1010653"/>
                </a:cubicBezTo>
                <a:cubicBezTo>
                  <a:pt x="557126" y="1027132"/>
                  <a:pt x="560389" y="1043989"/>
                  <a:pt x="567784" y="1058779"/>
                </a:cubicBezTo>
                <a:cubicBezTo>
                  <a:pt x="588700" y="1100612"/>
                  <a:pt x="615462" y="1139263"/>
                  <a:pt x="639974" y="1179095"/>
                </a:cubicBezTo>
                <a:cubicBezTo>
                  <a:pt x="647553" y="1191410"/>
                  <a:pt x="652005" y="1207169"/>
                  <a:pt x="664037" y="1215190"/>
                </a:cubicBezTo>
                <a:cubicBezTo>
                  <a:pt x="712961" y="1247807"/>
                  <a:pt x="711019" y="1243104"/>
                  <a:pt x="760289" y="1299411"/>
                </a:cubicBezTo>
                <a:cubicBezTo>
                  <a:pt x="769811" y="1310293"/>
                  <a:pt x="774128" y="1325280"/>
                  <a:pt x="784353" y="1335505"/>
                </a:cubicBezTo>
                <a:cubicBezTo>
                  <a:pt x="794578" y="1345730"/>
                  <a:pt x="809156" y="1350535"/>
                  <a:pt x="820447" y="1359568"/>
                </a:cubicBezTo>
                <a:cubicBezTo>
                  <a:pt x="829305" y="1366654"/>
                  <a:pt x="836078" y="1376043"/>
                  <a:pt x="844510" y="1383632"/>
                </a:cubicBezTo>
                <a:cubicBezTo>
                  <a:pt x="876198" y="1412152"/>
                  <a:pt x="909217" y="1439175"/>
                  <a:pt x="940763" y="1467853"/>
                </a:cubicBezTo>
                <a:cubicBezTo>
                  <a:pt x="1033384" y="1552053"/>
                  <a:pt x="900501" y="1445268"/>
                  <a:pt x="1049047" y="1564105"/>
                </a:cubicBezTo>
                <a:cubicBezTo>
                  <a:pt x="1112058" y="1614514"/>
                  <a:pt x="1217260" y="1678060"/>
                  <a:pt x="1253584" y="1732547"/>
                </a:cubicBezTo>
                <a:cubicBezTo>
                  <a:pt x="1346126" y="1871362"/>
                  <a:pt x="1197948" y="1654205"/>
                  <a:pt x="1313742" y="1804737"/>
                </a:cubicBezTo>
                <a:cubicBezTo>
                  <a:pt x="1352056" y="1854545"/>
                  <a:pt x="1401111" y="1925907"/>
                  <a:pt x="1434058" y="1985211"/>
                </a:cubicBezTo>
                <a:cubicBezTo>
                  <a:pt x="1469137" y="2048352"/>
                  <a:pt x="1450433" y="2015729"/>
                  <a:pt x="1470153" y="2081463"/>
                </a:cubicBezTo>
                <a:cubicBezTo>
                  <a:pt x="1477442" y="2105758"/>
                  <a:pt x="1486195" y="2129590"/>
                  <a:pt x="1494216" y="2153653"/>
                </a:cubicBezTo>
                <a:cubicBezTo>
                  <a:pt x="1520005" y="2385769"/>
                  <a:pt x="1514044" y="2286477"/>
                  <a:pt x="1494216" y="2683042"/>
                </a:cubicBezTo>
                <a:cubicBezTo>
                  <a:pt x="1493195" y="2703466"/>
                  <a:pt x="1487565" y="2723471"/>
                  <a:pt x="1482184" y="2743200"/>
                </a:cubicBezTo>
                <a:cubicBezTo>
                  <a:pt x="1474449" y="2771562"/>
                  <a:pt x="1453909" y="2835725"/>
                  <a:pt x="1434058" y="2863516"/>
                </a:cubicBezTo>
                <a:cubicBezTo>
                  <a:pt x="1424168" y="2877362"/>
                  <a:pt x="1409995" y="2887579"/>
                  <a:pt x="1397963" y="2899611"/>
                </a:cubicBezTo>
                <a:cubicBezTo>
                  <a:pt x="1393952" y="2911642"/>
                  <a:pt x="1392966" y="2925153"/>
                  <a:pt x="1385931" y="2935705"/>
                </a:cubicBezTo>
                <a:cubicBezTo>
                  <a:pt x="1367402" y="2963499"/>
                  <a:pt x="1340378" y="2978106"/>
                  <a:pt x="1313742" y="2995863"/>
                </a:cubicBezTo>
                <a:cubicBezTo>
                  <a:pt x="1274829" y="3054233"/>
                  <a:pt x="1267843" y="3072956"/>
                  <a:pt x="1181395" y="3116179"/>
                </a:cubicBezTo>
                <a:cubicBezTo>
                  <a:pt x="1165353" y="3124200"/>
                  <a:pt x="1148648" y="3131014"/>
                  <a:pt x="1133268" y="3140242"/>
                </a:cubicBezTo>
                <a:cubicBezTo>
                  <a:pt x="1108469" y="3155121"/>
                  <a:pt x="1088515" y="3179222"/>
                  <a:pt x="1061079" y="3188368"/>
                </a:cubicBezTo>
                <a:cubicBezTo>
                  <a:pt x="944877" y="3227103"/>
                  <a:pt x="1125552" y="3164986"/>
                  <a:pt x="976858" y="3224463"/>
                </a:cubicBezTo>
                <a:cubicBezTo>
                  <a:pt x="953307" y="3233883"/>
                  <a:pt x="928731" y="3240505"/>
                  <a:pt x="904668" y="3248526"/>
                </a:cubicBezTo>
                <a:cubicBezTo>
                  <a:pt x="892637" y="3252537"/>
                  <a:pt x="879917" y="3254886"/>
                  <a:pt x="868574" y="3260558"/>
                </a:cubicBezTo>
                <a:cubicBezTo>
                  <a:pt x="844511" y="3272590"/>
                  <a:pt x="820969" y="3285727"/>
                  <a:pt x="796384" y="3296653"/>
                </a:cubicBezTo>
                <a:cubicBezTo>
                  <a:pt x="784795" y="3301804"/>
                  <a:pt x="771946" y="3303688"/>
                  <a:pt x="760289" y="3308684"/>
                </a:cubicBezTo>
                <a:cubicBezTo>
                  <a:pt x="743804" y="3315749"/>
                  <a:pt x="729019" y="3326618"/>
                  <a:pt x="712163" y="3332747"/>
                </a:cubicBezTo>
                <a:cubicBezTo>
                  <a:pt x="640650" y="3358752"/>
                  <a:pt x="567466" y="3379938"/>
                  <a:pt x="495595" y="3404937"/>
                </a:cubicBezTo>
                <a:cubicBezTo>
                  <a:pt x="475196" y="3412032"/>
                  <a:pt x="456145" y="3422864"/>
                  <a:pt x="435437" y="3429000"/>
                </a:cubicBezTo>
                <a:cubicBezTo>
                  <a:pt x="173850" y="3506507"/>
                  <a:pt x="246489" y="3492774"/>
                  <a:pt x="62458" y="3513221"/>
                </a:cubicBezTo>
                <a:cubicBezTo>
                  <a:pt x="50426" y="3517232"/>
                  <a:pt x="36266" y="3517330"/>
                  <a:pt x="26363" y="3525253"/>
                </a:cubicBezTo>
                <a:cubicBezTo>
                  <a:pt x="-8430" y="3553087"/>
                  <a:pt x="-4805" y="3595264"/>
                  <a:pt x="14331" y="3633537"/>
                </a:cubicBezTo>
                <a:cubicBezTo>
                  <a:pt x="23660" y="3652195"/>
                  <a:pt x="69439" y="3663938"/>
                  <a:pt x="86521" y="3669632"/>
                </a:cubicBezTo>
                <a:cubicBezTo>
                  <a:pt x="98553" y="3681663"/>
                  <a:pt x="108770" y="3695836"/>
                  <a:pt x="122616" y="3705726"/>
                </a:cubicBezTo>
                <a:cubicBezTo>
                  <a:pt x="156497" y="3729927"/>
                  <a:pt x="180110" y="3732132"/>
                  <a:pt x="218868" y="3741821"/>
                </a:cubicBezTo>
                <a:cubicBezTo>
                  <a:pt x="264835" y="3772465"/>
                  <a:pt x="281291" y="3789281"/>
                  <a:pt x="351216" y="3789947"/>
                </a:cubicBezTo>
                <a:lnTo>
                  <a:pt x="1614531" y="3801979"/>
                </a:lnTo>
                <a:cubicBezTo>
                  <a:pt x="2690496" y="3831868"/>
                  <a:pt x="2188748" y="3822768"/>
                  <a:pt x="4153195" y="3801979"/>
                </a:cubicBezTo>
                <a:cubicBezTo>
                  <a:pt x="4188623" y="3801604"/>
                  <a:pt x="4420984" y="3781668"/>
                  <a:pt x="4466016" y="3777916"/>
                </a:cubicBezTo>
                <a:cubicBezTo>
                  <a:pt x="4486069" y="3769895"/>
                  <a:pt x="4506857" y="3763512"/>
                  <a:pt x="4526174" y="3753853"/>
                </a:cubicBezTo>
                <a:cubicBezTo>
                  <a:pt x="4590280" y="3721800"/>
                  <a:pt x="4709310" y="3643573"/>
                  <a:pt x="4754774" y="3609474"/>
                </a:cubicBezTo>
                <a:cubicBezTo>
                  <a:pt x="4786858" y="3585411"/>
                  <a:pt x="4819986" y="3562680"/>
                  <a:pt x="4851026" y="3537284"/>
                </a:cubicBezTo>
                <a:cubicBezTo>
                  <a:pt x="4881540" y="3512318"/>
                  <a:pt x="4927278" y="3453001"/>
                  <a:pt x="4947279" y="3429000"/>
                </a:cubicBezTo>
                <a:cubicBezTo>
                  <a:pt x="4955300" y="3404937"/>
                  <a:pt x="4970240" y="3382152"/>
                  <a:pt x="4971342" y="3356811"/>
                </a:cubicBezTo>
                <a:cubicBezTo>
                  <a:pt x="4976124" y="3246819"/>
                  <a:pt x="4977646" y="3197159"/>
                  <a:pt x="4947279" y="3116179"/>
                </a:cubicBezTo>
                <a:cubicBezTo>
                  <a:pt x="4939696" y="3095957"/>
                  <a:pt x="4937664" y="3072074"/>
                  <a:pt x="4923216" y="3056021"/>
                </a:cubicBezTo>
                <a:cubicBezTo>
                  <a:pt x="4865558" y="2991956"/>
                  <a:pt x="4837020" y="2998806"/>
                  <a:pt x="4766805" y="2971800"/>
                </a:cubicBezTo>
                <a:cubicBezTo>
                  <a:pt x="4738298" y="2960836"/>
                  <a:pt x="4711348" y="2945978"/>
                  <a:pt x="4682584" y="2935705"/>
                </a:cubicBezTo>
                <a:cubicBezTo>
                  <a:pt x="4655088" y="2925885"/>
                  <a:pt x="4626269" y="2920228"/>
                  <a:pt x="4598363" y="2911642"/>
                </a:cubicBezTo>
                <a:cubicBezTo>
                  <a:pt x="4574120" y="2904183"/>
                  <a:pt x="4550781" y="2893731"/>
                  <a:pt x="4526174" y="2887579"/>
                </a:cubicBezTo>
                <a:cubicBezTo>
                  <a:pt x="4502507" y="2881662"/>
                  <a:pt x="4477986" y="2879911"/>
                  <a:pt x="4453984" y="2875547"/>
                </a:cubicBezTo>
                <a:cubicBezTo>
                  <a:pt x="4433864" y="2871889"/>
                  <a:pt x="4413879" y="2867526"/>
                  <a:pt x="4393826" y="2863516"/>
                </a:cubicBezTo>
                <a:cubicBezTo>
                  <a:pt x="4373773" y="2855495"/>
                  <a:pt x="4353890" y="2847036"/>
                  <a:pt x="4333668" y="2839453"/>
                </a:cubicBezTo>
                <a:cubicBezTo>
                  <a:pt x="4321793" y="2835000"/>
                  <a:pt x="4308917" y="2833093"/>
                  <a:pt x="4297574" y="2827421"/>
                </a:cubicBezTo>
                <a:cubicBezTo>
                  <a:pt x="4284640" y="2820954"/>
                  <a:pt x="4273511" y="2811379"/>
                  <a:pt x="4261479" y="2803358"/>
                </a:cubicBezTo>
                <a:cubicBezTo>
                  <a:pt x="4237313" y="2767108"/>
                  <a:pt x="4231671" y="2761879"/>
                  <a:pt x="4213353" y="2719137"/>
                </a:cubicBezTo>
                <a:cubicBezTo>
                  <a:pt x="4208357" y="2707480"/>
                  <a:pt x="4205332" y="2695074"/>
                  <a:pt x="4201321" y="2683042"/>
                </a:cubicBezTo>
                <a:cubicBezTo>
                  <a:pt x="4213353" y="2570747"/>
                  <a:pt x="4210808" y="2455916"/>
                  <a:pt x="4237416" y="2346158"/>
                </a:cubicBezTo>
                <a:cubicBezTo>
                  <a:pt x="4244097" y="2318598"/>
                  <a:pt x="4276232" y="2304674"/>
                  <a:pt x="4297574" y="2286000"/>
                </a:cubicBezTo>
                <a:cubicBezTo>
                  <a:pt x="4308456" y="2276478"/>
                  <a:pt x="4321406" y="2269601"/>
                  <a:pt x="4333668" y="2261937"/>
                </a:cubicBezTo>
                <a:cubicBezTo>
                  <a:pt x="4353499" y="2249543"/>
                  <a:pt x="4371999" y="2234237"/>
                  <a:pt x="4393826" y="2225842"/>
                </a:cubicBezTo>
                <a:cubicBezTo>
                  <a:pt x="4465160" y="2198406"/>
                  <a:pt x="4535196" y="2197267"/>
                  <a:pt x="4610395" y="2189747"/>
                </a:cubicBezTo>
                <a:cubicBezTo>
                  <a:pt x="4702637" y="2197768"/>
                  <a:pt x="4798093" y="2188374"/>
                  <a:pt x="4887121" y="2213811"/>
                </a:cubicBezTo>
                <a:cubicBezTo>
                  <a:pt x="4942736" y="2229701"/>
                  <a:pt x="4983004" y="2278541"/>
                  <a:pt x="5031500" y="2310063"/>
                </a:cubicBezTo>
                <a:cubicBezTo>
                  <a:pt x="5063223" y="2330683"/>
                  <a:pt x="5098687" y="2345999"/>
                  <a:pt x="5127753" y="2370221"/>
                </a:cubicBezTo>
                <a:cubicBezTo>
                  <a:pt x="5209685" y="2438498"/>
                  <a:pt x="5170226" y="2420474"/>
                  <a:pt x="5236037" y="2442411"/>
                </a:cubicBezTo>
                <a:cubicBezTo>
                  <a:pt x="5352229" y="2539237"/>
                  <a:pt x="5260167" y="2471858"/>
                  <a:pt x="5380416" y="2538663"/>
                </a:cubicBezTo>
                <a:cubicBezTo>
                  <a:pt x="5393056" y="2545685"/>
                  <a:pt x="5403751" y="2555921"/>
                  <a:pt x="5416510" y="2562726"/>
                </a:cubicBezTo>
                <a:cubicBezTo>
                  <a:pt x="5462306" y="2587151"/>
                  <a:pt x="5567011" y="2645765"/>
                  <a:pt x="5633079" y="2658979"/>
                </a:cubicBezTo>
                <a:cubicBezTo>
                  <a:pt x="5677603" y="2667884"/>
                  <a:pt x="5871790" y="2681043"/>
                  <a:pt x="5897774" y="2683042"/>
                </a:cubicBezTo>
                <a:cubicBezTo>
                  <a:pt x="6022100" y="2679032"/>
                  <a:pt x="6146577" y="2678315"/>
                  <a:pt x="6270753" y="2671011"/>
                </a:cubicBezTo>
                <a:cubicBezTo>
                  <a:pt x="6283413" y="2670266"/>
                  <a:pt x="6296295" y="2666014"/>
                  <a:pt x="6306847" y="2658979"/>
                </a:cubicBezTo>
                <a:cubicBezTo>
                  <a:pt x="6332910" y="2641604"/>
                  <a:pt x="6355626" y="2619631"/>
                  <a:pt x="6379037" y="2598821"/>
                </a:cubicBezTo>
                <a:cubicBezTo>
                  <a:pt x="6391754" y="2587517"/>
                  <a:pt x="6403100" y="2574758"/>
                  <a:pt x="6415131" y="2562726"/>
                </a:cubicBezTo>
                <a:cubicBezTo>
                  <a:pt x="6423152" y="2534652"/>
                  <a:pt x="6429217" y="2505944"/>
                  <a:pt x="6439195" y="2478505"/>
                </a:cubicBezTo>
                <a:cubicBezTo>
                  <a:pt x="6483471" y="2356749"/>
                  <a:pt x="6447122" y="2511063"/>
                  <a:pt x="6475289" y="2370221"/>
                </a:cubicBezTo>
                <a:cubicBezTo>
                  <a:pt x="6471279" y="2265947"/>
                  <a:pt x="6475107" y="2161076"/>
                  <a:pt x="6463258" y="2057400"/>
                </a:cubicBezTo>
                <a:cubicBezTo>
                  <a:pt x="6458938" y="2019599"/>
                  <a:pt x="6437616" y="1985699"/>
                  <a:pt x="6427163" y="1949116"/>
                </a:cubicBezTo>
                <a:cubicBezTo>
                  <a:pt x="6421545" y="1929453"/>
                  <a:pt x="6422009" y="1908216"/>
                  <a:pt x="6415131" y="1888958"/>
                </a:cubicBezTo>
                <a:cubicBezTo>
                  <a:pt x="6395675" y="1834480"/>
                  <a:pt x="6298587" y="1639323"/>
                  <a:pt x="6282784" y="1612232"/>
                </a:cubicBezTo>
                <a:cubicBezTo>
                  <a:pt x="6254710" y="1564106"/>
                  <a:pt x="6227229" y="1515629"/>
                  <a:pt x="6198563" y="1467853"/>
                </a:cubicBezTo>
                <a:cubicBezTo>
                  <a:pt x="6180832" y="1438301"/>
                  <a:pt x="6172179" y="1421204"/>
                  <a:pt x="6138405" y="1407695"/>
                </a:cubicBezTo>
                <a:cubicBezTo>
                  <a:pt x="6111296" y="1396852"/>
                  <a:pt x="6082814" y="1389358"/>
                  <a:pt x="6054184" y="1383632"/>
                </a:cubicBezTo>
                <a:cubicBezTo>
                  <a:pt x="5912945" y="1355384"/>
                  <a:pt x="5864958" y="1357380"/>
                  <a:pt x="5717300" y="1347537"/>
                </a:cubicBezTo>
                <a:cubicBezTo>
                  <a:pt x="5605694" y="1328936"/>
                  <a:pt x="5533103" y="1324552"/>
                  <a:pt x="5428542" y="1275347"/>
                </a:cubicBezTo>
                <a:cubicBezTo>
                  <a:pt x="5400795" y="1262290"/>
                  <a:pt x="5356263" y="1215100"/>
                  <a:pt x="5332289" y="1191126"/>
                </a:cubicBezTo>
                <a:cubicBezTo>
                  <a:pt x="5324268" y="1171073"/>
                  <a:pt x="5316997" y="1150704"/>
                  <a:pt x="5308226" y="1130968"/>
                </a:cubicBezTo>
                <a:cubicBezTo>
                  <a:pt x="5268578" y="1041759"/>
                  <a:pt x="5296845" y="1120886"/>
                  <a:pt x="5272131" y="1046747"/>
                </a:cubicBezTo>
                <a:cubicBezTo>
                  <a:pt x="5268121" y="1006642"/>
                  <a:pt x="5265800" y="966332"/>
                  <a:pt x="5260100" y="926432"/>
                </a:cubicBezTo>
                <a:cubicBezTo>
                  <a:pt x="5255058" y="891139"/>
                  <a:pt x="5233139" y="836562"/>
                  <a:pt x="5224005" y="806116"/>
                </a:cubicBezTo>
                <a:cubicBezTo>
                  <a:pt x="5219254" y="790278"/>
                  <a:pt x="5219369" y="772780"/>
                  <a:pt x="5211974" y="757990"/>
                </a:cubicBezTo>
                <a:cubicBezTo>
                  <a:pt x="5206901" y="747844"/>
                  <a:pt x="5194997" y="742784"/>
                  <a:pt x="5187910" y="733926"/>
                </a:cubicBezTo>
                <a:cubicBezTo>
                  <a:pt x="5179481" y="723390"/>
                  <a:pt x="5156870" y="680603"/>
                  <a:pt x="5139784" y="673768"/>
                </a:cubicBezTo>
                <a:cubicBezTo>
                  <a:pt x="5109078" y="661485"/>
                  <a:pt x="5043531" y="649705"/>
                  <a:pt x="5043531" y="649705"/>
                </a:cubicBezTo>
                <a:cubicBezTo>
                  <a:pt x="4967331" y="657726"/>
                  <a:pt x="4890199" y="659431"/>
                  <a:pt x="4814931" y="673768"/>
                </a:cubicBezTo>
                <a:cubicBezTo>
                  <a:pt x="4803788" y="675891"/>
                  <a:pt x="4797674" y="688757"/>
                  <a:pt x="4790868" y="697832"/>
                </a:cubicBezTo>
                <a:cubicBezTo>
                  <a:pt x="4773516" y="720968"/>
                  <a:pt x="4758269" y="745622"/>
                  <a:pt x="4742742" y="770021"/>
                </a:cubicBezTo>
                <a:cubicBezTo>
                  <a:pt x="4730187" y="789750"/>
                  <a:pt x="4721256" y="811918"/>
                  <a:pt x="4706647" y="830179"/>
                </a:cubicBezTo>
                <a:cubicBezTo>
                  <a:pt x="4631824" y="923707"/>
                  <a:pt x="4673108" y="864570"/>
                  <a:pt x="4598363" y="914400"/>
                </a:cubicBezTo>
                <a:cubicBezTo>
                  <a:pt x="4576996" y="928645"/>
                  <a:pt x="4561174" y="951042"/>
                  <a:pt x="4538205" y="962526"/>
                </a:cubicBezTo>
                <a:cubicBezTo>
                  <a:pt x="4512090" y="975583"/>
                  <a:pt x="4481890" y="978003"/>
                  <a:pt x="4453984" y="986590"/>
                </a:cubicBezTo>
                <a:cubicBezTo>
                  <a:pt x="4429741" y="994049"/>
                  <a:pt x="4405858" y="1002632"/>
                  <a:pt x="4381795" y="1010653"/>
                </a:cubicBezTo>
                <a:cubicBezTo>
                  <a:pt x="4273511" y="1006642"/>
                  <a:pt x="4165076" y="1005597"/>
                  <a:pt x="4056942" y="998621"/>
                </a:cubicBezTo>
                <a:cubicBezTo>
                  <a:pt x="4040441" y="997556"/>
                  <a:pt x="4021051" y="997713"/>
                  <a:pt x="4008816" y="986590"/>
                </a:cubicBezTo>
                <a:cubicBezTo>
                  <a:pt x="3985469" y="965365"/>
                  <a:pt x="3900231" y="846853"/>
                  <a:pt x="3876468" y="806116"/>
                </a:cubicBezTo>
                <a:cubicBezTo>
                  <a:pt x="3862912" y="782877"/>
                  <a:pt x="3854216" y="756996"/>
                  <a:pt x="3840374" y="733926"/>
                </a:cubicBezTo>
                <a:cubicBezTo>
                  <a:pt x="3830057" y="716731"/>
                  <a:pt x="3814789" y="702878"/>
                  <a:pt x="3804279" y="685800"/>
                </a:cubicBezTo>
                <a:cubicBezTo>
                  <a:pt x="3782638" y="650634"/>
                  <a:pt x="3763552" y="613949"/>
                  <a:pt x="3744121" y="577516"/>
                </a:cubicBezTo>
                <a:cubicBezTo>
                  <a:pt x="3731460" y="553778"/>
                  <a:pt x="3721868" y="528396"/>
                  <a:pt x="3708026" y="505326"/>
                </a:cubicBezTo>
                <a:cubicBezTo>
                  <a:pt x="3697709" y="488131"/>
                  <a:pt x="3682248" y="474395"/>
                  <a:pt x="3671931" y="457200"/>
                </a:cubicBezTo>
                <a:cubicBezTo>
                  <a:pt x="3658089" y="434131"/>
                  <a:pt x="3650452" y="407598"/>
                  <a:pt x="3635837" y="385011"/>
                </a:cubicBezTo>
                <a:cubicBezTo>
                  <a:pt x="3606203" y="339213"/>
                  <a:pt x="3572314" y="296302"/>
                  <a:pt x="3539584" y="252663"/>
                </a:cubicBezTo>
                <a:cubicBezTo>
                  <a:pt x="3510693" y="214141"/>
                  <a:pt x="3480103" y="175897"/>
                  <a:pt x="3443331" y="144379"/>
                </a:cubicBezTo>
                <a:cubicBezTo>
                  <a:pt x="3413762" y="119035"/>
                  <a:pt x="3384076" y="109706"/>
                  <a:pt x="3347079" y="96253"/>
                </a:cubicBezTo>
                <a:cubicBezTo>
                  <a:pt x="3242238" y="58129"/>
                  <a:pt x="3310555" y="84100"/>
                  <a:pt x="3226763" y="60158"/>
                </a:cubicBezTo>
                <a:cubicBezTo>
                  <a:pt x="3164157" y="42270"/>
                  <a:pt x="3190290" y="39201"/>
                  <a:pt x="3094416" y="24063"/>
                </a:cubicBezTo>
                <a:cubicBezTo>
                  <a:pt x="3062576" y="19036"/>
                  <a:pt x="2826120" y="1574"/>
                  <a:pt x="2805658" y="0"/>
                </a:cubicBezTo>
                <a:cubicBezTo>
                  <a:pt x="2794950" y="369"/>
                  <a:pt x="2482624" y="-1345"/>
                  <a:pt x="2372521" y="24063"/>
                </a:cubicBezTo>
                <a:cubicBezTo>
                  <a:pt x="2336003" y="32490"/>
                  <a:pt x="2276063" y="57834"/>
                  <a:pt x="2240174" y="72190"/>
                </a:cubicBezTo>
                <a:cubicBezTo>
                  <a:pt x="2216111" y="92242"/>
                  <a:pt x="2187215" y="107622"/>
                  <a:pt x="2167984" y="132347"/>
                </a:cubicBezTo>
                <a:cubicBezTo>
                  <a:pt x="2157832" y="145400"/>
                  <a:pt x="2155953" y="163938"/>
                  <a:pt x="2155953" y="180474"/>
                </a:cubicBezTo>
                <a:cubicBezTo>
                  <a:pt x="2155953" y="236764"/>
                  <a:pt x="2156504" y="293809"/>
                  <a:pt x="2167984" y="348916"/>
                </a:cubicBezTo>
                <a:cubicBezTo>
                  <a:pt x="2178662" y="400169"/>
                  <a:pt x="2285098" y="615671"/>
                  <a:pt x="2300331" y="637674"/>
                </a:cubicBezTo>
                <a:lnTo>
                  <a:pt x="2408616" y="794084"/>
                </a:lnTo>
                <a:cubicBezTo>
                  <a:pt x="2433324" y="868212"/>
                  <a:pt x="2405068" y="789111"/>
                  <a:pt x="2444710" y="878305"/>
                </a:cubicBezTo>
                <a:cubicBezTo>
                  <a:pt x="2458381" y="909065"/>
                  <a:pt x="2485214" y="980159"/>
                  <a:pt x="2492837" y="1010653"/>
                </a:cubicBezTo>
                <a:cubicBezTo>
                  <a:pt x="2496847" y="1026695"/>
                  <a:pt x="2502150" y="1042468"/>
                  <a:pt x="2504868" y="1058779"/>
                </a:cubicBezTo>
                <a:cubicBezTo>
                  <a:pt x="2510184" y="1090673"/>
                  <a:pt x="2509629" y="1123526"/>
                  <a:pt x="2516900" y="1155032"/>
                </a:cubicBezTo>
                <a:cubicBezTo>
                  <a:pt x="2521756" y="1176076"/>
                  <a:pt x="2532942" y="1195137"/>
                  <a:pt x="2540963" y="1215190"/>
                </a:cubicBezTo>
                <a:cubicBezTo>
                  <a:pt x="2536952" y="1251285"/>
                  <a:pt x="2542419" y="1289755"/>
                  <a:pt x="2528931" y="1323474"/>
                </a:cubicBezTo>
                <a:cubicBezTo>
                  <a:pt x="2524221" y="1335249"/>
                  <a:pt x="2505519" y="1335505"/>
                  <a:pt x="2492837" y="1335505"/>
                </a:cubicBezTo>
                <a:cubicBezTo>
                  <a:pt x="2408521" y="1335505"/>
                  <a:pt x="2324395" y="1327484"/>
                  <a:pt x="2240174" y="1323474"/>
                </a:cubicBezTo>
                <a:cubicBezTo>
                  <a:pt x="2192048" y="1299411"/>
                  <a:pt x="2137811" y="1284897"/>
                  <a:pt x="2095795" y="1251284"/>
                </a:cubicBezTo>
                <a:cubicBezTo>
                  <a:pt x="2075742" y="1235242"/>
                  <a:pt x="2056181" y="1218566"/>
                  <a:pt x="2035637" y="1203158"/>
                </a:cubicBezTo>
                <a:cubicBezTo>
                  <a:pt x="2024069" y="1194482"/>
                  <a:pt x="2010651" y="1188352"/>
                  <a:pt x="1999542" y="1179095"/>
                </a:cubicBezTo>
                <a:cubicBezTo>
                  <a:pt x="1986470" y="1168202"/>
                  <a:pt x="1976519" y="1153893"/>
                  <a:pt x="1963447" y="1143000"/>
                </a:cubicBezTo>
                <a:cubicBezTo>
                  <a:pt x="1941668" y="1124851"/>
                  <a:pt x="1923342" y="1102895"/>
                  <a:pt x="1915321" y="1094874"/>
                </a:cubicBezTo>
                <a:close/>
              </a:path>
            </a:pathLst>
          </a:custGeom>
          <a:solidFill>
            <a:srgbClr val="93C9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Slide Number Placeholder 3">
            <a:extLst>
              <a:ext uri="{FF2B5EF4-FFF2-40B4-BE49-F238E27FC236}">
                <a16:creationId xmlns:a16="http://schemas.microsoft.com/office/drawing/2014/main" id="{C91F6B08-77EA-4DDF-B764-878B454BC473}"/>
              </a:ext>
            </a:extLst>
          </p:cNvPr>
          <p:cNvSpPr>
            <a:spLocks noGrp="1"/>
          </p:cNvSpPr>
          <p:nvPr>
            <p:ph type="sldNum" sz="quarter" idx="4"/>
          </p:nvPr>
        </p:nvSpPr>
        <p:spPr/>
        <p:txBody>
          <a:bodyPr/>
          <a:lstStyle/>
          <a:p>
            <a:fld id="{E903AE69-0BF7-499C-A9ED-337C27790B9F}" type="slidenum">
              <a:rPr lang="en-US" smtClean="0"/>
              <a:t>9</a:t>
            </a:fld>
            <a:endParaRPr lang="en-US" dirty="0"/>
          </a:p>
        </p:txBody>
      </p:sp>
      <p:sp>
        <p:nvSpPr>
          <p:cNvPr id="2" name="Title 1">
            <a:extLst>
              <a:ext uri="{FF2B5EF4-FFF2-40B4-BE49-F238E27FC236}">
                <a16:creationId xmlns:a16="http://schemas.microsoft.com/office/drawing/2014/main" id="{E7082456-148D-4B19-8D20-8FB5252157B2}"/>
              </a:ext>
            </a:extLst>
          </p:cNvPr>
          <p:cNvSpPr>
            <a:spLocks noGrp="1"/>
          </p:cNvSpPr>
          <p:nvPr>
            <p:ph type="title"/>
          </p:nvPr>
        </p:nvSpPr>
        <p:spPr/>
        <p:txBody>
          <a:bodyPr/>
          <a:lstStyle/>
          <a:p>
            <a:r>
              <a:rPr lang="en-US" dirty="0"/>
              <a:t>Chat Box – Fingers to the Keys! </a:t>
            </a:r>
          </a:p>
        </p:txBody>
      </p:sp>
    </p:spTree>
    <p:extLst>
      <p:ext uri="{BB962C8B-B14F-4D97-AF65-F5344CB8AC3E}">
        <p14:creationId xmlns:p14="http://schemas.microsoft.com/office/powerpoint/2010/main" val="3681209091"/>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2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3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4.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ECPC Template PPT with PwP (1)</Template>
  <TotalTime>3253</TotalTime>
  <Words>2254</Words>
  <Application>Microsoft Office PowerPoint</Application>
  <PresentationFormat>Widescreen</PresentationFormat>
  <Paragraphs>349</Paragraphs>
  <Slides>53</Slides>
  <Notes>26</Notes>
  <HiddenSlides>0</HiddenSlides>
  <MMClips>1</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66" baseType="lpstr">
      <vt:lpstr>Arial</vt:lpstr>
      <vt:lpstr>Calibri</vt:lpstr>
      <vt:lpstr>Comic Sans MS</vt:lpstr>
      <vt:lpstr>Georgia</vt:lpstr>
      <vt:lpstr>Helvetica</vt:lpstr>
      <vt:lpstr>Tahoma</vt:lpstr>
      <vt:lpstr>Times New Roman</vt:lpstr>
      <vt:lpstr>Wingdings</vt:lpstr>
      <vt:lpstr>Gallery</vt:lpstr>
      <vt:lpstr>2_Gallery</vt:lpstr>
      <vt:lpstr>3_Gallery</vt:lpstr>
      <vt:lpstr>2_Office Theme</vt:lpstr>
      <vt:lpstr>Photo Editor Photo</vt:lpstr>
      <vt:lpstr>  State Leadership: Implementing  and  Influencing Policy</vt:lpstr>
      <vt:lpstr>Who is here today?</vt:lpstr>
      <vt:lpstr>Objectives</vt:lpstr>
      <vt:lpstr>Quote</vt:lpstr>
      <vt:lpstr>Word Cloud   </vt:lpstr>
      <vt:lpstr>Public Policy Working Definition</vt:lpstr>
      <vt:lpstr>Reality of Policy Processes</vt:lpstr>
      <vt:lpstr>Policy Processes Often Look Like an Amoeba!</vt:lpstr>
      <vt:lpstr>Chat Box – Fingers to the Keys! </vt:lpstr>
      <vt:lpstr>Why are Policy Processes Complex &amp; Messy?</vt:lpstr>
      <vt:lpstr>How a Bill Becomes Law</vt:lpstr>
      <vt:lpstr>How a Bill Becomes Law 2</vt:lpstr>
      <vt:lpstr>How a Bill Becomes Law 3</vt:lpstr>
      <vt:lpstr>Public Policy Engagement</vt:lpstr>
      <vt:lpstr>Definition of Public Policy</vt:lpstr>
      <vt:lpstr>Phases of the Public Policy Life Cycle</vt:lpstr>
      <vt:lpstr>Poll   </vt:lpstr>
      <vt:lpstr>Phases of the Public Policy Life Cycle 2</vt:lpstr>
      <vt:lpstr>Phases of the Public Policy Life Cycle 3</vt:lpstr>
      <vt:lpstr>Phases of the Public Policy Life Cycle 4</vt:lpstr>
      <vt:lpstr>Phases of the Public Policy Life Cycle 5</vt:lpstr>
      <vt:lpstr>Phases of the Public Policy Life Cycle 6</vt:lpstr>
      <vt:lpstr>How to Engage in Public Policy</vt:lpstr>
      <vt:lpstr>How to Engage in Public Policy 2</vt:lpstr>
      <vt:lpstr>Types of Public Policy</vt:lpstr>
      <vt:lpstr>Interactive Activity: New Policy Process Worksheet - CSPD</vt:lpstr>
      <vt:lpstr>Policy Evolution</vt:lpstr>
      <vt:lpstr>Influences on Policies</vt:lpstr>
      <vt:lpstr>Influences</vt:lpstr>
      <vt:lpstr>Approaches and Strategies when Considering Policy Change: Strategy and Timing Are Everything!!     </vt:lpstr>
      <vt:lpstr>Approaches and Strategies when Considering Policy Change: Strategy and Timing Are Everything!!2     </vt:lpstr>
      <vt:lpstr>Policy Development and Implementation Across Agencies and Programs</vt:lpstr>
      <vt:lpstr>ED/HHS Federal Policy Statement on Inclusion of Children with Disabilities in EC Programs</vt:lpstr>
      <vt:lpstr>Across Agencies</vt:lpstr>
      <vt:lpstr>Preschool Development B-5 Grants</vt:lpstr>
      <vt:lpstr>Title I LEA Requirements</vt:lpstr>
      <vt:lpstr>State and LEA Plans</vt:lpstr>
      <vt:lpstr>Applicable Head Start Program Performance Standards (HSPPS)</vt:lpstr>
      <vt:lpstr>Head Start Program</vt:lpstr>
      <vt:lpstr>Head Start Program 2</vt:lpstr>
      <vt:lpstr>Child Care Block Grant Federal Law</vt:lpstr>
      <vt:lpstr>Child Care Block Grant Federal Law  2</vt:lpstr>
      <vt:lpstr>504 Statute  Civil Rights</vt:lpstr>
      <vt:lpstr>ADA Applies to Public and Private Entities</vt:lpstr>
      <vt:lpstr>Add Some Thoughts to the Chat</vt:lpstr>
      <vt:lpstr>Policies to Consider for State Change Small Group Discussion </vt:lpstr>
      <vt:lpstr>Interactive Activity: New Policy Process Worksheet – CSPD 2</vt:lpstr>
      <vt:lpstr>Small Group Discussion</vt:lpstr>
      <vt:lpstr>Takeaways</vt:lpstr>
      <vt:lpstr>Find Your People </vt:lpstr>
      <vt:lpstr>Stay in Your Lane</vt:lpstr>
      <vt:lpstr>video</vt:lpstr>
      <vt:lpstr>Questions? </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Ziegler</dc:creator>
  <cp:lastModifiedBy>Wagner, Christine D</cp:lastModifiedBy>
  <cp:revision>103</cp:revision>
  <dcterms:created xsi:type="dcterms:W3CDTF">2020-06-25T13:56:19Z</dcterms:created>
  <dcterms:modified xsi:type="dcterms:W3CDTF">2020-12-14T21:29:27Z</dcterms:modified>
</cp:coreProperties>
</file>