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256" r:id="rId5"/>
    <p:sldId id="2141411090" r:id="rId6"/>
    <p:sldId id="2141411089" r:id="rId7"/>
    <p:sldId id="2141411087" r:id="rId8"/>
    <p:sldId id="639" r:id="rId9"/>
    <p:sldId id="276" r:id="rId10"/>
    <p:sldId id="277" r:id="rId11"/>
    <p:sldId id="2141411083" r:id="rId12"/>
    <p:sldId id="279" r:id="rId13"/>
    <p:sldId id="2141411137" r:id="rId14"/>
    <p:sldId id="2141411097" r:id="rId15"/>
    <p:sldId id="2141411088" r:id="rId16"/>
    <p:sldId id="2141411091" r:id="rId17"/>
    <p:sldId id="2141411093" r:id="rId18"/>
    <p:sldId id="2141411136" r:id="rId19"/>
    <p:sldId id="2141411103" r:id="rId20"/>
    <p:sldId id="2141411116" r:id="rId21"/>
    <p:sldId id="2141411118" r:id="rId22"/>
    <p:sldId id="2141411117" r:id="rId23"/>
    <p:sldId id="2141411119" r:id="rId24"/>
    <p:sldId id="2141411098" r:id="rId25"/>
    <p:sldId id="2141411104" r:id="rId26"/>
    <p:sldId id="2141411105" r:id="rId27"/>
    <p:sldId id="2141411102" r:id="rId28"/>
    <p:sldId id="2141411101" r:id="rId29"/>
    <p:sldId id="2141411120" r:id="rId30"/>
    <p:sldId id="2141411121" r:id="rId31"/>
    <p:sldId id="2141411122" r:id="rId32"/>
    <p:sldId id="2141411110" r:id="rId33"/>
    <p:sldId id="2141411123" r:id="rId34"/>
    <p:sldId id="2141411124" r:id="rId35"/>
    <p:sldId id="2141411126" r:id="rId36"/>
    <p:sldId id="2141411125" r:id="rId37"/>
    <p:sldId id="2141411127" r:id="rId38"/>
    <p:sldId id="2141411109" r:id="rId39"/>
    <p:sldId id="2141411129" r:id="rId40"/>
    <p:sldId id="2141411128" r:id="rId41"/>
    <p:sldId id="2141411130" r:id="rId42"/>
    <p:sldId id="2141411135" r:id="rId43"/>
    <p:sldId id="2141411132" r:id="rId44"/>
    <p:sldId id="2141411133" r:id="rId45"/>
    <p:sldId id="2141411134" r:id="rId46"/>
    <p:sldId id="2141411092" r:id="rId47"/>
    <p:sldId id="2141411107" r:id="rId48"/>
    <p:sldId id="2141411095" r:id="rId49"/>
    <p:sldId id="2141411096" r:id="rId50"/>
    <p:sldId id="2141411142" r:id="rId51"/>
    <p:sldId id="26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EAE2B8-ED60-12A8-3E34-12D83F379E3E}" name="Ginger Elliott-Teague" initials="GET" userId="S::gelliott-teague@sriinternational.com::eefb298b-226e-4acb-8308-892a407d92a2" providerId="AD"/>
  <p188:author id="{08ACA5BA-3F14-429E-B4DF-AEE3A3AF0B06}" name="Betsy Mercier" initials="BM" userId="S::bmercier@sriinternational.com::3d0560f5-fc45-464e-b660-843e380390de" providerId="AD"/>
  <p188:author id="{03896CCA-0F0A-0B02-0C3B-18F6E2136E3D}" name="McGhee, Thomas II" initials="MI" userId="S::tmcghee1_ad.unc.edu#ext#@sriit.onmicrosoft.com::6ecda4d9-daf2-407b-a8fe-e98095a930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03" autoAdjust="0"/>
  </p:normalViewPr>
  <p:slideViewPr>
    <p:cSldViewPr snapToGrid="0">
      <p:cViewPr varScale="1">
        <p:scale>
          <a:sx n="72" d="100"/>
          <a:sy n="72" d="100"/>
        </p:scale>
        <p:origin x="63" y="345"/>
      </p:cViewPr>
      <p:guideLst/>
    </p:cSldViewPr>
  </p:slideViewPr>
  <p:outlineViewPr>
    <p:cViewPr>
      <p:scale>
        <a:sx n="33" d="100"/>
        <a:sy n="33" d="100"/>
      </p:scale>
      <p:origin x="0" y="-29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E22866\Downloads\2122-bchildcountandedenvironment-5_K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22866\Downloads\2122-bchildcountandedenvironment-14_K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E22866\Downloads\2122-bchildcountandedenvironment-14_K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22866\Downloads\2122-bchildcountandedenvironment-14_K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22866\Downloads\2122-bchildcountandedenvironment-14_KH.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Number of 3 to-5 Year-Old Black or African American Children in IDEA Early Childhood Programs in U.S. by State in 2021-22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 for child count'!$E$9</c:f>
              <c:strCache>
                <c:ptCount val="1"/>
                <c:pt idx="0">
                  <c:v>Black or African American</c:v>
                </c:pt>
              </c:strCache>
            </c:strRef>
          </c:tx>
          <c:spPr>
            <a:solidFill>
              <a:schemeClr val="accent1"/>
            </a:solidFill>
            <a:ln>
              <a:noFill/>
            </a:ln>
            <a:effectLst/>
          </c:spPr>
          <c:invertIfNegative val="0"/>
          <c:val>
            <c:numRef>
              <c:f>'Graphs for child count'!$E$10:$E$66</c:f>
              <c:numCache>
                <c:formatCode>General</c:formatCode>
                <c:ptCount val="56"/>
                <c:pt idx="0">
                  <c:v>0</c:v>
                </c:pt>
                <c:pt idx="1">
                  <c:v>0</c:v>
                </c:pt>
                <c:pt idx="2">
                  <c:v>0</c:v>
                </c:pt>
                <c:pt idx="3">
                  <c:v>0</c:v>
                </c:pt>
                <c:pt idx="4">
                  <c:v>0</c:v>
                </c:pt>
                <c:pt idx="5">
                  <c:v>0</c:v>
                </c:pt>
                <c:pt idx="6">
                  <c:v>6</c:v>
                </c:pt>
                <c:pt idx="7">
                  <c:v>22</c:v>
                </c:pt>
                <c:pt idx="8">
                  <c:v>26</c:v>
                </c:pt>
                <c:pt idx="9">
                  <c:v>29</c:v>
                </c:pt>
                <c:pt idx="10">
                  <c:v>36</c:v>
                </c:pt>
                <c:pt idx="11">
                  <c:v>42</c:v>
                </c:pt>
                <c:pt idx="12">
                  <c:v>51</c:v>
                </c:pt>
                <c:pt idx="13">
                  <c:v>55</c:v>
                </c:pt>
                <c:pt idx="14">
                  <c:v>55</c:v>
                </c:pt>
                <c:pt idx="15">
                  <c:v>96</c:v>
                </c:pt>
                <c:pt idx="16">
                  <c:v>109</c:v>
                </c:pt>
                <c:pt idx="17">
                  <c:v>124</c:v>
                </c:pt>
                <c:pt idx="18">
                  <c:v>130</c:v>
                </c:pt>
                <c:pt idx="19">
                  <c:v>147</c:v>
                </c:pt>
                <c:pt idx="20">
                  <c:v>181</c:v>
                </c:pt>
                <c:pt idx="21">
                  <c:v>223</c:v>
                </c:pt>
                <c:pt idx="22">
                  <c:v>238</c:v>
                </c:pt>
                <c:pt idx="23">
                  <c:v>296</c:v>
                </c:pt>
                <c:pt idx="24">
                  <c:v>310</c:v>
                </c:pt>
                <c:pt idx="25">
                  <c:v>349</c:v>
                </c:pt>
                <c:pt idx="26">
                  <c:v>422</c:v>
                </c:pt>
                <c:pt idx="27">
                  <c:v>430</c:v>
                </c:pt>
                <c:pt idx="28">
                  <c:v>527</c:v>
                </c:pt>
                <c:pt idx="29">
                  <c:v>596</c:v>
                </c:pt>
                <c:pt idx="30">
                  <c:v>669</c:v>
                </c:pt>
                <c:pt idx="31">
                  <c:v>714</c:v>
                </c:pt>
                <c:pt idx="32">
                  <c:v>736</c:v>
                </c:pt>
                <c:pt idx="33">
                  <c:v>777</c:v>
                </c:pt>
                <c:pt idx="34">
                  <c:v>1071</c:v>
                </c:pt>
                <c:pt idx="35">
                  <c:v>1145</c:v>
                </c:pt>
                <c:pt idx="36">
                  <c:v>1200</c:v>
                </c:pt>
                <c:pt idx="37">
                  <c:v>1203</c:v>
                </c:pt>
                <c:pt idx="38">
                  <c:v>1261</c:v>
                </c:pt>
                <c:pt idx="39">
                  <c:v>1346</c:v>
                </c:pt>
                <c:pt idx="40">
                  <c:v>1361</c:v>
                </c:pt>
                <c:pt idx="41">
                  <c:v>1463</c:v>
                </c:pt>
                <c:pt idx="42">
                  <c:v>1485</c:v>
                </c:pt>
                <c:pt idx="43">
                  <c:v>1666</c:v>
                </c:pt>
                <c:pt idx="44">
                  <c:v>1899</c:v>
                </c:pt>
                <c:pt idx="45">
                  <c:v>1982</c:v>
                </c:pt>
                <c:pt idx="46">
                  <c:v>2212</c:v>
                </c:pt>
                <c:pt idx="47">
                  <c:v>2319</c:v>
                </c:pt>
                <c:pt idx="48">
                  <c:v>2363</c:v>
                </c:pt>
                <c:pt idx="49">
                  <c:v>2798</c:v>
                </c:pt>
                <c:pt idx="50">
                  <c:v>2936</c:v>
                </c:pt>
                <c:pt idx="51">
                  <c:v>3145</c:v>
                </c:pt>
                <c:pt idx="52">
                  <c:v>3545</c:v>
                </c:pt>
                <c:pt idx="53">
                  <c:v>4351</c:v>
                </c:pt>
                <c:pt idx="54">
                  <c:v>4550</c:v>
                </c:pt>
                <c:pt idx="55">
                  <c:v>4555</c:v>
                </c:pt>
              </c:numCache>
            </c:numRef>
          </c:val>
          <c:extLst>
            <c:ext xmlns:c16="http://schemas.microsoft.com/office/drawing/2014/chart" uri="{C3380CC4-5D6E-409C-BE32-E72D297353CC}">
              <c16:uniqueId val="{00000000-18FF-4648-9311-8BAA25A7C6B9}"/>
            </c:ext>
          </c:extLst>
        </c:ser>
        <c:dLbls>
          <c:showLegendKey val="0"/>
          <c:showVal val="0"/>
          <c:showCatName val="0"/>
          <c:showSerName val="0"/>
          <c:showPercent val="0"/>
          <c:showBubbleSize val="0"/>
        </c:dLbls>
        <c:gapWidth val="219"/>
        <c:overlap val="-27"/>
        <c:axId val="1110479840"/>
        <c:axId val="1299582176"/>
      </c:barChart>
      <c:catAx>
        <c:axId val="1110479840"/>
        <c:scaling>
          <c:orientation val="minMax"/>
        </c:scaling>
        <c:delete val="1"/>
        <c:axPos val="b"/>
        <c:majorTickMark val="none"/>
        <c:minorTickMark val="none"/>
        <c:tickLblPos val="nextTo"/>
        <c:crossAx val="1299582176"/>
        <c:crosses val="autoZero"/>
        <c:auto val="1"/>
        <c:lblAlgn val="ctr"/>
        <c:lblOffset val="100"/>
        <c:noMultiLvlLbl val="0"/>
      </c:catAx>
      <c:valAx>
        <c:axId val="129958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047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Percent of All 3-to-5 Year Old Children Receiving IDEA Services in Early Childhood Programs Who Were Black or African American by State, </a:t>
            </a:r>
          </a:p>
          <a:p>
            <a:pPr>
              <a:defRPr/>
            </a:pPr>
            <a:r>
              <a:rPr lang="en-US"/>
              <a:t>2021-22</a:t>
            </a:r>
          </a:p>
        </c:rich>
      </c:tx>
      <c:layout>
        <c:manualLayout>
          <c:xMode val="edge"/>
          <c:yMode val="edge"/>
          <c:x val="0.10490937274145079"/>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'Graphs for CC percent'!$E$10:$E$70</c:f>
              <c:numCache>
                <c:formatCode>#,##0.00</c:formatCode>
                <c:ptCount val="56"/>
                <c:pt idx="0">
                  <c:v>0</c:v>
                </c:pt>
                <c:pt idx="1">
                  <c:v>0</c:v>
                </c:pt>
                <c:pt idx="2">
                  <c:v>0</c:v>
                </c:pt>
                <c:pt idx="3">
                  <c:v>0</c:v>
                </c:pt>
                <c:pt idx="4">
                  <c:v>0</c:v>
                </c:pt>
                <c:pt idx="5">
                  <c:v>0</c:v>
                </c:pt>
                <c:pt idx="6">
                  <c:v>0.78</c:v>
                </c:pt>
                <c:pt idx="7">
                  <c:v>0.99</c:v>
                </c:pt>
                <c:pt idx="8">
                  <c:v>0.99</c:v>
                </c:pt>
                <c:pt idx="9">
                  <c:v>1.1299999999999999</c:v>
                </c:pt>
                <c:pt idx="10">
                  <c:v>1.31</c:v>
                </c:pt>
                <c:pt idx="11">
                  <c:v>2.63</c:v>
                </c:pt>
                <c:pt idx="12">
                  <c:v>2.64</c:v>
                </c:pt>
                <c:pt idx="13">
                  <c:v>2.91</c:v>
                </c:pt>
                <c:pt idx="14">
                  <c:v>2.97</c:v>
                </c:pt>
                <c:pt idx="15">
                  <c:v>3.72</c:v>
                </c:pt>
                <c:pt idx="16">
                  <c:v>3.75</c:v>
                </c:pt>
                <c:pt idx="17">
                  <c:v>4.07</c:v>
                </c:pt>
                <c:pt idx="18">
                  <c:v>4.3</c:v>
                </c:pt>
                <c:pt idx="19">
                  <c:v>4.4800000000000004</c:v>
                </c:pt>
                <c:pt idx="20">
                  <c:v>4.55</c:v>
                </c:pt>
                <c:pt idx="21">
                  <c:v>5.4</c:v>
                </c:pt>
                <c:pt idx="22">
                  <c:v>5.51</c:v>
                </c:pt>
                <c:pt idx="23">
                  <c:v>5.53</c:v>
                </c:pt>
                <c:pt idx="24">
                  <c:v>5.64</c:v>
                </c:pt>
                <c:pt idx="25">
                  <c:v>6.63</c:v>
                </c:pt>
                <c:pt idx="26">
                  <c:v>6.89</c:v>
                </c:pt>
                <c:pt idx="27">
                  <c:v>7.02</c:v>
                </c:pt>
                <c:pt idx="28">
                  <c:v>7.21</c:v>
                </c:pt>
                <c:pt idx="29">
                  <c:v>7.45</c:v>
                </c:pt>
                <c:pt idx="30">
                  <c:v>8.4499999999999993</c:v>
                </c:pt>
                <c:pt idx="31">
                  <c:v>9.48</c:v>
                </c:pt>
                <c:pt idx="32">
                  <c:v>10.3</c:v>
                </c:pt>
                <c:pt idx="33">
                  <c:v>10.32</c:v>
                </c:pt>
                <c:pt idx="34">
                  <c:v>11.22</c:v>
                </c:pt>
                <c:pt idx="35">
                  <c:v>11.27</c:v>
                </c:pt>
                <c:pt idx="36">
                  <c:v>11.33</c:v>
                </c:pt>
                <c:pt idx="37">
                  <c:v>11.83</c:v>
                </c:pt>
                <c:pt idx="38">
                  <c:v>11.85</c:v>
                </c:pt>
                <c:pt idx="39">
                  <c:v>11.9</c:v>
                </c:pt>
                <c:pt idx="40">
                  <c:v>12.24</c:v>
                </c:pt>
                <c:pt idx="41">
                  <c:v>12.43</c:v>
                </c:pt>
                <c:pt idx="42">
                  <c:v>15.37</c:v>
                </c:pt>
                <c:pt idx="43">
                  <c:v>16.57</c:v>
                </c:pt>
                <c:pt idx="44">
                  <c:v>18.71</c:v>
                </c:pt>
                <c:pt idx="45">
                  <c:v>21.32</c:v>
                </c:pt>
                <c:pt idx="46">
                  <c:v>21.45</c:v>
                </c:pt>
                <c:pt idx="47">
                  <c:v>24.96</c:v>
                </c:pt>
                <c:pt idx="48">
                  <c:v>26.97</c:v>
                </c:pt>
                <c:pt idx="49">
                  <c:v>27.88</c:v>
                </c:pt>
                <c:pt idx="50">
                  <c:v>28.91</c:v>
                </c:pt>
                <c:pt idx="51">
                  <c:v>31.51</c:v>
                </c:pt>
                <c:pt idx="52">
                  <c:v>34.33</c:v>
                </c:pt>
                <c:pt idx="53">
                  <c:v>35.619999999999997</c:v>
                </c:pt>
                <c:pt idx="54">
                  <c:v>65.52</c:v>
                </c:pt>
                <c:pt idx="55">
                  <c:v>82.09</c:v>
                </c:pt>
              </c:numCache>
            </c:numRef>
          </c:val>
          <c:extLst>
            <c:ext xmlns:c16="http://schemas.microsoft.com/office/drawing/2014/chart" uri="{C3380CC4-5D6E-409C-BE32-E72D297353CC}">
              <c16:uniqueId val="{00000000-146C-410E-ADAD-3625D424C2FC}"/>
            </c:ext>
          </c:extLst>
        </c:ser>
        <c:dLbls>
          <c:showLegendKey val="0"/>
          <c:showVal val="0"/>
          <c:showCatName val="0"/>
          <c:showSerName val="0"/>
          <c:showPercent val="0"/>
          <c:showBubbleSize val="0"/>
        </c:dLbls>
        <c:gapWidth val="219"/>
        <c:overlap val="-27"/>
        <c:axId val="1294200304"/>
        <c:axId val="1294201264"/>
      </c:barChart>
      <c:catAx>
        <c:axId val="1294200304"/>
        <c:scaling>
          <c:orientation val="minMax"/>
        </c:scaling>
        <c:delete val="1"/>
        <c:axPos val="b"/>
        <c:majorTickMark val="none"/>
        <c:minorTickMark val="none"/>
        <c:tickLblPos val="nextTo"/>
        <c:crossAx val="1294201264"/>
        <c:crossesAt val="0"/>
        <c:auto val="1"/>
        <c:lblAlgn val="ctr"/>
        <c:lblOffset val="100"/>
        <c:noMultiLvlLbl val="0"/>
      </c:catAx>
      <c:valAx>
        <c:axId val="129420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9420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160" b="0" i="0" u="none" strike="noStrike" kern="1200" spc="0" baseline="0">
                <a:solidFill>
                  <a:schemeClr val="tx1">
                    <a:lumMod val="65000"/>
                    <a:lumOff val="35000"/>
                  </a:schemeClr>
                </a:solidFill>
                <a:latin typeface="+mn-lt"/>
                <a:ea typeface="+mn-ea"/>
                <a:cs typeface="+mn-cs"/>
              </a:defRPr>
            </a:pPr>
            <a:r>
              <a:rPr lang="en-US"/>
              <a:t>Percent of All 3-to-5 Year Old  Children Receiving IDEA Services in Early Childhood Programs Who Were Male by State, 2021-22</a:t>
            </a:r>
          </a:p>
        </c:rich>
      </c:tx>
      <c:overlay val="0"/>
      <c:spPr>
        <a:noFill/>
        <a:ln>
          <a:noFill/>
        </a:ln>
        <a:effectLst/>
      </c:spPr>
      <c:txPr>
        <a:bodyPr rot="0" spcFirstLastPara="1" vertOverflow="ellipsis" vert="horz" wrap="square" anchor="ctr" anchorCtr="1"/>
        <a:lstStyle/>
        <a:p>
          <a:pPr algn="ctr" rtl="0">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 male graphs'!$F$7:$F$66</c:f>
              <c:numCache>
                <c:formatCode>0%</c:formatCode>
                <c:ptCount val="56"/>
                <c:pt idx="0">
                  <c:v>0.63934945611997041</c:v>
                </c:pt>
                <c:pt idx="1">
                  <c:v>0.64161073825503356</c:v>
                </c:pt>
                <c:pt idx="2">
                  <c:v>0.66171839856050385</c:v>
                </c:pt>
                <c:pt idx="3">
                  <c:v>0.66313993174061436</c:v>
                </c:pt>
                <c:pt idx="4">
                  <c:v>0.6710156563629065</c:v>
                </c:pt>
                <c:pt idx="5">
                  <c:v>0.67120879120879118</c:v>
                </c:pt>
                <c:pt idx="6">
                  <c:v>0.67399741267787838</c:v>
                </c:pt>
                <c:pt idx="7">
                  <c:v>0.67459180750501291</c:v>
                </c:pt>
                <c:pt idx="8">
                  <c:v>0.67638691322901845</c:v>
                </c:pt>
                <c:pt idx="9">
                  <c:v>0.67647058823529416</c:v>
                </c:pt>
                <c:pt idx="10">
                  <c:v>0.67699795081967218</c:v>
                </c:pt>
                <c:pt idx="11">
                  <c:v>0.67935222672064777</c:v>
                </c:pt>
                <c:pt idx="12">
                  <c:v>0.67965629916495218</c:v>
                </c:pt>
                <c:pt idx="13">
                  <c:v>0.68117313150425729</c:v>
                </c:pt>
                <c:pt idx="14">
                  <c:v>0.68123527872284739</c:v>
                </c:pt>
                <c:pt idx="15">
                  <c:v>0.68126520681265201</c:v>
                </c:pt>
                <c:pt idx="16">
                  <c:v>0.68449486763911405</c:v>
                </c:pt>
                <c:pt idx="17">
                  <c:v>0.68485207100591716</c:v>
                </c:pt>
                <c:pt idx="18">
                  <c:v>0.68539741219963035</c:v>
                </c:pt>
                <c:pt idx="19">
                  <c:v>0.68724484715722389</c:v>
                </c:pt>
                <c:pt idx="20">
                  <c:v>0.68750587571683741</c:v>
                </c:pt>
                <c:pt idx="21">
                  <c:v>0.6878934270238618</c:v>
                </c:pt>
                <c:pt idx="22">
                  <c:v>0.68925546143557737</c:v>
                </c:pt>
                <c:pt idx="23">
                  <c:v>0.69111570247933884</c:v>
                </c:pt>
                <c:pt idx="24">
                  <c:v>0.69180399912107227</c:v>
                </c:pt>
                <c:pt idx="25">
                  <c:v>0.69320843091334894</c:v>
                </c:pt>
                <c:pt idx="26">
                  <c:v>0.69431176726009558</c:v>
                </c:pt>
                <c:pt idx="27">
                  <c:v>0.69441723800195887</c:v>
                </c:pt>
                <c:pt idx="28">
                  <c:v>0.69491925955100431</c:v>
                </c:pt>
                <c:pt idx="29">
                  <c:v>0.69535175879396982</c:v>
                </c:pt>
                <c:pt idx="30">
                  <c:v>0.69539050745452058</c:v>
                </c:pt>
                <c:pt idx="31">
                  <c:v>0.69669377652050923</c:v>
                </c:pt>
                <c:pt idx="32">
                  <c:v>0.69687349687349687</c:v>
                </c:pt>
                <c:pt idx="33">
                  <c:v>0.69775853285787059</c:v>
                </c:pt>
                <c:pt idx="34">
                  <c:v>0.69823780767736698</c:v>
                </c:pt>
                <c:pt idx="35">
                  <c:v>0.70087124878993223</c:v>
                </c:pt>
                <c:pt idx="36">
                  <c:v>0.70234473721158797</c:v>
                </c:pt>
                <c:pt idx="37">
                  <c:v>0.70310276117278681</c:v>
                </c:pt>
                <c:pt idx="38">
                  <c:v>0.70402663664454934</c:v>
                </c:pt>
                <c:pt idx="39">
                  <c:v>0.70494848843100832</c:v>
                </c:pt>
                <c:pt idx="40">
                  <c:v>0.70548790658882399</c:v>
                </c:pt>
                <c:pt idx="41">
                  <c:v>0.70573084352865423</c:v>
                </c:pt>
                <c:pt idx="42">
                  <c:v>0.70613839285714286</c:v>
                </c:pt>
                <c:pt idx="43">
                  <c:v>0.70701888440126626</c:v>
                </c:pt>
                <c:pt idx="44">
                  <c:v>0.70795559666975028</c:v>
                </c:pt>
                <c:pt idx="45">
                  <c:v>0.70799886674851265</c:v>
                </c:pt>
                <c:pt idx="46">
                  <c:v>0.70953962980541052</c:v>
                </c:pt>
                <c:pt idx="47">
                  <c:v>0.71078662270372117</c:v>
                </c:pt>
                <c:pt idx="48">
                  <c:v>0.71288743882544858</c:v>
                </c:pt>
                <c:pt idx="49">
                  <c:v>0.71312044429017707</c:v>
                </c:pt>
                <c:pt idx="50">
                  <c:v>0.7142857142857143</c:v>
                </c:pt>
                <c:pt idx="51">
                  <c:v>0.7142857142857143</c:v>
                </c:pt>
                <c:pt idx="52">
                  <c:v>0.71498696119036664</c:v>
                </c:pt>
                <c:pt idx="53">
                  <c:v>0.71889616463985029</c:v>
                </c:pt>
                <c:pt idx="54">
                  <c:v>0.79746835443037978</c:v>
                </c:pt>
                <c:pt idx="55">
                  <c:v>0.80597014925373134</c:v>
                </c:pt>
              </c:numCache>
            </c:numRef>
          </c:val>
          <c:extLst>
            <c:ext xmlns:c16="http://schemas.microsoft.com/office/drawing/2014/chart" uri="{C3380CC4-5D6E-409C-BE32-E72D297353CC}">
              <c16:uniqueId val="{00000000-49AA-4EE2-8DCF-7F5800A3EA8E}"/>
            </c:ext>
          </c:extLst>
        </c:ser>
        <c:dLbls>
          <c:showLegendKey val="0"/>
          <c:showVal val="0"/>
          <c:showCatName val="0"/>
          <c:showSerName val="0"/>
          <c:showPercent val="0"/>
          <c:showBubbleSize val="0"/>
        </c:dLbls>
        <c:gapWidth val="219"/>
        <c:overlap val="-27"/>
        <c:axId val="181140000"/>
        <c:axId val="181162560"/>
      </c:barChart>
      <c:catAx>
        <c:axId val="181140000"/>
        <c:scaling>
          <c:orientation val="minMax"/>
        </c:scaling>
        <c:delete val="1"/>
        <c:axPos val="b"/>
        <c:majorTickMark val="none"/>
        <c:minorTickMark val="none"/>
        <c:tickLblPos val="nextTo"/>
        <c:crossAx val="181162560"/>
        <c:crosses val="autoZero"/>
        <c:auto val="1"/>
        <c:lblAlgn val="ctr"/>
        <c:lblOffset val="100"/>
        <c:noMultiLvlLbl val="0"/>
      </c:catAx>
      <c:valAx>
        <c:axId val="181162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14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a:t>Number of 3-5 Year Old Black or African American Children in IDEA Early Childhood Programs in U.S. by State in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 for child count'!$E$9</c:f>
              <c:strCache>
                <c:ptCount val="1"/>
                <c:pt idx="0">
                  <c:v>Black or African American</c:v>
                </c:pt>
              </c:strCache>
            </c:strRef>
          </c:tx>
          <c:spPr>
            <a:solidFill>
              <a:schemeClr val="accent1"/>
            </a:solidFill>
            <a:ln>
              <a:noFill/>
            </a:ln>
            <a:effectLst/>
          </c:spPr>
          <c:invertIfNegative val="0"/>
          <c:val>
            <c:numRef>
              <c:f>'Graphs for child count'!$E$10:$E$66</c:f>
              <c:numCache>
                <c:formatCode>General</c:formatCode>
                <c:ptCount val="56"/>
                <c:pt idx="0">
                  <c:v>0</c:v>
                </c:pt>
                <c:pt idx="1">
                  <c:v>0</c:v>
                </c:pt>
                <c:pt idx="2">
                  <c:v>0</c:v>
                </c:pt>
                <c:pt idx="3">
                  <c:v>0</c:v>
                </c:pt>
                <c:pt idx="4">
                  <c:v>0</c:v>
                </c:pt>
                <c:pt idx="5">
                  <c:v>0</c:v>
                </c:pt>
                <c:pt idx="6">
                  <c:v>6</c:v>
                </c:pt>
                <c:pt idx="7">
                  <c:v>22</c:v>
                </c:pt>
                <c:pt idx="8">
                  <c:v>26</c:v>
                </c:pt>
                <c:pt idx="9">
                  <c:v>29</c:v>
                </c:pt>
                <c:pt idx="10">
                  <c:v>36</c:v>
                </c:pt>
                <c:pt idx="11">
                  <c:v>42</c:v>
                </c:pt>
                <c:pt idx="12">
                  <c:v>51</c:v>
                </c:pt>
                <c:pt idx="13">
                  <c:v>55</c:v>
                </c:pt>
                <c:pt idx="14">
                  <c:v>55</c:v>
                </c:pt>
                <c:pt idx="15">
                  <c:v>96</c:v>
                </c:pt>
                <c:pt idx="16">
                  <c:v>109</c:v>
                </c:pt>
                <c:pt idx="17">
                  <c:v>124</c:v>
                </c:pt>
                <c:pt idx="18">
                  <c:v>130</c:v>
                </c:pt>
                <c:pt idx="19">
                  <c:v>147</c:v>
                </c:pt>
                <c:pt idx="20">
                  <c:v>181</c:v>
                </c:pt>
                <c:pt idx="21">
                  <c:v>223</c:v>
                </c:pt>
                <c:pt idx="22">
                  <c:v>238</c:v>
                </c:pt>
                <c:pt idx="23">
                  <c:v>296</c:v>
                </c:pt>
                <c:pt idx="24">
                  <c:v>310</c:v>
                </c:pt>
                <c:pt idx="25">
                  <c:v>349</c:v>
                </c:pt>
                <c:pt idx="26">
                  <c:v>422</c:v>
                </c:pt>
                <c:pt idx="27">
                  <c:v>430</c:v>
                </c:pt>
                <c:pt idx="28">
                  <c:v>527</c:v>
                </c:pt>
                <c:pt idx="29">
                  <c:v>596</c:v>
                </c:pt>
                <c:pt idx="30">
                  <c:v>669</c:v>
                </c:pt>
                <c:pt idx="31">
                  <c:v>714</c:v>
                </c:pt>
                <c:pt idx="32">
                  <c:v>736</c:v>
                </c:pt>
                <c:pt idx="33">
                  <c:v>777</c:v>
                </c:pt>
                <c:pt idx="34">
                  <c:v>1071</c:v>
                </c:pt>
                <c:pt idx="35">
                  <c:v>1145</c:v>
                </c:pt>
                <c:pt idx="36">
                  <c:v>1200</c:v>
                </c:pt>
                <c:pt idx="37">
                  <c:v>1203</c:v>
                </c:pt>
                <c:pt idx="38">
                  <c:v>1261</c:v>
                </c:pt>
                <c:pt idx="39">
                  <c:v>1346</c:v>
                </c:pt>
                <c:pt idx="40">
                  <c:v>1361</c:v>
                </c:pt>
                <c:pt idx="41">
                  <c:v>1463</c:v>
                </c:pt>
                <c:pt idx="42">
                  <c:v>1485</c:v>
                </c:pt>
                <c:pt idx="43">
                  <c:v>1666</c:v>
                </c:pt>
                <c:pt idx="44">
                  <c:v>1899</c:v>
                </c:pt>
                <c:pt idx="45">
                  <c:v>1982</c:v>
                </c:pt>
                <c:pt idx="46">
                  <c:v>2212</c:v>
                </c:pt>
                <c:pt idx="47">
                  <c:v>2319</c:v>
                </c:pt>
                <c:pt idx="48">
                  <c:v>2363</c:v>
                </c:pt>
                <c:pt idx="49">
                  <c:v>2798</c:v>
                </c:pt>
                <c:pt idx="50">
                  <c:v>2936</c:v>
                </c:pt>
                <c:pt idx="51">
                  <c:v>3145</c:v>
                </c:pt>
                <c:pt idx="52">
                  <c:v>3545</c:v>
                </c:pt>
                <c:pt idx="53">
                  <c:v>4351</c:v>
                </c:pt>
                <c:pt idx="54">
                  <c:v>4550</c:v>
                </c:pt>
                <c:pt idx="55">
                  <c:v>4555</c:v>
                </c:pt>
              </c:numCache>
            </c:numRef>
          </c:val>
          <c:extLst>
            <c:ext xmlns:c16="http://schemas.microsoft.com/office/drawing/2014/chart" uri="{C3380CC4-5D6E-409C-BE32-E72D297353CC}">
              <c16:uniqueId val="{00000000-18FF-4648-9311-8BAA25A7C6B9}"/>
            </c:ext>
          </c:extLst>
        </c:ser>
        <c:dLbls>
          <c:showLegendKey val="0"/>
          <c:showVal val="0"/>
          <c:showCatName val="0"/>
          <c:showSerName val="0"/>
          <c:showPercent val="0"/>
          <c:showBubbleSize val="0"/>
        </c:dLbls>
        <c:gapWidth val="219"/>
        <c:overlap val="-27"/>
        <c:axId val="1110479840"/>
        <c:axId val="1299582176"/>
      </c:barChart>
      <c:catAx>
        <c:axId val="1110479840"/>
        <c:scaling>
          <c:orientation val="minMax"/>
        </c:scaling>
        <c:delete val="1"/>
        <c:axPos val="b"/>
        <c:majorTickMark val="none"/>
        <c:minorTickMark val="none"/>
        <c:tickLblPos val="nextTo"/>
        <c:crossAx val="1299582176"/>
        <c:crosses val="autoZero"/>
        <c:auto val="1"/>
        <c:lblAlgn val="ctr"/>
        <c:lblOffset val="100"/>
        <c:noMultiLvlLbl val="0"/>
      </c:catAx>
      <c:valAx>
        <c:axId val="129958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047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Percent of 3-5 Year-Old Population Served in IDEA Early Childhood Programs by Race/Ethnicity, Fall 2020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child count -% of pop'!$A$4:$A$11</c:f>
              <c:strCache>
                <c:ptCount val="8"/>
                <c:pt idx="0">
                  <c:v>White</c:v>
                </c:pt>
                <c:pt idx="1">
                  <c:v>Two or More Races</c:v>
                </c:pt>
                <c:pt idx="2">
                  <c:v>Natve Hawaiian or Other Pacfic Islander</c:v>
                </c:pt>
                <c:pt idx="3">
                  <c:v>Hispanic/Latino</c:v>
                </c:pt>
                <c:pt idx="4">
                  <c:v>Black or African American</c:v>
                </c:pt>
                <c:pt idx="5">
                  <c:v>Asian</c:v>
                </c:pt>
                <c:pt idx="6">
                  <c:v>American Indian or Alaska Native</c:v>
                </c:pt>
                <c:pt idx="7">
                  <c:v>Total U.S.</c:v>
                </c:pt>
              </c:strCache>
            </c:strRef>
          </c:cat>
          <c:val>
            <c:numRef>
              <c:f>'national child count -% of pop'!$D$4:$D$11</c:f>
              <c:numCache>
                <c:formatCode>0.00%</c:formatCode>
                <c:ptCount val="8"/>
                <c:pt idx="0">
                  <c:v>4.3248581205126778E-2</c:v>
                </c:pt>
                <c:pt idx="1">
                  <c:v>4.3206967281127405E-2</c:v>
                </c:pt>
                <c:pt idx="2">
                  <c:v>4.9828429583120393E-2</c:v>
                </c:pt>
                <c:pt idx="3">
                  <c:v>4.1463602131581602E-2</c:v>
                </c:pt>
                <c:pt idx="4">
                  <c:v>3.6688548993021472E-2</c:v>
                </c:pt>
                <c:pt idx="5">
                  <c:v>3.1234147297546578E-2</c:v>
                </c:pt>
                <c:pt idx="6">
                  <c:v>5.0069159214013455E-2</c:v>
                </c:pt>
                <c:pt idx="7">
                  <c:v>4.1262631934791814E-2</c:v>
                </c:pt>
              </c:numCache>
            </c:numRef>
          </c:val>
          <c:extLst>
            <c:ext xmlns:c16="http://schemas.microsoft.com/office/drawing/2014/chart" uri="{C3380CC4-5D6E-409C-BE32-E72D297353CC}">
              <c16:uniqueId val="{00000000-0D65-4367-B479-4733A69FE265}"/>
            </c:ext>
          </c:extLst>
        </c:ser>
        <c:dLbls>
          <c:showLegendKey val="0"/>
          <c:showVal val="0"/>
          <c:showCatName val="0"/>
          <c:showSerName val="0"/>
          <c:showPercent val="0"/>
          <c:showBubbleSize val="0"/>
        </c:dLbls>
        <c:gapWidth val="120"/>
        <c:axId val="167635136"/>
        <c:axId val="167633696"/>
      </c:barChart>
      <c:catAx>
        <c:axId val="16763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7633696"/>
        <c:crosses val="autoZero"/>
        <c:auto val="1"/>
        <c:lblAlgn val="ctr"/>
        <c:lblOffset val="100"/>
        <c:noMultiLvlLbl val="0"/>
      </c:catAx>
      <c:valAx>
        <c:axId val="167633696"/>
        <c:scaling>
          <c:orientation val="minMax"/>
        </c:scaling>
        <c:delete val="1"/>
        <c:axPos val="b"/>
        <c:numFmt formatCode="0.00%" sourceLinked="1"/>
        <c:majorTickMark val="none"/>
        <c:minorTickMark val="none"/>
        <c:tickLblPos val="nextTo"/>
        <c:crossAx val="16763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Percent of 3-5 Year-Old Population Served in IDEA Early Childhood Programs by Race/Ethnicity, Fall 2020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child count -% of pop'!$A$4:$A$11</c:f>
              <c:strCache>
                <c:ptCount val="8"/>
                <c:pt idx="0">
                  <c:v>White</c:v>
                </c:pt>
                <c:pt idx="1">
                  <c:v>Two or More Races</c:v>
                </c:pt>
                <c:pt idx="2">
                  <c:v>Natve Hawaiian or Other Pacfic Islander</c:v>
                </c:pt>
                <c:pt idx="3">
                  <c:v>Hispanic/Latino</c:v>
                </c:pt>
                <c:pt idx="4">
                  <c:v>Black or African American</c:v>
                </c:pt>
                <c:pt idx="5">
                  <c:v>Asian</c:v>
                </c:pt>
                <c:pt idx="6">
                  <c:v>American Indian or Alaska Native</c:v>
                </c:pt>
                <c:pt idx="7">
                  <c:v>Total U.S.</c:v>
                </c:pt>
              </c:strCache>
            </c:strRef>
          </c:cat>
          <c:val>
            <c:numRef>
              <c:f>'national child count -% of pop'!$D$4:$D$11</c:f>
              <c:numCache>
                <c:formatCode>0.00%</c:formatCode>
                <c:ptCount val="8"/>
                <c:pt idx="0">
                  <c:v>4.3248581205126778E-2</c:v>
                </c:pt>
                <c:pt idx="1">
                  <c:v>4.3206967281127405E-2</c:v>
                </c:pt>
                <c:pt idx="2">
                  <c:v>4.9828429583120393E-2</c:v>
                </c:pt>
                <c:pt idx="3">
                  <c:v>4.1463602131581602E-2</c:v>
                </c:pt>
                <c:pt idx="4">
                  <c:v>3.6688548993021472E-2</c:v>
                </c:pt>
                <c:pt idx="5">
                  <c:v>3.1234147297546578E-2</c:v>
                </c:pt>
                <c:pt idx="6">
                  <c:v>5.0069159214013455E-2</c:v>
                </c:pt>
                <c:pt idx="7">
                  <c:v>4.1262631934791814E-2</c:v>
                </c:pt>
              </c:numCache>
            </c:numRef>
          </c:val>
          <c:extLst>
            <c:ext xmlns:c16="http://schemas.microsoft.com/office/drawing/2014/chart" uri="{C3380CC4-5D6E-409C-BE32-E72D297353CC}">
              <c16:uniqueId val="{00000000-0D65-4367-B479-4733A69FE265}"/>
            </c:ext>
          </c:extLst>
        </c:ser>
        <c:dLbls>
          <c:showLegendKey val="0"/>
          <c:showVal val="0"/>
          <c:showCatName val="0"/>
          <c:showSerName val="0"/>
          <c:showPercent val="0"/>
          <c:showBubbleSize val="0"/>
        </c:dLbls>
        <c:gapWidth val="120"/>
        <c:axId val="167635136"/>
        <c:axId val="167633696"/>
      </c:barChart>
      <c:catAx>
        <c:axId val="16763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7633696"/>
        <c:crosses val="autoZero"/>
        <c:auto val="1"/>
        <c:lblAlgn val="ctr"/>
        <c:lblOffset val="100"/>
        <c:noMultiLvlLbl val="0"/>
      </c:catAx>
      <c:valAx>
        <c:axId val="167633696"/>
        <c:scaling>
          <c:orientation val="minMax"/>
        </c:scaling>
        <c:delete val="1"/>
        <c:axPos val="b"/>
        <c:numFmt formatCode="0.00%" sourceLinked="1"/>
        <c:majorTickMark val="none"/>
        <c:minorTickMark val="none"/>
        <c:tickLblPos val="nextTo"/>
        <c:crossAx val="16763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5429-4F0F-B59D-D5EFBA71DAA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5429-4F0F-B59D-D5EFBA71DAA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5429-4F0F-B59D-D5EFBA71DAA1}"/>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'Fake Decline Data'!$B$5:$H$5</c:f>
              <c:strCache>
                <c:ptCount val="7"/>
                <c:pt idx="0">
                  <c:v>American Indian or Alaska Native</c:v>
                </c:pt>
                <c:pt idx="1">
                  <c:v>Asian</c:v>
                </c:pt>
                <c:pt idx="2">
                  <c:v>Black or African American</c:v>
                </c:pt>
                <c:pt idx="3">
                  <c:v>Hispanic/Latino</c:v>
                </c:pt>
                <c:pt idx="4">
                  <c:v>Native Hawiian or Other Pacific Islander</c:v>
                </c:pt>
                <c:pt idx="5">
                  <c:v>White</c:v>
                </c:pt>
                <c:pt idx="6">
                  <c:v>Two or More Races</c:v>
                </c:pt>
              </c:strCache>
            </c:strRef>
          </c:cat>
          <c:val>
            <c:numRef>
              <c:f>'Fake Decline Data'!$B$6:$H$6</c:f>
              <c:numCache>
                <c:formatCode>0.00%</c:formatCode>
                <c:ptCount val="7"/>
                <c:pt idx="0">
                  <c:v>5.6000000000000001E-2</c:v>
                </c:pt>
                <c:pt idx="1">
                  <c:v>2.4E-2</c:v>
                </c:pt>
                <c:pt idx="2">
                  <c:v>0.122</c:v>
                </c:pt>
                <c:pt idx="3">
                  <c:v>0.108</c:v>
                </c:pt>
                <c:pt idx="4" formatCode="0%">
                  <c:v>0.03</c:v>
                </c:pt>
                <c:pt idx="5">
                  <c:v>2.5000000000000001E-2</c:v>
                </c:pt>
                <c:pt idx="6">
                  <c:v>4.2999999999999997E-2</c:v>
                </c:pt>
              </c:numCache>
            </c:numRef>
          </c:val>
          <c:extLst>
            <c:ext xmlns:c16="http://schemas.microsoft.com/office/drawing/2014/chart" uri="{C3380CC4-5D6E-409C-BE32-E72D297353CC}">
              <c16:uniqueId val="{00000000-5429-4F0F-B59D-D5EFBA71DAA1}"/>
            </c:ext>
          </c:extLst>
        </c:ser>
        <c:dLbls>
          <c:dLblPos val="outEnd"/>
          <c:showLegendKey val="0"/>
          <c:showVal val="1"/>
          <c:showCatName val="0"/>
          <c:showSerName val="0"/>
          <c:showPercent val="0"/>
          <c:showBubbleSize val="0"/>
        </c:dLbls>
        <c:gapWidth val="72"/>
        <c:overlap val="-52"/>
        <c:axId val="2117108976"/>
        <c:axId val="181601472"/>
      </c:barChart>
      <c:catAx>
        <c:axId val="2117108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601472"/>
        <c:crosses val="autoZero"/>
        <c:auto val="1"/>
        <c:lblAlgn val="ctr"/>
        <c:lblOffset val="100"/>
        <c:noMultiLvlLbl val="0"/>
      </c:catAx>
      <c:valAx>
        <c:axId val="181601472"/>
        <c:scaling>
          <c:orientation val="minMax"/>
        </c:scaling>
        <c:delete val="1"/>
        <c:axPos val="t"/>
        <c:numFmt formatCode="0.00%" sourceLinked="1"/>
        <c:majorTickMark val="none"/>
        <c:minorTickMark val="none"/>
        <c:tickLblPos val="nextTo"/>
        <c:crossAx val="211710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74D46-5CA1-4362-BF9B-E6B3B364866E}" type="doc">
      <dgm:prSet loTypeId="urn:microsoft.com/office/officeart/2005/8/layout/vList3" loCatId="list" qsTypeId="urn:microsoft.com/office/officeart/2005/8/quickstyle/simple1" qsCatId="simple" csTypeId="urn:microsoft.com/office/officeart/2005/8/colors/accent1_2" csCatId="accent1" phldr="1"/>
      <dgm:spPr/>
    </dgm:pt>
    <dgm:pt modelId="{F7A9D379-210F-466B-AD3A-FE008FA507C9}">
      <dgm:prSet phldrT="[Text]"/>
      <dgm:spPr/>
      <dgm:t>
        <a:bodyPr/>
        <a:lstStyle/>
        <a:p>
          <a:r>
            <a:rPr lang="en-US"/>
            <a:t>A point or way in which people or things are not the same</a:t>
          </a:r>
        </a:p>
      </dgm:t>
    </dgm:pt>
    <dgm:pt modelId="{13D7D057-1F43-4F33-9AAB-697A429EC899}" type="parTrans" cxnId="{A271FB58-D960-4242-B299-02502AD3F415}">
      <dgm:prSet/>
      <dgm:spPr/>
      <dgm:t>
        <a:bodyPr/>
        <a:lstStyle/>
        <a:p>
          <a:endParaRPr lang="en-US"/>
        </a:p>
      </dgm:t>
    </dgm:pt>
    <dgm:pt modelId="{919A8722-DB46-4B02-9F51-9F351B3AA336}" type="sibTrans" cxnId="{A271FB58-D960-4242-B299-02502AD3F415}">
      <dgm:prSet/>
      <dgm:spPr/>
      <dgm:t>
        <a:bodyPr/>
        <a:lstStyle/>
        <a:p>
          <a:endParaRPr lang="en-US"/>
        </a:p>
      </dgm:t>
    </dgm:pt>
    <dgm:pt modelId="{D25FE200-C886-4834-B646-434E4415F58F}">
      <dgm:prSet phldrT="[Text]"/>
      <dgm:spPr/>
      <dgm:t>
        <a:bodyPr/>
        <a:lstStyle/>
        <a:p>
          <a:r>
            <a:rPr lang="en-US"/>
            <a:t>A difference in level or treatment, especially one that is seen as unfair</a:t>
          </a:r>
        </a:p>
      </dgm:t>
    </dgm:pt>
    <dgm:pt modelId="{EE2AE74B-BF87-4A6A-81E9-CB8F037D3F23}" type="parTrans" cxnId="{79947476-4529-4452-A498-D207D4070E58}">
      <dgm:prSet/>
      <dgm:spPr/>
      <dgm:t>
        <a:bodyPr/>
        <a:lstStyle/>
        <a:p>
          <a:endParaRPr lang="en-US"/>
        </a:p>
      </dgm:t>
    </dgm:pt>
    <dgm:pt modelId="{68C45519-9FAA-4451-8FC5-ACD27337ED75}" type="sibTrans" cxnId="{79947476-4529-4452-A498-D207D4070E58}">
      <dgm:prSet/>
      <dgm:spPr/>
      <dgm:t>
        <a:bodyPr/>
        <a:lstStyle/>
        <a:p>
          <a:endParaRPr lang="en-US"/>
        </a:p>
      </dgm:t>
    </dgm:pt>
    <dgm:pt modelId="{1C55F03C-8B12-4D51-B17B-7C077FD8FE06}" type="pres">
      <dgm:prSet presAssocID="{CA474D46-5CA1-4362-BF9B-E6B3B364866E}" presName="linearFlow" presStyleCnt="0">
        <dgm:presLayoutVars>
          <dgm:dir/>
          <dgm:resizeHandles val="exact"/>
        </dgm:presLayoutVars>
      </dgm:prSet>
      <dgm:spPr/>
    </dgm:pt>
    <dgm:pt modelId="{5343C410-2670-40B0-89C8-42CFE23C6581}" type="pres">
      <dgm:prSet presAssocID="{F7A9D379-210F-466B-AD3A-FE008FA507C9}" presName="composite" presStyleCnt="0"/>
      <dgm:spPr/>
    </dgm:pt>
    <dgm:pt modelId="{3E0D401D-4CB4-40A4-8F2B-3F024B4E4D55}" type="pres">
      <dgm:prSet presAssocID="{F7A9D379-210F-466B-AD3A-FE008FA507C9}" presName="imgShp" presStyleLbl="fgImgPlace1" presStyleIdx="0" presStyleCnt="2" custScaleX="197662"/>
      <dgm:spPr/>
    </dgm:pt>
    <dgm:pt modelId="{65112D20-3FF2-4041-9B64-3316FF72886B}" type="pres">
      <dgm:prSet presAssocID="{F7A9D379-210F-466B-AD3A-FE008FA507C9}" presName="txShp" presStyleLbl="node1" presStyleIdx="0" presStyleCnt="2" custLinFactNeighborX="10302" custLinFactNeighborY="-488">
        <dgm:presLayoutVars>
          <dgm:bulletEnabled val="1"/>
        </dgm:presLayoutVars>
      </dgm:prSet>
      <dgm:spPr/>
    </dgm:pt>
    <dgm:pt modelId="{17E10E4F-8208-4775-9A82-7545293F8B32}" type="pres">
      <dgm:prSet presAssocID="{919A8722-DB46-4B02-9F51-9F351B3AA336}" presName="spacing" presStyleCnt="0"/>
      <dgm:spPr/>
    </dgm:pt>
    <dgm:pt modelId="{71D5FEF8-1109-417A-9D21-BC970047639F}" type="pres">
      <dgm:prSet presAssocID="{D25FE200-C886-4834-B646-434E4415F58F}" presName="composite" presStyleCnt="0"/>
      <dgm:spPr/>
    </dgm:pt>
    <dgm:pt modelId="{4747F086-F11B-49F8-A4E6-83049A3038FA}" type="pres">
      <dgm:prSet presAssocID="{D25FE200-C886-4834-B646-434E4415F58F}" presName="imgShp" presStyleLbl="fgImgPlace1" presStyleIdx="1" presStyleCnt="2" custScaleX="177027" custLinFactNeighborX="976" custLinFactNeighborY="976"/>
      <dgm:spPr/>
    </dgm:pt>
    <dgm:pt modelId="{D74D93E7-63A5-4EFE-AFEA-E55C5EC4D193}" type="pres">
      <dgm:prSet presAssocID="{D25FE200-C886-4834-B646-434E4415F58F}" presName="txShp" presStyleLbl="node1" presStyleIdx="1" presStyleCnt="2" custLinFactNeighborX="11756" custLinFactNeighborY="550">
        <dgm:presLayoutVars>
          <dgm:bulletEnabled val="1"/>
        </dgm:presLayoutVars>
      </dgm:prSet>
      <dgm:spPr/>
    </dgm:pt>
  </dgm:ptLst>
  <dgm:cxnLst>
    <dgm:cxn modelId="{A607010F-9857-4F99-B9E1-8E2EAA0054B3}" type="presOf" srcId="{CA474D46-5CA1-4362-BF9B-E6B3B364866E}" destId="{1C55F03C-8B12-4D51-B17B-7C077FD8FE06}" srcOrd="0" destOrd="0" presId="urn:microsoft.com/office/officeart/2005/8/layout/vList3"/>
    <dgm:cxn modelId="{6D0A2034-6D14-41E5-AAD3-73978AAAE570}" type="presOf" srcId="{D25FE200-C886-4834-B646-434E4415F58F}" destId="{D74D93E7-63A5-4EFE-AFEA-E55C5EC4D193}" srcOrd="0" destOrd="0" presId="urn:microsoft.com/office/officeart/2005/8/layout/vList3"/>
    <dgm:cxn modelId="{79947476-4529-4452-A498-D207D4070E58}" srcId="{CA474D46-5CA1-4362-BF9B-E6B3B364866E}" destId="{D25FE200-C886-4834-B646-434E4415F58F}" srcOrd="1" destOrd="0" parTransId="{EE2AE74B-BF87-4A6A-81E9-CB8F037D3F23}" sibTransId="{68C45519-9FAA-4451-8FC5-ACD27337ED75}"/>
    <dgm:cxn modelId="{A271FB58-D960-4242-B299-02502AD3F415}" srcId="{CA474D46-5CA1-4362-BF9B-E6B3B364866E}" destId="{F7A9D379-210F-466B-AD3A-FE008FA507C9}" srcOrd="0" destOrd="0" parTransId="{13D7D057-1F43-4F33-9AAB-697A429EC899}" sibTransId="{919A8722-DB46-4B02-9F51-9F351B3AA336}"/>
    <dgm:cxn modelId="{C1DAAAF2-953A-4443-864F-45C045D560FE}" type="presOf" srcId="{F7A9D379-210F-466B-AD3A-FE008FA507C9}" destId="{65112D20-3FF2-4041-9B64-3316FF72886B}" srcOrd="0" destOrd="0" presId="urn:microsoft.com/office/officeart/2005/8/layout/vList3"/>
    <dgm:cxn modelId="{82CEFDCD-77C1-4707-A2CB-B8FC0D4458A1}" type="presParOf" srcId="{1C55F03C-8B12-4D51-B17B-7C077FD8FE06}" destId="{5343C410-2670-40B0-89C8-42CFE23C6581}" srcOrd="0" destOrd="0" presId="urn:microsoft.com/office/officeart/2005/8/layout/vList3"/>
    <dgm:cxn modelId="{83B44BE5-57D7-4613-B0CA-A86AEFA7D7C5}" type="presParOf" srcId="{5343C410-2670-40B0-89C8-42CFE23C6581}" destId="{3E0D401D-4CB4-40A4-8F2B-3F024B4E4D55}" srcOrd="0" destOrd="0" presId="urn:microsoft.com/office/officeart/2005/8/layout/vList3"/>
    <dgm:cxn modelId="{510FA3A6-D536-4F26-8213-AEBB721EB684}" type="presParOf" srcId="{5343C410-2670-40B0-89C8-42CFE23C6581}" destId="{65112D20-3FF2-4041-9B64-3316FF72886B}" srcOrd="1" destOrd="0" presId="urn:microsoft.com/office/officeart/2005/8/layout/vList3"/>
    <dgm:cxn modelId="{08932D39-B43C-4D3A-918C-947B594EB91D}" type="presParOf" srcId="{1C55F03C-8B12-4D51-B17B-7C077FD8FE06}" destId="{17E10E4F-8208-4775-9A82-7545293F8B32}" srcOrd="1" destOrd="0" presId="urn:microsoft.com/office/officeart/2005/8/layout/vList3"/>
    <dgm:cxn modelId="{1637D3D8-54E5-41A1-AA55-646E13D8A1B3}" type="presParOf" srcId="{1C55F03C-8B12-4D51-B17B-7C077FD8FE06}" destId="{71D5FEF8-1109-417A-9D21-BC970047639F}" srcOrd="2" destOrd="0" presId="urn:microsoft.com/office/officeart/2005/8/layout/vList3"/>
    <dgm:cxn modelId="{CDC6C069-1D94-4956-89A9-E26776561023}" type="presParOf" srcId="{71D5FEF8-1109-417A-9D21-BC970047639F}" destId="{4747F086-F11B-49F8-A4E6-83049A3038FA}" srcOrd="0" destOrd="0" presId="urn:microsoft.com/office/officeart/2005/8/layout/vList3"/>
    <dgm:cxn modelId="{D03A6961-0ED4-41FD-A499-C2D3DBE5371E}" type="presParOf" srcId="{71D5FEF8-1109-417A-9D21-BC970047639F}" destId="{D74D93E7-63A5-4EFE-AFEA-E55C5EC4D1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2D20-3FF2-4041-9B64-3316FF72886B}">
      <dsp:nvSpPr>
        <dsp:cNvPr id="0" name=""/>
        <dsp:cNvSpPr/>
      </dsp:nvSpPr>
      <dsp:spPr>
        <a:xfrm rot="10800000">
          <a:off x="3341303" y="0"/>
          <a:ext cx="6862353" cy="18331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365"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a:t>A point or way in which people or things are not the same</a:t>
          </a:r>
        </a:p>
      </dsp:txBody>
      <dsp:txXfrm rot="10800000">
        <a:off x="3799588" y="0"/>
        <a:ext cx="6404068" cy="1833141"/>
      </dsp:txXfrm>
    </dsp:sp>
    <dsp:sp modelId="{3E0D401D-4CB4-40A4-8F2B-3F024B4E4D55}">
      <dsp:nvSpPr>
        <dsp:cNvPr id="0" name=""/>
        <dsp:cNvSpPr/>
      </dsp:nvSpPr>
      <dsp:spPr>
        <a:xfrm>
          <a:off x="822631" y="2681"/>
          <a:ext cx="3623425" cy="18331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D93E7-63A5-4EFE-AFEA-E55C5EC4D193}">
      <dsp:nvSpPr>
        <dsp:cNvPr id="0" name=""/>
        <dsp:cNvSpPr/>
      </dsp:nvSpPr>
      <dsp:spPr>
        <a:xfrm rot="10800000">
          <a:off x="3346514" y="2385711"/>
          <a:ext cx="6862353" cy="18331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365"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a:t>A difference in level or treatment, especially one that is seen as unfair</a:t>
          </a:r>
        </a:p>
      </dsp:txBody>
      <dsp:txXfrm rot="10800000">
        <a:off x="3804799" y="2385711"/>
        <a:ext cx="6404068" cy="1833141"/>
      </dsp:txXfrm>
    </dsp:sp>
    <dsp:sp modelId="{4747F086-F11B-49F8-A4E6-83049A3038FA}">
      <dsp:nvSpPr>
        <dsp:cNvPr id="0" name=""/>
        <dsp:cNvSpPr/>
      </dsp:nvSpPr>
      <dsp:spPr>
        <a:xfrm>
          <a:off x="935089" y="2385711"/>
          <a:ext cx="3245156" cy="18331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0B283-79EA-3240-A8A2-8AC38E8323C8}"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364C-0AA7-A049-8A25-F17CB8BF05DA}" type="slidenum">
              <a:rPr lang="en-US" smtClean="0"/>
              <a:t>‹#›</a:t>
            </a:fld>
            <a:endParaRPr lang="en-US"/>
          </a:p>
        </p:txBody>
      </p:sp>
    </p:spTree>
    <p:extLst>
      <p:ext uri="{BB962C8B-B14F-4D97-AF65-F5344CB8AC3E}">
        <p14:creationId xmlns:p14="http://schemas.microsoft.com/office/powerpoint/2010/main" val="252243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a:t>
            </a:fld>
            <a:endParaRPr lang="en-US"/>
          </a:p>
        </p:txBody>
      </p:sp>
    </p:spTree>
    <p:extLst>
      <p:ext uri="{BB962C8B-B14F-4D97-AF65-F5344CB8AC3E}">
        <p14:creationId xmlns:p14="http://schemas.microsoft.com/office/powerpoint/2010/main" val="314608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12</a:t>
            </a:fld>
            <a:endParaRPr lang="en-US"/>
          </a:p>
        </p:txBody>
      </p:sp>
    </p:spTree>
    <p:extLst>
      <p:ext uri="{BB962C8B-B14F-4D97-AF65-F5344CB8AC3E}">
        <p14:creationId xmlns:p14="http://schemas.microsoft.com/office/powerpoint/2010/main" val="204275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14</a:t>
            </a:fld>
            <a:endParaRPr lang="en-US"/>
          </a:p>
        </p:txBody>
      </p:sp>
    </p:spTree>
    <p:extLst>
      <p:ext uri="{BB962C8B-B14F-4D97-AF65-F5344CB8AC3E}">
        <p14:creationId xmlns:p14="http://schemas.microsoft.com/office/powerpoint/2010/main" val="218816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15</a:t>
            </a:fld>
            <a:endParaRPr lang="en-US"/>
          </a:p>
        </p:txBody>
      </p:sp>
    </p:spTree>
    <p:extLst>
      <p:ext uri="{BB962C8B-B14F-4D97-AF65-F5344CB8AC3E}">
        <p14:creationId xmlns:p14="http://schemas.microsoft.com/office/powerpoint/2010/main" val="273816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16</a:t>
            </a:fld>
            <a:endParaRPr lang="en-US"/>
          </a:p>
        </p:txBody>
      </p:sp>
    </p:spTree>
    <p:extLst>
      <p:ext uri="{BB962C8B-B14F-4D97-AF65-F5344CB8AC3E}">
        <p14:creationId xmlns:p14="http://schemas.microsoft.com/office/powerpoint/2010/main" val="83817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18</a:t>
            </a:fld>
            <a:endParaRPr lang="en-US"/>
          </a:p>
        </p:txBody>
      </p:sp>
    </p:spTree>
    <p:extLst>
      <p:ext uri="{BB962C8B-B14F-4D97-AF65-F5344CB8AC3E}">
        <p14:creationId xmlns:p14="http://schemas.microsoft.com/office/powerpoint/2010/main" val="142661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19</a:t>
            </a:fld>
            <a:endParaRPr lang="en-US"/>
          </a:p>
        </p:txBody>
      </p:sp>
    </p:spTree>
    <p:extLst>
      <p:ext uri="{BB962C8B-B14F-4D97-AF65-F5344CB8AC3E}">
        <p14:creationId xmlns:p14="http://schemas.microsoft.com/office/powerpoint/2010/main" val="156010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20</a:t>
            </a:fld>
            <a:endParaRPr lang="en-US"/>
          </a:p>
        </p:txBody>
      </p:sp>
    </p:spTree>
    <p:extLst>
      <p:ext uri="{BB962C8B-B14F-4D97-AF65-F5344CB8AC3E}">
        <p14:creationId xmlns:p14="http://schemas.microsoft.com/office/powerpoint/2010/main" val="412253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21</a:t>
            </a:fld>
            <a:endParaRPr lang="en-US"/>
          </a:p>
        </p:txBody>
      </p:sp>
    </p:spTree>
    <p:extLst>
      <p:ext uri="{BB962C8B-B14F-4D97-AF65-F5344CB8AC3E}">
        <p14:creationId xmlns:p14="http://schemas.microsoft.com/office/powerpoint/2010/main" val="312937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22</a:t>
            </a:fld>
            <a:endParaRPr lang="en-US"/>
          </a:p>
        </p:txBody>
      </p:sp>
    </p:spTree>
    <p:extLst>
      <p:ext uri="{BB962C8B-B14F-4D97-AF65-F5344CB8AC3E}">
        <p14:creationId xmlns:p14="http://schemas.microsoft.com/office/powerpoint/2010/main" val="235729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23</a:t>
            </a:fld>
            <a:endParaRPr lang="en-US"/>
          </a:p>
        </p:txBody>
      </p:sp>
    </p:spTree>
    <p:extLst>
      <p:ext uri="{BB962C8B-B14F-4D97-AF65-F5344CB8AC3E}">
        <p14:creationId xmlns:p14="http://schemas.microsoft.com/office/powerpoint/2010/main" val="40740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4</a:t>
            </a:fld>
            <a:endParaRPr lang="en-US"/>
          </a:p>
        </p:txBody>
      </p:sp>
    </p:spTree>
    <p:extLst>
      <p:ext uri="{BB962C8B-B14F-4D97-AF65-F5344CB8AC3E}">
        <p14:creationId xmlns:p14="http://schemas.microsoft.com/office/powerpoint/2010/main" val="245754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27</a:t>
            </a:fld>
            <a:endParaRPr lang="en-US"/>
          </a:p>
        </p:txBody>
      </p:sp>
    </p:spTree>
    <p:extLst>
      <p:ext uri="{BB962C8B-B14F-4D97-AF65-F5344CB8AC3E}">
        <p14:creationId xmlns:p14="http://schemas.microsoft.com/office/powerpoint/2010/main" val="30398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29</a:t>
            </a:fld>
            <a:endParaRPr lang="en-US"/>
          </a:p>
        </p:txBody>
      </p:sp>
    </p:spTree>
    <p:extLst>
      <p:ext uri="{BB962C8B-B14F-4D97-AF65-F5344CB8AC3E}">
        <p14:creationId xmlns:p14="http://schemas.microsoft.com/office/powerpoint/2010/main" val="172041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30</a:t>
            </a:fld>
            <a:endParaRPr lang="en-US"/>
          </a:p>
        </p:txBody>
      </p:sp>
    </p:spTree>
    <p:extLst>
      <p:ext uri="{BB962C8B-B14F-4D97-AF65-F5344CB8AC3E}">
        <p14:creationId xmlns:p14="http://schemas.microsoft.com/office/powerpoint/2010/main" val="194524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31</a:t>
            </a:fld>
            <a:endParaRPr lang="en-US"/>
          </a:p>
        </p:txBody>
      </p:sp>
    </p:spTree>
    <p:extLst>
      <p:ext uri="{BB962C8B-B14F-4D97-AF65-F5344CB8AC3E}">
        <p14:creationId xmlns:p14="http://schemas.microsoft.com/office/powerpoint/2010/main" val="306286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33</a:t>
            </a:fld>
            <a:endParaRPr lang="en-US"/>
          </a:p>
        </p:txBody>
      </p:sp>
    </p:spTree>
    <p:extLst>
      <p:ext uri="{BB962C8B-B14F-4D97-AF65-F5344CB8AC3E}">
        <p14:creationId xmlns:p14="http://schemas.microsoft.com/office/powerpoint/2010/main" val="2560543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35</a:t>
            </a:fld>
            <a:endParaRPr lang="en-US"/>
          </a:p>
        </p:txBody>
      </p:sp>
    </p:spTree>
    <p:extLst>
      <p:ext uri="{BB962C8B-B14F-4D97-AF65-F5344CB8AC3E}">
        <p14:creationId xmlns:p14="http://schemas.microsoft.com/office/powerpoint/2010/main" val="1923017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36</a:t>
            </a:fld>
            <a:endParaRPr lang="en-US"/>
          </a:p>
        </p:txBody>
      </p:sp>
    </p:spTree>
    <p:extLst>
      <p:ext uri="{BB962C8B-B14F-4D97-AF65-F5344CB8AC3E}">
        <p14:creationId xmlns:p14="http://schemas.microsoft.com/office/powerpoint/2010/main" val="2336781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38</a:t>
            </a:fld>
            <a:endParaRPr lang="en-US"/>
          </a:p>
        </p:txBody>
      </p:sp>
    </p:spTree>
    <p:extLst>
      <p:ext uri="{BB962C8B-B14F-4D97-AF65-F5344CB8AC3E}">
        <p14:creationId xmlns:p14="http://schemas.microsoft.com/office/powerpoint/2010/main" val="230757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39</a:t>
            </a:fld>
            <a:endParaRPr lang="en-US"/>
          </a:p>
        </p:txBody>
      </p:sp>
    </p:spTree>
    <p:extLst>
      <p:ext uri="{BB962C8B-B14F-4D97-AF65-F5344CB8AC3E}">
        <p14:creationId xmlns:p14="http://schemas.microsoft.com/office/powerpoint/2010/main" val="1508152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40</a:t>
            </a:fld>
            <a:endParaRPr lang="en-US"/>
          </a:p>
        </p:txBody>
      </p:sp>
    </p:spTree>
    <p:extLst>
      <p:ext uri="{BB962C8B-B14F-4D97-AF65-F5344CB8AC3E}">
        <p14:creationId xmlns:p14="http://schemas.microsoft.com/office/powerpoint/2010/main" val="20398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5</a:t>
            </a:fld>
            <a:endParaRPr lang="en-US"/>
          </a:p>
        </p:txBody>
      </p:sp>
    </p:spTree>
    <p:extLst>
      <p:ext uri="{BB962C8B-B14F-4D97-AF65-F5344CB8AC3E}">
        <p14:creationId xmlns:p14="http://schemas.microsoft.com/office/powerpoint/2010/main" val="3595646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41</a:t>
            </a:fld>
            <a:endParaRPr lang="en-US"/>
          </a:p>
        </p:txBody>
      </p:sp>
    </p:spTree>
    <p:extLst>
      <p:ext uri="{BB962C8B-B14F-4D97-AF65-F5344CB8AC3E}">
        <p14:creationId xmlns:p14="http://schemas.microsoft.com/office/powerpoint/2010/main" val="394040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B364C-0AA7-A049-8A25-F17CB8BF05DA}" type="slidenum">
              <a:rPr lang="en-US" smtClean="0"/>
              <a:t>42</a:t>
            </a:fld>
            <a:endParaRPr lang="en-US"/>
          </a:p>
        </p:txBody>
      </p:sp>
    </p:spTree>
    <p:extLst>
      <p:ext uri="{BB962C8B-B14F-4D97-AF65-F5344CB8AC3E}">
        <p14:creationId xmlns:p14="http://schemas.microsoft.com/office/powerpoint/2010/main" val="126007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369664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206642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398547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190946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2919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513855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577908" y="212835"/>
            <a:ext cx="877824" cy="73152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srcRect t="8200"/>
          <a:stretch/>
        </p:blipFill>
        <p:spPr>
          <a:xfrm>
            <a:off x="1602676" y="303005"/>
            <a:ext cx="1120580" cy="685800"/>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lDEA Data Center logo">
            <a:extLst>
              <a:ext uri="{FF2B5EF4-FFF2-40B4-BE49-F238E27FC236}">
                <a16:creationId xmlns:a16="http://schemas.microsoft.com/office/drawing/2014/main" id="{A8CA5559-A743-65BA-8541-A1BBC0638DB1}"/>
              </a:ext>
            </a:extLst>
          </p:cNvPr>
          <p:cNvPicPr>
            <a:picLocks noChangeAspect="1"/>
          </p:cNvPicPr>
          <p:nvPr userDrawn="1"/>
        </p:nvPicPr>
        <p:blipFill>
          <a:blip r:embed="rId4"/>
          <a:stretch>
            <a:fillRect/>
          </a:stretch>
        </p:blipFill>
        <p:spPr>
          <a:xfrm>
            <a:off x="2870200" y="434697"/>
            <a:ext cx="2011680" cy="376099"/>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DaSy: The Center for IDEA Early Childhood Data Systems">
            <a:extLst>
              <a:ext uri="{FF2B5EF4-FFF2-40B4-BE49-F238E27FC236}">
                <a16:creationId xmlns:a16="http://schemas.microsoft.com/office/drawing/2014/main" id="{C036DD80-9E40-4C71-3557-49D818B9689F}"/>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EC9C8776-A4EA-B209-3D32-DAB363921978}"/>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C015D943-ED39-F0A2-F53E-957449837F8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2669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B977C96E-2341-ABFC-01BD-99F8539EEED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93D0A1D4-0A4C-D491-1C8C-A91A4CEE07A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27B8D2B5-1694-F137-7837-2EF7539D586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4663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DaSy: The Center for IDEA Early Childhood Data Systems">
            <a:extLst>
              <a:ext uri="{FF2B5EF4-FFF2-40B4-BE49-F238E27FC236}">
                <a16:creationId xmlns:a16="http://schemas.microsoft.com/office/drawing/2014/main" id="{41B71913-262E-8D90-6090-7DAA34E33886}"/>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C7B43DE-2DFB-D79E-0B18-2882659E9F0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8CF47BD4-74F6-53C1-7D3E-81824AC8C10D}"/>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6A216456-9806-3542-91FC-4B9E6F83267E}"/>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15" name="Picture 14" descr="ECTA Early Childhood Technical Assistance Logo">
            <a:extLst>
              <a:ext uri="{FF2B5EF4-FFF2-40B4-BE49-F238E27FC236}">
                <a16:creationId xmlns:a16="http://schemas.microsoft.com/office/drawing/2014/main" id="{1384E942-CBD4-4347-AEF4-45AEC3C8085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96DFFC79-D249-E9CF-C42D-CD7F5B04C980}"/>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5CE94C01-510F-2313-2419-9B0D3216BD87}"/>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F3F3EBBA-FF90-52DD-3FCF-EF999E6A24D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F4CE995D-4989-C0C1-0CBD-B0B217CAF452}"/>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929FBB66-26FC-1204-E19D-A78CB0D3769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DC30E13-D55A-5F11-6E4A-96778B1E3E20}"/>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C29E473E-700A-E3A6-1C38-57091B17399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3" name="Picture 2" descr="DaSy: The Center for IDEA Early Childhood Data Systems">
            <a:extLst>
              <a:ext uri="{FF2B5EF4-FFF2-40B4-BE49-F238E27FC236}">
                <a16:creationId xmlns:a16="http://schemas.microsoft.com/office/drawing/2014/main" id="{26902FAF-91A4-CAF5-B35A-0518406D34F0}"/>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4" name="Picture 3" descr="ECTA Early Childhood Technical Assistance Logo">
            <a:extLst>
              <a:ext uri="{FF2B5EF4-FFF2-40B4-BE49-F238E27FC236}">
                <a16:creationId xmlns:a16="http://schemas.microsoft.com/office/drawing/2014/main" id="{4EC0A18B-F583-E95E-C6B3-327239FE8672}"/>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7C5A1459-06D1-0EC5-6CFA-D0E274601C8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8CF1914C-6E9A-EB18-F904-0C4756204E14}"/>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69BF7E28-72FC-1AA4-9309-96F5EED2EEA7}"/>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B78C7B99-53BC-AA13-7A6E-A9E4A3B0435F}"/>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7" name="Picture 6" descr="DaSy: The Center for IDEA Early Childhood Data Systems">
            <a:extLst>
              <a:ext uri="{FF2B5EF4-FFF2-40B4-BE49-F238E27FC236}">
                <a16:creationId xmlns:a16="http://schemas.microsoft.com/office/drawing/2014/main" id="{E8E023A5-B157-EB99-C02E-FDE3CB99B4EC}"/>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8" name="Picture 7" descr="ECTA Early Childhood Technical Assistance Logo">
            <a:extLst>
              <a:ext uri="{FF2B5EF4-FFF2-40B4-BE49-F238E27FC236}">
                <a16:creationId xmlns:a16="http://schemas.microsoft.com/office/drawing/2014/main" id="{937D5C76-B399-8876-D87B-2945CCAFF364}"/>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9" name="Picture 8" descr="lDEA Data Center logo">
            <a:extLst>
              <a:ext uri="{FF2B5EF4-FFF2-40B4-BE49-F238E27FC236}">
                <a16:creationId xmlns:a16="http://schemas.microsoft.com/office/drawing/2014/main" id="{427F8ABD-8EE0-E02A-0AB3-816E540A10B9}"/>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3292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7/10/2023</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64" r:id="rId9"/>
    <p:sldLayoutId id="2147483656" r:id="rId10"/>
    <p:sldLayoutId id="2147483657" r:id="rId11"/>
    <p:sldLayoutId id="2147483663"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asycenter.org/look-think-ac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asycenter.org/resources/critical-question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2.ed.gov/programs/osepidea/618-data/static-tables/index.html?utm_content=&amp;utm_medium=email&amp;utm_name=&amp;utm_source=govdelivery&amp;utm_ter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2.ed.gov/programs/osepidea/618-data/static-tables/index.html?utm_content=&amp;utm_medium=email&amp;utm_name=&amp;utm_source=govdelivery&amp;utm_ter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2.ed.gov/programs/osepidea/618-data/static-tables/index.html?utm_content=&amp;utm_medium=email&amp;utm_name=&amp;utm_source=govdelivery&amp;utm_term="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ites.ed.gov/idea/44th-annual-report-to-congress-on-idea#:~:text=The%2044th%20Annual%20Report%20to%20Congress%20focuses%20on%20children%20and,B%20for%20children%20and%20youth." TargetMode="Externa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sycenter.org/look-think-act/" TargetMode="Externa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twitter.com/ECTACenter" TargetMode="External"/><Relationship Id="rId3" Type="http://schemas.openxmlformats.org/officeDocument/2006/relationships/image" Target="../media/image2.jpeg"/><Relationship Id="rId7" Type="http://schemas.openxmlformats.org/officeDocument/2006/relationships/hyperlink" Target="https://ectacenter.org/" TargetMode="Externa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twitter.com/DaSyCenter" TargetMode="External"/><Relationship Id="rId11" Type="http://schemas.openxmlformats.org/officeDocument/2006/relationships/image" Target="../media/image13.gif"/><Relationship Id="rId5" Type="http://schemas.openxmlformats.org/officeDocument/2006/relationships/hyperlink" Target="https://dasycenter.org/" TargetMode="External"/><Relationship Id="rId10" Type="http://schemas.openxmlformats.org/officeDocument/2006/relationships/hyperlink" Target="https://twitter.com/IDEAdatacenter" TargetMode="External"/><Relationship Id="rId4" Type="http://schemas.openxmlformats.org/officeDocument/2006/relationships/image" Target="../media/image3.png"/><Relationship Id="rId9" Type="http://schemas.openxmlformats.org/officeDocument/2006/relationships/hyperlink" Target="https://ideadat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r>
              <a:rPr lang="en-US" dirty="0">
                <a:latin typeface="Tahoma"/>
                <a:ea typeface="Tahoma"/>
                <a:cs typeface="Tahoma"/>
              </a:rPr>
              <a:t>Critical Questions to Improve Equitable Access, Experiences and Outcomes</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vert="horz" lIns="91440" tIns="45720" rIns="91440" bIns="45720" rtlCol="0" anchor="t">
            <a:normAutofit/>
          </a:bodyPr>
          <a:lstStyle/>
          <a:p>
            <a:r>
              <a:rPr lang="en-US" dirty="0">
                <a:latin typeface="Tahoma"/>
                <a:ea typeface="Tahoma"/>
                <a:cs typeface="Tahoma"/>
              </a:rPr>
              <a:t>Kathy </a:t>
            </a:r>
            <a:r>
              <a:rPr lang="en-US" dirty="0" err="1">
                <a:latin typeface="Tahoma"/>
                <a:ea typeface="Tahoma"/>
                <a:cs typeface="Tahoma"/>
              </a:rPr>
              <a:t>Hebbeler</a:t>
            </a:r>
            <a:r>
              <a:rPr lang="en-US" dirty="0">
                <a:latin typeface="Tahoma"/>
                <a:ea typeface="Tahoma"/>
                <a:cs typeface="Tahoma"/>
              </a:rPr>
              <a:t>, </a:t>
            </a:r>
            <a:r>
              <a:rPr lang="en-US" dirty="0" err="1">
                <a:latin typeface="Tahoma"/>
                <a:ea typeface="Tahoma"/>
                <a:cs typeface="Tahoma"/>
              </a:rPr>
              <a:t>DaSy</a:t>
            </a:r>
            <a:endParaRPr lang="en-US" dirty="0">
              <a:latin typeface="Tahoma"/>
              <a:ea typeface="Tahoma"/>
              <a:cs typeface="Tahoma"/>
            </a:endParaRPr>
          </a:p>
          <a:p>
            <a:r>
              <a:rPr lang="en-US" dirty="0">
                <a:latin typeface="Tahoma"/>
                <a:ea typeface="Tahoma"/>
                <a:cs typeface="Tahoma"/>
              </a:rPr>
              <a:t>Ginger Elliott-Teague, </a:t>
            </a:r>
            <a:r>
              <a:rPr lang="en-US" dirty="0" err="1">
                <a:latin typeface="Tahoma"/>
                <a:ea typeface="Tahoma"/>
                <a:cs typeface="Tahoma"/>
              </a:rPr>
              <a:t>DaSy</a:t>
            </a:r>
            <a:endParaRPr lang="en-US" dirty="0">
              <a:latin typeface="Tahoma"/>
              <a:ea typeface="Tahoma"/>
              <a:cs typeface="Tahoma"/>
            </a:endParaRPr>
          </a:p>
          <a:p>
            <a:r>
              <a:rPr lang="en-US" dirty="0">
                <a:latin typeface="Tahoma"/>
                <a:ea typeface="Tahoma"/>
                <a:cs typeface="Tahoma"/>
              </a:rPr>
              <a:t>Catasha Williams, ECTA </a:t>
            </a:r>
            <a:endParaRPr lang="en-US" dirty="0"/>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b="2286"/>
          <a:stretch/>
        </p:blipFill>
        <p:spPr>
          <a:xfrm>
            <a:off x="6096000" y="0"/>
            <a:ext cx="6101148" cy="558437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205537" y="577469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solidFill>
                  <a:srgbClr val="154578"/>
                </a:solidFill>
              </a:rPr>
              <a:t>Leadership with an Equity Mindset: Using Preschool Special Education Data Series </a:t>
            </a:r>
          </a:p>
          <a:p>
            <a:r>
              <a:rPr lang="en-US" sz="2000">
                <a:solidFill>
                  <a:srgbClr val="154578"/>
                </a:solidFill>
                <a:latin typeface="Tahoma"/>
                <a:ea typeface="Tahoma"/>
                <a:cs typeface="Tahoma"/>
              </a:rPr>
              <a:t>May 24, 2023</a:t>
            </a: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Share and Apply Data Findings</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a:t>Highlight and share achievements, big and small</a:t>
            </a:r>
          </a:p>
          <a:p>
            <a:r>
              <a:rPr lang="en-US"/>
              <a:t>Engage partners in how to share and apply the findings</a:t>
            </a:r>
          </a:p>
          <a:p>
            <a:r>
              <a:rPr lang="en-US"/>
              <a:t>Provide information on how partners can use the findings to improve outcomes</a:t>
            </a:r>
          </a:p>
          <a:p>
            <a:r>
              <a:rPr lang="en-US"/>
              <a:t>Ensure that those who provided the data receive the findings​ in an understandable format</a:t>
            </a:r>
          </a:p>
          <a:p>
            <a:pPr lvl="1"/>
            <a:r>
              <a:rPr lang="en-US"/>
              <a:t>Accessible</a:t>
            </a:r>
          </a:p>
          <a:p>
            <a:pPr lvl="1"/>
            <a:r>
              <a:rPr lang="en-US"/>
              <a:t>Plain language</a:t>
            </a:r>
          </a:p>
          <a:p>
            <a:pPr lvl="1"/>
            <a:r>
              <a:rPr lang="en-US"/>
              <a:t>Respectful terminology</a:t>
            </a:r>
          </a:p>
          <a:p>
            <a:pPr lvl="1"/>
            <a:r>
              <a:rPr lang="en-US"/>
              <a:t>Easy to understand visualizations</a:t>
            </a:r>
          </a:p>
          <a:p>
            <a:endParaRPr lang="en-US"/>
          </a:p>
        </p:txBody>
      </p:sp>
      <p:grpSp>
        <p:nvGrpSpPr>
          <p:cNvPr id="5" name="Group 4" descr="&quot;&quot;">
            <a:extLst>
              <a:ext uri="{FF2B5EF4-FFF2-40B4-BE49-F238E27FC236}">
                <a16:creationId xmlns:a16="http://schemas.microsoft.com/office/drawing/2014/main" id="{408A4323-D0C5-C611-CC88-7E22B052AF83}"/>
              </a:ext>
            </a:extLst>
          </p:cNvPr>
          <p:cNvGrpSpPr/>
          <p:nvPr/>
        </p:nvGrpSpPr>
        <p:grpSpPr>
          <a:xfrm>
            <a:off x="10168127" y="82295"/>
            <a:ext cx="1554480" cy="1554480"/>
            <a:chOff x="3184077" y="1194455"/>
            <a:chExt cx="1351583" cy="1351583"/>
          </a:xfrm>
        </p:grpSpPr>
        <p:sp>
          <p:nvSpPr>
            <p:cNvPr id="6" name="Oval 5">
              <a:extLst>
                <a:ext uri="{FF2B5EF4-FFF2-40B4-BE49-F238E27FC236}">
                  <a16:creationId xmlns:a16="http://schemas.microsoft.com/office/drawing/2014/main" id="{68532850-FE5D-1315-ACE8-5F5085ECFDF4}"/>
                </a:ext>
              </a:extLst>
            </p:cNvPr>
            <p:cNvSpPr/>
            <p:nvPr/>
          </p:nvSpPr>
          <p:spPr>
            <a:xfrm>
              <a:off x="3184077"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A3CA0CE-5590-2116-7840-1D59033A5879}"/>
                </a:ext>
              </a:extLst>
            </p:cNvPr>
            <p:cNvSpPr txBox="1"/>
            <p:nvPr/>
          </p:nvSpPr>
          <p:spPr>
            <a:xfrm>
              <a:off x="3382012"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kern="1200"/>
                <a:t>Share and Apply Findings</a:t>
              </a:r>
            </a:p>
          </p:txBody>
        </p:sp>
      </p:grpSp>
    </p:spTree>
    <p:extLst>
      <p:ext uri="{BB962C8B-B14F-4D97-AF65-F5344CB8AC3E}">
        <p14:creationId xmlns:p14="http://schemas.microsoft.com/office/powerpoint/2010/main" val="223782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Act on What Was Learned</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a:t>Identify which actions are within the authority of the program and which require those outside the program</a:t>
            </a:r>
          </a:p>
          <a:p>
            <a:r>
              <a:rPr lang="en-US"/>
              <a:t>Develop a plan for how to act on what was learned</a:t>
            </a:r>
          </a:p>
          <a:p>
            <a:endParaRPr lang="en-US"/>
          </a:p>
          <a:p>
            <a:endParaRPr lang="en-US"/>
          </a:p>
          <a:p>
            <a:pPr marL="0" indent="0" algn="ctr">
              <a:buNone/>
            </a:pPr>
            <a:r>
              <a:rPr lang="en-US" b="1"/>
              <a:t>AND THEN START THE CYCLE ALL OVER AGAIN!</a:t>
            </a:r>
          </a:p>
          <a:p>
            <a:endParaRPr lang="en-US"/>
          </a:p>
          <a:p>
            <a:pPr marL="0" indent="0">
              <a:buNone/>
            </a:pPr>
            <a:endParaRPr lang="en-US"/>
          </a:p>
          <a:p>
            <a:endParaRPr lang="en-US"/>
          </a:p>
          <a:p>
            <a:endParaRPr lang="en-US"/>
          </a:p>
        </p:txBody>
      </p:sp>
      <p:grpSp>
        <p:nvGrpSpPr>
          <p:cNvPr id="5" name="Group 4" descr="&quot;&quot;">
            <a:extLst>
              <a:ext uri="{FF2B5EF4-FFF2-40B4-BE49-F238E27FC236}">
                <a16:creationId xmlns:a16="http://schemas.microsoft.com/office/drawing/2014/main" id="{408A4323-D0C5-C611-CC88-7E22B052AF83}"/>
              </a:ext>
            </a:extLst>
          </p:cNvPr>
          <p:cNvGrpSpPr/>
          <p:nvPr/>
        </p:nvGrpSpPr>
        <p:grpSpPr>
          <a:xfrm>
            <a:off x="10168127" y="82295"/>
            <a:ext cx="1554480" cy="1554480"/>
            <a:chOff x="3184077" y="1194455"/>
            <a:chExt cx="1351583" cy="1351583"/>
          </a:xfrm>
        </p:grpSpPr>
        <p:sp>
          <p:nvSpPr>
            <p:cNvPr id="6" name="Oval 5">
              <a:extLst>
                <a:ext uri="{FF2B5EF4-FFF2-40B4-BE49-F238E27FC236}">
                  <a16:creationId xmlns:a16="http://schemas.microsoft.com/office/drawing/2014/main" id="{68532850-FE5D-1315-ACE8-5F5085ECFDF4}"/>
                </a:ext>
              </a:extLst>
            </p:cNvPr>
            <p:cNvSpPr/>
            <p:nvPr/>
          </p:nvSpPr>
          <p:spPr>
            <a:xfrm>
              <a:off x="3184077"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A3CA0CE-5590-2116-7840-1D59033A5879}"/>
                </a:ext>
              </a:extLst>
            </p:cNvPr>
            <p:cNvSpPr txBox="1"/>
            <p:nvPr/>
          </p:nvSpPr>
          <p:spPr>
            <a:xfrm>
              <a:off x="3382012"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kern="1200"/>
                <a:t>Take  Action</a:t>
              </a:r>
            </a:p>
          </p:txBody>
        </p:sp>
      </p:grpSp>
    </p:spTree>
    <p:extLst>
      <p:ext uri="{BB962C8B-B14F-4D97-AF65-F5344CB8AC3E}">
        <p14:creationId xmlns:p14="http://schemas.microsoft.com/office/powerpoint/2010/main" val="49098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7506-C949-6C99-D52F-BAFB5DF08443}"/>
              </a:ext>
            </a:extLst>
          </p:cNvPr>
          <p:cNvSpPr>
            <a:spLocks noGrp="1"/>
          </p:cNvSpPr>
          <p:nvPr>
            <p:ph type="title"/>
          </p:nvPr>
        </p:nvSpPr>
        <p:spPr/>
        <p:txBody>
          <a:bodyPr/>
          <a:lstStyle/>
          <a:p>
            <a:r>
              <a:rPr lang="en-US"/>
              <a:t>Prior Homework</a:t>
            </a:r>
          </a:p>
        </p:txBody>
      </p:sp>
      <p:sp>
        <p:nvSpPr>
          <p:cNvPr id="3" name="Content Placeholder 2">
            <a:extLst>
              <a:ext uri="{FF2B5EF4-FFF2-40B4-BE49-F238E27FC236}">
                <a16:creationId xmlns:a16="http://schemas.microsoft.com/office/drawing/2014/main" id="{1EB98AE8-7BC0-B6A3-4F68-A07F9881B86C}"/>
              </a:ext>
            </a:extLst>
          </p:cNvPr>
          <p:cNvSpPr>
            <a:spLocks noGrp="1"/>
          </p:cNvSpPr>
          <p:nvPr>
            <p:ph idx="1"/>
          </p:nvPr>
        </p:nvSpPr>
        <p:spPr/>
        <p:txBody>
          <a:bodyPr/>
          <a:lstStyle/>
          <a:p>
            <a:r>
              <a:rPr lang="en-US"/>
              <a:t>Review critical questions: </a:t>
            </a:r>
            <a:r>
              <a:rPr lang="en-US">
                <a:hlinkClick r:id="rId3"/>
              </a:rPr>
              <a:t>https://dasycenter.org/resources/critical-questions/</a:t>
            </a:r>
            <a:r>
              <a:rPr lang="en-US"/>
              <a:t> </a:t>
            </a:r>
          </a:p>
          <a:p>
            <a:r>
              <a:rPr lang="en-US"/>
              <a:t>Identify 1-2 that you think would have an important impact on your program? </a:t>
            </a:r>
          </a:p>
          <a:p>
            <a:r>
              <a:rPr lang="en-US"/>
              <a:t>Identify what quantitative data do you have that may answer the questions. </a:t>
            </a:r>
          </a:p>
          <a:p>
            <a:r>
              <a:rPr lang="en-US"/>
              <a:t>How would you enhance the story using other data sources, including qualitative data?</a:t>
            </a:r>
          </a:p>
        </p:txBody>
      </p:sp>
    </p:spTree>
    <p:extLst>
      <p:ext uri="{BB962C8B-B14F-4D97-AF65-F5344CB8AC3E}">
        <p14:creationId xmlns:p14="http://schemas.microsoft.com/office/powerpoint/2010/main" val="61662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D4DB8-8217-7D6A-545A-D31BFA6AA449}"/>
              </a:ext>
            </a:extLst>
          </p:cNvPr>
          <p:cNvSpPr>
            <a:spLocks noGrp="1"/>
          </p:cNvSpPr>
          <p:nvPr>
            <p:ph type="ctrTitle"/>
          </p:nvPr>
        </p:nvSpPr>
        <p:spPr/>
        <p:txBody>
          <a:bodyPr/>
          <a:lstStyle/>
          <a:p>
            <a:r>
              <a:rPr lang="en-US"/>
              <a:t>Asking Critical Questions</a:t>
            </a:r>
          </a:p>
        </p:txBody>
      </p:sp>
      <p:sp>
        <p:nvSpPr>
          <p:cNvPr id="5" name="Subtitle 4">
            <a:extLst>
              <a:ext uri="{FF2B5EF4-FFF2-40B4-BE49-F238E27FC236}">
                <a16:creationId xmlns:a16="http://schemas.microsoft.com/office/drawing/2014/main" id="{801B73F7-379A-F3E1-CCF4-6EE7AFACE7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175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12D4C-CC39-12FA-73A4-7D6BBE172CFB}"/>
              </a:ext>
            </a:extLst>
          </p:cNvPr>
          <p:cNvSpPr>
            <a:spLocks noGrp="1"/>
          </p:cNvSpPr>
          <p:nvPr>
            <p:ph type="title"/>
          </p:nvPr>
        </p:nvSpPr>
        <p:spPr/>
        <p:txBody>
          <a:bodyPr/>
          <a:lstStyle/>
          <a:p>
            <a:r>
              <a:rPr lang="en-US"/>
              <a:t>Data Systems (Can) Serve Multiple Purposes</a:t>
            </a:r>
          </a:p>
        </p:txBody>
      </p:sp>
      <p:sp>
        <p:nvSpPr>
          <p:cNvPr id="5" name="Content Placeholder 4">
            <a:extLst>
              <a:ext uri="{FF2B5EF4-FFF2-40B4-BE49-F238E27FC236}">
                <a16:creationId xmlns:a16="http://schemas.microsoft.com/office/drawing/2014/main" id="{C8F5C757-9E5D-63E5-5AE4-1E44AF191552}"/>
              </a:ext>
            </a:extLst>
          </p:cNvPr>
          <p:cNvSpPr>
            <a:spLocks noGrp="1"/>
          </p:cNvSpPr>
          <p:nvPr>
            <p:ph idx="1"/>
          </p:nvPr>
        </p:nvSpPr>
        <p:spPr>
          <a:xfrm>
            <a:off x="625136" y="2109710"/>
            <a:ext cx="10515600" cy="4351338"/>
          </a:xfrm>
        </p:spPr>
        <p:txBody>
          <a:bodyPr/>
          <a:lstStyle/>
          <a:p>
            <a:r>
              <a:rPr lang="en-US"/>
              <a:t>Provide information needed for federal reporting</a:t>
            </a:r>
          </a:p>
          <a:p>
            <a:r>
              <a:rPr lang="en-US"/>
              <a:t>Provide information for program monitoring</a:t>
            </a:r>
          </a:p>
          <a:p>
            <a:r>
              <a:rPr lang="en-US"/>
              <a:t>Provide information for program operation</a:t>
            </a:r>
          </a:p>
          <a:p>
            <a:r>
              <a:rPr lang="en-US" b="1">
                <a:solidFill>
                  <a:srgbClr val="FF0000"/>
                </a:solidFill>
              </a:rPr>
              <a:t>Provide information for improving the program</a:t>
            </a:r>
          </a:p>
          <a:p>
            <a:pPr lvl="1"/>
            <a:r>
              <a:rPr lang="en-US" b="1">
                <a:solidFill>
                  <a:srgbClr val="FF0000"/>
                </a:solidFill>
              </a:rPr>
              <a:t>By answering critical questions about the program</a:t>
            </a:r>
          </a:p>
          <a:p>
            <a:endParaRPr lang="en-US"/>
          </a:p>
        </p:txBody>
      </p:sp>
    </p:spTree>
    <p:extLst>
      <p:ext uri="{BB962C8B-B14F-4D97-AF65-F5344CB8AC3E}">
        <p14:creationId xmlns:p14="http://schemas.microsoft.com/office/powerpoint/2010/main" val="351140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p:txBody>
          <a:bodyPr/>
          <a:lstStyle/>
          <a:p>
            <a:r>
              <a:rPr lang="en-US" dirty="0"/>
              <a:t>Using data to identify and address equity is a cycle</a:t>
            </a:r>
          </a:p>
        </p:txBody>
      </p:sp>
      <p:sp>
        <p:nvSpPr>
          <p:cNvPr id="3" name="Content Placeholder 2">
            <a:extLst>
              <a:ext uri="{FF2B5EF4-FFF2-40B4-BE49-F238E27FC236}">
                <a16:creationId xmlns:a16="http://schemas.microsoft.com/office/drawing/2014/main" id="{8743A81C-6B1D-0EAA-54F5-552E06F4737F}"/>
              </a:ext>
            </a:extLst>
          </p:cNvPr>
          <p:cNvSpPr>
            <a:spLocks noGrp="1"/>
          </p:cNvSpPr>
          <p:nvPr>
            <p:ph idx="1"/>
          </p:nvPr>
        </p:nvSpPr>
        <p:spPr>
          <a:xfrm>
            <a:off x="547016" y="1966095"/>
            <a:ext cx="10515600" cy="4351338"/>
          </a:xfrm>
        </p:spPr>
        <p:txBody>
          <a:bodyPr/>
          <a:lstStyle/>
          <a:p>
            <a:r>
              <a:rPr lang="en-US"/>
              <a:t>Do the data indicate there is a </a:t>
            </a:r>
            <a:r>
              <a:rPr lang="en-US" b="1"/>
              <a:t>problem</a:t>
            </a:r>
            <a:r>
              <a:rPr lang="en-US"/>
              <a:t>? </a:t>
            </a:r>
          </a:p>
          <a:p>
            <a:r>
              <a:rPr lang="en-US"/>
              <a:t>What is </a:t>
            </a:r>
            <a:r>
              <a:rPr lang="en-US" b="1"/>
              <a:t>causing</a:t>
            </a:r>
            <a:r>
              <a:rPr lang="en-US"/>
              <a:t> the problem? (more data needed)</a:t>
            </a:r>
          </a:p>
          <a:p>
            <a:r>
              <a:rPr lang="en-US"/>
              <a:t>What </a:t>
            </a:r>
            <a:r>
              <a:rPr lang="en-US" b="1"/>
              <a:t>action(s)</a:t>
            </a:r>
            <a:r>
              <a:rPr lang="en-US"/>
              <a:t> should be taken to address the problem? (not likely to have data on this one; maybe some research)</a:t>
            </a:r>
          </a:p>
          <a:p>
            <a:r>
              <a:rPr lang="en-US" b="1"/>
              <a:t>Implement</a:t>
            </a:r>
            <a:r>
              <a:rPr lang="en-US"/>
              <a:t> action(s)</a:t>
            </a:r>
          </a:p>
          <a:p>
            <a:r>
              <a:rPr lang="en-US"/>
              <a:t>Did the action(s) </a:t>
            </a:r>
            <a:r>
              <a:rPr lang="en-US" b="1"/>
              <a:t>address the problem</a:t>
            </a:r>
            <a:r>
              <a:rPr lang="en-US"/>
              <a:t>? (data)</a:t>
            </a:r>
          </a:p>
        </p:txBody>
      </p:sp>
      <p:pic>
        <p:nvPicPr>
          <p:cNvPr id="5" name="Picture 4" descr="Look Think Act webpage snapshot. Tool is available at the web address on the slide.">
            <a:extLst>
              <a:ext uri="{FF2B5EF4-FFF2-40B4-BE49-F238E27FC236}">
                <a16:creationId xmlns:a16="http://schemas.microsoft.com/office/drawing/2014/main" id="{6D72A202-3BD4-96B5-95EE-75130D00FBE3}"/>
              </a:ext>
            </a:extLst>
          </p:cNvPr>
          <p:cNvPicPr>
            <a:picLocks noChangeAspect="1"/>
          </p:cNvPicPr>
          <p:nvPr/>
        </p:nvPicPr>
        <p:blipFill>
          <a:blip r:embed="rId3"/>
          <a:stretch>
            <a:fillRect/>
          </a:stretch>
        </p:blipFill>
        <p:spPr>
          <a:xfrm>
            <a:off x="8455376" y="3609837"/>
            <a:ext cx="2997376" cy="1979399"/>
          </a:xfrm>
          <a:prstGeom prst="rect">
            <a:avLst/>
          </a:prstGeom>
        </p:spPr>
      </p:pic>
      <p:sp>
        <p:nvSpPr>
          <p:cNvPr id="6" name="TextBox 5">
            <a:extLst>
              <a:ext uri="{FF2B5EF4-FFF2-40B4-BE49-F238E27FC236}">
                <a16:creationId xmlns:a16="http://schemas.microsoft.com/office/drawing/2014/main" id="{673B8489-6C95-9FBB-EAD2-1338531A07E7}"/>
              </a:ext>
            </a:extLst>
          </p:cNvPr>
          <p:cNvSpPr txBox="1"/>
          <p:nvPr/>
        </p:nvSpPr>
        <p:spPr>
          <a:xfrm>
            <a:off x="8071555" y="5508978"/>
            <a:ext cx="4007556" cy="369332"/>
          </a:xfrm>
          <a:prstGeom prst="rect">
            <a:avLst/>
          </a:prstGeom>
          <a:noFill/>
        </p:spPr>
        <p:txBody>
          <a:bodyPr wrap="square" rtlCol="0">
            <a:spAutoFit/>
          </a:bodyPr>
          <a:lstStyle/>
          <a:p>
            <a:r>
              <a:rPr lang="en-US">
                <a:hlinkClick r:id="rId4"/>
              </a:rPr>
              <a:t>https://dasycenter.org/look-think-act/</a:t>
            </a:r>
            <a:endParaRPr lang="en-US"/>
          </a:p>
        </p:txBody>
      </p:sp>
    </p:spTree>
    <p:extLst>
      <p:ext uri="{BB962C8B-B14F-4D97-AF65-F5344CB8AC3E}">
        <p14:creationId xmlns:p14="http://schemas.microsoft.com/office/powerpoint/2010/main" val="405744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3A81C-6B1D-0EAA-54F5-552E06F4737F}"/>
              </a:ext>
            </a:extLst>
          </p:cNvPr>
          <p:cNvSpPr>
            <a:spLocks noGrp="1"/>
          </p:cNvSpPr>
          <p:nvPr>
            <p:ph type="title" idx="4294967295"/>
          </p:nvPr>
        </p:nvSpPr>
        <p:spPr>
          <a:xfrm>
            <a:off x="4094163" y="1944688"/>
            <a:ext cx="40894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How does a focus on equity change how we ask questions?</a:t>
            </a:r>
          </a:p>
        </p:txBody>
      </p:sp>
      <p:pic>
        <p:nvPicPr>
          <p:cNvPr id="5" name="Picture 4" descr="Critical Questions document snapshot">
            <a:extLst>
              <a:ext uri="{FF2B5EF4-FFF2-40B4-BE49-F238E27FC236}">
                <a16:creationId xmlns:a16="http://schemas.microsoft.com/office/drawing/2014/main" id="{11E17D69-8B39-CA31-F4D8-2ED09A4214A2}"/>
              </a:ext>
            </a:extLst>
          </p:cNvPr>
          <p:cNvPicPr>
            <a:picLocks noChangeAspect="1"/>
          </p:cNvPicPr>
          <p:nvPr/>
        </p:nvPicPr>
        <p:blipFill>
          <a:blip r:embed="rId3"/>
          <a:stretch>
            <a:fillRect/>
          </a:stretch>
        </p:blipFill>
        <p:spPr>
          <a:xfrm rot="21342077">
            <a:off x="743377" y="733801"/>
            <a:ext cx="3003524" cy="3865873"/>
          </a:xfrm>
          <a:prstGeom prst="rect">
            <a:avLst/>
          </a:prstGeom>
          <a:ln>
            <a:solidFill>
              <a:schemeClr val="accent1">
                <a:lumMod val="50000"/>
              </a:schemeClr>
            </a:solidFill>
          </a:ln>
        </p:spPr>
      </p:pic>
      <p:sp>
        <p:nvSpPr>
          <p:cNvPr id="7" name="TextBox 6">
            <a:extLst>
              <a:ext uri="{FF2B5EF4-FFF2-40B4-BE49-F238E27FC236}">
                <a16:creationId xmlns:a16="http://schemas.microsoft.com/office/drawing/2014/main" id="{6B6FAF2B-9B34-5B95-6415-F6E57D131ED4}"/>
              </a:ext>
            </a:extLst>
          </p:cNvPr>
          <p:cNvSpPr txBox="1"/>
          <p:nvPr/>
        </p:nvSpPr>
        <p:spPr>
          <a:xfrm>
            <a:off x="952131" y="5448215"/>
            <a:ext cx="6112274" cy="369332"/>
          </a:xfrm>
          <a:prstGeom prst="rect">
            <a:avLst/>
          </a:prstGeom>
          <a:noFill/>
        </p:spPr>
        <p:txBody>
          <a:bodyPr wrap="square">
            <a:spAutoFit/>
          </a:bodyPr>
          <a:lstStyle/>
          <a:p>
            <a:r>
              <a:rPr lang="en-US">
                <a:hlinkClick r:id="rId4"/>
              </a:rPr>
              <a:t>https://dasycenter.org/resources/critical-questions/</a:t>
            </a:r>
            <a:endParaRPr lang="en-US"/>
          </a:p>
        </p:txBody>
      </p:sp>
      <p:pic>
        <p:nvPicPr>
          <p:cNvPr id="9" name="Picture 8" descr="Critical Questions document snapshot">
            <a:extLst>
              <a:ext uri="{FF2B5EF4-FFF2-40B4-BE49-F238E27FC236}">
                <a16:creationId xmlns:a16="http://schemas.microsoft.com/office/drawing/2014/main" id="{588BEBFE-BF0D-2060-6F76-F8699A63AF97}"/>
              </a:ext>
            </a:extLst>
          </p:cNvPr>
          <p:cNvPicPr>
            <a:picLocks noChangeAspect="1"/>
          </p:cNvPicPr>
          <p:nvPr/>
        </p:nvPicPr>
        <p:blipFill>
          <a:blip r:embed="rId5"/>
          <a:stretch>
            <a:fillRect/>
          </a:stretch>
        </p:blipFill>
        <p:spPr>
          <a:xfrm rot="479345">
            <a:off x="8374350" y="2019867"/>
            <a:ext cx="2723228" cy="3556413"/>
          </a:xfrm>
          <a:prstGeom prst="rect">
            <a:avLst/>
          </a:prstGeom>
          <a:ln>
            <a:solidFill>
              <a:schemeClr val="accent1">
                <a:lumMod val="75000"/>
              </a:schemeClr>
            </a:solidFill>
          </a:ln>
        </p:spPr>
      </p:pic>
      <p:sp>
        <p:nvSpPr>
          <p:cNvPr id="10" name="TextBox 9">
            <a:extLst>
              <a:ext uri="{FF2B5EF4-FFF2-40B4-BE49-F238E27FC236}">
                <a16:creationId xmlns:a16="http://schemas.microsoft.com/office/drawing/2014/main" id="{D912493B-87E0-E9A7-E6E1-948A270F3810}"/>
              </a:ext>
            </a:extLst>
          </p:cNvPr>
          <p:cNvSpPr txBox="1"/>
          <p:nvPr/>
        </p:nvSpPr>
        <p:spPr>
          <a:xfrm>
            <a:off x="9460088" y="3623734"/>
            <a:ext cx="1964268" cy="461665"/>
          </a:xfrm>
          <a:prstGeom prst="rect">
            <a:avLst/>
          </a:prstGeom>
          <a:solidFill>
            <a:schemeClr val="accent4">
              <a:lumMod val="40000"/>
              <a:lumOff val="60000"/>
            </a:schemeClr>
          </a:solidFill>
        </p:spPr>
        <p:txBody>
          <a:bodyPr wrap="square" rtlCol="0">
            <a:spAutoFit/>
          </a:bodyPr>
          <a:lstStyle/>
          <a:p>
            <a:r>
              <a:rPr lang="en-US" sz="2400"/>
              <a:t>Coming Soon!</a:t>
            </a:r>
          </a:p>
        </p:txBody>
      </p:sp>
    </p:spTree>
    <p:extLst>
      <p:ext uri="{BB962C8B-B14F-4D97-AF65-F5344CB8AC3E}">
        <p14:creationId xmlns:p14="http://schemas.microsoft.com/office/powerpoint/2010/main" val="401701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405-2804-6783-90A6-3C378DB978C7}"/>
              </a:ext>
            </a:extLst>
          </p:cNvPr>
          <p:cNvSpPr>
            <a:spLocks noGrp="1"/>
          </p:cNvSpPr>
          <p:nvPr>
            <p:ph type="title"/>
          </p:nvPr>
        </p:nvSpPr>
        <p:spPr/>
        <p:txBody>
          <a:bodyPr/>
          <a:lstStyle/>
          <a:p>
            <a:r>
              <a:rPr lang="en-US" dirty="0"/>
              <a:t>Questions can be asked at different levels</a:t>
            </a:r>
          </a:p>
        </p:txBody>
      </p:sp>
      <p:sp>
        <p:nvSpPr>
          <p:cNvPr id="3" name="Content Placeholder 2">
            <a:extLst>
              <a:ext uri="{FF2B5EF4-FFF2-40B4-BE49-F238E27FC236}">
                <a16:creationId xmlns:a16="http://schemas.microsoft.com/office/drawing/2014/main" id="{FAE998A7-7F93-ED4C-91F6-30E4C476CF2B}"/>
              </a:ext>
            </a:extLst>
          </p:cNvPr>
          <p:cNvSpPr>
            <a:spLocks noGrp="1"/>
          </p:cNvSpPr>
          <p:nvPr>
            <p:ph idx="1"/>
          </p:nvPr>
        </p:nvSpPr>
        <p:spPr>
          <a:xfrm>
            <a:off x="1202093" y="2879984"/>
            <a:ext cx="5251882" cy="2465014"/>
          </a:xfrm>
        </p:spPr>
        <p:txBody>
          <a:bodyPr/>
          <a:lstStyle/>
          <a:p>
            <a:r>
              <a:rPr lang="en-US"/>
              <a:t>Are the programs serving families of different races and ethnicities equally well?</a:t>
            </a:r>
          </a:p>
          <a:p>
            <a:r>
              <a:rPr lang="en-US"/>
              <a:t>This is the big, broad 100,000 foot question</a:t>
            </a:r>
          </a:p>
        </p:txBody>
      </p:sp>
      <p:pic>
        <p:nvPicPr>
          <p:cNvPr id="4" name="Picture 3" descr="Earth as seen from outer space ">
            <a:extLst>
              <a:ext uri="{FF2B5EF4-FFF2-40B4-BE49-F238E27FC236}">
                <a16:creationId xmlns:a16="http://schemas.microsoft.com/office/drawing/2014/main" id="{BA39DB26-AE64-7631-52ED-E472B86D2A79}"/>
              </a:ext>
            </a:extLst>
          </p:cNvPr>
          <p:cNvPicPr>
            <a:picLocks noChangeAspect="1"/>
          </p:cNvPicPr>
          <p:nvPr/>
        </p:nvPicPr>
        <p:blipFill>
          <a:blip r:embed="rId2"/>
          <a:stretch>
            <a:fillRect/>
          </a:stretch>
        </p:blipFill>
        <p:spPr>
          <a:xfrm>
            <a:off x="7454508" y="2118954"/>
            <a:ext cx="3218155" cy="3218155"/>
          </a:xfrm>
          <a:prstGeom prst="rect">
            <a:avLst/>
          </a:prstGeom>
          <a:ln>
            <a:noFill/>
          </a:ln>
          <a:effectLst>
            <a:softEdge rad="112500"/>
          </a:effectLst>
        </p:spPr>
      </p:pic>
    </p:spTree>
    <p:extLst>
      <p:ext uri="{BB962C8B-B14F-4D97-AF65-F5344CB8AC3E}">
        <p14:creationId xmlns:p14="http://schemas.microsoft.com/office/powerpoint/2010/main" val="92965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405-2804-6783-90A6-3C378DB978C7}"/>
              </a:ext>
            </a:extLst>
          </p:cNvPr>
          <p:cNvSpPr>
            <a:spLocks noGrp="1"/>
          </p:cNvSpPr>
          <p:nvPr>
            <p:ph type="title"/>
          </p:nvPr>
        </p:nvSpPr>
        <p:spPr/>
        <p:txBody>
          <a:bodyPr/>
          <a:lstStyle/>
          <a:p>
            <a:r>
              <a:rPr lang="en-US"/>
              <a:t>Questions are more useful when they focus in on one or more program areas</a:t>
            </a:r>
          </a:p>
        </p:txBody>
      </p:sp>
      <p:sp>
        <p:nvSpPr>
          <p:cNvPr id="3" name="Content Placeholder 2">
            <a:extLst>
              <a:ext uri="{FF2B5EF4-FFF2-40B4-BE49-F238E27FC236}">
                <a16:creationId xmlns:a16="http://schemas.microsoft.com/office/drawing/2014/main" id="{FAE998A7-7F93-ED4C-91F6-30E4C476CF2B}"/>
              </a:ext>
            </a:extLst>
          </p:cNvPr>
          <p:cNvSpPr>
            <a:spLocks noGrp="1"/>
          </p:cNvSpPr>
          <p:nvPr>
            <p:ph idx="1"/>
          </p:nvPr>
        </p:nvSpPr>
        <p:spPr>
          <a:xfrm>
            <a:off x="838200" y="1825625"/>
            <a:ext cx="9864012" cy="4351338"/>
          </a:xfrm>
        </p:spPr>
        <p:txBody>
          <a:bodyPr>
            <a:normAutofit lnSpcReduction="10000"/>
          </a:bodyPr>
          <a:lstStyle/>
          <a:p>
            <a:r>
              <a:rPr lang="en-US"/>
              <a:t>10,000 foot questions</a:t>
            </a:r>
          </a:p>
          <a:p>
            <a:r>
              <a:rPr lang="en-US"/>
              <a:t>We will call them </a:t>
            </a:r>
            <a:r>
              <a:rPr lang="en-US">
                <a:solidFill>
                  <a:srgbClr val="FF0000"/>
                </a:solidFill>
              </a:rPr>
              <a:t>Overarching Questions</a:t>
            </a:r>
          </a:p>
          <a:p>
            <a:r>
              <a:rPr lang="en-US"/>
              <a:t>Examples:</a:t>
            </a:r>
          </a:p>
          <a:p>
            <a:pPr lvl="1"/>
            <a:r>
              <a:rPr lang="en-US"/>
              <a:t>Is </a:t>
            </a:r>
            <a:r>
              <a:rPr lang="en-US" b="1"/>
              <a:t>child find</a:t>
            </a:r>
            <a:r>
              <a:rPr lang="en-US"/>
              <a:t> working equally well for </a:t>
            </a:r>
            <a:r>
              <a:rPr lang="en-US">
                <a:effectLst/>
              </a:rPr>
              <a:t>children of all races and ethnicities</a:t>
            </a:r>
            <a:r>
              <a:rPr lang="en-US"/>
              <a:t>?</a:t>
            </a:r>
          </a:p>
          <a:p>
            <a:pPr lvl="1"/>
            <a:r>
              <a:rPr lang="en-US">
                <a:effectLst/>
              </a:rPr>
              <a:t>Are programs </a:t>
            </a:r>
            <a:r>
              <a:rPr lang="en-US" b="1">
                <a:effectLst/>
              </a:rPr>
              <a:t>providing appropriate services and supports</a:t>
            </a:r>
            <a:r>
              <a:rPr lang="en-US">
                <a:effectLst/>
              </a:rPr>
              <a:t> to children of all races and ethnicities?</a:t>
            </a:r>
          </a:p>
          <a:p>
            <a:pPr lvl="1"/>
            <a:r>
              <a:rPr lang="en-US">
                <a:effectLst/>
              </a:rPr>
              <a:t>Are programs providing children of all races and ethnicities an equal opportunity to receive IDEA services in </a:t>
            </a:r>
            <a:r>
              <a:rPr lang="en-US" b="1">
                <a:effectLst/>
              </a:rPr>
              <a:t>settings</a:t>
            </a:r>
            <a:r>
              <a:rPr lang="en-US">
                <a:effectLst/>
              </a:rPr>
              <a:t> that are for all children</a:t>
            </a:r>
            <a:r>
              <a:rPr lang="en-US"/>
              <a:t>?</a:t>
            </a:r>
          </a:p>
          <a:p>
            <a:r>
              <a:rPr lang="en-US"/>
              <a:t>Overarching questions are valuable for policy-makers, partner and community discussions.</a:t>
            </a:r>
            <a:endParaRPr lang="en-US">
              <a:effectLst/>
            </a:endParaRPr>
          </a:p>
        </p:txBody>
      </p:sp>
      <p:pic>
        <p:nvPicPr>
          <p:cNvPr id="4" name="Picture 2" descr="Free Forest Trees photo and picture">
            <a:extLst>
              <a:ext uri="{FF2B5EF4-FFF2-40B4-BE49-F238E27FC236}">
                <a16:creationId xmlns:a16="http://schemas.microsoft.com/office/drawing/2014/main" id="{D0C7118B-10BB-7B9A-DDEC-F25A66DA1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368" y="1849665"/>
            <a:ext cx="1479611" cy="110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1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734E-817C-EA9B-2319-0E47E6DBED05}"/>
              </a:ext>
            </a:extLst>
          </p:cNvPr>
          <p:cNvSpPr>
            <a:spLocks noGrp="1"/>
          </p:cNvSpPr>
          <p:nvPr>
            <p:ph type="title"/>
          </p:nvPr>
        </p:nvSpPr>
        <p:spPr/>
        <p:txBody>
          <a:bodyPr/>
          <a:lstStyle/>
          <a:p>
            <a:r>
              <a:rPr lang="en-US"/>
              <a:t>Answering an Overarching question often requires Sub-questions</a:t>
            </a:r>
          </a:p>
        </p:txBody>
      </p:sp>
      <p:sp>
        <p:nvSpPr>
          <p:cNvPr id="3" name="Content Placeholder 2">
            <a:extLst>
              <a:ext uri="{FF2B5EF4-FFF2-40B4-BE49-F238E27FC236}">
                <a16:creationId xmlns:a16="http://schemas.microsoft.com/office/drawing/2014/main" id="{547CB540-EB62-2485-79DC-E721F44F17AA}"/>
              </a:ext>
            </a:extLst>
          </p:cNvPr>
          <p:cNvSpPr>
            <a:spLocks noGrp="1"/>
          </p:cNvSpPr>
          <p:nvPr>
            <p:ph idx="1"/>
          </p:nvPr>
        </p:nvSpPr>
        <p:spPr>
          <a:xfrm>
            <a:off x="838200" y="1825625"/>
            <a:ext cx="9903781" cy="4351338"/>
          </a:xfrm>
        </p:spPr>
        <p:txBody>
          <a:bodyPr>
            <a:normAutofit fontScale="55000" lnSpcReduction="20000"/>
          </a:bodyPr>
          <a:lstStyle/>
          <a:p>
            <a:pPr lvl="1">
              <a:buFont typeface="Arial" panose="020B0604020202020204" pitchFamily="34" charset="0"/>
              <a:buChar char="•"/>
            </a:pPr>
            <a:r>
              <a:rPr lang="en-US" sz="4400"/>
              <a:t>Overarching questions (usually) don’t pinpoint the data needed.</a:t>
            </a:r>
          </a:p>
          <a:p>
            <a:pPr marL="457200" lvl="1" indent="0">
              <a:buNone/>
            </a:pPr>
            <a:endParaRPr lang="en-US" sz="3800"/>
          </a:p>
          <a:p>
            <a:pPr marL="457200" lvl="1" indent="0">
              <a:buNone/>
            </a:pPr>
            <a:r>
              <a:rPr lang="en-US" sz="3800"/>
              <a:t>	Example:  Is child find working equally well for </a:t>
            </a:r>
            <a:r>
              <a:rPr lang="en-US" sz="3800">
                <a:effectLst/>
              </a:rPr>
              <a:t>children of all races and 	ethnicities</a:t>
            </a:r>
            <a:r>
              <a:rPr lang="en-US" sz="3800"/>
              <a:t>?</a:t>
            </a:r>
          </a:p>
          <a:p>
            <a:pPr lvl="2">
              <a:lnSpc>
                <a:spcPct val="170000"/>
              </a:lnSpc>
            </a:pPr>
            <a:r>
              <a:rPr lang="en-US" sz="3200"/>
              <a:t>To answer this question, you might want to look at:</a:t>
            </a:r>
          </a:p>
          <a:p>
            <a:pPr lvl="3"/>
            <a:r>
              <a:rPr lang="en-US" sz="3300"/>
              <a:t>Are there differences by race/ethnicity in referral sources?</a:t>
            </a:r>
          </a:p>
          <a:p>
            <a:pPr lvl="3"/>
            <a:r>
              <a:rPr lang="en-US" sz="3300"/>
              <a:t>Are there differences in the percent of children referred from each racial/ethnic group?</a:t>
            </a:r>
          </a:p>
          <a:p>
            <a:pPr lvl="3"/>
            <a:r>
              <a:rPr lang="en-US" sz="3300"/>
              <a:t>Are there differences in the percent of children from each racial/ethnic group who complete the eligibility process? </a:t>
            </a:r>
          </a:p>
          <a:p>
            <a:pPr lvl="3"/>
            <a:r>
              <a:rPr lang="en-US" sz="3300"/>
              <a:t>Etc. </a:t>
            </a:r>
          </a:p>
          <a:p>
            <a:pPr lvl="3"/>
            <a:endParaRPr lang="en-US"/>
          </a:p>
          <a:p>
            <a:pPr marL="1371600" lvl="3" indent="0">
              <a:buNone/>
            </a:pPr>
            <a:endParaRPr lang="en-US"/>
          </a:p>
          <a:p>
            <a:pPr lvl="1">
              <a:buFont typeface="Arial" panose="020B0604020202020204" pitchFamily="34" charset="0"/>
              <a:buChar char="•"/>
            </a:pPr>
            <a:r>
              <a:rPr lang="en-US" sz="4400">
                <a:solidFill>
                  <a:srgbClr val="C00000"/>
                </a:solidFill>
              </a:rPr>
              <a:t>Sub-questions</a:t>
            </a:r>
          </a:p>
          <a:p>
            <a:pPr lvl="2"/>
            <a:r>
              <a:rPr lang="en-US" sz="3600"/>
              <a:t>Point to the data needed to answer the question</a:t>
            </a:r>
          </a:p>
          <a:p>
            <a:pPr lvl="2"/>
            <a:r>
              <a:rPr lang="en-US" sz="3600"/>
              <a:t>Taken as a group, they address an over-arching question</a:t>
            </a:r>
          </a:p>
        </p:txBody>
      </p:sp>
      <p:sp>
        <p:nvSpPr>
          <p:cNvPr id="7" name="TextBox 6">
            <a:extLst>
              <a:ext uri="{FF2B5EF4-FFF2-40B4-BE49-F238E27FC236}">
                <a16:creationId xmlns:a16="http://schemas.microsoft.com/office/drawing/2014/main" id="{D0CF33EF-4606-B85B-863A-17A2B0175F84}"/>
              </a:ext>
            </a:extLst>
          </p:cNvPr>
          <p:cNvSpPr txBox="1"/>
          <p:nvPr/>
        </p:nvSpPr>
        <p:spPr>
          <a:xfrm>
            <a:off x="461640" y="3604334"/>
            <a:ext cx="1109708" cy="646331"/>
          </a:xfrm>
          <a:prstGeom prst="rect">
            <a:avLst/>
          </a:prstGeom>
          <a:noFill/>
        </p:spPr>
        <p:txBody>
          <a:bodyPr wrap="square" rtlCol="0">
            <a:spAutoFit/>
          </a:bodyPr>
          <a:lstStyle/>
          <a:p>
            <a:r>
              <a:rPr lang="en-US">
                <a:solidFill>
                  <a:schemeClr val="bg1"/>
                </a:solidFill>
              </a:rPr>
              <a:t>Sub-questions</a:t>
            </a:r>
          </a:p>
        </p:txBody>
      </p:sp>
    </p:spTree>
    <p:extLst>
      <p:ext uri="{BB962C8B-B14F-4D97-AF65-F5344CB8AC3E}">
        <p14:creationId xmlns:p14="http://schemas.microsoft.com/office/powerpoint/2010/main" val="47492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7C13-D1C8-3631-4384-E09DA0EE2C5B}"/>
              </a:ext>
            </a:extLst>
          </p:cNvPr>
          <p:cNvSpPr>
            <a:spLocks noGrp="1"/>
          </p:cNvSpPr>
          <p:nvPr>
            <p:ph type="title"/>
          </p:nvPr>
        </p:nvSpPr>
        <p:spPr/>
        <p:txBody>
          <a:bodyPr/>
          <a:lstStyle/>
          <a:p>
            <a:r>
              <a:rPr lang="en-US" dirty="0"/>
              <a:t>Purpose &amp; Agenda</a:t>
            </a:r>
          </a:p>
        </p:txBody>
      </p:sp>
      <p:sp>
        <p:nvSpPr>
          <p:cNvPr id="3" name="Content Placeholder 2">
            <a:extLst>
              <a:ext uri="{FF2B5EF4-FFF2-40B4-BE49-F238E27FC236}">
                <a16:creationId xmlns:a16="http://schemas.microsoft.com/office/drawing/2014/main" id="{3A4C7382-CC50-53B5-D039-6A6EB2BFD317}"/>
              </a:ext>
            </a:extLst>
          </p:cNvPr>
          <p:cNvSpPr>
            <a:spLocks noGrp="1"/>
          </p:cNvSpPr>
          <p:nvPr>
            <p:ph idx="1"/>
          </p:nvPr>
        </p:nvSpPr>
        <p:spPr/>
        <p:txBody>
          <a:bodyPr/>
          <a:lstStyle/>
          <a:p>
            <a:pPr marL="0" indent="0">
              <a:buNone/>
            </a:pPr>
            <a:r>
              <a:rPr lang="en-US" sz="2800"/>
              <a:t>Use the critical questions to inform how you collect, analyze and interpret your data</a:t>
            </a:r>
          </a:p>
          <a:p>
            <a:endParaRPr lang="en-US"/>
          </a:p>
          <a:p>
            <a:r>
              <a:rPr lang="en-US"/>
              <a:t>Recap of session 1</a:t>
            </a:r>
          </a:p>
          <a:p>
            <a:r>
              <a:rPr lang="en-US"/>
              <a:t>Using critical questions</a:t>
            </a:r>
          </a:p>
          <a:p>
            <a:r>
              <a:rPr lang="en-US"/>
              <a:t>Activity</a:t>
            </a:r>
          </a:p>
          <a:p>
            <a:r>
              <a:rPr lang="en-US"/>
              <a:t>Discussion</a:t>
            </a:r>
          </a:p>
          <a:p>
            <a:r>
              <a:rPr lang="en-US"/>
              <a:t>Session 3 preparation</a:t>
            </a:r>
          </a:p>
          <a:p>
            <a:endParaRPr lang="en-US"/>
          </a:p>
        </p:txBody>
      </p:sp>
    </p:spTree>
    <p:extLst>
      <p:ext uri="{BB962C8B-B14F-4D97-AF65-F5344CB8AC3E}">
        <p14:creationId xmlns:p14="http://schemas.microsoft.com/office/powerpoint/2010/main" val="244391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734E-817C-EA9B-2319-0E47E6DBED05}"/>
              </a:ext>
            </a:extLst>
          </p:cNvPr>
          <p:cNvSpPr>
            <a:spLocks noGrp="1"/>
          </p:cNvSpPr>
          <p:nvPr>
            <p:ph type="title"/>
          </p:nvPr>
        </p:nvSpPr>
        <p:spPr/>
        <p:txBody>
          <a:bodyPr/>
          <a:lstStyle/>
          <a:p>
            <a:r>
              <a:rPr lang="en-US" dirty="0"/>
              <a:t>Answering an Overarching question often requires Sub-questions </a:t>
            </a:r>
            <a:r>
              <a:rPr lang="en-US" sz="800" dirty="0">
                <a:solidFill>
                  <a:schemeClr val="bg1"/>
                </a:solidFill>
              </a:rPr>
              <a:t>continued</a:t>
            </a:r>
          </a:p>
        </p:txBody>
      </p:sp>
      <p:sp>
        <p:nvSpPr>
          <p:cNvPr id="3" name="Content Placeholder 2">
            <a:extLst>
              <a:ext uri="{FF2B5EF4-FFF2-40B4-BE49-F238E27FC236}">
                <a16:creationId xmlns:a16="http://schemas.microsoft.com/office/drawing/2014/main" id="{547CB540-EB62-2485-79DC-E721F44F17AA}"/>
              </a:ext>
            </a:extLst>
          </p:cNvPr>
          <p:cNvSpPr>
            <a:spLocks noGrp="1"/>
          </p:cNvSpPr>
          <p:nvPr>
            <p:ph idx="1"/>
          </p:nvPr>
        </p:nvSpPr>
        <p:spPr>
          <a:xfrm>
            <a:off x="838200" y="1825625"/>
            <a:ext cx="9903781" cy="4351338"/>
          </a:xfrm>
        </p:spPr>
        <p:txBody>
          <a:bodyPr>
            <a:normAutofit fontScale="55000" lnSpcReduction="20000"/>
          </a:bodyPr>
          <a:lstStyle/>
          <a:p>
            <a:pPr lvl="1">
              <a:buFont typeface="Arial" panose="020B0604020202020204" pitchFamily="34" charset="0"/>
              <a:buChar char="•"/>
            </a:pPr>
            <a:r>
              <a:rPr lang="en-US" sz="4400"/>
              <a:t>Overarching questions (usually) don’t point to the data table. </a:t>
            </a:r>
          </a:p>
          <a:p>
            <a:pPr marL="457200" lvl="1" indent="0">
              <a:buNone/>
            </a:pPr>
            <a:endParaRPr lang="en-US" sz="3800"/>
          </a:p>
          <a:p>
            <a:pPr marL="457200" lvl="1" indent="0">
              <a:buNone/>
            </a:pPr>
            <a:r>
              <a:rPr lang="en-US" sz="3800"/>
              <a:t>	Example:  Is child find working equally well for </a:t>
            </a:r>
            <a:r>
              <a:rPr lang="en-US" sz="3800">
                <a:effectLst/>
              </a:rPr>
              <a:t>children of all races and 	ethnicities</a:t>
            </a:r>
            <a:r>
              <a:rPr lang="en-US" sz="3800"/>
              <a:t>?</a:t>
            </a:r>
          </a:p>
          <a:p>
            <a:pPr lvl="2">
              <a:lnSpc>
                <a:spcPct val="170000"/>
              </a:lnSpc>
            </a:pPr>
            <a:r>
              <a:rPr lang="en-US" sz="3200"/>
              <a:t>To answer this question, you might want to look at:</a:t>
            </a:r>
          </a:p>
          <a:p>
            <a:pPr lvl="3"/>
            <a:r>
              <a:rPr lang="en-US" sz="3300"/>
              <a:t>Are there differences by race/ethnicity in referral sources?</a:t>
            </a:r>
          </a:p>
          <a:p>
            <a:pPr lvl="3"/>
            <a:r>
              <a:rPr lang="en-US" sz="3300"/>
              <a:t>Are there differences in the percent of children referred from each racial/ethnic group?</a:t>
            </a:r>
          </a:p>
          <a:p>
            <a:pPr lvl="3"/>
            <a:r>
              <a:rPr lang="en-US" sz="3300"/>
              <a:t>Are there differences in the percentage of children from each racial/ethnic group who complete the eligibility process? </a:t>
            </a:r>
          </a:p>
          <a:p>
            <a:pPr lvl="3"/>
            <a:r>
              <a:rPr lang="en-US" sz="3300"/>
              <a:t>Etc. </a:t>
            </a:r>
          </a:p>
          <a:p>
            <a:pPr lvl="3"/>
            <a:endParaRPr lang="en-US"/>
          </a:p>
          <a:p>
            <a:pPr marL="1371600" lvl="3" indent="0">
              <a:buNone/>
            </a:pPr>
            <a:endParaRPr lang="en-US"/>
          </a:p>
          <a:p>
            <a:pPr lvl="1">
              <a:buFont typeface="Arial" panose="020B0604020202020204" pitchFamily="34" charset="0"/>
              <a:buChar char="•"/>
            </a:pPr>
            <a:r>
              <a:rPr lang="en-US" sz="4400"/>
              <a:t>Sub-questions</a:t>
            </a:r>
          </a:p>
          <a:p>
            <a:pPr lvl="2"/>
            <a:r>
              <a:rPr lang="en-US" sz="3600"/>
              <a:t>Point to the data needed to answer the question</a:t>
            </a:r>
          </a:p>
          <a:p>
            <a:pPr lvl="2"/>
            <a:r>
              <a:rPr lang="en-US" sz="3600"/>
              <a:t>Taken as a group, they address an over-arching question</a:t>
            </a:r>
          </a:p>
        </p:txBody>
      </p:sp>
      <p:sp>
        <p:nvSpPr>
          <p:cNvPr id="4" name="Arrow: Right 3" descr="blue arrow pointing to the subquestions">
            <a:extLst>
              <a:ext uri="{FF2B5EF4-FFF2-40B4-BE49-F238E27FC236}">
                <a16:creationId xmlns:a16="http://schemas.microsoft.com/office/drawing/2014/main" id="{A36F6F61-34CF-E0CE-D3B7-F6E7A3612084}"/>
              </a:ext>
            </a:extLst>
          </p:cNvPr>
          <p:cNvSpPr/>
          <p:nvPr/>
        </p:nvSpPr>
        <p:spPr>
          <a:xfrm>
            <a:off x="408373" y="3142695"/>
            <a:ext cx="1544713" cy="1509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Free Dandelion Plant photo and picture">
            <a:extLst>
              <a:ext uri="{FF2B5EF4-FFF2-40B4-BE49-F238E27FC236}">
                <a16:creationId xmlns:a16="http://schemas.microsoft.com/office/drawing/2014/main" id="{E3F3B339-47EC-B335-A8EC-C76B8D45F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9"/>
          <a:stretch/>
        </p:blipFill>
        <p:spPr bwMode="auto">
          <a:xfrm>
            <a:off x="10027282" y="4969967"/>
            <a:ext cx="1473693" cy="1031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descr="&quot;&quot;">
            <a:extLst>
              <a:ext uri="{FF2B5EF4-FFF2-40B4-BE49-F238E27FC236}">
                <a16:creationId xmlns:a16="http://schemas.microsoft.com/office/drawing/2014/main" id="{D0CF33EF-4606-B85B-863A-17A2B0175F84}"/>
              </a:ext>
            </a:extLst>
          </p:cNvPr>
          <p:cNvSpPr txBox="1"/>
          <p:nvPr/>
        </p:nvSpPr>
        <p:spPr>
          <a:xfrm>
            <a:off x="461640" y="3604334"/>
            <a:ext cx="1109708" cy="646331"/>
          </a:xfrm>
          <a:prstGeom prst="rect">
            <a:avLst/>
          </a:prstGeom>
          <a:noFill/>
        </p:spPr>
        <p:txBody>
          <a:bodyPr wrap="square" rtlCol="0">
            <a:spAutoFit/>
          </a:bodyPr>
          <a:lstStyle/>
          <a:p>
            <a:r>
              <a:rPr lang="en-US">
                <a:solidFill>
                  <a:schemeClr val="bg1"/>
                </a:solidFill>
              </a:rPr>
              <a:t>Sub-questions</a:t>
            </a:r>
          </a:p>
        </p:txBody>
      </p:sp>
      <p:sp>
        <p:nvSpPr>
          <p:cNvPr id="6" name="Rectangle 5" descr="&quot;&quot;">
            <a:extLst>
              <a:ext uri="{FF2B5EF4-FFF2-40B4-BE49-F238E27FC236}">
                <a16:creationId xmlns:a16="http://schemas.microsoft.com/office/drawing/2014/main" id="{1BB5D48B-C7BD-C26E-4071-F68A0E0BAA1F}"/>
              </a:ext>
            </a:extLst>
          </p:cNvPr>
          <p:cNvSpPr/>
          <p:nvPr/>
        </p:nvSpPr>
        <p:spPr>
          <a:xfrm>
            <a:off x="2201662" y="3346883"/>
            <a:ext cx="8389398" cy="14470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45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p:txBody>
          <a:bodyPr/>
          <a:lstStyle/>
          <a:p>
            <a:r>
              <a:rPr lang="en-US" dirty="0"/>
              <a:t>All levels can be meaningful for program improvement. Use them appropriately.</a:t>
            </a:r>
          </a:p>
        </p:txBody>
      </p:sp>
      <p:sp>
        <p:nvSpPr>
          <p:cNvPr id="3" name="Content Placeholder 2">
            <a:extLst>
              <a:ext uri="{FF2B5EF4-FFF2-40B4-BE49-F238E27FC236}">
                <a16:creationId xmlns:a16="http://schemas.microsoft.com/office/drawing/2014/main" id="{8743A81C-6B1D-0EAA-54F5-552E06F4737F}"/>
              </a:ext>
            </a:extLst>
          </p:cNvPr>
          <p:cNvSpPr>
            <a:spLocks noGrp="1"/>
          </p:cNvSpPr>
          <p:nvPr>
            <p:ph idx="1"/>
          </p:nvPr>
        </p:nvSpPr>
        <p:spPr>
          <a:xfrm>
            <a:off x="1935331" y="2056444"/>
            <a:ext cx="9294181" cy="4351338"/>
          </a:xfrm>
        </p:spPr>
        <p:txBody>
          <a:bodyPr/>
          <a:lstStyle/>
          <a:p>
            <a:pPr marL="0" indent="0">
              <a:buNone/>
            </a:pPr>
            <a:r>
              <a:rPr lang="en-US" dirty="0"/>
              <a:t> Big Broad Questions</a:t>
            </a:r>
          </a:p>
          <a:p>
            <a:pPr marL="0" indent="0">
              <a:buNone/>
            </a:pPr>
            <a:endParaRPr lang="en-US" dirty="0"/>
          </a:p>
          <a:p>
            <a:pPr marL="0" indent="0">
              <a:buNone/>
            </a:pPr>
            <a:endParaRPr lang="en-US" dirty="0"/>
          </a:p>
          <a:p>
            <a:pPr marL="0" indent="0">
              <a:buNone/>
            </a:pPr>
            <a:r>
              <a:rPr lang="en-US" dirty="0"/>
              <a:t>Overarching Questions</a:t>
            </a:r>
          </a:p>
          <a:p>
            <a:pPr marL="0" indent="0">
              <a:buNone/>
            </a:pPr>
            <a:endParaRPr lang="en-US" dirty="0"/>
          </a:p>
          <a:p>
            <a:pPr marL="0" indent="0">
              <a:buNone/>
            </a:pPr>
            <a:endParaRPr lang="en-US" dirty="0"/>
          </a:p>
          <a:p>
            <a:pPr marL="0" indent="0">
              <a:buNone/>
            </a:pPr>
            <a:r>
              <a:rPr lang="en-US" dirty="0"/>
              <a:t>   Sub-Questions</a:t>
            </a:r>
          </a:p>
        </p:txBody>
      </p:sp>
      <p:grpSp>
        <p:nvGrpSpPr>
          <p:cNvPr id="24" name="Group 23" descr="&quot;&quot;">
            <a:extLst>
              <a:ext uri="{FF2B5EF4-FFF2-40B4-BE49-F238E27FC236}">
                <a16:creationId xmlns:a16="http://schemas.microsoft.com/office/drawing/2014/main" id="{2D8DA5ED-27EC-1EA5-97D3-D58D48CE4B31}"/>
              </a:ext>
            </a:extLst>
          </p:cNvPr>
          <p:cNvGrpSpPr/>
          <p:nvPr/>
        </p:nvGrpSpPr>
        <p:grpSpPr>
          <a:xfrm>
            <a:off x="2760956" y="2556768"/>
            <a:ext cx="941033" cy="781236"/>
            <a:chOff x="1544715" y="2317071"/>
            <a:chExt cx="941033" cy="781236"/>
          </a:xfrm>
        </p:grpSpPr>
        <p:cxnSp>
          <p:nvCxnSpPr>
            <p:cNvPr id="5" name="Straight Connector 4">
              <a:extLst>
                <a:ext uri="{FF2B5EF4-FFF2-40B4-BE49-F238E27FC236}">
                  <a16:creationId xmlns:a16="http://schemas.microsoft.com/office/drawing/2014/main" id="{5FCE068A-C326-32D6-BEC0-6A22FC8F081C}"/>
                </a:ext>
              </a:extLst>
            </p:cNvPr>
            <p:cNvCxnSpPr>
              <a:cxnSpLocks/>
            </p:cNvCxnSpPr>
            <p:nvPr/>
          </p:nvCxnSpPr>
          <p:spPr>
            <a:xfrm flipH="1">
              <a:off x="1544715" y="2317071"/>
              <a:ext cx="452761" cy="7190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41725B-6742-07CB-EE8B-24AC36B10B4A}"/>
                </a:ext>
              </a:extLst>
            </p:cNvPr>
            <p:cNvCxnSpPr>
              <a:cxnSpLocks/>
            </p:cNvCxnSpPr>
            <p:nvPr/>
          </p:nvCxnSpPr>
          <p:spPr>
            <a:xfrm>
              <a:off x="2006353" y="2334828"/>
              <a:ext cx="0" cy="763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701E37-E1FA-783E-41D0-52BC97E2F9FC}"/>
                </a:ext>
              </a:extLst>
            </p:cNvPr>
            <p:cNvCxnSpPr>
              <a:cxnSpLocks/>
            </p:cNvCxnSpPr>
            <p:nvPr/>
          </p:nvCxnSpPr>
          <p:spPr>
            <a:xfrm>
              <a:off x="2024109" y="2334827"/>
              <a:ext cx="461639" cy="727969"/>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5" name="Group 24" descr="&quot;&quot;">
            <a:extLst>
              <a:ext uri="{FF2B5EF4-FFF2-40B4-BE49-F238E27FC236}">
                <a16:creationId xmlns:a16="http://schemas.microsoft.com/office/drawing/2014/main" id="{54DC4BB4-8983-3FA8-EB08-7B9AD794051D}"/>
              </a:ext>
            </a:extLst>
          </p:cNvPr>
          <p:cNvGrpSpPr/>
          <p:nvPr/>
        </p:nvGrpSpPr>
        <p:grpSpPr>
          <a:xfrm>
            <a:off x="2700291" y="3889899"/>
            <a:ext cx="941033" cy="781236"/>
            <a:chOff x="1544715" y="2317071"/>
            <a:chExt cx="941033" cy="781236"/>
          </a:xfrm>
        </p:grpSpPr>
        <p:cxnSp>
          <p:nvCxnSpPr>
            <p:cNvPr id="26" name="Straight Connector 25">
              <a:extLst>
                <a:ext uri="{FF2B5EF4-FFF2-40B4-BE49-F238E27FC236}">
                  <a16:creationId xmlns:a16="http://schemas.microsoft.com/office/drawing/2014/main" id="{917E12A6-0D81-F0C7-BB4D-35B1F107033D}"/>
                </a:ext>
              </a:extLst>
            </p:cNvPr>
            <p:cNvCxnSpPr>
              <a:cxnSpLocks/>
            </p:cNvCxnSpPr>
            <p:nvPr/>
          </p:nvCxnSpPr>
          <p:spPr>
            <a:xfrm flipH="1">
              <a:off x="1544715" y="2317071"/>
              <a:ext cx="452761" cy="7190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170C22-B8E1-49CD-7F6E-B92B507CAEA1}"/>
                </a:ext>
              </a:extLst>
            </p:cNvPr>
            <p:cNvCxnSpPr>
              <a:cxnSpLocks/>
            </p:cNvCxnSpPr>
            <p:nvPr/>
          </p:nvCxnSpPr>
          <p:spPr>
            <a:xfrm>
              <a:off x="2006353" y="2334828"/>
              <a:ext cx="0" cy="763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1F2C04-3173-83B8-03E9-39AC044F678D}"/>
                </a:ext>
              </a:extLst>
            </p:cNvPr>
            <p:cNvCxnSpPr>
              <a:cxnSpLocks/>
            </p:cNvCxnSpPr>
            <p:nvPr/>
          </p:nvCxnSpPr>
          <p:spPr>
            <a:xfrm>
              <a:off x="2024109" y="2334827"/>
              <a:ext cx="461639" cy="727969"/>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29" name="Picture 28" descr="Earth as seen from space">
            <a:extLst>
              <a:ext uri="{FF2B5EF4-FFF2-40B4-BE49-F238E27FC236}">
                <a16:creationId xmlns:a16="http://schemas.microsoft.com/office/drawing/2014/main" id="{6FAF77A2-C857-D9F0-93A4-BF317AA978B7}"/>
              </a:ext>
            </a:extLst>
          </p:cNvPr>
          <p:cNvPicPr>
            <a:picLocks noChangeAspect="1"/>
          </p:cNvPicPr>
          <p:nvPr/>
        </p:nvPicPr>
        <p:blipFill>
          <a:blip r:embed="rId3"/>
          <a:stretch>
            <a:fillRect/>
          </a:stretch>
        </p:blipFill>
        <p:spPr>
          <a:xfrm>
            <a:off x="6401112" y="1847959"/>
            <a:ext cx="1270899" cy="1161571"/>
          </a:xfrm>
          <a:prstGeom prst="rect">
            <a:avLst/>
          </a:prstGeom>
          <a:ln>
            <a:noFill/>
          </a:ln>
          <a:effectLst>
            <a:outerShdw blurRad="292100" dist="139700" dir="2700000" algn="tl" rotWithShape="0">
              <a:srgbClr val="333333">
                <a:alpha val="65000"/>
              </a:srgbClr>
            </a:outerShdw>
          </a:effectLst>
        </p:spPr>
      </p:pic>
      <p:pic>
        <p:nvPicPr>
          <p:cNvPr id="1026" name="Picture 2" descr="Free Forest Trees photo and picture">
            <a:extLst>
              <a:ext uri="{FF2B5EF4-FFF2-40B4-BE49-F238E27FC236}">
                <a16:creationId xmlns:a16="http://schemas.microsoft.com/office/drawing/2014/main" id="{433E5553-8572-CA95-48F4-BCBDE1F14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390" y="3320247"/>
            <a:ext cx="1479611" cy="110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Dandelion Plant photo and picture">
            <a:extLst>
              <a:ext uri="{FF2B5EF4-FFF2-40B4-BE49-F238E27FC236}">
                <a16:creationId xmlns:a16="http://schemas.microsoft.com/office/drawing/2014/main" id="{62997E12-6879-50F3-97C1-F6C970FD17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59"/>
          <a:stretch/>
        </p:blipFill>
        <p:spPr bwMode="auto">
          <a:xfrm>
            <a:off x="6294267" y="4734297"/>
            <a:ext cx="1473693" cy="1031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9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p:txBody>
          <a:bodyPr/>
          <a:lstStyle/>
          <a:p>
            <a:r>
              <a:rPr lang="en-US"/>
              <a:t>There are multiple ways to ask the same question</a:t>
            </a:r>
          </a:p>
        </p:txBody>
      </p:sp>
      <p:sp>
        <p:nvSpPr>
          <p:cNvPr id="3" name="Content Placeholder 2">
            <a:extLst>
              <a:ext uri="{FF2B5EF4-FFF2-40B4-BE49-F238E27FC236}">
                <a16:creationId xmlns:a16="http://schemas.microsoft.com/office/drawing/2014/main" id="{8743A81C-6B1D-0EAA-54F5-552E06F4737F}"/>
              </a:ext>
            </a:extLst>
          </p:cNvPr>
          <p:cNvSpPr>
            <a:spLocks noGrp="1"/>
          </p:cNvSpPr>
          <p:nvPr>
            <p:ph idx="1"/>
          </p:nvPr>
        </p:nvSpPr>
        <p:spPr>
          <a:xfrm>
            <a:off x="1012861" y="2144124"/>
            <a:ext cx="10515600" cy="4351338"/>
          </a:xfrm>
        </p:spPr>
        <p:txBody>
          <a:bodyPr/>
          <a:lstStyle/>
          <a:p>
            <a:pPr marL="457200" indent="-457200">
              <a:buFont typeface="+mj-lt"/>
              <a:buAutoNum type="arabicPeriod"/>
            </a:pPr>
            <a:r>
              <a:rPr lang="en-US"/>
              <a:t>Who receives preschool special education?</a:t>
            </a:r>
          </a:p>
          <a:p>
            <a:pPr marL="457200" indent="-457200">
              <a:buFont typeface="+mj-lt"/>
              <a:buAutoNum type="arabicPeriod"/>
            </a:pPr>
            <a:r>
              <a:rPr lang="en-US"/>
              <a:t>Are there differences by race/ethnicity in who receives preschool special education?</a:t>
            </a:r>
          </a:p>
          <a:p>
            <a:pPr marL="457200" indent="-457200">
              <a:buFont typeface="+mj-lt"/>
              <a:buAutoNum type="arabicPeriod"/>
            </a:pPr>
            <a:r>
              <a:rPr lang="en-US">
                <a:effectLst/>
              </a:rPr>
              <a:t>Are programs processes and procedures resulting in equal opportunity for receipt of preschool special education for children and families of all races and ethnicities?</a:t>
            </a:r>
          </a:p>
          <a:p>
            <a:endParaRPr lang="en-US"/>
          </a:p>
          <a:p>
            <a:pPr marL="0" indent="0">
              <a:buNone/>
            </a:pPr>
            <a:r>
              <a:rPr lang="en-US"/>
              <a:t>The exact same data tables answer all three questions</a:t>
            </a:r>
          </a:p>
        </p:txBody>
      </p:sp>
    </p:spTree>
    <p:extLst>
      <p:ext uri="{BB962C8B-B14F-4D97-AF65-F5344CB8AC3E}">
        <p14:creationId xmlns:p14="http://schemas.microsoft.com/office/powerpoint/2010/main" val="226075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p:txBody>
          <a:bodyPr/>
          <a:lstStyle/>
          <a:p>
            <a:r>
              <a:rPr lang="en-US"/>
              <a:t>Word overarching questions to focus on the program</a:t>
            </a:r>
          </a:p>
        </p:txBody>
      </p:sp>
      <p:sp>
        <p:nvSpPr>
          <p:cNvPr id="3" name="Content Placeholder 2">
            <a:extLst>
              <a:ext uri="{FF2B5EF4-FFF2-40B4-BE49-F238E27FC236}">
                <a16:creationId xmlns:a16="http://schemas.microsoft.com/office/drawing/2014/main" id="{8743A81C-6B1D-0EAA-54F5-552E06F4737F}"/>
              </a:ext>
            </a:extLst>
          </p:cNvPr>
          <p:cNvSpPr>
            <a:spLocks noGrp="1"/>
          </p:cNvSpPr>
          <p:nvPr>
            <p:ph idx="1"/>
          </p:nvPr>
        </p:nvSpPr>
        <p:spPr/>
        <p:txBody>
          <a:bodyPr/>
          <a:lstStyle/>
          <a:p>
            <a:r>
              <a:rPr lang="en-US"/>
              <a:t>“Neutral” questions leave the door open for biases to enter in at the data interpretation step.</a:t>
            </a:r>
          </a:p>
          <a:p>
            <a:r>
              <a:rPr lang="en-US"/>
              <a:t>Use question wording that focuses on the program and what it can control for the over-arching questions – program policies, procedure, activities</a:t>
            </a:r>
          </a:p>
          <a:p>
            <a:pPr lvl="1"/>
            <a:r>
              <a:rPr lang="en-US"/>
              <a:t>This is about program improvement, not blaming children or families</a:t>
            </a:r>
          </a:p>
          <a:p>
            <a:r>
              <a:rPr lang="en-US"/>
              <a:t>Alternate ways to write overarching questions:  </a:t>
            </a:r>
          </a:p>
          <a:p>
            <a:pPr lvl="1"/>
            <a:r>
              <a:rPr lang="en-US"/>
              <a:t>Do our child find processes result in inequitable access to preschool special education services?</a:t>
            </a:r>
          </a:p>
          <a:p>
            <a:pPr lvl="1"/>
            <a:r>
              <a:rPr lang="en-US"/>
              <a:t>Do our child find processes work equally well for all children and families?</a:t>
            </a:r>
          </a:p>
          <a:p>
            <a:endParaRPr lang="en-US"/>
          </a:p>
        </p:txBody>
      </p:sp>
    </p:spTree>
    <p:extLst>
      <p:ext uri="{BB962C8B-B14F-4D97-AF65-F5344CB8AC3E}">
        <p14:creationId xmlns:p14="http://schemas.microsoft.com/office/powerpoint/2010/main" val="221263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p:txBody>
          <a:bodyPr/>
          <a:lstStyle/>
          <a:p>
            <a:r>
              <a:rPr lang="en-US"/>
              <a:t>Categories of Critical Questions for Addressing Racial Equity</a:t>
            </a:r>
          </a:p>
        </p:txBody>
      </p:sp>
      <p:sp>
        <p:nvSpPr>
          <p:cNvPr id="3" name="Content Placeholder 2">
            <a:extLst>
              <a:ext uri="{FF2B5EF4-FFF2-40B4-BE49-F238E27FC236}">
                <a16:creationId xmlns:a16="http://schemas.microsoft.com/office/drawing/2014/main" id="{8743A81C-6B1D-0EAA-54F5-552E06F4737F}"/>
              </a:ext>
            </a:extLst>
          </p:cNvPr>
          <p:cNvSpPr>
            <a:spLocks noGrp="1"/>
          </p:cNvSpPr>
          <p:nvPr>
            <p:ph idx="1"/>
          </p:nvPr>
        </p:nvSpPr>
        <p:spPr/>
        <p:txBody>
          <a:bodyPr/>
          <a:lstStyle/>
          <a:p>
            <a:r>
              <a:rPr lang="en-US"/>
              <a:t>Child and family</a:t>
            </a:r>
          </a:p>
          <a:p>
            <a:r>
              <a:rPr lang="en-US"/>
              <a:t>Practitioner</a:t>
            </a:r>
          </a:p>
          <a:p>
            <a:r>
              <a:rPr lang="en-US"/>
              <a:t>Local Programs (LEAs)</a:t>
            </a:r>
          </a:p>
        </p:txBody>
      </p:sp>
    </p:spTree>
    <p:extLst>
      <p:ext uri="{BB962C8B-B14F-4D97-AF65-F5344CB8AC3E}">
        <p14:creationId xmlns:p14="http://schemas.microsoft.com/office/powerpoint/2010/main" val="137353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a:xfrm>
            <a:off x="544272" y="2365248"/>
            <a:ext cx="1686864" cy="2145792"/>
          </a:xfrm>
        </p:spPr>
        <p:txBody>
          <a:bodyPr>
            <a:normAutofit/>
          </a:bodyPr>
          <a:lstStyle/>
          <a:p>
            <a:r>
              <a:rPr lang="en-US" sz="4000" dirty="0"/>
              <a:t>Child and Family</a:t>
            </a:r>
          </a:p>
        </p:txBody>
      </p:sp>
      <p:graphicFrame>
        <p:nvGraphicFramePr>
          <p:cNvPr id="4" name="Table 4">
            <a:extLst>
              <a:ext uri="{FF2B5EF4-FFF2-40B4-BE49-F238E27FC236}">
                <a16:creationId xmlns:a16="http://schemas.microsoft.com/office/drawing/2014/main" id="{4D065272-251B-8EFF-60EB-93F2DBCE7F6B}"/>
              </a:ext>
            </a:extLst>
          </p:cNvPr>
          <p:cNvGraphicFramePr>
            <a:graphicFrameLocks noGrp="1"/>
          </p:cNvGraphicFramePr>
          <p:nvPr>
            <p:extLst>
              <p:ext uri="{D42A27DB-BD31-4B8C-83A1-F6EECF244321}">
                <p14:modId xmlns:p14="http://schemas.microsoft.com/office/powerpoint/2010/main" val="3069144269"/>
              </p:ext>
            </p:extLst>
          </p:nvPr>
        </p:nvGraphicFramePr>
        <p:xfrm>
          <a:off x="2255295" y="610033"/>
          <a:ext cx="9392433" cy="5369599"/>
        </p:xfrm>
        <a:graphic>
          <a:graphicData uri="http://schemas.openxmlformats.org/drawingml/2006/table">
            <a:tbl>
              <a:tblPr firstRow="1" bandRow="1">
                <a:tableStyleId>{5C22544A-7EE6-4342-B048-85BDC9FD1C3A}</a:tableStyleId>
              </a:tblPr>
              <a:tblGrid>
                <a:gridCol w="3647599">
                  <a:extLst>
                    <a:ext uri="{9D8B030D-6E8A-4147-A177-3AD203B41FA5}">
                      <a16:colId xmlns:a16="http://schemas.microsoft.com/office/drawing/2014/main" val="3865165835"/>
                    </a:ext>
                  </a:extLst>
                </a:gridCol>
                <a:gridCol w="5744834">
                  <a:extLst>
                    <a:ext uri="{9D8B030D-6E8A-4147-A177-3AD203B41FA5}">
                      <a16:colId xmlns:a16="http://schemas.microsoft.com/office/drawing/2014/main" val="1955942387"/>
                    </a:ext>
                  </a:extLst>
                </a:gridCol>
              </a:tblGrid>
              <a:tr h="330209">
                <a:tc>
                  <a:txBody>
                    <a:bodyPr/>
                    <a:lstStyle/>
                    <a:p>
                      <a:r>
                        <a:rPr lang="en-US" sz="2000" dirty="0"/>
                        <a:t>Topics</a:t>
                      </a:r>
                    </a:p>
                  </a:txBody>
                  <a:tcPr/>
                </a:tc>
                <a:tc>
                  <a:txBody>
                    <a:bodyPr/>
                    <a:lstStyle/>
                    <a:p>
                      <a:r>
                        <a:rPr lang="en-US" sz="2000"/>
                        <a:t>Examples of Sub-topics</a:t>
                      </a:r>
                    </a:p>
                  </a:txBody>
                  <a:tcPr/>
                </a:tc>
                <a:extLst>
                  <a:ext uri="{0D108BD9-81ED-4DB2-BD59-A6C34878D82A}">
                    <a16:rowId xmlns:a16="http://schemas.microsoft.com/office/drawing/2014/main" val="1322648013"/>
                  </a:ext>
                </a:extLst>
              </a:tr>
              <a:tr h="330209">
                <a:tc>
                  <a:txBody>
                    <a:bodyPr/>
                    <a:lstStyle/>
                    <a:p>
                      <a:r>
                        <a:rPr lang="en-US" sz="2000"/>
                        <a:t>Characteristics</a:t>
                      </a:r>
                    </a:p>
                  </a:txBody>
                  <a:tcPr/>
                </a:tc>
                <a:tc>
                  <a:txBody>
                    <a:bodyPr/>
                    <a:lstStyle/>
                    <a:p>
                      <a:r>
                        <a:rPr lang="en-US" sz="2000"/>
                        <a:t>demographics, disability</a:t>
                      </a:r>
                    </a:p>
                  </a:txBody>
                  <a:tcPr/>
                </a:tc>
                <a:extLst>
                  <a:ext uri="{0D108BD9-81ED-4DB2-BD59-A6C34878D82A}">
                    <a16:rowId xmlns:a16="http://schemas.microsoft.com/office/drawing/2014/main" val="657354020"/>
                  </a:ext>
                </a:extLst>
              </a:tr>
              <a:tr h="1600246">
                <a:tc>
                  <a:txBody>
                    <a:bodyPr/>
                    <a:lstStyle/>
                    <a:p>
                      <a:r>
                        <a:rPr lang="en-US" sz="2000"/>
                        <a:t>IDEA services and setting</a:t>
                      </a:r>
                    </a:p>
                    <a:p>
                      <a:r>
                        <a:rPr lang="en-US" sz="2000"/>
                        <a:t>--Services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--Entry and exit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--Setting</a:t>
                      </a:r>
                    </a:p>
                  </a:txBody>
                  <a:tcPr/>
                </a:tc>
                <a:tc>
                  <a:txBody>
                    <a:bodyPr/>
                    <a:lstStyle/>
                    <a:p>
                      <a:endParaRPr lang="en-US" sz="2000"/>
                    </a:p>
                    <a:p>
                      <a:r>
                        <a:rPr lang="en-US" sz="2000"/>
                        <a:t>--planned and received, type, amount, duration,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--referral sources, complete evaluation, found eligible, time between milestones, length of time in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--Type of setting, quality</a:t>
                      </a:r>
                    </a:p>
                  </a:txBody>
                  <a:tcPr/>
                </a:tc>
                <a:extLst>
                  <a:ext uri="{0D108BD9-81ED-4DB2-BD59-A6C34878D82A}">
                    <a16:rowId xmlns:a16="http://schemas.microsoft.com/office/drawing/2014/main" val="3079877968"/>
                  </a:ext>
                </a:extLst>
              </a:tr>
              <a:tr h="1104841">
                <a:tc>
                  <a:txBody>
                    <a:bodyPr/>
                    <a:lstStyle/>
                    <a:p>
                      <a:r>
                        <a:rPr lang="en-US" sz="2000"/>
                        <a:t>Non-IDEA programs and services</a:t>
                      </a:r>
                    </a:p>
                    <a:p>
                      <a:r>
                        <a:rPr lang="en-US" sz="2000"/>
                        <a:t>--General early care and education programs</a:t>
                      </a:r>
                    </a:p>
                    <a:p>
                      <a:r>
                        <a:rPr lang="en-US" sz="2000"/>
                        <a:t>--Public benefits</a:t>
                      </a:r>
                    </a:p>
                  </a:txBody>
                  <a:tcPr/>
                </a:tc>
                <a:tc>
                  <a:txBody>
                    <a:bodyPr/>
                    <a:lstStyle/>
                    <a:p>
                      <a:endParaRPr lang="en-US" sz="2000"/>
                    </a:p>
                    <a:p>
                      <a:r>
                        <a:rPr lang="en-US" sz="2000"/>
                        <a:t>--Use of, quality</a:t>
                      </a:r>
                    </a:p>
                    <a:p>
                      <a:endParaRPr lang="en-US" sz="2000"/>
                    </a:p>
                    <a:p>
                      <a:r>
                        <a:rPr lang="en-US" sz="2000"/>
                        <a:t>--Insurance, nutrition</a:t>
                      </a:r>
                    </a:p>
                  </a:txBody>
                  <a:tcPr/>
                </a:tc>
                <a:extLst>
                  <a:ext uri="{0D108BD9-81ED-4DB2-BD59-A6C34878D82A}">
                    <a16:rowId xmlns:a16="http://schemas.microsoft.com/office/drawing/2014/main" val="2977593636"/>
                  </a:ext>
                </a:extLst>
              </a:tr>
              <a:tr h="1346239">
                <a:tc>
                  <a:txBody>
                    <a:bodyPr/>
                    <a:lstStyle/>
                    <a:p>
                      <a:r>
                        <a:rPr lang="en-US" sz="2000"/>
                        <a:t>Child and Family Outcomes</a:t>
                      </a:r>
                    </a:p>
                    <a:p>
                      <a:r>
                        <a:rPr lang="en-US" sz="2000"/>
                        <a:t>--During and at exit from program</a:t>
                      </a:r>
                    </a:p>
                    <a:p>
                      <a:r>
                        <a:rPr lang="en-US" sz="2000"/>
                        <a:t>--Long term outcomes</a:t>
                      </a:r>
                    </a:p>
                  </a:txBody>
                  <a:tcPr/>
                </a:tc>
                <a:tc>
                  <a:txBody>
                    <a:bodyPr/>
                    <a:lstStyle/>
                    <a:p>
                      <a:endParaRPr lang="en-US" sz="2000" dirty="0"/>
                    </a:p>
                    <a:p>
                      <a:endParaRPr lang="en-US" sz="2000" dirty="0"/>
                    </a:p>
                    <a:p>
                      <a:r>
                        <a:rPr lang="en-US" sz="2000" dirty="0"/>
                        <a:t>--subsequent receipt of special education, achievement</a:t>
                      </a:r>
                    </a:p>
                  </a:txBody>
                  <a:tcPr/>
                </a:tc>
                <a:extLst>
                  <a:ext uri="{0D108BD9-81ED-4DB2-BD59-A6C34878D82A}">
                    <a16:rowId xmlns:a16="http://schemas.microsoft.com/office/drawing/2014/main" val="2958554890"/>
                  </a:ext>
                </a:extLst>
              </a:tr>
            </a:tbl>
          </a:graphicData>
        </a:graphic>
      </p:graphicFrame>
    </p:spTree>
    <p:extLst>
      <p:ext uri="{BB962C8B-B14F-4D97-AF65-F5344CB8AC3E}">
        <p14:creationId xmlns:p14="http://schemas.microsoft.com/office/powerpoint/2010/main" val="183897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a:xfrm>
            <a:off x="887187" y="2190433"/>
            <a:ext cx="3932237" cy="1233804"/>
          </a:xfrm>
        </p:spPr>
        <p:txBody>
          <a:bodyPr>
            <a:normAutofit/>
          </a:bodyPr>
          <a:lstStyle/>
          <a:p>
            <a:r>
              <a:rPr lang="en-US" sz="4000" dirty="0"/>
              <a:t>Practitioner</a:t>
            </a:r>
          </a:p>
        </p:txBody>
      </p:sp>
      <p:graphicFrame>
        <p:nvGraphicFramePr>
          <p:cNvPr id="4" name="Table 4">
            <a:extLst>
              <a:ext uri="{FF2B5EF4-FFF2-40B4-BE49-F238E27FC236}">
                <a16:creationId xmlns:a16="http://schemas.microsoft.com/office/drawing/2014/main" id="{4D065272-251B-8EFF-60EB-93F2DBCE7F6B}"/>
              </a:ext>
            </a:extLst>
          </p:cNvPr>
          <p:cNvGraphicFramePr>
            <a:graphicFrameLocks noGrp="1"/>
          </p:cNvGraphicFramePr>
          <p:nvPr>
            <p:extLst>
              <p:ext uri="{D42A27DB-BD31-4B8C-83A1-F6EECF244321}">
                <p14:modId xmlns:p14="http://schemas.microsoft.com/office/powerpoint/2010/main" val="1152815809"/>
              </p:ext>
            </p:extLst>
          </p:nvPr>
        </p:nvGraphicFramePr>
        <p:xfrm>
          <a:off x="4051808" y="1615440"/>
          <a:ext cx="6967953" cy="3627120"/>
        </p:xfrm>
        <a:graphic>
          <a:graphicData uri="http://schemas.openxmlformats.org/drawingml/2006/table">
            <a:tbl>
              <a:tblPr firstRow="1" bandRow="1">
                <a:tableStyleId>{5C22544A-7EE6-4342-B048-85BDC9FD1C3A}</a:tableStyleId>
              </a:tblPr>
              <a:tblGrid>
                <a:gridCol w="3602182">
                  <a:extLst>
                    <a:ext uri="{9D8B030D-6E8A-4147-A177-3AD203B41FA5}">
                      <a16:colId xmlns:a16="http://schemas.microsoft.com/office/drawing/2014/main" val="3865165835"/>
                    </a:ext>
                  </a:extLst>
                </a:gridCol>
                <a:gridCol w="3365771">
                  <a:extLst>
                    <a:ext uri="{9D8B030D-6E8A-4147-A177-3AD203B41FA5}">
                      <a16:colId xmlns:a16="http://schemas.microsoft.com/office/drawing/2014/main" val="1955942387"/>
                    </a:ext>
                  </a:extLst>
                </a:gridCol>
              </a:tblGrid>
              <a:tr h="0">
                <a:tc>
                  <a:txBody>
                    <a:bodyPr/>
                    <a:lstStyle/>
                    <a:p>
                      <a:r>
                        <a:rPr lang="en-US" sz="2000"/>
                        <a:t>Topics</a:t>
                      </a:r>
                    </a:p>
                  </a:txBody>
                  <a:tcPr/>
                </a:tc>
                <a:tc>
                  <a:txBody>
                    <a:bodyPr/>
                    <a:lstStyle/>
                    <a:p>
                      <a:r>
                        <a:rPr lang="en-US" sz="2000"/>
                        <a:t>Examples of Sub-topics</a:t>
                      </a:r>
                    </a:p>
                  </a:txBody>
                  <a:tcPr/>
                </a:tc>
                <a:extLst>
                  <a:ext uri="{0D108BD9-81ED-4DB2-BD59-A6C34878D82A}">
                    <a16:rowId xmlns:a16="http://schemas.microsoft.com/office/drawing/2014/main" val="1322648013"/>
                  </a:ext>
                </a:extLst>
              </a:tr>
              <a:tr h="370840">
                <a:tc>
                  <a:txBody>
                    <a:bodyPr/>
                    <a:lstStyle/>
                    <a:p>
                      <a:r>
                        <a:rPr lang="en-US" sz="2000"/>
                        <a:t>Diverse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--Racial/ethnic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--Professional development</a:t>
                      </a:r>
                    </a:p>
                    <a:p>
                      <a:endParaRPr lang="en-US" sz="2000"/>
                    </a:p>
                  </a:txBody>
                  <a:tcPr/>
                </a:tc>
                <a:tc>
                  <a:txBody>
                    <a:bodyPr/>
                    <a:lstStyle/>
                    <a:p>
                      <a:r>
                        <a:rPr lang="en-US" sz="2000"/>
                        <a:t>Racial/ethnic characteristics overall, compared to children served, change over time</a:t>
                      </a:r>
                    </a:p>
                  </a:txBody>
                  <a:tcPr/>
                </a:tc>
                <a:extLst>
                  <a:ext uri="{0D108BD9-81ED-4DB2-BD59-A6C34878D82A}">
                    <a16:rowId xmlns:a16="http://schemas.microsoft.com/office/drawing/2014/main" val="6573540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Working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--Wages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r>
                        <a:rPr lang="en-US" sz="2000"/>
                        <a:t>Turnover overall by race/ethnicity, turnover within roles by race/ethnicity</a:t>
                      </a:r>
                    </a:p>
                  </a:txBody>
                  <a:tcPr/>
                </a:tc>
                <a:extLst>
                  <a:ext uri="{0D108BD9-81ED-4DB2-BD59-A6C34878D82A}">
                    <a16:rowId xmlns:a16="http://schemas.microsoft.com/office/drawing/2014/main" val="3079877968"/>
                  </a:ext>
                </a:extLst>
              </a:tr>
            </a:tbl>
          </a:graphicData>
        </a:graphic>
      </p:graphicFrame>
    </p:spTree>
    <p:extLst>
      <p:ext uri="{BB962C8B-B14F-4D97-AF65-F5344CB8AC3E}">
        <p14:creationId xmlns:p14="http://schemas.microsoft.com/office/powerpoint/2010/main" val="357011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3C69-8E37-43C0-EB3E-24EE31E1996A}"/>
              </a:ext>
            </a:extLst>
          </p:cNvPr>
          <p:cNvSpPr>
            <a:spLocks noGrp="1"/>
          </p:cNvSpPr>
          <p:nvPr>
            <p:ph type="title"/>
          </p:nvPr>
        </p:nvSpPr>
        <p:spPr>
          <a:xfrm>
            <a:off x="656908" y="2212249"/>
            <a:ext cx="3932237" cy="1233804"/>
          </a:xfrm>
        </p:spPr>
        <p:txBody>
          <a:bodyPr>
            <a:normAutofit/>
          </a:bodyPr>
          <a:lstStyle/>
          <a:p>
            <a:r>
              <a:rPr lang="en-US" sz="4000" dirty="0"/>
              <a:t>LEA </a:t>
            </a:r>
          </a:p>
        </p:txBody>
      </p:sp>
      <p:graphicFrame>
        <p:nvGraphicFramePr>
          <p:cNvPr id="4" name="Table 4">
            <a:extLst>
              <a:ext uri="{FF2B5EF4-FFF2-40B4-BE49-F238E27FC236}">
                <a16:creationId xmlns:a16="http://schemas.microsoft.com/office/drawing/2014/main" id="{4D065272-251B-8EFF-60EB-93F2DBCE7F6B}"/>
              </a:ext>
            </a:extLst>
          </p:cNvPr>
          <p:cNvGraphicFramePr>
            <a:graphicFrameLocks noGrp="1"/>
          </p:cNvGraphicFramePr>
          <p:nvPr>
            <p:extLst>
              <p:ext uri="{D42A27DB-BD31-4B8C-83A1-F6EECF244321}">
                <p14:modId xmlns:p14="http://schemas.microsoft.com/office/powerpoint/2010/main" val="973009515"/>
              </p:ext>
            </p:extLst>
          </p:nvPr>
        </p:nvGraphicFramePr>
        <p:xfrm>
          <a:off x="2420507" y="977173"/>
          <a:ext cx="8703810" cy="4937760"/>
        </p:xfrm>
        <a:graphic>
          <a:graphicData uri="http://schemas.openxmlformats.org/drawingml/2006/table">
            <a:tbl>
              <a:tblPr firstRow="1" bandRow="1">
                <a:tableStyleId>{5C22544A-7EE6-4342-B048-85BDC9FD1C3A}</a:tableStyleId>
              </a:tblPr>
              <a:tblGrid>
                <a:gridCol w="5125602">
                  <a:extLst>
                    <a:ext uri="{9D8B030D-6E8A-4147-A177-3AD203B41FA5}">
                      <a16:colId xmlns:a16="http://schemas.microsoft.com/office/drawing/2014/main" val="3865165835"/>
                    </a:ext>
                  </a:extLst>
                </a:gridCol>
                <a:gridCol w="3578208">
                  <a:extLst>
                    <a:ext uri="{9D8B030D-6E8A-4147-A177-3AD203B41FA5}">
                      <a16:colId xmlns:a16="http://schemas.microsoft.com/office/drawing/2014/main" val="1955942387"/>
                    </a:ext>
                  </a:extLst>
                </a:gridCol>
              </a:tblGrid>
              <a:tr h="0">
                <a:tc>
                  <a:txBody>
                    <a:bodyPr/>
                    <a:lstStyle/>
                    <a:p>
                      <a:r>
                        <a:rPr lang="en-US" sz="2000"/>
                        <a:t>Topics</a:t>
                      </a:r>
                    </a:p>
                  </a:txBody>
                  <a:tcPr/>
                </a:tc>
                <a:tc>
                  <a:txBody>
                    <a:bodyPr/>
                    <a:lstStyle/>
                    <a:p>
                      <a:r>
                        <a:rPr lang="en-US" sz="2000"/>
                        <a:t>Examples of Sub-topics</a:t>
                      </a:r>
                    </a:p>
                  </a:txBody>
                  <a:tcPr/>
                </a:tc>
                <a:extLst>
                  <a:ext uri="{0D108BD9-81ED-4DB2-BD59-A6C34878D82A}">
                    <a16:rowId xmlns:a16="http://schemas.microsoft.com/office/drawing/2014/main" val="1322648013"/>
                  </a:ext>
                </a:extLst>
              </a:tr>
              <a:tr h="370840">
                <a:tc>
                  <a:txBody>
                    <a:bodyPr/>
                    <a:lstStyle/>
                    <a:p>
                      <a:r>
                        <a:rPr lang="en-US" sz="2000"/>
                        <a:t>Characteristics and Features</a:t>
                      </a:r>
                    </a:p>
                    <a:p>
                      <a:r>
                        <a:rPr lang="en-US" sz="2000"/>
                        <a:t>--Differences between LEAs serving higher and lower percentages of children from historically underserved racial and ethnic groups?</a:t>
                      </a:r>
                    </a:p>
                    <a:p>
                      <a:endParaRPr lang="en-US" sz="2000"/>
                    </a:p>
                  </a:txBody>
                  <a:tcPr/>
                </a:tc>
                <a:tc>
                  <a:txBody>
                    <a:bodyPr/>
                    <a:lstStyle/>
                    <a:p>
                      <a:endParaRPr lang="en-US" sz="2000"/>
                    </a:p>
                    <a:p>
                      <a:r>
                        <a:rPr lang="en-US" sz="2000"/>
                        <a:t>--number and percent of children served</a:t>
                      </a:r>
                    </a:p>
                    <a:p>
                      <a:r>
                        <a:rPr lang="en-US" sz="2000"/>
                        <a:t>--number of practitioners</a:t>
                      </a:r>
                    </a:p>
                    <a:p>
                      <a:r>
                        <a:rPr lang="en-US" sz="2000"/>
                        <a:t>--practitioner to child ratio</a:t>
                      </a:r>
                    </a:p>
                    <a:p>
                      <a:r>
                        <a:rPr lang="en-US" sz="2000"/>
                        <a:t>--average funding per child</a:t>
                      </a:r>
                    </a:p>
                  </a:txBody>
                  <a:tcPr/>
                </a:tc>
                <a:extLst>
                  <a:ext uri="{0D108BD9-81ED-4DB2-BD59-A6C34878D82A}">
                    <a16:rowId xmlns:a16="http://schemas.microsoft.com/office/drawing/2014/main" val="657354020"/>
                  </a:ext>
                </a:extLst>
              </a:tr>
              <a:tr h="370840">
                <a:tc>
                  <a:txBody>
                    <a:bodyPr/>
                    <a:lstStyle/>
                    <a:p>
                      <a:r>
                        <a:rPr lang="en-US" sz="2000"/>
                        <a:t>Performance</a:t>
                      </a:r>
                    </a:p>
                    <a:p>
                      <a:r>
                        <a:rPr lang="en-US" sz="2000"/>
                        <a:t>--Child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endParaRPr lang="en-US" sz="2000"/>
                    </a:p>
                    <a:p>
                      <a:r>
                        <a:rPr lang="en-US" sz="2000"/>
                        <a:t>--% of children showing greater than expected growth </a:t>
                      </a:r>
                    </a:p>
                  </a:txBody>
                  <a:tcPr/>
                </a:tc>
                <a:extLst>
                  <a:ext uri="{0D108BD9-81ED-4DB2-BD59-A6C34878D82A}">
                    <a16:rowId xmlns:a16="http://schemas.microsoft.com/office/drawing/2014/main" val="3079877968"/>
                  </a:ext>
                </a:extLst>
              </a:tr>
              <a:tr h="370840">
                <a:tc>
                  <a:txBody>
                    <a:bodyPr/>
                    <a:lstStyle/>
                    <a:p>
                      <a:r>
                        <a:rPr lang="en-US" sz="2000"/>
                        <a:t>Funding and Expenditures</a:t>
                      </a:r>
                    </a:p>
                    <a:p>
                      <a:r>
                        <a:rPr lang="en-US" sz="2000"/>
                        <a:t>--Funding stream</a:t>
                      </a:r>
                    </a:p>
                    <a:p>
                      <a:r>
                        <a:rPr lang="en-US" sz="2000"/>
                        <a:t>--Cost per child</a:t>
                      </a:r>
                    </a:p>
                    <a:p>
                      <a:r>
                        <a:rPr lang="en-US" sz="2000"/>
                        <a:t>--Full cost for IDEA services</a:t>
                      </a:r>
                    </a:p>
                    <a:p>
                      <a:r>
                        <a:rPr lang="en-US" sz="2000"/>
                        <a:t>--Revenue gap </a:t>
                      </a:r>
                    </a:p>
                  </a:txBody>
                  <a:tcPr/>
                </a:tc>
                <a:tc>
                  <a:txBody>
                    <a:bodyPr/>
                    <a:lstStyle/>
                    <a:p>
                      <a:endParaRPr lang="en-US" sz="2000"/>
                    </a:p>
                    <a:p>
                      <a:endParaRPr lang="en-US" sz="2000"/>
                    </a:p>
                    <a:p>
                      <a:endParaRPr lang="en-US" sz="2000"/>
                    </a:p>
                    <a:p>
                      <a:endParaRPr lang="en-US" sz="2000"/>
                    </a:p>
                  </a:txBody>
                  <a:tcPr/>
                </a:tc>
                <a:extLst>
                  <a:ext uri="{0D108BD9-81ED-4DB2-BD59-A6C34878D82A}">
                    <a16:rowId xmlns:a16="http://schemas.microsoft.com/office/drawing/2014/main" val="2977593636"/>
                  </a:ext>
                </a:extLst>
              </a:tr>
            </a:tbl>
          </a:graphicData>
        </a:graphic>
      </p:graphicFrame>
      <p:sp>
        <p:nvSpPr>
          <p:cNvPr id="5" name="Content Placeholder 4">
            <a:extLst>
              <a:ext uri="{FF2B5EF4-FFF2-40B4-BE49-F238E27FC236}">
                <a16:creationId xmlns:a16="http://schemas.microsoft.com/office/drawing/2014/main" id="{3250B09B-2099-7933-E381-7F313DED1C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7772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4AF4-F9A0-5870-7C9E-362551107238}"/>
              </a:ext>
            </a:extLst>
          </p:cNvPr>
          <p:cNvSpPr>
            <a:spLocks noGrp="1"/>
          </p:cNvSpPr>
          <p:nvPr>
            <p:ph type="title"/>
          </p:nvPr>
        </p:nvSpPr>
        <p:spPr/>
        <p:txBody>
          <a:bodyPr/>
          <a:lstStyle/>
          <a:p>
            <a:r>
              <a:rPr lang="en-US" dirty="0"/>
              <a:t>Difference and Disparity</a:t>
            </a:r>
          </a:p>
        </p:txBody>
      </p:sp>
      <p:graphicFrame>
        <p:nvGraphicFramePr>
          <p:cNvPr id="4" name="Content Placeholder 3" descr="Definition of difference- a point or way in which people or things are not the same. Definition of disparity- a difference in level or treatment, especially one that is seen as unfair.">
            <a:extLst>
              <a:ext uri="{FF2B5EF4-FFF2-40B4-BE49-F238E27FC236}">
                <a16:creationId xmlns:a16="http://schemas.microsoft.com/office/drawing/2014/main" id="{89E28251-9073-BCF4-6C8D-7E66D1CC9D2E}"/>
              </a:ext>
            </a:extLst>
          </p:cNvPr>
          <p:cNvGraphicFramePr>
            <a:graphicFrameLocks noGrp="1"/>
          </p:cNvGraphicFramePr>
          <p:nvPr>
            <p:ph idx="1"/>
            <p:extLst>
              <p:ext uri="{D42A27DB-BD31-4B8C-83A1-F6EECF244321}">
                <p14:modId xmlns:p14="http://schemas.microsoft.com/office/powerpoint/2010/main" val="1584406185"/>
              </p:ext>
            </p:extLst>
          </p:nvPr>
        </p:nvGraphicFramePr>
        <p:xfrm>
          <a:off x="434108" y="1810327"/>
          <a:ext cx="10319328" cy="421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A08906-0C03-E15F-EE6D-F1976CE144FC}"/>
              </a:ext>
            </a:extLst>
          </p:cNvPr>
          <p:cNvSpPr txBox="1"/>
          <p:nvPr/>
        </p:nvSpPr>
        <p:spPr>
          <a:xfrm>
            <a:off x="1838037" y="2373747"/>
            <a:ext cx="2484582" cy="707886"/>
          </a:xfrm>
          <a:prstGeom prst="rect">
            <a:avLst/>
          </a:prstGeom>
          <a:solidFill>
            <a:schemeClr val="accent1">
              <a:lumMod val="40000"/>
              <a:lumOff val="60000"/>
            </a:schemeClr>
          </a:solidFill>
        </p:spPr>
        <p:txBody>
          <a:bodyPr wrap="square" rtlCol="0">
            <a:spAutoFit/>
          </a:bodyPr>
          <a:lstStyle/>
          <a:p>
            <a:r>
              <a:rPr lang="en-US" sz="4000">
                <a:solidFill>
                  <a:schemeClr val="accent1">
                    <a:lumMod val="75000"/>
                  </a:schemeClr>
                </a:solidFill>
              </a:rPr>
              <a:t>Difference</a:t>
            </a:r>
          </a:p>
        </p:txBody>
      </p:sp>
      <p:sp>
        <p:nvSpPr>
          <p:cNvPr id="6" name="TextBox 5">
            <a:extLst>
              <a:ext uri="{FF2B5EF4-FFF2-40B4-BE49-F238E27FC236}">
                <a16:creationId xmlns:a16="http://schemas.microsoft.com/office/drawing/2014/main" id="{2DD22438-CB6E-1B79-A79A-EAADE23F1163}"/>
              </a:ext>
            </a:extLst>
          </p:cNvPr>
          <p:cNvSpPr txBox="1"/>
          <p:nvPr/>
        </p:nvSpPr>
        <p:spPr>
          <a:xfrm>
            <a:off x="1939635" y="4747492"/>
            <a:ext cx="2244438" cy="707886"/>
          </a:xfrm>
          <a:prstGeom prst="rect">
            <a:avLst/>
          </a:prstGeom>
          <a:solidFill>
            <a:schemeClr val="accent1">
              <a:lumMod val="40000"/>
              <a:lumOff val="60000"/>
            </a:schemeClr>
          </a:solidFill>
        </p:spPr>
        <p:txBody>
          <a:bodyPr wrap="square" rtlCol="0">
            <a:spAutoFit/>
          </a:bodyPr>
          <a:lstStyle/>
          <a:p>
            <a:r>
              <a:rPr lang="en-US" sz="4000">
                <a:solidFill>
                  <a:schemeClr val="accent1">
                    <a:lumMod val="75000"/>
                  </a:schemeClr>
                </a:solidFill>
              </a:rPr>
              <a:t>Disparity</a:t>
            </a:r>
          </a:p>
        </p:txBody>
      </p:sp>
    </p:spTree>
    <p:extLst>
      <p:ext uri="{BB962C8B-B14F-4D97-AF65-F5344CB8AC3E}">
        <p14:creationId xmlns:p14="http://schemas.microsoft.com/office/powerpoint/2010/main" val="123012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AEAD50-2B03-EF13-5BDC-C6CF61AAB50A}"/>
              </a:ext>
            </a:extLst>
          </p:cNvPr>
          <p:cNvSpPr>
            <a:spLocks noGrp="1"/>
          </p:cNvSpPr>
          <p:nvPr>
            <p:ph type="title"/>
          </p:nvPr>
        </p:nvSpPr>
        <p:spPr/>
        <p:txBody>
          <a:bodyPr/>
          <a:lstStyle/>
          <a:p>
            <a:r>
              <a:rPr lang="en-US"/>
              <a:t>When is a difference a disparity?</a:t>
            </a:r>
          </a:p>
        </p:txBody>
      </p:sp>
      <p:sp>
        <p:nvSpPr>
          <p:cNvPr id="5" name="Content Placeholder 4">
            <a:extLst>
              <a:ext uri="{FF2B5EF4-FFF2-40B4-BE49-F238E27FC236}">
                <a16:creationId xmlns:a16="http://schemas.microsoft.com/office/drawing/2014/main" id="{A1987BFF-A56A-ED9B-8F42-5ECB36C066F6}"/>
              </a:ext>
            </a:extLst>
          </p:cNvPr>
          <p:cNvSpPr>
            <a:spLocks noGrp="1"/>
          </p:cNvSpPr>
          <p:nvPr>
            <p:ph idx="1"/>
          </p:nvPr>
        </p:nvSpPr>
        <p:spPr/>
        <p:txBody>
          <a:bodyPr/>
          <a:lstStyle/>
          <a:p>
            <a:r>
              <a:rPr lang="en-US"/>
              <a:t>Some questions are about differences.  </a:t>
            </a:r>
          </a:p>
          <a:p>
            <a:r>
              <a:rPr lang="en-US"/>
              <a:t>Some lend themselves better than others to identifying disparities.  Some require more data to determine a disparity.</a:t>
            </a:r>
          </a:p>
          <a:p>
            <a:r>
              <a:rPr lang="en-US"/>
              <a:t>Nearly all questions will require more questioning and more data to understand why there is disparity – and understanding the root cause is critical to designing effective solutions.</a:t>
            </a:r>
          </a:p>
          <a:p>
            <a:r>
              <a:rPr lang="en-US"/>
              <a:t>A difference does not automatically mean a disparity.  It is disparities that need to be identified and addressed.</a:t>
            </a:r>
          </a:p>
          <a:p>
            <a:r>
              <a:rPr lang="en-US"/>
              <a:t>Sometimes numbers that are not different could indicate a “disparity.”</a:t>
            </a:r>
          </a:p>
        </p:txBody>
      </p:sp>
    </p:spTree>
    <p:extLst>
      <p:ext uri="{BB962C8B-B14F-4D97-AF65-F5344CB8AC3E}">
        <p14:creationId xmlns:p14="http://schemas.microsoft.com/office/powerpoint/2010/main" val="405599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49F0-61DB-95A1-D97F-B960C39125E1}"/>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881D1047-F72F-FD79-C831-D72EB0AC3CFF}"/>
              </a:ext>
            </a:extLst>
          </p:cNvPr>
          <p:cNvSpPr>
            <a:spLocks noGrp="1"/>
          </p:cNvSpPr>
          <p:nvPr>
            <p:ph idx="1"/>
          </p:nvPr>
        </p:nvSpPr>
        <p:spPr/>
        <p:txBody>
          <a:bodyPr/>
          <a:lstStyle/>
          <a:p>
            <a:r>
              <a:rPr lang="en-US"/>
              <a:t>Poll Questions</a:t>
            </a:r>
          </a:p>
        </p:txBody>
      </p:sp>
    </p:spTree>
    <p:extLst>
      <p:ext uri="{BB962C8B-B14F-4D97-AF65-F5344CB8AC3E}">
        <p14:creationId xmlns:p14="http://schemas.microsoft.com/office/powerpoint/2010/main" val="290314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99ABA-1B39-35E1-E89A-3D17286BE4C5}"/>
              </a:ext>
            </a:extLst>
          </p:cNvPr>
          <p:cNvSpPr>
            <a:spLocks noGrp="1"/>
          </p:cNvSpPr>
          <p:nvPr>
            <p:ph type="title" idx="4294967295"/>
          </p:nvPr>
        </p:nvSpPr>
        <p:spPr>
          <a:xfrm>
            <a:off x="838200" y="2854325"/>
            <a:ext cx="10515600" cy="3322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How many 3 to 5-year-old Black or African American children received IDEA early childhood services in each state FFY 2021?</a:t>
            </a:r>
          </a:p>
        </p:txBody>
      </p:sp>
    </p:spTree>
    <p:extLst>
      <p:ext uri="{BB962C8B-B14F-4D97-AF65-F5344CB8AC3E}">
        <p14:creationId xmlns:p14="http://schemas.microsoft.com/office/powerpoint/2010/main" val="288370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B2F-4CFE-4DD0-D190-B43815F298F0}"/>
              </a:ext>
            </a:extLst>
          </p:cNvPr>
          <p:cNvSpPr>
            <a:spLocks noGrp="1"/>
          </p:cNvSpPr>
          <p:nvPr>
            <p:ph type="title"/>
          </p:nvPr>
        </p:nvSpPr>
        <p:spPr/>
        <p:txBody>
          <a:bodyPr/>
          <a:lstStyle/>
          <a:p>
            <a:r>
              <a:rPr lang="en-US" dirty="0"/>
              <a:t>Difference or disparity?</a:t>
            </a:r>
          </a:p>
        </p:txBody>
      </p:sp>
      <p:graphicFrame>
        <p:nvGraphicFramePr>
          <p:cNvPr id="4" name="Content Placeholder 3" descr="bar chart of number of 3 to 5 years old black or african american children in IDEA early childhood programs in US by state for 2021-22. Numbers range from 0 to 4500+ with no identifying state information.">
            <a:extLst>
              <a:ext uri="{FF2B5EF4-FFF2-40B4-BE49-F238E27FC236}">
                <a16:creationId xmlns:a16="http://schemas.microsoft.com/office/drawing/2014/main" id="{37502AD4-6B43-A26A-5B53-FC2717D26070}"/>
              </a:ext>
            </a:extLst>
          </p:cNvPr>
          <p:cNvGraphicFramePr>
            <a:graphicFrameLocks noGrp="1"/>
          </p:cNvGraphicFramePr>
          <p:nvPr>
            <p:ph idx="1"/>
            <p:extLst>
              <p:ext uri="{D42A27DB-BD31-4B8C-83A1-F6EECF244321}">
                <p14:modId xmlns:p14="http://schemas.microsoft.com/office/powerpoint/2010/main" val="21271248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FAF45B2-8040-E0FB-362C-C954EC57C5D7}"/>
              </a:ext>
            </a:extLst>
          </p:cNvPr>
          <p:cNvSpPr txBox="1"/>
          <p:nvPr/>
        </p:nvSpPr>
        <p:spPr>
          <a:xfrm>
            <a:off x="2201332" y="6310489"/>
            <a:ext cx="4131734" cy="338554"/>
          </a:xfrm>
          <a:prstGeom prst="rect">
            <a:avLst/>
          </a:prstGeom>
          <a:noFill/>
        </p:spPr>
        <p:txBody>
          <a:bodyPr wrap="square" rtlCol="0">
            <a:spAutoFit/>
          </a:bodyPr>
          <a:lstStyle/>
          <a:p>
            <a:r>
              <a:rPr lang="en-US" sz="1600"/>
              <a:t>Source:  </a:t>
            </a:r>
            <a:r>
              <a:rPr lang="en-US" sz="1600">
                <a:hlinkClick r:id="rId4"/>
              </a:rPr>
              <a:t>IDEA Section 618 Data Products</a:t>
            </a:r>
            <a:endParaRPr lang="en-US" sz="1600"/>
          </a:p>
        </p:txBody>
      </p:sp>
    </p:spTree>
    <p:extLst>
      <p:ext uri="{BB962C8B-B14F-4D97-AF65-F5344CB8AC3E}">
        <p14:creationId xmlns:p14="http://schemas.microsoft.com/office/powerpoint/2010/main" val="4200508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FB35D-00FE-35D1-361D-4D6A83DBBC23}"/>
              </a:ext>
            </a:extLst>
          </p:cNvPr>
          <p:cNvSpPr>
            <a:spLocks noGrp="1"/>
          </p:cNvSpPr>
          <p:nvPr>
            <p:ph type="title" idx="4294967295"/>
          </p:nvPr>
        </p:nvSpPr>
        <p:spPr>
          <a:xfrm>
            <a:off x="857250" y="29337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Of all the children who received IDEA early childhood services in 2021-22, what percent in each state were Black or African American?</a:t>
            </a:r>
          </a:p>
        </p:txBody>
      </p:sp>
    </p:spTree>
    <p:extLst>
      <p:ext uri="{BB962C8B-B14F-4D97-AF65-F5344CB8AC3E}">
        <p14:creationId xmlns:p14="http://schemas.microsoft.com/office/powerpoint/2010/main" val="327038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C08E-448F-3452-D8BB-E4DB8829BED6}"/>
              </a:ext>
            </a:extLst>
          </p:cNvPr>
          <p:cNvSpPr>
            <a:spLocks noGrp="1"/>
          </p:cNvSpPr>
          <p:nvPr>
            <p:ph type="title"/>
          </p:nvPr>
        </p:nvSpPr>
        <p:spPr/>
        <p:txBody>
          <a:bodyPr/>
          <a:lstStyle/>
          <a:p>
            <a:r>
              <a:rPr lang="en-US" dirty="0"/>
              <a:t>Difference or disparity? </a:t>
            </a:r>
            <a:r>
              <a:rPr lang="en-US" sz="800" dirty="0">
                <a:solidFill>
                  <a:schemeClr val="bg1"/>
                </a:solidFill>
              </a:rPr>
              <a:t>2</a:t>
            </a:r>
          </a:p>
        </p:txBody>
      </p:sp>
      <p:graphicFrame>
        <p:nvGraphicFramePr>
          <p:cNvPr id="4" name="Content Placeholder 3" descr="Bar chart of all black or african american 3 to 5 year olds receiving IDEA services in early childhood programs in 2021-22. Percentages range from 0 to 80+% with  no identifying state information.">
            <a:extLst>
              <a:ext uri="{FF2B5EF4-FFF2-40B4-BE49-F238E27FC236}">
                <a16:creationId xmlns:a16="http://schemas.microsoft.com/office/drawing/2014/main" id="{BB168419-6BC1-8614-C00E-68CEC6002452}"/>
              </a:ext>
            </a:extLst>
          </p:cNvPr>
          <p:cNvGraphicFramePr>
            <a:graphicFrameLocks noGrp="1"/>
          </p:cNvGraphicFramePr>
          <p:nvPr>
            <p:ph idx="1"/>
            <p:extLst>
              <p:ext uri="{D42A27DB-BD31-4B8C-83A1-F6EECF244321}">
                <p14:modId xmlns:p14="http://schemas.microsoft.com/office/powerpoint/2010/main" val="18291837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1C9B1FC-9807-8E5E-734B-AC482C67C9E5}"/>
              </a:ext>
            </a:extLst>
          </p:cNvPr>
          <p:cNvSpPr txBox="1"/>
          <p:nvPr/>
        </p:nvSpPr>
        <p:spPr>
          <a:xfrm>
            <a:off x="2201332" y="6310489"/>
            <a:ext cx="4131734" cy="338554"/>
          </a:xfrm>
          <a:prstGeom prst="rect">
            <a:avLst/>
          </a:prstGeom>
          <a:noFill/>
        </p:spPr>
        <p:txBody>
          <a:bodyPr wrap="square" rtlCol="0">
            <a:spAutoFit/>
          </a:bodyPr>
          <a:lstStyle/>
          <a:p>
            <a:r>
              <a:rPr lang="en-US" sz="1600"/>
              <a:t>Source:  </a:t>
            </a:r>
            <a:r>
              <a:rPr lang="en-US" sz="1600">
                <a:hlinkClick r:id="rId4"/>
              </a:rPr>
              <a:t>IDEA Section 618 Data Products</a:t>
            </a:r>
            <a:endParaRPr lang="en-US" sz="1600"/>
          </a:p>
        </p:txBody>
      </p:sp>
    </p:spTree>
    <p:extLst>
      <p:ext uri="{BB962C8B-B14F-4D97-AF65-F5344CB8AC3E}">
        <p14:creationId xmlns:p14="http://schemas.microsoft.com/office/powerpoint/2010/main" val="2879443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FB35D-00FE-35D1-361D-4D6A83DBBC23}"/>
              </a:ext>
            </a:extLst>
          </p:cNvPr>
          <p:cNvSpPr>
            <a:spLocks noGrp="1"/>
          </p:cNvSpPr>
          <p:nvPr>
            <p:ph type="title" idx="4294967295"/>
          </p:nvPr>
        </p:nvSpPr>
        <p:spPr>
          <a:xfrm>
            <a:off x="857250" y="29337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Of all the 3 to 5-year-old children who received IDEA early childhood services in 2021-22, what percent in each state were boys?</a:t>
            </a:r>
          </a:p>
        </p:txBody>
      </p:sp>
    </p:spTree>
    <p:extLst>
      <p:ext uri="{BB962C8B-B14F-4D97-AF65-F5344CB8AC3E}">
        <p14:creationId xmlns:p14="http://schemas.microsoft.com/office/powerpoint/2010/main" val="25774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6E85-8E2D-47ED-A543-827D0CFAB56C}"/>
              </a:ext>
            </a:extLst>
          </p:cNvPr>
          <p:cNvSpPr>
            <a:spLocks noGrp="1"/>
          </p:cNvSpPr>
          <p:nvPr>
            <p:ph type="title"/>
          </p:nvPr>
        </p:nvSpPr>
        <p:spPr/>
        <p:txBody>
          <a:bodyPr/>
          <a:lstStyle/>
          <a:p>
            <a:r>
              <a:rPr lang="en-US" dirty="0"/>
              <a:t>Difference or disparity? </a:t>
            </a:r>
            <a:r>
              <a:rPr lang="en-US" sz="800" dirty="0">
                <a:solidFill>
                  <a:schemeClr val="bg1"/>
                </a:solidFill>
              </a:rPr>
              <a:t>3</a:t>
            </a:r>
          </a:p>
        </p:txBody>
      </p:sp>
      <p:graphicFrame>
        <p:nvGraphicFramePr>
          <p:cNvPr id="4" name="Content Placeholder 3" descr="Bar chart of 3 to 5 year old male children receiving IDEA services in early childhood programs in 2021-22. Percentages range from 60+% to80% with no identifying state information.">
            <a:extLst>
              <a:ext uri="{FF2B5EF4-FFF2-40B4-BE49-F238E27FC236}">
                <a16:creationId xmlns:a16="http://schemas.microsoft.com/office/drawing/2014/main" id="{AC90514C-5A38-CD78-B19D-B635CCF47863}"/>
              </a:ext>
            </a:extLst>
          </p:cNvPr>
          <p:cNvGraphicFramePr>
            <a:graphicFrameLocks noGrp="1"/>
          </p:cNvGraphicFramePr>
          <p:nvPr>
            <p:ph idx="1"/>
            <p:extLst>
              <p:ext uri="{D42A27DB-BD31-4B8C-83A1-F6EECF244321}">
                <p14:modId xmlns:p14="http://schemas.microsoft.com/office/powerpoint/2010/main" val="20688173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E712E60-4EF7-BFDC-C112-47655076182B}"/>
              </a:ext>
            </a:extLst>
          </p:cNvPr>
          <p:cNvSpPr txBox="1"/>
          <p:nvPr/>
        </p:nvSpPr>
        <p:spPr>
          <a:xfrm>
            <a:off x="2201332" y="6310489"/>
            <a:ext cx="4131734" cy="338554"/>
          </a:xfrm>
          <a:prstGeom prst="rect">
            <a:avLst/>
          </a:prstGeom>
          <a:noFill/>
        </p:spPr>
        <p:txBody>
          <a:bodyPr wrap="square" rtlCol="0">
            <a:spAutoFit/>
          </a:bodyPr>
          <a:lstStyle/>
          <a:p>
            <a:r>
              <a:rPr lang="en-US" sz="1600"/>
              <a:t>Source:  </a:t>
            </a:r>
            <a:r>
              <a:rPr lang="en-US" sz="1600">
                <a:hlinkClick r:id="rId4"/>
              </a:rPr>
              <a:t>IDEA Section 618 Data Products</a:t>
            </a:r>
            <a:endParaRPr lang="en-US" sz="1600"/>
          </a:p>
        </p:txBody>
      </p:sp>
    </p:spTree>
    <p:extLst>
      <p:ext uri="{BB962C8B-B14F-4D97-AF65-F5344CB8AC3E}">
        <p14:creationId xmlns:p14="http://schemas.microsoft.com/office/powerpoint/2010/main" val="344557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B2F-4CFE-4DD0-D190-B43815F298F0}"/>
              </a:ext>
            </a:extLst>
          </p:cNvPr>
          <p:cNvSpPr>
            <a:spLocks noGrp="1"/>
          </p:cNvSpPr>
          <p:nvPr>
            <p:ph type="title"/>
          </p:nvPr>
        </p:nvSpPr>
        <p:spPr/>
        <p:txBody>
          <a:bodyPr/>
          <a:lstStyle/>
          <a:p>
            <a:r>
              <a:rPr lang="en-US" dirty="0"/>
              <a:t>Difference or disparity? </a:t>
            </a:r>
            <a:r>
              <a:rPr lang="en-US" sz="800" dirty="0">
                <a:solidFill>
                  <a:schemeClr val="bg1"/>
                </a:solidFill>
              </a:rPr>
              <a:t>4</a:t>
            </a:r>
          </a:p>
        </p:txBody>
      </p:sp>
      <p:graphicFrame>
        <p:nvGraphicFramePr>
          <p:cNvPr id="4" name="Content Placeholder 3" descr="Bar chart of 3 to 5 year old black or african american children receiving IDEA services in early childhood programs in 2021-22. Numbers range from 0 to 4500 with no identifying state information.">
            <a:extLst>
              <a:ext uri="{FF2B5EF4-FFF2-40B4-BE49-F238E27FC236}">
                <a16:creationId xmlns:a16="http://schemas.microsoft.com/office/drawing/2014/main" id="{37502AD4-6B43-A26A-5B53-FC2717D26070}"/>
              </a:ext>
            </a:extLst>
          </p:cNvPr>
          <p:cNvGraphicFramePr>
            <a:graphicFrameLocks noGrp="1"/>
          </p:cNvGraphicFramePr>
          <p:nvPr>
            <p:ph idx="1"/>
            <p:extLst>
              <p:ext uri="{D42A27DB-BD31-4B8C-83A1-F6EECF244321}">
                <p14:modId xmlns:p14="http://schemas.microsoft.com/office/powerpoint/2010/main" val="227274579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7C3A1CB-3E29-CE90-965E-5A3D6EF41AFA}"/>
              </a:ext>
            </a:extLst>
          </p:cNvPr>
          <p:cNvSpPr txBox="1"/>
          <p:nvPr/>
        </p:nvSpPr>
        <p:spPr>
          <a:xfrm>
            <a:off x="2595418" y="3251200"/>
            <a:ext cx="4682837" cy="1200329"/>
          </a:xfrm>
          <a:prstGeom prst="rect">
            <a:avLst/>
          </a:prstGeom>
          <a:solidFill>
            <a:schemeClr val="accent6">
              <a:lumMod val="20000"/>
              <a:lumOff val="80000"/>
            </a:schemeClr>
          </a:solidFill>
          <a:ln>
            <a:solidFill>
              <a:schemeClr val="accent5">
                <a:lumMod val="75000"/>
              </a:schemeClr>
            </a:solidFill>
          </a:ln>
        </p:spPr>
        <p:txBody>
          <a:bodyPr wrap="square" rtlCol="0">
            <a:spAutoFit/>
          </a:bodyPr>
          <a:lstStyle/>
          <a:p>
            <a:r>
              <a:rPr lang="en-US" sz="2400"/>
              <a:t>“We can’t understand whether there is an equity issue (i.e., a disparity) without knowing….”</a:t>
            </a:r>
          </a:p>
        </p:txBody>
      </p:sp>
    </p:spTree>
    <p:extLst>
      <p:ext uri="{BB962C8B-B14F-4D97-AF65-F5344CB8AC3E}">
        <p14:creationId xmlns:p14="http://schemas.microsoft.com/office/powerpoint/2010/main" val="175940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FB35D-00FE-35D1-361D-4D6A83DBBC23}"/>
              </a:ext>
            </a:extLst>
          </p:cNvPr>
          <p:cNvSpPr>
            <a:spLocks noGrp="1"/>
          </p:cNvSpPr>
          <p:nvPr>
            <p:ph type="title" idx="4294967295"/>
          </p:nvPr>
        </p:nvSpPr>
        <p:spPr>
          <a:xfrm>
            <a:off x="1206500" y="2708275"/>
            <a:ext cx="10093325"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What percent of the population of each racial/ethnic group received preschool special education services in the U.S. in 2021-22? </a:t>
            </a:r>
          </a:p>
        </p:txBody>
      </p:sp>
    </p:spTree>
    <p:extLst>
      <p:ext uri="{BB962C8B-B14F-4D97-AF65-F5344CB8AC3E}">
        <p14:creationId xmlns:p14="http://schemas.microsoft.com/office/powerpoint/2010/main" val="386043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DB0-713B-1275-1AD3-D181E67EAA52}"/>
              </a:ext>
            </a:extLst>
          </p:cNvPr>
          <p:cNvSpPr>
            <a:spLocks noGrp="1"/>
          </p:cNvSpPr>
          <p:nvPr>
            <p:ph type="title"/>
          </p:nvPr>
        </p:nvSpPr>
        <p:spPr/>
        <p:txBody>
          <a:bodyPr/>
          <a:lstStyle/>
          <a:p>
            <a:r>
              <a:rPr lang="en-US" dirty="0"/>
              <a:t>Difference or disparity? </a:t>
            </a:r>
            <a:r>
              <a:rPr lang="en-US" dirty="0">
                <a:solidFill>
                  <a:schemeClr val="bg1"/>
                </a:solidFill>
              </a:rPr>
              <a:t>5</a:t>
            </a:r>
          </a:p>
        </p:txBody>
      </p:sp>
      <p:graphicFrame>
        <p:nvGraphicFramePr>
          <p:cNvPr id="4" name="Content Placeholder 3" descr="Bar chart of 3 to 5 year olds served in IDEA programs by race ethnicity.  Numbers are from Fall 2020. Total US 4.13%; American Indian Alaskan Native 5.01%; Asian 3.12%; Black or African AMerican 3.67%; Hispanic Latino 4.15%; Native Hawaaian Pacific Islander 4.98%; two or more races 4.32%; white 4.32% ">
            <a:extLst>
              <a:ext uri="{FF2B5EF4-FFF2-40B4-BE49-F238E27FC236}">
                <a16:creationId xmlns:a16="http://schemas.microsoft.com/office/drawing/2014/main" id="{A0CBB306-EABE-6B14-E346-AEA835B720EC}"/>
              </a:ext>
            </a:extLst>
          </p:cNvPr>
          <p:cNvGraphicFramePr>
            <a:graphicFrameLocks noGrp="1"/>
          </p:cNvGraphicFramePr>
          <p:nvPr>
            <p:ph idx="1"/>
            <p:extLst>
              <p:ext uri="{D42A27DB-BD31-4B8C-83A1-F6EECF244321}">
                <p14:modId xmlns:p14="http://schemas.microsoft.com/office/powerpoint/2010/main" val="3394651282"/>
              </p:ext>
            </p:extLst>
          </p:nvPr>
        </p:nvGraphicFramePr>
        <p:xfrm>
          <a:off x="838200" y="181239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DF0D00-018A-CBA7-DF84-AF13D253D0C5}"/>
              </a:ext>
            </a:extLst>
          </p:cNvPr>
          <p:cNvSpPr txBox="1"/>
          <p:nvPr/>
        </p:nvSpPr>
        <p:spPr>
          <a:xfrm>
            <a:off x="1309511" y="6163734"/>
            <a:ext cx="4267200" cy="584775"/>
          </a:xfrm>
          <a:prstGeom prst="rect">
            <a:avLst/>
          </a:prstGeom>
          <a:noFill/>
        </p:spPr>
        <p:txBody>
          <a:bodyPr wrap="square" rtlCol="0">
            <a:spAutoFit/>
          </a:bodyPr>
          <a:lstStyle/>
          <a:p>
            <a:r>
              <a:rPr lang="en-US" sz="1600">
                <a:hlinkClick r:id="rId4"/>
              </a:rPr>
              <a:t>Data from 44</a:t>
            </a:r>
            <a:r>
              <a:rPr lang="en-US" sz="1600" baseline="30000">
                <a:hlinkClick r:id="rId4"/>
              </a:rPr>
              <a:t>th</a:t>
            </a:r>
            <a:r>
              <a:rPr lang="en-US" sz="1600">
                <a:hlinkClick r:id="rId4"/>
              </a:rPr>
              <a:t> Annual Report to Congress on the Implementation of IDEA</a:t>
            </a:r>
            <a:endParaRPr lang="en-US" sz="1600"/>
          </a:p>
        </p:txBody>
      </p:sp>
    </p:spTree>
    <p:extLst>
      <p:ext uri="{BB962C8B-B14F-4D97-AF65-F5344CB8AC3E}">
        <p14:creationId xmlns:p14="http://schemas.microsoft.com/office/powerpoint/2010/main" val="2048492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DB0-713B-1275-1AD3-D181E67EAA52}"/>
              </a:ext>
            </a:extLst>
          </p:cNvPr>
          <p:cNvSpPr>
            <a:spLocks noGrp="1"/>
          </p:cNvSpPr>
          <p:nvPr>
            <p:ph type="title"/>
          </p:nvPr>
        </p:nvSpPr>
        <p:spPr/>
        <p:txBody>
          <a:bodyPr/>
          <a:lstStyle/>
          <a:p>
            <a:r>
              <a:rPr lang="en-US" dirty="0"/>
              <a:t>Difference or disparity? </a:t>
            </a:r>
            <a:r>
              <a:rPr lang="en-US" dirty="0">
                <a:solidFill>
                  <a:schemeClr val="bg1"/>
                </a:solidFill>
              </a:rPr>
              <a:t>6</a:t>
            </a:r>
          </a:p>
        </p:txBody>
      </p:sp>
      <p:graphicFrame>
        <p:nvGraphicFramePr>
          <p:cNvPr id="4" name="Content Placeholder 3" descr="Bar chart of 3 to 5 year olds served by IDEA programs in early childhood programs by race ethnicity. Numbers are from Fall 2020. Total US 4.13%; American Indian Alaskan Native 5.01%; Asian 3.12%; Black African American 3.67%; Hispanic Latino 4.15%; Native Hawaiian Pacific Islander 4.98%; two or more races 4.32%; white 4.32%">
            <a:extLst>
              <a:ext uri="{FF2B5EF4-FFF2-40B4-BE49-F238E27FC236}">
                <a16:creationId xmlns:a16="http://schemas.microsoft.com/office/drawing/2014/main" id="{A0CBB306-EABE-6B14-E346-AEA835B720EC}"/>
              </a:ext>
            </a:extLst>
          </p:cNvPr>
          <p:cNvGraphicFramePr>
            <a:graphicFrameLocks noGrp="1"/>
          </p:cNvGraphicFramePr>
          <p:nvPr>
            <p:ph idx="1"/>
            <p:extLst>
              <p:ext uri="{D42A27DB-BD31-4B8C-83A1-F6EECF244321}">
                <p14:modId xmlns:p14="http://schemas.microsoft.com/office/powerpoint/2010/main" val="376346712"/>
              </p:ext>
            </p:extLst>
          </p:nvPr>
        </p:nvGraphicFramePr>
        <p:xfrm>
          <a:off x="838200" y="1825625"/>
          <a:ext cx="10390632"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02FA239-5C36-0BD9-0495-6C6A702346DA}"/>
              </a:ext>
            </a:extLst>
          </p:cNvPr>
          <p:cNvSpPr/>
          <p:nvPr/>
        </p:nvSpPr>
        <p:spPr>
          <a:xfrm>
            <a:off x="7273255" y="230189"/>
            <a:ext cx="4303552" cy="122949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 can’t understand whether there is an equity issue (i.e., a disparity) without knowing…”</a:t>
            </a:r>
          </a:p>
        </p:txBody>
      </p:sp>
    </p:spTree>
    <p:extLst>
      <p:ext uri="{BB962C8B-B14F-4D97-AF65-F5344CB8AC3E}">
        <p14:creationId xmlns:p14="http://schemas.microsoft.com/office/powerpoint/2010/main" val="229996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28B-7947-DA8A-5688-9EF3164D17E3}"/>
              </a:ext>
            </a:extLst>
          </p:cNvPr>
          <p:cNvSpPr>
            <a:spLocks noGrp="1"/>
          </p:cNvSpPr>
          <p:nvPr>
            <p:ph type="ctrTitle"/>
          </p:nvPr>
        </p:nvSpPr>
        <p:spPr/>
        <p:txBody>
          <a:bodyPr/>
          <a:lstStyle/>
          <a:p>
            <a:r>
              <a:rPr lang="en-US"/>
              <a:t>Session 1: Recap	</a:t>
            </a:r>
          </a:p>
        </p:txBody>
      </p:sp>
      <p:sp>
        <p:nvSpPr>
          <p:cNvPr id="4" name="Subtitle 3">
            <a:extLst>
              <a:ext uri="{FF2B5EF4-FFF2-40B4-BE49-F238E27FC236}">
                <a16:creationId xmlns:a16="http://schemas.microsoft.com/office/drawing/2014/main" id="{3FE7B24B-A631-1BAD-6665-B4578466FE48}"/>
              </a:ext>
            </a:extLst>
          </p:cNvPr>
          <p:cNvSpPr>
            <a:spLocks noGrp="1"/>
          </p:cNvSpPr>
          <p:nvPr>
            <p:ph type="subTitle" idx="1"/>
          </p:nvPr>
        </p:nvSpPr>
        <p:spPr/>
        <p:txBody>
          <a:bodyPr/>
          <a:lstStyle/>
          <a:p>
            <a:r>
              <a:rPr lang="en-US"/>
              <a:t>Equity in the Data Life Cycle</a:t>
            </a:r>
          </a:p>
        </p:txBody>
      </p:sp>
    </p:spTree>
    <p:extLst>
      <p:ext uri="{BB962C8B-B14F-4D97-AF65-F5344CB8AC3E}">
        <p14:creationId xmlns:p14="http://schemas.microsoft.com/office/powerpoint/2010/main" val="3203686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6F6E-A082-6E36-BC48-44C8D718FC36}"/>
              </a:ext>
            </a:extLst>
          </p:cNvPr>
          <p:cNvSpPr>
            <a:spLocks noGrp="1"/>
          </p:cNvSpPr>
          <p:nvPr>
            <p:ph type="title"/>
          </p:nvPr>
        </p:nvSpPr>
        <p:spPr>
          <a:xfrm>
            <a:off x="653473" y="226580"/>
            <a:ext cx="10515600" cy="1325563"/>
          </a:xfrm>
        </p:spPr>
        <p:txBody>
          <a:bodyPr>
            <a:normAutofit fontScale="90000"/>
          </a:bodyPr>
          <a:lstStyle/>
          <a:p>
            <a:r>
              <a:rPr lang="en-US" sz="3200"/>
              <a:t>What percent of families of children who were found eligible in each racial/ethnic group declined preschool special education services?</a:t>
            </a:r>
          </a:p>
        </p:txBody>
      </p:sp>
    </p:spTree>
    <p:extLst>
      <p:ext uri="{BB962C8B-B14F-4D97-AF65-F5344CB8AC3E}">
        <p14:creationId xmlns:p14="http://schemas.microsoft.com/office/powerpoint/2010/main" val="1468795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6F6E-A082-6E36-BC48-44C8D718FC36}"/>
              </a:ext>
            </a:extLst>
          </p:cNvPr>
          <p:cNvSpPr>
            <a:spLocks noGrp="1"/>
          </p:cNvSpPr>
          <p:nvPr>
            <p:ph type="title"/>
          </p:nvPr>
        </p:nvSpPr>
        <p:spPr>
          <a:xfrm>
            <a:off x="653473" y="226580"/>
            <a:ext cx="10515600" cy="1325563"/>
          </a:xfrm>
        </p:spPr>
        <p:txBody>
          <a:bodyPr>
            <a:normAutofit fontScale="90000"/>
          </a:bodyPr>
          <a:lstStyle/>
          <a:p>
            <a:r>
              <a:rPr lang="en-US" sz="3200" dirty="0"/>
              <a:t>What percent of families of children who were found eligible in each racial/ethnic group declined preschool special education services? </a:t>
            </a:r>
            <a:r>
              <a:rPr lang="en-US" sz="900" dirty="0">
                <a:solidFill>
                  <a:schemeClr val="bg1"/>
                </a:solidFill>
              </a:rPr>
              <a:t>continued</a:t>
            </a:r>
          </a:p>
        </p:txBody>
      </p:sp>
      <p:sp>
        <p:nvSpPr>
          <p:cNvPr id="3" name="Content Placeholder 2">
            <a:extLst>
              <a:ext uri="{FF2B5EF4-FFF2-40B4-BE49-F238E27FC236}">
                <a16:creationId xmlns:a16="http://schemas.microsoft.com/office/drawing/2014/main" id="{FD010F08-452C-E4FA-0DF3-56CC148FCA9E}"/>
              </a:ext>
            </a:extLst>
          </p:cNvPr>
          <p:cNvSpPr>
            <a:spLocks noGrp="1"/>
          </p:cNvSpPr>
          <p:nvPr>
            <p:ph idx="1"/>
          </p:nvPr>
        </p:nvSpPr>
        <p:spPr>
          <a:xfrm>
            <a:off x="838200" y="1859621"/>
            <a:ext cx="10515600" cy="4317341"/>
          </a:xfrm>
        </p:spPr>
        <p:txBody>
          <a:bodyPr/>
          <a:lstStyle/>
          <a:p>
            <a:pPr marL="0" indent="0">
              <a:buNone/>
            </a:pPr>
            <a:r>
              <a:rPr lang="en-US" sz="2000"/>
              <a:t>In 2021-22, African American and Hispanic families were far more likely to decline preschool special education services compared to White and Asian families.</a:t>
            </a:r>
          </a:p>
          <a:p>
            <a:pPr marL="0" indent="0">
              <a:buNone/>
            </a:pPr>
            <a:endParaRPr lang="en-US"/>
          </a:p>
          <a:p>
            <a:pPr marL="0" indent="0">
              <a:buNone/>
            </a:pPr>
            <a:endParaRPr lang="en-US"/>
          </a:p>
        </p:txBody>
      </p:sp>
      <p:graphicFrame>
        <p:nvGraphicFramePr>
          <p:cNvPr id="4" name="Chart 3" descr="A bar chart showing the percentage of families who declined services by race ethnicity. Data is made up- not real- for discussion purposes only. American Indian Native Alaskan 5.6%; Asian 2.4%; Black African American 12.2%; Hispanic Latino 10.8%; Native Hawaiian Pacific Islander 3%; White 2.5%; two or more races 4.3%">
            <a:extLst>
              <a:ext uri="{FF2B5EF4-FFF2-40B4-BE49-F238E27FC236}">
                <a16:creationId xmlns:a16="http://schemas.microsoft.com/office/drawing/2014/main" id="{19D640D7-7CEF-2F09-AABA-27E0CCF71D74}"/>
              </a:ext>
            </a:extLst>
          </p:cNvPr>
          <p:cNvGraphicFramePr>
            <a:graphicFrameLocks/>
          </p:cNvGraphicFramePr>
          <p:nvPr>
            <p:extLst>
              <p:ext uri="{D42A27DB-BD31-4B8C-83A1-F6EECF244321}">
                <p14:modId xmlns:p14="http://schemas.microsoft.com/office/powerpoint/2010/main" val="1286590071"/>
              </p:ext>
            </p:extLst>
          </p:nvPr>
        </p:nvGraphicFramePr>
        <p:xfrm>
          <a:off x="1630837" y="2686639"/>
          <a:ext cx="8140905" cy="33769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9FD38F2-3193-B531-7BE2-C781D4364FA0}"/>
              </a:ext>
            </a:extLst>
          </p:cNvPr>
          <p:cNvSpPr txBox="1"/>
          <p:nvPr/>
        </p:nvSpPr>
        <p:spPr>
          <a:xfrm>
            <a:off x="2799968" y="6263188"/>
            <a:ext cx="2843450" cy="369332"/>
          </a:xfrm>
          <a:prstGeom prst="rect">
            <a:avLst/>
          </a:prstGeom>
          <a:noFill/>
        </p:spPr>
        <p:txBody>
          <a:bodyPr wrap="square" rtlCol="0">
            <a:spAutoFit/>
          </a:bodyPr>
          <a:lstStyle/>
          <a:p>
            <a:r>
              <a:rPr lang="en-US" b="1">
                <a:solidFill>
                  <a:srgbClr val="C00000"/>
                </a:solidFill>
              </a:rPr>
              <a:t>Note:  This is not real data!</a:t>
            </a:r>
          </a:p>
        </p:txBody>
      </p:sp>
    </p:spTree>
    <p:extLst>
      <p:ext uri="{BB962C8B-B14F-4D97-AF65-F5344CB8AC3E}">
        <p14:creationId xmlns:p14="http://schemas.microsoft.com/office/powerpoint/2010/main" val="3321851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4344-A041-2E2B-5523-CAF144D09117}"/>
              </a:ext>
            </a:extLst>
          </p:cNvPr>
          <p:cNvSpPr>
            <a:spLocks noGrp="1"/>
          </p:cNvSpPr>
          <p:nvPr>
            <p:ph type="title"/>
          </p:nvPr>
        </p:nvSpPr>
        <p:spPr/>
        <p:txBody>
          <a:bodyPr/>
          <a:lstStyle/>
          <a:p>
            <a:r>
              <a:rPr lang="en-US"/>
              <a:t>Take-Aways about Critical Questions</a:t>
            </a:r>
          </a:p>
        </p:txBody>
      </p:sp>
      <p:sp>
        <p:nvSpPr>
          <p:cNvPr id="3" name="Content Placeholder 2">
            <a:extLst>
              <a:ext uri="{FF2B5EF4-FFF2-40B4-BE49-F238E27FC236}">
                <a16:creationId xmlns:a16="http://schemas.microsoft.com/office/drawing/2014/main" id="{84F2F220-677A-ACF3-DBAB-E672C681D5F6}"/>
              </a:ext>
            </a:extLst>
          </p:cNvPr>
          <p:cNvSpPr>
            <a:spLocks noGrp="1"/>
          </p:cNvSpPr>
          <p:nvPr>
            <p:ph idx="1"/>
          </p:nvPr>
        </p:nvSpPr>
        <p:spPr/>
        <p:txBody>
          <a:bodyPr>
            <a:normAutofit lnSpcReduction="10000"/>
          </a:bodyPr>
          <a:lstStyle/>
          <a:p>
            <a:r>
              <a:rPr lang="en-US"/>
              <a:t>Questions can be asked at different levels.  Each is appropriate and useful but you need to know what level is appropriate for your purpose and audience.</a:t>
            </a:r>
          </a:p>
          <a:p>
            <a:r>
              <a:rPr lang="en-US"/>
              <a:t>Question wording matters.  Avoid deficit thinking by wording overarching questions to focus on what the program is doing.</a:t>
            </a:r>
          </a:p>
          <a:p>
            <a:r>
              <a:rPr lang="en-US"/>
              <a:t>Questions can be asked (and therefore data analyzed) about children and families, practitioners, or LEAs.</a:t>
            </a:r>
          </a:p>
          <a:p>
            <a:r>
              <a:rPr lang="en-US"/>
              <a:t>Questions can generate data that show differences, possible disparities, or likely disparities. To examine (and ultimately achieve) equity, ask the questions that will allow identification of disparities.</a:t>
            </a:r>
          </a:p>
          <a:p>
            <a:pPr lvl="1"/>
            <a:r>
              <a:rPr lang="en-US"/>
              <a:t>And then look for the root causes, design and implement solutions, examine effectiveness….</a:t>
            </a:r>
          </a:p>
          <a:p>
            <a:endParaRPr lang="en-US"/>
          </a:p>
          <a:p>
            <a:endParaRPr lang="en-US"/>
          </a:p>
          <a:p>
            <a:pPr marL="0" indent="0">
              <a:buNone/>
            </a:pPr>
            <a:endParaRPr lang="en-US"/>
          </a:p>
          <a:p>
            <a:endParaRPr lang="en-US"/>
          </a:p>
        </p:txBody>
      </p:sp>
    </p:spTree>
    <p:extLst>
      <p:ext uri="{BB962C8B-B14F-4D97-AF65-F5344CB8AC3E}">
        <p14:creationId xmlns:p14="http://schemas.microsoft.com/office/powerpoint/2010/main" val="3999544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F165-FB44-00C7-08C6-8FE7BCAED240}"/>
              </a:ext>
            </a:extLst>
          </p:cNvPr>
          <p:cNvSpPr>
            <a:spLocks noGrp="1"/>
          </p:cNvSpPr>
          <p:nvPr>
            <p:ph type="ctrTitle"/>
          </p:nvPr>
        </p:nvSpPr>
        <p:spPr/>
        <p:txBody>
          <a:bodyPr/>
          <a:lstStyle/>
          <a:p>
            <a:r>
              <a:rPr lang="en-US"/>
              <a:t>Activity</a:t>
            </a:r>
          </a:p>
        </p:txBody>
      </p:sp>
      <p:sp>
        <p:nvSpPr>
          <p:cNvPr id="3" name="Subtitle 2">
            <a:extLst>
              <a:ext uri="{FF2B5EF4-FFF2-40B4-BE49-F238E27FC236}">
                <a16:creationId xmlns:a16="http://schemas.microsoft.com/office/drawing/2014/main" id="{82C4E608-D912-CA16-7781-3FD396580F3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7340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AEAD50-2B03-EF13-5BDC-C6CF61AAB50A}"/>
              </a:ext>
            </a:extLst>
          </p:cNvPr>
          <p:cNvSpPr>
            <a:spLocks noGrp="1"/>
          </p:cNvSpPr>
          <p:nvPr>
            <p:ph type="title"/>
          </p:nvPr>
        </p:nvSpPr>
        <p:spPr/>
        <p:txBody>
          <a:bodyPr/>
          <a:lstStyle/>
          <a:p>
            <a:r>
              <a:rPr lang="en-US" dirty="0"/>
              <a:t>Activity </a:t>
            </a:r>
            <a:r>
              <a:rPr lang="en-US" sz="800" dirty="0">
                <a:solidFill>
                  <a:schemeClr val="bg1"/>
                </a:solidFill>
              </a:rPr>
              <a:t>continued</a:t>
            </a:r>
          </a:p>
        </p:txBody>
      </p:sp>
      <p:sp>
        <p:nvSpPr>
          <p:cNvPr id="5" name="Content Placeholder 4">
            <a:extLst>
              <a:ext uri="{FF2B5EF4-FFF2-40B4-BE49-F238E27FC236}">
                <a16:creationId xmlns:a16="http://schemas.microsoft.com/office/drawing/2014/main" id="{A1987BFF-A56A-ED9B-8F42-5ECB36C066F6}"/>
              </a:ext>
            </a:extLst>
          </p:cNvPr>
          <p:cNvSpPr>
            <a:spLocks noGrp="1"/>
          </p:cNvSpPr>
          <p:nvPr>
            <p:ph idx="1"/>
          </p:nvPr>
        </p:nvSpPr>
        <p:spPr/>
        <p:txBody>
          <a:bodyPr vert="horz" lIns="91440" tIns="45720" rIns="91440" bIns="45720" rtlCol="0" anchor="t">
            <a:normAutofit/>
          </a:bodyPr>
          <a:lstStyle/>
          <a:p>
            <a:endParaRPr lang="en-US"/>
          </a:p>
          <a:p>
            <a:r>
              <a:rPr lang="en-US"/>
              <a:t>With input from partner agencies, families, and other community members, a decision has been made to begin address equity by looking at child outcomes.  Write an overarching child outcomes question that focuses on program processes and addresses equity.</a:t>
            </a:r>
          </a:p>
          <a:p>
            <a:r>
              <a:rPr lang="en-US"/>
              <a:t>What are the sub-questions that lead to these data tables/graphs that will answer the overarching question(s)?</a:t>
            </a:r>
          </a:p>
          <a:p>
            <a:r>
              <a:rPr lang="en-US"/>
              <a:t>Look at the data provided. Given the data, are there additional questions you need to ask and data you need to determine whether there is disparity across racial and ethnic groups?  Can you and your data team conclude there is a disparity, i.e., a problem with the program based on these data?</a:t>
            </a:r>
          </a:p>
        </p:txBody>
      </p:sp>
    </p:spTree>
    <p:extLst>
      <p:ext uri="{BB962C8B-B14F-4D97-AF65-F5344CB8AC3E}">
        <p14:creationId xmlns:p14="http://schemas.microsoft.com/office/powerpoint/2010/main" val="864967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F165-FB44-00C7-08C6-8FE7BCAED240}"/>
              </a:ext>
            </a:extLst>
          </p:cNvPr>
          <p:cNvSpPr>
            <a:spLocks noGrp="1"/>
          </p:cNvSpPr>
          <p:nvPr>
            <p:ph type="ctrTitle"/>
          </p:nvPr>
        </p:nvSpPr>
        <p:spPr/>
        <p:txBody>
          <a:bodyPr/>
          <a:lstStyle/>
          <a:p>
            <a:r>
              <a:rPr lang="en-US"/>
              <a:t>Homework</a:t>
            </a:r>
          </a:p>
        </p:txBody>
      </p:sp>
      <p:sp>
        <p:nvSpPr>
          <p:cNvPr id="3" name="Subtitle 2">
            <a:extLst>
              <a:ext uri="{FF2B5EF4-FFF2-40B4-BE49-F238E27FC236}">
                <a16:creationId xmlns:a16="http://schemas.microsoft.com/office/drawing/2014/main" id="{82C4E608-D912-CA16-7781-3FD396580F36}"/>
              </a:ext>
            </a:extLst>
          </p:cNvPr>
          <p:cNvSpPr>
            <a:spLocks noGrp="1"/>
          </p:cNvSpPr>
          <p:nvPr>
            <p:ph type="subTitle" idx="1"/>
          </p:nvPr>
        </p:nvSpPr>
        <p:spPr/>
        <p:txBody>
          <a:bodyPr/>
          <a:lstStyle/>
          <a:p>
            <a:r>
              <a:rPr lang="en-US"/>
              <a:t>Preparing for Session 3: Analyzing Your Data</a:t>
            </a:r>
          </a:p>
        </p:txBody>
      </p:sp>
    </p:spTree>
    <p:extLst>
      <p:ext uri="{BB962C8B-B14F-4D97-AF65-F5344CB8AC3E}">
        <p14:creationId xmlns:p14="http://schemas.microsoft.com/office/powerpoint/2010/main" val="1990909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AEAD50-2B03-EF13-5BDC-C6CF61AAB50A}"/>
              </a:ext>
            </a:extLst>
          </p:cNvPr>
          <p:cNvSpPr>
            <a:spLocks noGrp="1"/>
          </p:cNvSpPr>
          <p:nvPr>
            <p:ph type="title"/>
          </p:nvPr>
        </p:nvSpPr>
        <p:spPr>
          <a:xfrm>
            <a:off x="839788" y="347472"/>
            <a:ext cx="4445444" cy="1024128"/>
          </a:xfrm>
        </p:spPr>
        <p:txBody>
          <a:bodyPr>
            <a:normAutofit/>
          </a:bodyPr>
          <a:lstStyle/>
          <a:p>
            <a:r>
              <a:rPr lang="en-US" sz="4400" dirty="0"/>
              <a:t>Part 1: Review</a:t>
            </a:r>
          </a:p>
        </p:txBody>
      </p:sp>
      <p:sp>
        <p:nvSpPr>
          <p:cNvPr id="5" name="Content Placeholder 4">
            <a:extLst>
              <a:ext uri="{FF2B5EF4-FFF2-40B4-BE49-F238E27FC236}">
                <a16:creationId xmlns:a16="http://schemas.microsoft.com/office/drawing/2014/main" id="{A1987BFF-A56A-ED9B-8F42-5ECB36C066F6}"/>
              </a:ext>
            </a:extLst>
          </p:cNvPr>
          <p:cNvSpPr>
            <a:spLocks noGrp="1"/>
          </p:cNvSpPr>
          <p:nvPr>
            <p:ph idx="1"/>
          </p:nvPr>
        </p:nvSpPr>
        <p:spPr>
          <a:xfrm>
            <a:off x="4709160" y="813625"/>
            <a:ext cx="6707060" cy="621919"/>
          </a:xfrm>
        </p:spPr>
        <p:txBody>
          <a:bodyPr>
            <a:normAutofit fontScale="92500"/>
          </a:bodyPr>
          <a:lstStyle/>
          <a:p>
            <a:pPr marL="0" indent="0">
              <a:buNone/>
            </a:pPr>
            <a:r>
              <a:rPr lang="en-US"/>
              <a:t> </a:t>
            </a:r>
            <a:r>
              <a:rPr lang="en-US">
                <a:hlinkClick r:id="rId2"/>
              </a:rPr>
              <a:t>https://dasycenter.org/look-think-act/</a:t>
            </a:r>
            <a:endParaRPr lang="en-US"/>
          </a:p>
        </p:txBody>
      </p:sp>
      <p:pic>
        <p:nvPicPr>
          <p:cNvPr id="3" name="Picture 2" descr="Look Think Act webpage screenshot. Tool available at the web address on the slide.">
            <a:extLst>
              <a:ext uri="{FF2B5EF4-FFF2-40B4-BE49-F238E27FC236}">
                <a16:creationId xmlns:a16="http://schemas.microsoft.com/office/drawing/2014/main" id="{B6B76009-C045-0215-C9DC-A002DAFFE089}"/>
              </a:ext>
            </a:extLst>
          </p:cNvPr>
          <p:cNvPicPr>
            <a:picLocks noChangeAspect="1"/>
          </p:cNvPicPr>
          <p:nvPr/>
        </p:nvPicPr>
        <p:blipFill>
          <a:blip r:embed="rId3"/>
          <a:stretch>
            <a:fillRect/>
          </a:stretch>
        </p:blipFill>
        <p:spPr>
          <a:xfrm>
            <a:off x="640071" y="1901697"/>
            <a:ext cx="10911859" cy="3923031"/>
          </a:xfrm>
          <a:prstGeom prst="rect">
            <a:avLst/>
          </a:prstGeom>
        </p:spPr>
      </p:pic>
    </p:spTree>
    <p:extLst>
      <p:ext uri="{BB962C8B-B14F-4D97-AF65-F5344CB8AC3E}">
        <p14:creationId xmlns:p14="http://schemas.microsoft.com/office/powerpoint/2010/main" val="501652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81A6F3-689B-5052-0B2C-4B809BFEC3A9}"/>
              </a:ext>
            </a:extLst>
          </p:cNvPr>
          <p:cNvSpPr>
            <a:spLocks noGrp="1"/>
          </p:cNvSpPr>
          <p:nvPr>
            <p:ph type="title"/>
          </p:nvPr>
        </p:nvSpPr>
        <p:spPr/>
        <p:txBody>
          <a:bodyPr/>
          <a:lstStyle/>
          <a:p>
            <a:r>
              <a:rPr lang="en-US"/>
              <a:t>Part 2: Consider</a:t>
            </a:r>
          </a:p>
        </p:txBody>
      </p:sp>
      <p:sp>
        <p:nvSpPr>
          <p:cNvPr id="6" name="Content Placeholder 5">
            <a:extLst>
              <a:ext uri="{FF2B5EF4-FFF2-40B4-BE49-F238E27FC236}">
                <a16:creationId xmlns:a16="http://schemas.microsoft.com/office/drawing/2014/main" id="{1AE73B45-C8C4-C2FB-605E-AA4088370ABC}"/>
              </a:ext>
            </a:extLst>
          </p:cNvPr>
          <p:cNvSpPr>
            <a:spLocks noGrp="1"/>
          </p:cNvSpPr>
          <p:nvPr>
            <p:ph idx="1"/>
          </p:nvPr>
        </p:nvSpPr>
        <p:spPr/>
        <p:txBody>
          <a:bodyPr/>
          <a:lstStyle/>
          <a:p>
            <a:r>
              <a:rPr lang="en-US"/>
              <a:t>Now that you have reviewed the critical questions and have highlighted one or two you want to address:</a:t>
            </a:r>
          </a:p>
          <a:p>
            <a:pPr lvl="1"/>
            <a:r>
              <a:rPr lang="en-US" b="1"/>
              <a:t>Seek out </a:t>
            </a:r>
            <a:r>
              <a:rPr lang="en-US"/>
              <a:t>the data, and </a:t>
            </a:r>
          </a:p>
          <a:p>
            <a:pPr lvl="1"/>
            <a:r>
              <a:rPr lang="en-US" b="1"/>
              <a:t>Be prepared </a:t>
            </a:r>
            <a:r>
              <a:rPr lang="en-US"/>
              <a:t>to use or consult on how to analyze. </a:t>
            </a:r>
          </a:p>
          <a:p>
            <a:endParaRPr lang="en-US"/>
          </a:p>
          <a:p>
            <a:r>
              <a:rPr lang="en-US"/>
              <a:t>Come with analysis questions… what do you need to know to be able to answer your program’s critical questions?</a:t>
            </a:r>
          </a:p>
        </p:txBody>
      </p:sp>
    </p:spTree>
    <p:extLst>
      <p:ext uri="{BB962C8B-B14F-4D97-AF65-F5344CB8AC3E}">
        <p14:creationId xmlns:p14="http://schemas.microsoft.com/office/powerpoint/2010/main" val="3724205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5DC96A-8B8F-7046-A2E9-DD201715C8CF}"/>
              </a:ext>
            </a:extLst>
          </p:cNvPr>
          <p:cNvSpPr txBox="1">
            <a:spLocks noGrp="1"/>
          </p:cNvSpPr>
          <p:nvPr>
            <p:ph type="title" idx="4294967295"/>
          </p:nvPr>
        </p:nvSpPr>
        <p:spPr>
          <a:xfrm>
            <a:off x="664368" y="473319"/>
            <a:ext cx="10863263" cy="653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t>Thank you</a:t>
            </a:r>
          </a:p>
        </p:txBody>
      </p:sp>
      <p:pic>
        <p:nvPicPr>
          <p:cNvPr id="16" name="Picture 15" descr="DaSy: The Center for IDEA Early Childhood Data Systems">
            <a:extLst>
              <a:ext uri="{FF2B5EF4-FFF2-40B4-BE49-F238E27FC236}">
                <a16:creationId xmlns:a16="http://schemas.microsoft.com/office/drawing/2014/main" id="{D63D23C7-2ABF-B740-9870-84DDDCE9FC69}"/>
              </a:ext>
            </a:extLst>
          </p:cNvPr>
          <p:cNvPicPr>
            <a:picLocks noChangeAspect="1"/>
          </p:cNvPicPr>
          <p:nvPr/>
        </p:nvPicPr>
        <p:blipFill>
          <a:blip r:embed="rId2"/>
          <a:stretch>
            <a:fillRect/>
          </a:stretch>
        </p:blipFill>
        <p:spPr>
          <a:xfrm>
            <a:off x="1316534" y="1401686"/>
            <a:ext cx="1645920" cy="1371600"/>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3"/>
          <a:srcRect t="8200"/>
          <a:stretch/>
        </p:blipFill>
        <p:spPr>
          <a:xfrm>
            <a:off x="4556712" y="1584566"/>
            <a:ext cx="1942338" cy="1188720"/>
          </a:xfrm>
          <a:prstGeom prst="rect">
            <a:avLst/>
          </a:prstGeom>
        </p:spPr>
      </p:pic>
      <p:pic>
        <p:nvPicPr>
          <p:cNvPr id="7" name="Picture 6" descr="lDEA Data Center logo">
            <a:extLst>
              <a:ext uri="{FF2B5EF4-FFF2-40B4-BE49-F238E27FC236}">
                <a16:creationId xmlns:a16="http://schemas.microsoft.com/office/drawing/2014/main" id="{E11A4077-DADE-40B9-9463-A03DE273C207}"/>
              </a:ext>
            </a:extLst>
          </p:cNvPr>
          <p:cNvPicPr>
            <a:picLocks noChangeAspect="1"/>
          </p:cNvPicPr>
          <p:nvPr/>
        </p:nvPicPr>
        <p:blipFill>
          <a:blip r:embed="rId4"/>
          <a:stretch>
            <a:fillRect/>
          </a:stretch>
        </p:blipFill>
        <p:spPr>
          <a:xfrm>
            <a:off x="7332905" y="1825502"/>
            <a:ext cx="3423663" cy="640080"/>
          </a:xfrm>
          <a:prstGeom prst="rect">
            <a:avLst/>
          </a:prstGeom>
        </p:spPr>
      </p:pic>
      <p:graphicFrame>
        <p:nvGraphicFramePr>
          <p:cNvPr id="11" name="Table 11">
            <a:extLst>
              <a:ext uri="{FF2B5EF4-FFF2-40B4-BE49-F238E27FC236}">
                <a16:creationId xmlns:a16="http://schemas.microsoft.com/office/drawing/2014/main" id="{000AE545-8978-6A46-856D-A04572005486}"/>
              </a:ext>
            </a:extLst>
          </p:cNvPr>
          <p:cNvGraphicFramePr>
            <a:graphicFrameLocks noGrp="1"/>
          </p:cNvGraphicFramePr>
          <p:nvPr>
            <p:extLst>
              <p:ext uri="{D42A27DB-BD31-4B8C-83A1-F6EECF244321}">
                <p14:modId xmlns:p14="http://schemas.microsoft.com/office/powerpoint/2010/main" val="2343326906"/>
              </p:ext>
            </p:extLst>
          </p:nvPr>
        </p:nvGraphicFramePr>
        <p:xfrm>
          <a:off x="903513" y="2875280"/>
          <a:ext cx="10384971" cy="1066800"/>
        </p:xfrm>
        <a:graphic>
          <a:graphicData uri="http://schemas.openxmlformats.org/drawingml/2006/table">
            <a:tbl>
              <a:tblPr firstRow="1" bandRow="1">
                <a:tableStyleId>{2D5ABB26-0587-4C30-8999-92F81FD0307C}</a:tableStyleId>
              </a:tblPr>
              <a:tblGrid>
                <a:gridCol w="3461657">
                  <a:extLst>
                    <a:ext uri="{9D8B030D-6E8A-4147-A177-3AD203B41FA5}">
                      <a16:colId xmlns:a16="http://schemas.microsoft.com/office/drawing/2014/main" val="3625692359"/>
                    </a:ext>
                  </a:extLst>
                </a:gridCol>
                <a:gridCol w="3461657">
                  <a:extLst>
                    <a:ext uri="{9D8B030D-6E8A-4147-A177-3AD203B41FA5}">
                      <a16:colId xmlns:a16="http://schemas.microsoft.com/office/drawing/2014/main" val="1692853249"/>
                    </a:ext>
                  </a:extLst>
                </a:gridCol>
                <a:gridCol w="3461657">
                  <a:extLst>
                    <a:ext uri="{9D8B030D-6E8A-4147-A177-3AD203B41FA5}">
                      <a16:colId xmlns:a16="http://schemas.microsoft.com/office/drawing/2014/main" val="3403922714"/>
                    </a:ext>
                  </a:extLst>
                </a:gridCol>
              </a:tblGrid>
              <a:tr h="32243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a:hlinkClick r:id="rId5" tooltip="DaSy Center website"/>
                        </a:rPr>
                        <a:t>https://dasycenter.org/</a:t>
                      </a:r>
                      <a:endParaRPr lang="en-US" sz="180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a:t>Follow </a:t>
                      </a:r>
                      <a:r>
                        <a:rPr lang="en-US" sz="1800" err="1"/>
                        <a:t>DaSy</a:t>
                      </a:r>
                      <a:r>
                        <a:rPr lang="en-US" sz="1800"/>
                        <a:t> on Twitter: </a:t>
                      </a:r>
                      <a:r>
                        <a:rPr lang="en-US" sz="1800" u="sng">
                          <a:hlinkClick r:id="rId6" tooltip="DaSy Center Twitter feed"/>
                        </a:rPr>
                        <a:t>@DaSyCenter</a:t>
                      </a:r>
                      <a:endParaRPr lang="en-US" sz="1800" u="sng"/>
                    </a:p>
                  </a:txBody>
                  <a:tcPr anchor="ct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a:hlinkClick r:id="rId7"/>
                        </a:rPr>
                        <a:t>ectacenter.org</a:t>
                      </a:r>
                      <a:endParaRPr lang="en-US" sz="180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a:t>Follow ECTA on Twitter: </a:t>
                      </a:r>
                      <a:r>
                        <a:rPr lang="en-US" sz="1800" u="sng">
                          <a:hlinkClick r:id="rId8" tooltip="ECTA Center Twitter feed"/>
                        </a:rPr>
                        <a:t>@ECTACenter</a:t>
                      </a:r>
                      <a:endParaRPr lang="en-US" sz="1800"/>
                    </a:p>
                  </a:txBody>
                  <a:tcPr anchor="ct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hlinkClick r:id="rId9"/>
                        </a:rPr>
                        <a:t>https://ideadata.org/</a:t>
                      </a:r>
                      <a:endParaRPr lang="en-US" sz="18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t>Follow IDC on Twitter: </a:t>
                      </a:r>
                      <a:r>
                        <a:rPr lang="en-US" dirty="0">
                          <a:hlinkClick r:id="rId10"/>
                        </a:rPr>
                        <a:t>@IDEAdatacenter</a:t>
                      </a:r>
                      <a:endParaRPr lang="en-US" sz="1800" dirty="0"/>
                    </a:p>
                  </a:txBody>
                  <a:tcPr/>
                </a:tc>
                <a:extLst>
                  <a:ext uri="{0D108BD9-81ED-4DB2-BD59-A6C34878D82A}">
                    <a16:rowId xmlns:a16="http://schemas.microsoft.com/office/drawing/2014/main" val="1945109452"/>
                  </a:ext>
                </a:extLst>
              </a:tr>
            </a:tbl>
          </a:graphicData>
        </a:graphic>
      </p:graphicFrame>
      <p:sp>
        <p:nvSpPr>
          <p:cNvPr id="5" name="Title 1">
            <a:extLst>
              <a:ext uri="{FF2B5EF4-FFF2-40B4-BE49-F238E27FC236}">
                <a16:creationId xmlns:a16="http://schemas.microsoft.com/office/drawing/2014/main" id="{82868270-1D6E-A64D-BEBF-EAE6FFC751AF}"/>
              </a:ext>
            </a:extLst>
          </p:cNvPr>
          <p:cNvSpPr txBox="1">
            <a:spLocks/>
          </p:cNvSpPr>
          <p:nvPr/>
        </p:nvSpPr>
        <p:spPr>
          <a:xfrm>
            <a:off x="1981199" y="5682343"/>
            <a:ext cx="9899401" cy="88800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sz="1400"/>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a:t>
            </a:r>
            <a:r>
              <a:rPr lang="en-US" sz="1400" err="1"/>
              <a:t>Eile</a:t>
            </a:r>
            <a:r>
              <a:rPr lang="en-US" sz="1400"/>
              <a:t>. </a:t>
            </a:r>
          </a:p>
        </p:txBody>
      </p:sp>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404275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a:xfrm>
            <a:off x="839788" y="457200"/>
            <a:ext cx="4335716" cy="1233804"/>
          </a:xfrm>
        </p:spPr>
        <p:txBody>
          <a:bodyPr>
            <a:normAutofit/>
          </a:bodyPr>
          <a:lstStyle/>
          <a:p>
            <a:r>
              <a:rPr lang="en-US" sz="4000" dirty="0"/>
              <a:t>Engage in a Cycle of Inquiry</a:t>
            </a:r>
          </a:p>
        </p:txBody>
      </p:sp>
      <p:sp>
        <p:nvSpPr>
          <p:cNvPr id="12" name="TextBox 11">
            <a:extLst>
              <a:ext uri="{FF2B5EF4-FFF2-40B4-BE49-F238E27FC236}">
                <a16:creationId xmlns:a16="http://schemas.microsoft.com/office/drawing/2014/main" id="{51C28BA7-FCCC-2B4E-1DB7-8583EF5527F8}"/>
              </a:ext>
            </a:extLst>
          </p:cNvPr>
          <p:cNvSpPr txBox="1"/>
          <p:nvPr/>
        </p:nvSpPr>
        <p:spPr>
          <a:xfrm>
            <a:off x="695205" y="1888664"/>
            <a:ext cx="5193531" cy="4154984"/>
          </a:xfrm>
          <a:prstGeom prst="rect">
            <a:avLst/>
          </a:prstGeom>
          <a:noFill/>
        </p:spPr>
        <p:txBody>
          <a:bodyPr wrap="square">
            <a:spAutoFit/>
          </a:bodyPr>
          <a:lstStyle/>
          <a:p>
            <a:r>
              <a:rPr lang="en-US" sz="2400"/>
              <a:t>Inquiry is </a:t>
            </a:r>
            <a:r>
              <a:rPr lang="en-US" sz="2400" b="1"/>
              <a:t>a cyclical process </a:t>
            </a:r>
            <a:r>
              <a:rPr lang="en-US" sz="2400"/>
              <a:t>that takes time, and it’s important for data teams and communities to work together throughout. </a:t>
            </a:r>
          </a:p>
          <a:p>
            <a:endParaRPr lang="en-US" sz="2400"/>
          </a:p>
          <a:p>
            <a:r>
              <a:rPr lang="en-US" sz="2400"/>
              <a:t>Applying an </a:t>
            </a:r>
            <a:r>
              <a:rPr lang="en-US" sz="2400" b="1"/>
              <a:t>equity-focused approach to inquiry </a:t>
            </a:r>
            <a:r>
              <a:rPr lang="en-US" sz="2400"/>
              <a:t>prompts data teams to reexamine and assess power dynamics, policies, practices, mental models, and beliefs, that perpetuate systemic barriers and inequalities.</a:t>
            </a:r>
          </a:p>
        </p:txBody>
      </p:sp>
      <p:pic>
        <p:nvPicPr>
          <p:cNvPr id="7" name="Picture 2" descr="Equity in the Data Lifecycle graphic. A blue wheel with 6 steps&quot; planning and design for data collection, data collection, data analysis, reporting and interpretation, dissemination, and taking action.">
            <a:extLst>
              <a:ext uri="{FF2B5EF4-FFF2-40B4-BE49-F238E27FC236}">
                <a16:creationId xmlns:a16="http://schemas.microsoft.com/office/drawing/2014/main" id="{D46391AE-37C4-973E-53B7-111C87AF963D}"/>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886" b="-446"/>
          <a:stretch/>
        </p:blipFill>
        <p:spPr bwMode="auto">
          <a:xfrm>
            <a:off x="6096000" y="144129"/>
            <a:ext cx="5649532" cy="5724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256EA9-3047-4DEC-8AF4-B17D9FEADCEA}"/>
              </a:ext>
            </a:extLst>
          </p:cNvPr>
          <p:cNvSpPr txBox="1"/>
          <p:nvPr/>
        </p:nvSpPr>
        <p:spPr>
          <a:xfrm>
            <a:off x="5888736" y="5720482"/>
            <a:ext cx="6102626" cy="523220"/>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Draft representation of Embedding Equity in the Data Lifecycle. Will be available from dasycenter.org</a:t>
            </a:r>
          </a:p>
        </p:txBody>
      </p:sp>
    </p:spTree>
    <p:extLst>
      <p:ext uri="{BB962C8B-B14F-4D97-AF65-F5344CB8AC3E}">
        <p14:creationId xmlns:p14="http://schemas.microsoft.com/office/powerpoint/2010/main" val="277365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r>
              <a:rPr lang="en-US" dirty="0"/>
              <a:t>Ask the Right Questions</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a:t>Understand who is privileged by the data to be collected</a:t>
            </a:r>
          </a:p>
          <a:p>
            <a:r>
              <a:rPr lang="en-US"/>
              <a:t>Ensure the people defining the questions represent the people who will answer the question​s</a:t>
            </a:r>
          </a:p>
          <a:p>
            <a:r>
              <a:rPr lang="en-US"/>
              <a:t>​Engage those who are impacted by the data to define the questions that get asked.​</a:t>
            </a:r>
          </a:p>
          <a:p>
            <a:r>
              <a:rPr lang="en-US"/>
              <a:t>Design questions that reflect the lived experiences for those impacted by the data</a:t>
            </a:r>
          </a:p>
          <a:p>
            <a:r>
              <a:rPr lang="en-US"/>
              <a:t>Consider questions about how the system/program addresses the needs of children and families​</a:t>
            </a:r>
          </a:p>
        </p:txBody>
      </p:sp>
      <p:grpSp>
        <p:nvGrpSpPr>
          <p:cNvPr id="5" name="Group 4" descr="&quot;&quot;">
            <a:extLst>
              <a:ext uri="{FF2B5EF4-FFF2-40B4-BE49-F238E27FC236}">
                <a16:creationId xmlns:a16="http://schemas.microsoft.com/office/drawing/2014/main" id="{25706322-6072-72A9-EDB0-583C427877F0}"/>
              </a:ext>
            </a:extLst>
          </p:cNvPr>
          <p:cNvGrpSpPr/>
          <p:nvPr/>
        </p:nvGrpSpPr>
        <p:grpSpPr>
          <a:xfrm>
            <a:off x="10158985" y="84704"/>
            <a:ext cx="1554480" cy="1554480"/>
            <a:chOff x="4827277" y="601"/>
            <a:chExt cx="1351583" cy="1351583"/>
          </a:xfrm>
        </p:grpSpPr>
        <p:sp>
          <p:nvSpPr>
            <p:cNvPr id="6" name="Oval 5">
              <a:extLst>
                <a:ext uri="{FF2B5EF4-FFF2-40B4-BE49-F238E27FC236}">
                  <a16:creationId xmlns:a16="http://schemas.microsoft.com/office/drawing/2014/main" id="{014BE2A7-BFD0-A914-D4E1-1DC020A405F5}"/>
                </a:ext>
              </a:extLst>
            </p:cNvPr>
            <p:cNvSpPr/>
            <p:nvPr/>
          </p:nvSpPr>
          <p:spPr>
            <a:xfrm>
              <a:off x="4827277" y="601"/>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9CE55F1-C0BE-66E5-063E-9A9B197502A4}"/>
                </a:ext>
              </a:extLst>
            </p:cNvPr>
            <p:cNvSpPr txBox="1"/>
            <p:nvPr/>
          </p:nvSpPr>
          <p:spPr>
            <a:xfrm>
              <a:off x="5025212" y="198536"/>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kern="1200"/>
                <a:t>Plan &amp; Design</a:t>
              </a:r>
            </a:p>
          </p:txBody>
        </p:sp>
      </p:grpSp>
    </p:spTree>
    <p:extLst>
      <p:ext uri="{BB962C8B-B14F-4D97-AF65-F5344CB8AC3E}">
        <p14:creationId xmlns:p14="http://schemas.microsoft.com/office/powerpoint/2010/main" val="291466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Engage Partners &amp; Collect Data </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normAutofit/>
          </a:bodyPr>
          <a:lstStyle/>
          <a:p>
            <a:r>
              <a:rPr lang="en-US"/>
              <a:t>Collect the data​ needed to: </a:t>
            </a:r>
          </a:p>
          <a:p>
            <a:pPr lvl="1"/>
            <a:r>
              <a:rPr lang="en-US"/>
              <a:t>Operate the program</a:t>
            </a:r>
          </a:p>
          <a:p>
            <a:pPr lvl="1"/>
            <a:r>
              <a:rPr lang="en-US"/>
              <a:t>Report to the federal government and the public</a:t>
            </a:r>
          </a:p>
          <a:p>
            <a:pPr lvl="1"/>
            <a:r>
              <a:rPr lang="en-US"/>
              <a:t>Examine critical questions about the program</a:t>
            </a:r>
          </a:p>
          <a:p>
            <a:r>
              <a:rPr lang="en-US"/>
              <a:t>Show respect in the data collection:</a:t>
            </a:r>
          </a:p>
          <a:p>
            <a:pPr lvl="1"/>
            <a:r>
              <a:rPr lang="en-US"/>
              <a:t>Engage critical partners</a:t>
            </a:r>
          </a:p>
          <a:p>
            <a:pPr lvl="1"/>
            <a:r>
              <a:rPr lang="en-US"/>
              <a:t>Explain how the data will be used</a:t>
            </a:r>
          </a:p>
          <a:p>
            <a:pPr lvl="1"/>
            <a:r>
              <a:rPr lang="en-US"/>
              <a:t>Do not ask for the same information more than once</a:t>
            </a:r>
          </a:p>
          <a:p>
            <a:pPr lvl="1"/>
            <a:r>
              <a:rPr lang="en-US"/>
              <a:t>Provide options choices that are meaningful to the respondent </a:t>
            </a:r>
          </a:p>
          <a:p>
            <a:pPr lvl="1"/>
            <a:r>
              <a:rPr lang="en-US"/>
              <a:t>Do not collect data that are not needed/will not be used</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958513" y="6319838"/>
            <a:ext cx="1233487" cy="503237"/>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7</a:t>
            </a:fld>
            <a:endParaRPr lang="en-US"/>
          </a:p>
        </p:txBody>
      </p:sp>
      <p:grpSp>
        <p:nvGrpSpPr>
          <p:cNvPr id="5" name="Group 4" descr="&quot;&quot;">
            <a:extLst>
              <a:ext uri="{FF2B5EF4-FFF2-40B4-BE49-F238E27FC236}">
                <a16:creationId xmlns:a16="http://schemas.microsoft.com/office/drawing/2014/main" id="{65AA0D8D-97A9-16C7-A4DA-3202258F21CF}"/>
              </a:ext>
            </a:extLst>
          </p:cNvPr>
          <p:cNvGrpSpPr/>
          <p:nvPr/>
        </p:nvGrpSpPr>
        <p:grpSpPr>
          <a:xfrm>
            <a:off x="10168127" y="82295"/>
            <a:ext cx="1554480" cy="1554480"/>
            <a:chOff x="6470476" y="1194455"/>
            <a:chExt cx="1351583" cy="1351583"/>
          </a:xfrm>
        </p:grpSpPr>
        <p:sp>
          <p:nvSpPr>
            <p:cNvPr id="6" name="Oval 5">
              <a:extLst>
                <a:ext uri="{FF2B5EF4-FFF2-40B4-BE49-F238E27FC236}">
                  <a16:creationId xmlns:a16="http://schemas.microsoft.com/office/drawing/2014/main" id="{1B3E48E9-49CC-54E9-2BFF-94D7E2ED8639}"/>
                </a:ext>
              </a:extLst>
            </p:cNvPr>
            <p:cNvSpPr/>
            <p:nvPr/>
          </p:nvSpPr>
          <p:spPr>
            <a:xfrm>
              <a:off x="6470476"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6F25E4D-5FF2-4A64-9841-4B4D0D744DB8}"/>
                </a:ext>
              </a:extLst>
            </p:cNvPr>
            <p:cNvSpPr txBox="1"/>
            <p:nvPr/>
          </p:nvSpPr>
          <p:spPr>
            <a:xfrm>
              <a:off x="6668411"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kern="1200"/>
                <a:t>Collect Data</a:t>
              </a:r>
            </a:p>
          </p:txBody>
        </p:sp>
      </p:grpSp>
    </p:spTree>
    <p:extLst>
      <p:ext uri="{BB962C8B-B14F-4D97-AF65-F5344CB8AC3E}">
        <p14:creationId xmlns:p14="http://schemas.microsoft.com/office/powerpoint/2010/main" val="379739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Analyze Data Thoughtfully</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a:t>Disaggregate your data to show who is represented and who is missing</a:t>
            </a:r>
          </a:p>
          <a:p>
            <a:r>
              <a:rPr lang="en-US"/>
              <a:t>Use data visualization techniques to make the data meaningful and interesting</a:t>
            </a:r>
          </a:p>
          <a:p>
            <a:r>
              <a:rPr lang="en-US"/>
              <a:t>Provide training to ensure that partners are comfortable reading tables and graphs​</a:t>
            </a:r>
          </a:p>
          <a:p>
            <a:r>
              <a:rPr lang="en-US"/>
              <a:t>Include partners in discussions about what the data mean to them</a:t>
            </a:r>
          </a:p>
          <a:p>
            <a:endParaRPr lang="en-US"/>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958513" y="6319838"/>
            <a:ext cx="1233487" cy="503237"/>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8</a:t>
            </a:fld>
            <a:endParaRPr lang="en-US"/>
          </a:p>
        </p:txBody>
      </p:sp>
      <p:grpSp>
        <p:nvGrpSpPr>
          <p:cNvPr id="5" name="Group 4" descr="&quot;&quot;">
            <a:extLst>
              <a:ext uri="{FF2B5EF4-FFF2-40B4-BE49-F238E27FC236}">
                <a16:creationId xmlns:a16="http://schemas.microsoft.com/office/drawing/2014/main" id="{B5421D3F-442B-1F65-D6D8-369845FCFB34}"/>
              </a:ext>
            </a:extLst>
          </p:cNvPr>
          <p:cNvGrpSpPr/>
          <p:nvPr/>
        </p:nvGrpSpPr>
        <p:grpSpPr>
          <a:xfrm>
            <a:off x="10168127" y="82295"/>
            <a:ext cx="1554480" cy="1554480"/>
            <a:chOff x="5842830" y="3126152"/>
            <a:chExt cx="1351583" cy="1351583"/>
          </a:xfrm>
        </p:grpSpPr>
        <p:sp>
          <p:nvSpPr>
            <p:cNvPr id="6" name="Oval 5">
              <a:extLst>
                <a:ext uri="{FF2B5EF4-FFF2-40B4-BE49-F238E27FC236}">
                  <a16:creationId xmlns:a16="http://schemas.microsoft.com/office/drawing/2014/main" id="{D845B9DE-5AA9-87DA-56E0-61732A3C5CB8}"/>
                </a:ext>
              </a:extLst>
            </p:cNvPr>
            <p:cNvSpPr/>
            <p:nvPr/>
          </p:nvSpPr>
          <p:spPr>
            <a:xfrm>
              <a:off x="5842830" y="3126152"/>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E0B8DCC-8DA7-1A0F-AF68-6C56982E5204}"/>
                </a:ext>
              </a:extLst>
            </p:cNvPr>
            <p:cNvSpPr txBox="1"/>
            <p:nvPr/>
          </p:nvSpPr>
          <p:spPr>
            <a:xfrm>
              <a:off x="6040765" y="3324087"/>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a:t>Analyze Data</a:t>
              </a:r>
              <a:endParaRPr lang="en-US" sz="2000" kern="1200"/>
            </a:p>
          </p:txBody>
        </p:sp>
      </p:grpSp>
    </p:spTree>
    <p:extLst>
      <p:ext uri="{BB962C8B-B14F-4D97-AF65-F5344CB8AC3E}">
        <p14:creationId xmlns:p14="http://schemas.microsoft.com/office/powerpoint/2010/main" val="213903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Find Meaning in Your Data</a:t>
            </a:r>
          </a:p>
        </p:txBody>
      </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a:t>Value the different perspectives and contributions of all participants </a:t>
            </a:r>
          </a:p>
          <a:p>
            <a:pPr lvl="1"/>
            <a:r>
              <a:rPr lang="en-US"/>
              <a:t>lived experiences and qualitative data help bring meaning to quantitative data</a:t>
            </a:r>
          </a:p>
          <a:p>
            <a:r>
              <a:rPr lang="en-US"/>
              <a:t>Avoid deficit interpretations that blame families for shortcomings of the system​</a:t>
            </a:r>
          </a:p>
          <a:p>
            <a:r>
              <a:rPr lang="en-US"/>
              <a:t>Encourage divergent ideas and take all interpretations seriously ​</a:t>
            </a:r>
          </a:p>
          <a:p>
            <a:r>
              <a:rPr lang="en-US"/>
              <a:t>Recognize what the data can realistically tell you</a:t>
            </a:r>
          </a:p>
          <a:p>
            <a:r>
              <a:rPr lang="en-US"/>
              <a:t>Involve a diverse set of perspectives during the interpretation and meaning-making</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958513" y="6319838"/>
            <a:ext cx="1233487" cy="503237"/>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9</a:t>
            </a:fld>
            <a:endParaRPr lang="en-US"/>
          </a:p>
        </p:txBody>
      </p:sp>
      <p:grpSp>
        <p:nvGrpSpPr>
          <p:cNvPr id="9" name="Group 8" descr="&quot;&quot;">
            <a:extLst>
              <a:ext uri="{FF2B5EF4-FFF2-40B4-BE49-F238E27FC236}">
                <a16:creationId xmlns:a16="http://schemas.microsoft.com/office/drawing/2014/main" id="{2293B907-5456-51BD-6B3E-59F4AC7DA313}"/>
              </a:ext>
            </a:extLst>
          </p:cNvPr>
          <p:cNvGrpSpPr/>
          <p:nvPr/>
        </p:nvGrpSpPr>
        <p:grpSpPr>
          <a:xfrm>
            <a:off x="10168127" y="82295"/>
            <a:ext cx="1554480" cy="1554480"/>
            <a:chOff x="5842830" y="3126152"/>
            <a:chExt cx="1351583" cy="1351583"/>
          </a:xfrm>
        </p:grpSpPr>
        <p:sp>
          <p:nvSpPr>
            <p:cNvPr id="10" name="Oval 9">
              <a:extLst>
                <a:ext uri="{FF2B5EF4-FFF2-40B4-BE49-F238E27FC236}">
                  <a16:creationId xmlns:a16="http://schemas.microsoft.com/office/drawing/2014/main" id="{9AAF0E51-E7AB-938E-A27D-6C2D95475048}"/>
                </a:ext>
              </a:extLst>
            </p:cNvPr>
            <p:cNvSpPr/>
            <p:nvPr/>
          </p:nvSpPr>
          <p:spPr>
            <a:xfrm>
              <a:off x="5842830" y="3126152"/>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27D4E3D0-5A14-DEBD-89BF-1EB214149B1C}"/>
                </a:ext>
              </a:extLst>
            </p:cNvPr>
            <p:cNvSpPr txBox="1"/>
            <p:nvPr/>
          </p:nvSpPr>
          <p:spPr>
            <a:xfrm>
              <a:off x="6040765" y="3324087"/>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2000"/>
                <a:t>Interpret Data</a:t>
              </a:r>
              <a:endParaRPr lang="en-US" sz="2000" kern="1200"/>
            </a:p>
          </p:txBody>
        </p:sp>
      </p:grpSp>
    </p:spTree>
    <p:extLst>
      <p:ext uri="{BB962C8B-B14F-4D97-AF65-F5344CB8AC3E}">
        <p14:creationId xmlns:p14="http://schemas.microsoft.com/office/powerpoint/2010/main" val="320134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C79C930DDA5D4FA1FA69A61B20D55C" ma:contentTypeVersion="2" ma:contentTypeDescription="Create a new document." ma:contentTypeScope="" ma:versionID="d39207d107950631eb7a899f6b651437">
  <xsd:schema xmlns:xsd="http://www.w3.org/2001/XMLSchema" xmlns:xs="http://www.w3.org/2001/XMLSchema" xmlns:p="http://schemas.microsoft.com/office/2006/metadata/properties" xmlns:ns2="9ca33ac8-904c-4b39-aed0-69a2d89d2c2b" targetNamespace="http://schemas.microsoft.com/office/2006/metadata/properties" ma:root="true" ma:fieldsID="93abf7466346ba871b4b482a952a20b4" ns2:_="">
    <xsd:import namespace="9ca33ac8-904c-4b39-aed0-69a2d89d2c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33ac8-904c-4b39-aed0-69a2d89d2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55D86-83A8-4A00-A882-E44A6296FAA3}">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9ca33ac8-904c-4b39-aed0-69a2d89d2c2b"/>
  </ds:schemaRefs>
</ds:datastoreItem>
</file>

<file path=customXml/itemProps2.xml><?xml version="1.0" encoding="utf-8"?>
<ds:datastoreItem xmlns:ds="http://schemas.openxmlformats.org/officeDocument/2006/customXml" ds:itemID="{51827A50-A43E-4357-92CB-941579D9393E}">
  <ds:schemaRefs>
    <ds:schemaRef ds:uri="9ca33ac8-904c-4b39-aed0-69a2d89d2c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TotalTime>
  <Words>2552</Words>
  <Application>Microsoft Office PowerPoint</Application>
  <PresentationFormat>Widescreen</PresentationFormat>
  <Paragraphs>328</Paragraphs>
  <Slides>48</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System Font Regular</vt:lpstr>
      <vt:lpstr>Tahoma</vt:lpstr>
      <vt:lpstr>Wingdings</vt:lpstr>
      <vt:lpstr>Office Theme</vt:lpstr>
      <vt:lpstr>Critical Questions to Improve Equitable Access, Experiences and Outcomes</vt:lpstr>
      <vt:lpstr>Purpose &amp; Agenda</vt:lpstr>
      <vt:lpstr>Introductions</vt:lpstr>
      <vt:lpstr>Session 1: Recap </vt:lpstr>
      <vt:lpstr>Engage in a Cycle of Inquiry</vt:lpstr>
      <vt:lpstr>Ask the Right Questions</vt:lpstr>
      <vt:lpstr>Engage Partners &amp; Collect Data </vt:lpstr>
      <vt:lpstr>Analyze Data Thoughtfully</vt:lpstr>
      <vt:lpstr>Find Meaning in Your Data</vt:lpstr>
      <vt:lpstr>Share and Apply Data Findings</vt:lpstr>
      <vt:lpstr>Act on What Was Learned</vt:lpstr>
      <vt:lpstr>Prior Homework</vt:lpstr>
      <vt:lpstr>Asking Critical Questions</vt:lpstr>
      <vt:lpstr>Data Systems (Can) Serve Multiple Purposes</vt:lpstr>
      <vt:lpstr>Using data to identify and address equity is a cycle</vt:lpstr>
      <vt:lpstr>How does a focus on equity change how we ask questions?</vt:lpstr>
      <vt:lpstr>Questions can be asked at different levels</vt:lpstr>
      <vt:lpstr>Questions are more useful when they focus in on one or more program areas</vt:lpstr>
      <vt:lpstr>Answering an Overarching question often requires Sub-questions</vt:lpstr>
      <vt:lpstr>Answering an Overarching question often requires Sub-questions continued</vt:lpstr>
      <vt:lpstr>All levels can be meaningful for program improvement. Use them appropriately.</vt:lpstr>
      <vt:lpstr>There are multiple ways to ask the same question</vt:lpstr>
      <vt:lpstr>Word overarching questions to focus on the program</vt:lpstr>
      <vt:lpstr>Categories of Critical Questions for Addressing Racial Equity</vt:lpstr>
      <vt:lpstr>Child and Family</vt:lpstr>
      <vt:lpstr>Practitioner</vt:lpstr>
      <vt:lpstr>LEA </vt:lpstr>
      <vt:lpstr>Difference and Disparity</vt:lpstr>
      <vt:lpstr>When is a difference a disparity?</vt:lpstr>
      <vt:lpstr>How many 3 to 5-year-old Black or African American children received IDEA early childhood services in each state FFY 2021?</vt:lpstr>
      <vt:lpstr>Difference or disparity?</vt:lpstr>
      <vt:lpstr>Of all the children who received IDEA early childhood services in 2021-22, what percent in each state were Black or African American?</vt:lpstr>
      <vt:lpstr>Difference or disparity? 2</vt:lpstr>
      <vt:lpstr>Of all the 3 to 5-year-old children who received IDEA early childhood services in 2021-22, what percent in each state were boys?</vt:lpstr>
      <vt:lpstr>Difference or disparity? 3</vt:lpstr>
      <vt:lpstr>Difference or disparity? 4</vt:lpstr>
      <vt:lpstr> What percent of the population of each racial/ethnic group received preschool special education services in the U.S. in 2021-22? </vt:lpstr>
      <vt:lpstr>Difference or disparity? 5</vt:lpstr>
      <vt:lpstr>Difference or disparity? 6</vt:lpstr>
      <vt:lpstr>What percent of families of children who were found eligible in each racial/ethnic group declined preschool special education services?</vt:lpstr>
      <vt:lpstr>What percent of families of children who were found eligible in each racial/ethnic group declined preschool special education services? continued</vt:lpstr>
      <vt:lpstr>Take-Aways about Critical Questions</vt:lpstr>
      <vt:lpstr>Activity</vt:lpstr>
      <vt:lpstr>Activity continued</vt:lpstr>
      <vt:lpstr>Homework</vt:lpstr>
      <vt:lpstr>Part 1: Review</vt:lpstr>
      <vt:lpstr>Part 2: Consider</vt:lpstr>
      <vt:lpstr>Thank you</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DaSy Center</dc:creator>
  <cp:keywords/>
  <dc:description/>
  <cp:lastModifiedBy>Wagner, Christine D</cp:lastModifiedBy>
  <cp:revision>4</cp:revision>
  <dcterms:created xsi:type="dcterms:W3CDTF">2020-09-01T15:49:59Z</dcterms:created>
  <dcterms:modified xsi:type="dcterms:W3CDTF">2023-07-10T15:48:25Z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0x01010059C79C930DDA5D4FA1FA69A61B20D55C</vt:lpwstr>
  </property>
</Properties>
</file>