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sldIdLst>
    <p:sldId id="257" r:id="rId5"/>
    <p:sldId id="2141411090" r:id="rId6"/>
    <p:sldId id="2141411089" r:id="rId7"/>
    <p:sldId id="2141411087" r:id="rId8"/>
    <p:sldId id="639" r:id="rId9"/>
    <p:sldId id="2141411167" r:id="rId10"/>
    <p:sldId id="2141411138" r:id="rId11"/>
    <p:sldId id="259" r:id="rId12"/>
    <p:sldId id="2141411150" r:id="rId13"/>
    <p:sldId id="2141411154" r:id="rId14"/>
    <p:sldId id="2141411155" r:id="rId15"/>
    <p:sldId id="2141411151" r:id="rId16"/>
    <p:sldId id="2141411148" r:id="rId17"/>
    <p:sldId id="2141411170" r:id="rId18"/>
    <p:sldId id="262" r:id="rId19"/>
    <p:sldId id="298" r:id="rId20"/>
    <p:sldId id="2141411166" r:id="rId21"/>
    <p:sldId id="2141411156" r:id="rId22"/>
    <p:sldId id="2141411157" r:id="rId23"/>
    <p:sldId id="2141411163" r:id="rId24"/>
    <p:sldId id="2141411158" r:id="rId25"/>
    <p:sldId id="2141411159" r:id="rId26"/>
    <p:sldId id="2141411161" r:id="rId27"/>
    <p:sldId id="2141411162" r:id="rId28"/>
    <p:sldId id="2141411143" r:id="rId29"/>
    <p:sldId id="2141411164" r:id="rId30"/>
    <p:sldId id="2141411095" r:id="rId31"/>
    <p:sldId id="2141411165" r:id="rId32"/>
    <p:sldId id="26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668355-E264-594F-BD70-A1ED4E500DE9}" name="IDC" initials="IDC" userId="IDC" providerId="None"/>
  <p188:author id="{7210D7A3-41CC-3708-DB5F-921DD56528BC}" name="Christina MacDonald" initials="CM" userId="Christina MacDonald" providerId="None"/>
  <p188:author id="{0FEAE2B8-ED60-12A8-3E34-12D83F379E3E}" name="Ginger Elliott-Teague" initials="GET" userId="S::gelliott-teague@sriinternational.com::eefb298b-226e-4acb-8308-892a407d92a2" providerId="AD"/>
  <p188:author id="{ECB016D4-FD53-6F15-9510-4E700E444CFE}" name="Christina MacDonald" initials="CM" userId="S::christinamacdonald_westat.com#ext#@adminliveunc.onmicrosoft.com::a8d48b0f-43a5-47bc-9be1-c3d3543755f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578"/>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119" autoAdjust="0"/>
  </p:normalViewPr>
  <p:slideViewPr>
    <p:cSldViewPr snapToGrid="0">
      <p:cViewPr varScale="1">
        <p:scale>
          <a:sx n="79" d="100"/>
          <a:sy n="79" d="100"/>
        </p:scale>
        <p:origin x="654" y="5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F4F35C-4282-4B5A-994D-5CBEE14AE13D}" type="datetimeFigureOut">
              <a:rPr lang="en-US" smtClean="0"/>
              <a:t>7/10/2023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021F17-7815-4404-8E8F-793C3CD10BC4}" type="slidenum">
              <a:rPr lang="en-US" smtClean="0"/>
              <a:t>‹#›</a:t>
            </a:fld>
            <a:endParaRPr lang="en-US"/>
          </a:p>
        </p:txBody>
      </p:sp>
    </p:spTree>
    <p:extLst>
      <p:ext uri="{BB962C8B-B14F-4D97-AF65-F5344CB8AC3E}">
        <p14:creationId xmlns:p14="http://schemas.microsoft.com/office/powerpoint/2010/main" val="4009251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asycenter.org/look-think-act/"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ideadata.org/resources/resource/1538/success-gaps-toolkit-addressing-equity-inclusion-and-opportunity"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asycenter.org/look-think-act/"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ideadata.org/resources/resource/1538/success-gaps-toolkit-addressing-equity-inclusion-and-opportunity"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Ginger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B364C-0AA7-A049-8A25-F17CB8BF0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6084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use a </a:t>
            </a:r>
            <a:r>
              <a:rPr lang="en-US" dirty="0"/>
              <a:t>simple </a:t>
            </a:r>
            <a:r>
              <a:rPr lang="en-US"/>
              <a:t>example of </a:t>
            </a:r>
            <a:r>
              <a:rPr lang="en-US" dirty="0"/>
              <a:t>how this plays out in everyday life</a:t>
            </a:r>
            <a:r>
              <a:rPr lang="en-US"/>
              <a:t>.</a:t>
            </a:r>
            <a:r>
              <a:rPr lang="en-US" dirty="0"/>
              <a:t> </a:t>
            </a:r>
            <a:endParaRPr lang="en-US"/>
          </a:p>
          <a:p>
            <a:endParaRPr lang="en-US" dirty="0"/>
          </a:p>
          <a:p>
            <a:r>
              <a:rPr lang="en-US" dirty="0"/>
              <a:t>Here is a picture of</a:t>
            </a:r>
            <a:r>
              <a:rPr lang="en-US"/>
              <a:t> my office. It was </a:t>
            </a:r>
            <a:r>
              <a:rPr lang="en-US" dirty="0"/>
              <a:t>feeling </a:t>
            </a:r>
            <a:r>
              <a:rPr lang="en-US"/>
              <a:t>pretty bland and dull, so I got a plant to spruce things up.</a:t>
            </a:r>
            <a:r>
              <a:rPr lang="en-US" dirty="0"/>
              <a:t> </a:t>
            </a:r>
            <a:endParaRPr lang="en-US" dirty="0">
              <a:cs typeface="Calibri" panose="020F0502020204030204"/>
            </a:endParaRPr>
          </a:p>
          <a:p>
            <a:endParaRPr lang="en-US" dirty="0"/>
          </a:p>
          <a:p>
            <a:r>
              <a:rPr lang="en-US"/>
              <a:t>About a week after I got the plant, some leaves started turning brown. I </a:t>
            </a:r>
            <a:r>
              <a:rPr lang="en-US" dirty="0"/>
              <a:t>wanted </a:t>
            </a:r>
            <a:r>
              <a:rPr lang="en-US"/>
              <a:t>it </a:t>
            </a:r>
            <a:r>
              <a:rPr lang="en-US" dirty="0"/>
              <a:t>my plant </a:t>
            </a:r>
            <a:r>
              <a:rPr lang="en-US"/>
              <a:t>to </a:t>
            </a:r>
            <a:r>
              <a:rPr lang="en-US" dirty="0"/>
              <a:t>be </a:t>
            </a:r>
            <a:r>
              <a:rPr lang="en-US"/>
              <a:t>healthy</a:t>
            </a:r>
            <a:r>
              <a:rPr lang="en-US" dirty="0"/>
              <a:t>. Without being</a:t>
            </a:r>
            <a:r>
              <a:rPr lang="en-US"/>
              <a:t> consciously aware of what </a:t>
            </a:r>
            <a:r>
              <a:rPr lang="en-US" dirty="0"/>
              <a:t>I was </a:t>
            </a:r>
            <a:r>
              <a:rPr lang="en-US"/>
              <a:t>doing, </a:t>
            </a:r>
            <a:r>
              <a:rPr lang="en-US" dirty="0"/>
              <a:t>I </a:t>
            </a:r>
            <a:r>
              <a:rPr lang="en-US"/>
              <a:t>identified my desired outcome </a:t>
            </a:r>
            <a:r>
              <a:rPr lang="en-US" dirty="0"/>
              <a:t>as part of </a:t>
            </a:r>
            <a:r>
              <a:rPr lang="en-US"/>
              <a:t>a planning process </a:t>
            </a:r>
            <a:r>
              <a:rPr lang="en-US" dirty="0"/>
              <a:t>to improve my </a:t>
            </a:r>
            <a:r>
              <a:rPr lang="en-US"/>
              <a:t>plant’s health. </a:t>
            </a:r>
            <a:r>
              <a:rPr lang="en-US" dirty="0"/>
              <a:t>My </a:t>
            </a:r>
            <a:r>
              <a:rPr lang="en-US"/>
              <a:t>initial analysis </a:t>
            </a:r>
            <a:r>
              <a:rPr lang="en-US" dirty="0"/>
              <a:t>of my </a:t>
            </a:r>
            <a:r>
              <a:rPr lang="en-US"/>
              <a:t>observations of the </a:t>
            </a:r>
            <a:r>
              <a:rPr lang="en-US" dirty="0"/>
              <a:t>brown </a:t>
            </a:r>
            <a:r>
              <a:rPr lang="en-US"/>
              <a:t>leaves</a:t>
            </a:r>
            <a:r>
              <a:rPr lang="en-US" dirty="0"/>
              <a:t> told me my plant wasn’t getting what it needed </a:t>
            </a:r>
            <a:r>
              <a:rPr lang="en-US"/>
              <a:t>to </a:t>
            </a:r>
            <a:r>
              <a:rPr lang="en-US" dirty="0"/>
              <a:t>survive</a:t>
            </a:r>
            <a:r>
              <a:rPr lang="en-US"/>
              <a:t>.</a:t>
            </a:r>
            <a:r>
              <a:rPr lang="en-US" dirty="0"/>
              <a:t> </a:t>
            </a:r>
          </a:p>
          <a:p>
            <a:endParaRPr lang="en-US" dirty="0">
              <a:cs typeface="Calibri" panose="020F0502020204030204"/>
            </a:endParaRPr>
          </a:p>
          <a:p>
            <a:r>
              <a:rPr lang="en-US" dirty="0"/>
              <a:t>So based</a:t>
            </a:r>
            <a:r>
              <a:rPr lang="en-US"/>
              <a:t> on my knowledge of plants</a:t>
            </a:r>
            <a:r>
              <a:rPr lang="en-US" dirty="0"/>
              <a:t> and their </a:t>
            </a:r>
            <a:r>
              <a:rPr lang="en-US"/>
              <a:t>need </a:t>
            </a:r>
            <a:r>
              <a:rPr lang="en-US" dirty="0"/>
              <a:t>for </a:t>
            </a:r>
            <a:r>
              <a:rPr lang="en-US"/>
              <a:t>water, </a:t>
            </a:r>
            <a:r>
              <a:rPr lang="en-US" dirty="0"/>
              <a:t>my strategy was to give my plant more </a:t>
            </a:r>
            <a:r>
              <a:rPr lang="en-US"/>
              <a:t>water.</a:t>
            </a:r>
            <a:r>
              <a:rPr lang="en-US" dirty="0"/>
              <a:t> </a:t>
            </a:r>
          </a:p>
          <a:p>
            <a:endParaRPr lang="en-US" dirty="0">
              <a:cs typeface="Calibri" panose="020F0502020204030204"/>
            </a:endParaRPr>
          </a:p>
          <a:p>
            <a:r>
              <a:rPr lang="en-US"/>
              <a:t>A few days later, </a:t>
            </a:r>
            <a:r>
              <a:rPr lang="en-US" dirty="0"/>
              <a:t>though, </a:t>
            </a:r>
            <a:r>
              <a:rPr lang="en-US"/>
              <a:t>more leaves </a:t>
            </a:r>
            <a:r>
              <a:rPr lang="en-US" dirty="0"/>
              <a:t>were turning </a:t>
            </a:r>
            <a:r>
              <a:rPr lang="en-US"/>
              <a:t>brown and start falling off the plant. So what else does the plant need? I know my mom used to talk </a:t>
            </a:r>
            <a:r>
              <a:rPr lang="en-US" dirty="0"/>
              <a:t>a lot </a:t>
            </a:r>
            <a:r>
              <a:rPr lang="en-US"/>
              <a:t>about </a:t>
            </a:r>
            <a:r>
              <a:rPr lang="en-US" dirty="0"/>
              <a:t>how well </a:t>
            </a:r>
            <a:r>
              <a:rPr lang="en-US"/>
              <a:t>fertilizer</a:t>
            </a:r>
            <a:r>
              <a:rPr lang="en-US" dirty="0"/>
              <a:t> worked for her plants</a:t>
            </a:r>
            <a:r>
              <a:rPr lang="en-US"/>
              <a:t>.</a:t>
            </a:r>
            <a:endParaRPr lang="en-US" dirty="0">
              <a:cs typeface="Calibri" panose="020F0502020204030204"/>
            </a:endParaRPr>
          </a:p>
          <a:p>
            <a:endParaRPr lang="en-US" dirty="0"/>
          </a:p>
          <a:p>
            <a:r>
              <a:rPr lang="en-US"/>
              <a:t>I </a:t>
            </a:r>
            <a:r>
              <a:rPr lang="en-US" dirty="0"/>
              <a:t>went </a:t>
            </a:r>
            <a:r>
              <a:rPr lang="en-US"/>
              <a:t>out and get a big bucket of fertilizer and dump it on the plant</a:t>
            </a:r>
            <a:r>
              <a:rPr lang="en-US" dirty="0"/>
              <a:t>, but more </a:t>
            </a:r>
            <a:r>
              <a:rPr lang="en-US"/>
              <a:t>leaves start turning brown and falling off! What </a:t>
            </a:r>
            <a:r>
              <a:rPr lang="en-US" dirty="0"/>
              <a:t>was </a:t>
            </a:r>
            <a:r>
              <a:rPr lang="en-US"/>
              <a:t>going on? I was </a:t>
            </a:r>
            <a:r>
              <a:rPr lang="en-US" dirty="0"/>
              <a:t>using Look , Think Act and using data to plan</a:t>
            </a:r>
            <a:r>
              <a:rPr lang="en-US"/>
              <a:t>, </a:t>
            </a:r>
            <a:r>
              <a:rPr lang="en-US" dirty="0"/>
              <a:t>but something about my approach was not working</a:t>
            </a:r>
            <a:r>
              <a:rPr lang="en-US"/>
              <a:t>.</a:t>
            </a:r>
            <a:r>
              <a:rPr lang="en-US" dirty="0"/>
              <a:t> </a:t>
            </a:r>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FBE7DC90-C680-4642-A3B3-36C4396E24F0}" type="slidenum">
              <a:rPr lang="en-US" smtClean="0"/>
              <a:t>10</a:t>
            </a:fld>
            <a:endParaRPr lang="en-US"/>
          </a:p>
        </p:txBody>
      </p:sp>
    </p:spTree>
    <p:extLst>
      <p:ext uri="{BB962C8B-B14F-4D97-AF65-F5344CB8AC3E}">
        <p14:creationId xmlns:p14="http://schemas.microsoft.com/office/powerpoint/2010/main" val="401388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I keep stabbing in the dark to select strategies to improve my plant’s health, I might very well-end up killing it. So before jumping to other strategies, I’m going to revise the typical planning process I’ve been using to include root cause analysis. This occurs between initial analysis and strategy selection, and it tells me what factors need to change, based on my initial analysis of where we are now, to ultimately achieve my desired outcome. Knowing these factors helps me make more informed decisions about strategies to have confidence that what I’m doing will actually address and resolve the problem I’ve identified. My initial analysis of the plant was that its leaves were brown. But I never considered actually learning more about my plant to see what could cause its leaves to start dying. So I need to do more in-depth root cause analysis and get familiar with the plant. </a:t>
            </a:r>
          </a:p>
        </p:txBody>
      </p:sp>
      <p:sp>
        <p:nvSpPr>
          <p:cNvPr id="4" name="Slide Number Placeholder 3"/>
          <p:cNvSpPr>
            <a:spLocks noGrp="1"/>
          </p:cNvSpPr>
          <p:nvPr>
            <p:ph type="sldNum" sz="quarter" idx="5"/>
          </p:nvPr>
        </p:nvSpPr>
        <p:spPr/>
        <p:txBody>
          <a:bodyPr/>
          <a:lstStyle/>
          <a:p>
            <a:fld id="{FBE7DC90-C680-4642-A3B3-36C4396E24F0}" type="slidenum">
              <a:rPr lang="en-US" smtClean="0"/>
              <a:t>11</a:t>
            </a:fld>
            <a:endParaRPr lang="en-US"/>
          </a:p>
        </p:txBody>
      </p:sp>
    </p:spTree>
    <p:extLst>
      <p:ext uri="{BB962C8B-B14F-4D97-AF65-F5344CB8AC3E}">
        <p14:creationId xmlns:p14="http://schemas.microsoft.com/office/powerpoint/2010/main" val="422921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go back to my poor plant. There is a difference between </a:t>
            </a:r>
            <a:r>
              <a:rPr lang="en-US"/>
              <a:t>my </a:t>
            </a:r>
            <a:r>
              <a:rPr lang="en-US" dirty="0"/>
              <a:t>plants current growth and the growth I would like to see. I wonder why that is. I think about </a:t>
            </a:r>
            <a:r>
              <a:rPr lang="en-US"/>
              <a:t>the </a:t>
            </a:r>
            <a:r>
              <a:rPr lang="en-US" dirty="0"/>
              <a:t>potential factors that impact </a:t>
            </a:r>
            <a:r>
              <a:rPr lang="en-US"/>
              <a:t>plant</a:t>
            </a:r>
            <a:r>
              <a:rPr lang="en-US" dirty="0"/>
              <a:t> growth and I come up with three central ones – water, food, and light. Using a gardening book</a:t>
            </a:r>
            <a:r>
              <a:rPr lang="en-US"/>
              <a:t>, I </a:t>
            </a:r>
            <a:r>
              <a:rPr lang="en-US" dirty="0"/>
              <a:t>determined my plant needs 1 cup of water per week. Based on my data, I’m giving </a:t>
            </a:r>
            <a:r>
              <a:rPr lang="en-US"/>
              <a:t>it </a:t>
            </a:r>
            <a:r>
              <a:rPr lang="en-US" dirty="0"/>
              <a:t>enough </a:t>
            </a:r>
            <a:r>
              <a:rPr lang="en-US"/>
              <a:t>water</a:t>
            </a:r>
            <a:r>
              <a:rPr lang="en-US" dirty="0"/>
              <a:t>. I may even be watering it a little</a:t>
            </a:r>
            <a:r>
              <a:rPr lang="en-US"/>
              <a:t> too much </a:t>
            </a:r>
            <a:r>
              <a:rPr lang="en-US" dirty="0"/>
              <a:t>where I increased the frequency</a:t>
            </a:r>
            <a:r>
              <a:rPr lang="en-US"/>
              <a:t>. I </a:t>
            </a:r>
            <a:r>
              <a:rPr lang="en-US" dirty="0"/>
              <a:t>measured </a:t>
            </a:r>
            <a:r>
              <a:rPr lang="en-US"/>
              <a:t>the fertilizer </a:t>
            </a:r>
            <a:r>
              <a:rPr lang="en-US" dirty="0"/>
              <a:t>according to the package so my plant is getting the correct amount. </a:t>
            </a:r>
            <a:r>
              <a:rPr lang="en-US"/>
              <a:t>I </a:t>
            </a:r>
            <a:r>
              <a:rPr lang="en-US" dirty="0"/>
              <a:t>look at </a:t>
            </a:r>
            <a:r>
              <a:rPr lang="en-US"/>
              <a:t>the </a:t>
            </a:r>
            <a:r>
              <a:rPr lang="en-US" dirty="0"/>
              <a:t>label that came on my </a:t>
            </a:r>
            <a:r>
              <a:rPr lang="en-US"/>
              <a:t>plant. </a:t>
            </a:r>
            <a:r>
              <a:rPr lang="en-US" dirty="0"/>
              <a:t>It says my plant is a full sun plant and needs at least 6 hours per day of direct sunlight. Where it is located</a:t>
            </a:r>
            <a:r>
              <a:rPr lang="en-US"/>
              <a:t>, </a:t>
            </a:r>
            <a:r>
              <a:rPr lang="en-US" dirty="0"/>
              <a:t>my plant is currently only getting two.</a:t>
            </a:r>
          </a:p>
          <a:p>
            <a:endParaRPr lang="en-US" dirty="0"/>
          </a:p>
          <a:p>
            <a:r>
              <a:rPr lang="en-US" dirty="0"/>
              <a:t>I move </a:t>
            </a:r>
            <a:r>
              <a:rPr lang="en-US"/>
              <a:t>the plant </a:t>
            </a:r>
            <a:r>
              <a:rPr lang="en-US" dirty="0"/>
              <a:t>closer </a:t>
            </a:r>
            <a:r>
              <a:rPr lang="en-US"/>
              <a:t>to the </a:t>
            </a:r>
            <a:r>
              <a:rPr lang="en-US" dirty="0"/>
              <a:t>window and lo and behold, my plant begins </a:t>
            </a:r>
            <a:r>
              <a:rPr lang="en-US"/>
              <a:t>to </a:t>
            </a:r>
            <a:r>
              <a:rPr lang="en-US" dirty="0"/>
              <a:t>thrive again.    </a:t>
            </a:r>
            <a:endParaRPr lang="en-US" dirty="0">
              <a:cs typeface="Calibri" panose="020F0502020204030204"/>
            </a:endParaRPr>
          </a:p>
          <a:p>
            <a:endParaRPr lang="en-US" dirty="0"/>
          </a:p>
          <a:p>
            <a:r>
              <a:rPr lang="en-US" dirty="0"/>
              <a:t>Water </a:t>
            </a:r>
            <a:r>
              <a:rPr lang="en-US"/>
              <a:t>and </a:t>
            </a:r>
            <a:r>
              <a:rPr lang="en-US" dirty="0"/>
              <a:t>fertilizer are perfectly good </a:t>
            </a:r>
            <a:r>
              <a:rPr lang="en-US"/>
              <a:t>strategies</a:t>
            </a:r>
            <a:r>
              <a:rPr lang="en-US" dirty="0"/>
              <a:t>. They have been well researched</a:t>
            </a:r>
            <a:r>
              <a:rPr lang="en-US"/>
              <a:t> and </a:t>
            </a:r>
            <a:r>
              <a:rPr lang="en-US" dirty="0"/>
              <a:t>demonstrated </a:t>
            </a:r>
            <a:r>
              <a:rPr lang="en-US"/>
              <a:t>to </a:t>
            </a:r>
            <a:r>
              <a:rPr lang="en-US" dirty="0"/>
              <a:t>show positive results. However, they didn’t address </a:t>
            </a:r>
            <a:r>
              <a:rPr lang="en-US"/>
              <a:t>the </a:t>
            </a:r>
            <a:r>
              <a:rPr lang="en-US" dirty="0"/>
              <a:t>underlying reason why </a:t>
            </a:r>
            <a:r>
              <a:rPr lang="en-US" i="1" u="sng" dirty="0"/>
              <a:t>my</a:t>
            </a:r>
            <a:r>
              <a:rPr lang="en-US" dirty="0"/>
              <a:t> </a:t>
            </a:r>
            <a:r>
              <a:rPr lang="en-US"/>
              <a:t>plant </a:t>
            </a:r>
            <a:r>
              <a:rPr lang="en-US" dirty="0"/>
              <a:t>was dying. I was investing a lot of time </a:t>
            </a:r>
            <a:r>
              <a:rPr lang="en-US"/>
              <a:t>and </a:t>
            </a:r>
            <a:r>
              <a:rPr lang="en-US" dirty="0"/>
              <a:t>resources into some great strategies that were never going to work. By engaging in root cause analysis</a:t>
            </a:r>
            <a:r>
              <a:rPr lang="en-US"/>
              <a:t>, I </a:t>
            </a:r>
            <a:r>
              <a:rPr lang="en-US" dirty="0"/>
              <a:t>was able to </a:t>
            </a:r>
            <a:r>
              <a:rPr lang="en-US"/>
              <a:t>more </a:t>
            </a:r>
            <a:r>
              <a:rPr lang="en-US" dirty="0"/>
              <a:t>efficiently and </a:t>
            </a:r>
            <a:r>
              <a:rPr lang="en-US"/>
              <a:t>effectively </a:t>
            </a:r>
            <a:r>
              <a:rPr lang="en-US" dirty="0"/>
              <a:t>address what was underlying </a:t>
            </a:r>
            <a:r>
              <a:rPr lang="en-US"/>
              <a:t>the </a:t>
            </a:r>
            <a:r>
              <a:rPr lang="en-US" dirty="0"/>
              <a:t>data I was observing and get </a:t>
            </a:r>
            <a:r>
              <a:rPr lang="en-US"/>
              <a:t>the </a:t>
            </a:r>
            <a:r>
              <a:rPr lang="en-US" dirty="0"/>
              <a:t>result I wanted</a:t>
            </a:r>
            <a:r>
              <a:rPr lang="en-US"/>
              <a:t>.</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BE7DC90-C680-4642-A3B3-36C4396E24F0}" type="slidenum">
              <a:rPr lang="en-US" smtClean="0"/>
              <a:t>12</a:t>
            </a:fld>
            <a:endParaRPr lang="en-US"/>
          </a:p>
        </p:txBody>
      </p:sp>
    </p:spTree>
    <p:extLst>
      <p:ext uri="{BB962C8B-B14F-4D97-AF65-F5344CB8AC3E}">
        <p14:creationId xmlns:p14="http://schemas.microsoft.com/office/powerpoint/2010/main" val="2721758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talked a little about what root cause looks like, but how do we get started?</a:t>
            </a:r>
          </a:p>
          <a:p>
            <a:pPr>
              <a:defRPr/>
            </a:pPr>
            <a:endParaRPr lang="en-US" dirty="0"/>
          </a:p>
          <a:p>
            <a:pPr>
              <a:defRPr/>
            </a:pPr>
            <a:r>
              <a:rPr lang="en-US" dirty="0"/>
              <a:t>To begin, I strongly recommend using a root cause tool. While it is possible to engage in root cause analysis without a tool, the tools are very helpful. They are designed to encourage deeper discussion and keep the process on track and as efficient as possible. It is easy to lose your focus when analyzing data. As you begin looking at data, you find something that looks interesting and before you know it you are 5 miles down a road that has nothing to do with what you started out trying to accomplish. Beware the bright shiny object! </a:t>
            </a:r>
          </a:p>
          <a:p>
            <a:pPr>
              <a:defRPr/>
            </a:pPr>
            <a:endParaRPr lang="en-US" dirty="0">
              <a:cs typeface="Calibri" panose="020F0502020204030204"/>
            </a:endParaRPr>
          </a:p>
          <a:p>
            <a:pPr>
              <a:defRPr/>
            </a:pPr>
            <a:r>
              <a:rPr lang="en-US" dirty="0"/>
              <a:t>When it comes to root cause tools, there are a variety of them and some may work better for different problems, but I find more often it’s the nature of the team that drives the “right” tool. Teams often naturally gravitate toward one tool or another based on how they communicate and process information. Some of the more popular tools include the 5 Why’s, Fishbone, and Diagnostic Tree. There is more information about these and other tools on the Look! Think! Act! website as well as IDC’s Success Gaps Toolkit.</a:t>
            </a:r>
            <a:endParaRPr lang="en-US" dirty="0">
              <a:cs typeface="Calibri" panose="020F0502020204030204"/>
            </a:endParaRPr>
          </a:p>
          <a:p>
            <a:pPr>
              <a:defRPr/>
            </a:pPr>
            <a:endParaRPr lang="en-US" dirty="0"/>
          </a:p>
          <a:p>
            <a:pPr>
              <a:defRPr/>
            </a:pPr>
            <a:r>
              <a:rPr lang="en-US" dirty="0"/>
              <a:t>Put links in chat: </a:t>
            </a:r>
            <a:endParaRPr lang="en-US" dirty="0">
              <a:cs typeface="Calibri" panose="020F0502020204030204"/>
            </a:endParaRPr>
          </a:p>
          <a:p>
            <a:pPr>
              <a:defRPr/>
            </a:pPr>
            <a:br>
              <a:rPr lang="en-US" dirty="0"/>
            </a:br>
            <a:r>
              <a:rPr lang="en-US" dirty="0">
                <a:hlinkClick r:id="rId3"/>
              </a:rPr>
              <a:t>https://dasycenter.org/look-think-act/</a:t>
            </a:r>
            <a:r>
              <a:rPr lang="en-US" dirty="0"/>
              <a:t> </a:t>
            </a:r>
            <a:br>
              <a:rPr lang="en-US" dirty="0"/>
            </a:br>
            <a:r>
              <a:rPr lang="en-US" dirty="0">
                <a:hlinkClick r:id="rId4"/>
              </a:rPr>
              <a:t>https://ideadata.org/resources/resource/1538/success-gaps-toolkit-addressing-equity-inclusion-and-opportunity</a:t>
            </a: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A021F17-7815-4404-8E8F-793C3CD10BC4}" type="slidenum">
              <a:rPr lang="en-US" smtClean="0"/>
              <a:t>13</a:t>
            </a:fld>
            <a:endParaRPr lang="en-US"/>
          </a:p>
        </p:txBody>
      </p:sp>
    </p:spTree>
    <p:extLst>
      <p:ext uri="{BB962C8B-B14F-4D97-AF65-F5344CB8AC3E}">
        <p14:creationId xmlns:p14="http://schemas.microsoft.com/office/powerpoint/2010/main" val="2530343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talked a little about what root cause looks like, but how do we get started?</a:t>
            </a:r>
          </a:p>
          <a:p>
            <a:pPr>
              <a:defRPr/>
            </a:pPr>
            <a:endParaRPr lang="en-US" dirty="0"/>
          </a:p>
          <a:p>
            <a:pPr>
              <a:defRPr/>
            </a:pPr>
            <a:r>
              <a:rPr lang="en-US" dirty="0"/>
              <a:t>To begin, I strongly recommend using a root cause tool. While it is possible to engage in root cause analysis without a tool, the tools are very helpful. They are designed to encourage deeper discussion and keep the process on track and as efficient as possible. It is easy to lose your focus when analyzing data. As you begin looking at data, you find something that looks interesting and before you know it you are 5 miles down a road that has nothing to do with what you started out trying to accomplish. Beware the bright shiny object! </a:t>
            </a:r>
          </a:p>
          <a:p>
            <a:pPr>
              <a:defRPr/>
            </a:pPr>
            <a:endParaRPr lang="en-US" dirty="0">
              <a:cs typeface="Calibri" panose="020F0502020204030204"/>
            </a:endParaRPr>
          </a:p>
          <a:p>
            <a:pPr>
              <a:defRPr/>
            </a:pPr>
            <a:r>
              <a:rPr lang="en-US" dirty="0"/>
              <a:t>When it comes to root cause tools, there are a variety of them and some may work better for different problems, but I find more often it’s the nature of the team that drives the “right” tool. Teams often naturally gravitate toward one tool or another based on how they communicate and process information. Some of the more popular tools include the 5 Why’s, Fishbone, and Diagnostic Tree. There is more information about these and other tools on the Look! Think! Act! website as well as IDC’s Success Gaps Toolkit.</a:t>
            </a:r>
            <a:endParaRPr lang="en-US" dirty="0">
              <a:cs typeface="Calibri" panose="020F0502020204030204"/>
            </a:endParaRPr>
          </a:p>
          <a:p>
            <a:pPr>
              <a:defRPr/>
            </a:pPr>
            <a:endParaRPr lang="en-US" dirty="0"/>
          </a:p>
          <a:p>
            <a:pPr>
              <a:defRPr/>
            </a:pPr>
            <a:r>
              <a:rPr lang="en-US" dirty="0"/>
              <a:t>Put links in chat: </a:t>
            </a:r>
            <a:endParaRPr lang="en-US" dirty="0">
              <a:cs typeface="Calibri" panose="020F0502020204030204"/>
            </a:endParaRPr>
          </a:p>
          <a:p>
            <a:pPr>
              <a:defRPr/>
            </a:pPr>
            <a:br>
              <a:rPr lang="en-US" dirty="0"/>
            </a:br>
            <a:r>
              <a:rPr lang="en-US" dirty="0">
                <a:hlinkClick r:id="rId3"/>
              </a:rPr>
              <a:t>https://dasycenter.org/look-think-act/</a:t>
            </a:r>
            <a:r>
              <a:rPr lang="en-US" dirty="0"/>
              <a:t> </a:t>
            </a:r>
            <a:br>
              <a:rPr lang="en-US" dirty="0"/>
            </a:br>
            <a:r>
              <a:rPr lang="en-US" dirty="0">
                <a:hlinkClick r:id="rId4"/>
              </a:rPr>
              <a:t>https://ideadata.org/resources/resource/1538/success-gaps-toolkit-addressing-equity-inclusion-and-opportunity</a:t>
            </a: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A021F17-7815-4404-8E8F-793C3CD10BC4}" type="slidenum">
              <a:rPr lang="en-US" smtClean="0"/>
              <a:t>14</a:t>
            </a:fld>
            <a:endParaRPr lang="en-US"/>
          </a:p>
        </p:txBody>
      </p:sp>
    </p:spTree>
    <p:extLst>
      <p:ext uri="{BB962C8B-B14F-4D97-AF65-F5344CB8AC3E}">
        <p14:creationId xmlns:p14="http://schemas.microsoft.com/office/powerpoint/2010/main" val="1867109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today, we are going to focus in on the 5 Whys, </a:t>
            </a:r>
            <a:r>
              <a:rPr lang="en-US"/>
              <a:t>and</a:t>
            </a:r>
            <a:r>
              <a:rPr lang="en-US" dirty="0"/>
              <a:t> the 5 Whys is a tool that works exactly as it sounds. You begin by defining your problem </a:t>
            </a:r>
            <a:r>
              <a:rPr lang="en-US"/>
              <a:t>or </a:t>
            </a:r>
            <a:r>
              <a:rPr lang="en-US" dirty="0"/>
              <a:t>whatever you are looking into as a question beginning with Why? Then you examine the possible reasons and keep asking why until you get </a:t>
            </a:r>
            <a:r>
              <a:rPr lang="en-US"/>
              <a:t>to </a:t>
            </a:r>
            <a:r>
              <a:rPr lang="en-US" dirty="0"/>
              <a:t>the root cause. Usually </a:t>
            </a:r>
            <a:r>
              <a:rPr lang="en-US"/>
              <a:t>this </a:t>
            </a:r>
            <a:r>
              <a:rPr lang="en-US" dirty="0"/>
              <a:t>takes about 5 iterations, hence the 5 Whys. Stopping before 4 or 5 usually means you haven’t gotten to the real root of the issue. </a:t>
            </a:r>
          </a:p>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943EA2-5D37-47E1-89E4-80698FB725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014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Pinpoint what else you need to know:</a:t>
            </a:r>
            <a:r>
              <a:rPr lang="en-US" dirty="0"/>
              <a:t> </a:t>
            </a:r>
            <a:endParaRPr lang="en-US"/>
          </a:p>
          <a:p>
            <a:pPr lvl="1"/>
            <a:r>
              <a:rPr lang="en-US"/>
              <a:t>Missing and necessary data</a:t>
            </a:r>
            <a:endParaRPr lang="en-US" dirty="0">
              <a:cs typeface="Calibri"/>
            </a:endParaRPr>
          </a:p>
          <a:p>
            <a:pPr lvl="1"/>
            <a:r>
              <a:rPr lang="en-US"/>
              <a:t>People and perspectives</a:t>
            </a:r>
            <a:endParaRPr lang="en-US" dirty="0">
              <a:cs typeface="Calibri"/>
            </a:endParaRPr>
          </a:p>
          <a:p>
            <a:endParaRPr lang="en-US"/>
          </a:p>
          <a:p>
            <a:r>
              <a:rPr lang="en-US" dirty="0"/>
              <a:t>Basic steps – first frame your question as a why? Brainstorm potential factors and use data to eliminate those that don’t hold up. Once you find one (or more) that continue to be possible factors</a:t>
            </a:r>
            <a:r>
              <a:rPr lang="en-US"/>
              <a:t>, </a:t>
            </a:r>
            <a:r>
              <a:rPr lang="en-US" dirty="0"/>
              <a:t>ask another why question about that factor and repeat the process</a:t>
            </a:r>
            <a:r>
              <a:rPr lang="en-US" baseline="0" dirty="0"/>
              <a:t>.</a:t>
            </a:r>
            <a:r>
              <a:rPr lang="en-US" dirty="0"/>
              <a:t> </a:t>
            </a:r>
            <a:endParaRPr lang="en-US" dirty="0">
              <a:cs typeface="Calibri"/>
            </a:endParaRPr>
          </a:p>
          <a:p>
            <a:endParaRPr lang="en-US" dirty="0"/>
          </a:p>
          <a:p>
            <a:r>
              <a:rPr lang="en-US"/>
              <a:t>You may find going through this process</a:t>
            </a:r>
            <a:r>
              <a:rPr lang="en-US" baseline="0"/>
              <a:t>, </a:t>
            </a:r>
            <a:r>
              <a:rPr lang="en-US"/>
              <a:t>that you might need to pull </a:t>
            </a:r>
            <a:r>
              <a:rPr lang="en-US" baseline="0"/>
              <a:t>in </a:t>
            </a:r>
            <a:r>
              <a:rPr lang="en-US"/>
              <a:t>data or perspectives that you weren’t necessarily expecting. Be open to the process </a:t>
            </a:r>
            <a:r>
              <a:rPr lang="en-US" baseline="0"/>
              <a:t>and </a:t>
            </a:r>
            <a:r>
              <a:rPr lang="en-US"/>
              <a:t>follow where it leads</a:t>
            </a:r>
            <a:r>
              <a:rPr lang="en-US" baseline="0"/>
              <a:t>. </a:t>
            </a:r>
            <a:r>
              <a:rPr lang="en-US"/>
              <a:t>Also</a:t>
            </a:r>
            <a:r>
              <a:rPr lang="en-US" baseline="0"/>
              <a:t>, </a:t>
            </a:r>
            <a:r>
              <a:rPr lang="en-US"/>
              <a:t>be sure to test your assumptions whether you think they are a factor or not. You want </a:t>
            </a:r>
            <a:r>
              <a:rPr lang="en-US" baseline="0"/>
              <a:t>to </a:t>
            </a:r>
            <a:r>
              <a:rPr lang="en-US"/>
              <a:t>be sure you are following the data or you could miss something critical</a:t>
            </a:r>
            <a:r>
              <a:rPr lang="en-US" baseline="0"/>
              <a:t>.</a:t>
            </a:r>
            <a:r>
              <a:rPr lang="en-US"/>
              <a:t> </a:t>
            </a:r>
          </a:p>
          <a:p>
            <a:endParaRPr lang="en-US" baseline="0" dirty="0">
              <a:cs typeface="Calibri"/>
            </a:endParaRPr>
          </a:p>
          <a:p>
            <a:endParaRPr lang="en-US"/>
          </a:p>
        </p:txBody>
      </p:sp>
      <p:sp>
        <p:nvSpPr>
          <p:cNvPr id="4" name="Slide Number Placeholder 3"/>
          <p:cNvSpPr>
            <a:spLocks noGrp="1"/>
          </p:cNvSpPr>
          <p:nvPr>
            <p:ph type="sldNum" sz="quarter" idx="10"/>
          </p:nvPr>
        </p:nvSpPr>
        <p:spPr/>
        <p:txBody>
          <a:bodyPr/>
          <a:lstStyle/>
          <a:p>
            <a:fld id="{23943EA2-5D37-47E1-89E4-80698FB72559}" type="slidenum">
              <a:rPr lang="en-US" smtClean="0"/>
              <a:t>16</a:t>
            </a:fld>
            <a:endParaRPr lang="en-US"/>
          </a:p>
        </p:txBody>
      </p:sp>
    </p:spTree>
    <p:extLst>
      <p:ext uri="{BB962C8B-B14F-4D97-AF65-F5344CB8AC3E}">
        <p14:creationId xmlns:p14="http://schemas.microsoft.com/office/powerpoint/2010/main" val="1736788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does the 5 Whys look like in practice. Let’s use an example. </a:t>
            </a:r>
            <a:endParaRPr lang="en-US"/>
          </a:p>
          <a:p>
            <a:endParaRPr lang="en-US" dirty="0"/>
          </a:p>
          <a:p>
            <a:r>
              <a:rPr lang="en-US" dirty="0"/>
              <a:t>Before we get started, I want to preface this by that what we see in our fictitious data here may not be what you would find when examining your own data. We could all start be observing the same data pattern outset and find ourselves with completely different root causes at the end. This is why it is so important to follow </a:t>
            </a:r>
            <a:r>
              <a:rPr lang="en-US" i="1" u="sng" dirty="0"/>
              <a:t>your</a:t>
            </a:r>
            <a:r>
              <a:rPr lang="en-US" dirty="0"/>
              <a:t> data and not your assumptions based on what you’ve seen in other places.  The process may, and with challenging issues, often does lead you somewhere you did not expect. Hence the reason the strategies you have been using are not working; the root cause is not what you would have expected it to be.</a:t>
            </a:r>
            <a:endParaRPr lang="en-US" dirty="0">
              <a:cs typeface="Calibri"/>
            </a:endParaRPr>
          </a:p>
          <a:p>
            <a:endParaRPr lang="en-US" dirty="0"/>
          </a:p>
          <a:p>
            <a:r>
              <a:rPr lang="en-US" dirty="0"/>
              <a:t>In this example, my pretend data team and I were looking at our and found that children with Autism are receiving ISS 3x more often than in prior years. This was a difference that we were not expecting and that represented a change from prior years. So we asked why. Why are children with AUT receiving more ISS? </a:t>
            </a:r>
            <a:endParaRPr lang="en-US" dirty="0">
              <a:cs typeface="Calibri"/>
            </a:endParaRPr>
          </a:p>
          <a:p>
            <a:endParaRPr lang="en-US" dirty="0"/>
          </a:p>
          <a:p>
            <a:r>
              <a:rPr lang="en-US" dirty="0"/>
              <a:t>We explored our data in a variety of ways to consider whether there might be a particular LEA or region driving the change, whether there was a corresponding drop in OSS, and other patterns. What</a:t>
            </a:r>
            <a:r>
              <a:rPr lang="en-US" baseline="0" dirty="0"/>
              <a:t> </a:t>
            </a:r>
            <a:r>
              <a:rPr lang="en-US" dirty="0"/>
              <a:t>we found was there was a similar spike in children with AUT being served in segregated settings. So, we asked Why. Why are children with AUT being served in more segregated settings</a:t>
            </a:r>
            <a:r>
              <a:rPr lang="en-US" baseline="0" dirty="0"/>
              <a:t>?</a:t>
            </a:r>
            <a:r>
              <a:rPr lang="en-US" dirty="0"/>
              <a:t> We considered and based on data eliminated a variety of different factors. We found that LEAs …</a:t>
            </a:r>
            <a:endParaRPr lang="en-US" dirty="0">
              <a:cs typeface="Calibri"/>
            </a:endParaRPr>
          </a:p>
          <a:p>
            <a:endParaRPr lang="en-US" dirty="0"/>
          </a:p>
          <a:p>
            <a:r>
              <a:rPr lang="en-US"/>
              <a:t>Remember this is a no judgement process. We are approaching from a place of curiosity. </a:t>
            </a:r>
          </a:p>
          <a:p>
            <a:r>
              <a:rPr lang="en-US" dirty="0"/>
              <a:t> </a:t>
            </a:r>
            <a:endParaRPr lang="en-US" dirty="0">
              <a:cs typeface="Calibri"/>
            </a:endParaRPr>
          </a:p>
          <a:p>
            <a:r>
              <a:rPr lang="en-US" dirty="0"/>
              <a:t>So</a:t>
            </a:r>
            <a:r>
              <a:rPr lang="en-US" baseline="0" dirty="0"/>
              <a:t>, </a:t>
            </a:r>
            <a:r>
              <a:rPr lang="en-US" dirty="0"/>
              <a:t>thinking about the data we started with. what strategies might we have selected if we had not engaged in this process or even if we had gone a level or so in</a:t>
            </a:r>
            <a:r>
              <a:rPr lang="en-US" baseline="0" dirty="0"/>
              <a:t>? What </a:t>
            </a:r>
            <a:r>
              <a:rPr lang="en-US" dirty="0"/>
              <a:t>strategies </a:t>
            </a:r>
            <a:r>
              <a:rPr lang="en-US" baseline="0" dirty="0"/>
              <a:t>might </a:t>
            </a:r>
            <a:r>
              <a:rPr lang="en-US" dirty="0"/>
              <a:t>we consider based on the identified root cause</a:t>
            </a:r>
            <a:r>
              <a:rPr lang="en-US" baseline="0" dirty="0"/>
              <a:t>?</a:t>
            </a:r>
            <a:r>
              <a:rPr lang="en-US" dirty="0"/>
              <a:t> </a:t>
            </a:r>
            <a:endParaRPr lang="en-US" dirty="0">
              <a:cs typeface="Calibri"/>
            </a:endParaRPr>
          </a:p>
          <a:p>
            <a:endParaRPr lang="en-US" dirty="0"/>
          </a:p>
          <a:p>
            <a:r>
              <a:rPr lang="en-US" dirty="0"/>
              <a:t>That said, there are some other things that surfaced along the way that we may also want to address for various reasons (e.g. placement not being determined by staffing), ultimately it is the root cause that will guide the selection of strategies that will have the most impact on the original data observations</a:t>
            </a: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943EA2-5D37-47E1-89E4-80698FB725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70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 tips and tricks – </a:t>
            </a:r>
          </a:p>
          <a:p>
            <a:r>
              <a:rPr lang="en-US" dirty="0"/>
              <a:t>Consider a variety of factors. Look at it from different angles. Consider all of the aspects of systemic conditions from policy and procedures, personnel and training, data integrity and data systems, fiscal considerations, etc. as well as contextual factors such as location, region/LEA, what you know about learning </a:t>
            </a:r>
            <a:r>
              <a:rPr lang="en-US"/>
              <a:t>and </a:t>
            </a:r>
            <a:r>
              <a:rPr lang="en-US" dirty="0"/>
              <a:t>disabilities. Put everything on the table</a:t>
            </a:r>
            <a:r>
              <a:rPr lang="en-US"/>
              <a:t>, </a:t>
            </a:r>
            <a:r>
              <a:rPr lang="en-US" dirty="0"/>
              <a:t>including </a:t>
            </a:r>
            <a:r>
              <a:rPr lang="en-US" baseline="0"/>
              <a:t>your </a:t>
            </a:r>
            <a:r>
              <a:rPr lang="en-US" dirty="0"/>
              <a:t>assumptions and what you “know.”</a:t>
            </a:r>
            <a:endParaRPr lang="en-US" dirty="0">
              <a:cs typeface="Calibri"/>
            </a:endParaRPr>
          </a:p>
          <a:p>
            <a:endParaRPr lang="en-US" dirty="0"/>
          </a:p>
          <a:p>
            <a:r>
              <a:rPr lang="en-US" dirty="0"/>
              <a:t>Then, test them with </a:t>
            </a:r>
            <a:r>
              <a:rPr lang="en-US" baseline="0"/>
              <a:t>data. </a:t>
            </a:r>
            <a:r>
              <a:rPr lang="en-US" dirty="0"/>
              <a:t>Does the data support </a:t>
            </a:r>
            <a:r>
              <a:rPr lang="en-US" baseline="0"/>
              <a:t>or </a:t>
            </a:r>
            <a:r>
              <a:rPr lang="en-US" dirty="0"/>
              <a:t>negate each factor? Recognize </a:t>
            </a:r>
            <a:r>
              <a:rPr lang="en-US" baseline="0"/>
              <a:t>you may need to </a:t>
            </a:r>
            <a:r>
              <a:rPr lang="en-US" dirty="0"/>
              <a:t>pause the process to collect additional data or to represent/render data in a different way</a:t>
            </a:r>
            <a:r>
              <a:rPr lang="en-US" baseline="0"/>
              <a:t>. </a:t>
            </a:r>
            <a:r>
              <a:rPr lang="en-US" dirty="0"/>
              <a:t>Or you </a:t>
            </a:r>
            <a:r>
              <a:rPr lang="en-US" baseline="0"/>
              <a:t>may </a:t>
            </a:r>
            <a:r>
              <a:rPr lang="en-US" dirty="0"/>
              <a:t>find you need data that isn’t available. If that is the case, you can problem solve proxy data and/or put a pin in it and pursue other potential factors that could be additional causes. Also, recognize that our world is complex, and you will often find multiple root causes which you </a:t>
            </a:r>
            <a:r>
              <a:rPr lang="en-US" baseline="0"/>
              <a:t>and </a:t>
            </a:r>
            <a:r>
              <a:rPr lang="en-US" dirty="0"/>
              <a:t>your team will </a:t>
            </a:r>
            <a:r>
              <a:rPr lang="en-US" baseline="0"/>
              <a:t>have to </a:t>
            </a:r>
            <a:r>
              <a:rPr lang="en-US" dirty="0"/>
              <a:t>figure out how to address</a:t>
            </a:r>
            <a:r>
              <a:rPr lang="en-US" baseline="0"/>
              <a:t>.</a:t>
            </a:r>
            <a:r>
              <a:rPr lang="en-US" dirty="0"/>
              <a:t> </a:t>
            </a:r>
          </a:p>
          <a:p>
            <a:endParaRPr lang="en-US" dirty="0">
              <a:cs typeface="Calibri" panose="020F0502020204030204"/>
            </a:endParaRPr>
          </a:p>
          <a:p>
            <a:pPr>
              <a:defRPr/>
            </a:pPr>
            <a:r>
              <a:rPr lang="en-US"/>
              <a:t>The final tip is to bring together a diverse team – Don’t do this process alone. It’s so easy for us to get busy in our offices and assume that we can discover and know the answers by ourselves. And yes, while the process itself is inherently valuable and will push </a:t>
            </a:r>
            <a:r>
              <a:rPr lang="en-US" baseline="0"/>
              <a:t>you </a:t>
            </a:r>
            <a:r>
              <a:rPr lang="en-US"/>
              <a:t>to engage in deeper analysis</a:t>
            </a:r>
            <a:r>
              <a:rPr lang="en-US" baseline="0"/>
              <a:t>, </a:t>
            </a:r>
            <a:r>
              <a:rPr lang="en-US"/>
              <a:t>it is the engagement of multiple perspectives </a:t>
            </a:r>
            <a:r>
              <a:rPr lang="en-US" baseline="0"/>
              <a:t>and </a:t>
            </a:r>
            <a:r>
              <a:rPr lang="en-US"/>
              <a:t>teaming that gets us to where we really want </a:t>
            </a:r>
            <a:r>
              <a:rPr lang="en-US" baseline="0"/>
              <a:t>to </a:t>
            </a:r>
            <a:r>
              <a:rPr lang="en-US"/>
              <a:t>be</a:t>
            </a:r>
            <a:r>
              <a:rPr lang="en-US" baseline="0"/>
              <a:t>.</a:t>
            </a:r>
            <a:r>
              <a:rPr lang="en-US"/>
              <a:t>  </a:t>
            </a:r>
          </a:p>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943EA2-5D37-47E1-89E4-80698FB725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8605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Ginger</a:t>
            </a:r>
          </a:p>
        </p:txBody>
      </p:sp>
      <p:sp>
        <p:nvSpPr>
          <p:cNvPr id="4" name="Slide Number Placeholder 3"/>
          <p:cNvSpPr>
            <a:spLocks noGrp="1"/>
          </p:cNvSpPr>
          <p:nvPr>
            <p:ph type="sldNum" sz="quarter" idx="5"/>
          </p:nvPr>
        </p:nvSpPr>
        <p:spPr/>
        <p:txBody>
          <a:bodyPr/>
          <a:lstStyle/>
          <a:p>
            <a:fld id="{CA021F17-7815-4404-8E8F-793C3CD10BC4}" type="slidenum">
              <a:rPr lang="en-US" smtClean="0"/>
              <a:t>19</a:t>
            </a:fld>
            <a:endParaRPr lang="en-US"/>
          </a:p>
        </p:txBody>
      </p:sp>
    </p:spTree>
    <p:extLst>
      <p:ext uri="{BB962C8B-B14F-4D97-AF65-F5344CB8AC3E}">
        <p14:creationId xmlns:p14="http://schemas.microsoft.com/office/powerpoint/2010/main" val="1462609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Ginger</a:t>
            </a:r>
          </a:p>
        </p:txBody>
      </p:sp>
      <p:sp>
        <p:nvSpPr>
          <p:cNvPr id="4" name="Slide Number Placeholder 3"/>
          <p:cNvSpPr>
            <a:spLocks noGrp="1"/>
          </p:cNvSpPr>
          <p:nvPr>
            <p:ph type="sldNum" sz="quarter" idx="5"/>
          </p:nvPr>
        </p:nvSpPr>
        <p:spPr/>
        <p:txBody>
          <a:bodyPr/>
          <a:lstStyle/>
          <a:p>
            <a:fld id="{CA021F17-7815-4404-8E8F-793C3CD10BC4}" type="slidenum">
              <a:rPr lang="en-US" smtClean="0"/>
              <a:t>2</a:t>
            </a:fld>
            <a:endParaRPr lang="en-US"/>
          </a:p>
        </p:txBody>
      </p:sp>
    </p:spTree>
    <p:extLst>
      <p:ext uri="{BB962C8B-B14F-4D97-AF65-F5344CB8AC3E}">
        <p14:creationId xmlns:p14="http://schemas.microsoft.com/office/powerpoint/2010/main" val="217857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Ginger </a:t>
            </a:r>
          </a:p>
          <a:p>
            <a:r>
              <a:rPr lang="en-US"/>
              <a:t>WHO all depends on the question of interest and the problem at hand. A lot of what was discussed in session 1 applies here: do you have the right people at the table to help you understand what is going on?</a:t>
            </a:r>
          </a:p>
          <a:p>
            <a:endParaRPr lang="en-US"/>
          </a:p>
          <a:p>
            <a:r>
              <a:rPr lang="en-US"/>
              <a:t>Program personnel: EC teachers, discipline experts, personnel support and hiring leads at your agency, literacy coaches, etc.</a:t>
            </a:r>
          </a:p>
          <a:p>
            <a:r>
              <a:rPr lang="en-US"/>
              <a:t>Outside representatives: school </a:t>
            </a:r>
            <a:r>
              <a:rPr lang="en-US" err="1"/>
              <a:t>psychs</a:t>
            </a:r>
            <a:r>
              <a:rPr lang="en-US"/>
              <a:t> doing evaluations, teachers, principals, parents (if looking at family outcomes)</a:t>
            </a:r>
          </a:p>
          <a:p>
            <a:r>
              <a:rPr lang="en-US"/>
              <a:t>Data analysis experts: may include IT folks if the data system features may be pulled in as a potential explanatory factor</a:t>
            </a:r>
          </a:p>
          <a:p>
            <a:r>
              <a:rPr lang="en-US"/>
              <a:t>Representatives of groups: if you are looking at differences across race groups, include them; if looking at differences by disability, include their parents; if looking at differences by region or site, include them. </a:t>
            </a:r>
          </a:p>
        </p:txBody>
      </p:sp>
      <p:sp>
        <p:nvSpPr>
          <p:cNvPr id="4" name="Slide Number Placeholder 3"/>
          <p:cNvSpPr>
            <a:spLocks noGrp="1"/>
          </p:cNvSpPr>
          <p:nvPr>
            <p:ph type="sldNum" sz="quarter" idx="5"/>
          </p:nvPr>
        </p:nvSpPr>
        <p:spPr/>
        <p:txBody>
          <a:bodyPr/>
          <a:lstStyle/>
          <a:p>
            <a:fld id="{CA021F17-7815-4404-8E8F-793C3CD10BC4}" type="slidenum">
              <a:rPr lang="en-US" smtClean="0"/>
              <a:t>20</a:t>
            </a:fld>
            <a:endParaRPr lang="en-US"/>
          </a:p>
        </p:txBody>
      </p:sp>
    </p:spTree>
    <p:extLst>
      <p:ext uri="{BB962C8B-B14F-4D97-AF65-F5344CB8AC3E}">
        <p14:creationId xmlns:p14="http://schemas.microsoft.com/office/powerpoint/2010/main" val="1042562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Ginger</a:t>
            </a:r>
          </a:p>
        </p:txBody>
      </p:sp>
      <p:sp>
        <p:nvSpPr>
          <p:cNvPr id="4" name="Slide Number Placeholder 3"/>
          <p:cNvSpPr>
            <a:spLocks noGrp="1"/>
          </p:cNvSpPr>
          <p:nvPr>
            <p:ph type="sldNum" sz="quarter" idx="5"/>
          </p:nvPr>
        </p:nvSpPr>
        <p:spPr/>
        <p:txBody>
          <a:bodyPr/>
          <a:lstStyle/>
          <a:p>
            <a:fld id="{CA021F17-7815-4404-8E8F-793C3CD10BC4}" type="slidenum">
              <a:rPr lang="en-US" smtClean="0"/>
              <a:t>21</a:t>
            </a:fld>
            <a:endParaRPr lang="en-US"/>
          </a:p>
        </p:txBody>
      </p:sp>
    </p:spTree>
    <p:extLst>
      <p:ext uri="{BB962C8B-B14F-4D97-AF65-F5344CB8AC3E}">
        <p14:creationId xmlns:p14="http://schemas.microsoft.com/office/powerpoint/2010/main" val="4165859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021F17-7815-4404-8E8F-793C3CD10BC4}" type="slidenum">
              <a:rPr lang="en-US" smtClean="0"/>
              <a:t>22</a:t>
            </a:fld>
            <a:endParaRPr lang="en-US"/>
          </a:p>
        </p:txBody>
      </p:sp>
    </p:spTree>
    <p:extLst>
      <p:ext uri="{BB962C8B-B14F-4D97-AF65-F5344CB8AC3E}">
        <p14:creationId xmlns:p14="http://schemas.microsoft.com/office/powerpoint/2010/main" val="3023374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Upcoming discussions to help frame approach to talking about data and conducting a meaningful root cause analysis. </a:t>
            </a:r>
          </a:p>
          <a:p>
            <a:endParaRPr lang="en-US"/>
          </a:p>
          <a:p>
            <a:r>
              <a:rPr lang="en-US"/>
              <a:t>Brainstorm how to plan well and consider teaming to promote equity. The questions we will consider come straight from the toolkit, to give you a flavor of the content and structure of it.</a:t>
            </a:r>
          </a:p>
        </p:txBody>
      </p:sp>
      <p:sp>
        <p:nvSpPr>
          <p:cNvPr id="4" name="Slide Number Placeholder 3"/>
          <p:cNvSpPr>
            <a:spLocks noGrp="1"/>
          </p:cNvSpPr>
          <p:nvPr>
            <p:ph type="sldNum" sz="quarter" idx="5"/>
          </p:nvPr>
        </p:nvSpPr>
        <p:spPr/>
        <p:txBody>
          <a:bodyPr/>
          <a:lstStyle/>
          <a:p>
            <a:fld id="{CA021F17-7815-4404-8E8F-793C3CD10BC4}" type="slidenum">
              <a:rPr lang="en-US" smtClean="0"/>
              <a:t>24</a:t>
            </a:fld>
            <a:endParaRPr lang="en-US"/>
          </a:p>
        </p:txBody>
      </p:sp>
    </p:spTree>
    <p:extLst>
      <p:ext uri="{BB962C8B-B14F-4D97-AF65-F5344CB8AC3E}">
        <p14:creationId xmlns:p14="http://schemas.microsoft.com/office/powerpoint/2010/main" val="33155128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Ginger </a:t>
            </a:r>
          </a:p>
          <a:p>
            <a:r>
              <a:rPr lang="en-US">
                <a:ea typeface="Calibri"/>
                <a:cs typeface="Calibri"/>
              </a:rPr>
              <a:t>We are going to break out into groups for discussion. In these groups, we are going to provide you with an issue and pretend that you are preparing to engage in a root cause analysis process. As a group, you will be able to discuss some of the foundational elements to prepare to engage in root cause analysis.</a:t>
            </a:r>
          </a:p>
        </p:txBody>
      </p:sp>
      <p:sp>
        <p:nvSpPr>
          <p:cNvPr id="4" name="Slide Number Placeholder 3"/>
          <p:cNvSpPr>
            <a:spLocks noGrp="1"/>
          </p:cNvSpPr>
          <p:nvPr>
            <p:ph type="sldNum" sz="quarter" idx="5"/>
          </p:nvPr>
        </p:nvSpPr>
        <p:spPr/>
        <p:txBody>
          <a:bodyPr/>
          <a:lstStyle/>
          <a:p>
            <a:fld id="{CA021F17-7815-4404-8E8F-793C3CD10BC4}" type="slidenum">
              <a:rPr lang="en-US" smtClean="0"/>
              <a:t>25</a:t>
            </a:fld>
            <a:endParaRPr lang="en-US"/>
          </a:p>
        </p:txBody>
      </p:sp>
    </p:spTree>
    <p:extLst>
      <p:ext uri="{BB962C8B-B14F-4D97-AF65-F5344CB8AC3E}">
        <p14:creationId xmlns:p14="http://schemas.microsoft.com/office/powerpoint/2010/main" val="37850055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Additional probing questions for facilitators:</a:t>
            </a:r>
          </a:p>
          <a:p>
            <a:pPr marL="171450" indent="-171450">
              <a:buFont typeface="Calibri"/>
              <a:buChar char="-"/>
            </a:pPr>
            <a:r>
              <a:rPr lang="en-US"/>
              <a:t>What questions or concerns might arise during the process? What might we need to explain?</a:t>
            </a:r>
            <a:endParaRPr lang="en-US">
              <a:cs typeface="Calibri"/>
            </a:endParaRPr>
          </a:p>
          <a:p>
            <a:pPr marL="171450" indent="-171450">
              <a:buFont typeface="Calibri"/>
              <a:buChar char="-"/>
            </a:pPr>
            <a:r>
              <a:rPr lang="en-US"/>
              <a:t>Will the group of participants being assembled serve in an advisory capacity, or will it have responsibility for decision-making?</a:t>
            </a:r>
          </a:p>
          <a:p>
            <a:pPr marL="171450" indent="-171450">
              <a:buFont typeface="Calibri"/>
              <a:buChar char="-"/>
            </a:pPr>
            <a:r>
              <a:rPr lang="en-US">
                <a:ea typeface="Calibri"/>
                <a:cs typeface="Calibri"/>
              </a:rPr>
              <a:t>Will we be able to access additional, unanticipated, data elements during the meeting? If so, who will be able to access and how?</a:t>
            </a:r>
            <a:endParaRPr lang="en-US"/>
          </a:p>
          <a:p>
            <a:pPr marL="171450" indent="-171450">
              <a:buFont typeface="Calibri"/>
              <a:buChar char="-"/>
            </a:pPr>
            <a:r>
              <a:rPr lang="en-US">
                <a:ea typeface="Calibri"/>
                <a:cs typeface="Calibri"/>
              </a:rPr>
              <a:t>Who needs to be at the table to provide context to data being analyzed?  What voices need to be represented? Will participants include individuals with data literacy skills that can support the data discussion?  How might you address concerns regarding data privacy?</a:t>
            </a:r>
          </a:p>
          <a:p>
            <a:pPr marL="171450" indent="-171450">
              <a:buFont typeface="Calibri"/>
              <a:buChar char="-"/>
            </a:pPr>
            <a:r>
              <a:rPr lang="en-US">
                <a:ea typeface="Calibri"/>
                <a:cs typeface="Calibri"/>
              </a:rPr>
              <a:t>How will the nature of the group – advisory vs. decision makers – impact the focus of the group?</a:t>
            </a:r>
          </a:p>
          <a:p>
            <a:pPr marL="171450" indent="-171450">
              <a:buFont typeface="Calibri"/>
              <a:buChar char="-"/>
            </a:pPr>
            <a:r>
              <a:rPr lang="en-US">
                <a:ea typeface="Calibri"/>
                <a:cs typeface="Calibri"/>
              </a:rPr>
              <a:t>What questions might different stakeholder groups have? What would you address before the meeting? What would you address during?</a:t>
            </a:r>
          </a:p>
          <a:p>
            <a:pPr marL="171450" indent="-171450">
              <a:buFont typeface="Calibri"/>
              <a:buChar char="-"/>
            </a:pPr>
            <a:r>
              <a:rPr lang="en-US">
                <a:ea typeface="Calibri"/>
                <a:cs typeface="Calibri"/>
              </a:rPr>
              <a:t>What level of commitment are you asking for participants? </a:t>
            </a:r>
          </a:p>
          <a:p>
            <a:pPr marL="171450" indent="-171450">
              <a:buFont typeface="Calibri"/>
              <a:buChar char="-"/>
            </a:pPr>
            <a:r>
              <a:rPr lang="en-US">
                <a:ea typeface="Calibri"/>
                <a:cs typeface="Calibri"/>
              </a:rPr>
              <a:t>How much time do you anticipate the group will need? Will this be one meeting or a series of meetings? Why? How long should the meetings be? </a:t>
            </a:r>
          </a:p>
          <a:p>
            <a:pPr marL="628650" lvl="1" indent="-171450">
              <a:buFont typeface="Calibri"/>
              <a:buChar char="-"/>
            </a:pPr>
            <a:r>
              <a:rPr lang="en-US">
                <a:ea typeface="Calibri"/>
                <a:cs typeface="Calibri"/>
              </a:rPr>
              <a:t>Would you want to conduct the meetings virtually, in-person, or hybrid? Why? </a:t>
            </a:r>
          </a:p>
          <a:p>
            <a:pPr marL="628650" lvl="1" indent="-171450">
              <a:buFont typeface="Calibri"/>
              <a:buChar char="-"/>
            </a:pPr>
            <a:r>
              <a:rPr lang="en-US">
                <a:ea typeface="Calibri"/>
                <a:cs typeface="Calibri"/>
              </a:rPr>
              <a:t>Will there be work before or between meetings (e.g. reviewing data)?</a:t>
            </a:r>
          </a:p>
          <a:p>
            <a:pPr marL="171450" indent="-171450">
              <a:buFont typeface="Calibri"/>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CA021F17-7815-4404-8E8F-793C3CD10BC4}" type="slidenum">
              <a:rPr lang="en-US" smtClean="0"/>
              <a:t>26</a:t>
            </a:fld>
            <a:endParaRPr lang="en-US"/>
          </a:p>
        </p:txBody>
      </p:sp>
    </p:spTree>
    <p:extLst>
      <p:ext uri="{BB962C8B-B14F-4D97-AF65-F5344CB8AC3E}">
        <p14:creationId xmlns:p14="http://schemas.microsoft.com/office/powerpoint/2010/main" val="2573637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Christina</a:t>
            </a:r>
            <a:endParaRPr lang="en-US" dirty="0"/>
          </a:p>
        </p:txBody>
      </p:sp>
      <p:sp>
        <p:nvSpPr>
          <p:cNvPr id="4" name="Slide Number Placeholder 3"/>
          <p:cNvSpPr>
            <a:spLocks noGrp="1"/>
          </p:cNvSpPr>
          <p:nvPr>
            <p:ph type="sldNum" sz="quarter" idx="5"/>
          </p:nvPr>
        </p:nvSpPr>
        <p:spPr/>
        <p:txBody>
          <a:bodyPr/>
          <a:lstStyle/>
          <a:p>
            <a:fld id="{CA021F17-7815-4404-8E8F-793C3CD10BC4}" type="slidenum">
              <a:rPr lang="en-US" smtClean="0"/>
              <a:t>27</a:t>
            </a:fld>
            <a:endParaRPr lang="en-US"/>
          </a:p>
        </p:txBody>
      </p:sp>
    </p:spTree>
    <p:extLst>
      <p:ext uri="{BB962C8B-B14F-4D97-AF65-F5344CB8AC3E}">
        <p14:creationId xmlns:p14="http://schemas.microsoft.com/office/powerpoint/2010/main" val="3948827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Christina</a:t>
            </a:r>
          </a:p>
          <a:p>
            <a:endParaRPr lang="en-US">
              <a:cs typeface="Calibri"/>
            </a:endParaRPr>
          </a:p>
          <a:p>
            <a:r>
              <a:rPr lang="en-US">
                <a:cs typeface="Calibri"/>
              </a:rPr>
              <a:t>Remind about opportunity to stay on for ½ to ask questions and have further discussion</a:t>
            </a:r>
          </a:p>
        </p:txBody>
      </p:sp>
      <p:sp>
        <p:nvSpPr>
          <p:cNvPr id="4" name="Slide Number Placeholder 3"/>
          <p:cNvSpPr>
            <a:spLocks noGrp="1"/>
          </p:cNvSpPr>
          <p:nvPr>
            <p:ph type="sldNum" sz="quarter" idx="5"/>
          </p:nvPr>
        </p:nvSpPr>
        <p:spPr/>
        <p:txBody>
          <a:bodyPr/>
          <a:lstStyle/>
          <a:p>
            <a:fld id="{CA021F17-7815-4404-8E8F-793C3CD10BC4}" type="slidenum">
              <a:rPr lang="en-US" smtClean="0"/>
              <a:t>28</a:t>
            </a:fld>
            <a:endParaRPr lang="en-US"/>
          </a:p>
        </p:txBody>
      </p:sp>
    </p:spTree>
    <p:extLst>
      <p:ext uri="{BB962C8B-B14F-4D97-AF65-F5344CB8AC3E}">
        <p14:creationId xmlns:p14="http://schemas.microsoft.com/office/powerpoint/2010/main" val="28197837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Christina</a:t>
            </a:r>
          </a:p>
        </p:txBody>
      </p:sp>
      <p:sp>
        <p:nvSpPr>
          <p:cNvPr id="4" name="Slide Number Placeholder 3"/>
          <p:cNvSpPr>
            <a:spLocks noGrp="1"/>
          </p:cNvSpPr>
          <p:nvPr>
            <p:ph type="sldNum" sz="quarter" idx="5"/>
          </p:nvPr>
        </p:nvSpPr>
        <p:spPr/>
        <p:txBody>
          <a:bodyPr/>
          <a:lstStyle/>
          <a:p>
            <a:fld id="{CA021F17-7815-4404-8E8F-793C3CD10BC4}" type="slidenum">
              <a:rPr lang="en-US" smtClean="0"/>
              <a:t>29</a:t>
            </a:fld>
            <a:endParaRPr lang="en-US"/>
          </a:p>
        </p:txBody>
      </p:sp>
    </p:spTree>
    <p:extLst>
      <p:ext uri="{BB962C8B-B14F-4D97-AF65-F5344CB8AC3E}">
        <p14:creationId xmlns:p14="http://schemas.microsoft.com/office/powerpoint/2010/main" val="2099517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Ginger</a:t>
            </a:r>
          </a:p>
          <a:p>
            <a:r>
              <a:rPr lang="en-US"/>
              <a:t>Were you able to participate or watch session 1? Session 2? Did you identify a critical question? Have you begun pulling data together to analyze? Use “what is your critical question?” and maybe are you seeing a trend in your analyses or anything surprising, etc. to keep the energy/interest going while others finish the poll.</a:t>
            </a:r>
          </a:p>
        </p:txBody>
      </p:sp>
      <p:sp>
        <p:nvSpPr>
          <p:cNvPr id="4" name="Slide Number Placeholder 3"/>
          <p:cNvSpPr>
            <a:spLocks noGrp="1"/>
          </p:cNvSpPr>
          <p:nvPr>
            <p:ph type="sldNum" sz="quarter" idx="5"/>
          </p:nvPr>
        </p:nvSpPr>
        <p:spPr/>
        <p:txBody>
          <a:bodyPr/>
          <a:lstStyle/>
          <a:p>
            <a:fld id="{CA021F17-7815-4404-8E8F-793C3CD10BC4}" type="slidenum">
              <a:rPr lang="en-US" smtClean="0"/>
              <a:t>3</a:t>
            </a:fld>
            <a:endParaRPr lang="en-US"/>
          </a:p>
        </p:txBody>
      </p:sp>
    </p:spTree>
    <p:extLst>
      <p:ext uri="{BB962C8B-B14F-4D97-AF65-F5344CB8AC3E}">
        <p14:creationId xmlns:p14="http://schemas.microsoft.com/office/powerpoint/2010/main" val="1985902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Ginger </a:t>
            </a:r>
          </a:p>
          <a:p>
            <a:r>
              <a:rPr lang="en-US">
                <a:ea typeface="Calibri"/>
                <a:cs typeface="Calibri"/>
              </a:rPr>
              <a:t>Mention recordings of sessions  1 and 2 (and 3 and 4 when available) on ECTA website under Events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B364C-0AA7-A049-8A25-F17CB8BF0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7545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Ginger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B364C-0AA7-A049-8A25-F17CB8BF0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5646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Ginger</a:t>
            </a:r>
          </a:p>
          <a:p>
            <a:r>
              <a:rPr lang="en-US"/>
              <a:t>Once you have the data, what next? Today we will touch on one component of the analysis process: root cause analysis. Because of time constraints, we cannot cover all analytical topics we would like, unfortunately! So, we are focusing on one technique you can use to begin to understand why your data trends exist. We are simplifying the process of course, because root cause analysis can be a complex undertaking depending on the nature of your question and the data you will use. But it is a place to begin. </a:t>
            </a:r>
          </a:p>
        </p:txBody>
      </p:sp>
      <p:sp>
        <p:nvSpPr>
          <p:cNvPr id="4" name="Slide Number Placeholder 3"/>
          <p:cNvSpPr>
            <a:spLocks noGrp="1"/>
          </p:cNvSpPr>
          <p:nvPr>
            <p:ph type="sldNum" sz="quarter" idx="5"/>
          </p:nvPr>
        </p:nvSpPr>
        <p:spPr/>
        <p:txBody>
          <a:bodyPr/>
          <a:lstStyle/>
          <a:p>
            <a:fld id="{CA021F17-7815-4404-8E8F-793C3CD10BC4}" type="slidenum">
              <a:rPr lang="en-US" smtClean="0"/>
              <a:t>6</a:t>
            </a:fld>
            <a:endParaRPr lang="en-US"/>
          </a:p>
        </p:txBody>
      </p:sp>
    </p:spTree>
    <p:extLst>
      <p:ext uri="{BB962C8B-B14F-4D97-AF65-F5344CB8AC3E}">
        <p14:creationId xmlns:p14="http://schemas.microsoft.com/office/powerpoint/2010/main" val="766296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Christina</a:t>
            </a:r>
          </a:p>
          <a:p>
            <a:endParaRPr lang="en-US" dirty="0">
              <a:cs typeface="Calibri"/>
            </a:endParaRPr>
          </a:p>
          <a:p>
            <a:r>
              <a:rPr lang="en-US"/>
              <a:t>Based on Session 2, you have identified your question and used data to answer it. In that process, you discover a difference – either between subgroups, over time, or with what you would expect to see.  The question is: “Is that difference representative of a disparity?” When using an equity lens, it’s important to not jump to conclusions. You want to be careful not to assume that there is an issue with equity or that there is not an issue with equity. It’s like mindfulness. You question rather than pass judgement on the data. The goal is to approach the data with curiosity. When you notice something different in your data, either a subgroup in more segregated settings or an atypically high inclusion rate, be curious. “I wonder if…” or “why is that…?”.</a:t>
            </a:r>
          </a:p>
          <a:p>
            <a:endParaRPr lang="en-US" dirty="0">
              <a:cs typeface="Calibri"/>
            </a:endParaRPr>
          </a:p>
        </p:txBody>
      </p:sp>
      <p:sp>
        <p:nvSpPr>
          <p:cNvPr id="4" name="Slide Number Placeholder 3"/>
          <p:cNvSpPr>
            <a:spLocks noGrp="1"/>
          </p:cNvSpPr>
          <p:nvPr>
            <p:ph type="sldNum" sz="quarter" idx="5"/>
          </p:nvPr>
        </p:nvSpPr>
        <p:spPr/>
        <p:txBody>
          <a:bodyPr/>
          <a:lstStyle/>
          <a:p>
            <a:fld id="{CA021F17-7815-4404-8E8F-793C3CD10BC4}" type="slidenum">
              <a:rPr lang="en-US" smtClean="0"/>
              <a:t>7</a:t>
            </a:fld>
            <a:endParaRPr lang="en-US"/>
          </a:p>
        </p:txBody>
      </p:sp>
    </p:spTree>
    <p:extLst>
      <p:ext uri="{BB962C8B-B14F-4D97-AF65-F5344CB8AC3E}">
        <p14:creationId xmlns:p14="http://schemas.microsoft.com/office/powerpoint/2010/main" val="1779363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curiosity is what sparks a root cause process. Root cause is a process for understanding at its ROOT, why something is occurring. When you understand the factors that are causing or leading to a result, you are better able to identify the strategies that will lead to the outcomes you want. I know we are talking  about finding and addressing issues of inequity in this conversation, but I want to mention that root cause isn’t simply to get to the root of a problem. It can be used to explore what is going on with any data set you are looking at., whether the data appears concerning or it suggests something exciting that you may want to replicate or scale across settings. </a:t>
            </a:r>
            <a:r>
              <a:rPr lang="en-US"/>
              <a:t>Root cause analysis </a:t>
            </a:r>
            <a:r>
              <a:rPr lang="en-US" dirty="0"/>
              <a:t>can help you get to the root of any type of data that you want to look at.</a:t>
            </a:r>
          </a:p>
          <a:p>
            <a:endParaRPr lang="en-US" dirty="0"/>
          </a:p>
          <a:p>
            <a:r>
              <a:rPr lang="en-US"/>
              <a:t>Once you get to the causes that lead to the observed data, then you can make a determination of whether or not there is an issue of equity. </a:t>
            </a:r>
          </a:p>
          <a:p>
            <a:pPr lvl="1"/>
            <a:r>
              <a:rPr lang="en-US" i="1"/>
              <a:t>For example, a colleague of mine was examining state data and noticed that a particular LEA had substantially higher rates of students identified with Other Health Impairments than other LEAs across the state. She could have assumed inequity, but she went through a root cause process to look at what was underlying the data. She discovered that the LEA was situated near a prominent hospital with a strong children’s medical unit. Families of children with OHI had relocated to this area, and consequently this LEA, in order to be closer to high quality medical services for their children. So what she had was a difference, yes, but not disparity. If she had looked at the original data and assumed inequity, she would have invested a lot of resources into addressing a problem that didn’t exist. </a:t>
            </a:r>
            <a:endParaRPr lang="en-US">
              <a:cs typeface="Calibri" panose="020F0502020204030204"/>
            </a:endParaRPr>
          </a:p>
          <a:p>
            <a:pPr lvl="1"/>
            <a:r>
              <a:rPr lang="en-US" i="1"/>
              <a:t>The opposite is also true. You don’t want to presume inequity, but neither do you want to presume equity. If you see an LEA with 100% inclusion, that’s awesome, right? We want children in the classroom with their typically developing peers, but it’s not about location. Children also need to have services they need to succeed in those environments. So when I look at this data, I wonder: ”Are children provided equitable access to the curriculum?”</a:t>
            </a:r>
            <a:endParaRPr lang="en-US">
              <a:cs typeface="Calibri" panose="020F0502020204030204"/>
            </a:endParaRPr>
          </a:p>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943EA2-5D37-47E1-89E4-80698FB725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0460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does this look like? Let’s start by examining how we typically use data in planning. When we use data for planning, we typically engage in a process referred to as Look, Think, Act. </a:t>
            </a:r>
            <a:endParaRPr lang="en-US"/>
          </a:p>
          <a:p>
            <a:endParaRPr lang="en-US" dirty="0"/>
          </a:p>
          <a:p>
            <a:r>
              <a:rPr lang="en-US" dirty="0"/>
              <a:t>We begin by looking at our goal and what we want the outcome of our efforts to be. We have to define where we are going in order to determine a path to get there. As we know, a path requires two points. </a:t>
            </a:r>
          </a:p>
          <a:p>
            <a:endParaRPr lang="en-US" dirty="0">
              <a:cs typeface="Calibri" panose="020F0502020204030204"/>
            </a:endParaRPr>
          </a:p>
          <a:p>
            <a:r>
              <a:rPr lang="en-US" dirty="0"/>
              <a:t>We need to know the end, but we also need to Think about where we are beginning, where we are in this moment. We do this by looking at data.  How are we currently performing? What are our current outcomes? And what data do we have from interim measures or progress monitoring? </a:t>
            </a:r>
          </a:p>
          <a:p>
            <a:endParaRPr lang="en-US" dirty="0">
              <a:cs typeface="Calibri" panose="020F0502020204030204"/>
            </a:endParaRPr>
          </a:p>
          <a:p>
            <a:r>
              <a:rPr lang="en-US" dirty="0"/>
              <a:t>Based on this data, we decide which direction to go to get to our destination. We select a strategy to get us there and we begin implementing it. And while this looks like a straight line, if you think back to the inquiry diagram, it really is a circle. After we start implementing, we continue to revisit where the data says we are going, where we currently are and make any course corrections or strategy adjustments to keep us on course.</a:t>
            </a:r>
            <a:endParaRPr lang="en-US" dirty="0">
              <a:cs typeface="Calibri" panose="020F0502020204030204"/>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BE7DC90-C680-4642-A3B3-36C4396E24F0}" type="slidenum">
              <a:rPr lang="en-US" smtClean="0"/>
              <a:t>9</a:t>
            </a:fld>
            <a:endParaRPr lang="en-US"/>
          </a:p>
        </p:txBody>
      </p:sp>
    </p:spTree>
    <p:extLst>
      <p:ext uri="{BB962C8B-B14F-4D97-AF65-F5344CB8AC3E}">
        <p14:creationId xmlns:p14="http://schemas.microsoft.com/office/powerpoint/2010/main" val="25762839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4C3C2-9787-E940-96FB-F9FE96BC97C9}"/>
              </a:ext>
            </a:extLst>
          </p:cNvPr>
          <p:cNvSpPr>
            <a:spLocks noGrp="1"/>
          </p:cNvSpPr>
          <p:nvPr>
            <p:ph type="ctrTitle"/>
          </p:nvPr>
        </p:nvSpPr>
        <p:spPr>
          <a:xfrm>
            <a:off x="495358" y="1032734"/>
            <a:ext cx="5300664" cy="3255962"/>
          </a:xfrm>
        </p:spPr>
        <p:txBody>
          <a:bodyPr anchor="b">
            <a:normAutofit/>
          </a:bodyPr>
          <a:lstStyle>
            <a:lvl1pPr algn="l">
              <a:defRPr sz="4400">
                <a:solidFill>
                  <a:srgbClr val="154578"/>
                </a:solidFill>
              </a:defRPr>
            </a:lvl1pPr>
          </a:lstStyle>
          <a:p>
            <a:r>
              <a:rPr lang="en-US"/>
              <a:t>Click to edit Master title style</a:t>
            </a:r>
          </a:p>
        </p:txBody>
      </p:sp>
      <p:sp>
        <p:nvSpPr>
          <p:cNvPr id="3" name="Subtitle 2">
            <a:extLst>
              <a:ext uri="{FF2B5EF4-FFF2-40B4-BE49-F238E27FC236}">
                <a16:creationId xmlns:a16="http://schemas.microsoft.com/office/drawing/2014/main" id="{DB02FC7B-BC2F-E046-B777-77C923BDB4BF}"/>
              </a:ext>
            </a:extLst>
          </p:cNvPr>
          <p:cNvSpPr>
            <a:spLocks noGrp="1"/>
          </p:cNvSpPr>
          <p:nvPr>
            <p:ph type="subTitle" idx="1" hasCustomPrompt="1"/>
          </p:nvPr>
        </p:nvSpPr>
        <p:spPr>
          <a:xfrm>
            <a:off x="485775" y="4570743"/>
            <a:ext cx="5300664" cy="1739897"/>
          </a:xfrm>
        </p:spPr>
        <p:txBody>
          <a:bodyPr>
            <a:normAutofit/>
          </a:bodyPr>
          <a:lstStyle>
            <a:lvl1pPr marL="0" indent="0" algn="l">
              <a:buNone/>
              <a:defRPr sz="2400">
                <a:solidFill>
                  <a:srgbClr val="15457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Authors &amp; Affiliations</a:t>
            </a:r>
          </a:p>
        </p:txBody>
      </p:sp>
      <p:sp>
        <p:nvSpPr>
          <p:cNvPr id="8" name="Rectangle 7">
            <a:extLst>
              <a:ext uri="{FF2B5EF4-FFF2-40B4-BE49-F238E27FC236}">
                <a16:creationId xmlns:a16="http://schemas.microsoft.com/office/drawing/2014/main" id="{ABD73571-B3E4-DE42-9902-1FEBA637C67C}"/>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pic>
        <p:nvPicPr>
          <p:cNvPr id="14" name="Picture 13" descr="DaSy: The Center for IDEA Early Childhood Data Systems">
            <a:extLst>
              <a:ext uri="{FF2B5EF4-FFF2-40B4-BE49-F238E27FC236}">
                <a16:creationId xmlns:a16="http://schemas.microsoft.com/office/drawing/2014/main" id="{F5A54E87-9A80-F444-BFD1-B8C0B8C7D4B6}"/>
              </a:ext>
            </a:extLst>
          </p:cNvPr>
          <p:cNvPicPr>
            <a:picLocks noChangeAspect="1"/>
          </p:cNvPicPr>
          <p:nvPr userDrawn="1"/>
        </p:nvPicPr>
        <p:blipFill>
          <a:blip r:embed="rId2"/>
          <a:stretch>
            <a:fillRect/>
          </a:stretch>
        </p:blipFill>
        <p:spPr>
          <a:xfrm>
            <a:off x="577908" y="212835"/>
            <a:ext cx="877824" cy="731520"/>
          </a:xfrm>
          <a:prstGeom prst="rect">
            <a:avLst/>
          </a:prstGeom>
        </p:spPr>
      </p:pic>
      <p:pic>
        <p:nvPicPr>
          <p:cNvPr id="16" name="Picture 15" descr="ECTA Early Childhood Technical Assistance Logo">
            <a:extLst>
              <a:ext uri="{FF2B5EF4-FFF2-40B4-BE49-F238E27FC236}">
                <a16:creationId xmlns:a16="http://schemas.microsoft.com/office/drawing/2014/main" id="{E4112AFF-C58E-474E-8981-7FD046EF15D3}"/>
              </a:ext>
            </a:extLst>
          </p:cNvPr>
          <p:cNvPicPr>
            <a:picLocks noChangeAspect="1"/>
          </p:cNvPicPr>
          <p:nvPr userDrawn="1"/>
        </p:nvPicPr>
        <p:blipFill rotWithShape="1">
          <a:blip r:embed="rId3"/>
          <a:srcRect t="8200"/>
          <a:stretch/>
        </p:blipFill>
        <p:spPr>
          <a:xfrm>
            <a:off x="1602676" y="303005"/>
            <a:ext cx="1120580" cy="685800"/>
          </a:xfrm>
          <a:prstGeom prst="rect">
            <a:avLst/>
          </a:prstGeom>
        </p:spPr>
      </p:pic>
      <p:sp>
        <p:nvSpPr>
          <p:cNvPr id="17" name="Rectangle 16">
            <a:extLst>
              <a:ext uri="{FF2B5EF4-FFF2-40B4-BE49-F238E27FC236}">
                <a16:creationId xmlns:a16="http://schemas.microsoft.com/office/drawing/2014/main" id="{C374A6F4-91D9-9B4F-95CF-461B3C035B94}"/>
              </a:ext>
            </a:extLst>
          </p:cNvPr>
          <p:cNvSpPr/>
          <p:nvPr userDrawn="1"/>
        </p:nvSpPr>
        <p:spPr>
          <a:xfrm>
            <a:off x="0" y="0"/>
            <a:ext cx="228597" cy="1097280"/>
          </a:xfrm>
          <a:prstGeom prst="rect">
            <a:avLst/>
          </a:prstGeom>
          <a:solidFill>
            <a:srgbClr val="154578"/>
          </a:solidFill>
          <a:ln w="9525" algn="ctr">
            <a:noFill/>
            <a:miter lim="800000"/>
            <a:headEnd/>
            <a:tailEnd/>
          </a:ln>
        </p:spPr>
        <p:txBody>
          <a:bodyPr wrap="none" anchor="ctr"/>
          <a:lstStyle/>
          <a:p>
            <a:pPr lvl="0"/>
            <a:endParaRPr lang="en-US"/>
          </a:p>
        </p:txBody>
      </p:sp>
      <p:pic>
        <p:nvPicPr>
          <p:cNvPr id="5" name="Picture 4" descr="lDEA Data Center logo">
            <a:extLst>
              <a:ext uri="{FF2B5EF4-FFF2-40B4-BE49-F238E27FC236}">
                <a16:creationId xmlns:a16="http://schemas.microsoft.com/office/drawing/2014/main" id="{A8CA5559-A743-65BA-8541-A1BBC0638DB1}"/>
              </a:ext>
            </a:extLst>
          </p:cNvPr>
          <p:cNvPicPr>
            <a:picLocks noChangeAspect="1"/>
          </p:cNvPicPr>
          <p:nvPr userDrawn="1"/>
        </p:nvPicPr>
        <p:blipFill>
          <a:blip r:embed="rId4"/>
          <a:stretch>
            <a:fillRect/>
          </a:stretch>
        </p:blipFill>
        <p:spPr>
          <a:xfrm>
            <a:off x="2870200" y="434697"/>
            <a:ext cx="2011680" cy="376099"/>
          </a:xfrm>
          <a:prstGeom prst="rect">
            <a:avLst/>
          </a:prstGeom>
        </p:spPr>
      </p:pic>
    </p:spTree>
    <p:extLst>
      <p:ext uri="{BB962C8B-B14F-4D97-AF65-F5344CB8AC3E}">
        <p14:creationId xmlns:p14="http://schemas.microsoft.com/office/powerpoint/2010/main" val="461386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DF9A3-8D34-A442-AB9A-B91240E802D8}"/>
              </a:ext>
            </a:extLst>
          </p:cNvPr>
          <p:cNvSpPr>
            <a:spLocks noGrp="1"/>
          </p:cNvSpPr>
          <p:nvPr>
            <p:ph type="title"/>
          </p:nvPr>
        </p:nvSpPr>
        <p:spPr>
          <a:xfrm>
            <a:off x="839788" y="457200"/>
            <a:ext cx="3932237" cy="1233804"/>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7B64D7-E98E-FD4C-8A40-6B870EBB35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F0CA11-0E82-7E47-8650-31921D8BF2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30D33D83-16A1-B94D-9619-17DE350E462D}"/>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9" name="Rectangle 8">
            <a:extLst>
              <a:ext uri="{FF2B5EF4-FFF2-40B4-BE49-F238E27FC236}">
                <a16:creationId xmlns:a16="http://schemas.microsoft.com/office/drawing/2014/main" id="{D5E6F029-3380-DA41-B576-60CC4FA826D5}"/>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sp>
        <p:nvSpPr>
          <p:cNvPr id="12" name="Rectangle 11">
            <a:extLst>
              <a:ext uri="{FF2B5EF4-FFF2-40B4-BE49-F238E27FC236}">
                <a16:creationId xmlns:a16="http://schemas.microsoft.com/office/drawing/2014/main" id="{3506C722-754B-9646-943B-C6D19FAED5F2}"/>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pic>
        <p:nvPicPr>
          <p:cNvPr id="5" name="Picture 4" descr="DaSy: The Center for IDEA Early Childhood Data Systems">
            <a:extLst>
              <a:ext uri="{FF2B5EF4-FFF2-40B4-BE49-F238E27FC236}">
                <a16:creationId xmlns:a16="http://schemas.microsoft.com/office/drawing/2014/main" id="{C036DD80-9E40-4C71-3557-49D818B9689F}"/>
              </a:ext>
            </a:extLst>
          </p:cNvPr>
          <p:cNvPicPr>
            <a:picLocks noChangeAspect="1"/>
          </p:cNvPicPr>
          <p:nvPr userDrawn="1"/>
        </p:nvPicPr>
        <p:blipFill>
          <a:blip r:embed="rId2"/>
          <a:stretch>
            <a:fillRect/>
          </a:stretch>
        </p:blipFill>
        <p:spPr>
          <a:xfrm>
            <a:off x="7278179" y="6061079"/>
            <a:ext cx="768096" cy="640080"/>
          </a:xfrm>
          <a:prstGeom prst="rect">
            <a:avLst/>
          </a:prstGeom>
        </p:spPr>
      </p:pic>
      <p:pic>
        <p:nvPicPr>
          <p:cNvPr id="6" name="Picture 5" descr="ECTA Early Childhood Technical Assistance Logo">
            <a:extLst>
              <a:ext uri="{FF2B5EF4-FFF2-40B4-BE49-F238E27FC236}">
                <a16:creationId xmlns:a16="http://schemas.microsoft.com/office/drawing/2014/main" id="{EC9C8776-A4EA-B209-3D32-DAB363921978}"/>
              </a:ext>
            </a:extLst>
          </p:cNvPr>
          <p:cNvPicPr>
            <a:picLocks noChangeAspect="1"/>
          </p:cNvPicPr>
          <p:nvPr userDrawn="1"/>
        </p:nvPicPr>
        <p:blipFill rotWithShape="1">
          <a:blip r:embed="rId3"/>
          <a:srcRect t="8200"/>
          <a:stretch/>
        </p:blipFill>
        <p:spPr>
          <a:xfrm>
            <a:off x="8226652" y="6130518"/>
            <a:ext cx="971169" cy="594360"/>
          </a:xfrm>
          <a:prstGeom prst="rect">
            <a:avLst/>
          </a:prstGeom>
        </p:spPr>
      </p:pic>
      <p:pic>
        <p:nvPicPr>
          <p:cNvPr id="7" name="Picture 6" descr="lDEA Data Center logo">
            <a:extLst>
              <a:ext uri="{FF2B5EF4-FFF2-40B4-BE49-F238E27FC236}">
                <a16:creationId xmlns:a16="http://schemas.microsoft.com/office/drawing/2014/main" id="{C015D943-ED39-F0A2-F53E-957449837F8C}"/>
              </a:ext>
            </a:extLst>
          </p:cNvPr>
          <p:cNvPicPr>
            <a:picLocks noChangeAspect="1"/>
          </p:cNvPicPr>
          <p:nvPr userDrawn="1"/>
        </p:nvPicPr>
        <p:blipFill>
          <a:blip r:embed="rId4"/>
          <a:stretch>
            <a:fillRect/>
          </a:stretch>
        </p:blipFill>
        <p:spPr>
          <a:xfrm>
            <a:off x="9378198" y="6251011"/>
            <a:ext cx="2011680" cy="376099"/>
          </a:xfrm>
          <a:prstGeom prst="rect">
            <a:avLst/>
          </a:prstGeom>
        </p:spPr>
      </p:pic>
    </p:spTree>
    <p:extLst>
      <p:ext uri="{BB962C8B-B14F-4D97-AF65-F5344CB8AC3E}">
        <p14:creationId xmlns:p14="http://schemas.microsoft.com/office/powerpoint/2010/main" val="3897927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2E4B5-8307-A546-8E9F-F5DBD470596B}"/>
              </a:ext>
            </a:extLst>
          </p:cNvPr>
          <p:cNvSpPr>
            <a:spLocks noGrp="1"/>
          </p:cNvSpPr>
          <p:nvPr>
            <p:ph type="title"/>
          </p:nvPr>
        </p:nvSpPr>
        <p:spPr>
          <a:xfrm>
            <a:off x="839788" y="457200"/>
            <a:ext cx="3932237" cy="1233804"/>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5395DF-49A0-5F45-94AB-3900E8582D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DB567A-A5E4-E04D-A362-E0DA8568AB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03EBC57-A7C3-D844-840D-A3ABBF74C036}"/>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sp>
        <p:nvSpPr>
          <p:cNvPr id="11" name="Rectangle 10">
            <a:extLst>
              <a:ext uri="{FF2B5EF4-FFF2-40B4-BE49-F238E27FC236}">
                <a16:creationId xmlns:a16="http://schemas.microsoft.com/office/drawing/2014/main" id="{9FE2ABC8-C21A-6B44-9D8E-5E2C4F7613AB}"/>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sp>
        <p:nvSpPr>
          <p:cNvPr id="12" name="Date Placeholder 3">
            <a:extLst>
              <a:ext uri="{FF2B5EF4-FFF2-40B4-BE49-F238E27FC236}">
                <a16:creationId xmlns:a16="http://schemas.microsoft.com/office/drawing/2014/main" id="{FAA1E1D3-B500-0048-B59E-E681E97EA97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pic>
        <p:nvPicPr>
          <p:cNvPr id="5" name="Picture 4" descr="DaSy: The Center for IDEA Early Childhood Data Systems">
            <a:extLst>
              <a:ext uri="{FF2B5EF4-FFF2-40B4-BE49-F238E27FC236}">
                <a16:creationId xmlns:a16="http://schemas.microsoft.com/office/drawing/2014/main" id="{B977C96E-2341-ABFC-01BD-99F8539EEED2}"/>
              </a:ext>
            </a:extLst>
          </p:cNvPr>
          <p:cNvPicPr>
            <a:picLocks noChangeAspect="1"/>
          </p:cNvPicPr>
          <p:nvPr userDrawn="1"/>
        </p:nvPicPr>
        <p:blipFill>
          <a:blip r:embed="rId2"/>
          <a:stretch>
            <a:fillRect/>
          </a:stretch>
        </p:blipFill>
        <p:spPr>
          <a:xfrm>
            <a:off x="7278179" y="6061079"/>
            <a:ext cx="768096" cy="640080"/>
          </a:xfrm>
          <a:prstGeom prst="rect">
            <a:avLst/>
          </a:prstGeom>
        </p:spPr>
      </p:pic>
      <p:pic>
        <p:nvPicPr>
          <p:cNvPr id="6" name="Picture 5" descr="ECTA Early Childhood Technical Assistance Logo">
            <a:extLst>
              <a:ext uri="{FF2B5EF4-FFF2-40B4-BE49-F238E27FC236}">
                <a16:creationId xmlns:a16="http://schemas.microsoft.com/office/drawing/2014/main" id="{93D0A1D4-0A4C-D491-1C8C-A91A4CEE07AE}"/>
              </a:ext>
            </a:extLst>
          </p:cNvPr>
          <p:cNvPicPr>
            <a:picLocks noChangeAspect="1"/>
          </p:cNvPicPr>
          <p:nvPr userDrawn="1"/>
        </p:nvPicPr>
        <p:blipFill rotWithShape="1">
          <a:blip r:embed="rId3"/>
          <a:srcRect t="8200"/>
          <a:stretch/>
        </p:blipFill>
        <p:spPr>
          <a:xfrm>
            <a:off x="8226652" y="6130518"/>
            <a:ext cx="971169" cy="594360"/>
          </a:xfrm>
          <a:prstGeom prst="rect">
            <a:avLst/>
          </a:prstGeom>
        </p:spPr>
      </p:pic>
      <p:pic>
        <p:nvPicPr>
          <p:cNvPr id="7" name="Picture 6" descr="lDEA Data Center logo">
            <a:extLst>
              <a:ext uri="{FF2B5EF4-FFF2-40B4-BE49-F238E27FC236}">
                <a16:creationId xmlns:a16="http://schemas.microsoft.com/office/drawing/2014/main" id="{27B8D2B5-1694-F137-7837-2EF7539D5865}"/>
              </a:ext>
            </a:extLst>
          </p:cNvPr>
          <p:cNvPicPr>
            <a:picLocks noChangeAspect="1"/>
          </p:cNvPicPr>
          <p:nvPr userDrawn="1"/>
        </p:nvPicPr>
        <p:blipFill>
          <a:blip r:embed="rId4"/>
          <a:stretch>
            <a:fillRect/>
          </a:stretch>
        </p:blipFill>
        <p:spPr>
          <a:xfrm>
            <a:off x="9378198" y="6251011"/>
            <a:ext cx="2011680" cy="376099"/>
          </a:xfrm>
          <a:prstGeom prst="rect">
            <a:avLst/>
          </a:prstGeom>
        </p:spPr>
      </p:pic>
    </p:spTree>
    <p:extLst>
      <p:ext uri="{BB962C8B-B14F-4D97-AF65-F5344CB8AC3E}">
        <p14:creationId xmlns:p14="http://schemas.microsoft.com/office/powerpoint/2010/main" val="1496557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2E4B5-8307-A546-8E9F-F5DBD470596B}"/>
              </a:ext>
            </a:extLst>
          </p:cNvPr>
          <p:cNvSpPr>
            <a:spLocks noGrp="1"/>
          </p:cNvSpPr>
          <p:nvPr>
            <p:ph type="title"/>
          </p:nvPr>
        </p:nvSpPr>
        <p:spPr>
          <a:xfrm>
            <a:off x="7423151" y="458787"/>
            <a:ext cx="3932237" cy="1232217"/>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2EDB567A-A5E4-E04D-A362-E0DA8568AB92}"/>
              </a:ext>
            </a:extLst>
          </p:cNvPr>
          <p:cNvSpPr>
            <a:spLocks noGrp="1"/>
          </p:cNvSpPr>
          <p:nvPr>
            <p:ph type="body" sz="half" idx="2"/>
          </p:nvPr>
        </p:nvSpPr>
        <p:spPr>
          <a:xfrm>
            <a:off x="7423151" y="2058987"/>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03EBC57-A7C3-D844-840D-A3ABBF74C036}"/>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sp>
        <p:nvSpPr>
          <p:cNvPr id="11" name="Rectangle 10">
            <a:extLst>
              <a:ext uri="{FF2B5EF4-FFF2-40B4-BE49-F238E27FC236}">
                <a16:creationId xmlns:a16="http://schemas.microsoft.com/office/drawing/2014/main" id="{9FE2ABC8-C21A-6B44-9D8E-5E2C4F7613AB}"/>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sp>
        <p:nvSpPr>
          <p:cNvPr id="12" name="Date Placeholder 3">
            <a:extLst>
              <a:ext uri="{FF2B5EF4-FFF2-40B4-BE49-F238E27FC236}">
                <a16:creationId xmlns:a16="http://schemas.microsoft.com/office/drawing/2014/main" id="{FAA1E1D3-B500-0048-B59E-E681E97EA97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9" name="Picture Placeholder 2">
            <a:extLst>
              <a:ext uri="{FF2B5EF4-FFF2-40B4-BE49-F238E27FC236}">
                <a16:creationId xmlns:a16="http://schemas.microsoft.com/office/drawing/2014/main" id="{8D2E7641-E5E6-DA46-BCEF-4F0045838D03}"/>
              </a:ext>
            </a:extLst>
          </p:cNvPr>
          <p:cNvSpPr>
            <a:spLocks noGrp="1"/>
          </p:cNvSpPr>
          <p:nvPr>
            <p:ph type="pic" idx="1"/>
          </p:nvPr>
        </p:nvSpPr>
        <p:spPr>
          <a:xfrm>
            <a:off x="836612" y="99695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3" name="Picture 2" descr="DaSy: The Center for IDEA Early Childhood Data Systems">
            <a:extLst>
              <a:ext uri="{FF2B5EF4-FFF2-40B4-BE49-F238E27FC236}">
                <a16:creationId xmlns:a16="http://schemas.microsoft.com/office/drawing/2014/main" id="{41B71913-262E-8D90-6090-7DAA34E33886}"/>
              </a:ext>
            </a:extLst>
          </p:cNvPr>
          <p:cNvPicPr>
            <a:picLocks noChangeAspect="1"/>
          </p:cNvPicPr>
          <p:nvPr userDrawn="1"/>
        </p:nvPicPr>
        <p:blipFill>
          <a:blip r:embed="rId2"/>
          <a:stretch>
            <a:fillRect/>
          </a:stretch>
        </p:blipFill>
        <p:spPr>
          <a:xfrm>
            <a:off x="7278179" y="6061079"/>
            <a:ext cx="768096" cy="640080"/>
          </a:xfrm>
          <a:prstGeom prst="rect">
            <a:avLst/>
          </a:prstGeom>
        </p:spPr>
      </p:pic>
      <p:pic>
        <p:nvPicPr>
          <p:cNvPr id="5" name="Picture 4" descr="ECTA Early Childhood Technical Assistance Logo">
            <a:extLst>
              <a:ext uri="{FF2B5EF4-FFF2-40B4-BE49-F238E27FC236}">
                <a16:creationId xmlns:a16="http://schemas.microsoft.com/office/drawing/2014/main" id="{2C7B43DE-2DFB-D79E-0B18-2882659E9F0D}"/>
              </a:ext>
            </a:extLst>
          </p:cNvPr>
          <p:cNvPicPr>
            <a:picLocks noChangeAspect="1"/>
          </p:cNvPicPr>
          <p:nvPr userDrawn="1"/>
        </p:nvPicPr>
        <p:blipFill rotWithShape="1">
          <a:blip r:embed="rId3"/>
          <a:srcRect t="8200"/>
          <a:stretch/>
        </p:blipFill>
        <p:spPr>
          <a:xfrm>
            <a:off x="8226652" y="6130518"/>
            <a:ext cx="971169" cy="594360"/>
          </a:xfrm>
          <a:prstGeom prst="rect">
            <a:avLst/>
          </a:prstGeom>
        </p:spPr>
      </p:pic>
      <p:pic>
        <p:nvPicPr>
          <p:cNvPr id="6" name="Picture 5" descr="lDEA Data Center logo">
            <a:extLst>
              <a:ext uri="{FF2B5EF4-FFF2-40B4-BE49-F238E27FC236}">
                <a16:creationId xmlns:a16="http://schemas.microsoft.com/office/drawing/2014/main" id="{8CF47BD4-74F6-53C1-7D3E-81824AC8C10D}"/>
              </a:ext>
            </a:extLst>
          </p:cNvPr>
          <p:cNvPicPr>
            <a:picLocks noChangeAspect="1"/>
          </p:cNvPicPr>
          <p:nvPr userDrawn="1"/>
        </p:nvPicPr>
        <p:blipFill>
          <a:blip r:embed="rId4"/>
          <a:stretch>
            <a:fillRect/>
          </a:stretch>
        </p:blipFill>
        <p:spPr>
          <a:xfrm>
            <a:off x="9378198" y="6251011"/>
            <a:ext cx="2011680" cy="376099"/>
          </a:xfrm>
          <a:prstGeom prst="rect">
            <a:avLst/>
          </a:prstGeom>
        </p:spPr>
      </p:pic>
    </p:spTree>
    <p:extLst>
      <p:ext uri="{BB962C8B-B14F-4D97-AF65-F5344CB8AC3E}">
        <p14:creationId xmlns:p14="http://schemas.microsoft.com/office/powerpoint/2010/main" val="3477224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ull-screen Text Call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83FB1-5C7E-A947-BE8A-49AC9BCDBFF4}"/>
              </a:ext>
            </a:extLst>
          </p:cNvPr>
          <p:cNvSpPr/>
          <p:nvPr userDrawn="1"/>
        </p:nvSpPr>
        <p:spPr>
          <a:xfrm>
            <a:off x="0" y="0"/>
            <a:ext cx="12192000" cy="3429000"/>
          </a:xfrm>
          <a:prstGeom prst="rect">
            <a:avLst/>
          </a:prstGeom>
          <a:solidFill>
            <a:srgbClr val="1545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50AA1A4-3510-F64E-A56F-B2E0A2CE858C}"/>
              </a:ext>
            </a:extLst>
          </p:cNvPr>
          <p:cNvSpPr/>
          <p:nvPr userDrawn="1"/>
        </p:nvSpPr>
        <p:spPr>
          <a:xfrm>
            <a:off x="0" y="3429000"/>
            <a:ext cx="12192000" cy="3429000"/>
          </a:xfrm>
          <a:prstGeom prst="rect">
            <a:avLst/>
          </a:prstGeom>
          <a:solidFill>
            <a:srgbClr val="1545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F145A07-A696-8842-8561-B96A01B14336}"/>
              </a:ext>
            </a:extLst>
          </p:cNvPr>
          <p:cNvSpPr/>
          <p:nvPr userDrawn="1"/>
        </p:nvSpPr>
        <p:spPr>
          <a:xfrm>
            <a:off x="261937" y="257175"/>
            <a:ext cx="11668126" cy="63436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1419A959-DA0D-1442-A6FC-8661C0CFDB35}"/>
              </a:ext>
            </a:extLst>
          </p:cNvPr>
          <p:cNvSpPr>
            <a:spLocks noGrp="1"/>
          </p:cNvSpPr>
          <p:nvPr>
            <p:ph type="body" sz="quarter" idx="10"/>
          </p:nvPr>
        </p:nvSpPr>
        <p:spPr>
          <a:xfrm>
            <a:off x="1071564" y="1143000"/>
            <a:ext cx="10048874" cy="4572000"/>
          </a:xfrm>
        </p:spPr>
        <p:txBody>
          <a:bodyPr anchor="ctr"/>
          <a:lstStyle>
            <a:lvl1pPr marL="0" indent="0" algn="ctr">
              <a:buNone/>
              <a:defRPr sz="3600" b="1">
                <a:solidFill>
                  <a:srgbClr val="01579B"/>
                </a:solidFill>
              </a:defRPr>
            </a:lvl1pPr>
          </a:lstStyle>
          <a:p>
            <a:pPr lvl="0"/>
            <a:r>
              <a:rPr lang="en-US"/>
              <a:t>Click to edit Master text styles</a:t>
            </a:r>
          </a:p>
        </p:txBody>
      </p:sp>
    </p:spTree>
    <p:extLst>
      <p:ext uri="{BB962C8B-B14F-4D97-AF65-F5344CB8AC3E}">
        <p14:creationId xmlns:p14="http://schemas.microsoft.com/office/powerpoint/2010/main" val="92290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D441D-B32C-A847-B088-8E81FF50F4AC}"/>
              </a:ext>
            </a:extLst>
          </p:cNvPr>
          <p:cNvSpPr>
            <a:spLocks noGrp="1"/>
          </p:cNvSpPr>
          <p:nvPr>
            <p:ph type="title" hasCustomPrompt="1"/>
          </p:nvPr>
        </p:nvSpPr>
        <p:spPr>
          <a:xfrm>
            <a:off x="413883" y="391684"/>
            <a:ext cx="8731251" cy="841361"/>
          </a:xfrm>
        </p:spPr>
        <p:txBody>
          <a:bodyPr lIns="0" tIns="0" rIns="0" bIns="0" anchor="t" anchorCtr="0"/>
          <a:lstStyle>
            <a:lvl1pPr>
              <a:defRPr b="1">
                <a:solidFill>
                  <a:srgbClr val="01579B"/>
                </a:solidFill>
              </a:defRPr>
            </a:lvl1pPr>
          </a:lstStyle>
          <a:p>
            <a:r>
              <a:rPr lang="en-US"/>
              <a:t>Click to Edit Title </a:t>
            </a:r>
          </a:p>
        </p:txBody>
      </p:sp>
      <p:sp>
        <p:nvSpPr>
          <p:cNvPr id="9" name="Rectangle 8">
            <a:extLst>
              <a:ext uri="{FF2B5EF4-FFF2-40B4-BE49-F238E27FC236}">
                <a16:creationId xmlns:a16="http://schemas.microsoft.com/office/drawing/2014/main" id="{DEB7C9D9-4A3E-1743-9247-634B1D9226A3}"/>
              </a:ext>
            </a:extLst>
          </p:cNvPr>
          <p:cNvSpPr/>
          <p:nvPr userDrawn="1"/>
        </p:nvSpPr>
        <p:spPr>
          <a:xfrm>
            <a:off x="0" y="5839847"/>
            <a:ext cx="12192000" cy="1065046"/>
          </a:xfrm>
          <a:prstGeom prst="rect">
            <a:avLst/>
          </a:prstGeom>
          <a:solidFill>
            <a:srgbClr val="015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7E1E65A-DDCC-EB48-9918-02870460297A}"/>
              </a:ext>
            </a:extLst>
          </p:cNvPr>
          <p:cNvPicPr>
            <a:picLocks noChangeAspect="1"/>
          </p:cNvPicPr>
          <p:nvPr userDrawn="1"/>
        </p:nvPicPr>
        <p:blipFill rotWithShape="1">
          <a:blip r:embed="rId2"/>
          <a:srcRect l="12282" t="33035" r="10820" b="33463"/>
          <a:stretch/>
        </p:blipFill>
        <p:spPr>
          <a:xfrm>
            <a:off x="397137" y="6087721"/>
            <a:ext cx="3985260" cy="612800"/>
          </a:xfrm>
          <a:prstGeom prst="rect">
            <a:avLst/>
          </a:prstGeom>
        </p:spPr>
      </p:pic>
      <p:sp>
        <p:nvSpPr>
          <p:cNvPr id="22" name="Slide Number Placeholder 5">
            <a:extLst>
              <a:ext uri="{FF2B5EF4-FFF2-40B4-BE49-F238E27FC236}">
                <a16:creationId xmlns:a16="http://schemas.microsoft.com/office/drawing/2014/main" id="{374CE0B9-B5D2-F345-9F7C-BA41B88E2132}"/>
              </a:ext>
            </a:extLst>
          </p:cNvPr>
          <p:cNvSpPr>
            <a:spLocks noGrp="1"/>
          </p:cNvSpPr>
          <p:nvPr>
            <p:ph type="sldNum" sz="quarter" idx="12"/>
          </p:nvPr>
        </p:nvSpPr>
        <p:spPr>
          <a:xfrm>
            <a:off x="9029700" y="6268285"/>
            <a:ext cx="2743199" cy="389945"/>
          </a:xfrm>
          <a:prstGeom prst="rect">
            <a:avLst/>
          </a:prstGeom>
        </p:spPr>
        <p:txBody>
          <a:bodyPr lIns="0" tIns="0" rIns="0" bIns="0"/>
          <a:lstStyle>
            <a:lvl1pPr algn="r">
              <a:defRPr b="0" i="0">
                <a:solidFill>
                  <a:schemeClr val="bg1"/>
                </a:solidFill>
                <a:latin typeface="Calibri" panose="020F0502020204030204" pitchFamily="34" charset="0"/>
                <a:cs typeface="Calibri" panose="020F0502020204030204" pitchFamily="34" charset="0"/>
              </a:defRPr>
            </a:lvl1pPr>
          </a:lstStyle>
          <a:p>
            <a:fld id="{5D940E1B-944F-734D-8830-0F9300A01DFF}" type="slidenum">
              <a:rPr lang="en-US" smtClean="0"/>
              <a:pPr/>
              <a:t>‹#›</a:t>
            </a:fld>
            <a:endParaRPr lang="en-US"/>
          </a:p>
        </p:txBody>
      </p:sp>
      <p:pic>
        <p:nvPicPr>
          <p:cNvPr id="5" name="Picture 4">
            <a:extLst>
              <a:ext uri="{FF2B5EF4-FFF2-40B4-BE49-F238E27FC236}">
                <a16:creationId xmlns:a16="http://schemas.microsoft.com/office/drawing/2014/main" id="{2843DDA8-10B8-E581-4D91-8740F34F498E}"/>
              </a:ext>
            </a:extLst>
          </p:cNvPr>
          <p:cNvPicPr>
            <a:picLocks noChangeAspect="1"/>
          </p:cNvPicPr>
          <p:nvPr userDrawn="1"/>
        </p:nvPicPr>
        <p:blipFill>
          <a:blip r:embed="rId3"/>
          <a:srcRect t="5133" b="5133"/>
          <a:stretch/>
        </p:blipFill>
        <p:spPr>
          <a:xfrm>
            <a:off x="10020749" y="423037"/>
            <a:ext cx="1752150" cy="778653"/>
          </a:xfrm>
          <a:prstGeom prst="rect">
            <a:avLst/>
          </a:prstGeom>
        </p:spPr>
      </p:pic>
      <p:sp>
        <p:nvSpPr>
          <p:cNvPr id="6" name="Content Placeholder 5">
            <a:extLst>
              <a:ext uri="{FF2B5EF4-FFF2-40B4-BE49-F238E27FC236}">
                <a16:creationId xmlns:a16="http://schemas.microsoft.com/office/drawing/2014/main" id="{4E959B86-A16A-703F-D990-46B5C20AFDB2}"/>
              </a:ext>
            </a:extLst>
          </p:cNvPr>
          <p:cNvSpPr>
            <a:spLocks noGrp="1"/>
          </p:cNvSpPr>
          <p:nvPr>
            <p:ph sz="quarter" idx="4" hasCustomPrompt="1"/>
          </p:nvPr>
        </p:nvSpPr>
        <p:spPr>
          <a:xfrm>
            <a:off x="6225987" y="1569676"/>
            <a:ext cx="5410200" cy="3887104"/>
          </a:xfrm>
        </p:spPr>
        <p:txBody>
          <a:bodyPr lIns="0" tIns="0" rIns="0" bIns="0" anchor="t" anchorCtr="0"/>
          <a:lstStyle>
            <a:lvl1pPr>
              <a:defRPr>
                <a:solidFill>
                  <a:schemeClr val="tx1"/>
                </a:solidFill>
              </a:defRPr>
            </a:lvl1pPr>
            <a:lvl2pPr marL="457200" indent="-228600">
              <a:defRPr>
                <a:solidFill>
                  <a:schemeClr val="tx1"/>
                </a:solidFill>
              </a:defRPr>
            </a:lvl2pPr>
            <a:lvl3pPr marL="685800" indent="-228600">
              <a:defRPr>
                <a:solidFill>
                  <a:schemeClr val="tx1"/>
                </a:solidFill>
              </a:defRPr>
            </a:lvl3pPr>
            <a:lvl4pPr marL="914400" indent="-228600">
              <a:defRPr>
                <a:solidFill>
                  <a:schemeClr val="tx1"/>
                </a:solidFill>
              </a:defRPr>
            </a:lvl4pPr>
            <a:lvl5pPr marL="1143000" indent="-228600">
              <a:defRPr>
                <a:solidFill>
                  <a:schemeClr val="tx1"/>
                </a:solidFill>
              </a:defRPr>
            </a:lvl5pPr>
          </a:lstStyle>
          <a:p>
            <a:pPr lvl="0"/>
            <a:r>
              <a:rPr lang="en-US"/>
              <a:t>Click to add text</a:t>
            </a:r>
          </a:p>
        </p:txBody>
      </p:sp>
      <p:sp>
        <p:nvSpPr>
          <p:cNvPr id="7" name="Content Placeholder 3">
            <a:extLst>
              <a:ext uri="{FF2B5EF4-FFF2-40B4-BE49-F238E27FC236}">
                <a16:creationId xmlns:a16="http://schemas.microsoft.com/office/drawing/2014/main" id="{98A61508-D3B7-BD98-D060-B2C0D2E3FE74}"/>
              </a:ext>
            </a:extLst>
          </p:cNvPr>
          <p:cNvSpPr>
            <a:spLocks noGrp="1"/>
          </p:cNvSpPr>
          <p:nvPr>
            <p:ph sz="half" idx="2" hasCustomPrompt="1"/>
          </p:nvPr>
        </p:nvSpPr>
        <p:spPr>
          <a:xfrm>
            <a:off x="397137" y="1569676"/>
            <a:ext cx="5290887" cy="3887104"/>
          </a:xfrm>
        </p:spPr>
        <p:txBody>
          <a:bodyPr lIns="0" tIns="0" rIns="0" bIns="0" anchor="t" anchorCtr="0"/>
          <a:lstStyle>
            <a:lvl1pPr>
              <a:defRPr>
                <a:solidFill>
                  <a:schemeClr val="tx1"/>
                </a:solidFill>
              </a:defRPr>
            </a:lvl1pPr>
            <a:lvl2pPr marL="457200" indent="-228600">
              <a:defRPr>
                <a:solidFill>
                  <a:schemeClr val="tx1"/>
                </a:solidFill>
              </a:defRPr>
            </a:lvl2pPr>
            <a:lvl3pPr marL="685800" indent="-228600">
              <a:defRPr>
                <a:solidFill>
                  <a:schemeClr val="tx1"/>
                </a:solidFill>
              </a:defRPr>
            </a:lvl3pPr>
            <a:lvl4pPr marL="914400" indent="-228600">
              <a:defRPr>
                <a:solidFill>
                  <a:schemeClr val="tx1"/>
                </a:solidFill>
              </a:defRPr>
            </a:lvl4pPr>
            <a:lvl5pPr marL="1143000" indent="-228600">
              <a:defRPr>
                <a:solidFill>
                  <a:schemeClr val="tx1"/>
                </a:solidFill>
              </a:defRPr>
            </a:lvl5pPr>
          </a:lstStyle>
          <a:p>
            <a:pPr lvl="0"/>
            <a:r>
              <a:rPr lang="en-US"/>
              <a:t>Click to add text</a:t>
            </a:r>
          </a:p>
        </p:txBody>
      </p:sp>
    </p:spTree>
    <p:extLst>
      <p:ext uri="{BB962C8B-B14F-4D97-AF65-F5344CB8AC3E}">
        <p14:creationId xmlns:p14="http://schemas.microsoft.com/office/powerpoint/2010/main" val="789067085"/>
      </p:ext>
    </p:extLst>
  </p:cSld>
  <p:clrMapOvr>
    <a:masterClrMapping/>
  </p:clrMapOvr>
  <p:transition spd="slow">
    <p:fade/>
  </p:transition>
  <p:extLst>
    <p:ext uri="{DCECCB84-F9BA-43D5-87BE-67443E8EF086}">
      <p15:sldGuideLst xmlns:p15="http://schemas.microsoft.com/office/powerpoint/2012/main">
        <p15:guide id="1" orient="horz" pos="648">
          <p15:clr>
            <a:srgbClr val="FBAE40"/>
          </p15:clr>
        </p15:guide>
        <p15:guide id="2" pos="3840">
          <p15:clr>
            <a:srgbClr val="FBAE40"/>
          </p15:clr>
        </p15:guide>
        <p15:guide id="3" orient="horz" pos="288">
          <p15:clr>
            <a:srgbClr val="FBAE40"/>
          </p15:clr>
        </p15:guide>
        <p15:guide id="4" pos="2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CC9C-B94E-B94A-8771-767CE87AF99C}"/>
              </a:ext>
            </a:extLst>
          </p:cNvPr>
          <p:cNvSpPr>
            <a:spLocks noGrp="1"/>
          </p:cNvSpPr>
          <p:nvPr>
            <p:ph type="title"/>
          </p:nvPr>
        </p:nvSpPr>
        <p:spPr>
          <a:xfrm>
            <a:off x="294198" y="365125"/>
            <a:ext cx="11570700" cy="1325563"/>
          </a:xfrm>
        </p:spPr>
        <p:txBody>
          <a:bodyPr/>
          <a:lstStyle/>
          <a:p>
            <a:r>
              <a:rPr lang="en-US"/>
              <a:t>Click to edit Master title style</a:t>
            </a:r>
          </a:p>
        </p:txBody>
      </p:sp>
    </p:spTree>
    <p:extLst>
      <p:ext uri="{BB962C8B-B14F-4D97-AF65-F5344CB8AC3E}">
        <p14:creationId xmlns:p14="http://schemas.microsoft.com/office/powerpoint/2010/main" val="1507639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3B66B617-154B-C54C-916F-2E3EDB88AD40}"/>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2" name="Title 1">
            <a:extLst>
              <a:ext uri="{FF2B5EF4-FFF2-40B4-BE49-F238E27FC236}">
                <a16:creationId xmlns:a16="http://schemas.microsoft.com/office/drawing/2014/main" id="{A6D0B1EF-4F8F-734F-A6F5-4BFA1D3E419D}"/>
              </a:ext>
            </a:extLst>
          </p:cNvPr>
          <p:cNvSpPr>
            <a:spLocks noGrp="1"/>
          </p:cNvSpPr>
          <p:nvPr>
            <p:ph type="title"/>
          </p:nvPr>
        </p:nvSpPr>
        <p:spPr/>
        <p:txBody>
          <a:bodyPr/>
          <a:lstStyle>
            <a:lvl1pPr>
              <a:defRPr>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6D54A78-A974-054E-9F5F-8441C1B19B45}"/>
              </a:ext>
            </a:extLst>
          </p:cNvPr>
          <p:cNvSpPr>
            <a:spLocks noGrp="1"/>
          </p:cNvSpPr>
          <p:nvPr>
            <p:ph idx="1"/>
          </p:nvPr>
        </p:nvSpPr>
        <p:spPr/>
        <p:txBody>
          <a:bodyPr>
            <a:normAutofit/>
          </a:bodyPr>
          <a:lstStyle>
            <a:lvl1pPr>
              <a:buClr>
                <a:srgbClr val="154578"/>
              </a:buClr>
              <a:defRPr sz="2400">
                <a:latin typeface="Tahoma" panose="020B0604030504040204" pitchFamily="34" charset="0"/>
                <a:ea typeface="Tahoma" panose="020B0604030504040204" pitchFamily="34" charset="0"/>
                <a:cs typeface="Tahoma" panose="020B0604030504040204" pitchFamily="34" charset="0"/>
              </a:defRPr>
            </a:lvl1pPr>
            <a:lvl2pPr marL="685800" indent="-228600">
              <a:buClr>
                <a:srgbClr val="154578"/>
              </a:buClr>
              <a:buFont typeface="System Font Regular"/>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154578"/>
              </a:buClr>
              <a:buFont typeface="Courier New" panose="02070309020205020404" pitchFamily="49" charset="0"/>
              <a:buChar char="o"/>
              <a:defRPr sz="2400">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154578"/>
              </a:buClr>
              <a:buFont typeface="Wingdings" pitchFamily="2" charset="2"/>
              <a:buChar char="§"/>
              <a:defRPr sz="2400">
                <a:latin typeface="Tahoma" panose="020B0604030504040204" pitchFamily="34" charset="0"/>
                <a:ea typeface="Tahoma" panose="020B0604030504040204" pitchFamily="34" charset="0"/>
                <a:cs typeface="Tahoma" panose="020B0604030504040204" pitchFamily="34" charset="0"/>
              </a:defRPr>
            </a:lvl4pPr>
            <a:lvl5pPr>
              <a:buClr>
                <a:srgbClr val="154578"/>
              </a:buClr>
              <a:defRPr sz="2400">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03FFD93-FE4D-D84D-B881-E66389239AA7}"/>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cxnSp>
        <p:nvCxnSpPr>
          <p:cNvPr id="9" name="Straight Connector 8">
            <a:extLst>
              <a:ext uri="{FF2B5EF4-FFF2-40B4-BE49-F238E27FC236}">
                <a16:creationId xmlns:a16="http://schemas.microsoft.com/office/drawing/2014/main" id="{37175014-10F5-3648-8431-EED04F69B866}"/>
              </a:ext>
            </a:extLst>
          </p:cNvPr>
          <p:cNvCxnSpPr>
            <a:cxnSpLocks/>
          </p:cNvCxnSpPr>
          <p:nvPr userDrawn="1"/>
        </p:nvCxnSpPr>
        <p:spPr>
          <a:xfrm flipV="1">
            <a:off x="-14284" y="1679836"/>
            <a:ext cx="12207240" cy="0"/>
          </a:xfrm>
          <a:prstGeom prst="line">
            <a:avLst/>
          </a:prstGeom>
          <a:ln>
            <a:solidFill>
              <a:srgbClr val="154578"/>
            </a:solidFill>
          </a:ln>
          <a:effectLst/>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D9F3E1E-84EE-8D45-8BC6-C953E7BCA3F3}"/>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pic>
        <p:nvPicPr>
          <p:cNvPr id="14" name="Picture 13" descr="DaSy: The Center for IDEA Early Childhood Data Systems">
            <a:extLst>
              <a:ext uri="{FF2B5EF4-FFF2-40B4-BE49-F238E27FC236}">
                <a16:creationId xmlns:a16="http://schemas.microsoft.com/office/drawing/2014/main" id="{6A216456-9806-3542-91FC-4B9E6F83267E}"/>
              </a:ext>
            </a:extLst>
          </p:cNvPr>
          <p:cNvPicPr>
            <a:picLocks noChangeAspect="1"/>
          </p:cNvPicPr>
          <p:nvPr userDrawn="1"/>
        </p:nvPicPr>
        <p:blipFill>
          <a:blip r:embed="rId2"/>
          <a:stretch>
            <a:fillRect/>
          </a:stretch>
        </p:blipFill>
        <p:spPr>
          <a:xfrm>
            <a:off x="7278179" y="6061079"/>
            <a:ext cx="768096" cy="640080"/>
          </a:xfrm>
          <a:prstGeom prst="rect">
            <a:avLst/>
          </a:prstGeom>
        </p:spPr>
      </p:pic>
      <p:pic>
        <p:nvPicPr>
          <p:cNvPr id="15" name="Picture 14" descr="ECTA Early Childhood Technical Assistance Logo">
            <a:extLst>
              <a:ext uri="{FF2B5EF4-FFF2-40B4-BE49-F238E27FC236}">
                <a16:creationId xmlns:a16="http://schemas.microsoft.com/office/drawing/2014/main" id="{1384E942-CBD4-4347-AEF4-45AEC3C8085E}"/>
              </a:ext>
            </a:extLst>
          </p:cNvPr>
          <p:cNvPicPr>
            <a:picLocks noChangeAspect="1"/>
          </p:cNvPicPr>
          <p:nvPr userDrawn="1"/>
        </p:nvPicPr>
        <p:blipFill rotWithShape="1">
          <a:blip r:embed="rId3"/>
          <a:srcRect t="8200"/>
          <a:stretch/>
        </p:blipFill>
        <p:spPr>
          <a:xfrm>
            <a:off x="8226652" y="6130518"/>
            <a:ext cx="971169" cy="594360"/>
          </a:xfrm>
          <a:prstGeom prst="rect">
            <a:avLst/>
          </a:prstGeom>
        </p:spPr>
      </p:pic>
      <p:pic>
        <p:nvPicPr>
          <p:cNvPr id="8" name="Picture 7" descr="lDEA Data Center logo">
            <a:extLst>
              <a:ext uri="{FF2B5EF4-FFF2-40B4-BE49-F238E27FC236}">
                <a16:creationId xmlns:a16="http://schemas.microsoft.com/office/drawing/2014/main" id="{96DFFC79-D249-E9CF-C42D-CD7F5B04C980}"/>
              </a:ext>
            </a:extLst>
          </p:cNvPr>
          <p:cNvPicPr>
            <a:picLocks noChangeAspect="1"/>
          </p:cNvPicPr>
          <p:nvPr userDrawn="1"/>
        </p:nvPicPr>
        <p:blipFill>
          <a:blip r:embed="rId4"/>
          <a:stretch>
            <a:fillRect/>
          </a:stretch>
        </p:blipFill>
        <p:spPr>
          <a:xfrm>
            <a:off x="9378198" y="6251011"/>
            <a:ext cx="2011680" cy="376099"/>
          </a:xfrm>
          <a:prstGeom prst="rect">
            <a:avLst/>
          </a:prstGeom>
        </p:spPr>
      </p:pic>
    </p:spTree>
    <p:extLst>
      <p:ext uri="{BB962C8B-B14F-4D97-AF65-F5344CB8AC3E}">
        <p14:creationId xmlns:p14="http://schemas.microsoft.com/office/powerpoint/2010/main" val="327788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D761EDC7-9D99-F748-847D-8BC8146F6C7D}"/>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5" name="Rectangle 4">
            <a:extLst>
              <a:ext uri="{FF2B5EF4-FFF2-40B4-BE49-F238E27FC236}">
                <a16:creationId xmlns:a16="http://schemas.microsoft.com/office/drawing/2014/main" id="{77AB53C1-60F3-B84B-B1B7-D08E877590D9}"/>
              </a:ext>
            </a:extLst>
          </p:cNvPr>
          <p:cNvSpPr/>
          <p:nvPr userDrawn="1"/>
        </p:nvSpPr>
        <p:spPr>
          <a:xfrm>
            <a:off x="2808" y="1691320"/>
            <a:ext cx="12188952" cy="40690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D0B1EF-4F8F-734F-A6F5-4BFA1D3E419D}"/>
              </a:ext>
            </a:extLst>
          </p:cNvPr>
          <p:cNvSpPr>
            <a:spLocks noGrp="1"/>
          </p:cNvSpPr>
          <p:nvPr>
            <p:ph type="title"/>
          </p:nvPr>
        </p:nvSpPr>
        <p:spPr/>
        <p:txBody>
          <a:bodyPr/>
          <a:lstStyle>
            <a:lvl1pPr>
              <a:defRPr>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6D54A78-A974-054E-9F5F-8441C1B19B45}"/>
              </a:ext>
            </a:extLst>
          </p:cNvPr>
          <p:cNvSpPr>
            <a:spLocks noGrp="1"/>
          </p:cNvSpPr>
          <p:nvPr>
            <p:ph idx="1"/>
          </p:nvPr>
        </p:nvSpPr>
        <p:spPr/>
        <p:txBody>
          <a:bodyPr>
            <a:normAutofit/>
          </a:bodyPr>
          <a:lstStyle>
            <a:lvl1pPr>
              <a:buClr>
                <a:srgbClr val="154578"/>
              </a:buClr>
              <a:defRPr sz="2200">
                <a:latin typeface="Tahoma" panose="020B0604030504040204" pitchFamily="34" charset="0"/>
                <a:ea typeface="Tahoma" panose="020B0604030504040204" pitchFamily="34" charset="0"/>
                <a:cs typeface="Tahoma" panose="020B0604030504040204" pitchFamily="34" charset="0"/>
              </a:defRPr>
            </a:lvl1pPr>
            <a:lvl2pPr marL="685800" indent="-228600">
              <a:buClr>
                <a:srgbClr val="154578"/>
              </a:buClr>
              <a:buFont typeface="System Font Regular"/>
              <a:buChar char="‒"/>
              <a:defRPr sz="2200">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154578"/>
              </a:buClr>
              <a:buFont typeface="Courier New" panose="02070309020205020404" pitchFamily="49" charset="0"/>
              <a:buChar char="o"/>
              <a:defRPr sz="2200">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154578"/>
              </a:buClr>
              <a:buFont typeface="Wingdings" pitchFamily="2" charset="2"/>
              <a:buChar char="§"/>
              <a:defRPr sz="2200">
                <a:latin typeface="Tahoma" panose="020B0604030504040204" pitchFamily="34" charset="0"/>
                <a:ea typeface="Tahoma" panose="020B0604030504040204" pitchFamily="34" charset="0"/>
                <a:cs typeface="Tahoma" panose="020B0604030504040204" pitchFamily="34" charset="0"/>
              </a:defRPr>
            </a:lvl4pPr>
            <a:lvl5pPr>
              <a:buClr>
                <a:srgbClr val="154578"/>
              </a:buClr>
              <a:defRPr sz="2200">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03FFD93-FE4D-D84D-B881-E66389239AA7}"/>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cxnSp>
        <p:nvCxnSpPr>
          <p:cNvPr id="9" name="Straight Connector 8">
            <a:extLst>
              <a:ext uri="{FF2B5EF4-FFF2-40B4-BE49-F238E27FC236}">
                <a16:creationId xmlns:a16="http://schemas.microsoft.com/office/drawing/2014/main" id="{37175014-10F5-3648-8431-EED04F69B866}"/>
              </a:ext>
            </a:extLst>
          </p:cNvPr>
          <p:cNvCxnSpPr>
            <a:cxnSpLocks/>
          </p:cNvCxnSpPr>
          <p:nvPr userDrawn="1"/>
        </p:nvCxnSpPr>
        <p:spPr>
          <a:xfrm flipV="1">
            <a:off x="-14284" y="1679836"/>
            <a:ext cx="12207240" cy="0"/>
          </a:xfrm>
          <a:prstGeom prst="line">
            <a:avLst/>
          </a:prstGeom>
          <a:ln>
            <a:solidFill>
              <a:srgbClr val="154578"/>
            </a:solidFill>
          </a:ln>
          <a:effectLst/>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D9F3E1E-84EE-8D45-8BC6-C953E7BCA3F3}"/>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pic>
        <p:nvPicPr>
          <p:cNvPr id="4" name="Picture 3" descr="DaSy: The Center for IDEA Early Childhood Data Systems">
            <a:extLst>
              <a:ext uri="{FF2B5EF4-FFF2-40B4-BE49-F238E27FC236}">
                <a16:creationId xmlns:a16="http://schemas.microsoft.com/office/drawing/2014/main" id="{5CE94C01-510F-2313-2419-9B0D3216BD87}"/>
              </a:ext>
            </a:extLst>
          </p:cNvPr>
          <p:cNvPicPr>
            <a:picLocks noChangeAspect="1"/>
          </p:cNvPicPr>
          <p:nvPr userDrawn="1"/>
        </p:nvPicPr>
        <p:blipFill>
          <a:blip r:embed="rId2"/>
          <a:stretch>
            <a:fillRect/>
          </a:stretch>
        </p:blipFill>
        <p:spPr>
          <a:xfrm>
            <a:off x="7278179" y="6061079"/>
            <a:ext cx="768096" cy="640080"/>
          </a:xfrm>
          <a:prstGeom prst="rect">
            <a:avLst/>
          </a:prstGeom>
        </p:spPr>
      </p:pic>
      <p:pic>
        <p:nvPicPr>
          <p:cNvPr id="6" name="Picture 5" descr="ECTA Early Childhood Technical Assistance Logo">
            <a:extLst>
              <a:ext uri="{FF2B5EF4-FFF2-40B4-BE49-F238E27FC236}">
                <a16:creationId xmlns:a16="http://schemas.microsoft.com/office/drawing/2014/main" id="{F3F3EBBA-FF90-52DD-3FCF-EF999E6A24DD}"/>
              </a:ext>
            </a:extLst>
          </p:cNvPr>
          <p:cNvPicPr>
            <a:picLocks noChangeAspect="1"/>
          </p:cNvPicPr>
          <p:nvPr userDrawn="1"/>
        </p:nvPicPr>
        <p:blipFill rotWithShape="1">
          <a:blip r:embed="rId3"/>
          <a:srcRect t="8200"/>
          <a:stretch/>
        </p:blipFill>
        <p:spPr>
          <a:xfrm>
            <a:off x="8226652" y="6130518"/>
            <a:ext cx="971169" cy="594360"/>
          </a:xfrm>
          <a:prstGeom prst="rect">
            <a:avLst/>
          </a:prstGeom>
        </p:spPr>
      </p:pic>
      <p:pic>
        <p:nvPicPr>
          <p:cNvPr id="8" name="Picture 7" descr="lDEA Data Center logo">
            <a:extLst>
              <a:ext uri="{FF2B5EF4-FFF2-40B4-BE49-F238E27FC236}">
                <a16:creationId xmlns:a16="http://schemas.microsoft.com/office/drawing/2014/main" id="{F4CE995D-4989-C0C1-0CBD-B0B217CAF452}"/>
              </a:ext>
            </a:extLst>
          </p:cNvPr>
          <p:cNvPicPr>
            <a:picLocks noChangeAspect="1"/>
          </p:cNvPicPr>
          <p:nvPr userDrawn="1"/>
        </p:nvPicPr>
        <p:blipFill>
          <a:blip r:embed="rId4"/>
          <a:stretch>
            <a:fillRect/>
          </a:stretch>
        </p:blipFill>
        <p:spPr>
          <a:xfrm>
            <a:off x="9378198" y="6251011"/>
            <a:ext cx="2011680" cy="376099"/>
          </a:xfrm>
          <a:prstGeom prst="rect">
            <a:avLst/>
          </a:prstGeom>
        </p:spPr>
      </p:pic>
    </p:spTree>
    <p:extLst>
      <p:ext uri="{BB962C8B-B14F-4D97-AF65-F5344CB8AC3E}">
        <p14:creationId xmlns:p14="http://schemas.microsoft.com/office/powerpoint/2010/main" val="364251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67EE84-FA90-F048-BE34-262D4091903B}"/>
              </a:ext>
            </a:extLst>
          </p:cNvPr>
          <p:cNvSpPr/>
          <p:nvPr userDrawn="1"/>
        </p:nvSpPr>
        <p:spPr>
          <a:xfrm>
            <a:off x="0" y="0"/>
            <a:ext cx="6096000" cy="6858000"/>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04C3C2-9787-E940-96FB-F9FE96BC97C9}"/>
              </a:ext>
            </a:extLst>
          </p:cNvPr>
          <p:cNvSpPr>
            <a:spLocks noGrp="1"/>
          </p:cNvSpPr>
          <p:nvPr>
            <p:ph type="ctrTitle" hasCustomPrompt="1"/>
          </p:nvPr>
        </p:nvSpPr>
        <p:spPr>
          <a:xfrm>
            <a:off x="485775" y="0"/>
            <a:ext cx="5300664" cy="3255962"/>
          </a:xfrm>
        </p:spPr>
        <p:txBody>
          <a:bodyPr anchor="b">
            <a:normAutofit/>
          </a:bodyPr>
          <a:lstStyle>
            <a:lvl1pPr algn="l">
              <a:defRPr sz="4800">
                <a:solidFill>
                  <a:schemeClr val="bg1"/>
                </a:solidFill>
              </a:defRPr>
            </a:lvl1pPr>
          </a:lstStyle>
          <a:p>
            <a:r>
              <a:rPr lang="en-US"/>
              <a:t>Section Divider</a:t>
            </a:r>
            <a:br>
              <a:rPr lang="en-US"/>
            </a:br>
            <a:r>
              <a:rPr lang="en-US"/>
              <a:t>(Photo optional)</a:t>
            </a:r>
          </a:p>
        </p:txBody>
      </p:sp>
      <p:sp>
        <p:nvSpPr>
          <p:cNvPr id="3" name="Subtitle 2">
            <a:extLst>
              <a:ext uri="{FF2B5EF4-FFF2-40B4-BE49-F238E27FC236}">
                <a16:creationId xmlns:a16="http://schemas.microsoft.com/office/drawing/2014/main" id="{DB02FC7B-BC2F-E046-B777-77C923BDB4BF}"/>
              </a:ext>
            </a:extLst>
          </p:cNvPr>
          <p:cNvSpPr>
            <a:spLocks noGrp="1"/>
          </p:cNvSpPr>
          <p:nvPr>
            <p:ph type="subTitle" idx="1" hasCustomPrompt="1"/>
          </p:nvPr>
        </p:nvSpPr>
        <p:spPr>
          <a:xfrm>
            <a:off x="485774" y="3603627"/>
            <a:ext cx="5300664" cy="1739897"/>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Subtitle</a:t>
            </a:r>
          </a:p>
        </p:txBody>
      </p:sp>
      <p:sp>
        <p:nvSpPr>
          <p:cNvPr id="8" name="Rectangle 7">
            <a:extLst>
              <a:ext uri="{FF2B5EF4-FFF2-40B4-BE49-F238E27FC236}">
                <a16:creationId xmlns:a16="http://schemas.microsoft.com/office/drawing/2014/main" id="{ABD73571-B3E4-DE42-9902-1FEBA637C67C}"/>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pic>
        <p:nvPicPr>
          <p:cNvPr id="4" name="Picture 3" descr="DaSy: The Center for IDEA Early Childhood Data Systems">
            <a:extLst>
              <a:ext uri="{FF2B5EF4-FFF2-40B4-BE49-F238E27FC236}">
                <a16:creationId xmlns:a16="http://schemas.microsoft.com/office/drawing/2014/main" id="{929FBB66-26FC-1204-E19D-A78CB0D37692}"/>
              </a:ext>
            </a:extLst>
          </p:cNvPr>
          <p:cNvPicPr>
            <a:picLocks noChangeAspect="1"/>
          </p:cNvPicPr>
          <p:nvPr userDrawn="1"/>
        </p:nvPicPr>
        <p:blipFill>
          <a:blip r:embed="rId2"/>
          <a:stretch>
            <a:fillRect/>
          </a:stretch>
        </p:blipFill>
        <p:spPr>
          <a:xfrm>
            <a:off x="7278179" y="6061079"/>
            <a:ext cx="768096" cy="640080"/>
          </a:xfrm>
          <a:prstGeom prst="rect">
            <a:avLst/>
          </a:prstGeom>
        </p:spPr>
      </p:pic>
      <p:pic>
        <p:nvPicPr>
          <p:cNvPr id="5" name="Picture 4" descr="ECTA Early Childhood Technical Assistance Logo">
            <a:extLst>
              <a:ext uri="{FF2B5EF4-FFF2-40B4-BE49-F238E27FC236}">
                <a16:creationId xmlns:a16="http://schemas.microsoft.com/office/drawing/2014/main" id="{2DC30E13-D55A-5F11-6E4A-96778B1E3E20}"/>
              </a:ext>
            </a:extLst>
          </p:cNvPr>
          <p:cNvPicPr>
            <a:picLocks noChangeAspect="1"/>
          </p:cNvPicPr>
          <p:nvPr userDrawn="1"/>
        </p:nvPicPr>
        <p:blipFill rotWithShape="1">
          <a:blip r:embed="rId3"/>
          <a:srcRect t="8200"/>
          <a:stretch/>
        </p:blipFill>
        <p:spPr>
          <a:xfrm>
            <a:off x="8226652" y="6130518"/>
            <a:ext cx="971169" cy="594360"/>
          </a:xfrm>
          <a:prstGeom prst="rect">
            <a:avLst/>
          </a:prstGeom>
        </p:spPr>
      </p:pic>
      <p:pic>
        <p:nvPicPr>
          <p:cNvPr id="6" name="Picture 5" descr="lDEA Data Center logo">
            <a:extLst>
              <a:ext uri="{FF2B5EF4-FFF2-40B4-BE49-F238E27FC236}">
                <a16:creationId xmlns:a16="http://schemas.microsoft.com/office/drawing/2014/main" id="{C29E473E-700A-E3A6-1C38-57091B17399C}"/>
              </a:ext>
            </a:extLst>
          </p:cNvPr>
          <p:cNvPicPr>
            <a:picLocks noChangeAspect="1"/>
          </p:cNvPicPr>
          <p:nvPr userDrawn="1"/>
        </p:nvPicPr>
        <p:blipFill>
          <a:blip r:embed="rId4"/>
          <a:stretch>
            <a:fillRect/>
          </a:stretch>
        </p:blipFill>
        <p:spPr>
          <a:xfrm>
            <a:off x="9378198" y="6251011"/>
            <a:ext cx="2011680" cy="376099"/>
          </a:xfrm>
          <a:prstGeom prst="rect">
            <a:avLst/>
          </a:prstGeom>
        </p:spPr>
      </p:pic>
    </p:spTree>
    <p:extLst>
      <p:ext uri="{BB962C8B-B14F-4D97-AF65-F5344CB8AC3E}">
        <p14:creationId xmlns:p14="http://schemas.microsoft.com/office/powerpoint/2010/main" val="2893202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68447C44-2737-7F42-8E1E-A8E45703F055}"/>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5" name="Rectangle 4">
            <a:extLst>
              <a:ext uri="{FF2B5EF4-FFF2-40B4-BE49-F238E27FC236}">
                <a16:creationId xmlns:a16="http://schemas.microsoft.com/office/drawing/2014/main" id="{77AB53C1-60F3-B84B-B1B7-D08E877590D9}"/>
              </a:ext>
            </a:extLst>
          </p:cNvPr>
          <p:cNvSpPr/>
          <p:nvPr userDrawn="1"/>
        </p:nvSpPr>
        <p:spPr>
          <a:xfrm>
            <a:off x="2808" y="1691320"/>
            <a:ext cx="12188952" cy="40690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D0B1EF-4F8F-734F-A6F5-4BFA1D3E419D}"/>
              </a:ext>
            </a:extLst>
          </p:cNvPr>
          <p:cNvSpPr>
            <a:spLocks noGrp="1"/>
          </p:cNvSpPr>
          <p:nvPr>
            <p:ph type="title" hasCustomPrompt="1"/>
          </p:nvPr>
        </p:nvSpPr>
        <p:spPr/>
        <p:txBody>
          <a:bodyPr/>
          <a:lstStyle>
            <a:lvl1pPr>
              <a:defRPr>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r>
              <a:rPr lang="en-US"/>
              <a:t>Section Divider 2 (photo optional)</a:t>
            </a:r>
          </a:p>
        </p:txBody>
      </p:sp>
      <p:sp>
        <p:nvSpPr>
          <p:cNvPr id="7" name="Rectangle 6">
            <a:extLst>
              <a:ext uri="{FF2B5EF4-FFF2-40B4-BE49-F238E27FC236}">
                <a16:creationId xmlns:a16="http://schemas.microsoft.com/office/drawing/2014/main" id="{503FFD93-FE4D-D84D-B881-E66389239AA7}"/>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cxnSp>
        <p:nvCxnSpPr>
          <p:cNvPr id="9" name="Straight Connector 8">
            <a:extLst>
              <a:ext uri="{FF2B5EF4-FFF2-40B4-BE49-F238E27FC236}">
                <a16:creationId xmlns:a16="http://schemas.microsoft.com/office/drawing/2014/main" id="{37175014-10F5-3648-8431-EED04F69B866}"/>
              </a:ext>
            </a:extLst>
          </p:cNvPr>
          <p:cNvCxnSpPr>
            <a:cxnSpLocks/>
          </p:cNvCxnSpPr>
          <p:nvPr userDrawn="1"/>
        </p:nvCxnSpPr>
        <p:spPr>
          <a:xfrm flipV="1">
            <a:off x="-14284" y="1679836"/>
            <a:ext cx="12207240" cy="0"/>
          </a:xfrm>
          <a:prstGeom prst="line">
            <a:avLst/>
          </a:prstGeom>
          <a:ln>
            <a:solidFill>
              <a:srgbClr val="154578"/>
            </a:solidFill>
          </a:ln>
          <a:effectLst/>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D9F3E1E-84EE-8D45-8BC6-C953E7BCA3F3}"/>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pic>
        <p:nvPicPr>
          <p:cNvPr id="3" name="Picture 2" descr="DaSy: The Center for IDEA Early Childhood Data Systems">
            <a:extLst>
              <a:ext uri="{FF2B5EF4-FFF2-40B4-BE49-F238E27FC236}">
                <a16:creationId xmlns:a16="http://schemas.microsoft.com/office/drawing/2014/main" id="{26902FAF-91A4-CAF5-B35A-0518406D34F0}"/>
              </a:ext>
            </a:extLst>
          </p:cNvPr>
          <p:cNvPicPr>
            <a:picLocks noChangeAspect="1"/>
          </p:cNvPicPr>
          <p:nvPr userDrawn="1"/>
        </p:nvPicPr>
        <p:blipFill>
          <a:blip r:embed="rId2"/>
          <a:stretch>
            <a:fillRect/>
          </a:stretch>
        </p:blipFill>
        <p:spPr>
          <a:xfrm>
            <a:off x="7278179" y="6061079"/>
            <a:ext cx="768096" cy="640080"/>
          </a:xfrm>
          <a:prstGeom prst="rect">
            <a:avLst/>
          </a:prstGeom>
        </p:spPr>
      </p:pic>
      <p:pic>
        <p:nvPicPr>
          <p:cNvPr id="4" name="Picture 3" descr="ECTA Early Childhood Technical Assistance Logo">
            <a:extLst>
              <a:ext uri="{FF2B5EF4-FFF2-40B4-BE49-F238E27FC236}">
                <a16:creationId xmlns:a16="http://schemas.microsoft.com/office/drawing/2014/main" id="{4EC0A18B-F583-E95E-C6B3-327239FE8672}"/>
              </a:ext>
            </a:extLst>
          </p:cNvPr>
          <p:cNvPicPr>
            <a:picLocks noChangeAspect="1"/>
          </p:cNvPicPr>
          <p:nvPr userDrawn="1"/>
        </p:nvPicPr>
        <p:blipFill rotWithShape="1">
          <a:blip r:embed="rId3"/>
          <a:srcRect t="8200"/>
          <a:stretch/>
        </p:blipFill>
        <p:spPr>
          <a:xfrm>
            <a:off x="8226652" y="6130518"/>
            <a:ext cx="971169" cy="594360"/>
          </a:xfrm>
          <a:prstGeom prst="rect">
            <a:avLst/>
          </a:prstGeom>
        </p:spPr>
      </p:pic>
      <p:pic>
        <p:nvPicPr>
          <p:cNvPr id="6" name="Picture 5" descr="lDEA Data Center logo">
            <a:extLst>
              <a:ext uri="{FF2B5EF4-FFF2-40B4-BE49-F238E27FC236}">
                <a16:creationId xmlns:a16="http://schemas.microsoft.com/office/drawing/2014/main" id="{7C5A1459-06D1-0EC5-6CFA-D0E274601C85}"/>
              </a:ext>
            </a:extLst>
          </p:cNvPr>
          <p:cNvPicPr>
            <a:picLocks noChangeAspect="1"/>
          </p:cNvPicPr>
          <p:nvPr userDrawn="1"/>
        </p:nvPicPr>
        <p:blipFill>
          <a:blip r:embed="rId4"/>
          <a:stretch>
            <a:fillRect/>
          </a:stretch>
        </p:blipFill>
        <p:spPr>
          <a:xfrm>
            <a:off x="9378198" y="6251011"/>
            <a:ext cx="2011680" cy="376099"/>
          </a:xfrm>
          <a:prstGeom prst="rect">
            <a:avLst/>
          </a:prstGeom>
        </p:spPr>
      </p:pic>
    </p:spTree>
    <p:extLst>
      <p:ext uri="{BB962C8B-B14F-4D97-AF65-F5344CB8AC3E}">
        <p14:creationId xmlns:p14="http://schemas.microsoft.com/office/powerpoint/2010/main" val="3973818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95970-D6F6-774F-BF07-34E938FB62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B59CF2-639E-CA46-9257-7458C4FE3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E909C0-FFFF-DB45-8C73-7D44B50390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F836D627-FFBF-5F49-8FCD-F2BFAD59D9F1}"/>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cxnSp>
        <p:nvCxnSpPr>
          <p:cNvPr id="9" name="Straight Connector 8">
            <a:extLst>
              <a:ext uri="{FF2B5EF4-FFF2-40B4-BE49-F238E27FC236}">
                <a16:creationId xmlns:a16="http://schemas.microsoft.com/office/drawing/2014/main" id="{582CD4B0-1D5F-3244-A3CC-C6FD1F68B480}"/>
              </a:ext>
            </a:extLst>
          </p:cNvPr>
          <p:cNvCxnSpPr>
            <a:cxnSpLocks/>
          </p:cNvCxnSpPr>
          <p:nvPr userDrawn="1"/>
        </p:nvCxnSpPr>
        <p:spPr>
          <a:xfrm flipV="1">
            <a:off x="-14284" y="1679836"/>
            <a:ext cx="12207240" cy="0"/>
          </a:xfrm>
          <a:prstGeom prst="line">
            <a:avLst/>
          </a:prstGeom>
          <a:ln>
            <a:solidFill>
              <a:srgbClr val="154578"/>
            </a:solidFill>
          </a:ln>
          <a:effectLst/>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74121BA-EBB7-FF4E-ACCA-E0998F4C510A}"/>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sp>
        <p:nvSpPr>
          <p:cNvPr id="12" name="Date Placeholder 3">
            <a:extLst>
              <a:ext uri="{FF2B5EF4-FFF2-40B4-BE49-F238E27FC236}">
                <a16:creationId xmlns:a16="http://schemas.microsoft.com/office/drawing/2014/main" id="{CE4F9A42-37D6-1B47-A882-8E818ECD952E}"/>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pic>
        <p:nvPicPr>
          <p:cNvPr id="5" name="Picture 4" descr="DaSy: The Center for IDEA Early Childhood Data Systems">
            <a:extLst>
              <a:ext uri="{FF2B5EF4-FFF2-40B4-BE49-F238E27FC236}">
                <a16:creationId xmlns:a16="http://schemas.microsoft.com/office/drawing/2014/main" id="{8CF1914C-6E9A-EB18-F904-0C4756204E14}"/>
              </a:ext>
            </a:extLst>
          </p:cNvPr>
          <p:cNvPicPr>
            <a:picLocks noChangeAspect="1"/>
          </p:cNvPicPr>
          <p:nvPr userDrawn="1"/>
        </p:nvPicPr>
        <p:blipFill>
          <a:blip r:embed="rId2"/>
          <a:stretch>
            <a:fillRect/>
          </a:stretch>
        </p:blipFill>
        <p:spPr>
          <a:xfrm>
            <a:off x="7278179" y="6061079"/>
            <a:ext cx="768096" cy="640080"/>
          </a:xfrm>
          <a:prstGeom prst="rect">
            <a:avLst/>
          </a:prstGeom>
        </p:spPr>
      </p:pic>
      <p:pic>
        <p:nvPicPr>
          <p:cNvPr id="6" name="Picture 5" descr="ECTA Early Childhood Technical Assistance Logo">
            <a:extLst>
              <a:ext uri="{FF2B5EF4-FFF2-40B4-BE49-F238E27FC236}">
                <a16:creationId xmlns:a16="http://schemas.microsoft.com/office/drawing/2014/main" id="{69BF7E28-72FC-1AA4-9309-96F5EED2EEA7}"/>
              </a:ext>
            </a:extLst>
          </p:cNvPr>
          <p:cNvPicPr>
            <a:picLocks noChangeAspect="1"/>
          </p:cNvPicPr>
          <p:nvPr userDrawn="1"/>
        </p:nvPicPr>
        <p:blipFill rotWithShape="1">
          <a:blip r:embed="rId3"/>
          <a:srcRect t="8200"/>
          <a:stretch/>
        </p:blipFill>
        <p:spPr>
          <a:xfrm>
            <a:off x="8226652" y="6130518"/>
            <a:ext cx="971169" cy="594360"/>
          </a:xfrm>
          <a:prstGeom prst="rect">
            <a:avLst/>
          </a:prstGeom>
        </p:spPr>
      </p:pic>
      <p:pic>
        <p:nvPicPr>
          <p:cNvPr id="7" name="Picture 6" descr="lDEA Data Center logo">
            <a:extLst>
              <a:ext uri="{FF2B5EF4-FFF2-40B4-BE49-F238E27FC236}">
                <a16:creationId xmlns:a16="http://schemas.microsoft.com/office/drawing/2014/main" id="{B78C7B99-53BC-AA13-7A6E-A9E4A3B0435F}"/>
              </a:ext>
            </a:extLst>
          </p:cNvPr>
          <p:cNvPicPr>
            <a:picLocks noChangeAspect="1"/>
          </p:cNvPicPr>
          <p:nvPr userDrawn="1"/>
        </p:nvPicPr>
        <p:blipFill>
          <a:blip r:embed="rId4"/>
          <a:stretch>
            <a:fillRect/>
          </a:stretch>
        </p:blipFill>
        <p:spPr>
          <a:xfrm>
            <a:off x="9378198" y="6251011"/>
            <a:ext cx="2011680" cy="376099"/>
          </a:xfrm>
          <a:prstGeom prst="rect">
            <a:avLst/>
          </a:prstGeom>
        </p:spPr>
      </p:pic>
    </p:spTree>
    <p:extLst>
      <p:ext uri="{BB962C8B-B14F-4D97-AF65-F5344CB8AC3E}">
        <p14:creationId xmlns:p14="http://schemas.microsoft.com/office/powerpoint/2010/main" val="2564521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103D5-7581-7446-9BA5-71760341D7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CCD1C-9DDE-EF4E-9C74-58EC21C04A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FE93F1-5FC8-2F40-81D0-9DAC4B874D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39045A-434F-0746-808F-64867B8BE5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2780A1-52E1-BC46-BC31-AC53F2D481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B072E45-4B20-644D-962E-4D6B7A78D9D3}"/>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cxnSp>
        <p:nvCxnSpPr>
          <p:cNvPr id="11" name="Straight Connector 10">
            <a:extLst>
              <a:ext uri="{FF2B5EF4-FFF2-40B4-BE49-F238E27FC236}">
                <a16:creationId xmlns:a16="http://schemas.microsoft.com/office/drawing/2014/main" id="{3CBBD6CB-057F-D64F-A807-7F441C5CA1BA}"/>
              </a:ext>
            </a:extLst>
          </p:cNvPr>
          <p:cNvCxnSpPr>
            <a:cxnSpLocks/>
          </p:cNvCxnSpPr>
          <p:nvPr userDrawn="1"/>
        </p:nvCxnSpPr>
        <p:spPr>
          <a:xfrm flipV="1">
            <a:off x="-14284" y="1662744"/>
            <a:ext cx="12207240" cy="28260"/>
          </a:xfrm>
          <a:prstGeom prst="line">
            <a:avLst/>
          </a:prstGeom>
          <a:ln>
            <a:solidFill>
              <a:srgbClr val="154578"/>
            </a:solidFill>
          </a:ln>
          <a:effectLst/>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7A421F6-47ED-3C46-9B55-97757160ED76}"/>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sp>
        <p:nvSpPr>
          <p:cNvPr id="14" name="Date Placeholder 3">
            <a:extLst>
              <a:ext uri="{FF2B5EF4-FFF2-40B4-BE49-F238E27FC236}">
                <a16:creationId xmlns:a16="http://schemas.microsoft.com/office/drawing/2014/main" id="{791FBF0D-7F99-2B4A-887A-CBCBB1894D3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pic>
        <p:nvPicPr>
          <p:cNvPr id="7" name="Picture 6" descr="DaSy: The Center for IDEA Early Childhood Data Systems">
            <a:extLst>
              <a:ext uri="{FF2B5EF4-FFF2-40B4-BE49-F238E27FC236}">
                <a16:creationId xmlns:a16="http://schemas.microsoft.com/office/drawing/2014/main" id="{E8E023A5-B157-EB99-C02E-FDE3CB99B4EC}"/>
              </a:ext>
            </a:extLst>
          </p:cNvPr>
          <p:cNvPicPr>
            <a:picLocks noChangeAspect="1"/>
          </p:cNvPicPr>
          <p:nvPr userDrawn="1"/>
        </p:nvPicPr>
        <p:blipFill>
          <a:blip r:embed="rId2"/>
          <a:stretch>
            <a:fillRect/>
          </a:stretch>
        </p:blipFill>
        <p:spPr>
          <a:xfrm>
            <a:off x="7278179" y="6061079"/>
            <a:ext cx="768096" cy="640080"/>
          </a:xfrm>
          <a:prstGeom prst="rect">
            <a:avLst/>
          </a:prstGeom>
        </p:spPr>
      </p:pic>
      <p:pic>
        <p:nvPicPr>
          <p:cNvPr id="8" name="Picture 7" descr="ECTA Early Childhood Technical Assistance Logo">
            <a:extLst>
              <a:ext uri="{FF2B5EF4-FFF2-40B4-BE49-F238E27FC236}">
                <a16:creationId xmlns:a16="http://schemas.microsoft.com/office/drawing/2014/main" id="{937D5C76-B399-8876-D87B-2945CCAFF364}"/>
              </a:ext>
            </a:extLst>
          </p:cNvPr>
          <p:cNvPicPr>
            <a:picLocks noChangeAspect="1"/>
          </p:cNvPicPr>
          <p:nvPr userDrawn="1"/>
        </p:nvPicPr>
        <p:blipFill rotWithShape="1">
          <a:blip r:embed="rId3"/>
          <a:srcRect t="8200"/>
          <a:stretch/>
        </p:blipFill>
        <p:spPr>
          <a:xfrm>
            <a:off x="8226652" y="6130518"/>
            <a:ext cx="971169" cy="594360"/>
          </a:xfrm>
          <a:prstGeom prst="rect">
            <a:avLst/>
          </a:prstGeom>
        </p:spPr>
      </p:pic>
      <p:pic>
        <p:nvPicPr>
          <p:cNvPr id="9" name="Picture 8" descr="lDEA Data Center logo">
            <a:extLst>
              <a:ext uri="{FF2B5EF4-FFF2-40B4-BE49-F238E27FC236}">
                <a16:creationId xmlns:a16="http://schemas.microsoft.com/office/drawing/2014/main" id="{427F8ABD-8EE0-E02A-0AB3-816E540A10B9}"/>
              </a:ext>
            </a:extLst>
          </p:cNvPr>
          <p:cNvPicPr>
            <a:picLocks noChangeAspect="1"/>
          </p:cNvPicPr>
          <p:nvPr userDrawn="1"/>
        </p:nvPicPr>
        <p:blipFill>
          <a:blip r:embed="rId4"/>
          <a:stretch>
            <a:fillRect/>
          </a:stretch>
        </p:blipFill>
        <p:spPr>
          <a:xfrm>
            <a:off x="9378198" y="6251011"/>
            <a:ext cx="2011680" cy="376099"/>
          </a:xfrm>
          <a:prstGeom prst="rect">
            <a:avLst/>
          </a:prstGeom>
        </p:spPr>
      </p:pic>
    </p:spTree>
    <p:extLst>
      <p:ext uri="{BB962C8B-B14F-4D97-AF65-F5344CB8AC3E}">
        <p14:creationId xmlns:p14="http://schemas.microsoft.com/office/powerpoint/2010/main" val="4024533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5C43AA-3006-354C-98C1-058D814A2ED1}"/>
              </a:ext>
            </a:extLst>
          </p:cNvPr>
          <p:cNvSpPr/>
          <p:nvPr userDrawn="1"/>
        </p:nvSpPr>
        <p:spPr>
          <a:xfrm>
            <a:off x="-14284" y="0"/>
            <a:ext cx="12206284" cy="6858000"/>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3209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3FEB0352-F9D2-B044-A614-D5D3D9482497}"/>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1715465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D56D2A-DA1F-AE40-9BA3-336ADC5E51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F7827D-B12E-2F47-8C5F-C26A97D2EF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356F8-D448-1441-9501-7BF1B3128D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F76742-9B88-9646-A1C9-33F60B794E5F}" type="datetimeFigureOut">
              <a:rPr lang="en-US" smtClean="0"/>
              <a:t>7/10/2023</a:t>
            </a:fld>
            <a:endParaRPr lang="en-US"/>
          </a:p>
        </p:txBody>
      </p:sp>
    </p:spTree>
    <p:extLst>
      <p:ext uri="{BB962C8B-B14F-4D97-AF65-F5344CB8AC3E}">
        <p14:creationId xmlns:p14="http://schemas.microsoft.com/office/powerpoint/2010/main" val="2762850172"/>
      </p:ext>
    </p:extLst>
  </p:cSld>
  <p:clrMap bg1="lt1" tx1="dk1" bg2="lt2" tx2="dk2" accent1="accent1" accent2="accent2" accent3="accent3" accent4="accent4" accent5="accent5" accent6="accent6" hlink="hlink" folHlink="folHlink"/>
  <p:sldLayoutIdLst>
    <p:sldLayoutId id="2147483661" r:id="rId1"/>
    <p:sldLayoutId id="2147483683" r:id="rId2"/>
    <p:sldLayoutId id="2147483684" r:id="rId3"/>
    <p:sldLayoutId id="2147483664" r:id="rId4"/>
    <p:sldLayoutId id="2147483685" r:id="rId5"/>
    <p:sldLayoutId id="2147483686" r:id="rId6"/>
    <p:sldLayoutId id="2147483667" r:id="rId7"/>
    <p:sldLayoutId id="2147483687" r:id="rId8"/>
    <p:sldLayoutId id="2147483669" r:id="rId9"/>
    <p:sldLayoutId id="2147483670" r:id="rId10"/>
    <p:sldLayoutId id="2147483688" r:id="rId11"/>
    <p:sldLayoutId id="2147483689" r:id="rId12"/>
    <p:sldLayoutId id="2147483673" r:id="rId13"/>
    <p:sldLayoutId id="2147483674" r:id="rId14"/>
    <p:sldLayoutId id="2147483690" r:id="rId15"/>
  </p:sldLayoutIdLst>
  <p:txStyles>
    <p:titleStyle>
      <a:lvl1pPr algn="l" defTabSz="914400" rtl="0" eaLnBrk="1" latinLnBrk="0" hangingPunct="1">
        <a:lnSpc>
          <a:spcPct val="90000"/>
        </a:lnSpc>
        <a:spcBef>
          <a:spcPct val="0"/>
        </a:spcBef>
        <a:buNone/>
        <a:defRPr sz="44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154578"/>
        </a:buClr>
        <a:buFont typeface="System Font Regular"/>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154578"/>
        </a:buClr>
        <a:buFont typeface="Courier New" panose="02070309020205020404" pitchFamily="49" charset="0"/>
        <a:buChar char="o"/>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154578"/>
        </a:buClr>
        <a:buFont typeface="Wingdings"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1.png"/><Relationship Id="rId3" Type="http://schemas.openxmlformats.org/officeDocument/2006/relationships/image" Target="../media/image16.png"/><Relationship Id="rId7" Type="http://schemas.openxmlformats.org/officeDocument/2006/relationships/image" Target="../media/image29.png"/><Relationship Id="rId12" Type="http://schemas.openxmlformats.org/officeDocument/2006/relationships/image" Target="../media/image23.sv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microsoft.com/office/2007/relationships/hdphoto" Target="../media/hdphoto1.wdp"/><Relationship Id="rId11" Type="http://schemas.openxmlformats.org/officeDocument/2006/relationships/image" Target="../media/image22.png"/><Relationship Id="rId5" Type="http://schemas.openxmlformats.org/officeDocument/2006/relationships/image" Target="../media/image28.png"/><Relationship Id="rId10" Type="http://schemas.openxmlformats.org/officeDocument/2006/relationships/image" Target="../media/image19.svg"/><Relationship Id="rId4" Type="http://schemas.openxmlformats.org/officeDocument/2006/relationships/image" Target="../media/image17.svg"/><Relationship Id="rId9" Type="http://schemas.openxmlformats.org/officeDocument/2006/relationships/image" Target="../media/image18.png"/><Relationship Id="rId1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hyperlink" Target="https://dasycenter.org/look-think-act/"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s://ideadata.org/resources/resource/1538/success-gaps-toolkit-addressing-equity-inclusion-and-opportunity"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dasycenter.org/look-think-act/"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s://ideadata.org/resources/resource/1538/success-gaps-toolkit-addressing-equity-inclusion-and-opportunit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ideadata.org/resources/resource/2035/data-meeting-toolki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ectacenter.org/" TargetMode="External"/><Relationship Id="rId3" Type="http://schemas.openxmlformats.org/officeDocument/2006/relationships/image" Target="../media/image1.png"/><Relationship Id="rId7" Type="http://schemas.openxmlformats.org/officeDocument/2006/relationships/hyperlink" Target="https://twitter.com/DaSyCenter" TargetMode="External"/><Relationship Id="rId12" Type="http://schemas.openxmlformats.org/officeDocument/2006/relationships/image" Target="../media/image33.gif"/><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hyperlink" Target="https://dasycenter.org/" TargetMode="External"/><Relationship Id="rId11" Type="http://schemas.openxmlformats.org/officeDocument/2006/relationships/hyperlink" Target="https://twitter.com/IDEAdatacenter" TargetMode="External"/><Relationship Id="rId5" Type="http://schemas.openxmlformats.org/officeDocument/2006/relationships/image" Target="../media/image3.png"/><Relationship Id="rId10" Type="http://schemas.openxmlformats.org/officeDocument/2006/relationships/hyperlink" Target="https://ideadata.org/" TargetMode="External"/><Relationship Id="rId4" Type="http://schemas.openxmlformats.org/officeDocument/2006/relationships/image" Target="../media/image2.jpeg"/><Relationship Id="rId9" Type="http://schemas.openxmlformats.org/officeDocument/2006/relationships/hyperlink" Target="https://twitter.com/ECTACente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ectacenter.org/events/webinars.asp#y2023dataequityseri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8334E-6C98-6746-9080-918888B03E0B}"/>
              </a:ext>
            </a:extLst>
          </p:cNvPr>
          <p:cNvSpPr>
            <a:spLocks noGrp="1"/>
          </p:cNvSpPr>
          <p:nvPr>
            <p:ph type="ctrTitle"/>
          </p:nvPr>
        </p:nvSpPr>
        <p:spPr>
          <a:xfrm>
            <a:off x="323294" y="1217857"/>
            <a:ext cx="5446112" cy="3797317"/>
          </a:xfrm>
        </p:spPr>
        <p:txBody>
          <a:bodyPr>
            <a:normAutofit fontScale="90000"/>
          </a:bodyPr>
          <a:lstStyle/>
          <a:p>
            <a:r>
              <a:rPr lang="en-US" dirty="0">
                <a:latin typeface="Tahoma"/>
                <a:ea typeface="Tahoma"/>
                <a:cs typeface="Tahoma"/>
              </a:rPr>
              <a:t>Session 3: </a:t>
            </a:r>
            <a:br>
              <a:rPr lang="en-US" dirty="0">
                <a:latin typeface="Tahoma"/>
                <a:ea typeface="Tahoma"/>
                <a:cs typeface="Tahoma"/>
              </a:rPr>
            </a:br>
            <a:r>
              <a:rPr lang="en-US" dirty="0">
                <a:latin typeface="Tahoma"/>
                <a:ea typeface="Tahoma"/>
                <a:cs typeface="Tahoma"/>
              </a:rPr>
              <a:t>Analyzing Data to Improve Equitable Access, Experiences and Outcomes</a:t>
            </a:r>
            <a:br>
              <a:rPr lang="en-US" dirty="0">
                <a:latin typeface="Tahoma"/>
                <a:ea typeface="Tahoma"/>
                <a:cs typeface="Tahoma"/>
              </a:rPr>
            </a:br>
            <a:br>
              <a:rPr lang="en-US" dirty="0">
                <a:latin typeface="Tahoma"/>
                <a:ea typeface="Tahoma"/>
                <a:cs typeface="Tahoma"/>
              </a:rPr>
            </a:br>
            <a:r>
              <a:rPr lang="en-US" sz="2400" dirty="0">
                <a:latin typeface="Tahoma"/>
                <a:ea typeface="Tahoma"/>
                <a:cs typeface="Tahoma"/>
              </a:rPr>
              <a:t>June 28, 2023</a:t>
            </a:r>
          </a:p>
        </p:txBody>
      </p:sp>
      <p:sp>
        <p:nvSpPr>
          <p:cNvPr id="3" name="Subtitle 2">
            <a:extLst>
              <a:ext uri="{FF2B5EF4-FFF2-40B4-BE49-F238E27FC236}">
                <a16:creationId xmlns:a16="http://schemas.microsoft.com/office/drawing/2014/main" id="{2B19F451-67B2-1447-A6BD-5A8F88C47B7E}"/>
              </a:ext>
            </a:extLst>
          </p:cNvPr>
          <p:cNvSpPr>
            <a:spLocks noGrp="1"/>
          </p:cNvSpPr>
          <p:nvPr>
            <p:ph type="subTitle" idx="1"/>
          </p:nvPr>
        </p:nvSpPr>
        <p:spPr>
          <a:xfrm>
            <a:off x="396018" y="5359325"/>
            <a:ext cx="5300664" cy="1164891"/>
          </a:xfrm>
        </p:spPr>
        <p:txBody>
          <a:bodyPr vert="horz" lIns="91440" tIns="45720" rIns="91440" bIns="45720" rtlCol="0" anchor="t">
            <a:normAutofit/>
          </a:bodyPr>
          <a:lstStyle/>
          <a:p>
            <a:r>
              <a:rPr lang="en-US">
                <a:latin typeface="Tahoma"/>
                <a:ea typeface="Tahoma"/>
                <a:cs typeface="Tahoma"/>
              </a:rPr>
              <a:t>Christina MacDonald, IDC</a:t>
            </a:r>
          </a:p>
          <a:p>
            <a:r>
              <a:rPr lang="en-US">
                <a:latin typeface="Tahoma"/>
                <a:ea typeface="Tahoma"/>
                <a:cs typeface="Tahoma"/>
              </a:rPr>
              <a:t>Ginger Elliott-Teague, </a:t>
            </a:r>
            <a:r>
              <a:rPr lang="en-US" err="1">
                <a:latin typeface="Tahoma"/>
                <a:ea typeface="Tahoma"/>
                <a:cs typeface="Tahoma"/>
              </a:rPr>
              <a:t>DaSy</a:t>
            </a:r>
            <a:endParaRPr lang="en-US">
              <a:latin typeface="Tahoma"/>
              <a:ea typeface="Tahoma"/>
              <a:cs typeface="Tahoma"/>
            </a:endParaRPr>
          </a:p>
          <a:p>
            <a:endParaRPr lang="en-US"/>
          </a:p>
        </p:txBody>
      </p:sp>
      <p:sp>
        <p:nvSpPr>
          <p:cNvPr id="4" name="Rectangle 3" descr="&quot;&quot;">
            <a:extLst>
              <a:ext uri="{FF2B5EF4-FFF2-40B4-BE49-F238E27FC236}">
                <a16:creationId xmlns:a16="http://schemas.microsoft.com/office/drawing/2014/main" id="{0C93FD2E-7742-F970-7FF4-52D47D1339A1}"/>
              </a:ext>
            </a:extLst>
          </p:cNvPr>
          <p:cNvSpPr/>
          <p:nvPr/>
        </p:nvSpPr>
        <p:spPr>
          <a:xfrm>
            <a:off x="5890307" y="0"/>
            <a:ext cx="6301693" cy="68580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group of happy kids holding hands&#10;">
            <a:extLst>
              <a:ext uri="{FF2B5EF4-FFF2-40B4-BE49-F238E27FC236}">
                <a16:creationId xmlns:a16="http://schemas.microsoft.com/office/drawing/2014/main" id="{CD11E601-3F7B-4343-8069-8F7DBEB137C9}"/>
              </a:ext>
            </a:extLst>
          </p:cNvPr>
          <p:cNvPicPr>
            <a:picLocks noChangeAspect="1"/>
          </p:cNvPicPr>
          <p:nvPr/>
        </p:nvPicPr>
        <p:blipFill rotWithShape="1">
          <a:blip r:embed="rId3"/>
          <a:srcRect b="2286"/>
          <a:stretch/>
        </p:blipFill>
        <p:spPr>
          <a:xfrm>
            <a:off x="6021433" y="190319"/>
            <a:ext cx="6101148" cy="5584371"/>
          </a:xfrm>
          <a:prstGeom prst="rect">
            <a:avLst/>
          </a:prstGeom>
        </p:spPr>
      </p:pic>
      <p:sp>
        <p:nvSpPr>
          <p:cNvPr id="5" name="Subtitle 2">
            <a:extLst>
              <a:ext uri="{FF2B5EF4-FFF2-40B4-BE49-F238E27FC236}">
                <a16:creationId xmlns:a16="http://schemas.microsoft.com/office/drawing/2014/main" id="{A5DFBCD2-8FCE-A049-A1EB-C8F7F5B3C29F}"/>
              </a:ext>
            </a:extLst>
          </p:cNvPr>
          <p:cNvSpPr txBox="1">
            <a:spLocks/>
          </p:cNvSpPr>
          <p:nvPr/>
        </p:nvSpPr>
        <p:spPr>
          <a:xfrm>
            <a:off x="6021433" y="5965008"/>
            <a:ext cx="6101148" cy="89299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Clr>
                <a:srgbClr val="154578"/>
              </a:buClr>
              <a:buFont typeface="Arial" panose="020B0604020202020204" pitchFamily="34" charset="0"/>
              <a:buNone/>
              <a:defRPr sz="32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Clr>
                <a:srgbClr val="154578"/>
              </a:buClr>
              <a:buFont typeface="System Font Regular"/>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rgbClr val="154578"/>
              </a:buClr>
              <a:buFont typeface="Courier New" panose="02070309020205020404" pitchFamily="49" charset="0"/>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rgbClr val="154578"/>
              </a:buClr>
              <a:buFont typeface="Wingdings" pitchFamily="2" charset="2"/>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Clr>
                <a:srgbClr val="154578"/>
              </a:buClr>
              <a:buFont typeface="Arial" panose="020B0604020202020204" pitchFamily="34" charset="0"/>
              <a:buNone/>
              <a:defRPr sz="1600" kern="1200">
                <a:solidFill>
                  <a:srgbClr val="404A55"/>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154578"/>
              </a:buClr>
              <a:buSzTx/>
              <a:buFont typeface="Arial" panose="020B0604020202020204" pitchFamily="34" charset="0"/>
              <a:buNone/>
              <a:tabLst/>
              <a:defRPr/>
            </a:pPr>
            <a:r>
              <a:rPr kumimoji="0" lang="en-US" sz="2000" b="0" i="0" u="none" strike="noStrike" kern="1200" cap="none" spc="0" normalizeH="0" baseline="0" noProof="0">
                <a:ln>
                  <a:noFill/>
                </a:ln>
                <a:effectLst/>
                <a:uLnTx/>
                <a:uFillTx/>
                <a:latin typeface="Tahoma" panose="020B0604030504040204" pitchFamily="34" charset="0"/>
                <a:ea typeface="Tahoma" panose="020B0604030504040204" pitchFamily="34" charset="0"/>
                <a:cs typeface="Tahoma" panose="020B0604030504040204" pitchFamily="34" charset="0"/>
              </a:rPr>
              <a:t>Leadership with an Equity Mindset: </a:t>
            </a:r>
            <a:br>
              <a:rPr kumimoji="0" lang="en-US" sz="2000" b="0" i="0" u="none" strike="noStrike" kern="1200" cap="none" spc="0" normalizeH="0" baseline="0" noProof="0">
                <a:ln>
                  <a:noFill/>
                </a:ln>
                <a:effectLst/>
                <a:uLnTx/>
                <a:uFillTx/>
                <a:latin typeface="Tahoma" panose="020B0604030504040204" pitchFamily="34" charset="0"/>
                <a:ea typeface="Tahoma" panose="020B0604030504040204" pitchFamily="34" charset="0"/>
                <a:cs typeface="Tahoma" panose="020B0604030504040204" pitchFamily="34" charset="0"/>
              </a:rPr>
            </a:br>
            <a:r>
              <a:rPr kumimoji="0" lang="en-US" sz="2000" b="0" i="0" u="none" strike="noStrike" kern="1200" cap="none" spc="0" normalizeH="0" baseline="0" noProof="0">
                <a:ln>
                  <a:noFill/>
                </a:ln>
                <a:effectLst/>
                <a:uLnTx/>
                <a:uFillTx/>
                <a:latin typeface="Tahoma" panose="020B0604030504040204" pitchFamily="34" charset="0"/>
                <a:ea typeface="Tahoma" panose="020B0604030504040204" pitchFamily="34" charset="0"/>
                <a:cs typeface="Tahoma" panose="020B0604030504040204" pitchFamily="34" charset="0"/>
              </a:rPr>
              <a:t>Using Preschool Special Education Data Series </a:t>
            </a:r>
          </a:p>
        </p:txBody>
      </p:sp>
    </p:spTree>
    <p:extLst>
      <p:ext uri="{BB962C8B-B14F-4D97-AF65-F5344CB8AC3E}">
        <p14:creationId xmlns:p14="http://schemas.microsoft.com/office/powerpoint/2010/main" val="616654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39E6DB-13BD-BF62-2CE7-50DC84DF9D79}"/>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Example of a Dying Plant</a:t>
            </a:r>
          </a:p>
        </p:txBody>
      </p:sp>
      <p:grpSp>
        <p:nvGrpSpPr>
          <p:cNvPr id="14" name="Group 13" descr="Room setting, with desk and chair in the middle, a window to the left, and a small bookshelf above a plant to the right. The plant is far from the window.">
            <a:extLst>
              <a:ext uri="{FF2B5EF4-FFF2-40B4-BE49-F238E27FC236}">
                <a16:creationId xmlns:a16="http://schemas.microsoft.com/office/drawing/2014/main" id="{819A1F70-4538-356B-CA7C-B3B507298FAF}"/>
              </a:ext>
            </a:extLst>
          </p:cNvPr>
          <p:cNvGrpSpPr/>
          <p:nvPr/>
        </p:nvGrpSpPr>
        <p:grpSpPr>
          <a:xfrm>
            <a:off x="-490331" y="-122581"/>
            <a:ext cx="11224591" cy="7086598"/>
            <a:chOff x="-490331" y="-122581"/>
            <a:chExt cx="11224591" cy="7086598"/>
          </a:xfrm>
        </p:grpSpPr>
        <p:pic>
          <p:nvPicPr>
            <p:cNvPr id="11" name="Graphic 10" descr="Home office with plants">
              <a:extLst>
                <a:ext uri="{FF2B5EF4-FFF2-40B4-BE49-F238E27FC236}">
                  <a16:creationId xmlns:a16="http://schemas.microsoft.com/office/drawing/2014/main" id="{3A3EEA99-B59F-64F9-4F1D-5B55FEF08E5F}"/>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34783"/>
            <a:stretch/>
          </p:blipFill>
          <p:spPr>
            <a:xfrm>
              <a:off x="-490331" y="106017"/>
              <a:ext cx="7951304" cy="6858000"/>
            </a:xfrm>
            <a:prstGeom prst="rect">
              <a:avLst/>
            </a:prstGeom>
          </p:spPr>
        </p:pic>
        <p:pic>
          <p:nvPicPr>
            <p:cNvPr id="13" name="Graphic 12" descr="Home office with plants">
              <a:extLst>
                <a:ext uri="{FF2B5EF4-FFF2-40B4-BE49-F238E27FC236}">
                  <a16:creationId xmlns:a16="http://schemas.microsoft.com/office/drawing/2014/main" id="{27E2CCA1-C213-717B-C1E6-506E661CBF2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7173" t="-3285" r="8044" b="63043"/>
            <a:stretch/>
          </p:blipFill>
          <p:spPr>
            <a:xfrm>
              <a:off x="6493564" y="-122581"/>
              <a:ext cx="4240696" cy="2759764"/>
            </a:xfrm>
            <a:prstGeom prst="rect">
              <a:avLst/>
            </a:prstGeom>
          </p:spPr>
        </p:pic>
      </p:grpSp>
      <p:pic>
        <p:nvPicPr>
          <p:cNvPr id="16" name="Graphic 15" descr="Large plant in a pot with dying leaves to the right of the desk.">
            <a:extLst>
              <a:ext uri="{FF2B5EF4-FFF2-40B4-BE49-F238E27FC236}">
                <a16:creationId xmlns:a16="http://schemas.microsoft.com/office/drawing/2014/main" id="{BDBBEAB9-C9C0-FAA1-B11E-672640ADA5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54368" y="2903691"/>
            <a:ext cx="2556843" cy="2939051"/>
          </a:xfrm>
          <a:prstGeom prst="rect">
            <a:avLst/>
          </a:prstGeom>
        </p:spPr>
      </p:pic>
      <p:sp>
        <p:nvSpPr>
          <p:cNvPr id="5" name="Rectangle: Rounded Corners 4" descr="Box highlighting the plant in the setting.">
            <a:extLst>
              <a:ext uri="{FF2B5EF4-FFF2-40B4-BE49-F238E27FC236}">
                <a16:creationId xmlns:a16="http://schemas.microsoft.com/office/drawing/2014/main" id="{0051BDE9-E56E-136A-E5FA-DEFF1C3CB54E}"/>
              </a:ext>
            </a:extLst>
          </p:cNvPr>
          <p:cNvSpPr/>
          <p:nvPr/>
        </p:nvSpPr>
        <p:spPr>
          <a:xfrm>
            <a:off x="7607163" y="2637183"/>
            <a:ext cx="2563408" cy="3377537"/>
          </a:xfrm>
          <a:prstGeom prst="roundRect">
            <a:avLst/>
          </a:prstGeom>
          <a:noFill/>
          <a:ln w="76200">
            <a:solidFill>
              <a:srgbClr val="853CB5"/>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6F70D36-9DB6-3564-4B35-9C774B0AF566}"/>
              </a:ext>
              <a:ext uri="{C183D7F6-B498-43B3-948B-1728B52AA6E4}">
                <adec:decorative xmlns:adec="http://schemas.microsoft.com/office/drawing/2017/decorative" val="1"/>
              </a:ext>
            </a:extLst>
          </p:cNvPr>
          <p:cNvSpPr/>
          <p:nvPr/>
        </p:nvSpPr>
        <p:spPr>
          <a:xfrm>
            <a:off x="9034096" y="4106934"/>
            <a:ext cx="1289199" cy="5727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4EE2AA-9287-DDC9-C3C8-DEF7051D8D86}"/>
              </a:ext>
              <a:ext uri="{C183D7F6-B498-43B3-948B-1728B52AA6E4}">
                <adec:decorative xmlns:adec="http://schemas.microsoft.com/office/drawing/2017/decorative" val="1"/>
              </a:ext>
            </a:extLst>
          </p:cNvPr>
          <p:cNvSpPr/>
          <p:nvPr/>
        </p:nvSpPr>
        <p:spPr>
          <a:xfrm>
            <a:off x="9186670" y="3289672"/>
            <a:ext cx="1024541" cy="5939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A39AC666-C934-0FB5-D720-CA065A5B2181}"/>
              </a:ext>
              <a:ext uri="{C183D7F6-B498-43B3-948B-1728B52AA6E4}">
                <adec:decorative xmlns:adec="http://schemas.microsoft.com/office/drawing/2017/decorative" val="1"/>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54692" t="36114" r="-2016" b="36105"/>
          <a:stretch/>
        </p:blipFill>
        <p:spPr>
          <a:xfrm>
            <a:off x="9021955" y="3965002"/>
            <a:ext cx="1209975" cy="816427"/>
          </a:xfrm>
          <a:prstGeom prst="ellipse">
            <a:avLst/>
          </a:prstGeom>
        </p:spPr>
      </p:pic>
      <p:pic>
        <p:nvPicPr>
          <p:cNvPr id="20" name="Graphic 19">
            <a:extLst>
              <a:ext uri="{FF2B5EF4-FFF2-40B4-BE49-F238E27FC236}">
                <a16:creationId xmlns:a16="http://schemas.microsoft.com/office/drawing/2014/main" id="{6BB7A51F-A913-6025-329E-924E2837014C}"/>
              </a:ext>
              <a:ext uri="{C183D7F6-B498-43B3-948B-1728B52AA6E4}">
                <adec:decorative xmlns:adec="http://schemas.microsoft.com/office/drawing/2017/decorative" val="1"/>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t="20256" r="47689" b="30513"/>
          <a:stretch/>
        </p:blipFill>
        <p:spPr>
          <a:xfrm>
            <a:off x="7647803" y="3492297"/>
            <a:ext cx="1348956" cy="1446963"/>
          </a:xfrm>
          <a:prstGeom prst="rect">
            <a:avLst/>
          </a:prstGeom>
        </p:spPr>
      </p:pic>
      <p:pic>
        <p:nvPicPr>
          <p:cNvPr id="26" name="Graphic 25">
            <a:extLst>
              <a:ext uri="{FF2B5EF4-FFF2-40B4-BE49-F238E27FC236}">
                <a16:creationId xmlns:a16="http://schemas.microsoft.com/office/drawing/2014/main" id="{D1C6B795-24DD-B43F-E1A4-A47BBA849468}"/>
              </a:ext>
              <a:ext uri="{C183D7F6-B498-43B3-948B-1728B52AA6E4}">
                <adec:decorative xmlns:adec="http://schemas.microsoft.com/office/drawing/2017/decorative" val="1"/>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59324" t="12770" r="-1029" b="67021"/>
          <a:stretch/>
        </p:blipFill>
        <p:spPr>
          <a:xfrm>
            <a:off x="9144885" y="3317962"/>
            <a:ext cx="1066326" cy="593940"/>
          </a:xfrm>
          <a:prstGeom prst="ellipse">
            <a:avLst/>
          </a:prstGeom>
        </p:spPr>
      </p:pic>
      <p:pic>
        <p:nvPicPr>
          <p:cNvPr id="24" name="Graphic 23" descr="A watering can pouring water">
            <a:extLst>
              <a:ext uri="{FF2B5EF4-FFF2-40B4-BE49-F238E27FC236}">
                <a16:creationId xmlns:a16="http://schemas.microsoft.com/office/drawing/2014/main" id="{C99DE2E0-1ACC-E30A-6029-9018ED0BBE9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518865" y="1086877"/>
            <a:ext cx="3100612" cy="3100612"/>
          </a:xfrm>
          <a:prstGeom prst="rect">
            <a:avLst/>
          </a:prstGeom>
        </p:spPr>
      </p:pic>
      <p:grpSp>
        <p:nvGrpSpPr>
          <p:cNvPr id="31" name="Group 30" descr="Bucket of fertilizer next to the dying plant.">
            <a:extLst>
              <a:ext uri="{FF2B5EF4-FFF2-40B4-BE49-F238E27FC236}">
                <a16:creationId xmlns:a16="http://schemas.microsoft.com/office/drawing/2014/main" id="{B70D5D8F-25F0-6866-30A0-6B6C88361762}"/>
              </a:ext>
            </a:extLst>
          </p:cNvPr>
          <p:cNvGrpSpPr/>
          <p:nvPr/>
        </p:nvGrpSpPr>
        <p:grpSpPr>
          <a:xfrm>
            <a:off x="8932789" y="3993292"/>
            <a:ext cx="2490280" cy="2111307"/>
            <a:chOff x="817124" y="4116849"/>
            <a:chExt cx="2490280" cy="2111307"/>
          </a:xfrm>
        </p:grpSpPr>
        <p:pic>
          <p:nvPicPr>
            <p:cNvPr id="29" name="Graphic 28" descr="A bucket">
              <a:extLst>
                <a:ext uri="{FF2B5EF4-FFF2-40B4-BE49-F238E27FC236}">
                  <a16:creationId xmlns:a16="http://schemas.microsoft.com/office/drawing/2014/main" id="{AFEA4FF9-29FE-06AB-CF63-4F9E0AC04CA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17124" y="4116849"/>
              <a:ext cx="2490280" cy="2111307"/>
            </a:xfrm>
            <a:prstGeom prst="rect">
              <a:avLst/>
            </a:prstGeom>
          </p:spPr>
        </p:pic>
        <p:sp>
          <p:nvSpPr>
            <p:cNvPr id="30" name="TextBox 29">
              <a:extLst>
                <a:ext uri="{FF2B5EF4-FFF2-40B4-BE49-F238E27FC236}">
                  <a16:creationId xmlns:a16="http://schemas.microsoft.com/office/drawing/2014/main" id="{EF147A5B-3132-71E5-5B1D-12A5B153B699}"/>
                </a:ext>
              </a:extLst>
            </p:cNvPr>
            <p:cNvSpPr txBox="1"/>
            <p:nvPr/>
          </p:nvSpPr>
          <p:spPr>
            <a:xfrm>
              <a:off x="1606658" y="5003225"/>
              <a:ext cx="969304" cy="353943"/>
            </a:xfrm>
            <a:prstGeom prst="rect">
              <a:avLst/>
            </a:prstGeom>
            <a:noFill/>
          </p:spPr>
          <p:txBody>
            <a:bodyPr wrap="none" rtlCol="0">
              <a:spAutoFit/>
            </a:bodyPr>
            <a:lstStyle/>
            <a:p>
              <a:r>
                <a:rPr lang="en-US" sz="1700" b="1"/>
                <a:t>Fertilizer</a:t>
              </a:r>
            </a:p>
          </p:txBody>
        </p:sp>
      </p:grpSp>
    </p:spTree>
    <p:extLst>
      <p:ext uri="{BB962C8B-B14F-4D97-AF65-F5344CB8AC3E}">
        <p14:creationId xmlns:p14="http://schemas.microsoft.com/office/powerpoint/2010/main" val="1438122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9D2EBC-9A4C-3C74-5FC8-BD7582BDA2EB}"/>
              </a:ext>
            </a:extLst>
          </p:cNvPr>
          <p:cNvSpPr>
            <a:spLocks noGrp="1"/>
          </p:cNvSpPr>
          <p:nvPr>
            <p:ph type="title"/>
          </p:nvPr>
        </p:nvSpPr>
        <p:spPr/>
        <p:txBody>
          <a:bodyPr>
            <a:normAutofit/>
          </a:bodyPr>
          <a:lstStyle/>
          <a:p>
            <a:r>
              <a:rPr lang="en-US"/>
              <a:t>Embedding a Root Cause Analysis</a:t>
            </a:r>
          </a:p>
        </p:txBody>
      </p:sp>
      <p:sp>
        <p:nvSpPr>
          <p:cNvPr id="42" name="Rounded Rectangle 9">
            <a:extLst>
              <a:ext uri="{FF2B5EF4-FFF2-40B4-BE49-F238E27FC236}">
                <a16:creationId xmlns:a16="http://schemas.microsoft.com/office/drawing/2014/main" id="{8FF2D39B-E2FF-5649-7729-7A79609645EA}"/>
              </a:ext>
            </a:extLst>
          </p:cNvPr>
          <p:cNvSpPr/>
          <p:nvPr/>
        </p:nvSpPr>
        <p:spPr>
          <a:xfrm>
            <a:off x="298846" y="4970409"/>
            <a:ext cx="1442152" cy="731520"/>
          </a:xfrm>
          <a:prstGeom prst="roundRect">
            <a:avLst/>
          </a:prstGeom>
          <a:solidFill>
            <a:srgbClr val="01579B"/>
          </a:solidFill>
          <a:ln w="19050">
            <a:solidFill>
              <a:srgbClr val="002F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133">
                <a:latin typeface="Calibri" panose="020F0502020204030204" pitchFamily="34" charset="0"/>
                <a:cs typeface="Calibri" panose="020F0502020204030204" pitchFamily="34" charset="0"/>
              </a:rPr>
              <a:t>Desired outcome</a:t>
            </a:r>
          </a:p>
        </p:txBody>
      </p:sp>
      <p:sp>
        <p:nvSpPr>
          <p:cNvPr id="39" name="Diamond 38">
            <a:extLst>
              <a:ext uri="{FF2B5EF4-FFF2-40B4-BE49-F238E27FC236}">
                <a16:creationId xmlns:a16="http://schemas.microsoft.com/office/drawing/2014/main" id="{1EF7A59E-D9E3-EAB6-E556-E7E528DEC53D}"/>
              </a:ext>
            </a:extLst>
          </p:cNvPr>
          <p:cNvSpPr/>
          <p:nvPr/>
        </p:nvSpPr>
        <p:spPr>
          <a:xfrm>
            <a:off x="1204289" y="2771796"/>
            <a:ext cx="2286001" cy="2285998"/>
          </a:xfrm>
          <a:prstGeom prst="diamond">
            <a:avLst/>
          </a:prstGeom>
          <a:solidFill>
            <a:srgbClr val="26847A"/>
          </a:solidFill>
          <a:ln w="19050">
            <a:solidFill>
              <a:srgbClr val="0069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133">
                <a:solidFill>
                  <a:schemeClr val="bg1"/>
                </a:solidFill>
                <a:latin typeface="Calibri" panose="020F0502020204030204" pitchFamily="34" charset="0"/>
                <a:cs typeface="Calibri" panose="020F0502020204030204" pitchFamily="34" charset="0"/>
              </a:rPr>
              <a:t>Where are we going?</a:t>
            </a:r>
          </a:p>
        </p:txBody>
      </p:sp>
      <p:sp>
        <p:nvSpPr>
          <p:cNvPr id="43" name="Rounded Rectangle 10">
            <a:extLst>
              <a:ext uri="{FF2B5EF4-FFF2-40B4-BE49-F238E27FC236}">
                <a16:creationId xmlns:a16="http://schemas.microsoft.com/office/drawing/2014/main" id="{4FD878E5-7410-C2E4-2623-F160062732F8}"/>
              </a:ext>
            </a:extLst>
          </p:cNvPr>
          <p:cNvSpPr/>
          <p:nvPr/>
        </p:nvSpPr>
        <p:spPr>
          <a:xfrm>
            <a:off x="2912753" y="4970409"/>
            <a:ext cx="1261187" cy="731520"/>
          </a:xfrm>
          <a:prstGeom prst="roundRect">
            <a:avLst/>
          </a:prstGeom>
          <a:solidFill>
            <a:srgbClr val="01579B"/>
          </a:solidFill>
          <a:ln w="19050">
            <a:solidFill>
              <a:srgbClr val="002F6C"/>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100">
                <a:latin typeface="Calibri" panose="020F0502020204030204" pitchFamily="34" charset="0"/>
                <a:cs typeface="Calibri" panose="020F0502020204030204" pitchFamily="34" charset="0"/>
              </a:rPr>
              <a:t>Initial analysis</a:t>
            </a:r>
            <a:endParaRPr lang="en-US" sz="2133">
              <a:latin typeface="Calibri" panose="020F0502020204030204" pitchFamily="34" charset="0"/>
              <a:cs typeface="Calibri" panose="020F0502020204030204" pitchFamily="34" charset="0"/>
            </a:endParaRPr>
          </a:p>
        </p:txBody>
      </p:sp>
      <p:sp>
        <p:nvSpPr>
          <p:cNvPr id="40" name="Diamond 39">
            <a:extLst>
              <a:ext uri="{FF2B5EF4-FFF2-40B4-BE49-F238E27FC236}">
                <a16:creationId xmlns:a16="http://schemas.microsoft.com/office/drawing/2014/main" id="{9502A170-48DE-C83F-6610-CD2D46D52A96}"/>
              </a:ext>
            </a:extLst>
          </p:cNvPr>
          <p:cNvSpPr/>
          <p:nvPr/>
        </p:nvSpPr>
        <p:spPr>
          <a:xfrm>
            <a:off x="3614958" y="2771796"/>
            <a:ext cx="2286001" cy="2285998"/>
          </a:xfrm>
          <a:prstGeom prst="diamond">
            <a:avLst/>
          </a:prstGeom>
          <a:solidFill>
            <a:srgbClr val="26847A"/>
          </a:solidFill>
          <a:ln w="19050">
            <a:solidFill>
              <a:srgbClr val="0069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133">
                <a:solidFill>
                  <a:schemeClr val="bg1"/>
                </a:solidFill>
                <a:latin typeface="Calibri" panose="020F0502020204030204" pitchFamily="34" charset="0"/>
                <a:cs typeface="Calibri" panose="020F0502020204030204" pitchFamily="34" charset="0"/>
              </a:rPr>
              <a:t>Where are we now?</a:t>
            </a:r>
          </a:p>
        </p:txBody>
      </p:sp>
      <p:sp>
        <p:nvSpPr>
          <p:cNvPr id="47" name="Rounded Rectangle 14">
            <a:extLst>
              <a:ext uri="{FF2B5EF4-FFF2-40B4-BE49-F238E27FC236}">
                <a16:creationId xmlns:a16="http://schemas.microsoft.com/office/drawing/2014/main" id="{CBF9AED9-B318-4F28-1EEB-C76D608CD8FE}"/>
              </a:ext>
            </a:extLst>
          </p:cNvPr>
          <p:cNvSpPr/>
          <p:nvPr/>
        </p:nvSpPr>
        <p:spPr>
          <a:xfrm>
            <a:off x="5021056" y="4970409"/>
            <a:ext cx="1887606" cy="731520"/>
          </a:xfrm>
          <a:prstGeom prst="roundRect">
            <a:avLst/>
          </a:prstGeom>
          <a:solidFill>
            <a:srgbClr val="853CB5"/>
          </a:solidFill>
          <a:ln w="19050">
            <a:solidFill>
              <a:srgbClr val="33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133">
                <a:latin typeface="Calibri" panose="020F0502020204030204" pitchFamily="34" charset="0"/>
                <a:cs typeface="Calibri" panose="020F0502020204030204" pitchFamily="34" charset="0"/>
              </a:rPr>
              <a:t>In-depth root cause analysis</a:t>
            </a:r>
          </a:p>
        </p:txBody>
      </p:sp>
      <p:sp>
        <p:nvSpPr>
          <p:cNvPr id="46" name="Diamond 45">
            <a:extLst>
              <a:ext uri="{FF2B5EF4-FFF2-40B4-BE49-F238E27FC236}">
                <a16:creationId xmlns:a16="http://schemas.microsoft.com/office/drawing/2014/main" id="{7A57A202-9B91-8DC2-A3EA-2AAABAC89B1E}"/>
              </a:ext>
            </a:extLst>
          </p:cNvPr>
          <p:cNvSpPr/>
          <p:nvPr/>
        </p:nvSpPr>
        <p:spPr>
          <a:xfrm>
            <a:off x="6025627" y="2771793"/>
            <a:ext cx="2286001" cy="2285998"/>
          </a:xfrm>
          <a:prstGeom prst="diamond">
            <a:avLst/>
          </a:prstGeom>
          <a:solidFill>
            <a:srgbClr val="853CB5"/>
          </a:solidFill>
          <a:ln w="19050">
            <a:solidFill>
              <a:srgbClr val="33006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133">
                <a:latin typeface="Calibri" panose="020F0502020204030204" pitchFamily="34" charset="0"/>
                <a:cs typeface="Calibri" panose="020F0502020204030204" pitchFamily="34" charset="0"/>
              </a:rPr>
              <a:t>What factors must change? </a:t>
            </a:r>
          </a:p>
        </p:txBody>
      </p:sp>
      <p:sp>
        <p:nvSpPr>
          <p:cNvPr id="44" name="Rounded Rectangle 11">
            <a:extLst>
              <a:ext uri="{FF2B5EF4-FFF2-40B4-BE49-F238E27FC236}">
                <a16:creationId xmlns:a16="http://schemas.microsoft.com/office/drawing/2014/main" id="{99BC4773-50E8-6084-F72E-3ED806C69014}"/>
              </a:ext>
            </a:extLst>
          </p:cNvPr>
          <p:cNvSpPr/>
          <p:nvPr/>
        </p:nvSpPr>
        <p:spPr>
          <a:xfrm>
            <a:off x="7627193" y="4970409"/>
            <a:ext cx="1493539" cy="731520"/>
          </a:xfrm>
          <a:prstGeom prst="roundRect">
            <a:avLst/>
          </a:prstGeom>
          <a:solidFill>
            <a:srgbClr val="01579B"/>
          </a:solidFill>
          <a:ln w="19050">
            <a:solidFill>
              <a:srgbClr val="002F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133">
                <a:latin typeface="Calibri" panose="020F0502020204030204" pitchFamily="34" charset="0"/>
                <a:cs typeface="Calibri" panose="020F0502020204030204" pitchFamily="34" charset="0"/>
              </a:rPr>
              <a:t>Strategy selection</a:t>
            </a:r>
          </a:p>
        </p:txBody>
      </p:sp>
      <p:sp>
        <p:nvSpPr>
          <p:cNvPr id="41" name="Diamond 40">
            <a:extLst>
              <a:ext uri="{FF2B5EF4-FFF2-40B4-BE49-F238E27FC236}">
                <a16:creationId xmlns:a16="http://schemas.microsoft.com/office/drawing/2014/main" id="{64EBD9F5-DE2C-3F3A-19AF-B4438CA5156E}"/>
              </a:ext>
            </a:extLst>
          </p:cNvPr>
          <p:cNvSpPr/>
          <p:nvPr/>
        </p:nvSpPr>
        <p:spPr>
          <a:xfrm>
            <a:off x="8436296" y="2771796"/>
            <a:ext cx="2286001" cy="2285998"/>
          </a:xfrm>
          <a:prstGeom prst="diamond">
            <a:avLst/>
          </a:prstGeom>
          <a:solidFill>
            <a:srgbClr val="26847A"/>
          </a:solidFill>
          <a:ln w="19050">
            <a:solidFill>
              <a:srgbClr val="0069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133">
                <a:solidFill>
                  <a:schemeClr val="bg1"/>
                </a:solidFill>
                <a:latin typeface="Calibri" panose="020F0502020204030204" pitchFamily="34" charset="0"/>
                <a:cs typeface="Calibri" panose="020F0502020204030204" pitchFamily="34" charset="0"/>
              </a:rPr>
              <a:t>How will we get there?</a:t>
            </a:r>
          </a:p>
        </p:txBody>
      </p:sp>
      <p:sp>
        <p:nvSpPr>
          <p:cNvPr id="45" name="Rounded Rectangle 12">
            <a:extLst>
              <a:ext uri="{FF2B5EF4-FFF2-40B4-BE49-F238E27FC236}">
                <a16:creationId xmlns:a16="http://schemas.microsoft.com/office/drawing/2014/main" id="{684B0BA1-2534-D005-CD7E-13EDF572D538}"/>
              </a:ext>
            </a:extLst>
          </p:cNvPr>
          <p:cNvSpPr/>
          <p:nvPr/>
        </p:nvSpPr>
        <p:spPr>
          <a:xfrm>
            <a:off x="10022603" y="4970409"/>
            <a:ext cx="2052065" cy="731520"/>
          </a:xfrm>
          <a:prstGeom prst="roundRect">
            <a:avLst/>
          </a:prstGeom>
          <a:solidFill>
            <a:srgbClr val="01579B"/>
          </a:solidFill>
          <a:ln w="19050">
            <a:solidFill>
              <a:srgbClr val="002F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133">
                <a:latin typeface="Calibri" panose="020F0502020204030204" pitchFamily="34" charset="0"/>
                <a:cs typeface="Calibri" panose="020F0502020204030204" pitchFamily="34" charset="0"/>
              </a:rPr>
              <a:t>Implementation</a:t>
            </a:r>
          </a:p>
        </p:txBody>
      </p:sp>
      <p:pic>
        <p:nvPicPr>
          <p:cNvPr id="4" name="Content Placeholder 31" descr="Look Think Act header">
            <a:extLst>
              <a:ext uri="{FF2B5EF4-FFF2-40B4-BE49-F238E27FC236}">
                <a16:creationId xmlns:a16="http://schemas.microsoft.com/office/drawing/2014/main" id="{07893AAD-5AA3-378C-68FE-E61A153E000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765233"/>
            <a:ext cx="10325100" cy="806517"/>
          </a:xfrm>
        </p:spPr>
      </p:pic>
    </p:spTree>
    <p:extLst>
      <p:ext uri="{BB962C8B-B14F-4D97-AF65-F5344CB8AC3E}">
        <p14:creationId xmlns:p14="http://schemas.microsoft.com/office/powerpoint/2010/main" val="67328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7540058-6D1B-B185-2879-54E29108223B}"/>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Example of Dying Plant’s Solution</a:t>
            </a:r>
          </a:p>
        </p:txBody>
      </p:sp>
      <p:grpSp>
        <p:nvGrpSpPr>
          <p:cNvPr id="14" name="Group 13" descr="Room setting, with desk and chair in the middle, a window to the left, and a small bookshelf above a plant to the right. The plant is far from the window.">
            <a:extLst>
              <a:ext uri="{FF2B5EF4-FFF2-40B4-BE49-F238E27FC236}">
                <a16:creationId xmlns:a16="http://schemas.microsoft.com/office/drawing/2014/main" id="{819A1F70-4538-356B-CA7C-B3B507298FAF}"/>
              </a:ext>
            </a:extLst>
          </p:cNvPr>
          <p:cNvGrpSpPr/>
          <p:nvPr/>
        </p:nvGrpSpPr>
        <p:grpSpPr>
          <a:xfrm>
            <a:off x="-490331" y="-122581"/>
            <a:ext cx="11224591" cy="7086598"/>
            <a:chOff x="-490331" y="-122581"/>
            <a:chExt cx="11224591" cy="7086598"/>
          </a:xfrm>
        </p:grpSpPr>
        <p:pic>
          <p:nvPicPr>
            <p:cNvPr id="11" name="Graphic 10" descr="Home office with plants">
              <a:extLst>
                <a:ext uri="{FF2B5EF4-FFF2-40B4-BE49-F238E27FC236}">
                  <a16:creationId xmlns:a16="http://schemas.microsoft.com/office/drawing/2014/main" id="{3A3EEA99-B59F-64F9-4F1D-5B55FEF08E5F}"/>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34783"/>
            <a:stretch/>
          </p:blipFill>
          <p:spPr>
            <a:xfrm>
              <a:off x="-490331" y="106017"/>
              <a:ext cx="7951304" cy="6858000"/>
            </a:xfrm>
            <a:prstGeom prst="rect">
              <a:avLst/>
            </a:prstGeom>
          </p:spPr>
        </p:pic>
        <p:pic>
          <p:nvPicPr>
            <p:cNvPr id="13" name="Graphic 12" descr="Home office with plants">
              <a:extLst>
                <a:ext uri="{FF2B5EF4-FFF2-40B4-BE49-F238E27FC236}">
                  <a16:creationId xmlns:a16="http://schemas.microsoft.com/office/drawing/2014/main" id="{27E2CCA1-C213-717B-C1E6-506E661CBF2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7173" t="-3285" r="8044" b="63043"/>
            <a:stretch/>
          </p:blipFill>
          <p:spPr>
            <a:xfrm>
              <a:off x="6493564" y="-122581"/>
              <a:ext cx="4240696" cy="2759764"/>
            </a:xfrm>
            <a:prstGeom prst="rect">
              <a:avLst/>
            </a:prstGeom>
          </p:spPr>
        </p:pic>
      </p:grpSp>
      <p:pic>
        <p:nvPicPr>
          <p:cNvPr id="146" name="Picture 145" descr="&quot;&quot;">
            <a:extLst>
              <a:ext uri="{FF2B5EF4-FFF2-40B4-BE49-F238E27FC236}">
                <a16:creationId xmlns:a16="http://schemas.microsoft.com/office/drawing/2014/main" id="{B4FC72BE-BF58-6E3B-257D-22ABCC1364B8}"/>
              </a:ext>
              <a:ext uri="{C183D7F6-B498-43B3-948B-1728B52AA6E4}">
                <adec:decorative xmlns:adec="http://schemas.microsoft.com/office/drawing/2017/decorative" val="0"/>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938" b="89815" l="3385" r="89931">
                        <a14:foregroundMark x1="15017" y1="24537" x2="15017" y2="42284"/>
                        <a14:foregroundMark x1="3472" y1="24691" x2="15538" y2="24846"/>
                        <a14:foregroundMark x1="15538" y1="24846" x2="25781" y2="25309"/>
                        <a14:foregroundMark x1="3472" y1="44599" x2="18750" y2="43210"/>
                        <a14:foregroundMark x1="18750" y1="43210" x2="25174" y2="43673"/>
                        <a14:foregroundMark x1="3733" y1="20370" x2="6337" y2="11574"/>
                        <a14:foregroundMark x1="6337" y1="11574" x2="7285" y2="10528"/>
                        <a14:foregroundMark x1="11597" y1="5907" x2="13542" y2="4938"/>
                        <a14:foregroundMark x1="6510" y1="9568" x2="7726" y2="9722"/>
                        <a14:foregroundMark x1="7378" y1="9877" x2="7292" y2="10185"/>
                        <a14:foregroundMark x1="7292" y1="9568" x2="7292" y2="8951"/>
                        <a14:foregroundMark x1="5729" y1="12654" x2="7973" y2="10483"/>
                        <a14:backgroundMark x1="11285" y1="16204" x2="11111" y2="14815"/>
                        <a14:backgroundMark x1="17274" y1="10185" x2="19097" y2="19753"/>
                        <a14:backgroundMark x1="19097" y1="19753" x2="17622" y2="10185"/>
                        <a14:backgroundMark x1="17622" y1="10185" x2="17274" y2="9568"/>
                        <a14:backgroundMark x1="18663" y1="29784" x2="21788" y2="38889"/>
                        <a14:backgroundMark x1="21788" y1="38889" x2="17795" y2="30401"/>
                        <a14:backgroundMark x1="17795" y1="30401" x2="17795" y2="30401"/>
                        <a14:backgroundMark x1="9722" y1="12500" x2="10243" y2="11420"/>
                        <a14:backgroundMark x1="7726" y1="11420" x2="10938" y2="7870"/>
                        <a14:backgroundMark x1="12066" y1="7407" x2="10938" y2="6944"/>
                        <a14:backgroundMark x1="7813" y1="11111" x2="7899" y2="10494"/>
                      </a14:backgroundRemoval>
                    </a14:imgEffect>
                  </a14:imgLayer>
                </a14:imgProps>
              </a:ext>
            </a:extLst>
          </a:blip>
          <a:srcRect r="69967" b="47722"/>
          <a:stretch/>
        </p:blipFill>
        <p:spPr>
          <a:xfrm>
            <a:off x="1116352" y="590833"/>
            <a:ext cx="3296641" cy="3227832"/>
          </a:xfrm>
          <a:prstGeom prst="rect">
            <a:avLst/>
          </a:prstGeom>
        </p:spPr>
      </p:pic>
      <p:pic>
        <p:nvPicPr>
          <p:cNvPr id="38" name="Graphic 37" descr="The sun peeking from behind a cloud">
            <a:extLst>
              <a:ext uri="{FF2B5EF4-FFF2-40B4-BE49-F238E27FC236}">
                <a16:creationId xmlns:a16="http://schemas.microsoft.com/office/drawing/2014/main" id="{B0FA7AE9-1B86-10F2-FEAB-79CE1AEB135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82462" y="1639191"/>
            <a:ext cx="2797879" cy="2797879"/>
          </a:xfrm>
          <a:prstGeom prst="rect">
            <a:avLst/>
          </a:prstGeom>
        </p:spPr>
      </p:pic>
      <p:sp>
        <p:nvSpPr>
          <p:cNvPr id="147" name="Flowchart: Manual Operation 146" descr="Sunlight entering the room under the window, far from the plant.">
            <a:extLst>
              <a:ext uri="{FF2B5EF4-FFF2-40B4-BE49-F238E27FC236}">
                <a16:creationId xmlns:a16="http://schemas.microsoft.com/office/drawing/2014/main" id="{C674038E-9BA3-1125-8A81-E7664E085357}"/>
              </a:ext>
            </a:extLst>
          </p:cNvPr>
          <p:cNvSpPr/>
          <p:nvPr/>
        </p:nvSpPr>
        <p:spPr>
          <a:xfrm rot="10800000">
            <a:off x="1095633" y="2903690"/>
            <a:ext cx="3034770" cy="3672176"/>
          </a:xfrm>
          <a:prstGeom prst="flowChartManualOperation">
            <a:avLst/>
          </a:prstGeom>
          <a:solidFill>
            <a:srgbClr val="FFF2CC">
              <a:alpha val="54902"/>
            </a:srgb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pic>
        <p:nvPicPr>
          <p:cNvPr id="16" name="Graphic 15" descr="Large plant in a pot with dying leaves to the right of the desk.">
            <a:extLst>
              <a:ext uri="{FF2B5EF4-FFF2-40B4-BE49-F238E27FC236}">
                <a16:creationId xmlns:a16="http://schemas.microsoft.com/office/drawing/2014/main" id="{BDBBEAB9-C9C0-FAA1-B11E-672640ADA5D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54368" y="2903691"/>
            <a:ext cx="2556843" cy="2939051"/>
          </a:xfrm>
          <a:prstGeom prst="rect">
            <a:avLst/>
          </a:prstGeom>
        </p:spPr>
      </p:pic>
      <p:pic>
        <p:nvPicPr>
          <p:cNvPr id="20" name="Graphic 19">
            <a:extLst>
              <a:ext uri="{FF2B5EF4-FFF2-40B4-BE49-F238E27FC236}">
                <a16:creationId xmlns:a16="http://schemas.microsoft.com/office/drawing/2014/main" id="{6BB7A51F-A913-6025-329E-924E2837014C}"/>
              </a:ext>
              <a:ext uri="{C183D7F6-B498-43B3-948B-1728B52AA6E4}">
                <adec:decorative xmlns:adec="http://schemas.microsoft.com/office/drawing/2017/decorative" val="1"/>
              </a:ext>
            </a:extLst>
          </p:cNvPr>
          <p:cNvPicPr>
            <a:picLocks noChangeAspect="1"/>
          </p:cNvPicPr>
          <p:nvPr/>
        </p:nvPicPr>
        <p:blipFill rotWithShape="1">
          <a:blip r:embed="rId11">
            <a:extLst>
              <a:ext uri="{96DAC541-7B7A-43D3-8B79-37D633B846F1}">
                <asvg:svgBlip xmlns:asvg="http://schemas.microsoft.com/office/drawing/2016/SVG/main" r:embed="rId12"/>
              </a:ext>
            </a:extLst>
          </a:blip>
          <a:srcRect t="20256" r="47689" b="30513"/>
          <a:stretch/>
        </p:blipFill>
        <p:spPr>
          <a:xfrm>
            <a:off x="7647803" y="3492297"/>
            <a:ext cx="1348956" cy="1446963"/>
          </a:xfrm>
          <a:prstGeom prst="rect">
            <a:avLst/>
          </a:prstGeom>
        </p:spPr>
      </p:pic>
      <p:sp>
        <p:nvSpPr>
          <p:cNvPr id="27" name="Oval 26">
            <a:extLst>
              <a:ext uri="{FF2B5EF4-FFF2-40B4-BE49-F238E27FC236}">
                <a16:creationId xmlns:a16="http://schemas.microsoft.com/office/drawing/2014/main" id="{2F4EE2AA-9287-DDC9-C3C8-DEF7051D8D86}"/>
              </a:ext>
              <a:ext uri="{C183D7F6-B498-43B3-948B-1728B52AA6E4}">
                <adec:decorative xmlns:adec="http://schemas.microsoft.com/office/drawing/2017/decorative" val="1"/>
              </a:ext>
            </a:extLst>
          </p:cNvPr>
          <p:cNvSpPr/>
          <p:nvPr/>
        </p:nvSpPr>
        <p:spPr>
          <a:xfrm>
            <a:off x="9186670" y="3289672"/>
            <a:ext cx="1024541" cy="5939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82F3404-4C93-7054-B245-9AC6A4F6FC02}"/>
              </a:ext>
              <a:ext uri="{C183D7F6-B498-43B3-948B-1728B52AA6E4}">
                <adec:decorative xmlns:adec="http://schemas.microsoft.com/office/drawing/2017/decorative" val="1"/>
              </a:ext>
            </a:extLst>
          </p:cNvPr>
          <p:cNvSpPr/>
          <p:nvPr/>
        </p:nvSpPr>
        <p:spPr>
          <a:xfrm>
            <a:off x="7670719" y="2571823"/>
            <a:ext cx="3162772" cy="3520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C83985F-6C5C-1008-9138-CF5E5B9FFD03}"/>
              </a:ext>
              <a:ext uri="{C183D7F6-B498-43B3-948B-1728B52AA6E4}">
                <adec:decorative xmlns:adec="http://schemas.microsoft.com/office/drawing/2017/decorative" val="1"/>
              </a:ext>
            </a:extLst>
          </p:cNvPr>
          <p:cNvSpPr/>
          <p:nvPr/>
        </p:nvSpPr>
        <p:spPr>
          <a:xfrm>
            <a:off x="9046936" y="4065738"/>
            <a:ext cx="1336950" cy="6744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lant with gray leaves">
            <a:extLst>
              <a:ext uri="{FF2B5EF4-FFF2-40B4-BE49-F238E27FC236}">
                <a16:creationId xmlns:a16="http://schemas.microsoft.com/office/drawing/2014/main" id="{C909B8EC-3631-043C-957D-954578570707}"/>
              </a:ext>
              <a:ext uri="{C183D7F6-B498-43B3-948B-1728B52AA6E4}">
                <adec:decorative xmlns:adec="http://schemas.microsoft.com/office/drawing/2017/decorative" val="0"/>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9658" b="94366" l="5076" r="96193">
                        <a14:foregroundMark x1="48477" y1="81690" x2="56345" y2="76861"/>
                        <a14:foregroundMark x1="43147" y1="78873" x2="57614" y2="80282"/>
                        <a14:foregroundMark x1="46701" y1="81087" x2="47970" y2="80282"/>
                        <a14:foregroundMark x1="62183" y1="14889" x2="84004" y2="13986"/>
                        <a14:foregroundMark x1="7868" y1="55131" x2="7868" y2="49899"/>
                        <a14:foregroundMark x1="43655" y1="87324" x2="41371" y2="87726"/>
                        <a14:foregroundMark x1="44924" y1="87324" x2="51015" y2="94567"/>
                        <a14:foregroundMark x1="6921" y1="62127" x2="9720" y2="66333"/>
                        <a14:foregroundMark x1="5076" y1="59356" x2="5531" y2="60040"/>
                        <a14:backgroundMark x1="92132" y1="15493" x2="93655" y2="12475"/>
                        <a14:backgroundMark x1="90355" y1="14889" x2="91878" y2="13078"/>
                        <a14:backgroundMark x1="93147" y1="13883" x2="96701" y2="13883"/>
                        <a14:backgroundMark x1="88579" y1="15493" x2="92640" y2="13883"/>
                        <a14:backgroundMark x1="83249" y1="14889" x2="95685" y2="15493"/>
                        <a14:backgroundMark x1="6091" y1="59960" x2="6599" y2="62173"/>
                        <a14:backgroundMark x1="9137" y1="67606" x2="10914" y2="64185"/>
                      </a14:backgroundRemoval>
                    </a14:imgEffect>
                  </a14:imgLayer>
                </a14:imgProps>
              </a:ext>
            </a:extLst>
          </a:blip>
          <a:stretch>
            <a:fillRect/>
          </a:stretch>
        </p:blipFill>
        <p:spPr>
          <a:xfrm>
            <a:off x="7633698" y="2781112"/>
            <a:ext cx="2459344" cy="3102270"/>
          </a:xfrm>
          <a:prstGeom prst="rect">
            <a:avLst/>
          </a:prstGeom>
        </p:spPr>
      </p:pic>
      <p:pic>
        <p:nvPicPr>
          <p:cNvPr id="2" name="Picture 1" descr="a healthy plant with green leaves">
            <a:extLst>
              <a:ext uri="{FF2B5EF4-FFF2-40B4-BE49-F238E27FC236}">
                <a16:creationId xmlns:a16="http://schemas.microsoft.com/office/drawing/2014/main" id="{8453F3E8-C56B-E5FB-882E-BFE8BA8B3343}"/>
              </a:ext>
              <a:ext uri="{C183D7F6-B498-43B3-948B-1728B52AA6E4}">
                <adec:decorative xmlns:adec="http://schemas.microsoft.com/office/drawing/2017/decorative" val="0"/>
              </a:ext>
            </a:extLst>
          </p:cNvPr>
          <p:cNvPicPr>
            <a:picLocks noChangeAspect="1"/>
          </p:cNvPicPr>
          <p:nvPr/>
        </p:nvPicPr>
        <p:blipFill>
          <a:blip r:embed="rId13">
            <a:duotone>
              <a:schemeClr val="accent6">
                <a:shade val="45000"/>
                <a:satMod val="135000"/>
              </a:schemeClr>
              <a:prstClr val="white"/>
            </a:duotone>
            <a:extLst>
              <a:ext uri="{BEBA8EAE-BF5A-486C-A8C5-ECC9F3942E4B}">
                <a14:imgProps xmlns:a14="http://schemas.microsoft.com/office/drawing/2010/main">
                  <a14:imgLayer r:embed="rId14">
                    <a14:imgEffect>
                      <a14:backgroundRemoval t="9658" b="94366" l="5076" r="96193">
                        <a14:foregroundMark x1="48477" y1="81690" x2="56345" y2="76861"/>
                        <a14:foregroundMark x1="43147" y1="78873" x2="57614" y2="80282"/>
                        <a14:foregroundMark x1="46701" y1="81087" x2="47970" y2="80282"/>
                        <a14:foregroundMark x1="62183" y1="14889" x2="84004" y2="13986"/>
                        <a14:foregroundMark x1="7868" y1="55131" x2="7868" y2="49899"/>
                        <a14:foregroundMark x1="43655" y1="87324" x2="41371" y2="87726"/>
                        <a14:foregroundMark x1="44924" y1="87324" x2="51015" y2="94567"/>
                        <a14:foregroundMark x1="6921" y1="62127" x2="9720" y2="66333"/>
                        <a14:foregroundMark x1="5076" y1="59356" x2="5531" y2="60040"/>
                        <a14:backgroundMark x1="92132" y1="15493" x2="93655" y2="12475"/>
                        <a14:backgroundMark x1="90355" y1="14889" x2="91878" y2="13078"/>
                        <a14:backgroundMark x1="93147" y1="13883" x2="96701" y2="13883"/>
                        <a14:backgroundMark x1="88579" y1="15493" x2="92640" y2="13883"/>
                        <a14:backgroundMark x1="83249" y1="14889" x2="95685" y2="15493"/>
                        <a14:backgroundMark x1="6091" y1="59960" x2="6599" y2="62173"/>
                        <a14:backgroundMark x1="9137" y1="67606" x2="10914" y2="64185"/>
                      </a14:backgroundRemoval>
                    </a14:imgEffect>
                  </a14:imgLayer>
                </a14:imgProps>
              </a:ext>
            </a:extLst>
          </a:blip>
          <a:stretch>
            <a:fillRect/>
          </a:stretch>
        </p:blipFill>
        <p:spPr>
          <a:xfrm>
            <a:off x="1358509" y="3289672"/>
            <a:ext cx="2459344" cy="3102270"/>
          </a:xfrm>
          <a:prstGeom prst="rect">
            <a:avLst/>
          </a:prstGeom>
        </p:spPr>
      </p:pic>
    </p:spTree>
    <p:extLst>
      <p:ext uri="{BB962C8B-B14F-4D97-AF65-F5344CB8AC3E}">
        <p14:creationId xmlns:p14="http://schemas.microsoft.com/office/powerpoint/2010/main" val="2283664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FA5FF3C2-C379-9BDA-3ECE-F8C996A5F107}"/>
              </a:ext>
              <a:ext uri="{C183D7F6-B498-43B3-948B-1728B52AA6E4}">
                <adec:decorative xmlns:adec="http://schemas.microsoft.com/office/drawing/2017/decorative" val="1"/>
              </a:ext>
            </a:extLst>
          </p:cNvPr>
          <p:cNvSpPr/>
          <p:nvPr/>
        </p:nvSpPr>
        <p:spPr>
          <a:xfrm>
            <a:off x="7322666" y="3537068"/>
            <a:ext cx="4314421" cy="2243068"/>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8E5E8D-2FCA-A663-C176-5D7CA0E00D57}"/>
              </a:ext>
            </a:extLst>
          </p:cNvPr>
          <p:cNvSpPr>
            <a:spLocks noGrp="1"/>
          </p:cNvSpPr>
          <p:nvPr>
            <p:ph type="title"/>
          </p:nvPr>
        </p:nvSpPr>
        <p:spPr/>
        <p:txBody>
          <a:bodyPr/>
          <a:lstStyle/>
          <a:p>
            <a:r>
              <a:rPr lang="en-US">
                <a:latin typeface="Tahoma"/>
                <a:ea typeface="Tahoma"/>
                <a:cs typeface="Tahoma"/>
              </a:rPr>
              <a:t>Root Cause Tools</a:t>
            </a:r>
            <a:endParaRPr lang="en-US"/>
          </a:p>
        </p:txBody>
      </p:sp>
      <p:sp>
        <p:nvSpPr>
          <p:cNvPr id="3" name="Content Placeholder 2">
            <a:extLst>
              <a:ext uri="{FF2B5EF4-FFF2-40B4-BE49-F238E27FC236}">
                <a16:creationId xmlns:a16="http://schemas.microsoft.com/office/drawing/2014/main" id="{BB7B0B2F-A7C2-370F-0F6E-619166C7F241}"/>
              </a:ext>
            </a:extLst>
          </p:cNvPr>
          <p:cNvSpPr>
            <a:spLocks noGrp="1"/>
          </p:cNvSpPr>
          <p:nvPr>
            <p:ph sz="half" idx="1"/>
          </p:nvPr>
        </p:nvSpPr>
        <p:spPr>
          <a:xfrm>
            <a:off x="731613" y="1690688"/>
            <a:ext cx="10515600" cy="4580785"/>
          </a:xfrm>
        </p:spPr>
        <p:txBody>
          <a:bodyPr vert="horz" lIns="91440" tIns="45720" rIns="91440" bIns="45720" rtlCol="0" anchor="t">
            <a:normAutofit fontScale="92500" lnSpcReduction="10000"/>
          </a:bodyPr>
          <a:lstStyle/>
          <a:p>
            <a:r>
              <a:rPr lang="en-US">
                <a:latin typeface="Tahoma"/>
                <a:ea typeface="Tahoma"/>
                <a:cs typeface="Tahoma"/>
              </a:rPr>
              <a:t>Root cause tools guide the process</a:t>
            </a:r>
            <a:endParaRPr lang="en-US"/>
          </a:p>
          <a:p>
            <a:pPr lvl="1"/>
            <a:r>
              <a:rPr lang="en-US">
                <a:latin typeface="Tahoma"/>
                <a:ea typeface="Tahoma"/>
                <a:cs typeface="Tahoma"/>
              </a:rPr>
              <a:t>Especially valuable for teams new to the process</a:t>
            </a:r>
          </a:p>
          <a:p>
            <a:pPr lvl="1"/>
            <a:r>
              <a:rPr lang="en-US">
                <a:latin typeface="Tahoma"/>
                <a:ea typeface="Tahoma"/>
                <a:cs typeface="Tahoma"/>
              </a:rPr>
              <a:t>Designed to surface and evaluate potential causes</a:t>
            </a:r>
            <a:endParaRPr lang="en-US"/>
          </a:p>
          <a:p>
            <a:pPr lvl="1"/>
            <a:r>
              <a:rPr lang="en-US">
                <a:latin typeface="Tahoma"/>
                <a:ea typeface="Tahoma"/>
                <a:cs typeface="Tahoma"/>
              </a:rPr>
              <a:t>Encourage deeper analysis of the data </a:t>
            </a:r>
          </a:p>
          <a:p>
            <a:pPr lvl="1"/>
            <a:r>
              <a:rPr lang="en-US">
                <a:latin typeface="Tahoma"/>
                <a:ea typeface="Tahoma"/>
                <a:cs typeface="Tahoma"/>
              </a:rPr>
              <a:t>Different tools may work better for different problems or different teams</a:t>
            </a:r>
          </a:p>
          <a:p>
            <a:r>
              <a:rPr lang="en-US">
                <a:latin typeface="Tahoma"/>
                <a:ea typeface="Tahoma"/>
                <a:cs typeface="Tahoma"/>
              </a:rPr>
              <a:t>Tool examples include:</a:t>
            </a:r>
            <a:endParaRPr lang="en-US"/>
          </a:p>
          <a:p>
            <a:pPr lvl="1"/>
            <a:r>
              <a:rPr lang="en-US">
                <a:latin typeface="Tahoma"/>
                <a:ea typeface="Tahoma"/>
                <a:cs typeface="Tahoma"/>
              </a:rPr>
              <a:t>5 Why's</a:t>
            </a:r>
            <a:endParaRPr lang="en-US"/>
          </a:p>
          <a:p>
            <a:pPr lvl="1"/>
            <a:r>
              <a:rPr lang="en-US">
                <a:latin typeface="Tahoma"/>
                <a:ea typeface="Tahoma"/>
                <a:cs typeface="Tahoma"/>
              </a:rPr>
              <a:t>Fishbone</a:t>
            </a:r>
          </a:p>
          <a:p>
            <a:pPr lvl="1"/>
            <a:r>
              <a:rPr lang="en-US">
                <a:latin typeface="Tahoma"/>
                <a:ea typeface="Tahoma"/>
                <a:cs typeface="Tahoma"/>
              </a:rPr>
              <a:t>Diagnostic Tree</a:t>
            </a:r>
          </a:p>
          <a:p>
            <a:pPr>
              <a:buFont typeface="Arial"/>
              <a:buChar char="•"/>
            </a:pPr>
            <a:endParaRPr lang="en-US">
              <a:latin typeface="Tahoma"/>
              <a:ea typeface="Tahoma"/>
              <a:cs typeface="Tahoma"/>
            </a:endParaRPr>
          </a:p>
          <a:p>
            <a:pPr marL="0" indent="0">
              <a:buNone/>
            </a:pPr>
            <a:endParaRPr lang="en-US" sz="1500">
              <a:latin typeface="Tahoma"/>
              <a:ea typeface="Tahoma"/>
              <a:cs typeface="Tahoma"/>
            </a:endParaRPr>
          </a:p>
          <a:p>
            <a:pPr>
              <a:buFont typeface="Arial"/>
              <a:buChar char="•"/>
            </a:pPr>
            <a:endParaRPr lang="en-US">
              <a:latin typeface="Tahoma"/>
              <a:ea typeface="Tahoma"/>
              <a:cs typeface="Tahoma"/>
            </a:endParaRPr>
          </a:p>
        </p:txBody>
      </p:sp>
      <p:sp>
        <p:nvSpPr>
          <p:cNvPr id="4" name="Content Placeholder 3">
            <a:extLst>
              <a:ext uri="{FF2B5EF4-FFF2-40B4-BE49-F238E27FC236}">
                <a16:creationId xmlns:a16="http://schemas.microsoft.com/office/drawing/2014/main" id="{0C4C0BD0-EDEA-E81D-2F9F-E1754D809E12}"/>
              </a:ext>
            </a:extLst>
          </p:cNvPr>
          <p:cNvSpPr>
            <a:spLocks noGrp="1"/>
          </p:cNvSpPr>
          <p:nvPr>
            <p:ph sz="half" idx="2"/>
          </p:nvPr>
        </p:nvSpPr>
        <p:spPr>
          <a:xfrm>
            <a:off x="7761188" y="3843076"/>
            <a:ext cx="3592612" cy="1631051"/>
          </a:xfrm>
          <a:noFill/>
        </p:spPr>
        <p:txBody>
          <a:bodyPr vert="horz" lIns="91440" tIns="45720" rIns="91440" bIns="45720" rtlCol="0" anchor="t">
            <a:normAutofit fontScale="92500" lnSpcReduction="10000"/>
          </a:bodyPr>
          <a:lstStyle/>
          <a:p>
            <a:pPr marL="0" indent="0" algn="ctr">
              <a:buNone/>
            </a:pPr>
            <a:r>
              <a:rPr lang="en-US" sz="2800">
                <a:latin typeface="Tahoma"/>
                <a:ea typeface="Tahoma"/>
                <a:cs typeface="Tahoma"/>
              </a:rPr>
              <a:t>Resources:</a:t>
            </a:r>
          </a:p>
          <a:p>
            <a:pPr marL="0" indent="0" algn="ctr">
              <a:buNone/>
            </a:pPr>
            <a:r>
              <a:rPr lang="en-US" sz="2800">
                <a:solidFill>
                  <a:srgbClr val="0563C1"/>
                </a:solidFill>
                <a:hlinkClick r:id="rId3"/>
              </a:rPr>
              <a:t>Look! Think! Act!</a:t>
            </a:r>
            <a:r>
              <a:rPr lang="en-US" sz="2800">
                <a:solidFill>
                  <a:srgbClr val="0563C1"/>
                </a:solidFill>
              </a:rPr>
              <a:t> </a:t>
            </a:r>
            <a:br>
              <a:rPr lang="en-US" sz="2800">
                <a:solidFill>
                  <a:srgbClr val="0563C1"/>
                </a:solidFill>
              </a:rPr>
            </a:br>
            <a:br>
              <a:rPr lang="en-US" sz="2800">
                <a:solidFill>
                  <a:srgbClr val="0563C1"/>
                </a:solidFill>
              </a:rPr>
            </a:br>
            <a:r>
              <a:rPr lang="en-US" sz="2800">
                <a:solidFill>
                  <a:srgbClr val="0563C1"/>
                </a:solidFill>
                <a:latin typeface="Tahoma"/>
                <a:ea typeface="Tahoma"/>
                <a:cs typeface="Tahoma"/>
                <a:hlinkClick r:id="rId4"/>
              </a:rPr>
              <a:t>Success Gaps Toolkit</a:t>
            </a:r>
            <a:r>
              <a:rPr lang="en-US" sz="2800">
                <a:latin typeface="Tahoma"/>
                <a:ea typeface="Tahoma"/>
                <a:cs typeface="Tahoma"/>
              </a:rPr>
              <a:t> </a:t>
            </a:r>
          </a:p>
        </p:txBody>
      </p:sp>
    </p:spTree>
    <p:extLst>
      <p:ext uri="{BB962C8B-B14F-4D97-AF65-F5344CB8AC3E}">
        <p14:creationId xmlns:p14="http://schemas.microsoft.com/office/powerpoint/2010/main" val="93477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FA5FF3C2-C379-9BDA-3ECE-F8C996A5F107}"/>
              </a:ext>
              <a:ext uri="{C183D7F6-B498-43B3-948B-1728B52AA6E4}">
                <adec:decorative xmlns:adec="http://schemas.microsoft.com/office/drawing/2017/decorative" val="1"/>
              </a:ext>
            </a:extLst>
          </p:cNvPr>
          <p:cNvSpPr/>
          <p:nvPr/>
        </p:nvSpPr>
        <p:spPr>
          <a:xfrm>
            <a:off x="7322666" y="3537068"/>
            <a:ext cx="4314421" cy="2243068"/>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8E5E8D-2FCA-A663-C176-5D7CA0E00D57}"/>
              </a:ext>
            </a:extLst>
          </p:cNvPr>
          <p:cNvSpPr>
            <a:spLocks noGrp="1"/>
          </p:cNvSpPr>
          <p:nvPr>
            <p:ph type="title"/>
          </p:nvPr>
        </p:nvSpPr>
        <p:spPr/>
        <p:txBody>
          <a:bodyPr/>
          <a:lstStyle/>
          <a:p>
            <a:r>
              <a:rPr lang="en-US" dirty="0">
                <a:latin typeface="Tahoma"/>
                <a:ea typeface="Tahoma"/>
                <a:cs typeface="Tahoma"/>
              </a:rPr>
              <a:t>Root Cause Tools </a:t>
            </a:r>
            <a:r>
              <a:rPr lang="en-US" dirty="0">
                <a:solidFill>
                  <a:schemeClr val="bg1"/>
                </a:solidFill>
                <a:latin typeface="Tahoma"/>
                <a:ea typeface="Tahoma"/>
                <a:cs typeface="Tahoma"/>
              </a:rPr>
              <a:t>continued</a:t>
            </a:r>
            <a:endParaRPr lang="en-US" dirty="0">
              <a:solidFill>
                <a:schemeClr val="bg1"/>
              </a:solidFill>
            </a:endParaRPr>
          </a:p>
        </p:txBody>
      </p:sp>
      <p:sp>
        <p:nvSpPr>
          <p:cNvPr id="3" name="Content Placeholder 2">
            <a:extLst>
              <a:ext uri="{FF2B5EF4-FFF2-40B4-BE49-F238E27FC236}">
                <a16:creationId xmlns:a16="http://schemas.microsoft.com/office/drawing/2014/main" id="{BB7B0B2F-A7C2-370F-0F6E-619166C7F241}"/>
              </a:ext>
            </a:extLst>
          </p:cNvPr>
          <p:cNvSpPr>
            <a:spLocks noGrp="1"/>
          </p:cNvSpPr>
          <p:nvPr>
            <p:ph sz="half" idx="1"/>
          </p:nvPr>
        </p:nvSpPr>
        <p:spPr>
          <a:xfrm>
            <a:off x="731613" y="1690688"/>
            <a:ext cx="10515600" cy="4580785"/>
          </a:xfrm>
        </p:spPr>
        <p:txBody>
          <a:bodyPr vert="horz" lIns="91440" tIns="45720" rIns="91440" bIns="45720" rtlCol="0" anchor="t">
            <a:normAutofit fontScale="92500" lnSpcReduction="10000"/>
          </a:bodyPr>
          <a:lstStyle/>
          <a:p>
            <a:r>
              <a:rPr lang="en-US" dirty="0">
                <a:latin typeface="Tahoma"/>
                <a:ea typeface="Tahoma"/>
                <a:cs typeface="Tahoma"/>
              </a:rPr>
              <a:t>Root cause tools guide the process</a:t>
            </a:r>
            <a:endParaRPr lang="en-US" dirty="0"/>
          </a:p>
          <a:p>
            <a:pPr lvl="1"/>
            <a:r>
              <a:rPr lang="en-US" dirty="0">
                <a:latin typeface="Tahoma"/>
                <a:ea typeface="Tahoma"/>
                <a:cs typeface="Tahoma"/>
              </a:rPr>
              <a:t>Especially valuable for teams new to the process</a:t>
            </a:r>
          </a:p>
          <a:p>
            <a:pPr lvl="1"/>
            <a:r>
              <a:rPr lang="en-US" dirty="0">
                <a:latin typeface="Tahoma"/>
                <a:ea typeface="Tahoma"/>
                <a:cs typeface="Tahoma"/>
              </a:rPr>
              <a:t>Designed to surface and evaluate potential causes</a:t>
            </a:r>
            <a:endParaRPr lang="en-US" dirty="0"/>
          </a:p>
          <a:p>
            <a:pPr lvl="1"/>
            <a:r>
              <a:rPr lang="en-US" dirty="0">
                <a:latin typeface="Tahoma"/>
                <a:ea typeface="Tahoma"/>
                <a:cs typeface="Tahoma"/>
              </a:rPr>
              <a:t>Encourage deeper analysis of the data </a:t>
            </a:r>
          </a:p>
          <a:p>
            <a:pPr lvl="1"/>
            <a:r>
              <a:rPr lang="en-US" dirty="0">
                <a:latin typeface="Tahoma"/>
                <a:ea typeface="Tahoma"/>
                <a:cs typeface="Tahoma"/>
              </a:rPr>
              <a:t>Different tools may work better for different problems or different teams</a:t>
            </a:r>
          </a:p>
          <a:p>
            <a:r>
              <a:rPr lang="en-US" dirty="0">
                <a:latin typeface="Tahoma"/>
                <a:ea typeface="Tahoma"/>
                <a:cs typeface="Tahoma"/>
              </a:rPr>
              <a:t>Tool examples include:</a:t>
            </a:r>
            <a:endParaRPr lang="en-US" dirty="0"/>
          </a:p>
          <a:p>
            <a:pPr lvl="1"/>
            <a:r>
              <a:rPr lang="en-US" dirty="0">
                <a:latin typeface="Tahoma"/>
                <a:ea typeface="Tahoma"/>
                <a:cs typeface="Tahoma"/>
              </a:rPr>
              <a:t>5 Why's</a:t>
            </a:r>
            <a:endParaRPr lang="en-US" dirty="0"/>
          </a:p>
          <a:p>
            <a:pPr lvl="1"/>
            <a:r>
              <a:rPr lang="en-US" dirty="0">
                <a:latin typeface="Tahoma"/>
                <a:ea typeface="Tahoma"/>
                <a:cs typeface="Tahoma"/>
              </a:rPr>
              <a:t>Fishbone</a:t>
            </a:r>
          </a:p>
          <a:p>
            <a:pPr lvl="1"/>
            <a:r>
              <a:rPr lang="en-US" dirty="0">
                <a:latin typeface="Tahoma"/>
                <a:ea typeface="Tahoma"/>
                <a:cs typeface="Tahoma"/>
              </a:rPr>
              <a:t>Diagnostic Tree</a:t>
            </a:r>
          </a:p>
          <a:p>
            <a:pPr>
              <a:buFont typeface="Arial"/>
              <a:buChar char="•"/>
            </a:pPr>
            <a:endParaRPr lang="en-US" dirty="0">
              <a:latin typeface="Tahoma"/>
              <a:ea typeface="Tahoma"/>
              <a:cs typeface="Tahoma"/>
            </a:endParaRPr>
          </a:p>
          <a:p>
            <a:pPr marL="0" indent="0">
              <a:buNone/>
            </a:pPr>
            <a:endParaRPr lang="en-US" sz="1500" dirty="0">
              <a:latin typeface="Tahoma"/>
              <a:ea typeface="Tahoma"/>
              <a:cs typeface="Tahoma"/>
            </a:endParaRPr>
          </a:p>
          <a:p>
            <a:pPr marL="0" indent="0">
              <a:buNone/>
            </a:pPr>
            <a:br>
              <a:rPr lang="en-US" sz="1500" dirty="0">
                <a:latin typeface="Tahoma"/>
                <a:ea typeface="Tahoma"/>
                <a:cs typeface="Tahoma"/>
              </a:rPr>
            </a:br>
            <a:r>
              <a:rPr lang="en-US" sz="1500" dirty="0">
                <a:latin typeface="Tahoma"/>
                <a:ea typeface="Tahoma"/>
                <a:cs typeface="Tahoma"/>
              </a:rPr>
              <a:t>Resources available at </a:t>
            </a:r>
            <a:r>
              <a:rPr lang="en-US" sz="1500" dirty="0">
                <a:latin typeface="Tahoma"/>
                <a:ea typeface="Tahoma"/>
                <a:cs typeface="Tahoma"/>
                <a:hlinkClick r:id="rId3"/>
              </a:rPr>
              <a:t>https://dasycenter.org/look-think-act/</a:t>
            </a:r>
            <a:r>
              <a:rPr lang="en-US" sz="1500" dirty="0">
                <a:latin typeface="Tahoma"/>
                <a:ea typeface="Tahoma"/>
                <a:cs typeface="Tahoma"/>
              </a:rPr>
              <a:t> and  </a:t>
            </a:r>
            <a:br>
              <a:rPr lang="en-US" sz="1500" dirty="0">
                <a:latin typeface="Tahoma"/>
                <a:ea typeface="Tahoma"/>
                <a:cs typeface="Tahoma"/>
              </a:rPr>
            </a:br>
            <a:r>
              <a:rPr lang="en-US" sz="1500" dirty="0">
                <a:latin typeface="Tahoma"/>
                <a:ea typeface="Tahoma"/>
                <a:cs typeface="Tahoma"/>
                <a:hlinkClick r:id="rId4"/>
              </a:rPr>
              <a:t>https://ideadata.org/resources/resource/1538/success-gaps-toolkit-addressing-equity-inclusion-and-opportunity</a:t>
            </a:r>
            <a:endParaRPr lang="en-US" sz="1500">
              <a:latin typeface="Tahoma"/>
              <a:ea typeface="Tahoma"/>
              <a:cs typeface="Tahoma"/>
            </a:endParaRPr>
          </a:p>
          <a:p>
            <a:pPr>
              <a:buFont typeface="Arial"/>
              <a:buChar char="•"/>
            </a:pPr>
            <a:endParaRPr lang="en-US" dirty="0">
              <a:latin typeface="Tahoma"/>
              <a:ea typeface="Tahoma"/>
              <a:cs typeface="Tahoma"/>
            </a:endParaRPr>
          </a:p>
        </p:txBody>
      </p:sp>
      <p:sp>
        <p:nvSpPr>
          <p:cNvPr id="4" name="Content Placeholder 3">
            <a:extLst>
              <a:ext uri="{FF2B5EF4-FFF2-40B4-BE49-F238E27FC236}">
                <a16:creationId xmlns:a16="http://schemas.microsoft.com/office/drawing/2014/main" id="{0C4C0BD0-EDEA-E81D-2F9F-E1754D809E12}"/>
              </a:ext>
            </a:extLst>
          </p:cNvPr>
          <p:cNvSpPr>
            <a:spLocks noGrp="1"/>
          </p:cNvSpPr>
          <p:nvPr>
            <p:ph sz="half" idx="2"/>
          </p:nvPr>
        </p:nvSpPr>
        <p:spPr>
          <a:xfrm>
            <a:off x="7761188" y="3843076"/>
            <a:ext cx="3592612" cy="1631051"/>
          </a:xfrm>
          <a:noFill/>
        </p:spPr>
        <p:txBody>
          <a:bodyPr vert="horz" lIns="91440" tIns="45720" rIns="91440" bIns="45720" rtlCol="0" anchor="t">
            <a:normAutofit fontScale="92500" lnSpcReduction="10000"/>
          </a:bodyPr>
          <a:lstStyle/>
          <a:p>
            <a:pPr marL="0" indent="0" algn="ctr">
              <a:buNone/>
            </a:pPr>
            <a:r>
              <a:rPr lang="en-US" sz="2800">
                <a:latin typeface="Tahoma"/>
                <a:ea typeface="Tahoma"/>
                <a:cs typeface="Tahoma"/>
              </a:rPr>
              <a:t>Resources:</a:t>
            </a:r>
          </a:p>
          <a:p>
            <a:pPr marL="0" indent="0" algn="ctr">
              <a:buNone/>
            </a:pPr>
            <a:r>
              <a:rPr lang="en-US" sz="2800">
                <a:solidFill>
                  <a:srgbClr val="0563C1"/>
                </a:solidFill>
                <a:hlinkClick r:id="rId3"/>
              </a:rPr>
              <a:t>Look! Think! Act!</a:t>
            </a:r>
            <a:r>
              <a:rPr lang="en-US" sz="2800">
                <a:solidFill>
                  <a:srgbClr val="0563C1"/>
                </a:solidFill>
              </a:rPr>
              <a:t> </a:t>
            </a:r>
            <a:br>
              <a:rPr lang="en-US" sz="2800">
                <a:solidFill>
                  <a:srgbClr val="0563C1"/>
                </a:solidFill>
              </a:rPr>
            </a:br>
            <a:br>
              <a:rPr lang="en-US" sz="2800">
                <a:solidFill>
                  <a:srgbClr val="0563C1"/>
                </a:solidFill>
              </a:rPr>
            </a:br>
            <a:r>
              <a:rPr lang="en-US" sz="2800">
                <a:solidFill>
                  <a:srgbClr val="0563C1"/>
                </a:solidFill>
                <a:latin typeface="Tahoma"/>
                <a:ea typeface="Tahoma"/>
                <a:cs typeface="Tahoma"/>
                <a:hlinkClick r:id="rId4"/>
              </a:rPr>
              <a:t>Success Gaps Toolkit</a:t>
            </a:r>
            <a:r>
              <a:rPr lang="en-US" sz="2800">
                <a:latin typeface="Tahoma"/>
                <a:ea typeface="Tahoma"/>
                <a:cs typeface="Tahoma"/>
              </a:rPr>
              <a:t> </a:t>
            </a:r>
          </a:p>
        </p:txBody>
      </p:sp>
    </p:spTree>
    <p:extLst>
      <p:ext uri="{BB962C8B-B14F-4D97-AF65-F5344CB8AC3E}">
        <p14:creationId xmlns:p14="http://schemas.microsoft.com/office/powerpoint/2010/main" val="855862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“5 Whys” Technique</a:t>
            </a:r>
          </a:p>
        </p:txBody>
      </p:sp>
      <p:sp>
        <p:nvSpPr>
          <p:cNvPr id="3" name="Content Placeholder 2"/>
          <p:cNvSpPr>
            <a:spLocks noGrp="1"/>
          </p:cNvSpPr>
          <p:nvPr>
            <p:ph sz="half" idx="1"/>
          </p:nvPr>
        </p:nvSpPr>
        <p:spPr>
          <a:xfrm>
            <a:off x="529282" y="1866814"/>
            <a:ext cx="7680863" cy="4351338"/>
          </a:xfrm>
        </p:spPr>
        <p:txBody>
          <a:bodyPr vert="horz" lIns="91440" tIns="45720" rIns="91440" bIns="45720" rtlCol="0" anchor="t">
            <a:normAutofit/>
          </a:bodyPr>
          <a:lstStyle/>
          <a:p>
            <a:pPr marL="0" indent="0">
              <a:buNone/>
            </a:pPr>
            <a:r>
              <a:rPr lang="en-US">
                <a:latin typeface="Tahoma"/>
                <a:ea typeface="Tahoma"/>
                <a:cs typeface="Tahoma"/>
              </a:rPr>
              <a:t>Simple, straightforward and memorable method to dig deeper into the factors that cause a particular problem:</a:t>
            </a:r>
            <a:endParaRPr lang="en-US"/>
          </a:p>
          <a:p>
            <a:pPr lvl="1">
              <a:lnSpc>
                <a:spcPct val="100000"/>
              </a:lnSpc>
            </a:pPr>
            <a:r>
              <a:rPr lang="en-US">
                <a:latin typeface="Tahoma"/>
                <a:ea typeface="Tahoma"/>
                <a:cs typeface="Tahoma"/>
              </a:rPr>
              <a:t>Define the problem with a why statement</a:t>
            </a:r>
          </a:p>
          <a:p>
            <a:pPr lvl="1">
              <a:lnSpc>
                <a:spcPct val="100000"/>
              </a:lnSpc>
            </a:pPr>
            <a:r>
              <a:rPr lang="en-US">
                <a:latin typeface="Tahoma"/>
                <a:ea typeface="Tahoma"/>
                <a:cs typeface="Tahoma"/>
              </a:rPr>
              <a:t>Investigate the possible reasons</a:t>
            </a:r>
          </a:p>
          <a:p>
            <a:pPr lvl="1">
              <a:lnSpc>
                <a:spcPct val="100000"/>
              </a:lnSpc>
            </a:pPr>
            <a:r>
              <a:rPr lang="en-US">
                <a:latin typeface="Tahoma"/>
                <a:ea typeface="Tahoma"/>
                <a:cs typeface="Tahoma"/>
              </a:rPr>
              <a:t>The answer becomes the basis for the next "Why?"</a:t>
            </a:r>
            <a:endParaRPr lang="en-US"/>
          </a:p>
          <a:p>
            <a:pPr lvl="1">
              <a:lnSpc>
                <a:spcPct val="100000"/>
              </a:lnSpc>
            </a:pPr>
            <a:r>
              <a:rPr lang="en-US">
                <a:latin typeface="Tahoma"/>
                <a:ea typeface="Tahoma"/>
                <a:cs typeface="Tahoma"/>
              </a:rPr>
              <a:t>Continue answering the “Whys” with evidence until you get to the root cause</a:t>
            </a:r>
          </a:p>
        </p:txBody>
      </p:sp>
      <p:pic>
        <p:nvPicPr>
          <p:cNvPr id="5" name="Picture 5" descr="A little boy holding his chin and looking up pondering, surrounded by the question &quot;Why?&quot; five times.">
            <a:extLst>
              <a:ext uri="{FF2B5EF4-FFF2-40B4-BE49-F238E27FC236}">
                <a16:creationId xmlns:a16="http://schemas.microsoft.com/office/drawing/2014/main" id="{3E72ADBD-1D37-6722-8762-E7E25A8EE67B}"/>
              </a:ext>
            </a:extLst>
          </p:cNvPr>
          <p:cNvPicPr>
            <a:picLocks noGrp="1" noChangeAspect="1"/>
          </p:cNvPicPr>
          <p:nvPr>
            <p:ph sz="half" idx="2"/>
          </p:nvPr>
        </p:nvPicPr>
        <p:blipFill>
          <a:blip r:embed="rId3"/>
          <a:stretch>
            <a:fillRect/>
          </a:stretch>
        </p:blipFill>
        <p:spPr>
          <a:xfrm>
            <a:off x="8119877" y="2115883"/>
            <a:ext cx="3705225" cy="2924175"/>
          </a:xfrm>
        </p:spPr>
      </p:pic>
    </p:spTree>
    <p:extLst>
      <p:ext uri="{BB962C8B-B14F-4D97-AF65-F5344CB8AC3E}">
        <p14:creationId xmlns:p14="http://schemas.microsoft.com/office/powerpoint/2010/main" val="4079618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Steps: Analyzing Your Data </a:t>
            </a:r>
          </a:p>
        </p:txBody>
      </p:sp>
      <p:sp>
        <p:nvSpPr>
          <p:cNvPr id="3" name="Content Placeholder 2"/>
          <p:cNvSpPr>
            <a:spLocks noGrp="1"/>
          </p:cNvSpPr>
          <p:nvPr>
            <p:ph idx="1"/>
          </p:nvPr>
        </p:nvSpPr>
        <p:spPr/>
        <p:txBody>
          <a:bodyPr vert="horz" lIns="91440" tIns="45720" rIns="91440" bIns="45720" rtlCol="0" anchor="t">
            <a:normAutofit/>
          </a:bodyPr>
          <a:lstStyle/>
          <a:p>
            <a:r>
              <a:rPr lang="en-US" dirty="0">
                <a:latin typeface="Tahoma"/>
                <a:ea typeface="Tahoma"/>
                <a:cs typeface="Tahoma"/>
              </a:rPr>
              <a:t>Identify the problem and write out the first “Why” question</a:t>
            </a:r>
          </a:p>
          <a:p>
            <a:r>
              <a:rPr lang="en-US" dirty="0">
                <a:latin typeface="Tahoma"/>
                <a:ea typeface="Tahoma"/>
                <a:cs typeface="Tahoma"/>
              </a:rPr>
              <a:t>Commence the 5 Whys process by hypothesizing the causes</a:t>
            </a:r>
          </a:p>
          <a:p>
            <a:r>
              <a:rPr lang="en-US" dirty="0">
                <a:latin typeface="Tahoma"/>
                <a:ea typeface="Tahoma"/>
                <a:cs typeface="Tahoma"/>
              </a:rPr>
              <a:t>Collect data that will help you answer your questions</a:t>
            </a:r>
          </a:p>
          <a:p>
            <a:r>
              <a:rPr lang="en-US" dirty="0">
                <a:latin typeface="Tahoma"/>
                <a:ea typeface="Tahoma"/>
                <a:cs typeface="Tahoma"/>
              </a:rPr>
              <a:t>Analyze your data and determine the strength of your proposed causes</a:t>
            </a:r>
          </a:p>
          <a:p>
            <a:r>
              <a:rPr lang="en-US">
                <a:latin typeface="Tahoma"/>
                <a:ea typeface="Tahoma"/>
                <a:cs typeface="Tahoma"/>
              </a:rPr>
              <a:t>Repeat by digging deeper or changing the question</a:t>
            </a:r>
          </a:p>
          <a:p>
            <a:r>
              <a:rPr lang="en-US">
                <a:latin typeface="Tahoma"/>
                <a:ea typeface="Tahoma"/>
                <a:cs typeface="Tahoma"/>
              </a:rPr>
              <a:t>Pinpoint what else you need to know</a:t>
            </a:r>
            <a:endParaRPr lang="en-US"/>
          </a:p>
        </p:txBody>
      </p:sp>
    </p:spTree>
    <p:extLst>
      <p:ext uri="{BB962C8B-B14F-4D97-AF65-F5344CB8AC3E}">
        <p14:creationId xmlns:p14="http://schemas.microsoft.com/office/powerpoint/2010/main" val="1726889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9788" y="469392"/>
            <a:ext cx="3932237" cy="1233804"/>
          </a:xfrm>
        </p:spPr>
        <p:txBody>
          <a:bodyPr anchor="ctr">
            <a:normAutofit/>
          </a:bodyPr>
          <a:lstStyle/>
          <a:p>
            <a:r>
              <a:rPr lang="en-US" sz="3600">
                <a:latin typeface="Tahoma"/>
                <a:ea typeface="Tahoma"/>
                <a:cs typeface="Tahoma"/>
              </a:rPr>
              <a:t>Example </a:t>
            </a:r>
          </a:p>
        </p:txBody>
      </p:sp>
      <p:sp>
        <p:nvSpPr>
          <p:cNvPr id="31" name="Text Placeholder 44"/>
          <p:cNvSpPr>
            <a:spLocks noGrp="1"/>
          </p:cNvSpPr>
          <p:nvPr>
            <p:ph type="body" sz="half" idx="2"/>
          </p:nvPr>
        </p:nvSpPr>
        <p:spPr/>
        <p:txBody>
          <a:bodyPr vert="horz" lIns="91440" tIns="45720" rIns="91440" bIns="45720" rtlCol="0" anchor="t">
            <a:normAutofit/>
          </a:bodyPr>
          <a:lstStyle/>
          <a:p>
            <a:pPr marL="457200" indent="-457200">
              <a:buAutoNum type="arabicPeriod"/>
            </a:pPr>
            <a:r>
              <a:rPr lang="en-US" sz="2000">
                <a:latin typeface="Tahoma"/>
                <a:ea typeface="Tahoma"/>
                <a:cs typeface="Tahoma"/>
              </a:rPr>
              <a:t>Why are children with AUT receiving more ISS?</a:t>
            </a:r>
            <a:endParaRPr lang="en-US" sz="2000"/>
          </a:p>
          <a:p>
            <a:pPr marL="457200" indent="-457200">
              <a:spcBef>
                <a:spcPts val="1200"/>
              </a:spcBef>
              <a:buFont typeface="+mj-lt"/>
              <a:buAutoNum type="arabicPeriod"/>
            </a:pPr>
            <a:r>
              <a:rPr lang="en-US" sz="2000">
                <a:latin typeface="Tahoma"/>
                <a:ea typeface="Tahoma"/>
                <a:cs typeface="Tahoma"/>
              </a:rPr>
              <a:t>Why are they in more segregated settings?</a:t>
            </a:r>
          </a:p>
          <a:p>
            <a:pPr marL="457200" indent="-457200">
              <a:spcBef>
                <a:spcPts val="1200"/>
              </a:spcBef>
              <a:buAutoNum type="arabicPeriod"/>
            </a:pPr>
            <a:r>
              <a:rPr lang="en-US" sz="2000">
                <a:latin typeface="Tahoma"/>
                <a:ea typeface="Tahoma"/>
                <a:cs typeface="Tahoma"/>
              </a:rPr>
              <a:t>Why are LEAs placing them in in-house programs?</a:t>
            </a:r>
          </a:p>
          <a:p>
            <a:pPr marL="457200" indent="-457200">
              <a:spcBef>
                <a:spcPts val="1200"/>
              </a:spcBef>
              <a:buAutoNum type="arabicPeriod"/>
            </a:pPr>
            <a:r>
              <a:rPr lang="en-US" sz="2000">
                <a:latin typeface="Tahoma"/>
                <a:ea typeface="Tahoma"/>
                <a:cs typeface="Tahoma"/>
              </a:rPr>
              <a:t>Why is there limited staff?</a:t>
            </a:r>
            <a:endParaRPr lang="en-US"/>
          </a:p>
          <a:p>
            <a:pPr marL="457200" indent="-457200">
              <a:spcBef>
                <a:spcPts val="1200"/>
              </a:spcBef>
              <a:buAutoNum type="arabicPeriod"/>
            </a:pPr>
            <a:r>
              <a:rPr lang="en-US" sz="2000">
                <a:latin typeface="Tahoma"/>
                <a:ea typeface="Tahoma"/>
                <a:cs typeface="Tahoma"/>
              </a:rPr>
              <a:t>Why have eligibility determinations increased?</a:t>
            </a:r>
            <a:endParaRPr lang="en-US" sz="2000"/>
          </a:p>
        </p:txBody>
      </p:sp>
      <p:sp>
        <p:nvSpPr>
          <p:cNvPr id="7" name="Snip Single Corner Rectangle 2"/>
          <p:cNvSpPr>
            <a:spLocks/>
          </p:cNvSpPr>
          <p:nvPr/>
        </p:nvSpPr>
        <p:spPr bwMode="auto">
          <a:xfrm>
            <a:off x="4463083" y="972054"/>
            <a:ext cx="3822633" cy="703948"/>
          </a:xfrm>
          <a:custGeom>
            <a:avLst/>
            <a:gdLst>
              <a:gd name="T0" fmla="*/ 0 w 1767864"/>
              <a:gd name="T1" fmla="*/ 0 h 690053"/>
              <a:gd name="T2" fmla="*/ 1652853 w 1767864"/>
              <a:gd name="T3" fmla="*/ 0 h 690053"/>
              <a:gd name="T4" fmla="*/ 1767864 w 1767864"/>
              <a:gd name="T5" fmla="*/ 115011 h 690053"/>
              <a:gd name="T6" fmla="*/ 1767864 w 1767864"/>
              <a:gd name="T7" fmla="*/ 690053 h 690053"/>
              <a:gd name="T8" fmla="*/ 0 w 1767864"/>
              <a:gd name="T9" fmla="*/ 690053 h 690053"/>
              <a:gd name="T10" fmla="*/ 0 w 1767864"/>
              <a:gd name="T11" fmla="*/ 0 h 690053"/>
              <a:gd name="T12" fmla="*/ 0 60000 65536"/>
              <a:gd name="T13" fmla="*/ 0 60000 65536"/>
              <a:gd name="T14" fmla="*/ 0 60000 65536"/>
              <a:gd name="T15" fmla="*/ 0 60000 65536"/>
              <a:gd name="T16" fmla="*/ 0 60000 65536"/>
              <a:gd name="T17" fmla="*/ 0 60000 65536"/>
              <a:gd name="T18" fmla="*/ 0 w 1767864"/>
              <a:gd name="T19" fmla="*/ 0 h 690053"/>
              <a:gd name="T20" fmla="*/ 1767864 w 1767864"/>
              <a:gd name="T21" fmla="*/ 690053 h 690053"/>
            </a:gdLst>
            <a:ahLst/>
            <a:cxnLst>
              <a:cxn ang="T12">
                <a:pos x="T0" y="T1"/>
              </a:cxn>
              <a:cxn ang="T13">
                <a:pos x="T2" y="T3"/>
              </a:cxn>
              <a:cxn ang="T14">
                <a:pos x="T4" y="T5"/>
              </a:cxn>
              <a:cxn ang="T15">
                <a:pos x="T6" y="T7"/>
              </a:cxn>
              <a:cxn ang="T16">
                <a:pos x="T8" y="T9"/>
              </a:cxn>
              <a:cxn ang="T17">
                <a:pos x="T10" y="T11"/>
              </a:cxn>
            </a:cxnLst>
            <a:rect l="T18" t="T19" r="T20" b="T21"/>
            <a:pathLst>
              <a:path w="1767864" h="690053">
                <a:moveTo>
                  <a:pt x="0" y="0"/>
                </a:moveTo>
                <a:lnTo>
                  <a:pt x="1652853" y="0"/>
                </a:lnTo>
                <a:lnTo>
                  <a:pt x="1767864" y="115011"/>
                </a:lnTo>
                <a:lnTo>
                  <a:pt x="1767864" y="690053"/>
                </a:lnTo>
                <a:lnTo>
                  <a:pt x="0" y="690053"/>
                </a:lnTo>
                <a:lnTo>
                  <a:pt x="0" y="0"/>
                </a:lnTo>
                <a:close/>
              </a:path>
            </a:pathLst>
          </a:cu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algn="ctr">
              <a:defRPr/>
            </a:pPr>
            <a:r>
              <a:rPr lang="en-US" altLang="en-US" sz="2000">
                <a:solidFill>
                  <a:schemeClr val="bg1"/>
                </a:solidFill>
                <a:latin typeface="Arial" panose="020B0604020202020204"/>
                <a:cs typeface="Times New Roman"/>
              </a:rPr>
              <a:t>Children</a:t>
            </a:r>
            <a:r>
              <a:rPr kumimoji="0" lang="en-US" altLang="en-US" sz="2000" b="0" i="0" u="none" strike="noStrike" kern="1200" cap="none" spc="0" normalizeH="0" baseline="0" noProof="0">
                <a:ln>
                  <a:noFill/>
                </a:ln>
                <a:solidFill>
                  <a:schemeClr val="bg1"/>
                </a:solidFill>
                <a:effectLst/>
                <a:uLnTx/>
                <a:uFillTx/>
                <a:latin typeface="Arial" panose="020B0604020202020204"/>
                <a:ea typeface="+mn-ea"/>
                <a:cs typeface="Times New Roman"/>
              </a:rPr>
              <a:t> with </a:t>
            </a:r>
            <a:r>
              <a:rPr lang="en-US" altLang="en-US" sz="2000">
                <a:solidFill>
                  <a:schemeClr val="bg1"/>
                </a:solidFill>
                <a:latin typeface="Arial" panose="020B0604020202020204"/>
                <a:cs typeface="Times New Roman"/>
              </a:rPr>
              <a:t>AUT</a:t>
            </a:r>
            <a:r>
              <a:rPr kumimoji="0" lang="en-US" altLang="en-US" sz="2000" b="0" i="0" u="none" strike="noStrike" kern="1200" cap="none" spc="0" normalizeH="0" baseline="0" noProof="0">
                <a:ln>
                  <a:noFill/>
                </a:ln>
                <a:solidFill>
                  <a:schemeClr val="bg1"/>
                </a:solidFill>
                <a:effectLst/>
                <a:uLnTx/>
                <a:uFillTx/>
                <a:latin typeface="Arial" panose="020B0604020202020204"/>
                <a:ea typeface="+mn-ea"/>
                <a:cs typeface="Times New Roman"/>
              </a:rPr>
              <a:t> receive ISS 3x more often than </a:t>
            </a:r>
            <a:r>
              <a:rPr lang="en-US" altLang="en-US" sz="2000">
                <a:solidFill>
                  <a:schemeClr val="bg1"/>
                </a:solidFill>
                <a:latin typeface="Arial" panose="020B0604020202020204"/>
                <a:cs typeface="Times New Roman"/>
              </a:rPr>
              <a:t>prior years</a:t>
            </a:r>
            <a:endParaRPr kumimoji="0" lang="en-US" altLang="en-US" sz="2000" b="0" i="0" u="none" strike="noStrike" kern="1200" cap="none" spc="0" normalizeH="0" baseline="0" noProof="0">
              <a:ln>
                <a:noFill/>
              </a:ln>
              <a:solidFill>
                <a:schemeClr val="bg1"/>
              </a:solidFill>
              <a:effectLst/>
              <a:uLnTx/>
              <a:uFillTx/>
              <a:latin typeface="Arial" panose="020B0604020202020204"/>
              <a:ea typeface="+mn-ea"/>
              <a:cs typeface="Times New Roman"/>
            </a:endParaRPr>
          </a:p>
        </p:txBody>
      </p:sp>
      <p:grpSp>
        <p:nvGrpSpPr>
          <p:cNvPr id="24" name="Group 23" descr="Why referring to Question 1 and leading to Question 2">
            <a:extLst>
              <a:ext uri="{FF2B5EF4-FFF2-40B4-BE49-F238E27FC236}">
                <a16:creationId xmlns:a16="http://schemas.microsoft.com/office/drawing/2014/main" id="{C9118A35-7DDB-529B-0292-C4927F8BB9CB}"/>
              </a:ext>
            </a:extLst>
          </p:cNvPr>
          <p:cNvGrpSpPr/>
          <p:nvPr/>
        </p:nvGrpSpPr>
        <p:grpSpPr>
          <a:xfrm>
            <a:off x="8308261" y="686825"/>
            <a:ext cx="1403910" cy="1043065"/>
            <a:chOff x="8308261" y="686825"/>
            <a:chExt cx="1403910" cy="1043065"/>
          </a:xfrm>
        </p:grpSpPr>
        <p:sp>
          <p:nvSpPr>
            <p:cNvPr id="8" name="Left-Up Arrow 7"/>
            <p:cNvSpPr/>
            <p:nvPr/>
          </p:nvSpPr>
          <p:spPr>
            <a:xfrm rot="16200000">
              <a:off x="8256508" y="1229828"/>
              <a:ext cx="551815" cy="448310"/>
            </a:xfrm>
            <a:prstGeom prst="leftUpArrow">
              <a:avLst/>
            </a:prstGeom>
            <a:ln/>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Rounded Rectangular Callout 21"/>
            <p:cNvSpPr>
              <a:spLocks noChangeArrowheads="1"/>
            </p:cNvSpPr>
            <p:nvPr/>
          </p:nvSpPr>
          <p:spPr bwMode="auto">
            <a:xfrm>
              <a:off x="8444467" y="686825"/>
              <a:ext cx="1267704" cy="377578"/>
            </a:xfrm>
            <a:prstGeom prst="wedgeRoundRectCallout">
              <a:avLst>
                <a:gd name="adj1" fmla="val -50556"/>
                <a:gd name="adj2" fmla="val 68301"/>
                <a:gd name="adj3" fmla="val 16667"/>
              </a:avLst>
            </a:prstGeom>
            <a:gradFill rotWithShape="1">
              <a:gsLst>
                <a:gs pos="0">
                  <a:srgbClr val="505F77"/>
                </a:gs>
                <a:gs pos="48000">
                  <a:srgbClr val="8392AC"/>
                </a:gs>
                <a:gs pos="100000">
                  <a:srgbClr val="B2BCCB"/>
                </a:gs>
              </a:gsLst>
              <a:lin ang="162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28600" algn="l"/>
                </a:tabLst>
                <a:defRPr/>
              </a:pPr>
              <a:r>
                <a:rPr kumimoji="0" lang="en-US" altLang="en-US" sz="20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Times New Roman" panose="02020603050405020304" pitchFamily="18" charset="0"/>
                </a:rPr>
                <a:t>WHY 1?</a:t>
              </a:r>
              <a:endParaRPr kumimoji="0" lang="en-US" altLang="en-US" sz="2000" b="0" i="0" u="none" strike="noStrike" kern="1200" cap="none" spc="0" normalizeH="0" baseline="0" noProof="0" dirty="0">
                <a:ln>
                  <a:noFill/>
                </a:ln>
                <a:solidFill>
                  <a:srgbClr val="187BC0"/>
                </a:solidFill>
                <a:effectLst/>
                <a:uLnTx/>
                <a:uFillTx/>
                <a:latin typeface="Arial" panose="020B0604020202020204"/>
                <a:ea typeface="+mn-ea"/>
                <a:cs typeface="+mn-cs"/>
              </a:endParaRPr>
            </a:p>
          </p:txBody>
        </p:sp>
      </p:grpSp>
      <p:sp>
        <p:nvSpPr>
          <p:cNvPr id="26" name="Rectangle 25">
            <a:extLst>
              <a:ext uri="{C183D7F6-B498-43B3-948B-1728B52AA6E4}">
                <adec:decorative xmlns:adec="http://schemas.microsoft.com/office/drawing/2017/decorative" val="1"/>
              </a:ext>
            </a:extLst>
          </p:cNvPr>
          <p:cNvSpPr/>
          <p:nvPr/>
        </p:nvSpPr>
        <p:spPr>
          <a:xfrm>
            <a:off x="5253848" y="1804014"/>
            <a:ext cx="3511296" cy="731520"/>
          </a:xfrm>
          <a:prstGeom prst="rect">
            <a:avLst/>
          </a:prstGeom>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defTabSz="457200">
              <a:defRPr/>
            </a:pPr>
            <a:r>
              <a:rPr lang="en-US" sz="1600" dirty="0">
                <a:solidFill>
                  <a:srgbClr val="FFFFFF"/>
                </a:solidFill>
                <a:latin typeface="Arial" panose="020B0604020202020204"/>
                <a:cs typeface="Arial"/>
              </a:rPr>
              <a:t>Children with AUT are in more segregated settings than prior years</a:t>
            </a:r>
            <a:endParaRPr lang="en-US" sz="1600" b="0" i="0" u="none" strike="noStrike" kern="1200" cap="none" spc="0" normalizeH="0" baseline="0" noProof="0" dirty="0">
              <a:ln>
                <a:noFill/>
              </a:ln>
              <a:solidFill>
                <a:srgbClr val="FFFFFF"/>
              </a:solidFill>
              <a:effectLst/>
              <a:uLnTx/>
              <a:uFillTx/>
              <a:latin typeface="Arial" panose="020B0604020202020204"/>
              <a:cs typeface="Arial" panose="020B0604020202020204"/>
            </a:endParaRPr>
          </a:p>
        </p:txBody>
      </p:sp>
      <p:sp>
        <p:nvSpPr>
          <p:cNvPr id="27" name="Rectangle 26">
            <a:extLst>
              <a:ext uri="{C183D7F6-B498-43B3-948B-1728B52AA6E4}">
                <adec:decorative xmlns:adec="http://schemas.microsoft.com/office/drawing/2017/decorative" val="1"/>
              </a:ext>
            </a:extLst>
          </p:cNvPr>
          <p:cNvSpPr/>
          <p:nvPr/>
        </p:nvSpPr>
        <p:spPr>
          <a:xfrm>
            <a:off x="5860911" y="2584302"/>
            <a:ext cx="3511296" cy="731520"/>
          </a:xfrm>
          <a:prstGeom prst="rect">
            <a:avLst/>
          </a:prstGeom>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defTabSz="457200">
              <a:defRPr/>
            </a:pPr>
            <a:r>
              <a:rPr lang="en-US" dirty="0">
                <a:solidFill>
                  <a:srgbClr val="FFFFFF"/>
                </a:solidFill>
                <a:latin typeface="Arial" panose="020B0604020202020204"/>
                <a:cs typeface="Arial"/>
              </a:rPr>
              <a:t>LEAs serving children with AUT at in-house programs for AUT</a:t>
            </a:r>
            <a:endParaRPr lang="en-US" dirty="0">
              <a:latin typeface="Arial"/>
              <a:cs typeface="Arial"/>
            </a:endParaRPr>
          </a:p>
        </p:txBody>
      </p:sp>
      <p:sp>
        <p:nvSpPr>
          <p:cNvPr id="28" name="Rectangle 27">
            <a:extLst>
              <a:ext uri="{C183D7F6-B498-43B3-948B-1728B52AA6E4}">
                <adec:decorative xmlns:adec="http://schemas.microsoft.com/office/drawing/2017/decorative" val="1"/>
              </a:ext>
            </a:extLst>
          </p:cNvPr>
          <p:cNvSpPr/>
          <p:nvPr/>
        </p:nvSpPr>
        <p:spPr>
          <a:xfrm>
            <a:off x="6461938" y="3385781"/>
            <a:ext cx="3511296" cy="731520"/>
          </a:xfrm>
          <a:prstGeom prst="rect">
            <a:avLst/>
          </a:prstGeom>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defTabSz="457200">
              <a:defRPr/>
            </a:pPr>
            <a:r>
              <a:rPr lang="en-US" dirty="0">
                <a:solidFill>
                  <a:srgbClr val="FFFFFF"/>
                </a:solidFill>
                <a:latin typeface="Arial" panose="020B0604020202020204"/>
                <a:cs typeface="Arial"/>
              </a:rPr>
              <a:t>Lack of qualified staff to provide services and consultation</a:t>
            </a:r>
            <a:endParaRPr lang="en-US" sz="1800" b="0" i="0" u="none" strike="noStrike" kern="1200" cap="none" spc="0" normalizeH="0" baseline="0" noProof="0" dirty="0">
              <a:ln>
                <a:noFill/>
              </a:ln>
              <a:solidFill>
                <a:srgbClr val="FFFFFF"/>
              </a:solidFill>
              <a:effectLst/>
              <a:uLnTx/>
              <a:uFillTx/>
              <a:latin typeface="Arial" panose="020B0604020202020204"/>
              <a:cs typeface="Arial"/>
            </a:endParaRPr>
          </a:p>
        </p:txBody>
      </p:sp>
      <p:sp>
        <p:nvSpPr>
          <p:cNvPr id="29" name="Rectangle 28">
            <a:extLst>
              <a:ext uri="{C183D7F6-B498-43B3-948B-1728B52AA6E4}">
                <adec:decorative xmlns:adec="http://schemas.microsoft.com/office/drawing/2017/decorative" val="1"/>
              </a:ext>
            </a:extLst>
          </p:cNvPr>
          <p:cNvSpPr/>
          <p:nvPr/>
        </p:nvSpPr>
        <p:spPr>
          <a:xfrm>
            <a:off x="7076618" y="4166643"/>
            <a:ext cx="3511296" cy="731520"/>
          </a:xfrm>
          <a:prstGeom prst="rect">
            <a:avLst/>
          </a:prstGeom>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defTabSz="457200">
              <a:defRPr/>
            </a:pPr>
            <a:r>
              <a:rPr lang="en-US" dirty="0">
                <a:solidFill>
                  <a:srgbClr val="FFFFFF"/>
                </a:solidFill>
                <a:latin typeface="Arial" panose="020B0604020202020204"/>
                <a:cs typeface="Arial"/>
              </a:rPr>
              <a:t>Increase in eligibility determinations for AUT</a:t>
            </a:r>
            <a:endParaRPr lang="en-US" sz="1800" b="0" i="0" u="none" strike="noStrike" kern="1200" cap="none" spc="0" normalizeH="0" baseline="0" noProof="0" dirty="0">
              <a:ln>
                <a:noFill/>
              </a:ln>
              <a:solidFill>
                <a:srgbClr val="FFFFFF"/>
              </a:solidFill>
              <a:effectLst/>
              <a:uLnTx/>
              <a:uFillTx/>
              <a:latin typeface="Arial" panose="020B0604020202020204"/>
              <a:cs typeface="Arial"/>
            </a:endParaRPr>
          </a:p>
        </p:txBody>
      </p:sp>
      <p:sp>
        <p:nvSpPr>
          <p:cNvPr id="30" name="Rectangle 29">
            <a:extLst>
              <a:ext uri="{C183D7F6-B498-43B3-948B-1728B52AA6E4}">
                <adec:decorative xmlns:adec="http://schemas.microsoft.com/office/drawing/2017/decorative" val="1"/>
              </a:ext>
            </a:extLst>
          </p:cNvPr>
          <p:cNvSpPr/>
          <p:nvPr/>
        </p:nvSpPr>
        <p:spPr>
          <a:xfrm>
            <a:off x="7267499" y="4964985"/>
            <a:ext cx="3931920" cy="777985"/>
          </a:xfrm>
          <a:prstGeom prst="rect">
            <a:avLst/>
          </a:prstGeom>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defTabSz="457200">
              <a:defRPr/>
            </a:pPr>
            <a:r>
              <a:rPr lang="en-US" dirty="0">
                <a:solidFill>
                  <a:srgbClr val="FFFFFF"/>
                </a:solidFill>
                <a:latin typeface="Arial" panose="020B0604020202020204"/>
                <a:cs typeface="Arial"/>
              </a:rPr>
              <a:t>Increased in children presenting with social, communicative, and adaptive deficits following COVID</a:t>
            </a:r>
            <a:endParaRPr lang="en-US" sz="1800" b="0" i="0" u="none" strike="noStrike" kern="1200" cap="none" spc="0" normalizeH="0" baseline="0" noProof="0" dirty="0">
              <a:ln>
                <a:noFill/>
              </a:ln>
              <a:solidFill>
                <a:srgbClr val="FFFFFF"/>
              </a:solidFill>
              <a:effectLst/>
              <a:uLnTx/>
              <a:uFillTx/>
              <a:latin typeface="Arial" panose="020B0604020202020204"/>
              <a:cs typeface="Arial"/>
            </a:endParaRPr>
          </a:p>
        </p:txBody>
      </p:sp>
      <p:grpSp>
        <p:nvGrpSpPr>
          <p:cNvPr id="25" name="Group 24" descr="Why referring to Question 2 and leading to Question 3">
            <a:extLst>
              <a:ext uri="{FF2B5EF4-FFF2-40B4-BE49-F238E27FC236}">
                <a16:creationId xmlns:a16="http://schemas.microsoft.com/office/drawing/2014/main" id="{D11F576A-AAFC-896A-1716-24FD4A3C5D4C}"/>
              </a:ext>
            </a:extLst>
          </p:cNvPr>
          <p:cNvGrpSpPr/>
          <p:nvPr/>
        </p:nvGrpSpPr>
        <p:grpSpPr>
          <a:xfrm>
            <a:off x="8891906" y="1494365"/>
            <a:ext cx="1434626" cy="1019977"/>
            <a:chOff x="8891906" y="1494365"/>
            <a:chExt cx="1434626" cy="1019977"/>
          </a:xfrm>
        </p:grpSpPr>
        <p:sp>
          <p:nvSpPr>
            <p:cNvPr id="18" name="Rounded Rectangular Callout 23"/>
            <p:cNvSpPr>
              <a:spLocks noChangeArrowheads="1"/>
            </p:cNvSpPr>
            <p:nvPr/>
          </p:nvSpPr>
          <p:spPr bwMode="auto">
            <a:xfrm>
              <a:off x="9058827" y="1494365"/>
              <a:ext cx="1267705" cy="377578"/>
            </a:xfrm>
            <a:prstGeom prst="wedgeRoundRectCallout">
              <a:avLst>
                <a:gd name="adj1" fmla="val -50556"/>
                <a:gd name="adj2" fmla="val 68301"/>
                <a:gd name="adj3" fmla="val 16667"/>
              </a:avLst>
            </a:prstGeom>
            <a:gradFill rotWithShape="1">
              <a:gsLst>
                <a:gs pos="0">
                  <a:srgbClr val="505F77"/>
                </a:gs>
                <a:gs pos="48000">
                  <a:srgbClr val="8392AC"/>
                </a:gs>
                <a:gs pos="100000">
                  <a:srgbClr val="B2BCCB"/>
                </a:gs>
              </a:gsLst>
              <a:lin ang="162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28600" algn="l"/>
                </a:tabLst>
                <a:defRPr/>
              </a:pPr>
              <a:r>
                <a:rPr kumimoji="0" lang="en-US" altLang="en-US" sz="20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Times New Roman" panose="02020603050405020304" pitchFamily="18" charset="0"/>
                </a:rPr>
                <a:t>WHY 2?</a:t>
              </a:r>
              <a:endParaRPr kumimoji="0" lang="en-US" altLang="en-US" sz="2000" b="0" i="0" u="none" strike="noStrike" kern="1200" cap="none" spc="0" normalizeH="0" baseline="0" noProof="0" dirty="0">
                <a:ln>
                  <a:noFill/>
                </a:ln>
                <a:solidFill>
                  <a:srgbClr val="187BC0"/>
                </a:solidFill>
                <a:effectLst/>
                <a:uLnTx/>
                <a:uFillTx/>
                <a:latin typeface="Arial" panose="020B0604020202020204"/>
                <a:ea typeface="+mn-ea"/>
                <a:cs typeface="+mn-cs"/>
              </a:endParaRPr>
            </a:p>
          </p:txBody>
        </p:sp>
        <p:sp>
          <p:nvSpPr>
            <p:cNvPr id="3" name="Left-Up Arrow 7">
              <a:extLst>
                <a:ext uri="{FF2B5EF4-FFF2-40B4-BE49-F238E27FC236}">
                  <a16:creationId xmlns:a16="http://schemas.microsoft.com/office/drawing/2014/main" id="{E74ACDA5-7385-E4D3-557E-ACA128E4F0AB}"/>
                </a:ext>
              </a:extLst>
            </p:cNvPr>
            <p:cNvSpPr/>
            <p:nvPr/>
          </p:nvSpPr>
          <p:spPr>
            <a:xfrm rot="16200000">
              <a:off x="8840153" y="2014280"/>
              <a:ext cx="551815" cy="448310"/>
            </a:xfrm>
            <a:prstGeom prst="leftUpArrow">
              <a:avLst/>
            </a:prstGeom>
            <a:ln/>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32" name="Group 31" descr="Why referring to Question 3 and leading to Question 4">
            <a:extLst>
              <a:ext uri="{FF2B5EF4-FFF2-40B4-BE49-F238E27FC236}">
                <a16:creationId xmlns:a16="http://schemas.microsoft.com/office/drawing/2014/main" id="{B90EC992-E7D9-5733-DD46-3CCD95FC339A}"/>
              </a:ext>
            </a:extLst>
          </p:cNvPr>
          <p:cNvGrpSpPr/>
          <p:nvPr/>
        </p:nvGrpSpPr>
        <p:grpSpPr>
          <a:xfrm>
            <a:off x="9524925" y="2278591"/>
            <a:ext cx="1414384" cy="1037230"/>
            <a:chOff x="9524925" y="2278591"/>
            <a:chExt cx="1414384" cy="1037230"/>
          </a:xfrm>
        </p:grpSpPr>
        <p:sp>
          <p:nvSpPr>
            <p:cNvPr id="19" name="Rounded Rectangular Callout 24"/>
            <p:cNvSpPr>
              <a:spLocks noChangeArrowheads="1"/>
            </p:cNvSpPr>
            <p:nvPr/>
          </p:nvSpPr>
          <p:spPr bwMode="auto">
            <a:xfrm>
              <a:off x="9671604" y="2278591"/>
              <a:ext cx="1267705" cy="377578"/>
            </a:xfrm>
            <a:prstGeom prst="wedgeRoundRectCallout">
              <a:avLst>
                <a:gd name="adj1" fmla="val -50556"/>
                <a:gd name="adj2" fmla="val 68301"/>
                <a:gd name="adj3" fmla="val 16667"/>
              </a:avLst>
            </a:prstGeom>
            <a:gradFill rotWithShape="1">
              <a:gsLst>
                <a:gs pos="0">
                  <a:srgbClr val="505F77"/>
                </a:gs>
                <a:gs pos="48000">
                  <a:srgbClr val="8392AC"/>
                </a:gs>
                <a:gs pos="100000">
                  <a:srgbClr val="B2BCCB"/>
                </a:gs>
              </a:gsLst>
              <a:lin ang="162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28600" algn="l"/>
                </a:tabLst>
                <a:defRPr/>
              </a:pPr>
              <a:r>
                <a:rPr kumimoji="0" lang="en-US" altLang="en-US" sz="20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Times New Roman" panose="02020603050405020304" pitchFamily="18" charset="0"/>
                </a:rPr>
                <a:t>WHY 3?</a:t>
              </a:r>
              <a:endParaRPr kumimoji="0" lang="en-US" altLang="en-US" sz="2000" b="0" i="0" u="none" strike="noStrike" kern="1200" cap="none" spc="0" normalizeH="0" baseline="0" noProof="0" dirty="0">
                <a:ln>
                  <a:noFill/>
                </a:ln>
                <a:solidFill>
                  <a:srgbClr val="187BC0"/>
                </a:solidFill>
                <a:effectLst/>
                <a:uLnTx/>
                <a:uFillTx/>
                <a:latin typeface="Arial" panose="020B0604020202020204"/>
                <a:ea typeface="+mn-ea"/>
                <a:cs typeface="+mn-cs"/>
              </a:endParaRPr>
            </a:p>
          </p:txBody>
        </p:sp>
        <p:sp>
          <p:nvSpPr>
            <p:cNvPr id="5" name="Left-Up Arrow 7">
              <a:extLst>
                <a:ext uri="{FF2B5EF4-FFF2-40B4-BE49-F238E27FC236}">
                  <a16:creationId xmlns:a16="http://schemas.microsoft.com/office/drawing/2014/main" id="{E2A73BEE-5AD6-49B9-D55B-1AABF10D4061}"/>
                </a:ext>
              </a:extLst>
            </p:cNvPr>
            <p:cNvSpPr/>
            <p:nvPr/>
          </p:nvSpPr>
          <p:spPr>
            <a:xfrm rot="16200000">
              <a:off x="9473172" y="2815759"/>
              <a:ext cx="551815" cy="448310"/>
            </a:xfrm>
            <a:prstGeom prst="leftUpArrow">
              <a:avLst/>
            </a:prstGeom>
            <a:ln/>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33" name="Group 32" descr="Why referring to Question 4 and leading to Question 5">
            <a:extLst>
              <a:ext uri="{FF2B5EF4-FFF2-40B4-BE49-F238E27FC236}">
                <a16:creationId xmlns:a16="http://schemas.microsoft.com/office/drawing/2014/main" id="{E9B83EE0-8AA1-6065-BF3D-B58E509EC79A}"/>
              </a:ext>
            </a:extLst>
          </p:cNvPr>
          <p:cNvGrpSpPr/>
          <p:nvPr/>
        </p:nvGrpSpPr>
        <p:grpSpPr>
          <a:xfrm>
            <a:off x="10139605" y="3072340"/>
            <a:ext cx="1402953" cy="1044960"/>
            <a:chOff x="10139605" y="3072340"/>
            <a:chExt cx="1402953" cy="1044960"/>
          </a:xfrm>
        </p:grpSpPr>
        <p:sp>
          <p:nvSpPr>
            <p:cNvPr id="20" name="Rounded Rectangular Callout 25"/>
            <p:cNvSpPr>
              <a:spLocks noChangeArrowheads="1"/>
            </p:cNvSpPr>
            <p:nvPr/>
          </p:nvSpPr>
          <p:spPr bwMode="auto">
            <a:xfrm>
              <a:off x="10274853" y="3072340"/>
              <a:ext cx="1267705" cy="377578"/>
            </a:xfrm>
            <a:prstGeom prst="wedgeRoundRectCallout">
              <a:avLst>
                <a:gd name="adj1" fmla="val -50556"/>
                <a:gd name="adj2" fmla="val 68301"/>
                <a:gd name="adj3" fmla="val 16667"/>
              </a:avLst>
            </a:prstGeom>
            <a:gradFill rotWithShape="1">
              <a:gsLst>
                <a:gs pos="0">
                  <a:srgbClr val="505F77"/>
                </a:gs>
                <a:gs pos="48000">
                  <a:srgbClr val="8392AC"/>
                </a:gs>
                <a:gs pos="100000">
                  <a:srgbClr val="B2BCCB"/>
                </a:gs>
              </a:gsLst>
              <a:lin ang="162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28600" algn="l"/>
                </a:tabLst>
                <a:defRPr/>
              </a:pPr>
              <a:r>
                <a:rPr kumimoji="0" lang="en-US" altLang="en-US" sz="20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Times New Roman" panose="02020603050405020304" pitchFamily="18" charset="0"/>
                </a:rPr>
                <a:t>WHY 4?</a:t>
              </a:r>
              <a:endParaRPr kumimoji="0" lang="en-US" altLang="en-US" sz="2000" b="0" i="0" u="none" strike="noStrike" kern="1200" cap="none" spc="0" normalizeH="0" baseline="0" noProof="0" dirty="0">
                <a:ln>
                  <a:noFill/>
                </a:ln>
                <a:solidFill>
                  <a:srgbClr val="187BC0"/>
                </a:solidFill>
                <a:effectLst/>
                <a:uLnTx/>
                <a:uFillTx/>
                <a:latin typeface="Arial" panose="020B0604020202020204"/>
                <a:ea typeface="+mn-ea"/>
                <a:cs typeface="+mn-cs"/>
              </a:endParaRPr>
            </a:p>
          </p:txBody>
        </p:sp>
        <p:sp>
          <p:nvSpPr>
            <p:cNvPr id="6" name="Left-Up Arrow 7">
              <a:extLst>
                <a:ext uri="{FF2B5EF4-FFF2-40B4-BE49-F238E27FC236}">
                  <a16:creationId xmlns:a16="http://schemas.microsoft.com/office/drawing/2014/main" id="{D0759EFB-1394-C2AB-42D7-8FEAB7E638C8}"/>
                </a:ext>
              </a:extLst>
            </p:cNvPr>
            <p:cNvSpPr/>
            <p:nvPr/>
          </p:nvSpPr>
          <p:spPr>
            <a:xfrm rot="16200000">
              <a:off x="10087852" y="3617238"/>
              <a:ext cx="551815" cy="448310"/>
            </a:xfrm>
            <a:prstGeom prst="leftUpArrow">
              <a:avLst/>
            </a:prstGeom>
            <a:ln/>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34" name="Group 33" descr="Why referring to Question 5 and leading to outcomes">
            <a:extLst>
              <a:ext uri="{FF2B5EF4-FFF2-40B4-BE49-F238E27FC236}">
                <a16:creationId xmlns:a16="http://schemas.microsoft.com/office/drawing/2014/main" id="{BE47034D-F4F8-5B9F-282D-D843C70266E8}"/>
              </a:ext>
            </a:extLst>
          </p:cNvPr>
          <p:cNvGrpSpPr/>
          <p:nvPr/>
        </p:nvGrpSpPr>
        <p:grpSpPr>
          <a:xfrm>
            <a:off x="10751110" y="3866090"/>
            <a:ext cx="1412160" cy="1014143"/>
            <a:chOff x="10751110" y="3866090"/>
            <a:chExt cx="1412160" cy="1014143"/>
          </a:xfrm>
        </p:grpSpPr>
        <p:sp>
          <p:nvSpPr>
            <p:cNvPr id="17" name="Rounded Rectangular Callout 22"/>
            <p:cNvSpPr>
              <a:spLocks noChangeArrowheads="1"/>
            </p:cNvSpPr>
            <p:nvPr/>
          </p:nvSpPr>
          <p:spPr bwMode="auto">
            <a:xfrm>
              <a:off x="10895566" y="3866090"/>
              <a:ext cx="1267704" cy="377578"/>
            </a:xfrm>
            <a:prstGeom prst="wedgeRoundRectCallout">
              <a:avLst>
                <a:gd name="adj1" fmla="val -50556"/>
                <a:gd name="adj2" fmla="val 68301"/>
                <a:gd name="adj3" fmla="val 16667"/>
              </a:avLst>
            </a:prstGeom>
            <a:gradFill rotWithShape="1">
              <a:gsLst>
                <a:gs pos="0">
                  <a:srgbClr val="505F77"/>
                </a:gs>
                <a:gs pos="48000">
                  <a:srgbClr val="8392AC"/>
                </a:gs>
                <a:gs pos="100000">
                  <a:srgbClr val="B2BCCB"/>
                </a:gs>
              </a:gsLst>
              <a:lin ang="162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28600" algn="l"/>
                </a:tabLst>
                <a:defRPr/>
              </a:pPr>
              <a:r>
                <a:rPr kumimoji="0" lang="en-US" altLang="en-US" sz="20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Times New Roman" panose="02020603050405020304" pitchFamily="18" charset="0"/>
                </a:rPr>
                <a:t>WHY 5?</a:t>
              </a:r>
              <a:endParaRPr kumimoji="0" lang="en-US" altLang="en-US" sz="2000" b="0" i="0" u="none" strike="noStrike" kern="1200" cap="none" spc="0" normalizeH="0" baseline="0" noProof="0" dirty="0">
                <a:ln>
                  <a:noFill/>
                </a:ln>
                <a:solidFill>
                  <a:srgbClr val="187BC0"/>
                </a:solidFill>
                <a:effectLst/>
                <a:uLnTx/>
                <a:uFillTx/>
                <a:latin typeface="Arial" panose="020B0604020202020204"/>
                <a:ea typeface="+mn-ea"/>
                <a:cs typeface="+mn-cs"/>
              </a:endParaRPr>
            </a:p>
          </p:txBody>
        </p:sp>
        <p:sp>
          <p:nvSpPr>
            <p:cNvPr id="23" name="Left-Up Arrow 7">
              <a:extLst>
                <a:ext uri="{FF2B5EF4-FFF2-40B4-BE49-F238E27FC236}">
                  <a16:creationId xmlns:a16="http://schemas.microsoft.com/office/drawing/2014/main" id="{F11CEAC3-611F-942E-F8D4-381C6E1A861F}"/>
                </a:ext>
              </a:extLst>
            </p:cNvPr>
            <p:cNvSpPr/>
            <p:nvPr/>
          </p:nvSpPr>
          <p:spPr>
            <a:xfrm rot="16200000">
              <a:off x="10699357" y="4380171"/>
              <a:ext cx="551815" cy="448310"/>
            </a:xfrm>
            <a:prstGeom prst="leftUpArrow">
              <a:avLst/>
            </a:prstGeom>
            <a:ln/>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3127465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Tips</a:t>
            </a:r>
          </a:p>
        </p:txBody>
      </p:sp>
      <p:sp>
        <p:nvSpPr>
          <p:cNvPr id="6" name="Content Placeholder 5"/>
          <p:cNvSpPr>
            <a:spLocks noGrp="1"/>
          </p:cNvSpPr>
          <p:nvPr>
            <p:ph idx="1"/>
          </p:nvPr>
        </p:nvSpPr>
        <p:spPr/>
        <p:txBody>
          <a:bodyPr vert="horz" lIns="91440" tIns="45720" rIns="91440" bIns="45720" rtlCol="0" anchor="t">
            <a:normAutofit lnSpcReduction="10000"/>
          </a:bodyPr>
          <a:lstStyle/>
          <a:p>
            <a:r>
              <a:rPr lang="en-US">
                <a:latin typeface="Tahoma"/>
                <a:ea typeface="Tahoma"/>
                <a:cs typeface="Tahoma"/>
              </a:rPr>
              <a:t>Consider several hypotheses</a:t>
            </a:r>
            <a:endParaRPr lang="en-US"/>
          </a:p>
          <a:p>
            <a:pPr lvl="1"/>
            <a:r>
              <a:rPr lang="en-US">
                <a:latin typeface="Tahoma"/>
                <a:ea typeface="Tahoma"/>
                <a:cs typeface="Tahoma"/>
              </a:rPr>
              <a:t>Disaggregate the data to look for patterns</a:t>
            </a:r>
          </a:p>
          <a:p>
            <a:pPr lvl="1"/>
            <a:r>
              <a:rPr lang="en-US">
                <a:latin typeface="Tahoma"/>
                <a:ea typeface="Tahoma"/>
                <a:cs typeface="Tahoma"/>
              </a:rPr>
              <a:t>Identify competing factors</a:t>
            </a:r>
            <a:endParaRPr lang="en-US"/>
          </a:p>
          <a:p>
            <a:pPr lvl="1"/>
            <a:endParaRPr lang="en-US"/>
          </a:p>
          <a:p>
            <a:r>
              <a:rPr lang="en-US">
                <a:latin typeface="Tahoma"/>
                <a:ea typeface="Tahoma"/>
                <a:cs typeface="Tahoma"/>
              </a:rPr>
              <a:t>Produce supporting evidence in context</a:t>
            </a:r>
          </a:p>
          <a:p>
            <a:pPr lvl="1"/>
            <a:r>
              <a:rPr lang="en-US">
                <a:latin typeface="Tahoma"/>
                <a:ea typeface="Tahoma"/>
                <a:cs typeface="Tahoma"/>
              </a:rPr>
              <a:t>Justify conclusion</a:t>
            </a:r>
          </a:p>
          <a:p>
            <a:pPr lvl="1"/>
            <a:r>
              <a:rPr lang="en-US">
                <a:latin typeface="Tahoma"/>
                <a:ea typeface="Tahoma"/>
                <a:cs typeface="Tahoma"/>
              </a:rPr>
              <a:t>Rule out other reasons</a:t>
            </a:r>
          </a:p>
          <a:p>
            <a:pPr lvl="1"/>
            <a:endParaRPr lang="en-US">
              <a:latin typeface="Tahoma"/>
              <a:ea typeface="Tahoma"/>
              <a:cs typeface="Tahoma"/>
            </a:endParaRPr>
          </a:p>
          <a:p>
            <a:pPr>
              <a:buFont typeface="Arial"/>
              <a:buChar char="•"/>
            </a:pPr>
            <a:r>
              <a:rPr lang="en-US" sz="2200">
                <a:latin typeface="Tahoma"/>
                <a:ea typeface="Tahoma"/>
                <a:cs typeface="Tahoma"/>
              </a:rPr>
              <a:t>Bring together a diverse team for multiple perspectives on the problem of interest</a:t>
            </a:r>
          </a:p>
          <a:p>
            <a:pPr lvl="1">
              <a:buFont typeface="System Font Regular,Sans-Serif"/>
            </a:pPr>
            <a:r>
              <a:rPr lang="en-US" sz="2200">
                <a:latin typeface="Tahoma"/>
                <a:ea typeface="Tahoma"/>
                <a:cs typeface="Tahoma"/>
              </a:rPr>
              <a:t>Don’t rely on your own opinions</a:t>
            </a:r>
          </a:p>
          <a:p>
            <a:pPr lvl="1">
              <a:buFont typeface="System Font Regular,Sans-Serif"/>
            </a:pPr>
            <a:r>
              <a:rPr lang="en-US" sz="2200">
                <a:latin typeface="Tahoma"/>
                <a:ea typeface="Tahoma"/>
                <a:cs typeface="Tahoma"/>
              </a:rPr>
              <a:t>Be aware of assumptions and preconceptions</a:t>
            </a:r>
            <a:endParaRPr lang="en-US"/>
          </a:p>
        </p:txBody>
      </p:sp>
    </p:spTree>
    <p:extLst>
      <p:ext uri="{BB962C8B-B14F-4D97-AF65-F5344CB8AC3E}">
        <p14:creationId xmlns:p14="http://schemas.microsoft.com/office/powerpoint/2010/main" val="226142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9DB53C-3472-451D-0CE2-1CCC9F497986}"/>
              </a:ext>
            </a:extLst>
          </p:cNvPr>
          <p:cNvSpPr>
            <a:spLocks noGrp="1"/>
          </p:cNvSpPr>
          <p:nvPr>
            <p:ph type="ctrTitle"/>
          </p:nvPr>
        </p:nvSpPr>
        <p:spPr/>
        <p:txBody>
          <a:bodyPr/>
          <a:lstStyle/>
          <a:p>
            <a:r>
              <a:rPr lang="en-US"/>
              <a:t>High Quality Teaming</a:t>
            </a:r>
          </a:p>
        </p:txBody>
      </p:sp>
      <p:sp>
        <p:nvSpPr>
          <p:cNvPr id="6" name="Subtitle 5">
            <a:extLst>
              <a:ext uri="{FF2B5EF4-FFF2-40B4-BE49-F238E27FC236}">
                <a16:creationId xmlns:a16="http://schemas.microsoft.com/office/drawing/2014/main" id="{F8CEB4E1-542F-5821-31F4-9016D21C2FB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59590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67C13-D1C8-3631-4384-E09DA0EE2C5B}"/>
              </a:ext>
            </a:extLst>
          </p:cNvPr>
          <p:cNvSpPr>
            <a:spLocks noGrp="1"/>
          </p:cNvSpPr>
          <p:nvPr>
            <p:ph type="title"/>
          </p:nvPr>
        </p:nvSpPr>
        <p:spPr/>
        <p:txBody>
          <a:bodyPr/>
          <a:lstStyle/>
          <a:p>
            <a:r>
              <a:rPr lang="en-US"/>
              <a:t>Purpose &amp; Agenda</a:t>
            </a:r>
          </a:p>
        </p:txBody>
      </p:sp>
      <p:sp>
        <p:nvSpPr>
          <p:cNvPr id="3" name="Content Placeholder 2">
            <a:extLst>
              <a:ext uri="{FF2B5EF4-FFF2-40B4-BE49-F238E27FC236}">
                <a16:creationId xmlns:a16="http://schemas.microsoft.com/office/drawing/2014/main" id="{3A4C7382-CC50-53B5-D039-6A6EB2BFD317}"/>
              </a:ext>
            </a:extLst>
          </p:cNvPr>
          <p:cNvSpPr>
            <a:spLocks noGrp="1"/>
          </p:cNvSpPr>
          <p:nvPr>
            <p:ph idx="1"/>
          </p:nvPr>
        </p:nvSpPr>
        <p:spPr/>
        <p:txBody>
          <a:bodyPr/>
          <a:lstStyle/>
          <a:p>
            <a:pPr marL="0" indent="0">
              <a:buNone/>
            </a:pPr>
            <a:r>
              <a:rPr lang="en-US" sz="2800"/>
              <a:t>To share tools and strategies to understand root causes of data trends and patterns, with a particular focus on equity.</a:t>
            </a:r>
          </a:p>
          <a:p>
            <a:endParaRPr lang="en-US"/>
          </a:p>
          <a:p>
            <a:r>
              <a:rPr lang="en-US"/>
              <a:t>Recap of Session 2</a:t>
            </a:r>
          </a:p>
          <a:p>
            <a:r>
              <a:rPr lang="en-US"/>
              <a:t>Key Concepts</a:t>
            </a:r>
          </a:p>
          <a:p>
            <a:r>
              <a:rPr lang="en-US"/>
              <a:t>Brainstorming Discussion</a:t>
            </a:r>
          </a:p>
          <a:p>
            <a:r>
              <a:rPr lang="en-US"/>
              <a:t>Session 4 preparation</a:t>
            </a:r>
          </a:p>
          <a:p>
            <a:r>
              <a:rPr lang="en-US"/>
              <a:t>Optional: Question and answer time</a:t>
            </a:r>
          </a:p>
          <a:p>
            <a:endParaRPr lang="en-US"/>
          </a:p>
        </p:txBody>
      </p:sp>
    </p:spTree>
    <p:extLst>
      <p:ext uri="{BB962C8B-B14F-4D97-AF65-F5344CB8AC3E}">
        <p14:creationId xmlns:p14="http://schemas.microsoft.com/office/powerpoint/2010/main" val="2443919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7213C0-EB71-4571-C863-360BAEF54345}"/>
              </a:ext>
            </a:extLst>
          </p:cNvPr>
          <p:cNvSpPr>
            <a:spLocks noGrp="1"/>
          </p:cNvSpPr>
          <p:nvPr>
            <p:ph type="title"/>
          </p:nvPr>
        </p:nvSpPr>
        <p:spPr/>
        <p:txBody>
          <a:bodyPr/>
          <a:lstStyle/>
          <a:p>
            <a:r>
              <a:rPr lang="en-US"/>
              <a:t>Making Meaning</a:t>
            </a:r>
          </a:p>
        </p:txBody>
      </p:sp>
      <p:sp>
        <p:nvSpPr>
          <p:cNvPr id="5" name="Content Placeholder 4">
            <a:extLst>
              <a:ext uri="{FF2B5EF4-FFF2-40B4-BE49-F238E27FC236}">
                <a16:creationId xmlns:a16="http://schemas.microsoft.com/office/drawing/2014/main" id="{D7215FCB-152D-6971-BB23-46A98477C1B8}"/>
              </a:ext>
            </a:extLst>
          </p:cNvPr>
          <p:cNvSpPr>
            <a:spLocks noGrp="1"/>
          </p:cNvSpPr>
          <p:nvPr>
            <p:ph idx="1"/>
          </p:nvPr>
        </p:nvSpPr>
        <p:spPr>
          <a:xfrm>
            <a:off x="850900" y="1825625"/>
            <a:ext cx="10515600" cy="4351338"/>
          </a:xfrm>
        </p:spPr>
        <p:txBody>
          <a:bodyPr/>
          <a:lstStyle/>
          <a:p>
            <a:r>
              <a:rPr lang="en-US"/>
              <a:t>Purpose: to set a team in place whose members can provide multiple perspectives on the problem so the root cause can be determined accurately</a:t>
            </a:r>
          </a:p>
          <a:p>
            <a:pPr lvl="1"/>
            <a:r>
              <a:rPr lang="en-US"/>
              <a:t>Program personnel related to the question at hand</a:t>
            </a:r>
          </a:p>
          <a:p>
            <a:pPr lvl="1"/>
            <a:r>
              <a:rPr lang="en-US"/>
              <a:t>Outside representatives who have contributed to the data you have</a:t>
            </a:r>
          </a:p>
          <a:p>
            <a:pPr lvl="1"/>
            <a:r>
              <a:rPr lang="en-US"/>
              <a:t>Data analysis experts</a:t>
            </a:r>
          </a:p>
          <a:p>
            <a:pPr lvl="1"/>
            <a:r>
              <a:rPr lang="en-US"/>
              <a:t>Representatives of the groups differentially affected in the dataset</a:t>
            </a:r>
          </a:p>
          <a:p>
            <a:r>
              <a:rPr lang="en-US"/>
              <a:t>Need a variety of perspectives, but maintain efficiency</a:t>
            </a:r>
          </a:p>
          <a:p>
            <a:r>
              <a:rPr lang="en-US"/>
              <a:t>Empower all to participate fully and ensure equal opportunity to make meaning</a:t>
            </a:r>
          </a:p>
          <a:p>
            <a:endParaRPr lang="en-US"/>
          </a:p>
        </p:txBody>
      </p:sp>
    </p:spTree>
    <p:extLst>
      <p:ext uri="{BB962C8B-B14F-4D97-AF65-F5344CB8AC3E}">
        <p14:creationId xmlns:p14="http://schemas.microsoft.com/office/powerpoint/2010/main" val="1244673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25E34-FDC2-A034-3FD9-2F167AB1626C}"/>
              </a:ext>
            </a:extLst>
          </p:cNvPr>
          <p:cNvSpPr>
            <a:spLocks noGrp="1"/>
          </p:cNvSpPr>
          <p:nvPr>
            <p:ph type="ctrTitle"/>
          </p:nvPr>
        </p:nvSpPr>
        <p:spPr/>
        <p:txBody>
          <a:bodyPr/>
          <a:lstStyle/>
          <a:p>
            <a:r>
              <a:rPr lang="en-US">
                <a:latin typeface="Tahoma"/>
                <a:ea typeface="Tahoma"/>
                <a:cs typeface="Tahoma"/>
              </a:rPr>
              <a:t>Data Meetings</a:t>
            </a:r>
            <a:endParaRPr lang="en-US"/>
          </a:p>
        </p:txBody>
      </p:sp>
      <p:sp>
        <p:nvSpPr>
          <p:cNvPr id="3" name="Subtitle 2">
            <a:extLst>
              <a:ext uri="{FF2B5EF4-FFF2-40B4-BE49-F238E27FC236}">
                <a16:creationId xmlns:a16="http://schemas.microsoft.com/office/drawing/2014/main" id="{5542265F-861A-7E05-775B-B44095B4D38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86670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9409C-7195-44EB-A48C-A2D133CE77D1}"/>
              </a:ext>
            </a:extLst>
          </p:cNvPr>
          <p:cNvSpPr>
            <a:spLocks noGrp="1"/>
          </p:cNvSpPr>
          <p:nvPr>
            <p:ph type="title"/>
          </p:nvPr>
        </p:nvSpPr>
        <p:spPr/>
        <p:txBody>
          <a:bodyPr/>
          <a:lstStyle/>
          <a:p>
            <a:r>
              <a:rPr lang="en-US">
                <a:latin typeface="Tahoma"/>
                <a:ea typeface="Tahoma"/>
                <a:cs typeface="Tahoma"/>
              </a:rPr>
              <a:t>Facilitating Conversations about Data</a:t>
            </a:r>
            <a:endParaRPr lang="en-US"/>
          </a:p>
        </p:txBody>
      </p:sp>
      <p:sp>
        <p:nvSpPr>
          <p:cNvPr id="4" name="Text Placeholder 3">
            <a:extLst>
              <a:ext uri="{FF2B5EF4-FFF2-40B4-BE49-F238E27FC236}">
                <a16:creationId xmlns:a16="http://schemas.microsoft.com/office/drawing/2014/main" id="{6F251BF5-AD58-22A4-27D3-093CC2E9479E}"/>
              </a:ext>
            </a:extLst>
          </p:cNvPr>
          <p:cNvSpPr>
            <a:spLocks noGrp="1"/>
          </p:cNvSpPr>
          <p:nvPr>
            <p:ph type="body" idx="1"/>
          </p:nvPr>
        </p:nvSpPr>
        <p:spPr/>
        <p:txBody>
          <a:bodyPr/>
          <a:lstStyle/>
          <a:p>
            <a:r>
              <a:rPr lang="en-US">
                <a:latin typeface="Tahoma"/>
                <a:ea typeface="Tahoma"/>
                <a:cs typeface="Tahoma"/>
              </a:rPr>
              <a:t>Advantages</a:t>
            </a:r>
            <a:endParaRPr lang="en-US" err="1"/>
          </a:p>
        </p:txBody>
      </p:sp>
      <p:sp>
        <p:nvSpPr>
          <p:cNvPr id="3" name="Subtitle 2">
            <a:extLst>
              <a:ext uri="{FF2B5EF4-FFF2-40B4-BE49-F238E27FC236}">
                <a16:creationId xmlns:a16="http://schemas.microsoft.com/office/drawing/2014/main" id="{448FBB0F-D3E0-1DA3-6CF8-9B01D9BD8F1B}"/>
              </a:ext>
            </a:extLst>
          </p:cNvPr>
          <p:cNvSpPr>
            <a:spLocks noGrp="1"/>
          </p:cNvSpPr>
          <p:nvPr>
            <p:ph sz="half" idx="2"/>
          </p:nvPr>
        </p:nvSpPr>
        <p:spPr/>
        <p:txBody>
          <a:bodyPr vert="horz" lIns="91440" tIns="45720" rIns="91440" bIns="45720" rtlCol="0" anchor="t">
            <a:normAutofit/>
          </a:bodyPr>
          <a:lstStyle/>
          <a:p>
            <a:r>
              <a:rPr lang="en-US">
                <a:latin typeface="Tahoma"/>
                <a:ea typeface="Tahoma"/>
                <a:cs typeface="Tahoma"/>
              </a:rPr>
              <a:t>Multiple perspectives and voices</a:t>
            </a:r>
          </a:p>
          <a:p>
            <a:r>
              <a:rPr lang="en-US">
                <a:latin typeface="Tahoma"/>
                <a:ea typeface="Tahoma"/>
                <a:cs typeface="Tahoma"/>
              </a:rPr>
              <a:t>Deeper understanding of data</a:t>
            </a:r>
          </a:p>
          <a:p>
            <a:r>
              <a:rPr lang="en-US">
                <a:latin typeface="Tahoma"/>
                <a:ea typeface="Tahoma"/>
                <a:cs typeface="Tahoma"/>
              </a:rPr>
              <a:t>Deeper understanding of what is happening in practice</a:t>
            </a:r>
          </a:p>
          <a:p>
            <a:r>
              <a:rPr lang="en-US">
                <a:latin typeface="Tahoma"/>
                <a:ea typeface="Tahoma"/>
                <a:cs typeface="Tahoma"/>
              </a:rPr>
              <a:t>Shared goals and ownership (distributive leadership and buy-in)</a:t>
            </a:r>
          </a:p>
          <a:p>
            <a:endParaRPr lang="en-US">
              <a:latin typeface="Tahoma"/>
              <a:ea typeface="Tahoma"/>
              <a:cs typeface="Tahoma"/>
            </a:endParaRPr>
          </a:p>
          <a:p>
            <a:endParaRPr lang="en-US">
              <a:latin typeface="Tahoma"/>
              <a:ea typeface="Tahoma"/>
              <a:cs typeface="Tahoma"/>
            </a:endParaRPr>
          </a:p>
          <a:p>
            <a:endParaRPr lang="en-US">
              <a:latin typeface="Tahoma"/>
              <a:ea typeface="Tahoma"/>
              <a:cs typeface="Tahoma"/>
            </a:endParaRPr>
          </a:p>
          <a:p>
            <a:endParaRPr lang="en-US">
              <a:latin typeface="Tahoma"/>
              <a:ea typeface="Tahoma"/>
              <a:cs typeface="Tahoma"/>
            </a:endParaRPr>
          </a:p>
          <a:p>
            <a:endParaRPr lang="en-US">
              <a:latin typeface="Tahoma"/>
              <a:ea typeface="Tahoma"/>
              <a:cs typeface="Tahoma"/>
            </a:endParaRPr>
          </a:p>
        </p:txBody>
      </p:sp>
      <p:sp>
        <p:nvSpPr>
          <p:cNvPr id="5" name="Text Placeholder 4">
            <a:extLst>
              <a:ext uri="{FF2B5EF4-FFF2-40B4-BE49-F238E27FC236}">
                <a16:creationId xmlns:a16="http://schemas.microsoft.com/office/drawing/2014/main" id="{B1A0F980-6F57-A009-6AB1-66A3FB78A471}"/>
              </a:ext>
            </a:extLst>
          </p:cNvPr>
          <p:cNvSpPr>
            <a:spLocks noGrp="1"/>
          </p:cNvSpPr>
          <p:nvPr>
            <p:ph type="body" sz="quarter" idx="3"/>
          </p:nvPr>
        </p:nvSpPr>
        <p:spPr/>
        <p:txBody>
          <a:bodyPr/>
          <a:lstStyle/>
          <a:p>
            <a:r>
              <a:rPr lang="en-US">
                <a:latin typeface="Tahoma"/>
                <a:ea typeface="Tahoma"/>
                <a:cs typeface="Tahoma"/>
              </a:rPr>
              <a:t>Common Challenges</a:t>
            </a:r>
            <a:endParaRPr lang="en-US"/>
          </a:p>
        </p:txBody>
      </p:sp>
      <p:sp>
        <p:nvSpPr>
          <p:cNvPr id="6" name="Content Placeholder 5">
            <a:extLst>
              <a:ext uri="{FF2B5EF4-FFF2-40B4-BE49-F238E27FC236}">
                <a16:creationId xmlns:a16="http://schemas.microsoft.com/office/drawing/2014/main" id="{F5A7248A-2D7C-1DFE-D47E-21EA89F2CE5F}"/>
              </a:ext>
            </a:extLst>
          </p:cNvPr>
          <p:cNvSpPr>
            <a:spLocks noGrp="1"/>
          </p:cNvSpPr>
          <p:nvPr>
            <p:ph sz="quarter" idx="4"/>
          </p:nvPr>
        </p:nvSpPr>
        <p:spPr>
          <a:xfrm>
            <a:off x="6172200" y="2505075"/>
            <a:ext cx="5683898" cy="3684588"/>
          </a:xfrm>
        </p:spPr>
        <p:txBody>
          <a:bodyPr vert="horz" lIns="91440" tIns="45720" rIns="91440" bIns="45720" rtlCol="0" anchor="t">
            <a:normAutofit/>
          </a:bodyPr>
          <a:lstStyle/>
          <a:p>
            <a:r>
              <a:rPr lang="en-US">
                <a:latin typeface="Tahoma"/>
                <a:ea typeface="Tahoma"/>
                <a:cs typeface="Tahoma"/>
              </a:rPr>
              <a:t>Confusion/apprehension about data</a:t>
            </a:r>
            <a:endParaRPr lang="en-US"/>
          </a:p>
          <a:p>
            <a:r>
              <a:rPr lang="en-US">
                <a:latin typeface="Tahoma"/>
                <a:ea typeface="Tahoma"/>
                <a:cs typeface="Tahoma"/>
              </a:rPr>
              <a:t>Insufficient data</a:t>
            </a:r>
          </a:p>
          <a:p>
            <a:r>
              <a:rPr lang="en-US">
                <a:latin typeface="Tahoma"/>
                <a:ea typeface="Tahoma"/>
                <a:cs typeface="Tahoma"/>
              </a:rPr>
              <a:t>Assumptions and preconceptions</a:t>
            </a:r>
            <a:endParaRPr lang="en-US"/>
          </a:p>
          <a:p>
            <a:r>
              <a:rPr lang="en-US">
                <a:latin typeface="Tahoma"/>
                <a:ea typeface="Tahoma"/>
                <a:cs typeface="Tahoma"/>
              </a:rPr>
              <a:t>Individual agendas</a:t>
            </a:r>
          </a:p>
          <a:p>
            <a:r>
              <a:rPr lang="en-US">
                <a:latin typeface="Tahoma"/>
                <a:ea typeface="Tahoma"/>
                <a:cs typeface="Tahoma"/>
              </a:rPr>
              <a:t>Power imbalances</a:t>
            </a:r>
          </a:p>
          <a:p>
            <a:endParaRPr lang="en-US">
              <a:latin typeface="Tahoma"/>
              <a:ea typeface="Tahoma"/>
              <a:cs typeface="Tahoma"/>
            </a:endParaRPr>
          </a:p>
          <a:p>
            <a:endParaRPr lang="en-US"/>
          </a:p>
        </p:txBody>
      </p:sp>
    </p:spTree>
    <p:extLst>
      <p:ext uri="{BB962C8B-B14F-4D97-AF65-F5344CB8AC3E}">
        <p14:creationId xmlns:p14="http://schemas.microsoft.com/office/powerpoint/2010/main" val="551015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071C3-6858-D9C8-F757-CE453CFB8C29}"/>
              </a:ext>
            </a:extLst>
          </p:cNvPr>
          <p:cNvSpPr>
            <a:spLocks noGrp="1"/>
          </p:cNvSpPr>
          <p:nvPr>
            <p:ph type="title"/>
          </p:nvPr>
        </p:nvSpPr>
        <p:spPr/>
        <p:txBody>
          <a:bodyPr/>
          <a:lstStyle/>
          <a:p>
            <a:r>
              <a:rPr lang="en-US">
                <a:latin typeface="Tahoma"/>
                <a:ea typeface="Tahoma"/>
                <a:cs typeface="Tahoma"/>
              </a:rPr>
              <a:t>Using Data Meeting Protocols</a:t>
            </a:r>
            <a:endParaRPr lang="en-US"/>
          </a:p>
        </p:txBody>
      </p:sp>
      <p:sp>
        <p:nvSpPr>
          <p:cNvPr id="3" name="Content Placeholder 2">
            <a:extLst>
              <a:ext uri="{FF2B5EF4-FFF2-40B4-BE49-F238E27FC236}">
                <a16:creationId xmlns:a16="http://schemas.microsoft.com/office/drawing/2014/main" id="{E00EF01D-9450-F470-E7E1-F1163B2FEEF4}"/>
              </a:ext>
            </a:extLst>
          </p:cNvPr>
          <p:cNvSpPr>
            <a:spLocks noGrp="1"/>
          </p:cNvSpPr>
          <p:nvPr>
            <p:ph idx="1"/>
          </p:nvPr>
        </p:nvSpPr>
        <p:spPr/>
        <p:txBody>
          <a:bodyPr vert="horz" lIns="91440" tIns="45720" rIns="91440" bIns="45720" rtlCol="0" anchor="t">
            <a:normAutofit/>
          </a:bodyPr>
          <a:lstStyle/>
          <a:p>
            <a:pPr>
              <a:lnSpc>
                <a:spcPct val="150000"/>
              </a:lnSpc>
            </a:pPr>
            <a:r>
              <a:rPr lang="en-US">
                <a:latin typeface="Tahoma"/>
                <a:ea typeface="Tahoma"/>
                <a:cs typeface="Tahoma"/>
              </a:rPr>
              <a:t>Build understanding of the data</a:t>
            </a:r>
            <a:endParaRPr lang="en-US"/>
          </a:p>
          <a:p>
            <a:pPr>
              <a:lnSpc>
                <a:spcPct val="150000"/>
              </a:lnSpc>
            </a:pPr>
            <a:r>
              <a:rPr lang="en-US">
                <a:latin typeface="Tahoma"/>
                <a:ea typeface="Tahoma"/>
                <a:cs typeface="Tahoma"/>
              </a:rPr>
              <a:t>Create a shared understanding of discussion format and expectations</a:t>
            </a:r>
            <a:endParaRPr lang="en-US"/>
          </a:p>
          <a:p>
            <a:pPr>
              <a:lnSpc>
                <a:spcPct val="150000"/>
              </a:lnSpc>
            </a:pPr>
            <a:r>
              <a:rPr lang="en-US">
                <a:latin typeface="Tahoma"/>
                <a:ea typeface="Tahoma"/>
                <a:cs typeface="Tahoma"/>
              </a:rPr>
              <a:t>Equalize voice </a:t>
            </a:r>
          </a:p>
          <a:p>
            <a:pPr>
              <a:lnSpc>
                <a:spcPct val="150000"/>
              </a:lnSpc>
            </a:pPr>
            <a:r>
              <a:rPr lang="en-US">
                <a:latin typeface="Tahoma"/>
                <a:ea typeface="Tahoma"/>
                <a:cs typeface="Tahoma"/>
              </a:rPr>
              <a:t>Provide strategies for addressing assumptions and preconceptions</a:t>
            </a:r>
          </a:p>
          <a:p>
            <a:endParaRPr lang="en-US"/>
          </a:p>
        </p:txBody>
      </p:sp>
    </p:spTree>
    <p:extLst>
      <p:ext uri="{BB962C8B-B14F-4D97-AF65-F5344CB8AC3E}">
        <p14:creationId xmlns:p14="http://schemas.microsoft.com/office/powerpoint/2010/main" val="378586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6E3E6-B066-D8BC-5A25-A67F047454F2}"/>
              </a:ext>
            </a:extLst>
          </p:cNvPr>
          <p:cNvSpPr>
            <a:spLocks noGrp="1"/>
          </p:cNvSpPr>
          <p:nvPr>
            <p:ph type="title"/>
          </p:nvPr>
        </p:nvSpPr>
        <p:spPr/>
        <p:txBody>
          <a:bodyPr/>
          <a:lstStyle/>
          <a:p>
            <a:r>
              <a:rPr lang="en-US">
                <a:latin typeface="Tahoma"/>
                <a:ea typeface="Tahoma"/>
                <a:cs typeface="Tahoma"/>
              </a:rPr>
              <a:t>IDC Data Meeting Toolkit</a:t>
            </a:r>
          </a:p>
        </p:txBody>
      </p:sp>
      <p:sp>
        <p:nvSpPr>
          <p:cNvPr id="3" name="Content Placeholder 2">
            <a:extLst>
              <a:ext uri="{FF2B5EF4-FFF2-40B4-BE49-F238E27FC236}">
                <a16:creationId xmlns:a16="http://schemas.microsoft.com/office/drawing/2014/main" id="{CF5E41BC-D9F6-D92D-9789-E31418D253DD}"/>
              </a:ext>
            </a:extLst>
          </p:cNvPr>
          <p:cNvSpPr>
            <a:spLocks noGrp="1"/>
          </p:cNvSpPr>
          <p:nvPr>
            <p:ph idx="1"/>
          </p:nvPr>
        </p:nvSpPr>
        <p:spPr/>
        <p:txBody>
          <a:bodyPr vert="horz" lIns="91440" tIns="45720" rIns="91440" bIns="45720" rtlCol="0" anchor="t">
            <a:normAutofit lnSpcReduction="10000"/>
          </a:bodyPr>
          <a:lstStyle/>
          <a:p>
            <a:r>
              <a:rPr lang="en-US">
                <a:latin typeface="Tahoma"/>
                <a:ea typeface="Tahoma"/>
                <a:cs typeface="Tahoma"/>
              </a:rPr>
              <a:t>Description of meeting roles and responsibilities</a:t>
            </a:r>
            <a:endParaRPr lang="en-US"/>
          </a:p>
          <a:p>
            <a:r>
              <a:rPr lang="en-US">
                <a:latin typeface="Tahoma"/>
                <a:ea typeface="Tahoma"/>
                <a:cs typeface="Tahoma"/>
              </a:rPr>
              <a:t>Data Meeting Protocol</a:t>
            </a:r>
          </a:p>
          <a:p>
            <a:r>
              <a:rPr lang="en-US"/>
              <a:t>Examples of how to use the toolkit to address a range of data meeting needs</a:t>
            </a:r>
          </a:p>
          <a:p>
            <a:r>
              <a:rPr lang="en-US"/>
              <a:t>Guidelines and editable templates for planning, facilitating, and documenting data meetings</a:t>
            </a:r>
          </a:p>
          <a:p>
            <a:r>
              <a:rPr lang="en-US">
                <a:latin typeface="Tahoma"/>
                <a:ea typeface="Tahoma"/>
                <a:cs typeface="Tahoma"/>
              </a:rPr>
              <a:t>Additional resources to support data use</a:t>
            </a:r>
          </a:p>
          <a:p>
            <a:endParaRPr lang="en-US">
              <a:solidFill>
                <a:srgbClr val="000000"/>
              </a:solidFill>
              <a:latin typeface="Tahoma"/>
              <a:ea typeface="Tahoma"/>
              <a:cs typeface="Tahoma"/>
            </a:endParaRPr>
          </a:p>
          <a:p>
            <a:pPr marL="0" indent="0" algn="ctr">
              <a:buNone/>
            </a:pPr>
            <a:r>
              <a:rPr lang="en-US">
                <a:solidFill>
                  <a:srgbClr val="0563C1"/>
                </a:solidFill>
                <a:latin typeface="Tahoma"/>
                <a:ea typeface="Tahoma"/>
                <a:cs typeface="Tahoma"/>
                <a:hlinkClick r:id="rId3">
                  <a:extLst>
                    <a:ext uri="{A12FA001-AC4F-418D-AE19-62706E023703}">
                      <ahyp:hlinkClr xmlns:ahyp="http://schemas.microsoft.com/office/drawing/2018/hyperlinkcolor" val="tx"/>
                    </a:ext>
                  </a:extLst>
                </a:hlinkClick>
              </a:rPr>
              <a:t>Data Meeting Toolkit | IDC - IDEA Data Center</a:t>
            </a:r>
            <a:br>
              <a:rPr lang="en-US"/>
            </a:br>
            <a:br>
              <a:rPr lang="en-US">
                <a:latin typeface="Tahoma"/>
                <a:ea typeface="Tahoma"/>
                <a:cs typeface="Tahoma"/>
              </a:rPr>
            </a:br>
            <a:r>
              <a:rPr lang="en-US" sz="1800">
                <a:solidFill>
                  <a:srgbClr val="0563C1"/>
                </a:solidFill>
                <a:latin typeface="Tahoma"/>
                <a:ea typeface="Tahoma"/>
                <a:cs typeface="Tahoma"/>
              </a:rPr>
              <a:t>Available from </a:t>
            </a:r>
            <a:r>
              <a:rPr lang="en-US" sz="1800">
                <a:latin typeface="Tahoma"/>
                <a:ea typeface="Tahoma"/>
                <a:cs typeface="Tahoma"/>
                <a:hlinkClick r:id="rId3"/>
              </a:rPr>
              <a:t>https://ideadata.org/resources/resource/2035/data-meeting-toolkit</a:t>
            </a:r>
            <a:endParaRPr lang="en-US" sz="1800">
              <a:latin typeface="Tahoma"/>
              <a:ea typeface="Tahoma"/>
              <a:cs typeface="Tahoma"/>
            </a:endParaRPr>
          </a:p>
          <a:p>
            <a:endParaRPr lang="en-US"/>
          </a:p>
        </p:txBody>
      </p:sp>
    </p:spTree>
    <p:extLst>
      <p:ext uri="{BB962C8B-B14F-4D97-AF65-F5344CB8AC3E}">
        <p14:creationId xmlns:p14="http://schemas.microsoft.com/office/powerpoint/2010/main" val="2017526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B1E37-C4C8-E979-5C20-14D8CCC47C54}"/>
              </a:ext>
            </a:extLst>
          </p:cNvPr>
          <p:cNvSpPr>
            <a:spLocks noGrp="1"/>
          </p:cNvSpPr>
          <p:nvPr>
            <p:ph type="ctrTitle"/>
          </p:nvPr>
        </p:nvSpPr>
        <p:spPr/>
        <p:txBody>
          <a:bodyPr/>
          <a:lstStyle/>
          <a:p>
            <a:r>
              <a:rPr lang="en-US">
                <a:latin typeface="Tahoma"/>
                <a:ea typeface="Tahoma"/>
                <a:cs typeface="Tahoma"/>
              </a:rPr>
              <a:t>Brainstorming</a:t>
            </a:r>
            <a:br>
              <a:rPr lang="en-US">
                <a:latin typeface="Tahoma"/>
                <a:ea typeface="Tahoma"/>
                <a:cs typeface="Tahoma"/>
              </a:rPr>
            </a:br>
            <a:r>
              <a:rPr lang="en-US">
                <a:latin typeface="Tahoma"/>
                <a:ea typeface="Tahoma"/>
                <a:cs typeface="Tahoma"/>
              </a:rPr>
              <a:t>Discussions</a:t>
            </a:r>
          </a:p>
        </p:txBody>
      </p:sp>
      <p:sp>
        <p:nvSpPr>
          <p:cNvPr id="3" name="Subtitle 2">
            <a:extLst>
              <a:ext uri="{FF2B5EF4-FFF2-40B4-BE49-F238E27FC236}">
                <a16:creationId xmlns:a16="http://schemas.microsoft.com/office/drawing/2014/main" id="{0BC1AFCF-AB5C-550E-1A87-EAA7BDF9C29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66410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2E348C-8E74-4C51-75B9-E30196AE682C}"/>
              </a:ext>
            </a:extLst>
          </p:cNvPr>
          <p:cNvSpPr>
            <a:spLocks noGrp="1"/>
          </p:cNvSpPr>
          <p:nvPr>
            <p:ph type="title"/>
          </p:nvPr>
        </p:nvSpPr>
        <p:spPr/>
        <p:txBody>
          <a:bodyPr/>
          <a:lstStyle/>
          <a:p>
            <a:r>
              <a:rPr lang="en-US">
                <a:latin typeface="Tahoma"/>
                <a:ea typeface="Tahoma"/>
                <a:cs typeface="Tahoma"/>
              </a:rPr>
              <a:t>Early Childhood Environments</a:t>
            </a:r>
            <a:endParaRPr lang="en-US"/>
          </a:p>
        </p:txBody>
      </p:sp>
      <p:sp>
        <p:nvSpPr>
          <p:cNvPr id="5" name="Content Placeholder 4">
            <a:extLst>
              <a:ext uri="{FF2B5EF4-FFF2-40B4-BE49-F238E27FC236}">
                <a16:creationId xmlns:a16="http://schemas.microsoft.com/office/drawing/2014/main" id="{3765BED0-904E-8906-7D01-53047AABC700}"/>
              </a:ext>
            </a:extLst>
          </p:cNvPr>
          <p:cNvSpPr>
            <a:spLocks noGrp="1"/>
          </p:cNvSpPr>
          <p:nvPr>
            <p:ph idx="1"/>
          </p:nvPr>
        </p:nvSpPr>
        <p:spPr>
          <a:xfrm>
            <a:off x="373224" y="1839977"/>
            <a:ext cx="11588621" cy="4351338"/>
          </a:xfrm>
        </p:spPr>
        <p:txBody>
          <a:bodyPr vert="horz" lIns="91440" tIns="45720" rIns="91440" bIns="45720" rtlCol="0" anchor="t">
            <a:noAutofit/>
          </a:bodyPr>
          <a:lstStyle/>
          <a:p>
            <a:pPr marL="0" indent="0">
              <a:buNone/>
            </a:pPr>
            <a:r>
              <a:rPr lang="en-US" sz="2000">
                <a:latin typeface="Tahoma"/>
                <a:ea typeface="Tahoma"/>
                <a:cs typeface="Tahoma"/>
              </a:rPr>
              <a:t>There was a significant difference in the FFY2020 early childhood environments from previous years. We suspect recent events may be uncovering systems issues related to equity and want to engage in root cause analysis to find out why the data changed so significantly. </a:t>
            </a:r>
            <a:endParaRPr lang="en-US" sz="2000"/>
          </a:p>
          <a:p>
            <a:pPr marL="0" indent="0">
              <a:buNone/>
            </a:pPr>
            <a:endParaRPr lang="en-US" sz="2000">
              <a:latin typeface="Tahoma"/>
              <a:ea typeface="Tahoma"/>
              <a:cs typeface="Tahoma"/>
            </a:endParaRPr>
          </a:p>
          <a:p>
            <a:pPr marL="0" indent="0">
              <a:buNone/>
            </a:pPr>
            <a:r>
              <a:rPr lang="en-US" sz="2000">
                <a:latin typeface="Tahoma"/>
                <a:ea typeface="Tahoma"/>
                <a:cs typeface="Tahoma"/>
              </a:rPr>
              <a:t>How can we build our team so that it can promote equity in the analysis and meaning making from our data?</a:t>
            </a:r>
          </a:p>
          <a:p>
            <a:pPr marL="0" indent="0">
              <a:lnSpc>
                <a:spcPct val="100000"/>
              </a:lnSpc>
              <a:buNone/>
            </a:pPr>
            <a:endParaRPr lang="en-US" sz="2000">
              <a:latin typeface="Tahoma"/>
              <a:ea typeface="Tahoma"/>
              <a:cs typeface="Tahoma"/>
            </a:endParaRPr>
          </a:p>
          <a:p>
            <a:pPr lvl="1">
              <a:lnSpc>
                <a:spcPct val="100000"/>
              </a:lnSpc>
            </a:pPr>
            <a:r>
              <a:rPr lang="en-US" sz="2000">
                <a:latin typeface="Tahoma"/>
                <a:ea typeface="Tahoma"/>
                <a:cs typeface="Tahoma"/>
              </a:rPr>
              <a:t>Who can help us identify what data we may need? What data do we have? What data might we need to get? What data will we not be able to share?</a:t>
            </a:r>
          </a:p>
          <a:p>
            <a:pPr lvl="1">
              <a:lnSpc>
                <a:spcPct val="150000"/>
              </a:lnSpc>
            </a:pPr>
            <a:r>
              <a:rPr lang="en-US" sz="2000">
                <a:latin typeface="Tahoma"/>
                <a:ea typeface="Tahoma"/>
                <a:cs typeface="Tahoma"/>
              </a:rPr>
              <a:t>Who should be part of the analysis team? Why?</a:t>
            </a:r>
          </a:p>
          <a:p>
            <a:pPr lvl="1">
              <a:lnSpc>
                <a:spcPct val="150000"/>
              </a:lnSpc>
            </a:pPr>
            <a:r>
              <a:rPr lang="en-US" sz="2000">
                <a:latin typeface="Tahoma"/>
                <a:ea typeface="Tahoma"/>
                <a:cs typeface="Tahoma"/>
              </a:rPr>
              <a:t>What will participants need to understand the data and be able to fully participate?</a:t>
            </a:r>
          </a:p>
          <a:p>
            <a:endParaRPr lang="en-US" sz="2000">
              <a:latin typeface="Tahoma"/>
              <a:ea typeface="Tahoma"/>
              <a:cs typeface="Tahoma"/>
            </a:endParaRPr>
          </a:p>
          <a:p>
            <a:endParaRPr lang="en-US" sz="2000"/>
          </a:p>
          <a:p>
            <a:pPr lvl="1"/>
            <a:endParaRPr lang="en-US" sz="2000"/>
          </a:p>
          <a:p>
            <a:pPr lvl="1"/>
            <a:endParaRPr lang="en-US" sz="2000"/>
          </a:p>
          <a:p>
            <a:endParaRPr lang="en-US" sz="2000"/>
          </a:p>
        </p:txBody>
      </p:sp>
    </p:spTree>
    <p:extLst>
      <p:ext uri="{BB962C8B-B14F-4D97-AF65-F5344CB8AC3E}">
        <p14:creationId xmlns:p14="http://schemas.microsoft.com/office/powerpoint/2010/main" val="2586310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7F165-FB44-00C7-08C6-8FE7BCAED240}"/>
              </a:ext>
            </a:extLst>
          </p:cNvPr>
          <p:cNvSpPr>
            <a:spLocks noGrp="1"/>
          </p:cNvSpPr>
          <p:nvPr>
            <p:ph type="ctrTitle"/>
          </p:nvPr>
        </p:nvSpPr>
        <p:spPr/>
        <p:txBody>
          <a:bodyPr>
            <a:normAutofit/>
          </a:bodyPr>
          <a:lstStyle/>
          <a:p>
            <a:r>
              <a:rPr lang="en-US" sz="3800" dirty="0"/>
              <a:t>Preparing for Session 4: </a:t>
            </a:r>
            <a:br>
              <a:rPr lang="en-US" sz="3800" dirty="0"/>
            </a:br>
            <a:r>
              <a:rPr lang="en-US" sz="3800" dirty="0"/>
              <a:t>Continuing the Work and Taking Action</a:t>
            </a:r>
            <a:endParaRPr lang="en-US" sz="3800"/>
          </a:p>
        </p:txBody>
      </p:sp>
      <p:sp>
        <p:nvSpPr>
          <p:cNvPr id="3" name="Subtitle 2">
            <a:extLst>
              <a:ext uri="{FF2B5EF4-FFF2-40B4-BE49-F238E27FC236}">
                <a16:creationId xmlns:a16="http://schemas.microsoft.com/office/drawing/2014/main" id="{82C4E608-D912-CA16-7781-3FD396580F36}"/>
              </a:ext>
            </a:extLst>
          </p:cNvPr>
          <p:cNvSpPr>
            <a:spLocks noGrp="1"/>
          </p:cNvSpPr>
          <p:nvPr>
            <p:ph type="subTitle" idx="1"/>
          </p:nvPr>
        </p:nvSpPr>
        <p:spPr>
          <a:xfrm>
            <a:off x="485774" y="3603627"/>
            <a:ext cx="5300664" cy="2249777"/>
          </a:xfrm>
        </p:spPr>
        <p:txBody>
          <a:bodyPr>
            <a:normAutofit/>
          </a:bodyPr>
          <a:lstStyle/>
          <a:p>
            <a:r>
              <a:rPr lang="en-US" sz="2200"/>
              <a:t>July 12, 2023 3-4:30 pm EDT</a:t>
            </a:r>
          </a:p>
        </p:txBody>
      </p:sp>
    </p:spTree>
    <p:extLst>
      <p:ext uri="{BB962C8B-B14F-4D97-AF65-F5344CB8AC3E}">
        <p14:creationId xmlns:p14="http://schemas.microsoft.com/office/powerpoint/2010/main" val="1990909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785C7D-36B5-6514-5B4C-86B1158E9EB4}"/>
              </a:ext>
            </a:extLst>
          </p:cNvPr>
          <p:cNvSpPr>
            <a:spLocks noGrp="1"/>
          </p:cNvSpPr>
          <p:nvPr>
            <p:ph type="title"/>
          </p:nvPr>
        </p:nvSpPr>
        <p:spPr/>
        <p:txBody>
          <a:bodyPr/>
          <a:lstStyle/>
          <a:p>
            <a:r>
              <a:rPr lang="en-US"/>
              <a:t>Reflection Activity</a:t>
            </a:r>
          </a:p>
        </p:txBody>
      </p:sp>
      <p:sp>
        <p:nvSpPr>
          <p:cNvPr id="5" name="Content Placeholder 4">
            <a:extLst>
              <a:ext uri="{FF2B5EF4-FFF2-40B4-BE49-F238E27FC236}">
                <a16:creationId xmlns:a16="http://schemas.microsoft.com/office/drawing/2014/main" id="{A12F1C60-BA56-9817-790C-4D088C08CA8C}"/>
              </a:ext>
            </a:extLst>
          </p:cNvPr>
          <p:cNvSpPr>
            <a:spLocks noGrp="1"/>
          </p:cNvSpPr>
          <p:nvPr>
            <p:ph idx="1"/>
          </p:nvPr>
        </p:nvSpPr>
        <p:spPr/>
        <p:txBody>
          <a:bodyPr vert="horz" lIns="91440" tIns="45720" rIns="91440" bIns="45720" rtlCol="0" anchor="t">
            <a:normAutofit/>
          </a:bodyPr>
          <a:lstStyle/>
          <a:p>
            <a:r>
              <a:rPr lang="en-US">
                <a:latin typeface="Tahoma"/>
                <a:ea typeface="Tahoma"/>
                <a:cs typeface="Tahoma"/>
              </a:rPr>
              <a:t>What is your and your team’s most important takeaway from the series so far</a:t>
            </a:r>
            <a:r>
              <a:rPr lang="en-US" dirty="0">
                <a:latin typeface="Tahoma"/>
                <a:ea typeface="Tahoma"/>
                <a:cs typeface="Tahoma"/>
              </a:rPr>
              <a:t>?</a:t>
            </a:r>
            <a:endParaRPr lang="en-US" dirty="0"/>
          </a:p>
          <a:p>
            <a:pPr marL="0" indent="0">
              <a:buNone/>
            </a:pPr>
            <a:r>
              <a:rPr lang="en-US" dirty="0">
                <a:latin typeface="Tahoma"/>
                <a:ea typeface="Tahoma"/>
                <a:cs typeface="Tahoma"/>
              </a:rPr>
              <a:t>  </a:t>
            </a:r>
            <a:endParaRPr lang="en-US" dirty="0"/>
          </a:p>
          <a:p>
            <a:r>
              <a:rPr lang="en-US" dirty="0"/>
              <a:t>What questions has the series raised for you and your team?  </a:t>
            </a:r>
          </a:p>
          <a:p>
            <a:endParaRPr lang="en-US"/>
          </a:p>
        </p:txBody>
      </p:sp>
    </p:spTree>
    <p:extLst>
      <p:ext uri="{BB962C8B-B14F-4D97-AF65-F5344CB8AC3E}">
        <p14:creationId xmlns:p14="http://schemas.microsoft.com/office/powerpoint/2010/main" val="3283417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75DC96A-8B8F-7046-A2E9-DD201715C8CF}"/>
              </a:ext>
            </a:extLst>
          </p:cNvPr>
          <p:cNvSpPr txBox="1">
            <a:spLocks noGrp="1"/>
          </p:cNvSpPr>
          <p:nvPr>
            <p:ph type="title" idx="4294967295"/>
          </p:nvPr>
        </p:nvSpPr>
        <p:spPr>
          <a:xfrm>
            <a:off x="664368" y="473319"/>
            <a:ext cx="10863263" cy="6533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rgbClr val="154578"/>
                </a:solidFill>
                <a:effectLst/>
                <a:uLnTx/>
                <a:uFillTx/>
                <a:latin typeface="Tahoma" panose="020B0604030504040204" pitchFamily="34" charset="0"/>
                <a:ea typeface="Tahoma" panose="020B0604030504040204" pitchFamily="34" charset="0"/>
                <a:cs typeface="Tahoma" panose="020B0604030504040204" pitchFamily="34" charset="0"/>
              </a:rPr>
              <a:t>Thank you for joining us!</a:t>
            </a:r>
          </a:p>
        </p:txBody>
      </p:sp>
      <p:pic>
        <p:nvPicPr>
          <p:cNvPr id="16" name="Picture 15" descr="DaSy: The Center for IDEA Early Childhood Data Systems">
            <a:extLst>
              <a:ext uri="{FF2B5EF4-FFF2-40B4-BE49-F238E27FC236}">
                <a16:creationId xmlns:a16="http://schemas.microsoft.com/office/drawing/2014/main" id="{D63D23C7-2ABF-B740-9870-84DDDCE9FC69}"/>
              </a:ext>
            </a:extLst>
          </p:cNvPr>
          <p:cNvPicPr>
            <a:picLocks noChangeAspect="1"/>
          </p:cNvPicPr>
          <p:nvPr/>
        </p:nvPicPr>
        <p:blipFill>
          <a:blip r:embed="rId3"/>
          <a:stretch>
            <a:fillRect/>
          </a:stretch>
        </p:blipFill>
        <p:spPr>
          <a:xfrm>
            <a:off x="1542002" y="1936639"/>
            <a:ext cx="1645920" cy="1371600"/>
          </a:xfrm>
          <a:prstGeom prst="rect">
            <a:avLst/>
          </a:prstGeom>
        </p:spPr>
      </p:pic>
      <p:pic>
        <p:nvPicPr>
          <p:cNvPr id="15" name="Picture 14" descr="ECTA Early Childhood Technical Assistance Logo">
            <a:extLst>
              <a:ext uri="{FF2B5EF4-FFF2-40B4-BE49-F238E27FC236}">
                <a16:creationId xmlns:a16="http://schemas.microsoft.com/office/drawing/2014/main" id="{BA706E31-B5C4-1C4D-ADB6-BEF09E639530}"/>
              </a:ext>
            </a:extLst>
          </p:cNvPr>
          <p:cNvPicPr>
            <a:picLocks noChangeAspect="1"/>
          </p:cNvPicPr>
          <p:nvPr/>
        </p:nvPicPr>
        <p:blipFill rotWithShape="1">
          <a:blip r:embed="rId4"/>
          <a:srcRect t="8200"/>
          <a:stretch/>
        </p:blipFill>
        <p:spPr>
          <a:xfrm>
            <a:off x="4401978" y="2119519"/>
            <a:ext cx="1942338" cy="1188720"/>
          </a:xfrm>
          <a:prstGeom prst="rect">
            <a:avLst/>
          </a:prstGeom>
        </p:spPr>
      </p:pic>
      <p:pic>
        <p:nvPicPr>
          <p:cNvPr id="7" name="Picture 6" descr="lDEA Data Center logo">
            <a:extLst>
              <a:ext uri="{FF2B5EF4-FFF2-40B4-BE49-F238E27FC236}">
                <a16:creationId xmlns:a16="http://schemas.microsoft.com/office/drawing/2014/main" id="{E11A4077-DADE-40B9-9463-A03DE273C207}"/>
              </a:ext>
            </a:extLst>
          </p:cNvPr>
          <p:cNvPicPr>
            <a:picLocks noChangeAspect="1"/>
          </p:cNvPicPr>
          <p:nvPr/>
        </p:nvPicPr>
        <p:blipFill>
          <a:blip r:embed="rId5"/>
          <a:stretch>
            <a:fillRect/>
          </a:stretch>
        </p:blipFill>
        <p:spPr>
          <a:xfrm>
            <a:off x="7558373" y="2360455"/>
            <a:ext cx="3423663" cy="640080"/>
          </a:xfrm>
          <a:prstGeom prst="rect">
            <a:avLst/>
          </a:prstGeom>
        </p:spPr>
      </p:pic>
      <p:graphicFrame>
        <p:nvGraphicFramePr>
          <p:cNvPr id="11" name="Table 11">
            <a:extLst>
              <a:ext uri="{FF2B5EF4-FFF2-40B4-BE49-F238E27FC236}">
                <a16:creationId xmlns:a16="http://schemas.microsoft.com/office/drawing/2014/main" id="{000AE545-8978-6A46-856D-A04572005486}"/>
              </a:ext>
            </a:extLst>
          </p:cNvPr>
          <p:cNvGraphicFramePr>
            <a:graphicFrameLocks noGrp="1"/>
          </p:cNvGraphicFramePr>
          <p:nvPr>
            <p:extLst>
              <p:ext uri="{D42A27DB-BD31-4B8C-83A1-F6EECF244321}">
                <p14:modId xmlns:p14="http://schemas.microsoft.com/office/powerpoint/2010/main" val="3273110150"/>
              </p:ext>
            </p:extLst>
          </p:nvPr>
        </p:nvGraphicFramePr>
        <p:xfrm>
          <a:off x="563671" y="3410233"/>
          <a:ext cx="10724815" cy="1066800"/>
        </p:xfrm>
        <a:graphic>
          <a:graphicData uri="http://schemas.openxmlformats.org/drawingml/2006/table">
            <a:tbl>
              <a:tblPr firstRow="1" bandRow="1">
                <a:tableStyleId>{2D5ABB26-0587-4C30-8999-92F81FD0307C}</a:tableStyleId>
              </a:tblPr>
              <a:tblGrid>
                <a:gridCol w="3382028">
                  <a:extLst>
                    <a:ext uri="{9D8B030D-6E8A-4147-A177-3AD203B41FA5}">
                      <a16:colId xmlns:a16="http://schemas.microsoft.com/office/drawing/2014/main" val="3625692359"/>
                    </a:ext>
                  </a:extLst>
                </a:gridCol>
                <a:gridCol w="3081402">
                  <a:extLst>
                    <a:ext uri="{9D8B030D-6E8A-4147-A177-3AD203B41FA5}">
                      <a16:colId xmlns:a16="http://schemas.microsoft.com/office/drawing/2014/main" val="1692853249"/>
                    </a:ext>
                  </a:extLst>
                </a:gridCol>
                <a:gridCol w="4261385">
                  <a:extLst>
                    <a:ext uri="{9D8B030D-6E8A-4147-A177-3AD203B41FA5}">
                      <a16:colId xmlns:a16="http://schemas.microsoft.com/office/drawing/2014/main" val="3403922714"/>
                    </a:ext>
                  </a:extLst>
                </a:gridCol>
              </a:tblGrid>
              <a:tr h="322438">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1800">
                          <a:hlinkClick r:id="rId6" tooltip="DaSy Center website"/>
                        </a:rPr>
                        <a:t>https://dasycenter.org/</a:t>
                      </a:r>
                      <a:endParaRPr lang="en-US" sz="1800"/>
                    </a:p>
                    <a:p>
                      <a:pPr marL="0" marR="0" lvl="0" indent="0" algn="ctr" defTabSz="914400" rtl="0" eaLnBrk="1" fontAlgn="auto" latinLnBrk="0" hangingPunct="1">
                        <a:lnSpc>
                          <a:spcPct val="100000"/>
                        </a:lnSpc>
                        <a:spcBef>
                          <a:spcPts val="600"/>
                        </a:spcBef>
                        <a:spcAft>
                          <a:spcPts val="600"/>
                        </a:spcAft>
                        <a:buClrTx/>
                        <a:buSzTx/>
                        <a:buFontTx/>
                        <a:buNone/>
                        <a:tabLst/>
                        <a:defRPr/>
                      </a:pPr>
                      <a:r>
                        <a:rPr lang="en-US" sz="1800"/>
                        <a:t>Follow DaSy on Twitter: </a:t>
                      </a:r>
                      <a:r>
                        <a:rPr lang="en-US" sz="1800" u="sng">
                          <a:hlinkClick r:id="rId7" tooltip="DaSy Center Twitter feed"/>
                        </a:rPr>
                        <a:t>@DaSyCenter</a:t>
                      </a:r>
                      <a:endParaRPr lang="en-US" sz="1800" u="sng"/>
                    </a:p>
                  </a:txBody>
                  <a:tcPr anchor="ct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1800">
                          <a:hlinkClick r:id="rId8"/>
                        </a:rPr>
                        <a:t>ectacenter.org</a:t>
                      </a:r>
                      <a:endParaRPr lang="en-US" sz="1800"/>
                    </a:p>
                    <a:p>
                      <a:pPr marL="0" marR="0" lvl="0" indent="0" algn="ctr" defTabSz="914400" rtl="0" eaLnBrk="1" fontAlgn="auto" latinLnBrk="0" hangingPunct="1">
                        <a:lnSpc>
                          <a:spcPct val="100000"/>
                        </a:lnSpc>
                        <a:spcBef>
                          <a:spcPts val="600"/>
                        </a:spcBef>
                        <a:spcAft>
                          <a:spcPts val="600"/>
                        </a:spcAft>
                        <a:buClrTx/>
                        <a:buSzTx/>
                        <a:buFontTx/>
                        <a:buNone/>
                        <a:tabLst/>
                        <a:defRPr/>
                      </a:pPr>
                      <a:r>
                        <a:rPr lang="en-US" sz="1800"/>
                        <a:t>Follow ECTA on Twitter: </a:t>
                      </a:r>
                      <a:r>
                        <a:rPr lang="en-US" sz="1800" u="sng">
                          <a:hlinkClick r:id="rId9" tooltip="ECTA Center Twitter feed"/>
                        </a:rPr>
                        <a:t>@ECTACenter</a:t>
                      </a:r>
                      <a:endParaRPr lang="en-US" sz="1800"/>
                    </a:p>
                  </a:txBody>
                  <a:tcPr anchor="ct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800">
                          <a:hlinkClick r:id="rId10"/>
                        </a:rPr>
                        <a:t>https://ideadata.org/</a:t>
                      </a:r>
                      <a:endParaRPr lang="en-US" sz="1800"/>
                    </a:p>
                    <a:p>
                      <a:pPr marL="0" marR="0" lvl="0" indent="0" algn="ctr" defTabSz="914400" rtl="0" eaLnBrk="1" fontAlgn="auto" latinLnBrk="0" hangingPunct="1">
                        <a:lnSpc>
                          <a:spcPct val="100000"/>
                        </a:lnSpc>
                        <a:spcBef>
                          <a:spcPts val="600"/>
                        </a:spcBef>
                        <a:spcAft>
                          <a:spcPts val="0"/>
                        </a:spcAft>
                        <a:buClrTx/>
                        <a:buSzTx/>
                        <a:buFontTx/>
                        <a:buNone/>
                        <a:tabLst/>
                        <a:defRPr/>
                      </a:pPr>
                      <a:r>
                        <a:rPr lang="en-US" sz="1800"/>
                        <a:t>Follow IDC on Twitter: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hlinkClick r:id="rId11"/>
                        </a:rPr>
                        <a:t>@IDEAdatacenter</a:t>
                      </a:r>
                      <a:endParaRPr lang="en-US" sz="1800"/>
                    </a:p>
                  </a:txBody>
                  <a:tcPr/>
                </a:tc>
                <a:extLst>
                  <a:ext uri="{0D108BD9-81ED-4DB2-BD59-A6C34878D82A}">
                    <a16:rowId xmlns:a16="http://schemas.microsoft.com/office/drawing/2014/main" val="1945109452"/>
                  </a:ext>
                </a:extLst>
              </a:tr>
            </a:tbl>
          </a:graphicData>
        </a:graphic>
      </p:graphicFrame>
      <p:pic>
        <p:nvPicPr>
          <p:cNvPr id="6" name="Picture 5" descr="IDEAs that Work. U.S. Office of Special Education Programs">
            <a:extLst>
              <a:ext uri="{FF2B5EF4-FFF2-40B4-BE49-F238E27FC236}">
                <a16:creationId xmlns:a16="http://schemas.microsoft.com/office/drawing/2014/main" id="{01161BB5-FB79-054C-A51F-7B821A3752A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6094" y="5372114"/>
            <a:ext cx="1351142" cy="1126962"/>
          </a:xfrm>
          <a:prstGeom prst="rect">
            <a:avLst/>
          </a:prstGeom>
        </p:spPr>
      </p:pic>
      <p:sp>
        <p:nvSpPr>
          <p:cNvPr id="2" name="TextBox 1">
            <a:extLst>
              <a:ext uri="{FF2B5EF4-FFF2-40B4-BE49-F238E27FC236}">
                <a16:creationId xmlns:a16="http://schemas.microsoft.com/office/drawing/2014/main" id="{C45405B9-5B15-C87D-5D57-DF9D956FAD4D}"/>
              </a:ext>
            </a:extLst>
          </p:cNvPr>
          <p:cNvSpPr txBox="1"/>
          <p:nvPr/>
        </p:nvSpPr>
        <p:spPr>
          <a:xfrm>
            <a:off x="2018270" y="5583789"/>
            <a:ext cx="9899401" cy="738664"/>
          </a:xfrm>
          <a:prstGeom prst="rect">
            <a:avLst/>
          </a:prstGeom>
          <a:noFill/>
        </p:spPr>
        <p:txBody>
          <a:bodyPr wrap="square" rtlCol="0">
            <a:spAutoFit/>
          </a:bodyPr>
          <a:lstStyle/>
          <a:p>
            <a:pPr lvl="0"/>
            <a:r>
              <a:rPr lang="en-US" sz="1400">
                <a:solidFill>
                  <a:srgbClr val="154578"/>
                </a:solidFill>
              </a:rPr>
              <a:t>The contents of this presentation were developed under grants from the U.S. Department of Education, #H373Z190002 and #H326P170001. However, those contents do not necessarily represent the policy of the U.S. Department of Education, and you should not assume endorsement by the Federal Government. Project Officers: Meredith Miceli, Amy Bae, and Julia Martin Eile. </a:t>
            </a:r>
          </a:p>
        </p:txBody>
      </p:sp>
    </p:spTree>
    <p:extLst>
      <p:ext uri="{BB962C8B-B14F-4D97-AF65-F5344CB8AC3E}">
        <p14:creationId xmlns:p14="http://schemas.microsoft.com/office/powerpoint/2010/main" val="4042753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349F0-61DB-95A1-D97F-B960C39125E1}"/>
              </a:ext>
            </a:extLst>
          </p:cNvPr>
          <p:cNvSpPr>
            <a:spLocks noGrp="1"/>
          </p:cNvSpPr>
          <p:nvPr>
            <p:ph type="title"/>
          </p:nvPr>
        </p:nvSpPr>
        <p:spPr/>
        <p:txBody>
          <a:bodyPr/>
          <a:lstStyle/>
          <a:p>
            <a:r>
              <a:rPr lang="en-US"/>
              <a:t>Introductions &amp; Polls</a:t>
            </a:r>
          </a:p>
        </p:txBody>
      </p:sp>
      <p:sp>
        <p:nvSpPr>
          <p:cNvPr id="5" name="Rectangle 4" descr="Christina MacDonald">
            <a:extLst>
              <a:ext uri="{FF2B5EF4-FFF2-40B4-BE49-F238E27FC236}">
                <a16:creationId xmlns:a16="http://schemas.microsoft.com/office/drawing/2014/main" id="{E277B77E-534A-F8CD-763B-46B71907F365}"/>
              </a:ext>
            </a:extLst>
          </p:cNvPr>
          <p:cNvSpPr/>
          <p:nvPr/>
        </p:nvSpPr>
        <p:spPr>
          <a:xfrm>
            <a:off x="838200" y="2052735"/>
            <a:ext cx="1770246" cy="2139820"/>
          </a:xfrm>
          <a:prstGeom prst="rect">
            <a:avLst/>
          </a:prstGeom>
          <a:blipFill>
            <a:blip r:embed="rId3">
              <a:extLst>
                <a:ext uri="{28A0092B-C50C-407E-A947-70E740481C1C}">
                  <a14:useLocalDpi xmlns:a14="http://schemas.microsoft.com/office/drawing/2010/main" val="0"/>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81D1047-F72F-FD79-C831-D72EB0AC3CFF}"/>
              </a:ext>
            </a:extLst>
          </p:cNvPr>
          <p:cNvSpPr>
            <a:spLocks noGrp="1"/>
          </p:cNvSpPr>
          <p:nvPr>
            <p:ph sz="half" idx="1"/>
          </p:nvPr>
        </p:nvSpPr>
        <p:spPr>
          <a:xfrm>
            <a:off x="52250" y="4291232"/>
            <a:ext cx="2828109" cy="1256620"/>
          </a:xfrm>
        </p:spPr>
        <p:txBody>
          <a:bodyPr>
            <a:normAutofit/>
          </a:bodyPr>
          <a:lstStyle/>
          <a:p>
            <a:pPr marL="457200" lvl="1" indent="0" algn="ctr">
              <a:buNone/>
            </a:pPr>
            <a:r>
              <a:rPr lang="en-US" sz="1800"/>
              <a:t>Christina Macdonald</a:t>
            </a:r>
          </a:p>
          <a:p>
            <a:pPr marL="457200" lvl="1" indent="0" algn="ctr">
              <a:buNone/>
            </a:pPr>
            <a:r>
              <a:rPr lang="en-US" sz="1800"/>
              <a:t>WESTAT</a:t>
            </a:r>
          </a:p>
          <a:p>
            <a:pPr algn="ctr"/>
            <a:endParaRPr lang="en-US" sz="1800"/>
          </a:p>
        </p:txBody>
      </p:sp>
      <p:sp>
        <p:nvSpPr>
          <p:cNvPr id="6" name="Rectangle 5" descr="Ginger Elliot Teague">
            <a:extLst>
              <a:ext uri="{FF2B5EF4-FFF2-40B4-BE49-F238E27FC236}">
                <a16:creationId xmlns:a16="http://schemas.microsoft.com/office/drawing/2014/main" id="{309C9518-658A-DC18-C440-00B381AD054F}"/>
              </a:ext>
            </a:extLst>
          </p:cNvPr>
          <p:cNvSpPr/>
          <p:nvPr/>
        </p:nvSpPr>
        <p:spPr>
          <a:xfrm>
            <a:off x="3449216" y="2052735"/>
            <a:ext cx="1954763" cy="2139820"/>
          </a:xfrm>
          <a:prstGeom prst="rect">
            <a:avLst/>
          </a:prstGeom>
          <a:blipFill>
            <a:blip r:embed="rId4"/>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84654FFD-75A3-A1C6-3C38-D13F2C57BBFB}"/>
              </a:ext>
            </a:extLst>
          </p:cNvPr>
          <p:cNvSpPr txBox="1">
            <a:spLocks/>
          </p:cNvSpPr>
          <p:nvPr/>
        </p:nvSpPr>
        <p:spPr>
          <a:xfrm>
            <a:off x="2775857" y="4291232"/>
            <a:ext cx="2762795" cy="12566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154578"/>
              </a:buClr>
              <a:buFont typeface="System Font Regular"/>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154578"/>
              </a:buClr>
              <a:buFont typeface="Courier New" panose="02070309020205020404" pitchFamily="49" charset="0"/>
              <a:buChar char="o"/>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154578"/>
              </a:buClr>
              <a:buFont typeface="Wingdings"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Font typeface="System Font Regular"/>
              <a:buNone/>
            </a:pPr>
            <a:r>
              <a:rPr lang="en-US" sz="1800"/>
              <a:t>Ginger Elliott Teague</a:t>
            </a:r>
          </a:p>
          <a:p>
            <a:pPr marL="457200" lvl="1" indent="0" algn="ctr">
              <a:buFont typeface="System Font Regular"/>
              <a:buNone/>
            </a:pPr>
            <a:r>
              <a:rPr lang="en-US" sz="1800"/>
              <a:t>SRI</a:t>
            </a:r>
          </a:p>
          <a:p>
            <a:pPr algn="ctr"/>
            <a:endParaRPr lang="en-US" sz="1800"/>
          </a:p>
        </p:txBody>
      </p:sp>
      <p:sp>
        <p:nvSpPr>
          <p:cNvPr id="4" name="Content Placeholder 3">
            <a:extLst>
              <a:ext uri="{FF2B5EF4-FFF2-40B4-BE49-F238E27FC236}">
                <a16:creationId xmlns:a16="http://schemas.microsoft.com/office/drawing/2014/main" id="{9EFAA167-2C89-B702-6EED-7852B59348A8}"/>
              </a:ext>
            </a:extLst>
          </p:cNvPr>
          <p:cNvSpPr>
            <a:spLocks noGrp="1"/>
          </p:cNvSpPr>
          <p:nvPr>
            <p:ph sz="half" idx="2"/>
          </p:nvPr>
        </p:nvSpPr>
        <p:spPr>
          <a:xfrm>
            <a:off x="6172200" y="1825625"/>
            <a:ext cx="5806440" cy="4351338"/>
          </a:xfrm>
        </p:spPr>
        <p:txBody>
          <a:bodyPr>
            <a:normAutofit/>
          </a:bodyPr>
          <a:lstStyle/>
          <a:p>
            <a:r>
              <a:rPr lang="en-US"/>
              <a:t>Please change your name to include your role and group (619, data, TA, other)</a:t>
            </a:r>
          </a:p>
          <a:p>
            <a:r>
              <a:rPr lang="en-US"/>
              <a:t>Polls</a:t>
            </a:r>
          </a:p>
          <a:p>
            <a:pPr lvl="1"/>
            <a:r>
              <a:rPr lang="en-US"/>
              <a:t>Have you:</a:t>
            </a:r>
          </a:p>
          <a:p>
            <a:pPr lvl="2"/>
            <a:r>
              <a:rPr lang="en-US"/>
              <a:t>participated in previous sessions?	</a:t>
            </a:r>
          </a:p>
          <a:p>
            <a:pPr lvl="2"/>
            <a:r>
              <a:rPr lang="en-US"/>
              <a:t>identified a critical question?</a:t>
            </a:r>
          </a:p>
          <a:p>
            <a:pPr lvl="2"/>
            <a:r>
              <a:rPr lang="en-US"/>
              <a:t>begun pulling data together to analyze?</a:t>
            </a:r>
          </a:p>
        </p:txBody>
      </p:sp>
    </p:spTree>
    <p:extLst>
      <p:ext uri="{BB962C8B-B14F-4D97-AF65-F5344CB8AC3E}">
        <p14:creationId xmlns:p14="http://schemas.microsoft.com/office/powerpoint/2010/main" val="2903148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6B28B-7947-DA8A-5688-9EF3164D17E3}"/>
              </a:ext>
            </a:extLst>
          </p:cNvPr>
          <p:cNvSpPr>
            <a:spLocks noGrp="1"/>
          </p:cNvSpPr>
          <p:nvPr>
            <p:ph type="ctrTitle"/>
          </p:nvPr>
        </p:nvSpPr>
        <p:spPr/>
        <p:txBody>
          <a:bodyPr/>
          <a:lstStyle/>
          <a:p>
            <a:r>
              <a:rPr lang="en-US"/>
              <a:t>Session 2: Recap	</a:t>
            </a:r>
          </a:p>
        </p:txBody>
      </p:sp>
      <p:sp>
        <p:nvSpPr>
          <p:cNvPr id="4" name="Subtitle 3">
            <a:extLst>
              <a:ext uri="{FF2B5EF4-FFF2-40B4-BE49-F238E27FC236}">
                <a16:creationId xmlns:a16="http://schemas.microsoft.com/office/drawing/2014/main" id="{3FE7B24B-A631-1BAD-6665-B4578466FE48}"/>
              </a:ext>
            </a:extLst>
          </p:cNvPr>
          <p:cNvSpPr>
            <a:spLocks noGrp="1"/>
          </p:cNvSpPr>
          <p:nvPr>
            <p:ph type="subTitle" idx="1"/>
          </p:nvPr>
        </p:nvSpPr>
        <p:spPr/>
        <p:txBody>
          <a:bodyPr/>
          <a:lstStyle/>
          <a:p>
            <a:r>
              <a:rPr lang="en-US"/>
              <a:t>Equity in the Data Life Cycle</a:t>
            </a:r>
          </a:p>
        </p:txBody>
      </p:sp>
      <p:pic>
        <p:nvPicPr>
          <p:cNvPr id="5" name="Picture 4" descr="screenshot of the ECTA website homepage including the events listings">
            <a:extLst>
              <a:ext uri="{FF2B5EF4-FFF2-40B4-BE49-F238E27FC236}">
                <a16:creationId xmlns:a16="http://schemas.microsoft.com/office/drawing/2014/main" id="{92FB047D-6C31-2C53-7426-282FF12A71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2493" y="744132"/>
            <a:ext cx="5073732" cy="3931920"/>
          </a:xfrm>
          <a:prstGeom prst="rect">
            <a:avLst/>
          </a:prstGeom>
          <a:ln w="6350">
            <a:solidFill>
              <a:schemeClr val="tx1"/>
            </a:solidFill>
          </a:ln>
        </p:spPr>
      </p:pic>
      <p:sp>
        <p:nvSpPr>
          <p:cNvPr id="7" name="TextBox 6">
            <a:extLst>
              <a:ext uri="{FF2B5EF4-FFF2-40B4-BE49-F238E27FC236}">
                <a16:creationId xmlns:a16="http://schemas.microsoft.com/office/drawing/2014/main" id="{11028AB0-DEC4-0538-B363-845CA541FE20}"/>
              </a:ext>
            </a:extLst>
          </p:cNvPr>
          <p:cNvSpPr txBox="1"/>
          <p:nvPr/>
        </p:nvSpPr>
        <p:spPr>
          <a:xfrm>
            <a:off x="6256521" y="5004970"/>
            <a:ext cx="6094948" cy="338554"/>
          </a:xfrm>
          <a:prstGeom prst="rect">
            <a:avLst/>
          </a:prstGeom>
          <a:noFill/>
        </p:spPr>
        <p:txBody>
          <a:bodyPr wrap="square">
            <a:spAutoFit/>
          </a:bodyPr>
          <a:lstStyle/>
          <a:p>
            <a:r>
              <a:rPr lang="en-US" sz="1600">
                <a:hlinkClick r:id="rId4"/>
              </a:rPr>
              <a:t>https://ectacenter.org/events/webinars.asp#y2023dataequityseries</a:t>
            </a:r>
            <a:r>
              <a:rPr lang="en-US" sz="1600"/>
              <a:t> </a:t>
            </a:r>
          </a:p>
        </p:txBody>
      </p:sp>
    </p:spTree>
    <p:extLst>
      <p:ext uri="{BB962C8B-B14F-4D97-AF65-F5344CB8AC3E}">
        <p14:creationId xmlns:p14="http://schemas.microsoft.com/office/powerpoint/2010/main" val="3203686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01E6D1-39BE-6C01-A31E-790C0E3CC2FA}"/>
              </a:ext>
            </a:extLst>
          </p:cNvPr>
          <p:cNvSpPr>
            <a:spLocks noGrp="1"/>
          </p:cNvSpPr>
          <p:nvPr>
            <p:ph type="title"/>
          </p:nvPr>
        </p:nvSpPr>
        <p:spPr>
          <a:xfrm>
            <a:off x="839788" y="457200"/>
            <a:ext cx="4335716" cy="1233804"/>
          </a:xfrm>
        </p:spPr>
        <p:txBody>
          <a:bodyPr>
            <a:normAutofit/>
          </a:bodyPr>
          <a:lstStyle/>
          <a:p>
            <a:r>
              <a:rPr lang="en-US" sz="4000"/>
              <a:t>Engage in a Cycle of Inquiry</a:t>
            </a:r>
          </a:p>
        </p:txBody>
      </p:sp>
      <p:sp>
        <p:nvSpPr>
          <p:cNvPr id="12" name="TextBox 11">
            <a:extLst>
              <a:ext uri="{FF2B5EF4-FFF2-40B4-BE49-F238E27FC236}">
                <a16:creationId xmlns:a16="http://schemas.microsoft.com/office/drawing/2014/main" id="{51C28BA7-FCCC-2B4E-1DB7-8583EF5527F8}"/>
              </a:ext>
            </a:extLst>
          </p:cNvPr>
          <p:cNvSpPr txBox="1"/>
          <p:nvPr/>
        </p:nvSpPr>
        <p:spPr>
          <a:xfrm>
            <a:off x="695205" y="1888664"/>
            <a:ext cx="5193531" cy="415498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Inquiry is </a:t>
            </a: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a cyclical process </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that takes time, and it’s important for data teams and communities to work together throughout.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Applying an </a:t>
            </a: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equity-focused approach to inquiry </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prompts data teams to reexamine and assess power dynamics, policies, practices, mental models, and beliefs, that perpetuate systemic barriers and inequalities.</a:t>
            </a:r>
          </a:p>
        </p:txBody>
      </p:sp>
      <p:pic>
        <p:nvPicPr>
          <p:cNvPr id="7" name="Picture 2" descr="Data Life Cycle Circle, with Equity in the middle.">
            <a:extLst>
              <a:ext uri="{FF2B5EF4-FFF2-40B4-BE49-F238E27FC236}">
                <a16:creationId xmlns:a16="http://schemas.microsoft.com/office/drawing/2014/main" id="{D46391AE-37C4-973E-53B7-111C87AF963D}"/>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t="-886" b="-446"/>
          <a:stretch/>
        </p:blipFill>
        <p:spPr bwMode="auto">
          <a:xfrm>
            <a:off x="6096000" y="144129"/>
            <a:ext cx="5649532" cy="57248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AA14F1E-3EE0-D7BD-44F9-3C1DCE235DD3}"/>
              </a:ext>
            </a:extLst>
          </p:cNvPr>
          <p:cNvSpPr txBox="1"/>
          <p:nvPr/>
        </p:nvSpPr>
        <p:spPr>
          <a:xfrm>
            <a:off x="5888736" y="5720482"/>
            <a:ext cx="6102626" cy="523220"/>
          </a:xfrm>
          <a:prstGeom prst="rect">
            <a:avLst/>
          </a:prstGeom>
          <a:noFill/>
        </p:spPr>
        <p:txBody>
          <a:bodyPr wrap="square">
            <a:spAutoFit/>
          </a:bodyPr>
          <a:lstStyle/>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Draft representation of Embedding Equity in the Data Lifecycle. Will be available from dasycenter.org</a:t>
            </a:r>
          </a:p>
        </p:txBody>
      </p:sp>
    </p:spTree>
    <p:extLst>
      <p:ext uri="{BB962C8B-B14F-4D97-AF65-F5344CB8AC3E}">
        <p14:creationId xmlns:p14="http://schemas.microsoft.com/office/powerpoint/2010/main" val="2773650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2E4F-2840-78C1-8C8A-79716D197BC2}"/>
              </a:ext>
            </a:extLst>
          </p:cNvPr>
          <p:cNvSpPr>
            <a:spLocks noGrp="1"/>
          </p:cNvSpPr>
          <p:nvPr>
            <p:ph type="title"/>
          </p:nvPr>
        </p:nvSpPr>
        <p:spPr/>
        <p:txBody>
          <a:bodyPr/>
          <a:lstStyle/>
          <a:p>
            <a:r>
              <a:rPr lang="en-US"/>
              <a:t>Session 2 Main Topics</a:t>
            </a:r>
          </a:p>
        </p:txBody>
      </p:sp>
      <p:sp>
        <p:nvSpPr>
          <p:cNvPr id="3" name="Content Placeholder 2">
            <a:extLst>
              <a:ext uri="{FF2B5EF4-FFF2-40B4-BE49-F238E27FC236}">
                <a16:creationId xmlns:a16="http://schemas.microsoft.com/office/drawing/2014/main" id="{09B800C4-53C5-BC49-A223-0F7B7656160C}"/>
              </a:ext>
            </a:extLst>
          </p:cNvPr>
          <p:cNvSpPr>
            <a:spLocks noGrp="1"/>
          </p:cNvSpPr>
          <p:nvPr>
            <p:ph idx="1"/>
          </p:nvPr>
        </p:nvSpPr>
        <p:spPr/>
        <p:txBody>
          <a:bodyPr/>
          <a:lstStyle/>
          <a:p>
            <a:r>
              <a:rPr lang="en-US"/>
              <a:t>Asking the right questions: select the critical question(s) you want to answer</a:t>
            </a:r>
          </a:p>
          <a:p>
            <a:r>
              <a:rPr lang="en-US"/>
              <a:t>Seeking out the data you need to answer those questions: considering differences versus disparities across categories</a:t>
            </a:r>
          </a:p>
          <a:p>
            <a:r>
              <a:rPr lang="en-US"/>
              <a:t>Centering equity in the review and the analysis</a:t>
            </a:r>
          </a:p>
          <a:p>
            <a:endParaRPr lang="en-US"/>
          </a:p>
          <a:p>
            <a:pPr lvl="1"/>
            <a:endParaRPr lang="en-US"/>
          </a:p>
        </p:txBody>
      </p:sp>
    </p:spTree>
    <p:extLst>
      <p:ext uri="{BB962C8B-B14F-4D97-AF65-F5344CB8AC3E}">
        <p14:creationId xmlns:p14="http://schemas.microsoft.com/office/powerpoint/2010/main" val="2976642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DA4D3C-37E9-28A9-2959-5D49E6B8E2C5}"/>
              </a:ext>
            </a:extLst>
          </p:cNvPr>
          <p:cNvSpPr>
            <a:spLocks noGrp="1"/>
          </p:cNvSpPr>
          <p:nvPr>
            <p:ph type="ctrTitle"/>
          </p:nvPr>
        </p:nvSpPr>
        <p:spPr/>
        <p:txBody>
          <a:bodyPr/>
          <a:lstStyle/>
          <a:p>
            <a:r>
              <a:rPr lang="en-US"/>
              <a:t>Root Cause Analysis</a:t>
            </a:r>
          </a:p>
        </p:txBody>
      </p:sp>
      <p:sp>
        <p:nvSpPr>
          <p:cNvPr id="5" name="Subtitle 4">
            <a:extLst>
              <a:ext uri="{FF2B5EF4-FFF2-40B4-BE49-F238E27FC236}">
                <a16:creationId xmlns:a16="http://schemas.microsoft.com/office/drawing/2014/main" id="{1BE40F4C-E589-6B12-D254-B5164275FCC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20754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ree with extensive roots."/>
          <p:cNvPicPr>
            <a:picLocks noChangeAspect="1"/>
          </p:cNvPicPr>
          <p:nvPr/>
        </p:nvPicPr>
        <p:blipFill rotWithShape="1">
          <a:blip r:embed="rId3">
            <a:extLst>
              <a:ext uri="{28A0092B-C50C-407E-A947-70E740481C1C}">
                <a14:useLocalDpi xmlns:a14="http://schemas.microsoft.com/office/drawing/2010/main" val="0"/>
              </a:ext>
            </a:extLst>
          </a:blip>
          <a:srcRect l="12749" r="10571"/>
          <a:stretch/>
        </p:blipFill>
        <p:spPr>
          <a:xfrm>
            <a:off x="8427308" y="1084269"/>
            <a:ext cx="3764692" cy="4909601"/>
          </a:xfrm>
          <a:prstGeom prst="rect">
            <a:avLst/>
          </a:prstGeom>
        </p:spPr>
      </p:pic>
      <p:sp>
        <p:nvSpPr>
          <p:cNvPr id="2" name="Title 1">
            <a:extLst>
              <a:ext uri="{FF2B5EF4-FFF2-40B4-BE49-F238E27FC236}">
                <a16:creationId xmlns:a16="http://schemas.microsoft.com/office/drawing/2014/main" id="{37F6D87E-033D-4DD0-A402-52B646DF5786}"/>
              </a:ext>
            </a:extLst>
          </p:cNvPr>
          <p:cNvSpPr>
            <a:spLocks noGrp="1"/>
          </p:cNvSpPr>
          <p:nvPr>
            <p:ph type="title"/>
          </p:nvPr>
        </p:nvSpPr>
        <p:spPr/>
        <p:txBody>
          <a:bodyPr/>
          <a:lstStyle/>
          <a:p>
            <a:r>
              <a:rPr lang="en-US"/>
              <a:t>Root Cause Analysis…</a:t>
            </a:r>
          </a:p>
        </p:txBody>
      </p:sp>
      <p:sp>
        <p:nvSpPr>
          <p:cNvPr id="3" name="Content Placeholder 2">
            <a:extLst>
              <a:ext uri="{FF2B5EF4-FFF2-40B4-BE49-F238E27FC236}">
                <a16:creationId xmlns:a16="http://schemas.microsoft.com/office/drawing/2014/main" id="{D1633CC9-01E6-4827-A1C8-999771C4D38F}"/>
              </a:ext>
            </a:extLst>
          </p:cNvPr>
          <p:cNvSpPr>
            <a:spLocks noGrp="1"/>
          </p:cNvSpPr>
          <p:nvPr>
            <p:ph idx="1"/>
          </p:nvPr>
        </p:nvSpPr>
        <p:spPr>
          <a:xfrm>
            <a:off x="838200" y="1825625"/>
            <a:ext cx="7455408" cy="4351338"/>
          </a:xfrm>
        </p:spPr>
        <p:txBody>
          <a:bodyPr/>
          <a:lstStyle/>
          <a:p>
            <a:r>
              <a:rPr lang="en-US">
                <a:solidFill>
                  <a:srgbClr val="000000"/>
                </a:solidFill>
                <a:latin typeface="Tahoma"/>
                <a:ea typeface="Tahoma"/>
                <a:cs typeface="Tahoma"/>
              </a:rPr>
              <a:t>Is a problem-solving method for uncovering the factors that, if addressed appropriately, will prevent the problem from recurring. In order to identify appropriate solutions, it is necessary to identify root causes first. </a:t>
            </a:r>
          </a:p>
          <a:p>
            <a:pPr lvl="1"/>
            <a:r>
              <a:rPr lang="en-US"/>
              <a:t>Encourages reflection on current practices</a:t>
            </a:r>
          </a:p>
          <a:p>
            <a:pPr lvl="1"/>
            <a:r>
              <a:rPr lang="en-US"/>
              <a:t>Helps identify the underlying sources of problems</a:t>
            </a:r>
          </a:p>
          <a:p>
            <a:pPr lvl="1"/>
            <a:r>
              <a:rPr lang="en-US"/>
              <a:t>Can eliminate wasted effort on initiatives that will not solve the actual source of the problem</a:t>
            </a:r>
          </a:p>
          <a:p>
            <a:pPr lvl="1"/>
            <a:r>
              <a:rPr lang="en-US"/>
              <a:t>Provides justification for interventions</a:t>
            </a:r>
          </a:p>
        </p:txBody>
      </p:sp>
    </p:spTree>
    <p:extLst>
      <p:ext uri="{BB962C8B-B14F-4D97-AF65-F5344CB8AC3E}">
        <p14:creationId xmlns:p14="http://schemas.microsoft.com/office/powerpoint/2010/main" val="3830620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3855E-BCF3-63D2-18D1-7CD5E71DBAAE}"/>
              </a:ext>
            </a:extLst>
          </p:cNvPr>
          <p:cNvSpPr>
            <a:spLocks noGrp="1"/>
          </p:cNvSpPr>
          <p:nvPr>
            <p:ph type="title"/>
          </p:nvPr>
        </p:nvSpPr>
        <p:spPr/>
        <p:txBody>
          <a:bodyPr>
            <a:normAutofit/>
          </a:bodyPr>
          <a:lstStyle/>
          <a:p>
            <a:r>
              <a:rPr lang="en-US"/>
              <a:t>Typical Planning Process</a:t>
            </a:r>
          </a:p>
        </p:txBody>
      </p:sp>
      <p:pic>
        <p:nvPicPr>
          <p:cNvPr id="34" name="Content Placeholder 33" descr="&quot;Where are we going? Desired outcome&quot; words inside shapes">
            <a:extLst>
              <a:ext uri="{FF2B5EF4-FFF2-40B4-BE49-F238E27FC236}">
                <a16:creationId xmlns:a16="http://schemas.microsoft.com/office/drawing/2014/main" id="{1C2C1800-73FA-05DD-B7A7-97217FDA4811}"/>
              </a:ext>
            </a:extLst>
          </p:cNvPr>
          <p:cNvPicPr>
            <a:picLocks noGrp="1" noChangeAspect="1"/>
          </p:cNvPicPr>
          <p:nvPr>
            <p:ph sz="half" idx="2"/>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07545" y="3002140"/>
            <a:ext cx="2011403" cy="2926772"/>
          </a:xfrm>
        </p:spPr>
      </p:pic>
      <p:sp>
        <p:nvSpPr>
          <p:cNvPr id="2" name="Slide Number Placeholder 4">
            <a:extLst>
              <a:ext uri="{FF2B5EF4-FFF2-40B4-BE49-F238E27FC236}">
                <a16:creationId xmlns:a16="http://schemas.microsoft.com/office/drawing/2014/main" id="{9349D424-22E0-0663-EA68-2074B9AE90AC}"/>
              </a:ext>
            </a:extLst>
          </p:cNvPr>
          <p:cNvSpPr>
            <a:spLocks noGrp="1"/>
          </p:cNvSpPr>
          <p:nvPr>
            <p:ph type="sldNum" sz="quarter" idx="4294967295"/>
          </p:nvPr>
        </p:nvSpPr>
        <p:spPr>
          <a:xfrm>
            <a:off x="0" y="0"/>
            <a:ext cx="0" cy="0"/>
          </a:xfrm>
          <a:prstGeom prst="rect">
            <a:avLst/>
          </a:prstGeom>
        </p:spPr>
        <p:txBody>
          <a:bodyPr/>
          <a:lstStyle/>
          <a:p>
            <a:fld id="{53A591CA-5CCE-2347-919F-ADE8113BB43B}" type="slidenum">
              <a:rPr lang="en-US" sz="1800" smtClean="0"/>
              <a:pPr/>
              <a:t>9</a:t>
            </a:fld>
            <a:endParaRPr lang="en-US" sz="1800"/>
          </a:p>
        </p:txBody>
      </p:sp>
      <p:pic>
        <p:nvPicPr>
          <p:cNvPr id="32" name="Content Placeholder 31" descr="Look Think Act header">
            <a:extLst>
              <a:ext uri="{FF2B5EF4-FFF2-40B4-BE49-F238E27FC236}">
                <a16:creationId xmlns:a16="http://schemas.microsoft.com/office/drawing/2014/main" id="{DDEE1CE0-B395-7331-02CE-9AC89DB7072A}"/>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838200" y="1765233"/>
            <a:ext cx="10325100" cy="806517"/>
          </a:xfrm>
        </p:spPr>
      </p:pic>
      <p:pic>
        <p:nvPicPr>
          <p:cNvPr id="35" name="Content Placeholder 33" descr="&quot;Where are we now? Initial analysis&quot; words inside shapes">
            <a:extLst>
              <a:ext uri="{FF2B5EF4-FFF2-40B4-BE49-F238E27FC236}">
                <a16:creationId xmlns:a16="http://schemas.microsoft.com/office/drawing/2014/main" id="{2FC949DD-181D-5ACA-CB7A-532E9124DD23}"/>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214391" y="3002140"/>
            <a:ext cx="2378375" cy="2926772"/>
          </a:xfrm>
          <a:prstGeom prst="rect">
            <a:avLst/>
          </a:prstGeom>
        </p:spPr>
      </p:pic>
      <p:pic>
        <p:nvPicPr>
          <p:cNvPr id="36" name="Content Placeholder 33" descr="&quot;How will we get there? Strategy selection, implementation&quot; words inside shapes">
            <a:extLst>
              <a:ext uri="{FF2B5EF4-FFF2-40B4-BE49-F238E27FC236}">
                <a16:creationId xmlns:a16="http://schemas.microsoft.com/office/drawing/2014/main" id="{1EA89D26-4906-A103-D634-419B0C346B07}"/>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6858000" y="2909221"/>
            <a:ext cx="5189355" cy="3019691"/>
          </a:xfrm>
          <a:prstGeom prst="rect">
            <a:avLst/>
          </a:prstGeom>
        </p:spPr>
      </p:pic>
    </p:spTree>
    <p:extLst>
      <p:ext uri="{BB962C8B-B14F-4D97-AF65-F5344CB8AC3E}">
        <p14:creationId xmlns:p14="http://schemas.microsoft.com/office/powerpoint/2010/main" val="33726491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C79C930DDA5D4FA1FA69A61B20D55C" ma:contentTypeVersion="2" ma:contentTypeDescription="Create a new document." ma:contentTypeScope="" ma:versionID="d39207d107950631eb7a899f6b651437">
  <xsd:schema xmlns:xsd="http://www.w3.org/2001/XMLSchema" xmlns:xs="http://www.w3.org/2001/XMLSchema" xmlns:p="http://schemas.microsoft.com/office/2006/metadata/properties" xmlns:ns2="9ca33ac8-904c-4b39-aed0-69a2d89d2c2b" targetNamespace="http://schemas.microsoft.com/office/2006/metadata/properties" ma:root="true" ma:fieldsID="93abf7466346ba871b4b482a952a20b4" ns2:_="">
    <xsd:import namespace="9ca33ac8-904c-4b39-aed0-69a2d89d2c2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a33ac8-904c-4b39-aed0-69a2d89d2c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DED81E2-67A6-426D-B105-E693076F363B}">
  <ds:schemaRefs>
    <ds:schemaRef ds:uri="9ca33ac8-904c-4b39-aed0-69a2d89d2c2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7738D9F-1DD9-477B-B917-6C7CEB8BBE05}">
  <ds:schemaRefs>
    <ds:schemaRef ds:uri="http://schemas.microsoft.com/sharepoint/v3/contenttype/forms"/>
  </ds:schemaRefs>
</ds:datastoreItem>
</file>

<file path=customXml/itemProps3.xml><?xml version="1.0" encoding="utf-8"?>
<ds:datastoreItem xmlns:ds="http://schemas.openxmlformats.org/officeDocument/2006/customXml" ds:itemID="{5F6405A1-F63D-4E76-B9CE-3D98A5609EC5}">
  <ds:schemaRefs>
    <ds:schemaRef ds:uri="http://schemas.microsoft.com/office/infopath/2007/PartnerControls"/>
    <ds:schemaRef ds:uri="http://www.w3.org/XML/1998/namespace"/>
    <ds:schemaRef ds:uri="http://purl.org/dc/terms/"/>
    <ds:schemaRef ds:uri="http://schemas.openxmlformats.org/package/2006/metadata/core-properties"/>
    <ds:schemaRef ds:uri="9ca33ac8-904c-4b39-aed0-69a2d89d2c2b"/>
    <ds:schemaRef ds:uri="http://schemas.microsoft.com/office/2006/documentManagement/types"/>
    <ds:schemaRef ds:uri="http://schemas.microsoft.com/office/2006/metadata/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133</TotalTime>
  <Words>5045</Words>
  <Application>Microsoft Office PowerPoint</Application>
  <PresentationFormat>Widescreen</PresentationFormat>
  <Paragraphs>334</Paragraphs>
  <Slides>29</Slides>
  <Notes>28</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Courier New</vt:lpstr>
      <vt:lpstr>System Font Regular</vt:lpstr>
      <vt:lpstr>System Font Regular,Sans-Serif</vt:lpstr>
      <vt:lpstr>Tahoma</vt:lpstr>
      <vt:lpstr>Wingdings</vt:lpstr>
      <vt:lpstr>1_Office Theme</vt:lpstr>
      <vt:lpstr>Session 3:  Analyzing Data to Improve Equitable Access, Experiences and Outcomes  June 28, 2023</vt:lpstr>
      <vt:lpstr>Purpose &amp; Agenda</vt:lpstr>
      <vt:lpstr>Introductions &amp; Polls</vt:lpstr>
      <vt:lpstr>Session 2: Recap </vt:lpstr>
      <vt:lpstr>Engage in a Cycle of Inquiry</vt:lpstr>
      <vt:lpstr>Session 2 Main Topics</vt:lpstr>
      <vt:lpstr>Root Cause Analysis</vt:lpstr>
      <vt:lpstr>Root Cause Analysis…</vt:lpstr>
      <vt:lpstr>Typical Planning Process</vt:lpstr>
      <vt:lpstr>Example of a Dying Plant</vt:lpstr>
      <vt:lpstr>Embedding a Root Cause Analysis</vt:lpstr>
      <vt:lpstr>Example of Dying Plant’s Solution</vt:lpstr>
      <vt:lpstr>Root Cause Tools</vt:lpstr>
      <vt:lpstr>Root Cause Tools continued</vt:lpstr>
      <vt:lpstr>The “5 Whys” Technique</vt:lpstr>
      <vt:lpstr>Basic Steps: Analyzing Your Data </vt:lpstr>
      <vt:lpstr>Example </vt:lpstr>
      <vt:lpstr>Tips</vt:lpstr>
      <vt:lpstr>High Quality Teaming</vt:lpstr>
      <vt:lpstr>Making Meaning</vt:lpstr>
      <vt:lpstr>Data Meetings</vt:lpstr>
      <vt:lpstr>Facilitating Conversations about Data</vt:lpstr>
      <vt:lpstr>Using Data Meeting Protocols</vt:lpstr>
      <vt:lpstr>IDC Data Meeting Toolkit</vt:lpstr>
      <vt:lpstr>Brainstorming Discussions</vt:lpstr>
      <vt:lpstr>Early Childhood Environments</vt:lpstr>
      <vt:lpstr>Preparing for Session 4:  Continuing the Work and Taking Action</vt:lpstr>
      <vt:lpstr>Reflection Activity</vt:lpstr>
      <vt:lpstr>Thank you for joining us!</vt:lpstr>
    </vt:vector>
  </TitlesOfParts>
  <Company>SRI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Ginger Elliott-Teague</dc:creator>
  <cp:lastModifiedBy>Wagner, Christine D</cp:lastModifiedBy>
  <cp:revision>4</cp:revision>
  <dcterms:created xsi:type="dcterms:W3CDTF">2023-05-30T15:10:17Z</dcterms:created>
  <dcterms:modified xsi:type="dcterms:W3CDTF">2023-07-10T15:50:03Z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0x01010059C79C930DDA5D4FA1FA69A61B20D55C</vt:lpwstr>
  </property>
</Properties>
</file>