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5"/>
  </p:notesMasterIdLst>
  <p:sldIdLst>
    <p:sldId id="257" r:id="rId5"/>
    <p:sldId id="2141411090" r:id="rId6"/>
    <p:sldId id="2141411089" r:id="rId7"/>
    <p:sldId id="2141411087" r:id="rId8"/>
    <p:sldId id="2141411085" r:id="rId9"/>
    <p:sldId id="2141411194" r:id="rId10"/>
    <p:sldId id="2141411167" r:id="rId11"/>
    <p:sldId id="639" r:id="rId12"/>
    <p:sldId id="2141411171" r:id="rId13"/>
    <p:sldId id="2141411172" r:id="rId14"/>
    <p:sldId id="259" r:id="rId15"/>
    <p:sldId id="2141411177" r:id="rId16"/>
    <p:sldId id="2141411138" r:id="rId17"/>
    <p:sldId id="2141411175" r:id="rId18"/>
    <p:sldId id="2141411139" r:id="rId19"/>
    <p:sldId id="2141411191" r:id="rId20"/>
    <p:sldId id="2141411178" r:id="rId21"/>
    <p:sldId id="2141411180" r:id="rId22"/>
    <p:sldId id="2141411185" r:id="rId23"/>
    <p:sldId id="395" r:id="rId24"/>
    <p:sldId id="2141411192" r:id="rId25"/>
    <p:sldId id="2141411182" r:id="rId26"/>
    <p:sldId id="2141411189" r:id="rId27"/>
    <p:sldId id="2141411195" r:id="rId28"/>
    <p:sldId id="2141411143" r:id="rId29"/>
    <p:sldId id="2141411173" r:id="rId30"/>
    <p:sldId id="2141411190" r:id="rId31"/>
    <p:sldId id="2141411184" r:id="rId32"/>
    <p:sldId id="2141411095" r:id="rId33"/>
    <p:sldId id="267" r:id="rId34"/>
  </p:sldIdLst>
  <p:sldSz cx="12192000" cy="6858000"/>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6AFC423-2E13-0E4F-12C7-E32E2D3C0E5E}" name="Howard Morrison" initials="HM" userId="S::HMorrison@sriinternational.com::953a7a86-74f4-47f3-8247-678123f7a62f" providerId="AD"/>
  <p188:author id="{D9668355-E264-594F-BD70-A1ED4E500DE9}" name="IDC" initials="IDC" userId="IDC" providerId="None"/>
  <p188:author id="{F3FAC28E-9A14-BBED-1496-04962FB4ACA7}" name="Cavanaugh, Alyson" initials="CA" userId="S::alysonc@ad.unc.edu::1b6602db-1a15-4d4b-a533-7f29c0a41222" providerId="AD"/>
  <p188:author id="{7210D7A3-41CC-3708-DB5F-921DD56528BC}" name="Christina MacDonald" initials="CM" userId="Christina MacDonald" providerId="None"/>
  <p188:author id="{0FEAE2B8-ED60-12A8-3E34-12D83F379E3E}" name="Ginger Elliott-Teague" initials="GET" userId="S::gelliott-teague@sriinternational.com::eefb298b-226e-4acb-8308-892a407d92a2" providerId="AD"/>
  <p188:author id="{ECB016D4-FD53-6F15-9510-4E700E444CFE}" name="Christina MacDonald" initials="CM" userId="S::christinamacdonald_westat.com#ext#@adminliveunc.onmicrosoft.com::a8d48b0f-43a5-47bc-9be1-c3d3543755f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4578"/>
    <a:srgbClr val="17BABD"/>
    <a:srgbClr val="19CED1"/>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62950" autoAdjust="0"/>
  </p:normalViewPr>
  <p:slideViewPr>
    <p:cSldViewPr snapToGrid="0">
      <p:cViewPr varScale="1">
        <p:scale>
          <a:sx n="66" d="100"/>
          <a:sy n="66" d="100"/>
        </p:scale>
        <p:origin x="1434" y="78"/>
      </p:cViewPr>
      <p:guideLst/>
    </p:cSldViewPr>
  </p:slideViewPr>
  <p:outlineViewPr>
    <p:cViewPr>
      <p:scale>
        <a:sx n="33" d="100"/>
        <a:sy n="33" d="100"/>
      </p:scale>
      <p:origin x="0" y="-1041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F4F35C-4282-4B5A-994D-5CBEE14AE13D}" type="datetimeFigureOut">
              <a:rPr lang="en-US" smtClean="0"/>
              <a:t>7/13/2023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021F17-7815-4404-8E8F-793C3CD10BC4}" type="slidenum">
              <a:rPr lang="en-US" smtClean="0"/>
              <a:t>‹#›</a:t>
            </a:fld>
            <a:endParaRPr lang="en-US"/>
          </a:p>
        </p:txBody>
      </p:sp>
    </p:spTree>
    <p:extLst>
      <p:ext uri="{BB962C8B-B14F-4D97-AF65-F5344CB8AC3E}">
        <p14:creationId xmlns:p14="http://schemas.microsoft.com/office/powerpoint/2010/main" val="4009251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ctacenter.org/events/webinars.asp#y2023dataequityserie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Hello Everybody! Welcome to Session 4 of the Series – Continuing the Work and Taking Action </a:t>
            </a:r>
          </a:p>
          <a:p>
            <a:endParaRPr lang="en-US" dirty="0">
              <a:cs typeface="Calibri"/>
            </a:endParaRPr>
          </a:p>
          <a:p>
            <a:r>
              <a:rPr lang="en-US" dirty="0">
                <a:cs typeface="Calibri"/>
              </a:rPr>
              <a:t>We are so glad to be with you today.</a:t>
            </a:r>
          </a:p>
          <a:p>
            <a:endParaRPr lang="en-US" dirty="0">
              <a:cs typeface="Calibri"/>
            </a:endParaRPr>
          </a:p>
          <a:p>
            <a:r>
              <a:rPr lang="en-US" dirty="0">
                <a:cs typeface="Calibri"/>
              </a:rPr>
              <a:t>Our collective work of ensuring equitable access, experiences, and outcomes for children and families in Preschool Special Education and beyond is grounded in relationships. </a:t>
            </a:r>
          </a:p>
          <a:p>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We all have an important role and responsibility in this work, and areas of influence or authority in decision making.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r>
              <a:rPr lang="en-US" dirty="0">
                <a:cs typeface="Calibri"/>
              </a:rPr>
              <a:t>Continuing the work includes developing a shared language. Taking time to build trust in our relationships. Creating space to understand and learn about shared goals and meaning in the data process. </a:t>
            </a:r>
          </a:p>
          <a:p>
            <a:endParaRPr lang="en-US" dirty="0">
              <a:cs typeface="Calibri"/>
            </a:endParaRPr>
          </a:p>
          <a:p>
            <a:r>
              <a:rPr lang="en-US" dirty="0">
                <a:cs typeface="Calibri"/>
              </a:rPr>
              <a:t>As we spend this hour together there will be space to listen and learn, to pause and reflect, and to brainstorm together – all important actions in our equity journey. </a:t>
            </a:r>
          </a:p>
          <a:p>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B364C-0AA7-A049-8A25-F17CB8BF05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46084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 note in speaking around power differential … authority creates a brave space to listen and understand … </a:t>
            </a:r>
          </a:p>
          <a:p>
            <a:r>
              <a:rPr lang="en-US" dirty="0">
                <a:ea typeface="Calibri"/>
                <a:cs typeface="Calibri"/>
              </a:rPr>
              <a:t>That each individual understands how they contribute, what is being discussed, how they can offer feedback </a:t>
            </a:r>
          </a:p>
          <a:p>
            <a:r>
              <a:rPr lang="en-US" dirty="0" err="1">
                <a:ea typeface="Calibri"/>
                <a:cs typeface="Calibri"/>
              </a:rPr>
              <a:t>Annonymous</a:t>
            </a:r>
            <a:r>
              <a:rPr lang="en-US" dirty="0">
                <a:ea typeface="Calibri"/>
                <a:cs typeface="Calibri"/>
              </a:rPr>
              <a:t> ways of submitting information or group process </a:t>
            </a:r>
          </a:p>
        </p:txBody>
      </p:sp>
      <p:sp>
        <p:nvSpPr>
          <p:cNvPr id="4" name="Slide Number Placeholder 3"/>
          <p:cNvSpPr>
            <a:spLocks noGrp="1"/>
          </p:cNvSpPr>
          <p:nvPr>
            <p:ph type="sldNum" sz="quarter" idx="5"/>
          </p:nvPr>
        </p:nvSpPr>
        <p:spPr/>
        <p:txBody>
          <a:bodyPr/>
          <a:lstStyle/>
          <a:p>
            <a:fld id="{CA021F17-7815-4404-8E8F-793C3CD10BC4}" type="slidenum">
              <a:rPr lang="en-US" smtClean="0"/>
              <a:t>10</a:t>
            </a:fld>
            <a:endParaRPr lang="en-US"/>
          </a:p>
        </p:txBody>
      </p:sp>
    </p:spTree>
    <p:extLst>
      <p:ext uri="{BB962C8B-B14F-4D97-AF65-F5344CB8AC3E}">
        <p14:creationId xmlns:p14="http://schemas.microsoft.com/office/powerpoint/2010/main" val="29158899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curiosity is what sparks a root cause process. Root cause is a process for understanding at its ROOT, why something is occurring. When you understand the factors that are causing or leading to a result, you are better able to identify the strategies that will lead to the outcomes you want. I know we are talking  about finding and addressing issues of inequity in this conversation, but I want to mention that root cause isn’t simply to get to the root of a problem. It can be used to explore what is going on with any data set you are looking at., whether the data appears concerning or it suggests something exciting that you may want to replicate or scale across settings. Root cause analysis can help you get to the root of any type of data that you want to look at.</a:t>
            </a:r>
          </a:p>
          <a:p>
            <a:endParaRPr lang="en-US" dirty="0"/>
          </a:p>
          <a:p>
            <a:r>
              <a:rPr lang="en-US" dirty="0"/>
              <a:t>Once you get to the causes that lead to the observed data, then you can make a determination of whether or not there is an issue of equity. </a:t>
            </a:r>
          </a:p>
          <a:p>
            <a:pPr lvl="1"/>
            <a:r>
              <a:rPr lang="en-US" i="1" dirty="0"/>
              <a:t>For example, a colleague of mine was examining state data and noticed that a particular LEA had substantially higher rates of students identified with Other Health Impairments than other LEAs across the state. She could have assumed inequity, but she went through a root cause process to look at what was underlying the data. She discovered that the LEA was situated near a prominent hospital with a strong children’s medical unit. Families of children with OHI had relocated to this area, and consequently this LEA, in order to be closer to high quality medical services for their children. So what she had was a difference, yes, but not disparity. If she had looked at the original data and assumed inequity, she would have invested a lot of resources into addressing a problem that didn’t exist. </a:t>
            </a:r>
            <a:endParaRPr lang="en-US" dirty="0">
              <a:cs typeface="Calibri" panose="020F0502020204030204"/>
            </a:endParaRPr>
          </a:p>
          <a:p>
            <a:pPr lvl="1"/>
            <a:r>
              <a:rPr lang="en-US" i="1" dirty="0"/>
              <a:t>The opposite is also true. You don’t want to presume inequity, but neither do you want to presume equity. If you see an LEA with 100% inclusion, that’s awesome, right? We want children in the classroom with their typically developing peers, but it’s not about location. Children also need to have services they need to succeed in those environments. So when I look at this data, I wonder: ”Are children provided equitable access to the curriculum?”</a:t>
            </a:r>
            <a:endParaRPr 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3943EA2-5D37-47E1-89E4-80698FB7255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0460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021F17-7815-4404-8E8F-793C3CD10BC4}" type="slidenum">
              <a:rPr lang="en-US" smtClean="0"/>
              <a:t>12</a:t>
            </a:fld>
            <a:endParaRPr lang="en-US"/>
          </a:p>
        </p:txBody>
      </p:sp>
    </p:spTree>
    <p:extLst>
      <p:ext uri="{BB962C8B-B14F-4D97-AF65-F5344CB8AC3E}">
        <p14:creationId xmlns:p14="http://schemas.microsoft.com/office/powerpoint/2010/main" val="3309357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effective use of Part C and Part B 619 data is fundamental to the achievement of positive outcomes for children with disabilities and families.</a:t>
            </a:r>
          </a:p>
        </p:txBody>
      </p:sp>
      <p:sp>
        <p:nvSpPr>
          <p:cNvPr id="4" name="Slide Number Placeholder 3"/>
          <p:cNvSpPr>
            <a:spLocks noGrp="1"/>
          </p:cNvSpPr>
          <p:nvPr>
            <p:ph type="sldNum" sz="quarter" idx="5"/>
          </p:nvPr>
        </p:nvSpPr>
        <p:spPr/>
        <p:txBody>
          <a:bodyPr/>
          <a:lstStyle/>
          <a:p>
            <a:fld id="{CA021F17-7815-4404-8E8F-793C3CD10BC4}" type="slidenum">
              <a:rPr lang="en-US" smtClean="0"/>
              <a:t>13</a:t>
            </a:fld>
            <a:endParaRPr lang="en-US"/>
          </a:p>
        </p:txBody>
      </p:sp>
    </p:spTree>
    <p:extLst>
      <p:ext uri="{BB962C8B-B14F-4D97-AF65-F5344CB8AC3E}">
        <p14:creationId xmlns:p14="http://schemas.microsoft.com/office/powerpoint/2010/main" val="1779363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by talking about how you are using your data. This may be to improve programs and services at the state, regional, local, and program level </a:t>
            </a:r>
          </a:p>
          <a:p>
            <a:endParaRPr lang="en-US" dirty="0"/>
          </a:p>
        </p:txBody>
      </p:sp>
      <p:sp>
        <p:nvSpPr>
          <p:cNvPr id="4" name="Slide Number Placeholder 3"/>
          <p:cNvSpPr>
            <a:spLocks noGrp="1"/>
          </p:cNvSpPr>
          <p:nvPr>
            <p:ph type="sldNum" sz="quarter" idx="5"/>
          </p:nvPr>
        </p:nvSpPr>
        <p:spPr/>
        <p:txBody>
          <a:bodyPr/>
          <a:lstStyle/>
          <a:p>
            <a:fld id="{CA021F17-7815-4404-8E8F-793C3CD10BC4}" type="slidenum">
              <a:rPr lang="en-US" smtClean="0"/>
              <a:t>14</a:t>
            </a:fld>
            <a:endParaRPr lang="en-US"/>
          </a:p>
        </p:txBody>
      </p:sp>
    </p:spTree>
    <p:extLst>
      <p:ext uri="{BB962C8B-B14F-4D97-AF65-F5344CB8AC3E}">
        <p14:creationId xmlns:p14="http://schemas.microsoft.com/office/powerpoint/2010/main" val="3025010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021F17-7815-4404-8E8F-793C3CD10BC4}" type="slidenum">
              <a:rPr lang="en-US" smtClean="0"/>
              <a:t>15</a:t>
            </a:fld>
            <a:endParaRPr lang="en-US"/>
          </a:p>
        </p:txBody>
      </p:sp>
    </p:spTree>
    <p:extLst>
      <p:ext uri="{BB962C8B-B14F-4D97-AF65-F5344CB8AC3E}">
        <p14:creationId xmlns:p14="http://schemas.microsoft.com/office/powerpoint/2010/main" val="3361086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 this goes beyond data use. How are you taking action that impacts the state, regional, or local level.</a:t>
            </a:r>
          </a:p>
          <a:p>
            <a:endParaRPr lang="en-US" dirty="0"/>
          </a:p>
          <a:p>
            <a:endParaRPr lang="en-US" dirty="0"/>
          </a:p>
        </p:txBody>
      </p:sp>
      <p:sp>
        <p:nvSpPr>
          <p:cNvPr id="4" name="Slide Number Placeholder 3"/>
          <p:cNvSpPr>
            <a:spLocks noGrp="1"/>
          </p:cNvSpPr>
          <p:nvPr>
            <p:ph type="sldNum" sz="quarter" idx="5"/>
          </p:nvPr>
        </p:nvSpPr>
        <p:spPr/>
        <p:txBody>
          <a:bodyPr/>
          <a:lstStyle/>
          <a:p>
            <a:fld id="{CA021F17-7815-4404-8E8F-793C3CD10BC4}" type="slidenum">
              <a:rPr lang="en-US" smtClean="0"/>
              <a:t>16</a:t>
            </a:fld>
            <a:endParaRPr lang="en-US"/>
          </a:p>
        </p:txBody>
      </p:sp>
    </p:spTree>
    <p:extLst>
      <p:ext uri="{BB962C8B-B14F-4D97-AF65-F5344CB8AC3E}">
        <p14:creationId xmlns:p14="http://schemas.microsoft.com/office/powerpoint/2010/main" val="227094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have developed some approaches to taking action within your organization, however, the </a:t>
            </a:r>
            <a:r>
              <a:rPr lang="en-US" dirty="0" err="1"/>
              <a:t>DaSy</a:t>
            </a:r>
            <a:r>
              <a:rPr lang="en-US" dirty="0"/>
              <a:t> center has created a simple process called Look! Think! Act!. </a:t>
            </a:r>
            <a:endParaRPr lang="en-US" dirty="0">
              <a:cs typeface="Calibri"/>
            </a:endParaRPr>
          </a:p>
          <a:p>
            <a:r>
              <a:rPr lang="en-US" dirty="0"/>
              <a:t>Share link, https://www.dasylearning.org/learn/article/look-think-act </a:t>
            </a:r>
            <a:endParaRPr lang="en-US" dirty="0">
              <a:cs typeface="Calibri"/>
            </a:endParaRPr>
          </a:p>
          <a:p>
            <a:r>
              <a:rPr lang="en-US" dirty="0"/>
              <a:t>Look! Think! Act! (LTA) was developed by a </a:t>
            </a:r>
            <a:r>
              <a:rPr lang="en-US" dirty="0" err="1"/>
              <a:t>DaSy</a:t>
            </a:r>
            <a:r>
              <a:rPr lang="en-US" dirty="0"/>
              <a:t> team to promote using data for program improvement.</a:t>
            </a:r>
            <a:endParaRPr lang="en-US" dirty="0">
              <a:cs typeface="Calibri"/>
            </a:endParaRPr>
          </a:p>
          <a:p>
            <a:r>
              <a:rPr lang="en-US" dirty="0"/>
              <a:t>Goals of LTA:</a:t>
            </a:r>
            <a:endParaRPr lang="en-US" dirty="0">
              <a:cs typeface="Calibri"/>
            </a:endParaRPr>
          </a:p>
          <a:p>
            <a:pPr marL="628650" lvl="1" indent="-171450">
              <a:buFont typeface="Arial" panose="020B0604020202020204" pitchFamily="34" charset="0"/>
              <a:buChar char="•"/>
            </a:pPr>
            <a:r>
              <a:rPr lang="en-US" dirty="0"/>
              <a:t>Support data use/data culture among state teams</a:t>
            </a:r>
            <a:endParaRPr lang="en-US" dirty="0">
              <a:cs typeface="Calibri"/>
            </a:endParaRPr>
          </a:p>
          <a:p>
            <a:pPr marL="628650" lvl="1" indent="-171450">
              <a:buFont typeface="Arial" panose="020B0604020202020204" pitchFamily="34" charset="0"/>
              <a:buChar char="•"/>
            </a:pPr>
            <a:r>
              <a:rPr lang="en-US" dirty="0"/>
              <a:t>Provide a resource that can be used by state teams to build local capacity to use data</a:t>
            </a:r>
            <a:endParaRPr lang="en-US" dirty="0">
              <a:cs typeface="Calibri"/>
            </a:endParaRPr>
          </a:p>
          <a:p>
            <a:pPr marL="628650" lvl="1" indent="-171450">
              <a:buFont typeface="Arial" panose="020B0604020202020204" pitchFamily="34" charset="0"/>
              <a:buChar char="•"/>
            </a:pPr>
            <a:r>
              <a:rPr lang="en-US" dirty="0"/>
              <a:t>Spotlight existing resources within a context of use</a:t>
            </a:r>
            <a:endParaRPr lang="en-US" dirty="0">
              <a:cs typeface="Calibri"/>
            </a:endParaRPr>
          </a:p>
          <a:p>
            <a:endParaRPr lang="en-US" dirty="0">
              <a:cs typeface="Calibri"/>
            </a:endParaRPr>
          </a:p>
          <a:p>
            <a:r>
              <a:rPr lang="en-US" dirty="0">
                <a:cs typeface="Calibri"/>
              </a:rPr>
              <a:t>The module can be used in a group setting or as self-paced learning by individuals</a:t>
            </a:r>
            <a:endParaRPr lang="en-US" dirty="0"/>
          </a:p>
          <a:p>
            <a:endParaRPr lang="en-US" dirty="0"/>
          </a:p>
        </p:txBody>
      </p:sp>
      <p:sp>
        <p:nvSpPr>
          <p:cNvPr id="4" name="Slide Number Placeholder 3"/>
          <p:cNvSpPr>
            <a:spLocks noGrp="1"/>
          </p:cNvSpPr>
          <p:nvPr>
            <p:ph type="sldNum" sz="quarter" idx="5"/>
          </p:nvPr>
        </p:nvSpPr>
        <p:spPr/>
        <p:txBody>
          <a:bodyPr/>
          <a:lstStyle/>
          <a:p>
            <a:fld id="{CA021F17-7815-4404-8E8F-793C3CD10BC4}" type="slidenum">
              <a:rPr lang="en-US" smtClean="0"/>
              <a:t>17</a:t>
            </a:fld>
            <a:endParaRPr lang="en-US"/>
          </a:p>
        </p:txBody>
      </p:sp>
    </p:spTree>
    <p:extLst>
      <p:ext uri="{BB962C8B-B14F-4D97-AF65-F5344CB8AC3E}">
        <p14:creationId xmlns:p14="http://schemas.microsoft.com/office/powerpoint/2010/main" val="14522353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implementing LTA, creating </a:t>
            </a:r>
            <a:r>
              <a:rPr lang="en-US" sz="3200" dirty="0"/>
              <a:t>essential conditions and a supportive environment for using data for program improvement is critical. Some examples are:</a:t>
            </a:r>
            <a:endParaRPr lang="en-US" sz="3200" dirty="0">
              <a:cs typeface="Calibri"/>
            </a:endParaRPr>
          </a:p>
          <a:p>
            <a:pPr marL="457200" indent="-457200">
              <a:buFont typeface="Arial" panose="020B0604020202020204" pitchFamily="34" charset="0"/>
              <a:buChar char="•"/>
            </a:pPr>
            <a:r>
              <a:rPr lang="en-US" dirty="0"/>
              <a:t>a </a:t>
            </a:r>
            <a:r>
              <a:rPr lang="en-US" b="1" dirty="0"/>
              <a:t>culture of data use</a:t>
            </a:r>
            <a:r>
              <a:rPr lang="en-US" dirty="0"/>
              <a:t> where staff and stakeholders across the program value and use data to improve the program</a:t>
            </a:r>
            <a:endParaRPr lang="en-US" dirty="0">
              <a:cs typeface="Calibri"/>
            </a:endParaRPr>
          </a:p>
          <a:p>
            <a:pPr marL="457200" indent="-457200">
              <a:buFont typeface="Arial" panose="020B0604020202020204" pitchFamily="34" charset="0"/>
              <a:buChar char="•"/>
            </a:pPr>
            <a:r>
              <a:rPr lang="en-US" sz="3200" dirty="0"/>
              <a:t>Data leadership - </a:t>
            </a:r>
            <a:r>
              <a:rPr lang="en-US" dirty="0"/>
              <a:t>building one’s own capacity and the capacity of staff and other stakeholders to use data</a:t>
            </a:r>
            <a:endParaRPr lang="en-US" sz="3200" dirty="0"/>
          </a:p>
          <a:p>
            <a:pPr marL="457200" indent="-457200">
              <a:buFont typeface="Arial" panose="020B0604020202020204" pitchFamily="34" charset="0"/>
              <a:buChar char="•"/>
            </a:pPr>
            <a:r>
              <a:rPr lang="en-US" dirty="0"/>
              <a:t>a strong </a:t>
            </a:r>
            <a:r>
              <a:rPr lang="en-US" b="1" dirty="0"/>
              <a:t>data infrastructure</a:t>
            </a:r>
            <a:r>
              <a:rPr lang="en-US" dirty="0"/>
              <a:t> that provides accessible, timely, relevant, and accurate data that program staff and stakeholders can use to make decisions</a:t>
            </a:r>
            <a:endParaRPr lang="en-US" dirty="0">
              <a:cs typeface="Calibri"/>
            </a:endParaRPr>
          </a:p>
          <a:p>
            <a:pPr marL="457200" indent="-457200">
              <a:buFont typeface="Arial" panose="020B0604020202020204" pitchFamily="34" charset="0"/>
              <a:buChar char="•"/>
            </a:pPr>
            <a:r>
              <a:rPr lang="en-US" dirty="0"/>
              <a:t>a team open to addressing </a:t>
            </a:r>
            <a:r>
              <a:rPr lang="en-US" b="1" dirty="0"/>
              <a:t>systems components</a:t>
            </a:r>
            <a:r>
              <a:rPr lang="en-US" dirty="0"/>
              <a:t> so that state and local policies, resources, and structures are in place to support high-quality service delivery at the local level</a:t>
            </a:r>
            <a:endParaRPr lang="en-US" dirty="0">
              <a:cs typeface="Calibri"/>
            </a:endParaRPr>
          </a:p>
          <a:p>
            <a:pPr marL="457200" indent="-457200">
              <a:buFont typeface="Arial" panose="020B0604020202020204" pitchFamily="34" charset="0"/>
              <a:buChar char="•"/>
            </a:pPr>
            <a:r>
              <a:rPr lang="en-US" dirty="0"/>
              <a:t>Engaging families, partners, and communities leads to richer discussions and more informed decision-making </a:t>
            </a:r>
          </a:p>
          <a:p>
            <a:pPr marL="457200" indent="-457200">
              <a:buFont typeface="Arial" panose="020B0604020202020204" pitchFamily="34" charset="0"/>
              <a:buChar char="•"/>
            </a:pPr>
            <a:r>
              <a:rPr lang="en-US" b="1" dirty="0"/>
              <a:t>intentional implementation</a:t>
            </a:r>
            <a:r>
              <a:rPr lang="en-US" dirty="0"/>
              <a:t> that pays attention to building staff competencies to implement change and to the leadership and organizational resources and capabilities that support implementation</a:t>
            </a:r>
            <a:endParaRPr lang="en-US" dirty="0">
              <a:cs typeface="Calibri"/>
            </a:endParaRPr>
          </a:p>
          <a:p>
            <a:pPr lvl="0"/>
            <a:endParaRPr lang="en-US" dirty="0">
              <a:cs typeface="Calibri"/>
            </a:endParaRPr>
          </a:p>
          <a:p>
            <a:r>
              <a:rPr lang="en-US" dirty="0" err="1"/>
              <a:t>DaSy</a:t>
            </a:r>
            <a:r>
              <a:rPr lang="en-US" dirty="0"/>
              <a:t> has developed two resources so support this:</a:t>
            </a:r>
            <a:endParaRPr lang="en-US" dirty="0">
              <a:cs typeface="Calibri"/>
            </a:endParaRPr>
          </a:p>
          <a:p>
            <a:r>
              <a:rPr lang="en-US" dirty="0" err="1"/>
              <a:t>DaSy</a:t>
            </a:r>
            <a:r>
              <a:rPr lang="en-US" dirty="0"/>
              <a:t> Data Culture Toolkit – https://dasycenter.org/data-culture-toolkit/ </a:t>
            </a:r>
            <a:endParaRPr lang="en-US" dirty="0">
              <a:cs typeface="Calibri"/>
            </a:endParaRPr>
          </a:p>
          <a:p>
            <a:r>
              <a:rPr lang="en-US" dirty="0"/>
              <a:t>Data Leadership Competencies, https://dasycenter.org/data-leadership-competencies-for-part-c-and-part-b-619/ </a:t>
            </a:r>
            <a:endParaRPr lang="en-US" dirty="0">
              <a:cs typeface="Calibri"/>
            </a:endParaRPr>
          </a:p>
        </p:txBody>
      </p:sp>
      <p:sp>
        <p:nvSpPr>
          <p:cNvPr id="4" name="Slide Number Placeholder 3"/>
          <p:cNvSpPr>
            <a:spLocks noGrp="1"/>
          </p:cNvSpPr>
          <p:nvPr>
            <p:ph type="sldNum" sz="quarter" idx="5"/>
          </p:nvPr>
        </p:nvSpPr>
        <p:spPr/>
        <p:txBody>
          <a:bodyPr/>
          <a:lstStyle/>
          <a:p>
            <a:fld id="{CA021F17-7815-4404-8E8F-793C3CD10BC4}" type="slidenum">
              <a:rPr lang="en-US" smtClean="0"/>
              <a:t>18</a:t>
            </a:fld>
            <a:endParaRPr lang="en-US"/>
          </a:p>
        </p:txBody>
      </p:sp>
    </p:spTree>
    <p:extLst>
      <p:ext uri="{BB962C8B-B14F-4D97-AF65-F5344CB8AC3E}">
        <p14:creationId xmlns:p14="http://schemas.microsoft.com/office/powerpoint/2010/main" val="1486964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area a few standards steps to take before you look at your data that you should consider before you take action or Act. </a:t>
            </a:r>
          </a:p>
          <a:p>
            <a:endParaRPr lang="en-US" dirty="0"/>
          </a:p>
          <a:p>
            <a:r>
              <a:rPr lang="en-US" dirty="0"/>
              <a:t>This is somewhat of a review of the earlier webinars, but a critical piece of the LTA process, specifically, to identify the participants or your “team”. </a:t>
            </a:r>
            <a:endParaRPr lang="en-US" dirty="0">
              <a:cs typeface="Calibri"/>
            </a:endParaRPr>
          </a:p>
        </p:txBody>
      </p:sp>
      <p:sp>
        <p:nvSpPr>
          <p:cNvPr id="4" name="Slide Number Placeholder 3"/>
          <p:cNvSpPr>
            <a:spLocks noGrp="1"/>
          </p:cNvSpPr>
          <p:nvPr>
            <p:ph type="sldNum" sz="quarter" idx="5"/>
          </p:nvPr>
        </p:nvSpPr>
        <p:spPr/>
        <p:txBody>
          <a:bodyPr/>
          <a:lstStyle/>
          <a:p>
            <a:fld id="{CA021F17-7815-4404-8E8F-793C3CD10BC4}" type="slidenum">
              <a:rPr lang="en-US" smtClean="0"/>
              <a:t>19</a:t>
            </a:fld>
            <a:endParaRPr lang="en-US"/>
          </a:p>
        </p:txBody>
      </p:sp>
    </p:spTree>
    <p:extLst>
      <p:ext uri="{BB962C8B-B14F-4D97-AF65-F5344CB8AC3E}">
        <p14:creationId xmlns:p14="http://schemas.microsoft.com/office/powerpoint/2010/main" val="1762349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begin we will review key takeaways from the series leaving space for you to identify what resonated most with you. Then move onto what taking action might look like and allow for time to reflect individually and brainstorm with peers. </a:t>
            </a:r>
          </a:p>
          <a:p>
            <a:endParaRPr lang="en-US" dirty="0"/>
          </a:p>
          <a:p>
            <a:endParaRPr lang="en-US" dirty="0"/>
          </a:p>
        </p:txBody>
      </p:sp>
      <p:sp>
        <p:nvSpPr>
          <p:cNvPr id="4" name="Slide Number Placeholder 3"/>
          <p:cNvSpPr>
            <a:spLocks noGrp="1"/>
          </p:cNvSpPr>
          <p:nvPr>
            <p:ph type="sldNum" sz="quarter" idx="5"/>
          </p:nvPr>
        </p:nvSpPr>
        <p:spPr/>
        <p:txBody>
          <a:bodyPr/>
          <a:lstStyle/>
          <a:p>
            <a:fld id="{CA021F17-7815-4404-8E8F-793C3CD10BC4}" type="slidenum">
              <a:rPr lang="en-US" smtClean="0"/>
              <a:t>2</a:t>
            </a:fld>
            <a:endParaRPr lang="en-US"/>
          </a:p>
        </p:txBody>
      </p:sp>
    </p:spTree>
    <p:extLst>
      <p:ext uri="{BB962C8B-B14F-4D97-AF65-F5344CB8AC3E}">
        <p14:creationId xmlns:p14="http://schemas.microsoft.com/office/powerpoint/2010/main" val="2178576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E7A38C-5F75-D34C-8EEB-9617AEF57B70}" type="slidenum">
              <a:rPr lang="en-US" smtClean="0"/>
              <a:pPr/>
              <a:t>20</a:t>
            </a:fld>
            <a:endParaRPr lang="en-US"/>
          </a:p>
        </p:txBody>
      </p:sp>
    </p:spTree>
    <p:extLst>
      <p:ext uri="{BB962C8B-B14F-4D97-AF65-F5344CB8AC3E}">
        <p14:creationId xmlns:p14="http://schemas.microsoft.com/office/powerpoint/2010/main" val="16491967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Act or Taking action stage, create and view discussion questions for your team to consider. This could be:</a:t>
            </a:r>
          </a:p>
          <a:p>
            <a:r>
              <a:rPr lang="en-US" dirty="0"/>
              <a:t>Discussion Questions:</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What do the results mean for our work? Why do they matter?</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What additional data do we need to determine actions?</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What actions should be considered based on these results?</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How will these actions lead to improvement?</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When, how, and by whom will the actions be implemented?</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What resources do we need to implement the actions?</a:t>
            </a:r>
          </a:p>
          <a:p>
            <a:pPr marL="342900" marR="0" lvl="0" indent="-342900">
              <a:lnSpc>
                <a:spcPct val="107000"/>
              </a:lnSpc>
              <a:spcBef>
                <a:spcPts val="0"/>
              </a:spcBef>
              <a:spcAft>
                <a:spcPts val="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How will we monitor progress on these actions?</a:t>
            </a:r>
          </a:p>
          <a:p>
            <a:pPr marL="342900" marR="0" lvl="0" indent="-342900">
              <a:lnSpc>
                <a:spcPct val="107000"/>
              </a:lnSpc>
              <a:spcBef>
                <a:spcPts val="0"/>
              </a:spcBef>
              <a:spcAft>
                <a:spcPts val="800"/>
              </a:spcAft>
              <a:buFont typeface="Symbol" panose="05050102010706020507" pitchFamily="18" charset="2"/>
              <a:buChar cha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What are the next steps?</a:t>
            </a:r>
          </a:p>
          <a:p>
            <a:endParaRPr lang="en-US" dirty="0"/>
          </a:p>
          <a:p>
            <a:r>
              <a:rPr lang="en-US" b="0" dirty="0"/>
              <a:t>Then</a:t>
            </a:r>
            <a:r>
              <a:rPr lang="en-US" b="1" dirty="0"/>
              <a:t> Identify </a:t>
            </a:r>
            <a:r>
              <a:rPr lang="en-US" dirty="0"/>
              <a:t>actions that are directly linked to the data from the Look stage and conclusions from the Think stage. These actions may be small and short-term such as making an immediate procedural change, or they may involve large changes in your program or system</a:t>
            </a:r>
          </a:p>
          <a:p>
            <a:endParaRPr lang="en-US" dirty="0"/>
          </a:p>
          <a:p>
            <a:pPr marL="0" marR="0">
              <a:lnSpc>
                <a:spcPct val="107000"/>
              </a:lnSpc>
              <a:spcBef>
                <a:spcPts val="0"/>
              </a:spcBef>
              <a:spcAft>
                <a:spcPts val="0"/>
              </a:spcAft>
            </a:pPr>
            <a:r>
              <a:rPr lang="en-US" sz="1800" kern="0" dirty="0">
                <a:solidFill>
                  <a:srgbClr val="1A1A1E"/>
                </a:solidFill>
                <a:effectLst/>
                <a:latin typeface="Calibri" panose="020F0502020204030204" pitchFamily="34" charset="0"/>
                <a:ea typeface="Times New Roman" panose="02020603050405020304" pitchFamily="18" charset="0"/>
                <a:cs typeface="Calibri" panose="020F0502020204030204" pitchFamily="34" charset="0"/>
              </a:rPr>
              <a:t>Develop a </a:t>
            </a:r>
            <a:r>
              <a:rPr lang="en-US" sz="1800" b="1" kern="0" dirty="0">
                <a:solidFill>
                  <a:srgbClr val="1A1A1E"/>
                </a:solidFill>
                <a:effectLst/>
                <a:latin typeface="Calibri" panose="020F0502020204030204" pitchFamily="34" charset="0"/>
                <a:ea typeface="Times New Roman" panose="02020603050405020304" pitchFamily="18" charset="0"/>
                <a:cs typeface="Calibri" panose="020F0502020204030204" pitchFamily="34" charset="0"/>
              </a:rPr>
              <a:t>written plan </a:t>
            </a:r>
            <a:r>
              <a:rPr lang="en-US" sz="1800" kern="0" dirty="0">
                <a:solidFill>
                  <a:srgbClr val="1A1A1E"/>
                </a:solidFill>
                <a:effectLst/>
                <a:latin typeface="Calibri" panose="020F0502020204030204" pitchFamily="34" charset="0"/>
                <a:ea typeface="Times New Roman" panose="02020603050405020304" pitchFamily="18" charset="0"/>
                <a:cs typeface="Calibri" panose="020F0502020204030204" pitchFamily="34" charset="0"/>
              </a:rPr>
              <a:t>of the improvement actions will help hold your team accountable for implementation and provide benchmarks of success along the way so you know the change is taking place. The plan should include: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1800" kern="0" dirty="0">
                <a:solidFill>
                  <a:srgbClr val="1A1A1E"/>
                </a:solidFill>
                <a:effectLst/>
                <a:latin typeface="Calibri" panose="020F0502020204030204" pitchFamily="34" charset="0"/>
                <a:ea typeface="Times New Roman" panose="02020603050405020304" pitchFamily="18" charset="0"/>
                <a:cs typeface="Calibri" panose="020F0502020204030204" pitchFamily="34" charset="0"/>
              </a:rPr>
              <a:t>key or concrete actions</a:t>
            </a:r>
            <a:endParaRPr lang="en-US" sz="1800" kern="100" dirty="0">
              <a:solidFill>
                <a:srgbClr val="1A1A1E"/>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1800" kern="0" dirty="0">
                <a:solidFill>
                  <a:srgbClr val="1A1A1E"/>
                </a:solidFill>
                <a:effectLst/>
                <a:latin typeface="Calibri" panose="020F0502020204030204" pitchFamily="34" charset="0"/>
                <a:ea typeface="Times New Roman" panose="02020603050405020304" pitchFamily="18" charset="0"/>
                <a:cs typeface="Calibri" panose="020F0502020204030204" pitchFamily="34" charset="0"/>
              </a:rPr>
              <a:t>person(s) responsible</a:t>
            </a:r>
            <a:endParaRPr lang="en-US" sz="1800" kern="100" dirty="0">
              <a:solidFill>
                <a:srgbClr val="1A1A1E"/>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1800" kern="0" dirty="0">
                <a:solidFill>
                  <a:srgbClr val="1A1A1E"/>
                </a:solidFill>
                <a:effectLst/>
                <a:latin typeface="Calibri" panose="020F0502020204030204" pitchFamily="34" charset="0"/>
                <a:ea typeface="Times New Roman" panose="02020603050405020304" pitchFamily="18" charset="0"/>
                <a:cs typeface="Calibri" panose="020F0502020204030204" pitchFamily="34" charset="0"/>
              </a:rPr>
              <a:t>timeline</a:t>
            </a:r>
            <a:endParaRPr lang="en-US" sz="1800" kern="100" dirty="0">
              <a:solidFill>
                <a:srgbClr val="1A1A1E"/>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1800" kern="0" dirty="0">
                <a:solidFill>
                  <a:srgbClr val="1A1A1E"/>
                </a:solidFill>
                <a:effectLst/>
                <a:latin typeface="Calibri" panose="020F0502020204030204" pitchFamily="34" charset="0"/>
                <a:ea typeface="Times New Roman" panose="02020603050405020304" pitchFamily="18" charset="0"/>
                <a:cs typeface="Calibri" panose="020F0502020204030204" pitchFamily="34" charset="0"/>
              </a:rPr>
              <a:t>expected outcome or goal</a:t>
            </a:r>
            <a:endParaRPr lang="en-US" sz="1800" kern="100" dirty="0">
              <a:solidFill>
                <a:srgbClr val="1A1A1E"/>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1800" kern="0" dirty="0">
                <a:solidFill>
                  <a:srgbClr val="1A1A1E"/>
                </a:solidFill>
                <a:effectLst/>
                <a:latin typeface="Calibri" panose="020F0502020204030204" pitchFamily="34" charset="0"/>
                <a:ea typeface="Times New Roman" panose="02020603050405020304" pitchFamily="18" charset="0"/>
                <a:cs typeface="Calibri" panose="020F0502020204030204" pitchFamily="34" charset="0"/>
              </a:rPr>
              <a:t>benchmarks to assess progress</a:t>
            </a:r>
            <a:endParaRPr lang="en-US" sz="1800" kern="100" dirty="0">
              <a:solidFill>
                <a:srgbClr val="1A1A1E"/>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kern="0" dirty="0">
                <a:solidFill>
                  <a:srgbClr val="1A1A1E"/>
                </a:solidFill>
                <a:effectLst/>
                <a:latin typeface="Calibri" panose="020F0502020204030204" pitchFamily="34" charset="0"/>
                <a:ea typeface="Times New Roman" panose="02020603050405020304" pitchFamily="18" charset="0"/>
                <a:cs typeface="Calibri" panose="020F0502020204030204" pitchFamily="34" charset="0"/>
              </a:rPr>
              <a:t>As you reach your first benchmark or check-in point, use Look! Think! Act! to assess progress.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1800" kern="0" dirty="0">
                <a:solidFill>
                  <a:srgbClr val="1A1A1E"/>
                </a:solidFill>
                <a:effectLst/>
                <a:latin typeface="Calibri" panose="020F0502020204030204" pitchFamily="34" charset="0"/>
                <a:ea typeface="Times New Roman" panose="02020603050405020304" pitchFamily="18" charset="0"/>
                <a:cs typeface="Calibri" panose="020F0502020204030204" pitchFamily="34" charset="0"/>
              </a:rPr>
              <a:t>If you are on track, keep doing what you are doing.</a:t>
            </a:r>
            <a:endParaRPr lang="en-US" sz="1800" kern="100" dirty="0">
              <a:solidFill>
                <a:srgbClr val="1A1A1E"/>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1800" kern="0" dirty="0">
                <a:solidFill>
                  <a:srgbClr val="1A1A1E"/>
                </a:solidFill>
                <a:effectLst/>
                <a:latin typeface="Calibri" panose="020F0502020204030204" pitchFamily="34" charset="0"/>
                <a:ea typeface="Times New Roman" panose="02020603050405020304" pitchFamily="18" charset="0"/>
                <a:cs typeface="Calibri" panose="020F0502020204030204" pitchFamily="34" charset="0"/>
              </a:rPr>
              <a:t>If the data show a need for a course correction, revisit your plan, and adjust based on the data.</a:t>
            </a:r>
            <a:endParaRPr lang="en-US" sz="1800" kern="100" dirty="0">
              <a:solidFill>
                <a:srgbClr val="1A1A1E"/>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000"/>
              <a:buFont typeface="Symbol" panose="05050102010706020507" pitchFamily="18" charset="2"/>
              <a:buChar char=""/>
              <a:tabLst>
                <a:tab pos="457200" algn="l"/>
              </a:tabLst>
            </a:pPr>
            <a:r>
              <a:rPr lang="en-US" sz="1800" kern="0" dirty="0">
                <a:solidFill>
                  <a:srgbClr val="1A1A1E"/>
                </a:solidFill>
                <a:effectLst/>
                <a:latin typeface="Calibri" panose="020F0502020204030204" pitchFamily="34" charset="0"/>
                <a:ea typeface="Times New Roman" panose="02020603050405020304" pitchFamily="18" charset="0"/>
                <a:cs typeface="Calibri" panose="020F0502020204030204" pitchFamily="34" charset="0"/>
              </a:rPr>
              <a:t>Repeat this cycle until you reach your desired goals.</a:t>
            </a:r>
            <a:endParaRPr lang="en-US" sz="1800" kern="100" dirty="0">
              <a:solidFill>
                <a:srgbClr val="1A1A1E"/>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kern="0" dirty="0">
              <a:solidFill>
                <a:srgbClr val="1A1A1E"/>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nSpc>
                <a:spcPct val="107000"/>
              </a:lnSpc>
              <a:spcBef>
                <a:spcPts val="0"/>
              </a:spcBef>
              <a:spcAft>
                <a:spcPts val="0"/>
              </a:spcAft>
            </a:pPr>
            <a:r>
              <a:rPr lang="en-US" sz="1800" kern="0" dirty="0">
                <a:solidFill>
                  <a:srgbClr val="1A1A1E"/>
                </a:solidFill>
                <a:effectLst/>
                <a:latin typeface="Calibri" panose="020F0502020204030204" pitchFamily="34" charset="0"/>
                <a:ea typeface="Times New Roman" panose="02020603050405020304" pitchFamily="18" charset="0"/>
                <a:cs typeface="Calibri" panose="020F0502020204030204" pitchFamily="34" charset="0"/>
              </a:rPr>
              <a:t>The more you use the </a:t>
            </a:r>
            <a:r>
              <a:rPr lang="en-US" sz="1800" b="1" i="1" kern="0" dirty="0">
                <a:solidFill>
                  <a:srgbClr val="1A1A1E"/>
                </a:solidFill>
                <a:effectLst/>
                <a:latin typeface="Calibri" panose="020F0502020204030204" pitchFamily="34" charset="0"/>
                <a:ea typeface="Times New Roman" panose="02020603050405020304" pitchFamily="18" charset="0"/>
                <a:cs typeface="Calibri" panose="020F0502020204030204" pitchFamily="34" charset="0"/>
              </a:rPr>
              <a:t>Look! Think! Act!</a:t>
            </a:r>
            <a:r>
              <a:rPr lang="en-US" sz="1800" kern="0" dirty="0">
                <a:solidFill>
                  <a:srgbClr val="1A1A1E"/>
                </a:solidFill>
                <a:effectLst/>
                <a:latin typeface="Calibri" panose="020F0502020204030204" pitchFamily="34" charset="0"/>
                <a:ea typeface="Times New Roman" panose="02020603050405020304" pitchFamily="18" charset="0"/>
                <a:cs typeface="Calibri" panose="020F0502020204030204" pitchFamily="34" charset="0"/>
              </a:rPr>
              <a:t> process, the sooner it becomes the natural way of doing work. You will be using the process routinely whether you are holding a meeting for a small group of people or a full council of stakeholders. </a:t>
            </a:r>
            <a:r>
              <a:rPr lang="en-US" sz="1800" b="1" i="1" kern="0" dirty="0">
                <a:solidFill>
                  <a:srgbClr val="1A1A1E"/>
                </a:solidFill>
                <a:effectLst/>
                <a:latin typeface="Calibri" panose="020F0502020204030204" pitchFamily="34" charset="0"/>
                <a:ea typeface="Times New Roman" panose="02020603050405020304" pitchFamily="18" charset="0"/>
                <a:cs typeface="Calibri" panose="020F0502020204030204" pitchFamily="34" charset="0"/>
              </a:rPr>
              <a:t>Look! Think! Act!</a:t>
            </a:r>
            <a:r>
              <a:rPr lang="en-US" sz="1800" kern="0" dirty="0">
                <a:solidFill>
                  <a:srgbClr val="1A1A1E"/>
                </a:solidFill>
                <a:effectLst/>
                <a:latin typeface="Calibri" panose="020F0502020204030204" pitchFamily="34" charset="0"/>
                <a:ea typeface="Times New Roman" panose="02020603050405020304" pitchFamily="18" charset="0"/>
                <a:cs typeface="Calibri" panose="020F0502020204030204" pitchFamily="34" charset="0"/>
              </a:rPr>
              <a:t> will become a cornerstone in building your data culture and using data for program improvement.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A021F17-7815-4404-8E8F-793C3CD10BC4}" type="slidenum">
              <a:rPr lang="en-US" smtClean="0"/>
              <a:t>21</a:t>
            </a:fld>
            <a:endParaRPr lang="en-US"/>
          </a:p>
        </p:txBody>
      </p:sp>
    </p:spTree>
    <p:extLst>
      <p:ext uri="{BB962C8B-B14F-4D97-AF65-F5344CB8AC3E}">
        <p14:creationId xmlns:p14="http://schemas.microsoft.com/office/powerpoint/2010/main" val="34501424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021F17-7815-4404-8E8F-793C3CD10BC4}" type="slidenum">
              <a:rPr lang="en-US" smtClean="0"/>
              <a:t>22</a:t>
            </a:fld>
            <a:endParaRPr lang="en-US"/>
          </a:p>
        </p:txBody>
      </p:sp>
    </p:spTree>
    <p:extLst>
      <p:ext uri="{BB962C8B-B14F-4D97-AF65-F5344CB8AC3E}">
        <p14:creationId xmlns:p14="http://schemas.microsoft.com/office/powerpoint/2010/main" val="3157994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Take a few moments to pause …. Quiet moment to reflect and share ONE action as an individual in your role and one action with your team </a:t>
            </a:r>
            <a:endParaRPr lang="en-US" dirty="0"/>
          </a:p>
          <a:p>
            <a:endParaRPr lang="en-US" dirty="0">
              <a:ea typeface="Calibri"/>
              <a:cs typeface="Calibri"/>
            </a:endParaRPr>
          </a:p>
          <a:p>
            <a:r>
              <a:rPr lang="en-US" dirty="0">
                <a:cs typeface="Calibri"/>
              </a:rPr>
              <a:t>Link for Reflection Notes: https://padlet.com/scheduleecta/what-is-one-action-you-can-take-bmab2i06pufh7g3h</a:t>
            </a:r>
            <a:endParaRPr lang="en-US" dirty="0"/>
          </a:p>
        </p:txBody>
      </p:sp>
      <p:sp>
        <p:nvSpPr>
          <p:cNvPr id="4" name="Slide Number Placeholder 3"/>
          <p:cNvSpPr>
            <a:spLocks noGrp="1"/>
          </p:cNvSpPr>
          <p:nvPr>
            <p:ph type="sldNum" sz="quarter" idx="5"/>
          </p:nvPr>
        </p:nvSpPr>
        <p:spPr/>
        <p:txBody>
          <a:bodyPr/>
          <a:lstStyle/>
          <a:p>
            <a:fld id="{CA021F17-7815-4404-8E8F-793C3CD10BC4}" type="slidenum">
              <a:rPr lang="en-US" smtClean="0"/>
              <a:t>23</a:t>
            </a:fld>
            <a:endParaRPr lang="en-US"/>
          </a:p>
        </p:txBody>
      </p:sp>
    </p:spTree>
    <p:extLst>
      <p:ext uri="{BB962C8B-B14F-4D97-AF65-F5344CB8AC3E}">
        <p14:creationId xmlns:p14="http://schemas.microsoft.com/office/powerpoint/2010/main" val="23419004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A021F17-7815-4404-8E8F-793C3CD10BC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12080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021F17-7815-4404-8E8F-793C3CD10BC4}" type="slidenum">
              <a:rPr lang="en-US" smtClean="0"/>
              <a:t>25</a:t>
            </a:fld>
            <a:endParaRPr lang="en-US"/>
          </a:p>
        </p:txBody>
      </p:sp>
    </p:spTree>
    <p:extLst>
      <p:ext uri="{BB962C8B-B14F-4D97-AF65-F5344CB8AC3E}">
        <p14:creationId xmlns:p14="http://schemas.microsoft.com/office/powerpoint/2010/main" val="37850055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solidFill>
                  <a:srgbClr val="212529"/>
                </a:solidFill>
                <a:effectLst/>
                <a:latin typeface="Calibri" panose="020F0502020204030204" pitchFamily="34" charset="0"/>
                <a:ea typeface="Calibri" panose="020F0502020204030204" pitchFamily="34" charset="0"/>
                <a:cs typeface="Calibri" panose="020F0502020204030204" pitchFamily="34" charset="0"/>
              </a:rPr>
              <a:t>https://padlet.com/scheduleecta/brainstorming-questions-oj3566s2lxz667xp</a:t>
            </a:r>
          </a:p>
        </p:txBody>
      </p:sp>
      <p:sp>
        <p:nvSpPr>
          <p:cNvPr id="4" name="Slide Number Placeholder 3"/>
          <p:cNvSpPr>
            <a:spLocks noGrp="1"/>
          </p:cNvSpPr>
          <p:nvPr>
            <p:ph type="sldNum" sz="quarter" idx="5"/>
          </p:nvPr>
        </p:nvSpPr>
        <p:spPr/>
        <p:txBody>
          <a:bodyPr/>
          <a:lstStyle/>
          <a:p>
            <a:fld id="{CA021F17-7815-4404-8E8F-793C3CD10BC4}" type="slidenum">
              <a:rPr lang="en-US" smtClean="0"/>
              <a:t>26</a:t>
            </a:fld>
            <a:endParaRPr lang="en-US"/>
          </a:p>
        </p:txBody>
      </p:sp>
    </p:spTree>
    <p:extLst>
      <p:ext uri="{BB962C8B-B14F-4D97-AF65-F5344CB8AC3E}">
        <p14:creationId xmlns:p14="http://schemas.microsoft.com/office/powerpoint/2010/main" val="28197837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021F17-7815-4404-8E8F-793C3CD10BC4}" type="slidenum">
              <a:rPr lang="en-US" smtClean="0"/>
              <a:t>27</a:t>
            </a:fld>
            <a:endParaRPr lang="en-US"/>
          </a:p>
        </p:txBody>
      </p:sp>
    </p:spTree>
    <p:extLst>
      <p:ext uri="{BB962C8B-B14F-4D97-AF65-F5344CB8AC3E}">
        <p14:creationId xmlns:p14="http://schemas.microsoft.com/office/powerpoint/2010/main" val="12228600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021F17-7815-4404-8E8F-793C3CD10BC4}" type="slidenum">
              <a:rPr lang="en-US" smtClean="0"/>
              <a:t>28</a:t>
            </a:fld>
            <a:endParaRPr lang="en-US"/>
          </a:p>
        </p:txBody>
      </p:sp>
    </p:spTree>
    <p:extLst>
      <p:ext uri="{BB962C8B-B14F-4D97-AF65-F5344CB8AC3E}">
        <p14:creationId xmlns:p14="http://schemas.microsoft.com/office/powerpoint/2010/main" val="18215887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021F17-7815-4404-8E8F-793C3CD10BC4}" type="slidenum">
              <a:rPr lang="en-US" smtClean="0"/>
              <a:t>29</a:t>
            </a:fld>
            <a:endParaRPr lang="en-US"/>
          </a:p>
        </p:txBody>
      </p:sp>
    </p:spTree>
    <p:extLst>
      <p:ext uri="{BB962C8B-B14F-4D97-AF65-F5344CB8AC3E}">
        <p14:creationId xmlns:p14="http://schemas.microsoft.com/office/powerpoint/2010/main" val="3948827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spcBef>
                <a:spcPts val="1000"/>
              </a:spcBef>
              <a:buFont typeface="Arial"/>
              <a:buNone/>
            </a:pPr>
            <a:endParaRPr lang="en-US" dirty="0">
              <a:ea typeface="Calibri"/>
              <a:cs typeface="Calibri"/>
            </a:endParaRPr>
          </a:p>
          <a:p>
            <a:pPr marL="0" indent="0">
              <a:lnSpc>
                <a:spcPct val="90000"/>
              </a:lnSpc>
              <a:spcBef>
                <a:spcPts val="1000"/>
              </a:spcBef>
              <a:buFont typeface="Arial"/>
              <a:buNone/>
            </a:pPr>
            <a:endParaRPr lang="en-US" dirty="0">
              <a:ea typeface="Calibri"/>
              <a:cs typeface="Calibri"/>
            </a:endParaRPr>
          </a:p>
          <a:p>
            <a:pPr marL="457200" lvl="1" indent="0">
              <a:lnSpc>
                <a:spcPct val="90000"/>
              </a:lnSpc>
              <a:spcBef>
                <a:spcPts val="1000"/>
              </a:spcBef>
              <a:buFont typeface="Arial"/>
              <a:buNone/>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CA021F17-7815-4404-8E8F-793C3CD10BC4}" type="slidenum">
              <a:rPr lang="en-US" smtClean="0"/>
              <a:t>3</a:t>
            </a:fld>
            <a:endParaRPr lang="en-US"/>
          </a:p>
        </p:txBody>
      </p:sp>
    </p:spTree>
    <p:extLst>
      <p:ext uri="{BB962C8B-B14F-4D97-AF65-F5344CB8AC3E}">
        <p14:creationId xmlns:p14="http://schemas.microsoft.com/office/powerpoint/2010/main" val="19859020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021F17-7815-4404-8E8F-793C3CD10BC4}" type="slidenum">
              <a:rPr lang="en-US" smtClean="0"/>
              <a:t>30</a:t>
            </a:fld>
            <a:endParaRPr lang="en-US"/>
          </a:p>
        </p:txBody>
      </p:sp>
    </p:spTree>
    <p:extLst>
      <p:ext uri="{BB962C8B-B14F-4D97-AF65-F5344CB8AC3E}">
        <p14:creationId xmlns:p14="http://schemas.microsoft.com/office/powerpoint/2010/main" val="2099517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All recordings and slide decks can be accessed on ECTA website under Events using the link in the chat or on the screen. Session 4 will be posted as well.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cs typeface="Calibri"/>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a:rPr>
              <a:t>https://ectacenter.org/events/webinars.asp#y2023dataequityseries</a:t>
            </a:r>
            <a:r>
              <a:rPr lang="en-US" sz="1200" dirty="0"/>
              <a:t> </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B364C-0AA7-A049-8A25-F17CB8BF05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7545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B364C-0AA7-A049-8A25-F17CB8BF05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8074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Opening Question: What is the biggest barrier your team experiences to using state-level preschool special education data with an equity mindset?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Link to the Barriers Question: https://padlet.com/scheduleecta/what-is-the-biggest-barrier-your-team-experiences-to-using-s-yql7kjovo5439i74</a:t>
            </a:r>
          </a:p>
          <a:p>
            <a:endParaRPr lang="en-US" dirty="0"/>
          </a:p>
        </p:txBody>
      </p:sp>
      <p:sp>
        <p:nvSpPr>
          <p:cNvPr id="4" name="Slide Number Placeholder 3"/>
          <p:cNvSpPr>
            <a:spLocks noGrp="1"/>
          </p:cNvSpPr>
          <p:nvPr>
            <p:ph type="sldNum" sz="quarter" idx="5"/>
          </p:nvPr>
        </p:nvSpPr>
        <p:spPr/>
        <p:txBody>
          <a:bodyPr/>
          <a:lstStyle/>
          <a:p>
            <a:fld id="{CA021F17-7815-4404-8E8F-793C3CD10BC4}" type="slidenum">
              <a:rPr lang="en-US" smtClean="0"/>
              <a:t>6</a:t>
            </a:fld>
            <a:endParaRPr lang="en-US"/>
          </a:p>
        </p:txBody>
      </p:sp>
    </p:spTree>
    <p:extLst>
      <p:ext uri="{BB962C8B-B14F-4D97-AF65-F5344CB8AC3E}">
        <p14:creationId xmlns:p14="http://schemas.microsoft.com/office/powerpoint/2010/main" val="882880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Advancing equity takes focus and commitment </a:t>
            </a:r>
          </a:p>
          <a:p>
            <a:r>
              <a:rPr lang="en-US" dirty="0">
                <a:ea typeface="Calibri"/>
                <a:cs typeface="Calibri"/>
              </a:rPr>
              <a:t>It requires us to ask the right questions…….</a:t>
            </a:r>
          </a:p>
          <a:p>
            <a:r>
              <a:rPr lang="en-US" dirty="0">
                <a:ea typeface="Calibri"/>
                <a:cs typeface="Calibri"/>
              </a:rPr>
              <a:t>	Reflective, probing questions help build the “data” story that identifies gaps in outcomes for children and explores adult capacity around equity</a:t>
            </a:r>
          </a:p>
          <a:p>
            <a:r>
              <a:rPr lang="en-US" dirty="0">
                <a:ea typeface="Calibri"/>
                <a:cs typeface="Calibri"/>
              </a:rPr>
              <a:t>Establish a shared language to present data, describe conditions and outcomes and identify root causes of inequities. </a:t>
            </a:r>
          </a:p>
          <a:p>
            <a:endParaRPr lang="en-US" dirty="0">
              <a:ea typeface="Calibri"/>
              <a:cs typeface="Calibri"/>
            </a:endParaRPr>
          </a:p>
          <a:p>
            <a:endParaRPr lang="en-US" dirty="0">
              <a:ea typeface="Calibri"/>
              <a:cs typeface="Calibri"/>
            </a:endParaRPr>
          </a:p>
          <a:p>
            <a:r>
              <a:rPr lang="en-US" dirty="0">
                <a:ea typeface="Calibri"/>
                <a:cs typeface="Calibri"/>
              </a:rPr>
              <a:t>Our question should not put the onus on children and families to change but for the system to change.</a:t>
            </a:r>
          </a:p>
          <a:p>
            <a:r>
              <a:rPr lang="en-US" dirty="0">
                <a:ea typeface="Calibri"/>
                <a:cs typeface="Calibri"/>
              </a:rPr>
              <a:t>We have to reframe our questions to challenge deficit assumptions of children and families</a:t>
            </a:r>
          </a:p>
          <a:p>
            <a:r>
              <a:rPr lang="en-US" dirty="0">
                <a:ea typeface="Calibri"/>
                <a:cs typeface="Calibri"/>
              </a:rPr>
              <a:t>Our question should not put the onus on children and families to change but for the system to change.</a:t>
            </a:r>
          </a:p>
          <a:p>
            <a:r>
              <a:rPr lang="en-US" dirty="0">
                <a:ea typeface="Calibri"/>
                <a:cs typeface="Calibri"/>
              </a:rPr>
              <a:t>Our questions should be defined and detailed.</a:t>
            </a:r>
          </a:p>
          <a:p>
            <a:r>
              <a:rPr lang="en-US" dirty="0">
                <a:ea typeface="Calibri"/>
                <a:cs typeface="Calibri"/>
              </a:rPr>
              <a:t>We should include partners  in all aspect of our program evaluations, research projects and quality improvement activities.</a:t>
            </a:r>
          </a:p>
          <a:p>
            <a:endParaRPr lang="en-US" dirty="0">
              <a:ea typeface="Calibri"/>
              <a:cs typeface="Calibri"/>
            </a:endParaRPr>
          </a:p>
          <a:p>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CA021F17-7815-4404-8E8F-793C3CD10BC4}" type="slidenum">
              <a:rPr lang="en-US" smtClean="0"/>
              <a:t>7</a:t>
            </a:fld>
            <a:endParaRPr lang="en-US"/>
          </a:p>
        </p:txBody>
      </p:sp>
    </p:spTree>
    <p:extLst>
      <p:ext uri="{BB962C8B-B14F-4D97-AF65-F5344CB8AC3E}">
        <p14:creationId xmlns:p14="http://schemas.microsoft.com/office/powerpoint/2010/main" val="766296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Leaders follow four principles to use data for good </a:t>
            </a:r>
          </a:p>
          <a:p>
            <a:endParaRPr lang="en-US" dirty="0"/>
          </a:p>
          <a:p>
            <a:r>
              <a:rPr lang="en-US" dirty="0"/>
              <a:t>Expand opportunity – open doors to greater opportunity for families and children</a:t>
            </a:r>
          </a:p>
          <a:p>
            <a:r>
              <a:rPr lang="en-US" dirty="0"/>
              <a:t>Provide transparency and evidence – provide information to stakeholder on how data has informed policy or practices</a:t>
            </a:r>
          </a:p>
          <a:p>
            <a:r>
              <a:rPr lang="en-US" dirty="0"/>
              <a:t>Empower communities – empower stakeholder to hold systems accountable</a:t>
            </a:r>
          </a:p>
          <a:p>
            <a:r>
              <a:rPr lang="en-US" dirty="0"/>
              <a:t>Promote equitable outcomes – achieve equitable outcomes for all</a:t>
            </a:r>
          </a:p>
          <a:p>
            <a:endParaRPr lang="en-US" dirty="0"/>
          </a:p>
          <a:p>
            <a:r>
              <a:rPr lang="en-US" dirty="0"/>
              <a:t>Source  (2020) Four Principles to make Advance Data Analytics Work for Children and Families. Annie E. Case Foundation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B364C-0AA7-A049-8A25-F17CB8BF05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5646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ahoma"/>
                <a:ea typeface="Tahoma"/>
                <a:cs typeface="Tahoma"/>
              </a:rPr>
              <a:t>Understanding the "why" requires listening with those most impacted by the problem </a:t>
            </a:r>
            <a:endParaRPr lang="en-US" dirty="0"/>
          </a:p>
          <a:p>
            <a:endParaRPr lang="en-US" dirty="0"/>
          </a:p>
        </p:txBody>
      </p:sp>
      <p:sp>
        <p:nvSpPr>
          <p:cNvPr id="4" name="Slide Number Placeholder 3"/>
          <p:cNvSpPr>
            <a:spLocks noGrp="1"/>
          </p:cNvSpPr>
          <p:nvPr>
            <p:ph type="sldNum" sz="quarter" idx="5"/>
          </p:nvPr>
        </p:nvSpPr>
        <p:spPr/>
        <p:txBody>
          <a:bodyPr/>
          <a:lstStyle/>
          <a:p>
            <a:fld id="{CA021F17-7815-4404-8E8F-793C3CD10BC4}" type="slidenum">
              <a:rPr lang="en-US" smtClean="0"/>
              <a:t>9</a:t>
            </a:fld>
            <a:endParaRPr lang="en-US"/>
          </a:p>
        </p:txBody>
      </p:sp>
    </p:spTree>
    <p:extLst>
      <p:ext uri="{BB962C8B-B14F-4D97-AF65-F5344CB8AC3E}">
        <p14:creationId xmlns:p14="http://schemas.microsoft.com/office/powerpoint/2010/main" val="41409420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4C3C2-9787-E940-96FB-F9FE96BC97C9}"/>
              </a:ext>
            </a:extLst>
          </p:cNvPr>
          <p:cNvSpPr>
            <a:spLocks noGrp="1"/>
          </p:cNvSpPr>
          <p:nvPr>
            <p:ph type="ctrTitle"/>
          </p:nvPr>
        </p:nvSpPr>
        <p:spPr>
          <a:xfrm>
            <a:off x="495358" y="1032734"/>
            <a:ext cx="5300664" cy="3255962"/>
          </a:xfrm>
        </p:spPr>
        <p:txBody>
          <a:bodyPr anchor="b">
            <a:normAutofit/>
          </a:bodyPr>
          <a:lstStyle>
            <a:lvl1pPr algn="l">
              <a:defRPr sz="4400">
                <a:solidFill>
                  <a:srgbClr val="154578"/>
                </a:solidFill>
              </a:defRPr>
            </a:lvl1pPr>
          </a:lstStyle>
          <a:p>
            <a:r>
              <a:rPr lang="en-US"/>
              <a:t>Click to edit Master title style</a:t>
            </a:r>
          </a:p>
        </p:txBody>
      </p:sp>
      <p:sp>
        <p:nvSpPr>
          <p:cNvPr id="3" name="Subtitle 2">
            <a:extLst>
              <a:ext uri="{FF2B5EF4-FFF2-40B4-BE49-F238E27FC236}">
                <a16:creationId xmlns:a16="http://schemas.microsoft.com/office/drawing/2014/main" id="{DB02FC7B-BC2F-E046-B777-77C923BDB4BF}"/>
              </a:ext>
            </a:extLst>
          </p:cNvPr>
          <p:cNvSpPr>
            <a:spLocks noGrp="1"/>
          </p:cNvSpPr>
          <p:nvPr>
            <p:ph type="subTitle" idx="1" hasCustomPrompt="1"/>
          </p:nvPr>
        </p:nvSpPr>
        <p:spPr>
          <a:xfrm>
            <a:off x="485775" y="4570743"/>
            <a:ext cx="5300664" cy="1739897"/>
          </a:xfrm>
        </p:spPr>
        <p:txBody>
          <a:bodyPr>
            <a:normAutofit/>
          </a:bodyPr>
          <a:lstStyle>
            <a:lvl1pPr marL="0" indent="0" algn="l">
              <a:buNone/>
              <a:defRPr sz="2400">
                <a:solidFill>
                  <a:srgbClr val="154578"/>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Authors &amp; Affiliations</a:t>
            </a:r>
          </a:p>
        </p:txBody>
      </p:sp>
      <p:sp>
        <p:nvSpPr>
          <p:cNvPr id="8" name="Rectangle 7">
            <a:extLst>
              <a:ext uri="{FF2B5EF4-FFF2-40B4-BE49-F238E27FC236}">
                <a16:creationId xmlns:a16="http://schemas.microsoft.com/office/drawing/2014/main" id="{ABD73571-B3E4-DE42-9902-1FEBA637C67C}"/>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a:p>
        </p:txBody>
      </p:sp>
      <p:pic>
        <p:nvPicPr>
          <p:cNvPr id="14" name="Picture 13" descr="DaSy: The Center for IDEA Early Childhood Data Systems">
            <a:extLst>
              <a:ext uri="{FF2B5EF4-FFF2-40B4-BE49-F238E27FC236}">
                <a16:creationId xmlns:a16="http://schemas.microsoft.com/office/drawing/2014/main" id="{F5A54E87-9A80-F444-BFD1-B8C0B8C7D4B6}"/>
              </a:ext>
            </a:extLst>
          </p:cNvPr>
          <p:cNvPicPr>
            <a:picLocks noChangeAspect="1"/>
          </p:cNvPicPr>
          <p:nvPr userDrawn="1"/>
        </p:nvPicPr>
        <p:blipFill>
          <a:blip r:embed="rId2"/>
          <a:stretch>
            <a:fillRect/>
          </a:stretch>
        </p:blipFill>
        <p:spPr>
          <a:xfrm>
            <a:off x="577908" y="212835"/>
            <a:ext cx="877824" cy="731520"/>
          </a:xfrm>
          <a:prstGeom prst="rect">
            <a:avLst/>
          </a:prstGeom>
        </p:spPr>
      </p:pic>
      <p:pic>
        <p:nvPicPr>
          <p:cNvPr id="16" name="Picture 15" descr="ECTA Early Childhood Technical Assistance Logo">
            <a:extLst>
              <a:ext uri="{FF2B5EF4-FFF2-40B4-BE49-F238E27FC236}">
                <a16:creationId xmlns:a16="http://schemas.microsoft.com/office/drawing/2014/main" id="{E4112AFF-C58E-474E-8981-7FD046EF15D3}"/>
              </a:ext>
            </a:extLst>
          </p:cNvPr>
          <p:cNvPicPr>
            <a:picLocks noChangeAspect="1"/>
          </p:cNvPicPr>
          <p:nvPr userDrawn="1"/>
        </p:nvPicPr>
        <p:blipFill rotWithShape="1">
          <a:blip r:embed="rId3"/>
          <a:srcRect t="8200"/>
          <a:stretch/>
        </p:blipFill>
        <p:spPr>
          <a:xfrm>
            <a:off x="1602676" y="303005"/>
            <a:ext cx="1120580" cy="685800"/>
          </a:xfrm>
          <a:prstGeom prst="rect">
            <a:avLst/>
          </a:prstGeom>
        </p:spPr>
      </p:pic>
      <p:sp>
        <p:nvSpPr>
          <p:cNvPr id="17" name="Rectangle 16">
            <a:extLst>
              <a:ext uri="{FF2B5EF4-FFF2-40B4-BE49-F238E27FC236}">
                <a16:creationId xmlns:a16="http://schemas.microsoft.com/office/drawing/2014/main" id="{C374A6F4-91D9-9B4F-95CF-461B3C035B94}"/>
              </a:ext>
            </a:extLst>
          </p:cNvPr>
          <p:cNvSpPr/>
          <p:nvPr userDrawn="1"/>
        </p:nvSpPr>
        <p:spPr>
          <a:xfrm>
            <a:off x="0" y="0"/>
            <a:ext cx="228597" cy="1097280"/>
          </a:xfrm>
          <a:prstGeom prst="rect">
            <a:avLst/>
          </a:prstGeom>
          <a:solidFill>
            <a:srgbClr val="154578"/>
          </a:solidFill>
          <a:ln w="9525" algn="ctr">
            <a:noFill/>
            <a:miter lim="800000"/>
            <a:headEnd/>
            <a:tailEnd/>
          </a:ln>
        </p:spPr>
        <p:txBody>
          <a:bodyPr wrap="none" anchor="ctr"/>
          <a:lstStyle/>
          <a:p>
            <a:pPr lvl="0"/>
            <a:endParaRPr lang="en-US"/>
          </a:p>
        </p:txBody>
      </p:sp>
      <p:pic>
        <p:nvPicPr>
          <p:cNvPr id="5" name="Picture 4" descr="lDEA Data Center logo">
            <a:extLst>
              <a:ext uri="{FF2B5EF4-FFF2-40B4-BE49-F238E27FC236}">
                <a16:creationId xmlns:a16="http://schemas.microsoft.com/office/drawing/2014/main" id="{A8CA5559-A743-65BA-8541-A1BBC0638DB1}"/>
              </a:ext>
            </a:extLst>
          </p:cNvPr>
          <p:cNvPicPr>
            <a:picLocks noChangeAspect="1"/>
          </p:cNvPicPr>
          <p:nvPr userDrawn="1"/>
        </p:nvPicPr>
        <p:blipFill>
          <a:blip r:embed="rId4"/>
          <a:stretch>
            <a:fillRect/>
          </a:stretch>
        </p:blipFill>
        <p:spPr>
          <a:xfrm>
            <a:off x="2870200" y="434697"/>
            <a:ext cx="2011680" cy="376099"/>
          </a:xfrm>
          <a:prstGeom prst="rect">
            <a:avLst/>
          </a:prstGeom>
        </p:spPr>
      </p:pic>
    </p:spTree>
    <p:extLst>
      <p:ext uri="{BB962C8B-B14F-4D97-AF65-F5344CB8AC3E}">
        <p14:creationId xmlns:p14="http://schemas.microsoft.com/office/powerpoint/2010/main" val="461386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DF9A3-8D34-A442-AB9A-B91240E802D8}"/>
              </a:ext>
            </a:extLst>
          </p:cNvPr>
          <p:cNvSpPr>
            <a:spLocks noGrp="1"/>
          </p:cNvSpPr>
          <p:nvPr>
            <p:ph type="title"/>
          </p:nvPr>
        </p:nvSpPr>
        <p:spPr>
          <a:xfrm>
            <a:off x="839788" y="457200"/>
            <a:ext cx="3932237" cy="1233804"/>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7B64D7-E98E-FD4C-8A40-6B870EBB35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8F0CA11-0E82-7E47-8650-31921D8BF2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3">
            <a:extLst>
              <a:ext uri="{FF2B5EF4-FFF2-40B4-BE49-F238E27FC236}">
                <a16:creationId xmlns:a16="http://schemas.microsoft.com/office/drawing/2014/main" id="{30D33D83-16A1-B94D-9619-17DE350E462D}"/>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sp>
        <p:nvSpPr>
          <p:cNvPr id="9" name="Rectangle 8">
            <a:extLst>
              <a:ext uri="{FF2B5EF4-FFF2-40B4-BE49-F238E27FC236}">
                <a16:creationId xmlns:a16="http://schemas.microsoft.com/office/drawing/2014/main" id="{D5E6F029-3380-DA41-B576-60CC4FA826D5}"/>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a:p>
        </p:txBody>
      </p:sp>
      <p:sp>
        <p:nvSpPr>
          <p:cNvPr id="12" name="Rectangle 11">
            <a:extLst>
              <a:ext uri="{FF2B5EF4-FFF2-40B4-BE49-F238E27FC236}">
                <a16:creationId xmlns:a16="http://schemas.microsoft.com/office/drawing/2014/main" id="{3506C722-754B-9646-943B-C6D19FAED5F2}"/>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a:p>
        </p:txBody>
      </p:sp>
      <p:pic>
        <p:nvPicPr>
          <p:cNvPr id="5" name="Picture 4" descr="DaSy: The Center for IDEA Early Childhood Data Systems">
            <a:extLst>
              <a:ext uri="{FF2B5EF4-FFF2-40B4-BE49-F238E27FC236}">
                <a16:creationId xmlns:a16="http://schemas.microsoft.com/office/drawing/2014/main" id="{C036DD80-9E40-4C71-3557-49D818B9689F}"/>
              </a:ext>
            </a:extLst>
          </p:cNvPr>
          <p:cNvPicPr>
            <a:picLocks noChangeAspect="1"/>
          </p:cNvPicPr>
          <p:nvPr userDrawn="1"/>
        </p:nvPicPr>
        <p:blipFill>
          <a:blip r:embed="rId2"/>
          <a:stretch>
            <a:fillRect/>
          </a:stretch>
        </p:blipFill>
        <p:spPr>
          <a:xfrm>
            <a:off x="7278179" y="6061079"/>
            <a:ext cx="768096" cy="640080"/>
          </a:xfrm>
          <a:prstGeom prst="rect">
            <a:avLst/>
          </a:prstGeom>
        </p:spPr>
      </p:pic>
      <p:pic>
        <p:nvPicPr>
          <p:cNvPr id="6" name="Picture 5" descr="ECTA Early Childhood Technical Assistance Logo">
            <a:extLst>
              <a:ext uri="{FF2B5EF4-FFF2-40B4-BE49-F238E27FC236}">
                <a16:creationId xmlns:a16="http://schemas.microsoft.com/office/drawing/2014/main" id="{EC9C8776-A4EA-B209-3D32-DAB363921978}"/>
              </a:ext>
            </a:extLst>
          </p:cNvPr>
          <p:cNvPicPr>
            <a:picLocks noChangeAspect="1"/>
          </p:cNvPicPr>
          <p:nvPr userDrawn="1"/>
        </p:nvPicPr>
        <p:blipFill rotWithShape="1">
          <a:blip r:embed="rId3"/>
          <a:srcRect t="8200"/>
          <a:stretch/>
        </p:blipFill>
        <p:spPr>
          <a:xfrm>
            <a:off x="8226652" y="6130518"/>
            <a:ext cx="971169" cy="594360"/>
          </a:xfrm>
          <a:prstGeom prst="rect">
            <a:avLst/>
          </a:prstGeom>
        </p:spPr>
      </p:pic>
      <p:pic>
        <p:nvPicPr>
          <p:cNvPr id="7" name="Picture 6" descr="lDEA Data Center logo">
            <a:extLst>
              <a:ext uri="{FF2B5EF4-FFF2-40B4-BE49-F238E27FC236}">
                <a16:creationId xmlns:a16="http://schemas.microsoft.com/office/drawing/2014/main" id="{C015D943-ED39-F0A2-F53E-957449837F8C}"/>
              </a:ext>
            </a:extLst>
          </p:cNvPr>
          <p:cNvPicPr>
            <a:picLocks noChangeAspect="1"/>
          </p:cNvPicPr>
          <p:nvPr userDrawn="1"/>
        </p:nvPicPr>
        <p:blipFill>
          <a:blip r:embed="rId4"/>
          <a:stretch>
            <a:fillRect/>
          </a:stretch>
        </p:blipFill>
        <p:spPr>
          <a:xfrm>
            <a:off x="9378198" y="6251011"/>
            <a:ext cx="2011680" cy="376099"/>
          </a:xfrm>
          <a:prstGeom prst="rect">
            <a:avLst/>
          </a:prstGeom>
        </p:spPr>
      </p:pic>
    </p:spTree>
    <p:extLst>
      <p:ext uri="{BB962C8B-B14F-4D97-AF65-F5344CB8AC3E}">
        <p14:creationId xmlns:p14="http://schemas.microsoft.com/office/powerpoint/2010/main" val="3897927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2E4B5-8307-A546-8E9F-F5DBD470596B}"/>
              </a:ext>
            </a:extLst>
          </p:cNvPr>
          <p:cNvSpPr>
            <a:spLocks noGrp="1"/>
          </p:cNvSpPr>
          <p:nvPr>
            <p:ph type="title"/>
          </p:nvPr>
        </p:nvSpPr>
        <p:spPr>
          <a:xfrm>
            <a:off x="839788" y="457200"/>
            <a:ext cx="3932237" cy="1233804"/>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5395DF-49A0-5F45-94AB-3900E8582D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EDB567A-A5E4-E04D-A362-E0DA8568AB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E03EBC57-A7C3-D844-840D-A3ABBF74C036}"/>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a:p>
        </p:txBody>
      </p:sp>
      <p:sp>
        <p:nvSpPr>
          <p:cNvPr id="11" name="Rectangle 10">
            <a:extLst>
              <a:ext uri="{FF2B5EF4-FFF2-40B4-BE49-F238E27FC236}">
                <a16:creationId xmlns:a16="http://schemas.microsoft.com/office/drawing/2014/main" id="{9FE2ABC8-C21A-6B44-9D8E-5E2C4F7613AB}"/>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a:p>
        </p:txBody>
      </p:sp>
      <p:sp>
        <p:nvSpPr>
          <p:cNvPr id="12" name="Date Placeholder 3">
            <a:extLst>
              <a:ext uri="{FF2B5EF4-FFF2-40B4-BE49-F238E27FC236}">
                <a16:creationId xmlns:a16="http://schemas.microsoft.com/office/drawing/2014/main" id="{FAA1E1D3-B500-0048-B59E-E681E97EA974}"/>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pic>
        <p:nvPicPr>
          <p:cNvPr id="5" name="Picture 4" descr="DaSy: The Center for IDEA Early Childhood Data Systems">
            <a:extLst>
              <a:ext uri="{FF2B5EF4-FFF2-40B4-BE49-F238E27FC236}">
                <a16:creationId xmlns:a16="http://schemas.microsoft.com/office/drawing/2014/main" id="{B977C96E-2341-ABFC-01BD-99F8539EEED2}"/>
              </a:ext>
            </a:extLst>
          </p:cNvPr>
          <p:cNvPicPr>
            <a:picLocks noChangeAspect="1"/>
          </p:cNvPicPr>
          <p:nvPr userDrawn="1"/>
        </p:nvPicPr>
        <p:blipFill>
          <a:blip r:embed="rId2"/>
          <a:stretch>
            <a:fillRect/>
          </a:stretch>
        </p:blipFill>
        <p:spPr>
          <a:xfrm>
            <a:off x="7278179" y="6061079"/>
            <a:ext cx="768096" cy="640080"/>
          </a:xfrm>
          <a:prstGeom prst="rect">
            <a:avLst/>
          </a:prstGeom>
        </p:spPr>
      </p:pic>
      <p:pic>
        <p:nvPicPr>
          <p:cNvPr id="6" name="Picture 5" descr="ECTA Early Childhood Technical Assistance Logo">
            <a:extLst>
              <a:ext uri="{FF2B5EF4-FFF2-40B4-BE49-F238E27FC236}">
                <a16:creationId xmlns:a16="http://schemas.microsoft.com/office/drawing/2014/main" id="{93D0A1D4-0A4C-D491-1C8C-A91A4CEE07AE}"/>
              </a:ext>
            </a:extLst>
          </p:cNvPr>
          <p:cNvPicPr>
            <a:picLocks noChangeAspect="1"/>
          </p:cNvPicPr>
          <p:nvPr userDrawn="1"/>
        </p:nvPicPr>
        <p:blipFill rotWithShape="1">
          <a:blip r:embed="rId3"/>
          <a:srcRect t="8200"/>
          <a:stretch/>
        </p:blipFill>
        <p:spPr>
          <a:xfrm>
            <a:off x="8226652" y="6130518"/>
            <a:ext cx="971169" cy="594360"/>
          </a:xfrm>
          <a:prstGeom prst="rect">
            <a:avLst/>
          </a:prstGeom>
        </p:spPr>
      </p:pic>
      <p:pic>
        <p:nvPicPr>
          <p:cNvPr id="7" name="Picture 6" descr="lDEA Data Center logo">
            <a:extLst>
              <a:ext uri="{FF2B5EF4-FFF2-40B4-BE49-F238E27FC236}">
                <a16:creationId xmlns:a16="http://schemas.microsoft.com/office/drawing/2014/main" id="{27B8D2B5-1694-F137-7837-2EF7539D5865}"/>
              </a:ext>
            </a:extLst>
          </p:cNvPr>
          <p:cNvPicPr>
            <a:picLocks noChangeAspect="1"/>
          </p:cNvPicPr>
          <p:nvPr userDrawn="1"/>
        </p:nvPicPr>
        <p:blipFill>
          <a:blip r:embed="rId4"/>
          <a:stretch>
            <a:fillRect/>
          </a:stretch>
        </p:blipFill>
        <p:spPr>
          <a:xfrm>
            <a:off x="9378198" y="6251011"/>
            <a:ext cx="2011680" cy="376099"/>
          </a:xfrm>
          <a:prstGeom prst="rect">
            <a:avLst/>
          </a:prstGeom>
        </p:spPr>
      </p:pic>
    </p:spTree>
    <p:extLst>
      <p:ext uri="{BB962C8B-B14F-4D97-AF65-F5344CB8AC3E}">
        <p14:creationId xmlns:p14="http://schemas.microsoft.com/office/powerpoint/2010/main" val="1496557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2E4B5-8307-A546-8E9F-F5DBD470596B}"/>
              </a:ext>
            </a:extLst>
          </p:cNvPr>
          <p:cNvSpPr>
            <a:spLocks noGrp="1"/>
          </p:cNvSpPr>
          <p:nvPr>
            <p:ph type="title"/>
          </p:nvPr>
        </p:nvSpPr>
        <p:spPr>
          <a:xfrm>
            <a:off x="7423151" y="458787"/>
            <a:ext cx="3932237" cy="1232217"/>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2EDB567A-A5E4-E04D-A362-E0DA8568AB92}"/>
              </a:ext>
            </a:extLst>
          </p:cNvPr>
          <p:cNvSpPr>
            <a:spLocks noGrp="1"/>
          </p:cNvSpPr>
          <p:nvPr>
            <p:ph type="body" sz="half" idx="2"/>
          </p:nvPr>
        </p:nvSpPr>
        <p:spPr>
          <a:xfrm>
            <a:off x="7423151" y="2058987"/>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E03EBC57-A7C3-D844-840D-A3ABBF74C036}"/>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a:p>
        </p:txBody>
      </p:sp>
      <p:sp>
        <p:nvSpPr>
          <p:cNvPr id="11" name="Rectangle 10">
            <a:extLst>
              <a:ext uri="{FF2B5EF4-FFF2-40B4-BE49-F238E27FC236}">
                <a16:creationId xmlns:a16="http://schemas.microsoft.com/office/drawing/2014/main" id="{9FE2ABC8-C21A-6B44-9D8E-5E2C4F7613AB}"/>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a:p>
        </p:txBody>
      </p:sp>
      <p:sp>
        <p:nvSpPr>
          <p:cNvPr id="12" name="Date Placeholder 3">
            <a:extLst>
              <a:ext uri="{FF2B5EF4-FFF2-40B4-BE49-F238E27FC236}">
                <a16:creationId xmlns:a16="http://schemas.microsoft.com/office/drawing/2014/main" id="{FAA1E1D3-B500-0048-B59E-E681E97EA974}"/>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sp>
        <p:nvSpPr>
          <p:cNvPr id="9" name="Picture Placeholder 2">
            <a:extLst>
              <a:ext uri="{FF2B5EF4-FFF2-40B4-BE49-F238E27FC236}">
                <a16:creationId xmlns:a16="http://schemas.microsoft.com/office/drawing/2014/main" id="{8D2E7641-E5E6-DA46-BCEF-4F0045838D03}"/>
              </a:ext>
            </a:extLst>
          </p:cNvPr>
          <p:cNvSpPr>
            <a:spLocks noGrp="1"/>
          </p:cNvSpPr>
          <p:nvPr>
            <p:ph type="pic" idx="1"/>
          </p:nvPr>
        </p:nvSpPr>
        <p:spPr>
          <a:xfrm>
            <a:off x="836612" y="996950"/>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3" name="Picture 2" descr="DaSy: The Center for IDEA Early Childhood Data Systems">
            <a:extLst>
              <a:ext uri="{FF2B5EF4-FFF2-40B4-BE49-F238E27FC236}">
                <a16:creationId xmlns:a16="http://schemas.microsoft.com/office/drawing/2014/main" id="{41B71913-262E-8D90-6090-7DAA34E33886}"/>
              </a:ext>
            </a:extLst>
          </p:cNvPr>
          <p:cNvPicPr>
            <a:picLocks noChangeAspect="1"/>
          </p:cNvPicPr>
          <p:nvPr userDrawn="1"/>
        </p:nvPicPr>
        <p:blipFill>
          <a:blip r:embed="rId2"/>
          <a:stretch>
            <a:fillRect/>
          </a:stretch>
        </p:blipFill>
        <p:spPr>
          <a:xfrm>
            <a:off x="7278179" y="6061079"/>
            <a:ext cx="768096" cy="640080"/>
          </a:xfrm>
          <a:prstGeom prst="rect">
            <a:avLst/>
          </a:prstGeom>
        </p:spPr>
      </p:pic>
      <p:pic>
        <p:nvPicPr>
          <p:cNvPr id="5" name="Picture 4" descr="ECTA Early Childhood Technical Assistance Logo">
            <a:extLst>
              <a:ext uri="{FF2B5EF4-FFF2-40B4-BE49-F238E27FC236}">
                <a16:creationId xmlns:a16="http://schemas.microsoft.com/office/drawing/2014/main" id="{2C7B43DE-2DFB-D79E-0B18-2882659E9F0D}"/>
              </a:ext>
            </a:extLst>
          </p:cNvPr>
          <p:cNvPicPr>
            <a:picLocks noChangeAspect="1"/>
          </p:cNvPicPr>
          <p:nvPr userDrawn="1"/>
        </p:nvPicPr>
        <p:blipFill rotWithShape="1">
          <a:blip r:embed="rId3"/>
          <a:srcRect t="8200"/>
          <a:stretch/>
        </p:blipFill>
        <p:spPr>
          <a:xfrm>
            <a:off x="8226652" y="6130518"/>
            <a:ext cx="971169" cy="594360"/>
          </a:xfrm>
          <a:prstGeom prst="rect">
            <a:avLst/>
          </a:prstGeom>
        </p:spPr>
      </p:pic>
      <p:pic>
        <p:nvPicPr>
          <p:cNvPr id="6" name="Picture 5" descr="lDEA Data Center logo">
            <a:extLst>
              <a:ext uri="{FF2B5EF4-FFF2-40B4-BE49-F238E27FC236}">
                <a16:creationId xmlns:a16="http://schemas.microsoft.com/office/drawing/2014/main" id="{8CF47BD4-74F6-53C1-7D3E-81824AC8C10D}"/>
              </a:ext>
            </a:extLst>
          </p:cNvPr>
          <p:cNvPicPr>
            <a:picLocks noChangeAspect="1"/>
          </p:cNvPicPr>
          <p:nvPr userDrawn="1"/>
        </p:nvPicPr>
        <p:blipFill>
          <a:blip r:embed="rId4"/>
          <a:stretch>
            <a:fillRect/>
          </a:stretch>
        </p:blipFill>
        <p:spPr>
          <a:xfrm>
            <a:off x="9378198" y="6251011"/>
            <a:ext cx="2011680" cy="376099"/>
          </a:xfrm>
          <a:prstGeom prst="rect">
            <a:avLst/>
          </a:prstGeom>
        </p:spPr>
      </p:pic>
    </p:spTree>
    <p:extLst>
      <p:ext uri="{BB962C8B-B14F-4D97-AF65-F5344CB8AC3E}">
        <p14:creationId xmlns:p14="http://schemas.microsoft.com/office/powerpoint/2010/main" val="3477224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D441D-B32C-A847-B088-8E81FF50F4AC}"/>
              </a:ext>
            </a:extLst>
          </p:cNvPr>
          <p:cNvSpPr>
            <a:spLocks noGrp="1"/>
          </p:cNvSpPr>
          <p:nvPr>
            <p:ph type="title" hasCustomPrompt="1"/>
          </p:nvPr>
        </p:nvSpPr>
        <p:spPr>
          <a:xfrm>
            <a:off x="413883" y="391684"/>
            <a:ext cx="8731251" cy="841361"/>
          </a:xfrm>
        </p:spPr>
        <p:txBody>
          <a:bodyPr lIns="0" tIns="0" rIns="0" bIns="0" anchor="t" anchorCtr="0"/>
          <a:lstStyle>
            <a:lvl1pPr>
              <a:defRPr b="1">
                <a:solidFill>
                  <a:srgbClr val="01579B"/>
                </a:solidFill>
              </a:defRPr>
            </a:lvl1pPr>
          </a:lstStyle>
          <a:p>
            <a:r>
              <a:rPr lang="en-US"/>
              <a:t>Click to Edit Title </a:t>
            </a:r>
          </a:p>
        </p:txBody>
      </p:sp>
      <p:sp>
        <p:nvSpPr>
          <p:cNvPr id="9" name="Rectangle 8">
            <a:extLst>
              <a:ext uri="{FF2B5EF4-FFF2-40B4-BE49-F238E27FC236}">
                <a16:creationId xmlns:a16="http://schemas.microsoft.com/office/drawing/2014/main" id="{DEB7C9D9-4A3E-1743-9247-634B1D9226A3}"/>
              </a:ext>
            </a:extLst>
          </p:cNvPr>
          <p:cNvSpPr/>
          <p:nvPr userDrawn="1"/>
        </p:nvSpPr>
        <p:spPr>
          <a:xfrm>
            <a:off x="0" y="5839847"/>
            <a:ext cx="12192000" cy="1065046"/>
          </a:xfrm>
          <a:prstGeom prst="rect">
            <a:avLst/>
          </a:prstGeom>
          <a:solidFill>
            <a:srgbClr val="01579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37E1E65A-DDCC-EB48-9918-02870460297A}"/>
              </a:ext>
            </a:extLst>
          </p:cNvPr>
          <p:cNvPicPr>
            <a:picLocks noChangeAspect="1"/>
          </p:cNvPicPr>
          <p:nvPr userDrawn="1"/>
        </p:nvPicPr>
        <p:blipFill rotWithShape="1">
          <a:blip r:embed="rId2"/>
          <a:srcRect l="12282" t="33035" r="10820" b="33463"/>
          <a:stretch/>
        </p:blipFill>
        <p:spPr>
          <a:xfrm>
            <a:off x="397137" y="6087721"/>
            <a:ext cx="3985260" cy="612800"/>
          </a:xfrm>
          <a:prstGeom prst="rect">
            <a:avLst/>
          </a:prstGeom>
        </p:spPr>
      </p:pic>
      <p:sp>
        <p:nvSpPr>
          <p:cNvPr id="22" name="Slide Number Placeholder 5">
            <a:extLst>
              <a:ext uri="{FF2B5EF4-FFF2-40B4-BE49-F238E27FC236}">
                <a16:creationId xmlns:a16="http://schemas.microsoft.com/office/drawing/2014/main" id="{374CE0B9-B5D2-F345-9F7C-BA41B88E2132}"/>
              </a:ext>
            </a:extLst>
          </p:cNvPr>
          <p:cNvSpPr>
            <a:spLocks noGrp="1"/>
          </p:cNvSpPr>
          <p:nvPr>
            <p:ph type="sldNum" sz="quarter" idx="12"/>
          </p:nvPr>
        </p:nvSpPr>
        <p:spPr>
          <a:xfrm>
            <a:off x="9029700" y="6268285"/>
            <a:ext cx="2743199" cy="389945"/>
          </a:xfrm>
          <a:prstGeom prst="rect">
            <a:avLst/>
          </a:prstGeom>
        </p:spPr>
        <p:txBody>
          <a:bodyPr lIns="0" tIns="0" rIns="0" bIns="0"/>
          <a:lstStyle>
            <a:lvl1pPr algn="r">
              <a:defRPr b="0" i="0">
                <a:solidFill>
                  <a:schemeClr val="bg1"/>
                </a:solidFill>
                <a:latin typeface="Calibri" panose="020F0502020204030204" pitchFamily="34" charset="0"/>
                <a:cs typeface="Calibri" panose="020F0502020204030204" pitchFamily="34" charset="0"/>
              </a:defRPr>
            </a:lvl1pPr>
          </a:lstStyle>
          <a:p>
            <a:fld id="{5D940E1B-944F-734D-8830-0F9300A01DFF}" type="slidenum">
              <a:rPr lang="en-US" smtClean="0"/>
              <a:pPr/>
              <a:t>‹#›</a:t>
            </a:fld>
            <a:endParaRPr lang="en-US"/>
          </a:p>
        </p:txBody>
      </p:sp>
      <p:pic>
        <p:nvPicPr>
          <p:cNvPr id="5" name="Picture 4">
            <a:extLst>
              <a:ext uri="{FF2B5EF4-FFF2-40B4-BE49-F238E27FC236}">
                <a16:creationId xmlns:a16="http://schemas.microsoft.com/office/drawing/2014/main" id="{2843DDA8-10B8-E581-4D91-8740F34F498E}"/>
              </a:ext>
            </a:extLst>
          </p:cNvPr>
          <p:cNvPicPr>
            <a:picLocks noChangeAspect="1"/>
          </p:cNvPicPr>
          <p:nvPr userDrawn="1"/>
        </p:nvPicPr>
        <p:blipFill>
          <a:blip r:embed="rId3"/>
          <a:srcRect t="5133" b="5133"/>
          <a:stretch/>
        </p:blipFill>
        <p:spPr>
          <a:xfrm>
            <a:off x="10020749" y="423037"/>
            <a:ext cx="1752150" cy="778653"/>
          </a:xfrm>
          <a:prstGeom prst="rect">
            <a:avLst/>
          </a:prstGeom>
        </p:spPr>
      </p:pic>
      <p:sp>
        <p:nvSpPr>
          <p:cNvPr id="6" name="Content Placeholder 5">
            <a:extLst>
              <a:ext uri="{FF2B5EF4-FFF2-40B4-BE49-F238E27FC236}">
                <a16:creationId xmlns:a16="http://schemas.microsoft.com/office/drawing/2014/main" id="{4E959B86-A16A-703F-D990-46B5C20AFDB2}"/>
              </a:ext>
            </a:extLst>
          </p:cNvPr>
          <p:cNvSpPr>
            <a:spLocks noGrp="1"/>
          </p:cNvSpPr>
          <p:nvPr>
            <p:ph sz="quarter" idx="4" hasCustomPrompt="1"/>
          </p:nvPr>
        </p:nvSpPr>
        <p:spPr>
          <a:xfrm>
            <a:off x="6225987" y="1569676"/>
            <a:ext cx="5410200" cy="3887104"/>
          </a:xfrm>
        </p:spPr>
        <p:txBody>
          <a:bodyPr lIns="0" tIns="0" rIns="0" bIns="0" anchor="t" anchorCtr="0"/>
          <a:lstStyle>
            <a:lvl1pPr>
              <a:defRPr>
                <a:solidFill>
                  <a:schemeClr val="tx1"/>
                </a:solidFill>
              </a:defRPr>
            </a:lvl1pPr>
            <a:lvl2pPr marL="457200" indent="-228600">
              <a:defRPr>
                <a:solidFill>
                  <a:schemeClr val="tx1"/>
                </a:solidFill>
              </a:defRPr>
            </a:lvl2pPr>
            <a:lvl3pPr marL="685800" indent="-228600">
              <a:defRPr>
                <a:solidFill>
                  <a:schemeClr val="tx1"/>
                </a:solidFill>
              </a:defRPr>
            </a:lvl3pPr>
            <a:lvl4pPr marL="914400" indent="-228600">
              <a:defRPr>
                <a:solidFill>
                  <a:schemeClr val="tx1"/>
                </a:solidFill>
              </a:defRPr>
            </a:lvl4pPr>
            <a:lvl5pPr marL="1143000" indent="-228600">
              <a:defRPr>
                <a:solidFill>
                  <a:schemeClr val="tx1"/>
                </a:solidFill>
              </a:defRPr>
            </a:lvl5pPr>
          </a:lstStyle>
          <a:p>
            <a:pPr lvl="0"/>
            <a:r>
              <a:rPr lang="en-US"/>
              <a:t>Click to add text</a:t>
            </a:r>
          </a:p>
        </p:txBody>
      </p:sp>
      <p:sp>
        <p:nvSpPr>
          <p:cNvPr id="7" name="Content Placeholder 3">
            <a:extLst>
              <a:ext uri="{FF2B5EF4-FFF2-40B4-BE49-F238E27FC236}">
                <a16:creationId xmlns:a16="http://schemas.microsoft.com/office/drawing/2014/main" id="{98A61508-D3B7-BD98-D060-B2C0D2E3FE74}"/>
              </a:ext>
            </a:extLst>
          </p:cNvPr>
          <p:cNvSpPr>
            <a:spLocks noGrp="1"/>
          </p:cNvSpPr>
          <p:nvPr>
            <p:ph sz="half" idx="2" hasCustomPrompt="1"/>
          </p:nvPr>
        </p:nvSpPr>
        <p:spPr>
          <a:xfrm>
            <a:off x="397137" y="1569676"/>
            <a:ext cx="5290887" cy="3887104"/>
          </a:xfrm>
        </p:spPr>
        <p:txBody>
          <a:bodyPr lIns="0" tIns="0" rIns="0" bIns="0" anchor="t" anchorCtr="0"/>
          <a:lstStyle>
            <a:lvl1pPr>
              <a:defRPr>
                <a:solidFill>
                  <a:schemeClr val="tx1"/>
                </a:solidFill>
              </a:defRPr>
            </a:lvl1pPr>
            <a:lvl2pPr marL="457200" indent="-228600">
              <a:defRPr>
                <a:solidFill>
                  <a:schemeClr val="tx1"/>
                </a:solidFill>
              </a:defRPr>
            </a:lvl2pPr>
            <a:lvl3pPr marL="685800" indent="-228600">
              <a:defRPr>
                <a:solidFill>
                  <a:schemeClr val="tx1"/>
                </a:solidFill>
              </a:defRPr>
            </a:lvl3pPr>
            <a:lvl4pPr marL="914400" indent="-228600">
              <a:defRPr>
                <a:solidFill>
                  <a:schemeClr val="tx1"/>
                </a:solidFill>
              </a:defRPr>
            </a:lvl4pPr>
            <a:lvl5pPr marL="1143000" indent="-228600">
              <a:defRPr>
                <a:solidFill>
                  <a:schemeClr val="tx1"/>
                </a:solidFill>
              </a:defRPr>
            </a:lvl5pPr>
          </a:lstStyle>
          <a:p>
            <a:pPr lvl="0"/>
            <a:r>
              <a:rPr lang="en-US"/>
              <a:t>Click to add text</a:t>
            </a:r>
          </a:p>
        </p:txBody>
      </p:sp>
    </p:spTree>
    <p:extLst>
      <p:ext uri="{BB962C8B-B14F-4D97-AF65-F5344CB8AC3E}">
        <p14:creationId xmlns:p14="http://schemas.microsoft.com/office/powerpoint/2010/main" val="789067085"/>
      </p:ext>
    </p:extLst>
  </p:cSld>
  <p:clrMapOvr>
    <a:masterClrMapping/>
  </p:clrMapOvr>
  <p:transition spd="slow">
    <p:fade/>
  </p:transition>
  <p:extLst>
    <p:ext uri="{DCECCB84-F9BA-43D5-87BE-67443E8EF086}">
      <p15:sldGuideLst xmlns:p15="http://schemas.microsoft.com/office/powerpoint/2012/main">
        <p15:guide id="1" orient="horz" pos="648">
          <p15:clr>
            <a:srgbClr val="FBAE40"/>
          </p15:clr>
        </p15:guide>
        <p15:guide id="2" pos="3840">
          <p15:clr>
            <a:srgbClr val="FBAE40"/>
          </p15:clr>
        </p15:guide>
        <p15:guide id="3" orient="horz" pos="288">
          <p15:clr>
            <a:srgbClr val="FBAE40"/>
          </p15:clr>
        </p15:guide>
        <p15:guide id="4" pos="2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BCC9C-B94E-B94A-8771-767CE87AF99C}"/>
              </a:ext>
            </a:extLst>
          </p:cNvPr>
          <p:cNvSpPr>
            <a:spLocks noGrp="1"/>
          </p:cNvSpPr>
          <p:nvPr>
            <p:ph type="title"/>
          </p:nvPr>
        </p:nvSpPr>
        <p:spPr>
          <a:xfrm>
            <a:off x="294198" y="365125"/>
            <a:ext cx="11570700" cy="1325563"/>
          </a:xfrm>
        </p:spPr>
        <p:txBody>
          <a:bodyPr/>
          <a:lstStyle/>
          <a:p>
            <a:r>
              <a:rPr lang="en-US"/>
              <a:t>Click to edit Master title style</a:t>
            </a:r>
          </a:p>
        </p:txBody>
      </p:sp>
    </p:spTree>
    <p:extLst>
      <p:ext uri="{BB962C8B-B14F-4D97-AF65-F5344CB8AC3E}">
        <p14:creationId xmlns:p14="http://schemas.microsoft.com/office/powerpoint/2010/main" val="1507639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3B66B617-154B-C54C-916F-2E3EDB88AD40}"/>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sp>
        <p:nvSpPr>
          <p:cNvPr id="2" name="Title 1">
            <a:extLst>
              <a:ext uri="{FF2B5EF4-FFF2-40B4-BE49-F238E27FC236}">
                <a16:creationId xmlns:a16="http://schemas.microsoft.com/office/drawing/2014/main" id="{A6D0B1EF-4F8F-734F-A6F5-4BFA1D3E419D}"/>
              </a:ext>
            </a:extLst>
          </p:cNvPr>
          <p:cNvSpPr>
            <a:spLocks noGrp="1"/>
          </p:cNvSpPr>
          <p:nvPr>
            <p:ph type="title"/>
          </p:nvPr>
        </p:nvSpPr>
        <p:spPr/>
        <p:txBody>
          <a:bodyPr/>
          <a:lstStyle>
            <a:lvl1pPr>
              <a:defRPr>
                <a:solidFill>
                  <a:srgbClr val="154578"/>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6D54A78-A974-054E-9F5F-8441C1B19B45}"/>
              </a:ext>
            </a:extLst>
          </p:cNvPr>
          <p:cNvSpPr>
            <a:spLocks noGrp="1"/>
          </p:cNvSpPr>
          <p:nvPr>
            <p:ph idx="1"/>
          </p:nvPr>
        </p:nvSpPr>
        <p:spPr/>
        <p:txBody>
          <a:bodyPr>
            <a:normAutofit/>
          </a:bodyPr>
          <a:lstStyle>
            <a:lvl1pPr>
              <a:buClr>
                <a:srgbClr val="154578"/>
              </a:buClr>
              <a:defRPr sz="2400">
                <a:latin typeface="Tahoma" panose="020B0604030504040204" pitchFamily="34" charset="0"/>
                <a:ea typeface="Tahoma" panose="020B0604030504040204" pitchFamily="34" charset="0"/>
                <a:cs typeface="Tahoma" panose="020B0604030504040204" pitchFamily="34" charset="0"/>
              </a:defRPr>
            </a:lvl1pPr>
            <a:lvl2pPr marL="685800" indent="-228600">
              <a:buClr>
                <a:srgbClr val="154578"/>
              </a:buClr>
              <a:buFont typeface="System Font Regular"/>
              <a:buChar char="‒"/>
              <a:defRPr sz="2400">
                <a:latin typeface="Tahoma" panose="020B0604030504040204" pitchFamily="34" charset="0"/>
                <a:ea typeface="Tahoma" panose="020B0604030504040204" pitchFamily="34" charset="0"/>
                <a:cs typeface="Tahoma" panose="020B0604030504040204" pitchFamily="34" charset="0"/>
              </a:defRPr>
            </a:lvl2pPr>
            <a:lvl3pPr marL="1143000" indent="-228600">
              <a:buClr>
                <a:srgbClr val="154578"/>
              </a:buClr>
              <a:buFont typeface="Courier New" panose="02070309020205020404" pitchFamily="49" charset="0"/>
              <a:buChar char="o"/>
              <a:defRPr sz="2400">
                <a:latin typeface="Tahoma" panose="020B0604030504040204" pitchFamily="34" charset="0"/>
                <a:ea typeface="Tahoma" panose="020B0604030504040204" pitchFamily="34" charset="0"/>
                <a:cs typeface="Tahoma" panose="020B0604030504040204" pitchFamily="34" charset="0"/>
              </a:defRPr>
            </a:lvl3pPr>
            <a:lvl4pPr marL="1600200" indent="-228600">
              <a:buClr>
                <a:srgbClr val="154578"/>
              </a:buClr>
              <a:buFont typeface="Wingdings" pitchFamily="2" charset="2"/>
              <a:buChar char="§"/>
              <a:defRPr sz="2400">
                <a:latin typeface="Tahoma" panose="020B0604030504040204" pitchFamily="34" charset="0"/>
                <a:ea typeface="Tahoma" panose="020B0604030504040204" pitchFamily="34" charset="0"/>
                <a:cs typeface="Tahoma" panose="020B0604030504040204" pitchFamily="34" charset="0"/>
              </a:defRPr>
            </a:lvl4pPr>
            <a:lvl5pPr>
              <a:buClr>
                <a:srgbClr val="154578"/>
              </a:buClr>
              <a:defRPr sz="2400">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503FFD93-FE4D-D84D-B881-E66389239AA7}"/>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a:p>
        </p:txBody>
      </p:sp>
      <p:cxnSp>
        <p:nvCxnSpPr>
          <p:cNvPr id="9" name="Straight Connector 8">
            <a:extLst>
              <a:ext uri="{FF2B5EF4-FFF2-40B4-BE49-F238E27FC236}">
                <a16:creationId xmlns:a16="http://schemas.microsoft.com/office/drawing/2014/main" id="{37175014-10F5-3648-8431-EED04F69B866}"/>
              </a:ext>
            </a:extLst>
          </p:cNvPr>
          <p:cNvCxnSpPr>
            <a:cxnSpLocks/>
          </p:cNvCxnSpPr>
          <p:nvPr userDrawn="1"/>
        </p:nvCxnSpPr>
        <p:spPr>
          <a:xfrm flipV="1">
            <a:off x="-14284" y="1679836"/>
            <a:ext cx="12207240" cy="0"/>
          </a:xfrm>
          <a:prstGeom prst="line">
            <a:avLst/>
          </a:prstGeom>
          <a:ln>
            <a:solidFill>
              <a:srgbClr val="154578"/>
            </a:solidFill>
          </a:ln>
          <a:effectLst/>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6D9F3E1E-84EE-8D45-8BC6-C953E7BCA3F3}"/>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a:p>
        </p:txBody>
      </p:sp>
      <p:pic>
        <p:nvPicPr>
          <p:cNvPr id="14" name="Picture 13" descr="DaSy: The Center for IDEA Early Childhood Data Systems">
            <a:extLst>
              <a:ext uri="{FF2B5EF4-FFF2-40B4-BE49-F238E27FC236}">
                <a16:creationId xmlns:a16="http://schemas.microsoft.com/office/drawing/2014/main" id="{6A216456-9806-3542-91FC-4B9E6F83267E}"/>
              </a:ext>
            </a:extLst>
          </p:cNvPr>
          <p:cNvPicPr>
            <a:picLocks noChangeAspect="1"/>
          </p:cNvPicPr>
          <p:nvPr userDrawn="1"/>
        </p:nvPicPr>
        <p:blipFill>
          <a:blip r:embed="rId2"/>
          <a:stretch>
            <a:fillRect/>
          </a:stretch>
        </p:blipFill>
        <p:spPr>
          <a:xfrm>
            <a:off x="7278179" y="6061079"/>
            <a:ext cx="768096" cy="640080"/>
          </a:xfrm>
          <a:prstGeom prst="rect">
            <a:avLst/>
          </a:prstGeom>
        </p:spPr>
      </p:pic>
      <p:pic>
        <p:nvPicPr>
          <p:cNvPr id="15" name="Picture 14" descr="ECTA Early Childhood Technical Assistance Logo">
            <a:extLst>
              <a:ext uri="{FF2B5EF4-FFF2-40B4-BE49-F238E27FC236}">
                <a16:creationId xmlns:a16="http://schemas.microsoft.com/office/drawing/2014/main" id="{1384E942-CBD4-4347-AEF4-45AEC3C8085E}"/>
              </a:ext>
            </a:extLst>
          </p:cNvPr>
          <p:cNvPicPr>
            <a:picLocks noChangeAspect="1"/>
          </p:cNvPicPr>
          <p:nvPr userDrawn="1"/>
        </p:nvPicPr>
        <p:blipFill rotWithShape="1">
          <a:blip r:embed="rId3"/>
          <a:srcRect t="8200"/>
          <a:stretch/>
        </p:blipFill>
        <p:spPr>
          <a:xfrm>
            <a:off x="8226652" y="6130518"/>
            <a:ext cx="971169" cy="594360"/>
          </a:xfrm>
          <a:prstGeom prst="rect">
            <a:avLst/>
          </a:prstGeom>
        </p:spPr>
      </p:pic>
      <p:pic>
        <p:nvPicPr>
          <p:cNvPr id="8" name="Picture 7" descr="lDEA Data Center logo">
            <a:extLst>
              <a:ext uri="{FF2B5EF4-FFF2-40B4-BE49-F238E27FC236}">
                <a16:creationId xmlns:a16="http://schemas.microsoft.com/office/drawing/2014/main" id="{96DFFC79-D249-E9CF-C42D-CD7F5B04C980}"/>
              </a:ext>
            </a:extLst>
          </p:cNvPr>
          <p:cNvPicPr>
            <a:picLocks noChangeAspect="1"/>
          </p:cNvPicPr>
          <p:nvPr userDrawn="1"/>
        </p:nvPicPr>
        <p:blipFill>
          <a:blip r:embed="rId4"/>
          <a:stretch>
            <a:fillRect/>
          </a:stretch>
        </p:blipFill>
        <p:spPr>
          <a:xfrm>
            <a:off x="9378198" y="6251011"/>
            <a:ext cx="2011680" cy="376099"/>
          </a:xfrm>
          <a:prstGeom prst="rect">
            <a:avLst/>
          </a:prstGeom>
        </p:spPr>
      </p:pic>
    </p:spTree>
    <p:extLst>
      <p:ext uri="{BB962C8B-B14F-4D97-AF65-F5344CB8AC3E}">
        <p14:creationId xmlns:p14="http://schemas.microsoft.com/office/powerpoint/2010/main" val="3277883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D761EDC7-9D99-F748-847D-8BC8146F6C7D}"/>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sp>
        <p:nvSpPr>
          <p:cNvPr id="5" name="Rectangle 4">
            <a:extLst>
              <a:ext uri="{FF2B5EF4-FFF2-40B4-BE49-F238E27FC236}">
                <a16:creationId xmlns:a16="http://schemas.microsoft.com/office/drawing/2014/main" id="{77AB53C1-60F3-B84B-B1B7-D08E877590D9}"/>
              </a:ext>
            </a:extLst>
          </p:cNvPr>
          <p:cNvSpPr/>
          <p:nvPr userDrawn="1"/>
        </p:nvSpPr>
        <p:spPr>
          <a:xfrm>
            <a:off x="2808" y="1691320"/>
            <a:ext cx="12188952" cy="406908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D0B1EF-4F8F-734F-A6F5-4BFA1D3E419D}"/>
              </a:ext>
            </a:extLst>
          </p:cNvPr>
          <p:cNvSpPr>
            <a:spLocks noGrp="1"/>
          </p:cNvSpPr>
          <p:nvPr>
            <p:ph type="title"/>
          </p:nvPr>
        </p:nvSpPr>
        <p:spPr/>
        <p:txBody>
          <a:bodyPr/>
          <a:lstStyle>
            <a:lvl1pPr>
              <a:defRPr>
                <a:solidFill>
                  <a:srgbClr val="154578"/>
                </a:solidFill>
                <a:latin typeface="Tahoma" panose="020B060403050404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96D54A78-A974-054E-9F5F-8441C1B19B45}"/>
              </a:ext>
            </a:extLst>
          </p:cNvPr>
          <p:cNvSpPr>
            <a:spLocks noGrp="1"/>
          </p:cNvSpPr>
          <p:nvPr>
            <p:ph idx="1"/>
          </p:nvPr>
        </p:nvSpPr>
        <p:spPr/>
        <p:txBody>
          <a:bodyPr>
            <a:normAutofit/>
          </a:bodyPr>
          <a:lstStyle>
            <a:lvl1pPr>
              <a:buClr>
                <a:srgbClr val="154578"/>
              </a:buClr>
              <a:defRPr sz="2200">
                <a:latin typeface="Tahoma" panose="020B0604030504040204" pitchFamily="34" charset="0"/>
                <a:ea typeface="Tahoma" panose="020B0604030504040204" pitchFamily="34" charset="0"/>
                <a:cs typeface="Tahoma" panose="020B0604030504040204" pitchFamily="34" charset="0"/>
              </a:defRPr>
            </a:lvl1pPr>
            <a:lvl2pPr marL="685800" indent="-228600">
              <a:buClr>
                <a:srgbClr val="154578"/>
              </a:buClr>
              <a:buFont typeface="System Font Regular"/>
              <a:buChar char="‒"/>
              <a:defRPr sz="2200">
                <a:latin typeface="Tahoma" panose="020B0604030504040204" pitchFamily="34" charset="0"/>
                <a:ea typeface="Tahoma" panose="020B0604030504040204" pitchFamily="34" charset="0"/>
                <a:cs typeface="Tahoma" panose="020B0604030504040204" pitchFamily="34" charset="0"/>
              </a:defRPr>
            </a:lvl2pPr>
            <a:lvl3pPr marL="1143000" indent="-228600">
              <a:buClr>
                <a:srgbClr val="154578"/>
              </a:buClr>
              <a:buFont typeface="Courier New" panose="02070309020205020404" pitchFamily="49" charset="0"/>
              <a:buChar char="o"/>
              <a:defRPr sz="2200">
                <a:latin typeface="Tahoma" panose="020B0604030504040204" pitchFamily="34" charset="0"/>
                <a:ea typeface="Tahoma" panose="020B0604030504040204" pitchFamily="34" charset="0"/>
                <a:cs typeface="Tahoma" panose="020B0604030504040204" pitchFamily="34" charset="0"/>
              </a:defRPr>
            </a:lvl3pPr>
            <a:lvl4pPr marL="1600200" indent="-228600">
              <a:buClr>
                <a:srgbClr val="154578"/>
              </a:buClr>
              <a:buFont typeface="Wingdings" pitchFamily="2" charset="2"/>
              <a:buChar char="§"/>
              <a:defRPr sz="2200">
                <a:latin typeface="Tahoma" panose="020B0604030504040204" pitchFamily="34" charset="0"/>
                <a:ea typeface="Tahoma" panose="020B0604030504040204" pitchFamily="34" charset="0"/>
                <a:cs typeface="Tahoma" panose="020B0604030504040204" pitchFamily="34" charset="0"/>
              </a:defRPr>
            </a:lvl4pPr>
            <a:lvl5pPr>
              <a:buClr>
                <a:srgbClr val="154578"/>
              </a:buClr>
              <a:defRPr sz="2200">
                <a:latin typeface="Tahoma" panose="020B0604030504040204" pitchFamily="34" charset="0"/>
                <a:ea typeface="Tahoma" panose="020B0604030504040204" pitchFamily="34" charset="0"/>
                <a:cs typeface="Tahom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503FFD93-FE4D-D84D-B881-E66389239AA7}"/>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a:p>
        </p:txBody>
      </p:sp>
      <p:cxnSp>
        <p:nvCxnSpPr>
          <p:cNvPr id="9" name="Straight Connector 8">
            <a:extLst>
              <a:ext uri="{FF2B5EF4-FFF2-40B4-BE49-F238E27FC236}">
                <a16:creationId xmlns:a16="http://schemas.microsoft.com/office/drawing/2014/main" id="{37175014-10F5-3648-8431-EED04F69B866}"/>
              </a:ext>
            </a:extLst>
          </p:cNvPr>
          <p:cNvCxnSpPr>
            <a:cxnSpLocks/>
          </p:cNvCxnSpPr>
          <p:nvPr userDrawn="1"/>
        </p:nvCxnSpPr>
        <p:spPr>
          <a:xfrm flipV="1">
            <a:off x="-14284" y="1679836"/>
            <a:ext cx="12207240" cy="0"/>
          </a:xfrm>
          <a:prstGeom prst="line">
            <a:avLst/>
          </a:prstGeom>
          <a:ln>
            <a:solidFill>
              <a:srgbClr val="154578"/>
            </a:solidFill>
          </a:ln>
          <a:effectLst/>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6D9F3E1E-84EE-8D45-8BC6-C953E7BCA3F3}"/>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a:p>
        </p:txBody>
      </p:sp>
      <p:pic>
        <p:nvPicPr>
          <p:cNvPr id="4" name="Picture 3" descr="DaSy: The Center for IDEA Early Childhood Data Systems">
            <a:extLst>
              <a:ext uri="{FF2B5EF4-FFF2-40B4-BE49-F238E27FC236}">
                <a16:creationId xmlns:a16="http://schemas.microsoft.com/office/drawing/2014/main" id="{5CE94C01-510F-2313-2419-9B0D3216BD87}"/>
              </a:ext>
            </a:extLst>
          </p:cNvPr>
          <p:cNvPicPr>
            <a:picLocks noChangeAspect="1"/>
          </p:cNvPicPr>
          <p:nvPr userDrawn="1"/>
        </p:nvPicPr>
        <p:blipFill>
          <a:blip r:embed="rId2"/>
          <a:stretch>
            <a:fillRect/>
          </a:stretch>
        </p:blipFill>
        <p:spPr>
          <a:xfrm>
            <a:off x="7278179" y="6061079"/>
            <a:ext cx="768096" cy="640080"/>
          </a:xfrm>
          <a:prstGeom prst="rect">
            <a:avLst/>
          </a:prstGeom>
        </p:spPr>
      </p:pic>
      <p:pic>
        <p:nvPicPr>
          <p:cNvPr id="6" name="Picture 5" descr="ECTA Early Childhood Technical Assistance Logo">
            <a:extLst>
              <a:ext uri="{FF2B5EF4-FFF2-40B4-BE49-F238E27FC236}">
                <a16:creationId xmlns:a16="http://schemas.microsoft.com/office/drawing/2014/main" id="{F3F3EBBA-FF90-52DD-3FCF-EF999E6A24DD}"/>
              </a:ext>
            </a:extLst>
          </p:cNvPr>
          <p:cNvPicPr>
            <a:picLocks noChangeAspect="1"/>
          </p:cNvPicPr>
          <p:nvPr userDrawn="1"/>
        </p:nvPicPr>
        <p:blipFill rotWithShape="1">
          <a:blip r:embed="rId3"/>
          <a:srcRect t="8200"/>
          <a:stretch/>
        </p:blipFill>
        <p:spPr>
          <a:xfrm>
            <a:off x="8226652" y="6130518"/>
            <a:ext cx="971169" cy="594360"/>
          </a:xfrm>
          <a:prstGeom prst="rect">
            <a:avLst/>
          </a:prstGeom>
        </p:spPr>
      </p:pic>
      <p:pic>
        <p:nvPicPr>
          <p:cNvPr id="8" name="Picture 7" descr="lDEA Data Center logo">
            <a:extLst>
              <a:ext uri="{FF2B5EF4-FFF2-40B4-BE49-F238E27FC236}">
                <a16:creationId xmlns:a16="http://schemas.microsoft.com/office/drawing/2014/main" id="{F4CE995D-4989-C0C1-0CBD-B0B217CAF452}"/>
              </a:ext>
            </a:extLst>
          </p:cNvPr>
          <p:cNvPicPr>
            <a:picLocks noChangeAspect="1"/>
          </p:cNvPicPr>
          <p:nvPr userDrawn="1"/>
        </p:nvPicPr>
        <p:blipFill>
          <a:blip r:embed="rId4"/>
          <a:stretch>
            <a:fillRect/>
          </a:stretch>
        </p:blipFill>
        <p:spPr>
          <a:xfrm>
            <a:off x="9378198" y="6251011"/>
            <a:ext cx="2011680" cy="376099"/>
          </a:xfrm>
          <a:prstGeom prst="rect">
            <a:avLst/>
          </a:prstGeom>
        </p:spPr>
      </p:pic>
    </p:spTree>
    <p:extLst>
      <p:ext uri="{BB962C8B-B14F-4D97-AF65-F5344CB8AC3E}">
        <p14:creationId xmlns:p14="http://schemas.microsoft.com/office/powerpoint/2010/main" val="364251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067EE84-FA90-F048-BE34-262D4091903B}"/>
              </a:ext>
            </a:extLst>
          </p:cNvPr>
          <p:cNvSpPr/>
          <p:nvPr userDrawn="1"/>
        </p:nvSpPr>
        <p:spPr>
          <a:xfrm>
            <a:off x="0" y="0"/>
            <a:ext cx="6096000" cy="6858000"/>
          </a:xfrm>
          <a:prstGeom prst="rect">
            <a:avLst/>
          </a:prstGeom>
          <a:solidFill>
            <a:srgbClr val="154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04C3C2-9787-E940-96FB-F9FE96BC97C9}"/>
              </a:ext>
            </a:extLst>
          </p:cNvPr>
          <p:cNvSpPr>
            <a:spLocks noGrp="1"/>
          </p:cNvSpPr>
          <p:nvPr>
            <p:ph type="ctrTitle" hasCustomPrompt="1"/>
          </p:nvPr>
        </p:nvSpPr>
        <p:spPr>
          <a:xfrm>
            <a:off x="485775" y="0"/>
            <a:ext cx="5300664" cy="3255962"/>
          </a:xfrm>
        </p:spPr>
        <p:txBody>
          <a:bodyPr anchor="b">
            <a:normAutofit/>
          </a:bodyPr>
          <a:lstStyle>
            <a:lvl1pPr algn="l">
              <a:defRPr sz="4800">
                <a:solidFill>
                  <a:schemeClr val="bg1"/>
                </a:solidFill>
              </a:defRPr>
            </a:lvl1pPr>
          </a:lstStyle>
          <a:p>
            <a:r>
              <a:rPr lang="en-US"/>
              <a:t>Section Divider</a:t>
            </a:r>
            <a:br>
              <a:rPr lang="en-US"/>
            </a:br>
            <a:r>
              <a:rPr lang="en-US"/>
              <a:t>(Photo optional)</a:t>
            </a:r>
          </a:p>
        </p:txBody>
      </p:sp>
      <p:sp>
        <p:nvSpPr>
          <p:cNvPr id="3" name="Subtitle 2">
            <a:extLst>
              <a:ext uri="{FF2B5EF4-FFF2-40B4-BE49-F238E27FC236}">
                <a16:creationId xmlns:a16="http://schemas.microsoft.com/office/drawing/2014/main" id="{DB02FC7B-BC2F-E046-B777-77C923BDB4BF}"/>
              </a:ext>
            </a:extLst>
          </p:cNvPr>
          <p:cNvSpPr>
            <a:spLocks noGrp="1"/>
          </p:cNvSpPr>
          <p:nvPr>
            <p:ph type="subTitle" idx="1" hasCustomPrompt="1"/>
          </p:nvPr>
        </p:nvSpPr>
        <p:spPr>
          <a:xfrm>
            <a:off x="485774" y="3603627"/>
            <a:ext cx="5300664" cy="1739897"/>
          </a:xfrm>
        </p:spPr>
        <p:txBody>
          <a:bodyPr>
            <a:normAutofit/>
          </a:bodyPr>
          <a:lstStyle>
            <a:lvl1pPr marL="0" indent="0" algn="l">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Subtitle</a:t>
            </a:r>
          </a:p>
        </p:txBody>
      </p:sp>
      <p:sp>
        <p:nvSpPr>
          <p:cNvPr id="8" name="Rectangle 7">
            <a:extLst>
              <a:ext uri="{FF2B5EF4-FFF2-40B4-BE49-F238E27FC236}">
                <a16:creationId xmlns:a16="http://schemas.microsoft.com/office/drawing/2014/main" id="{ABD73571-B3E4-DE42-9902-1FEBA637C67C}"/>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a:p>
        </p:txBody>
      </p:sp>
      <p:pic>
        <p:nvPicPr>
          <p:cNvPr id="4" name="Picture 3" descr="DaSy: The Center for IDEA Early Childhood Data Systems">
            <a:extLst>
              <a:ext uri="{FF2B5EF4-FFF2-40B4-BE49-F238E27FC236}">
                <a16:creationId xmlns:a16="http://schemas.microsoft.com/office/drawing/2014/main" id="{929FBB66-26FC-1204-E19D-A78CB0D37692}"/>
              </a:ext>
            </a:extLst>
          </p:cNvPr>
          <p:cNvPicPr>
            <a:picLocks noChangeAspect="1"/>
          </p:cNvPicPr>
          <p:nvPr userDrawn="1"/>
        </p:nvPicPr>
        <p:blipFill>
          <a:blip r:embed="rId2"/>
          <a:stretch>
            <a:fillRect/>
          </a:stretch>
        </p:blipFill>
        <p:spPr>
          <a:xfrm>
            <a:off x="7278179" y="6061079"/>
            <a:ext cx="768096" cy="640080"/>
          </a:xfrm>
          <a:prstGeom prst="rect">
            <a:avLst/>
          </a:prstGeom>
        </p:spPr>
      </p:pic>
      <p:pic>
        <p:nvPicPr>
          <p:cNvPr id="5" name="Picture 4" descr="ECTA Early Childhood Technical Assistance Logo">
            <a:extLst>
              <a:ext uri="{FF2B5EF4-FFF2-40B4-BE49-F238E27FC236}">
                <a16:creationId xmlns:a16="http://schemas.microsoft.com/office/drawing/2014/main" id="{2DC30E13-D55A-5F11-6E4A-96778B1E3E20}"/>
              </a:ext>
            </a:extLst>
          </p:cNvPr>
          <p:cNvPicPr>
            <a:picLocks noChangeAspect="1"/>
          </p:cNvPicPr>
          <p:nvPr userDrawn="1"/>
        </p:nvPicPr>
        <p:blipFill rotWithShape="1">
          <a:blip r:embed="rId3"/>
          <a:srcRect t="8200"/>
          <a:stretch/>
        </p:blipFill>
        <p:spPr>
          <a:xfrm>
            <a:off x="8226652" y="6130518"/>
            <a:ext cx="971169" cy="594360"/>
          </a:xfrm>
          <a:prstGeom prst="rect">
            <a:avLst/>
          </a:prstGeom>
        </p:spPr>
      </p:pic>
      <p:pic>
        <p:nvPicPr>
          <p:cNvPr id="6" name="Picture 5" descr="lDEA Data Center logo">
            <a:extLst>
              <a:ext uri="{FF2B5EF4-FFF2-40B4-BE49-F238E27FC236}">
                <a16:creationId xmlns:a16="http://schemas.microsoft.com/office/drawing/2014/main" id="{C29E473E-700A-E3A6-1C38-57091B17399C}"/>
              </a:ext>
            </a:extLst>
          </p:cNvPr>
          <p:cNvPicPr>
            <a:picLocks noChangeAspect="1"/>
          </p:cNvPicPr>
          <p:nvPr userDrawn="1"/>
        </p:nvPicPr>
        <p:blipFill>
          <a:blip r:embed="rId4"/>
          <a:stretch>
            <a:fillRect/>
          </a:stretch>
        </p:blipFill>
        <p:spPr>
          <a:xfrm>
            <a:off x="9378198" y="6251011"/>
            <a:ext cx="2011680" cy="376099"/>
          </a:xfrm>
          <a:prstGeom prst="rect">
            <a:avLst/>
          </a:prstGeom>
        </p:spPr>
      </p:pic>
    </p:spTree>
    <p:extLst>
      <p:ext uri="{BB962C8B-B14F-4D97-AF65-F5344CB8AC3E}">
        <p14:creationId xmlns:p14="http://schemas.microsoft.com/office/powerpoint/2010/main" val="2893202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68447C44-2737-7F42-8E1E-A8E45703F055}"/>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sp>
        <p:nvSpPr>
          <p:cNvPr id="5" name="Rectangle 4">
            <a:extLst>
              <a:ext uri="{FF2B5EF4-FFF2-40B4-BE49-F238E27FC236}">
                <a16:creationId xmlns:a16="http://schemas.microsoft.com/office/drawing/2014/main" id="{77AB53C1-60F3-B84B-B1B7-D08E877590D9}"/>
              </a:ext>
            </a:extLst>
          </p:cNvPr>
          <p:cNvSpPr/>
          <p:nvPr userDrawn="1"/>
        </p:nvSpPr>
        <p:spPr>
          <a:xfrm>
            <a:off x="2808" y="1691320"/>
            <a:ext cx="12188952" cy="406908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D0B1EF-4F8F-734F-A6F5-4BFA1D3E419D}"/>
              </a:ext>
            </a:extLst>
          </p:cNvPr>
          <p:cNvSpPr>
            <a:spLocks noGrp="1"/>
          </p:cNvSpPr>
          <p:nvPr>
            <p:ph type="title" hasCustomPrompt="1"/>
          </p:nvPr>
        </p:nvSpPr>
        <p:spPr/>
        <p:txBody>
          <a:bodyPr/>
          <a:lstStyle>
            <a:lvl1pPr>
              <a:defRPr>
                <a:solidFill>
                  <a:srgbClr val="154578"/>
                </a:solidFill>
                <a:latin typeface="Tahoma" panose="020B0604030504040204" pitchFamily="34" charset="0"/>
                <a:ea typeface="Tahoma" panose="020B0604030504040204" pitchFamily="34" charset="0"/>
                <a:cs typeface="Tahoma" panose="020B0604030504040204" pitchFamily="34" charset="0"/>
              </a:defRPr>
            </a:lvl1pPr>
          </a:lstStyle>
          <a:p>
            <a:r>
              <a:rPr lang="en-US"/>
              <a:t>Section Divider 2 (photo optional)</a:t>
            </a:r>
          </a:p>
        </p:txBody>
      </p:sp>
      <p:sp>
        <p:nvSpPr>
          <p:cNvPr id="7" name="Rectangle 6">
            <a:extLst>
              <a:ext uri="{FF2B5EF4-FFF2-40B4-BE49-F238E27FC236}">
                <a16:creationId xmlns:a16="http://schemas.microsoft.com/office/drawing/2014/main" id="{503FFD93-FE4D-D84D-B881-E66389239AA7}"/>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a:p>
        </p:txBody>
      </p:sp>
      <p:cxnSp>
        <p:nvCxnSpPr>
          <p:cNvPr id="9" name="Straight Connector 8">
            <a:extLst>
              <a:ext uri="{FF2B5EF4-FFF2-40B4-BE49-F238E27FC236}">
                <a16:creationId xmlns:a16="http://schemas.microsoft.com/office/drawing/2014/main" id="{37175014-10F5-3648-8431-EED04F69B866}"/>
              </a:ext>
            </a:extLst>
          </p:cNvPr>
          <p:cNvCxnSpPr>
            <a:cxnSpLocks/>
          </p:cNvCxnSpPr>
          <p:nvPr userDrawn="1"/>
        </p:nvCxnSpPr>
        <p:spPr>
          <a:xfrm flipV="1">
            <a:off x="-14284" y="1679836"/>
            <a:ext cx="12207240" cy="0"/>
          </a:xfrm>
          <a:prstGeom prst="line">
            <a:avLst/>
          </a:prstGeom>
          <a:ln>
            <a:solidFill>
              <a:srgbClr val="154578"/>
            </a:solidFill>
          </a:ln>
          <a:effectLst/>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6D9F3E1E-84EE-8D45-8BC6-C953E7BCA3F3}"/>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a:p>
        </p:txBody>
      </p:sp>
      <p:pic>
        <p:nvPicPr>
          <p:cNvPr id="3" name="Picture 2" descr="DaSy: The Center for IDEA Early Childhood Data Systems">
            <a:extLst>
              <a:ext uri="{FF2B5EF4-FFF2-40B4-BE49-F238E27FC236}">
                <a16:creationId xmlns:a16="http://schemas.microsoft.com/office/drawing/2014/main" id="{26902FAF-91A4-CAF5-B35A-0518406D34F0}"/>
              </a:ext>
            </a:extLst>
          </p:cNvPr>
          <p:cNvPicPr>
            <a:picLocks noChangeAspect="1"/>
          </p:cNvPicPr>
          <p:nvPr userDrawn="1"/>
        </p:nvPicPr>
        <p:blipFill>
          <a:blip r:embed="rId2"/>
          <a:stretch>
            <a:fillRect/>
          </a:stretch>
        </p:blipFill>
        <p:spPr>
          <a:xfrm>
            <a:off x="7278179" y="6061079"/>
            <a:ext cx="768096" cy="640080"/>
          </a:xfrm>
          <a:prstGeom prst="rect">
            <a:avLst/>
          </a:prstGeom>
        </p:spPr>
      </p:pic>
      <p:pic>
        <p:nvPicPr>
          <p:cNvPr id="4" name="Picture 3" descr="ECTA Early Childhood Technical Assistance Logo">
            <a:extLst>
              <a:ext uri="{FF2B5EF4-FFF2-40B4-BE49-F238E27FC236}">
                <a16:creationId xmlns:a16="http://schemas.microsoft.com/office/drawing/2014/main" id="{4EC0A18B-F583-E95E-C6B3-327239FE8672}"/>
              </a:ext>
            </a:extLst>
          </p:cNvPr>
          <p:cNvPicPr>
            <a:picLocks noChangeAspect="1"/>
          </p:cNvPicPr>
          <p:nvPr userDrawn="1"/>
        </p:nvPicPr>
        <p:blipFill rotWithShape="1">
          <a:blip r:embed="rId3"/>
          <a:srcRect t="8200"/>
          <a:stretch/>
        </p:blipFill>
        <p:spPr>
          <a:xfrm>
            <a:off x="8226652" y="6130518"/>
            <a:ext cx="971169" cy="594360"/>
          </a:xfrm>
          <a:prstGeom prst="rect">
            <a:avLst/>
          </a:prstGeom>
        </p:spPr>
      </p:pic>
      <p:pic>
        <p:nvPicPr>
          <p:cNvPr id="6" name="Picture 5" descr="lDEA Data Center logo">
            <a:extLst>
              <a:ext uri="{FF2B5EF4-FFF2-40B4-BE49-F238E27FC236}">
                <a16:creationId xmlns:a16="http://schemas.microsoft.com/office/drawing/2014/main" id="{7C5A1459-06D1-0EC5-6CFA-D0E274601C85}"/>
              </a:ext>
            </a:extLst>
          </p:cNvPr>
          <p:cNvPicPr>
            <a:picLocks noChangeAspect="1"/>
          </p:cNvPicPr>
          <p:nvPr userDrawn="1"/>
        </p:nvPicPr>
        <p:blipFill>
          <a:blip r:embed="rId4"/>
          <a:stretch>
            <a:fillRect/>
          </a:stretch>
        </p:blipFill>
        <p:spPr>
          <a:xfrm>
            <a:off x="9378198" y="6251011"/>
            <a:ext cx="2011680" cy="376099"/>
          </a:xfrm>
          <a:prstGeom prst="rect">
            <a:avLst/>
          </a:prstGeom>
        </p:spPr>
      </p:pic>
    </p:spTree>
    <p:extLst>
      <p:ext uri="{BB962C8B-B14F-4D97-AF65-F5344CB8AC3E}">
        <p14:creationId xmlns:p14="http://schemas.microsoft.com/office/powerpoint/2010/main" val="3973818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95970-D6F6-774F-BF07-34E938FB62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B59CF2-639E-CA46-9257-7458C4FE368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E909C0-FFFF-DB45-8C73-7D44B50390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F836D627-FFBF-5F49-8FCD-F2BFAD59D9F1}"/>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a:p>
        </p:txBody>
      </p:sp>
      <p:cxnSp>
        <p:nvCxnSpPr>
          <p:cNvPr id="9" name="Straight Connector 8">
            <a:extLst>
              <a:ext uri="{FF2B5EF4-FFF2-40B4-BE49-F238E27FC236}">
                <a16:creationId xmlns:a16="http://schemas.microsoft.com/office/drawing/2014/main" id="{582CD4B0-1D5F-3244-A3CC-C6FD1F68B480}"/>
              </a:ext>
            </a:extLst>
          </p:cNvPr>
          <p:cNvCxnSpPr>
            <a:cxnSpLocks/>
          </p:cNvCxnSpPr>
          <p:nvPr userDrawn="1"/>
        </p:nvCxnSpPr>
        <p:spPr>
          <a:xfrm flipV="1">
            <a:off x="-14284" y="1679836"/>
            <a:ext cx="12207240" cy="0"/>
          </a:xfrm>
          <a:prstGeom prst="line">
            <a:avLst/>
          </a:prstGeom>
          <a:ln>
            <a:solidFill>
              <a:srgbClr val="154578"/>
            </a:solidFill>
          </a:ln>
          <a:effectLst/>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274121BA-EBB7-FF4E-ACCA-E0998F4C510A}"/>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a:p>
        </p:txBody>
      </p:sp>
      <p:sp>
        <p:nvSpPr>
          <p:cNvPr id="12" name="Date Placeholder 3">
            <a:extLst>
              <a:ext uri="{FF2B5EF4-FFF2-40B4-BE49-F238E27FC236}">
                <a16:creationId xmlns:a16="http://schemas.microsoft.com/office/drawing/2014/main" id="{CE4F9A42-37D6-1B47-A882-8E818ECD952E}"/>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pic>
        <p:nvPicPr>
          <p:cNvPr id="5" name="Picture 4" descr="DaSy: The Center for IDEA Early Childhood Data Systems">
            <a:extLst>
              <a:ext uri="{FF2B5EF4-FFF2-40B4-BE49-F238E27FC236}">
                <a16:creationId xmlns:a16="http://schemas.microsoft.com/office/drawing/2014/main" id="{8CF1914C-6E9A-EB18-F904-0C4756204E14}"/>
              </a:ext>
            </a:extLst>
          </p:cNvPr>
          <p:cNvPicPr>
            <a:picLocks noChangeAspect="1"/>
          </p:cNvPicPr>
          <p:nvPr userDrawn="1"/>
        </p:nvPicPr>
        <p:blipFill>
          <a:blip r:embed="rId2"/>
          <a:stretch>
            <a:fillRect/>
          </a:stretch>
        </p:blipFill>
        <p:spPr>
          <a:xfrm>
            <a:off x="7278179" y="6061079"/>
            <a:ext cx="768096" cy="640080"/>
          </a:xfrm>
          <a:prstGeom prst="rect">
            <a:avLst/>
          </a:prstGeom>
        </p:spPr>
      </p:pic>
      <p:pic>
        <p:nvPicPr>
          <p:cNvPr id="6" name="Picture 5" descr="ECTA Early Childhood Technical Assistance Logo">
            <a:extLst>
              <a:ext uri="{FF2B5EF4-FFF2-40B4-BE49-F238E27FC236}">
                <a16:creationId xmlns:a16="http://schemas.microsoft.com/office/drawing/2014/main" id="{69BF7E28-72FC-1AA4-9309-96F5EED2EEA7}"/>
              </a:ext>
            </a:extLst>
          </p:cNvPr>
          <p:cNvPicPr>
            <a:picLocks noChangeAspect="1"/>
          </p:cNvPicPr>
          <p:nvPr userDrawn="1"/>
        </p:nvPicPr>
        <p:blipFill rotWithShape="1">
          <a:blip r:embed="rId3"/>
          <a:srcRect t="8200"/>
          <a:stretch/>
        </p:blipFill>
        <p:spPr>
          <a:xfrm>
            <a:off x="8226652" y="6130518"/>
            <a:ext cx="971169" cy="594360"/>
          </a:xfrm>
          <a:prstGeom prst="rect">
            <a:avLst/>
          </a:prstGeom>
        </p:spPr>
      </p:pic>
      <p:pic>
        <p:nvPicPr>
          <p:cNvPr id="7" name="Picture 6" descr="lDEA Data Center logo">
            <a:extLst>
              <a:ext uri="{FF2B5EF4-FFF2-40B4-BE49-F238E27FC236}">
                <a16:creationId xmlns:a16="http://schemas.microsoft.com/office/drawing/2014/main" id="{B78C7B99-53BC-AA13-7A6E-A9E4A3B0435F}"/>
              </a:ext>
            </a:extLst>
          </p:cNvPr>
          <p:cNvPicPr>
            <a:picLocks noChangeAspect="1"/>
          </p:cNvPicPr>
          <p:nvPr userDrawn="1"/>
        </p:nvPicPr>
        <p:blipFill>
          <a:blip r:embed="rId4"/>
          <a:stretch>
            <a:fillRect/>
          </a:stretch>
        </p:blipFill>
        <p:spPr>
          <a:xfrm>
            <a:off x="9378198" y="6251011"/>
            <a:ext cx="2011680" cy="376099"/>
          </a:xfrm>
          <a:prstGeom prst="rect">
            <a:avLst/>
          </a:prstGeom>
        </p:spPr>
      </p:pic>
    </p:spTree>
    <p:extLst>
      <p:ext uri="{BB962C8B-B14F-4D97-AF65-F5344CB8AC3E}">
        <p14:creationId xmlns:p14="http://schemas.microsoft.com/office/powerpoint/2010/main" val="2564521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103D5-7581-7446-9BA5-71760341D7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3CCD1C-9DDE-EF4E-9C74-58EC21C04A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FE93F1-5FC8-2F40-81D0-9DAC4B874D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39045A-434F-0746-808F-64867B8BE5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2780A1-52E1-BC46-BC31-AC53F2D481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DB072E45-4B20-644D-962E-4D6B7A78D9D3}"/>
              </a:ext>
            </a:extLst>
          </p:cNvPr>
          <p:cNvSpPr/>
          <p:nvPr userDrawn="1"/>
        </p:nvSpPr>
        <p:spPr>
          <a:xfrm>
            <a:off x="-14284" y="0"/>
            <a:ext cx="228597" cy="1691004"/>
          </a:xfrm>
          <a:prstGeom prst="rect">
            <a:avLst/>
          </a:prstGeom>
          <a:solidFill>
            <a:srgbClr val="154578"/>
          </a:solidFill>
          <a:ln w="9525" algn="ctr">
            <a:noFill/>
            <a:miter lim="800000"/>
            <a:headEnd/>
            <a:tailEnd/>
          </a:ln>
        </p:spPr>
        <p:txBody>
          <a:bodyPr wrap="none" anchor="ctr"/>
          <a:lstStyle/>
          <a:p>
            <a:pPr lvl="0"/>
            <a:endParaRPr lang="en-US"/>
          </a:p>
        </p:txBody>
      </p:sp>
      <p:cxnSp>
        <p:nvCxnSpPr>
          <p:cNvPr id="11" name="Straight Connector 10">
            <a:extLst>
              <a:ext uri="{FF2B5EF4-FFF2-40B4-BE49-F238E27FC236}">
                <a16:creationId xmlns:a16="http://schemas.microsoft.com/office/drawing/2014/main" id="{3CBBD6CB-057F-D64F-A807-7F441C5CA1BA}"/>
              </a:ext>
            </a:extLst>
          </p:cNvPr>
          <p:cNvCxnSpPr>
            <a:cxnSpLocks/>
          </p:cNvCxnSpPr>
          <p:nvPr userDrawn="1"/>
        </p:nvCxnSpPr>
        <p:spPr>
          <a:xfrm flipV="1">
            <a:off x="-14284" y="1662744"/>
            <a:ext cx="12207240" cy="28260"/>
          </a:xfrm>
          <a:prstGeom prst="line">
            <a:avLst/>
          </a:prstGeom>
          <a:ln>
            <a:solidFill>
              <a:srgbClr val="154578"/>
            </a:solidFill>
          </a:ln>
          <a:effectLst/>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7A421F6-47ED-3C46-9B55-97757160ED76}"/>
              </a:ext>
            </a:extLst>
          </p:cNvPr>
          <p:cNvSpPr/>
          <p:nvPr userDrawn="1"/>
        </p:nvSpPr>
        <p:spPr>
          <a:xfrm>
            <a:off x="11963403" y="5762000"/>
            <a:ext cx="228597" cy="1097280"/>
          </a:xfrm>
          <a:prstGeom prst="rect">
            <a:avLst/>
          </a:prstGeom>
          <a:solidFill>
            <a:srgbClr val="154578"/>
          </a:solidFill>
          <a:ln w="9525" algn="ctr">
            <a:noFill/>
            <a:miter lim="800000"/>
            <a:headEnd/>
            <a:tailEnd/>
          </a:ln>
        </p:spPr>
        <p:txBody>
          <a:bodyPr wrap="none" anchor="ctr"/>
          <a:lstStyle/>
          <a:p>
            <a:pPr lvl="0"/>
            <a:endParaRPr lang="en-US"/>
          </a:p>
        </p:txBody>
      </p:sp>
      <p:sp>
        <p:nvSpPr>
          <p:cNvPr id="14" name="Date Placeholder 3">
            <a:extLst>
              <a:ext uri="{FF2B5EF4-FFF2-40B4-BE49-F238E27FC236}">
                <a16:creationId xmlns:a16="http://schemas.microsoft.com/office/drawing/2014/main" id="{791FBF0D-7F99-2B4A-887A-CBCBB1894D34}"/>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pPr/>
              <a:t>‹#›</a:t>
            </a:fld>
            <a:endParaRPr lang="en-US"/>
          </a:p>
        </p:txBody>
      </p:sp>
      <p:pic>
        <p:nvPicPr>
          <p:cNvPr id="7" name="Picture 6" descr="DaSy: The Center for IDEA Early Childhood Data Systems">
            <a:extLst>
              <a:ext uri="{FF2B5EF4-FFF2-40B4-BE49-F238E27FC236}">
                <a16:creationId xmlns:a16="http://schemas.microsoft.com/office/drawing/2014/main" id="{E8E023A5-B157-EB99-C02E-FDE3CB99B4EC}"/>
              </a:ext>
            </a:extLst>
          </p:cNvPr>
          <p:cNvPicPr>
            <a:picLocks noChangeAspect="1"/>
          </p:cNvPicPr>
          <p:nvPr userDrawn="1"/>
        </p:nvPicPr>
        <p:blipFill>
          <a:blip r:embed="rId2"/>
          <a:stretch>
            <a:fillRect/>
          </a:stretch>
        </p:blipFill>
        <p:spPr>
          <a:xfrm>
            <a:off x="7278179" y="6061079"/>
            <a:ext cx="768096" cy="640080"/>
          </a:xfrm>
          <a:prstGeom prst="rect">
            <a:avLst/>
          </a:prstGeom>
        </p:spPr>
      </p:pic>
      <p:pic>
        <p:nvPicPr>
          <p:cNvPr id="8" name="Picture 7" descr="ECTA Early Childhood Technical Assistance Logo">
            <a:extLst>
              <a:ext uri="{FF2B5EF4-FFF2-40B4-BE49-F238E27FC236}">
                <a16:creationId xmlns:a16="http://schemas.microsoft.com/office/drawing/2014/main" id="{937D5C76-B399-8876-D87B-2945CCAFF364}"/>
              </a:ext>
            </a:extLst>
          </p:cNvPr>
          <p:cNvPicPr>
            <a:picLocks noChangeAspect="1"/>
          </p:cNvPicPr>
          <p:nvPr userDrawn="1"/>
        </p:nvPicPr>
        <p:blipFill rotWithShape="1">
          <a:blip r:embed="rId3"/>
          <a:srcRect t="8200"/>
          <a:stretch/>
        </p:blipFill>
        <p:spPr>
          <a:xfrm>
            <a:off x="8226652" y="6130518"/>
            <a:ext cx="971169" cy="594360"/>
          </a:xfrm>
          <a:prstGeom prst="rect">
            <a:avLst/>
          </a:prstGeom>
        </p:spPr>
      </p:pic>
      <p:pic>
        <p:nvPicPr>
          <p:cNvPr id="9" name="Picture 8" descr="lDEA Data Center logo">
            <a:extLst>
              <a:ext uri="{FF2B5EF4-FFF2-40B4-BE49-F238E27FC236}">
                <a16:creationId xmlns:a16="http://schemas.microsoft.com/office/drawing/2014/main" id="{427F8ABD-8EE0-E02A-0AB3-816E540A10B9}"/>
              </a:ext>
            </a:extLst>
          </p:cNvPr>
          <p:cNvPicPr>
            <a:picLocks noChangeAspect="1"/>
          </p:cNvPicPr>
          <p:nvPr userDrawn="1"/>
        </p:nvPicPr>
        <p:blipFill>
          <a:blip r:embed="rId4"/>
          <a:stretch>
            <a:fillRect/>
          </a:stretch>
        </p:blipFill>
        <p:spPr>
          <a:xfrm>
            <a:off x="9378198" y="6251011"/>
            <a:ext cx="2011680" cy="376099"/>
          </a:xfrm>
          <a:prstGeom prst="rect">
            <a:avLst/>
          </a:prstGeom>
        </p:spPr>
      </p:pic>
    </p:spTree>
    <p:extLst>
      <p:ext uri="{BB962C8B-B14F-4D97-AF65-F5344CB8AC3E}">
        <p14:creationId xmlns:p14="http://schemas.microsoft.com/office/powerpoint/2010/main" val="4024533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5C43AA-3006-354C-98C1-058D814A2ED1}"/>
              </a:ext>
            </a:extLst>
          </p:cNvPr>
          <p:cNvSpPr/>
          <p:nvPr userDrawn="1"/>
        </p:nvSpPr>
        <p:spPr>
          <a:xfrm>
            <a:off x="-14284" y="0"/>
            <a:ext cx="12206284" cy="6858000"/>
          </a:xfrm>
          <a:prstGeom prst="rect">
            <a:avLst/>
          </a:prstGeom>
          <a:solidFill>
            <a:srgbClr val="1545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3209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3FEB0352-F9D2-B044-A614-D5D3D9482497}"/>
              </a:ext>
            </a:extLst>
          </p:cNvPr>
          <p:cNvSpPr txBox="1">
            <a:spLocks/>
          </p:cNvSpPr>
          <p:nvPr userDrawn="1"/>
        </p:nvSpPr>
        <p:spPr>
          <a:xfrm>
            <a:off x="838200" y="6326189"/>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630B18-F0C1-7D4C-8E26-779EB5C25781}" type="slidenum">
              <a:rPr lang="en-US" smtClean="0">
                <a:solidFill>
                  <a:schemeClr val="bg1"/>
                </a:solidFill>
              </a:rPr>
              <a:pPr/>
              <a:t>‹#›</a:t>
            </a:fld>
            <a:endParaRPr lang="en-US">
              <a:solidFill>
                <a:schemeClr val="bg1"/>
              </a:solidFill>
            </a:endParaRPr>
          </a:p>
        </p:txBody>
      </p:sp>
    </p:spTree>
    <p:extLst>
      <p:ext uri="{BB962C8B-B14F-4D97-AF65-F5344CB8AC3E}">
        <p14:creationId xmlns:p14="http://schemas.microsoft.com/office/powerpoint/2010/main" val="1715465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D56D2A-DA1F-AE40-9BA3-336ADC5E51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F7827D-B12E-2F47-8C5F-C26A97D2EF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A356F8-D448-1441-9501-7BF1B3128D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F76742-9B88-9646-A1C9-33F60B794E5F}" type="datetimeFigureOut">
              <a:rPr lang="en-US" smtClean="0"/>
              <a:t>7/13/2023</a:t>
            </a:fld>
            <a:endParaRPr lang="en-US"/>
          </a:p>
        </p:txBody>
      </p:sp>
    </p:spTree>
    <p:extLst>
      <p:ext uri="{BB962C8B-B14F-4D97-AF65-F5344CB8AC3E}">
        <p14:creationId xmlns:p14="http://schemas.microsoft.com/office/powerpoint/2010/main" val="2762850172"/>
      </p:ext>
    </p:extLst>
  </p:cSld>
  <p:clrMap bg1="lt1" tx1="dk1" bg2="lt2" tx2="dk2" accent1="accent1" accent2="accent2" accent3="accent3" accent4="accent4" accent5="accent5" accent6="accent6" hlink="hlink" folHlink="folHlink"/>
  <p:sldLayoutIdLst>
    <p:sldLayoutId id="2147483661" r:id="rId1"/>
    <p:sldLayoutId id="2147483683" r:id="rId2"/>
    <p:sldLayoutId id="2147483684" r:id="rId3"/>
    <p:sldLayoutId id="2147483664" r:id="rId4"/>
    <p:sldLayoutId id="2147483685" r:id="rId5"/>
    <p:sldLayoutId id="2147483686" r:id="rId6"/>
    <p:sldLayoutId id="2147483667" r:id="rId7"/>
    <p:sldLayoutId id="2147483687" r:id="rId8"/>
    <p:sldLayoutId id="2147483669" r:id="rId9"/>
    <p:sldLayoutId id="2147483670" r:id="rId10"/>
    <p:sldLayoutId id="2147483688" r:id="rId11"/>
    <p:sldLayoutId id="2147483689" r:id="rId12"/>
    <p:sldLayoutId id="2147483674" r:id="rId13"/>
    <p:sldLayoutId id="2147483690" r:id="rId14"/>
  </p:sldLayoutIdLst>
  <p:txStyles>
    <p:titleStyle>
      <a:lvl1pPr algn="l" defTabSz="914400" rtl="0" eaLnBrk="1" latinLnBrk="0" hangingPunct="1">
        <a:lnSpc>
          <a:spcPct val="90000"/>
        </a:lnSpc>
        <a:spcBef>
          <a:spcPct val="0"/>
        </a:spcBef>
        <a:buNone/>
        <a:defRPr sz="44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154578"/>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154578"/>
        </a:buClr>
        <a:buFont typeface="System Font Regular"/>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154578"/>
        </a:buClr>
        <a:buFont typeface="Courier New" panose="02070309020205020404" pitchFamily="49" charset="0"/>
        <a:buChar char="o"/>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154578"/>
        </a:buClr>
        <a:buFont typeface="Wingdings" pitchFamily="2" charset="2"/>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154578"/>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ectacenter.org/events/webinars.asp#y2023dataequityserie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s://dasycenter.org/look-think-act/"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hyperlink" Target="https://ectacenter.org/" TargetMode="External"/><Relationship Id="rId3" Type="http://schemas.openxmlformats.org/officeDocument/2006/relationships/image" Target="../media/image1.png"/><Relationship Id="rId7" Type="http://schemas.openxmlformats.org/officeDocument/2006/relationships/hyperlink" Target="https://twitter.com/DaSyCenter" TargetMode="External"/><Relationship Id="rId12" Type="http://schemas.openxmlformats.org/officeDocument/2006/relationships/image" Target="../media/image14.gif"/><Relationship Id="rId2" Type="http://schemas.openxmlformats.org/officeDocument/2006/relationships/notesSlide" Target="../notesSlides/notesSlide30.xml"/><Relationship Id="rId1" Type="http://schemas.openxmlformats.org/officeDocument/2006/relationships/slideLayout" Target="../slideLayouts/slideLayout9.xml"/><Relationship Id="rId6" Type="http://schemas.openxmlformats.org/officeDocument/2006/relationships/hyperlink" Target="https://dasycenter.org/" TargetMode="External"/><Relationship Id="rId11" Type="http://schemas.openxmlformats.org/officeDocument/2006/relationships/hyperlink" Target="https://twitter.com/IDEAdatacenter" TargetMode="External"/><Relationship Id="rId5" Type="http://schemas.openxmlformats.org/officeDocument/2006/relationships/image" Target="../media/image3.png"/><Relationship Id="rId10" Type="http://schemas.openxmlformats.org/officeDocument/2006/relationships/hyperlink" Target="https://ideadata.org/" TargetMode="External"/><Relationship Id="rId4" Type="http://schemas.openxmlformats.org/officeDocument/2006/relationships/image" Target="../media/image2.jpeg"/><Relationship Id="rId9" Type="http://schemas.openxmlformats.org/officeDocument/2006/relationships/hyperlink" Target="https://twitter.com/ECTACenter"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ectacenter.org/events/webinars.asp#y2023dataequityserie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naeyc.org/resources/position-statements/equity/definition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childandfamilysuccess.asu.edu/cep/start-with-equity"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8334E-6C98-6746-9080-918888B03E0B}"/>
              </a:ext>
            </a:extLst>
          </p:cNvPr>
          <p:cNvSpPr>
            <a:spLocks noGrp="1"/>
          </p:cNvSpPr>
          <p:nvPr>
            <p:ph type="ctrTitle"/>
          </p:nvPr>
        </p:nvSpPr>
        <p:spPr>
          <a:xfrm>
            <a:off x="323294" y="1217857"/>
            <a:ext cx="5446112" cy="3797317"/>
          </a:xfrm>
        </p:spPr>
        <p:txBody>
          <a:bodyPr>
            <a:normAutofit/>
          </a:bodyPr>
          <a:lstStyle/>
          <a:p>
            <a:r>
              <a:rPr lang="en-US" dirty="0">
                <a:latin typeface="Tahoma"/>
                <a:ea typeface="Tahoma"/>
                <a:cs typeface="Tahoma"/>
              </a:rPr>
              <a:t>Session 4: </a:t>
            </a:r>
            <a:br>
              <a:rPr lang="en-US" dirty="0">
                <a:latin typeface="Tahoma"/>
                <a:ea typeface="Tahoma"/>
                <a:cs typeface="Tahoma"/>
              </a:rPr>
            </a:br>
            <a:r>
              <a:rPr lang="en-US" dirty="0">
                <a:latin typeface="Tahoma"/>
                <a:ea typeface="Tahoma"/>
                <a:cs typeface="Tahoma"/>
              </a:rPr>
              <a:t>Continuing the Work and Taking Action </a:t>
            </a:r>
            <a:br>
              <a:rPr lang="en-US" dirty="0">
                <a:latin typeface="Tahoma"/>
                <a:ea typeface="Tahoma"/>
                <a:cs typeface="Tahoma"/>
              </a:rPr>
            </a:br>
            <a:br>
              <a:rPr lang="en-US" dirty="0">
                <a:latin typeface="Tahoma"/>
                <a:ea typeface="Tahoma"/>
                <a:cs typeface="Tahoma"/>
              </a:rPr>
            </a:br>
            <a:br>
              <a:rPr lang="en-US" dirty="0">
                <a:latin typeface="Tahoma"/>
                <a:ea typeface="Tahoma"/>
                <a:cs typeface="Tahoma"/>
              </a:rPr>
            </a:br>
            <a:r>
              <a:rPr lang="en-US" sz="2400" dirty="0">
                <a:latin typeface="Tahoma"/>
                <a:ea typeface="Tahoma"/>
                <a:cs typeface="Tahoma"/>
              </a:rPr>
              <a:t>July 12, 2023</a:t>
            </a:r>
          </a:p>
        </p:txBody>
      </p:sp>
      <p:sp>
        <p:nvSpPr>
          <p:cNvPr id="3" name="Subtitle 2">
            <a:extLst>
              <a:ext uri="{FF2B5EF4-FFF2-40B4-BE49-F238E27FC236}">
                <a16:creationId xmlns:a16="http://schemas.microsoft.com/office/drawing/2014/main" id="{2B19F451-67B2-1447-A6BD-5A8F88C47B7E}"/>
              </a:ext>
            </a:extLst>
          </p:cNvPr>
          <p:cNvSpPr>
            <a:spLocks noGrp="1"/>
          </p:cNvSpPr>
          <p:nvPr>
            <p:ph type="subTitle" idx="1"/>
          </p:nvPr>
        </p:nvSpPr>
        <p:spPr>
          <a:xfrm>
            <a:off x="216724" y="5359325"/>
            <a:ext cx="5479958" cy="1263502"/>
          </a:xfrm>
        </p:spPr>
        <p:txBody>
          <a:bodyPr vert="horz" lIns="91440" tIns="45720" rIns="91440" bIns="45720" rtlCol="0" anchor="t">
            <a:normAutofit fontScale="85000" lnSpcReduction="10000"/>
          </a:bodyPr>
          <a:lstStyle/>
          <a:p>
            <a:r>
              <a:rPr lang="en-US">
                <a:latin typeface="Tahoma"/>
                <a:ea typeface="Tahoma"/>
                <a:cs typeface="Tahoma"/>
              </a:rPr>
              <a:t>Alyson Cavanaugh &amp; Christine Wagner, ECTA</a:t>
            </a:r>
            <a:endParaRPr lang="en-US"/>
          </a:p>
          <a:p>
            <a:r>
              <a:rPr lang="en-US">
                <a:latin typeface="Tahoma"/>
                <a:ea typeface="Tahoma"/>
                <a:cs typeface="Tahoma"/>
              </a:rPr>
              <a:t>Christina MacDonald, IDC</a:t>
            </a:r>
            <a:endParaRPr lang="en-US"/>
          </a:p>
          <a:p>
            <a:r>
              <a:rPr lang="en-US">
                <a:latin typeface="Tahoma"/>
                <a:ea typeface="Tahoma"/>
                <a:cs typeface="Tahoma"/>
              </a:rPr>
              <a:t>Grace Kelley &amp; Howard Morrison, </a:t>
            </a:r>
            <a:r>
              <a:rPr lang="en-US" err="1">
                <a:latin typeface="Tahoma"/>
                <a:ea typeface="Tahoma"/>
                <a:cs typeface="Tahoma"/>
              </a:rPr>
              <a:t>DaSy</a:t>
            </a:r>
            <a:r>
              <a:rPr lang="en-US">
                <a:latin typeface="Tahoma"/>
                <a:ea typeface="Tahoma"/>
                <a:cs typeface="Tahoma"/>
              </a:rPr>
              <a:t> </a:t>
            </a:r>
          </a:p>
          <a:p>
            <a:endParaRPr lang="en-US"/>
          </a:p>
          <a:p>
            <a:endParaRPr lang="en-US"/>
          </a:p>
        </p:txBody>
      </p:sp>
      <p:sp>
        <p:nvSpPr>
          <p:cNvPr id="5" name="Subtitle 2">
            <a:extLst>
              <a:ext uri="{FF2B5EF4-FFF2-40B4-BE49-F238E27FC236}">
                <a16:creationId xmlns:a16="http://schemas.microsoft.com/office/drawing/2014/main" id="{A5DFBCD2-8FCE-A049-A1EB-C8F7F5B3C29F}"/>
              </a:ext>
            </a:extLst>
          </p:cNvPr>
          <p:cNvSpPr txBox="1">
            <a:spLocks/>
          </p:cNvSpPr>
          <p:nvPr/>
        </p:nvSpPr>
        <p:spPr>
          <a:xfrm>
            <a:off x="6021433" y="5965008"/>
            <a:ext cx="6101148" cy="892991"/>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Clr>
                <a:srgbClr val="154578"/>
              </a:buClr>
              <a:buFont typeface="Arial" panose="020B0604020202020204" pitchFamily="34" charset="0"/>
              <a:buNone/>
              <a:defRPr sz="3200"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defTabSz="914400" rtl="0" eaLnBrk="1" latinLnBrk="0" hangingPunct="1">
              <a:lnSpc>
                <a:spcPct val="90000"/>
              </a:lnSpc>
              <a:spcBef>
                <a:spcPts val="500"/>
              </a:spcBef>
              <a:buClr>
                <a:srgbClr val="154578"/>
              </a:buClr>
              <a:buFont typeface="System Font Regular"/>
              <a:buNone/>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indent="0" algn="ctr" defTabSz="914400" rtl="0" eaLnBrk="1" latinLnBrk="0" hangingPunct="1">
              <a:lnSpc>
                <a:spcPct val="90000"/>
              </a:lnSpc>
              <a:spcBef>
                <a:spcPts val="500"/>
              </a:spcBef>
              <a:buClr>
                <a:srgbClr val="154578"/>
              </a:buClr>
              <a:buFont typeface="Courier New" panose="02070309020205020404" pitchFamily="49" charset="0"/>
              <a:buNone/>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indent="0" algn="ctr" defTabSz="914400" rtl="0" eaLnBrk="1" latinLnBrk="0" hangingPunct="1">
              <a:lnSpc>
                <a:spcPct val="90000"/>
              </a:lnSpc>
              <a:spcBef>
                <a:spcPts val="500"/>
              </a:spcBef>
              <a:buClr>
                <a:srgbClr val="154578"/>
              </a:buClr>
              <a:buFont typeface="Wingdings" pitchFamily="2" charset="2"/>
              <a:buNone/>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indent="0" algn="ctr" defTabSz="914400" rtl="0" eaLnBrk="1" latinLnBrk="0" hangingPunct="1">
              <a:lnSpc>
                <a:spcPct val="90000"/>
              </a:lnSpc>
              <a:spcBef>
                <a:spcPts val="500"/>
              </a:spcBef>
              <a:buClr>
                <a:srgbClr val="154578"/>
              </a:buClr>
              <a:buFont typeface="Arial" panose="020B0604020202020204" pitchFamily="34" charset="0"/>
              <a:buNone/>
              <a:defRPr sz="1600" kern="1200">
                <a:solidFill>
                  <a:srgbClr val="404A55"/>
                </a:solidFill>
                <a:latin typeface="Tahoma" panose="020B0604030504040204" pitchFamily="34" charset="0"/>
                <a:ea typeface="Tahoma" panose="020B0604030504040204" pitchFamily="34" charset="0"/>
                <a:cs typeface="Tahoma" panose="020B060403050404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154578"/>
              </a:buClr>
              <a:buSzTx/>
              <a:buFont typeface="Arial" panose="020B0604020202020204" pitchFamily="34" charset="0"/>
              <a:buNone/>
              <a:tabLst/>
              <a:defRPr/>
            </a:pPr>
            <a:r>
              <a:rPr kumimoji="0" lang="en-US" sz="2000" b="0" i="0" u="none" strike="noStrike" kern="1200" cap="none" spc="0" normalizeH="0" baseline="0" noProof="0">
                <a:ln>
                  <a:noFill/>
                </a:ln>
                <a:effectLst/>
                <a:uLnTx/>
                <a:uFillTx/>
                <a:latin typeface="Tahoma" panose="020B0604030504040204" pitchFamily="34" charset="0"/>
                <a:ea typeface="Tahoma" panose="020B0604030504040204" pitchFamily="34" charset="0"/>
                <a:cs typeface="Tahoma" panose="020B0604030504040204" pitchFamily="34" charset="0"/>
              </a:rPr>
              <a:t>Leadership with an Equity Mindset: </a:t>
            </a:r>
            <a:br>
              <a:rPr kumimoji="0" lang="en-US" sz="2000" b="0" i="0" u="none" strike="noStrike" kern="1200" cap="none" spc="0" normalizeH="0" baseline="0" noProof="0">
                <a:ln>
                  <a:noFill/>
                </a:ln>
                <a:effectLst/>
                <a:uLnTx/>
                <a:uFillTx/>
                <a:latin typeface="Tahoma" panose="020B0604030504040204" pitchFamily="34" charset="0"/>
                <a:ea typeface="Tahoma" panose="020B0604030504040204" pitchFamily="34" charset="0"/>
                <a:cs typeface="Tahoma" panose="020B0604030504040204" pitchFamily="34" charset="0"/>
              </a:rPr>
            </a:br>
            <a:r>
              <a:rPr kumimoji="0" lang="en-US" sz="2000" b="0" i="0" u="none" strike="noStrike" kern="1200" cap="none" spc="0" normalizeH="0" baseline="0" noProof="0">
                <a:ln>
                  <a:noFill/>
                </a:ln>
                <a:effectLst/>
                <a:uLnTx/>
                <a:uFillTx/>
                <a:latin typeface="Tahoma" panose="020B0604030504040204" pitchFamily="34" charset="0"/>
                <a:ea typeface="Tahoma" panose="020B0604030504040204" pitchFamily="34" charset="0"/>
                <a:cs typeface="Tahoma" panose="020B0604030504040204" pitchFamily="34" charset="0"/>
              </a:rPr>
              <a:t>Using Preschool Special Education Data Series </a:t>
            </a:r>
          </a:p>
        </p:txBody>
      </p:sp>
      <p:sp>
        <p:nvSpPr>
          <p:cNvPr id="4" name="Rectangle 3" descr="&quot;&quot;">
            <a:extLst>
              <a:ext uri="{FF2B5EF4-FFF2-40B4-BE49-F238E27FC236}">
                <a16:creationId xmlns:a16="http://schemas.microsoft.com/office/drawing/2014/main" id="{0C93FD2E-7742-F970-7FF4-52D47D1339A1}"/>
              </a:ext>
            </a:extLst>
          </p:cNvPr>
          <p:cNvSpPr/>
          <p:nvPr/>
        </p:nvSpPr>
        <p:spPr>
          <a:xfrm>
            <a:off x="5921160" y="-1"/>
            <a:ext cx="6301693" cy="6858000"/>
          </a:xfrm>
          <a:prstGeom prst="rect">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group of happy kids holding hands&#10;">
            <a:extLst>
              <a:ext uri="{FF2B5EF4-FFF2-40B4-BE49-F238E27FC236}">
                <a16:creationId xmlns:a16="http://schemas.microsoft.com/office/drawing/2014/main" id="{CD11E601-3F7B-4343-8069-8F7DBEB137C9}"/>
              </a:ext>
            </a:extLst>
          </p:cNvPr>
          <p:cNvPicPr>
            <a:picLocks noChangeAspect="1"/>
          </p:cNvPicPr>
          <p:nvPr/>
        </p:nvPicPr>
        <p:blipFill rotWithShape="1">
          <a:blip r:embed="rId3"/>
          <a:srcRect b="2286"/>
          <a:stretch/>
        </p:blipFill>
        <p:spPr>
          <a:xfrm>
            <a:off x="6021433" y="190319"/>
            <a:ext cx="6101148" cy="5584371"/>
          </a:xfrm>
          <a:prstGeom prst="rect">
            <a:avLst/>
          </a:prstGeom>
        </p:spPr>
      </p:pic>
    </p:spTree>
    <p:extLst>
      <p:ext uri="{BB962C8B-B14F-4D97-AF65-F5344CB8AC3E}">
        <p14:creationId xmlns:p14="http://schemas.microsoft.com/office/powerpoint/2010/main" val="616654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E2E4F-2840-78C1-8C8A-79716D197BC2}"/>
              </a:ext>
            </a:extLst>
          </p:cNvPr>
          <p:cNvSpPr>
            <a:spLocks noGrp="1"/>
          </p:cNvSpPr>
          <p:nvPr>
            <p:ph type="title"/>
          </p:nvPr>
        </p:nvSpPr>
        <p:spPr>
          <a:xfrm>
            <a:off x="838200" y="217170"/>
            <a:ext cx="10763250" cy="1324928"/>
          </a:xfrm>
        </p:spPr>
        <p:txBody>
          <a:bodyPr>
            <a:normAutofit fontScale="90000"/>
          </a:bodyPr>
          <a:lstStyle/>
          <a:p>
            <a:r>
              <a:rPr lang="en-US"/>
              <a:t>Session 3: Analyzing Data to Improve Equitable Access, Experiences, and Outcomes Key Takeaways </a:t>
            </a:r>
          </a:p>
        </p:txBody>
      </p:sp>
      <p:sp>
        <p:nvSpPr>
          <p:cNvPr id="3" name="Content Placeholder 2">
            <a:extLst>
              <a:ext uri="{FF2B5EF4-FFF2-40B4-BE49-F238E27FC236}">
                <a16:creationId xmlns:a16="http://schemas.microsoft.com/office/drawing/2014/main" id="{09B800C4-53C5-BC49-A223-0F7B7656160C}"/>
              </a:ext>
            </a:extLst>
          </p:cNvPr>
          <p:cNvSpPr>
            <a:spLocks noGrp="1"/>
          </p:cNvSpPr>
          <p:nvPr>
            <p:ph idx="1"/>
          </p:nvPr>
        </p:nvSpPr>
        <p:spPr/>
        <p:txBody>
          <a:bodyPr vert="horz" lIns="91440" tIns="45720" rIns="91440" bIns="45720" rtlCol="0" anchor="t">
            <a:normAutofit lnSpcReduction="10000"/>
          </a:bodyPr>
          <a:lstStyle/>
          <a:p>
            <a:pPr>
              <a:lnSpc>
                <a:spcPct val="100000"/>
              </a:lnSpc>
              <a:spcAft>
                <a:spcPts val="1800"/>
              </a:spcAft>
            </a:pPr>
            <a:r>
              <a:rPr lang="en-US" sz="2800">
                <a:latin typeface="Tahoma"/>
                <a:ea typeface="Tahoma"/>
                <a:cs typeface="Tahoma"/>
              </a:rPr>
              <a:t>Engaging in Root Cause Analysis increases understanding of key factors that impact the data and identifies strategies to meet intended outcomes.</a:t>
            </a:r>
            <a:endParaRPr lang="en-US" sz="2800"/>
          </a:p>
          <a:p>
            <a:pPr>
              <a:lnSpc>
                <a:spcPct val="100000"/>
              </a:lnSpc>
              <a:spcAft>
                <a:spcPts val="1800"/>
              </a:spcAft>
            </a:pPr>
            <a:r>
              <a:rPr lang="en-US" sz="2800">
                <a:latin typeface="Tahoma"/>
                <a:ea typeface="Tahoma"/>
                <a:cs typeface="Tahoma"/>
              </a:rPr>
              <a:t>Building strong teams that leverage multiple perspectives provides insight into system and contextual factors impacting data.</a:t>
            </a:r>
          </a:p>
          <a:p>
            <a:pPr>
              <a:lnSpc>
                <a:spcPct val="100000"/>
              </a:lnSpc>
              <a:spcAft>
                <a:spcPts val="1800"/>
              </a:spcAft>
            </a:pPr>
            <a:r>
              <a:rPr lang="en-US" sz="2800">
                <a:latin typeface="Tahoma"/>
                <a:ea typeface="Tahoma"/>
                <a:cs typeface="Tahoma"/>
              </a:rPr>
              <a:t>Prepare for and facilitate data discussions that support each voice and challenge participants to think deeply about data.</a:t>
            </a:r>
            <a:endParaRPr lang="en-US" sz="2800"/>
          </a:p>
          <a:p>
            <a:endParaRPr lang="en-US"/>
          </a:p>
          <a:p>
            <a:pPr lvl="1"/>
            <a:endParaRPr lang="en-US"/>
          </a:p>
        </p:txBody>
      </p:sp>
    </p:spTree>
    <p:extLst>
      <p:ext uri="{BB962C8B-B14F-4D97-AF65-F5344CB8AC3E}">
        <p14:creationId xmlns:p14="http://schemas.microsoft.com/office/powerpoint/2010/main" val="1248266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6D87E-033D-4DD0-A402-52B646DF5786}"/>
              </a:ext>
            </a:extLst>
          </p:cNvPr>
          <p:cNvSpPr>
            <a:spLocks noGrp="1"/>
          </p:cNvSpPr>
          <p:nvPr>
            <p:ph type="title"/>
          </p:nvPr>
        </p:nvSpPr>
        <p:spPr/>
        <p:txBody>
          <a:bodyPr/>
          <a:lstStyle/>
          <a:p>
            <a:r>
              <a:rPr lang="en-US"/>
              <a:t>Root Cause Analysis…</a:t>
            </a:r>
          </a:p>
        </p:txBody>
      </p:sp>
      <p:sp>
        <p:nvSpPr>
          <p:cNvPr id="3" name="Content Placeholder 2">
            <a:extLst>
              <a:ext uri="{FF2B5EF4-FFF2-40B4-BE49-F238E27FC236}">
                <a16:creationId xmlns:a16="http://schemas.microsoft.com/office/drawing/2014/main" id="{D1633CC9-01E6-4827-A1C8-999771C4D38F}"/>
              </a:ext>
            </a:extLst>
          </p:cNvPr>
          <p:cNvSpPr>
            <a:spLocks noGrp="1"/>
          </p:cNvSpPr>
          <p:nvPr>
            <p:ph idx="1"/>
          </p:nvPr>
        </p:nvSpPr>
        <p:spPr>
          <a:xfrm>
            <a:off x="838199" y="1825625"/>
            <a:ext cx="8820956" cy="4351338"/>
          </a:xfrm>
        </p:spPr>
        <p:txBody>
          <a:bodyPr>
            <a:noAutofit/>
          </a:bodyPr>
          <a:lstStyle/>
          <a:p>
            <a:r>
              <a:rPr lang="en-US" sz="2800">
                <a:solidFill>
                  <a:srgbClr val="000000"/>
                </a:solidFill>
                <a:latin typeface="Tahoma"/>
                <a:ea typeface="Tahoma"/>
                <a:cs typeface="Tahoma"/>
              </a:rPr>
              <a:t>Is a problem-solving method for uncovering the factors that, if addressed appropriately, will prevent the problem from recurring. In order to identify appropriate solutions, it is necessary to identify root causes first. </a:t>
            </a:r>
          </a:p>
          <a:p>
            <a:pPr lvl="1"/>
            <a:r>
              <a:rPr lang="en-US" sz="2800"/>
              <a:t>Encourages reflection on current practices</a:t>
            </a:r>
          </a:p>
          <a:p>
            <a:pPr lvl="1"/>
            <a:r>
              <a:rPr lang="en-US" sz="2800"/>
              <a:t>Helps identify the underlying sources of problems</a:t>
            </a:r>
          </a:p>
          <a:p>
            <a:pPr lvl="1"/>
            <a:r>
              <a:rPr lang="en-US" sz="2800"/>
              <a:t>Can eliminate wasted effort on initiatives that will not solve the actual source of the problem</a:t>
            </a:r>
          </a:p>
          <a:p>
            <a:pPr lvl="1"/>
            <a:r>
              <a:rPr lang="en-US" sz="2800"/>
              <a:t>Provides justification for interventions</a:t>
            </a:r>
          </a:p>
        </p:txBody>
      </p:sp>
      <p:pic>
        <p:nvPicPr>
          <p:cNvPr id="6" name="Picture 5" descr="Tree with extensive roots."/>
          <p:cNvPicPr>
            <a:picLocks noChangeAspect="1"/>
          </p:cNvPicPr>
          <p:nvPr/>
        </p:nvPicPr>
        <p:blipFill rotWithShape="1">
          <a:blip r:embed="rId3">
            <a:extLst>
              <a:ext uri="{28A0092B-C50C-407E-A947-70E740481C1C}">
                <a14:useLocalDpi xmlns:a14="http://schemas.microsoft.com/office/drawing/2010/main" val="0"/>
              </a:ext>
            </a:extLst>
          </a:blip>
          <a:srcRect l="12749" r="10571"/>
          <a:stretch/>
        </p:blipFill>
        <p:spPr>
          <a:xfrm>
            <a:off x="9441342" y="1983346"/>
            <a:ext cx="2660505" cy="3469611"/>
          </a:xfrm>
          <a:prstGeom prst="rect">
            <a:avLst/>
          </a:prstGeom>
        </p:spPr>
      </p:pic>
    </p:spTree>
    <p:extLst>
      <p:ext uri="{BB962C8B-B14F-4D97-AF65-F5344CB8AC3E}">
        <p14:creationId xmlns:p14="http://schemas.microsoft.com/office/powerpoint/2010/main" val="3830620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3B9C3-81EF-F83E-4D0D-226B8FDC985D}"/>
              </a:ext>
            </a:extLst>
          </p:cNvPr>
          <p:cNvSpPr>
            <a:spLocks noGrp="1"/>
          </p:cNvSpPr>
          <p:nvPr>
            <p:ph type="title"/>
          </p:nvPr>
        </p:nvSpPr>
        <p:spPr/>
        <p:txBody>
          <a:bodyPr/>
          <a:lstStyle/>
          <a:p>
            <a:r>
              <a:rPr lang="en-US">
                <a:latin typeface="Tahoma"/>
                <a:ea typeface="Tahoma"/>
                <a:cs typeface="Tahoma"/>
              </a:rPr>
              <a:t>Root Cause Process</a:t>
            </a:r>
            <a:endParaRPr lang="en-US"/>
          </a:p>
        </p:txBody>
      </p:sp>
      <p:sp>
        <p:nvSpPr>
          <p:cNvPr id="3" name="Content Placeholder 2">
            <a:extLst>
              <a:ext uri="{FF2B5EF4-FFF2-40B4-BE49-F238E27FC236}">
                <a16:creationId xmlns:a16="http://schemas.microsoft.com/office/drawing/2014/main" id="{A9250A86-FCB3-6E5B-F50F-EC07D281373B}"/>
              </a:ext>
            </a:extLst>
          </p:cNvPr>
          <p:cNvSpPr>
            <a:spLocks noGrp="1"/>
          </p:cNvSpPr>
          <p:nvPr>
            <p:ph idx="1"/>
          </p:nvPr>
        </p:nvSpPr>
        <p:spPr>
          <a:xfrm>
            <a:off x="838199" y="1825624"/>
            <a:ext cx="10933091" cy="4510781"/>
          </a:xfrm>
        </p:spPr>
        <p:txBody>
          <a:bodyPr vert="horz" lIns="91440" tIns="45720" rIns="91440" bIns="45720" rtlCol="0" anchor="t">
            <a:normAutofit fontScale="77500" lnSpcReduction="20000"/>
          </a:bodyPr>
          <a:lstStyle/>
          <a:p>
            <a:r>
              <a:rPr lang="en-US" sz="3300">
                <a:latin typeface="Tahoma"/>
                <a:ea typeface="Tahoma"/>
                <a:cs typeface="Tahoma"/>
              </a:rPr>
              <a:t>Bring together a diverse team for multiple perspectives on the data of interest:</a:t>
            </a:r>
          </a:p>
          <a:p>
            <a:pPr lvl="1">
              <a:lnSpc>
                <a:spcPct val="100000"/>
              </a:lnSpc>
              <a:buFont typeface="System Font Regular" panose="020B0604020202020204" pitchFamily="34" charset="0"/>
              <a:buChar char="‒"/>
            </a:pPr>
            <a:r>
              <a:rPr lang="en-US" sz="3300">
                <a:latin typeface="Tahoma"/>
                <a:ea typeface="Tahoma"/>
                <a:cs typeface="Tahoma"/>
              </a:rPr>
              <a:t>Don’t rely on your own opinions</a:t>
            </a:r>
          </a:p>
          <a:p>
            <a:pPr lvl="1">
              <a:lnSpc>
                <a:spcPct val="100000"/>
              </a:lnSpc>
              <a:buFont typeface="System Font Regular" panose="020B0604020202020204" pitchFamily="34" charset="0"/>
              <a:buChar char="‒"/>
            </a:pPr>
            <a:r>
              <a:rPr lang="en-US" sz="3300">
                <a:latin typeface="Tahoma"/>
                <a:ea typeface="Tahoma"/>
                <a:cs typeface="Tahoma"/>
              </a:rPr>
              <a:t>Address assumptions and preconceptions</a:t>
            </a:r>
          </a:p>
          <a:p>
            <a:pPr lvl="1">
              <a:lnSpc>
                <a:spcPct val="100000"/>
              </a:lnSpc>
              <a:spcAft>
                <a:spcPts val="1800"/>
              </a:spcAft>
              <a:buFont typeface="System Font Regular" panose="020B0604020202020204" pitchFamily="34" charset="0"/>
              <a:buChar char="‒"/>
            </a:pPr>
            <a:r>
              <a:rPr lang="en-US" sz="3300">
                <a:latin typeface="Tahoma"/>
                <a:ea typeface="Tahoma"/>
                <a:cs typeface="Tahoma"/>
              </a:rPr>
              <a:t>Elevate each voice, especially those most impacted by the process </a:t>
            </a:r>
            <a:endParaRPr lang="en-US" sz="3300">
              <a:highlight>
                <a:srgbClr val="FFFF00"/>
              </a:highlight>
            </a:endParaRPr>
          </a:p>
          <a:p>
            <a:pPr>
              <a:lnSpc>
                <a:spcPct val="100000"/>
              </a:lnSpc>
            </a:pPr>
            <a:r>
              <a:rPr lang="en-US" sz="3300">
                <a:latin typeface="Tahoma"/>
                <a:ea typeface="Tahoma"/>
                <a:cs typeface="Tahoma"/>
              </a:rPr>
              <a:t>Consider several hypotheses:</a:t>
            </a:r>
            <a:endParaRPr lang="en-US" sz="3300"/>
          </a:p>
          <a:p>
            <a:pPr lvl="1"/>
            <a:r>
              <a:rPr lang="en-US" sz="3300">
                <a:latin typeface="Tahoma"/>
                <a:ea typeface="Tahoma"/>
                <a:cs typeface="Tahoma"/>
              </a:rPr>
              <a:t>Include system and contextual factors</a:t>
            </a:r>
            <a:endParaRPr lang="en-US" sz="3300"/>
          </a:p>
          <a:p>
            <a:pPr lvl="1"/>
            <a:r>
              <a:rPr lang="en-US" sz="3300">
                <a:latin typeface="Tahoma"/>
                <a:ea typeface="Tahoma"/>
                <a:cs typeface="Tahoma"/>
              </a:rPr>
              <a:t>Disaggregate the data to look for patterns</a:t>
            </a:r>
            <a:endParaRPr lang="en-US" sz="3300"/>
          </a:p>
          <a:p>
            <a:pPr lvl="1">
              <a:spcAft>
                <a:spcPts val="1800"/>
              </a:spcAft>
            </a:pPr>
            <a:r>
              <a:rPr lang="en-US" sz="3300">
                <a:latin typeface="Tahoma"/>
                <a:ea typeface="Tahoma"/>
                <a:cs typeface="Tahoma"/>
              </a:rPr>
              <a:t>Identify competing factors</a:t>
            </a:r>
            <a:endParaRPr lang="en-US" sz="3300"/>
          </a:p>
          <a:p>
            <a:pPr>
              <a:spcAft>
                <a:spcPts val="1800"/>
              </a:spcAft>
            </a:pPr>
            <a:r>
              <a:rPr lang="en-US" sz="3300">
                <a:latin typeface="Tahoma"/>
                <a:ea typeface="Tahoma"/>
                <a:cs typeface="Tahoma"/>
              </a:rPr>
              <a:t>Use data to support or negate potential factors.</a:t>
            </a:r>
          </a:p>
          <a:p>
            <a:endParaRPr lang="en-US">
              <a:latin typeface="Tahoma"/>
              <a:ea typeface="Tahoma"/>
              <a:cs typeface="Tahoma"/>
            </a:endParaRPr>
          </a:p>
        </p:txBody>
      </p:sp>
    </p:spTree>
    <p:extLst>
      <p:ext uri="{BB962C8B-B14F-4D97-AF65-F5344CB8AC3E}">
        <p14:creationId xmlns:p14="http://schemas.microsoft.com/office/powerpoint/2010/main" val="425285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DA4D3C-37E9-28A9-2959-5D49E6B8E2C5}"/>
              </a:ext>
            </a:extLst>
          </p:cNvPr>
          <p:cNvSpPr>
            <a:spLocks noGrp="1"/>
          </p:cNvSpPr>
          <p:nvPr>
            <p:ph type="ctrTitle"/>
          </p:nvPr>
        </p:nvSpPr>
        <p:spPr/>
        <p:txBody>
          <a:bodyPr/>
          <a:lstStyle/>
          <a:p>
            <a:r>
              <a:rPr lang="en-US"/>
              <a:t>Taking Action</a:t>
            </a:r>
          </a:p>
        </p:txBody>
      </p:sp>
      <p:sp>
        <p:nvSpPr>
          <p:cNvPr id="5" name="Subtitle 4">
            <a:extLst>
              <a:ext uri="{FF2B5EF4-FFF2-40B4-BE49-F238E27FC236}">
                <a16:creationId xmlns:a16="http://schemas.microsoft.com/office/drawing/2014/main" id="{1BE40F4C-E589-6B12-D254-B5164275FCC4}"/>
              </a:ext>
            </a:extLst>
          </p:cNvPr>
          <p:cNvSpPr>
            <a:spLocks noGrp="1"/>
          </p:cNvSpPr>
          <p:nvPr>
            <p:ph type="subTitle" idx="1"/>
          </p:nvPr>
        </p:nvSpPr>
        <p:spPr/>
        <p:txBody>
          <a:bodyPr/>
          <a:lstStyle/>
          <a:p>
            <a:endParaRPr lang="en-US"/>
          </a:p>
        </p:txBody>
      </p:sp>
      <p:pic>
        <p:nvPicPr>
          <p:cNvPr id="2" name="Picture 1" descr="&quot; &quot;&#10;">
            <a:extLst>
              <a:ext uri="{FF2B5EF4-FFF2-40B4-BE49-F238E27FC236}">
                <a16:creationId xmlns:a16="http://schemas.microsoft.com/office/drawing/2014/main" id="{61734891-9815-E350-5F87-3D3C436943F5}"/>
              </a:ext>
            </a:extLst>
          </p:cNvPr>
          <p:cNvPicPr>
            <a:picLocks noChangeAspect="1"/>
          </p:cNvPicPr>
          <p:nvPr/>
        </p:nvPicPr>
        <p:blipFill rotWithShape="1">
          <a:blip r:embed="rId3"/>
          <a:srcRect l="84" r="-84" b="13818"/>
          <a:stretch/>
        </p:blipFill>
        <p:spPr>
          <a:xfrm>
            <a:off x="6096000" y="0"/>
            <a:ext cx="6101148" cy="4925291"/>
          </a:xfrm>
          <a:prstGeom prst="rect">
            <a:avLst/>
          </a:prstGeom>
        </p:spPr>
      </p:pic>
    </p:spTree>
    <p:extLst>
      <p:ext uri="{BB962C8B-B14F-4D97-AF65-F5344CB8AC3E}">
        <p14:creationId xmlns:p14="http://schemas.microsoft.com/office/powerpoint/2010/main" val="1220754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23AB2-F746-1439-58B0-7FFC57116DEB}"/>
              </a:ext>
            </a:extLst>
          </p:cNvPr>
          <p:cNvSpPr>
            <a:spLocks noGrp="1"/>
          </p:cNvSpPr>
          <p:nvPr>
            <p:ph type="title"/>
          </p:nvPr>
        </p:nvSpPr>
        <p:spPr/>
        <p:txBody>
          <a:bodyPr/>
          <a:lstStyle/>
          <a:p>
            <a:r>
              <a:rPr lang="en-US">
                <a:latin typeface="Tahoma"/>
                <a:ea typeface="Tahoma"/>
                <a:cs typeface="Tahoma"/>
              </a:rPr>
              <a:t>How are You Using Your Data? </a:t>
            </a:r>
            <a:endParaRPr lang="en-US"/>
          </a:p>
        </p:txBody>
      </p:sp>
      <p:sp>
        <p:nvSpPr>
          <p:cNvPr id="3" name="Content Placeholder 2">
            <a:extLst>
              <a:ext uri="{FF2B5EF4-FFF2-40B4-BE49-F238E27FC236}">
                <a16:creationId xmlns:a16="http://schemas.microsoft.com/office/drawing/2014/main" id="{7485351F-D8F0-3452-5C55-FF03921574A5}"/>
              </a:ext>
            </a:extLst>
          </p:cNvPr>
          <p:cNvSpPr>
            <a:spLocks noGrp="1"/>
          </p:cNvSpPr>
          <p:nvPr>
            <p:ph idx="1"/>
          </p:nvPr>
        </p:nvSpPr>
        <p:spPr/>
        <p:txBody>
          <a:bodyPr vert="horz" lIns="91440" tIns="45720" rIns="91440" bIns="45720" rtlCol="0" anchor="t">
            <a:normAutofit/>
          </a:bodyPr>
          <a:lstStyle/>
          <a:p>
            <a:r>
              <a:rPr lang="en-US" sz="2800"/>
              <a:t>To meet state and federal reporting requirement</a:t>
            </a:r>
          </a:p>
          <a:p>
            <a:r>
              <a:rPr lang="en-US" sz="2800"/>
              <a:t>To include family, partner, or community constituents in determining what action(s) should be taken to address the issues​ </a:t>
            </a:r>
          </a:p>
          <a:p>
            <a:r>
              <a:rPr lang="en-US" sz="2800"/>
              <a:t>To ensure equitable access, supports and services, and outcomes </a:t>
            </a:r>
          </a:p>
          <a:p>
            <a:r>
              <a:rPr lang="en-US" sz="2800"/>
              <a:t>To inform decisions that will lead to impactful sustainable change in your systems  </a:t>
            </a:r>
          </a:p>
        </p:txBody>
      </p:sp>
    </p:spTree>
    <p:extLst>
      <p:ext uri="{BB962C8B-B14F-4D97-AF65-F5344CB8AC3E}">
        <p14:creationId xmlns:p14="http://schemas.microsoft.com/office/powerpoint/2010/main" val="22256532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91EFD5-AC47-D2CC-1F93-388497F6B9C9}"/>
              </a:ext>
            </a:extLst>
          </p:cNvPr>
          <p:cNvSpPr>
            <a:spLocks noGrp="1"/>
          </p:cNvSpPr>
          <p:nvPr>
            <p:ph type="title"/>
          </p:nvPr>
        </p:nvSpPr>
        <p:spPr/>
        <p:txBody>
          <a:bodyPr/>
          <a:lstStyle/>
          <a:p>
            <a:r>
              <a:rPr lang="en-US" dirty="0"/>
              <a:t>Key Considerations for Data Use  </a:t>
            </a:r>
          </a:p>
        </p:txBody>
      </p:sp>
      <p:sp>
        <p:nvSpPr>
          <p:cNvPr id="6" name="Content Placeholder 5">
            <a:extLst>
              <a:ext uri="{FF2B5EF4-FFF2-40B4-BE49-F238E27FC236}">
                <a16:creationId xmlns:a16="http://schemas.microsoft.com/office/drawing/2014/main" id="{F27B059E-4FFD-32CB-0681-674E892177D1}"/>
              </a:ext>
            </a:extLst>
          </p:cNvPr>
          <p:cNvSpPr>
            <a:spLocks noGrp="1"/>
          </p:cNvSpPr>
          <p:nvPr>
            <p:ph idx="1"/>
          </p:nvPr>
        </p:nvSpPr>
        <p:spPr>
          <a:xfrm>
            <a:off x="838200" y="1819499"/>
            <a:ext cx="10515600" cy="4439633"/>
          </a:xfrm>
        </p:spPr>
        <p:txBody>
          <a:bodyPr>
            <a:normAutofit fontScale="92500" lnSpcReduction="20000"/>
          </a:bodyPr>
          <a:lstStyle/>
          <a:p>
            <a:r>
              <a:rPr lang="en-US" sz="2800"/>
              <a:t>Consider critical questions about how the system and program addresses the needs of children and families</a:t>
            </a:r>
            <a:r>
              <a:rPr lang="en-US" sz="2800" b="0" i="0">
                <a:effectLst/>
              </a:rPr>
              <a:t>​</a:t>
            </a:r>
          </a:p>
          <a:p>
            <a:r>
              <a:rPr lang="en-US" sz="2800" b="0" i="0">
                <a:effectLst/>
              </a:rPr>
              <a:t>Expand the group of people who get to make meaningful choices about data</a:t>
            </a:r>
          </a:p>
          <a:p>
            <a:pPr algn="l" rtl="0" fontAlgn="base">
              <a:buFont typeface="Arial" panose="020B0604020202020204" pitchFamily="34" charset="0"/>
              <a:buChar char="•"/>
            </a:pPr>
            <a:r>
              <a:rPr lang="en-US" sz="2800" b="0" i="0" u="none" strike="noStrike">
                <a:effectLst/>
              </a:rPr>
              <a:t>Disaggregate your data to show who is represented and who is missing</a:t>
            </a:r>
          </a:p>
          <a:p>
            <a:pPr fontAlgn="base"/>
            <a:r>
              <a:rPr lang="en-US" sz="2800" b="0" i="0">
                <a:effectLst/>
              </a:rPr>
              <a:t>Ensure that those who provided the data receive the findings​ in an understandable format</a:t>
            </a:r>
          </a:p>
          <a:p>
            <a:pPr fontAlgn="base"/>
            <a:r>
              <a:rPr lang="en-US" sz="2800" b="0" i="0">
                <a:effectLst/>
              </a:rPr>
              <a:t>Decide if the data indicates barriers or obstacles to equity that need to be addressed</a:t>
            </a:r>
          </a:p>
          <a:p>
            <a:pPr marL="0" indent="0" algn="ctr">
              <a:buNone/>
            </a:pPr>
            <a:r>
              <a:rPr lang="en-US" sz="2800" b="1"/>
              <a:t>Recognize that we are making subjective human choices in our data work</a:t>
            </a:r>
          </a:p>
          <a:p>
            <a:endParaRPr lang="en-US">
              <a:latin typeface="+mj-lt"/>
            </a:endParaRPr>
          </a:p>
          <a:p>
            <a:pPr marL="0" indent="0">
              <a:buNone/>
            </a:pPr>
            <a:endParaRPr lang="en-US"/>
          </a:p>
        </p:txBody>
      </p:sp>
    </p:spTree>
    <p:extLst>
      <p:ext uri="{BB962C8B-B14F-4D97-AF65-F5344CB8AC3E}">
        <p14:creationId xmlns:p14="http://schemas.microsoft.com/office/powerpoint/2010/main" val="3185062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0DDDB7-A8B0-0152-B2B2-DC333373095F}"/>
              </a:ext>
            </a:extLst>
          </p:cNvPr>
          <p:cNvSpPr>
            <a:spLocks noGrp="1"/>
          </p:cNvSpPr>
          <p:nvPr>
            <p:ph type="title"/>
          </p:nvPr>
        </p:nvSpPr>
        <p:spPr/>
        <p:txBody>
          <a:bodyPr/>
          <a:lstStyle/>
          <a:p>
            <a:r>
              <a:rPr lang="en-US"/>
              <a:t>What Does Taking Action Mean?</a:t>
            </a:r>
          </a:p>
        </p:txBody>
      </p:sp>
      <p:sp>
        <p:nvSpPr>
          <p:cNvPr id="5" name="Content Placeholder 4">
            <a:extLst>
              <a:ext uri="{FF2B5EF4-FFF2-40B4-BE49-F238E27FC236}">
                <a16:creationId xmlns:a16="http://schemas.microsoft.com/office/drawing/2014/main" id="{EB2ED950-2F5D-1450-B72C-AE06ED647E65}"/>
              </a:ext>
            </a:extLst>
          </p:cNvPr>
          <p:cNvSpPr>
            <a:spLocks noGrp="1"/>
          </p:cNvSpPr>
          <p:nvPr>
            <p:ph idx="1"/>
          </p:nvPr>
        </p:nvSpPr>
        <p:spPr>
          <a:xfrm>
            <a:off x="941231" y="1690688"/>
            <a:ext cx="10515600" cy="4351338"/>
          </a:xfrm>
        </p:spPr>
        <p:txBody>
          <a:bodyPr/>
          <a:lstStyle/>
          <a:p>
            <a:endParaRPr lang="en-US"/>
          </a:p>
          <a:p>
            <a:endParaRPr lang="en-US"/>
          </a:p>
          <a:p>
            <a:pPr marL="0" indent="0">
              <a:buNone/>
            </a:pPr>
            <a:r>
              <a:rPr lang="en-US" sz="3200"/>
              <a:t>Using data for program improvement involves more than making decisions based on data—it involves identifying </a:t>
            </a:r>
            <a:r>
              <a:rPr lang="en-US" sz="3200" b="1"/>
              <a:t>concrete actions</a:t>
            </a:r>
            <a:r>
              <a:rPr lang="en-US" sz="3200"/>
              <a:t> </a:t>
            </a:r>
            <a:r>
              <a:rPr lang="en-US" sz="3200" b="1"/>
              <a:t>that will lead to meaningful improvement</a:t>
            </a:r>
            <a:r>
              <a:rPr lang="en-US" sz="3200"/>
              <a:t> and address the root causes of any institutional or systemic inequities. </a:t>
            </a:r>
          </a:p>
        </p:txBody>
      </p:sp>
    </p:spTree>
    <p:extLst>
      <p:ext uri="{BB962C8B-B14F-4D97-AF65-F5344CB8AC3E}">
        <p14:creationId xmlns:p14="http://schemas.microsoft.com/office/powerpoint/2010/main" val="1500474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6C721-D51C-ED01-04F0-B8A6F372AA4B}"/>
              </a:ext>
            </a:extLst>
          </p:cNvPr>
          <p:cNvSpPr>
            <a:spLocks noGrp="1"/>
          </p:cNvSpPr>
          <p:nvPr>
            <p:ph type="title"/>
          </p:nvPr>
        </p:nvSpPr>
        <p:spPr/>
        <p:txBody>
          <a:bodyPr/>
          <a:lstStyle/>
          <a:p>
            <a:r>
              <a:rPr lang="en-US">
                <a:latin typeface="Tahoma"/>
                <a:ea typeface="Tahoma"/>
                <a:cs typeface="Tahoma"/>
              </a:rPr>
              <a:t>Leverage a Simple Process</a:t>
            </a:r>
            <a:endParaRPr lang="en-US"/>
          </a:p>
        </p:txBody>
      </p:sp>
      <p:pic>
        <p:nvPicPr>
          <p:cNvPr id="4" name="Picture 5" descr="Image of the online module landing page found at https://dasycenter.org/">
            <a:extLst>
              <a:ext uri="{FF2B5EF4-FFF2-40B4-BE49-F238E27FC236}">
                <a16:creationId xmlns:a16="http://schemas.microsoft.com/office/drawing/2014/main" id="{6FAF07BD-DDC6-0D8A-0185-C8E4759E3B14}"/>
              </a:ext>
            </a:extLst>
          </p:cNvPr>
          <p:cNvPicPr>
            <a:picLocks noGrp="1" noChangeAspect="1"/>
          </p:cNvPicPr>
          <p:nvPr>
            <p:ph idx="1"/>
          </p:nvPr>
        </p:nvPicPr>
        <p:blipFill>
          <a:blip r:embed="rId3"/>
          <a:stretch>
            <a:fillRect/>
          </a:stretch>
        </p:blipFill>
        <p:spPr>
          <a:xfrm>
            <a:off x="672030" y="2049282"/>
            <a:ext cx="10681770" cy="3844221"/>
          </a:xfrm>
          <a:prstGeom prst="rect">
            <a:avLst/>
          </a:prstGeom>
          <a:ln>
            <a:solidFill>
              <a:schemeClr val="accent1"/>
            </a:solidFill>
          </a:ln>
        </p:spPr>
      </p:pic>
    </p:spTree>
    <p:extLst>
      <p:ext uri="{BB962C8B-B14F-4D97-AF65-F5344CB8AC3E}">
        <p14:creationId xmlns:p14="http://schemas.microsoft.com/office/powerpoint/2010/main" val="4097291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1008E7-43E1-9B72-57CE-02228DD9BA4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340021" y="2768958"/>
            <a:ext cx="2121525" cy="2060620"/>
          </a:xfrm>
          <a:prstGeom prst="rect">
            <a:avLst/>
          </a:prstGeom>
        </p:spPr>
      </p:pic>
      <p:sp>
        <p:nvSpPr>
          <p:cNvPr id="2" name="Title 1">
            <a:extLst>
              <a:ext uri="{FF2B5EF4-FFF2-40B4-BE49-F238E27FC236}">
                <a16:creationId xmlns:a16="http://schemas.microsoft.com/office/drawing/2014/main" id="{386D4191-A5BB-DAC2-77DF-28398CB101DF}"/>
              </a:ext>
            </a:extLst>
          </p:cNvPr>
          <p:cNvSpPr>
            <a:spLocks noGrp="1"/>
          </p:cNvSpPr>
          <p:nvPr>
            <p:ph type="title"/>
          </p:nvPr>
        </p:nvSpPr>
        <p:spPr/>
        <p:txBody>
          <a:bodyPr/>
          <a:lstStyle/>
          <a:p>
            <a:r>
              <a:rPr lang="en-US" dirty="0"/>
              <a:t>Setting the Stage </a:t>
            </a:r>
          </a:p>
        </p:txBody>
      </p:sp>
      <p:sp>
        <p:nvSpPr>
          <p:cNvPr id="3" name="Content Placeholder 2">
            <a:extLst>
              <a:ext uri="{FF2B5EF4-FFF2-40B4-BE49-F238E27FC236}">
                <a16:creationId xmlns:a16="http://schemas.microsoft.com/office/drawing/2014/main" id="{6E560960-5859-593B-B16E-70714A7133CC}"/>
              </a:ext>
            </a:extLst>
          </p:cNvPr>
          <p:cNvSpPr>
            <a:spLocks noGrp="1"/>
          </p:cNvSpPr>
          <p:nvPr>
            <p:ph idx="1"/>
          </p:nvPr>
        </p:nvSpPr>
        <p:spPr>
          <a:xfrm>
            <a:off x="838200" y="1851382"/>
            <a:ext cx="10250510" cy="4394871"/>
          </a:xfrm>
        </p:spPr>
        <p:txBody>
          <a:bodyPr>
            <a:normAutofit/>
          </a:bodyPr>
          <a:lstStyle/>
          <a:p>
            <a:r>
              <a:rPr lang="en-US" sz="3200"/>
              <a:t>Create essential conditions and a supportive environment for using data for program improvement:</a:t>
            </a:r>
          </a:p>
          <a:p>
            <a:pPr lvl="1"/>
            <a:r>
              <a:rPr lang="en-US" sz="3200"/>
              <a:t>Culture of data use </a:t>
            </a:r>
          </a:p>
          <a:p>
            <a:pPr lvl="1"/>
            <a:r>
              <a:rPr lang="en-US" sz="3200"/>
              <a:t>Data leadership </a:t>
            </a:r>
          </a:p>
          <a:p>
            <a:pPr lvl="1"/>
            <a:r>
              <a:rPr lang="en-US" sz="3200"/>
              <a:t>Data infrastructure </a:t>
            </a:r>
          </a:p>
          <a:p>
            <a:pPr lvl="1"/>
            <a:r>
              <a:rPr lang="en-US" sz="3200"/>
              <a:t>Systems components </a:t>
            </a:r>
          </a:p>
          <a:p>
            <a:pPr lvl="1"/>
            <a:r>
              <a:rPr lang="en-US" sz="3200"/>
              <a:t>Family, partners, and community engagement</a:t>
            </a:r>
          </a:p>
          <a:p>
            <a:pPr lvl="1"/>
            <a:r>
              <a:rPr lang="en-US" sz="3200"/>
              <a:t>Intentional implementation </a:t>
            </a:r>
          </a:p>
          <a:p>
            <a:endParaRPr lang="en-US"/>
          </a:p>
        </p:txBody>
      </p:sp>
    </p:spTree>
    <p:extLst>
      <p:ext uri="{BB962C8B-B14F-4D97-AF65-F5344CB8AC3E}">
        <p14:creationId xmlns:p14="http://schemas.microsoft.com/office/powerpoint/2010/main" val="2508168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97615-D5C2-690C-9D10-C9B758C7DE8A}"/>
              </a:ext>
            </a:extLst>
          </p:cNvPr>
          <p:cNvSpPr>
            <a:spLocks noGrp="1"/>
          </p:cNvSpPr>
          <p:nvPr>
            <p:ph type="title"/>
          </p:nvPr>
        </p:nvSpPr>
        <p:spPr/>
        <p:txBody>
          <a:bodyPr/>
          <a:lstStyle/>
          <a:p>
            <a:r>
              <a:rPr lang="en-US"/>
              <a:t>Before You Look at Your Data </a:t>
            </a:r>
          </a:p>
        </p:txBody>
      </p:sp>
      <p:sp>
        <p:nvSpPr>
          <p:cNvPr id="4" name="Content Placeholder 3">
            <a:extLst>
              <a:ext uri="{FF2B5EF4-FFF2-40B4-BE49-F238E27FC236}">
                <a16:creationId xmlns:a16="http://schemas.microsoft.com/office/drawing/2014/main" id="{05251FD3-EC16-C3ED-9E75-04FC641586DC}"/>
              </a:ext>
            </a:extLst>
          </p:cNvPr>
          <p:cNvSpPr>
            <a:spLocks noGrp="1"/>
          </p:cNvSpPr>
          <p:nvPr>
            <p:ph idx="1"/>
          </p:nvPr>
        </p:nvSpPr>
        <p:spPr>
          <a:xfrm>
            <a:off x="838200" y="1969374"/>
            <a:ext cx="10515600" cy="4351338"/>
          </a:xfrm>
        </p:spPr>
        <p:txBody>
          <a:bodyPr vert="horz" lIns="91440" tIns="45720" rIns="91440" bIns="45720" rtlCol="0" anchor="t">
            <a:normAutofit/>
          </a:bodyPr>
          <a:lstStyle/>
          <a:p>
            <a:pPr marL="0" indent="0">
              <a:buNone/>
            </a:pPr>
            <a:r>
              <a:rPr lang="en-US" sz="3200"/>
              <a:t>What steps can you take?</a:t>
            </a:r>
          </a:p>
          <a:p>
            <a:pPr marL="747713" indent="-349250"/>
            <a:r>
              <a:rPr lang="en-US" sz="3200"/>
              <a:t>Determine your critical questions </a:t>
            </a:r>
          </a:p>
          <a:p>
            <a:pPr marL="747713" indent="-349250"/>
            <a:r>
              <a:rPr lang="en-US" sz="3200"/>
              <a:t>Clarify your purpose</a:t>
            </a:r>
          </a:p>
          <a:p>
            <a:pPr marL="747713" indent="-349250"/>
            <a:r>
              <a:rPr lang="en-US" sz="3200"/>
              <a:t>Identify participants </a:t>
            </a:r>
          </a:p>
          <a:p>
            <a:pPr marL="747713" indent="-349250"/>
            <a:r>
              <a:rPr lang="en-US" sz="3200"/>
              <a:t>Prepare your data </a:t>
            </a:r>
          </a:p>
          <a:p>
            <a:pPr marL="747713" indent="-349250"/>
            <a:r>
              <a:rPr lang="en-US" sz="3200"/>
              <a:t>Plan for your data discussion   </a:t>
            </a:r>
          </a:p>
        </p:txBody>
      </p:sp>
    </p:spTree>
    <p:extLst>
      <p:ext uri="{BB962C8B-B14F-4D97-AF65-F5344CB8AC3E}">
        <p14:creationId xmlns:p14="http://schemas.microsoft.com/office/powerpoint/2010/main" val="3097510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67C13-D1C8-3631-4384-E09DA0EE2C5B}"/>
              </a:ext>
            </a:extLst>
          </p:cNvPr>
          <p:cNvSpPr>
            <a:spLocks noGrp="1"/>
          </p:cNvSpPr>
          <p:nvPr>
            <p:ph type="title"/>
          </p:nvPr>
        </p:nvSpPr>
        <p:spPr/>
        <p:txBody>
          <a:bodyPr/>
          <a:lstStyle/>
          <a:p>
            <a:r>
              <a:rPr lang="en-US"/>
              <a:t>Purpose &amp; Agenda</a:t>
            </a:r>
          </a:p>
        </p:txBody>
      </p:sp>
      <p:sp>
        <p:nvSpPr>
          <p:cNvPr id="3" name="Content Placeholder 2">
            <a:extLst>
              <a:ext uri="{FF2B5EF4-FFF2-40B4-BE49-F238E27FC236}">
                <a16:creationId xmlns:a16="http://schemas.microsoft.com/office/drawing/2014/main" id="{3A4C7382-CC50-53B5-D039-6A6EB2BFD317}"/>
              </a:ext>
            </a:extLst>
          </p:cNvPr>
          <p:cNvSpPr>
            <a:spLocks noGrp="1"/>
          </p:cNvSpPr>
          <p:nvPr>
            <p:ph idx="1"/>
          </p:nvPr>
        </p:nvSpPr>
        <p:spPr/>
        <p:txBody>
          <a:bodyPr vert="horz" lIns="91440" tIns="45720" rIns="91440" bIns="45720" rtlCol="0" anchor="t">
            <a:normAutofit/>
          </a:bodyPr>
          <a:lstStyle/>
          <a:p>
            <a:pPr marL="0" indent="0">
              <a:buNone/>
            </a:pPr>
            <a:r>
              <a:rPr lang="en-US" sz="2800" dirty="0">
                <a:latin typeface="Tahoma"/>
                <a:ea typeface="Tahoma"/>
                <a:cs typeface="Tahoma"/>
              </a:rPr>
              <a:t>To continue sharing steps in the cycle of inquiry and inform your </a:t>
            </a:r>
            <a:r>
              <a:rPr lang="en-US" sz="2800">
                <a:latin typeface="Tahoma"/>
                <a:ea typeface="Tahoma"/>
                <a:cs typeface="Tahoma"/>
              </a:rPr>
              <a:t>action plan </a:t>
            </a:r>
            <a:r>
              <a:rPr lang="en-US" sz="2800" dirty="0">
                <a:latin typeface="Tahoma"/>
                <a:ea typeface="Tahoma"/>
                <a:cs typeface="Tahoma"/>
              </a:rPr>
              <a:t>to use your </a:t>
            </a:r>
            <a:r>
              <a:rPr lang="en-US" sz="2800">
                <a:latin typeface="Tahoma"/>
                <a:ea typeface="Tahoma"/>
                <a:cs typeface="Tahoma"/>
              </a:rPr>
              <a:t>data</a:t>
            </a:r>
            <a:r>
              <a:rPr lang="en-US" sz="2800" dirty="0">
                <a:latin typeface="Tahoma"/>
                <a:ea typeface="Tahoma"/>
                <a:cs typeface="Tahoma"/>
              </a:rPr>
              <a:t> with an equity mindset</a:t>
            </a:r>
            <a:r>
              <a:rPr lang="en-US" sz="2800">
                <a:latin typeface="Tahoma"/>
                <a:ea typeface="Tahoma"/>
                <a:cs typeface="Tahoma"/>
              </a:rPr>
              <a:t>. </a:t>
            </a:r>
            <a:endParaRPr lang="en-US" sz="2800" dirty="0">
              <a:latin typeface="Tahoma"/>
              <a:ea typeface="Tahoma"/>
              <a:cs typeface="Tahoma"/>
            </a:endParaRPr>
          </a:p>
          <a:p>
            <a:pPr marL="0" indent="0">
              <a:buNone/>
            </a:pPr>
            <a:endParaRPr lang="en-US" dirty="0"/>
          </a:p>
          <a:p>
            <a:r>
              <a:rPr lang="en-US">
                <a:latin typeface="Tahoma"/>
                <a:ea typeface="Tahoma"/>
                <a:cs typeface="Tahoma"/>
              </a:rPr>
              <a:t>Key Takeaways of the Series </a:t>
            </a:r>
          </a:p>
          <a:p>
            <a:r>
              <a:rPr lang="en-US">
                <a:latin typeface="Tahoma"/>
                <a:ea typeface="Tahoma"/>
                <a:cs typeface="Tahoma"/>
              </a:rPr>
              <a:t>Taking Action: Look! Think! Act! </a:t>
            </a:r>
            <a:endParaRPr lang="en-US"/>
          </a:p>
          <a:p>
            <a:r>
              <a:rPr lang="en-US">
                <a:latin typeface="Tahoma"/>
                <a:ea typeface="Tahoma"/>
                <a:cs typeface="Tahoma"/>
              </a:rPr>
              <a:t>Brainstorming Session </a:t>
            </a:r>
            <a:endParaRPr lang="en-US"/>
          </a:p>
          <a:p>
            <a:r>
              <a:rPr lang="en-US">
                <a:latin typeface="Tahoma"/>
                <a:ea typeface="Tahoma"/>
                <a:cs typeface="Tahoma"/>
              </a:rPr>
              <a:t>Closing: Key Actions </a:t>
            </a:r>
          </a:p>
          <a:p>
            <a:r>
              <a:rPr lang="en-US">
                <a:latin typeface="Tahoma"/>
                <a:ea typeface="Tahoma"/>
                <a:cs typeface="Tahoma"/>
              </a:rPr>
              <a:t>Optional: Question and Answer time</a:t>
            </a:r>
          </a:p>
          <a:p>
            <a:endParaRPr lang="en-US"/>
          </a:p>
        </p:txBody>
      </p:sp>
    </p:spTree>
    <p:extLst>
      <p:ext uri="{BB962C8B-B14F-4D97-AF65-F5344CB8AC3E}">
        <p14:creationId xmlns:p14="http://schemas.microsoft.com/office/powerpoint/2010/main" val="24439190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B1106-9830-7881-C0A6-D8EDF8460320}"/>
              </a:ext>
            </a:extLst>
          </p:cNvPr>
          <p:cNvSpPr>
            <a:spLocks noGrp="1"/>
          </p:cNvSpPr>
          <p:nvPr>
            <p:ph type="title"/>
          </p:nvPr>
        </p:nvSpPr>
        <p:spPr/>
        <p:txBody>
          <a:bodyPr/>
          <a:lstStyle/>
          <a:p>
            <a:r>
              <a:rPr lang="en-US"/>
              <a:t>Sections of Look! Think! Act! </a:t>
            </a:r>
          </a:p>
        </p:txBody>
      </p:sp>
      <p:sp>
        <p:nvSpPr>
          <p:cNvPr id="4" name="Content Placeholder 3">
            <a:extLst>
              <a:ext uri="{FF2B5EF4-FFF2-40B4-BE49-F238E27FC236}">
                <a16:creationId xmlns:a16="http://schemas.microsoft.com/office/drawing/2014/main" id="{F3FAB7A8-9058-5B27-9937-19CDCBEEF902}"/>
              </a:ext>
            </a:extLst>
          </p:cNvPr>
          <p:cNvSpPr>
            <a:spLocks noGrp="1"/>
          </p:cNvSpPr>
          <p:nvPr>
            <p:ph idx="1"/>
          </p:nvPr>
        </p:nvSpPr>
        <p:spPr/>
        <p:txBody>
          <a:bodyPr>
            <a:normAutofit/>
          </a:bodyPr>
          <a:lstStyle/>
          <a:p>
            <a:r>
              <a:rPr lang="en-US" sz="2800" b="1"/>
              <a:t>Prepare</a:t>
            </a:r>
            <a:r>
              <a:rPr lang="en-US" sz="2800"/>
              <a:t> to successfully use process with staff and other stakeholders, including families. </a:t>
            </a:r>
          </a:p>
          <a:p>
            <a:r>
              <a:rPr lang="en-US" sz="2800" b="1"/>
              <a:t>Look</a:t>
            </a:r>
            <a:r>
              <a:rPr lang="en-US" sz="2800"/>
              <a:t> at your data objectively and state the facts the data provide. </a:t>
            </a:r>
          </a:p>
          <a:p>
            <a:r>
              <a:rPr lang="en-US" sz="2800" b="1"/>
              <a:t>Think</a:t>
            </a:r>
            <a:r>
              <a:rPr lang="en-US" sz="2800"/>
              <a:t> about what you observed.</a:t>
            </a:r>
          </a:p>
          <a:p>
            <a:r>
              <a:rPr lang="en-US" sz="2800" b="1"/>
              <a:t>Act</a:t>
            </a:r>
            <a:r>
              <a:rPr lang="en-US" sz="2800"/>
              <a:t> based on the data and conclusions made. </a:t>
            </a:r>
          </a:p>
          <a:p>
            <a:r>
              <a:rPr lang="en-US" sz="2800" b="1"/>
              <a:t>Enrich</a:t>
            </a:r>
            <a:r>
              <a:rPr lang="en-US" sz="2800"/>
              <a:t> the process by creating a supportive environment to ensure that the actions you take are effective in helping you reach your goals. </a:t>
            </a:r>
          </a:p>
        </p:txBody>
      </p:sp>
    </p:spTree>
    <p:extLst>
      <p:ext uri="{BB962C8B-B14F-4D97-AF65-F5344CB8AC3E}">
        <p14:creationId xmlns:p14="http://schemas.microsoft.com/office/powerpoint/2010/main" val="42587549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0937C-057F-0F64-7A9F-1BD62BB0B1E5}"/>
              </a:ext>
            </a:extLst>
          </p:cNvPr>
          <p:cNvSpPr>
            <a:spLocks noGrp="1"/>
          </p:cNvSpPr>
          <p:nvPr>
            <p:ph type="title"/>
          </p:nvPr>
        </p:nvSpPr>
        <p:spPr/>
        <p:txBody>
          <a:bodyPr/>
          <a:lstStyle/>
          <a:p>
            <a:r>
              <a:rPr lang="en-US"/>
              <a:t>Time to Act! </a:t>
            </a:r>
          </a:p>
        </p:txBody>
      </p:sp>
      <p:sp>
        <p:nvSpPr>
          <p:cNvPr id="3" name="Content Placeholder 2">
            <a:extLst>
              <a:ext uri="{FF2B5EF4-FFF2-40B4-BE49-F238E27FC236}">
                <a16:creationId xmlns:a16="http://schemas.microsoft.com/office/drawing/2014/main" id="{8B0119FF-C904-5979-8B6A-E7080499E8BA}"/>
              </a:ext>
            </a:extLst>
          </p:cNvPr>
          <p:cNvSpPr>
            <a:spLocks noGrp="1"/>
          </p:cNvSpPr>
          <p:nvPr>
            <p:ph idx="1"/>
          </p:nvPr>
        </p:nvSpPr>
        <p:spPr/>
        <p:txBody>
          <a:bodyPr>
            <a:normAutofit/>
          </a:bodyPr>
          <a:lstStyle/>
          <a:p>
            <a:r>
              <a:rPr lang="en-US" sz="2800"/>
              <a:t>Create and review discussion questions for your team to consider </a:t>
            </a:r>
          </a:p>
          <a:p>
            <a:r>
              <a:rPr lang="en-US" sz="2800"/>
              <a:t>Identify actions that are directly linked to the data from the Look stage and conclusions from the Think stage. </a:t>
            </a:r>
          </a:p>
          <a:p>
            <a:r>
              <a:rPr lang="en-US" sz="2800"/>
              <a:t>Develop a written plan of the improvement actions to help your team </a:t>
            </a:r>
          </a:p>
        </p:txBody>
      </p:sp>
    </p:spTree>
    <p:extLst>
      <p:ext uri="{BB962C8B-B14F-4D97-AF65-F5344CB8AC3E}">
        <p14:creationId xmlns:p14="http://schemas.microsoft.com/office/powerpoint/2010/main" val="40576958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3EE932-F713-8A42-4A79-7C8DB26DDE88}"/>
              </a:ext>
            </a:extLst>
          </p:cNvPr>
          <p:cNvSpPr>
            <a:spLocks noGrp="1"/>
          </p:cNvSpPr>
          <p:nvPr>
            <p:ph type="ctrTitle"/>
          </p:nvPr>
        </p:nvSpPr>
        <p:spPr>
          <a:xfrm>
            <a:off x="495358" y="-3255962"/>
            <a:ext cx="5300664" cy="3255962"/>
          </a:xfrm>
        </p:spPr>
        <p:txBody>
          <a:bodyPr vert="horz" lIns="91440" tIns="45720" rIns="91440" bIns="45720" rtlCol="0" anchor="b">
            <a:normAutofit/>
          </a:bodyPr>
          <a:lstStyle/>
          <a:p>
            <a:r>
              <a:rPr lang="en-US" dirty="0"/>
              <a:t>Quote from the Annie Casey Foundation</a:t>
            </a:r>
          </a:p>
        </p:txBody>
      </p:sp>
      <p:sp>
        <p:nvSpPr>
          <p:cNvPr id="10" name="Text Box 17" descr="quote from Annie Casey Foundation">
            <a:extLst>
              <a:ext uri="{FF2B5EF4-FFF2-40B4-BE49-F238E27FC236}">
                <a16:creationId xmlns:a16="http://schemas.microsoft.com/office/drawing/2014/main" id="{21826E43-DCE1-0572-2F96-E1D30BDB5B4F}"/>
              </a:ext>
            </a:extLst>
          </p:cNvPr>
          <p:cNvSpPr txBox="1">
            <a:spLocks noChangeArrowheads="1"/>
          </p:cNvSpPr>
          <p:nvPr/>
        </p:nvSpPr>
        <p:spPr bwMode="auto">
          <a:xfrm>
            <a:off x="0" y="1895475"/>
            <a:ext cx="12192000" cy="4962525"/>
          </a:xfrm>
          <a:prstGeom prst="rect">
            <a:avLst/>
          </a:prstGeom>
          <a:solidFill>
            <a:srgbClr val="154578"/>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800"/>
              </a:spcAft>
            </a:pPr>
            <a:r>
              <a:rPr lang="en-US" sz="1000">
                <a:solidFill>
                  <a:srgbClr val="FFFFFF"/>
                </a:solidFill>
                <a:effectLst/>
                <a:latin typeface="Helvetica" panose="020B0604020202020204" pitchFamily="34" charset="0"/>
                <a:ea typeface="Arial" panose="020B0604020202020204" pitchFamily="34" charset="0"/>
                <a:cs typeface="Arial" panose="020B0604020202020204" pitchFamily="34" charset="0"/>
              </a:rPr>
              <a:t> </a:t>
            </a:r>
            <a:endParaRPr lang="en-US" sz="1000">
              <a:effectLst/>
              <a:latin typeface="Helvetica" panose="020B0604020202020204" pitchFamily="34" charset="0"/>
              <a:ea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24B9E254-1642-B203-E4C2-A8590D67F0DF}"/>
              </a:ext>
            </a:extLst>
          </p:cNvPr>
          <p:cNvSpPr txBox="1"/>
          <p:nvPr/>
        </p:nvSpPr>
        <p:spPr>
          <a:xfrm>
            <a:off x="1140372" y="2966659"/>
            <a:ext cx="9911255" cy="3062377"/>
          </a:xfrm>
          <a:prstGeom prst="rect">
            <a:avLst/>
          </a:prstGeom>
          <a:noFill/>
        </p:spPr>
        <p:txBody>
          <a:bodyPr wrap="square" rtlCol="0">
            <a:spAutoFit/>
          </a:bodyPr>
          <a:lstStyle/>
          <a:p>
            <a:pPr>
              <a:spcBef>
                <a:spcPts val="600"/>
              </a:spcBef>
              <a:spcAft>
                <a:spcPts val="600"/>
              </a:spcAft>
            </a:pPr>
            <a:r>
              <a:rPr lang="en-US" sz="3200" dirty="0">
                <a:solidFill>
                  <a:srgbClr val="FFFFFF"/>
                </a:solidFill>
                <a:effectLst/>
                <a:latin typeface="Tahoma" panose="020B0604030504040204" pitchFamily="34" charset="0"/>
                <a:ea typeface="Tahoma" panose="020B0604030504040204" pitchFamily="34" charset="0"/>
                <a:cs typeface="Tahoma" panose="020B0604030504040204" pitchFamily="34" charset="0"/>
              </a:rPr>
              <a:t>“The point of collecting and analyzing disaggregated data is to use data as a mirror and tool to uncover the drivers of disparity and inequity and increased opportunities and outcomes for all </a:t>
            </a:r>
            <a:r>
              <a:rPr lang="en-US" sz="3200" dirty="0">
                <a:solidFill>
                  <a:srgbClr val="FFFFFF"/>
                </a:solidFill>
                <a:latin typeface="Tahoma" panose="020B0604030504040204" pitchFamily="34" charset="0"/>
                <a:ea typeface="Tahoma" panose="020B0604030504040204" pitchFamily="34" charset="0"/>
                <a:cs typeface="Tahoma" panose="020B0604030504040204" pitchFamily="34" charset="0"/>
              </a:rPr>
              <a:t>children.</a:t>
            </a:r>
            <a:r>
              <a:rPr lang="en-US" sz="3200" dirty="0">
                <a:solidFill>
                  <a:srgbClr val="FFFFFF"/>
                </a:solidFill>
                <a:effectLst/>
                <a:latin typeface="Tahoma" panose="020B0604030504040204" pitchFamily="34" charset="0"/>
                <a:ea typeface="Tahoma" panose="020B0604030504040204" pitchFamily="34" charset="0"/>
                <a:cs typeface="Tahoma" panose="020B0604030504040204" pitchFamily="34" charset="0"/>
              </a:rPr>
              <a:t>”  </a:t>
            </a:r>
          </a:p>
          <a:p>
            <a:pPr algn="r">
              <a:spcBef>
                <a:spcPts val="600"/>
              </a:spcBef>
              <a:spcAft>
                <a:spcPts val="600"/>
              </a:spcAft>
            </a:pPr>
            <a:r>
              <a:rPr lang="en-US" sz="3200"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3200" dirty="0">
                <a:solidFill>
                  <a:srgbClr val="FFFFFF"/>
                </a:solidFill>
                <a:effectLst/>
                <a:latin typeface="Tahoma" panose="020B0604030504040204" pitchFamily="34" charset="0"/>
                <a:ea typeface="Tahoma" panose="020B0604030504040204" pitchFamily="34" charset="0"/>
                <a:cs typeface="Tahoma" panose="020B0604030504040204" pitchFamily="34" charset="0"/>
              </a:rPr>
              <a:t>– Annie E. Casey Foundation, 2016</a:t>
            </a:r>
            <a:endParaRPr lang="en-US" sz="32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endParaRPr lang="en-US" dirty="0"/>
          </a:p>
        </p:txBody>
      </p:sp>
    </p:spTree>
    <p:extLst>
      <p:ext uri="{BB962C8B-B14F-4D97-AF65-F5344CB8AC3E}">
        <p14:creationId xmlns:p14="http://schemas.microsoft.com/office/powerpoint/2010/main" val="3746128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B1E37-C4C8-E979-5C20-14D8CCC47C54}"/>
              </a:ext>
            </a:extLst>
          </p:cNvPr>
          <p:cNvSpPr>
            <a:spLocks noGrp="1"/>
          </p:cNvSpPr>
          <p:nvPr>
            <p:ph type="ctrTitle"/>
          </p:nvPr>
        </p:nvSpPr>
        <p:spPr/>
        <p:txBody>
          <a:bodyPr/>
          <a:lstStyle/>
          <a:p>
            <a:r>
              <a:rPr lang="en-US" dirty="0">
                <a:latin typeface="Tahoma"/>
                <a:ea typeface="Tahoma"/>
                <a:cs typeface="Tahoma"/>
              </a:rPr>
              <a:t>Quiet Reflection </a:t>
            </a:r>
          </a:p>
        </p:txBody>
      </p:sp>
      <p:sp>
        <p:nvSpPr>
          <p:cNvPr id="6" name="Subtitle 5">
            <a:extLst>
              <a:ext uri="{FF2B5EF4-FFF2-40B4-BE49-F238E27FC236}">
                <a16:creationId xmlns:a16="http://schemas.microsoft.com/office/drawing/2014/main" id="{EBFD01E7-68E2-BC61-F51B-B0A571B281D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20515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4717F-C7A7-F652-3B3A-1C05DAC83A04}"/>
              </a:ext>
            </a:extLst>
          </p:cNvPr>
          <p:cNvSpPr>
            <a:spLocks noGrp="1"/>
          </p:cNvSpPr>
          <p:nvPr>
            <p:ph type="title"/>
          </p:nvPr>
        </p:nvSpPr>
        <p:spPr/>
        <p:txBody>
          <a:bodyPr/>
          <a:lstStyle/>
          <a:p>
            <a:r>
              <a:rPr lang="en-US" dirty="0"/>
              <a:t>Actions </a:t>
            </a:r>
          </a:p>
        </p:txBody>
      </p:sp>
      <p:sp>
        <p:nvSpPr>
          <p:cNvPr id="3" name="Content Placeholder 2">
            <a:extLst>
              <a:ext uri="{FF2B5EF4-FFF2-40B4-BE49-F238E27FC236}">
                <a16:creationId xmlns:a16="http://schemas.microsoft.com/office/drawing/2014/main" id="{A018E818-7B8B-19EC-B1FB-718F7134CB83}"/>
              </a:ext>
            </a:extLst>
          </p:cNvPr>
          <p:cNvSpPr>
            <a:spLocks noGrp="1"/>
          </p:cNvSpPr>
          <p:nvPr>
            <p:ph idx="1"/>
          </p:nvPr>
        </p:nvSpPr>
        <p:spPr>
          <a:xfrm>
            <a:off x="838200" y="1825625"/>
            <a:ext cx="8846820" cy="4351338"/>
          </a:xfrm>
        </p:spPr>
        <p:txBody>
          <a:bodyPr>
            <a:normAutofit/>
          </a:bodyPr>
          <a:lstStyle/>
          <a:p>
            <a:pPr marL="0" indent="0">
              <a:buNone/>
            </a:pPr>
            <a:r>
              <a:rPr lang="en-US" sz="2800" b="1" dirty="0"/>
              <a:t>Questions: </a:t>
            </a:r>
            <a:r>
              <a:rPr lang="en-US" sz="2800" dirty="0"/>
              <a:t>What is one action you can take individually? One action you can take as a team?</a:t>
            </a:r>
          </a:p>
          <a:p>
            <a:pPr marL="0" indent="0">
              <a:buNone/>
            </a:pPr>
            <a:endParaRPr lang="en-US" sz="2800" dirty="0"/>
          </a:p>
          <a:p>
            <a:pPr marL="0" indent="0">
              <a:buNone/>
            </a:pPr>
            <a:endParaRPr lang="en-US" sz="2800" dirty="0"/>
          </a:p>
          <a:p>
            <a:pPr marL="0" indent="0">
              <a:buNone/>
            </a:pPr>
            <a:r>
              <a:rPr lang="en-US" sz="2800" b="1" dirty="0"/>
              <a:t>Use the Link in the Chat or QR Code to share your answer and view results:</a:t>
            </a:r>
            <a:endParaRPr lang="en-US" sz="2800" dirty="0"/>
          </a:p>
          <a:p>
            <a:pPr marL="0" indent="0">
              <a:buNone/>
            </a:pPr>
            <a:r>
              <a:rPr lang="en-US" dirty="0"/>
              <a:t>https://padlet.com/scheduleecta/what-is-one-action-you-can-take-bmab2i06pufh7g3h</a:t>
            </a:r>
          </a:p>
          <a:p>
            <a:pPr marL="0" indent="0">
              <a:buNone/>
            </a:pPr>
            <a:endParaRPr lang="en-US" dirty="0"/>
          </a:p>
        </p:txBody>
      </p:sp>
      <p:pic>
        <p:nvPicPr>
          <p:cNvPr id="2050" name="Picture 2" descr="QR code for this padlet">
            <a:extLst>
              <a:ext uri="{FF2B5EF4-FFF2-40B4-BE49-F238E27FC236}">
                <a16:creationId xmlns:a16="http://schemas.microsoft.com/office/drawing/2014/main" id="{6D5389DA-C01A-62F5-0CB6-15CB8DE081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0246" y="3669824"/>
            <a:ext cx="2130743" cy="2130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8355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B1E37-C4C8-E979-5C20-14D8CCC47C54}"/>
              </a:ext>
            </a:extLst>
          </p:cNvPr>
          <p:cNvSpPr>
            <a:spLocks noGrp="1"/>
          </p:cNvSpPr>
          <p:nvPr>
            <p:ph type="ctrTitle"/>
          </p:nvPr>
        </p:nvSpPr>
        <p:spPr/>
        <p:txBody>
          <a:bodyPr/>
          <a:lstStyle/>
          <a:p>
            <a:r>
              <a:rPr lang="en-US">
                <a:latin typeface="Tahoma"/>
                <a:ea typeface="Tahoma"/>
                <a:cs typeface="Tahoma"/>
              </a:rPr>
              <a:t>Brainstorming</a:t>
            </a:r>
            <a:r>
              <a:rPr lang="en-US" dirty="0">
                <a:latin typeface="Tahoma"/>
                <a:ea typeface="Tahoma"/>
                <a:cs typeface="Tahoma"/>
              </a:rPr>
              <a:t> </a:t>
            </a:r>
            <a:r>
              <a:rPr lang="en-US">
                <a:latin typeface="Tahoma"/>
                <a:ea typeface="Tahoma"/>
                <a:cs typeface="Tahoma"/>
              </a:rPr>
              <a:t>Discussions</a:t>
            </a:r>
            <a:br>
              <a:rPr lang="en-US" dirty="0">
                <a:latin typeface="Tahoma"/>
                <a:ea typeface="Tahoma"/>
                <a:cs typeface="Tahoma"/>
              </a:rPr>
            </a:br>
            <a:endParaRPr lang="en-US">
              <a:latin typeface="Tahoma"/>
              <a:ea typeface="Tahoma"/>
              <a:cs typeface="Tahoma"/>
            </a:endParaRPr>
          </a:p>
        </p:txBody>
      </p:sp>
      <p:sp>
        <p:nvSpPr>
          <p:cNvPr id="3" name="Subtitle 2">
            <a:extLst>
              <a:ext uri="{FF2B5EF4-FFF2-40B4-BE49-F238E27FC236}">
                <a16:creationId xmlns:a16="http://schemas.microsoft.com/office/drawing/2014/main" id="{0BC1AFCF-AB5C-550E-1A87-EAA7BDF9C29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664102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D785C7D-36B5-6514-5B4C-86B1158E9EB4}"/>
              </a:ext>
            </a:extLst>
          </p:cNvPr>
          <p:cNvSpPr>
            <a:spLocks noGrp="1"/>
          </p:cNvSpPr>
          <p:nvPr>
            <p:ph type="title"/>
          </p:nvPr>
        </p:nvSpPr>
        <p:spPr/>
        <p:txBody>
          <a:bodyPr/>
          <a:lstStyle/>
          <a:p>
            <a:r>
              <a:rPr lang="en-US" dirty="0">
                <a:latin typeface="Tahoma"/>
                <a:ea typeface="Tahoma"/>
                <a:cs typeface="Tahoma"/>
              </a:rPr>
              <a:t>Brainstorming Questions</a:t>
            </a:r>
            <a:endParaRPr lang="en-US" dirty="0"/>
          </a:p>
        </p:txBody>
      </p:sp>
      <p:sp>
        <p:nvSpPr>
          <p:cNvPr id="5" name="Content Placeholder 4">
            <a:extLst>
              <a:ext uri="{FF2B5EF4-FFF2-40B4-BE49-F238E27FC236}">
                <a16:creationId xmlns:a16="http://schemas.microsoft.com/office/drawing/2014/main" id="{A12F1C60-BA56-9817-790C-4D088C08CA8C}"/>
              </a:ext>
            </a:extLst>
          </p:cNvPr>
          <p:cNvSpPr>
            <a:spLocks noGrp="1"/>
          </p:cNvSpPr>
          <p:nvPr>
            <p:ph idx="1"/>
          </p:nvPr>
        </p:nvSpPr>
        <p:spPr/>
        <p:txBody>
          <a:bodyPr vert="horz" lIns="91440" tIns="45720" rIns="91440" bIns="45720" rtlCol="0" anchor="t">
            <a:normAutofit/>
          </a:bodyPr>
          <a:lstStyle/>
          <a:p>
            <a:r>
              <a:rPr lang="en-US" sz="2800" dirty="0">
                <a:latin typeface="Tahoma"/>
                <a:ea typeface="Tahoma"/>
                <a:cs typeface="Tahoma"/>
              </a:rPr>
              <a:t>Discuss and describe your most important takeaway from the series. </a:t>
            </a:r>
          </a:p>
          <a:p>
            <a:r>
              <a:rPr lang="en-US" sz="2800" dirty="0">
                <a:latin typeface="Tahoma"/>
                <a:ea typeface="Tahoma"/>
                <a:cs typeface="Tahoma"/>
              </a:rPr>
              <a:t>What questions has the series raised for you related to using data with an equity mindset? </a:t>
            </a:r>
          </a:p>
          <a:p>
            <a:r>
              <a:rPr lang="en-US" sz="2800" dirty="0">
                <a:latin typeface="Tahoma"/>
                <a:ea typeface="Tahoma"/>
                <a:cs typeface="Tahoma"/>
              </a:rPr>
              <a:t>What support do you need to make progress on the action individually and as a team? </a:t>
            </a:r>
          </a:p>
          <a:p>
            <a:r>
              <a:rPr lang="en-US" sz="2800" dirty="0">
                <a:latin typeface="Tahoma"/>
                <a:ea typeface="Tahoma"/>
                <a:cs typeface="Tahoma"/>
              </a:rPr>
              <a:t>How can TA centers help your team? </a:t>
            </a:r>
            <a:endParaRPr lang="en-US" sz="2800" dirty="0"/>
          </a:p>
          <a:p>
            <a:pPr marL="0" indent="0">
              <a:buNone/>
            </a:pPr>
            <a:endParaRPr lang="en-US" dirty="0"/>
          </a:p>
        </p:txBody>
      </p:sp>
    </p:spTree>
    <p:extLst>
      <p:ext uri="{BB962C8B-B14F-4D97-AF65-F5344CB8AC3E}">
        <p14:creationId xmlns:p14="http://schemas.microsoft.com/office/powerpoint/2010/main" val="30150062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D016C-46F8-94AB-7503-1F45D5E74F30}"/>
              </a:ext>
            </a:extLst>
          </p:cNvPr>
          <p:cNvSpPr>
            <a:spLocks noGrp="1"/>
          </p:cNvSpPr>
          <p:nvPr>
            <p:ph type="ctrTitle"/>
          </p:nvPr>
        </p:nvSpPr>
        <p:spPr/>
        <p:txBody>
          <a:bodyPr/>
          <a:lstStyle/>
          <a:p>
            <a:r>
              <a:rPr lang="en-US" dirty="0"/>
              <a:t>Closing: </a:t>
            </a:r>
            <a:br>
              <a:rPr lang="en-US" dirty="0"/>
            </a:br>
            <a:r>
              <a:rPr lang="en-US" dirty="0"/>
              <a:t>Key Actions </a:t>
            </a:r>
          </a:p>
        </p:txBody>
      </p:sp>
      <p:sp>
        <p:nvSpPr>
          <p:cNvPr id="3" name="Subtitle 2">
            <a:extLst>
              <a:ext uri="{FF2B5EF4-FFF2-40B4-BE49-F238E27FC236}">
                <a16:creationId xmlns:a16="http://schemas.microsoft.com/office/drawing/2014/main" id="{6C7711DF-E6EC-A7E0-1DE1-F556E396BF9B}"/>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060764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D35D1-EAA9-D35E-2675-3461E331A5BC}"/>
              </a:ext>
            </a:extLst>
          </p:cNvPr>
          <p:cNvSpPr>
            <a:spLocks noGrp="1"/>
          </p:cNvSpPr>
          <p:nvPr>
            <p:ph type="title"/>
          </p:nvPr>
        </p:nvSpPr>
        <p:spPr/>
        <p:txBody>
          <a:bodyPr/>
          <a:lstStyle/>
          <a:p>
            <a:r>
              <a:rPr lang="en-US"/>
              <a:t>Resources </a:t>
            </a:r>
          </a:p>
        </p:txBody>
      </p:sp>
      <p:sp>
        <p:nvSpPr>
          <p:cNvPr id="3" name="Content Placeholder 2">
            <a:extLst>
              <a:ext uri="{FF2B5EF4-FFF2-40B4-BE49-F238E27FC236}">
                <a16:creationId xmlns:a16="http://schemas.microsoft.com/office/drawing/2014/main" id="{910880EE-4578-92E8-C9A4-C48B3D735658}"/>
              </a:ext>
            </a:extLst>
          </p:cNvPr>
          <p:cNvSpPr>
            <a:spLocks noGrp="1"/>
          </p:cNvSpPr>
          <p:nvPr>
            <p:ph idx="1"/>
          </p:nvPr>
        </p:nvSpPr>
        <p:spPr/>
        <p:txBody>
          <a:bodyPr/>
          <a:lstStyle/>
          <a:p>
            <a:r>
              <a:rPr lang="en-US"/>
              <a:t>Reflection Worksheet for Leadership with an Equity Mindset Series </a:t>
            </a:r>
            <a:r>
              <a:rPr lang="en-US" dirty="0"/>
              <a:t>will be available online for Session 4 at </a:t>
            </a:r>
            <a:r>
              <a:rPr lang="en-US" dirty="0">
                <a:hlinkClick r:id="rId3"/>
              </a:rPr>
              <a:t>https://ectacenter.org/events/webinars.asp#y2023dataequityseries</a:t>
            </a:r>
            <a:endParaRPr lang="en-US" dirty="0"/>
          </a:p>
          <a:p>
            <a:pPr marL="0" indent="0">
              <a:buNone/>
            </a:pPr>
            <a:endParaRPr lang="en-US" dirty="0"/>
          </a:p>
          <a:p>
            <a:r>
              <a:rPr lang="en-US" dirty="0">
                <a:hlinkClick r:id="rId4"/>
              </a:rPr>
              <a:t>Look! Think! Act! Using Data for Program Improvement Resources </a:t>
            </a:r>
            <a:r>
              <a:rPr lang="en-US" dirty="0"/>
              <a:t>available online at https://dasycenter.org/look-think-act/</a:t>
            </a:r>
          </a:p>
          <a:p>
            <a:pPr lvl="1"/>
            <a:r>
              <a:rPr lang="en-US"/>
              <a:t>Preparation Checklist</a:t>
            </a:r>
            <a:endParaRPr lang="en-US" dirty="0"/>
          </a:p>
          <a:p>
            <a:pPr lvl="1"/>
            <a:r>
              <a:rPr lang="en-US" dirty="0"/>
              <a:t>Facilitator’s Guide</a:t>
            </a:r>
          </a:p>
          <a:p>
            <a:pPr lvl="1"/>
            <a:r>
              <a:rPr lang="en-US" dirty="0"/>
              <a:t>Discussion Guide </a:t>
            </a:r>
          </a:p>
          <a:p>
            <a:pPr lvl="1"/>
            <a:r>
              <a:rPr lang="en-US" dirty="0"/>
              <a:t>Documentation Template</a:t>
            </a:r>
          </a:p>
        </p:txBody>
      </p:sp>
    </p:spTree>
    <p:extLst>
      <p:ext uri="{BB962C8B-B14F-4D97-AF65-F5344CB8AC3E}">
        <p14:creationId xmlns:p14="http://schemas.microsoft.com/office/powerpoint/2010/main" val="30293953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7F165-FB44-00C7-08C6-8FE7BCAED240}"/>
              </a:ext>
            </a:extLst>
          </p:cNvPr>
          <p:cNvSpPr>
            <a:spLocks noGrp="1"/>
          </p:cNvSpPr>
          <p:nvPr>
            <p:ph type="ctrTitle"/>
          </p:nvPr>
        </p:nvSpPr>
        <p:spPr/>
        <p:txBody>
          <a:bodyPr>
            <a:normAutofit/>
          </a:bodyPr>
          <a:lstStyle/>
          <a:p>
            <a:r>
              <a:rPr lang="en-US" dirty="0">
                <a:latin typeface="Tahoma"/>
                <a:ea typeface="Tahoma"/>
                <a:cs typeface="Tahoma"/>
              </a:rPr>
              <a:t>Evaluation </a:t>
            </a:r>
            <a:endParaRPr lang="en-US"/>
          </a:p>
        </p:txBody>
      </p:sp>
      <p:sp>
        <p:nvSpPr>
          <p:cNvPr id="3" name="Subtitle 2">
            <a:extLst>
              <a:ext uri="{FF2B5EF4-FFF2-40B4-BE49-F238E27FC236}">
                <a16:creationId xmlns:a16="http://schemas.microsoft.com/office/drawing/2014/main" id="{82C4E608-D912-CA16-7781-3FD396580F36}"/>
              </a:ext>
            </a:extLst>
          </p:cNvPr>
          <p:cNvSpPr>
            <a:spLocks noGrp="1"/>
          </p:cNvSpPr>
          <p:nvPr>
            <p:ph type="subTitle" idx="1"/>
          </p:nvPr>
        </p:nvSpPr>
        <p:spPr>
          <a:xfrm>
            <a:off x="6405563" y="1805252"/>
            <a:ext cx="5576230" cy="3050527"/>
          </a:xfrm>
        </p:spPr>
        <p:txBody>
          <a:bodyPr vert="horz" lIns="91440" tIns="45720" rIns="91440" bIns="45720" rtlCol="0" anchor="t">
            <a:normAutofit/>
          </a:bodyPr>
          <a:lstStyle/>
          <a:p>
            <a:r>
              <a:rPr lang="en-US" sz="2800" b="1" dirty="0">
                <a:solidFill>
                  <a:srgbClr val="154578"/>
                </a:solidFill>
              </a:rPr>
              <a:t>You will receive a link to the evaluation survey in your email. </a:t>
            </a:r>
          </a:p>
          <a:p>
            <a:endParaRPr lang="en-US" sz="2800" b="1" dirty="0">
              <a:solidFill>
                <a:srgbClr val="154578"/>
              </a:solidFill>
            </a:endParaRPr>
          </a:p>
          <a:p>
            <a:r>
              <a:rPr lang="en-US" sz="2800" b="1" dirty="0">
                <a:solidFill>
                  <a:srgbClr val="154578"/>
                </a:solidFill>
              </a:rPr>
              <a:t>Thank you for sharing your feedback! </a:t>
            </a:r>
          </a:p>
        </p:txBody>
      </p:sp>
    </p:spTree>
    <p:extLst>
      <p:ext uri="{BB962C8B-B14F-4D97-AF65-F5344CB8AC3E}">
        <p14:creationId xmlns:p14="http://schemas.microsoft.com/office/powerpoint/2010/main" val="1990909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349F0-61DB-95A1-D97F-B960C39125E1}"/>
              </a:ext>
            </a:extLst>
          </p:cNvPr>
          <p:cNvSpPr>
            <a:spLocks noGrp="1"/>
          </p:cNvSpPr>
          <p:nvPr>
            <p:ph type="title"/>
          </p:nvPr>
        </p:nvSpPr>
        <p:spPr/>
        <p:txBody>
          <a:bodyPr/>
          <a:lstStyle/>
          <a:p>
            <a:r>
              <a:rPr lang="en-US" dirty="0"/>
              <a:t>Welcome!</a:t>
            </a:r>
            <a:endParaRPr lang="en-US"/>
          </a:p>
        </p:txBody>
      </p:sp>
      <p:sp>
        <p:nvSpPr>
          <p:cNvPr id="15" name="Content Placeholder 14">
            <a:extLst>
              <a:ext uri="{FF2B5EF4-FFF2-40B4-BE49-F238E27FC236}">
                <a16:creationId xmlns:a16="http://schemas.microsoft.com/office/drawing/2014/main" id="{D3FBD130-396D-6953-CB0D-F0676277AB21}"/>
              </a:ext>
            </a:extLst>
          </p:cNvPr>
          <p:cNvSpPr txBox="1">
            <a:spLocks noGrp="1"/>
          </p:cNvSpPr>
          <p:nvPr>
            <p:ph sz="half" idx="1"/>
          </p:nvPr>
        </p:nvSpPr>
        <p:spPr>
          <a:xfrm>
            <a:off x="838200" y="1990001"/>
            <a:ext cx="5770880" cy="5643596"/>
          </a:xfrm>
          <a:prstGeom prst="rect">
            <a:avLst/>
          </a:prstGeom>
          <a:noFill/>
        </p:spPr>
        <p:txBody>
          <a:bodyPr vert="horz" wrap="square" lIns="91440" tIns="45720" rIns="91440" bIns="45720" rtlCol="0" anchor="t">
            <a:spAutoFit/>
          </a:bodyPr>
          <a:lstStyle/>
          <a:p>
            <a:pPr marL="0" indent="0">
              <a:buNone/>
            </a:pPr>
            <a:r>
              <a:rPr lang="en-US" sz="2800">
                <a:latin typeface="Tahoma"/>
                <a:ea typeface="Tahoma"/>
                <a:cs typeface="Tahoma"/>
              </a:rPr>
              <a:t>TA Team: </a:t>
            </a:r>
            <a:endParaRPr lang="en-US" sz="2800">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US" sz="2800">
                <a:latin typeface="Tahoma"/>
                <a:ea typeface="Tahoma"/>
                <a:cs typeface="Tahoma"/>
              </a:rPr>
              <a:t>Alyson Cavanaugh, TA Specialist, ECTA</a:t>
            </a:r>
          </a:p>
          <a:p>
            <a:pPr marL="457200" indent="-457200"/>
            <a:r>
              <a:rPr lang="en-US" sz="2800">
                <a:latin typeface="Tahoma"/>
                <a:ea typeface="Tahoma"/>
                <a:cs typeface="Tahoma"/>
              </a:rPr>
              <a:t>Christina MacDonald, TA Specialist, IDC </a:t>
            </a:r>
          </a:p>
          <a:p>
            <a:pPr marL="457200" indent="-457200">
              <a:buFont typeface="Arial" panose="020B0604020202020204" pitchFamily="34" charset="0"/>
              <a:buChar char="•"/>
            </a:pPr>
            <a:r>
              <a:rPr lang="en-US" sz="2800">
                <a:latin typeface="Tahoma"/>
                <a:ea typeface="Tahoma"/>
                <a:cs typeface="Tahoma"/>
              </a:rPr>
              <a:t>Christine Wagner, Design &amp; Accessibility Consultant, ECTA</a:t>
            </a:r>
          </a:p>
          <a:p>
            <a:pPr marL="457200" indent="-457200"/>
            <a:r>
              <a:rPr lang="en-US" sz="2800">
                <a:latin typeface="Tahoma"/>
                <a:ea typeface="Tahoma"/>
                <a:cs typeface="Tahoma"/>
              </a:rPr>
              <a:t>Grace Kelley, Director, DaSy </a:t>
            </a:r>
          </a:p>
          <a:p>
            <a:pPr marL="457200" indent="-457200"/>
            <a:r>
              <a:rPr lang="en-US" sz="2800">
                <a:latin typeface="Tahoma"/>
                <a:ea typeface="Tahoma"/>
                <a:cs typeface="Tahoma"/>
              </a:rPr>
              <a:t>Howard Morrison, TA Specialist, DaSY</a:t>
            </a:r>
          </a:p>
          <a:p>
            <a:pPr marL="457200" indent="-457200">
              <a:buFont typeface="Arial" panose="020B0604020202020204" pitchFamily="34" charset="0"/>
              <a:buChar char="•"/>
            </a:pPr>
            <a:endParaRPr lang="en-US" sz="2800">
              <a:latin typeface="Tahoma"/>
              <a:ea typeface="Tahoma"/>
              <a:cs typeface="Tahoma"/>
            </a:endParaRPr>
          </a:p>
          <a:p>
            <a:pPr marL="457200" indent="-457200">
              <a:buFont typeface="Arial" panose="020B0604020202020204" pitchFamily="34" charset="0"/>
              <a:buChar char="•"/>
            </a:pPr>
            <a:endParaRPr lang="en-US" sz="2800">
              <a:latin typeface="Tahoma" panose="020B0604030504040204" pitchFamily="34" charset="0"/>
              <a:ea typeface="Tahoma" panose="020B0604030504040204" pitchFamily="34" charset="0"/>
              <a:cs typeface="Tahoma" panose="020B0604030504040204" pitchFamily="34" charset="0"/>
            </a:endParaRPr>
          </a:p>
        </p:txBody>
      </p:sp>
      <p:sp>
        <p:nvSpPr>
          <p:cNvPr id="11" name="TextBox 10">
            <a:extLst>
              <a:ext uri="{FF2B5EF4-FFF2-40B4-BE49-F238E27FC236}">
                <a16:creationId xmlns:a16="http://schemas.microsoft.com/office/drawing/2014/main" id="{B7FEF125-837C-ABC3-EBE0-083AF992002F}"/>
              </a:ext>
            </a:extLst>
          </p:cNvPr>
          <p:cNvSpPr txBox="1"/>
          <p:nvPr/>
        </p:nvSpPr>
        <p:spPr>
          <a:xfrm>
            <a:off x="6766560" y="2274570"/>
            <a:ext cx="5006340" cy="1815882"/>
          </a:xfrm>
          <a:prstGeom prst="rect">
            <a:avLst/>
          </a:prstGeom>
          <a:noFill/>
        </p:spPr>
        <p:txBody>
          <a:bodyPr wrap="square" rtlCol="0">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Help us learn who is here by updating </a:t>
            </a:r>
            <a:r>
              <a:rPr lang="en-US" sz="2800">
                <a:latin typeface="Tahoma" panose="020B0604030504040204" pitchFamily="34" charset="0"/>
                <a:ea typeface="Tahoma" panose="020B0604030504040204" pitchFamily="34" charset="0"/>
                <a:cs typeface="Tahoma" panose="020B0604030504040204" pitchFamily="34" charset="0"/>
              </a:rPr>
              <a:t>your name to include your role and location</a:t>
            </a:r>
          </a:p>
          <a:p>
            <a:endParaRPr lang="en-US" sz="28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031484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75DC96A-8B8F-7046-A2E9-DD201715C8CF}"/>
              </a:ext>
            </a:extLst>
          </p:cNvPr>
          <p:cNvSpPr txBox="1">
            <a:spLocks noGrp="1"/>
          </p:cNvSpPr>
          <p:nvPr>
            <p:ph type="title" idx="4294967295"/>
          </p:nvPr>
        </p:nvSpPr>
        <p:spPr>
          <a:xfrm>
            <a:off x="664368" y="339369"/>
            <a:ext cx="10863263" cy="205962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rgbClr val="154578"/>
                </a:solidFill>
                <a:latin typeface="Tahoma" panose="020B0604030504040204" pitchFamily="34" charset="0"/>
                <a:ea typeface="Tahoma" panose="020B0604030504040204" pitchFamily="34" charset="0"/>
                <a:cs typeface="Tahoma" panose="020B060403050404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srgbClr val="154578"/>
                </a:solidFill>
                <a:effectLst/>
                <a:uLnTx/>
                <a:uFillTx/>
                <a:latin typeface="Tahoma" panose="020B0604030504040204" pitchFamily="34" charset="0"/>
                <a:ea typeface="Tahoma" panose="020B0604030504040204" pitchFamily="34" charset="0"/>
                <a:cs typeface="Tahoma" panose="020B0604030504040204" pitchFamily="34" charset="0"/>
              </a:rPr>
              <a:t>Thank you for joining the series!</a:t>
            </a:r>
            <a:br>
              <a:rPr lang="en-US" b="1" dirty="0"/>
            </a:br>
            <a:r>
              <a:rPr lang="en-US" b="1"/>
              <a:t>We will transition to the Q&amp;A.</a:t>
            </a:r>
            <a:endParaRPr kumimoji="0" lang="en-US" sz="4400" b="1" i="0" u="none" strike="noStrike" kern="1200" cap="none" spc="0" normalizeH="0" baseline="0" noProof="0">
              <a:ln>
                <a:noFill/>
              </a:ln>
              <a:solidFill>
                <a:srgbClr val="154578"/>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6" name="Picture 15" descr="DaSy: The Center for IDEA Early Childhood Data Systems logo">
            <a:extLst>
              <a:ext uri="{FF2B5EF4-FFF2-40B4-BE49-F238E27FC236}">
                <a16:creationId xmlns:a16="http://schemas.microsoft.com/office/drawing/2014/main" id="{D63D23C7-2ABF-B740-9870-84DDDCE9FC69}"/>
              </a:ext>
            </a:extLst>
          </p:cNvPr>
          <p:cNvPicPr>
            <a:picLocks noChangeAspect="1"/>
          </p:cNvPicPr>
          <p:nvPr/>
        </p:nvPicPr>
        <p:blipFill>
          <a:blip r:embed="rId3"/>
          <a:stretch>
            <a:fillRect/>
          </a:stretch>
        </p:blipFill>
        <p:spPr>
          <a:xfrm>
            <a:off x="1542002" y="1936639"/>
            <a:ext cx="1645920" cy="1371600"/>
          </a:xfrm>
          <a:prstGeom prst="rect">
            <a:avLst/>
          </a:prstGeom>
        </p:spPr>
      </p:pic>
      <p:pic>
        <p:nvPicPr>
          <p:cNvPr id="15" name="Picture 14" descr="ECTA Early Childhood Technical Assistance Logo">
            <a:extLst>
              <a:ext uri="{FF2B5EF4-FFF2-40B4-BE49-F238E27FC236}">
                <a16:creationId xmlns:a16="http://schemas.microsoft.com/office/drawing/2014/main" id="{BA706E31-B5C4-1C4D-ADB6-BEF09E639530}"/>
              </a:ext>
            </a:extLst>
          </p:cNvPr>
          <p:cNvPicPr>
            <a:picLocks noChangeAspect="1"/>
          </p:cNvPicPr>
          <p:nvPr/>
        </p:nvPicPr>
        <p:blipFill rotWithShape="1">
          <a:blip r:embed="rId4"/>
          <a:srcRect t="8200"/>
          <a:stretch/>
        </p:blipFill>
        <p:spPr>
          <a:xfrm>
            <a:off x="4401978" y="2119519"/>
            <a:ext cx="1942338" cy="1188720"/>
          </a:xfrm>
          <a:prstGeom prst="rect">
            <a:avLst/>
          </a:prstGeom>
        </p:spPr>
      </p:pic>
      <p:pic>
        <p:nvPicPr>
          <p:cNvPr id="7" name="Picture 6" descr="lDEA Data Center logo">
            <a:extLst>
              <a:ext uri="{FF2B5EF4-FFF2-40B4-BE49-F238E27FC236}">
                <a16:creationId xmlns:a16="http://schemas.microsoft.com/office/drawing/2014/main" id="{E11A4077-DADE-40B9-9463-A03DE273C207}"/>
              </a:ext>
            </a:extLst>
          </p:cNvPr>
          <p:cNvPicPr>
            <a:picLocks noChangeAspect="1"/>
          </p:cNvPicPr>
          <p:nvPr/>
        </p:nvPicPr>
        <p:blipFill>
          <a:blip r:embed="rId5"/>
          <a:stretch>
            <a:fillRect/>
          </a:stretch>
        </p:blipFill>
        <p:spPr>
          <a:xfrm>
            <a:off x="7558373" y="2360455"/>
            <a:ext cx="3423663" cy="640080"/>
          </a:xfrm>
          <a:prstGeom prst="rect">
            <a:avLst/>
          </a:prstGeom>
        </p:spPr>
      </p:pic>
      <p:graphicFrame>
        <p:nvGraphicFramePr>
          <p:cNvPr id="11" name="Table 11">
            <a:extLst>
              <a:ext uri="{FF2B5EF4-FFF2-40B4-BE49-F238E27FC236}">
                <a16:creationId xmlns:a16="http://schemas.microsoft.com/office/drawing/2014/main" id="{000AE545-8978-6A46-856D-A04572005486}"/>
              </a:ext>
            </a:extLst>
          </p:cNvPr>
          <p:cNvGraphicFramePr>
            <a:graphicFrameLocks noGrp="1"/>
          </p:cNvGraphicFramePr>
          <p:nvPr>
            <p:extLst>
              <p:ext uri="{D42A27DB-BD31-4B8C-83A1-F6EECF244321}">
                <p14:modId xmlns:p14="http://schemas.microsoft.com/office/powerpoint/2010/main" val="3273110150"/>
              </p:ext>
            </p:extLst>
          </p:nvPr>
        </p:nvGraphicFramePr>
        <p:xfrm>
          <a:off x="563671" y="3410233"/>
          <a:ext cx="10724815" cy="1066800"/>
        </p:xfrm>
        <a:graphic>
          <a:graphicData uri="http://schemas.openxmlformats.org/drawingml/2006/table">
            <a:tbl>
              <a:tblPr firstRow="1" bandRow="1">
                <a:tableStyleId>{2D5ABB26-0587-4C30-8999-92F81FD0307C}</a:tableStyleId>
              </a:tblPr>
              <a:tblGrid>
                <a:gridCol w="3382028">
                  <a:extLst>
                    <a:ext uri="{9D8B030D-6E8A-4147-A177-3AD203B41FA5}">
                      <a16:colId xmlns:a16="http://schemas.microsoft.com/office/drawing/2014/main" val="3625692359"/>
                    </a:ext>
                  </a:extLst>
                </a:gridCol>
                <a:gridCol w="3081402">
                  <a:extLst>
                    <a:ext uri="{9D8B030D-6E8A-4147-A177-3AD203B41FA5}">
                      <a16:colId xmlns:a16="http://schemas.microsoft.com/office/drawing/2014/main" val="1692853249"/>
                    </a:ext>
                  </a:extLst>
                </a:gridCol>
                <a:gridCol w="4261385">
                  <a:extLst>
                    <a:ext uri="{9D8B030D-6E8A-4147-A177-3AD203B41FA5}">
                      <a16:colId xmlns:a16="http://schemas.microsoft.com/office/drawing/2014/main" val="3403922714"/>
                    </a:ext>
                  </a:extLst>
                </a:gridCol>
              </a:tblGrid>
              <a:tr h="322438">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US" sz="1800">
                          <a:hlinkClick r:id="rId6" tooltip="DaSy Center website"/>
                        </a:rPr>
                        <a:t>https://dasycenter.org/</a:t>
                      </a:r>
                      <a:endParaRPr lang="en-US" sz="1800"/>
                    </a:p>
                    <a:p>
                      <a:pPr marL="0" marR="0" lvl="0" indent="0" algn="ctr" defTabSz="914400" rtl="0" eaLnBrk="1" fontAlgn="auto" latinLnBrk="0" hangingPunct="1">
                        <a:lnSpc>
                          <a:spcPct val="100000"/>
                        </a:lnSpc>
                        <a:spcBef>
                          <a:spcPts val="600"/>
                        </a:spcBef>
                        <a:spcAft>
                          <a:spcPts val="600"/>
                        </a:spcAft>
                        <a:buClrTx/>
                        <a:buSzTx/>
                        <a:buFontTx/>
                        <a:buNone/>
                        <a:tabLst/>
                        <a:defRPr/>
                      </a:pPr>
                      <a:r>
                        <a:rPr lang="en-US" sz="1800"/>
                        <a:t>Follow DaSy on Twitter: </a:t>
                      </a:r>
                      <a:r>
                        <a:rPr lang="en-US" sz="1800" u="sng">
                          <a:hlinkClick r:id="rId7" tooltip="DaSy Center Twitter feed"/>
                        </a:rPr>
                        <a:t>@DaSyCenter</a:t>
                      </a:r>
                      <a:endParaRPr lang="en-US" sz="1800" u="sng"/>
                    </a:p>
                  </a:txBody>
                  <a:tcPr anchor="ctr"/>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US" sz="1800">
                          <a:hlinkClick r:id="rId8"/>
                        </a:rPr>
                        <a:t>ectacenter.org</a:t>
                      </a:r>
                      <a:endParaRPr lang="en-US" sz="1800"/>
                    </a:p>
                    <a:p>
                      <a:pPr marL="0" marR="0" lvl="0" indent="0" algn="ctr" defTabSz="914400" rtl="0" eaLnBrk="1" fontAlgn="auto" latinLnBrk="0" hangingPunct="1">
                        <a:lnSpc>
                          <a:spcPct val="100000"/>
                        </a:lnSpc>
                        <a:spcBef>
                          <a:spcPts val="600"/>
                        </a:spcBef>
                        <a:spcAft>
                          <a:spcPts val="600"/>
                        </a:spcAft>
                        <a:buClrTx/>
                        <a:buSzTx/>
                        <a:buFontTx/>
                        <a:buNone/>
                        <a:tabLst/>
                        <a:defRPr/>
                      </a:pPr>
                      <a:r>
                        <a:rPr lang="en-US" sz="1800"/>
                        <a:t>Follow ECTA on Twitter: </a:t>
                      </a:r>
                      <a:r>
                        <a:rPr lang="en-US" sz="1800" u="sng">
                          <a:hlinkClick r:id="rId9" tooltip="ECTA Center Twitter feed"/>
                        </a:rPr>
                        <a:t>@ECTACenter</a:t>
                      </a:r>
                      <a:endParaRPr lang="en-US" sz="1800"/>
                    </a:p>
                  </a:txBody>
                  <a:tcPr anchor="ct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lang="en-US" sz="1800">
                          <a:hlinkClick r:id="rId10"/>
                        </a:rPr>
                        <a:t>https://ideadata.org/</a:t>
                      </a:r>
                      <a:endParaRPr lang="en-US" sz="1800"/>
                    </a:p>
                    <a:p>
                      <a:pPr marL="0" marR="0" lvl="0" indent="0" algn="ctr" defTabSz="914400" rtl="0" eaLnBrk="1" fontAlgn="auto" latinLnBrk="0" hangingPunct="1">
                        <a:lnSpc>
                          <a:spcPct val="100000"/>
                        </a:lnSpc>
                        <a:spcBef>
                          <a:spcPts val="600"/>
                        </a:spcBef>
                        <a:spcAft>
                          <a:spcPts val="0"/>
                        </a:spcAft>
                        <a:buClrTx/>
                        <a:buSzTx/>
                        <a:buFontTx/>
                        <a:buNone/>
                        <a:tabLst/>
                        <a:defRPr/>
                      </a:pPr>
                      <a:r>
                        <a:rPr lang="en-US" sz="1800"/>
                        <a:t>Follow IDC on Twitter: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hlinkClick r:id="rId11"/>
                        </a:rPr>
                        <a:t>@IDEAdatacenter</a:t>
                      </a:r>
                      <a:endParaRPr lang="en-US" sz="1800"/>
                    </a:p>
                  </a:txBody>
                  <a:tcPr/>
                </a:tc>
                <a:extLst>
                  <a:ext uri="{0D108BD9-81ED-4DB2-BD59-A6C34878D82A}">
                    <a16:rowId xmlns:a16="http://schemas.microsoft.com/office/drawing/2014/main" val="1945109452"/>
                  </a:ext>
                </a:extLst>
              </a:tr>
            </a:tbl>
          </a:graphicData>
        </a:graphic>
      </p:graphicFrame>
      <p:pic>
        <p:nvPicPr>
          <p:cNvPr id="6" name="Picture 5" descr="IDEAs that Work. U.S. Office of Special Education Programs">
            <a:extLst>
              <a:ext uri="{FF2B5EF4-FFF2-40B4-BE49-F238E27FC236}">
                <a16:creationId xmlns:a16="http://schemas.microsoft.com/office/drawing/2014/main" id="{01161BB5-FB79-054C-A51F-7B821A3752A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36094" y="5372114"/>
            <a:ext cx="1351142" cy="1126962"/>
          </a:xfrm>
          <a:prstGeom prst="rect">
            <a:avLst/>
          </a:prstGeom>
        </p:spPr>
      </p:pic>
      <p:sp>
        <p:nvSpPr>
          <p:cNvPr id="2" name="TextBox 1">
            <a:extLst>
              <a:ext uri="{FF2B5EF4-FFF2-40B4-BE49-F238E27FC236}">
                <a16:creationId xmlns:a16="http://schemas.microsoft.com/office/drawing/2014/main" id="{C45405B9-5B15-C87D-5D57-DF9D956FAD4D}"/>
              </a:ext>
            </a:extLst>
          </p:cNvPr>
          <p:cNvSpPr txBox="1"/>
          <p:nvPr/>
        </p:nvSpPr>
        <p:spPr>
          <a:xfrm>
            <a:off x="2018270" y="5583789"/>
            <a:ext cx="9899401" cy="738664"/>
          </a:xfrm>
          <a:prstGeom prst="rect">
            <a:avLst/>
          </a:prstGeom>
          <a:noFill/>
        </p:spPr>
        <p:txBody>
          <a:bodyPr wrap="square" rtlCol="0">
            <a:spAutoFit/>
          </a:bodyPr>
          <a:lstStyle/>
          <a:p>
            <a:pPr lvl="0"/>
            <a:r>
              <a:rPr lang="en-US" sz="1400">
                <a:solidFill>
                  <a:srgbClr val="154578"/>
                </a:solidFill>
              </a:rPr>
              <a:t>The contents of this presentation were developed under grants from the U.S. Department of Education, #H373Z190002 and #H326P170001. However, those contents do not necessarily represent the policy of the U.S. Department of Education, and you should not assume endorsement by the Federal Government. Project Officers: Meredith Miceli, Amy Bae, and Julia Martin Eile. </a:t>
            </a:r>
          </a:p>
        </p:txBody>
      </p:sp>
    </p:spTree>
    <p:extLst>
      <p:ext uri="{BB962C8B-B14F-4D97-AF65-F5344CB8AC3E}">
        <p14:creationId xmlns:p14="http://schemas.microsoft.com/office/powerpoint/2010/main" val="4042753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6B28B-7947-DA8A-5688-9EF3164D17E3}"/>
              </a:ext>
            </a:extLst>
          </p:cNvPr>
          <p:cNvSpPr>
            <a:spLocks noGrp="1"/>
          </p:cNvSpPr>
          <p:nvPr>
            <p:ph type="ctrTitle"/>
          </p:nvPr>
        </p:nvSpPr>
        <p:spPr>
          <a:xfrm>
            <a:off x="485775" y="-1230284"/>
            <a:ext cx="5300664" cy="3255962"/>
          </a:xfrm>
        </p:spPr>
        <p:txBody>
          <a:bodyPr/>
          <a:lstStyle/>
          <a:p>
            <a:r>
              <a:rPr lang="en-US">
                <a:latin typeface="Tahoma"/>
                <a:ea typeface="Tahoma"/>
                <a:cs typeface="Tahoma"/>
              </a:rPr>
              <a:t>Series Recap	</a:t>
            </a:r>
          </a:p>
        </p:txBody>
      </p:sp>
      <p:sp>
        <p:nvSpPr>
          <p:cNvPr id="4" name="Subtitle 3">
            <a:extLst>
              <a:ext uri="{FF2B5EF4-FFF2-40B4-BE49-F238E27FC236}">
                <a16:creationId xmlns:a16="http://schemas.microsoft.com/office/drawing/2014/main" id="{3FE7B24B-A631-1BAD-6665-B4578466FE48}"/>
              </a:ext>
            </a:extLst>
          </p:cNvPr>
          <p:cNvSpPr>
            <a:spLocks noGrp="1"/>
          </p:cNvSpPr>
          <p:nvPr>
            <p:ph type="subTitle" idx="1"/>
          </p:nvPr>
        </p:nvSpPr>
        <p:spPr>
          <a:xfrm>
            <a:off x="485774" y="2327564"/>
            <a:ext cx="5610225" cy="4530435"/>
          </a:xfrm>
        </p:spPr>
        <p:txBody>
          <a:bodyPr vert="horz" lIns="91440" tIns="45720" rIns="91440" bIns="45720" rtlCol="0" anchor="t">
            <a:normAutofit/>
          </a:bodyPr>
          <a:lstStyle/>
          <a:p>
            <a:r>
              <a:rPr lang="en-US" sz="2800">
                <a:latin typeface="Tahoma"/>
                <a:ea typeface="Tahoma"/>
                <a:cs typeface="Tahoma"/>
              </a:rPr>
              <a:t>Session 1: </a:t>
            </a:r>
            <a:r>
              <a:rPr lang="en-US" sz="2800">
                <a:solidFill>
                  <a:srgbClr val="FFFFFF"/>
                </a:solidFill>
                <a:latin typeface="Tahoma"/>
                <a:ea typeface="Tahoma"/>
                <a:cs typeface="Tahoma"/>
              </a:rPr>
              <a:t>Using an Equity Mindset in the Data Life Cycle</a:t>
            </a:r>
            <a:endParaRPr lang="en-US">
              <a:solidFill>
                <a:srgbClr val="FFFFFF"/>
              </a:solidFill>
            </a:endParaRPr>
          </a:p>
          <a:p>
            <a:endParaRPr lang="en-US" sz="2800">
              <a:latin typeface="Tahoma"/>
              <a:ea typeface="Tahoma"/>
              <a:cs typeface="Tahoma"/>
            </a:endParaRPr>
          </a:p>
          <a:p>
            <a:r>
              <a:rPr lang="en-US" sz="2800">
                <a:latin typeface="Tahoma"/>
                <a:ea typeface="Tahoma"/>
                <a:cs typeface="Tahoma"/>
              </a:rPr>
              <a:t>Session 2: </a:t>
            </a:r>
            <a:r>
              <a:rPr lang="en-US" sz="2800">
                <a:solidFill>
                  <a:srgbClr val="FFFFFF"/>
                </a:solidFill>
                <a:latin typeface="Tahoma"/>
                <a:ea typeface="Tahoma"/>
                <a:cs typeface="Tahoma"/>
              </a:rPr>
              <a:t>Critical Questions to Improve Equitable Access, Experiences, and Outcomes</a:t>
            </a:r>
          </a:p>
          <a:p>
            <a:endParaRPr lang="en-US" sz="2800">
              <a:latin typeface="Tahoma"/>
              <a:ea typeface="Tahoma"/>
              <a:cs typeface="Tahoma"/>
            </a:endParaRPr>
          </a:p>
          <a:p>
            <a:r>
              <a:rPr lang="en-US" sz="2800">
                <a:latin typeface="Tahoma"/>
                <a:ea typeface="Tahoma"/>
                <a:cs typeface="Tahoma"/>
              </a:rPr>
              <a:t>Session 3: Analyzing Data to Improve Equitable Access, Experiences and Outcomes</a:t>
            </a:r>
            <a:endParaRPr lang="en-US"/>
          </a:p>
        </p:txBody>
      </p:sp>
      <p:pic>
        <p:nvPicPr>
          <p:cNvPr id="5" name="Picture 4" descr="screenshot of the ECTA website homepage including the events listings">
            <a:extLst>
              <a:ext uri="{FF2B5EF4-FFF2-40B4-BE49-F238E27FC236}">
                <a16:creationId xmlns:a16="http://schemas.microsoft.com/office/drawing/2014/main" id="{92FB047D-6C31-2C53-7426-282FF12A71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2493" y="744132"/>
            <a:ext cx="5073732" cy="3931920"/>
          </a:xfrm>
          <a:prstGeom prst="rect">
            <a:avLst/>
          </a:prstGeom>
          <a:ln w="6350">
            <a:solidFill>
              <a:schemeClr val="tx1"/>
            </a:solidFill>
          </a:ln>
        </p:spPr>
      </p:pic>
      <p:sp>
        <p:nvSpPr>
          <p:cNvPr id="7" name="TextBox 6">
            <a:extLst>
              <a:ext uri="{FF2B5EF4-FFF2-40B4-BE49-F238E27FC236}">
                <a16:creationId xmlns:a16="http://schemas.microsoft.com/office/drawing/2014/main" id="{11028AB0-DEC4-0538-B363-845CA541FE20}"/>
              </a:ext>
            </a:extLst>
          </p:cNvPr>
          <p:cNvSpPr txBox="1"/>
          <p:nvPr/>
        </p:nvSpPr>
        <p:spPr>
          <a:xfrm>
            <a:off x="6256521" y="5004970"/>
            <a:ext cx="6094948" cy="338554"/>
          </a:xfrm>
          <a:prstGeom prst="rect">
            <a:avLst/>
          </a:prstGeom>
          <a:noFill/>
        </p:spPr>
        <p:txBody>
          <a:bodyPr wrap="square">
            <a:spAutoFit/>
          </a:bodyPr>
          <a:lstStyle/>
          <a:p>
            <a:r>
              <a:rPr lang="en-US" sz="1600">
                <a:hlinkClick r:id="rId4"/>
              </a:rPr>
              <a:t>https://ectacenter.org/events/webinars.asp#y2023dataequityseries</a:t>
            </a:r>
            <a:r>
              <a:rPr lang="en-US" sz="1600"/>
              <a:t> </a:t>
            </a:r>
          </a:p>
        </p:txBody>
      </p:sp>
    </p:spTree>
    <p:extLst>
      <p:ext uri="{BB962C8B-B14F-4D97-AF65-F5344CB8AC3E}">
        <p14:creationId xmlns:p14="http://schemas.microsoft.com/office/powerpoint/2010/main" val="3203686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8D0B0-BD66-36FF-233E-A1F2FF67D2CE}"/>
              </a:ext>
            </a:extLst>
          </p:cNvPr>
          <p:cNvSpPr>
            <a:spLocks noGrp="1"/>
          </p:cNvSpPr>
          <p:nvPr>
            <p:ph type="title"/>
          </p:nvPr>
        </p:nvSpPr>
        <p:spPr/>
        <p:txBody>
          <a:bodyPr/>
          <a:lstStyle/>
          <a:p>
            <a:r>
              <a:rPr lang="en-US"/>
              <a:t>What does equity mean in early care and education systems?</a:t>
            </a:r>
          </a:p>
        </p:txBody>
      </p:sp>
      <p:sp>
        <p:nvSpPr>
          <p:cNvPr id="3" name="Content Placeholder 2">
            <a:extLst>
              <a:ext uri="{FF2B5EF4-FFF2-40B4-BE49-F238E27FC236}">
                <a16:creationId xmlns:a16="http://schemas.microsoft.com/office/drawing/2014/main" id="{AC0E8F9E-0882-0DFC-711A-218174A65507}"/>
              </a:ext>
            </a:extLst>
          </p:cNvPr>
          <p:cNvSpPr>
            <a:spLocks noGrp="1"/>
          </p:cNvSpPr>
          <p:nvPr>
            <p:ph idx="1"/>
          </p:nvPr>
        </p:nvSpPr>
        <p:spPr/>
        <p:txBody>
          <a:bodyPr>
            <a:normAutofit/>
          </a:bodyPr>
          <a:lstStyle/>
          <a:p>
            <a:r>
              <a:rPr lang="en-US" sz="2800" b="0" i="0">
                <a:effectLst/>
              </a:rPr>
              <a:t>“The state that would be achieved if individuals fared the same way in society regardless of race, gender, class, language, disability, or any other social or cultural characteristic. In practice, equity means all children and families receive necessary supports in a timely fashion so they can develop their full intellectual, social, and physical potential.”</a:t>
            </a:r>
            <a:endParaRPr lang="en-US" sz="2800"/>
          </a:p>
        </p:txBody>
      </p:sp>
      <p:sp>
        <p:nvSpPr>
          <p:cNvPr id="5" name="Rectangle 4">
            <a:extLst>
              <a:ext uri="{FF2B5EF4-FFF2-40B4-BE49-F238E27FC236}">
                <a16:creationId xmlns:a16="http://schemas.microsoft.com/office/drawing/2014/main" id="{468BCD93-1651-A64A-EDE7-6B43CE3F1E10}"/>
              </a:ext>
            </a:extLst>
          </p:cNvPr>
          <p:cNvSpPr/>
          <p:nvPr/>
        </p:nvSpPr>
        <p:spPr>
          <a:xfrm>
            <a:off x="1137920" y="4429602"/>
            <a:ext cx="226568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Access</a:t>
            </a:r>
          </a:p>
        </p:txBody>
      </p:sp>
      <p:sp>
        <p:nvSpPr>
          <p:cNvPr id="6" name="Rectangle 5">
            <a:extLst>
              <a:ext uri="{FF2B5EF4-FFF2-40B4-BE49-F238E27FC236}">
                <a16:creationId xmlns:a16="http://schemas.microsoft.com/office/drawing/2014/main" id="{FA927CDB-B6BF-CC00-B569-D3F0A6EBFF4F}"/>
              </a:ext>
            </a:extLst>
          </p:cNvPr>
          <p:cNvSpPr/>
          <p:nvPr/>
        </p:nvSpPr>
        <p:spPr>
          <a:xfrm>
            <a:off x="4663440" y="4429602"/>
            <a:ext cx="226568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Experiences</a:t>
            </a:r>
          </a:p>
        </p:txBody>
      </p:sp>
      <p:sp>
        <p:nvSpPr>
          <p:cNvPr id="7" name="Rectangle 6">
            <a:extLst>
              <a:ext uri="{FF2B5EF4-FFF2-40B4-BE49-F238E27FC236}">
                <a16:creationId xmlns:a16="http://schemas.microsoft.com/office/drawing/2014/main" id="{E081E7AF-0C61-BD02-7396-B36005D598FA}"/>
              </a:ext>
            </a:extLst>
          </p:cNvPr>
          <p:cNvSpPr/>
          <p:nvPr/>
        </p:nvSpPr>
        <p:spPr>
          <a:xfrm>
            <a:off x="8463280" y="4429602"/>
            <a:ext cx="226568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mn-cs"/>
              </a:rPr>
              <a:t>Outcomes</a:t>
            </a:r>
          </a:p>
        </p:txBody>
      </p:sp>
      <p:sp>
        <p:nvSpPr>
          <p:cNvPr id="4" name="TextBox 3">
            <a:extLst>
              <a:ext uri="{FF2B5EF4-FFF2-40B4-BE49-F238E27FC236}">
                <a16:creationId xmlns:a16="http://schemas.microsoft.com/office/drawing/2014/main" id="{4A2DF9E7-BA21-C112-72B9-D31434FA8E8A}"/>
              </a:ext>
            </a:extLst>
          </p:cNvPr>
          <p:cNvSpPr txBox="1"/>
          <p:nvPr/>
        </p:nvSpPr>
        <p:spPr>
          <a:xfrm>
            <a:off x="1137920" y="6176963"/>
            <a:ext cx="565912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hlinkClick r:id="rId3"/>
              </a:rPr>
              <a:t>https://www.naeyc.org/resources/position-statements/equity/definitions</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hlinkClick r:id="rId4"/>
              </a:rPr>
              <a:t>Children’s Equity Project</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6568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4717F-C7A7-F652-3B3A-1C05DAC83A04}"/>
              </a:ext>
            </a:extLst>
          </p:cNvPr>
          <p:cNvSpPr>
            <a:spLocks noGrp="1"/>
          </p:cNvSpPr>
          <p:nvPr>
            <p:ph type="title"/>
          </p:nvPr>
        </p:nvSpPr>
        <p:spPr/>
        <p:txBody>
          <a:bodyPr/>
          <a:lstStyle/>
          <a:p>
            <a:r>
              <a:rPr lang="en-US" dirty="0"/>
              <a:t>Barriers </a:t>
            </a:r>
          </a:p>
        </p:txBody>
      </p:sp>
      <p:sp>
        <p:nvSpPr>
          <p:cNvPr id="3" name="Content Placeholder 2">
            <a:extLst>
              <a:ext uri="{FF2B5EF4-FFF2-40B4-BE49-F238E27FC236}">
                <a16:creationId xmlns:a16="http://schemas.microsoft.com/office/drawing/2014/main" id="{A018E818-7B8B-19EC-B1FB-718F7134CB83}"/>
              </a:ext>
            </a:extLst>
          </p:cNvPr>
          <p:cNvSpPr>
            <a:spLocks noGrp="1"/>
          </p:cNvSpPr>
          <p:nvPr>
            <p:ph idx="1"/>
          </p:nvPr>
        </p:nvSpPr>
        <p:spPr>
          <a:xfrm>
            <a:off x="838200" y="1825625"/>
            <a:ext cx="8846820" cy="4351338"/>
          </a:xfrm>
        </p:spPr>
        <p:txBody>
          <a:bodyPr/>
          <a:lstStyle/>
          <a:p>
            <a:pPr marL="0" indent="0">
              <a:buNone/>
            </a:pPr>
            <a:r>
              <a:rPr lang="en-US" sz="2800" b="1" dirty="0"/>
              <a:t>Question: </a:t>
            </a:r>
            <a:r>
              <a:rPr lang="en-US" sz="2800" dirty="0"/>
              <a:t>What is the biggest barrier your team experiences to using state-level preschool special education data with an equity mindset? </a:t>
            </a:r>
          </a:p>
          <a:p>
            <a:endParaRPr lang="en-US" sz="2800" dirty="0"/>
          </a:p>
          <a:p>
            <a:pPr marL="0" indent="0">
              <a:buNone/>
            </a:pPr>
            <a:r>
              <a:rPr lang="en-US" sz="2800" b="1" dirty="0"/>
              <a:t>Use the Link in the Chat or QR Code to share your answer and view results: </a:t>
            </a:r>
            <a:r>
              <a:rPr lang="en-US" sz="2800" dirty="0"/>
              <a:t>https://padlet.com/scheduleecta/what-is-the-biggest-barrier-your-team-experiences-to-using-s-yql7kjovo5439i74</a:t>
            </a:r>
          </a:p>
          <a:p>
            <a:pPr marL="0" indent="0">
              <a:buNone/>
            </a:pPr>
            <a:endParaRPr lang="en-US" dirty="0"/>
          </a:p>
          <a:p>
            <a:pPr marL="0" indent="0">
              <a:buNone/>
            </a:pPr>
            <a:endParaRPr lang="en-US" dirty="0"/>
          </a:p>
        </p:txBody>
      </p:sp>
      <p:pic>
        <p:nvPicPr>
          <p:cNvPr id="1026" name="Picture 2" descr="QR code for this padlet">
            <a:extLst>
              <a:ext uri="{FF2B5EF4-FFF2-40B4-BE49-F238E27FC236}">
                <a16:creationId xmlns:a16="http://schemas.microsoft.com/office/drawing/2014/main" id="{99B87DBF-12CB-E3B3-5329-411B1C3882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5020" y="3554730"/>
            <a:ext cx="1943100"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9156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E2E4F-2840-78C1-8C8A-79716D197BC2}"/>
              </a:ext>
            </a:extLst>
          </p:cNvPr>
          <p:cNvSpPr>
            <a:spLocks noGrp="1"/>
          </p:cNvSpPr>
          <p:nvPr>
            <p:ph type="title"/>
          </p:nvPr>
        </p:nvSpPr>
        <p:spPr/>
        <p:txBody>
          <a:bodyPr/>
          <a:lstStyle/>
          <a:p>
            <a:r>
              <a:rPr lang="en-US">
                <a:latin typeface="Tahoma"/>
                <a:ea typeface="Tahoma"/>
                <a:cs typeface="Tahoma"/>
              </a:rPr>
              <a:t>Session 1: Using an Equity Mindset in the Data Life Cycle Key Takeaways </a:t>
            </a:r>
            <a:endParaRPr lang="en-US"/>
          </a:p>
        </p:txBody>
      </p:sp>
      <p:sp>
        <p:nvSpPr>
          <p:cNvPr id="3" name="Content Placeholder 2">
            <a:extLst>
              <a:ext uri="{FF2B5EF4-FFF2-40B4-BE49-F238E27FC236}">
                <a16:creationId xmlns:a16="http://schemas.microsoft.com/office/drawing/2014/main" id="{09B800C4-53C5-BC49-A223-0F7B7656160C}"/>
              </a:ext>
            </a:extLst>
          </p:cNvPr>
          <p:cNvSpPr>
            <a:spLocks noGrp="1"/>
          </p:cNvSpPr>
          <p:nvPr>
            <p:ph idx="1"/>
          </p:nvPr>
        </p:nvSpPr>
        <p:spPr>
          <a:xfrm>
            <a:off x="838200" y="1825624"/>
            <a:ext cx="11112610" cy="4877326"/>
          </a:xfrm>
        </p:spPr>
        <p:txBody>
          <a:bodyPr vert="horz" lIns="91440" tIns="45720" rIns="91440" bIns="45720" rtlCol="0" anchor="t">
            <a:normAutofit fontScale="92500" lnSpcReduction="20000"/>
          </a:bodyPr>
          <a:lstStyle/>
          <a:p>
            <a:pPr>
              <a:spcAft>
                <a:spcPts val="3600"/>
              </a:spcAft>
            </a:pPr>
            <a:r>
              <a:rPr lang="en-US" sz="3100" b="0" i="0">
                <a:solidFill>
                  <a:srgbClr val="231F20"/>
                </a:solidFill>
                <a:effectLst/>
              </a:rPr>
              <a:t>Advancing equity takes focus and commitment from leadership and all staff. </a:t>
            </a:r>
          </a:p>
          <a:p>
            <a:pPr>
              <a:spcAft>
                <a:spcPts val="3600"/>
              </a:spcAft>
            </a:pPr>
            <a:r>
              <a:rPr lang="en-US" sz="3100" b="0" i="0">
                <a:solidFill>
                  <a:srgbClr val="231F20"/>
                </a:solidFill>
                <a:effectLst/>
              </a:rPr>
              <a:t>Establishing shared language and values creates a strong foundation to use data to align policy and practice.</a:t>
            </a:r>
          </a:p>
          <a:p>
            <a:pPr>
              <a:spcAft>
                <a:spcPts val="3600"/>
              </a:spcAft>
            </a:pPr>
            <a:r>
              <a:rPr lang="en-US" sz="3100">
                <a:solidFill>
                  <a:srgbClr val="231F20"/>
                </a:solidFill>
              </a:rPr>
              <a:t>Listening to those who have been most impacted by the problem helps build the “data” story and uncover root causes of inequities and opportunities to course correct.</a:t>
            </a:r>
          </a:p>
          <a:p>
            <a:pPr>
              <a:spcAft>
                <a:spcPts val="3600"/>
              </a:spcAft>
            </a:pPr>
            <a:r>
              <a:rPr lang="en-US" sz="3100"/>
              <a:t>Reframing questions to challenge assumptions of the problem invites new data stories. </a:t>
            </a:r>
            <a:endParaRPr lang="en-US"/>
          </a:p>
        </p:txBody>
      </p:sp>
    </p:spTree>
    <p:extLst>
      <p:ext uri="{BB962C8B-B14F-4D97-AF65-F5344CB8AC3E}">
        <p14:creationId xmlns:p14="http://schemas.microsoft.com/office/powerpoint/2010/main" val="2976642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01E6D1-39BE-6C01-A31E-790C0E3CC2FA}"/>
              </a:ext>
            </a:extLst>
          </p:cNvPr>
          <p:cNvSpPr>
            <a:spLocks noGrp="1"/>
          </p:cNvSpPr>
          <p:nvPr>
            <p:ph type="title"/>
          </p:nvPr>
        </p:nvSpPr>
        <p:spPr>
          <a:xfrm>
            <a:off x="839788" y="457200"/>
            <a:ext cx="4335716" cy="1233804"/>
          </a:xfrm>
        </p:spPr>
        <p:txBody>
          <a:bodyPr>
            <a:normAutofit/>
          </a:bodyPr>
          <a:lstStyle/>
          <a:p>
            <a:r>
              <a:rPr lang="en-US" sz="4000"/>
              <a:t>Engage in a Cycle of Inquiry</a:t>
            </a:r>
          </a:p>
        </p:txBody>
      </p:sp>
      <p:sp>
        <p:nvSpPr>
          <p:cNvPr id="12" name="TextBox 11">
            <a:extLst>
              <a:ext uri="{FF2B5EF4-FFF2-40B4-BE49-F238E27FC236}">
                <a16:creationId xmlns:a16="http://schemas.microsoft.com/office/drawing/2014/main" id="{51C28BA7-FCCC-2B4E-1DB7-8583EF5527F8}"/>
              </a:ext>
            </a:extLst>
          </p:cNvPr>
          <p:cNvSpPr txBox="1"/>
          <p:nvPr/>
        </p:nvSpPr>
        <p:spPr>
          <a:xfrm>
            <a:off x="695205" y="1888664"/>
            <a:ext cx="5193531" cy="452431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Inquiry is </a:t>
            </a:r>
            <a:r>
              <a:rPr kumimoji="0" lang="en-US" sz="2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 cyclical process </a:t>
            </a:r>
            <a:r>
              <a:rPr kumimoji="0" lang="en-US" sz="24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that takes time, and it’s important for data teams and communities to work together throughout.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Applying an </a:t>
            </a:r>
            <a:r>
              <a:rPr kumimoji="0" lang="en-US" sz="2400" b="1"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equity-focused approach to inquiry </a:t>
            </a:r>
            <a:r>
              <a:rPr kumimoji="0" lang="en-US" sz="24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prompts data teams to reexamine and assess power dynamics, policies, practices, mental models, and beliefs, that perpetuate systemic barriers and inequalities.</a:t>
            </a:r>
          </a:p>
        </p:txBody>
      </p:sp>
      <p:pic>
        <p:nvPicPr>
          <p:cNvPr id="7" name="Picture 2" descr="Data Life Cycle Circle, with Equity in the middle.">
            <a:extLst>
              <a:ext uri="{FF2B5EF4-FFF2-40B4-BE49-F238E27FC236}">
                <a16:creationId xmlns:a16="http://schemas.microsoft.com/office/drawing/2014/main" id="{D46391AE-37C4-973E-53B7-111C87AF963D}"/>
              </a:ext>
            </a:extLst>
          </p:cNvPr>
          <p:cNvPicPr>
            <a:picLocks noGrp="1" noChangeAspect="1" noChangeArrowheads="1"/>
          </p:cNvPicPr>
          <p:nvPr>
            <p:ph type="pic" idx="1"/>
          </p:nvPr>
        </p:nvPicPr>
        <p:blipFill rotWithShape="1">
          <a:blip r:embed="rId3">
            <a:extLst>
              <a:ext uri="{28A0092B-C50C-407E-A947-70E740481C1C}">
                <a14:useLocalDpi xmlns:a14="http://schemas.microsoft.com/office/drawing/2010/main" val="0"/>
              </a:ext>
            </a:extLst>
          </a:blip>
          <a:srcRect t="-886" b="-446"/>
          <a:stretch/>
        </p:blipFill>
        <p:spPr bwMode="auto">
          <a:xfrm>
            <a:off x="6096000" y="0"/>
            <a:ext cx="5649532" cy="572485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A4ADF8A-0AAB-F3D2-6B42-D006FD19CBEF}"/>
              </a:ext>
            </a:extLst>
          </p:cNvPr>
          <p:cNvSpPr txBox="1"/>
          <p:nvPr/>
        </p:nvSpPr>
        <p:spPr>
          <a:xfrm>
            <a:off x="6410279" y="5600643"/>
            <a:ext cx="564837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ea typeface="Calibri"/>
                <a:cs typeface="Calibri"/>
              </a:rPr>
              <a:t>Draft representation of Embedding Equity in the Data Lifecycle. Will be available from dasycenter.org.</a:t>
            </a:r>
          </a:p>
        </p:txBody>
      </p:sp>
    </p:spTree>
    <p:extLst>
      <p:ext uri="{BB962C8B-B14F-4D97-AF65-F5344CB8AC3E}">
        <p14:creationId xmlns:p14="http://schemas.microsoft.com/office/powerpoint/2010/main" val="27736503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E2E4F-2840-78C1-8C8A-79716D197BC2}"/>
              </a:ext>
            </a:extLst>
          </p:cNvPr>
          <p:cNvSpPr>
            <a:spLocks noGrp="1"/>
          </p:cNvSpPr>
          <p:nvPr>
            <p:ph type="title"/>
          </p:nvPr>
        </p:nvSpPr>
        <p:spPr>
          <a:xfrm>
            <a:off x="838200" y="102869"/>
            <a:ext cx="10968990" cy="1587819"/>
          </a:xfrm>
        </p:spPr>
        <p:txBody>
          <a:bodyPr>
            <a:normAutofit fontScale="90000"/>
          </a:bodyPr>
          <a:lstStyle/>
          <a:p>
            <a:r>
              <a:rPr lang="en-US"/>
              <a:t>Session 2: Critical Questions to Improve Equitable Access, Experiences, and Outcomes Key Takeaways </a:t>
            </a:r>
          </a:p>
        </p:txBody>
      </p:sp>
      <p:sp>
        <p:nvSpPr>
          <p:cNvPr id="3" name="Content Placeholder 2">
            <a:extLst>
              <a:ext uri="{FF2B5EF4-FFF2-40B4-BE49-F238E27FC236}">
                <a16:creationId xmlns:a16="http://schemas.microsoft.com/office/drawing/2014/main" id="{09B800C4-53C5-BC49-A223-0F7B7656160C}"/>
              </a:ext>
            </a:extLst>
          </p:cNvPr>
          <p:cNvSpPr>
            <a:spLocks noGrp="1"/>
          </p:cNvSpPr>
          <p:nvPr>
            <p:ph idx="1"/>
          </p:nvPr>
        </p:nvSpPr>
        <p:spPr>
          <a:xfrm>
            <a:off x="838200" y="1690688"/>
            <a:ext cx="10515600" cy="4486275"/>
          </a:xfrm>
        </p:spPr>
        <p:txBody>
          <a:bodyPr vert="horz" lIns="91440" tIns="45720" rIns="91440" bIns="45720" rtlCol="0" anchor="t">
            <a:normAutofit fontScale="92500" lnSpcReduction="10000"/>
          </a:bodyPr>
          <a:lstStyle/>
          <a:p>
            <a:r>
              <a:rPr lang="en-US" sz="2800">
                <a:latin typeface="Tahoma"/>
                <a:ea typeface="Tahoma"/>
                <a:cs typeface="Tahoma"/>
              </a:rPr>
              <a:t>Program and system improvement questions require a focus on how the programs, policies, and procedures are experienced differently by children, families, and personnel.</a:t>
            </a:r>
          </a:p>
          <a:p>
            <a:pPr marL="0" indent="0">
              <a:buNone/>
            </a:pPr>
            <a:endParaRPr lang="en-US" sz="2800">
              <a:latin typeface="Tahoma"/>
              <a:ea typeface="Tahoma"/>
              <a:cs typeface="Tahoma"/>
            </a:endParaRPr>
          </a:p>
          <a:p>
            <a:r>
              <a:rPr lang="en-US" sz="2800">
                <a:latin typeface="Tahoma"/>
                <a:ea typeface="Tahoma"/>
                <a:cs typeface="Tahoma"/>
              </a:rPr>
              <a:t>Questioning "why" patterns in data are emerging is critical for getting to the root cause of the issue.</a:t>
            </a:r>
          </a:p>
          <a:p>
            <a:pPr marL="0" indent="0">
              <a:buNone/>
            </a:pPr>
            <a:endParaRPr lang="en-US" sz="2800">
              <a:latin typeface="Tahoma"/>
              <a:ea typeface="Tahoma"/>
              <a:cs typeface="Tahoma"/>
            </a:endParaRPr>
          </a:p>
          <a:p>
            <a:r>
              <a:rPr lang="en-US" sz="2800">
                <a:latin typeface="Tahoma"/>
                <a:ea typeface="Tahoma"/>
                <a:cs typeface="Tahoma"/>
              </a:rPr>
              <a:t>Feedback loops with those most impacted by the issue are critical for continuous improvement efforts.</a:t>
            </a:r>
            <a:endParaRPr lang="en-US" sz="2800"/>
          </a:p>
          <a:p>
            <a:endParaRPr lang="en-US" sz="2800">
              <a:latin typeface="Tahoma"/>
              <a:ea typeface="Tahoma"/>
              <a:cs typeface="Tahoma"/>
            </a:endParaRPr>
          </a:p>
          <a:p>
            <a:r>
              <a:rPr lang="en-US" sz="2800">
                <a:latin typeface="Tahoma"/>
                <a:ea typeface="Tahoma"/>
                <a:cs typeface="Tahoma"/>
              </a:rPr>
              <a:t>Receiving data is a privilege. Have respect in the data process. </a:t>
            </a:r>
          </a:p>
          <a:p>
            <a:endParaRPr lang="en-US">
              <a:latin typeface="Tahoma"/>
              <a:ea typeface="Tahoma"/>
              <a:cs typeface="Tahoma"/>
            </a:endParaRPr>
          </a:p>
          <a:p>
            <a:endParaRPr lang="en-US"/>
          </a:p>
          <a:p>
            <a:endParaRPr lang="en-US"/>
          </a:p>
          <a:p>
            <a:endParaRPr lang="en-US"/>
          </a:p>
          <a:p>
            <a:endParaRPr lang="en-US"/>
          </a:p>
          <a:p>
            <a:pPr lvl="1"/>
            <a:endParaRPr lang="en-US"/>
          </a:p>
        </p:txBody>
      </p:sp>
    </p:spTree>
    <p:extLst>
      <p:ext uri="{BB962C8B-B14F-4D97-AF65-F5344CB8AC3E}">
        <p14:creationId xmlns:p14="http://schemas.microsoft.com/office/powerpoint/2010/main" val="321323190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ENTIMETER_SERIES_ID_KEY" val="alkmbzda4tqfmsqt8ncyw9t5sm8o4f9f"/>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9C79C930DDA5D4FA1FA69A61B20D55C" ma:contentTypeVersion="2" ma:contentTypeDescription="Create a new document." ma:contentTypeScope="" ma:versionID="d39207d107950631eb7a899f6b651437">
  <xsd:schema xmlns:xsd="http://www.w3.org/2001/XMLSchema" xmlns:xs="http://www.w3.org/2001/XMLSchema" xmlns:p="http://schemas.microsoft.com/office/2006/metadata/properties" xmlns:ns2="9ca33ac8-904c-4b39-aed0-69a2d89d2c2b" targetNamespace="http://schemas.microsoft.com/office/2006/metadata/properties" ma:root="true" ma:fieldsID="93abf7466346ba871b4b482a952a20b4" ns2:_="">
    <xsd:import namespace="9ca33ac8-904c-4b39-aed0-69a2d89d2c2b"/>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ca33ac8-904c-4b39-aed0-69a2d89d2c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7738D9F-1DD9-477B-B917-6C7CEB8BBE05}">
  <ds:schemaRefs>
    <ds:schemaRef ds:uri="http://schemas.microsoft.com/sharepoint/v3/contenttype/forms"/>
  </ds:schemaRefs>
</ds:datastoreItem>
</file>

<file path=customXml/itemProps2.xml><?xml version="1.0" encoding="utf-8"?>
<ds:datastoreItem xmlns:ds="http://schemas.openxmlformats.org/officeDocument/2006/customXml" ds:itemID="{FDED81E2-67A6-426D-B105-E693076F363B}">
  <ds:schemaRefs>
    <ds:schemaRef ds:uri="9ca33ac8-904c-4b39-aed0-69a2d89d2c2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F6405A1-F63D-4E76-B9CE-3D98A5609EC5}">
  <ds:schemaRefs>
    <ds:schemaRef ds:uri="http://schemas.openxmlformats.org/package/2006/metadata/core-properties"/>
    <ds:schemaRef ds:uri="http://schemas.microsoft.com/office/2006/documentManagement/types"/>
    <ds:schemaRef ds:uri="http://purl.org/dc/elements/1.1/"/>
    <ds:schemaRef ds:uri="9ca33ac8-904c-4b39-aed0-69a2d89d2c2b"/>
    <ds:schemaRef ds:uri="http://www.w3.org/XML/1998/namespace"/>
    <ds:schemaRef ds:uri="http://purl.org/dc/dcmitype/"/>
    <ds:schemaRef ds:uri="http://schemas.microsoft.com/office/2006/metadata/properties"/>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9</TotalTime>
  <Words>3430</Words>
  <Application>Microsoft Office PowerPoint</Application>
  <PresentationFormat>Widescreen</PresentationFormat>
  <Paragraphs>296</Paragraphs>
  <Slides>30</Slides>
  <Notes>30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Courier New</vt:lpstr>
      <vt:lpstr>Helvetica</vt:lpstr>
      <vt:lpstr>Symbol</vt:lpstr>
      <vt:lpstr>System Font Regular</vt:lpstr>
      <vt:lpstr>Tahoma</vt:lpstr>
      <vt:lpstr>Wingdings</vt:lpstr>
      <vt:lpstr>1_Office Theme</vt:lpstr>
      <vt:lpstr>Session 4:  Continuing the Work and Taking Action    July 12, 2023</vt:lpstr>
      <vt:lpstr>Purpose &amp; Agenda</vt:lpstr>
      <vt:lpstr>Welcome!</vt:lpstr>
      <vt:lpstr>Series Recap </vt:lpstr>
      <vt:lpstr>What does equity mean in early care and education systems?</vt:lpstr>
      <vt:lpstr>Barriers </vt:lpstr>
      <vt:lpstr>Session 1: Using an Equity Mindset in the Data Life Cycle Key Takeaways </vt:lpstr>
      <vt:lpstr>Engage in a Cycle of Inquiry</vt:lpstr>
      <vt:lpstr>Session 2: Critical Questions to Improve Equitable Access, Experiences, and Outcomes Key Takeaways </vt:lpstr>
      <vt:lpstr>Session 3: Analyzing Data to Improve Equitable Access, Experiences, and Outcomes Key Takeaways </vt:lpstr>
      <vt:lpstr>Root Cause Analysis…</vt:lpstr>
      <vt:lpstr>Root Cause Process</vt:lpstr>
      <vt:lpstr>Taking Action</vt:lpstr>
      <vt:lpstr>How are You Using Your Data? </vt:lpstr>
      <vt:lpstr>Key Considerations for Data Use  </vt:lpstr>
      <vt:lpstr>What Does Taking Action Mean?</vt:lpstr>
      <vt:lpstr>Leverage a Simple Process</vt:lpstr>
      <vt:lpstr>Setting the Stage </vt:lpstr>
      <vt:lpstr>Before You Look at Your Data </vt:lpstr>
      <vt:lpstr>Sections of Look! Think! Act! </vt:lpstr>
      <vt:lpstr>Time to Act! </vt:lpstr>
      <vt:lpstr>Quote from the Annie Casey Foundation</vt:lpstr>
      <vt:lpstr>Quiet Reflection </vt:lpstr>
      <vt:lpstr>Actions </vt:lpstr>
      <vt:lpstr>Brainstorming Discussions </vt:lpstr>
      <vt:lpstr>Brainstorming Questions</vt:lpstr>
      <vt:lpstr>Closing:  Key Actions </vt:lpstr>
      <vt:lpstr>Resources </vt:lpstr>
      <vt:lpstr>Evaluation </vt:lpstr>
      <vt:lpstr>Thank you for joining the series! We will transition to the Q&amp;A.</vt:lpstr>
    </vt:vector>
  </TitlesOfParts>
  <Company>SRI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Ginger Elliott-Teague</dc:creator>
  <cp:lastModifiedBy>Wagner, Christine D</cp:lastModifiedBy>
  <cp:revision>5</cp:revision>
  <dcterms:created xsi:type="dcterms:W3CDTF">2023-05-30T15:10:17Z</dcterms:created>
  <dcterms:modified xsi:type="dcterms:W3CDTF">2023-07-13T17:45:57Z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0x01010059C79C930DDA5D4FA1FA69A61B20D55C</vt:lpwstr>
  </property>
</Properties>
</file>