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7" r:id="rId5"/>
    <p:sldId id="321" r:id="rId6"/>
    <p:sldId id="320" r:id="rId7"/>
    <p:sldId id="287" r:id="rId8"/>
    <p:sldId id="310" r:id="rId9"/>
    <p:sldId id="263" r:id="rId10"/>
    <p:sldId id="288" r:id="rId11"/>
    <p:sldId id="289" r:id="rId12"/>
    <p:sldId id="283" r:id="rId13"/>
    <p:sldId id="295" r:id="rId14"/>
    <p:sldId id="284" r:id="rId15"/>
    <p:sldId id="296" r:id="rId16"/>
    <p:sldId id="308" r:id="rId17"/>
    <p:sldId id="285" r:id="rId18"/>
    <p:sldId id="309" r:id="rId19"/>
    <p:sldId id="304" r:id="rId20"/>
    <p:sldId id="305" r:id="rId21"/>
    <p:sldId id="282" r:id="rId22"/>
    <p:sldId id="311" r:id="rId23"/>
    <p:sldId id="306" r:id="rId24"/>
    <p:sldId id="312" r:id="rId25"/>
    <p:sldId id="313" r:id="rId26"/>
    <p:sldId id="314" r:id="rId27"/>
    <p:sldId id="315" r:id="rId28"/>
    <p:sldId id="317" r:id="rId29"/>
    <p:sldId id="318" r:id="rId30"/>
    <p:sldId id="330" r:id="rId31"/>
    <p:sldId id="331" r:id="rId32"/>
    <p:sldId id="332" r:id="rId33"/>
    <p:sldId id="328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89EF82-AEF9-49AC-5AD1-30725914DD64}" name="Anne Lucas" initials="LA" userId="Anne Lucas" providerId="None"/>
  <p188:author id="{5EAFEE96-400C-6139-4191-B2124429EB8A}" name="Lucas, Anne" initials="LA" userId="S::allucas@ad.unc.edu::0caac941-d622-4ec3-8146-8ab1324ccdef" providerId="AD"/>
  <p188:author id="{A3034DB3-7FCD-114E-84BA-4B181AB19979}" name="Sally Shepherd" initials="SS" userId="S::SShepherd@sriinternational.com::276e0854-6c87-4819-89ef-b02acdcd32ae" providerId="AD"/>
  <p188:author id="{1FA0F5C6-27E4-3F62-C915-D8F6C23BA2CA}" name="Wagner, Christine D" initials="CW" userId="S::cdwagner@ad.unc.edu::c369a853-deb2-4f08-bab5-9994c2352d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C42"/>
    <a:srgbClr val="F46F46"/>
    <a:srgbClr val="BCD1F1"/>
    <a:srgbClr val="F46D43"/>
    <a:srgbClr val="145083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90FB7-9AB4-4A0C-B004-0F563A169AC5}" v="2" dt="2024-02-28T15:10:1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049" autoAdjust="0"/>
  </p:normalViewPr>
  <p:slideViewPr>
    <p:cSldViewPr snapToGrid="0">
      <p:cViewPr varScale="1">
        <p:scale>
          <a:sx n="58" d="100"/>
          <a:sy n="58" d="100"/>
        </p:scale>
        <p:origin x="79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8058-8D94-324A-88BA-6357AD2FDE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3FA6-E043-9F4E-99C7-7E8AF99961B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E9E6-FC52-7F4E-B22E-76509B475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5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7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77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4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9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8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93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6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4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8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8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6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6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C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974080" y="1906003"/>
            <a:ext cx="56243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title="Logo: ECTA: Early Childhood Technical Assistance Cent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891304"/>
            <a:ext cx="5624362" cy="82982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95300" y="2410119"/>
            <a:ext cx="3451860" cy="3729116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4436836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410119"/>
            <a:ext cx="5624362" cy="1841842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376140"/>
            <a:ext cx="5388429" cy="4082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829" y="1368358"/>
            <a:ext cx="5388428" cy="409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79"/>
            <a:ext cx="11005456" cy="89969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2">
              <a:lumMod val="75000"/>
            </a:schemeClr>
          </a:solidFill>
          <a:ln w="50800"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5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5">
              <a:lumMod val="75000"/>
            </a:schemeClr>
          </a:solidFill>
          <a:ln w="50800">
            <a:solidFill>
              <a:schemeClr val="accent5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6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6">
              <a:lumMod val="75000"/>
            </a:schemeClr>
          </a:solidFill>
          <a:ln w="50800">
            <a:solidFill>
              <a:schemeClr val="accent6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3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3">
              <a:lumMod val="75000"/>
            </a:schemeClr>
          </a:solidFill>
          <a:ln w="50800">
            <a:solidFill>
              <a:schemeClr val="accent3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549572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329" y="3205491"/>
            <a:ext cx="4132356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798973"/>
            <a:ext cx="4129941" cy="2247117"/>
          </a:xfrm>
        </p:spPr>
        <p:txBody>
          <a:bodyPr anchor="b">
            <a:normAutofit/>
          </a:bodyPr>
          <a:lstStyle>
            <a:lvl1pPr algn="ctr">
              <a:defRPr sz="24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TA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973580" y="2270760"/>
            <a:ext cx="82593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69" y="4750570"/>
            <a:ext cx="1867611" cy="1099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52" y="5058531"/>
            <a:ext cx="3779520" cy="585216"/>
          </a:xfrm>
          <a:prstGeom prst="rect">
            <a:avLst/>
          </a:prstGeom>
        </p:spPr>
      </p:pic>
      <p:pic>
        <p:nvPicPr>
          <p:cNvPr id="17" name="Picture 16" title="Logo: ECTA: Early Childhood Technical Assistance Cente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80" y="833545"/>
            <a:ext cx="7382443" cy="108921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852" y="3846280"/>
            <a:ext cx="8327075" cy="101292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en-US" sz="1100"/>
              <a:t>H326P220002</a:t>
            </a:r>
            <a:r>
              <a:rPr lang="is-IS" sz="1200"/>
              <a:t>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 Project Officer: Julia Martin </a:t>
            </a:r>
            <a:r>
              <a:rPr lang="en-US" sz="1200" err="1"/>
              <a:t>Eile</a:t>
            </a:r>
            <a:endParaRPr lang="en-US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580" y="2523098"/>
            <a:ext cx="8259347" cy="913250"/>
          </a:xfrm>
        </p:spPr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</a:t>
            </a:r>
            <a:r>
              <a:rPr lang="en-US" err="1"/>
              <a:t>ectacenter.org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ECTA-DaS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ogo: CFIR">
            <a:extLst>
              <a:ext uri="{FF2B5EF4-FFF2-40B4-BE49-F238E27FC236}">
                <a16:creationId xmlns:a16="http://schemas.microsoft.com/office/drawing/2014/main" id="{3EB9B9C1-5869-B543-AEAA-B2FFE89EB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93" y="5887218"/>
            <a:ext cx="1784912" cy="388497"/>
          </a:xfrm>
          <a:prstGeom prst="rect">
            <a:avLst/>
          </a:prstGeom>
        </p:spPr>
      </p:pic>
      <p:pic>
        <p:nvPicPr>
          <p:cNvPr id="11" name="Picture 10" title="Logo: DaSy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07" y="5733739"/>
            <a:ext cx="873961" cy="627515"/>
          </a:xfrm>
          <a:prstGeom prst="rect">
            <a:avLst/>
          </a:prstGeom>
        </p:spPr>
      </p:pic>
      <p:pic>
        <p:nvPicPr>
          <p:cNvPr id="5" name="Picture 4" descr="Logo: CADRE">
            <a:extLst>
              <a:ext uri="{FF2B5EF4-FFF2-40B4-BE49-F238E27FC236}">
                <a16:creationId xmlns:a16="http://schemas.microsoft.com/office/drawing/2014/main" id="{D946B447-DCDF-0C3A-E633-AE3D6868A4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6467" y="5887218"/>
            <a:ext cx="2086241" cy="452168"/>
          </a:xfrm>
          <a:prstGeom prst="rect">
            <a:avLst/>
          </a:prstGeom>
        </p:spPr>
      </p:pic>
      <p:pic>
        <p:nvPicPr>
          <p:cNvPr id="4" name="Picture 3" title="Logo: ECTA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08" y="5832579"/>
            <a:ext cx="1317698" cy="50680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ogos by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71154" y="2743200"/>
            <a:ext cx="11009158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ECTA: Early Childhood Technical Assistance Cen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4" y="1333947"/>
            <a:ext cx="7382443" cy="1089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55" y="4588551"/>
            <a:ext cx="1102728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1154" y="3063240"/>
            <a:ext cx="11027289" cy="1333500"/>
          </a:xfrm>
        </p:spPr>
        <p:txBody>
          <a:bodyPr bIns="0" anchor="t" anchorCtr="0">
            <a:normAutofit/>
          </a:bodyPr>
          <a:lstStyle>
            <a:lvl1pPr algn="l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ECTA-Da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CIFR">
            <a:extLst>
              <a:ext uri="{FF2B5EF4-FFF2-40B4-BE49-F238E27FC236}">
                <a16:creationId xmlns:a16="http://schemas.microsoft.com/office/drawing/2014/main" id="{FF45EABB-2FBE-794F-A176-75E3BE2FD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4571469"/>
            <a:ext cx="2208461" cy="892071"/>
          </a:xfrm>
          <a:prstGeom prst="rect">
            <a:avLst/>
          </a:prstGeom>
        </p:spPr>
      </p:pic>
      <p:pic>
        <p:nvPicPr>
          <p:cNvPr id="14" name="Picture 13" title="Logo: DaSy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" y="2977160"/>
            <a:ext cx="1833555" cy="1316516"/>
          </a:xfrm>
          <a:prstGeom prst="rect">
            <a:avLst/>
          </a:prstGeom>
        </p:spPr>
      </p:pic>
      <p:pic>
        <p:nvPicPr>
          <p:cNvPr id="5" name="Picture 4" descr="Logo: CADRE">
            <a:extLst>
              <a:ext uri="{FF2B5EF4-FFF2-40B4-BE49-F238E27FC236}">
                <a16:creationId xmlns:a16="http://schemas.microsoft.com/office/drawing/2014/main" id="{FBECD922-C03E-C255-0AE5-7A0218D50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64" y="1918258"/>
            <a:ext cx="3252344" cy="704907"/>
          </a:xfrm>
          <a:prstGeom prst="rect">
            <a:avLst/>
          </a:prstGeom>
        </p:spPr>
      </p:pic>
      <p:pic>
        <p:nvPicPr>
          <p:cNvPr id="9" name="Picture 8" title="Logo: ECTA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33" y="720762"/>
            <a:ext cx="2250870" cy="8657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Multi-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ECT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foot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79" y="3851915"/>
            <a:ext cx="828754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1533" y="1609738"/>
            <a:ext cx="8299747" cy="1887950"/>
          </a:xfrm>
        </p:spPr>
        <p:txBody>
          <a:bodyPr anchor="b">
            <a:normAutofit/>
          </a:bodyPr>
          <a:lstStyle>
            <a:lvl1pPr algn="ctr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368358"/>
            <a:ext cx="11005457" cy="409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2" r:id="rId4"/>
    <p:sldLayoutId id="2147483661" r:id="rId5"/>
    <p:sldLayoutId id="2147483673" r:id="rId6"/>
    <p:sldLayoutId id="2147483662" r:id="rId7"/>
    <p:sldLayoutId id="2147483670" r:id="rId8"/>
    <p:sldLayoutId id="2147483663" r:id="rId9"/>
    <p:sldLayoutId id="2147483664" r:id="rId10"/>
    <p:sldLayoutId id="2147483665" r:id="rId11"/>
    <p:sldLayoutId id="2147483671" r:id="rId12"/>
    <p:sldLayoutId id="2147483666" r:id="rId13"/>
    <p:sldLayoutId id="2147483667" r:id="rId14"/>
    <p:sldLayoutId id="2147483668" r:id="rId15"/>
    <p:sldLayoutId id="2147483678" r:id="rId1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>
          <a:solidFill>
            <a:schemeClr val="accent4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hyperlink" Target="https://www.publicdomainpictures.net/view-image.php?image=86319&amp;picture=babys-tear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hyperlink" Target="https://fermentationwineblog.com/2015/08/shouting-loud-at-the-wine-industry-is-just-shout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contact/state-assignments.as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ifr.wested.org/contact/" TargetMode="External"/><Relationship Id="rId5" Type="http://schemas.openxmlformats.org/officeDocument/2006/relationships/hyperlink" Target="https://dasycenter.org/technical-assistance/state-technical-assistance-liaisons/" TargetMode="External"/><Relationship Id="rId4" Type="http://schemas.openxmlformats.org/officeDocument/2006/relationships/hyperlink" Target="https://www.cadreworks.org/about-us/contact-u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topics/gensup/dms-preparing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topics/gensup/dms-preparing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7151" y="166572"/>
            <a:ext cx="7776720" cy="2541431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Preparing for DMS 2.0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18111" y="2913381"/>
            <a:ext cx="4712677" cy="1702399"/>
          </a:xfrm>
        </p:spPr>
        <p:txBody>
          <a:bodyPr>
            <a:normAutofit/>
          </a:bodyPr>
          <a:lstStyle/>
          <a:p>
            <a:r>
              <a:rPr lang="en-US" sz="2800"/>
              <a:t>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7797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E102E-AA9C-9075-97A8-308199A0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338A38-6A0F-B7E3-8149-E211FFE8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1:  To Do</a:t>
            </a:r>
            <a:br>
              <a:rPr lang="en-US">
                <a:solidFill>
                  <a:srgbClr val="104578"/>
                </a:solidFill>
                <a:latin typeface="Arial"/>
                <a:cs typeface="Arial"/>
              </a:rPr>
            </a:br>
            <a:endParaRPr lang="en-US">
              <a:solidFill>
                <a:srgbClr val="104578"/>
              </a:solidFill>
              <a:latin typeface="Arial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25D241-B1B4-33F6-ECE7-1EAE53EE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253" y="1039990"/>
            <a:ext cx="7486056" cy="4704784"/>
          </a:xfrm>
        </p:spPr>
        <p:txBody>
          <a:bodyPr>
            <a:noAutofit/>
          </a:bodyPr>
          <a:lstStyle/>
          <a:p>
            <a:r>
              <a:rPr lang="en-US" sz="2500" kern="0"/>
              <a:t>Review resources &amp; guidance</a:t>
            </a:r>
          </a:p>
          <a:p>
            <a:r>
              <a:rPr lang="en-US" sz="2500" kern="0"/>
              <a:t>Create state team for all DMS work</a:t>
            </a:r>
          </a:p>
          <a:p>
            <a:r>
              <a:rPr lang="en-US" sz="2500" kern="0"/>
              <a:t>Form workgroups for data, fiscal, monitoring, &amp; dispute resolution</a:t>
            </a:r>
          </a:p>
          <a:p>
            <a:r>
              <a:rPr lang="en-US" sz="2500" kern="0"/>
              <a:t>Develop detailed plans for all DMS activities</a:t>
            </a:r>
          </a:p>
          <a:p>
            <a:r>
              <a:rPr lang="en-US" sz="2500" kern="0"/>
              <a:t>Create a communication plan</a:t>
            </a:r>
          </a:p>
          <a:p>
            <a:r>
              <a:rPr lang="en-US" sz="2500" kern="0"/>
              <a:t>Document all planned &amp; completed DMS activities</a:t>
            </a:r>
          </a:p>
          <a:p>
            <a:r>
              <a:rPr lang="en-US" sz="2500" kern="0"/>
              <a:t>Develop a glossary of terms</a:t>
            </a:r>
          </a:p>
          <a:p>
            <a:endParaRPr lang="en-US" sz="2500" kern="0"/>
          </a:p>
          <a:p>
            <a:pPr marL="0" indent="0">
              <a:buNone/>
            </a:pPr>
            <a:endParaRPr lang="en-US" sz="2500" b="1" kern="0"/>
          </a:p>
          <a:p>
            <a:pPr marL="0" indent="0">
              <a:buNone/>
            </a:pPr>
            <a:r>
              <a:rPr lang="en-US" sz="2500">
                <a:latin typeface="Arial"/>
                <a:cs typeface="Arial"/>
              </a:rPr>
              <a:t> </a:t>
            </a:r>
            <a:endParaRPr lang="en-US" sz="2500" kern="0"/>
          </a:p>
        </p:txBody>
      </p:sp>
      <p:pic>
        <p:nvPicPr>
          <p:cNvPr id="4" name="Picture 3" descr="Child painting picture">
            <a:extLst>
              <a:ext uri="{FF2B5EF4-FFF2-40B4-BE49-F238E27FC236}">
                <a16:creationId xmlns:a16="http://schemas.microsoft.com/office/drawing/2014/main" id="{9ED1E4F8-E39D-CC0D-3680-275C4417C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31" y="1141380"/>
            <a:ext cx="2903220" cy="4426343"/>
          </a:xfrm>
          <a:prstGeom prst="rect">
            <a:avLst/>
          </a:prstGeom>
          <a:ln w="9525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FCEC4-02B0-7F58-0EB1-92A9EC63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1052-C7FB-7E16-28D0-D5374CBD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56FAD7-6720-D3C9-CC87-7EAED69C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477254"/>
            <a:ext cx="11005457" cy="914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Step 2: </a:t>
            </a:r>
            <a:r>
              <a:rPr lang="en-US">
                <a:effectLst/>
              </a:rPr>
              <a:t> Prepare State Structure Overview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FB0D63-DE76-ED0A-45A2-D1F25B07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What:</a:t>
            </a:r>
            <a:r>
              <a:rPr lang="en-US" sz="2600">
                <a:latin typeface="Arial"/>
                <a:cs typeface="Arial"/>
              </a:rPr>
              <a:t> Content for developing high-level state structure overview to share with OSEP</a:t>
            </a:r>
          </a:p>
          <a:p>
            <a:pPr marL="0" indent="0">
              <a:buNone/>
            </a:pPr>
            <a:endParaRPr lang="en-US" sz="11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Why:</a:t>
            </a:r>
            <a:r>
              <a:rPr lang="en-US" sz="2600">
                <a:latin typeface="Arial"/>
                <a:cs typeface="Arial"/>
              </a:rPr>
              <a:t> Provides OSEP context on your statewide system of early intervention services including:</a:t>
            </a:r>
          </a:p>
          <a:p>
            <a:pPr lvl="1"/>
            <a:r>
              <a:rPr lang="en-US" sz="2600">
                <a:latin typeface="Arial"/>
                <a:cs typeface="Arial"/>
              </a:rPr>
              <a:t>Partnerships</a:t>
            </a:r>
          </a:p>
          <a:p>
            <a:pPr lvl="1"/>
            <a:r>
              <a:rPr lang="en-US" sz="2600">
                <a:latin typeface="Arial"/>
                <a:cs typeface="Arial"/>
              </a:rPr>
              <a:t>EI programs and providers </a:t>
            </a:r>
          </a:p>
          <a:p>
            <a:pPr lvl="1"/>
            <a:r>
              <a:rPr lang="en-US" sz="2600">
                <a:latin typeface="Arial"/>
                <a:cs typeface="Arial"/>
              </a:rPr>
              <a:t>Oversight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84906-37AC-2946-6D66-049DF94B5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1052-C7FB-7E16-28D0-D5374CBD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56FAD7-6720-D3C9-CC87-7EAED69C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Step 2: To 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FB0D63-DE76-ED0A-45A2-D1F25B07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141380"/>
            <a:ext cx="7035981" cy="474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>
                <a:latin typeface="Arial"/>
                <a:cs typeface="Arial"/>
              </a:rPr>
              <a:t>Describe and/or create visual(s): </a:t>
            </a:r>
          </a:p>
          <a:p>
            <a:r>
              <a:rPr lang="en-US" sz="2600" kern="0">
                <a:latin typeface="Arial"/>
                <a:cs typeface="Arial"/>
              </a:rPr>
              <a:t>Where Lead Agency is housed</a:t>
            </a:r>
          </a:p>
          <a:p>
            <a:r>
              <a:rPr lang="en-US" sz="2600" kern="0"/>
              <a:t>Detailed Lead Agency organizational chart</a:t>
            </a:r>
          </a:p>
          <a:p>
            <a:r>
              <a:rPr lang="en-US" sz="2600" kern="0"/>
              <a:t>Number of EI programs, providers, and state agencies providing services</a:t>
            </a:r>
          </a:p>
          <a:p>
            <a:r>
              <a:rPr lang="en-US" sz="2600" kern="0"/>
              <a:t>Overall structure and responsibilities of EI programs and providers</a:t>
            </a:r>
          </a:p>
          <a:p>
            <a:pPr marL="0" indent="0">
              <a:buNone/>
            </a:pPr>
            <a:r>
              <a:rPr lang="en-US" sz="2600">
                <a:latin typeface="Arial"/>
                <a:cs typeface="Arial"/>
              </a:rPr>
              <a:t> </a:t>
            </a:r>
            <a:endParaRPr lang="en-US" sz="2600" kern="0"/>
          </a:p>
        </p:txBody>
      </p:sp>
      <p:pic>
        <p:nvPicPr>
          <p:cNvPr id="4" name="Picture 3" descr="Children coloring papers with crayons and paint">
            <a:extLst>
              <a:ext uri="{FF2B5EF4-FFF2-40B4-BE49-F238E27FC236}">
                <a16:creationId xmlns:a16="http://schemas.microsoft.com/office/drawing/2014/main" id="{8CB33B24-B72E-B807-B6C9-300F1CEB2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78" y="1404024"/>
            <a:ext cx="3781301" cy="40499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84906-37AC-2946-6D66-049DF94B5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1B9C92-B564-DD17-C212-8C088BD9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Example: Idaho State Structure Overview</a:t>
            </a:r>
          </a:p>
        </p:txBody>
      </p:sp>
      <p:pic>
        <p:nvPicPr>
          <p:cNvPr id="7" name="Picture 6" descr="Flow chart that shows North, East, and West Hubs and the Regions they supervise. North Hub is Regions 1 and 2; West Hub is Regions 3 and 4; East Hub is Regions 5, 6, and 7.">
            <a:extLst>
              <a:ext uri="{FF2B5EF4-FFF2-40B4-BE49-F238E27FC236}">
                <a16:creationId xmlns:a16="http://schemas.microsoft.com/office/drawing/2014/main" id="{D944F431-6996-4ECC-B150-0D79EA513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924" y="2258645"/>
            <a:ext cx="6045537" cy="329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Flow chart that shows that Federal Part C funds flow to the  Idaho Department of Health and Welfare (Part C Lead Agency), then flow through the Division of Family and Community Services to the Infant Toddler Program and eventually to the Part C Policy Office. ">
            <a:extLst>
              <a:ext uri="{FF2B5EF4-FFF2-40B4-BE49-F238E27FC236}">
                <a16:creationId xmlns:a16="http://schemas.microsoft.com/office/drawing/2014/main" id="{3D03D1D7-1DD4-0EB3-AC86-8D486D8A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17" y="1739673"/>
            <a:ext cx="5984316" cy="337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21F2E-C487-6188-8EFF-FAA07FCDD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6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25063-EA63-73BC-C069-4780A98C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45056-98B8-4EC7-7265-74854E18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Step 3: </a:t>
            </a:r>
            <a:r>
              <a:rPr lang="en-US">
                <a:effectLst/>
              </a:rPr>
              <a:t> Develop Systems Overviews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3421D-41F1-2C8A-AD35-3CCE83EAD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>
                <a:latin typeface="Arial"/>
                <a:cs typeface="Arial"/>
              </a:rPr>
              <a:t>Why:</a:t>
            </a:r>
            <a:r>
              <a:rPr lang="en-US" sz="2800">
                <a:latin typeface="Arial"/>
                <a:cs typeface="Arial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en-US" sz="2800">
                <a:latin typeface="Arial"/>
                <a:cs typeface="Arial"/>
              </a:rPr>
              <a:t>Helps OSEP understand how each system is implemented</a:t>
            </a:r>
          </a:p>
          <a:p>
            <a:pPr>
              <a:lnSpc>
                <a:spcPct val="110000"/>
              </a:lnSpc>
            </a:pPr>
            <a:r>
              <a:rPr lang="en-US" sz="2800">
                <a:latin typeface="Arial"/>
                <a:cs typeface="Arial"/>
              </a:rPr>
              <a:t>Helps your state team:</a:t>
            </a:r>
          </a:p>
          <a:p>
            <a:pPr lvl="1">
              <a:lnSpc>
                <a:spcPct val="110000"/>
              </a:lnSpc>
            </a:pPr>
            <a:r>
              <a:rPr lang="en-US" sz="2600">
                <a:latin typeface="Arial"/>
                <a:cs typeface="Arial"/>
              </a:rPr>
              <a:t>Get grounded in how each system functions</a:t>
            </a:r>
          </a:p>
          <a:p>
            <a:pPr lvl="1">
              <a:lnSpc>
                <a:spcPct val="110000"/>
              </a:lnSpc>
            </a:pPr>
            <a:r>
              <a:rPr lang="en-US" sz="2600">
                <a:latin typeface="Arial"/>
                <a:cs typeface="Arial"/>
              </a:rPr>
              <a:t>Conduct a gap analysis for each system (Step 5)</a:t>
            </a:r>
          </a:p>
          <a:p>
            <a:pPr lvl="1">
              <a:lnSpc>
                <a:spcPct val="110000"/>
              </a:lnSpc>
            </a:pPr>
            <a:r>
              <a:rPr lang="en-US" sz="2600">
                <a:latin typeface="Arial"/>
                <a:cs typeface="Arial"/>
              </a:rPr>
              <a:t>Respond to OSEP’s interview questions</a:t>
            </a:r>
            <a:endParaRPr lang="en-US" sz="2600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72C4C0-ACAC-FBE9-FDB6-E480ED4734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>
                <a:latin typeface="Arial"/>
                <a:cs typeface="Arial"/>
              </a:rPr>
              <a:t>What:</a:t>
            </a:r>
            <a:r>
              <a:rPr lang="en-US" sz="2800">
                <a:latin typeface="Arial"/>
                <a:cs typeface="Arial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2800">
                <a:latin typeface="Arial"/>
                <a:cs typeface="Arial"/>
              </a:rPr>
              <a:t>Content for developing systems overviews to share with OSEP:</a:t>
            </a:r>
          </a:p>
          <a:p>
            <a:pPr lvl="1">
              <a:lnSpc>
                <a:spcPct val="130000"/>
              </a:lnSpc>
            </a:pPr>
            <a:r>
              <a:rPr lang="en-US" sz="2600">
                <a:latin typeface="Arial"/>
                <a:cs typeface="Arial"/>
              </a:rPr>
              <a:t>Monitoring</a:t>
            </a:r>
          </a:p>
          <a:p>
            <a:pPr lvl="1">
              <a:lnSpc>
                <a:spcPct val="130000"/>
              </a:lnSpc>
            </a:pPr>
            <a:r>
              <a:rPr lang="en-US" sz="2600">
                <a:latin typeface="Arial"/>
                <a:cs typeface="Arial"/>
              </a:rPr>
              <a:t>Dispute resolution</a:t>
            </a:r>
          </a:p>
          <a:p>
            <a:pPr lvl="1">
              <a:lnSpc>
                <a:spcPct val="130000"/>
              </a:lnSpc>
            </a:pPr>
            <a:r>
              <a:rPr lang="en-US" sz="2600">
                <a:latin typeface="Arial"/>
                <a:cs typeface="Arial"/>
              </a:rPr>
              <a:t>Data</a:t>
            </a:r>
          </a:p>
          <a:p>
            <a:pPr lvl="1">
              <a:lnSpc>
                <a:spcPct val="130000"/>
              </a:lnSpc>
            </a:pPr>
            <a:r>
              <a:rPr lang="en-US" sz="2600">
                <a:latin typeface="Arial"/>
                <a:cs typeface="Arial"/>
              </a:rPr>
              <a:t>Fiscal management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C98DD-B9E2-47EA-6E24-017803C2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4E202-0C7F-F86C-A185-ED3821A7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Scavenger Hunt: Steps 1, 2, and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0FE7-A560-053A-5E2B-A2EBCD2C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>
                <a:latin typeface="Arial"/>
                <a:cs typeface="Arial"/>
              </a:rPr>
              <a:t>Look in Step 3 and open “Fiscal Management” and let us know in the chat which letter addresses “</a:t>
            </a:r>
            <a:r>
              <a:rPr lang="en-US" sz="2600"/>
              <a:t>methods of monitoring the use of federal funds”?</a:t>
            </a:r>
            <a:endParaRPr lang="en-US" sz="2600">
              <a:latin typeface="Arial"/>
              <a:cs typeface="Arial"/>
            </a:endParaRPr>
          </a:p>
        </p:txBody>
      </p:sp>
      <p:pic>
        <p:nvPicPr>
          <p:cNvPr id="6" name="Picture 5" descr="Child laying in the grass looking through binoculars wearing a pith helmet">
            <a:extLst>
              <a:ext uri="{FF2B5EF4-FFF2-40B4-BE49-F238E27FC236}">
                <a16:creationId xmlns:a16="http://schemas.microsoft.com/office/drawing/2014/main" id="{359969A0-C6D8-0BBE-0D8C-43A9C9A02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667" y="3083541"/>
            <a:ext cx="6991329" cy="2686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3BDDF5-6142-0CB7-6EB0-F7BCAAED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FE4C71-7220-A14B-A836-149CE565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Review Foundational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AB9B78-EE67-8C01-40E6-AC3D1F520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482" y="1270922"/>
            <a:ext cx="5873803" cy="40827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latin typeface="Arial"/>
                <a:cs typeface="Arial"/>
              </a:rPr>
              <a:t>Why: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>
                <a:latin typeface="+mn-lt"/>
                <a:cs typeface="Arial"/>
              </a:rPr>
              <a:t>H</a:t>
            </a:r>
            <a:r>
              <a:rPr lang="en-US" sz="2400" kern="0">
                <a:effectLst/>
                <a:latin typeface="+mn-lt"/>
                <a:ea typeface="Times New Roman" panose="02020603050405020304" pitchFamily="18" charset="0"/>
                <a:cs typeface="Arial"/>
              </a:rPr>
              <a:t>elps </a:t>
            </a:r>
            <a:r>
              <a:rPr lang="en-US" sz="2400" kern="0">
                <a:latin typeface="+mn-lt"/>
                <a:ea typeface="Times New Roman" panose="02020603050405020304" pitchFamily="18" charset="0"/>
                <a:cs typeface="Arial"/>
              </a:rPr>
              <a:t>s</a:t>
            </a:r>
            <a:r>
              <a:rPr lang="en-US" sz="2400" kern="0">
                <a:effectLst/>
                <a:latin typeface="+mn-lt"/>
                <a:ea typeface="Times New Roman" panose="02020603050405020304" pitchFamily="18" charset="0"/>
                <a:cs typeface="Arial"/>
              </a:rPr>
              <a:t>tate teams understand critical information to:</a:t>
            </a:r>
          </a:p>
          <a:p>
            <a:pPr>
              <a:spcBef>
                <a:spcPts val="0"/>
              </a:spcBef>
            </a:pPr>
            <a:r>
              <a:rPr lang="en-US" sz="2400" kern="0">
                <a:effectLst/>
                <a:latin typeface="+mn-lt"/>
                <a:ea typeface="Times New Roman" panose="02020603050405020304" pitchFamily="18" charset="0"/>
                <a:cs typeface="Arial"/>
              </a:rPr>
              <a:t>Effectively identify gaps (Step 5)</a:t>
            </a:r>
          </a:p>
          <a:p>
            <a:pPr>
              <a:spcBef>
                <a:spcPts val="0"/>
              </a:spcBef>
            </a:pPr>
            <a:r>
              <a:rPr lang="en-US" sz="2400" kern="0">
                <a:latin typeface="+mn-lt"/>
                <a:ea typeface="Times New Roman" panose="02020603050405020304" pitchFamily="18" charset="0"/>
                <a:cs typeface="Arial"/>
              </a:rPr>
              <a:t>Develop plans to address gaps (Step 6)</a:t>
            </a:r>
            <a:endParaRPr lang="en-US" sz="2400" kern="0">
              <a:effectLst/>
              <a:latin typeface="+mn-lt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400" kern="0">
                <a:effectLst/>
                <a:latin typeface="+mn-lt"/>
                <a:ea typeface="Times New Roman" panose="02020603050405020304" pitchFamily="18" charset="0"/>
                <a:cs typeface="Arial"/>
              </a:rPr>
              <a:t>Make systems improvements (Step 7)</a:t>
            </a:r>
            <a:endParaRPr lang="en-US" sz="2400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AF524-A86F-384E-9B83-57FE27B8F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28" y="1270922"/>
            <a:ext cx="5131654" cy="40911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latin typeface="Arial"/>
                <a:cs typeface="Arial"/>
              </a:rPr>
              <a:t>What:</a:t>
            </a:r>
            <a:r>
              <a:rPr lang="en-US" sz="2400">
                <a:latin typeface="Arial"/>
                <a:cs typeface="Arial"/>
              </a:rPr>
              <a:t> Foundational information for each of the 4 DMS systems: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Basic requirements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Considerations 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Resources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10" name="Picture 9" descr="A group of children sitting and laying on the floor painting on papers">
            <a:extLst>
              <a:ext uri="{FF2B5EF4-FFF2-40B4-BE49-F238E27FC236}">
                <a16:creationId xmlns:a16="http://schemas.microsoft.com/office/drawing/2014/main" id="{C8D282A9-F797-0041-F334-D92751F52A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/>
        </p:blipFill>
        <p:spPr>
          <a:xfrm>
            <a:off x="2405549" y="4156678"/>
            <a:ext cx="7141415" cy="17475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E416C-0B08-D846-B55A-C71E05D1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5B1D-0110-DB0F-75B1-336D08FBE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01AB85-2B58-569E-337E-B2B5D8E5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To Do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C734D-4834-AFC7-87C9-7155883AF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Document </a:t>
            </a:r>
            <a:r>
              <a:rPr lang="en-US" sz="2400"/>
              <a:t>consistencies/ inconsistencies:</a:t>
            </a:r>
          </a:p>
          <a:p>
            <a:pPr lvl="1"/>
            <a:r>
              <a:rPr lang="en-US" sz="2400" i="1"/>
              <a:t>Not using correct timeline for prefinding correction/issuing written findings</a:t>
            </a:r>
          </a:p>
          <a:p>
            <a:pPr lvl="1"/>
            <a:r>
              <a:rPr lang="en-US" sz="2400" i="1"/>
              <a:t>List of hearing officers and process to assign them in place, but have not trained in 5 years</a:t>
            </a:r>
          </a:p>
          <a:p>
            <a:pPr lvl="1"/>
            <a:endParaRPr lang="en-US" sz="2200"/>
          </a:p>
          <a:p>
            <a:endParaRPr lang="en-US" sz="2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2BDA9-4595-D355-DF5F-F8B46B78E1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latin typeface="Arial"/>
                <a:cs typeface="Arial"/>
              </a:rPr>
              <a:t>Compare </a:t>
            </a:r>
            <a:r>
              <a:rPr lang="en-US" sz="2400">
                <a:latin typeface="Arial"/>
                <a:cs typeface="Arial"/>
              </a:rPr>
              <a:t>foundational information for each topic to: </a:t>
            </a:r>
            <a:endParaRPr lang="en-US" sz="2400"/>
          </a:p>
          <a:p>
            <a:pPr lvl="1"/>
            <a:r>
              <a:rPr lang="en-US" sz="2400">
                <a:latin typeface="Arial"/>
                <a:cs typeface="Arial"/>
              </a:rPr>
              <a:t>Written public-facing policies and procedures</a:t>
            </a:r>
            <a:endParaRPr lang="en-US" sz="2400"/>
          </a:p>
          <a:p>
            <a:pPr lvl="1"/>
            <a:r>
              <a:rPr lang="en-US" sz="2400">
                <a:latin typeface="Arial"/>
                <a:cs typeface="Arial"/>
              </a:rPr>
              <a:t>Operating procedures</a:t>
            </a:r>
            <a:endParaRPr lang="en-US" sz="2400"/>
          </a:p>
          <a:p>
            <a:pPr lvl="1"/>
            <a:r>
              <a:rPr lang="en-US" sz="2400">
                <a:latin typeface="Arial"/>
                <a:cs typeface="Arial"/>
              </a:rPr>
              <a:t>Current implementation practices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22243-242B-B74E-FF1F-D0E1B3157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935B9-D14F-7E15-3C6A-6A2987B83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FDACFB-9AEF-7539-B178-FCDCFA37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Step 5: Complete Gap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76267A-FE74-D401-E264-11C04C889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56" y="1593407"/>
            <a:ext cx="6087846" cy="40979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600" b="1">
                <a:latin typeface="+mn-lt"/>
                <a:cs typeface="Arial"/>
              </a:rPr>
              <a:t>What: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  <a:cs typeface="Arial"/>
              </a:rPr>
              <a:t> Tools to identify areas needing improvement in each of your 4 systems</a:t>
            </a:r>
          </a:p>
          <a:p>
            <a:pPr marL="0" indent="0">
              <a:buNone/>
            </a:pPr>
            <a:endParaRPr lang="en-US" sz="2600" b="1">
              <a:latin typeface="+mn-lt"/>
              <a:cs typeface="Arial"/>
            </a:endParaRPr>
          </a:p>
          <a:p>
            <a:pPr marL="0" indent="0" algn="l">
              <a:buNone/>
            </a:pPr>
            <a:r>
              <a:rPr lang="en-US" sz="2600" b="1">
                <a:latin typeface="+mn-lt"/>
                <a:cs typeface="Arial"/>
              </a:rPr>
              <a:t>Why:</a:t>
            </a:r>
            <a:r>
              <a:rPr lang="en-US" sz="2600">
                <a:latin typeface="+mn-lt"/>
                <a:cs typeface="Arial"/>
              </a:rPr>
              <a:t> H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  <a:cs typeface="Arial"/>
              </a:rPr>
              <a:t>elps your </a:t>
            </a:r>
            <a:r>
              <a:rPr lang="en-US" sz="2600">
                <a:solidFill>
                  <a:srgbClr val="212529"/>
                </a:solidFill>
                <a:latin typeface="+mn-lt"/>
                <a:cs typeface="Arial"/>
              </a:rPr>
              <a:t>state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  <a:cs typeface="Arial"/>
              </a:rPr>
              <a:t>:</a:t>
            </a:r>
            <a:endParaRPr lang="en-US">
              <a:cs typeface="Arial"/>
            </a:endParaRPr>
          </a:p>
          <a:p>
            <a:r>
              <a:rPr lang="en-US" sz="2600">
                <a:solidFill>
                  <a:srgbClr val="212529"/>
                </a:solidFill>
                <a:latin typeface="+mn-lt"/>
                <a:cs typeface="Arial"/>
              </a:rPr>
              <a:t>Identify your strengths and gaps</a:t>
            </a:r>
          </a:p>
          <a:p>
            <a:r>
              <a:rPr lang="en-US" sz="2600" b="0" i="0">
                <a:solidFill>
                  <a:srgbClr val="212529"/>
                </a:solidFill>
                <a:effectLst/>
                <a:latin typeface="+mn-lt"/>
                <a:cs typeface="Arial"/>
              </a:rPr>
              <a:t>Prioritize areas for improvement</a:t>
            </a:r>
          </a:p>
          <a:p>
            <a:pPr marL="0" indent="0">
              <a:buNone/>
            </a:pPr>
            <a:endParaRPr lang="en-US" sz="2600"/>
          </a:p>
        </p:txBody>
      </p:sp>
      <p:pic>
        <p:nvPicPr>
          <p:cNvPr id="15" name="Picture 14" descr="Little boy painting on paper with paint all over his face">
            <a:extLst>
              <a:ext uri="{FF2B5EF4-FFF2-40B4-BE49-F238E27FC236}">
                <a16:creationId xmlns:a16="http://schemas.microsoft.com/office/drawing/2014/main" id="{64E823CD-A6BC-78B7-77C2-4325C87F8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373" y="1153992"/>
            <a:ext cx="2906031" cy="45500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BAF81-421F-09EF-449E-9195D19CB4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5C269-4282-563B-3131-E4F28BF3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9137BE-A812-1AED-4516-22EA4B7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To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5442-F79A-A07D-70F3-449160A5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141380"/>
            <a:ext cx="5593982" cy="4820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For each worksheet Protocol Item: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Use </a:t>
            </a:r>
            <a:r>
              <a:rPr lang="en-US" sz="2200" dirty="0">
                <a:latin typeface="+mn-lt"/>
              </a:rPr>
              <a:t>information from prior steps and </a:t>
            </a:r>
            <a:r>
              <a:rPr lang="en-US" sz="2200" b="1" dirty="0">
                <a:latin typeface="+mn-lt"/>
              </a:rPr>
              <a:t>assign a rating </a:t>
            </a:r>
            <a:r>
              <a:rPr lang="en-US" sz="2200" dirty="0">
                <a:latin typeface="+mn-lt"/>
              </a:rPr>
              <a:t>(1, 2, 3, 4)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Doing it correctly and it is documented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Doing it correctly, but it needs to be documented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Doing some but not all, and documentation needs to be developed or modified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Need to give this a lot of attention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Section of the Protocol Item worksheet">
            <a:extLst>
              <a:ext uri="{FF2B5EF4-FFF2-40B4-BE49-F238E27FC236}">
                <a16:creationId xmlns:a16="http://schemas.microsoft.com/office/drawing/2014/main" id="{5D975C75-59E2-1DD1-EE7D-2AD685D19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0" t="13761" r="12877" b="8734"/>
          <a:stretch/>
        </p:blipFill>
        <p:spPr>
          <a:xfrm>
            <a:off x="6628636" y="1640231"/>
            <a:ext cx="4964649" cy="357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90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7509F-CD8C-5810-CD68-E7DC79C2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DMS 2.0: 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34A3C-87F4-898F-FE4C-9B664C4E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Participants will:</a:t>
            </a:r>
          </a:p>
          <a:p>
            <a:r>
              <a:rPr lang="en-US" sz="2400"/>
              <a:t>Improve understanding of steps to prepare for and participate in the DMS process</a:t>
            </a:r>
          </a:p>
          <a:p>
            <a:r>
              <a:rPr lang="en-US" sz="2400"/>
              <a:t>Gain an understanding of the new DMS web-based resources and how to access them</a:t>
            </a:r>
          </a:p>
          <a:p>
            <a:r>
              <a:rPr lang="en-US" sz="2400"/>
              <a:t>Increase awareness of available DMS TA and how to access it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A253A-4425-4E8B-5C1E-8AC963D8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68C70-0902-A1F7-8271-B6770853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49608A-E35C-3430-5917-9C5497B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Engagement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953DDD-3D38-024A-C330-4CBF8A74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68357"/>
            <a:ext cx="11005457" cy="1664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Download the State Complaints Gap Analysis Worksheet located in Step 5 and put in the chat why Overarching Question A is not included in the worksheet.</a:t>
            </a:r>
          </a:p>
        </p:txBody>
      </p:sp>
      <p:pic>
        <p:nvPicPr>
          <p:cNvPr id="3076" name="Picture 4" descr="Child laying in the grass wearing a pith helmet and looking through binoculars">
            <a:extLst>
              <a:ext uri="{FF2B5EF4-FFF2-40B4-BE49-F238E27FC236}">
                <a16:creationId xmlns:a16="http://schemas.microsoft.com/office/drawing/2014/main" id="{6BD34BF5-28BF-8F0F-05D1-607CE1C3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115" y="3429000"/>
            <a:ext cx="61150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5004-1529-BAA7-E06E-585D80B8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FE4C71-7220-A14B-A836-149CE565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49836"/>
            <a:ext cx="11005457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Step 6: Summarize Analysis and Develop Plans </a:t>
            </a:r>
            <a:endParaRPr lang="en-US">
              <a:solidFill>
                <a:srgbClr val="217A83"/>
              </a:solidFill>
              <a:latin typeface="Arial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AF524-A86F-384E-9B83-57FE27B8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What:</a:t>
            </a:r>
            <a:r>
              <a:rPr lang="en-US" sz="2600">
                <a:latin typeface="Arial"/>
                <a:cs typeface="Arial"/>
              </a:rPr>
              <a:t> Process and tools for developing:</a:t>
            </a:r>
          </a:p>
          <a:p>
            <a:r>
              <a:rPr lang="en-US" sz="2600">
                <a:latin typeface="Arial"/>
                <a:cs typeface="Arial"/>
              </a:rPr>
              <a:t>Summary of identified gaps, with actions/next steps, for each topic </a:t>
            </a:r>
          </a:p>
          <a:p>
            <a:r>
              <a:rPr lang="en-US" sz="2600">
                <a:latin typeface="Arial"/>
                <a:cs typeface="Arial"/>
              </a:rPr>
              <a:t>Detailed plans for complex gaps requiring system change </a:t>
            </a:r>
            <a:endParaRPr lang="en-US" sz="2600"/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Why:</a:t>
            </a:r>
            <a:r>
              <a:rPr lang="en-US" sz="2600">
                <a:latin typeface="Arial"/>
                <a:cs typeface="Arial"/>
              </a:rPr>
              <a:t> Summarizing needs identified in gap analysis and developing plans for improvement help ensure gaps are addressed and systems are improved</a:t>
            </a:r>
            <a:endParaRPr lang="en-US" sz="2600" kern="0">
              <a:effectLst/>
              <a:latin typeface="+mn-lt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E416C-0B08-D846-B55A-C71E05D1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68C70-0902-A1F7-8271-B6770853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49608A-E35C-3430-5917-9C5497B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Step 6: To Do</a:t>
            </a:r>
            <a:br>
              <a:rPr lang="en-US"/>
            </a:br>
            <a:endParaRPr lang="en-US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EBF8-FA85-A30E-F227-CC8A274B9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Develop plan for complex gaps including:</a:t>
            </a:r>
          </a:p>
          <a:p>
            <a:r>
              <a:rPr lang="en-US" sz="2600">
                <a:latin typeface="Arial"/>
                <a:cs typeface="Arial"/>
              </a:rPr>
              <a:t>Activities</a:t>
            </a:r>
          </a:p>
          <a:p>
            <a:r>
              <a:rPr lang="en-US" sz="2600">
                <a:latin typeface="Arial"/>
                <a:cs typeface="Arial"/>
              </a:rPr>
              <a:t>Due dates </a:t>
            </a:r>
            <a:endParaRPr lang="en-US" sz="2600"/>
          </a:p>
          <a:p>
            <a:r>
              <a:rPr lang="en-US" sz="2600">
                <a:latin typeface="Arial"/>
                <a:cs typeface="Arial"/>
              </a:rPr>
              <a:t>Staff responsible</a:t>
            </a:r>
          </a:p>
          <a:p>
            <a:r>
              <a:rPr lang="en-US" sz="2600">
                <a:latin typeface="Arial"/>
                <a:cs typeface="Arial"/>
              </a:rPr>
              <a:t>Resources to assist in completing the activity</a:t>
            </a:r>
          </a:p>
          <a:p>
            <a:pPr lvl="1"/>
            <a:endParaRPr lang="en-US" sz="24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953DDD-3D38-024A-C330-4CBF8A7430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Summarize and prioritize gaps</a:t>
            </a:r>
          </a:p>
          <a:p>
            <a:r>
              <a:rPr lang="en-US" sz="2600">
                <a:latin typeface="Arial"/>
                <a:cs typeface="Arial"/>
              </a:rPr>
              <a:t>Describe issues</a:t>
            </a:r>
          </a:p>
          <a:p>
            <a:r>
              <a:rPr lang="en-US" sz="2600">
                <a:latin typeface="Arial"/>
                <a:cs typeface="Arial"/>
              </a:rPr>
              <a:t>Determine actions to address issues</a:t>
            </a:r>
          </a:p>
          <a:p>
            <a:r>
              <a:rPr lang="en-US" sz="2600">
                <a:latin typeface="Arial"/>
                <a:cs typeface="Arial"/>
              </a:rPr>
              <a:t>Identify resources </a:t>
            </a:r>
          </a:p>
          <a:p>
            <a:pPr marL="0" indent="0">
              <a:buNone/>
            </a:pPr>
            <a:endParaRPr lang="en-US" sz="25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5004-1529-BAA7-E06E-585D80B8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9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FE4C71-7220-A14B-A836-149CE565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Step 7: Make Improvements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AF524-A86F-384E-9B83-57FE27B8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/>
              <a:t>What:  </a:t>
            </a:r>
            <a:r>
              <a:rPr lang="en-US" sz="2600"/>
              <a:t>Information and tips on i</a:t>
            </a:r>
            <a:r>
              <a:rPr lang="en-US" sz="2600" kern="0">
                <a:effectLst/>
                <a:latin typeface="+mn-lt"/>
                <a:ea typeface="Times New Roman" panose="02020603050405020304" pitchFamily="18" charset="0"/>
              </a:rPr>
              <a:t>mplementing improvement plans, monitoring progress, and updating plans</a:t>
            </a:r>
            <a:r>
              <a:rPr lang="en-US" sz="2600" ker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00" kern="0">
                <a:effectLst/>
                <a:latin typeface="+mn-lt"/>
                <a:ea typeface="Times New Roman" panose="02020603050405020304" pitchFamily="18" charset="0"/>
              </a:rPr>
              <a:t>as needed. </a:t>
            </a:r>
          </a:p>
          <a:p>
            <a:pPr marL="0" indent="0">
              <a:buNone/>
            </a:pPr>
            <a:endParaRPr lang="en-US" sz="260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Why:</a:t>
            </a:r>
            <a:r>
              <a:rPr lang="en-US" sz="2600"/>
              <a:t> Making systems improvements is critical to:</a:t>
            </a:r>
          </a:p>
          <a:p>
            <a:pPr>
              <a:spcBef>
                <a:spcPts val="0"/>
              </a:spcBef>
            </a:pPr>
            <a:r>
              <a:rPr lang="en-US" sz="2600"/>
              <a:t>Meet IDEA requirements</a:t>
            </a:r>
          </a:p>
          <a:p>
            <a:pPr>
              <a:spcBef>
                <a:spcPts val="0"/>
              </a:spcBef>
            </a:pPr>
            <a:r>
              <a:rPr lang="en-US" sz="2600"/>
              <a:t>Ensure the state's overall system is high-quality</a:t>
            </a:r>
          </a:p>
          <a:p>
            <a:pPr>
              <a:spcBef>
                <a:spcPts val="0"/>
              </a:spcBef>
            </a:pPr>
            <a:r>
              <a:rPr lang="en-US" sz="2600"/>
              <a:t>Improve child and family outcomes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E416C-0B08-D846-B55A-C71E05D1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68C70-0902-A1F7-8271-B6770853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49608A-E35C-3430-5917-9C5497B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Step 7: To 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953DDD-3D38-024A-C330-4CBF8A74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368358"/>
            <a:ext cx="5395720" cy="4097988"/>
          </a:xfrm>
        </p:spPr>
        <p:txBody>
          <a:bodyPr>
            <a:noAutofit/>
          </a:bodyPr>
          <a:lstStyle/>
          <a:p>
            <a:r>
              <a:rPr lang="en-US" sz="2300">
                <a:latin typeface="Arial"/>
                <a:cs typeface="Arial"/>
              </a:rPr>
              <a:t>Use foundational information (Step 4) to make improvements and address gaps </a:t>
            </a:r>
            <a:endParaRPr lang="en-US" sz="2300"/>
          </a:p>
          <a:p>
            <a:pPr>
              <a:buFont typeface="Arial" panose="020B0604020202020204" pitchFamily="34" charset="0"/>
              <a:buChar char="•"/>
            </a:pPr>
            <a:r>
              <a:rPr lang="en-US" sz="2300">
                <a:latin typeface="Arial"/>
                <a:cs typeface="Arial"/>
              </a:rPr>
              <a:t>Develop/modify public-facing policies and internal operating procedures to reflect improvements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>
                <a:latin typeface="Arial"/>
                <a:cs typeface="Arial"/>
              </a:rPr>
              <a:t>Compile evidences when implementing the changes</a:t>
            </a:r>
            <a:endParaRPr lang="en-US" sz="2300"/>
          </a:p>
        </p:txBody>
      </p:sp>
      <p:pic>
        <p:nvPicPr>
          <p:cNvPr id="4" name="Picture 3" descr="Child sitting n the floor watching fish in a bowl while holding a book">
            <a:extLst>
              <a:ext uri="{FF2B5EF4-FFF2-40B4-BE49-F238E27FC236}">
                <a16:creationId xmlns:a16="http://schemas.microsoft.com/office/drawing/2014/main" id="{4FD78F82-B644-D0D1-F2E7-282D1393E3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19345" y="2024567"/>
            <a:ext cx="4357553" cy="29050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5004-1529-BAA7-E06E-585D80B8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FE4C71-7220-A14B-A836-149CE565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 8: Prepare for OSEP Interviews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AF524-A86F-384E-9B83-57FE27B8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231" y="975680"/>
            <a:ext cx="7923945" cy="47615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500" b="1"/>
              <a:t>What:</a:t>
            </a:r>
            <a:r>
              <a:rPr lang="en-US" sz="2500"/>
              <a:t> Guidance on activities to do before OSEP interviews and tips to use during the </a:t>
            </a:r>
            <a:r>
              <a:rPr lang="en-US" sz="2500" kern="0">
                <a:effectLst/>
                <a:latin typeface="+mn-lt"/>
                <a:ea typeface="Times New Roman" panose="02020603050405020304" pitchFamily="18" charset="0"/>
              </a:rPr>
              <a:t>interviews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500"/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Why:  </a:t>
            </a:r>
            <a:r>
              <a:rPr lang="en-US" sz="2500"/>
              <a:t>Preparing for OSEP interviews h</a:t>
            </a:r>
            <a:r>
              <a:rPr lang="en-US" sz="2400"/>
              <a:t>elps your state team: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/>
              <a:t>Know what information will be shared to effectively communicate the implementation of your systems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/>
              <a:t>Identify who will share specific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/>
              <a:t>Determine how information shared by various team members connects to ensure consistency </a:t>
            </a:r>
          </a:p>
        </p:txBody>
      </p:sp>
      <p:pic>
        <p:nvPicPr>
          <p:cNvPr id="4" name="Picture 3" descr="Girl climbing on a wall and being supported by her father">
            <a:extLst>
              <a:ext uri="{FF2B5EF4-FFF2-40B4-BE49-F238E27FC236}">
                <a16:creationId xmlns:a16="http://schemas.microsoft.com/office/drawing/2014/main" id="{4767A094-3F0B-FD60-84ED-C84795AAF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68" y="975680"/>
            <a:ext cx="1987861" cy="4761580"/>
          </a:xfrm>
          <a:prstGeom prst="rect">
            <a:avLst/>
          </a:prstGeom>
          <a:ln>
            <a:solidFill>
              <a:srgbClr val="104578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E416C-0B08-D846-B55A-C71E05D1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68C70-0902-A1F7-8271-B6770853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49608A-E35C-3430-5917-9C5497B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solidFill>
                  <a:srgbClr val="145083"/>
                </a:solidFill>
              </a:rPr>
              <a:t>Step 8: To Do</a:t>
            </a:r>
            <a:br>
              <a:rPr lang="en-US"/>
            </a:br>
            <a:endParaRPr lang="en-US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63ACD-3FA0-08F0-3ECC-A2BEC68A3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29" y="1255048"/>
            <a:ext cx="5388428" cy="4091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Before OSEP Interviews:</a:t>
            </a:r>
          </a:p>
          <a:p>
            <a:r>
              <a:rPr lang="en-US" sz="2400"/>
              <a:t>Decide who needs to be involved</a:t>
            </a:r>
          </a:p>
          <a:p>
            <a:r>
              <a:rPr lang="en-US" sz="2400"/>
              <a:t>Assign staff to share content</a:t>
            </a:r>
          </a:p>
          <a:p>
            <a:r>
              <a:rPr lang="en-US" sz="2400"/>
              <a:t>Complete a walk-through for each of the 4 systems</a:t>
            </a:r>
          </a:p>
          <a:p>
            <a:r>
              <a:rPr lang="en-US" sz="2400"/>
              <a:t>Review your notes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4DDAE-45B0-A81C-714D-18A573BA7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856" y="1251406"/>
            <a:ext cx="5388429" cy="408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During Interviews:</a:t>
            </a:r>
          </a:p>
          <a:p>
            <a:pPr>
              <a:spcBef>
                <a:spcPts val="800"/>
              </a:spcBef>
            </a:pPr>
            <a:r>
              <a:rPr lang="en-US" sz="2400"/>
              <a:t>Take your time</a:t>
            </a:r>
          </a:p>
          <a:p>
            <a:pPr>
              <a:spcBef>
                <a:spcPts val="800"/>
              </a:spcBef>
            </a:pPr>
            <a:r>
              <a:rPr lang="en-US" sz="2400"/>
              <a:t>Ask for clarification</a:t>
            </a:r>
          </a:p>
          <a:p>
            <a:pPr>
              <a:spcBef>
                <a:spcPts val="800"/>
              </a:spcBef>
            </a:pPr>
            <a:r>
              <a:rPr lang="en-US" sz="2400"/>
              <a:t>Answer carefully and concisely</a:t>
            </a:r>
          </a:p>
          <a:p>
            <a:pPr>
              <a:spcBef>
                <a:spcPts val="800"/>
              </a:spcBef>
            </a:pPr>
            <a:r>
              <a:rPr lang="en-US" sz="2400"/>
              <a:t>Stick to the facts</a:t>
            </a:r>
          </a:p>
          <a:p>
            <a:pPr>
              <a:spcBef>
                <a:spcPts val="800"/>
              </a:spcBef>
            </a:pPr>
            <a:r>
              <a:rPr lang="en-US" sz="2400"/>
              <a:t>Be confident and consistent</a:t>
            </a:r>
          </a:p>
          <a:p>
            <a:pPr>
              <a:spcBef>
                <a:spcPts val="800"/>
              </a:spcBef>
            </a:pPr>
            <a:r>
              <a:rPr lang="en-US" sz="2400"/>
              <a:t>Acknowledge when you don’t know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4FEEA-D80C-7065-0C4B-2BCB647D70B3}"/>
              </a:ext>
            </a:extLst>
          </p:cNvPr>
          <p:cNvSpPr txBox="1"/>
          <p:nvPr/>
        </p:nvSpPr>
        <p:spPr>
          <a:xfrm>
            <a:off x="543301" y="5351215"/>
            <a:ext cx="11251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 Consider requesting a TA Center mock interview 4-6 mos. before your OSEP interviews!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5004-1529-BAA7-E06E-585D80B8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BA5EEE-08BB-3F73-70F4-2A0BC04D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829" y="5243569"/>
            <a:ext cx="11094512" cy="64618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9A0A11-7E4A-521B-3A69-3BE65D73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States Say About Mock Interviews</a:t>
            </a:r>
          </a:p>
        </p:txBody>
      </p:sp>
      <p:sp>
        <p:nvSpPr>
          <p:cNvPr id="7" name="TextBox 6" descr="Quote: Gave context on what OSEP interviews would be like&#10;">
            <a:extLst>
              <a:ext uri="{FF2B5EF4-FFF2-40B4-BE49-F238E27FC236}">
                <a16:creationId xmlns:a16="http://schemas.microsoft.com/office/drawing/2014/main" id="{7194CD98-AEB3-DC48-5645-718BC38E9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-900000">
            <a:off x="305993" y="1555468"/>
            <a:ext cx="4438020" cy="70788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Gave context on what OSEP interviews would be like</a:t>
            </a:r>
          </a:p>
        </p:txBody>
      </p:sp>
      <p:sp>
        <p:nvSpPr>
          <p:cNvPr id="8" name="TextBox 7" descr="Quote: Provided practical experience in answering questions in a more formal setting&#10;">
            <a:extLst>
              <a:ext uri="{FF2B5EF4-FFF2-40B4-BE49-F238E27FC236}">
                <a16:creationId xmlns:a16="http://schemas.microsoft.com/office/drawing/2014/main" id="{45F0169E-C858-9F54-A5AF-BD5210BC4E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517724">
            <a:off x="6618686" y="1482343"/>
            <a:ext cx="5190931" cy="70788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Provided practical experience in answering questions in a more formal setting</a:t>
            </a:r>
          </a:p>
        </p:txBody>
      </p:sp>
      <p:sp>
        <p:nvSpPr>
          <p:cNvPr id="9" name="TextBox 8" descr="Quote: Helped us learn where we needed  more practice and what areas were our strengths&#10;">
            <a:extLst>
              <a:ext uri="{FF2B5EF4-FFF2-40B4-BE49-F238E27FC236}">
                <a16:creationId xmlns:a16="http://schemas.microsoft.com/office/drawing/2014/main" id="{AC2A0ABD-7D30-69DC-8C3D-F657F8246D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1157683" flipV="1">
            <a:off x="4012806" y="2296440"/>
            <a:ext cx="5307742" cy="70788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Helped us learn where we needed  more practice and what areas were our strengths</a:t>
            </a:r>
          </a:p>
        </p:txBody>
      </p:sp>
      <p:sp>
        <p:nvSpPr>
          <p:cNvPr id="11" name="TextBox 10" descr="Quote: Discussion and feedback provided was very helpful&#10;">
            <a:extLst>
              <a:ext uri="{FF2B5EF4-FFF2-40B4-BE49-F238E27FC236}">
                <a16:creationId xmlns:a16="http://schemas.microsoft.com/office/drawing/2014/main" id="{5F1444D3-F887-8AB0-CA45-3BBB95527F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21005844">
            <a:off x="623981" y="4917387"/>
            <a:ext cx="3318173" cy="707886"/>
          </a:xfrm>
          <a:prstGeom prst="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Discussion and feedback provided was very helpful</a:t>
            </a:r>
          </a:p>
        </p:txBody>
      </p:sp>
      <p:sp>
        <p:nvSpPr>
          <p:cNvPr id="10" name="TextBox 9" descr="Quote: Highly encourage the mock interview process for others who are preparing to go to DMS&#10;">
            <a:extLst>
              <a:ext uri="{FF2B5EF4-FFF2-40B4-BE49-F238E27FC236}">
                <a16:creationId xmlns:a16="http://schemas.microsoft.com/office/drawing/2014/main" id="{B687ECCF-4F0E-9B47-53F3-67576BAE85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328747">
            <a:off x="1506558" y="3880545"/>
            <a:ext cx="5428898" cy="707886"/>
          </a:xfrm>
          <a:prstGeom prst="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Highly encourage the mock interview process for others who are preparing to go to DMS</a:t>
            </a:r>
          </a:p>
        </p:txBody>
      </p:sp>
      <p:sp>
        <p:nvSpPr>
          <p:cNvPr id="12" name="TextBox 11" descr="Quote: Tips were particularly helpful&#10;">
            <a:extLst>
              <a:ext uri="{FF2B5EF4-FFF2-40B4-BE49-F238E27FC236}">
                <a16:creationId xmlns:a16="http://schemas.microsoft.com/office/drawing/2014/main" id="{0B093612-A77E-4714-E918-AFED1150A4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21103925">
            <a:off x="5387789" y="3687712"/>
            <a:ext cx="3739581" cy="400110"/>
          </a:xfrm>
          <a:prstGeom prst="rect">
            <a:avLst/>
          </a:prstGeom>
          <a:noFill/>
          <a:ln w="666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Tips were particularly helpful</a:t>
            </a:r>
          </a:p>
        </p:txBody>
      </p:sp>
      <p:sp>
        <p:nvSpPr>
          <p:cNvPr id="5" name="TextBox 4" descr="Quote: Assisted our team to better prepare for the type of questions we would possibly be asked during the DMS process&#10;">
            <a:extLst>
              <a:ext uri="{FF2B5EF4-FFF2-40B4-BE49-F238E27FC236}">
                <a16:creationId xmlns:a16="http://schemas.microsoft.com/office/drawing/2014/main" id="{EBB6C0CA-5604-12A4-0367-F41F205ECF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20477171">
            <a:off x="7228908" y="3970066"/>
            <a:ext cx="4706470" cy="101566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Assisted our team to better prepare for the type of questions we would possibly be asked during the DMS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0DA1A-D689-BBB1-00BF-10186473C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A7023-9239-23AB-2D92-ECC38FFE1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7318" y="1253447"/>
            <a:ext cx="4814607" cy="3899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 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Questions?</a:t>
            </a:r>
            <a:b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</a:br>
            <a:b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</a:b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What are you thinking about? 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536F6-9B0F-2779-DAB9-8269589FD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Content Placeholder 8" descr="A baby&#10;&#10;&#10;&#10;&#10;&#10;&#10;&#10;&#10;&#10;&#10;A picture of a baby&#10;&#10;&#10;&#10;&#10;">
            <a:extLst>
              <a:ext uri="{FF2B5EF4-FFF2-40B4-BE49-F238E27FC236}">
                <a16:creationId xmlns:a16="http://schemas.microsoft.com/office/drawing/2014/main" id="{ABD051D1-167C-AA52-8BD4-64BC2D7B7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6437" y="1253447"/>
            <a:ext cx="5389563" cy="3676759"/>
          </a:xfrm>
        </p:spPr>
      </p:pic>
    </p:spTree>
    <p:extLst>
      <p:ext uri="{BB962C8B-B14F-4D97-AF65-F5344CB8AC3E}">
        <p14:creationId xmlns:p14="http://schemas.microsoft.com/office/powerpoint/2010/main" val="51401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5608B-B8E8-E165-71B8-66B3D9F84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886742-0ECF-EC44-E475-77142886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Knowing I have these resources, preparing for </a:t>
            </a:r>
            <a:br>
              <a:rPr lang="en-US"/>
            </a:br>
            <a:r>
              <a:rPr lang="en-US"/>
              <a:t>DMS makes me feel like…</a:t>
            </a:r>
          </a:p>
        </p:txBody>
      </p:sp>
      <p:pic>
        <p:nvPicPr>
          <p:cNvPr id="12" name="Picture 11" descr="Smiling child lying on grass">
            <a:extLst>
              <a:ext uri="{FF2B5EF4-FFF2-40B4-BE49-F238E27FC236}">
                <a16:creationId xmlns:a16="http://schemas.microsoft.com/office/drawing/2014/main" id="{C7A19EB9-0302-0741-1907-5E861077AC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43" y="1192528"/>
            <a:ext cx="3150892" cy="2100595"/>
          </a:xfrm>
          <a:prstGeom prst="rect">
            <a:avLst/>
          </a:prstGeom>
        </p:spPr>
      </p:pic>
      <p:pic>
        <p:nvPicPr>
          <p:cNvPr id="1026" name="Picture 2" descr="A child eating a smore with a crumbs and melted marshmallow around his mouth. ">
            <a:extLst>
              <a:ext uri="{FF2B5EF4-FFF2-40B4-BE49-F238E27FC236}">
                <a16:creationId xmlns:a16="http://schemas.microsoft.com/office/drawing/2014/main" id="{CF63E6AF-9C3D-F375-4849-15320C06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110" y="1746965"/>
            <a:ext cx="2511015" cy="3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hild hiding behind a bouquet of sunflowers">
            <a:extLst>
              <a:ext uri="{FF2B5EF4-FFF2-40B4-BE49-F238E27FC236}">
                <a16:creationId xmlns:a16="http://schemas.microsoft.com/office/drawing/2014/main" id="{51F8DD4F-68A1-9CCA-17F2-486BBBB425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366" y="1136960"/>
            <a:ext cx="3027219" cy="2018146"/>
          </a:xfrm>
          <a:prstGeom prst="rect">
            <a:avLst/>
          </a:prstGeom>
        </p:spPr>
      </p:pic>
      <p:pic>
        <p:nvPicPr>
          <p:cNvPr id="16" name="Picture 15" descr="A close-up of a crying baby&#10;&#10;">
            <a:extLst>
              <a:ext uri="{FF2B5EF4-FFF2-40B4-BE49-F238E27FC236}">
                <a16:creationId xmlns:a16="http://schemas.microsoft.com/office/drawing/2014/main" id="{645C38FD-8306-56E2-5984-20427BF1C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19660" y="3662151"/>
            <a:ext cx="2511015" cy="1894674"/>
          </a:xfrm>
          <a:prstGeom prst="rect">
            <a:avLst/>
          </a:prstGeom>
        </p:spPr>
      </p:pic>
      <p:pic>
        <p:nvPicPr>
          <p:cNvPr id="20" name="Picture 19" descr="A young child screaming with his hands on his face&#10;&#10;">
            <a:extLst>
              <a:ext uri="{FF2B5EF4-FFF2-40B4-BE49-F238E27FC236}">
                <a16:creationId xmlns:a16="http://schemas.microsoft.com/office/drawing/2014/main" id="{F338F201-093F-7A0E-A129-F92B704B8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61326" y="3079331"/>
            <a:ext cx="1999184" cy="25714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F965EA4-7609-BE4F-7FA8-7E187D63F5EA}"/>
              </a:ext>
            </a:extLst>
          </p:cNvPr>
          <p:cNvSpPr txBox="1"/>
          <p:nvPr/>
        </p:nvSpPr>
        <p:spPr>
          <a:xfrm>
            <a:off x="385080" y="17469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000FA-2218-5120-8FCE-09D7B92825E3}"/>
              </a:ext>
            </a:extLst>
          </p:cNvPr>
          <p:cNvSpPr txBox="1"/>
          <p:nvPr/>
        </p:nvSpPr>
        <p:spPr>
          <a:xfrm>
            <a:off x="874669" y="40228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C5267-60BE-8159-4266-2F34A3DE0518}"/>
              </a:ext>
            </a:extLst>
          </p:cNvPr>
          <p:cNvSpPr txBox="1"/>
          <p:nvPr/>
        </p:nvSpPr>
        <p:spPr>
          <a:xfrm>
            <a:off x="4398404" y="33046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75D7C-EA16-2D23-F135-72F4969D74A6}"/>
              </a:ext>
            </a:extLst>
          </p:cNvPr>
          <p:cNvSpPr txBox="1"/>
          <p:nvPr/>
        </p:nvSpPr>
        <p:spPr>
          <a:xfrm>
            <a:off x="7685772" y="18479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ADBCF-A540-E982-B4AC-760815A30084}"/>
              </a:ext>
            </a:extLst>
          </p:cNvPr>
          <p:cNvSpPr txBox="1"/>
          <p:nvPr/>
        </p:nvSpPr>
        <p:spPr>
          <a:xfrm>
            <a:off x="7873460" y="41282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305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E11BCE-D6DB-9316-3D6F-AD3FBFF2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28" y="153708"/>
            <a:ext cx="11005457" cy="914400"/>
          </a:xfrm>
        </p:spPr>
        <p:txBody>
          <a:bodyPr/>
          <a:lstStyle/>
          <a:p>
            <a:r>
              <a:rPr lang="en-US"/>
              <a:t>States Participating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99C22-4533-C613-36E9-0C05ACCD7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5" name="Picture 64" descr="Map showing all states and territories of the U.S., color coded by cohorts 1 through 5. Cohort 1 includes Nevada, Idaho, Montana, Colorado, Michigan, Kentucky, Arkansas, and New York. Cohort 2 includes Oregon, Utah, North Dakota, Nebraska, Kansas, Iowa, Indiana, Tennessee, Mississippi, Louisiana, Maine, and American Samoa. Cohort 3 includes California, Washington, Missouri, Pennsylvania, Georgia, New Hampshire, Maryland, Rhode Island, and Puerto Rico. Cohort 4 includes Arizona, New Mexico, Wyoming, South Dakota, Minnesota, Illinois, Ohio, North Carolina, New Jersey, Guam, Northern Mariana Islands, and United States Virgin Islands. Cohort 5 includes, Alaska, Texas, Wisconsin, Alabama, Florida, West Virginia, Virginia, Vermont, and Connecticut.">
            <a:extLst>
              <a:ext uri="{FF2B5EF4-FFF2-40B4-BE49-F238E27FC236}">
                <a16:creationId xmlns:a16="http://schemas.microsoft.com/office/drawing/2014/main" id="{7341FF49-D54C-3F87-3F2C-30FA6B77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610908"/>
            <a:ext cx="99822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1F03A2-D866-C0DD-E8E0-40B2338E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 Support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83ED1D-0C68-3BDA-530E-84DACEF9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>
                <a:latin typeface="+mn-lt"/>
              </a:rPr>
              <a:t>Individualized TA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ECTA State Contacts </a:t>
            </a:r>
            <a:r>
              <a:rPr lang="en-US" sz="2400">
                <a:latin typeface="+mn-lt"/>
              </a:rPr>
              <a:t>(Monitoring, Dispute Resolution, or Fiscal Management)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Contact Form</a:t>
            </a:r>
            <a:r>
              <a:rPr lang="en-US" sz="240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(Dispute Resolution)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err="1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DaSy</a:t>
            </a:r>
            <a:r>
              <a:rPr lang="en-US" sz="240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State Liaisons</a:t>
            </a:r>
            <a:r>
              <a:rPr lang="en-US" sz="240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(Monitoring, Data, or Fiscal Management)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>
                <a:solidFill>
                  <a:srgbClr val="0070C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CIFR State TA Liaisons</a:t>
            </a:r>
            <a:r>
              <a:rPr lang="en-US" sz="240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(Fiscal Management)</a:t>
            </a:r>
          </a:p>
          <a:p>
            <a:pPr marL="342900" marR="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Cross-State Quarterly DMS Calls for All States </a:t>
            </a:r>
          </a:p>
          <a:p>
            <a:pPr marL="342900" marR="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Webinar Evaluation</a:t>
            </a:r>
            <a:endParaRPr lang="en-US" sz="280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12D11-55DD-0284-1D05-482F1969F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ectacenter.org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en-US" sz="1100"/>
              <a:t>H326P220002</a:t>
            </a:r>
            <a:r>
              <a:rPr lang="is-IS" sz="1200"/>
              <a:t>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FF8BE51-C3B0-9B4F-9A06-4F809A9A7941}" type="slidenum">
              <a:rPr lang="en-US" smtClean="0"/>
              <a:t>31</a:t>
            </a:fld>
            <a:endParaRPr lang="en-US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73580" y="2270760"/>
            <a:ext cx="82593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232659" y="6350000"/>
            <a:ext cx="9959341" cy="495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24684-EBA6-8319-EF63-5C31939E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7FD9E-DE2A-801E-F55F-A5ADD4D9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Select the item that best describes where your state is in preparing for DMS activities with OSEP:</a:t>
            </a:r>
          </a:p>
          <a:p>
            <a:pPr marL="457200" indent="-457200">
              <a:buAutoNum type="arabicPeriod"/>
            </a:pPr>
            <a:r>
              <a:rPr lang="en-US" sz="2400">
                <a:latin typeface="Arial"/>
                <a:cs typeface="Arial"/>
              </a:rPr>
              <a:t>We have already had our DMS engagement visit from OSEP</a:t>
            </a:r>
          </a:p>
          <a:p>
            <a:pPr marL="457200" indent="-457200">
              <a:buAutoNum type="arabicPeriod"/>
            </a:pPr>
            <a:r>
              <a:rPr lang="en-US" sz="2400">
                <a:latin typeface="Arial"/>
                <a:cs typeface="Arial"/>
              </a:rPr>
              <a:t>We have completed a gap analysis and planning for one or more of the topical areas</a:t>
            </a:r>
          </a:p>
          <a:p>
            <a:pPr marL="457200" indent="-457200">
              <a:buAutoNum type="arabicPeriod"/>
            </a:pPr>
            <a:r>
              <a:rPr lang="en-US" sz="2400">
                <a:latin typeface="Arial"/>
                <a:cs typeface="Arial"/>
              </a:rPr>
              <a:t>We are actively involved in planning activities for the DMS process</a:t>
            </a:r>
            <a:endParaRPr lang="en-US" sz="240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Arial"/>
                <a:cs typeface="Arial"/>
              </a:rPr>
              <a:t>We are ready to begin planning for the DMS process </a:t>
            </a:r>
            <a:endParaRPr lang="en-US" sz="2400"/>
          </a:p>
          <a:p>
            <a:pPr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873F3-6D3A-D488-4D58-AD0D7A80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Preparing for DMS 2.0 Webpage:  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C9D5-A87F-B68F-899E-12A1117B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837" y="1141380"/>
            <a:ext cx="7962335" cy="4097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>
                <a:latin typeface="Arial"/>
                <a:cs typeface="Arial"/>
              </a:rPr>
              <a:t>Helping your state have a “successful” DMS process by:</a:t>
            </a:r>
          </a:p>
          <a:p>
            <a:r>
              <a:rPr lang="en-US" sz="2200">
                <a:latin typeface="Arial"/>
                <a:cs typeface="Arial"/>
              </a:rPr>
              <a:t>By completing all planned DMS preparation activities</a:t>
            </a:r>
          </a:p>
          <a:p>
            <a:r>
              <a:rPr lang="en-US" sz="2200">
                <a:latin typeface="Arial"/>
                <a:cs typeface="Arial"/>
              </a:rPr>
              <a:t>Getting your state team grounded in how your systems are implemented: monitoring, dispute resolution, data and fiscal management </a:t>
            </a:r>
            <a:endParaRPr lang="en-US" sz="2200"/>
          </a:p>
          <a:p>
            <a:r>
              <a:rPr lang="en-US" sz="2200">
                <a:latin typeface="Arial"/>
                <a:cs typeface="Arial"/>
              </a:rPr>
              <a:t>Identifying your systems’ strengths and gaps</a:t>
            </a:r>
          </a:p>
          <a:p>
            <a:r>
              <a:rPr lang="en-US" sz="2200">
                <a:latin typeface="Arial"/>
                <a:cs typeface="Arial"/>
              </a:rPr>
              <a:t>Planning/making systems improvements and implementing changes as feasible</a:t>
            </a:r>
          </a:p>
          <a:p>
            <a:r>
              <a:rPr lang="en-US" sz="2200">
                <a:latin typeface="Arial"/>
                <a:cs typeface="Arial"/>
              </a:rPr>
              <a:t>Being prepared to clearly describe your systems and showcase your strengths to OSEP</a:t>
            </a:r>
          </a:p>
          <a:p>
            <a:endParaRPr lang="en-US" sz="2500"/>
          </a:p>
          <a:p>
            <a:pPr marL="0" indent="0">
              <a:buNone/>
            </a:pPr>
            <a:endParaRPr lang="en-US" sz="2500">
              <a:latin typeface="Arial"/>
              <a:cs typeface="Arial"/>
            </a:endParaRPr>
          </a:p>
        </p:txBody>
      </p:sp>
      <p:pic>
        <p:nvPicPr>
          <p:cNvPr id="6" name="Content Placeholder 6" descr="Child dressed in  a vest and tie, wearing  glasses and reading a book">
            <a:extLst>
              <a:ext uri="{FF2B5EF4-FFF2-40B4-BE49-F238E27FC236}">
                <a16:creationId xmlns:a16="http://schemas.microsoft.com/office/drawing/2014/main" id="{50F28EB9-6327-F16F-AB4B-D0F02CF00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00" y="1531043"/>
            <a:ext cx="2529468" cy="38896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91F22-90E4-21DF-0CB4-2250A5094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B43B2-B340-8640-B876-C0FCB054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98" y="1017605"/>
            <a:ext cx="5802144" cy="45910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>
                <a:effectLst/>
                <a:latin typeface="Arial"/>
                <a:cs typeface="Arial"/>
              </a:rPr>
              <a:t>Step 1: Get Organized</a:t>
            </a:r>
            <a:r>
              <a:rPr lang="en-US" sz="2400">
                <a:latin typeface="Arial"/>
                <a:cs typeface="Arial"/>
              </a:rPr>
              <a:t> </a:t>
            </a:r>
            <a:endParaRPr lang="en-US" sz="2400">
              <a:effectLst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Arial"/>
                <a:cs typeface="Arial"/>
              </a:rPr>
              <a:t>Step 2: Prepare State Structure Overview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Arial"/>
                <a:cs typeface="Arial"/>
              </a:rPr>
              <a:t>Step 3: Develop Systems Overviews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>
                <a:effectLst/>
                <a:latin typeface="Arial"/>
                <a:cs typeface="Arial"/>
              </a:rPr>
              <a:t>Step 4: Review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>
                <a:effectLst/>
                <a:latin typeface="Arial"/>
                <a:cs typeface="Arial"/>
              </a:rPr>
              <a:t>Foundational </a:t>
            </a:r>
            <a:r>
              <a:rPr lang="en-US" sz="2400">
                <a:latin typeface="Arial"/>
                <a:cs typeface="Arial"/>
              </a:rPr>
              <a:t>Information</a:t>
            </a:r>
            <a:endParaRPr lang="en-US" sz="24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>
                <a:latin typeface="Arial"/>
                <a:cs typeface="Arial"/>
              </a:rPr>
              <a:t>Step </a:t>
            </a:r>
            <a:r>
              <a:rPr lang="en-US" sz="2400">
                <a:effectLst/>
                <a:latin typeface="Arial"/>
                <a:cs typeface="Arial"/>
              </a:rPr>
              <a:t>5: Complete Gap Analysis</a:t>
            </a:r>
            <a:r>
              <a:rPr lang="en-US" sz="2400">
                <a:latin typeface="Arial"/>
                <a:cs typeface="Arial"/>
              </a:rPr>
              <a:t> </a:t>
            </a:r>
            <a:endParaRPr lang="en-US" sz="2400">
              <a:effectLst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Arial"/>
                <a:cs typeface="Arial"/>
              </a:rPr>
              <a:t>Step 6: Summarize Gap Analysis and Develop Plans to Address Gaps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>
                <a:effectLst/>
                <a:latin typeface="Arial"/>
                <a:cs typeface="Arial"/>
              </a:rPr>
              <a:t>Step 7: Make Needed Improvements</a:t>
            </a:r>
            <a:r>
              <a:rPr lang="en-US" sz="2400">
                <a:latin typeface="Arial"/>
                <a:cs typeface="Arial"/>
              </a:rPr>
              <a:t> </a:t>
            </a:r>
            <a:endParaRPr lang="en-US" sz="2400"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>
                <a:effectLst/>
                <a:latin typeface="Arial"/>
                <a:cs typeface="Arial"/>
              </a:rPr>
              <a:t>Step 8: Prepare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>
                <a:effectLst/>
                <a:latin typeface="Arial"/>
                <a:cs typeface="Arial"/>
              </a:rPr>
              <a:t>for OSEP Interviews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00CD3-838A-4343-980E-ACEBEC48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Steps to Prepare for DMS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F5F97-56B0-5EF9-DFBF-6A3BFA45B0F6}"/>
              </a:ext>
            </a:extLst>
          </p:cNvPr>
          <p:cNvSpPr txBox="1"/>
          <p:nvPr/>
        </p:nvSpPr>
        <p:spPr>
          <a:xfrm>
            <a:off x="646242" y="55177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https://ectacenter.org/topics/gensup/dms-preparing.asp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9" name="Picture 8" descr="snapshot of ECTA webpage for Preparing for DMS. Available at https://ectacenter.org/topics/gensup/dms-preparing.asp">
            <a:extLst>
              <a:ext uri="{FF2B5EF4-FFF2-40B4-BE49-F238E27FC236}">
                <a16:creationId xmlns:a16="http://schemas.microsoft.com/office/drawing/2014/main" id="{E6324C25-CE4C-D193-98B0-F25059DDE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874" y="1017605"/>
            <a:ext cx="3148050" cy="477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3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0922B-1B20-A368-5CEA-8A6F27E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Webpage Content Structure</a:t>
            </a:r>
          </a:p>
        </p:txBody>
      </p:sp>
      <p:sp>
        <p:nvSpPr>
          <p:cNvPr id="4" name="Content Placeholder 3" descr="Screen shot of the Preparing for DMS 2.0 Webpage showing &quot;Thy Why&quot; and &quot;To Do&quot; content structure for one of the 8 steps for preparing for DMS">
            <a:extLst>
              <a:ext uri="{FF2B5EF4-FFF2-40B4-BE49-F238E27FC236}">
                <a16:creationId xmlns:a16="http://schemas.microsoft.com/office/drawing/2014/main" id="{A4C135C1-D697-FDD0-38A3-8EB993FA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7" y="1331482"/>
            <a:ext cx="11005457" cy="45602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Content Structure for Steps</a:t>
            </a:r>
          </a:p>
          <a:p>
            <a:pPr marL="457200" lvl="1" indent="0">
              <a:buNone/>
            </a:pPr>
            <a:r>
              <a:rPr lang="en-US"/>
              <a:t>The Why 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To Do - some Steps include:</a:t>
            </a:r>
          </a:p>
          <a:p>
            <a:pPr marL="914400" lvl="2" indent="0">
              <a:buNone/>
            </a:pPr>
            <a:r>
              <a:rPr lang="en-US"/>
              <a:t>Monitoring</a:t>
            </a:r>
          </a:p>
          <a:p>
            <a:pPr marL="914400" lvl="2" indent="0">
              <a:buNone/>
            </a:pPr>
            <a:r>
              <a:rPr lang="en-US"/>
              <a:t>Dispute Resolution</a:t>
            </a:r>
          </a:p>
          <a:p>
            <a:pPr marL="914400" lvl="2" indent="0">
              <a:buNone/>
            </a:pPr>
            <a:r>
              <a:rPr lang="en-US"/>
              <a:t>Data</a:t>
            </a:r>
          </a:p>
          <a:p>
            <a:pPr marL="914400" lvl="2" indent="0">
              <a:buNone/>
            </a:pPr>
            <a:r>
              <a:rPr lang="en-US"/>
              <a:t>Fiscal Management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Tips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/>
              <a:t>Resources/Examples</a:t>
            </a:r>
          </a:p>
          <a:p>
            <a:pPr lvl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A3A5A-C330-FBC7-8AB0-DA77D8775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875" y="1824867"/>
            <a:ext cx="4114800" cy="439499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9B54C5-DB00-809A-6B8C-C3EEF3C7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875" y="2570813"/>
            <a:ext cx="4114800" cy="191277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37DB6-D8A0-FDD2-89A7-5AE57A2D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875" y="5381807"/>
            <a:ext cx="4114800" cy="492551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9C84C9-1680-30E0-7360-6B4B4242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875" y="4695017"/>
            <a:ext cx="4114800" cy="492730"/>
          </a:xfrm>
          <a:prstGeom prst="rect">
            <a:avLst/>
          </a:prstGeom>
          <a:noFill/>
          <a:ln w="63500">
            <a:solidFill>
              <a:srgbClr val="F9D6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of the Preparing for DMS 2.0 webpage that shows the structure and layout of content for each of the 8 steps including:  Thy Why, To Do, Tips, and Resources/Examples.">
            <a:extLst>
              <a:ext uri="{FF2B5EF4-FFF2-40B4-BE49-F238E27FC236}">
                <a16:creationId xmlns:a16="http://schemas.microsoft.com/office/drawing/2014/main" id="{754F27AC-3B19-2A65-A134-1A3ED4F1E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327" y="1139821"/>
            <a:ext cx="3819317" cy="467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BC56C-DF1D-F67B-1AE7-37ECBF4A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98E35B-DB8C-E506-E121-E9AD1C1C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the Webpage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9382D-15B2-A948-9FEA-9432FE21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42" y="1141380"/>
            <a:ext cx="11005457" cy="43890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/>
              <a:t>Take 90 seconds to explore the webpage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/>
              <a:t>In the chat, share one thing that you think might be helpful for your state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8D1B3-92F6-0BF1-6CA9-D2C2A8D78FF4}"/>
              </a:ext>
            </a:extLst>
          </p:cNvPr>
          <p:cNvSpPr txBox="1"/>
          <p:nvPr/>
        </p:nvSpPr>
        <p:spPr>
          <a:xfrm>
            <a:off x="2229633" y="5238815"/>
            <a:ext cx="804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https://ectacenter.org/topics/gensup/dms-preparing.asp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7" name="Rectangle 6" descr="Timer bar set to 45 seconds">
            <a:extLst>
              <a:ext uri="{FF2B5EF4-FFF2-40B4-BE49-F238E27FC236}">
                <a16:creationId xmlns:a16="http://schemas.microsoft.com/office/drawing/2014/main" id="{66C0EBDE-26A7-19D8-2A34-3070F79DA141}"/>
              </a:ext>
            </a:extLst>
          </p:cNvPr>
          <p:cNvSpPr/>
          <p:nvPr/>
        </p:nvSpPr>
        <p:spPr>
          <a:xfrm>
            <a:off x="0" y="3847543"/>
            <a:ext cx="12192000" cy="461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Timer bar set to 45 seconds">
            <a:extLst>
              <a:ext uri="{FF2B5EF4-FFF2-40B4-BE49-F238E27FC236}">
                <a16:creationId xmlns:a16="http://schemas.microsoft.com/office/drawing/2014/main" id="{1BB263B6-622F-769B-A812-C973FFA14B8F}"/>
              </a:ext>
            </a:extLst>
          </p:cNvPr>
          <p:cNvSpPr/>
          <p:nvPr/>
        </p:nvSpPr>
        <p:spPr>
          <a:xfrm>
            <a:off x="0" y="4419726"/>
            <a:ext cx="12191999" cy="461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9D6A7-DC86-5C14-2917-090E753AC2BD}"/>
              </a:ext>
            </a:extLst>
          </p:cNvPr>
          <p:cNvSpPr txBox="1"/>
          <p:nvPr/>
        </p:nvSpPr>
        <p:spPr>
          <a:xfrm>
            <a:off x="0" y="4373560"/>
            <a:ext cx="86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Time’s </a:t>
            </a:r>
          </a:p>
          <a:p>
            <a:r>
              <a:rPr lang="en-US" sz="1500">
                <a:solidFill>
                  <a:srgbClr val="FF0000"/>
                </a:solidFill>
              </a:rPr>
              <a:t>Up!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61664-1217-087B-167C-083DB90F0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E102E-AA9C-9075-97A8-308199A0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338A38-6A0F-B7E3-8149-E211FFE8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357609"/>
            <a:ext cx="11005457" cy="914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Step 1: </a:t>
            </a:r>
            <a:r>
              <a:rPr lang="en-US">
                <a:solidFill>
                  <a:srgbClr val="104578"/>
                </a:solidFill>
                <a:latin typeface="Arial"/>
                <a:cs typeface="Arial"/>
              </a:rPr>
              <a:t>Get Organized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25D241-B1B4-33F6-ECE7-1EAE53EE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28872"/>
            <a:ext cx="11005457" cy="333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What: </a:t>
            </a:r>
            <a:r>
              <a:rPr lang="en-US" sz="2600">
                <a:latin typeface="Arial"/>
                <a:cs typeface="Arial"/>
              </a:rPr>
              <a:t>Ways to organize and what to include in overall plan for DMS</a:t>
            </a:r>
          </a:p>
          <a:p>
            <a:pPr marL="0" indent="0">
              <a:buNone/>
            </a:pPr>
            <a:endParaRPr lang="en-US" sz="10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Why:</a:t>
            </a:r>
            <a:r>
              <a:rPr lang="en-US" sz="2600">
                <a:latin typeface="Arial"/>
                <a:cs typeface="Arial"/>
              </a:rPr>
              <a:t> Comprehensive planning helps team members know what needs to be done when and by whom to ensure all DMS preparation activities are completed</a:t>
            </a:r>
          </a:p>
          <a:p>
            <a:pPr marL="0" indent="0">
              <a:buNone/>
            </a:pPr>
            <a:endParaRPr lang="en-US" sz="2600" b="1" kern="0"/>
          </a:p>
          <a:p>
            <a:pPr marL="0" indent="0">
              <a:buNone/>
            </a:pPr>
            <a:endParaRPr lang="en-US" sz="2600" kern="0"/>
          </a:p>
        </p:txBody>
      </p:sp>
      <p:pic>
        <p:nvPicPr>
          <p:cNvPr id="5" name="Picture 4" descr="Children decorating colorful eggs">
            <a:extLst>
              <a:ext uri="{FF2B5EF4-FFF2-40B4-BE49-F238E27FC236}">
                <a16:creationId xmlns:a16="http://schemas.microsoft.com/office/drawing/2014/main" id="{D6ECC7C7-5876-F34D-0465-ABA29475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384" y="3312833"/>
            <a:ext cx="6066300" cy="26031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FCEC4-02B0-7F58-0EB1-92A9EC63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03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ECTA-2018-Final">
      <a:dk1>
        <a:srgbClr val="000000"/>
      </a:dk1>
      <a:lt1>
        <a:srgbClr val="FFFFFF"/>
      </a:lt1>
      <a:dk2>
        <a:srgbClr val="13284B"/>
      </a:dk2>
      <a:lt2>
        <a:srgbClr val="EBF6FF"/>
      </a:lt2>
      <a:accent1>
        <a:srgbClr val="24B953"/>
      </a:accent1>
      <a:accent2>
        <a:srgbClr val="79D32A"/>
      </a:accent2>
      <a:accent3>
        <a:srgbClr val="0178D2"/>
      </a:accent3>
      <a:accent4>
        <a:srgbClr val="145083"/>
      </a:accent4>
      <a:accent5>
        <a:srgbClr val="9A2279"/>
      </a:accent5>
      <a:accent6>
        <a:srgbClr val="F7931D"/>
      </a:accent6>
      <a:hlink>
        <a:srgbClr val="9DD3FF"/>
      </a:hlink>
      <a:folHlink>
        <a:srgbClr val="145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ta2-template" id="{E5C0DB02-524A-EA4E-8D6F-50CA54B66DB3}" vid="{F3436B59-AE16-654A-BAEA-9AD8E5CF8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9FC4C8E81C74EA077FD4A6A616E7F" ma:contentTypeVersion="18" ma:contentTypeDescription="Create a new document." ma:contentTypeScope="" ma:versionID="82f2a921be18bc57b2b0fbc4ceba397c">
  <xsd:schema xmlns:xsd="http://www.w3.org/2001/XMLSchema" xmlns:xs="http://www.w3.org/2001/XMLSchema" xmlns:p="http://schemas.microsoft.com/office/2006/metadata/properties" xmlns:ns2="8d8b1221-cb47-43e5-997b-7d0bdebf637a" xmlns:ns3="09c8a845-e7a6-41fb-9590-158bae58e4d1" xmlns:ns4="c436c572-21bc-4fc1-bb65-153c842e904d" targetNamespace="http://schemas.microsoft.com/office/2006/metadata/properties" ma:root="true" ma:fieldsID="c5a095da38aadbef7d366864587e04f8" ns2:_="" ns3:_="" ns4:_="">
    <xsd:import namespace="8d8b1221-cb47-43e5-997b-7d0bdebf637a"/>
    <xsd:import namespace="09c8a845-e7a6-41fb-9590-158bae58e4d1"/>
    <xsd:import namespace="c436c572-21bc-4fc1-bb65-153c842e90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1221-cb47-43e5-997b-7d0bdebf63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a845-e7a6-41fb-9590-158bae58e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6c572-21bc-4fc1-bb65-153c842e904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80e1644-1452-4b3d-990c-3b27352efd04}" ma:internalName="TaxCatchAll" ma:showField="CatchAllData" ma:web="c436c572-21bc-4fc1-bb65-153c842e90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6c572-21bc-4fc1-bb65-153c842e904d" xsi:nil="true"/>
    <lcf76f155ced4ddcb4097134ff3c332f xmlns="09c8a845-e7a6-41fb-9590-158bae58e4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0D5CB7-DC81-43C3-9928-98E1E69E81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3559E-5222-429D-B80D-341F3F086B71}">
  <ds:schemaRefs>
    <ds:schemaRef ds:uri="09c8a845-e7a6-41fb-9590-158bae58e4d1"/>
    <ds:schemaRef ds:uri="8d8b1221-cb47-43e5-997b-7d0bdebf637a"/>
    <ds:schemaRef ds:uri="c436c572-21bc-4fc1-bb65-153c842e90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B058BD-5B97-4E14-A989-FD69AE3D9DFD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09c8a845-e7a6-41fb-9590-158bae58e4d1"/>
    <ds:schemaRef ds:uri="http://schemas.microsoft.com/office/2006/metadata/properties"/>
    <ds:schemaRef ds:uri="8d8b1221-cb47-43e5-997b-7d0bdebf637a"/>
    <ds:schemaRef ds:uri="http://schemas.microsoft.com/office/infopath/2007/PartnerControls"/>
    <ds:schemaRef ds:uri="c436c572-21bc-4fc1-bb65-153c842e904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ecta2-template-v1</Template>
  <TotalTime>0</TotalTime>
  <Words>1498</Words>
  <Application>Microsoft Office PowerPoint</Application>
  <PresentationFormat>Widescreen</PresentationFormat>
  <Paragraphs>263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Symbol</vt:lpstr>
      <vt:lpstr>Gallery</vt:lpstr>
      <vt:lpstr>Preparing for DMS 2.0</vt:lpstr>
      <vt:lpstr>Preparing for DMS 2.0:  Outcomes</vt:lpstr>
      <vt:lpstr>States Participating</vt:lpstr>
      <vt:lpstr>Poll</vt:lpstr>
      <vt:lpstr> Preparing for DMS 2.0 Webpage:  Purpose</vt:lpstr>
      <vt:lpstr>8 Steps to Prepare for DMS </vt:lpstr>
      <vt:lpstr>Webpage Content Structure</vt:lpstr>
      <vt:lpstr>Exploring the Webpage</vt:lpstr>
      <vt:lpstr>Step 1: Get Organized</vt:lpstr>
      <vt:lpstr>Step 1:  To Do </vt:lpstr>
      <vt:lpstr>Step 2:  Prepare State Structure Overview</vt:lpstr>
      <vt:lpstr>Step 2: To Do</vt:lpstr>
      <vt:lpstr> Example: Idaho State Structure Overview</vt:lpstr>
      <vt:lpstr>Step 3:  Develop Systems Overviews</vt:lpstr>
      <vt:lpstr>Scavenger Hunt: Steps 1, 2, and 3</vt:lpstr>
      <vt:lpstr>Step 4: Review Foundational Information</vt:lpstr>
      <vt:lpstr>Step 4: To Do </vt:lpstr>
      <vt:lpstr>Step 5: Complete Gap Analysis</vt:lpstr>
      <vt:lpstr>Step 5: To Do</vt:lpstr>
      <vt:lpstr>Engagement</vt:lpstr>
      <vt:lpstr>Step 6: Summarize Analysis and Develop Plans </vt:lpstr>
      <vt:lpstr>Step 6: To Do </vt:lpstr>
      <vt:lpstr>Step 7: Make Improvements</vt:lpstr>
      <vt:lpstr>Step 7: To Do</vt:lpstr>
      <vt:lpstr>Step 8: Prepare for OSEP Interviews</vt:lpstr>
      <vt:lpstr>Step 8: To Do </vt:lpstr>
      <vt:lpstr>What States Say About Mock Interviews</vt:lpstr>
      <vt:lpstr>   Questions?  What are you thinking about? </vt:lpstr>
      <vt:lpstr>Knowing I have these resources, preparing for  DMS makes me feel like…</vt:lpstr>
      <vt:lpstr>TA Support</vt:lpstr>
      <vt:lpstr>Find out more at ectacenter.org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Logo and Powerpoint Template</dc:title>
  <dc:subject/>
  <dc:creator>Wagner, Christine D</dc:creator>
  <cp:keywords/>
  <dc:description/>
  <cp:lastModifiedBy>Wagner, Christine D</cp:lastModifiedBy>
  <cp:revision>1</cp:revision>
  <dcterms:created xsi:type="dcterms:W3CDTF">2017-11-28T16:39:02Z</dcterms:created>
  <dcterms:modified xsi:type="dcterms:W3CDTF">2024-02-28T15:13:50Z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0x010100C2C9FC4C8E81C74EA077FD4A6A616E7F</vt:lpwstr>
  </property>
  <property fmtid="{D5CDD505-2E9C-101B-9397-08002B2CF9AE}" pid="3" name="MediaServiceImageTags">
    <vt:lpwstr/>
  </property>
</Properties>
</file>