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8" r:id="rId2"/>
    <p:sldId id="259" r:id="rId3"/>
    <p:sldId id="260" r:id="rId4"/>
    <p:sldId id="261" r:id="rId5"/>
    <p:sldId id="262" r:id="rId6"/>
    <p:sldId id="263" r:id="rId7"/>
    <p:sldId id="264" r:id="rId8"/>
    <p:sldId id="265" r:id="rId9"/>
    <p:sldId id="266" r:id="rId10"/>
    <p:sldId id="267"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37" autoAdjust="0"/>
    <p:restoredTop sz="76082" autoAdjust="0"/>
  </p:normalViewPr>
  <p:slideViewPr>
    <p:cSldViewPr snapToGrid="0">
      <p:cViewPr varScale="1">
        <p:scale>
          <a:sx n="111" d="100"/>
          <a:sy n="111" d="100"/>
        </p:scale>
        <p:origin x="888"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1164F4-692E-43CA-9769-72D4361A5685}" type="datetimeFigureOut">
              <a:rPr lang="en-US" smtClean="0"/>
              <a:t>10/24/17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9124DA-53BC-4E6C-A6FC-AF094DAFE928}" type="slidenum">
              <a:rPr lang="en-US" smtClean="0"/>
              <a:t>‹#›</a:t>
            </a:fld>
            <a:endParaRPr lang="en-US"/>
          </a:p>
        </p:txBody>
      </p:sp>
    </p:spTree>
    <p:extLst>
      <p:ext uri="{BB962C8B-B14F-4D97-AF65-F5344CB8AC3E}">
        <p14:creationId xmlns:p14="http://schemas.microsoft.com/office/powerpoint/2010/main" val="3339635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 online module introduces family capacity building to practitioners and service providers.</a:t>
            </a:r>
            <a:r>
              <a:rPr lang="en-US" baseline="0" dirty="0"/>
              <a:t> The module walks the online learner through the steps of introducing a practice to a parent and ensuring that they understand the important components of the practice.  </a:t>
            </a:r>
            <a:endParaRPr lang="en-US" dirty="0"/>
          </a:p>
        </p:txBody>
      </p:sp>
      <p:sp>
        <p:nvSpPr>
          <p:cNvPr id="4" name="Slide Number Placeholder 3"/>
          <p:cNvSpPr>
            <a:spLocks noGrp="1"/>
          </p:cNvSpPr>
          <p:nvPr>
            <p:ph type="sldNum" sz="quarter" idx="10"/>
          </p:nvPr>
        </p:nvSpPr>
        <p:spPr/>
        <p:txBody>
          <a:bodyPr/>
          <a:lstStyle/>
          <a:p>
            <a:fld id="{21DBD255-1FAF-4BFE-941D-15FD3F7F4F54}" type="slidenum">
              <a:rPr lang="en-US" smtClean="0"/>
              <a:t>1</a:t>
            </a:fld>
            <a:endParaRPr lang="en-US"/>
          </a:p>
        </p:txBody>
      </p:sp>
    </p:spTree>
    <p:extLst>
      <p:ext uri="{BB962C8B-B14F-4D97-AF65-F5344CB8AC3E}">
        <p14:creationId xmlns:p14="http://schemas.microsoft.com/office/powerpoint/2010/main" val="3721722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Lesson 4 of the module</a:t>
            </a:r>
            <a:r>
              <a:rPr lang="en-US" baseline="0" dirty="0"/>
              <a:t> gives the learner more examples and activities to test their knowledge</a:t>
            </a:r>
            <a:endParaRPr lang="en-US" dirty="0"/>
          </a:p>
        </p:txBody>
      </p:sp>
      <p:sp>
        <p:nvSpPr>
          <p:cNvPr id="4" name="Slide Number Placeholder 3"/>
          <p:cNvSpPr>
            <a:spLocks noGrp="1"/>
          </p:cNvSpPr>
          <p:nvPr>
            <p:ph type="sldNum" sz="quarter" idx="10"/>
          </p:nvPr>
        </p:nvSpPr>
        <p:spPr/>
        <p:txBody>
          <a:bodyPr/>
          <a:lstStyle/>
          <a:p>
            <a:fld id="{21DBD255-1FAF-4BFE-941D-15FD3F7F4F54}" type="slidenum">
              <a:rPr lang="en-US" smtClean="0"/>
              <a:t>10</a:t>
            </a:fld>
            <a:endParaRPr lang="en-US"/>
          </a:p>
        </p:txBody>
      </p:sp>
    </p:spTree>
    <p:extLst>
      <p:ext uri="{BB962C8B-B14F-4D97-AF65-F5344CB8AC3E}">
        <p14:creationId xmlns:p14="http://schemas.microsoft.com/office/powerpoint/2010/main" val="2911550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learner has access to a checklist that service providers can use</a:t>
            </a:r>
            <a:r>
              <a:rPr lang="en-US" baseline="0" dirty="0"/>
              <a:t> for self-assessment and planning their visits.</a:t>
            </a:r>
            <a:endParaRPr lang="en-US" dirty="0"/>
          </a:p>
        </p:txBody>
      </p:sp>
      <p:sp>
        <p:nvSpPr>
          <p:cNvPr id="4" name="Slide Number Placeholder 3"/>
          <p:cNvSpPr>
            <a:spLocks noGrp="1"/>
          </p:cNvSpPr>
          <p:nvPr>
            <p:ph type="sldNum" sz="quarter" idx="10"/>
          </p:nvPr>
        </p:nvSpPr>
        <p:spPr/>
        <p:txBody>
          <a:bodyPr/>
          <a:lstStyle/>
          <a:p>
            <a:fld id="{21DBD255-1FAF-4BFE-941D-15FD3F7F4F54}" type="slidenum">
              <a:rPr lang="en-US" smtClean="0"/>
              <a:t>11</a:t>
            </a:fld>
            <a:endParaRPr lang="en-US"/>
          </a:p>
        </p:txBody>
      </p:sp>
    </p:spTree>
    <p:extLst>
      <p:ext uri="{BB962C8B-B14F-4D97-AF65-F5344CB8AC3E}">
        <p14:creationId xmlns:p14="http://schemas.microsoft.com/office/powerpoint/2010/main" val="135532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This</a:t>
            </a:r>
            <a:r>
              <a:rPr lang="en-US" baseline="0" dirty="0" smtClean="0"/>
              <a:t> online module is written for practitioners who are unfamiliar with family-capacity building practices. These practices help to build parents’ confidence in their ability to provide learning opportunities for their child and their feelings of competence as well! </a:t>
            </a:r>
            <a:endParaRPr lang="en-US" dirty="0"/>
          </a:p>
        </p:txBody>
      </p:sp>
      <p:sp>
        <p:nvSpPr>
          <p:cNvPr id="4" name="Footer Placeholder 3"/>
          <p:cNvSpPr>
            <a:spLocks noGrp="1"/>
          </p:cNvSpPr>
          <p:nvPr>
            <p:ph type="ftr" sz="quarter" idx="10"/>
          </p:nvPr>
        </p:nvSpPr>
        <p:spPr/>
        <p:txBody>
          <a:bodyPr/>
          <a:lstStyle/>
          <a:p>
            <a:pPr>
              <a:defRPr/>
            </a:pPr>
            <a:r>
              <a:rPr lang="en-US" smtClean="0"/>
              <a:t>ECTACenter.org</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a:t>
            </a:fld>
            <a:endParaRPr lang="en-US"/>
          </a:p>
        </p:txBody>
      </p:sp>
    </p:spTree>
    <p:extLst>
      <p:ext uri="{BB962C8B-B14F-4D97-AF65-F5344CB8AC3E}">
        <p14:creationId xmlns:p14="http://schemas.microsoft.com/office/powerpoint/2010/main" val="2508123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smtClean="0"/>
          </a:p>
          <a:p>
            <a:r>
              <a:rPr lang="en-US" dirty="0" smtClean="0"/>
              <a:t>When </a:t>
            </a:r>
            <a:r>
              <a:rPr lang="en-US" dirty="0"/>
              <a:t>sharing</a:t>
            </a:r>
            <a:r>
              <a:rPr lang="en-US" baseline="0" dirty="0"/>
              <a:t> the family capacity building model with caregivers we use </a:t>
            </a:r>
            <a:r>
              <a:rPr lang="en-US" dirty="0"/>
              <a:t>six</a:t>
            </a:r>
            <a:r>
              <a:rPr lang="en-US" baseline="0" dirty="0"/>
              <a:t> </a:t>
            </a:r>
            <a:r>
              <a:rPr lang="en-US" baseline="0" dirty="0" smtClean="0"/>
              <a:t>components or elements. </a:t>
            </a:r>
            <a:r>
              <a:rPr lang="en-US" baseline="0" dirty="0"/>
              <a:t>First, Introducing and illustrating the practice. Next engaging in the practice with the parent and supporting their use of the practice, and finally, reviewing their use of the practice and discussing next steps of how they use the practice with their child on their </a:t>
            </a:r>
            <a:r>
              <a:rPr lang="en-US" baseline="0" dirty="0" smtClean="0"/>
              <a:t>own in new and different ways. </a:t>
            </a:r>
          </a:p>
          <a:p>
            <a:endParaRPr lang="en-US" baseline="0" dirty="0" smtClean="0"/>
          </a:p>
          <a:p>
            <a:r>
              <a:rPr lang="en-US" baseline="0" dirty="0" smtClean="0"/>
              <a:t>There </a:t>
            </a:r>
            <a:r>
              <a:rPr lang="en-US" baseline="0" dirty="0"/>
              <a:t>are four lessons in this module </a:t>
            </a:r>
            <a:r>
              <a:rPr lang="en-US" baseline="0" dirty="0" smtClean="0"/>
              <a:t>but here are </a:t>
            </a:r>
            <a:r>
              <a:rPr lang="en-US" baseline="0" dirty="0"/>
              <a:t>a few slides that </a:t>
            </a:r>
            <a:r>
              <a:rPr lang="en-US" baseline="0" dirty="0" smtClean="0"/>
              <a:t>show you the highlights </a:t>
            </a:r>
            <a:r>
              <a:rPr lang="en-US" baseline="0" dirty="0"/>
              <a:t>of the module and examples of the six components</a:t>
            </a:r>
            <a:endParaRPr lang="en-US" dirty="0"/>
          </a:p>
        </p:txBody>
      </p:sp>
      <p:sp>
        <p:nvSpPr>
          <p:cNvPr id="4" name="Slide Number Placeholder 3"/>
          <p:cNvSpPr>
            <a:spLocks noGrp="1"/>
          </p:cNvSpPr>
          <p:nvPr>
            <p:ph type="sldNum" sz="quarter" idx="10"/>
          </p:nvPr>
        </p:nvSpPr>
        <p:spPr/>
        <p:txBody>
          <a:bodyPr/>
          <a:lstStyle/>
          <a:p>
            <a:fld id="{21DBD255-1FAF-4BFE-941D-15FD3F7F4F54}" type="slidenum">
              <a:rPr lang="en-US" smtClean="0"/>
              <a:t>3</a:t>
            </a:fld>
            <a:endParaRPr lang="en-US"/>
          </a:p>
        </p:txBody>
      </p:sp>
    </p:spTree>
    <p:extLst>
      <p:ext uri="{BB962C8B-B14F-4D97-AF65-F5344CB8AC3E}">
        <p14:creationId xmlns:p14="http://schemas.microsoft.com/office/powerpoint/2010/main" val="3729728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smtClean="0"/>
              <a:t>Introducing an activity</a:t>
            </a:r>
            <a:r>
              <a:rPr lang="en-US" b="0" baseline="0" dirty="0" smtClean="0"/>
              <a:t> to a parent, in the first phase of family capacity-building includes explaining the key characteristics and what the intended benefits to the child are.</a:t>
            </a:r>
          </a:p>
          <a:p>
            <a:endParaRPr lang="en-US" b="1" dirty="0" smtClean="0"/>
          </a:p>
          <a:p>
            <a:r>
              <a:rPr lang="en-US" dirty="0" smtClean="0"/>
              <a:t>It’s important when teaching a parent</a:t>
            </a:r>
            <a:r>
              <a:rPr lang="en-US" baseline="0" dirty="0" smtClean="0"/>
              <a:t> a practice that they understand the key characteristics of the practice. These are the behaviors that research tells us lead to the positive intended benefits for children. </a:t>
            </a:r>
            <a:endParaRPr lang="en-US" dirty="0" smtClean="0"/>
          </a:p>
          <a:p>
            <a:endParaRPr lang="en-US" dirty="0" smtClean="0"/>
          </a:p>
          <a:p>
            <a:r>
              <a:rPr lang="en-US" dirty="0" smtClean="0"/>
              <a:t>This lesson uses</a:t>
            </a:r>
            <a:r>
              <a:rPr lang="en-US" baseline="0" dirty="0" smtClean="0"/>
              <a:t> the game of “peek-a-boo” to illustrate the use of Family Capacity-Building practices.</a:t>
            </a:r>
            <a:endParaRPr lang="en-US" dirty="0" smtClean="0"/>
          </a:p>
          <a:p>
            <a:r>
              <a:rPr lang="en-US" dirty="0" smtClean="0"/>
              <a:t>This slide illustrates for the parent “How-to</a:t>
            </a:r>
            <a:r>
              <a:rPr lang="en-US" baseline="0" dirty="0" smtClean="0"/>
              <a:t>-do” the game of “peek-a-boo” and the intended benefits our expected outcomes for their child. </a:t>
            </a:r>
            <a:endParaRPr lang="en-US" dirty="0"/>
          </a:p>
        </p:txBody>
      </p:sp>
      <p:sp>
        <p:nvSpPr>
          <p:cNvPr id="4" name="Slide Number Placeholder 3"/>
          <p:cNvSpPr>
            <a:spLocks noGrp="1"/>
          </p:cNvSpPr>
          <p:nvPr>
            <p:ph type="sldNum" sz="quarter" idx="10"/>
          </p:nvPr>
        </p:nvSpPr>
        <p:spPr/>
        <p:txBody>
          <a:bodyPr/>
          <a:lstStyle/>
          <a:p>
            <a:fld id="{21DBD255-1FAF-4BFE-941D-15FD3F7F4F54}" type="slidenum">
              <a:rPr lang="en-US" smtClean="0"/>
              <a:t>4</a:t>
            </a:fld>
            <a:endParaRPr lang="en-US"/>
          </a:p>
        </p:txBody>
      </p:sp>
    </p:spTree>
    <p:extLst>
      <p:ext uri="{BB962C8B-B14F-4D97-AF65-F5344CB8AC3E}">
        <p14:creationId xmlns:p14="http://schemas.microsoft.com/office/powerpoint/2010/main" val="2661074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smtClean="0"/>
              <a:t>The next phase is Engage and Support. The more engaged a child and parent are in recommended</a:t>
            </a:r>
            <a:r>
              <a:rPr lang="en-US" b="0" baseline="0" dirty="0" smtClean="0"/>
              <a:t> practices, the more a child is learning. It’s important to help parents increase engagement. It’s also important to provide support and encouragement to families when they are using the practice. </a:t>
            </a:r>
            <a:endParaRPr lang="en-US" b="0" dirty="0" smtClean="0"/>
          </a:p>
          <a:p>
            <a:endParaRPr lang="en-US" dirty="0" smtClean="0"/>
          </a:p>
          <a:p>
            <a:r>
              <a:rPr lang="en-US" dirty="0" smtClean="0"/>
              <a:t>In </a:t>
            </a:r>
            <a:r>
              <a:rPr lang="en-US" dirty="0"/>
              <a:t>this video the practitioner</a:t>
            </a:r>
            <a:r>
              <a:rPr lang="en-US" baseline="0" dirty="0"/>
              <a:t> engages in songs with the family. </a:t>
            </a:r>
            <a:r>
              <a:rPr lang="en-US" baseline="0" dirty="0" smtClean="0"/>
              <a:t>This is an example for </a:t>
            </a:r>
            <a:r>
              <a:rPr lang="en-US" baseline="0" dirty="0" smtClean="0"/>
              <a:t>the practitioner of what it might look like to support the parent in supporting their child in an activity.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1DBD255-1FAF-4BFE-941D-15FD3F7F4F54}" type="slidenum">
              <a:rPr lang="en-US" smtClean="0"/>
              <a:t>5</a:t>
            </a:fld>
            <a:endParaRPr lang="en-US"/>
          </a:p>
        </p:txBody>
      </p:sp>
    </p:spTree>
    <p:extLst>
      <p:ext uri="{BB962C8B-B14F-4D97-AF65-F5344CB8AC3E}">
        <p14:creationId xmlns:p14="http://schemas.microsoft.com/office/powerpoint/2010/main" val="421903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modules also include knowledge checks </a:t>
            </a:r>
            <a:r>
              <a:rPr lang="en-US" b="0" dirty="0" smtClean="0"/>
              <a:t>in a variety of interactive</a:t>
            </a:r>
            <a:r>
              <a:rPr lang="en-US" b="0" baseline="0" dirty="0" smtClean="0"/>
              <a:t> formats </a:t>
            </a:r>
            <a:r>
              <a:rPr lang="en-US" b="0" dirty="0" smtClean="0"/>
              <a:t>so </a:t>
            </a:r>
            <a:r>
              <a:rPr lang="en-US" dirty="0"/>
              <a:t>the learner can actively participate and see if they understand the concepts. This knowledge check discusses</a:t>
            </a:r>
            <a:r>
              <a:rPr lang="en-US" baseline="0" dirty="0"/>
              <a:t> using the practice during everyday </a:t>
            </a:r>
            <a:r>
              <a:rPr lang="en-US" baseline="0" dirty="0" smtClean="0"/>
              <a:t>activities as the context for using the practice of early learning games.</a:t>
            </a:r>
            <a:endParaRPr lang="en-US" dirty="0"/>
          </a:p>
        </p:txBody>
      </p:sp>
      <p:sp>
        <p:nvSpPr>
          <p:cNvPr id="4" name="Slide Number Placeholder 3"/>
          <p:cNvSpPr>
            <a:spLocks noGrp="1"/>
          </p:cNvSpPr>
          <p:nvPr>
            <p:ph type="sldNum" sz="quarter" idx="10"/>
          </p:nvPr>
        </p:nvSpPr>
        <p:spPr/>
        <p:txBody>
          <a:bodyPr/>
          <a:lstStyle/>
          <a:p>
            <a:fld id="{21DBD255-1FAF-4BFE-941D-15FD3F7F4F54}" type="slidenum">
              <a:rPr lang="en-US" smtClean="0"/>
              <a:t>6</a:t>
            </a:fld>
            <a:endParaRPr lang="en-US"/>
          </a:p>
        </p:txBody>
      </p:sp>
    </p:spTree>
    <p:extLst>
      <p:ext uri="{BB962C8B-B14F-4D97-AF65-F5344CB8AC3E}">
        <p14:creationId xmlns:p14="http://schemas.microsoft.com/office/powerpoint/2010/main" val="1430044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This</a:t>
            </a:r>
            <a:r>
              <a:rPr lang="en-US" baseline="0" dirty="0" smtClean="0"/>
              <a:t> is another </a:t>
            </a:r>
            <a:r>
              <a:rPr lang="en-US" baseline="0" dirty="0" smtClean="0"/>
              <a:t>example for </a:t>
            </a:r>
            <a:r>
              <a:rPr lang="en-US" baseline="0" dirty="0" smtClean="0"/>
              <a:t>the practitioner to see what supporting the parents use of the practice might look like.</a:t>
            </a:r>
          </a:p>
          <a:p>
            <a:endParaRPr lang="en-US" baseline="0" dirty="0" smtClean="0"/>
          </a:p>
        </p:txBody>
      </p:sp>
      <p:sp>
        <p:nvSpPr>
          <p:cNvPr id="4" name="Slide Number Placeholder 3"/>
          <p:cNvSpPr>
            <a:spLocks noGrp="1"/>
          </p:cNvSpPr>
          <p:nvPr>
            <p:ph type="sldNum" sz="quarter" idx="10"/>
          </p:nvPr>
        </p:nvSpPr>
        <p:spPr/>
        <p:txBody>
          <a:bodyPr/>
          <a:lstStyle/>
          <a:p>
            <a:fld id="{21DBD255-1FAF-4BFE-941D-15FD3F7F4F54}" type="slidenum">
              <a:rPr lang="en-US" smtClean="0"/>
              <a:t>7</a:t>
            </a:fld>
            <a:endParaRPr lang="en-US"/>
          </a:p>
        </p:txBody>
      </p:sp>
    </p:spTree>
    <p:extLst>
      <p:ext uri="{BB962C8B-B14F-4D97-AF65-F5344CB8AC3E}">
        <p14:creationId xmlns:p14="http://schemas.microsoft.com/office/powerpoint/2010/main" val="789255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933237" eaLnBrk="1" fontAlgn="auto" hangingPunct="1">
              <a:spcBef>
                <a:spcPts val="0"/>
              </a:spcBef>
              <a:spcAft>
                <a:spcPts val="0"/>
              </a:spcAft>
              <a:defRPr/>
            </a:pPr>
            <a:r>
              <a:rPr lang="en-US" dirty="0"/>
              <a:t>In</a:t>
            </a:r>
            <a:r>
              <a:rPr lang="en-US" baseline="0" dirty="0"/>
              <a:t> this video the parent and practitioner discuss how the parents has used the practice with the child. They discuss how using the practice has led to seeing benefits for the child. </a:t>
            </a:r>
            <a:endParaRPr lang="en-US" dirty="0"/>
          </a:p>
        </p:txBody>
      </p:sp>
      <p:sp>
        <p:nvSpPr>
          <p:cNvPr id="4" name="Slide Number Placeholder 3"/>
          <p:cNvSpPr>
            <a:spLocks noGrp="1"/>
          </p:cNvSpPr>
          <p:nvPr>
            <p:ph type="sldNum" sz="quarter" idx="10"/>
          </p:nvPr>
        </p:nvSpPr>
        <p:spPr/>
        <p:txBody>
          <a:bodyPr/>
          <a:lstStyle/>
          <a:p>
            <a:fld id="{21DBD255-1FAF-4BFE-941D-15FD3F7F4F54}" type="slidenum">
              <a:rPr lang="en-US" smtClean="0"/>
              <a:t>8</a:t>
            </a:fld>
            <a:endParaRPr lang="en-US"/>
          </a:p>
        </p:txBody>
      </p:sp>
    </p:spTree>
    <p:extLst>
      <p:ext uri="{BB962C8B-B14F-4D97-AF65-F5344CB8AC3E}">
        <p14:creationId xmlns:p14="http://schemas.microsoft.com/office/powerpoint/2010/main" val="544864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933237" eaLnBrk="1" fontAlgn="auto" hangingPunct="1">
              <a:spcBef>
                <a:spcPts val="0"/>
              </a:spcBef>
              <a:spcAft>
                <a:spcPts val="0"/>
              </a:spcAft>
              <a:defRPr/>
            </a:pPr>
            <a:r>
              <a:rPr lang="en-US" baseline="0" dirty="0"/>
              <a:t>Next steps involves discussing with the caregiver how they may want to use the practice in the future.  </a:t>
            </a:r>
            <a:r>
              <a:rPr lang="en-US" baseline="0" dirty="0" smtClean="0"/>
              <a:t>Parents are encouraged to think of new activities, such as learning new songs or lap games the child didn’t know before. Next steps also involves discussing with the parent new places they might use the practice, such as car rides, bath time, or during outings like visits to the park.</a:t>
            </a:r>
            <a:endParaRPr lang="en-US" dirty="0"/>
          </a:p>
          <a:p>
            <a:endParaRPr lang="en-US" dirty="0"/>
          </a:p>
        </p:txBody>
      </p:sp>
      <p:sp>
        <p:nvSpPr>
          <p:cNvPr id="4" name="Slide Number Placeholder 3"/>
          <p:cNvSpPr>
            <a:spLocks noGrp="1"/>
          </p:cNvSpPr>
          <p:nvPr>
            <p:ph type="sldNum" sz="quarter" idx="10"/>
          </p:nvPr>
        </p:nvSpPr>
        <p:spPr/>
        <p:txBody>
          <a:bodyPr/>
          <a:lstStyle/>
          <a:p>
            <a:fld id="{21DBD255-1FAF-4BFE-941D-15FD3F7F4F54}" type="slidenum">
              <a:rPr lang="en-US" smtClean="0"/>
              <a:t>9</a:t>
            </a:fld>
            <a:endParaRPr lang="en-US"/>
          </a:p>
        </p:txBody>
      </p:sp>
    </p:spTree>
    <p:extLst>
      <p:ext uri="{BB962C8B-B14F-4D97-AF65-F5344CB8AC3E}">
        <p14:creationId xmlns:p14="http://schemas.microsoft.com/office/powerpoint/2010/main" val="2201448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4F3158D-EAEA-4418-AC92-5C438BB30288}" type="datetimeFigureOut">
              <a:rPr lang="en-US" smtClean="0"/>
              <a:t>10/24/17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80D31-672C-49E5-90F9-227E5516FADA}" type="slidenum">
              <a:rPr lang="en-US" smtClean="0"/>
              <a:t>‹#›</a:t>
            </a:fld>
            <a:endParaRPr lang="en-US"/>
          </a:p>
        </p:txBody>
      </p:sp>
    </p:spTree>
    <p:extLst>
      <p:ext uri="{BB962C8B-B14F-4D97-AF65-F5344CB8AC3E}">
        <p14:creationId xmlns:p14="http://schemas.microsoft.com/office/powerpoint/2010/main" val="2019355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F3158D-EAEA-4418-AC92-5C438BB30288}" type="datetimeFigureOut">
              <a:rPr lang="en-US" smtClean="0"/>
              <a:t>10/24/17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80D31-672C-49E5-90F9-227E5516FADA}" type="slidenum">
              <a:rPr lang="en-US" smtClean="0"/>
              <a:t>‹#›</a:t>
            </a:fld>
            <a:endParaRPr lang="en-US"/>
          </a:p>
        </p:txBody>
      </p:sp>
    </p:spTree>
    <p:extLst>
      <p:ext uri="{BB962C8B-B14F-4D97-AF65-F5344CB8AC3E}">
        <p14:creationId xmlns:p14="http://schemas.microsoft.com/office/powerpoint/2010/main" val="2367796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F3158D-EAEA-4418-AC92-5C438BB30288}" type="datetimeFigureOut">
              <a:rPr lang="en-US" smtClean="0"/>
              <a:t>10/24/17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80D31-672C-49E5-90F9-227E5516FADA}" type="slidenum">
              <a:rPr lang="en-US" smtClean="0"/>
              <a:t>‹#›</a:t>
            </a:fld>
            <a:endParaRPr lang="en-US"/>
          </a:p>
        </p:txBody>
      </p:sp>
    </p:spTree>
    <p:extLst>
      <p:ext uri="{BB962C8B-B14F-4D97-AF65-F5344CB8AC3E}">
        <p14:creationId xmlns:p14="http://schemas.microsoft.com/office/powerpoint/2010/main" val="4055397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F3158D-EAEA-4418-AC92-5C438BB30288}" type="datetimeFigureOut">
              <a:rPr lang="en-US" smtClean="0"/>
              <a:t>10/24/17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80D31-672C-49E5-90F9-227E5516FADA}" type="slidenum">
              <a:rPr lang="en-US" smtClean="0"/>
              <a:t>‹#›</a:t>
            </a:fld>
            <a:endParaRPr lang="en-US"/>
          </a:p>
        </p:txBody>
      </p:sp>
    </p:spTree>
    <p:extLst>
      <p:ext uri="{BB962C8B-B14F-4D97-AF65-F5344CB8AC3E}">
        <p14:creationId xmlns:p14="http://schemas.microsoft.com/office/powerpoint/2010/main" val="175220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F3158D-EAEA-4418-AC92-5C438BB30288}" type="datetimeFigureOut">
              <a:rPr lang="en-US" smtClean="0"/>
              <a:t>10/24/17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80D31-672C-49E5-90F9-227E5516FADA}" type="slidenum">
              <a:rPr lang="en-US" smtClean="0"/>
              <a:t>‹#›</a:t>
            </a:fld>
            <a:endParaRPr lang="en-US"/>
          </a:p>
        </p:txBody>
      </p:sp>
    </p:spTree>
    <p:extLst>
      <p:ext uri="{BB962C8B-B14F-4D97-AF65-F5344CB8AC3E}">
        <p14:creationId xmlns:p14="http://schemas.microsoft.com/office/powerpoint/2010/main" val="1923111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F3158D-EAEA-4418-AC92-5C438BB30288}" type="datetimeFigureOut">
              <a:rPr lang="en-US" smtClean="0"/>
              <a:t>10/24/17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80D31-672C-49E5-90F9-227E5516FADA}" type="slidenum">
              <a:rPr lang="en-US" smtClean="0"/>
              <a:t>‹#›</a:t>
            </a:fld>
            <a:endParaRPr lang="en-US"/>
          </a:p>
        </p:txBody>
      </p:sp>
    </p:spTree>
    <p:extLst>
      <p:ext uri="{BB962C8B-B14F-4D97-AF65-F5344CB8AC3E}">
        <p14:creationId xmlns:p14="http://schemas.microsoft.com/office/powerpoint/2010/main" val="3124113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F3158D-EAEA-4418-AC92-5C438BB30288}" type="datetimeFigureOut">
              <a:rPr lang="en-US" smtClean="0"/>
              <a:t>10/24/17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280D31-672C-49E5-90F9-227E5516FADA}" type="slidenum">
              <a:rPr lang="en-US" smtClean="0"/>
              <a:t>‹#›</a:t>
            </a:fld>
            <a:endParaRPr lang="en-US"/>
          </a:p>
        </p:txBody>
      </p:sp>
    </p:spTree>
    <p:extLst>
      <p:ext uri="{BB962C8B-B14F-4D97-AF65-F5344CB8AC3E}">
        <p14:creationId xmlns:p14="http://schemas.microsoft.com/office/powerpoint/2010/main" val="4171046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4F3158D-EAEA-4418-AC92-5C438BB30288}" type="datetimeFigureOut">
              <a:rPr lang="en-US" smtClean="0"/>
              <a:t>10/24/17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280D31-672C-49E5-90F9-227E5516FADA}" type="slidenum">
              <a:rPr lang="en-US" smtClean="0"/>
              <a:t>‹#›</a:t>
            </a:fld>
            <a:endParaRPr lang="en-US"/>
          </a:p>
        </p:txBody>
      </p:sp>
    </p:spTree>
    <p:extLst>
      <p:ext uri="{BB962C8B-B14F-4D97-AF65-F5344CB8AC3E}">
        <p14:creationId xmlns:p14="http://schemas.microsoft.com/office/powerpoint/2010/main" val="2874657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F3158D-EAEA-4418-AC92-5C438BB30288}" type="datetimeFigureOut">
              <a:rPr lang="en-US" smtClean="0"/>
              <a:t>10/24/17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280D31-672C-49E5-90F9-227E5516FADA}" type="slidenum">
              <a:rPr lang="en-US" smtClean="0"/>
              <a:t>‹#›</a:t>
            </a:fld>
            <a:endParaRPr lang="en-US"/>
          </a:p>
        </p:txBody>
      </p:sp>
    </p:spTree>
    <p:extLst>
      <p:ext uri="{BB962C8B-B14F-4D97-AF65-F5344CB8AC3E}">
        <p14:creationId xmlns:p14="http://schemas.microsoft.com/office/powerpoint/2010/main" val="374555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F3158D-EAEA-4418-AC92-5C438BB30288}" type="datetimeFigureOut">
              <a:rPr lang="en-US" smtClean="0"/>
              <a:t>10/24/17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80D31-672C-49E5-90F9-227E5516FADA}" type="slidenum">
              <a:rPr lang="en-US" smtClean="0"/>
              <a:t>‹#›</a:t>
            </a:fld>
            <a:endParaRPr lang="en-US"/>
          </a:p>
        </p:txBody>
      </p:sp>
    </p:spTree>
    <p:extLst>
      <p:ext uri="{BB962C8B-B14F-4D97-AF65-F5344CB8AC3E}">
        <p14:creationId xmlns:p14="http://schemas.microsoft.com/office/powerpoint/2010/main" val="2837757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F3158D-EAEA-4418-AC92-5C438BB30288}" type="datetimeFigureOut">
              <a:rPr lang="en-US" smtClean="0"/>
              <a:t>10/24/17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80D31-672C-49E5-90F9-227E5516FADA}" type="slidenum">
              <a:rPr lang="en-US" smtClean="0"/>
              <a:t>‹#›</a:t>
            </a:fld>
            <a:endParaRPr lang="en-US"/>
          </a:p>
        </p:txBody>
      </p:sp>
    </p:spTree>
    <p:extLst>
      <p:ext uri="{BB962C8B-B14F-4D97-AF65-F5344CB8AC3E}">
        <p14:creationId xmlns:p14="http://schemas.microsoft.com/office/powerpoint/2010/main" val="9389619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F3158D-EAEA-4418-AC92-5C438BB30288}" type="datetimeFigureOut">
              <a:rPr lang="en-US" smtClean="0"/>
              <a:t>10/24/17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80D31-672C-49E5-90F9-227E5516FADA}" type="slidenum">
              <a:rPr lang="en-US" smtClean="0"/>
              <a:t>‹#›</a:t>
            </a:fld>
            <a:endParaRPr lang="en-US"/>
          </a:p>
        </p:txBody>
      </p:sp>
    </p:spTree>
    <p:extLst>
      <p:ext uri="{BB962C8B-B14F-4D97-AF65-F5344CB8AC3E}">
        <p14:creationId xmlns:p14="http://schemas.microsoft.com/office/powerpoint/2010/main" val="32642350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gif"/><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8.gif"/><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8.gif"/><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Module 1: Introduction &amp; Overview (ECTA Center) - A photograph of a parent and her daughter smiling at one another is featured." title="Module Screenshot: Family Capacity-Building in Ealry Childhood Intervention"/>
          <p:cNvPicPr>
            <a:picLocks noChangeAspect="1"/>
          </p:cNvPicPr>
          <p:nvPr/>
        </p:nvPicPr>
        <p:blipFill>
          <a:blip r:embed="rId3" cstate="print"/>
          <a:stretch>
            <a:fillRect/>
          </a:stretch>
        </p:blipFill>
        <p:spPr>
          <a:xfrm>
            <a:off x="0" y="629544"/>
            <a:ext cx="9144000" cy="5598915"/>
          </a:xfrm>
          <a:prstGeom prst="rect">
            <a:avLst/>
          </a:prstGeom>
        </p:spPr>
      </p:pic>
      <p:pic>
        <p:nvPicPr>
          <p:cNvPr id="6" name="Picture 5" descr="ectacenter-wordmark-screen-small.jpg"/>
          <p:cNvPicPr>
            <a:picLocks noChangeAspect="1"/>
          </p:cNvPicPr>
          <p:nvPr/>
        </p:nvPicPr>
        <p:blipFill>
          <a:blip r:embed="rId4" cstate="print"/>
          <a:stretch>
            <a:fillRect/>
          </a:stretch>
        </p:blipFill>
        <p:spPr>
          <a:xfrm>
            <a:off x="5334000" y="4876803"/>
            <a:ext cx="2311400" cy="537401"/>
          </a:xfrm>
          <a:prstGeom prst="rect">
            <a:avLst/>
          </a:prstGeom>
        </p:spPr>
      </p:pic>
    </p:spTree>
    <p:extLst>
      <p:ext uri="{BB962C8B-B14F-4D97-AF65-F5344CB8AC3E}">
        <p14:creationId xmlns:p14="http://schemas.microsoft.com/office/powerpoint/2010/main" val="3169961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vide additional ideas and more examples of the lements of family capacity-building, Help practitioners develop and implement a plan to use family capacity-buidling strategies when working with families, and Help practitioners evaluate their own use of family capacity-building practices." title="Module Screenshot: Lesson 4 Goals"/>
          <p:cNvPicPr>
            <a:picLocks noChangeAspect="1"/>
          </p:cNvPicPr>
          <p:nvPr/>
        </p:nvPicPr>
        <p:blipFill>
          <a:blip r:embed="rId3" cstate="print"/>
          <a:stretch>
            <a:fillRect/>
          </a:stretch>
        </p:blipFill>
        <p:spPr>
          <a:xfrm>
            <a:off x="0" y="629546"/>
            <a:ext cx="9144000" cy="5598915"/>
          </a:xfrm>
          <a:prstGeom prst="rect">
            <a:avLst/>
          </a:prstGeom>
        </p:spPr>
      </p:pic>
    </p:spTree>
    <p:extLst>
      <p:ext uri="{BB962C8B-B14F-4D97-AF65-F5344CB8AC3E}">
        <p14:creationId xmlns:p14="http://schemas.microsoft.com/office/powerpoint/2010/main" val="3951189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e put all 6 elements covered in lessons 1-3 into a checklist. Planning, Self Assessment. Download checklist here (PDF)" title="Module Screenshot: Pulling it All Together - Using a Checklist"/>
          <p:cNvPicPr>
            <a:picLocks noChangeAspect="1"/>
          </p:cNvPicPr>
          <p:nvPr/>
        </p:nvPicPr>
        <p:blipFill>
          <a:blip r:embed="rId3" cstate="print"/>
          <a:stretch>
            <a:fillRect/>
          </a:stretch>
        </p:blipFill>
        <p:spPr>
          <a:xfrm>
            <a:off x="0" y="629546"/>
            <a:ext cx="9144000" cy="5598915"/>
          </a:xfrm>
          <a:prstGeom prst="rect">
            <a:avLst/>
          </a:prstGeom>
        </p:spPr>
      </p:pic>
      <p:pic>
        <p:nvPicPr>
          <p:cNvPr id="4" name="Picture 3" descr="FCBchecklista.jpg"/>
          <p:cNvPicPr>
            <a:picLocks noChangeAspect="1"/>
          </p:cNvPicPr>
          <p:nvPr/>
        </p:nvPicPr>
        <p:blipFill>
          <a:blip r:embed="rId4" cstate="print"/>
          <a:stretch>
            <a:fillRect/>
          </a:stretch>
        </p:blipFill>
        <p:spPr>
          <a:xfrm>
            <a:off x="4648200" y="2133605"/>
            <a:ext cx="3657600" cy="3496235"/>
          </a:xfrm>
          <a:prstGeom prst="rect">
            <a:avLst/>
          </a:prstGeom>
        </p:spPr>
      </p:pic>
    </p:spTree>
    <p:extLst>
      <p:ext uri="{BB962C8B-B14F-4D97-AF65-F5344CB8AC3E}">
        <p14:creationId xmlns:p14="http://schemas.microsoft.com/office/powerpoint/2010/main" val="1341034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lesson introduces early childhood practitioners to an approach to working with parents or other caregivers of young children to build and strengthen parents' ablities to provide their children with everyday learning opportunities." title="Module Screenshot: Family Capacity-Building practices"/>
          <p:cNvPicPr>
            <a:picLocks noChangeAspect="1"/>
          </p:cNvPicPr>
          <p:nvPr/>
        </p:nvPicPr>
        <p:blipFill>
          <a:blip r:embed="rId3" cstate="print"/>
          <a:stretch>
            <a:fillRect/>
          </a:stretch>
        </p:blipFill>
        <p:spPr>
          <a:xfrm>
            <a:off x="0" y="629546"/>
            <a:ext cx="9144000" cy="5598915"/>
          </a:xfrm>
          <a:prstGeom prst="rect">
            <a:avLst/>
          </a:prstGeom>
        </p:spPr>
      </p:pic>
      <p:sp>
        <p:nvSpPr>
          <p:cNvPr id="3" name="TextBox 2"/>
          <p:cNvSpPr txBox="1"/>
          <p:nvPr/>
        </p:nvSpPr>
        <p:spPr>
          <a:xfrm>
            <a:off x="1219206" y="3124200"/>
            <a:ext cx="6449201" cy="1077218"/>
          </a:xfrm>
          <a:prstGeom prst="rect">
            <a:avLst/>
          </a:prstGeom>
          <a:noFill/>
        </p:spPr>
        <p:txBody>
          <a:bodyPr wrap="none" rtlCol="0">
            <a:spAutoFit/>
          </a:bodyPr>
          <a:lstStyle/>
          <a:p>
            <a:pPr algn="ctr"/>
            <a:r>
              <a:rPr lang="en-US" sz="3200" dirty="0">
                <a:solidFill>
                  <a:srgbClr val="004C80"/>
                </a:solidFill>
                <a:latin typeface="Arial" pitchFamily="34" charset="0"/>
                <a:cs typeface="Arial" pitchFamily="34" charset="0"/>
              </a:rPr>
              <a:t>The approach is called</a:t>
            </a:r>
          </a:p>
          <a:p>
            <a:pPr algn="ctr"/>
            <a:r>
              <a:rPr lang="en-US" sz="3200" dirty="0">
                <a:solidFill>
                  <a:srgbClr val="004C80"/>
                </a:solidFill>
                <a:latin typeface="Arial" pitchFamily="34" charset="0"/>
                <a:cs typeface="Arial" pitchFamily="34" charset="0"/>
              </a:rPr>
              <a:t>Family Capacity-Building practices</a:t>
            </a:r>
          </a:p>
        </p:txBody>
      </p:sp>
    </p:spTree>
    <p:extLst>
      <p:ext uri="{BB962C8B-B14F-4D97-AF65-F5344CB8AC3E}">
        <p14:creationId xmlns:p14="http://schemas.microsoft.com/office/powerpoint/2010/main" val="73472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09601"/>
            <a:ext cx="9144000" cy="226216"/>
          </a:xfrm>
          <a:prstGeom prst="rect">
            <a:avLst/>
          </a:prstGeom>
          <a:solidFill>
            <a:srgbClr val="072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10201" y="2667000"/>
            <a:ext cx="3595856" cy="2015936"/>
          </a:xfrm>
          <a:prstGeom prst="rect">
            <a:avLst/>
          </a:prstGeom>
          <a:noFill/>
        </p:spPr>
        <p:txBody>
          <a:bodyPr wrap="none" rtlCol="0">
            <a:spAutoFit/>
          </a:bodyPr>
          <a:lstStyle/>
          <a:p>
            <a:pPr>
              <a:buFont typeface="Arial" pitchFamily="34" charset="0"/>
              <a:buChar char="•"/>
            </a:pPr>
            <a:r>
              <a:rPr lang="en-US" sz="2500" b="1" dirty="0">
                <a:solidFill>
                  <a:srgbClr val="072543"/>
                </a:solidFill>
                <a:latin typeface="Arial" pitchFamily="34" charset="0"/>
                <a:cs typeface="Arial" pitchFamily="34" charset="0"/>
              </a:rPr>
              <a:t> Introduce &amp; Illustrate</a:t>
            </a:r>
          </a:p>
          <a:p>
            <a:pPr>
              <a:buFont typeface="Arial" pitchFamily="34" charset="0"/>
              <a:buChar char="•"/>
            </a:pPr>
            <a:endParaRPr lang="en-US" sz="2500" b="1" dirty="0">
              <a:solidFill>
                <a:srgbClr val="072543"/>
              </a:solidFill>
              <a:latin typeface="Arial" pitchFamily="34" charset="0"/>
              <a:cs typeface="Arial" pitchFamily="34" charset="0"/>
            </a:endParaRPr>
          </a:p>
          <a:p>
            <a:pPr>
              <a:buFont typeface="Arial" pitchFamily="34" charset="0"/>
              <a:buChar char="•"/>
            </a:pPr>
            <a:r>
              <a:rPr lang="en-US" sz="2500" b="1" dirty="0">
                <a:solidFill>
                  <a:srgbClr val="072543"/>
                </a:solidFill>
                <a:latin typeface="Arial" pitchFamily="34" charset="0"/>
                <a:cs typeface="Arial" pitchFamily="34" charset="0"/>
              </a:rPr>
              <a:t> Engage &amp; Support</a:t>
            </a:r>
          </a:p>
          <a:p>
            <a:pPr>
              <a:buFont typeface="Arial" pitchFamily="34" charset="0"/>
              <a:buChar char="•"/>
            </a:pPr>
            <a:endParaRPr lang="en-US" sz="2500" b="1" dirty="0">
              <a:solidFill>
                <a:srgbClr val="072543"/>
              </a:solidFill>
              <a:latin typeface="Arial" pitchFamily="34" charset="0"/>
              <a:cs typeface="Arial" pitchFamily="34" charset="0"/>
            </a:endParaRPr>
          </a:p>
          <a:p>
            <a:pPr>
              <a:buFont typeface="Arial" pitchFamily="34" charset="0"/>
              <a:buChar char="•"/>
            </a:pPr>
            <a:r>
              <a:rPr lang="en-US" sz="2500" b="1" dirty="0">
                <a:solidFill>
                  <a:srgbClr val="072543"/>
                </a:solidFill>
                <a:latin typeface="Arial" pitchFamily="34" charset="0"/>
                <a:cs typeface="Arial" pitchFamily="34" charset="0"/>
              </a:rPr>
              <a:t> Review &amp; Next Steps</a:t>
            </a:r>
          </a:p>
        </p:txBody>
      </p:sp>
      <p:pic>
        <p:nvPicPr>
          <p:cNvPr id="6" name="Picture 5" descr="A three-segmented cycle is depicted. The three steps are: &quot;Introduce &amp; Illustrate&quot;, &quot;Engage &amp; Support&quot;, and &quot;Review &amp; Next Steps&quot;" title="Figure: Learn a Practice"/>
          <p:cNvPicPr>
            <a:picLocks noChangeAspect="1"/>
          </p:cNvPicPr>
          <p:nvPr/>
        </p:nvPicPr>
        <p:blipFill>
          <a:blip r:embed="rId3" cstate="print"/>
          <a:srcRect l="24167" t="3333" r="24167" b="4792"/>
          <a:stretch>
            <a:fillRect/>
          </a:stretch>
        </p:blipFill>
        <p:spPr>
          <a:xfrm>
            <a:off x="381000" y="1143000"/>
            <a:ext cx="4724400" cy="4800600"/>
          </a:xfrm>
          <a:prstGeom prst="rect">
            <a:avLst/>
          </a:prstGeom>
        </p:spPr>
      </p:pic>
    </p:spTree>
    <p:extLst>
      <p:ext uri="{BB962C8B-B14F-4D97-AF65-F5344CB8AC3E}">
        <p14:creationId xmlns:p14="http://schemas.microsoft.com/office/powerpoint/2010/main" val="321829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p:cTn id="21"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troducing: a frequently played parent-child early learning game is peek-a-boo. Key characteristic and intended child benefits are listed." title="Module Screenshot:"/>
          <p:cNvPicPr>
            <a:picLocks noChangeAspect="1"/>
          </p:cNvPicPr>
          <p:nvPr/>
        </p:nvPicPr>
        <p:blipFill>
          <a:blip r:embed="rId3" cstate="print"/>
          <a:stretch>
            <a:fillRect/>
          </a:stretch>
        </p:blipFill>
        <p:spPr>
          <a:xfrm>
            <a:off x="0" y="629546"/>
            <a:ext cx="9144000" cy="5598915"/>
          </a:xfrm>
          <a:prstGeom prst="rect">
            <a:avLst/>
          </a:prstGeom>
        </p:spPr>
      </p:pic>
    </p:spTree>
    <p:extLst>
      <p:ext uri="{BB962C8B-B14F-4D97-AF65-F5344CB8AC3E}">
        <p14:creationId xmlns:p14="http://schemas.microsoft.com/office/powerpoint/2010/main" val="517020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video still of a practitioner, parent and child gathered in a circle on the rug in a home setting. It is captioned &quot;Practitioner is engaged with both parent and child&quot;." title="Module Screenshot: Let's View Engagement"/>
          <p:cNvPicPr>
            <a:picLocks noChangeAspect="1"/>
          </p:cNvPicPr>
          <p:nvPr/>
        </p:nvPicPr>
        <p:blipFill>
          <a:blip r:embed="rId3" cstate="print"/>
          <a:stretch>
            <a:fillRect/>
          </a:stretch>
        </p:blipFill>
        <p:spPr>
          <a:xfrm>
            <a:off x="0" y="629546"/>
            <a:ext cx="9144000" cy="5598915"/>
          </a:xfrm>
          <a:prstGeom prst="rect">
            <a:avLst/>
          </a:prstGeom>
        </p:spPr>
      </p:pic>
      <p:pic>
        <p:nvPicPr>
          <p:cNvPr id="5" name="Picture 4" descr="Comp 1.jpg"/>
          <p:cNvPicPr>
            <a:picLocks noChangeAspect="1"/>
          </p:cNvPicPr>
          <p:nvPr/>
        </p:nvPicPr>
        <p:blipFill>
          <a:blip r:embed="rId4" cstate="print"/>
          <a:stretch>
            <a:fillRect/>
          </a:stretch>
        </p:blipFill>
        <p:spPr>
          <a:xfrm>
            <a:off x="2209802" y="1752600"/>
            <a:ext cx="4863931" cy="3538728"/>
          </a:xfrm>
          <a:prstGeom prst="rect">
            <a:avLst/>
          </a:prstGeom>
          <a:ln>
            <a:solidFill>
              <a:schemeClr val="accent6">
                <a:lumMod val="75000"/>
              </a:schemeClr>
            </a:solidFill>
          </a:ln>
        </p:spPr>
      </p:pic>
      <p:pic>
        <p:nvPicPr>
          <p:cNvPr id="8" name="Picture 7" descr="video-play.gif"/>
          <p:cNvPicPr>
            <a:picLocks noChangeAspect="1"/>
          </p:cNvPicPr>
          <p:nvPr/>
        </p:nvPicPr>
        <p:blipFill>
          <a:blip r:embed="rId5" cstate="print"/>
          <a:stretch>
            <a:fillRect/>
          </a:stretch>
        </p:blipFill>
        <p:spPr>
          <a:xfrm>
            <a:off x="4191000" y="3048000"/>
            <a:ext cx="762000" cy="762000"/>
          </a:xfrm>
          <a:prstGeom prst="rect">
            <a:avLst/>
          </a:prstGeom>
        </p:spPr>
      </p:pic>
    </p:spTree>
    <p:extLst>
      <p:ext uri="{BB962C8B-B14F-4D97-AF65-F5344CB8AC3E}">
        <p14:creationId xmlns:p14="http://schemas.microsoft.com/office/powerpoint/2010/main" val="398959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tch the following activitties with thephotos: Parent-Child Play, Petting Zoo, Sand Play Bath Time, Grocery Shopping" title="Module Screenshot: Knowledge Check"/>
          <p:cNvPicPr>
            <a:picLocks noChangeAspect="1"/>
          </p:cNvPicPr>
          <p:nvPr/>
        </p:nvPicPr>
        <p:blipFill>
          <a:blip r:embed="rId3" cstate="print"/>
          <a:stretch>
            <a:fillRect/>
          </a:stretch>
        </p:blipFill>
        <p:spPr>
          <a:xfrm>
            <a:off x="0" y="629546"/>
            <a:ext cx="9144000" cy="5598915"/>
          </a:xfrm>
          <a:prstGeom prst="rect">
            <a:avLst/>
          </a:prstGeom>
        </p:spPr>
      </p:pic>
    </p:spTree>
    <p:extLst>
      <p:ext uri="{BB962C8B-B14F-4D97-AF65-F5344CB8AC3E}">
        <p14:creationId xmlns:p14="http://schemas.microsoft.com/office/powerpoint/2010/main" val="406932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video still of a practiioner sitting with a parent on an outdoor patio. It is captioned &quot;Jointly review the parent's use of the practice and child benefits. Make comments and suggestions that are nonjudgemenal.&quot;" title="Module Screenshot: Let's View Support"/>
          <p:cNvPicPr>
            <a:picLocks noChangeAspect="1"/>
          </p:cNvPicPr>
          <p:nvPr/>
        </p:nvPicPr>
        <p:blipFill>
          <a:blip r:embed="rId3" cstate="print"/>
          <a:stretch>
            <a:fillRect/>
          </a:stretch>
        </p:blipFill>
        <p:spPr>
          <a:xfrm>
            <a:off x="0" y="629546"/>
            <a:ext cx="9144000" cy="5598915"/>
          </a:xfrm>
          <a:prstGeom prst="rect">
            <a:avLst/>
          </a:prstGeom>
        </p:spPr>
      </p:pic>
      <p:pic>
        <p:nvPicPr>
          <p:cNvPr id="4" name="Picture 3" descr="Comp 2.jpg"/>
          <p:cNvPicPr>
            <a:picLocks noChangeAspect="1"/>
          </p:cNvPicPr>
          <p:nvPr/>
        </p:nvPicPr>
        <p:blipFill>
          <a:blip r:embed="rId4" cstate="print"/>
          <a:stretch>
            <a:fillRect/>
          </a:stretch>
        </p:blipFill>
        <p:spPr>
          <a:xfrm>
            <a:off x="2133604" y="1600202"/>
            <a:ext cx="4923211" cy="3539468"/>
          </a:xfrm>
          <a:prstGeom prst="rect">
            <a:avLst/>
          </a:prstGeom>
          <a:ln>
            <a:solidFill>
              <a:schemeClr val="accent6">
                <a:lumMod val="75000"/>
              </a:schemeClr>
            </a:solidFill>
          </a:ln>
        </p:spPr>
      </p:pic>
      <p:pic>
        <p:nvPicPr>
          <p:cNvPr id="5" name="Picture 4" descr="video-play.gif"/>
          <p:cNvPicPr>
            <a:picLocks noChangeAspect="1"/>
          </p:cNvPicPr>
          <p:nvPr/>
        </p:nvPicPr>
        <p:blipFill>
          <a:blip r:embed="rId5" cstate="print"/>
          <a:stretch>
            <a:fillRect/>
          </a:stretch>
        </p:blipFill>
        <p:spPr>
          <a:xfrm>
            <a:off x="4191000" y="3048000"/>
            <a:ext cx="762000" cy="762000"/>
          </a:xfrm>
          <a:prstGeom prst="rect">
            <a:avLst/>
          </a:prstGeom>
        </p:spPr>
      </p:pic>
    </p:spTree>
    <p:extLst>
      <p:ext uri="{BB962C8B-B14F-4D97-AF65-F5344CB8AC3E}">
        <p14:creationId xmlns:p14="http://schemas.microsoft.com/office/powerpoint/2010/main" val="1966574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video still of a practitioner seated with a parent on the rug in a home setting. It is captioned &quot;Engage the parent in a description of the child benefits. Interjet positive comments/statements in response to reinforce parent competence.&quot;" title="Module Screenshot: Let's See Review in Action"/>
          <p:cNvPicPr>
            <a:picLocks noChangeAspect="1"/>
          </p:cNvPicPr>
          <p:nvPr/>
        </p:nvPicPr>
        <p:blipFill>
          <a:blip r:embed="rId3" cstate="print"/>
          <a:stretch>
            <a:fillRect/>
          </a:stretch>
        </p:blipFill>
        <p:spPr>
          <a:xfrm>
            <a:off x="0" y="629546"/>
            <a:ext cx="9144000" cy="5598915"/>
          </a:xfrm>
          <a:prstGeom prst="rect">
            <a:avLst/>
          </a:prstGeom>
        </p:spPr>
      </p:pic>
      <p:pic>
        <p:nvPicPr>
          <p:cNvPr id="4" name="Picture 3" descr="Comp 3.jpg"/>
          <p:cNvPicPr>
            <a:picLocks noChangeAspect="1"/>
          </p:cNvPicPr>
          <p:nvPr/>
        </p:nvPicPr>
        <p:blipFill>
          <a:blip r:embed="rId4" cstate="print"/>
          <a:stretch>
            <a:fillRect/>
          </a:stretch>
        </p:blipFill>
        <p:spPr>
          <a:xfrm>
            <a:off x="2057405" y="1509523"/>
            <a:ext cx="4922181" cy="3538728"/>
          </a:xfrm>
          <a:prstGeom prst="rect">
            <a:avLst/>
          </a:prstGeom>
          <a:ln>
            <a:solidFill>
              <a:srgbClr val="FFC000"/>
            </a:solidFill>
          </a:ln>
        </p:spPr>
      </p:pic>
      <p:pic>
        <p:nvPicPr>
          <p:cNvPr id="5" name="Picture 4" descr="video-play.gif"/>
          <p:cNvPicPr>
            <a:picLocks noChangeAspect="1"/>
          </p:cNvPicPr>
          <p:nvPr/>
        </p:nvPicPr>
        <p:blipFill>
          <a:blip r:embed="rId5" cstate="print"/>
          <a:stretch>
            <a:fillRect/>
          </a:stretch>
        </p:blipFill>
        <p:spPr>
          <a:xfrm>
            <a:off x="4191000" y="3048000"/>
            <a:ext cx="762000" cy="762000"/>
          </a:xfrm>
          <a:prstGeom prst="rect">
            <a:avLst/>
          </a:prstGeom>
        </p:spPr>
      </p:pic>
    </p:spTree>
    <p:extLst>
      <p:ext uri="{BB962C8B-B14F-4D97-AF65-F5344CB8AC3E}">
        <p14:creationId xmlns:p14="http://schemas.microsoft.com/office/powerpoint/2010/main" val="185733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xt Steps: Involves a parent identifying different ways they can use a practice (with the key characteristics) with their child and the different everyday activities where the practice can be used. 1. Different activities (games), 2. Different contents (different times/places, e.g. playground, bathtime)" title="Module Screenshot: Family Capacity-Building"/>
          <p:cNvPicPr>
            <a:picLocks noChangeAspect="1"/>
          </p:cNvPicPr>
          <p:nvPr/>
        </p:nvPicPr>
        <p:blipFill>
          <a:blip r:embed="rId3" cstate="print"/>
          <a:stretch>
            <a:fillRect/>
          </a:stretch>
        </p:blipFill>
        <p:spPr>
          <a:xfrm>
            <a:off x="0" y="629546"/>
            <a:ext cx="9144000" cy="5598915"/>
          </a:xfrm>
          <a:prstGeom prst="rect">
            <a:avLst/>
          </a:prstGeom>
        </p:spPr>
      </p:pic>
    </p:spTree>
    <p:extLst>
      <p:ext uri="{BB962C8B-B14F-4D97-AF65-F5344CB8AC3E}">
        <p14:creationId xmlns:p14="http://schemas.microsoft.com/office/powerpoint/2010/main" val="40245170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1516</TotalTime>
  <Words>622</Words>
  <Application>Microsoft Macintosh PowerPoint</Application>
  <PresentationFormat>On-screen Show (4:3)</PresentationFormat>
  <Paragraphs>40</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North Carolina at Chapel Hill</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Danaher, Joan C</dc:creator>
  <cp:lastModifiedBy>Lazara, Alexander Morris</cp:lastModifiedBy>
  <cp:revision>11</cp:revision>
  <dcterms:created xsi:type="dcterms:W3CDTF">2017-05-17T15:25:02Z</dcterms:created>
  <dcterms:modified xsi:type="dcterms:W3CDTF">2017-10-24T19:06:08Z</dcterms:modified>
</cp:coreProperties>
</file>