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4"/>
    <p:sldMasterId id="2147485017" r:id="rId5"/>
    <p:sldMasterId id="2147485023" r:id="rId6"/>
  </p:sldMasterIdLst>
  <p:notesMasterIdLst>
    <p:notesMasterId r:id="rId33"/>
  </p:notesMasterIdLst>
  <p:handoutMasterIdLst>
    <p:handoutMasterId r:id="rId34"/>
  </p:handoutMasterIdLst>
  <p:sldIdLst>
    <p:sldId id="256" r:id="rId7"/>
    <p:sldId id="414" r:id="rId8"/>
    <p:sldId id="421" r:id="rId9"/>
    <p:sldId id="433" r:id="rId10"/>
    <p:sldId id="440" r:id="rId11"/>
    <p:sldId id="297" r:id="rId12"/>
    <p:sldId id="461" r:id="rId13"/>
    <p:sldId id="458" r:id="rId14"/>
    <p:sldId id="459" r:id="rId15"/>
    <p:sldId id="460" r:id="rId16"/>
    <p:sldId id="423" r:id="rId17"/>
    <p:sldId id="463" r:id="rId18"/>
    <p:sldId id="464" r:id="rId19"/>
    <p:sldId id="462" r:id="rId20"/>
    <p:sldId id="447" r:id="rId21"/>
    <p:sldId id="449" r:id="rId22"/>
    <p:sldId id="442" r:id="rId23"/>
    <p:sldId id="445" r:id="rId24"/>
    <p:sldId id="454" r:id="rId25"/>
    <p:sldId id="455" r:id="rId26"/>
    <p:sldId id="446" r:id="rId27"/>
    <p:sldId id="450" r:id="rId28"/>
    <p:sldId id="296" r:id="rId29"/>
    <p:sldId id="388" r:id="rId30"/>
    <p:sldId id="426" r:id="rId31"/>
    <p:sldId id="410" r:id="rId32"/>
  </p:sldIdLst>
  <p:sldSz cx="9144000" cy="6858000" type="screen4x3"/>
  <p:notesSz cx="6858000" cy="1847850"/>
  <p:custDataLst>
    <p:tags r:id="rId3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Tapia" initials="TT" lastIdx="2" clrIdx="0"/>
  <p:cmAuthor id="1" name="Stephanie" initials="S" lastIdx="9" clrIdx="1"/>
  <p:cmAuthor id="2" name="Allison Jones" initials="AJ"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103" autoAdjust="0"/>
  </p:normalViewPr>
  <p:slideViewPr>
    <p:cSldViewPr snapToGrid="0">
      <p:cViewPr varScale="1">
        <p:scale>
          <a:sx n="63" d="100"/>
          <a:sy n="63" d="100"/>
        </p:scale>
        <p:origin x="1172" y="48"/>
      </p:cViewPr>
      <p:guideLst>
        <p:guide orient="horz" pos="2160"/>
        <p:guide pos="2880"/>
      </p:guideLst>
    </p:cSldViewPr>
  </p:slideViewPr>
  <p:notesTextViewPr>
    <p:cViewPr>
      <p:scale>
        <a:sx n="1" d="1"/>
        <a:sy n="1" d="1"/>
      </p:scale>
      <p:origin x="0" y="0"/>
    </p:cViewPr>
  </p:notesTextViewPr>
  <p:sorterViewPr>
    <p:cViewPr varScale="1">
      <p:scale>
        <a:sx n="1" d="1"/>
        <a:sy n="1" d="1"/>
      </p:scale>
      <p:origin x="0" y="-2720"/>
    </p:cViewPr>
  </p:sorterViewPr>
  <p:notesViewPr>
    <p:cSldViewPr snapToGrid="0">
      <p:cViewPr>
        <p:scale>
          <a:sx n="1" d="2"/>
          <a:sy n="1" d="2"/>
        </p:scale>
        <p:origin x="26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8/28/2019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cs typeface="Arial"/>
              </a:defRPr>
            </a:lvl1pPr>
          </a:lstStyle>
          <a:p>
            <a:pPr>
              <a:defRPr/>
            </a:pPr>
            <a:fld id="{3C87139F-DDB3-5943-B055-E279F8F9EF39}" type="datetimeFigureOut">
              <a:rPr lang="en-US" smtClean="0"/>
              <a:pPr>
                <a:defRPr/>
              </a:pPr>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i="1">
                <a:latin typeface="Arial"/>
                <a:ea typeface="+mn-ea"/>
                <a:cs typeface="Arial"/>
              </a:defRPr>
            </a:lvl1pPr>
          </a:lstStyle>
          <a:p>
            <a:pPr>
              <a:defRPr/>
            </a:pPr>
            <a:r>
              <a:rPr lang="en-US"/>
              <a:t>ECTACenter.org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cs typeface="Arial"/>
              </a:defRPr>
            </a:lvl1pPr>
          </a:lstStyle>
          <a:p>
            <a:pPr>
              <a:defRPr/>
            </a:pPr>
            <a:fld id="{A4D4A29D-0E5E-E34D-8579-0D1C1BBCA53C}" type="slidenum">
              <a:rPr lang="en-US" smtClean="0"/>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297496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13</a:t>
            </a:fld>
            <a:endParaRPr lang="en-US"/>
          </a:p>
        </p:txBody>
      </p:sp>
    </p:spTree>
    <p:extLst>
      <p:ext uri="{BB962C8B-B14F-4D97-AF65-F5344CB8AC3E}">
        <p14:creationId xmlns:p14="http://schemas.microsoft.com/office/powerpoint/2010/main" val="38293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14</a:t>
            </a:fld>
            <a:endParaRPr lang="en-US"/>
          </a:p>
        </p:txBody>
      </p:sp>
    </p:spTree>
    <p:extLst>
      <p:ext uri="{BB962C8B-B14F-4D97-AF65-F5344CB8AC3E}">
        <p14:creationId xmlns:p14="http://schemas.microsoft.com/office/powerpoint/2010/main" val="296555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17</a:t>
            </a:fld>
            <a:endParaRPr lang="en-US"/>
          </a:p>
        </p:txBody>
      </p:sp>
    </p:spTree>
    <p:extLst>
      <p:ext uri="{BB962C8B-B14F-4D97-AF65-F5344CB8AC3E}">
        <p14:creationId xmlns:p14="http://schemas.microsoft.com/office/powerpoint/2010/main" val="116985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180171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20</a:t>
            </a:fld>
            <a:endParaRPr lang="en-US"/>
          </a:p>
        </p:txBody>
      </p:sp>
    </p:spTree>
    <p:extLst>
      <p:ext uri="{BB962C8B-B14F-4D97-AF65-F5344CB8AC3E}">
        <p14:creationId xmlns:p14="http://schemas.microsoft.com/office/powerpoint/2010/main" val="100837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22</a:t>
            </a:fld>
            <a:endParaRPr lang="en-US"/>
          </a:p>
        </p:txBody>
      </p:sp>
    </p:spTree>
    <p:extLst>
      <p:ext uri="{BB962C8B-B14F-4D97-AF65-F5344CB8AC3E}">
        <p14:creationId xmlns:p14="http://schemas.microsoft.com/office/powerpoint/2010/main" val="273254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23</a:t>
            </a:fld>
            <a:endParaRPr lang="en-US"/>
          </a:p>
        </p:txBody>
      </p:sp>
    </p:spTree>
    <p:extLst>
      <p:ext uri="{BB962C8B-B14F-4D97-AF65-F5344CB8AC3E}">
        <p14:creationId xmlns:p14="http://schemas.microsoft.com/office/powerpoint/2010/main" val="207312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24</a:t>
            </a:fld>
            <a:endParaRPr lang="en-US"/>
          </a:p>
        </p:txBody>
      </p:sp>
    </p:spTree>
    <p:extLst>
      <p:ext uri="{BB962C8B-B14F-4D97-AF65-F5344CB8AC3E}">
        <p14:creationId xmlns:p14="http://schemas.microsoft.com/office/powerpoint/2010/main" val="381970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25</a:t>
            </a:fld>
            <a:endParaRPr lang="en-US"/>
          </a:p>
        </p:txBody>
      </p:sp>
    </p:spTree>
    <p:extLst>
      <p:ext uri="{BB962C8B-B14F-4D97-AF65-F5344CB8AC3E}">
        <p14:creationId xmlns:p14="http://schemas.microsoft.com/office/powerpoint/2010/main" val="46356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3743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149768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a:defRPr/>
            </a:pPr>
            <a:endParaRPr lang="en-US" baseline="0" dirty="0"/>
          </a:p>
        </p:txBody>
      </p:sp>
      <p:sp>
        <p:nvSpPr>
          <p:cNvPr id="4" name="Slide Number Placeholder 3"/>
          <p:cNvSpPr>
            <a:spLocks noGrp="1"/>
          </p:cNvSpPr>
          <p:nvPr>
            <p:ph type="sldNum" sz="quarter" idx="10"/>
          </p:nvPr>
        </p:nvSpPr>
        <p:spPr/>
        <p:txBody>
          <a:bodyPr/>
          <a:lstStyle/>
          <a:p>
            <a:fld id="{0DD0C253-4DD8-4738-B132-F37B47B9D0E2}" type="slidenum">
              <a:rPr lang="en-US" altLang="en-US" smtClean="0"/>
              <a:pPr/>
              <a:t>4</a:t>
            </a:fld>
            <a:endParaRPr lang="en-US" altLang="en-US" dirty="0"/>
          </a:p>
        </p:txBody>
      </p:sp>
      <p:sp>
        <p:nvSpPr>
          <p:cNvPr id="5" name="Footer Placeholder 4"/>
          <p:cNvSpPr>
            <a:spLocks noGrp="1"/>
          </p:cNvSpPr>
          <p:nvPr>
            <p:ph type="ftr" sz="quarter" idx="11"/>
          </p:nvPr>
        </p:nvSpPr>
        <p:spPr/>
        <p:txBody>
          <a:bodyPr/>
          <a:lstStyle/>
          <a:p>
            <a:pPr>
              <a:defRPr/>
            </a:pPr>
            <a:r>
              <a:rPr lang="en-US" dirty="0"/>
              <a:t>PerformanceChecklists_Dunst_JD_AML_2015-09-18_FPG_v2.pptx</a:t>
            </a:r>
          </a:p>
        </p:txBody>
      </p:sp>
    </p:spTree>
    <p:extLst>
      <p:ext uri="{BB962C8B-B14F-4D97-AF65-F5344CB8AC3E}">
        <p14:creationId xmlns:p14="http://schemas.microsoft.com/office/powerpoint/2010/main" val="356635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170575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a:p>
            <a:r>
              <a:rPr lang="en-US" dirty="0"/>
              <a:t>Today our</a:t>
            </a:r>
            <a:r>
              <a:rPr lang="en-US" baseline="0" dirty="0"/>
              <a:t> goal is to help you connect the dots, to help you take the information that we’ve shared in the first 2 webinars and help you think about how you, Parent Center staff, can use the information, the tools and the resources in your work.  We are going to share some scenarios that we hope will make it clearer how all of this can be used to enhance your typical interactions with families.  So, let’s take a look at the first scenario.</a:t>
            </a:r>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263763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a:p>
        </p:txBody>
      </p:sp>
    </p:spTree>
    <p:extLst>
      <p:ext uri="{BB962C8B-B14F-4D97-AF65-F5344CB8AC3E}">
        <p14:creationId xmlns:p14="http://schemas.microsoft.com/office/powerpoint/2010/main" val="382633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116985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26212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275932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190496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96058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5653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90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88187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140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85852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287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73530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02761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149180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96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29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070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228600" y="6400800"/>
            <a:ext cx="1600200" cy="365125"/>
          </a:xfrm>
          <a:prstGeom prst="rect">
            <a:avLst/>
          </a:prstGeom>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223345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371475" y="2410119"/>
            <a:ext cx="2588895"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360068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7858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4344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3045251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6" r:id="rId2"/>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948975"/>
      </p:ext>
    </p:extLst>
  </p:cSld>
  <p:clrMap bg1="lt1" tx1="dk1" bg2="lt2" tx2="dk2" accent1="accent1" accent2="accent2" accent3="accent3" accent4="accent4" accent5="accent5" accent6="accent6" hlink="hlink" folHlink="folHlink"/>
  <p:sldLayoutIdLst>
    <p:sldLayoutId id="2147485018" r:id="rId1"/>
    <p:sldLayoutId id="2147485020" r:id="rId2"/>
    <p:sldLayoutId id="2147485022" r:id="rId3"/>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481646447"/>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 id="2147485036" r:id="rId13"/>
    <p:sldLayoutId id="2147485037" r:id="rId14"/>
    <p:sldLayoutId id="2147485038" r:id="rId15"/>
    <p:sldLayoutId id="2147485039" r:id="rId16"/>
    <p:sldLayoutId id="2147485040" r:id="rId17"/>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youtu.be/oickxJKapvA"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8" Type="http://schemas.openxmlformats.org/officeDocument/2006/relationships/hyperlink" Target="http://ectacenter.org/decrp/type-pgfamily-sp.asp" TargetMode="External"/><Relationship Id="rId3" Type="http://schemas.openxmlformats.org/officeDocument/2006/relationships/hyperlink" Target="http://ectacenter.org/events/webinars.asp" TargetMode="External"/><Relationship Id="rId7" Type="http://schemas.openxmlformats.org/officeDocument/2006/relationships/hyperlink" Target="http://ectacenter.org/decrp/type-pgfamily.asp"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ectacenter.org/decrp/type-pgpractitioner.asp" TargetMode="External"/><Relationship Id="rId5" Type="http://schemas.openxmlformats.org/officeDocument/2006/relationships/hyperlink" Target="http://ectacenter.org/decrp/type-checklists.asp" TargetMode="External"/><Relationship Id="rId4" Type="http://schemas.openxmlformats.org/officeDocument/2006/relationships/hyperlink" Target="http://ectacenter.org/decr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peggy@dec-sped.org" TargetMode="External"/><Relationship Id="rId7" Type="http://schemas.openxmlformats.org/officeDocument/2006/relationships/hyperlink" Target="http://www.p2pga.org/" TargetMode="External"/><Relationship Id="rId2" Type="http://schemas.openxmlformats.org/officeDocument/2006/relationships/hyperlink" Target="mailto:betsy.Ayankoya@unc.edu" TargetMode="External"/><Relationship Id="rId1" Type="http://schemas.openxmlformats.org/officeDocument/2006/relationships/slideLayout" Target="../slideLayouts/slideLayout12.xml"/><Relationship Id="rId6" Type="http://schemas.openxmlformats.org/officeDocument/2006/relationships/hyperlink" Target="http://ectacenter.org/" TargetMode="External"/><Relationship Id="rId5" Type="http://schemas.openxmlformats.org/officeDocument/2006/relationships/hyperlink" Target="http://www.dec-sped.org/" TargetMode="External"/><Relationship Id="rId4" Type="http://schemas.openxmlformats.org/officeDocument/2006/relationships/hyperlink" Target="mailto:stephanie@p2pg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399"/>
            <a:ext cx="6203576" cy="2832847"/>
          </a:xfrm>
        </p:spPr>
        <p:txBody>
          <a:bodyPr>
            <a:normAutofit/>
          </a:bodyPr>
          <a:lstStyle/>
          <a:p>
            <a:pPr algn="ctr"/>
            <a:r>
              <a:rPr lang="en-US" sz="2800" b="0" dirty="0"/>
              <a:t>Welcome to the Webinar Series: Recommended Practices for Engaging Families</a:t>
            </a:r>
            <a:br>
              <a:rPr lang="en-US" sz="2800" b="0" dirty="0"/>
            </a:br>
            <a:r>
              <a:rPr lang="en-US" sz="2800" b="0" dirty="0"/>
              <a:t/>
            </a:r>
            <a:br>
              <a:rPr lang="en-US" sz="2800" b="0" dirty="0"/>
            </a:br>
            <a:r>
              <a:rPr lang="en-US" sz="2800" b="0" dirty="0"/>
              <a:t/>
            </a:r>
            <a:br>
              <a:rPr lang="en-US" sz="2800" b="0" dirty="0"/>
            </a:br>
            <a:r>
              <a:rPr lang="en-US" sz="2800" dirty="0"/>
              <a:t>Webinar 3: Resources and Supports for Parent Centers</a:t>
            </a:r>
            <a:endParaRPr lang="en-US" sz="2800" i="1" dirty="0">
              <a:solidFill>
                <a:schemeClr val="tx2"/>
              </a:solidFill>
            </a:endParaRPr>
          </a:p>
        </p:txBody>
      </p:sp>
      <p:pic>
        <p:nvPicPr>
          <p:cNvPr id="5" name="Picture 4">
            <a:extLst>
              <a:ext uri="{FF2B5EF4-FFF2-40B4-BE49-F238E27FC236}">
                <a16:creationId xmlns:a16="http://schemas.microsoft.com/office/drawing/2014/main" xmlns="" id="{8338D626-F844-4749-A265-9C6796FE4958}"/>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945" y="4199966"/>
            <a:ext cx="2209801" cy="1053352"/>
          </a:xfrm>
          <a:prstGeom prst="rect">
            <a:avLst/>
          </a:prstGeom>
          <a:noFill/>
          <a:ln>
            <a:noFill/>
          </a:ln>
        </p:spPr>
      </p:pic>
      <p:pic>
        <p:nvPicPr>
          <p:cNvPr id="1026" name="Picture 2" descr="Logo: RPTAC">
            <a:extLst>
              <a:ext uri="{FF2B5EF4-FFF2-40B4-BE49-F238E27FC236}">
                <a16:creationId xmlns:a16="http://schemas.microsoft.com/office/drawing/2014/main" xmlns="" id="{CA9B2686-12D7-4F95-A754-DAE4CF03C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46" y="2111190"/>
            <a:ext cx="1905000"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44C085A-FF0F-4567-BC76-147C8D8BFE3E}"/>
              </a:ext>
            </a:extLst>
          </p:cNvPr>
          <p:cNvSpPr txBox="1"/>
          <p:nvPr/>
        </p:nvSpPr>
        <p:spPr>
          <a:xfrm>
            <a:off x="3092824" y="4693024"/>
            <a:ext cx="5770169" cy="400110"/>
          </a:xfrm>
          <a:prstGeom prst="rect">
            <a:avLst/>
          </a:prstGeom>
          <a:noFill/>
        </p:spPr>
        <p:txBody>
          <a:bodyPr wrap="none" rtlCol="0">
            <a:spAutoFit/>
          </a:bodyPr>
          <a:lstStyle/>
          <a:p>
            <a:r>
              <a:rPr lang="en-US" sz="2000" dirty="0">
                <a:solidFill>
                  <a:schemeClr val="tx2">
                    <a:lumMod val="75000"/>
                    <a:lumOff val="25000"/>
                  </a:schemeClr>
                </a:solidFill>
              </a:rPr>
              <a:t>Wednesday, August 7, 2019, 3:00 - 4:00 PM EDT</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that support this scenario </a:t>
            </a:r>
          </a:p>
        </p:txBody>
      </p:sp>
      <p:sp>
        <p:nvSpPr>
          <p:cNvPr id="4" name="Slide Number Placeholder 3"/>
          <p:cNvSpPr>
            <a:spLocks noGrp="1"/>
          </p:cNvSpPr>
          <p:nvPr>
            <p:ph type="sldNum" sz="quarter" idx="4"/>
          </p:nvPr>
        </p:nvSpPr>
        <p:spPr/>
        <p:txBody>
          <a:bodyPr/>
          <a:lstStyle/>
          <a:p>
            <a:fld id="{8FF8BE51-C3B0-9B4F-9A06-4F809A9A7941}" type="slidenum">
              <a:rPr lang="en-US" smtClean="0"/>
              <a:pPr/>
              <a:t>10</a:t>
            </a:fld>
            <a:endParaRPr lang="en-US"/>
          </a:p>
        </p:txBody>
      </p:sp>
      <p:sp>
        <p:nvSpPr>
          <p:cNvPr id="3" name="Content Placeholder 2"/>
          <p:cNvSpPr>
            <a:spLocks noGrp="1"/>
          </p:cNvSpPr>
          <p:nvPr>
            <p:ph idx="1"/>
          </p:nvPr>
        </p:nvSpPr>
        <p:spPr>
          <a:xfrm>
            <a:off x="6010983" y="1465557"/>
            <a:ext cx="2876486" cy="683876"/>
          </a:xfrm>
        </p:spPr>
        <p:txBody>
          <a:bodyPr/>
          <a:lstStyle/>
          <a:p>
            <a:pPr marL="0" indent="0">
              <a:buNone/>
            </a:pPr>
            <a:r>
              <a:rPr lang="en-US" dirty="0">
                <a:hlinkClick r:id="rId2"/>
              </a:rPr>
              <a:t>https://youtu.be/oickxJKapvA</a:t>
            </a:r>
            <a:r>
              <a:rPr lang="en-US" dirty="0"/>
              <a:t> </a:t>
            </a:r>
          </a:p>
        </p:txBody>
      </p:sp>
      <p:pic>
        <p:nvPicPr>
          <p:cNvPr id="11" name="Picture 10"/>
          <p:cNvPicPr>
            <a:picLocks noChangeAspect="1"/>
          </p:cNvPicPr>
          <p:nvPr/>
        </p:nvPicPr>
        <p:blipFill>
          <a:blip r:embed="rId3"/>
          <a:stretch>
            <a:fillRect/>
          </a:stretch>
        </p:blipFill>
        <p:spPr>
          <a:xfrm>
            <a:off x="530008" y="684180"/>
            <a:ext cx="4490155" cy="5086750"/>
          </a:xfrm>
          <a:prstGeom prst="rect">
            <a:avLst/>
          </a:prstGeom>
        </p:spPr>
      </p:pic>
      <p:sp>
        <p:nvSpPr>
          <p:cNvPr id="12" name="Right Arrow 11"/>
          <p:cNvSpPr/>
          <p:nvPr/>
        </p:nvSpPr>
        <p:spPr>
          <a:xfrm>
            <a:off x="274646" y="2252045"/>
            <a:ext cx="595423" cy="21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32296" y="2997509"/>
            <a:ext cx="595423" cy="21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4845072" y="2074870"/>
            <a:ext cx="595423" cy="21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4823405" y="2677074"/>
            <a:ext cx="595423" cy="21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4722452" y="1633714"/>
            <a:ext cx="595423" cy="21974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9102777">
            <a:off x="7895251" y="1140101"/>
            <a:ext cx="768160" cy="326736"/>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2813" y="2252045"/>
            <a:ext cx="3054303" cy="2501131"/>
          </a:xfrm>
          <a:prstGeom prst="rect">
            <a:avLst/>
          </a:prstGeom>
        </p:spPr>
      </p:pic>
    </p:spTree>
    <p:extLst>
      <p:ext uri="{BB962C8B-B14F-4D97-AF65-F5344CB8AC3E}">
        <p14:creationId xmlns:p14="http://schemas.microsoft.com/office/powerpoint/2010/main" val="241718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See It: </a:t>
            </a:r>
          </a:p>
        </p:txBody>
      </p:sp>
      <p:sp>
        <p:nvSpPr>
          <p:cNvPr id="3" name="Content Placeholder 2"/>
          <p:cNvSpPr>
            <a:spLocks noGrp="1"/>
          </p:cNvSpPr>
          <p:nvPr>
            <p:ph idx="1"/>
          </p:nvPr>
        </p:nvSpPr>
        <p:spPr>
          <a:xfrm>
            <a:off x="490490" y="684180"/>
            <a:ext cx="8254093" cy="4651442"/>
          </a:xfrm>
        </p:spPr>
        <p:txBody>
          <a:bodyPr>
            <a:normAutofit/>
          </a:bodyPr>
          <a:lstStyle/>
          <a:p>
            <a:pPr marL="0" indent="0">
              <a:buNone/>
            </a:pPr>
            <a:r>
              <a:rPr lang="en-US" sz="2800" dirty="0"/>
              <a:t>Scenario #2:  Assessment</a:t>
            </a:r>
          </a:p>
          <a:p>
            <a:pPr marL="0" indent="0">
              <a:buNone/>
            </a:pPr>
            <a:r>
              <a:rPr lang="en-US" sz="2400" dirty="0"/>
              <a:t>Steve works for the Parent Center in his state and is responsible for the Center’s website and social media presence.  He is preparing a calendar of information and material that will be shared using various forms of technology for the next 6 months and notices that he’s lacking good content that focuses on early childhood. How could he use the RPs and the various resources and tools as he continues planning?</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11</a:t>
            </a:fld>
            <a:endParaRPr lang="en-US"/>
          </a:p>
        </p:txBody>
      </p:sp>
    </p:spTree>
    <p:extLst>
      <p:ext uri="{BB962C8B-B14F-4D97-AF65-F5344CB8AC3E}">
        <p14:creationId xmlns:p14="http://schemas.microsoft.com/office/powerpoint/2010/main" val="149951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485401"/>
          </a:xfrm>
        </p:spPr>
        <p:txBody>
          <a:bodyPr/>
          <a:lstStyle/>
          <a:p>
            <a:r>
              <a:rPr lang="en-US" dirty="0"/>
              <a:t>Resources to Support Scenario</a:t>
            </a:r>
          </a:p>
        </p:txBody>
      </p:sp>
      <p:sp>
        <p:nvSpPr>
          <p:cNvPr id="4" name="Slide Number Placeholder 3"/>
          <p:cNvSpPr>
            <a:spLocks noGrp="1"/>
          </p:cNvSpPr>
          <p:nvPr>
            <p:ph type="sldNum" sz="quarter" idx="4"/>
          </p:nvPr>
        </p:nvSpPr>
        <p:spPr/>
        <p:txBody>
          <a:bodyPr/>
          <a:lstStyle/>
          <a:p>
            <a:fld id="{8FF8BE51-C3B0-9B4F-9A06-4F809A9A7941}" type="slidenum">
              <a:rPr lang="en-US" smtClean="0"/>
              <a:pPr/>
              <a:t>12</a:t>
            </a:fld>
            <a:endParaRPr lang="en-US"/>
          </a:p>
        </p:txBody>
      </p:sp>
      <p:sp>
        <p:nvSpPr>
          <p:cNvPr id="3" name="Content Placeholder 2"/>
          <p:cNvSpPr>
            <a:spLocks noGrp="1"/>
          </p:cNvSpPr>
          <p:nvPr>
            <p:ph idx="1"/>
          </p:nvPr>
        </p:nvSpPr>
        <p:spPr>
          <a:xfrm>
            <a:off x="243163" y="1062681"/>
            <a:ext cx="8254093" cy="4794422"/>
          </a:xfrm>
        </p:spPr>
        <p:txBody>
          <a:bodyPr>
            <a:normAutofit fontScale="92500" lnSpcReduction="10000"/>
          </a:bodyPr>
          <a:lstStyle/>
          <a:p>
            <a:r>
              <a:rPr lang="en-US" sz="1700" dirty="0"/>
              <a:t>Schedule an RP topic to highlight each month – for example, April is “Assessment” month – Tips for Families to Prepare for Your Child’s Assessment: </a:t>
            </a:r>
          </a:p>
          <a:p>
            <a:pPr lvl="1"/>
            <a:r>
              <a:rPr lang="en-US" sz="1700" dirty="0"/>
              <a:t>Week 1 -  Identify ways to share information about your child with team members.  Share photos or videos of your child participating in activities.</a:t>
            </a:r>
          </a:p>
          <a:p>
            <a:pPr lvl="1"/>
            <a:r>
              <a:rPr lang="en-US" sz="1700" dirty="0"/>
              <a:t>Week 2 - Describe how your child participates in different activities, including things your child does easily and things your child has difficulty doing. Describe your child’s favorite activities and the toys, materials, people, and actions that hold your child’s interest. </a:t>
            </a:r>
          </a:p>
          <a:p>
            <a:pPr lvl="1"/>
            <a:r>
              <a:rPr lang="en-US" sz="1700" dirty="0"/>
              <a:t>Week 3 - Notice how your child interacts with objects, materials, and his or her surroundings. What does your child do to stay involved in activities? Pay attention to what your child can do without help from others, is good at doing, and is just beginning to do. </a:t>
            </a:r>
          </a:p>
          <a:p>
            <a:pPr lvl="1"/>
            <a:r>
              <a:rPr lang="en-US" sz="1700" dirty="0"/>
              <a:t>Week 4 – Make a list of your child’s strengths. Note how your child interact with you and other people and how your child interacts with toys and other objects. In the same way, make a list of your child’s interests. Write down the things that excite your child, things your child likes to do, and things that your child prefers to do.</a:t>
            </a:r>
          </a:p>
          <a:p>
            <a:endParaRPr lang="en-US" sz="1600" dirty="0"/>
          </a:p>
        </p:txBody>
      </p:sp>
    </p:spTree>
    <p:extLst>
      <p:ext uri="{BB962C8B-B14F-4D97-AF65-F5344CB8AC3E}">
        <p14:creationId xmlns:p14="http://schemas.microsoft.com/office/powerpoint/2010/main" val="196368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485401"/>
          </a:xfrm>
        </p:spPr>
        <p:txBody>
          <a:bodyPr/>
          <a:lstStyle/>
          <a:p>
            <a:r>
              <a:rPr lang="en-US" dirty="0"/>
              <a:t>Resources to Support Scenario</a:t>
            </a:r>
          </a:p>
        </p:txBody>
      </p:sp>
      <p:sp>
        <p:nvSpPr>
          <p:cNvPr id="4" name="Slide Number Placeholder 3"/>
          <p:cNvSpPr>
            <a:spLocks noGrp="1"/>
          </p:cNvSpPr>
          <p:nvPr>
            <p:ph type="sldNum" sz="quarter" idx="4"/>
          </p:nvPr>
        </p:nvSpPr>
        <p:spPr/>
        <p:txBody>
          <a:bodyPr/>
          <a:lstStyle/>
          <a:p>
            <a:fld id="{8FF8BE51-C3B0-9B4F-9A06-4F809A9A7941}" type="slidenum">
              <a:rPr lang="en-US" smtClean="0"/>
              <a:pPr/>
              <a:t>13</a:t>
            </a:fld>
            <a:endParaRPr lang="en-US"/>
          </a:p>
        </p:txBody>
      </p:sp>
      <p:sp>
        <p:nvSpPr>
          <p:cNvPr id="3" name="Content Placeholder 2"/>
          <p:cNvSpPr>
            <a:spLocks noGrp="1"/>
          </p:cNvSpPr>
          <p:nvPr>
            <p:ph idx="1"/>
          </p:nvPr>
        </p:nvSpPr>
        <p:spPr>
          <a:xfrm>
            <a:off x="243163" y="1062681"/>
            <a:ext cx="4502573" cy="4344275"/>
          </a:xfrm>
        </p:spPr>
        <p:txBody>
          <a:bodyPr>
            <a:normAutofit/>
          </a:bodyPr>
          <a:lstStyle/>
          <a:p>
            <a:r>
              <a:rPr lang="en-US" dirty="0"/>
              <a:t>Embed video clips from the Practice Guides for Families in social media posts.</a:t>
            </a:r>
          </a:p>
          <a:p>
            <a:r>
              <a:rPr lang="en-US" dirty="0"/>
              <a:t>Link to the Recommended Practices and the Practice Improvement Tools from your website. </a:t>
            </a:r>
          </a:p>
          <a:p>
            <a:r>
              <a:rPr lang="en-US" dirty="0"/>
              <a:t>Use text messaging to text a Tip of the Day to Parents/Families, based upon the RPs and Practice Guides for Families.</a:t>
            </a:r>
          </a:p>
          <a:p>
            <a:r>
              <a:rPr lang="en-US" dirty="0"/>
              <a:t>Highlight one RP per month in your email newsletter to family in a special section focused just on early childhood. </a:t>
            </a:r>
          </a:p>
          <a:p>
            <a:endParaRPr lang="en-US" sz="14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5736" y="1431748"/>
            <a:ext cx="2480504" cy="2039032"/>
          </a:xfrm>
          <a:prstGeom prst="rect">
            <a:avLst/>
          </a:prstGeom>
        </p:spPr>
      </p:pic>
      <p:pic>
        <p:nvPicPr>
          <p:cNvPr id="5" name="Picture 4"/>
          <p:cNvPicPr>
            <a:picLocks noChangeAspect="1"/>
          </p:cNvPicPr>
          <p:nvPr/>
        </p:nvPicPr>
        <p:blipFill>
          <a:blip r:embed="rId4"/>
          <a:stretch>
            <a:fillRect/>
          </a:stretch>
        </p:blipFill>
        <p:spPr>
          <a:xfrm>
            <a:off x="1571435" y="4190147"/>
            <a:ext cx="6254599" cy="1767494"/>
          </a:xfrm>
          <a:prstGeom prst="rect">
            <a:avLst/>
          </a:prstGeom>
        </p:spPr>
      </p:pic>
      <p:pic>
        <p:nvPicPr>
          <p:cNvPr id="7" name="Picture 6" descr="mobil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7602" y="712381"/>
            <a:ext cx="1700881" cy="3211830"/>
          </a:xfrm>
          <a:prstGeom prst="rect">
            <a:avLst/>
          </a:prstGeom>
        </p:spPr>
      </p:pic>
    </p:spTree>
    <p:extLst>
      <p:ext uri="{BB962C8B-B14F-4D97-AF65-F5344CB8AC3E}">
        <p14:creationId xmlns:p14="http://schemas.microsoft.com/office/powerpoint/2010/main" val="359426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See It: </a:t>
            </a:r>
          </a:p>
        </p:txBody>
      </p:sp>
      <p:sp>
        <p:nvSpPr>
          <p:cNvPr id="3" name="Content Placeholder 2"/>
          <p:cNvSpPr>
            <a:spLocks noGrp="1"/>
          </p:cNvSpPr>
          <p:nvPr>
            <p:ph idx="1"/>
          </p:nvPr>
        </p:nvSpPr>
        <p:spPr>
          <a:xfrm>
            <a:off x="490490" y="684180"/>
            <a:ext cx="8254093" cy="4651442"/>
          </a:xfrm>
        </p:spPr>
        <p:txBody>
          <a:bodyPr>
            <a:normAutofit fontScale="92500" lnSpcReduction="10000"/>
          </a:bodyPr>
          <a:lstStyle/>
          <a:p>
            <a:pPr marL="0" indent="0">
              <a:buNone/>
            </a:pPr>
            <a:r>
              <a:rPr lang="en-US" sz="2800" dirty="0"/>
              <a:t>Scenario #3:  Assessment</a:t>
            </a:r>
          </a:p>
          <a:p>
            <a:pPr marL="0" indent="0">
              <a:buNone/>
            </a:pPr>
            <a:r>
              <a:rPr lang="en-US" sz="2400" dirty="0"/>
              <a:t>Bryce’s mother, Sharon, called the Parent Center in her state asking for assistance preparing for Bryce’s upcoming evaluation for Part C/early intervention eligibility.  She stated “I just received a call from the health department in regard to my son’s hearing loss. The early intervention program staff are coming to our house Monday, but I’m not sure what to expect.  My son is 14 months old.”  She explained that Bryce also has a cleft palate and went on to describe how Bryce is currently making sounds and communicating. She asked how she should prepare for the evaluation and what information she should share.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412076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485401"/>
          </a:xfrm>
        </p:spPr>
        <p:txBody>
          <a:bodyPr/>
          <a:lstStyle/>
          <a:p>
            <a:r>
              <a:rPr lang="en-US" dirty="0"/>
              <a:t>Resources to Support Scenario</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17322" y="684180"/>
            <a:ext cx="4861940" cy="5846466"/>
          </a:xfrm>
        </p:spPr>
      </p:pic>
      <p:sp>
        <p:nvSpPr>
          <p:cNvPr id="4" name="Slide Number Placeholder 3"/>
          <p:cNvSpPr>
            <a:spLocks noGrp="1"/>
          </p:cNvSpPr>
          <p:nvPr>
            <p:ph type="sldNum" sz="quarter" idx="4"/>
          </p:nvPr>
        </p:nvSpPr>
        <p:spPr/>
        <p:txBody>
          <a:bodyPr/>
          <a:lstStyle/>
          <a:p>
            <a:fld id="{8FF8BE51-C3B0-9B4F-9A06-4F809A9A7941}" type="slidenum">
              <a:rPr lang="en-US" smtClean="0"/>
              <a:pPr/>
              <a:t>15</a:t>
            </a:fld>
            <a:endParaRPr lang="en-US"/>
          </a:p>
        </p:txBody>
      </p:sp>
      <p:sp>
        <p:nvSpPr>
          <p:cNvPr id="7" name="Right Arrow 6"/>
          <p:cNvSpPr/>
          <p:nvPr/>
        </p:nvSpPr>
        <p:spPr>
          <a:xfrm rot="10800000">
            <a:off x="6972932" y="4788195"/>
            <a:ext cx="979723" cy="123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979262" y="5000846"/>
            <a:ext cx="979723" cy="11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324853" y="2454442"/>
            <a:ext cx="156410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that support this scenario </a:t>
            </a:r>
          </a:p>
        </p:txBody>
      </p:sp>
      <p:sp>
        <p:nvSpPr>
          <p:cNvPr id="4" name="Slide Number Placeholder 3"/>
          <p:cNvSpPr>
            <a:spLocks noGrp="1"/>
          </p:cNvSpPr>
          <p:nvPr>
            <p:ph type="sldNum" sz="quarter" idx="4"/>
          </p:nvPr>
        </p:nvSpPr>
        <p:spPr/>
        <p:txBody>
          <a:bodyPr/>
          <a:lstStyle/>
          <a:p>
            <a:fld id="{8FF8BE51-C3B0-9B4F-9A06-4F809A9A7941}" type="slidenum">
              <a:rPr lang="en-US" smtClean="0"/>
              <a:pPr/>
              <a:t>16</a:t>
            </a:fld>
            <a:endParaRPr lang="en-US"/>
          </a:p>
        </p:txBody>
      </p:sp>
      <p:pic>
        <p:nvPicPr>
          <p:cNvPr id="6" name="Content Placeholder 5"/>
          <p:cNvPicPr>
            <a:picLocks noGrp="1" noChangeAspect="1"/>
          </p:cNvPicPr>
          <p:nvPr>
            <p:ph idx="1"/>
          </p:nvPr>
        </p:nvPicPr>
        <p:blipFill rotWithShape="1">
          <a:blip r:embed="rId2"/>
          <a:srcRect l="3325" r="4161"/>
          <a:stretch/>
        </p:blipFill>
        <p:spPr>
          <a:xfrm>
            <a:off x="99236" y="684180"/>
            <a:ext cx="4693772" cy="3738964"/>
          </a:xfrm>
          <a:prstGeom prst="rect">
            <a:avLst/>
          </a:prstGeom>
        </p:spPr>
      </p:pic>
      <p:pic>
        <p:nvPicPr>
          <p:cNvPr id="9" name="Picture 8"/>
          <p:cNvPicPr>
            <a:picLocks noChangeAspect="1"/>
          </p:cNvPicPr>
          <p:nvPr/>
        </p:nvPicPr>
        <p:blipFill rotWithShape="1">
          <a:blip r:embed="rId3"/>
          <a:srcRect l="1604" r="4209" b="10580"/>
          <a:stretch/>
        </p:blipFill>
        <p:spPr>
          <a:xfrm>
            <a:off x="4191547" y="3753293"/>
            <a:ext cx="4846127" cy="2725479"/>
          </a:xfrm>
          <a:prstGeom prst="rect">
            <a:avLst/>
          </a:prstGeom>
        </p:spPr>
      </p:pic>
    </p:spTree>
    <p:extLst>
      <p:ext uri="{BB962C8B-B14F-4D97-AF65-F5344CB8AC3E}">
        <p14:creationId xmlns:p14="http://schemas.microsoft.com/office/powerpoint/2010/main" val="324859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See It: </a:t>
            </a:r>
          </a:p>
        </p:txBody>
      </p:sp>
      <p:sp>
        <p:nvSpPr>
          <p:cNvPr id="3" name="Content Placeholder 2"/>
          <p:cNvSpPr>
            <a:spLocks noGrp="1"/>
          </p:cNvSpPr>
          <p:nvPr>
            <p:ph idx="1"/>
          </p:nvPr>
        </p:nvSpPr>
        <p:spPr>
          <a:xfrm>
            <a:off x="440870" y="765847"/>
            <a:ext cx="8254093" cy="4651442"/>
          </a:xfrm>
        </p:spPr>
        <p:txBody>
          <a:bodyPr>
            <a:normAutofit/>
          </a:bodyPr>
          <a:lstStyle/>
          <a:p>
            <a:pPr marL="0" indent="0">
              <a:buNone/>
            </a:pPr>
            <a:r>
              <a:rPr lang="en-US" sz="2800" dirty="0"/>
              <a:t>Scenario #4: Instruction</a:t>
            </a:r>
          </a:p>
          <a:p>
            <a:pPr marL="0" indent="0">
              <a:buNone/>
            </a:pPr>
            <a:r>
              <a:rPr lang="en-US" sz="2400" dirty="0"/>
              <a:t>Malcolm’s grandmother, Betty, recently contacted her Parent Center for assistance.  She explained that mealtimes, both at home and in childcare, are a huge struggle for her grandson.  He has many food allergies as well as some oral motor and fine motor delays.  Betty wants for him to become more independent with feeding skills.  She asked how to get this added to his IFSP and what else she should be asking the IFSP team to do.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17</a:t>
            </a:fld>
            <a:endParaRPr lang="en-US"/>
          </a:p>
        </p:txBody>
      </p:sp>
    </p:spTree>
    <p:extLst>
      <p:ext uri="{BB962C8B-B14F-4D97-AF65-F5344CB8AC3E}">
        <p14:creationId xmlns:p14="http://schemas.microsoft.com/office/powerpoint/2010/main" val="243499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Support Scenario</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2332" r="3726"/>
          <a:stretch/>
        </p:blipFill>
        <p:spPr>
          <a:xfrm>
            <a:off x="1719172" y="630864"/>
            <a:ext cx="5580295" cy="6067647"/>
          </a:xfrm>
        </p:spPr>
      </p:pic>
      <p:sp>
        <p:nvSpPr>
          <p:cNvPr id="4" name="Slide Number Placeholder 3"/>
          <p:cNvSpPr>
            <a:spLocks noGrp="1"/>
          </p:cNvSpPr>
          <p:nvPr>
            <p:ph type="sldNum" sz="quarter" idx="4"/>
          </p:nvPr>
        </p:nvSpPr>
        <p:spPr/>
        <p:txBody>
          <a:bodyPr/>
          <a:lstStyle/>
          <a:p>
            <a:fld id="{8FF8BE51-C3B0-9B4F-9A06-4F809A9A7941}" type="slidenum">
              <a:rPr lang="en-US" smtClean="0"/>
              <a:pPr/>
              <a:t>18</a:t>
            </a:fld>
            <a:endParaRPr lang="en-US"/>
          </a:p>
        </p:txBody>
      </p:sp>
      <p:sp>
        <p:nvSpPr>
          <p:cNvPr id="6" name="Right Arrow 5"/>
          <p:cNvSpPr/>
          <p:nvPr/>
        </p:nvSpPr>
        <p:spPr>
          <a:xfrm rot="10800000">
            <a:off x="7120267" y="4420887"/>
            <a:ext cx="609600" cy="11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120267" y="4615240"/>
            <a:ext cx="609600" cy="11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120267" y="4837289"/>
            <a:ext cx="609600" cy="11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7120266" y="5060437"/>
            <a:ext cx="609600" cy="11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8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Support Scenario</a:t>
            </a:r>
          </a:p>
        </p:txBody>
      </p:sp>
      <p:sp>
        <p:nvSpPr>
          <p:cNvPr id="4" name="Slide Number Placeholder 3"/>
          <p:cNvSpPr>
            <a:spLocks noGrp="1"/>
          </p:cNvSpPr>
          <p:nvPr>
            <p:ph type="sldNum" sz="quarter" idx="4"/>
          </p:nvPr>
        </p:nvSpPr>
        <p:spPr/>
        <p:txBody>
          <a:bodyPr/>
          <a:lstStyle/>
          <a:p>
            <a:fld id="{8FF8BE51-C3B0-9B4F-9A06-4F809A9A7941}" type="slidenum">
              <a:rPr lang="en-US" smtClean="0"/>
              <a:pPr/>
              <a:t>19</a:t>
            </a:fld>
            <a:endParaRPr lang="en-US"/>
          </a:p>
        </p:txBody>
      </p:sp>
      <p:pic>
        <p:nvPicPr>
          <p:cNvPr id="5" name="Picture 4"/>
          <p:cNvPicPr>
            <a:picLocks noChangeAspect="1"/>
          </p:cNvPicPr>
          <p:nvPr/>
        </p:nvPicPr>
        <p:blipFill>
          <a:blip r:embed="rId2"/>
          <a:stretch>
            <a:fillRect/>
          </a:stretch>
        </p:blipFill>
        <p:spPr>
          <a:xfrm>
            <a:off x="4567917" y="763830"/>
            <a:ext cx="4497649" cy="2309404"/>
          </a:xfrm>
          <a:prstGeom prst="rect">
            <a:avLst/>
          </a:prstGeom>
        </p:spPr>
      </p:pic>
      <p:pic>
        <p:nvPicPr>
          <p:cNvPr id="6" name="Picture 5"/>
          <p:cNvPicPr>
            <a:picLocks noChangeAspect="1"/>
          </p:cNvPicPr>
          <p:nvPr/>
        </p:nvPicPr>
        <p:blipFill>
          <a:blip r:embed="rId3"/>
          <a:stretch>
            <a:fillRect/>
          </a:stretch>
        </p:blipFill>
        <p:spPr>
          <a:xfrm>
            <a:off x="198474" y="625088"/>
            <a:ext cx="4423145" cy="2613134"/>
          </a:xfrm>
          <a:prstGeom prst="rect">
            <a:avLst/>
          </a:prstGeom>
        </p:spPr>
      </p:pic>
      <p:pic>
        <p:nvPicPr>
          <p:cNvPr id="7" name="Picture 6"/>
          <p:cNvPicPr>
            <a:picLocks noChangeAspect="1"/>
          </p:cNvPicPr>
          <p:nvPr/>
        </p:nvPicPr>
        <p:blipFill rotWithShape="1">
          <a:blip r:embed="rId4"/>
          <a:srcRect r="3009"/>
          <a:stretch/>
        </p:blipFill>
        <p:spPr>
          <a:xfrm>
            <a:off x="4277602" y="3154325"/>
            <a:ext cx="4621619" cy="2791696"/>
          </a:xfrm>
          <a:prstGeom prst="rect">
            <a:avLst/>
          </a:prstGeom>
        </p:spPr>
      </p:pic>
      <p:sp>
        <p:nvSpPr>
          <p:cNvPr id="8" name="TextBox 7"/>
          <p:cNvSpPr txBox="1"/>
          <p:nvPr/>
        </p:nvSpPr>
        <p:spPr>
          <a:xfrm>
            <a:off x="262270" y="2636874"/>
            <a:ext cx="1098697" cy="1034903"/>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685416" y="2692660"/>
            <a:ext cx="1318436" cy="38057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696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1968" y="2373833"/>
            <a:ext cx="2878416" cy="1104863"/>
          </a:xfrm>
        </p:spPr>
        <p:txBody>
          <a:bodyPr>
            <a:normAutofit/>
          </a:bodyPr>
          <a:lstStyle/>
          <a:p>
            <a:r>
              <a:rPr lang="en-US" altLang="en-US" sz="3200" dirty="0"/>
              <a:t>Recap From Webinar 2</a:t>
            </a:r>
          </a:p>
        </p:txBody>
      </p:sp>
      <p:sp>
        <p:nvSpPr>
          <p:cNvPr id="17412" name="Content Placeholder 3"/>
          <p:cNvSpPr>
            <a:spLocks noGrp="1"/>
          </p:cNvSpPr>
          <p:nvPr>
            <p:ph sz="half" idx="2"/>
          </p:nvPr>
        </p:nvSpPr>
        <p:spPr>
          <a:xfrm>
            <a:off x="675861" y="1972579"/>
            <a:ext cx="2425148" cy="1307335"/>
          </a:xfrm>
        </p:spPr>
        <p:txBody>
          <a:bodyPr>
            <a:normAutofit/>
          </a:bodyPr>
          <a:lstStyle/>
          <a:p>
            <a:endParaRPr lang="en-US" altLang="en-US" sz="3200" dirty="0"/>
          </a:p>
          <a:p>
            <a:endParaRPr lang="en-US" altLang="en-US" sz="3200" dirty="0"/>
          </a:p>
        </p:txBody>
      </p:sp>
      <p:sp>
        <p:nvSpPr>
          <p:cNvPr id="2" name="Slide Number Placeholder 1"/>
          <p:cNvSpPr>
            <a:spLocks noGrp="1"/>
          </p:cNvSpPr>
          <p:nvPr>
            <p:ph type="sldNum" sz="quarter" idx="4"/>
          </p:nvPr>
        </p:nvSpPr>
        <p:spPr/>
        <p:txBody>
          <a:bodyPr/>
          <a:lstStyle/>
          <a:p>
            <a:fld id="{8FF8BE51-C3B0-9B4F-9A06-4F809A9A7941}" type="slidenum">
              <a:rPr lang="en-US" smtClean="0"/>
              <a:pPr/>
              <a:t>2</a:t>
            </a:fld>
            <a:endParaRPr lang="en-US"/>
          </a:p>
        </p:txBody>
      </p:sp>
      <p:pic>
        <p:nvPicPr>
          <p:cNvPr id="6" name="Picture 5">
            <a:extLst>
              <a:ext uri="{FF2B5EF4-FFF2-40B4-BE49-F238E27FC236}">
                <a16:creationId xmlns:a16="http://schemas.microsoft.com/office/drawing/2014/main" xmlns="" id="{A3B63BF1-F785-4A9C-9974-82D249761DD1}"/>
              </a:ext>
            </a:extLst>
          </p:cNvPr>
          <p:cNvPicPr>
            <a:picLocks noChangeAspect="1"/>
          </p:cNvPicPr>
          <p:nvPr/>
        </p:nvPicPr>
        <p:blipFill>
          <a:blip r:embed="rId3"/>
          <a:stretch>
            <a:fillRect/>
          </a:stretch>
        </p:blipFill>
        <p:spPr>
          <a:xfrm>
            <a:off x="3319288" y="278296"/>
            <a:ext cx="5455313" cy="6400800"/>
          </a:xfrm>
          <a:prstGeom prst="rect">
            <a:avLst/>
          </a:prstGeom>
        </p:spPr>
      </p:pic>
    </p:spTree>
    <p:extLst>
      <p:ext uri="{BB962C8B-B14F-4D97-AF65-F5344CB8AC3E}">
        <p14:creationId xmlns:p14="http://schemas.microsoft.com/office/powerpoint/2010/main" val="28972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See It: </a:t>
            </a:r>
          </a:p>
        </p:txBody>
      </p:sp>
      <p:sp>
        <p:nvSpPr>
          <p:cNvPr id="3" name="Content Placeholder 2"/>
          <p:cNvSpPr>
            <a:spLocks noGrp="1"/>
          </p:cNvSpPr>
          <p:nvPr>
            <p:ph idx="1"/>
          </p:nvPr>
        </p:nvSpPr>
        <p:spPr>
          <a:xfrm>
            <a:off x="618080" y="602815"/>
            <a:ext cx="8254093" cy="4651442"/>
          </a:xfrm>
        </p:spPr>
        <p:txBody>
          <a:bodyPr>
            <a:normAutofit lnSpcReduction="10000"/>
          </a:bodyPr>
          <a:lstStyle/>
          <a:p>
            <a:pPr marL="0" indent="0">
              <a:buNone/>
            </a:pPr>
            <a:r>
              <a:rPr lang="en-US" sz="2800" dirty="0"/>
              <a:t>Scenario #5: Transition</a:t>
            </a:r>
          </a:p>
          <a:p>
            <a:pPr marL="0" indent="0">
              <a:buNone/>
            </a:pPr>
            <a:r>
              <a:rPr lang="en-US" sz="2400" dirty="0"/>
              <a:t>Zayden has an IEP and is currently receiving preschool special education services.  Next year, he will be ready to transition to kindergarten. His parents and the rest of the IEP team feel he will continue to need an IEP.  His parents want to check out all of their options before the IEP Team meets to begin discussing this transition. But they don’t know where to begin, what questions to ask and what they should be considering.  They contact the Parent Center in their area to ask for assistance.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20</a:t>
            </a:fld>
            <a:endParaRPr lang="en-US"/>
          </a:p>
        </p:txBody>
      </p:sp>
    </p:spTree>
    <p:extLst>
      <p:ext uri="{BB962C8B-B14F-4D97-AF65-F5344CB8AC3E}">
        <p14:creationId xmlns:p14="http://schemas.microsoft.com/office/powerpoint/2010/main" val="360690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that support this scenario </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77541" y="623776"/>
            <a:ext cx="4963124" cy="5351721"/>
          </a:xfrm>
        </p:spPr>
      </p:pic>
      <p:sp>
        <p:nvSpPr>
          <p:cNvPr id="4" name="Slide Number Placeholder 3"/>
          <p:cNvSpPr>
            <a:spLocks noGrp="1"/>
          </p:cNvSpPr>
          <p:nvPr>
            <p:ph type="sldNum" sz="quarter" idx="4"/>
          </p:nvPr>
        </p:nvSpPr>
        <p:spPr/>
        <p:txBody>
          <a:bodyPr/>
          <a:lstStyle/>
          <a:p>
            <a:fld id="{8FF8BE51-C3B0-9B4F-9A06-4F809A9A7941}" type="slidenum">
              <a:rPr lang="en-US" smtClean="0"/>
              <a:pPr/>
              <a:t>21</a:t>
            </a:fld>
            <a:endParaRPr lang="en-US"/>
          </a:p>
        </p:txBody>
      </p:sp>
      <p:sp>
        <p:nvSpPr>
          <p:cNvPr id="6" name="Right Arrow 5"/>
          <p:cNvSpPr/>
          <p:nvPr/>
        </p:nvSpPr>
        <p:spPr>
          <a:xfrm rot="10800000">
            <a:off x="6859002" y="4465796"/>
            <a:ext cx="1070344" cy="1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6859002" y="5538862"/>
            <a:ext cx="1070344" cy="1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that support this scenario </a:t>
            </a:r>
          </a:p>
        </p:txBody>
      </p:sp>
      <p:sp>
        <p:nvSpPr>
          <p:cNvPr id="4" name="Slide Number Placeholder 3"/>
          <p:cNvSpPr>
            <a:spLocks noGrp="1"/>
          </p:cNvSpPr>
          <p:nvPr>
            <p:ph type="sldNum" sz="quarter" idx="4"/>
          </p:nvPr>
        </p:nvSpPr>
        <p:spPr/>
        <p:txBody>
          <a:bodyPr/>
          <a:lstStyle/>
          <a:p>
            <a:fld id="{8FF8BE51-C3B0-9B4F-9A06-4F809A9A7941}" type="slidenum">
              <a:rPr lang="en-US" smtClean="0"/>
              <a:pPr/>
              <a:t>22</a:t>
            </a:fld>
            <a:endParaRPr lang="en-US"/>
          </a:p>
        </p:txBody>
      </p:sp>
      <p:pic>
        <p:nvPicPr>
          <p:cNvPr id="3" name="Picture 2"/>
          <p:cNvPicPr>
            <a:picLocks noChangeAspect="1"/>
          </p:cNvPicPr>
          <p:nvPr/>
        </p:nvPicPr>
        <p:blipFill>
          <a:blip r:embed="rId3"/>
          <a:stretch>
            <a:fillRect/>
          </a:stretch>
        </p:blipFill>
        <p:spPr>
          <a:xfrm>
            <a:off x="279886" y="758952"/>
            <a:ext cx="4335766" cy="5138928"/>
          </a:xfrm>
          <a:prstGeom prst="rect">
            <a:avLst/>
          </a:prstGeom>
        </p:spPr>
      </p:pic>
      <p:pic>
        <p:nvPicPr>
          <p:cNvPr id="6" name="Picture 5"/>
          <p:cNvPicPr>
            <a:picLocks noChangeAspect="1"/>
          </p:cNvPicPr>
          <p:nvPr/>
        </p:nvPicPr>
        <p:blipFill>
          <a:blip r:embed="rId4"/>
          <a:stretch>
            <a:fillRect/>
          </a:stretch>
        </p:blipFill>
        <p:spPr>
          <a:xfrm>
            <a:off x="4737463" y="758952"/>
            <a:ext cx="4256924" cy="5138928"/>
          </a:xfrm>
          <a:prstGeom prst="rect">
            <a:avLst/>
          </a:prstGeom>
        </p:spPr>
      </p:pic>
    </p:spTree>
    <p:extLst>
      <p:ext uri="{BB962C8B-B14F-4D97-AF65-F5344CB8AC3E}">
        <p14:creationId xmlns:p14="http://schemas.microsoft.com/office/powerpoint/2010/main" val="336020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a:bodyPr>
          <a:lstStyle/>
          <a:p>
            <a:r>
              <a:rPr lang="en-US" sz="3200" dirty="0"/>
              <a:t>Resource List</a:t>
            </a:r>
          </a:p>
        </p:txBody>
      </p:sp>
      <p:sp>
        <p:nvSpPr>
          <p:cNvPr id="3" name="Content Placeholder 2"/>
          <p:cNvSpPr>
            <a:spLocks noGrp="1"/>
          </p:cNvSpPr>
          <p:nvPr>
            <p:ph idx="1"/>
          </p:nvPr>
        </p:nvSpPr>
        <p:spPr>
          <a:xfrm>
            <a:off x="419100" y="1028700"/>
            <a:ext cx="7883524" cy="4819651"/>
          </a:xfrm>
        </p:spPr>
        <p:txBody>
          <a:bodyPr>
            <a:normAutofit fontScale="92500" lnSpcReduction="10000"/>
          </a:bodyPr>
          <a:lstStyle/>
          <a:p>
            <a:r>
              <a:rPr lang="en-US" sz="2400" dirty="0"/>
              <a:t>Webinar 1 &amp; Webinar 2 Recordings</a:t>
            </a:r>
            <a:br>
              <a:rPr lang="en-US" sz="2400" dirty="0"/>
            </a:br>
            <a:r>
              <a:rPr lang="en-US" sz="2400" dirty="0">
                <a:solidFill>
                  <a:schemeClr val="bg2">
                    <a:lumMod val="50000"/>
                  </a:schemeClr>
                </a:solidFill>
                <a:hlinkClick r:id="rId3">
                  <a:extLst>
                    <a:ext uri="{A12FA001-AC4F-418D-AE19-62706E023703}">
                      <ahyp:hlinkClr xmlns:ahyp="http://schemas.microsoft.com/office/drawing/2018/hyperlinkcolor" xmlns="" val="tx"/>
                    </a:ext>
                  </a:extLst>
                </a:hlinkClick>
              </a:rPr>
              <a:t>http://ectacenter.org/events/webinars.asp</a:t>
            </a:r>
            <a:endParaRPr lang="en-US" sz="2400" dirty="0"/>
          </a:p>
          <a:p>
            <a:r>
              <a:rPr lang="en-US" sz="2400" dirty="0"/>
              <a:t>Practice Improvement Tools - </a:t>
            </a:r>
            <a:r>
              <a:rPr lang="en-US" sz="2400" dirty="0">
                <a:solidFill>
                  <a:schemeClr val="bg2">
                    <a:lumMod val="50000"/>
                  </a:schemeClr>
                </a:solidFill>
                <a:hlinkClick r:id="rId4">
                  <a:extLst>
                    <a:ext uri="{A12FA001-AC4F-418D-AE19-62706E023703}">
                      <ahyp:hlinkClr xmlns:ahyp="http://schemas.microsoft.com/office/drawing/2018/hyperlinkcolor" xmlns="" val="tx"/>
                    </a:ext>
                  </a:extLst>
                </a:hlinkClick>
              </a:rPr>
              <a:t>http://ectacenter.org/decrp/</a:t>
            </a:r>
            <a:endParaRPr lang="en-US" sz="2400" dirty="0">
              <a:solidFill>
                <a:schemeClr val="bg2">
                  <a:lumMod val="50000"/>
                </a:schemeClr>
              </a:solidFill>
            </a:endParaRPr>
          </a:p>
          <a:p>
            <a:r>
              <a:rPr lang="en-US" sz="2400" dirty="0"/>
              <a:t>Performance Checklists - </a:t>
            </a:r>
            <a:r>
              <a:rPr lang="en-US" sz="2400" dirty="0">
                <a:solidFill>
                  <a:schemeClr val="bg2">
                    <a:lumMod val="50000"/>
                  </a:schemeClr>
                </a:solidFill>
                <a:hlinkClick r:id="rId5">
                  <a:extLst>
                    <a:ext uri="{A12FA001-AC4F-418D-AE19-62706E023703}">
                      <ahyp:hlinkClr xmlns:ahyp="http://schemas.microsoft.com/office/drawing/2018/hyperlinkcolor" xmlns="" val="tx"/>
                    </a:ext>
                  </a:extLst>
                </a:hlinkClick>
              </a:rPr>
              <a:t>http://ectacenter.org/decrp/type-checklists.asp</a:t>
            </a:r>
            <a:endParaRPr lang="en-US" sz="2400" dirty="0">
              <a:solidFill>
                <a:schemeClr val="bg2">
                  <a:lumMod val="50000"/>
                </a:schemeClr>
              </a:solidFill>
            </a:endParaRPr>
          </a:p>
          <a:p>
            <a:r>
              <a:rPr lang="en-US" sz="2400" dirty="0"/>
              <a:t>Practice Guides for Practitioners - </a:t>
            </a:r>
            <a:r>
              <a:rPr lang="en-US" sz="2400" dirty="0">
                <a:solidFill>
                  <a:schemeClr val="bg2">
                    <a:lumMod val="50000"/>
                  </a:schemeClr>
                </a:solidFill>
                <a:hlinkClick r:id="rId6">
                  <a:extLst>
                    <a:ext uri="{A12FA001-AC4F-418D-AE19-62706E023703}">
                      <ahyp:hlinkClr xmlns:ahyp="http://schemas.microsoft.com/office/drawing/2018/hyperlinkcolor" xmlns="" val="tx"/>
                    </a:ext>
                  </a:extLst>
                </a:hlinkClick>
              </a:rPr>
              <a:t>http://ectacenter.org/decrp/type-pgpractitioner.asp</a:t>
            </a:r>
            <a:endParaRPr lang="en-US" sz="2400" dirty="0">
              <a:solidFill>
                <a:schemeClr val="bg2">
                  <a:lumMod val="50000"/>
                </a:schemeClr>
              </a:solidFill>
            </a:endParaRPr>
          </a:p>
          <a:p>
            <a:r>
              <a:rPr lang="en-US" sz="2400" dirty="0"/>
              <a:t>Practice Guides for Families (English) - </a:t>
            </a:r>
            <a:r>
              <a:rPr lang="en-US" sz="2400" dirty="0">
                <a:solidFill>
                  <a:schemeClr val="bg2">
                    <a:lumMod val="50000"/>
                  </a:schemeClr>
                </a:solidFill>
                <a:hlinkClick r:id="rId7">
                  <a:extLst>
                    <a:ext uri="{A12FA001-AC4F-418D-AE19-62706E023703}">
                      <ahyp:hlinkClr xmlns:ahyp="http://schemas.microsoft.com/office/drawing/2018/hyperlinkcolor" xmlns="" val="tx"/>
                    </a:ext>
                  </a:extLst>
                </a:hlinkClick>
              </a:rPr>
              <a:t>http://ectacenter.org/decrp/type-pgfamily.asp</a:t>
            </a:r>
            <a:endParaRPr lang="en-US" sz="2400" dirty="0">
              <a:solidFill>
                <a:schemeClr val="bg2">
                  <a:lumMod val="50000"/>
                </a:schemeClr>
              </a:solidFill>
            </a:endParaRPr>
          </a:p>
          <a:p>
            <a:r>
              <a:rPr lang="en-US" sz="2400" dirty="0"/>
              <a:t>Practice Guides for Families (Spanish) - </a:t>
            </a:r>
            <a:r>
              <a:rPr lang="en-US" sz="2400" dirty="0">
                <a:solidFill>
                  <a:schemeClr val="bg2">
                    <a:lumMod val="50000"/>
                  </a:schemeClr>
                </a:solidFill>
                <a:hlinkClick r:id="rId8">
                  <a:extLst>
                    <a:ext uri="{A12FA001-AC4F-418D-AE19-62706E023703}">
                      <ahyp:hlinkClr xmlns:ahyp="http://schemas.microsoft.com/office/drawing/2018/hyperlinkcolor" xmlns="" val="tx"/>
                    </a:ext>
                  </a:extLst>
                </a:hlinkClick>
              </a:rPr>
              <a:t>http://ectacenter.org/decrp/type-pgfamily-sp.asp</a:t>
            </a:r>
            <a:endParaRPr lang="en-US" sz="2400" dirty="0">
              <a:solidFill>
                <a:schemeClr val="bg2">
                  <a:lumMod val="50000"/>
                </a:schemeClr>
              </a:solidFill>
            </a:endParaRPr>
          </a:p>
        </p:txBody>
      </p:sp>
      <p:sp>
        <p:nvSpPr>
          <p:cNvPr id="4" name="Slide Number Placeholder 3"/>
          <p:cNvSpPr>
            <a:spLocks noGrp="1"/>
          </p:cNvSpPr>
          <p:nvPr>
            <p:ph type="sldNum" sz="quarter" idx="4"/>
          </p:nvPr>
        </p:nvSpPr>
        <p:spPr/>
        <p:txBody>
          <a:bodyPr/>
          <a:lstStyle/>
          <a:p>
            <a:fld id="{8FF8BE51-C3B0-9B4F-9A06-4F809A9A7941}" type="slidenum">
              <a:rPr lang="en-US" smtClean="0"/>
              <a:pPr/>
              <a:t>23</a:t>
            </a:fld>
            <a:endParaRPr lang="en-US"/>
          </a:p>
        </p:txBody>
      </p:sp>
    </p:spTree>
    <p:extLst>
      <p:ext uri="{BB962C8B-B14F-4D97-AF65-F5344CB8AC3E}">
        <p14:creationId xmlns:p14="http://schemas.microsoft.com/office/powerpoint/2010/main" val="40785343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Comments</a:t>
            </a:r>
            <a:endParaRPr lang="en-US" sz="3200" dirty="0"/>
          </a:p>
        </p:txBody>
      </p:sp>
      <p:sp>
        <p:nvSpPr>
          <p:cNvPr id="3" name="Subtitle 2"/>
          <p:cNvSpPr>
            <a:spLocks noGrp="1"/>
          </p:cNvSpPr>
          <p:nvPr>
            <p:ph idx="1"/>
          </p:nvPr>
        </p:nvSpPr>
        <p:spPr/>
        <p:txBody>
          <a:bodyPr>
            <a:normAutofit fontScale="85000" lnSpcReduction="10000"/>
          </a:bodyPr>
          <a:lstStyle/>
          <a:p>
            <a:pPr marL="514350" indent="-514350">
              <a:buFont typeface="+mj-lt"/>
              <a:buAutoNum type="arabicPeriod"/>
            </a:pPr>
            <a:r>
              <a:rPr lang="en-US" sz="2800" dirty="0"/>
              <a:t>Comments or questions…</a:t>
            </a:r>
          </a:p>
          <a:p>
            <a:pPr marL="514350" indent="-514350">
              <a:buFont typeface="+mj-lt"/>
              <a:buAutoNum type="arabicPeriod"/>
            </a:pPr>
            <a:r>
              <a:rPr lang="en-US" sz="2800" dirty="0"/>
              <a:t>Now that you’ve seen some example illustrations of how the RPs and resources could be used by a Parent Center, what are your thoughts? Do you have plans for using the resources that you’d be willing to share?</a:t>
            </a:r>
          </a:p>
          <a:p>
            <a:pPr marL="514350" indent="-514350">
              <a:buFont typeface="+mj-lt"/>
              <a:buAutoNum type="arabicPeriod"/>
            </a:pPr>
            <a:r>
              <a:rPr lang="en-US" sz="2800" dirty="0"/>
              <a:t>Are there people who come to mind that you plan to share these resources with in the near future? </a:t>
            </a:r>
          </a:p>
          <a:p>
            <a:pPr marL="514350" indent="-514350">
              <a:buFont typeface="+mj-lt"/>
              <a:buAutoNum type="arabicPeriod"/>
            </a:pPr>
            <a:r>
              <a:rPr lang="en-US" sz="2800" dirty="0"/>
              <a:t>Is there anything else you need to begin using the DEC RPs and related resources? </a:t>
            </a:r>
          </a:p>
          <a:p>
            <a:pPr marL="0" indent="0">
              <a:buNone/>
            </a:pPr>
            <a:endParaRPr lang="en-US" sz="2800"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24</a:t>
            </a:fld>
            <a:endParaRPr lang="en-US"/>
          </a:p>
        </p:txBody>
      </p:sp>
    </p:spTree>
    <p:extLst>
      <p:ext uri="{BB962C8B-B14F-4D97-AF65-F5344CB8AC3E}">
        <p14:creationId xmlns:p14="http://schemas.microsoft.com/office/powerpoint/2010/main" val="10289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611220"/>
          </a:xfrm>
        </p:spPr>
        <p:txBody>
          <a:bodyPr>
            <a:normAutofit/>
          </a:bodyPr>
          <a:lstStyle/>
          <a:p>
            <a:r>
              <a:rPr lang="en-US" sz="3200" dirty="0"/>
              <a:t>What’s Next?</a:t>
            </a:r>
          </a:p>
        </p:txBody>
      </p:sp>
      <p:sp>
        <p:nvSpPr>
          <p:cNvPr id="3" name="Content Placeholder 2"/>
          <p:cNvSpPr>
            <a:spLocks noGrp="1"/>
          </p:cNvSpPr>
          <p:nvPr>
            <p:ph idx="1"/>
          </p:nvPr>
        </p:nvSpPr>
        <p:spPr>
          <a:xfrm>
            <a:off x="401115" y="869674"/>
            <a:ext cx="8254093" cy="5372100"/>
          </a:xfrm>
        </p:spPr>
        <p:txBody>
          <a:bodyPr>
            <a:noAutofit/>
          </a:bodyPr>
          <a:lstStyle/>
          <a:p>
            <a:pPr marL="0" indent="0">
              <a:buNone/>
            </a:pPr>
            <a:r>
              <a:rPr lang="en-US" sz="2400" b="1" dirty="0"/>
              <a:t>Evaluation Survey from this email: </a:t>
            </a:r>
          </a:p>
          <a:p>
            <a:pPr marL="0" indent="0">
              <a:buNone/>
            </a:pPr>
            <a:r>
              <a:rPr lang="en-US" sz="2400" b="1" dirty="0"/>
              <a:t>Webinar 4</a:t>
            </a:r>
            <a:r>
              <a:rPr lang="en-US" sz="2400" dirty="0"/>
              <a:t> Wednesday, September 11, 2019 from 3:00-4:00pm EDT</a:t>
            </a:r>
          </a:p>
          <a:p>
            <a:pPr marL="0" indent="0">
              <a:buNone/>
            </a:pPr>
            <a:r>
              <a:rPr lang="en-US" sz="2400" dirty="0"/>
              <a:t>Objectives:</a:t>
            </a:r>
          </a:p>
          <a:p>
            <a:pPr lvl="1"/>
            <a:r>
              <a:rPr lang="en-US" sz="2400" dirty="0"/>
              <a:t>Participants will become familiar with the purpose and intended benefits of the </a:t>
            </a:r>
            <a:r>
              <a:rPr lang="en-US" sz="2400" dirty="0" err="1"/>
              <a:t>aRPy</a:t>
            </a:r>
            <a:r>
              <a:rPr lang="en-US" sz="2400" dirty="0"/>
              <a:t> Ambassador Initiative</a:t>
            </a:r>
          </a:p>
          <a:p>
            <a:pPr lvl="1"/>
            <a:r>
              <a:rPr lang="en-US" sz="2400" dirty="0"/>
              <a:t>Participants will become familiar with the role of the </a:t>
            </a:r>
            <a:r>
              <a:rPr lang="en-US" sz="2400" dirty="0" err="1"/>
              <a:t>aRPy</a:t>
            </a:r>
            <a:r>
              <a:rPr lang="en-US" sz="2400" dirty="0"/>
              <a:t> Family Ambassador</a:t>
            </a:r>
          </a:p>
          <a:p>
            <a:pPr lvl="1"/>
            <a:r>
              <a:rPr lang="en-US" sz="2400" dirty="0"/>
              <a:t>Participants will become familiar with the qualifications and process for applying to be an </a:t>
            </a:r>
            <a:r>
              <a:rPr lang="en-US" sz="2400" dirty="0" err="1"/>
              <a:t>aRPy</a:t>
            </a:r>
            <a:r>
              <a:rPr lang="en-US" sz="2400" dirty="0"/>
              <a:t> Family Ambassador</a:t>
            </a:r>
          </a:p>
        </p:txBody>
      </p:sp>
      <p:sp>
        <p:nvSpPr>
          <p:cNvPr id="4" name="Slide Number Placeholder 3"/>
          <p:cNvSpPr>
            <a:spLocks noGrp="1"/>
          </p:cNvSpPr>
          <p:nvPr>
            <p:ph type="sldNum" sz="quarter" idx="4"/>
          </p:nvPr>
        </p:nvSpPr>
        <p:spPr/>
        <p:txBody>
          <a:bodyPr/>
          <a:lstStyle/>
          <a:p>
            <a:fld id="{8FF8BE51-C3B0-9B4F-9A06-4F809A9A7941}" type="slidenum">
              <a:rPr lang="en-US" smtClean="0"/>
              <a:pPr/>
              <a:t>25</a:t>
            </a:fld>
            <a:endParaRPr lang="en-US"/>
          </a:p>
        </p:txBody>
      </p:sp>
    </p:spTree>
    <p:extLst>
      <p:ext uri="{BB962C8B-B14F-4D97-AF65-F5344CB8AC3E}">
        <p14:creationId xmlns:p14="http://schemas.microsoft.com/office/powerpoint/2010/main" val="254573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B60B4-CE39-4B48-B7FE-2276AA078431}"/>
              </a:ext>
            </a:extLst>
          </p:cNvPr>
          <p:cNvSpPr>
            <a:spLocks noGrp="1"/>
          </p:cNvSpPr>
          <p:nvPr>
            <p:ph type="title"/>
          </p:nvPr>
        </p:nvSpPr>
        <p:spPr/>
        <p:txBody>
          <a:bodyPr>
            <a:normAutofit fontScale="90000"/>
          </a:bodyPr>
          <a:lstStyle/>
          <a:p>
            <a:r>
              <a:rPr lang="en-US" dirty="0"/>
              <a:t>Thank You for Your Time and Participation</a:t>
            </a:r>
            <a:br>
              <a:rPr lang="en-US" dirty="0"/>
            </a:br>
            <a:r>
              <a:rPr lang="en-US" dirty="0"/>
              <a:t/>
            </a:r>
            <a:br>
              <a:rPr lang="en-US" dirty="0"/>
            </a:br>
            <a:r>
              <a:rPr lang="en-US" dirty="0"/>
              <a:t>Contact Information</a:t>
            </a:r>
          </a:p>
        </p:txBody>
      </p:sp>
      <p:sp>
        <p:nvSpPr>
          <p:cNvPr id="3" name="Content Placeholder 2">
            <a:extLst>
              <a:ext uri="{FF2B5EF4-FFF2-40B4-BE49-F238E27FC236}">
                <a16:creationId xmlns:a16="http://schemas.microsoft.com/office/drawing/2014/main" xmlns="" id="{0538F4A2-071A-4FB8-9F99-8C5F345D4A13}"/>
              </a:ext>
            </a:extLst>
          </p:cNvPr>
          <p:cNvSpPr>
            <a:spLocks noGrp="1"/>
          </p:cNvSpPr>
          <p:nvPr>
            <p:ph idx="1"/>
          </p:nvPr>
        </p:nvSpPr>
        <p:spPr>
          <a:xfrm>
            <a:off x="440872" y="1368358"/>
            <a:ext cx="8349022" cy="3961160"/>
          </a:xfrm>
        </p:spPr>
        <p:txBody>
          <a:bodyPr>
            <a:normAutofit/>
          </a:bodyPr>
          <a:lstStyle/>
          <a:p>
            <a:r>
              <a:rPr lang="en-US" sz="2000" dirty="0"/>
              <a:t>Betsy Ayankoya, ECTA Center: </a:t>
            </a:r>
            <a:r>
              <a:rPr lang="en-US" sz="2000" dirty="0">
                <a:hlinkClick r:id="rId2"/>
              </a:rPr>
              <a:t>betsy.ayankoya@unc.edu</a:t>
            </a:r>
            <a:endParaRPr lang="en-US" sz="2000" dirty="0"/>
          </a:p>
          <a:p>
            <a:r>
              <a:rPr lang="en-US" sz="2000" dirty="0"/>
              <a:t>Peggy Kemp, Executive Director, Division for Early Childhood: </a:t>
            </a:r>
            <a:r>
              <a:rPr lang="en-US" sz="2000" dirty="0">
                <a:hlinkClick r:id="rId3"/>
              </a:rPr>
              <a:t>peggy@dec-sped.org</a:t>
            </a:r>
            <a:endParaRPr lang="en-US" sz="2000" dirty="0"/>
          </a:p>
          <a:p>
            <a:r>
              <a:rPr lang="en-US" sz="2000" dirty="0"/>
              <a:t>Stephanie Moss, Region B PTAC and ECTA Center </a:t>
            </a:r>
            <a:r>
              <a:rPr lang="en-US" sz="2000" dirty="0">
                <a:hlinkClick r:id="rId4"/>
              </a:rPr>
              <a:t>stephanie@p2pga.org</a:t>
            </a:r>
            <a:endParaRPr lang="en-US" sz="2000" dirty="0"/>
          </a:p>
          <a:p>
            <a:r>
              <a:rPr lang="en-US" sz="2000" dirty="0"/>
              <a:t>DEC:  </a:t>
            </a:r>
            <a:r>
              <a:rPr lang="en-US" sz="2000" dirty="0">
                <a:hlinkClick r:id="rId5"/>
              </a:rPr>
              <a:t>http://www.dec-sped.org/</a:t>
            </a:r>
            <a:endParaRPr lang="en-US" sz="2000" dirty="0"/>
          </a:p>
          <a:p>
            <a:r>
              <a:rPr lang="en-US" sz="2000" dirty="0"/>
              <a:t>The Early Childhood Technical Assistance Center: </a:t>
            </a:r>
            <a:r>
              <a:rPr lang="en-US" sz="2000" dirty="0">
                <a:hlinkClick r:id="rId6"/>
              </a:rPr>
              <a:t>http://ectacenter.org</a:t>
            </a:r>
            <a:endParaRPr lang="en-US" sz="2000" dirty="0"/>
          </a:p>
          <a:p>
            <a:r>
              <a:rPr lang="en-US" sz="2000" dirty="0"/>
              <a:t>Region B Parent Technical Assistance Center at Parent to Parent of Georgia: </a:t>
            </a:r>
            <a:r>
              <a:rPr lang="en-US" sz="2000" dirty="0">
                <a:hlinkClick r:id="rId7"/>
              </a:rPr>
              <a:t>www.p2pga.org</a:t>
            </a:r>
            <a:endParaRPr lang="en-US" sz="2000" dirty="0"/>
          </a:p>
          <a:p>
            <a:pPr marL="0" indent="0">
              <a:buNone/>
            </a:pPr>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26</a:t>
            </a:fld>
            <a:endParaRPr lang="en-US"/>
          </a:p>
        </p:txBody>
      </p:sp>
    </p:spTree>
    <p:extLst>
      <p:ext uri="{BB962C8B-B14F-4D97-AF65-F5344CB8AC3E}">
        <p14:creationId xmlns:p14="http://schemas.microsoft.com/office/powerpoint/2010/main" val="32229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77752"/>
            <a:ext cx="5034886" cy="641354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95350" y="270301"/>
            <a:ext cx="2286000" cy="1200329"/>
          </a:xfrm>
          <a:prstGeom prst="rect">
            <a:avLst/>
          </a:prstGeom>
        </p:spPr>
        <p:txBody>
          <a:bodyPr wrap="square">
            <a:spAutoFit/>
          </a:bodyPr>
          <a:lstStyle/>
          <a:p>
            <a:r>
              <a:rPr lang="en-US" b="1" dirty="0"/>
              <a:t>Example of a</a:t>
            </a:r>
            <a:br>
              <a:rPr lang="en-US" b="1" dirty="0"/>
            </a:br>
            <a:r>
              <a:rPr lang="en-US" b="1" dirty="0"/>
              <a:t>Performance Checklist</a:t>
            </a:r>
            <a:endParaRPr lang="en-US" dirty="0"/>
          </a:p>
        </p:txBody>
      </p:sp>
      <p:pic>
        <p:nvPicPr>
          <p:cNvPr id="4" name="Picture 3" title="Artwork: Checkli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2075" y="1543049"/>
            <a:ext cx="1293569" cy="1885951"/>
          </a:xfrm>
          <a:prstGeom prst="rect">
            <a:avLst/>
          </a:prstGeom>
        </p:spPr>
      </p:pic>
      <p:sp>
        <p:nvSpPr>
          <p:cNvPr id="3" name="Rectangle 2"/>
          <p:cNvSpPr/>
          <p:nvPr/>
        </p:nvSpPr>
        <p:spPr>
          <a:xfrm>
            <a:off x="662504" y="3638550"/>
            <a:ext cx="2332710" cy="2308324"/>
          </a:xfrm>
          <a:prstGeom prst="rect">
            <a:avLst/>
          </a:prstGeom>
        </p:spPr>
        <p:txBody>
          <a:bodyPr wrap="square">
            <a:spAutoFit/>
          </a:bodyPr>
          <a:lstStyle/>
          <a:p>
            <a:pPr algn="ctr"/>
            <a:r>
              <a:rPr lang="en-US" dirty="0">
                <a:latin typeface="Arial" pitchFamily="34" charset="0"/>
                <a:cs typeface="Arial" pitchFamily="34" charset="0"/>
              </a:rPr>
              <a:t>Each checklist is formatted in the same way for consistency across topic areas</a:t>
            </a:r>
          </a:p>
        </p:txBody>
      </p:sp>
      <p:sp>
        <p:nvSpPr>
          <p:cNvPr id="5" name="Slide Number Placeholder 4"/>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165015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3733800" cy="762000"/>
          </a:xfrm>
        </p:spPr>
        <p:txBody>
          <a:bodyPr/>
          <a:lstStyle/>
          <a:p>
            <a:pPr algn="ctr"/>
            <a:r>
              <a:rPr lang="en-US" sz="3000" dirty="0"/>
              <a:t>Practice Guide</a:t>
            </a:r>
          </a:p>
        </p:txBody>
      </p:sp>
      <p:sp>
        <p:nvSpPr>
          <p:cNvPr id="5" name="Right Arrow 4"/>
          <p:cNvSpPr/>
          <p:nvPr/>
        </p:nvSpPr>
        <p:spPr>
          <a:xfrm>
            <a:off x="685800" y="685800"/>
            <a:ext cx="3429000" cy="6096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Description of the Practice</a:t>
            </a:r>
          </a:p>
        </p:txBody>
      </p:sp>
      <p:sp>
        <p:nvSpPr>
          <p:cNvPr id="12" name="Right Arrow 11"/>
          <p:cNvSpPr/>
          <p:nvPr/>
        </p:nvSpPr>
        <p:spPr>
          <a:xfrm>
            <a:off x="926472" y="1714500"/>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Performing the Practice</a:t>
            </a:r>
          </a:p>
        </p:txBody>
      </p:sp>
      <p:sp>
        <p:nvSpPr>
          <p:cNvPr id="13" name="Right Arrow 12"/>
          <p:cNvSpPr/>
          <p:nvPr/>
        </p:nvSpPr>
        <p:spPr>
          <a:xfrm>
            <a:off x="685800" y="4038600"/>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Illustrative vignette</a:t>
            </a:r>
          </a:p>
        </p:txBody>
      </p:sp>
      <p:sp>
        <p:nvSpPr>
          <p:cNvPr id="14" name="Right Arrow 13"/>
          <p:cNvSpPr/>
          <p:nvPr/>
        </p:nvSpPr>
        <p:spPr>
          <a:xfrm>
            <a:off x="1056902" y="5045314"/>
            <a:ext cx="34290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Recognizing success</a:t>
            </a:r>
          </a:p>
        </p:txBody>
      </p:sp>
      <p:pic>
        <p:nvPicPr>
          <p:cNvPr id="10" name="Pictur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381000"/>
            <a:ext cx="4286249" cy="5619750"/>
          </a:xfrm>
          <a:prstGeom prst="rect">
            <a:avLst/>
          </a:prstGeom>
          <a:noFill/>
          <a:ln>
            <a:noFill/>
          </a:ln>
        </p:spPr>
      </p:pic>
      <p:sp>
        <p:nvSpPr>
          <p:cNvPr id="11" name="Right Arrow 10"/>
          <p:cNvSpPr/>
          <p:nvPr/>
        </p:nvSpPr>
        <p:spPr>
          <a:xfrm>
            <a:off x="342900" y="1295400"/>
            <a:ext cx="6858000" cy="4572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Video example of the Practice</a:t>
            </a:r>
          </a:p>
        </p:txBody>
      </p:sp>
    </p:spTree>
    <p:extLst>
      <p:ext uri="{BB962C8B-B14F-4D97-AF65-F5344CB8AC3E}">
        <p14:creationId xmlns:p14="http://schemas.microsoft.com/office/powerpoint/2010/main" val="13657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animBg="1"/>
      <p:bldP spid="14" grpId="1" animBg="1"/>
      <p:bldP spid="14" grpId="2"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73" r="12155" b="19618"/>
          <a:stretch/>
        </p:blipFill>
        <p:spPr>
          <a:xfrm>
            <a:off x="20320" y="0"/>
            <a:ext cx="9123680" cy="5994400"/>
          </a:xfrm>
          <a:prstGeom prst="rect">
            <a:avLst/>
          </a:prstGeom>
        </p:spPr>
      </p:pic>
    </p:spTree>
    <p:extLst>
      <p:ext uri="{BB962C8B-B14F-4D97-AF65-F5344CB8AC3E}">
        <p14:creationId xmlns:p14="http://schemas.microsoft.com/office/powerpoint/2010/main" val="367233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sz="3200" dirty="0"/>
              <a:t>Session Objectives</a:t>
            </a:r>
          </a:p>
        </p:txBody>
      </p:sp>
      <p:sp>
        <p:nvSpPr>
          <p:cNvPr id="3" name="Content Placeholder 2"/>
          <p:cNvSpPr>
            <a:spLocks noGrp="1"/>
          </p:cNvSpPr>
          <p:nvPr>
            <p:ph idx="1"/>
          </p:nvPr>
        </p:nvSpPr>
        <p:spPr>
          <a:xfrm>
            <a:off x="329877" y="1321443"/>
            <a:ext cx="8254093" cy="4419600"/>
          </a:xfrm>
        </p:spPr>
        <p:txBody>
          <a:bodyPr>
            <a:normAutofit/>
          </a:bodyPr>
          <a:lstStyle/>
          <a:p>
            <a:r>
              <a:rPr lang="en-US" sz="2800" dirty="0"/>
              <a:t>Participants will become familiar with the ECTA Center suite of resources that support the work of Parent Centers</a:t>
            </a:r>
          </a:p>
          <a:p>
            <a:endParaRPr lang="en-US" sz="2800" dirty="0"/>
          </a:p>
          <a:p>
            <a:r>
              <a:rPr lang="en-US" sz="2800" dirty="0"/>
              <a:t>Participants will become familiar with how to access and use the resources </a:t>
            </a:r>
          </a:p>
        </p:txBody>
      </p:sp>
      <p:sp>
        <p:nvSpPr>
          <p:cNvPr id="4" name="Slide Number Placeholder 3"/>
          <p:cNvSpPr>
            <a:spLocks noGrp="1"/>
          </p:cNvSpPr>
          <p:nvPr>
            <p:ph type="sldNum" sz="quarter" idx="4"/>
          </p:nvPr>
        </p:nvSpPr>
        <p:spPr/>
        <p:txBody>
          <a:bodyPr/>
          <a:lstStyle/>
          <a:p>
            <a:fld id="{8FF8BE51-C3B0-9B4F-9A06-4F809A9A7941}" type="slidenum">
              <a:rPr lang="en-US" smtClean="0"/>
              <a:pPr/>
              <a:t>6</a:t>
            </a:fld>
            <a:endParaRPr lang="en-US"/>
          </a:p>
        </p:txBody>
      </p:sp>
    </p:spTree>
    <p:extLst>
      <p:ext uri="{BB962C8B-B14F-4D97-AF65-F5344CB8AC3E}">
        <p14:creationId xmlns:p14="http://schemas.microsoft.com/office/powerpoint/2010/main" val="3860061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7</a:t>
            </a:fld>
            <a:endParaRPr lang="en-US"/>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97878" y="173269"/>
            <a:ext cx="7120237" cy="5696190"/>
          </a:xfrm>
        </p:spPr>
      </p:pic>
    </p:spTree>
    <p:extLst>
      <p:ext uri="{BB962C8B-B14F-4D97-AF65-F5344CB8AC3E}">
        <p14:creationId xmlns:p14="http://schemas.microsoft.com/office/powerpoint/2010/main" val="110064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0" y="226980"/>
            <a:ext cx="8254093" cy="914400"/>
          </a:xfrm>
        </p:spPr>
        <p:txBody>
          <a:bodyPr/>
          <a:lstStyle/>
          <a:p>
            <a:r>
              <a:rPr lang="en-US" dirty="0"/>
              <a:t>Let’s See It: </a:t>
            </a:r>
          </a:p>
        </p:txBody>
      </p:sp>
      <p:sp>
        <p:nvSpPr>
          <p:cNvPr id="3" name="Content Placeholder 2"/>
          <p:cNvSpPr>
            <a:spLocks noGrp="1"/>
          </p:cNvSpPr>
          <p:nvPr>
            <p:ph idx="1"/>
          </p:nvPr>
        </p:nvSpPr>
        <p:spPr>
          <a:xfrm>
            <a:off x="440871" y="765846"/>
            <a:ext cx="8254093" cy="4651442"/>
          </a:xfrm>
        </p:spPr>
        <p:txBody>
          <a:bodyPr>
            <a:normAutofit/>
          </a:bodyPr>
          <a:lstStyle/>
          <a:p>
            <a:pPr marL="0" indent="0">
              <a:buNone/>
            </a:pPr>
            <a:r>
              <a:rPr lang="en-US" sz="2800" dirty="0"/>
              <a:t>Scenario #1: Teaming &amp; Collaboration</a:t>
            </a:r>
          </a:p>
          <a:p>
            <a:pPr marL="0" indent="0">
              <a:buNone/>
            </a:pPr>
            <a:r>
              <a:rPr lang="en-US" sz="2400" dirty="0"/>
              <a:t>Maya provides group trainings for families as part of her work at her state’s Parent Center. One of the trainings that is often requested addresses effective communication and working together as a part of a team (such as an IEP or IFSP team).  The training curricula hasn’t been updated in a few years and Maya has been charged with updating the materials.  Where should she begin?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8</a:t>
            </a:fld>
            <a:endParaRPr lang="en-US"/>
          </a:p>
        </p:txBody>
      </p:sp>
    </p:spTree>
    <p:extLst>
      <p:ext uri="{BB962C8B-B14F-4D97-AF65-F5344CB8AC3E}">
        <p14:creationId xmlns:p14="http://schemas.microsoft.com/office/powerpoint/2010/main" val="46335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that support this scenario </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96802" y="624441"/>
            <a:ext cx="4718938" cy="5255031"/>
          </a:xfrm>
        </p:spPr>
      </p:pic>
      <p:sp>
        <p:nvSpPr>
          <p:cNvPr id="4" name="Slide Number Placeholder 3"/>
          <p:cNvSpPr>
            <a:spLocks noGrp="1"/>
          </p:cNvSpPr>
          <p:nvPr>
            <p:ph type="sldNum" sz="quarter" idx="4"/>
          </p:nvPr>
        </p:nvSpPr>
        <p:spPr/>
        <p:txBody>
          <a:bodyPr/>
          <a:lstStyle/>
          <a:p>
            <a:fld id="{8FF8BE51-C3B0-9B4F-9A06-4F809A9A7941}" type="slidenum">
              <a:rPr lang="en-US" smtClean="0"/>
              <a:pPr/>
              <a:t>9</a:t>
            </a:fld>
            <a:endParaRPr lang="en-US"/>
          </a:p>
        </p:txBody>
      </p:sp>
      <p:sp>
        <p:nvSpPr>
          <p:cNvPr id="6" name="Right Arrow 5"/>
          <p:cNvSpPr/>
          <p:nvPr/>
        </p:nvSpPr>
        <p:spPr>
          <a:xfrm rot="10800000">
            <a:off x="6237767" y="4749209"/>
            <a:ext cx="602511" cy="12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6237766" y="4568455"/>
            <a:ext cx="602511" cy="12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5828781" y="5162360"/>
            <a:ext cx="1308273" cy="215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4860758" y="1684421"/>
            <a:ext cx="1979517" cy="252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061285" y="2577645"/>
            <a:ext cx="1979517" cy="252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1" ma:contentTypeDescription="Create a new document." ma:contentTypeScope="" ma:versionID="e1b20d3fa2f84900e76f6057e6c59973">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d6a805ab112e715c366eaa5f8e71252f"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Allison Jones</DisplayName>
        <AccountId>50</AccountId>
        <AccountType/>
      </UserInfo>
    </SharedWithUsers>
  </documentManagement>
</p:properties>
</file>

<file path=customXml/itemProps1.xml><?xml version="1.0" encoding="utf-8"?>
<ds:datastoreItem xmlns:ds="http://schemas.openxmlformats.org/officeDocument/2006/customXml" ds:itemID="{7C7F1E03-2A52-4ECA-B631-5BEEAE711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769B0C-EB75-4D94-8B83-C031D08ED87D}">
  <ds:schemaRefs>
    <ds:schemaRef ds:uri="http://schemas.microsoft.com/sharepoint/v3/contenttype/forms"/>
  </ds:schemaRefs>
</ds:datastoreItem>
</file>

<file path=customXml/itemProps3.xml><?xml version="1.0" encoding="utf-8"?>
<ds:datastoreItem xmlns:ds="http://schemas.openxmlformats.org/officeDocument/2006/customXml" ds:itemID="{B185476A-16B9-493C-9DE9-AFDCBCF6CB01}">
  <ds:schemaRefs>
    <ds:schemaRef ds:uri="http://schemas.microsoft.com/office/2006/documentManagement/types"/>
    <ds:schemaRef ds:uri="http://schemas.openxmlformats.org/package/2006/metadata/core-properties"/>
    <ds:schemaRef ds:uri="http://purl.org/dc/elements/1.1/"/>
    <ds:schemaRef ds:uri="8d8b1221-cb47-43e5-997b-7d0bdebf637a"/>
    <ds:schemaRef ds:uri="http://schemas.microsoft.com/office/infopath/2007/PartnerControls"/>
    <ds:schemaRef ds:uri="09c8a845-e7a6-41fb-9590-158bae58e4d1"/>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3768</TotalTime>
  <Words>1257</Words>
  <Application>Microsoft Office PowerPoint</Application>
  <PresentationFormat>On-screen Show (4:3)</PresentationFormat>
  <Paragraphs>174</Paragraphs>
  <Slides>26</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ＭＳ Ｐゴシック</vt:lpstr>
      <vt:lpstr>Arial</vt:lpstr>
      <vt:lpstr>Calibri</vt:lpstr>
      <vt:lpstr>Georgia</vt:lpstr>
      <vt:lpstr>Helvetica</vt:lpstr>
      <vt:lpstr>1_Office Theme</vt:lpstr>
      <vt:lpstr>2_Office Theme</vt:lpstr>
      <vt:lpstr>Gallery</vt:lpstr>
      <vt:lpstr>Welcome to the Webinar Series: Recommended Practices for Engaging Families   Webinar 3: Resources and Supports for Parent Centers</vt:lpstr>
      <vt:lpstr>Recap From Webinar 2</vt:lpstr>
      <vt:lpstr>PowerPoint Presentation</vt:lpstr>
      <vt:lpstr>Practice Guide</vt:lpstr>
      <vt:lpstr>PowerPoint Presentation</vt:lpstr>
      <vt:lpstr> Session Objectives</vt:lpstr>
      <vt:lpstr>PowerPoint Presentation</vt:lpstr>
      <vt:lpstr>Let’s See It: </vt:lpstr>
      <vt:lpstr>Resources that support this scenario </vt:lpstr>
      <vt:lpstr>Resources that support this scenario </vt:lpstr>
      <vt:lpstr>Let’s See It: </vt:lpstr>
      <vt:lpstr>Resources to Support Scenario</vt:lpstr>
      <vt:lpstr>Resources to Support Scenario</vt:lpstr>
      <vt:lpstr>Let’s See It: </vt:lpstr>
      <vt:lpstr>Resources to Support Scenario</vt:lpstr>
      <vt:lpstr>Resources that support this scenario </vt:lpstr>
      <vt:lpstr>Let’s See It: </vt:lpstr>
      <vt:lpstr>Resources to Support Scenario</vt:lpstr>
      <vt:lpstr>Resources to Support Scenario</vt:lpstr>
      <vt:lpstr>Let’s See It: </vt:lpstr>
      <vt:lpstr>Resources that support this scenario </vt:lpstr>
      <vt:lpstr>Resources that support this scenario </vt:lpstr>
      <vt:lpstr>Resource List</vt:lpstr>
      <vt:lpstr>Questions and Comments</vt:lpstr>
      <vt:lpstr>What’s Next?</vt:lpstr>
      <vt:lpstr>Thank You for Your Time and Participation  Contact Information</vt:lpstr>
    </vt:vector>
  </TitlesOfParts>
  <Company>MEDCOM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Stephanie</cp:lastModifiedBy>
  <cp:revision>668</cp:revision>
  <cp:lastPrinted>2017-10-02T21:00:54Z</cp:lastPrinted>
  <dcterms:created xsi:type="dcterms:W3CDTF">2011-03-23T13:50:48Z</dcterms:created>
  <dcterms:modified xsi:type="dcterms:W3CDTF">2019-08-28T13:03:02Z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