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9"/>
  </p:notesMasterIdLst>
  <p:sldIdLst>
    <p:sldId id="259" r:id="rId2"/>
    <p:sldId id="331" r:id="rId3"/>
    <p:sldId id="330" r:id="rId4"/>
    <p:sldId id="343" r:id="rId5"/>
    <p:sldId id="338" r:id="rId6"/>
    <p:sldId id="347" r:id="rId7"/>
    <p:sldId id="349" r:id="rId8"/>
    <p:sldId id="334" r:id="rId9"/>
    <p:sldId id="335" r:id="rId10"/>
    <p:sldId id="333" r:id="rId11"/>
    <p:sldId id="337" r:id="rId12"/>
    <p:sldId id="350" r:id="rId13"/>
    <p:sldId id="359" r:id="rId14"/>
    <p:sldId id="360" r:id="rId15"/>
    <p:sldId id="361" r:id="rId16"/>
    <p:sldId id="362" r:id="rId17"/>
    <p:sldId id="336" r:id="rId18"/>
    <p:sldId id="332" r:id="rId19"/>
    <p:sldId id="344" r:id="rId20"/>
    <p:sldId id="355" r:id="rId21"/>
    <p:sldId id="314" r:id="rId22"/>
    <p:sldId id="340" r:id="rId23"/>
    <p:sldId id="342" r:id="rId24"/>
    <p:sldId id="345" r:id="rId25"/>
    <p:sldId id="356" r:id="rId26"/>
    <p:sldId id="329" r:id="rId27"/>
    <p:sldId id="34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6412" autoAdjust="0"/>
  </p:normalViewPr>
  <p:slideViewPr>
    <p:cSldViewPr snapToGrid="0" snapToObjects="1">
      <p:cViewPr varScale="1">
        <p:scale>
          <a:sx n="81" d="100"/>
          <a:sy n="81" d="100"/>
        </p:scale>
        <p:origin x="137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6D19A-20B7-46A4-AE91-402DB54A30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3FC58-9C62-4C15-9537-F0BC0C19768F}">
      <dgm:prSet phldrT="[Text]" custT="1"/>
      <dgm:spPr>
        <a:ln w="76200">
          <a:solidFill>
            <a:srgbClr val="00B050"/>
          </a:solidFill>
        </a:ln>
      </dgm:spPr>
      <dgm:t>
        <a:bodyPr/>
        <a:lstStyle/>
        <a:p>
          <a:r>
            <a:rPr lang="en-US" sz="2000" b="1" i="0" dirty="0" smtClean="0"/>
            <a:t>Checklist and Descriptions</a:t>
          </a:r>
          <a:endParaRPr lang="en-US" sz="2000" i="0" dirty="0"/>
        </a:p>
      </dgm:t>
    </dgm:pt>
    <dgm:pt modelId="{3E2DC66D-1DF0-42B1-B70E-31CA685002A0}" type="parTrans" cxnId="{82C10134-72C1-445B-AE01-9CAF4658B3D0}">
      <dgm:prSet/>
      <dgm:spPr/>
      <dgm:t>
        <a:bodyPr/>
        <a:lstStyle/>
        <a:p>
          <a:endParaRPr lang="en-US" sz="2000"/>
        </a:p>
      </dgm:t>
    </dgm:pt>
    <dgm:pt modelId="{01D51F53-3A70-4258-B764-9E238153FCAE}" type="sibTrans" cxnId="{82C10134-72C1-445B-AE01-9CAF4658B3D0}">
      <dgm:prSet/>
      <dgm:spPr/>
      <dgm:t>
        <a:bodyPr/>
        <a:lstStyle/>
        <a:p>
          <a:endParaRPr lang="en-US" sz="2000"/>
        </a:p>
      </dgm:t>
    </dgm:pt>
    <dgm:pt modelId="{8CCCA886-45BD-49F0-A3E1-D886E7FB67A2}">
      <dgm:prSet phldrT="[Text]" custT="1"/>
      <dgm:spPr>
        <a:ln w="5715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Full set of checklists</a:t>
          </a:r>
          <a:endParaRPr lang="en-US" sz="1800" dirty="0">
            <a:solidFill>
              <a:schemeClr val="tx2"/>
            </a:solidFill>
          </a:endParaRPr>
        </a:p>
      </dgm:t>
    </dgm:pt>
    <dgm:pt modelId="{14D9C934-4ED4-4558-81CF-F9C3467AF823}" type="parTrans" cxnId="{94787139-EF73-4DBE-A1C3-55016150A4DF}">
      <dgm:prSet/>
      <dgm:spPr/>
      <dgm:t>
        <a:bodyPr/>
        <a:lstStyle/>
        <a:p>
          <a:endParaRPr lang="en-US" sz="2000"/>
        </a:p>
      </dgm:t>
    </dgm:pt>
    <dgm:pt modelId="{45E434B3-BBF0-403C-B2BF-FA096829A9C3}" type="sibTrans" cxnId="{94787139-EF73-4DBE-A1C3-55016150A4DF}">
      <dgm:prSet/>
      <dgm:spPr/>
      <dgm:t>
        <a:bodyPr/>
        <a:lstStyle/>
        <a:p>
          <a:endParaRPr lang="en-US" sz="2000"/>
        </a:p>
      </dgm:t>
    </dgm:pt>
    <dgm:pt modelId="{DFF3CF7A-729F-4F69-81E4-54F8F156CD6B}">
      <dgm:prSet phldrT="[Text]" custT="1"/>
      <dgm:spPr/>
      <dgm:t>
        <a:bodyPr/>
        <a:lstStyle/>
        <a:p>
          <a:r>
            <a:rPr lang="en-US" sz="2000" b="1" dirty="0" smtClean="0"/>
            <a:t>Online Practice Site</a:t>
          </a:r>
          <a:endParaRPr lang="en-US" sz="2000" dirty="0"/>
        </a:p>
      </dgm:t>
    </dgm:pt>
    <dgm:pt modelId="{099CA71E-B34B-48CB-A238-818D9B0C8042}" type="parTrans" cxnId="{8CEA151E-F98F-4C8B-A9B4-0FE85B1E9120}">
      <dgm:prSet/>
      <dgm:spPr/>
      <dgm:t>
        <a:bodyPr/>
        <a:lstStyle/>
        <a:p>
          <a:endParaRPr lang="en-US" sz="2000"/>
        </a:p>
      </dgm:t>
    </dgm:pt>
    <dgm:pt modelId="{94290DFA-18C1-44C4-823A-9DF0A38DE11E}" type="sibTrans" cxnId="{8CEA151E-F98F-4C8B-A9B4-0FE85B1E9120}">
      <dgm:prSet/>
      <dgm:spPr/>
      <dgm:t>
        <a:bodyPr/>
        <a:lstStyle/>
        <a:p>
          <a:endParaRPr lang="en-US" sz="2000"/>
        </a:p>
      </dgm:t>
    </dgm:pt>
    <dgm:pt modelId="{1948492A-174C-4B67-8E14-387B6CE7BC3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Extend learning by watching video clips of COS team meetings</a:t>
          </a:r>
          <a:endParaRPr lang="en-US" sz="1800" dirty="0">
            <a:solidFill>
              <a:schemeClr val="tx2"/>
            </a:solidFill>
          </a:endParaRPr>
        </a:p>
      </dgm:t>
    </dgm:pt>
    <dgm:pt modelId="{DC4C5583-3CCE-4EA5-8234-52571869553C}" type="parTrans" cxnId="{42D8F8CC-FC74-4676-9B93-B6DABAE82DCC}">
      <dgm:prSet/>
      <dgm:spPr/>
      <dgm:t>
        <a:bodyPr/>
        <a:lstStyle/>
        <a:p>
          <a:endParaRPr lang="en-US" sz="2000"/>
        </a:p>
      </dgm:t>
    </dgm:pt>
    <dgm:pt modelId="{B1372C33-9E2C-490E-BB8F-AF2D0DA26D84}" type="sibTrans" cxnId="{42D8F8CC-FC74-4676-9B93-B6DABAE82DCC}">
      <dgm:prSet/>
      <dgm:spPr/>
      <dgm:t>
        <a:bodyPr/>
        <a:lstStyle/>
        <a:p>
          <a:endParaRPr lang="en-US" sz="2000"/>
        </a:p>
      </dgm:t>
    </dgm:pt>
    <dgm:pt modelId="{3DB1D9F0-7AD1-4A03-BA16-C1643428B45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Practice using COS-TC Checklist to rate the providers in the videos use quality practices.</a:t>
          </a:r>
          <a:endParaRPr lang="en-US" sz="1800" dirty="0">
            <a:solidFill>
              <a:schemeClr val="tx2"/>
            </a:solidFill>
          </a:endParaRPr>
        </a:p>
      </dgm:t>
    </dgm:pt>
    <dgm:pt modelId="{4F2C224B-285E-48B1-91DD-FC5176332CC2}" type="parTrans" cxnId="{C8B64879-38D8-4C94-BB3A-78B7BE2A9390}">
      <dgm:prSet/>
      <dgm:spPr/>
      <dgm:t>
        <a:bodyPr/>
        <a:lstStyle/>
        <a:p>
          <a:endParaRPr lang="en-US" sz="2000"/>
        </a:p>
      </dgm:t>
    </dgm:pt>
    <dgm:pt modelId="{A97C6453-B01D-40FF-862D-B7E224E3E1C1}" type="sibTrans" cxnId="{C8B64879-38D8-4C94-BB3A-78B7BE2A9390}">
      <dgm:prSet/>
      <dgm:spPr/>
      <dgm:t>
        <a:bodyPr/>
        <a:lstStyle/>
        <a:p>
          <a:endParaRPr lang="en-US" sz="2000"/>
        </a:p>
      </dgm:t>
    </dgm:pt>
    <dgm:pt modelId="{51C7CB8C-3FDC-4DD1-BD34-85E632130B4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Contains training agendas and instructions for training activities</a:t>
          </a:r>
          <a:endParaRPr lang="en-US" sz="1800" dirty="0">
            <a:solidFill>
              <a:schemeClr val="tx2"/>
            </a:solidFill>
          </a:endParaRPr>
        </a:p>
      </dgm:t>
    </dgm:pt>
    <dgm:pt modelId="{1267A7A1-30FA-4D8A-90D0-D3925FFB7EDD}" type="parTrans" cxnId="{F018CC81-5B40-4BF3-B24F-D74A6EDD7C47}">
      <dgm:prSet/>
      <dgm:spPr/>
      <dgm:t>
        <a:bodyPr/>
        <a:lstStyle/>
        <a:p>
          <a:endParaRPr lang="en-US" sz="2000"/>
        </a:p>
      </dgm:t>
    </dgm:pt>
    <dgm:pt modelId="{02AEF20F-3AA2-4338-8BE4-F658FD9C3704}" type="sibTrans" cxnId="{F018CC81-5B40-4BF3-B24F-D74A6EDD7C47}">
      <dgm:prSet/>
      <dgm:spPr/>
      <dgm:t>
        <a:bodyPr/>
        <a:lstStyle/>
        <a:p>
          <a:endParaRPr lang="en-US" sz="2000"/>
        </a:p>
      </dgm:t>
    </dgm:pt>
    <dgm:pt modelId="{56E70832-5AD3-4D67-A99B-075E5F8EB16D}">
      <dgm:prSet custT="1"/>
      <dgm:spPr>
        <a:ln w="5715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Descriptions and other information about each quality practice</a:t>
          </a:r>
        </a:p>
      </dgm:t>
    </dgm:pt>
    <dgm:pt modelId="{51F26085-F4D5-428C-A015-3AAC89DE2E0E}" type="parTrans" cxnId="{6496779E-B532-4039-A809-0BC85ACB4105}">
      <dgm:prSet/>
      <dgm:spPr/>
      <dgm:t>
        <a:bodyPr/>
        <a:lstStyle/>
        <a:p>
          <a:endParaRPr lang="en-US" sz="2000"/>
        </a:p>
      </dgm:t>
    </dgm:pt>
    <dgm:pt modelId="{F432454F-065D-4A77-8179-5FBBD37B2457}" type="sibTrans" cxnId="{6496779E-B532-4039-A809-0BC85ACB4105}">
      <dgm:prSet/>
      <dgm:spPr/>
      <dgm:t>
        <a:bodyPr/>
        <a:lstStyle/>
        <a:p>
          <a:endParaRPr lang="en-US" sz="2000"/>
        </a:p>
      </dgm:t>
    </dgm:pt>
    <dgm:pt modelId="{E6477050-A20D-47A4-81EA-7CAF7A2F0343}">
      <dgm:prSet custT="1"/>
      <dgm:spPr>
        <a:ln w="57150"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Examples of team discussion points related to each practice</a:t>
          </a:r>
        </a:p>
      </dgm:t>
    </dgm:pt>
    <dgm:pt modelId="{2B23D74E-0C36-4107-87BC-DF7C97B0C410}" type="parTrans" cxnId="{589DD3F6-18CB-4924-A614-D1ED0B0BEEEF}">
      <dgm:prSet/>
      <dgm:spPr/>
      <dgm:t>
        <a:bodyPr/>
        <a:lstStyle/>
        <a:p>
          <a:endParaRPr lang="en-US" sz="2000"/>
        </a:p>
      </dgm:t>
    </dgm:pt>
    <dgm:pt modelId="{346A1ECF-10D8-4813-ABF6-C520471891AC}" type="sibTrans" cxnId="{589DD3F6-18CB-4924-A614-D1ED0B0BEEEF}">
      <dgm:prSet/>
      <dgm:spPr/>
      <dgm:t>
        <a:bodyPr/>
        <a:lstStyle/>
        <a:p>
          <a:endParaRPr lang="en-US" sz="2000"/>
        </a:p>
      </dgm:t>
    </dgm:pt>
    <dgm:pt modelId="{97105D3A-38DA-448F-9B8A-A39983A472AD}">
      <dgm:prSet phldrT="[Text]" custT="1"/>
      <dgm:spPr/>
      <dgm:t>
        <a:bodyPr/>
        <a:lstStyle/>
        <a:p>
          <a:r>
            <a:rPr lang="en-US" sz="2000" b="1" dirty="0" smtClean="0"/>
            <a:t>Video Library</a:t>
          </a:r>
          <a:endParaRPr lang="en-US" sz="2000" b="1" dirty="0"/>
        </a:p>
      </dgm:t>
    </dgm:pt>
    <dgm:pt modelId="{D7054671-B1A8-4A81-A350-13B9291E099B}" type="parTrans" cxnId="{468CE6BA-C4BF-4AB0-B645-6F556CBDBA82}">
      <dgm:prSet/>
      <dgm:spPr/>
      <dgm:t>
        <a:bodyPr/>
        <a:lstStyle/>
        <a:p>
          <a:endParaRPr lang="en-US" sz="2000"/>
        </a:p>
      </dgm:t>
    </dgm:pt>
    <dgm:pt modelId="{2127D077-FBDD-46A0-BF53-5F94EFC99BE7}" type="sibTrans" cxnId="{468CE6BA-C4BF-4AB0-B645-6F556CBDBA82}">
      <dgm:prSet/>
      <dgm:spPr/>
      <dgm:t>
        <a:bodyPr/>
        <a:lstStyle/>
        <a:p>
          <a:endParaRPr lang="en-US" sz="2000"/>
        </a:p>
      </dgm:t>
    </dgm:pt>
    <dgm:pt modelId="{1DD42D24-C75F-49F0-B8CD-B4FCDA1AFC83}">
      <dgm:prSet phldrT="[Text]" custT="1"/>
      <dgm:spPr/>
      <dgm:t>
        <a:bodyPr/>
        <a:lstStyle/>
        <a:p>
          <a:r>
            <a:rPr lang="en-US" sz="1900" b="1" baseline="0" dirty="0" smtClean="0"/>
            <a:t>Trainer's Guide &amp; Presentation</a:t>
          </a:r>
          <a:endParaRPr lang="en-US" sz="1900" baseline="0" dirty="0"/>
        </a:p>
      </dgm:t>
    </dgm:pt>
    <dgm:pt modelId="{644938C2-3E31-4346-8B37-0A145727D452}" type="sibTrans" cxnId="{280C66D9-A80D-4042-80F7-161C58595E66}">
      <dgm:prSet/>
      <dgm:spPr/>
      <dgm:t>
        <a:bodyPr/>
        <a:lstStyle/>
        <a:p>
          <a:endParaRPr lang="en-US" sz="2000"/>
        </a:p>
      </dgm:t>
    </dgm:pt>
    <dgm:pt modelId="{1AE54CD4-CF05-4DD2-971F-22B3B4C758EE}" type="parTrans" cxnId="{280C66D9-A80D-4042-80F7-161C58595E66}">
      <dgm:prSet/>
      <dgm:spPr/>
      <dgm:t>
        <a:bodyPr/>
        <a:lstStyle/>
        <a:p>
          <a:endParaRPr lang="en-US" sz="2000"/>
        </a:p>
      </dgm:t>
    </dgm:pt>
    <dgm:pt modelId="{71E64D60-AD1F-4679-AF6A-A4B2EA66A8D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</a:rPr>
            <a:t>Accompanying PowerPoint presentation provided</a:t>
          </a:r>
          <a:endParaRPr lang="en-US" sz="1800" dirty="0">
            <a:solidFill>
              <a:schemeClr val="tx2"/>
            </a:solidFill>
          </a:endParaRPr>
        </a:p>
      </dgm:t>
    </dgm:pt>
    <dgm:pt modelId="{B611C03E-87F8-4D4C-A777-84C282195C79}" type="sibTrans" cxnId="{07262AA3-25F0-4A71-8CA4-2A20D8D3FE66}">
      <dgm:prSet/>
      <dgm:spPr/>
      <dgm:t>
        <a:bodyPr/>
        <a:lstStyle/>
        <a:p>
          <a:endParaRPr lang="en-US" sz="2000"/>
        </a:p>
      </dgm:t>
    </dgm:pt>
    <dgm:pt modelId="{50D2D521-5DD1-4752-87E6-C01B2E83AD20}" type="parTrans" cxnId="{07262AA3-25F0-4A71-8CA4-2A20D8D3FE66}">
      <dgm:prSet/>
      <dgm:spPr/>
      <dgm:t>
        <a:bodyPr/>
        <a:lstStyle/>
        <a:p>
          <a:endParaRPr lang="en-US" sz="2000"/>
        </a:p>
      </dgm:t>
    </dgm:pt>
    <dgm:pt modelId="{53021F77-F52A-4F65-A87B-B64E9362C55E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tx2"/>
              </a:solidFill>
            </a:rPr>
            <a:t>Collection of videos to be used for training purposes</a:t>
          </a:r>
          <a:endParaRPr lang="en-US" sz="1800" b="0" dirty="0">
            <a:solidFill>
              <a:schemeClr val="tx2"/>
            </a:solidFill>
          </a:endParaRPr>
        </a:p>
      </dgm:t>
    </dgm:pt>
    <dgm:pt modelId="{AB7F5287-BC92-4E77-B82D-523D862F18D6}" type="parTrans" cxnId="{C0F0B9AD-7619-4EF7-BC7C-C35EDC5725A2}">
      <dgm:prSet/>
      <dgm:spPr/>
      <dgm:t>
        <a:bodyPr/>
        <a:lstStyle/>
        <a:p>
          <a:endParaRPr lang="en-US"/>
        </a:p>
      </dgm:t>
    </dgm:pt>
    <dgm:pt modelId="{11333666-4BF9-4994-9AEE-C33467624BC1}" type="sibTrans" cxnId="{C0F0B9AD-7619-4EF7-BC7C-C35EDC5725A2}">
      <dgm:prSet/>
      <dgm:spPr/>
      <dgm:t>
        <a:bodyPr/>
        <a:lstStyle/>
        <a:p>
          <a:endParaRPr lang="en-US"/>
        </a:p>
      </dgm:t>
    </dgm:pt>
    <dgm:pt modelId="{BDE66B6C-01C7-4ADA-804B-A94C97A25EE5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tx2"/>
              </a:solidFill>
            </a:rPr>
            <a:t>Closed captioning provided</a:t>
          </a:r>
          <a:endParaRPr lang="en-US" sz="1800" b="0" dirty="0">
            <a:solidFill>
              <a:schemeClr val="tx2"/>
            </a:solidFill>
          </a:endParaRPr>
        </a:p>
      </dgm:t>
    </dgm:pt>
    <dgm:pt modelId="{04E75E09-E6BF-48CD-AEAB-98241BDEC3B0}" type="parTrans" cxnId="{48681EDF-B24F-4254-9EF8-DCCAE3098844}">
      <dgm:prSet/>
      <dgm:spPr/>
      <dgm:t>
        <a:bodyPr/>
        <a:lstStyle/>
        <a:p>
          <a:endParaRPr lang="en-US"/>
        </a:p>
      </dgm:t>
    </dgm:pt>
    <dgm:pt modelId="{2A65BD34-E0AC-43D9-8CB9-BBE32FA45382}" type="sibTrans" cxnId="{48681EDF-B24F-4254-9EF8-DCCAE3098844}">
      <dgm:prSet/>
      <dgm:spPr/>
      <dgm:t>
        <a:bodyPr/>
        <a:lstStyle/>
        <a:p>
          <a:endParaRPr lang="en-US"/>
        </a:p>
      </dgm:t>
    </dgm:pt>
    <dgm:pt modelId="{1D27B044-F7BE-4D8C-99E6-5B033010C476}" type="pres">
      <dgm:prSet presAssocID="{8856D19A-20B7-46A4-AE91-402DB54A30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0910B-C3E5-42D5-80C0-6FBE46BC3527}" type="pres">
      <dgm:prSet presAssocID="{60E3FC58-9C62-4C15-9537-F0BC0C19768F}" presName="composite" presStyleCnt="0"/>
      <dgm:spPr/>
    </dgm:pt>
    <dgm:pt modelId="{BC88EFC5-170E-48E5-8A4B-955BE2C1688F}" type="pres">
      <dgm:prSet presAssocID="{60E3FC58-9C62-4C15-9537-F0BC0C19768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60BE6-A44F-4EDD-98F5-02D5482696AC}" type="pres">
      <dgm:prSet presAssocID="{60E3FC58-9C62-4C15-9537-F0BC0C19768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F33FE-7905-488F-96CA-70162C5FA089}" type="pres">
      <dgm:prSet presAssocID="{01D51F53-3A70-4258-B764-9E238153FCAE}" presName="space" presStyleCnt="0"/>
      <dgm:spPr/>
    </dgm:pt>
    <dgm:pt modelId="{6AE1D02C-4EA1-44AB-A030-3028464FD939}" type="pres">
      <dgm:prSet presAssocID="{DFF3CF7A-729F-4F69-81E4-54F8F156CD6B}" presName="composite" presStyleCnt="0"/>
      <dgm:spPr/>
    </dgm:pt>
    <dgm:pt modelId="{D9EE7F4D-838C-47F5-9EB5-6A654DB40E2A}" type="pres">
      <dgm:prSet presAssocID="{DFF3CF7A-729F-4F69-81E4-54F8F156CD6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370BD-1DDB-43BA-90EF-3AD41A5AD237}" type="pres">
      <dgm:prSet presAssocID="{DFF3CF7A-729F-4F69-81E4-54F8F156CD6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974E-F4F0-48AA-944E-210AA0C79E33}" type="pres">
      <dgm:prSet presAssocID="{94290DFA-18C1-44C4-823A-9DF0A38DE11E}" presName="space" presStyleCnt="0"/>
      <dgm:spPr/>
    </dgm:pt>
    <dgm:pt modelId="{B48F7CCE-3E5E-4F8E-B309-F5BF592DB7C9}" type="pres">
      <dgm:prSet presAssocID="{1DD42D24-C75F-49F0-B8CD-B4FCDA1AFC83}" presName="composite" presStyleCnt="0"/>
      <dgm:spPr/>
    </dgm:pt>
    <dgm:pt modelId="{5BAB526C-62EF-4445-A153-7EE2002F3D23}" type="pres">
      <dgm:prSet presAssocID="{1DD42D24-C75F-49F0-B8CD-B4FCDA1AFC8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14B4D-403F-4292-B3EC-A603EEA6CE46}" type="pres">
      <dgm:prSet presAssocID="{1DD42D24-C75F-49F0-B8CD-B4FCDA1AFC8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B4931-0EEE-475B-B8B0-9903EC1901DC}" type="pres">
      <dgm:prSet presAssocID="{644938C2-3E31-4346-8B37-0A145727D452}" presName="space" presStyleCnt="0"/>
      <dgm:spPr/>
    </dgm:pt>
    <dgm:pt modelId="{59FB5E66-2DFE-40C7-B438-6090AB042DEA}" type="pres">
      <dgm:prSet presAssocID="{97105D3A-38DA-448F-9B8A-A39983A472AD}" presName="composite" presStyleCnt="0"/>
      <dgm:spPr/>
    </dgm:pt>
    <dgm:pt modelId="{F208835C-5407-450E-A225-89029C3B8B84}" type="pres">
      <dgm:prSet presAssocID="{97105D3A-38DA-448F-9B8A-A39983A472A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043A7-CEA6-4AE9-91F4-043D5E09351C}" type="pres">
      <dgm:prSet presAssocID="{97105D3A-38DA-448F-9B8A-A39983A472A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8F8CC-FC74-4676-9B93-B6DABAE82DCC}" srcId="{DFF3CF7A-729F-4F69-81E4-54F8F156CD6B}" destId="{1948492A-174C-4B67-8E14-387B6CE7BC39}" srcOrd="0" destOrd="0" parTransId="{DC4C5583-3CCE-4EA5-8234-52571869553C}" sibTransId="{B1372C33-9E2C-490E-BB8F-AF2D0DA26D84}"/>
    <dgm:cxn modelId="{C0F0B9AD-7619-4EF7-BC7C-C35EDC5725A2}" srcId="{97105D3A-38DA-448F-9B8A-A39983A472AD}" destId="{53021F77-F52A-4F65-A87B-B64E9362C55E}" srcOrd="0" destOrd="0" parTransId="{AB7F5287-BC92-4E77-B82D-523D862F18D6}" sibTransId="{11333666-4BF9-4994-9AEE-C33467624BC1}"/>
    <dgm:cxn modelId="{F1E2FB6D-0FCD-4166-B4F1-F753EC7C2FCC}" type="presOf" srcId="{1DD42D24-C75F-49F0-B8CD-B4FCDA1AFC83}" destId="{5BAB526C-62EF-4445-A153-7EE2002F3D23}" srcOrd="0" destOrd="0" presId="urn:microsoft.com/office/officeart/2005/8/layout/hList1"/>
    <dgm:cxn modelId="{48681EDF-B24F-4254-9EF8-DCCAE3098844}" srcId="{97105D3A-38DA-448F-9B8A-A39983A472AD}" destId="{BDE66B6C-01C7-4ADA-804B-A94C97A25EE5}" srcOrd="1" destOrd="0" parTransId="{04E75E09-E6BF-48CD-AEAB-98241BDEC3B0}" sibTransId="{2A65BD34-E0AC-43D9-8CB9-BBE32FA45382}"/>
    <dgm:cxn modelId="{07262AA3-25F0-4A71-8CA4-2A20D8D3FE66}" srcId="{1DD42D24-C75F-49F0-B8CD-B4FCDA1AFC83}" destId="{71E64D60-AD1F-4679-AF6A-A4B2EA66A8D6}" srcOrd="1" destOrd="0" parTransId="{50D2D521-5DD1-4752-87E6-C01B2E83AD20}" sibTransId="{B611C03E-87F8-4D4C-A777-84C282195C79}"/>
    <dgm:cxn modelId="{F018CC81-5B40-4BF3-B24F-D74A6EDD7C47}" srcId="{1DD42D24-C75F-49F0-B8CD-B4FCDA1AFC83}" destId="{51C7CB8C-3FDC-4DD1-BD34-85E632130B46}" srcOrd="0" destOrd="0" parTransId="{1267A7A1-30FA-4D8A-90D0-D3925FFB7EDD}" sibTransId="{02AEF20F-3AA2-4338-8BE4-F658FD9C3704}"/>
    <dgm:cxn modelId="{A7F849ED-0ACA-431A-8BE9-E09ABF3167D7}" type="presOf" srcId="{DFF3CF7A-729F-4F69-81E4-54F8F156CD6B}" destId="{D9EE7F4D-838C-47F5-9EB5-6A654DB40E2A}" srcOrd="0" destOrd="0" presId="urn:microsoft.com/office/officeart/2005/8/layout/hList1"/>
    <dgm:cxn modelId="{589DD3F6-18CB-4924-A614-D1ED0B0BEEEF}" srcId="{60E3FC58-9C62-4C15-9537-F0BC0C19768F}" destId="{E6477050-A20D-47A4-81EA-7CAF7A2F0343}" srcOrd="2" destOrd="0" parTransId="{2B23D74E-0C36-4107-87BC-DF7C97B0C410}" sibTransId="{346A1ECF-10D8-4813-ABF6-C520471891AC}"/>
    <dgm:cxn modelId="{8DF68C01-73BA-4CF5-8696-DD43219D6048}" type="presOf" srcId="{8856D19A-20B7-46A4-AE91-402DB54A301D}" destId="{1D27B044-F7BE-4D8C-99E6-5B033010C476}" srcOrd="0" destOrd="0" presId="urn:microsoft.com/office/officeart/2005/8/layout/hList1"/>
    <dgm:cxn modelId="{C8B64879-38D8-4C94-BB3A-78B7BE2A9390}" srcId="{DFF3CF7A-729F-4F69-81E4-54F8F156CD6B}" destId="{3DB1D9F0-7AD1-4A03-BA16-C1643428B45C}" srcOrd="1" destOrd="0" parTransId="{4F2C224B-285E-48B1-91DD-FC5176332CC2}" sibTransId="{A97C6453-B01D-40FF-862D-B7E224E3E1C1}"/>
    <dgm:cxn modelId="{CBACB490-98CE-45F4-AA13-E1D80165B18E}" type="presOf" srcId="{BDE66B6C-01C7-4ADA-804B-A94C97A25EE5}" destId="{5B1043A7-CEA6-4AE9-91F4-043D5E09351C}" srcOrd="0" destOrd="1" presId="urn:microsoft.com/office/officeart/2005/8/layout/hList1"/>
    <dgm:cxn modelId="{837EAB79-0434-44F3-A823-E817530A9F2E}" type="presOf" srcId="{71E64D60-AD1F-4679-AF6A-A4B2EA66A8D6}" destId="{E2614B4D-403F-4292-B3EC-A603EEA6CE46}" srcOrd="0" destOrd="1" presId="urn:microsoft.com/office/officeart/2005/8/layout/hList1"/>
    <dgm:cxn modelId="{0FADE51A-9FD7-474D-A89A-E2B91A1EF0BE}" type="presOf" srcId="{56E70832-5AD3-4D67-A99B-075E5F8EB16D}" destId="{87160BE6-A44F-4EDD-98F5-02D5482696AC}" srcOrd="0" destOrd="1" presId="urn:microsoft.com/office/officeart/2005/8/layout/hList1"/>
    <dgm:cxn modelId="{FD267057-6D03-4D1E-B607-B55C208DF27C}" type="presOf" srcId="{3DB1D9F0-7AD1-4A03-BA16-C1643428B45C}" destId="{A3C370BD-1DDB-43BA-90EF-3AD41A5AD237}" srcOrd="0" destOrd="1" presId="urn:microsoft.com/office/officeart/2005/8/layout/hList1"/>
    <dgm:cxn modelId="{B0046D22-8950-42CF-A3BE-A4E0BBF03D82}" type="presOf" srcId="{97105D3A-38DA-448F-9B8A-A39983A472AD}" destId="{F208835C-5407-450E-A225-89029C3B8B84}" srcOrd="0" destOrd="0" presId="urn:microsoft.com/office/officeart/2005/8/layout/hList1"/>
    <dgm:cxn modelId="{69BB6434-6BFD-4813-8582-5CCDC0E73EB5}" type="presOf" srcId="{E6477050-A20D-47A4-81EA-7CAF7A2F0343}" destId="{87160BE6-A44F-4EDD-98F5-02D5482696AC}" srcOrd="0" destOrd="2" presId="urn:microsoft.com/office/officeart/2005/8/layout/hList1"/>
    <dgm:cxn modelId="{8CEA151E-F98F-4C8B-A9B4-0FE85B1E9120}" srcId="{8856D19A-20B7-46A4-AE91-402DB54A301D}" destId="{DFF3CF7A-729F-4F69-81E4-54F8F156CD6B}" srcOrd="1" destOrd="0" parTransId="{099CA71E-B34B-48CB-A238-818D9B0C8042}" sibTransId="{94290DFA-18C1-44C4-823A-9DF0A38DE11E}"/>
    <dgm:cxn modelId="{6496779E-B532-4039-A809-0BC85ACB4105}" srcId="{60E3FC58-9C62-4C15-9537-F0BC0C19768F}" destId="{56E70832-5AD3-4D67-A99B-075E5F8EB16D}" srcOrd="1" destOrd="0" parTransId="{51F26085-F4D5-428C-A015-3AAC89DE2E0E}" sibTransId="{F432454F-065D-4A77-8179-5FBBD37B2457}"/>
    <dgm:cxn modelId="{468CE6BA-C4BF-4AB0-B645-6F556CBDBA82}" srcId="{8856D19A-20B7-46A4-AE91-402DB54A301D}" destId="{97105D3A-38DA-448F-9B8A-A39983A472AD}" srcOrd="3" destOrd="0" parTransId="{D7054671-B1A8-4A81-A350-13B9291E099B}" sibTransId="{2127D077-FBDD-46A0-BF53-5F94EFC99BE7}"/>
    <dgm:cxn modelId="{F63EEA97-A764-4307-9ACB-D52291872F9E}" type="presOf" srcId="{60E3FC58-9C62-4C15-9537-F0BC0C19768F}" destId="{BC88EFC5-170E-48E5-8A4B-955BE2C1688F}" srcOrd="0" destOrd="0" presId="urn:microsoft.com/office/officeart/2005/8/layout/hList1"/>
    <dgm:cxn modelId="{FC7EE7C4-F37C-4026-9B80-036F71A8F98F}" type="presOf" srcId="{1948492A-174C-4B67-8E14-387B6CE7BC39}" destId="{A3C370BD-1DDB-43BA-90EF-3AD41A5AD237}" srcOrd="0" destOrd="0" presId="urn:microsoft.com/office/officeart/2005/8/layout/hList1"/>
    <dgm:cxn modelId="{94787139-EF73-4DBE-A1C3-55016150A4DF}" srcId="{60E3FC58-9C62-4C15-9537-F0BC0C19768F}" destId="{8CCCA886-45BD-49F0-A3E1-D886E7FB67A2}" srcOrd="0" destOrd="0" parTransId="{14D9C934-4ED4-4558-81CF-F9C3467AF823}" sibTransId="{45E434B3-BBF0-403C-B2BF-FA096829A9C3}"/>
    <dgm:cxn modelId="{0C54611D-A1A9-41FA-9F78-F8377A6104F4}" type="presOf" srcId="{53021F77-F52A-4F65-A87B-B64E9362C55E}" destId="{5B1043A7-CEA6-4AE9-91F4-043D5E09351C}" srcOrd="0" destOrd="0" presId="urn:microsoft.com/office/officeart/2005/8/layout/hList1"/>
    <dgm:cxn modelId="{23182D5E-CA23-433C-BF64-4360FBC36457}" type="presOf" srcId="{8CCCA886-45BD-49F0-A3E1-D886E7FB67A2}" destId="{87160BE6-A44F-4EDD-98F5-02D5482696AC}" srcOrd="0" destOrd="0" presId="urn:microsoft.com/office/officeart/2005/8/layout/hList1"/>
    <dgm:cxn modelId="{82C10134-72C1-445B-AE01-9CAF4658B3D0}" srcId="{8856D19A-20B7-46A4-AE91-402DB54A301D}" destId="{60E3FC58-9C62-4C15-9537-F0BC0C19768F}" srcOrd="0" destOrd="0" parTransId="{3E2DC66D-1DF0-42B1-B70E-31CA685002A0}" sibTransId="{01D51F53-3A70-4258-B764-9E238153FCAE}"/>
    <dgm:cxn modelId="{BA891D06-5A5F-4EE7-85E2-C0E1AA33CD08}" type="presOf" srcId="{51C7CB8C-3FDC-4DD1-BD34-85E632130B46}" destId="{E2614B4D-403F-4292-B3EC-A603EEA6CE46}" srcOrd="0" destOrd="0" presId="urn:microsoft.com/office/officeart/2005/8/layout/hList1"/>
    <dgm:cxn modelId="{280C66D9-A80D-4042-80F7-161C58595E66}" srcId="{8856D19A-20B7-46A4-AE91-402DB54A301D}" destId="{1DD42D24-C75F-49F0-B8CD-B4FCDA1AFC83}" srcOrd="2" destOrd="0" parTransId="{1AE54CD4-CF05-4DD2-971F-22B3B4C758EE}" sibTransId="{644938C2-3E31-4346-8B37-0A145727D452}"/>
    <dgm:cxn modelId="{9E05F37A-A9F1-4FE4-A15F-D1736E5ECA70}" type="presParOf" srcId="{1D27B044-F7BE-4D8C-99E6-5B033010C476}" destId="{AD80910B-C3E5-42D5-80C0-6FBE46BC3527}" srcOrd="0" destOrd="0" presId="urn:microsoft.com/office/officeart/2005/8/layout/hList1"/>
    <dgm:cxn modelId="{B0D53A84-E7A7-4F6D-806F-0639B8077278}" type="presParOf" srcId="{AD80910B-C3E5-42D5-80C0-6FBE46BC3527}" destId="{BC88EFC5-170E-48E5-8A4B-955BE2C1688F}" srcOrd="0" destOrd="0" presId="urn:microsoft.com/office/officeart/2005/8/layout/hList1"/>
    <dgm:cxn modelId="{B3AF86D5-9A41-4EBE-9EE2-A8212FFCFC47}" type="presParOf" srcId="{AD80910B-C3E5-42D5-80C0-6FBE46BC3527}" destId="{87160BE6-A44F-4EDD-98F5-02D5482696AC}" srcOrd="1" destOrd="0" presId="urn:microsoft.com/office/officeart/2005/8/layout/hList1"/>
    <dgm:cxn modelId="{0C87B79E-074A-41DF-BBD8-5619CC9383C6}" type="presParOf" srcId="{1D27B044-F7BE-4D8C-99E6-5B033010C476}" destId="{FE1F33FE-7905-488F-96CA-70162C5FA089}" srcOrd="1" destOrd="0" presId="urn:microsoft.com/office/officeart/2005/8/layout/hList1"/>
    <dgm:cxn modelId="{DCA5689A-B661-4FEC-81CB-8A6B6BB3CA41}" type="presParOf" srcId="{1D27B044-F7BE-4D8C-99E6-5B033010C476}" destId="{6AE1D02C-4EA1-44AB-A030-3028464FD939}" srcOrd="2" destOrd="0" presId="urn:microsoft.com/office/officeart/2005/8/layout/hList1"/>
    <dgm:cxn modelId="{E73037A3-CBDD-498C-ADEC-8175991A26D8}" type="presParOf" srcId="{6AE1D02C-4EA1-44AB-A030-3028464FD939}" destId="{D9EE7F4D-838C-47F5-9EB5-6A654DB40E2A}" srcOrd="0" destOrd="0" presId="urn:microsoft.com/office/officeart/2005/8/layout/hList1"/>
    <dgm:cxn modelId="{BE8447F8-676B-4AB6-A5C8-717AF853D8C0}" type="presParOf" srcId="{6AE1D02C-4EA1-44AB-A030-3028464FD939}" destId="{A3C370BD-1DDB-43BA-90EF-3AD41A5AD237}" srcOrd="1" destOrd="0" presId="urn:microsoft.com/office/officeart/2005/8/layout/hList1"/>
    <dgm:cxn modelId="{08FE7F9E-0243-4E36-ADB5-2CA2C0C2A31A}" type="presParOf" srcId="{1D27B044-F7BE-4D8C-99E6-5B033010C476}" destId="{CEDE974E-F4F0-48AA-944E-210AA0C79E33}" srcOrd="3" destOrd="0" presId="urn:microsoft.com/office/officeart/2005/8/layout/hList1"/>
    <dgm:cxn modelId="{4A6B1D7F-4633-4E66-A243-13EA13F1CC21}" type="presParOf" srcId="{1D27B044-F7BE-4D8C-99E6-5B033010C476}" destId="{B48F7CCE-3E5E-4F8E-B309-F5BF592DB7C9}" srcOrd="4" destOrd="0" presId="urn:microsoft.com/office/officeart/2005/8/layout/hList1"/>
    <dgm:cxn modelId="{27AC749A-B9B7-422C-96C1-B2F9C0FC1B0D}" type="presParOf" srcId="{B48F7CCE-3E5E-4F8E-B309-F5BF592DB7C9}" destId="{5BAB526C-62EF-4445-A153-7EE2002F3D23}" srcOrd="0" destOrd="0" presId="urn:microsoft.com/office/officeart/2005/8/layout/hList1"/>
    <dgm:cxn modelId="{711E7B56-8E29-4F97-BC09-109595EB768F}" type="presParOf" srcId="{B48F7CCE-3E5E-4F8E-B309-F5BF592DB7C9}" destId="{E2614B4D-403F-4292-B3EC-A603EEA6CE46}" srcOrd="1" destOrd="0" presId="urn:microsoft.com/office/officeart/2005/8/layout/hList1"/>
    <dgm:cxn modelId="{E33CA768-8D82-47B4-80FF-CE3FACABEB03}" type="presParOf" srcId="{1D27B044-F7BE-4D8C-99E6-5B033010C476}" destId="{915B4931-0EEE-475B-B8B0-9903EC1901DC}" srcOrd="5" destOrd="0" presId="urn:microsoft.com/office/officeart/2005/8/layout/hList1"/>
    <dgm:cxn modelId="{93656AB6-0B5A-4C35-94E0-7A1EE6F441CC}" type="presParOf" srcId="{1D27B044-F7BE-4D8C-99E6-5B033010C476}" destId="{59FB5E66-2DFE-40C7-B438-6090AB042DEA}" srcOrd="6" destOrd="0" presId="urn:microsoft.com/office/officeart/2005/8/layout/hList1"/>
    <dgm:cxn modelId="{058E6763-F853-45D2-BA6A-33A177AB2CF4}" type="presParOf" srcId="{59FB5E66-2DFE-40C7-B438-6090AB042DEA}" destId="{F208835C-5407-450E-A225-89029C3B8B84}" srcOrd="0" destOrd="0" presId="urn:microsoft.com/office/officeart/2005/8/layout/hList1"/>
    <dgm:cxn modelId="{ADB7EF41-DEC6-413B-B1B7-324F9B640CCC}" type="presParOf" srcId="{59FB5E66-2DFE-40C7-B438-6090AB042DEA}" destId="{5B1043A7-CEA6-4AE9-91F4-043D5E0935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8EFC5-170E-48E5-8A4B-955BE2C1688F}">
      <dsp:nvSpPr>
        <dsp:cNvPr id="0" name=""/>
        <dsp:cNvSpPr/>
      </dsp:nvSpPr>
      <dsp:spPr>
        <a:xfrm>
          <a:off x="2980" y="65248"/>
          <a:ext cx="1792350" cy="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Checklist and Descriptions</a:t>
          </a:r>
          <a:endParaRPr lang="en-US" sz="2000" i="0" kern="1200" dirty="0"/>
        </a:p>
      </dsp:txBody>
      <dsp:txXfrm>
        <a:off x="2980" y="65248"/>
        <a:ext cx="1792350" cy="716940"/>
      </dsp:txXfrm>
    </dsp:sp>
    <dsp:sp modelId="{87160BE6-A44F-4EDD-98F5-02D5482696AC}">
      <dsp:nvSpPr>
        <dsp:cNvPr id="0" name=""/>
        <dsp:cNvSpPr/>
      </dsp:nvSpPr>
      <dsp:spPr>
        <a:xfrm>
          <a:off x="2980" y="782189"/>
          <a:ext cx="1792350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Full set of checklists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Descriptions and other information about each quality practice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Examples of team discussion points related to each practice</a:t>
          </a:r>
        </a:p>
      </dsp:txBody>
      <dsp:txXfrm>
        <a:off x="2980" y="782189"/>
        <a:ext cx="1792350" cy="3864960"/>
      </dsp:txXfrm>
    </dsp:sp>
    <dsp:sp modelId="{D9EE7F4D-838C-47F5-9EB5-6A654DB40E2A}">
      <dsp:nvSpPr>
        <dsp:cNvPr id="0" name=""/>
        <dsp:cNvSpPr/>
      </dsp:nvSpPr>
      <dsp:spPr>
        <a:xfrm>
          <a:off x="2046260" y="65248"/>
          <a:ext cx="1792350" cy="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Online Practice Site</a:t>
          </a:r>
          <a:endParaRPr lang="en-US" sz="2000" kern="1200" dirty="0"/>
        </a:p>
      </dsp:txBody>
      <dsp:txXfrm>
        <a:off x="2046260" y="65248"/>
        <a:ext cx="1792350" cy="716940"/>
      </dsp:txXfrm>
    </dsp:sp>
    <dsp:sp modelId="{A3C370BD-1DDB-43BA-90EF-3AD41A5AD237}">
      <dsp:nvSpPr>
        <dsp:cNvPr id="0" name=""/>
        <dsp:cNvSpPr/>
      </dsp:nvSpPr>
      <dsp:spPr>
        <a:xfrm>
          <a:off x="2046260" y="782189"/>
          <a:ext cx="1792350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Extend learning by watching video clips of COS team meetings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Practice using COS-TC Checklist to rate the providers in the videos use quality practices.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2046260" y="782189"/>
        <a:ext cx="1792350" cy="3864960"/>
      </dsp:txXfrm>
    </dsp:sp>
    <dsp:sp modelId="{5BAB526C-62EF-4445-A153-7EE2002F3D23}">
      <dsp:nvSpPr>
        <dsp:cNvPr id="0" name=""/>
        <dsp:cNvSpPr/>
      </dsp:nvSpPr>
      <dsp:spPr>
        <a:xfrm>
          <a:off x="4089539" y="65248"/>
          <a:ext cx="1792350" cy="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Trainer's Guide &amp; Presentation</a:t>
          </a:r>
          <a:endParaRPr lang="en-US" sz="1900" kern="1200" baseline="0" dirty="0"/>
        </a:p>
      </dsp:txBody>
      <dsp:txXfrm>
        <a:off x="4089539" y="65248"/>
        <a:ext cx="1792350" cy="716940"/>
      </dsp:txXfrm>
    </dsp:sp>
    <dsp:sp modelId="{E2614B4D-403F-4292-B3EC-A603EEA6CE46}">
      <dsp:nvSpPr>
        <dsp:cNvPr id="0" name=""/>
        <dsp:cNvSpPr/>
      </dsp:nvSpPr>
      <dsp:spPr>
        <a:xfrm>
          <a:off x="4089539" y="782189"/>
          <a:ext cx="1792350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Contains training agendas and instructions for training activities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/>
              </a:solidFill>
            </a:rPr>
            <a:t>Accompanying PowerPoint presentation provided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4089539" y="782189"/>
        <a:ext cx="1792350" cy="3864960"/>
      </dsp:txXfrm>
    </dsp:sp>
    <dsp:sp modelId="{F208835C-5407-450E-A225-89029C3B8B84}">
      <dsp:nvSpPr>
        <dsp:cNvPr id="0" name=""/>
        <dsp:cNvSpPr/>
      </dsp:nvSpPr>
      <dsp:spPr>
        <a:xfrm>
          <a:off x="6132818" y="65248"/>
          <a:ext cx="1792350" cy="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Video Library</a:t>
          </a:r>
          <a:endParaRPr lang="en-US" sz="2000" b="1" kern="1200" dirty="0"/>
        </a:p>
      </dsp:txBody>
      <dsp:txXfrm>
        <a:off x="6132818" y="65248"/>
        <a:ext cx="1792350" cy="716940"/>
      </dsp:txXfrm>
    </dsp:sp>
    <dsp:sp modelId="{5B1043A7-CEA6-4AE9-91F4-043D5E09351C}">
      <dsp:nvSpPr>
        <dsp:cNvPr id="0" name=""/>
        <dsp:cNvSpPr/>
      </dsp:nvSpPr>
      <dsp:spPr>
        <a:xfrm>
          <a:off x="6132818" y="782189"/>
          <a:ext cx="1792350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2"/>
              </a:solidFill>
            </a:rPr>
            <a:t>Collection of videos to be used for training purposes</a:t>
          </a:r>
          <a:endParaRPr lang="en-US" sz="1800" b="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2"/>
              </a:solidFill>
            </a:rPr>
            <a:t>Closed captioning provided</a:t>
          </a:r>
          <a:endParaRPr lang="en-US" sz="1800" b="0" kern="1200" dirty="0">
            <a:solidFill>
              <a:schemeClr val="tx2"/>
            </a:solidFill>
          </a:endParaRPr>
        </a:p>
      </dsp:txBody>
      <dsp:txXfrm>
        <a:off x="6132818" y="782189"/>
        <a:ext cx="1792350" cy="38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E4887-8917-F441-A34E-04FBBE0768D9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3AA59-75C3-0541-B3BB-D5E39DEB4B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5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2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9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8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7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4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8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7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6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38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84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50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85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40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50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00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80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7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1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6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8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1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2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AA59-75C3-0541-B3BB-D5E39DEB4B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1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/>
              <a:t>Click to edit Master title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1" y="5562600"/>
            <a:ext cx="1158718" cy="990079"/>
          </a:xfrm>
          <a:prstGeom prst="rect">
            <a:avLst/>
          </a:prstGeom>
        </p:spPr>
      </p:pic>
      <p:sp>
        <p:nvSpPr>
          <p:cNvPr id="11" name="Rectangle 10" descr="&quot; &quot;"/>
          <p:cNvSpPr/>
          <p:nvPr userDrawn="1"/>
        </p:nvSpPr>
        <p:spPr>
          <a:xfrm>
            <a:off x="0" y="-304800"/>
            <a:ext cx="4572000" cy="1603169"/>
          </a:xfrm>
          <a:prstGeom prst="rect">
            <a:avLst/>
          </a:prstGeom>
          <a:solidFill>
            <a:srgbClr val="154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sp>
        <p:nvSpPr>
          <p:cNvPr id="14" name="Rectangle 13" descr="&quot; &quot;"/>
          <p:cNvSpPr/>
          <p:nvPr userDrawn="1"/>
        </p:nvSpPr>
        <p:spPr>
          <a:xfrm>
            <a:off x="3200400" y="-304800"/>
            <a:ext cx="5943600" cy="1603169"/>
          </a:xfrm>
          <a:prstGeom prst="rect">
            <a:avLst/>
          </a:prstGeom>
          <a:solidFill>
            <a:srgbClr val="56A0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07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kern="0" dirty="0">
              <a:solidFill>
                <a:schemeClr val="bg1"/>
              </a:solidFill>
              <a:latin typeface="Microsoft Sans Serif"/>
              <a:cs typeface="Microsoft Sans Serif"/>
              <a:sym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89" y="-232481"/>
            <a:ext cx="2039331" cy="1538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/>
          <a:stretch/>
        </p:blipFill>
        <p:spPr>
          <a:xfrm>
            <a:off x="5936220" y="-232481"/>
            <a:ext cx="1825312" cy="153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890482"/>
            <a:ext cx="2199646" cy="5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54578"/>
              </a:buClr>
              <a:buFont typeface="Arial" panose="020B0604020202020204" pitchFamily="34" charset="0"/>
              <a:buChar char="•"/>
              <a:defRPr>
                <a:solidFill>
                  <a:srgbClr val="154578"/>
                </a:solidFill>
              </a:defRPr>
            </a:lvl1pPr>
            <a:lvl2pPr marL="742950" indent="-285750">
              <a:buClr>
                <a:srgbClr val="56A0D3"/>
              </a:buClr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143000"/>
            <a:ext cx="9144000" cy="1371600"/>
            <a:chOff x="0" y="-1143000"/>
            <a:chExt cx="9144000" cy="1371600"/>
          </a:xfrm>
        </p:grpSpPr>
        <p:sp>
          <p:nvSpPr>
            <p:cNvPr id="9" name="Rectangle 8" descr="&quot; &quot;"/>
            <p:cNvSpPr/>
            <p:nvPr userDrawn="1"/>
          </p:nvSpPr>
          <p:spPr>
            <a:xfrm>
              <a:off x="0" y="-1143000"/>
              <a:ext cx="4572000" cy="1371600"/>
            </a:xfrm>
            <a:prstGeom prst="rect">
              <a:avLst/>
            </a:prstGeom>
            <a:solidFill>
              <a:srgbClr val="1545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  <p:sp>
          <p:nvSpPr>
            <p:cNvPr id="10" name="Rectangle 9" descr="&quot; &quot;"/>
            <p:cNvSpPr/>
            <p:nvPr userDrawn="1"/>
          </p:nvSpPr>
          <p:spPr>
            <a:xfrm>
              <a:off x="3200400" y="-1143000"/>
              <a:ext cx="5943600" cy="1371600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075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chemeClr val="bg1"/>
                </a:solidFill>
                <a:latin typeface="Microsoft Sans Serif"/>
                <a:cs typeface="Microsoft Sans Serif"/>
                <a:sym typeface="Helvetica Neue Light"/>
              </a:endParaRPr>
            </a:p>
          </p:txBody>
        </p:sp>
      </p:grpSp>
      <p:grpSp>
        <p:nvGrpSpPr>
          <p:cNvPr id="11" name="Group 10" descr="&quot; &quot;"/>
          <p:cNvGrpSpPr/>
          <p:nvPr userDrawn="1"/>
        </p:nvGrpSpPr>
        <p:grpSpPr>
          <a:xfrm>
            <a:off x="0" y="6121400"/>
            <a:ext cx="9144000" cy="736600"/>
            <a:chOff x="0" y="6121400"/>
            <a:chExt cx="9144000" cy="736600"/>
          </a:xfrm>
        </p:grpSpPr>
        <p:pic>
          <p:nvPicPr>
            <p:cNvPr id="12" name="Picture 2" descr="Logo for the Center for IDEA Early Childhood Data Systems (The DaSy Center)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60" y="6125351"/>
              <a:ext cx="1021340" cy="7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 descr="&quot; &quot;"/>
            <p:cNvCxnSpPr/>
            <p:nvPr userDrawn="1"/>
          </p:nvCxnSpPr>
          <p:spPr>
            <a:xfrm>
              <a:off x="0" y="6121400"/>
              <a:ext cx="9144000" cy="0"/>
            </a:xfrm>
            <a:prstGeom prst="line">
              <a:avLst/>
            </a:prstGeom>
            <a:ln w="19050">
              <a:solidFill>
                <a:srgbClr val="56A0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Logo for the Early Childhood Technical Assistance Center (ECTA Center)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6324600"/>
              <a:ext cx="1063536" cy="411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060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6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6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4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5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A4A2-B4F0-8942-901B-B0AE8765C833}" type="datetimeFigureOut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4F84-DB4F-0E40-BCFF-3B981FFCD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9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148"/>
            <a:ext cx="9144000" cy="2286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57200" y="3875015"/>
            <a:ext cx="4270248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National Webinar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i="1" dirty="0" smtClean="0"/>
              <a:t>Presented by: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Amy Nicholas</a:t>
            </a:r>
          </a:p>
          <a:p>
            <a:pPr algn="l"/>
            <a:r>
              <a:rPr lang="en-US" sz="2400" dirty="0" smtClean="0"/>
              <a:t>Cathy Smyth</a:t>
            </a:r>
          </a:p>
          <a:p>
            <a:pPr algn="l"/>
            <a:r>
              <a:rPr lang="en-US" sz="2400" dirty="0" smtClean="0"/>
              <a:t>Naomi Younggren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October 18, 2017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985" y="-306191"/>
            <a:ext cx="1466015" cy="16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COS-TC and Its Purpose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1431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COS-TC is a</a:t>
            </a:r>
            <a:r>
              <a:rPr lang="en-US" b="1" dirty="0" smtClean="0"/>
              <a:t> checklist </a:t>
            </a:r>
            <a:r>
              <a:rPr lang="en-US" dirty="0" smtClean="0"/>
              <a:t>that serves as </a:t>
            </a:r>
            <a:r>
              <a:rPr lang="en-US" dirty="0"/>
              <a:t>a mechanism for those who implement, supervise, or train on the COS process to identify, observe, and assess </a:t>
            </a:r>
            <a:r>
              <a:rPr lang="en-US" dirty="0" smtClean="0"/>
              <a:t>quality </a:t>
            </a:r>
            <a:r>
              <a:rPr lang="en-US" dirty="0"/>
              <a:t>team collaboration </a:t>
            </a:r>
            <a:r>
              <a:rPr lang="en-US" dirty="0" smtClean="0"/>
              <a:t>practices in COS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14" y="2392739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COS-TC Quality Practices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600200"/>
            <a:ext cx="9052560" cy="40386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Planning for the COS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Explaining the COS Process to Families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Understanding Child Functioning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Building Consensus for a High-Quality COS Rating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Interactive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9" y="1735314"/>
            <a:ext cx="3048006" cy="304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51" y="2373253"/>
            <a:ext cx="3700045" cy="1772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77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" y="1763595"/>
            <a:ext cx="3048006" cy="304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45" y="2053885"/>
            <a:ext cx="3486813" cy="2354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344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56" y="2055043"/>
            <a:ext cx="3633068" cy="2482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8" y="1712049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09" y="1970713"/>
            <a:ext cx="3498671" cy="274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5" y="1889298"/>
            <a:ext cx="2975729" cy="29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0" y="1774012"/>
            <a:ext cx="2968661" cy="2968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72" y="2168165"/>
            <a:ext cx="3883222" cy="2180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19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COS-TC Resource Collection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0041535"/>
              </p:ext>
            </p:extLst>
          </p:nvPr>
        </p:nvGraphicFramePr>
        <p:xfrm>
          <a:off x="607925" y="1296796"/>
          <a:ext cx="7928150" cy="471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98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COS-TC Checklist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1254442"/>
            <a:ext cx="75342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36" y="590709"/>
            <a:ext cx="2999936" cy="5341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43" y="3261678"/>
            <a:ext cx="1695450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89" y="3322498"/>
            <a:ext cx="1634630" cy="1634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16" y="3347447"/>
            <a:ext cx="1609681" cy="1609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343" y="1485822"/>
            <a:ext cx="5544104" cy="14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Presenters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59" y="3816748"/>
            <a:ext cx="2575561" cy="1244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Amy Nicholas                    </a:t>
            </a:r>
            <a:r>
              <a:rPr lang="en-US" dirty="0" smtClean="0"/>
              <a:t>DaSy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6199969"/>
            <a:ext cx="1295400" cy="658031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3284219" y="3816748"/>
            <a:ext cx="2575561" cy="1122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54578"/>
              </a:buClr>
              <a:buFont typeface="Arial" panose="020B0604020202020204" pitchFamily="34" charset="0"/>
              <a:buChar char="•"/>
              <a:defRPr sz="32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6A0D3"/>
              </a:buClr>
              <a:buFont typeface="Calibri" panose="020F0502020204030204" pitchFamily="34" charset="0"/>
              <a:buChar char="–"/>
              <a:defRPr sz="28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Cathy Smyth                                  </a:t>
            </a:r>
            <a:r>
              <a:rPr lang="en-US" dirty="0" smtClean="0"/>
              <a:t>DaSy Center</a:t>
            </a:r>
          </a:p>
          <a:p>
            <a:endParaRPr lang="en-US" dirty="0" smtClean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431279" y="3816748"/>
            <a:ext cx="2575561" cy="18506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54578"/>
              </a:buClr>
              <a:buFont typeface="Arial" panose="020B0604020202020204" pitchFamily="34" charset="0"/>
              <a:buChar char="•"/>
              <a:defRPr sz="32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6A0D3"/>
              </a:buClr>
              <a:buFont typeface="Calibri" panose="020F0502020204030204" pitchFamily="34" charset="0"/>
              <a:buChar char="–"/>
              <a:defRPr sz="28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Naomi Younggren                       </a:t>
            </a:r>
            <a:r>
              <a:rPr lang="en-US" dirty="0" smtClean="0"/>
              <a:t>U.S. Dept. of Defense, EDIS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" y="1544230"/>
            <a:ext cx="1401995" cy="1828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655" y="1544231"/>
            <a:ext cx="1531805" cy="1914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26" y="1645218"/>
            <a:ext cx="1767974" cy="1767974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F6496FB-2E45-4DAE-852F-86415D712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84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1" y="355137"/>
            <a:ext cx="4158661" cy="78831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Trainer’s Guide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72" y="1143450"/>
            <a:ext cx="3616021" cy="429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02" y="1089635"/>
            <a:ext cx="3476043" cy="198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281" y="3807019"/>
            <a:ext cx="2656495" cy="222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691194" y="355137"/>
            <a:ext cx="4158661" cy="78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PPT Presentation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91194" y="3129263"/>
            <a:ext cx="4158661" cy="78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Video Library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340" y="5853156"/>
            <a:ext cx="545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Download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print, and 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read </a:t>
            </a:r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2-page 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guidance </a:t>
            </a:r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document to learn </a:t>
            </a:r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more: http://ectacenter.org/eco/pages/costeam.asp</a:t>
            </a: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7067">
            <a:off x="4493290" y="422061"/>
            <a:ext cx="3803981" cy="495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0225" y="211015"/>
            <a:ext cx="41307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How should the resources in the collection be used?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Learn </a:t>
            </a:r>
            <a:r>
              <a:rPr lang="en-US" sz="2800" dirty="0" smtClean="0">
                <a:solidFill>
                  <a:schemeClr val="tx2"/>
                </a:solidFill>
              </a:rPr>
              <a:t>about COS-TC Quality Practices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Reflect</a:t>
            </a:r>
            <a:r>
              <a:rPr lang="en-US" sz="2800" dirty="0" smtClean="0">
                <a:solidFill>
                  <a:schemeClr val="tx2"/>
                </a:solidFill>
              </a:rPr>
              <a:t> on COS Teaming Practices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Plan </a:t>
            </a:r>
            <a:r>
              <a:rPr lang="en-US" sz="2800" dirty="0" smtClean="0">
                <a:solidFill>
                  <a:schemeClr val="tx2"/>
                </a:solidFill>
              </a:rPr>
              <a:t>for Improving COS Teaming Practices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COS-TC Webpage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701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://ectacenter.org/eco/pages/costeam.asp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601" y="2048440"/>
            <a:ext cx="5182798" cy="390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Program Use:                                    Example from the Field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1512" y="1600200"/>
            <a:ext cx="7936707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Educational and Developmental Intervention Services (EDIS), U.S. Department of Defense</a:t>
            </a:r>
          </a:p>
          <a:p>
            <a:r>
              <a:rPr lang="en-US" sz="2800" dirty="0" smtClean="0"/>
              <a:t>Having families </a:t>
            </a:r>
            <a:r>
              <a:rPr lang="en-US" sz="2800" dirty="0"/>
              <a:t>at the table for </a:t>
            </a:r>
            <a:r>
              <a:rPr lang="en-US" sz="2800" dirty="0" smtClean="0"/>
              <a:t>COS rating determinations </a:t>
            </a:r>
            <a:r>
              <a:rPr lang="en-US" sz="2800" dirty="0"/>
              <a:t>evolved over time</a:t>
            </a:r>
          </a:p>
          <a:p>
            <a:r>
              <a:rPr lang="en-US" sz="2800" dirty="0" smtClean="0"/>
              <a:t>Engaging </a:t>
            </a:r>
            <a:r>
              <a:rPr lang="en-US" sz="2800" dirty="0"/>
              <a:t>f</a:t>
            </a:r>
            <a:r>
              <a:rPr lang="en-US" sz="2800" dirty="0" smtClean="0"/>
              <a:t>amilies </a:t>
            </a:r>
            <a:r>
              <a:rPr lang="en-US" sz="2800" dirty="0"/>
              <a:t>improved with COS-TC</a:t>
            </a:r>
          </a:p>
          <a:p>
            <a:r>
              <a:rPr lang="en-US" sz="2800" dirty="0" smtClean="0"/>
              <a:t>COS-TC</a:t>
            </a:r>
            <a:r>
              <a:rPr lang="en-US" sz="2800" dirty="0"/>
              <a:t>  </a:t>
            </a:r>
            <a:r>
              <a:rPr lang="en-US" sz="2800" dirty="0" smtClean="0"/>
              <a:t>training and self-reflection will </a:t>
            </a:r>
            <a:r>
              <a:rPr lang="en-US" sz="2800" dirty="0"/>
              <a:t>be part of EDIS Provider Training/Certification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390846"/>
            <a:ext cx="2536319" cy="12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8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Outcomes and Impact:           Team Member Reflections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55" y="3179111"/>
            <a:ext cx="4360985" cy="2847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93" y="1746785"/>
            <a:ext cx="4367307" cy="28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Next Steps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230"/>
            <a:ext cx="4922044" cy="3788569"/>
          </a:xfrm>
        </p:spPr>
        <p:txBody>
          <a:bodyPr>
            <a:normAutofit/>
          </a:bodyPr>
          <a:lstStyle/>
          <a:p>
            <a:r>
              <a:rPr lang="en-US" dirty="0" smtClean="0"/>
              <a:t>Use with a purpose</a:t>
            </a:r>
          </a:p>
          <a:p>
            <a:r>
              <a:rPr lang="en-US" dirty="0" smtClean="0"/>
              <a:t>Integrate with use of other tools and resources</a:t>
            </a:r>
          </a:p>
          <a:p>
            <a:r>
              <a:rPr lang="en-US" dirty="0" smtClean="0"/>
              <a:t>Provide individualized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2" y="1850231"/>
            <a:ext cx="2455621" cy="31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Follow-up Questions or                      TA Requests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68" y="1853343"/>
            <a:ext cx="8229600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Amy Nicholas</a:t>
            </a:r>
          </a:p>
          <a:p>
            <a:pPr marL="0" indent="0">
              <a:buNone/>
            </a:pPr>
            <a:r>
              <a:rPr lang="en-US" dirty="0" smtClean="0"/>
              <a:t>amy.nicholas@unc.edu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Cathy Smyth</a:t>
            </a:r>
          </a:p>
          <a:p>
            <a:pPr marL="0" indent="0">
              <a:buNone/>
            </a:pPr>
            <a:r>
              <a:rPr lang="en-US" dirty="0" smtClean="0"/>
              <a:t>cathysmyth@yahoo.com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Naomi Younggren</a:t>
            </a:r>
          </a:p>
          <a:p>
            <a:pPr marL="0" indent="0">
              <a:buNone/>
            </a:pPr>
            <a:r>
              <a:rPr lang="en-US" dirty="0" smtClean="0"/>
              <a:t>naomi.younggren@gmail.com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8058150" cy="30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contents of this </a:t>
            </a:r>
            <a:r>
              <a:rPr lang="en-US" sz="2000" dirty="0" smtClean="0"/>
              <a:t>presentation were </a:t>
            </a:r>
            <a:r>
              <a:rPr lang="en-US" sz="2000" dirty="0"/>
              <a:t>developed under grants from the U.S. Department of Education, #H373Z120002 (Project Officers: </a:t>
            </a:r>
            <a:r>
              <a:rPr lang="en-US" sz="2000"/>
              <a:t>Meredith </a:t>
            </a:r>
            <a:r>
              <a:rPr lang="en-US" sz="2000" smtClean="0"/>
              <a:t>Miceli </a:t>
            </a:r>
            <a:r>
              <a:rPr lang="en-US" sz="2000" dirty="0"/>
              <a:t>and Richelle Davis) and #H326P120002 (Project Officer: Julia Martin Eile). However, contents of the </a:t>
            </a:r>
            <a:r>
              <a:rPr lang="en-US" sz="2000" dirty="0" smtClean="0"/>
              <a:t>presentation do </a:t>
            </a:r>
            <a:r>
              <a:rPr lang="en-US" sz="2000" dirty="0"/>
              <a:t>not necessarily represent the policy of the U.S. Department of Education, and you should not assume endorsement by the Federal Government.</a:t>
            </a:r>
          </a:p>
        </p:txBody>
      </p:sp>
      <p:pic>
        <p:nvPicPr>
          <p:cNvPr id="11" name="Picture 10" descr="Logo of the U.S. Office of Special Education Program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36" y="4166675"/>
            <a:ext cx="1196577" cy="99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241127"/>
            <a:ext cx="2590800" cy="4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7790-7F06-42EC-BDC6-243AE6BC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Intended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09E8-32DA-415A-A130-2316D94EB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 result of </a:t>
            </a:r>
            <a:r>
              <a:rPr lang="en-US" dirty="0" smtClean="0"/>
              <a:t>this </a:t>
            </a:r>
            <a:r>
              <a:rPr lang="en-US" dirty="0"/>
              <a:t>webinar, </a:t>
            </a:r>
            <a:r>
              <a:rPr lang="en-US" dirty="0" smtClean="0"/>
              <a:t>participants will have increased: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wareness </a:t>
            </a:r>
            <a:r>
              <a:rPr lang="en-US" dirty="0"/>
              <a:t>of the </a:t>
            </a:r>
            <a:r>
              <a:rPr lang="en-US" dirty="0" smtClean="0"/>
              <a:t>Child Outcomes Summary Team Collaboration (COS-TC) tool and related resources; and</a:t>
            </a:r>
            <a:endParaRPr lang="en-US" dirty="0"/>
          </a:p>
          <a:p>
            <a:r>
              <a:rPr lang="en-US" dirty="0" smtClean="0"/>
              <a:t>Understanding of </a:t>
            </a:r>
            <a:r>
              <a:rPr lang="en-US" dirty="0"/>
              <a:t>the potential uses of the </a:t>
            </a:r>
            <a:r>
              <a:rPr lang="en-US" dirty="0" smtClean="0"/>
              <a:t>COS-TC </a:t>
            </a:r>
            <a:r>
              <a:rPr lang="en-US" dirty="0"/>
              <a:t>at the state and local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496FB-2E45-4DAE-852F-86415D712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Agenda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164"/>
            <a:ext cx="4511040" cy="4038600"/>
          </a:xfrm>
        </p:spPr>
        <p:txBody>
          <a:bodyPr/>
          <a:lstStyle/>
          <a:p>
            <a:r>
              <a:rPr lang="en-US" dirty="0" smtClean="0"/>
              <a:t>Background</a:t>
            </a:r>
            <a:r>
              <a:rPr lang="en-US" dirty="0"/>
              <a:t> </a:t>
            </a:r>
            <a:r>
              <a:rPr lang="en-US" dirty="0" smtClean="0"/>
              <a:t>&amp; Purpose</a:t>
            </a:r>
          </a:p>
          <a:p>
            <a:r>
              <a:rPr lang="en-US" dirty="0" smtClean="0"/>
              <a:t>Resource Collection</a:t>
            </a:r>
          </a:p>
          <a:p>
            <a:r>
              <a:rPr lang="en-US" dirty="0" smtClean="0"/>
              <a:t>Potential Uses </a:t>
            </a:r>
          </a:p>
          <a:p>
            <a:r>
              <a:rPr lang="en-US" dirty="0" smtClean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66" y="2270759"/>
            <a:ext cx="3571286" cy="234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2943224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73" y="274638"/>
            <a:ext cx="86043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Child Outcomes Summary (COS) Online Learning Module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27348"/>
            <a:ext cx="4795993" cy="355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2003" y="5389461"/>
            <a:ext cx="897325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For more information about the module and to register to use it, </a:t>
            </a:r>
            <a:r>
              <a:rPr lang="en-US" sz="1600" dirty="0">
                <a:solidFill>
                  <a:schemeClr val="tx2"/>
                </a:solidFill>
              </a:rPr>
              <a:t>visit: </a:t>
            </a:r>
            <a:r>
              <a:rPr lang="en-US" sz="1600" dirty="0" smtClean="0">
                <a:solidFill>
                  <a:schemeClr val="tx2"/>
                </a:solidFill>
              </a:rPr>
              <a:t>                                                                  </a:t>
            </a:r>
            <a:r>
              <a:rPr lang="en-US" sz="1500" dirty="0" smtClean="0">
                <a:solidFill>
                  <a:schemeClr val="tx2"/>
                </a:solidFill>
              </a:rPr>
              <a:t>http</a:t>
            </a:r>
            <a:r>
              <a:rPr lang="en-US" sz="1500" dirty="0">
                <a:solidFill>
                  <a:schemeClr val="tx2"/>
                </a:solidFill>
              </a:rPr>
              <a:t>://dasycenter.org/child-outcomes-summary-cos-process-module-collecting-using-data-to-improve-programs</a:t>
            </a:r>
            <a:r>
              <a:rPr lang="en-US" sz="1500" dirty="0" smtClean="0">
                <a:solidFill>
                  <a:schemeClr val="tx2"/>
                </a:solidFill>
              </a:rPr>
              <a:t>/ </a:t>
            </a:r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Teaming for the COS Process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120" y="1531286"/>
            <a:ext cx="5516880" cy="4332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COS </a:t>
            </a:r>
            <a:r>
              <a:rPr lang="en-US" dirty="0" smtClean="0"/>
              <a:t>process is a </a:t>
            </a:r>
            <a:r>
              <a:rPr lang="en-US" b="1" dirty="0" smtClean="0"/>
              <a:t>team-based</a:t>
            </a:r>
            <a:r>
              <a:rPr lang="en-US" dirty="0" smtClean="0"/>
              <a:t> process for synthesizing </a:t>
            </a:r>
            <a:r>
              <a:rPr lang="en-US" dirty="0"/>
              <a:t>multiple </a:t>
            </a:r>
            <a:r>
              <a:rPr lang="en-US" dirty="0" smtClean="0"/>
              <a:t>sources </a:t>
            </a:r>
            <a:r>
              <a:rPr lang="en-US" dirty="0"/>
              <a:t>of information about a child’s </a:t>
            </a:r>
            <a:r>
              <a:rPr lang="en-US" dirty="0" smtClean="0"/>
              <a:t>functioning </a:t>
            </a:r>
            <a:r>
              <a:rPr lang="en-US" dirty="0"/>
              <a:t>across settings and situations </a:t>
            </a:r>
            <a:r>
              <a:rPr lang="en-US" dirty="0" smtClean="0"/>
              <a:t>for </a:t>
            </a:r>
            <a:r>
              <a:rPr lang="en-US" dirty="0"/>
              <a:t>each of three </a:t>
            </a:r>
            <a:r>
              <a:rPr lang="en-US" dirty="0" smtClean="0"/>
              <a:t>child outcomes.</a:t>
            </a:r>
          </a:p>
          <a:p>
            <a:r>
              <a:rPr lang="en-US" dirty="0" smtClean="0"/>
              <a:t>Families are essential members of COS teams!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" y="2363014"/>
            <a:ext cx="3175569" cy="211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5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ENHANCE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431872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is wide variety in who comprises the COS team.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amilies are frequently not included.</a:t>
            </a:r>
          </a:p>
          <a:p>
            <a:r>
              <a:rPr lang="en-US" dirty="0" smtClean="0"/>
              <a:t>There is not a standard way that teams complete the COS process.</a:t>
            </a:r>
          </a:p>
          <a:p>
            <a:pPr lvl="1"/>
            <a:r>
              <a:rPr lang="en-US" dirty="0" smtClean="0"/>
              <a:t>Length 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62" y="1686935"/>
            <a:ext cx="2499539" cy="3657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638800"/>
            <a:ext cx="7810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For more information, visit http</a:t>
            </a:r>
            <a:r>
              <a:rPr lang="en-US" sz="2000" dirty="0">
                <a:solidFill>
                  <a:schemeClr val="tx2"/>
                </a:solidFill>
              </a:rPr>
              <a:t>://ectacenter.org/eco/pages/enhance.asp</a:t>
            </a:r>
          </a:p>
        </p:txBody>
      </p:sp>
    </p:spTree>
    <p:extLst>
      <p:ext uri="{BB962C8B-B14F-4D97-AF65-F5344CB8AC3E}">
        <p14:creationId xmlns:p14="http://schemas.microsoft.com/office/powerpoint/2010/main" val="38404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852"/>
            <a:ext cx="8435591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have we heard from providers?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779"/>
            <a:ext cx="8229600" cy="44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Good teaming and collaboration takes time (that we don’t have).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Involving families is too difficult.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</a:rPr>
              <a:t>Providers perceive </a:t>
            </a:r>
            <a:r>
              <a:rPr lang="en-US" sz="3200" dirty="0" smtClean="0">
                <a:solidFill>
                  <a:schemeClr val="tx2"/>
                </a:solidFill>
              </a:rPr>
              <a:t>that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families don’t want to hear that their children are functioning below </a:t>
            </a:r>
            <a:r>
              <a:rPr lang="en-US" sz="3200" dirty="0">
                <a:solidFill>
                  <a:schemeClr val="tx2"/>
                </a:solidFill>
              </a:rPr>
              <a:t>age </a:t>
            </a:r>
            <a:r>
              <a:rPr lang="en-US" sz="3200" dirty="0" smtClean="0">
                <a:solidFill>
                  <a:schemeClr val="tx2"/>
                </a:solidFill>
              </a:rPr>
              <a:t>expectations. 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</a:rPr>
              <a:t>Providers worry </a:t>
            </a:r>
            <a:r>
              <a:rPr lang="en-US" sz="3200" dirty="0" smtClean="0">
                <a:solidFill>
                  <a:schemeClr val="tx2"/>
                </a:solidFill>
              </a:rPr>
              <a:t>that families will think we’re emphasizing their children’s delays.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It’s a tough conversation to have!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53" y="398551"/>
            <a:ext cx="8093948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do COS teams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780"/>
            <a:ext cx="82296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Practitioners need strategies for meaningfully engaging families in the COS process.</a:t>
            </a:r>
          </a:p>
          <a:p>
            <a:r>
              <a:rPr lang="en-US" sz="3800" dirty="0" smtClean="0"/>
              <a:t>COS teams need help with having good discussions about children’s functioning (e.g., what to talk about, how to gather input from families).</a:t>
            </a:r>
          </a:p>
          <a:p>
            <a:pPr marL="0" indent="0" algn="ctr">
              <a:buNone/>
            </a:pPr>
            <a:endParaRPr lang="en-US" sz="35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B050"/>
                </a:solidFill>
              </a:rPr>
              <a:t>COS teaming and collaboration practices need to be described and operationalized.</a:t>
            </a:r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4603</TotalTime>
  <Words>674</Words>
  <Application>Microsoft Office PowerPoint</Application>
  <PresentationFormat>On-screen Show (4:3)</PresentationFormat>
  <Paragraphs>150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Helvetica Neue Light</vt:lpstr>
      <vt:lpstr>Microsoft Sans Serif</vt:lpstr>
      <vt:lpstr>Office Theme</vt:lpstr>
      <vt:lpstr>PowerPoint Presentation</vt:lpstr>
      <vt:lpstr>Presenters</vt:lpstr>
      <vt:lpstr>Intended Outcomes</vt:lpstr>
      <vt:lpstr>Agenda</vt:lpstr>
      <vt:lpstr>Child Outcomes Summary (COS) Online Learning Module</vt:lpstr>
      <vt:lpstr>Teaming for the COS Process</vt:lpstr>
      <vt:lpstr>ENHANCE Study</vt:lpstr>
      <vt:lpstr>What have we heard from providers?</vt:lpstr>
      <vt:lpstr>What do COS teams need?</vt:lpstr>
      <vt:lpstr>The COS-TC and Its Purpose</vt:lpstr>
      <vt:lpstr>COS-TC Quality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COS-TC Resource Collection</vt:lpstr>
      <vt:lpstr>COS-TC Checklist</vt:lpstr>
      <vt:lpstr>PowerPoint Presentation</vt:lpstr>
      <vt:lpstr>Trainer’s Guide </vt:lpstr>
      <vt:lpstr>PowerPoint Presentation</vt:lpstr>
      <vt:lpstr>COS-TC Webpage</vt:lpstr>
      <vt:lpstr>Program Use:                                    Example from the Field</vt:lpstr>
      <vt:lpstr>Outcomes and Impact:           Team Member Reflections</vt:lpstr>
      <vt:lpstr>Next Steps</vt:lpstr>
      <vt:lpstr>Follow-up Questions or                      TA Requests</vt:lpstr>
      <vt:lpstr>PowerPoint Presentation</vt:lpstr>
    </vt:vector>
  </TitlesOfParts>
  <Company>SRI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Martin</dc:creator>
  <cp:lastModifiedBy>Nicholas, Amy</cp:lastModifiedBy>
  <cp:revision>170</cp:revision>
  <dcterms:created xsi:type="dcterms:W3CDTF">2017-01-19T19:35:34Z</dcterms:created>
  <dcterms:modified xsi:type="dcterms:W3CDTF">2017-10-18T18:42:02Z</dcterms:modified>
</cp:coreProperties>
</file>