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299" r:id="rId3"/>
    <p:sldId id="298" r:id="rId4"/>
    <p:sldId id="258" r:id="rId5"/>
    <p:sldId id="302" r:id="rId6"/>
    <p:sldId id="308" r:id="rId7"/>
    <p:sldId id="309" r:id="rId8"/>
    <p:sldId id="300" r:id="rId9"/>
    <p:sldId id="259" r:id="rId10"/>
    <p:sldId id="271" r:id="rId11"/>
    <p:sldId id="273" r:id="rId12"/>
    <p:sldId id="261" r:id="rId13"/>
    <p:sldId id="262" r:id="rId14"/>
    <p:sldId id="278" r:id="rId15"/>
    <p:sldId id="279" r:id="rId16"/>
    <p:sldId id="264" r:id="rId17"/>
    <p:sldId id="265" r:id="rId18"/>
    <p:sldId id="280" r:id="rId19"/>
    <p:sldId id="281" r:id="rId20"/>
    <p:sldId id="267" r:id="rId21"/>
    <p:sldId id="268" r:id="rId22"/>
    <p:sldId id="294" r:id="rId23"/>
    <p:sldId id="276" r:id="rId24"/>
    <p:sldId id="289" r:id="rId25"/>
    <p:sldId id="306" r:id="rId26"/>
    <p:sldId id="277" r:id="rId27"/>
    <p:sldId id="297" r:id="rId28"/>
    <p:sldId id="307" r:id="rId29"/>
    <p:sldId id="29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ra Ryan" initials="TR" lastIdx="8" clrIdx="0">
    <p:extLst>
      <p:ext uri="{19B8F6BF-5375-455C-9EA6-DF929625EA0E}">
        <p15:presenceInfo xmlns:p15="http://schemas.microsoft.com/office/powerpoint/2012/main" userId="S-1-5-21-2932978993-3585310298-3799243833-322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73626" autoAdjust="0"/>
  </p:normalViewPr>
  <p:slideViewPr>
    <p:cSldViewPr snapToGrid="0">
      <p:cViewPr varScale="1">
        <p:scale>
          <a:sx n="26" d="100"/>
          <a:sy n="26" d="100"/>
        </p:scale>
        <p:origin x="72" y="5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600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8C3EB-1A37-4B23-AB32-1F71CF510E2A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BF26F-A609-4973-AEF5-CCB25601B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71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BF26F-A609-4973-AEF5-CCB25601B3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94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D128F-1E5E-4685-8A70-011F1D420FF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39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D128F-1E5E-4685-8A70-011F1D420FF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55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D128F-1E5E-4685-8A70-011F1D420FF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50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D128F-1E5E-4685-8A70-011F1D420FF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53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D128F-1E5E-4685-8A70-011F1D420FF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684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D128F-1E5E-4685-8A70-011F1D420FF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622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D128F-1E5E-4685-8A70-011F1D420FF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77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BF26F-A609-4973-AEF5-CCB25601B31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22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2D128F-1E5E-4685-8A70-011F1D420F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274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D128F-1E5E-4685-8A70-011F1D420FF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51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D128F-1E5E-4685-8A70-011F1D420FF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57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D128F-1E5E-4685-8A70-011F1D420FF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68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D128F-1E5E-4685-8A70-011F1D420FF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20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D128F-1E5E-4685-8A70-011F1D420FF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47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D128F-1E5E-4685-8A70-011F1D420FF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90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D128F-1E5E-4685-8A70-011F1D420FF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15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BB64-FCF3-4D4D-A6ED-06B42C12056E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27E9-5215-4A3F-9F22-92294FE09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04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BB64-FCF3-4D4D-A6ED-06B42C12056E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27E9-5215-4A3F-9F22-92294FE09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14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BB64-FCF3-4D4D-A6ED-06B42C12056E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27E9-5215-4A3F-9F22-92294FE09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78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D988-C812-4C52-9594-71A64EB877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F8C5-60B3-479D-AE6C-FE0F101BA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916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F6CD988-C812-4C52-9594-71A64EB877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6B7BF8C5-60B3-479D-AE6C-FE0F101BA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320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D988-C812-4C52-9594-71A64EB877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F8C5-60B3-479D-AE6C-FE0F101BA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205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D988-C812-4C52-9594-71A64EB877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F8C5-60B3-479D-AE6C-FE0F101BA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002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D988-C812-4C52-9594-71A64EB877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F8C5-60B3-479D-AE6C-FE0F101BA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347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2F6CD988-C812-4C52-9594-71A64EB877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6B7BF8C5-60B3-479D-AE6C-FE0F101BA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365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D988-C812-4C52-9594-71A64EB877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F8C5-60B3-479D-AE6C-FE0F101BA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270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D988-C812-4C52-9594-71A64EB877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F8C5-60B3-479D-AE6C-FE0F101BA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287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04236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D988-C812-4C52-9594-71A64EB877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F8C5-60B3-479D-AE6C-FE0F101BA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118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D988-C812-4C52-9594-71A64EB877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F8C5-60B3-479D-AE6C-FE0F101BA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437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D988-C812-4C52-9594-71A64EB877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F8C5-60B3-479D-AE6C-FE0F101BA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648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BB64-FCF3-4D4D-A6ED-06B42C12056E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27E9-5215-4A3F-9F22-92294FE09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8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BB64-FCF3-4D4D-A6ED-06B42C12056E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27E9-5215-4A3F-9F22-92294FE09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56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BB64-FCF3-4D4D-A6ED-06B42C12056E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27E9-5215-4A3F-9F22-92294FE09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98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BB64-FCF3-4D4D-A6ED-06B42C12056E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27E9-5215-4A3F-9F22-92294FE09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46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BB64-FCF3-4D4D-A6ED-06B42C12056E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27E9-5215-4A3F-9F22-92294FE09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18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BB64-FCF3-4D4D-A6ED-06B42C12056E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27E9-5215-4A3F-9F22-92294FE09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05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BB64-FCF3-4D4D-A6ED-06B42C12056E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27E9-5215-4A3F-9F22-92294FE09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64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1BB64-FCF3-4D4D-A6ED-06B42C12056E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627E9-5215-4A3F-9F22-92294FE09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40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CD988-C812-4C52-9594-71A64EB877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BF8C5-60B3-479D-AE6C-FE0F101BA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545" y="6041680"/>
            <a:ext cx="1699491" cy="6797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473" y="6042280"/>
            <a:ext cx="1004887" cy="67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74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6741" y="3794594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Training Presentation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lbarton\AppData\Local\Microsoft\Windows\Temporary Internet Files\Content.IE5\35DCYPCW\bricks_trowel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5457">
            <a:off x="492233" y="4943074"/>
            <a:ext cx="1659909" cy="153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38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19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C37FE-880A-4960-9119-398E114BA83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Vertical Text Placeholder 3"/>
          <p:cNvSpPr txBox="1">
            <a:spLocks/>
          </p:cNvSpPr>
          <p:nvPr/>
        </p:nvSpPr>
        <p:spPr bwMode="auto">
          <a:xfrm>
            <a:off x="1871550" y="2438400"/>
            <a:ext cx="6477000" cy="3581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2D050"/>
              </a:buCl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Look at section                                                                    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I. Planning for the COS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Identify how or if you are accomplishing the identified quality practices (1-7)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What parts are going well?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Where are there opportunities for enhancement?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What do you want to try?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2054" name="Picture 6" descr="Water reflection by kandi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6" y="110671"/>
            <a:ext cx="4158394" cy="32599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86400" y="2515851"/>
            <a:ext cx="20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rebuchet MS" panose="020B0603020202020204" pitchFamily="34" charset="0"/>
              </a:rPr>
              <a:t>Reflect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 rot="16200000">
            <a:off x="7935119" y="2601119"/>
            <a:ext cx="6858000" cy="165576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2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I. Planning for the COS</a:t>
            </a:r>
          </a:p>
        </p:txBody>
      </p:sp>
    </p:spTree>
    <p:extLst>
      <p:ext uri="{BB962C8B-B14F-4D97-AF65-F5344CB8AC3E}">
        <p14:creationId xmlns:p14="http://schemas.microsoft.com/office/powerpoint/2010/main" val="2231756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16453724-DEC9-4A01-937D-6B012173B46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576" y="704849"/>
            <a:ext cx="9172224" cy="476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 rot="16200000">
            <a:off x="-2601119" y="2597565"/>
            <a:ext cx="6858000" cy="165576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II. Explaining the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COS Process to Families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545" y="6041680"/>
            <a:ext cx="1699491" cy="6797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473" y="6042280"/>
            <a:ext cx="1004887" cy="67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12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16453724-DEC9-4A01-937D-6B012173B46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882" y="476250"/>
            <a:ext cx="6494318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 rot="16200000">
            <a:off x="-2601119" y="2597565"/>
            <a:ext cx="6858000" cy="165576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II. Explaining the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COS Process to Families</a:t>
            </a:r>
          </a:p>
        </p:txBody>
      </p:sp>
      <p:sp>
        <p:nvSpPr>
          <p:cNvPr id="7" name="Left Arrow 6"/>
          <p:cNvSpPr/>
          <p:nvPr/>
        </p:nvSpPr>
        <p:spPr>
          <a:xfrm>
            <a:off x="9748058" y="476250"/>
            <a:ext cx="1280160" cy="1905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545" y="6041680"/>
            <a:ext cx="1699491" cy="6797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473" y="6042280"/>
            <a:ext cx="1004887" cy="67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86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261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 rot="16200000">
            <a:off x="-2601119" y="2597565"/>
            <a:ext cx="6858000" cy="165576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II. Explaining the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COS Process to Families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832" y="2684096"/>
            <a:ext cx="1466317" cy="14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46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C37FE-880A-4960-9119-398E114BA83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Vertical Text Placeholder 3"/>
          <p:cNvSpPr txBox="1">
            <a:spLocks/>
          </p:cNvSpPr>
          <p:nvPr/>
        </p:nvSpPr>
        <p:spPr bwMode="auto">
          <a:xfrm>
            <a:off x="1771223" y="228600"/>
            <a:ext cx="8287177" cy="3581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2D050"/>
              </a:buCl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Look at section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0" indent="0">
              <a:buClr>
                <a:srgbClr val="92D050"/>
              </a:buClr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II. Explaining the COS to Families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Identify how or if you are accomplishing the identified quality practices (1-4</a:t>
            </a:r>
            <a:r>
              <a:rPr lang="en-US" sz="2400" dirty="0" smtClean="0"/>
              <a:t>).</a:t>
            </a:r>
            <a:endParaRPr lang="en-US" sz="2400" dirty="0"/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What parts are going well?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Where are there opportunities for enhancement?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What do you want to try?</a:t>
            </a:r>
          </a:p>
          <a:p>
            <a:endParaRPr lang="en-US" dirty="0"/>
          </a:p>
        </p:txBody>
      </p:sp>
      <p:pic>
        <p:nvPicPr>
          <p:cNvPr id="2054" name="Picture 6" descr="Water reflection by kandi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766" y="3461542"/>
            <a:ext cx="4158394" cy="32599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46197" y="5723435"/>
            <a:ext cx="20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rebuchet MS" panose="020B0603020202020204" pitchFamily="34" charset="0"/>
              </a:rPr>
              <a:t>Reflect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 rot="16200000">
            <a:off x="7924800" y="2601119"/>
            <a:ext cx="6858000" cy="165576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II. Explaining the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COS Process to Families</a:t>
            </a:r>
          </a:p>
        </p:txBody>
      </p:sp>
    </p:spTree>
    <p:extLst>
      <p:ext uri="{BB962C8B-B14F-4D97-AF65-F5344CB8AC3E}">
        <p14:creationId xmlns:p14="http://schemas.microsoft.com/office/powerpoint/2010/main" val="2838596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16453724-DEC9-4A01-937D-6B012173B46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899" y="514349"/>
            <a:ext cx="9121901" cy="52979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 rot="16200000">
            <a:off x="-2601119" y="2597565"/>
            <a:ext cx="6858000" cy="165576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III. Understanding Child Functioning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545" y="6041680"/>
            <a:ext cx="1699491" cy="6797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473" y="6042280"/>
            <a:ext cx="1004887" cy="67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06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16453724-DEC9-4A01-937D-6B012173B46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215505"/>
            <a:ext cx="6000750" cy="578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 rot="16200000">
            <a:off x="-2601119" y="2597565"/>
            <a:ext cx="6858000" cy="165576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III. Understanding Child Functioning</a:t>
            </a:r>
          </a:p>
        </p:txBody>
      </p:sp>
      <p:sp>
        <p:nvSpPr>
          <p:cNvPr id="7" name="Left Arrow 6"/>
          <p:cNvSpPr/>
          <p:nvPr/>
        </p:nvSpPr>
        <p:spPr>
          <a:xfrm>
            <a:off x="9342120" y="215505"/>
            <a:ext cx="1280160" cy="23275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545" y="6041680"/>
            <a:ext cx="1699491" cy="6797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473" y="6042280"/>
            <a:ext cx="1004887" cy="67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760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261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 rot="16200000">
            <a:off x="-2601119" y="2597565"/>
            <a:ext cx="6858000" cy="165576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III. Understanding Child Functioning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782" y="2684096"/>
            <a:ext cx="1466317" cy="14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8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C37FE-880A-4960-9119-398E114BA83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Vertical Text Placeholder 3"/>
          <p:cNvSpPr txBox="1">
            <a:spLocks/>
          </p:cNvSpPr>
          <p:nvPr/>
        </p:nvSpPr>
        <p:spPr bwMode="auto">
          <a:xfrm>
            <a:off x="1828801" y="2971800"/>
            <a:ext cx="8668177" cy="3581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2D050"/>
              </a:buCl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Look at section </a:t>
            </a:r>
          </a:p>
          <a:p>
            <a:pPr marL="0" indent="0">
              <a:buClr>
                <a:srgbClr val="92D050"/>
              </a:buClr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III. Understanding Child Functioning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Identify how or if you are accomplishing the identified quality practices (1-9</a:t>
            </a:r>
            <a:r>
              <a:rPr lang="en-US" sz="2400" dirty="0" smtClean="0"/>
              <a:t>).</a:t>
            </a:r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What parts are going well?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Where are there opportunities for enhancement?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What do you want to try?</a:t>
            </a:r>
          </a:p>
          <a:p>
            <a:endParaRPr lang="en-US" dirty="0"/>
          </a:p>
        </p:txBody>
      </p:sp>
      <p:pic>
        <p:nvPicPr>
          <p:cNvPr id="2054" name="Picture 6" descr="Water reflection by kandi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8601"/>
            <a:ext cx="4158394" cy="32599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60397" y="2536531"/>
            <a:ext cx="20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rebuchet MS" panose="020B0603020202020204" pitchFamily="34" charset="0"/>
              </a:rPr>
              <a:t>Reflect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 rot="16200000">
            <a:off x="7924800" y="2601119"/>
            <a:ext cx="6858000" cy="165576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III. Understanding Child Functioning</a:t>
            </a:r>
          </a:p>
        </p:txBody>
      </p:sp>
    </p:spTree>
    <p:extLst>
      <p:ext uri="{BB962C8B-B14F-4D97-AF65-F5344CB8AC3E}">
        <p14:creationId xmlns:p14="http://schemas.microsoft.com/office/powerpoint/2010/main" val="130009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16453724-DEC9-4A01-937D-6B012173B46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280" y="628651"/>
            <a:ext cx="9136520" cy="47624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 rot="16200000">
            <a:off x="-2601119" y="2597565"/>
            <a:ext cx="6858000" cy="165576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IV. Building Consensus for a            High-Quality COS Rating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545" y="6041680"/>
            <a:ext cx="1699491" cy="6797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473" y="6042280"/>
            <a:ext cx="1004887" cy="67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1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i="1" dirty="0" smtClean="0">
                <a:solidFill>
                  <a:prstClr val="black"/>
                </a:solidFill>
              </a:rPr>
              <a:t>Child Outcomes Summary - </a:t>
            </a:r>
            <a:r>
              <a:rPr lang="en-US" sz="3600" b="1" i="1" dirty="0">
                <a:solidFill>
                  <a:prstClr val="black"/>
                </a:solidFill>
              </a:rPr>
              <a:t>Team Collaboration Quality </a:t>
            </a:r>
            <a:r>
              <a:rPr lang="en-US" sz="3600" b="1" i="1" dirty="0" smtClean="0">
                <a:solidFill>
                  <a:prstClr val="black"/>
                </a:solidFill>
              </a:rPr>
              <a:t>Practice Checklist </a:t>
            </a:r>
            <a:r>
              <a:rPr lang="en-US" sz="3600" b="1" i="1" dirty="0">
                <a:solidFill>
                  <a:prstClr val="black"/>
                </a:solidFill>
              </a:rPr>
              <a:t>and Descriptions</a:t>
            </a:r>
            <a:endParaRPr lang="en-US" sz="36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453724-DEC9-4A01-937D-6B012173B4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66362" y="3949452"/>
            <a:ext cx="33693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Online Practice available soon!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5579406"/>
            <a:ext cx="181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Paper version at: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53942" y="5600521"/>
            <a:ext cx="4474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http://ectacenter.org/eco/pages/costeam.asp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482870"/>
            <a:ext cx="8477250" cy="22677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684" y="1847784"/>
            <a:ext cx="2548479" cy="33225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0712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16453724-DEC9-4A01-937D-6B012173B46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28601"/>
            <a:ext cx="6515099" cy="571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 rot="16200000">
            <a:off x="-2601119" y="2597565"/>
            <a:ext cx="6858000" cy="165576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IV. Building Consensus for a            High-Quality COS Rating</a:t>
            </a:r>
          </a:p>
        </p:txBody>
      </p:sp>
      <p:sp>
        <p:nvSpPr>
          <p:cNvPr id="7" name="Left Arrow 6"/>
          <p:cNvSpPr/>
          <p:nvPr/>
        </p:nvSpPr>
        <p:spPr>
          <a:xfrm>
            <a:off x="9332276" y="228601"/>
            <a:ext cx="1280160" cy="23275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545" y="6041680"/>
            <a:ext cx="1699491" cy="6797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473" y="6042280"/>
            <a:ext cx="1004887" cy="67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8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261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 rot="16200000">
            <a:off x="-2601119" y="2587652"/>
            <a:ext cx="6858000" cy="165576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IV. Building Consensus for a            High-Quality COS Rating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4132" y="2687650"/>
            <a:ext cx="1466317" cy="14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7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C37FE-880A-4960-9119-398E114BA83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Vertical Text Placeholder 3"/>
          <p:cNvSpPr txBox="1">
            <a:spLocks/>
          </p:cNvSpPr>
          <p:nvPr/>
        </p:nvSpPr>
        <p:spPr bwMode="auto">
          <a:xfrm>
            <a:off x="1066801" y="76200"/>
            <a:ext cx="8686800" cy="6781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en-US" sz="7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Clr>
                <a:srgbClr val="92D050"/>
              </a:buClr>
              <a:buNone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Look at section </a:t>
            </a:r>
          </a:p>
          <a:p>
            <a:pPr marL="0" indent="0">
              <a:buClr>
                <a:srgbClr val="92D050"/>
              </a:buClr>
              <a:buNone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IV. Building Consensus for High Quality COS Rating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Identify how or if you are accomplishing the identified quality practices (1-4</a:t>
            </a:r>
            <a:r>
              <a:rPr lang="en-US" sz="2400" dirty="0" smtClean="0"/>
              <a:t>).</a:t>
            </a:r>
            <a:endParaRPr lang="en-US" sz="2400" dirty="0"/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What parts are going well?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Where are there opportunities for enhancement?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What do you want to try?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2054" name="Picture 6" descr="Water reflection by kandi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3124201"/>
            <a:ext cx="4651375" cy="34885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62751" y="5669541"/>
            <a:ext cx="19843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rebuchet MS" panose="020B0603020202020204" pitchFamily="34" charset="0"/>
              </a:rPr>
              <a:t>Reflect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 rot="16200000">
            <a:off x="7935119" y="2601119"/>
            <a:ext cx="6858000" cy="165576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IV. Building Consensus for a            High-Quality COS Rating</a:t>
            </a:r>
          </a:p>
        </p:txBody>
      </p:sp>
    </p:spTree>
    <p:extLst>
      <p:ext uri="{BB962C8B-B14F-4D97-AF65-F5344CB8AC3E}">
        <p14:creationId xmlns:p14="http://schemas.microsoft.com/office/powerpoint/2010/main" val="190747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16453724-DEC9-4A01-937D-6B012173B46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343" y="481695"/>
            <a:ext cx="4800600" cy="546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 rot="16200000">
            <a:off x="-2601119" y="2597565"/>
            <a:ext cx="6858000" cy="165576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2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V. Interactive Practices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545" y="6041680"/>
            <a:ext cx="1699491" cy="6797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473" y="6042280"/>
            <a:ext cx="1004887" cy="67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61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261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 rot="16200000">
            <a:off x="-2601119" y="2587652"/>
            <a:ext cx="6858000" cy="165576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V</a:t>
            </a:r>
            <a:r>
              <a:rPr lang="en-US" sz="32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. Interactive Practices</a:t>
            </a:r>
            <a:endParaRPr lang="en-US" sz="32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5082" y="2687650"/>
            <a:ext cx="1466317" cy="14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3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C37FE-880A-4960-9119-398E114BA83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Vertical Text Placeholder 3"/>
          <p:cNvSpPr txBox="1">
            <a:spLocks/>
          </p:cNvSpPr>
          <p:nvPr/>
        </p:nvSpPr>
        <p:spPr bwMode="auto">
          <a:xfrm>
            <a:off x="1981200" y="76200"/>
            <a:ext cx="8686800" cy="6781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en-US" sz="7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Clr>
                <a:srgbClr val="92D050"/>
              </a:buClr>
              <a:buNone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Look at section </a:t>
            </a:r>
          </a:p>
          <a:p>
            <a:pPr marL="0" indent="0">
              <a:buClr>
                <a:srgbClr val="92D050"/>
              </a:buClr>
              <a:buNone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V. Interactive Practices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Identify how or if you are accomplishing the identified quality practices (a –k</a:t>
            </a:r>
            <a:r>
              <a:rPr lang="en-US" sz="2400" dirty="0" smtClean="0"/>
              <a:t>).</a:t>
            </a:r>
            <a:endParaRPr lang="en-US" sz="2400" dirty="0"/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What parts are going well?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Where are there opportunities for enhancement?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What do you want to try?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2054" name="Picture 6" descr="Water reflection by kandi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3124201"/>
            <a:ext cx="4651375" cy="34885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62751" y="5669541"/>
            <a:ext cx="19843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rebuchet MS" panose="020B0603020202020204" pitchFamily="34" charset="0"/>
              </a:rPr>
              <a:t>Reflect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 rot="16200000">
            <a:off x="7935119" y="2601119"/>
            <a:ext cx="6858000" cy="165576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2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V. Interactive Practices</a:t>
            </a:r>
          </a:p>
        </p:txBody>
      </p:sp>
    </p:spTree>
    <p:extLst>
      <p:ext uri="{BB962C8B-B14F-4D97-AF65-F5344CB8AC3E}">
        <p14:creationId xmlns:p14="http://schemas.microsoft.com/office/powerpoint/2010/main" val="282599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C37FE-880A-4960-9119-398E114BA83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Vertical Text Placeholder 3"/>
          <p:cNvSpPr txBox="1">
            <a:spLocks/>
          </p:cNvSpPr>
          <p:nvPr/>
        </p:nvSpPr>
        <p:spPr bwMode="auto">
          <a:xfrm>
            <a:off x="1981200" y="76200"/>
            <a:ext cx="8686800" cy="6781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en-US" sz="7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Clr>
                <a:srgbClr val="92D050"/>
              </a:buClr>
              <a:buNone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Wrap up activity</a:t>
            </a:r>
          </a:p>
          <a:p>
            <a:pPr marL="0" indent="0">
              <a:buClr>
                <a:srgbClr val="92D050"/>
              </a:buClr>
              <a:buNone/>
            </a:pPr>
            <a:r>
              <a:rPr lang="en-US" sz="2400" dirty="0" smtClean="0">
                <a:latin typeface="Calibri" panose="020F0502020204030204" pitchFamily="34" charset="0"/>
              </a:rPr>
              <a:t>1. Get </a:t>
            </a:r>
            <a:r>
              <a:rPr lang="en-US" sz="2400" dirty="0">
                <a:latin typeface="Calibri" panose="020F0502020204030204" pitchFamily="34" charset="0"/>
              </a:rPr>
              <a:t>into small groups or </a:t>
            </a:r>
            <a:r>
              <a:rPr lang="en-US" sz="2400" dirty="0" smtClean="0">
                <a:latin typeface="Calibri" panose="020F0502020204030204" pitchFamily="34" charset="0"/>
              </a:rPr>
              <a:t>partners.</a:t>
            </a:r>
            <a:endParaRPr lang="en-US" sz="2400" dirty="0">
              <a:latin typeface="Calibri" panose="020F0502020204030204" pitchFamily="34" charset="0"/>
            </a:endParaRPr>
          </a:p>
          <a:p>
            <a:pPr marL="0" indent="0">
              <a:buClr>
                <a:srgbClr val="92D050"/>
              </a:buClr>
              <a:buNone/>
            </a:pPr>
            <a:r>
              <a:rPr lang="en-US" sz="2400" dirty="0" smtClean="0">
                <a:latin typeface="Calibri" panose="020F0502020204030204" pitchFamily="34" charset="0"/>
              </a:rPr>
              <a:t>2. Identify </a:t>
            </a:r>
            <a:r>
              <a:rPr lang="en-US" sz="2400" dirty="0">
                <a:latin typeface="Calibri" panose="020F0502020204030204" pitchFamily="34" charset="0"/>
              </a:rPr>
              <a:t>one to three quality </a:t>
            </a:r>
            <a:r>
              <a:rPr lang="en-US" sz="2400" dirty="0" smtClean="0">
                <a:latin typeface="Calibri" panose="020F0502020204030204" pitchFamily="34" charset="0"/>
              </a:rPr>
              <a:t>practices.</a:t>
            </a:r>
          </a:p>
          <a:p>
            <a:pPr marL="0" indent="0">
              <a:buClr>
                <a:srgbClr val="92D050"/>
              </a:buClr>
              <a:buNone/>
            </a:pPr>
            <a:r>
              <a:rPr lang="en-US" sz="2400" dirty="0" smtClean="0">
                <a:latin typeface="Calibri" panose="020F0502020204030204" pitchFamily="34" charset="0"/>
              </a:rPr>
              <a:t>3. Explore </a:t>
            </a:r>
            <a:r>
              <a:rPr lang="en-US" sz="2400" dirty="0">
                <a:latin typeface="Calibri" panose="020F0502020204030204" pitchFamily="34" charset="0"/>
              </a:rPr>
              <a:t>how you will apply that quality practice in your </a:t>
            </a:r>
            <a:r>
              <a:rPr lang="en-US" sz="2400" dirty="0" smtClean="0">
                <a:latin typeface="Calibri" panose="020F0502020204030204" pitchFamily="34" charset="0"/>
              </a:rPr>
              <a:t>role. </a:t>
            </a:r>
            <a:endParaRPr lang="en-US" sz="2400" dirty="0">
              <a:latin typeface="Calibri" panose="020F0502020204030204" pitchFamily="34" charset="0"/>
            </a:endParaRPr>
          </a:p>
          <a:p>
            <a:pPr marL="0" indent="0">
              <a:buClr>
                <a:srgbClr val="92D050"/>
              </a:buClr>
              <a:buNone/>
            </a:pPr>
            <a:r>
              <a:rPr lang="en-US" sz="2400" dirty="0" smtClean="0">
                <a:latin typeface="Calibri" panose="020F0502020204030204" pitchFamily="34" charset="0"/>
              </a:rPr>
              <a:t>4. Share </a:t>
            </a:r>
            <a:r>
              <a:rPr lang="en-US" sz="2400" dirty="0">
                <a:latin typeface="Calibri" panose="020F0502020204030204" pitchFamily="34" charset="0"/>
              </a:rPr>
              <a:t>out with the whole </a:t>
            </a:r>
            <a:r>
              <a:rPr lang="en-US" sz="2400" dirty="0" smtClean="0">
                <a:latin typeface="Calibri" panose="020F0502020204030204" pitchFamily="34" charset="0"/>
              </a:rPr>
              <a:t>group.</a:t>
            </a:r>
            <a:endParaRPr lang="en-US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4" name="Picture 6" descr="Water reflection by kandi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38" y="2731292"/>
            <a:ext cx="4651375" cy="34885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91330" y="5384751"/>
            <a:ext cx="19843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rebuchet MS" panose="020B0603020202020204" pitchFamily="34" charset="0"/>
              </a:rPr>
              <a:t>Reflect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 rot="16200000">
            <a:off x="7935119" y="2601119"/>
            <a:ext cx="6858000" cy="165576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2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Put it all Together </a:t>
            </a:r>
            <a:endParaRPr lang="en-US" sz="32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16453724-DEC9-4A01-937D-6B012173B46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 rot="16200000">
            <a:off x="-2601119" y="2597565"/>
            <a:ext cx="6858000" cy="165576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200" dirty="0" smtClean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Questions</a:t>
            </a:r>
            <a:endParaRPr lang="en-US" sz="32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545" y="6041680"/>
            <a:ext cx="1699491" cy="6797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473" y="6042280"/>
            <a:ext cx="1004887" cy="6791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2110" y="1577596"/>
            <a:ext cx="619125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502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23982"/>
            <a:ext cx="9144000" cy="3595955"/>
          </a:xfrm>
          <a:solidFill>
            <a:schemeClr val="tx2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Franklin Gothic Demi" panose="020B0703020102020204" pitchFamily="34" charset="0"/>
              </a:rPr>
              <a:t/>
            </a:r>
            <a:br>
              <a:rPr lang="en-US" b="1" dirty="0">
                <a:solidFill>
                  <a:schemeClr val="bg1"/>
                </a:solidFill>
                <a:latin typeface="Franklin Gothic Demi" panose="020B0703020102020204" pitchFamily="34" charset="0"/>
              </a:rPr>
            </a:br>
            <a:r>
              <a:rPr lang="en-US" sz="4400" b="1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Child Outcomes Summary – Team Collaboration</a:t>
            </a:r>
            <a:r>
              <a:rPr lang="en-US" sz="4400" b="1" dirty="0">
                <a:solidFill>
                  <a:schemeClr val="bg1"/>
                </a:solidFill>
                <a:latin typeface="Franklin Gothic Demi" panose="020B0703020102020204" pitchFamily="34" charset="0"/>
              </a:rPr>
              <a:t/>
            </a:r>
            <a:br>
              <a:rPr lang="en-US" sz="4400" b="1" dirty="0">
                <a:solidFill>
                  <a:schemeClr val="bg1"/>
                </a:solidFill>
                <a:latin typeface="Franklin Gothic Demi" panose="020B0703020102020204" pitchFamily="34" charset="0"/>
              </a:rPr>
            </a:br>
            <a:r>
              <a:rPr lang="en-US" sz="4400" b="1" dirty="0">
                <a:solidFill>
                  <a:schemeClr val="bg1"/>
                </a:solidFill>
                <a:latin typeface="Franklin Gothic Demi" panose="020B0703020102020204" pitchFamily="34" charset="0"/>
              </a:rPr>
              <a:t/>
            </a:r>
            <a:br>
              <a:rPr lang="en-US" sz="4400" b="1" dirty="0">
                <a:solidFill>
                  <a:schemeClr val="bg1"/>
                </a:solidFill>
                <a:latin typeface="Franklin Gothic Demi" panose="020B0703020102020204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Thank you!</a:t>
            </a:r>
            <a:r>
              <a:rPr lang="en-US" b="1" dirty="0">
                <a:solidFill>
                  <a:schemeClr val="bg1"/>
                </a:solidFill>
                <a:latin typeface="Franklin Gothic Demi" panose="020B0703020102020204" pitchFamily="34" charset="0"/>
              </a:rPr>
              <a:t/>
            </a:r>
            <a:br>
              <a:rPr lang="en-US" b="1" dirty="0">
                <a:solidFill>
                  <a:schemeClr val="bg1"/>
                </a:solidFill>
                <a:latin typeface="Franklin Gothic Demi" panose="020B0703020102020204" pitchFamily="34" charset="0"/>
              </a:rPr>
            </a:br>
            <a:endParaRPr lang="en-US" b="1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545" y="6041680"/>
            <a:ext cx="1699491" cy="6797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473" y="6042280"/>
            <a:ext cx="1004887" cy="67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1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C37FE-880A-4960-9119-398E114BA83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 rot="16200000">
            <a:off x="-2601119" y="2597565"/>
            <a:ext cx="6858000" cy="165576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200" dirty="0" smtClean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Objectives for the Day</a:t>
            </a:r>
            <a:endParaRPr lang="en-US" sz="32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66900" y="363069"/>
            <a:ext cx="97155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smtClean="0"/>
              <a:t>By the end of the day, participants will be able to…</a:t>
            </a:r>
          </a:p>
          <a:p>
            <a:pPr lvl="0"/>
            <a:endParaRPr lang="en-US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Describe </a:t>
            </a:r>
            <a:r>
              <a:rPr lang="en-US" sz="2400" dirty="0"/>
              <a:t>quality practices related to team collaboration in the COS </a:t>
            </a:r>
            <a:r>
              <a:rPr lang="en-US" sz="2400" dirty="0" smtClean="0"/>
              <a:t>process</a:t>
            </a:r>
          </a:p>
          <a:p>
            <a:pPr lvl="0"/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Recognize how to engage all IFSP or IEP team members including families in the COS decision-making </a:t>
            </a:r>
            <a:r>
              <a:rPr lang="en-US" sz="2400" dirty="0" smtClean="0"/>
              <a:t>process</a:t>
            </a:r>
          </a:p>
          <a:p>
            <a:pPr lvl="0"/>
            <a:endParaRPr lang="en-US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Analyze the presence or absence of quality team collaboration practices in video clip excerpts from COS team </a:t>
            </a:r>
            <a:r>
              <a:rPr lang="en-US" sz="2400" dirty="0" smtClean="0"/>
              <a:t>meetings</a:t>
            </a:r>
          </a:p>
          <a:p>
            <a:pPr lvl="0"/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Appraise the extent to which quality practices have been implemented in recent COS team </a:t>
            </a:r>
            <a:r>
              <a:rPr lang="en-US" sz="2400" dirty="0" smtClean="0"/>
              <a:t>meetings</a:t>
            </a:r>
          </a:p>
          <a:p>
            <a:pPr lvl="0"/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Identify </a:t>
            </a:r>
            <a:r>
              <a:rPr lang="en-US" sz="2400" dirty="0"/>
              <a:t>practices to improve upon for optimal COS team collaboration and design a plan for </a:t>
            </a:r>
            <a:r>
              <a:rPr lang="en-US" sz="2400" dirty="0" smtClean="0"/>
              <a:t>implementation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545" y="6041680"/>
            <a:ext cx="1699491" cy="6797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473" y="6042280"/>
            <a:ext cx="1004887" cy="67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4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C37FE-880A-4960-9119-398E114BA83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 rot="16200000">
            <a:off x="-2601119" y="2597565"/>
            <a:ext cx="6858000" cy="165576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200" dirty="0" smtClean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Background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545" y="6041680"/>
            <a:ext cx="1699491" cy="6797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473" y="6042280"/>
            <a:ext cx="1004887" cy="6791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86948" y="350500"/>
            <a:ext cx="1040505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/>
              <a:t>Purpose of </a:t>
            </a:r>
            <a:r>
              <a:rPr lang="en-US" sz="3600" dirty="0" smtClean="0"/>
              <a:t>COS-Team </a:t>
            </a:r>
            <a:r>
              <a:rPr lang="en-US" sz="3600" dirty="0"/>
              <a:t>Collaboration Quality </a:t>
            </a:r>
            <a:r>
              <a:rPr lang="en-US" sz="3600" dirty="0" smtClean="0"/>
              <a:t>Practices</a:t>
            </a:r>
            <a:endParaRPr lang="en-US" sz="3600" dirty="0"/>
          </a:p>
          <a:p>
            <a:pPr lvl="0"/>
            <a:endParaRPr lang="en-US" sz="20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Regular use of COS-TC quality practices to: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Actively </a:t>
            </a:r>
            <a:r>
              <a:rPr lang="en-US" sz="2800" dirty="0"/>
              <a:t>engage all COS team members, especially families, in the COS process,  however, also broadly applicable to COS teams of all </a:t>
            </a:r>
            <a:r>
              <a:rPr lang="en-US" sz="2800" dirty="0" smtClean="0"/>
              <a:t>compositions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Help </a:t>
            </a:r>
            <a:r>
              <a:rPr lang="en-US" sz="2800" dirty="0"/>
              <a:t>those who implement, supervise, or train on the COS process to identify, observe, and assess recommended team collaboration practices in COS implementation</a:t>
            </a:r>
            <a:r>
              <a:rPr lang="en-US" sz="2800" i="1" dirty="0"/>
              <a:t>. </a:t>
            </a:r>
            <a:endParaRPr lang="en-US" sz="2800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Celebrate </a:t>
            </a:r>
            <a:r>
              <a:rPr lang="en-US" sz="2800" dirty="0"/>
              <a:t>progress and identify opportunities for further improvement in COS team </a:t>
            </a:r>
            <a:r>
              <a:rPr lang="en-US" sz="2800" dirty="0" smtClean="0"/>
              <a:t>collaboration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Improve </a:t>
            </a:r>
            <a:r>
              <a:rPr lang="en-US" sz="2800" dirty="0"/>
              <a:t>the quality of COS ratings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478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C37FE-880A-4960-9119-398E114BA83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 rot="16200000">
            <a:off x="-2601119" y="2597565"/>
            <a:ext cx="6858000" cy="165576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200" dirty="0" smtClean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Background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545" y="6041680"/>
            <a:ext cx="1699491" cy="6797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473" y="6042280"/>
            <a:ext cx="1004887" cy="6791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86948" y="350500"/>
            <a:ext cx="97954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/>
              <a:t>How COS-TC Quality Practices Came About</a:t>
            </a:r>
            <a:r>
              <a:rPr lang="en-US" sz="3600" dirty="0" smtClean="0"/>
              <a:t>….</a:t>
            </a:r>
          </a:p>
          <a:p>
            <a:pPr lvl="0"/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Observed </a:t>
            </a:r>
            <a:r>
              <a:rPr lang="en-US" sz="2400" dirty="0"/>
              <a:t>different approaches to teaming during the COS </a:t>
            </a:r>
            <a:r>
              <a:rPr lang="en-US" sz="2400" dirty="0" smtClean="0"/>
              <a:t>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Identified a need for greater guidance about what quality practices in the COS process look like and </a:t>
            </a:r>
            <a:r>
              <a:rPr lang="en-US" sz="2400" dirty="0" smtClean="0"/>
              <a:t>how </a:t>
            </a:r>
            <a:r>
              <a:rPr lang="en-US" sz="2400" dirty="0"/>
              <a:t>to partner with families effectively when implementing the COS </a:t>
            </a:r>
            <a:r>
              <a:rPr lang="en-US" sz="2400" dirty="0" smtClean="0"/>
              <a:t>process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Developed with </a:t>
            </a:r>
            <a:r>
              <a:rPr lang="en-US" sz="2400" dirty="0"/>
              <a:t>broad input from many involved in the </a:t>
            </a:r>
            <a:r>
              <a:rPr lang="en-US" sz="2400" dirty="0" smtClean="0"/>
              <a:t>COS process and built </a:t>
            </a:r>
            <a:r>
              <a:rPr lang="en-US" sz="2400" dirty="0"/>
              <a:t>on </a:t>
            </a:r>
            <a:r>
              <a:rPr lang="en-US" sz="2400" dirty="0" smtClean="0"/>
              <a:t>findings from ENHANCE about the </a:t>
            </a:r>
            <a:r>
              <a:rPr lang="en-US" sz="2400" dirty="0"/>
              <a:t>COS </a:t>
            </a:r>
            <a:r>
              <a:rPr lang="en-US" sz="2400" dirty="0" smtClean="0"/>
              <a:t>process </a:t>
            </a:r>
            <a:r>
              <a:rPr lang="en-US" dirty="0" smtClean="0"/>
              <a:t>(http</a:t>
            </a:r>
            <a:r>
              <a:rPr lang="en-US" dirty="0"/>
              <a:t>://ectacenter.org/eco/pages/enhance.asp) </a:t>
            </a:r>
          </a:p>
          <a:p>
            <a:pPr lvl="0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4949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C37FE-880A-4960-9119-398E114BA83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 rot="16200000">
            <a:off x="-2601119" y="2597565"/>
            <a:ext cx="6858000" cy="165576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200" dirty="0" smtClean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Group Share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545" y="6041680"/>
            <a:ext cx="1699491" cy="6797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473" y="6042280"/>
            <a:ext cx="1004887" cy="6791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86948" y="350500"/>
            <a:ext cx="104050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/>
              <a:t>Let’s share out! </a:t>
            </a:r>
            <a:endParaRPr lang="en-US" sz="3600" dirty="0" smtClean="0"/>
          </a:p>
          <a:p>
            <a:pPr lvl="0" algn="ctr"/>
            <a:r>
              <a:rPr lang="en-US" sz="3600" dirty="0" smtClean="0"/>
              <a:t>What </a:t>
            </a:r>
            <a:r>
              <a:rPr lang="en-US" sz="3600" dirty="0"/>
              <a:t>happens in your COS meetings?  </a:t>
            </a:r>
            <a:endParaRPr lang="en-US" sz="3600" dirty="0" smtClean="0"/>
          </a:p>
          <a:p>
            <a:pPr lvl="0" algn="ctr"/>
            <a:r>
              <a:rPr lang="en-US" sz="3600" dirty="0" smtClean="0"/>
              <a:t>What are your reactions to the COS-TC Quality Practices? 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5702" y="3026557"/>
            <a:ext cx="3687544" cy="246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91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C37FE-880A-4960-9119-398E114BA83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 rot="16200000">
            <a:off x="-2601119" y="2597565"/>
            <a:ext cx="6858000" cy="165576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2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I. Planning for the COS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895" y="6016152"/>
            <a:ext cx="1699491" cy="6797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823" y="6016752"/>
            <a:ext cx="1004887" cy="6791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3162" y="426209"/>
            <a:ext cx="8910638" cy="523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5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16453724-DEC9-4A01-937D-6B012173B46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 rot="16200000">
            <a:off x="-2601119" y="2597565"/>
            <a:ext cx="6858000" cy="165576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2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I. Planning for the COS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545" y="6041680"/>
            <a:ext cx="1699491" cy="6797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473" y="6042280"/>
            <a:ext cx="1004887" cy="6791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8500" y="495300"/>
            <a:ext cx="6633008" cy="5546380"/>
          </a:xfrm>
          <a:prstGeom prst="rect">
            <a:avLst/>
          </a:prstGeom>
        </p:spPr>
      </p:pic>
      <p:sp>
        <p:nvSpPr>
          <p:cNvPr id="2" name="Left Arrow 1"/>
          <p:cNvSpPr/>
          <p:nvPr/>
        </p:nvSpPr>
        <p:spPr>
          <a:xfrm flipV="1">
            <a:off x="9346449" y="1352550"/>
            <a:ext cx="1396192" cy="22721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2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261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 rot="16200000">
            <a:off x="-2601119" y="2597565"/>
            <a:ext cx="6858000" cy="165576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2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I. Planning for the COS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882" y="2682661"/>
            <a:ext cx="1466317" cy="14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56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15453</TotalTime>
  <Words>752</Words>
  <Application>Microsoft Office PowerPoint</Application>
  <PresentationFormat>Widescreen</PresentationFormat>
  <Paragraphs>171</Paragraphs>
  <Slides>28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Franklin Gothic Demi</vt:lpstr>
      <vt:lpstr>Franklin Gothic Medium</vt:lpstr>
      <vt:lpstr>Trebuchet MS</vt:lpstr>
      <vt:lpstr>Wingdings</vt:lpstr>
      <vt:lpstr>Office Theme</vt:lpstr>
      <vt:lpstr>1_Office Theme</vt:lpstr>
      <vt:lpstr>PowerPoint Presentation</vt:lpstr>
      <vt:lpstr>Child Outcomes Summary - Team Collaboration Quality Practice Checklist and Descriptions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Child Outcomes Summary – Team Collaboration  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 Outcomes Summary-Team Collaboration  COS-TC Toolkit</dc:title>
  <dc:creator>Naomi Younggren</dc:creator>
  <cp:lastModifiedBy>Tara Ryan</cp:lastModifiedBy>
  <cp:revision>38</cp:revision>
  <dcterms:created xsi:type="dcterms:W3CDTF">2016-06-22T09:40:58Z</dcterms:created>
  <dcterms:modified xsi:type="dcterms:W3CDTF">2017-01-18T03:11:53Z</dcterms:modified>
</cp:coreProperties>
</file>