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30"/>
  </p:notesMasterIdLst>
  <p:handoutMasterIdLst>
    <p:handoutMasterId r:id="rId31"/>
  </p:handoutMasterIdLst>
  <p:sldIdLst>
    <p:sldId id="296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302" r:id="rId14"/>
    <p:sldId id="282" r:id="rId15"/>
    <p:sldId id="301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8" r:id="rId26"/>
    <p:sldId id="300" r:id="rId27"/>
    <p:sldId id="293" r:id="rId28"/>
    <p:sldId id="257" r:id="rId2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5380"/>
    <a:srgbClr val="3CB45C"/>
    <a:srgbClr val="982C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B1E7FF-1CBE-42D7-8D35-CE4E9D0CDECA}" v="3" dt="2018-07-10T20:36:56.5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/>
    <p:restoredTop sz="81868" autoAdjust="0"/>
  </p:normalViewPr>
  <p:slideViewPr>
    <p:cSldViewPr snapToGrid="0">
      <p:cViewPr varScale="1">
        <p:scale>
          <a:sx n="98" d="100"/>
          <a:sy n="98" d="100"/>
        </p:scale>
        <p:origin x="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klin, Sherry" userId="10037FFE936C9F73@LIVE.COM" providerId="AD" clId="Web-{13F226D6-20B0-4693-8EE0-291CB62D6A9D}"/>
  </pc:docChgLst>
  <pc:docChgLst>
    <pc:chgData name="Whaley, Kathy Thompson" userId="10033FFF90003F41@LIVE.COM" providerId="AD" clId="Web-{1FD30D21-DF20-47A5-B910-9B6217FF768E}"/>
  </pc:docChgLst>
  <pc:docChgLst>
    <pc:chgData name="Cate, Debbie" userId="S::dcate@ad.unc.edu::88f73ae6-8edf-4083-b53e-eeee702d465d" providerId="AD" clId="Web-{2290574B-07EE-43A6-92A8-C18FFAE0607E}"/>
    <pc:docChg chg="modSld">
      <pc:chgData name="Cate, Debbie" userId="S::dcate@ad.unc.edu::88f73ae6-8edf-4083-b53e-eeee702d465d" providerId="AD" clId="Web-{2290574B-07EE-43A6-92A8-C18FFAE0607E}" dt="2018-06-29T14:32:06.136" v="0" actId="1076"/>
      <pc:docMkLst>
        <pc:docMk/>
      </pc:docMkLst>
      <pc:sldChg chg="modSp">
        <pc:chgData name="Cate, Debbie" userId="S::dcate@ad.unc.edu::88f73ae6-8edf-4083-b53e-eeee702d465d" providerId="AD" clId="Web-{2290574B-07EE-43A6-92A8-C18FFAE0607E}" dt="2018-06-29T14:32:06.136" v="0" actId="1076"/>
        <pc:sldMkLst>
          <pc:docMk/>
          <pc:sldMk cId="1537928672" sldId="257"/>
        </pc:sldMkLst>
        <pc:cxnChg chg="mod">
          <ac:chgData name="Cate, Debbie" userId="S::dcate@ad.unc.edu::88f73ae6-8edf-4083-b53e-eeee702d465d" providerId="AD" clId="Web-{2290574B-07EE-43A6-92A8-C18FFAE0607E}" dt="2018-06-29T14:32:06.136" v="0" actId="1076"/>
          <ac:cxnSpMkLst>
            <pc:docMk/>
            <pc:sldMk cId="1537928672" sldId="257"/>
            <ac:cxnSpMk id="6" creationId="{00000000-0000-0000-0000-000000000000}"/>
          </ac:cxnSpMkLst>
        </pc:cxnChg>
      </pc:sldChg>
    </pc:docChg>
  </pc:docChgLst>
  <pc:docChgLst>
    <pc:chgData name="Smith, Barbara" userId="S::barbara.smith_ucdenver.edu#ext#@admin.live.unc.edu::f81275bc-25cf-4998-814c-905c7e4574cd" providerId="AD" clId="Web-{2289BAA0-5F3A-4E09-95EC-B1A69477CBEB}"/>
    <pc:docChg chg="addSld delSld">
      <pc:chgData name="Smith, Barbara" userId="S::barbara.smith_ucdenver.edu#ext#@admin.live.unc.edu::f81275bc-25cf-4998-814c-905c7e4574cd" providerId="AD" clId="Web-{2289BAA0-5F3A-4E09-95EC-B1A69477CBEB}" dt="2018-07-12T19:51:34.661" v="1"/>
      <pc:docMkLst>
        <pc:docMk/>
      </pc:docMkLst>
      <pc:sldChg chg="add del replId">
        <pc:chgData name="Smith, Barbara" userId="S::barbara.smith_ucdenver.edu#ext#@admin.live.unc.edu::f81275bc-25cf-4998-814c-905c7e4574cd" providerId="AD" clId="Web-{2289BAA0-5F3A-4E09-95EC-B1A69477CBEB}" dt="2018-07-12T19:51:34.661" v="1"/>
        <pc:sldMkLst>
          <pc:docMk/>
          <pc:sldMk cId="2997374962" sldId="272"/>
        </pc:sldMkLst>
      </pc:sldChg>
    </pc:docChg>
  </pc:docChgLst>
  <pc:docChgLst>
    <pc:chgData name="Danaher, Joan C" userId="S::jdanaher@ad.unc.edu::12af459e-1777-42a1-b995-be84d5b49ee6" providerId="AD" clId="Web-{BFCE6663-9017-493E-80A4-5DE6F79A9C3F}"/>
    <pc:docChg chg="modSld">
      <pc:chgData name="Danaher, Joan C" userId="S::jdanaher@ad.unc.edu::12af459e-1777-42a1-b995-be84d5b49ee6" providerId="AD" clId="Web-{BFCE6663-9017-493E-80A4-5DE6F79A9C3F}" dt="2018-06-18T15:47:33.762" v="3" actId="20577"/>
      <pc:docMkLst>
        <pc:docMk/>
      </pc:docMkLst>
      <pc:sldChg chg="modSp">
        <pc:chgData name="Danaher, Joan C" userId="S::jdanaher@ad.unc.edu::12af459e-1777-42a1-b995-be84d5b49ee6" providerId="AD" clId="Web-{BFCE6663-9017-493E-80A4-5DE6F79A9C3F}" dt="2018-06-18T15:47:33.762" v="2" actId="20577"/>
        <pc:sldMkLst>
          <pc:docMk/>
          <pc:sldMk cId="77978998" sldId="267"/>
        </pc:sldMkLst>
        <pc:spChg chg="mod">
          <ac:chgData name="Danaher, Joan C" userId="S::jdanaher@ad.unc.edu::12af459e-1777-42a1-b995-be84d5b49ee6" providerId="AD" clId="Web-{BFCE6663-9017-493E-80A4-5DE6F79A9C3F}" dt="2018-06-18T15:47:33.762" v="2" actId="20577"/>
          <ac:spMkLst>
            <pc:docMk/>
            <pc:sldMk cId="77978998" sldId="267"/>
            <ac:spMk id="5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E26821\AppData\Local\Microsoft\Windows\INetCache\Content.Outlook\G2HHV1JT\NationalWebnarData082018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E26821\Desktop\NationalWebnarData_final.xls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E26821\Desktop\NationalWebnarData_final.xls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E26821\Desktop\NationalWebnarData_final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E26821\Desktop\NationalWebnarData_final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E26821\Desktop\NationalWebnarData_final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E26821\Desktop\NationalWebnarData_final.xls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rgbClr val="185380"/>
                </a:solidFill>
                <a:latin typeface="+mn-lt"/>
                <a:ea typeface="+mn-ea"/>
                <a:cs typeface="+mn-cs"/>
              </a:defRPr>
            </a:pPr>
            <a:r>
              <a:rPr lang="en-US" sz="2400" b="1" i="0" u="none" strike="noStrike" baseline="0" dirty="0">
                <a:solidFill>
                  <a:srgbClr val="185380"/>
                </a:solidFill>
              </a:rPr>
              <a:t>Number of States that Met Criteria for Inclusion in the National Analysis </a:t>
            </a:r>
          </a:p>
          <a:p>
            <a:pPr>
              <a:defRPr sz="2400">
                <a:solidFill>
                  <a:srgbClr val="185380"/>
                </a:solidFill>
              </a:defRPr>
            </a:pPr>
            <a:r>
              <a:rPr lang="en-US" sz="2400" b="0" i="0" u="none" strike="noStrike" baseline="0" dirty="0">
                <a:solidFill>
                  <a:srgbClr val="185380"/>
                </a:solidFill>
              </a:rPr>
              <a:t>(out of 51 possible)</a:t>
            </a:r>
            <a:endParaRPr lang="en-US" sz="2400" dirty="0">
              <a:solidFill>
                <a:srgbClr val="185380"/>
              </a:solidFill>
            </a:endParaRPr>
          </a:p>
        </c:rich>
      </c:tx>
      <c:layout>
        <c:manualLayout>
          <c:xMode val="edge"/>
          <c:yMode val="edge"/>
          <c:x val="0.14654164159995758"/>
          <c:y val="1.21644851327568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rgbClr val="18538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statesMetCritera!$A$2</c:f>
              <c:strCache>
                <c:ptCount val="1"/>
                <c:pt idx="0">
                  <c:v>Part C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8319395596980158E-2"/>
                  <c:y val="-4.25910540429818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E07-414C-B7EE-8B0086AC2627}"/>
                </c:ext>
              </c:extLst>
            </c:dLbl>
            <c:dLbl>
              <c:idx val="8"/>
              <c:layout>
                <c:manualLayout>
                  <c:x val="-2.6334131170658963E-2"/>
                  <c:y val="-3.13828819264076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995-4673-B6F4-B82A3BCF5E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statesMetCritera!$B$1:$J$1</c:f>
              <c:strCache>
                <c:ptCount val="9"/>
                <c:pt idx="0">
                  <c:v>08-09</c:v>
                </c:pt>
                <c:pt idx="1">
                  <c:v>09-10</c:v>
                </c:pt>
                <c:pt idx="2">
                  <c:v>10-11</c:v>
                </c:pt>
                <c:pt idx="3">
                  <c:v>11-12</c:v>
                </c:pt>
                <c:pt idx="4">
                  <c:v>12-13</c:v>
                </c:pt>
                <c:pt idx="5">
                  <c:v>13-14</c:v>
                </c:pt>
                <c:pt idx="6">
                  <c:v>14-15</c:v>
                </c:pt>
                <c:pt idx="7">
                  <c:v>15-16</c:v>
                </c:pt>
                <c:pt idx="8">
                  <c:v>16-17</c:v>
                </c:pt>
              </c:strCache>
            </c:strRef>
          </c:cat>
          <c:val>
            <c:numRef>
              <c:f>statesMetCritera!$B$2:$J$2</c:f>
              <c:numCache>
                <c:formatCode>General</c:formatCode>
                <c:ptCount val="9"/>
                <c:pt idx="0">
                  <c:v>19</c:v>
                </c:pt>
                <c:pt idx="1">
                  <c:v>29</c:v>
                </c:pt>
                <c:pt idx="2">
                  <c:v>39</c:v>
                </c:pt>
                <c:pt idx="3">
                  <c:v>33</c:v>
                </c:pt>
                <c:pt idx="4">
                  <c:v>41</c:v>
                </c:pt>
                <c:pt idx="5">
                  <c:v>47</c:v>
                </c:pt>
                <c:pt idx="6">
                  <c:v>42</c:v>
                </c:pt>
                <c:pt idx="7">
                  <c:v>45</c:v>
                </c:pt>
                <c:pt idx="8">
                  <c:v>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995-4673-B6F4-B82A3BCF5EC0}"/>
            </c:ext>
          </c:extLst>
        </c:ser>
        <c:ser>
          <c:idx val="1"/>
          <c:order val="1"/>
          <c:tx>
            <c:strRef>
              <c:f>statesMetCritera!$A$3</c:f>
              <c:strCache>
                <c:ptCount val="1"/>
                <c:pt idx="0">
                  <c:v>Part B Preschool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579848899245037E-3"/>
                  <c:y val="1.3449806539889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E07-414C-B7EE-8B0086AC2627}"/>
                </c:ext>
              </c:extLst>
            </c:dLbl>
            <c:dLbl>
              <c:idx val="8"/>
              <c:layout>
                <c:manualLayout>
                  <c:x val="-2.9769017845092741E-2"/>
                  <c:y val="3.3624516349722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995-4673-B6F4-B82A3BCF5E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statesMetCritera!$B$1:$J$1</c:f>
              <c:strCache>
                <c:ptCount val="9"/>
                <c:pt idx="0">
                  <c:v>08-09</c:v>
                </c:pt>
                <c:pt idx="1">
                  <c:v>09-10</c:v>
                </c:pt>
                <c:pt idx="2">
                  <c:v>10-11</c:v>
                </c:pt>
                <c:pt idx="3">
                  <c:v>11-12</c:v>
                </c:pt>
                <c:pt idx="4">
                  <c:v>12-13</c:v>
                </c:pt>
                <c:pt idx="5">
                  <c:v>13-14</c:v>
                </c:pt>
                <c:pt idx="6">
                  <c:v>14-15</c:v>
                </c:pt>
                <c:pt idx="7">
                  <c:v>15-16</c:v>
                </c:pt>
                <c:pt idx="8">
                  <c:v>16-17</c:v>
                </c:pt>
              </c:strCache>
            </c:strRef>
          </c:cat>
          <c:val>
            <c:numRef>
              <c:f>statesMetCritera!$B$3:$J$3</c:f>
              <c:numCache>
                <c:formatCode>General</c:formatCode>
                <c:ptCount val="9"/>
                <c:pt idx="0">
                  <c:v>15</c:v>
                </c:pt>
                <c:pt idx="1">
                  <c:v>33</c:v>
                </c:pt>
                <c:pt idx="2">
                  <c:v>36</c:v>
                </c:pt>
                <c:pt idx="3">
                  <c:v>39</c:v>
                </c:pt>
                <c:pt idx="4">
                  <c:v>41</c:v>
                </c:pt>
                <c:pt idx="5">
                  <c:v>43</c:v>
                </c:pt>
                <c:pt idx="6">
                  <c:v>45</c:v>
                </c:pt>
                <c:pt idx="7">
                  <c:v>44</c:v>
                </c:pt>
                <c:pt idx="8">
                  <c:v>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995-4673-B6F4-B82A3BCF5E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0905384"/>
        <c:axId val="410901776"/>
      </c:lineChart>
      <c:catAx>
        <c:axId val="410905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0901776"/>
        <c:crosses val="autoZero"/>
        <c:auto val="1"/>
        <c:lblAlgn val="ctr"/>
        <c:lblOffset val="100"/>
        <c:noMultiLvlLbl val="0"/>
      </c:catAx>
      <c:valAx>
        <c:axId val="4109017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10905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'qryNWPartCExport2016_%exiters'!$AN$1</c:f>
              <c:strCache>
                <c:ptCount val="1"/>
                <c:pt idx="0">
                  <c:v>OC1_Percentofexiters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E1E-4729-AD6E-9B020D10C52B}"/>
                </c:ext>
              </c:extLst>
            </c:dLbl>
            <c:dLbl>
              <c:idx val="4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01C-46CF-BBBB-DD3A1299A597}"/>
                </c:ext>
              </c:extLst>
            </c:dLbl>
            <c:dLbl>
              <c:idx val="5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E1E-4729-AD6E-9B020D10C5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'qryNWPartCExport2016_%exiters'!$AN$2:$AN$52</c:f>
              <c:numCache>
                <c:formatCode>0%</c:formatCode>
                <c:ptCount val="51"/>
                <c:pt idx="0">
                  <c:v>4.6327285538136337E-2</c:v>
                </c:pt>
                <c:pt idx="1">
                  <c:v>0.15731534090909091</c:v>
                </c:pt>
                <c:pt idx="2">
                  <c:v>0.31644504292206699</c:v>
                </c:pt>
                <c:pt idx="3">
                  <c:v>0.35318924617817604</c:v>
                </c:pt>
                <c:pt idx="4">
                  <c:v>0.42655463826877044</c:v>
                </c:pt>
                <c:pt idx="5">
                  <c:v>0.47030692362598142</c:v>
                </c:pt>
                <c:pt idx="6">
                  <c:v>0.477182136175059</c:v>
                </c:pt>
                <c:pt idx="7">
                  <c:v>0.49716131048492107</c:v>
                </c:pt>
                <c:pt idx="8">
                  <c:v>0.52157829839704073</c:v>
                </c:pt>
                <c:pt idx="9">
                  <c:v>0.54214223002633888</c:v>
                </c:pt>
                <c:pt idx="10">
                  <c:v>0.54644808743169404</c:v>
                </c:pt>
                <c:pt idx="11">
                  <c:v>0.55603125334475012</c:v>
                </c:pt>
                <c:pt idx="12">
                  <c:v>0.55862068965517242</c:v>
                </c:pt>
                <c:pt idx="13">
                  <c:v>0.57972602739726031</c:v>
                </c:pt>
                <c:pt idx="14">
                  <c:v>0.58183453237410077</c:v>
                </c:pt>
                <c:pt idx="15">
                  <c:v>0.58419243986254299</c:v>
                </c:pt>
                <c:pt idx="16">
                  <c:v>0.58876588765887661</c:v>
                </c:pt>
                <c:pt idx="17">
                  <c:v>0.60992555831265505</c:v>
                </c:pt>
                <c:pt idx="18">
                  <c:v>0.61602982292637465</c:v>
                </c:pt>
                <c:pt idx="19">
                  <c:v>0.62104966139954854</c:v>
                </c:pt>
                <c:pt idx="20">
                  <c:v>0.62752154560090923</c:v>
                </c:pt>
                <c:pt idx="21">
                  <c:v>0.63298490127758422</c:v>
                </c:pt>
                <c:pt idx="22">
                  <c:v>0.64353113860348077</c:v>
                </c:pt>
                <c:pt idx="23">
                  <c:v>0.64489795918367343</c:v>
                </c:pt>
                <c:pt idx="24">
                  <c:v>0.65283018867924525</c:v>
                </c:pt>
                <c:pt idx="25">
                  <c:v>0.65790636042402828</c:v>
                </c:pt>
                <c:pt idx="26">
                  <c:v>0.67328968164371195</c:v>
                </c:pt>
                <c:pt idx="27">
                  <c:v>0.67505353319057815</c:v>
                </c:pt>
                <c:pt idx="28">
                  <c:v>0.69086651053864168</c:v>
                </c:pt>
                <c:pt idx="29">
                  <c:v>0.70130161579892281</c:v>
                </c:pt>
                <c:pt idx="30">
                  <c:v>0.70462962962962961</c:v>
                </c:pt>
                <c:pt idx="31">
                  <c:v>0.71317073170731704</c:v>
                </c:pt>
                <c:pt idx="32">
                  <c:v>0.73100027128628453</c:v>
                </c:pt>
                <c:pt idx="33">
                  <c:v>0.73812737759234259</c:v>
                </c:pt>
                <c:pt idx="34">
                  <c:v>0.73908320660438842</c:v>
                </c:pt>
                <c:pt idx="35">
                  <c:v>0.74754098360655741</c:v>
                </c:pt>
                <c:pt idx="36">
                  <c:v>0.74843423799582465</c:v>
                </c:pt>
                <c:pt idx="37">
                  <c:v>0.74986945169712793</c:v>
                </c:pt>
                <c:pt idx="38">
                  <c:v>0.75007878978884335</c:v>
                </c:pt>
                <c:pt idx="39">
                  <c:v>0.75017253278122842</c:v>
                </c:pt>
                <c:pt idx="40">
                  <c:v>0.75421436004162334</c:v>
                </c:pt>
                <c:pt idx="41">
                  <c:v>0.76549902696691685</c:v>
                </c:pt>
                <c:pt idx="42">
                  <c:v>0.78168696436626073</c:v>
                </c:pt>
                <c:pt idx="43">
                  <c:v>0.79883624272651699</c:v>
                </c:pt>
                <c:pt idx="44">
                  <c:v>0.8132295719844358</c:v>
                </c:pt>
                <c:pt idx="45">
                  <c:v>0.83623798076923073</c:v>
                </c:pt>
                <c:pt idx="46">
                  <c:v>0.84419942473633747</c:v>
                </c:pt>
                <c:pt idx="47">
                  <c:v>0.9064327485380117</c:v>
                </c:pt>
                <c:pt idx="48">
                  <c:v>0.91765169424743898</c:v>
                </c:pt>
                <c:pt idx="49">
                  <c:v>0.96452977546371621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1E-4729-AD6E-9B020D10C5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8622744"/>
        <c:axId val="408624056"/>
      </c:barChart>
      <c:catAx>
        <c:axId val="408622744"/>
        <c:scaling>
          <c:orientation val="minMax"/>
        </c:scaling>
        <c:delete val="1"/>
        <c:axPos val="b"/>
        <c:majorTickMark val="none"/>
        <c:minorTickMark val="none"/>
        <c:tickLblPos val="nextTo"/>
        <c:crossAx val="408624056"/>
        <c:crosses val="autoZero"/>
        <c:auto val="1"/>
        <c:lblAlgn val="ctr"/>
        <c:lblOffset val="100"/>
        <c:noMultiLvlLbl val="0"/>
      </c:catAx>
      <c:valAx>
        <c:axId val="40862405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4086227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'qryNWPartBExport2016_%child cou'!$BF$1</c:f>
              <c:strCache>
                <c:ptCount val="1"/>
                <c:pt idx="0">
                  <c:v>OC1_Percentofchildcount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C35-4D29-B532-CEC8929B3D6D}"/>
                </c:ext>
              </c:extLst>
            </c:dLbl>
            <c:dLbl>
              <c:idx val="4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C35-4D29-B532-CEC8929B3D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'qryNWPartBExport2016_%child cou'!$BF$2:$BF$53</c:f>
              <c:numCache>
                <c:formatCode>0%</c:formatCode>
                <c:ptCount val="52"/>
                <c:pt idx="0">
                  <c:v>7.4335915163487032E-3</c:v>
                </c:pt>
                <c:pt idx="1">
                  <c:v>2.2784520265628577E-2</c:v>
                </c:pt>
                <c:pt idx="2">
                  <c:v>5.0713153724247229E-2</c:v>
                </c:pt>
                <c:pt idx="3">
                  <c:v>9.4274469593015359E-2</c:v>
                </c:pt>
                <c:pt idx="4">
                  <c:v>0.14142604596346495</c:v>
                </c:pt>
                <c:pt idx="5">
                  <c:v>0.15477133597407275</c:v>
                </c:pt>
                <c:pt idx="6">
                  <c:v>0.16992489507400044</c:v>
                </c:pt>
                <c:pt idx="7">
                  <c:v>0.17066842775602623</c:v>
                </c:pt>
                <c:pt idx="8">
                  <c:v>0.17080413350754248</c:v>
                </c:pt>
                <c:pt idx="9">
                  <c:v>0.21864352298296369</c:v>
                </c:pt>
                <c:pt idx="10">
                  <c:v>0.24080267558528429</c:v>
                </c:pt>
                <c:pt idx="11">
                  <c:v>0.24709891721668609</c:v>
                </c:pt>
                <c:pt idx="12">
                  <c:v>0.24727272727272728</c:v>
                </c:pt>
                <c:pt idx="13">
                  <c:v>0.25321686627734336</c:v>
                </c:pt>
                <c:pt idx="14">
                  <c:v>0.25491770373344036</c:v>
                </c:pt>
                <c:pt idx="15">
                  <c:v>0.28064472269260721</c:v>
                </c:pt>
                <c:pt idx="16">
                  <c:v>0.28477611940298508</c:v>
                </c:pt>
                <c:pt idx="17">
                  <c:v>0.29428502402491075</c:v>
                </c:pt>
                <c:pt idx="18">
                  <c:v>0.29596779266528278</c:v>
                </c:pt>
                <c:pt idx="19">
                  <c:v>0.29839883551673946</c:v>
                </c:pt>
                <c:pt idx="20">
                  <c:v>0.30611837508733408</c:v>
                </c:pt>
                <c:pt idx="21">
                  <c:v>0.30717476112398939</c:v>
                </c:pt>
                <c:pt idx="22">
                  <c:v>0.32137354171252475</c:v>
                </c:pt>
                <c:pt idx="23">
                  <c:v>0.32491801572016032</c:v>
                </c:pt>
                <c:pt idx="24">
                  <c:v>0.32695602512849797</c:v>
                </c:pt>
                <c:pt idx="25">
                  <c:v>0.32954028220300408</c:v>
                </c:pt>
                <c:pt idx="26">
                  <c:v>0.3340007415647015</c:v>
                </c:pt>
                <c:pt idx="27">
                  <c:v>0.33579063767047551</c:v>
                </c:pt>
                <c:pt idx="28">
                  <c:v>0.35327120578166604</c:v>
                </c:pt>
                <c:pt idx="29">
                  <c:v>0.35339838874390106</c:v>
                </c:pt>
                <c:pt idx="30">
                  <c:v>0.35350179242808427</c:v>
                </c:pt>
                <c:pt idx="31">
                  <c:v>0.35930623867460521</c:v>
                </c:pt>
                <c:pt idx="32">
                  <c:v>0.368198477586693</c:v>
                </c:pt>
                <c:pt idx="33">
                  <c:v>0.37425447316103377</c:v>
                </c:pt>
                <c:pt idx="34">
                  <c:v>0.38414272624373419</c:v>
                </c:pt>
                <c:pt idx="35">
                  <c:v>0.38699138699138697</c:v>
                </c:pt>
                <c:pt idx="36">
                  <c:v>0.39177619679247561</c:v>
                </c:pt>
                <c:pt idx="37">
                  <c:v>0.39251910137986085</c:v>
                </c:pt>
                <c:pt idx="38">
                  <c:v>0.3950098602417903</c:v>
                </c:pt>
                <c:pt idx="39">
                  <c:v>0.40535769909666702</c:v>
                </c:pt>
                <c:pt idx="40">
                  <c:v>0.40581861362624311</c:v>
                </c:pt>
                <c:pt idx="41">
                  <c:v>0.40941220238095238</c:v>
                </c:pt>
                <c:pt idx="42">
                  <c:v>0.44688427299703265</c:v>
                </c:pt>
                <c:pt idx="43">
                  <c:v>0.44846723044397463</c:v>
                </c:pt>
                <c:pt idx="44">
                  <c:v>0.46191155492154068</c:v>
                </c:pt>
                <c:pt idx="45">
                  <c:v>0.46857142857142858</c:v>
                </c:pt>
                <c:pt idx="46">
                  <c:v>0.52588923908149487</c:v>
                </c:pt>
                <c:pt idx="47">
                  <c:v>0.56751227495908352</c:v>
                </c:pt>
                <c:pt idx="48">
                  <c:v>0.680064308681672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35-4D29-B532-CEC8929B3D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4569816"/>
        <c:axId val="414568504"/>
      </c:barChart>
      <c:catAx>
        <c:axId val="414569816"/>
        <c:scaling>
          <c:orientation val="minMax"/>
        </c:scaling>
        <c:delete val="1"/>
        <c:axPos val="b"/>
        <c:majorTickMark val="none"/>
        <c:minorTickMark val="none"/>
        <c:tickLblPos val="nextTo"/>
        <c:crossAx val="414568504"/>
        <c:crosses val="autoZero"/>
        <c:auto val="1"/>
        <c:lblAlgn val="ctr"/>
        <c:lblOffset val="100"/>
        <c:noMultiLvlLbl val="0"/>
      </c:catAx>
      <c:valAx>
        <c:axId val="41456850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414569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7208706159378477"/>
          <c:h val="0.932905745539877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qryNWPartCExport2016_OC2SS2!$AW$1</c:f>
              <c:strCache>
                <c:ptCount val="1"/>
                <c:pt idx="0">
                  <c:v>OC2_SS2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5.946990736238184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8244926543715871E-2"/>
                      <c:h val="6.831414999576158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1355-4435-B4B4-02482DDBF97D}"/>
                </c:ext>
              </c:extLst>
            </c:dLbl>
            <c:dLbl>
              <c:idx val="5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355-4435-B4B4-02482DDBF9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qryNWPartCExport2016_OC2SS2!$AW$2:$AW$53</c:f>
              <c:numCache>
                <c:formatCode>0%</c:formatCode>
                <c:ptCount val="52"/>
                <c:pt idx="0">
                  <c:v>0.17035775127768313</c:v>
                </c:pt>
                <c:pt idx="1">
                  <c:v>0.23100936524453694</c:v>
                </c:pt>
                <c:pt idx="2">
                  <c:v>0.29938271604938271</c:v>
                </c:pt>
                <c:pt idx="3">
                  <c:v>0.30732860520094563</c:v>
                </c:pt>
                <c:pt idx="4">
                  <c:v>0.31928406466512704</c:v>
                </c:pt>
                <c:pt idx="5">
                  <c:v>0.3416540595057993</c:v>
                </c:pt>
                <c:pt idx="6">
                  <c:v>0.34824561403508769</c:v>
                </c:pt>
                <c:pt idx="7">
                  <c:v>0.36194029850746268</c:v>
                </c:pt>
                <c:pt idx="8">
                  <c:v>0.36961722488038279</c:v>
                </c:pt>
                <c:pt idx="9">
                  <c:v>0.40432382704691811</c:v>
                </c:pt>
                <c:pt idx="10">
                  <c:v>0.40806451612903227</c:v>
                </c:pt>
                <c:pt idx="11">
                  <c:v>0.40947032933677341</c:v>
                </c:pt>
                <c:pt idx="12">
                  <c:v>0.41825095057034223</c:v>
                </c:pt>
                <c:pt idx="13">
                  <c:v>0.42227759516488178</c:v>
                </c:pt>
                <c:pt idx="14">
                  <c:v>0.42808062299587724</c:v>
                </c:pt>
                <c:pt idx="15">
                  <c:v>0.43050847457627117</c:v>
                </c:pt>
                <c:pt idx="16">
                  <c:v>0.444118605408928</c:v>
                </c:pt>
                <c:pt idx="17">
                  <c:v>0.45146726862302483</c:v>
                </c:pt>
                <c:pt idx="18">
                  <c:v>0.46221864951768488</c:v>
                </c:pt>
                <c:pt idx="19">
                  <c:v>0.46233148295003967</c:v>
                </c:pt>
                <c:pt idx="20">
                  <c:v>0.46422018348623856</c:v>
                </c:pt>
                <c:pt idx="21">
                  <c:v>0.47205882352941175</c:v>
                </c:pt>
                <c:pt idx="22">
                  <c:v>0.47538627380524612</c:v>
                </c:pt>
                <c:pt idx="23">
                  <c:v>0.48098480880041905</c:v>
                </c:pt>
                <c:pt idx="24">
                  <c:v>0.48333333333333334</c:v>
                </c:pt>
                <c:pt idx="25">
                  <c:v>0.4838709677419355</c:v>
                </c:pt>
                <c:pt idx="26">
                  <c:v>0.4948559670781893</c:v>
                </c:pt>
                <c:pt idx="27">
                  <c:v>0.49617686170212766</c:v>
                </c:pt>
                <c:pt idx="28">
                  <c:v>0.49794801641586867</c:v>
                </c:pt>
                <c:pt idx="29">
                  <c:v>0.49915682967959529</c:v>
                </c:pt>
                <c:pt idx="30">
                  <c:v>0.49931810433003748</c:v>
                </c:pt>
                <c:pt idx="31">
                  <c:v>0.50305940670745874</c:v>
                </c:pt>
                <c:pt idx="32">
                  <c:v>0.50426729616851285</c:v>
                </c:pt>
                <c:pt idx="33">
                  <c:v>0.5154255319148936</c:v>
                </c:pt>
                <c:pt idx="34">
                  <c:v>0.52715877437325909</c:v>
                </c:pt>
                <c:pt idx="35">
                  <c:v>0.5286624203821656</c:v>
                </c:pt>
                <c:pt idx="36">
                  <c:v>0.52978580990629187</c:v>
                </c:pt>
                <c:pt idx="37">
                  <c:v>0.53155860884499784</c:v>
                </c:pt>
                <c:pt idx="38">
                  <c:v>0.53512993262752651</c:v>
                </c:pt>
                <c:pt idx="39">
                  <c:v>0.54908169727675749</c:v>
                </c:pt>
                <c:pt idx="40">
                  <c:v>0.55640668523676884</c:v>
                </c:pt>
                <c:pt idx="41">
                  <c:v>0.55739514348785868</c:v>
                </c:pt>
                <c:pt idx="42">
                  <c:v>0.57183364839319473</c:v>
                </c:pt>
                <c:pt idx="43">
                  <c:v>0.57959814528593512</c:v>
                </c:pt>
                <c:pt idx="44">
                  <c:v>0.59537572254335258</c:v>
                </c:pt>
                <c:pt idx="45">
                  <c:v>0.6267733172351343</c:v>
                </c:pt>
                <c:pt idx="46">
                  <c:v>0.62880000000000003</c:v>
                </c:pt>
                <c:pt idx="47">
                  <c:v>0.64117168429617577</c:v>
                </c:pt>
                <c:pt idx="48">
                  <c:v>0.64345991561181437</c:v>
                </c:pt>
                <c:pt idx="49">
                  <c:v>0.68922470433639949</c:v>
                </c:pt>
                <c:pt idx="50">
                  <c:v>0.74495798319327733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55-4435-B4B4-02482DDBF9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5532256"/>
        <c:axId val="585531928"/>
      </c:barChart>
      <c:catAx>
        <c:axId val="585532256"/>
        <c:scaling>
          <c:orientation val="minMax"/>
        </c:scaling>
        <c:delete val="1"/>
        <c:axPos val="b"/>
        <c:majorTickMark val="none"/>
        <c:minorTickMark val="none"/>
        <c:tickLblPos val="nextTo"/>
        <c:crossAx val="585531928"/>
        <c:crosses val="autoZero"/>
        <c:auto val="1"/>
        <c:lblAlgn val="ctr"/>
        <c:lblOffset val="100"/>
        <c:noMultiLvlLbl val="0"/>
      </c:catAx>
      <c:valAx>
        <c:axId val="585531928"/>
        <c:scaling>
          <c:orientation val="minMax"/>
          <c:max val="1"/>
        </c:scaling>
        <c:delete val="1"/>
        <c:axPos val="l"/>
        <c:numFmt formatCode="0%" sourceLinked="1"/>
        <c:majorTickMark val="none"/>
        <c:minorTickMark val="none"/>
        <c:tickLblPos val="nextTo"/>
        <c:crossAx val="585532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qryNWPartBExport2016_OC2_SS2!$AR$1</c:f>
              <c:strCache>
                <c:ptCount val="1"/>
                <c:pt idx="0">
                  <c:v>OC2_SS2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79D-42BD-A354-48D913E58CA8}"/>
                </c:ext>
              </c:extLst>
            </c:dLbl>
            <c:dLbl>
              <c:idx val="5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79D-42BD-A354-48D913E58C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qryNWPartBExport2016_OC2_SS2!$AR$2:$AR$56</c:f>
              <c:numCache>
                <c:formatCode>0%</c:formatCode>
                <c:ptCount val="55"/>
                <c:pt idx="0">
                  <c:v>8.2872928176795577E-2</c:v>
                </c:pt>
                <c:pt idx="1">
                  <c:v>0.19097222222222221</c:v>
                </c:pt>
                <c:pt idx="2">
                  <c:v>0.32228360957642727</c:v>
                </c:pt>
                <c:pt idx="3">
                  <c:v>0.34139698814482539</c:v>
                </c:pt>
                <c:pt idx="4">
                  <c:v>0.36314015090704765</c:v>
                </c:pt>
                <c:pt idx="5">
                  <c:v>0.38502673796791442</c:v>
                </c:pt>
                <c:pt idx="6">
                  <c:v>0.38707896189950303</c:v>
                </c:pt>
                <c:pt idx="7">
                  <c:v>0.42312423124231241</c:v>
                </c:pt>
                <c:pt idx="8">
                  <c:v>0.44529750479846447</c:v>
                </c:pt>
                <c:pt idx="9">
                  <c:v>0.44691780821917809</c:v>
                </c:pt>
                <c:pt idx="10">
                  <c:v>0.45544102891544286</c:v>
                </c:pt>
                <c:pt idx="11">
                  <c:v>0.45665691294806143</c:v>
                </c:pt>
                <c:pt idx="12">
                  <c:v>0.46482412060301509</c:v>
                </c:pt>
                <c:pt idx="13">
                  <c:v>0.46707423580786028</c:v>
                </c:pt>
                <c:pt idx="14">
                  <c:v>0.48273444347063976</c:v>
                </c:pt>
                <c:pt idx="15">
                  <c:v>0.48596112311015116</c:v>
                </c:pt>
                <c:pt idx="16">
                  <c:v>0.48617931808615128</c:v>
                </c:pt>
                <c:pt idx="17">
                  <c:v>0.49544072948328266</c:v>
                </c:pt>
                <c:pt idx="18">
                  <c:v>0.49670563230605741</c:v>
                </c:pt>
                <c:pt idx="19">
                  <c:v>0.51075110456553752</c:v>
                </c:pt>
                <c:pt idx="20">
                  <c:v>0.51558864588180553</c:v>
                </c:pt>
                <c:pt idx="21">
                  <c:v>0.5179004037685061</c:v>
                </c:pt>
                <c:pt idx="22">
                  <c:v>0.52722443559096943</c:v>
                </c:pt>
                <c:pt idx="23">
                  <c:v>0.52800861803631882</c:v>
                </c:pt>
                <c:pt idx="24">
                  <c:v>0.54873369148119722</c:v>
                </c:pt>
                <c:pt idx="25">
                  <c:v>0.55287623474724001</c:v>
                </c:pt>
                <c:pt idx="26">
                  <c:v>0.55708013172338089</c:v>
                </c:pt>
                <c:pt idx="27">
                  <c:v>0.55833333333333335</c:v>
                </c:pt>
                <c:pt idx="28">
                  <c:v>0.56236505563859829</c:v>
                </c:pt>
                <c:pt idx="29">
                  <c:v>0.56374307140528201</c:v>
                </c:pt>
                <c:pt idx="30">
                  <c:v>0.56643356643356646</c:v>
                </c:pt>
                <c:pt idx="31">
                  <c:v>0.57044410413476265</c:v>
                </c:pt>
                <c:pt idx="32">
                  <c:v>0.5713101160862355</c:v>
                </c:pt>
                <c:pt idx="33">
                  <c:v>0.5760503745521659</c:v>
                </c:pt>
                <c:pt idx="34">
                  <c:v>0.58220415537488712</c:v>
                </c:pt>
                <c:pt idx="35">
                  <c:v>0.58333333333333337</c:v>
                </c:pt>
                <c:pt idx="36">
                  <c:v>0.5921259842519685</c:v>
                </c:pt>
                <c:pt idx="37">
                  <c:v>0.59336665152203549</c:v>
                </c:pt>
                <c:pt idx="38">
                  <c:v>0.59364892678623937</c:v>
                </c:pt>
                <c:pt idx="39">
                  <c:v>0.59390243902439022</c:v>
                </c:pt>
                <c:pt idx="40">
                  <c:v>0.61424180327868849</c:v>
                </c:pt>
                <c:pt idx="41">
                  <c:v>0.61785802621815489</c:v>
                </c:pt>
                <c:pt idx="42">
                  <c:v>0.62932670287247272</c:v>
                </c:pt>
                <c:pt idx="43">
                  <c:v>0.6444524495677233</c:v>
                </c:pt>
                <c:pt idx="44">
                  <c:v>0.67223688068015242</c:v>
                </c:pt>
                <c:pt idx="45">
                  <c:v>0.6789520426287744</c:v>
                </c:pt>
                <c:pt idx="46">
                  <c:v>0.6897260273972603</c:v>
                </c:pt>
                <c:pt idx="47">
                  <c:v>0.69230769230769229</c:v>
                </c:pt>
                <c:pt idx="48">
                  <c:v>0.7243280496209511</c:v>
                </c:pt>
                <c:pt idx="49">
                  <c:v>0.76100628930817615</c:v>
                </c:pt>
                <c:pt idx="50">
                  <c:v>0.77573692130654159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9D-42BD-A354-48D913E58C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1470376"/>
        <c:axId val="421471032"/>
      </c:barChart>
      <c:catAx>
        <c:axId val="421470376"/>
        <c:scaling>
          <c:orientation val="minMax"/>
        </c:scaling>
        <c:delete val="1"/>
        <c:axPos val="b"/>
        <c:majorTickMark val="none"/>
        <c:minorTickMark val="none"/>
        <c:tickLblPos val="nextTo"/>
        <c:crossAx val="421471032"/>
        <c:crosses val="autoZero"/>
        <c:auto val="1"/>
        <c:lblAlgn val="ctr"/>
        <c:lblOffset val="100"/>
        <c:noMultiLvlLbl val="0"/>
      </c:catAx>
      <c:valAx>
        <c:axId val="421471032"/>
        <c:scaling>
          <c:orientation val="minMax"/>
          <c:max val="1"/>
        </c:scaling>
        <c:delete val="1"/>
        <c:axPos val="l"/>
        <c:numFmt formatCode="0%" sourceLinked="1"/>
        <c:majorTickMark val="none"/>
        <c:minorTickMark val="none"/>
        <c:tickLblPos val="nextTo"/>
        <c:crossAx val="421470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qryNWPartCAvgbyPctServCat!$C$2</c:f>
              <c:strCache>
                <c:ptCount val="1"/>
                <c:pt idx="0">
                  <c:v>&lt; 2.5% (n=14)</c:v>
                </c:pt>
              </c:strCache>
            </c:strRef>
          </c:tx>
          <c:spPr>
            <a:solidFill>
              <a:srgbClr val="3CB45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qryNWPartCAvgbyPctServCat!$D$1:$F$1</c:f>
              <c:strCache>
                <c:ptCount val="3"/>
                <c:pt idx="0">
                  <c:v>Social Relationships</c:v>
                </c:pt>
                <c:pt idx="1">
                  <c:v>Knowledge &amp; Skills</c:v>
                </c:pt>
                <c:pt idx="2">
                  <c:v>Action to Meet Needs</c:v>
                </c:pt>
              </c:strCache>
            </c:strRef>
          </c:cat>
          <c:val>
            <c:numRef>
              <c:f>qryNWPartCAvgbyPctServCat!$D$2:$F$2</c:f>
              <c:numCache>
                <c:formatCode>0%</c:formatCode>
                <c:ptCount val="3"/>
                <c:pt idx="0">
                  <c:v>0.52719260568018744</c:v>
                </c:pt>
                <c:pt idx="1">
                  <c:v>0.43645630584712375</c:v>
                </c:pt>
                <c:pt idx="2">
                  <c:v>0.53654359243961924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52-4BCA-8FEE-231709AEB0E2}"/>
            </c:ext>
          </c:extLst>
        </c:ser>
        <c:ser>
          <c:idx val="1"/>
          <c:order val="1"/>
          <c:tx>
            <c:strRef>
              <c:f>qryNWPartCAvgbyPctServCat!$C$3</c:f>
              <c:strCache>
                <c:ptCount val="1"/>
                <c:pt idx="0">
                  <c:v>2.5-3.9% (n=24)</c:v>
                </c:pt>
              </c:strCache>
            </c:strRef>
          </c:tx>
          <c:spPr>
            <a:solidFill>
              <a:srgbClr val="982C7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qryNWPartCAvgbyPctServCat!$D$1:$F$1</c:f>
              <c:strCache>
                <c:ptCount val="3"/>
                <c:pt idx="0">
                  <c:v>Social Relationships</c:v>
                </c:pt>
                <c:pt idx="1">
                  <c:v>Knowledge &amp; Skills</c:v>
                </c:pt>
                <c:pt idx="2">
                  <c:v>Action to Meet Needs</c:v>
                </c:pt>
              </c:strCache>
            </c:strRef>
          </c:cat>
          <c:val>
            <c:numRef>
              <c:f>qryNWPartCAvgbyPctServCat!$D$3:$F$3</c:f>
              <c:numCache>
                <c:formatCode>0%</c:formatCode>
                <c:ptCount val="3"/>
                <c:pt idx="0">
                  <c:v>0.57023798821393001</c:v>
                </c:pt>
                <c:pt idx="1">
                  <c:v>0.47226654223142067</c:v>
                </c:pt>
                <c:pt idx="2">
                  <c:v>0.55567717119564508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52-4BCA-8FEE-231709AEB0E2}"/>
            </c:ext>
          </c:extLst>
        </c:ser>
        <c:ser>
          <c:idx val="2"/>
          <c:order val="2"/>
          <c:tx>
            <c:strRef>
              <c:f>qryNWPartCAvgbyPctServCat!$C$4</c:f>
              <c:strCache>
                <c:ptCount val="1"/>
                <c:pt idx="0">
                  <c:v>&gt; 3.9% (n=12)</c:v>
                </c:pt>
              </c:strCache>
            </c:strRef>
          </c:tx>
          <c:spPr>
            <a:solidFill>
              <a:srgbClr val="1853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qryNWPartCAvgbyPctServCat!$D$1:$F$1</c:f>
              <c:strCache>
                <c:ptCount val="3"/>
                <c:pt idx="0">
                  <c:v>Social Relationships</c:v>
                </c:pt>
                <c:pt idx="1">
                  <c:v>Knowledge &amp; Skills</c:v>
                </c:pt>
                <c:pt idx="2">
                  <c:v>Action to Meet Needs</c:v>
                </c:pt>
              </c:strCache>
            </c:strRef>
          </c:cat>
          <c:val>
            <c:numRef>
              <c:f>qryNWPartCAvgbyPctServCat!$D$4:$F$4</c:f>
              <c:numCache>
                <c:formatCode>0%</c:formatCode>
                <c:ptCount val="3"/>
                <c:pt idx="0">
                  <c:v>0.60627972117470685</c:v>
                </c:pt>
                <c:pt idx="1">
                  <c:v>0.53473717876896398</c:v>
                </c:pt>
                <c:pt idx="2">
                  <c:v>0.63286596135420292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52-4BCA-8FEE-231709AEB0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1443480"/>
        <c:axId val="421448728"/>
      </c:barChart>
      <c:catAx>
        <c:axId val="421443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1448728"/>
        <c:crosses val="autoZero"/>
        <c:auto val="1"/>
        <c:lblAlgn val="ctr"/>
        <c:lblOffset val="100"/>
        <c:noMultiLvlLbl val="0"/>
      </c:catAx>
      <c:valAx>
        <c:axId val="421448728"/>
        <c:scaling>
          <c:orientation val="minMax"/>
          <c:max val="1"/>
        </c:scaling>
        <c:delete val="1"/>
        <c:axPos val="l"/>
        <c:numFmt formatCode="0%" sourceLinked="1"/>
        <c:majorTickMark val="none"/>
        <c:minorTickMark val="none"/>
        <c:tickLblPos val="nextTo"/>
        <c:crossAx val="421443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qryNWPartBAvgbyPctServCat!$C$2</c:f>
              <c:strCache>
                <c:ptCount val="1"/>
                <c:pt idx="0">
                  <c:v>&lt; 5.7% (n=15)</c:v>
                </c:pt>
              </c:strCache>
            </c:strRef>
          </c:tx>
          <c:spPr>
            <a:solidFill>
              <a:srgbClr val="3CB45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qryNWPartBAvgbyPctServCat!$D$1:$F$1</c:f>
              <c:strCache>
                <c:ptCount val="3"/>
                <c:pt idx="0">
                  <c:v>Social Relationships</c:v>
                </c:pt>
                <c:pt idx="1">
                  <c:v>Knowledge &amp; Skills</c:v>
                </c:pt>
                <c:pt idx="2">
                  <c:v>Action to Meet Needs</c:v>
                </c:pt>
              </c:strCache>
            </c:strRef>
          </c:cat>
          <c:val>
            <c:numRef>
              <c:f>qryNWPartBAvgbyPctServCat!$D$2:$F$2</c:f>
              <c:numCache>
                <c:formatCode>0%</c:formatCode>
                <c:ptCount val="3"/>
                <c:pt idx="0">
                  <c:v>0.60366793591916812</c:v>
                </c:pt>
                <c:pt idx="1">
                  <c:v>0.51154203600838077</c:v>
                </c:pt>
                <c:pt idx="2">
                  <c:v>0.6982216405798265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68-4DAD-8079-D16926A6F226}"/>
            </c:ext>
          </c:extLst>
        </c:ser>
        <c:ser>
          <c:idx val="1"/>
          <c:order val="1"/>
          <c:tx>
            <c:strRef>
              <c:f>qryNWPartBAvgbyPctServCat!$C$3</c:f>
              <c:strCache>
                <c:ptCount val="1"/>
                <c:pt idx="0">
                  <c:v>5.7-7.5% (n=15)</c:v>
                </c:pt>
              </c:strCache>
            </c:strRef>
          </c:tx>
          <c:spPr>
            <a:solidFill>
              <a:srgbClr val="982C7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qryNWPartBAvgbyPctServCat!$D$1:$F$1</c:f>
              <c:strCache>
                <c:ptCount val="3"/>
                <c:pt idx="0">
                  <c:v>Social Relationships</c:v>
                </c:pt>
                <c:pt idx="1">
                  <c:v>Knowledge &amp; Skills</c:v>
                </c:pt>
                <c:pt idx="2">
                  <c:v>Action to Meet Needs</c:v>
                </c:pt>
              </c:strCache>
            </c:strRef>
          </c:cat>
          <c:val>
            <c:numRef>
              <c:f>qryNWPartBAvgbyPctServCat!$D$3:$F$3</c:f>
              <c:numCache>
                <c:formatCode>0%</c:formatCode>
                <c:ptCount val="3"/>
                <c:pt idx="0">
                  <c:v>0.59607667167763723</c:v>
                </c:pt>
                <c:pt idx="1">
                  <c:v>0.54821940026482963</c:v>
                </c:pt>
                <c:pt idx="2">
                  <c:v>0.65920498672414551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68-4DAD-8079-D16926A6F226}"/>
            </c:ext>
          </c:extLst>
        </c:ser>
        <c:ser>
          <c:idx val="2"/>
          <c:order val="2"/>
          <c:tx>
            <c:strRef>
              <c:f>qryNWPartBAvgbyPctServCat!$C$4</c:f>
              <c:strCache>
                <c:ptCount val="1"/>
                <c:pt idx="0">
                  <c:v>&gt;7.5% (n=19)</c:v>
                </c:pt>
              </c:strCache>
            </c:strRef>
          </c:tx>
          <c:spPr>
            <a:solidFill>
              <a:srgbClr val="1853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qryNWPartBAvgbyPctServCat!$D$1:$F$1</c:f>
              <c:strCache>
                <c:ptCount val="3"/>
                <c:pt idx="0">
                  <c:v>Social Relationships</c:v>
                </c:pt>
                <c:pt idx="1">
                  <c:v>Knowledge &amp; Skills</c:v>
                </c:pt>
                <c:pt idx="2">
                  <c:v>Action to Meet Needs</c:v>
                </c:pt>
              </c:strCache>
            </c:strRef>
          </c:cat>
          <c:val>
            <c:numRef>
              <c:f>qryNWPartBAvgbyPctServCat!$D$4:$F$4</c:f>
              <c:numCache>
                <c:formatCode>0%</c:formatCode>
                <c:ptCount val="3"/>
                <c:pt idx="0">
                  <c:v>0.55901035306507085</c:v>
                </c:pt>
                <c:pt idx="1">
                  <c:v>0.51817082156696359</c:v>
                </c:pt>
                <c:pt idx="2">
                  <c:v>0.6264234005450755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168-4DAD-8079-D16926A6F2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4570144"/>
        <c:axId val="414577032"/>
      </c:barChart>
      <c:catAx>
        <c:axId val="414570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4577032"/>
        <c:crosses val="autoZero"/>
        <c:auto val="1"/>
        <c:lblAlgn val="ctr"/>
        <c:lblOffset val="100"/>
        <c:noMultiLvlLbl val="0"/>
      </c:catAx>
      <c:valAx>
        <c:axId val="414577032"/>
        <c:scaling>
          <c:orientation val="minMax"/>
          <c:max val="1"/>
        </c:scaling>
        <c:delete val="1"/>
        <c:axPos val="l"/>
        <c:numFmt formatCode="0%" sourceLinked="1"/>
        <c:majorTickMark val="none"/>
        <c:minorTickMark val="none"/>
        <c:tickLblPos val="nextTo"/>
        <c:crossAx val="414570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0.07791</cdr:x>
      <cdr:y>0.09905</cdr:y>
    </cdr:from>
    <cdr:to>
      <cdr:x>0.43016</cdr:x>
      <cdr:y>0.32008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942FB859-A8C0-41BB-9100-C7DEC8904875}"/>
            </a:ext>
          </a:extLst>
        </cdr:cNvPr>
        <cdr:cNvSpPr txBox="1"/>
      </cdr:nvSpPr>
      <cdr:spPr>
        <a:xfrm xmlns:a="http://schemas.openxmlformats.org/drawingml/2006/main">
          <a:off x="867322" y="439355"/>
          <a:ext cx="3921619" cy="9803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dirty="0"/>
            <a:t>National Average 65% </a:t>
          </a:r>
        </a:p>
        <a:p xmlns:a="http://schemas.openxmlformats.org/drawingml/2006/main">
          <a:r>
            <a:rPr lang="en-US" sz="2000" dirty="0"/>
            <a:t>(Increase of 2% since FFY15)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0.06195</cdr:x>
      <cdr:y>0.11051</cdr:y>
    </cdr:from>
    <cdr:to>
      <cdr:x>0.54758</cdr:x>
      <cdr:y>0.30955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42C3C3B0-52DE-4BBA-90D1-DD56ACFE3E48}"/>
            </a:ext>
          </a:extLst>
        </cdr:cNvPr>
        <cdr:cNvSpPr txBox="1"/>
      </cdr:nvSpPr>
      <cdr:spPr>
        <a:xfrm xmlns:a="http://schemas.openxmlformats.org/drawingml/2006/main">
          <a:off x="684229" y="481119"/>
          <a:ext cx="5363602" cy="866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400" dirty="0"/>
            <a:t>National Average 31%</a:t>
          </a:r>
        </a:p>
        <a:p xmlns:a="http://schemas.openxmlformats.org/drawingml/2006/main">
          <a:r>
            <a:rPr lang="en-US" sz="2000" dirty="0"/>
            <a:t>(Decrease of 3% since FFY15)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E98058-8D94-324A-88BA-6357AD2FDE55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47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A523FA6-E043-9F4E-99C7-7E8AF99961B7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4BAE9E6-FC52-7F4E-B22E-76509B475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391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AE9E6-FC52-7F4E-B22E-76509B4751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2081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AE9E6-FC52-7F4E-B22E-76509B4751C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5598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AE9E6-FC52-7F4E-B22E-76509B4751C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121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AE9E6-FC52-7F4E-B22E-76509B4751C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0858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AE9E6-FC52-7F4E-B22E-76509B4751C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71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AE9E6-FC52-7F4E-B22E-76509B4751C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91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AE9E6-FC52-7F4E-B22E-76509B4751C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00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AE9E6-FC52-7F4E-B22E-76509B4751C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8048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AE9E6-FC52-7F4E-B22E-76509B4751C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380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AE9E6-FC52-7F4E-B22E-76509B4751C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239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AE9E6-FC52-7F4E-B22E-76509B4751C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4666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AE9E6-FC52-7F4E-B22E-76509B4751C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9454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AE9E6-FC52-7F4E-B22E-76509B4751C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995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jp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- ECT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5974080" y="2410119"/>
            <a:ext cx="5624362" cy="1841842"/>
          </a:xfrm>
        </p:spPr>
        <p:txBody>
          <a:bodyPr bIns="0" anchor="b">
            <a:normAutofit/>
          </a:bodyPr>
          <a:lstStyle>
            <a:lvl1pPr algn="l">
              <a:defRPr sz="540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974080" y="4436836"/>
            <a:ext cx="5624362" cy="1702399"/>
          </a:xfrm>
        </p:spPr>
        <p:txBody>
          <a:bodyPr tIns="91440" bIns="91440" anchor="ctr" anchorCtr="0">
            <a:normAutofit/>
          </a:bodyPr>
          <a:lstStyle>
            <a:lvl1pPr marL="0" indent="0" algn="l">
              <a:buNone/>
              <a:defRPr sz="1800" b="0" cap="none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495300" y="2410119"/>
            <a:ext cx="3451860" cy="3729116"/>
          </a:xfrm>
          <a:prstGeom prst="rect">
            <a:avLst/>
          </a:prstGeom>
        </p:spPr>
        <p:txBody>
          <a:bodyPr vert="horz" lIns="91440" tIns="91440" rIns="91440" bIns="9144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none" baseline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Additional</a:t>
            </a:r>
            <a:r>
              <a:rPr lang="en-US" baseline="0">
                <a:solidFill>
                  <a:schemeClr val="bg1"/>
                </a:solidFill>
              </a:rPr>
              <a:t> welcome, information or notification</a:t>
            </a:r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5974080" y="1906003"/>
            <a:ext cx="5624362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 title="Logo: ECTA: Early Childhood Technical Assistance Center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080" y="891304"/>
            <a:ext cx="5624362" cy="8298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7829" y="226979"/>
            <a:ext cx="11005456" cy="899693"/>
          </a:xfrm>
        </p:spPr>
        <p:txBody>
          <a:bodyPr/>
          <a:lstStyle>
            <a:lvl1pPr>
              <a:defRPr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7829" y="1368358"/>
            <a:ext cx="5388428" cy="40911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4856" y="1376140"/>
            <a:ext cx="5388429" cy="40827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29633" y="6349533"/>
            <a:ext cx="8130877" cy="496463"/>
          </a:xfrm>
          <a:prstGeom prst="rect">
            <a:avLst/>
          </a:prstGeom>
        </p:spPr>
        <p:txBody>
          <a:bodyPr anchor="ctr" anchorCtr="0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pic>
        <p:nvPicPr>
          <p:cNvPr id="9" name="Picture 8" title="Logo: DaSy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8887" y="6157246"/>
            <a:ext cx="764398" cy="54884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" name="Picture 9" title="Logo: ECTA Center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28" y="6275121"/>
            <a:ext cx="1353705" cy="5139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7829" y="226989"/>
            <a:ext cx="11005457" cy="911753"/>
          </a:xfrm>
        </p:spPr>
        <p:txBody>
          <a:bodyPr/>
          <a:lstStyle>
            <a:lvl1pPr>
              <a:defRPr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7829" y="1258112"/>
            <a:ext cx="5388428" cy="771302"/>
          </a:xfrm>
          <a:solidFill>
            <a:schemeClr val="accent5">
              <a:lumMod val="75000"/>
            </a:schemeClr>
          </a:solidFill>
          <a:ln w="50800">
            <a:solidFill>
              <a:schemeClr val="accent5"/>
            </a:solidFill>
          </a:ln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7829" y="2148785"/>
            <a:ext cx="5388428" cy="3319942"/>
          </a:xfrm>
          <a:solidFill>
            <a:schemeClr val="accent5">
              <a:lumMod val="20000"/>
              <a:lumOff val="80000"/>
            </a:schemeClr>
          </a:solidFill>
          <a:effectLst>
            <a:softEdge rad="12700"/>
          </a:effectLst>
        </p:spPr>
        <p:txBody>
          <a:bodyPr/>
          <a:lstStyle>
            <a:lvl1pPr>
              <a:buClr>
                <a:schemeClr val="accent5"/>
              </a:buClr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4857" y="1261287"/>
            <a:ext cx="5388429" cy="771585"/>
          </a:xfrm>
          <a:solidFill>
            <a:schemeClr val="accent2">
              <a:lumMod val="75000"/>
            </a:schemeClr>
          </a:solidFill>
          <a:ln w="50800">
            <a:solidFill>
              <a:schemeClr val="accent2"/>
            </a:solidFill>
          </a:ln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4857" y="2147817"/>
            <a:ext cx="5388429" cy="3311046"/>
          </a:xfrm>
          <a:solidFill>
            <a:schemeClr val="accent2">
              <a:lumMod val="20000"/>
              <a:lumOff val="80000"/>
            </a:schemeClr>
          </a:solidFill>
          <a:effectLst>
            <a:softEdge rad="12700"/>
          </a:effectLst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29633" y="6349533"/>
            <a:ext cx="8130877" cy="496463"/>
          </a:xfrm>
          <a:prstGeom prst="rect">
            <a:avLst/>
          </a:prstGeom>
        </p:spPr>
        <p:txBody>
          <a:bodyPr anchor="ctr" anchorCtr="0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pic>
        <p:nvPicPr>
          <p:cNvPr id="11" name="Picture 10" title="Logo: DaSy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7088" y="6240258"/>
            <a:ext cx="764398" cy="54884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2" name="Picture 11" title="Logo: ECTA Center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28" y="6275121"/>
            <a:ext cx="1353705" cy="5139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7829" y="226989"/>
            <a:ext cx="11005457" cy="911753"/>
          </a:xfrm>
        </p:spPr>
        <p:txBody>
          <a:bodyPr/>
          <a:lstStyle>
            <a:lvl1pPr>
              <a:defRPr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7829" y="1258112"/>
            <a:ext cx="5388428" cy="771302"/>
          </a:xfrm>
          <a:solidFill>
            <a:schemeClr val="accent3">
              <a:lumMod val="75000"/>
            </a:schemeClr>
          </a:solidFill>
          <a:ln w="50800">
            <a:solidFill>
              <a:schemeClr val="accent3"/>
            </a:solidFill>
          </a:ln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7829" y="2148785"/>
            <a:ext cx="5388428" cy="3319942"/>
          </a:xfrm>
          <a:solidFill>
            <a:schemeClr val="accent3">
              <a:lumMod val="20000"/>
              <a:lumOff val="80000"/>
            </a:schemeClr>
          </a:solidFill>
          <a:effectLst>
            <a:softEdge rad="12700"/>
          </a:effectLst>
        </p:spPr>
        <p:txBody>
          <a:bodyPr/>
          <a:lstStyle>
            <a:lvl1pPr>
              <a:buClr>
                <a:schemeClr val="accent3"/>
              </a:buClr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4857" y="1261287"/>
            <a:ext cx="5388429" cy="771585"/>
          </a:xfrm>
          <a:solidFill>
            <a:schemeClr val="accent6">
              <a:lumMod val="75000"/>
            </a:schemeClr>
          </a:solidFill>
          <a:ln w="50800">
            <a:solidFill>
              <a:schemeClr val="accent6"/>
            </a:solidFill>
          </a:ln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4857" y="2147817"/>
            <a:ext cx="5388429" cy="3311046"/>
          </a:xfrm>
          <a:solidFill>
            <a:schemeClr val="accent6">
              <a:lumMod val="20000"/>
              <a:lumOff val="80000"/>
            </a:schemeClr>
          </a:solidFill>
          <a:effectLst>
            <a:softEdge rad="12700"/>
          </a:effectLst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29633" y="6349533"/>
            <a:ext cx="8130877" cy="496463"/>
          </a:xfrm>
          <a:prstGeom prst="rect">
            <a:avLst/>
          </a:prstGeom>
        </p:spPr>
        <p:txBody>
          <a:bodyPr anchor="ctr" anchorCtr="0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pic>
        <p:nvPicPr>
          <p:cNvPr id="11" name="Picture 10" title="Logo: DaSy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1087" y="6257689"/>
            <a:ext cx="764398" cy="54884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3" name="Picture 12" title="Logo: ECTA Center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28" y="6275121"/>
            <a:ext cx="1353705" cy="5139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29633" y="6349533"/>
            <a:ext cx="8130877" cy="496463"/>
          </a:xfrm>
          <a:prstGeom prst="rect">
            <a:avLst/>
          </a:prstGeom>
        </p:spPr>
        <p:txBody>
          <a:bodyPr anchor="ctr" anchorCtr="0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pic>
        <p:nvPicPr>
          <p:cNvPr id="6" name="Picture 5" title="Logo: ECTA Cente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28" y="6275121"/>
            <a:ext cx="1353705" cy="513985"/>
          </a:xfrm>
          <a:prstGeom prst="rect">
            <a:avLst/>
          </a:prstGeom>
        </p:spPr>
      </p:pic>
      <p:pic>
        <p:nvPicPr>
          <p:cNvPr id="7" name="Picture 6" title="Logo: DaSy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0728" y="6251135"/>
            <a:ext cx="764398" cy="548848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29633" y="6349533"/>
            <a:ext cx="8130877" cy="496463"/>
          </a:xfrm>
          <a:prstGeom prst="rect">
            <a:avLst/>
          </a:prstGeom>
        </p:spPr>
        <p:txBody>
          <a:bodyPr anchor="ctr" anchorCtr="0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0510" y="6349534"/>
            <a:ext cx="1232776" cy="503578"/>
          </a:xfrm>
          <a:prstGeom prst="rect">
            <a:avLst/>
          </a:prstGeom>
        </p:spPr>
        <p:txBody>
          <a:bodyPr anchor="ctr" anchorCtr="0"/>
          <a:lstStyle>
            <a:lvl1pPr algn="r">
              <a:defRPr sz="2000" b="1">
                <a:solidFill>
                  <a:schemeClr val="bg1"/>
                </a:solidFill>
              </a:defRPr>
            </a:lvl1pPr>
          </a:lstStyle>
          <a:p>
            <a:fld id="{8FF8BE51-C3B0-9B4F-9A06-4F809A9A794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title="Logo: ECTA Cente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28" y="6275121"/>
            <a:ext cx="1353705" cy="5139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7829" y="798973"/>
            <a:ext cx="4129941" cy="2247117"/>
          </a:xfrm>
        </p:spPr>
        <p:txBody>
          <a:bodyPr anchor="b">
            <a:normAutofit/>
          </a:bodyPr>
          <a:lstStyle>
            <a:lvl1pPr algn="ctr">
              <a:defRPr sz="2400" cap="none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549572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7329" y="3205491"/>
            <a:ext cx="4132356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29633" y="6349533"/>
            <a:ext cx="8130877" cy="496463"/>
          </a:xfrm>
          <a:prstGeom prst="rect">
            <a:avLst/>
          </a:prstGeom>
        </p:spPr>
        <p:txBody>
          <a:bodyPr anchor="ctr" anchorCtr="0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pic>
        <p:nvPicPr>
          <p:cNvPr id="8" name="Picture 7" title="Logo: ECTA Cente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28" y="6275121"/>
            <a:ext cx="1353705" cy="513985"/>
          </a:xfrm>
          <a:prstGeom prst="rect">
            <a:avLst/>
          </a:prstGeom>
        </p:spPr>
      </p:pic>
      <p:pic>
        <p:nvPicPr>
          <p:cNvPr id="9" name="Picture 8" title="Logo: DaSy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1577" y="6257689"/>
            <a:ext cx="764398" cy="548848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CTA 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1905852" y="3154369"/>
            <a:ext cx="8299747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1973580" y="2329307"/>
            <a:ext cx="8259347" cy="630357"/>
          </a:xfrm>
        </p:spPr>
        <p:txBody>
          <a:bodyPr anchor="ctr" anchorCtr="0"/>
          <a:lstStyle>
            <a:lvl1pPr>
              <a:defRPr b="0"/>
            </a:lvl1pPr>
          </a:lstStyle>
          <a:p>
            <a:r>
              <a:rPr lang="en-US" b="0" dirty="0"/>
              <a:t>Find out more at</a:t>
            </a:r>
            <a:r>
              <a:rPr lang="en-US" dirty="0"/>
              <a:t> ectacenter.org and dasycenter.org 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973580" y="3261983"/>
            <a:ext cx="8327075" cy="1896545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 baseline="0"/>
            </a:lvl1pPr>
          </a:lstStyle>
          <a:p>
            <a:r>
              <a:rPr lang="en-US" sz="1200" dirty="0"/>
              <a:t>The ECTA Center is a program of the FPG Child Development Institute of the University of North Carolina at Chapel Hill, funded through cooperative agreement number </a:t>
            </a:r>
            <a:r>
              <a:rPr lang="is-IS" sz="1200" dirty="0"/>
              <a:t>H326P170001 </a:t>
            </a:r>
            <a:r>
              <a:rPr lang="en-US" sz="1200" dirty="0"/>
              <a:t>from the Office of Special Education Programs, U.S. Department of Education. Opinions expressed herein do not necessarily represent the Department of Education's position or policy. Project Officer: Julia Martin Eile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852" y="5353234"/>
            <a:ext cx="3209178" cy="49690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8691" y="5044297"/>
            <a:ext cx="1504424" cy="885741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1905852" y="2146472"/>
            <a:ext cx="8259347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 title="Logo: ECTA: Early Childhood Technical Assistance Center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3581" y="1233854"/>
            <a:ext cx="4669238" cy="68890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7420" y="264645"/>
            <a:ext cx="2052498" cy="17537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- ECTA-DaS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974080" y="268898"/>
            <a:ext cx="5624362" cy="2541431"/>
          </a:xfrm>
        </p:spPr>
        <p:txBody>
          <a:bodyPr bIns="0" anchor="b">
            <a:normAutofit/>
          </a:bodyPr>
          <a:lstStyle>
            <a:lvl1pPr algn="l">
              <a:defRPr sz="540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974080" y="3227741"/>
            <a:ext cx="5624362" cy="1702399"/>
          </a:xfrm>
        </p:spPr>
        <p:txBody>
          <a:bodyPr tIns="91440" bIns="91440" anchor="ctr" anchorCtr="0">
            <a:normAutofit/>
          </a:bodyPr>
          <a:lstStyle>
            <a:lvl1pPr marL="0" indent="0" algn="l">
              <a:buNone/>
              <a:defRPr sz="1800" b="0" cap="none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495300" y="337478"/>
            <a:ext cx="3451860" cy="4592662"/>
          </a:xfrm>
          <a:prstGeom prst="rect">
            <a:avLst/>
          </a:prstGeom>
        </p:spPr>
        <p:txBody>
          <a:bodyPr vert="horz" lIns="91440" tIns="91440" rIns="91440" bIns="9144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none" baseline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Additional</a:t>
            </a:r>
            <a:r>
              <a:rPr lang="en-US" baseline="0">
                <a:solidFill>
                  <a:schemeClr val="bg1"/>
                </a:solidFill>
              </a:rPr>
              <a:t> welcome, information or notification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11" name="Picture 10" title="Logo: DaSy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667" y="5250566"/>
            <a:ext cx="1988153" cy="1427519"/>
          </a:xfrm>
          <a:prstGeom prst="rect">
            <a:avLst/>
          </a:prstGeom>
        </p:spPr>
      </p:pic>
      <p:pic>
        <p:nvPicPr>
          <p:cNvPr id="4" name="Picture 3" title="Logo: ECTA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080" y="5524683"/>
            <a:ext cx="2725422" cy="104823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- Logos by Han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974080" y="268898"/>
            <a:ext cx="5624362" cy="2541431"/>
          </a:xfrm>
        </p:spPr>
        <p:txBody>
          <a:bodyPr bIns="0" anchor="b">
            <a:normAutofit/>
          </a:bodyPr>
          <a:lstStyle>
            <a:lvl1pPr algn="l">
              <a:defRPr sz="540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974080" y="3227741"/>
            <a:ext cx="5624362" cy="1702399"/>
          </a:xfrm>
        </p:spPr>
        <p:txBody>
          <a:bodyPr tIns="91440" bIns="91440" anchor="ctr" anchorCtr="0">
            <a:normAutofit/>
          </a:bodyPr>
          <a:lstStyle>
            <a:lvl1pPr marL="0" indent="0" algn="l">
              <a:buNone/>
              <a:defRPr sz="1800" b="0" cap="none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495300" y="337478"/>
            <a:ext cx="3451860" cy="4592662"/>
          </a:xfrm>
          <a:prstGeom prst="rect">
            <a:avLst/>
          </a:prstGeom>
        </p:spPr>
        <p:txBody>
          <a:bodyPr vert="horz" lIns="91440" tIns="91440" rIns="91440" bIns="9144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none" baseline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Additional</a:t>
            </a:r>
            <a:r>
              <a:rPr lang="en-US" baseline="0">
                <a:solidFill>
                  <a:schemeClr val="bg1"/>
                </a:solidFill>
              </a:rPr>
              <a:t> welcome, information or notification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1155" y="4588551"/>
            <a:ext cx="11027288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none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571154" y="2743200"/>
            <a:ext cx="11009158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571154" y="3063240"/>
            <a:ext cx="11027289" cy="1333500"/>
          </a:xfrm>
        </p:spPr>
        <p:txBody>
          <a:bodyPr bIns="0" anchor="t" anchorCtr="0">
            <a:normAutofit/>
          </a:bodyPr>
          <a:lstStyle>
            <a:lvl1pPr algn="l">
              <a:defRPr sz="3600" cap="none"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6" name="Picture 5" title="Logo: ECTA: Early Childhood Technical Assistance Cente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154" y="1333947"/>
            <a:ext cx="7382443" cy="108921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- ECTA-DaS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21723" y="802298"/>
            <a:ext cx="7776720" cy="2541431"/>
          </a:xfrm>
        </p:spPr>
        <p:txBody>
          <a:bodyPr bIns="0" anchor="b">
            <a:normAutofit/>
          </a:bodyPr>
          <a:lstStyle>
            <a:lvl1pPr algn="l">
              <a:defRPr sz="660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21723" y="3761141"/>
            <a:ext cx="7776719" cy="1702399"/>
          </a:xfrm>
        </p:spPr>
        <p:txBody>
          <a:bodyPr tIns="91440" bIns="91440" anchor="ctr" anchorCtr="0">
            <a:normAutofit/>
          </a:bodyPr>
          <a:lstStyle>
            <a:lvl1pPr marL="0" indent="0" algn="l">
              <a:buNone/>
              <a:defRPr sz="1800" b="0" cap="none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3497580" y="802299"/>
            <a:ext cx="0" cy="4661241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title="Logo: DaSy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035" y="2273883"/>
            <a:ext cx="2392815" cy="1718072"/>
          </a:xfrm>
          <a:prstGeom prst="rect">
            <a:avLst/>
          </a:prstGeom>
        </p:spPr>
      </p:pic>
      <p:pic>
        <p:nvPicPr>
          <p:cNvPr id="9" name="Picture 8" title="Logo: ECTA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41" y="720762"/>
            <a:ext cx="2937416" cy="11297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- Multi-Or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21723" y="802298"/>
            <a:ext cx="7776720" cy="2541431"/>
          </a:xfrm>
        </p:spPr>
        <p:txBody>
          <a:bodyPr bIns="0" anchor="b">
            <a:normAutofit/>
          </a:bodyPr>
          <a:lstStyle>
            <a:lvl1pPr algn="l">
              <a:defRPr sz="660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21723" y="3761141"/>
            <a:ext cx="7776719" cy="1702399"/>
          </a:xfrm>
        </p:spPr>
        <p:txBody>
          <a:bodyPr tIns="91440" bIns="91440" anchor="ctr" anchorCtr="0">
            <a:normAutofit/>
          </a:bodyPr>
          <a:lstStyle>
            <a:lvl1pPr marL="0" indent="0" algn="l">
              <a:buNone/>
              <a:defRPr sz="1800" b="0" cap="none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3497580" y="802299"/>
            <a:ext cx="0" cy="4661241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title="Logo: ECTA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41" y="720762"/>
            <a:ext cx="2937416" cy="11297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29633" y="6349533"/>
            <a:ext cx="8130877" cy="496463"/>
          </a:xfrm>
          <a:prstGeom prst="rect">
            <a:avLst/>
          </a:prstGeom>
        </p:spPr>
        <p:txBody>
          <a:bodyPr anchor="ctr" anchorCtr="0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55753" y="6314398"/>
            <a:ext cx="1232776" cy="503578"/>
          </a:xfrm>
          <a:prstGeom prst="rect">
            <a:avLst/>
          </a:prstGeom>
        </p:spPr>
        <p:txBody>
          <a:bodyPr anchor="ctr" anchorCtr="0"/>
          <a:lstStyle>
            <a:lvl1pPr algn="r">
              <a:defRPr sz="2000" b="1">
                <a:solidFill>
                  <a:schemeClr val="bg1"/>
                </a:solidFill>
              </a:defRPr>
            </a:lvl1pPr>
          </a:lstStyle>
          <a:p>
            <a:fld id="{8FF8BE51-C3B0-9B4F-9A06-4F809A9A794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title="Logo: DaSy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2901" y="6297148"/>
            <a:ext cx="764398" cy="54884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8" name="Picture 7" title="Logo: ECTA Center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28" y="6275121"/>
            <a:ext cx="1353705" cy="5139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no footer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29633" y="6349533"/>
            <a:ext cx="8130877" cy="496463"/>
          </a:xfrm>
          <a:prstGeom prst="rect">
            <a:avLst/>
          </a:prstGeom>
        </p:spPr>
        <p:txBody>
          <a:bodyPr anchor="ctr" anchorCtr="0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pic>
        <p:nvPicPr>
          <p:cNvPr id="6" name="Picture 5" title="Logo: DaSy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0454" y="6240258"/>
            <a:ext cx="764398" cy="54884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8" name="Picture 7" title="Logo: ECTA Center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28" y="6275121"/>
            <a:ext cx="1353705" cy="5139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41533" y="1609738"/>
            <a:ext cx="8299747" cy="1887950"/>
          </a:xfrm>
        </p:spPr>
        <p:txBody>
          <a:bodyPr anchor="b">
            <a:normAutofit/>
          </a:bodyPr>
          <a:lstStyle>
            <a:lvl1pPr algn="ctr">
              <a:defRPr sz="360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679" y="3851915"/>
            <a:ext cx="8287544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29633" y="6349533"/>
            <a:ext cx="8130877" cy="496463"/>
          </a:xfrm>
          <a:prstGeom prst="rect">
            <a:avLst/>
          </a:prstGeom>
        </p:spPr>
        <p:txBody>
          <a:bodyPr anchor="ctr" anchorCtr="0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941533" y="3713663"/>
            <a:ext cx="8299747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title="Logo: DaSy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5146" y="6240258"/>
            <a:ext cx="764398" cy="54884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3" name="Picture 12" title="Logo: ECTA Center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28" y="6275121"/>
            <a:ext cx="1353705" cy="51398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7828" y="226980"/>
            <a:ext cx="11005457" cy="914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7829" y="1368358"/>
            <a:ext cx="11005457" cy="4097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29633" y="6349533"/>
            <a:ext cx="8130877" cy="496463"/>
          </a:xfrm>
          <a:prstGeom prst="rect">
            <a:avLst/>
          </a:prstGeom>
        </p:spPr>
        <p:txBody>
          <a:bodyPr anchor="ctr" anchorCtr="0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0510" y="6349534"/>
            <a:ext cx="1232776" cy="503578"/>
          </a:xfrm>
          <a:prstGeom prst="rect">
            <a:avLst/>
          </a:prstGeom>
        </p:spPr>
        <p:txBody>
          <a:bodyPr anchor="ctr" anchorCtr="0"/>
          <a:lstStyle>
            <a:lvl1pPr algn="r">
              <a:defRPr sz="2000" b="1">
                <a:solidFill>
                  <a:schemeClr val="bg1"/>
                </a:solidFill>
              </a:defRPr>
            </a:lvl1pPr>
          </a:lstStyle>
          <a:p>
            <a:fld id="{8FF8BE51-C3B0-9B4F-9A06-4F809A9A79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50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4" r:id="rId2"/>
    <p:sldLayoutId id="2147483677" r:id="rId3"/>
    <p:sldLayoutId id="2147483672" r:id="rId4"/>
    <p:sldLayoutId id="2147483661" r:id="rId5"/>
    <p:sldLayoutId id="2147483673" r:id="rId6"/>
    <p:sldLayoutId id="2147483662" r:id="rId7"/>
    <p:sldLayoutId id="2147483670" r:id="rId8"/>
    <p:sldLayoutId id="2147483663" r:id="rId9"/>
    <p:sldLayoutId id="2147483664" r:id="rId10"/>
    <p:sldLayoutId id="2147483665" r:id="rId11"/>
    <p:sldLayoutId id="2147483671" r:id="rId12"/>
    <p:sldLayoutId id="2147483666" r:id="rId13"/>
    <p:sldLayoutId id="2147483667" r:id="rId14"/>
    <p:sldLayoutId id="2147483668" r:id="rId15"/>
    <p:sldLayoutId id="2147483678" r:id="rId16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cap="none">
          <a:solidFill>
            <a:schemeClr val="accent4"/>
          </a:solidFill>
          <a:effectLst/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ed.gov/programs/osepidea/618-data/static-tables/2016-2017/part-c/child-count-and-settings/1617-cchildcountandsettings-1.xlsx" TargetMode="Externa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hyperlink" Target="https://www2.ed.gov/programs/osepidea/618-data/static-tables/2016-2017/part-b/child-count-and-educational-environment/1617-bchildcountandedenvironment-7.xlsx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ectacenter.org/~pdfs/eco/childoutcomes-highlights-ffy2016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ctacenter.org/eco/pages/cospd.asp" TargetMode="External"/><Relationship Id="rId5" Type="http://schemas.openxmlformats.org/officeDocument/2006/relationships/hyperlink" Target="http://ectacenter.org/~pdfs/eco/DataQualityTalkingPoints.pdf" TargetMode="External"/><Relationship Id="rId4" Type="http://schemas.openxmlformats.org/officeDocument/2006/relationships/hyperlink" Target="https://dasycenter.org/child-outcomes-reports/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21723" y="862872"/>
            <a:ext cx="8076628" cy="2541431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IDEA Part C and Part B Section 619 National Child Outcomes Results for 2016-17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>
                <a:solidFill>
                  <a:srgbClr val="3CB45C"/>
                </a:solidFill>
              </a:rPr>
              <a:t>Webinar</a:t>
            </a:r>
          </a:p>
          <a:p>
            <a:r>
              <a:rPr lang="en-US" sz="2400" b="1" dirty="0">
                <a:solidFill>
                  <a:srgbClr val="3CB45C"/>
                </a:solidFill>
              </a:rPr>
              <a:t>October 9, 2018</a:t>
            </a:r>
          </a:p>
          <a:p>
            <a:r>
              <a:rPr lang="en-US" sz="2400" b="1" dirty="0">
                <a:solidFill>
                  <a:srgbClr val="3CB45C"/>
                </a:solidFill>
              </a:rPr>
              <a:t>Presenters: Christina Kasprzak and Cornelia Taylor</a:t>
            </a:r>
          </a:p>
        </p:txBody>
      </p:sp>
    </p:spTree>
    <p:extLst>
      <p:ext uri="{BB962C8B-B14F-4D97-AF65-F5344CB8AC3E}">
        <p14:creationId xmlns:p14="http://schemas.microsoft.com/office/powerpoint/2010/main" val="152581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48C7832-B44D-4E77-91EE-110EA731FF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407980"/>
              </p:ext>
            </p:extLst>
          </p:nvPr>
        </p:nvGraphicFramePr>
        <p:xfrm>
          <a:off x="788043" y="116344"/>
          <a:ext cx="4913174" cy="581063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512552">
                  <a:extLst>
                    <a:ext uri="{9D8B030D-6E8A-4147-A177-3AD203B41FA5}">
                      <a16:colId xmlns:a16="http://schemas.microsoft.com/office/drawing/2014/main" val="1662867985"/>
                    </a:ext>
                  </a:extLst>
                </a:gridCol>
                <a:gridCol w="1400622">
                  <a:extLst>
                    <a:ext uri="{9D8B030D-6E8A-4147-A177-3AD203B41FA5}">
                      <a16:colId xmlns:a16="http://schemas.microsoft.com/office/drawing/2014/main" val="1900481937"/>
                    </a:ext>
                  </a:extLst>
                </a:gridCol>
              </a:tblGrid>
              <a:tr h="730487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Table 1. Reasons for excluding Part C states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7637252"/>
                  </a:ext>
                </a:extLst>
              </a:tr>
              <a:tr h="48417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Reason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7625" marR="47625" marT="47625" marB="476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effectLst/>
                        </a:rPr>
                        <a:t># excluded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7625" marR="47625" marT="47625" marB="47625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319435"/>
                  </a:ext>
                </a:extLst>
              </a:tr>
              <a:tr h="738095"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>Sampling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>
                          <a:effectLst/>
                        </a:rPr>
                        <a:t>2</a:t>
                      </a: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:a16="http://schemas.microsoft.com/office/drawing/2014/main" val="1149996968"/>
                  </a:ext>
                </a:extLst>
              </a:tr>
              <a:tr h="1285960"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>Missing data (Reported outcomes data on less than 28% of </a:t>
                      </a:r>
                      <a:r>
                        <a:rPr lang="en-US" sz="1600" dirty="0" err="1">
                          <a:effectLst/>
                        </a:rPr>
                        <a:t>exiters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effectLst/>
                        </a:rPr>
                        <a:t>1</a:t>
                      </a: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:a16="http://schemas.microsoft.com/office/drawing/2014/main" val="205771413"/>
                  </a:ext>
                </a:extLst>
              </a:tr>
              <a:tr h="1833823"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>"a" and "e" patterning (Had at least one outcome with category "a" greater than 10% or category "e" greater than 65%)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effectLst/>
                        </a:rPr>
                        <a:t>2</a:t>
                      </a: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:a16="http://schemas.microsoft.com/office/drawing/2014/main" val="3253273223"/>
                  </a:ext>
                </a:extLst>
              </a:tr>
              <a:tr h="738095"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>States included in the analysis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effectLst/>
                        </a:rPr>
                        <a:t>46</a:t>
                      </a: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:a16="http://schemas.microsoft.com/office/drawing/2014/main" val="3672726156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B7183D1-638B-44F4-9E4E-4481CEF8E5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252282"/>
              </p:ext>
            </p:extLst>
          </p:nvPr>
        </p:nvGraphicFramePr>
        <p:xfrm>
          <a:off x="6512312" y="116344"/>
          <a:ext cx="4894323" cy="581063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514041">
                  <a:extLst>
                    <a:ext uri="{9D8B030D-6E8A-4147-A177-3AD203B41FA5}">
                      <a16:colId xmlns:a16="http://schemas.microsoft.com/office/drawing/2014/main" val="81128366"/>
                    </a:ext>
                  </a:extLst>
                </a:gridCol>
                <a:gridCol w="1380282">
                  <a:extLst>
                    <a:ext uri="{9D8B030D-6E8A-4147-A177-3AD203B41FA5}">
                      <a16:colId xmlns:a16="http://schemas.microsoft.com/office/drawing/2014/main" val="266483859"/>
                    </a:ext>
                  </a:extLst>
                </a:gridCol>
              </a:tblGrid>
              <a:tr h="736612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Table 2. Reasons for excluding Part B 619 states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290713"/>
                  </a:ext>
                </a:extLst>
              </a:tr>
              <a:tr h="42197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Reason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7625" marR="47625" marT="47625" marB="476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effectLst/>
                        </a:rPr>
                        <a:t># excluded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7625" marR="47625" marT="47625" marB="47625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278238"/>
                  </a:ext>
                </a:extLst>
              </a:tr>
              <a:tr h="425306"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>Sampling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>
                          <a:effectLst/>
                        </a:rPr>
                        <a:t>3</a:t>
                      </a: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:a16="http://schemas.microsoft.com/office/drawing/2014/main" val="2427507015"/>
                  </a:ext>
                </a:extLst>
              </a:tr>
              <a:tr h="1056685"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>Missing data (Reported outcomes data on less than 12% of child count)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>
                          <a:effectLst/>
                        </a:rPr>
                        <a:t>1</a:t>
                      </a: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:a16="http://schemas.microsoft.com/office/drawing/2014/main" val="3869653137"/>
                  </a:ext>
                </a:extLst>
              </a:tr>
              <a:tr h="1688069"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>"a" and "e" patterning (Had at least one outcome with category "a" greater than 10% or category "e" greater than 65%)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>
                          <a:effectLst/>
                        </a:rPr>
                        <a:t>2</a:t>
                      </a: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:a16="http://schemas.microsoft.com/office/drawing/2014/main" val="419693095"/>
                  </a:ext>
                </a:extLst>
              </a:tr>
              <a:tr h="740996"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>No 3-5 Child Count data available for 2016-2017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>
                          <a:effectLst/>
                        </a:rPr>
                        <a:t>2</a:t>
                      </a: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:a16="http://schemas.microsoft.com/office/drawing/2014/main" val="4122876140"/>
                  </a:ext>
                </a:extLst>
              </a:tr>
              <a:tr h="740996"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>States included in the analysis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effectLst/>
                        </a:rPr>
                        <a:t>43</a:t>
                      </a: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:a16="http://schemas.microsoft.com/office/drawing/2014/main" val="2985260962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6170C1CC-DFDB-47D3-8734-D36F8BF47E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5125" y="2298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5474168" y="6354422"/>
            <a:ext cx="1232776" cy="503578"/>
          </a:xfrm>
        </p:spPr>
        <p:txBody>
          <a:bodyPr/>
          <a:lstStyle/>
          <a:p>
            <a:pPr algn="ctr"/>
            <a:r>
              <a:rPr lang="en-US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4220195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BBEBD58-0979-4B83-AC53-C738780128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229405"/>
              </p:ext>
            </p:extLst>
          </p:nvPr>
        </p:nvGraphicFramePr>
        <p:xfrm>
          <a:off x="447883" y="354241"/>
          <a:ext cx="11048215" cy="5000313"/>
        </p:xfrm>
        <a:graphic>
          <a:graphicData uri="http://schemas.openxmlformats.org/drawingml/2006/table">
            <a:tbl>
              <a:tblPr/>
              <a:tblGrid>
                <a:gridCol w="2209643">
                  <a:extLst>
                    <a:ext uri="{9D8B030D-6E8A-4147-A177-3AD203B41FA5}">
                      <a16:colId xmlns:a16="http://schemas.microsoft.com/office/drawing/2014/main" val="266881814"/>
                    </a:ext>
                  </a:extLst>
                </a:gridCol>
                <a:gridCol w="2209643">
                  <a:extLst>
                    <a:ext uri="{9D8B030D-6E8A-4147-A177-3AD203B41FA5}">
                      <a16:colId xmlns:a16="http://schemas.microsoft.com/office/drawing/2014/main" val="3549891465"/>
                    </a:ext>
                  </a:extLst>
                </a:gridCol>
                <a:gridCol w="2209643">
                  <a:extLst>
                    <a:ext uri="{9D8B030D-6E8A-4147-A177-3AD203B41FA5}">
                      <a16:colId xmlns:a16="http://schemas.microsoft.com/office/drawing/2014/main" val="1252237160"/>
                    </a:ext>
                  </a:extLst>
                </a:gridCol>
                <a:gridCol w="2209643">
                  <a:extLst>
                    <a:ext uri="{9D8B030D-6E8A-4147-A177-3AD203B41FA5}">
                      <a16:colId xmlns:a16="http://schemas.microsoft.com/office/drawing/2014/main" val="2728287472"/>
                    </a:ext>
                  </a:extLst>
                </a:gridCol>
                <a:gridCol w="2209643">
                  <a:extLst>
                    <a:ext uri="{9D8B030D-6E8A-4147-A177-3AD203B41FA5}">
                      <a16:colId xmlns:a16="http://schemas.microsoft.com/office/drawing/2014/main" val="3334565336"/>
                    </a:ext>
                  </a:extLst>
                </a:gridCol>
              </a:tblGrid>
              <a:tr h="659947">
                <a:tc gridSpan="5"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185380"/>
                          </a:solidFill>
                        </a:rPr>
                        <a:t>National Child Outcomes Data for Children Exiting in 2016-17</a:t>
                      </a:r>
                      <a:br>
                        <a:rPr lang="en-US" dirty="0"/>
                      </a:br>
                      <a:endParaRPr lang="en-US" sz="1800" dirty="0"/>
                    </a:p>
                  </a:txBody>
                  <a:tcPr marL="90261" marR="90261" marT="45131" marB="45131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2972863"/>
                  </a:ext>
                </a:extLst>
              </a:tr>
              <a:tr h="663831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</a:rPr>
                        <a:t>Outcome</a:t>
                      </a:r>
                    </a:p>
                  </a:txBody>
                  <a:tcPr marL="47011" marR="47011" marT="47011" marB="47011" anchor="b">
                    <a:lnL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9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400" b="1" dirty="0">
                          <a:solidFill>
                            <a:srgbClr val="3CB45C"/>
                          </a:solidFill>
                          <a:effectLst/>
                        </a:rPr>
                        <a:t>Part C Early Intervention</a:t>
                      </a:r>
                    </a:p>
                  </a:txBody>
                  <a:tcPr marL="47011" marR="47011" marT="47011" marB="47011">
                    <a:lnL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9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400" b="1" dirty="0">
                          <a:solidFill>
                            <a:srgbClr val="3CB45C"/>
                          </a:solidFill>
                          <a:effectLst/>
                        </a:rPr>
                        <a:t>Part B Preschool</a:t>
                      </a:r>
                    </a:p>
                  </a:txBody>
                  <a:tcPr marL="47011" marR="47011" marT="47011" marB="47011">
                    <a:lnL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9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948505"/>
                  </a:ext>
                </a:extLst>
              </a:tr>
              <a:tr h="9471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</a:rPr>
                        <a:t>Summary Statement 1</a:t>
                      </a:r>
                    </a:p>
                  </a:txBody>
                  <a:tcPr marL="47011" marR="47011" marT="47011" marB="47011">
                    <a:lnL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9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</a:rPr>
                        <a:t>Summary Statement 2</a:t>
                      </a:r>
                    </a:p>
                  </a:txBody>
                  <a:tcPr marL="47011" marR="47011" marT="47011" marB="47011">
                    <a:lnL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9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</a:rPr>
                        <a:t>Summary Statement 1</a:t>
                      </a:r>
                    </a:p>
                  </a:txBody>
                  <a:tcPr marL="47011" marR="47011" marT="47011" marB="47011">
                    <a:lnL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9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</a:rPr>
                        <a:t>Summary Statement 2</a:t>
                      </a:r>
                    </a:p>
                  </a:txBody>
                  <a:tcPr marL="47011" marR="47011" marT="47011" marB="47011">
                    <a:lnL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9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3831085"/>
                  </a:ext>
                </a:extLst>
              </a:tr>
              <a:tr h="947186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Social Relationships</a:t>
                      </a:r>
                    </a:p>
                  </a:txBody>
                  <a:tcPr marL="47011" marR="47011" marT="47011" marB="47011">
                    <a:lnL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9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>
                          <a:effectLst/>
                        </a:rPr>
                        <a:t>67</a:t>
                      </a:r>
                    </a:p>
                  </a:txBody>
                  <a:tcPr marL="47011" marR="47011" marT="47011" marB="47011" anchor="ctr">
                    <a:lnL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dirty="0">
                          <a:effectLst/>
                        </a:rPr>
                        <a:t>58</a:t>
                      </a:r>
                    </a:p>
                  </a:txBody>
                  <a:tcPr marL="47011" marR="47011" marT="47011" marB="47011" anchor="ctr">
                    <a:lnL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>
                          <a:effectLst/>
                        </a:rPr>
                        <a:t>80</a:t>
                      </a:r>
                    </a:p>
                  </a:txBody>
                  <a:tcPr marL="47011" marR="47011" marT="47011" marB="47011" anchor="ctr">
                    <a:lnL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>
                          <a:effectLst/>
                        </a:rPr>
                        <a:t>60</a:t>
                      </a:r>
                    </a:p>
                  </a:txBody>
                  <a:tcPr marL="47011" marR="47011" marT="47011" marB="47011" anchor="ctr">
                    <a:lnL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9942677"/>
                  </a:ext>
                </a:extLst>
              </a:tr>
              <a:tr h="663831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</a:rPr>
                        <a:t>Knowledge and Skills</a:t>
                      </a:r>
                    </a:p>
                  </a:txBody>
                  <a:tcPr marL="47011" marR="47011" marT="47011" marB="47011">
                    <a:lnL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9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>
                          <a:effectLst/>
                        </a:rPr>
                        <a:t>73</a:t>
                      </a:r>
                    </a:p>
                  </a:txBody>
                  <a:tcPr marL="47011" marR="47011" marT="47011" marB="47011" anchor="ctr">
                    <a:lnL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>
                          <a:effectLst/>
                        </a:rPr>
                        <a:t>49</a:t>
                      </a:r>
                    </a:p>
                  </a:txBody>
                  <a:tcPr marL="47011" marR="47011" marT="47011" marB="47011" anchor="ctr">
                    <a:lnL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dirty="0">
                          <a:effectLst/>
                        </a:rPr>
                        <a:t>81</a:t>
                      </a:r>
                    </a:p>
                  </a:txBody>
                  <a:tcPr marL="47011" marR="47011" marT="47011" marB="47011" anchor="ctr">
                    <a:lnL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>
                          <a:effectLst/>
                        </a:rPr>
                        <a:t>56</a:t>
                      </a:r>
                    </a:p>
                  </a:txBody>
                  <a:tcPr marL="47011" marR="47011" marT="47011" marB="47011" anchor="ctr">
                    <a:lnL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4886810"/>
                  </a:ext>
                </a:extLst>
              </a:tr>
              <a:tr h="947186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Action to Meet Needs</a:t>
                      </a:r>
                    </a:p>
                  </a:txBody>
                  <a:tcPr marL="47011" marR="47011" marT="47011" marB="47011">
                    <a:lnL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9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>
                          <a:effectLst/>
                        </a:rPr>
                        <a:t>75</a:t>
                      </a:r>
                    </a:p>
                  </a:txBody>
                  <a:tcPr marL="47011" marR="47011" marT="47011" marB="47011" anchor="ctr">
                    <a:lnL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>
                          <a:effectLst/>
                        </a:rPr>
                        <a:t>57</a:t>
                      </a:r>
                    </a:p>
                  </a:txBody>
                  <a:tcPr marL="47011" marR="47011" marT="47011" marB="47011" anchor="ctr">
                    <a:lnL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dirty="0">
                          <a:effectLst/>
                        </a:rPr>
                        <a:t>80</a:t>
                      </a:r>
                    </a:p>
                  </a:txBody>
                  <a:tcPr marL="47011" marR="47011" marT="47011" marB="47011" anchor="ctr">
                    <a:lnL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dirty="0">
                          <a:effectLst/>
                        </a:rPr>
                        <a:t>65</a:t>
                      </a:r>
                    </a:p>
                  </a:txBody>
                  <a:tcPr marL="47011" marR="47011" marT="47011" marB="47011" anchor="ctr">
                    <a:lnL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4540097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3EA63B15-3C6F-41AF-AD70-0754B5CA12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883" y="5513525"/>
            <a:ext cx="9722213" cy="21544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Note: Data are based on 46 Part C states and 43 Part B Preschool states. Only states with high-quality data were included.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5474168" y="6354422"/>
            <a:ext cx="1232776" cy="503578"/>
          </a:xfrm>
        </p:spPr>
        <p:txBody>
          <a:bodyPr/>
          <a:lstStyle/>
          <a:p>
            <a:pPr algn="ctr"/>
            <a:r>
              <a:rPr lang="en-US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148895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E054A-FE89-4B8B-8AC3-BC4ADAE04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Part C: Completeness* of Child </a:t>
            </a:r>
            <a:br>
              <a:rPr lang="en-US" sz="3600" dirty="0"/>
            </a:br>
            <a:r>
              <a:rPr lang="en-US" sz="3600" dirty="0"/>
              <a:t>Outcomes Data (n=50)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20BB8857-FF27-4713-8032-35847A8B72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3671502"/>
              </p:ext>
            </p:extLst>
          </p:nvPr>
        </p:nvGraphicFramePr>
        <p:xfrm>
          <a:off x="524028" y="1082362"/>
          <a:ext cx="11133056" cy="4435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B024CE5-2F66-4388-B256-8CA9D33C7015}"/>
              </a:ext>
            </a:extLst>
          </p:cNvPr>
          <p:cNvSpPr txBox="1"/>
          <p:nvPr/>
        </p:nvSpPr>
        <p:spPr>
          <a:xfrm>
            <a:off x="666879" y="5569637"/>
            <a:ext cx="63913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* Completeness = total with outcomes data/total </a:t>
            </a:r>
            <a:r>
              <a:rPr lang="en-US" sz="1600" dirty="0" err="1"/>
              <a:t>exiters</a:t>
            </a:r>
            <a:endParaRPr lang="en-US" sz="1600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5474168" y="6354422"/>
            <a:ext cx="1232776" cy="503578"/>
          </a:xfrm>
        </p:spPr>
        <p:txBody>
          <a:bodyPr/>
          <a:lstStyle/>
          <a:p>
            <a:pPr algn="ctr"/>
            <a:r>
              <a:rPr lang="en-US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3396492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30558-79C1-4F06-8295-726143BA8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Part B Preschool: Completeness* of Child Outcomes Data (n=49)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FB617C-B6A3-469E-AB0B-109B00C583F5}"/>
              </a:ext>
            </a:extLst>
          </p:cNvPr>
          <p:cNvSpPr txBox="1"/>
          <p:nvPr/>
        </p:nvSpPr>
        <p:spPr>
          <a:xfrm>
            <a:off x="767159" y="5526768"/>
            <a:ext cx="52565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* Completeness = (total with outcomes data/child count)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DF4FDC2-F70A-4310-A85A-DA0AA2969C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6643951"/>
              </p:ext>
            </p:extLst>
          </p:nvPr>
        </p:nvGraphicFramePr>
        <p:xfrm>
          <a:off x="767159" y="1066702"/>
          <a:ext cx="11044627" cy="43537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5474168" y="6354422"/>
            <a:ext cx="1232776" cy="503578"/>
          </a:xfrm>
        </p:spPr>
        <p:txBody>
          <a:bodyPr/>
          <a:lstStyle/>
          <a:p>
            <a:pPr algn="ctr"/>
            <a:r>
              <a:rPr lang="en-US" dirty="0"/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551219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E3DB4-101F-44A9-89AB-E6AA39092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Part C Child Outcomes Data Trends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055201-27E8-4DC1-9DDC-4FC372E9C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074" y="819743"/>
            <a:ext cx="5813512" cy="510752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7E1BDE1-F231-4B99-8C6D-8EE22B6A1C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2554" y="819743"/>
            <a:ext cx="5976485" cy="5147168"/>
          </a:xfrm>
          <a:prstGeom prst="rect">
            <a:avLst/>
          </a:prstGeom>
        </p:spPr>
      </p:pic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5474168" y="6354422"/>
            <a:ext cx="1232776" cy="503578"/>
          </a:xfrm>
        </p:spPr>
        <p:txBody>
          <a:bodyPr/>
          <a:lstStyle/>
          <a:p>
            <a:pPr algn="ctr"/>
            <a:r>
              <a:rPr lang="en-US" dirty="0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31403698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3A1B3-0E2F-4AE1-AAF2-5937B59E6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Preschool 619 Child Outcomes Data Trends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043344E-9F24-487C-860D-DB3708B6EC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850" y="799930"/>
            <a:ext cx="5861305" cy="516438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6A20451-27F3-44E7-8FCF-3C5B826A5A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4860" y="834765"/>
            <a:ext cx="5918707" cy="5129546"/>
          </a:xfrm>
          <a:prstGeom prst="rect">
            <a:avLst/>
          </a:prstGeom>
        </p:spPr>
      </p:pic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5474168" y="6354422"/>
            <a:ext cx="1232776" cy="503578"/>
          </a:xfrm>
        </p:spPr>
        <p:txBody>
          <a:bodyPr/>
          <a:lstStyle/>
          <a:p>
            <a:pPr algn="ctr"/>
            <a:r>
              <a:rPr lang="en-US" dirty="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8524053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1123FCC-7725-4C52-887F-C07F5900A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State-Level Variation and Patterns</a:t>
            </a: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5474168" y="6354422"/>
            <a:ext cx="1232776" cy="5035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/>
                </a:solidFill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30428962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A69D362-51A9-4BA5-811D-115905482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Part C State Variation: Exited within Age Expectations – Knowledge and Skills, 2016-17 (n=51)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D2B3913-B4EE-46CF-BA79-077222A7CA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402463"/>
              </p:ext>
            </p:extLst>
          </p:nvPr>
        </p:nvGraphicFramePr>
        <p:xfrm>
          <a:off x="618297" y="1273394"/>
          <a:ext cx="10944518" cy="46071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6704140-E822-4DAA-AD1B-A1D6DB7B00BD}"/>
              </a:ext>
            </a:extLst>
          </p:cNvPr>
          <p:cNvSpPr txBox="1"/>
          <p:nvPr/>
        </p:nvSpPr>
        <p:spPr>
          <a:xfrm>
            <a:off x="1845767" y="2232623"/>
            <a:ext cx="511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National Estimate 49%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5474168" y="6354422"/>
            <a:ext cx="1232776" cy="503578"/>
          </a:xfrm>
        </p:spPr>
        <p:txBody>
          <a:bodyPr/>
          <a:lstStyle/>
          <a:p>
            <a:pPr algn="ctr"/>
            <a:r>
              <a:rPr lang="en-US" dirty="0"/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21078163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A16C7-1459-457A-B5B9-5904B2215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Part B State Variation: Exited within Age Expectations – Knowledge and Skills, </a:t>
            </a:r>
            <a:r>
              <a:rPr lang="en-US" sz="3600" dirty="0">
                <a:solidFill>
                  <a:srgbClr val="185380"/>
                </a:solidFill>
              </a:rPr>
              <a:t>2016-2017 </a:t>
            </a:r>
            <a:r>
              <a:rPr lang="en-US" sz="3600" dirty="0"/>
              <a:t>(n= 51)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153CB38-3136-4E73-8C18-6C5CEDDA05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5195267"/>
              </p:ext>
            </p:extLst>
          </p:nvPr>
        </p:nvGraphicFramePr>
        <p:xfrm>
          <a:off x="451020" y="1036883"/>
          <a:ext cx="11597448" cy="4802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A3E043B-5FFD-4FF6-AB79-962319809291}"/>
              </a:ext>
            </a:extLst>
          </p:cNvPr>
          <p:cNvSpPr txBox="1"/>
          <p:nvPr/>
        </p:nvSpPr>
        <p:spPr>
          <a:xfrm>
            <a:off x="1634875" y="2087342"/>
            <a:ext cx="511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National Estimate 56%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5474168" y="6354422"/>
            <a:ext cx="1232776" cy="503578"/>
          </a:xfrm>
        </p:spPr>
        <p:txBody>
          <a:bodyPr/>
          <a:lstStyle/>
          <a:p>
            <a:pPr algn="ctr"/>
            <a:fld id="{8FF8BE51-C3B0-9B4F-9A06-4F809A9A7941}" type="slidenum">
              <a:rPr lang="en-US" smtClean="0"/>
              <a:pPr algn="ctr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3339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540B6-4ECC-4E15-AA98-1AC53AC97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2677"/>
            <a:ext cx="12244039" cy="914400"/>
          </a:xfrm>
        </p:spPr>
        <p:txBody>
          <a:bodyPr>
            <a:noAutofit/>
          </a:bodyPr>
          <a:lstStyle/>
          <a:p>
            <a:r>
              <a:rPr lang="en-US" sz="3600" dirty="0"/>
              <a:t>Part C: Average Percentage Who Exited within Age Expectations by State Percent Served*, 2016-17 (n=51)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C17E6576-20A9-483C-9CD4-F2441B8E7F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3258378"/>
              </p:ext>
            </p:extLst>
          </p:nvPr>
        </p:nvGraphicFramePr>
        <p:xfrm>
          <a:off x="490194" y="1018095"/>
          <a:ext cx="11103091" cy="4939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E61BCF3-3AFB-41D7-A1B9-153BB3FBAE8F}"/>
              </a:ext>
            </a:extLst>
          </p:cNvPr>
          <p:cNvSpPr txBox="1"/>
          <p:nvPr/>
        </p:nvSpPr>
        <p:spPr>
          <a:xfrm>
            <a:off x="7363847" y="6354422"/>
            <a:ext cx="3223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*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Link to Percent Served Data</a:t>
            </a:r>
            <a:endParaRPr lang="en-US" dirty="0"/>
          </a:p>
        </p:txBody>
      </p:sp>
      <p:pic>
        <p:nvPicPr>
          <p:cNvPr id="5" name="Picture 4" title="Logo: DaSy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157" y="6041826"/>
            <a:ext cx="1085882" cy="77967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Slide Number Placeholder 3"/>
          <p:cNvSpPr txBox="1">
            <a:spLocks/>
          </p:cNvSpPr>
          <p:nvPr/>
        </p:nvSpPr>
        <p:spPr>
          <a:xfrm>
            <a:off x="5474168" y="6354422"/>
            <a:ext cx="1232776" cy="5035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/>
                </a:solidFill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2969681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43757-F9E8-4E2E-8AC8-EDE48F666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Webinar Intended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12DBC-3DD7-44BC-A9A9-1A97EB6F8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829" y="1368358"/>
            <a:ext cx="7079063" cy="4097988"/>
          </a:xfrm>
        </p:spPr>
        <p:txBody>
          <a:bodyPr>
            <a:normAutofit/>
          </a:bodyPr>
          <a:lstStyle/>
          <a:p>
            <a:r>
              <a:rPr lang="en-US" sz="2400" dirty="0"/>
              <a:t>Learn about the latest national child outcomes data and patterns</a:t>
            </a:r>
          </a:p>
          <a:p>
            <a:r>
              <a:rPr lang="en-US" sz="2400" dirty="0"/>
              <a:t>Identify where to find more information about the national analysis and resources to support state and local child outcomes data use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9241971" y="2688550"/>
            <a:ext cx="1899138" cy="1718268"/>
          </a:xfrm>
          <a:prstGeom prst="wedgeRoundRectCallout">
            <a:avLst>
              <a:gd name="adj1" fmla="val -96495"/>
              <a:gd name="adj2" fmla="val 6483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98383" y="4567591"/>
            <a:ext cx="4642338" cy="1286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pPr>
              <a:lnSpc>
                <a:spcPct val="110000"/>
              </a:lnSpc>
            </a:pPr>
            <a:r>
              <a:rPr lang="en-US" dirty="0"/>
              <a:t>Poll questions about your role and familiarity with child outcomes requirements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FF8BE51-C3B0-9B4F-9A06-4F809A9A794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3211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35ADF-AC97-45FF-8EEE-E9AF20F9F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Part B Preschool: Average Percentage Who Exited within Age Expectations by State 3-5 Percent Served*, 2016-17 (N=49)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95B00B-C7AF-4ECB-98C9-5C9F73922C5B}"/>
              </a:ext>
            </a:extLst>
          </p:cNvPr>
          <p:cNvSpPr txBox="1"/>
          <p:nvPr/>
        </p:nvSpPr>
        <p:spPr>
          <a:xfrm>
            <a:off x="7568460" y="6348753"/>
            <a:ext cx="3159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*</a:t>
            </a:r>
            <a:r>
              <a:rPr lang="en-US" dirty="0">
                <a:hlinkClick r:id="rId2"/>
              </a:rPr>
              <a:t>Link to Percent Served Data</a:t>
            </a:r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60BFC13-05C5-4832-ABF3-94A766E539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264407"/>
              </p:ext>
            </p:extLst>
          </p:nvPr>
        </p:nvGraphicFramePr>
        <p:xfrm>
          <a:off x="502762" y="954084"/>
          <a:ext cx="11090523" cy="4953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5423892" y="6281630"/>
            <a:ext cx="1232776" cy="503578"/>
          </a:xfrm>
        </p:spPr>
        <p:txBody>
          <a:bodyPr/>
          <a:lstStyle/>
          <a:p>
            <a:pPr algn="ctr"/>
            <a:r>
              <a:rPr lang="en-US" dirty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6083298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35D38-A323-468D-BAE7-51C1B4112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2016-17 State Data Quality Profiles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FF8BE51-C3B0-9B4F-9A06-4F809A9A7941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236" y="999346"/>
            <a:ext cx="8396436" cy="4815496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34510525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35D38-A323-468D-BAE7-51C1B4112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2016-17 State Data Quality Profiles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571" y="1256044"/>
            <a:ext cx="5400990" cy="4167946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  <p:grpSp>
        <p:nvGrpSpPr>
          <p:cNvPr id="10" name="Group 9"/>
          <p:cNvGrpSpPr/>
          <p:nvPr/>
        </p:nvGrpSpPr>
        <p:grpSpPr>
          <a:xfrm>
            <a:off x="5878286" y="1256044"/>
            <a:ext cx="6012009" cy="4419032"/>
            <a:chOff x="2582427" y="1019895"/>
            <a:chExt cx="6866119" cy="4865041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582427" y="1019895"/>
              <a:ext cx="6866119" cy="4476968"/>
            </a:xfrm>
            <a:prstGeom prst="rect">
              <a:avLst/>
            </a:prstGeom>
            <a:ln>
              <a:solidFill>
                <a:schemeClr val="bg1">
                  <a:lumMod val="95000"/>
                </a:schemeClr>
              </a:solidFill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93924" y="5584760"/>
              <a:ext cx="6291915" cy="300176"/>
            </a:xfrm>
            <a:prstGeom prst="rect">
              <a:avLst/>
            </a:prstGeom>
          </p:spPr>
        </p:pic>
      </p:grp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FF8BE51-C3B0-9B4F-9A06-4F809A9A794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0204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2016-17 State Data Quality Profiles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944545" y="934497"/>
            <a:ext cx="6999059" cy="4967937"/>
            <a:chOff x="2729389" y="1141380"/>
            <a:chExt cx="6620984" cy="4730909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729389" y="1141380"/>
              <a:ext cx="6620984" cy="4411897"/>
            </a:xfrm>
            <a:prstGeom prst="rect">
              <a:avLst/>
            </a:prstGeom>
            <a:ln>
              <a:solidFill>
                <a:schemeClr val="bg1">
                  <a:lumMod val="95000"/>
                </a:schemeClr>
              </a:solidFill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35086" y="5588412"/>
              <a:ext cx="5950270" cy="283877"/>
            </a:xfrm>
            <a:prstGeom prst="rect">
              <a:avLst/>
            </a:prstGeom>
          </p:spPr>
        </p:pic>
      </p:grpSp>
      <p:sp>
        <p:nvSpPr>
          <p:cNvPr id="9" name="Rounded Rectangular Callout 8"/>
          <p:cNvSpPr/>
          <p:nvPr/>
        </p:nvSpPr>
        <p:spPr>
          <a:xfrm>
            <a:off x="9895114" y="1812029"/>
            <a:ext cx="1899138" cy="1718268"/>
          </a:xfrm>
          <a:prstGeom prst="wedgeRoundRectCallout">
            <a:avLst>
              <a:gd name="adj1" fmla="val -88029"/>
              <a:gd name="adj2" fmla="val 8238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406893" y="3753846"/>
            <a:ext cx="2723103" cy="131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pPr>
              <a:lnSpc>
                <a:spcPct val="110000"/>
              </a:lnSpc>
            </a:pPr>
            <a:r>
              <a:rPr lang="en-US" dirty="0"/>
              <a:t>Poll questions about your receipt and use of the state data profiles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FF8BE51-C3B0-9B4F-9A06-4F809A9A794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6231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DC35F-E7F1-49F9-9902-C51216924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Other Child Outcomes Resources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90641" y="1141380"/>
            <a:ext cx="11005457" cy="4474881"/>
          </a:xfrm>
        </p:spPr>
        <p:txBody>
          <a:bodyPr>
            <a:normAutofit fontScale="92500"/>
          </a:bodyPr>
          <a:lstStyle/>
          <a:p>
            <a:r>
              <a:rPr lang="en-US" sz="2400" dirty="0">
                <a:hlinkClick r:id="rId3"/>
              </a:rPr>
              <a:t>Child Outcomes Highlights for FFY16</a:t>
            </a:r>
            <a:endParaRPr lang="en-US" sz="2400" dirty="0"/>
          </a:p>
          <a:p>
            <a:pPr lvl="1"/>
            <a:r>
              <a:rPr lang="en-US" sz="2000" dirty="0"/>
              <a:t>A 2-page summary of the national results.</a:t>
            </a:r>
          </a:p>
          <a:p>
            <a:r>
              <a:rPr lang="en-US" sz="2400" dirty="0">
                <a:hlinkClick r:id="rId4"/>
              </a:rPr>
              <a:t>Special Collection of Outcomes Reports</a:t>
            </a:r>
            <a:endParaRPr lang="en-US" sz="2400" dirty="0"/>
          </a:p>
          <a:p>
            <a:pPr lvl="1"/>
            <a:r>
              <a:rPr lang="en-US" sz="2000" dirty="0"/>
              <a:t>An online collection of child outcomes data reports that states have produced for their local programs.</a:t>
            </a:r>
          </a:p>
          <a:p>
            <a:r>
              <a:rPr lang="en-US" sz="2400" u="sng" dirty="0">
                <a:hlinkClick r:id="rId5"/>
              </a:rPr>
              <a:t>Year-to-Year Changes in State Child Outcomes Data: What Do They Mean?</a:t>
            </a:r>
            <a:r>
              <a:rPr lang="en-US" sz="2400" u="sng" dirty="0"/>
              <a:t> </a:t>
            </a:r>
          </a:p>
          <a:p>
            <a:pPr lvl="1"/>
            <a:r>
              <a:rPr lang="en-US" sz="2000" dirty="0"/>
              <a:t>A 4-page brief designed to help stakeholders learn what questions to ask to understand year-to-year changes in child outcomes data.</a:t>
            </a:r>
          </a:p>
          <a:p>
            <a:r>
              <a:rPr lang="en-US" sz="2400" dirty="0">
                <a:hlinkClick r:id="rId6"/>
              </a:rPr>
              <a:t>Child Outcomes Summary (COS) Process Professional Development Resources</a:t>
            </a:r>
            <a:endParaRPr lang="en-US" sz="2400" dirty="0"/>
          </a:p>
          <a:p>
            <a:pPr lvl="1"/>
            <a:r>
              <a:rPr lang="en-US" sz="2000" dirty="0"/>
              <a:t>Collection of national resources to support training and TA on the COS process.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FF8BE51-C3B0-9B4F-9A06-4F809A9A794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345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>
            <a:normAutofit fontScale="90000"/>
          </a:bodyPr>
          <a:lstStyle/>
          <a:p>
            <a:r>
              <a:rPr lang="en-US" b="0" dirty="0"/>
              <a:t>Find out more at</a:t>
            </a:r>
            <a:r>
              <a:rPr lang="en-US" dirty="0"/>
              <a:t> ectacenter.org and dasycenter.org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1200" dirty="0"/>
              <a:t>The ECTA Center is a program of the FPG Child Development Institute of the University of North Carolina at Chapel Hill, funded through cooperative agreement number </a:t>
            </a:r>
            <a:r>
              <a:rPr lang="is-IS" sz="1200" dirty="0"/>
              <a:t>H326P170001 </a:t>
            </a:r>
            <a:r>
              <a:rPr lang="en-US" sz="1200" dirty="0"/>
              <a:t>from the Office of Special Education Programs, U.S. Department of Education. Opinions expressed herein do not necessarily represent the Department of Education's position or policy. Project Officers: Julia Martin-Eile</a:t>
            </a:r>
          </a:p>
          <a:p>
            <a:endParaRPr lang="en-US" sz="1200" dirty="0"/>
          </a:p>
        </p:txBody>
      </p:sp>
      <p:sp>
        <p:nvSpPr>
          <p:cNvPr id="4" name="Rectangle 3"/>
          <p:cNvSpPr/>
          <p:nvPr/>
        </p:nvSpPr>
        <p:spPr>
          <a:xfrm>
            <a:off x="1973580" y="4200124"/>
            <a:ext cx="8259347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200" dirty="0"/>
              <a:t>The DaSy  Center is a program of SRI International, funded through cooperative agreement number </a:t>
            </a:r>
            <a:r>
              <a:rPr lang="is-IS" sz="1200" dirty="0"/>
              <a:t>H326P120002 </a:t>
            </a:r>
            <a:r>
              <a:rPr lang="en-US" sz="1200" dirty="0"/>
              <a:t>from the Office of Special Education Programs, U.S. Department of Education. Opinions expressed herein do not necessarily represent the Department of Education's position or policy. Project Officers: Meredith Miceli &amp; Richelle Davis</a:t>
            </a: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5396109" y="6354422"/>
            <a:ext cx="1232776" cy="5035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/>
                </a:solidFill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1537928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5DB74-3724-450B-9C5C-B20EBFCD7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General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87EC5-E373-4E5D-88D5-6EAD27B2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emphasis has shifted from getting children access to services (compliance) to focusing on results. </a:t>
            </a:r>
          </a:p>
          <a:p>
            <a:r>
              <a:rPr lang="en-US" sz="2400" dirty="0"/>
              <a:t>All federal agencies are required to report on the outcomes achieved by their programs</a:t>
            </a:r>
            <a:r>
              <a:rPr lang="en-US" sz="2400" dirty="0">
                <a:solidFill>
                  <a:srgbClr val="FF0000"/>
                </a:solidFill>
              </a:rPr>
              <a:t>.</a:t>
            </a:r>
            <a:r>
              <a:rPr lang="en-US" sz="2400" dirty="0"/>
              <a:t> </a:t>
            </a:r>
          </a:p>
          <a:p>
            <a:r>
              <a:rPr lang="en-US" sz="2400" dirty="0"/>
              <a:t>The Office of Special Education Programs (OSEP) uses child outcomes data to: </a:t>
            </a:r>
          </a:p>
          <a:p>
            <a:pPr lvl="1"/>
            <a:r>
              <a:rPr lang="en-US" sz="2000" dirty="0"/>
              <a:t>Justify the funding for Part C and Part B Preschool. </a:t>
            </a:r>
          </a:p>
          <a:p>
            <a:pPr lvl="1"/>
            <a:r>
              <a:rPr lang="en-US" sz="2000" dirty="0"/>
              <a:t>Monitor state results through Results Driven Accountability processes (Part C only)</a:t>
            </a:r>
            <a:r>
              <a:rPr lang="en-US" sz="2000" dirty="0">
                <a:solidFill>
                  <a:srgbClr val="FF0000"/>
                </a:solidFill>
              </a:rPr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FF8BE51-C3B0-9B4F-9A06-4F809A9A794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754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5A85E-45CE-4321-A592-DF4F3F869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Three Child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71FB2-4862-4222-8BA3-4426E2E55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 2005, OSEP required states to report data on 3 child outcomes</a:t>
            </a:r>
            <a:r>
              <a:rPr lang="en-US" sz="2400" dirty="0">
                <a:solidFill>
                  <a:srgbClr val="FF0000"/>
                </a:solidFill>
              </a:rPr>
              <a:t>.</a:t>
            </a:r>
            <a:endParaRPr lang="en-US" sz="2400" dirty="0"/>
          </a:p>
          <a:p>
            <a:pPr lvl="1"/>
            <a:r>
              <a:rPr lang="en-US" sz="2400" dirty="0"/>
              <a:t>Children have positive social emotional skills (including social relationships) </a:t>
            </a:r>
          </a:p>
          <a:p>
            <a:pPr lvl="1"/>
            <a:r>
              <a:rPr lang="en-US" sz="2400" dirty="0"/>
              <a:t>Children acquire and use knowledge and skills (including early language/ communication [and early literacy]) </a:t>
            </a:r>
          </a:p>
          <a:p>
            <a:pPr lvl="1"/>
            <a:r>
              <a:rPr lang="en-US" sz="2400" dirty="0"/>
              <a:t>Children use appropriate behaviors to meet their needs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FF8BE51-C3B0-9B4F-9A06-4F809A9A794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31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841DCCD-5847-4DF2-9285-4278F9EB5E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8171" y="341333"/>
            <a:ext cx="9137758" cy="542598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5474168" y="6354422"/>
            <a:ext cx="1232776" cy="503578"/>
          </a:xfrm>
        </p:spPr>
        <p:txBody>
          <a:bodyPr/>
          <a:lstStyle/>
          <a:p>
            <a:pPr algn="ctr"/>
            <a:fld id="{8FF8BE51-C3B0-9B4F-9A06-4F809A9A7941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035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5BCE3-DEB7-430B-BA26-A567B8F22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Summary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3F29A-7149-48D2-938F-A7BA9B2712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dirty="0"/>
              <a:t>Of those children who entered or exited the program below age expectations in each outcome, the percent who substantially increased their rate of growth by program exit. </a:t>
            </a:r>
          </a:p>
          <a:p>
            <a:pPr marL="514350" indent="-514350">
              <a:buAutoNum type="arabicPeriod"/>
            </a:pPr>
            <a:r>
              <a:rPr lang="en-US" sz="2400" dirty="0"/>
              <a:t>The percent of children who were functioning within age expectations in each outcome by program exit.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FF8BE51-C3B0-9B4F-9A06-4F809A9A794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776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20B65-D434-40DE-92EB-2546DFD8E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State Approaches to Measuring Child Outcomes: FFY 2016-17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88EC067-B2D6-4EB9-9F35-ED7974505A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939235"/>
              </p:ext>
            </p:extLst>
          </p:nvPr>
        </p:nvGraphicFramePr>
        <p:xfrm>
          <a:off x="712172" y="1390607"/>
          <a:ext cx="10756768" cy="40704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19463">
                  <a:extLst>
                    <a:ext uri="{9D8B030D-6E8A-4147-A177-3AD203B41FA5}">
                      <a16:colId xmlns:a16="http://schemas.microsoft.com/office/drawing/2014/main" val="2900851335"/>
                    </a:ext>
                  </a:extLst>
                </a:gridCol>
                <a:gridCol w="3026004">
                  <a:extLst>
                    <a:ext uri="{9D8B030D-6E8A-4147-A177-3AD203B41FA5}">
                      <a16:colId xmlns:a16="http://schemas.microsoft.com/office/drawing/2014/main" val="528501402"/>
                    </a:ext>
                  </a:extLst>
                </a:gridCol>
                <a:gridCol w="3011301">
                  <a:extLst>
                    <a:ext uri="{9D8B030D-6E8A-4147-A177-3AD203B41FA5}">
                      <a16:colId xmlns:a16="http://schemas.microsoft.com/office/drawing/2014/main" val="2726580239"/>
                    </a:ext>
                  </a:extLst>
                </a:gridCol>
              </a:tblGrid>
              <a:tr h="6434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/>
                        </a:rPr>
                        <a:t>Approach</a:t>
                      </a:r>
                      <a:endParaRPr lang="en-US" sz="2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/>
                        </a:rPr>
                        <a:t>Part C </a:t>
                      </a:r>
                    </a:p>
                    <a:p>
                      <a:pPr algn="ctr"/>
                      <a:r>
                        <a:rPr lang="en-US" sz="2800" dirty="0">
                          <a:effectLst/>
                        </a:rPr>
                        <a:t>(N=56)</a:t>
                      </a:r>
                      <a:endParaRPr lang="en-US" sz="28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/>
                        </a:rPr>
                        <a:t>Part B/619 (N=59)</a:t>
                      </a:r>
                      <a:endParaRPr lang="en-US" sz="28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53431063"/>
                  </a:ext>
                </a:extLst>
              </a:tr>
              <a:tr h="6434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COS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42 (75%)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41 (69%)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(decrease -2)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3179804"/>
                  </a:ext>
                </a:extLst>
              </a:tr>
              <a:tr h="6434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One tool statewide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8 (14%)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10 (17%)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(increase +2)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02340644"/>
                  </a:ext>
                </a:extLst>
              </a:tr>
              <a:tr h="6434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Publisher's online system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 (5%)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 (10%)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5822185"/>
                  </a:ext>
                </a:extLst>
              </a:tr>
              <a:tr h="6434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Other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 (5%)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 (3%)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14595586"/>
                  </a:ext>
                </a:extLst>
              </a:tr>
              <a:tr h="6434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TOTAL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56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59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75406532"/>
                  </a:ext>
                </a:extLst>
              </a:tr>
            </a:tbl>
          </a:graphicData>
        </a:graphic>
      </p:graphicFrame>
      <p:sp>
        <p:nvSpPr>
          <p:cNvPr id="5" name="Slide Number Placeholder 3"/>
          <p:cNvSpPr txBox="1">
            <a:spLocks/>
          </p:cNvSpPr>
          <p:nvPr/>
        </p:nvSpPr>
        <p:spPr>
          <a:xfrm>
            <a:off x="5474168" y="6354422"/>
            <a:ext cx="1232776" cy="5035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8661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69463-1AE7-4FCF-B675-3CF981D5F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Method for Calculating National Estimates &amp;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13FAC-E96E-4F19-8DDF-C1238B76B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Weighted average of states that met minimum quality criteria </a:t>
            </a:r>
          </a:p>
          <a:p>
            <a:r>
              <a:rPr lang="en-US" sz="2400" dirty="0"/>
              <a:t>Minimum quality criteria for inclusion in national analysis: </a:t>
            </a:r>
          </a:p>
          <a:p>
            <a:pPr lvl="1"/>
            <a:r>
              <a:rPr lang="en-US" sz="2400" dirty="0"/>
              <a:t>Reporting data on enough children </a:t>
            </a:r>
          </a:p>
          <a:p>
            <a:pPr lvl="2"/>
            <a:r>
              <a:rPr lang="en-US" sz="2000" dirty="0"/>
              <a:t>Part C – 28% or more of </a:t>
            </a:r>
            <a:r>
              <a:rPr lang="en-US" sz="2000" dirty="0" err="1"/>
              <a:t>exiters</a:t>
            </a:r>
            <a:r>
              <a:rPr lang="en-US" sz="2000" dirty="0"/>
              <a:t> </a:t>
            </a:r>
          </a:p>
          <a:p>
            <a:pPr lvl="2"/>
            <a:r>
              <a:rPr lang="en-US" sz="2000" dirty="0"/>
              <a:t>Part B Preschool – 12% or more of child count </a:t>
            </a:r>
          </a:p>
          <a:p>
            <a:pPr lvl="1"/>
            <a:r>
              <a:rPr lang="en-US" sz="2400" dirty="0"/>
              <a:t>Within expected patterns in the data </a:t>
            </a:r>
          </a:p>
          <a:p>
            <a:pPr lvl="2"/>
            <a:r>
              <a:rPr lang="en-US" sz="2000" dirty="0"/>
              <a:t>category ‘a’ not greater than 10% </a:t>
            </a:r>
          </a:p>
          <a:p>
            <a:pPr lvl="2"/>
            <a:r>
              <a:rPr lang="en-US" sz="2000" dirty="0"/>
              <a:t>category ‘e’ not greater than 65%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5474168" y="6354422"/>
            <a:ext cx="1232776" cy="503578"/>
          </a:xfrm>
        </p:spPr>
        <p:txBody>
          <a:bodyPr/>
          <a:lstStyle/>
          <a:p>
            <a:pPr algn="ctr"/>
            <a:fld id="{8FF8BE51-C3B0-9B4F-9A06-4F809A9A7941}" type="slidenum">
              <a:rPr lang="en-US" smtClean="0"/>
              <a:pPr algn="ctr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790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85963EA-A6C4-4311-84EA-458AC43516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5603958"/>
              </p:ext>
            </p:extLst>
          </p:nvPr>
        </p:nvGraphicFramePr>
        <p:xfrm>
          <a:off x="501217" y="298209"/>
          <a:ext cx="11092069" cy="5665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5474168" y="6354422"/>
            <a:ext cx="1232776" cy="503578"/>
          </a:xfrm>
        </p:spPr>
        <p:txBody>
          <a:bodyPr/>
          <a:lstStyle/>
          <a:p>
            <a:pPr algn="ctr"/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85317726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ECTA-2018-Final">
      <a:dk1>
        <a:srgbClr val="000000"/>
      </a:dk1>
      <a:lt1>
        <a:srgbClr val="FFFFFF"/>
      </a:lt1>
      <a:dk2>
        <a:srgbClr val="13284B"/>
      </a:dk2>
      <a:lt2>
        <a:srgbClr val="EBF6FF"/>
      </a:lt2>
      <a:accent1>
        <a:srgbClr val="24B953"/>
      </a:accent1>
      <a:accent2>
        <a:srgbClr val="79D32A"/>
      </a:accent2>
      <a:accent3>
        <a:srgbClr val="0178D2"/>
      </a:accent3>
      <a:accent4>
        <a:srgbClr val="145083"/>
      </a:accent4>
      <a:accent5>
        <a:srgbClr val="9A2279"/>
      </a:accent5>
      <a:accent6>
        <a:srgbClr val="F7931D"/>
      </a:accent6>
      <a:hlink>
        <a:srgbClr val="9DD3FF"/>
      </a:hlink>
      <a:folHlink>
        <a:srgbClr val="14508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ta2-template" id="{E5C0DB02-524A-EA4E-8D6F-50CA54B66DB3}" vid="{F3436B59-AE16-654A-BAEA-9AD8E5CF8C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C9FC4C8E81C74EA077FD4A6A616E7F" ma:contentTypeVersion="9" ma:contentTypeDescription="Create a new document." ma:contentTypeScope="" ma:versionID="7d36de852f076831895def9cff957c4d">
  <xsd:schema xmlns:xsd="http://www.w3.org/2001/XMLSchema" xmlns:xs="http://www.w3.org/2001/XMLSchema" xmlns:p="http://schemas.microsoft.com/office/2006/metadata/properties" xmlns:ns2="8d8b1221-cb47-43e5-997b-7d0bdebf637a" xmlns:ns3="09c8a845-e7a6-41fb-9590-158bae58e4d1" targetNamespace="http://schemas.microsoft.com/office/2006/metadata/properties" ma:root="true" ma:fieldsID="d4ba5b049190e5f07e9473277b474900" ns2:_="" ns3:_="">
    <xsd:import namespace="8d8b1221-cb47-43e5-997b-7d0bdebf637a"/>
    <xsd:import namespace="09c8a845-e7a6-41fb-9590-158bae58e4d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8b1221-cb47-43e5-997b-7d0bdebf637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8a845-e7a6-41fb-9590-158bae58e4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d8b1221-cb47-43e5-997b-7d0bdebf637a">
      <UserInfo>
        <DisplayName>Lucas, Anne</DisplayName>
        <AccountId>38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263ADB35-1BA8-4039-90F2-254351AE0D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8b1221-cb47-43e5-997b-7d0bdebf637a"/>
    <ds:schemaRef ds:uri="09c8a845-e7a6-41fb-9590-158bae58e4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3CF6B7A-E5E0-4877-B6CF-8A79427AF9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DED297-0F05-48E1-B0A1-BC6FF0CA07F2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09c8a845-e7a6-41fb-9590-158bae58e4d1"/>
    <ds:schemaRef ds:uri="8d8b1221-cb47-43e5-997b-7d0bdebf637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1122</Words>
  <Application>Microsoft Macintosh PowerPoint</Application>
  <PresentationFormat>Widescreen</PresentationFormat>
  <Paragraphs>180</Paragraphs>
  <Slides>25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Helvetica</vt:lpstr>
      <vt:lpstr>Gallery</vt:lpstr>
      <vt:lpstr>IDEA Part C and Part B Section 619 National Child Outcomes Results for 2016-17</vt:lpstr>
      <vt:lpstr>Webinar Intended Outcomes</vt:lpstr>
      <vt:lpstr>General Background</vt:lpstr>
      <vt:lpstr>Three Child Outcomes</vt:lpstr>
      <vt:lpstr>PowerPoint Presentation</vt:lpstr>
      <vt:lpstr>The Summary Statements</vt:lpstr>
      <vt:lpstr>State Approaches to Measuring Child Outcomes: FFY 2016-17</vt:lpstr>
      <vt:lpstr>Method for Calculating National Estimates &amp; Criteria</vt:lpstr>
      <vt:lpstr>PowerPoint Presentation</vt:lpstr>
      <vt:lpstr>PowerPoint Presentation</vt:lpstr>
      <vt:lpstr>PowerPoint Presentation</vt:lpstr>
      <vt:lpstr>Part C: Completeness* of Child  Outcomes Data (n=50)</vt:lpstr>
      <vt:lpstr>Part B Preschool: Completeness* of Child Outcomes Data (n=49)</vt:lpstr>
      <vt:lpstr>Part C Child Outcomes Data Trends</vt:lpstr>
      <vt:lpstr>Preschool 619 Child Outcomes Data Trends</vt:lpstr>
      <vt:lpstr>State-Level Variation and Patterns</vt:lpstr>
      <vt:lpstr>Part C State Variation: Exited within Age Expectations – Knowledge and Skills, 2016-17 (n=51)</vt:lpstr>
      <vt:lpstr>Part B State Variation: Exited within Age Expectations – Knowledge and Skills, 2016-2017 (n= 51)</vt:lpstr>
      <vt:lpstr>Part C: Average Percentage Who Exited within Age Expectations by State Percent Served*, 2016-17 (n=51)</vt:lpstr>
      <vt:lpstr>Part B Preschool: Average Percentage Who Exited within Age Expectations by State 3-5 Percent Served*, 2016-17 (N=49)</vt:lpstr>
      <vt:lpstr>2016-17 State Data Quality Profiles</vt:lpstr>
      <vt:lpstr>2016-17 State Data Quality Profiles</vt:lpstr>
      <vt:lpstr>2016-17 State Data Quality Profiles</vt:lpstr>
      <vt:lpstr>Other Child Outcomes Resources</vt:lpstr>
      <vt:lpstr>Find out more at ectacenter.org and dasycenter.org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Slide Design</dc:title>
  <dc:creator>Kasprzak, Christina M</dc:creator>
  <cp:lastModifiedBy>Microsoft Office User</cp:lastModifiedBy>
  <cp:revision>70</cp:revision>
  <cp:lastPrinted>2018-10-03T17:14:52Z</cp:lastPrinted>
  <dcterms:modified xsi:type="dcterms:W3CDTF">2018-10-11T13:01:51Z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0x010100C2C9FC4C8E81C74EA077FD4A6A616E7F</vt:lpwstr>
  </property>
</Properties>
</file>