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11" r:id="rId4"/>
    <p:sldMasterId id="2147484238" r:id="rId5"/>
  </p:sldMasterIdLst>
  <p:notesMasterIdLst>
    <p:notesMasterId r:id="rId35"/>
  </p:notesMasterIdLst>
  <p:sldIdLst>
    <p:sldId id="729" r:id="rId6"/>
    <p:sldId id="1107" r:id="rId7"/>
    <p:sldId id="731" r:id="rId8"/>
    <p:sldId id="732" r:id="rId9"/>
    <p:sldId id="716" r:id="rId10"/>
    <p:sldId id="717" r:id="rId11"/>
    <p:sldId id="718" r:id="rId12"/>
    <p:sldId id="719" r:id="rId13"/>
    <p:sldId id="720" r:id="rId14"/>
    <p:sldId id="722" r:id="rId15"/>
    <p:sldId id="721" r:id="rId16"/>
    <p:sldId id="723" r:id="rId17"/>
    <p:sldId id="725" r:id="rId18"/>
    <p:sldId id="726" r:id="rId19"/>
    <p:sldId id="1105" r:id="rId20"/>
    <p:sldId id="1106" r:id="rId21"/>
    <p:sldId id="744" r:id="rId22"/>
    <p:sldId id="753" r:id="rId23"/>
    <p:sldId id="1101" r:id="rId24"/>
    <p:sldId id="1103" r:id="rId25"/>
    <p:sldId id="1102" r:id="rId26"/>
    <p:sldId id="1114" r:id="rId27"/>
    <p:sldId id="1109" r:id="rId28"/>
    <p:sldId id="1115" r:id="rId29"/>
    <p:sldId id="1112" r:id="rId30"/>
    <p:sldId id="1111" r:id="rId31"/>
    <p:sldId id="1113" r:id="rId32"/>
    <p:sldId id="1104" r:id="rId33"/>
    <p:sldId id="727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93BC"/>
    <a:srgbClr val="19FFDA"/>
    <a:srgbClr val="D2FFBF"/>
    <a:srgbClr val="12DAE4"/>
    <a:srgbClr val="82D60F"/>
    <a:srgbClr val="28D086"/>
    <a:srgbClr val="54AF15"/>
    <a:srgbClr val="BFE61A"/>
    <a:srgbClr val="98BAD4"/>
    <a:srgbClr val="98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98959D-C854-6ED3-3513-53C9552F986A}" v="25" dt="2020-11-18T20:15:05.724"/>
    <p1510:client id="{3F5201EC-AE95-066A-223A-6A5222D2C802}" v="64" dt="2020-11-18T23:52:41.598"/>
    <p1510:client id="{68C71902-FA1E-4156-89FA-2E5C6CCB9B37}" v="12" dt="2020-11-12T23:09:22.085"/>
    <p1510:client id="{707FBD2D-201C-53B5-704A-FC771AF9431F}" v="45" dt="2020-11-19T00:25:44.557"/>
    <p1510:client id="{C2B9F11C-FF97-8F5B-EFF7-2CF3DB1D58C5}" v="22" dt="2020-11-18T20:04:11.628"/>
    <p1510:client id="{C5510FC7-5205-1CE5-8761-6D700F8671F2}" v="123" dt="2020-11-18T22:39:17.863"/>
    <p1510:client id="{C7A7DDD3-1CF0-31A6-C2DF-DCD531E2246D}" v="3" dt="2020-11-19T00:32:27.787"/>
    <p1510:client id="{EA2D9CB5-8617-2CB4-EFCA-7C490869C6D3}" v="15" dt="2020-11-19T00:41:59.2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ila Smith" userId="S::ssmith4@bankstreet.edu::95c3ec5c-da64-4d30-b6a7-72bd7a72da9b" providerId="AD" clId="Web-{C2B9F11C-FF97-8F5B-EFF7-2CF3DB1D58C5}"/>
    <pc:docChg chg="modSld">
      <pc:chgData name="Sheila Smith" userId="S::ssmith4@bankstreet.edu::95c3ec5c-da64-4d30-b6a7-72bd7a72da9b" providerId="AD" clId="Web-{C2B9F11C-FF97-8F5B-EFF7-2CF3DB1D58C5}" dt="2020-11-18T20:04:11.628" v="21" actId="20577"/>
      <pc:docMkLst>
        <pc:docMk/>
      </pc:docMkLst>
      <pc:sldChg chg="modSp">
        <pc:chgData name="Sheila Smith" userId="S::ssmith4@bankstreet.edu::95c3ec5c-da64-4d30-b6a7-72bd7a72da9b" providerId="AD" clId="Web-{C2B9F11C-FF97-8F5B-EFF7-2CF3DB1D58C5}" dt="2020-11-18T20:04:11.628" v="20" actId="20577"/>
        <pc:sldMkLst>
          <pc:docMk/>
          <pc:sldMk cId="3195558849" sldId="721"/>
        </pc:sldMkLst>
        <pc:spChg chg="mod">
          <ac:chgData name="Sheila Smith" userId="S::ssmith4@bankstreet.edu::95c3ec5c-da64-4d30-b6a7-72bd7a72da9b" providerId="AD" clId="Web-{C2B9F11C-FF97-8F5B-EFF7-2CF3DB1D58C5}" dt="2020-11-18T20:04:11.628" v="20" actId="20577"/>
          <ac:spMkLst>
            <pc:docMk/>
            <pc:sldMk cId="3195558849" sldId="721"/>
            <ac:spMk id="3" creationId="{00000000-0000-0000-0000-000000000000}"/>
          </ac:spMkLst>
        </pc:spChg>
      </pc:sldChg>
    </pc:docChg>
  </pc:docChgLst>
  <pc:docChgLst>
    <pc:chgData name="Sheila Smith" userId="S::ssmith4@bankstreet.edu::95c3ec5c-da64-4d30-b6a7-72bd7a72da9b" providerId="AD" clId="Web-{EA2D9CB5-8617-2CB4-EFCA-7C490869C6D3}"/>
    <pc:docChg chg="delSld modSld">
      <pc:chgData name="Sheila Smith" userId="S::ssmith4@bankstreet.edu::95c3ec5c-da64-4d30-b6a7-72bd7a72da9b" providerId="AD" clId="Web-{EA2D9CB5-8617-2CB4-EFCA-7C490869C6D3}" dt="2020-11-19T00:41:59.214" v="13" actId="1076"/>
      <pc:docMkLst>
        <pc:docMk/>
      </pc:docMkLst>
      <pc:sldChg chg="addSp modSp">
        <pc:chgData name="Sheila Smith" userId="S::ssmith4@bankstreet.edu::95c3ec5c-da64-4d30-b6a7-72bd7a72da9b" providerId="AD" clId="Web-{EA2D9CB5-8617-2CB4-EFCA-7C490869C6D3}" dt="2020-11-19T00:41:59.214" v="13" actId="1076"/>
        <pc:sldMkLst>
          <pc:docMk/>
          <pc:sldMk cId="2071277366" sldId="726"/>
        </pc:sldMkLst>
        <pc:spChg chg="mod">
          <ac:chgData name="Sheila Smith" userId="S::ssmith4@bankstreet.edu::95c3ec5c-da64-4d30-b6a7-72bd7a72da9b" providerId="AD" clId="Web-{EA2D9CB5-8617-2CB4-EFCA-7C490869C6D3}" dt="2020-11-19T00:41:51.807" v="9" actId="20577"/>
          <ac:spMkLst>
            <pc:docMk/>
            <pc:sldMk cId="2071277366" sldId="726"/>
            <ac:spMk id="3" creationId="{00000000-0000-0000-0000-000000000000}"/>
          </ac:spMkLst>
        </pc:spChg>
        <pc:picChg chg="add mod">
          <ac:chgData name="Sheila Smith" userId="S::ssmith4@bankstreet.edu::95c3ec5c-da64-4d30-b6a7-72bd7a72da9b" providerId="AD" clId="Web-{EA2D9CB5-8617-2CB4-EFCA-7C490869C6D3}" dt="2020-11-19T00:41:59.214" v="13" actId="1076"/>
          <ac:picMkLst>
            <pc:docMk/>
            <pc:sldMk cId="2071277366" sldId="726"/>
            <ac:picMk id="5" creationId="{B214F486-AF2B-44FB-9F6F-F29C42F23BEF}"/>
          </ac:picMkLst>
        </pc:picChg>
      </pc:sldChg>
      <pc:sldChg chg="del">
        <pc:chgData name="Sheila Smith" userId="S::ssmith4@bankstreet.edu::95c3ec5c-da64-4d30-b6a7-72bd7a72da9b" providerId="AD" clId="Web-{EA2D9CB5-8617-2CB4-EFCA-7C490869C6D3}" dt="2020-11-19T00:40:20.848" v="4"/>
        <pc:sldMkLst>
          <pc:docMk/>
          <pc:sldMk cId="2273925906" sldId="1116"/>
        </pc:sldMkLst>
      </pc:sldChg>
    </pc:docChg>
  </pc:docChgLst>
  <pc:docChgLst>
    <pc:chgData name="Sheila Smith" userId="S::ssmith4@bankstreet.edu::95c3ec5c-da64-4d30-b6a7-72bd7a72da9b" providerId="AD" clId="Web-{707FBD2D-201C-53B5-704A-FC771AF9431F}"/>
    <pc:docChg chg="modSld">
      <pc:chgData name="Sheila Smith" userId="S::ssmith4@bankstreet.edu::95c3ec5c-da64-4d30-b6a7-72bd7a72da9b" providerId="AD" clId="Web-{707FBD2D-201C-53B5-704A-FC771AF9431F}" dt="2020-11-19T00:25:44.557" v="41" actId="1076"/>
      <pc:docMkLst>
        <pc:docMk/>
      </pc:docMkLst>
      <pc:sldChg chg="addSp modSp">
        <pc:chgData name="Sheila Smith" userId="S::ssmith4@bankstreet.edu::95c3ec5c-da64-4d30-b6a7-72bd7a72da9b" providerId="AD" clId="Web-{707FBD2D-201C-53B5-704A-FC771AF9431F}" dt="2020-11-19T00:25:44.557" v="41" actId="1076"/>
        <pc:sldMkLst>
          <pc:docMk/>
          <pc:sldMk cId="3110841536" sldId="1105"/>
        </pc:sldMkLst>
        <pc:spChg chg="mod">
          <ac:chgData name="Sheila Smith" userId="S::ssmith4@bankstreet.edu::95c3ec5c-da64-4d30-b6a7-72bd7a72da9b" providerId="AD" clId="Web-{707FBD2D-201C-53B5-704A-FC771AF9431F}" dt="2020-11-19T00:25:00.508" v="34" actId="20577"/>
          <ac:spMkLst>
            <pc:docMk/>
            <pc:sldMk cId="3110841536" sldId="1105"/>
            <ac:spMk id="2" creationId="{00000000-0000-0000-0000-000000000000}"/>
          </ac:spMkLst>
        </pc:spChg>
        <pc:spChg chg="mod">
          <ac:chgData name="Sheila Smith" userId="S::ssmith4@bankstreet.edu::95c3ec5c-da64-4d30-b6a7-72bd7a72da9b" providerId="AD" clId="Web-{707FBD2D-201C-53B5-704A-FC771AF9431F}" dt="2020-11-19T00:25:19.305" v="38" actId="1076"/>
          <ac:spMkLst>
            <pc:docMk/>
            <pc:sldMk cId="3110841536" sldId="1105"/>
            <ac:spMk id="3" creationId="{00000000-0000-0000-0000-000000000000}"/>
          </ac:spMkLst>
        </pc:spChg>
        <pc:picChg chg="add mod">
          <ac:chgData name="Sheila Smith" userId="S::ssmith4@bankstreet.edu::95c3ec5c-da64-4d30-b6a7-72bd7a72da9b" providerId="AD" clId="Web-{707FBD2D-201C-53B5-704A-FC771AF9431F}" dt="2020-11-19T00:25:44.557" v="41" actId="1076"/>
          <ac:picMkLst>
            <pc:docMk/>
            <pc:sldMk cId="3110841536" sldId="1105"/>
            <ac:picMk id="5" creationId="{908054B5-73AB-4DDA-850A-36054D5C8D06}"/>
          </ac:picMkLst>
        </pc:picChg>
      </pc:sldChg>
    </pc:docChg>
  </pc:docChgLst>
  <pc:docChgLst>
    <pc:chgData name="Sheila Smith" userId="S::ssmith4@bankstreet.edu::95c3ec5c-da64-4d30-b6a7-72bd7a72da9b" providerId="AD" clId="Web-{C7A7DDD3-1CF0-31A6-C2DF-DCD531E2246D}"/>
    <pc:docChg chg="modSld">
      <pc:chgData name="Sheila Smith" userId="S::ssmith4@bankstreet.edu::95c3ec5c-da64-4d30-b6a7-72bd7a72da9b" providerId="AD" clId="Web-{C7A7DDD3-1CF0-31A6-C2DF-DCD531E2246D}" dt="2020-11-19T00:32:27.787" v="2" actId="20577"/>
      <pc:docMkLst>
        <pc:docMk/>
      </pc:docMkLst>
      <pc:sldChg chg="modSp">
        <pc:chgData name="Sheila Smith" userId="S::ssmith4@bankstreet.edu::95c3ec5c-da64-4d30-b6a7-72bd7a72da9b" providerId="AD" clId="Web-{C7A7DDD3-1CF0-31A6-C2DF-DCD531E2246D}" dt="2020-11-19T00:32:26.584" v="0" actId="20577"/>
        <pc:sldMkLst>
          <pc:docMk/>
          <pc:sldMk cId="746736678" sldId="720"/>
        </pc:sldMkLst>
        <pc:spChg chg="mod">
          <ac:chgData name="Sheila Smith" userId="S::ssmith4@bankstreet.edu::95c3ec5c-da64-4d30-b6a7-72bd7a72da9b" providerId="AD" clId="Web-{C7A7DDD3-1CF0-31A6-C2DF-DCD531E2246D}" dt="2020-11-19T00:32:26.584" v="0" actId="20577"/>
          <ac:spMkLst>
            <pc:docMk/>
            <pc:sldMk cId="746736678" sldId="720"/>
            <ac:spMk id="2" creationId="{00000000-0000-0000-0000-000000000000}"/>
          </ac:spMkLst>
        </pc:spChg>
      </pc:sldChg>
    </pc:docChg>
  </pc:docChgLst>
  <pc:docChgLst>
    <pc:chgData name="Sheila Smith" userId="S::ssmith4@bankstreet.edu::95c3ec5c-da64-4d30-b6a7-72bd7a72da9b" providerId="AD" clId="Web-{C5510FC7-5205-1CE5-8761-6D700F8671F2}"/>
    <pc:docChg chg="modSld">
      <pc:chgData name="Sheila Smith" userId="S::ssmith4@bankstreet.edu::95c3ec5c-da64-4d30-b6a7-72bd7a72da9b" providerId="AD" clId="Web-{C5510FC7-5205-1CE5-8761-6D700F8671F2}" dt="2020-11-18T22:39:17.863" v="122" actId="20577"/>
      <pc:docMkLst>
        <pc:docMk/>
      </pc:docMkLst>
      <pc:sldChg chg="modSp">
        <pc:chgData name="Sheila Smith" userId="S::ssmith4@bankstreet.edu::95c3ec5c-da64-4d30-b6a7-72bd7a72da9b" providerId="AD" clId="Web-{C5510FC7-5205-1CE5-8761-6D700F8671F2}" dt="2020-11-18T22:36:06.920" v="46" actId="20577"/>
        <pc:sldMkLst>
          <pc:docMk/>
          <pc:sldMk cId="3195558849" sldId="721"/>
        </pc:sldMkLst>
        <pc:spChg chg="mod">
          <ac:chgData name="Sheila Smith" userId="S::ssmith4@bankstreet.edu::95c3ec5c-da64-4d30-b6a7-72bd7a72da9b" providerId="AD" clId="Web-{C5510FC7-5205-1CE5-8761-6D700F8671F2}" dt="2020-11-18T22:36:06.920" v="46" actId="20577"/>
          <ac:spMkLst>
            <pc:docMk/>
            <pc:sldMk cId="3195558849" sldId="721"/>
            <ac:spMk id="3" creationId="{00000000-0000-0000-0000-000000000000}"/>
          </ac:spMkLst>
        </pc:spChg>
      </pc:sldChg>
      <pc:sldChg chg="modSp">
        <pc:chgData name="Sheila Smith" userId="S::ssmith4@bankstreet.edu::95c3ec5c-da64-4d30-b6a7-72bd7a72da9b" providerId="AD" clId="Web-{C5510FC7-5205-1CE5-8761-6D700F8671F2}" dt="2020-11-18T22:32:50.633" v="1" actId="1076"/>
        <pc:sldMkLst>
          <pc:docMk/>
          <pc:sldMk cId="1422525810" sldId="723"/>
        </pc:sldMkLst>
        <pc:picChg chg="mod">
          <ac:chgData name="Sheila Smith" userId="S::ssmith4@bankstreet.edu::95c3ec5c-da64-4d30-b6a7-72bd7a72da9b" providerId="AD" clId="Web-{C5510FC7-5205-1CE5-8761-6D700F8671F2}" dt="2020-11-18T22:32:50.633" v="1" actId="1076"/>
          <ac:picMkLst>
            <pc:docMk/>
            <pc:sldMk cId="1422525810" sldId="723"/>
            <ac:picMk id="7" creationId="{16EC5AF1-8962-4170-AB74-190CA3762987}"/>
          </ac:picMkLst>
        </pc:picChg>
      </pc:sldChg>
      <pc:sldChg chg="modSp">
        <pc:chgData name="Sheila Smith" userId="S::ssmith4@bankstreet.edu::95c3ec5c-da64-4d30-b6a7-72bd7a72da9b" providerId="AD" clId="Web-{C5510FC7-5205-1CE5-8761-6D700F8671F2}" dt="2020-11-18T22:38:23.799" v="119" actId="20577"/>
        <pc:sldMkLst>
          <pc:docMk/>
          <pc:sldMk cId="3339706059" sldId="725"/>
        </pc:sldMkLst>
        <pc:spChg chg="mod">
          <ac:chgData name="Sheila Smith" userId="S::ssmith4@bankstreet.edu::95c3ec5c-da64-4d30-b6a7-72bd7a72da9b" providerId="AD" clId="Web-{C5510FC7-5205-1CE5-8761-6D700F8671F2}" dt="2020-11-18T22:38:23.799" v="119" actId="20577"/>
          <ac:spMkLst>
            <pc:docMk/>
            <pc:sldMk cId="3339706059" sldId="725"/>
            <ac:spMk id="3" creationId="{00000000-0000-0000-0000-000000000000}"/>
          </ac:spMkLst>
        </pc:spChg>
      </pc:sldChg>
      <pc:sldChg chg="modSp">
        <pc:chgData name="Sheila Smith" userId="S::ssmith4@bankstreet.edu::95c3ec5c-da64-4d30-b6a7-72bd7a72da9b" providerId="AD" clId="Web-{C5510FC7-5205-1CE5-8761-6D700F8671F2}" dt="2020-11-18T22:39:17.863" v="121" actId="20577"/>
        <pc:sldMkLst>
          <pc:docMk/>
          <pc:sldMk cId="2071277366" sldId="726"/>
        </pc:sldMkLst>
        <pc:spChg chg="mod">
          <ac:chgData name="Sheila Smith" userId="S::ssmith4@bankstreet.edu::95c3ec5c-da64-4d30-b6a7-72bd7a72da9b" providerId="AD" clId="Web-{C5510FC7-5205-1CE5-8761-6D700F8671F2}" dt="2020-11-18T22:39:17.863" v="121" actId="20577"/>
          <ac:spMkLst>
            <pc:docMk/>
            <pc:sldMk cId="2071277366" sldId="726"/>
            <ac:spMk id="3" creationId="{00000000-0000-0000-0000-000000000000}"/>
          </ac:spMkLst>
        </pc:spChg>
      </pc:sldChg>
    </pc:docChg>
  </pc:docChgLst>
  <pc:docChgLst>
    <pc:chgData name="Daniel Ferguson" userId="S::dferguson@bankstreet.edu::bfd20637-84a1-4d1a-8ee3-22b17a195225" providerId="AD" clId="Web-{1F98959D-C854-6ED3-3513-53C9552F986A}"/>
    <pc:docChg chg="modSld">
      <pc:chgData name="Daniel Ferguson" userId="S::dferguson@bankstreet.edu::bfd20637-84a1-4d1a-8ee3-22b17a195225" providerId="AD" clId="Web-{1F98959D-C854-6ED3-3513-53C9552F986A}" dt="2020-11-18T20:15:05.724" v="24" actId="20577"/>
      <pc:docMkLst>
        <pc:docMk/>
      </pc:docMkLst>
      <pc:sldChg chg="modSp">
        <pc:chgData name="Daniel Ferguson" userId="S::dferguson@bankstreet.edu::bfd20637-84a1-4d1a-8ee3-22b17a195225" providerId="AD" clId="Web-{1F98959D-C854-6ED3-3513-53C9552F986A}" dt="2020-11-18T20:14:28.723" v="12" actId="20577"/>
        <pc:sldMkLst>
          <pc:docMk/>
          <pc:sldMk cId="367184460" sldId="716"/>
        </pc:sldMkLst>
        <pc:spChg chg="mod">
          <ac:chgData name="Daniel Ferguson" userId="S::dferguson@bankstreet.edu::bfd20637-84a1-4d1a-8ee3-22b17a195225" providerId="AD" clId="Web-{1F98959D-C854-6ED3-3513-53C9552F986A}" dt="2020-11-18T20:14:28.723" v="12" actId="20577"/>
          <ac:spMkLst>
            <pc:docMk/>
            <pc:sldMk cId="367184460" sldId="716"/>
            <ac:spMk id="3" creationId="{00000000-0000-0000-0000-000000000000}"/>
          </ac:spMkLst>
        </pc:spChg>
      </pc:sldChg>
      <pc:sldChg chg="modSp">
        <pc:chgData name="Daniel Ferguson" userId="S::dferguson@bankstreet.edu::bfd20637-84a1-4d1a-8ee3-22b17a195225" providerId="AD" clId="Web-{1F98959D-C854-6ED3-3513-53C9552F986A}" dt="2020-11-18T20:15:05.724" v="23" actId="20577"/>
        <pc:sldMkLst>
          <pc:docMk/>
          <pc:sldMk cId="2109918590" sldId="1104"/>
        </pc:sldMkLst>
        <pc:spChg chg="mod">
          <ac:chgData name="Daniel Ferguson" userId="S::dferguson@bankstreet.edu::bfd20637-84a1-4d1a-8ee3-22b17a195225" providerId="AD" clId="Web-{1F98959D-C854-6ED3-3513-53C9552F986A}" dt="2020-11-18T20:15:05.724" v="23" actId="20577"/>
          <ac:spMkLst>
            <pc:docMk/>
            <pc:sldMk cId="2109918590" sldId="1104"/>
            <ac:spMk id="3" creationId="{D5B71163-D4A1-45C1-AE61-ECB621246060}"/>
          </ac:spMkLst>
        </pc:spChg>
      </pc:sldChg>
    </pc:docChg>
  </pc:docChgLst>
  <pc:docChgLst>
    <pc:chgData name="Sheila Smith" userId="S::ssmith4@bankstreet.edu::95c3ec5c-da64-4d30-b6a7-72bd7a72da9b" providerId="AD" clId="Web-{3F5201EC-AE95-066A-223A-6A5222D2C802}"/>
    <pc:docChg chg="addSld modSld">
      <pc:chgData name="Sheila Smith" userId="S::ssmith4@bankstreet.edu::95c3ec5c-da64-4d30-b6a7-72bd7a72da9b" providerId="AD" clId="Web-{3F5201EC-AE95-066A-223A-6A5222D2C802}" dt="2020-11-18T23:52:41.598" v="63"/>
      <pc:docMkLst>
        <pc:docMk/>
      </pc:docMkLst>
      <pc:sldChg chg="addSp delSp modSp">
        <pc:chgData name="Sheila Smith" userId="S::ssmith4@bankstreet.edu::95c3ec5c-da64-4d30-b6a7-72bd7a72da9b" providerId="AD" clId="Web-{3F5201EC-AE95-066A-223A-6A5222D2C802}" dt="2020-11-18T23:51:59.456" v="62"/>
        <pc:sldMkLst>
          <pc:docMk/>
          <pc:sldMk cId="2071277366" sldId="726"/>
        </pc:sldMkLst>
        <pc:spChg chg="mod">
          <ac:chgData name="Sheila Smith" userId="S::ssmith4@bankstreet.edu::95c3ec5c-da64-4d30-b6a7-72bd7a72da9b" providerId="AD" clId="Web-{3F5201EC-AE95-066A-223A-6A5222D2C802}" dt="2020-11-18T23:51:49.472" v="56" actId="14100"/>
          <ac:spMkLst>
            <pc:docMk/>
            <pc:sldMk cId="2071277366" sldId="726"/>
            <ac:spMk id="3" creationId="{00000000-0000-0000-0000-000000000000}"/>
          </ac:spMkLst>
        </pc:spChg>
        <pc:spChg chg="add del mod">
          <ac:chgData name="Sheila Smith" userId="S::ssmith4@bankstreet.edu::95c3ec5c-da64-4d30-b6a7-72bd7a72da9b" providerId="AD" clId="Web-{3F5201EC-AE95-066A-223A-6A5222D2C802}" dt="2020-11-18T23:51:40.316" v="54"/>
          <ac:spMkLst>
            <pc:docMk/>
            <pc:sldMk cId="2071277366" sldId="726"/>
            <ac:spMk id="6" creationId="{0056B1E9-4E20-4EC9-8686-06E97D02B7F8}"/>
          </ac:spMkLst>
        </pc:spChg>
        <pc:spChg chg="add del mod">
          <ac:chgData name="Sheila Smith" userId="S::ssmith4@bankstreet.edu::95c3ec5c-da64-4d30-b6a7-72bd7a72da9b" providerId="AD" clId="Web-{3F5201EC-AE95-066A-223A-6A5222D2C802}" dt="2020-11-18T23:51:59.456" v="62"/>
          <ac:spMkLst>
            <pc:docMk/>
            <pc:sldMk cId="2071277366" sldId="726"/>
            <ac:spMk id="7" creationId="{590060BB-0F9E-4E86-BA2B-46CCF0343E06}"/>
          </ac:spMkLst>
        </pc:spChg>
        <pc:graphicFrameChg chg="add del modGraphic">
          <ac:chgData name="Sheila Smith" userId="S::ssmith4@bankstreet.edu::95c3ec5c-da64-4d30-b6a7-72bd7a72da9b" providerId="AD" clId="Web-{3F5201EC-AE95-066A-223A-6A5222D2C802}" dt="2020-11-18T23:49:49.657" v="13"/>
          <ac:graphicFrameMkLst>
            <pc:docMk/>
            <pc:sldMk cId="2071277366" sldId="726"/>
            <ac:graphicFrameMk id="5" creationId="{55E94A55-7B7C-4B40-8F73-4B0B44C5429B}"/>
          </ac:graphicFrameMkLst>
        </pc:graphicFrameChg>
      </pc:sldChg>
      <pc:sldChg chg="add replId">
        <pc:chgData name="Sheila Smith" userId="S::ssmith4@bankstreet.edu::95c3ec5c-da64-4d30-b6a7-72bd7a72da9b" providerId="AD" clId="Web-{3F5201EC-AE95-066A-223A-6A5222D2C802}" dt="2020-11-18T23:52:41.598" v="63"/>
        <pc:sldMkLst>
          <pc:docMk/>
          <pc:sldMk cId="2273925906" sldId="111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D32309-878D-4F86-BF5B-0F4973D87262}" type="doc">
      <dgm:prSet loTypeId="urn:microsoft.com/office/officeart/2005/8/layout/venn1" loCatId="relationship" qsTypeId="urn:microsoft.com/office/officeart/2005/8/quickstyle/simple1" qsCatId="simple" csTypeId="urn:microsoft.com/office/officeart/2005/8/colors/accent1_3" csCatId="accent1" phldr="1"/>
      <dgm:spPr/>
    </dgm:pt>
    <dgm:pt modelId="{DBBA5212-8F2D-4899-A0AB-551607A371E9}">
      <dgm:prSet phldrT="[Text]"/>
      <dgm:spPr/>
      <dgm:t>
        <a:bodyPr vert="horz" lIns="0" anchor="ctr" anchorCtr="0"/>
        <a:lstStyle/>
        <a:p>
          <a:r>
            <a:rPr lang="en-US" sz="2600"/>
            <a:t>EI Part C</a:t>
          </a:r>
        </a:p>
      </dgm:t>
    </dgm:pt>
    <dgm:pt modelId="{500A03A5-363A-4C54-92EA-57B698901BF9}" type="parTrans" cxnId="{7C5DCA0F-08CB-40D7-99F8-A075AB4C5081}">
      <dgm:prSet/>
      <dgm:spPr/>
      <dgm:t>
        <a:bodyPr/>
        <a:lstStyle/>
        <a:p>
          <a:endParaRPr lang="en-US"/>
        </a:p>
      </dgm:t>
    </dgm:pt>
    <dgm:pt modelId="{040D0EDC-715D-41E4-84F9-7775B64B719E}" type="sibTrans" cxnId="{7C5DCA0F-08CB-40D7-99F8-A075AB4C5081}">
      <dgm:prSet/>
      <dgm:spPr/>
      <dgm:t>
        <a:bodyPr/>
        <a:lstStyle/>
        <a:p>
          <a:endParaRPr lang="en-US"/>
        </a:p>
      </dgm:t>
    </dgm:pt>
    <dgm:pt modelId="{2EE48A28-B760-4879-8153-DF02CA66D523}">
      <dgm:prSet phldrT="[Text]"/>
      <dgm:spPr/>
      <dgm:t>
        <a:bodyPr lIns="457200"/>
        <a:lstStyle/>
        <a:p>
          <a:r>
            <a:rPr lang="en-US" sz="2600"/>
            <a:t>IECMH</a:t>
          </a:r>
        </a:p>
      </dgm:t>
    </dgm:pt>
    <dgm:pt modelId="{B910E31A-D750-4B5A-8839-550632F385AE}" type="parTrans" cxnId="{78046E8E-B8F8-4DAF-A852-9BAF5980A4AF}">
      <dgm:prSet/>
      <dgm:spPr/>
      <dgm:t>
        <a:bodyPr/>
        <a:lstStyle/>
        <a:p>
          <a:endParaRPr lang="en-US"/>
        </a:p>
      </dgm:t>
    </dgm:pt>
    <dgm:pt modelId="{534B85FA-B1DD-4091-AF6F-E2D8C4636196}" type="sibTrans" cxnId="{78046E8E-B8F8-4DAF-A852-9BAF5980A4AF}">
      <dgm:prSet/>
      <dgm:spPr/>
      <dgm:t>
        <a:bodyPr/>
        <a:lstStyle/>
        <a:p>
          <a:endParaRPr lang="en-US"/>
        </a:p>
      </dgm:t>
    </dgm:pt>
    <dgm:pt modelId="{B012E1BC-3CF5-444A-BDFB-D114B353A3BC}">
      <dgm:prSet custT="1"/>
      <dgm:spPr/>
      <dgm:t>
        <a:bodyPr vert="horz" lIns="0" anchor="ctr" anchorCtr="0"/>
        <a:lstStyle/>
        <a:p>
          <a:r>
            <a:rPr lang="en-US" sz="2000"/>
            <a:t>social and emotional development</a:t>
          </a:r>
        </a:p>
      </dgm:t>
    </dgm:pt>
    <dgm:pt modelId="{604DDDED-962C-4873-997F-A86250AF2974}" type="parTrans" cxnId="{997080AD-5D62-442D-B601-6F3040EFEA19}">
      <dgm:prSet/>
      <dgm:spPr/>
      <dgm:t>
        <a:bodyPr/>
        <a:lstStyle/>
        <a:p>
          <a:endParaRPr lang="en-US"/>
        </a:p>
      </dgm:t>
    </dgm:pt>
    <dgm:pt modelId="{596D8A89-31B3-42D1-9FDD-224CACEE26B7}" type="sibTrans" cxnId="{997080AD-5D62-442D-B601-6F3040EFEA19}">
      <dgm:prSet/>
      <dgm:spPr/>
      <dgm:t>
        <a:bodyPr/>
        <a:lstStyle/>
        <a:p>
          <a:endParaRPr lang="en-US"/>
        </a:p>
      </dgm:t>
    </dgm:pt>
    <dgm:pt modelId="{56865F1F-0951-4582-AB40-CAF2269663CE}">
      <dgm:prSet custT="1"/>
      <dgm:spPr/>
      <dgm:t>
        <a:bodyPr lIns="457200"/>
        <a:lstStyle/>
        <a:p>
          <a:r>
            <a:rPr lang="en-US" sz="2000"/>
            <a:t>Promotion, prevention, treatment child’s mental health</a:t>
          </a:r>
        </a:p>
      </dgm:t>
    </dgm:pt>
    <dgm:pt modelId="{582FA629-24A5-4535-BC62-19D2B981E75F}" type="parTrans" cxnId="{EE6D9806-5671-47EE-AB36-85A5EDEC2627}">
      <dgm:prSet/>
      <dgm:spPr/>
      <dgm:t>
        <a:bodyPr/>
        <a:lstStyle/>
        <a:p>
          <a:endParaRPr lang="en-US"/>
        </a:p>
      </dgm:t>
    </dgm:pt>
    <dgm:pt modelId="{578AF677-751F-4478-BEC5-065B34D7548D}" type="sibTrans" cxnId="{EE6D9806-5671-47EE-AB36-85A5EDEC2627}">
      <dgm:prSet/>
      <dgm:spPr/>
      <dgm:t>
        <a:bodyPr/>
        <a:lstStyle/>
        <a:p>
          <a:endParaRPr lang="en-US"/>
        </a:p>
      </dgm:t>
    </dgm:pt>
    <dgm:pt modelId="{A44D8EA4-794D-47A1-99DC-043B88460A20}">
      <dgm:prSet custT="1"/>
      <dgm:spPr/>
      <dgm:t>
        <a:bodyPr lIns="457200"/>
        <a:lstStyle/>
        <a:p>
          <a:r>
            <a:rPr lang="en-US" sz="2000"/>
            <a:t>Focus on the parent-child dyadic relationship</a:t>
          </a:r>
        </a:p>
      </dgm:t>
    </dgm:pt>
    <dgm:pt modelId="{DF808102-C759-45F4-80D9-067DBA85CE16}" type="parTrans" cxnId="{322E003F-BE30-44B7-BD9A-5A4D1176F229}">
      <dgm:prSet/>
      <dgm:spPr/>
      <dgm:t>
        <a:bodyPr/>
        <a:lstStyle/>
        <a:p>
          <a:endParaRPr lang="en-US"/>
        </a:p>
      </dgm:t>
    </dgm:pt>
    <dgm:pt modelId="{9F321245-D438-4D08-9EC5-0F7BE3BD42E4}" type="sibTrans" cxnId="{322E003F-BE30-44B7-BD9A-5A4D1176F229}">
      <dgm:prSet/>
      <dgm:spPr/>
      <dgm:t>
        <a:bodyPr/>
        <a:lstStyle/>
        <a:p>
          <a:endParaRPr lang="en-US"/>
        </a:p>
      </dgm:t>
    </dgm:pt>
    <dgm:pt modelId="{055DB62A-C754-4BC2-B8A3-B1BED56EF473}">
      <dgm:prSet custT="1"/>
      <dgm:spPr/>
      <dgm:t>
        <a:bodyPr vert="horz" lIns="0" anchor="ctr" anchorCtr="0"/>
        <a:lstStyle/>
        <a:p>
          <a:r>
            <a:rPr lang="en-US" sz="2000"/>
            <a:t>Focus on coaching    parents to promote   their child’s  development</a:t>
          </a:r>
        </a:p>
      </dgm:t>
    </dgm:pt>
    <dgm:pt modelId="{8BB12265-E917-42E3-8787-851628866E30}" type="parTrans" cxnId="{235DAD82-A07B-4A12-9E13-04F3BE47935C}">
      <dgm:prSet/>
      <dgm:spPr/>
      <dgm:t>
        <a:bodyPr/>
        <a:lstStyle/>
        <a:p>
          <a:endParaRPr lang="en-US"/>
        </a:p>
      </dgm:t>
    </dgm:pt>
    <dgm:pt modelId="{405C2728-6A04-4859-AACA-3A9F7FE1A4E4}" type="sibTrans" cxnId="{235DAD82-A07B-4A12-9E13-04F3BE47935C}">
      <dgm:prSet/>
      <dgm:spPr/>
      <dgm:t>
        <a:bodyPr/>
        <a:lstStyle/>
        <a:p>
          <a:endParaRPr lang="en-US"/>
        </a:p>
      </dgm:t>
    </dgm:pt>
    <dgm:pt modelId="{0C3E1660-484D-4E79-A7A6-1998A96D6C80}" type="pres">
      <dgm:prSet presAssocID="{68D32309-878D-4F86-BF5B-0F4973D87262}" presName="compositeShape" presStyleCnt="0">
        <dgm:presLayoutVars>
          <dgm:chMax val="7"/>
          <dgm:dir/>
          <dgm:resizeHandles val="exact"/>
        </dgm:presLayoutVars>
      </dgm:prSet>
      <dgm:spPr/>
    </dgm:pt>
    <dgm:pt modelId="{237E999D-D1AD-44FE-A47B-B51D35065638}" type="pres">
      <dgm:prSet presAssocID="{DBBA5212-8F2D-4899-A0AB-551607A371E9}" presName="circ1" presStyleLbl="vennNode1" presStyleIdx="0" presStyleCnt="2" custScaleX="114822" custScaleY="109115" custLinFactNeighborX="-3726" custLinFactNeighborY="-865"/>
      <dgm:spPr/>
    </dgm:pt>
    <dgm:pt modelId="{DB75F3E6-E991-4715-BF94-A246A11774C3}" type="pres">
      <dgm:prSet presAssocID="{DBBA5212-8F2D-4899-A0AB-551607A371E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BF4FE4A-8325-4A90-A254-D79BB2F834F4}" type="pres">
      <dgm:prSet presAssocID="{2EE48A28-B760-4879-8153-DF02CA66D523}" presName="circ2" presStyleLbl="vennNode1" presStyleIdx="1" presStyleCnt="2" custScaleX="111889" custScaleY="109115" custLinFactNeighborX="4477" custLinFactNeighborY="0"/>
      <dgm:spPr/>
    </dgm:pt>
    <dgm:pt modelId="{78E7DF7A-A7FD-4283-A6D4-B1BF972078B9}" type="pres">
      <dgm:prSet presAssocID="{2EE48A28-B760-4879-8153-DF02CA66D52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E6D9806-5671-47EE-AB36-85A5EDEC2627}" srcId="{2EE48A28-B760-4879-8153-DF02CA66D523}" destId="{56865F1F-0951-4582-AB40-CAF2269663CE}" srcOrd="0" destOrd="0" parTransId="{582FA629-24A5-4535-BC62-19D2B981E75F}" sibTransId="{578AF677-751F-4478-BEC5-065B34D7548D}"/>
    <dgm:cxn modelId="{39BD1909-0143-46B3-80A2-DD0067B20E83}" type="presOf" srcId="{56865F1F-0951-4582-AB40-CAF2269663CE}" destId="{78E7DF7A-A7FD-4283-A6D4-B1BF972078B9}" srcOrd="1" destOrd="1" presId="urn:microsoft.com/office/officeart/2005/8/layout/venn1"/>
    <dgm:cxn modelId="{7C5DCA0F-08CB-40D7-99F8-A075AB4C5081}" srcId="{68D32309-878D-4F86-BF5B-0F4973D87262}" destId="{DBBA5212-8F2D-4899-A0AB-551607A371E9}" srcOrd="0" destOrd="0" parTransId="{500A03A5-363A-4C54-92EA-57B698901BF9}" sibTransId="{040D0EDC-715D-41E4-84F9-7775B64B719E}"/>
    <dgm:cxn modelId="{CAE04123-ECD5-4B9E-B030-7220A8D6E4E7}" type="presOf" srcId="{055DB62A-C754-4BC2-B8A3-B1BED56EF473}" destId="{DB75F3E6-E991-4715-BF94-A246A11774C3}" srcOrd="1" destOrd="2" presId="urn:microsoft.com/office/officeart/2005/8/layout/venn1"/>
    <dgm:cxn modelId="{23192C2C-BE32-4157-BB2D-C7D04F9D9C90}" type="presOf" srcId="{56865F1F-0951-4582-AB40-CAF2269663CE}" destId="{6BF4FE4A-8325-4A90-A254-D79BB2F834F4}" srcOrd="0" destOrd="1" presId="urn:microsoft.com/office/officeart/2005/8/layout/venn1"/>
    <dgm:cxn modelId="{CDDCD22D-28EE-4393-9EC6-C8273AC3040D}" type="presOf" srcId="{A44D8EA4-794D-47A1-99DC-043B88460A20}" destId="{78E7DF7A-A7FD-4283-A6D4-B1BF972078B9}" srcOrd="1" destOrd="2" presId="urn:microsoft.com/office/officeart/2005/8/layout/venn1"/>
    <dgm:cxn modelId="{EC131339-1F8F-40DC-A1EC-9367AD6FC85E}" type="presOf" srcId="{DBBA5212-8F2D-4899-A0AB-551607A371E9}" destId="{DB75F3E6-E991-4715-BF94-A246A11774C3}" srcOrd="1" destOrd="0" presId="urn:microsoft.com/office/officeart/2005/8/layout/venn1"/>
    <dgm:cxn modelId="{322E003F-BE30-44B7-BD9A-5A4D1176F229}" srcId="{2EE48A28-B760-4879-8153-DF02CA66D523}" destId="{A44D8EA4-794D-47A1-99DC-043B88460A20}" srcOrd="1" destOrd="0" parTransId="{DF808102-C759-45F4-80D9-067DBA85CE16}" sibTransId="{9F321245-D438-4D08-9EC5-0F7BE3BD42E4}"/>
    <dgm:cxn modelId="{23F4634F-01E0-4521-A41D-461525F10F67}" type="presOf" srcId="{B012E1BC-3CF5-444A-BDFB-D114B353A3BC}" destId="{237E999D-D1AD-44FE-A47B-B51D35065638}" srcOrd="0" destOrd="1" presId="urn:microsoft.com/office/officeart/2005/8/layout/venn1"/>
    <dgm:cxn modelId="{C70F1450-90C8-4892-BD21-BADC2F123A26}" type="presOf" srcId="{B012E1BC-3CF5-444A-BDFB-D114B353A3BC}" destId="{DB75F3E6-E991-4715-BF94-A246A11774C3}" srcOrd="1" destOrd="1" presId="urn:microsoft.com/office/officeart/2005/8/layout/venn1"/>
    <dgm:cxn modelId="{F581F976-0364-4671-B1EF-411B0D619FC5}" type="presOf" srcId="{DBBA5212-8F2D-4899-A0AB-551607A371E9}" destId="{237E999D-D1AD-44FE-A47B-B51D35065638}" srcOrd="0" destOrd="0" presId="urn:microsoft.com/office/officeart/2005/8/layout/venn1"/>
    <dgm:cxn modelId="{4FD7B258-1489-4894-924C-91D4FF815BBD}" type="presOf" srcId="{2EE48A28-B760-4879-8153-DF02CA66D523}" destId="{78E7DF7A-A7FD-4283-A6D4-B1BF972078B9}" srcOrd="1" destOrd="0" presId="urn:microsoft.com/office/officeart/2005/8/layout/venn1"/>
    <dgm:cxn modelId="{235DAD82-A07B-4A12-9E13-04F3BE47935C}" srcId="{DBBA5212-8F2D-4899-A0AB-551607A371E9}" destId="{055DB62A-C754-4BC2-B8A3-B1BED56EF473}" srcOrd="1" destOrd="0" parTransId="{8BB12265-E917-42E3-8787-851628866E30}" sibTransId="{405C2728-6A04-4859-AACA-3A9F7FE1A4E4}"/>
    <dgm:cxn modelId="{78046E8E-B8F8-4DAF-A852-9BAF5980A4AF}" srcId="{68D32309-878D-4F86-BF5B-0F4973D87262}" destId="{2EE48A28-B760-4879-8153-DF02CA66D523}" srcOrd="1" destOrd="0" parTransId="{B910E31A-D750-4B5A-8839-550632F385AE}" sibTransId="{534B85FA-B1DD-4091-AF6F-E2D8C4636196}"/>
    <dgm:cxn modelId="{5BCEEB95-AD0E-4467-BEF1-8002F88F6681}" type="presOf" srcId="{055DB62A-C754-4BC2-B8A3-B1BED56EF473}" destId="{237E999D-D1AD-44FE-A47B-B51D35065638}" srcOrd="0" destOrd="2" presId="urn:microsoft.com/office/officeart/2005/8/layout/venn1"/>
    <dgm:cxn modelId="{7E458AA0-00E9-4633-969D-6EFF0A22E68F}" type="presOf" srcId="{68D32309-878D-4F86-BF5B-0F4973D87262}" destId="{0C3E1660-484D-4E79-A7A6-1998A96D6C80}" srcOrd="0" destOrd="0" presId="urn:microsoft.com/office/officeart/2005/8/layout/venn1"/>
    <dgm:cxn modelId="{997080AD-5D62-442D-B601-6F3040EFEA19}" srcId="{DBBA5212-8F2D-4899-A0AB-551607A371E9}" destId="{B012E1BC-3CF5-444A-BDFB-D114B353A3BC}" srcOrd="0" destOrd="0" parTransId="{604DDDED-962C-4873-997F-A86250AF2974}" sibTransId="{596D8A89-31B3-42D1-9FDD-224CACEE26B7}"/>
    <dgm:cxn modelId="{036FA6AE-EE57-41BC-871E-55D8E329569C}" type="presOf" srcId="{2EE48A28-B760-4879-8153-DF02CA66D523}" destId="{6BF4FE4A-8325-4A90-A254-D79BB2F834F4}" srcOrd="0" destOrd="0" presId="urn:microsoft.com/office/officeart/2005/8/layout/venn1"/>
    <dgm:cxn modelId="{651E86EF-1B5C-4E36-BF02-177EDD7FF5D5}" type="presOf" srcId="{A44D8EA4-794D-47A1-99DC-043B88460A20}" destId="{6BF4FE4A-8325-4A90-A254-D79BB2F834F4}" srcOrd="0" destOrd="2" presId="urn:microsoft.com/office/officeart/2005/8/layout/venn1"/>
    <dgm:cxn modelId="{1D20FADE-D193-44FC-8ABE-14AE59F7C1B0}" type="presParOf" srcId="{0C3E1660-484D-4E79-A7A6-1998A96D6C80}" destId="{237E999D-D1AD-44FE-A47B-B51D35065638}" srcOrd="0" destOrd="0" presId="urn:microsoft.com/office/officeart/2005/8/layout/venn1"/>
    <dgm:cxn modelId="{3E712A17-49CE-4A7E-AD2D-3F3B33D993EB}" type="presParOf" srcId="{0C3E1660-484D-4E79-A7A6-1998A96D6C80}" destId="{DB75F3E6-E991-4715-BF94-A246A11774C3}" srcOrd="1" destOrd="0" presId="urn:microsoft.com/office/officeart/2005/8/layout/venn1"/>
    <dgm:cxn modelId="{C5313D17-56E3-44DF-AF8D-3E4B29E337AD}" type="presParOf" srcId="{0C3E1660-484D-4E79-A7A6-1998A96D6C80}" destId="{6BF4FE4A-8325-4A90-A254-D79BB2F834F4}" srcOrd="2" destOrd="0" presId="urn:microsoft.com/office/officeart/2005/8/layout/venn1"/>
    <dgm:cxn modelId="{C66C78DB-A25C-4C07-B57D-8D803E8F45D4}" type="presParOf" srcId="{0C3E1660-484D-4E79-A7A6-1998A96D6C80}" destId="{78E7DF7A-A7FD-4283-A6D4-B1BF972078B9}" srcOrd="3" destOrd="0" presId="urn:microsoft.com/office/officeart/2005/8/layout/venn1"/>
  </dgm:cxnLst>
  <dgm:bg>
    <a:solidFill>
      <a:schemeClr val="lt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E999D-D1AD-44FE-A47B-B51D35065638}">
      <dsp:nvSpPr>
        <dsp:cNvPr id="0" name=""/>
        <dsp:cNvSpPr/>
      </dsp:nvSpPr>
      <dsp:spPr>
        <a:xfrm>
          <a:off x="-107425" y="-5520"/>
          <a:ext cx="4701301" cy="4467632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EI Part 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social and emotional development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Focus on coaching    parents to promote   their child’s  development</a:t>
          </a:r>
        </a:p>
      </dsp:txBody>
      <dsp:txXfrm>
        <a:off x="549062" y="521309"/>
        <a:ext cx="2710660" cy="3413972"/>
      </dsp:txXfrm>
    </dsp:sp>
    <dsp:sp modelId="{6BF4FE4A-8325-4A90-A254-D79BB2F834F4}">
      <dsp:nvSpPr>
        <dsp:cNvPr id="0" name=""/>
        <dsp:cNvSpPr/>
      </dsp:nvSpPr>
      <dsp:spPr>
        <a:xfrm>
          <a:off x="2903556" y="-5520"/>
          <a:ext cx="4581211" cy="4467632"/>
        </a:xfrm>
        <a:prstGeom prst="ellipse">
          <a:avLst/>
        </a:prstGeom>
        <a:solidFill>
          <a:schemeClr val="accent1">
            <a:shade val="80000"/>
            <a:alpha val="50000"/>
            <a:hueOff val="-666357"/>
            <a:satOff val="-16201"/>
            <a:lumOff val="322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0" tIns="0" rIns="0" bIns="0" numCol="1" spcCol="1270" anchor="ctr" anchorCtr="1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IECMH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Promotion, prevention, treatment child’s mental health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Focus on the parent-child dyadic relationship</a:t>
          </a:r>
        </a:p>
      </dsp:txBody>
      <dsp:txXfrm>
        <a:off x="4203630" y="521309"/>
        <a:ext cx="2641419" cy="3413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4C7B7-14B7-4331-B12E-27E79A7FCED0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5DF5C-E162-4C42-9AC2-E52EBFE01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DF5C-E162-4C42-9AC2-E52EBFE017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26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DF5C-E162-4C42-9AC2-E52EBFE017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DF5C-E162-4C42-9AC2-E52EBFE017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24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DF5C-E162-4C42-9AC2-E52EBFE017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71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DF5C-E162-4C42-9AC2-E52EBFE017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68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DF5C-E162-4C42-9AC2-E52EBFE017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21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DF5C-E162-4C42-9AC2-E52EBFE017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22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5DF5C-E162-4C42-9AC2-E52EBFE017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DF5C-E162-4C42-9AC2-E52EBFE017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55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95DF5C-E162-4C42-9AC2-E52EBFE017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431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B0A29F-B2A7-4541-9164-505665141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540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DF5C-E162-4C42-9AC2-E52EBFE017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894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DF5C-E162-4C42-9AC2-E52EBFE0175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03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DF5C-E162-4C42-9AC2-E52EBFE0175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40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95DF5C-E162-4C42-9AC2-E52EBFE017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0766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DF5C-E162-4C42-9AC2-E52EBFE0175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87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95DF5C-E162-4C42-9AC2-E52EBFE017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7135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DF5C-E162-4C42-9AC2-E52EBFE0175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499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DF5C-E162-4C42-9AC2-E52EBFE0175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434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DF5C-E162-4C42-9AC2-E52EBFE0175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348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DF5C-E162-4C42-9AC2-E52EBFE0175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36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DF5C-E162-4C42-9AC2-E52EBFE0175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55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DF5C-E162-4C42-9AC2-E52EBFE017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72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DF5C-E162-4C42-9AC2-E52EBFE017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68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DF5C-E162-4C42-9AC2-E52EBFE017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87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DF5C-E162-4C42-9AC2-E52EBFE017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82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DF5C-E162-4C42-9AC2-E52EBFE017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25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DF5C-E162-4C42-9AC2-E52EBFE017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00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DF5C-E162-4C42-9AC2-E52EBFE017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6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177198" y="381000"/>
            <a:ext cx="87600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7198" y="6477000"/>
            <a:ext cx="876007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chemeClr val="tx2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43000" y="3897466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77198" y="381000"/>
            <a:ext cx="87600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77198" y="6477000"/>
            <a:ext cx="876007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25297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950092"/>
            <a:ext cx="7886700" cy="2852737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37844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26F5-09A8-4699-A275-AD1931EB116A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DF4C-70C5-4CD7-B699-51545D56640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43132" y="182879"/>
            <a:ext cx="10551" cy="64823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33043" y="3995228"/>
            <a:ext cx="7881425" cy="16881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3132" y="182879"/>
            <a:ext cx="0" cy="64823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33043" y="3995228"/>
            <a:ext cx="7881425" cy="16881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624244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26F5-09A8-4699-A275-AD1931EB116A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DF4C-70C5-4CD7-B699-51545D5664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8651" y="6286013"/>
            <a:ext cx="7886700" cy="1570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1600202"/>
            <a:ext cx="8229600" cy="452596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>
                <a:solidFill>
                  <a:srgbClr val="485865"/>
                </a:solidFill>
                <a:latin typeface="+mn-lt"/>
              </a:defRPr>
            </a:lvl2pPr>
            <a:lvl3pPr>
              <a:buClr>
                <a:schemeClr val="tx1"/>
              </a:buClr>
              <a:defRPr>
                <a:solidFill>
                  <a:srgbClr val="485865"/>
                </a:solidFill>
                <a:latin typeface="+mn-lt"/>
              </a:defRPr>
            </a:lvl3pPr>
          </a:lstStyle>
          <a:p>
            <a:r>
              <a:rPr lang="en-US"/>
              <a:t>Bullet Point 1</a:t>
            </a:r>
          </a:p>
          <a:p>
            <a:pPr lvl="1"/>
            <a:r>
              <a:rPr lang="en-US"/>
              <a:t>Sub Bullet Point 1</a:t>
            </a:r>
          </a:p>
          <a:p>
            <a:pPr lvl="2"/>
            <a:r>
              <a:rPr lang="en-US"/>
              <a:t>Tertiary Bullet Point 1</a:t>
            </a:r>
          </a:p>
          <a:p>
            <a:pPr marL="685800" lvl="2" indent="0">
              <a:buNone/>
            </a:pPr>
            <a:endParaRPr lang="en-US"/>
          </a:p>
          <a:p>
            <a:r>
              <a:rPr lang="en-US"/>
              <a:t>Bullet Point 2</a:t>
            </a:r>
          </a:p>
          <a:p>
            <a:pPr lvl="1"/>
            <a:r>
              <a:rPr lang="en-US"/>
              <a:t>Sub Bullet Point 2</a:t>
            </a:r>
          </a:p>
          <a:p>
            <a:pPr lvl="2"/>
            <a:r>
              <a:rPr lang="en-US"/>
              <a:t>Tertiary Bullet Point 2</a:t>
            </a:r>
          </a:p>
          <a:p>
            <a:pPr lvl="0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28651" y="6286013"/>
            <a:ext cx="7886700" cy="1570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7095789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Content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>
              <a:defRPr sz="3300" b="0">
                <a:solidFill>
                  <a:schemeClr val="tx2"/>
                </a:solidFill>
                <a:latin typeface="Arial Black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8862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>
                <a:latin typeface="+mn-lt"/>
              </a:defRPr>
            </a:lvl2pPr>
            <a:lvl3pPr>
              <a:buClr>
                <a:schemeClr val="tx1"/>
              </a:buClr>
              <a:defRPr>
                <a:latin typeface="+mn-lt"/>
              </a:defRPr>
            </a:lvl3pPr>
            <a:lvl4pPr>
              <a:buClr>
                <a:schemeClr val="tx1"/>
              </a:buClr>
              <a:defRPr>
                <a:latin typeface="+mn-lt"/>
              </a:defRPr>
            </a:lvl4pPr>
            <a:lvl5pPr>
              <a:buClr>
                <a:schemeClr val="tx1"/>
              </a:buCl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" y="6286012"/>
            <a:ext cx="8305800" cy="1909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76400"/>
            <a:ext cx="3886200" cy="4351338"/>
          </a:xfrm>
        </p:spPr>
        <p:txBody>
          <a:bodyPr/>
          <a:lstStyle>
            <a:lvl1pPr algn="l" defTabSz="3429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defRPr lang="en-US" sz="2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l" defTabSz="3429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defRPr lang="en-US" sz="2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3429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3429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defRPr lang="en-US" sz="15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3429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defRPr lang="en-US" sz="15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81000" y="6286012"/>
            <a:ext cx="8305800" cy="1909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3894415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26F5-09A8-4699-A275-AD1931EB116A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DF4C-70C5-4CD7-B699-51545D5664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8651" y="6286013"/>
            <a:ext cx="7886700" cy="1570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Point 1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1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350">
                <a:latin typeface="+mn-lt"/>
              </a:defRPr>
            </a:lvl4pPr>
            <a:lvl5pPr>
              <a:defRPr sz="13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Point 2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6"/>
            <a:ext cx="3886200" cy="3667125"/>
          </a:xfrm>
        </p:spPr>
        <p:txBody>
          <a:bodyPr/>
          <a:lstStyle>
            <a:lvl1pPr>
              <a:defRPr sz="21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350">
                <a:latin typeface="+mn-lt"/>
              </a:defRPr>
            </a:lvl4pPr>
            <a:lvl5pPr>
              <a:defRPr sz="13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28651" y="6286013"/>
            <a:ext cx="7886700" cy="1570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91915747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77198" y="1168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7198" y="279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>
              <a:defRPr sz="3300" b="0">
                <a:solidFill>
                  <a:schemeClr val="tx2"/>
                </a:solidFill>
                <a:latin typeface="Arial Black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2"/>
            <a:ext cx="8229600" cy="452596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>
                <a:solidFill>
                  <a:srgbClr val="485865"/>
                </a:solidFill>
                <a:latin typeface="+mn-lt"/>
              </a:defRPr>
            </a:lvl2pPr>
            <a:lvl3pPr>
              <a:buClr>
                <a:schemeClr val="tx1"/>
              </a:buClr>
              <a:defRPr>
                <a:solidFill>
                  <a:srgbClr val="485865"/>
                </a:solidFill>
                <a:latin typeface="+mn-lt"/>
              </a:defRPr>
            </a:lvl3pPr>
          </a:lstStyle>
          <a:p>
            <a:r>
              <a:rPr lang="en-US"/>
              <a:t>Bullet Point 1</a:t>
            </a:r>
          </a:p>
          <a:p>
            <a:pPr lvl="1"/>
            <a:r>
              <a:rPr lang="en-US"/>
              <a:t>Sub Bullet Point 1</a:t>
            </a:r>
          </a:p>
          <a:p>
            <a:pPr lvl="2"/>
            <a:r>
              <a:rPr lang="en-US"/>
              <a:t>Tertiary Bullet Point 1</a:t>
            </a:r>
          </a:p>
          <a:p>
            <a:pPr marL="685800" lvl="2" indent="0">
              <a:buNone/>
            </a:pPr>
            <a:endParaRPr lang="en-US"/>
          </a:p>
          <a:p>
            <a:r>
              <a:rPr lang="en-US"/>
              <a:t>Bullet Point 2</a:t>
            </a:r>
          </a:p>
          <a:p>
            <a:pPr lvl="1"/>
            <a:r>
              <a:rPr lang="en-US"/>
              <a:t>Sub Bullet Point 2</a:t>
            </a:r>
          </a:p>
          <a:p>
            <a:pPr lvl="2"/>
            <a:r>
              <a:rPr lang="en-US"/>
              <a:t>Tertiary Bullet Point 2</a:t>
            </a:r>
          </a:p>
          <a:p>
            <a:pPr lvl="0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7198" y="6310005"/>
            <a:ext cx="8760078" cy="580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226425" y="5768977"/>
            <a:ext cx="0" cy="352425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697789" y="5629277"/>
            <a:ext cx="423862" cy="619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8348664" y="5721350"/>
            <a:ext cx="520700" cy="5270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77198" y="1168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77198" y="279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77198" y="6310005"/>
            <a:ext cx="8760078" cy="580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8226425" y="5768977"/>
            <a:ext cx="0" cy="352425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99161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Content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198" y="6310005"/>
            <a:ext cx="8760078" cy="580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7198" y="1168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7198" y="279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226425" y="5768977"/>
            <a:ext cx="0" cy="352425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>
              <a:defRPr sz="3300" b="0">
                <a:solidFill>
                  <a:schemeClr val="tx2"/>
                </a:solidFill>
                <a:latin typeface="Arial Black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8862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76400"/>
            <a:ext cx="38862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697789" y="5629277"/>
            <a:ext cx="423862" cy="619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8382001" y="5765800"/>
            <a:ext cx="479425" cy="482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77198" y="6310005"/>
            <a:ext cx="8760078" cy="580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77198" y="1168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77198" y="279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226425" y="5768977"/>
            <a:ext cx="0" cy="352425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20908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198" y="6310005"/>
            <a:ext cx="8760078" cy="580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" name="Straight Connector 3"/>
          <p:cNvCxnSpPr/>
          <p:nvPr/>
        </p:nvCxnSpPr>
        <p:spPr>
          <a:xfrm>
            <a:off x="177198" y="1168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7198" y="279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226425" y="5768977"/>
            <a:ext cx="0" cy="352425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Point 1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1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350">
                <a:latin typeface="+mn-lt"/>
              </a:defRPr>
            </a:lvl4pPr>
            <a:lvl5pPr>
              <a:defRPr sz="13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Point 2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>
            <a:lvl1pPr>
              <a:defRPr sz="21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350">
                <a:latin typeface="+mn-lt"/>
              </a:defRPr>
            </a:lvl4pPr>
            <a:lvl5pPr>
              <a:defRPr sz="13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8348664" y="5721350"/>
            <a:ext cx="520700" cy="5270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697789" y="5629277"/>
            <a:ext cx="423862" cy="619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77198" y="6310005"/>
            <a:ext cx="8760078" cy="580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77198" y="1168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177198" y="279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226425" y="5768977"/>
            <a:ext cx="0" cy="352425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97930768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 and Graph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>
              <a:defRPr sz="3300" b="0">
                <a:solidFill>
                  <a:schemeClr val="tx2"/>
                </a:solidFill>
                <a:latin typeface="Arial Black" pitchFamily="34" charset="0"/>
              </a:defRPr>
            </a:lvl1pPr>
          </a:lstStyle>
          <a:p>
            <a:r>
              <a:rPr lang="en-US"/>
              <a:t>Charts and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1600203"/>
            <a:ext cx="9144000" cy="609599"/>
          </a:xfrm>
        </p:spPr>
        <p:txBody>
          <a:bodyPr/>
          <a:lstStyle>
            <a:lvl1pPr marL="0" indent="0" algn="ctr">
              <a:buNone/>
              <a:defRPr sz="2100" baseline="0">
                <a:solidFill>
                  <a:schemeClr val="tx2"/>
                </a:solidFill>
                <a:latin typeface="Avenir Book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Graph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5562602"/>
            <a:ext cx="9144000" cy="609599"/>
          </a:xfrm>
        </p:spPr>
        <p:txBody>
          <a:bodyPr/>
          <a:lstStyle>
            <a:lvl1pPr marL="0" indent="0" algn="ctr">
              <a:buNone/>
              <a:defRPr sz="2100" baseline="0">
                <a:solidFill>
                  <a:schemeClr val="tx2"/>
                </a:solidFill>
                <a:latin typeface="Avenir Book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Metric </a:t>
            </a:r>
          </a:p>
        </p:txBody>
      </p:sp>
      <p:sp>
        <p:nvSpPr>
          <p:cNvPr id="9" name="Rectangle 8"/>
          <p:cNvSpPr/>
          <p:nvPr/>
        </p:nvSpPr>
        <p:spPr>
          <a:xfrm>
            <a:off x="177198" y="6310005"/>
            <a:ext cx="8760078" cy="580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/>
          <p:cNvCxnSpPr/>
          <p:nvPr/>
        </p:nvCxnSpPr>
        <p:spPr>
          <a:xfrm>
            <a:off x="177198" y="1168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7198" y="279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226425" y="5768977"/>
            <a:ext cx="0" cy="352425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33401" y="2209800"/>
            <a:ext cx="8075613" cy="339725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8348664" y="5721350"/>
            <a:ext cx="520700" cy="5270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7697789" y="5629277"/>
            <a:ext cx="423862" cy="619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77198" y="6310005"/>
            <a:ext cx="8760078" cy="580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77198" y="1168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177198" y="279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226425" y="5768977"/>
            <a:ext cx="0" cy="352425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02860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Copy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>
              <a:defRPr sz="3300" b="0" baseline="0">
                <a:solidFill>
                  <a:schemeClr val="tx2"/>
                </a:solidFill>
                <a:latin typeface="Arial Black" pitchFamily="34" charset="0"/>
              </a:defRPr>
            </a:lvl1pPr>
          </a:lstStyle>
          <a:p>
            <a:r>
              <a:rPr lang="en-US"/>
              <a:t>Image with Copy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524002"/>
            <a:ext cx="4040188" cy="4602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 marL="1028700" indent="0" algn="l">
              <a:buNone/>
              <a:defRPr sz="2100">
                <a:solidFill>
                  <a:schemeClr val="tx2"/>
                </a:solidFill>
                <a:latin typeface="+mn-lt"/>
                <a:cs typeface="Avenir Book"/>
              </a:defRPr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3"/>
            <a:r>
              <a:rPr lang="en-US"/>
              <a:t>Insert Image Below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29200" y="1524001"/>
            <a:ext cx="3657600" cy="533400"/>
          </a:xfrm>
        </p:spPr>
        <p:txBody>
          <a:bodyPr/>
          <a:lstStyle>
            <a:lvl1pPr marL="0" indent="0">
              <a:buNone/>
              <a:defRPr sz="2100" baseline="0">
                <a:solidFill>
                  <a:schemeClr val="tx2"/>
                </a:solidFill>
                <a:latin typeface="+mj-lt"/>
              </a:defRPr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HEADER</a:t>
            </a:r>
          </a:p>
          <a:p>
            <a:pPr lvl="0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7198" y="6310005"/>
            <a:ext cx="8760078" cy="580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7198" y="1168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7198" y="279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226425" y="5768977"/>
            <a:ext cx="0" cy="352425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697789" y="5629277"/>
            <a:ext cx="423862" cy="619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8348664" y="5721350"/>
            <a:ext cx="520700" cy="5270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5029200" y="2286000"/>
            <a:ext cx="3657600" cy="1295400"/>
          </a:xfrm>
        </p:spPr>
        <p:txBody>
          <a:bodyPr/>
          <a:lstStyle>
            <a:lvl1pPr marL="0" indent="0">
              <a:buNone/>
              <a:defRPr lang="en-US" sz="2400" dirty="0">
                <a:solidFill>
                  <a:schemeClr val="bg1"/>
                </a:solidFill>
                <a:cs typeface="Avenir Book"/>
              </a:defRPr>
            </a:lvl1pPr>
          </a:lstStyle>
          <a:p>
            <a:r>
              <a:rPr lang="en-US" sz="1800">
                <a:solidFill>
                  <a:schemeClr val="tx1"/>
                </a:solidFill>
                <a:latin typeface="+mn-lt"/>
                <a:cs typeface="Avenir Book"/>
              </a:rPr>
              <a:t>Insert</a:t>
            </a:r>
            <a:r>
              <a:rPr lang="en-US" sz="1800" baseline="0">
                <a:solidFill>
                  <a:schemeClr val="tx1"/>
                </a:solidFill>
                <a:latin typeface="+mn-lt"/>
                <a:cs typeface="Avenir Book"/>
              </a:rPr>
              <a:t> copy or caption to correspond with image to the left right</a:t>
            </a:r>
            <a:endParaRPr lang="en-US" sz="1800">
              <a:solidFill>
                <a:schemeClr val="bg1"/>
              </a:solidFill>
              <a:latin typeface="+mn-lt"/>
              <a:cs typeface="Avenir Book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77198" y="6310005"/>
            <a:ext cx="8760078" cy="580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77198" y="1168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177198" y="279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226425" y="5768977"/>
            <a:ext cx="0" cy="352425"/>
          </a:xfrm>
          <a:prstGeom prst="line">
            <a:avLst/>
          </a:prstGeom>
          <a:ln w="9525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42610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177198" y="381000"/>
            <a:ext cx="87600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7198" y="6477000"/>
            <a:ext cx="876007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0" y="1295400"/>
            <a:ext cx="6934200" cy="4191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LOGO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77198" y="381000"/>
            <a:ext cx="87600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77198" y="6477000"/>
            <a:ext cx="876007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40698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950092"/>
            <a:ext cx="7886700" cy="2852737"/>
          </a:xfrm>
        </p:spPr>
        <p:txBody>
          <a:bodyPr anchor="b">
            <a:normAutofit/>
          </a:bodyPr>
          <a:lstStyle>
            <a:lvl1pPr algn="l">
              <a:defRPr sz="3600" b="0">
                <a:latin typeface="Arial Black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37844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26F5-09A8-4699-A275-AD1931EB116A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DF4C-70C5-4CD7-B699-51545D56640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46650" y="182879"/>
            <a:ext cx="10551" cy="64823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9600" y="4056706"/>
            <a:ext cx="8251476" cy="580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6649" y="182879"/>
            <a:ext cx="0" cy="64823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609600" y="4056706"/>
            <a:ext cx="8251476" cy="580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5366675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Brand 2 Log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177198" y="381000"/>
            <a:ext cx="87600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7198" y="6477000"/>
            <a:ext cx="876007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688108" y="2860452"/>
            <a:ext cx="0" cy="100034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762000" y="1524000"/>
            <a:ext cx="3733800" cy="40386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953000" y="1524000"/>
            <a:ext cx="3733800" cy="40386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Logo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77198" y="381000"/>
            <a:ext cx="87600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77198" y="6477000"/>
            <a:ext cx="876007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4688108" y="2860452"/>
            <a:ext cx="0" cy="100034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45451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Brand DH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177198" y="381000"/>
            <a:ext cx="87600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7198" y="6477000"/>
            <a:ext cx="876007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688108" y="2860452"/>
            <a:ext cx="0" cy="100034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929062" y="1447800"/>
            <a:ext cx="3733800" cy="39624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Logo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7198" y="381000"/>
            <a:ext cx="87600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77198" y="6477000"/>
            <a:ext cx="876007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45" y="2910516"/>
            <a:ext cx="3636510" cy="103697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4688108" y="2860452"/>
            <a:ext cx="0" cy="100034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90477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_PF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177198" y="381000"/>
            <a:ext cx="87600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77198" y="5943600"/>
            <a:ext cx="876007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43000" y="838200"/>
            <a:ext cx="6858000" cy="2387600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chemeClr val="tx2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43000" y="37544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080" y="5989516"/>
            <a:ext cx="2098197" cy="8684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9" y="6096002"/>
            <a:ext cx="2262567" cy="64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7767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2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6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F182-97D9-48D6-8788-2B650DEFFFD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8597-4B2D-48E4-ACAE-49563EEB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180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7" y="2136708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8" y="2136708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F182-97D9-48D6-8788-2B650DEFFFDC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5"/>
            <a:ext cx="584978" cy="365125"/>
          </a:xfrm>
        </p:spPr>
        <p:txBody>
          <a:bodyPr/>
          <a:lstStyle/>
          <a:p>
            <a:fld id="{11F68597-4B2D-48E4-ACAE-49563EEB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950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A_PF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77198" y="5867400"/>
            <a:ext cx="8760078" cy="580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77198" y="1168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77198" y="279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59422"/>
            <a:ext cx="8229600" cy="4497092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>
                <a:solidFill>
                  <a:srgbClr val="485865"/>
                </a:solidFill>
                <a:latin typeface="+mn-lt"/>
              </a:defRPr>
            </a:lvl2pPr>
            <a:lvl3pPr>
              <a:buClr>
                <a:schemeClr val="tx1"/>
              </a:buClr>
              <a:defRPr>
                <a:solidFill>
                  <a:srgbClr val="485865"/>
                </a:solidFill>
                <a:latin typeface="+mn-lt"/>
              </a:defRPr>
            </a:lvl3pPr>
          </a:lstStyle>
          <a:p>
            <a:r>
              <a:rPr lang="en-US"/>
              <a:t>Bullet Point 1</a:t>
            </a:r>
          </a:p>
          <a:p>
            <a:pPr lvl="1"/>
            <a:r>
              <a:rPr lang="en-US"/>
              <a:t>Sub Bullet Point 1</a:t>
            </a:r>
          </a:p>
          <a:p>
            <a:pPr lvl="2"/>
            <a:r>
              <a:rPr lang="en-US"/>
              <a:t>Tertiary Bullet Point 1</a:t>
            </a:r>
          </a:p>
          <a:p>
            <a:pPr marL="685800" lvl="2" indent="0">
              <a:buNone/>
            </a:pPr>
            <a:endParaRPr lang="en-US"/>
          </a:p>
          <a:p>
            <a:r>
              <a:rPr lang="en-US"/>
              <a:t>Bullet Point 2</a:t>
            </a:r>
          </a:p>
          <a:p>
            <a:pPr lvl="1"/>
            <a:r>
              <a:rPr lang="en-US"/>
              <a:t>Sub Bullet Point 2</a:t>
            </a:r>
          </a:p>
          <a:p>
            <a:pPr lvl="2"/>
            <a:r>
              <a:rPr lang="en-US"/>
              <a:t>Tertiary Bullet Point 2</a:t>
            </a:r>
          </a:p>
          <a:p>
            <a:pPr lvl="0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>
              <a:defRPr sz="3300" b="0">
                <a:solidFill>
                  <a:schemeClr val="tx2"/>
                </a:solidFill>
                <a:latin typeface="Arial Black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080" y="5989516"/>
            <a:ext cx="2098197" cy="868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9" y="6096002"/>
            <a:ext cx="2262567" cy="64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5700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 Slide A_PF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77198" y="5867400"/>
            <a:ext cx="8760078" cy="580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77198" y="1168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77198" y="279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>
              <a:defRPr sz="3300" b="1">
                <a:solidFill>
                  <a:schemeClr val="tx2"/>
                </a:solidFill>
                <a:latin typeface="Arial Black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8862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080" y="5989516"/>
            <a:ext cx="2098197" cy="8684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9" y="6096002"/>
            <a:ext cx="2262567" cy="64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0286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568-27FC-7140-9686-C277718BA0E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5EA5-6BDB-6249-A7EE-658B2FA8ED5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70884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568-27FC-7140-9686-C277718BA0E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5EA5-6BDB-6249-A7EE-658B2FA8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4151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568-27FC-7140-9686-C277718BA0E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5EA5-6BDB-6249-A7EE-658B2FA8ED5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66211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198" y="6310005"/>
            <a:ext cx="8760078" cy="580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/>
          <p:cNvCxnSpPr/>
          <p:nvPr/>
        </p:nvCxnSpPr>
        <p:spPr>
          <a:xfrm>
            <a:off x="177198" y="1168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7198" y="279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2"/>
            <a:ext cx="8229600" cy="452596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tx1"/>
              </a:buClr>
              <a:defRPr>
                <a:solidFill>
                  <a:srgbClr val="485865"/>
                </a:solidFill>
                <a:latin typeface="+mn-lt"/>
              </a:defRPr>
            </a:lvl2pPr>
            <a:lvl3pPr>
              <a:buClr>
                <a:schemeClr val="tx1"/>
              </a:buClr>
              <a:defRPr>
                <a:solidFill>
                  <a:srgbClr val="485865"/>
                </a:solidFill>
                <a:latin typeface="+mn-lt"/>
              </a:defRPr>
            </a:lvl3pPr>
          </a:lstStyle>
          <a:p>
            <a:r>
              <a:rPr lang="en-US"/>
              <a:t>Bullet Point 1</a:t>
            </a:r>
          </a:p>
          <a:p>
            <a:pPr lvl="1"/>
            <a:r>
              <a:rPr lang="en-US"/>
              <a:t>Sub Bullet Point 1</a:t>
            </a:r>
          </a:p>
          <a:p>
            <a:pPr lvl="2"/>
            <a:r>
              <a:rPr lang="en-US"/>
              <a:t>Tertiary Bullet Point 1</a:t>
            </a:r>
          </a:p>
          <a:p>
            <a:pPr marL="685800" lvl="2" indent="0">
              <a:buNone/>
            </a:pPr>
            <a:endParaRPr lang="en-US"/>
          </a:p>
          <a:p>
            <a:r>
              <a:rPr lang="en-US"/>
              <a:t>Bullet Point 2</a:t>
            </a:r>
          </a:p>
          <a:p>
            <a:pPr lvl="1"/>
            <a:r>
              <a:rPr lang="en-US"/>
              <a:t>Sub Bullet Point 2</a:t>
            </a:r>
          </a:p>
          <a:p>
            <a:pPr lvl="2"/>
            <a:r>
              <a:rPr lang="en-US"/>
              <a:t>Tertiary Bullet Point 2</a:t>
            </a:r>
          </a:p>
          <a:p>
            <a:pPr lvl="0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>
              <a:defRPr sz="3300" b="0">
                <a:solidFill>
                  <a:schemeClr val="tx2"/>
                </a:solidFill>
                <a:latin typeface="Arial Black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305800" y="5486402"/>
            <a:ext cx="533400" cy="7397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77198" y="6310005"/>
            <a:ext cx="8760078" cy="580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77198" y="1168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77198" y="279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197495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568-27FC-7140-9686-C277718BA0E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5EA5-6BDB-6249-A7EE-658B2FA8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7893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568-27FC-7140-9686-C277718BA0E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5EA5-6BDB-6249-A7EE-658B2FA8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0815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218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568-27FC-7140-9686-C277718BA0E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5EA5-6BDB-6249-A7EE-658B2FA8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89572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568-27FC-7140-9686-C277718BA0E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5EA5-6BDB-6249-A7EE-658B2FA8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6499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4D6B568-27FC-7140-9686-C277718BA0E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045EA5-6BDB-6249-A7EE-658B2FA8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2334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568-27FC-7140-9686-C277718BA0E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5EA5-6BDB-6249-A7EE-658B2FA8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45709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63527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568-27FC-7140-9686-C277718BA0E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5EA5-6BDB-6249-A7EE-658B2FA8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65312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B568-27FC-7140-9686-C277718BA0E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5EA5-6BDB-6249-A7EE-658B2FA8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11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Content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198" y="6310005"/>
            <a:ext cx="8760078" cy="580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7198" y="1168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7198" y="279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>
              <a:defRPr sz="3300" b="1">
                <a:solidFill>
                  <a:schemeClr val="tx2"/>
                </a:solidFill>
                <a:latin typeface="Arial Black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8862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76400"/>
            <a:ext cx="38862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8382001" y="5765800"/>
            <a:ext cx="479425" cy="482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77198" y="6310005"/>
            <a:ext cx="8760078" cy="580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77198" y="1168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77198" y="279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74047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198" y="6310005"/>
            <a:ext cx="8760078" cy="580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" name="Straight Connector 3"/>
          <p:cNvCxnSpPr/>
          <p:nvPr/>
        </p:nvCxnSpPr>
        <p:spPr>
          <a:xfrm>
            <a:off x="177198" y="1168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7198" y="279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Point 1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1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350">
                <a:latin typeface="+mn-lt"/>
              </a:defRPr>
            </a:lvl4pPr>
            <a:lvl5pPr>
              <a:defRPr sz="13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Point 2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6"/>
            <a:ext cx="3887391" cy="3667125"/>
          </a:xfrm>
        </p:spPr>
        <p:txBody>
          <a:bodyPr/>
          <a:lstStyle>
            <a:lvl1pPr>
              <a:defRPr sz="21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350">
                <a:latin typeface="+mn-lt"/>
              </a:defRPr>
            </a:lvl4pPr>
            <a:lvl5pPr>
              <a:defRPr sz="13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8348664" y="5721350"/>
            <a:ext cx="520700" cy="5270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77198" y="6310005"/>
            <a:ext cx="8760078" cy="580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77198" y="1168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177198" y="279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02782950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 and Graph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>
              <a:defRPr sz="3300" b="0">
                <a:solidFill>
                  <a:schemeClr val="tx2"/>
                </a:solidFill>
                <a:latin typeface="Arial Black" pitchFamily="34" charset="0"/>
              </a:defRPr>
            </a:lvl1pPr>
          </a:lstStyle>
          <a:p>
            <a:r>
              <a:rPr lang="en-US"/>
              <a:t>Charts and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1600203"/>
            <a:ext cx="9144000" cy="609599"/>
          </a:xfrm>
        </p:spPr>
        <p:txBody>
          <a:bodyPr/>
          <a:lstStyle>
            <a:lvl1pPr marL="0" indent="0" algn="ctr">
              <a:buNone/>
              <a:defRPr sz="2100" baseline="0">
                <a:solidFill>
                  <a:schemeClr val="tx2"/>
                </a:solidFill>
                <a:latin typeface="Avenir Book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Graph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5562602"/>
            <a:ext cx="9144000" cy="609599"/>
          </a:xfrm>
        </p:spPr>
        <p:txBody>
          <a:bodyPr/>
          <a:lstStyle>
            <a:lvl1pPr marL="0" indent="0" algn="ctr">
              <a:buNone/>
              <a:defRPr sz="2100" baseline="0">
                <a:solidFill>
                  <a:schemeClr val="tx2"/>
                </a:solidFill>
                <a:latin typeface="Avenir Book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Metric </a:t>
            </a:r>
          </a:p>
        </p:txBody>
      </p:sp>
      <p:sp>
        <p:nvSpPr>
          <p:cNvPr id="9" name="Rectangle 8"/>
          <p:cNvSpPr/>
          <p:nvPr/>
        </p:nvSpPr>
        <p:spPr>
          <a:xfrm>
            <a:off x="177198" y="6310005"/>
            <a:ext cx="8760078" cy="580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/>
          <p:cNvCxnSpPr/>
          <p:nvPr/>
        </p:nvCxnSpPr>
        <p:spPr>
          <a:xfrm>
            <a:off x="177198" y="1168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7198" y="279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33401" y="2209800"/>
            <a:ext cx="8075613" cy="339725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8348664" y="5721350"/>
            <a:ext cx="520700" cy="5270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77198" y="6310005"/>
            <a:ext cx="8760078" cy="580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77198" y="1168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77198" y="279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4480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Cop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>
              <a:defRPr sz="3300" b="0" baseline="0">
                <a:solidFill>
                  <a:schemeClr val="tx2"/>
                </a:solidFill>
                <a:latin typeface="Arial Black" pitchFamily="34" charset="0"/>
              </a:defRPr>
            </a:lvl1pPr>
          </a:lstStyle>
          <a:p>
            <a:r>
              <a:rPr lang="en-US"/>
              <a:t>Image with Copy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524002"/>
            <a:ext cx="4040188" cy="4602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 marL="1028700" indent="0" algn="l">
              <a:buNone/>
              <a:defRPr sz="2100">
                <a:solidFill>
                  <a:schemeClr val="tx2"/>
                </a:solidFill>
                <a:latin typeface="+mn-lt"/>
                <a:cs typeface="Avenir Book"/>
              </a:defRPr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3"/>
            <a:r>
              <a:rPr lang="en-US"/>
              <a:t>Insert Image Below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29200" y="1524001"/>
            <a:ext cx="3657600" cy="533400"/>
          </a:xfrm>
        </p:spPr>
        <p:txBody>
          <a:bodyPr/>
          <a:lstStyle>
            <a:lvl1pPr marL="0" indent="0">
              <a:buNone/>
              <a:defRPr sz="2100" baseline="0">
                <a:solidFill>
                  <a:schemeClr val="tx2"/>
                </a:solidFill>
                <a:latin typeface="+mj-lt"/>
              </a:defRPr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HEADER</a:t>
            </a:r>
          </a:p>
          <a:p>
            <a:pPr lvl="0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7198" y="6310005"/>
            <a:ext cx="8760078" cy="580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7198" y="1168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7198" y="279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8348664" y="5721350"/>
            <a:ext cx="520700" cy="5270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5029200" y="2286000"/>
            <a:ext cx="3657600" cy="1295400"/>
          </a:xfrm>
        </p:spPr>
        <p:txBody>
          <a:bodyPr/>
          <a:lstStyle>
            <a:lvl1pPr marL="0" indent="0">
              <a:buNone/>
              <a:defRPr lang="en-US" sz="2400" dirty="0">
                <a:solidFill>
                  <a:schemeClr val="bg1"/>
                </a:solidFill>
                <a:cs typeface="Avenir Book"/>
              </a:defRPr>
            </a:lvl1pPr>
          </a:lstStyle>
          <a:p>
            <a:r>
              <a:rPr lang="en-US" sz="1800">
                <a:solidFill>
                  <a:schemeClr val="tx1"/>
                </a:solidFill>
                <a:latin typeface="+mn-lt"/>
                <a:cs typeface="Avenir Book"/>
              </a:rPr>
              <a:t>Insert</a:t>
            </a:r>
            <a:r>
              <a:rPr lang="en-US" sz="1800" baseline="0">
                <a:solidFill>
                  <a:schemeClr val="tx1"/>
                </a:solidFill>
                <a:latin typeface="+mn-lt"/>
                <a:cs typeface="Avenir Book"/>
              </a:rPr>
              <a:t> copy or caption to correspond with image to the left right</a:t>
            </a:r>
            <a:endParaRPr lang="en-US" sz="1800">
              <a:solidFill>
                <a:schemeClr val="bg1"/>
              </a:solidFill>
              <a:latin typeface="+mn-lt"/>
              <a:cs typeface="Avenir Book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77198" y="6310005"/>
            <a:ext cx="8760078" cy="580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77198" y="1168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77198" y="279392"/>
            <a:ext cx="8760078" cy="0"/>
          </a:xfrm>
          <a:prstGeom prst="line">
            <a:avLst/>
          </a:prstGeom>
          <a:ln w="63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32005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800" b="0">
                <a:ln w="6350"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2"/>
            <a:ext cx="3008313" cy="4602163"/>
          </a:xfrm>
        </p:spPr>
        <p:txBody>
          <a:bodyPr/>
          <a:lstStyle>
            <a:lvl1pPr marL="0" indent="0">
              <a:buNone/>
              <a:defRPr sz="1050">
                <a:solidFill>
                  <a:schemeClr val="tx2"/>
                </a:solidFill>
                <a:latin typeface="+mn-lt"/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195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65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350">
                <a:latin typeface="+mn-lt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504B-1AEA-1D47-8DE4-6C5C087459F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373F-4446-8F4B-8FBB-A2483DADB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9888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97466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26F5-09A8-4699-A275-AD1931EB116A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DF4C-70C5-4CD7-B699-51545D56640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43132" y="182879"/>
            <a:ext cx="10551" cy="648232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01859" y="351689"/>
            <a:ext cx="7881425" cy="168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810649" y="6342203"/>
            <a:ext cx="7881425" cy="168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3132" y="182879"/>
            <a:ext cx="0" cy="648232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801859" y="351689"/>
            <a:ext cx="7881425" cy="168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 userDrawn="1"/>
        </p:nvSpPr>
        <p:spPr>
          <a:xfrm>
            <a:off x="810649" y="6342203"/>
            <a:ext cx="7881425" cy="1688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1374442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C504B-1AEA-1D47-8DE4-6C5C087459F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8373F-4446-8F4B-8FBB-A2483DADB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4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4223" r:id="rId12"/>
    <p:sldLayoutId id="2147484224" r:id="rId13"/>
    <p:sldLayoutId id="2147484225" r:id="rId14"/>
    <p:sldLayoutId id="2147484226" r:id="rId15"/>
    <p:sldLayoutId id="2147484227" r:id="rId16"/>
    <p:sldLayoutId id="2147484228" r:id="rId17"/>
    <p:sldLayoutId id="2147484229" r:id="rId18"/>
    <p:sldLayoutId id="2147484230" r:id="rId19"/>
    <p:sldLayoutId id="2147484231" r:id="rId20"/>
    <p:sldLayoutId id="2147484232" r:id="rId21"/>
    <p:sldLayoutId id="2147484233" r:id="rId22"/>
    <p:sldLayoutId id="2147484234" r:id="rId23"/>
    <p:sldLayoutId id="2147484235" r:id="rId24"/>
    <p:sldLayoutId id="2147484236" r:id="rId25"/>
    <p:sldLayoutId id="2147484237" r:id="rId26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b="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2"/>
          </a:solidFill>
          <a:latin typeface="Avenir Book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4D6B568-27FC-7140-9686-C277718BA0E1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B045EA5-6BDB-6249-A7EE-658B2FA8ED5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73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ccf.georgetown.edu/2020/04/06/rate-of-uninsured-infants-and-toddlers-on-the-rise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://ocw.umb.edu/early-education-development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cp.org/prism-project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www.nccp.org/publication/part-c-report/" TargetMode="External"/><Relationship Id="rId5" Type="http://schemas.openxmlformats.org/officeDocument/2006/relationships/hyperlink" Target="https://ccf.georgetown.edu/2019/03/15/early-childhood/" TargetMode="External"/><Relationship Id="rId4" Type="http://schemas.openxmlformats.org/officeDocument/2006/relationships/hyperlink" Target="https://ccf.georgetown.edu/2018/11/21/using-medicaid-to-ensure-the-healthy-social-and-emotional-development-of-infants-and-toddlers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mailto:Sharon.Loza@dhhs.nc.gov" TargetMode="External"/><Relationship Id="rId3" Type="http://schemas.openxmlformats.org/officeDocument/2006/relationships/image" Target="../media/image24.jpeg"/><Relationship Id="rId7" Type="http://schemas.openxmlformats.org/officeDocument/2006/relationships/hyperlink" Target="mailto:andypgomm@gmail.co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Relationship Id="rId6" Type="http://schemas.openxmlformats.org/officeDocument/2006/relationships/hyperlink" Target="mailto:Elisabeth.Burak@georgetown.edu" TargetMode="External"/><Relationship Id="rId5" Type="http://schemas.openxmlformats.org/officeDocument/2006/relationships/hyperlink" Target="mailto:Sheila.smith@nccp.org" TargetMode="External"/><Relationship Id="rId4" Type="http://schemas.openxmlformats.org/officeDocument/2006/relationships/hyperlink" Target="mailto:Ferguson@nccp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cp.org/wp-content/uploads/2020/05/text_885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5" Type="http://schemas.openxmlformats.org/officeDocument/2006/relationships/hyperlink" Target="https://www.nccp.org/publication/part-c-report/" TargetMode="External"/><Relationship Id="rId4" Type="http://schemas.openxmlformats.org/officeDocument/2006/relationships/hyperlink" Target="https://www.nccp.org/prism-project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E1C45A-C14B-455E-9727-8343563C1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1571072"/>
            <a:ext cx="3159760" cy="3810983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 Social-Emotional and Mental Health Needs of Young Children Through Part C Early Intervention: Results of a 50-State Survey</a:t>
            </a:r>
            <a:endParaRPr lang="en-US" sz="3200" b="1">
              <a:solidFill>
                <a:schemeClr val="bg1"/>
              </a:solidFill>
              <a:latin typeface="+mn-lt"/>
              <a:cs typeface="Calibri"/>
            </a:endParaRPr>
          </a:p>
        </p:txBody>
      </p:sp>
      <p:pic>
        <p:nvPicPr>
          <p:cNvPr id="4" name="Picture 4" descr="A picture containing person, indoor, holding, person&#10;&#10;Description automatically generated">
            <a:extLst>
              <a:ext uri="{FF2B5EF4-FFF2-40B4-BE49-F238E27FC236}">
                <a16:creationId xmlns:a16="http://schemas.microsoft.com/office/drawing/2014/main" id="{55574C1B-7096-481E-AC06-142ACD6C8D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35" r="18034" b="-1"/>
          <a:stretch/>
        </p:blipFill>
        <p:spPr>
          <a:xfrm>
            <a:off x="3479799" y="10"/>
            <a:ext cx="5664200" cy="6857990"/>
          </a:xfrm>
          <a:prstGeom prst="rect">
            <a:avLst/>
          </a:prstGeom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0797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  <a:solidFill>
            <a:schemeClr val="bg1"/>
          </a:solidFill>
        </p:spPr>
        <p:txBody>
          <a:bodyPr>
            <a:normAutofit/>
          </a:bodyPr>
          <a:lstStyle/>
          <a:p>
            <a:br>
              <a:rPr lang="en-US" sz="3200" b="1">
                <a:latin typeface="+mn-lt"/>
              </a:rPr>
            </a:br>
            <a:r>
              <a:rPr lang="en-US" sz="3200" b="1">
                <a:solidFill>
                  <a:schemeClr val="accent2"/>
                </a:solidFill>
                <a:latin typeface="+mn-lt"/>
              </a:rPr>
              <a:t>Programs vary in supports for infants</a:t>
            </a:r>
            <a:br>
              <a:rPr lang="en-US" sz="3200" b="1">
                <a:solidFill>
                  <a:schemeClr val="accent2"/>
                </a:solidFill>
                <a:latin typeface="+mn-lt"/>
              </a:rPr>
            </a:br>
            <a:r>
              <a:rPr lang="en-US" sz="3200" b="1">
                <a:solidFill>
                  <a:schemeClr val="accent2"/>
                </a:solidFill>
                <a:latin typeface="+mn-lt"/>
              </a:rPr>
              <a:t>&amp; toddlers found not eligible for Part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89" y="1845734"/>
            <a:ext cx="5300795" cy="4259030"/>
          </a:xfrm>
        </p:spPr>
        <p:txBody>
          <a:bodyPr vert="horz" lIns="0" tIns="45720" rIns="0" bIns="45720" rtlCol="0" anchor="t">
            <a:noAutofit/>
          </a:bodyPr>
          <a:lstStyle/>
          <a:p>
            <a:pPr marL="708660" lvl="4" indent="-342900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  <a:defRPr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31 states refer family to services, e.g., home visiting (28 states), ECE (27 states), parenting programs (22 states)</a:t>
            </a:r>
            <a:endParaRPr lang="en-US" sz="2400">
              <a:solidFill>
                <a:schemeClr val="bg2">
                  <a:lumMod val="50000"/>
                </a:schemeClr>
              </a:solidFill>
              <a:highlight>
                <a:srgbClr val="FFFF00"/>
              </a:highlight>
              <a:cs typeface="Calibri"/>
            </a:endParaRPr>
          </a:p>
          <a:p>
            <a:pPr marL="1275972" lvl="7" indent="-342900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  <a:defRPr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  <a:cs typeface="Calibri"/>
              </a:rPr>
              <a:t>State policy highlights: </a:t>
            </a:r>
            <a:r>
              <a:rPr lang="en-US" sz="2400" b="1">
                <a:solidFill>
                  <a:schemeClr val="bg2">
                    <a:lumMod val="50000"/>
                  </a:schemeClr>
                </a:solidFill>
                <a:cs typeface="Calibri"/>
              </a:rPr>
              <a:t>Oklahoma </a:t>
            </a:r>
            <a:r>
              <a:rPr lang="en-US" sz="2400">
                <a:solidFill>
                  <a:schemeClr val="bg2">
                    <a:lumMod val="50000"/>
                  </a:schemeClr>
                </a:solidFill>
                <a:cs typeface="Calibri"/>
              </a:rPr>
              <a:t>and</a:t>
            </a:r>
            <a:r>
              <a:rPr lang="en-US" sz="2400" b="1">
                <a:solidFill>
                  <a:schemeClr val="bg2">
                    <a:lumMod val="50000"/>
                  </a:schemeClr>
                </a:solidFill>
                <a:cs typeface="Calibri"/>
              </a:rPr>
              <a:t> Alabama</a:t>
            </a:r>
            <a:endParaRPr lang="en-US" sz="240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marL="708660" lvl="4" indent="-342900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  <a:defRPr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29 states tell parents they can ask for another screen in future</a:t>
            </a:r>
            <a:endParaRPr lang="en-US" sz="240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marL="708660" lvl="4" indent="-342900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  <a:defRPr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5 states contact parents and offer another SE screen</a:t>
            </a:r>
            <a:endParaRPr lang="en-US" sz="240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marL="708660" lvl="4" indent="-342900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  <a:defRPr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11 states have no written policies</a:t>
            </a:r>
          </a:p>
        </p:txBody>
      </p:sp>
      <p:pic>
        <p:nvPicPr>
          <p:cNvPr id="4" name="Picture 4" descr="A picture containing person, indoor, baby, boy&#10;&#10;Description automatically generated">
            <a:extLst>
              <a:ext uri="{FF2B5EF4-FFF2-40B4-BE49-F238E27FC236}">
                <a16:creationId xmlns:a16="http://schemas.microsoft.com/office/drawing/2014/main" id="{A3AE3670-EA96-45D2-9E77-604A319B85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01" r="32351" b="1"/>
          <a:stretch/>
        </p:blipFill>
        <p:spPr>
          <a:xfrm>
            <a:off x="6015427" y="1916318"/>
            <a:ext cx="2351332" cy="347101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34F64-3742-4C9D-8162-1B80AB44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045EA5-6BDB-6249-A7EE-658B2FA8ED56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6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886034" cy="1737361"/>
          </a:xfrm>
        </p:spPr>
        <p:txBody>
          <a:bodyPr>
            <a:noAutofit/>
          </a:bodyPr>
          <a:lstStyle/>
          <a:p>
            <a:br>
              <a:rPr lang="en-US" sz="3200" b="1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US" sz="2800" b="1">
                <a:solidFill>
                  <a:schemeClr val="accent2"/>
                </a:solidFill>
                <a:latin typeface="+mn-lt"/>
              </a:rPr>
              <a:t>Use of a SE screening or assessment tool not always required for children referred from CPS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400687"/>
          </a:xfrm>
        </p:spPr>
        <p:txBody>
          <a:bodyPr vert="horz" lIns="0" tIns="45720" rIns="0" bIns="45720" rtlCol="0" anchor="t">
            <a:normAutofit/>
          </a:bodyPr>
          <a:lstStyle/>
          <a:p>
            <a:pPr marL="525780" lvl="3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charset="2"/>
              <a:buChar char="§"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For children referred from child welfare in cases of substantiated abuse and neglect: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876300" lvl="5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charset="2"/>
              <a:buChar char="§"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 20 states reported that the child is referred to Part C for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screening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  <a:p>
            <a:pPr marL="876300" lvl="5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charset="2"/>
              <a:buChar char="§"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12 states reported that the child is referred for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evaluation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. </a:t>
            </a:r>
            <a:endParaRPr lang="en-US">
              <a:solidFill>
                <a:schemeClr val="bg2">
                  <a:lumMod val="50000"/>
                </a:schemeClr>
              </a:solidFill>
              <a:cs typeface="Calibri" panose="020F0502020204030204"/>
            </a:endParaRPr>
          </a:p>
          <a:p>
            <a:pPr marL="525780" lvl="3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charset="2"/>
              <a:buChar char="§"/>
              <a:defRPr/>
            </a:pPr>
            <a:endParaRPr lang="en-US" sz="2400">
              <a:solidFill>
                <a:schemeClr val="bg2">
                  <a:lumMod val="50000"/>
                </a:schemeClr>
              </a:solidFill>
            </a:endParaRPr>
          </a:p>
          <a:p>
            <a:pPr marL="525780" lvl="3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charset="2"/>
              <a:buChar char="§"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9 states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require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and 24 states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recommend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the use of a social-emotional tool in the screening or evaluation for CPS-referred children</a:t>
            </a:r>
            <a:endParaRPr lang="en-US" sz="2400" dirty="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marL="525780" lvl="3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charset="2"/>
              <a:buChar char="§"/>
              <a:defRPr/>
            </a:pPr>
            <a:endParaRPr lang="en-US" sz="2400">
              <a:solidFill>
                <a:schemeClr val="bg2">
                  <a:lumMod val="50000"/>
                </a:schemeClr>
              </a:solidFill>
            </a:endParaRPr>
          </a:p>
          <a:p>
            <a:pPr marL="932815" lvl="7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sz="2400">
              <a:solidFill>
                <a:schemeClr val="bg2">
                  <a:lumMod val="50000"/>
                </a:schemeClr>
              </a:solidFill>
              <a:highlight>
                <a:srgbClr val="FFFF00"/>
              </a:highlight>
              <a:cs typeface="Calibri"/>
            </a:endParaRPr>
          </a:p>
          <a:p>
            <a:pPr marL="525780" lvl="3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charset="2"/>
              <a:buChar char="§"/>
              <a:defRPr/>
            </a:pPr>
            <a:endParaRPr lang="en-US" sz="2400">
              <a:solidFill>
                <a:schemeClr val="bg2">
                  <a:lumMod val="50000"/>
                </a:schemeClr>
              </a:solidFill>
            </a:endParaRPr>
          </a:p>
          <a:p>
            <a:pPr marL="525780" lvl="3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Font typeface="Wingdings" charset="2"/>
              <a:buChar char="§"/>
              <a:defRPr/>
            </a:pPr>
            <a:endParaRPr lang="en-US"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1966F-3CFA-4452-9685-0CD3D18D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5EA5-6BDB-6249-A7EE-658B2FA8ED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58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543800" cy="1737361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+mn-lt"/>
              </a:rPr>
              <a:t>IECMH services for eligible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906311"/>
            <a:ext cx="7543801" cy="4305354"/>
          </a:xfrm>
        </p:spPr>
        <p:txBody>
          <a:bodyPr vert="horz" lIns="0" tIns="45720" rIns="0" bIns="45720" rtlCol="0" anchor="t">
            <a:noAutofit/>
          </a:bodyPr>
          <a:lstStyle/>
          <a:p>
            <a:pPr marL="525780" lvl="3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  <a:defRPr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29 states provide </a:t>
            </a:r>
            <a:r>
              <a:rPr lang="en-US" sz="2400" b="1">
                <a:solidFill>
                  <a:schemeClr val="bg2">
                    <a:lumMod val="50000"/>
                  </a:schemeClr>
                </a:solidFill>
              </a:rPr>
              <a:t>IECMH consultation </a:t>
            </a:r>
          </a:p>
          <a:p>
            <a:pPr marL="525780" lvl="3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  <a:defRPr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34 states provide </a:t>
            </a:r>
            <a:r>
              <a:rPr lang="en-US" sz="2400" b="1">
                <a:solidFill>
                  <a:schemeClr val="bg2">
                    <a:lumMod val="50000"/>
                  </a:schemeClr>
                </a:solidFill>
              </a:rPr>
              <a:t>parenting programs </a:t>
            </a: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designed to address infant/toddler mental health needs</a:t>
            </a:r>
          </a:p>
          <a:p>
            <a:pPr marL="525780" lvl="3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  <a:defRPr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10 </a:t>
            </a:r>
            <a:r>
              <a:rPr lang="en-US" sz="2400" b="1">
                <a:solidFill>
                  <a:schemeClr val="bg2">
                    <a:lumMod val="50000"/>
                  </a:schemeClr>
                </a:solidFill>
              </a:rPr>
              <a:t>recommend</a:t>
            </a: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 and 4 </a:t>
            </a:r>
            <a:r>
              <a:rPr lang="en-US" sz="2400" b="1">
                <a:solidFill>
                  <a:schemeClr val="bg2">
                    <a:lumMod val="50000"/>
                  </a:schemeClr>
                </a:solidFill>
              </a:rPr>
              <a:t>require</a:t>
            </a: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 evidence-based parenting programs (e.g., Triple P, Incredible Years, Circle of Security-Parenting (COS-P))</a:t>
            </a:r>
          </a:p>
          <a:p>
            <a:pPr marL="708660" lvl="4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  <a:defRPr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State policy highlight: </a:t>
            </a:r>
            <a:r>
              <a:rPr lang="en-US" sz="2400" b="1">
                <a:solidFill>
                  <a:schemeClr val="bg2">
                    <a:lumMod val="50000"/>
                  </a:schemeClr>
                </a:solidFill>
              </a:rPr>
              <a:t>Nebraska</a:t>
            </a:r>
            <a:endParaRPr lang="en-US"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4A74B-0473-44AF-AE11-61615C12D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5EA5-6BDB-6249-A7EE-658B2FA8ED56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4" descr="A person holding a baby&#10;&#10;Description automatically generated">
            <a:extLst>
              <a:ext uri="{FF2B5EF4-FFF2-40B4-BE49-F238E27FC236}">
                <a16:creationId xmlns:a16="http://schemas.microsoft.com/office/drawing/2014/main" id="{16EC5AF1-8962-4170-AB74-190CA3762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036" y="4376855"/>
            <a:ext cx="2773482" cy="184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25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2A69D-7C66-475E-9B04-4311DF55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5EA5-6BDB-6249-A7EE-658B2FA8ED56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76300" y="92097"/>
            <a:ext cx="7391400" cy="1127125"/>
          </a:xfrm>
        </p:spPr>
        <p:txBody>
          <a:bodyPr>
            <a:normAutofit/>
          </a:bodyPr>
          <a:lstStyle/>
          <a:p>
            <a:br>
              <a:rPr lang="en-US" sz="3200" b="1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US" sz="3200" b="1">
                <a:solidFill>
                  <a:schemeClr val="accent2"/>
                </a:solidFill>
                <a:latin typeface="+mn-lt"/>
              </a:rPr>
              <a:t>Dyadic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00100" y="1351044"/>
            <a:ext cx="7543800" cy="4111934"/>
          </a:xfrm>
        </p:spPr>
        <p:txBody>
          <a:bodyPr vert="horz" lIns="0" tIns="45720" rIns="0" bIns="45720" rtlCol="0" anchor="t">
            <a:normAutofit/>
          </a:bodyPr>
          <a:lstStyle/>
          <a:p>
            <a:pPr marL="525780" lvl="3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24 states provide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parent-child dyadic treatment (DT)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marL="708660" lvl="4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6 states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require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and 6 states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recommend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evidenced-based treatment models</a:t>
            </a:r>
            <a:endParaRPr lang="en-US" sz="2400" dirty="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marL="708660" lvl="4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  <a:defRPr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cs typeface="Calibri"/>
              </a:rPr>
              <a:t>Three states (GA, AL, SC) collaborating on DT training</a:t>
            </a:r>
          </a:p>
          <a:p>
            <a:pPr marL="708660" lvl="4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charset="2"/>
              <a:buChar char="§"/>
              <a:defRPr/>
            </a:pPr>
            <a:endParaRPr lang="en-US" sz="2400" b="1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8B3736D-5167-4FEA-B351-EB7397FC9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645061"/>
              </p:ext>
            </p:extLst>
          </p:nvPr>
        </p:nvGraphicFramePr>
        <p:xfrm>
          <a:off x="474561" y="3100344"/>
          <a:ext cx="8102279" cy="3138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6514">
                  <a:extLst>
                    <a:ext uri="{9D8B030D-6E8A-4147-A177-3AD203B41FA5}">
                      <a16:colId xmlns:a16="http://schemas.microsoft.com/office/drawing/2014/main" val="2934595456"/>
                    </a:ext>
                  </a:extLst>
                </a:gridCol>
                <a:gridCol w="1804248">
                  <a:extLst>
                    <a:ext uri="{9D8B030D-6E8A-4147-A177-3AD203B41FA5}">
                      <a16:colId xmlns:a16="http://schemas.microsoft.com/office/drawing/2014/main" val="44164401"/>
                    </a:ext>
                  </a:extLst>
                </a:gridCol>
                <a:gridCol w="1801517">
                  <a:extLst>
                    <a:ext uri="{9D8B030D-6E8A-4147-A177-3AD203B41FA5}">
                      <a16:colId xmlns:a16="http://schemas.microsoft.com/office/drawing/2014/main" val="2746513735"/>
                    </a:ext>
                  </a:extLst>
                </a:gridCol>
              </a:tblGrid>
              <a:tr h="8010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Evidence-based dyadic treatment models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Requires EB models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Recommends</a:t>
                      </a:r>
                      <a:r>
                        <a:rPr lang="en-US" sz="1800" baseline="0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EB models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580761"/>
                  </a:ext>
                </a:extLst>
              </a:tr>
              <a:tr h="667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Child Parent Psychotherapy/Infant Parent Psychotherapy/Toddler Parent Psychotherapy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KY, MT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AK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7768280"/>
                  </a:ext>
                </a:extLst>
              </a:tr>
              <a:tr h="3339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Parent-Child Interaction Therapy (PCIT)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KY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9052189"/>
                  </a:ext>
                </a:extLst>
              </a:tr>
              <a:tr h="3339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Promoting First Relationships (PFR)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AK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3784268"/>
                  </a:ext>
                </a:extLst>
              </a:tr>
              <a:tr h="3339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Attachment and Biobehavioral Catch-up (ABC)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9933577"/>
                  </a:ext>
                </a:extLst>
              </a:tr>
              <a:tr h="3339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Family Check-Up (FCU)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8310926"/>
                  </a:ext>
                </a:extLst>
              </a:tr>
              <a:tr h="3339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Watch, Wait and Wonder (WWW)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AK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4242397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646715-275C-4330-A73E-9AF6D7A7AAE4}"/>
              </a:ext>
            </a:extLst>
          </p:cNvPr>
          <p:cNvCxnSpPr/>
          <p:nvPr/>
        </p:nvCxnSpPr>
        <p:spPr>
          <a:xfrm>
            <a:off x="800100" y="1219222"/>
            <a:ext cx="7467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706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543800" cy="1737361"/>
          </a:xfrm>
        </p:spPr>
        <p:txBody>
          <a:bodyPr>
            <a:normAutofit/>
          </a:bodyPr>
          <a:lstStyle/>
          <a:p>
            <a:br>
              <a:rPr lang="en-US" sz="3200" b="1">
                <a:solidFill>
                  <a:schemeClr val="accent2"/>
                </a:solidFill>
                <a:latin typeface="+mn-lt"/>
              </a:rPr>
            </a:br>
            <a:r>
              <a:rPr lang="en-US" sz="2800" b="1">
                <a:solidFill>
                  <a:schemeClr val="accent2"/>
                </a:solidFill>
                <a:latin typeface="+mn-lt"/>
              </a:rPr>
              <a:t>Challenges reported by Part C Coordinators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170843"/>
          </a:xfrm>
        </p:spPr>
        <p:txBody>
          <a:bodyPr vert="horz" lIns="0" tIns="45720" rIns="0" bIns="45720" rtlCol="0" anchor="t">
            <a:normAutofit/>
          </a:bodyPr>
          <a:lstStyle/>
          <a:p>
            <a:pPr marL="708660" lvl="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34" charset="0"/>
              <a:buChar char="§"/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Geographic distribution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of qualified providers (38 states)</a:t>
            </a:r>
            <a:endParaRPr lang="en-US">
              <a:cs typeface="Calibri" panose="020F0502020204030204"/>
            </a:endParaRPr>
          </a:p>
          <a:p>
            <a:pPr marL="708660" lvl="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charset="2"/>
              <a:buChar char="§"/>
              <a:defRPr/>
            </a:pPr>
            <a:endParaRPr lang="en-US" sz="2400">
              <a:solidFill>
                <a:schemeClr val="bg2">
                  <a:lumMod val="50000"/>
                </a:schemeClr>
              </a:solidFill>
            </a:endParaRPr>
          </a:p>
          <a:p>
            <a:pPr marL="708660" lvl="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34" charset="0"/>
              <a:buChar char="§"/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Not having enough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qualified providers (32 states)</a:t>
            </a:r>
            <a:endParaRPr lang="en-US" sz="2400" dirty="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marL="708660" lvl="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charset="2"/>
              <a:buChar char="§"/>
              <a:defRPr/>
            </a:pPr>
            <a:endParaRPr lang="en-US" sz="2400">
              <a:solidFill>
                <a:schemeClr val="bg2">
                  <a:lumMod val="50000"/>
                </a:schemeClr>
              </a:solidFill>
            </a:endParaRPr>
          </a:p>
          <a:p>
            <a:pPr marL="708660" lvl="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34" charset="0"/>
              <a:buChar char="§"/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Low reimbursement rates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(16 states)</a:t>
            </a:r>
            <a:endParaRPr lang="en-US" sz="2400" dirty="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marL="708660" lvl="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charset="2"/>
              <a:buChar char="§"/>
              <a:defRPr/>
            </a:pPr>
            <a:endParaRPr lang="en-US" sz="2400">
              <a:solidFill>
                <a:schemeClr val="bg2">
                  <a:lumMod val="50000"/>
                </a:schemeClr>
              </a:solidFill>
            </a:endParaRPr>
          </a:p>
          <a:p>
            <a:pPr marL="36576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sz="2400" dirty="0">
              <a:solidFill>
                <a:schemeClr val="bg2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6944B-9FE6-4ECD-ACD7-2BC1223A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5EA5-6BDB-6249-A7EE-658B2FA8ED56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5" descr="A small child smiling at the camera&#10;&#10;Description automatically generated">
            <a:extLst>
              <a:ext uri="{FF2B5EF4-FFF2-40B4-BE49-F238E27FC236}">
                <a16:creationId xmlns:a16="http://schemas.microsoft.com/office/drawing/2014/main" id="{B214F486-AF2B-44FB-9F6F-F29C42F23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014" y="4271784"/>
            <a:ext cx="1955680" cy="173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77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543800" cy="1737361"/>
          </a:xfrm>
        </p:spPr>
        <p:txBody>
          <a:bodyPr>
            <a:normAutofit/>
          </a:bodyPr>
          <a:lstStyle/>
          <a:p>
            <a:br>
              <a:rPr lang="en-US" sz="3200" b="1" dirty="0">
                <a:latin typeface="+mn-lt"/>
              </a:rPr>
            </a:br>
            <a:r>
              <a:rPr lang="en-US" sz="2800" b="1" dirty="0">
                <a:solidFill>
                  <a:schemeClr val="accent2"/>
                </a:solidFill>
                <a:latin typeface="+mn-lt"/>
              </a:rPr>
              <a:t>Tiered training and supports to address </a:t>
            </a:r>
            <a:br>
              <a:rPr lang="en-US" sz="2800" b="1" dirty="0">
                <a:solidFill>
                  <a:schemeClr val="accent2"/>
                </a:solidFill>
                <a:latin typeface="+mn-lt"/>
              </a:rPr>
            </a:br>
            <a:r>
              <a:rPr lang="en-US" sz="2800" b="1" dirty="0">
                <a:solidFill>
                  <a:schemeClr val="accent2"/>
                </a:solidFill>
                <a:latin typeface="+mn-lt"/>
              </a:rPr>
              <a:t>workforce challenges identified by </a:t>
            </a:r>
            <a:br>
              <a:rPr lang="en-US" sz="2800" b="1" dirty="0">
                <a:solidFill>
                  <a:schemeClr val="accent2"/>
                </a:solidFill>
                <a:latin typeface="+mn-lt"/>
              </a:rPr>
            </a:br>
            <a:r>
              <a:rPr lang="en-US" sz="2800" b="1" dirty="0">
                <a:solidFill>
                  <a:schemeClr val="accent2"/>
                </a:solidFill>
                <a:latin typeface="+mn-lt"/>
              </a:rPr>
              <a:t>Part C coordinators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39" y="2449583"/>
            <a:ext cx="8241475" cy="4412562"/>
          </a:xfrm>
        </p:spPr>
        <p:txBody>
          <a:bodyPr vert="horz" lIns="0" tIns="45720" rIns="0" bIns="45720" rtlCol="0" anchor="t">
            <a:noAutofit/>
          </a:bodyPr>
          <a:lstStyle/>
          <a:p>
            <a:pPr marL="525780" lvl="3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  <a:defRPr/>
            </a:pPr>
            <a:r>
              <a:rPr lang="en-US" sz="2300" dirty="0">
                <a:solidFill>
                  <a:schemeClr val="bg2">
                    <a:lumMod val="50000"/>
                  </a:schemeClr>
                </a:solidFill>
              </a:rPr>
              <a:t>Universal training for all EI providers and service coordinators (MA PIWI and Montana BABES Toolkit)</a:t>
            </a:r>
            <a:endParaRPr lang="en-US" dirty="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marL="525780" lvl="3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  <a:defRPr/>
            </a:pPr>
            <a:r>
              <a:rPr lang="en-US" sz="2300" dirty="0">
                <a:solidFill>
                  <a:schemeClr val="bg2">
                    <a:lumMod val="50000"/>
                  </a:schemeClr>
                </a:solidFill>
              </a:rPr>
              <a:t>IECMH consultation (</a:t>
            </a:r>
            <a:r>
              <a:rPr lang="en-US" sz="2300" dirty="0" err="1">
                <a:solidFill>
                  <a:schemeClr val="bg2">
                    <a:lumMod val="50000"/>
                  </a:schemeClr>
                </a:solidFill>
              </a:rPr>
              <a:t>e.g</a:t>
            </a:r>
            <a:r>
              <a:rPr lang="en-US" sz="2300" dirty="0">
                <a:solidFill>
                  <a:schemeClr val="bg2">
                    <a:lumMod val="50000"/>
                  </a:schemeClr>
                </a:solidFill>
              </a:rPr>
              <a:t>, LA, CO, AL, IL) for EI and other providers (child care, pediatricians)</a:t>
            </a:r>
            <a:endParaRPr lang="en-US" sz="2300" dirty="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marL="525780" lvl="3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  <a:defRPr/>
            </a:pPr>
            <a:r>
              <a:rPr lang="en-US" sz="2300" dirty="0">
                <a:solidFill>
                  <a:schemeClr val="bg2">
                    <a:lumMod val="50000"/>
                  </a:schemeClr>
                </a:solidFill>
              </a:rPr>
              <a:t>Training in EB parenting and dyadic treatment models to development workforce for children/parents needing these interventions </a:t>
            </a:r>
            <a:endParaRPr lang="en-US" sz="230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marL="525780" lvl="3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  <a:defRPr/>
            </a:pPr>
            <a:endParaRPr lang="en-US" sz="2300" dirty="0">
              <a:solidFill>
                <a:schemeClr val="bg2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6944B-9FE6-4ECD-ACD7-2BC1223A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5EA5-6BDB-6249-A7EE-658B2FA8ED56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5" descr="A person holding a baby&#10;&#10;Description automatically generated">
            <a:extLst>
              <a:ext uri="{FF2B5EF4-FFF2-40B4-BE49-F238E27FC236}">
                <a16:creationId xmlns:a16="http://schemas.microsoft.com/office/drawing/2014/main" id="{908054B5-73AB-4DDA-850A-36054D5C8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279" y="117535"/>
            <a:ext cx="1535144" cy="22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41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13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+mn-lt"/>
              </a:rPr>
              <a:t>Using survey </a:t>
            </a:r>
            <a:r>
              <a:rPr lang="en-US" sz="3200" b="1">
                <a:solidFill>
                  <a:schemeClr val="accent2"/>
                </a:solidFill>
                <a:latin typeface="Calibri"/>
                <a:cs typeface="Calibri"/>
              </a:rPr>
              <a:t>results</a:t>
            </a:r>
          </a:p>
        </p:txBody>
      </p:sp>
      <p:pic>
        <p:nvPicPr>
          <p:cNvPr id="7" name="Picture 6" descr="A picture containing person, young, boy, little&#10;&#10;Description automatically generated">
            <a:extLst>
              <a:ext uri="{FF2B5EF4-FFF2-40B4-BE49-F238E27FC236}">
                <a16:creationId xmlns:a16="http://schemas.microsoft.com/office/drawing/2014/main" id="{A88512D2-9880-4007-ABED-C532D629C2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30" r="29982" b="2"/>
          <a:stretch/>
        </p:blipFill>
        <p:spPr>
          <a:xfrm>
            <a:off x="20" y="-12128"/>
            <a:ext cx="3490702" cy="6870127"/>
          </a:xfrm>
          <a:prstGeom prst="rect">
            <a:avLst/>
          </a:prstGeom>
        </p:spPr>
      </p:pic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9360" y="2085703"/>
            <a:ext cx="5111265" cy="4739207"/>
          </a:xfrm>
          <a:noFill/>
          <a:ln>
            <a:noFill/>
          </a:ln>
        </p:spPr>
        <p:txBody>
          <a:bodyPr vert="horz" lIns="0" tIns="45720" rIns="0" bIns="45720" rtlCol="0" anchor="t">
            <a:noAutofit/>
          </a:bodyPr>
          <a:lstStyle/>
          <a:p>
            <a:pPr lvl="1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b="1">
                <a:solidFill>
                  <a:schemeClr val="bg2">
                    <a:lumMod val="50000"/>
                  </a:schemeClr>
                </a:solidFill>
              </a:rPr>
              <a:t>Investigate gaps - </a:t>
            </a:r>
            <a:r>
              <a:rPr lang="en-US" sz="2200">
                <a:solidFill>
                  <a:schemeClr val="bg2">
                    <a:lumMod val="50000"/>
                  </a:schemeClr>
                </a:solidFill>
              </a:rPr>
              <a:t>e.g., an SE screening tool is not required; EB dyadic treatment is not available or required</a:t>
            </a:r>
          </a:p>
          <a:p>
            <a:pPr lvl="1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b="1">
                <a:solidFill>
                  <a:schemeClr val="bg2">
                    <a:lumMod val="50000"/>
                  </a:schemeClr>
                </a:solidFill>
              </a:rPr>
              <a:t>See State Systemic Improvement Plan</a:t>
            </a:r>
          </a:p>
          <a:p>
            <a:pPr lvl="1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b="1">
                <a:solidFill>
                  <a:schemeClr val="bg2">
                    <a:lumMod val="50000"/>
                  </a:schemeClr>
                </a:solidFill>
              </a:rPr>
              <a:t>Investigate implementation of policies</a:t>
            </a:r>
            <a:r>
              <a:rPr lang="en-US" sz="2200">
                <a:solidFill>
                  <a:schemeClr val="bg2">
                    <a:lumMod val="50000"/>
                  </a:schemeClr>
                </a:solidFill>
              </a:rPr>
              <a:t>; e.g., if survey indicates dyadic treatment is available, ask: Are families able to get dyadic treatment  in all parts of the state?</a:t>
            </a:r>
            <a:endParaRPr lang="en-US" sz="220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lvl="1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b="1">
                <a:solidFill>
                  <a:schemeClr val="accent2"/>
                </a:solidFill>
              </a:rPr>
              <a:t>Explore opportunities to address gaps and limited implementation</a:t>
            </a:r>
            <a:endParaRPr lang="en-US" sz="2600" b="1">
              <a:solidFill>
                <a:schemeClr val="accent2"/>
              </a:solidFill>
              <a:cs typeface="Calibri"/>
            </a:endParaRPr>
          </a:p>
          <a:p>
            <a:pPr>
              <a:buFont typeface="Courier New" charset="0"/>
              <a:buChar char="o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9CC82-F758-44CB-ABD0-650E0902C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045EA5-6BDB-6249-A7EE-658B2FA8ED56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73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57502-9121-5643-AD37-3A921F290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+mn-lt"/>
              </a:rPr>
              <a:t>Medicaid</a:t>
            </a:r>
            <a:endParaRPr lang="en-US" sz="4000" b="1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8359E-F4AC-424E-A48C-F36C8D0BC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58" y="1737361"/>
            <a:ext cx="8462683" cy="4357844"/>
          </a:xfrm>
        </p:spPr>
        <p:txBody>
          <a:bodyPr/>
          <a:lstStyle/>
          <a:p>
            <a:pPr marL="708660" lvl="4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  <a:defRPr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Most states use Medicaid to reimburse at least some Part C services for Medicaid-enrolled children</a:t>
            </a:r>
          </a:p>
          <a:p>
            <a:pPr marL="708660" lvl="4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  <a:defRPr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State-federal partnership, federal match 50-77% (+6.2% under Families First Coronavirus Response Act during emergency)</a:t>
            </a:r>
          </a:p>
          <a:p>
            <a:pPr marL="708660" lvl="4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  <a:defRPr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Medicaid’s Pediatric Benefit - </a:t>
            </a:r>
            <a:r>
              <a:rPr lang="en-US" sz="2400" b="1">
                <a:solidFill>
                  <a:schemeClr val="accent2"/>
                </a:solidFill>
              </a:rPr>
              <a:t>Early, Periodic Screening Diagnostic and Treatment (EPSDT) </a:t>
            </a: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designed to meet children’s preventive care and “medically necessary” treatment needs.  </a:t>
            </a:r>
          </a:p>
          <a:p>
            <a:pPr marL="708660" lvl="4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  <a:defRPr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State variability in implementation and interpretation of the ”Who, What, When, Where” = </a:t>
            </a:r>
            <a:r>
              <a:rPr lang="en-US" sz="2400" i="1">
                <a:solidFill>
                  <a:schemeClr val="bg2">
                    <a:lumMod val="50000"/>
                  </a:schemeClr>
                </a:solidFill>
              </a:rPr>
              <a:t>eligible</a:t>
            </a: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 services, </a:t>
            </a:r>
            <a:r>
              <a:rPr lang="en-US" sz="2400" i="1">
                <a:solidFill>
                  <a:schemeClr val="bg2">
                    <a:lumMod val="50000"/>
                  </a:schemeClr>
                </a:solidFill>
              </a:rPr>
              <a:t>eligible</a:t>
            </a: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 providers, </a:t>
            </a:r>
            <a:r>
              <a:rPr lang="en-US" sz="2400" i="1">
                <a:solidFill>
                  <a:schemeClr val="bg2">
                    <a:lumMod val="50000"/>
                  </a:schemeClr>
                </a:solidFill>
              </a:rPr>
              <a:t>eligible</a:t>
            </a: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 settings, </a:t>
            </a:r>
            <a:r>
              <a:rPr lang="en-US" sz="2400" i="1">
                <a:solidFill>
                  <a:schemeClr val="bg2">
                    <a:lumMod val="50000"/>
                  </a:schemeClr>
                </a:solidFill>
              </a:rPr>
              <a:t>eligible</a:t>
            </a: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 children.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6AD4D-7B2E-4BC0-B26D-F504141A7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5EA5-6BDB-6249-A7EE-658B2FA8ED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64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urces of coverage for infants and toddlers between the years of 2016 and 2018 showing uninsured increasing from 3. 5 to 4.1%, employer-insured increasing from 42.6 to 44.5%,Medicaid/CHIP decreasing from 45.2 to 43.6%, Direct-purchase decreasing 4.8 to 4.1%, and other decreasing from 3.8 to 3.7%">
            <a:extLst>
              <a:ext uri="{FF2B5EF4-FFF2-40B4-BE49-F238E27FC236}">
                <a16:creationId xmlns:a16="http://schemas.microsoft.com/office/drawing/2014/main" id="{8D1B754D-9C70-244D-9896-52B9761DD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4" y="1737361"/>
            <a:ext cx="9089491" cy="38091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1A2759-0BF2-4286-AE18-31541354DB58}"/>
              </a:ext>
            </a:extLst>
          </p:cNvPr>
          <p:cNvSpPr txBox="1"/>
          <p:nvPr/>
        </p:nvSpPr>
        <p:spPr>
          <a:xfrm>
            <a:off x="554477" y="5844988"/>
            <a:ext cx="78122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Georgetown CCF and ZERO TO THREE Think Babies (April 2020)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https://ccf.georgetown.edu/2020/04/06/rate-of-uninsured-infants-and-toddlers-on-the-rise/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E5C86-E3B0-41E0-89C1-B76503E4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45EA5-6BDB-6249-A7EE-658B2FA8ED5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543800" cy="173736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+mn-lt"/>
              </a:rPr>
              <a:t>Medicaid Serves Nearly Half of All Children Under Age 3</a:t>
            </a:r>
          </a:p>
        </p:txBody>
      </p:sp>
    </p:spTree>
    <p:extLst>
      <p:ext uri="{BB962C8B-B14F-4D97-AF65-F5344CB8AC3E}">
        <p14:creationId xmlns:p14="http://schemas.microsoft.com/office/powerpoint/2010/main" val="2472373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36" y="559293"/>
            <a:ext cx="2940425" cy="2086254"/>
          </a:xfrm>
        </p:spPr>
        <p:txBody>
          <a:bodyPr>
            <a:noAutofit/>
          </a:bodyPr>
          <a:lstStyle/>
          <a:p>
            <a:pPr algn="l"/>
            <a:r>
              <a:rPr lang="en-US" sz="3200" b="1" u="sng">
                <a:solidFill>
                  <a:schemeClr val="accent2"/>
                </a:solidFill>
                <a:latin typeface="+mn-lt"/>
              </a:rPr>
              <a:t>THE</a:t>
            </a:r>
            <a:r>
              <a:rPr lang="en-US" sz="3200" b="1">
                <a:solidFill>
                  <a:schemeClr val="accent2"/>
                </a:solidFill>
                <a:latin typeface="+mn-lt"/>
              </a:rPr>
              <a:t> Pediatric Benefit in Medicaid: </a:t>
            </a:r>
            <a:br>
              <a:rPr lang="en-US" sz="3600" b="1">
                <a:solidFill>
                  <a:schemeClr val="accent2"/>
                </a:solidFill>
                <a:latin typeface="+mn-lt"/>
              </a:rPr>
            </a:br>
            <a:br>
              <a:rPr lang="en-US" sz="3600" b="1">
                <a:solidFill>
                  <a:schemeClr val="accent2"/>
                </a:solidFill>
                <a:latin typeface="+mn-lt"/>
              </a:rPr>
            </a:br>
            <a:endParaRPr lang="en-US" sz="3600" b="1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2D79C-CD48-4D19-A731-CDEDB40B86D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 descr="building blocks of EPSDT starting with  Early- identify problems early, Periodic- check children's health at age-appropriate intervals and when a problem appears, Screening- providing tests to detect potential problems or affirm healthy development, Diagnosis- perform diagnostic tests to follow up on identified risks, and ending with Treatment- address problems found.">
            <a:extLst>
              <a:ext uri="{FF2B5EF4-FFF2-40B4-BE49-F238E27FC236}">
                <a16:creationId xmlns:a16="http://schemas.microsoft.com/office/drawing/2014/main" id="{6B21F941-1246-F548-9F14-DD8C3F279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08" r="3058" b="4896"/>
          <a:stretch/>
        </p:blipFill>
        <p:spPr>
          <a:xfrm>
            <a:off x="3078786" y="306858"/>
            <a:ext cx="5909571" cy="557326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EFBE4E-5813-4AD2-ADE3-6C5FF1E6E9D5}"/>
              </a:ext>
            </a:extLst>
          </p:cNvPr>
          <p:cNvSpPr txBox="1"/>
          <p:nvPr/>
        </p:nvSpPr>
        <p:spPr>
          <a:xfrm>
            <a:off x="686536" y="1864856"/>
            <a:ext cx="27454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CDDE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Early Periodic Screening Diagnostic and Treatment (EPSDT)</a:t>
            </a:r>
          </a:p>
        </p:txBody>
      </p:sp>
    </p:spTree>
    <p:extLst>
      <p:ext uri="{BB962C8B-B14F-4D97-AF65-F5344CB8AC3E}">
        <p14:creationId xmlns:p14="http://schemas.microsoft.com/office/powerpoint/2010/main" val="116388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599FA-4A95-4A17-983A-BA8ECBD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520" y="337727"/>
            <a:ext cx="7543800" cy="1450757"/>
          </a:xfrm>
        </p:spPr>
        <p:txBody>
          <a:bodyPr/>
          <a:lstStyle/>
          <a:p>
            <a:r>
              <a:rPr lang="en-US" sz="3200" b="1">
                <a:solidFill>
                  <a:schemeClr val="accent2"/>
                </a:solidFill>
                <a:latin typeface="Calibri"/>
                <a:cs typeface="Calibri"/>
              </a:rPr>
              <a:t>Presenters</a:t>
            </a:r>
            <a:endParaRPr lang="en-US" sz="3600" b="1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C7565-6377-4D55-BCE0-314331DA3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6594" y="1845734"/>
            <a:ext cx="4072029" cy="4447375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 algn="ctr">
              <a:buNone/>
            </a:pPr>
            <a:r>
              <a:rPr lang="en-US">
                <a:solidFill>
                  <a:schemeClr val="bg2">
                    <a:lumMod val="50000"/>
                  </a:schemeClr>
                </a:solidFill>
              </a:rPr>
              <a:t>Sheila Smith &amp; Dan Ferguson – National Center for Children in Poverty </a:t>
            </a:r>
            <a:endParaRPr lang="en-US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en-US" sz="240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en-US" sz="240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marL="0" indent="0" algn="ctr">
              <a:buNone/>
            </a:pPr>
            <a:endParaRPr lang="en-US" sz="240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Andy </a:t>
            </a:r>
            <a:r>
              <a:rPr lang="en-US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Gomm</a:t>
            </a:r>
            <a:r>
              <a:rPr lang="en-US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 – University of NC, Early Childhood TA Center</a:t>
            </a:r>
          </a:p>
          <a:p>
            <a:pPr marL="0" indent="0" algn="ctr">
              <a:buNone/>
            </a:pPr>
            <a:endParaRPr lang="en-US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en-US" sz="240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en-US" sz="240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BFF9D5-7FBA-4C8A-A6B7-BA69008DB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7008" y="1845737"/>
            <a:ext cx="4357778" cy="3834806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n-US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Elisabeth </a:t>
            </a:r>
            <a:r>
              <a:rPr lang="en-US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Burak</a:t>
            </a:r>
            <a:r>
              <a:rPr lang="en-US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 – Georgetown University, Center for Children &amp; Families</a:t>
            </a:r>
          </a:p>
          <a:p>
            <a:pPr algn="ctr"/>
            <a:endParaRPr lang="en-US">
              <a:solidFill>
                <a:schemeClr val="bg2">
                  <a:lumMod val="50000"/>
                </a:schemeClr>
              </a:solidFill>
              <a:ea typeface="+mn-lt"/>
              <a:cs typeface="+mn-lt"/>
            </a:endParaRPr>
          </a:p>
          <a:p>
            <a:pPr algn="ctr"/>
            <a:endParaRPr lang="en-US">
              <a:solidFill>
                <a:schemeClr val="bg2">
                  <a:lumMod val="50000"/>
                </a:schemeClr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endParaRPr lang="en-US">
              <a:solidFill>
                <a:schemeClr val="bg2">
                  <a:lumMod val="50000"/>
                </a:schemeClr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Sharon Loza – North Carolina Part C Early Intervention/Infant-Toddler Program</a:t>
            </a:r>
          </a:p>
          <a:p>
            <a:pPr marL="0" indent="0" algn="ctr">
              <a:buNone/>
            </a:pPr>
            <a:endParaRPr lang="en-US">
              <a:solidFill>
                <a:schemeClr val="bg2">
                  <a:lumMod val="50000"/>
                </a:schemeClr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endParaRPr lang="en-US">
              <a:solidFill>
                <a:schemeClr val="bg2">
                  <a:lumMod val="50000"/>
                </a:schemeClr>
              </a:solidFill>
              <a:ea typeface="+mn-lt"/>
              <a:cs typeface="+mn-lt"/>
            </a:endParaRPr>
          </a:p>
          <a:p>
            <a:pPr algn="ctr"/>
            <a:endParaRPr lang="en-US">
              <a:solidFill>
                <a:schemeClr val="bg2">
                  <a:lumMod val="50000"/>
                </a:schemeClr>
              </a:solidFill>
              <a:ea typeface="+mn-lt"/>
              <a:cs typeface="+mn-lt"/>
            </a:endParaRPr>
          </a:p>
          <a:p>
            <a:pPr algn="ctr"/>
            <a:endParaRPr lang="en-US">
              <a:solidFill>
                <a:schemeClr val="bg2">
                  <a:lumMod val="50000"/>
                </a:schemeClr>
              </a:solidFill>
              <a:ea typeface="+mn-lt"/>
              <a:cs typeface="+mn-lt"/>
            </a:endParaRPr>
          </a:p>
          <a:p>
            <a:endParaRPr lang="en-US">
              <a:solidFill>
                <a:schemeClr val="bg2">
                  <a:lumMod val="50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DADEA-B9BB-406E-A9AF-C5A9DF53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5EA5-6BDB-6249-A7EE-658B2FA8ED56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41D68-5734-45A9-9C41-D1D0C223F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071" y="2566868"/>
            <a:ext cx="1541177" cy="9459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AF32B5-A085-41DB-94A6-5496DA18A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6629" y="2566868"/>
            <a:ext cx="2098536" cy="908590"/>
          </a:xfrm>
          <a:prstGeom prst="rect">
            <a:avLst/>
          </a:prstGeom>
        </p:spPr>
      </p:pic>
      <p:pic>
        <p:nvPicPr>
          <p:cNvPr id="14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1A0B742B-4CF8-4367-A762-3C7FBDC54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520" y="4904041"/>
            <a:ext cx="3628103" cy="7765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D7BC6A-A6A6-45B1-BC78-48FFDBF9B5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0830" y="4678010"/>
            <a:ext cx="4010133" cy="100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08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36160-C4CF-2444-B6DA-24AFC83F9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253" y="2605634"/>
            <a:ext cx="5978656" cy="1230589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  <a:latin typeface="+mn-lt"/>
              </a:rPr>
              <a:t>More than two-thirds of states (33) report that Medicaid rates are not sufficient to cover the full costs of eligible Part C mental health services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D1AAF8-E3B4-D843-AE6D-C917A5B955A5}"/>
              </a:ext>
            </a:extLst>
          </p:cNvPr>
          <p:cNvSpPr/>
          <p:nvPr/>
        </p:nvSpPr>
        <p:spPr>
          <a:xfrm>
            <a:off x="441253" y="4137772"/>
            <a:ext cx="59554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spc="-5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Half of states (26) have taken steps in the past five years to improve Medicaid rates OR coverage for Part C mental health services (e.g. MI, SC)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6E12BB-4AEF-7349-B027-C81A7CC61D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3"/>
          <a:stretch/>
        </p:blipFill>
        <p:spPr>
          <a:xfrm>
            <a:off x="6419909" y="2764597"/>
            <a:ext cx="2545112" cy="2143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DEF12A-7A2D-4438-993E-B705253B56CF}"/>
              </a:ext>
            </a:extLst>
          </p:cNvPr>
          <p:cNvSpPr txBox="1"/>
          <p:nvPr/>
        </p:nvSpPr>
        <p:spPr>
          <a:xfrm>
            <a:off x="852254" y="1162975"/>
            <a:ext cx="4181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Survey Findings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0D608-5E6E-43AD-BA6F-57EAC257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5EA5-6BDB-6249-A7EE-658B2FA8ED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43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B014-BB95-E44B-9502-43F5EDB7A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50" y="181308"/>
            <a:ext cx="7973310" cy="1450756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Calibri"/>
                <a:cs typeface="Calibri"/>
              </a:rPr>
              <a:t>IECMH</a:t>
            </a:r>
            <a:r>
              <a:rPr lang="en-US" sz="3200" b="1">
                <a:solidFill>
                  <a:schemeClr val="accent2"/>
                </a:solidFill>
                <a:latin typeface="+mn-lt"/>
              </a:rPr>
              <a:t> &amp; EI Part C </a:t>
            </a:r>
            <a:br>
              <a:rPr lang="en-US" sz="3200" b="1">
                <a:solidFill>
                  <a:schemeClr val="accent2"/>
                </a:solidFill>
                <a:latin typeface="+mn-lt"/>
              </a:rPr>
            </a:br>
            <a:r>
              <a:rPr lang="en-US" sz="3200" b="1">
                <a:solidFill>
                  <a:schemeClr val="accent2"/>
                </a:solidFill>
                <a:latin typeface="+mn-lt"/>
              </a:rPr>
              <a:t>Medicaid Practice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A0086-FD80-3941-AAB3-2C64E8E4C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05" y="2079867"/>
            <a:ext cx="3440173" cy="4072386"/>
          </a:xfrm>
        </p:spPr>
        <p:txBody>
          <a:bodyPr>
            <a:normAutofit/>
          </a:bodyPr>
          <a:lstStyle/>
          <a:p>
            <a:pPr marL="708660" lvl="4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  <a:defRPr/>
            </a:pPr>
            <a:r>
              <a:rPr lang="en-US" sz="2400" b="1">
                <a:solidFill>
                  <a:schemeClr val="accent2"/>
                </a:solidFill>
                <a:latin typeface="+mn-lt"/>
              </a:rPr>
              <a:t>Medicaid and Part C/Early Intervention – Does State Use Administrative Data to Explore Overlap?</a:t>
            </a:r>
            <a:endParaRPr lang="en-US" sz="2400" b="1">
              <a:solidFill>
                <a:schemeClr val="bg2">
                  <a:lumMod val="50000"/>
                </a:schemeClr>
              </a:solidFill>
            </a:endParaRPr>
          </a:p>
          <a:p>
            <a:pPr marL="708660" lvl="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charset="2"/>
              <a:buChar char="§"/>
              <a:defRPr/>
            </a:pPr>
            <a:r>
              <a:rPr lang="en-US" sz="2300" b="1">
                <a:solidFill>
                  <a:schemeClr val="bg2">
                    <a:lumMod val="50000"/>
                  </a:schemeClr>
                </a:solidFill>
              </a:rPr>
              <a:t>Less than one-third of states (16): </a:t>
            </a:r>
            <a:r>
              <a:rPr lang="en-US" sz="2300">
                <a:solidFill>
                  <a:schemeClr val="bg2">
                    <a:lumMod val="50000"/>
                  </a:schemeClr>
                </a:solidFill>
              </a:rPr>
              <a:t>AK, AZ, CO, IL, IN, IA, LA, MD, MA, MI, MO, NY, ND, OR, PA, SC  </a:t>
            </a:r>
          </a:p>
          <a:p>
            <a:pPr marL="533072" lvl="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sz="2400"/>
          </a:p>
          <a:p>
            <a:pPr marL="875972" lvl="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charset="2"/>
              <a:buChar char="§"/>
              <a:defRPr/>
            </a:pPr>
            <a:endParaRPr lang="en-US" sz="2400" b="1">
              <a:solidFill>
                <a:schemeClr val="bg2">
                  <a:lumMod val="50000"/>
                </a:schemeClr>
              </a:solidFill>
            </a:endParaRPr>
          </a:p>
          <a:p>
            <a:pPr marL="708660" lvl="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charset="2"/>
              <a:buChar char="§"/>
              <a:defRPr/>
            </a:pPr>
            <a:endParaRPr lang="en-US" sz="2400" b="1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85030-1D2B-49AB-AE1C-185E7E0A4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5EA5-6BDB-6249-A7EE-658B2FA8ED56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8984A5-F935-6044-B237-29B10A2E8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889" y="2281119"/>
            <a:ext cx="4842456" cy="352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30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6D3CFA2-9DD1-4DF1-902C-6C6D510D9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19" y="286604"/>
            <a:ext cx="7996334" cy="133692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+mn-lt"/>
              </a:rPr>
              <a:t>Perspectives of IECMH: Part C in North Carolina</a:t>
            </a:r>
            <a:endParaRPr lang="en-US" sz="36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AFE61A-1E49-4088-926C-75D1FD8B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1" y="1838131"/>
            <a:ext cx="7553018" cy="4385387"/>
          </a:xfrm>
        </p:spPr>
        <p:txBody>
          <a:bodyPr vert="horz" lIns="0" tIns="45720" rIns="0" bIns="45720" rtlCol="0" anchor="t">
            <a:normAutofit/>
          </a:bodyPr>
          <a:lstStyle/>
          <a:p>
            <a:pPr marL="229870" indent="-22987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Organizational Structure</a:t>
            </a:r>
          </a:p>
          <a:p>
            <a:pPr marL="229870" indent="-22987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Families and children served</a:t>
            </a:r>
          </a:p>
          <a:p>
            <a:pPr marL="229870" indent="-22987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Eligibility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0F36AD-96AC-4E83-8BFD-95F7ECAE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B045EA5-6BDB-6249-A7EE-658B2FA8ED5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D0F872-79BC-4351-B7AC-891D9625E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714" y="4559889"/>
            <a:ext cx="4898571" cy="123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29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6D3CFA2-9DD1-4DF1-902C-6C6D510D9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19" y="286604"/>
            <a:ext cx="7996334" cy="133692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+mn-lt"/>
              </a:rPr>
              <a:t>Part C in North Carolina</a:t>
            </a:r>
            <a:endParaRPr lang="en-US" sz="36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AFE61A-1E49-4088-926C-75D1FD8B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1" y="1838131"/>
            <a:ext cx="7553018" cy="4104705"/>
          </a:xfrm>
        </p:spPr>
        <p:txBody>
          <a:bodyPr vert="horz" lIns="0" tIns="45720" rIns="0" bIns="45720" rtlCol="0" anchor="t">
            <a:normAutofit/>
          </a:bodyPr>
          <a:lstStyle/>
          <a:p>
            <a:pPr marL="229870" indent="-22987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State Systemic Improvement Plan</a:t>
            </a:r>
          </a:p>
          <a:p>
            <a:pPr marL="522478" lvl="1" indent="-22987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Evidence-based practices and treatments</a:t>
            </a:r>
            <a:br>
              <a:rPr lang="en-US" sz="3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(Coaching and Pyramid Model)</a:t>
            </a:r>
          </a:p>
          <a:p>
            <a:pPr marL="522478" lvl="1" indent="-22987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Infrastructure </a:t>
            </a:r>
          </a:p>
          <a:p>
            <a:pPr marL="522478" lvl="1" indent="-22987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bg2">
                    <a:lumMod val="50000"/>
                  </a:schemeClr>
                </a:solidFill>
              </a:rPr>
              <a:t>Assessment and Evaluation</a:t>
            </a:r>
          </a:p>
          <a:p>
            <a:pPr marL="229870" indent="-22987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Cross-sector initiatives focused on early childhood mental health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0F36AD-96AC-4E83-8BFD-95F7ECAE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045EA5-6BDB-6249-A7EE-658B2FA8ED56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4B2D79-5680-4EA6-8160-340BE4D4C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346" y="3435749"/>
            <a:ext cx="2709030" cy="13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98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6D3CFA2-9DD1-4DF1-902C-6C6D510D9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19" y="286604"/>
            <a:ext cx="7996334" cy="133692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+mn-lt"/>
              </a:rPr>
              <a:t>Part C in North Carolina</a:t>
            </a:r>
            <a:endParaRPr lang="en-US" sz="36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AFE61A-1E49-4088-926C-75D1FD8B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1" y="1838131"/>
            <a:ext cx="7553018" cy="4516016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 marL="229870" indent="-22987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Education and awareness</a:t>
            </a:r>
          </a:p>
          <a:p>
            <a:pPr marL="229870" indent="-22987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People (staff, workgroups/teams, champions) </a:t>
            </a:r>
          </a:p>
          <a:p>
            <a:pPr marL="522478" lvl="1" indent="-22987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Buy in</a:t>
            </a:r>
          </a:p>
          <a:p>
            <a:pPr marL="522478" lvl="1" indent="-22987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Feasibility</a:t>
            </a:r>
          </a:p>
          <a:p>
            <a:pPr marL="522478" lvl="1" indent="-22987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Communications/support</a:t>
            </a:r>
          </a:p>
          <a:p>
            <a:pPr marL="229870" indent="-22987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Small steps</a:t>
            </a:r>
            <a:endParaRPr lang="en-US" sz="30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0F36AD-96AC-4E83-8BFD-95F7ECAE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B045EA5-6BDB-6249-A7EE-658B2FA8ED5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Shape, arrow&#10;&#10;Description automatically generated">
            <a:extLst>
              <a:ext uri="{FF2B5EF4-FFF2-40B4-BE49-F238E27FC236}">
                <a16:creationId xmlns:a16="http://schemas.microsoft.com/office/drawing/2014/main" id="{01CA8153-BC47-4771-9747-34711A352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19746" y="3589046"/>
            <a:ext cx="2901293" cy="22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58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83614-8C80-4982-8CC4-1D09A94F7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chemeClr val="accent2"/>
                </a:solidFill>
                <a:latin typeface="+mn-lt"/>
              </a:rPr>
              <a:t>National IECMH and Part C workgroup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2A2CF-1C68-479F-84E2-394BAF788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38" y="1845734"/>
            <a:ext cx="8309499" cy="43420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>
                <a:solidFill>
                  <a:schemeClr val="bg2">
                    <a:lumMod val="50000"/>
                  </a:schemeClr>
                </a:solidFill>
              </a:rPr>
              <a:t>Monthly meetings and collaborative work between: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 Alliance for the Advancement of Infant Mental Health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 Early Childhood Technical Assistance Center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 IDEA Infant Toddler Coordinators Association (ITCA)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 Georgetown University – IECMH Consultation Center of Excellence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 Georgetown University – Center for Child and Human Development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 National Center for Child Poverty (NCCP)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 National Center for Pyramid Model Innovation (NCPMI)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 Zero To Three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1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44110-4625-42A0-B07F-BFA65653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5EA5-6BDB-6249-A7EE-658B2FA8ED5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08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6D3CFA2-9DD1-4DF1-902C-6C6D510D9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+mn-lt"/>
              </a:rPr>
              <a:t>Upcoming Products and Supports</a:t>
            </a:r>
            <a:endParaRPr lang="en-US" sz="3600" b="1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AFE61A-1E49-4088-926C-75D1FD8B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1" y="1919475"/>
            <a:ext cx="7553018" cy="4250505"/>
          </a:xfrm>
        </p:spPr>
        <p:txBody>
          <a:bodyPr vert="horz" lIns="0" tIns="45720" rIns="0" bIns="45720" rtlCol="0" anchor="t">
            <a:normAutofit fontScale="85000" lnSpcReduction="20000"/>
          </a:bodyPr>
          <a:lstStyle/>
          <a:p>
            <a:pPr marL="229870" indent="-22987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300" b="1">
                <a:solidFill>
                  <a:schemeClr val="bg2">
                    <a:lumMod val="50000"/>
                  </a:schemeClr>
                </a:solidFill>
              </a:rPr>
              <a:t>Briefing Paper </a:t>
            </a:r>
            <a:r>
              <a:rPr lang="en-US" sz="2800">
                <a:solidFill>
                  <a:schemeClr val="bg2">
                    <a:lumMod val="50000"/>
                  </a:schemeClr>
                </a:solidFill>
              </a:rPr>
              <a:t>– Eligibility; Services &amp; practices; Funding; Workforce, Implementation Strategies</a:t>
            </a:r>
          </a:p>
          <a:p>
            <a:pPr marL="229870" indent="-22987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300" b="1">
                <a:solidFill>
                  <a:schemeClr val="bg2">
                    <a:lumMod val="50000"/>
                  </a:schemeClr>
                </a:solidFill>
              </a:rPr>
              <a:t>Webinars </a:t>
            </a:r>
          </a:p>
          <a:p>
            <a:pPr marL="229870" indent="-22987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300" b="1">
                <a:solidFill>
                  <a:schemeClr val="bg2">
                    <a:lumMod val="50000"/>
                  </a:schemeClr>
                </a:solidFill>
              </a:rPr>
              <a:t>Webpage</a:t>
            </a:r>
            <a:r>
              <a:rPr lang="en-US" sz="32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US" sz="2800">
                <a:solidFill>
                  <a:schemeClr val="bg2">
                    <a:lumMod val="50000"/>
                  </a:schemeClr>
                </a:solidFill>
              </a:rPr>
              <a:t>webinars; links to resources</a:t>
            </a:r>
          </a:p>
          <a:p>
            <a:pPr marL="229870" indent="-22987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300" b="1">
                <a:solidFill>
                  <a:schemeClr val="bg2">
                    <a:lumMod val="50000"/>
                  </a:schemeClr>
                </a:solidFill>
              </a:rPr>
              <a:t>Technical Assistance </a:t>
            </a:r>
            <a:r>
              <a:rPr lang="en-US" sz="2800">
                <a:solidFill>
                  <a:schemeClr val="bg2">
                    <a:lumMod val="50000"/>
                  </a:schemeClr>
                </a:solidFill>
              </a:rPr>
              <a:t>– potential state team support</a:t>
            </a:r>
          </a:p>
          <a:p>
            <a:pPr marL="229870" indent="-22987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300" b="1">
                <a:solidFill>
                  <a:schemeClr val="bg2">
                    <a:lumMod val="50000"/>
                  </a:schemeClr>
                </a:solidFill>
              </a:rPr>
              <a:t>Other? </a:t>
            </a:r>
            <a:r>
              <a:rPr lang="en-US" sz="2800">
                <a:solidFill>
                  <a:schemeClr val="bg2">
                    <a:lumMod val="50000"/>
                  </a:schemeClr>
                </a:solidFill>
              </a:rPr>
              <a:t>– Looking forward to hearing from states… </a:t>
            </a:r>
          </a:p>
          <a:p>
            <a:pPr marL="229870" indent="-22987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b="1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0F36AD-96AC-4E83-8BFD-95F7ECAE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045EA5-6BDB-6249-A7EE-658B2FA8ED56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62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6D3CFA2-9DD1-4DF1-902C-6C6D510D9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+mn-lt"/>
              </a:rPr>
              <a:t>Getting Started / Next Steps</a:t>
            </a:r>
            <a:endParaRPr lang="en-US" sz="3600" b="1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AFE61A-1E49-4088-926C-75D1FD8B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742" y="1807863"/>
            <a:ext cx="7553018" cy="4651922"/>
          </a:xfrm>
        </p:spPr>
        <p:txBody>
          <a:bodyPr vert="horz" lIns="0" tIns="45720" rIns="0" bIns="45720" rtlCol="0" anchor="t">
            <a:normAutofit fontScale="70000" lnSpcReduction="20000"/>
          </a:bodyPr>
          <a:lstStyle/>
          <a:p>
            <a:pPr marL="229870" indent="-22987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600" b="1">
                <a:solidFill>
                  <a:schemeClr val="bg2">
                    <a:lumMod val="50000"/>
                  </a:schemeClr>
                </a:solidFill>
              </a:rPr>
              <a:t>Partnerships</a:t>
            </a:r>
            <a:r>
              <a:rPr lang="en-US" sz="33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400">
                <a:solidFill>
                  <a:schemeClr val="bg2">
                    <a:lumMod val="50000"/>
                  </a:schemeClr>
                </a:solidFill>
              </a:rPr>
              <a:t>– IMH Association? State Children’s Mental Health Director? </a:t>
            </a:r>
          </a:p>
          <a:p>
            <a:pPr marL="229870" indent="-22987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b="1">
                <a:solidFill>
                  <a:schemeClr val="bg2">
                    <a:lumMod val="50000"/>
                  </a:schemeClr>
                </a:solidFill>
              </a:rPr>
              <a:t>IECMH Collaborative Initiative </a:t>
            </a:r>
            <a:r>
              <a:rPr lang="en-US" sz="3400">
                <a:solidFill>
                  <a:schemeClr val="bg2">
                    <a:lumMod val="50000"/>
                  </a:schemeClr>
                </a:solidFill>
              </a:rPr>
              <a:t>– Seat at the table? Bring (virtual) donuts!</a:t>
            </a:r>
          </a:p>
          <a:p>
            <a:pPr marL="229870" indent="-22987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b="1">
                <a:solidFill>
                  <a:schemeClr val="bg2">
                    <a:lumMod val="50000"/>
                  </a:schemeClr>
                </a:solidFill>
              </a:rPr>
              <a:t>Self-Assessment</a:t>
            </a:r>
            <a:r>
              <a:rPr lang="en-US" sz="33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400">
                <a:solidFill>
                  <a:schemeClr val="bg2">
                    <a:lumMod val="50000"/>
                  </a:schemeClr>
                </a:solidFill>
              </a:rPr>
              <a:t>– Utilizing the National Survey; Review data already collected  </a:t>
            </a:r>
          </a:p>
          <a:p>
            <a:pPr marL="229870" indent="-22987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b="1">
                <a:solidFill>
                  <a:schemeClr val="bg2">
                    <a:lumMod val="50000"/>
                  </a:schemeClr>
                </a:solidFill>
              </a:rPr>
              <a:t>Low hanging fruit </a:t>
            </a:r>
            <a:r>
              <a:rPr lang="en-US" sz="3400" b="1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US" sz="3400">
                <a:solidFill>
                  <a:schemeClr val="bg2">
                    <a:lumMod val="50000"/>
                  </a:schemeClr>
                </a:solidFill>
              </a:rPr>
              <a:t>Training? Screening?</a:t>
            </a:r>
          </a:p>
          <a:p>
            <a:pPr marL="229870" indent="-22987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b="1">
                <a:solidFill>
                  <a:schemeClr val="bg2">
                    <a:lumMod val="50000"/>
                  </a:schemeClr>
                </a:solidFill>
              </a:rPr>
              <a:t>Planning</a:t>
            </a:r>
            <a:r>
              <a:rPr lang="en-US" sz="360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10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en-US" sz="3400">
                <a:solidFill>
                  <a:schemeClr val="bg2">
                    <a:lumMod val="50000"/>
                  </a:schemeClr>
                </a:solidFill>
              </a:rPr>
              <a:t>Tie to SPP? ICC strategic Plan / priority?</a:t>
            </a:r>
          </a:p>
          <a:p>
            <a:pPr marL="229870" indent="-22987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600">
              <a:solidFill>
                <a:schemeClr val="bg2">
                  <a:lumMod val="50000"/>
                </a:schemeClr>
              </a:solidFill>
            </a:endParaRPr>
          </a:p>
          <a:p>
            <a:pPr marL="229870" indent="-22987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600">
              <a:solidFill>
                <a:schemeClr val="bg2">
                  <a:lumMod val="50000"/>
                </a:schemeClr>
              </a:solidFill>
            </a:endParaRPr>
          </a:p>
          <a:p>
            <a:pPr marL="229870" indent="-22987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b="1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0F36AD-96AC-4E83-8BFD-95F7ECAE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045EA5-6BDB-6249-A7EE-658B2FA8ED56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6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A6A8D-2603-4810-905A-F7554C41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+mn-lt"/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71163-D4A1-45C1-AE61-ECB621246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517258"/>
            <a:ext cx="7543801" cy="4448535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90170" indent="-90170">
              <a:buFont typeface="Wingdings" panose="05000000000000000000" pitchFamily="2" charset="2"/>
              <a:buChar char="§"/>
            </a:pPr>
            <a:r>
              <a:rPr lang="en-US"/>
              <a:t> </a:t>
            </a:r>
            <a:r>
              <a:rPr lang="en-US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PRiSM: Promoting Research-informed State IECMH Policies and Scaled Initiatives</a:t>
            </a:r>
            <a:endParaRPr lang="en-US">
              <a:solidFill>
                <a:schemeClr val="bg2">
                  <a:lumMod val="50000"/>
                </a:schemeClr>
              </a:solidFill>
              <a:cs typeface="Calibri" panose="020F0502020204030204"/>
            </a:endParaRPr>
          </a:p>
          <a:p>
            <a:pPr marL="90170" indent="-90170"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bg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Using Medicaid to Ensure the Healthy Social and Emotional Development of Infants and Toddlers </a:t>
            </a:r>
            <a:endParaRPr lang="en-US">
              <a:solidFill>
                <a:schemeClr val="bg2">
                  <a:lumMod val="50000"/>
                </a:schemeClr>
              </a:solidFill>
              <a:cs typeface="Calibri" panose="020F0502020204030204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bg2">
                    <a:lumMod val="50000"/>
                  </a:schemeClr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en-US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</a:t>
            </a:r>
            <a:r>
              <a:rPr lang="en-US">
                <a:solidFill>
                  <a:schemeClr val="bg2">
                    <a:lumMod val="50000"/>
                  </a:schemeClr>
                </a:solidFill>
                <a:latin typeface="Calibri"/>
                <a:ea typeface="Calibri" panose="020F0502020204030204" pitchFamily="34" charset="0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en-US"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arly childhood resources from the Center for Children and Families</a:t>
            </a:r>
            <a:endParaRPr lang="en-US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b="1">
              <a:solidFill>
                <a:schemeClr val="accent2"/>
              </a:solidFill>
              <a:cs typeface="Calibri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b="1">
                <a:solidFill>
                  <a:schemeClr val="accent2"/>
                </a:solidFill>
              </a:rPr>
              <a:t>The Part C survey report is now available on the NCCP website:</a:t>
            </a:r>
            <a:endParaRPr lang="en-US" b="1">
              <a:solidFill>
                <a:schemeClr val="accent2"/>
              </a:solidFill>
              <a:cs typeface="Calibri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>
                <a:ea typeface="+mn-lt"/>
                <a:cs typeface="+mn-lt"/>
                <a:hlinkClick r:id="rId6"/>
              </a:rPr>
              <a:t>https://www.nccp.org/publication/part-c-report/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CDC81-8B2B-4DCF-BA05-2BF73CC6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5EA5-6BDB-6249-A7EE-658B2FA8ED5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18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br>
              <a:rPr lang="en-US" b="1">
                <a:latin typeface="+mn-lt"/>
              </a:rPr>
            </a:br>
            <a:r>
              <a:rPr lang="en-US" b="1">
                <a:solidFill>
                  <a:schemeClr val="accent2"/>
                </a:solidFill>
                <a:latin typeface="+mn-lt"/>
              </a:rPr>
              <a:t>Thank you!</a:t>
            </a:r>
          </a:p>
        </p:txBody>
      </p:sp>
      <p:pic>
        <p:nvPicPr>
          <p:cNvPr id="5" name="Picture 5" descr="A person jumping in the air&#10;&#10;Description automatically generated">
            <a:extLst>
              <a:ext uri="{FF2B5EF4-FFF2-40B4-BE49-F238E27FC236}">
                <a16:creationId xmlns:a16="http://schemas.microsoft.com/office/drawing/2014/main" id="{3B83BA7B-D8E1-4A59-BA73-3F206A2D52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82" r="29666"/>
          <a:stretch/>
        </p:blipFill>
        <p:spPr>
          <a:xfrm>
            <a:off x="650636" y="1110186"/>
            <a:ext cx="2715237" cy="4816648"/>
          </a:xfrm>
          <a:prstGeom prst="rect">
            <a:avLst/>
          </a:prstGeom>
        </p:spPr>
      </p:pic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 vert="horz" lIns="0" tIns="45720" rIns="0" bIns="45720" rtlCol="0" anchor="t">
            <a:noAutofit/>
          </a:bodyPr>
          <a:lstStyle/>
          <a:p>
            <a:pPr marL="182880" lvl="3" indent="0">
              <a:spcBef>
                <a:spcPts val="0"/>
              </a:spcBef>
              <a:spcAft>
                <a:spcPts val="600"/>
              </a:spcAft>
              <a:buClrTx/>
              <a:buNone/>
              <a:defRPr/>
            </a:pPr>
            <a:endParaRPr lang="en-US" sz="2000">
              <a:solidFill>
                <a:schemeClr val="bg2">
                  <a:lumMod val="50000"/>
                </a:schemeClr>
              </a:solidFill>
            </a:endParaRPr>
          </a:p>
          <a:p>
            <a:pPr marL="182880" lvl="3" indent="0">
              <a:spcBef>
                <a:spcPts val="0"/>
              </a:spcBef>
              <a:spcAft>
                <a:spcPts val="600"/>
              </a:spcAft>
              <a:buClrTx/>
              <a:buNone/>
              <a:defRPr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</a:rPr>
              <a:t>Contact us:</a:t>
            </a:r>
            <a:endParaRPr lang="en-US" sz="200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marL="708660" lvl="4" indent="-342900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  <a:defRPr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</a:rPr>
              <a:t>Dan Ferguson </a:t>
            </a:r>
            <a:r>
              <a:rPr lang="en-US" sz="2000">
                <a:solidFill>
                  <a:schemeClr val="bg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ferguson@nccp.org</a:t>
            </a:r>
            <a:r>
              <a:rPr lang="en-US" sz="2000">
                <a:solidFill>
                  <a:schemeClr val="bg2">
                    <a:lumMod val="50000"/>
                  </a:schemeClr>
                </a:solidFill>
              </a:rPr>
              <a:t> </a:t>
            </a:r>
            <a:endParaRPr lang="en-US" sz="200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marL="708660" lvl="4" indent="-342900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  <a:defRPr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</a:rPr>
              <a:t>Sheila Smith </a:t>
            </a:r>
            <a:r>
              <a:rPr lang="en-US" sz="2000">
                <a:solidFill>
                  <a:schemeClr val="bg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Sheila.smith@nccp.org</a:t>
            </a:r>
            <a:endParaRPr lang="en-US" sz="200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marL="708660" lvl="4" indent="-342900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  <a:defRPr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</a:rPr>
              <a:t>Elisabeth </a:t>
            </a:r>
            <a:r>
              <a:rPr lang="en-US" sz="2000" err="1">
                <a:solidFill>
                  <a:schemeClr val="bg2">
                    <a:lumMod val="50000"/>
                  </a:schemeClr>
                </a:solidFill>
              </a:rPr>
              <a:t>Burak</a:t>
            </a:r>
            <a:r>
              <a:rPr lang="en-US" sz="200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>
                <a:solidFill>
                  <a:schemeClr val="bg2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Elisabeth.Burak@georgetown.edu</a:t>
            </a:r>
            <a:r>
              <a:rPr lang="en-US" sz="2000">
                <a:solidFill>
                  <a:schemeClr val="bg2">
                    <a:lumMod val="50000"/>
                  </a:schemeClr>
                </a:solidFill>
              </a:rPr>
              <a:t> </a:t>
            </a:r>
          </a:p>
          <a:p>
            <a:pPr marL="708660" lvl="4" indent="-342900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  <a:defRPr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cs typeface="Calibri"/>
              </a:rPr>
              <a:t>Andy </a:t>
            </a:r>
            <a:r>
              <a:rPr lang="en-US" sz="2000" err="1">
                <a:solidFill>
                  <a:schemeClr val="bg2">
                    <a:lumMod val="50000"/>
                  </a:schemeClr>
                </a:solidFill>
                <a:cs typeface="Calibri"/>
              </a:rPr>
              <a:t>Gomm</a:t>
            </a:r>
            <a:r>
              <a:rPr lang="en-US" sz="2000">
                <a:solidFill>
                  <a:schemeClr val="bg2">
                    <a:lumMod val="50000"/>
                  </a:schemeClr>
                </a:solidFill>
                <a:cs typeface="Calibri"/>
              </a:rPr>
              <a:t> </a:t>
            </a:r>
            <a:r>
              <a:rPr lang="en-US" sz="2000">
                <a:solidFill>
                  <a:schemeClr val="bg2">
                    <a:lumMod val="50000"/>
                  </a:schemeClr>
                </a:solidFill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andypgomm@gmail.com</a:t>
            </a:r>
            <a:r>
              <a:rPr lang="en-US" sz="2000">
                <a:solidFill>
                  <a:schemeClr val="bg2">
                    <a:lumMod val="50000"/>
                  </a:schemeClr>
                </a:solidFill>
                <a:cs typeface="Calibri"/>
              </a:rPr>
              <a:t> </a:t>
            </a:r>
          </a:p>
          <a:p>
            <a:pPr marL="708660" lvl="4" indent="-342900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  <a:defRPr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cs typeface="Calibri"/>
              </a:rPr>
              <a:t>Sharon </a:t>
            </a:r>
            <a:r>
              <a:rPr lang="en-US" sz="2000" err="1">
                <a:solidFill>
                  <a:schemeClr val="bg2">
                    <a:lumMod val="50000"/>
                  </a:schemeClr>
                </a:solidFill>
                <a:cs typeface="Calibri"/>
              </a:rPr>
              <a:t>Loza</a:t>
            </a:r>
            <a:r>
              <a:rPr lang="en-US" sz="2000">
                <a:solidFill>
                  <a:schemeClr val="bg2">
                    <a:lumMod val="50000"/>
                  </a:schemeClr>
                </a:solidFill>
                <a:cs typeface="Calibri"/>
              </a:rPr>
              <a:t> </a:t>
            </a:r>
            <a:r>
              <a:rPr lang="en-US" sz="2000">
                <a:solidFill>
                  <a:schemeClr val="bg2">
                    <a:lumMod val="50000"/>
                  </a:schemeClr>
                </a:solidFill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Sharon.Loza@dhhs.nc.gov</a:t>
            </a:r>
            <a:r>
              <a:rPr lang="en-US" sz="2000">
                <a:solidFill>
                  <a:schemeClr val="bg2">
                    <a:lumMod val="50000"/>
                  </a:schemeClr>
                </a:solidFill>
                <a:cs typeface="Calibri"/>
              </a:rPr>
              <a:t> 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A818D-791A-4678-8CD5-52B150966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045EA5-6BDB-6249-A7EE-658B2FA8ED56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7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6D3CFA2-9DD1-4DF1-902C-6C6D510D9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+mn-lt"/>
              </a:rPr>
              <a:t>Agenda</a:t>
            </a:r>
            <a:endParaRPr lang="en-US" sz="36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2" name="Picture 2" descr="A close up of a person holding a baby&#10;&#10;Description automatically generated">
            <a:extLst>
              <a:ext uri="{FF2B5EF4-FFF2-40B4-BE49-F238E27FC236}">
                <a16:creationId xmlns:a16="http://schemas.microsoft.com/office/drawing/2014/main" id="{7CE259FA-B696-4C70-B149-B8F0F2E07E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62" r="31266" b="1"/>
          <a:stretch/>
        </p:blipFill>
        <p:spPr>
          <a:xfrm>
            <a:off x="825759" y="1916318"/>
            <a:ext cx="2496384" cy="375676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AFE61A-1E49-4088-926C-75D1FD8B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017" y="1919476"/>
            <a:ext cx="4886961" cy="4023360"/>
          </a:xfrm>
        </p:spPr>
        <p:txBody>
          <a:bodyPr vert="horz" lIns="0" tIns="45720" rIns="0" bIns="45720" rtlCol="0" anchor="t">
            <a:normAutofit fontScale="77500" lnSpcReduction="20000"/>
          </a:bodyPr>
          <a:lstStyle/>
          <a:p>
            <a:pPr marL="229870" indent="-22987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Overview/Background</a:t>
            </a:r>
          </a:p>
          <a:p>
            <a:pPr marL="229870" indent="-22987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Early Intervention Part C Survey Findings</a:t>
            </a:r>
          </a:p>
          <a:p>
            <a:pPr marL="229870" indent="-22987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North Carolina’s Part C Experience</a:t>
            </a:r>
          </a:p>
          <a:p>
            <a:pPr marL="229870" indent="-22987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National Technical Assistance</a:t>
            </a:r>
          </a:p>
          <a:p>
            <a:pPr marL="229870" indent="-22987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Resources and Contacts</a:t>
            </a:r>
          </a:p>
          <a:p>
            <a:pPr marL="229870" indent="-22987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cs typeface="Calibri"/>
              </a:rPr>
              <a:t>Questions and Discussion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0F36AD-96AC-4E83-8BFD-95F7ECAE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045EA5-6BDB-6249-A7EE-658B2FA8ED56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8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8B62-E94D-435F-8267-E57E7AB62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23" y="302118"/>
            <a:ext cx="8824404" cy="1403311"/>
          </a:xfrm>
        </p:spPr>
        <p:txBody>
          <a:bodyPr>
            <a:no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  <a:latin typeface="+mn-lt"/>
              </a:rPr>
              <a:t>Overview:</a:t>
            </a:r>
            <a:r>
              <a:rPr lang="en-US" sz="3200">
                <a:solidFill>
                  <a:schemeClr val="accent2"/>
                </a:solidFill>
                <a:latin typeface="+mn-lt"/>
              </a:rPr>
              <a:t> Early Intervention (Part C) &amp;                    Infant &amp; Early Childhood Mental Health (IECMH)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7C709F6-1001-4631-A078-D52A5DBBFD1B}"/>
              </a:ext>
            </a:extLst>
          </p:cNvPr>
          <p:cNvGraphicFramePr/>
          <p:nvPr/>
        </p:nvGraphicFramePr>
        <p:xfrm>
          <a:off x="710214" y="1846555"/>
          <a:ext cx="7377343" cy="445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 Box 2">
            <a:extLst>
              <a:ext uri="{FF2B5EF4-FFF2-40B4-BE49-F238E27FC236}">
                <a16:creationId xmlns:a16="http://schemas.microsoft.com/office/drawing/2014/main" id="{98593895-4897-45DC-B053-0E74F815CCBF}"/>
              </a:ext>
            </a:extLst>
          </p:cNvPr>
          <p:cNvSpPr txBox="1"/>
          <p:nvPr/>
        </p:nvSpPr>
        <p:spPr>
          <a:xfrm>
            <a:off x="3866979" y="3443339"/>
            <a:ext cx="1410042" cy="129067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 – child relationship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69B4C08-95CD-4178-8652-924ED7CA7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5EA5-6BDB-6249-A7EE-658B2FA8ED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3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543800" cy="1737361"/>
          </a:xfrm>
        </p:spPr>
        <p:txBody>
          <a:bodyPr>
            <a:normAutofit/>
          </a:bodyPr>
          <a:lstStyle/>
          <a:p>
            <a:br>
              <a:rPr lang="en-US" sz="3200" b="1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US" sz="3200" b="1">
                <a:solidFill>
                  <a:schemeClr val="accent2"/>
                </a:solidFill>
                <a:latin typeface="+mn-lt"/>
              </a:rPr>
              <a:t>50-state Part C survey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342900" marR="0" lvl="2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Goal: to learn how states’ Part C programs are identifying and meeting the mental health needs of infants and toddlers</a:t>
            </a:r>
          </a:p>
          <a:p>
            <a:pPr marL="342900" marR="0" lvl="2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Follow-up of </a:t>
            </a:r>
            <a:r>
              <a:rPr lang="en-US" sz="2400">
                <a:solidFill>
                  <a:schemeClr val="bg2">
                    <a:lumMod val="50000"/>
                  </a:schemeClr>
                </a:solidFill>
                <a:hlinkClick r:id="rId3"/>
              </a:rPr>
              <a:t>2009 NCCP survey</a:t>
            </a: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 on the same topic</a:t>
            </a:r>
          </a:p>
          <a:p>
            <a:pPr marL="342900" marR="0" lvl="2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Part of NCCP’s </a:t>
            </a:r>
            <a:r>
              <a:rPr lang="en-US" sz="2400">
                <a:solidFill>
                  <a:schemeClr val="bg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PRiSM</a:t>
            </a: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 project, which highlights exemplary IECMH state policies and scaled initiatives</a:t>
            </a:r>
            <a:endParaRPr lang="en-US" sz="240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marL="342900" lvl="2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  <a:defRPr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Full results, along with state snapshots, are in a newly published report: </a:t>
            </a:r>
            <a:r>
              <a:rPr lang="en-US" sz="2400">
                <a:ea typeface="+mn-lt"/>
                <a:cs typeface="+mn-lt"/>
                <a:hlinkClick r:id="rId5"/>
              </a:rPr>
              <a:t>https://www.nccp.org/publication/part-c-report/</a:t>
            </a:r>
            <a:r>
              <a:rPr lang="en-US" sz="2400">
                <a:ea typeface="+mn-lt"/>
                <a:cs typeface="+mn-lt"/>
              </a:rPr>
              <a:t> </a:t>
            </a:r>
            <a:endParaRPr lang="en-US" sz="2400">
              <a:solidFill>
                <a:schemeClr val="bg2">
                  <a:lumMod val="50000"/>
                </a:schemeClr>
              </a:solidFill>
              <a:highlight>
                <a:srgbClr val="FFFF00"/>
              </a:highlight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B6D6D-35A0-4F9D-93A9-0720F7EA0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5EA5-6BDB-6249-A7EE-658B2FA8ED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543800" cy="1737361"/>
          </a:xfrm>
        </p:spPr>
        <p:txBody>
          <a:bodyPr>
            <a:normAutofit/>
          </a:bodyPr>
          <a:lstStyle/>
          <a:p>
            <a:br>
              <a:rPr lang="en-US" sz="3200" b="1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US" sz="3200" b="1">
                <a:solidFill>
                  <a:schemeClr val="accent2"/>
                </a:solidFill>
                <a:latin typeface="+mn-lt"/>
              </a:rPr>
              <a:t>50-state Part C survey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2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Online survey sent to Part C coordinators in 50 states and DC</a:t>
            </a:r>
          </a:p>
          <a:p>
            <a:pPr marL="342900" marR="0" lvl="2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sz="2400">
              <a:solidFill>
                <a:schemeClr val="bg2">
                  <a:lumMod val="50000"/>
                </a:schemeClr>
              </a:solidFill>
            </a:endParaRPr>
          </a:p>
          <a:p>
            <a:pPr marL="342900" marR="0" lvl="2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Data collected from October 2019-June 2020</a:t>
            </a:r>
          </a:p>
          <a:p>
            <a:pPr marL="342900" marR="0" lvl="2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sz="2400">
              <a:solidFill>
                <a:schemeClr val="bg2">
                  <a:lumMod val="50000"/>
                </a:schemeClr>
              </a:solidFill>
            </a:endParaRPr>
          </a:p>
          <a:p>
            <a:pPr marL="342900" marR="0" lvl="2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Received 51 responses </a:t>
            </a:r>
          </a:p>
          <a:p>
            <a:pPr marL="342900" marR="0" lvl="2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sz="2400">
              <a:solidFill>
                <a:schemeClr val="bg2">
                  <a:lumMod val="50000"/>
                </a:schemeClr>
              </a:solidFill>
            </a:endParaRPr>
          </a:p>
          <a:p>
            <a:pPr marL="342900" marR="0" lvl="2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Topics: Screening, referral, and evaluation; eligibility; services for eligible and ineligible children; collaboration, including referrals under CAPTA and Medicaid funding</a:t>
            </a:r>
          </a:p>
          <a:p>
            <a:pPr marL="0" marR="0" lvl="2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4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ED2E0-AB2E-43AA-AF39-FFB78032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5EA5-6BDB-6249-A7EE-658B2FA8ED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43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543800" cy="1737361"/>
          </a:xfrm>
        </p:spPr>
        <p:txBody>
          <a:bodyPr>
            <a:normAutofit/>
          </a:bodyPr>
          <a:lstStyle/>
          <a:p>
            <a:br>
              <a:rPr lang="en-US" sz="3200" b="1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US" sz="3200" b="1">
                <a:solidFill>
                  <a:schemeClr val="accent2"/>
                </a:solidFill>
                <a:latin typeface="+mn-lt"/>
              </a:rPr>
              <a:t>Screening, evaluation, and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52578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charset="2"/>
              <a:buChar char="§"/>
              <a:defRPr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Most states (42) recommend the use of an SE-specific screening tool; only 8 </a:t>
            </a:r>
            <a:r>
              <a:rPr lang="en-US" sz="2400" b="1">
                <a:solidFill>
                  <a:schemeClr val="bg2">
                    <a:lumMod val="50000"/>
                  </a:schemeClr>
                </a:solidFill>
              </a:rPr>
              <a:t>require</a:t>
            </a: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 one (in all cases the ASQ:SE). </a:t>
            </a:r>
          </a:p>
          <a:p>
            <a:pPr marL="1075972" lvl="6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charset="2"/>
              <a:buChar char="§"/>
              <a:defRPr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State policy highlight: </a:t>
            </a:r>
            <a:r>
              <a:rPr lang="en-US" sz="2400" b="1">
                <a:solidFill>
                  <a:schemeClr val="bg2">
                    <a:lumMod val="50000"/>
                  </a:schemeClr>
                </a:solidFill>
              </a:rPr>
              <a:t>Illinois</a:t>
            </a:r>
          </a:p>
        </p:txBody>
      </p:sp>
      <p:pic>
        <p:nvPicPr>
          <p:cNvPr id="1028" name="Picture 4" descr="SQ:SE-2™ Questionnaires, Social-Emotional, Second Edition (Engl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69" y="3346658"/>
            <a:ext cx="3097772" cy="244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8D1B2-451E-4A95-A627-DD7A464F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5EA5-6BDB-6249-A7EE-658B2FA8ED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65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-125307"/>
            <a:ext cx="7543800" cy="1737361"/>
          </a:xfrm>
        </p:spPr>
        <p:txBody>
          <a:bodyPr>
            <a:noAutofit/>
          </a:bodyPr>
          <a:lstStyle/>
          <a:p>
            <a:pPr lvl="3" algn="l" rtl="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3200" b="1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br>
              <a:rPr lang="en-US" sz="3200" b="1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br>
              <a:rPr lang="en-US" sz="3200" b="1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br>
              <a:rPr lang="en-US" sz="3200" b="1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br>
              <a:rPr lang="en-US" sz="3200" b="1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br>
              <a:rPr lang="en-US" sz="3200" b="1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br>
              <a:rPr lang="en-US" sz="3200" b="1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br>
              <a:rPr lang="en-US" sz="3200" b="1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US" sz="2800" b="1">
                <a:solidFill>
                  <a:schemeClr val="accent2"/>
                </a:solidFill>
                <a:latin typeface="+mn-lt"/>
              </a:rPr>
              <a:t>Many states not using tools/strategies to promote identification of infants and toddlers with mental health needs in 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pPr marL="52578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charset="2"/>
              <a:buChar char="§"/>
              <a:defRPr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Most states (30) </a:t>
            </a:r>
            <a:r>
              <a:rPr lang="en-US" sz="2400" b="1">
                <a:solidFill>
                  <a:schemeClr val="bg2">
                    <a:lumMod val="50000"/>
                  </a:schemeClr>
                </a:solidFill>
              </a:rPr>
              <a:t>recommend or require</a:t>
            </a: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 the use of an SE-focused tool for evaluation and assessment</a:t>
            </a:r>
          </a:p>
          <a:p>
            <a:pPr marL="52578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charset="2"/>
              <a:buChar char="§"/>
              <a:defRPr/>
            </a:pPr>
            <a:endParaRPr lang="en-US" sz="2400">
              <a:solidFill>
                <a:schemeClr val="bg2">
                  <a:lumMod val="50000"/>
                </a:schemeClr>
              </a:solidFill>
            </a:endParaRPr>
          </a:p>
          <a:p>
            <a:pPr marL="52578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charset="2"/>
              <a:buChar char="§"/>
              <a:defRPr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3 states </a:t>
            </a:r>
            <a:r>
              <a:rPr lang="en-US" sz="2400" b="1">
                <a:solidFill>
                  <a:schemeClr val="bg2">
                    <a:lumMod val="50000"/>
                  </a:schemeClr>
                </a:solidFill>
              </a:rPr>
              <a:t>require </a:t>
            </a: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and 5 states </a:t>
            </a:r>
            <a:r>
              <a:rPr lang="en-US" sz="2400" b="1">
                <a:solidFill>
                  <a:schemeClr val="bg2">
                    <a:lumMod val="50000"/>
                  </a:schemeClr>
                </a:solidFill>
              </a:rPr>
              <a:t>recommend</a:t>
            </a: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 the use of the </a:t>
            </a:r>
            <a:r>
              <a:rPr lang="en-US" sz="2400" b="1">
                <a:solidFill>
                  <a:schemeClr val="bg2">
                    <a:lumMod val="50000"/>
                  </a:schemeClr>
                </a:solidFill>
              </a:rPr>
              <a:t>DC:0-3/DC:0-5</a:t>
            </a: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 to determine eligibility on the basis of a diagnosed condition</a:t>
            </a:r>
          </a:p>
          <a:p>
            <a:pPr marL="52578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charset="2"/>
              <a:buChar char="§"/>
              <a:defRPr/>
            </a:pPr>
            <a:endParaRPr lang="en-US" sz="2400">
              <a:solidFill>
                <a:schemeClr val="bg2">
                  <a:lumMod val="50000"/>
                </a:schemeClr>
              </a:solidFill>
            </a:endParaRPr>
          </a:p>
          <a:p>
            <a:pPr marL="52578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charset="2"/>
              <a:buChar char="§"/>
              <a:defRPr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13 states </a:t>
            </a:r>
            <a:r>
              <a:rPr lang="en-US" sz="2400" b="1">
                <a:solidFill>
                  <a:schemeClr val="bg2">
                    <a:lumMod val="50000"/>
                  </a:schemeClr>
                </a:solidFill>
              </a:rPr>
              <a:t>require</a:t>
            </a: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 that evaluation teams include </a:t>
            </a:r>
            <a:r>
              <a:rPr lang="en-US" sz="2400" b="1">
                <a:solidFill>
                  <a:schemeClr val="bg2">
                    <a:lumMod val="50000"/>
                  </a:schemeClr>
                </a:solidFill>
              </a:rPr>
              <a:t>professionals with expertise in IECMH and SE development</a:t>
            </a:r>
          </a:p>
          <a:p>
            <a:pPr marL="1075972" lvl="6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charset="2"/>
              <a:buChar char="§"/>
              <a:defRPr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  <a:cs typeface="Calibri"/>
              </a:rPr>
              <a:t>State policy highlight: </a:t>
            </a:r>
            <a:r>
              <a:rPr lang="en-US" sz="2400" b="1">
                <a:solidFill>
                  <a:schemeClr val="bg2">
                    <a:lumMod val="50000"/>
                  </a:schemeClr>
                </a:solidFill>
                <a:cs typeface="Calibri"/>
              </a:rPr>
              <a:t>Colorado</a:t>
            </a:r>
          </a:p>
          <a:p>
            <a:pPr marL="52578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charset="2"/>
              <a:buChar char="§"/>
              <a:defRPr/>
            </a:pPr>
            <a:endParaRPr lang="en-US" sz="24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9B265-4E98-4E15-BD27-AAF11905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5EA5-6BDB-6249-A7EE-658B2FA8ED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45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543800" cy="173736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+mn-lt"/>
              </a:rPr>
              <a:t>Few states use tools to identify family 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578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charset="2"/>
              <a:buChar char="§"/>
              <a:defRPr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1 state </a:t>
            </a:r>
            <a:r>
              <a:rPr lang="en-US" sz="2400" b="1">
                <a:solidFill>
                  <a:schemeClr val="bg2">
                    <a:lumMod val="50000"/>
                  </a:schemeClr>
                </a:solidFill>
              </a:rPr>
              <a:t>requires</a:t>
            </a: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 and 14 states </a:t>
            </a:r>
            <a:r>
              <a:rPr lang="en-US" sz="2400" b="1">
                <a:solidFill>
                  <a:schemeClr val="bg2">
                    <a:lumMod val="50000"/>
                  </a:schemeClr>
                </a:solidFill>
              </a:rPr>
              <a:t>recommend</a:t>
            </a: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 the use of additional tools to identify family risk factors and/or trauma</a:t>
            </a:r>
          </a:p>
          <a:p>
            <a:pPr marL="52578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charset="2"/>
              <a:buChar char="§"/>
              <a:defRPr/>
            </a:pPr>
            <a:endParaRPr lang="en-US" sz="2400">
              <a:solidFill>
                <a:schemeClr val="bg2">
                  <a:lumMod val="50000"/>
                </a:schemeClr>
              </a:solidFill>
            </a:endParaRPr>
          </a:p>
          <a:p>
            <a:pPr marL="52578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charset="2"/>
              <a:buChar char="§"/>
              <a:defRPr/>
            </a:pP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30 states </a:t>
            </a:r>
            <a:r>
              <a:rPr lang="en-US" sz="2400" b="1">
                <a:solidFill>
                  <a:schemeClr val="bg2">
                    <a:lumMod val="50000"/>
                  </a:schemeClr>
                </a:solidFill>
              </a:rPr>
              <a:t>do not </a:t>
            </a:r>
            <a:r>
              <a:rPr lang="en-US" sz="2400">
                <a:solidFill>
                  <a:schemeClr val="bg2">
                    <a:lumMod val="50000"/>
                  </a:schemeClr>
                </a:solidFill>
              </a:rPr>
              <a:t>provide screening, referrals, or treatment for maternal depression. The remaining states provide either screening or referrals for screening/evaluation/treatment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FBBE4-0BD3-4711-ABB2-52781D550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5EA5-6BDB-6249-A7EE-658B2FA8ED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36678"/>
      </p:ext>
    </p:extLst>
  </p:cSld>
  <p:clrMapOvr>
    <a:masterClrMapping/>
  </p:clrMapOvr>
</p:sld>
</file>

<file path=ppt/theme/theme1.xml><?xml version="1.0" encoding="utf-8"?>
<a:theme xmlns:a="http://schemas.openxmlformats.org/drawingml/2006/main" name="BFH Theme">
  <a:themeElements>
    <a:clrScheme name="BFH Color Scheme">
      <a:dk1>
        <a:srgbClr val="00ABCC"/>
      </a:dk1>
      <a:lt1>
        <a:srgbClr val="FFFFFF"/>
      </a:lt1>
      <a:dk2>
        <a:srgbClr val="485868"/>
      </a:dk2>
      <a:lt2>
        <a:srgbClr val="EEECE1"/>
      </a:lt2>
      <a:accent1>
        <a:srgbClr val="12244C"/>
      </a:accent1>
      <a:accent2>
        <a:srgbClr val="8BC53E"/>
      </a:accent2>
      <a:accent3>
        <a:srgbClr val="C0DAE3"/>
      </a:accent3>
      <a:accent4>
        <a:srgbClr val="3F84B2"/>
      </a:accent4>
      <a:accent5>
        <a:srgbClr val="593C80"/>
      </a:accent5>
      <a:accent6>
        <a:srgbClr val="F58700"/>
      </a:accent6>
      <a:hlink>
        <a:srgbClr val="00ABCC"/>
      </a:hlink>
      <a:folHlink>
        <a:srgbClr val="1224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1E8E0BE1489245A7515012FFAC6FED" ma:contentTypeVersion="5" ma:contentTypeDescription="Create a new document." ma:contentTypeScope="" ma:versionID="aab54cd43cf08c6b070c3491a1ea2914">
  <xsd:schema xmlns:xsd="http://www.w3.org/2001/XMLSchema" xmlns:xs="http://www.w3.org/2001/XMLSchema" xmlns:p="http://schemas.microsoft.com/office/2006/metadata/properties" xmlns:ns2="a9f1c761-5bd9-40c0-a7cd-58c0e403ad52" targetNamespace="http://schemas.microsoft.com/office/2006/metadata/properties" ma:root="true" ma:fieldsID="2342cb9f8086a480dff77e42f97111c1" ns2:_="">
    <xsd:import namespace="a9f1c761-5bd9-40c0-a7cd-58c0e403ad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1c761-5bd9-40c0-a7cd-58c0e403ad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5FE62E-E274-4E51-9F06-172436B4111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CDB5639-0367-4ED9-A464-70829882EC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AC609A-EAF8-4BE2-AE06-D017C155FFB4}">
  <ds:schemaRefs>
    <ds:schemaRef ds:uri="a9f1c761-5bd9-40c0-a7cd-58c0e403ad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1666</Words>
  <Application>Microsoft Office PowerPoint</Application>
  <PresentationFormat>On-screen Show (4:3)</PresentationFormat>
  <Paragraphs>249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Black</vt:lpstr>
      <vt:lpstr>Avenir Book</vt:lpstr>
      <vt:lpstr>Calibri</vt:lpstr>
      <vt:lpstr>Calibri Light</vt:lpstr>
      <vt:lpstr>Courier New</vt:lpstr>
      <vt:lpstr>Wingdings</vt:lpstr>
      <vt:lpstr>BFH Theme</vt:lpstr>
      <vt:lpstr>Retrospect</vt:lpstr>
      <vt:lpstr>Supporting Social-Emotional and Mental Health Needs of Young Children Through Part C Early Intervention: Results of a 50-State Survey</vt:lpstr>
      <vt:lpstr>Presenters</vt:lpstr>
      <vt:lpstr>Agenda</vt:lpstr>
      <vt:lpstr>Overview: Early Intervention (Part C) &amp;                    Infant &amp; Early Childhood Mental Health (IECMH)</vt:lpstr>
      <vt:lpstr> 50-state Part C survey background</vt:lpstr>
      <vt:lpstr> 50-state Part C survey methods</vt:lpstr>
      <vt:lpstr> Screening, evaluation, and eligibility</vt:lpstr>
      <vt:lpstr>        Many states not using tools/strategies to promote identification of infants and toddlers with mental health needs in EI</vt:lpstr>
      <vt:lpstr>Few states use tools to identify family risk factors</vt:lpstr>
      <vt:lpstr> Programs vary in supports for infants &amp; toddlers found not eligible for Part C</vt:lpstr>
      <vt:lpstr> Use of a SE screening or assessment tool not always required for children referred from CPS</vt:lpstr>
      <vt:lpstr>IECMH services for eligible children</vt:lpstr>
      <vt:lpstr> Dyadic treatment</vt:lpstr>
      <vt:lpstr> Challenges reported by Part C Coordinators</vt:lpstr>
      <vt:lpstr> Tiered training and supports to address  workforce challenges identified by  Part C coordinators</vt:lpstr>
      <vt:lpstr>Using survey results</vt:lpstr>
      <vt:lpstr>Medicaid</vt:lpstr>
      <vt:lpstr>Medicaid Serves Nearly Half of All Children Under Age 3</vt:lpstr>
      <vt:lpstr>THE Pediatric Benefit in Medicaid:   </vt:lpstr>
      <vt:lpstr>More than two-thirds of states (33) report that Medicaid rates are not sufficient to cover the full costs of eligible Part C mental health services</vt:lpstr>
      <vt:lpstr>IECMH &amp; EI Part C  Medicaid Practice Opportunity</vt:lpstr>
      <vt:lpstr>Perspectives of IECMH: Part C in North Carolina</vt:lpstr>
      <vt:lpstr>Part C in North Carolina</vt:lpstr>
      <vt:lpstr>Part C in North Carolina</vt:lpstr>
      <vt:lpstr>National IECMH and Part C workgroup </vt:lpstr>
      <vt:lpstr>Upcoming Products and Supports</vt:lpstr>
      <vt:lpstr>Getting Started / Next Steps</vt:lpstr>
      <vt:lpstr>Resources</vt:lpstr>
      <vt:lpstr>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PRiSM:  Promoting Research-informed Infant-Early Childhood Mental Health Policies and Scaled Initiatives</dc:title>
  <dc:creator>Microsoft Office User</dc:creator>
  <cp:lastModifiedBy>J. Daniel Ferguson</cp:lastModifiedBy>
  <cp:revision>110</cp:revision>
  <dcterms:created xsi:type="dcterms:W3CDTF">2019-09-30T23:53:36Z</dcterms:created>
  <dcterms:modified xsi:type="dcterms:W3CDTF">2020-11-19T19:52:21Z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0x010100131E8E0BE1489245A7515012FFAC6FED</vt:lpwstr>
  </property>
</Properties>
</file>