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8"/>
  </p:notesMasterIdLst>
  <p:handoutMasterIdLst>
    <p:handoutMasterId r:id="rId29"/>
  </p:handoutMasterIdLst>
  <p:sldIdLst>
    <p:sldId id="256" r:id="rId2"/>
    <p:sldId id="257" r:id="rId3"/>
    <p:sldId id="288" r:id="rId4"/>
    <p:sldId id="259" r:id="rId5"/>
    <p:sldId id="260" r:id="rId6"/>
    <p:sldId id="261" r:id="rId7"/>
    <p:sldId id="289" r:id="rId8"/>
    <p:sldId id="290" r:id="rId9"/>
    <p:sldId id="262" r:id="rId10"/>
    <p:sldId id="263" r:id="rId11"/>
    <p:sldId id="264" r:id="rId12"/>
    <p:sldId id="267" r:id="rId13"/>
    <p:sldId id="292" r:id="rId14"/>
    <p:sldId id="266" r:id="rId15"/>
    <p:sldId id="271" r:id="rId16"/>
    <p:sldId id="293" r:id="rId17"/>
    <p:sldId id="274" r:id="rId18"/>
    <p:sldId id="269" r:id="rId19"/>
    <p:sldId id="276" r:id="rId20"/>
    <p:sldId id="277" r:id="rId21"/>
    <p:sldId id="291" r:id="rId22"/>
    <p:sldId id="280" r:id="rId23"/>
    <p:sldId id="281" r:id="rId24"/>
    <p:sldId id="285" r:id="rId25"/>
    <p:sldId id="282" r:id="rId26"/>
    <p:sldId id="284"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ized User" initials="AU" lastIdx="5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AE78F7C4-B7AA-4971-92CF-07148FBFAD1B}" type="datetimeFigureOut">
              <a:rPr lang="en-US" smtClean="0"/>
              <a:t>5/14/2015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E60794C6-070F-44DF-BFD1-507BCF13C3FC}" type="slidenum">
              <a:rPr lang="en-US" smtClean="0"/>
              <a:t>‹#›</a:t>
            </a:fld>
            <a:endParaRPr lang="en-US"/>
          </a:p>
        </p:txBody>
      </p:sp>
    </p:spTree>
    <p:extLst>
      <p:ext uri="{BB962C8B-B14F-4D97-AF65-F5344CB8AC3E}">
        <p14:creationId xmlns:p14="http://schemas.microsoft.com/office/powerpoint/2010/main" val="17730375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6471610-FE0F-47AB-AF30-F79BC063B904}" type="datetimeFigureOut">
              <a:rPr lang="en-US" smtClean="0"/>
              <a:t>5/14/2015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7EF98AD-DD3F-4DB3-82D1-EF4CA44CC441}" type="slidenum">
              <a:rPr lang="en-US" smtClean="0"/>
              <a:t>‹#›</a:t>
            </a:fld>
            <a:endParaRPr lang="en-US"/>
          </a:p>
        </p:txBody>
      </p:sp>
    </p:spTree>
    <p:extLst>
      <p:ext uri="{BB962C8B-B14F-4D97-AF65-F5344CB8AC3E}">
        <p14:creationId xmlns:p14="http://schemas.microsoft.com/office/powerpoint/2010/main" val="2932856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final regulations</a:t>
            </a:r>
            <a:r>
              <a:rPr lang="en-US" baseline="0" dirty="0" smtClean="0"/>
              <a:t> adopt the proposed amendments with modifications to improve organization, clarity, and flexibility for LEAs.</a:t>
            </a:r>
            <a:endParaRPr lang="en-US" dirty="0"/>
          </a:p>
        </p:txBody>
      </p:sp>
      <p:sp>
        <p:nvSpPr>
          <p:cNvPr id="4" name="Slide Number Placeholder 3"/>
          <p:cNvSpPr>
            <a:spLocks noGrp="1"/>
          </p:cNvSpPr>
          <p:nvPr>
            <p:ph type="sldNum" sz="quarter" idx="10"/>
          </p:nvPr>
        </p:nvSpPr>
        <p:spPr/>
        <p:txBody>
          <a:bodyPr/>
          <a:lstStyle/>
          <a:p>
            <a:fld id="{B7EF98AD-DD3F-4DB3-82D1-EF4CA44CC441}" type="slidenum">
              <a:rPr lang="en-US" smtClean="0"/>
              <a:t>4</a:t>
            </a:fld>
            <a:endParaRPr lang="en-US"/>
          </a:p>
        </p:txBody>
      </p:sp>
    </p:spTree>
    <p:extLst>
      <p:ext uri="{BB962C8B-B14F-4D97-AF65-F5344CB8AC3E}">
        <p14:creationId xmlns:p14="http://schemas.microsoft.com/office/powerpoint/2010/main" val="5690522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7DCE3B6-F8F2-4FD3-BEFC-38E3C8524CAB}" type="datetimeFigureOut">
              <a:rPr lang="en-US" smtClean="0"/>
              <a:t>5/14/2015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9033B34-5373-42F3-B8D8-8FFFEADB0D5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DCE3B6-F8F2-4FD3-BEFC-38E3C8524CAB}" type="datetimeFigureOut">
              <a:rPr lang="en-US" smtClean="0"/>
              <a:t>5/14/2015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9033B34-5373-42F3-B8D8-8FFFEADB0D5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DCE3B6-F8F2-4FD3-BEFC-38E3C8524CAB}" type="datetimeFigureOut">
              <a:rPr lang="en-US" smtClean="0"/>
              <a:t>5/14/2015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9033B34-5373-42F3-B8D8-8FFFEADB0D5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DCE3B6-F8F2-4FD3-BEFC-38E3C8524CAB}" type="datetimeFigureOut">
              <a:rPr lang="en-US" smtClean="0"/>
              <a:t>5/14/2015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9033B34-5373-42F3-B8D8-8FFFEADB0D55}"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7DCE3B6-F8F2-4FD3-BEFC-38E3C8524CAB}" type="datetimeFigureOut">
              <a:rPr lang="en-US" smtClean="0"/>
              <a:t>5/14/2015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9033B34-5373-42F3-B8D8-8FFFEADB0D55}"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7DCE3B6-F8F2-4FD3-BEFC-38E3C8524CAB}" type="datetimeFigureOut">
              <a:rPr lang="en-US" smtClean="0"/>
              <a:t>5/14/2015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9033B34-5373-42F3-B8D8-8FFFEADB0D55}"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7DCE3B6-F8F2-4FD3-BEFC-38E3C8524CAB}" type="datetimeFigureOut">
              <a:rPr lang="en-US" smtClean="0"/>
              <a:t>5/14/2015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9033B34-5373-42F3-B8D8-8FFFEADB0D5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7DCE3B6-F8F2-4FD3-BEFC-38E3C8524CAB}" type="datetimeFigureOut">
              <a:rPr lang="en-US" smtClean="0"/>
              <a:t>5/14/2015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9033B34-5373-42F3-B8D8-8FFFEADB0D55}"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7DCE3B6-F8F2-4FD3-BEFC-38E3C8524CAB}" type="datetimeFigureOut">
              <a:rPr lang="en-US" smtClean="0"/>
              <a:t>5/14/2015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9033B34-5373-42F3-B8D8-8FFFEADB0D5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7DCE3B6-F8F2-4FD3-BEFC-38E3C8524CAB}" type="datetimeFigureOut">
              <a:rPr lang="en-US" smtClean="0"/>
              <a:t>5/14/2015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9033B34-5373-42F3-B8D8-8FFFEADB0D5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7DCE3B6-F8F2-4FD3-BEFC-38E3C8524CAB}" type="datetimeFigureOut">
              <a:rPr lang="en-US" smtClean="0"/>
              <a:t>5/14/2015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9033B34-5373-42F3-B8D8-8FFFEADB0D55}"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7DCE3B6-F8F2-4FD3-BEFC-38E3C8524CAB}" type="datetimeFigureOut">
              <a:rPr lang="en-US" smtClean="0"/>
              <a:t>5/14/2015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9033B34-5373-42F3-B8D8-8FFFEADB0D5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mailto:Matthew.Schneer@ED.gov"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599" y="1600201"/>
            <a:ext cx="7315201" cy="2846034"/>
          </a:xfrm>
        </p:spPr>
        <p:txBody>
          <a:bodyPr>
            <a:normAutofit fontScale="90000"/>
          </a:bodyPr>
          <a:lstStyle/>
          <a:p>
            <a:pPr algn="ctr"/>
            <a:r>
              <a:rPr lang="en-US" sz="6600" dirty="0" smtClean="0"/>
              <a:t/>
            </a:r>
            <a:br>
              <a:rPr lang="en-US" sz="6600" dirty="0" smtClean="0"/>
            </a:br>
            <a:r>
              <a:rPr lang="en-US" sz="6600" cap="all" dirty="0" smtClean="0"/>
              <a:t>LEA MOE Regulations</a:t>
            </a:r>
            <a:endParaRPr lang="en-US" sz="6600" cap="all" dirty="0"/>
          </a:p>
        </p:txBody>
      </p:sp>
      <p:sp>
        <p:nvSpPr>
          <p:cNvPr id="3" name="Subtitle 2"/>
          <p:cNvSpPr>
            <a:spLocks noGrp="1"/>
          </p:cNvSpPr>
          <p:nvPr>
            <p:ph type="subTitle" idx="1"/>
          </p:nvPr>
        </p:nvSpPr>
        <p:spPr>
          <a:xfrm>
            <a:off x="609600" y="4724400"/>
            <a:ext cx="6781799" cy="1219200"/>
          </a:xfrm>
        </p:spPr>
        <p:txBody>
          <a:bodyPr>
            <a:noAutofit/>
          </a:bodyPr>
          <a:lstStyle/>
          <a:p>
            <a:pPr algn="ctr"/>
            <a:r>
              <a:rPr lang="en-US" sz="3200" dirty="0" smtClean="0"/>
              <a:t>An overview of the revisions </a:t>
            </a:r>
            <a:endParaRPr lang="en-US" sz="2000" dirty="0"/>
          </a:p>
        </p:txBody>
      </p:sp>
    </p:spTree>
    <p:extLst>
      <p:ext uri="{BB962C8B-B14F-4D97-AF65-F5344CB8AC3E}">
        <p14:creationId xmlns:p14="http://schemas.microsoft.com/office/powerpoint/2010/main" val="2557491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First Set Out in Letter to </a:t>
            </a:r>
            <a:r>
              <a:rPr lang="en-US" dirty="0" err="1" smtClean="0"/>
              <a:t>Boundy</a:t>
            </a:r>
            <a:r>
              <a:rPr lang="en-US" dirty="0" smtClean="0"/>
              <a:t> (2012).</a:t>
            </a:r>
          </a:p>
          <a:p>
            <a:pPr marL="109728" indent="0">
              <a:buNone/>
            </a:pPr>
            <a:endParaRPr lang="en-US" dirty="0" smtClean="0"/>
          </a:p>
          <a:p>
            <a:r>
              <a:rPr lang="en-US" dirty="0" smtClean="0"/>
              <a:t>Enacted into law in the 2014 and 2015 Appropriations Acts.</a:t>
            </a:r>
          </a:p>
          <a:p>
            <a:pPr marL="109728" indent="0">
              <a:buNone/>
            </a:pPr>
            <a:endParaRPr lang="en-US" dirty="0" smtClean="0"/>
          </a:p>
          <a:p>
            <a:r>
              <a:rPr lang="en-US" dirty="0" smtClean="0"/>
              <a:t>Final Regulations make the rule permanent and provide details on implementation and implications.</a:t>
            </a:r>
            <a:endParaRPr lang="en-US" dirty="0"/>
          </a:p>
        </p:txBody>
      </p:sp>
      <p:sp>
        <p:nvSpPr>
          <p:cNvPr id="2" name="Title 1"/>
          <p:cNvSpPr>
            <a:spLocks noGrp="1"/>
          </p:cNvSpPr>
          <p:nvPr>
            <p:ph type="title"/>
          </p:nvPr>
        </p:nvSpPr>
        <p:spPr/>
        <p:txBody>
          <a:bodyPr>
            <a:noAutofit/>
          </a:bodyPr>
          <a:lstStyle/>
          <a:p>
            <a:r>
              <a:rPr lang="en-US" sz="4400" dirty="0" smtClean="0"/>
              <a:t>SUBSEQUENT YEARS RULE</a:t>
            </a:r>
            <a:endParaRPr lang="en-US" sz="4400" dirty="0"/>
          </a:p>
        </p:txBody>
      </p:sp>
    </p:spTree>
    <p:extLst>
      <p:ext uri="{BB962C8B-B14F-4D97-AF65-F5344CB8AC3E}">
        <p14:creationId xmlns:p14="http://schemas.microsoft.com/office/powerpoint/2010/main" val="26512912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Defines what level of effort an LEA must meet in order to maintain effort in the year after an MOE failure.</a:t>
            </a:r>
          </a:p>
          <a:p>
            <a:r>
              <a:rPr lang="en-US" dirty="0"/>
              <a:t>T</a:t>
            </a:r>
            <a:r>
              <a:rPr lang="en-US" dirty="0" smtClean="0"/>
              <a:t>he </a:t>
            </a:r>
            <a:r>
              <a:rPr lang="en-US" dirty="0"/>
              <a:t>level of effort an LEA must meet in the fiscal year after it fails to maintain effort is the level of effort that would have been required in the absence of that failure, not the LEA’s reduced level of expenditures. </a:t>
            </a:r>
            <a:endParaRPr lang="en-US" dirty="0" smtClean="0"/>
          </a:p>
          <a:p>
            <a:r>
              <a:rPr lang="en-US" dirty="0" smtClean="0"/>
              <a:t>This has an impact on both the eligibility and compliance standards.</a:t>
            </a:r>
            <a:endParaRPr lang="en-US" dirty="0"/>
          </a:p>
        </p:txBody>
      </p:sp>
      <p:sp>
        <p:nvSpPr>
          <p:cNvPr id="2" name="Title 1"/>
          <p:cNvSpPr>
            <a:spLocks noGrp="1"/>
          </p:cNvSpPr>
          <p:nvPr>
            <p:ph type="title"/>
          </p:nvPr>
        </p:nvSpPr>
        <p:spPr/>
        <p:txBody>
          <a:bodyPr>
            <a:noAutofit/>
          </a:bodyPr>
          <a:lstStyle/>
          <a:p>
            <a:r>
              <a:rPr lang="en-US" sz="4400" dirty="0" smtClean="0"/>
              <a:t>WHAT IT MEANS</a:t>
            </a:r>
            <a:endParaRPr lang="en-US" sz="4400" dirty="0"/>
          </a:p>
        </p:txBody>
      </p:sp>
    </p:spTree>
    <p:extLst>
      <p:ext uri="{BB962C8B-B14F-4D97-AF65-F5344CB8AC3E}">
        <p14:creationId xmlns:p14="http://schemas.microsoft.com/office/powerpoint/2010/main" val="14785898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752600"/>
            <a:ext cx="8229600" cy="4373563"/>
          </a:xfrm>
        </p:spPr>
        <p:txBody>
          <a:bodyPr>
            <a:normAutofit fontScale="85000" lnSpcReduction="20000"/>
          </a:bodyPr>
          <a:lstStyle/>
          <a:p>
            <a:r>
              <a:rPr lang="en-US" dirty="0" smtClean="0"/>
              <a:t>To determine required level of effort, must look back to most recent fiscal year in which LEA maintained effort.</a:t>
            </a:r>
          </a:p>
          <a:p>
            <a:endParaRPr lang="en-US" dirty="0" smtClean="0"/>
          </a:p>
          <a:p>
            <a:r>
              <a:rPr lang="en-US" dirty="0" smtClean="0"/>
              <a:t>But must look back to the most recent fiscal year year in which the LEA met MOE </a:t>
            </a:r>
            <a:r>
              <a:rPr lang="en-US" b="1" dirty="0" smtClean="0"/>
              <a:t>using the same method.</a:t>
            </a:r>
          </a:p>
          <a:p>
            <a:endParaRPr lang="en-US" b="1" dirty="0"/>
          </a:p>
          <a:p>
            <a:r>
              <a:rPr lang="en-US" dirty="0" smtClean="0"/>
              <a:t>For example, </a:t>
            </a:r>
          </a:p>
          <a:p>
            <a:pPr lvl="1"/>
            <a:r>
              <a:rPr lang="en-US" dirty="0" smtClean="0"/>
              <a:t>LEA wants to use State and local funds (total) to meet the compliance standard in FY 2016-2017. </a:t>
            </a:r>
          </a:p>
          <a:p>
            <a:pPr lvl="1"/>
            <a:r>
              <a:rPr lang="en-US" dirty="0" smtClean="0"/>
              <a:t>LEA failed to meet MOE in FY 2015-2016 using that method</a:t>
            </a:r>
            <a:r>
              <a:rPr lang="en-US" dirty="0"/>
              <a:t>.</a:t>
            </a:r>
            <a:r>
              <a:rPr lang="en-US" dirty="0" smtClean="0"/>
              <a:t> </a:t>
            </a:r>
          </a:p>
          <a:p>
            <a:pPr lvl="1"/>
            <a:r>
              <a:rPr lang="en-US" dirty="0" smtClean="0"/>
              <a:t>LEA met MOE in FY 2014-2015 using that method.</a:t>
            </a:r>
          </a:p>
          <a:p>
            <a:pPr lvl="1"/>
            <a:r>
              <a:rPr lang="en-US" dirty="0" smtClean="0"/>
              <a:t>LEA must use FY 2014-2015 as the comparison year.</a:t>
            </a:r>
          </a:p>
          <a:p>
            <a:endParaRPr lang="en-US" dirty="0"/>
          </a:p>
        </p:txBody>
      </p:sp>
      <p:sp>
        <p:nvSpPr>
          <p:cNvPr id="2" name="Title 1"/>
          <p:cNvSpPr>
            <a:spLocks noGrp="1"/>
          </p:cNvSpPr>
          <p:nvPr>
            <p:ph type="title"/>
          </p:nvPr>
        </p:nvSpPr>
        <p:spPr/>
        <p:txBody>
          <a:bodyPr>
            <a:noAutofit/>
          </a:bodyPr>
          <a:lstStyle/>
          <a:p>
            <a:r>
              <a:rPr lang="en-US" sz="3000" cap="all" dirty="0" smtClean="0"/>
              <a:t>Impact of Method on the Subsequent Years Rule</a:t>
            </a:r>
            <a:endParaRPr lang="en-US" sz="3000" cap="all" dirty="0"/>
          </a:p>
        </p:txBody>
      </p:sp>
    </p:spTree>
    <p:extLst>
      <p:ext uri="{BB962C8B-B14F-4D97-AF65-F5344CB8AC3E}">
        <p14:creationId xmlns:p14="http://schemas.microsoft.com/office/powerpoint/2010/main" val="36491535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endParaRPr lang="en-US" dirty="0" smtClean="0"/>
          </a:p>
          <a:p>
            <a:r>
              <a:rPr lang="en-US" dirty="0"/>
              <a:t>Subsequent Years </a:t>
            </a:r>
            <a:r>
              <a:rPr lang="en-US" dirty="0" smtClean="0"/>
              <a:t>Rule:  </a:t>
            </a:r>
          </a:p>
          <a:p>
            <a:pPr marL="886968" lvl="3" indent="0">
              <a:buNone/>
            </a:pPr>
            <a:r>
              <a:rPr lang="en-US" sz="2400" dirty="0"/>
              <a:t>Follows the method:  comparison year= </a:t>
            </a:r>
            <a:r>
              <a:rPr lang="en-US" sz="2400" dirty="0" smtClean="0"/>
              <a:t>the most recent fiscal </a:t>
            </a:r>
            <a:r>
              <a:rPr lang="en-US" sz="2400" dirty="0"/>
              <a:t>year for which </a:t>
            </a:r>
            <a:r>
              <a:rPr lang="en-US" sz="2400" dirty="0" smtClean="0"/>
              <a:t>information is </a:t>
            </a:r>
            <a:r>
              <a:rPr lang="en-US" sz="2400" dirty="0"/>
              <a:t>available </a:t>
            </a:r>
            <a:r>
              <a:rPr lang="en-US" sz="2400" dirty="0" smtClean="0"/>
              <a:t>and for which LEA met </a:t>
            </a:r>
            <a:r>
              <a:rPr lang="en-US" sz="2400" dirty="0"/>
              <a:t>MOE using the same </a:t>
            </a:r>
            <a:r>
              <a:rPr lang="en-US" sz="2400" dirty="0" smtClean="0"/>
              <a:t>method.</a:t>
            </a:r>
            <a:endParaRPr lang="en-US" sz="2400" dirty="0"/>
          </a:p>
          <a:p>
            <a:pPr marL="886968" lvl="3" indent="0">
              <a:buNone/>
            </a:pPr>
            <a:r>
              <a:rPr lang="en-US" sz="2200" b="1" dirty="0" smtClean="0"/>
              <a:t>.</a:t>
            </a:r>
            <a:endParaRPr lang="en-US" sz="2200" b="1" dirty="0"/>
          </a:p>
          <a:p>
            <a:r>
              <a:rPr lang="en-US" dirty="0" smtClean="0"/>
              <a:t>For </a:t>
            </a:r>
            <a:r>
              <a:rPr lang="en-US" dirty="0"/>
              <a:t>example, </a:t>
            </a:r>
          </a:p>
          <a:p>
            <a:pPr lvl="1"/>
            <a:r>
              <a:rPr lang="en-US" dirty="0"/>
              <a:t>LEA wants to use State and local funds (total) to meet the </a:t>
            </a:r>
            <a:r>
              <a:rPr lang="en-US" dirty="0" smtClean="0"/>
              <a:t>eligibility </a:t>
            </a:r>
            <a:r>
              <a:rPr lang="en-US" dirty="0"/>
              <a:t>standard in FY </a:t>
            </a:r>
            <a:r>
              <a:rPr lang="en-US" dirty="0" smtClean="0"/>
              <a:t>2016-2017</a:t>
            </a:r>
            <a:r>
              <a:rPr lang="en-US" dirty="0"/>
              <a:t>.</a:t>
            </a:r>
          </a:p>
          <a:p>
            <a:pPr lvl="1"/>
            <a:r>
              <a:rPr lang="en-US" dirty="0" smtClean="0"/>
              <a:t>LEA has information for FY 2014-2015, but failed to meet MOE in FY 2014-2015 using that method.</a:t>
            </a:r>
            <a:endParaRPr lang="en-US" dirty="0"/>
          </a:p>
          <a:p>
            <a:pPr lvl="1"/>
            <a:r>
              <a:rPr lang="en-US" dirty="0" smtClean="0"/>
              <a:t>LEA Met MOE in FY 2013-2014 using that method.  </a:t>
            </a:r>
          </a:p>
          <a:p>
            <a:pPr lvl="1"/>
            <a:r>
              <a:rPr lang="en-US" dirty="0" smtClean="0"/>
              <a:t>LEA must use FY 2013-2014 as the comparison year.</a:t>
            </a:r>
            <a:endParaRPr lang="en-US" dirty="0"/>
          </a:p>
          <a:p>
            <a:endParaRPr lang="en-US" dirty="0"/>
          </a:p>
        </p:txBody>
      </p:sp>
      <p:sp>
        <p:nvSpPr>
          <p:cNvPr id="3" name="Title 2"/>
          <p:cNvSpPr>
            <a:spLocks noGrp="1"/>
          </p:cNvSpPr>
          <p:nvPr>
            <p:ph type="title"/>
          </p:nvPr>
        </p:nvSpPr>
        <p:spPr/>
        <p:txBody>
          <a:bodyPr>
            <a:normAutofit fontScale="90000"/>
          </a:bodyPr>
          <a:lstStyle/>
          <a:p>
            <a:r>
              <a:rPr lang="en-US" dirty="0" smtClean="0"/>
              <a:t>SUBSEQUENT YEARS RULE AND ELIGIBILITY STANDARD</a:t>
            </a:r>
            <a:endParaRPr lang="en-US" dirty="0"/>
          </a:p>
        </p:txBody>
      </p:sp>
    </p:spTree>
    <p:extLst>
      <p:ext uri="{BB962C8B-B14F-4D97-AF65-F5344CB8AC3E}">
        <p14:creationId xmlns:p14="http://schemas.microsoft.com/office/powerpoint/2010/main" val="26781564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709774390"/>
              </p:ext>
            </p:extLst>
          </p:nvPr>
        </p:nvGraphicFramePr>
        <p:xfrm>
          <a:off x="457201" y="1371600"/>
          <a:ext cx="8458199" cy="4670298"/>
        </p:xfrm>
        <a:graphic>
          <a:graphicData uri="http://schemas.openxmlformats.org/drawingml/2006/table">
            <a:tbl>
              <a:tblPr firstRow="1" firstCol="1" bandRow="1">
                <a:tableStyleId>{3C2FFA5D-87B4-456A-9821-1D502468CF0F}</a:tableStyleId>
              </a:tblPr>
              <a:tblGrid>
                <a:gridCol w="1079115"/>
                <a:gridCol w="707360"/>
                <a:gridCol w="1343980"/>
                <a:gridCol w="1839133"/>
                <a:gridCol w="1414717"/>
                <a:gridCol w="2073894"/>
              </a:tblGrid>
              <a:tr h="207663">
                <a:tc gridSpan="6">
                  <a:txBody>
                    <a:bodyPr/>
                    <a:lstStyle/>
                    <a:p>
                      <a:pPr marL="0" marR="0" algn="ctr">
                        <a:lnSpc>
                          <a:spcPct val="115000"/>
                        </a:lnSpc>
                        <a:spcBef>
                          <a:spcPts val="0"/>
                        </a:spcBef>
                        <a:spcAft>
                          <a:spcPts val="0"/>
                        </a:spcAft>
                      </a:pPr>
                      <a:r>
                        <a:rPr lang="en-US" sz="1800" dirty="0" smtClean="0">
                          <a:effectLst/>
                        </a:rPr>
                        <a:t>  </a:t>
                      </a:r>
                      <a:r>
                        <a:rPr lang="en-US" sz="1800" dirty="0">
                          <a:effectLst/>
                        </a:rPr>
                        <a:t>Example of How an LEA May Meet the Eligibility Standard </a:t>
                      </a:r>
                      <a:r>
                        <a:rPr lang="en-US" sz="1800" dirty="0" smtClean="0">
                          <a:effectLst/>
                        </a:rPr>
                        <a:t>in</a:t>
                      </a:r>
                    </a:p>
                    <a:p>
                      <a:pPr marL="3657600" marR="0" lvl="8" algn="ctr">
                        <a:lnSpc>
                          <a:spcPct val="115000"/>
                        </a:lnSpc>
                        <a:spcBef>
                          <a:spcPts val="0"/>
                        </a:spcBef>
                        <a:spcAft>
                          <a:spcPts val="0"/>
                        </a:spcAft>
                      </a:pPr>
                      <a:r>
                        <a:rPr lang="en-US" sz="1800" dirty="0" smtClean="0">
                          <a:effectLst/>
                        </a:rPr>
                        <a:t> </a:t>
                      </a:r>
                      <a:r>
                        <a:rPr lang="en-US" sz="1800" dirty="0">
                          <a:effectLst/>
                        </a:rPr>
                        <a:t>2016-2017  </a:t>
                      </a:r>
                      <a:r>
                        <a:rPr lang="en-US" sz="1800" dirty="0" smtClean="0">
                          <a:effectLst/>
                        </a:rPr>
                        <a:t>Using </a:t>
                      </a:r>
                      <a:r>
                        <a:rPr lang="en-US" sz="1800" dirty="0">
                          <a:effectLst/>
                        </a:rPr>
                        <a:t>Different Methods (same table as Table 7 in Appendix E)</a:t>
                      </a:r>
                      <a:endParaRPr lang="en-US" sz="1800" dirty="0">
                        <a:effectLst/>
                        <a:latin typeface="+mj-lt"/>
                        <a:ea typeface="Calibri"/>
                        <a:cs typeface="Times New Roman"/>
                      </a:endParaRPr>
                    </a:p>
                  </a:txBody>
                  <a:tcPr marL="31721" marR="31721"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19158">
                <a:tc>
                  <a:txBody>
                    <a:bodyPr/>
                    <a:lstStyle/>
                    <a:p>
                      <a:pPr marL="0" marR="0" algn="ctr">
                        <a:lnSpc>
                          <a:spcPct val="115000"/>
                        </a:lnSpc>
                        <a:spcBef>
                          <a:spcPts val="0"/>
                        </a:spcBef>
                        <a:spcAft>
                          <a:spcPts val="0"/>
                        </a:spcAft>
                      </a:pPr>
                      <a:r>
                        <a:rPr lang="en-US" sz="1800" dirty="0">
                          <a:effectLst/>
                        </a:rPr>
                        <a:t>Fiscal Year</a:t>
                      </a:r>
                      <a:endParaRPr lang="en-US" sz="1800" dirty="0">
                        <a:effectLst/>
                        <a:latin typeface="+mj-lt"/>
                        <a:ea typeface="Calibri"/>
                        <a:cs typeface="Times New Roman"/>
                      </a:endParaRPr>
                    </a:p>
                  </a:txBody>
                  <a:tcPr marL="31721" marR="31721" marT="0" marB="0"/>
                </a:tc>
                <a:tc>
                  <a:txBody>
                    <a:bodyPr/>
                    <a:lstStyle/>
                    <a:p>
                      <a:pPr marL="0" marR="0" algn="ctr">
                        <a:lnSpc>
                          <a:spcPct val="115000"/>
                        </a:lnSpc>
                        <a:spcBef>
                          <a:spcPts val="0"/>
                        </a:spcBef>
                        <a:spcAft>
                          <a:spcPts val="0"/>
                        </a:spcAft>
                      </a:pPr>
                      <a:r>
                        <a:rPr lang="en-US" sz="1800" dirty="0" smtClean="0">
                          <a:effectLst/>
                        </a:rPr>
                        <a:t>Local</a:t>
                      </a:r>
                      <a:endParaRPr lang="en-US" sz="1800" dirty="0">
                        <a:effectLst/>
                        <a:latin typeface="+mj-lt"/>
                        <a:ea typeface="Calibri"/>
                        <a:cs typeface="Times New Roman"/>
                      </a:endParaRPr>
                    </a:p>
                  </a:txBody>
                  <a:tcPr marL="31721" marR="31721" marT="0" marB="0"/>
                </a:tc>
                <a:tc>
                  <a:txBody>
                    <a:bodyPr/>
                    <a:lstStyle/>
                    <a:p>
                      <a:pPr marL="0" marR="0" algn="ctr">
                        <a:lnSpc>
                          <a:spcPct val="115000"/>
                        </a:lnSpc>
                        <a:spcBef>
                          <a:spcPts val="0"/>
                        </a:spcBef>
                        <a:spcAft>
                          <a:spcPts val="0"/>
                        </a:spcAft>
                      </a:pPr>
                      <a:r>
                        <a:rPr lang="en-US" sz="1800" dirty="0" smtClean="0">
                          <a:effectLst/>
                        </a:rPr>
                        <a:t>State </a:t>
                      </a:r>
                      <a:r>
                        <a:rPr lang="en-US" sz="1800" dirty="0">
                          <a:effectLst/>
                        </a:rPr>
                        <a:t>and local funds</a:t>
                      </a:r>
                      <a:endParaRPr lang="en-US" sz="1800" dirty="0">
                        <a:effectLst/>
                        <a:latin typeface="+mj-lt"/>
                        <a:ea typeface="Calibri"/>
                        <a:cs typeface="Times New Roman"/>
                      </a:endParaRPr>
                    </a:p>
                  </a:txBody>
                  <a:tcPr marL="31721" marR="31721" marT="0" marB="0"/>
                </a:tc>
                <a:tc>
                  <a:txBody>
                    <a:bodyPr/>
                    <a:lstStyle/>
                    <a:p>
                      <a:pPr marL="0" marR="0" algn="ctr">
                        <a:lnSpc>
                          <a:spcPct val="115000"/>
                        </a:lnSpc>
                        <a:spcBef>
                          <a:spcPts val="0"/>
                        </a:spcBef>
                        <a:spcAft>
                          <a:spcPts val="0"/>
                        </a:spcAft>
                      </a:pPr>
                      <a:r>
                        <a:rPr lang="en-US" sz="1800" dirty="0">
                          <a:effectLst/>
                        </a:rPr>
                        <a:t>Local </a:t>
                      </a:r>
                      <a:r>
                        <a:rPr lang="en-US" sz="1800" dirty="0" smtClean="0">
                          <a:effectLst/>
                        </a:rPr>
                        <a:t>funds</a:t>
                      </a:r>
                    </a:p>
                    <a:p>
                      <a:pPr marL="0" marR="0" algn="ctr">
                        <a:lnSpc>
                          <a:spcPct val="115000"/>
                        </a:lnSpc>
                        <a:spcBef>
                          <a:spcPts val="0"/>
                        </a:spcBef>
                        <a:spcAft>
                          <a:spcPts val="0"/>
                        </a:spcAft>
                      </a:pPr>
                      <a:r>
                        <a:rPr lang="en-US" sz="1800" dirty="0" smtClean="0">
                          <a:effectLst/>
                        </a:rPr>
                        <a:t>Per capita</a:t>
                      </a:r>
                      <a:endParaRPr lang="en-US" sz="1800" dirty="0">
                        <a:effectLst/>
                        <a:latin typeface="+mj-lt"/>
                        <a:ea typeface="Calibri"/>
                        <a:cs typeface="Times New Roman"/>
                      </a:endParaRPr>
                    </a:p>
                  </a:txBody>
                  <a:tcPr marL="31721" marR="31721" marT="0" marB="0"/>
                </a:tc>
                <a:tc>
                  <a:txBody>
                    <a:bodyPr/>
                    <a:lstStyle/>
                    <a:p>
                      <a:pPr marL="0" marR="0" algn="ctr">
                        <a:lnSpc>
                          <a:spcPct val="115000"/>
                        </a:lnSpc>
                        <a:spcBef>
                          <a:spcPts val="0"/>
                        </a:spcBef>
                        <a:spcAft>
                          <a:spcPts val="0"/>
                        </a:spcAft>
                      </a:pPr>
                      <a:r>
                        <a:rPr lang="en-US" sz="1800" dirty="0" smtClean="0">
                          <a:effectLst/>
                        </a:rPr>
                        <a:t>State/local</a:t>
                      </a:r>
                    </a:p>
                    <a:p>
                      <a:pPr marL="0" marR="0" algn="ctr">
                        <a:lnSpc>
                          <a:spcPct val="115000"/>
                        </a:lnSpc>
                        <a:spcBef>
                          <a:spcPts val="0"/>
                        </a:spcBef>
                        <a:spcAft>
                          <a:spcPts val="0"/>
                        </a:spcAft>
                      </a:pPr>
                      <a:r>
                        <a:rPr lang="en-US" sz="1800" dirty="0" smtClean="0">
                          <a:effectLst/>
                        </a:rPr>
                        <a:t>Per</a:t>
                      </a:r>
                      <a:r>
                        <a:rPr lang="en-US" sz="1800" baseline="0" dirty="0" smtClean="0">
                          <a:effectLst/>
                        </a:rPr>
                        <a:t> capita</a:t>
                      </a:r>
                      <a:endParaRPr lang="en-US" sz="1800" dirty="0">
                        <a:effectLst/>
                        <a:latin typeface="+mj-lt"/>
                        <a:ea typeface="Calibri"/>
                        <a:cs typeface="Times New Roman"/>
                      </a:endParaRPr>
                    </a:p>
                  </a:txBody>
                  <a:tcPr marL="31721" marR="31721" marT="0" marB="0"/>
                </a:tc>
                <a:tc>
                  <a:txBody>
                    <a:bodyPr/>
                    <a:lstStyle/>
                    <a:p>
                      <a:pPr marL="0" marR="0" algn="ctr">
                        <a:lnSpc>
                          <a:spcPct val="115000"/>
                        </a:lnSpc>
                        <a:spcBef>
                          <a:spcPts val="0"/>
                        </a:spcBef>
                        <a:spcAft>
                          <a:spcPts val="0"/>
                        </a:spcAft>
                      </a:pPr>
                      <a:r>
                        <a:rPr lang="en-US" sz="1800" dirty="0">
                          <a:effectLst/>
                        </a:rPr>
                        <a:t>Child Count</a:t>
                      </a:r>
                      <a:endParaRPr lang="en-US" sz="1800" dirty="0">
                        <a:effectLst/>
                        <a:latin typeface="+mj-lt"/>
                        <a:ea typeface="Calibri"/>
                        <a:cs typeface="Times New Roman"/>
                      </a:endParaRPr>
                    </a:p>
                  </a:txBody>
                  <a:tcPr marL="31721" marR="31721" marT="0" marB="0"/>
                </a:tc>
              </a:tr>
              <a:tr h="519158">
                <a:tc>
                  <a:txBody>
                    <a:bodyPr/>
                    <a:lstStyle/>
                    <a:p>
                      <a:pPr marL="0" marR="0">
                        <a:lnSpc>
                          <a:spcPct val="115000"/>
                        </a:lnSpc>
                        <a:spcBef>
                          <a:spcPts val="0"/>
                        </a:spcBef>
                        <a:spcAft>
                          <a:spcPts val="0"/>
                        </a:spcAft>
                      </a:pPr>
                      <a:r>
                        <a:rPr lang="en-US" sz="1800" dirty="0">
                          <a:effectLst/>
                        </a:rPr>
                        <a:t>2014–2015</a:t>
                      </a:r>
                    </a:p>
                    <a:p>
                      <a:pPr marL="0" marR="0">
                        <a:lnSpc>
                          <a:spcPct val="115000"/>
                        </a:lnSpc>
                        <a:spcBef>
                          <a:spcPts val="0"/>
                        </a:spcBef>
                        <a:spcAft>
                          <a:spcPts val="0"/>
                        </a:spcAft>
                      </a:pPr>
                      <a:r>
                        <a:rPr lang="en-US" sz="1800" dirty="0">
                          <a:effectLst/>
                        </a:rPr>
                        <a:t> </a:t>
                      </a:r>
                      <a:endParaRPr lang="en-US" sz="1800" dirty="0">
                        <a:effectLst/>
                        <a:latin typeface="+mj-lt"/>
                        <a:ea typeface="Calibri"/>
                        <a:cs typeface="Times New Roman"/>
                      </a:endParaRPr>
                    </a:p>
                  </a:txBody>
                  <a:tcPr marL="31721" marR="31721" marT="0" marB="0"/>
                </a:tc>
                <a:tc>
                  <a:txBody>
                    <a:bodyPr/>
                    <a:lstStyle/>
                    <a:p>
                      <a:pPr marL="0" marR="0">
                        <a:lnSpc>
                          <a:spcPct val="115000"/>
                        </a:lnSpc>
                        <a:spcBef>
                          <a:spcPts val="0"/>
                        </a:spcBef>
                        <a:spcAft>
                          <a:spcPts val="0"/>
                        </a:spcAft>
                      </a:pPr>
                      <a:r>
                        <a:rPr lang="en-US" sz="1800" dirty="0">
                          <a:effectLst/>
                        </a:rPr>
                        <a:t>$500*</a:t>
                      </a:r>
                      <a:endParaRPr lang="en-US" sz="1800" dirty="0">
                        <a:effectLst/>
                        <a:latin typeface="+mj-lt"/>
                        <a:ea typeface="Calibri"/>
                        <a:cs typeface="Times New Roman"/>
                      </a:endParaRPr>
                    </a:p>
                  </a:txBody>
                  <a:tcPr marL="31721" marR="31721" marT="0" marB="0"/>
                </a:tc>
                <a:tc>
                  <a:txBody>
                    <a:bodyPr/>
                    <a:lstStyle/>
                    <a:p>
                      <a:pPr marL="0" marR="0">
                        <a:lnSpc>
                          <a:spcPct val="115000"/>
                        </a:lnSpc>
                        <a:spcBef>
                          <a:spcPts val="0"/>
                        </a:spcBef>
                        <a:spcAft>
                          <a:spcPts val="0"/>
                        </a:spcAft>
                      </a:pPr>
                      <a:r>
                        <a:rPr lang="en-US" sz="1800" dirty="0">
                          <a:effectLst/>
                        </a:rPr>
                        <a:t>$1,000*</a:t>
                      </a:r>
                      <a:endParaRPr lang="en-US" sz="1800" dirty="0">
                        <a:effectLst/>
                        <a:latin typeface="+mj-lt"/>
                        <a:ea typeface="Calibri"/>
                        <a:cs typeface="Times New Roman"/>
                      </a:endParaRPr>
                    </a:p>
                  </a:txBody>
                  <a:tcPr marL="31721" marR="31721" marT="0" marB="0"/>
                </a:tc>
                <a:tc>
                  <a:txBody>
                    <a:bodyPr/>
                    <a:lstStyle/>
                    <a:p>
                      <a:pPr marL="0" marR="0">
                        <a:lnSpc>
                          <a:spcPct val="115000"/>
                        </a:lnSpc>
                        <a:spcBef>
                          <a:spcPts val="0"/>
                        </a:spcBef>
                        <a:spcAft>
                          <a:spcPts val="0"/>
                        </a:spcAft>
                      </a:pPr>
                      <a:r>
                        <a:rPr lang="en-US" sz="1800" dirty="0">
                          <a:effectLst/>
                        </a:rPr>
                        <a:t>$50*</a:t>
                      </a:r>
                      <a:endParaRPr lang="en-US" sz="1800" dirty="0">
                        <a:effectLst/>
                        <a:latin typeface="+mj-lt"/>
                        <a:ea typeface="Calibri"/>
                        <a:cs typeface="Times New Roman"/>
                      </a:endParaRPr>
                    </a:p>
                  </a:txBody>
                  <a:tcPr marL="31721" marR="31721" marT="0" marB="0"/>
                </a:tc>
                <a:tc>
                  <a:txBody>
                    <a:bodyPr/>
                    <a:lstStyle/>
                    <a:p>
                      <a:pPr marL="0" marR="0">
                        <a:lnSpc>
                          <a:spcPct val="115000"/>
                        </a:lnSpc>
                        <a:spcBef>
                          <a:spcPts val="0"/>
                        </a:spcBef>
                        <a:spcAft>
                          <a:spcPts val="0"/>
                        </a:spcAft>
                      </a:pPr>
                      <a:r>
                        <a:rPr lang="en-US" sz="1800">
                          <a:effectLst/>
                        </a:rPr>
                        <a:t>$100*</a:t>
                      </a:r>
                      <a:endParaRPr lang="en-US" sz="1800">
                        <a:effectLst/>
                        <a:latin typeface="+mj-lt"/>
                        <a:ea typeface="Calibri"/>
                        <a:cs typeface="Times New Roman"/>
                      </a:endParaRPr>
                    </a:p>
                  </a:txBody>
                  <a:tcPr marL="31721" marR="31721" marT="0" marB="0"/>
                </a:tc>
                <a:tc>
                  <a:txBody>
                    <a:bodyPr/>
                    <a:lstStyle/>
                    <a:p>
                      <a:pPr marL="0" marR="0">
                        <a:lnSpc>
                          <a:spcPct val="115000"/>
                        </a:lnSpc>
                        <a:spcBef>
                          <a:spcPts val="0"/>
                        </a:spcBef>
                        <a:spcAft>
                          <a:spcPts val="0"/>
                        </a:spcAft>
                      </a:pPr>
                      <a:r>
                        <a:rPr lang="en-US" sz="1800" dirty="0">
                          <a:effectLst/>
                        </a:rPr>
                        <a:t>10</a:t>
                      </a:r>
                      <a:endParaRPr lang="en-US" sz="1800" dirty="0">
                        <a:effectLst/>
                        <a:latin typeface="+mj-lt"/>
                        <a:ea typeface="Calibri"/>
                        <a:cs typeface="Times New Roman"/>
                      </a:endParaRPr>
                    </a:p>
                  </a:txBody>
                  <a:tcPr marL="31721" marR="31721" marT="0" marB="0"/>
                </a:tc>
              </a:tr>
              <a:tr h="726821">
                <a:tc>
                  <a:txBody>
                    <a:bodyPr/>
                    <a:lstStyle/>
                    <a:p>
                      <a:pPr marL="0" marR="0">
                        <a:lnSpc>
                          <a:spcPct val="115000"/>
                        </a:lnSpc>
                        <a:spcBef>
                          <a:spcPts val="0"/>
                        </a:spcBef>
                        <a:spcAft>
                          <a:spcPts val="0"/>
                        </a:spcAft>
                      </a:pPr>
                      <a:r>
                        <a:rPr lang="en-US" sz="1800" dirty="0">
                          <a:effectLst/>
                        </a:rPr>
                        <a:t>2015–2016</a:t>
                      </a:r>
                    </a:p>
                    <a:p>
                      <a:pPr marL="0" marR="0">
                        <a:lnSpc>
                          <a:spcPct val="115000"/>
                        </a:lnSpc>
                        <a:spcBef>
                          <a:spcPts val="0"/>
                        </a:spcBef>
                        <a:spcAft>
                          <a:spcPts val="0"/>
                        </a:spcAft>
                      </a:pPr>
                      <a:r>
                        <a:rPr lang="en-US" sz="1800" dirty="0">
                          <a:effectLst/>
                        </a:rPr>
                        <a:t> </a:t>
                      </a:r>
                      <a:endParaRPr lang="en-US" sz="1800" dirty="0">
                        <a:effectLst/>
                        <a:latin typeface="+mj-lt"/>
                        <a:ea typeface="Calibri"/>
                        <a:cs typeface="Times New Roman"/>
                      </a:endParaRPr>
                    </a:p>
                  </a:txBody>
                  <a:tcPr marL="31721" marR="31721" marT="0" marB="0"/>
                </a:tc>
                <a:tc>
                  <a:txBody>
                    <a:bodyPr/>
                    <a:lstStyle/>
                    <a:p>
                      <a:pPr marL="0" marR="0">
                        <a:lnSpc>
                          <a:spcPct val="115000"/>
                        </a:lnSpc>
                        <a:spcBef>
                          <a:spcPts val="0"/>
                        </a:spcBef>
                        <a:spcAft>
                          <a:spcPts val="0"/>
                        </a:spcAft>
                      </a:pPr>
                      <a:r>
                        <a:rPr lang="en-US" sz="1800" dirty="0">
                          <a:effectLst/>
                        </a:rPr>
                        <a:t> </a:t>
                      </a:r>
                      <a:endParaRPr lang="en-US" sz="1800" dirty="0">
                        <a:effectLst/>
                        <a:latin typeface="+mj-lt"/>
                        <a:ea typeface="Calibri"/>
                        <a:cs typeface="Times New Roman"/>
                      </a:endParaRPr>
                    </a:p>
                  </a:txBody>
                  <a:tcPr marL="31721" marR="31721" marT="0" marB="0"/>
                </a:tc>
                <a:tc>
                  <a:txBody>
                    <a:bodyPr/>
                    <a:lstStyle/>
                    <a:p>
                      <a:pPr marL="0" marR="0">
                        <a:lnSpc>
                          <a:spcPct val="115000"/>
                        </a:lnSpc>
                        <a:spcBef>
                          <a:spcPts val="0"/>
                        </a:spcBef>
                        <a:spcAft>
                          <a:spcPts val="0"/>
                        </a:spcAft>
                      </a:pPr>
                      <a:r>
                        <a:rPr lang="en-US" sz="1800" dirty="0">
                          <a:effectLst/>
                        </a:rPr>
                        <a:t> </a:t>
                      </a:r>
                      <a:endParaRPr lang="en-US" sz="1800" dirty="0">
                        <a:effectLst/>
                        <a:latin typeface="+mj-lt"/>
                        <a:ea typeface="Calibri"/>
                        <a:cs typeface="Times New Roman"/>
                      </a:endParaRPr>
                    </a:p>
                  </a:txBody>
                  <a:tcPr marL="31721" marR="31721" marT="0" marB="0"/>
                </a:tc>
                <a:tc>
                  <a:txBody>
                    <a:bodyPr/>
                    <a:lstStyle/>
                    <a:p>
                      <a:pPr marL="0" marR="0">
                        <a:lnSpc>
                          <a:spcPct val="115000"/>
                        </a:lnSpc>
                        <a:spcBef>
                          <a:spcPts val="0"/>
                        </a:spcBef>
                        <a:spcAft>
                          <a:spcPts val="0"/>
                        </a:spcAft>
                      </a:pPr>
                      <a:r>
                        <a:rPr lang="en-US" sz="1800">
                          <a:effectLst/>
                        </a:rPr>
                        <a:t> </a:t>
                      </a:r>
                      <a:endParaRPr lang="en-US" sz="1800">
                        <a:effectLst/>
                        <a:latin typeface="+mj-lt"/>
                        <a:ea typeface="Calibri"/>
                        <a:cs typeface="Times New Roman"/>
                      </a:endParaRPr>
                    </a:p>
                  </a:txBody>
                  <a:tcPr marL="31721" marR="31721" marT="0" marB="0"/>
                </a:tc>
                <a:tc>
                  <a:txBody>
                    <a:bodyPr/>
                    <a:lstStyle/>
                    <a:p>
                      <a:pPr marL="0" marR="0">
                        <a:lnSpc>
                          <a:spcPct val="115000"/>
                        </a:lnSpc>
                        <a:spcBef>
                          <a:spcPts val="0"/>
                        </a:spcBef>
                        <a:spcAft>
                          <a:spcPts val="0"/>
                        </a:spcAft>
                      </a:pPr>
                      <a:r>
                        <a:rPr lang="en-US" sz="1800">
                          <a:effectLst/>
                        </a:rPr>
                        <a:t> </a:t>
                      </a:r>
                      <a:endParaRPr lang="en-US" sz="1800">
                        <a:effectLst/>
                        <a:latin typeface="+mj-lt"/>
                        <a:ea typeface="Calibri"/>
                        <a:cs typeface="Times New Roman"/>
                      </a:endParaRPr>
                    </a:p>
                  </a:txBody>
                  <a:tcPr marL="31721" marR="31721" marT="0" marB="0"/>
                </a:tc>
                <a:tc>
                  <a:txBody>
                    <a:bodyPr/>
                    <a:lstStyle/>
                    <a:p>
                      <a:pPr marL="0" marR="0">
                        <a:lnSpc>
                          <a:spcPct val="115000"/>
                        </a:lnSpc>
                        <a:spcBef>
                          <a:spcPts val="0"/>
                        </a:spcBef>
                        <a:spcAft>
                          <a:spcPts val="0"/>
                        </a:spcAft>
                      </a:pPr>
                      <a:r>
                        <a:rPr lang="en-US" sz="1800">
                          <a:effectLst/>
                        </a:rPr>
                        <a:t> </a:t>
                      </a:r>
                      <a:endParaRPr lang="en-US" sz="1800">
                        <a:effectLst/>
                        <a:latin typeface="+mj-lt"/>
                        <a:ea typeface="Calibri"/>
                        <a:cs typeface="Times New Roman"/>
                      </a:endParaRPr>
                    </a:p>
                  </a:txBody>
                  <a:tcPr marL="31721" marR="31721" marT="0" marB="0"/>
                </a:tc>
              </a:tr>
              <a:tr h="726821">
                <a:tc>
                  <a:txBody>
                    <a:bodyPr/>
                    <a:lstStyle/>
                    <a:p>
                      <a:pPr marL="0" marR="0">
                        <a:lnSpc>
                          <a:spcPct val="115000"/>
                        </a:lnSpc>
                        <a:spcBef>
                          <a:spcPts val="0"/>
                        </a:spcBef>
                        <a:spcAft>
                          <a:spcPts val="0"/>
                        </a:spcAft>
                      </a:pPr>
                      <a:r>
                        <a:rPr lang="en-US" sz="1800" dirty="0" smtClean="0">
                          <a:effectLst/>
                        </a:rPr>
                        <a:t>Required</a:t>
                      </a:r>
                      <a:r>
                        <a:rPr lang="en-US" sz="1800" baseline="0" dirty="0" smtClean="0">
                          <a:effectLst/>
                        </a:rPr>
                        <a:t> Amount 2016-17</a:t>
                      </a:r>
                      <a:endParaRPr lang="en-US" sz="1800" dirty="0">
                        <a:effectLst/>
                        <a:latin typeface="+mj-lt"/>
                        <a:ea typeface="Calibri"/>
                        <a:cs typeface="Times New Roman"/>
                      </a:endParaRPr>
                    </a:p>
                  </a:txBody>
                  <a:tcPr marL="31721" marR="31721" marT="0" marB="0"/>
                </a:tc>
                <a:tc>
                  <a:txBody>
                    <a:bodyPr/>
                    <a:lstStyle/>
                    <a:p>
                      <a:pPr marL="0" marR="0">
                        <a:lnSpc>
                          <a:spcPct val="115000"/>
                        </a:lnSpc>
                        <a:spcBef>
                          <a:spcPts val="0"/>
                        </a:spcBef>
                        <a:spcAft>
                          <a:spcPts val="0"/>
                        </a:spcAft>
                      </a:pPr>
                      <a:r>
                        <a:rPr lang="en-US" sz="1800" dirty="0">
                          <a:effectLst/>
                        </a:rPr>
                        <a:t>$500</a:t>
                      </a:r>
                      <a:endParaRPr lang="en-US" sz="1800" dirty="0">
                        <a:effectLst/>
                        <a:latin typeface="Georgia" panose="02040502050405020303"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$1,000</a:t>
                      </a:r>
                      <a:endParaRPr lang="en-US" sz="1800">
                        <a:effectLst/>
                        <a:latin typeface="Georgia" panose="02040502050405020303"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effectLst/>
                        </a:rPr>
                        <a:t>$50</a:t>
                      </a:r>
                      <a:endParaRPr lang="en-US" sz="1800" dirty="0">
                        <a:effectLst/>
                        <a:latin typeface="Georgia" panose="02040502050405020303"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effectLst/>
                        </a:rPr>
                        <a:t>$100</a:t>
                      </a:r>
                      <a:endParaRPr lang="en-US" sz="1800" dirty="0">
                        <a:effectLst/>
                        <a:latin typeface="Georgia" panose="02040502050405020303"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800" dirty="0">
                        <a:effectLst/>
                        <a:latin typeface="+mj-lt"/>
                        <a:ea typeface="Calibri"/>
                        <a:cs typeface="Times New Roman"/>
                      </a:endParaRPr>
                    </a:p>
                  </a:txBody>
                  <a:tcPr marL="31721" marR="31721" marT="0" marB="0"/>
                </a:tc>
              </a:tr>
              <a:tr h="103832">
                <a:tc gridSpan="6">
                  <a:txBody>
                    <a:bodyPr/>
                    <a:lstStyle/>
                    <a:p>
                      <a:pPr marL="0" marR="0" algn="ctr">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dirty="0">
                          <a:effectLst/>
                        </a:rPr>
                        <a:t>*The LEA met the compliance standard using all 4 methods.</a:t>
                      </a:r>
                      <a:endParaRPr lang="en-US" sz="1800" dirty="0">
                        <a:effectLst/>
                        <a:latin typeface="+mj-lt"/>
                        <a:ea typeface="Calibri"/>
                        <a:cs typeface="Times New Roman"/>
                      </a:endParaRPr>
                    </a:p>
                  </a:txBody>
                  <a:tcPr marL="31721" marR="31721"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2" name="Title 1"/>
          <p:cNvSpPr>
            <a:spLocks noGrp="1"/>
          </p:cNvSpPr>
          <p:nvPr>
            <p:ph type="title"/>
          </p:nvPr>
        </p:nvSpPr>
        <p:spPr/>
        <p:txBody>
          <a:bodyPr>
            <a:normAutofit fontScale="90000"/>
          </a:bodyPr>
          <a:lstStyle/>
          <a:p>
            <a:r>
              <a:rPr lang="en-US" cap="all" dirty="0" smtClean="0"/>
              <a:t>Meeting Eligibility Standard No MOE Failure</a:t>
            </a:r>
            <a:endParaRPr lang="en-US" cap="all" dirty="0"/>
          </a:p>
        </p:txBody>
      </p:sp>
    </p:spTree>
    <p:extLst>
      <p:ext uri="{BB962C8B-B14F-4D97-AF65-F5344CB8AC3E}">
        <p14:creationId xmlns:p14="http://schemas.microsoft.com/office/powerpoint/2010/main" val="38876404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509107463"/>
              </p:ext>
            </p:extLst>
          </p:nvPr>
        </p:nvGraphicFramePr>
        <p:xfrm>
          <a:off x="457201" y="1371600"/>
          <a:ext cx="8458199" cy="4354830"/>
        </p:xfrm>
        <a:graphic>
          <a:graphicData uri="http://schemas.openxmlformats.org/drawingml/2006/table">
            <a:tbl>
              <a:tblPr firstRow="1" firstCol="1" bandRow="1">
                <a:tableStyleId>{3C2FFA5D-87B4-456A-9821-1D502468CF0F}</a:tableStyleId>
              </a:tblPr>
              <a:tblGrid>
                <a:gridCol w="1079115"/>
                <a:gridCol w="1206884"/>
                <a:gridCol w="1295400"/>
                <a:gridCol w="1388189"/>
                <a:gridCol w="2193211"/>
                <a:gridCol w="1295400"/>
              </a:tblGrid>
              <a:tr h="519158">
                <a:tc>
                  <a:txBody>
                    <a:bodyPr/>
                    <a:lstStyle/>
                    <a:p>
                      <a:pPr marL="0" marR="0" algn="ctr">
                        <a:lnSpc>
                          <a:spcPct val="115000"/>
                        </a:lnSpc>
                        <a:spcBef>
                          <a:spcPts val="0"/>
                        </a:spcBef>
                        <a:spcAft>
                          <a:spcPts val="0"/>
                        </a:spcAft>
                      </a:pPr>
                      <a:r>
                        <a:rPr lang="en-US" sz="1800" dirty="0">
                          <a:effectLst/>
                        </a:rPr>
                        <a:t>Fiscal Year</a:t>
                      </a:r>
                      <a:endParaRPr lang="en-US" sz="1800" dirty="0">
                        <a:effectLst/>
                        <a:latin typeface="+mj-lt"/>
                        <a:ea typeface="Calibri"/>
                        <a:cs typeface="Times New Roman"/>
                      </a:endParaRPr>
                    </a:p>
                  </a:txBody>
                  <a:tcPr marL="31721" marR="31721" marT="0" marB="0"/>
                </a:tc>
                <a:tc>
                  <a:txBody>
                    <a:bodyPr/>
                    <a:lstStyle/>
                    <a:p>
                      <a:pPr marL="0" marR="0" algn="ctr">
                        <a:lnSpc>
                          <a:spcPct val="115000"/>
                        </a:lnSpc>
                        <a:spcBef>
                          <a:spcPts val="0"/>
                        </a:spcBef>
                        <a:spcAft>
                          <a:spcPts val="0"/>
                        </a:spcAft>
                      </a:pPr>
                      <a:r>
                        <a:rPr lang="en-US" sz="1800" dirty="0" smtClean="0">
                          <a:effectLst/>
                        </a:rPr>
                        <a:t>Local</a:t>
                      </a:r>
                      <a:endParaRPr lang="en-US" sz="1800" dirty="0">
                        <a:effectLst/>
                        <a:latin typeface="+mj-lt"/>
                        <a:ea typeface="Calibri"/>
                        <a:cs typeface="Times New Roman"/>
                      </a:endParaRPr>
                    </a:p>
                  </a:txBody>
                  <a:tcPr marL="31721" marR="31721" marT="0" marB="0"/>
                </a:tc>
                <a:tc>
                  <a:txBody>
                    <a:bodyPr/>
                    <a:lstStyle/>
                    <a:p>
                      <a:pPr marL="0" marR="0" algn="ctr">
                        <a:lnSpc>
                          <a:spcPct val="115000"/>
                        </a:lnSpc>
                        <a:spcBef>
                          <a:spcPts val="0"/>
                        </a:spcBef>
                        <a:spcAft>
                          <a:spcPts val="0"/>
                        </a:spcAft>
                      </a:pPr>
                      <a:r>
                        <a:rPr lang="en-US" sz="1800" dirty="0" smtClean="0">
                          <a:effectLst/>
                        </a:rPr>
                        <a:t>State </a:t>
                      </a:r>
                      <a:r>
                        <a:rPr lang="en-US" sz="1800" dirty="0">
                          <a:effectLst/>
                        </a:rPr>
                        <a:t>and local funds</a:t>
                      </a:r>
                      <a:endParaRPr lang="en-US" sz="1800" dirty="0">
                        <a:effectLst/>
                        <a:latin typeface="+mj-lt"/>
                        <a:ea typeface="Calibri"/>
                        <a:cs typeface="Times New Roman"/>
                      </a:endParaRPr>
                    </a:p>
                  </a:txBody>
                  <a:tcPr marL="31721" marR="31721" marT="0" marB="0"/>
                </a:tc>
                <a:tc>
                  <a:txBody>
                    <a:bodyPr/>
                    <a:lstStyle/>
                    <a:p>
                      <a:pPr marL="0" marR="0" algn="ctr">
                        <a:lnSpc>
                          <a:spcPct val="115000"/>
                        </a:lnSpc>
                        <a:spcBef>
                          <a:spcPts val="0"/>
                        </a:spcBef>
                        <a:spcAft>
                          <a:spcPts val="0"/>
                        </a:spcAft>
                      </a:pPr>
                      <a:r>
                        <a:rPr lang="en-US" sz="1800" dirty="0">
                          <a:effectLst/>
                        </a:rPr>
                        <a:t>Local </a:t>
                      </a:r>
                      <a:r>
                        <a:rPr lang="en-US" sz="1800" dirty="0" smtClean="0">
                          <a:effectLst/>
                        </a:rPr>
                        <a:t>funds</a:t>
                      </a:r>
                    </a:p>
                    <a:p>
                      <a:pPr marL="0" marR="0" algn="ctr">
                        <a:lnSpc>
                          <a:spcPct val="115000"/>
                        </a:lnSpc>
                        <a:spcBef>
                          <a:spcPts val="0"/>
                        </a:spcBef>
                        <a:spcAft>
                          <a:spcPts val="0"/>
                        </a:spcAft>
                      </a:pPr>
                      <a:r>
                        <a:rPr lang="en-US" sz="1800" dirty="0" smtClean="0">
                          <a:effectLst/>
                        </a:rPr>
                        <a:t>Per capita</a:t>
                      </a:r>
                      <a:endParaRPr lang="en-US" sz="1800" dirty="0">
                        <a:effectLst/>
                        <a:latin typeface="+mj-lt"/>
                        <a:ea typeface="Calibri"/>
                        <a:cs typeface="Times New Roman"/>
                      </a:endParaRPr>
                    </a:p>
                  </a:txBody>
                  <a:tcPr marL="31721" marR="31721" marT="0" marB="0"/>
                </a:tc>
                <a:tc>
                  <a:txBody>
                    <a:bodyPr/>
                    <a:lstStyle/>
                    <a:p>
                      <a:pPr marL="0" marR="0" algn="ctr">
                        <a:lnSpc>
                          <a:spcPct val="115000"/>
                        </a:lnSpc>
                        <a:spcBef>
                          <a:spcPts val="0"/>
                        </a:spcBef>
                        <a:spcAft>
                          <a:spcPts val="0"/>
                        </a:spcAft>
                      </a:pPr>
                      <a:r>
                        <a:rPr lang="en-US" sz="1800" dirty="0" smtClean="0">
                          <a:effectLst/>
                        </a:rPr>
                        <a:t>State/local</a:t>
                      </a:r>
                    </a:p>
                    <a:p>
                      <a:pPr marL="0" marR="0" algn="ctr">
                        <a:lnSpc>
                          <a:spcPct val="115000"/>
                        </a:lnSpc>
                        <a:spcBef>
                          <a:spcPts val="0"/>
                        </a:spcBef>
                        <a:spcAft>
                          <a:spcPts val="0"/>
                        </a:spcAft>
                      </a:pPr>
                      <a:r>
                        <a:rPr lang="en-US" sz="1800" dirty="0" smtClean="0">
                          <a:effectLst/>
                        </a:rPr>
                        <a:t>Per</a:t>
                      </a:r>
                      <a:r>
                        <a:rPr lang="en-US" sz="1800" baseline="0" dirty="0" smtClean="0">
                          <a:effectLst/>
                        </a:rPr>
                        <a:t> capita</a:t>
                      </a:r>
                      <a:endParaRPr lang="en-US" sz="1800" dirty="0">
                        <a:effectLst/>
                        <a:latin typeface="+mj-lt"/>
                        <a:ea typeface="Calibri"/>
                        <a:cs typeface="Times New Roman"/>
                      </a:endParaRPr>
                    </a:p>
                  </a:txBody>
                  <a:tcPr marL="31721" marR="31721" marT="0" marB="0"/>
                </a:tc>
                <a:tc>
                  <a:txBody>
                    <a:bodyPr/>
                    <a:lstStyle/>
                    <a:p>
                      <a:pPr marL="0" marR="0" algn="ctr">
                        <a:lnSpc>
                          <a:spcPct val="115000"/>
                        </a:lnSpc>
                        <a:spcBef>
                          <a:spcPts val="0"/>
                        </a:spcBef>
                        <a:spcAft>
                          <a:spcPts val="0"/>
                        </a:spcAft>
                      </a:pPr>
                      <a:r>
                        <a:rPr lang="en-US" sz="1800" dirty="0">
                          <a:effectLst/>
                        </a:rPr>
                        <a:t>Child Count</a:t>
                      </a:r>
                      <a:endParaRPr lang="en-US" sz="1800" dirty="0">
                        <a:effectLst/>
                        <a:latin typeface="+mj-lt"/>
                        <a:ea typeface="Calibri"/>
                        <a:cs typeface="Times New Roman"/>
                      </a:endParaRPr>
                    </a:p>
                  </a:txBody>
                  <a:tcPr marL="31721" marR="31721" marT="0" marB="0"/>
                </a:tc>
              </a:tr>
              <a:tr h="519158">
                <a:tc>
                  <a:txBody>
                    <a:bodyPr/>
                    <a:lstStyle/>
                    <a:p>
                      <a:pPr marL="0" marR="0">
                        <a:lnSpc>
                          <a:spcPct val="115000"/>
                        </a:lnSpc>
                        <a:spcBef>
                          <a:spcPts val="0"/>
                        </a:spcBef>
                        <a:spcAft>
                          <a:spcPts val="0"/>
                        </a:spcAft>
                      </a:pPr>
                      <a:r>
                        <a:rPr lang="en-US" sz="1800" dirty="0" smtClean="0">
                          <a:effectLst/>
                        </a:rPr>
                        <a:t>2013-2014</a:t>
                      </a:r>
                      <a:endParaRPr lang="en-US" sz="1800" dirty="0">
                        <a:effectLst/>
                        <a:latin typeface="+mj-lt"/>
                        <a:ea typeface="Calibri"/>
                        <a:cs typeface="Times New Roman"/>
                      </a:endParaRPr>
                    </a:p>
                  </a:txBody>
                  <a:tcPr marL="31721" marR="31721" marT="0" marB="0"/>
                </a:tc>
                <a:tc>
                  <a:txBody>
                    <a:bodyPr/>
                    <a:lstStyle/>
                    <a:p>
                      <a:pPr marL="0" marR="0">
                        <a:lnSpc>
                          <a:spcPct val="115000"/>
                        </a:lnSpc>
                        <a:spcBef>
                          <a:spcPts val="0"/>
                        </a:spcBef>
                        <a:spcAft>
                          <a:spcPts val="0"/>
                        </a:spcAft>
                      </a:pPr>
                      <a:r>
                        <a:rPr lang="en-US" sz="1800" dirty="0" smtClean="0">
                          <a:effectLst/>
                        </a:rPr>
                        <a:t>$550*</a:t>
                      </a:r>
                      <a:endParaRPr lang="en-US" sz="1800" dirty="0">
                        <a:effectLst/>
                        <a:latin typeface="+mj-lt"/>
                        <a:ea typeface="Calibri"/>
                        <a:cs typeface="Times New Roman"/>
                      </a:endParaRPr>
                    </a:p>
                  </a:txBody>
                  <a:tcPr marL="31721" marR="31721" marT="0" marB="0"/>
                </a:tc>
                <a:tc>
                  <a:txBody>
                    <a:bodyPr/>
                    <a:lstStyle/>
                    <a:p>
                      <a:pPr marL="0" marR="0">
                        <a:lnSpc>
                          <a:spcPct val="115000"/>
                        </a:lnSpc>
                        <a:spcBef>
                          <a:spcPts val="0"/>
                        </a:spcBef>
                        <a:spcAft>
                          <a:spcPts val="0"/>
                        </a:spcAft>
                      </a:pPr>
                      <a:r>
                        <a:rPr lang="en-US" sz="1800" dirty="0" smtClean="0">
                          <a:effectLst/>
                        </a:rPr>
                        <a:t>$1,200*</a:t>
                      </a:r>
                      <a:endParaRPr lang="en-US" sz="1800" dirty="0">
                        <a:effectLst/>
                        <a:latin typeface="+mj-lt"/>
                        <a:ea typeface="Calibri"/>
                        <a:cs typeface="Times New Roman"/>
                      </a:endParaRPr>
                    </a:p>
                  </a:txBody>
                  <a:tcPr marL="31721" marR="31721" marT="0" marB="0"/>
                </a:tc>
                <a:tc>
                  <a:txBody>
                    <a:bodyPr/>
                    <a:lstStyle/>
                    <a:p>
                      <a:pPr marL="0" marR="0">
                        <a:lnSpc>
                          <a:spcPct val="115000"/>
                        </a:lnSpc>
                        <a:spcBef>
                          <a:spcPts val="0"/>
                        </a:spcBef>
                        <a:spcAft>
                          <a:spcPts val="0"/>
                        </a:spcAft>
                      </a:pPr>
                      <a:r>
                        <a:rPr lang="en-US" sz="1800" dirty="0" smtClean="0">
                          <a:effectLst/>
                        </a:rPr>
                        <a:t>$55*</a:t>
                      </a:r>
                      <a:endParaRPr lang="en-US" sz="1800" dirty="0">
                        <a:effectLst/>
                        <a:latin typeface="+mj-lt"/>
                        <a:ea typeface="Calibri"/>
                        <a:cs typeface="Times New Roman"/>
                      </a:endParaRPr>
                    </a:p>
                  </a:txBody>
                  <a:tcPr marL="31721" marR="31721" marT="0" marB="0"/>
                </a:tc>
                <a:tc>
                  <a:txBody>
                    <a:bodyPr/>
                    <a:lstStyle/>
                    <a:p>
                      <a:pPr marL="0" marR="0">
                        <a:lnSpc>
                          <a:spcPct val="115000"/>
                        </a:lnSpc>
                        <a:spcBef>
                          <a:spcPts val="0"/>
                        </a:spcBef>
                        <a:spcAft>
                          <a:spcPts val="0"/>
                        </a:spcAft>
                      </a:pPr>
                      <a:r>
                        <a:rPr lang="en-US" sz="1800" dirty="0" smtClean="0">
                          <a:effectLst/>
                        </a:rPr>
                        <a:t>$120*</a:t>
                      </a:r>
                      <a:endParaRPr lang="en-US" sz="1800" dirty="0">
                        <a:effectLst/>
                        <a:latin typeface="+mj-lt"/>
                        <a:ea typeface="Calibri"/>
                        <a:cs typeface="Times New Roman"/>
                      </a:endParaRPr>
                    </a:p>
                  </a:txBody>
                  <a:tcPr marL="31721" marR="31721" marT="0" marB="0"/>
                </a:tc>
                <a:tc>
                  <a:txBody>
                    <a:bodyPr/>
                    <a:lstStyle/>
                    <a:p>
                      <a:pPr marL="0" marR="0">
                        <a:lnSpc>
                          <a:spcPct val="115000"/>
                        </a:lnSpc>
                        <a:spcBef>
                          <a:spcPts val="0"/>
                        </a:spcBef>
                        <a:spcAft>
                          <a:spcPts val="0"/>
                        </a:spcAft>
                      </a:pPr>
                      <a:r>
                        <a:rPr lang="en-US" sz="1800" dirty="0" smtClean="0">
                          <a:effectLst/>
                        </a:rPr>
                        <a:t>10</a:t>
                      </a:r>
                      <a:endParaRPr lang="en-US" sz="1800" dirty="0">
                        <a:effectLst/>
                        <a:latin typeface="+mj-lt"/>
                        <a:ea typeface="Calibri"/>
                        <a:cs typeface="Times New Roman"/>
                      </a:endParaRPr>
                    </a:p>
                  </a:txBody>
                  <a:tcPr marL="31721" marR="31721" marT="0" marB="0"/>
                </a:tc>
              </a:tr>
              <a:tr h="519158">
                <a:tc>
                  <a:txBody>
                    <a:bodyPr/>
                    <a:lstStyle/>
                    <a:p>
                      <a:pPr marL="0" marR="0">
                        <a:lnSpc>
                          <a:spcPct val="115000"/>
                        </a:lnSpc>
                        <a:spcBef>
                          <a:spcPts val="0"/>
                        </a:spcBef>
                        <a:spcAft>
                          <a:spcPts val="0"/>
                        </a:spcAft>
                      </a:pPr>
                      <a:r>
                        <a:rPr lang="en-US" sz="1800" dirty="0">
                          <a:effectLst/>
                        </a:rPr>
                        <a:t>2014–2015</a:t>
                      </a:r>
                    </a:p>
                    <a:p>
                      <a:pPr marL="0" marR="0">
                        <a:lnSpc>
                          <a:spcPct val="115000"/>
                        </a:lnSpc>
                        <a:spcBef>
                          <a:spcPts val="0"/>
                        </a:spcBef>
                        <a:spcAft>
                          <a:spcPts val="0"/>
                        </a:spcAft>
                      </a:pPr>
                      <a:r>
                        <a:rPr lang="en-US" sz="1800" dirty="0">
                          <a:effectLst/>
                        </a:rPr>
                        <a:t> </a:t>
                      </a:r>
                      <a:endParaRPr lang="en-US" sz="1800" dirty="0">
                        <a:effectLst/>
                        <a:latin typeface="+mj-lt"/>
                        <a:ea typeface="Calibri"/>
                        <a:cs typeface="Times New Roman"/>
                      </a:endParaRPr>
                    </a:p>
                  </a:txBody>
                  <a:tcPr marL="31721" marR="31721" marT="0" marB="0"/>
                </a:tc>
                <a:tc>
                  <a:txBody>
                    <a:bodyPr/>
                    <a:lstStyle/>
                    <a:p>
                      <a:pPr marL="0" marR="0">
                        <a:lnSpc>
                          <a:spcPct val="115000"/>
                        </a:lnSpc>
                        <a:spcBef>
                          <a:spcPts val="0"/>
                        </a:spcBef>
                        <a:spcAft>
                          <a:spcPts val="0"/>
                        </a:spcAft>
                      </a:pPr>
                      <a:r>
                        <a:rPr lang="en-US" sz="1800" dirty="0">
                          <a:effectLst/>
                        </a:rPr>
                        <a:t>$500</a:t>
                      </a:r>
                      <a:r>
                        <a:rPr lang="en-US" sz="1800" dirty="0" smtClean="0">
                          <a:effectLst/>
                        </a:rPr>
                        <a:t>**</a:t>
                      </a:r>
                      <a:endParaRPr lang="en-US" sz="1800" dirty="0">
                        <a:effectLst/>
                        <a:latin typeface="+mj-lt"/>
                        <a:ea typeface="Calibri"/>
                        <a:cs typeface="Times New Roman"/>
                      </a:endParaRPr>
                    </a:p>
                  </a:txBody>
                  <a:tcPr marL="31721" marR="31721" marT="0" marB="0"/>
                </a:tc>
                <a:tc>
                  <a:txBody>
                    <a:bodyPr/>
                    <a:lstStyle/>
                    <a:p>
                      <a:pPr marL="0" marR="0">
                        <a:lnSpc>
                          <a:spcPct val="115000"/>
                        </a:lnSpc>
                        <a:spcBef>
                          <a:spcPts val="0"/>
                        </a:spcBef>
                        <a:spcAft>
                          <a:spcPts val="0"/>
                        </a:spcAft>
                      </a:pPr>
                      <a:r>
                        <a:rPr lang="en-US" sz="1800" dirty="0">
                          <a:effectLst/>
                        </a:rPr>
                        <a:t>$1,000</a:t>
                      </a:r>
                      <a:r>
                        <a:rPr lang="en-US" sz="1800" dirty="0" smtClean="0">
                          <a:effectLst/>
                        </a:rPr>
                        <a:t>**</a:t>
                      </a:r>
                      <a:endParaRPr lang="en-US" sz="1800" dirty="0">
                        <a:effectLst/>
                        <a:latin typeface="+mj-lt"/>
                        <a:ea typeface="Calibri"/>
                        <a:cs typeface="Times New Roman"/>
                      </a:endParaRPr>
                    </a:p>
                  </a:txBody>
                  <a:tcPr marL="31721" marR="31721" marT="0" marB="0"/>
                </a:tc>
                <a:tc>
                  <a:txBody>
                    <a:bodyPr/>
                    <a:lstStyle/>
                    <a:p>
                      <a:pPr marL="0" marR="0">
                        <a:lnSpc>
                          <a:spcPct val="115000"/>
                        </a:lnSpc>
                        <a:spcBef>
                          <a:spcPts val="0"/>
                        </a:spcBef>
                        <a:spcAft>
                          <a:spcPts val="0"/>
                        </a:spcAft>
                      </a:pPr>
                      <a:r>
                        <a:rPr lang="en-US" sz="1800" dirty="0">
                          <a:effectLst/>
                        </a:rPr>
                        <a:t>$50</a:t>
                      </a:r>
                      <a:r>
                        <a:rPr lang="en-US" sz="1800" dirty="0" smtClean="0">
                          <a:effectLst/>
                        </a:rPr>
                        <a:t>**</a:t>
                      </a:r>
                      <a:endParaRPr lang="en-US" sz="1800" dirty="0">
                        <a:effectLst/>
                        <a:latin typeface="+mj-lt"/>
                        <a:ea typeface="Calibri"/>
                        <a:cs typeface="Times New Roman"/>
                      </a:endParaRPr>
                    </a:p>
                  </a:txBody>
                  <a:tcPr marL="31721" marR="31721" marT="0" marB="0"/>
                </a:tc>
                <a:tc>
                  <a:txBody>
                    <a:bodyPr/>
                    <a:lstStyle/>
                    <a:p>
                      <a:pPr marL="0" marR="0">
                        <a:lnSpc>
                          <a:spcPct val="115000"/>
                        </a:lnSpc>
                        <a:spcBef>
                          <a:spcPts val="0"/>
                        </a:spcBef>
                        <a:spcAft>
                          <a:spcPts val="0"/>
                        </a:spcAft>
                      </a:pPr>
                      <a:r>
                        <a:rPr lang="en-US" sz="1800" dirty="0">
                          <a:effectLst/>
                        </a:rPr>
                        <a:t>$100</a:t>
                      </a:r>
                      <a:r>
                        <a:rPr lang="en-US" sz="1800" dirty="0" smtClean="0">
                          <a:effectLst/>
                        </a:rPr>
                        <a:t>**</a:t>
                      </a:r>
                      <a:endParaRPr lang="en-US" sz="1800" dirty="0">
                        <a:effectLst/>
                        <a:latin typeface="+mj-lt"/>
                        <a:ea typeface="Calibri"/>
                        <a:cs typeface="Times New Roman"/>
                      </a:endParaRPr>
                    </a:p>
                  </a:txBody>
                  <a:tcPr marL="31721" marR="31721" marT="0" marB="0"/>
                </a:tc>
                <a:tc>
                  <a:txBody>
                    <a:bodyPr/>
                    <a:lstStyle/>
                    <a:p>
                      <a:pPr marL="0" marR="0">
                        <a:lnSpc>
                          <a:spcPct val="115000"/>
                        </a:lnSpc>
                        <a:spcBef>
                          <a:spcPts val="0"/>
                        </a:spcBef>
                        <a:spcAft>
                          <a:spcPts val="0"/>
                        </a:spcAft>
                      </a:pPr>
                      <a:r>
                        <a:rPr lang="en-US" sz="1800">
                          <a:effectLst/>
                        </a:rPr>
                        <a:t>10</a:t>
                      </a:r>
                      <a:endParaRPr lang="en-US" sz="1800">
                        <a:effectLst/>
                        <a:latin typeface="+mj-lt"/>
                        <a:ea typeface="Calibri"/>
                        <a:cs typeface="Times New Roman"/>
                      </a:endParaRPr>
                    </a:p>
                  </a:txBody>
                  <a:tcPr marL="31721" marR="31721" marT="0" marB="0"/>
                </a:tc>
              </a:tr>
              <a:tr h="726821">
                <a:tc>
                  <a:txBody>
                    <a:bodyPr/>
                    <a:lstStyle/>
                    <a:p>
                      <a:pPr marL="0" marR="0">
                        <a:lnSpc>
                          <a:spcPct val="115000"/>
                        </a:lnSpc>
                        <a:spcBef>
                          <a:spcPts val="0"/>
                        </a:spcBef>
                        <a:spcAft>
                          <a:spcPts val="0"/>
                        </a:spcAft>
                      </a:pPr>
                      <a:r>
                        <a:rPr lang="en-US" sz="1800" dirty="0">
                          <a:effectLst/>
                        </a:rPr>
                        <a:t>2015–2016</a:t>
                      </a:r>
                    </a:p>
                    <a:p>
                      <a:pPr marL="0" marR="0">
                        <a:lnSpc>
                          <a:spcPct val="115000"/>
                        </a:lnSpc>
                        <a:spcBef>
                          <a:spcPts val="0"/>
                        </a:spcBef>
                        <a:spcAft>
                          <a:spcPts val="0"/>
                        </a:spcAft>
                      </a:pPr>
                      <a:r>
                        <a:rPr lang="en-US" sz="1800" dirty="0">
                          <a:effectLst/>
                        </a:rPr>
                        <a:t> </a:t>
                      </a:r>
                      <a:endParaRPr lang="en-US" sz="1800" dirty="0">
                        <a:effectLst/>
                        <a:latin typeface="+mj-lt"/>
                        <a:ea typeface="Calibri"/>
                        <a:cs typeface="Times New Roman"/>
                      </a:endParaRPr>
                    </a:p>
                  </a:txBody>
                  <a:tcPr marL="31721" marR="31721" marT="0" marB="0"/>
                </a:tc>
                <a:tc>
                  <a:txBody>
                    <a:bodyPr/>
                    <a:lstStyle/>
                    <a:p>
                      <a:pPr marL="0" marR="0">
                        <a:lnSpc>
                          <a:spcPct val="115000"/>
                        </a:lnSpc>
                        <a:spcBef>
                          <a:spcPts val="0"/>
                        </a:spcBef>
                        <a:spcAft>
                          <a:spcPts val="0"/>
                        </a:spcAft>
                      </a:pPr>
                      <a:r>
                        <a:rPr lang="en-US" sz="1800" dirty="0">
                          <a:effectLst/>
                        </a:rPr>
                        <a:t> </a:t>
                      </a:r>
                      <a:endParaRPr lang="en-US" sz="1800" dirty="0">
                        <a:effectLst/>
                        <a:latin typeface="+mj-lt"/>
                        <a:ea typeface="Calibri"/>
                        <a:cs typeface="Times New Roman"/>
                      </a:endParaRPr>
                    </a:p>
                  </a:txBody>
                  <a:tcPr marL="31721" marR="31721" marT="0" marB="0"/>
                </a:tc>
                <a:tc>
                  <a:txBody>
                    <a:bodyPr/>
                    <a:lstStyle/>
                    <a:p>
                      <a:pPr marL="0" marR="0">
                        <a:lnSpc>
                          <a:spcPct val="115000"/>
                        </a:lnSpc>
                        <a:spcBef>
                          <a:spcPts val="0"/>
                        </a:spcBef>
                        <a:spcAft>
                          <a:spcPts val="0"/>
                        </a:spcAft>
                      </a:pPr>
                      <a:r>
                        <a:rPr lang="en-US" sz="1800" dirty="0">
                          <a:effectLst/>
                        </a:rPr>
                        <a:t> </a:t>
                      </a:r>
                      <a:endParaRPr lang="en-US" sz="1800" dirty="0">
                        <a:effectLst/>
                        <a:latin typeface="+mj-lt"/>
                        <a:ea typeface="Calibri"/>
                        <a:cs typeface="Times New Roman"/>
                      </a:endParaRPr>
                    </a:p>
                  </a:txBody>
                  <a:tcPr marL="31721" marR="31721" marT="0" marB="0"/>
                </a:tc>
                <a:tc>
                  <a:txBody>
                    <a:bodyPr/>
                    <a:lstStyle/>
                    <a:p>
                      <a:pPr marL="0" marR="0">
                        <a:lnSpc>
                          <a:spcPct val="115000"/>
                        </a:lnSpc>
                        <a:spcBef>
                          <a:spcPts val="0"/>
                        </a:spcBef>
                        <a:spcAft>
                          <a:spcPts val="0"/>
                        </a:spcAft>
                      </a:pPr>
                      <a:r>
                        <a:rPr lang="en-US" sz="1800" dirty="0">
                          <a:effectLst/>
                        </a:rPr>
                        <a:t> </a:t>
                      </a:r>
                      <a:endParaRPr lang="en-US" sz="1800" dirty="0">
                        <a:effectLst/>
                        <a:latin typeface="+mj-lt"/>
                        <a:ea typeface="Calibri"/>
                        <a:cs typeface="Times New Roman"/>
                      </a:endParaRPr>
                    </a:p>
                  </a:txBody>
                  <a:tcPr marL="31721" marR="31721" marT="0" marB="0"/>
                </a:tc>
                <a:tc>
                  <a:txBody>
                    <a:bodyPr/>
                    <a:lstStyle/>
                    <a:p>
                      <a:pPr marL="0" marR="0">
                        <a:lnSpc>
                          <a:spcPct val="115000"/>
                        </a:lnSpc>
                        <a:spcBef>
                          <a:spcPts val="0"/>
                        </a:spcBef>
                        <a:spcAft>
                          <a:spcPts val="0"/>
                        </a:spcAft>
                      </a:pPr>
                      <a:r>
                        <a:rPr lang="en-US" sz="1800" dirty="0">
                          <a:effectLst/>
                        </a:rPr>
                        <a:t> </a:t>
                      </a:r>
                      <a:endParaRPr lang="en-US" sz="1800" dirty="0">
                        <a:effectLst/>
                        <a:latin typeface="+mj-lt"/>
                        <a:ea typeface="Calibri"/>
                        <a:cs typeface="Times New Roman"/>
                      </a:endParaRPr>
                    </a:p>
                  </a:txBody>
                  <a:tcPr marL="31721" marR="31721" marT="0" marB="0"/>
                </a:tc>
                <a:tc>
                  <a:txBody>
                    <a:bodyPr/>
                    <a:lstStyle/>
                    <a:p>
                      <a:pPr marL="0" marR="0">
                        <a:lnSpc>
                          <a:spcPct val="115000"/>
                        </a:lnSpc>
                        <a:spcBef>
                          <a:spcPts val="0"/>
                        </a:spcBef>
                        <a:spcAft>
                          <a:spcPts val="0"/>
                        </a:spcAft>
                      </a:pPr>
                      <a:r>
                        <a:rPr lang="en-US" sz="1800">
                          <a:effectLst/>
                        </a:rPr>
                        <a:t> </a:t>
                      </a:r>
                      <a:endParaRPr lang="en-US" sz="1800">
                        <a:effectLst/>
                        <a:latin typeface="+mj-lt"/>
                        <a:ea typeface="Calibri"/>
                        <a:cs typeface="Times New Roman"/>
                      </a:endParaRPr>
                    </a:p>
                  </a:txBody>
                  <a:tcPr marL="31721" marR="31721" marT="0" marB="0"/>
                </a:tc>
              </a:tr>
              <a:tr h="726821">
                <a:tc>
                  <a:txBody>
                    <a:bodyPr/>
                    <a:lstStyle/>
                    <a:p>
                      <a:pPr marL="0" marR="0">
                        <a:lnSpc>
                          <a:spcPct val="115000"/>
                        </a:lnSpc>
                        <a:spcBef>
                          <a:spcPts val="0"/>
                        </a:spcBef>
                        <a:spcAft>
                          <a:spcPts val="0"/>
                        </a:spcAft>
                      </a:pPr>
                      <a:r>
                        <a:rPr lang="en-US" sz="1800" dirty="0" smtClean="0">
                          <a:effectLst/>
                        </a:rPr>
                        <a:t>Required</a:t>
                      </a:r>
                      <a:r>
                        <a:rPr lang="en-US" sz="1800" baseline="0" dirty="0" smtClean="0">
                          <a:effectLst/>
                        </a:rPr>
                        <a:t> Amount 2016-17</a:t>
                      </a:r>
                      <a:endParaRPr lang="en-US" sz="1800" dirty="0">
                        <a:effectLst/>
                        <a:latin typeface="+mj-lt"/>
                        <a:ea typeface="Calibri"/>
                        <a:cs typeface="Times New Roman"/>
                      </a:endParaRPr>
                    </a:p>
                  </a:txBody>
                  <a:tcPr marL="31721" marR="31721" marT="0" marB="0"/>
                </a:tc>
                <a:tc>
                  <a:txBody>
                    <a:bodyPr/>
                    <a:lstStyle/>
                    <a:p>
                      <a:pPr marL="0" marR="0">
                        <a:lnSpc>
                          <a:spcPct val="115000"/>
                        </a:lnSpc>
                        <a:spcBef>
                          <a:spcPts val="0"/>
                        </a:spcBef>
                        <a:spcAft>
                          <a:spcPts val="0"/>
                        </a:spcAft>
                      </a:pPr>
                      <a:r>
                        <a:rPr lang="en-US" sz="1800" dirty="0">
                          <a:effectLst/>
                        </a:rPr>
                        <a:t>$</a:t>
                      </a:r>
                      <a:r>
                        <a:rPr lang="en-US" sz="1800" dirty="0" smtClean="0">
                          <a:effectLst/>
                        </a:rPr>
                        <a:t>550</a:t>
                      </a:r>
                      <a:endParaRPr lang="en-US" sz="1800" dirty="0">
                        <a:effectLst/>
                        <a:latin typeface="Georgia" panose="02040502050405020303"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effectLst/>
                        </a:rPr>
                        <a:t>$</a:t>
                      </a:r>
                      <a:r>
                        <a:rPr lang="en-US" sz="1800" dirty="0" smtClean="0">
                          <a:effectLst/>
                        </a:rPr>
                        <a:t>1,200</a:t>
                      </a:r>
                      <a:endParaRPr lang="en-US" sz="1800" dirty="0">
                        <a:effectLst/>
                        <a:latin typeface="Georgia" panose="02040502050405020303"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effectLst/>
                        </a:rPr>
                        <a:t>$</a:t>
                      </a:r>
                      <a:r>
                        <a:rPr lang="en-US" sz="1800" dirty="0" smtClean="0">
                          <a:effectLst/>
                        </a:rPr>
                        <a:t>55</a:t>
                      </a:r>
                      <a:endParaRPr lang="en-US" sz="1800" dirty="0">
                        <a:effectLst/>
                        <a:latin typeface="Georgia" panose="02040502050405020303"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effectLst/>
                        </a:rPr>
                        <a:t>$</a:t>
                      </a:r>
                      <a:r>
                        <a:rPr lang="en-US" sz="1800" dirty="0" smtClean="0">
                          <a:effectLst/>
                        </a:rPr>
                        <a:t>120</a:t>
                      </a:r>
                      <a:endParaRPr lang="en-US" sz="1800" dirty="0">
                        <a:effectLst/>
                        <a:latin typeface="Georgia" panose="02040502050405020303"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800" dirty="0">
                        <a:effectLst/>
                        <a:latin typeface="+mj-lt"/>
                        <a:ea typeface="Calibri"/>
                        <a:cs typeface="Times New Roman"/>
                      </a:endParaRPr>
                    </a:p>
                  </a:txBody>
                  <a:tcPr marL="31721" marR="31721" marT="0" marB="0"/>
                </a:tc>
              </a:tr>
              <a:tr h="103832">
                <a:tc gridSpan="6">
                  <a:txBody>
                    <a:bodyPr/>
                    <a:lstStyle/>
                    <a:p>
                      <a:pPr marL="0" marR="0" algn="ctr">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dirty="0" smtClean="0">
                          <a:effectLst/>
                        </a:rPr>
                        <a:t>*=Met MOE                            ** =Failed MOE</a:t>
                      </a:r>
                      <a:endParaRPr lang="en-US" sz="1800" dirty="0">
                        <a:effectLst/>
                        <a:latin typeface="+mj-lt"/>
                        <a:ea typeface="Calibri"/>
                        <a:cs typeface="Times New Roman"/>
                      </a:endParaRPr>
                    </a:p>
                  </a:txBody>
                  <a:tcPr marL="31721" marR="31721"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2" name="Title 1"/>
          <p:cNvSpPr>
            <a:spLocks noGrp="1"/>
          </p:cNvSpPr>
          <p:nvPr>
            <p:ph type="title"/>
          </p:nvPr>
        </p:nvSpPr>
        <p:spPr/>
        <p:txBody>
          <a:bodyPr>
            <a:normAutofit fontScale="90000"/>
          </a:bodyPr>
          <a:lstStyle/>
          <a:p>
            <a:r>
              <a:rPr lang="en-US" cap="all" dirty="0" smtClean="0"/>
              <a:t>Meeting Eligibility Standard With MOE Failure</a:t>
            </a:r>
            <a:endParaRPr lang="en-US" cap="all" dirty="0"/>
          </a:p>
        </p:txBody>
      </p:sp>
    </p:spTree>
    <p:extLst>
      <p:ext uri="{BB962C8B-B14F-4D97-AF65-F5344CB8AC3E}">
        <p14:creationId xmlns:p14="http://schemas.microsoft.com/office/powerpoint/2010/main" val="9319754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Subsequent Years Rule:  </a:t>
            </a:r>
            <a:endParaRPr lang="en-US" dirty="0" smtClean="0"/>
          </a:p>
          <a:p>
            <a:pPr marL="603504" lvl="2" indent="0">
              <a:buNone/>
            </a:pPr>
            <a:r>
              <a:rPr lang="en-US" dirty="0" smtClean="0"/>
              <a:t>Follows </a:t>
            </a:r>
            <a:r>
              <a:rPr lang="en-US" dirty="0"/>
              <a:t>the method:  comparison year= </a:t>
            </a:r>
            <a:r>
              <a:rPr lang="en-US" dirty="0" smtClean="0"/>
              <a:t>the most recent fiscal </a:t>
            </a:r>
            <a:r>
              <a:rPr lang="en-US" dirty="0"/>
              <a:t>year </a:t>
            </a:r>
            <a:r>
              <a:rPr lang="en-US" dirty="0" smtClean="0"/>
              <a:t>in </a:t>
            </a:r>
            <a:r>
              <a:rPr lang="en-US" dirty="0"/>
              <a:t>which </a:t>
            </a:r>
            <a:r>
              <a:rPr lang="en-US" dirty="0" smtClean="0"/>
              <a:t>the LEA met </a:t>
            </a:r>
            <a:r>
              <a:rPr lang="en-US" dirty="0"/>
              <a:t>MOE using the same </a:t>
            </a:r>
            <a:r>
              <a:rPr lang="en-US" dirty="0" smtClean="0"/>
              <a:t>method.</a:t>
            </a:r>
          </a:p>
          <a:p>
            <a:r>
              <a:rPr lang="en-US" dirty="0" smtClean="0"/>
              <a:t>For example</a:t>
            </a:r>
            <a:endParaRPr lang="en-US" dirty="0"/>
          </a:p>
          <a:p>
            <a:pPr lvl="1"/>
            <a:r>
              <a:rPr lang="en-US" dirty="0"/>
              <a:t>LEA wants to use State and local funds (total) to meet the </a:t>
            </a:r>
            <a:r>
              <a:rPr lang="en-US" dirty="0" smtClean="0"/>
              <a:t>compliance </a:t>
            </a:r>
            <a:r>
              <a:rPr lang="en-US" dirty="0"/>
              <a:t>standard in FY </a:t>
            </a:r>
            <a:r>
              <a:rPr lang="en-US" dirty="0" smtClean="0"/>
              <a:t>2016-17</a:t>
            </a:r>
            <a:r>
              <a:rPr lang="en-US" dirty="0"/>
              <a:t>.</a:t>
            </a:r>
            <a:r>
              <a:rPr lang="en-US" dirty="0" smtClean="0"/>
              <a:t> </a:t>
            </a:r>
            <a:endParaRPr lang="en-US" dirty="0"/>
          </a:p>
          <a:p>
            <a:pPr lvl="1"/>
            <a:r>
              <a:rPr lang="en-US" dirty="0"/>
              <a:t>LEA </a:t>
            </a:r>
            <a:r>
              <a:rPr lang="en-US" dirty="0" smtClean="0"/>
              <a:t>failed to meet MOE in FY 2015-2016 using that method.</a:t>
            </a:r>
            <a:endParaRPr lang="en-US" dirty="0"/>
          </a:p>
          <a:p>
            <a:pPr lvl="1"/>
            <a:r>
              <a:rPr lang="en-US" dirty="0" smtClean="0"/>
              <a:t>LEA Met </a:t>
            </a:r>
            <a:r>
              <a:rPr lang="en-US" dirty="0"/>
              <a:t>MOE in FY </a:t>
            </a:r>
            <a:r>
              <a:rPr lang="en-US" dirty="0" smtClean="0"/>
              <a:t>2014-2015 using that method.</a:t>
            </a:r>
          </a:p>
          <a:p>
            <a:pPr lvl="1"/>
            <a:r>
              <a:rPr lang="en-US" dirty="0" smtClean="0"/>
              <a:t>LEA must use </a:t>
            </a:r>
            <a:r>
              <a:rPr lang="en-US" dirty="0"/>
              <a:t>FY </a:t>
            </a:r>
            <a:r>
              <a:rPr lang="en-US" dirty="0" smtClean="0"/>
              <a:t>2014-2015 as </a:t>
            </a:r>
            <a:r>
              <a:rPr lang="en-US" dirty="0"/>
              <a:t>the comparison year.</a:t>
            </a:r>
          </a:p>
          <a:p>
            <a:endParaRPr lang="en-US" dirty="0"/>
          </a:p>
          <a:p>
            <a:endParaRPr lang="en-US" dirty="0"/>
          </a:p>
        </p:txBody>
      </p:sp>
      <p:sp>
        <p:nvSpPr>
          <p:cNvPr id="3" name="Title 2"/>
          <p:cNvSpPr>
            <a:spLocks noGrp="1"/>
          </p:cNvSpPr>
          <p:nvPr>
            <p:ph type="title"/>
          </p:nvPr>
        </p:nvSpPr>
        <p:spPr/>
        <p:txBody>
          <a:bodyPr>
            <a:normAutofit fontScale="90000"/>
          </a:bodyPr>
          <a:lstStyle/>
          <a:p>
            <a:r>
              <a:rPr lang="en-US" dirty="0" smtClean="0"/>
              <a:t>SUBSEQUENT YEARS RULE AND COMPLIANCE STANDARD</a:t>
            </a:r>
            <a:endParaRPr lang="en-US" dirty="0"/>
          </a:p>
        </p:txBody>
      </p:sp>
    </p:spTree>
    <p:extLst>
      <p:ext uri="{BB962C8B-B14F-4D97-AF65-F5344CB8AC3E}">
        <p14:creationId xmlns:p14="http://schemas.microsoft.com/office/powerpoint/2010/main" val="986684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851152665"/>
              </p:ext>
            </p:extLst>
          </p:nvPr>
        </p:nvGraphicFramePr>
        <p:xfrm>
          <a:off x="457201" y="1800226"/>
          <a:ext cx="8458199" cy="4212525"/>
        </p:xfrm>
        <a:graphic>
          <a:graphicData uri="http://schemas.openxmlformats.org/drawingml/2006/table">
            <a:tbl>
              <a:tblPr firstRow="1" firstCol="1" bandRow="1">
                <a:tableStyleId>{3C2FFA5D-87B4-456A-9821-1D502468CF0F}</a:tableStyleId>
              </a:tblPr>
              <a:tblGrid>
                <a:gridCol w="1079115"/>
                <a:gridCol w="902084"/>
                <a:gridCol w="1447800"/>
                <a:gridCol w="1828800"/>
                <a:gridCol w="1600200"/>
                <a:gridCol w="1600200"/>
              </a:tblGrid>
              <a:tr h="598953">
                <a:tc>
                  <a:txBody>
                    <a:bodyPr/>
                    <a:lstStyle/>
                    <a:p>
                      <a:pPr marL="0" marR="0" algn="ctr">
                        <a:lnSpc>
                          <a:spcPct val="115000"/>
                        </a:lnSpc>
                        <a:spcBef>
                          <a:spcPts val="0"/>
                        </a:spcBef>
                        <a:spcAft>
                          <a:spcPts val="0"/>
                        </a:spcAft>
                      </a:pPr>
                      <a:r>
                        <a:rPr lang="en-US" sz="1600" dirty="0">
                          <a:effectLst/>
                        </a:rPr>
                        <a:t>Fiscal Year</a:t>
                      </a:r>
                      <a:endParaRPr lang="en-US" sz="1600" dirty="0">
                        <a:effectLst/>
                        <a:latin typeface="+mj-lt"/>
                        <a:ea typeface="Calibri"/>
                        <a:cs typeface="Times New Roman"/>
                      </a:endParaRPr>
                    </a:p>
                  </a:txBody>
                  <a:tcPr marL="31721" marR="31721" marT="0" marB="0"/>
                </a:tc>
                <a:tc>
                  <a:txBody>
                    <a:bodyPr/>
                    <a:lstStyle/>
                    <a:p>
                      <a:pPr marL="0" marR="0" algn="ctr">
                        <a:lnSpc>
                          <a:spcPct val="115000"/>
                        </a:lnSpc>
                        <a:spcBef>
                          <a:spcPts val="0"/>
                        </a:spcBef>
                        <a:spcAft>
                          <a:spcPts val="0"/>
                        </a:spcAft>
                      </a:pPr>
                      <a:r>
                        <a:rPr lang="en-US" sz="1600" dirty="0" smtClean="0">
                          <a:effectLst/>
                        </a:rPr>
                        <a:t>Local</a:t>
                      </a:r>
                      <a:endParaRPr lang="en-US" sz="1600" dirty="0">
                        <a:effectLst/>
                        <a:latin typeface="+mj-lt"/>
                        <a:ea typeface="Calibri"/>
                        <a:cs typeface="Times New Roman"/>
                      </a:endParaRPr>
                    </a:p>
                  </a:txBody>
                  <a:tcPr marL="31721" marR="31721" marT="0" marB="0"/>
                </a:tc>
                <a:tc>
                  <a:txBody>
                    <a:bodyPr/>
                    <a:lstStyle/>
                    <a:p>
                      <a:pPr marL="0" marR="0" algn="ctr">
                        <a:lnSpc>
                          <a:spcPct val="115000"/>
                        </a:lnSpc>
                        <a:spcBef>
                          <a:spcPts val="0"/>
                        </a:spcBef>
                        <a:spcAft>
                          <a:spcPts val="0"/>
                        </a:spcAft>
                      </a:pPr>
                      <a:r>
                        <a:rPr lang="en-US" sz="1600" dirty="0" smtClean="0">
                          <a:effectLst/>
                        </a:rPr>
                        <a:t>State </a:t>
                      </a:r>
                      <a:r>
                        <a:rPr lang="en-US" sz="1600" dirty="0">
                          <a:effectLst/>
                        </a:rPr>
                        <a:t>and local funds</a:t>
                      </a:r>
                      <a:endParaRPr lang="en-US" sz="1600" dirty="0">
                        <a:effectLst/>
                        <a:latin typeface="+mj-lt"/>
                        <a:ea typeface="Calibri"/>
                        <a:cs typeface="Times New Roman"/>
                      </a:endParaRPr>
                    </a:p>
                  </a:txBody>
                  <a:tcPr marL="31721" marR="31721" marT="0" marB="0"/>
                </a:tc>
                <a:tc>
                  <a:txBody>
                    <a:bodyPr/>
                    <a:lstStyle/>
                    <a:p>
                      <a:pPr marL="0" marR="0" algn="ctr">
                        <a:lnSpc>
                          <a:spcPct val="115000"/>
                        </a:lnSpc>
                        <a:spcBef>
                          <a:spcPts val="0"/>
                        </a:spcBef>
                        <a:spcAft>
                          <a:spcPts val="0"/>
                        </a:spcAft>
                      </a:pPr>
                      <a:r>
                        <a:rPr lang="en-US" sz="1600" dirty="0">
                          <a:effectLst/>
                        </a:rPr>
                        <a:t>Local </a:t>
                      </a:r>
                      <a:r>
                        <a:rPr lang="en-US" sz="1600" dirty="0" smtClean="0">
                          <a:effectLst/>
                        </a:rPr>
                        <a:t>funds</a:t>
                      </a:r>
                    </a:p>
                    <a:p>
                      <a:pPr marL="0" marR="0" algn="ctr">
                        <a:lnSpc>
                          <a:spcPct val="115000"/>
                        </a:lnSpc>
                        <a:spcBef>
                          <a:spcPts val="0"/>
                        </a:spcBef>
                        <a:spcAft>
                          <a:spcPts val="0"/>
                        </a:spcAft>
                      </a:pPr>
                      <a:r>
                        <a:rPr lang="en-US" sz="1600" dirty="0" smtClean="0">
                          <a:effectLst/>
                        </a:rPr>
                        <a:t>Per capita</a:t>
                      </a:r>
                      <a:endParaRPr lang="en-US" sz="1600" dirty="0">
                        <a:effectLst/>
                        <a:latin typeface="+mj-lt"/>
                        <a:ea typeface="Calibri"/>
                        <a:cs typeface="Times New Roman"/>
                      </a:endParaRPr>
                    </a:p>
                  </a:txBody>
                  <a:tcPr marL="31721" marR="31721" marT="0" marB="0"/>
                </a:tc>
                <a:tc>
                  <a:txBody>
                    <a:bodyPr/>
                    <a:lstStyle/>
                    <a:p>
                      <a:pPr marL="0" marR="0" algn="ctr">
                        <a:lnSpc>
                          <a:spcPct val="115000"/>
                        </a:lnSpc>
                        <a:spcBef>
                          <a:spcPts val="0"/>
                        </a:spcBef>
                        <a:spcAft>
                          <a:spcPts val="0"/>
                        </a:spcAft>
                      </a:pPr>
                      <a:r>
                        <a:rPr lang="en-US" sz="1600" dirty="0" smtClean="0">
                          <a:effectLst/>
                        </a:rPr>
                        <a:t>State/local</a:t>
                      </a:r>
                    </a:p>
                    <a:p>
                      <a:pPr marL="0" marR="0" algn="ctr">
                        <a:lnSpc>
                          <a:spcPct val="115000"/>
                        </a:lnSpc>
                        <a:spcBef>
                          <a:spcPts val="0"/>
                        </a:spcBef>
                        <a:spcAft>
                          <a:spcPts val="0"/>
                        </a:spcAft>
                      </a:pPr>
                      <a:r>
                        <a:rPr lang="en-US" sz="1600" dirty="0" smtClean="0">
                          <a:effectLst/>
                        </a:rPr>
                        <a:t>Per</a:t>
                      </a:r>
                      <a:r>
                        <a:rPr lang="en-US" sz="1600" baseline="0" dirty="0" smtClean="0">
                          <a:effectLst/>
                        </a:rPr>
                        <a:t> capita</a:t>
                      </a:r>
                      <a:endParaRPr lang="en-US" sz="1600" dirty="0">
                        <a:effectLst/>
                        <a:latin typeface="+mj-lt"/>
                        <a:ea typeface="Calibri"/>
                        <a:cs typeface="Times New Roman"/>
                      </a:endParaRPr>
                    </a:p>
                  </a:txBody>
                  <a:tcPr marL="31721" marR="31721" marT="0" marB="0"/>
                </a:tc>
                <a:tc>
                  <a:txBody>
                    <a:bodyPr/>
                    <a:lstStyle/>
                    <a:p>
                      <a:pPr marL="0" marR="0" algn="ctr">
                        <a:lnSpc>
                          <a:spcPct val="115000"/>
                        </a:lnSpc>
                        <a:spcBef>
                          <a:spcPts val="0"/>
                        </a:spcBef>
                        <a:spcAft>
                          <a:spcPts val="0"/>
                        </a:spcAft>
                      </a:pPr>
                      <a:r>
                        <a:rPr lang="en-US" sz="1600" dirty="0">
                          <a:effectLst/>
                        </a:rPr>
                        <a:t>Child Count</a:t>
                      </a:r>
                      <a:endParaRPr lang="en-US" sz="1600" dirty="0">
                        <a:effectLst/>
                        <a:latin typeface="+mj-lt"/>
                        <a:ea typeface="Calibri"/>
                        <a:cs typeface="Times New Roman"/>
                      </a:endParaRPr>
                    </a:p>
                  </a:txBody>
                  <a:tcPr marL="31721" marR="31721" marT="0" marB="0"/>
                </a:tc>
              </a:tr>
              <a:tr h="903393">
                <a:tc>
                  <a:txBody>
                    <a:bodyPr/>
                    <a:lstStyle/>
                    <a:p>
                      <a:pPr marL="0" marR="0">
                        <a:lnSpc>
                          <a:spcPct val="115000"/>
                        </a:lnSpc>
                        <a:spcBef>
                          <a:spcPts val="0"/>
                        </a:spcBef>
                        <a:spcAft>
                          <a:spcPts val="0"/>
                        </a:spcAft>
                      </a:pPr>
                      <a:r>
                        <a:rPr lang="en-US" sz="1600" dirty="0">
                          <a:effectLst/>
                        </a:rPr>
                        <a:t>2014–2015</a:t>
                      </a:r>
                    </a:p>
                    <a:p>
                      <a:pPr marL="0" marR="0">
                        <a:lnSpc>
                          <a:spcPct val="115000"/>
                        </a:lnSpc>
                        <a:spcBef>
                          <a:spcPts val="0"/>
                        </a:spcBef>
                        <a:spcAft>
                          <a:spcPts val="0"/>
                        </a:spcAft>
                      </a:pPr>
                      <a:r>
                        <a:rPr lang="en-US" sz="1600" dirty="0">
                          <a:effectLst/>
                        </a:rPr>
                        <a:t> </a:t>
                      </a:r>
                      <a:endParaRPr lang="en-US" sz="1600" dirty="0">
                        <a:effectLst/>
                        <a:latin typeface="+mj-lt"/>
                        <a:ea typeface="Calibri"/>
                        <a:cs typeface="Times New Roman"/>
                      </a:endParaRPr>
                    </a:p>
                  </a:txBody>
                  <a:tcPr marL="31721" marR="31721" marT="0" marB="0"/>
                </a:tc>
                <a:tc>
                  <a:txBody>
                    <a:bodyPr/>
                    <a:lstStyle/>
                    <a:p>
                      <a:pPr marL="0" marR="0">
                        <a:lnSpc>
                          <a:spcPct val="115000"/>
                        </a:lnSpc>
                        <a:spcBef>
                          <a:spcPts val="0"/>
                        </a:spcBef>
                        <a:spcAft>
                          <a:spcPts val="0"/>
                        </a:spcAft>
                      </a:pPr>
                      <a:r>
                        <a:rPr lang="en-US" sz="1600" dirty="0">
                          <a:effectLst/>
                        </a:rPr>
                        <a:t>$500*</a:t>
                      </a:r>
                      <a:endParaRPr lang="en-US" sz="1600" dirty="0">
                        <a:effectLst/>
                        <a:latin typeface="+mj-lt"/>
                        <a:ea typeface="Calibri"/>
                        <a:cs typeface="Times New Roman"/>
                      </a:endParaRPr>
                    </a:p>
                  </a:txBody>
                  <a:tcPr marL="31721" marR="31721" marT="0" marB="0"/>
                </a:tc>
                <a:tc>
                  <a:txBody>
                    <a:bodyPr/>
                    <a:lstStyle/>
                    <a:p>
                      <a:pPr marL="0" marR="0">
                        <a:lnSpc>
                          <a:spcPct val="115000"/>
                        </a:lnSpc>
                        <a:spcBef>
                          <a:spcPts val="0"/>
                        </a:spcBef>
                        <a:spcAft>
                          <a:spcPts val="0"/>
                        </a:spcAft>
                      </a:pPr>
                      <a:r>
                        <a:rPr lang="en-US" sz="1600" dirty="0">
                          <a:effectLst/>
                        </a:rPr>
                        <a:t>$1,000*</a:t>
                      </a:r>
                      <a:endParaRPr lang="en-US" sz="1600" dirty="0">
                        <a:effectLst/>
                        <a:latin typeface="+mj-lt"/>
                        <a:ea typeface="Calibri"/>
                        <a:cs typeface="Times New Roman"/>
                      </a:endParaRPr>
                    </a:p>
                  </a:txBody>
                  <a:tcPr marL="31721" marR="31721" marT="0" marB="0"/>
                </a:tc>
                <a:tc>
                  <a:txBody>
                    <a:bodyPr/>
                    <a:lstStyle/>
                    <a:p>
                      <a:pPr marL="0" marR="0">
                        <a:lnSpc>
                          <a:spcPct val="115000"/>
                        </a:lnSpc>
                        <a:spcBef>
                          <a:spcPts val="0"/>
                        </a:spcBef>
                        <a:spcAft>
                          <a:spcPts val="0"/>
                        </a:spcAft>
                      </a:pPr>
                      <a:r>
                        <a:rPr lang="en-US" sz="1600" dirty="0">
                          <a:effectLst/>
                        </a:rPr>
                        <a:t>$50*</a:t>
                      </a:r>
                      <a:endParaRPr lang="en-US" sz="1600" dirty="0">
                        <a:effectLst/>
                        <a:latin typeface="+mj-lt"/>
                        <a:ea typeface="Calibri"/>
                        <a:cs typeface="Times New Roman"/>
                      </a:endParaRPr>
                    </a:p>
                  </a:txBody>
                  <a:tcPr marL="31721" marR="31721" marT="0" marB="0"/>
                </a:tc>
                <a:tc>
                  <a:txBody>
                    <a:bodyPr/>
                    <a:lstStyle/>
                    <a:p>
                      <a:pPr marL="0" marR="0">
                        <a:lnSpc>
                          <a:spcPct val="115000"/>
                        </a:lnSpc>
                        <a:spcBef>
                          <a:spcPts val="0"/>
                        </a:spcBef>
                        <a:spcAft>
                          <a:spcPts val="0"/>
                        </a:spcAft>
                      </a:pPr>
                      <a:r>
                        <a:rPr lang="en-US" sz="1600">
                          <a:effectLst/>
                        </a:rPr>
                        <a:t>$100*</a:t>
                      </a:r>
                      <a:endParaRPr lang="en-US" sz="1600">
                        <a:effectLst/>
                        <a:latin typeface="+mj-lt"/>
                        <a:ea typeface="Calibri"/>
                        <a:cs typeface="Times New Roman"/>
                      </a:endParaRPr>
                    </a:p>
                  </a:txBody>
                  <a:tcPr marL="31721" marR="31721" marT="0" marB="0"/>
                </a:tc>
                <a:tc>
                  <a:txBody>
                    <a:bodyPr/>
                    <a:lstStyle/>
                    <a:p>
                      <a:pPr marL="0" marR="0">
                        <a:lnSpc>
                          <a:spcPct val="115000"/>
                        </a:lnSpc>
                        <a:spcBef>
                          <a:spcPts val="0"/>
                        </a:spcBef>
                        <a:spcAft>
                          <a:spcPts val="0"/>
                        </a:spcAft>
                      </a:pPr>
                      <a:r>
                        <a:rPr lang="en-US" sz="1600" dirty="0">
                          <a:effectLst/>
                        </a:rPr>
                        <a:t>10</a:t>
                      </a:r>
                      <a:endParaRPr lang="en-US" sz="1600" dirty="0">
                        <a:effectLst/>
                        <a:latin typeface="+mj-lt"/>
                        <a:ea typeface="Calibri"/>
                        <a:cs typeface="Times New Roman"/>
                      </a:endParaRPr>
                    </a:p>
                  </a:txBody>
                  <a:tcPr marL="31721" marR="31721" marT="0" marB="0"/>
                </a:tc>
              </a:tr>
              <a:tr h="903393">
                <a:tc>
                  <a:txBody>
                    <a:bodyPr/>
                    <a:lstStyle/>
                    <a:p>
                      <a:pPr marL="0" marR="0">
                        <a:lnSpc>
                          <a:spcPct val="115000"/>
                        </a:lnSpc>
                        <a:spcBef>
                          <a:spcPts val="0"/>
                        </a:spcBef>
                        <a:spcAft>
                          <a:spcPts val="0"/>
                        </a:spcAft>
                      </a:pPr>
                      <a:r>
                        <a:rPr lang="en-US" sz="1600" dirty="0">
                          <a:effectLst/>
                        </a:rPr>
                        <a:t>2015–2016</a:t>
                      </a:r>
                    </a:p>
                    <a:p>
                      <a:pPr marL="0" marR="0">
                        <a:lnSpc>
                          <a:spcPct val="115000"/>
                        </a:lnSpc>
                        <a:spcBef>
                          <a:spcPts val="0"/>
                        </a:spcBef>
                        <a:spcAft>
                          <a:spcPts val="0"/>
                        </a:spcAft>
                      </a:pPr>
                      <a:r>
                        <a:rPr lang="en-US" sz="1600" dirty="0">
                          <a:effectLst/>
                        </a:rPr>
                        <a:t> </a:t>
                      </a:r>
                      <a:endParaRPr lang="en-US" sz="1600" dirty="0">
                        <a:effectLst/>
                        <a:latin typeface="+mj-lt"/>
                        <a:ea typeface="Calibri"/>
                        <a:cs typeface="Times New Roman"/>
                      </a:endParaRPr>
                    </a:p>
                  </a:txBody>
                  <a:tcPr marL="31721" marR="31721" marT="0" marB="0"/>
                </a:tc>
                <a:tc>
                  <a:txBody>
                    <a:bodyPr/>
                    <a:lstStyle/>
                    <a:p>
                      <a:pPr marL="0" marR="0">
                        <a:lnSpc>
                          <a:spcPct val="115000"/>
                        </a:lnSpc>
                        <a:spcBef>
                          <a:spcPts val="0"/>
                        </a:spcBef>
                        <a:spcAft>
                          <a:spcPts val="0"/>
                        </a:spcAft>
                      </a:pPr>
                      <a:r>
                        <a:rPr lang="en-US" sz="1600" dirty="0">
                          <a:effectLst/>
                        </a:rPr>
                        <a:t> </a:t>
                      </a:r>
                      <a:r>
                        <a:rPr lang="en-US" sz="1600" dirty="0" smtClean="0">
                          <a:effectLst/>
                        </a:rPr>
                        <a:t>$450**</a:t>
                      </a:r>
                      <a:endParaRPr lang="en-US" sz="1600" dirty="0">
                        <a:effectLst/>
                        <a:latin typeface="+mj-lt"/>
                        <a:ea typeface="Calibri"/>
                        <a:cs typeface="Times New Roman"/>
                      </a:endParaRPr>
                    </a:p>
                  </a:txBody>
                  <a:tcPr marL="31721" marR="31721" marT="0" marB="0"/>
                </a:tc>
                <a:tc>
                  <a:txBody>
                    <a:bodyPr/>
                    <a:lstStyle/>
                    <a:p>
                      <a:pPr marL="0" marR="0">
                        <a:lnSpc>
                          <a:spcPct val="115000"/>
                        </a:lnSpc>
                        <a:spcBef>
                          <a:spcPts val="0"/>
                        </a:spcBef>
                        <a:spcAft>
                          <a:spcPts val="0"/>
                        </a:spcAft>
                      </a:pPr>
                      <a:r>
                        <a:rPr lang="en-US" sz="1600" dirty="0">
                          <a:effectLst/>
                        </a:rPr>
                        <a:t> </a:t>
                      </a:r>
                      <a:r>
                        <a:rPr lang="en-US" sz="1600" dirty="0" smtClean="0">
                          <a:effectLst/>
                        </a:rPr>
                        <a:t>$900**</a:t>
                      </a:r>
                      <a:endParaRPr lang="en-US" sz="1600" dirty="0">
                        <a:effectLst/>
                        <a:latin typeface="+mj-lt"/>
                        <a:ea typeface="Calibri"/>
                        <a:cs typeface="Times New Roman"/>
                      </a:endParaRPr>
                    </a:p>
                  </a:txBody>
                  <a:tcPr marL="31721" marR="31721" marT="0" marB="0"/>
                </a:tc>
                <a:tc>
                  <a:txBody>
                    <a:bodyPr/>
                    <a:lstStyle/>
                    <a:p>
                      <a:pPr marL="0" marR="0">
                        <a:lnSpc>
                          <a:spcPct val="115000"/>
                        </a:lnSpc>
                        <a:spcBef>
                          <a:spcPts val="0"/>
                        </a:spcBef>
                        <a:spcAft>
                          <a:spcPts val="0"/>
                        </a:spcAft>
                      </a:pPr>
                      <a:r>
                        <a:rPr lang="en-US" sz="1600" dirty="0" smtClean="0">
                          <a:effectLst/>
                        </a:rPr>
                        <a:t>$45**</a:t>
                      </a:r>
                      <a:endParaRPr lang="en-US" sz="1600" dirty="0">
                        <a:effectLst/>
                        <a:latin typeface="+mj-lt"/>
                        <a:ea typeface="Calibri"/>
                        <a:cs typeface="Times New Roman"/>
                      </a:endParaRPr>
                    </a:p>
                  </a:txBody>
                  <a:tcPr marL="31721" marR="31721" marT="0" marB="0"/>
                </a:tc>
                <a:tc>
                  <a:txBody>
                    <a:bodyPr/>
                    <a:lstStyle/>
                    <a:p>
                      <a:pPr marL="0" marR="0">
                        <a:lnSpc>
                          <a:spcPct val="115000"/>
                        </a:lnSpc>
                        <a:spcBef>
                          <a:spcPts val="0"/>
                        </a:spcBef>
                        <a:spcAft>
                          <a:spcPts val="0"/>
                        </a:spcAft>
                      </a:pPr>
                      <a:r>
                        <a:rPr lang="en-US" sz="1600" dirty="0">
                          <a:effectLst/>
                        </a:rPr>
                        <a:t> </a:t>
                      </a:r>
                      <a:r>
                        <a:rPr lang="en-US" sz="1600" dirty="0" smtClean="0">
                          <a:effectLst/>
                        </a:rPr>
                        <a:t>$90**</a:t>
                      </a:r>
                      <a:endParaRPr lang="en-US" sz="1600" dirty="0">
                        <a:effectLst/>
                        <a:latin typeface="+mj-lt"/>
                        <a:ea typeface="Calibri"/>
                        <a:cs typeface="Times New Roman"/>
                      </a:endParaRPr>
                    </a:p>
                  </a:txBody>
                  <a:tcPr marL="31721" marR="31721" marT="0" marB="0"/>
                </a:tc>
                <a:tc>
                  <a:txBody>
                    <a:bodyPr/>
                    <a:lstStyle/>
                    <a:p>
                      <a:pPr marL="0" marR="0">
                        <a:lnSpc>
                          <a:spcPct val="115000"/>
                        </a:lnSpc>
                        <a:spcBef>
                          <a:spcPts val="0"/>
                        </a:spcBef>
                        <a:spcAft>
                          <a:spcPts val="0"/>
                        </a:spcAft>
                      </a:pPr>
                      <a:r>
                        <a:rPr lang="en-US" sz="1600" dirty="0">
                          <a:effectLst/>
                        </a:rPr>
                        <a:t> </a:t>
                      </a:r>
                      <a:r>
                        <a:rPr lang="en-US" sz="1600" dirty="0" smtClean="0">
                          <a:effectLst/>
                        </a:rPr>
                        <a:t>10</a:t>
                      </a:r>
                      <a:endParaRPr lang="en-US" sz="1600" dirty="0">
                        <a:effectLst/>
                        <a:latin typeface="+mj-lt"/>
                        <a:ea typeface="Calibri"/>
                        <a:cs typeface="Times New Roman"/>
                      </a:endParaRPr>
                    </a:p>
                  </a:txBody>
                  <a:tcPr marL="31721" marR="31721" marT="0" marB="0"/>
                </a:tc>
              </a:tr>
              <a:tr h="1512273">
                <a:tc>
                  <a:txBody>
                    <a:bodyPr/>
                    <a:lstStyle/>
                    <a:p>
                      <a:pPr marL="0" marR="0">
                        <a:lnSpc>
                          <a:spcPct val="115000"/>
                        </a:lnSpc>
                        <a:spcBef>
                          <a:spcPts val="0"/>
                        </a:spcBef>
                        <a:spcAft>
                          <a:spcPts val="0"/>
                        </a:spcAft>
                      </a:pPr>
                      <a:r>
                        <a:rPr lang="en-US" sz="1600" baseline="0" dirty="0" smtClean="0">
                          <a:effectLst/>
                        </a:rPr>
                        <a:t>Amount required to meet MOE 2016-17</a:t>
                      </a:r>
                      <a:endParaRPr lang="en-US" sz="1600" dirty="0">
                        <a:effectLst/>
                        <a:latin typeface="+mj-lt"/>
                        <a:ea typeface="Calibri"/>
                        <a:cs typeface="Times New Roman"/>
                      </a:endParaRPr>
                    </a:p>
                  </a:txBody>
                  <a:tcPr marL="31721" marR="31721" marT="0" marB="0"/>
                </a:tc>
                <a:tc>
                  <a:txBody>
                    <a:bodyPr/>
                    <a:lstStyle/>
                    <a:p>
                      <a:pPr marL="0" marR="0">
                        <a:lnSpc>
                          <a:spcPct val="115000"/>
                        </a:lnSpc>
                        <a:spcBef>
                          <a:spcPts val="0"/>
                        </a:spcBef>
                        <a:spcAft>
                          <a:spcPts val="0"/>
                        </a:spcAft>
                      </a:pPr>
                      <a:r>
                        <a:rPr lang="en-US" sz="1600" dirty="0">
                          <a:effectLst/>
                        </a:rPr>
                        <a:t>$500</a:t>
                      </a:r>
                      <a:endParaRPr lang="en-US" sz="1600" dirty="0">
                        <a:effectLst/>
                        <a:latin typeface="Georgia" panose="02040502050405020303"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$1,000</a:t>
                      </a:r>
                      <a:endParaRPr lang="en-US" sz="1600">
                        <a:effectLst/>
                        <a:latin typeface="Georgia" panose="02040502050405020303"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$50</a:t>
                      </a:r>
                      <a:endParaRPr lang="en-US" sz="1600" dirty="0">
                        <a:effectLst/>
                        <a:latin typeface="Georgia" panose="02040502050405020303"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$100</a:t>
                      </a:r>
                      <a:endParaRPr lang="en-US" sz="1600" dirty="0">
                        <a:effectLst/>
                        <a:latin typeface="Georgia" panose="02040502050405020303"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600" dirty="0">
                        <a:effectLst/>
                        <a:latin typeface="+mj-lt"/>
                        <a:ea typeface="Calibri"/>
                        <a:cs typeface="Times New Roman"/>
                      </a:endParaRPr>
                    </a:p>
                  </a:txBody>
                  <a:tcPr marL="31721" marR="31721" marT="0" marB="0"/>
                </a:tc>
              </a:tr>
              <a:tr h="294513">
                <a:tc gridSpan="6">
                  <a:txBody>
                    <a:bodyPr/>
                    <a:lstStyle/>
                    <a:p>
                      <a:pPr marL="0" marR="0" algn="ctr">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smtClean="0">
                          <a:effectLst/>
                        </a:rPr>
                        <a:t>*= Met MOE      **</a:t>
                      </a:r>
                      <a:r>
                        <a:rPr lang="en-US" sz="1600" baseline="0" dirty="0" smtClean="0">
                          <a:effectLst/>
                        </a:rPr>
                        <a:t>= Failed MOE</a:t>
                      </a:r>
                      <a:endParaRPr lang="en-US" sz="1600" dirty="0">
                        <a:effectLst/>
                        <a:latin typeface="+mj-lt"/>
                        <a:ea typeface="Calibri"/>
                        <a:cs typeface="Times New Roman"/>
                      </a:endParaRPr>
                    </a:p>
                  </a:txBody>
                  <a:tcPr marL="31721" marR="31721"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2" name="Title 1"/>
          <p:cNvSpPr>
            <a:spLocks noGrp="1"/>
          </p:cNvSpPr>
          <p:nvPr>
            <p:ph type="title"/>
          </p:nvPr>
        </p:nvSpPr>
        <p:spPr>
          <a:xfrm>
            <a:off x="457200" y="274638"/>
            <a:ext cx="8229600" cy="1401762"/>
          </a:xfrm>
        </p:spPr>
        <p:txBody>
          <a:bodyPr>
            <a:normAutofit fontScale="90000"/>
          </a:bodyPr>
          <a:lstStyle/>
          <a:p>
            <a:r>
              <a:rPr lang="en-US" cap="all" dirty="0" smtClean="0"/>
              <a:t>Meeting Compliance Standard With MOE Failure and Subsequent Years Rule </a:t>
            </a:r>
            <a:endParaRPr lang="en-US" cap="all" dirty="0"/>
          </a:p>
        </p:txBody>
      </p:sp>
    </p:spTree>
    <p:extLst>
      <p:ext uri="{BB962C8B-B14F-4D97-AF65-F5344CB8AC3E}">
        <p14:creationId xmlns:p14="http://schemas.microsoft.com/office/powerpoint/2010/main" val="24803806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10609477"/>
              </p:ext>
            </p:extLst>
          </p:nvPr>
        </p:nvGraphicFramePr>
        <p:xfrm>
          <a:off x="457200" y="1981200"/>
          <a:ext cx="8229600" cy="4279518"/>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859494">
                <a:tc>
                  <a:txBody>
                    <a:bodyPr/>
                    <a:lstStyle/>
                    <a:p>
                      <a:r>
                        <a:rPr lang="en-US" dirty="0" smtClean="0"/>
                        <a:t>FY</a:t>
                      </a:r>
                      <a:endParaRPr lang="en-US" dirty="0"/>
                    </a:p>
                  </a:txBody>
                  <a:tcPr marL="88487" marR="88487"/>
                </a:tc>
                <a:tc>
                  <a:txBody>
                    <a:bodyPr/>
                    <a:lstStyle/>
                    <a:p>
                      <a:r>
                        <a:rPr lang="en-US" dirty="0" smtClean="0"/>
                        <a:t>Local</a:t>
                      </a:r>
                      <a:r>
                        <a:rPr lang="en-US" baseline="0" dirty="0" smtClean="0"/>
                        <a:t> Funds Total</a:t>
                      </a:r>
                      <a:endParaRPr lang="en-US" dirty="0"/>
                    </a:p>
                  </a:txBody>
                  <a:tcPr marL="88487" marR="88487"/>
                </a:tc>
                <a:tc>
                  <a:txBody>
                    <a:bodyPr/>
                    <a:lstStyle/>
                    <a:p>
                      <a:r>
                        <a:rPr lang="en-US" dirty="0" smtClean="0"/>
                        <a:t>State and Local</a:t>
                      </a:r>
                    </a:p>
                    <a:p>
                      <a:r>
                        <a:rPr lang="en-US" dirty="0" smtClean="0"/>
                        <a:t>Total</a:t>
                      </a:r>
                      <a:endParaRPr lang="en-US" dirty="0"/>
                    </a:p>
                  </a:txBody>
                  <a:tcPr marL="88487" marR="88487"/>
                </a:tc>
                <a:tc>
                  <a:txBody>
                    <a:bodyPr/>
                    <a:lstStyle/>
                    <a:p>
                      <a:r>
                        <a:rPr lang="en-US" dirty="0" smtClean="0"/>
                        <a:t>Local Funds</a:t>
                      </a:r>
                    </a:p>
                    <a:p>
                      <a:r>
                        <a:rPr lang="en-US" dirty="0" smtClean="0"/>
                        <a:t>Per Capita</a:t>
                      </a:r>
                      <a:endParaRPr lang="en-US" dirty="0"/>
                    </a:p>
                  </a:txBody>
                  <a:tcPr marL="88487" marR="88487"/>
                </a:tc>
                <a:tc>
                  <a:txBody>
                    <a:bodyPr/>
                    <a:lstStyle/>
                    <a:p>
                      <a:r>
                        <a:rPr lang="en-US" dirty="0" smtClean="0"/>
                        <a:t>State and Local Per Capita</a:t>
                      </a:r>
                      <a:endParaRPr lang="en-US" dirty="0"/>
                    </a:p>
                  </a:txBody>
                  <a:tcPr marL="88487" marR="88487"/>
                </a:tc>
                <a:tc>
                  <a:txBody>
                    <a:bodyPr/>
                    <a:lstStyle/>
                    <a:p>
                      <a:r>
                        <a:rPr lang="en-US" dirty="0" smtClean="0"/>
                        <a:t>Child</a:t>
                      </a:r>
                      <a:r>
                        <a:rPr lang="en-US" baseline="0" dirty="0" smtClean="0"/>
                        <a:t> Count</a:t>
                      </a:r>
                      <a:endParaRPr lang="en-US" dirty="0"/>
                    </a:p>
                  </a:txBody>
                  <a:tcPr marL="88487" marR="88487"/>
                </a:tc>
              </a:tr>
              <a:tr h="609001">
                <a:tc>
                  <a:txBody>
                    <a:bodyPr/>
                    <a:lstStyle/>
                    <a:p>
                      <a:pPr marL="0" marR="0">
                        <a:lnSpc>
                          <a:spcPct val="100000"/>
                        </a:lnSpc>
                        <a:spcBef>
                          <a:spcPts val="0"/>
                        </a:spcBef>
                        <a:spcAft>
                          <a:spcPts val="0"/>
                        </a:spcAft>
                      </a:pPr>
                      <a:r>
                        <a:rPr lang="en-US" sz="1800" dirty="0" smtClean="0">
                          <a:effectLst/>
                          <a:latin typeface="+mj-lt"/>
                          <a:ea typeface="Calibri"/>
                          <a:cs typeface="Times New Roman"/>
                        </a:rPr>
                        <a:t>2015–2016</a:t>
                      </a:r>
                      <a:r>
                        <a:rPr lang="en-US" sz="1800" dirty="0">
                          <a:effectLst/>
                          <a:latin typeface="+mj-lt"/>
                          <a:ea typeface="Calibri"/>
                          <a:cs typeface="Times New Roman"/>
                        </a:rPr>
                        <a:t> </a:t>
                      </a:r>
                    </a:p>
                  </a:txBody>
                  <a:tcPr marL="66365" marR="66365" marT="0" marB="0"/>
                </a:tc>
                <a:tc>
                  <a:txBody>
                    <a:bodyPr/>
                    <a:lstStyle/>
                    <a:p>
                      <a:pPr marL="0" marR="0">
                        <a:lnSpc>
                          <a:spcPct val="100000"/>
                        </a:lnSpc>
                        <a:spcBef>
                          <a:spcPts val="0"/>
                        </a:spcBef>
                        <a:spcAft>
                          <a:spcPts val="0"/>
                        </a:spcAft>
                      </a:pPr>
                      <a:r>
                        <a:rPr lang="en-US" sz="1800" dirty="0">
                          <a:effectLst/>
                          <a:latin typeface="+mj-lt"/>
                          <a:ea typeface="Calibri"/>
                          <a:cs typeface="Times New Roman"/>
                        </a:rPr>
                        <a:t>$500*</a:t>
                      </a:r>
                    </a:p>
                  </a:txBody>
                  <a:tcPr marL="66365" marR="66365" marT="0" marB="0"/>
                </a:tc>
                <a:tc>
                  <a:txBody>
                    <a:bodyPr/>
                    <a:lstStyle/>
                    <a:p>
                      <a:pPr marL="0" marR="0">
                        <a:lnSpc>
                          <a:spcPct val="100000"/>
                        </a:lnSpc>
                        <a:spcBef>
                          <a:spcPts val="0"/>
                        </a:spcBef>
                        <a:spcAft>
                          <a:spcPts val="0"/>
                        </a:spcAft>
                      </a:pPr>
                      <a:r>
                        <a:rPr lang="en-US" sz="1800" dirty="0">
                          <a:effectLst/>
                          <a:latin typeface="+mj-lt"/>
                          <a:ea typeface="Calibri"/>
                          <a:cs typeface="Times New Roman"/>
                        </a:rPr>
                        <a:t>$950*</a:t>
                      </a:r>
                    </a:p>
                  </a:txBody>
                  <a:tcPr marL="66365" marR="66365" marT="0" marB="0"/>
                </a:tc>
                <a:tc>
                  <a:txBody>
                    <a:bodyPr/>
                    <a:lstStyle/>
                    <a:p>
                      <a:pPr marL="0" marR="0">
                        <a:lnSpc>
                          <a:spcPct val="100000"/>
                        </a:lnSpc>
                        <a:spcBef>
                          <a:spcPts val="0"/>
                        </a:spcBef>
                        <a:spcAft>
                          <a:spcPts val="0"/>
                        </a:spcAft>
                      </a:pPr>
                      <a:r>
                        <a:rPr lang="en-US" sz="1800" dirty="0">
                          <a:effectLst/>
                          <a:latin typeface="+mj-lt"/>
                          <a:ea typeface="Calibri"/>
                          <a:cs typeface="Times New Roman"/>
                        </a:rPr>
                        <a:t>$50*</a:t>
                      </a:r>
                    </a:p>
                  </a:txBody>
                  <a:tcPr marL="66365" marR="66365" marT="0" marB="0"/>
                </a:tc>
                <a:tc>
                  <a:txBody>
                    <a:bodyPr/>
                    <a:lstStyle/>
                    <a:p>
                      <a:pPr marL="0" marR="0">
                        <a:lnSpc>
                          <a:spcPct val="100000"/>
                        </a:lnSpc>
                        <a:spcBef>
                          <a:spcPts val="0"/>
                        </a:spcBef>
                        <a:spcAft>
                          <a:spcPts val="0"/>
                        </a:spcAft>
                      </a:pPr>
                      <a:r>
                        <a:rPr lang="en-US" sz="1800" dirty="0">
                          <a:effectLst/>
                          <a:latin typeface="+mj-lt"/>
                          <a:ea typeface="Calibri"/>
                          <a:cs typeface="Times New Roman"/>
                        </a:rPr>
                        <a:t>$95*</a:t>
                      </a:r>
                    </a:p>
                  </a:txBody>
                  <a:tcPr marL="66365" marR="66365" marT="0" marB="0"/>
                </a:tc>
                <a:tc>
                  <a:txBody>
                    <a:bodyPr/>
                    <a:lstStyle/>
                    <a:p>
                      <a:pPr>
                        <a:lnSpc>
                          <a:spcPct val="100000"/>
                        </a:lnSpc>
                      </a:pPr>
                      <a:r>
                        <a:rPr lang="en-US" dirty="0" smtClean="0"/>
                        <a:t>10</a:t>
                      </a:r>
                      <a:endParaRPr lang="en-US" dirty="0"/>
                    </a:p>
                  </a:txBody>
                  <a:tcPr marL="88487" marR="88487"/>
                </a:tc>
              </a:tr>
              <a:tr h="773545">
                <a:tc>
                  <a:txBody>
                    <a:bodyPr/>
                    <a:lstStyle/>
                    <a:p>
                      <a:pPr marL="0" marR="0">
                        <a:lnSpc>
                          <a:spcPct val="100000"/>
                        </a:lnSpc>
                        <a:spcBef>
                          <a:spcPts val="0"/>
                        </a:spcBef>
                        <a:spcAft>
                          <a:spcPts val="0"/>
                        </a:spcAft>
                      </a:pPr>
                      <a:r>
                        <a:rPr lang="en-US" sz="1800" dirty="0">
                          <a:effectLst/>
                          <a:latin typeface="+mj-lt"/>
                          <a:ea typeface="Calibri"/>
                          <a:cs typeface="Times New Roman"/>
                        </a:rPr>
                        <a:t>2016–2017</a:t>
                      </a:r>
                    </a:p>
                    <a:p>
                      <a:pPr marL="0" marR="0">
                        <a:lnSpc>
                          <a:spcPct val="100000"/>
                        </a:lnSpc>
                        <a:spcBef>
                          <a:spcPts val="0"/>
                        </a:spcBef>
                        <a:spcAft>
                          <a:spcPts val="0"/>
                        </a:spcAft>
                      </a:pPr>
                      <a:r>
                        <a:rPr lang="en-US" sz="1800" dirty="0">
                          <a:effectLst/>
                          <a:latin typeface="+mj-lt"/>
                          <a:ea typeface="Calibri"/>
                          <a:cs typeface="Times New Roman"/>
                        </a:rPr>
                        <a:t> </a:t>
                      </a:r>
                    </a:p>
                  </a:txBody>
                  <a:tcPr marL="66365" marR="66365" marT="0" marB="0"/>
                </a:tc>
                <a:tc>
                  <a:txBody>
                    <a:bodyPr/>
                    <a:lstStyle/>
                    <a:p>
                      <a:pPr marL="0" marR="0">
                        <a:lnSpc>
                          <a:spcPct val="100000"/>
                        </a:lnSpc>
                        <a:spcBef>
                          <a:spcPts val="0"/>
                        </a:spcBef>
                        <a:spcAft>
                          <a:spcPts val="0"/>
                        </a:spcAft>
                      </a:pPr>
                      <a:r>
                        <a:rPr lang="en-US" sz="1800" dirty="0" smtClean="0">
                          <a:effectLst/>
                          <a:latin typeface="+mj-lt"/>
                          <a:ea typeface="Calibri"/>
                          <a:cs typeface="Times New Roman"/>
                        </a:rPr>
                        <a:t>$450**</a:t>
                      </a:r>
                      <a:endParaRPr lang="en-US" sz="1800" dirty="0">
                        <a:effectLst/>
                        <a:latin typeface="+mj-lt"/>
                        <a:ea typeface="Calibri"/>
                        <a:cs typeface="Times New Roman"/>
                      </a:endParaRPr>
                    </a:p>
                  </a:txBody>
                  <a:tcPr marL="66365" marR="66365" marT="0" marB="0"/>
                </a:tc>
                <a:tc>
                  <a:txBody>
                    <a:bodyPr/>
                    <a:lstStyle/>
                    <a:p>
                      <a:pPr marL="0" marR="0">
                        <a:lnSpc>
                          <a:spcPct val="100000"/>
                        </a:lnSpc>
                        <a:spcBef>
                          <a:spcPts val="0"/>
                        </a:spcBef>
                        <a:spcAft>
                          <a:spcPts val="0"/>
                        </a:spcAft>
                      </a:pPr>
                      <a:r>
                        <a:rPr lang="en-US" sz="1800" dirty="0" smtClean="0">
                          <a:effectLst/>
                          <a:latin typeface="+mj-lt"/>
                          <a:ea typeface="Calibri"/>
                          <a:cs typeface="Times New Roman"/>
                        </a:rPr>
                        <a:t>$950*</a:t>
                      </a:r>
                      <a:endParaRPr lang="en-US" sz="1800" dirty="0">
                        <a:effectLst/>
                        <a:latin typeface="+mj-lt"/>
                        <a:ea typeface="Calibri"/>
                        <a:cs typeface="Times New Roman"/>
                      </a:endParaRPr>
                    </a:p>
                  </a:txBody>
                  <a:tcPr marL="66365" marR="66365" marT="0" marB="0"/>
                </a:tc>
                <a:tc>
                  <a:txBody>
                    <a:bodyPr/>
                    <a:lstStyle/>
                    <a:p>
                      <a:pPr marL="0" marR="0">
                        <a:lnSpc>
                          <a:spcPct val="100000"/>
                        </a:lnSpc>
                        <a:spcBef>
                          <a:spcPts val="0"/>
                        </a:spcBef>
                        <a:spcAft>
                          <a:spcPts val="0"/>
                        </a:spcAft>
                      </a:pPr>
                      <a:r>
                        <a:rPr lang="en-US" sz="1800" dirty="0" smtClean="0">
                          <a:effectLst/>
                          <a:latin typeface="+mj-lt"/>
                          <a:ea typeface="Calibri"/>
                          <a:cs typeface="Times New Roman"/>
                        </a:rPr>
                        <a:t>$45**</a:t>
                      </a:r>
                      <a:endParaRPr lang="en-US" sz="1800" dirty="0">
                        <a:effectLst/>
                        <a:latin typeface="+mj-lt"/>
                        <a:ea typeface="Calibri"/>
                        <a:cs typeface="Times New Roman"/>
                      </a:endParaRPr>
                    </a:p>
                  </a:txBody>
                  <a:tcPr marL="66365" marR="66365" marT="0" marB="0"/>
                </a:tc>
                <a:tc>
                  <a:txBody>
                    <a:bodyPr/>
                    <a:lstStyle/>
                    <a:p>
                      <a:pPr marL="0" marR="0">
                        <a:lnSpc>
                          <a:spcPct val="100000"/>
                        </a:lnSpc>
                        <a:spcBef>
                          <a:spcPts val="0"/>
                        </a:spcBef>
                        <a:spcAft>
                          <a:spcPts val="0"/>
                        </a:spcAft>
                      </a:pPr>
                      <a:r>
                        <a:rPr lang="en-US" sz="1800" dirty="0" smtClean="0">
                          <a:effectLst/>
                          <a:latin typeface="+mj-lt"/>
                          <a:ea typeface="Calibri"/>
                          <a:cs typeface="Times New Roman"/>
                        </a:rPr>
                        <a:t>$95*</a:t>
                      </a:r>
                      <a:endParaRPr lang="en-US" sz="1800" dirty="0">
                        <a:effectLst/>
                        <a:latin typeface="+mj-lt"/>
                        <a:ea typeface="Calibri"/>
                        <a:cs typeface="Times New Roman"/>
                      </a:endParaRPr>
                    </a:p>
                  </a:txBody>
                  <a:tcPr marL="66365" marR="66365" marT="0" marB="0"/>
                </a:tc>
                <a:tc>
                  <a:txBody>
                    <a:bodyPr/>
                    <a:lstStyle/>
                    <a:p>
                      <a:pPr>
                        <a:lnSpc>
                          <a:spcPct val="100000"/>
                        </a:lnSpc>
                      </a:pPr>
                      <a:r>
                        <a:rPr lang="en-US" dirty="0" smtClean="0"/>
                        <a:t>10</a:t>
                      </a:r>
                      <a:endParaRPr lang="en-US" dirty="0"/>
                    </a:p>
                  </a:txBody>
                  <a:tcPr marL="88487" marR="88487"/>
                </a:tc>
              </a:tr>
              <a:tr h="629303">
                <a:tc>
                  <a:txBody>
                    <a:bodyPr/>
                    <a:lstStyle/>
                    <a:p>
                      <a:pPr marL="0" marR="0">
                        <a:lnSpc>
                          <a:spcPct val="100000"/>
                        </a:lnSpc>
                        <a:spcBef>
                          <a:spcPts val="0"/>
                        </a:spcBef>
                        <a:spcAft>
                          <a:spcPts val="0"/>
                        </a:spcAft>
                      </a:pPr>
                      <a:r>
                        <a:rPr lang="en-US" sz="1800" dirty="0">
                          <a:effectLst/>
                          <a:latin typeface="+mj-lt"/>
                          <a:ea typeface="Calibri"/>
                          <a:cs typeface="Times New Roman"/>
                        </a:rPr>
                        <a:t>2017-2018</a:t>
                      </a:r>
                    </a:p>
                  </a:txBody>
                  <a:tcPr marL="66365" marR="66365" marT="0" marB="0"/>
                </a:tc>
                <a:tc>
                  <a:txBody>
                    <a:bodyPr/>
                    <a:lstStyle/>
                    <a:p>
                      <a:pPr marL="0" marR="0">
                        <a:lnSpc>
                          <a:spcPct val="100000"/>
                        </a:lnSpc>
                        <a:spcBef>
                          <a:spcPts val="0"/>
                        </a:spcBef>
                        <a:spcAft>
                          <a:spcPts val="0"/>
                        </a:spcAft>
                      </a:pPr>
                      <a:r>
                        <a:rPr lang="en-US" sz="1800" dirty="0" smtClean="0">
                          <a:effectLst/>
                          <a:latin typeface="+mj-lt"/>
                          <a:ea typeface="Calibri"/>
                          <a:cs typeface="Times New Roman"/>
                        </a:rPr>
                        <a:t>$450**</a:t>
                      </a:r>
                      <a:endParaRPr lang="en-US" sz="1800" dirty="0">
                        <a:effectLst/>
                        <a:latin typeface="+mj-lt"/>
                        <a:ea typeface="Calibri"/>
                        <a:cs typeface="Times New Roman"/>
                      </a:endParaRPr>
                    </a:p>
                  </a:txBody>
                  <a:tcPr marL="66365" marR="66365" marT="0" marB="0"/>
                </a:tc>
                <a:tc>
                  <a:txBody>
                    <a:bodyPr/>
                    <a:lstStyle/>
                    <a:p>
                      <a:pPr marL="0" marR="0">
                        <a:lnSpc>
                          <a:spcPct val="100000"/>
                        </a:lnSpc>
                        <a:spcBef>
                          <a:spcPts val="0"/>
                        </a:spcBef>
                        <a:spcAft>
                          <a:spcPts val="0"/>
                        </a:spcAft>
                      </a:pPr>
                      <a:r>
                        <a:rPr lang="en-US" sz="1800" dirty="0">
                          <a:effectLst/>
                          <a:latin typeface="+mj-lt"/>
                          <a:ea typeface="Calibri"/>
                          <a:cs typeface="Times New Roman"/>
                        </a:rPr>
                        <a:t>$</a:t>
                      </a:r>
                      <a:r>
                        <a:rPr lang="en-US" sz="1800" dirty="0" smtClean="0">
                          <a:effectLst/>
                          <a:latin typeface="+mj-lt"/>
                          <a:ea typeface="Calibri"/>
                          <a:cs typeface="Times New Roman"/>
                        </a:rPr>
                        <a:t>900**</a:t>
                      </a:r>
                      <a:endParaRPr lang="en-US" sz="1800" dirty="0">
                        <a:effectLst/>
                        <a:latin typeface="+mj-lt"/>
                        <a:ea typeface="Calibri"/>
                        <a:cs typeface="Times New Roman"/>
                      </a:endParaRPr>
                    </a:p>
                  </a:txBody>
                  <a:tcPr marL="66365" marR="66365" marT="0" marB="0"/>
                </a:tc>
                <a:tc>
                  <a:txBody>
                    <a:bodyPr/>
                    <a:lstStyle/>
                    <a:p>
                      <a:pPr marL="0" marR="0">
                        <a:lnSpc>
                          <a:spcPct val="100000"/>
                        </a:lnSpc>
                        <a:spcBef>
                          <a:spcPts val="0"/>
                        </a:spcBef>
                        <a:spcAft>
                          <a:spcPts val="0"/>
                        </a:spcAft>
                      </a:pPr>
                      <a:r>
                        <a:rPr lang="en-US" sz="1800" dirty="0" smtClean="0">
                          <a:effectLst/>
                          <a:latin typeface="+mj-lt"/>
                          <a:ea typeface="Calibri"/>
                          <a:cs typeface="Times New Roman"/>
                        </a:rPr>
                        <a:t>$45**</a:t>
                      </a:r>
                      <a:endParaRPr lang="en-US" sz="1800" dirty="0">
                        <a:effectLst/>
                        <a:latin typeface="+mj-lt"/>
                        <a:ea typeface="Calibri"/>
                        <a:cs typeface="Times New Roman"/>
                      </a:endParaRPr>
                    </a:p>
                  </a:txBody>
                  <a:tcPr marL="66365" marR="66365" marT="0" marB="0"/>
                </a:tc>
                <a:tc>
                  <a:txBody>
                    <a:bodyPr/>
                    <a:lstStyle/>
                    <a:p>
                      <a:pPr marL="0" marR="0">
                        <a:lnSpc>
                          <a:spcPct val="100000"/>
                        </a:lnSpc>
                        <a:spcBef>
                          <a:spcPts val="0"/>
                        </a:spcBef>
                        <a:spcAft>
                          <a:spcPts val="0"/>
                        </a:spcAft>
                      </a:pPr>
                      <a:r>
                        <a:rPr lang="en-US" sz="1800" dirty="0">
                          <a:effectLst/>
                          <a:latin typeface="+mj-lt"/>
                          <a:ea typeface="Calibri"/>
                          <a:cs typeface="Times New Roman"/>
                        </a:rPr>
                        <a:t>$</a:t>
                      </a:r>
                      <a:r>
                        <a:rPr lang="en-US" sz="1800" dirty="0" smtClean="0">
                          <a:effectLst/>
                          <a:latin typeface="+mj-lt"/>
                          <a:ea typeface="Calibri"/>
                          <a:cs typeface="Times New Roman"/>
                        </a:rPr>
                        <a:t>90**</a:t>
                      </a:r>
                      <a:endParaRPr lang="en-US" sz="1800" dirty="0">
                        <a:effectLst/>
                        <a:latin typeface="+mj-lt"/>
                        <a:ea typeface="Calibri"/>
                        <a:cs typeface="Times New Roman"/>
                      </a:endParaRPr>
                    </a:p>
                  </a:txBody>
                  <a:tcPr marL="66365" marR="66365" marT="0" marB="0"/>
                </a:tc>
                <a:tc>
                  <a:txBody>
                    <a:bodyPr/>
                    <a:lstStyle/>
                    <a:p>
                      <a:pPr>
                        <a:lnSpc>
                          <a:spcPct val="100000"/>
                        </a:lnSpc>
                      </a:pPr>
                      <a:r>
                        <a:rPr lang="en-US" dirty="0" smtClean="0"/>
                        <a:t>10</a:t>
                      </a:r>
                      <a:endParaRPr lang="en-US" dirty="0"/>
                    </a:p>
                  </a:txBody>
                  <a:tcPr marL="88487" marR="88487"/>
                </a:tc>
              </a:tr>
              <a:tr h="601646">
                <a:tc>
                  <a:txBody>
                    <a:bodyPr/>
                    <a:lstStyle/>
                    <a:p>
                      <a:pPr>
                        <a:lnSpc>
                          <a:spcPct val="100000"/>
                        </a:lnSpc>
                      </a:pPr>
                      <a:r>
                        <a:rPr lang="en-US" dirty="0" smtClean="0"/>
                        <a:t>2018-2019</a:t>
                      </a:r>
                      <a:endParaRPr lang="en-US" dirty="0"/>
                    </a:p>
                  </a:txBody>
                  <a:tcPr marL="88487" marR="88487"/>
                </a:tc>
                <a:tc>
                  <a:txBody>
                    <a:bodyPr/>
                    <a:lstStyle/>
                    <a:p>
                      <a:pPr>
                        <a:lnSpc>
                          <a:spcPct val="100000"/>
                        </a:lnSpc>
                      </a:pPr>
                      <a:r>
                        <a:rPr lang="en-US" dirty="0" smtClean="0"/>
                        <a:t>$450**</a:t>
                      </a:r>
                      <a:endParaRPr lang="en-US" dirty="0"/>
                    </a:p>
                  </a:txBody>
                  <a:tcPr marL="88487" marR="88487"/>
                </a:tc>
                <a:tc>
                  <a:txBody>
                    <a:bodyPr/>
                    <a:lstStyle/>
                    <a:p>
                      <a:pPr>
                        <a:lnSpc>
                          <a:spcPct val="100000"/>
                        </a:lnSpc>
                      </a:pPr>
                      <a:r>
                        <a:rPr lang="en-US" dirty="0" smtClean="0"/>
                        <a:t>$950*</a:t>
                      </a:r>
                      <a:endParaRPr lang="en-US" dirty="0"/>
                    </a:p>
                  </a:txBody>
                  <a:tcPr marL="88487" marR="88487"/>
                </a:tc>
                <a:tc>
                  <a:txBody>
                    <a:bodyPr/>
                    <a:lstStyle/>
                    <a:p>
                      <a:pPr>
                        <a:lnSpc>
                          <a:spcPct val="100000"/>
                        </a:lnSpc>
                      </a:pPr>
                      <a:r>
                        <a:rPr lang="en-US" dirty="0" smtClean="0"/>
                        <a:t>$45**</a:t>
                      </a:r>
                      <a:endParaRPr lang="en-US" dirty="0"/>
                    </a:p>
                  </a:txBody>
                  <a:tcPr marL="88487" marR="88487"/>
                </a:tc>
                <a:tc>
                  <a:txBody>
                    <a:bodyPr/>
                    <a:lstStyle/>
                    <a:p>
                      <a:pPr>
                        <a:lnSpc>
                          <a:spcPct val="100000"/>
                        </a:lnSpc>
                      </a:pPr>
                      <a:r>
                        <a:rPr lang="en-US" dirty="0" smtClean="0"/>
                        <a:t>$95*</a:t>
                      </a:r>
                      <a:endParaRPr lang="en-US" dirty="0"/>
                    </a:p>
                  </a:txBody>
                  <a:tcPr marL="88487" marR="88487"/>
                </a:tc>
                <a:tc>
                  <a:txBody>
                    <a:bodyPr/>
                    <a:lstStyle/>
                    <a:p>
                      <a:pPr>
                        <a:lnSpc>
                          <a:spcPct val="100000"/>
                        </a:lnSpc>
                      </a:pPr>
                      <a:endParaRPr lang="en-US" dirty="0"/>
                    </a:p>
                  </a:txBody>
                  <a:tcPr marL="88487" marR="88487"/>
                </a:tc>
              </a:tr>
              <a:tr h="663774">
                <a:tc gridSpan="6">
                  <a:txBody>
                    <a:bodyPr/>
                    <a:lstStyle/>
                    <a:p>
                      <a:r>
                        <a:rPr lang="en-US" dirty="0" smtClean="0"/>
                        <a:t>*= Met MOE</a:t>
                      </a:r>
                      <a:r>
                        <a:rPr lang="en-US" baseline="0" dirty="0" smtClean="0"/>
                        <a:t>                      **= Failed MOE</a:t>
                      </a:r>
                      <a:endParaRPr lang="en-US" dirty="0"/>
                    </a:p>
                  </a:txBody>
                  <a:tcPr marL="88487" marR="88487"/>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bl>
          </a:graphicData>
        </a:graphic>
      </p:graphicFrame>
      <p:sp>
        <p:nvSpPr>
          <p:cNvPr id="2" name="Title 1"/>
          <p:cNvSpPr>
            <a:spLocks noGrp="1"/>
          </p:cNvSpPr>
          <p:nvPr>
            <p:ph type="title"/>
          </p:nvPr>
        </p:nvSpPr>
        <p:spPr>
          <a:xfrm>
            <a:off x="457200" y="274638"/>
            <a:ext cx="8229600" cy="1096962"/>
          </a:xfrm>
        </p:spPr>
        <p:txBody>
          <a:bodyPr>
            <a:normAutofit fontScale="90000"/>
          </a:bodyPr>
          <a:lstStyle/>
          <a:p>
            <a:r>
              <a:rPr lang="en-US" cap="all" dirty="0" smtClean="0"/>
              <a:t>Compliance Standard and Subsequent Years Rule: Different Methods</a:t>
            </a:r>
            <a:endParaRPr lang="en-US" cap="all" dirty="0"/>
          </a:p>
        </p:txBody>
      </p:sp>
    </p:spTree>
    <p:extLst>
      <p:ext uri="{BB962C8B-B14F-4D97-AF65-F5344CB8AC3E}">
        <p14:creationId xmlns:p14="http://schemas.microsoft.com/office/powerpoint/2010/main" val="31117900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If LEA Fails MOE Compliance Standard, SEA is Required to Repay </a:t>
            </a:r>
            <a:r>
              <a:rPr lang="en-US" dirty="0"/>
              <a:t>F</a:t>
            </a:r>
            <a:r>
              <a:rPr lang="en-US" dirty="0" smtClean="0"/>
              <a:t>ederal </a:t>
            </a:r>
            <a:r>
              <a:rPr lang="en-US" dirty="0"/>
              <a:t>G</a:t>
            </a:r>
            <a:r>
              <a:rPr lang="en-US" dirty="0" smtClean="0"/>
              <a:t>overnment Using Non-Federal Funds (or non-accountable Federal Funds).</a:t>
            </a:r>
          </a:p>
          <a:p>
            <a:r>
              <a:rPr lang="en-US" b="1" dirty="0" smtClean="0"/>
              <a:t>May</a:t>
            </a:r>
            <a:r>
              <a:rPr lang="en-US" dirty="0" smtClean="0"/>
              <a:t> require repayment from LEA Using </a:t>
            </a:r>
            <a:r>
              <a:rPr lang="en-US" dirty="0"/>
              <a:t>Non-Federal Funds (or non-accountable Federal </a:t>
            </a:r>
            <a:r>
              <a:rPr lang="en-US" dirty="0" smtClean="0"/>
              <a:t>Funds).</a:t>
            </a:r>
            <a:endParaRPr lang="en-US" dirty="0"/>
          </a:p>
          <a:p>
            <a:r>
              <a:rPr lang="en-US" dirty="0" smtClean="0"/>
              <a:t>This is </a:t>
            </a:r>
            <a:r>
              <a:rPr lang="en-US" b="1" dirty="0" smtClean="0"/>
              <a:t>not </a:t>
            </a:r>
            <a:r>
              <a:rPr lang="en-US" dirty="0" smtClean="0"/>
              <a:t>new:  based on section 452</a:t>
            </a:r>
            <a:r>
              <a:rPr lang="en-US" dirty="0" smtClean="0">
                <a:solidFill>
                  <a:schemeClr val="accent2"/>
                </a:solidFill>
              </a:rPr>
              <a:t> </a:t>
            </a:r>
            <a:r>
              <a:rPr lang="en-US" dirty="0" smtClean="0"/>
              <a:t>of GEPA (20 </a:t>
            </a:r>
            <a:r>
              <a:rPr lang="en-US" dirty="0"/>
              <a:t>U.S.C. </a:t>
            </a:r>
            <a:r>
              <a:rPr lang="en-US" dirty="0" smtClean="0"/>
              <a:t>1234a).</a:t>
            </a:r>
          </a:p>
          <a:p>
            <a:r>
              <a:rPr lang="en-US" dirty="0" smtClean="0"/>
              <a:t>Clarify by making it explicit in regulations.</a:t>
            </a:r>
          </a:p>
          <a:p>
            <a:r>
              <a:rPr lang="en-US" dirty="0" smtClean="0"/>
              <a:t>Also clarifies how much must be returned.</a:t>
            </a:r>
            <a:endParaRPr lang="en-US" dirty="0"/>
          </a:p>
        </p:txBody>
      </p:sp>
      <p:sp>
        <p:nvSpPr>
          <p:cNvPr id="2" name="Title 1"/>
          <p:cNvSpPr>
            <a:spLocks noGrp="1"/>
          </p:cNvSpPr>
          <p:nvPr>
            <p:ph type="title"/>
          </p:nvPr>
        </p:nvSpPr>
        <p:spPr>
          <a:xfrm>
            <a:off x="301752" y="152400"/>
            <a:ext cx="8534400" cy="914400"/>
          </a:xfrm>
        </p:spPr>
        <p:txBody>
          <a:bodyPr>
            <a:normAutofit fontScale="90000"/>
          </a:bodyPr>
          <a:lstStyle/>
          <a:p>
            <a:r>
              <a:rPr lang="en-US" dirty="0" smtClean="0"/>
              <a:t/>
            </a:r>
            <a:br>
              <a:rPr lang="en-US" dirty="0" smtClean="0"/>
            </a:br>
            <a:r>
              <a:rPr lang="en-US" cap="all" dirty="0" smtClean="0"/>
              <a:t>Consequences </a:t>
            </a:r>
            <a:r>
              <a:rPr lang="en-US" cap="all" dirty="0"/>
              <a:t>for Failure to Maintain Effort</a:t>
            </a:r>
          </a:p>
        </p:txBody>
      </p:sp>
    </p:spTree>
    <p:extLst>
      <p:ext uri="{BB962C8B-B14F-4D97-AF65-F5344CB8AC3E}">
        <p14:creationId xmlns:p14="http://schemas.microsoft.com/office/powerpoint/2010/main" val="24817517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NPRM Published in September of 2013.</a:t>
            </a:r>
          </a:p>
          <a:p>
            <a:r>
              <a:rPr lang="en-US" dirty="0" smtClean="0"/>
              <a:t>Purpose </a:t>
            </a:r>
            <a:r>
              <a:rPr lang="en-US" dirty="0"/>
              <a:t>of NPRM: To amend the LEA MOE regulations in 34 CFR 300.203 to clarify existing policy and make </a:t>
            </a:r>
            <a:r>
              <a:rPr lang="en-US" dirty="0" smtClean="0"/>
              <a:t>changes to:</a:t>
            </a:r>
          </a:p>
          <a:p>
            <a:pPr marL="109728" indent="0">
              <a:buNone/>
            </a:pPr>
            <a:endParaRPr lang="en-US" dirty="0"/>
          </a:p>
          <a:p>
            <a:pPr lvl="1"/>
            <a:r>
              <a:rPr lang="en-US" dirty="0" smtClean="0"/>
              <a:t>The </a:t>
            </a:r>
            <a:r>
              <a:rPr lang="en-US" dirty="0"/>
              <a:t>Compliance Standard</a:t>
            </a:r>
          </a:p>
          <a:p>
            <a:pPr lvl="1"/>
            <a:r>
              <a:rPr lang="en-US" dirty="0"/>
              <a:t>The Eligibility Standard</a:t>
            </a:r>
          </a:p>
          <a:p>
            <a:pPr lvl="1"/>
            <a:r>
              <a:rPr lang="en-US" dirty="0"/>
              <a:t>The Level of Effort Required of an LEA in the Year after it Fails to Maintain Effort (referred to as the Subsequent Years Rule)</a:t>
            </a:r>
          </a:p>
          <a:p>
            <a:pPr lvl="1"/>
            <a:r>
              <a:rPr lang="en-US" dirty="0" smtClean="0"/>
              <a:t>Consequences </a:t>
            </a:r>
            <a:r>
              <a:rPr lang="en-US" dirty="0"/>
              <a:t>for Failure to Maintain </a:t>
            </a:r>
            <a:r>
              <a:rPr lang="en-US" dirty="0" smtClean="0"/>
              <a:t>Effort</a:t>
            </a:r>
          </a:p>
          <a:p>
            <a:pPr marL="411480" lvl="1" indent="0">
              <a:buNone/>
            </a:pPr>
            <a:endParaRPr lang="en-US" dirty="0"/>
          </a:p>
        </p:txBody>
      </p:sp>
      <p:sp>
        <p:nvSpPr>
          <p:cNvPr id="2" name="Title 1"/>
          <p:cNvSpPr>
            <a:spLocks noGrp="1"/>
          </p:cNvSpPr>
          <p:nvPr>
            <p:ph type="title"/>
          </p:nvPr>
        </p:nvSpPr>
        <p:spPr/>
        <p:txBody>
          <a:bodyPr>
            <a:noAutofit/>
          </a:bodyPr>
          <a:lstStyle/>
          <a:p>
            <a:r>
              <a:rPr lang="en-US" sz="4400" cap="all" dirty="0" smtClean="0"/>
              <a:t>Overview</a:t>
            </a:r>
            <a:endParaRPr lang="en-US" sz="4400" cap="all" dirty="0"/>
          </a:p>
        </p:txBody>
      </p:sp>
    </p:spTree>
    <p:extLst>
      <p:ext uri="{BB962C8B-B14F-4D97-AF65-F5344CB8AC3E}">
        <p14:creationId xmlns:p14="http://schemas.microsoft.com/office/powerpoint/2010/main" val="18725810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…an </a:t>
            </a:r>
            <a:r>
              <a:rPr lang="en-US" dirty="0"/>
              <a:t>amount equal to the amount by which the LEA failed to maintain its level of expenditures in accordance with paragraph (b) of this section in that fiscal year, or the amount of the LEA’s Part B </a:t>
            </a:r>
            <a:r>
              <a:rPr lang="en-US" dirty="0" err="1"/>
              <a:t>subgrant</a:t>
            </a:r>
            <a:r>
              <a:rPr lang="en-US" dirty="0"/>
              <a:t> in that fiscal year, whichever is lower</a:t>
            </a:r>
            <a:r>
              <a:rPr lang="en-US" dirty="0" smtClean="0"/>
              <a:t>.  </a:t>
            </a:r>
          </a:p>
          <a:p>
            <a:pPr marL="0" indent="0">
              <a:buNone/>
            </a:pPr>
            <a:endParaRPr lang="en-US" dirty="0"/>
          </a:p>
          <a:p>
            <a:pPr marL="0" indent="0">
              <a:buNone/>
            </a:pPr>
            <a:r>
              <a:rPr lang="en-US" dirty="0" smtClean="0"/>
              <a:t>				34 CFR §300.203(d)</a:t>
            </a:r>
            <a:endParaRPr lang="en-US" dirty="0"/>
          </a:p>
          <a:p>
            <a:endParaRPr lang="en-US" dirty="0"/>
          </a:p>
        </p:txBody>
      </p:sp>
      <p:sp>
        <p:nvSpPr>
          <p:cNvPr id="2" name="Title 1"/>
          <p:cNvSpPr>
            <a:spLocks noGrp="1"/>
          </p:cNvSpPr>
          <p:nvPr>
            <p:ph type="title"/>
          </p:nvPr>
        </p:nvSpPr>
        <p:spPr/>
        <p:txBody>
          <a:bodyPr>
            <a:normAutofit fontScale="90000"/>
          </a:bodyPr>
          <a:lstStyle/>
          <a:p>
            <a:r>
              <a:rPr lang="en-US" cap="all" dirty="0" smtClean="0"/>
              <a:t>Amount to be repaid in case of LEA MOE failure</a:t>
            </a:r>
            <a:endParaRPr lang="en-US" cap="all" dirty="0"/>
          </a:p>
        </p:txBody>
      </p:sp>
    </p:spTree>
    <p:extLst>
      <p:ext uri="{BB962C8B-B14F-4D97-AF65-F5344CB8AC3E}">
        <p14:creationId xmlns:p14="http://schemas.microsoft.com/office/powerpoint/2010/main" val="22995246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Appendix E Includes 10 Tables That Provide Examples of How to Calculate LEA MOE, including:</a:t>
            </a:r>
          </a:p>
          <a:p>
            <a:pPr marL="109728" indent="0">
              <a:buNone/>
            </a:pPr>
            <a:endParaRPr lang="en-US" dirty="0" smtClean="0"/>
          </a:p>
          <a:p>
            <a:pPr lvl="1"/>
            <a:r>
              <a:rPr lang="en-US" dirty="0" smtClean="0"/>
              <a:t>Eligibility and compliance standards</a:t>
            </a:r>
          </a:p>
          <a:p>
            <a:pPr lvl="1"/>
            <a:r>
              <a:rPr lang="en-US" dirty="0" smtClean="0"/>
              <a:t>Subsequent years rule</a:t>
            </a:r>
          </a:p>
          <a:p>
            <a:pPr lvl="1"/>
            <a:r>
              <a:rPr lang="en-US" dirty="0" smtClean="0"/>
              <a:t>Applying exceptions and adjustment to eligibility</a:t>
            </a:r>
          </a:p>
          <a:p>
            <a:pPr lvl="1"/>
            <a:r>
              <a:rPr lang="en-US" dirty="0" smtClean="0"/>
              <a:t>Calculating per capita </a:t>
            </a:r>
          </a:p>
          <a:p>
            <a:endParaRPr lang="en-US" dirty="0"/>
          </a:p>
          <a:p>
            <a:r>
              <a:rPr lang="en-US" dirty="0" smtClean="0"/>
              <a:t>We encourage you to review these tables.</a:t>
            </a:r>
            <a:endParaRPr lang="en-US" dirty="0"/>
          </a:p>
        </p:txBody>
      </p:sp>
      <p:sp>
        <p:nvSpPr>
          <p:cNvPr id="3" name="Title 2"/>
          <p:cNvSpPr>
            <a:spLocks noGrp="1"/>
          </p:cNvSpPr>
          <p:nvPr>
            <p:ph type="title"/>
          </p:nvPr>
        </p:nvSpPr>
        <p:spPr/>
        <p:txBody>
          <a:bodyPr/>
          <a:lstStyle/>
          <a:p>
            <a:r>
              <a:rPr lang="en-US" dirty="0" smtClean="0"/>
              <a:t>Appendix E</a:t>
            </a:r>
            <a:endParaRPr lang="en-US" dirty="0"/>
          </a:p>
        </p:txBody>
      </p:sp>
    </p:spTree>
    <p:extLst>
      <p:ext uri="{BB962C8B-B14F-4D97-AF65-F5344CB8AC3E}">
        <p14:creationId xmlns:p14="http://schemas.microsoft.com/office/powerpoint/2010/main" val="28968094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4400" dirty="0" smtClean="0"/>
              <a:t>Effective Date is July 1, 2015.</a:t>
            </a:r>
          </a:p>
          <a:p>
            <a:r>
              <a:rPr lang="en-US" sz="4400" dirty="0" smtClean="0"/>
              <a:t>However, Subsequent Years Rule already in effect for FYs 2014-2015 and 2015-2016 (Appropriations Acts).</a:t>
            </a:r>
          </a:p>
          <a:p>
            <a:pPr marL="0" indent="0">
              <a:buNone/>
            </a:pPr>
            <a:endParaRPr lang="en-US" dirty="0"/>
          </a:p>
        </p:txBody>
      </p:sp>
      <p:sp>
        <p:nvSpPr>
          <p:cNvPr id="2" name="Title 1"/>
          <p:cNvSpPr>
            <a:spLocks noGrp="1"/>
          </p:cNvSpPr>
          <p:nvPr>
            <p:ph type="title"/>
          </p:nvPr>
        </p:nvSpPr>
        <p:spPr/>
        <p:txBody>
          <a:bodyPr>
            <a:normAutofit/>
          </a:bodyPr>
          <a:lstStyle/>
          <a:p>
            <a:r>
              <a:rPr lang="en-US" sz="4400" cap="all" dirty="0" smtClean="0"/>
              <a:t>Effective Date</a:t>
            </a:r>
            <a:endParaRPr lang="en-US" sz="4400" cap="all" dirty="0"/>
          </a:p>
        </p:txBody>
      </p:sp>
    </p:spTree>
    <p:extLst>
      <p:ext uri="{BB962C8B-B14F-4D97-AF65-F5344CB8AC3E}">
        <p14:creationId xmlns:p14="http://schemas.microsoft.com/office/powerpoint/2010/main" val="21087171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Many States are currently making eligibility determinations for </a:t>
            </a:r>
            <a:r>
              <a:rPr lang="en-US" dirty="0" err="1" smtClean="0"/>
              <a:t>LEAs’</a:t>
            </a:r>
            <a:r>
              <a:rPr lang="en-US" dirty="0" smtClean="0"/>
              <a:t> 2015-2016 IDEA Part B </a:t>
            </a:r>
            <a:r>
              <a:rPr lang="en-US" dirty="0" err="1" smtClean="0"/>
              <a:t>subgrants</a:t>
            </a:r>
            <a:r>
              <a:rPr lang="en-US" dirty="0" smtClean="0"/>
              <a:t>.</a:t>
            </a:r>
          </a:p>
          <a:p>
            <a:r>
              <a:rPr lang="en-US" dirty="0" smtClean="0"/>
              <a:t>States </a:t>
            </a:r>
            <a:r>
              <a:rPr lang="en-US" b="1" dirty="0" smtClean="0"/>
              <a:t>not required </a:t>
            </a:r>
            <a:r>
              <a:rPr lang="en-US" dirty="0" smtClean="0"/>
              <a:t>to </a:t>
            </a:r>
            <a:r>
              <a:rPr lang="en-US" dirty="0"/>
              <a:t>apply the new eligibility standard, </a:t>
            </a:r>
            <a:r>
              <a:rPr lang="en-US" dirty="0" smtClean="0"/>
              <a:t>if they are making the determination before July 1.</a:t>
            </a:r>
          </a:p>
          <a:p>
            <a:r>
              <a:rPr lang="en-US" dirty="0" smtClean="0"/>
              <a:t>States that make determinations for 2015-2016 </a:t>
            </a:r>
            <a:r>
              <a:rPr lang="en-US" dirty="0" err="1" smtClean="0"/>
              <a:t>subgrants</a:t>
            </a:r>
            <a:r>
              <a:rPr lang="en-US" dirty="0" smtClean="0"/>
              <a:t> after July 1</a:t>
            </a:r>
            <a:r>
              <a:rPr lang="en-US" sz="2800" dirty="0" smtClean="0"/>
              <a:t> </a:t>
            </a:r>
            <a:r>
              <a:rPr lang="en-US" sz="2800" dirty="0"/>
              <a:t>may apply either the old or new </a:t>
            </a:r>
            <a:r>
              <a:rPr lang="en-US" sz="2800" dirty="0" smtClean="0"/>
              <a:t>eligibility standard. </a:t>
            </a:r>
            <a:endParaRPr lang="en-US" dirty="0"/>
          </a:p>
          <a:p>
            <a:r>
              <a:rPr lang="en-US" sz="2800" dirty="0" smtClean="0"/>
              <a:t>States that make determinations after July 1 must give any LEA that is determined to be ineligible based on the old standard an opportunity to </a:t>
            </a:r>
            <a:r>
              <a:rPr lang="en-US" sz="2800" dirty="0"/>
              <a:t>demonstrate that it would be eligible under the new </a:t>
            </a:r>
            <a:r>
              <a:rPr lang="en-US" sz="2800" dirty="0" smtClean="0"/>
              <a:t>standard.</a:t>
            </a:r>
          </a:p>
          <a:p>
            <a:pPr lvl="1"/>
            <a:endParaRPr lang="en-US" dirty="0"/>
          </a:p>
        </p:txBody>
      </p:sp>
      <p:sp>
        <p:nvSpPr>
          <p:cNvPr id="2" name="Title 1"/>
          <p:cNvSpPr>
            <a:spLocks noGrp="1"/>
          </p:cNvSpPr>
          <p:nvPr>
            <p:ph type="title"/>
          </p:nvPr>
        </p:nvSpPr>
        <p:spPr/>
        <p:txBody>
          <a:bodyPr>
            <a:normAutofit fontScale="90000"/>
          </a:bodyPr>
          <a:lstStyle/>
          <a:p>
            <a:r>
              <a:rPr lang="en-US" cap="all" dirty="0" smtClean="0"/>
              <a:t>Effective Date and Eligibility Determinations</a:t>
            </a:r>
            <a:endParaRPr lang="en-US" cap="all" dirty="0"/>
          </a:p>
        </p:txBody>
      </p:sp>
    </p:spTree>
    <p:extLst>
      <p:ext uri="{BB962C8B-B14F-4D97-AF65-F5344CB8AC3E}">
        <p14:creationId xmlns:p14="http://schemas.microsoft.com/office/powerpoint/2010/main" val="30862551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A State is not required to make any change to its FFY 2015 IDEA Part B application based on these regulations</a:t>
            </a:r>
            <a:r>
              <a:rPr lang="en-US" dirty="0" smtClean="0"/>
              <a:t>.</a:t>
            </a:r>
          </a:p>
          <a:p>
            <a:pPr marL="109728" indent="0">
              <a:buNone/>
            </a:pPr>
            <a:endParaRPr lang="en-US" dirty="0" smtClean="0"/>
          </a:p>
          <a:p>
            <a:r>
              <a:rPr lang="en-US" dirty="0" smtClean="0"/>
              <a:t>A State must operate consistent with these regulations throughout the period of the grant award and make changes to its policies and procedures as soon as possible.</a:t>
            </a:r>
            <a:endParaRPr lang="en-US" dirty="0"/>
          </a:p>
          <a:p>
            <a:endParaRPr lang="en-US" dirty="0"/>
          </a:p>
          <a:p>
            <a:r>
              <a:rPr lang="en-US" dirty="0"/>
              <a:t>Note that States are required to meet the public participation requirements in 34 CFR § 300.165 before adopting any policies and procedures needed to comply with the new regulations.</a:t>
            </a:r>
          </a:p>
          <a:p>
            <a:endParaRPr lang="en-US" dirty="0"/>
          </a:p>
          <a:p>
            <a:pPr lvl="1"/>
            <a:endParaRPr lang="en-US" dirty="0"/>
          </a:p>
        </p:txBody>
      </p:sp>
      <p:sp>
        <p:nvSpPr>
          <p:cNvPr id="2" name="Title 1"/>
          <p:cNvSpPr>
            <a:spLocks noGrp="1"/>
          </p:cNvSpPr>
          <p:nvPr>
            <p:ph type="title"/>
          </p:nvPr>
        </p:nvSpPr>
        <p:spPr/>
        <p:txBody>
          <a:bodyPr>
            <a:normAutofit fontScale="90000"/>
          </a:bodyPr>
          <a:lstStyle/>
          <a:p>
            <a:r>
              <a:rPr lang="en-US" cap="all" dirty="0" smtClean="0"/>
              <a:t>FFY 2015 State Applications and PUBLIC PARTICIPATION</a:t>
            </a:r>
            <a:endParaRPr lang="en-US" cap="all" dirty="0"/>
          </a:p>
        </p:txBody>
      </p:sp>
    </p:spTree>
    <p:extLst>
      <p:ext uri="{BB962C8B-B14F-4D97-AF65-F5344CB8AC3E}">
        <p14:creationId xmlns:p14="http://schemas.microsoft.com/office/powerpoint/2010/main" val="8034190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Q and A’s:</a:t>
            </a:r>
          </a:p>
          <a:p>
            <a:pPr lvl="1"/>
            <a:r>
              <a:rPr lang="en-US" dirty="0" smtClean="0"/>
              <a:t>Part I-  areas covered by new regulations, </a:t>
            </a:r>
          </a:p>
          <a:p>
            <a:pPr lvl="1"/>
            <a:r>
              <a:rPr lang="en-US" dirty="0" smtClean="0"/>
              <a:t>Part II- Additional issues, such as exceptions, LEA MOE/CEIS interaction</a:t>
            </a:r>
          </a:p>
          <a:p>
            <a:r>
              <a:rPr lang="en-US" dirty="0" smtClean="0"/>
              <a:t>Leadership-  we will host a panel on LEA MOE</a:t>
            </a:r>
          </a:p>
          <a:p>
            <a:r>
              <a:rPr lang="en-US" dirty="0" smtClean="0"/>
              <a:t>Center for IDEA Fiscal Reporting (CIFR</a:t>
            </a:r>
            <a:r>
              <a:rPr lang="en-US" dirty="0" smtClean="0"/>
              <a:t>)</a:t>
            </a:r>
          </a:p>
          <a:p>
            <a:pPr lvl="1"/>
            <a:r>
              <a:rPr lang="en-US" dirty="0" smtClean="0"/>
              <a:t>	http</a:t>
            </a:r>
            <a:r>
              <a:rPr lang="en-US" dirty="0"/>
              <a:t>://cifr.wested.org/</a:t>
            </a:r>
          </a:p>
          <a:p>
            <a:pPr lvl="1"/>
            <a:r>
              <a:rPr lang="en-US" dirty="0" smtClean="0"/>
              <a:t>	cifr_info@wested.org</a:t>
            </a:r>
            <a:endParaRPr lang="en-US" dirty="0"/>
          </a:p>
        </p:txBody>
      </p:sp>
      <p:sp>
        <p:nvSpPr>
          <p:cNvPr id="2" name="Title 1"/>
          <p:cNvSpPr>
            <a:spLocks noGrp="1"/>
          </p:cNvSpPr>
          <p:nvPr>
            <p:ph type="title"/>
          </p:nvPr>
        </p:nvSpPr>
        <p:spPr/>
        <p:txBody>
          <a:bodyPr>
            <a:noAutofit/>
          </a:bodyPr>
          <a:lstStyle/>
          <a:p>
            <a:r>
              <a:rPr lang="en-US" sz="4400" cap="all" dirty="0" smtClean="0"/>
              <a:t>Roll Out</a:t>
            </a:r>
            <a:endParaRPr lang="en-US" sz="4400" cap="all" dirty="0"/>
          </a:p>
        </p:txBody>
      </p:sp>
    </p:spTree>
    <p:extLst>
      <p:ext uri="{BB962C8B-B14F-4D97-AF65-F5344CB8AC3E}">
        <p14:creationId xmlns:p14="http://schemas.microsoft.com/office/powerpoint/2010/main" val="18615385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1752" y="228600"/>
            <a:ext cx="8534400" cy="5257800"/>
          </a:xfrm>
        </p:spPr>
        <p:txBody>
          <a:bodyPr>
            <a:normAutofit fontScale="90000"/>
          </a:bodyPr>
          <a:lstStyle/>
          <a:p>
            <a:r>
              <a:rPr lang="en-US" sz="6000" cap="all" dirty="0" smtClean="0"/>
              <a:t/>
            </a:r>
            <a:br>
              <a:rPr lang="en-US" sz="6000" cap="all" dirty="0" smtClean="0"/>
            </a:br>
            <a:r>
              <a:rPr lang="en-US" sz="6000" cap="all" dirty="0"/>
              <a:t/>
            </a:r>
            <a:br>
              <a:rPr lang="en-US" sz="6000" cap="all" dirty="0"/>
            </a:br>
            <a:r>
              <a:rPr lang="en-US" sz="6000" cap="all" dirty="0" smtClean="0"/>
              <a:t/>
            </a:r>
            <a:br>
              <a:rPr lang="en-US" sz="6000" cap="all" dirty="0" smtClean="0"/>
            </a:br>
            <a:r>
              <a:rPr lang="en-US" sz="6000" cap="all" dirty="0"/>
              <a:t/>
            </a:r>
            <a:br>
              <a:rPr lang="en-US" sz="6000" cap="all" dirty="0"/>
            </a:br>
            <a:r>
              <a:rPr lang="en-US" sz="6000" cap="all" dirty="0" smtClean="0"/>
              <a:t>Questions???</a:t>
            </a:r>
            <a:br>
              <a:rPr lang="en-US" sz="6000" cap="all" dirty="0" smtClean="0"/>
            </a:br>
            <a:r>
              <a:rPr lang="en-US" sz="6000" cap="all" dirty="0"/>
              <a:t/>
            </a:r>
            <a:br>
              <a:rPr lang="en-US" sz="6000" cap="all" dirty="0"/>
            </a:br>
            <a:r>
              <a:rPr lang="en-US" sz="6000" cap="all" dirty="0" smtClean="0"/>
              <a:t/>
            </a:r>
            <a:br>
              <a:rPr lang="en-US" sz="6000" cap="all" dirty="0" smtClean="0"/>
            </a:br>
            <a:r>
              <a:rPr lang="en-US" sz="6000" cap="all" dirty="0"/>
              <a:t>	</a:t>
            </a:r>
            <a:r>
              <a:rPr lang="en-US" sz="6000" cap="all" dirty="0" smtClean="0"/>
              <a:t>		</a:t>
            </a:r>
            <a:r>
              <a:rPr lang="en-US" sz="2800" cap="all" dirty="0" smtClean="0"/>
              <a:t>M</a:t>
            </a:r>
            <a:r>
              <a:rPr lang="en-US" sz="2800" dirty="0" smtClean="0"/>
              <a:t>atthew Schneer</a:t>
            </a:r>
            <a:r>
              <a:rPr lang="en-US" sz="2800" dirty="0"/>
              <a:t>	</a:t>
            </a:r>
            <a:r>
              <a:rPr lang="en-US" sz="2800" dirty="0" smtClean="0"/>
              <a:t>						</a:t>
            </a:r>
            <a:r>
              <a:rPr lang="en-US" sz="2800" dirty="0" smtClean="0">
                <a:hlinkClick r:id="rId2"/>
              </a:rPr>
              <a:t>Matthew.Schneer@ED.gov</a:t>
            </a:r>
            <a:r>
              <a:rPr lang="en-US" sz="2800" dirty="0" smtClean="0"/>
              <a:t/>
            </a:r>
            <a:br>
              <a:rPr lang="en-US" sz="2800" dirty="0" smtClean="0"/>
            </a:br>
            <a:r>
              <a:rPr lang="en-US" sz="2800" dirty="0"/>
              <a:t>	</a:t>
            </a:r>
            <a:r>
              <a:rPr lang="en-US" sz="2800" dirty="0" smtClean="0"/>
              <a:t>		202-245-6755</a:t>
            </a:r>
            <a:br>
              <a:rPr lang="en-US" sz="2800" dirty="0" smtClean="0"/>
            </a:br>
            <a:r>
              <a:rPr lang="en-US" sz="6000" cap="all" dirty="0" smtClean="0"/>
              <a:t/>
            </a:r>
            <a:br>
              <a:rPr lang="en-US" sz="6000" cap="all" dirty="0" smtClean="0"/>
            </a:br>
            <a:r>
              <a:rPr lang="en-US" sz="6000" cap="all" dirty="0"/>
              <a:t/>
            </a:r>
            <a:br>
              <a:rPr lang="en-US" sz="6000" cap="all" dirty="0"/>
            </a:br>
            <a:endParaRPr lang="en-US" sz="6000" cap="all" dirty="0"/>
          </a:p>
        </p:txBody>
      </p:sp>
    </p:spTree>
    <p:extLst>
      <p:ext uri="{BB962C8B-B14F-4D97-AF65-F5344CB8AC3E}">
        <p14:creationId xmlns:p14="http://schemas.microsoft.com/office/powerpoint/2010/main" val="11758019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a:p>
            <a:r>
              <a:rPr lang="en-US" dirty="0" smtClean="0"/>
              <a:t>The </a:t>
            </a:r>
            <a:r>
              <a:rPr lang="en-US" dirty="0"/>
              <a:t>Secretary did </a:t>
            </a:r>
            <a:r>
              <a:rPr lang="en-US" u="sng" dirty="0"/>
              <a:t>not </a:t>
            </a:r>
            <a:r>
              <a:rPr lang="en-US" dirty="0"/>
              <a:t>propose any amendments to the LEA MOE Exceptions </a:t>
            </a:r>
            <a:r>
              <a:rPr lang="en-US" dirty="0" smtClean="0"/>
              <a:t>Provision </a:t>
            </a:r>
            <a:r>
              <a:rPr lang="en-US" dirty="0"/>
              <a:t>in 34 CFR 300.204 or the LEA MOE Adjustment Provision in 34 CFR </a:t>
            </a:r>
            <a:r>
              <a:rPr lang="en-US" dirty="0" smtClean="0"/>
              <a:t>300.205.</a:t>
            </a:r>
          </a:p>
          <a:p>
            <a:pPr marL="109728" indent="0">
              <a:buNone/>
            </a:pPr>
            <a:endParaRPr lang="en-US" dirty="0"/>
          </a:p>
        </p:txBody>
      </p:sp>
      <p:sp>
        <p:nvSpPr>
          <p:cNvPr id="3" name="Title 2"/>
          <p:cNvSpPr>
            <a:spLocks noGrp="1"/>
          </p:cNvSpPr>
          <p:nvPr>
            <p:ph type="title"/>
          </p:nvPr>
        </p:nvSpPr>
        <p:spPr/>
        <p:txBody>
          <a:bodyPr/>
          <a:lstStyle/>
          <a:p>
            <a:r>
              <a:rPr lang="en-US" cap="all" dirty="0" smtClean="0"/>
              <a:t>Overview Continued</a:t>
            </a:r>
            <a:endParaRPr lang="en-US" cap="all" dirty="0"/>
          </a:p>
        </p:txBody>
      </p:sp>
    </p:spTree>
    <p:extLst>
      <p:ext uri="{BB962C8B-B14F-4D97-AF65-F5344CB8AC3E}">
        <p14:creationId xmlns:p14="http://schemas.microsoft.com/office/powerpoint/2010/main" val="26782150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71500" indent="-457200">
              <a:buFont typeface="+mj-lt"/>
              <a:buAutoNum type="arabicPeriod"/>
            </a:pPr>
            <a:r>
              <a:rPr lang="en-US" dirty="0" smtClean="0"/>
              <a:t>Structural Changes</a:t>
            </a:r>
          </a:p>
          <a:p>
            <a:pPr marL="571500" indent="-457200">
              <a:buFont typeface="+mj-lt"/>
              <a:buAutoNum type="arabicPeriod"/>
            </a:pPr>
            <a:r>
              <a:rPr lang="en-US" dirty="0" smtClean="0"/>
              <a:t>Four Methods</a:t>
            </a:r>
          </a:p>
          <a:p>
            <a:pPr marL="571500" indent="-457200">
              <a:buFont typeface="+mj-lt"/>
              <a:buAutoNum type="arabicPeriod"/>
            </a:pPr>
            <a:r>
              <a:rPr lang="en-US" dirty="0" smtClean="0"/>
              <a:t>Comparison Year</a:t>
            </a:r>
          </a:p>
          <a:p>
            <a:pPr marL="571500" indent="-457200">
              <a:buFont typeface="+mj-lt"/>
              <a:buAutoNum type="arabicPeriod"/>
            </a:pPr>
            <a:r>
              <a:rPr lang="en-US" dirty="0" smtClean="0"/>
              <a:t>Use </a:t>
            </a:r>
            <a:r>
              <a:rPr lang="en-US" dirty="0"/>
              <a:t>of exceptions and adjustment in eligibility </a:t>
            </a:r>
            <a:r>
              <a:rPr lang="en-US" dirty="0" smtClean="0"/>
              <a:t>standard</a:t>
            </a:r>
          </a:p>
          <a:p>
            <a:pPr marL="571500" indent="-457200">
              <a:buFont typeface="+mj-lt"/>
              <a:buAutoNum type="arabicPeriod"/>
            </a:pPr>
            <a:r>
              <a:rPr lang="en-US" dirty="0" smtClean="0"/>
              <a:t>Subsequent Years Rule</a:t>
            </a:r>
          </a:p>
          <a:p>
            <a:pPr marL="571500" indent="-457200">
              <a:buFont typeface="+mj-lt"/>
              <a:buAutoNum type="arabicPeriod"/>
            </a:pPr>
            <a:r>
              <a:rPr lang="en-US" dirty="0" smtClean="0"/>
              <a:t>Consequences </a:t>
            </a:r>
            <a:r>
              <a:rPr lang="en-US" dirty="0"/>
              <a:t>for Failure to Maintain </a:t>
            </a:r>
            <a:r>
              <a:rPr lang="en-US" dirty="0" smtClean="0"/>
              <a:t>Effort</a:t>
            </a:r>
          </a:p>
          <a:p>
            <a:pPr marL="571500" indent="-457200">
              <a:buFont typeface="+mj-lt"/>
              <a:buAutoNum type="arabicPeriod"/>
            </a:pPr>
            <a:r>
              <a:rPr lang="en-US" dirty="0" smtClean="0"/>
              <a:t>Added Appendix E</a:t>
            </a:r>
          </a:p>
          <a:p>
            <a:pPr marL="571500" indent="-457200">
              <a:buFont typeface="+mj-lt"/>
              <a:buAutoNum type="arabicPeriod"/>
            </a:pPr>
            <a:endParaRPr lang="en-US" dirty="0"/>
          </a:p>
        </p:txBody>
      </p:sp>
      <p:sp>
        <p:nvSpPr>
          <p:cNvPr id="2" name="Title 1"/>
          <p:cNvSpPr>
            <a:spLocks noGrp="1"/>
          </p:cNvSpPr>
          <p:nvPr>
            <p:ph type="title"/>
          </p:nvPr>
        </p:nvSpPr>
        <p:spPr/>
        <p:txBody>
          <a:bodyPr>
            <a:noAutofit/>
          </a:bodyPr>
          <a:lstStyle/>
          <a:p>
            <a:r>
              <a:rPr lang="en-US" sz="4400" cap="all" dirty="0" smtClean="0"/>
              <a:t>Categories of Changes</a:t>
            </a:r>
            <a:endParaRPr lang="en-US" sz="4400" cap="all" dirty="0"/>
          </a:p>
        </p:txBody>
      </p:sp>
    </p:spTree>
    <p:extLst>
      <p:ext uri="{BB962C8B-B14F-4D97-AF65-F5344CB8AC3E}">
        <p14:creationId xmlns:p14="http://schemas.microsoft.com/office/powerpoint/2010/main" val="7464863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a:t>In order to make the regulations clearer and to </a:t>
            </a:r>
            <a:r>
              <a:rPr lang="en-US" dirty="0" smtClean="0"/>
              <a:t>improve organization, we </a:t>
            </a:r>
            <a:r>
              <a:rPr lang="en-US" dirty="0"/>
              <a:t>have reorganized and renumbered </a:t>
            </a:r>
            <a:r>
              <a:rPr lang="en-US" dirty="0" smtClean="0"/>
              <a:t>the subsections </a:t>
            </a:r>
            <a:r>
              <a:rPr lang="en-US" dirty="0"/>
              <a:t>under §</a:t>
            </a:r>
            <a:r>
              <a:rPr lang="en-US" dirty="0" smtClean="0"/>
              <a:t>300.203 as </a:t>
            </a:r>
            <a:r>
              <a:rPr lang="en-US" dirty="0"/>
              <a:t>follows</a:t>
            </a:r>
            <a:r>
              <a:rPr lang="en-US" dirty="0" smtClean="0"/>
              <a:t>:</a:t>
            </a:r>
          </a:p>
          <a:p>
            <a:pPr lvl="0"/>
            <a:endParaRPr lang="en-US" dirty="0"/>
          </a:p>
          <a:p>
            <a:pPr marL="571500" lvl="0" indent="-457200">
              <a:buFont typeface="+mj-lt"/>
              <a:buAutoNum type="alphaLcParenR"/>
            </a:pPr>
            <a:r>
              <a:rPr lang="en-US" dirty="0"/>
              <a:t>Eligibility standard </a:t>
            </a:r>
          </a:p>
          <a:p>
            <a:pPr marL="571500" lvl="0" indent="-457200">
              <a:buFont typeface="+mj-lt"/>
              <a:buAutoNum type="alphaLcParenR"/>
            </a:pPr>
            <a:r>
              <a:rPr lang="en-US" dirty="0"/>
              <a:t>Compliance Standard</a:t>
            </a:r>
          </a:p>
          <a:p>
            <a:pPr marL="571500" lvl="0" indent="-457200">
              <a:buFont typeface="+mj-lt"/>
              <a:buAutoNum type="alphaLcParenR"/>
            </a:pPr>
            <a:r>
              <a:rPr lang="en-US" dirty="0"/>
              <a:t>Subsequent </a:t>
            </a:r>
            <a:r>
              <a:rPr lang="en-US" dirty="0" smtClean="0"/>
              <a:t>Years </a:t>
            </a:r>
            <a:endParaRPr lang="en-US" dirty="0"/>
          </a:p>
          <a:p>
            <a:pPr marL="571500" lvl="0" indent="-457200">
              <a:buFont typeface="+mj-lt"/>
              <a:buAutoNum type="alphaLcParenR"/>
            </a:pPr>
            <a:r>
              <a:rPr lang="en-US" dirty="0"/>
              <a:t>Consequence of failure to maintain effort</a:t>
            </a:r>
          </a:p>
          <a:p>
            <a:endParaRPr lang="en-US" dirty="0"/>
          </a:p>
        </p:txBody>
      </p:sp>
      <p:sp>
        <p:nvSpPr>
          <p:cNvPr id="2" name="Title 1"/>
          <p:cNvSpPr>
            <a:spLocks noGrp="1"/>
          </p:cNvSpPr>
          <p:nvPr>
            <p:ph type="title"/>
          </p:nvPr>
        </p:nvSpPr>
        <p:spPr/>
        <p:txBody>
          <a:bodyPr>
            <a:noAutofit/>
          </a:bodyPr>
          <a:lstStyle/>
          <a:p>
            <a:r>
              <a:rPr lang="en-US" sz="4400" cap="all" dirty="0" smtClean="0"/>
              <a:t>Structural changes</a:t>
            </a:r>
            <a:endParaRPr lang="en-US" sz="4400" cap="all" dirty="0"/>
          </a:p>
        </p:txBody>
      </p:sp>
    </p:spTree>
    <p:extLst>
      <p:ext uri="{BB962C8B-B14F-4D97-AF65-F5344CB8AC3E}">
        <p14:creationId xmlns:p14="http://schemas.microsoft.com/office/powerpoint/2010/main" val="27494416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Most common fiscal monitoring finding.</a:t>
            </a:r>
          </a:p>
          <a:p>
            <a:r>
              <a:rPr lang="en-US" dirty="0" smtClean="0"/>
              <a:t>Not a substantive change from the prior regulation.</a:t>
            </a:r>
          </a:p>
          <a:p>
            <a:r>
              <a:rPr lang="en-US" dirty="0" smtClean="0"/>
              <a:t>Many commenters suggested the option to use the four methods needed to be more explicit.</a:t>
            </a:r>
          </a:p>
          <a:p>
            <a:r>
              <a:rPr lang="en-US" dirty="0" smtClean="0"/>
              <a:t>Clarifies that applies to both standards.</a:t>
            </a:r>
          </a:p>
          <a:p>
            <a:r>
              <a:rPr lang="en-US" dirty="0" smtClean="0"/>
              <a:t>Four methods are:</a:t>
            </a:r>
          </a:p>
          <a:p>
            <a:pPr lvl="1"/>
            <a:r>
              <a:rPr lang="en-US" dirty="0"/>
              <a:t>local funds only;</a:t>
            </a:r>
          </a:p>
          <a:p>
            <a:pPr lvl="1"/>
            <a:r>
              <a:rPr lang="en-US" dirty="0"/>
              <a:t>the combination of State and local funds;</a:t>
            </a:r>
          </a:p>
          <a:p>
            <a:pPr lvl="1"/>
            <a:r>
              <a:rPr lang="en-US" dirty="0"/>
              <a:t>local funds only on a per capita basis; or </a:t>
            </a:r>
          </a:p>
          <a:p>
            <a:pPr lvl="1"/>
            <a:r>
              <a:rPr lang="en-US" dirty="0"/>
              <a:t>the combination of State and local funds on a per capita </a:t>
            </a:r>
            <a:r>
              <a:rPr lang="en-US" dirty="0" smtClean="0"/>
              <a:t>basis.</a:t>
            </a:r>
            <a:endParaRPr lang="en-US" dirty="0"/>
          </a:p>
        </p:txBody>
      </p:sp>
      <p:sp>
        <p:nvSpPr>
          <p:cNvPr id="2" name="Title 1"/>
          <p:cNvSpPr>
            <a:spLocks noGrp="1"/>
          </p:cNvSpPr>
          <p:nvPr>
            <p:ph type="title"/>
          </p:nvPr>
        </p:nvSpPr>
        <p:spPr/>
        <p:txBody>
          <a:bodyPr>
            <a:normAutofit fontScale="90000"/>
          </a:bodyPr>
          <a:lstStyle/>
          <a:p>
            <a:r>
              <a:rPr lang="en-US" dirty="0" smtClean="0"/>
              <a:t/>
            </a:r>
            <a:br>
              <a:rPr lang="en-US" dirty="0" smtClean="0"/>
            </a:br>
            <a:r>
              <a:rPr lang="en-US" sz="4900" cap="all" dirty="0" smtClean="0"/>
              <a:t>Four Methods</a:t>
            </a:r>
            <a:endParaRPr lang="en-US" sz="4900" cap="all" dirty="0"/>
          </a:p>
        </p:txBody>
      </p:sp>
    </p:spTree>
    <p:extLst>
      <p:ext uri="{BB962C8B-B14F-4D97-AF65-F5344CB8AC3E}">
        <p14:creationId xmlns:p14="http://schemas.microsoft.com/office/powerpoint/2010/main" val="2805422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a:p>
          <a:p>
            <a:r>
              <a:rPr lang="en-US" dirty="0"/>
              <a:t>The </a:t>
            </a:r>
            <a:r>
              <a:rPr lang="en-US" dirty="0" smtClean="0"/>
              <a:t>comparison </a:t>
            </a:r>
            <a:r>
              <a:rPr lang="en-US" dirty="0"/>
              <a:t>year is "the most recent fiscal year for which information is </a:t>
            </a:r>
            <a:r>
              <a:rPr lang="en-US" dirty="0" smtClean="0"/>
              <a:t>available”,  </a:t>
            </a:r>
            <a:r>
              <a:rPr lang="en-US" dirty="0"/>
              <a:t>r</a:t>
            </a:r>
            <a:r>
              <a:rPr lang="en-US" dirty="0" smtClean="0"/>
              <a:t>egardless of which </a:t>
            </a:r>
            <a:r>
              <a:rPr lang="en-US" dirty="0"/>
              <a:t>m</a:t>
            </a:r>
            <a:r>
              <a:rPr lang="en-US" dirty="0" smtClean="0"/>
              <a:t>ethod the LEA Uses</a:t>
            </a:r>
            <a:endParaRPr lang="en-US" dirty="0"/>
          </a:p>
          <a:p>
            <a:endParaRPr lang="en-US" dirty="0"/>
          </a:p>
          <a:p>
            <a:r>
              <a:rPr lang="en-US" dirty="0"/>
              <a:t>Change from comparison year for local funds only in the </a:t>
            </a:r>
            <a:r>
              <a:rPr lang="en-US" dirty="0" smtClean="0"/>
              <a:t>prior </a:t>
            </a:r>
            <a:r>
              <a:rPr lang="en-US" dirty="0"/>
              <a:t>regulation </a:t>
            </a:r>
          </a:p>
          <a:p>
            <a:endParaRPr lang="en-US" dirty="0"/>
          </a:p>
          <a:p>
            <a:r>
              <a:rPr lang="en-US" dirty="0" smtClean="0"/>
              <a:t>Simplifies </a:t>
            </a:r>
            <a:r>
              <a:rPr lang="en-US" dirty="0"/>
              <a:t>the requirement for LEAs, States, and auditors</a:t>
            </a:r>
          </a:p>
          <a:p>
            <a:endParaRPr lang="en-US" dirty="0"/>
          </a:p>
          <a:p>
            <a:endParaRPr lang="en-US" dirty="0"/>
          </a:p>
        </p:txBody>
      </p:sp>
      <p:sp>
        <p:nvSpPr>
          <p:cNvPr id="3" name="Title 2"/>
          <p:cNvSpPr>
            <a:spLocks noGrp="1"/>
          </p:cNvSpPr>
          <p:nvPr>
            <p:ph type="title"/>
          </p:nvPr>
        </p:nvSpPr>
        <p:spPr/>
        <p:txBody>
          <a:bodyPr>
            <a:normAutofit fontScale="90000"/>
          </a:bodyPr>
          <a:lstStyle/>
          <a:p>
            <a:r>
              <a:rPr lang="en-US" cap="all" dirty="0"/>
              <a:t>Comparison Year for the Eligibility  Standard</a:t>
            </a:r>
            <a:r>
              <a:rPr lang="en-US" dirty="0"/>
              <a:t>:</a:t>
            </a:r>
            <a:br>
              <a:rPr lang="en-US" dirty="0"/>
            </a:br>
            <a:endParaRPr lang="en-US" dirty="0"/>
          </a:p>
        </p:txBody>
      </p:sp>
    </p:spTree>
    <p:extLst>
      <p:ext uri="{BB962C8B-B14F-4D97-AF65-F5344CB8AC3E}">
        <p14:creationId xmlns:p14="http://schemas.microsoft.com/office/powerpoint/2010/main" val="31764474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comparison year </a:t>
            </a:r>
            <a:r>
              <a:rPr lang="en-US" dirty="0"/>
              <a:t>is </a:t>
            </a:r>
            <a:r>
              <a:rPr lang="en-US" dirty="0" smtClean="0"/>
              <a:t>“the preceding fiscal year”, </a:t>
            </a:r>
            <a:r>
              <a:rPr lang="en-US" dirty="0"/>
              <a:t>r</a:t>
            </a:r>
            <a:r>
              <a:rPr lang="en-US" dirty="0" smtClean="0"/>
              <a:t>egardless of which </a:t>
            </a:r>
            <a:r>
              <a:rPr lang="en-US" dirty="0"/>
              <a:t>m</a:t>
            </a:r>
            <a:r>
              <a:rPr lang="en-US" dirty="0" smtClean="0"/>
              <a:t>ethod the LEA uses.</a:t>
            </a:r>
          </a:p>
          <a:p>
            <a:endParaRPr lang="en-US" dirty="0"/>
          </a:p>
          <a:p>
            <a:r>
              <a:rPr lang="en-US" dirty="0" smtClean="0"/>
              <a:t>Simplifies </a:t>
            </a:r>
            <a:r>
              <a:rPr lang="en-US" dirty="0"/>
              <a:t>the requirement for LEAs, States, and auditors</a:t>
            </a:r>
          </a:p>
          <a:p>
            <a:endParaRPr lang="en-US" dirty="0"/>
          </a:p>
        </p:txBody>
      </p:sp>
      <p:sp>
        <p:nvSpPr>
          <p:cNvPr id="3" name="Title 2"/>
          <p:cNvSpPr>
            <a:spLocks noGrp="1"/>
          </p:cNvSpPr>
          <p:nvPr>
            <p:ph type="title"/>
          </p:nvPr>
        </p:nvSpPr>
        <p:spPr/>
        <p:txBody>
          <a:bodyPr>
            <a:normAutofit fontScale="90000"/>
          </a:bodyPr>
          <a:lstStyle/>
          <a:p>
            <a:r>
              <a:rPr lang="en-US" cap="all" dirty="0" smtClean="0"/>
              <a:t>Comparison Year </a:t>
            </a:r>
            <a:r>
              <a:rPr lang="en-US" cap="all" dirty="0"/>
              <a:t>for the Compliance Standard</a:t>
            </a:r>
            <a:r>
              <a:rPr lang="en-US" dirty="0"/>
              <a:t/>
            </a:r>
            <a:br>
              <a:rPr lang="en-US" dirty="0"/>
            </a:br>
            <a:endParaRPr lang="en-US" dirty="0"/>
          </a:p>
        </p:txBody>
      </p:sp>
    </p:spTree>
    <p:extLst>
      <p:ext uri="{BB962C8B-B14F-4D97-AF65-F5344CB8AC3E}">
        <p14:creationId xmlns:p14="http://schemas.microsoft.com/office/powerpoint/2010/main" val="2496586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525963"/>
          </a:xfrm>
        </p:spPr>
        <p:txBody>
          <a:bodyPr>
            <a:normAutofit fontScale="92500"/>
          </a:bodyPr>
          <a:lstStyle/>
          <a:p>
            <a:r>
              <a:rPr lang="en-US" dirty="0" smtClean="0"/>
              <a:t>Prior regulation silent on applicability of exceptions and adjustment (§</a:t>
            </a:r>
            <a:r>
              <a:rPr lang="en-US" dirty="0"/>
              <a:t>§</a:t>
            </a:r>
            <a:r>
              <a:rPr lang="en-US" dirty="0" smtClean="0"/>
              <a:t>300.204 and 205).</a:t>
            </a:r>
          </a:p>
          <a:p>
            <a:r>
              <a:rPr lang="en-US" dirty="0" smtClean="0"/>
              <a:t>Based on comments, decision was made to explicitly allow LEAs to consider the exceptions and adjustment:</a:t>
            </a:r>
          </a:p>
          <a:p>
            <a:pPr lvl="1"/>
            <a:r>
              <a:rPr lang="en-US" dirty="0" smtClean="0"/>
              <a:t>to </a:t>
            </a:r>
            <a:r>
              <a:rPr lang="en-US" dirty="0"/>
              <a:t>the extent the information is </a:t>
            </a:r>
            <a:r>
              <a:rPr lang="en-US" dirty="0" smtClean="0"/>
              <a:t>available; </a:t>
            </a:r>
          </a:p>
          <a:p>
            <a:pPr lvl="1"/>
            <a:r>
              <a:rPr lang="en-US" dirty="0" smtClean="0"/>
              <a:t>the LEA took </a:t>
            </a:r>
            <a:r>
              <a:rPr lang="en-US" dirty="0"/>
              <a:t>in the intervening </a:t>
            </a:r>
            <a:r>
              <a:rPr lang="en-US" dirty="0" smtClean="0"/>
              <a:t>year, </a:t>
            </a:r>
            <a:r>
              <a:rPr lang="en-US" dirty="0"/>
              <a:t>or years between the most recent fiscal year for which information is </a:t>
            </a:r>
            <a:r>
              <a:rPr lang="en-US" dirty="0" smtClean="0"/>
              <a:t>available, </a:t>
            </a:r>
            <a:r>
              <a:rPr lang="en-US" dirty="0"/>
              <a:t>and the fiscal year for which the LEA is budgeting; and </a:t>
            </a:r>
            <a:endParaRPr lang="en-US" dirty="0" smtClean="0"/>
          </a:p>
          <a:p>
            <a:pPr lvl="1"/>
            <a:r>
              <a:rPr lang="en-US" dirty="0" smtClean="0"/>
              <a:t>the LEA reasonably expects to take in the fiscal </a:t>
            </a:r>
            <a:r>
              <a:rPr lang="en-US" dirty="0"/>
              <a:t>year for which the LEA </a:t>
            </a:r>
            <a:r>
              <a:rPr lang="en-US" dirty="0" smtClean="0"/>
              <a:t>is </a:t>
            </a:r>
            <a:r>
              <a:rPr lang="en-US" dirty="0"/>
              <a:t>budgeting.</a:t>
            </a:r>
          </a:p>
        </p:txBody>
      </p:sp>
      <p:sp>
        <p:nvSpPr>
          <p:cNvPr id="2" name="Title 1"/>
          <p:cNvSpPr>
            <a:spLocks noGrp="1"/>
          </p:cNvSpPr>
          <p:nvPr>
            <p:ph type="title"/>
          </p:nvPr>
        </p:nvSpPr>
        <p:spPr>
          <a:xfrm>
            <a:off x="228600" y="152400"/>
            <a:ext cx="8534400" cy="1447800"/>
          </a:xfrm>
        </p:spPr>
        <p:txBody>
          <a:bodyPr>
            <a:normAutofit fontScale="90000"/>
          </a:bodyPr>
          <a:lstStyle/>
          <a:p>
            <a:r>
              <a:rPr lang="en-US" sz="3600" dirty="0" smtClean="0"/>
              <a:t/>
            </a:r>
            <a:br>
              <a:rPr lang="en-US" sz="3600" dirty="0" smtClean="0"/>
            </a:br>
            <a:r>
              <a:rPr lang="en-US" sz="3600" dirty="0"/>
              <a:t/>
            </a:r>
            <a:br>
              <a:rPr lang="en-US" sz="3600" dirty="0"/>
            </a:br>
            <a:r>
              <a:rPr lang="en-US" sz="3600" dirty="0" smtClean="0"/>
              <a:t>APPLICABILITY</a:t>
            </a:r>
            <a:r>
              <a:rPr lang="en-US" sz="3600" cap="all" dirty="0" smtClean="0"/>
              <a:t> </a:t>
            </a:r>
            <a:r>
              <a:rPr lang="en-US" sz="3600" cap="all" dirty="0"/>
              <a:t>of Exceptions and </a:t>
            </a:r>
            <a:r>
              <a:rPr lang="en-US" sz="3600" cap="all" dirty="0" smtClean="0"/>
              <a:t>ADJUSTMENT TO the </a:t>
            </a:r>
            <a:r>
              <a:rPr lang="en-US" sz="3600" cap="all" dirty="0"/>
              <a:t>Eligibility</a:t>
            </a:r>
            <a:br>
              <a:rPr lang="en-US" sz="3600" cap="all" dirty="0"/>
            </a:br>
            <a:r>
              <a:rPr lang="en-US" sz="3600" cap="all" dirty="0"/>
              <a:t> Standard</a:t>
            </a:r>
            <a:r>
              <a:rPr lang="en-US" sz="3600" cap="all" dirty="0" smtClean="0"/>
              <a:t/>
            </a:r>
            <a:br>
              <a:rPr lang="en-US" sz="3600" cap="all" dirty="0" smtClean="0"/>
            </a:br>
            <a:r>
              <a:rPr lang="en-US" sz="3600" dirty="0" smtClean="0"/>
              <a:t/>
            </a:r>
            <a:br>
              <a:rPr lang="en-US" sz="3600" dirty="0" smtClean="0"/>
            </a:br>
            <a:endParaRPr lang="en-US" dirty="0"/>
          </a:p>
        </p:txBody>
      </p:sp>
    </p:spTree>
    <p:extLst>
      <p:ext uri="{BB962C8B-B14F-4D97-AF65-F5344CB8AC3E}">
        <p14:creationId xmlns:p14="http://schemas.microsoft.com/office/powerpoint/2010/main" val="1667502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1685</TotalTime>
  <Words>1596</Words>
  <Application>Microsoft Office PowerPoint</Application>
  <PresentationFormat>On-screen Show (4:3)</PresentationFormat>
  <Paragraphs>267</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Concourse</vt:lpstr>
      <vt:lpstr> LEA MOE Regulations</vt:lpstr>
      <vt:lpstr>Overview</vt:lpstr>
      <vt:lpstr>Overview Continued</vt:lpstr>
      <vt:lpstr>Categories of Changes</vt:lpstr>
      <vt:lpstr>Structural changes</vt:lpstr>
      <vt:lpstr> Four Methods</vt:lpstr>
      <vt:lpstr>Comparison Year for the Eligibility  Standard: </vt:lpstr>
      <vt:lpstr>Comparison Year for the Compliance Standard </vt:lpstr>
      <vt:lpstr>  APPLICABILITY of Exceptions and ADJUSTMENT TO the Eligibility  Standard  </vt:lpstr>
      <vt:lpstr>SUBSEQUENT YEARS RULE</vt:lpstr>
      <vt:lpstr>WHAT IT MEANS</vt:lpstr>
      <vt:lpstr>Impact of Method on the Subsequent Years Rule</vt:lpstr>
      <vt:lpstr>SUBSEQUENT YEARS RULE AND ELIGIBILITY STANDARD</vt:lpstr>
      <vt:lpstr>Meeting Eligibility Standard No MOE Failure</vt:lpstr>
      <vt:lpstr>Meeting Eligibility Standard With MOE Failure</vt:lpstr>
      <vt:lpstr>SUBSEQUENT YEARS RULE AND COMPLIANCE STANDARD</vt:lpstr>
      <vt:lpstr>Meeting Compliance Standard With MOE Failure and Subsequent Years Rule </vt:lpstr>
      <vt:lpstr>Compliance Standard and Subsequent Years Rule: Different Methods</vt:lpstr>
      <vt:lpstr> Consequences for Failure to Maintain Effort</vt:lpstr>
      <vt:lpstr>Amount to be repaid in case of LEA MOE failure</vt:lpstr>
      <vt:lpstr>Appendix E</vt:lpstr>
      <vt:lpstr>Effective Date</vt:lpstr>
      <vt:lpstr>Effective Date and Eligibility Determinations</vt:lpstr>
      <vt:lpstr>FFY 2015 State Applications and PUBLIC PARTICIPATION</vt:lpstr>
      <vt:lpstr>Roll Out</vt:lpstr>
      <vt:lpstr>    Questions???      Matthew Schneer       Matthew.Schneer@ED.gov    202-245-6755   </vt:lpstr>
    </vt:vector>
  </TitlesOfParts>
  <Company>U.S.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Schneer, Matthew</dc:creator>
  <cp:lastModifiedBy>Schneer, Matthew</cp:lastModifiedBy>
  <cp:revision>115</cp:revision>
  <cp:lastPrinted>2015-05-14T13:55:07Z</cp:lastPrinted>
  <dcterms:created xsi:type="dcterms:W3CDTF">2015-04-17T14:02:28Z</dcterms:created>
  <dcterms:modified xsi:type="dcterms:W3CDTF">2015-05-14T17:55:56Z</dcterms:modified>
</cp:coreProperties>
</file>