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4"/>
  </p:notesMasterIdLst>
  <p:sldIdLst>
    <p:sldId id="287" r:id="rId2"/>
    <p:sldId id="270" r:id="rId3"/>
    <p:sldId id="259" r:id="rId4"/>
    <p:sldId id="260" r:id="rId5"/>
    <p:sldId id="257" r:id="rId6"/>
    <p:sldId id="261" r:id="rId7"/>
    <p:sldId id="286" r:id="rId8"/>
    <p:sldId id="262" r:id="rId9"/>
    <p:sldId id="263" r:id="rId10"/>
    <p:sldId id="264" r:id="rId11"/>
    <p:sldId id="265" r:id="rId12"/>
    <p:sldId id="275" r:id="rId13"/>
    <p:sldId id="276" r:id="rId14"/>
    <p:sldId id="272" r:id="rId15"/>
    <p:sldId id="273" r:id="rId16"/>
    <p:sldId id="277" r:id="rId17"/>
    <p:sldId id="278" r:id="rId18"/>
    <p:sldId id="279" r:id="rId19"/>
    <p:sldId id="289" r:id="rId20"/>
    <p:sldId id="281" r:id="rId21"/>
    <p:sldId id="284"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7"/>
    <a:srgbClr val="CC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00" autoAdjust="0"/>
    <p:restoredTop sz="91368" autoAdjust="0"/>
  </p:normalViewPr>
  <p:slideViewPr>
    <p:cSldViewPr>
      <p:cViewPr>
        <p:scale>
          <a:sx n="60" d="100"/>
          <a:sy n="60" d="100"/>
        </p:scale>
        <p:origin x="-1526" y="106"/>
      </p:cViewPr>
      <p:guideLst>
        <p:guide orient="horz" pos="2160"/>
        <p:guide pos="2880"/>
      </p:guideLst>
    </p:cSldViewPr>
  </p:slideViewPr>
  <p:notesTextViewPr>
    <p:cViewPr>
      <p:scale>
        <a:sx n="1" d="1"/>
        <a:sy n="1" d="1"/>
      </p:scale>
      <p:origin x="0" y="0"/>
    </p:cViewPr>
  </p:notesTextViewPr>
  <p:sorterViewPr>
    <p:cViewPr>
      <p:scale>
        <a:sx n="100" d="100"/>
        <a:sy n="100" d="100"/>
      </p:scale>
      <p:origin x="0" y="25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76DC7-4F11-49D9-A751-B5BC7E0A17C9}" type="datetimeFigureOut">
              <a:rPr lang="en-US" smtClean="0"/>
              <a:t>8/27/2013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52620-A4C4-4244-91B8-CDF8441CC0D4}" type="slidenum">
              <a:rPr lang="en-US" smtClean="0"/>
              <a:t>‹#›</a:t>
            </a:fld>
            <a:endParaRPr lang="en-US"/>
          </a:p>
        </p:txBody>
      </p:sp>
    </p:spTree>
    <p:extLst>
      <p:ext uri="{BB962C8B-B14F-4D97-AF65-F5344CB8AC3E}">
        <p14:creationId xmlns:p14="http://schemas.microsoft.com/office/powerpoint/2010/main" val="115849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FFY 2011 reporting period ended in June 2012 and the new regulations were not required to be in effect until July 2012.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analysis of Part C Indicator 8 is based on a review of FFY 2011 Annual Performance Reports (APRs) for 55 states and jurisdictions. One state’s data was determined not valid and reliable for this indicator. For the purpose of this report, all states and jurisdictions are referred to collectively as “states”.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3</a:t>
            </a:fld>
            <a:endParaRPr lang="en-US"/>
          </a:p>
        </p:txBody>
      </p:sp>
    </p:spTree>
    <p:extLst>
      <p:ext uri="{BB962C8B-B14F-4D97-AF65-F5344CB8AC3E}">
        <p14:creationId xmlns:p14="http://schemas.microsoft.com/office/powerpoint/2010/main" val="423381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Data sources reported by states are categorized as monitoring (e.g. file review and self-assessment), data systems, or a combination of the two. 54 states provided this information for 8B Figure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 show the trend for data sources across the reporting periods for sub-indicator</a:t>
            </a:r>
            <a:r>
              <a:rPr lang="en-US" sz="1200" kern="1200" baseline="0" dirty="0" smtClean="0">
                <a:solidFill>
                  <a:schemeClr val="tx1"/>
                </a:solidFill>
                <a:effectLst/>
                <a:latin typeface="+mn-lt"/>
                <a:ea typeface="+mn-ea"/>
                <a:cs typeface="+mn-cs"/>
              </a:rPr>
              <a:t> C8B</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4</a:t>
            </a:fld>
            <a:endParaRPr lang="en-US"/>
          </a:p>
        </p:txBody>
      </p:sp>
    </p:spTree>
    <p:extLst>
      <p:ext uri="{BB962C8B-B14F-4D97-AF65-F5344CB8AC3E}">
        <p14:creationId xmlns:p14="http://schemas.microsoft.com/office/powerpoint/2010/main" val="209713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still variability among states regarding use of census vs. sampling methodologies for reporting on this indicator. A census approach is defined as reporting on all children for the entire reporting period or all children in a specific time frame (e.g. one quarter of the calendar year). Table 1 shows the number and percentage of states using a census approach across the three sub-indicators.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5</a:t>
            </a:fld>
            <a:endParaRPr lang="en-US"/>
          </a:p>
        </p:txBody>
      </p:sp>
    </p:spTree>
    <p:extLst>
      <p:ext uri="{BB962C8B-B14F-4D97-AF65-F5344CB8AC3E}">
        <p14:creationId xmlns:p14="http://schemas.microsoft.com/office/powerpoint/2010/main" val="349909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in most states, more than one data system or method of collecting data is necessary to provide the specific data needed to report on this indicator. Some states utilize spreadsheets detailing transition data elements, which are then compared or matched to state data system elements. In many states a comparative match of individual child level data supplied directly by Part C has been cross-referenced with Part B data, ensuring an accounting of each child, regardless of the data source used. Ten states have comprehensive or integrated data systems with the capability of seamlessly capturing C to B child level data for this indicator.  </a:t>
            </a:r>
          </a:p>
          <a:p>
            <a:r>
              <a:rPr lang="en-US" dirty="0" smtClean="0"/>
              <a:t> </a:t>
            </a:r>
          </a:p>
          <a:p>
            <a:r>
              <a:rPr lang="en-US" dirty="0" smtClean="0"/>
              <a:t>Table 1 provides a count of the number of states by the type of data collection source used for this indicator.  Note that state data systems are often supplemented with additional data collection methods or systems. The total number of states varies across years due to missing data.</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8</a:t>
            </a:fld>
            <a:endParaRPr lang="en-US"/>
          </a:p>
        </p:txBody>
      </p:sp>
    </p:spTree>
    <p:extLst>
      <p:ext uri="{BB962C8B-B14F-4D97-AF65-F5344CB8AC3E}">
        <p14:creationId xmlns:p14="http://schemas.microsoft.com/office/powerpoint/2010/main" val="28652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1 illustrates current and trend data for timely transition services over the last six reporting years. For each reporting year, the number of states represented within each ten-percentage point range is shown in the chart, and the table below the chart shows the national mean, range, and number of states included.  Of the 56 states reporting on this indicator, the mean percent of children referred by Part C, eligible for Part B, and who have an IEP developed and implemented by their third birthday was 97.7%. Ten states demonstrated 100% compliance.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9</a:t>
            </a:fld>
            <a:endParaRPr lang="en-US"/>
          </a:p>
        </p:txBody>
      </p:sp>
    </p:spTree>
    <p:extLst>
      <p:ext uri="{BB962C8B-B14F-4D97-AF65-F5344CB8AC3E}">
        <p14:creationId xmlns:p14="http://schemas.microsoft.com/office/powerpoint/2010/main" val="37692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states demonstrated significantly improved performance on this indicator over time.  A wide range of collaborative activities has been the mechanism responsible for the considerable improvement states have attained on this indicator.  Many high-performing states have institutionalized successful on-going transition strategies and activities, along with collaborative policies, procedures and practices, all designed to ensure the continuation of timely transitions.  Overall, states have made progress in building state-level data systems to capture the information needed to report on this indicator, particularly in the ability to share Part C and Part B child-specific data.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11</a:t>
            </a:fld>
            <a:endParaRPr lang="en-US"/>
          </a:p>
        </p:txBody>
      </p:sp>
    </p:spTree>
    <p:extLst>
      <p:ext uri="{BB962C8B-B14F-4D97-AF65-F5344CB8AC3E}">
        <p14:creationId xmlns:p14="http://schemas.microsoft.com/office/powerpoint/2010/main" val="211113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12</a:t>
            </a:fld>
            <a:endParaRPr lang="en-US"/>
          </a:p>
        </p:txBody>
      </p:sp>
    </p:spTree>
    <p:extLst>
      <p:ext uri="{BB962C8B-B14F-4D97-AF65-F5344CB8AC3E}">
        <p14:creationId xmlns:p14="http://schemas.microsoft.com/office/powerpoint/2010/main" val="64275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E7"/>
                </a:solidFill>
              </a:rPr>
              <a:t>§303.209 Transition to preschool and other programs.</a:t>
            </a:r>
          </a:p>
          <a:p>
            <a:r>
              <a:rPr lang="en-US" sz="1200" dirty="0" smtClean="0">
                <a:solidFill>
                  <a:srgbClr val="FFFFE7"/>
                </a:solidFill>
              </a:rPr>
              <a:t> </a:t>
            </a:r>
          </a:p>
          <a:p>
            <a:r>
              <a:rPr lang="en-US" sz="1200" dirty="0" smtClean="0">
                <a:solidFill>
                  <a:srgbClr val="FFFFE7"/>
                </a:solidFill>
              </a:rPr>
              <a:t> </a:t>
            </a:r>
          </a:p>
          <a:p>
            <a:pPr marL="457200" indent="-457200">
              <a:buAutoNum type="alphaLcParenBoth" startAt="2"/>
            </a:pPr>
            <a:r>
              <a:rPr lang="en-US" sz="1200" dirty="0" smtClean="0">
                <a:solidFill>
                  <a:srgbClr val="FFFFE7"/>
                </a:solidFill>
              </a:rPr>
              <a:t>Notification to the SEA and appropriate LEA  </a:t>
            </a:r>
          </a:p>
          <a:p>
            <a:pPr marL="457200" indent="-457200">
              <a:buAutoNum type="alphaLcParenBoth" startAt="2"/>
            </a:pPr>
            <a:endParaRPr lang="en-US" sz="800" dirty="0" smtClean="0">
              <a:solidFill>
                <a:srgbClr val="FFFFE7"/>
              </a:solidFill>
            </a:endParaRPr>
          </a:p>
          <a:p>
            <a:r>
              <a:rPr lang="en-US" sz="1200" dirty="0" smtClean="0">
                <a:solidFill>
                  <a:srgbClr val="FFFFE7"/>
                </a:solidFill>
              </a:rPr>
              <a:t>	(1)  The State lead agency must ensure that—</a:t>
            </a:r>
          </a:p>
          <a:p>
            <a:endParaRPr lang="en-US" sz="900" dirty="0" smtClean="0">
              <a:solidFill>
                <a:srgbClr val="FFFFE7"/>
              </a:solidFill>
            </a:endParaRPr>
          </a:p>
          <a:p>
            <a:r>
              <a:rPr lang="en-US" sz="1200" dirty="0" smtClean="0">
                <a:solidFill>
                  <a:srgbClr val="FFFFE7"/>
                </a:solidFill>
              </a:rPr>
              <a:t>	(</a:t>
            </a:r>
            <a:r>
              <a:rPr lang="en-US" sz="1200" dirty="0" err="1" smtClean="0">
                <a:solidFill>
                  <a:srgbClr val="FFFFE7"/>
                </a:solidFill>
              </a:rPr>
              <a:t>i</a:t>
            </a:r>
            <a:r>
              <a:rPr lang="en-US" sz="1200" dirty="0" smtClean="0">
                <a:solidFill>
                  <a:srgbClr val="FFFFE7"/>
                </a:solidFill>
              </a:rPr>
              <a:t>)  Subject to paragraph (b)(2) of this section </a:t>
            </a:r>
            <a:r>
              <a:rPr lang="en-US" sz="1200" dirty="0" smtClean="0">
                <a:solidFill>
                  <a:schemeClr val="accent1">
                    <a:lumMod val="75000"/>
                  </a:schemeClr>
                </a:solidFill>
              </a:rPr>
              <a:t>[opt out], </a:t>
            </a:r>
            <a:r>
              <a:rPr lang="en-US" sz="1200" dirty="0" smtClean="0">
                <a:solidFill>
                  <a:srgbClr val="FFFFE7"/>
                </a:solidFill>
              </a:rPr>
              <a:t>not fewer than 90 days before the third birthday of the toddler with a disability if that toddler may be eligible for preschool services under Part B of the Act, the lead agency notifies the SEA and the LEA for the area in which the toddler resides that the toddler on his or her third birthday will reach the age of eligibility for services under Part B of the Act, as determined in accordance with State law; </a:t>
            </a:r>
          </a:p>
          <a:p>
            <a:endParaRPr lang="en-US" dirty="0"/>
          </a:p>
        </p:txBody>
      </p:sp>
      <p:sp>
        <p:nvSpPr>
          <p:cNvPr id="4" name="Slide Number Placeholder 3"/>
          <p:cNvSpPr>
            <a:spLocks noGrp="1"/>
          </p:cNvSpPr>
          <p:nvPr>
            <p:ph type="sldNum" sz="quarter" idx="10"/>
          </p:nvPr>
        </p:nvSpPr>
        <p:spPr/>
        <p:txBody>
          <a:bodyPr/>
          <a:lstStyle/>
          <a:p>
            <a:fld id="{64152620-A4C4-4244-91B8-CDF8441CC0D4}" type="slidenum">
              <a:rPr lang="en-US" smtClean="0"/>
              <a:t>14</a:t>
            </a:fld>
            <a:endParaRPr lang="en-US"/>
          </a:p>
        </p:txBody>
      </p:sp>
    </p:spTree>
    <p:extLst>
      <p:ext uri="{BB962C8B-B14F-4D97-AF65-F5344CB8AC3E}">
        <p14:creationId xmlns:p14="http://schemas.microsoft.com/office/powerpoint/2010/main" val="2423414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A13CE4E-F804-4A00-89B0-0F1D32F94D19}"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2838-42F8-4F1D-BF56-2094A36D0414}"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3CE4E-F804-4A00-89B0-0F1D32F94D19}"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3CE4E-F804-4A00-89B0-0F1D32F94D19}"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A13CE4E-F804-4A00-89B0-0F1D32F94D19}"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2838-42F8-4F1D-BF56-2094A36D0414}"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3CE4E-F804-4A00-89B0-0F1D32F94D19}" type="datetimeFigureOut">
              <a:rPr lang="en-US" smtClean="0"/>
              <a:t>8/27/2013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A13CE4E-F804-4A00-89B0-0F1D32F94D19}" type="datetimeFigureOut">
              <a:rPr lang="en-US" smtClean="0"/>
              <a:t>8/27/2013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A13CE4E-F804-4A00-89B0-0F1D32F94D19}" type="datetimeFigureOut">
              <a:rPr lang="en-US" smtClean="0"/>
              <a:t>8/27/2013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13CE4E-F804-4A00-89B0-0F1D32F94D19}" type="datetimeFigureOut">
              <a:rPr lang="en-US" smtClean="0"/>
              <a:t>8/27/2013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3CE4E-F804-4A00-89B0-0F1D32F94D19}" type="datetimeFigureOut">
              <a:rPr lang="en-US" smtClean="0"/>
              <a:t>8/27/2013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3CE4E-F804-4A00-89B0-0F1D32F94D19}" type="datetimeFigureOut">
              <a:rPr lang="en-US" smtClean="0"/>
              <a:t>8/27/2013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3CE4E-F804-4A00-89B0-0F1D32F94D19}" type="datetimeFigureOut">
              <a:rPr lang="en-US" smtClean="0"/>
              <a:t>8/27/2013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2838-42F8-4F1D-BF56-2094A36D04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A13CE4E-F804-4A00-89B0-0F1D32F94D19}" type="datetimeFigureOut">
              <a:rPr lang="en-US" smtClean="0"/>
              <a:t>8/27/2013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A42838-42F8-4F1D-BF56-2094A36D04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eVQn2DyS9fmW5M&amp;tbnid=nOaueuNNf96vDM:&amp;ved=0CAUQjRw&amp;url=http://www.hauteliving.com/2012/12/the-wizard-of-oz-gets-a-modern-remix-at-london%E2%80%99s-barbican/332245/&amp;ei=pIIOUseGAe7jigLQ4IHABQ&amp;bvm=bv.50768961,d.cGE&amp;psig=AFQjCNHwwje6ml8rYSEpzvFJ6ZWk753hwg&amp;ust=1376768976424557"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9mBa9Ton4E53_M&amp;tbnid=9Rd0pgcmU2DU9M:&amp;ved=0CAUQjRw&amp;url=http://freemasonry.bcy.ca/anti-masonry/pentagram/glinda.html&amp;ei=iHwOUpuXE4fpigK4uIGADA&amp;bvm=bv.50768961,d.cGE&amp;psig=AFQjCNEnGhzD7GK_IQRBJkZ7wZkao7PKzg&amp;ust=137676699019945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frm=1&amp;source=images&amp;cd=&amp;cad=rja&amp;docid=THxap2yi4hWZbM&amp;tbnid=BvOP3mKexb8vDM:&amp;ved=0CAUQjRw&amp;url=http://www.stuff4crafts.com/oz-ruby-slippers-jigsaw-shaped-puzzle-500-pieces-17-x23-puz0038e.html&amp;ei=H40OUvr_A-mjiQL38oGICQ&amp;bvm=bv.50768961,d.cGE&amp;psig=AFQjCNGdwzMsuPK_u3DRjHfNL1Pc1njGRw&amp;ust=1376771596912910" TargetMode="External"/><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url?sa=i&amp;rct=j&amp;q=&amp;esrc=s&amp;frm=1&amp;source=images&amp;cd=&amp;cad=rja&amp;docid=HLbFr8pYYIJywM&amp;tbnid=IMZlF4G7Ih7ndM:&amp;ved=0CAUQjRw&amp;url=http://www.popscreen.com/p/MTU3MjA5MTA1/-LrgBlackCrowRavenHalloweenPropDecorationCraftsArtificialBirds&amp;ei=SSoSUsGJKMGuiQK534DABA&amp;bvm=bv.50768961,d.aWc&amp;psig=AFQjCNF9swGrgGF3XW48N0cXtf8B1wr2YA&amp;ust=1377008473890585" TargetMode="Externa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url?sa=i&amp;rct=j&amp;q=&amp;esrc=s&amp;frm=1&amp;source=images&amp;cd=&amp;cad=rja&amp;docid=obywqU3eFqNLaM&amp;tbnid=HehSG0WW2U3SKM:&amp;ved=0CAUQjRw&amp;url=http://www.andrewgarvey.com/wizard/characters/TheTinManProfile.html&amp;ei=mysSUruUKuGligKwrYD4Bw&amp;bvm=bv.50768961,d.aWc&amp;psig=AFQjCNG2gkgTbNhAIWHrrEZA5Hgl-AOJww&amp;ust=1377008852026301" TargetMode="External"/><Relationship Id="rId1" Type="http://schemas.openxmlformats.org/officeDocument/2006/relationships/slideLayout" Target="../slideLayouts/slideLayout7.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url?sa=i&amp;rct=j&amp;q=&amp;esrc=s&amp;frm=1&amp;source=images&amp;cd=&amp;cad=rja&amp;docid=UZIMwV5ZHh0cFM&amp;tbnid=zxSROSyGq1rY8M:&amp;ved=0CAUQjRw&amp;url=http://oz.wikia.com/wiki/Bert_Lahr&amp;ei=rC4SUvzOGIm4igL77oGoCQ&amp;bvm=bv.50768961,d.cGE&amp;psig=AFQjCNFVkaUmeasOp94qmLV0bRk_feJA1Q&amp;ust=1377009587617980" TargetMode="External"/><Relationship Id="rId1" Type="http://schemas.openxmlformats.org/officeDocument/2006/relationships/slideLayout" Target="../slideLayouts/slideLayout7.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docid=GUHnQaXVi4vRXM&amp;tbnid=-CndneqKp0BpfM:&amp;ved=0CAUQjRw&amp;url=http://www.fanpop.com/clubs/the-wizard-of-oz/images/6425278/title/munchkins-waving-dorothy-good-bye&amp;ei=RDsSUqewCsWBiwLProDYAg&amp;psig=AFQjCNH3Ak8d7fw4FsMUCLw0DL90hu-oUA&amp;ust=137701044150708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hauteliving.com/wp-content/uploads/2012/12/The-Wizard-of-Oz-1024x746.jpe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t="-8625" r="13793" b="19500"/>
          <a:stretch/>
        </p:blipFill>
        <p:spPr bwMode="auto">
          <a:xfrm>
            <a:off x="63500" y="-685800"/>
            <a:ext cx="9080500" cy="739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ubtitle 7"/>
          <p:cNvSpPr>
            <a:spLocks noGrp="1"/>
          </p:cNvSpPr>
          <p:nvPr>
            <p:ph type="subTitle" idx="1"/>
          </p:nvPr>
        </p:nvSpPr>
        <p:spPr>
          <a:xfrm>
            <a:off x="457200" y="1828800"/>
            <a:ext cx="4343400" cy="2514600"/>
          </a:xfrm>
        </p:spPr>
        <p:txBody>
          <a:bodyPr>
            <a:normAutofit/>
          </a:bodyPr>
          <a:lstStyle/>
          <a:p>
            <a:r>
              <a:rPr lang="en-US" sz="3200" b="1" dirty="0">
                <a:solidFill>
                  <a:schemeClr val="bg1"/>
                </a:solidFill>
              </a:rPr>
              <a:t>R</a:t>
            </a:r>
            <a:r>
              <a:rPr lang="en-US" sz="3200" b="1" dirty="0" smtClean="0">
                <a:solidFill>
                  <a:schemeClr val="bg1"/>
                </a:solidFill>
              </a:rPr>
              <a:t>oad </a:t>
            </a:r>
            <a:r>
              <a:rPr lang="en-US" sz="3200" b="1" dirty="0">
                <a:solidFill>
                  <a:schemeClr val="bg1"/>
                </a:solidFill>
              </a:rPr>
              <a:t>blocks &amp;</a:t>
            </a:r>
            <a:r>
              <a:rPr lang="en-US" sz="3200" b="1" dirty="0" smtClean="0">
                <a:solidFill>
                  <a:schemeClr val="bg1"/>
                </a:solidFill>
              </a:rPr>
              <a:t> </a:t>
            </a:r>
            <a:r>
              <a:rPr lang="en-US" sz="3200" b="1" dirty="0">
                <a:solidFill>
                  <a:schemeClr val="bg1"/>
                </a:solidFill>
              </a:rPr>
              <a:t>remedies for linking &amp;</a:t>
            </a:r>
            <a:r>
              <a:rPr lang="en-US" sz="3200" b="1" dirty="0" smtClean="0">
                <a:solidFill>
                  <a:schemeClr val="bg1"/>
                </a:solidFill>
              </a:rPr>
              <a:t> </a:t>
            </a:r>
            <a:r>
              <a:rPr lang="en-US" sz="3200" b="1" dirty="0">
                <a:solidFill>
                  <a:schemeClr val="bg1"/>
                </a:solidFill>
              </a:rPr>
              <a:t>using</a:t>
            </a:r>
            <a:r>
              <a:rPr lang="en-US" sz="3200" b="1" i="1" dirty="0">
                <a:solidFill>
                  <a:schemeClr val="bg1"/>
                </a:solidFill>
              </a:rPr>
              <a:t> </a:t>
            </a:r>
            <a:r>
              <a:rPr lang="en-US" sz="3200" b="1" dirty="0" smtClean="0">
                <a:solidFill>
                  <a:schemeClr val="bg1"/>
                </a:solidFill>
              </a:rPr>
              <a:t>data</a:t>
            </a:r>
          </a:p>
          <a:p>
            <a:pPr algn="l">
              <a:lnSpc>
                <a:spcPct val="110000"/>
              </a:lnSpc>
            </a:pPr>
            <a:r>
              <a:rPr lang="en-US" sz="3600" dirty="0" smtClean="0"/>
              <a:t>			</a:t>
            </a:r>
            <a:endParaRPr lang="en-US" sz="3600" dirty="0"/>
          </a:p>
        </p:txBody>
      </p:sp>
      <p:sp>
        <p:nvSpPr>
          <p:cNvPr id="7" name="Title 6"/>
          <p:cNvSpPr>
            <a:spLocks noGrp="1"/>
          </p:cNvSpPr>
          <p:nvPr>
            <p:ph type="ctrTitle"/>
          </p:nvPr>
        </p:nvSpPr>
        <p:spPr>
          <a:xfrm>
            <a:off x="304800" y="304800"/>
            <a:ext cx="4572000" cy="1523999"/>
          </a:xfrm>
        </p:spPr>
        <p:txBody>
          <a:bodyPr/>
          <a:lstStyle/>
          <a:p>
            <a:r>
              <a:rPr lang="en-US" sz="3600" b="1" cap="none" dirty="0" smtClean="0">
                <a:solidFill>
                  <a:srgbClr val="FFFF99"/>
                </a:solidFill>
                <a:latin typeface="Trebuchet MS" panose="020B0603020202020204" pitchFamily="34" charset="0"/>
              </a:rPr>
              <a:t/>
            </a:r>
            <a:br>
              <a:rPr lang="en-US" sz="3600" b="1" cap="none" dirty="0" smtClean="0">
                <a:solidFill>
                  <a:srgbClr val="FFFF99"/>
                </a:solidFill>
                <a:latin typeface="Trebuchet MS" panose="020B0603020202020204" pitchFamily="34" charset="0"/>
              </a:rPr>
            </a:br>
            <a:r>
              <a:rPr lang="en-US" sz="3600" b="1" cap="none" dirty="0" smtClean="0">
                <a:solidFill>
                  <a:srgbClr val="FFFF99"/>
                </a:solidFill>
                <a:latin typeface="Trebuchet MS" panose="020B0603020202020204" pitchFamily="34" charset="0"/>
              </a:rPr>
              <a:t/>
            </a:r>
            <a:br>
              <a:rPr lang="en-US" sz="3600" b="1" cap="none" dirty="0" smtClean="0">
                <a:solidFill>
                  <a:srgbClr val="FFFF99"/>
                </a:solidFill>
                <a:latin typeface="Trebuchet MS" panose="020B0603020202020204" pitchFamily="34" charset="0"/>
              </a:rPr>
            </a:br>
            <a:r>
              <a:rPr lang="en-US" sz="3600" b="1" cap="none" dirty="0" smtClean="0">
                <a:solidFill>
                  <a:srgbClr val="FFFF99"/>
                </a:solidFill>
                <a:latin typeface="Trebuchet MS" panose="020B0603020202020204" pitchFamily="34" charset="0"/>
              </a:rPr>
              <a:t/>
            </a:r>
            <a:br>
              <a:rPr lang="en-US" sz="3600" b="1" cap="none" dirty="0" smtClean="0">
                <a:solidFill>
                  <a:srgbClr val="FFFF99"/>
                </a:solidFill>
                <a:latin typeface="Trebuchet MS" panose="020B0603020202020204" pitchFamily="34" charset="0"/>
              </a:rPr>
            </a:br>
            <a:r>
              <a:rPr lang="en-US" b="1" cap="none" dirty="0" smtClean="0">
                <a:solidFill>
                  <a:srgbClr val="FFFF99"/>
                </a:solidFill>
                <a:effectLst>
                  <a:outerShdw blurRad="38100" dist="38100" dir="2700000" algn="tl">
                    <a:srgbClr val="000000">
                      <a:alpha val="43137"/>
                    </a:srgbClr>
                  </a:outerShdw>
                </a:effectLst>
                <a:latin typeface="Trebuchet MS" panose="020B0603020202020204" pitchFamily="34" charset="0"/>
              </a:rPr>
              <a:t>Follow the Yellow Brick Road:  </a:t>
            </a:r>
            <a:br>
              <a:rPr lang="en-US" b="1" cap="none" dirty="0" smtClean="0">
                <a:solidFill>
                  <a:srgbClr val="FFFF99"/>
                </a:solidFill>
                <a:effectLst>
                  <a:outerShdw blurRad="38100" dist="38100" dir="2700000" algn="tl">
                    <a:srgbClr val="000000">
                      <a:alpha val="43137"/>
                    </a:srgbClr>
                  </a:outerShdw>
                </a:effectLst>
                <a:latin typeface="Trebuchet MS" panose="020B0603020202020204" pitchFamily="34" charset="0"/>
              </a:rPr>
            </a:br>
            <a:r>
              <a:rPr lang="en-US" b="1" cap="none" dirty="0" smtClean="0">
                <a:solidFill>
                  <a:schemeClr val="accent1">
                    <a:lumMod val="90000"/>
                  </a:schemeClr>
                </a:solidFill>
                <a:effectLst>
                  <a:outerShdw blurRad="38100" dist="38100" dir="2700000" algn="tl">
                    <a:srgbClr val="000000">
                      <a:alpha val="43137"/>
                    </a:srgbClr>
                  </a:outerShdw>
                </a:effectLst>
                <a:latin typeface="Trebuchet MS" panose="020B0603020202020204" pitchFamily="34" charset="0"/>
              </a:rPr>
              <a:t>Part C to part B 619</a:t>
            </a:r>
            <a:endParaRPr lang="en-US" b="1" cap="none" dirty="0">
              <a:solidFill>
                <a:schemeClr val="accent1">
                  <a:lumMod val="90000"/>
                </a:schemeClr>
              </a:solidFill>
              <a:effectLst>
                <a:outerShdw blurRad="38100" dist="38100" dir="2700000" algn="tl">
                  <a:srgbClr val="000000">
                    <a:alpha val="43137"/>
                  </a:srgbClr>
                </a:outerShdw>
              </a:effectLst>
              <a:latin typeface="Trebuchet MS" panose="020B0603020202020204" pitchFamily="34" charset="0"/>
            </a:endParaRPr>
          </a:p>
        </p:txBody>
      </p:sp>
      <p:sp>
        <p:nvSpPr>
          <p:cNvPr id="10" name="TextBox 9"/>
          <p:cNvSpPr txBox="1"/>
          <p:nvPr/>
        </p:nvSpPr>
        <p:spPr>
          <a:xfrm>
            <a:off x="685800" y="3733800"/>
            <a:ext cx="3941142" cy="871008"/>
          </a:xfrm>
          <a:prstGeom prst="rect">
            <a:avLst/>
          </a:prstGeom>
          <a:noFill/>
        </p:spPr>
        <p:txBody>
          <a:bodyPr wrap="none" rtlCol="0">
            <a:spAutoFit/>
          </a:bodyPr>
          <a:lstStyle/>
          <a:p>
            <a:pPr algn="r">
              <a:lnSpc>
                <a:spcPct val="110000"/>
              </a:lnSpc>
            </a:pPr>
            <a:r>
              <a:rPr lang="en-US" sz="2300" dirty="0" smtClean="0">
                <a:solidFill>
                  <a:schemeClr val="accent1"/>
                </a:solidFill>
              </a:rPr>
              <a:t>Mary Peters, </a:t>
            </a:r>
            <a:r>
              <a:rPr lang="en-US" sz="2300" dirty="0" err="1" smtClean="0">
                <a:solidFill>
                  <a:schemeClr val="accent1"/>
                </a:solidFill>
              </a:rPr>
              <a:t>DaSy</a:t>
            </a:r>
            <a:r>
              <a:rPr lang="en-US" sz="2300" dirty="0" smtClean="0">
                <a:solidFill>
                  <a:schemeClr val="accent1"/>
                </a:solidFill>
              </a:rPr>
              <a:t>, ECTA Center</a:t>
            </a:r>
          </a:p>
          <a:p>
            <a:pPr algn="ctr">
              <a:lnSpc>
                <a:spcPct val="110000"/>
              </a:lnSpc>
            </a:pPr>
            <a:r>
              <a:rPr lang="en-US" sz="2300" dirty="0" smtClean="0">
                <a:solidFill>
                  <a:schemeClr val="accent1"/>
                </a:solidFill>
              </a:rPr>
              <a:t>Debbie Cate, ECTA Center</a:t>
            </a:r>
            <a:endParaRPr lang="en-US" sz="2300" dirty="0">
              <a:solidFill>
                <a:schemeClr val="accent1"/>
              </a:solidFill>
            </a:endParaRPr>
          </a:p>
        </p:txBody>
      </p:sp>
    </p:spTree>
    <p:extLst>
      <p:ext uri="{BB962C8B-B14F-4D97-AF65-F5344CB8AC3E}">
        <p14:creationId xmlns:p14="http://schemas.microsoft.com/office/powerpoint/2010/main" val="1980985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p:spPr>
      </p:pic>
    </p:spTree>
    <p:extLst>
      <p:ext uri="{BB962C8B-B14F-4D97-AF65-F5344CB8AC3E}">
        <p14:creationId xmlns:p14="http://schemas.microsoft.com/office/powerpoint/2010/main" val="3057361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4" name="Picture 8" descr="http://freemasonry.bcy.ca/anti-masonry/pentagram/glind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0"/>
            <a:ext cx="40005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3200400"/>
            <a:ext cx="8458200" cy="2677656"/>
          </a:xfrm>
          <a:prstGeom prst="rect">
            <a:avLst/>
          </a:prstGeom>
        </p:spPr>
        <p:txBody>
          <a:bodyPr wrap="square">
            <a:spAutoFit/>
          </a:bodyPr>
          <a:lstStyle/>
          <a:p>
            <a:endParaRPr lang="en-US" sz="2800" dirty="0"/>
          </a:p>
          <a:p>
            <a:r>
              <a:rPr lang="en-US" sz="2800" dirty="0"/>
              <a:t>I</a:t>
            </a:r>
            <a:r>
              <a:rPr lang="en-US" sz="2800" dirty="0" smtClean="0"/>
              <a:t>mprovement  due to institutional collaborative activities, strategies, policies</a:t>
            </a:r>
            <a:r>
              <a:rPr lang="en-US" sz="2800" dirty="0"/>
              <a:t>, procedures and </a:t>
            </a:r>
            <a:r>
              <a:rPr lang="en-US" sz="2800" dirty="0" smtClean="0"/>
              <a:t>practices</a:t>
            </a:r>
          </a:p>
          <a:p>
            <a:endParaRPr lang="en-US" sz="2800" dirty="0"/>
          </a:p>
          <a:p>
            <a:r>
              <a:rPr lang="en-US" sz="2800" dirty="0"/>
              <a:t>P</a:t>
            </a:r>
            <a:r>
              <a:rPr lang="en-US" sz="2800" dirty="0" smtClean="0"/>
              <a:t>rogress </a:t>
            </a:r>
            <a:r>
              <a:rPr lang="en-US" sz="2800" dirty="0"/>
              <a:t>in building state-level data </a:t>
            </a:r>
            <a:r>
              <a:rPr lang="en-US" sz="2800" dirty="0" smtClean="0"/>
              <a:t>systems, particularly the </a:t>
            </a:r>
            <a:r>
              <a:rPr lang="en-US" sz="2800" dirty="0"/>
              <a:t>ability to share Part C and Part B child-specific </a:t>
            </a:r>
            <a:r>
              <a:rPr lang="en-US" sz="2800" dirty="0" smtClean="0"/>
              <a:t>data</a:t>
            </a:r>
            <a:endParaRPr lang="en-US" sz="2800" dirty="0"/>
          </a:p>
        </p:txBody>
      </p:sp>
      <p:sp>
        <p:nvSpPr>
          <p:cNvPr id="3" name="Rectangle 2"/>
          <p:cNvSpPr/>
          <p:nvPr/>
        </p:nvSpPr>
        <p:spPr>
          <a:xfrm>
            <a:off x="4800600" y="1371599"/>
            <a:ext cx="3390900" cy="1384995"/>
          </a:xfrm>
          <a:prstGeom prst="rect">
            <a:avLst/>
          </a:prstGeom>
        </p:spPr>
        <p:txBody>
          <a:bodyPr wrap="square">
            <a:spAutoFit/>
          </a:bodyPr>
          <a:lstStyle/>
          <a:p>
            <a:pPr algn="ctr"/>
            <a:r>
              <a:rPr lang="en-US" sz="2800" dirty="0" smtClean="0"/>
              <a:t>Most states demonstrate high performance</a:t>
            </a:r>
          </a:p>
        </p:txBody>
      </p:sp>
      <p:sp>
        <p:nvSpPr>
          <p:cNvPr id="4" name="TextBox 3"/>
          <p:cNvSpPr txBox="1"/>
          <p:nvPr/>
        </p:nvSpPr>
        <p:spPr>
          <a:xfrm>
            <a:off x="4953000" y="479162"/>
            <a:ext cx="3335272" cy="646331"/>
          </a:xfrm>
          <a:prstGeom prst="rect">
            <a:avLst/>
          </a:prstGeom>
          <a:noFill/>
        </p:spPr>
        <p:txBody>
          <a:bodyPr wrap="none" rtlCol="0">
            <a:spAutoFit/>
          </a:bodyPr>
          <a:lstStyle/>
          <a:p>
            <a:r>
              <a:rPr lang="en-US" sz="3600" dirty="0" smtClean="0">
                <a:solidFill>
                  <a:schemeClr val="accent1"/>
                </a:solidFill>
              </a:rPr>
              <a:t>Transition C to B </a:t>
            </a:r>
            <a:endParaRPr lang="en-US" sz="3600" dirty="0">
              <a:solidFill>
                <a:schemeClr val="accent1"/>
              </a:solidFill>
            </a:endParaRPr>
          </a:p>
        </p:txBody>
      </p:sp>
    </p:spTree>
    <p:extLst>
      <p:ext uri="{BB962C8B-B14F-4D97-AF65-F5344CB8AC3E}">
        <p14:creationId xmlns:p14="http://schemas.microsoft.com/office/powerpoint/2010/main" val="3375037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0041647"/>
              </p:ext>
            </p:extLst>
          </p:nvPr>
        </p:nvGraphicFramePr>
        <p:xfrm>
          <a:off x="38100" y="990599"/>
          <a:ext cx="9144000" cy="5812005"/>
        </p:xfrm>
        <a:graphic>
          <a:graphicData uri="http://schemas.openxmlformats.org/drawingml/2006/table">
            <a:tbl>
              <a:tblPr firstRow="1" firstCol="1" bandRow="1">
                <a:tableStyleId>{5C22544A-7EE6-4342-B048-85BDC9FD1C3A}</a:tableStyleId>
              </a:tblPr>
              <a:tblGrid>
                <a:gridCol w="381000"/>
                <a:gridCol w="4492450"/>
                <a:gridCol w="4270550"/>
              </a:tblGrid>
              <a:tr h="450539">
                <a:tc>
                  <a:txBody>
                    <a:bodyPr/>
                    <a:lstStyle/>
                    <a:p>
                      <a:pPr marL="457200" marR="0" algn="r">
                        <a:lnSpc>
                          <a:spcPct val="115000"/>
                        </a:lnSpc>
                        <a:spcBef>
                          <a:spcPts val="0"/>
                        </a:spcBef>
                        <a:spcAft>
                          <a:spcPts val="0"/>
                        </a:spcAft>
                      </a:pPr>
                      <a:r>
                        <a:rPr lang="en-US" sz="2000" dirty="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chemeClr val="bg1"/>
                          </a:solidFill>
                          <a:effectLst/>
                        </a:rPr>
                        <a:t>Part C</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chemeClr val="bg1"/>
                          </a:solidFill>
                          <a:effectLst/>
                        </a:rPr>
                        <a:t>Part B</a:t>
                      </a:r>
                      <a:endParaRPr lang="en-US" sz="200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403138">
                <a:tc>
                  <a:txBody>
                    <a:bodyPr/>
                    <a:lstStyle/>
                    <a:p>
                      <a:pPr marL="0" marR="0" algn="r">
                        <a:lnSpc>
                          <a:spcPct val="115000"/>
                        </a:lnSpc>
                        <a:spcBef>
                          <a:spcPts val="0"/>
                        </a:spcBef>
                        <a:spcAft>
                          <a:spcPts val="0"/>
                        </a:spcAft>
                      </a:pPr>
                      <a:r>
                        <a:rPr lang="en-US" sz="2000" dirty="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chemeClr val="bg1"/>
                          </a:solidFill>
                          <a:effectLst/>
                        </a:rPr>
                        <a:t>All Children</a:t>
                      </a:r>
                      <a:endParaRPr lang="en-US" sz="20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2000" b="1" dirty="0">
                          <a:solidFill>
                            <a:schemeClr val="bg1"/>
                          </a:solidFill>
                          <a:effectLst/>
                        </a:rPr>
                        <a:t>All Children</a:t>
                      </a:r>
                      <a:endParaRPr lang="en-US" sz="20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r>
              <a:tr h="120685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solidFill>
                            <a:schemeClr val="bg1"/>
                          </a:solidFill>
                          <a:effectLst/>
                        </a:rPr>
                        <a:t>A</a:t>
                      </a:r>
                    </a:p>
                    <a:p>
                      <a:pPr marL="0" marR="0" algn="ctr">
                        <a:lnSpc>
                          <a:spcPct val="115000"/>
                        </a:lnSpc>
                        <a:spcBef>
                          <a:spcPts val="0"/>
                        </a:spcBef>
                        <a:spcAft>
                          <a:spcPts val="0"/>
                        </a:spcAft>
                      </a:pPr>
                      <a:r>
                        <a:rPr lang="en-US" sz="2000" dirty="0" smtClean="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Child </a:t>
                      </a:r>
                      <a:r>
                        <a:rPr lang="en-US" sz="2000" dirty="0">
                          <a:solidFill>
                            <a:schemeClr val="bg1"/>
                          </a:solidFill>
                          <a:effectLst/>
                        </a:rPr>
                        <a:t>specific name or ID of each child</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Child </a:t>
                      </a:r>
                      <a:r>
                        <a:rPr lang="en-US" sz="2000" dirty="0">
                          <a:solidFill>
                            <a:schemeClr val="bg1"/>
                          </a:solidFill>
                          <a:effectLst/>
                        </a:rPr>
                        <a:t>specific name or ID of each child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165507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solidFill>
                            <a:schemeClr val="bg1"/>
                          </a:solidFill>
                          <a:effectLst/>
                        </a:rPr>
                        <a:t>B</a:t>
                      </a:r>
                      <a:endParaRPr lang="en-US" sz="2000" dirty="0" smtClean="0">
                        <a:solidFill>
                          <a:schemeClr val="bg1"/>
                        </a:solidFill>
                        <a:effectLst/>
                        <a:latin typeface="+mn-lt"/>
                        <a:ea typeface="Calibri"/>
                        <a:cs typeface="Times New Roman"/>
                      </a:endParaRPr>
                    </a:p>
                    <a:p>
                      <a:pPr marL="0" marR="0" algn="ctr">
                        <a:lnSpc>
                          <a:spcPct val="115000"/>
                        </a:lnSpc>
                        <a:spcBef>
                          <a:spcPts val="0"/>
                        </a:spcBef>
                        <a:spcAft>
                          <a:spcPts val="0"/>
                        </a:spcAft>
                      </a:pPr>
                      <a:r>
                        <a:rPr lang="en-US" sz="2000" dirty="0" smtClean="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Census </a:t>
                      </a:r>
                      <a:r>
                        <a:rPr lang="en-US" sz="2000" dirty="0">
                          <a:solidFill>
                            <a:schemeClr val="bg1"/>
                          </a:solidFill>
                          <a:effectLst/>
                        </a:rPr>
                        <a:t>reporting, </a:t>
                      </a:r>
                      <a:r>
                        <a:rPr lang="en-US" sz="2000" dirty="0" smtClean="0">
                          <a:solidFill>
                            <a:schemeClr val="bg1"/>
                          </a:solidFill>
                          <a:effectLst/>
                        </a:rPr>
                        <a:t>numbers</a:t>
                      </a:r>
                      <a:endParaRPr lang="en-US" sz="2000" dirty="0">
                        <a:solidFill>
                          <a:schemeClr val="bg1"/>
                        </a:solidFill>
                        <a:effectLst/>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Census </a:t>
                      </a:r>
                      <a:r>
                        <a:rPr lang="en-US" sz="2000" dirty="0">
                          <a:solidFill>
                            <a:schemeClr val="bg1"/>
                          </a:solidFill>
                          <a:effectLst/>
                        </a:rPr>
                        <a:t>reporting, </a:t>
                      </a:r>
                      <a:r>
                        <a:rPr lang="en-US" sz="2000" dirty="0" smtClean="0">
                          <a:solidFill>
                            <a:schemeClr val="bg1"/>
                          </a:solidFill>
                          <a:effectLst/>
                        </a:rPr>
                        <a:t>numbers</a:t>
                      </a:r>
                      <a:endParaRPr lang="en-US" sz="2000" dirty="0">
                        <a:solidFill>
                          <a:schemeClr val="bg1"/>
                        </a:solidFill>
                        <a:effectLst/>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503810">
                <a:tc>
                  <a:txBody>
                    <a:bodyPr/>
                    <a:lstStyle/>
                    <a:p>
                      <a:pPr marL="0" marR="0" algn="r">
                        <a:lnSpc>
                          <a:spcPct val="115000"/>
                        </a:lnSpc>
                        <a:spcBef>
                          <a:spcPts val="0"/>
                        </a:spcBef>
                        <a:spcAft>
                          <a:spcPts val="0"/>
                        </a:spcAft>
                      </a:pPr>
                      <a:r>
                        <a:rPr lang="en-US" sz="2000" dirty="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chemeClr val="bg1"/>
                          </a:solidFill>
                          <a:effectLst/>
                        </a:rPr>
                        <a:t>Some </a:t>
                      </a:r>
                      <a:r>
                        <a:rPr lang="en-US" sz="2000" b="1" dirty="0" smtClean="0">
                          <a:solidFill>
                            <a:schemeClr val="bg1"/>
                          </a:solidFill>
                          <a:effectLst/>
                        </a:rPr>
                        <a:t>Children</a:t>
                      </a:r>
                      <a:endParaRPr lang="en-US" sz="2000" b="1" dirty="0">
                        <a:solidFill>
                          <a:schemeClr val="bg1"/>
                        </a:solidFill>
                        <a:effectLst/>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2000" b="1" dirty="0">
                          <a:solidFill>
                            <a:schemeClr val="bg1"/>
                          </a:solidFill>
                          <a:effectLst/>
                        </a:rPr>
                        <a:t>Some Children</a:t>
                      </a:r>
                      <a:endParaRPr lang="en-US" sz="20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r>
              <a:tr h="120051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solidFill>
                            <a:schemeClr val="bg1"/>
                          </a:solidFill>
                          <a:effectLst/>
                        </a:rPr>
                        <a:t>C</a:t>
                      </a:r>
                      <a:endParaRPr lang="en-US" sz="2000" dirty="0" smtClean="0">
                        <a:solidFill>
                          <a:schemeClr val="bg1"/>
                        </a:solidFill>
                        <a:effectLst/>
                        <a:latin typeface="+mn-lt"/>
                        <a:ea typeface="Calibri"/>
                        <a:cs typeface="Times New Roman"/>
                      </a:endParaRPr>
                    </a:p>
                    <a:p>
                      <a:pPr marL="0" marR="0" algn="ctr">
                        <a:lnSpc>
                          <a:spcPct val="115000"/>
                        </a:lnSpc>
                        <a:spcBef>
                          <a:spcPts val="0"/>
                        </a:spcBef>
                        <a:spcAft>
                          <a:spcPts val="0"/>
                        </a:spcAft>
                      </a:pPr>
                      <a:r>
                        <a:rPr lang="en-US" sz="2000" dirty="0" smtClean="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Reporting </a:t>
                      </a:r>
                      <a:r>
                        <a:rPr lang="en-US" sz="2000" dirty="0">
                          <a:solidFill>
                            <a:schemeClr val="bg1"/>
                          </a:solidFill>
                          <a:effectLst/>
                        </a:rPr>
                        <a:t>a </a:t>
                      </a:r>
                      <a:r>
                        <a:rPr lang="en-US" sz="2000" dirty="0" smtClean="0">
                          <a:solidFill>
                            <a:schemeClr val="bg1"/>
                          </a:solidFill>
                          <a:effectLst/>
                        </a:rPr>
                        <a:t>portion </a:t>
                      </a:r>
                      <a:r>
                        <a:rPr lang="en-US" sz="2000" dirty="0">
                          <a:solidFill>
                            <a:schemeClr val="bg1"/>
                          </a:solidFill>
                          <a:effectLst/>
                        </a:rPr>
                        <a:t>of </a:t>
                      </a:r>
                      <a:r>
                        <a:rPr lang="en-US" sz="2000" dirty="0" smtClean="0">
                          <a:solidFill>
                            <a:schemeClr val="bg1"/>
                          </a:solidFill>
                          <a:effectLst/>
                        </a:rPr>
                        <a:t>children through</a:t>
                      </a:r>
                      <a:r>
                        <a:rPr lang="en-US" sz="2000" baseline="0" dirty="0" smtClean="0">
                          <a:solidFill>
                            <a:schemeClr val="bg1"/>
                          </a:solidFill>
                          <a:effectLst/>
                        </a:rPr>
                        <a:t> monitoring or other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00" dirty="0" smtClean="0">
                        <a:solidFill>
                          <a:schemeClr val="bg1"/>
                        </a:solidFill>
                        <a:effectLst/>
                      </a:endParaRPr>
                    </a:p>
                    <a:p>
                      <a:pPr marL="0" marR="0" algn="ctr">
                        <a:lnSpc>
                          <a:spcPct val="115000"/>
                        </a:lnSpc>
                        <a:spcBef>
                          <a:spcPts val="0"/>
                        </a:spcBef>
                        <a:spcAft>
                          <a:spcPts val="0"/>
                        </a:spcAft>
                      </a:pPr>
                      <a:r>
                        <a:rPr lang="en-US" sz="2000" dirty="0" smtClean="0">
                          <a:solidFill>
                            <a:schemeClr val="bg1"/>
                          </a:solidFill>
                          <a:effectLst/>
                        </a:rPr>
                        <a:t>Reporting </a:t>
                      </a:r>
                      <a:r>
                        <a:rPr lang="en-US" sz="2000" dirty="0" smtClean="0">
                          <a:solidFill>
                            <a:schemeClr val="bg1"/>
                          </a:solidFill>
                          <a:effectLst/>
                        </a:rPr>
                        <a:t>a portion of children through</a:t>
                      </a:r>
                      <a:r>
                        <a:rPr lang="en-US" sz="2000" baseline="0" dirty="0" smtClean="0">
                          <a:solidFill>
                            <a:schemeClr val="bg1"/>
                          </a:solidFill>
                          <a:effectLst/>
                        </a:rPr>
                        <a:t> monitoring or other </a:t>
                      </a:r>
                      <a:endParaRPr lang="en-US" sz="2000" dirty="0" smtClean="0">
                        <a:solidFill>
                          <a:schemeClr val="bg1"/>
                        </a:solidFill>
                        <a:effectLst/>
                        <a:latin typeface="+mn-lt"/>
                        <a:ea typeface="Calibri"/>
                        <a:cs typeface="Times New Roman"/>
                      </a:endParaRPr>
                    </a:p>
                    <a:p>
                      <a:pPr marL="457200" marR="0" algn="ctr">
                        <a:lnSpc>
                          <a:spcPct val="115000"/>
                        </a:lnSpc>
                        <a:spcBef>
                          <a:spcPts val="0"/>
                        </a:spcBef>
                        <a:spcAft>
                          <a:spcPts val="0"/>
                        </a:spcAft>
                      </a:pPr>
                      <a:r>
                        <a:rPr lang="en-US" sz="2000" dirty="0">
                          <a:solidFill>
                            <a:schemeClr val="bg1"/>
                          </a:solidFill>
                          <a:effectLst/>
                        </a:rPr>
                        <a:t>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386348">
                <a:tc>
                  <a:txBody>
                    <a:bodyPr/>
                    <a:lstStyle/>
                    <a:p>
                      <a:pPr marL="0" marR="0" algn="ctr">
                        <a:lnSpc>
                          <a:spcPct val="115000"/>
                        </a:lnSpc>
                        <a:spcBef>
                          <a:spcPts val="0"/>
                        </a:spcBef>
                        <a:spcAft>
                          <a:spcPts val="0"/>
                        </a:spcAft>
                      </a:pPr>
                      <a:r>
                        <a:rPr lang="en-US" sz="2000" dirty="0" smtClean="0">
                          <a:solidFill>
                            <a:schemeClr val="bg1"/>
                          </a:solidFill>
                          <a:effectLst/>
                        </a:rPr>
                        <a:t>  </a:t>
                      </a:r>
                      <a:r>
                        <a:rPr lang="en-US" sz="2000" dirty="0">
                          <a:solidFill>
                            <a:schemeClr val="bg1"/>
                          </a:solidFill>
                          <a:effectLst/>
                        </a:rPr>
                        <a:t>E</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chemeClr val="bg1"/>
                          </a:solidFill>
                          <a:effectLst/>
                        </a:rPr>
                        <a:t>Other </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chemeClr val="bg1"/>
                          </a:solidFill>
                          <a:effectLst/>
                        </a:rPr>
                        <a:t>Other</a:t>
                      </a:r>
                      <a:endParaRPr lang="en-US" sz="2000"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bl>
          </a:graphicData>
        </a:graphic>
      </p:graphicFrame>
      <p:sp>
        <p:nvSpPr>
          <p:cNvPr id="5" name="TextBox 4"/>
          <p:cNvSpPr txBox="1"/>
          <p:nvPr/>
        </p:nvSpPr>
        <p:spPr>
          <a:xfrm>
            <a:off x="2209800" y="152400"/>
            <a:ext cx="5410200" cy="523220"/>
          </a:xfrm>
          <a:prstGeom prst="rect">
            <a:avLst/>
          </a:prstGeom>
          <a:noFill/>
        </p:spPr>
        <p:txBody>
          <a:bodyPr wrap="square" rtlCol="0">
            <a:spAutoFit/>
          </a:bodyPr>
          <a:lstStyle/>
          <a:p>
            <a:r>
              <a:rPr lang="en-US" sz="2800" dirty="0" smtClean="0">
                <a:solidFill>
                  <a:schemeClr val="accent1">
                    <a:lumMod val="90000"/>
                  </a:schemeClr>
                </a:solidFill>
                <a:latin typeface="Trebuchet MS" panose="020B0603020202020204" pitchFamily="34" charset="0"/>
              </a:rPr>
              <a:t>Transition Process for Reporting</a:t>
            </a:r>
            <a:endParaRPr lang="en-US" sz="2800" dirty="0">
              <a:solidFill>
                <a:schemeClr val="accent1">
                  <a:lumMod val="90000"/>
                </a:schemeClr>
              </a:solidFill>
              <a:latin typeface="Trebuchet MS" panose="020B0603020202020204" pitchFamily="34" charset="0"/>
            </a:endParaRPr>
          </a:p>
        </p:txBody>
      </p:sp>
    </p:spTree>
    <p:extLst>
      <p:ext uri="{BB962C8B-B14F-4D97-AF65-F5344CB8AC3E}">
        <p14:creationId xmlns:p14="http://schemas.microsoft.com/office/powerpoint/2010/main" val="2172307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2249491"/>
              </p:ext>
            </p:extLst>
          </p:nvPr>
        </p:nvGraphicFramePr>
        <p:xfrm>
          <a:off x="0" y="761998"/>
          <a:ext cx="9144000" cy="6054250"/>
        </p:xfrm>
        <a:graphic>
          <a:graphicData uri="http://schemas.openxmlformats.org/drawingml/2006/table">
            <a:tbl>
              <a:tblPr firstRow="1" firstCol="1" bandRow="1">
                <a:tableStyleId>{5C22544A-7EE6-4342-B048-85BDC9FD1C3A}</a:tableStyleId>
              </a:tblPr>
              <a:tblGrid>
                <a:gridCol w="457200"/>
                <a:gridCol w="3657600"/>
                <a:gridCol w="5029200"/>
              </a:tblGrid>
              <a:tr h="291520">
                <a:tc>
                  <a:txBody>
                    <a:bodyPr/>
                    <a:lstStyle/>
                    <a:p>
                      <a:pPr marL="0" marR="0" algn="ctr">
                        <a:lnSpc>
                          <a:spcPct val="115000"/>
                        </a:lnSpc>
                        <a:spcBef>
                          <a:spcPts val="0"/>
                        </a:spcBef>
                        <a:spcAft>
                          <a:spcPts val="0"/>
                        </a:spcAft>
                      </a:pPr>
                      <a:r>
                        <a:rPr lang="en-US" sz="1600" b="0" dirty="0">
                          <a:solidFill>
                            <a:schemeClr val="bg1"/>
                          </a:solidFill>
                          <a:effectLst/>
                        </a:rPr>
                        <a:t> </a:t>
                      </a:r>
                      <a:endParaRPr lang="en-US" sz="1600" b="0"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Part C</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Part B</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291520">
                <a:tc>
                  <a:txBody>
                    <a:bodyPr/>
                    <a:lstStyle/>
                    <a:p>
                      <a:pPr marL="0" marR="0" algn="l">
                        <a:lnSpc>
                          <a:spcPct val="115000"/>
                        </a:lnSpc>
                        <a:spcBef>
                          <a:spcPts val="0"/>
                        </a:spcBef>
                        <a:spcAft>
                          <a:spcPts val="0"/>
                        </a:spcAft>
                      </a:pPr>
                      <a:r>
                        <a:rPr lang="en-US" sz="1600" b="0" dirty="0">
                          <a:solidFill>
                            <a:schemeClr val="bg1"/>
                          </a:solidFill>
                          <a:effectLst/>
                        </a:rPr>
                        <a:t> </a:t>
                      </a:r>
                      <a:endParaRPr lang="en-US" sz="1600" b="0"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All Children</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dirty="0">
                          <a:solidFill>
                            <a:schemeClr val="bg1"/>
                          </a:solidFill>
                          <a:effectLst/>
                        </a:rPr>
                        <a:t>All Children</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r>
              <a:tr h="733828">
                <a:tc>
                  <a:txBody>
                    <a:bodyPr/>
                    <a:lstStyle/>
                    <a:p>
                      <a:pPr marL="0" marR="0" algn="l">
                        <a:lnSpc>
                          <a:spcPct val="115000"/>
                        </a:lnSpc>
                        <a:spcBef>
                          <a:spcPts val="0"/>
                        </a:spcBef>
                        <a:spcAft>
                          <a:spcPts val="0"/>
                        </a:spcAft>
                      </a:pPr>
                      <a:r>
                        <a:rPr lang="en-US" sz="1800" b="1" dirty="0">
                          <a:solidFill>
                            <a:schemeClr val="bg1"/>
                          </a:solidFill>
                          <a:effectLst/>
                        </a:rPr>
                        <a:t>   1</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Web-based </a:t>
                      </a:r>
                      <a:r>
                        <a:rPr lang="en-US" sz="1800" b="1" dirty="0">
                          <a:effectLst/>
                        </a:rPr>
                        <a:t>Data System</a:t>
                      </a:r>
                      <a:r>
                        <a:rPr lang="en-US" sz="1400" b="1" dirty="0">
                          <a:effectLst/>
                        </a:rPr>
                        <a:t> </a:t>
                      </a:r>
                      <a:endParaRPr lang="en-US" sz="1400" b="0" dirty="0" smtClean="0">
                        <a:effectLst/>
                      </a:endParaRPr>
                    </a:p>
                    <a:p>
                      <a:pPr marL="0" marR="0" algn="l">
                        <a:lnSpc>
                          <a:spcPct val="115000"/>
                        </a:lnSpc>
                        <a:spcBef>
                          <a:spcPts val="0"/>
                        </a:spcBef>
                        <a:spcAft>
                          <a:spcPts val="0"/>
                        </a:spcAft>
                      </a:pPr>
                      <a:r>
                        <a:rPr lang="en-US" sz="1400" dirty="0" smtClean="0">
                          <a:effectLst/>
                        </a:rPr>
                        <a:t>      ALL </a:t>
                      </a:r>
                      <a:r>
                        <a:rPr lang="en-US" sz="1400" dirty="0">
                          <a:effectLst/>
                        </a:rPr>
                        <a:t>Children by name or ID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Web-based </a:t>
                      </a:r>
                      <a:r>
                        <a:rPr lang="en-US" sz="1800" b="1" dirty="0">
                          <a:effectLst/>
                        </a:rPr>
                        <a:t>State Education Data System </a:t>
                      </a:r>
                      <a:endParaRPr lang="en-US" sz="1400" b="0" dirty="0">
                        <a:effectLst/>
                      </a:endParaRPr>
                    </a:p>
                    <a:p>
                      <a:pPr marL="0" marR="0" algn="l">
                        <a:lnSpc>
                          <a:spcPct val="115000"/>
                        </a:lnSpc>
                        <a:spcBef>
                          <a:spcPts val="0"/>
                        </a:spcBef>
                        <a:spcAft>
                          <a:spcPts val="0"/>
                        </a:spcAft>
                      </a:pPr>
                      <a:r>
                        <a:rPr lang="en-US" sz="1400" dirty="0" smtClean="0">
                          <a:effectLst/>
                        </a:rPr>
                        <a:t>            ALL </a:t>
                      </a:r>
                      <a:r>
                        <a:rPr lang="en-US" sz="1400" dirty="0">
                          <a:effectLst/>
                        </a:rPr>
                        <a:t>Children by name or ID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823135">
                <a:tc>
                  <a:txBody>
                    <a:bodyPr/>
                    <a:lstStyle/>
                    <a:p>
                      <a:pPr marL="0" marR="0" algn="l">
                        <a:lnSpc>
                          <a:spcPct val="115000"/>
                        </a:lnSpc>
                        <a:spcBef>
                          <a:spcPts val="0"/>
                        </a:spcBef>
                        <a:spcAft>
                          <a:spcPts val="0"/>
                        </a:spcAft>
                      </a:pPr>
                      <a:r>
                        <a:rPr lang="en-US" sz="1800" b="1" dirty="0">
                          <a:solidFill>
                            <a:schemeClr val="bg1"/>
                          </a:solidFill>
                          <a:effectLst/>
                        </a:rPr>
                        <a:t>   2</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Web-based </a:t>
                      </a:r>
                      <a:r>
                        <a:rPr lang="en-US" sz="1800" b="1" dirty="0">
                          <a:effectLst/>
                        </a:rPr>
                        <a:t>Special Education Data </a:t>
                      </a:r>
                      <a:r>
                        <a:rPr lang="en-US" sz="1800" b="1" dirty="0" smtClean="0">
                          <a:effectLst/>
                        </a:rPr>
                        <a:t>System</a:t>
                      </a:r>
                    </a:p>
                    <a:p>
                      <a:pPr marL="0" marR="0" algn="l">
                        <a:lnSpc>
                          <a:spcPct val="115000"/>
                        </a:lnSpc>
                        <a:spcBef>
                          <a:spcPts val="0"/>
                        </a:spcBef>
                        <a:spcAft>
                          <a:spcPts val="0"/>
                        </a:spcAft>
                      </a:pPr>
                      <a:r>
                        <a:rPr lang="en-US" sz="1400" dirty="0" smtClean="0">
                          <a:effectLst/>
                        </a:rPr>
                        <a:t>            ALL </a:t>
                      </a:r>
                      <a:r>
                        <a:rPr lang="en-US" sz="1400" dirty="0">
                          <a:effectLst/>
                        </a:rPr>
                        <a:t>Children by name or </a:t>
                      </a:r>
                      <a:r>
                        <a:rPr lang="en-US" sz="1400" dirty="0" smtClean="0">
                          <a:effectLst/>
                        </a:rPr>
                        <a:t>ID</a:t>
                      </a:r>
                      <a:endParaRPr lang="en-US" sz="1400" dirty="0">
                        <a:effectLst/>
                      </a:endParaRPr>
                    </a:p>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896014">
                <a:tc>
                  <a:txBody>
                    <a:bodyPr/>
                    <a:lstStyle/>
                    <a:p>
                      <a:pPr marL="0" marR="0" algn="l">
                        <a:lnSpc>
                          <a:spcPct val="115000"/>
                        </a:lnSpc>
                        <a:spcBef>
                          <a:spcPts val="0"/>
                        </a:spcBef>
                        <a:spcAft>
                          <a:spcPts val="0"/>
                        </a:spcAft>
                      </a:pPr>
                      <a:r>
                        <a:rPr lang="en-US" sz="1800" b="1" dirty="0">
                          <a:solidFill>
                            <a:schemeClr val="bg1"/>
                          </a:solidFill>
                          <a:effectLst/>
                        </a:rPr>
                        <a:t>   3</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Web-based </a:t>
                      </a:r>
                      <a:r>
                        <a:rPr lang="en-US" sz="1800" b="1" dirty="0">
                          <a:effectLst/>
                        </a:rPr>
                        <a:t>Data </a:t>
                      </a:r>
                      <a:r>
                        <a:rPr lang="en-US" sz="1800" b="1" dirty="0" smtClean="0">
                          <a:effectLst/>
                        </a:rPr>
                        <a:t>System</a:t>
                      </a:r>
                    </a:p>
                    <a:p>
                      <a:pPr marL="0" marR="0" algn="l">
                        <a:lnSpc>
                          <a:spcPct val="115000"/>
                        </a:lnSpc>
                        <a:spcBef>
                          <a:spcPts val="0"/>
                        </a:spcBef>
                        <a:spcAft>
                          <a:spcPts val="0"/>
                        </a:spcAft>
                      </a:pPr>
                      <a:r>
                        <a:rPr lang="en-US" sz="1800" b="0" dirty="0" smtClean="0">
                          <a:effectLst/>
                        </a:rPr>
                        <a:t>         S</a:t>
                      </a:r>
                      <a:r>
                        <a:rPr lang="en-US" sz="1400" dirty="0" smtClean="0">
                          <a:effectLst/>
                        </a:rPr>
                        <a:t>ome </a:t>
                      </a:r>
                      <a:r>
                        <a:rPr lang="en-US" sz="1400" dirty="0">
                          <a:effectLst/>
                        </a:rPr>
                        <a:t>information </a:t>
                      </a:r>
                      <a:r>
                        <a:rPr lang="en-US" sz="1400" dirty="0" smtClean="0">
                          <a:effectLst/>
                        </a:rPr>
                        <a:t>supplemented from </a:t>
                      </a:r>
                      <a:r>
                        <a:rPr lang="en-US" sz="1400" dirty="0">
                          <a:effectLst/>
                        </a:rPr>
                        <a:t>other sources</a:t>
                      </a:r>
                    </a:p>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823135">
                <a:tc>
                  <a:txBody>
                    <a:bodyPr/>
                    <a:lstStyle/>
                    <a:p>
                      <a:pPr marL="0" marR="0" algn="l">
                        <a:lnSpc>
                          <a:spcPct val="115000"/>
                        </a:lnSpc>
                        <a:spcBef>
                          <a:spcPts val="0"/>
                        </a:spcBef>
                        <a:spcAft>
                          <a:spcPts val="0"/>
                        </a:spcAft>
                      </a:pPr>
                      <a:r>
                        <a:rPr lang="en-US" sz="1800" b="1" dirty="0">
                          <a:solidFill>
                            <a:schemeClr val="bg1"/>
                          </a:solidFill>
                          <a:effectLst/>
                        </a:rPr>
                        <a:t>   4</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228600" marR="0" indent="-228600" algn="l">
                        <a:lnSpc>
                          <a:spcPct val="115000"/>
                        </a:lnSpc>
                        <a:spcBef>
                          <a:spcPts val="0"/>
                        </a:spcBef>
                        <a:spcAft>
                          <a:spcPts val="0"/>
                        </a:spcAft>
                      </a:pPr>
                      <a:r>
                        <a:rPr lang="en-US" sz="1800" b="1" dirty="0">
                          <a:effectLst/>
                        </a:rPr>
                        <a:t>Excel Table or Web Report/Template </a:t>
                      </a:r>
                      <a:r>
                        <a:rPr lang="en-US" sz="1400" dirty="0" smtClean="0">
                          <a:effectLst/>
                        </a:rPr>
                        <a:t>       ALL </a:t>
                      </a:r>
                      <a:r>
                        <a:rPr lang="en-US" sz="1400" dirty="0">
                          <a:effectLst/>
                        </a:rPr>
                        <a:t>Children by name or ID</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Excel </a:t>
                      </a:r>
                      <a:r>
                        <a:rPr lang="en-US" sz="1800" b="1" dirty="0">
                          <a:effectLst/>
                        </a:rPr>
                        <a:t>Table or Web Report/Template</a:t>
                      </a:r>
                      <a:r>
                        <a:rPr lang="en-US" sz="1400" dirty="0">
                          <a:effectLst/>
                        </a:rPr>
                        <a:t> </a:t>
                      </a:r>
                      <a:endParaRPr lang="en-US" sz="1400" dirty="0" smtClean="0">
                        <a:effectLst/>
                      </a:endParaRPr>
                    </a:p>
                    <a:p>
                      <a:pPr marL="0" marR="0" algn="l">
                        <a:lnSpc>
                          <a:spcPct val="115000"/>
                        </a:lnSpc>
                        <a:spcBef>
                          <a:spcPts val="0"/>
                        </a:spcBef>
                        <a:spcAft>
                          <a:spcPts val="0"/>
                        </a:spcAft>
                      </a:pPr>
                      <a:r>
                        <a:rPr lang="en-US" sz="1400" dirty="0" smtClean="0">
                          <a:effectLst/>
                        </a:rPr>
                        <a:t>            ALL </a:t>
                      </a:r>
                      <a:r>
                        <a:rPr lang="en-US" sz="1400" dirty="0">
                          <a:effectLst/>
                        </a:rPr>
                        <a:t>Children by name or ID</a:t>
                      </a:r>
                    </a:p>
                    <a:p>
                      <a:pPr marL="0" marR="0" algn="l">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733828">
                <a:tc>
                  <a:txBody>
                    <a:bodyPr/>
                    <a:lstStyle/>
                    <a:p>
                      <a:pPr marL="0" marR="0" algn="l">
                        <a:lnSpc>
                          <a:spcPct val="115000"/>
                        </a:lnSpc>
                        <a:spcBef>
                          <a:spcPts val="0"/>
                        </a:spcBef>
                        <a:spcAft>
                          <a:spcPts val="0"/>
                        </a:spcAft>
                      </a:pPr>
                      <a:r>
                        <a:rPr lang="en-US" sz="1800" b="1" dirty="0">
                          <a:solidFill>
                            <a:schemeClr val="bg1"/>
                          </a:solidFill>
                          <a:effectLst/>
                        </a:rPr>
                        <a:t>   5</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a:effectLst/>
                        </a:rPr>
                        <a:t>Excel Table or Web Report/Template </a:t>
                      </a:r>
                      <a:endParaRPr lang="en-US" sz="1400" b="0" dirty="0" smtClean="0">
                        <a:effectLst/>
                      </a:endParaRPr>
                    </a:p>
                    <a:p>
                      <a:pPr marL="0" marR="0" algn="l">
                        <a:lnSpc>
                          <a:spcPct val="115000"/>
                        </a:lnSpc>
                        <a:spcBef>
                          <a:spcPts val="0"/>
                        </a:spcBef>
                        <a:spcAft>
                          <a:spcPts val="0"/>
                        </a:spcAft>
                      </a:pPr>
                      <a:r>
                        <a:rPr lang="en-US" sz="1400" dirty="0" smtClean="0">
                          <a:effectLst/>
                        </a:rPr>
                        <a:t>      ALL </a:t>
                      </a:r>
                      <a:r>
                        <a:rPr lang="en-US" sz="1400" dirty="0">
                          <a:effectLst/>
                        </a:rPr>
                        <a:t>children by </a:t>
                      </a:r>
                      <a:r>
                        <a:rPr lang="en-US" sz="1400" dirty="0" smtClean="0">
                          <a:effectLst/>
                        </a:rPr>
                        <a:t>aggregate  numbers</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Excel </a:t>
                      </a:r>
                      <a:r>
                        <a:rPr lang="en-US" sz="1800" b="1" dirty="0">
                          <a:effectLst/>
                        </a:rPr>
                        <a:t>Table or Web Report/Template </a:t>
                      </a:r>
                      <a:endParaRPr lang="en-US" sz="1400" b="0" dirty="0" smtClean="0">
                        <a:effectLst/>
                      </a:endParaRPr>
                    </a:p>
                    <a:p>
                      <a:pPr marL="0" marR="0" algn="l">
                        <a:lnSpc>
                          <a:spcPct val="115000"/>
                        </a:lnSpc>
                        <a:spcBef>
                          <a:spcPts val="0"/>
                        </a:spcBef>
                        <a:spcAft>
                          <a:spcPts val="0"/>
                        </a:spcAft>
                      </a:pPr>
                      <a:r>
                        <a:rPr lang="en-US" sz="1400" dirty="0" smtClean="0">
                          <a:effectLst/>
                        </a:rPr>
                        <a:t>            ALL </a:t>
                      </a:r>
                      <a:r>
                        <a:rPr lang="en-US" sz="1400" dirty="0">
                          <a:effectLst/>
                        </a:rPr>
                        <a:t>children by </a:t>
                      </a:r>
                      <a:r>
                        <a:rPr lang="en-US" sz="1400" dirty="0" smtClean="0">
                          <a:effectLst/>
                        </a:rPr>
                        <a:t>aggregate numbers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310814">
                <a:tc>
                  <a:txBody>
                    <a:bodyPr/>
                    <a:lstStyle/>
                    <a:p>
                      <a:pPr marL="0" marR="0" algn="l">
                        <a:lnSpc>
                          <a:spcPct val="115000"/>
                        </a:lnSpc>
                        <a:spcBef>
                          <a:spcPts val="0"/>
                        </a:spcBef>
                        <a:spcAft>
                          <a:spcPts val="0"/>
                        </a:spcAft>
                      </a:pPr>
                      <a:r>
                        <a:rPr lang="en-US" sz="1800" b="1" dirty="0">
                          <a:solidFill>
                            <a:schemeClr val="bg1"/>
                          </a:solidFill>
                          <a:effectLst/>
                        </a:rPr>
                        <a:t> </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rPr>
                        <a:t>Some Children</a:t>
                      </a:r>
                      <a:endParaRPr lang="en-US" sz="1800" b="1"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dirty="0">
                          <a:effectLst/>
                        </a:rPr>
                        <a:t>Some Children</a:t>
                      </a:r>
                      <a:endParaRPr lang="en-US" sz="1800" b="1"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r>
              <a:tr h="769946">
                <a:tc>
                  <a:txBody>
                    <a:bodyPr/>
                    <a:lstStyle/>
                    <a:p>
                      <a:pPr marL="0" marR="0" algn="l">
                        <a:lnSpc>
                          <a:spcPct val="115000"/>
                        </a:lnSpc>
                        <a:spcBef>
                          <a:spcPts val="0"/>
                        </a:spcBef>
                        <a:spcAft>
                          <a:spcPts val="0"/>
                        </a:spcAft>
                      </a:pPr>
                      <a:r>
                        <a:rPr lang="en-US" sz="1800" b="1" dirty="0">
                          <a:solidFill>
                            <a:schemeClr val="bg1"/>
                          </a:solidFill>
                          <a:effectLst/>
                        </a:rPr>
                        <a:t>   6</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Reporting</a:t>
                      </a:r>
                      <a:r>
                        <a:rPr lang="en-US" sz="1800" b="1" dirty="0">
                          <a:effectLst/>
                        </a:rPr>
                        <a:t>, Monitoring or File review </a:t>
                      </a:r>
                      <a:endParaRPr lang="en-US" sz="1800" b="1" dirty="0" smtClean="0">
                        <a:effectLst/>
                      </a:endParaRPr>
                    </a:p>
                    <a:p>
                      <a:pPr marL="0" marR="0" algn="l">
                        <a:lnSpc>
                          <a:spcPct val="115000"/>
                        </a:lnSpc>
                        <a:spcBef>
                          <a:spcPts val="0"/>
                        </a:spcBef>
                        <a:spcAft>
                          <a:spcPts val="0"/>
                        </a:spcAft>
                      </a:pPr>
                      <a:r>
                        <a:rPr lang="en-US" sz="1400" dirty="0" smtClean="0">
                          <a:effectLst/>
                        </a:rPr>
                        <a:t>      A</a:t>
                      </a:r>
                      <a:r>
                        <a:rPr lang="en-US" sz="1400" baseline="0" dirty="0" smtClean="0">
                          <a:effectLst/>
                        </a:rPr>
                        <a:t> portion</a:t>
                      </a:r>
                      <a:r>
                        <a:rPr lang="en-US" sz="1400" dirty="0" smtClean="0">
                          <a:effectLst/>
                        </a:rPr>
                        <a:t> </a:t>
                      </a:r>
                      <a:r>
                        <a:rPr lang="en-US" sz="1400" dirty="0">
                          <a:effectLst/>
                        </a:rPr>
                        <a:t>of all children </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Reporting</a:t>
                      </a:r>
                      <a:r>
                        <a:rPr lang="en-US" sz="1800" b="1" dirty="0">
                          <a:effectLst/>
                        </a:rPr>
                        <a:t>, Monitoring or File review </a:t>
                      </a:r>
                      <a:endParaRPr lang="en-US" sz="1800" b="1" dirty="0" smtClean="0">
                        <a:effectLst/>
                      </a:endParaRPr>
                    </a:p>
                    <a:p>
                      <a:pPr marL="0" marR="0" algn="l">
                        <a:lnSpc>
                          <a:spcPct val="115000"/>
                        </a:lnSpc>
                        <a:spcBef>
                          <a:spcPts val="0"/>
                        </a:spcBef>
                        <a:spcAft>
                          <a:spcPts val="0"/>
                        </a:spcAft>
                      </a:pPr>
                      <a:r>
                        <a:rPr lang="en-US" sz="1400" dirty="0" smtClean="0">
                          <a:effectLst/>
                        </a:rPr>
                        <a:t>           A portion </a:t>
                      </a:r>
                      <a:r>
                        <a:rPr lang="en-US" sz="1400" dirty="0">
                          <a:effectLst/>
                        </a:rPr>
                        <a:t>of all children</a:t>
                      </a:r>
                      <a:endParaRPr lang="en-US" sz="1400"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327960">
                <a:tc>
                  <a:txBody>
                    <a:bodyPr/>
                    <a:lstStyle/>
                    <a:p>
                      <a:pPr marL="0" marR="0" algn="l">
                        <a:lnSpc>
                          <a:spcPct val="115000"/>
                        </a:lnSpc>
                        <a:spcBef>
                          <a:spcPts val="0"/>
                        </a:spcBef>
                        <a:spcAft>
                          <a:spcPts val="0"/>
                        </a:spcAft>
                      </a:pPr>
                      <a:r>
                        <a:rPr lang="en-US" sz="1800" b="1" dirty="0">
                          <a:solidFill>
                            <a:schemeClr val="bg1"/>
                          </a:solidFill>
                          <a:effectLst/>
                        </a:rPr>
                        <a:t>   7</a:t>
                      </a:r>
                      <a:endParaRPr lang="en-US" sz="1800" b="1" dirty="0">
                        <a:solidFill>
                          <a:schemeClr val="bg1"/>
                        </a:solidFill>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a:effectLst/>
                        </a:rPr>
                        <a:t>Other </a:t>
                      </a:r>
                      <a:endParaRPr lang="en-US" sz="1800" b="1"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     Other </a:t>
                      </a:r>
                      <a:endParaRPr lang="en-US" sz="1800" b="1" dirty="0">
                        <a:effectLst/>
                        <a:latin typeface="Calibri"/>
                        <a:ea typeface="Calibri"/>
                        <a:cs typeface="Times New Roman"/>
                      </a:endParaRPr>
                    </a:p>
                  </a:txBody>
                  <a:tcPr marL="62360" marR="6236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bl>
          </a:graphicData>
        </a:graphic>
      </p:graphicFrame>
      <p:sp>
        <p:nvSpPr>
          <p:cNvPr id="4" name="TextBox 3"/>
          <p:cNvSpPr txBox="1"/>
          <p:nvPr/>
        </p:nvSpPr>
        <p:spPr>
          <a:xfrm>
            <a:off x="2438400" y="76200"/>
            <a:ext cx="4648200" cy="523220"/>
          </a:xfrm>
          <a:prstGeom prst="rect">
            <a:avLst/>
          </a:prstGeom>
          <a:noFill/>
        </p:spPr>
        <p:txBody>
          <a:bodyPr wrap="square" rtlCol="0">
            <a:spAutoFit/>
          </a:bodyPr>
          <a:lstStyle/>
          <a:p>
            <a:r>
              <a:rPr lang="en-US" sz="2800" dirty="0" smtClean="0">
                <a:solidFill>
                  <a:schemeClr val="accent1">
                    <a:lumMod val="90000"/>
                  </a:schemeClr>
                </a:solidFill>
                <a:latin typeface="Trebuchet MS" panose="020B0603020202020204" pitchFamily="34" charset="0"/>
              </a:rPr>
              <a:t>Transition Data Mechanisms</a:t>
            </a:r>
            <a:endParaRPr lang="en-US" sz="2800" dirty="0">
              <a:solidFill>
                <a:schemeClr val="accent1">
                  <a:lumMod val="90000"/>
                </a:schemeClr>
              </a:solidFill>
              <a:latin typeface="Trebuchet MS" panose="020B0603020202020204" pitchFamily="34" charset="0"/>
            </a:endParaRPr>
          </a:p>
        </p:txBody>
      </p:sp>
    </p:spTree>
    <p:extLst>
      <p:ext uri="{BB962C8B-B14F-4D97-AF65-F5344CB8AC3E}">
        <p14:creationId xmlns:p14="http://schemas.microsoft.com/office/powerpoint/2010/main" val="294638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8932029"/>
              </p:ext>
            </p:extLst>
          </p:nvPr>
        </p:nvGraphicFramePr>
        <p:xfrm>
          <a:off x="0" y="914401"/>
          <a:ext cx="9143999" cy="5867401"/>
        </p:xfrm>
        <a:graphic>
          <a:graphicData uri="http://schemas.openxmlformats.org/drawingml/2006/table">
            <a:tbl>
              <a:tblPr firstRow="1" firstCol="1" bandRow="1">
                <a:tableStyleId>{5C22544A-7EE6-4342-B048-85BDC9FD1C3A}</a:tableStyleId>
              </a:tblPr>
              <a:tblGrid>
                <a:gridCol w="990600"/>
                <a:gridCol w="3859695"/>
                <a:gridCol w="4293704"/>
              </a:tblGrid>
              <a:tr h="399043">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Part C</a:t>
                      </a:r>
                      <a:endParaRPr lang="en-US" sz="18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Part B</a:t>
                      </a:r>
                      <a:endParaRPr lang="en-US" sz="18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399043">
                <a:tc>
                  <a:txBody>
                    <a:bodyPr/>
                    <a:lstStyle/>
                    <a:p>
                      <a:pPr marL="0" marR="0" algn="l">
                        <a:lnSpc>
                          <a:spcPct val="115000"/>
                        </a:lnSpc>
                        <a:spcBef>
                          <a:spcPts val="0"/>
                        </a:spcBef>
                        <a:spcAft>
                          <a:spcPts val="0"/>
                        </a:spcAft>
                      </a:pPr>
                      <a:r>
                        <a:rPr lang="en-US" sz="1600" b="1" dirty="0">
                          <a:solidFill>
                            <a:schemeClr val="bg1"/>
                          </a:solidFill>
                          <a:effectLst/>
                        </a:rPr>
                        <a:t> </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solidFill>
                          <a:effectLst/>
                        </a:rPr>
                        <a:t>All Children</a:t>
                      </a:r>
                      <a:endParaRPr lang="en-US" sz="18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dirty="0">
                          <a:solidFill>
                            <a:schemeClr val="bg1"/>
                          </a:solidFill>
                          <a:effectLst/>
                        </a:rPr>
                        <a:t>All Children</a:t>
                      </a:r>
                      <a:endParaRPr lang="en-US" sz="18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solidFill>
                      <a:schemeClr val="accent1"/>
                    </a:solidFill>
                  </a:tcPr>
                </a:tc>
              </a:tr>
              <a:tr h="998180">
                <a:tc>
                  <a:txBody>
                    <a:bodyPr/>
                    <a:lstStyle/>
                    <a:p>
                      <a:pPr marL="0" marR="0" algn="l">
                        <a:lnSpc>
                          <a:spcPct val="115000"/>
                        </a:lnSpc>
                        <a:spcBef>
                          <a:spcPts val="0"/>
                        </a:spcBef>
                        <a:spcAft>
                          <a:spcPts val="0"/>
                        </a:spcAft>
                      </a:pPr>
                      <a:r>
                        <a:rPr lang="en-US" sz="1600" b="1" dirty="0" smtClean="0">
                          <a:solidFill>
                            <a:schemeClr val="bg1"/>
                          </a:solidFill>
                          <a:effectLst/>
                        </a:rPr>
                        <a:t>Ruby Slippers</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dirty="0">
                          <a:effectLst/>
                        </a:rPr>
                        <a:t>Web-based Data System, Fully Integrated System C and B</a:t>
                      </a:r>
                    </a:p>
                    <a:p>
                      <a:pPr marL="0" marR="0" algn="ctr">
                        <a:lnSpc>
                          <a:spcPct val="115000"/>
                        </a:lnSpc>
                        <a:spcBef>
                          <a:spcPts val="0"/>
                        </a:spcBef>
                        <a:spcAft>
                          <a:spcPts val="0"/>
                        </a:spcAft>
                      </a:pPr>
                      <a:r>
                        <a:rPr lang="en-US" sz="1600" dirty="0">
                          <a:effectLst/>
                        </a:rPr>
                        <a:t>Sharing data for ALL Children by name or </a:t>
                      </a:r>
                      <a:r>
                        <a:rPr lang="en-US" sz="1600" dirty="0" smtClean="0">
                          <a:effectLst/>
                        </a:rPr>
                        <a:t>ID</a:t>
                      </a:r>
                      <a:endParaRPr lang="en-US" sz="1600" dirty="0">
                        <a:effectLst/>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hMerge="1">
                  <a:txBody>
                    <a:bodyPr/>
                    <a:lstStyle/>
                    <a:p>
                      <a:endParaRPr lang="en-US"/>
                    </a:p>
                  </a:txBody>
                  <a:tcPr/>
                </a:tc>
              </a:tr>
              <a:tr h="1307786">
                <a:tc>
                  <a:txBody>
                    <a:bodyPr/>
                    <a:lstStyle/>
                    <a:p>
                      <a:pPr marL="0" marR="0" algn="l">
                        <a:lnSpc>
                          <a:spcPct val="115000"/>
                        </a:lnSpc>
                        <a:spcBef>
                          <a:spcPts val="0"/>
                        </a:spcBef>
                        <a:spcAft>
                          <a:spcPts val="0"/>
                        </a:spcAft>
                      </a:pPr>
                      <a:r>
                        <a:rPr lang="en-US" sz="1600" b="1" dirty="0">
                          <a:solidFill>
                            <a:schemeClr val="bg1"/>
                          </a:solidFill>
                          <a:effectLst/>
                        </a:rPr>
                        <a:t>Flying Monkeys</a:t>
                      </a:r>
                    </a:p>
                    <a:p>
                      <a:pPr marL="0" marR="0" algn="l">
                        <a:lnSpc>
                          <a:spcPct val="115000"/>
                        </a:lnSpc>
                        <a:spcBef>
                          <a:spcPts val="0"/>
                        </a:spcBef>
                        <a:spcAft>
                          <a:spcPts val="0"/>
                        </a:spcAft>
                      </a:pPr>
                      <a:r>
                        <a:rPr lang="en-US" sz="1600" b="1" dirty="0">
                          <a:solidFill>
                            <a:schemeClr val="bg1"/>
                          </a:solidFill>
                          <a:effectLst/>
                        </a:rPr>
                        <a:t> </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a:effectLst/>
                        </a:rPr>
                        <a:t>Part C Web-based Data System, C to B Integrated Components </a:t>
                      </a:r>
                      <a:r>
                        <a:rPr lang="en-US" sz="1600" dirty="0">
                          <a:effectLst/>
                        </a:rPr>
                        <a:t>- </a:t>
                      </a:r>
                      <a:r>
                        <a:rPr lang="en-US" sz="1600" dirty="0" smtClean="0">
                          <a:effectLst/>
                        </a:rPr>
                        <a:t>ALL </a:t>
                      </a:r>
                      <a:r>
                        <a:rPr lang="en-US" sz="1600" dirty="0">
                          <a:effectLst/>
                        </a:rPr>
                        <a:t>Children by name or ID, sharing some child specific data into 619 system</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114300" marR="0" indent="-114300" algn="l">
                        <a:lnSpc>
                          <a:spcPct val="115000"/>
                        </a:lnSpc>
                        <a:spcBef>
                          <a:spcPts val="0"/>
                        </a:spcBef>
                        <a:spcAft>
                          <a:spcPts val="0"/>
                        </a:spcAft>
                      </a:pPr>
                      <a:r>
                        <a:rPr lang="en-US" sz="1800" b="1" dirty="0" smtClean="0">
                          <a:effectLst/>
                        </a:rPr>
                        <a:t>  Part </a:t>
                      </a:r>
                      <a:r>
                        <a:rPr lang="en-US" sz="1800" b="1" dirty="0">
                          <a:effectLst/>
                        </a:rPr>
                        <a:t>B Web-based Data System, C and B </a:t>
                      </a:r>
                      <a:r>
                        <a:rPr lang="en-US" sz="1800" b="1" dirty="0" smtClean="0">
                          <a:effectLst/>
                        </a:rPr>
                        <a:t>    Integrated </a:t>
                      </a:r>
                      <a:r>
                        <a:rPr lang="en-US" sz="1800" b="1" dirty="0">
                          <a:effectLst/>
                        </a:rPr>
                        <a:t>Components </a:t>
                      </a:r>
                      <a:r>
                        <a:rPr lang="en-US" sz="1600" dirty="0">
                          <a:effectLst/>
                        </a:rPr>
                        <a:t>- </a:t>
                      </a:r>
                      <a:r>
                        <a:rPr lang="en-US" sz="1600" dirty="0" smtClean="0">
                          <a:effectLst/>
                        </a:rPr>
                        <a:t>migrates </a:t>
                      </a:r>
                      <a:r>
                        <a:rPr lang="en-US" sz="1600" dirty="0">
                          <a:effectLst/>
                        </a:rPr>
                        <a:t>some child specific data into 619 system </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1179740">
                <a:tc>
                  <a:txBody>
                    <a:bodyPr/>
                    <a:lstStyle/>
                    <a:p>
                      <a:pPr marL="0" marR="0" algn="l">
                        <a:lnSpc>
                          <a:spcPct val="115000"/>
                        </a:lnSpc>
                        <a:spcBef>
                          <a:spcPts val="0"/>
                        </a:spcBef>
                        <a:spcAft>
                          <a:spcPts val="0"/>
                        </a:spcAft>
                      </a:pPr>
                      <a:r>
                        <a:rPr lang="en-US" sz="1600" b="1" dirty="0">
                          <a:solidFill>
                            <a:schemeClr val="bg1"/>
                          </a:solidFill>
                          <a:effectLst/>
                        </a:rPr>
                        <a:t>Tin Men</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a:effectLst/>
                        </a:rPr>
                        <a:t>Table or Report/Template with Part C information </a:t>
                      </a:r>
                      <a:r>
                        <a:rPr lang="en-US" sz="1600" dirty="0" smtClean="0">
                          <a:effectLst/>
                        </a:rPr>
                        <a:t>-</a:t>
                      </a:r>
                      <a:r>
                        <a:rPr lang="en-US" sz="1600" baseline="0" dirty="0" smtClean="0">
                          <a:effectLst/>
                        </a:rPr>
                        <a:t> </a:t>
                      </a:r>
                      <a:r>
                        <a:rPr lang="en-US" sz="1600" dirty="0" smtClean="0">
                          <a:effectLst/>
                        </a:rPr>
                        <a:t>ALL </a:t>
                      </a:r>
                      <a:r>
                        <a:rPr lang="en-US" sz="1600" dirty="0">
                          <a:effectLst/>
                        </a:rPr>
                        <a:t>Children by name or ID shared with State 619 </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114300" marR="0" indent="-114300" algn="l">
                        <a:lnSpc>
                          <a:spcPct val="115000"/>
                        </a:lnSpc>
                        <a:spcBef>
                          <a:spcPts val="0"/>
                        </a:spcBef>
                        <a:spcAft>
                          <a:spcPts val="0"/>
                        </a:spcAft>
                      </a:pPr>
                      <a:r>
                        <a:rPr lang="en-US" sz="1800" b="1" dirty="0" smtClean="0">
                          <a:effectLst/>
                        </a:rPr>
                        <a:t>  Table </a:t>
                      </a:r>
                      <a:r>
                        <a:rPr lang="en-US" sz="1800" b="1" dirty="0">
                          <a:effectLst/>
                        </a:rPr>
                        <a:t>or Report/Template with Part C information </a:t>
                      </a:r>
                      <a:r>
                        <a:rPr lang="en-US" sz="1600" dirty="0" smtClean="0">
                          <a:effectLst/>
                        </a:rPr>
                        <a:t>merged </a:t>
                      </a:r>
                      <a:r>
                        <a:rPr lang="en-US" sz="1600" dirty="0">
                          <a:effectLst/>
                        </a:rPr>
                        <a:t>or compared with 619 state data </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951424">
                <a:tc>
                  <a:txBody>
                    <a:bodyPr/>
                    <a:lstStyle/>
                    <a:p>
                      <a:pPr marL="0" marR="0" algn="l">
                        <a:lnSpc>
                          <a:spcPct val="115000"/>
                        </a:lnSpc>
                        <a:spcBef>
                          <a:spcPts val="0"/>
                        </a:spcBef>
                        <a:spcAft>
                          <a:spcPts val="0"/>
                        </a:spcAft>
                      </a:pPr>
                      <a:r>
                        <a:rPr lang="en-US" sz="1600" b="1" dirty="0" smtClean="0">
                          <a:solidFill>
                            <a:schemeClr val="bg1"/>
                          </a:solidFill>
                          <a:effectLst/>
                        </a:rPr>
                        <a:t>Lions </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dirty="0" smtClean="0">
                          <a:effectLst/>
                        </a:rPr>
                        <a:t>Part </a:t>
                      </a:r>
                      <a:r>
                        <a:rPr lang="en-US" sz="1800" b="1" dirty="0">
                          <a:effectLst/>
                        </a:rPr>
                        <a:t>C </a:t>
                      </a:r>
                      <a:r>
                        <a:rPr lang="en-US" sz="1600" dirty="0">
                          <a:effectLst/>
                        </a:rPr>
                        <a:t>information </a:t>
                      </a:r>
                      <a:r>
                        <a:rPr lang="en-US" sz="1600" dirty="0" smtClean="0">
                          <a:effectLst/>
                        </a:rPr>
                        <a:t>ALL </a:t>
                      </a:r>
                      <a:r>
                        <a:rPr lang="en-US" sz="1600" dirty="0">
                          <a:effectLst/>
                        </a:rPr>
                        <a:t>Children by name or ID shared with State 619 and </a:t>
                      </a:r>
                      <a:r>
                        <a:rPr lang="en-US" sz="1600" dirty="0" smtClean="0">
                          <a:effectLst/>
                        </a:rPr>
                        <a:t>local </a:t>
                      </a:r>
                      <a:r>
                        <a:rPr lang="en-US" sz="1600" dirty="0">
                          <a:effectLst/>
                        </a:rPr>
                        <a:t>LEA</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114300" marR="0" indent="-114300" algn="l">
                        <a:lnSpc>
                          <a:spcPct val="115000"/>
                        </a:lnSpc>
                        <a:spcBef>
                          <a:spcPts val="0"/>
                        </a:spcBef>
                        <a:spcAft>
                          <a:spcPts val="0"/>
                        </a:spcAft>
                      </a:pPr>
                      <a:r>
                        <a:rPr lang="en-US" sz="1800" b="1" dirty="0" smtClean="0">
                          <a:solidFill>
                            <a:schemeClr val="bg1"/>
                          </a:solidFill>
                          <a:effectLst/>
                        </a:rPr>
                        <a:t>  Part </a:t>
                      </a:r>
                      <a:r>
                        <a:rPr lang="en-US" sz="1800" b="1" dirty="0">
                          <a:solidFill>
                            <a:schemeClr val="bg1"/>
                          </a:solidFill>
                          <a:effectLst/>
                        </a:rPr>
                        <a:t>C </a:t>
                      </a:r>
                      <a:r>
                        <a:rPr lang="en-US" sz="1600" dirty="0">
                          <a:effectLst/>
                        </a:rPr>
                        <a:t>information </a:t>
                      </a:r>
                      <a:r>
                        <a:rPr lang="en-US" sz="1800" b="1" dirty="0">
                          <a:effectLst/>
                        </a:rPr>
                        <a:t>compared </a:t>
                      </a:r>
                      <a:r>
                        <a:rPr lang="en-US" sz="1800" b="1" dirty="0" smtClean="0">
                          <a:effectLst/>
                        </a:rPr>
                        <a:t>or merged at  </a:t>
                      </a:r>
                      <a:r>
                        <a:rPr lang="en-US" sz="1800" b="1" dirty="0">
                          <a:effectLst/>
                        </a:rPr>
                        <a:t>local </a:t>
                      </a:r>
                      <a:r>
                        <a:rPr lang="en-US" sz="1800" b="1" dirty="0" smtClean="0">
                          <a:effectLst/>
                        </a:rPr>
                        <a:t>level</a:t>
                      </a:r>
                      <a:endParaRPr lang="en-US" sz="1800" b="1"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632185">
                <a:tc>
                  <a:txBody>
                    <a:bodyPr/>
                    <a:lstStyle/>
                    <a:p>
                      <a:pPr marL="0" marR="0" algn="l">
                        <a:lnSpc>
                          <a:spcPct val="115000"/>
                        </a:lnSpc>
                        <a:spcBef>
                          <a:spcPts val="0"/>
                        </a:spcBef>
                        <a:spcAft>
                          <a:spcPts val="0"/>
                        </a:spcAft>
                      </a:pPr>
                      <a:r>
                        <a:rPr lang="en-US" sz="1600" b="1" dirty="0">
                          <a:solidFill>
                            <a:schemeClr val="bg1"/>
                          </a:solidFill>
                          <a:effectLst/>
                        </a:rPr>
                        <a:t>Toto </a:t>
                      </a:r>
                      <a:endParaRPr lang="en-US" sz="1600" b="1" dirty="0">
                        <a:solidFill>
                          <a:schemeClr val="bg1"/>
                        </a:solidFill>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smtClean="0">
                          <a:effectLst/>
                        </a:rPr>
                        <a:t>  </a:t>
                      </a:r>
                      <a:r>
                        <a:rPr lang="en-US" sz="1800" b="1" dirty="0" smtClean="0">
                          <a:effectLst/>
                        </a:rPr>
                        <a:t>No Comparison</a:t>
                      </a:r>
                      <a:r>
                        <a:rPr lang="en-US" sz="1800" b="1" baseline="0" dirty="0" smtClean="0">
                          <a:effectLst/>
                        </a:rPr>
                        <a:t> </a:t>
                      </a:r>
                      <a:r>
                        <a:rPr lang="en-US" sz="1600" baseline="0" dirty="0" smtClean="0">
                          <a:effectLst/>
                        </a:rPr>
                        <a:t>of</a:t>
                      </a:r>
                      <a:r>
                        <a:rPr lang="en-US" sz="1600" dirty="0" smtClean="0">
                          <a:effectLst/>
                        </a:rPr>
                        <a:t> </a:t>
                      </a:r>
                      <a:r>
                        <a:rPr lang="en-US" sz="1600" dirty="0">
                          <a:effectLst/>
                        </a:rPr>
                        <a:t>Part C </a:t>
                      </a:r>
                      <a:r>
                        <a:rPr lang="en-US" sz="1600" dirty="0" smtClean="0">
                          <a:effectLst/>
                        </a:rPr>
                        <a:t>data </a:t>
                      </a:r>
                      <a:r>
                        <a:rPr lang="en-US" sz="1600" dirty="0">
                          <a:effectLst/>
                        </a:rPr>
                        <a:t>at the child level</a:t>
                      </a:r>
                      <a:endParaRPr lang="en-US" sz="1600" dirty="0">
                        <a:effectLst/>
                        <a:latin typeface="Calibri"/>
                        <a:ea typeface="Calibri"/>
                        <a:cs typeface="Times New Roman"/>
                      </a:endParaRPr>
                    </a:p>
                  </a:txBody>
                  <a:tcPr marL="68580" marR="68580" marT="0" marB="0">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bl>
          </a:graphicData>
        </a:graphic>
      </p:graphicFrame>
      <p:sp>
        <p:nvSpPr>
          <p:cNvPr id="4" name="TextBox 3"/>
          <p:cNvSpPr txBox="1"/>
          <p:nvPr/>
        </p:nvSpPr>
        <p:spPr>
          <a:xfrm>
            <a:off x="2590800" y="191404"/>
            <a:ext cx="5105400" cy="523220"/>
          </a:xfrm>
          <a:prstGeom prst="rect">
            <a:avLst/>
          </a:prstGeom>
          <a:noFill/>
        </p:spPr>
        <p:txBody>
          <a:bodyPr wrap="square" rtlCol="0">
            <a:spAutoFit/>
          </a:bodyPr>
          <a:lstStyle/>
          <a:p>
            <a:r>
              <a:rPr lang="en-US" sz="2800" dirty="0" smtClean="0">
                <a:solidFill>
                  <a:schemeClr val="accent1">
                    <a:lumMod val="90000"/>
                  </a:schemeClr>
                </a:solidFill>
                <a:latin typeface="Trebuchet MS" panose="020B0603020202020204" pitchFamily="34" charset="0"/>
              </a:rPr>
              <a:t>Transition Data Sharing</a:t>
            </a:r>
            <a:endParaRPr lang="en-US" sz="2800" dirty="0">
              <a:solidFill>
                <a:schemeClr val="accent1">
                  <a:lumMod val="90000"/>
                </a:schemeClr>
              </a:solidFill>
              <a:latin typeface="Trebuchet MS" panose="020B0603020202020204" pitchFamily="34" charset="0"/>
            </a:endParaRPr>
          </a:p>
        </p:txBody>
      </p:sp>
    </p:spTree>
    <p:extLst>
      <p:ext uri="{BB962C8B-B14F-4D97-AF65-F5344CB8AC3E}">
        <p14:creationId xmlns:p14="http://schemas.microsoft.com/office/powerpoint/2010/main" val="2371710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05769096"/>
              </p:ext>
            </p:extLst>
          </p:nvPr>
        </p:nvGraphicFramePr>
        <p:xfrm>
          <a:off x="685800" y="2286000"/>
          <a:ext cx="8000999" cy="3048001"/>
        </p:xfrm>
        <a:graphic>
          <a:graphicData uri="http://schemas.openxmlformats.org/drawingml/2006/table">
            <a:tbl>
              <a:tblPr firstRow="1" firstCol="1" bandRow="1">
                <a:tableStyleId>{5C22544A-7EE6-4342-B048-85BDC9FD1C3A}</a:tableStyleId>
              </a:tblPr>
              <a:tblGrid>
                <a:gridCol w="3787551"/>
                <a:gridCol w="4213448"/>
              </a:tblGrid>
              <a:tr h="615690">
                <a:tc>
                  <a:txBody>
                    <a:bodyPr/>
                    <a:lstStyle/>
                    <a:p>
                      <a:pPr marL="0" marR="0" algn="ctr">
                        <a:lnSpc>
                          <a:spcPct val="115000"/>
                        </a:lnSpc>
                        <a:spcBef>
                          <a:spcPts val="0"/>
                        </a:spcBef>
                        <a:spcAft>
                          <a:spcPts val="0"/>
                        </a:spcAft>
                      </a:pPr>
                      <a:r>
                        <a:rPr lang="en-US" sz="2800" b="1" dirty="0">
                          <a:solidFill>
                            <a:schemeClr val="bg1"/>
                          </a:solidFill>
                          <a:effectLst/>
                        </a:rPr>
                        <a:t>Part C</a:t>
                      </a:r>
                      <a:endParaRPr lang="en-US" sz="28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chemeClr val="bg1"/>
                          </a:solidFill>
                          <a:effectLst/>
                        </a:rPr>
                        <a:t>Part B</a:t>
                      </a:r>
                      <a:endParaRPr lang="en-US" sz="2800" b="1" dirty="0">
                        <a:solidFill>
                          <a:schemeClr val="bg1"/>
                        </a:solidFill>
                        <a:effectLst/>
                        <a:latin typeface="Calibri"/>
                        <a:ea typeface="Calibri"/>
                        <a:cs typeface="Times New Roman"/>
                      </a:endParaRPr>
                    </a:p>
                  </a:txBody>
                  <a:tcPr marL="68580" marR="68580" marT="0" marB="0"/>
                </a:tc>
              </a:tr>
              <a:tr h="492552">
                <a:tc>
                  <a:txBody>
                    <a:bodyPr/>
                    <a:lstStyle/>
                    <a:p>
                      <a:pPr marL="0" marR="0" algn="ctr">
                        <a:lnSpc>
                          <a:spcPct val="115000"/>
                        </a:lnSpc>
                        <a:spcBef>
                          <a:spcPts val="0"/>
                        </a:spcBef>
                        <a:spcAft>
                          <a:spcPts val="0"/>
                        </a:spcAft>
                      </a:pPr>
                      <a:r>
                        <a:rPr lang="en-US" sz="2800" b="1" dirty="0">
                          <a:solidFill>
                            <a:schemeClr val="bg1"/>
                          </a:solidFill>
                          <a:effectLst/>
                        </a:rPr>
                        <a:t>All Children</a:t>
                      </a:r>
                      <a:endParaRPr lang="en-US" sz="28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solidFill>
                            <a:schemeClr val="bg1"/>
                          </a:solidFill>
                          <a:effectLst/>
                        </a:rPr>
                        <a:t>All Children</a:t>
                      </a:r>
                      <a:endParaRPr lang="en-US" sz="2800" b="1" dirty="0">
                        <a:solidFill>
                          <a:schemeClr val="bg1"/>
                        </a:solidFill>
                        <a:effectLst/>
                        <a:latin typeface="Calibri"/>
                        <a:ea typeface="Calibri"/>
                        <a:cs typeface="Times New Roman"/>
                      </a:endParaRPr>
                    </a:p>
                  </a:txBody>
                  <a:tcPr marL="68580" marR="68580" marT="0" marB="0">
                    <a:solidFill>
                      <a:schemeClr val="accent1"/>
                    </a:solidFill>
                  </a:tcPr>
                </a:tc>
              </a:tr>
              <a:tr h="1939759">
                <a:tc gridSpan="2">
                  <a:txBody>
                    <a:bodyPr/>
                    <a:lstStyle/>
                    <a:p>
                      <a:pPr marL="0" marR="0" algn="ctr">
                        <a:lnSpc>
                          <a:spcPct val="115000"/>
                        </a:lnSpc>
                        <a:spcBef>
                          <a:spcPts val="0"/>
                        </a:spcBef>
                        <a:spcAft>
                          <a:spcPts val="0"/>
                        </a:spcAft>
                      </a:pPr>
                      <a:r>
                        <a:rPr lang="en-US" sz="2800" b="0" dirty="0">
                          <a:solidFill>
                            <a:schemeClr val="bg1"/>
                          </a:solidFill>
                          <a:effectLst/>
                        </a:rPr>
                        <a:t>Web-based Data </a:t>
                      </a:r>
                      <a:r>
                        <a:rPr lang="en-US" sz="2800" b="0" dirty="0" smtClean="0">
                          <a:solidFill>
                            <a:schemeClr val="bg1"/>
                          </a:solidFill>
                          <a:effectLst/>
                        </a:rPr>
                        <a:t>System</a:t>
                      </a:r>
                    </a:p>
                    <a:p>
                      <a:pPr marL="0" marR="0" algn="ctr">
                        <a:lnSpc>
                          <a:spcPct val="115000"/>
                        </a:lnSpc>
                        <a:spcBef>
                          <a:spcPts val="0"/>
                        </a:spcBef>
                        <a:spcAft>
                          <a:spcPts val="0"/>
                        </a:spcAft>
                      </a:pPr>
                      <a:r>
                        <a:rPr lang="en-US" sz="2800" b="0" dirty="0" smtClean="0">
                          <a:solidFill>
                            <a:schemeClr val="bg1"/>
                          </a:solidFill>
                          <a:effectLst/>
                        </a:rPr>
                        <a:t>Fully </a:t>
                      </a:r>
                      <a:r>
                        <a:rPr lang="en-US" sz="2800" b="0" dirty="0">
                          <a:solidFill>
                            <a:schemeClr val="bg1"/>
                          </a:solidFill>
                          <a:effectLst/>
                        </a:rPr>
                        <a:t>Integrated System C and B</a:t>
                      </a:r>
                    </a:p>
                    <a:p>
                      <a:pPr marL="0" marR="0" algn="ctr">
                        <a:lnSpc>
                          <a:spcPct val="115000"/>
                        </a:lnSpc>
                        <a:spcBef>
                          <a:spcPts val="0"/>
                        </a:spcBef>
                        <a:spcAft>
                          <a:spcPts val="0"/>
                        </a:spcAft>
                      </a:pPr>
                      <a:r>
                        <a:rPr lang="en-US" sz="2800" b="0" dirty="0">
                          <a:solidFill>
                            <a:schemeClr val="bg1"/>
                          </a:solidFill>
                          <a:effectLst/>
                        </a:rPr>
                        <a:t>Sharing data for ALL Children by name or </a:t>
                      </a:r>
                      <a:r>
                        <a:rPr lang="en-US" sz="2800" b="0" dirty="0" smtClean="0">
                          <a:solidFill>
                            <a:schemeClr val="bg1"/>
                          </a:solidFill>
                          <a:effectLst/>
                        </a:rPr>
                        <a:t>ID</a:t>
                      </a:r>
                      <a:endParaRPr lang="en-US" sz="2800" b="0" dirty="0">
                        <a:solidFill>
                          <a:schemeClr val="bg1"/>
                        </a:solidFill>
                        <a:effectLst/>
                      </a:endParaRPr>
                    </a:p>
                  </a:txBody>
                  <a:tcPr marL="68580" marR="68580" marT="0" marB="0">
                    <a:solidFill>
                      <a:srgbClr val="FFFFE7"/>
                    </a:solidFill>
                  </a:tcPr>
                </a:tc>
                <a:tc hMerge="1">
                  <a:txBody>
                    <a:bodyPr/>
                    <a:lstStyle/>
                    <a:p>
                      <a:endParaRPr lang="en-US"/>
                    </a:p>
                  </a:txBody>
                  <a:tcPr/>
                </a:tc>
              </a:tr>
            </a:tbl>
          </a:graphicData>
        </a:graphic>
      </p:graphicFrame>
      <p:sp>
        <p:nvSpPr>
          <p:cNvPr id="3" name="TextBox 2"/>
          <p:cNvSpPr txBox="1"/>
          <p:nvPr/>
        </p:nvSpPr>
        <p:spPr>
          <a:xfrm>
            <a:off x="3200400" y="832128"/>
            <a:ext cx="2981842" cy="707886"/>
          </a:xfrm>
          <a:prstGeom prst="rect">
            <a:avLst/>
          </a:prstGeom>
          <a:noFill/>
        </p:spPr>
        <p:txBody>
          <a:bodyPr wrap="none" rtlCol="0">
            <a:spAutoFit/>
          </a:bodyPr>
          <a:lstStyle/>
          <a:p>
            <a:r>
              <a:rPr lang="en-US" sz="4000" dirty="0" smtClean="0">
                <a:solidFill>
                  <a:srgbClr val="C00000"/>
                </a:solidFill>
              </a:rPr>
              <a:t>Ruby Slippers</a:t>
            </a:r>
            <a:endParaRPr lang="en-US" sz="4000" dirty="0">
              <a:solidFill>
                <a:srgbClr val="C00000"/>
              </a:solidFill>
            </a:endParaRPr>
          </a:p>
        </p:txBody>
      </p:sp>
      <p:pic>
        <p:nvPicPr>
          <p:cNvPr id="6" name="Picture 2" descr="http://cdn1.stuff4crafts.com/catalog/product/cache/6/image/9df78eab33525d08d6e5fb8d27136e95/2/2/222711.jpg">
            <a:hlinkClick r:id="rId2"/>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0" r="99500"/>
                    </a14:imgEffect>
                  </a14:imgLayer>
                </a14:imgProps>
              </a:ext>
              <a:ext uri="{28A0092B-C50C-407E-A947-70E740481C1C}">
                <a14:useLocalDpi xmlns:a14="http://schemas.microsoft.com/office/drawing/2010/main" val="0"/>
              </a:ext>
            </a:extLst>
          </a:blip>
          <a:srcRect r="-16648"/>
          <a:stretch/>
        </p:blipFill>
        <p:spPr bwMode="auto">
          <a:xfrm rot="282828">
            <a:off x="781050" y="84022"/>
            <a:ext cx="2590800" cy="222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39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8118448"/>
              </p:ext>
            </p:extLst>
          </p:nvPr>
        </p:nvGraphicFramePr>
        <p:xfrm>
          <a:off x="533400" y="2362200"/>
          <a:ext cx="8153399" cy="3099817"/>
        </p:xfrm>
        <a:graphic>
          <a:graphicData uri="http://schemas.openxmlformats.org/drawingml/2006/table">
            <a:tbl>
              <a:tblPr firstRow="1" firstCol="1" bandRow="1">
                <a:tableStyleId>{5C22544A-7EE6-4342-B048-85BDC9FD1C3A}</a:tableStyleId>
              </a:tblPr>
              <a:tblGrid>
                <a:gridCol w="4038600"/>
                <a:gridCol w="4114799"/>
              </a:tblGrid>
              <a:tr h="570449">
                <a:tc>
                  <a:txBody>
                    <a:bodyPr/>
                    <a:lstStyle/>
                    <a:p>
                      <a:pPr marL="0" marR="0" algn="ctr">
                        <a:lnSpc>
                          <a:spcPct val="115000"/>
                        </a:lnSpc>
                        <a:spcBef>
                          <a:spcPts val="0"/>
                        </a:spcBef>
                        <a:spcAft>
                          <a:spcPts val="0"/>
                        </a:spcAft>
                      </a:pPr>
                      <a:r>
                        <a:rPr lang="en-US" sz="2400" b="1" dirty="0">
                          <a:solidFill>
                            <a:schemeClr val="bg1"/>
                          </a:solidFill>
                          <a:effectLst/>
                        </a:rPr>
                        <a:t>Part C</a:t>
                      </a:r>
                      <a:endParaRPr lang="en-US" sz="24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chemeClr val="bg1"/>
                          </a:solidFill>
                          <a:effectLst/>
                        </a:rPr>
                        <a:t>Part B</a:t>
                      </a:r>
                      <a:endParaRPr lang="en-US" sz="2400" b="1" dirty="0">
                        <a:solidFill>
                          <a:schemeClr val="bg1"/>
                        </a:solidFill>
                        <a:effectLst/>
                        <a:latin typeface="Calibri"/>
                        <a:ea typeface="Calibri"/>
                        <a:cs typeface="Times New Roman"/>
                      </a:endParaRPr>
                    </a:p>
                  </a:txBody>
                  <a:tcPr marL="68580" marR="68580" marT="0" marB="0"/>
                </a:tc>
              </a:tr>
              <a:tr h="496352">
                <a:tc>
                  <a:txBody>
                    <a:bodyPr/>
                    <a:lstStyle/>
                    <a:p>
                      <a:pPr marL="0" marR="0" algn="ctr">
                        <a:lnSpc>
                          <a:spcPct val="115000"/>
                        </a:lnSpc>
                        <a:spcBef>
                          <a:spcPts val="0"/>
                        </a:spcBef>
                        <a:spcAft>
                          <a:spcPts val="0"/>
                        </a:spcAft>
                      </a:pPr>
                      <a:r>
                        <a:rPr lang="en-US" sz="2400" b="1" dirty="0">
                          <a:solidFill>
                            <a:schemeClr val="bg1"/>
                          </a:solidFill>
                          <a:effectLst/>
                        </a:rPr>
                        <a:t>All Children</a:t>
                      </a:r>
                      <a:endParaRPr lang="en-US" sz="24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chemeClr val="bg1"/>
                          </a:solidFill>
                          <a:effectLst/>
                        </a:rPr>
                        <a:t>All Children</a:t>
                      </a:r>
                      <a:endParaRPr lang="en-US" sz="2400" b="1" dirty="0">
                        <a:solidFill>
                          <a:schemeClr val="bg1"/>
                        </a:solidFill>
                        <a:effectLst/>
                        <a:latin typeface="Calibri"/>
                        <a:ea typeface="Calibri"/>
                        <a:cs typeface="Times New Roman"/>
                      </a:endParaRPr>
                    </a:p>
                  </a:txBody>
                  <a:tcPr marL="68580" marR="68580" marT="0" marB="0"/>
                </a:tc>
              </a:tr>
              <a:tr h="1668457">
                <a:tc>
                  <a:txBody>
                    <a:bodyPr/>
                    <a:lstStyle/>
                    <a:p>
                      <a:pPr marL="0" marR="0" algn="l">
                        <a:lnSpc>
                          <a:spcPct val="115000"/>
                        </a:lnSpc>
                        <a:spcBef>
                          <a:spcPts val="0"/>
                        </a:spcBef>
                        <a:spcAft>
                          <a:spcPts val="0"/>
                        </a:spcAft>
                      </a:pPr>
                      <a:r>
                        <a:rPr lang="en-US" sz="2400" b="1" dirty="0">
                          <a:solidFill>
                            <a:schemeClr val="bg1"/>
                          </a:solidFill>
                          <a:effectLst/>
                        </a:rPr>
                        <a:t>Part C Web-based Data System, C to B Integrated Components </a:t>
                      </a:r>
                      <a:r>
                        <a:rPr lang="en-US" sz="2400" dirty="0">
                          <a:solidFill>
                            <a:schemeClr val="bg1"/>
                          </a:solidFill>
                          <a:effectLst/>
                        </a:rPr>
                        <a:t>- </a:t>
                      </a:r>
                      <a:r>
                        <a:rPr lang="en-US" sz="2200" b="0" dirty="0" smtClean="0">
                          <a:solidFill>
                            <a:schemeClr val="bg1"/>
                          </a:solidFill>
                          <a:effectLst/>
                        </a:rPr>
                        <a:t>ALL </a:t>
                      </a:r>
                      <a:r>
                        <a:rPr lang="en-US" sz="2200" b="0" dirty="0">
                          <a:solidFill>
                            <a:schemeClr val="bg1"/>
                          </a:solidFill>
                          <a:effectLst/>
                        </a:rPr>
                        <a:t>Children by name or ID, sharing some child specific data </a:t>
                      </a:r>
                      <a:r>
                        <a:rPr lang="en-US" sz="2200" b="0" dirty="0" smtClean="0">
                          <a:solidFill>
                            <a:schemeClr val="bg1"/>
                          </a:solidFill>
                          <a:effectLst/>
                        </a:rPr>
                        <a:t>into </a:t>
                      </a:r>
                      <a:r>
                        <a:rPr lang="en-US" sz="2200" b="0" dirty="0">
                          <a:solidFill>
                            <a:schemeClr val="bg1"/>
                          </a:solidFill>
                          <a:effectLst/>
                        </a:rPr>
                        <a:t>619 system</a:t>
                      </a:r>
                      <a:endParaRPr lang="en-US" sz="2200" b="0" dirty="0">
                        <a:solidFill>
                          <a:schemeClr val="bg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solidFill>
                            <a:schemeClr val="bg1"/>
                          </a:solidFill>
                          <a:effectLst/>
                        </a:rPr>
                        <a:t>Part B Web-based Data System, C and B Integrated Components </a:t>
                      </a:r>
                      <a:r>
                        <a:rPr lang="en-US" sz="2200" dirty="0" smtClean="0">
                          <a:solidFill>
                            <a:schemeClr val="bg1"/>
                          </a:solidFill>
                          <a:effectLst/>
                        </a:rPr>
                        <a:t>migrating some </a:t>
                      </a:r>
                      <a:r>
                        <a:rPr lang="en-US" sz="2200" dirty="0">
                          <a:solidFill>
                            <a:schemeClr val="bg1"/>
                          </a:solidFill>
                          <a:effectLst/>
                        </a:rPr>
                        <a:t>child specific data into 619 system </a:t>
                      </a:r>
                      <a:endParaRPr lang="en-US" sz="2200" dirty="0">
                        <a:solidFill>
                          <a:schemeClr val="bg1"/>
                        </a:solidFill>
                        <a:effectLst/>
                        <a:latin typeface="Calibri"/>
                        <a:ea typeface="Calibri"/>
                        <a:cs typeface="Times New Roman"/>
                      </a:endParaRPr>
                    </a:p>
                  </a:txBody>
                  <a:tcPr marL="68580" marR="68580" marT="0" marB="0"/>
                </a:tc>
              </a:tr>
            </a:tbl>
          </a:graphicData>
        </a:graphic>
      </p:graphicFrame>
      <p:pic>
        <p:nvPicPr>
          <p:cNvPr id="6" name="Picture 4" descr="http://img0016.popscreencdn.com/125097139_-oz-12-flying-monkeys-halloween-prop-decoration-set-of-3.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7163" r="35897" b="41433"/>
          <a:stretch/>
        </p:blipFill>
        <p:spPr bwMode="auto">
          <a:xfrm>
            <a:off x="1104900" y="846189"/>
            <a:ext cx="1892300" cy="14759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97200" y="876300"/>
            <a:ext cx="3616696" cy="707886"/>
          </a:xfrm>
          <a:prstGeom prst="rect">
            <a:avLst/>
          </a:prstGeom>
          <a:noFill/>
        </p:spPr>
        <p:txBody>
          <a:bodyPr wrap="none" rtlCol="0">
            <a:spAutoFit/>
          </a:bodyPr>
          <a:lstStyle/>
          <a:p>
            <a:r>
              <a:rPr lang="en-US" sz="4000" dirty="0" smtClean="0">
                <a:solidFill>
                  <a:schemeClr val="bg2">
                    <a:lumMod val="60000"/>
                    <a:lumOff val="40000"/>
                  </a:schemeClr>
                </a:solidFill>
                <a:latin typeface="Trebuchet MS" panose="020B0603020202020204" pitchFamily="34" charset="0"/>
              </a:rPr>
              <a:t>Flying Monkeys</a:t>
            </a:r>
            <a:endParaRPr lang="en-US" sz="4000" dirty="0">
              <a:solidFill>
                <a:schemeClr val="bg2">
                  <a:lumMod val="60000"/>
                  <a:lumOff val="40000"/>
                </a:schemeClr>
              </a:solidFill>
              <a:latin typeface="Trebuchet MS" panose="020B0603020202020204" pitchFamily="34" charset="0"/>
            </a:endParaRPr>
          </a:p>
        </p:txBody>
      </p:sp>
      <p:pic>
        <p:nvPicPr>
          <p:cNvPr id="10" name="Picture 4" descr="http://img0016.popscreencdn.com/125097139_-oz-12-flying-monkeys-halloween-prop-decoration-set-of-3.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7163" r="35897" b="41433"/>
          <a:stretch/>
        </p:blipFill>
        <p:spPr bwMode="auto">
          <a:xfrm>
            <a:off x="311150" y="138303"/>
            <a:ext cx="1892300" cy="14759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mg0016.popscreencdn.com/125097139_-oz-12-flying-monkeys-halloween-prop-decoration-set-of-3.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7163" r="35897" b="41433"/>
          <a:stretch/>
        </p:blipFill>
        <p:spPr bwMode="auto">
          <a:xfrm>
            <a:off x="6613896" y="577832"/>
            <a:ext cx="1892300" cy="147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7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854178"/>
            <a:ext cx="1966757" cy="707886"/>
          </a:xfrm>
          <a:prstGeom prst="rect">
            <a:avLst/>
          </a:prstGeom>
          <a:noFill/>
        </p:spPr>
        <p:txBody>
          <a:bodyPr wrap="none" rtlCol="0">
            <a:spAutoFit/>
          </a:bodyPr>
          <a:lstStyle/>
          <a:p>
            <a:r>
              <a:rPr lang="en-US" sz="4000" dirty="0" smtClean="0">
                <a:solidFill>
                  <a:schemeClr val="tx1">
                    <a:lumMod val="75000"/>
                  </a:schemeClr>
                </a:solidFill>
                <a:latin typeface="Trebuchet MS" panose="020B0603020202020204" pitchFamily="34" charset="0"/>
              </a:rPr>
              <a:t>Tin Men</a:t>
            </a:r>
            <a:endParaRPr lang="en-US" sz="4000" dirty="0">
              <a:solidFill>
                <a:schemeClr val="tx1">
                  <a:lumMod val="75000"/>
                </a:schemeClr>
              </a:solidFill>
              <a:latin typeface="Trebuchet MS" panose="020B0603020202020204" pitchFamily="34" charset="0"/>
            </a:endParaRPr>
          </a:p>
        </p:txBody>
      </p:sp>
      <p:pic>
        <p:nvPicPr>
          <p:cNvPr id="2050" name="Picture 2" descr="http://www.andrewgarvey.com/wizard/characters/Images/The%20Tin%20Man%201.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40999" y="209349"/>
            <a:ext cx="1783201" cy="19815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890295143"/>
              </p:ext>
            </p:extLst>
          </p:nvPr>
        </p:nvGraphicFramePr>
        <p:xfrm>
          <a:off x="609600" y="2209800"/>
          <a:ext cx="8153399" cy="2934371"/>
        </p:xfrm>
        <a:graphic>
          <a:graphicData uri="http://schemas.openxmlformats.org/drawingml/2006/table">
            <a:tbl>
              <a:tblPr firstRow="1" firstCol="1" bandRow="1">
                <a:tableStyleId>{5C22544A-7EE6-4342-B048-85BDC9FD1C3A}</a:tableStyleId>
              </a:tblPr>
              <a:tblGrid>
                <a:gridCol w="4114800"/>
                <a:gridCol w="4038599"/>
              </a:tblGrid>
              <a:tr h="616495">
                <a:tc>
                  <a:txBody>
                    <a:bodyPr/>
                    <a:lstStyle/>
                    <a:p>
                      <a:pPr marL="0" marR="0" algn="ctr">
                        <a:lnSpc>
                          <a:spcPct val="115000"/>
                        </a:lnSpc>
                        <a:spcBef>
                          <a:spcPts val="0"/>
                        </a:spcBef>
                        <a:spcAft>
                          <a:spcPts val="0"/>
                        </a:spcAft>
                      </a:pPr>
                      <a:r>
                        <a:rPr lang="en-US" sz="2400" b="1" dirty="0">
                          <a:solidFill>
                            <a:schemeClr val="bg1"/>
                          </a:solidFill>
                          <a:effectLst/>
                        </a:rPr>
                        <a:t>Part C</a:t>
                      </a:r>
                      <a:endParaRPr lang="en-US" sz="24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chemeClr val="bg1"/>
                          </a:solidFill>
                          <a:effectLst/>
                        </a:rPr>
                        <a:t>Part B</a:t>
                      </a:r>
                      <a:endParaRPr lang="en-US" sz="2400" b="1" dirty="0">
                        <a:solidFill>
                          <a:schemeClr val="bg1"/>
                        </a:solidFill>
                        <a:effectLst/>
                        <a:latin typeface="Calibri"/>
                        <a:ea typeface="Calibri"/>
                        <a:cs typeface="Times New Roman"/>
                      </a:endParaRPr>
                    </a:p>
                  </a:txBody>
                  <a:tcPr marL="68580" marR="68580" marT="0" marB="0"/>
                </a:tc>
              </a:tr>
              <a:tr h="635380">
                <a:tc>
                  <a:txBody>
                    <a:bodyPr/>
                    <a:lstStyle/>
                    <a:p>
                      <a:pPr marL="0" marR="0" algn="ctr">
                        <a:lnSpc>
                          <a:spcPct val="115000"/>
                        </a:lnSpc>
                        <a:spcBef>
                          <a:spcPts val="0"/>
                        </a:spcBef>
                        <a:spcAft>
                          <a:spcPts val="0"/>
                        </a:spcAft>
                      </a:pPr>
                      <a:r>
                        <a:rPr lang="en-US" sz="2400" b="1" dirty="0">
                          <a:solidFill>
                            <a:schemeClr val="bg1"/>
                          </a:solidFill>
                          <a:effectLst/>
                        </a:rPr>
                        <a:t>All Children</a:t>
                      </a:r>
                      <a:endParaRPr lang="en-US" sz="24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chemeClr val="bg1"/>
                          </a:solidFill>
                          <a:effectLst/>
                        </a:rPr>
                        <a:t>All Children</a:t>
                      </a:r>
                      <a:endParaRPr lang="en-US" sz="2400" b="1" dirty="0">
                        <a:solidFill>
                          <a:schemeClr val="bg1"/>
                        </a:solidFill>
                        <a:effectLst/>
                        <a:latin typeface="Calibri"/>
                        <a:ea typeface="Calibri"/>
                        <a:cs typeface="Times New Roman"/>
                      </a:endParaRPr>
                    </a:p>
                  </a:txBody>
                  <a:tcPr marL="68580" marR="68580" marT="0" marB="0"/>
                </a:tc>
              </a:tr>
              <a:tr h="1548641">
                <a:tc>
                  <a:txBody>
                    <a:bodyPr/>
                    <a:lstStyle/>
                    <a:p>
                      <a:pPr marL="0" marR="0" algn="l">
                        <a:lnSpc>
                          <a:spcPct val="115000"/>
                        </a:lnSpc>
                        <a:spcBef>
                          <a:spcPts val="0"/>
                        </a:spcBef>
                        <a:spcAft>
                          <a:spcPts val="0"/>
                        </a:spcAft>
                      </a:pPr>
                      <a:r>
                        <a:rPr lang="en-US" sz="2400" b="1" dirty="0">
                          <a:solidFill>
                            <a:schemeClr val="bg1"/>
                          </a:solidFill>
                          <a:effectLst/>
                        </a:rPr>
                        <a:t>Table or Report/Template with Part C information </a:t>
                      </a:r>
                      <a:r>
                        <a:rPr lang="en-US" sz="2400" dirty="0" smtClean="0">
                          <a:solidFill>
                            <a:schemeClr val="bg1"/>
                          </a:solidFill>
                          <a:effectLst/>
                        </a:rPr>
                        <a:t>-</a:t>
                      </a:r>
                      <a:r>
                        <a:rPr lang="en-US" sz="2400" baseline="0" dirty="0" smtClean="0">
                          <a:solidFill>
                            <a:schemeClr val="bg1"/>
                          </a:solidFill>
                          <a:effectLst/>
                        </a:rPr>
                        <a:t> </a:t>
                      </a:r>
                      <a:r>
                        <a:rPr lang="en-US" sz="2400" b="0" dirty="0" smtClean="0">
                          <a:solidFill>
                            <a:schemeClr val="bg1"/>
                          </a:solidFill>
                          <a:effectLst/>
                        </a:rPr>
                        <a:t>ALL </a:t>
                      </a:r>
                      <a:r>
                        <a:rPr lang="en-US" sz="2400" b="0" dirty="0">
                          <a:solidFill>
                            <a:schemeClr val="bg1"/>
                          </a:solidFill>
                          <a:effectLst/>
                        </a:rPr>
                        <a:t>Children by name or ID shared with State 619 </a:t>
                      </a:r>
                      <a:endParaRPr lang="en-US" sz="2400" b="0" dirty="0">
                        <a:solidFill>
                          <a:schemeClr val="bg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solidFill>
                            <a:schemeClr val="bg1"/>
                          </a:solidFill>
                          <a:effectLst/>
                        </a:rPr>
                        <a:t>Table or Report/Template with Part C information </a:t>
                      </a:r>
                      <a:r>
                        <a:rPr lang="en-US" sz="2400" dirty="0" smtClean="0">
                          <a:solidFill>
                            <a:schemeClr val="bg1"/>
                          </a:solidFill>
                          <a:effectLst/>
                        </a:rPr>
                        <a:t>merged </a:t>
                      </a:r>
                      <a:r>
                        <a:rPr lang="en-US" sz="2400" dirty="0">
                          <a:solidFill>
                            <a:schemeClr val="bg1"/>
                          </a:solidFill>
                          <a:effectLst/>
                        </a:rPr>
                        <a:t>or compared with 619 state data </a:t>
                      </a:r>
                      <a:endParaRPr lang="en-US" sz="2400" dirty="0">
                        <a:solidFill>
                          <a:schemeClr val="bg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23370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189868"/>
              </p:ext>
            </p:extLst>
          </p:nvPr>
        </p:nvGraphicFramePr>
        <p:xfrm>
          <a:off x="609600" y="2895601"/>
          <a:ext cx="8153399" cy="2233395"/>
        </p:xfrm>
        <a:graphic>
          <a:graphicData uri="http://schemas.openxmlformats.org/drawingml/2006/table">
            <a:tbl>
              <a:tblPr firstRow="1" firstCol="1" bandRow="1">
                <a:tableStyleId>{5C22544A-7EE6-4342-B048-85BDC9FD1C3A}</a:tableStyleId>
              </a:tblPr>
              <a:tblGrid>
                <a:gridCol w="4191000"/>
                <a:gridCol w="3962399"/>
              </a:tblGrid>
              <a:tr h="495984">
                <a:tc>
                  <a:txBody>
                    <a:bodyPr/>
                    <a:lstStyle/>
                    <a:p>
                      <a:pPr marL="0" marR="0" algn="ctr">
                        <a:lnSpc>
                          <a:spcPct val="115000"/>
                        </a:lnSpc>
                        <a:spcBef>
                          <a:spcPts val="0"/>
                        </a:spcBef>
                        <a:spcAft>
                          <a:spcPts val="0"/>
                        </a:spcAft>
                      </a:pPr>
                      <a:r>
                        <a:rPr lang="en-US" sz="2200" b="1" dirty="0">
                          <a:solidFill>
                            <a:schemeClr val="bg1"/>
                          </a:solidFill>
                          <a:effectLst/>
                        </a:rPr>
                        <a:t>Part C</a:t>
                      </a:r>
                      <a:endParaRPr lang="en-US" sz="22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200" b="1" dirty="0">
                          <a:solidFill>
                            <a:schemeClr val="bg1"/>
                          </a:solidFill>
                          <a:effectLst/>
                        </a:rPr>
                        <a:t>Part B</a:t>
                      </a:r>
                      <a:endParaRPr lang="en-US" sz="2200" b="1" dirty="0">
                        <a:solidFill>
                          <a:schemeClr val="bg1"/>
                        </a:solidFill>
                        <a:effectLst/>
                        <a:latin typeface="Calibri"/>
                        <a:ea typeface="Calibri"/>
                        <a:cs typeface="Times New Roman"/>
                      </a:endParaRPr>
                    </a:p>
                  </a:txBody>
                  <a:tcPr marL="68580" marR="68580" marT="0" marB="0"/>
                </a:tc>
              </a:tr>
              <a:tr h="495984">
                <a:tc>
                  <a:txBody>
                    <a:bodyPr/>
                    <a:lstStyle/>
                    <a:p>
                      <a:pPr marL="0" marR="0" algn="ctr">
                        <a:lnSpc>
                          <a:spcPct val="115000"/>
                        </a:lnSpc>
                        <a:spcBef>
                          <a:spcPts val="0"/>
                        </a:spcBef>
                        <a:spcAft>
                          <a:spcPts val="0"/>
                        </a:spcAft>
                      </a:pPr>
                      <a:r>
                        <a:rPr lang="en-US" sz="2200" b="1" dirty="0">
                          <a:solidFill>
                            <a:schemeClr val="bg1"/>
                          </a:solidFill>
                          <a:effectLst/>
                        </a:rPr>
                        <a:t>All Children</a:t>
                      </a:r>
                      <a:endParaRPr lang="en-US" sz="22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200" b="1" dirty="0">
                          <a:solidFill>
                            <a:schemeClr val="bg1"/>
                          </a:solidFill>
                          <a:effectLst/>
                        </a:rPr>
                        <a:t>All Children</a:t>
                      </a:r>
                      <a:endParaRPr lang="en-US" sz="2200" b="1" dirty="0">
                        <a:solidFill>
                          <a:schemeClr val="bg1"/>
                        </a:solidFill>
                        <a:effectLst/>
                        <a:latin typeface="Calibri"/>
                        <a:ea typeface="Calibri"/>
                        <a:cs typeface="Times New Roman"/>
                      </a:endParaRPr>
                    </a:p>
                  </a:txBody>
                  <a:tcPr marL="68580" marR="68580" marT="0" marB="0"/>
                </a:tc>
              </a:tr>
              <a:tr h="1241427">
                <a:tc>
                  <a:txBody>
                    <a:bodyPr/>
                    <a:lstStyle/>
                    <a:p>
                      <a:pPr marL="0" marR="0" algn="l">
                        <a:lnSpc>
                          <a:spcPct val="115000"/>
                        </a:lnSpc>
                        <a:spcBef>
                          <a:spcPts val="0"/>
                        </a:spcBef>
                        <a:spcAft>
                          <a:spcPts val="0"/>
                        </a:spcAft>
                      </a:pPr>
                      <a:r>
                        <a:rPr lang="en-US" sz="2200" b="0" dirty="0" smtClean="0">
                          <a:solidFill>
                            <a:schemeClr val="bg1"/>
                          </a:solidFill>
                          <a:effectLst/>
                        </a:rPr>
                        <a:t>Part </a:t>
                      </a:r>
                      <a:r>
                        <a:rPr lang="en-US" sz="2200" b="0" dirty="0">
                          <a:solidFill>
                            <a:schemeClr val="bg1"/>
                          </a:solidFill>
                          <a:effectLst/>
                        </a:rPr>
                        <a:t>C information </a:t>
                      </a:r>
                      <a:r>
                        <a:rPr lang="en-US" sz="2200" b="0" dirty="0" smtClean="0">
                          <a:solidFill>
                            <a:schemeClr val="bg1"/>
                          </a:solidFill>
                          <a:effectLst/>
                        </a:rPr>
                        <a:t>ALL </a:t>
                      </a:r>
                      <a:r>
                        <a:rPr lang="en-US" sz="2200" b="0" dirty="0">
                          <a:solidFill>
                            <a:schemeClr val="bg1"/>
                          </a:solidFill>
                          <a:effectLst/>
                        </a:rPr>
                        <a:t>Children by name or ID shared with State 619 and </a:t>
                      </a:r>
                      <a:r>
                        <a:rPr lang="en-US" sz="2200" b="1" dirty="0" smtClean="0">
                          <a:solidFill>
                            <a:schemeClr val="bg1"/>
                          </a:solidFill>
                          <a:effectLst/>
                        </a:rPr>
                        <a:t>compared at</a:t>
                      </a:r>
                      <a:r>
                        <a:rPr lang="en-US" sz="2200" b="1" baseline="0" dirty="0" smtClean="0">
                          <a:solidFill>
                            <a:schemeClr val="bg1"/>
                          </a:solidFill>
                          <a:effectLst/>
                        </a:rPr>
                        <a:t> l</a:t>
                      </a:r>
                      <a:r>
                        <a:rPr lang="en-US" sz="2200" b="1" dirty="0" smtClean="0">
                          <a:solidFill>
                            <a:schemeClr val="bg1"/>
                          </a:solidFill>
                          <a:effectLst/>
                        </a:rPr>
                        <a:t>ocal level</a:t>
                      </a:r>
                      <a:endParaRPr lang="en-US" sz="2200" b="1" dirty="0">
                        <a:solidFill>
                          <a:schemeClr val="bg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200" b="1" dirty="0">
                          <a:solidFill>
                            <a:schemeClr val="bg1"/>
                          </a:solidFill>
                          <a:effectLst/>
                        </a:rPr>
                        <a:t>Part C </a:t>
                      </a:r>
                      <a:r>
                        <a:rPr lang="en-US" sz="2200" dirty="0">
                          <a:solidFill>
                            <a:schemeClr val="bg1"/>
                          </a:solidFill>
                          <a:effectLst/>
                        </a:rPr>
                        <a:t>information </a:t>
                      </a:r>
                      <a:r>
                        <a:rPr lang="en-US" sz="2200" b="1" dirty="0">
                          <a:solidFill>
                            <a:schemeClr val="bg1"/>
                          </a:solidFill>
                          <a:effectLst/>
                        </a:rPr>
                        <a:t>compared </a:t>
                      </a:r>
                      <a:r>
                        <a:rPr lang="en-US" sz="2200" b="1" dirty="0" smtClean="0">
                          <a:solidFill>
                            <a:schemeClr val="bg1"/>
                          </a:solidFill>
                          <a:effectLst/>
                        </a:rPr>
                        <a:t>or merged at  </a:t>
                      </a:r>
                      <a:r>
                        <a:rPr lang="en-US" sz="2200" b="1" dirty="0">
                          <a:solidFill>
                            <a:schemeClr val="bg1"/>
                          </a:solidFill>
                          <a:effectLst/>
                        </a:rPr>
                        <a:t>local </a:t>
                      </a:r>
                      <a:r>
                        <a:rPr lang="en-US" sz="2200" b="1" dirty="0" smtClean="0">
                          <a:solidFill>
                            <a:schemeClr val="bg1"/>
                          </a:solidFill>
                          <a:effectLst/>
                        </a:rPr>
                        <a:t>level</a:t>
                      </a:r>
                      <a:endParaRPr lang="en-US" sz="2200" b="1" dirty="0">
                        <a:solidFill>
                          <a:schemeClr val="bg1"/>
                        </a:solidFill>
                        <a:effectLst/>
                        <a:latin typeface="Calibri"/>
                        <a:ea typeface="Calibri"/>
                        <a:cs typeface="Times New Roman"/>
                      </a:endParaRPr>
                    </a:p>
                  </a:txBody>
                  <a:tcPr marL="68580" marR="68580" marT="0" marB="0"/>
                </a:tc>
              </a:tr>
            </a:tbl>
          </a:graphicData>
        </a:graphic>
      </p:graphicFrame>
      <p:sp>
        <p:nvSpPr>
          <p:cNvPr id="3" name="TextBox 2"/>
          <p:cNvSpPr txBox="1"/>
          <p:nvPr/>
        </p:nvSpPr>
        <p:spPr>
          <a:xfrm>
            <a:off x="3429000" y="1066800"/>
            <a:ext cx="2717411" cy="707886"/>
          </a:xfrm>
          <a:prstGeom prst="rect">
            <a:avLst/>
          </a:prstGeom>
          <a:noFill/>
        </p:spPr>
        <p:txBody>
          <a:bodyPr wrap="none" rtlCol="0">
            <a:spAutoFit/>
          </a:bodyPr>
          <a:lstStyle/>
          <a:p>
            <a:r>
              <a:rPr lang="en-US" sz="4000" dirty="0" smtClean="0">
                <a:solidFill>
                  <a:srgbClr val="CC9900"/>
                </a:solidFill>
                <a:latin typeface="Trebuchet MS" panose="020B0603020202020204" pitchFamily="34" charset="0"/>
              </a:rPr>
              <a:t>Local Lions</a:t>
            </a:r>
            <a:endParaRPr lang="en-US" sz="4000" dirty="0">
              <a:solidFill>
                <a:srgbClr val="CC9900"/>
              </a:solidFill>
              <a:latin typeface="Trebuchet MS" panose="020B0603020202020204" pitchFamily="34" charset="0"/>
            </a:endParaRPr>
          </a:p>
        </p:txBody>
      </p:sp>
      <p:pic>
        <p:nvPicPr>
          <p:cNvPr id="3074" name="Picture 2" descr="http://images1.wikia.nocookie.net/__cb20100610132608/oz/images/6/65/The-cowardly-lion-the-wizard-of-oz-4109278-550-456.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700" y="457200"/>
            <a:ext cx="3151623" cy="236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986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1392029"/>
            <a:ext cx="1173976" cy="707886"/>
          </a:xfrm>
          <a:prstGeom prst="rect">
            <a:avLst/>
          </a:prstGeom>
          <a:noFill/>
        </p:spPr>
        <p:txBody>
          <a:bodyPr wrap="none" rtlCol="0">
            <a:spAutoFit/>
          </a:bodyPr>
          <a:lstStyle/>
          <a:p>
            <a:r>
              <a:rPr lang="en-US" sz="4000" dirty="0" smtClean="0">
                <a:solidFill>
                  <a:srgbClr val="CC9900"/>
                </a:solidFill>
                <a:latin typeface="Trebuchet MS" panose="020B0603020202020204" pitchFamily="34" charset="0"/>
              </a:rPr>
              <a:t>Toto</a:t>
            </a:r>
            <a:endParaRPr lang="en-US" sz="4000" dirty="0">
              <a:solidFill>
                <a:srgbClr val="CC9900"/>
              </a:solidFill>
              <a:latin typeface="Trebuchet MS" panose="020B0603020202020204" pitchFamily="34" charset="0"/>
            </a:endParaRPr>
          </a:p>
        </p:txBody>
      </p:sp>
      <p:pic>
        <p:nvPicPr>
          <p:cNvPr id="4" name="Picture 5" descr="http://thetoyshoppe.com/imgnav/rjw_toto360x363.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770862">
            <a:off x="4944984" y="491985"/>
            <a:ext cx="2565398"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4487" y="3505200"/>
            <a:ext cx="7148913" cy="1569660"/>
          </a:xfrm>
          <a:prstGeom prst="rect">
            <a:avLst/>
          </a:prstGeom>
          <a:noFill/>
        </p:spPr>
        <p:txBody>
          <a:bodyPr wrap="square" rtlCol="0">
            <a:spAutoFit/>
          </a:bodyPr>
          <a:lstStyle/>
          <a:p>
            <a:r>
              <a:rPr lang="en-US" sz="3200" dirty="0" smtClean="0">
                <a:solidFill>
                  <a:schemeClr val="accent1">
                    <a:lumMod val="90000"/>
                  </a:schemeClr>
                </a:solidFill>
              </a:rPr>
              <a:t>Part C child specific transition data is not being compared to Part B transition data at the child level</a:t>
            </a:r>
            <a:endParaRPr lang="en-US" sz="3200" dirty="0">
              <a:solidFill>
                <a:schemeClr val="accent1">
                  <a:lumMod val="90000"/>
                </a:schemeClr>
              </a:solidFill>
            </a:endParaRPr>
          </a:p>
        </p:txBody>
      </p:sp>
    </p:spTree>
    <p:extLst>
      <p:ext uri="{BB962C8B-B14F-4D97-AF65-F5344CB8AC3E}">
        <p14:creationId xmlns:p14="http://schemas.microsoft.com/office/powerpoint/2010/main" val="402423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731838"/>
          </a:xfrm>
        </p:spPr>
        <p:txBody>
          <a:bodyPr/>
          <a:lstStyle/>
          <a:p>
            <a:r>
              <a:rPr lang="en-US" sz="3600" cap="none" dirty="0" smtClean="0">
                <a:solidFill>
                  <a:schemeClr val="accent1">
                    <a:lumMod val="90000"/>
                  </a:schemeClr>
                </a:solidFill>
                <a:latin typeface="Trebuchet MS" panose="020B0603020202020204" pitchFamily="34" charset="0"/>
              </a:rPr>
              <a:t>Objectives</a:t>
            </a:r>
            <a:endParaRPr lang="en-US" sz="3600" cap="none" dirty="0">
              <a:solidFill>
                <a:schemeClr val="accent1">
                  <a:lumMod val="90000"/>
                </a:schemeClr>
              </a:solidFill>
              <a:latin typeface="Trebuchet MS" panose="020B0603020202020204" pitchFamily="34" charset="0"/>
            </a:endParaRPr>
          </a:p>
        </p:txBody>
      </p:sp>
      <p:sp>
        <p:nvSpPr>
          <p:cNvPr id="3" name="Content Placeholder 2"/>
          <p:cNvSpPr>
            <a:spLocks noGrp="1"/>
          </p:cNvSpPr>
          <p:nvPr>
            <p:ph sz="quarter" idx="13"/>
          </p:nvPr>
        </p:nvSpPr>
        <p:spPr>
          <a:xfrm>
            <a:off x="762000" y="1371600"/>
            <a:ext cx="8001000" cy="4114800"/>
          </a:xfrm>
        </p:spPr>
        <p:txBody>
          <a:bodyPr>
            <a:noAutofit/>
          </a:bodyPr>
          <a:lstStyle/>
          <a:p>
            <a:pPr lvl="0"/>
            <a:r>
              <a:rPr lang="en-US" sz="2800" dirty="0"/>
              <a:t>Share </a:t>
            </a:r>
            <a:r>
              <a:rPr lang="en-US" sz="2800" dirty="0" smtClean="0"/>
              <a:t>Indicator C8 &amp; B12 data</a:t>
            </a:r>
            <a:r>
              <a:rPr lang="en-US" sz="2800" dirty="0"/>
              <a:t> </a:t>
            </a:r>
            <a:r>
              <a:rPr lang="en-US" sz="2800" dirty="0" smtClean="0"/>
              <a:t>processes,   	collection and, data sharing</a:t>
            </a:r>
          </a:p>
          <a:p>
            <a:pPr lvl="0"/>
            <a:endParaRPr lang="en-US" sz="800" dirty="0" smtClean="0"/>
          </a:p>
          <a:p>
            <a:pPr lvl="0"/>
            <a:r>
              <a:rPr lang="en-US" sz="2800" dirty="0" smtClean="0"/>
              <a:t>Explore data transfer mechanisms</a:t>
            </a:r>
          </a:p>
          <a:p>
            <a:pPr lvl="0"/>
            <a:endParaRPr lang="en-US" sz="800" dirty="0"/>
          </a:p>
          <a:p>
            <a:pPr lvl="0"/>
            <a:r>
              <a:rPr lang="en-US" sz="2800" dirty="0" smtClean="0"/>
              <a:t>Discuss </a:t>
            </a:r>
            <a:r>
              <a:rPr lang="en-US" sz="2800" dirty="0"/>
              <a:t>s</a:t>
            </a:r>
            <a:r>
              <a:rPr lang="en-US" sz="2800" dirty="0" smtClean="0"/>
              <a:t>trengths and roadblocks </a:t>
            </a:r>
          </a:p>
          <a:p>
            <a:pPr lvl="0"/>
            <a:endParaRPr lang="en-US" sz="800" dirty="0" smtClean="0"/>
          </a:p>
          <a:p>
            <a:pPr lvl="0"/>
            <a:r>
              <a:rPr lang="en-US" sz="2800" dirty="0" smtClean="0"/>
              <a:t>Review Part </a:t>
            </a:r>
            <a:r>
              <a:rPr lang="en-US" sz="2800" dirty="0"/>
              <a:t>C and 619 </a:t>
            </a:r>
            <a:r>
              <a:rPr lang="en-US" sz="2800" dirty="0" smtClean="0"/>
              <a:t>state and local data use</a:t>
            </a:r>
          </a:p>
          <a:p>
            <a:pPr lvl="0"/>
            <a:endParaRPr lang="en-US" sz="800" dirty="0"/>
          </a:p>
          <a:p>
            <a:pPr lvl="0"/>
            <a:r>
              <a:rPr lang="en-US" sz="2800" dirty="0"/>
              <a:t>Identify </a:t>
            </a:r>
            <a:r>
              <a:rPr lang="en-US" sz="2800" dirty="0" smtClean="0"/>
              <a:t>needed supports </a:t>
            </a:r>
            <a:r>
              <a:rPr lang="en-US" sz="2800" dirty="0"/>
              <a:t>and </a:t>
            </a:r>
            <a:r>
              <a:rPr lang="en-US" sz="2800" dirty="0" smtClean="0"/>
              <a:t>resources</a:t>
            </a:r>
            <a:endParaRPr lang="en-US" sz="2800" dirty="0"/>
          </a:p>
        </p:txBody>
      </p:sp>
    </p:spTree>
    <p:extLst>
      <p:ext uri="{BB962C8B-B14F-4D97-AF65-F5344CB8AC3E}">
        <p14:creationId xmlns:p14="http://schemas.microsoft.com/office/powerpoint/2010/main" val="703593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600" y="838200"/>
            <a:ext cx="8229600" cy="4549835"/>
          </a:xfrm>
          <a:prstGeom prst="rect">
            <a:avLst/>
          </a:prstGeom>
        </p:spPr>
        <p:txBody>
          <a:bodyPr wrap="square">
            <a:spAutoFit/>
          </a:bodyPr>
          <a:lstStyle/>
          <a:p>
            <a:pPr marL="457200" lvl="0" indent="-457200">
              <a:lnSpc>
                <a:spcPct val="150000"/>
              </a:lnSpc>
              <a:buFont typeface="Arial" panose="020B0604020202020204" pitchFamily="34" charset="0"/>
              <a:buChar char="•"/>
            </a:pPr>
            <a:r>
              <a:rPr lang="en-US" sz="2800" dirty="0" smtClean="0"/>
              <a:t>Data Sharing Specifics</a:t>
            </a:r>
            <a:endParaRPr lang="en-US" sz="2800" dirty="0"/>
          </a:p>
          <a:p>
            <a:pPr marL="457200" lvl="0" indent="-457200">
              <a:lnSpc>
                <a:spcPct val="150000"/>
              </a:lnSpc>
              <a:buFont typeface="Arial" panose="020B0604020202020204" pitchFamily="34" charset="0"/>
              <a:buChar char="•"/>
            </a:pPr>
            <a:r>
              <a:rPr lang="en-US" sz="2800" dirty="0" smtClean="0"/>
              <a:t>Supports, such as written agreements</a:t>
            </a:r>
            <a:endParaRPr lang="en-US" sz="2800" dirty="0"/>
          </a:p>
          <a:p>
            <a:pPr marL="457200" lvl="0" indent="-457200">
              <a:lnSpc>
                <a:spcPct val="150000"/>
              </a:lnSpc>
              <a:buFont typeface="Arial" panose="020B0604020202020204" pitchFamily="34" charset="0"/>
              <a:buChar char="•"/>
            </a:pPr>
            <a:r>
              <a:rPr lang="en-US" sz="2800" dirty="0"/>
              <a:t>C</a:t>
            </a:r>
            <a:r>
              <a:rPr lang="en-US" sz="2800" dirty="0" smtClean="0"/>
              <a:t>ommunication </a:t>
            </a:r>
            <a:r>
              <a:rPr lang="en-US" sz="2800" dirty="0"/>
              <a:t>and/or PD strategies </a:t>
            </a:r>
            <a:endParaRPr lang="en-US" sz="2800" dirty="0" smtClean="0"/>
          </a:p>
          <a:p>
            <a:pPr marL="457200" lvl="0" indent="-457200">
              <a:lnSpc>
                <a:spcPct val="150000"/>
              </a:lnSpc>
              <a:buFont typeface="Arial" panose="020B0604020202020204" pitchFamily="34" charset="0"/>
              <a:buChar char="•"/>
            </a:pPr>
            <a:r>
              <a:rPr lang="en-US" sz="2800" dirty="0" smtClean="0"/>
              <a:t>Collaborative data analysis </a:t>
            </a:r>
            <a:r>
              <a:rPr lang="en-US" sz="2800" dirty="0"/>
              <a:t>(C and 619</a:t>
            </a:r>
            <a:r>
              <a:rPr lang="en-US" sz="2800" dirty="0" smtClean="0"/>
              <a:t>)</a:t>
            </a:r>
            <a:endParaRPr lang="en-US" sz="2800" dirty="0"/>
          </a:p>
          <a:p>
            <a:pPr marL="457200" lvl="0" indent="-457200">
              <a:lnSpc>
                <a:spcPct val="150000"/>
              </a:lnSpc>
              <a:buFont typeface="Arial" panose="020B0604020202020204" pitchFamily="34" charset="0"/>
              <a:buChar char="•"/>
            </a:pPr>
            <a:r>
              <a:rPr lang="en-US" sz="2800" dirty="0" smtClean="0"/>
              <a:t>Data verification</a:t>
            </a:r>
            <a:endParaRPr lang="en-US" sz="2800" dirty="0"/>
          </a:p>
          <a:p>
            <a:pPr marL="457200" lvl="0" indent="-457200">
              <a:lnSpc>
                <a:spcPct val="150000"/>
              </a:lnSpc>
              <a:buFont typeface="Arial" panose="020B0604020202020204" pitchFamily="34" charset="0"/>
              <a:buChar char="•"/>
            </a:pPr>
            <a:r>
              <a:rPr lang="en-US" sz="2800" dirty="0" smtClean="0"/>
              <a:t>Follow up, TA</a:t>
            </a:r>
            <a:r>
              <a:rPr lang="en-US" sz="2800" dirty="0"/>
              <a:t>, or </a:t>
            </a:r>
            <a:r>
              <a:rPr lang="en-US" sz="2800" dirty="0" smtClean="0"/>
              <a:t>CAPs</a:t>
            </a:r>
          </a:p>
          <a:p>
            <a:pPr marL="457200" lvl="0" indent="-457200">
              <a:lnSpc>
                <a:spcPct val="150000"/>
              </a:lnSpc>
              <a:buFont typeface="Arial" panose="020B0604020202020204" pitchFamily="34" charset="0"/>
              <a:buChar char="•"/>
            </a:pPr>
            <a:r>
              <a:rPr lang="en-US" sz="2800" dirty="0" smtClean="0"/>
              <a:t>State and local data use</a:t>
            </a:r>
            <a:endParaRPr lang="en-US" sz="2800" dirty="0"/>
          </a:p>
        </p:txBody>
      </p:sp>
      <p:sp>
        <p:nvSpPr>
          <p:cNvPr id="3" name="TextBox 2"/>
          <p:cNvSpPr txBox="1"/>
          <p:nvPr/>
        </p:nvSpPr>
        <p:spPr>
          <a:xfrm>
            <a:off x="5562600" y="6019800"/>
            <a:ext cx="3282437" cy="584775"/>
          </a:xfrm>
          <a:prstGeom prst="rect">
            <a:avLst/>
          </a:prstGeom>
          <a:noFill/>
        </p:spPr>
        <p:txBody>
          <a:bodyPr wrap="none" rtlCol="0">
            <a:spAutoFit/>
          </a:bodyPr>
          <a:lstStyle/>
          <a:p>
            <a:r>
              <a:rPr lang="en-US" sz="3200" dirty="0" smtClean="0">
                <a:solidFill>
                  <a:schemeClr val="bg2">
                    <a:lumMod val="40000"/>
                    <a:lumOff val="60000"/>
                  </a:schemeClr>
                </a:solidFill>
                <a:latin typeface="Trebuchet MS" panose="020B0603020202020204" pitchFamily="34" charset="0"/>
              </a:rPr>
              <a:t>Discussion Topics</a:t>
            </a:r>
            <a:endParaRPr lang="en-US" sz="3200" dirty="0">
              <a:solidFill>
                <a:schemeClr val="bg2">
                  <a:lumMod val="40000"/>
                  <a:lumOff val="60000"/>
                </a:schemeClr>
              </a:solidFill>
              <a:latin typeface="Trebuchet MS" panose="020B0603020202020204" pitchFamily="34" charset="0"/>
            </a:endParaRPr>
          </a:p>
        </p:txBody>
      </p:sp>
    </p:spTree>
    <p:extLst>
      <p:ext uri="{BB962C8B-B14F-4D97-AF65-F5344CB8AC3E}">
        <p14:creationId xmlns:p14="http://schemas.microsoft.com/office/powerpoint/2010/main" val="749491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6744" y="469324"/>
            <a:ext cx="6745757" cy="584775"/>
          </a:xfrm>
          <a:prstGeom prst="rect">
            <a:avLst/>
          </a:prstGeom>
          <a:noFill/>
        </p:spPr>
        <p:txBody>
          <a:bodyPr wrap="none" rtlCol="0">
            <a:spAutoFit/>
          </a:bodyPr>
          <a:lstStyle/>
          <a:p>
            <a:r>
              <a:rPr lang="en-US" sz="3200" dirty="0" smtClean="0">
                <a:solidFill>
                  <a:schemeClr val="accent1">
                    <a:lumMod val="90000"/>
                  </a:schemeClr>
                </a:solidFill>
                <a:latin typeface="Trebuchet MS" panose="020B0603020202020204" pitchFamily="34" charset="0"/>
              </a:rPr>
              <a:t>Resources and Technical Assistance </a:t>
            </a:r>
            <a:endParaRPr lang="en-US" sz="3200" dirty="0">
              <a:solidFill>
                <a:schemeClr val="accent1">
                  <a:lumMod val="90000"/>
                </a:schemeClr>
              </a:solidFill>
              <a:latin typeface="Trebuchet MS" panose="020B0603020202020204" pitchFamily="34"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50" t="19333" r="20750" b="10223"/>
          <a:stretch/>
        </p:blipFill>
        <p:spPr bwMode="auto">
          <a:xfrm>
            <a:off x="895823" y="1352068"/>
            <a:ext cx="7467600" cy="497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19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8541" y="921603"/>
            <a:ext cx="4878259" cy="830997"/>
          </a:xfrm>
          <a:prstGeom prst="rect">
            <a:avLst/>
          </a:prstGeom>
          <a:noFill/>
        </p:spPr>
        <p:txBody>
          <a:bodyPr wrap="none" rtlCol="0">
            <a:spAutoFit/>
          </a:bodyPr>
          <a:lstStyle/>
          <a:p>
            <a:pPr algn="r"/>
            <a:r>
              <a:rPr lang="en-US" sz="2400" b="1" dirty="0" smtClean="0">
                <a:solidFill>
                  <a:schemeClr val="bg1"/>
                </a:solidFill>
                <a:latin typeface="Trebuchet MS" panose="020B0603020202020204" pitchFamily="34" charset="0"/>
              </a:rPr>
              <a:t>Thank you for your participation</a:t>
            </a:r>
          </a:p>
          <a:p>
            <a:pPr algn="r"/>
            <a:r>
              <a:rPr lang="en-US" sz="2400" b="1" dirty="0" smtClean="0">
                <a:solidFill>
                  <a:schemeClr val="bg1"/>
                </a:solidFill>
                <a:latin typeface="Trebuchet MS" panose="020B0603020202020204" pitchFamily="34" charset="0"/>
              </a:rPr>
              <a:t>Mary and Debbie</a:t>
            </a:r>
            <a:endParaRPr lang="en-US" sz="2400" b="1" dirty="0">
              <a:solidFill>
                <a:schemeClr val="bg1"/>
              </a:solidFill>
              <a:latin typeface="Trebuchet MS" panose="020B0603020202020204" pitchFamily="34" charset="0"/>
            </a:endParaRPr>
          </a:p>
        </p:txBody>
      </p:sp>
      <p:pic>
        <p:nvPicPr>
          <p:cNvPr id="4100" name="Picture 4" descr="http://images2.fanpop.com/images/photos/6400000/The-Munchkins-Waving-Dorothy-Good-Bye-the-wizard-of-oz-6425278-445-334.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28"/>
          <a:stretch/>
        </p:blipFill>
        <p:spPr bwMode="auto">
          <a:xfrm>
            <a:off x="-53163" y="0"/>
            <a:ext cx="9250327"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3328" y="798493"/>
            <a:ext cx="4953472" cy="954107"/>
          </a:xfrm>
          <a:prstGeom prst="rect">
            <a:avLst/>
          </a:prstGeom>
          <a:noFill/>
        </p:spPr>
        <p:txBody>
          <a:bodyPr wrap="none" rtlCol="0">
            <a:spAutoFit/>
          </a:bodyPr>
          <a:lstStyle/>
          <a:p>
            <a:r>
              <a:rPr lang="en-US" sz="2800" dirty="0" smtClean="0">
                <a:solidFill>
                  <a:schemeClr val="accent1">
                    <a:lumMod val="90000"/>
                  </a:schemeClr>
                </a:solidFill>
              </a:rPr>
              <a:t>Thank you for your participation </a:t>
            </a:r>
          </a:p>
          <a:p>
            <a:pPr algn="r"/>
            <a:r>
              <a:rPr lang="en-US" sz="2800" dirty="0" smtClean="0">
                <a:solidFill>
                  <a:schemeClr val="accent1">
                    <a:lumMod val="90000"/>
                  </a:schemeClr>
                </a:solidFill>
              </a:rPr>
              <a:t>Mary and Debbie</a:t>
            </a:r>
            <a:endParaRPr lang="en-US" sz="2800" dirty="0">
              <a:solidFill>
                <a:schemeClr val="accent1">
                  <a:lumMod val="90000"/>
                </a:schemeClr>
              </a:solidFill>
            </a:endParaRPr>
          </a:p>
        </p:txBody>
      </p:sp>
    </p:spTree>
    <p:extLst>
      <p:ext uri="{BB962C8B-B14F-4D97-AF65-F5344CB8AC3E}">
        <p14:creationId xmlns:p14="http://schemas.microsoft.com/office/powerpoint/2010/main" val="424205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09600" y="533400"/>
            <a:ext cx="8077200" cy="5940088"/>
          </a:xfrm>
          <a:prstGeom prst="rect">
            <a:avLst/>
          </a:prstGeom>
        </p:spPr>
        <p:txBody>
          <a:bodyPr wrap="square">
            <a:spAutoFit/>
          </a:bodyPr>
          <a:lstStyle/>
          <a:p>
            <a:pPr algn="ctr"/>
            <a:r>
              <a:rPr lang="en-US" sz="4000" dirty="0" smtClean="0">
                <a:solidFill>
                  <a:schemeClr val="accent1">
                    <a:lumMod val="90000"/>
                  </a:schemeClr>
                </a:solidFill>
                <a:latin typeface="Trebuchet MS" panose="020B0603020202020204" pitchFamily="34" charset="0"/>
              </a:rPr>
              <a:t>Part C, Indicator 8</a:t>
            </a:r>
          </a:p>
          <a:p>
            <a:pPr algn="ctr"/>
            <a:endParaRPr lang="en-US" sz="2000" b="1" dirty="0" smtClean="0"/>
          </a:p>
          <a:p>
            <a:pPr lvl="0"/>
            <a:r>
              <a:rPr lang="en-US" sz="3200" dirty="0" smtClean="0">
                <a:solidFill>
                  <a:schemeClr val="tx1">
                    <a:lumMod val="85000"/>
                  </a:schemeClr>
                </a:solidFill>
              </a:rPr>
              <a:t>A: Percent of </a:t>
            </a:r>
            <a:r>
              <a:rPr lang="en-US" sz="3200" dirty="0">
                <a:solidFill>
                  <a:schemeClr val="tx1">
                    <a:lumMod val="85000"/>
                  </a:schemeClr>
                </a:solidFill>
              </a:rPr>
              <a:t>IFSPs with transition steps and services in </a:t>
            </a:r>
            <a:r>
              <a:rPr lang="en-US" sz="3200" dirty="0" smtClean="0">
                <a:solidFill>
                  <a:schemeClr val="tx1">
                    <a:lumMod val="85000"/>
                  </a:schemeClr>
                </a:solidFill>
              </a:rPr>
              <a:t>place</a:t>
            </a:r>
            <a:endParaRPr lang="en-US" sz="3200" dirty="0">
              <a:solidFill>
                <a:schemeClr val="tx1">
                  <a:lumMod val="85000"/>
                </a:schemeClr>
              </a:solidFill>
            </a:endParaRPr>
          </a:p>
          <a:p>
            <a:pPr lvl="0"/>
            <a:endParaRPr lang="en-US" sz="3200" dirty="0" smtClean="0"/>
          </a:p>
          <a:p>
            <a:r>
              <a:rPr lang="en-US" sz="3200" dirty="0" smtClean="0">
                <a:solidFill>
                  <a:schemeClr val="accent1"/>
                </a:solidFill>
              </a:rPr>
              <a:t>B</a:t>
            </a:r>
            <a:r>
              <a:rPr lang="en-US" sz="3200" dirty="0">
                <a:solidFill>
                  <a:schemeClr val="accent1"/>
                </a:solidFill>
              </a:rPr>
              <a:t>:  </a:t>
            </a:r>
            <a:r>
              <a:rPr lang="en-US" sz="3200" dirty="0" smtClean="0">
                <a:solidFill>
                  <a:schemeClr val="accent1"/>
                </a:solidFill>
              </a:rPr>
              <a:t>Percent of children potentially eligible for Part B services for whom </a:t>
            </a:r>
            <a:r>
              <a:rPr lang="en-US" sz="3200" dirty="0">
                <a:solidFill>
                  <a:schemeClr val="accent1"/>
                </a:solidFill>
              </a:rPr>
              <a:t>notification was given to the Lead Education Agency (</a:t>
            </a:r>
            <a:r>
              <a:rPr lang="en-US" sz="3200" dirty="0" smtClean="0">
                <a:solidFill>
                  <a:schemeClr val="accent1"/>
                </a:solidFill>
              </a:rPr>
              <a:t>LEA)</a:t>
            </a:r>
          </a:p>
          <a:p>
            <a:pPr lvl="0"/>
            <a:endParaRPr lang="en-US" sz="3200" dirty="0"/>
          </a:p>
          <a:p>
            <a:pPr lvl="0"/>
            <a:r>
              <a:rPr lang="en-US" sz="3200" dirty="0" smtClean="0">
                <a:solidFill>
                  <a:schemeClr val="tx1">
                    <a:lumMod val="85000"/>
                  </a:schemeClr>
                </a:solidFill>
              </a:rPr>
              <a:t>C</a:t>
            </a:r>
            <a:r>
              <a:rPr lang="en-US" sz="3200" dirty="0">
                <a:solidFill>
                  <a:schemeClr val="tx1">
                    <a:lumMod val="85000"/>
                  </a:schemeClr>
                </a:solidFill>
              </a:rPr>
              <a:t>: </a:t>
            </a:r>
            <a:r>
              <a:rPr lang="en-US" sz="3200" dirty="0" smtClean="0">
                <a:solidFill>
                  <a:schemeClr val="tx1">
                    <a:lumMod val="85000"/>
                  </a:schemeClr>
                </a:solidFill>
              </a:rPr>
              <a:t>Percent of children potentially eligible for Part B services for whom </a:t>
            </a:r>
            <a:r>
              <a:rPr lang="en-US" sz="3200" dirty="0">
                <a:solidFill>
                  <a:schemeClr val="tx1">
                    <a:lumMod val="85000"/>
                  </a:schemeClr>
                </a:solidFill>
              </a:rPr>
              <a:t>a transition conference was </a:t>
            </a:r>
            <a:r>
              <a:rPr lang="en-US" sz="3200" dirty="0" smtClean="0">
                <a:solidFill>
                  <a:schemeClr val="tx1">
                    <a:lumMod val="85000"/>
                  </a:schemeClr>
                </a:solidFill>
              </a:rPr>
              <a:t>held</a:t>
            </a:r>
            <a:r>
              <a:rPr lang="en-US" sz="2800" dirty="0">
                <a:solidFill>
                  <a:schemeClr val="tx1">
                    <a:lumMod val="85000"/>
                  </a:schemeClr>
                </a:solidFill>
              </a:rPr>
              <a:t> </a:t>
            </a:r>
            <a:r>
              <a:rPr lang="en-US" sz="2800" dirty="0"/>
              <a:t> </a:t>
            </a:r>
          </a:p>
        </p:txBody>
      </p:sp>
    </p:spTree>
    <p:extLst>
      <p:ext uri="{BB962C8B-B14F-4D97-AF65-F5344CB8AC3E}">
        <p14:creationId xmlns:p14="http://schemas.microsoft.com/office/powerpoint/2010/main" val="2031989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6705600" cy="4800600"/>
          </a:xfrm>
          <a:prstGeom prst="rect">
            <a:avLst/>
          </a:prstGeom>
          <a:noFill/>
        </p:spPr>
      </p:pic>
      <p:sp>
        <p:nvSpPr>
          <p:cNvPr id="2" name="TextBox 1"/>
          <p:cNvSpPr txBox="1"/>
          <p:nvPr/>
        </p:nvSpPr>
        <p:spPr>
          <a:xfrm>
            <a:off x="2438400" y="6070597"/>
            <a:ext cx="4612994" cy="461665"/>
          </a:xfrm>
          <a:prstGeom prst="rect">
            <a:avLst/>
          </a:prstGeom>
          <a:noFill/>
        </p:spPr>
        <p:txBody>
          <a:bodyPr wrap="none" rtlCol="0">
            <a:spAutoFit/>
          </a:bodyPr>
          <a:lstStyle/>
          <a:p>
            <a:r>
              <a:rPr lang="en-US" sz="2400" dirty="0" smtClean="0">
                <a:solidFill>
                  <a:schemeClr val="accent1"/>
                </a:solidFill>
                <a:latin typeface="Trebuchet MS" panose="020B0603020202020204" pitchFamily="34" charset="0"/>
              </a:rPr>
              <a:t>Part C, Indicator C8B, FFY 2011 </a:t>
            </a:r>
            <a:endParaRPr lang="en-US" sz="2400" dirty="0">
              <a:solidFill>
                <a:schemeClr val="accent1"/>
              </a:solidFill>
              <a:latin typeface="Trebuchet MS" panose="020B0603020202020204" pitchFamily="34" charset="0"/>
            </a:endParaRPr>
          </a:p>
        </p:txBody>
      </p:sp>
    </p:spTree>
    <p:extLst>
      <p:ext uri="{BB962C8B-B14F-4D97-AF65-F5344CB8AC3E}">
        <p14:creationId xmlns:p14="http://schemas.microsoft.com/office/powerpoint/2010/main" val="2245202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12711171"/>
              </p:ext>
            </p:extLst>
          </p:nvPr>
        </p:nvGraphicFramePr>
        <p:xfrm>
          <a:off x="838200" y="1066800"/>
          <a:ext cx="7467600" cy="4419600"/>
        </p:xfrm>
        <a:graphic>
          <a:graphicData uri="http://schemas.openxmlformats.org/drawingml/2006/table">
            <a:tbl>
              <a:tblPr firstRow="1" bandRow="1">
                <a:tableStyleId>{B301B821-A1FF-4177-AEE7-76D212191A09}</a:tableStyleId>
              </a:tblPr>
              <a:tblGrid>
                <a:gridCol w="3733800"/>
                <a:gridCol w="3733800"/>
              </a:tblGrid>
              <a:tr h="1529478">
                <a:tc gridSpan="2">
                  <a:txBody>
                    <a:bodyPr/>
                    <a:lstStyle/>
                    <a:p>
                      <a:pPr algn="ctr"/>
                      <a:r>
                        <a:rPr lang="en-US" sz="2400" dirty="0" smtClean="0">
                          <a:solidFill>
                            <a:schemeClr val="bg1"/>
                          </a:solidFill>
                        </a:rPr>
                        <a:t>Notification to</a:t>
                      </a:r>
                      <a:r>
                        <a:rPr lang="en-US" sz="2400" baseline="0" dirty="0" smtClean="0">
                          <a:solidFill>
                            <a:schemeClr val="bg1"/>
                          </a:solidFill>
                        </a:rPr>
                        <a:t> LEA (C8B)</a:t>
                      </a:r>
                      <a:endParaRPr lang="en-US" sz="2400" dirty="0" smtClean="0">
                        <a:solidFill>
                          <a:schemeClr val="bg1"/>
                        </a:solidFill>
                      </a:endParaRPr>
                    </a:p>
                    <a:p>
                      <a:pPr algn="ctr"/>
                      <a:endParaRPr lang="en-US" sz="2400" dirty="0" smtClean="0">
                        <a:solidFill>
                          <a:schemeClr val="bg1"/>
                        </a:solidFill>
                      </a:endParaRPr>
                    </a:p>
                    <a:p>
                      <a:pPr algn="ctr"/>
                      <a:r>
                        <a:rPr lang="en-US" sz="2400" dirty="0" smtClean="0">
                          <a:solidFill>
                            <a:schemeClr val="bg1"/>
                          </a:solidFill>
                        </a:rPr>
                        <a:t>Numbe</a:t>
                      </a:r>
                      <a:r>
                        <a:rPr lang="en-US" sz="2400" baseline="0" dirty="0" smtClean="0">
                          <a:solidFill>
                            <a:schemeClr val="bg1"/>
                          </a:solidFill>
                        </a:rPr>
                        <a:t>r and Percent of States Reporting Census Approach</a:t>
                      </a:r>
                    </a:p>
                    <a:p>
                      <a:endParaRPr lang="en-US" dirty="0">
                        <a:solidFill>
                          <a:schemeClr val="bg1"/>
                        </a:solidFill>
                      </a:endParaRPr>
                    </a:p>
                  </a:txBody>
                  <a:tcPr/>
                </a:tc>
                <a:tc hMerge="1">
                  <a:txBody>
                    <a:bodyPr/>
                    <a:lstStyle/>
                    <a:p>
                      <a:endParaRPr lang="en-US" dirty="0"/>
                    </a:p>
                  </a:txBody>
                  <a:tcPr/>
                </a:tc>
              </a:tr>
              <a:tr h="1217374">
                <a:tc>
                  <a:txBody>
                    <a:bodyPr/>
                    <a:lstStyle/>
                    <a:p>
                      <a:pPr marL="0" marR="0" algn="ctr">
                        <a:spcBef>
                          <a:spcPts val="100"/>
                        </a:spcBef>
                        <a:spcAft>
                          <a:spcPts val="0"/>
                        </a:spcAft>
                      </a:pPr>
                      <a:r>
                        <a:rPr lang="en-US" sz="2800" b="1" dirty="0">
                          <a:effectLst/>
                        </a:rPr>
                        <a:t>Yes</a:t>
                      </a:r>
                      <a:endParaRPr lang="en-US" sz="2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b="1" dirty="0">
                          <a:effectLst/>
                        </a:rPr>
                        <a:t>36 (64%)</a:t>
                      </a:r>
                      <a:endParaRPr lang="en-US" sz="2800" b="1" dirty="0">
                        <a:effectLst/>
                        <a:latin typeface="Times New Roman"/>
                        <a:ea typeface="Times New Roman"/>
                      </a:endParaRPr>
                    </a:p>
                  </a:txBody>
                  <a:tcPr marL="68580" marR="68580" marT="0" marB="0" anchor="ctr"/>
                </a:tc>
              </a:tr>
              <a:tr h="1373426">
                <a:tc>
                  <a:txBody>
                    <a:bodyPr/>
                    <a:lstStyle/>
                    <a:p>
                      <a:pPr marL="0" marR="0" algn="ctr">
                        <a:spcBef>
                          <a:spcPts val="100"/>
                        </a:spcBef>
                        <a:spcAft>
                          <a:spcPts val="0"/>
                        </a:spcAft>
                      </a:pPr>
                      <a:r>
                        <a:rPr lang="en-US" sz="2800" b="1" dirty="0">
                          <a:effectLst/>
                        </a:rPr>
                        <a:t>No</a:t>
                      </a:r>
                      <a:endParaRPr lang="en-US" sz="28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800" b="1" dirty="0">
                          <a:effectLst/>
                        </a:rPr>
                        <a:t>16 (29%)</a:t>
                      </a:r>
                      <a:endParaRPr lang="en-US" sz="2800" b="1" dirty="0">
                        <a:effectLst/>
                        <a:latin typeface="Times New Roman"/>
                        <a:ea typeface="Times New Roman"/>
                      </a:endParaRPr>
                    </a:p>
                  </a:txBody>
                  <a:tcPr marL="68580" marR="68580" marT="0" marB="0" anchor="ctr"/>
                </a:tc>
              </a:tr>
            </a:tbl>
          </a:graphicData>
        </a:graphic>
      </p:graphicFrame>
      <p:sp>
        <p:nvSpPr>
          <p:cNvPr id="7" name="TextBox 6"/>
          <p:cNvSpPr txBox="1"/>
          <p:nvPr/>
        </p:nvSpPr>
        <p:spPr>
          <a:xfrm>
            <a:off x="7162800" y="6096000"/>
            <a:ext cx="1308371" cy="461665"/>
          </a:xfrm>
          <a:prstGeom prst="rect">
            <a:avLst/>
          </a:prstGeom>
          <a:noFill/>
        </p:spPr>
        <p:txBody>
          <a:bodyPr wrap="none" rtlCol="0">
            <a:spAutoFit/>
          </a:bodyPr>
          <a:lstStyle/>
          <a:p>
            <a:r>
              <a:rPr lang="en-US" sz="2400" dirty="0" smtClean="0">
                <a:solidFill>
                  <a:srgbClr val="FFFF99"/>
                </a:solidFill>
              </a:rPr>
              <a:t>FFY 2011</a:t>
            </a:r>
            <a:endParaRPr lang="en-US" sz="2400" dirty="0">
              <a:solidFill>
                <a:srgbClr val="FFFF99"/>
              </a:solidFill>
            </a:endParaRPr>
          </a:p>
        </p:txBody>
      </p:sp>
    </p:spTree>
    <p:extLst>
      <p:ext uri="{BB962C8B-B14F-4D97-AF65-F5344CB8AC3E}">
        <p14:creationId xmlns:p14="http://schemas.microsoft.com/office/powerpoint/2010/main" val="1922828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23" y="228600"/>
            <a:ext cx="8686800" cy="6324600"/>
          </a:xfrm>
          <a:prstGeom prst="rect">
            <a:avLst/>
          </a:prstGeom>
          <a:noFill/>
        </p:spPr>
      </p:pic>
      <p:sp>
        <p:nvSpPr>
          <p:cNvPr id="3" name="Right Arrow 2"/>
          <p:cNvSpPr/>
          <p:nvPr/>
        </p:nvSpPr>
        <p:spPr>
          <a:xfrm rot="5400000">
            <a:off x="7573661" y="368858"/>
            <a:ext cx="622731" cy="342216"/>
          </a:xfrm>
          <a:prstGeom prst="rightArrow">
            <a:avLst>
              <a:gd name="adj1" fmla="val 64844"/>
              <a:gd name="adj2" fmla="val 50000"/>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Right Arrow 4"/>
          <p:cNvSpPr/>
          <p:nvPr/>
        </p:nvSpPr>
        <p:spPr>
          <a:xfrm rot="5400000">
            <a:off x="7632143" y="4255058"/>
            <a:ext cx="622731" cy="342216"/>
          </a:xfrm>
          <a:prstGeom prst="rightArrow">
            <a:avLst>
              <a:gd name="adj1" fmla="val 64844"/>
              <a:gd name="adj2" fmla="val 50000"/>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6" name="Right Arrow 5"/>
          <p:cNvSpPr/>
          <p:nvPr/>
        </p:nvSpPr>
        <p:spPr>
          <a:xfrm rot="5400000">
            <a:off x="7573661" y="368859"/>
            <a:ext cx="622731" cy="342216"/>
          </a:xfrm>
          <a:prstGeom prst="rightArrow">
            <a:avLst>
              <a:gd name="adj1" fmla="val 64844"/>
              <a:gd name="adj2" fmla="val 50000"/>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1442280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8077200" cy="4524315"/>
          </a:xfrm>
          <a:prstGeom prst="rect">
            <a:avLst/>
          </a:prstGeom>
        </p:spPr>
        <p:txBody>
          <a:bodyPr wrap="square">
            <a:spAutoFit/>
          </a:bodyPr>
          <a:lstStyle/>
          <a:p>
            <a:pPr algn="ctr"/>
            <a:r>
              <a:rPr lang="en-US" sz="4000" dirty="0" smtClean="0">
                <a:solidFill>
                  <a:schemeClr val="accent1">
                    <a:lumMod val="90000"/>
                  </a:schemeClr>
                </a:solidFill>
                <a:latin typeface="Trebuchet MS" panose="020B0603020202020204" pitchFamily="34" charset="0"/>
              </a:rPr>
              <a:t>Part B, Indicator 12</a:t>
            </a:r>
          </a:p>
          <a:p>
            <a:pPr algn="ctr"/>
            <a:endParaRPr lang="en-US" sz="2000" dirty="0" smtClean="0"/>
          </a:p>
          <a:p>
            <a:r>
              <a:rPr lang="en-US" sz="3600" dirty="0" smtClean="0">
                <a:latin typeface="Trebuchet MS" panose="020B0603020202020204" pitchFamily="34" charset="0"/>
              </a:rPr>
              <a:t>          Early </a:t>
            </a:r>
            <a:r>
              <a:rPr lang="en-US" sz="3600" dirty="0">
                <a:latin typeface="Trebuchet MS" panose="020B0603020202020204" pitchFamily="34" charset="0"/>
              </a:rPr>
              <a:t>C</a:t>
            </a:r>
            <a:r>
              <a:rPr lang="en-US" sz="3600" dirty="0" smtClean="0">
                <a:latin typeface="Trebuchet MS" panose="020B0603020202020204" pitchFamily="34" charset="0"/>
              </a:rPr>
              <a:t>hildhood </a:t>
            </a:r>
            <a:r>
              <a:rPr lang="en-US" sz="3600" dirty="0">
                <a:latin typeface="Trebuchet MS" panose="020B0603020202020204" pitchFamily="34" charset="0"/>
              </a:rPr>
              <a:t>T</a:t>
            </a:r>
            <a:r>
              <a:rPr lang="en-US" sz="3600" dirty="0" smtClean="0">
                <a:latin typeface="Trebuchet MS" panose="020B0603020202020204" pitchFamily="34" charset="0"/>
              </a:rPr>
              <a:t>ransition</a:t>
            </a:r>
          </a:p>
          <a:p>
            <a:r>
              <a:rPr lang="en-US" sz="3200" dirty="0"/>
              <a:t> </a:t>
            </a:r>
          </a:p>
          <a:p>
            <a:pPr algn="ctr"/>
            <a:r>
              <a:rPr lang="en-US" sz="3200" dirty="0" smtClean="0"/>
              <a:t>Percent </a:t>
            </a:r>
            <a:r>
              <a:rPr lang="en-US" sz="3200" dirty="0"/>
              <a:t>of children referred by Part C prior to age three and who are found eligible for Part B, and who have an IEP developed and implemented by their third </a:t>
            </a:r>
            <a:r>
              <a:rPr lang="en-US" sz="3200" dirty="0" smtClean="0"/>
              <a:t>birthday</a:t>
            </a:r>
            <a:endParaRPr lang="en-US" sz="3200" dirty="0"/>
          </a:p>
          <a:p>
            <a:r>
              <a:rPr lang="en-US" sz="3200" dirty="0"/>
              <a:t> </a:t>
            </a:r>
          </a:p>
        </p:txBody>
      </p:sp>
    </p:spTree>
    <p:extLst>
      <p:ext uri="{BB962C8B-B14F-4D97-AF65-F5344CB8AC3E}">
        <p14:creationId xmlns:p14="http://schemas.microsoft.com/office/powerpoint/2010/main" val="1135811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8847"/>
            <a:ext cx="8534400" cy="369332"/>
          </a:xfrm>
          <a:prstGeom prst="rect">
            <a:avLst/>
          </a:prstGeom>
        </p:spPr>
        <p:txBody>
          <a:bodyPr wrap="square">
            <a:spAutoFit/>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79077851"/>
              </p:ext>
            </p:extLst>
          </p:nvPr>
        </p:nvGraphicFramePr>
        <p:xfrm>
          <a:off x="12289" y="38100"/>
          <a:ext cx="9131711" cy="6710253"/>
        </p:xfrm>
        <a:graphic>
          <a:graphicData uri="http://schemas.openxmlformats.org/drawingml/2006/table">
            <a:tbl>
              <a:tblPr firstRow="1" firstCol="1" bandRow="1">
                <a:tableStyleId>{5C22544A-7EE6-4342-B048-85BDC9FD1C3A}</a:tableStyleId>
              </a:tblPr>
              <a:tblGrid>
                <a:gridCol w="2692697"/>
                <a:gridCol w="1072507"/>
                <a:gridCol w="1073500"/>
                <a:gridCol w="1073500"/>
                <a:gridCol w="1072507"/>
                <a:gridCol w="1073500"/>
                <a:gridCol w="1073500"/>
              </a:tblGrid>
              <a:tr h="678185">
                <a:tc gridSpan="7">
                  <a:txBody>
                    <a:bodyPr/>
                    <a:lstStyle/>
                    <a:p>
                      <a:pPr marL="0" marR="0" algn="ctr">
                        <a:spcBef>
                          <a:spcPts val="0"/>
                        </a:spcBef>
                        <a:spcAft>
                          <a:spcPts val="0"/>
                        </a:spcAft>
                        <a:tabLst>
                          <a:tab pos="2743200" algn="ctr"/>
                          <a:tab pos="5486400" algn="r"/>
                          <a:tab pos="457200" algn="l"/>
                        </a:tabLst>
                      </a:pPr>
                      <a:r>
                        <a:rPr lang="en-US" sz="2400" dirty="0" smtClean="0">
                          <a:solidFill>
                            <a:schemeClr val="bg1"/>
                          </a:solidFill>
                          <a:effectLst/>
                        </a:rPr>
                        <a:t>Part B, Indicator</a:t>
                      </a:r>
                      <a:r>
                        <a:rPr lang="en-US" sz="2400" baseline="0" dirty="0" smtClean="0">
                          <a:solidFill>
                            <a:schemeClr val="bg1"/>
                          </a:solidFill>
                          <a:effectLst/>
                        </a:rPr>
                        <a:t> 12 </a:t>
                      </a:r>
                      <a:r>
                        <a:rPr lang="en-US" sz="2400" dirty="0" smtClean="0">
                          <a:solidFill>
                            <a:schemeClr val="bg1"/>
                          </a:solidFill>
                          <a:effectLst/>
                        </a:rPr>
                        <a:t>Data </a:t>
                      </a:r>
                      <a:r>
                        <a:rPr lang="en-US" sz="2400" dirty="0">
                          <a:solidFill>
                            <a:schemeClr val="bg1"/>
                          </a:solidFill>
                          <a:effectLst/>
                        </a:rPr>
                        <a:t>Sources Over Time</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9975">
                <a:tc rowSpan="2">
                  <a:txBody>
                    <a:bodyPr/>
                    <a:lstStyle/>
                    <a:p>
                      <a:pPr marL="0" marR="0" algn="ctr">
                        <a:spcBef>
                          <a:spcPts val="0"/>
                        </a:spcBef>
                        <a:spcAft>
                          <a:spcPts val="0"/>
                        </a:spcAft>
                      </a:pPr>
                      <a:r>
                        <a:rPr lang="en-US" sz="2400" dirty="0">
                          <a:solidFill>
                            <a:schemeClr val="bg1"/>
                          </a:solidFill>
                          <a:effectLst/>
                        </a:rPr>
                        <a:t>Data Collection Source</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gridSpan="6">
                  <a:txBody>
                    <a:bodyPr/>
                    <a:lstStyle/>
                    <a:p>
                      <a:pPr marL="0" marR="0" algn="ctr">
                        <a:spcBef>
                          <a:spcPts val="0"/>
                        </a:spcBef>
                        <a:spcAft>
                          <a:spcPts val="0"/>
                        </a:spcAft>
                      </a:pPr>
                      <a:r>
                        <a:rPr lang="en-US" sz="2400" dirty="0">
                          <a:solidFill>
                            <a:schemeClr val="bg1"/>
                          </a:solidFill>
                          <a:effectLst/>
                        </a:rPr>
                        <a:t>Number of States by Year</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7279">
                <a:tc vMerge="1">
                  <a:txBody>
                    <a:bodyPr/>
                    <a:lstStyle/>
                    <a:p>
                      <a:endParaRPr lang="en-US"/>
                    </a:p>
                  </a:txBody>
                  <a:tcPr/>
                </a:tc>
                <a:tc>
                  <a:txBody>
                    <a:bodyPr/>
                    <a:lstStyle/>
                    <a:p>
                      <a:pPr marL="0" marR="0" algn="ctr">
                        <a:spcBef>
                          <a:spcPts val="0"/>
                        </a:spcBef>
                        <a:spcAft>
                          <a:spcPts val="0"/>
                        </a:spcAft>
                      </a:pPr>
                      <a:r>
                        <a:rPr lang="en-US" sz="2400" dirty="0">
                          <a:solidFill>
                            <a:schemeClr val="bg1"/>
                          </a:solidFill>
                          <a:effectLst/>
                        </a:rPr>
                        <a:t>FFY 2006</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FFY 2007</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FFY 2008</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FFY 2009</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FFY 2010</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FFY 2011</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655226">
                <a:tc>
                  <a:txBody>
                    <a:bodyPr/>
                    <a:lstStyle/>
                    <a:p>
                      <a:pPr marL="0" marR="0">
                        <a:spcBef>
                          <a:spcPts val="0"/>
                        </a:spcBef>
                        <a:spcAft>
                          <a:spcPts val="0"/>
                        </a:spcAft>
                      </a:pPr>
                      <a:r>
                        <a:rPr lang="en-US" sz="2400" dirty="0">
                          <a:solidFill>
                            <a:schemeClr val="bg1"/>
                          </a:solidFill>
                          <a:effectLst/>
                        </a:rPr>
                        <a:t>State data system</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33</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34</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33</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44</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45</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45</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1251044">
                <a:tc>
                  <a:txBody>
                    <a:bodyPr/>
                    <a:lstStyle/>
                    <a:p>
                      <a:pPr marL="0" marR="0">
                        <a:spcBef>
                          <a:spcPts val="0"/>
                        </a:spcBef>
                        <a:spcAft>
                          <a:spcPts val="0"/>
                        </a:spcAft>
                      </a:pPr>
                      <a:r>
                        <a:rPr lang="en-US" sz="2400" dirty="0">
                          <a:solidFill>
                            <a:schemeClr val="bg1"/>
                          </a:solidFill>
                          <a:effectLst/>
                        </a:rPr>
                        <a:t>Monitoring, </a:t>
                      </a:r>
                      <a:r>
                        <a:rPr lang="en-US" sz="2400" b="0" dirty="0">
                          <a:solidFill>
                            <a:schemeClr val="bg1"/>
                          </a:solidFill>
                          <a:effectLst/>
                        </a:rPr>
                        <a:t>includes system-wide file review</a:t>
                      </a:r>
                      <a:endParaRPr lang="en-US" sz="2400" b="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8</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2</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5</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6</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6</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5</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1017279">
                <a:tc>
                  <a:txBody>
                    <a:bodyPr/>
                    <a:lstStyle/>
                    <a:p>
                      <a:pPr marL="0" marR="0">
                        <a:spcBef>
                          <a:spcPts val="0"/>
                        </a:spcBef>
                        <a:spcAft>
                          <a:spcPts val="0"/>
                        </a:spcAft>
                      </a:pPr>
                      <a:r>
                        <a:rPr lang="en-US" sz="2400" dirty="0">
                          <a:solidFill>
                            <a:schemeClr val="bg1"/>
                          </a:solidFill>
                          <a:effectLst/>
                        </a:rPr>
                        <a:t>Other </a:t>
                      </a:r>
                      <a:r>
                        <a:rPr lang="en-US" sz="2400" b="0" dirty="0" smtClean="0">
                          <a:solidFill>
                            <a:schemeClr val="bg1"/>
                          </a:solidFill>
                          <a:effectLst/>
                        </a:rPr>
                        <a:t>(LEA </a:t>
                      </a:r>
                      <a:r>
                        <a:rPr lang="en-US" sz="2400" b="0" dirty="0">
                          <a:solidFill>
                            <a:schemeClr val="bg1"/>
                          </a:solidFill>
                          <a:effectLst/>
                        </a:rPr>
                        <a:t>spreadsheets)</a:t>
                      </a:r>
                      <a:endParaRPr lang="en-US" sz="2400" b="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7</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13</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15</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2</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3</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4</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834030">
                <a:tc>
                  <a:txBody>
                    <a:bodyPr/>
                    <a:lstStyle/>
                    <a:p>
                      <a:pPr marL="0" marR="0">
                        <a:spcBef>
                          <a:spcPts val="0"/>
                        </a:spcBef>
                        <a:spcAft>
                          <a:spcPts val="0"/>
                        </a:spcAft>
                      </a:pPr>
                      <a:r>
                        <a:rPr lang="en-US" sz="2400">
                          <a:solidFill>
                            <a:schemeClr val="bg1"/>
                          </a:solidFill>
                          <a:effectLst/>
                        </a:rPr>
                        <a:t>Not reported or unclear </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7</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4</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2</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4</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2</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2</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r h="547235">
                <a:tc>
                  <a:txBody>
                    <a:bodyPr/>
                    <a:lstStyle/>
                    <a:p>
                      <a:pPr marL="0" marR="0" algn="r">
                        <a:spcBef>
                          <a:spcPts val="0"/>
                        </a:spcBef>
                        <a:spcAft>
                          <a:spcPts val="0"/>
                        </a:spcAft>
                      </a:pPr>
                      <a:r>
                        <a:rPr lang="en-US" sz="2400" dirty="0">
                          <a:solidFill>
                            <a:schemeClr val="bg1"/>
                          </a:solidFill>
                          <a:effectLst/>
                        </a:rPr>
                        <a:t>Total</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56</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effectLst/>
                        </a:rPr>
                        <a:t>56</a:t>
                      </a:r>
                      <a:endParaRPr lang="en-US" sz="240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55</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56</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dirty="0">
                          <a:solidFill>
                            <a:schemeClr val="bg1"/>
                          </a:solidFill>
                          <a:effectLst/>
                        </a:rPr>
                        <a:t>56</a:t>
                      </a:r>
                      <a:endParaRPr lang="en-US" sz="2400"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bg1"/>
                          </a:solidFill>
                          <a:effectLst/>
                        </a:rPr>
                        <a:t>56</a:t>
                      </a:r>
                      <a:endParaRPr lang="en-US" sz="2400" b="1" dirty="0">
                        <a:solidFill>
                          <a:schemeClr val="bg1"/>
                        </a:solidFill>
                        <a:effectLst/>
                        <a:latin typeface="Times New Roman"/>
                        <a:ea typeface="Times New Roman"/>
                      </a:endParaRPr>
                    </a:p>
                  </a:txBody>
                  <a:tcPr marL="68580" marR="68580" marT="0" marB="0" anchor="ct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39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13" y="76200"/>
            <a:ext cx="9033387" cy="6705600"/>
          </a:xfrm>
          <a:prstGeom prst="rect">
            <a:avLst/>
          </a:prstGeom>
          <a:noFill/>
        </p:spPr>
      </p:pic>
      <p:sp>
        <p:nvSpPr>
          <p:cNvPr id="4" name="Right Arrow 3"/>
          <p:cNvSpPr/>
          <p:nvPr/>
        </p:nvSpPr>
        <p:spPr>
          <a:xfrm rot="5400000">
            <a:off x="7632143" y="292658"/>
            <a:ext cx="622731" cy="342216"/>
          </a:xfrm>
          <a:prstGeom prst="rightArrow">
            <a:avLst>
              <a:gd name="adj1" fmla="val 64844"/>
              <a:gd name="adj2" fmla="val 50000"/>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Right Arrow 4"/>
          <p:cNvSpPr/>
          <p:nvPr/>
        </p:nvSpPr>
        <p:spPr>
          <a:xfrm rot="5400000">
            <a:off x="7670926" y="4483658"/>
            <a:ext cx="622731" cy="342216"/>
          </a:xfrm>
          <a:prstGeom prst="rightArrow">
            <a:avLst>
              <a:gd name="adj1" fmla="val 64844"/>
              <a:gd name="adj2" fmla="val 50000"/>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Tree>
    <p:extLst>
      <p:ext uri="{BB962C8B-B14F-4D97-AF65-F5344CB8AC3E}">
        <p14:creationId xmlns:p14="http://schemas.microsoft.com/office/powerpoint/2010/main" val="393621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Custom 10">
      <a:dk1>
        <a:sysClr val="windowText" lastClr="000000"/>
      </a:dk1>
      <a:lt1>
        <a:sysClr val="window" lastClr="FFFFFF"/>
      </a:lt1>
      <a:dk2>
        <a:srgbClr val="212745"/>
      </a:dk2>
      <a:lt2>
        <a:srgbClr val="B4DCFA"/>
      </a:lt2>
      <a:accent1>
        <a:srgbClr val="FFFFCC"/>
      </a:accent1>
      <a:accent2>
        <a:srgbClr val="5ECCF3"/>
      </a:accent2>
      <a:accent3>
        <a:srgbClr val="FFFF99"/>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1690</TotalTime>
  <Words>1406</Words>
  <Application>Microsoft Office PowerPoint</Application>
  <PresentationFormat>On-screen Show (4:3)</PresentationFormat>
  <Paragraphs>256</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Horizon</vt:lpstr>
      <vt:lpstr>   Follow the Yellow Brick Road:   Part C to part B 619</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 the Yellow Brick Road:</dc:title>
  <dc:creator>fpg</dc:creator>
  <cp:lastModifiedBy>fpg</cp:lastModifiedBy>
  <cp:revision>27</cp:revision>
  <dcterms:created xsi:type="dcterms:W3CDTF">2013-08-16T15:55:55Z</dcterms:created>
  <dcterms:modified xsi:type="dcterms:W3CDTF">2013-08-27T18:03:53Z</dcterms:modified>
</cp:coreProperties>
</file>