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pptx" ContentType="application/vnd.openxmlformats-officedocument.presentationml.presentation"/>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ags/tag2.xml" ContentType="application/vnd.openxmlformats-officedocument.presentationml.tags+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notesMasterIdLst>
    <p:notesMasterId r:id="rId107"/>
  </p:notesMasterIdLst>
  <p:sldIdLst>
    <p:sldId id="256" r:id="rId3"/>
    <p:sldId id="294" r:id="rId4"/>
    <p:sldId id="299" r:id="rId5"/>
    <p:sldId id="296" r:id="rId6"/>
    <p:sldId id="297" r:id="rId7"/>
    <p:sldId id="293" r:id="rId8"/>
    <p:sldId id="268" r:id="rId9"/>
    <p:sldId id="274" r:id="rId10"/>
    <p:sldId id="278" r:id="rId11"/>
    <p:sldId id="286" r:id="rId12"/>
    <p:sldId id="279" r:id="rId13"/>
    <p:sldId id="298" r:id="rId14"/>
    <p:sldId id="300" r:id="rId15"/>
    <p:sldId id="301" r:id="rId16"/>
    <p:sldId id="339" r:id="rId17"/>
    <p:sldId id="340" r:id="rId18"/>
    <p:sldId id="341" r:id="rId19"/>
    <p:sldId id="342" r:id="rId20"/>
    <p:sldId id="343" r:id="rId21"/>
    <p:sldId id="344" r:id="rId22"/>
    <p:sldId id="345" r:id="rId23"/>
    <p:sldId id="346" r:id="rId24"/>
    <p:sldId id="347" r:id="rId25"/>
    <p:sldId id="348" r:id="rId26"/>
    <p:sldId id="349" r:id="rId27"/>
    <p:sldId id="350" r:id="rId28"/>
    <p:sldId id="351" r:id="rId29"/>
    <p:sldId id="352" r:id="rId30"/>
    <p:sldId id="353" r:id="rId31"/>
    <p:sldId id="354" r:id="rId32"/>
    <p:sldId id="355" r:id="rId33"/>
    <p:sldId id="356" r:id="rId34"/>
    <p:sldId id="357" r:id="rId35"/>
    <p:sldId id="358" r:id="rId36"/>
    <p:sldId id="359" r:id="rId37"/>
    <p:sldId id="360" r:id="rId38"/>
    <p:sldId id="361" r:id="rId39"/>
    <p:sldId id="362" r:id="rId40"/>
    <p:sldId id="363" r:id="rId41"/>
    <p:sldId id="364" r:id="rId42"/>
    <p:sldId id="365" r:id="rId43"/>
    <p:sldId id="366" r:id="rId44"/>
    <p:sldId id="367" r:id="rId45"/>
    <p:sldId id="368" r:id="rId46"/>
    <p:sldId id="369" r:id="rId47"/>
    <p:sldId id="370" r:id="rId48"/>
    <p:sldId id="371" r:id="rId49"/>
    <p:sldId id="372" r:id="rId50"/>
    <p:sldId id="373" r:id="rId51"/>
    <p:sldId id="374" r:id="rId52"/>
    <p:sldId id="375" r:id="rId53"/>
    <p:sldId id="376" r:id="rId54"/>
    <p:sldId id="377" r:id="rId55"/>
    <p:sldId id="338" r:id="rId56"/>
    <p:sldId id="379" r:id="rId57"/>
    <p:sldId id="390" r:id="rId58"/>
    <p:sldId id="380" r:id="rId59"/>
    <p:sldId id="381" r:id="rId60"/>
    <p:sldId id="387" r:id="rId61"/>
    <p:sldId id="382" r:id="rId62"/>
    <p:sldId id="388" r:id="rId63"/>
    <p:sldId id="389" r:id="rId64"/>
    <p:sldId id="383" r:id="rId65"/>
    <p:sldId id="384" r:id="rId66"/>
    <p:sldId id="391" r:id="rId67"/>
    <p:sldId id="385" r:id="rId68"/>
    <p:sldId id="386" r:id="rId69"/>
    <p:sldId id="304" r:id="rId70"/>
    <p:sldId id="306" r:id="rId71"/>
    <p:sldId id="307" r:id="rId72"/>
    <p:sldId id="308" r:id="rId73"/>
    <p:sldId id="309" r:id="rId74"/>
    <p:sldId id="310" r:id="rId75"/>
    <p:sldId id="311" r:id="rId76"/>
    <p:sldId id="312" r:id="rId77"/>
    <p:sldId id="313" r:id="rId78"/>
    <p:sldId id="314" r:id="rId79"/>
    <p:sldId id="315" r:id="rId80"/>
    <p:sldId id="316" r:id="rId81"/>
    <p:sldId id="317" r:id="rId82"/>
    <p:sldId id="318" r:id="rId83"/>
    <p:sldId id="319" r:id="rId84"/>
    <p:sldId id="320" r:id="rId85"/>
    <p:sldId id="321" r:id="rId86"/>
    <p:sldId id="322" r:id="rId87"/>
    <p:sldId id="323" r:id="rId88"/>
    <p:sldId id="324" r:id="rId89"/>
    <p:sldId id="325" r:id="rId90"/>
    <p:sldId id="326" r:id="rId91"/>
    <p:sldId id="327" r:id="rId92"/>
    <p:sldId id="328" r:id="rId93"/>
    <p:sldId id="329" r:id="rId94"/>
    <p:sldId id="330" r:id="rId95"/>
    <p:sldId id="331" r:id="rId96"/>
    <p:sldId id="332" r:id="rId97"/>
    <p:sldId id="333" r:id="rId98"/>
    <p:sldId id="334" r:id="rId99"/>
    <p:sldId id="335" r:id="rId100"/>
    <p:sldId id="393" r:id="rId101"/>
    <p:sldId id="394" r:id="rId102"/>
    <p:sldId id="336" r:id="rId103"/>
    <p:sldId id="337" r:id="rId104"/>
    <p:sldId id="283" r:id="rId105"/>
    <p:sldId id="263" r:id="rId106"/>
  </p:sldIdLst>
  <p:sldSz cx="9144000" cy="6858000" type="screen4x3"/>
  <p:notesSz cx="6858000" cy="9296400"/>
  <p:custDataLst>
    <p:tags r:id="rId10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400"/>
    <a:srgbClr val="275EA1"/>
    <a:srgbClr val="F2F6FC"/>
    <a:srgbClr val="BC8F00"/>
    <a:srgbClr val="E1E9F7"/>
    <a:srgbClr val="DBE4F5"/>
    <a:srgbClr val="0080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954" autoAdjust="0"/>
  </p:normalViewPr>
  <p:slideViewPr>
    <p:cSldViewPr>
      <p:cViewPr varScale="1">
        <p:scale>
          <a:sx n="55" d="100"/>
          <a:sy n="55" d="100"/>
        </p:scale>
        <p:origin x="-2242" y="-13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notesMaster" Target="notesMasters/notes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tags" Target="tags/tag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presProps" Target="pres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27E7FF-9912-48FB-8D15-DDBC6A8B469F}" type="doc">
      <dgm:prSet loTypeId="urn:microsoft.com/office/officeart/2005/8/layout/gear1" loCatId="cycle" qsTypeId="urn:microsoft.com/office/officeart/2005/8/quickstyle/simple1" qsCatId="simple" csTypeId="urn:microsoft.com/office/officeart/2005/8/colors/accent1_2" csCatId="accent1" phldr="1"/>
      <dgm:spPr/>
    </dgm:pt>
    <dgm:pt modelId="{6355424F-F203-4439-B386-B1231C7B1362}">
      <dgm:prSet phldrT="[Text]"/>
      <dgm:spPr>
        <a:solidFill>
          <a:schemeClr val="tx2"/>
        </a:solidFill>
      </dgm:spPr>
      <dgm:t>
        <a:bodyPr/>
        <a:lstStyle/>
        <a:p>
          <a:pPr>
            <a:spcAft>
              <a:spcPts val="0"/>
            </a:spcAft>
          </a:pPr>
          <a:r>
            <a:rPr lang="en-US" b="1" dirty="0" smtClean="0">
              <a:solidFill>
                <a:schemeClr val="bg1"/>
              </a:solidFill>
              <a:effectLst>
                <a:outerShdw dist="25400" dir="2700000" algn="tl" rotWithShape="0">
                  <a:srgbClr val="000000"/>
                </a:outerShdw>
              </a:effectLst>
              <a:latin typeface="Arial"/>
              <a:cs typeface="Arial"/>
            </a:rPr>
            <a:t>Meaningful</a:t>
          </a:r>
        </a:p>
        <a:p>
          <a:pPr>
            <a:spcAft>
              <a:spcPts val="0"/>
            </a:spcAft>
          </a:pPr>
          <a:r>
            <a:rPr lang="en-US" b="1" dirty="0" smtClean="0">
              <a:solidFill>
                <a:schemeClr val="bg1"/>
              </a:solidFill>
              <a:effectLst>
                <a:outerShdw dist="25400" dir="2700000" algn="tl" rotWithShape="0">
                  <a:srgbClr val="000000"/>
                </a:outerShdw>
              </a:effectLst>
              <a:latin typeface="Arial"/>
              <a:cs typeface="Arial"/>
            </a:rPr>
            <a:t>IFSP Outcomes</a:t>
          </a:r>
        </a:p>
      </dgm:t>
    </dgm:pt>
    <dgm:pt modelId="{2E0DA7B3-6A43-42F0-8AF6-B783636A36F1}" type="parTrans" cxnId="{031A30C7-503E-4A84-AC49-CA318ADCE268}">
      <dgm:prSet/>
      <dgm:spPr/>
      <dgm:t>
        <a:bodyPr/>
        <a:lstStyle/>
        <a:p>
          <a:endParaRPr lang="en-US"/>
        </a:p>
      </dgm:t>
    </dgm:pt>
    <dgm:pt modelId="{6C4FF5DB-5BA4-47CB-8A1F-42469E467EA1}" type="sibTrans" cxnId="{031A30C7-503E-4A84-AC49-CA318ADCE268}">
      <dgm:prSet/>
      <dgm:spPr>
        <a:solidFill>
          <a:srgbClr val="EF6011"/>
        </a:solidFill>
      </dgm:spPr>
      <dgm:t>
        <a:bodyPr/>
        <a:lstStyle/>
        <a:p>
          <a:endParaRPr lang="en-US"/>
        </a:p>
      </dgm:t>
    </dgm:pt>
    <dgm:pt modelId="{CCF18EAC-3D24-4285-944A-17DF815E2253}">
      <dgm:prSet phldrT="[Text]"/>
      <dgm:spPr>
        <a:solidFill>
          <a:schemeClr val="accent3"/>
        </a:solidFill>
      </dgm:spPr>
      <dgm:t>
        <a:bodyPr/>
        <a:lstStyle/>
        <a:p>
          <a:r>
            <a:rPr lang="en-US" b="1" dirty="0" smtClean="0">
              <a:solidFill>
                <a:schemeClr val="bg1"/>
              </a:solidFill>
              <a:effectLst>
                <a:outerShdw dist="25400" dir="2700000" algn="tl" rotWithShape="0">
                  <a:srgbClr val="000000"/>
                </a:outerShdw>
              </a:effectLst>
              <a:latin typeface="Arial"/>
              <a:cs typeface="Arial"/>
            </a:rPr>
            <a:t>3 Global Child Outcomes</a:t>
          </a:r>
          <a:endParaRPr lang="en-US" dirty="0">
            <a:solidFill>
              <a:schemeClr val="tx1"/>
            </a:solidFill>
          </a:endParaRPr>
        </a:p>
      </dgm:t>
    </dgm:pt>
    <dgm:pt modelId="{ABE3E3A7-D4F0-43BC-BC57-E091DEE05B1D}" type="parTrans" cxnId="{C5BB8F5D-5D23-4D5D-AE88-19F28A48787A}">
      <dgm:prSet/>
      <dgm:spPr/>
      <dgm:t>
        <a:bodyPr/>
        <a:lstStyle/>
        <a:p>
          <a:endParaRPr lang="en-US"/>
        </a:p>
      </dgm:t>
    </dgm:pt>
    <dgm:pt modelId="{077C2507-9FD6-415A-AA3A-15D4004F93CF}" type="sibTrans" cxnId="{C5BB8F5D-5D23-4D5D-AE88-19F28A48787A}">
      <dgm:prSet/>
      <dgm:spPr>
        <a:solidFill>
          <a:schemeClr val="accent2"/>
        </a:solidFill>
      </dgm:spPr>
      <dgm:t>
        <a:bodyPr/>
        <a:lstStyle/>
        <a:p>
          <a:endParaRPr lang="en-US"/>
        </a:p>
      </dgm:t>
    </dgm:pt>
    <dgm:pt modelId="{CB74A78A-F434-4F98-B218-FE00E87DE197}">
      <dgm:prSet phldrT="[Text]"/>
      <dgm:spPr>
        <a:solidFill>
          <a:schemeClr val="accent5"/>
        </a:solidFill>
      </dgm:spPr>
      <dgm:t>
        <a:bodyPr/>
        <a:lstStyle/>
        <a:p>
          <a:r>
            <a:rPr lang="en-US" b="1" dirty="0" smtClean="0">
              <a:solidFill>
                <a:schemeClr val="bg1"/>
              </a:solidFill>
              <a:effectLst>
                <a:outerShdw dist="25400" dir="2700000" algn="tl" rotWithShape="0">
                  <a:srgbClr val="000000"/>
                </a:outerShdw>
              </a:effectLst>
              <a:latin typeface="Arial"/>
              <a:cs typeface="Arial"/>
            </a:rPr>
            <a:t>Functional Assessment</a:t>
          </a:r>
          <a:endParaRPr lang="en-US" b="1" dirty="0">
            <a:solidFill>
              <a:schemeClr val="bg1"/>
            </a:solidFill>
            <a:effectLst>
              <a:outerShdw dist="25400" dir="2700000" algn="tl" rotWithShape="0">
                <a:srgbClr val="000000"/>
              </a:outerShdw>
            </a:effectLst>
            <a:latin typeface="Arial"/>
            <a:cs typeface="Arial"/>
          </a:endParaRPr>
        </a:p>
      </dgm:t>
    </dgm:pt>
    <dgm:pt modelId="{8352176C-FF2C-41E5-B036-3F3F36F7FAC7}" type="parTrans" cxnId="{239B09CB-4ACE-485C-A68E-079F805AD08C}">
      <dgm:prSet/>
      <dgm:spPr/>
      <dgm:t>
        <a:bodyPr/>
        <a:lstStyle/>
        <a:p>
          <a:endParaRPr lang="en-US"/>
        </a:p>
      </dgm:t>
    </dgm:pt>
    <dgm:pt modelId="{C6A318D2-1FA7-47ED-81BB-D70E5C512BC9}" type="sibTrans" cxnId="{239B09CB-4ACE-485C-A68E-079F805AD08C}">
      <dgm:prSet/>
      <dgm:spPr>
        <a:solidFill>
          <a:srgbClr val="EF6011"/>
        </a:solidFill>
      </dgm:spPr>
      <dgm:t>
        <a:bodyPr/>
        <a:lstStyle/>
        <a:p>
          <a:endParaRPr lang="en-US"/>
        </a:p>
      </dgm:t>
    </dgm:pt>
    <dgm:pt modelId="{A9BB85C5-C1CA-4DA2-AF0F-D8F43C648F49}" type="pres">
      <dgm:prSet presAssocID="{DE27E7FF-9912-48FB-8D15-DDBC6A8B469F}" presName="composite" presStyleCnt="0">
        <dgm:presLayoutVars>
          <dgm:chMax val="3"/>
          <dgm:animLvl val="lvl"/>
          <dgm:resizeHandles val="exact"/>
        </dgm:presLayoutVars>
      </dgm:prSet>
      <dgm:spPr/>
    </dgm:pt>
    <dgm:pt modelId="{8658EF2B-34AF-479F-8C3D-03E802BB732E}" type="pres">
      <dgm:prSet presAssocID="{6355424F-F203-4439-B386-B1231C7B1362}" presName="gear1" presStyleLbl="node1" presStyleIdx="0" presStyleCnt="3">
        <dgm:presLayoutVars>
          <dgm:chMax val="1"/>
          <dgm:bulletEnabled val="1"/>
        </dgm:presLayoutVars>
      </dgm:prSet>
      <dgm:spPr/>
      <dgm:t>
        <a:bodyPr/>
        <a:lstStyle/>
        <a:p>
          <a:endParaRPr lang="en-US"/>
        </a:p>
      </dgm:t>
    </dgm:pt>
    <dgm:pt modelId="{68F8FA95-1467-420F-BDEC-BEA9172B1F64}" type="pres">
      <dgm:prSet presAssocID="{6355424F-F203-4439-B386-B1231C7B1362}" presName="gear1srcNode" presStyleLbl="node1" presStyleIdx="0" presStyleCnt="3"/>
      <dgm:spPr/>
      <dgm:t>
        <a:bodyPr/>
        <a:lstStyle/>
        <a:p>
          <a:endParaRPr lang="en-US"/>
        </a:p>
      </dgm:t>
    </dgm:pt>
    <dgm:pt modelId="{DBF487C5-8C5A-4F8E-81FE-22F7F6BBD41E}" type="pres">
      <dgm:prSet presAssocID="{6355424F-F203-4439-B386-B1231C7B1362}" presName="gear1dstNode" presStyleLbl="node1" presStyleIdx="0" presStyleCnt="3"/>
      <dgm:spPr/>
      <dgm:t>
        <a:bodyPr/>
        <a:lstStyle/>
        <a:p>
          <a:endParaRPr lang="en-US"/>
        </a:p>
      </dgm:t>
    </dgm:pt>
    <dgm:pt modelId="{0FEF046B-B12A-40CF-8DD8-773BA97EFF2D}" type="pres">
      <dgm:prSet presAssocID="{CCF18EAC-3D24-4285-944A-17DF815E2253}" presName="gear2" presStyleLbl="node1" presStyleIdx="1" presStyleCnt="3">
        <dgm:presLayoutVars>
          <dgm:chMax val="1"/>
          <dgm:bulletEnabled val="1"/>
        </dgm:presLayoutVars>
      </dgm:prSet>
      <dgm:spPr/>
      <dgm:t>
        <a:bodyPr/>
        <a:lstStyle/>
        <a:p>
          <a:endParaRPr lang="en-US"/>
        </a:p>
      </dgm:t>
    </dgm:pt>
    <dgm:pt modelId="{5C05AF1C-4254-4006-8DE9-253E09A2C938}" type="pres">
      <dgm:prSet presAssocID="{CCF18EAC-3D24-4285-944A-17DF815E2253}" presName="gear2srcNode" presStyleLbl="node1" presStyleIdx="1" presStyleCnt="3"/>
      <dgm:spPr/>
      <dgm:t>
        <a:bodyPr/>
        <a:lstStyle/>
        <a:p>
          <a:endParaRPr lang="en-US"/>
        </a:p>
      </dgm:t>
    </dgm:pt>
    <dgm:pt modelId="{5B792BB4-5111-48AD-B9AF-565D15B942AB}" type="pres">
      <dgm:prSet presAssocID="{CCF18EAC-3D24-4285-944A-17DF815E2253}" presName="gear2dstNode" presStyleLbl="node1" presStyleIdx="1" presStyleCnt="3"/>
      <dgm:spPr/>
      <dgm:t>
        <a:bodyPr/>
        <a:lstStyle/>
        <a:p>
          <a:endParaRPr lang="en-US"/>
        </a:p>
      </dgm:t>
    </dgm:pt>
    <dgm:pt modelId="{0A94A561-FBCA-4B7B-A6C1-617B2EF95CD0}" type="pres">
      <dgm:prSet presAssocID="{CB74A78A-F434-4F98-B218-FE00E87DE197}" presName="gear3" presStyleLbl="node1" presStyleIdx="2" presStyleCnt="3"/>
      <dgm:spPr/>
      <dgm:t>
        <a:bodyPr/>
        <a:lstStyle/>
        <a:p>
          <a:endParaRPr lang="en-US"/>
        </a:p>
      </dgm:t>
    </dgm:pt>
    <dgm:pt modelId="{C334D4E0-F9DA-4B18-AC4E-D696BF6B6FEC}" type="pres">
      <dgm:prSet presAssocID="{CB74A78A-F434-4F98-B218-FE00E87DE197}" presName="gear3tx" presStyleLbl="node1" presStyleIdx="2" presStyleCnt="3">
        <dgm:presLayoutVars>
          <dgm:chMax val="1"/>
          <dgm:bulletEnabled val="1"/>
        </dgm:presLayoutVars>
      </dgm:prSet>
      <dgm:spPr/>
      <dgm:t>
        <a:bodyPr/>
        <a:lstStyle/>
        <a:p>
          <a:endParaRPr lang="en-US"/>
        </a:p>
      </dgm:t>
    </dgm:pt>
    <dgm:pt modelId="{77933779-1069-41C5-9442-CDF80605D356}" type="pres">
      <dgm:prSet presAssocID="{CB74A78A-F434-4F98-B218-FE00E87DE197}" presName="gear3srcNode" presStyleLbl="node1" presStyleIdx="2" presStyleCnt="3"/>
      <dgm:spPr/>
      <dgm:t>
        <a:bodyPr/>
        <a:lstStyle/>
        <a:p>
          <a:endParaRPr lang="en-US"/>
        </a:p>
      </dgm:t>
    </dgm:pt>
    <dgm:pt modelId="{F3535D93-26ED-43FE-BE16-368B6DE54126}" type="pres">
      <dgm:prSet presAssocID="{CB74A78A-F434-4F98-B218-FE00E87DE197}" presName="gear3dstNode" presStyleLbl="node1" presStyleIdx="2" presStyleCnt="3"/>
      <dgm:spPr/>
      <dgm:t>
        <a:bodyPr/>
        <a:lstStyle/>
        <a:p>
          <a:endParaRPr lang="en-US"/>
        </a:p>
      </dgm:t>
    </dgm:pt>
    <dgm:pt modelId="{D5A820B8-9B3A-4253-A0EC-241565B87861}" type="pres">
      <dgm:prSet presAssocID="{6C4FF5DB-5BA4-47CB-8A1F-42469E467EA1}" presName="connector1" presStyleLbl="sibTrans2D1" presStyleIdx="0" presStyleCnt="3"/>
      <dgm:spPr/>
      <dgm:t>
        <a:bodyPr/>
        <a:lstStyle/>
        <a:p>
          <a:endParaRPr lang="en-US"/>
        </a:p>
      </dgm:t>
    </dgm:pt>
    <dgm:pt modelId="{663B0CE4-877E-4605-92FC-9C96C9780A99}" type="pres">
      <dgm:prSet presAssocID="{077C2507-9FD6-415A-AA3A-15D4004F93CF}" presName="connector2" presStyleLbl="sibTrans2D1" presStyleIdx="1" presStyleCnt="3"/>
      <dgm:spPr/>
      <dgm:t>
        <a:bodyPr/>
        <a:lstStyle/>
        <a:p>
          <a:endParaRPr lang="en-US"/>
        </a:p>
      </dgm:t>
    </dgm:pt>
    <dgm:pt modelId="{ECE5340A-3A61-4F3C-B8CC-ADCE0AD4DAFB}" type="pres">
      <dgm:prSet presAssocID="{C6A318D2-1FA7-47ED-81BB-D70E5C512BC9}" presName="connector3" presStyleLbl="sibTrans2D1" presStyleIdx="2" presStyleCnt="3"/>
      <dgm:spPr/>
      <dgm:t>
        <a:bodyPr/>
        <a:lstStyle/>
        <a:p>
          <a:endParaRPr lang="en-US"/>
        </a:p>
      </dgm:t>
    </dgm:pt>
  </dgm:ptLst>
  <dgm:cxnLst>
    <dgm:cxn modelId="{9031721B-F43B-491C-AEA3-FD5D32EB4FBF}" type="presOf" srcId="{6355424F-F203-4439-B386-B1231C7B1362}" destId="{DBF487C5-8C5A-4F8E-81FE-22F7F6BBD41E}" srcOrd="2" destOrd="0" presId="urn:microsoft.com/office/officeart/2005/8/layout/gear1"/>
    <dgm:cxn modelId="{F5FB1B45-7826-40FE-BA30-3D9C25F41030}" type="presOf" srcId="{077C2507-9FD6-415A-AA3A-15D4004F93CF}" destId="{663B0CE4-877E-4605-92FC-9C96C9780A99}" srcOrd="0" destOrd="0" presId="urn:microsoft.com/office/officeart/2005/8/layout/gear1"/>
    <dgm:cxn modelId="{1151E9F3-744D-4DA3-AB3A-CA44ABC0AD98}" type="presOf" srcId="{DE27E7FF-9912-48FB-8D15-DDBC6A8B469F}" destId="{A9BB85C5-C1CA-4DA2-AF0F-D8F43C648F49}" srcOrd="0" destOrd="0" presId="urn:microsoft.com/office/officeart/2005/8/layout/gear1"/>
    <dgm:cxn modelId="{239B09CB-4ACE-485C-A68E-079F805AD08C}" srcId="{DE27E7FF-9912-48FB-8D15-DDBC6A8B469F}" destId="{CB74A78A-F434-4F98-B218-FE00E87DE197}" srcOrd="2" destOrd="0" parTransId="{8352176C-FF2C-41E5-B036-3F3F36F7FAC7}" sibTransId="{C6A318D2-1FA7-47ED-81BB-D70E5C512BC9}"/>
    <dgm:cxn modelId="{031A30C7-503E-4A84-AC49-CA318ADCE268}" srcId="{DE27E7FF-9912-48FB-8D15-DDBC6A8B469F}" destId="{6355424F-F203-4439-B386-B1231C7B1362}" srcOrd="0" destOrd="0" parTransId="{2E0DA7B3-6A43-42F0-8AF6-B783636A36F1}" sibTransId="{6C4FF5DB-5BA4-47CB-8A1F-42469E467EA1}"/>
    <dgm:cxn modelId="{C5BB8F5D-5D23-4D5D-AE88-19F28A48787A}" srcId="{DE27E7FF-9912-48FB-8D15-DDBC6A8B469F}" destId="{CCF18EAC-3D24-4285-944A-17DF815E2253}" srcOrd="1" destOrd="0" parTransId="{ABE3E3A7-D4F0-43BC-BC57-E091DEE05B1D}" sibTransId="{077C2507-9FD6-415A-AA3A-15D4004F93CF}"/>
    <dgm:cxn modelId="{770454D6-0491-4324-B411-5039F7E6DC38}" type="presOf" srcId="{6355424F-F203-4439-B386-B1231C7B1362}" destId="{68F8FA95-1467-420F-BDEC-BEA9172B1F64}" srcOrd="1" destOrd="0" presId="urn:microsoft.com/office/officeart/2005/8/layout/gear1"/>
    <dgm:cxn modelId="{6E3764BB-9A5B-46C1-975F-649C95313741}" type="presOf" srcId="{C6A318D2-1FA7-47ED-81BB-D70E5C512BC9}" destId="{ECE5340A-3A61-4F3C-B8CC-ADCE0AD4DAFB}" srcOrd="0" destOrd="0" presId="urn:microsoft.com/office/officeart/2005/8/layout/gear1"/>
    <dgm:cxn modelId="{3E3384BD-94AC-4B71-B8CB-35EA62E5037B}" type="presOf" srcId="{CCF18EAC-3D24-4285-944A-17DF815E2253}" destId="{5B792BB4-5111-48AD-B9AF-565D15B942AB}" srcOrd="2" destOrd="0" presId="urn:microsoft.com/office/officeart/2005/8/layout/gear1"/>
    <dgm:cxn modelId="{E267F40F-29E4-4357-8941-8A15F65137E9}" type="presOf" srcId="{CB74A78A-F434-4F98-B218-FE00E87DE197}" destId="{0A94A561-FBCA-4B7B-A6C1-617B2EF95CD0}" srcOrd="0" destOrd="0" presId="urn:microsoft.com/office/officeart/2005/8/layout/gear1"/>
    <dgm:cxn modelId="{1029B9BB-5161-4BA2-B26C-A96171F5D1CB}" type="presOf" srcId="{CCF18EAC-3D24-4285-944A-17DF815E2253}" destId="{5C05AF1C-4254-4006-8DE9-253E09A2C938}" srcOrd="1" destOrd="0" presId="urn:microsoft.com/office/officeart/2005/8/layout/gear1"/>
    <dgm:cxn modelId="{0AFFCE16-52BE-4326-826C-60B56720F8D0}" type="presOf" srcId="{CB74A78A-F434-4F98-B218-FE00E87DE197}" destId="{77933779-1069-41C5-9442-CDF80605D356}" srcOrd="2" destOrd="0" presId="urn:microsoft.com/office/officeart/2005/8/layout/gear1"/>
    <dgm:cxn modelId="{4D497FE3-3405-44C4-84BB-58212976D954}" type="presOf" srcId="{CCF18EAC-3D24-4285-944A-17DF815E2253}" destId="{0FEF046B-B12A-40CF-8DD8-773BA97EFF2D}" srcOrd="0" destOrd="0" presId="urn:microsoft.com/office/officeart/2005/8/layout/gear1"/>
    <dgm:cxn modelId="{D8131DC9-D305-48D5-A825-D19DD73CF4B3}" type="presOf" srcId="{CB74A78A-F434-4F98-B218-FE00E87DE197}" destId="{C334D4E0-F9DA-4B18-AC4E-D696BF6B6FEC}" srcOrd="1" destOrd="0" presId="urn:microsoft.com/office/officeart/2005/8/layout/gear1"/>
    <dgm:cxn modelId="{513F83E0-AA1D-44A4-BAAC-EB9FED98911E}" type="presOf" srcId="{6355424F-F203-4439-B386-B1231C7B1362}" destId="{8658EF2B-34AF-479F-8C3D-03E802BB732E}" srcOrd="0" destOrd="0" presId="urn:microsoft.com/office/officeart/2005/8/layout/gear1"/>
    <dgm:cxn modelId="{58A3F9F7-40AC-48EA-AA70-8D82FF06A443}" type="presOf" srcId="{CB74A78A-F434-4F98-B218-FE00E87DE197}" destId="{F3535D93-26ED-43FE-BE16-368B6DE54126}" srcOrd="3" destOrd="0" presId="urn:microsoft.com/office/officeart/2005/8/layout/gear1"/>
    <dgm:cxn modelId="{A4624110-FA63-4DF2-AF60-A491B2398336}" type="presOf" srcId="{6C4FF5DB-5BA4-47CB-8A1F-42469E467EA1}" destId="{D5A820B8-9B3A-4253-A0EC-241565B87861}" srcOrd="0" destOrd="0" presId="urn:microsoft.com/office/officeart/2005/8/layout/gear1"/>
    <dgm:cxn modelId="{ADD147AA-B6EB-45AD-B096-7603BAF4287F}" type="presParOf" srcId="{A9BB85C5-C1CA-4DA2-AF0F-D8F43C648F49}" destId="{8658EF2B-34AF-479F-8C3D-03E802BB732E}" srcOrd="0" destOrd="0" presId="urn:microsoft.com/office/officeart/2005/8/layout/gear1"/>
    <dgm:cxn modelId="{99305304-1FF3-4C9F-A7EC-3589C2AC3A89}" type="presParOf" srcId="{A9BB85C5-C1CA-4DA2-AF0F-D8F43C648F49}" destId="{68F8FA95-1467-420F-BDEC-BEA9172B1F64}" srcOrd="1" destOrd="0" presId="urn:microsoft.com/office/officeart/2005/8/layout/gear1"/>
    <dgm:cxn modelId="{DF07A000-D47F-4402-93B9-E6BFD06970FC}" type="presParOf" srcId="{A9BB85C5-C1CA-4DA2-AF0F-D8F43C648F49}" destId="{DBF487C5-8C5A-4F8E-81FE-22F7F6BBD41E}" srcOrd="2" destOrd="0" presId="urn:microsoft.com/office/officeart/2005/8/layout/gear1"/>
    <dgm:cxn modelId="{114E4B25-303C-4C33-B02F-B7145D2F032C}" type="presParOf" srcId="{A9BB85C5-C1CA-4DA2-AF0F-D8F43C648F49}" destId="{0FEF046B-B12A-40CF-8DD8-773BA97EFF2D}" srcOrd="3" destOrd="0" presId="urn:microsoft.com/office/officeart/2005/8/layout/gear1"/>
    <dgm:cxn modelId="{86996B56-38E8-42CF-A996-FC40ACB78BF8}" type="presParOf" srcId="{A9BB85C5-C1CA-4DA2-AF0F-D8F43C648F49}" destId="{5C05AF1C-4254-4006-8DE9-253E09A2C938}" srcOrd="4" destOrd="0" presId="urn:microsoft.com/office/officeart/2005/8/layout/gear1"/>
    <dgm:cxn modelId="{D33B45D3-77D5-469C-AA22-240FDE01A480}" type="presParOf" srcId="{A9BB85C5-C1CA-4DA2-AF0F-D8F43C648F49}" destId="{5B792BB4-5111-48AD-B9AF-565D15B942AB}" srcOrd="5" destOrd="0" presId="urn:microsoft.com/office/officeart/2005/8/layout/gear1"/>
    <dgm:cxn modelId="{844959FB-F2BB-4571-BCEF-A8274BCD632C}" type="presParOf" srcId="{A9BB85C5-C1CA-4DA2-AF0F-D8F43C648F49}" destId="{0A94A561-FBCA-4B7B-A6C1-617B2EF95CD0}" srcOrd="6" destOrd="0" presId="urn:microsoft.com/office/officeart/2005/8/layout/gear1"/>
    <dgm:cxn modelId="{906F92D2-ABCF-49F6-86C8-326F2C028EB4}" type="presParOf" srcId="{A9BB85C5-C1CA-4DA2-AF0F-D8F43C648F49}" destId="{C334D4E0-F9DA-4B18-AC4E-D696BF6B6FEC}" srcOrd="7" destOrd="0" presId="urn:microsoft.com/office/officeart/2005/8/layout/gear1"/>
    <dgm:cxn modelId="{6FF9BF23-1359-4BB4-AEEE-9B97EFEE5FD8}" type="presParOf" srcId="{A9BB85C5-C1CA-4DA2-AF0F-D8F43C648F49}" destId="{77933779-1069-41C5-9442-CDF80605D356}" srcOrd="8" destOrd="0" presId="urn:microsoft.com/office/officeart/2005/8/layout/gear1"/>
    <dgm:cxn modelId="{15FC06C4-FBCA-46BA-B54D-360BFC61663B}" type="presParOf" srcId="{A9BB85C5-C1CA-4DA2-AF0F-D8F43C648F49}" destId="{F3535D93-26ED-43FE-BE16-368B6DE54126}" srcOrd="9" destOrd="0" presId="urn:microsoft.com/office/officeart/2005/8/layout/gear1"/>
    <dgm:cxn modelId="{D85D5289-6A35-4829-85E0-D7E8DBC72814}" type="presParOf" srcId="{A9BB85C5-C1CA-4DA2-AF0F-D8F43C648F49}" destId="{D5A820B8-9B3A-4253-A0EC-241565B87861}" srcOrd="10" destOrd="0" presId="urn:microsoft.com/office/officeart/2005/8/layout/gear1"/>
    <dgm:cxn modelId="{F96FD43B-EC21-4DA6-A201-B1F5801F03EF}" type="presParOf" srcId="{A9BB85C5-C1CA-4DA2-AF0F-D8F43C648F49}" destId="{663B0CE4-877E-4605-92FC-9C96C9780A99}" srcOrd="11" destOrd="0" presId="urn:microsoft.com/office/officeart/2005/8/layout/gear1"/>
    <dgm:cxn modelId="{288C6C89-1E15-4879-93B4-EE072E44D77C}" type="presParOf" srcId="{A9BB85C5-C1CA-4DA2-AF0F-D8F43C648F49}" destId="{ECE5340A-3A61-4F3C-B8CC-ADCE0AD4DAFB}"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79B81E-FEBA-4FA6-A2EE-4F509397981B}" type="doc">
      <dgm:prSet loTypeId="urn:microsoft.com/office/officeart/2005/8/layout/list1" loCatId="list" qsTypeId="urn:microsoft.com/office/officeart/2005/8/quickstyle/simple5" qsCatId="simple" csTypeId="urn:microsoft.com/office/officeart/2005/8/colors/accent0_2" csCatId="mainScheme" phldr="1"/>
      <dgm:spPr/>
      <dgm:t>
        <a:bodyPr/>
        <a:lstStyle/>
        <a:p>
          <a:endParaRPr lang="en-US"/>
        </a:p>
      </dgm:t>
    </dgm:pt>
    <dgm:pt modelId="{F8B932FA-FADF-41A2-B903-F6BD9FD2DEE6}">
      <dgm:prSet phldrT="[Text]"/>
      <dgm:spPr/>
      <dgm:t>
        <a:bodyPr/>
        <a:lstStyle/>
        <a:p>
          <a:r>
            <a:rPr lang="en-US" b="1" dirty="0" smtClean="0"/>
            <a:t>Foundation for Outcome Development</a:t>
          </a:r>
          <a:r>
            <a:rPr lang="en-US" dirty="0" smtClean="0"/>
            <a:t/>
          </a:r>
          <a:br>
            <a:rPr lang="en-US" dirty="0" smtClean="0"/>
          </a:br>
          <a:r>
            <a:rPr lang="en-US" i="1" dirty="0" smtClean="0"/>
            <a:t>Embedded in child’s routines and activities</a:t>
          </a:r>
          <a:endParaRPr lang="en-US" i="1" dirty="0"/>
        </a:p>
      </dgm:t>
    </dgm:pt>
    <dgm:pt modelId="{AFD36939-4162-40C2-BF7F-2DABE7E49805}" type="parTrans" cxnId="{481ADF5D-BF40-48AB-A953-F72D917B555C}">
      <dgm:prSet/>
      <dgm:spPr/>
      <dgm:t>
        <a:bodyPr/>
        <a:lstStyle/>
        <a:p>
          <a:endParaRPr lang="en-US"/>
        </a:p>
      </dgm:t>
    </dgm:pt>
    <dgm:pt modelId="{FB307175-E710-4949-B9DE-F88FCA33DC90}" type="sibTrans" cxnId="{481ADF5D-BF40-48AB-A953-F72D917B555C}">
      <dgm:prSet/>
      <dgm:spPr/>
      <dgm:t>
        <a:bodyPr/>
        <a:lstStyle/>
        <a:p>
          <a:endParaRPr lang="en-US"/>
        </a:p>
      </dgm:t>
    </dgm:pt>
    <dgm:pt modelId="{EB96DF7B-58BB-4B0F-9838-327A88542338}">
      <dgm:prSet/>
      <dgm:spPr/>
      <dgm:t>
        <a:bodyPr/>
        <a:lstStyle/>
        <a:p>
          <a:r>
            <a:rPr lang="en-US" b="1" dirty="0" smtClean="0"/>
            <a:t>Leads to Meaningful Service Decisions</a:t>
          </a:r>
          <a:r>
            <a:rPr lang="en-US" dirty="0" smtClean="0"/>
            <a:t/>
          </a:r>
          <a:br>
            <a:rPr lang="en-US" dirty="0" smtClean="0"/>
          </a:br>
          <a:r>
            <a:rPr lang="en-US" i="1" dirty="0" smtClean="0"/>
            <a:t>Connected and integrated opportunities</a:t>
          </a:r>
          <a:endParaRPr lang="en-US" i="1" dirty="0"/>
        </a:p>
      </dgm:t>
    </dgm:pt>
    <dgm:pt modelId="{45FF7E16-3743-46D1-A9BE-67C46D68B071}" type="parTrans" cxnId="{B46BF9EF-6786-4BFD-BDE6-77119A46C450}">
      <dgm:prSet/>
      <dgm:spPr/>
      <dgm:t>
        <a:bodyPr/>
        <a:lstStyle/>
        <a:p>
          <a:endParaRPr lang="en-US"/>
        </a:p>
      </dgm:t>
    </dgm:pt>
    <dgm:pt modelId="{12EB203F-D264-4D68-B075-D5F42FFA6D1D}" type="sibTrans" cxnId="{B46BF9EF-6786-4BFD-BDE6-77119A46C450}">
      <dgm:prSet/>
      <dgm:spPr/>
      <dgm:t>
        <a:bodyPr/>
        <a:lstStyle/>
        <a:p>
          <a:endParaRPr lang="en-US"/>
        </a:p>
      </dgm:t>
    </dgm:pt>
    <dgm:pt modelId="{1E5E8448-B8CB-436B-93B2-36272A3CAABE}" type="pres">
      <dgm:prSet presAssocID="{1979B81E-FEBA-4FA6-A2EE-4F509397981B}" presName="linear" presStyleCnt="0">
        <dgm:presLayoutVars>
          <dgm:dir/>
          <dgm:animLvl val="lvl"/>
          <dgm:resizeHandles val="exact"/>
        </dgm:presLayoutVars>
      </dgm:prSet>
      <dgm:spPr/>
      <dgm:t>
        <a:bodyPr/>
        <a:lstStyle/>
        <a:p>
          <a:endParaRPr lang="en-US"/>
        </a:p>
      </dgm:t>
    </dgm:pt>
    <dgm:pt modelId="{6F9D5A4B-6D90-4918-B814-BE0AD0BFEC05}" type="pres">
      <dgm:prSet presAssocID="{F8B932FA-FADF-41A2-B903-F6BD9FD2DEE6}" presName="parentLin" presStyleCnt="0"/>
      <dgm:spPr/>
      <dgm:t>
        <a:bodyPr/>
        <a:lstStyle/>
        <a:p>
          <a:endParaRPr lang="en-US"/>
        </a:p>
      </dgm:t>
    </dgm:pt>
    <dgm:pt modelId="{DB08B70C-7E7F-4264-A0BA-1BFF85AF76F0}" type="pres">
      <dgm:prSet presAssocID="{F8B932FA-FADF-41A2-B903-F6BD9FD2DEE6}" presName="parentLeftMargin" presStyleLbl="node1" presStyleIdx="0" presStyleCnt="2"/>
      <dgm:spPr/>
      <dgm:t>
        <a:bodyPr/>
        <a:lstStyle/>
        <a:p>
          <a:endParaRPr lang="en-US"/>
        </a:p>
      </dgm:t>
    </dgm:pt>
    <dgm:pt modelId="{84A27D3A-6753-46F9-B344-E792CC96868E}" type="pres">
      <dgm:prSet presAssocID="{F8B932FA-FADF-41A2-B903-F6BD9FD2DEE6}" presName="parentText" presStyleLbl="node1" presStyleIdx="0" presStyleCnt="2" custScaleY="142780">
        <dgm:presLayoutVars>
          <dgm:chMax val="0"/>
          <dgm:bulletEnabled val="1"/>
        </dgm:presLayoutVars>
      </dgm:prSet>
      <dgm:spPr/>
      <dgm:t>
        <a:bodyPr/>
        <a:lstStyle/>
        <a:p>
          <a:endParaRPr lang="en-US"/>
        </a:p>
      </dgm:t>
    </dgm:pt>
    <dgm:pt modelId="{A34A3BD0-1231-4F7D-977E-7E3B1EDE5ED7}" type="pres">
      <dgm:prSet presAssocID="{F8B932FA-FADF-41A2-B903-F6BD9FD2DEE6}" presName="negativeSpace" presStyleCnt="0"/>
      <dgm:spPr/>
      <dgm:t>
        <a:bodyPr/>
        <a:lstStyle/>
        <a:p>
          <a:endParaRPr lang="en-US"/>
        </a:p>
      </dgm:t>
    </dgm:pt>
    <dgm:pt modelId="{C8051847-F3ED-4F9A-88A9-D32EE0B90E83}" type="pres">
      <dgm:prSet presAssocID="{F8B932FA-FADF-41A2-B903-F6BD9FD2DEE6}" presName="childText" presStyleLbl="conFgAcc1" presStyleIdx="0" presStyleCnt="2">
        <dgm:presLayoutVars>
          <dgm:bulletEnabled val="1"/>
        </dgm:presLayoutVars>
      </dgm:prSet>
      <dgm:spPr/>
      <dgm:t>
        <a:bodyPr/>
        <a:lstStyle/>
        <a:p>
          <a:endParaRPr lang="en-US"/>
        </a:p>
      </dgm:t>
    </dgm:pt>
    <dgm:pt modelId="{CAB762DA-2B21-44A2-880F-BCD7161705B6}" type="pres">
      <dgm:prSet presAssocID="{FB307175-E710-4949-B9DE-F88FCA33DC90}" presName="spaceBetweenRectangles" presStyleCnt="0"/>
      <dgm:spPr/>
      <dgm:t>
        <a:bodyPr/>
        <a:lstStyle/>
        <a:p>
          <a:endParaRPr lang="en-US"/>
        </a:p>
      </dgm:t>
    </dgm:pt>
    <dgm:pt modelId="{15BCBDCA-9AA0-4610-A6FB-744E32E54D98}" type="pres">
      <dgm:prSet presAssocID="{EB96DF7B-58BB-4B0F-9838-327A88542338}" presName="parentLin" presStyleCnt="0"/>
      <dgm:spPr/>
      <dgm:t>
        <a:bodyPr/>
        <a:lstStyle/>
        <a:p>
          <a:endParaRPr lang="en-US"/>
        </a:p>
      </dgm:t>
    </dgm:pt>
    <dgm:pt modelId="{9CA682A3-C636-40FB-A438-40265475FAAC}" type="pres">
      <dgm:prSet presAssocID="{EB96DF7B-58BB-4B0F-9838-327A88542338}" presName="parentLeftMargin" presStyleLbl="node1" presStyleIdx="0" presStyleCnt="2"/>
      <dgm:spPr/>
      <dgm:t>
        <a:bodyPr/>
        <a:lstStyle/>
        <a:p>
          <a:endParaRPr lang="en-US"/>
        </a:p>
      </dgm:t>
    </dgm:pt>
    <dgm:pt modelId="{9C68E60E-D072-4C22-A179-C56B002201D8}" type="pres">
      <dgm:prSet presAssocID="{EB96DF7B-58BB-4B0F-9838-327A88542338}" presName="parentText" presStyleLbl="node1" presStyleIdx="1" presStyleCnt="2" custScaleY="128414">
        <dgm:presLayoutVars>
          <dgm:chMax val="0"/>
          <dgm:bulletEnabled val="1"/>
        </dgm:presLayoutVars>
      </dgm:prSet>
      <dgm:spPr/>
      <dgm:t>
        <a:bodyPr/>
        <a:lstStyle/>
        <a:p>
          <a:endParaRPr lang="en-US"/>
        </a:p>
      </dgm:t>
    </dgm:pt>
    <dgm:pt modelId="{E151DE42-96A4-46F1-8E05-01EBD78577AA}" type="pres">
      <dgm:prSet presAssocID="{EB96DF7B-58BB-4B0F-9838-327A88542338}" presName="negativeSpace" presStyleCnt="0"/>
      <dgm:spPr/>
      <dgm:t>
        <a:bodyPr/>
        <a:lstStyle/>
        <a:p>
          <a:endParaRPr lang="en-US"/>
        </a:p>
      </dgm:t>
    </dgm:pt>
    <dgm:pt modelId="{904EB7B7-B545-40A5-9100-E8A740D365F7}" type="pres">
      <dgm:prSet presAssocID="{EB96DF7B-58BB-4B0F-9838-327A88542338}" presName="childText" presStyleLbl="conFgAcc1" presStyleIdx="1" presStyleCnt="2">
        <dgm:presLayoutVars>
          <dgm:bulletEnabled val="1"/>
        </dgm:presLayoutVars>
      </dgm:prSet>
      <dgm:spPr/>
      <dgm:t>
        <a:bodyPr/>
        <a:lstStyle/>
        <a:p>
          <a:endParaRPr lang="en-US"/>
        </a:p>
      </dgm:t>
    </dgm:pt>
  </dgm:ptLst>
  <dgm:cxnLst>
    <dgm:cxn modelId="{DC37480B-C04E-4691-8126-252B02679AC1}" type="presOf" srcId="{F8B932FA-FADF-41A2-B903-F6BD9FD2DEE6}" destId="{84A27D3A-6753-46F9-B344-E792CC96868E}" srcOrd="1" destOrd="0" presId="urn:microsoft.com/office/officeart/2005/8/layout/list1"/>
    <dgm:cxn modelId="{BA01FF76-B6A7-462D-85B4-D4C4D0413ADB}" type="presOf" srcId="{1979B81E-FEBA-4FA6-A2EE-4F509397981B}" destId="{1E5E8448-B8CB-436B-93B2-36272A3CAABE}" srcOrd="0" destOrd="0" presId="urn:microsoft.com/office/officeart/2005/8/layout/list1"/>
    <dgm:cxn modelId="{B46BF9EF-6786-4BFD-BDE6-77119A46C450}" srcId="{1979B81E-FEBA-4FA6-A2EE-4F509397981B}" destId="{EB96DF7B-58BB-4B0F-9838-327A88542338}" srcOrd="1" destOrd="0" parTransId="{45FF7E16-3743-46D1-A9BE-67C46D68B071}" sibTransId="{12EB203F-D264-4D68-B075-D5F42FFA6D1D}"/>
    <dgm:cxn modelId="{D74E6AB5-0FC9-4ABB-9BF3-6F3D3103413B}" type="presOf" srcId="{EB96DF7B-58BB-4B0F-9838-327A88542338}" destId="{9CA682A3-C636-40FB-A438-40265475FAAC}" srcOrd="0" destOrd="0" presId="urn:microsoft.com/office/officeart/2005/8/layout/list1"/>
    <dgm:cxn modelId="{481ADF5D-BF40-48AB-A953-F72D917B555C}" srcId="{1979B81E-FEBA-4FA6-A2EE-4F509397981B}" destId="{F8B932FA-FADF-41A2-B903-F6BD9FD2DEE6}" srcOrd="0" destOrd="0" parTransId="{AFD36939-4162-40C2-BF7F-2DABE7E49805}" sibTransId="{FB307175-E710-4949-B9DE-F88FCA33DC90}"/>
    <dgm:cxn modelId="{96A07510-BBCB-4EB2-B1C4-4CF8D2CA4A6D}" type="presOf" srcId="{EB96DF7B-58BB-4B0F-9838-327A88542338}" destId="{9C68E60E-D072-4C22-A179-C56B002201D8}" srcOrd="1" destOrd="0" presId="urn:microsoft.com/office/officeart/2005/8/layout/list1"/>
    <dgm:cxn modelId="{B43CF867-1624-44E7-8198-695303AACE4D}" type="presOf" srcId="{F8B932FA-FADF-41A2-B903-F6BD9FD2DEE6}" destId="{DB08B70C-7E7F-4264-A0BA-1BFF85AF76F0}" srcOrd="0" destOrd="0" presId="urn:microsoft.com/office/officeart/2005/8/layout/list1"/>
    <dgm:cxn modelId="{55722F6A-BBD8-4431-82C2-00F78BEBEAFC}" type="presParOf" srcId="{1E5E8448-B8CB-436B-93B2-36272A3CAABE}" destId="{6F9D5A4B-6D90-4918-B814-BE0AD0BFEC05}" srcOrd="0" destOrd="0" presId="urn:microsoft.com/office/officeart/2005/8/layout/list1"/>
    <dgm:cxn modelId="{EBE867F5-D507-44BB-961D-3CF97DE15876}" type="presParOf" srcId="{6F9D5A4B-6D90-4918-B814-BE0AD0BFEC05}" destId="{DB08B70C-7E7F-4264-A0BA-1BFF85AF76F0}" srcOrd="0" destOrd="0" presId="urn:microsoft.com/office/officeart/2005/8/layout/list1"/>
    <dgm:cxn modelId="{144DF74F-207C-4677-B21E-695AC1EC6EAB}" type="presParOf" srcId="{6F9D5A4B-6D90-4918-B814-BE0AD0BFEC05}" destId="{84A27D3A-6753-46F9-B344-E792CC96868E}" srcOrd="1" destOrd="0" presId="urn:microsoft.com/office/officeart/2005/8/layout/list1"/>
    <dgm:cxn modelId="{031D3122-7D62-4DA7-AF38-C8F4BB65346C}" type="presParOf" srcId="{1E5E8448-B8CB-436B-93B2-36272A3CAABE}" destId="{A34A3BD0-1231-4F7D-977E-7E3B1EDE5ED7}" srcOrd="1" destOrd="0" presId="urn:microsoft.com/office/officeart/2005/8/layout/list1"/>
    <dgm:cxn modelId="{35488189-297D-4337-8EF6-2A177D0ABBDC}" type="presParOf" srcId="{1E5E8448-B8CB-436B-93B2-36272A3CAABE}" destId="{C8051847-F3ED-4F9A-88A9-D32EE0B90E83}" srcOrd="2" destOrd="0" presId="urn:microsoft.com/office/officeart/2005/8/layout/list1"/>
    <dgm:cxn modelId="{BC488920-D5BB-4F70-92FC-B66CA71C928B}" type="presParOf" srcId="{1E5E8448-B8CB-436B-93B2-36272A3CAABE}" destId="{CAB762DA-2B21-44A2-880F-BCD7161705B6}" srcOrd="3" destOrd="0" presId="urn:microsoft.com/office/officeart/2005/8/layout/list1"/>
    <dgm:cxn modelId="{2CCC700F-0952-4602-B802-2856B0AAA735}" type="presParOf" srcId="{1E5E8448-B8CB-436B-93B2-36272A3CAABE}" destId="{15BCBDCA-9AA0-4610-A6FB-744E32E54D98}" srcOrd="4" destOrd="0" presId="urn:microsoft.com/office/officeart/2005/8/layout/list1"/>
    <dgm:cxn modelId="{F813604A-A258-4D2D-AAE9-C8E22CBF1163}" type="presParOf" srcId="{15BCBDCA-9AA0-4610-A6FB-744E32E54D98}" destId="{9CA682A3-C636-40FB-A438-40265475FAAC}" srcOrd="0" destOrd="0" presId="urn:microsoft.com/office/officeart/2005/8/layout/list1"/>
    <dgm:cxn modelId="{77C92B4D-C447-4C6C-A8AB-9F78AE2321EA}" type="presParOf" srcId="{15BCBDCA-9AA0-4610-A6FB-744E32E54D98}" destId="{9C68E60E-D072-4C22-A179-C56B002201D8}" srcOrd="1" destOrd="0" presId="urn:microsoft.com/office/officeart/2005/8/layout/list1"/>
    <dgm:cxn modelId="{21CD87C9-8EFE-4ACC-B71A-D675790823F6}" type="presParOf" srcId="{1E5E8448-B8CB-436B-93B2-36272A3CAABE}" destId="{E151DE42-96A4-46F1-8E05-01EBD78577AA}" srcOrd="5" destOrd="0" presId="urn:microsoft.com/office/officeart/2005/8/layout/list1"/>
    <dgm:cxn modelId="{9278B7D1-8AF2-4BF2-8BCE-A2D25C072507}" type="presParOf" srcId="{1E5E8448-B8CB-436B-93B2-36272A3CAABE}" destId="{904EB7B7-B545-40A5-9100-E8A740D365F7}"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27E7FF-9912-48FB-8D15-DDBC6A8B469F}" type="doc">
      <dgm:prSet loTypeId="urn:microsoft.com/office/officeart/2005/8/layout/gear1" loCatId="cycle" qsTypeId="urn:microsoft.com/office/officeart/2005/8/quickstyle/simple1" qsCatId="simple" csTypeId="urn:microsoft.com/office/officeart/2005/8/colors/accent1_2" csCatId="accent1" phldr="1"/>
      <dgm:spPr/>
    </dgm:pt>
    <dgm:pt modelId="{6355424F-F203-4439-B386-B1231C7B1362}">
      <dgm:prSet phldrT="[Text]"/>
      <dgm:spPr>
        <a:solidFill>
          <a:schemeClr val="tx2"/>
        </a:solidFill>
      </dgm:spPr>
      <dgm:t>
        <a:bodyPr/>
        <a:lstStyle/>
        <a:p>
          <a:pPr>
            <a:spcAft>
              <a:spcPts val="0"/>
            </a:spcAft>
          </a:pPr>
          <a:r>
            <a:rPr lang="en-US" b="1" dirty="0" smtClean="0">
              <a:solidFill>
                <a:schemeClr val="bg1"/>
              </a:solidFill>
              <a:effectLst>
                <a:outerShdw dist="25400" dir="2700000" algn="tl" rotWithShape="0">
                  <a:srgbClr val="000000"/>
                </a:outerShdw>
              </a:effectLst>
              <a:latin typeface="Arial"/>
              <a:cs typeface="Arial"/>
            </a:rPr>
            <a:t> </a:t>
          </a:r>
          <a:endParaRPr lang="en-US" dirty="0">
            <a:solidFill>
              <a:schemeClr val="tx1"/>
            </a:solidFill>
          </a:endParaRPr>
        </a:p>
      </dgm:t>
    </dgm:pt>
    <dgm:pt modelId="{2E0DA7B3-6A43-42F0-8AF6-B783636A36F1}" type="parTrans" cxnId="{031A30C7-503E-4A84-AC49-CA318ADCE268}">
      <dgm:prSet/>
      <dgm:spPr/>
      <dgm:t>
        <a:bodyPr/>
        <a:lstStyle/>
        <a:p>
          <a:endParaRPr lang="en-US"/>
        </a:p>
      </dgm:t>
    </dgm:pt>
    <dgm:pt modelId="{6C4FF5DB-5BA4-47CB-8A1F-42469E467EA1}" type="sibTrans" cxnId="{031A30C7-503E-4A84-AC49-CA318ADCE268}">
      <dgm:prSet/>
      <dgm:spPr>
        <a:solidFill>
          <a:srgbClr val="EF6011"/>
        </a:solidFill>
      </dgm:spPr>
      <dgm:t>
        <a:bodyPr/>
        <a:lstStyle/>
        <a:p>
          <a:endParaRPr lang="en-US"/>
        </a:p>
      </dgm:t>
    </dgm:pt>
    <dgm:pt modelId="{CCF18EAC-3D24-4285-944A-17DF815E2253}">
      <dgm:prSet phldrT="[Text]"/>
      <dgm:spPr>
        <a:solidFill>
          <a:schemeClr val="accent3"/>
        </a:solidFill>
      </dgm:spPr>
      <dgm:t>
        <a:bodyPr/>
        <a:lstStyle/>
        <a:p>
          <a:r>
            <a:rPr lang="en-US" b="1" dirty="0" smtClean="0">
              <a:solidFill>
                <a:schemeClr val="bg1"/>
              </a:solidFill>
              <a:effectLst>
                <a:outerShdw dist="25400" dir="2700000" algn="tl" rotWithShape="0">
                  <a:srgbClr val="000000"/>
                </a:outerShdw>
              </a:effectLst>
              <a:latin typeface="Arial"/>
              <a:cs typeface="Arial"/>
            </a:rPr>
            <a:t> </a:t>
          </a:r>
          <a:endParaRPr lang="en-US" dirty="0">
            <a:solidFill>
              <a:schemeClr val="tx1"/>
            </a:solidFill>
          </a:endParaRPr>
        </a:p>
      </dgm:t>
    </dgm:pt>
    <dgm:pt modelId="{ABE3E3A7-D4F0-43BC-BC57-E091DEE05B1D}" type="parTrans" cxnId="{C5BB8F5D-5D23-4D5D-AE88-19F28A48787A}">
      <dgm:prSet/>
      <dgm:spPr/>
      <dgm:t>
        <a:bodyPr/>
        <a:lstStyle/>
        <a:p>
          <a:endParaRPr lang="en-US"/>
        </a:p>
      </dgm:t>
    </dgm:pt>
    <dgm:pt modelId="{077C2507-9FD6-415A-AA3A-15D4004F93CF}" type="sibTrans" cxnId="{C5BB8F5D-5D23-4D5D-AE88-19F28A48787A}">
      <dgm:prSet/>
      <dgm:spPr>
        <a:solidFill>
          <a:schemeClr val="accent2"/>
        </a:solidFill>
      </dgm:spPr>
      <dgm:t>
        <a:bodyPr/>
        <a:lstStyle/>
        <a:p>
          <a:endParaRPr lang="en-US"/>
        </a:p>
      </dgm:t>
    </dgm:pt>
    <dgm:pt modelId="{CB74A78A-F434-4F98-B218-FE00E87DE197}">
      <dgm:prSet phldrT="[Text]"/>
      <dgm:spPr>
        <a:solidFill>
          <a:schemeClr val="accent5"/>
        </a:solidFill>
      </dgm:spPr>
      <dgm:t>
        <a:bodyPr/>
        <a:lstStyle/>
        <a:p>
          <a:r>
            <a:rPr lang="en-US" b="1" dirty="0" smtClean="0">
              <a:solidFill>
                <a:schemeClr val="bg1"/>
              </a:solidFill>
              <a:effectLst>
                <a:outerShdw dist="25400" dir="2700000" algn="tl" rotWithShape="0">
                  <a:srgbClr val="000000"/>
                </a:outerShdw>
              </a:effectLst>
              <a:latin typeface="Arial"/>
              <a:cs typeface="Arial"/>
            </a:rPr>
            <a:t> </a:t>
          </a:r>
          <a:endParaRPr lang="en-US" b="1" dirty="0">
            <a:solidFill>
              <a:schemeClr val="bg1"/>
            </a:solidFill>
            <a:effectLst>
              <a:outerShdw dist="25400" dir="2700000" algn="tl" rotWithShape="0">
                <a:srgbClr val="000000"/>
              </a:outerShdw>
            </a:effectLst>
            <a:latin typeface="Arial"/>
            <a:cs typeface="Arial"/>
          </a:endParaRPr>
        </a:p>
      </dgm:t>
    </dgm:pt>
    <dgm:pt modelId="{8352176C-FF2C-41E5-B036-3F3F36F7FAC7}" type="parTrans" cxnId="{239B09CB-4ACE-485C-A68E-079F805AD08C}">
      <dgm:prSet/>
      <dgm:spPr/>
      <dgm:t>
        <a:bodyPr/>
        <a:lstStyle/>
        <a:p>
          <a:endParaRPr lang="en-US"/>
        </a:p>
      </dgm:t>
    </dgm:pt>
    <dgm:pt modelId="{C6A318D2-1FA7-47ED-81BB-D70E5C512BC9}" type="sibTrans" cxnId="{239B09CB-4ACE-485C-A68E-079F805AD08C}">
      <dgm:prSet/>
      <dgm:spPr>
        <a:solidFill>
          <a:srgbClr val="EF6011"/>
        </a:solidFill>
      </dgm:spPr>
      <dgm:t>
        <a:bodyPr/>
        <a:lstStyle/>
        <a:p>
          <a:endParaRPr lang="en-US"/>
        </a:p>
      </dgm:t>
    </dgm:pt>
    <dgm:pt modelId="{A9BB85C5-C1CA-4DA2-AF0F-D8F43C648F49}" type="pres">
      <dgm:prSet presAssocID="{DE27E7FF-9912-48FB-8D15-DDBC6A8B469F}" presName="composite" presStyleCnt="0">
        <dgm:presLayoutVars>
          <dgm:chMax val="3"/>
          <dgm:animLvl val="lvl"/>
          <dgm:resizeHandles val="exact"/>
        </dgm:presLayoutVars>
      </dgm:prSet>
      <dgm:spPr/>
    </dgm:pt>
    <dgm:pt modelId="{8658EF2B-34AF-479F-8C3D-03E802BB732E}" type="pres">
      <dgm:prSet presAssocID="{6355424F-F203-4439-B386-B1231C7B1362}" presName="gear1" presStyleLbl="node1" presStyleIdx="0" presStyleCnt="3">
        <dgm:presLayoutVars>
          <dgm:chMax val="1"/>
          <dgm:bulletEnabled val="1"/>
        </dgm:presLayoutVars>
      </dgm:prSet>
      <dgm:spPr/>
      <dgm:t>
        <a:bodyPr/>
        <a:lstStyle/>
        <a:p>
          <a:endParaRPr lang="en-US"/>
        </a:p>
      </dgm:t>
    </dgm:pt>
    <dgm:pt modelId="{68F8FA95-1467-420F-BDEC-BEA9172B1F64}" type="pres">
      <dgm:prSet presAssocID="{6355424F-F203-4439-B386-B1231C7B1362}" presName="gear1srcNode" presStyleLbl="node1" presStyleIdx="0" presStyleCnt="3"/>
      <dgm:spPr/>
      <dgm:t>
        <a:bodyPr/>
        <a:lstStyle/>
        <a:p>
          <a:endParaRPr lang="en-US"/>
        </a:p>
      </dgm:t>
    </dgm:pt>
    <dgm:pt modelId="{DBF487C5-8C5A-4F8E-81FE-22F7F6BBD41E}" type="pres">
      <dgm:prSet presAssocID="{6355424F-F203-4439-B386-B1231C7B1362}" presName="gear1dstNode" presStyleLbl="node1" presStyleIdx="0" presStyleCnt="3"/>
      <dgm:spPr/>
      <dgm:t>
        <a:bodyPr/>
        <a:lstStyle/>
        <a:p>
          <a:endParaRPr lang="en-US"/>
        </a:p>
      </dgm:t>
    </dgm:pt>
    <dgm:pt modelId="{0FEF046B-B12A-40CF-8DD8-773BA97EFF2D}" type="pres">
      <dgm:prSet presAssocID="{CCF18EAC-3D24-4285-944A-17DF815E2253}" presName="gear2" presStyleLbl="node1" presStyleIdx="1" presStyleCnt="3">
        <dgm:presLayoutVars>
          <dgm:chMax val="1"/>
          <dgm:bulletEnabled val="1"/>
        </dgm:presLayoutVars>
      </dgm:prSet>
      <dgm:spPr/>
      <dgm:t>
        <a:bodyPr/>
        <a:lstStyle/>
        <a:p>
          <a:endParaRPr lang="en-US"/>
        </a:p>
      </dgm:t>
    </dgm:pt>
    <dgm:pt modelId="{5C05AF1C-4254-4006-8DE9-253E09A2C938}" type="pres">
      <dgm:prSet presAssocID="{CCF18EAC-3D24-4285-944A-17DF815E2253}" presName="gear2srcNode" presStyleLbl="node1" presStyleIdx="1" presStyleCnt="3"/>
      <dgm:spPr/>
      <dgm:t>
        <a:bodyPr/>
        <a:lstStyle/>
        <a:p>
          <a:endParaRPr lang="en-US"/>
        </a:p>
      </dgm:t>
    </dgm:pt>
    <dgm:pt modelId="{5B792BB4-5111-48AD-B9AF-565D15B942AB}" type="pres">
      <dgm:prSet presAssocID="{CCF18EAC-3D24-4285-944A-17DF815E2253}" presName="gear2dstNode" presStyleLbl="node1" presStyleIdx="1" presStyleCnt="3"/>
      <dgm:spPr/>
      <dgm:t>
        <a:bodyPr/>
        <a:lstStyle/>
        <a:p>
          <a:endParaRPr lang="en-US"/>
        </a:p>
      </dgm:t>
    </dgm:pt>
    <dgm:pt modelId="{0A94A561-FBCA-4B7B-A6C1-617B2EF95CD0}" type="pres">
      <dgm:prSet presAssocID="{CB74A78A-F434-4F98-B218-FE00E87DE197}" presName="gear3" presStyleLbl="node1" presStyleIdx="2" presStyleCnt="3" custLinFactY="-200000" custLinFactNeighborX="11312" custLinFactNeighborY="-203654"/>
      <dgm:spPr/>
      <dgm:t>
        <a:bodyPr/>
        <a:lstStyle/>
        <a:p>
          <a:endParaRPr lang="en-US"/>
        </a:p>
      </dgm:t>
    </dgm:pt>
    <dgm:pt modelId="{C334D4E0-F9DA-4B18-AC4E-D696BF6B6FEC}" type="pres">
      <dgm:prSet presAssocID="{CB74A78A-F434-4F98-B218-FE00E87DE197}" presName="gear3tx" presStyleLbl="node1" presStyleIdx="2" presStyleCnt="3">
        <dgm:presLayoutVars>
          <dgm:chMax val="1"/>
          <dgm:bulletEnabled val="1"/>
        </dgm:presLayoutVars>
      </dgm:prSet>
      <dgm:spPr/>
      <dgm:t>
        <a:bodyPr/>
        <a:lstStyle/>
        <a:p>
          <a:endParaRPr lang="en-US"/>
        </a:p>
      </dgm:t>
    </dgm:pt>
    <dgm:pt modelId="{77933779-1069-41C5-9442-CDF80605D356}" type="pres">
      <dgm:prSet presAssocID="{CB74A78A-F434-4F98-B218-FE00E87DE197}" presName="gear3srcNode" presStyleLbl="node1" presStyleIdx="2" presStyleCnt="3"/>
      <dgm:spPr/>
      <dgm:t>
        <a:bodyPr/>
        <a:lstStyle/>
        <a:p>
          <a:endParaRPr lang="en-US"/>
        </a:p>
      </dgm:t>
    </dgm:pt>
    <dgm:pt modelId="{F3535D93-26ED-43FE-BE16-368B6DE54126}" type="pres">
      <dgm:prSet presAssocID="{CB74A78A-F434-4F98-B218-FE00E87DE197}" presName="gear3dstNode" presStyleLbl="node1" presStyleIdx="2" presStyleCnt="3"/>
      <dgm:spPr/>
      <dgm:t>
        <a:bodyPr/>
        <a:lstStyle/>
        <a:p>
          <a:endParaRPr lang="en-US"/>
        </a:p>
      </dgm:t>
    </dgm:pt>
    <dgm:pt modelId="{D5A820B8-9B3A-4253-A0EC-241565B87861}" type="pres">
      <dgm:prSet presAssocID="{6C4FF5DB-5BA4-47CB-8A1F-42469E467EA1}" presName="connector1" presStyleLbl="sibTrans2D1" presStyleIdx="0" presStyleCnt="3"/>
      <dgm:spPr/>
      <dgm:t>
        <a:bodyPr/>
        <a:lstStyle/>
        <a:p>
          <a:endParaRPr lang="en-US"/>
        </a:p>
      </dgm:t>
    </dgm:pt>
    <dgm:pt modelId="{663B0CE4-877E-4605-92FC-9C96C9780A99}" type="pres">
      <dgm:prSet presAssocID="{077C2507-9FD6-415A-AA3A-15D4004F93CF}" presName="connector2" presStyleLbl="sibTrans2D1" presStyleIdx="1" presStyleCnt="3"/>
      <dgm:spPr/>
      <dgm:t>
        <a:bodyPr/>
        <a:lstStyle/>
        <a:p>
          <a:endParaRPr lang="en-US"/>
        </a:p>
      </dgm:t>
    </dgm:pt>
    <dgm:pt modelId="{ECE5340A-3A61-4F3C-B8CC-ADCE0AD4DAFB}" type="pres">
      <dgm:prSet presAssocID="{C6A318D2-1FA7-47ED-81BB-D70E5C512BC9}" presName="connector3" presStyleLbl="sibTrans2D1" presStyleIdx="2" presStyleCnt="3"/>
      <dgm:spPr/>
      <dgm:t>
        <a:bodyPr/>
        <a:lstStyle/>
        <a:p>
          <a:endParaRPr lang="en-US"/>
        </a:p>
      </dgm:t>
    </dgm:pt>
  </dgm:ptLst>
  <dgm:cxnLst>
    <dgm:cxn modelId="{E272385F-C8A4-46F0-9875-C3930E2FE9AD}" type="presOf" srcId="{CCF18EAC-3D24-4285-944A-17DF815E2253}" destId="{0FEF046B-B12A-40CF-8DD8-773BA97EFF2D}" srcOrd="0" destOrd="0" presId="urn:microsoft.com/office/officeart/2005/8/layout/gear1"/>
    <dgm:cxn modelId="{239B09CB-4ACE-485C-A68E-079F805AD08C}" srcId="{DE27E7FF-9912-48FB-8D15-DDBC6A8B469F}" destId="{CB74A78A-F434-4F98-B218-FE00E87DE197}" srcOrd="2" destOrd="0" parTransId="{8352176C-FF2C-41E5-B036-3F3F36F7FAC7}" sibTransId="{C6A318D2-1FA7-47ED-81BB-D70E5C512BC9}"/>
    <dgm:cxn modelId="{031A30C7-503E-4A84-AC49-CA318ADCE268}" srcId="{DE27E7FF-9912-48FB-8D15-DDBC6A8B469F}" destId="{6355424F-F203-4439-B386-B1231C7B1362}" srcOrd="0" destOrd="0" parTransId="{2E0DA7B3-6A43-42F0-8AF6-B783636A36F1}" sibTransId="{6C4FF5DB-5BA4-47CB-8A1F-42469E467EA1}"/>
    <dgm:cxn modelId="{C5BB8F5D-5D23-4D5D-AE88-19F28A48787A}" srcId="{DE27E7FF-9912-48FB-8D15-DDBC6A8B469F}" destId="{CCF18EAC-3D24-4285-944A-17DF815E2253}" srcOrd="1" destOrd="0" parTransId="{ABE3E3A7-D4F0-43BC-BC57-E091DEE05B1D}" sibTransId="{077C2507-9FD6-415A-AA3A-15D4004F93CF}"/>
    <dgm:cxn modelId="{0815101A-623D-404D-B19A-7B3FE8F79AED}" type="presOf" srcId="{6355424F-F203-4439-B386-B1231C7B1362}" destId="{8658EF2B-34AF-479F-8C3D-03E802BB732E}" srcOrd="0" destOrd="0" presId="urn:microsoft.com/office/officeart/2005/8/layout/gear1"/>
    <dgm:cxn modelId="{A90BC701-84E2-4FBA-ADDA-A94CB9BF3D13}" type="presOf" srcId="{077C2507-9FD6-415A-AA3A-15D4004F93CF}" destId="{663B0CE4-877E-4605-92FC-9C96C9780A99}" srcOrd="0" destOrd="0" presId="urn:microsoft.com/office/officeart/2005/8/layout/gear1"/>
    <dgm:cxn modelId="{62CFD611-4580-4C92-AF0D-1A298E26F500}" type="presOf" srcId="{C6A318D2-1FA7-47ED-81BB-D70E5C512BC9}" destId="{ECE5340A-3A61-4F3C-B8CC-ADCE0AD4DAFB}" srcOrd="0" destOrd="0" presId="urn:microsoft.com/office/officeart/2005/8/layout/gear1"/>
    <dgm:cxn modelId="{71504ECB-64B5-40A5-AD7B-858ECAF5A6E1}" type="presOf" srcId="{CB74A78A-F434-4F98-B218-FE00E87DE197}" destId="{C334D4E0-F9DA-4B18-AC4E-D696BF6B6FEC}" srcOrd="1" destOrd="0" presId="urn:microsoft.com/office/officeart/2005/8/layout/gear1"/>
    <dgm:cxn modelId="{49E542FD-6D95-469B-8EF4-5DC9602E402A}" type="presOf" srcId="{6C4FF5DB-5BA4-47CB-8A1F-42469E467EA1}" destId="{D5A820B8-9B3A-4253-A0EC-241565B87861}" srcOrd="0" destOrd="0" presId="urn:microsoft.com/office/officeart/2005/8/layout/gear1"/>
    <dgm:cxn modelId="{5FDA1E68-A4F9-4D92-81D3-96B39A5B258C}" type="presOf" srcId="{6355424F-F203-4439-B386-B1231C7B1362}" destId="{DBF487C5-8C5A-4F8E-81FE-22F7F6BBD41E}" srcOrd="2" destOrd="0" presId="urn:microsoft.com/office/officeart/2005/8/layout/gear1"/>
    <dgm:cxn modelId="{7F39F261-A868-45D1-9F31-9979F697B980}" type="presOf" srcId="{DE27E7FF-9912-48FB-8D15-DDBC6A8B469F}" destId="{A9BB85C5-C1CA-4DA2-AF0F-D8F43C648F49}" srcOrd="0" destOrd="0" presId="urn:microsoft.com/office/officeart/2005/8/layout/gear1"/>
    <dgm:cxn modelId="{81AA1AB4-AFBD-48CE-AF32-183F4E3022BD}" type="presOf" srcId="{CCF18EAC-3D24-4285-944A-17DF815E2253}" destId="{5C05AF1C-4254-4006-8DE9-253E09A2C938}" srcOrd="1" destOrd="0" presId="urn:microsoft.com/office/officeart/2005/8/layout/gear1"/>
    <dgm:cxn modelId="{8715D047-DD78-4532-8E08-B0E37D2252A7}" type="presOf" srcId="{CB74A78A-F434-4F98-B218-FE00E87DE197}" destId="{0A94A561-FBCA-4B7B-A6C1-617B2EF95CD0}" srcOrd="0" destOrd="0" presId="urn:microsoft.com/office/officeart/2005/8/layout/gear1"/>
    <dgm:cxn modelId="{81CDCDE4-5F7B-467C-A1AF-8262D5468506}" type="presOf" srcId="{6355424F-F203-4439-B386-B1231C7B1362}" destId="{68F8FA95-1467-420F-BDEC-BEA9172B1F64}" srcOrd="1" destOrd="0" presId="urn:microsoft.com/office/officeart/2005/8/layout/gear1"/>
    <dgm:cxn modelId="{2F5FF385-F26E-4496-8CEB-FE81041575ED}" type="presOf" srcId="{CB74A78A-F434-4F98-B218-FE00E87DE197}" destId="{77933779-1069-41C5-9442-CDF80605D356}" srcOrd="2" destOrd="0" presId="urn:microsoft.com/office/officeart/2005/8/layout/gear1"/>
    <dgm:cxn modelId="{120017E5-FE63-447C-B4C6-230D37F92F9F}" type="presOf" srcId="{CCF18EAC-3D24-4285-944A-17DF815E2253}" destId="{5B792BB4-5111-48AD-B9AF-565D15B942AB}" srcOrd="2" destOrd="0" presId="urn:microsoft.com/office/officeart/2005/8/layout/gear1"/>
    <dgm:cxn modelId="{017AE7C1-8690-4298-A56E-488F78D3924C}" type="presOf" srcId="{CB74A78A-F434-4F98-B218-FE00E87DE197}" destId="{F3535D93-26ED-43FE-BE16-368B6DE54126}" srcOrd="3" destOrd="0" presId="urn:microsoft.com/office/officeart/2005/8/layout/gear1"/>
    <dgm:cxn modelId="{6E95E4FB-24A7-4440-945C-9F6957D2A5B1}" type="presParOf" srcId="{A9BB85C5-C1CA-4DA2-AF0F-D8F43C648F49}" destId="{8658EF2B-34AF-479F-8C3D-03E802BB732E}" srcOrd="0" destOrd="0" presId="urn:microsoft.com/office/officeart/2005/8/layout/gear1"/>
    <dgm:cxn modelId="{C65F1F58-B6D5-40E6-A234-D7173D57EAE2}" type="presParOf" srcId="{A9BB85C5-C1CA-4DA2-AF0F-D8F43C648F49}" destId="{68F8FA95-1467-420F-BDEC-BEA9172B1F64}" srcOrd="1" destOrd="0" presId="urn:microsoft.com/office/officeart/2005/8/layout/gear1"/>
    <dgm:cxn modelId="{E280876B-EDB4-4FBD-A725-9556ED1AB443}" type="presParOf" srcId="{A9BB85C5-C1CA-4DA2-AF0F-D8F43C648F49}" destId="{DBF487C5-8C5A-4F8E-81FE-22F7F6BBD41E}" srcOrd="2" destOrd="0" presId="urn:microsoft.com/office/officeart/2005/8/layout/gear1"/>
    <dgm:cxn modelId="{694756AD-6ECD-451F-8F7B-9D00D632338A}" type="presParOf" srcId="{A9BB85C5-C1CA-4DA2-AF0F-D8F43C648F49}" destId="{0FEF046B-B12A-40CF-8DD8-773BA97EFF2D}" srcOrd="3" destOrd="0" presId="urn:microsoft.com/office/officeart/2005/8/layout/gear1"/>
    <dgm:cxn modelId="{08A6209C-6814-47F8-85B1-A740AC081B6E}" type="presParOf" srcId="{A9BB85C5-C1CA-4DA2-AF0F-D8F43C648F49}" destId="{5C05AF1C-4254-4006-8DE9-253E09A2C938}" srcOrd="4" destOrd="0" presId="urn:microsoft.com/office/officeart/2005/8/layout/gear1"/>
    <dgm:cxn modelId="{2FC063A7-3A90-418C-9DE9-086FD6F2D149}" type="presParOf" srcId="{A9BB85C5-C1CA-4DA2-AF0F-D8F43C648F49}" destId="{5B792BB4-5111-48AD-B9AF-565D15B942AB}" srcOrd="5" destOrd="0" presId="urn:microsoft.com/office/officeart/2005/8/layout/gear1"/>
    <dgm:cxn modelId="{B39C7CB1-5303-4D97-A57C-8627215D3375}" type="presParOf" srcId="{A9BB85C5-C1CA-4DA2-AF0F-D8F43C648F49}" destId="{0A94A561-FBCA-4B7B-A6C1-617B2EF95CD0}" srcOrd="6" destOrd="0" presId="urn:microsoft.com/office/officeart/2005/8/layout/gear1"/>
    <dgm:cxn modelId="{CADD7354-2DFE-40BE-B875-1FB9656E4661}" type="presParOf" srcId="{A9BB85C5-C1CA-4DA2-AF0F-D8F43C648F49}" destId="{C334D4E0-F9DA-4B18-AC4E-D696BF6B6FEC}" srcOrd="7" destOrd="0" presId="urn:microsoft.com/office/officeart/2005/8/layout/gear1"/>
    <dgm:cxn modelId="{5598A332-986B-4FAC-A638-7ADEE07A9EAD}" type="presParOf" srcId="{A9BB85C5-C1CA-4DA2-AF0F-D8F43C648F49}" destId="{77933779-1069-41C5-9442-CDF80605D356}" srcOrd="8" destOrd="0" presId="urn:microsoft.com/office/officeart/2005/8/layout/gear1"/>
    <dgm:cxn modelId="{F93DB2C8-1CCF-4A5D-B001-448AFEFB2E67}" type="presParOf" srcId="{A9BB85C5-C1CA-4DA2-AF0F-D8F43C648F49}" destId="{F3535D93-26ED-43FE-BE16-368B6DE54126}" srcOrd="9" destOrd="0" presId="urn:microsoft.com/office/officeart/2005/8/layout/gear1"/>
    <dgm:cxn modelId="{012E74AF-45C5-44DF-88CC-69A46E67BABA}" type="presParOf" srcId="{A9BB85C5-C1CA-4DA2-AF0F-D8F43C648F49}" destId="{D5A820B8-9B3A-4253-A0EC-241565B87861}" srcOrd="10" destOrd="0" presId="urn:microsoft.com/office/officeart/2005/8/layout/gear1"/>
    <dgm:cxn modelId="{DA45F78C-9DFB-4897-9463-A045A5821307}" type="presParOf" srcId="{A9BB85C5-C1CA-4DA2-AF0F-D8F43C648F49}" destId="{663B0CE4-877E-4605-92FC-9C96C9780A99}" srcOrd="11" destOrd="0" presId="urn:microsoft.com/office/officeart/2005/8/layout/gear1"/>
    <dgm:cxn modelId="{EC6BA9D9-3555-433E-8496-D2BC68141A4E}" type="presParOf" srcId="{A9BB85C5-C1CA-4DA2-AF0F-D8F43C648F49}" destId="{ECE5340A-3A61-4F3C-B8CC-ADCE0AD4DAFB}"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E27E7FF-9912-48FB-8D15-DDBC6A8B469F}" type="doc">
      <dgm:prSet loTypeId="urn:microsoft.com/office/officeart/2005/8/layout/gear1" loCatId="cycle" qsTypeId="urn:microsoft.com/office/officeart/2005/8/quickstyle/simple1" qsCatId="simple" csTypeId="urn:microsoft.com/office/officeart/2005/8/colors/accent1_2" csCatId="accent1" phldr="1"/>
      <dgm:spPr/>
    </dgm:pt>
    <dgm:pt modelId="{6355424F-F203-4439-B386-B1231C7B1362}">
      <dgm:prSet phldrT="[Text]"/>
      <dgm:spPr>
        <a:solidFill>
          <a:schemeClr val="tx2"/>
        </a:solidFill>
      </dgm:spPr>
      <dgm:t>
        <a:bodyPr/>
        <a:lstStyle/>
        <a:p>
          <a:pPr>
            <a:spcAft>
              <a:spcPts val="0"/>
            </a:spcAft>
          </a:pPr>
          <a:r>
            <a:rPr lang="en-US" b="1" dirty="0" smtClean="0">
              <a:solidFill>
                <a:schemeClr val="bg1"/>
              </a:solidFill>
              <a:effectLst>
                <a:outerShdw dist="25400" dir="2700000" algn="tl" rotWithShape="0">
                  <a:srgbClr val="000000"/>
                </a:outerShdw>
              </a:effectLst>
              <a:latin typeface="Arial"/>
              <a:cs typeface="Arial"/>
            </a:rPr>
            <a:t>Meaningful</a:t>
          </a:r>
        </a:p>
        <a:p>
          <a:pPr>
            <a:spcAft>
              <a:spcPts val="0"/>
            </a:spcAft>
          </a:pPr>
          <a:r>
            <a:rPr lang="en-US" b="1" dirty="0" smtClean="0">
              <a:solidFill>
                <a:schemeClr val="bg1"/>
              </a:solidFill>
              <a:effectLst>
                <a:outerShdw dist="25400" dir="2700000" algn="tl" rotWithShape="0">
                  <a:srgbClr val="000000"/>
                </a:outerShdw>
              </a:effectLst>
              <a:latin typeface="Arial"/>
              <a:cs typeface="Arial"/>
            </a:rPr>
            <a:t>IFSP Outcomes</a:t>
          </a:r>
        </a:p>
        <a:p>
          <a:pPr>
            <a:spcAft>
              <a:spcPts val="0"/>
            </a:spcAft>
          </a:pPr>
          <a:r>
            <a:rPr lang="en-US" b="1" dirty="0" smtClean="0">
              <a:solidFill>
                <a:schemeClr val="bg1"/>
              </a:solidFill>
              <a:effectLst>
                <a:outerShdw dist="25400" dir="2700000" algn="tl" rotWithShape="0">
                  <a:srgbClr val="000000"/>
                </a:outerShdw>
              </a:effectLst>
              <a:latin typeface="Arial"/>
              <a:cs typeface="Arial"/>
            </a:rPr>
            <a:t>and IEP Goals</a:t>
          </a:r>
          <a:endParaRPr lang="en-US" dirty="0">
            <a:solidFill>
              <a:schemeClr val="tx1"/>
            </a:solidFill>
          </a:endParaRPr>
        </a:p>
      </dgm:t>
    </dgm:pt>
    <dgm:pt modelId="{2E0DA7B3-6A43-42F0-8AF6-B783636A36F1}" type="parTrans" cxnId="{031A30C7-503E-4A84-AC49-CA318ADCE268}">
      <dgm:prSet/>
      <dgm:spPr/>
      <dgm:t>
        <a:bodyPr/>
        <a:lstStyle/>
        <a:p>
          <a:endParaRPr lang="en-US"/>
        </a:p>
      </dgm:t>
    </dgm:pt>
    <dgm:pt modelId="{6C4FF5DB-5BA4-47CB-8A1F-42469E467EA1}" type="sibTrans" cxnId="{031A30C7-503E-4A84-AC49-CA318ADCE268}">
      <dgm:prSet/>
      <dgm:spPr>
        <a:solidFill>
          <a:srgbClr val="EF6011"/>
        </a:solidFill>
      </dgm:spPr>
      <dgm:t>
        <a:bodyPr/>
        <a:lstStyle/>
        <a:p>
          <a:endParaRPr lang="en-US"/>
        </a:p>
      </dgm:t>
    </dgm:pt>
    <dgm:pt modelId="{CCF18EAC-3D24-4285-944A-17DF815E2253}">
      <dgm:prSet phldrT="[Text]"/>
      <dgm:spPr>
        <a:solidFill>
          <a:schemeClr val="accent3"/>
        </a:solidFill>
      </dgm:spPr>
      <dgm:t>
        <a:bodyPr/>
        <a:lstStyle/>
        <a:p>
          <a:r>
            <a:rPr lang="en-US" b="1" dirty="0" smtClean="0">
              <a:solidFill>
                <a:schemeClr val="bg1"/>
              </a:solidFill>
              <a:effectLst>
                <a:outerShdw dist="25400" dir="2700000" algn="tl" rotWithShape="0">
                  <a:srgbClr val="000000"/>
                </a:outerShdw>
              </a:effectLst>
              <a:latin typeface="Arial"/>
              <a:cs typeface="Arial"/>
            </a:rPr>
            <a:t>3 Global Child Outcomes</a:t>
          </a:r>
          <a:endParaRPr lang="en-US" dirty="0">
            <a:solidFill>
              <a:schemeClr val="tx1"/>
            </a:solidFill>
          </a:endParaRPr>
        </a:p>
      </dgm:t>
    </dgm:pt>
    <dgm:pt modelId="{ABE3E3A7-D4F0-43BC-BC57-E091DEE05B1D}" type="parTrans" cxnId="{C5BB8F5D-5D23-4D5D-AE88-19F28A48787A}">
      <dgm:prSet/>
      <dgm:spPr/>
      <dgm:t>
        <a:bodyPr/>
        <a:lstStyle/>
        <a:p>
          <a:endParaRPr lang="en-US"/>
        </a:p>
      </dgm:t>
    </dgm:pt>
    <dgm:pt modelId="{077C2507-9FD6-415A-AA3A-15D4004F93CF}" type="sibTrans" cxnId="{C5BB8F5D-5D23-4D5D-AE88-19F28A48787A}">
      <dgm:prSet/>
      <dgm:spPr>
        <a:solidFill>
          <a:schemeClr val="accent2"/>
        </a:solidFill>
      </dgm:spPr>
      <dgm:t>
        <a:bodyPr/>
        <a:lstStyle/>
        <a:p>
          <a:endParaRPr lang="en-US"/>
        </a:p>
      </dgm:t>
    </dgm:pt>
    <dgm:pt modelId="{CB74A78A-F434-4F98-B218-FE00E87DE197}">
      <dgm:prSet phldrT="[Text]"/>
      <dgm:spPr>
        <a:solidFill>
          <a:schemeClr val="accent5"/>
        </a:solidFill>
      </dgm:spPr>
      <dgm:t>
        <a:bodyPr/>
        <a:lstStyle/>
        <a:p>
          <a:r>
            <a:rPr lang="en-US" b="1" dirty="0" smtClean="0">
              <a:solidFill>
                <a:schemeClr val="bg1"/>
              </a:solidFill>
              <a:effectLst>
                <a:outerShdw dist="25400" dir="2700000" algn="tl" rotWithShape="0">
                  <a:srgbClr val="000000"/>
                </a:outerShdw>
              </a:effectLst>
              <a:latin typeface="Arial"/>
              <a:cs typeface="Arial"/>
            </a:rPr>
            <a:t>Functional Assessment</a:t>
          </a:r>
          <a:endParaRPr lang="en-US" b="1" dirty="0">
            <a:solidFill>
              <a:schemeClr val="bg1"/>
            </a:solidFill>
            <a:effectLst>
              <a:outerShdw dist="25400" dir="2700000" algn="tl" rotWithShape="0">
                <a:srgbClr val="000000"/>
              </a:outerShdw>
            </a:effectLst>
            <a:latin typeface="Arial"/>
            <a:cs typeface="Arial"/>
          </a:endParaRPr>
        </a:p>
      </dgm:t>
    </dgm:pt>
    <dgm:pt modelId="{8352176C-FF2C-41E5-B036-3F3F36F7FAC7}" type="parTrans" cxnId="{239B09CB-4ACE-485C-A68E-079F805AD08C}">
      <dgm:prSet/>
      <dgm:spPr/>
      <dgm:t>
        <a:bodyPr/>
        <a:lstStyle/>
        <a:p>
          <a:endParaRPr lang="en-US"/>
        </a:p>
      </dgm:t>
    </dgm:pt>
    <dgm:pt modelId="{C6A318D2-1FA7-47ED-81BB-D70E5C512BC9}" type="sibTrans" cxnId="{239B09CB-4ACE-485C-A68E-079F805AD08C}">
      <dgm:prSet/>
      <dgm:spPr>
        <a:solidFill>
          <a:srgbClr val="EF6011"/>
        </a:solidFill>
      </dgm:spPr>
      <dgm:t>
        <a:bodyPr/>
        <a:lstStyle/>
        <a:p>
          <a:endParaRPr lang="en-US"/>
        </a:p>
      </dgm:t>
    </dgm:pt>
    <dgm:pt modelId="{A9BB85C5-C1CA-4DA2-AF0F-D8F43C648F49}" type="pres">
      <dgm:prSet presAssocID="{DE27E7FF-9912-48FB-8D15-DDBC6A8B469F}" presName="composite" presStyleCnt="0">
        <dgm:presLayoutVars>
          <dgm:chMax val="3"/>
          <dgm:animLvl val="lvl"/>
          <dgm:resizeHandles val="exact"/>
        </dgm:presLayoutVars>
      </dgm:prSet>
      <dgm:spPr/>
    </dgm:pt>
    <dgm:pt modelId="{8658EF2B-34AF-479F-8C3D-03E802BB732E}" type="pres">
      <dgm:prSet presAssocID="{6355424F-F203-4439-B386-B1231C7B1362}" presName="gear1" presStyleLbl="node1" presStyleIdx="0" presStyleCnt="3">
        <dgm:presLayoutVars>
          <dgm:chMax val="1"/>
          <dgm:bulletEnabled val="1"/>
        </dgm:presLayoutVars>
      </dgm:prSet>
      <dgm:spPr/>
      <dgm:t>
        <a:bodyPr/>
        <a:lstStyle/>
        <a:p>
          <a:endParaRPr lang="en-US"/>
        </a:p>
      </dgm:t>
    </dgm:pt>
    <dgm:pt modelId="{68F8FA95-1467-420F-BDEC-BEA9172B1F64}" type="pres">
      <dgm:prSet presAssocID="{6355424F-F203-4439-B386-B1231C7B1362}" presName="gear1srcNode" presStyleLbl="node1" presStyleIdx="0" presStyleCnt="3"/>
      <dgm:spPr/>
      <dgm:t>
        <a:bodyPr/>
        <a:lstStyle/>
        <a:p>
          <a:endParaRPr lang="en-US"/>
        </a:p>
      </dgm:t>
    </dgm:pt>
    <dgm:pt modelId="{DBF487C5-8C5A-4F8E-81FE-22F7F6BBD41E}" type="pres">
      <dgm:prSet presAssocID="{6355424F-F203-4439-B386-B1231C7B1362}" presName="gear1dstNode" presStyleLbl="node1" presStyleIdx="0" presStyleCnt="3"/>
      <dgm:spPr/>
      <dgm:t>
        <a:bodyPr/>
        <a:lstStyle/>
        <a:p>
          <a:endParaRPr lang="en-US"/>
        </a:p>
      </dgm:t>
    </dgm:pt>
    <dgm:pt modelId="{0FEF046B-B12A-40CF-8DD8-773BA97EFF2D}" type="pres">
      <dgm:prSet presAssocID="{CCF18EAC-3D24-4285-944A-17DF815E2253}" presName="gear2" presStyleLbl="node1" presStyleIdx="1" presStyleCnt="3">
        <dgm:presLayoutVars>
          <dgm:chMax val="1"/>
          <dgm:bulletEnabled val="1"/>
        </dgm:presLayoutVars>
      </dgm:prSet>
      <dgm:spPr/>
      <dgm:t>
        <a:bodyPr/>
        <a:lstStyle/>
        <a:p>
          <a:endParaRPr lang="en-US"/>
        </a:p>
      </dgm:t>
    </dgm:pt>
    <dgm:pt modelId="{5C05AF1C-4254-4006-8DE9-253E09A2C938}" type="pres">
      <dgm:prSet presAssocID="{CCF18EAC-3D24-4285-944A-17DF815E2253}" presName="gear2srcNode" presStyleLbl="node1" presStyleIdx="1" presStyleCnt="3"/>
      <dgm:spPr/>
      <dgm:t>
        <a:bodyPr/>
        <a:lstStyle/>
        <a:p>
          <a:endParaRPr lang="en-US"/>
        </a:p>
      </dgm:t>
    </dgm:pt>
    <dgm:pt modelId="{5B792BB4-5111-48AD-B9AF-565D15B942AB}" type="pres">
      <dgm:prSet presAssocID="{CCF18EAC-3D24-4285-944A-17DF815E2253}" presName="gear2dstNode" presStyleLbl="node1" presStyleIdx="1" presStyleCnt="3"/>
      <dgm:spPr/>
      <dgm:t>
        <a:bodyPr/>
        <a:lstStyle/>
        <a:p>
          <a:endParaRPr lang="en-US"/>
        </a:p>
      </dgm:t>
    </dgm:pt>
    <dgm:pt modelId="{0A94A561-FBCA-4B7B-A6C1-617B2EF95CD0}" type="pres">
      <dgm:prSet presAssocID="{CB74A78A-F434-4F98-B218-FE00E87DE197}" presName="gear3" presStyleLbl="node1" presStyleIdx="2" presStyleCnt="3"/>
      <dgm:spPr/>
      <dgm:t>
        <a:bodyPr/>
        <a:lstStyle/>
        <a:p>
          <a:endParaRPr lang="en-US"/>
        </a:p>
      </dgm:t>
    </dgm:pt>
    <dgm:pt modelId="{C334D4E0-F9DA-4B18-AC4E-D696BF6B6FEC}" type="pres">
      <dgm:prSet presAssocID="{CB74A78A-F434-4F98-B218-FE00E87DE197}" presName="gear3tx" presStyleLbl="node1" presStyleIdx="2" presStyleCnt="3">
        <dgm:presLayoutVars>
          <dgm:chMax val="1"/>
          <dgm:bulletEnabled val="1"/>
        </dgm:presLayoutVars>
      </dgm:prSet>
      <dgm:spPr/>
      <dgm:t>
        <a:bodyPr/>
        <a:lstStyle/>
        <a:p>
          <a:endParaRPr lang="en-US"/>
        </a:p>
      </dgm:t>
    </dgm:pt>
    <dgm:pt modelId="{77933779-1069-41C5-9442-CDF80605D356}" type="pres">
      <dgm:prSet presAssocID="{CB74A78A-F434-4F98-B218-FE00E87DE197}" presName="gear3srcNode" presStyleLbl="node1" presStyleIdx="2" presStyleCnt="3"/>
      <dgm:spPr/>
      <dgm:t>
        <a:bodyPr/>
        <a:lstStyle/>
        <a:p>
          <a:endParaRPr lang="en-US"/>
        </a:p>
      </dgm:t>
    </dgm:pt>
    <dgm:pt modelId="{F3535D93-26ED-43FE-BE16-368B6DE54126}" type="pres">
      <dgm:prSet presAssocID="{CB74A78A-F434-4F98-B218-FE00E87DE197}" presName="gear3dstNode" presStyleLbl="node1" presStyleIdx="2" presStyleCnt="3"/>
      <dgm:spPr/>
      <dgm:t>
        <a:bodyPr/>
        <a:lstStyle/>
        <a:p>
          <a:endParaRPr lang="en-US"/>
        </a:p>
      </dgm:t>
    </dgm:pt>
    <dgm:pt modelId="{D5A820B8-9B3A-4253-A0EC-241565B87861}" type="pres">
      <dgm:prSet presAssocID="{6C4FF5DB-5BA4-47CB-8A1F-42469E467EA1}" presName="connector1" presStyleLbl="sibTrans2D1" presStyleIdx="0" presStyleCnt="3"/>
      <dgm:spPr/>
      <dgm:t>
        <a:bodyPr/>
        <a:lstStyle/>
        <a:p>
          <a:endParaRPr lang="en-US"/>
        </a:p>
      </dgm:t>
    </dgm:pt>
    <dgm:pt modelId="{663B0CE4-877E-4605-92FC-9C96C9780A99}" type="pres">
      <dgm:prSet presAssocID="{077C2507-9FD6-415A-AA3A-15D4004F93CF}" presName="connector2" presStyleLbl="sibTrans2D1" presStyleIdx="1" presStyleCnt="3"/>
      <dgm:spPr/>
      <dgm:t>
        <a:bodyPr/>
        <a:lstStyle/>
        <a:p>
          <a:endParaRPr lang="en-US"/>
        </a:p>
      </dgm:t>
    </dgm:pt>
    <dgm:pt modelId="{ECE5340A-3A61-4F3C-B8CC-ADCE0AD4DAFB}" type="pres">
      <dgm:prSet presAssocID="{C6A318D2-1FA7-47ED-81BB-D70E5C512BC9}" presName="connector3" presStyleLbl="sibTrans2D1" presStyleIdx="2" presStyleCnt="3"/>
      <dgm:spPr/>
      <dgm:t>
        <a:bodyPr/>
        <a:lstStyle/>
        <a:p>
          <a:endParaRPr lang="en-US"/>
        </a:p>
      </dgm:t>
    </dgm:pt>
  </dgm:ptLst>
  <dgm:cxnLst>
    <dgm:cxn modelId="{5A978FBB-70A7-496F-8DD3-8FDD123297D7}" type="presOf" srcId="{CCF18EAC-3D24-4285-944A-17DF815E2253}" destId="{5C05AF1C-4254-4006-8DE9-253E09A2C938}" srcOrd="1" destOrd="0" presId="urn:microsoft.com/office/officeart/2005/8/layout/gear1"/>
    <dgm:cxn modelId="{8037CA86-70DE-49AA-A483-DC277BB2DCE3}" type="presOf" srcId="{CB74A78A-F434-4F98-B218-FE00E87DE197}" destId="{F3535D93-26ED-43FE-BE16-368B6DE54126}" srcOrd="3" destOrd="0" presId="urn:microsoft.com/office/officeart/2005/8/layout/gear1"/>
    <dgm:cxn modelId="{97DD2A41-65D5-4A59-BC0B-36175E2A7FBE}" type="presOf" srcId="{CCF18EAC-3D24-4285-944A-17DF815E2253}" destId="{0FEF046B-B12A-40CF-8DD8-773BA97EFF2D}" srcOrd="0" destOrd="0" presId="urn:microsoft.com/office/officeart/2005/8/layout/gear1"/>
    <dgm:cxn modelId="{8051AFEB-DF27-48BF-87CF-54E67FA90ED2}" type="presOf" srcId="{CCF18EAC-3D24-4285-944A-17DF815E2253}" destId="{5B792BB4-5111-48AD-B9AF-565D15B942AB}" srcOrd="2" destOrd="0" presId="urn:microsoft.com/office/officeart/2005/8/layout/gear1"/>
    <dgm:cxn modelId="{8F084B11-B00E-4B68-9A2C-5F2CCE9C8E6A}" type="presOf" srcId="{077C2507-9FD6-415A-AA3A-15D4004F93CF}" destId="{663B0CE4-877E-4605-92FC-9C96C9780A99}" srcOrd="0" destOrd="0" presId="urn:microsoft.com/office/officeart/2005/8/layout/gear1"/>
    <dgm:cxn modelId="{4DE0A1DD-4DFA-44B9-9306-CFC715ACFB16}" type="presOf" srcId="{6355424F-F203-4439-B386-B1231C7B1362}" destId="{DBF487C5-8C5A-4F8E-81FE-22F7F6BBD41E}" srcOrd="2" destOrd="0" presId="urn:microsoft.com/office/officeart/2005/8/layout/gear1"/>
    <dgm:cxn modelId="{239B09CB-4ACE-485C-A68E-079F805AD08C}" srcId="{DE27E7FF-9912-48FB-8D15-DDBC6A8B469F}" destId="{CB74A78A-F434-4F98-B218-FE00E87DE197}" srcOrd="2" destOrd="0" parTransId="{8352176C-FF2C-41E5-B036-3F3F36F7FAC7}" sibTransId="{C6A318D2-1FA7-47ED-81BB-D70E5C512BC9}"/>
    <dgm:cxn modelId="{031A30C7-503E-4A84-AC49-CA318ADCE268}" srcId="{DE27E7FF-9912-48FB-8D15-DDBC6A8B469F}" destId="{6355424F-F203-4439-B386-B1231C7B1362}" srcOrd="0" destOrd="0" parTransId="{2E0DA7B3-6A43-42F0-8AF6-B783636A36F1}" sibTransId="{6C4FF5DB-5BA4-47CB-8A1F-42469E467EA1}"/>
    <dgm:cxn modelId="{C5BB8F5D-5D23-4D5D-AE88-19F28A48787A}" srcId="{DE27E7FF-9912-48FB-8D15-DDBC6A8B469F}" destId="{CCF18EAC-3D24-4285-944A-17DF815E2253}" srcOrd="1" destOrd="0" parTransId="{ABE3E3A7-D4F0-43BC-BC57-E091DEE05B1D}" sibTransId="{077C2507-9FD6-415A-AA3A-15D4004F93CF}"/>
    <dgm:cxn modelId="{B8774CAE-BE22-4B76-BE6D-AA22831A6717}" type="presOf" srcId="{CB74A78A-F434-4F98-B218-FE00E87DE197}" destId="{77933779-1069-41C5-9442-CDF80605D356}" srcOrd="2" destOrd="0" presId="urn:microsoft.com/office/officeart/2005/8/layout/gear1"/>
    <dgm:cxn modelId="{1238727A-C826-464E-BB4E-54871522BA4C}" type="presOf" srcId="{6355424F-F203-4439-B386-B1231C7B1362}" destId="{8658EF2B-34AF-479F-8C3D-03E802BB732E}" srcOrd="0" destOrd="0" presId="urn:microsoft.com/office/officeart/2005/8/layout/gear1"/>
    <dgm:cxn modelId="{BB25E8C5-C706-4B7C-8914-4DC99B9D2A28}" type="presOf" srcId="{6C4FF5DB-5BA4-47CB-8A1F-42469E467EA1}" destId="{D5A820B8-9B3A-4253-A0EC-241565B87861}" srcOrd="0" destOrd="0" presId="urn:microsoft.com/office/officeart/2005/8/layout/gear1"/>
    <dgm:cxn modelId="{6A33704A-A3D1-43D6-B4D3-D236D0A216EC}" type="presOf" srcId="{6355424F-F203-4439-B386-B1231C7B1362}" destId="{68F8FA95-1467-420F-BDEC-BEA9172B1F64}" srcOrd="1" destOrd="0" presId="urn:microsoft.com/office/officeart/2005/8/layout/gear1"/>
    <dgm:cxn modelId="{A7187AB2-B3E0-4CC3-9129-4BFCC7FCBA74}" type="presOf" srcId="{DE27E7FF-9912-48FB-8D15-DDBC6A8B469F}" destId="{A9BB85C5-C1CA-4DA2-AF0F-D8F43C648F49}" srcOrd="0" destOrd="0" presId="urn:microsoft.com/office/officeart/2005/8/layout/gear1"/>
    <dgm:cxn modelId="{BA37A4D5-C784-4B9D-AE1E-D54C95CF7777}" type="presOf" srcId="{CB74A78A-F434-4F98-B218-FE00E87DE197}" destId="{C334D4E0-F9DA-4B18-AC4E-D696BF6B6FEC}" srcOrd="1" destOrd="0" presId="urn:microsoft.com/office/officeart/2005/8/layout/gear1"/>
    <dgm:cxn modelId="{B380E4D1-BE3B-427B-B279-149FFA699B99}" type="presOf" srcId="{C6A318D2-1FA7-47ED-81BB-D70E5C512BC9}" destId="{ECE5340A-3A61-4F3C-B8CC-ADCE0AD4DAFB}" srcOrd="0" destOrd="0" presId="urn:microsoft.com/office/officeart/2005/8/layout/gear1"/>
    <dgm:cxn modelId="{0D39EC56-5CD8-4EA8-AF9A-D4EB8D6FA352}" type="presOf" srcId="{CB74A78A-F434-4F98-B218-FE00E87DE197}" destId="{0A94A561-FBCA-4B7B-A6C1-617B2EF95CD0}" srcOrd="0" destOrd="0" presId="urn:microsoft.com/office/officeart/2005/8/layout/gear1"/>
    <dgm:cxn modelId="{040B96A7-7310-4D97-B378-5295F7A0A49C}" type="presParOf" srcId="{A9BB85C5-C1CA-4DA2-AF0F-D8F43C648F49}" destId="{8658EF2B-34AF-479F-8C3D-03E802BB732E}" srcOrd="0" destOrd="0" presId="urn:microsoft.com/office/officeart/2005/8/layout/gear1"/>
    <dgm:cxn modelId="{24398104-64FF-4160-88E7-45E85A9A2BC5}" type="presParOf" srcId="{A9BB85C5-C1CA-4DA2-AF0F-D8F43C648F49}" destId="{68F8FA95-1467-420F-BDEC-BEA9172B1F64}" srcOrd="1" destOrd="0" presId="urn:microsoft.com/office/officeart/2005/8/layout/gear1"/>
    <dgm:cxn modelId="{D64AFF39-3BA5-46D8-9EBB-F058DDF45DF3}" type="presParOf" srcId="{A9BB85C5-C1CA-4DA2-AF0F-D8F43C648F49}" destId="{DBF487C5-8C5A-4F8E-81FE-22F7F6BBD41E}" srcOrd="2" destOrd="0" presId="urn:microsoft.com/office/officeart/2005/8/layout/gear1"/>
    <dgm:cxn modelId="{3EF9BB31-B3D4-41FD-A617-C96156A914C6}" type="presParOf" srcId="{A9BB85C5-C1CA-4DA2-AF0F-D8F43C648F49}" destId="{0FEF046B-B12A-40CF-8DD8-773BA97EFF2D}" srcOrd="3" destOrd="0" presId="urn:microsoft.com/office/officeart/2005/8/layout/gear1"/>
    <dgm:cxn modelId="{3E17158C-423C-4760-AAD4-421076E76102}" type="presParOf" srcId="{A9BB85C5-C1CA-4DA2-AF0F-D8F43C648F49}" destId="{5C05AF1C-4254-4006-8DE9-253E09A2C938}" srcOrd="4" destOrd="0" presId="urn:microsoft.com/office/officeart/2005/8/layout/gear1"/>
    <dgm:cxn modelId="{6CA5FE6B-BB2A-4814-9078-9A7AE1A9B08F}" type="presParOf" srcId="{A9BB85C5-C1CA-4DA2-AF0F-D8F43C648F49}" destId="{5B792BB4-5111-48AD-B9AF-565D15B942AB}" srcOrd="5" destOrd="0" presId="urn:microsoft.com/office/officeart/2005/8/layout/gear1"/>
    <dgm:cxn modelId="{5C4F3F26-99BE-44EC-B7E2-07BE7790DCF6}" type="presParOf" srcId="{A9BB85C5-C1CA-4DA2-AF0F-D8F43C648F49}" destId="{0A94A561-FBCA-4B7B-A6C1-617B2EF95CD0}" srcOrd="6" destOrd="0" presId="urn:microsoft.com/office/officeart/2005/8/layout/gear1"/>
    <dgm:cxn modelId="{2D36A838-2571-4E75-8982-EFFFEC189CAD}" type="presParOf" srcId="{A9BB85C5-C1CA-4DA2-AF0F-D8F43C648F49}" destId="{C334D4E0-F9DA-4B18-AC4E-D696BF6B6FEC}" srcOrd="7" destOrd="0" presId="urn:microsoft.com/office/officeart/2005/8/layout/gear1"/>
    <dgm:cxn modelId="{86EB0841-11F3-48E2-A0FE-4CD67EA06AC7}" type="presParOf" srcId="{A9BB85C5-C1CA-4DA2-AF0F-D8F43C648F49}" destId="{77933779-1069-41C5-9442-CDF80605D356}" srcOrd="8" destOrd="0" presId="urn:microsoft.com/office/officeart/2005/8/layout/gear1"/>
    <dgm:cxn modelId="{6A3F782D-14C1-4519-A5C2-4A41214CCA60}" type="presParOf" srcId="{A9BB85C5-C1CA-4DA2-AF0F-D8F43C648F49}" destId="{F3535D93-26ED-43FE-BE16-368B6DE54126}" srcOrd="9" destOrd="0" presId="urn:microsoft.com/office/officeart/2005/8/layout/gear1"/>
    <dgm:cxn modelId="{24D5B31A-D344-49A2-9CD3-59BF85BDBCB6}" type="presParOf" srcId="{A9BB85C5-C1CA-4DA2-AF0F-D8F43C648F49}" destId="{D5A820B8-9B3A-4253-A0EC-241565B87861}" srcOrd="10" destOrd="0" presId="urn:microsoft.com/office/officeart/2005/8/layout/gear1"/>
    <dgm:cxn modelId="{133C785B-514B-44BC-BC37-02051B24AEF5}" type="presParOf" srcId="{A9BB85C5-C1CA-4DA2-AF0F-D8F43C648F49}" destId="{663B0CE4-877E-4605-92FC-9C96C9780A99}" srcOrd="11" destOrd="0" presId="urn:microsoft.com/office/officeart/2005/8/layout/gear1"/>
    <dgm:cxn modelId="{32BE765F-03AD-496A-98B6-90389EB13D1F}" type="presParOf" srcId="{A9BB85C5-C1CA-4DA2-AF0F-D8F43C648F49}" destId="{ECE5340A-3A61-4F3C-B8CC-ADCE0AD4DAFB}"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E27E7FF-9912-48FB-8D15-DDBC6A8B469F}" type="doc">
      <dgm:prSet loTypeId="urn:microsoft.com/office/officeart/2005/8/layout/gear1" loCatId="cycle" qsTypeId="urn:microsoft.com/office/officeart/2005/8/quickstyle/simple1" qsCatId="simple" csTypeId="urn:microsoft.com/office/officeart/2005/8/colors/accent1_2" csCatId="accent1" phldr="1"/>
      <dgm:spPr/>
    </dgm:pt>
    <dgm:pt modelId="{6355424F-F203-4439-B386-B1231C7B1362}">
      <dgm:prSet phldrT="[Text]"/>
      <dgm:spPr>
        <a:solidFill>
          <a:schemeClr val="tx2"/>
        </a:solidFill>
      </dgm:spPr>
      <dgm:t>
        <a:bodyPr/>
        <a:lstStyle/>
        <a:p>
          <a:pPr>
            <a:spcAft>
              <a:spcPts val="0"/>
            </a:spcAft>
          </a:pPr>
          <a:r>
            <a:rPr lang="en-US" b="1" dirty="0" smtClean="0">
              <a:solidFill>
                <a:schemeClr val="bg1"/>
              </a:solidFill>
              <a:effectLst>
                <a:outerShdw dist="25400" dir="2700000" algn="tl" rotWithShape="0">
                  <a:srgbClr val="000000"/>
                </a:outerShdw>
              </a:effectLst>
              <a:latin typeface="Arial"/>
              <a:cs typeface="Arial"/>
            </a:rPr>
            <a:t>Meaningful</a:t>
          </a:r>
        </a:p>
        <a:p>
          <a:pPr>
            <a:spcAft>
              <a:spcPts val="0"/>
            </a:spcAft>
          </a:pPr>
          <a:r>
            <a:rPr lang="en-US" b="1" dirty="0" smtClean="0">
              <a:solidFill>
                <a:schemeClr val="bg1"/>
              </a:solidFill>
              <a:effectLst>
                <a:outerShdw dist="25400" dir="2700000" algn="tl" rotWithShape="0">
                  <a:srgbClr val="000000"/>
                </a:outerShdw>
              </a:effectLst>
              <a:latin typeface="Arial"/>
              <a:cs typeface="Arial"/>
            </a:rPr>
            <a:t>IFSP Outcomes</a:t>
          </a:r>
        </a:p>
        <a:p>
          <a:pPr>
            <a:spcAft>
              <a:spcPts val="0"/>
            </a:spcAft>
          </a:pPr>
          <a:r>
            <a:rPr lang="en-US" b="1" dirty="0" smtClean="0">
              <a:solidFill>
                <a:schemeClr val="bg1"/>
              </a:solidFill>
              <a:effectLst>
                <a:outerShdw dist="25400" dir="2700000" algn="tl" rotWithShape="0">
                  <a:srgbClr val="000000"/>
                </a:outerShdw>
              </a:effectLst>
              <a:latin typeface="Arial"/>
              <a:cs typeface="Arial"/>
            </a:rPr>
            <a:t>and IEP Goals</a:t>
          </a:r>
          <a:endParaRPr lang="en-US" dirty="0">
            <a:solidFill>
              <a:schemeClr val="tx1"/>
            </a:solidFill>
          </a:endParaRPr>
        </a:p>
      </dgm:t>
    </dgm:pt>
    <dgm:pt modelId="{2E0DA7B3-6A43-42F0-8AF6-B783636A36F1}" type="parTrans" cxnId="{031A30C7-503E-4A84-AC49-CA318ADCE268}">
      <dgm:prSet/>
      <dgm:spPr/>
      <dgm:t>
        <a:bodyPr/>
        <a:lstStyle/>
        <a:p>
          <a:endParaRPr lang="en-US"/>
        </a:p>
      </dgm:t>
    </dgm:pt>
    <dgm:pt modelId="{6C4FF5DB-5BA4-47CB-8A1F-42469E467EA1}" type="sibTrans" cxnId="{031A30C7-503E-4A84-AC49-CA318ADCE268}">
      <dgm:prSet/>
      <dgm:spPr>
        <a:solidFill>
          <a:srgbClr val="EF6011"/>
        </a:solidFill>
      </dgm:spPr>
      <dgm:t>
        <a:bodyPr/>
        <a:lstStyle/>
        <a:p>
          <a:endParaRPr lang="en-US"/>
        </a:p>
      </dgm:t>
    </dgm:pt>
    <dgm:pt modelId="{CCF18EAC-3D24-4285-944A-17DF815E2253}">
      <dgm:prSet phldrT="[Text]"/>
      <dgm:spPr>
        <a:solidFill>
          <a:schemeClr val="accent3"/>
        </a:solidFill>
      </dgm:spPr>
      <dgm:t>
        <a:bodyPr/>
        <a:lstStyle/>
        <a:p>
          <a:r>
            <a:rPr lang="en-US" b="1" dirty="0" smtClean="0">
              <a:solidFill>
                <a:schemeClr val="bg1"/>
              </a:solidFill>
              <a:effectLst>
                <a:outerShdw dist="25400" dir="2700000" algn="tl" rotWithShape="0">
                  <a:srgbClr val="000000"/>
                </a:outerShdw>
              </a:effectLst>
              <a:latin typeface="Arial"/>
              <a:cs typeface="Arial"/>
            </a:rPr>
            <a:t>3 Global Child Outcomes</a:t>
          </a:r>
          <a:endParaRPr lang="en-US" dirty="0">
            <a:solidFill>
              <a:schemeClr val="tx1"/>
            </a:solidFill>
          </a:endParaRPr>
        </a:p>
      </dgm:t>
    </dgm:pt>
    <dgm:pt modelId="{ABE3E3A7-D4F0-43BC-BC57-E091DEE05B1D}" type="parTrans" cxnId="{C5BB8F5D-5D23-4D5D-AE88-19F28A48787A}">
      <dgm:prSet/>
      <dgm:spPr/>
      <dgm:t>
        <a:bodyPr/>
        <a:lstStyle/>
        <a:p>
          <a:endParaRPr lang="en-US"/>
        </a:p>
      </dgm:t>
    </dgm:pt>
    <dgm:pt modelId="{077C2507-9FD6-415A-AA3A-15D4004F93CF}" type="sibTrans" cxnId="{C5BB8F5D-5D23-4D5D-AE88-19F28A48787A}">
      <dgm:prSet/>
      <dgm:spPr>
        <a:solidFill>
          <a:schemeClr val="accent2"/>
        </a:solidFill>
      </dgm:spPr>
      <dgm:t>
        <a:bodyPr/>
        <a:lstStyle/>
        <a:p>
          <a:endParaRPr lang="en-US"/>
        </a:p>
      </dgm:t>
    </dgm:pt>
    <dgm:pt modelId="{CB74A78A-F434-4F98-B218-FE00E87DE197}">
      <dgm:prSet phldrT="[Text]"/>
      <dgm:spPr>
        <a:solidFill>
          <a:schemeClr val="accent5"/>
        </a:solidFill>
      </dgm:spPr>
      <dgm:t>
        <a:bodyPr/>
        <a:lstStyle/>
        <a:p>
          <a:r>
            <a:rPr lang="en-US" b="1" dirty="0" smtClean="0">
              <a:solidFill>
                <a:schemeClr val="bg1"/>
              </a:solidFill>
              <a:effectLst>
                <a:outerShdw dist="25400" dir="2700000" algn="tl" rotWithShape="0">
                  <a:srgbClr val="000000"/>
                </a:outerShdw>
              </a:effectLst>
              <a:latin typeface="Arial"/>
              <a:cs typeface="Arial"/>
            </a:rPr>
            <a:t>Functional Assessment</a:t>
          </a:r>
          <a:endParaRPr lang="en-US" b="1" dirty="0">
            <a:solidFill>
              <a:schemeClr val="bg1"/>
            </a:solidFill>
            <a:effectLst>
              <a:outerShdw dist="25400" dir="2700000" algn="tl" rotWithShape="0">
                <a:srgbClr val="000000"/>
              </a:outerShdw>
            </a:effectLst>
            <a:latin typeface="Arial"/>
            <a:cs typeface="Arial"/>
          </a:endParaRPr>
        </a:p>
      </dgm:t>
    </dgm:pt>
    <dgm:pt modelId="{8352176C-FF2C-41E5-B036-3F3F36F7FAC7}" type="parTrans" cxnId="{239B09CB-4ACE-485C-A68E-079F805AD08C}">
      <dgm:prSet/>
      <dgm:spPr/>
      <dgm:t>
        <a:bodyPr/>
        <a:lstStyle/>
        <a:p>
          <a:endParaRPr lang="en-US"/>
        </a:p>
      </dgm:t>
    </dgm:pt>
    <dgm:pt modelId="{C6A318D2-1FA7-47ED-81BB-D70E5C512BC9}" type="sibTrans" cxnId="{239B09CB-4ACE-485C-A68E-079F805AD08C}">
      <dgm:prSet/>
      <dgm:spPr>
        <a:solidFill>
          <a:srgbClr val="EF6011"/>
        </a:solidFill>
      </dgm:spPr>
      <dgm:t>
        <a:bodyPr/>
        <a:lstStyle/>
        <a:p>
          <a:endParaRPr lang="en-US"/>
        </a:p>
      </dgm:t>
    </dgm:pt>
    <dgm:pt modelId="{A9BB85C5-C1CA-4DA2-AF0F-D8F43C648F49}" type="pres">
      <dgm:prSet presAssocID="{DE27E7FF-9912-48FB-8D15-DDBC6A8B469F}" presName="composite" presStyleCnt="0">
        <dgm:presLayoutVars>
          <dgm:chMax val="3"/>
          <dgm:animLvl val="lvl"/>
          <dgm:resizeHandles val="exact"/>
        </dgm:presLayoutVars>
      </dgm:prSet>
      <dgm:spPr/>
    </dgm:pt>
    <dgm:pt modelId="{8658EF2B-34AF-479F-8C3D-03E802BB732E}" type="pres">
      <dgm:prSet presAssocID="{6355424F-F203-4439-B386-B1231C7B1362}" presName="gear1" presStyleLbl="node1" presStyleIdx="0" presStyleCnt="3">
        <dgm:presLayoutVars>
          <dgm:chMax val="1"/>
          <dgm:bulletEnabled val="1"/>
        </dgm:presLayoutVars>
      </dgm:prSet>
      <dgm:spPr/>
      <dgm:t>
        <a:bodyPr/>
        <a:lstStyle/>
        <a:p>
          <a:endParaRPr lang="en-US"/>
        </a:p>
      </dgm:t>
    </dgm:pt>
    <dgm:pt modelId="{68F8FA95-1467-420F-BDEC-BEA9172B1F64}" type="pres">
      <dgm:prSet presAssocID="{6355424F-F203-4439-B386-B1231C7B1362}" presName="gear1srcNode" presStyleLbl="node1" presStyleIdx="0" presStyleCnt="3"/>
      <dgm:spPr/>
      <dgm:t>
        <a:bodyPr/>
        <a:lstStyle/>
        <a:p>
          <a:endParaRPr lang="en-US"/>
        </a:p>
      </dgm:t>
    </dgm:pt>
    <dgm:pt modelId="{DBF487C5-8C5A-4F8E-81FE-22F7F6BBD41E}" type="pres">
      <dgm:prSet presAssocID="{6355424F-F203-4439-B386-B1231C7B1362}" presName="gear1dstNode" presStyleLbl="node1" presStyleIdx="0" presStyleCnt="3"/>
      <dgm:spPr/>
      <dgm:t>
        <a:bodyPr/>
        <a:lstStyle/>
        <a:p>
          <a:endParaRPr lang="en-US"/>
        </a:p>
      </dgm:t>
    </dgm:pt>
    <dgm:pt modelId="{0FEF046B-B12A-40CF-8DD8-773BA97EFF2D}" type="pres">
      <dgm:prSet presAssocID="{CCF18EAC-3D24-4285-944A-17DF815E2253}" presName="gear2" presStyleLbl="node1" presStyleIdx="1" presStyleCnt="3">
        <dgm:presLayoutVars>
          <dgm:chMax val="1"/>
          <dgm:bulletEnabled val="1"/>
        </dgm:presLayoutVars>
      </dgm:prSet>
      <dgm:spPr/>
      <dgm:t>
        <a:bodyPr/>
        <a:lstStyle/>
        <a:p>
          <a:endParaRPr lang="en-US"/>
        </a:p>
      </dgm:t>
    </dgm:pt>
    <dgm:pt modelId="{5C05AF1C-4254-4006-8DE9-253E09A2C938}" type="pres">
      <dgm:prSet presAssocID="{CCF18EAC-3D24-4285-944A-17DF815E2253}" presName="gear2srcNode" presStyleLbl="node1" presStyleIdx="1" presStyleCnt="3"/>
      <dgm:spPr/>
      <dgm:t>
        <a:bodyPr/>
        <a:lstStyle/>
        <a:p>
          <a:endParaRPr lang="en-US"/>
        </a:p>
      </dgm:t>
    </dgm:pt>
    <dgm:pt modelId="{5B792BB4-5111-48AD-B9AF-565D15B942AB}" type="pres">
      <dgm:prSet presAssocID="{CCF18EAC-3D24-4285-944A-17DF815E2253}" presName="gear2dstNode" presStyleLbl="node1" presStyleIdx="1" presStyleCnt="3"/>
      <dgm:spPr/>
      <dgm:t>
        <a:bodyPr/>
        <a:lstStyle/>
        <a:p>
          <a:endParaRPr lang="en-US"/>
        </a:p>
      </dgm:t>
    </dgm:pt>
    <dgm:pt modelId="{0A94A561-FBCA-4B7B-A6C1-617B2EF95CD0}" type="pres">
      <dgm:prSet presAssocID="{CB74A78A-F434-4F98-B218-FE00E87DE197}" presName="gear3" presStyleLbl="node1" presStyleIdx="2" presStyleCnt="3"/>
      <dgm:spPr/>
      <dgm:t>
        <a:bodyPr/>
        <a:lstStyle/>
        <a:p>
          <a:endParaRPr lang="en-US"/>
        </a:p>
      </dgm:t>
    </dgm:pt>
    <dgm:pt modelId="{C334D4E0-F9DA-4B18-AC4E-D696BF6B6FEC}" type="pres">
      <dgm:prSet presAssocID="{CB74A78A-F434-4F98-B218-FE00E87DE197}" presName="gear3tx" presStyleLbl="node1" presStyleIdx="2" presStyleCnt="3">
        <dgm:presLayoutVars>
          <dgm:chMax val="1"/>
          <dgm:bulletEnabled val="1"/>
        </dgm:presLayoutVars>
      </dgm:prSet>
      <dgm:spPr/>
      <dgm:t>
        <a:bodyPr/>
        <a:lstStyle/>
        <a:p>
          <a:endParaRPr lang="en-US"/>
        </a:p>
      </dgm:t>
    </dgm:pt>
    <dgm:pt modelId="{77933779-1069-41C5-9442-CDF80605D356}" type="pres">
      <dgm:prSet presAssocID="{CB74A78A-F434-4F98-B218-FE00E87DE197}" presName="gear3srcNode" presStyleLbl="node1" presStyleIdx="2" presStyleCnt="3"/>
      <dgm:spPr/>
      <dgm:t>
        <a:bodyPr/>
        <a:lstStyle/>
        <a:p>
          <a:endParaRPr lang="en-US"/>
        </a:p>
      </dgm:t>
    </dgm:pt>
    <dgm:pt modelId="{F3535D93-26ED-43FE-BE16-368B6DE54126}" type="pres">
      <dgm:prSet presAssocID="{CB74A78A-F434-4F98-B218-FE00E87DE197}" presName="gear3dstNode" presStyleLbl="node1" presStyleIdx="2" presStyleCnt="3"/>
      <dgm:spPr/>
      <dgm:t>
        <a:bodyPr/>
        <a:lstStyle/>
        <a:p>
          <a:endParaRPr lang="en-US"/>
        </a:p>
      </dgm:t>
    </dgm:pt>
    <dgm:pt modelId="{D5A820B8-9B3A-4253-A0EC-241565B87861}" type="pres">
      <dgm:prSet presAssocID="{6C4FF5DB-5BA4-47CB-8A1F-42469E467EA1}" presName="connector1" presStyleLbl="sibTrans2D1" presStyleIdx="0" presStyleCnt="3"/>
      <dgm:spPr/>
      <dgm:t>
        <a:bodyPr/>
        <a:lstStyle/>
        <a:p>
          <a:endParaRPr lang="en-US"/>
        </a:p>
      </dgm:t>
    </dgm:pt>
    <dgm:pt modelId="{663B0CE4-877E-4605-92FC-9C96C9780A99}" type="pres">
      <dgm:prSet presAssocID="{077C2507-9FD6-415A-AA3A-15D4004F93CF}" presName="connector2" presStyleLbl="sibTrans2D1" presStyleIdx="1" presStyleCnt="3"/>
      <dgm:spPr/>
      <dgm:t>
        <a:bodyPr/>
        <a:lstStyle/>
        <a:p>
          <a:endParaRPr lang="en-US"/>
        </a:p>
      </dgm:t>
    </dgm:pt>
    <dgm:pt modelId="{ECE5340A-3A61-4F3C-B8CC-ADCE0AD4DAFB}" type="pres">
      <dgm:prSet presAssocID="{C6A318D2-1FA7-47ED-81BB-D70E5C512BC9}" presName="connector3" presStyleLbl="sibTrans2D1" presStyleIdx="2" presStyleCnt="3"/>
      <dgm:spPr/>
      <dgm:t>
        <a:bodyPr/>
        <a:lstStyle/>
        <a:p>
          <a:endParaRPr lang="en-US"/>
        </a:p>
      </dgm:t>
    </dgm:pt>
  </dgm:ptLst>
  <dgm:cxnLst>
    <dgm:cxn modelId="{2A2737FA-7412-41A7-AD09-5014BEF32E49}" type="presOf" srcId="{DE27E7FF-9912-48FB-8D15-DDBC6A8B469F}" destId="{A9BB85C5-C1CA-4DA2-AF0F-D8F43C648F49}" srcOrd="0" destOrd="0" presId="urn:microsoft.com/office/officeart/2005/8/layout/gear1"/>
    <dgm:cxn modelId="{3220BBDE-6603-401A-A349-0169AAB361D4}" type="presOf" srcId="{CCF18EAC-3D24-4285-944A-17DF815E2253}" destId="{0FEF046B-B12A-40CF-8DD8-773BA97EFF2D}" srcOrd="0" destOrd="0" presId="urn:microsoft.com/office/officeart/2005/8/layout/gear1"/>
    <dgm:cxn modelId="{239B09CB-4ACE-485C-A68E-079F805AD08C}" srcId="{DE27E7FF-9912-48FB-8D15-DDBC6A8B469F}" destId="{CB74A78A-F434-4F98-B218-FE00E87DE197}" srcOrd="2" destOrd="0" parTransId="{8352176C-FF2C-41E5-B036-3F3F36F7FAC7}" sibTransId="{C6A318D2-1FA7-47ED-81BB-D70E5C512BC9}"/>
    <dgm:cxn modelId="{1061180E-CE40-4B75-BD99-8C1DA7C8CF85}" type="presOf" srcId="{077C2507-9FD6-415A-AA3A-15D4004F93CF}" destId="{663B0CE4-877E-4605-92FC-9C96C9780A99}" srcOrd="0" destOrd="0" presId="urn:microsoft.com/office/officeart/2005/8/layout/gear1"/>
    <dgm:cxn modelId="{C5BB8F5D-5D23-4D5D-AE88-19F28A48787A}" srcId="{DE27E7FF-9912-48FB-8D15-DDBC6A8B469F}" destId="{CCF18EAC-3D24-4285-944A-17DF815E2253}" srcOrd="1" destOrd="0" parTransId="{ABE3E3A7-D4F0-43BC-BC57-E091DEE05B1D}" sibTransId="{077C2507-9FD6-415A-AA3A-15D4004F93CF}"/>
    <dgm:cxn modelId="{031A30C7-503E-4A84-AC49-CA318ADCE268}" srcId="{DE27E7FF-9912-48FB-8D15-DDBC6A8B469F}" destId="{6355424F-F203-4439-B386-B1231C7B1362}" srcOrd="0" destOrd="0" parTransId="{2E0DA7B3-6A43-42F0-8AF6-B783636A36F1}" sibTransId="{6C4FF5DB-5BA4-47CB-8A1F-42469E467EA1}"/>
    <dgm:cxn modelId="{AB654D0E-A3DE-4897-AFDD-B5083B23D8FE}" type="presOf" srcId="{6355424F-F203-4439-B386-B1231C7B1362}" destId="{8658EF2B-34AF-479F-8C3D-03E802BB732E}" srcOrd="0" destOrd="0" presId="urn:microsoft.com/office/officeart/2005/8/layout/gear1"/>
    <dgm:cxn modelId="{BF423CC4-BCAE-4BC2-931D-B6D514711A42}" type="presOf" srcId="{CB74A78A-F434-4F98-B218-FE00E87DE197}" destId="{77933779-1069-41C5-9442-CDF80605D356}" srcOrd="2" destOrd="0" presId="urn:microsoft.com/office/officeart/2005/8/layout/gear1"/>
    <dgm:cxn modelId="{FB68FE0A-07CA-4D79-B62F-E8FD068CBD4B}" type="presOf" srcId="{CB74A78A-F434-4F98-B218-FE00E87DE197}" destId="{0A94A561-FBCA-4B7B-A6C1-617B2EF95CD0}" srcOrd="0" destOrd="0" presId="urn:microsoft.com/office/officeart/2005/8/layout/gear1"/>
    <dgm:cxn modelId="{A091B42D-E84A-4388-816D-370F940CBEEC}" type="presOf" srcId="{CCF18EAC-3D24-4285-944A-17DF815E2253}" destId="{5B792BB4-5111-48AD-B9AF-565D15B942AB}" srcOrd="2" destOrd="0" presId="urn:microsoft.com/office/officeart/2005/8/layout/gear1"/>
    <dgm:cxn modelId="{3148C684-16EF-4265-BFEC-B969BDD288D2}" type="presOf" srcId="{6355424F-F203-4439-B386-B1231C7B1362}" destId="{DBF487C5-8C5A-4F8E-81FE-22F7F6BBD41E}" srcOrd="2" destOrd="0" presId="urn:microsoft.com/office/officeart/2005/8/layout/gear1"/>
    <dgm:cxn modelId="{A090E368-D718-4A79-8F82-85F7E99099AA}" type="presOf" srcId="{CCF18EAC-3D24-4285-944A-17DF815E2253}" destId="{5C05AF1C-4254-4006-8DE9-253E09A2C938}" srcOrd="1" destOrd="0" presId="urn:microsoft.com/office/officeart/2005/8/layout/gear1"/>
    <dgm:cxn modelId="{31504E7A-DF7F-4151-AD02-DDBFF1BF589D}" type="presOf" srcId="{CB74A78A-F434-4F98-B218-FE00E87DE197}" destId="{C334D4E0-F9DA-4B18-AC4E-D696BF6B6FEC}" srcOrd="1" destOrd="0" presId="urn:microsoft.com/office/officeart/2005/8/layout/gear1"/>
    <dgm:cxn modelId="{9656B1CE-B75F-45DC-AE4C-4FF531F3696E}" type="presOf" srcId="{C6A318D2-1FA7-47ED-81BB-D70E5C512BC9}" destId="{ECE5340A-3A61-4F3C-B8CC-ADCE0AD4DAFB}" srcOrd="0" destOrd="0" presId="urn:microsoft.com/office/officeart/2005/8/layout/gear1"/>
    <dgm:cxn modelId="{819A9794-3B81-4E43-9A41-5B6AD55325E6}" type="presOf" srcId="{6C4FF5DB-5BA4-47CB-8A1F-42469E467EA1}" destId="{D5A820B8-9B3A-4253-A0EC-241565B87861}" srcOrd="0" destOrd="0" presId="urn:microsoft.com/office/officeart/2005/8/layout/gear1"/>
    <dgm:cxn modelId="{9784D91D-AAE3-4B4E-B94D-137119C2EB15}" type="presOf" srcId="{CB74A78A-F434-4F98-B218-FE00E87DE197}" destId="{F3535D93-26ED-43FE-BE16-368B6DE54126}" srcOrd="3" destOrd="0" presId="urn:microsoft.com/office/officeart/2005/8/layout/gear1"/>
    <dgm:cxn modelId="{6EA53BF4-3F83-4329-B794-B8ADEAA5272C}" type="presOf" srcId="{6355424F-F203-4439-B386-B1231C7B1362}" destId="{68F8FA95-1467-420F-BDEC-BEA9172B1F64}" srcOrd="1" destOrd="0" presId="urn:microsoft.com/office/officeart/2005/8/layout/gear1"/>
    <dgm:cxn modelId="{D14EB093-4613-42C2-96AE-B4CA5D31A185}" type="presParOf" srcId="{A9BB85C5-C1CA-4DA2-AF0F-D8F43C648F49}" destId="{8658EF2B-34AF-479F-8C3D-03E802BB732E}" srcOrd="0" destOrd="0" presId="urn:microsoft.com/office/officeart/2005/8/layout/gear1"/>
    <dgm:cxn modelId="{28731D5F-2E7F-4AB4-8DCE-2C84444FDD11}" type="presParOf" srcId="{A9BB85C5-C1CA-4DA2-AF0F-D8F43C648F49}" destId="{68F8FA95-1467-420F-BDEC-BEA9172B1F64}" srcOrd="1" destOrd="0" presId="urn:microsoft.com/office/officeart/2005/8/layout/gear1"/>
    <dgm:cxn modelId="{87683FEF-EC50-4809-BAD0-522AE19FA62B}" type="presParOf" srcId="{A9BB85C5-C1CA-4DA2-AF0F-D8F43C648F49}" destId="{DBF487C5-8C5A-4F8E-81FE-22F7F6BBD41E}" srcOrd="2" destOrd="0" presId="urn:microsoft.com/office/officeart/2005/8/layout/gear1"/>
    <dgm:cxn modelId="{BCC2FFD0-E466-4C69-8EEA-946A00C584B6}" type="presParOf" srcId="{A9BB85C5-C1CA-4DA2-AF0F-D8F43C648F49}" destId="{0FEF046B-B12A-40CF-8DD8-773BA97EFF2D}" srcOrd="3" destOrd="0" presId="urn:microsoft.com/office/officeart/2005/8/layout/gear1"/>
    <dgm:cxn modelId="{D3E16530-C871-40AF-B4D1-383ADBF71BD7}" type="presParOf" srcId="{A9BB85C5-C1CA-4DA2-AF0F-D8F43C648F49}" destId="{5C05AF1C-4254-4006-8DE9-253E09A2C938}" srcOrd="4" destOrd="0" presId="urn:microsoft.com/office/officeart/2005/8/layout/gear1"/>
    <dgm:cxn modelId="{736EE1FA-2AA7-486E-822B-3B063D3B66A8}" type="presParOf" srcId="{A9BB85C5-C1CA-4DA2-AF0F-D8F43C648F49}" destId="{5B792BB4-5111-48AD-B9AF-565D15B942AB}" srcOrd="5" destOrd="0" presId="urn:microsoft.com/office/officeart/2005/8/layout/gear1"/>
    <dgm:cxn modelId="{C9C38C5B-E6D5-4839-94EE-47983BA42E23}" type="presParOf" srcId="{A9BB85C5-C1CA-4DA2-AF0F-D8F43C648F49}" destId="{0A94A561-FBCA-4B7B-A6C1-617B2EF95CD0}" srcOrd="6" destOrd="0" presId="urn:microsoft.com/office/officeart/2005/8/layout/gear1"/>
    <dgm:cxn modelId="{8D82810D-403F-4F33-967C-86B1F8F61424}" type="presParOf" srcId="{A9BB85C5-C1CA-4DA2-AF0F-D8F43C648F49}" destId="{C334D4E0-F9DA-4B18-AC4E-D696BF6B6FEC}" srcOrd="7" destOrd="0" presId="urn:microsoft.com/office/officeart/2005/8/layout/gear1"/>
    <dgm:cxn modelId="{9DB849ED-4884-4410-872B-7B2D22A69B62}" type="presParOf" srcId="{A9BB85C5-C1CA-4DA2-AF0F-D8F43C648F49}" destId="{77933779-1069-41C5-9442-CDF80605D356}" srcOrd="8" destOrd="0" presId="urn:microsoft.com/office/officeart/2005/8/layout/gear1"/>
    <dgm:cxn modelId="{EECBEFC8-E114-4F3D-B651-2A669731D334}" type="presParOf" srcId="{A9BB85C5-C1CA-4DA2-AF0F-D8F43C648F49}" destId="{F3535D93-26ED-43FE-BE16-368B6DE54126}" srcOrd="9" destOrd="0" presId="urn:microsoft.com/office/officeart/2005/8/layout/gear1"/>
    <dgm:cxn modelId="{5E2AE6E2-E6F1-4BCE-A871-95D7EAA9E031}" type="presParOf" srcId="{A9BB85C5-C1CA-4DA2-AF0F-D8F43C648F49}" destId="{D5A820B8-9B3A-4253-A0EC-241565B87861}" srcOrd="10" destOrd="0" presId="urn:microsoft.com/office/officeart/2005/8/layout/gear1"/>
    <dgm:cxn modelId="{AE0D4685-96D9-44A3-9884-7C009AAD58CD}" type="presParOf" srcId="{A9BB85C5-C1CA-4DA2-AF0F-D8F43C648F49}" destId="{663B0CE4-877E-4605-92FC-9C96C9780A99}" srcOrd="11" destOrd="0" presId="urn:microsoft.com/office/officeart/2005/8/layout/gear1"/>
    <dgm:cxn modelId="{F37C99BC-92F6-486C-9AB4-17B0A653D2C4}" type="presParOf" srcId="{A9BB85C5-C1CA-4DA2-AF0F-D8F43C648F49}" destId="{ECE5340A-3A61-4F3C-B8CC-ADCE0AD4DAFB}"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E27E7FF-9912-48FB-8D15-DDBC6A8B469F}" type="doc">
      <dgm:prSet loTypeId="urn:microsoft.com/office/officeart/2005/8/layout/gear1" loCatId="cycle" qsTypeId="urn:microsoft.com/office/officeart/2005/8/quickstyle/simple1" qsCatId="simple" csTypeId="urn:microsoft.com/office/officeart/2005/8/colors/accent1_2" csCatId="accent1" phldr="1"/>
      <dgm:spPr/>
    </dgm:pt>
    <dgm:pt modelId="{6355424F-F203-4439-B386-B1231C7B1362}">
      <dgm:prSet phldrT="[Text]"/>
      <dgm:spPr>
        <a:solidFill>
          <a:schemeClr val="tx2"/>
        </a:solidFill>
      </dgm:spPr>
      <dgm:t>
        <a:bodyPr/>
        <a:lstStyle/>
        <a:p>
          <a:pPr>
            <a:spcAft>
              <a:spcPts val="0"/>
            </a:spcAft>
          </a:pPr>
          <a:r>
            <a:rPr lang="en-US" b="1" dirty="0" smtClean="0">
              <a:solidFill>
                <a:schemeClr val="bg1"/>
              </a:solidFill>
              <a:effectLst>
                <a:outerShdw dist="25400" dir="2700000" algn="tl" rotWithShape="0">
                  <a:srgbClr val="000000"/>
                </a:outerShdw>
              </a:effectLst>
              <a:latin typeface="Arial"/>
              <a:cs typeface="Arial"/>
            </a:rPr>
            <a:t> </a:t>
          </a:r>
          <a:endParaRPr lang="en-US" dirty="0">
            <a:solidFill>
              <a:schemeClr val="tx1"/>
            </a:solidFill>
          </a:endParaRPr>
        </a:p>
      </dgm:t>
    </dgm:pt>
    <dgm:pt modelId="{2E0DA7B3-6A43-42F0-8AF6-B783636A36F1}" type="parTrans" cxnId="{031A30C7-503E-4A84-AC49-CA318ADCE268}">
      <dgm:prSet/>
      <dgm:spPr/>
      <dgm:t>
        <a:bodyPr/>
        <a:lstStyle/>
        <a:p>
          <a:endParaRPr lang="en-US"/>
        </a:p>
      </dgm:t>
    </dgm:pt>
    <dgm:pt modelId="{6C4FF5DB-5BA4-47CB-8A1F-42469E467EA1}" type="sibTrans" cxnId="{031A30C7-503E-4A84-AC49-CA318ADCE268}">
      <dgm:prSet/>
      <dgm:spPr>
        <a:solidFill>
          <a:srgbClr val="EF6011"/>
        </a:solidFill>
      </dgm:spPr>
      <dgm:t>
        <a:bodyPr/>
        <a:lstStyle/>
        <a:p>
          <a:endParaRPr lang="en-US"/>
        </a:p>
      </dgm:t>
    </dgm:pt>
    <dgm:pt modelId="{CCF18EAC-3D24-4285-944A-17DF815E2253}">
      <dgm:prSet phldrT="[Text]"/>
      <dgm:spPr>
        <a:solidFill>
          <a:schemeClr val="accent3"/>
        </a:solidFill>
      </dgm:spPr>
      <dgm:t>
        <a:bodyPr/>
        <a:lstStyle/>
        <a:p>
          <a:r>
            <a:rPr lang="en-US" b="1" dirty="0" smtClean="0">
              <a:solidFill>
                <a:schemeClr val="bg1"/>
              </a:solidFill>
              <a:effectLst>
                <a:outerShdw dist="25400" dir="2700000" algn="tl" rotWithShape="0">
                  <a:srgbClr val="000000"/>
                </a:outerShdw>
              </a:effectLst>
              <a:latin typeface="Arial"/>
              <a:cs typeface="Arial"/>
            </a:rPr>
            <a:t> </a:t>
          </a:r>
          <a:endParaRPr lang="en-US" dirty="0">
            <a:solidFill>
              <a:schemeClr val="tx1"/>
            </a:solidFill>
          </a:endParaRPr>
        </a:p>
      </dgm:t>
    </dgm:pt>
    <dgm:pt modelId="{ABE3E3A7-D4F0-43BC-BC57-E091DEE05B1D}" type="parTrans" cxnId="{C5BB8F5D-5D23-4D5D-AE88-19F28A48787A}">
      <dgm:prSet/>
      <dgm:spPr/>
      <dgm:t>
        <a:bodyPr/>
        <a:lstStyle/>
        <a:p>
          <a:endParaRPr lang="en-US"/>
        </a:p>
      </dgm:t>
    </dgm:pt>
    <dgm:pt modelId="{077C2507-9FD6-415A-AA3A-15D4004F93CF}" type="sibTrans" cxnId="{C5BB8F5D-5D23-4D5D-AE88-19F28A48787A}">
      <dgm:prSet/>
      <dgm:spPr>
        <a:solidFill>
          <a:schemeClr val="accent2"/>
        </a:solidFill>
      </dgm:spPr>
      <dgm:t>
        <a:bodyPr/>
        <a:lstStyle/>
        <a:p>
          <a:endParaRPr lang="en-US"/>
        </a:p>
      </dgm:t>
    </dgm:pt>
    <dgm:pt modelId="{CB74A78A-F434-4F98-B218-FE00E87DE197}">
      <dgm:prSet phldrT="[Text]"/>
      <dgm:spPr>
        <a:solidFill>
          <a:schemeClr val="accent5"/>
        </a:solidFill>
      </dgm:spPr>
      <dgm:t>
        <a:bodyPr/>
        <a:lstStyle/>
        <a:p>
          <a:r>
            <a:rPr lang="en-US" b="1" dirty="0" smtClean="0">
              <a:solidFill>
                <a:schemeClr val="bg1"/>
              </a:solidFill>
              <a:effectLst>
                <a:outerShdw dist="25400" dir="2700000" algn="tl" rotWithShape="0">
                  <a:srgbClr val="000000"/>
                </a:outerShdw>
              </a:effectLst>
              <a:latin typeface="Arial"/>
              <a:cs typeface="Arial"/>
            </a:rPr>
            <a:t> </a:t>
          </a:r>
          <a:endParaRPr lang="en-US" b="1" dirty="0">
            <a:solidFill>
              <a:schemeClr val="bg1"/>
            </a:solidFill>
            <a:effectLst>
              <a:outerShdw dist="25400" dir="2700000" algn="tl" rotWithShape="0">
                <a:srgbClr val="000000"/>
              </a:outerShdw>
            </a:effectLst>
            <a:latin typeface="Arial"/>
            <a:cs typeface="Arial"/>
          </a:endParaRPr>
        </a:p>
      </dgm:t>
    </dgm:pt>
    <dgm:pt modelId="{8352176C-FF2C-41E5-B036-3F3F36F7FAC7}" type="parTrans" cxnId="{239B09CB-4ACE-485C-A68E-079F805AD08C}">
      <dgm:prSet/>
      <dgm:spPr/>
      <dgm:t>
        <a:bodyPr/>
        <a:lstStyle/>
        <a:p>
          <a:endParaRPr lang="en-US"/>
        </a:p>
      </dgm:t>
    </dgm:pt>
    <dgm:pt modelId="{C6A318D2-1FA7-47ED-81BB-D70E5C512BC9}" type="sibTrans" cxnId="{239B09CB-4ACE-485C-A68E-079F805AD08C}">
      <dgm:prSet/>
      <dgm:spPr>
        <a:solidFill>
          <a:srgbClr val="EF6011"/>
        </a:solidFill>
      </dgm:spPr>
      <dgm:t>
        <a:bodyPr/>
        <a:lstStyle/>
        <a:p>
          <a:endParaRPr lang="en-US"/>
        </a:p>
      </dgm:t>
    </dgm:pt>
    <dgm:pt modelId="{A9BB85C5-C1CA-4DA2-AF0F-D8F43C648F49}" type="pres">
      <dgm:prSet presAssocID="{DE27E7FF-9912-48FB-8D15-DDBC6A8B469F}" presName="composite" presStyleCnt="0">
        <dgm:presLayoutVars>
          <dgm:chMax val="3"/>
          <dgm:animLvl val="lvl"/>
          <dgm:resizeHandles val="exact"/>
        </dgm:presLayoutVars>
      </dgm:prSet>
      <dgm:spPr/>
    </dgm:pt>
    <dgm:pt modelId="{8658EF2B-34AF-479F-8C3D-03E802BB732E}" type="pres">
      <dgm:prSet presAssocID="{6355424F-F203-4439-B386-B1231C7B1362}" presName="gear1" presStyleLbl="node1" presStyleIdx="0" presStyleCnt="3">
        <dgm:presLayoutVars>
          <dgm:chMax val="1"/>
          <dgm:bulletEnabled val="1"/>
        </dgm:presLayoutVars>
      </dgm:prSet>
      <dgm:spPr/>
      <dgm:t>
        <a:bodyPr/>
        <a:lstStyle/>
        <a:p>
          <a:endParaRPr lang="en-US"/>
        </a:p>
      </dgm:t>
    </dgm:pt>
    <dgm:pt modelId="{68F8FA95-1467-420F-BDEC-BEA9172B1F64}" type="pres">
      <dgm:prSet presAssocID="{6355424F-F203-4439-B386-B1231C7B1362}" presName="gear1srcNode" presStyleLbl="node1" presStyleIdx="0" presStyleCnt="3"/>
      <dgm:spPr/>
      <dgm:t>
        <a:bodyPr/>
        <a:lstStyle/>
        <a:p>
          <a:endParaRPr lang="en-US"/>
        </a:p>
      </dgm:t>
    </dgm:pt>
    <dgm:pt modelId="{DBF487C5-8C5A-4F8E-81FE-22F7F6BBD41E}" type="pres">
      <dgm:prSet presAssocID="{6355424F-F203-4439-B386-B1231C7B1362}" presName="gear1dstNode" presStyleLbl="node1" presStyleIdx="0" presStyleCnt="3"/>
      <dgm:spPr/>
      <dgm:t>
        <a:bodyPr/>
        <a:lstStyle/>
        <a:p>
          <a:endParaRPr lang="en-US"/>
        </a:p>
      </dgm:t>
    </dgm:pt>
    <dgm:pt modelId="{0FEF046B-B12A-40CF-8DD8-773BA97EFF2D}" type="pres">
      <dgm:prSet presAssocID="{CCF18EAC-3D24-4285-944A-17DF815E2253}" presName="gear2" presStyleLbl="node1" presStyleIdx="1" presStyleCnt="3">
        <dgm:presLayoutVars>
          <dgm:chMax val="1"/>
          <dgm:bulletEnabled val="1"/>
        </dgm:presLayoutVars>
      </dgm:prSet>
      <dgm:spPr/>
      <dgm:t>
        <a:bodyPr/>
        <a:lstStyle/>
        <a:p>
          <a:endParaRPr lang="en-US"/>
        </a:p>
      </dgm:t>
    </dgm:pt>
    <dgm:pt modelId="{5C05AF1C-4254-4006-8DE9-253E09A2C938}" type="pres">
      <dgm:prSet presAssocID="{CCF18EAC-3D24-4285-944A-17DF815E2253}" presName="gear2srcNode" presStyleLbl="node1" presStyleIdx="1" presStyleCnt="3"/>
      <dgm:spPr/>
      <dgm:t>
        <a:bodyPr/>
        <a:lstStyle/>
        <a:p>
          <a:endParaRPr lang="en-US"/>
        </a:p>
      </dgm:t>
    </dgm:pt>
    <dgm:pt modelId="{5B792BB4-5111-48AD-B9AF-565D15B942AB}" type="pres">
      <dgm:prSet presAssocID="{CCF18EAC-3D24-4285-944A-17DF815E2253}" presName="gear2dstNode" presStyleLbl="node1" presStyleIdx="1" presStyleCnt="3"/>
      <dgm:spPr/>
      <dgm:t>
        <a:bodyPr/>
        <a:lstStyle/>
        <a:p>
          <a:endParaRPr lang="en-US"/>
        </a:p>
      </dgm:t>
    </dgm:pt>
    <dgm:pt modelId="{0A94A561-FBCA-4B7B-A6C1-617B2EF95CD0}" type="pres">
      <dgm:prSet presAssocID="{CB74A78A-F434-4F98-B218-FE00E87DE197}" presName="gear3" presStyleLbl="node1" presStyleIdx="2" presStyleCnt="3" custLinFactY="-200000" custLinFactNeighborX="11312" custLinFactNeighborY="-203654"/>
      <dgm:spPr/>
      <dgm:t>
        <a:bodyPr/>
        <a:lstStyle/>
        <a:p>
          <a:endParaRPr lang="en-US"/>
        </a:p>
      </dgm:t>
    </dgm:pt>
    <dgm:pt modelId="{C334D4E0-F9DA-4B18-AC4E-D696BF6B6FEC}" type="pres">
      <dgm:prSet presAssocID="{CB74A78A-F434-4F98-B218-FE00E87DE197}" presName="gear3tx" presStyleLbl="node1" presStyleIdx="2" presStyleCnt="3">
        <dgm:presLayoutVars>
          <dgm:chMax val="1"/>
          <dgm:bulletEnabled val="1"/>
        </dgm:presLayoutVars>
      </dgm:prSet>
      <dgm:spPr/>
      <dgm:t>
        <a:bodyPr/>
        <a:lstStyle/>
        <a:p>
          <a:endParaRPr lang="en-US"/>
        </a:p>
      </dgm:t>
    </dgm:pt>
    <dgm:pt modelId="{77933779-1069-41C5-9442-CDF80605D356}" type="pres">
      <dgm:prSet presAssocID="{CB74A78A-F434-4F98-B218-FE00E87DE197}" presName="gear3srcNode" presStyleLbl="node1" presStyleIdx="2" presStyleCnt="3"/>
      <dgm:spPr/>
      <dgm:t>
        <a:bodyPr/>
        <a:lstStyle/>
        <a:p>
          <a:endParaRPr lang="en-US"/>
        </a:p>
      </dgm:t>
    </dgm:pt>
    <dgm:pt modelId="{F3535D93-26ED-43FE-BE16-368B6DE54126}" type="pres">
      <dgm:prSet presAssocID="{CB74A78A-F434-4F98-B218-FE00E87DE197}" presName="gear3dstNode" presStyleLbl="node1" presStyleIdx="2" presStyleCnt="3"/>
      <dgm:spPr/>
      <dgm:t>
        <a:bodyPr/>
        <a:lstStyle/>
        <a:p>
          <a:endParaRPr lang="en-US"/>
        </a:p>
      </dgm:t>
    </dgm:pt>
    <dgm:pt modelId="{D5A820B8-9B3A-4253-A0EC-241565B87861}" type="pres">
      <dgm:prSet presAssocID="{6C4FF5DB-5BA4-47CB-8A1F-42469E467EA1}" presName="connector1" presStyleLbl="sibTrans2D1" presStyleIdx="0" presStyleCnt="3"/>
      <dgm:spPr/>
      <dgm:t>
        <a:bodyPr/>
        <a:lstStyle/>
        <a:p>
          <a:endParaRPr lang="en-US"/>
        </a:p>
      </dgm:t>
    </dgm:pt>
    <dgm:pt modelId="{663B0CE4-877E-4605-92FC-9C96C9780A99}" type="pres">
      <dgm:prSet presAssocID="{077C2507-9FD6-415A-AA3A-15D4004F93CF}" presName="connector2" presStyleLbl="sibTrans2D1" presStyleIdx="1" presStyleCnt="3"/>
      <dgm:spPr/>
      <dgm:t>
        <a:bodyPr/>
        <a:lstStyle/>
        <a:p>
          <a:endParaRPr lang="en-US"/>
        </a:p>
      </dgm:t>
    </dgm:pt>
    <dgm:pt modelId="{ECE5340A-3A61-4F3C-B8CC-ADCE0AD4DAFB}" type="pres">
      <dgm:prSet presAssocID="{C6A318D2-1FA7-47ED-81BB-D70E5C512BC9}" presName="connector3" presStyleLbl="sibTrans2D1" presStyleIdx="2" presStyleCnt="3"/>
      <dgm:spPr/>
      <dgm:t>
        <a:bodyPr/>
        <a:lstStyle/>
        <a:p>
          <a:endParaRPr lang="en-US"/>
        </a:p>
      </dgm:t>
    </dgm:pt>
  </dgm:ptLst>
  <dgm:cxnLst>
    <dgm:cxn modelId="{64FE9DE3-CE78-4BC5-982B-4A7FCEBC8806}" type="presOf" srcId="{DE27E7FF-9912-48FB-8D15-DDBC6A8B469F}" destId="{A9BB85C5-C1CA-4DA2-AF0F-D8F43C648F49}" srcOrd="0" destOrd="0" presId="urn:microsoft.com/office/officeart/2005/8/layout/gear1"/>
    <dgm:cxn modelId="{7EA58869-E3B7-4421-9E18-E9D00EB4A42F}" type="presOf" srcId="{077C2507-9FD6-415A-AA3A-15D4004F93CF}" destId="{663B0CE4-877E-4605-92FC-9C96C9780A99}" srcOrd="0" destOrd="0" presId="urn:microsoft.com/office/officeart/2005/8/layout/gear1"/>
    <dgm:cxn modelId="{239B09CB-4ACE-485C-A68E-079F805AD08C}" srcId="{DE27E7FF-9912-48FB-8D15-DDBC6A8B469F}" destId="{CB74A78A-F434-4F98-B218-FE00E87DE197}" srcOrd="2" destOrd="0" parTransId="{8352176C-FF2C-41E5-B036-3F3F36F7FAC7}" sibTransId="{C6A318D2-1FA7-47ED-81BB-D70E5C512BC9}"/>
    <dgm:cxn modelId="{031A30C7-503E-4A84-AC49-CA318ADCE268}" srcId="{DE27E7FF-9912-48FB-8D15-DDBC6A8B469F}" destId="{6355424F-F203-4439-B386-B1231C7B1362}" srcOrd="0" destOrd="0" parTransId="{2E0DA7B3-6A43-42F0-8AF6-B783636A36F1}" sibTransId="{6C4FF5DB-5BA4-47CB-8A1F-42469E467EA1}"/>
    <dgm:cxn modelId="{C5BB8F5D-5D23-4D5D-AE88-19F28A48787A}" srcId="{DE27E7FF-9912-48FB-8D15-DDBC6A8B469F}" destId="{CCF18EAC-3D24-4285-944A-17DF815E2253}" srcOrd="1" destOrd="0" parTransId="{ABE3E3A7-D4F0-43BC-BC57-E091DEE05B1D}" sibTransId="{077C2507-9FD6-415A-AA3A-15D4004F93CF}"/>
    <dgm:cxn modelId="{C537852C-3A5F-4A73-8D2E-2081B3398589}" type="presOf" srcId="{CCF18EAC-3D24-4285-944A-17DF815E2253}" destId="{5B792BB4-5111-48AD-B9AF-565D15B942AB}" srcOrd="2" destOrd="0" presId="urn:microsoft.com/office/officeart/2005/8/layout/gear1"/>
    <dgm:cxn modelId="{E8FED2F3-2A52-49AD-B33F-3CDCCE3E6AB4}" type="presOf" srcId="{CCF18EAC-3D24-4285-944A-17DF815E2253}" destId="{0FEF046B-B12A-40CF-8DD8-773BA97EFF2D}" srcOrd="0" destOrd="0" presId="urn:microsoft.com/office/officeart/2005/8/layout/gear1"/>
    <dgm:cxn modelId="{0493A6B3-548E-4B6C-A9C6-4E19A04B340C}" type="presOf" srcId="{6355424F-F203-4439-B386-B1231C7B1362}" destId="{68F8FA95-1467-420F-BDEC-BEA9172B1F64}" srcOrd="1" destOrd="0" presId="urn:microsoft.com/office/officeart/2005/8/layout/gear1"/>
    <dgm:cxn modelId="{1D9716CC-4CB7-46DF-8B45-03EF739C9CBC}" type="presOf" srcId="{CCF18EAC-3D24-4285-944A-17DF815E2253}" destId="{5C05AF1C-4254-4006-8DE9-253E09A2C938}" srcOrd="1" destOrd="0" presId="urn:microsoft.com/office/officeart/2005/8/layout/gear1"/>
    <dgm:cxn modelId="{FF115406-7454-415A-A49F-698038DC84EA}" type="presOf" srcId="{CB74A78A-F434-4F98-B218-FE00E87DE197}" destId="{0A94A561-FBCA-4B7B-A6C1-617B2EF95CD0}" srcOrd="0" destOrd="0" presId="urn:microsoft.com/office/officeart/2005/8/layout/gear1"/>
    <dgm:cxn modelId="{FC59DD0C-7118-4D11-A9DD-B992D39991E9}" type="presOf" srcId="{CB74A78A-F434-4F98-B218-FE00E87DE197}" destId="{C334D4E0-F9DA-4B18-AC4E-D696BF6B6FEC}" srcOrd="1" destOrd="0" presId="urn:microsoft.com/office/officeart/2005/8/layout/gear1"/>
    <dgm:cxn modelId="{4262B52D-FD04-427B-B497-5740958824A3}" type="presOf" srcId="{6355424F-F203-4439-B386-B1231C7B1362}" destId="{8658EF2B-34AF-479F-8C3D-03E802BB732E}" srcOrd="0" destOrd="0" presId="urn:microsoft.com/office/officeart/2005/8/layout/gear1"/>
    <dgm:cxn modelId="{EFDE1103-ED2D-433A-8D2C-61138A0400DB}" type="presOf" srcId="{6C4FF5DB-5BA4-47CB-8A1F-42469E467EA1}" destId="{D5A820B8-9B3A-4253-A0EC-241565B87861}" srcOrd="0" destOrd="0" presId="urn:microsoft.com/office/officeart/2005/8/layout/gear1"/>
    <dgm:cxn modelId="{2B195D3F-D563-4ADD-8D6E-C2062666E29C}" type="presOf" srcId="{C6A318D2-1FA7-47ED-81BB-D70E5C512BC9}" destId="{ECE5340A-3A61-4F3C-B8CC-ADCE0AD4DAFB}" srcOrd="0" destOrd="0" presId="urn:microsoft.com/office/officeart/2005/8/layout/gear1"/>
    <dgm:cxn modelId="{B4C58278-41B5-4619-9655-5BFC0326F390}" type="presOf" srcId="{CB74A78A-F434-4F98-B218-FE00E87DE197}" destId="{77933779-1069-41C5-9442-CDF80605D356}" srcOrd="2" destOrd="0" presId="urn:microsoft.com/office/officeart/2005/8/layout/gear1"/>
    <dgm:cxn modelId="{8B9FD922-2DC4-436D-8807-70A77F2531BC}" type="presOf" srcId="{CB74A78A-F434-4F98-B218-FE00E87DE197}" destId="{F3535D93-26ED-43FE-BE16-368B6DE54126}" srcOrd="3" destOrd="0" presId="urn:microsoft.com/office/officeart/2005/8/layout/gear1"/>
    <dgm:cxn modelId="{2A0B21DA-4540-4D78-BF3D-1C6F61715FF2}" type="presOf" srcId="{6355424F-F203-4439-B386-B1231C7B1362}" destId="{DBF487C5-8C5A-4F8E-81FE-22F7F6BBD41E}" srcOrd="2" destOrd="0" presId="urn:microsoft.com/office/officeart/2005/8/layout/gear1"/>
    <dgm:cxn modelId="{2934C2F8-67C8-42CA-A073-2E9D713CD40A}" type="presParOf" srcId="{A9BB85C5-C1CA-4DA2-AF0F-D8F43C648F49}" destId="{8658EF2B-34AF-479F-8C3D-03E802BB732E}" srcOrd="0" destOrd="0" presId="urn:microsoft.com/office/officeart/2005/8/layout/gear1"/>
    <dgm:cxn modelId="{44566675-A90D-4B19-AD60-2BFCEB2B1FCB}" type="presParOf" srcId="{A9BB85C5-C1CA-4DA2-AF0F-D8F43C648F49}" destId="{68F8FA95-1467-420F-BDEC-BEA9172B1F64}" srcOrd="1" destOrd="0" presId="urn:microsoft.com/office/officeart/2005/8/layout/gear1"/>
    <dgm:cxn modelId="{E4595F15-3A28-4384-9218-7329DBA9C97B}" type="presParOf" srcId="{A9BB85C5-C1CA-4DA2-AF0F-D8F43C648F49}" destId="{DBF487C5-8C5A-4F8E-81FE-22F7F6BBD41E}" srcOrd="2" destOrd="0" presId="urn:microsoft.com/office/officeart/2005/8/layout/gear1"/>
    <dgm:cxn modelId="{B8853838-3E84-47AC-907F-65C5C448B6E7}" type="presParOf" srcId="{A9BB85C5-C1CA-4DA2-AF0F-D8F43C648F49}" destId="{0FEF046B-B12A-40CF-8DD8-773BA97EFF2D}" srcOrd="3" destOrd="0" presId="urn:microsoft.com/office/officeart/2005/8/layout/gear1"/>
    <dgm:cxn modelId="{43A32B11-F284-47B8-B056-080832DF5DC3}" type="presParOf" srcId="{A9BB85C5-C1CA-4DA2-AF0F-D8F43C648F49}" destId="{5C05AF1C-4254-4006-8DE9-253E09A2C938}" srcOrd="4" destOrd="0" presId="urn:microsoft.com/office/officeart/2005/8/layout/gear1"/>
    <dgm:cxn modelId="{C3391CA3-3BBC-477B-A139-9B1E4EAFCAE5}" type="presParOf" srcId="{A9BB85C5-C1CA-4DA2-AF0F-D8F43C648F49}" destId="{5B792BB4-5111-48AD-B9AF-565D15B942AB}" srcOrd="5" destOrd="0" presId="urn:microsoft.com/office/officeart/2005/8/layout/gear1"/>
    <dgm:cxn modelId="{84E6F8F8-AC4B-4645-89D9-76BA7F016113}" type="presParOf" srcId="{A9BB85C5-C1CA-4DA2-AF0F-D8F43C648F49}" destId="{0A94A561-FBCA-4B7B-A6C1-617B2EF95CD0}" srcOrd="6" destOrd="0" presId="urn:microsoft.com/office/officeart/2005/8/layout/gear1"/>
    <dgm:cxn modelId="{3C3C5DD2-9A34-4C8D-B8BB-0F6C195FCAFD}" type="presParOf" srcId="{A9BB85C5-C1CA-4DA2-AF0F-D8F43C648F49}" destId="{C334D4E0-F9DA-4B18-AC4E-D696BF6B6FEC}" srcOrd="7" destOrd="0" presId="urn:microsoft.com/office/officeart/2005/8/layout/gear1"/>
    <dgm:cxn modelId="{90FF7277-A4FE-4CEA-868B-2D5C285F249F}" type="presParOf" srcId="{A9BB85C5-C1CA-4DA2-AF0F-D8F43C648F49}" destId="{77933779-1069-41C5-9442-CDF80605D356}" srcOrd="8" destOrd="0" presId="urn:microsoft.com/office/officeart/2005/8/layout/gear1"/>
    <dgm:cxn modelId="{5137DEA6-A6A5-4CE7-AA6D-9B2143CEA45F}" type="presParOf" srcId="{A9BB85C5-C1CA-4DA2-AF0F-D8F43C648F49}" destId="{F3535D93-26ED-43FE-BE16-368B6DE54126}" srcOrd="9" destOrd="0" presId="urn:microsoft.com/office/officeart/2005/8/layout/gear1"/>
    <dgm:cxn modelId="{776B243C-55F0-42AB-8269-92A0AA277F4D}" type="presParOf" srcId="{A9BB85C5-C1CA-4DA2-AF0F-D8F43C648F49}" destId="{D5A820B8-9B3A-4253-A0EC-241565B87861}" srcOrd="10" destOrd="0" presId="urn:microsoft.com/office/officeart/2005/8/layout/gear1"/>
    <dgm:cxn modelId="{76C860FC-E0EB-4770-A0CA-14E2FF697C28}" type="presParOf" srcId="{A9BB85C5-C1CA-4DA2-AF0F-D8F43C648F49}" destId="{663B0CE4-877E-4605-92FC-9C96C9780A99}" srcOrd="11" destOrd="0" presId="urn:microsoft.com/office/officeart/2005/8/layout/gear1"/>
    <dgm:cxn modelId="{4CA4A6AB-89E2-4283-83DD-3CFB4E629291}" type="presParOf" srcId="{A9BB85C5-C1CA-4DA2-AF0F-D8F43C648F49}" destId="{ECE5340A-3A61-4F3C-B8CC-ADCE0AD4DAFB}"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E27E7FF-9912-48FB-8D15-DDBC6A8B469F}" type="doc">
      <dgm:prSet loTypeId="urn:microsoft.com/office/officeart/2005/8/layout/gear1" loCatId="cycle" qsTypeId="urn:microsoft.com/office/officeart/2005/8/quickstyle/simple1" qsCatId="simple" csTypeId="urn:microsoft.com/office/officeart/2005/8/colors/accent1_2" csCatId="accent1" phldr="1"/>
      <dgm:spPr/>
    </dgm:pt>
    <dgm:pt modelId="{6355424F-F203-4439-B386-B1231C7B1362}">
      <dgm:prSet phldrT="[Text]"/>
      <dgm:spPr>
        <a:solidFill>
          <a:schemeClr val="tx2"/>
        </a:solidFill>
      </dgm:spPr>
      <dgm:t>
        <a:bodyPr/>
        <a:lstStyle/>
        <a:p>
          <a:pPr>
            <a:spcAft>
              <a:spcPts val="0"/>
            </a:spcAft>
          </a:pPr>
          <a:r>
            <a:rPr lang="en-US" b="1" dirty="0" smtClean="0">
              <a:solidFill>
                <a:schemeClr val="bg1"/>
              </a:solidFill>
              <a:effectLst>
                <a:outerShdw dist="25400" dir="2700000" algn="tl" rotWithShape="0">
                  <a:srgbClr val="000000"/>
                </a:outerShdw>
              </a:effectLst>
              <a:latin typeface="Arial"/>
              <a:cs typeface="Arial"/>
            </a:rPr>
            <a:t>Meaningful</a:t>
          </a:r>
        </a:p>
        <a:p>
          <a:pPr>
            <a:spcAft>
              <a:spcPts val="0"/>
            </a:spcAft>
          </a:pPr>
          <a:r>
            <a:rPr lang="en-US" b="1" dirty="0" smtClean="0">
              <a:solidFill>
                <a:schemeClr val="bg1"/>
              </a:solidFill>
              <a:effectLst>
                <a:outerShdw dist="25400" dir="2700000" algn="tl" rotWithShape="0">
                  <a:srgbClr val="000000"/>
                </a:outerShdw>
              </a:effectLst>
              <a:latin typeface="Arial"/>
              <a:cs typeface="Arial"/>
            </a:rPr>
            <a:t>IFSP Outcomes</a:t>
          </a:r>
        </a:p>
        <a:p>
          <a:pPr>
            <a:spcAft>
              <a:spcPts val="0"/>
            </a:spcAft>
          </a:pPr>
          <a:r>
            <a:rPr lang="en-US" b="1" dirty="0" smtClean="0">
              <a:solidFill>
                <a:schemeClr val="bg1"/>
              </a:solidFill>
              <a:effectLst>
                <a:outerShdw dist="25400" dir="2700000" algn="tl" rotWithShape="0">
                  <a:srgbClr val="000000"/>
                </a:outerShdw>
              </a:effectLst>
              <a:latin typeface="Arial"/>
              <a:cs typeface="Arial"/>
            </a:rPr>
            <a:t>and IEP Goals</a:t>
          </a:r>
          <a:endParaRPr lang="en-US" dirty="0">
            <a:solidFill>
              <a:schemeClr val="tx1"/>
            </a:solidFill>
          </a:endParaRPr>
        </a:p>
      </dgm:t>
    </dgm:pt>
    <dgm:pt modelId="{2E0DA7B3-6A43-42F0-8AF6-B783636A36F1}" type="parTrans" cxnId="{031A30C7-503E-4A84-AC49-CA318ADCE268}">
      <dgm:prSet/>
      <dgm:spPr/>
      <dgm:t>
        <a:bodyPr/>
        <a:lstStyle/>
        <a:p>
          <a:endParaRPr lang="en-US"/>
        </a:p>
      </dgm:t>
    </dgm:pt>
    <dgm:pt modelId="{6C4FF5DB-5BA4-47CB-8A1F-42469E467EA1}" type="sibTrans" cxnId="{031A30C7-503E-4A84-AC49-CA318ADCE268}">
      <dgm:prSet/>
      <dgm:spPr>
        <a:solidFill>
          <a:srgbClr val="EF6011"/>
        </a:solidFill>
      </dgm:spPr>
      <dgm:t>
        <a:bodyPr/>
        <a:lstStyle/>
        <a:p>
          <a:endParaRPr lang="en-US"/>
        </a:p>
      </dgm:t>
    </dgm:pt>
    <dgm:pt modelId="{CCF18EAC-3D24-4285-944A-17DF815E2253}">
      <dgm:prSet phldrT="[Text]"/>
      <dgm:spPr>
        <a:solidFill>
          <a:schemeClr val="accent3"/>
        </a:solidFill>
      </dgm:spPr>
      <dgm:t>
        <a:bodyPr/>
        <a:lstStyle/>
        <a:p>
          <a:r>
            <a:rPr lang="en-US" b="1" dirty="0" smtClean="0">
              <a:solidFill>
                <a:schemeClr val="bg1"/>
              </a:solidFill>
              <a:effectLst>
                <a:outerShdw dist="25400" dir="2700000" algn="tl" rotWithShape="0">
                  <a:srgbClr val="000000"/>
                </a:outerShdw>
              </a:effectLst>
              <a:latin typeface="Arial"/>
              <a:cs typeface="Arial"/>
            </a:rPr>
            <a:t>3 Global Child Outcomes</a:t>
          </a:r>
          <a:endParaRPr lang="en-US" dirty="0">
            <a:solidFill>
              <a:schemeClr val="tx1"/>
            </a:solidFill>
          </a:endParaRPr>
        </a:p>
      </dgm:t>
    </dgm:pt>
    <dgm:pt modelId="{ABE3E3A7-D4F0-43BC-BC57-E091DEE05B1D}" type="parTrans" cxnId="{C5BB8F5D-5D23-4D5D-AE88-19F28A48787A}">
      <dgm:prSet/>
      <dgm:spPr/>
      <dgm:t>
        <a:bodyPr/>
        <a:lstStyle/>
        <a:p>
          <a:endParaRPr lang="en-US"/>
        </a:p>
      </dgm:t>
    </dgm:pt>
    <dgm:pt modelId="{077C2507-9FD6-415A-AA3A-15D4004F93CF}" type="sibTrans" cxnId="{C5BB8F5D-5D23-4D5D-AE88-19F28A48787A}">
      <dgm:prSet/>
      <dgm:spPr>
        <a:solidFill>
          <a:schemeClr val="accent2"/>
        </a:solidFill>
      </dgm:spPr>
      <dgm:t>
        <a:bodyPr/>
        <a:lstStyle/>
        <a:p>
          <a:endParaRPr lang="en-US"/>
        </a:p>
      </dgm:t>
    </dgm:pt>
    <dgm:pt modelId="{CB74A78A-F434-4F98-B218-FE00E87DE197}">
      <dgm:prSet phldrT="[Text]"/>
      <dgm:spPr>
        <a:solidFill>
          <a:schemeClr val="accent5"/>
        </a:solidFill>
      </dgm:spPr>
      <dgm:t>
        <a:bodyPr/>
        <a:lstStyle/>
        <a:p>
          <a:r>
            <a:rPr lang="en-US" b="1" dirty="0" smtClean="0">
              <a:solidFill>
                <a:schemeClr val="bg1"/>
              </a:solidFill>
              <a:effectLst>
                <a:outerShdw dist="25400" dir="2700000" algn="tl" rotWithShape="0">
                  <a:srgbClr val="000000"/>
                </a:outerShdw>
              </a:effectLst>
              <a:latin typeface="Arial"/>
              <a:cs typeface="Arial"/>
            </a:rPr>
            <a:t>Functional Assessment</a:t>
          </a:r>
          <a:endParaRPr lang="en-US" b="1" dirty="0">
            <a:solidFill>
              <a:schemeClr val="bg1"/>
            </a:solidFill>
            <a:effectLst>
              <a:outerShdw dist="25400" dir="2700000" algn="tl" rotWithShape="0">
                <a:srgbClr val="000000"/>
              </a:outerShdw>
            </a:effectLst>
            <a:latin typeface="Arial"/>
            <a:cs typeface="Arial"/>
          </a:endParaRPr>
        </a:p>
      </dgm:t>
    </dgm:pt>
    <dgm:pt modelId="{8352176C-FF2C-41E5-B036-3F3F36F7FAC7}" type="parTrans" cxnId="{239B09CB-4ACE-485C-A68E-079F805AD08C}">
      <dgm:prSet/>
      <dgm:spPr/>
      <dgm:t>
        <a:bodyPr/>
        <a:lstStyle/>
        <a:p>
          <a:endParaRPr lang="en-US"/>
        </a:p>
      </dgm:t>
    </dgm:pt>
    <dgm:pt modelId="{C6A318D2-1FA7-47ED-81BB-D70E5C512BC9}" type="sibTrans" cxnId="{239B09CB-4ACE-485C-A68E-079F805AD08C}">
      <dgm:prSet/>
      <dgm:spPr>
        <a:solidFill>
          <a:srgbClr val="EF6011"/>
        </a:solidFill>
      </dgm:spPr>
      <dgm:t>
        <a:bodyPr/>
        <a:lstStyle/>
        <a:p>
          <a:endParaRPr lang="en-US"/>
        </a:p>
      </dgm:t>
    </dgm:pt>
    <dgm:pt modelId="{A9BB85C5-C1CA-4DA2-AF0F-D8F43C648F49}" type="pres">
      <dgm:prSet presAssocID="{DE27E7FF-9912-48FB-8D15-DDBC6A8B469F}" presName="composite" presStyleCnt="0">
        <dgm:presLayoutVars>
          <dgm:chMax val="3"/>
          <dgm:animLvl val="lvl"/>
          <dgm:resizeHandles val="exact"/>
        </dgm:presLayoutVars>
      </dgm:prSet>
      <dgm:spPr/>
    </dgm:pt>
    <dgm:pt modelId="{8658EF2B-34AF-479F-8C3D-03E802BB732E}" type="pres">
      <dgm:prSet presAssocID="{6355424F-F203-4439-B386-B1231C7B1362}" presName="gear1" presStyleLbl="node1" presStyleIdx="0" presStyleCnt="3">
        <dgm:presLayoutVars>
          <dgm:chMax val="1"/>
          <dgm:bulletEnabled val="1"/>
        </dgm:presLayoutVars>
      </dgm:prSet>
      <dgm:spPr/>
      <dgm:t>
        <a:bodyPr/>
        <a:lstStyle/>
        <a:p>
          <a:endParaRPr lang="en-US"/>
        </a:p>
      </dgm:t>
    </dgm:pt>
    <dgm:pt modelId="{68F8FA95-1467-420F-BDEC-BEA9172B1F64}" type="pres">
      <dgm:prSet presAssocID="{6355424F-F203-4439-B386-B1231C7B1362}" presName="gear1srcNode" presStyleLbl="node1" presStyleIdx="0" presStyleCnt="3"/>
      <dgm:spPr/>
      <dgm:t>
        <a:bodyPr/>
        <a:lstStyle/>
        <a:p>
          <a:endParaRPr lang="en-US"/>
        </a:p>
      </dgm:t>
    </dgm:pt>
    <dgm:pt modelId="{DBF487C5-8C5A-4F8E-81FE-22F7F6BBD41E}" type="pres">
      <dgm:prSet presAssocID="{6355424F-F203-4439-B386-B1231C7B1362}" presName="gear1dstNode" presStyleLbl="node1" presStyleIdx="0" presStyleCnt="3"/>
      <dgm:spPr/>
      <dgm:t>
        <a:bodyPr/>
        <a:lstStyle/>
        <a:p>
          <a:endParaRPr lang="en-US"/>
        </a:p>
      </dgm:t>
    </dgm:pt>
    <dgm:pt modelId="{0FEF046B-B12A-40CF-8DD8-773BA97EFF2D}" type="pres">
      <dgm:prSet presAssocID="{CCF18EAC-3D24-4285-944A-17DF815E2253}" presName="gear2" presStyleLbl="node1" presStyleIdx="1" presStyleCnt="3">
        <dgm:presLayoutVars>
          <dgm:chMax val="1"/>
          <dgm:bulletEnabled val="1"/>
        </dgm:presLayoutVars>
      </dgm:prSet>
      <dgm:spPr/>
      <dgm:t>
        <a:bodyPr/>
        <a:lstStyle/>
        <a:p>
          <a:endParaRPr lang="en-US"/>
        </a:p>
      </dgm:t>
    </dgm:pt>
    <dgm:pt modelId="{5C05AF1C-4254-4006-8DE9-253E09A2C938}" type="pres">
      <dgm:prSet presAssocID="{CCF18EAC-3D24-4285-944A-17DF815E2253}" presName="gear2srcNode" presStyleLbl="node1" presStyleIdx="1" presStyleCnt="3"/>
      <dgm:spPr/>
      <dgm:t>
        <a:bodyPr/>
        <a:lstStyle/>
        <a:p>
          <a:endParaRPr lang="en-US"/>
        </a:p>
      </dgm:t>
    </dgm:pt>
    <dgm:pt modelId="{5B792BB4-5111-48AD-B9AF-565D15B942AB}" type="pres">
      <dgm:prSet presAssocID="{CCF18EAC-3D24-4285-944A-17DF815E2253}" presName="gear2dstNode" presStyleLbl="node1" presStyleIdx="1" presStyleCnt="3"/>
      <dgm:spPr/>
      <dgm:t>
        <a:bodyPr/>
        <a:lstStyle/>
        <a:p>
          <a:endParaRPr lang="en-US"/>
        </a:p>
      </dgm:t>
    </dgm:pt>
    <dgm:pt modelId="{0A94A561-FBCA-4B7B-A6C1-617B2EF95CD0}" type="pres">
      <dgm:prSet presAssocID="{CB74A78A-F434-4F98-B218-FE00E87DE197}" presName="gear3" presStyleLbl="node1" presStyleIdx="2" presStyleCnt="3"/>
      <dgm:spPr/>
      <dgm:t>
        <a:bodyPr/>
        <a:lstStyle/>
        <a:p>
          <a:endParaRPr lang="en-US"/>
        </a:p>
      </dgm:t>
    </dgm:pt>
    <dgm:pt modelId="{C334D4E0-F9DA-4B18-AC4E-D696BF6B6FEC}" type="pres">
      <dgm:prSet presAssocID="{CB74A78A-F434-4F98-B218-FE00E87DE197}" presName="gear3tx" presStyleLbl="node1" presStyleIdx="2" presStyleCnt="3">
        <dgm:presLayoutVars>
          <dgm:chMax val="1"/>
          <dgm:bulletEnabled val="1"/>
        </dgm:presLayoutVars>
      </dgm:prSet>
      <dgm:spPr/>
      <dgm:t>
        <a:bodyPr/>
        <a:lstStyle/>
        <a:p>
          <a:endParaRPr lang="en-US"/>
        </a:p>
      </dgm:t>
    </dgm:pt>
    <dgm:pt modelId="{77933779-1069-41C5-9442-CDF80605D356}" type="pres">
      <dgm:prSet presAssocID="{CB74A78A-F434-4F98-B218-FE00E87DE197}" presName="gear3srcNode" presStyleLbl="node1" presStyleIdx="2" presStyleCnt="3"/>
      <dgm:spPr/>
      <dgm:t>
        <a:bodyPr/>
        <a:lstStyle/>
        <a:p>
          <a:endParaRPr lang="en-US"/>
        </a:p>
      </dgm:t>
    </dgm:pt>
    <dgm:pt modelId="{F3535D93-26ED-43FE-BE16-368B6DE54126}" type="pres">
      <dgm:prSet presAssocID="{CB74A78A-F434-4F98-B218-FE00E87DE197}" presName="gear3dstNode" presStyleLbl="node1" presStyleIdx="2" presStyleCnt="3"/>
      <dgm:spPr/>
      <dgm:t>
        <a:bodyPr/>
        <a:lstStyle/>
        <a:p>
          <a:endParaRPr lang="en-US"/>
        </a:p>
      </dgm:t>
    </dgm:pt>
    <dgm:pt modelId="{D5A820B8-9B3A-4253-A0EC-241565B87861}" type="pres">
      <dgm:prSet presAssocID="{6C4FF5DB-5BA4-47CB-8A1F-42469E467EA1}" presName="connector1" presStyleLbl="sibTrans2D1" presStyleIdx="0" presStyleCnt="3"/>
      <dgm:spPr/>
      <dgm:t>
        <a:bodyPr/>
        <a:lstStyle/>
        <a:p>
          <a:endParaRPr lang="en-US"/>
        </a:p>
      </dgm:t>
    </dgm:pt>
    <dgm:pt modelId="{663B0CE4-877E-4605-92FC-9C96C9780A99}" type="pres">
      <dgm:prSet presAssocID="{077C2507-9FD6-415A-AA3A-15D4004F93CF}" presName="connector2" presStyleLbl="sibTrans2D1" presStyleIdx="1" presStyleCnt="3"/>
      <dgm:spPr/>
      <dgm:t>
        <a:bodyPr/>
        <a:lstStyle/>
        <a:p>
          <a:endParaRPr lang="en-US"/>
        </a:p>
      </dgm:t>
    </dgm:pt>
    <dgm:pt modelId="{ECE5340A-3A61-4F3C-B8CC-ADCE0AD4DAFB}" type="pres">
      <dgm:prSet presAssocID="{C6A318D2-1FA7-47ED-81BB-D70E5C512BC9}" presName="connector3" presStyleLbl="sibTrans2D1" presStyleIdx="2" presStyleCnt="3"/>
      <dgm:spPr/>
      <dgm:t>
        <a:bodyPr/>
        <a:lstStyle/>
        <a:p>
          <a:endParaRPr lang="en-US"/>
        </a:p>
      </dgm:t>
    </dgm:pt>
  </dgm:ptLst>
  <dgm:cxnLst>
    <dgm:cxn modelId="{239B09CB-4ACE-485C-A68E-079F805AD08C}" srcId="{DE27E7FF-9912-48FB-8D15-DDBC6A8B469F}" destId="{CB74A78A-F434-4F98-B218-FE00E87DE197}" srcOrd="2" destOrd="0" parTransId="{8352176C-FF2C-41E5-B036-3F3F36F7FAC7}" sibTransId="{C6A318D2-1FA7-47ED-81BB-D70E5C512BC9}"/>
    <dgm:cxn modelId="{031A30C7-503E-4A84-AC49-CA318ADCE268}" srcId="{DE27E7FF-9912-48FB-8D15-DDBC6A8B469F}" destId="{6355424F-F203-4439-B386-B1231C7B1362}" srcOrd="0" destOrd="0" parTransId="{2E0DA7B3-6A43-42F0-8AF6-B783636A36F1}" sibTransId="{6C4FF5DB-5BA4-47CB-8A1F-42469E467EA1}"/>
    <dgm:cxn modelId="{C5BB8F5D-5D23-4D5D-AE88-19F28A48787A}" srcId="{DE27E7FF-9912-48FB-8D15-DDBC6A8B469F}" destId="{CCF18EAC-3D24-4285-944A-17DF815E2253}" srcOrd="1" destOrd="0" parTransId="{ABE3E3A7-D4F0-43BC-BC57-E091DEE05B1D}" sibTransId="{077C2507-9FD6-415A-AA3A-15D4004F93CF}"/>
    <dgm:cxn modelId="{B01C0A27-DF30-473E-85A7-E169066E599F}" type="presOf" srcId="{DE27E7FF-9912-48FB-8D15-DDBC6A8B469F}" destId="{A9BB85C5-C1CA-4DA2-AF0F-D8F43C648F49}" srcOrd="0" destOrd="0" presId="urn:microsoft.com/office/officeart/2005/8/layout/gear1"/>
    <dgm:cxn modelId="{1338615D-D56A-4272-9CFC-9F9041D35044}" type="presOf" srcId="{CB74A78A-F434-4F98-B218-FE00E87DE197}" destId="{77933779-1069-41C5-9442-CDF80605D356}" srcOrd="2" destOrd="0" presId="urn:microsoft.com/office/officeart/2005/8/layout/gear1"/>
    <dgm:cxn modelId="{8682A653-C0E1-497E-8C70-6BEB577F9FCE}" type="presOf" srcId="{CB74A78A-F434-4F98-B218-FE00E87DE197}" destId="{C334D4E0-F9DA-4B18-AC4E-D696BF6B6FEC}" srcOrd="1" destOrd="0" presId="urn:microsoft.com/office/officeart/2005/8/layout/gear1"/>
    <dgm:cxn modelId="{AA1AA4E4-8B0E-428F-B90F-0B2F2787D589}" type="presOf" srcId="{CB74A78A-F434-4F98-B218-FE00E87DE197}" destId="{0A94A561-FBCA-4B7B-A6C1-617B2EF95CD0}" srcOrd="0" destOrd="0" presId="urn:microsoft.com/office/officeart/2005/8/layout/gear1"/>
    <dgm:cxn modelId="{5F0D4531-63F3-4FC0-8ADF-3A6D1A9D733B}" type="presOf" srcId="{CCF18EAC-3D24-4285-944A-17DF815E2253}" destId="{5B792BB4-5111-48AD-B9AF-565D15B942AB}" srcOrd="2" destOrd="0" presId="urn:microsoft.com/office/officeart/2005/8/layout/gear1"/>
    <dgm:cxn modelId="{18B94E3D-48D6-42DE-804C-627844EBC3B2}" type="presOf" srcId="{6355424F-F203-4439-B386-B1231C7B1362}" destId="{DBF487C5-8C5A-4F8E-81FE-22F7F6BBD41E}" srcOrd="2" destOrd="0" presId="urn:microsoft.com/office/officeart/2005/8/layout/gear1"/>
    <dgm:cxn modelId="{81164FE2-0A6A-4FE9-9CB6-9C4BCF4B1926}" type="presOf" srcId="{6355424F-F203-4439-B386-B1231C7B1362}" destId="{8658EF2B-34AF-479F-8C3D-03E802BB732E}" srcOrd="0" destOrd="0" presId="urn:microsoft.com/office/officeart/2005/8/layout/gear1"/>
    <dgm:cxn modelId="{139724CF-D4B6-4384-A119-AF05F91A6620}" type="presOf" srcId="{C6A318D2-1FA7-47ED-81BB-D70E5C512BC9}" destId="{ECE5340A-3A61-4F3C-B8CC-ADCE0AD4DAFB}" srcOrd="0" destOrd="0" presId="urn:microsoft.com/office/officeart/2005/8/layout/gear1"/>
    <dgm:cxn modelId="{0779E234-D465-41E3-8B70-C11CE662A367}" type="presOf" srcId="{CB74A78A-F434-4F98-B218-FE00E87DE197}" destId="{F3535D93-26ED-43FE-BE16-368B6DE54126}" srcOrd="3" destOrd="0" presId="urn:microsoft.com/office/officeart/2005/8/layout/gear1"/>
    <dgm:cxn modelId="{294FBD20-2680-4EF5-9414-D88195AB46F4}" type="presOf" srcId="{CCF18EAC-3D24-4285-944A-17DF815E2253}" destId="{5C05AF1C-4254-4006-8DE9-253E09A2C938}" srcOrd="1" destOrd="0" presId="urn:microsoft.com/office/officeart/2005/8/layout/gear1"/>
    <dgm:cxn modelId="{00C0D246-69F2-468C-90AA-8B17275D62B8}" type="presOf" srcId="{CCF18EAC-3D24-4285-944A-17DF815E2253}" destId="{0FEF046B-B12A-40CF-8DD8-773BA97EFF2D}" srcOrd="0" destOrd="0" presId="urn:microsoft.com/office/officeart/2005/8/layout/gear1"/>
    <dgm:cxn modelId="{05C36766-870D-4D48-8ACD-7E7EB9006CE7}" type="presOf" srcId="{077C2507-9FD6-415A-AA3A-15D4004F93CF}" destId="{663B0CE4-877E-4605-92FC-9C96C9780A99}" srcOrd="0" destOrd="0" presId="urn:microsoft.com/office/officeart/2005/8/layout/gear1"/>
    <dgm:cxn modelId="{4F47595B-E15D-4872-A0FA-8CCD85E9BA1B}" type="presOf" srcId="{6355424F-F203-4439-B386-B1231C7B1362}" destId="{68F8FA95-1467-420F-BDEC-BEA9172B1F64}" srcOrd="1" destOrd="0" presId="urn:microsoft.com/office/officeart/2005/8/layout/gear1"/>
    <dgm:cxn modelId="{4283DF66-9471-451B-B734-7D808DADDBDC}" type="presOf" srcId="{6C4FF5DB-5BA4-47CB-8A1F-42469E467EA1}" destId="{D5A820B8-9B3A-4253-A0EC-241565B87861}" srcOrd="0" destOrd="0" presId="urn:microsoft.com/office/officeart/2005/8/layout/gear1"/>
    <dgm:cxn modelId="{8E1E2654-B85B-4DD4-BC4B-9F718919727D}" type="presParOf" srcId="{A9BB85C5-C1CA-4DA2-AF0F-D8F43C648F49}" destId="{8658EF2B-34AF-479F-8C3D-03E802BB732E}" srcOrd="0" destOrd="0" presId="urn:microsoft.com/office/officeart/2005/8/layout/gear1"/>
    <dgm:cxn modelId="{A75EBB91-8C01-47D5-8337-DEF8360509F0}" type="presParOf" srcId="{A9BB85C5-C1CA-4DA2-AF0F-D8F43C648F49}" destId="{68F8FA95-1467-420F-BDEC-BEA9172B1F64}" srcOrd="1" destOrd="0" presId="urn:microsoft.com/office/officeart/2005/8/layout/gear1"/>
    <dgm:cxn modelId="{9FC231E5-EA1C-4805-84EE-0604D1409079}" type="presParOf" srcId="{A9BB85C5-C1CA-4DA2-AF0F-D8F43C648F49}" destId="{DBF487C5-8C5A-4F8E-81FE-22F7F6BBD41E}" srcOrd="2" destOrd="0" presId="urn:microsoft.com/office/officeart/2005/8/layout/gear1"/>
    <dgm:cxn modelId="{46F20122-9867-4C80-BCD0-196CAC2218BD}" type="presParOf" srcId="{A9BB85C5-C1CA-4DA2-AF0F-D8F43C648F49}" destId="{0FEF046B-B12A-40CF-8DD8-773BA97EFF2D}" srcOrd="3" destOrd="0" presId="urn:microsoft.com/office/officeart/2005/8/layout/gear1"/>
    <dgm:cxn modelId="{DC238F93-E557-4EF8-A063-41B2507BD845}" type="presParOf" srcId="{A9BB85C5-C1CA-4DA2-AF0F-D8F43C648F49}" destId="{5C05AF1C-4254-4006-8DE9-253E09A2C938}" srcOrd="4" destOrd="0" presId="urn:microsoft.com/office/officeart/2005/8/layout/gear1"/>
    <dgm:cxn modelId="{1BEEF1E0-2FBB-4949-9204-C8AAA59F6B72}" type="presParOf" srcId="{A9BB85C5-C1CA-4DA2-AF0F-D8F43C648F49}" destId="{5B792BB4-5111-48AD-B9AF-565D15B942AB}" srcOrd="5" destOrd="0" presId="urn:microsoft.com/office/officeart/2005/8/layout/gear1"/>
    <dgm:cxn modelId="{6E15A5C8-753E-4B2F-9E41-256707CEB192}" type="presParOf" srcId="{A9BB85C5-C1CA-4DA2-AF0F-D8F43C648F49}" destId="{0A94A561-FBCA-4B7B-A6C1-617B2EF95CD0}" srcOrd="6" destOrd="0" presId="urn:microsoft.com/office/officeart/2005/8/layout/gear1"/>
    <dgm:cxn modelId="{84C0524C-9405-42C8-85D1-D80B62422B50}" type="presParOf" srcId="{A9BB85C5-C1CA-4DA2-AF0F-D8F43C648F49}" destId="{C334D4E0-F9DA-4B18-AC4E-D696BF6B6FEC}" srcOrd="7" destOrd="0" presId="urn:microsoft.com/office/officeart/2005/8/layout/gear1"/>
    <dgm:cxn modelId="{5EFA3F1E-7878-4A92-8B38-8CC4DE2FC458}" type="presParOf" srcId="{A9BB85C5-C1CA-4DA2-AF0F-D8F43C648F49}" destId="{77933779-1069-41C5-9442-CDF80605D356}" srcOrd="8" destOrd="0" presId="urn:microsoft.com/office/officeart/2005/8/layout/gear1"/>
    <dgm:cxn modelId="{7426A3B4-D47E-4CF5-9BAA-63D3BD446876}" type="presParOf" srcId="{A9BB85C5-C1CA-4DA2-AF0F-D8F43C648F49}" destId="{F3535D93-26ED-43FE-BE16-368B6DE54126}" srcOrd="9" destOrd="0" presId="urn:microsoft.com/office/officeart/2005/8/layout/gear1"/>
    <dgm:cxn modelId="{3B34E75E-7358-46C2-B5AC-45CF44DC9BD9}" type="presParOf" srcId="{A9BB85C5-C1CA-4DA2-AF0F-D8F43C648F49}" destId="{D5A820B8-9B3A-4253-A0EC-241565B87861}" srcOrd="10" destOrd="0" presId="urn:microsoft.com/office/officeart/2005/8/layout/gear1"/>
    <dgm:cxn modelId="{AC11EA7C-1068-461C-94B3-F33FD5105D5B}" type="presParOf" srcId="{A9BB85C5-C1CA-4DA2-AF0F-D8F43C648F49}" destId="{663B0CE4-877E-4605-92FC-9C96C9780A99}" srcOrd="11" destOrd="0" presId="urn:microsoft.com/office/officeart/2005/8/layout/gear1"/>
    <dgm:cxn modelId="{C48E0C45-AD15-4F90-B403-69F9CA2E4387}" type="presParOf" srcId="{A9BB85C5-C1CA-4DA2-AF0F-D8F43C648F49}" destId="{ECE5340A-3A61-4F3C-B8CC-ADCE0AD4DAFB}"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58EF2B-34AF-479F-8C3D-03E802BB732E}">
      <dsp:nvSpPr>
        <dsp:cNvPr id="0" name=""/>
        <dsp:cNvSpPr/>
      </dsp:nvSpPr>
      <dsp:spPr>
        <a:xfrm>
          <a:off x="1954530" y="2106930"/>
          <a:ext cx="2388870" cy="2388870"/>
        </a:xfrm>
        <a:prstGeom prst="gear9">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ts val="0"/>
            </a:spcAft>
          </a:pPr>
          <a:r>
            <a:rPr lang="en-US" sz="1200" b="1" kern="1200" dirty="0" smtClean="0">
              <a:solidFill>
                <a:schemeClr val="bg1"/>
              </a:solidFill>
              <a:effectLst>
                <a:outerShdw dist="25400" dir="2700000" algn="tl" rotWithShape="0">
                  <a:srgbClr val="000000"/>
                </a:outerShdw>
              </a:effectLst>
              <a:latin typeface="Arial"/>
              <a:cs typeface="Arial"/>
            </a:rPr>
            <a:t>Meaningful</a:t>
          </a:r>
        </a:p>
        <a:p>
          <a:pPr lvl="0" algn="ctr" defTabSz="533400">
            <a:lnSpc>
              <a:spcPct val="90000"/>
            </a:lnSpc>
            <a:spcBef>
              <a:spcPct val="0"/>
            </a:spcBef>
            <a:spcAft>
              <a:spcPts val="0"/>
            </a:spcAft>
          </a:pPr>
          <a:r>
            <a:rPr lang="en-US" sz="1200" b="1" kern="1200" dirty="0" smtClean="0">
              <a:solidFill>
                <a:schemeClr val="bg1"/>
              </a:solidFill>
              <a:effectLst>
                <a:outerShdw dist="25400" dir="2700000" algn="tl" rotWithShape="0">
                  <a:srgbClr val="000000"/>
                </a:outerShdw>
              </a:effectLst>
              <a:latin typeface="Arial"/>
              <a:cs typeface="Arial"/>
            </a:rPr>
            <a:t>IFSP Outcomes</a:t>
          </a:r>
        </a:p>
      </dsp:txBody>
      <dsp:txXfrm>
        <a:off x="2434799" y="2666511"/>
        <a:ext cx="1428332" cy="1227929"/>
      </dsp:txXfrm>
    </dsp:sp>
    <dsp:sp modelId="{0FEF046B-B12A-40CF-8DD8-773BA97EFF2D}">
      <dsp:nvSpPr>
        <dsp:cNvPr id="0" name=""/>
        <dsp:cNvSpPr/>
      </dsp:nvSpPr>
      <dsp:spPr>
        <a:xfrm>
          <a:off x="564642" y="1542288"/>
          <a:ext cx="1737360" cy="1737360"/>
        </a:xfrm>
        <a:prstGeom prst="gear6">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bg1"/>
              </a:solidFill>
              <a:effectLst>
                <a:outerShdw dist="25400" dir="2700000" algn="tl" rotWithShape="0">
                  <a:srgbClr val="000000"/>
                </a:outerShdw>
              </a:effectLst>
              <a:latin typeface="Arial"/>
              <a:cs typeface="Arial"/>
            </a:rPr>
            <a:t>3 Global Child Outcomes</a:t>
          </a:r>
          <a:endParaRPr lang="en-US" sz="1200" kern="1200" dirty="0">
            <a:solidFill>
              <a:schemeClr val="tx1"/>
            </a:solidFill>
          </a:endParaRPr>
        </a:p>
      </dsp:txBody>
      <dsp:txXfrm>
        <a:off x="1002028" y="1982317"/>
        <a:ext cx="862588" cy="857302"/>
      </dsp:txXfrm>
    </dsp:sp>
    <dsp:sp modelId="{0A94A561-FBCA-4B7B-A6C1-617B2EF95CD0}">
      <dsp:nvSpPr>
        <dsp:cNvPr id="0" name=""/>
        <dsp:cNvSpPr/>
      </dsp:nvSpPr>
      <dsp:spPr>
        <a:xfrm rot="20700000">
          <a:off x="1537740" y="343686"/>
          <a:ext cx="1702258" cy="1702258"/>
        </a:xfrm>
        <a:prstGeom prst="gear6">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bg1"/>
              </a:solidFill>
              <a:effectLst>
                <a:outerShdw dist="25400" dir="2700000" algn="tl" rotWithShape="0">
                  <a:srgbClr val="000000"/>
                </a:outerShdw>
              </a:effectLst>
              <a:latin typeface="Arial"/>
              <a:cs typeface="Arial"/>
            </a:rPr>
            <a:t>Functional Assessment</a:t>
          </a:r>
          <a:endParaRPr lang="en-US" sz="1200" b="1" kern="1200" dirty="0">
            <a:solidFill>
              <a:schemeClr val="bg1"/>
            </a:solidFill>
            <a:effectLst>
              <a:outerShdw dist="25400" dir="2700000" algn="tl" rotWithShape="0">
                <a:srgbClr val="000000"/>
              </a:outerShdw>
            </a:effectLst>
            <a:latin typeface="Arial"/>
            <a:cs typeface="Arial"/>
          </a:endParaRPr>
        </a:p>
      </dsp:txBody>
      <dsp:txXfrm rot="-20700000">
        <a:off x="1911096" y="717042"/>
        <a:ext cx="955548" cy="955548"/>
      </dsp:txXfrm>
    </dsp:sp>
    <dsp:sp modelId="{D5A820B8-9B3A-4253-A0EC-241565B87861}">
      <dsp:nvSpPr>
        <dsp:cNvPr id="0" name=""/>
        <dsp:cNvSpPr/>
      </dsp:nvSpPr>
      <dsp:spPr>
        <a:xfrm>
          <a:off x="1772479" y="1745522"/>
          <a:ext cx="3057753" cy="3057753"/>
        </a:xfrm>
        <a:prstGeom prst="circularArrow">
          <a:avLst>
            <a:gd name="adj1" fmla="val 4688"/>
            <a:gd name="adj2" fmla="val 299029"/>
            <a:gd name="adj3" fmla="val 2519661"/>
            <a:gd name="adj4" fmla="val 15853768"/>
            <a:gd name="adj5" fmla="val 5469"/>
          </a:avLst>
        </a:prstGeom>
        <a:solidFill>
          <a:srgbClr val="EF6011"/>
        </a:solidFill>
        <a:ln>
          <a:noFill/>
        </a:ln>
        <a:effectLst/>
      </dsp:spPr>
      <dsp:style>
        <a:lnRef idx="0">
          <a:scrgbClr r="0" g="0" b="0"/>
        </a:lnRef>
        <a:fillRef idx="1">
          <a:scrgbClr r="0" g="0" b="0"/>
        </a:fillRef>
        <a:effectRef idx="0">
          <a:scrgbClr r="0" g="0" b="0"/>
        </a:effectRef>
        <a:fontRef idx="minor">
          <a:schemeClr val="lt1"/>
        </a:fontRef>
      </dsp:style>
    </dsp:sp>
    <dsp:sp modelId="{663B0CE4-877E-4605-92FC-9C96C9780A99}">
      <dsp:nvSpPr>
        <dsp:cNvPr id="0" name=""/>
        <dsp:cNvSpPr/>
      </dsp:nvSpPr>
      <dsp:spPr>
        <a:xfrm>
          <a:off x="256958" y="1157236"/>
          <a:ext cx="2221649" cy="2221649"/>
        </a:xfrm>
        <a:prstGeom prst="leftCircularArrow">
          <a:avLst>
            <a:gd name="adj1" fmla="val 6452"/>
            <a:gd name="adj2" fmla="val 429999"/>
            <a:gd name="adj3" fmla="val 10489124"/>
            <a:gd name="adj4" fmla="val 14837806"/>
            <a:gd name="adj5" fmla="val 7527"/>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ECE5340A-3A61-4F3C-B8CC-ADCE0AD4DAFB}">
      <dsp:nvSpPr>
        <dsp:cNvPr id="0" name=""/>
        <dsp:cNvSpPr/>
      </dsp:nvSpPr>
      <dsp:spPr>
        <a:xfrm>
          <a:off x="1143991" y="-29811"/>
          <a:ext cx="2395385" cy="2395385"/>
        </a:xfrm>
        <a:prstGeom prst="circularArrow">
          <a:avLst>
            <a:gd name="adj1" fmla="val 5984"/>
            <a:gd name="adj2" fmla="val 394124"/>
            <a:gd name="adj3" fmla="val 13313824"/>
            <a:gd name="adj4" fmla="val 10508221"/>
            <a:gd name="adj5" fmla="val 6981"/>
          </a:avLst>
        </a:prstGeom>
        <a:solidFill>
          <a:srgbClr val="EF6011"/>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051847-F3ED-4F9A-88A9-D32EE0B90E83}">
      <dsp:nvSpPr>
        <dsp:cNvPr id="0" name=""/>
        <dsp:cNvSpPr/>
      </dsp:nvSpPr>
      <dsp:spPr>
        <a:xfrm>
          <a:off x="0" y="2035969"/>
          <a:ext cx="8153400" cy="579600"/>
        </a:xfrm>
        <a:prstGeom prst="rect">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84A27D3A-6753-46F9-B344-E792CC96868E}">
      <dsp:nvSpPr>
        <dsp:cNvPr id="0" name=""/>
        <dsp:cNvSpPr/>
      </dsp:nvSpPr>
      <dsp:spPr>
        <a:xfrm>
          <a:off x="407670" y="1406030"/>
          <a:ext cx="5707380" cy="969419"/>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5725" tIns="0" rIns="215725" bIns="0" numCol="1" spcCol="1270" anchor="ctr" anchorCtr="0">
          <a:noAutofit/>
        </a:bodyPr>
        <a:lstStyle/>
        <a:p>
          <a:pPr lvl="0" algn="l" defTabSz="1022350">
            <a:lnSpc>
              <a:spcPct val="90000"/>
            </a:lnSpc>
            <a:spcBef>
              <a:spcPct val="0"/>
            </a:spcBef>
            <a:spcAft>
              <a:spcPct val="35000"/>
            </a:spcAft>
          </a:pPr>
          <a:r>
            <a:rPr lang="en-US" sz="2300" b="1" kern="1200" dirty="0" smtClean="0"/>
            <a:t>Foundation for Outcome Development</a:t>
          </a:r>
          <a:r>
            <a:rPr lang="en-US" sz="2300" kern="1200" dirty="0" smtClean="0"/>
            <a:t/>
          </a:r>
          <a:br>
            <a:rPr lang="en-US" sz="2300" kern="1200" dirty="0" smtClean="0"/>
          </a:br>
          <a:r>
            <a:rPr lang="en-US" sz="2300" i="1" kern="1200" dirty="0" smtClean="0"/>
            <a:t>Embedded in child’s routines and activities</a:t>
          </a:r>
          <a:endParaRPr lang="en-US" sz="2300" i="1" kern="1200" dirty="0"/>
        </a:p>
      </dsp:txBody>
      <dsp:txXfrm>
        <a:off x="454993" y="1453353"/>
        <a:ext cx="5612734" cy="874773"/>
      </dsp:txXfrm>
    </dsp:sp>
    <dsp:sp modelId="{904EB7B7-B545-40A5-9100-E8A740D365F7}">
      <dsp:nvSpPr>
        <dsp:cNvPr id="0" name=""/>
        <dsp:cNvSpPr/>
      </dsp:nvSpPr>
      <dsp:spPr>
        <a:xfrm>
          <a:off x="0" y="3272169"/>
          <a:ext cx="8153400" cy="579600"/>
        </a:xfrm>
        <a:prstGeom prst="rect">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9C68E60E-D072-4C22-A179-C56B002201D8}">
      <dsp:nvSpPr>
        <dsp:cNvPr id="0" name=""/>
        <dsp:cNvSpPr/>
      </dsp:nvSpPr>
      <dsp:spPr>
        <a:xfrm>
          <a:off x="407670" y="2739769"/>
          <a:ext cx="5707380" cy="871879"/>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5725" tIns="0" rIns="215725" bIns="0" numCol="1" spcCol="1270" anchor="ctr" anchorCtr="0">
          <a:noAutofit/>
        </a:bodyPr>
        <a:lstStyle/>
        <a:p>
          <a:pPr lvl="0" algn="l" defTabSz="1022350">
            <a:lnSpc>
              <a:spcPct val="90000"/>
            </a:lnSpc>
            <a:spcBef>
              <a:spcPct val="0"/>
            </a:spcBef>
            <a:spcAft>
              <a:spcPct val="35000"/>
            </a:spcAft>
          </a:pPr>
          <a:r>
            <a:rPr lang="en-US" sz="2300" b="1" kern="1200" dirty="0" smtClean="0"/>
            <a:t>Leads to Meaningful Service Decisions</a:t>
          </a:r>
          <a:r>
            <a:rPr lang="en-US" sz="2300" kern="1200" dirty="0" smtClean="0"/>
            <a:t/>
          </a:r>
          <a:br>
            <a:rPr lang="en-US" sz="2300" kern="1200" dirty="0" smtClean="0"/>
          </a:br>
          <a:r>
            <a:rPr lang="en-US" sz="2300" i="1" kern="1200" dirty="0" smtClean="0"/>
            <a:t>Connected and integrated opportunities</a:t>
          </a:r>
          <a:endParaRPr lang="en-US" sz="2300" i="1" kern="1200" dirty="0"/>
        </a:p>
      </dsp:txBody>
      <dsp:txXfrm>
        <a:off x="450232" y="2782331"/>
        <a:ext cx="5622256" cy="7867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58EF2B-34AF-479F-8C3D-03E802BB732E}">
      <dsp:nvSpPr>
        <dsp:cNvPr id="0" name=""/>
        <dsp:cNvSpPr/>
      </dsp:nvSpPr>
      <dsp:spPr>
        <a:xfrm>
          <a:off x="662321" y="713964"/>
          <a:ext cx="809504" cy="809504"/>
        </a:xfrm>
        <a:prstGeom prst="gear9">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ts val="0"/>
            </a:spcAft>
          </a:pPr>
          <a:r>
            <a:rPr lang="en-US" sz="1700" b="1" kern="1200" dirty="0" smtClean="0">
              <a:solidFill>
                <a:schemeClr val="bg1"/>
              </a:solidFill>
              <a:effectLst>
                <a:outerShdw dist="25400" dir="2700000" algn="tl" rotWithShape="0">
                  <a:srgbClr val="000000"/>
                </a:outerShdw>
              </a:effectLst>
              <a:latin typeface="Arial"/>
              <a:cs typeface="Arial"/>
            </a:rPr>
            <a:t> </a:t>
          </a:r>
          <a:endParaRPr lang="en-US" sz="1700" kern="1200" dirty="0">
            <a:solidFill>
              <a:schemeClr val="tx1"/>
            </a:solidFill>
          </a:endParaRPr>
        </a:p>
      </dsp:txBody>
      <dsp:txXfrm>
        <a:off x="825067" y="903586"/>
        <a:ext cx="484012" cy="416102"/>
      </dsp:txXfrm>
    </dsp:sp>
    <dsp:sp modelId="{0FEF046B-B12A-40CF-8DD8-773BA97EFF2D}">
      <dsp:nvSpPr>
        <dsp:cNvPr id="0" name=""/>
        <dsp:cNvSpPr/>
      </dsp:nvSpPr>
      <dsp:spPr>
        <a:xfrm>
          <a:off x="191337" y="522627"/>
          <a:ext cx="588730" cy="588730"/>
        </a:xfrm>
        <a:prstGeom prst="gear6">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b="1" kern="1200" dirty="0" smtClean="0">
              <a:solidFill>
                <a:schemeClr val="bg1"/>
              </a:solidFill>
              <a:effectLst>
                <a:outerShdw dist="25400" dir="2700000" algn="tl" rotWithShape="0">
                  <a:srgbClr val="000000"/>
                </a:outerShdw>
              </a:effectLst>
              <a:latin typeface="Arial"/>
              <a:cs typeface="Arial"/>
            </a:rPr>
            <a:t> </a:t>
          </a:r>
          <a:endParaRPr lang="en-US" sz="1700" kern="1200" dirty="0">
            <a:solidFill>
              <a:schemeClr val="tx1"/>
            </a:solidFill>
          </a:endParaRPr>
        </a:p>
      </dsp:txBody>
      <dsp:txXfrm>
        <a:off x="339552" y="671737"/>
        <a:ext cx="292300" cy="290510"/>
      </dsp:txXfrm>
    </dsp:sp>
    <dsp:sp modelId="{0A94A561-FBCA-4B7B-A6C1-617B2EF95CD0}">
      <dsp:nvSpPr>
        <dsp:cNvPr id="0" name=""/>
        <dsp:cNvSpPr/>
      </dsp:nvSpPr>
      <dsp:spPr>
        <a:xfrm rot="20700000">
          <a:off x="601003" y="64820"/>
          <a:ext cx="576835" cy="576835"/>
        </a:xfrm>
        <a:prstGeom prst="gear6">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b="1" kern="1200" dirty="0" smtClean="0">
              <a:solidFill>
                <a:schemeClr val="bg1"/>
              </a:solidFill>
              <a:effectLst>
                <a:outerShdw dist="25400" dir="2700000" algn="tl" rotWithShape="0">
                  <a:srgbClr val="000000"/>
                </a:outerShdw>
              </a:effectLst>
              <a:latin typeface="Arial"/>
              <a:cs typeface="Arial"/>
            </a:rPr>
            <a:t> </a:t>
          </a:r>
          <a:endParaRPr lang="en-US" sz="1700" b="1" kern="1200" dirty="0">
            <a:solidFill>
              <a:schemeClr val="bg1"/>
            </a:solidFill>
            <a:effectLst>
              <a:outerShdw dist="25400" dir="2700000" algn="tl" rotWithShape="0">
                <a:srgbClr val="000000"/>
              </a:outerShdw>
            </a:effectLst>
            <a:latin typeface="Arial"/>
            <a:cs typeface="Arial"/>
          </a:endParaRPr>
        </a:p>
      </dsp:txBody>
      <dsp:txXfrm rot="-20700000">
        <a:off x="727520" y="191337"/>
        <a:ext cx="323801" cy="323801"/>
      </dsp:txXfrm>
    </dsp:sp>
    <dsp:sp modelId="{D5A820B8-9B3A-4253-A0EC-241565B87861}">
      <dsp:nvSpPr>
        <dsp:cNvPr id="0" name=""/>
        <dsp:cNvSpPr/>
      </dsp:nvSpPr>
      <dsp:spPr>
        <a:xfrm>
          <a:off x="574120" y="605742"/>
          <a:ext cx="1036165" cy="1036165"/>
        </a:xfrm>
        <a:prstGeom prst="circularArrow">
          <a:avLst>
            <a:gd name="adj1" fmla="val 4688"/>
            <a:gd name="adj2" fmla="val 299029"/>
            <a:gd name="adj3" fmla="val 2368941"/>
            <a:gd name="adj4" fmla="val 16225931"/>
            <a:gd name="adj5" fmla="val 5469"/>
          </a:avLst>
        </a:prstGeom>
        <a:solidFill>
          <a:srgbClr val="EF6011"/>
        </a:solidFill>
        <a:ln>
          <a:noFill/>
        </a:ln>
        <a:effectLst/>
      </dsp:spPr>
      <dsp:style>
        <a:lnRef idx="0">
          <a:scrgbClr r="0" g="0" b="0"/>
        </a:lnRef>
        <a:fillRef idx="1">
          <a:scrgbClr r="0" g="0" b="0"/>
        </a:fillRef>
        <a:effectRef idx="0">
          <a:scrgbClr r="0" g="0" b="0"/>
        </a:effectRef>
        <a:fontRef idx="minor">
          <a:schemeClr val="lt1"/>
        </a:fontRef>
      </dsp:style>
    </dsp:sp>
    <dsp:sp modelId="{663B0CE4-877E-4605-92FC-9C96C9780A99}">
      <dsp:nvSpPr>
        <dsp:cNvPr id="0" name=""/>
        <dsp:cNvSpPr/>
      </dsp:nvSpPr>
      <dsp:spPr>
        <a:xfrm>
          <a:off x="87074" y="404047"/>
          <a:ext cx="752838" cy="752838"/>
        </a:xfrm>
        <a:prstGeom prst="leftCircularArrow">
          <a:avLst>
            <a:gd name="adj1" fmla="val 6452"/>
            <a:gd name="adj2" fmla="val 429999"/>
            <a:gd name="adj3" fmla="val 10489124"/>
            <a:gd name="adj4" fmla="val 14837806"/>
            <a:gd name="adj5" fmla="val 7527"/>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ECE5340A-3A61-4F3C-B8CC-ADCE0AD4DAFB}">
      <dsp:nvSpPr>
        <dsp:cNvPr id="0" name=""/>
        <dsp:cNvSpPr/>
      </dsp:nvSpPr>
      <dsp:spPr>
        <a:xfrm>
          <a:off x="387658" y="1798"/>
          <a:ext cx="811712" cy="811712"/>
        </a:xfrm>
        <a:prstGeom prst="circularArrow">
          <a:avLst>
            <a:gd name="adj1" fmla="val 5984"/>
            <a:gd name="adj2" fmla="val 394124"/>
            <a:gd name="adj3" fmla="val 13313824"/>
            <a:gd name="adj4" fmla="val 10508221"/>
            <a:gd name="adj5" fmla="val 6981"/>
          </a:avLst>
        </a:prstGeom>
        <a:solidFill>
          <a:srgbClr val="EF6011"/>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58EF2B-34AF-479F-8C3D-03E802BB732E}">
      <dsp:nvSpPr>
        <dsp:cNvPr id="0" name=""/>
        <dsp:cNvSpPr/>
      </dsp:nvSpPr>
      <dsp:spPr>
        <a:xfrm>
          <a:off x="1954530" y="2221230"/>
          <a:ext cx="2388870" cy="2388870"/>
        </a:xfrm>
        <a:prstGeom prst="gear9">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ts val="0"/>
            </a:spcAft>
          </a:pPr>
          <a:r>
            <a:rPr lang="en-US" sz="1200" b="1" kern="1200" dirty="0" smtClean="0">
              <a:solidFill>
                <a:schemeClr val="bg1"/>
              </a:solidFill>
              <a:effectLst>
                <a:outerShdw dist="25400" dir="2700000" algn="tl" rotWithShape="0">
                  <a:srgbClr val="000000"/>
                </a:outerShdw>
              </a:effectLst>
              <a:latin typeface="Arial"/>
              <a:cs typeface="Arial"/>
            </a:rPr>
            <a:t>Meaningful</a:t>
          </a:r>
        </a:p>
        <a:p>
          <a:pPr lvl="0" algn="ctr" defTabSz="533400">
            <a:lnSpc>
              <a:spcPct val="90000"/>
            </a:lnSpc>
            <a:spcBef>
              <a:spcPct val="0"/>
            </a:spcBef>
            <a:spcAft>
              <a:spcPts val="0"/>
            </a:spcAft>
          </a:pPr>
          <a:r>
            <a:rPr lang="en-US" sz="1200" b="1" kern="1200" dirty="0" smtClean="0">
              <a:solidFill>
                <a:schemeClr val="bg1"/>
              </a:solidFill>
              <a:effectLst>
                <a:outerShdw dist="25400" dir="2700000" algn="tl" rotWithShape="0">
                  <a:srgbClr val="000000"/>
                </a:outerShdw>
              </a:effectLst>
              <a:latin typeface="Arial"/>
              <a:cs typeface="Arial"/>
            </a:rPr>
            <a:t>IFSP Outcomes</a:t>
          </a:r>
        </a:p>
        <a:p>
          <a:pPr lvl="0" algn="ctr" defTabSz="533400">
            <a:lnSpc>
              <a:spcPct val="90000"/>
            </a:lnSpc>
            <a:spcBef>
              <a:spcPct val="0"/>
            </a:spcBef>
            <a:spcAft>
              <a:spcPts val="0"/>
            </a:spcAft>
          </a:pPr>
          <a:r>
            <a:rPr lang="en-US" sz="1200" b="1" kern="1200" dirty="0" smtClean="0">
              <a:solidFill>
                <a:schemeClr val="bg1"/>
              </a:solidFill>
              <a:effectLst>
                <a:outerShdw dist="25400" dir="2700000" algn="tl" rotWithShape="0">
                  <a:srgbClr val="000000"/>
                </a:outerShdw>
              </a:effectLst>
              <a:latin typeface="Arial"/>
              <a:cs typeface="Arial"/>
            </a:rPr>
            <a:t>and IEP Goals</a:t>
          </a:r>
          <a:endParaRPr lang="en-US" sz="1200" kern="1200" dirty="0">
            <a:solidFill>
              <a:schemeClr val="tx1"/>
            </a:solidFill>
          </a:endParaRPr>
        </a:p>
      </dsp:txBody>
      <dsp:txXfrm>
        <a:off x="2434799" y="2780811"/>
        <a:ext cx="1428332" cy="1227929"/>
      </dsp:txXfrm>
    </dsp:sp>
    <dsp:sp modelId="{0FEF046B-B12A-40CF-8DD8-773BA97EFF2D}">
      <dsp:nvSpPr>
        <dsp:cNvPr id="0" name=""/>
        <dsp:cNvSpPr/>
      </dsp:nvSpPr>
      <dsp:spPr>
        <a:xfrm>
          <a:off x="564642" y="1656588"/>
          <a:ext cx="1737360" cy="1737360"/>
        </a:xfrm>
        <a:prstGeom prst="gear6">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bg1"/>
              </a:solidFill>
              <a:effectLst>
                <a:outerShdw dist="25400" dir="2700000" algn="tl" rotWithShape="0">
                  <a:srgbClr val="000000"/>
                </a:outerShdw>
              </a:effectLst>
              <a:latin typeface="Arial"/>
              <a:cs typeface="Arial"/>
            </a:rPr>
            <a:t>3 Global Child Outcomes</a:t>
          </a:r>
          <a:endParaRPr lang="en-US" sz="1200" kern="1200" dirty="0">
            <a:solidFill>
              <a:schemeClr val="tx1"/>
            </a:solidFill>
          </a:endParaRPr>
        </a:p>
      </dsp:txBody>
      <dsp:txXfrm>
        <a:off x="1002028" y="2096617"/>
        <a:ext cx="862588" cy="857302"/>
      </dsp:txXfrm>
    </dsp:sp>
    <dsp:sp modelId="{0A94A561-FBCA-4B7B-A6C1-617B2EF95CD0}">
      <dsp:nvSpPr>
        <dsp:cNvPr id="0" name=""/>
        <dsp:cNvSpPr/>
      </dsp:nvSpPr>
      <dsp:spPr>
        <a:xfrm rot="20700000">
          <a:off x="1537740" y="457986"/>
          <a:ext cx="1702258" cy="1702258"/>
        </a:xfrm>
        <a:prstGeom prst="gear6">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bg1"/>
              </a:solidFill>
              <a:effectLst>
                <a:outerShdw dist="25400" dir="2700000" algn="tl" rotWithShape="0">
                  <a:srgbClr val="000000"/>
                </a:outerShdw>
              </a:effectLst>
              <a:latin typeface="Arial"/>
              <a:cs typeface="Arial"/>
            </a:rPr>
            <a:t>Functional Assessment</a:t>
          </a:r>
          <a:endParaRPr lang="en-US" sz="1200" b="1" kern="1200" dirty="0">
            <a:solidFill>
              <a:schemeClr val="bg1"/>
            </a:solidFill>
            <a:effectLst>
              <a:outerShdw dist="25400" dir="2700000" algn="tl" rotWithShape="0">
                <a:srgbClr val="000000"/>
              </a:outerShdw>
            </a:effectLst>
            <a:latin typeface="Arial"/>
            <a:cs typeface="Arial"/>
          </a:endParaRPr>
        </a:p>
      </dsp:txBody>
      <dsp:txXfrm rot="-20700000">
        <a:off x="1911096" y="831341"/>
        <a:ext cx="955548" cy="955548"/>
      </dsp:txXfrm>
    </dsp:sp>
    <dsp:sp modelId="{D5A820B8-9B3A-4253-A0EC-241565B87861}">
      <dsp:nvSpPr>
        <dsp:cNvPr id="0" name=""/>
        <dsp:cNvSpPr/>
      </dsp:nvSpPr>
      <dsp:spPr>
        <a:xfrm>
          <a:off x="1772479" y="1859822"/>
          <a:ext cx="3057753" cy="3057753"/>
        </a:xfrm>
        <a:prstGeom prst="circularArrow">
          <a:avLst>
            <a:gd name="adj1" fmla="val 4688"/>
            <a:gd name="adj2" fmla="val 299029"/>
            <a:gd name="adj3" fmla="val 2519661"/>
            <a:gd name="adj4" fmla="val 15853768"/>
            <a:gd name="adj5" fmla="val 5469"/>
          </a:avLst>
        </a:prstGeom>
        <a:solidFill>
          <a:srgbClr val="EF6011"/>
        </a:solidFill>
        <a:ln>
          <a:noFill/>
        </a:ln>
        <a:effectLst/>
      </dsp:spPr>
      <dsp:style>
        <a:lnRef idx="0">
          <a:scrgbClr r="0" g="0" b="0"/>
        </a:lnRef>
        <a:fillRef idx="1">
          <a:scrgbClr r="0" g="0" b="0"/>
        </a:fillRef>
        <a:effectRef idx="0">
          <a:scrgbClr r="0" g="0" b="0"/>
        </a:effectRef>
        <a:fontRef idx="minor">
          <a:schemeClr val="lt1"/>
        </a:fontRef>
      </dsp:style>
    </dsp:sp>
    <dsp:sp modelId="{663B0CE4-877E-4605-92FC-9C96C9780A99}">
      <dsp:nvSpPr>
        <dsp:cNvPr id="0" name=""/>
        <dsp:cNvSpPr/>
      </dsp:nvSpPr>
      <dsp:spPr>
        <a:xfrm>
          <a:off x="256958" y="1271536"/>
          <a:ext cx="2221649" cy="2221649"/>
        </a:xfrm>
        <a:prstGeom prst="leftCircularArrow">
          <a:avLst>
            <a:gd name="adj1" fmla="val 6452"/>
            <a:gd name="adj2" fmla="val 429999"/>
            <a:gd name="adj3" fmla="val 10489124"/>
            <a:gd name="adj4" fmla="val 14837806"/>
            <a:gd name="adj5" fmla="val 7527"/>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ECE5340A-3A61-4F3C-B8CC-ADCE0AD4DAFB}">
      <dsp:nvSpPr>
        <dsp:cNvPr id="0" name=""/>
        <dsp:cNvSpPr/>
      </dsp:nvSpPr>
      <dsp:spPr>
        <a:xfrm>
          <a:off x="1143991" y="84488"/>
          <a:ext cx="2395385" cy="2395385"/>
        </a:xfrm>
        <a:prstGeom prst="circularArrow">
          <a:avLst>
            <a:gd name="adj1" fmla="val 5984"/>
            <a:gd name="adj2" fmla="val 394124"/>
            <a:gd name="adj3" fmla="val 13313824"/>
            <a:gd name="adj4" fmla="val 10508221"/>
            <a:gd name="adj5" fmla="val 6981"/>
          </a:avLst>
        </a:prstGeom>
        <a:solidFill>
          <a:srgbClr val="EF6011"/>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58EF2B-34AF-479F-8C3D-03E802BB732E}">
      <dsp:nvSpPr>
        <dsp:cNvPr id="0" name=""/>
        <dsp:cNvSpPr/>
      </dsp:nvSpPr>
      <dsp:spPr>
        <a:xfrm>
          <a:off x="1954530" y="2106930"/>
          <a:ext cx="2388870" cy="2388870"/>
        </a:xfrm>
        <a:prstGeom prst="gear9">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ts val="0"/>
            </a:spcAft>
          </a:pPr>
          <a:r>
            <a:rPr lang="en-US" sz="1200" b="1" kern="1200" dirty="0" smtClean="0">
              <a:solidFill>
                <a:schemeClr val="bg1"/>
              </a:solidFill>
              <a:effectLst>
                <a:outerShdw dist="25400" dir="2700000" algn="tl" rotWithShape="0">
                  <a:srgbClr val="000000"/>
                </a:outerShdw>
              </a:effectLst>
              <a:latin typeface="Arial"/>
              <a:cs typeface="Arial"/>
            </a:rPr>
            <a:t>Meaningful</a:t>
          </a:r>
        </a:p>
        <a:p>
          <a:pPr lvl="0" algn="ctr" defTabSz="533400">
            <a:lnSpc>
              <a:spcPct val="90000"/>
            </a:lnSpc>
            <a:spcBef>
              <a:spcPct val="0"/>
            </a:spcBef>
            <a:spcAft>
              <a:spcPts val="0"/>
            </a:spcAft>
          </a:pPr>
          <a:r>
            <a:rPr lang="en-US" sz="1200" b="1" kern="1200" dirty="0" smtClean="0">
              <a:solidFill>
                <a:schemeClr val="bg1"/>
              </a:solidFill>
              <a:effectLst>
                <a:outerShdw dist="25400" dir="2700000" algn="tl" rotWithShape="0">
                  <a:srgbClr val="000000"/>
                </a:outerShdw>
              </a:effectLst>
              <a:latin typeface="Arial"/>
              <a:cs typeface="Arial"/>
            </a:rPr>
            <a:t>IFSP Outcomes</a:t>
          </a:r>
        </a:p>
        <a:p>
          <a:pPr lvl="0" algn="ctr" defTabSz="533400">
            <a:lnSpc>
              <a:spcPct val="90000"/>
            </a:lnSpc>
            <a:spcBef>
              <a:spcPct val="0"/>
            </a:spcBef>
            <a:spcAft>
              <a:spcPts val="0"/>
            </a:spcAft>
          </a:pPr>
          <a:r>
            <a:rPr lang="en-US" sz="1200" b="1" kern="1200" dirty="0" smtClean="0">
              <a:solidFill>
                <a:schemeClr val="bg1"/>
              </a:solidFill>
              <a:effectLst>
                <a:outerShdw dist="25400" dir="2700000" algn="tl" rotWithShape="0">
                  <a:srgbClr val="000000"/>
                </a:outerShdw>
              </a:effectLst>
              <a:latin typeface="Arial"/>
              <a:cs typeface="Arial"/>
            </a:rPr>
            <a:t>and IEP Goals</a:t>
          </a:r>
          <a:endParaRPr lang="en-US" sz="1200" kern="1200" dirty="0">
            <a:solidFill>
              <a:schemeClr val="tx1"/>
            </a:solidFill>
          </a:endParaRPr>
        </a:p>
      </dsp:txBody>
      <dsp:txXfrm>
        <a:off x="2434799" y="2666511"/>
        <a:ext cx="1428332" cy="1227929"/>
      </dsp:txXfrm>
    </dsp:sp>
    <dsp:sp modelId="{0FEF046B-B12A-40CF-8DD8-773BA97EFF2D}">
      <dsp:nvSpPr>
        <dsp:cNvPr id="0" name=""/>
        <dsp:cNvSpPr/>
      </dsp:nvSpPr>
      <dsp:spPr>
        <a:xfrm>
          <a:off x="564642" y="1542288"/>
          <a:ext cx="1737360" cy="1737360"/>
        </a:xfrm>
        <a:prstGeom prst="gear6">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bg1"/>
              </a:solidFill>
              <a:effectLst>
                <a:outerShdw dist="25400" dir="2700000" algn="tl" rotWithShape="0">
                  <a:srgbClr val="000000"/>
                </a:outerShdw>
              </a:effectLst>
              <a:latin typeface="Arial"/>
              <a:cs typeface="Arial"/>
            </a:rPr>
            <a:t>3 Global Child Outcomes</a:t>
          </a:r>
          <a:endParaRPr lang="en-US" sz="1200" kern="1200" dirty="0">
            <a:solidFill>
              <a:schemeClr val="tx1"/>
            </a:solidFill>
          </a:endParaRPr>
        </a:p>
      </dsp:txBody>
      <dsp:txXfrm>
        <a:off x="1002028" y="1982317"/>
        <a:ext cx="862588" cy="857302"/>
      </dsp:txXfrm>
    </dsp:sp>
    <dsp:sp modelId="{0A94A561-FBCA-4B7B-A6C1-617B2EF95CD0}">
      <dsp:nvSpPr>
        <dsp:cNvPr id="0" name=""/>
        <dsp:cNvSpPr/>
      </dsp:nvSpPr>
      <dsp:spPr>
        <a:xfrm rot="20700000">
          <a:off x="1537740" y="343686"/>
          <a:ext cx="1702258" cy="1702258"/>
        </a:xfrm>
        <a:prstGeom prst="gear6">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bg1"/>
              </a:solidFill>
              <a:effectLst>
                <a:outerShdw dist="25400" dir="2700000" algn="tl" rotWithShape="0">
                  <a:srgbClr val="000000"/>
                </a:outerShdw>
              </a:effectLst>
              <a:latin typeface="Arial"/>
              <a:cs typeface="Arial"/>
            </a:rPr>
            <a:t>Functional Assessment</a:t>
          </a:r>
          <a:endParaRPr lang="en-US" sz="1200" b="1" kern="1200" dirty="0">
            <a:solidFill>
              <a:schemeClr val="bg1"/>
            </a:solidFill>
            <a:effectLst>
              <a:outerShdw dist="25400" dir="2700000" algn="tl" rotWithShape="0">
                <a:srgbClr val="000000"/>
              </a:outerShdw>
            </a:effectLst>
            <a:latin typeface="Arial"/>
            <a:cs typeface="Arial"/>
          </a:endParaRPr>
        </a:p>
      </dsp:txBody>
      <dsp:txXfrm rot="-20700000">
        <a:off x="1911096" y="717042"/>
        <a:ext cx="955548" cy="955548"/>
      </dsp:txXfrm>
    </dsp:sp>
    <dsp:sp modelId="{D5A820B8-9B3A-4253-A0EC-241565B87861}">
      <dsp:nvSpPr>
        <dsp:cNvPr id="0" name=""/>
        <dsp:cNvSpPr/>
      </dsp:nvSpPr>
      <dsp:spPr>
        <a:xfrm>
          <a:off x="1772479" y="1745522"/>
          <a:ext cx="3057753" cy="3057753"/>
        </a:xfrm>
        <a:prstGeom prst="circularArrow">
          <a:avLst>
            <a:gd name="adj1" fmla="val 4688"/>
            <a:gd name="adj2" fmla="val 299029"/>
            <a:gd name="adj3" fmla="val 2519661"/>
            <a:gd name="adj4" fmla="val 15853768"/>
            <a:gd name="adj5" fmla="val 5469"/>
          </a:avLst>
        </a:prstGeom>
        <a:solidFill>
          <a:srgbClr val="EF6011"/>
        </a:solidFill>
        <a:ln>
          <a:noFill/>
        </a:ln>
        <a:effectLst/>
      </dsp:spPr>
      <dsp:style>
        <a:lnRef idx="0">
          <a:scrgbClr r="0" g="0" b="0"/>
        </a:lnRef>
        <a:fillRef idx="1">
          <a:scrgbClr r="0" g="0" b="0"/>
        </a:fillRef>
        <a:effectRef idx="0">
          <a:scrgbClr r="0" g="0" b="0"/>
        </a:effectRef>
        <a:fontRef idx="minor">
          <a:schemeClr val="lt1"/>
        </a:fontRef>
      </dsp:style>
    </dsp:sp>
    <dsp:sp modelId="{663B0CE4-877E-4605-92FC-9C96C9780A99}">
      <dsp:nvSpPr>
        <dsp:cNvPr id="0" name=""/>
        <dsp:cNvSpPr/>
      </dsp:nvSpPr>
      <dsp:spPr>
        <a:xfrm>
          <a:off x="256958" y="1157236"/>
          <a:ext cx="2221649" cy="2221649"/>
        </a:xfrm>
        <a:prstGeom prst="leftCircularArrow">
          <a:avLst>
            <a:gd name="adj1" fmla="val 6452"/>
            <a:gd name="adj2" fmla="val 429999"/>
            <a:gd name="adj3" fmla="val 10489124"/>
            <a:gd name="adj4" fmla="val 14837806"/>
            <a:gd name="adj5" fmla="val 7527"/>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ECE5340A-3A61-4F3C-B8CC-ADCE0AD4DAFB}">
      <dsp:nvSpPr>
        <dsp:cNvPr id="0" name=""/>
        <dsp:cNvSpPr/>
      </dsp:nvSpPr>
      <dsp:spPr>
        <a:xfrm>
          <a:off x="1143991" y="-29811"/>
          <a:ext cx="2395385" cy="2395385"/>
        </a:xfrm>
        <a:prstGeom prst="circularArrow">
          <a:avLst>
            <a:gd name="adj1" fmla="val 5984"/>
            <a:gd name="adj2" fmla="val 394124"/>
            <a:gd name="adj3" fmla="val 13313824"/>
            <a:gd name="adj4" fmla="val 10508221"/>
            <a:gd name="adj5" fmla="val 6981"/>
          </a:avLst>
        </a:prstGeom>
        <a:solidFill>
          <a:srgbClr val="EF6011"/>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58EF2B-34AF-479F-8C3D-03E802BB732E}">
      <dsp:nvSpPr>
        <dsp:cNvPr id="0" name=""/>
        <dsp:cNvSpPr/>
      </dsp:nvSpPr>
      <dsp:spPr>
        <a:xfrm>
          <a:off x="662321" y="713964"/>
          <a:ext cx="809504" cy="809504"/>
        </a:xfrm>
        <a:prstGeom prst="gear9">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ts val="0"/>
            </a:spcAft>
          </a:pPr>
          <a:r>
            <a:rPr lang="en-US" sz="1700" b="1" kern="1200" dirty="0" smtClean="0">
              <a:solidFill>
                <a:schemeClr val="bg1"/>
              </a:solidFill>
              <a:effectLst>
                <a:outerShdw dist="25400" dir="2700000" algn="tl" rotWithShape="0">
                  <a:srgbClr val="000000"/>
                </a:outerShdw>
              </a:effectLst>
              <a:latin typeface="Arial"/>
              <a:cs typeface="Arial"/>
            </a:rPr>
            <a:t> </a:t>
          </a:r>
          <a:endParaRPr lang="en-US" sz="1700" kern="1200" dirty="0">
            <a:solidFill>
              <a:schemeClr val="tx1"/>
            </a:solidFill>
          </a:endParaRPr>
        </a:p>
      </dsp:txBody>
      <dsp:txXfrm>
        <a:off x="825067" y="903586"/>
        <a:ext cx="484012" cy="416102"/>
      </dsp:txXfrm>
    </dsp:sp>
    <dsp:sp modelId="{0FEF046B-B12A-40CF-8DD8-773BA97EFF2D}">
      <dsp:nvSpPr>
        <dsp:cNvPr id="0" name=""/>
        <dsp:cNvSpPr/>
      </dsp:nvSpPr>
      <dsp:spPr>
        <a:xfrm>
          <a:off x="191337" y="522627"/>
          <a:ext cx="588730" cy="588730"/>
        </a:xfrm>
        <a:prstGeom prst="gear6">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b="1" kern="1200" dirty="0" smtClean="0">
              <a:solidFill>
                <a:schemeClr val="bg1"/>
              </a:solidFill>
              <a:effectLst>
                <a:outerShdw dist="25400" dir="2700000" algn="tl" rotWithShape="0">
                  <a:srgbClr val="000000"/>
                </a:outerShdw>
              </a:effectLst>
              <a:latin typeface="Arial"/>
              <a:cs typeface="Arial"/>
            </a:rPr>
            <a:t> </a:t>
          </a:r>
          <a:endParaRPr lang="en-US" sz="1700" kern="1200" dirty="0">
            <a:solidFill>
              <a:schemeClr val="tx1"/>
            </a:solidFill>
          </a:endParaRPr>
        </a:p>
      </dsp:txBody>
      <dsp:txXfrm>
        <a:off x="339552" y="671737"/>
        <a:ext cx="292300" cy="290510"/>
      </dsp:txXfrm>
    </dsp:sp>
    <dsp:sp modelId="{0A94A561-FBCA-4B7B-A6C1-617B2EF95CD0}">
      <dsp:nvSpPr>
        <dsp:cNvPr id="0" name=""/>
        <dsp:cNvSpPr/>
      </dsp:nvSpPr>
      <dsp:spPr>
        <a:xfrm rot="20700000">
          <a:off x="601003" y="64820"/>
          <a:ext cx="576835" cy="576835"/>
        </a:xfrm>
        <a:prstGeom prst="gear6">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b="1" kern="1200" dirty="0" smtClean="0">
              <a:solidFill>
                <a:schemeClr val="bg1"/>
              </a:solidFill>
              <a:effectLst>
                <a:outerShdw dist="25400" dir="2700000" algn="tl" rotWithShape="0">
                  <a:srgbClr val="000000"/>
                </a:outerShdw>
              </a:effectLst>
              <a:latin typeface="Arial"/>
              <a:cs typeface="Arial"/>
            </a:rPr>
            <a:t> </a:t>
          </a:r>
          <a:endParaRPr lang="en-US" sz="1700" b="1" kern="1200" dirty="0">
            <a:solidFill>
              <a:schemeClr val="bg1"/>
            </a:solidFill>
            <a:effectLst>
              <a:outerShdw dist="25400" dir="2700000" algn="tl" rotWithShape="0">
                <a:srgbClr val="000000"/>
              </a:outerShdw>
            </a:effectLst>
            <a:latin typeface="Arial"/>
            <a:cs typeface="Arial"/>
          </a:endParaRPr>
        </a:p>
      </dsp:txBody>
      <dsp:txXfrm rot="-20700000">
        <a:off x="727520" y="191337"/>
        <a:ext cx="323801" cy="323801"/>
      </dsp:txXfrm>
    </dsp:sp>
    <dsp:sp modelId="{D5A820B8-9B3A-4253-A0EC-241565B87861}">
      <dsp:nvSpPr>
        <dsp:cNvPr id="0" name=""/>
        <dsp:cNvSpPr/>
      </dsp:nvSpPr>
      <dsp:spPr>
        <a:xfrm>
          <a:off x="574120" y="605742"/>
          <a:ext cx="1036165" cy="1036165"/>
        </a:xfrm>
        <a:prstGeom prst="circularArrow">
          <a:avLst>
            <a:gd name="adj1" fmla="val 4688"/>
            <a:gd name="adj2" fmla="val 299029"/>
            <a:gd name="adj3" fmla="val 2368941"/>
            <a:gd name="adj4" fmla="val 16225931"/>
            <a:gd name="adj5" fmla="val 5469"/>
          </a:avLst>
        </a:prstGeom>
        <a:solidFill>
          <a:srgbClr val="EF6011"/>
        </a:solidFill>
        <a:ln>
          <a:noFill/>
        </a:ln>
        <a:effectLst/>
      </dsp:spPr>
      <dsp:style>
        <a:lnRef idx="0">
          <a:scrgbClr r="0" g="0" b="0"/>
        </a:lnRef>
        <a:fillRef idx="1">
          <a:scrgbClr r="0" g="0" b="0"/>
        </a:fillRef>
        <a:effectRef idx="0">
          <a:scrgbClr r="0" g="0" b="0"/>
        </a:effectRef>
        <a:fontRef idx="minor">
          <a:schemeClr val="lt1"/>
        </a:fontRef>
      </dsp:style>
    </dsp:sp>
    <dsp:sp modelId="{663B0CE4-877E-4605-92FC-9C96C9780A99}">
      <dsp:nvSpPr>
        <dsp:cNvPr id="0" name=""/>
        <dsp:cNvSpPr/>
      </dsp:nvSpPr>
      <dsp:spPr>
        <a:xfrm>
          <a:off x="87074" y="404047"/>
          <a:ext cx="752838" cy="752838"/>
        </a:xfrm>
        <a:prstGeom prst="leftCircularArrow">
          <a:avLst>
            <a:gd name="adj1" fmla="val 6452"/>
            <a:gd name="adj2" fmla="val 429999"/>
            <a:gd name="adj3" fmla="val 10489124"/>
            <a:gd name="adj4" fmla="val 14837806"/>
            <a:gd name="adj5" fmla="val 7527"/>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ECE5340A-3A61-4F3C-B8CC-ADCE0AD4DAFB}">
      <dsp:nvSpPr>
        <dsp:cNvPr id="0" name=""/>
        <dsp:cNvSpPr/>
      </dsp:nvSpPr>
      <dsp:spPr>
        <a:xfrm>
          <a:off x="387658" y="1798"/>
          <a:ext cx="811712" cy="811712"/>
        </a:xfrm>
        <a:prstGeom prst="circularArrow">
          <a:avLst>
            <a:gd name="adj1" fmla="val 5984"/>
            <a:gd name="adj2" fmla="val 394124"/>
            <a:gd name="adj3" fmla="val 13313824"/>
            <a:gd name="adj4" fmla="val 10508221"/>
            <a:gd name="adj5" fmla="val 6981"/>
          </a:avLst>
        </a:prstGeom>
        <a:solidFill>
          <a:srgbClr val="EF6011"/>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58EF2B-34AF-479F-8C3D-03E802BB732E}">
      <dsp:nvSpPr>
        <dsp:cNvPr id="0" name=""/>
        <dsp:cNvSpPr/>
      </dsp:nvSpPr>
      <dsp:spPr>
        <a:xfrm>
          <a:off x="1954530" y="2106930"/>
          <a:ext cx="2388870" cy="2388870"/>
        </a:xfrm>
        <a:prstGeom prst="gear9">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ts val="0"/>
            </a:spcAft>
          </a:pPr>
          <a:r>
            <a:rPr lang="en-US" sz="1200" b="1" kern="1200" dirty="0" smtClean="0">
              <a:solidFill>
                <a:schemeClr val="bg1"/>
              </a:solidFill>
              <a:effectLst>
                <a:outerShdw dist="25400" dir="2700000" algn="tl" rotWithShape="0">
                  <a:srgbClr val="000000"/>
                </a:outerShdw>
              </a:effectLst>
              <a:latin typeface="Arial"/>
              <a:cs typeface="Arial"/>
            </a:rPr>
            <a:t>Meaningful</a:t>
          </a:r>
        </a:p>
        <a:p>
          <a:pPr lvl="0" algn="ctr" defTabSz="533400">
            <a:lnSpc>
              <a:spcPct val="90000"/>
            </a:lnSpc>
            <a:spcBef>
              <a:spcPct val="0"/>
            </a:spcBef>
            <a:spcAft>
              <a:spcPts val="0"/>
            </a:spcAft>
          </a:pPr>
          <a:r>
            <a:rPr lang="en-US" sz="1200" b="1" kern="1200" dirty="0" smtClean="0">
              <a:solidFill>
                <a:schemeClr val="bg1"/>
              </a:solidFill>
              <a:effectLst>
                <a:outerShdw dist="25400" dir="2700000" algn="tl" rotWithShape="0">
                  <a:srgbClr val="000000"/>
                </a:outerShdw>
              </a:effectLst>
              <a:latin typeface="Arial"/>
              <a:cs typeface="Arial"/>
            </a:rPr>
            <a:t>IFSP Outcomes</a:t>
          </a:r>
        </a:p>
        <a:p>
          <a:pPr lvl="0" algn="ctr" defTabSz="533400">
            <a:lnSpc>
              <a:spcPct val="90000"/>
            </a:lnSpc>
            <a:spcBef>
              <a:spcPct val="0"/>
            </a:spcBef>
            <a:spcAft>
              <a:spcPts val="0"/>
            </a:spcAft>
          </a:pPr>
          <a:r>
            <a:rPr lang="en-US" sz="1200" b="1" kern="1200" dirty="0" smtClean="0">
              <a:solidFill>
                <a:schemeClr val="bg1"/>
              </a:solidFill>
              <a:effectLst>
                <a:outerShdw dist="25400" dir="2700000" algn="tl" rotWithShape="0">
                  <a:srgbClr val="000000"/>
                </a:outerShdw>
              </a:effectLst>
              <a:latin typeface="Arial"/>
              <a:cs typeface="Arial"/>
            </a:rPr>
            <a:t>and IEP Goals</a:t>
          </a:r>
          <a:endParaRPr lang="en-US" sz="1200" kern="1200" dirty="0">
            <a:solidFill>
              <a:schemeClr val="tx1"/>
            </a:solidFill>
          </a:endParaRPr>
        </a:p>
      </dsp:txBody>
      <dsp:txXfrm>
        <a:off x="2434799" y="2666511"/>
        <a:ext cx="1428332" cy="1227929"/>
      </dsp:txXfrm>
    </dsp:sp>
    <dsp:sp modelId="{0FEF046B-B12A-40CF-8DD8-773BA97EFF2D}">
      <dsp:nvSpPr>
        <dsp:cNvPr id="0" name=""/>
        <dsp:cNvSpPr/>
      </dsp:nvSpPr>
      <dsp:spPr>
        <a:xfrm>
          <a:off x="564642" y="1542288"/>
          <a:ext cx="1737360" cy="1737360"/>
        </a:xfrm>
        <a:prstGeom prst="gear6">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bg1"/>
              </a:solidFill>
              <a:effectLst>
                <a:outerShdw dist="25400" dir="2700000" algn="tl" rotWithShape="0">
                  <a:srgbClr val="000000"/>
                </a:outerShdw>
              </a:effectLst>
              <a:latin typeface="Arial"/>
              <a:cs typeface="Arial"/>
            </a:rPr>
            <a:t>3 Global Child Outcomes</a:t>
          </a:r>
          <a:endParaRPr lang="en-US" sz="1200" kern="1200" dirty="0">
            <a:solidFill>
              <a:schemeClr val="tx1"/>
            </a:solidFill>
          </a:endParaRPr>
        </a:p>
      </dsp:txBody>
      <dsp:txXfrm>
        <a:off x="1002028" y="1982317"/>
        <a:ext cx="862588" cy="857302"/>
      </dsp:txXfrm>
    </dsp:sp>
    <dsp:sp modelId="{0A94A561-FBCA-4B7B-A6C1-617B2EF95CD0}">
      <dsp:nvSpPr>
        <dsp:cNvPr id="0" name=""/>
        <dsp:cNvSpPr/>
      </dsp:nvSpPr>
      <dsp:spPr>
        <a:xfrm rot="20700000">
          <a:off x="1537740" y="343686"/>
          <a:ext cx="1702258" cy="1702258"/>
        </a:xfrm>
        <a:prstGeom prst="gear6">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bg1"/>
              </a:solidFill>
              <a:effectLst>
                <a:outerShdw dist="25400" dir="2700000" algn="tl" rotWithShape="0">
                  <a:srgbClr val="000000"/>
                </a:outerShdw>
              </a:effectLst>
              <a:latin typeface="Arial"/>
              <a:cs typeface="Arial"/>
            </a:rPr>
            <a:t>Functional Assessment</a:t>
          </a:r>
          <a:endParaRPr lang="en-US" sz="1200" b="1" kern="1200" dirty="0">
            <a:solidFill>
              <a:schemeClr val="bg1"/>
            </a:solidFill>
            <a:effectLst>
              <a:outerShdw dist="25400" dir="2700000" algn="tl" rotWithShape="0">
                <a:srgbClr val="000000"/>
              </a:outerShdw>
            </a:effectLst>
            <a:latin typeface="Arial"/>
            <a:cs typeface="Arial"/>
          </a:endParaRPr>
        </a:p>
      </dsp:txBody>
      <dsp:txXfrm rot="-20700000">
        <a:off x="1911096" y="717042"/>
        <a:ext cx="955548" cy="955548"/>
      </dsp:txXfrm>
    </dsp:sp>
    <dsp:sp modelId="{D5A820B8-9B3A-4253-A0EC-241565B87861}">
      <dsp:nvSpPr>
        <dsp:cNvPr id="0" name=""/>
        <dsp:cNvSpPr/>
      </dsp:nvSpPr>
      <dsp:spPr>
        <a:xfrm>
          <a:off x="1772479" y="1745522"/>
          <a:ext cx="3057753" cy="3057753"/>
        </a:xfrm>
        <a:prstGeom prst="circularArrow">
          <a:avLst>
            <a:gd name="adj1" fmla="val 4688"/>
            <a:gd name="adj2" fmla="val 299029"/>
            <a:gd name="adj3" fmla="val 2519661"/>
            <a:gd name="adj4" fmla="val 15853768"/>
            <a:gd name="adj5" fmla="val 5469"/>
          </a:avLst>
        </a:prstGeom>
        <a:solidFill>
          <a:srgbClr val="EF6011"/>
        </a:solidFill>
        <a:ln>
          <a:noFill/>
        </a:ln>
        <a:effectLst/>
      </dsp:spPr>
      <dsp:style>
        <a:lnRef idx="0">
          <a:scrgbClr r="0" g="0" b="0"/>
        </a:lnRef>
        <a:fillRef idx="1">
          <a:scrgbClr r="0" g="0" b="0"/>
        </a:fillRef>
        <a:effectRef idx="0">
          <a:scrgbClr r="0" g="0" b="0"/>
        </a:effectRef>
        <a:fontRef idx="minor">
          <a:schemeClr val="lt1"/>
        </a:fontRef>
      </dsp:style>
    </dsp:sp>
    <dsp:sp modelId="{663B0CE4-877E-4605-92FC-9C96C9780A99}">
      <dsp:nvSpPr>
        <dsp:cNvPr id="0" name=""/>
        <dsp:cNvSpPr/>
      </dsp:nvSpPr>
      <dsp:spPr>
        <a:xfrm>
          <a:off x="256958" y="1157236"/>
          <a:ext cx="2221649" cy="2221649"/>
        </a:xfrm>
        <a:prstGeom prst="leftCircularArrow">
          <a:avLst>
            <a:gd name="adj1" fmla="val 6452"/>
            <a:gd name="adj2" fmla="val 429999"/>
            <a:gd name="adj3" fmla="val 10489124"/>
            <a:gd name="adj4" fmla="val 14837806"/>
            <a:gd name="adj5" fmla="val 7527"/>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ECE5340A-3A61-4F3C-B8CC-ADCE0AD4DAFB}">
      <dsp:nvSpPr>
        <dsp:cNvPr id="0" name=""/>
        <dsp:cNvSpPr/>
      </dsp:nvSpPr>
      <dsp:spPr>
        <a:xfrm>
          <a:off x="1143991" y="-29811"/>
          <a:ext cx="2395385" cy="2395385"/>
        </a:xfrm>
        <a:prstGeom prst="circularArrow">
          <a:avLst>
            <a:gd name="adj1" fmla="val 5984"/>
            <a:gd name="adj2" fmla="val 394124"/>
            <a:gd name="adj3" fmla="val 13313824"/>
            <a:gd name="adj4" fmla="val 10508221"/>
            <a:gd name="adj5" fmla="val 6981"/>
          </a:avLst>
        </a:prstGeom>
        <a:solidFill>
          <a:srgbClr val="EF6011"/>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3EEA18A0-18D5-4F77-86D1-B833F66F2338}" type="datetimeFigureOut">
              <a:rPr lang="en-US" smtClean="0"/>
              <a:pPr/>
              <a:t>9/11/2013</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2B572F31-1BA6-49BF-AA51-45AC6C184270}" type="slidenum">
              <a:rPr lang="en-US" smtClean="0"/>
              <a:pPr/>
              <a:t>‹#›</a:t>
            </a:fld>
            <a:endParaRPr lang="en-US"/>
          </a:p>
        </p:txBody>
      </p:sp>
    </p:spTree>
    <p:extLst>
      <p:ext uri="{BB962C8B-B14F-4D97-AF65-F5344CB8AC3E}">
        <p14:creationId xmlns:p14="http://schemas.microsoft.com/office/powerpoint/2010/main" val="69900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audio" Target="file:///C:\Users\dmmendonca\Google%20Drive\CDSA%20of%20WNC\2011%20Fereral%20Regs%20-%20NC%20ITP\Phase%202%20-%20Branch\Family%20Assessment\Audio\8%20outcome%20development.wma" TargetMode="External"/><Relationship Id="rId4" Type="http://schemas.openxmlformats.org/officeDocument/2006/relationships/image" Target="../media/image31.png"/></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Megan</a:t>
            </a:r>
          </a:p>
          <a:p>
            <a:endParaRPr lang="en-US" dirty="0" smtClean="0"/>
          </a:p>
          <a:p>
            <a:r>
              <a:rPr lang="en-US" dirty="0" smtClean="0"/>
              <a:t>Welcome,</a:t>
            </a:r>
            <a:r>
              <a:rPr lang="en-US" baseline="0" dirty="0" smtClean="0"/>
              <a:t> introductions</a:t>
            </a:r>
          </a:p>
          <a:p>
            <a:endParaRPr lang="en-US" dirty="0"/>
          </a:p>
        </p:txBody>
      </p:sp>
      <p:sp>
        <p:nvSpPr>
          <p:cNvPr id="4" name="Slide Number Placeholder 3"/>
          <p:cNvSpPr>
            <a:spLocks noGrp="1"/>
          </p:cNvSpPr>
          <p:nvPr>
            <p:ph type="sldNum" sz="quarter" idx="10"/>
          </p:nvPr>
        </p:nvSpPr>
        <p:spPr/>
        <p:txBody>
          <a:bodyPr/>
          <a:lstStyle/>
          <a:p>
            <a:fld id="{2B572F31-1BA6-49BF-AA51-45AC6C184270}" type="slidenum">
              <a:rPr lang="en-US" smtClean="0"/>
              <a:pPr/>
              <a:t>1</a:t>
            </a:fld>
            <a:endParaRPr lang="en-US"/>
          </a:p>
        </p:txBody>
      </p:sp>
    </p:spTree>
    <p:extLst>
      <p:ext uri="{BB962C8B-B14F-4D97-AF65-F5344CB8AC3E}">
        <p14:creationId xmlns:p14="http://schemas.microsoft.com/office/powerpoint/2010/main" val="545651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“placemat” activity is available under the Publications</a:t>
            </a:r>
            <a:r>
              <a:rPr lang="en-US" baseline="0" dirty="0" smtClean="0"/>
              <a:t> link on the NECTAC website, or directly at the link on this slide.</a:t>
            </a:r>
            <a:endParaRPr lang="en-US" dirty="0"/>
          </a:p>
        </p:txBody>
      </p:sp>
      <p:sp>
        <p:nvSpPr>
          <p:cNvPr id="4" name="Slide Number Placeholder 3"/>
          <p:cNvSpPr>
            <a:spLocks noGrp="1"/>
          </p:cNvSpPr>
          <p:nvPr>
            <p:ph type="sldNum" sz="quarter" idx="10"/>
          </p:nvPr>
        </p:nvSpPr>
        <p:spPr/>
        <p:txBody>
          <a:bodyPr/>
          <a:lstStyle/>
          <a:p>
            <a:fld id="{2B572F31-1BA6-49BF-AA51-45AC6C184270}" type="slidenum">
              <a:rPr lang="en-US" smtClean="0"/>
              <a:pPr/>
              <a:t>10</a:t>
            </a:fld>
            <a:endParaRPr lang="en-US"/>
          </a:p>
        </p:txBody>
      </p:sp>
    </p:spTree>
    <p:extLst>
      <p:ext uri="{BB962C8B-B14F-4D97-AF65-F5344CB8AC3E}">
        <p14:creationId xmlns:p14="http://schemas.microsoft.com/office/powerpoint/2010/main" val="1287540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designed</a:t>
            </a:r>
            <a:r>
              <a:rPr lang="en-US" baseline="0" dirty="0" smtClean="0"/>
              <a:t> the training package to be highly adaptable so that it meets the needs of states.  It can be a stand alone training or information, resources, and activities from the training can be adapted and embedded in existing state training materials.  To that end, we’ve designed the PPT and the trainer notes to be editable, and we’ve provided suggestions about how the presentation material, activities and handouts may be used, depending on the time, audience or content.  </a:t>
            </a:r>
            <a:endParaRPr lang="en-US" dirty="0"/>
          </a:p>
        </p:txBody>
      </p:sp>
      <p:sp>
        <p:nvSpPr>
          <p:cNvPr id="4" name="Slide Number Placeholder 3"/>
          <p:cNvSpPr>
            <a:spLocks noGrp="1"/>
          </p:cNvSpPr>
          <p:nvPr>
            <p:ph type="sldNum" sz="quarter" idx="10"/>
          </p:nvPr>
        </p:nvSpPr>
        <p:spPr/>
        <p:txBody>
          <a:bodyPr/>
          <a:lstStyle/>
          <a:p>
            <a:fld id="{2B572F31-1BA6-49BF-AA51-45AC6C184270}" type="slidenum">
              <a:rPr lang="en-US" smtClean="0"/>
              <a:pPr/>
              <a:t>11</a:t>
            </a:fld>
            <a:endParaRPr lang="en-US"/>
          </a:p>
        </p:txBody>
      </p:sp>
    </p:spTree>
    <p:extLst>
      <p:ext uri="{BB962C8B-B14F-4D97-AF65-F5344CB8AC3E}">
        <p14:creationId xmlns:p14="http://schemas.microsoft.com/office/powerpoint/2010/main" val="2756485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Some training is train-the trainer</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Portions of the training package (e.g. child assessment and IFSP outcome development) have been used in state wide training (webinar, face to face, online facilitated, and online self-paced</a:t>
            </a:r>
            <a:endParaRPr lang="en-US" dirty="0"/>
          </a:p>
        </p:txBody>
      </p:sp>
      <p:sp>
        <p:nvSpPr>
          <p:cNvPr id="4" name="Slide Number Placeholder 3"/>
          <p:cNvSpPr>
            <a:spLocks noGrp="1"/>
          </p:cNvSpPr>
          <p:nvPr>
            <p:ph type="sldNum" sz="quarter" idx="10"/>
          </p:nvPr>
        </p:nvSpPr>
        <p:spPr/>
        <p:txBody>
          <a:bodyPr/>
          <a:lstStyle/>
          <a:p>
            <a:fld id="{2B572F31-1BA6-49BF-AA51-45AC6C184270}" type="slidenum">
              <a:rPr lang="en-US" smtClean="0"/>
              <a:pPr/>
              <a:t>13</a:t>
            </a:fld>
            <a:endParaRPr lang="en-US"/>
          </a:p>
        </p:txBody>
      </p:sp>
    </p:spTree>
    <p:extLst>
      <p:ext uri="{BB962C8B-B14F-4D97-AF65-F5344CB8AC3E}">
        <p14:creationId xmlns:p14="http://schemas.microsoft.com/office/powerpoint/2010/main" val="2102701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572F31-1BA6-49BF-AA51-45AC6C184270}" type="slidenum">
              <a:rPr lang="en-US" smtClean="0"/>
              <a:pPr/>
              <a:t>15</a:t>
            </a:fld>
            <a:endParaRPr lang="en-US"/>
          </a:p>
        </p:txBody>
      </p:sp>
    </p:spTree>
    <p:extLst>
      <p:ext uri="{BB962C8B-B14F-4D97-AF65-F5344CB8AC3E}">
        <p14:creationId xmlns:p14="http://schemas.microsoft.com/office/powerpoint/2010/main" val="2780114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ea typeface="ＭＳ Ｐゴシック" pitchFamily="34" charset="-128"/>
            </a:endParaRPr>
          </a:p>
        </p:txBody>
      </p:sp>
      <p:sp>
        <p:nvSpPr>
          <p:cNvPr id="4" name="Footer Placeholder 3"/>
          <p:cNvSpPr>
            <a:spLocks noGrp="1"/>
          </p:cNvSpPr>
          <p:nvPr>
            <p:ph type="ftr" sz="quarter" idx="4"/>
          </p:nvPr>
        </p:nvSpPr>
        <p:spPr/>
        <p:txBody>
          <a:bodyPr/>
          <a:lstStyle/>
          <a:p>
            <a:pPr>
              <a:defRPr/>
            </a:pPr>
            <a:r>
              <a:rPr lang="en-US" smtClean="0"/>
              <a:t>NECTAC/ECO/WRRC 2012</a:t>
            </a:r>
            <a:endParaRPr lang="en-US"/>
          </a:p>
        </p:txBody>
      </p:sp>
      <p:sp>
        <p:nvSpPr>
          <p:cNvPr id="19456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5CE53A03-D250-45CB-82FB-6B15DC45CF82}" type="slidenum">
              <a:rPr lang="en-US" altLang="en-US" smtClean="0"/>
              <a:pPr/>
              <a:t>16</a:t>
            </a:fld>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195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3BE487D1-071D-41A1-B4FE-A9C08CA4297B}" type="slidenum">
              <a:rPr lang="en-US" altLang="en-US" smtClean="0"/>
              <a:pPr/>
              <a:t>17</a:t>
            </a:fld>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196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684360D3-7853-4DED-9A1E-CCC1AD8A80F1}" type="slidenum">
              <a:rPr lang="en-US" altLang="en-US" smtClean="0"/>
              <a:pPr/>
              <a:t>18</a:t>
            </a:fld>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endParaRPr lang="en-US" altLang="en-US" smtClean="0">
              <a:ea typeface="ＭＳ Ｐゴシック" pitchFamily="34" charset="-128"/>
            </a:endParaRPr>
          </a:p>
        </p:txBody>
      </p:sp>
      <p:sp>
        <p:nvSpPr>
          <p:cNvPr id="197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EEDF8DA4-7578-43DA-A692-3002C8D5D88F}" type="slidenum">
              <a:rPr lang="en-US" altLang="en-US" smtClean="0"/>
              <a:pPr/>
              <a:t>19</a:t>
            </a:fld>
            <a:endParaRPr lang="en-US" altLang="en-US" smtClean="0"/>
          </a:p>
        </p:txBody>
      </p:sp>
      <p:sp>
        <p:nvSpPr>
          <p:cNvPr id="2" name="Footer Placeholder 1"/>
          <p:cNvSpPr>
            <a:spLocks noGrp="1"/>
          </p:cNvSpPr>
          <p:nvPr>
            <p:ph type="ftr" sz="quarter" idx="4"/>
          </p:nvPr>
        </p:nvSpPr>
        <p:spPr/>
        <p:txBody>
          <a:bodyPr/>
          <a:lstStyle/>
          <a:p>
            <a:pPr>
              <a:defRPr/>
            </a:pPr>
            <a:r>
              <a:rPr lang="en-US"/>
              <a:t>NECTAC/ECO/WRRC 2012</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4" name="Footer Placeholder 3"/>
          <p:cNvSpPr>
            <a:spLocks noGrp="1"/>
          </p:cNvSpPr>
          <p:nvPr>
            <p:ph type="ftr" sz="quarter" idx="4"/>
          </p:nvPr>
        </p:nvSpPr>
        <p:spPr/>
        <p:txBody>
          <a:bodyPr/>
          <a:lstStyle/>
          <a:p>
            <a:pPr>
              <a:defRPr/>
            </a:pPr>
            <a:r>
              <a:rPr lang="en-US">
                <a:solidFill>
                  <a:prstClr val="black"/>
                </a:solidFill>
              </a:rPr>
              <a:t>NECTAC/ECO/WRRC 2012</a:t>
            </a:r>
          </a:p>
        </p:txBody>
      </p:sp>
      <p:sp>
        <p:nvSpPr>
          <p:cNvPr id="198661"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27075" indent="-279400">
              <a:defRPr sz="1200">
                <a:solidFill>
                  <a:schemeClr val="tx1"/>
                </a:solidFill>
                <a:latin typeface="Calibri" pitchFamily="34" charset="0"/>
                <a:ea typeface="ＭＳ Ｐゴシック" pitchFamily="34" charset="-128"/>
              </a:defRPr>
            </a:lvl2pPr>
            <a:lvl3pPr marL="1119188" indent="-223838">
              <a:defRPr sz="1200">
                <a:solidFill>
                  <a:schemeClr val="tx1"/>
                </a:solidFill>
                <a:latin typeface="Calibri" pitchFamily="34" charset="0"/>
                <a:ea typeface="ＭＳ Ｐゴシック" pitchFamily="34" charset="-128"/>
              </a:defRPr>
            </a:lvl3pPr>
            <a:lvl4pPr marL="1566863" indent="-223838">
              <a:defRPr sz="1200">
                <a:solidFill>
                  <a:schemeClr val="tx1"/>
                </a:solidFill>
                <a:latin typeface="Calibri" pitchFamily="34" charset="0"/>
                <a:ea typeface="ＭＳ Ｐゴシック" pitchFamily="34" charset="-128"/>
              </a:defRPr>
            </a:lvl4pPr>
            <a:lvl5pPr marL="2014538" indent="-223838">
              <a:defRPr sz="1200">
                <a:solidFill>
                  <a:schemeClr val="tx1"/>
                </a:solidFill>
                <a:latin typeface="Calibri" pitchFamily="34" charset="0"/>
                <a:ea typeface="ＭＳ Ｐゴシック" pitchFamily="34" charset="-128"/>
              </a:defRPr>
            </a:lvl5pPr>
            <a:lvl6pPr marL="24717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289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3861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433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F6A03524-5B56-4A9D-A961-CFECA5DE1409}" type="slidenum">
              <a:rPr lang="en-US" altLang="en-US" smtClean="0">
                <a:solidFill>
                  <a:srgbClr val="000000"/>
                </a:solidFill>
              </a:rPr>
              <a:pPr/>
              <a:t>20</a:t>
            </a:fld>
            <a:endParaRPr lang="en-US" altLang="en-US" smtClean="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endParaRPr lang="en-US" altLang="en-US" smtClean="0">
              <a:ea typeface="ＭＳ Ｐゴシック" pitchFamily="34" charset="-128"/>
            </a:endParaRPr>
          </a:p>
        </p:txBody>
      </p:sp>
      <p:sp>
        <p:nvSpPr>
          <p:cNvPr id="199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21FD35EB-59E9-4A5C-9EAF-00172BE40B74}" type="slidenum">
              <a:rPr lang="en-US" altLang="en-US" smtClean="0">
                <a:solidFill>
                  <a:srgbClr val="000000"/>
                </a:solidFill>
              </a:rPr>
              <a:pPr/>
              <a:t>21</a:t>
            </a:fld>
            <a:endParaRPr lang="en-US" altLang="en-US" smtClean="0">
              <a:solidFill>
                <a:srgbClr val="000000"/>
              </a:solidFill>
            </a:endParaRPr>
          </a:p>
        </p:txBody>
      </p:sp>
      <p:sp>
        <p:nvSpPr>
          <p:cNvPr id="2" name="Footer Placeholder 1"/>
          <p:cNvSpPr>
            <a:spLocks noGrp="1"/>
          </p:cNvSpPr>
          <p:nvPr>
            <p:ph type="ftr" sz="quarter" idx="4"/>
          </p:nvPr>
        </p:nvSpPr>
        <p:spPr/>
        <p:txBody>
          <a:bodyPr/>
          <a:lstStyle/>
          <a:p>
            <a:pPr>
              <a:defRPr/>
            </a:pPr>
            <a:r>
              <a:rPr lang="en-US">
                <a:solidFill>
                  <a:prstClr val="black"/>
                </a:solidFill>
              </a:rPr>
              <a:t>NECTAC/ECO/WRRC 2012</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572F31-1BA6-49BF-AA51-45AC6C184270}" type="slidenum">
              <a:rPr lang="en-US" smtClean="0"/>
              <a:pPr/>
              <a:t>2</a:t>
            </a:fld>
            <a:endParaRPr lang="en-US" dirty="0"/>
          </a:p>
        </p:txBody>
      </p:sp>
    </p:spTree>
    <p:extLst>
      <p:ext uri="{BB962C8B-B14F-4D97-AF65-F5344CB8AC3E}">
        <p14:creationId xmlns:p14="http://schemas.microsoft.com/office/powerpoint/2010/main" val="4144375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4" name="Footer Placeholder 3"/>
          <p:cNvSpPr>
            <a:spLocks noGrp="1"/>
          </p:cNvSpPr>
          <p:nvPr>
            <p:ph type="ftr" sz="quarter" idx="4"/>
          </p:nvPr>
        </p:nvSpPr>
        <p:spPr/>
        <p:txBody>
          <a:bodyPr/>
          <a:lstStyle/>
          <a:p>
            <a:pPr>
              <a:defRPr/>
            </a:pPr>
            <a:r>
              <a:rPr lang="en-US">
                <a:solidFill>
                  <a:prstClr val="black"/>
                </a:solidFill>
              </a:rPr>
              <a:t>NECTAC/ECO/WRRC 2012</a:t>
            </a:r>
          </a:p>
        </p:txBody>
      </p:sp>
      <p:sp>
        <p:nvSpPr>
          <p:cNvPr id="200709"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89E867E1-ECCA-4805-95CA-DB45E5077572}" type="slidenum">
              <a:rPr lang="en-US" altLang="en-US" smtClean="0">
                <a:solidFill>
                  <a:srgbClr val="000000"/>
                </a:solidFill>
              </a:rPr>
              <a:pPr/>
              <a:t>22</a:t>
            </a:fld>
            <a:endParaRPr lang="en-US" altLang="en-US" smtClean="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4" name="Footer Placeholder 3"/>
          <p:cNvSpPr>
            <a:spLocks noGrp="1"/>
          </p:cNvSpPr>
          <p:nvPr>
            <p:ph type="ftr" sz="quarter" idx="4"/>
          </p:nvPr>
        </p:nvSpPr>
        <p:spPr/>
        <p:txBody>
          <a:bodyPr/>
          <a:lstStyle/>
          <a:p>
            <a:pPr>
              <a:defRPr/>
            </a:pPr>
            <a:r>
              <a:rPr lang="en-US">
                <a:solidFill>
                  <a:prstClr val="black"/>
                </a:solidFill>
              </a:rPr>
              <a:t>NECTAC/ECO/WRRC 2012</a:t>
            </a:r>
          </a:p>
        </p:txBody>
      </p:sp>
      <p:sp>
        <p:nvSpPr>
          <p:cNvPr id="201733"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63EC7A03-6138-4FA1-8926-8143368025A6}" type="slidenum">
              <a:rPr lang="en-US" altLang="en-US" smtClean="0">
                <a:solidFill>
                  <a:srgbClr val="000000"/>
                </a:solidFill>
              </a:rPr>
              <a:pPr/>
              <a:t>23</a:t>
            </a:fld>
            <a:endParaRPr lang="en-US" altLang="en-US" smtClean="0">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4" name="Footer Placeholder 3"/>
          <p:cNvSpPr>
            <a:spLocks noGrp="1"/>
          </p:cNvSpPr>
          <p:nvPr>
            <p:ph type="ftr" sz="quarter" idx="4"/>
          </p:nvPr>
        </p:nvSpPr>
        <p:spPr/>
        <p:txBody>
          <a:bodyPr/>
          <a:lstStyle/>
          <a:p>
            <a:pPr>
              <a:defRPr/>
            </a:pPr>
            <a:r>
              <a:rPr lang="en-US">
                <a:solidFill>
                  <a:prstClr val="black"/>
                </a:solidFill>
              </a:rPr>
              <a:t>NECTAC/ECO/WRRC 2012</a:t>
            </a:r>
          </a:p>
        </p:txBody>
      </p:sp>
      <p:sp>
        <p:nvSpPr>
          <p:cNvPr id="202757"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33FB5E02-3EA2-4D6C-84FC-97778F639BF1}" type="slidenum">
              <a:rPr lang="en-US" altLang="en-US" smtClean="0">
                <a:solidFill>
                  <a:srgbClr val="000000"/>
                </a:solidFill>
              </a:rPr>
              <a:pPr/>
              <a:t>24</a:t>
            </a:fld>
            <a:endParaRPr lang="en-US" altLang="en-US" smtClean="0">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4" name="Footer Placeholder 3"/>
          <p:cNvSpPr>
            <a:spLocks noGrp="1"/>
          </p:cNvSpPr>
          <p:nvPr>
            <p:ph type="ftr" sz="quarter" idx="4"/>
          </p:nvPr>
        </p:nvSpPr>
        <p:spPr/>
        <p:txBody>
          <a:bodyPr/>
          <a:lstStyle/>
          <a:p>
            <a:pPr>
              <a:defRPr/>
            </a:pPr>
            <a:r>
              <a:rPr lang="en-US">
                <a:solidFill>
                  <a:prstClr val="black"/>
                </a:solidFill>
              </a:rPr>
              <a:t>NECTAC/ECO/WRRC 2012</a:t>
            </a:r>
          </a:p>
        </p:txBody>
      </p:sp>
      <p:sp>
        <p:nvSpPr>
          <p:cNvPr id="203781"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5F5894EB-01C4-42F5-838A-72BE8BC8BC7A}" type="slidenum">
              <a:rPr lang="en-US" altLang="en-US" smtClean="0">
                <a:solidFill>
                  <a:srgbClr val="000000"/>
                </a:solidFill>
              </a:rPr>
              <a:pPr/>
              <a:t>25</a:t>
            </a:fld>
            <a:endParaRPr lang="en-US" altLang="en-US" smtClean="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endParaRPr lang="en-US" altLang="en-US" smtClean="0">
              <a:ea typeface="ＭＳ Ｐゴシック" pitchFamily="34" charset="-128"/>
            </a:endParaRPr>
          </a:p>
        </p:txBody>
      </p:sp>
      <p:sp>
        <p:nvSpPr>
          <p:cNvPr id="204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8BBB6D3A-E86D-406C-8779-6E195A8474BF}" type="slidenum">
              <a:rPr lang="en-US" altLang="en-US" smtClean="0">
                <a:solidFill>
                  <a:srgbClr val="000000"/>
                </a:solidFill>
              </a:rPr>
              <a:pPr/>
              <a:t>26</a:t>
            </a:fld>
            <a:endParaRPr lang="en-US" altLang="en-US" smtClean="0">
              <a:solidFill>
                <a:srgbClr val="000000"/>
              </a:solidFill>
            </a:endParaRPr>
          </a:p>
        </p:txBody>
      </p:sp>
      <p:sp>
        <p:nvSpPr>
          <p:cNvPr id="2" name="Footer Placeholder 1"/>
          <p:cNvSpPr>
            <a:spLocks noGrp="1"/>
          </p:cNvSpPr>
          <p:nvPr>
            <p:ph type="ftr" sz="quarter" idx="4"/>
          </p:nvPr>
        </p:nvSpPr>
        <p:spPr/>
        <p:txBody>
          <a:bodyPr/>
          <a:lstStyle/>
          <a:p>
            <a:pPr>
              <a:defRPr/>
            </a:pPr>
            <a:r>
              <a:rPr lang="en-US">
                <a:solidFill>
                  <a:prstClr val="black"/>
                </a:solidFill>
              </a:rPr>
              <a:t>NECTAC/ECO/WRRC 2012</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205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E19846D1-BE48-4F47-86D2-BDEB227DB96C}" type="slidenum">
              <a:rPr lang="en-US" altLang="en-US" smtClean="0"/>
              <a:pPr/>
              <a:t>27</a:t>
            </a:fld>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a:bodyPr>
          <a:lstStyle/>
          <a:p>
            <a:pPr eaLnBrk="1" fontAlgn="auto" hangingPunct="1">
              <a:spcBef>
                <a:spcPts val="0"/>
              </a:spcBef>
              <a:spcAft>
                <a:spcPts val="0"/>
              </a:spcAft>
              <a:defRPr/>
            </a:pPr>
            <a:endParaRPr lang="en-US" dirty="0"/>
          </a:p>
        </p:txBody>
      </p:sp>
      <p:sp>
        <p:nvSpPr>
          <p:cNvPr id="206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D657B349-1E89-48E2-9071-8F6263F3464D}" type="slidenum">
              <a:rPr lang="en-US" altLang="en-US" smtClean="0">
                <a:solidFill>
                  <a:srgbClr val="000000"/>
                </a:solidFill>
              </a:rPr>
              <a:pPr/>
              <a:t>28</a:t>
            </a:fld>
            <a:endParaRPr lang="en-US" altLang="en-US" smtClean="0">
              <a:solidFill>
                <a:srgbClr val="000000"/>
              </a:solidFill>
            </a:endParaRPr>
          </a:p>
        </p:txBody>
      </p:sp>
      <p:pic>
        <p:nvPicPr>
          <p:cNvPr id="206853" name="8 outcome development.wma">
            <a:hlinkClick r:id="" action="ppaction://media"/>
          </p:cNvPr>
          <p:cNvPicPr>
            <a:picLocks noRot="1" noChangeAspect="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5410200" y="3873500"/>
            <a:ext cx="304800" cy="30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207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A73B36EA-05C1-4C94-81F3-4B73FBB6AC92}" type="slidenum">
              <a:rPr lang="en-US" altLang="en-US" smtClean="0">
                <a:solidFill>
                  <a:srgbClr val="000000"/>
                </a:solidFill>
              </a:rPr>
              <a:pPr/>
              <a:t>29</a:t>
            </a:fld>
            <a:endParaRPr lang="en-US" altLang="en-US" smtClean="0">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ea typeface="ＭＳ Ｐゴシック" pitchFamily="34" charset="-128"/>
            </a:endParaRPr>
          </a:p>
        </p:txBody>
      </p:sp>
      <p:sp>
        <p:nvSpPr>
          <p:cNvPr id="4" name="Footer Placeholder 3"/>
          <p:cNvSpPr>
            <a:spLocks noGrp="1"/>
          </p:cNvSpPr>
          <p:nvPr>
            <p:ph type="ftr" sz="quarter" idx="4"/>
          </p:nvPr>
        </p:nvSpPr>
        <p:spPr/>
        <p:txBody>
          <a:bodyPr/>
          <a:lstStyle/>
          <a:p>
            <a:pPr>
              <a:defRPr/>
            </a:pPr>
            <a:r>
              <a:rPr lang="en-US">
                <a:solidFill>
                  <a:prstClr val="black"/>
                </a:solidFill>
              </a:rPr>
              <a:t>NECTAC/ECO/WRRC 2012</a:t>
            </a:r>
          </a:p>
        </p:txBody>
      </p:sp>
      <p:sp>
        <p:nvSpPr>
          <p:cNvPr id="208901"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27075" indent="-279400">
              <a:defRPr sz="1200">
                <a:solidFill>
                  <a:schemeClr val="tx1"/>
                </a:solidFill>
                <a:latin typeface="Calibri" pitchFamily="34" charset="0"/>
                <a:ea typeface="ＭＳ Ｐゴシック" pitchFamily="34" charset="-128"/>
              </a:defRPr>
            </a:lvl2pPr>
            <a:lvl3pPr marL="1119188" indent="-223838">
              <a:defRPr sz="1200">
                <a:solidFill>
                  <a:schemeClr val="tx1"/>
                </a:solidFill>
                <a:latin typeface="Calibri" pitchFamily="34" charset="0"/>
                <a:ea typeface="ＭＳ Ｐゴシック" pitchFamily="34" charset="-128"/>
              </a:defRPr>
            </a:lvl3pPr>
            <a:lvl4pPr marL="1566863" indent="-223838">
              <a:defRPr sz="1200">
                <a:solidFill>
                  <a:schemeClr val="tx1"/>
                </a:solidFill>
                <a:latin typeface="Calibri" pitchFamily="34" charset="0"/>
                <a:ea typeface="ＭＳ Ｐゴシック" pitchFamily="34" charset="-128"/>
              </a:defRPr>
            </a:lvl4pPr>
            <a:lvl5pPr marL="2014538" indent="-223838">
              <a:defRPr sz="1200">
                <a:solidFill>
                  <a:schemeClr val="tx1"/>
                </a:solidFill>
                <a:latin typeface="Calibri" pitchFamily="34" charset="0"/>
                <a:ea typeface="ＭＳ Ｐゴシック" pitchFamily="34" charset="-128"/>
              </a:defRPr>
            </a:lvl5pPr>
            <a:lvl6pPr marL="24717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289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3861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433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EFF5C11B-E640-4B75-BCE6-1953657E38E8}" type="slidenum">
              <a:rPr lang="en-US" altLang="en-US" smtClean="0">
                <a:solidFill>
                  <a:srgbClr val="000000"/>
                </a:solidFill>
              </a:rPr>
              <a:pPr/>
              <a:t>30</a:t>
            </a:fld>
            <a:endParaRPr lang="en-US" altLang="en-US" smtClean="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27075" indent="-279400">
              <a:defRPr sz="1200">
                <a:solidFill>
                  <a:schemeClr val="tx1"/>
                </a:solidFill>
                <a:latin typeface="Calibri" pitchFamily="34" charset="0"/>
                <a:ea typeface="ＭＳ Ｐゴシック" pitchFamily="34" charset="-128"/>
              </a:defRPr>
            </a:lvl2pPr>
            <a:lvl3pPr marL="1119188" indent="-223838">
              <a:defRPr sz="1200">
                <a:solidFill>
                  <a:schemeClr val="tx1"/>
                </a:solidFill>
                <a:latin typeface="Calibri" pitchFamily="34" charset="0"/>
                <a:ea typeface="ＭＳ Ｐゴシック" pitchFamily="34" charset="-128"/>
              </a:defRPr>
            </a:lvl3pPr>
            <a:lvl4pPr marL="1566863" indent="-223838">
              <a:defRPr sz="1200">
                <a:solidFill>
                  <a:schemeClr val="tx1"/>
                </a:solidFill>
                <a:latin typeface="Calibri" pitchFamily="34" charset="0"/>
                <a:ea typeface="ＭＳ Ｐゴシック" pitchFamily="34" charset="-128"/>
              </a:defRPr>
            </a:lvl4pPr>
            <a:lvl5pPr marL="2014538" indent="-223838">
              <a:defRPr sz="1200">
                <a:solidFill>
                  <a:schemeClr val="tx1"/>
                </a:solidFill>
                <a:latin typeface="Calibri" pitchFamily="34" charset="0"/>
                <a:ea typeface="ＭＳ Ｐゴシック" pitchFamily="34" charset="-128"/>
              </a:defRPr>
            </a:lvl5pPr>
            <a:lvl6pPr marL="24717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289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3861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433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C02C743C-E20C-4FCF-BD03-025A122CDFD1}" type="slidenum">
              <a:rPr lang="en-US" altLang="en-US" smtClean="0">
                <a:solidFill>
                  <a:srgbClr val="000000"/>
                </a:solidFill>
              </a:rPr>
              <a:pPr/>
              <a:t>31</a:t>
            </a:fld>
            <a:endParaRPr lang="en-US" altLang="en-US" smtClean="0">
              <a:solidFill>
                <a:srgbClr val="000000"/>
              </a:solidFill>
            </a:endParaRPr>
          </a:p>
        </p:txBody>
      </p:sp>
      <p:sp>
        <p:nvSpPr>
          <p:cNvPr id="2099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2" name="Footer Placeholder 1"/>
          <p:cNvSpPr>
            <a:spLocks noGrp="1"/>
          </p:cNvSpPr>
          <p:nvPr>
            <p:ph type="ftr" sz="quarter" idx="4"/>
          </p:nvPr>
        </p:nvSpPr>
        <p:spPr/>
        <p:txBody>
          <a:bodyPr/>
          <a:lstStyle/>
          <a:p>
            <a:pPr>
              <a:defRPr/>
            </a:pPr>
            <a:r>
              <a:rPr lang="en-US">
                <a:solidFill>
                  <a:prstClr val="black"/>
                </a:solidFill>
              </a:rPr>
              <a:t>NECTAC/ECO/WRRC 2012</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training on </a:t>
            </a:r>
            <a:r>
              <a:rPr lang="en-US" sz="1200" i="1" kern="1200" dirty="0" smtClean="0">
                <a:solidFill>
                  <a:schemeClr val="tx1"/>
                </a:solidFill>
                <a:effectLst/>
                <a:latin typeface="+mn-lt"/>
                <a:ea typeface="+mn-ea"/>
                <a:cs typeface="+mn-cs"/>
              </a:rPr>
              <a:t>Developing High-Quality, Functional IFSP Outcomes and IEP Goals </a:t>
            </a:r>
            <a:r>
              <a:rPr lang="en-US" sz="1200" kern="1200" dirty="0" smtClean="0">
                <a:solidFill>
                  <a:schemeClr val="tx1"/>
                </a:solidFill>
                <a:effectLst/>
                <a:latin typeface="+mn-lt"/>
                <a:ea typeface="+mn-ea"/>
                <a:cs typeface="+mn-cs"/>
              </a:rPr>
              <a:t>was developed by NECTAC (which is now the ECTA Center), the</a:t>
            </a:r>
            <a:r>
              <a:rPr lang="en-US" sz="1200" kern="1200" baseline="0" dirty="0" smtClean="0">
                <a:solidFill>
                  <a:schemeClr val="tx1"/>
                </a:solidFill>
                <a:effectLst/>
                <a:latin typeface="+mn-lt"/>
                <a:ea typeface="+mn-ea"/>
                <a:cs typeface="+mn-cs"/>
              </a:rPr>
              <a:t> Early Childhood Outcomes Center, and the Western Regional Resource Center in response to requests from state and local</a:t>
            </a:r>
            <a:r>
              <a:rPr lang="en-US" sz="1200" kern="1200" dirty="0" smtClean="0">
                <a:solidFill>
                  <a:schemeClr val="tx1"/>
                </a:solidFill>
                <a:effectLst/>
                <a:latin typeface="+mn-lt"/>
                <a:ea typeface="+mn-ea"/>
                <a:cs typeface="+mn-cs"/>
              </a:rPr>
              <a:t> Part C early intervention (EI) and Part B, Section 619 early childhood special education (ECSE) staff related to:</a:t>
            </a:r>
          </a:p>
          <a:p>
            <a:pPr marL="171450" indent="-171450">
              <a:buFont typeface="Arial" pitchFamily="34" charset="0"/>
              <a:buChar char="•"/>
            </a:pPr>
            <a:r>
              <a:rPr lang="en-US" sz="1200" kern="1200" dirty="0" smtClean="0">
                <a:solidFill>
                  <a:schemeClr val="tx1"/>
                </a:solidFill>
                <a:effectLst/>
                <a:latin typeface="+mn-lt"/>
                <a:ea typeface="+mn-ea"/>
                <a:cs typeface="+mn-cs"/>
              </a:rPr>
              <a:t>the evidence behind how children learn, </a:t>
            </a:r>
          </a:p>
          <a:p>
            <a:pPr marL="171450" indent="-171450">
              <a:buFont typeface="Arial" pitchFamily="34" charset="0"/>
              <a:buChar char="•"/>
            </a:pPr>
            <a:r>
              <a:rPr lang="en-US" sz="1200" kern="1200" dirty="0" smtClean="0">
                <a:solidFill>
                  <a:schemeClr val="tx1"/>
                </a:solidFill>
                <a:effectLst/>
                <a:latin typeface="+mn-lt"/>
                <a:ea typeface="+mn-ea"/>
                <a:cs typeface="+mn-cs"/>
              </a:rPr>
              <a:t>the fundamental components of functional assessment, and </a:t>
            </a:r>
          </a:p>
          <a:p>
            <a:pPr marL="171450" indent="-171450">
              <a:buFont typeface="Arial" pitchFamily="34" charset="0"/>
              <a:buChar char="•"/>
            </a:pPr>
            <a:r>
              <a:rPr lang="en-US" sz="1200" kern="1200" dirty="0" smtClean="0">
                <a:solidFill>
                  <a:schemeClr val="tx1"/>
                </a:solidFill>
                <a:effectLst/>
                <a:latin typeface="+mn-lt"/>
                <a:ea typeface="+mn-ea"/>
                <a:cs typeface="+mn-cs"/>
              </a:rPr>
              <a:t>how to use this information to develop functional, high-quality IFSP outcomes and IEP goals.  </a:t>
            </a:r>
            <a:endParaRPr lang="en-US" sz="14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B572F31-1BA6-49BF-AA51-45AC6C184270}" type="slidenum">
              <a:rPr lang="en-US" smtClean="0"/>
              <a:pPr/>
              <a:t>3</a:t>
            </a:fld>
            <a:endParaRPr lang="en-US" dirty="0"/>
          </a:p>
        </p:txBody>
      </p:sp>
    </p:spTree>
    <p:extLst>
      <p:ext uri="{BB962C8B-B14F-4D97-AF65-F5344CB8AC3E}">
        <p14:creationId xmlns:p14="http://schemas.microsoft.com/office/powerpoint/2010/main" val="28692284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4" name="Footer Placeholder 3"/>
          <p:cNvSpPr>
            <a:spLocks noGrp="1"/>
          </p:cNvSpPr>
          <p:nvPr>
            <p:ph type="ftr" sz="quarter" idx="4"/>
          </p:nvPr>
        </p:nvSpPr>
        <p:spPr/>
        <p:txBody>
          <a:bodyPr/>
          <a:lstStyle/>
          <a:p>
            <a:pPr>
              <a:defRPr/>
            </a:pPr>
            <a:r>
              <a:rPr lang="en-US">
                <a:solidFill>
                  <a:prstClr val="black"/>
                </a:solidFill>
              </a:rPr>
              <a:t>NECTAC/ECO/WRRC 2012</a:t>
            </a:r>
          </a:p>
        </p:txBody>
      </p:sp>
      <p:sp>
        <p:nvSpPr>
          <p:cNvPr id="210949"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27075" indent="-279400">
              <a:defRPr sz="1200">
                <a:solidFill>
                  <a:schemeClr val="tx1"/>
                </a:solidFill>
                <a:latin typeface="Calibri" pitchFamily="34" charset="0"/>
                <a:ea typeface="ＭＳ Ｐゴシック" pitchFamily="34" charset="-128"/>
              </a:defRPr>
            </a:lvl2pPr>
            <a:lvl3pPr marL="1119188" indent="-223838">
              <a:defRPr sz="1200">
                <a:solidFill>
                  <a:schemeClr val="tx1"/>
                </a:solidFill>
                <a:latin typeface="Calibri" pitchFamily="34" charset="0"/>
                <a:ea typeface="ＭＳ Ｐゴシック" pitchFamily="34" charset="-128"/>
              </a:defRPr>
            </a:lvl3pPr>
            <a:lvl4pPr marL="1566863" indent="-223838">
              <a:defRPr sz="1200">
                <a:solidFill>
                  <a:schemeClr val="tx1"/>
                </a:solidFill>
                <a:latin typeface="Calibri" pitchFamily="34" charset="0"/>
                <a:ea typeface="ＭＳ Ｐゴシック" pitchFamily="34" charset="-128"/>
              </a:defRPr>
            </a:lvl4pPr>
            <a:lvl5pPr marL="2014538" indent="-223838">
              <a:defRPr sz="1200">
                <a:solidFill>
                  <a:schemeClr val="tx1"/>
                </a:solidFill>
                <a:latin typeface="Calibri" pitchFamily="34" charset="0"/>
                <a:ea typeface="ＭＳ Ｐゴシック" pitchFamily="34" charset="-128"/>
              </a:defRPr>
            </a:lvl5pPr>
            <a:lvl6pPr marL="24717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289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3861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433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970EF8EC-1796-4E75-9F53-9B033063D619}" type="slidenum">
              <a:rPr lang="en-US" altLang="en-US" smtClean="0">
                <a:solidFill>
                  <a:srgbClr val="000000"/>
                </a:solidFill>
              </a:rPr>
              <a:pPr/>
              <a:t>32</a:t>
            </a:fld>
            <a:endParaRPr lang="en-US" altLang="en-US" smtClean="0">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9B960B56-6A6A-44D9-95BC-1B1D9F000198}" type="slidenum">
              <a:rPr lang="en-US" altLang="en-US" smtClean="0">
                <a:solidFill>
                  <a:srgbClr val="000000"/>
                </a:solidFill>
              </a:rPr>
              <a:pPr/>
              <a:t>34</a:t>
            </a:fld>
            <a:endParaRPr lang="en-US" altLang="en-US" smtClean="0">
              <a:solidFill>
                <a:srgbClr val="000000"/>
              </a:solidFill>
            </a:endParaRPr>
          </a:p>
        </p:txBody>
      </p:sp>
      <p:sp>
        <p:nvSpPr>
          <p:cNvPr id="2119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2" name="Footer Placeholder 1"/>
          <p:cNvSpPr>
            <a:spLocks noGrp="1"/>
          </p:cNvSpPr>
          <p:nvPr>
            <p:ph type="ftr" sz="quarter" idx="4"/>
          </p:nvPr>
        </p:nvSpPr>
        <p:spPr/>
        <p:txBody>
          <a:bodyPr/>
          <a:lstStyle/>
          <a:p>
            <a:pPr>
              <a:defRPr/>
            </a:pPr>
            <a:r>
              <a:rPr lang="en-US">
                <a:solidFill>
                  <a:prstClr val="black"/>
                </a:solidFill>
              </a:rPr>
              <a:t>NECTAC/ECO/WRRC 2012</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4" name="Footer Placeholder 3"/>
          <p:cNvSpPr>
            <a:spLocks noGrp="1"/>
          </p:cNvSpPr>
          <p:nvPr>
            <p:ph type="ftr" sz="quarter" idx="4"/>
          </p:nvPr>
        </p:nvSpPr>
        <p:spPr/>
        <p:txBody>
          <a:bodyPr/>
          <a:lstStyle/>
          <a:p>
            <a:pPr>
              <a:defRPr/>
            </a:pPr>
            <a:r>
              <a:rPr lang="en-US">
                <a:solidFill>
                  <a:prstClr val="black"/>
                </a:solidFill>
              </a:rPr>
              <a:t>NECTAC/ECO/WRRC 2012</a:t>
            </a:r>
          </a:p>
        </p:txBody>
      </p:sp>
      <p:sp>
        <p:nvSpPr>
          <p:cNvPr id="212997"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27075" indent="-279400">
              <a:defRPr sz="1200">
                <a:solidFill>
                  <a:schemeClr val="tx1"/>
                </a:solidFill>
                <a:latin typeface="Calibri" pitchFamily="34" charset="0"/>
                <a:ea typeface="ＭＳ Ｐゴシック" pitchFamily="34" charset="-128"/>
              </a:defRPr>
            </a:lvl2pPr>
            <a:lvl3pPr marL="1119188" indent="-223838">
              <a:defRPr sz="1200">
                <a:solidFill>
                  <a:schemeClr val="tx1"/>
                </a:solidFill>
                <a:latin typeface="Calibri" pitchFamily="34" charset="0"/>
                <a:ea typeface="ＭＳ Ｐゴシック" pitchFamily="34" charset="-128"/>
              </a:defRPr>
            </a:lvl3pPr>
            <a:lvl4pPr marL="1566863" indent="-223838">
              <a:defRPr sz="1200">
                <a:solidFill>
                  <a:schemeClr val="tx1"/>
                </a:solidFill>
                <a:latin typeface="Calibri" pitchFamily="34" charset="0"/>
                <a:ea typeface="ＭＳ Ｐゴシック" pitchFamily="34" charset="-128"/>
              </a:defRPr>
            </a:lvl4pPr>
            <a:lvl5pPr marL="2014538" indent="-223838">
              <a:defRPr sz="1200">
                <a:solidFill>
                  <a:schemeClr val="tx1"/>
                </a:solidFill>
                <a:latin typeface="Calibri" pitchFamily="34" charset="0"/>
                <a:ea typeface="ＭＳ Ｐゴシック" pitchFamily="34" charset="-128"/>
              </a:defRPr>
            </a:lvl5pPr>
            <a:lvl6pPr marL="24717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289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3861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433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055ADC73-7476-4BBF-8632-6B17EC84A842}" type="slidenum">
              <a:rPr lang="en-US" altLang="en-US" smtClean="0">
                <a:solidFill>
                  <a:srgbClr val="000000"/>
                </a:solidFill>
              </a:rPr>
              <a:pPr/>
              <a:t>35</a:t>
            </a:fld>
            <a:endParaRPr lang="en-US" altLang="en-US" smtClean="0">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4" name="Footer Placeholder 3"/>
          <p:cNvSpPr>
            <a:spLocks noGrp="1"/>
          </p:cNvSpPr>
          <p:nvPr>
            <p:ph type="ftr" sz="quarter" idx="4"/>
          </p:nvPr>
        </p:nvSpPr>
        <p:spPr/>
        <p:txBody>
          <a:bodyPr/>
          <a:lstStyle/>
          <a:p>
            <a:pPr>
              <a:defRPr/>
            </a:pPr>
            <a:r>
              <a:rPr lang="en-US">
                <a:solidFill>
                  <a:prstClr val="black"/>
                </a:solidFill>
              </a:rPr>
              <a:t>NECTAC/ECO/WRRC 2012</a:t>
            </a:r>
          </a:p>
        </p:txBody>
      </p:sp>
      <p:sp>
        <p:nvSpPr>
          <p:cNvPr id="214021"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27075" indent="-279400">
              <a:defRPr sz="1200">
                <a:solidFill>
                  <a:schemeClr val="tx1"/>
                </a:solidFill>
                <a:latin typeface="Calibri" pitchFamily="34" charset="0"/>
                <a:ea typeface="ＭＳ Ｐゴシック" pitchFamily="34" charset="-128"/>
              </a:defRPr>
            </a:lvl2pPr>
            <a:lvl3pPr marL="1119188" indent="-223838">
              <a:defRPr sz="1200">
                <a:solidFill>
                  <a:schemeClr val="tx1"/>
                </a:solidFill>
                <a:latin typeface="Calibri" pitchFamily="34" charset="0"/>
                <a:ea typeface="ＭＳ Ｐゴシック" pitchFamily="34" charset="-128"/>
              </a:defRPr>
            </a:lvl3pPr>
            <a:lvl4pPr marL="1566863" indent="-223838">
              <a:defRPr sz="1200">
                <a:solidFill>
                  <a:schemeClr val="tx1"/>
                </a:solidFill>
                <a:latin typeface="Calibri" pitchFamily="34" charset="0"/>
                <a:ea typeface="ＭＳ Ｐゴシック" pitchFamily="34" charset="-128"/>
              </a:defRPr>
            </a:lvl4pPr>
            <a:lvl5pPr marL="2014538" indent="-223838">
              <a:defRPr sz="1200">
                <a:solidFill>
                  <a:schemeClr val="tx1"/>
                </a:solidFill>
                <a:latin typeface="Calibri" pitchFamily="34" charset="0"/>
                <a:ea typeface="ＭＳ Ｐゴシック" pitchFamily="34" charset="-128"/>
              </a:defRPr>
            </a:lvl5pPr>
            <a:lvl6pPr marL="24717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289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3861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433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9291D0CB-7EBA-496A-B3A2-C4375DAEC8EC}" type="slidenum">
              <a:rPr lang="en-US" altLang="en-US" smtClean="0">
                <a:solidFill>
                  <a:srgbClr val="000000"/>
                </a:solidFill>
              </a:rPr>
              <a:pPr/>
              <a:t>36</a:t>
            </a:fld>
            <a:endParaRPr lang="en-US" altLang="en-US" smtClean="0">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ja-JP" smtClean="0">
              <a:ea typeface="ＭＳ Ｐゴシック" pitchFamily="34" charset="-128"/>
            </a:endParaRPr>
          </a:p>
        </p:txBody>
      </p:sp>
      <p:sp>
        <p:nvSpPr>
          <p:cNvPr id="4" name="Footer Placeholder 3"/>
          <p:cNvSpPr>
            <a:spLocks noGrp="1"/>
          </p:cNvSpPr>
          <p:nvPr>
            <p:ph type="ftr" sz="quarter" idx="4"/>
          </p:nvPr>
        </p:nvSpPr>
        <p:spPr/>
        <p:txBody>
          <a:bodyPr/>
          <a:lstStyle/>
          <a:p>
            <a:pPr>
              <a:defRPr/>
            </a:pPr>
            <a:r>
              <a:rPr lang="en-US">
                <a:solidFill>
                  <a:prstClr val="black"/>
                </a:solidFill>
              </a:rPr>
              <a:t>NECTAC/ECO/WRRC 2012</a:t>
            </a:r>
          </a:p>
        </p:txBody>
      </p:sp>
      <p:sp>
        <p:nvSpPr>
          <p:cNvPr id="21504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27075" indent="-279400">
              <a:defRPr sz="1200">
                <a:solidFill>
                  <a:schemeClr val="tx1"/>
                </a:solidFill>
                <a:latin typeface="Calibri" pitchFamily="34" charset="0"/>
                <a:ea typeface="ＭＳ Ｐゴシック" pitchFamily="34" charset="-128"/>
              </a:defRPr>
            </a:lvl2pPr>
            <a:lvl3pPr marL="1119188" indent="-223838">
              <a:defRPr sz="1200">
                <a:solidFill>
                  <a:schemeClr val="tx1"/>
                </a:solidFill>
                <a:latin typeface="Calibri" pitchFamily="34" charset="0"/>
                <a:ea typeface="ＭＳ Ｐゴシック" pitchFamily="34" charset="-128"/>
              </a:defRPr>
            </a:lvl3pPr>
            <a:lvl4pPr marL="1566863" indent="-223838">
              <a:defRPr sz="1200">
                <a:solidFill>
                  <a:schemeClr val="tx1"/>
                </a:solidFill>
                <a:latin typeface="Calibri" pitchFamily="34" charset="0"/>
                <a:ea typeface="ＭＳ Ｐゴシック" pitchFamily="34" charset="-128"/>
              </a:defRPr>
            </a:lvl4pPr>
            <a:lvl5pPr marL="2014538" indent="-223838">
              <a:defRPr sz="1200">
                <a:solidFill>
                  <a:schemeClr val="tx1"/>
                </a:solidFill>
                <a:latin typeface="Calibri" pitchFamily="34" charset="0"/>
                <a:ea typeface="ＭＳ Ｐゴシック" pitchFamily="34" charset="-128"/>
              </a:defRPr>
            </a:lvl5pPr>
            <a:lvl6pPr marL="24717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289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3861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433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1A0C652F-4E22-4A12-9D3B-58258216C01D}" type="slidenum">
              <a:rPr lang="en-US" altLang="en-US" smtClean="0">
                <a:solidFill>
                  <a:srgbClr val="000000"/>
                </a:solidFill>
              </a:rPr>
              <a:pPr/>
              <a:t>37</a:t>
            </a:fld>
            <a:endParaRPr lang="en-US" altLang="en-US" smtClean="0">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4" name="Footer Placeholder 3"/>
          <p:cNvSpPr>
            <a:spLocks noGrp="1"/>
          </p:cNvSpPr>
          <p:nvPr>
            <p:ph type="ftr" sz="quarter" idx="4"/>
          </p:nvPr>
        </p:nvSpPr>
        <p:spPr/>
        <p:txBody>
          <a:bodyPr/>
          <a:lstStyle/>
          <a:p>
            <a:pPr>
              <a:defRPr/>
            </a:pPr>
            <a:r>
              <a:rPr lang="en-US">
                <a:solidFill>
                  <a:prstClr val="black"/>
                </a:solidFill>
              </a:rPr>
              <a:t>NECTAC/ECO/WRRC 2012</a:t>
            </a:r>
          </a:p>
        </p:txBody>
      </p:sp>
      <p:sp>
        <p:nvSpPr>
          <p:cNvPr id="216069"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27075" indent="-279400">
              <a:defRPr sz="1200">
                <a:solidFill>
                  <a:schemeClr val="tx1"/>
                </a:solidFill>
                <a:latin typeface="Calibri" pitchFamily="34" charset="0"/>
                <a:ea typeface="ＭＳ Ｐゴシック" pitchFamily="34" charset="-128"/>
              </a:defRPr>
            </a:lvl2pPr>
            <a:lvl3pPr marL="1119188" indent="-223838">
              <a:defRPr sz="1200">
                <a:solidFill>
                  <a:schemeClr val="tx1"/>
                </a:solidFill>
                <a:latin typeface="Calibri" pitchFamily="34" charset="0"/>
                <a:ea typeface="ＭＳ Ｐゴシック" pitchFamily="34" charset="-128"/>
              </a:defRPr>
            </a:lvl3pPr>
            <a:lvl4pPr marL="1566863" indent="-223838">
              <a:defRPr sz="1200">
                <a:solidFill>
                  <a:schemeClr val="tx1"/>
                </a:solidFill>
                <a:latin typeface="Calibri" pitchFamily="34" charset="0"/>
                <a:ea typeface="ＭＳ Ｐゴシック" pitchFamily="34" charset="-128"/>
              </a:defRPr>
            </a:lvl4pPr>
            <a:lvl5pPr marL="2014538" indent="-223838">
              <a:defRPr sz="1200">
                <a:solidFill>
                  <a:schemeClr val="tx1"/>
                </a:solidFill>
                <a:latin typeface="Calibri" pitchFamily="34" charset="0"/>
                <a:ea typeface="ＭＳ Ｐゴシック" pitchFamily="34" charset="-128"/>
              </a:defRPr>
            </a:lvl5pPr>
            <a:lvl6pPr marL="24717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289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3861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433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F00DDFF3-D38E-4E27-B918-B41D5C14EA2C}" type="slidenum">
              <a:rPr lang="en-US" altLang="en-US" smtClean="0">
                <a:solidFill>
                  <a:srgbClr val="000000"/>
                </a:solidFill>
              </a:rPr>
              <a:pPr/>
              <a:t>38</a:t>
            </a:fld>
            <a:endParaRPr lang="en-US" altLang="en-US" smtClean="0">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4" name="Footer Placeholder 3"/>
          <p:cNvSpPr>
            <a:spLocks noGrp="1"/>
          </p:cNvSpPr>
          <p:nvPr>
            <p:ph type="ftr" sz="quarter" idx="4"/>
          </p:nvPr>
        </p:nvSpPr>
        <p:spPr/>
        <p:txBody>
          <a:bodyPr/>
          <a:lstStyle/>
          <a:p>
            <a:pPr>
              <a:defRPr/>
            </a:pPr>
            <a:r>
              <a:rPr lang="en-US">
                <a:solidFill>
                  <a:prstClr val="black"/>
                </a:solidFill>
              </a:rPr>
              <a:t>NECTAC/ECO/WRRC 2012</a:t>
            </a:r>
          </a:p>
        </p:txBody>
      </p:sp>
      <p:sp>
        <p:nvSpPr>
          <p:cNvPr id="217093"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27075" indent="-279400">
              <a:defRPr sz="1200">
                <a:solidFill>
                  <a:schemeClr val="tx1"/>
                </a:solidFill>
                <a:latin typeface="Calibri" pitchFamily="34" charset="0"/>
                <a:ea typeface="ＭＳ Ｐゴシック" pitchFamily="34" charset="-128"/>
              </a:defRPr>
            </a:lvl2pPr>
            <a:lvl3pPr marL="1119188" indent="-223838">
              <a:defRPr sz="1200">
                <a:solidFill>
                  <a:schemeClr val="tx1"/>
                </a:solidFill>
                <a:latin typeface="Calibri" pitchFamily="34" charset="0"/>
                <a:ea typeface="ＭＳ Ｐゴシック" pitchFamily="34" charset="-128"/>
              </a:defRPr>
            </a:lvl3pPr>
            <a:lvl4pPr marL="1566863" indent="-223838">
              <a:defRPr sz="1200">
                <a:solidFill>
                  <a:schemeClr val="tx1"/>
                </a:solidFill>
                <a:latin typeface="Calibri" pitchFamily="34" charset="0"/>
                <a:ea typeface="ＭＳ Ｐゴシック" pitchFamily="34" charset="-128"/>
              </a:defRPr>
            </a:lvl4pPr>
            <a:lvl5pPr marL="2014538" indent="-223838">
              <a:defRPr sz="1200">
                <a:solidFill>
                  <a:schemeClr val="tx1"/>
                </a:solidFill>
                <a:latin typeface="Calibri" pitchFamily="34" charset="0"/>
                <a:ea typeface="ＭＳ Ｐゴシック" pitchFamily="34" charset="-128"/>
              </a:defRPr>
            </a:lvl5pPr>
            <a:lvl6pPr marL="24717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289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3861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433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A5F34752-9A08-43EC-8A07-0E8927522C09}" type="slidenum">
              <a:rPr lang="en-US" altLang="en-US" smtClean="0">
                <a:solidFill>
                  <a:srgbClr val="000000"/>
                </a:solidFill>
              </a:rPr>
              <a:pPr/>
              <a:t>39</a:t>
            </a:fld>
            <a:endParaRPr lang="en-US" altLang="en-US" smtClean="0">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4" name="Footer Placeholder 3"/>
          <p:cNvSpPr>
            <a:spLocks noGrp="1"/>
          </p:cNvSpPr>
          <p:nvPr>
            <p:ph type="ftr" sz="quarter" idx="4"/>
          </p:nvPr>
        </p:nvSpPr>
        <p:spPr/>
        <p:txBody>
          <a:bodyPr/>
          <a:lstStyle/>
          <a:p>
            <a:pPr>
              <a:defRPr/>
            </a:pPr>
            <a:r>
              <a:rPr lang="en-US">
                <a:solidFill>
                  <a:prstClr val="black"/>
                </a:solidFill>
              </a:rPr>
              <a:t>NECTAC/ECO/WRRC 2012</a:t>
            </a:r>
          </a:p>
        </p:txBody>
      </p:sp>
      <p:sp>
        <p:nvSpPr>
          <p:cNvPr id="218117"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27075" indent="-279400">
              <a:defRPr sz="1200">
                <a:solidFill>
                  <a:schemeClr val="tx1"/>
                </a:solidFill>
                <a:latin typeface="Calibri" pitchFamily="34" charset="0"/>
                <a:ea typeface="ＭＳ Ｐゴシック" pitchFamily="34" charset="-128"/>
              </a:defRPr>
            </a:lvl2pPr>
            <a:lvl3pPr marL="1119188" indent="-223838">
              <a:defRPr sz="1200">
                <a:solidFill>
                  <a:schemeClr val="tx1"/>
                </a:solidFill>
                <a:latin typeface="Calibri" pitchFamily="34" charset="0"/>
                <a:ea typeface="ＭＳ Ｐゴシック" pitchFamily="34" charset="-128"/>
              </a:defRPr>
            </a:lvl3pPr>
            <a:lvl4pPr marL="1566863" indent="-223838">
              <a:defRPr sz="1200">
                <a:solidFill>
                  <a:schemeClr val="tx1"/>
                </a:solidFill>
                <a:latin typeface="Calibri" pitchFamily="34" charset="0"/>
                <a:ea typeface="ＭＳ Ｐゴシック" pitchFamily="34" charset="-128"/>
              </a:defRPr>
            </a:lvl4pPr>
            <a:lvl5pPr marL="2014538" indent="-223838">
              <a:defRPr sz="1200">
                <a:solidFill>
                  <a:schemeClr val="tx1"/>
                </a:solidFill>
                <a:latin typeface="Calibri" pitchFamily="34" charset="0"/>
                <a:ea typeface="ＭＳ Ｐゴシック" pitchFamily="34" charset="-128"/>
              </a:defRPr>
            </a:lvl5pPr>
            <a:lvl6pPr marL="24717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289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3861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433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5C4330F1-F2CE-43BD-A3E7-9968628B0C86}" type="slidenum">
              <a:rPr lang="en-US" altLang="en-US" smtClean="0">
                <a:solidFill>
                  <a:srgbClr val="000000"/>
                </a:solidFill>
              </a:rPr>
              <a:pPr/>
              <a:t>40</a:t>
            </a:fld>
            <a:endParaRPr lang="en-US" altLang="en-US" smtClean="0">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219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0FA8CC57-50B7-4761-94E3-96272A3DAC41}" type="slidenum">
              <a:rPr lang="en-US" altLang="en-US" smtClean="0">
                <a:solidFill>
                  <a:srgbClr val="000000"/>
                </a:solidFill>
              </a:rPr>
              <a:pPr/>
              <a:t>41</a:t>
            </a:fld>
            <a:endParaRPr lang="en-US" altLang="en-US" smtClean="0">
              <a:solidFill>
                <a:srgbClr val="000000"/>
              </a:solidFill>
            </a:endParaRPr>
          </a:p>
        </p:txBody>
      </p:sp>
      <p:sp>
        <p:nvSpPr>
          <p:cNvPr id="45061" name="Footer Placeholder 1"/>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defRPr/>
            </a:pPr>
            <a:r>
              <a:rPr lang="en-US" dirty="0" smtClean="0">
                <a:solidFill>
                  <a:srgbClr val="000000"/>
                </a:solidFill>
              </a:rPr>
              <a:t>NECTAC/ECO/WRRC 2012</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4" name="Footer Placeholder 3"/>
          <p:cNvSpPr>
            <a:spLocks noGrp="1"/>
          </p:cNvSpPr>
          <p:nvPr>
            <p:ph type="ftr" sz="quarter" idx="4"/>
          </p:nvPr>
        </p:nvSpPr>
        <p:spPr/>
        <p:txBody>
          <a:bodyPr/>
          <a:lstStyle/>
          <a:p>
            <a:pPr>
              <a:defRPr/>
            </a:pPr>
            <a:r>
              <a:rPr lang="en-US">
                <a:solidFill>
                  <a:prstClr val="black"/>
                </a:solidFill>
              </a:rPr>
              <a:t>NECTAC/ECO/WRRC 2012</a:t>
            </a:r>
          </a:p>
        </p:txBody>
      </p:sp>
      <p:sp>
        <p:nvSpPr>
          <p:cNvPr id="22016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27075" indent="-279400">
              <a:defRPr sz="1200">
                <a:solidFill>
                  <a:schemeClr val="tx1"/>
                </a:solidFill>
                <a:latin typeface="Calibri" pitchFamily="34" charset="0"/>
                <a:ea typeface="ＭＳ Ｐゴシック" pitchFamily="34" charset="-128"/>
              </a:defRPr>
            </a:lvl2pPr>
            <a:lvl3pPr marL="1119188" indent="-223838">
              <a:defRPr sz="1200">
                <a:solidFill>
                  <a:schemeClr val="tx1"/>
                </a:solidFill>
                <a:latin typeface="Calibri" pitchFamily="34" charset="0"/>
                <a:ea typeface="ＭＳ Ｐゴシック" pitchFamily="34" charset="-128"/>
              </a:defRPr>
            </a:lvl3pPr>
            <a:lvl4pPr marL="1566863" indent="-223838">
              <a:defRPr sz="1200">
                <a:solidFill>
                  <a:schemeClr val="tx1"/>
                </a:solidFill>
                <a:latin typeface="Calibri" pitchFamily="34" charset="0"/>
                <a:ea typeface="ＭＳ Ｐゴシック" pitchFamily="34" charset="-128"/>
              </a:defRPr>
            </a:lvl4pPr>
            <a:lvl5pPr marL="2014538" indent="-223838">
              <a:defRPr sz="1200">
                <a:solidFill>
                  <a:schemeClr val="tx1"/>
                </a:solidFill>
                <a:latin typeface="Calibri" pitchFamily="34" charset="0"/>
                <a:ea typeface="ＭＳ Ｐゴシック" pitchFamily="34" charset="-128"/>
              </a:defRPr>
            </a:lvl5pPr>
            <a:lvl6pPr marL="24717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289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3861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433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F6EDFC59-A9C0-4431-AF90-69150EADB45C}" type="slidenum">
              <a:rPr lang="en-US" altLang="en-US" smtClean="0">
                <a:solidFill>
                  <a:srgbClr val="000000"/>
                </a:solidFill>
              </a:rPr>
              <a:pPr/>
              <a:t>42</a:t>
            </a:fld>
            <a:endParaRPr lang="en-US" altLang="en-US" smtClean="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Training package is located on the ECTA Center website at the link on this slide</a:t>
            </a:r>
            <a:r>
              <a:rPr lang="en-US" baseline="0" dirty="0" smtClean="0"/>
              <a:t>.  The package includes Power Point presentations, handouts and other resources, as well as a trainer script. </a:t>
            </a:r>
            <a:r>
              <a:rPr lang="en-US" sz="1200" kern="1200" dirty="0" smtClean="0">
                <a:solidFill>
                  <a:schemeClr val="tx1"/>
                </a:solidFill>
                <a:effectLst/>
                <a:latin typeface="+mn-lt"/>
                <a:ea typeface="+mn-ea"/>
                <a:cs typeface="+mn-cs"/>
              </a:rPr>
              <a:t>The trainer script helps the trainers prepare for and present the training – it includes suggestions for what to say with each slide, prompts for discussion, and guidance related to the use of each handout and how to conduct the various activities that are incorporated.</a:t>
            </a:r>
            <a:endParaRPr lang="en-US" baseline="0" dirty="0" smtClean="0"/>
          </a:p>
          <a:p>
            <a:endParaRPr lang="en-US" baseline="0" dirty="0" smtClean="0"/>
          </a:p>
          <a:p>
            <a:r>
              <a:rPr lang="en-US" baseline="0" dirty="0" smtClean="0"/>
              <a:t>The training package also contains a full set of instructions for the use of the materials.  The instructions include a description of the content of each section of the training, suggestions for adaptations by time, audience and content as well as resources, such as a sample participant agenda and references used in developing the training package.</a:t>
            </a:r>
          </a:p>
          <a:p>
            <a:endParaRPr lang="en-US" baseline="0" dirty="0" smtClean="0"/>
          </a:p>
          <a:p>
            <a:r>
              <a:rPr lang="en-US" sz="1200" kern="1200" dirty="0" smtClean="0">
                <a:solidFill>
                  <a:schemeClr val="tx1"/>
                </a:solidFill>
                <a:effectLst/>
                <a:latin typeface="+mn-lt"/>
                <a:ea typeface="+mn-ea"/>
                <a:cs typeface="+mn-cs"/>
              </a:rPr>
              <a:t>Resource materials needed for several activities that engage the learner and apply the content to practice experiences are also included. </a:t>
            </a:r>
          </a:p>
          <a:p>
            <a:endParaRPr lang="en-US" baseline="0" dirty="0" smtClean="0"/>
          </a:p>
        </p:txBody>
      </p:sp>
      <p:sp>
        <p:nvSpPr>
          <p:cNvPr id="4" name="Slide Number Placeholder 3"/>
          <p:cNvSpPr>
            <a:spLocks noGrp="1"/>
          </p:cNvSpPr>
          <p:nvPr>
            <p:ph type="sldNum" sz="quarter" idx="10"/>
          </p:nvPr>
        </p:nvSpPr>
        <p:spPr/>
        <p:txBody>
          <a:bodyPr/>
          <a:lstStyle/>
          <a:p>
            <a:fld id="{2B572F31-1BA6-49BF-AA51-45AC6C184270}" type="slidenum">
              <a:rPr lang="en-US" smtClean="0"/>
              <a:pPr/>
              <a:t>4</a:t>
            </a:fld>
            <a:endParaRPr lang="en-US" dirty="0"/>
          </a:p>
        </p:txBody>
      </p:sp>
    </p:spTree>
    <p:extLst>
      <p:ext uri="{BB962C8B-B14F-4D97-AF65-F5344CB8AC3E}">
        <p14:creationId xmlns:p14="http://schemas.microsoft.com/office/powerpoint/2010/main" val="4144375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buFontTx/>
              <a:buAutoNum type="arabicPeriod"/>
            </a:pPr>
            <a:endParaRPr lang="en-US" altLang="en-US" smtClean="0">
              <a:ea typeface="ＭＳ Ｐゴシック" pitchFamily="34" charset="-128"/>
            </a:endParaRPr>
          </a:p>
        </p:txBody>
      </p:sp>
      <p:sp>
        <p:nvSpPr>
          <p:cNvPr id="221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555EDCE4-B98F-4AB0-B04C-730CBFFE0A66}" type="slidenum">
              <a:rPr lang="en-US" altLang="en-US" smtClean="0">
                <a:solidFill>
                  <a:srgbClr val="000000"/>
                </a:solidFill>
              </a:rPr>
              <a:pPr/>
              <a:t>43</a:t>
            </a:fld>
            <a:endParaRPr lang="en-US" altLang="en-US" smtClean="0">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222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C2C5A92C-D010-455E-8C08-53B80CC2F817}" type="slidenum">
              <a:rPr lang="en-US" altLang="en-US" smtClean="0"/>
              <a:pPr/>
              <a:t>44</a:t>
            </a:fld>
            <a:endParaRPr lang="en-US"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A6EBF3D3-42BC-4A92-B6C8-FAB122394CEB}" type="slidenum">
              <a:rPr lang="en-US" altLang="en-US" smtClean="0">
                <a:solidFill>
                  <a:srgbClr val="000000"/>
                </a:solidFill>
              </a:rPr>
              <a:pPr/>
              <a:t>46</a:t>
            </a:fld>
            <a:endParaRPr lang="en-US" altLang="en-US" smtClean="0">
              <a:solidFill>
                <a:srgbClr val="000000"/>
              </a:solidFill>
            </a:endParaRPr>
          </a:p>
        </p:txBody>
      </p:sp>
      <p:sp>
        <p:nvSpPr>
          <p:cNvPr id="2232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49157" name="Footer Placeholder 1"/>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defRPr/>
            </a:pPr>
            <a:r>
              <a:rPr lang="en-US" altLang="en-US" dirty="0" smtClean="0">
                <a:solidFill>
                  <a:srgbClr val="000000"/>
                </a:solidFill>
              </a:rPr>
              <a:t>NECTAC/ECO/WRRC 2012</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95468D8C-5021-4C01-86ED-4458E2103BB9}" type="slidenum">
              <a:rPr lang="en-US" altLang="en-US" smtClean="0">
                <a:solidFill>
                  <a:srgbClr val="000000"/>
                </a:solidFill>
              </a:rPr>
              <a:pPr/>
              <a:t>47</a:t>
            </a:fld>
            <a:endParaRPr lang="en-US" altLang="en-US" smtClean="0">
              <a:solidFill>
                <a:srgbClr val="000000"/>
              </a:solidFill>
            </a:endParaRPr>
          </a:p>
        </p:txBody>
      </p:sp>
      <p:sp>
        <p:nvSpPr>
          <p:cNvPr id="2242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49157" name="Footer Placeholder 1"/>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defRPr/>
            </a:pPr>
            <a:r>
              <a:rPr lang="en-US" altLang="en-US" dirty="0" smtClean="0">
                <a:solidFill>
                  <a:srgbClr val="000000"/>
                </a:solidFill>
              </a:rPr>
              <a:t>NECTAC/ECO/WRRC 2012</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ja-JP" smtClean="0">
              <a:ea typeface="ＭＳ Ｐゴシック" pitchFamily="34" charset="-128"/>
            </a:endParaRPr>
          </a:p>
        </p:txBody>
      </p:sp>
      <p:sp>
        <p:nvSpPr>
          <p:cNvPr id="4" name="Footer Placeholder 3"/>
          <p:cNvSpPr>
            <a:spLocks noGrp="1"/>
          </p:cNvSpPr>
          <p:nvPr>
            <p:ph type="ftr" sz="quarter" idx="4"/>
          </p:nvPr>
        </p:nvSpPr>
        <p:spPr/>
        <p:txBody>
          <a:bodyPr/>
          <a:lstStyle/>
          <a:p>
            <a:pPr>
              <a:defRPr/>
            </a:pPr>
            <a:r>
              <a:rPr lang="en-US">
                <a:solidFill>
                  <a:prstClr val="black"/>
                </a:solidFill>
              </a:rPr>
              <a:t>NECTAC/ECO/WRRC 2012</a:t>
            </a:r>
          </a:p>
        </p:txBody>
      </p:sp>
      <p:sp>
        <p:nvSpPr>
          <p:cNvPr id="22528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27075" indent="-279400">
              <a:defRPr sz="1200">
                <a:solidFill>
                  <a:schemeClr val="tx1"/>
                </a:solidFill>
                <a:latin typeface="Calibri" pitchFamily="34" charset="0"/>
                <a:ea typeface="ＭＳ Ｐゴシック" pitchFamily="34" charset="-128"/>
              </a:defRPr>
            </a:lvl2pPr>
            <a:lvl3pPr marL="1119188" indent="-223838">
              <a:defRPr sz="1200">
                <a:solidFill>
                  <a:schemeClr val="tx1"/>
                </a:solidFill>
                <a:latin typeface="Calibri" pitchFamily="34" charset="0"/>
                <a:ea typeface="ＭＳ Ｐゴシック" pitchFamily="34" charset="-128"/>
              </a:defRPr>
            </a:lvl3pPr>
            <a:lvl4pPr marL="1566863" indent="-223838">
              <a:defRPr sz="1200">
                <a:solidFill>
                  <a:schemeClr val="tx1"/>
                </a:solidFill>
                <a:latin typeface="Calibri" pitchFamily="34" charset="0"/>
                <a:ea typeface="ＭＳ Ｐゴシック" pitchFamily="34" charset="-128"/>
              </a:defRPr>
            </a:lvl4pPr>
            <a:lvl5pPr marL="2014538" indent="-223838">
              <a:defRPr sz="1200">
                <a:solidFill>
                  <a:schemeClr val="tx1"/>
                </a:solidFill>
                <a:latin typeface="Calibri" pitchFamily="34" charset="0"/>
                <a:ea typeface="ＭＳ Ｐゴシック" pitchFamily="34" charset="-128"/>
              </a:defRPr>
            </a:lvl5pPr>
            <a:lvl6pPr marL="24717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289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3861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433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2A4A68DA-0B46-4712-ADC5-ED8264C17885}" type="slidenum">
              <a:rPr lang="en-US" altLang="en-US" smtClean="0">
                <a:solidFill>
                  <a:srgbClr val="000000"/>
                </a:solidFill>
              </a:rPr>
              <a:pPr/>
              <a:t>48</a:t>
            </a:fld>
            <a:endParaRPr lang="en-US" altLang="en-US" smtClean="0">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6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ja-JP" smtClean="0">
              <a:ea typeface="ＭＳ Ｐゴシック" pitchFamily="34" charset="-128"/>
            </a:endParaRPr>
          </a:p>
        </p:txBody>
      </p:sp>
      <p:sp>
        <p:nvSpPr>
          <p:cNvPr id="4" name="Footer Placeholder 3"/>
          <p:cNvSpPr>
            <a:spLocks noGrp="1"/>
          </p:cNvSpPr>
          <p:nvPr>
            <p:ph type="ftr" sz="quarter" idx="4"/>
          </p:nvPr>
        </p:nvSpPr>
        <p:spPr/>
        <p:txBody>
          <a:bodyPr/>
          <a:lstStyle/>
          <a:p>
            <a:pPr>
              <a:defRPr/>
            </a:pPr>
            <a:r>
              <a:rPr lang="en-US">
                <a:solidFill>
                  <a:prstClr val="black"/>
                </a:solidFill>
              </a:rPr>
              <a:t>NECTAC/ECO/WRRC 2012</a:t>
            </a:r>
          </a:p>
        </p:txBody>
      </p:sp>
      <p:sp>
        <p:nvSpPr>
          <p:cNvPr id="226309"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27075" indent="-279400">
              <a:defRPr sz="1200">
                <a:solidFill>
                  <a:schemeClr val="tx1"/>
                </a:solidFill>
                <a:latin typeface="Calibri" pitchFamily="34" charset="0"/>
                <a:ea typeface="ＭＳ Ｐゴシック" pitchFamily="34" charset="-128"/>
              </a:defRPr>
            </a:lvl2pPr>
            <a:lvl3pPr marL="1119188" indent="-223838">
              <a:defRPr sz="1200">
                <a:solidFill>
                  <a:schemeClr val="tx1"/>
                </a:solidFill>
                <a:latin typeface="Calibri" pitchFamily="34" charset="0"/>
                <a:ea typeface="ＭＳ Ｐゴシック" pitchFamily="34" charset="-128"/>
              </a:defRPr>
            </a:lvl3pPr>
            <a:lvl4pPr marL="1566863" indent="-223838">
              <a:defRPr sz="1200">
                <a:solidFill>
                  <a:schemeClr val="tx1"/>
                </a:solidFill>
                <a:latin typeface="Calibri" pitchFamily="34" charset="0"/>
                <a:ea typeface="ＭＳ Ｐゴシック" pitchFamily="34" charset="-128"/>
              </a:defRPr>
            </a:lvl4pPr>
            <a:lvl5pPr marL="2014538" indent="-223838">
              <a:defRPr sz="1200">
                <a:solidFill>
                  <a:schemeClr val="tx1"/>
                </a:solidFill>
                <a:latin typeface="Calibri" pitchFamily="34" charset="0"/>
                <a:ea typeface="ＭＳ Ｐゴシック" pitchFamily="34" charset="-128"/>
              </a:defRPr>
            </a:lvl5pPr>
            <a:lvl6pPr marL="24717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289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3861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43338"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02D811ED-D8C5-4F1E-9C87-46F6D0560075}" type="slidenum">
              <a:rPr lang="en-US" altLang="en-US" smtClean="0">
                <a:solidFill>
                  <a:srgbClr val="000000"/>
                </a:solidFill>
              </a:rPr>
              <a:pPr/>
              <a:t>49</a:t>
            </a:fld>
            <a:endParaRPr lang="en-US" altLang="en-US" smtClean="0">
              <a:solidFill>
                <a:srgbClr val="00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buFontTx/>
              <a:buAutoNum type="arabicPeriod"/>
            </a:pPr>
            <a:endParaRPr lang="en-US" altLang="en-US" smtClean="0">
              <a:ea typeface="ＭＳ Ｐゴシック" pitchFamily="34" charset="-128"/>
            </a:endParaRPr>
          </a:p>
        </p:txBody>
      </p:sp>
      <p:sp>
        <p:nvSpPr>
          <p:cNvPr id="227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4DCACB7F-2BBE-445A-BFB3-8EF60F44F19F}" type="slidenum">
              <a:rPr lang="en-US" altLang="en-US" smtClean="0"/>
              <a:pPr/>
              <a:t>50</a:t>
            </a:fld>
            <a:endParaRPr lang="en-US"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n-US" altLang="en-US" smtClean="0">
              <a:ea typeface="ＭＳ Ｐゴシック" pitchFamily="34" charset="-128"/>
            </a:endParaRPr>
          </a:p>
        </p:txBody>
      </p:sp>
      <p:sp>
        <p:nvSpPr>
          <p:cNvPr id="228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B7B7F1A5-13B8-45D4-B6FE-39DEA5BBA41B}" type="slidenum">
              <a:rPr lang="en-US" altLang="en-US" smtClean="0"/>
              <a:pPr/>
              <a:t>51</a:t>
            </a:fld>
            <a:endParaRPr lang="en-US"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9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ea typeface="ＭＳ Ｐゴシック" pitchFamily="34" charset="-128"/>
            </a:endParaRPr>
          </a:p>
        </p:txBody>
      </p:sp>
      <p:sp>
        <p:nvSpPr>
          <p:cNvPr id="4" name="Footer Placeholder 3"/>
          <p:cNvSpPr>
            <a:spLocks noGrp="1"/>
          </p:cNvSpPr>
          <p:nvPr>
            <p:ph type="ftr" sz="quarter" idx="4"/>
          </p:nvPr>
        </p:nvSpPr>
        <p:spPr/>
        <p:txBody>
          <a:bodyPr/>
          <a:lstStyle/>
          <a:p>
            <a:pPr>
              <a:defRPr/>
            </a:pPr>
            <a:r>
              <a:rPr lang="en-US" smtClean="0"/>
              <a:t>NECTAC/ECO/WRRC 2012</a:t>
            </a:r>
            <a:endParaRPr lang="en-US"/>
          </a:p>
        </p:txBody>
      </p:sp>
      <p:sp>
        <p:nvSpPr>
          <p:cNvPr id="229381"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E15ACC7C-2322-42D0-9109-CA4AFECF7DD4}" type="slidenum">
              <a:rPr lang="en-US" sz="1200" smtClean="0">
                <a:latin typeface="Calibri" pitchFamily="34" charset="0"/>
              </a:rPr>
              <a:pPr eaLnBrk="1" hangingPunct="1"/>
              <a:t>53</a:t>
            </a:fld>
            <a:endParaRPr lang="en-US" sz="1200" smtClean="0">
              <a:latin typeface="Calibri"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572F31-1BA6-49BF-AA51-45AC6C184270}" type="slidenum">
              <a:rPr lang="en-US" smtClean="0"/>
              <a:pPr/>
              <a:t>54</a:t>
            </a:fld>
            <a:endParaRPr lang="en-US"/>
          </a:p>
        </p:txBody>
      </p:sp>
    </p:spTree>
    <p:extLst>
      <p:ext uri="{BB962C8B-B14F-4D97-AF65-F5344CB8AC3E}">
        <p14:creationId xmlns:p14="http://schemas.microsoft.com/office/powerpoint/2010/main" val="2780114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572F31-1BA6-49BF-AA51-45AC6C184270}" type="slidenum">
              <a:rPr lang="en-US" smtClean="0"/>
              <a:pPr/>
              <a:t>5</a:t>
            </a:fld>
            <a:endParaRPr lang="en-US"/>
          </a:p>
        </p:txBody>
      </p:sp>
    </p:spTree>
    <p:extLst>
      <p:ext uri="{BB962C8B-B14F-4D97-AF65-F5344CB8AC3E}">
        <p14:creationId xmlns:p14="http://schemas.microsoft.com/office/powerpoint/2010/main" val="16339174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572F31-1BA6-49BF-AA51-45AC6C184270}" type="slidenum">
              <a:rPr lang="en-US" smtClean="0"/>
              <a:pPr/>
              <a:t>61</a:t>
            </a:fld>
            <a:endParaRPr lang="en-US"/>
          </a:p>
        </p:txBody>
      </p:sp>
    </p:spTree>
    <p:extLst>
      <p:ext uri="{BB962C8B-B14F-4D97-AF65-F5344CB8AC3E}">
        <p14:creationId xmlns:p14="http://schemas.microsoft.com/office/powerpoint/2010/main" val="31072205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572F31-1BA6-49BF-AA51-45AC6C184270}" type="slidenum">
              <a:rPr lang="en-US" smtClean="0"/>
              <a:pPr/>
              <a:t>68</a:t>
            </a:fld>
            <a:endParaRPr lang="en-US"/>
          </a:p>
        </p:txBody>
      </p:sp>
    </p:spTree>
    <p:extLst>
      <p:ext uri="{BB962C8B-B14F-4D97-AF65-F5344CB8AC3E}">
        <p14:creationId xmlns:p14="http://schemas.microsoft.com/office/powerpoint/2010/main" val="27801145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A94CDB2-7BFC-E945-9809-50B0EE2C35CC}" type="slidenum">
              <a:rPr lang="en-US" smtClean="0"/>
              <a:t>69</a:t>
            </a:fld>
            <a:endParaRPr lang="en-US"/>
          </a:p>
        </p:txBody>
      </p:sp>
    </p:spTree>
    <p:extLst>
      <p:ext uri="{BB962C8B-B14F-4D97-AF65-F5344CB8AC3E}">
        <p14:creationId xmlns:p14="http://schemas.microsoft.com/office/powerpoint/2010/main" val="22615316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685AA18-910A-C344-913A-D078FF366DA1}" type="slidenum">
              <a:rPr lang="en-US" smtClean="0"/>
              <a:t>70</a:t>
            </a:fld>
            <a:endParaRPr lang="en-US" dirty="0"/>
          </a:p>
        </p:txBody>
      </p:sp>
    </p:spTree>
    <p:extLst>
      <p:ext uri="{BB962C8B-B14F-4D97-AF65-F5344CB8AC3E}">
        <p14:creationId xmlns:p14="http://schemas.microsoft.com/office/powerpoint/2010/main" val="7261435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spcBef>
                <a:spcPct val="0"/>
              </a:spcBef>
              <a:buFontTx/>
              <a:buNone/>
              <a:defRPr/>
            </a:pPr>
            <a:endParaRPr lang="en-US" baseline="0" dirty="0" smtClean="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eorgia" charset="0"/>
                <a:ea typeface="ＭＳ Ｐゴシック" charset="0"/>
                <a:cs typeface="ＭＳ Ｐゴシック" charset="0"/>
              </a:defRPr>
            </a:lvl1pPr>
            <a:lvl2pPr marL="742950" indent="-285750" eaLnBrk="0" hangingPunct="0">
              <a:defRPr sz="2400">
                <a:solidFill>
                  <a:schemeClr val="tx1"/>
                </a:solidFill>
                <a:latin typeface="Georgia" charset="0"/>
                <a:ea typeface="ＭＳ Ｐゴシック" charset="0"/>
              </a:defRPr>
            </a:lvl2pPr>
            <a:lvl3pPr marL="1143000" indent="-228600" eaLnBrk="0" hangingPunct="0">
              <a:defRPr sz="2400">
                <a:solidFill>
                  <a:schemeClr val="tx1"/>
                </a:solidFill>
                <a:latin typeface="Georgia" charset="0"/>
                <a:ea typeface="ＭＳ Ｐゴシック" charset="0"/>
              </a:defRPr>
            </a:lvl3pPr>
            <a:lvl4pPr marL="1600200" indent="-228600" eaLnBrk="0" hangingPunct="0">
              <a:defRPr sz="2400">
                <a:solidFill>
                  <a:schemeClr val="tx1"/>
                </a:solidFill>
                <a:latin typeface="Georgia" charset="0"/>
                <a:ea typeface="ＭＳ Ｐゴシック" charset="0"/>
              </a:defRPr>
            </a:lvl4pPr>
            <a:lvl5pPr marL="2057400" indent="-228600" eaLnBrk="0" hangingPunct="0">
              <a:defRPr sz="2400">
                <a:solidFill>
                  <a:schemeClr val="tx1"/>
                </a:solidFill>
                <a:latin typeface="Georgia" charset="0"/>
                <a:ea typeface="ＭＳ Ｐゴシック" charset="0"/>
              </a:defRPr>
            </a:lvl5pPr>
            <a:lvl6pPr marL="2514600" indent="-228600" eaLnBrk="0" fontAlgn="base" hangingPunct="0">
              <a:spcBef>
                <a:spcPct val="0"/>
              </a:spcBef>
              <a:spcAft>
                <a:spcPct val="0"/>
              </a:spcAft>
              <a:defRPr sz="2400">
                <a:solidFill>
                  <a:schemeClr val="tx1"/>
                </a:solidFill>
                <a:latin typeface="Georgia" charset="0"/>
                <a:ea typeface="ＭＳ Ｐゴシック" charset="0"/>
              </a:defRPr>
            </a:lvl6pPr>
            <a:lvl7pPr marL="2971800" indent="-228600" eaLnBrk="0" fontAlgn="base" hangingPunct="0">
              <a:spcBef>
                <a:spcPct val="0"/>
              </a:spcBef>
              <a:spcAft>
                <a:spcPct val="0"/>
              </a:spcAft>
              <a:defRPr sz="2400">
                <a:solidFill>
                  <a:schemeClr val="tx1"/>
                </a:solidFill>
                <a:latin typeface="Georgia" charset="0"/>
                <a:ea typeface="ＭＳ Ｐゴシック" charset="0"/>
              </a:defRPr>
            </a:lvl7pPr>
            <a:lvl8pPr marL="3429000" indent="-228600" eaLnBrk="0" fontAlgn="base" hangingPunct="0">
              <a:spcBef>
                <a:spcPct val="0"/>
              </a:spcBef>
              <a:spcAft>
                <a:spcPct val="0"/>
              </a:spcAft>
              <a:defRPr sz="2400">
                <a:solidFill>
                  <a:schemeClr val="tx1"/>
                </a:solidFill>
                <a:latin typeface="Georgia" charset="0"/>
                <a:ea typeface="ＭＳ Ｐゴシック" charset="0"/>
              </a:defRPr>
            </a:lvl8pPr>
            <a:lvl9pPr marL="3886200" indent="-228600" eaLnBrk="0" fontAlgn="base" hangingPunct="0">
              <a:spcBef>
                <a:spcPct val="0"/>
              </a:spcBef>
              <a:spcAft>
                <a:spcPct val="0"/>
              </a:spcAft>
              <a:defRPr sz="2400">
                <a:solidFill>
                  <a:schemeClr val="tx1"/>
                </a:solidFill>
                <a:latin typeface="Georgia" charset="0"/>
                <a:ea typeface="ＭＳ Ｐゴシック" charset="0"/>
              </a:defRPr>
            </a:lvl9pPr>
          </a:lstStyle>
          <a:p>
            <a:pPr eaLnBrk="1" hangingPunct="1"/>
            <a:fld id="{FFB0AB8C-4B11-9F43-8097-F5062BED98E2}" type="slidenum">
              <a:rPr lang="en-US" sz="1200">
                <a:latin typeface="Calibri" charset="0"/>
              </a:rPr>
              <a:pPr eaLnBrk="1" hangingPunct="1"/>
              <a:t>71</a:t>
            </a:fld>
            <a:endParaRPr lang="en-US" sz="1200" dirty="0">
              <a:latin typeface="Calibri"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94CDB2-7BFC-E945-9809-50B0EE2C35CC}" type="slidenum">
              <a:rPr lang="en-US" smtClean="0"/>
              <a:t>72</a:t>
            </a:fld>
            <a:endParaRPr lang="en-US"/>
          </a:p>
        </p:txBody>
      </p:sp>
    </p:spTree>
    <p:extLst>
      <p:ext uri="{BB962C8B-B14F-4D97-AF65-F5344CB8AC3E}">
        <p14:creationId xmlns:p14="http://schemas.microsoft.com/office/powerpoint/2010/main" val="21041778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solidFill>
                <a:srgbClr val="FFFF00"/>
              </a:solidFill>
            </a:endParaRPr>
          </a:p>
        </p:txBody>
      </p:sp>
      <p:sp>
        <p:nvSpPr>
          <p:cNvPr id="4" name="Slide Number Placeholder 3"/>
          <p:cNvSpPr>
            <a:spLocks noGrp="1"/>
          </p:cNvSpPr>
          <p:nvPr>
            <p:ph type="sldNum" sz="quarter" idx="10"/>
          </p:nvPr>
        </p:nvSpPr>
        <p:spPr/>
        <p:txBody>
          <a:bodyPr/>
          <a:lstStyle/>
          <a:p>
            <a:fld id="{EC8DAF55-D298-4448-9BAA-8720152DEF26}" type="slidenum">
              <a:rPr lang="en-US" smtClean="0"/>
              <a:pPr/>
              <a:t>73</a:t>
            </a:fld>
            <a:endParaRPr lang="en-US" dirty="0"/>
          </a:p>
        </p:txBody>
      </p:sp>
    </p:spTree>
    <p:extLst>
      <p:ext uri="{BB962C8B-B14F-4D97-AF65-F5344CB8AC3E}">
        <p14:creationId xmlns:p14="http://schemas.microsoft.com/office/powerpoint/2010/main" val="27246622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1" i="1" dirty="0">
              <a:solidFill>
                <a:srgbClr val="FFFF00"/>
              </a:solidFill>
            </a:endParaRPr>
          </a:p>
        </p:txBody>
      </p:sp>
      <p:sp>
        <p:nvSpPr>
          <p:cNvPr id="4" name="Slide Number Placeholder 3"/>
          <p:cNvSpPr>
            <a:spLocks noGrp="1"/>
          </p:cNvSpPr>
          <p:nvPr>
            <p:ph type="sldNum" sz="quarter" idx="10"/>
          </p:nvPr>
        </p:nvSpPr>
        <p:spPr/>
        <p:txBody>
          <a:bodyPr/>
          <a:lstStyle/>
          <a:p>
            <a:fld id="{EC8DAF55-D298-4448-9BAA-8720152DEF26}" type="slidenum">
              <a:rPr lang="en-US" smtClean="0"/>
              <a:pPr/>
              <a:t>74</a:t>
            </a:fld>
            <a:endParaRPr lang="en-US" dirty="0"/>
          </a:p>
        </p:txBody>
      </p:sp>
    </p:spTree>
    <p:extLst>
      <p:ext uri="{BB962C8B-B14F-4D97-AF65-F5344CB8AC3E}">
        <p14:creationId xmlns:p14="http://schemas.microsoft.com/office/powerpoint/2010/main" val="16873443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dirty="0" smtClean="0">
              <a:solidFill>
                <a:schemeClr val="tx1"/>
              </a:solidFill>
            </a:endParaRPr>
          </a:p>
        </p:txBody>
      </p:sp>
      <p:sp>
        <p:nvSpPr>
          <p:cNvPr id="4" name="Slide Number Placeholder 3"/>
          <p:cNvSpPr>
            <a:spLocks noGrp="1"/>
          </p:cNvSpPr>
          <p:nvPr>
            <p:ph type="sldNum" sz="quarter" idx="10"/>
          </p:nvPr>
        </p:nvSpPr>
        <p:spPr/>
        <p:txBody>
          <a:bodyPr/>
          <a:lstStyle/>
          <a:p>
            <a:fld id="{EC8DAF55-D298-4448-9BAA-8720152DEF26}" type="slidenum">
              <a:rPr lang="en-US" smtClean="0"/>
              <a:pPr/>
              <a:t>75</a:t>
            </a:fld>
            <a:endParaRPr lang="en-US" dirty="0"/>
          </a:p>
        </p:txBody>
      </p:sp>
    </p:spTree>
    <p:extLst>
      <p:ext uri="{BB962C8B-B14F-4D97-AF65-F5344CB8AC3E}">
        <p14:creationId xmlns:p14="http://schemas.microsoft.com/office/powerpoint/2010/main" val="30724149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baseline="0" dirty="0" smtClean="0"/>
              <a:t>. </a:t>
            </a:r>
            <a:endParaRPr lang="en-US" sz="1100" dirty="0">
              <a:latin typeface="Calibri" charset="0"/>
            </a:endParaRP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9A86F94-DB3E-8146-AB8C-7E8001883B4D}" type="slidenum">
              <a:rPr lang="en-US" sz="1200">
                <a:latin typeface="Calibri" charset="0"/>
              </a:rPr>
              <a:pPr eaLnBrk="1" hangingPunct="1"/>
              <a:t>76</a:t>
            </a:fld>
            <a:endParaRPr lang="en-US" sz="1200" dirty="0">
              <a:latin typeface="Calibri" charset="0"/>
            </a:endParaRPr>
          </a:p>
        </p:txBody>
      </p:sp>
      <p:sp>
        <p:nvSpPr>
          <p:cNvPr id="2" name="Footer Placeholder 1"/>
          <p:cNvSpPr>
            <a:spLocks noGrp="1"/>
          </p:cNvSpPr>
          <p:nvPr>
            <p:ph type="ftr" sz="quarter" idx="4"/>
          </p:nvPr>
        </p:nvSpPr>
        <p:spPr/>
        <p:txBody>
          <a:bodyPr/>
          <a:lstStyle/>
          <a:p>
            <a:pPr>
              <a:defRPr/>
            </a:pPr>
            <a:r>
              <a:rPr lang="en-US" dirty="0"/>
              <a:t>NECTAC/ECO/WRRC 2012</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full PPT</a:t>
            </a:r>
            <a:r>
              <a:rPr lang="en-US" baseline="0" dirty="0" smtClean="0"/>
              <a:t> presentation has six sections.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Section 1 </a:t>
            </a:r>
            <a:r>
              <a:rPr lang="en-US" baseline="0" dirty="0" smtClean="0"/>
              <a:t>of the PPT, “Setting the Context” contains information about how children learn and the roles of the adults in the child’s life, emphasizing natural learning opportunities and successful participation in every day activities. We create connections between how children learn with the overarching mission, goals, and principles of early intervention and early childhood special education and how these relate child and family outcomes measurement for accountability and program improvement.  </a:t>
            </a:r>
          </a:p>
          <a:p>
            <a:endParaRPr lang="en-US" baseline="0" dirty="0" smtClean="0"/>
          </a:p>
          <a:p>
            <a:r>
              <a:rPr lang="en-US" dirty="0" smtClean="0"/>
              <a:t>Section 2 </a:t>
            </a:r>
            <a:r>
              <a:rPr lang="en-US" baseline="0" dirty="0" smtClean="0"/>
              <a:t>is all about functional assessment.  The majority of this section outlines critical features of functional assessment, such as:</a:t>
            </a:r>
          </a:p>
          <a:p>
            <a:pPr marL="171450" indent="-171450">
              <a:buFont typeface="Arial" pitchFamily="34" charset="0"/>
              <a:buChar char="•"/>
            </a:pPr>
            <a:r>
              <a:rPr lang="en-US" baseline="0" dirty="0" smtClean="0"/>
              <a:t>What functional assessment is and is not </a:t>
            </a:r>
          </a:p>
          <a:p>
            <a:pPr marL="171450" indent="-171450">
              <a:buFont typeface="Arial" pitchFamily="34" charset="0"/>
              <a:buChar char="•"/>
            </a:pPr>
            <a:r>
              <a:rPr lang="en-US" baseline="0" dirty="0" smtClean="0"/>
              <a:t>Why functional assessment is </a:t>
            </a:r>
            <a:r>
              <a:rPr lang="en-US" b="1" baseline="0" dirty="0" smtClean="0"/>
              <a:t>fundamental</a:t>
            </a:r>
            <a:r>
              <a:rPr lang="en-US" b="0" baseline="0" dirty="0" smtClean="0"/>
              <a:t> to developing functional outcomes and goals</a:t>
            </a:r>
          </a:p>
          <a:p>
            <a:pPr marL="171450" indent="-171450">
              <a:buFont typeface="Arial" pitchFamily="34" charset="0"/>
              <a:buChar char="•"/>
            </a:pPr>
            <a:r>
              <a:rPr lang="en-US" b="0" baseline="0" dirty="0" smtClean="0"/>
              <a:t>Who does it,</a:t>
            </a:r>
          </a:p>
          <a:p>
            <a:pPr marL="171450" indent="-171450">
              <a:buFont typeface="Arial" pitchFamily="34" charset="0"/>
              <a:buChar char="•"/>
            </a:pPr>
            <a:r>
              <a:rPr lang="en-US" b="0" baseline="0" dirty="0" smtClean="0"/>
              <a:t>When, where and how it is done </a:t>
            </a:r>
          </a:p>
          <a:p>
            <a:pPr marL="171450" indent="-171450">
              <a:buFont typeface="Arial" pitchFamily="34" charset="0"/>
              <a:buChar char="•"/>
            </a:pPr>
            <a:endParaRPr lang="en-US" b="0" baseline="0" dirty="0" smtClean="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smtClean="0"/>
              <a:t>Section 3 links using </a:t>
            </a:r>
            <a:r>
              <a:rPr lang="en-US" baseline="0" dirty="0" smtClean="0"/>
              <a:t>assessment information with developing high-quality, functional individualized outcomes and goals for children and families and to complete the child outcomes measurement process as well.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baseline="0" dirty="0" smtClean="0"/>
          </a:p>
          <a:p>
            <a:r>
              <a:rPr lang="en-US" dirty="0" smtClean="0"/>
              <a:t>Section 4</a:t>
            </a:r>
            <a:r>
              <a:rPr lang="en-US" baseline="0" dirty="0" smtClean="0"/>
              <a:t> delves into the detail behind developing high-quality, functional outcome and goal statements.  The section begins with information about where to start with outcome and goal development and includes IFSP and IEP federal requirements related to outcomes and goals. Examples of  high-quality, functional statements and those that are not are provided for both IFSP outcomes and IEP goals.  The section also provides criteria for rating whether or not outcome or goal statements are of high quality.   </a:t>
            </a:r>
          </a:p>
          <a:p>
            <a:endParaRPr lang="en-US" dirty="0" smtClean="0"/>
          </a:p>
          <a:p>
            <a:r>
              <a:rPr lang="en-US" dirty="0" smtClean="0"/>
              <a:t>Section 5 contains</a:t>
            </a:r>
            <a:r>
              <a:rPr lang="en-US" baseline="0" dirty="0" smtClean="0"/>
              <a:t> information to help the learner create IFSP strategies and IEP objectives to meet the outcomes and goals developed, and to begin the process of determining what services will be needed to help meet the goals and outcomes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Section 6 is an opportunity for the participants</a:t>
            </a:r>
            <a:r>
              <a:rPr lang="en-US" baseline="0" dirty="0" smtClean="0"/>
              <a:t> </a:t>
            </a:r>
            <a:r>
              <a:rPr lang="en-US" dirty="0" smtClean="0"/>
              <a:t>to apply</a:t>
            </a:r>
            <a:r>
              <a:rPr lang="en-US" baseline="0" dirty="0" smtClean="0"/>
              <a:t> the information from the training.  Using a child example, participants are able to review information about a child, write an outcome or goal, and determine strategies or objectives.  The Kim child example provided as part of the training package is available in a 17 month version, or a 35 month version, so that it will be appropriate for both Part C and preschool special education audiences participating in the training.</a:t>
            </a:r>
          </a:p>
          <a:p>
            <a:endParaRPr lang="en-US" baseline="0" dirty="0" smtClean="0"/>
          </a:p>
        </p:txBody>
      </p:sp>
      <p:sp>
        <p:nvSpPr>
          <p:cNvPr id="4" name="Slide Number Placeholder 3"/>
          <p:cNvSpPr>
            <a:spLocks noGrp="1"/>
          </p:cNvSpPr>
          <p:nvPr>
            <p:ph type="sldNum" sz="quarter" idx="10"/>
          </p:nvPr>
        </p:nvSpPr>
        <p:spPr/>
        <p:txBody>
          <a:bodyPr/>
          <a:lstStyle/>
          <a:p>
            <a:fld id="{2B572F31-1BA6-49BF-AA51-45AC6C184270}" type="slidenum">
              <a:rPr lang="en-US" smtClean="0"/>
              <a:pPr/>
              <a:t>6</a:t>
            </a:fld>
            <a:endParaRPr lang="en-US" dirty="0"/>
          </a:p>
        </p:txBody>
      </p:sp>
    </p:spTree>
    <p:extLst>
      <p:ext uri="{BB962C8B-B14F-4D97-AF65-F5344CB8AC3E}">
        <p14:creationId xmlns:p14="http://schemas.microsoft.com/office/powerpoint/2010/main" val="13918027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150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dirty="0" smtClean="0"/>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E1BB82C-D53D-9E42-A477-329E7C71F9B3}" type="slidenum">
              <a:rPr lang="en-US" sz="1200">
                <a:latin typeface="Calibri" charset="0"/>
              </a:rPr>
              <a:pPr eaLnBrk="1" hangingPunct="1"/>
              <a:t>77</a:t>
            </a:fld>
            <a:endParaRPr lang="en-US" sz="1200">
              <a:latin typeface="Calibri" charset="0"/>
            </a:endParaRPr>
          </a:p>
        </p:txBody>
      </p:sp>
      <p:sp>
        <p:nvSpPr>
          <p:cNvPr id="2" name="Footer Placeholder 1"/>
          <p:cNvSpPr>
            <a:spLocks noGrp="1"/>
          </p:cNvSpPr>
          <p:nvPr>
            <p:ph type="ftr" sz="quarter" idx="4"/>
          </p:nvPr>
        </p:nvSpPr>
        <p:spPr/>
        <p:txBody>
          <a:bodyPr/>
          <a:lstStyle/>
          <a:p>
            <a:pPr>
              <a:defRPr/>
            </a:pPr>
            <a:r>
              <a:rPr lang="en-US" dirty="0"/>
              <a:t>NECTAC/ECO/WRRC 2012</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47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4" name="Footer Placeholder 3"/>
          <p:cNvSpPr>
            <a:spLocks noGrp="1"/>
          </p:cNvSpPr>
          <p:nvPr>
            <p:ph type="ftr" sz="quarter" idx="4"/>
          </p:nvPr>
        </p:nvSpPr>
        <p:spPr/>
        <p:txBody>
          <a:bodyPr/>
          <a:lstStyle/>
          <a:p>
            <a:pPr>
              <a:defRPr/>
            </a:pPr>
            <a:r>
              <a:rPr lang="en-US" smtClean="0"/>
              <a:t>NECTAC/ECO/WRRC 2012</a:t>
            </a:r>
            <a:endParaRPr lang="en-US"/>
          </a:p>
        </p:txBody>
      </p:sp>
      <p:sp>
        <p:nvSpPr>
          <p:cNvPr id="74756"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8EFE5A8-E2E9-3F4C-A5E0-8471960865C8}" type="slidenum">
              <a:rPr lang="en-US" sz="1200">
                <a:latin typeface="Calibri" charset="0"/>
              </a:rPr>
              <a:pPr eaLnBrk="1" hangingPunct="1"/>
              <a:t>78</a:t>
            </a:fld>
            <a:endParaRPr lang="en-US" sz="1200">
              <a:latin typeface="Calibri"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94CDB2-7BFC-E945-9809-50B0EE2C35CC}" type="slidenum">
              <a:rPr lang="en-US" smtClean="0"/>
              <a:t>79</a:t>
            </a:fld>
            <a:endParaRPr lang="en-US"/>
          </a:p>
        </p:txBody>
      </p:sp>
    </p:spTree>
    <p:extLst>
      <p:ext uri="{BB962C8B-B14F-4D97-AF65-F5344CB8AC3E}">
        <p14:creationId xmlns:p14="http://schemas.microsoft.com/office/powerpoint/2010/main" val="13238367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560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i="1" dirty="0">
              <a:latin typeface="Calibri" charset="0"/>
            </a:endParaRP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A2779E1-B76A-334B-BB83-D831C6D40EFF}" type="slidenum">
              <a:rPr lang="en-US" sz="1200">
                <a:latin typeface="Calibri" charset="0"/>
              </a:rPr>
              <a:pPr eaLnBrk="1" hangingPunct="1"/>
              <a:t>80</a:t>
            </a:fld>
            <a:endParaRPr lang="en-US" sz="1200">
              <a:latin typeface="Calibri" charset="0"/>
            </a:endParaRPr>
          </a:p>
        </p:txBody>
      </p:sp>
      <p:sp>
        <p:nvSpPr>
          <p:cNvPr id="2" name="Footer Placeholder 1"/>
          <p:cNvSpPr>
            <a:spLocks noGrp="1"/>
          </p:cNvSpPr>
          <p:nvPr>
            <p:ph type="ftr" sz="quarter" idx="4"/>
          </p:nvPr>
        </p:nvSpPr>
        <p:spPr/>
        <p:txBody>
          <a:bodyPr/>
          <a:lstStyle/>
          <a:p>
            <a:pPr>
              <a:defRPr/>
            </a:pPr>
            <a:r>
              <a:rPr lang="en-US"/>
              <a:t>NECTAC/ECO/WRRC 2012</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94CDB2-7BFC-E945-9809-50B0EE2C35CC}" type="slidenum">
              <a:rPr lang="en-US" smtClean="0"/>
              <a:t>81</a:t>
            </a:fld>
            <a:endParaRPr lang="en-US"/>
          </a:p>
        </p:txBody>
      </p:sp>
    </p:spTree>
    <p:extLst>
      <p:ext uri="{BB962C8B-B14F-4D97-AF65-F5344CB8AC3E}">
        <p14:creationId xmlns:p14="http://schemas.microsoft.com/office/powerpoint/2010/main" val="4798823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a:t>
            </a:r>
          </a:p>
        </p:txBody>
      </p:sp>
      <p:sp>
        <p:nvSpPr>
          <p:cNvPr id="4" name="Slide Number Placeholder 3"/>
          <p:cNvSpPr>
            <a:spLocks noGrp="1"/>
          </p:cNvSpPr>
          <p:nvPr>
            <p:ph type="sldNum" sz="quarter" idx="10"/>
          </p:nvPr>
        </p:nvSpPr>
        <p:spPr/>
        <p:txBody>
          <a:bodyPr/>
          <a:lstStyle/>
          <a:p>
            <a:fld id="{EC8DAF55-D298-4448-9BAA-8720152DEF26}" type="slidenum">
              <a:rPr lang="en-US" smtClean="0"/>
              <a:pPr/>
              <a:t>82</a:t>
            </a:fld>
            <a:endParaRPr lang="en-US" dirty="0"/>
          </a:p>
        </p:txBody>
      </p:sp>
    </p:spTree>
    <p:extLst>
      <p:ext uri="{BB962C8B-B14F-4D97-AF65-F5344CB8AC3E}">
        <p14:creationId xmlns:p14="http://schemas.microsoft.com/office/powerpoint/2010/main" val="41956125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150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dirty="0" smtClean="0"/>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E1BB82C-D53D-9E42-A477-329E7C71F9B3}" type="slidenum">
              <a:rPr lang="en-US" sz="1200">
                <a:latin typeface="Calibri" charset="0"/>
              </a:rPr>
              <a:pPr eaLnBrk="1" hangingPunct="1"/>
              <a:t>83</a:t>
            </a:fld>
            <a:endParaRPr lang="en-US" sz="1200">
              <a:latin typeface="Calibri" charset="0"/>
            </a:endParaRPr>
          </a:p>
        </p:txBody>
      </p:sp>
      <p:sp>
        <p:nvSpPr>
          <p:cNvPr id="2" name="Footer Placeholder 1"/>
          <p:cNvSpPr>
            <a:spLocks noGrp="1"/>
          </p:cNvSpPr>
          <p:nvPr>
            <p:ph type="ftr" sz="quarter" idx="4"/>
          </p:nvPr>
        </p:nvSpPr>
        <p:spPr/>
        <p:txBody>
          <a:bodyPr/>
          <a:lstStyle/>
          <a:p>
            <a:pPr>
              <a:defRPr/>
            </a:pPr>
            <a:r>
              <a:rPr lang="en-US" dirty="0"/>
              <a:t>NECTAC/ECO/WRRC 2012</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i="1" dirty="0">
              <a:latin typeface="Calibri" charset="0"/>
            </a:endParaRP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621662-6922-D84E-8AE4-793F27C9399B}" type="slidenum">
              <a:rPr lang="en-US" sz="1200">
                <a:latin typeface="Calibri" charset="0"/>
              </a:rPr>
              <a:pPr eaLnBrk="1" hangingPunct="1"/>
              <a:t>84</a:t>
            </a:fld>
            <a:endParaRPr lang="en-US" sz="1200">
              <a:latin typeface="Calibri" charset="0"/>
            </a:endParaRPr>
          </a:p>
        </p:txBody>
      </p:sp>
      <p:sp>
        <p:nvSpPr>
          <p:cNvPr id="2" name="Footer Placeholder 1"/>
          <p:cNvSpPr>
            <a:spLocks noGrp="1"/>
          </p:cNvSpPr>
          <p:nvPr>
            <p:ph type="ftr" sz="quarter" idx="4"/>
          </p:nvPr>
        </p:nvSpPr>
        <p:spPr/>
        <p:txBody>
          <a:bodyPr/>
          <a:lstStyle/>
          <a:p>
            <a:pPr>
              <a:defRPr/>
            </a:pPr>
            <a:r>
              <a:rPr lang="en-US"/>
              <a:t>NECTAC/ECO/WRRC 2012</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3E1C42-9521-F245-95C0-263D0855C8DD}" type="slidenum">
              <a:rPr lang="en-US" sz="1200">
                <a:latin typeface="Calibri" charset="0"/>
              </a:rPr>
              <a:pPr eaLnBrk="1" hangingPunct="1"/>
              <a:t>85</a:t>
            </a:fld>
            <a:endParaRPr lang="en-US" sz="1200">
              <a:latin typeface="Calibri" charset="0"/>
            </a:endParaRPr>
          </a:p>
        </p:txBody>
      </p:sp>
      <p:sp>
        <p:nvSpPr>
          <p:cNvPr id="296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6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2" name="Footer Placeholder 1"/>
          <p:cNvSpPr>
            <a:spLocks noGrp="1"/>
          </p:cNvSpPr>
          <p:nvPr>
            <p:ph type="ftr" sz="quarter" idx="4"/>
          </p:nvPr>
        </p:nvSpPr>
        <p:spPr/>
        <p:txBody>
          <a:bodyPr/>
          <a:lstStyle/>
          <a:p>
            <a:pPr>
              <a:defRPr/>
            </a:pPr>
            <a:r>
              <a:rPr lang="en-US"/>
              <a:t>NECTAC/ECO/WRRC 2012</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EE2B31F-5166-8C4E-9D50-E017F26D22F3}" type="slidenum">
              <a:rPr lang="en-US" sz="1200">
                <a:latin typeface="Calibri" charset="0"/>
              </a:rPr>
              <a:pPr eaLnBrk="1" hangingPunct="1"/>
              <a:t>86</a:t>
            </a:fld>
            <a:endParaRPr lang="en-US" sz="1200">
              <a:latin typeface="Calibri" charset="0"/>
            </a:endParaRPr>
          </a:p>
        </p:txBody>
      </p:sp>
      <p:sp>
        <p:nvSpPr>
          <p:cNvPr id="2" name="Footer Placeholder 1"/>
          <p:cNvSpPr>
            <a:spLocks noGrp="1"/>
          </p:cNvSpPr>
          <p:nvPr>
            <p:ph type="ftr" sz="quarter" idx="4"/>
          </p:nvPr>
        </p:nvSpPr>
        <p:spPr/>
        <p:txBody>
          <a:bodyPr/>
          <a:lstStyle/>
          <a:p>
            <a:pPr>
              <a:defRPr/>
            </a:pPr>
            <a:r>
              <a:rPr lang="en-US"/>
              <a:t>NECTAC/ECO/WRRC 2012</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training package</a:t>
            </a:r>
            <a:r>
              <a:rPr lang="en-US" baseline="0" dirty="0" smtClean="0"/>
              <a:t> includes a number of activities that apply the information presented to everyday work with children and families.  </a:t>
            </a:r>
          </a:p>
          <a:p>
            <a:endParaRPr lang="en-US" baseline="0" dirty="0" smtClean="0"/>
          </a:p>
          <a:p>
            <a:r>
              <a:rPr lang="en-US" baseline="0" dirty="0" smtClean="0"/>
              <a:t>Throughout the training, there are opportunities for participants to reflect upon and discuss the information that has been presented.  Questions for the facilitators are included in the trainer script, and can be modified based on the needs of those in attendance.  </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B572F31-1BA6-49BF-AA51-45AC6C184270}" type="slidenum">
              <a:rPr lang="en-US" smtClean="0"/>
              <a:pPr/>
              <a:t>7</a:t>
            </a:fld>
            <a:endParaRPr lang="en-US"/>
          </a:p>
        </p:txBody>
      </p:sp>
    </p:spTree>
    <p:extLst>
      <p:ext uri="{BB962C8B-B14F-4D97-AF65-F5344CB8AC3E}">
        <p14:creationId xmlns:p14="http://schemas.microsoft.com/office/powerpoint/2010/main" val="36852912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solidFill>
                <a:srgbClr val="FFFF00"/>
              </a:solidFill>
            </a:endParaRPr>
          </a:p>
        </p:txBody>
      </p:sp>
      <p:sp>
        <p:nvSpPr>
          <p:cNvPr id="4" name="Slide Number Placeholder 3"/>
          <p:cNvSpPr>
            <a:spLocks noGrp="1"/>
          </p:cNvSpPr>
          <p:nvPr>
            <p:ph type="sldNum" sz="quarter" idx="10"/>
          </p:nvPr>
        </p:nvSpPr>
        <p:spPr/>
        <p:txBody>
          <a:bodyPr/>
          <a:lstStyle/>
          <a:p>
            <a:fld id="{EC8DAF55-D298-4448-9BAA-8720152DEF26}" type="slidenum">
              <a:rPr lang="en-US" smtClean="0"/>
              <a:pPr/>
              <a:t>87</a:t>
            </a:fld>
            <a:endParaRPr lang="en-US" dirty="0"/>
          </a:p>
        </p:txBody>
      </p:sp>
    </p:spTree>
    <p:extLst>
      <p:ext uri="{BB962C8B-B14F-4D97-AF65-F5344CB8AC3E}">
        <p14:creationId xmlns:p14="http://schemas.microsoft.com/office/powerpoint/2010/main" val="34975912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solidFill>
                <a:srgbClr val="FFFF00"/>
              </a:solidFill>
            </a:endParaRPr>
          </a:p>
        </p:txBody>
      </p:sp>
      <p:sp>
        <p:nvSpPr>
          <p:cNvPr id="4" name="Slide Number Placeholder 3"/>
          <p:cNvSpPr>
            <a:spLocks noGrp="1"/>
          </p:cNvSpPr>
          <p:nvPr>
            <p:ph type="sldNum" sz="quarter" idx="10"/>
          </p:nvPr>
        </p:nvSpPr>
        <p:spPr/>
        <p:txBody>
          <a:bodyPr/>
          <a:lstStyle/>
          <a:p>
            <a:fld id="{EC8DAF55-D298-4448-9BAA-8720152DEF26}" type="slidenum">
              <a:rPr lang="en-US" smtClean="0"/>
              <a:pPr/>
              <a:t>88</a:t>
            </a:fld>
            <a:endParaRPr lang="en-US" dirty="0"/>
          </a:p>
        </p:txBody>
      </p:sp>
    </p:spTree>
    <p:extLst>
      <p:ext uri="{BB962C8B-B14F-4D97-AF65-F5344CB8AC3E}">
        <p14:creationId xmlns:p14="http://schemas.microsoft.com/office/powerpoint/2010/main" val="34975912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dirty="0" smtClean="0"/>
          </a:p>
        </p:txBody>
      </p:sp>
      <p:sp>
        <p:nvSpPr>
          <p:cNvPr id="24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BB1E52B-F464-D641-A923-6CCE9FA8ED67}" type="slidenum">
              <a:rPr lang="en-US" sz="1200">
                <a:latin typeface="Calibri" charset="0"/>
              </a:rPr>
              <a:pPr eaLnBrk="1" hangingPunct="1"/>
              <a:t>89</a:t>
            </a:fld>
            <a:endParaRPr lang="en-US" sz="1200">
              <a:latin typeface="Calibri" charset="0"/>
            </a:endParaRPr>
          </a:p>
        </p:txBody>
      </p:sp>
      <p:sp>
        <p:nvSpPr>
          <p:cNvPr id="2" name="Footer Placeholder 1"/>
          <p:cNvSpPr>
            <a:spLocks noGrp="1"/>
          </p:cNvSpPr>
          <p:nvPr>
            <p:ph type="ftr" sz="quarter" idx="4"/>
          </p:nvPr>
        </p:nvSpPr>
        <p:spPr/>
        <p:txBody>
          <a:bodyPr/>
          <a:lstStyle/>
          <a:p>
            <a:pPr>
              <a:defRPr/>
            </a:pPr>
            <a:r>
              <a:rPr lang="en-US"/>
              <a:t>NECTAC/ECO/WRRC 2012</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F02C96-F313-C44D-A1D7-6CFC55B84BB5}" type="slidenum">
              <a:rPr lang="en-US" sz="1200">
                <a:latin typeface="Calibri" charset="0"/>
              </a:rPr>
              <a:pPr eaLnBrk="1" hangingPunct="1"/>
              <a:t>90</a:t>
            </a:fld>
            <a:endParaRPr lang="en-US" sz="1200">
              <a:latin typeface="Calibri" charset="0"/>
            </a:endParaRPr>
          </a:p>
        </p:txBody>
      </p:sp>
      <p:sp>
        <p:nvSpPr>
          <p:cNvPr id="819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19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en-US" baseline="0" dirty="0" smtClean="0">
              <a:latin typeface="Calibri"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F02C96-F313-C44D-A1D7-6CFC55B84BB5}" type="slidenum">
              <a:rPr lang="en-US" sz="1200">
                <a:latin typeface="Calibri" charset="0"/>
              </a:rPr>
              <a:pPr eaLnBrk="1" hangingPunct="1"/>
              <a:t>91</a:t>
            </a:fld>
            <a:endParaRPr lang="en-US" sz="1200">
              <a:latin typeface="Calibri" charset="0"/>
            </a:endParaRPr>
          </a:p>
        </p:txBody>
      </p:sp>
      <p:sp>
        <p:nvSpPr>
          <p:cNvPr id="819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19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smtClean="0">
              <a:solidFill>
                <a:srgbClr val="800000"/>
              </a:solidFill>
              <a:latin typeface="+mn-lt"/>
              <a:ea typeface="+mn-ea"/>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83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983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8BFB9A6-F1D2-2148-8749-0ABBD374FB41}" type="slidenum">
              <a:rPr lang="en-US" sz="1200">
                <a:latin typeface="Calibri" charset="0"/>
              </a:rPr>
              <a:pPr eaLnBrk="1" hangingPunct="1"/>
              <a:t>92</a:t>
            </a:fld>
            <a:endParaRPr lang="en-US" sz="1200">
              <a:latin typeface="Calibri" charset="0"/>
            </a:endParaRPr>
          </a:p>
        </p:txBody>
      </p:sp>
      <p:sp>
        <p:nvSpPr>
          <p:cNvPr id="2" name="Footer Placeholder 1"/>
          <p:cNvSpPr>
            <a:spLocks noGrp="1"/>
          </p:cNvSpPr>
          <p:nvPr>
            <p:ph type="ftr" sz="quarter" idx="4"/>
          </p:nvPr>
        </p:nvSpPr>
        <p:spPr/>
        <p:txBody>
          <a:bodyPr/>
          <a:lstStyle/>
          <a:p>
            <a:pPr>
              <a:defRPr/>
            </a:pPr>
            <a:r>
              <a:rPr lang="en-US"/>
              <a:t>NECTAC/ECO/WRRC 2012</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1290509-D7A2-4440-B4CB-E54001FF6C17}" type="slidenum">
              <a:rPr lang="en-US" sz="1200">
                <a:latin typeface="Calibri" charset="0"/>
              </a:rPr>
              <a:pPr eaLnBrk="1" hangingPunct="1"/>
              <a:t>93</a:t>
            </a:fld>
            <a:endParaRPr lang="en-US" sz="1200" dirty="0">
              <a:latin typeface="Calibri" charset="0"/>
            </a:endParaRPr>
          </a:p>
        </p:txBody>
      </p:sp>
      <p:sp>
        <p:nvSpPr>
          <p:cNvPr id="2" name="Footer Placeholder 1"/>
          <p:cNvSpPr>
            <a:spLocks noGrp="1"/>
          </p:cNvSpPr>
          <p:nvPr>
            <p:ph type="ftr" sz="quarter" idx="4"/>
          </p:nvPr>
        </p:nvSpPr>
        <p:spPr/>
        <p:txBody>
          <a:bodyPr/>
          <a:lstStyle/>
          <a:p>
            <a:pPr>
              <a:defRPr/>
            </a:pPr>
            <a:r>
              <a:rPr lang="en-US" dirty="0"/>
              <a:t>NECTAC/ECO/WRRC 2012</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strike="noStrike" dirty="0" smtClean="0"/>
          </a:p>
        </p:txBody>
      </p:sp>
      <p:sp>
        <p:nvSpPr>
          <p:cNvPr id="4" name="Slide Number Placeholder 3"/>
          <p:cNvSpPr>
            <a:spLocks noGrp="1"/>
          </p:cNvSpPr>
          <p:nvPr>
            <p:ph type="sldNum" sz="quarter" idx="10"/>
          </p:nvPr>
        </p:nvSpPr>
        <p:spPr/>
        <p:txBody>
          <a:bodyPr/>
          <a:lstStyle/>
          <a:p>
            <a:fld id="{EC8DAF55-D298-4448-9BAA-8720152DEF26}" type="slidenum">
              <a:rPr lang="en-US" smtClean="0"/>
              <a:pPr/>
              <a:t>94</a:t>
            </a:fld>
            <a:endParaRPr lang="en-US" dirty="0"/>
          </a:p>
        </p:txBody>
      </p:sp>
    </p:spTree>
    <p:extLst>
      <p:ext uri="{BB962C8B-B14F-4D97-AF65-F5344CB8AC3E}">
        <p14:creationId xmlns:p14="http://schemas.microsoft.com/office/powerpoint/2010/main" val="28965999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baseline="0" dirty="0" smtClean="0"/>
          </a:p>
        </p:txBody>
      </p:sp>
      <p:sp>
        <p:nvSpPr>
          <p:cNvPr id="4" name="Footer Placeholder 3"/>
          <p:cNvSpPr>
            <a:spLocks noGrp="1"/>
          </p:cNvSpPr>
          <p:nvPr>
            <p:ph type="ft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422E3482-1AC4-4480-8E1D-0AB2BCEB3E2D}" type="slidenum">
              <a:rPr lang="en-US" smtClean="0"/>
              <a:pPr>
                <a:defRPr/>
              </a:pPr>
              <a:t>95</a:t>
            </a:fld>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422E3482-1AC4-4480-8E1D-0AB2BCEB3E2D}" type="slidenum">
              <a:rPr lang="en-US" smtClean="0"/>
              <a:pPr>
                <a:defRPr/>
              </a:pPr>
              <a:t>96</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a:t>
            </a:r>
            <a:r>
              <a:rPr lang="en-US" baseline="0" dirty="0" smtClean="0"/>
              <a:t> also included two video examples in Section 3:  Nolan, who is a child under the age of three, and Tim, who is a preschool age child.  Both are brief video clips meant to represent what a portion of an observation might look like during a functional, authentic assessment.  After viewing each video, participants are asked to respond to some reflective questions</a:t>
            </a:r>
          </a:p>
          <a:p>
            <a:pPr marL="171450" indent="-171450">
              <a:buFont typeface="Arial" pitchFamily="34" charset="0"/>
              <a:buChar char="•"/>
            </a:pPr>
            <a:endParaRPr lang="en-US" baseline="0" dirty="0" smtClean="0"/>
          </a:p>
          <a:p>
            <a:pPr marL="0" indent="0">
              <a:buFont typeface="Arial" pitchFamily="34" charset="0"/>
              <a:buNone/>
            </a:pPr>
            <a:r>
              <a:rPr lang="en-US" baseline="0" dirty="0" smtClean="0"/>
              <a:t>Guidance is provided for the facilitator in the trainers’ notes to help guide the conversation and ensure that the participants pick up on salient points, including:</a:t>
            </a:r>
          </a:p>
          <a:p>
            <a:pPr marL="171450" indent="-171450">
              <a:buFont typeface="Arial" pitchFamily="34" charset="0"/>
              <a:buChar char="•"/>
            </a:pPr>
            <a:r>
              <a:rPr lang="en-US" baseline="0" dirty="0" smtClean="0"/>
              <a:t>Listening to families talk about what’s going well in daily routines to help build intervention strategies (as observed in Lisa, the PT’s behavior in the Nolan video), and</a:t>
            </a:r>
          </a:p>
          <a:p>
            <a:pPr marL="171450" indent="-171450">
              <a:buFont typeface="Arial" pitchFamily="34" charset="0"/>
              <a:buChar char="•"/>
            </a:pPr>
            <a:r>
              <a:rPr lang="en-US" baseline="0" dirty="0" smtClean="0"/>
              <a:t>The need for more observations OVER TIME in order to accurately develop a goal for Tim.</a:t>
            </a:r>
          </a:p>
          <a:p>
            <a:pPr marL="171450" indent="-171450">
              <a:buFont typeface="Arial" pitchFamily="34" charset="0"/>
              <a:buChar char="•"/>
            </a:pPr>
            <a:endParaRPr lang="en-US" baseline="0" dirty="0" smtClean="0"/>
          </a:p>
          <a:p>
            <a:pPr marL="0" indent="0">
              <a:buFont typeface="Arial" pitchFamily="34" charset="0"/>
              <a:buNone/>
            </a:pPr>
            <a:r>
              <a:rPr lang="en-US" baseline="0" dirty="0" smtClean="0"/>
              <a:t>Access to the videos are included in the training package.</a:t>
            </a:r>
            <a:endParaRPr lang="en-US" dirty="0"/>
          </a:p>
        </p:txBody>
      </p:sp>
      <p:sp>
        <p:nvSpPr>
          <p:cNvPr id="4" name="Slide Number Placeholder 3"/>
          <p:cNvSpPr>
            <a:spLocks noGrp="1"/>
          </p:cNvSpPr>
          <p:nvPr>
            <p:ph type="sldNum" sz="quarter" idx="10"/>
          </p:nvPr>
        </p:nvSpPr>
        <p:spPr/>
        <p:txBody>
          <a:bodyPr/>
          <a:lstStyle/>
          <a:p>
            <a:fld id="{2B572F31-1BA6-49BF-AA51-45AC6C184270}" type="slidenum">
              <a:rPr lang="en-US" smtClean="0"/>
              <a:pPr/>
              <a:t>8</a:t>
            </a:fld>
            <a:endParaRPr lang="en-US"/>
          </a:p>
        </p:txBody>
      </p:sp>
    </p:spTree>
    <p:extLst>
      <p:ext uri="{BB962C8B-B14F-4D97-AF65-F5344CB8AC3E}">
        <p14:creationId xmlns:p14="http://schemas.microsoft.com/office/powerpoint/2010/main" val="415905184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E685AA18-910A-C344-913A-D078FF366DA1}" type="slidenum">
              <a:rPr lang="en-US" smtClean="0"/>
              <a:t>97</a:t>
            </a:fld>
            <a:endParaRPr lang="en-US" dirty="0"/>
          </a:p>
        </p:txBody>
      </p:sp>
    </p:spTree>
    <p:extLst>
      <p:ext uri="{BB962C8B-B14F-4D97-AF65-F5344CB8AC3E}">
        <p14:creationId xmlns:p14="http://schemas.microsoft.com/office/powerpoint/2010/main" val="407405724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C8DAF55-D298-4448-9BAA-8720152DEF26}" type="slidenum">
              <a:rPr lang="en-US" smtClean="0"/>
              <a:pPr/>
              <a:t>98</a:t>
            </a:fld>
            <a:endParaRPr lang="en-US" dirty="0"/>
          </a:p>
        </p:txBody>
      </p:sp>
    </p:spTree>
    <p:extLst>
      <p:ext uri="{BB962C8B-B14F-4D97-AF65-F5344CB8AC3E}">
        <p14:creationId xmlns:p14="http://schemas.microsoft.com/office/powerpoint/2010/main" val="41194877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94CDB2-7BFC-E945-9809-50B0EE2C35CC}" type="slidenum">
              <a:rPr lang="en-US" smtClean="0"/>
              <a:t>99</a:t>
            </a:fld>
            <a:endParaRPr lang="en-US"/>
          </a:p>
        </p:txBody>
      </p:sp>
    </p:spTree>
    <p:extLst>
      <p:ext uri="{BB962C8B-B14F-4D97-AF65-F5344CB8AC3E}">
        <p14:creationId xmlns:p14="http://schemas.microsoft.com/office/powerpoint/2010/main" val="414015786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We also have heard from some part B programs whose districts require IEP goals to be linked to standards that this is a barrier to integrating the outcomes with their process.  We have aligned the three outcomes with our original state early learning standards and will do the same with our newly revised standards that are now aligned with our college and career ready state standards. </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A94CDB2-7BFC-E945-9809-50B0EE2C35CC}" type="slidenum">
              <a:rPr lang="en-US" smtClean="0"/>
              <a:t>100</a:t>
            </a:fld>
            <a:endParaRPr lang="en-US"/>
          </a:p>
        </p:txBody>
      </p:sp>
    </p:spTree>
    <p:extLst>
      <p:ext uri="{BB962C8B-B14F-4D97-AF65-F5344CB8AC3E}">
        <p14:creationId xmlns:p14="http://schemas.microsoft.com/office/powerpoint/2010/main" val="414015786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C8DAF55-D298-4448-9BAA-8720152DEF26}" type="slidenum">
              <a:rPr lang="en-US" smtClean="0"/>
              <a:pPr/>
              <a:t>101</a:t>
            </a:fld>
            <a:endParaRPr lang="en-US" dirty="0"/>
          </a:p>
        </p:txBody>
      </p:sp>
    </p:spTree>
    <p:extLst>
      <p:ext uri="{BB962C8B-B14F-4D97-AF65-F5344CB8AC3E}">
        <p14:creationId xmlns:p14="http://schemas.microsoft.com/office/powerpoint/2010/main" val="409080672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EC8DAF55-D298-4448-9BAA-8720152DEF26}" type="slidenum">
              <a:rPr lang="en-US" smtClean="0"/>
              <a:pPr/>
              <a:t>102</a:t>
            </a:fld>
            <a:endParaRPr lang="en-US" dirty="0"/>
          </a:p>
        </p:txBody>
      </p:sp>
    </p:spTree>
    <p:extLst>
      <p:ext uri="{BB962C8B-B14F-4D97-AF65-F5344CB8AC3E}">
        <p14:creationId xmlns:p14="http://schemas.microsoft.com/office/powerpoint/2010/main" val="26003002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B572F31-1BA6-49BF-AA51-45AC6C184270}" type="slidenum">
              <a:rPr lang="en-US" smtClean="0"/>
              <a:pPr/>
              <a:t>103</a:t>
            </a:fld>
            <a:endParaRPr lang="en-US"/>
          </a:p>
        </p:txBody>
      </p:sp>
    </p:spTree>
    <p:extLst>
      <p:ext uri="{BB962C8B-B14F-4D97-AF65-F5344CB8AC3E}">
        <p14:creationId xmlns:p14="http://schemas.microsoft.com/office/powerpoint/2010/main" val="192101057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available to answer any questions</a:t>
            </a:r>
            <a:r>
              <a:rPr lang="en-US" baseline="0" dirty="0" smtClean="0"/>
              <a:t> that you have about the training package, either in your preparation or debriefing or answering questions after you use it. Here is our contact information; please let us know if we can help.</a:t>
            </a:r>
          </a:p>
          <a:p>
            <a:endParaRPr lang="en-US" baseline="0" dirty="0" smtClean="0"/>
          </a:p>
          <a:p>
            <a:r>
              <a:rPr lang="en-US" baseline="0" dirty="0" smtClean="0"/>
              <a:t>Thank you for participating in the webinar today.  This concludes our call.  Have a great afternoon!</a:t>
            </a:r>
            <a:endParaRPr lang="en-US" dirty="0"/>
          </a:p>
        </p:txBody>
      </p:sp>
      <p:sp>
        <p:nvSpPr>
          <p:cNvPr id="4" name="Slide Number Placeholder 3"/>
          <p:cNvSpPr>
            <a:spLocks noGrp="1"/>
          </p:cNvSpPr>
          <p:nvPr>
            <p:ph type="sldNum" sz="quarter" idx="10"/>
          </p:nvPr>
        </p:nvSpPr>
        <p:spPr/>
        <p:txBody>
          <a:bodyPr/>
          <a:lstStyle/>
          <a:p>
            <a:fld id="{2B572F31-1BA6-49BF-AA51-45AC6C184270}" type="slidenum">
              <a:rPr lang="en-US" smtClean="0"/>
              <a:pPr/>
              <a:t>104</a:t>
            </a:fld>
            <a:endParaRPr lang="en-US"/>
          </a:p>
        </p:txBody>
      </p:sp>
    </p:spTree>
    <p:extLst>
      <p:ext uri="{BB962C8B-B14F-4D97-AF65-F5344CB8AC3E}">
        <p14:creationId xmlns:p14="http://schemas.microsoft.com/office/powerpoint/2010/main" val="3778206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activity, </a:t>
            </a:r>
            <a:r>
              <a:rPr lang="en-US" baseline="0" dirty="0" smtClean="0"/>
              <a:t>“Enhancing Recognition of High-Quality, Functional IFSP Outcomes and IEP Goals,” provides a hands-on opportunity for participants to work in small groups to apply the criteria presented in the power point presentation to sample outcome and goal statements and rate whether or not the outcome and goal statements are high-</a:t>
            </a:r>
            <a:r>
              <a:rPr lang="en-US" baseline="0" dirty="0" err="1" smtClean="0"/>
              <a:t>quaiity</a:t>
            </a:r>
            <a:r>
              <a:rPr lang="en-US" baseline="0" dirty="0" smtClean="0"/>
              <a:t> or not.  </a:t>
            </a:r>
            <a:endParaRPr lang="en-US" dirty="0"/>
          </a:p>
        </p:txBody>
      </p:sp>
      <p:sp>
        <p:nvSpPr>
          <p:cNvPr id="4" name="Slide Number Placeholder 3"/>
          <p:cNvSpPr>
            <a:spLocks noGrp="1"/>
          </p:cNvSpPr>
          <p:nvPr>
            <p:ph type="sldNum" sz="quarter" idx="10"/>
          </p:nvPr>
        </p:nvSpPr>
        <p:spPr/>
        <p:txBody>
          <a:bodyPr/>
          <a:lstStyle/>
          <a:p>
            <a:fld id="{2B572F31-1BA6-49BF-AA51-45AC6C184270}" type="slidenum">
              <a:rPr lang="en-US" smtClean="0"/>
              <a:pPr/>
              <a:t>9</a:t>
            </a:fld>
            <a:endParaRPr lang="en-US"/>
          </a:p>
        </p:txBody>
      </p:sp>
    </p:spTree>
    <p:extLst>
      <p:ext uri="{BB962C8B-B14F-4D97-AF65-F5344CB8AC3E}">
        <p14:creationId xmlns:p14="http://schemas.microsoft.com/office/powerpoint/2010/main" val="34889993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3.jpe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400" y="6100993"/>
            <a:ext cx="1219200" cy="322967"/>
          </a:xfrm>
          <a:prstGeom prst="rect">
            <a:avLst/>
          </a:prstGeom>
        </p:spPr>
      </p:pic>
      <p:pic>
        <p:nvPicPr>
          <p:cNvPr id="8" name="Picture 7"/>
          <p:cNvPicPr>
            <a:picLocks noChangeAspect="1"/>
          </p:cNvPicPr>
          <p:nvPr userDrawn="1"/>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296974" y="6106719"/>
            <a:ext cx="960826" cy="332960"/>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89331" y="6071838"/>
            <a:ext cx="521269" cy="402722"/>
          </a:xfrm>
          <a:prstGeom prst="rect">
            <a:avLst/>
          </a:prstGeom>
        </p:spPr>
      </p:pic>
    </p:spTree>
    <p:extLst>
      <p:ext uri="{BB962C8B-B14F-4D97-AF65-F5344CB8AC3E}">
        <p14:creationId xmlns:p14="http://schemas.microsoft.com/office/powerpoint/2010/main" val="1260633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04C02B-B0D6-47A2-9872-669EEE954C42}" type="datetime1">
              <a:rPr lang="en-US" smtClean="0"/>
              <a:t>9/11/2013</a:t>
            </a:fld>
            <a:endParaRPr lang="en-US"/>
          </a:p>
        </p:txBody>
      </p:sp>
      <p:sp>
        <p:nvSpPr>
          <p:cNvPr id="5" name="Footer Placeholder 4"/>
          <p:cNvSpPr>
            <a:spLocks noGrp="1"/>
          </p:cNvSpPr>
          <p:nvPr>
            <p:ph type="ftr" sz="quarter" idx="11"/>
          </p:nvPr>
        </p:nvSpPr>
        <p:spPr/>
        <p:txBody>
          <a:bodyPr/>
          <a:lstStyle/>
          <a:p>
            <a:r>
              <a:rPr lang="en-US" smtClean="0"/>
              <a:t>Improving Data, Improving Outcomes - Washington, DC</a:t>
            </a:r>
            <a:endParaRPr lang="en-US"/>
          </a:p>
        </p:txBody>
      </p:sp>
      <p:sp>
        <p:nvSpPr>
          <p:cNvPr id="6" name="Slide Number Placeholder 5"/>
          <p:cNvSpPr>
            <a:spLocks noGrp="1"/>
          </p:cNvSpPr>
          <p:nvPr>
            <p:ph type="sldNum" sz="quarter" idx="12"/>
          </p:nvPr>
        </p:nvSpPr>
        <p:spPr/>
        <p:txBody>
          <a:bodyPr/>
          <a:lstStyle/>
          <a:p>
            <a:fld id="{588BDB24-E201-4658-AED3-2E8AACE99E1E}" type="slidenum">
              <a:rPr lang="en-US" smtClean="0"/>
              <a:pPr/>
              <a:t>‹#›</a:t>
            </a:fld>
            <a:endParaRPr lang="en-US"/>
          </a:p>
        </p:txBody>
      </p:sp>
    </p:spTree>
    <p:extLst>
      <p:ext uri="{BB962C8B-B14F-4D97-AF65-F5344CB8AC3E}">
        <p14:creationId xmlns:p14="http://schemas.microsoft.com/office/powerpoint/2010/main" val="3329252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5DCFF4-753B-4740-8F89-BE8E0C741BD6}" type="datetime1">
              <a:rPr lang="en-US" smtClean="0"/>
              <a:t>9/11/2013</a:t>
            </a:fld>
            <a:endParaRPr lang="en-US"/>
          </a:p>
        </p:txBody>
      </p:sp>
      <p:sp>
        <p:nvSpPr>
          <p:cNvPr id="5" name="Footer Placeholder 4"/>
          <p:cNvSpPr>
            <a:spLocks noGrp="1"/>
          </p:cNvSpPr>
          <p:nvPr>
            <p:ph type="ftr" sz="quarter" idx="11"/>
          </p:nvPr>
        </p:nvSpPr>
        <p:spPr/>
        <p:txBody>
          <a:bodyPr/>
          <a:lstStyle/>
          <a:p>
            <a:r>
              <a:rPr lang="en-US" smtClean="0"/>
              <a:t>Improving Data, Improving Outcomes - Washington, DC</a:t>
            </a:r>
            <a:endParaRPr lang="en-US"/>
          </a:p>
        </p:txBody>
      </p:sp>
      <p:sp>
        <p:nvSpPr>
          <p:cNvPr id="6" name="Slide Number Placeholder 5"/>
          <p:cNvSpPr>
            <a:spLocks noGrp="1"/>
          </p:cNvSpPr>
          <p:nvPr>
            <p:ph type="sldNum" sz="quarter" idx="12"/>
          </p:nvPr>
        </p:nvSpPr>
        <p:spPr/>
        <p:txBody>
          <a:bodyPr/>
          <a:lstStyle/>
          <a:p>
            <a:fld id="{588BDB24-E201-4658-AED3-2E8AACE99E1E}" type="slidenum">
              <a:rPr lang="en-US" smtClean="0"/>
              <a:pPr/>
              <a:t>‹#›</a:t>
            </a:fld>
            <a:endParaRPr lang="en-US"/>
          </a:p>
        </p:txBody>
      </p:sp>
    </p:spTree>
    <p:extLst>
      <p:ext uri="{BB962C8B-B14F-4D97-AF65-F5344CB8AC3E}">
        <p14:creationId xmlns:p14="http://schemas.microsoft.com/office/powerpoint/2010/main" val="2940146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09800"/>
            <a:ext cx="7772400" cy="1470025"/>
          </a:xfrm>
        </p:spPr>
        <p:txBody>
          <a:bodyPr/>
          <a:lstStyle>
            <a:lvl1pPr>
              <a:defRPr b="1">
                <a:solidFill>
                  <a:schemeClr val="tx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aseline="0">
                <a:solidFill>
                  <a:srgbClr val="275EA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flipH="1">
            <a:off x="457200" y="6356350"/>
            <a:ext cx="2514600" cy="365125"/>
          </a:xfrm>
        </p:spPr>
        <p:txBody>
          <a:bodyPr/>
          <a:lstStyle/>
          <a:p>
            <a:fld id="{A54316AD-FE6F-41F4-A936-0785F639CBA9}" type="datetime1">
              <a:rPr lang="en-US" smtClean="0"/>
              <a:t>9/11/2013</a:t>
            </a:fld>
            <a:endParaRPr lang="en-US"/>
          </a:p>
        </p:txBody>
      </p:sp>
      <p:sp>
        <p:nvSpPr>
          <p:cNvPr id="5" name="Footer Placeholder 4"/>
          <p:cNvSpPr>
            <a:spLocks noGrp="1"/>
          </p:cNvSpPr>
          <p:nvPr>
            <p:ph type="ftr" sz="quarter" idx="11"/>
          </p:nvPr>
        </p:nvSpPr>
        <p:spPr>
          <a:xfrm>
            <a:off x="2438400" y="6356350"/>
            <a:ext cx="4648200" cy="365125"/>
          </a:xfrm>
        </p:spPr>
        <p:txBody>
          <a:bodyPr/>
          <a:lstStyle>
            <a:lvl1pPr algn="ctr">
              <a:defRPr sz="1800" b="1" i="1">
                <a:solidFill>
                  <a:schemeClr val="tx2"/>
                </a:solidFill>
              </a:defRPr>
            </a:lvl1pPr>
          </a:lstStyle>
          <a:p>
            <a:r>
              <a:rPr lang="en-US" smtClean="0"/>
              <a:t>Improving Data, Improving Outcomes - Washington, DC</a:t>
            </a:r>
            <a:endParaRPr lang="en-US" dirty="0">
              <a:solidFill>
                <a:srgbClr val="008000"/>
              </a:solidFill>
            </a:endParaRPr>
          </a:p>
        </p:txBody>
      </p:sp>
      <p:sp>
        <p:nvSpPr>
          <p:cNvPr id="6" name="Slide Number Placeholder 5"/>
          <p:cNvSpPr>
            <a:spLocks noGrp="1"/>
          </p:cNvSpPr>
          <p:nvPr>
            <p:ph type="sldNum" sz="quarter" idx="12"/>
          </p:nvPr>
        </p:nvSpPr>
        <p:spPr/>
        <p:txBody>
          <a:bodyPr/>
          <a:lstStyle/>
          <a:p>
            <a:fld id="{467EE608-3C13-4D13-A491-166FFDC0D61E}" type="slidenum">
              <a:rPr lang="en-US" smtClean="0"/>
              <a:t>‹#›</a:t>
            </a:fld>
            <a:endParaRPr lang="en-US"/>
          </a:p>
        </p:txBody>
      </p:sp>
    </p:spTree>
    <p:extLst>
      <p:ext uri="{BB962C8B-B14F-4D97-AF65-F5344CB8AC3E}">
        <p14:creationId xmlns:p14="http://schemas.microsoft.com/office/powerpoint/2010/main" val="16041125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solidFill>
                  <a:srgbClr val="FF9400"/>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rgbClr val="FF9400"/>
              </a:buClr>
              <a:defRPr baseline="0">
                <a:solidFill>
                  <a:schemeClr val="tx2"/>
                </a:solidFill>
              </a:defRPr>
            </a:lvl1pPr>
            <a:lvl2pPr>
              <a:buClr>
                <a:srgbClr val="FF9400"/>
              </a:buClr>
              <a:defRPr>
                <a:solidFill>
                  <a:schemeClr val="tx2"/>
                </a:solidFill>
              </a:defRPr>
            </a:lvl2pPr>
            <a:lvl3pPr>
              <a:buClr>
                <a:srgbClr val="FF9400"/>
              </a:buClr>
              <a:defRPr>
                <a:solidFill>
                  <a:schemeClr val="tx2"/>
                </a:solidFill>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308383EB-EA06-4254-975B-AA8FB753A7DE}" type="datetime1">
              <a:rPr lang="en-US" smtClean="0"/>
              <a:t>9/11/2013</a:t>
            </a:fld>
            <a:endParaRPr lang="en-US"/>
          </a:p>
        </p:txBody>
      </p:sp>
      <p:sp>
        <p:nvSpPr>
          <p:cNvPr id="5" name="Footer Placeholder 4"/>
          <p:cNvSpPr>
            <a:spLocks noGrp="1"/>
          </p:cNvSpPr>
          <p:nvPr>
            <p:ph type="ftr" sz="quarter" idx="11"/>
          </p:nvPr>
        </p:nvSpPr>
        <p:spPr>
          <a:xfrm>
            <a:off x="1752600" y="6356350"/>
            <a:ext cx="5791200" cy="365125"/>
          </a:xfrm>
        </p:spPr>
        <p:txBody>
          <a:bodyPr/>
          <a:lstStyle>
            <a:lvl1pPr>
              <a:defRPr sz="1400" b="1" i="1"/>
            </a:lvl1pPr>
          </a:lstStyle>
          <a:p>
            <a:r>
              <a:rPr lang="en-US" smtClean="0">
                <a:solidFill>
                  <a:schemeClr val="tx2"/>
                </a:solidFill>
              </a:rPr>
              <a:t>Improving Data, Improving Outcomes - Washington, DC</a:t>
            </a:r>
            <a:endParaRPr lang="en-US" dirty="0"/>
          </a:p>
        </p:txBody>
      </p:sp>
      <p:sp>
        <p:nvSpPr>
          <p:cNvPr id="6" name="Slide Number Placeholder 5"/>
          <p:cNvSpPr>
            <a:spLocks noGrp="1"/>
          </p:cNvSpPr>
          <p:nvPr>
            <p:ph type="sldNum" sz="quarter" idx="12"/>
          </p:nvPr>
        </p:nvSpPr>
        <p:spPr/>
        <p:txBody>
          <a:bodyPr/>
          <a:lstStyle/>
          <a:p>
            <a:fld id="{588BDB24-E201-4658-AED3-2E8AACE99E1E}" type="slidenum">
              <a:rPr lang="en-US" smtClean="0"/>
              <a:pPr/>
              <a:t>‹#›</a:t>
            </a:fld>
            <a:endParaRPr lang="en-US"/>
          </a:p>
        </p:txBody>
      </p:sp>
    </p:spTree>
    <p:extLst>
      <p:ext uri="{BB962C8B-B14F-4D97-AF65-F5344CB8AC3E}">
        <p14:creationId xmlns:p14="http://schemas.microsoft.com/office/powerpoint/2010/main" val="236931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46BD36-210F-4AC7-A754-575812A5A039}" type="datetime1">
              <a:rPr lang="en-US" smtClean="0"/>
              <a:t>9/11/2013</a:t>
            </a:fld>
            <a:endParaRPr lang="en-US"/>
          </a:p>
        </p:txBody>
      </p:sp>
      <p:sp>
        <p:nvSpPr>
          <p:cNvPr id="5" name="Footer Placeholder 4"/>
          <p:cNvSpPr>
            <a:spLocks noGrp="1"/>
          </p:cNvSpPr>
          <p:nvPr>
            <p:ph type="ftr" sz="quarter" idx="11"/>
          </p:nvPr>
        </p:nvSpPr>
        <p:spPr/>
        <p:txBody>
          <a:bodyPr/>
          <a:lstStyle/>
          <a:p>
            <a:r>
              <a:rPr lang="en-US" smtClean="0"/>
              <a:t>Improving Data, Improving Outcomes - Washington, DC</a:t>
            </a:r>
            <a:endParaRPr lang="en-US"/>
          </a:p>
        </p:txBody>
      </p:sp>
      <p:sp>
        <p:nvSpPr>
          <p:cNvPr id="6" name="Slide Number Placeholder 5"/>
          <p:cNvSpPr>
            <a:spLocks noGrp="1"/>
          </p:cNvSpPr>
          <p:nvPr>
            <p:ph type="sldNum" sz="quarter" idx="12"/>
          </p:nvPr>
        </p:nvSpPr>
        <p:spPr/>
        <p:txBody>
          <a:bodyPr/>
          <a:lstStyle/>
          <a:p>
            <a:fld id="{588BDB24-E201-4658-AED3-2E8AACE99E1E}" type="slidenum">
              <a:rPr lang="en-US" smtClean="0"/>
              <a:pPr/>
              <a:t>‹#›</a:t>
            </a:fld>
            <a:endParaRPr lang="en-US"/>
          </a:p>
        </p:txBody>
      </p:sp>
    </p:spTree>
    <p:extLst>
      <p:ext uri="{BB962C8B-B14F-4D97-AF65-F5344CB8AC3E}">
        <p14:creationId xmlns:p14="http://schemas.microsoft.com/office/powerpoint/2010/main" val="26012904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FF9400"/>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buClr>
                <a:srgbClr val="FF9400"/>
              </a:buClr>
              <a:defRPr sz="2800">
                <a:solidFill>
                  <a:schemeClr val="tx2"/>
                </a:solidFill>
              </a:defRPr>
            </a:lvl1pPr>
            <a:lvl2pPr>
              <a:buClr>
                <a:srgbClr val="FF9400"/>
              </a:buClr>
              <a:defRPr sz="2400">
                <a:solidFill>
                  <a:schemeClr val="tx2"/>
                </a:solidFill>
              </a:defRPr>
            </a:lvl2pPr>
            <a:lvl3pPr>
              <a:defRPr sz="2000">
                <a:solidFill>
                  <a:schemeClr val="tx2"/>
                </a:solidFil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rgbClr val="275EA1"/>
                </a:solidFill>
              </a:defRPr>
            </a:lvl1pPr>
            <a:lvl2pPr>
              <a:defRPr sz="2400">
                <a:solidFill>
                  <a:srgbClr val="275EA1"/>
                </a:solidFill>
              </a:defRPr>
            </a:lvl2pPr>
            <a:lvl3pPr>
              <a:defRPr sz="2000">
                <a:solidFill>
                  <a:srgbClr val="275EA1"/>
                </a:solidFil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5A5E555F-94F3-43B1-8DA3-F9667D109A57}" type="datetime1">
              <a:rPr lang="en-US" smtClean="0"/>
              <a:t>9/11/2013</a:t>
            </a:fld>
            <a:endParaRPr lang="en-US"/>
          </a:p>
        </p:txBody>
      </p:sp>
      <p:sp>
        <p:nvSpPr>
          <p:cNvPr id="6" name="Footer Placeholder 5"/>
          <p:cNvSpPr>
            <a:spLocks noGrp="1"/>
          </p:cNvSpPr>
          <p:nvPr>
            <p:ph type="ftr" sz="quarter" idx="11"/>
          </p:nvPr>
        </p:nvSpPr>
        <p:spPr>
          <a:xfrm>
            <a:off x="1981200" y="6356350"/>
            <a:ext cx="5562600" cy="365125"/>
          </a:xfrm>
        </p:spPr>
        <p:txBody>
          <a:bodyPr/>
          <a:lstStyle>
            <a:lvl1pPr>
              <a:defRPr sz="1400" b="1" i="1"/>
            </a:lvl1pPr>
          </a:lstStyle>
          <a:p>
            <a:r>
              <a:rPr lang="en-US" smtClean="0">
                <a:solidFill>
                  <a:schemeClr val="tx2"/>
                </a:solidFill>
              </a:rPr>
              <a:t>Improving Data, Improving Outcomes - Washington, DC</a:t>
            </a:r>
            <a:endParaRPr lang="en-US" dirty="0">
              <a:solidFill>
                <a:srgbClr val="008000"/>
              </a:solidFill>
            </a:endParaRPr>
          </a:p>
        </p:txBody>
      </p:sp>
      <p:sp>
        <p:nvSpPr>
          <p:cNvPr id="7" name="Slide Number Placeholder 6"/>
          <p:cNvSpPr>
            <a:spLocks noGrp="1"/>
          </p:cNvSpPr>
          <p:nvPr>
            <p:ph type="sldNum" sz="quarter" idx="12"/>
          </p:nvPr>
        </p:nvSpPr>
        <p:spPr/>
        <p:txBody>
          <a:bodyPr/>
          <a:lstStyle/>
          <a:p>
            <a:fld id="{588BDB24-E201-4658-AED3-2E8AACE99E1E}" type="slidenum">
              <a:rPr lang="en-US" smtClean="0"/>
              <a:pPr/>
              <a:t>‹#›</a:t>
            </a:fld>
            <a:endParaRPr lang="en-US"/>
          </a:p>
        </p:txBody>
      </p:sp>
    </p:spTree>
    <p:extLst>
      <p:ext uri="{BB962C8B-B14F-4D97-AF65-F5344CB8AC3E}">
        <p14:creationId xmlns:p14="http://schemas.microsoft.com/office/powerpoint/2010/main" val="23082274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6E5B99-1D42-45C4-B963-8312613E9DE7}" type="datetime1">
              <a:rPr lang="en-US" smtClean="0"/>
              <a:t>9/11/2013</a:t>
            </a:fld>
            <a:endParaRPr lang="en-US"/>
          </a:p>
        </p:txBody>
      </p:sp>
      <p:sp>
        <p:nvSpPr>
          <p:cNvPr id="8" name="Footer Placeholder 7"/>
          <p:cNvSpPr>
            <a:spLocks noGrp="1"/>
          </p:cNvSpPr>
          <p:nvPr>
            <p:ph type="ftr" sz="quarter" idx="11"/>
          </p:nvPr>
        </p:nvSpPr>
        <p:spPr>
          <a:xfrm>
            <a:off x="2590800" y="6356350"/>
            <a:ext cx="3962400" cy="365125"/>
          </a:xfrm>
        </p:spPr>
        <p:txBody>
          <a:bodyPr/>
          <a:lstStyle>
            <a:lvl1pPr>
              <a:defRPr b="1" i="1">
                <a:solidFill>
                  <a:schemeClr val="tx2"/>
                </a:solidFill>
              </a:defRPr>
            </a:lvl1pPr>
          </a:lstStyle>
          <a:p>
            <a:r>
              <a:rPr lang="en-US" smtClean="0"/>
              <a:t>Improving Data, Improving Outcomes - Washington, DC</a:t>
            </a:r>
            <a:endParaRPr lang="en-US" dirty="0"/>
          </a:p>
        </p:txBody>
      </p:sp>
      <p:sp>
        <p:nvSpPr>
          <p:cNvPr id="9" name="Slide Number Placeholder 8"/>
          <p:cNvSpPr>
            <a:spLocks noGrp="1"/>
          </p:cNvSpPr>
          <p:nvPr>
            <p:ph type="sldNum" sz="quarter" idx="12"/>
          </p:nvPr>
        </p:nvSpPr>
        <p:spPr/>
        <p:txBody>
          <a:bodyPr/>
          <a:lstStyle/>
          <a:p>
            <a:fld id="{588BDB24-E201-4658-AED3-2E8AACE99E1E}" type="slidenum">
              <a:rPr lang="en-US" smtClean="0"/>
              <a:pPr/>
              <a:t>‹#›</a:t>
            </a:fld>
            <a:endParaRPr lang="en-US"/>
          </a:p>
        </p:txBody>
      </p:sp>
    </p:spTree>
    <p:extLst>
      <p:ext uri="{BB962C8B-B14F-4D97-AF65-F5344CB8AC3E}">
        <p14:creationId xmlns:p14="http://schemas.microsoft.com/office/powerpoint/2010/main" val="2608380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FF9400"/>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3B364528-7306-4BB4-BC6B-C9D16052FC9C}" type="datetime1">
              <a:rPr lang="en-US" smtClean="0"/>
              <a:t>9/11/2013</a:t>
            </a:fld>
            <a:endParaRPr lang="en-US"/>
          </a:p>
        </p:txBody>
      </p:sp>
      <p:sp>
        <p:nvSpPr>
          <p:cNvPr id="4" name="Footer Placeholder 3"/>
          <p:cNvSpPr>
            <a:spLocks noGrp="1"/>
          </p:cNvSpPr>
          <p:nvPr>
            <p:ph type="ftr" sz="quarter" idx="11"/>
          </p:nvPr>
        </p:nvSpPr>
        <p:spPr>
          <a:xfrm>
            <a:off x="2514600" y="6356350"/>
            <a:ext cx="4343400" cy="365125"/>
          </a:xfrm>
        </p:spPr>
        <p:txBody>
          <a:bodyPr/>
          <a:lstStyle>
            <a:lvl1pPr>
              <a:defRPr sz="1400" b="1" i="1">
                <a:solidFill>
                  <a:schemeClr val="tx2"/>
                </a:solidFill>
              </a:defRPr>
            </a:lvl1pPr>
          </a:lstStyle>
          <a:p>
            <a:r>
              <a:rPr lang="en-US" smtClean="0"/>
              <a:t>Improving Data, Improving Outcomes - Washington, DC</a:t>
            </a:r>
            <a:endParaRPr lang="en-US"/>
          </a:p>
        </p:txBody>
      </p:sp>
      <p:sp>
        <p:nvSpPr>
          <p:cNvPr id="5" name="Slide Number Placeholder 4"/>
          <p:cNvSpPr>
            <a:spLocks noGrp="1"/>
          </p:cNvSpPr>
          <p:nvPr>
            <p:ph type="sldNum" sz="quarter" idx="12"/>
          </p:nvPr>
        </p:nvSpPr>
        <p:spPr/>
        <p:txBody>
          <a:bodyPr/>
          <a:lstStyle/>
          <a:p>
            <a:fld id="{588BDB24-E201-4658-AED3-2E8AACE99E1E}" type="slidenum">
              <a:rPr lang="en-US" smtClean="0"/>
              <a:pPr/>
              <a:t>‹#›</a:t>
            </a:fld>
            <a:endParaRPr lang="en-US"/>
          </a:p>
        </p:txBody>
      </p:sp>
    </p:spTree>
    <p:extLst>
      <p:ext uri="{BB962C8B-B14F-4D97-AF65-F5344CB8AC3E}">
        <p14:creationId xmlns:p14="http://schemas.microsoft.com/office/powerpoint/2010/main" val="33645981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8341AA-7E9D-45AF-8FB6-00A12A196824}" type="datetime1">
              <a:rPr lang="en-US" smtClean="0"/>
              <a:t>9/11/2013</a:t>
            </a:fld>
            <a:endParaRPr lang="en-US"/>
          </a:p>
        </p:txBody>
      </p:sp>
      <p:sp>
        <p:nvSpPr>
          <p:cNvPr id="3" name="Footer Placeholder 2"/>
          <p:cNvSpPr>
            <a:spLocks noGrp="1"/>
          </p:cNvSpPr>
          <p:nvPr>
            <p:ph type="ftr" sz="quarter" idx="11"/>
          </p:nvPr>
        </p:nvSpPr>
        <p:spPr>
          <a:xfrm>
            <a:off x="2362200" y="6356350"/>
            <a:ext cx="4343400" cy="365125"/>
          </a:xfrm>
        </p:spPr>
        <p:txBody>
          <a:bodyPr/>
          <a:lstStyle>
            <a:lvl1pPr>
              <a:defRPr b="1" i="1"/>
            </a:lvl1pPr>
          </a:lstStyle>
          <a:p>
            <a:r>
              <a:rPr lang="en-US" smtClean="0"/>
              <a:t>Improving Data, Improving Outcomes - Washington, DC</a:t>
            </a:r>
            <a:endParaRPr lang="en-US"/>
          </a:p>
        </p:txBody>
      </p:sp>
      <p:sp>
        <p:nvSpPr>
          <p:cNvPr id="4" name="Slide Number Placeholder 3"/>
          <p:cNvSpPr>
            <a:spLocks noGrp="1"/>
          </p:cNvSpPr>
          <p:nvPr>
            <p:ph type="sldNum" sz="quarter" idx="12"/>
          </p:nvPr>
        </p:nvSpPr>
        <p:spPr/>
        <p:txBody>
          <a:bodyPr/>
          <a:lstStyle/>
          <a:p>
            <a:fld id="{588BDB24-E201-4658-AED3-2E8AACE99E1E}" type="slidenum">
              <a:rPr lang="en-US" smtClean="0"/>
              <a:pPr/>
              <a:t>‹#›</a:t>
            </a:fld>
            <a:endParaRPr lang="en-US"/>
          </a:p>
        </p:txBody>
      </p:sp>
    </p:spTree>
    <p:extLst>
      <p:ext uri="{BB962C8B-B14F-4D97-AF65-F5344CB8AC3E}">
        <p14:creationId xmlns:p14="http://schemas.microsoft.com/office/powerpoint/2010/main" val="17644118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430D44-2B6C-4979-AB91-CA42382A111A}" type="datetime1">
              <a:rPr lang="en-US" smtClean="0"/>
              <a:t>9/11/2013</a:t>
            </a:fld>
            <a:endParaRPr lang="en-US"/>
          </a:p>
        </p:txBody>
      </p:sp>
      <p:sp>
        <p:nvSpPr>
          <p:cNvPr id="6" name="Footer Placeholder 5"/>
          <p:cNvSpPr>
            <a:spLocks noGrp="1"/>
          </p:cNvSpPr>
          <p:nvPr>
            <p:ph type="ftr" sz="quarter" idx="11"/>
          </p:nvPr>
        </p:nvSpPr>
        <p:spPr/>
        <p:txBody>
          <a:bodyPr/>
          <a:lstStyle/>
          <a:p>
            <a:r>
              <a:rPr lang="en-US" smtClean="0"/>
              <a:t>Improving Data, Improving Outcomes - Washington, DC</a:t>
            </a:r>
            <a:endParaRPr lang="en-US"/>
          </a:p>
        </p:txBody>
      </p:sp>
      <p:sp>
        <p:nvSpPr>
          <p:cNvPr id="7" name="Slide Number Placeholder 6"/>
          <p:cNvSpPr>
            <a:spLocks noGrp="1"/>
          </p:cNvSpPr>
          <p:nvPr>
            <p:ph type="sldNum" sz="quarter" idx="12"/>
          </p:nvPr>
        </p:nvSpPr>
        <p:spPr/>
        <p:txBody>
          <a:bodyPr/>
          <a:lstStyle/>
          <a:p>
            <a:fld id="{588BDB24-E201-4658-AED3-2E8AACE99E1E}" type="slidenum">
              <a:rPr lang="en-US" smtClean="0"/>
              <a:pPr/>
              <a:t>‹#›</a:t>
            </a:fld>
            <a:endParaRPr lang="en-US"/>
          </a:p>
        </p:txBody>
      </p:sp>
    </p:spTree>
    <p:extLst>
      <p:ext uri="{BB962C8B-B14F-4D97-AF65-F5344CB8AC3E}">
        <p14:creationId xmlns:p14="http://schemas.microsoft.com/office/powerpoint/2010/main" val="3486987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87942-E533-4580-8BEA-90EFB56CB9A0}" type="datetime1">
              <a:rPr lang="en-US" smtClean="0"/>
              <a:t>9/11/2013</a:t>
            </a:fld>
            <a:endParaRPr lang="en-US"/>
          </a:p>
        </p:txBody>
      </p:sp>
      <p:sp>
        <p:nvSpPr>
          <p:cNvPr id="5" name="Footer Placeholder 4"/>
          <p:cNvSpPr>
            <a:spLocks noGrp="1"/>
          </p:cNvSpPr>
          <p:nvPr>
            <p:ph type="ftr" sz="quarter" idx="11"/>
          </p:nvPr>
        </p:nvSpPr>
        <p:spPr/>
        <p:txBody>
          <a:bodyPr/>
          <a:lstStyle/>
          <a:p>
            <a:r>
              <a:rPr lang="en-US" smtClean="0"/>
              <a:t>Improving Data, Improving Outcomes - Washington, DC</a:t>
            </a:r>
            <a:endParaRPr lang="en-US"/>
          </a:p>
        </p:txBody>
      </p:sp>
      <p:sp>
        <p:nvSpPr>
          <p:cNvPr id="6" name="Slide Number Placeholder 5"/>
          <p:cNvSpPr>
            <a:spLocks noGrp="1"/>
          </p:cNvSpPr>
          <p:nvPr>
            <p:ph type="sldNum" sz="quarter" idx="12"/>
          </p:nvPr>
        </p:nvSpPr>
        <p:spPr/>
        <p:txBody>
          <a:bodyPr/>
          <a:lstStyle/>
          <a:p>
            <a:fld id="{588BDB24-E201-4658-AED3-2E8AACE99E1E}" type="slidenum">
              <a:rPr lang="en-US" smtClean="0"/>
              <a:pPr/>
              <a:t>‹#›</a:t>
            </a:fld>
            <a:endParaRPr lang="en-US"/>
          </a:p>
        </p:txBody>
      </p:sp>
    </p:spTree>
    <p:extLst>
      <p:ext uri="{BB962C8B-B14F-4D97-AF65-F5344CB8AC3E}">
        <p14:creationId xmlns:p14="http://schemas.microsoft.com/office/powerpoint/2010/main" val="14356893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3CD8EE-FCCD-478B-8DCE-B5A48CBFCD49}" type="datetime1">
              <a:rPr lang="en-US" smtClean="0"/>
              <a:t>9/11/2013</a:t>
            </a:fld>
            <a:endParaRPr lang="en-US"/>
          </a:p>
        </p:txBody>
      </p:sp>
      <p:sp>
        <p:nvSpPr>
          <p:cNvPr id="6" name="Footer Placeholder 5"/>
          <p:cNvSpPr>
            <a:spLocks noGrp="1"/>
          </p:cNvSpPr>
          <p:nvPr>
            <p:ph type="ftr" sz="quarter" idx="11"/>
          </p:nvPr>
        </p:nvSpPr>
        <p:spPr/>
        <p:txBody>
          <a:bodyPr/>
          <a:lstStyle/>
          <a:p>
            <a:r>
              <a:rPr lang="en-US" smtClean="0"/>
              <a:t>Improving Data, Improving Outcomes - Washington, DC</a:t>
            </a:r>
            <a:endParaRPr lang="en-US"/>
          </a:p>
        </p:txBody>
      </p:sp>
      <p:sp>
        <p:nvSpPr>
          <p:cNvPr id="7" name="Slide Number Placeholder 6"/>
          <p:cNvSpPr>
            <a:spLocks noGrp="1"/>
          </p:cNvSpPr>
          <p:nvPr>
            <p:ph type="sldNum" sz="quarter" idx="12"/>
          </p:nvPr>
        </p:nvSpPr>
        <p:spPr/>
        <p:txBody>
          <a:bodyPr/>
          <a:lstStyle/>
          <a:p>
            <a:fld id="{588BDB24-E201-4658-AED3-2E8AACE99E1E}" type="slidenum">
              <a:rPr lang="en-US" smtClean="0"/>
              <a:pPr/>
              <a:t>‹#›</a:t>
            </a:fld>
            <a:endParaRPr lang="en-US"/>
          </a:p>
        </p:txBody>
      </p:sp>
    </p:spTree>
    <p:extLst>
      <p:ext uri="{BB962C8B-B14F-4D97-AF65-F5344CB8AC3E}">
        <p14:creationId xmlns:p14="http://schemas.microsoft.com/office/powerpoint/2010/main" val="15998153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7802B9-B2BB-43AB-BED2-F28E34D30DB2}" type="datetime1">
              <a:rPr lang="en-US" smtClean="0"/>
              <a:t>9/11/2013</a:t>
            </a:fld>
            <a:endParaRPr lang="en-US"/>
          </a:p>
        </p:txBody>
      </p:sp>
      <p:sp>
        <p:nvSpPr>
          <p:cNvPr id="5" name="Footer Placeholder 4"/>
          <p:cNvSpPr>
            <a:spLocks noGrp="1"/>
          </p:cNvSpPr>
          <p:nvPr>
            <p:ph type="ftr" sz="quarter" idx="11"/>
          </p:nvPr>
        </p:nvSpPr>
        <p:spPr/>
        <p:txBody>
          <a:bodyPr/>
          <a:lstStyle/>
          <a:p>
            <a:r>
              <a:rPr lang="en-US" smtClean="0"/>
              <a:t>Improving Data, Improving Outcomes - Washington, DC</a:t>
            </a:r>
            <a:endParaRPr lang="en-US"/>
          </a:p>
        </p:txBody>
      </p:sp>
      <p:sp>
        <p:nvSpPr>
          <p:cNvPr id="6" name="Slide Number Placeholder 5"/>
          <p:cNvSpPr>
            <a:spLocks noGrp="1"/>
          </p:cNvSpPr>
          <p:nvPr>
            <p:ph type="sldNum" sz="quarter" idx="12"/>
          </p:nvPr>
        </p:nvSpPr>
        <p:spPr/>
        <p:txBody>
          <a:bodyPr/>
          <a:lstStyle/>
          <a:p>
            <a:fld id="{588BDB24-E201-4658-AED3-2E8AACE99E1E}" type="slidenum">
              <a:rPr lang="en-US" smtClean="0"/>
              <a:pPr/>
              <a:t>‹#›</a:t>
            </a:fld>
            <a:endParaRPr lang="en-US"/>
          </a:p>
        </p:txBody>
      </p:sp>
    </p:spTree>
    <p:extLst>
      <p:ext uri="{BB962C8B-B14F-4D97-AF65-F5344CB8AC3E}">
        <p14:creationId xmlns:p14="http://schemas.microsoft.com/office/powerpoint/2010/main" val="3970161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059CA2-8DAF-4F2C-9ED4-A42A02696665}" type="datetime1">
              <a:rPr lang="en-US" smtClean="0"/>
              <a:t>9/11/2013</a:t>
            </a:fld>
            <a:endParaRPr lang="en-US"/>
          </a:p>
        </p:txBody>
      </p:sp>
      <p:sp>
        <p:nvSpPr>
          <p:cNvPr id="5" name="Footer Placeholder 4"/>
          <p:cNvSpPr>
            <a:spLocks noGrp="1"/>
          </p:cNvSpPr>
          <p:nvPr>
            <p:ph type="ftr" sz="quarter" idx="11"/>
          </p:nvPr>
        </p:nvSpPr>
        <p:spPr/>
        <p:txBody>
          <a:bodyPr/>
          <a:lstStyle/>
          <a:p>
            <a:r>
              <a:rPr lang="en-US" smtClean="0"/>
              <a:t>Improving Data, Improving Outcomes - Washington, DC</a:t>
            </a:r>
            <a:endParaRPr lang="en-US"/>
          </a:p>
        </p:txBody>
      </p:sp>
      <p:sp>
        <p:nvSpPr>
          <p:cNvPr id="6" name="Slide Number Placeholder 5"/>
          <p:cNvSpPr>
            <a:spLocks noGrp="1"/>
          </p:cNvSpPr>
          <p:nvPr>
            <p:ph type="sldNum" sz="quarter" idx="12"/>
          </p:nvPr>
        </p:nvSpPr>
        <p:spPr/>
        <p:txBody>
          <a:bodyPr/>
          <a:lstStyle/>
          <a:p>
            <a:fld id="{588BDB24-E201-4658-AED3-2E8AACE99E1E}" type="slidenum">
              <a:rPr lang="en-US" smtClean="0"/>
              <a:pPr/>
              <a:t>‹#›</a:t>
            </a:fld>
            <a:endParaRPr lang="en-US"/>
          </a:p>
        </p:txBody>
      </p:sp>
    </p:spTree>
    <p:extLst>
      <p:ext uri="{BB962C8B-B14F-4D97-AF65-F5344CB8AC3E}">
        <p14:creationId xmlns:p14="http://schemas.microsoft.com/office/powerpoint/2010/main" val="2318793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2667000" y="228600"/>
            <a:ext cx="6324600" cy="6019800"/>
          </a:xfrm>
          <a:prstGeom prst="rect">
            <a:avLst/>
          </a:prstGeom>
        </p:spPr>
        <p:txBody>
          <a:bodyPr anchor="ctr"/>
          <a:lstStyle>
            <a:lvl1pPr>
              <a:defRPr sz="2800">
                <a:solidFill>
                  <a:schemeClr val="tx1">
                    <a:lumMod val="75000"/>
                    <a:lumOff val="25000"/>
                  </a:schemeClr>
                </a:solidFill>
                <a:effectLst/>
              </a:defRPr>
            </a:lvl1pPr>
          </a:lstStyle>
          <a:p>
            <a:r>
              <a:rPr lang="en-US" dirty="0" smtClean="0"/>
              <a:t>Click to edit Master title style</a:t>
            </a:r>
            <a:endParaRPr lang="en-US" dirty="0"/>
          </a:p>
        </p:txBody>
      </p:sp>
      <p:sp>
        <p:nvSpPr>
          <p:cNvPr id="4" name="Slide Number Placeholder 3"/>
          <p:cNvSpPr>
            <a:spLocks noGrp="1"/>
          </p:cNvSpPr>
          <p:nvPr>
            <p:ph type="sldNum" sz="quarter" idx="10"/>
          </p:nvPr>
        </p:nvSpPr>
        <p:spPr>
          <a:xfrm>
            <a:off x="6858000" y="6356350"/>
            <a:ext cx="2133600" cy="365125"/>
          </a:xfrm>
        </p:spPr>
        <p:txBody>
          <a:bodyPr/>
          <a:lstStyle>
            <a:lvl1pPr>
              <a:defRPr/>
            </a:lvl1pPr>
          </a:lstStyle>
          <a:p>
            <a:pPr>
              <a:defRPr/>
            </a:pPr>
            <a:fld id="{47CD0B75-2338-4226-96B6-E9E8579760E7}" type="slidenum">
              <a:rPr lang="en-US"/>
              <a:pPr>
                <a:defRPr/>
              </a:pPr>
              <a:t>‹#›</a:t>
            </a:fld>
            <a:endParaRPr lang="en-US" dirty="0"/>
          </a:p>
        </p:txBody>
      </p:sp>
    </p:spTree>
    <p:extLst>
      <p:ext uri="{BB962C8B-B14F-4D97-AF65-F5344CB8AC3E}">
        <p14:creationId xmlns:p14="http://schemas.microsoft.com/office/powerpoint/2010/main" val="36668931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Only">
    <p:bg>
      <p:bgPr>
        <a:solidFill>
          <a:schemeClr val="tx2"/>
        </a:solidFill>
        <a:effectLst/>
      </p:bgPr>
    </p:bg>
    <p:spTree>
      <p:nvGrpSpPr>
        <p:cNvPr id="1" name=""/>
        <p:cNvGrpSpPr/>
        <p:nvPr/>
      </p:nvGrpSpPr>
      <p:grpSpPr>
        <a:xfrm>
          <a:off x="0" y="0"/>
          <a:ext cx="0" cy="0"/>
          <a:chOff x="0" y="0"/>
          <a:chExt cx="0" cy="0"/>
        </a:xfrm>
      </p:grpSpPr>
      <p:sp>
        <p:nvSpPr>
          <p:cNvPr id="2" name="Slide Number Placeholder 4"/>
          <p:cNvSpPr>
            <a:spLocks noGrp="1"/>
          </p:cNvSpPr>
          <p:nvPr>
            <p:ph type="sldNum" sz="quarter" idx="10"/>
          </p:nvPr>
        </p:nvSpPr>
        <p:spPr>
          <a:xfrm>
            <a:off x="6858000" y="6356350"/>
            <a:ext cx="2133600" cy="365125"/>
          </a:xfrm>
        </p:spPr>
        <p:txBody>
          <a:bodyPr/>
          <a:lstStyle>
            <a:lvl1pPr fontAlgn="base">
              <a:spcBef>
                <a:spcPct val="0"/>
              </a:spcBef>
              <a:spcAft>
                <a:spcPct val="0"/>
              </a:spcAft>
              <a:defRPr>
                <a:latin typeface="Arial" pitchFamily="34" charset="0"/>
              </a:defRPr>
            </a:lvl1pPr>
          </a:lstStyle>
          <a:p>
            <a:pPr>
              <a:defRPr/>
            </a:pPr>
            <a:fld id="{FCC392FF-CD34-4FAC-8DE9-17EBCD44CADC}" type="slidenum">
              <a:rPr lang="en-US"/>
              <a:pPr>
                <a:defRPr/>
              </a:pPr>
              <a:t>‹#›</a:t>
            </a:fld>
            <a:endParaRPr lang="en-US" dirty="0"/>
          </a:p>
        </p:txBody>
      </p:sp>
    </p:spTree>
    <p:extLst>
      <p:ext uri="{BB962C8B-B14F-4D97-AF65-F5344CB8AC3E}">
        <p14:creationId xmlns:p14="http://schemas.microsoft.com/office/powerpoint/2010/main" val="3370033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4C45F4-6593-4D20-8441-F55D03A1F525}" type="datetime1">
              <a:rPr lang="en-US" smtClean="0"/>
              <a:t>9/11/2013</a:t>
            </a:fld>
            <a:endParaRPr lang="en-US"/>
          </a:p>
        </p:txBody>
      </p:sp>
      <p:sp>
        <p:nvSpPr>
          <p:cNvPr id="5" name="Footer Placeholder 4"/>
          <p:cNvSpPr>
            <a:spLocks noGrp="1"/>
          </p:cNvSpPr>
          <p:nvPr>
            <p:ph type="ftr" sz="quarter" idx="11"/>
          </p:nvPr>
        </p:nvSpPr>
        <p:spPr/>
        <p:txBody>
          <a:bodyPr/>
          <a:lstStyle/>
          <a:p>
            <a:r>
              <a:rPr lang="en-US" smtClean="0"/>
              <a:t>Improving Data, Improving Outcomes - Washington, DC</a:t>
            </a:r>
            <a:endParaRPr lang="en-US"/>
          </a:p>
        </p:txBody>
      </p:sp>
      <p:sp>
        <p:nvSpPr>
          <p:cNvPr id="6" name="Slide Number Placeholder 5"/>
          <p:cNvSpPr>
            <a:spLocks noGrp="1"/>
          </p:cNvSpPr>
          <p:nvPr>
            <p:ph type="sldNum" sz="quarter" idx="12"/>
          </p:nvPr>
        </p:nvSpPr>
        <p:spPr/>
        <p:txBody>
          <a:bodyPr/>
          <a:lstStyle/>
          <a:p>
            <a:fld id="{588BDB24-E201-4658-AED3-2E8AACE99E1E}" type="slidenum">
              <a:rPr lang="en-US" smtClean="0"/>
              <a:pPr/>
              <a:t>‹#›</a:t>
            </a:fld>
            <a:endParaRPr lang="en-US"/>
          </a:p>
        </p:txBody>
      </p:sp>
    </p:spTree>
    <p:extLst>
      <p:ext uri="{BB962C8B-B14F-4D97-AF65-F5344CB8AC3E}">
        <p14:creationId xmlns:p14="http://schemas.microsoft.com/office/powerpoint/2010/main" val="2670051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0E3844D-18AD-4F35-8184-C42FD6B3AB66}" type="datetime1">
              <a:rPr lang="en-US" smtClean="0"/>
              <a:t>9/11/2013</a:t>
            </a:fld>
            <a:endParaRPr lang="en-US"/>
          </a:p>
        </p:txBody>
      </p:sp>
      <p:sp>
        <p:nvSpPr>
          <p:cNvPr id="6" name="Footer Placeholder 5"/>
          <p:cNvSpPr>
            <a:spLocks noGrp="1"/>
          </p:cNvSpPr>
          <p:nvPr>
            <p:ph type="ftr" sz="quarter" idx="11"/>
          </p:nvPr>
        </p:nvSpPr>
        <p:spPr/>
        <p:txBody>
          <a:bodyPr/>
          <a:lstStyle/>
          <a:p>
            <a:r>
              <a:rPr lang="en-US" smtClean="0"/>
              <a:t>Improving Data, Improving Outcomes - Washington, DC</a:t>
            </a:r>
            <a:endParaRPr lang="en-US"/>
          </a:p>
        </p:txBody>
      </p:sp>
      <p:sp>
        <p:nvSpPr>
          <p:cNvPr id="7" name="Slide Number Placeholder 6"/>
          <p:cNvSpPr>
            <a:spLocks noGrp="1"/>
          </p:cNvSpPr>
          <p:nvPr>
            <p:ph type="sldNum" sz="quarter" idx="12"/>
          </p:nvPr>
        </p:nvSpPr>
        <p:spPr/>
        <p:txBody>
          <a:bodyPr/>
          <a:lstStyle/>
          <a:p>
            <a:fld id="{588BDB24-E201-4658-AED3-2E8AACE99E1E}" type="slidenum">
              <a:rPr lang="en-US" smtClean="0"/>
              <a:pPr/>
              <a:t>‹#›</a:t>
            </a:fld>
            <a:endParaRPr lang="en-US"/>
          </a:p>
        </p:txBody>
      </p:sp>
    </p:spTree>
    <p:extLst>
      <p:ext uri="{BB962C8B-B14F-4D97-AF65-F5344CB8AC3E}">
        <p14:creationId xmlns:p14="http://schemas.microsoft.com/office/powerpoint/2010/main" val="1570379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29E2C1-A8DA-4DC8-85DB-37E9F3D85894}" type="datetime1">
              <a:rPr lang="en-US" smtClean="0"/>
              <a:t>9/11/2013</a:t>
            </a:fld>
            <a:endParaRPr lang="en-US"/>
          </a:p>
        </p:txBody>
      </p:sp>
      <p:sp>
        <p:nvSpPr>
          <p:cNvPr id="8" name="Footer Placeholder 7"/>
          <p:cNvSpPr>
            <a:spLocks noGrp="1"/>
          </p:cNvSpPr>
          <p:nvPr>
            <p:ph type="ftr" sz="quarter" idx="11"/>
          </p:nvPr>
        </p:nvSpPr>
        <p:spPr/>
        <p:txBody>
          <a:bodyPr/>
          <a:lstStyle/>
          <a:p>
            <a:r>
              <a:rPr lang="en-US" smtClean="0"/>
              <a:t>Improving Data, Improving Outcomes - Washington, DC</a:t>
            </a:r>
            <a:endParaRPr lang="en-US"/>
          </a:p>
        </p:txBody>
      </p:sp>
      <p:sp>
        <p:nvSpPr>
          <p:cNvPr id="9" name="Slide Number Placeholder 8"/>
          <p:cNvSpPr>
            <a:spLocks noGrp="1"/>
          </p:cNvSpPr>
          <p:nvPr>
            <p:ph type="sldNum" sz="quarter" idx="12"/>
          </p:nvPr>
        </p:nvSpPr>
        <p:spPr/>
        <p:txBody>
          <a:bodyPr/>
          <a:lstStyle/>
          <a:p>
            <a:fld id="{588BDB24-E201-4658-AED3-2E8AACE99E1E}" type="slidenum">
              <a:rPr lang="en-US" smtClean="0"/>
              <a:pPr/>
              <a:t>‹#›</a:t>
            </a:fld>
            <a:endParaRPr lang="en-US"/>
          </a:p>
        </p:txBody>
      </p:sp>
    </p:spTree>
    <p:extLst>
      <p:ext uri="{BB962C8B-B14F-4D97-AF65-F5344CB8AC3E}">
        <p14:creationId xmlns:p14="http://schemas.microsoft.com/office/powerpoint/2010/main" val="2064647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064114-024C-4ED1-82B2-06A2CBD5CAF1}" type="datetime1">
              <a:rPr lang="en-US" smtClean="0"/>
              <a:t>9/11/2013</a:t>
            </a:fld>
            <a:endParaRPr lang="en-US"/>
          </a:p>
        </p:txBody>
      </p:sp>
      <p:sp>
        <p:nvSpPr>
          <p:cNvPr id="4" name="Footer Placeholder 3"/>
          <p:cNvSpPr>
            <a:spLocks noGrp="1"/>
          </p:cNvSpPr>
          <p:nvPr>
            <p:ph type="ftr" sz="quarter" idx="11"/>
          </p:nvPr>
        </p:nvSpPr>
        <p:spPr/>
        <p:txBody>
          <a:bodyPr/>
          <a:lstStyle/>
          <a:p>
            <a:r>
              <a:rPr lang="en-US" smtClean="0"/>
              <a:t>Improving Data, Improving Outcomes - Washington, DC</a:t>
            </a:r>
            <a:endParaRPr lang="en-US"/>
          </a:p>
        </p:txBody>
      </p:sp>
      <p:sp>
        <p:nvSpPr>
          <p:cNvPr id="5" name="Slide Number Placeholder 4"/>
          <p:cNvSpPr>
            <a:spLocks noGrp="1"/>
          </p:cNvSpPr>
          <p:nvPr>
            <p:ph type="sldNum" sz="quarter" idx="12"/>
          </p:nvPr>
        </p:nvSpPr>
        <p:spPr/>
        <p:txBody>
          <a:bodyPr/>
          <a:lstStyle/>
          <a:p>
            <a:fld id="{588BDB24-E201-4658-AED3-2E8AACE99E1E}" type="slidenum">
              <a:rPr lang="en-US" smtClean="0"/>
              <a:pPr/>
              <a:t>‹#›</a:t>
            </a:fld>
            <a:endParaRPr lang="en-US"/>
          </a:p>
        </p:txBody>
      </p:sp>
    </p:spTree>
    <p:extLst>
      <p:ext uri="{BB962C8B-B14F-4D97-AF65-F5344CB8AC3E}">
        <p14:creationId xmlns:p14="http://schemas.microsoft.com/office/powerpoint/2010/main" val="211052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414978-0FD0-473A-A897-C6B8EB9624EF}" type="datetime1">
              <a:rPr lang="en-US" smtClean="0"/>
              <a:t>9/11/2013</a:t>
            </a:fld>
            <a:endParaRPr lang="en-US"/>
          </a:p>
        </p:txBody>
      </p:sp>
      <p:sp>
        <p:nvSpPr>
          <p:cNvPr id="3" name="Footer Placeholder 2"/>
          <p:cNvSpPr>
            <a:spLocks noGrp="1"/>
          </p:cNvSpPr>
          <p:nvPr>
            <p:ph type="ftr" sz="quarter" idx="11"/>
          </p:nvPr>
        </p:nvSpPr>
        <p:spPr/>
        <p:txBody>
          <a:bodyPr/>
          <a:lstStyle/>
          <a:p>
            <a:r>
              <a:rPr lang="en-US" smtClean="0"/>
              <a:t>Improving Data, Improving Outcomes - Washington, DC</a:t>
            </a:r>
            <a:endParaRPr lang="en-US"/>
          </a:p>
        </p:txBody>
      </p:sp>
      <p:sp>
        <p:nvSpPr>
          <p:cNvPr id="4" name="Slide Number Placeholder 3"/>
          <p:cNvSpPr>
            <a:spLocks noGrp="1"/>
          </p:cNvSpPr>
          <p:nvPr>
            <p:ph type="sldNum" sz="quarter" idx="12"/>
          </p:nvPr>
        </p:nvSpPr>
        <p:spPr/>
        <p:txBody>
          <a:bodyPr/>
          <a:lstStyle/>
          <a:p>
            <a:fld id="{588BDB24-E201-4658-AED3-2E8AACE99E1E}" type="slidenum">
              <a:rPr lang="en-US" smtClean="0"/>
              <a:pPr/>
              <a:t>‹#›</a:t>
            </a:fld>
            <a:endParaRPr lang="en-US"/>
          </a:p>
        </p:txBody>
      </p:sp>
    </p:spTree>
    <p:extLst>
      <p:ext uri="{BB962C8B-B14F-4D97-AF65-F5344CB8AC3E}">
        <p14:creationId xmlns:p14="http://schemas.microsoft.com/office/powerpoint/2010/main" val="3223729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23E950-E0F4-488C-81C7-36F083DC4228}" type="datetime1">
              <a:rPr lang="en-US" smtClean="0"/>
              <a:t>9/11/2013</a:t>
            </a:fld>
            <a:endParaRPr lang="en-US"/>
          </a:p>
        </p:txBody>
      </p:sp>
      <p:sp>
        <p:nvSpPr>
          <p:cNvPr id="6" name="Footer Placeholder 5"/>
          <p:cNvSpPr>
            <a:spLocks noGrp="1"/>
          </p:cNvSpPr>
          <p:nvPr>
            <p:ph type="ftr" sz="quarter" idx="11"/>
          </p:nvPr>
        </p:nvSpPr>
        <p:spPr/>
        <p:txBody>
          <a:bodyPr/>
          <a:lstStyle/>
          <a:p>
            <a:r>
              <a:rPr lang="en-US" smtClean="0"/>
              <a:t>Improving Data, Improving Outcomes - Washington, DC</a:t>
            </a:r>
            <a:endParaRPr lang="en-US"/>
          </a:p>
        </p:txBody>
      </p:sp>
      <p:sp>
        <p:nvSpPr>
          <p:cNvPr id="7" name="Slide Number Placeholder 6"/>
          <p:cNvSpPr>
            <a:spLocks noGrp="1"/>
          </p:cNvSpPr>
          <p:nvPr>
            <p:ph type="sldNum" sz="quarter" idx="12"/>
          </p:nvPr>
        </p:nvSpPr>
        <p:spPr/>
        <p:txBody>
          <a:bodyPr/>
          <a:lstStyle/>
          <a:p>
            <a:fld id="{588BDB24-E201-4658-AED3-2E8AACE99E1E}" type="slidenum">
              <a:rPr lang="en-US" smtClean="0"/>
              <a:pPr/>
              <a:t>‹#›</a:t>
            </a:fld>
            <a:endParaRPr lang="en-US"/>
          </a:p>
        </p:txBody>
      </p:sp>
    </p:spTree>
    <p:extLst>
      <p:ext uri="{BB962C8B-B14F-4D97-AF65-F5344CB8AC3E}">
        <p14:creationId xmlns:p14="http://schemas.microsoft.com/office/powerpoint/2010/main" val="3712938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D4DF54-5E62-4F71-985F-E6D97E4FD93C}" type="datetime1">
              <a:rPr lang="en-US" smtClean="0"/>
              <a:t>9/11/2013</a:t>
            </a:fld>
            <a:endParaRPr lang="en-US"/>
          </a:p>
        </p:txBody>
      </p:sp>
      <p:sp>
        <p:nvSpPr>
          <p:cNvPr id="6" name="Footer Placeholder 5"/>
          <p:cNvSpPr>
            <a:spLocks noGrp="1"/>
          </p:cNvSpPr>
          <p:nvPr>
            <p:ph type="ftr" sz="quarter" idx="11"/>
          </p:nvPr>
        </p:nvSpPr>
        <p:spPr/>
        <p:txBody>
          <a:bodyPr/>
          <a:lstStyle/>
          <a:p>
            <a:r>
              <a:rPr lang="en-US" smtClean="0"/>
              <a:t>Improving Data, Improving Outcomes - Washington, DC</a:t>
            </a:r>
            <a:endParaRPr lang="en-US"/>
          </a:p>
        </p:txBody>
      </p:sp>
      <p:sp>
        <p:nvSpPr>
          <p:cNvPr id="7" name="Slide Number Placeholder 6"/>
          <p:cNvSpPr>
            <a:spLocks noGrp="1"/>
          </p:cNvSpPr>
          <p:nvPr>
            <p:ph type="sldNum" sz="quarter" idx="12"/>
          </p:nvPr>
        </p:nvSpPr>
        <p:spPr/>
        <p:txBody>
          <a:bodyPr/>
          <a:lstStyle/>
          <a:p>
            <a:fld id="{588BDB24-E201-4658-AED3-2E8AACE99E1E}" type="slidenum">
              <a:rPr lang="en-US" smtClean="0"/>
              <a:pPr/>
              <a:t>‹#›</a:t>
            </a:fld>
            <a:endParaRPr lang="en-US"/>
          </a:p>
        </p:txBody>
      </p:sp>
    </p:spTree>
    <p:extLst>
      <p:ext uri="{BB962C8B-B14F-4D97-AF65-F5344CB8AC3E}">
        <p14:creationId xmlns:p14="http://schemas.microsoft.com/office/powerpoint/2010/main" val="2681645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2F6FC"/>
            </a:gs>
            <a:gs pos="94000">
              <a:srgbClr val="DFE7F4"/>
            </a:gs>
            <a:gs pos="85000">
              <a:schemeClr val="accent1">
                <a:lumMod val="20000"/>
                <a:lumOff val="8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B379BF-9A09-430B-8263-5F917FC7D100}" type="datetime1">
              <a:rPr lang="en-US" smtClean="0"/>
              <a:t>9/11/2013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Improving Data, Improving Outcomes - Washington, DC</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8BDB24-E201-4658-AED3-2E8AACE99E1E}" type="slidenum">
              <a:rPr lang="en-US" smtClean="0"/>
              <a:pPr/>
              <a:t>‹#›</a:t>
            </a:fld>
            <a:endParaRPr lang="en-US"/>
          </a:p>
        </p:txBody>
      </p:sp>
    </p:spTree>
    <p:extLst>
      <p:ext uri="{BB962C8B-B14F-4D97-AF65-F5344CB8AC3E}">
        <p14:creationId xmlns:p14="http://schemas.microsoft.com/office/powerpoint/2010/main" val="275420664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2F6FC"/>
            </a:gs>
            <a:gs pos="94000">
              <a:srgbClr val="DFE7F4"/>
            </a:gs>
            <a:gs pos="85000">
              <a:schemeClr val="accent1">
                <a:lumMod val="20000"/>
                <a:lumOff val="8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FEBFAC-DBFA-4E7F-8901-64F2B71DFA0C}" type="datetime1">
              <a:rPr lang="en-US" smtClean="0"/>
              <a:t>9/11/2013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Improving Data, Improving Outcomes - Washington, DC</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8BDB24-E201-4658-AED3-2E8AACE99E1E}" type="slidenum">
              <a:rPr lang="en-US" smtClean="0"/>
              <a:pPr/>
              <a:t>‹#›</a:t>
            </a:fld>
            <a:endParaRPr lang="en-US"/>
          </a:p>
        </p:txBody>
      </p:sp>
    </p:spTree>
    <p:extLst>
      <p:ext uri="{BB962C8B-B14F-4D97-AF65-F5344CB8AC3E}">
        <p14:creationId xmlns:p14="http://schemas.microsoft.com/office/powerpoint/2010/main" val="51801984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www.nectac.org/~pdfs/pubs/rating-ifsp-iep-training.pdf"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hyperlink" Target="http://projects.fpg.unc.edu/~eco/assets/docs/selfassessment%20_Key_Practices_IEP_Process-July2013.docx" TargetMode="External"/><Relationship Id="rId2" Type="http://schemas.openxmlformats.org/officeDocument/2006/relationships/notesSlide" Target="../notesSlides/notesSlide84.xml"/><Relationship Id="rId1" Type="http://schemas.openxmlformats.org/officeDocument/2006/relationships/slideLayout" Target="../slideLayouts/slideLayout13.xml"/><Relationship Id="rId4" Type="http://schemas.openxmlformats.org/officeDocument/2006/relationships/hyperlink" Target="http://projects.fpg.unc.edu/~eco/assets/pdfs/SelfAssessment_IFSP_practices-updated%2012-2012.pdf"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5.xml"/><Relationship Id="rId1" Type="http://schemas.openxmlformats.org/officeDocument/2006/relationships/slideLayout" Target="../slideLayouts/slideLayout17.xml"/><Relationship Id="rId5" Type="http://schemas.openxmlformats.org/officeDocument/2006/relationships/image" Target="../media/image69.png"/><Relationship Id="rId4" Type="http://schemas.openxmlformats.org/officeDocument/2006/relationships/image" Target="../media/image68.png"/></Relationships>
</file>

<file path=ppt/slides/_rels/slide10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hyperlink" Target="mailto:anne.lucas@unc.edu" TargetMode="External"/><Relationship Id="rId2" Type="http://schemas.openxmlformats.org/officeDocument/2006/relationships/notesSlide" Target="../notesSlides/notesSlide87.xml"/><Relationship Id="rId1" Type="http://schemas.openxmlformats.org/officeDocument/2006/relationships/slideLayout" Target="../slideLayouts/slideLayout15.xml"/><Relationship Id="rId6" Type="http://schemas.openxmlformats.org/officeDocument/2006/relationships/hyperlink" Target="mailto:prinkel@ku.edu" TargetMode="External"/><Relationship Id="rId5" Type="http://schemas.openxmlformats.org/officeDocument/2006/relationships/hyperlink" Target="mailto:Lynn.S.Johnson@ct.gov" TargetMode="External"/><Relationship Id="rId4" Type="http://schemas.openxmlformats.org/officeDocument/2006/relationships/hyperlink" Target="mailto:sherry.franklin@dhhs.nc.gov"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wmf"/><Relationship Id="rId4" Type="http://schemas.openxmlformats.org/officeDocument/2006/relationships/image" Target="../media/image16.wmf"/></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www.nectac.org/~pdfs/topics/families/Finalmissionandprinciples3_11_08.pdf"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hyperlink" Target="http://www.nectac.org/~pdfs/topics/families/Principles_LooksLike_DoesntLookLike3_11_08.pdf"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26.xml"/><Relationship Id="rId7" Type="http://schemas.openxmlformats.org/officeDocument/2006/relationships/diagramColors" Target="../diagrams/colors2.xml"/><Relationship Id="rId2" Type="http://schemas.openxmlformats.org/officeDocument/2006/relationships/slideLayout" Target="../slideLayouts/slideLayout13.xml"/><Relationship Id="rId1" Type="http://schemas.openxmlformats.org/officeDocument/2006/relationships/audio" Target="file:///C:\Users\dmmendonca\Google%20Drive\CDSA%20of%20WNC\2011%20Fereral%20Regs%20-%20NC%20ITP\Phase%202%20-%20Branch\Family%20Assessment\Audio\8%20outcome%20development.wma" TargetMode="Externa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xml"/><Relationship Id="rId1" Type="http://schemas.openxmlformats.org/officeDocument/2006/relationships/audio" Target="../media/audio1.wav"/><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3.xml"/><Relationship Id="rId4" Type="http://schemas.openxmlformats.org/officeDocument/2006/relationships/hyperlink" Target="http://www.nectac.org/~pdfs/pubs/rating-ifsp-iep-training.pdf"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34.xml"/><Relationship Id="rId1" Type="http://schemas.openxmlformats.org/officeDocument/2006/relationships/slideLayout" Target="../slideLayouts/slideLayout24.xml"/><Relationship Id="rId4" Type="http://schemas.openxmlformats.org/officeDocument/2006/relationships/image" Target="../media/image37.wmf"/></Relationships>
</file>

<file path=ppt/slides/_rels/slide38.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hyperlink" Target="http://nectac.org/knowledgepath/ifspoutcomes-iepgoals/ifspoutcomes-iepgoals.asp"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image" Target="../media/image40.jpeg"/><Relationship Id="rId5" Type="http://schemas.openxmlformats.org/officeDocument/2006/relationships/image" Target="../media/image27.png"/><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44.xml"/><Relationship Id="rId1" Type="http://schemas.openxmlformats.org/officeDocument/2006/relationships/slideLayout" Target="../slideLayouts/slideLayout24.xml"/><Relationship Id="rId4" Type="http://schemas.openxmlformats.org/officeDocument/2006/relationships/image" Target="../media/image37.wmf"/></Relationships>
</file>

<file path=ppt/slides/_rels/slide49.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45.xml"/><Relationship Id="rId1" Type="http://schemas.openxmlformats.org/officeDocument/2006/relationships/slideLayout" Target="../slideLayouts/slideLayout24.xml"/><Relationship Id="rId4" Type="http://schemas.openxmlformats.org/officeDocument/2006/relationships/image" Target="../media/image37.wmf"/></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wmf"/></Relationships>
</file>

<file path=ppt/slides/_rels/slide53.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wmf"/><Relationship Id="rId4" Type="http://schemas.openxmlformats.org/officeDocument/2006/relationships/image" Target="../media/image16.wmf"/></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package" Target="../embeddings/Microsoft_PowerPoint_Presentation1.pptx"/><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46.png"/><Relationship Id="rId4" Type="http://schemas.openxmlformats.org/officeDocument/2006/relationships/image" Target="../media/image45.emf"/></Relationships>
</file>

<file path=ppt/slides/_rels/slide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www.birth23.org/" TargetMode="Externa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hyperlink" Target="http://www.ksits.org/" TargetMode="External"/><Relationship Id="rId7"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13.xml"/><Relationship Id="rId6" Type="http://schemas.openxmlformats.org/officeDocument/2006/relationships/hyperlink" Target="http://www.kskits.org/" TargetMode="External"/><Relationship Id="rId5" Type="http://schemas.openxmlformats.org/officeDocument/2006/relationships/hyperlink" Target="http://kskits.org/OWS/index.html" TargetMode="External"/><Relationship Id="rId4" Type="http://schemas.openxmlformats.org/officeDocument/2006/relationships/hyperlink" Target="http://www.ksde.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hyperlink" Target="http://www.ksits.org/forms.htm" TargetMode="External"/><Relationship Id="rId2" Type="http://schemas.openxmlformats.org/officeDocument/2006/relationships/notesSlide" Target="../notesSlides/notesSlide53.xml"/><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hyperlink" Target="http://www.kskits.org/training/trainingVideoClips.shtml"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54.xml"/><Relationship Id="rId1" Type="http://schemas.openxmlformats.org/officeDocument/2006/relationships/slideLayout" Target="../slideLayouts/slideLayout12.xml"/><Relationship Id="rId4" Type="http://schemas.openxmlformats.org/officeDocument/2006/relationships/hyperlink" Target="http://ksdetasn.org/cms/index.php/iep-training-coaching-resources"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kskits.org/ta/ECOOutcomes/AdminNdsKno/AdminQtyRatingChecklist1_31_12.doc" TargetMode="External"/><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hyperlink" Target="http://kskits.org/ta/ECOOutcomes/whatDirectService/DrctSrvcPvdrQtyRtgLst_6_27_12.doc"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74.xml.rels><?xml version="1.0" encoding="UTF-8" standalone="yes"?>
<Relationships xmlns="http://schemas.openxmlformats.org/package/2006/relationships"><Relationship Id="rId3" Type="http://schemas.openxmlformats.org/officeDocument/2006/relationships/hyperlink" Target="http://kskits.org/training/trainingVideoClips.shtml" TargetMode="External"/><Relationship Id="rId2" Type="http://schemas.openxmlformats.org/officeDocument/2006/relationships/notesSlide" Target="../notesSlides/notesSlide57.xml"/><Relationship Id="rId1" Type="http://schemas.openxmlformats.org/officeDocument/2006/relationships/slideLayout" Target="../slideLayouts/slideLayout13.xml"/><Relationship Id="rId5" Type="http://schemas.openxmlformats.org/officeDocument/2006/relationships/image" Target="../media/image59.png"/><Relationship Id="rId4" Type="http://schemas.openxmlformats.org/officeDocument/2006/relationships/image" Target="../media/image58.png"/></Relationships>
</file>

<file path=ppt/slides/_rels/slide7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hyperlink" Target="http://www.nectac.org/knowledgepath/ifspoutcomes-iepgoals/ifspoutcomes-iepgoals.asp" TargetMode="External"/><Relationship Id="rId7" Type="http://schemas.openxmlformats.org/officeDocument/2006/relationships/image" Target="../media/image27.png"/><Relationship Id="rId2" Type="http://schemas.openxmlformats.org/officeDocument/2006/relationships/notesSlide" Target="../notesSlides/notesSlide59.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14.png"/><Relationship Id="rId4" Type="http://schemas.openxmlformats.org/officeDocument/2006/relationships/image" Target="../media/image25.png"/></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0.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8.xml.rels><?xml version="1.0" encoding="UTF-8" standalone="yes"?>
<Relationships xmlns="http://schemas.openxmlformats.org/package/2006/relationships"><Relationship Id="rId3" Type="http://schemas.openxmlformats.org/officeDocument/2006/relationships/hyperlink" Target="http://projects.fpg.unc.edu/~eco/pages/integration.cfm" TargetMode="External"/><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hyperlink" Target="http://www.kskits.org/ta/ECOOutcomes/documents/KS_ECO_ProcessQuickRef_2_20_12Opt.pdf" TargetMode="External"/><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hyperlink" Target="http://www.kskits.org/ta/ECOOutcomes/documents/KS_ECO_DataQuickRef_2_20_12.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3.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6.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7.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8.xml"/><Relationship Id="rId1" Type="http://schemas.openxmlformats.org/officeDocument/2006/relationships/slideLayout" Target="../slideLayouts/slideLayout1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9.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2.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hyperlink" Target="http://www.nectac.org/~pdfs/topics/families/AgreedUponPractices_FinalDraft2_01_08.pdf" TargetMode="External"/><Relationship Id="rId2" Type="http://schemas.openxmlformats.org/officeDocument/2006/relationships/notesSlide" Target="../notesSlides/notesSlide75.xml"/><Relationship Id="rId1" Type="http://schemas.openxmlformats.org/officeDocument/2006/relationships/slideLayout" Target="../slideLayouts/slideLayout16.xml"/><Relationship Id="rId4" Type="http://schemas.openxmlformats.org/officeDocument/2006/relationships/hyperlink" Target="http://nectac.org/~pdfs/knowledgepath/ifspoutcomes-iepgoals/Key_Practices_IEP_Process.pdf" TargetMode="Externa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6.xml"/><Relationship Id="rId1" Type="http://schemas.openxmlformats.org/officeDocument/2006/relationships/slideLayout" Target="../slideLayouts/slideLayout1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65.jpe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57200"/>
            <a:ext cx="7162800" cy="2351562"/>
          </a:xfrm>
        </p:spPr>
        <p:txBody>
          <a:bodyPr>
            <a:noAutofit/>
          </a:bodyPr>
          <a:lstStyle/>
          <a:p>
            <a:r>
              <a:rPr lang="en-US" dirty="0">
                <a:solidFill>
                  <a:srgbClr val="FF9400"/>
                </a:solidFill>
                <a:effectLst>
                  <a:outerShdw blurRad="38100" dist="38100" dir="2700000" algn="tl">
                    <a:srgbClr val="000000">
                      <a:alpha val="43137"/>
                    </a:srgbClr>
                  </a:outerShdw>
                </a:effectLst>
              </a:rPr>
              <a:t>Spotlight on States: Using the High-Quality, Functional Outcome and Goal Training Package</a:t>
            </a:r>
          </a:p>
        </p:txBody>
      </p:sp>
      <p:sp>
        <p:nvSpPr>
          <p:cNvPr id="3" name="Subtitle 2"/>
          <p:cNvSpPr>
            <a:spLocks noGrp="1"/>
          </p:cNvSpPr>
          <p:nvPr>
            <p:ph type="subTitle" idx="1"/>
          </p:nvPr>
        </p:nvSpPr>
        <p:spPr>
          <a:xfrm>
            <a:off x="1295400" y="3200400"/>
            <a:ext cx="6400800" cy="2971800"/>
          </a:xfrm>
        </p:spPr>
        <p:txBody>
          <a:bodyPr>
            <a:normAutofit/>
          </a:bodyPr>
          <a:lstStyle/>
          <a:p>
            <a:r>
              <a:rPr lang="en-US" sz="2800" b="1" dirty="0" smtClean="0">
                <a:solidFill>
                  <a:schemeClr val="tx2"/>
                </a:solidFill>
              </a:rPr>
              <a:t>September 16, 2013</a:t>
            </a:r>
            <a:br>
              <a:rPr lang="en-US" sz="2800" b="1" dirty="0" smtClean="0">
                <a:solidFill>
                  <a:schemeClr val="tx2"/>
                </a:solidFill>
              </a:rPr>
            </a:br>
            <a:endParaRPr lang="en-US" sz="2800" dirty="0" smtClean="0">
              <a:solidFill>
                <a:schemeClr val="tx2"/>
              </a:solidFill>
            </a:endParaRPr>
          </a:p>
          <a:p>
            <a:r>
              <a:rPr lang="en-US" sz="2600" dirty="0" smtClean="0"/>
              <a:t>Anne Lucas, ECTA/WRRC</a:t>
            </a:r>
          </a:p>
          <a:p>
            <a:r>
              <a:rPr lang="en-US" sz="2600" dirty="0" smtClean="0"/>
              <a:t>Sherry Franklin, NC</a:t>
            </a:r>
          </a:p>
          <a:p>
            <a:r>
              <a:rPr lang="en-US" sz="2600" dirty="0" smtClean="0"/>
              <a:t>Lynne Johnson, </a:t>
            </a:r>
            <a:r>
              <a:rPr lang="en-US" sz="2600" dirty="0" smtClean="0"/>
              <a:t>CT</a:t>
            </a:r>
            <a:endParaRPr lang="en-US" sz="2600" dirty="0" smtClean="0"/>
          </a:p>
          <a:p>
            <a:r>
              <a:rPr lang="en-US" sz="2600" dirty="0" smtClean="0"/>
              <a:t>Phoebe </a:t>
            </a:r>
            <a:r>
              <a:rPr lang="en-US" sz="2600" dirty="0" smtClean="0"/>
              <a:t>Rinkel, KS</a:t>
            </a:r>
            <a:endParaRPr lang="en-US" sz="2600" dirty="0"/>
          </a:p>
        </p:txBody>
      </p:sp>
      <p:sp>
        <p:nvSpPr>
          <p:cNvPr id="4" name="Footer Placeholder 3"/>
          <p:cNvSpPr>
            <a:spLocks noGrp="1"/>
          </p:cNvSpPr>
          <p:nvPr>
            <p:ph type="ftr" sz="quarter" idx="11"/>
          </p:nvPr>
        </p:nvSpPr>
        <p:spPr>
          <a:xfrm>
            <a:off x="1600200" y="6356350"/>
            <a:ext cx="6172200" cy="365125"/>
          </a:xfrm>
        </p:spPr>
        <p:txBody>
          <a:bodyPr/>
          <a:lstStyle/>
          <a:p>
            <a:r>
              <a:rPr lang="en-US" sz="1600" dirty="0" smtClean="0"/>
              <a:t>Improving Data, Improving Outcomes - Washington, DC</a:t>
            </a:r>
            <a:endParaRPr lang="en-US" sz="1600" dirty="0"/>
          </a:p>
        </p:txBody>
      </p:sp>
    </p:spTree>
    <p:extLst>
      <p:ext uri="{BB962C8B-B14F-4D97-AF65-F5344CB8AC3E}">
        <p14:creationId xmlns:p14="http://schemas.microsoft.com/office/powerpoint/2010/main" val="37338582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57200"/>
            <a:ext cx="8183880" cy="1432560"/>
          </a:xfrm>
        </p:spPr>
        <p:txBody>
          <a:bodyPr>
            <a:noAutofit/>
          </a:bodyPr>
          <a:lstStyle/>
          <a:p>
            <a:r>
              <a:rPr lang="en-US" sz="3600" dirty="0" smtClean="0"/>
              <a:t>Enhancing Recognition of High-Quality, Functional IFSP Outcomes and IEP Goals</a:t>
            </a:r>
            <a:endParaRPr lang="en-US" sz="3600" dirty="0"/>
          </a:p>
        </p:txBody>
      </p:sp>
      <p:sp>
        <p:nvSpPr>
          <p:cNvPr id="5" name="Content Placeholder 4"/>
          <p:cNvSpPr>
            <a:spLocks noGrp="1"/>
          </p:cNvSpPr>
          <p:nvPr>
            <p:ph idx="1"/>
          </p:nvPr>
        </p:nvSpPr>
        <p:spPr>
          <a:xfrm>
            <a:off x="304800" y="1981200"/>
            <a:ext cx="4800600" cy="3425952"/>
          </a:xfrm>
        </p:spPr>
        <p:txBody>
          <a:bodyPr>
            <a:normAutofit/>
          </a:bodyPr>
          <a:lstStyle/>
          <a:p>
            <a:r>
              <a:rPr lang="en-US" dirty="0"/>
              <a:t>Available at:  </a:t>
            </a:r>
            <a:r>
              <a:rPr lang="en-US" dirty="0">
                <a:hlinkClick r:id="rId3"/>
              </a:rPr>
              <a:t>http://www.nectac.org/~pdfs/pubs/rating-ifsp-iep-training.pdf</a:t>
            </a:r>
            <a:endParaRPr lang="en-US" dirty="0"/>
          </a:p>
        </p:txBody>
      </p:sp>
      <p:pic>
        <p:nvPicPr>
          <p:cNvPr id="6" name="Content Placeholder 2" descr="rating-ifsp-iep-training-cover.png"/>
          <p:cNvPicPr>
            <a:picLocks noChangeAspect="1"/>
          </p:cNvPicPr>
          <p:nvPr/>
        </p:nvPicPr>
        <p:blipFill>
          <a:blip r:embed="rId4" cstate="print">
            <a:extLst>
              <a:ext uri="{28A0092B-C50C-407E-A947-70E740481C1C}">
                <a14:useLocalDpi xmlns:a14="http://schemas.microsoft.com/office/drawing/2010/main" val="0"/>
              </a:ext>
            </a:extLst>
          </a:blip>
          <a:srcRect l="-7718" r="-7718"/>
          <a:stretch>
            <a:fillRect/>
          </a:stretch>
        </p:blipFill>
        <p:spPr>
          <a:xfrm rot="480000">
            <a:off x="4975262" y="2133600"/>
            <a:ext cx="3330538" cy="3732446"/>
          </a:xfrm>
          <a:prstGeom prst="rect">
            <a:avLst/>
          </a:prstGeom>
        </p:spPr>
      </p:pic>
      <p:sp>
        <p:nvSpPr>
          <p:cNvPr id="2" name="Footer Placeholder 1"/>
          <p:cNvSpPr>
            <a:spLocks noGrp="1"/>
          </p:cNvSpPr>
          <p:nvPr>
            <p:ph type="ftr" sz="quarter" idx="11"/>
          </p:nvPr>
        </p:nvSpPr>
        <p:spPr/>
        <p:txBody>
          <a:bodyPr/>
          <a:lstStyle/>
          <a:p>
            <a:r>
              <a:rPr lang="en-US" dirty="0" smtClean="0">
                <a:solidFill>
                  <a:schemeClr val="tx2"/>
                </a:solidFill>
              </a:rPr>
              <a:t>Improving Data, Improving Outcomes - Washington, DC</a:t>
            </a:r>
            <a:endParaRPr lang="en-US" dirty="0">
              <a:solidFill>
                <a:schemeClr val="tx2"/>
              </a:solidFill>
            </a:endParaRPr>
          </a:p>
        </p:txBody>
      </p:sp>
    </p:spTree>
    <p:extLst>
      <p:ext uri="{BB962C8B-B14F-4D97-AF65-F5344CB8AC3E}">
        <p14:creationId xmlns:p14="http://schemas.microsoft.com/office/powerpoint/2010/main" val="76219541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a:t>
            </a:r>
            <a:endParaRPr lang="en-US" dirty="0"/>
          </a:p>
        </p:txBody>
      </p:sp>
      <p:sp>
        <p:nvSpPr>
          <p:cNvPr id="3" name="Content Placeholder 2"/>
          <p:cNvSpPr>
            <a:spLocks noGrp="1"/>
          </p:cNvSpPr>
          <p:nvPr>
            <p:ph idx="1"/>
          </p:nvPr>
        </p:nvSpPr>
        <p:spPr>
          <a:xfrm>
            <a:off x="457200" y="1600201"/>
            <a:ext cx="8229600" cy="4343400"/>
          </a:xfrm>
        </p:spPr>
        <p:style>
          <a:lnRef idx="1">
            <a:schemeClr val="accent3"/>
          </a:lnRef>
          <a:fillRef idx="2">
            <a:schemeClr val="accent3"/>
          </a:fillRef>
          <a:effectRef idx="1">
            <a:schemeClr val="accent3"/>
          </a:effectRef>
          <a:fontRef idx="minor">
            <a:schemeClr val="dk1"/>
          </a:fontRef>
        </p:style>
        <p:txBody>
          <a:bodyPr>
            <a:normAutofit/>
          </a:bodyPr>
          <a:lstStyle/>
          <a:p>
            <a:pPr marL="0" indent="0">
              <a:buNone/>
            </a:pPr>
            <a:r>
              <a:rPr lang="en-US" sz="3900" b="1" dirty="0" smtClean="0"/>
              <a:t>Challenges</a:t>
            </a:r>
          </a:p>
          <a:p>
            <a:r>
              <a:rPr lang="en-US" sz="3900" dirty="0" smtClean="0"/>
              <a:t>Time (most frequent response)</a:t>
            </a:r>
          </a:p>
          <a:p>
            <a:r>
              <a:rPr lang="en-US" sz="3900" dirty="0" smtClean="0"/>
              <a:t>Getting whole team together</a:t>
            </a:r>
          </a:p>
          <a:p>
            <a:r>
              <a:rPr lang="en-US" sz="3900" dirty="0" smtClean="0"/>
              <a:t>Overloading families during process</a:t>
            </a:r>
          </a:p>
          <a:p>
            <a:r>
              <a:rPr lang="en-US" sz="3900" dirty="0" smtClean="0"/>
              <a:t>Team buy-in; seeing utility of process</a:t>
            </a:r>
          </a:p>
          <a:p>
            <a:r>
              <a:rPr lang="en-US" sz="3900" dirty="0" smtClean="0"/>
              <a:t>Staff training</a:t>
            </a:r>
          </a:p>
        </p:txBody>
      </p:sp>
      <p:sp>
        <p:nvSpPr>
          <p:cNvPr id="4" name="Footer Placeholder 2"/>
          <p:cNvSpPr>
            <a:spLocks noGrp="1"/>
          </p:cNvSpPr>
          <p:nvPr>
            <p:ph type="ftr" sz="quarter" idx="11"/>
          </p:nvPr>
        </p:nvSpPr>
        <p:spPr>
          <a:xfrm>
            <a:off x="1752600" y="6356350"/>
            <a:ext cx="5791200" cy="365125"/>
          </a:xfrm>
        </p:spPr>
        <p:txBody>
          <a:bodyPr/>
          <a:lstStyle/>
          <a:p>
            <a:r>
              <a:rPr lang="en-US" dirty="0" smtClean="0">
                <a:solidFill>
                  <a:schemeClr val="tx2"/>
                </a:solidFill>
              </a:rPr>
              <a:t>Improving Data, Improving Outcomes - Washington, DC</a:t>
            </a:r>
            <a:endParaRPr lang="en-US" dirty="0"/>
          </a:p>
        </p:txBody>
      </p:sp>
    </p:spTree>
    <p:extLst>
      <p:ext uri="{BB962C8B-B14F-4D97-AF65-F5344CB8AC3E}">
        <p14:creationId xmlns:p14="http://schemas.microsoft.com/office/powerpoint/2010/main" val="22607309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First Step:  Assessing Your Program Principles and Practices </a:t>
            </a:r>
            <a:endParaRPr lang="en-US" dirty="0"/>
          </a:p>
        </p:txBody>
      </p:sp>
      <p:sp>
        <p:nvSpPr>
          <p:cNvPr id="3" name="Content Placeholder 2"/>
          <p:cNvSpPr>
            <a:spLocks noGrp="1"/>
          </p:cNvSpPr>
          <p:nvPr>
            <p:ph idx="1"/>
          </p:nvPr>
        </p:nvSpPr>
        <p:spPr>
          <a:xfrm>
            <a:off x="457200" y="1600200"/>
            <a:ext cx="8229600" cy="4343400"/>
          </a:xfrm>
          <a:solidFill>
            <a:schemeClr val="tx2">
              <a:lumMod val="20000"/>
              <a:lumOff val="80000"/>
            </a:schemeClr>
          </a:solidFill>
        </p:spPr>
        <p:txBody>
          <a:bodyPr>
            <a:noAutofit/>
          </a:bodyPr>
          <a:lstStyle/>
          <a:p>
            <a:pPr marL="0" indent="0">
              <a:buNone/>
            </a:pPr>
            <a:r>
              <a:rPr lang="en-US" sz="2000" b="1" dirty="0" smtClean="0"/>
              <a:t>Part B/619 </a:t>
            </a:r>
          </a:p>
          <a:p>
            <a:r>
              <a:rPr lang="en-US" sz="2000" dirty="0" smtClean="0"/>
              <a:t>Integrating Child Outcomes Measurement with the Individualized Education Program (IEP) Process:  Implementation Rating Scale (Revised July 2013)</a:t>
            </a:r>
          </a:p>
          <a:p>
            <a:pPr marL="400050" lvl="1" indent="0">
              <a:buNone/>
            </a:pPr>
            <a:r>
              <a:rPr lang="en-US" sz="2000" dirty="0">
                <a:hlinkClick r:id="rId3"/>
              </a:rPr>
              <a:t>http://projects.fpg.unc.edu/~eco/assets/docs/selfassessment%20_Key_Practices_IEP_Process-July2013.</a:t>
            </a:r>
            <a:r>
              <a:rPr lang="en-US" sz="2000" dirty="0" smtClean="0">
                <a:hlinkClick r:id="rId3"/>
              </a:rPr>
              <a:t>docx</a:t>
            </a:r>
            <a:endParaRPr lang="en-US" sz="2000" dirty="0" smtClean="0"/>
          </a:p>
          <a:p>
            <a:pPr marL="0" indent="0">
              <a:buNone/>
            </a:pPr>
            <a:endParaRPr lang="en-US" sz="2000" b="1" i="1" dirty="0" smtClean="0"/>
          </a:p>
          <a:p>
            <a:pPr marL="0" indent="0">
              <a:buNone/>
            </a:pPr>
            <a:r>
              <a:rPr lang="en-US" sz="2000" b="1" i="1" dirty="0" smtClean="0"/>
              <a:t>tiny k</a:t>
            </a:r>
          </a:p>
          <a:p>
            <a:r>
              <a:rPr lang="en-US" sz="2000" dirty="0" smtClean="0"/>
              <a:t>Integrating Child Outcomes Measurement into an Effective IFSP Process (Revised March 2012)</a:t>
            </a:r>
          </a:p>
          <a:p>
            <a:pPr marL="400050" lvl="2" indent="0">
              <a:buNone/>
            </a:pPr>
            <a:r>
              <a:rPr lang="en-US" sz="2000" dirty="0">
                <a:solidFill>
                  <a:srgbClr val="FF0000"/>
                </a:solidFill>
                <a:hlinkClick r:id="rId4"/>
              </a:rPr>
              <a:t>http://projects.fpg.unc.edu/~eco/assets/pdfs/SelfAssessment_IFSP_practices-updated%2012-2012.</a:t>
            </a:r>
            <a:r>
              <a:rPr lang="en-US" sz="2000" dirty="0" smtClean="0">
                <a:solidFill>
                  <a:srgbClr val="FF0000"/>
                </a:solidFill>
                <a:hlinkClick r:id="rId4"/>
              </a:rPr>
              <a:t>pdf</a:t>
            </a:r>
            <a:endParaRPr lang="en-US" sz="2000" dirty="0" smtClean="0"/>
          </a:p>
          <a:p>
            <a:pPr marL="400050" lvl="1" indent="0">
              <a:buNone/>
            </a:pPr>
            <a:endParaRPr lang="en-US" sz="2000" dirty="0" smtClean="0">
              <a:solidFill>
                <a:srgbClr val="FF0000"/>
              </a:solidFill>
            </a:endParaRPr>
          </a:p>
          <a:p>
            <a:pPr marL="0" indent="0">
              <a:buNone/>
            </a:pPr>
            <a:endParaRPr lang="en-US" sz="2000" dirty="0" smtClean="0">
              <a:solidFill>
                <a:srgbClr val="FF0000"/>
              </a:solidFill>
            </a:endParaRPr>
          </a:p>
        </p:txBody>
      </p:sp>
      <p:sp>
        <p:nvSpPr>
          <p:cNvPr id="4" name="Footer Placeholder 3"/>
          <p:cNvSpPr>
            <a:spLocks noGrp="1"/>
          </p:cNvSpPr>
          <p:nvPr>
            <p:ph type="ftr" sz="quarter" idx="11"/>
          </p:nvPr>
        </p:nvSpPr>
        <p:spPr/>
        <p:txBody>
          <a:bodyPr/>
          <a:lstStyle/>
          <a:p>
            <a:r>
              <a:rPr lang="en-US" smtClean="0">
                <a:solidFill>
                  <a:schemeClr val="tx2"/>
                </a:solidFill>
              </a:rPr>
              <a:t>Improving Data, Improving Outcomes - Washington, DC</a:t>
            </a:r>
            <a:endParaRPr lang="en-US" dirty="0"/>
          </a:p>
        </p:txBody>
      </p:sp>
    </p:spTree>
    <p:extLst>
      <p:ext uri="{BB962C8B-B14F-4D97-AF65-F5344CB8AC3E}">
        <p14:creationId xmlns:p14="http://schemas.microsoft.com/office/powerpoint/2010/main" val="173950108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5111"/>
            <a:ext cx="8229600" cy="995205"/>
          </a:xfrm>
        </p:spPr>
        <p:txBody>
          <a:bodyPr/>
          <a:lstStyle/>
          <a:p>
            <a:r>
              <a:rPr lang="en-US" dirty="0" smtClean="0">
                <a:latin typeface="+mj-lt"/>
              </a:rPr>
              <a:t>Messages From Our Sponsors</a:t>
            </a:r>
            <a:endParaRPr lang="en-US" dirty="0">
              <a:latin typeface="+mj-lt"/>
            </a:endParaRPr>
          </a:p>
        </p:txBody>
      </p:sp>
      <p:pic>
        <p:nvPicPr>
          <p:cNvPr id="3" name="Picture 2" descr="Screen Shot 2012-11-28 at 3.52.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7882" y="1445746"/>
            <a:ext cx="2804322" cy="1594415"/>
          </a:xfrm>
          <a:prstGeom prst="rect">
            <a:avLst/>
          </a:prstGeom>
          <a:ln w="28575" cmpd="sng">
            <a:solidFill>
              <a:schemeClr val="accent1"/>
            </a:solidFill>
          </a:ln>
        </p:spPr>
      </p:pic>
      <p:sp>
        <p:nvSpPr>
          <p:cNvPr id="6" name="TextBox 5"/>
          <p:cNvSpPr txBox="1"/>
          <p:nvPr/>
        </p:nvSpPr>
        <p:spPr>
          <a:xfrm>
            <a:off x="2194371" y="5285777"/>
            <a:ext cx="4544558" cy="702756"/>
          </a:xfrm>
          <a:prstGeom prst="rect">
            <a:avLst/>
          </a:prstGeom>
          <a:noFill/>
        </p:spPr>
        <p:txBody>
          <a:bodyPr wrap="none" rtlCol="0">
            <a:spAutoFit/>
          </a:bodyPr>
          <a:lstStyle/>
          <a:p>
            <a:pPr algn="ctr">
              <a:lnSpc>
                <a:spcPct val="150000"/>
              </a:lnSpc>
            </a:pPr>
            <a:r>
              <a:rPr lang="en-US" sz="2800" b="1" dirty="0" smtClean="0">
                <a:latin typeface="+mj-lt"/>
                <a:cs typeface="Chalkduster"/>
              </a:rPr>
              <a:t>Contact me:  </a:t>
            </a:r>
            <a:r>
              <a:rPr lang="en-US" sz="2800" b="1" dirty="0" err="1" smtClean="0">
                <a:latin typeface="+mj-lt"/>
                <a:cs typeface="Chalkduster"/>
              </a:rPr>
              <a:t>prinkel@ku.edu</a:t>
            </a:r>
            <a:endParaRPr lang="en-US" sz="2800" b="1" dirty="0" smtClean="0">
              <a:latin typeface="+mj-lt"/>
              <a:cs typeface="Chalkduster"/>
            </a:endParaRPr>
          </a:p>
        </p:txBody>
      </p:sp>
      <p:pic>
        <p:nvPicPr>
          <p:cNvPr id="4" name="Picture 3" descr="KS_KDHELogo_Blue-Gold_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4281" y="1467619"/>
            <a:ext cx="2743200" cy="1504621"/>
          </a:xfrm>
          <a:prstGeom prst="rect">
            <a:avLst/>
          </a:prstGeom>
          <a:ln w="28575" cmpd="sng">
            <a:solidFill>
              <a:schemeClr val="accent1"/>
            </a:solidFill>
          </a:ln>
        </p:spPr>
      </p:pic>
      <p:pic>
        <p:nvPicPr>
          <p:cNvPr id="10" name="Picture 9" descr="Screen Shot 2013-08-26 at 8.29.1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6761" y="3450646"/>
            <a:ext cx="3540855" cy="1603461"/>
          </a:xfrm>
          <a:prstGeom prst="rect">
            <a:avLst/>
          </a:prstGeom>
          <a:ln w="19050" cmpd="sng">
            <a:solidFill>
              <a:schemeClr val="accent1"/>
            </a:solidFill>
          </a:ln>
        </p:spPr>
      </p:pic>
      <p:sp>
        <p:nvSpPr>
          <p:cNvPr id="5" name="Footer Placeholder 4"/>
          <p:cNvSpPr>
            <a:spLocks noGrp="1"/>
          </p:cNvSpPr>
          <p:nvPr>
            <p:ph type="ftr" sz="quarter" idx="11"/>
          </p:nvPr>
        </p:nvSpPr>
        <p:spPr/>
        <p:txBody>
          <a:bodyPr/>
          <a:lstStyle/>
          <a:p>
            <a:r>
              <a:rPr lang="en-US" smtClean="0"/>
              <a:t>Improving Data, Improving Outcomes - Washington, DC</a:t>
            </a:r>
            <a:endParaRPr lang="en-US"/>
          </a:p>
        </p:txBody>
      </p:sp>
    </p:spTree>
    <p:extLst>
      <p:ext uri="{BB962C8B-B14F-4D97-AF65-F5344CB8AC3E}">
        <p14:creationId xmlns:p14="http://schemas.microsoft.com/office/powerpoint/2010/main" val="123500401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57200"/>
            <a:ext cx="8183880" cy="1051560"/>
          </a:xfrm>
        </p:spPr>
        <p:txBody>
          <a:bodyPr>
            <a:normAutofit/>
          </a:bodyPr>
          <a:lstStyle/>
          <a:p>
            <a:r>
              <a:rPr lang="en-US" sz="4000" dirty="0" smtClean="0"/>
              <a:t>Questions?</a:t>
            </a:r>
            <a:endParaRPr lang="en-US" sz="4000" dirty="0"/>
          </a:p>
        </p:txBody>
      </p:sp>
      <p:pic>
        <p:nvPicPr>
          <p:cNvPr id="6" name="Content Placeholder 2" descr="sandybaby.png"/>
          <p:cNvPicPr>
            <a:picLocks noGrp="1" noChangeAspect="1"/>
          </p:cNvPicPr>
          <p:nvPr>
            <p:ph idx="1"/>
          </p:nvPr>
        </p:nvPicPr>
        <p:blipFill>
          <a:blip r:embed="rId3" cstate="print">
            <a:extLst>
              <a:ext uri="{28A0092B-C50C-407E-A947-70E740481C1C}">
                <a14:useLocalDpi xmlns:a14="http://schemas.microsoft.com/office/drawing/2010/main" val="0"/>
              </a:ext>
            </a:extLst>
          </a:blip>
          <a:srcRect l="-12186" r="-12186"/>
          <a:stretch>
            <a:fillRect/>
          </a:stretch>
        </p:blipFill>
        <p:spPr>
          <a:xfrm>
            <a:off x="589212" y="1676400"/>
            <a:ext cx="7614739" cy="4187825"/>
          </a:xfrm>
        </p:spPr>
      </p:pic>
      <p:sp>
        <p:nvSpPr>
          <p:cNvPr id="2" name="Footer Placeholder 1"/>
          <p:cNvSpPr>
            <a:spLocks noGrp="1"/>
          </p:cNvSpPr>
          <p:nvPr>
            <p:ph type="ftr" sz="quarter" idx="11"/>
          </p:nvPr>
        </p:nvSpPr>
        <p:spPr/>
        <p:txBody>
          <a:bodyPr/>
          <a:lstStyle/>
          <a:p>
            <a:r>
              <a:rPr lang="en-US" dirty="0" smtClean="0">
                <a:solidFill>
                  <a:schemeClr val="tx2"/>
                </a:solidFill>
              </a:rPr>
              <a:t>Improving Data, Improving Outcomes - Washington, DC</a:t>
            </a:r>
            <a:endParaRPr lang="en-US" dirty="0">
              <a:solidFill>
                <a:schemeClr val="tx2"/>
              </a:solidFill>
            </a:endParaRPr>
          </a:p>
        </p:txBody>
      </p:sp>
    </p:spTree>
    <p:extLst>
      <p:ext uri="{BB962C8B-B14F-4D97-AF65-F5344CB8AC3E}">
        <p14:creationId xmlns:p14="http://schemas.microsoft.com/office/powerpoint/2010/main" val="251867201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smtClean="0"/>
              <a:t>Contact Information</a:t>
            </a:r>
            <a:endParaRPr lang="en-US" sz="4000" dirty="0"/>
          </a:p>
        </p:txBody>
      </p:sp>
      <p:sp>
        <p:nvSpPr>
          <p:cNvPr id="5" name="Content Placeholder 4"/>
          <p:cNvSpPr>
            <a:spLocks noGrp="1"/>
          </p:cNvSpPr>
          <p:nvPr>
            <p:ph sz="half" idx="1"/>
          </p:nvPr>
        </p:nvSpPr>
        <p:spPr/>
        <p:txBody>
          <a:bodyPr>
            <a:normAutofit/>
          </a:bodyPr>
          <a:lstStyle/>
          <a:p>
            <a:pPr marL="0" indent="0">
              <a:buNone/>
            </a:pPr>
            <a:endParaRPr lang="en-US" dirty="0" smtClean="0"/>
          </a:p>
          <a:p>
            <a:pPr marL="0" indent="0">
              <a:buNone/>
            </a:pPr>
            <a:r>
              <a:rPr lang="en-US" dirty="0" smtClean="0"/>
              <a:t>Anne Lucas, ECTA/WRRC</a:t>
            </a:r>
          </a:p>
          <a:p>
            <a:pPr marL="0" indent="0">
              <a:buNone/>
            </a:pPr>
            <a:r>
              <a:rPr lang="en-US" dirty="0" smtClean="0">
                <a:hlinkClick r:id="rId3"/>
              </a:rPr>
              <a:t>anne.lucas@unc.edu</a:t>
            </a:r>
            <a:endParaRPr lang="en-US" dirty="0" smtClean="0"/>
          </a:p>
          <a:p>
            <a:pPr marL="0" indent="0">
              <a:buNone/>
            </a:pPr>
            <a:endParaRPr lang="en-US" dirty="0"/>
          </a:p>
          <a:p>
            <a:pPr marL="0" indent="0">
              <a:buNone/>
            </a:pPr>
            <a:r>
              <a:rPr lang="en-US" dirty="0" smtClean="0"/>
              <a:t>Sherry Franklin, NC Part C </a:t>
            </a:r>
          </a:p>
          <a:p>
            <a:pPr marL="0" indent="0">
              <a:buNone/>
            </a:pPr>
            <a:r>
              <a:rPr lang="en-US" dirty="0"/>
              <a:t>Franklin, Sherry </a:t>
            </a:r>
            <a:r>
              <a:rPr lang="en-US" sz="2600" dirty="0" smtClean="0">
                <a:hlinkClick r:id="rId4"/>
              </a:rPr>
              <a:t>sherry.franklin@dhhs.nc.gov</a:t>
            </a:r>
            <a:endParaRPr lang="en-US" sz="2600" dirty="0" smtClean="0"/>
          </a:p>
          <a:p>
            <a:pPr marL="0" indent="0">
              <a:buNone/>
            </a:pPr>
            <a:endParaRPr lang="en-US" sz="2600" dirty="0" smtClean="0"/>
          </a:p>
          <a:p>
            <a:pPr marL="0" indent="0">
              <a:buNone/>
            </a:pPr>
            <a:endParaRPr lang="en-US" sz="3200" dirty="0"/>
          </a:p>
          <a:p>
            <a:pPr marL="0" indent="0">
              <a:buNone/>
            </a:pPr>
            <a:endParaRPr lang="en-US" sz="3200" dirty="0"/>
          </a:p>
        </p:txBody>
      </p:sp>
      <p:sp>
        <p:nvSpPr>
          <p:cNvPr id="3" name="Content Placeholder 2"/>
          <p:cNvSpPr>
            <a:spLocks noGrp="1"/>
          </p:cNvSpPr>
          <p:nvPr>
            <p:ph sz="half" idx="2"/>
          </p:nvPr>
        </p:nvSpPr>
        <p:spPr/>
        <p:txBody>
          <a:bodyPr/>
          <a:lstStyle/>
          <a:p>
            <a:pPr marL="0" indent="0">
              <a:buNone/>
            </a:pPr>
            <a:endParaRPr lang="en-US" dirty="0" smtClean="0"/>
          </a:p>
          <a:p>
            <a:pPr marL="0" indent="0">
              <a:buNone/>
            </a:pPr>
            <a:r>
              <a:rPr lang="en-US" dirty="0" smtClean="0"/>
              <a:t>Lynn Johnson, CT Part C</a:t>
            </a:r>
          </a:p>
          <a:p>
            <a:pPr marL="0" indent="0">
              <a:buNone/>
            </a:pPr>
            <a:r>
              <a:rPr lang="en-US" dirty="0" smtClean="0">
                <a:hlinkClick r:id="rId5"/>
              </a:rPr>
              <a:t>Lynn.S.Johnson@ct.gov</a:t>
            </a:r>
            <a:endParaRPr lang="en-US" dirty="0" smtClean="0"/>
          </a:p>
          <a:p>
            <a:pPr marL="0" indent="0">
              <a:buNone/>
            </a:pPr>
            <a:endParaRPr lang="en-US" dirty="0"/>
          </a:p>
          <a:p>
            <a:pPr marL="0" indent="0">
              <a:buNone/>
            </a:pPr>
            <a:r>
              <a:rPr lang="en-US" dirty="0"/>
              <a:t>Phoebe </a:t>
            </a:r>
            <a:r>
              <a:rPr lang="en-US" dirty="0" smtClean="0"/>
              <a:t>Rinkel, KS KITS </a:t>
            </a:r>
            <a:r>
              <a:rPr lang="en-US" dirty="0" smtClean="0">
                <a:hlinkClick r:id="rId6"/>
              </a:rPr>
              <a:t>prinkel@ku.edu</a:t>
            </a:r>
            <a:endParaRPr lang="en-US" dirty="0" smtClean="0"/>
          </a:p>
          <a:p>
            <a:pPr marL="0" indent="0">
              <a:buNone/>
            </a:pPr>
            <a:endParaRPr lang="en-US" dirty="0"/>
          </a:p>
        </p:txBody>
      </p:sp>
      <p:sp>
        <p:nvSpPr>
          <p:cNvPr id="2" name="Footer Placeholder 1"/>
          <p:cNvSpPr>
            <a:spLocks noGrp="1"/>
          </p:cNvSpPr>
          <p:nvPr>
            <p:ph type="ftr" sz="quarter" idx="11"/>
          </p:nvPr>
        </p:nvSpPr>
        <p:spPr/>
        <p:txBody>
          <a:bodyPr/>
          <a:lstStyle/>
          <a:p>
            <a:r>
              <a:rPr lang="en-US" dirty="0" smtClean="0">
                <a:solidFill>
                  <a:schemeClr val="tx2"/>
                </a:solidFill>
              </a:rPr>
              <a:t>Improving Data, Improving Outcomes - Washington, DC</a:t>
            </a:r>
            <a:endParaRPr lang="en-US" dirty="0">
              <a:solidFill>
                <a:schemeClr val="tx2"/>
              </a:solidFill>
            </a:endParaRPr>
          </a:p>
        </p:txBody>
      </p:sp>
    </p:spTree>
    <p:extLst>
      <p:ext uri="{BB962C8B-B14F-4D97-AF65-F5344CB8AC3E}">
        <p14:creationId xmlns:p14="http://schemas.microsoft.com/office/powerpoint/2010/main" val="13234798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4419600" cy="1051560"/>
          </a:xfrm>
        </p:spPr>
        <p:txBody>
          <a:bodyPr>
            <a:noAutofit/>
          </a:bodyPr>
          <a:lstStyle/>
          <a:p>
            <a:r>
              <a:rPr lang="en-US" sz="4800" b="1" dirty="0" smtClean="0">
                <a:solidFill>
                  <a:srgbClr val="FF8D3E"/>
                </a:solidFill>
                <a:effectLst>
                  <a:outerShdw blurRad="53975" dist="22860" dir="5400000" algn="tl" rotWithShape="0">
                    <a:srgbClr val="000000">
                      <a:alpha val="55000"/>
                    </a:srgbClr>
                  </a:outerShdw>
                </a:effectLst>
              </a:rPr>
              <a:t>Uses</a:t>
            </a:r>
            <a:endParaRPr lang="en-US" sz="4000" dirty="0">
              <a:solidFill>
                <a:srgbClr val="FF8D3E"/>
              </a:solidFill>
            </a:endParaRPr>
          </a:p>
        </p:txBody>
      </p:sp>
      <p:sp>
        <p:nvSpPr>
          <p:cNvPr id="3" name="Text Placeholder 2"/>
          <p:cNvSpPr>
            <a:spLocks noGrp="1"/>
          </p:cNvSpPr>
          <p:nvPr>
            <p:ph idx="1"/>
          </p:nvPr>
        </p:nvSpPr>
        <p:spPr>
          <a:xfrm>
            <a:off x="457200" y="1828800"/>
            <a:ext cx="5162556" cy="4035552"/>
          </a:xfrm>
        </p:spPr>
        <p:txBody>
          <a:bodyPr/>
          <a:lstStyle/>
          <a:p>
            <a:r>
              <a:rPr lang="en-US" dirty="0" smtClean="0"/>
              <a:t>Adaptation by:</a:t>
            </a:r>
          </a:p>
          <a:p>
            <a:pPr lvl="1"/>
            <a:r>
              <a:rPr lang="en-US" dirty="0" smtClean="0"/>
              <a:t>Time</a:t>
            </a:r>
          </a:p>
          <a:p>
            <a:pPr lvl="1"/>
            <a:r>
              <a:rPr lang="en-US" dirty="0" smtClean="0"/>
              <a:t>Audience</a:t>
            </a:r>
          </a:p>
          <a:p>
            <a:pPr lvl="1"/>
            <a:r>
              <a:rPr lang="en-US" dirty="0" smtClean="0"/>
              <a:t>Content</a:t>
            </a:r>
            <a:endParaRPr lang="en-US" dirty="0"/>
          </a:p>
        </p:txBody>
      </p:sp>
      <p:pic>
        <p:nvPicPr>
          <p:cNvPr id="4" name="Picture 8" descr="ifsp-boy.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609599"/>
            <a:ext cx="3505199" cy="5124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11"/>
          </p:nvPr>
        </p:nvSpPr>
        <p:spPr/>
        <p:txBody>
          <a:bodyPr/>
          <a:lstStyle/>
          <a:p>
            <a:r>
              <a:rPr lang="en-US" dirty="0" smtClean="0">
                <a:solidFill>
                  <a:schemeClr val="tx2"/>
                </a:solidFill>
              </a:rPr>
              <a:t>Improving Data, Improving Outcomes - Washington, DC</a:t>
            </a:r>
            <a:endParaRPr lang="en-US" dirty="0">
              <a:solidFill>
                <a:schemeClr val="tx2"/>
              </a:solidFill>
            </a:endParaRPr>
          </a:p>
        </p:txBody>
      </p:sp>
    </p:spTree>
    <p:extLst>
      <p:ext uri="{BB962C8B-B14F-4D97-AF65-F5344CB8AC3E}">
        <p14:creationId xmlns:p14="http://schemas.microsoft.com/office/powerpoint/2010/main" val="11489043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State</a:t>
            </a:r>
            <a:r>
              <a:rPr lang="en-US" dirty="0" smtClean="0"/>
              <a:t> </a:t>
            </a:r>
            <a:r>
              <a:rPr lang="en-US" sz="4800" dirty="0" smtClean="0"/>
              <a:t>Use Survey</a:t>
            </a:r>
            <a:endParaRPr lang="en-US" sz="4800" dirty="0"/>
          </a:p>
        </p:txBody>
      </p:sp>
      <p:sp>
        <p:nvSpPr>
          <p:cNvPr id="3" name="Content Placeholder 2"/>
          <p:cNvSpPr>
            <a:spLocks noGrp="1"/>
          </p:cNvSpPr>
          <p:nvPr>
            <p:ph idx="1"/>
          </p:nvPr>
        </p:nvSpPr>
        <p:spPr/>
        <p:txBody>
          <a:bodyPr/>
          <a:lstStyle/>
          <a:p>
            <a:pPr lvl="0"/>
            <a:r>
              <a:rPr lang="en-US" dirty="0"/>
              <a:t>How have you used the training package?</a:t>
            </a:r>
          </a:p>
          <a:p>
            <a:r>
              <a:rPr lang="en-US" dirty="0" smtClean="0"/>
              <a:t>Please </a:t>
            </a:r>
            <a:r>
              <a:rPr lang="en-US" dirty="0"/>
              <a:t>describe the audiences and locations (for example, statewide or regional conferences, family events, individual programs) you’ve delivered the training.  </a:t>
            </a:r>
          </a:p>
          <a:p>
            <a:r>
              <a:rPr lang="en-US" dirty="0" smtClean="0"/>
              <a:t>How </a:t>
            </a:r>
            <a:r>
              <a:rPr lang="en-US" dirty="0"/>
              <a:t>have you modified the training package?</a:t>
            </a:r>
          </a:p>
          <a:p>
            <a:endParaRPr lang="en-US" dirty="0"/>
          </a:p>
        </p:txBody>
      </p:sp>
      <p:sp>
        <p:nvSpPr>
          <p:cNvPr id="4" name="Footer Placeholder 3"/>
          <p:cNvSpPr>
            <a:spLocks noGrp="1"/>
          </p:cNvSpPr>
          <p:nvPr>
            <p:ph type="ftr" sz="quarter" idx="11"/>
          </p:nvPr>
        </p:nvSpPr>
        <p:spPr/>
        <p:txBody>
          <a:bodyPr/>
          <a:lstStyle/>
          <a:p>
            <a:r>
              <a:rPr lang="en-US" smtClean="0">
                <a:solidFill>
                  <a:schemeClr val="tx2"/>
                </a:solidFill>
              </a:rPr>
              <a:t>Improving Data, Improving Outcomes - Washington, DC</a:t>
            </a:r>
            <a:endParaRPr lang="en-US">
              <a:solidFill>
                <a:schemeClr val="tx2"/>
              </a:solidFill>
            </a:endParaRPr>
          </a:p>
        </p:txBody>
      </p:sp>
    </p:spTree>
    <p:extLst>
      <p:ext uri="{BB962C8B-B14F-4D97-AF65-F5344CB8AC3E}">
        <p14:creationId xmlns:p14="http://schemas.microsoft.com/office/powerpoint/2010/main" val="25523963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State Use - Themes</a:t>
            </a:r>
            <a:endParaRPr lang="en-US" sz="4800" dirty="0"/>
          </a:p>
        </p:txBody>
      </p:sp>
      <p:sp>
        <p:nvSpPr>
          <p:cNvPr id="3" name="Content Placeholder 2"/>
          <p:cNvSpPr>
            <a:spLocks noGrp="1"/>
          </p:cNvSpPr>
          <p:nvPr>
            <p:ph idx="1"/>
          </p:nvPr>
        </p:nvSpPr>
        <p:spPr/>
        <p:txBody>
          <a:bodyPr>
            <a:normAutofit lnSpcReduction="10000"/>
          </a:bodyPr>
          <a:lstStyle/>
          <a:p>
            <a:r>
              <a:rPr lang="en-US" dirty="0" smtClean="0"/>
              <a:t>Outcome/goal </a:t>
            </a:r>
            <a:r>
              <a:rPr lang="en-US" dirty="0"/>
              <a:t>rating activity </a:t>
            </a:r>
            <a:r>
              <a:rPr lang="en-US" dirty="0" smtClean="0"/>
              <a:t>incorporated into </a:t>
            </a:r>
            <a:r>
              <a:rPr lang="en-US" dirty="0"/>
              <a:t>existing </a:t>
            </a:r>
            <a:r>
              <a:rPr lang="en-US" dirty="0" smtClean="0"/>
              <a:t>training or in providing TA</a:t>
            </a:r>
          </a:p>
          <a:p>
            <a:r>
              <a:rPr lang="en-US" dirty="0"/>
              <a:t>Portions of </a:t>
            </a:r>
            <a:r>
              <a:rPr lang="en-US" dirty="0" smtClean="0"/>
              <a:t>training </a:t>
            </a:r>
            <a:r>
              <a:rPr lang="en-US" dirty="0"/>
              <a:t>package </a:t>
            </a:r>
            <a:r>
              <a:rPr lang="en-US" dirty="0" smtClean="0"/>
              <a:t>used in developing training or in existing training</a:t>
            </a:r>
          </a:p>
          <a:p>
            <a:r>
              <a:rPr lang="en-US" dirty="0" err="1" smtClean="0"/>
              <a:t>PowerPoints</a:t>
            </a:r>
            <a:r>
              <a:rPr lang="en-US" dirty="0" smtClean="0"/>
              <a:t> were used with online facilitated study group</a:t>
            </a:r>
          </a:p>
          <a:p>
            <a:r>
              <a:rPr lang="en-US" dirty="0" smtClean="0"/>
              <a:t>Used Kim case study to create an IFSP exemplar</a:t>
            </a:r>
          </a:p>
          <a:p>
            <a:r>
              <a:rPr lang="en-US" dirty="0" smtClean="0"/>
              <a:t>Developed a 2</a:t>
            </a:r>
            <a:r>
              <a:rPr lang="en-US" baseline="30000" dirty="0" smtClean="0"/>
              <a:t>nd</a:t>
            </a:r>
            <a:r>
              <a:rPr lang="en-US" dirty="0" smtClean="0"/>
              <a:t> case study</a:t>
            </a:r>
            <a:endParaRPr lang="en-US" dirty="0"/>
          </a:p>
        </p:txBody>
      </p:sp>
      <p:sp>
        <p:nvSpPr>
          <p:cNvPr id="4" name="Footer Placeholder 3"/>
          <p:cNvSpPr>
            <a:spLocks noGrp="1"/>
          </p:cNvSpPr>
          <p:nvPr>
            <p:ph type="ftr" sz="quarter" idx="11"/>
          </p:nvPr>
        </p:nvSpPr>
        <p:spPr/>
        <p:txBody>
          <a:bodyPr/>
          <a:lstStyle/>
          <a:p>
            <a:r>
              <a:rPr lang="en-US" smtClean="0">
                <a:solidFill>
                  <a:schemeClr val="tx2"/>
                </a:solidFill>
              </a:rPr>
              <a:t>Improving Data, Improving Outcomes - Washington, DC</a:t>
            </a:r>
            <a:endParaRPr lang="en-US">
              <a:solidFill>
                <a:schemeClr val="tx2"/>
              </a:solidFill>
            </a:endParaRPr>
          </a:p>
        </p:txBody>
      </p:sp>
    </p:spTree>
    <p:extLst>
      <p:ext uri="{BB962C8B-B14F-4D97-AF65-F5344CB8AC3E}">
        <p14:creationId xmlns:p14="http://schemas.microsoft.com/office/powerpoint/2010/main" val="40291361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State Use - Themes</a:t>
            </a:r>
          </a:p>
        </p:txBody>
      </p:sp>
      <p:sp>
        <p:nvSpPr>
          <p:cNvPr id="3" name="Content Placeholder 2"/>
          <p:cNvSpPr>
            <a:spLocks noGrp="1"/>
          </p:cNvSpPr>
          <p:nvPr>
            <p:ph idx="1"/>
          </p:nvPr>
        </p:nvSpPr>
        <p:spPr/>
        <p:txBody>
          <a:bodyPr>
            <a:normAutofit fontScale="85000" lnSpcReduction="20000"/>
          </a:bodyPr>
          <a:lstStyle/>
          <a:p>
            <a:r>
              <a:rPr lang="en-US" dirty="0" smtClean="0"/>
              <a:t>Modified by embedding state requirements and terminology</a:t>
            </a:r>
          </a:p>
          <a:p>
            <a:r>
              <a:rPr lang="en-US" dirty="0" smtClean="0"/>
              <a:t>Voiced over sections of the PowerPoint for independent use</a:t>
            </a:r>
          </a:p>
          <a:p>
            <a:r>
              <a:rPr lang="en-US" dirty="0" smtClean="0"/>
              <a:t>Adapted material for specific groups</a:t>
            </a:r>
          </a:p>
          <a:p>
            <a:r>
              <a:rPr lang="en-US" dirty="0" smtClean="0"/>
              <a:t>Adapted materials for conference session, webinar</a:t>
            </a:r>
            <a:r>
              <a:rPr lang="en-US" dirty="0"/>
              <a:t>, face to face, online facilitated, and online </a:t>
            </a:r>
            <a:r>
              <a:rPr lang="en-US" dirty="0" smtClean="0"/>
              <a:t>self-paced work</a:t>
            </a:r>
          </a:p>
          <a:p>
            <a:r>
              <a:rPr lang="en-US" dirty="0" smtClean="0"/>
              <a:t>Used to support integration of outcome measurement into IFSP and IEP process</a:t>
            </a:r>
          </a:p>
          <a:p>
            <a:r>
              <a:rPr lang="en-US" dirty="0" smtClean="0"/>
              <a:t>Training package shared with IHE for course-work</a:t>
            </a:r>
            <a:endParaRPr lang="en-US" dirty="0"/>
          </a:p>
          <a:p>
            <a:endParaRPr lang="en-US" dirty="0"/>
          </a:p>
        </p:txBody>
      </p:sp>
      <p:sp>
        <p:nvSpPr>
          <p:cNvPr id="4" name="Footer Placeholder 3"/>
          <p:cNvSpPr>
            <a:spLocks noGrp="1"/>
          </p:cNvSpPr>
          <p:nvPr>
            <p:ph type="ftr" sz="quarter" idx="11"/>
          </p:nvPr>
        </p:nvSpPr>
        <p:spPr/>
        <p:txBody>
          <a:bodyPr/>
          <a:lstStyle/>
          <a:p>
            <a:r>
              <a:rPr lang="en-US" smtClean="0">
                <a:solidFill>
                  <a:schemeClr val="tx2"/>
                </a:solidFill>
              </a:rPr>
              <a:t>Improving Data, Improving Outcomes - Washington, DC</a:t>
            </a:r>
            <a:endParaRPr lang="en-US">
              <a:solidFill>
                <a:schemeClr val="tx2"/>
              </a:solidFill>
            </a:endParaRPr>
          </a:p>
        </p:txBody>
      </p:sp>
    </p:spTree>
    <p:extLst>
      <p:ext uri="{BB962C8B-B14F-4D97-AF65-F5344CB8AC3E}">
        <p14:creationId xmlns:p14="http://schemas.microsoft.com/office/powerpoint/2010/main" val="22763087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838200"/>
            <a:ext cx="7696200" cy="1143000"/>
          </a:xfrm>
        </p:spPr>
        <p:txBody>
          <a:bodyPr>
            <a:noAutofit/>
          </a:bodyPr>
          <a:lstStyle/>
          <a:p>
            <a:r>
              <a:rPr lang="en-US" sz="7200" dirty="0" smtClean="0"/>
              <a:t>North Carolina</a:t>
            </a:r>
            <a:endParaRPr lang="en-US" sz="7200" dirty="0"/>
          </a:p>
        </p:txBody>
      </p:sp>
      <p:sp>
        <p:nvSpPr>
          <p:cNvPr id="3" name="Content Placeholder 2"/>
          <p:cNvSpPr>
            <a:spLocks noGrp="1"/>
          </p:cNvSpPr>
          <p:nvPr>
            <p:ph idx="1"/>
          </p:nvPr>
        </p:nvSpPr>
        <p:spPr>
          <a:xfrm>
            <a:off x="1143000" y="1600200"/>
            <a:ext cx="7543800" cy="4525963"/>
          </a:xfrm>
        </p:spPr>
        <p:txBody>
          <a:bodyPr/>
          <a:lstStyle/>
          <a:p>
            <a:pPr marL="0" indent="0" algn="ctr">
              <a:buNone/>
            </a:pPr>
            <a:endParaRPr lang="en-US" dirty="0" smtClean="0">
              <a:solidFill>
                <a:srgbClr val="3366FF"/>
              </a:solidFill>
            </a:endParaRPr>
          </a:p>
          <a:p>
            <a:pPr marL="0" indent="0" algn="ctr">
              <a:buNone/>
            </a:pPr>
            <a:endParaRPr lang="en-US" dirty="0">
              <a:solidFill>
                <a:srgbClr val="3366FF"/>
              </a:solidFill>
            </a:endParaRPr>
          </a:p>
          <a:p>
            <a:pPr marL="0" indent="0" algn="ctr">
              <a:buNone/>
            </a:pPr>
            <a:r>
              <a:rPr lang="en-US" dirty="0" smtClean="0">
                <a:solidFill>
                  <a:srgbClr val="275EA1"/>
                </a:solidFill>
              </a:rPr>
              <a:t>Sherry Franklin</a:t>
            </a:r>
          </a:p>
          <a:p>
            <a:pPr marL="0" indent="0" algn="ctr">
              <a:buNone/>
            </a:pPr>
            <a:r>
              <a:rPr lang="en-US" dirty="0" smtClean="0">
                <a:solidFill>
                  <a:srgbClr val="275EA1"/>
                </a:solidFill>
              </a:rPr>
              <a:t>Part C Coordinator</a:t>
            </a:r>
            <a:endParaRPr lang="en-US" dirty="0">
              <a:solidFill>
                <a:srgbClr val="275EA1"/>
              </a:solidFill>
            </a:endParaRPr>
          </a:p>
        </p:txBody>
      </p:sp>
      <p:sp>
        <p:nvSpPr>
          <p:cNvPr id="4" name="Footer Placeholder 3"/>
          <p:cNvSpPr>
            <a:spLocks noGrp="1"/>
          </p:cNvSpPr>
          <p:nvPr>
            <p:ph type="ftr" sz="quarter" idx="11"/>
          </p:nvPr>
        </p:nvSpPr>
        <p:spPr/>
        <p:txBody>
          <a:bodyPr/>
          <a:lstStyle/>
          <a:p>
            <a:r>
              <a:rPr lang="en-US" smtClean="0">
                <a:solidFill>
                  <a:schemeClr val="tx2"/>
                </a:solidFill>
              </a:rPr>
              <a:t>Improving Data, Improving Outcomes - Washington, DC</a:t>
            </a:r>
            <a:endParaRPr lang="en-US">
              <a:solidFill>
                <a:schemeClr val="tx2"/>
              </a:solidFill>
            </a:endParaRPr>
          </a:p>
        </p:txBody>
      </p:sp>
      <p:cxnSp>
        <p:nvCxnSpPr>
          <p:cNvPr id="6" name="Straight Connector 5"/>
          <p:cNvCxnSpPr/>
          <p:nvPr/>
        </p:nvCxnSpPr>
        <p:spPr>
          <a:xfrm>
            <a:off x="381000" y="0"/>
            <a:ext cx="0" cy="6858000"/>
          </a:xfrm>
          <a:prstGeom prst="line">
            <a:avLst/>
          </a:prstGeom>
          <a:ln w="8128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7" name="Group 1"/>
          <p:cNvGrpSpPr>
            <a:grpSpLocks/>
          </p:cNvGrpSpPr>
          <p:nvPr/>
        </p:nvGrpSpPr>
        <p:grpSpPr bwMode="auto">
          <a:xfrm>
            <a:off x="4114800" y="4300695"/>
            <a:ext cx="1741488" cy="1736725"/>
            <a:chOff x="3875843" y="399193"/>
            <a:chExt cx="1740381" cy="1735333"/>
          </a:xfrm>
        </p:grpSpPr>
        <p:pic>
          <p:nvPicPr>
            <p:cNvPr id="8" name="Picture 177" descr="C:\Documents and Settings\KTakas\Local Settings\Temporary Internet Files\Content.IE5\KR3VNS2E\MC90001405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5843" y="1231161"/>
              <a:ext cx="776326" cy="84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8" descr="C:\Documents and Settings\KTakas\Local Settings\Temporary Internet Files\Content.IE5\Q3SPX108\MC90001405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3999" y="1008793"/>
              <a:ext cx="662026" cy="85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9" descr="C:\Documents and Settings\KTakas\Local Settings\Temporary Internet Files\Content.IE5\JURC1TN1\MC900014053[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9898" y="1293278"/>
              <a:ext cx="776326" cy="84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14" descr="sit"/>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175988">
              <a:off x="4553061" y="555230"/>
              <a:ext cx="1219200" cy="90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026073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71600"/>
            <a:ext cx="7010400"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343400"/>
            <a:ext cx="7637463"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8" name="TextBox 1"/>
          <p:cNvSpPr txBox="1">
            <a:spLocks noChangeArrowheads="1"/>
          </p:cNvSpPr>
          <p:nvPr/>
        </p:nvSpPr>
        <p:spPr bwMode="auto">
          <a:xfrm>
            <a:off x="2141538" y="457200"/>
            <a:ext cx="4778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404040"/>
                </a:solidFill>
                <a:latin typeface="Arial" charset="0"/>
                <a:ea typeface="ＭＳ Ｐゴシック" pitchFamily="34" charset="-128"/>
                <a:cs typeface="Arial" charset="0"/>
              </a:defRPr>
            </a:lvl1pPr>
            <a:lvl2pPr>
              <a:defRPr>
                <a:solidFill>
                  <a:srgbClr val="404040"/>
                </a:solidFill>
                <a:latin typeface="Arial" charset="0"/>
                <a:ea typeface="ＭＳ Ｐゴシック" pitchFamily="34" charset="-128"/>
                <a:cs typeface="Arial" charset="0"/>
              </a:defRPr>
            </a:lvl2pPr>
            <a:lvl3pPr>
              <a:defRPr>
                <a:solidFill>
                  <a:srgbClr val="404040"/>
                </a:solidFill>
                <a:latin typeface="Arial" charset="0"/>
                <a:ea typeface="ＭＳ Ｐゴシック" pitchFamily="34" charset="-128"/>
                <a:cs typeface="Arial" charset="0"/>
              </a:defRPr>
            </a:lvl3pPr>
            <a:lvl4pPr>
              <a:defRPr>
                <a:solidFill>
                  <a:srgbClr val="404040"/>
                </a:solidFill>
                <a:latin typeface="Arial" charset="0"/>
                <a:ea typeface="ＭＳ Ｐゴシック" pitchFamily="34" charset="-128"/>
                <a:cs typeface="Arial" charset="0"/>
              </a:defRPr>
            </a:lvl4pPr>
            <a:lvl5pPr>
              <a:defRPr>
                <a:solidFill>
                  <a:srgbClr val="404040"/>
                </a:solidFill>
                <a:latin typeface="Arial" charset="0"/>
                <a:ea typeface="ＭＳ Ｐゴシック" pitchFamily="34" charset="-128"/>
                <a:cs typeface="Arial" charset="0"/>
              </a:defRPr>
            </a:lvl5pPr>
            <a:lvl6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6pPr>
            <a:lvl7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7pPr>
            <a:lvl8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8pPr>
            <a:lvl9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9pPr>
          </a:lstStyle>
          <a:p>
            <a:pPr algn="ctr"/>
            <a:r>
              <a:rPr lang="en-US" altLang="en-US">
                <a:solidFill>
                  <a:schemeClr val="tx1"/>
                </a:solidFill>
              </a:rPr>
              <a:t>North Carolina Early Intervention Service System </a:t>
            </a:r>
          </a:p>
        </p:txBody>
      </p:sp>
    </p:spTree>
    <p:extLst>
      <p:ext uri="{BB962C8B-B14F-4D97-AF65-F5344CB8AC3E}">
        <p14:creationId xmlns:p14="http://schemas.microsoft.com/office/powerpoint/2010/main" val="12586803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2838" y="214313"/>
            <a:ext cx="2576512"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615950" y="2819400"/>
            <a:ext cx="7772400" cy="1684338"/>
          </a:xfrm>
          <a:ln w="44450" cap="rnd">
            <a:solidFill>
              <a:srgbClr val="663300"/>
            </a:solidFill>
            <a:prstDash val="sysDot"/>
            <a:miter lim="800000"/>
            <a:headEnd/>
            <a:tailEnd/>
          </a:ln>
        </p:spPr>
        <p:txBody>
          <a:bodyPr>
            <a:normAutofit fontScale="90000"/>
          </a:bodyPr>
          <a:lstStyle/>
          <a:p>
            <a:pPr eaLnBrk="1" hangingPunct="1">
              <a:tabLst>
                <a:tab pos="6970713" algn="l"/>
              </a:tabLst>
              <a:defRPr/>
            </a:pPr>
            <a:r>
              <a:rPr lang="en-US" sz="4400" b="1" dirty="0" smtClean="0">
                <a:latin typeface="Verdana" pitchFamily="34" charset="0"/>
              </a:rPr>
              <a:t>  </a:t>
            </a:r>
            <a:r>
              <a:rPr lang="en-US" sz="2800" b="1" dirty="0" smtClean="0">
                <a:latin typeface="Verdana" pitchFamily="34" charset="0"/>
              </a:rPr>
              <a:t>Implementation Overview </a:t>
            </a:r>
            <a:br>
              <a:rPr lang="en-US" sz="2800" b="1" dirty="0" smtClean="0">
                <a:latin typeface="Verdana" pitchFamily="34" charset="0"/>
              </a:rPr>
            </a:br>
            <a:r>
              <a:rPr lang="en-US" sz="2800" b="1" dirty="0" smtClean="0">
                <a:latin typeface="Verdana" pitchFamily="34" charset="0"/>
              </a:rPr>
              <a:t>of NC ITP and IDEA Regulations</a:t>
            </a:r>
            <a:br>
              <a:rPr lang="en-US" sz="2800" b="1" dirty="0" smtClean="0">
                <a:latin typeface="Verdana" pitchFamily="34" charset="0"/>
              </a:rPr>
            </a:br>
            <a:endParaRPr lang="en-US" b="1" dirty="0" smtClean="0">
              <a:latin typeface="Verdana" pitchFamily="34" charset="0"/>
            </a:endParaRPr>
          </a:p>
        </p:txBody>
      </p:sp>
      <p:sp>
        <p:nvSpPr>
          <p:cNvPr id="3" name="Subtitle 2"/>
          <p:cNvSpPr>
            <a:spLocks noGrp="1"/>
          </p:cNvSpPr>
          <p:nvPr>
            <p:ph type="subTitle" idx="1"/>
          </p:nvPr>
        </p:nvSpPr>
        <p:spPr>
          <a:xfrm rot="21414934">
            <a:off x="1308100" y="1430338"/>
            <a:ext cx="2228850" cy="1147762"/>
          </a:xfrm>
        </p:spPr>
        <p:txBody>
          <a:bodyPr anchor="ctr"/>
          <a:lstStyle/>
          <a:p>
            <a:pPr>
              <a:buFont typeface="Arial" pitchFamily="34" charset="0"/>
              <a:buNone/>
              <a:defRPr/>
            </a:pPr>
            <a:r>
              <a:rPr lang="en-US" sz="3200" b="1" dirty="0" smtClean="0">
                <a:effectLst>
                  <a:outerShdw blurRad="38100" dist="38100" dir="2700000" algn="tl">
                    <a:srgbClr val="000000">
                      <a:alpha val="43137"/>
                    </a:srgbClr>
                  </a:outerShdw>
                </a:effectLst>
                <a:latin typeface="Georgia" pitchFamily="18" charset="0"/>
              </a:rPr>
              <a:t>Bee Lines 2 Success</a:t>
            </a:r>
            <a:endParaRPr lang="en-US" sz="3200" b="1" dirty="0">
              <a:effectLst>
                <a:outerShdw blurRad="38100" dist="38100" dir="2700000" algn="tl">
                  <a:srgbClr val="000000">
                    <a:alpha val="43137"/>
                  </a:srgbClr>
                </a:outerShdw>
              </a:effectLst>
              <a:latin typeface="Georgia" pitchFamily="18" charset="0"/>
            </a:endParaRPr>
          </a:p>
        </p:txBody>
      </p:sp>
      <p:sp>
        <p:nvSpPr>
          <p:cNvPr id="155653" name="Line 207"/>
          <p:cNvSpPr>
            <a:spLocks noChangeShapeType="1"/>
          </p:cNvSpPr>
          <p:nvPr/>
        </p:nvSpPr>
        <p:spPr bwMode="auto">
          <a:xfrm rot="10800000" flipH="1" flipV="1">
            <a:off x="5345113" y="5783263"/>
            <a:ext cx="0" cy="315912"/>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55654" name="Picture 208" descr="daisy_pink"/>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H="1" flipV="1">
            <a:off x="4881563" y="4992688"/>
            <a:ext cx="884237"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5" name="Line 106"/>
          <p:cNvSpPr>
            <a:spLocks noChangeShapeType="1"/>
          </p:cNvSpPr>
          <p:nvPr/>
        </p:nvSpPr>
        <p:spPr bwMode="auto">
          <a:xfrm rot="10800000" flipH="1" flipV="1">
            <a:off x="6931025" y="5338763"/>
            <a:ext cx="0" cy="315912"/>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55656" name="Picture 109" descr="daisy_pink"/>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H="1" flipV="1">
            <a:off x="6475413" y="4549775"/>
            <a:ext cx="884237"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7" name="Line 105"/>
          <p:cNvSpPr>
            <a:spLocks noChangeShapeType="1"/>
          </p:cNvSpPr>
          <p:nvPr/>
        </p:nvSpPr>
        <p:spPr bwMode="auto">
          <a:xfrm rot="10800000" flipH="1" flipV="1">
            <a:off x="3692525" y="5707063"/>
            <a:ext cx="0" cy="315912"/>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55658" name="Picture 110" descr="daisy_pink"/>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H="1" flipV="1">
            <a:off x="3228975" y="4916488"/>
            <a:ext cx="884238"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9" name="Line 107"/>
          <p:cNvSpPr>
            <a:spLocks noChangeShapeType="1"/>
          </p:cNvSpPr>
          <p:nvPr/>
        </p:nvSpPr>
        <p:spPr bwMode="auto">
          <a:xfrm rot="10800000" flipH="1" flipV="1">
            <a:off x="2894013" y="5491163"/>
            <a:ext cx="0" cy="315912"/>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55660" name="Picture 111" descr="daisy_pink"/>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H="1" flipV="1">
            <a:off x="2436813" y="4702175"/>
            <a:ext cx="884237"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61" name="Line 204"/>
          <p:cNvSpPr>
            <a:spLocks noChangeShapeType="1"/>
          </p:cNvSpPr>
          <p:nvPr/>
        </p:nvSpPr>
        <p:spPr bwMode="auto">
          <a:xfrm rot="10800000" flipH="1" flipV="1">
            <a:off x="4502150" y="5591175"/>
            <a:ext cx="0" cy="315913"/>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55662" name="Picture 205" descr="daisy_pink"/>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H="1" flipV="1">
            <a:off x="4038600" y="4800600"/>
            <a:ext cx="884238"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63" name="Line 234"/>
          <p:cNvSpPr>
            <a:spLocks noChangeShapeType="1"/>
          </p:cNvSpPr>
          <p:nvPr/>
        </p:nvSpPr>
        <p:spPr bwMode="auto">
          <a:xfrm rot="10800000" flipH="1" flipV="1">
            <a:off x="6161088" y="5654675"/>
            <a:ext cx="0" cy="315913"/>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55664" name="Picture 235" descr="daisy_pink"/>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H="1" flipV="1">
            <a:off x="5697538" y="4864100"/>
            <a:ext cx="884237"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65" name="Line 237"/>
          <p:cNvSpPr>
            <a:spLocks noChangeShapeType="1"/>
          </p:cNvSpPr>
          <p:nvPr/>
        </p:nvSpPr>
        <p:spPr bwMode="auto">
          <a:xfrm rot="10800000" flipH="1" flipV="1">
            <a:off x="1300163" y="5294313"/>
            <a:ext cx="0" cy="315912"/>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55666" name="Picture 238" descr="daisy_pink"/>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H="1" flipV="1">
            <a:off x="836613" y="4503738"/>
            <a:ext cx="885825"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67" name="Line 240"/>
          <p:cNvSpPr>
            <a:spLocks noChangeShapeType="1"/>
          </p:cNvSpPr>
          <p:nvPr/>
        </p:nvSpPr>
        <p:spPr bwMode="auto">
          <a:xfrm rot="10800000" flipH="1" flipV="1">
            <a:off x="2054225" y="5495925"/>
            <a:ext cx="0" cy="315913"/>
          </a:xfrm>
          <a:prstGeom prst="line">
            <a:avLst/>
          </a:prstGeom>
          <a:noFill/>
          <a:ln w="508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55668" name="Picture 241" descr="daisy_pink"/>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H="1" flipV="1">
            <a:off x="1590675" y="4705350"/>
            <a:ext cx="884238"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69" name="Picture 98"/>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77634" flipH="1">
            <a:off x="7192963" y="4233863"/>
            <a:ext cx="1366837"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a:xfrm>
            <a:off x="1825626" y="6356350"/>
            <a:ext cx="5946774" cy="365125"/>
          </a:xfrm>
        </p:spPr>
        <p:txBody>
          <a:bodyPr/>
          <a:lstStyle/>
          <a:p>
            <a:r>
              <a:rPr lang="en-US" sz="1400" dirty="0" smtClean="0"/>
              <a:t>Improving Data, Improving Outcomes - Washington, DC</a:t>
            </a:r>
            <a:endParaRPr lang="en-US" sz="1400" dirty="0">
              <a:solidFill>
                <a:srgbClr val="008000"/>
              </a:solidFill>
            </a:endParaRPr>
          </a:p>
        </p:txBody>
      </p:sp>
    </p:spTree>
    <p:extLst>
      <p:ext uri="{BB962C8B-B14F-4D97-AF65-F5344CB8AC3E}">
        <p14:creationId xmlns:p14="http://schemas.microsoft.com/office/powerpoint/2010/main" val="29708525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4114800"/>
          </a:xfrm>
        </p:spPr>
        <p:txBody>
          <a:bodyPr>
            <a:normAutofit fontScale="47500" lnSpcReduction="20000"/>
          </a:bodyPr>
          <a:lstStyle/>
          <a:p>
            <a:pPr>
              <a:lnSpc>
                <a:spcPct val="150000"/>
              </a:lnSpc>
              <a:spcBef>
                <a:spcPts val="0"/>
              </a:spcBef>
              <a:buSzPct val="142000"/>
              <a:buFont typeface="Arial" pitchFamily="34" charset="0"/>
              <a:buBlip>
                <a:blip r:embed="rId3"/>
              </a:buBlip>
              <a:defRPr/>
            </a:pPr>
            <a:r>
              <a:rPr lang="en-US" dirty="0" smtClean="0">
                <a:latin typeface="Verdana" pitchFamily="34" charset="0"/>
              </a:rPr>
              <a:t>Phase 1:</a:t>
            </a:r>
            <a:r>
              <a:rPr lang="en-US" b="1" dirty="0" smtClean="0">
                <a:solidFill>
                  <a:srgbClr val="E36021"/>
                </a:solidFill>
                <a:latin typeface="Verdana" pitchFamily="34" charset="0"/>
              </a:rPr>
              <a:t>Be </a:t>
            </a:r>
            <a:r>
              <a:rPr lang="en-US" b="1" dirty="0">
                <a:solidFill>
                  <a:srgbClr val="E36021"/>
                </a:solidFill>
                <a:latin typeface="Verdana" pitchFamily="34" charset="0"/>
              </a:rPr>
              <a:t>Right </a:t>
            </a:r>
            <a:r>
              <a:rPr lang="en-US" b="1" dirty="0" smtClean="0">
                <a:solidFill>
                  <a:srgbClr val="E36021"/>
                </a:solidFill>
                <a:latin typeface="Verdana" pitchFamily="34" charset="0"/>
              </a:rPr>
              <a:t>	 </a:t>
            </a:r>
            <a:r>
              <a:rPr lang="en-US" b="1" dirty="0">
                <a:solidFill>
                  <a:srgbClr val="E36021"/>
                </a:solidFill>
                <a:latin typeface="Verdana" pitchFamily="34" charset="0"/>
              </a:rPr>
              <a:t> </a:t>
            </a:r>
            <a:r>
              <a:rPr lang="en-US" b="1" dirty="0" smtClean="0">
                <a:solidFill>
                  <a:srgbClr val="E36021"/>
                </a:solidFill>
                <a:latin typeface="Verdana" pitchFamily="34" charset="0"/>
              </a:rPr>
              <a:t>  </a:t>
            </a:r>
            <a:r>
              <a:rPr lang="en-US" dirty="0" smtClean="0">
                <a:latin typeface="Verdana" pitchFamily="34" charset="0"/>
              </a:rPr>
              <a:t>Procedural Safeguards </a:t>
            </a:r>
          </a:p>
          <a:p>
            <a:pPr marL="0" indent="0">
              <a:lnSpc>
                <a:spcPct val="150000"/>
              </a:lnSpc>
              <a:spcBef>
                <a:spcPts val="0"/>
              </a:spcBef>
              <a:buSzPct val="142000"/>
              <a:buFont typeface="Arial" pitchFamily="34" charset="0"/>
              <a:buNone/>
              <a:defRPr/>
            </a:pPr>
            <a:endParaRPr lang="en-US" dirty="0" smtClean="0">
              <a:latin typeface="Verdana" pitchFamily="34" charset="0"/>
            </a:endParaRPr>
          </a:p>
          <a:p>
            <a:pPr>
              <a:lnSpc>
                <a:spcPct val="150000"/>
              </a:lnSpc>
              <a:spcBef>
                <a:spcPts val="0"/>
              </a:spcBef>
              <a:buSzPct val="142000"/>
              <a:buFont typeface="Arial" pitchFamily="34" charset="0"/>
              <a:buBlip>
                <a:blip r:embed="rId3"/>
              </a:buBlip>
              <a:defRPr/>
            </a:pPr>
            <a:r>
              <a:rPr lang="en-US" dirty="0" smtClean="0">
                <a:latin typeface="Verdana" pitchFamily="34" charset="0"/>
              </a:rPr>
              <a:t>Phase 2:</a:t>
            </a:r>
            <a:r>
              <a:rPr lang="en-US" b="1" dirty="0" smtClean="0">
                <a:solidFill>
                  <a:srgbClr val="E36021"/>
                </a:solidFill>
                <a:latin typeface="Verdana" pitchFamily="34" charset="0"/>
              </a:rPr>
              <a:t>Be Ready 	    </a:t>
            </a:r>
            <a:r>
              <a:rPr lang="en-US" dirty="0" smtClean="0">
                <a:latin typeface="Verdana" pitchFamily="34" charset="0"/>
              </a:rPr>
              <a:t>Evaluation/Child and Family Assessments- 						</a:t>
            </a:r>
            <a:r>
              <a:rPr lang="en-US" dirty="0">
                <a:latin typeface="Verdana" pitchFamily="34" charset="0"/>
              </a:rPr>
              <a:t>	</a:t>
            </a:r>
            <a:r>
              <a:rPr lang="en-US" dirty="0" smtClean="0">
                <a:latin typeface="Verdana" pitchFamily="34" charset="0"/>
              </a:rPr>
              <a:t> Eligibility Determination</a:t>
            </a:r>
          </a:p>
          <a:p>
            <a:pPr>
              <a:lnSpc>
                <a:spcPct val="150000"/>
              </a:lnSpc>
              <a:spcBef>
                <a:spcPts val="0"/>
              </a:spcBef>
              <a:buSzPct val="142000"/>
              <a:buFont typeface="Arial" pitchFamily="34" charset="0"/>
              <a:buBlip>
                <a:blip r:embed="rId3"/>
              </a:buBlip>
              <a:defRPr/>
            </a:pPr>
            <a:endParaRPr lang="en-US" dirty="0" smtClean="0">
              <a:latin typeface="Verdana" pitchFamily="34" charset="0"/>
            </a:endParaRPr>
          </a:p>
          <a:p>
            <a:pPr>
              <a:lnSpc>
                <a:spcPct val="150000"/>
              </a:lnSpc>
              <a:spcBef>
                <a:spcPts val="0"/>
              </a:spcBef>
              <a:buSzPct val="142000"/>
              <a:buFont typeface="Arial" pitchFamily="34" charset="0"/>
              <a:buBlip>
                <a:blip r:embed="rId3"/>
              </a:buBlip>
              <a:defRPr/>
            </a:pPr>
            <a:r>
              <a:rPr lang="en-US" dirty="0" smtClean="0">
                <a:latin typeface="Verdana" pitchFamily="34" charset="0"/>
              </a:rPr>
              <a:t>Phase 3:</a:t>
            </a:r>
            <a:r>
              <a:rPr lang="en-US" b="1" dirty="0" smtClean="0">
                <a:solidFill>
                  <a:srgbClr val="E36021"/>
                </a:solidFill>
                <a:latin typeface="Verdana" pitchFamily="34" charset="0"/>
              </a:rPr>
              <a:t>Be Practical   </a:t>
            </a:r>
            <a:r>
              <a:rPr lang="en-US" dirty="0" smtClean="0">
                <a:latin typeface="Verdana" pitchFamily="34" charset="0"/>
              </a:rPr>
              <a:t>IFSP Outcomes/Services/Supports -         							Transition - Definition of EI Services</a:t>
            </a:r>
          </a:p>
          <a:p>
            <a:pPr marL="0" indent="0">
              <a:lnSpc>
                <a:spcPct val="150000"/>
              </a:lnSpc>
              <a:spcBef>
                <a:spcPts val="0"/>
              </a:spcBef>
              <a:buSzPct val="142000"/>
              <a:buFont typeface="Arial" pitchFamily="34" charset="0"/>
              <a:buNone/>
              <a:defRPr/>
            </a:pPr>
            <a:endParaRPr lang="en-US" b="1" dirty="0" smtClean="0">
              <a:solidFill>
                <a:srgbClr val="000000"/>
              </a:solidFill>
              <a:latin typeface="Verdana" pitchFamily="34" charset="0"/>
            </a:endParaRPr>
          </a:p>
          <a:p>
            <a:pPr>
              <a:lnSpc>
                <a:spcPct val="150000"/>
              </a:lnSpc>
              <a:buSzPct val="142000"/>
              <a:buFont typeface="Arial" pitchFamily="34" charset="0"/>
              <a:buBlip>
                <a:blip r:embed="rId3"/>
              </a:buBlip>
              <a:defRPr/>
            </a:pPr>
            <a:r>
              <a:rPr lang="en-US" dirty="0" smtClean="0">
                <a:latin typeface="Verdana" pitchFamily="34" charset="0"/>
              </a:rPr>
              <a:t>Phase 4:</a:t>
            </a:r>
            <a:r>
              <a:rPr lang="en-US" b="1" dirty="0" smtClean="0">
                <a:solidFill>
                  <a:srgbClr val="E36021"/>
                </a:solidFill>
                <a:latin typeface="Verdana" pitchFamily="34" charset="0"/>
              </a:rPr>
              <a:t>Be Early 	    </a:t>
            </a:r>
            <a:r>
              <a:rPr lang="en-US" dirty="0" smtClean="0">
                <a:latin typeface="Verdana" pitchFamily="34" charset="0"/>
              </a:rPr>
              <a:t>Child Find – Referral – EI Records</a:t>
            </a:r>
          </a:p>
          <a:p>
            <a:pPr>
              <a:buFont typeface="Arial" pitchFamily="34" charset="0"/>
              <a:buNone/>
              <a:defRPr/>
            </a:pPr>
            <a:r>
              <a:rPr lang="en-US" sz="3000" b="1" dirty="0" smtClean="0">
                <a:solidFill>
                  <a:srgbClr val="0070C0"/>
                </a:solidFill>
              </a:rPr>
              <a:t>				</a:t>
            </a:r>
            <a:endParaRPr lang="en-US" sz="3000" dirty="0" smtClean="0"/>
          </a:p>
          <a:p>
            <a:pPr algn="ctr">
              <a:buFont typeface="Arial" pitchFamily="34" charset="0"/>
              <a:buNone/>
              <a:defRPr/>
            </a:pPr>
            <a:endParaRPr lang="en-US" sz="3000" dirty="0" smtClean="0"/>
          </a:p>
          <a:p>
            <a:pPr>
              <a:buFont typeface="Arial" pitchFamily="34" charset="0"/>
              <a:buNone/>
              <a:defRPr/>
            </a:pPr>
            <a:endParaRPr lang="en-US" sz="2800" dirty="0"/>
          </a:p>
        </p:txBody>
      </p:sp>
      <p:sp>
        <p:nvSpPr>
          <p:cNvPr id="5" name="Title 1"/>
          <p:cNvSpPr>
            <a:spLocks noGrp="1"/>
          </p:cNvSpPr>
          <p:nvPr>
            <p:ph type="title"/>
          </p:nvPr>
        </p:nvSpPr>
        <p:spPr>
          <a:ln w="3175"/>
        </p:spPr>
        <p:txBody>
          <a:bodyPr>
            <a:normAutofit/>
          </a:bodyPr>
          <a:lstStyle/>
          <a:p>
            <a:pPr>
              <a:defRPr/>
            </a:pPr>
            <a:r>
              <a:rPr lang="en-US" sz="4800" b="1" dirty="0" smtClean="0">
                <a:effectLst>
                  <a:outerShdw blurRad="38100" dist="38100" dir="2700000" algn="tl">
                    <a:srgbClr val="000000">
                      <a:alpha val="43137"/>
                    </a:srgbClr>
                  </a:outerShdw>
                </a:effectLst>
                <a:latin typeface="+mn-lt"/>
              </a:rPr>
              <a:t>NC ITP Implementation</a:t>
            </a:r>
          </a:p>
        </p:txBody>
      </p:sp>
      <p:sp>
        <p:nvSpPr>
          <p:cNvPr id="2" name="Footer Placeholder 1"/>
          <p:cNvSpPr>
            <a:spLocks noGrp="1"/>
          </p:cNvSpPr>
          <p:nvPr>
            <p:ph type="ftr" sz="quarter" idx="11"/>
          </p:nvPr>
        </p:nvSpPr>
        <p:spPr/>
        <p:txBody>
          <a:bodyPr/>
          <a:lstStyle/>
          <a:p>
            <a:r>
              <a:rPr lang="en-US" smtClean="0">
                <a:solidFill>
                  <a:schemeClr val="tx2"/>
                </a:solidFill>
              </a:rPr>
              <a:t>Improving Data, Improving Outcomes - Washington, DC</a:t>
            </a:r>
            <a:endParaRPr lang="en-US" dirty="0"/>
          </a:p>
        </p:txBody>
      </p:sp>
    </p:spTree>
    <p:extLst>
      <p:ext uri="{BB962C8B-B14F-4D97-AF65-F5344CB8AC3E}">
        <p14:creationId xmlns:p14="http://schemas.microsoft.com/office/powerpoint/2010/main" val="2327314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4"/>
          <p:cNvSpPr>
            <a:spLocks noGrp="1"/>
          </p:cNvSpPr>
          <p:nvPr>
            <p:ph type="ctrTitle"/>
          </p:nvPr>
        </p:nvSpPr>
        <p:spPr>
          <a:xfrm>
            <a:off x="3886200" y="609600"/>
            <a:ext cx="4876800" cy="4343400"/>
          </a:xfrm>
        </p:spPr>
        <p:txBody>
          <a:bodyPr wrap="square" numCol="1" anchor="ctr" compatLnSpc="1">
            <a:prstTxWarp prst="textNoShape">
              <a:avLst/>
            </a:prstTxWarp>
            <a:noAutofit/>
          </a:bodyPr>
          <a:lstStyle/>
          <a:p>
            <a:pPr eaLnBrk="1" hangingPunct="1">
              <a:defRPr/>
            </a:pPr>
            <a:r>
              <a:rPr lang="en-US" sz="5400" dirty="0" smtClean="0">
                <a:solidFill>
                  <a:schemeClr val="accent2"/>
                </a:solidFill>
                <a:effectLst>
                  <a:outerShdw blurRad="38100" dist="38100" dir="2700000" algn="tl">
                    <a:srgbClr val="C0C0C0"/>
                  </a:outerShdw>
                </a:effectLst>
                <a:latin typeface="+mn-lt"/>
                <a:ea typeface="ＭＳ Ｐゴシック" pitchFamily="34" charset="-128"/>
                <a:cs typeface="Georgia" pitchFamily="18" charset="0"/>
              </a:rPr>
              <a:t> </a:t>
            </a:r>
            <a:r>
              <a:rPr lang="en-US" sz="5400" dirty="0" smtClean="0">
                <a:solidFill>
                  <a:srgbClr val="FF9400"/>
                </a:solidFill>
                <a:effectLst>
                  <a:outerShdw blurRad="38100" dist="38100" dir="2700000" algn="tl">
                    <a:srgbClr val="C0C0C0"/>
                  </a:outerShdw>
                </a:effectLst>
                <a:latin typeface="+mn-lt"/>
                <a:ea typeface="ＭＳ Ｐゴシック" pitchFamily="34" charset="-128"/>
                <a:cs typeface="Georgia" pitchFamily="18" charset="0"/>
              </a:rPr>
              <a:t>Overview:  </a:t>
            </a:r>
            <a:br>
              <a:rPr lang="en-US" sz="5400" dirty="0" smtClean="0">
                <a:solidFill>
                  <a:srgbClr val="FF9400"/>
                </a:solidFill>
                <a:effectLst>
                  <a:outerShdw blurRad="38100" dist="38100" dir="2700000" algn="tl">
                    <a:srgbClr val="C0C0C0"/>
                  </a:outerShdw>
                </a:effectLst>
                <a:latin typeface="+mn-lt"/>
                <a:ea typeface="ＭＳ Ｐゴシック" pitchFamily="34" charset="-128"/>
                <a:cs typeface="Georgia" pitchFamily="18" charset="0"/>
              </a:rPr>
            </a:br>
            <a:r>
              <a:rPr lang="en-US" sz="5400" dirty="0" smtClean="0">
                <a:solidFill>
                  <a:srgbClr val="FF9400"/>
                </a:solidFill>
                <a:effectLst>
                  <a:outerShdw blurRad="38100" dist="38100" dir="2700000" algn="tl">
                    <a:srgbClr val="C0C0C0"/>
                  </a:outerShdw>
                </a:effectLst>
                <a:latin typeface="+mn-lt"/>
                <a:ea typeface="ＭＳ Ｐゴシック" pitchFamily="34" charset="-128"/>
                <a:cs typeface="Georgia" pitchFamily="18" charset="0"/>
              </a:rPr>
              <a:t>BE READY</a:t>
            </a:r>
          </a:p>
        </p:txBody>
      </p:sp>
      <p:sp>
        <p:nvSpPr>
          <p:cNvPr id="157699" name="Subtitle 2"/>
          <p:cNvSpPr>
            <a:spLocks noGrp="1"/>
          </p:cNvSpPr>
          <p:nvPr>
            <p:ph type="subTitle" idx="1"/>
          </p:nvPr>
        </p:nvSpPr>
        <p:spPr>
          <a:xfrm>
            <a:off x="304800" y="5257800"/>
            <a:ext cx="8458200" cy="381000"/>
          </a:xfrm>
        </p:spPr>
        <p:txBody>
          <a:bodyPr>
            <a:normAutofit fontScale="92500" lnSpcReduction="20000"/>
          </a:bodyPr>
          <a:lstStyle/>
          <a:p>
            <a:pPr eaLnBrk="1" hangingPunct="1"/>
            <a:r>
              <a:rPr lang="en-US" altLang="en-US" sz="2400" i="1" smtClean="0">
                <a:solidFill>
                  <a:srgbClr val="4B5A6F"/>
                </a:solidFill>
                <a:latin typeface="Arial" charset="0"/>
                <a:ea typeface="ＭＳ Ｐゴシック" pitchFamily="34" charset="-128"/>
                <a:cs typeface="Arial" charset="0"/>
              </a:rPr>
              <a:t>NC ITP Webinar</a:t>
            </a:r>
            <a:endParaRPr lang="en-US" altLang="en-US" sz="1600" i="1" smtClean="0">
              <a:solidFill>
                <a:srgbClr val="4B5A6F"/>
              </a:solidFill>
              <a:latin typeface="Arial" charset="0"/>
              <a:ea typeface="ＭＳ Ｐゴシック" pitchFamily="34" charset="-128"/>
              <a:cs typeface="Arial" charset="0"/>
            </a:endParaRPr>
          </a:p>
        </p:txBody>
      </p:sp>
      <p:pic>
        <p:nvPicPr>
          <p:cNvPr id="157700" name="Picture 7" descr="ifsp-bo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09600"/>
            <a:ext cx="2971800" cy="434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a:xfrm>
            <a:off x="1676400" y="6356350"/>
            <a:ext cx="5715000" cy="365125"/>
          </a:xfrm>
        </p:spPr>
        <p:txBody>
          <a:bodyPr/>
          <a:lstStyle/>
          <a:p>
            <a:r>
              <a:rPr lang="en-US" sz="1400" dirty="0" smtClean="0"/>
              <a:t>Improving Data, Improving Outcomes - Washington, DC</a:t>
            </a:r>
            <a:endParaRPr lang="en-US" sz="1400" dirty="0">
              <a:solidFill>
                <a:srgbClr val="008000"/>
              </a:solidFill>
            </a:endParaRPr>
          </a:p>
        </p:txBody>
      </p:sp>
    </p:spTree>
    <p:extLst>
      <p:ext uri="{BB962C8B-B14F-4D97-AF65-F5344CB8AC3E}">
        <p14:creationId xmlns:p14="http://schemas.microsoft.com/office/powerpoint/2010/main" val="4568799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57200"/>
            <a:ext cx="8183880" cy="838200"/>
          </a:xfrm>
        </p:spPr>
        <p:txBody>
          <a:bodyPr>
            <a:normAutofit/>
          </a:bodyPr>
          <a:lstStyle/>
          <a:p>
            <a:r>
              <a:rPr lang="en-US" dirty="0" smtClean="0"/>
              <a:t>Session Agenda</a:t>
            </a:r>
            <a:endParaRPr lang="en-US" dirty="0"/>
          </a:p>
        </p:txBody>
      </p:sp>
      <p:sp>
        <p:nvSpPr>
          <p:cNvPr id="5" name="Content Placeholder 4"/>
          <p:cNvSpPr>
            <a:spLocks noGrp="1"/>
          </p:cNvSpPr>
          <p:nvPr>
            <p:ph idx="1"/>
          </p:nvPr>
        </p:nvSpPr>
        <p:spPr>
          <a:xfrm>
            <a:off x="533400" y="1447800"/>
            <a:ext cx="4876800" cy="4187952"/>
          </a:xfrm>
        </p:spPr>
        <p:txBody>
          <a:bodyPr>
            <a:normAutofit/>
          </a:bodyPr>
          <a:lstStyle/>
          <a:p>
            <a:pPr>
              <a:buFont typeface="Arial" pitchFamily="34" charset="0"/>
              <a:buChar char="•"/>
            </a:pPr>
            <a:r>
              <a:rPr lang="en-US" sz="3600" dirty="0" smtClean="0"/>
              <a:t>Brief overview of the training package</a:t>
            </a:r>
          </a:p>
          <a:p>
            <a:pPr>
              <a:buFont typeface="Arial" pitchFamily="34" charset="0"/>
              <a:buChar char="•"/>
            </a:pPr>
            <a:r>
              <a:rPr lang="en-US" sz="3600" dirty="0" smtClean="0"/>
              <a:t>State examples of how the training package was used</a:t>
            </a:r>
          </a:p>
          <a:p>
            <a:pPr>
              <a:buFont typeface="Arial" pitchFamily="34" charset="0"/>
              <a:buChar char="•"/>
            </a:pPr>
            <a:r>
              <a:rPr lang="en-US" sz="3600" dirty="0" smtClean="0"/>
              <a:t>Questions/Discussion</a:t>
            </a:r>
          </a:p>
          <a:p>
            <a:endParaRPr lang="en-US" sz="3600" dirty="0" smtClean="0"/>
          </a:p>
        </p:txBody>
      </p:sp>
      <p:sp>
        <p:nvSpPr>
          <p:cNvPr id="2" name="Footer Placeholder 1"/>
          <p:cNvSpPr>
            <a:spLocks noGrp="1"/>
          </p:cNvSpPr>
          <p:nvPr>
            <p:ph type="ftr" sz="quarter" idx="11"/>
          </p:nvPr>
        </p:nvSpPr>
        <p:spPr>
          <a:xfrm>
            <a:off x="1828800" y="6356350"/>
            <a:ext cx="5943600" cy="365125"/>
          </a:xfrm>
        </p:spPr>
        <p:txBody>
          <a:bodyPr/>
          <a:lstStyle/>
          <a:p>
            <a:r>
              <a:rPr lang="en-US" b="1" i="1" dirty="0" smtClean="0">
                <a:solidFill>
                  <a:schemeClr val="tx2"/>
                </a:solidFill>
              </a:rPr>
              <a:t>Improving Data, Improving Outcomes - Washington, DC</a:t>
            </a:r>
            <a:endParaRPr lang="en-US" b="1" i="1" dirty="0">
              <a:solidFill>
                <a:schemeClr val="tx2"/>
              </a:solidFill>
            </a:endParaRPr>
          </a:p>
        </p:txBody>
      </p:sp>
      <p:pic>
        <p:nvPicPr>
          <p:cNvPr id="6" name="Content Placeholder 3" descr="bubble-boy.png"/>
          <p:cNvPicPr>
            <a:picLocks noChangeAspect="1"/>
          </p:cNvPicPr>
          <p:nvPr/>
        </p:nvPicPr>
        <p:blipFill>
          <a:blip r:embed="rId3" cstate="print">
            <a:extLst>
              <a:ext uri="{28A0092B-C50C-407E-A947-70E740481C1C}">
                <a14:useLocalDpi xmlns:a14="http://schemas.microsoft.com/office/drawing/2010/main" val="0"/>
              </a:ext>
            </a:extLst>
          </a:blip>
          <a:srcRect l="-15228" r="-15228"/>
          <a:stretch>
            <a:fillRect/>
          </a:stretch>
        </p:blipFill>
        <p:spPr>
          <a:xfrm>
            <a:off x="5029200" y="1600199"/>
            <a:ext cx="4038600" cy="4114801"/>
          </a:xfrm>
          <a:prstGeom prst="rect">
            <a:avLst/>
          </a:prstGeom>
        </p:spPr>
      </p:pic>
    </p:spTree>
    <p:extLst>
      <p:ext uri="{BB962C8B-B14F-4D97-AF65-F5344CB8AC3E}">
        <p14:creationId xmlns:p14="http://schemas.microsoft.com/office/powerpoint/2010/main" val="29006040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itle 3"/>
          <p:cNvSpPr>
            <a:spLocks noGrp="1"/>
          </p:cNvSpPr>
          <p:nvPr>
            <p:ph type="title"/>
          </p:nvPr>
        </p:nvSpPr>
        <p:spPr/>
        <p:txBody>
          <a:bodyPr wrap="square" numCol="1" compatLnSpc="1">
            <a:prstTxWarp prst="textNoShape">
              <a:avLst/>
            </a:prstTxWarp>
            <a:normAutofit/>
          </a:bodyPr>
          <a:lstStyle/>
          <a:p>
            <a:pPr eaLnBrk="1" hangingPunct="1">
              <a:defRPr/>
            </a:pPr>
            <a:r>
              <a:rPr lang="en-US" dirty="0" smtClean="0">
                <a:effectLst>
                  <a:outerShdw blurRad="38100" dist="38100" dir="2700000" algn="tl">
                    <a:srgbClr val="C0C0C0"/>
                  </a:outerShdw>
                </a:effectLst>
                <a:latin typeface="+mn-lt"/>
              </a:rPr>
              <a:t>Authors</a:t>
            </a:r>
          </a:p>
        </p:txBody>
      </p:sp>
      <p:sp>
        <p:nvSpPr>
          <p:cNvPr id="21507" name="Content Placeholder 4"/>
          <p:cNvSpPr>
            <a:spLocks noGrp="1"/>
          </p:cNvSpPr>
          <p:nvPr>
            <p:ph idx="1"/>
          </p:nvPr>
        </p:nvSpPr>
        <p:spPr>
          <a:xfrm>
            <a:off x="457200" y="5181600"/>
            <a:ext cx="8229600" cy="944563"/>
          </a:xfrm>
        </p:spPr>
        <p:txBody>
          <a:bodyPr rtlCol="0">
            <a:normAutofit/>
          </a:bodyPr>
          <a:lstStyle/>
          <a:p>
            <a:pPr marL="0" indent="0" eaLnBrk="1" fontAlgn="auto" hangingPunct="1">
              <a:spcBef>
                <a:spcPct val="0"/>
              </a:spcBef>
              <a:spcAft>
                <a:spcPts val="0"/>
              </a:spcAft>
              <a:buFont typeface="Arial" pitchFamily="34" charset="0"/>
              <a:buNone/>
              <a:defRPr/>
            </a:pPr>
            <a:r>
              <a:rPr lang="en-US" sz="1400" dirty="0" smtClean="0">
                <a:ea typeface="+mn-ea"/>
                <a:cs typeface="+mn-cs"/>
              </a:rPr>
              <a:t>With </a:t>
            </a:r>
            <a:r>
              <a:rPr lang="en-US" sz="1400" dirty="0">
                <a:ea typeface="+mn-ea"/>
                <a:cs typeface="+mn-cs"/>
              </a:rPr>
              <a:t>contributions from Naomi </a:t>
            </a:r>
            <a:r>
              <a:rPr lang="en-US" sz="1400" dirty="0" smtClean="0">
                <a:ea typeface="+mn-ea"/>
                <a:cs typeface="+mn-cs"/>
              </a:rPr>
              <a:t>Younggren, Department </a:t>
            </a:r>
            <a:r>
              <a:rPr lang="en-US" sz="1400" dirty="0">
                <a:ea typeface="+mn-ea"/>
                <a:cs typeface="+mn-cs"/>
              </a:rPr>
              <a:t>of Defense/Army Early Intervention; </a:t>
            </a:r>
            <a:endParaRPr lang="en-US" sz="1400" dirty="0" smtClean="0">
              <a:ea typeface="+mn-ea"/>
              <a:cs typeface="+mn-cs"/>
            </a:endParaRPr>
          </a:p>
          <a:p>
            <a:pPr marL="0" indent="0" eaLnBrk="1" fontAlgn="auto" hangingPunct="1">
              <a:spcBef>
                <a:spcPct val="0"/>
              </a:spcBef>
              <a:spcAft>
                <a:spcPts val="0"/>
              </a:spcAft>
              <a:buFont typeface="Arial" pitchFamily="34" charset="0"/>
              <a:buNone/>
              <a:defRPr/>
            </a:pPr>
            <a:r>
              <a:rPr lang="en-US" sz="1400" dirty="0" smtClean="0">
                <a:ea typeface="+mn-ea"/>
                <a:cs typeface="+mn-cs"/>
              </a:rPr>
              <a:t>Debbie </a:t>
            </a:r>
            <a:r>
              <a:rPr lang="en-US" sz="1400" dirty="0">
                <a:ea typeface="+mn-ea"/>
                <a:cs typeface="+mn-cs"/>
              </a:rPr>
              <a:t>Cate, </a:t>
            </a:r>
            <a:r>
              <a:rPr lang="en-US" sz="1400" dirty="0" smtClean="0">
                <a:ea typeface="+mn-ea"/>
                <a:cs typeface="+mn-cs"/>
              </a:rPr>
              <a:t>NECTAC;  </a:t>
            </a:r>
            <a:r>
              <a:rPr lang="en-US" sz="1400" dirty="0">
                <a:ea typeface="+mn-ea"/>
                <a:cs typeface="+mn-cs"/>
              </a:rPr>
              <a:t>Megan Vinh, </a:t>
            </a:r>
            <a:r>
              <a:rPr lang="en-US" sz="1400" dirty="0" smtClean="0">
                <a:ea typeface="+mn-ea"/>
                <a:cs typeface="+mn-cs"/>
              </a:rPr>
              <a:t>WRRC; </a:t>
            </a:r>
            <a:r>
              <a:rPr lang="en-US" sz="1400" dirty="0">
                <a:ea typeface="+mn-ea"/>
                <a:cs typeface="+mn-cs"/>
              </a:rPr>
              <a:t>Joicey Hurth, NECTAC/NERRC; </a:t>
            </a:r>
            <a:endParaRPr lang="en-US" sz="1400" dirty="0" smtClean="0">
              <a:ea typeface="+mn-ea"/>
              <a:cs typeface="+mn-cs"/>
            </a:endParaRPr>
          </a:p>
          <a:p>
            <a:pPr marL="0" indent="0" eaLnBrk="1" fontAlgn="auto" hangingPunct="1">
              <a:spcBef>
                <a:spcPct val="0"/>
              </a:spcBef>
              <a:spcAft>
                <a:spcPts val="0"/>
              </a:spcAft>
              <a:buFont typeface="Arial" pitchFamily="34" charset="0"/>
              <a:buNone/>
              <a:defRPr/>
            </a:pPr>
            <a:r>
              <a:rPr lang="en-US" sz="1400" dirty="0" smtClean="0">
                <a:ea typeface="+mn-ea"/>
                <a:cs typeface="+mn-cs"/>
              </a:rPr>
              <a:t>Christina </a:t>
            </a:r>
            <a:r>
              <a:rPr lang="en-US" sz="1400" dirty="0">
                <a:ea typeface="+mn-ea"/>
                <a:cs typeface="+mn-cs"/>
              </a:rPr>
              <a:t>Kasprzak, NECTAC/ECO; and Grace Kelley, SERRC</a:t>
            </a:r>
          </a:p>
        </p:txBody>
      </p:sp>
      <p:sp>
        <p:nvSpPr>
          <p:cNvPr id="158725" name="TextBox 1"/>
          <p:cNvSpPr txBox="1">
            <a:spLocks noChangeArrowheads="1"/>
          </p:cNvSpPr>
          <p:nvPr/>
        </p:nvSpPr>
        <p:spPr bwMode="auto">
          <a:xfrm>
            <a:off x="4191000" y="1752600"/>
            <a:ext cx="4267200"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404040"/>
                </a:solidFill>
                <a:latin typeface="Arial" charset="0"/>
                <a:ea typeface="ＭＳ Ｐゴシック" pitchFamily="34" charset="-128"/>
                <a:cs typeface="Arial" charset="0"/>
              </a:defRPr>
            </a:lvl1pPr>
            <a:lvl2pPr>
              <a:defRPr>
                <a:solidFill>
                  <a:srgbClr val="404040"/>
                </a:solidFill>
                <a:latin typeface="Arial" charset="0"/>
                <a:ea typeface="ＭＳ Ｐゴシック" pitchFamily="34" charset="-128"/>
                <a:cs typeface="Arial" charset="0"/>
              </a:defRPr>
            </a:lvl2pPr>
            <a:lvl3pPr>
              <a:defRPr>
                <a:solidFill>
                  <a:srgbClr val="404040"/>
                </a:solidFill>
                <a:latin typeface="Arial" charset="0"/>
                <a:ea typeface="ＭＳ Ｐゴシック" pitchFamily="34" charset="-128"/>
                <a:cs typeface="Arial" charset="0"/>
              </a:defRPr>
            </a:lvl3pPr>
            <a:lvl4pPr>
              <a:defRPr>
                <a:solidFill>
                  <a:srgbClr val="404040"/>
                </a:solidFill>
                <a:latin typeface="Arial" charset="0"/>
                <a:ea typeface="ＭＳ Ｐゴシック" pitchFamily="34" charset="-128"/>
                <a:cs typeface="Arial" charset="0"/>
              </a:defRPr>
            </a:lvl4pPr>
            <a:lvl5pPr>
              <a:defRPr>
                <a:solidFill>
                  <a:srgbClr val="404040"/>
                </a:solidFill>
                <a:latin typeface="Arial" charset="0"/>
                <a:ea typeface="ＭＳ Ｐゴシック" pitchFamily="34" charset="-128"/>
                <a:cs typeface="Arial" charset="0"/>
              </a:defRPr>
            </a:lvl5pPr>
            <a:lvl6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6pPr>
            <a:lvl7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7pPr>
            <a:lvl8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8pPr>
            <a:lvl9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9pPr>
          </a:lstStyle>
          <a:p>
            <a:pPr algn="ctr"/>
            <a:r>
              <a:rPr lang="en-US" altLang="en-US" sz="3600">
                <a:solidFill>
                  <a:srgbClr val="1B416C"/>
                </a:solidFill>
                <a:latin typeface="Georgia" pitchFamily="18" charset="0"/>
              </a:rPr>
              <a:t>Anne Lucas</a:t>
            </a:r>
          </a:p>
          <a:p>
            <a:pPr algn="ctr"/>
            <a:r>
              <a:rPr lang="en-US" altLang="en-US" sz="1800">
                <a:solidFill>
                  <a:srgbClr val="7F7F7F"/>
                </a:solidFill>
              </a:rPr>
              <a:t>NECTAC / WRRC</a:t>
            </a:r>
          </a:p>
          <a:p>
            <a:pPr algn="ctr"/>
            <a:endParaRPr lang="en-US" altLang="en-US" sz="1800">
              <a:solidFill>
                <a:srgbClr val="595959"/>
              </a:solidFill>
            </a:endParaRPr>
          </a:p>
          <a:p>
            <a:pPr algn="ctr"/>
            <a:r>
              <a:rPr lang="en-US" altLang="en-US" sz="3200">
                <a:solidFill>
                  <a:srgbClr val="1B416C"/>
                </a:solidFill>
                <a:latin typeface="Georgia" pitchFamily="18" charset="0"/>
              </a:rPr>
              <a:t>Kathi Gillaspy</a:t>
            </a:r>
          </a:p>
          <a:p>
            <a:pPr algn="ctr"/>
            <a:r>
              <a:rPr lang="en-US" altLang="en-US" sz="1800">
                <a:solidFill>
                  <a:srgbClr val="7F7F7F"/>
                </a:solidFill>
              </a:rPr>
              <a:t>NECTAC / ECO</a:t>
            </a:r>
          </a:p>
          <a:p>
            <a:pPr algn="ctr"/>
            <a:endParaRPr lang="en-US" altLang="en-US" sz="1800">
              <a:solidFill>
                <a:srgbClr val="595959"/>
              </a:solidFill>
            </a:endParaRPr>
          </a:p>
          <a:p>
            <a:pPr algn="ctr"/>
            <a:r>
              <a:rPr lang="en-US" altLang="en-US" sz="3200">
                <a:solidFill>
                  <a:srgbClr val="1B416C"/>
                </a:solidFill>
                <a:latin typeface="Georgia" pitchFamily="18" charset="0"/>
              </a:rPr>
              <a:t>Mary Peters</a:t>
            </a:r>
          </a:p>
          <a:p>
            <a:pPr algn="ctr"/>
            <a:r>
              <a:rPr lang="en-US" altLang="en-US" sz="1800">
                <a:solidFill>
                  <a:srgbClr val="7F7F7F"/>
                </a:solidFill>
              </a:rPr>
              <a:t>NECTAC </a:t>
            </a:r>
          </a:p>
        </p:txBody>
      </p:sp>
      <p:pic>
        <p:nvPicPr>
          <p:cNvPr id="158726" name="Picture 5" descr="eco-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667000"/>
            <a:ext cx="11430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7" name="Picture 9" descr="wrrcprogram-logo.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1752600"/>
            <a:ext cx="28860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8" name="Picture 10" descr="nectaclogo-new-large.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3000" y="3733800"/>
            <a:ext cx="22860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smtClean="0">
                <a:solidFill>
                  <a:schemeClr val="tx2"/>
                </a:solidFill>
              </a:rPr>
              <a:t>Improving Data, Improving Outcomes - Washington, DC</a:t>
            </a:r>
            <a:endParaRPr lang="en-US" dirty="0"/>
          </a:p>
        </p:txBody>
      </p:sp>
    </p:spTree>
    <p:extLst>
      <p:ext uri="{BB962C8B-B14F-4D97-AF65-F5344CB8AC3E}">
        <p14:creationId xmlns:p14="http://schemas.microsoft.com/office/powerpoint/2010/main" val="24719437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Content Placeholder 2"/>
          <p:cNvSpPr>
            <a:spLocks noGrp="1"/>
          </p:cNvSpPr>
          <p:nvPr>
            <p:ph idx="1"/>
          </p:nvPr>
        </p:nvSpPr>
        <p:spPr>
          <a:xfrm>
            <a:off x="457200" y="1524000"/>
            <a:ext cx="7543800" cy="4800600"/>
          </a:xfrm>
        </p:spPr>
        <p:txBody>
          <a:bodyPr/>
          <a:lstStyle/>
          <a:p>
            <a:pPr marL="1716088" lvl="1" indent="-1316038" eaLnBrk="1" hangingPunct="1">
              <a:spcBef>
                <a:spcPts val="1000"/>
              </a:spcBef>
              <a:buFont typeface="Arial" charset="0"/>
              <a:buNone/>
            </a:pPr>
            <a:r>
              <a:rPr lang="en-US" altLang="en-US" sz="2800" smtClean="0">
                <a:solidFill>
                  <a:srgbClr val="595959"/>
                </a:solidFill>
                <a:latin typeface="Arial" charset="0"/>
                <a:ea typeface="ＭＳ Ｐゴシック" pitchFamily="34" charset="-128"/>
                <a:cs typeface="Arial" charset="0"/>
              </a:rPr>
              <a:t>How Children Learn </a:t>
            </a:r>
          </a:p>
          <a:p>
            <a:pPr marL="1716088" lvl="1" indent="-1316038" eaLnBrk="1" hangingPunct="1">
              <a:spcBef>
                <a:spcPts val="1000"/>
              </a:spcBef>
              <a:buFont typeface="Arial" charset="0"/>
              <a:buNone/>
            </a:pPr>
            <a:endParaRPr lang="en-US" altLang="en-US" sz="2800" smtClean="0">
              <a:solidFill>
                <a:srgbClr val="595959"/>
              </a:solidFill>
              <a:latin typeface="Arial" charset="0"/>
              <a:ea typeface="ＭＳ Ｐゴシック" pitchFamily="34" charset="-128"/>
              <a:cs typeface="Arial" charset="0"/>
            </a:endParaRPr>
          </a:p>
          <a:p>
            <a:pPr marL="1716088" lvl="1" indent="-1316038" eaLnBrk="1" hangingPunct="1">
              <a:spcBef>
                <a:spcPts val="1000"/>
              </a:spcBef>
              <a:buFont typeface="Arial" charset="0"/>
              <a:buNone/>
            </a:pPr>
            <a:r>
              <a:rPr lang="en-US" altLang="en-US" sz="2800" smtClean="0">
                <a:solidFill>
                  <a:srgbClr val="595959"/>
                </a:solidFill>
                <a:latin typeface="Arial" charset="0"/>
                <a:ea typeface="ＭＳ Ｐゴシック" pitchFamily="34" charset="-128"/>
                <a:cs typeface="Arial" charset="0"/>
              </a:rPr>
              <a:t>Mission, Goals and </a:t>
            </a:r>
          </a:p>
          <a:p>
            <a:pPr marL="1716088" lvl="1" indent="-1316038" eaLnBrk="1" hangingPunct="1">
              <a:spcBef>
                <a:spcPts val="1000"/>
              </a:spcBef>
              <a:buFont typeface="Arial" charset="0"/>
              <a:buNone/>
            </a:pPr>
            <a:r>
              <a:rPr lang="en-US" altLang="en-US" sz="2800" smtClean="0">
                <a:solidFill>
                  <a:srgbClr val="595959"/>
                </a:solidFill>
                <a:latin typeface="Arial" charset="0"/>
                <a:ea typeface="ＭＳ Ｐゴシック" pitchFamily="34" charset="-128"/>
                <a:cs typeface="Arial" charset="0"/>
              </a:rPr>
              <a:t>Outcomes of Early </a:t>
            </a:r>
          </a:p>
          <a:p>
            <a:pPr marL="1716088" lvl="1" indent="-1316038" eaLnBrk="1" hangingPunct="1">
              <a:spcBef>
                <a:spcPts val="1000"/>
              </a:spcBef>
              <a:buFont typeface="Arial" charset="0"/>
              <a:buNone/>
            </a:pPr>
            <a:r>
              <a:rPr lang="en-US" altLang="en-US" sz="2800" smtClean="0">
                <a:solidFill>
                  <a:srgbClr val="595959"/>
                </a:solidFill>
                <a:latin typeface="Arial" charset="0"/>
                <a:ea typeface="ＭＳ Ｐゴシック" pitchFamily="34" charset="-128"/>
                <a:cs typeface="Arial" charset="0"/>
              </a:rPr>
              <a:t>Intervention</a:t>
            </a:r>
          </a:p>
          <a:p>
            <a:pPr marL="1316038" indent="-1316038" eaLnBrk="1" hangingPunct="1">
              <a:spcBef>
                <a:spcPts val="1000"/>
              </a:spcBef>
            </a:pPr>
            <a:endParaRPr lang="en-US" altLang="en-US" sz="3000" smtClean="0">
              <a:solidFill>
                <a:srgbClr val="595959"/>
              </a:solidFill>
              <a:latin typeface="Arial" charset="0"/>
              <a:ea typeface="ＭＳ Ｐゴシック" pitchFamily="34" charset="-128"/>
              <a:cs typeface="Arial" charset="0"/>
            </a:endParaRPr>
          </a:p>
          <a:p>
            <a:pPr marL="1316038" indent="-1316038" eaLnBrk="1" hangingPunct="1">
              <a:spcBef>
                <a:spcPts val="1000"/>
              </a:spcBef>
            </a:pPr>
            <a:endParaRPr lang="en-US" altLang="en-US" sz="2000" smtClean="0">
              <a:solidFill>
                <a:srgbClr val="595959"/>
              </a:solidFill>
              <a:latin typeface="Arial" charset="0"/>
              <a:ea typeface="ＭＳ Ｐゴシック" pitchFamily="34" charset="-128"/>
              <a:cs typeface="Arial" charset="0"/>
            </a:endParaRPr>
          </a:p>
        </p:txBody>
      </p:sp>
      <p:sp>
        <p:nvSpPr>
          <p:cNvPr id="159748" name="Title 1"/>
          <p:cNvSpPr>
            <a:spLocks noGrp="1"/>
          </p:cNvSpPr>
          <p:nvPr>
            <p:ph type="title"/>
          </p:nvPr>
        </p:nvSpPr>
        <p:spPr bwMode="auto">
          <a:xfrm>
            <a:off x="457200" y="152400"/>
            <a:ext cx="8229600" cy="914400"/>
          </a:xfrm>
        </p:spPr>
        <p:txBody>
          <a:bodyPr wrap="square" numCol="1" compatLnSpc="1">
            <a:prstTxWarp prst="textNoShape">
              <a:avLst/>
            </a:prstTxWarp>
          </a:bodyPr>
          <a:lstStyle/>
          <a:p>
            <a:pPr eaLnBrk="1" hangingPunct="1"/>
            <a:r>
              <a:rPr lang="en-US" altLang="en-US" sz="5100" i="0" dirty="0" smtClean="0">
                <a:latin typeface="+mn-lt"/>
                <a:ea typeface="ＭＳ Ｐゴシック" pitchFamily="34" charset="-128"/>
                <a:cs typeface="Georgia" pitchFamily="18" charset="0"/>
              </a:rPr>
              <a:t>Setting the Context</a:t>
            </a:r>
          </a:p>
        </p:txBody>
      </p:sp>
      <p:pic>
        <p:nvPicPr>
          <p:cNvPr id="159749" name="Picture 8" descr="ifsp-bo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83352" y="1524001"/>
            <a:ext cx="3074847"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dirty="0" smtClean="0">
                <a:solidFill>
                  <a:schemeClr val="tx2"/>
                </a:solidFill>
              </a:rPr>
              <a:t>Improving Data, Improving Outcomes - Washington, DC</a:t>
            </a:r>
            <a:endParaRPr lang="en-US" dirty="0"/>
          </a:p>
        </p:txBody>
      </p:sp>
    </p:spTree>
    <p:extLst>
      <p:ext uri="{BB962C8B-B14F-4D97-AF65-F5344CB8AC3E}">
        <p14:creationId xmlns:p14="http://schemas.microsoft.com/office/powerpoint/2010/main" val="40111311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Content Placeholder 4"/>
          <p:cNvSpPr>
            <a:spLocks noGrp="1"/>
          </p:cNvSpPr>
          <p:nvPr>
            <p:ph idx="1"/>
          </p:nvPr>
        </p:nvSpPr>
        <p:spPr/>
        <p:txBody>
          <a:bodyPr/>
          <a:lstStyle/>
          <a:p>
            <a:pPr marL="0" indent="0" algn="just" eaLnBrk="1" hangingPunct="1">
              <a:spcBef>
                <a:spcPts val="1800"/>
              </a:spcBef>
              <a:buFont typeface="Arial" charset="0"/>
              <a:buNone/>
            </a:pPr>
            <a:r>
              <a:rPr lang="en-US" altLang="en-US" sz="3200" smtClean="0">
                <a:latin typeface="Arial" charset="0"/>
                <a:ea typeface="ＭＳ Ｐゴシック" pitchFamily="34" charset="-128"/>
                <a:cs typeface="Arial" charset="0"/>
              </a:rPr>
              <a:t>Part C early intervention builds upon and provides supports and resources to assist family members and caregivers to enhance children’s learning and development through everyday learning opportunities.</a:t>
            </a:r>
          </a:p>
          <a:p>
            <a:pPr marL="0" indent="0" eaLnBrk="1" hangingPunct="1">
              <a:spcBef>
                <a:spcPts val="1800"/>
              </a:spcBef>
              <a:buFont typeface="Arial" charset="0"/>
              <a:buNone/>
            </a:pPr>
            <a:endParaRPr lang="en-US" altLang="en-US" sz="2400" i="1" smtClean="0">
              <a:latin typeface="Arial" charset="0"/>
              <a:ea typeface="ＭＳ Ｐゴシック" pitchFamily="34" charset="-128"/>
              <a:cs typeface="Arial" charset="0"/>
            </a:endParaRPr>
          </a:p>
          <a:p>
            <a:pPr marL="0" indent="0" eaLnBrk="1" hangingPunct="1">
              <a:spcBef>
                <a:spcPts val="1800"/>
              </a:spcBef>
              <a:buSzPct val="125000"/>
            </a:pPr>
            <a:r>
              <a:rPr lang="en-US" altLang="en-US" sz="1100" smtClean="0">
                <a:latin typeface="Arial" charset="0"/>
                <a:ea typeface="ＭＳ Ｐゴシック" pitchFamily="34" charset="-128"/>
                <a:cs typeface="Arial" charset="0"/>
              </a:rPr>
              <a:t>Mission and Key Principles of Early Intervention Services  </a:t>
            </a:r>
            <a:r>
              <a:rPr lang="en-US" altLang="en-US" sz="1100" smtClean="0">
                <a:latin typeface="Arial" charset="0"/>
                <a:ea typeface="ＭＳ Ｐゴシック" pitchFamily="34" charset="-128"/>
                <a:cs typeface="Arial" charset="0"/>
                <a:hlinkClick r:id="rId3"/>
              </a:rPr>
              <a:t>http://www.nectac.org/~pdfs/topics/families/Finalmissionandprinciples3_11_08.pdf</a:t>
            </a:r>
            <a:endParaRPr lang="en-US" altLang="en-US" sz="1100" smtClean="0">
              <a:latin typeface="Arial" charset="0"/>
              <a:ea typeface="ＭＳ Ｐゴシック" pitchFamily="34" charset="-128"/>
              <a:cs typeface="Arial" charset="0"/>
            </a:endParaRPr>
          </a:p>
          <a:p>
            <a:pPr marL="0" indent="0" eaLnBrk="1" hangingPunct="1">
              <a:spcBef>
                <a:spcPts val="1800"/>
              </a:spcBef>
              <a:buSzPct val="125000"/>
            </a:pPr>
            <a:r>
              <a:rPr lang="en-US" altLang="ko-KR" sz="1100" smtClean="0">
                <a:latin typeface="Arial" charset="0"/>
                <a:ea typeface="Gulim" pitchFamily="34" charset="-127"/>
                <a:cs typeface="Arial" charset="0"/>
              </a:rPr>
              <a:t>Seven Key Principles Looks Like/Doesn’t Look Like  </a:t>
            </a:r>
            <a:r>
              <a:rPr lang="en-US" altLang="ko-KR" sz="1100" smtClean="0">
                <a:latin typeface="Arial" charset="0"/>
                <a:ea typeface="Gulim" pitchFamily="34" charset="-127"/>
                <a:cs typeface="Arial" charset="0"/>
                <a:hlinkClick r:id="rId4"/>
              </a:rPr>
              <a:t>http://www.nectac.org/~pdfs/topics/families/Principles_LooksLike_DoesntLookLike3_11_08.pdf</a:t>
            </a:r>
            <a:endParaRPr lang="en-US" altLang="ko-KR" sz="1100" smtClean="0">
              <a:latin typeface="Arial" charset="0"/>
              <a:ea typeface="Gulim" pitchFamily="34" charset="-127"/>
              <a:cs typeface="Arial" charset="0"/>
            </a:endParaRPr>
          </a:p>
          <a:p>
            <a:pPr marL="0" indent="0" eaLnBrk="1" hangingPunct="1">
              <a:buFont typeface="Arial" charset="0"/>
              <a:buNone/>
            </a:pPr>
            <a:endParaRPr lang="en-US" altLang="en-US" smtClean="0">
              <a:latin typeface="Arial" charset="0"/>
              <a:ea typeface="ＭＳ Ｐゴシック" pitchFamily="34" charset="-128"/>
              <a:cs typeface="Arial" charset="0"/>
            </a:endParaRPr>
          </a:p>
        </p:txBody>
      </p:sp>
      <p:sp>
        <p:nvSpPr>
          <p:cNvPr id="2" name="Title 1"/>
          <p:cNvSpPr>
            <a:spLocks noGrp="1"/>
          </p:cNvSpPr>
          <p:nvPr>
            <p:ph type="title"/>
          </p:nvPr>
        </p:nvSpPr>
        <p:spPr/>
        <p:txBody>
          <a:bodyPr wrap="square" numCol="1" compatLnSpc="1">
            <a:prstTxWarp prst="textNoShape">
              <a:avLst/>
            </a:prstTxWarp>
            <a:normAutofit fontScale="90000"/>
          </a:bodyPr>
          <a:lstStyle/>
          <a:p>
            <a:pPr>
              <a:defRPr/>
            </a:pPr>
            <a:r>
              <a:rPr lang="en-US" dirty="0" smtClean="0">
                <a:effectLst>
                  <a:outerShdw blurRad="38100" dist="38100" dir="2700000" algn="tl">
                    <a:srgbClr val="C0C0C0"/>
                  </a:outerShdw>
                </a:effectLst>
                <a:latin typeface="+mn-lt"/>
                <a:ea typeface="ＭＳ Ｐゴシック" charset="-128"/>
              </a:rPr>
              <a:t>Mission of Early Intervention Services</a:t>
            </a:r>
          </a:p>
        </p:txBody>
      </p:sp>
      <p:sp>
        <p:nvSpPr>
          <p:cNvPr id="3" name="Footer Placeholder 2"/>
          <p:cNvSpPr>
            <a:spLocks noGrp="1"/>
          </p:cNvSpPr>
          <p:nvPr>
            <p:ph type="ftr" sz="quarter" idx="11"/>
          </p:nvPr>
        </p:nvSpPr>
        <p:spPr/>
        <p:txBody>
          <a:bodyPr/>
          <a:lstStyle/>
          <a:p>
            <a:r>
              <a:rPr lang="en-US" smtClean="0">
                <a:solidFill>
                  <a:schemeClr val="tx2"/>
                </a:solidFill>
              </a:rPr>
              <a:t>Improving Data, Improving Outcomes - Washington, DC</a:t>
            </a:r>
            <a:endParaRPr lang="en-US" dirty="0"/>
          </a:p>
        </p:txBody>
      </p:sp>
    </p:spTree>
    <p:extLst>
      <p:ext uri="{BB962C8B-B14F-4D97-AF65-F5344CB8AC3E}">
        <p14:creationId xmlns:p14="http://schemas.microsoft.com/office/powerpoint/2010/main" val="6697592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fontScale="90000"/>
          </a:bodyPr>
          <a:lstStyle/>
          <a:p>
            <a:pPr>
              <a:defRPr/>
            </a:pPr>
            <a:r>
              <a:rPr lang="en-US" dirty="0" smtClean="0"/>
              <a:t>GOALS OF EARLY INTERVENTION AND EARLY CHILDHOOD SPECIAL EDUCATION </a:t>
            </a:r>
          </a:p>
        </p:txBody>
      </p:sp>
      <p:sp>
        <p:nvSpPr>
          <p:cNvPr id="161795" name="Content Placeholder 2"/>
          <p:cNvSpPr>
            <a:spLocks noGrp="1"/>
          </p:cNvSpPr>
          <p:nvPr>
            <p:ph idx="1"/>
          </p:nvPr>
        </p:nvSpPr>
        <p:spPr>
          <a:xfrm>
            <a:off x="457200" y="1646237"/>
            <a:ext cx="8229600" cy="4525963"/>
          </a:xfrm>
        </p:spPr>
        <p:txBody>
          <a:bodyPr/>
          <a:lstStyle/>
          <a:p>
            <a:r>
              <a:rPr lang="en-US" altLang="en-US" sz="2400" dirty="0" smtClean="0">
                <a:latin typeface="Arial" charset="0"/>
                <a:ea typeface="ＭＳ Ｐゴシック" pitchFamily="34" charset="-128"/>
                <a:cs typeface="Arial" charset="0"/>
              </a:rPr>
              <a:t>For children </a:t>
            </a:r>
          </a:p>
          <a:p>
            <a:pPr marL="457200" lvl="1" indent="0">
              <a:buFont typeface="Arial" charset="0"/>
              <a:buNone/>
            </a:pPr>
            <a:r>
              <a:rPr lang="en-US" altLang="en-US" sz="2400" dirty="0" smtClean="0">
                <a:latin typeface="Arial" charset="0"/>
                <a:ea typeface="ＭＳ Ｐゴシック" pitchFamily="34" charset="-128"/>
                <a:cs typeface="Arial" charset="0"/>
              </a:rPr>
              <a:t>To enable young children to be active and successful participants during the early childhood years and in the future in a variety of settings – in their homes with their families, in child care, preschool  or school programs, and in the community</a:t>
            </a:r>
          </a:p>
          <a:p>
            <a:pPr marL="457200" lvl="1" indent="0">
              <a:buFont typeface="Arial" charset="0"/>
              <a:buNone/>
            </a:pPr>
            <a:endParaRPr lang="en-US" altLang="en-US" sz="2400" dirty="0" smtClean="0">
              <a:latin typeface="Arial" charset="0"/>
              <a:ea typeface="ＭＳ Ｐゴシック" pitchFamily="34" charset="-128"/>
              <a:cs typeface="Arial" charset="0"/>
            </a:endParaRPr>
          </a:p>
          <a:p>
            <a:r>
              <a:rPr lang="en-US" altLang="en-US" sz="2400" dirty="0" smtClean="0">
                <a:latin typeface="Arial" charset="0"/>
                <a:ea typeface="ＭＳ Ｐゴシック" pitchFamily="34" charset="-128"/>
                <a:cs typeface="Arial" charset="0"/>
              </a:rPr>
              <a:t>For families</a:t>
            </a:r>
          </a:p>
          <a:p>
            <a:pPr marL="457200" lvl="1" indent="0">
              <a:buFont typeface="Arial" charset="0"/>
              <a:buNone/>
            </a:pPr>
            <a:r>
              <a:rPr lang="en-US" altLang="en-US" sz="2400" dirty="0" smtClean="0">
                <a:latin typeface="Arial" charset="0"/>
                <a:ea typeface="ＭＳ Ｐゴシック" pitchFamily="34" charset="-128"/>
                <a:cs typeface="Arial" charset="0"/>
              </a:rPr>
              <a:t>To enable families to support the development of their child and have the resources they need to participate in their own desired family and community activities </a:t>
            </a:r>
          </a:p>
          <a:p>
            <a:endParaRPr lang="en-US" altLang="en-US" dirty="0" smtClean="0">
              <a:latin typeface="Arial" charset="0"/>
              <a:ea typeface="ＭＳ Ｐゴシック" pitchFamily="34" charset="-128"/>
              <a:cs typeface="Arial" charset="0"/>
            </a:endParaRPr>
          </a:p>
        </p:txBody>
      </p:sp>
      <p:sp>
        <p:nvSpPr>
          <p:cNvPr id="2" name="Footer Placeholder 1"/>
          <p:cNvSpPr>
            <a:spLocks noGrp="1"/>
          </p:cNvSpPr>
          <p:nvPr>
            <p:ph type="ftr" sz="quarter" idx="11"/>
          </p:nvPr>
        </p:nvSpPr>
        <p:spPr/>
        <p:txBody>
          <a:bodyPr/>
          <a:lstStyle/>
          <a:p>
            <a:r>
              <a:rPr lang="en-US" smtClean="0">
                <a:solidFill>
                  <a:schemeClr val="tx2"/>
                </a:solidFill>
              </a:rPr>
              <a:t>Improving Data, Improving Outcomes - Washington, DC</a:t>
            </a:r>
            <a:endParaRPr lang="en-US" dirty="0"/>
          </a:p>
        </p:txBody>
      </p:sp>
    </p:spTree>
    <p:extLst>
      <p:ext uri="{BB962C8B-B14F-4D97-AF65-F5344CB8AC3E}">
        <p14:creationId xmlns:p14="http://schemas.microsoft.com/office/powerpoint/2010/main" val="16424260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a:defRPr/>
            </a:pPr>
            <a:r>
              <a:rPr lang="en-US" dirty="0" smtClean="0"/>
              <a:t>EVIDENCED BASED PRACTICES </a:t>
            </a:r>
          </a:p>
        </p:txBody>
      </p:sp>
      <p:sp>
        <p:nvSpPr>
          <p:cNvPr id="25603" name="Content Placeholder 2"/>
          <p:cNvSpPr>
            <a:spLocks noGrp="1"/>
          </p:cNvSpPr>
          <p:nvPr>
            <p:ph idx="1"/>
          </p:nvPr>
        </p:nvSpPr>
        <p:spPr>
          <a:xfrm>
            <a:off x="457200" y="1341437"/>
            <a:ext cx="8229600" cy="4983163"/>
          </a:xfrm>
        </p:spPr>
        <p:txBody>
          <a:bodyPr>
            <a:normAutofit fontScale="62500" lnSpcReduction="20000"/>
          </a:bodyPr>
          <a:lstStyle/>
          <a:p>
            <a:pPr>
              <a:buFont typeface="Arial" pitchFamily="34" charset="0"/>
              <a:buChar char="•"/>
              <a:defRPr/>
            </a:pPr>
            <a:r>
              <a:rPr lang="en-US" dirty="0" smtClean="0">
                <a:latin typeface="Arial" pitchFamily="34" charset="0"/>
                <a:ea typeface="ＭＳ Ｐゴシック" pitchFamily="34" charset="-128"/>
                <a:cs typeface="Arial" pitchFamily="34" charset="0"/>
              </a:rPr>
              <a:t>“Practices that are informed by research, in which the characteristics and consequences of environmental variables are empirically established and the relationship directly informs what a practitioner can do to produce a desired outcome.” (Dunst, Trivette, &amp; Cutspec, 2002)</a:t>
            </a:r>
          </a:p>
          <a:p>
            <a:pPr>
              <a:buFont typeface="Arial" pitchFamily="34" charset="0"/>
              <a:buChar char="•"/>
              <a:defRPr/>
            </a:pPr>
            <a:endParaRPr lang="en-US" dirty="0">
              <a:latin typeface="Arial" pitchFamily="34" charset="0"/>
              <a:ea typeface="ＭＳ Ｐゴシック" pitchFamily="34" charset="-128"/>
              <a:cs typeface="Arial" pitchFamily="34" charset="0"/>
            </a:endParaRPr>
          </a:p>
          <a:p>
            <a:pPr>
              <a:buFont typeface="Arial" pitchFamily="34" charset="0"/>
              <a:buChar char="•"/>
              <a:defRPr/>
            </a:pPr>
            <a:r>
              <a:rPr lang="en-US" dirty="0" smtClean="0">
                <a:latin typeface="Arial" pitchFamily="34" charset="0"/>
                <a:ea typeface="ＭＳ Ｐゴシック" pitchFamily="34" charset="-128"/>
                <a:cs typeface="Arial" pitchFamily="34" charset="0"/>
              </a:rPr>
              <a:t>A National Effort : Much of the research and national guidance has been occurring for over 2 decades, but for the first time is becoming cohesive, with the research threads being woven into “evidence based” practice guidance</a:t>
            </a:r>
          </a:p>
          <a:p>
            <a:pPr marL="0" indent="0">
              <a:buFont typeface="Arial" pitchFamily="34" charset="0"/>
              <a:buNone/>
              <a:defRPr/>
            </a:pPr>
            <a:endParaRPr lang="en-US" dirty="0" smtClean="0">
              <a:latin typeface="Arial" pitchFamily="34" charset="0"/>
              <a:ea typeface="ＭＳ Ｐゴシック" pitchFamily="34" charset="-128"/>
              <a:cs typeface="Arial" pitchFamily="34" charset="0"/>
            </a:endParaRPr>
          </a:p>
          <a:p>
            <a:pPr>
              <a:buFont typeface="Arial" pitchFamily="34" charset="0"/>
              <a:buChar char="•"/>
              <a:defRPr/>
            </a:pPr>
            <a:r>
              <a:rPr lang="en-US" dirty="0" smtClean="0">
                <a:latin typeface="Arial" pitchFamily="34" charset="0"/>
                <a:ea typeface="ＭＳ Ｐゴシック" pitchFamily="34" charset="-128"/>
                <a:cs typeface="Arial" pitchFamily="34" charset="0"/>
              </a:rPr>
              <a:t>Professionals from many disciplines are reviewing and evaluating their own</a:t>
            </a:r>
          </a:p>
          <a:p>
            <a:pPr marL="0" indent="0">
              <a:buFont typeface="Arial" pitchFamily="34" charset="0"/>
              <a:buNone/>
              <a:defRPr/>
            </a:pPr>
            <a:r>
              <a:rPr lang="en-US" dirty="0" smtClean="0">
                <a:latin typeface="Arial" pitchFamily="34" charset="0"/>
                <a:ea typeface="ＭＳ Ｐゴシック" pitchFamily="34" charset="-128"/>
                <a:cs typeface="Arial" pitchFamily="34" charset="0"/>
              </a:rPr>
              <a:t>	practices in light of this research and guidance</a:t>
            </a:r>
          </a:p>
          <a:p>
            <a:pPr marL="0" indent="0">
              <a:buFont typeface="Arial" pitchFamily="34" charset="0"/>
              <a:buNone/>
              <a:defRPr/>
            </a:pPr>
            <a:endParaRPr lang="en-US" dirty="0" smtClean="0">
              <a:latin typeface="Arial" pitchFamily="34" charset="0"/>
              <a:ea typeface="ＭＳ Ｐゴシック" pitchFamily="34" charset="-128"/>
              <a:cs typeface="Arial" pitchFamily="34" charset="0"/>
            </a:endParaRPr>
          </a:p>
          <a:p>
            <a:pPr>
              <a:buFont typeface="Arial" pitchFamily="34" charset="0"/>
              <a:buChar char="•"/>
              <a:defRPr/>
            </a:pPr>
            <a:r>
              <a:rPr lang="en-US" dirty="0" smtClean="0">
                <a:latin typeface="Arial" pitchFamily="34" charset="0"/>
                <a:ea typeface="ＭＳ Ｐゴシック" pitchFamily="34" charset="-128"/>
                <a:cs typeface="Arial" pitchFamily="34" charset="0"/>
              </a:rPr>
              <a:t>IDEA 303.112  and 303.32 Scientifically based research/ peer reviewed research </a:t>
            </a:r>
            <a:br>
              <a:rPr lang="en-US" dirty="0" smtClean="0">
                <a:latin typeface="Arial" pitchFamily="34" charset="0"/>
                <a:ea typeface="ＭＳ Ｐゴシック" pitchFamily="34" charset="-128"/>
                <a:cs typeface="Arial" pitchFamily="34" charset="0"/>
              </a:rPr>
            </a:br>
            <a:endParaRPr lang="en-US" dirty="0" smtClean="0">
              <a:latin typeface="Arial" pitchFamily="34" charset="0"/>
              <a:ea typeface="ＭＳ Ｐゴシック" pitchFamily="34" charset="-128"/>
              <a:cs typeface="Arial" pitchFamily="34" charset="0"/>
            </a:endParaRPr>
          </a:p>
        </p:txBody>
      </p:sp>
      <p:sp>
        <p:nvSpPr>
          <p:cNvPr id="2" name="Footer Placeholder 1"/>
          <p:cNvSpPr>
            <a:spLocks noGrp="1"/>
          </p:cNvSpPr>
          <p:nvPr>
            <p:ph type="ftr" sz="quarter" idx="11"/>
          </p:nvPr>
        </p:nvSpPr>
        <p:spPr/>
        <p:txBody>
          <a:bodyPr/>
          <a:lstStyle/>
          <a:p>
            <a:r>
              <a:rPr lang="en-US" dirty="0" smtClean="0">
                <a:solidFill>
                  <a:schemeClr val="tx2"/>
                </a:solidFill>
              </a:rPr>
              <a:t>Improving Data, Improving Outcomes - Washington, DC</a:t>
            </a:r>
            <a:endParaRPr lang="en-US" dirty="0"/>
          </a:p>
        </p:txBody>
      </p:sp>
    </p:spTree>
    <p:extLst>
      <p:ext uri="{BB962C8B-B14F-4D97-AF65-F5344CB8AC3E}">
        <p14:creationId xmlns:p14="http://schemas.microsoft.com/office/powerpoint/2010/main" val="17880651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533400" y="1450975"/>
          <a:ext cx="8004175" cy="5178424"/>
        </p:xfrm>
        <a:graphic>
          <a:graphicData uri="http://schemas.openxmlformats.org/drawingml/2006/table">
            <a:tbl>
              <a:tblPr/>
              <a:tblGrid>
                <a:gridCol w="3463925"/>
                <a:gridCol w="1141413"/>
                <a:gridCol w="3398837"/>
              </a:tblGrid>
              <a:tr h="457228">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smtClean="0">
                          <a:ln>
                            <a:noFill/>
                          </a:ln>
                          <a:solidFill>
                            <a:srgbClr val="4B5A6F"/>
                          </a:solidFill>
                          <a:effectLst/>
                          <a:latin typeface="Arial" pitchFamily="34" charset="0"/>
                          <a:ea typeface="ＭＳ Ｐゴシック" charset="-128"/>
                          <a:cs typeface="Arial" pitchFamily="34" charset="0"/>
                        </a:rPr>
                        <a:t>Our Focus Shifts</a:t>
                      </a:r>
                    </a:p>
                  </a:txBody>
                  <a:tcPr marL="68575" marR="6857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c hMerge="1">
                  <a:txBody>
                    <a:bodyPr/>
                    <a:lstStyle/>
                    <a:p>
                      <a:endParaRPr lang="en-US"/>
                    </a:p>
                  </a:txBody>
                  <a:tcPr/>
                </a:tc>
              </a:tr>
              <a:tr h="38102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Lst>
                      </a:pPr>
                      <a:r>
                        <a:rPr kumimoji="0" lang="en-US" sz="1800" b="1" i="1" u="none" strike="noStrike" cap="none" normalizeH="0" baseline="0" dirty="0" smtClean="0">
                          <a:ln>
                            <a:noFill/>
                          </a:ln>
                          <a:solidFill>
                            <a:srgbClr val="4B5A6F"/>
                          </a:solidFill>
                          <a:effectLst/>
                          <a:latin typeface="Arial" pitchFamily="34" charset="0"/>
                          <a:ea typeface="ＭＳ Ｐゴシック" charset="-128"/>
                          <a:cs typeface="Arial" pitchFamily="34" charset="0"/>
                        </a:rPr>
                        <a:t>From </a:t>
                      </a:r>
                    </a:p>
                  </a:txBody>
                  <a:tcPr marL="68575" marR="68575" marT="0" marB="0"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Lst>
                      </a:pPr>
                      <a:endParaRPr kumimoji="0" lang="en-US" sz="1800" b="1" i="1" u="none" strike="noStrike" cap="none" normalizeH="0" baseline="0" dirty="0" smtClean="0">
                        <a:ln>
                          <a:noFill/>
                        </a:ln>
                        <a:solidFill>
                          <a:srgbClr val="4B5A6F"/>
                        </a:solidFill>
                        <a:effectLst/>
                        <a:latin typeface="Arial" pitchFamily="34" charset="0"/>
                        <a:ea typeface="ＭＳ Ｐゴシック" charset="-128"/>
                        <a:cs typeface="Arial" pitchFamily="34" charset="0"/>
                      </a:endParaRPr>
                    </a:p>
                  </a:txBody>
                  <a:tcPr marL="68575" marR="68575" marT="0" marB="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Lst>
                      </a:pPr>
                      <a:r>
                        <a:rPr kumimoji="0" lang="en-US" sz="1800" b="1" i="1" u="none" strike="noStrike" cap="none" normalizeH="0" baseline="0" dirty="0" smtClean="0">
                          <a:ln>
                            <a:noFill/>
                          </a:ln>
                          <a:solidFill>
                            <a:srgbClr val="4B5A6F"/>
                          </a:solidFill>
                          <a:effectLst/>
                          <a:latin typeface="Arial" pitchFamily="34" charset="0"/>
                          <a:ea typeface="ＭＳ Ｐゴシック" charset="-128"/>
                          <a:cs typeface="Arial" pitchFamily="34" charset="0"/>
                        </a:rPr>
                        <a:t>To</a:t>
                      </a:r>
                    </a:p>
                  </a:txBody>
                  <a:tcPr marL="68575" marR="68575" marT="0" marB="0"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r h="1097347">
                <a:tc>
                  <a:txBody>
                    <a:bodyPr/>
                    <a:lstStyle/>
                    <a:p>
                      <a:pPr marL="508000" marR="0" lvl="0" indent="0" algn="l" defTabSz="914400" rtl="0" eaLnBrk="1" fontAlgn="base" latinLnBrk="0" hangingPunct="1">
                        <a:lnSpc>
                          <a:spcPct val="100000"/>
                        </a:lnSpc>
                        <a:spcBef>
                          <a:spcPct val="0"/>
                        </a:spcBef>
                        <a:spcAft>
                          <a:spcPct val="0"/>
                        </a:spcAft>
                        <a:buClrTx/>
                        <a:buSzTx/>
                        <a:buFontTx/>
                        <a:buNone/>
                        <a:tabLst>
                          <a:tab pos="457200" algn="l"/>
                        </a:tabLst>
                      </a:pPr>
                      <a:r>
                        <a:rPr kumimoji="0" lang="en-US" sz="1800" b="0" i="0" u="none" strike="noStrike" cap="none" normalizeH="0" baseline="0" dirty="0" smtClean="0">
                          <a:ln>
                            <a:noFill/>
                          </a:ln>
                          <a:solidFill>
                            <a:srgbClr val="404040"/>
                          </a:solidFill>
                          <a:effectLst/>
                          <a:latin typeface="Arial" pitchFamily="34" charset="0"/>
                          <a:ea typeface="ＭＳ Ｐゴシック" charset="-128"/>
                          <a:cs typeface="Arial" pitchFamily="34" charset="0"/>
                        </a:rPr>
                        <a:t>Knows how to make eye contact, smile, and give a hug</a:t>
                      </a:r>
                    </a:p>
                  </a:txBody>
                  <a:tcPr marL="68575" marR="68575" marT="0" marB="0"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0800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n-US" sz="1800" b="0" i="1"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txBody>
                  <a:tcPr marL="68575" marR="68575"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8600" marR="0" lvl="0" indent="0" algn="l" defTabSz="914400" rtl="0" eaLnBrk="1" fontAlgn="base" latinLnBrk="0" hangingPunct="1">
                        <a:lnSpc>
                          <a:spcPct val="100000"/>
                        </a:lnSpc>
                        <a:spcBef>
                          <a:spcPct val="0"/>
                        </a:spcBef>
                        <a:spcAft>
                          <a:spcPct val="0"/>
                        </a:spcAft>
                        <a:buClrTx/>
                        <a:buSzTx/>
                        <a:buFontTx/>
                        <a:buNone/>
                        <a:tabLst>
                          <a:tab pos="457200" algn="l"/>
                        </a:tabLst>
                      </a:pPr>
                      <a:r>
                        <a:rPr kumimoji="0" lang="en-US" sz="1800" b="0" i="0" u="none" strike="noStrike" cap="none" normalizeH="0" baseline="0" dirty="0" smtClean="0">
                          <a:ln>
                            <a:noFill/>
                          </a:ln>
                          <a:solidFill>
                            <a:srgbClr val="4B5A6F"/>
                          </a:solidFill>
                          <a:effectLst/>
                          <a:latin typeface="Arial" pitchFamily="34" charset="0"/>
                          <a:ea typeface="ＭＳ Ｐゴシック" charset="-128"/>
                          <a:cs typeface="Arial" pitchFamily="34" charset="0"/>
                        </a:rPr>
                        <a:t>Initiates affection toward caregivers and respond to others</a:t>
                      </a:r>
                      <a:r>
                        <a:rPr kumimoji="0" lang="ja-JP" altLang="en-US" sz="1800" b="0" i="0" u="none" strike="noStrike" cap="none" normalizeH="0" baseline="0" dirty="0" smtClean="0">
                          <a:ln>
                            <a:noFill/>
                          </a:ln>
                          <a:solidFill>
                            <a:srgbClr val="4B5A6F"/>
                          </a:solidFill>
                          <a:effectLst/>
                          <a:latin typeface="Arial" pitchFamily="34" charset="0"/>
                          <a:ea typeface="ＭＳ Ｐゴシック" charset="-128"/>
                          <a:cs typeface="Arial" pitchFamily="34" charset="0"/>
                        </a:rPr>
                        <a:t>’</a:t>
                      </a:r>
                      <a:r>
                        <a:rPr kumimoji="0" lang="en-US" altLang="ja-JP" sz="1800" b="0" i="0" u="none" strike="noStrike" cap="none" normalizeH="0" baseline="0" dirty="0" smtClean="0">
                          <a:ln>
                            <a:noFill/>
                          </a:ln>
                          <a:solidFill>
                            <a:srgbClr val="4B5A6F"/>
                          </a:solidFill>
                          <a:effectLst/>
                          <a:latin typeface="Arial" pitchFamily="34" charset="0"/>
                          <a:ea typeface="ＭＳ Ｐゴシック" charset="-128"/>
                          <a:cs typeface="Arial" pitchFamily="34" charset="0"/>
                        </a:rPr>
                        <a:t> affection</a:t>
                      </a:r>
                    </a:p>
                    <a:p>
                      <a:pPr marL="22860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n-US" altLang="ja-JP" sz="1800" b="0" i="0" u="none" strike="noStrike" cap="none" normalizeH="0" baseline="0" dirty="0" smtClean="0">
                        <a:ln>
                          <a:noFill/>
                        </a:ln>
                        <a:solidFill>
                          <a:srgbClr val="4B5A6F"/>
                        </a:solidFill>
                        <a:effectLst/>
                        <a:latin typeface="Arial" pitchFamily="34" charset="0"/>
                        <a:ea typeface="ＭＳ Ｐゴシック" charset="-128"/>
                        <a:cs typeface="Arial" pitchFamily="34" charset="0"/>
                      </a:endParaRPr>
                    </a:p>
                  </a:txBody>
                  <a:tcPr marL="68575" marR="68575" marT="0" marB="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97347">
                <a:tc>
                  <a:txBody>
                    <a:bodyPr/>
                    <a:lstStyle/>
                    <a:p>
                      <a:pPr marL="457200" marR="0" lvl="0" indent="0" algn="l" defTabSz="914400" rtl="0" eaLnBrk="1" fontAlgn="base" latinLnBrk="0" hangingPunct="1">
                        <a:lnSpc>
                          <a:spcPct val="100000"/>
                        </a:lnSpc>
                        <a:spcBef>
                          <a:spcPct val="0"/>
                        </a:spcBef>
                        <a:spcAft>
                          <a:spcPct val="0"/>
                        </a:spcAft>
                        <a:buClrTx/>
                        <a:buSzTx/>
                        <a:buFontTx/>
                        <a:buNone/>
                        <a:tabLst>
                          <a:tab pos="457200" algn="l"/>
                        </a:tabLst>
                      </a:pPr>
                      <a:r>
                        <a:rPr kumimoji="0" lang="en-US" sz="1800" b="0" i="0" u="none" strike="noStrike" cap="none" normalizeH="0" baseline="0" dirty="0" smtClean="0">
                          <a:ln>
                            <a:noFill/>
                          </a:ln>
                          <a:solidFill>
                            <a:srgbClr val="404040"/>
                          </a:solidFill>
                          <a:effectLst/>
                          <a:latin typeface="Arial" pitchFamily="34" charset="0"/>
                          <a:ea typeface="ＭＳ Ｐゴシック" charset="-128"/>
                          <a:cs typeface="Arial" pitchFamily="34" charset="0"/>
                        </a:rPr>
                        <a:t>Knows how to imitate a gesture when prompted by others</a:t>
                      </a:r>
                    </a:p>
                    <a:p>
                      <a:pPr marL="45720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n-US" sz="1800" b="0" i="0" u="none" strike="noStrike" cap="none" normalizeH="0" baseline="0" dirty="0" smtClean="0">
                        <a:ln>
                          <a:noFill/>
                        </a:ln>
                        <a:solidFill>
                          <a:srgbClr val="404040"/>
                        </a:solidFill>
                        <a:effectLst/>
                        <a:latin typeface="Arial" pitchFamily="34" charset="0"/>
                        <a:ea typeface="ＭＳ Ｐゴシック" charset="-128"/>
                        <a:cs typeface="Arial" pitchFamily="34" charset="0"/>
                      </a:endParaRPr>
                    </a:p>
                  </a:txBody>
                  <a:tcPr marL="68575" marR="68575" marT="0" marB="0"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n-US" sz="18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txBody>
                  <a:tcPr marL="68575" marR="68575"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9210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4B5A6F"/>
                          </a:solidFill>
                          <a:effectLst/>
                          <a:latin typeface="Arial" pitchFamily="34" charset="0"/>
                          <a:ea typeface="ＭＳ Ｐゴシック" charset="-128"/>
                          <a:cs typeface="Arial" pitchFamily="34" charset="0"/>
                        </a:rPr>
                        <a:t>Watches what a peer says or does and incorporate it into his/her own play</a:t>
                      </a:r>
                    </a:p>
                    <a:p>
                      <a:pPr marL="29210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4B5A6F"/>
                        </a:solidFill>
                        <a:effectLst/>
                        <a:latin typeface="Arial" pitchFamily="34" charset="0"/>
                        <a:ea typeface="ＭＳ Ｐゴシック" charset="-128"/>
                        <a:cs typeface="Arial" pitchFamily="34" charset="0"/>
                      </a:endParaRPr>
                    </a:p>
                  </a:txBody>
                  <a:tcPr marL="68575" marR="68575" marT="0" marB="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3010">
                <a:tc>
                  <a:txBody>
                    <a:bodyPr/>
                    <a:lstStyle/>
                    <a:p>
                      <a:pPr marL="457200" marR="0" lvl="0" indent="0" algn="l" defTabSz="914400" rtl="0" eaLnBrk="1" fontAlgn="base" latinLnBrk="0" hangingPunct="1">
                        <a:lnSpc>
                          <a:spcPct val="100000"/>
                        </a:lnSpc>
                        <a:spcBef>
                          <a:spcPct val="0"/>
                        </a:spcBef>
                        <a:spcAft>
                          <a:spcPct val="0"/>
                        </a:spcAft>
                        <a:buClrTx/>
                        <a:buSzTx/>
                        <a:buFontTx/>
                        <a:buNone/>
                        <a:tabLst>
                          <a:tab pos="457200" algn="l"/>
                        </a:tabLst>
                      </a:pPr>
                      <a:r>
                        <a:rPr kumimoji="0" lang="en-US" sz="1800" b="0" i="0" u="none" strike="noStrike" cap="none" normalizeH="0" baseline="0" dirty="0" smtClean="0">
                          <a:ln>
                            <a:noFill/>
                          </a:ln>
                          <a:solidFill>
                            <a:srgbClr val="404040"/>
                          </a:solidFill>
                          <a:effectLst/>
                          <a:latin typeface="Arial" pitchFamily="34" charset="0"/>
                          <a:ea typeface="ＭＳ Ｐゴシック" charset="-128"/>
                          <a:cs typeface="Arial" pitchFamily="34" charset="0"/>
                        </a:rPr>
                        <a:t>Uses finger in pointing motion</a:t>
                      </a:r>
                    </a:p>
                    <a:p>
                      <a:pPr marL="45720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n-US" sz="1800" b="0" i="0" u="none" strike="noStrike" cap="none" normalizeH="0" baseline="0" dirty="0" smtClean="0">
                        <a:ln>
                          <a:noFill/>
                        </a:ln>
                        <a:solidFill>
                          <a:srgbClr val="404040"/>
                        </a:solidFill>
                        <a:effectLst/>
                        <a:latin typeface="Arial" pitchFamily="34" charset="0"/>
                        <a:ea typeface="ＭＳ Ｐゴシック" charset="-128"/>
                        <a:cs typeface="Arial" pitchFamily="34" charset="0"/>
                      </a:endParaRPr>
                    </a:p>
                  </a:txBody>
                  <a:tcPr marL="68575" marR="68575" marT="0" marB="0"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n-US" sz="18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txBody>
                  <a:tcPr marL="68575" marR="68575"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9210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4B5A6F"/>
                          </a:solidFill>
                          <a:effectLst/>
                          <a:latin typeface="Arial" pitchFamily="34" charset="0"/>
                          <a:ea typeface="ＭＳ Ｐゴシック" charset="-128"/>
                          <a:cs typeface="Arial" pitchFamily="34" charset="0"/>
                        </a:rPr>
                        <a:t>Points to indicate needs or wants</a:t>
                      </a:r>
                    </a:p>
                    <a:p>
                      <a:pPr marL="29210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4B5A6F"/>
                        </a:solidFill>
                        <a:effectLst/>
                        <a:latin typeface="Arial" pitchFamily="34" charset="0"/>
                        <a:ea typeface="ＭＳ Ｐゴシック" charset="-128"/>
                        <a:cs typeface="Arial" pitchFamily="34" charset="0"/>
                      </a:endParaRPr>
                    </a:p>
                  </a:txBody>
                  <a:tcPr marL="68575" marR="68575" marT="0" marB="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22469">
                <a:tc>
                  <a:txBody>
                    <a:bodyPr/>
                    <a:lstStyle/>
                    <a:p>
                      <a:pPr marL="457200" marR="0" lvl="0" indent="0" algn="l" defTabSz="914400" rtl="0" eaLnBrk="1" fontAlgn="base" latinLnBrk="0" hangingPunct="1">
                        <a:lnSpc>
                          <a:spcPct val="100000"/>
                        </a:lnSpc>
                        <a:spcBef>
                          <a:spcPct val="0"/>
                        </a:spcBef>
                        <a:spcAft>
                          <a:spcPct val="0"/>
                        </a:spcAft>
                        <a:buClrTx/>
                        <a:buSzTx/>
                        <a:buFontTx/>
                        <a:buNone/>
                        <a:tabLst>
                          <a:tab pos="457200" algn="l"/>
                        </a:tabLst>
                      </a:pPr>
                      <a:r>
                        <a:rPr kumimoji="0" lang="en-US" sz="1800" b="0" i="0" u="none" strike="noStrike" cap="none" normalizeH="0" baseline="0" dirty="0" smtClean="0">
                          <a:ln>
                            <a:noFill/>
                          </a:ln>
                          <a:solidFill>
                            <a:srgbClr val="404040"/>
                          </a:solidFill>
                          <a:effectLst/>
                          <a:latin typeface="Arial" pitchFamily="34" charset="0"/>
                          <a:ea typeface="ＭＳ Ｐゴシック" charset="-128"/>
                          <a:cs typeface="Arial" pitchFamily="34" charset="0"/>
                        </a:rPr>
                        <a:t>Shows a skill in a specific situation</a:t>
                      </a:r>
                    </a:p>
                    <a:p>
                      <a:pPr marL="45720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n-US" sz="1800" b="0" i="0" u="none" strike="noStrike" cap="none" normalizeH="0" baseline="0" dirty="0" smtClean="0">
                        <a:ln>
                          <a:noFill/>
                        </a:ln>
                        <a:solidFill>
                          <a:srgbClr val="404040"/>
                        </a:solidFill>
                        <a:effectLst/>
                        <a:latin typeface="Arial" pitchFamily="34" charset="0"/>
                        <a:ea typeface="ＭＳ Ｐゴシック" charset="-128"/>
                        <a:cs typeface="Arial" pitchFamily="34" charset="0"/>
                      </a:endParaRPr>
                    </a:p>
                  </a:txBody>
                  <a:tcPr marL="68575" marR="68575" marT="0" marB="0"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n-US" sz="18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txBody>
                  <a:tcPr marL="68575" marR="68575"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9210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4B5A6F"/>
                          </a:solidFill>
                          <a:effectLst/>
                          <a:latin typeface="Arial" pitchFamily="34" charset="0"/>
                          <a:ea typeface="ＭＳ Ｐゴシック" charset="-128"/>
                          <a:cs typeface="Arial" pitchFamily="34" charset="0"/>
                        </a:rPr>
                        <a:t>Uses a skill in actions across settings and situations to accomplish something meaningful to the child</a:t>
                      </a:r>
                    </a:p>
                  </a:txBody>
                  <a:tcPr marL="68575" marR="68575" marT="0" marB="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96609" name="Picture 1" descr="C:\Users\mvpeters\AppData\Local\Microsoft\Windows\Temporary Internet Files\Content.IE5\1U462VXV\MP900442524[1].jpg"/>
          <p:cNvPicPr>
            <a:picLocks noChangeAspect="1" noChangeArrowheads="1"/>
          </p:cNvPicPr>
          <p:nvPr/>
        </p:nvPicPr>
        <p:blipFill>
          <a:blip r:embed="rId3" cstate="print">
            <a:extLst/>
          </a:blip>
          <a:srcRect/>
          <a:stretch>
            <a:fillRect/>
          </a:stretch>
        </p:blipFill>
        <p:spPr bwMode="auto">
          <a:xfrm flipH="1">
            <a:off x="609600" y="152400"/>
            <a:ext cx="1676400" cy="1117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Right Arrow 1"/>
          <p:cNvSpPr/>
          <p:nvPr/>
        </p:nvSpPr>
        <p:spPr>
          <a:xfrm>
            <a:off x="4294188" y="1828800"/>
            <a:ext cx="419100" cy="304800"/>
          </a:xfrm>
          <a:prstGeom prst="rightArrow">
            <a:avLst/>
          </a:prstGeom>
          <a:solidFill>
            <a:schemeClr val="accent2"/>
          </a:solidFill>
          <a:ln>
            <a:solidFill>
              <a:srgbClr val="1B416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4B5A6F"/>
              </a:solidFill>
            </a:endParaRPr>
          </a:p>
        </p:txBody>
      </p:sp>
      <p:sp>
        <p:nvSpPr>
          <p:cNvPr id="8" name="Right Arrow 7"/>
          <p:cNvSpPr/>
          <p:nvPr/>
        </p:nvSpPr>
        <p:spPr>
          <a:xfrm>
            <a:off x="4294188" y="2590800"/>
            <a:ext cx="419100" cy="304800"/>
          </a:xfrm>
          <a:prstGeom prst="rightArrow">
            <a:avLst/>
          </a:prstGeom>
          <a:solidFill>
            <a:srgbClr val="EF601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9" name="Right Arrow 8"/>
          <p:cNvSpPr/>
          <p:nvPr/>
        </p:nvSpPr>
        <p:spPr>
          <a:xfrm>
            <a:off x="4276725" y="3810000"/>
            <a:ext cx="419100" cy="304800"/>
          </a:xfrm>
          <a:prstGeom prst="rightArrow">
            <a:avLst/>
          </a:prstGeom>
          <a:solidFill>
            <a:srgbClr val="EF6011"/>
          </a:solidFill>
          <a:ln>
            <a:solidFill>
              <a:srgbClr val="1B416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10" name="Right Arrow 9"/>
          <p:cNvSpPr/>
          <p:nvPr/>
        </p:nvSpPr>
        <p:spPr>
          <a:xfrm>
            <a:off x="4294188" y="4724400"/>
            <a:ext cx="419100" cy="304800"/>
          </a:xfrm>
          <a:prstGeom prst="rightArrow">
            <a:avLst/>
          </a:prstGeom>
          <a:solidFill>
            <a:srgbClr val="EF6011"/>
          </a:solidFill>
          <a:ln>
            <a:solidFill>
              <a:srgbClr val="1B416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11" name="Right Arrow 10"/>
          <p:cNvSpPr/>
          <p:nvPr/>
        </p:nvSpPr>
        <p:spPr>
          <a:xfrm>
            <a:off x="4276725" y="5791200"/>
            <a:ext cx="419100" cy="304800"/>
          </a:xfrm>
          <a:prstGeom prst="rightArrow">
            <a:avLst/>
          </a:prstGeom>
          <a:solidFill>
            <a:srgbClr val="EF6011"/>
          </a:solidFill>
          <a:ln>
            <a:solidFill>
              <a:srgbClr val="1B416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3" name="Title 2"/>
          <p:cNvSpPr>
            <a:spLocks noGrp="1"/>
          </p:cNvSpPr>
          <p:nvPr>
            <p:ph type="title"/>
          </p:nvPr>
        </p:nvSpPr>
        <p:spPr>
          <a:xfrm>
            <a:off x="2362200" y="228600"/>
            <a:ext cx="6172200" cy="762000"/>
          </a:xfrm>
        </p:spPr>
        <p:txBody>
          <a:bodyPr wrap="square" numCol="1" compatLnSpc="1">
            <a:prstTxWarp prst="textNoShape">
              <a:avLst/>
            </a:prstTxWarp>
            <a:normAutofit/>
          </a:bodyPr>
          <a:lstStyle/>
          <a:p>
            <a:pPr>
              <a:defRPr/>
            </a:pPr>
            <a:r>
              <a:rPr lang="en-US" sz="4000" dirty="0" smtClean="0">
                <a:effectLst>
                  <a:outerShdw blurRad="38100" dist="38100" dir="2700000" algn="tl">
                    <a:srgbClr val="C0C0C0"/>
                  </a:outerShdw>
                </a:effectLst>
                <a:latin typeface="+mn-lt"/>
                <a:ea typeface="ＭＳ Ｐゴシック" charset="-128"/>
              </a:rPr>
              <a:t>Functional Assessment</a:t>
            </a:r>
          </a:p>
        </p:txBody>
      </p:sp>
    </p:spTree>
    <p:extLst>
      <p:ext uri="{BB962C8B-B14F-4D97-AF65-F5344CB8AC3E}">
        <p14:creationId xmlns:p14="http://schemas.microsoft.com/office/powerpoint/2010/main" val="32261830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25425" y="1981200"/>
          <a:ext cx="43434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wrap="square" numCol="1" compatLnSpc="1">
            <a:prstTxWarp prst="textNoShape">
              <a:avLst/>
            </a:prstTxWarp>
            <a:normAutofit fontScale="90000"/>
          </a:bodyPr>
          <a:lstStyle/>
          <a:p>
            <a:pPr>
              <a:defRPr/>
            </a:pPr>
            <a:r>
              <a:rPr lang="en-US" sz="4000" dirty="0" smtClean="0">
                <a:effectLst>
                  <a:outerShdw blurRad="38100" dist="38100" dir="2700000" algn="tl">
                    <a:srgbClr val="C0C0C0"/>
                  </a:outerShdw>
                </a:effectLst>
                <a:latin typeface="+mn-lt"/>
                <a:ea typeface="ＭＳ Ｐゴシック" charset="-128"/>
              </a:rPr>
              <a:t>Phase 2 Webinar &amp;</a:t>
            </a:r>
            <a:br>
              <a:rPr lang="en-US" sz="4000" dirty="0" smtClean="0">
                <a:effectLst>
                  <a:outerShdw blurRad="38100" dist="38100" dir="2700000" algn="tl">
                    <a:srgbClr val="C0C0C0"/>
                  </a:outerShdw>
                </a:effectLst>
                <a:latin typeface="+mn-lt"/>
                <a:ea typeface="ＭＳ Ｐゴシック" charset="-128"/>
              </a:rPr>
            </a:br>
            <a:r>
              <a:rPr lang="en-US" sz="4000" dirty="0" smtClean="0">
                <a:effectLst>
                  <a:outerShdw blurRad="38100" dist="38100" dir="2700000" algn="tl">
                    <a:srgbClr val="C0C0C0"/>
                  </a:outerShdw>
                </a:effectLst>
                <a:latin typeface="+mn-lt"/>
                <a:ea typeface="ＭＳ Ｐゴシック" charset="-128"/>
              </a:rPr>
              <a:t>Phase 2 Train the Trainer Goals</a:t>
            </a:r>
          </a:p>
        </p:txBody>
      </p:sp>
      <p:sp>
        <p:nvSpPr>
          <p:cNvPr id="164869" name="Content Placeholder 2"/>
          <p:cNvSpPr>
            <a:spLocks noGrp="1"/>
          </p:cNvSpPr>
          <p:nvPr>
            <p:ph idx="1"/>
          </p:nvPr>
        </p:nvSpPr>
        <p:spPr>
          <a:xfrm>
            <a:off x="3886200" y="1371600"/>
            <a:ext cx="5029200" cy="4876800"/>
          </a:xfrm>
        </p:spPr>
        <p:txBody>
          <a:bodyPr/>
          <a:lstStyle/>
          <a:p>
            <a:pPr marL="0" indent="0" eaLnBrk="1" hangingPunct="1">
              <a:buClr>
                <a:srgbClr val="B86E00"/>
              </a:buClr>
              <a:buFont typeface="Calibri" pitchFamily="34" charset="0"/>
              <a:buNone/>
            </a:pPr>
            <a:r>
              <a:rPr lang="en-US" altLang="en-US" sz="3200" b="1" smtClean="0">
                <a:solidFill>
                  <a:srgbClr val="4B5A6F"/>
                </a:solidFill>
                <a:latin typeface="Arial" charset="0"/>
                <a:ea typeface="ＭＳ Ｐゴシック" pitchFamily="34" charset="-128"/>
                <a:cs typeface="Arial" charset="0"/>
              </a:rPr>
              <a:t>Understand how to:</a:t>
            </a:r>
          </a:p>
          <a:p>
            <a:pPr marL="1597025" lvl="2" indent="-400050" eaLnBrk="1" hangingPunct="1">
              <a:spcBef>
                <a:spcPts val="2400"/>
              </a:spcBef>
              <a:buClr>
                <a:srgbClr val="4B5A6F"/>
              </a:buClr>
            </a:pPr>
            <a:r>
              <a:rPr lang="en-US" altLang="en-US" sz="2400" smtClean="0">
                <a:latin typeface="Arial" charset="0"/>
                <a:ea typeface="ＭＳ Ｐゴシック" pitchFamily="34" charset="-128"/>
                <a:cs typeface="Arial" charset="0"/>
              </a:rPr>
              <a:t>Gather information about the child’s functioning</a:t>
            </a:r>
          </a:p>
          <a:p>
            <a:pPr marL="1597025" lvl="2" indent="-400050" eaLnBrk="1" hangingPunct="1">
              <a:spcBef>
                <a:spcPts val="2400"/>
              </a:spcBef>
              <a:buClr>
                <a:srgbClr val="4B5A6F"/>
              </a:buClr>
            </a:pPr>
            <a:r>
              <a:rPr lang="en-US" altLang="en-US" sz="2400" smtClean="0">
                <a:latin typeface="Arial" charset="0"/>
                <a:ea typeface="ＭＳ Ｐゴシック" pitchFamily="34" charset="-128"/>
                <a:cs typeface="Arial" charset="0"/>
              </a:rPr>
              <a:t>Differentiate evaluation &amp; </a:t>
            </a:r>
            <a:r>
              <a:rPr lang="en-US" altLang="en-US" sz="2400" i="1" smtClean="0">
                <a:latin typeface="Arial" charset="0"/>
                <a:ea typeface="ＭＳ Ｐゴシック" pitchFamily="34" charset="-128"/>
                <a:cs typeface="Arial" charset="0"/>
              </a:rPr>
              <a:t>conventional</a:t>
            </a:r>
            <a:r>
              <a:rPr lang="en-US" altLang="en-US" sz="2400" smtClean="0">
                <a:latin typeface="Arial" charset="0"/>
                <a:ea typeface="ＭＳ Ｐゴシック" pitchFamily="34" charset="-128"/>
                <a:cs typeface="Arial" charset="0"/>
              </a:rPr>
              <a:t> vs. </a:t>
            </a:r>
            <a:r>
              <a:rPr lang="en-US" altLang="en-US" sz="2400" i="1" smtClean="0">
                <a:latin typeface="Arial" charset="0"/>
                <a:ea typeface="ＭＳ Ｐゴシック" pitchFamily="34" charset="-128"/>
                <a:cs typeface="Arial" charset="0"/>
              </a:rPr>
              <a:t>functional</a:t>
            </a:r>
            <a:r>
              <a:rPr lang="en-US" altLang="en-US" sz="2400" smtClean="0">
                <a:latin typeface="Arial" charset="0"/>
                <a:ea typeface="ＭＳ Ｐゴシック" pitchFamily="34" charset="-128"/>
                <a:cs typeface="Arial" charset="0"/>
              </a:rPr>
              <a:t> assessment </a:t>
            </a:r>
          </a:p>
          <a:p>
            <a:pPr marL="1597025" lvl="2" indent="-400050" eaLnBrk="1" hangingPunct="1">
              <a:spcBef>
                <a:spcPts val="2400"/>
              </a:spcBef>
              <a:buClr>
                <a:srgbClr val="4B5A6F"/>
              </a:buClr>
            </a:pPr>
            <a:r>
              <a:rPr lang="en-US" altLang="en-US" sz="2400" smtClean="0">
                <a:latin typeface="Arial" charset="0"/>
                <a:ea typeface="ＭＳ Ｐゴシック" pitchFamily="34" charset="-128"/>
                <a:cs typeface="Arial" charset="0"/>
              </a:rPr>
              <a:t>Partner with families</a:t>
            </a:r>
          </a:p>
          <a:p>
            <a:pPr marL="0" indent="0" eaLnBrk="1" hangingPunct="1">
              <a:buClr>
                <a:srgbClr val="B86E00"/>
              </a:buClr>
              <a:buFont typeface="Calibri" pitchFamily="34" charset="0"/>
              <a:buNone/>
            </a:pPr>
            <a:endParaRPr lang="en-US" altLang="en-US" sz="3200" smtClean="0">
              <a:latin typeface="Arial" charset="0"/>
              <a:ea typeface="ＭＳ Ｐゴシック" pitchFamily="34" charset="-128"/>
              <a:cs typeface="Arial" charset="0"/>
            </a:endParaRPr>
          </a:p>
        </p:txBody>
      </p:sp>
      <p:sp>
        <p:nvSpPr>
          <p:cNvPr id="4" name="Footer Placeholder 3"/>
          <p:cNvSpPr>
            <a:spLocks noGrp="1"/>
          </p:cNvSpPr>
          <p:nvPr>
            <p:ph type="ftr" sz="quarter" idx="11"/>
          </p:nvPr>
        </p:nvSpPr>
        <p:spPr/>
        <p:txBody>
          <a:bodyPr/>
          <a:lstStyle/>
          <a:p>
            <a:r>
              <a:rPr lang="en-US" dirty="0" smtClean="0">
                <a:solidFill>
                  <a:schemeClr val="tx2"/>
                </a:solidFill>
              </a:rPr>
              <a:t>Improving Data, Improving Outcomes - Washington, DC</a:t>
            </a:r>
            <a:endParaRPr lang="en-US" dirty="0"/>
          </a:p>
        </p:txBody>
      </p:sp>
    </p:spTree>
    <p:extLst>
      <p:ext uri="{BB962C8B-B14F-4D97-AF65-F5344CB8AC3E}">
        <p14:creationId xmlns:p14="http://schemas.microsoft.com/office/powerpoint/2010/main" val="17792281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1" name="Picture 1" descr="Ava  Aubrey_8 5 months old"/>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70070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4983163"/>
            <a:ext cx="8183562" cy="1052512"/>
          </a:xfrm>
        </p:spPr>
        <p:txBody>
          <a:bodyPr/>
          <a:lstStyle/>
          <a:p>
            <a:pPr eaLnBrk="1" fontAlgn="auto" hangingPunct="1">
              <a:spcAft>
                <a:spcPts val="0"/>
              </a:spcAft>
              <a:defRPr/>
            </a:pPr>
            <a:r>
              <a:rPr lang="en-US" dirty="0" smtClean="0">
                <a:solidFill>
                  <a:schemeClr val="accent1">
                    <a:tint val="88000"/>
                    <a:satMod val="150000"/>
                  </a:schemeClr>
                </a:solidFill>
              </a:rPr>
              <a:t>Family-Directed Assessment</a:t>
            </a:r>
            <a:endParaRPr lang="en-US" dirty="0">
              <a:solidFill>
                <a:schemeClr val="accent1">
                  <a:tint val="88000"/>
                  <a:satMod val="150000"/>
                </a:schemeClr>
              </a:solidFill>
            </a:endParaRPr>
          </a:p>
        </p:txBody>
      </p:sp>
      <p:graphicFrame>
        <p:nvGraphicFramePr>
          <p:cNvPr id="5" name="Diagram 4"/>
          <p:cNvGraphicFramePr/>
          <p:nvPr/>
        </p:nvGraphicFramePr>
        <p:xfrm>
          <a:off x="457200" y="228600"/>
          <a:ext cx="8153400" cy="5257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8 outcome development.wma">
            <a:hlinkClick r:id="" action="ppaction://media"/>
          </p:cNvPr>
          <p:cNvPicPr>
            <a:picLocks noRot="1" noChangeAspect="1"/>
          </p:cNvPicPr>
          <p:nvPr>
            <a:audioFile r:link="rId1"/>
          </p:nvPr>
        </p:nvPicPr>
        <p:blipFill>
          <a:blip r:embed="rId9">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solidFill>
                  <a:schemeClr val="tx2"/>
                </a:solidFill>
              </a:rPr>
              <a:t>Improving Data, Improving Outcomes - Washington, DC</a:t>
            </a:r>
            <a:endParaRPr lang="en-US" dirty="0"/>
          </a:p>
        </p:txBody>
      </p:sp>
    </p:spTree>
    <p:extLst>
      <p:ext uri="{BB962C8B-B14F-4D97-AF65-F5344CB8AC3E}">
        <p14:creationId xmlns:p14="http://schemas.microsoft.com/office/powerpoint/2010/main" val="29065467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02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p:cNvSpPr>
            <a:spLocks noGrp="1"/>
          </p:cNvSpPr>
          <p:nvPr>
            <p:ph type="title"/>
          </p:nvPr>
        </p:nvSpPr>
        <p:spPr/>
        <p:txBody>
          <a:bodyPr/>
          <a:lstStyle/>
          <a:p>
            <a:pPr eaLnBrk="1" hangingPunct="1"/>
            <a:r>
              <a:rPr lang="en-US" altLang="en-US" b="1" smtClean="0"/>
              <a:t>Functional Child Assessments</a:t>
            </a:r>
          </a:p>
        </p:txBody>
      </p:sp>
      <p:pic>
        <p:nvPicPr>
          <p:cNvPr id="167939" name="Picture 2" descr="S:\BEEarly Campaign\ncei-branding-cd\bees\special\special-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292350"/>
            <a:ext cx="2590800"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noGrp="1"/>
          </p:cNvSpPr>
          <p:nvPr>
            <p:ph idx="1"/>
          </p:nvPr>
        </p:nvSpPr>
        <p:spPr>
          <a:xfrm rot="21408701">
            <a:off x="1624013" y="3795713"/>
            <a:ext cx="2238375" cy="655637"/>
          </a:xfrm>
        </p:spPr>
        <p:txBody>
          <a:bodyPr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74320" indent="-274320" fontAlgn="auto">
              <a:spcAft>
                <a:spcPts val="0"/>
              </a:spcAft>
              <a:defRPr/>
            </a:pPr>
            <a:r>
              <a:rPr lang="en-US" sz="4000" b="1" dirty="0" smtClean="0">
                <a:solidFill>
                  <a:srgbClr val="008000"/>
                </a:solidFill>
              </a:rPr>
              <a:t>Who?</a:t>
            </a:r>
            <a:endParaRPr lang="en-US" sz="4000" b="1" dirty="0">
              <a:solidFill>
                <a:srgbClr val="008000"/>
              </a:solidFill>
            </a:endParaRPr>
          </a:p>
        </p:txBody>
      </p:sp>
      <p:grpSp>
        <p:nvGrpSpPr>
          <p:cNvPr id="167941" name="Group 6"/>
          <p:cNvGrpSpPr>
            <a:grpSpLocks/>
          </p:cNvGrpSpPr>
          <p:nvPr/>
        </p:nvGrpSpPr>
        <p:grpSpPr bwMode="auto">
          <a:xfrm>
            <a:off x="4918075" y="2743200"/>
            <a:ext cx="2590800" cy="2566988"/>
            <a:chOff x="2798368" y="2446524"/>
            <a:chExt cx="2590800" cy="2567031"/>
          </a:xfrm>
        </p:grpSpPr>
        <p:pic>
          <p:nvPicPr>
            <p:cNvPr id="167942" name="Picture 2" descr="S:\BEEarly Campaign\ncei-branding-cd\bees\special\special-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8368" y="2446524"/>
              <a:ext cx="2590800" cy="2567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3" name="Title 1"/>
            <p:cNvSpPr txBox="1">
              <a:spLocks/>
            </p:cNvSpPr>
            <p:nvPr/>
          </p:nvSpPr>
          <p:spPr bwMode="auto">
            <a:xfrm rot="-153277">
              <a:off x="3103167" y="3748822"/>
              <a:ext cx="1981200" cy="10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2"/>
                  </a:solidFill>
                  <a:latin typeface="Candara" pitchFamily="34" charset="0"/>
                </a:defRPr>
              </a:lvl1pPr>
              <a:lvl2pPr marL="742950" indent="-285750">
                <a:defRPr sz="2200">
                  <a:solidFill>
                    <a:schemeClr val="tx2"/>
                  </a:solidFill>
                  <a:latin typeface="Candara" pitchFamily="34" charset="0"/>
                </a:defRPr>
              </a:lvl2pPr>
              <a:lvl3pPr marL="1143000">
                <a:defRPr sz="2000">
                  <a:solidFill>
                    <a:schemeClr val="tx2"/>
                  </a:solidFill>
                  <a:latin typeface="Candara" pitchFamily="34" charset="0"/>
                </a:defRPr>
              </a:lvl3pPr>
              <a:lvl4pPr marL="1600200">
                <a:defRPr>
                  <a:solidFill>
                    <a:schemeClr val="tx2"/>
                  </a:solidFill>
                  <a:latin typeface="Candara" pitchFamily="34" charset="0"/>
                </a:defRPr>
              </a:lvl4pPr>
              <a:lvl5pPr marL="2057400">
                <a:defRPr sz="1600">
                  <a:solidFill>
                    <a:schemeClr val="tx2"/>
                  </a:solidFill>
                  <a:latin typeface="Candara" pitchFamily="34" charset="0"/>
                </a:defRPr>
              </a:lvl5pPr>
              <a:lvl6pPr marL="2514600" eaLnBrk="0" fontAlgn="base" hangingPunct="0">
                <a:spcBef>
                  <a:spcPct val="20000"/>
                </a:spcBef>
                <a:spcAft>
                  <a:spcPct val="0"/>
                </a:spcAft>
                <a:buSzPct val="100000"/>
                <a:buChar char=""/>
                <a:defRPr sz="1600">
                  <a:solidFill>
                    <a:schemeClr val="tx2"/>
                  </a:solidFill>
                  <a:latin typeface="Candara" pitchFamily="34" charset="0"/>
                </a:defRPr>
              </a:lvl6pPr>
              <a:lvl7pPr marL="2971800" eaLnBrk="0" fontAlgn="base" hangingPunct="0">
                <a:spcBef>
                  <a:spcPct val="20000"/>
                </a:spcBef>
                <a:spcAft>
                  <a:spcPct val="0"/>
                </a:spcAft>
                <a:buSzPct val="100000"/>
                <a:buChar char=""/>
                <a:defRPr sz="1600">
                  <a:solidFill>
                    <a:schemeClr val="tx2"/>
                  </a:solidFill>
                  <a:latin typeface="Candara" pitchFamily="34" charset="0"/>
                </a:defRPr>
              </a:lvl7pPr>
              <a:lvl8pPr marL="3429000" eaLnBrk="0" fontAlgn="base" hangingPunct="0">
                <a:spcBef>
                  <a:spcPct val="20000"/>
                </a:spcBef>
                <a:spcAft>
                  <a:spcPct val="0"/>
                </a:spcAft>
                <a:buSzPct val="100000"/>
                <a:buChar char=""/>
                <a:defRPr sz="1600">
                  <a:solidFill>
                    <a:schemeClr val="tx2"/>
                  </a:solidFill>
                  <a:latin typeface="Candara" pitchFamily="34" charset="0"/>
                </a:defRPr>
              </a:lvl8pPr>
              <a:lvl9pPr marL="3886200" eaLnBrk="0" fontAlgn="base" hangingPunct="0">
                <a:spcBef>
                  <a:spcPct val="20000"/>
                </a:spcBef>
                <a:spcAft>
                  <a:spcPct val="0"/>
                </a:spcAft>
                <a:buSzPct val="100000"/>
                <a:buChar char=""/>
                <a:defRPr sz="1600">
                  <a:solidFill>
                    <a:schemeClr val="tx2"/>
                  </a:solidFill>
                  <a:latin typeface="Candara" pitchFamily="34" charset="0"/>
                </a:defRPr>
              </a:lvl9pPr>
            </a:lstStyle>
            <a:p>
              <a:pPr algn="ctr"/>
              <a:r>
                <a:rPr lang="en-US" altLang="en-US" sz="4000" b="1">
                  <a:solidFill>
                    <a:srgbClr val="008000"/>
                  </a:solidFill>
                </a:rPr>
                <a:t>How?</a:t>
              </a:r>
            </a:p>
          </p:txBody>
        </p:sp>
      </p:grpSp>
      <p:sp>
        <p:nvSpPr>
          <p:cNvPr id="2" name="Footer Placeholder 1"/>
          <p:cNvSpPr>
            <a:spLocks noGrp="1"/>
          </p:cNvSpPr>
          <p:nvPr>
            <p:ph type="ftr" sz="quarter" idx="11"/>
          </p:nvPr>
        </p:nvSpPr>
        <p:spPr/>
        <p:txBody>
          <a:bodyPr/>
          <a:lstStyle/>
          <a:p>
            <a:r>
              <a:rPr lang="en-US" dirty="0" smtClean="0">
                <a:solidFill>
                  <a:schemeClr val="tx2"/>
                </a:solidFill>
              </a:rPr>
              <a:t>Improving Data, Improving Outcomes - Washington, DC</a:t>
            </a:r>
            <a:endParaRPr lang="en-US" dirty="0"/>
          </a:p>
        </p:txBody>
      </p:sp>
    </p:spTree>
    <p:extLst>
      <p:ext uri="{BB962C8B-B14F-4D97-AF65-F5344CB8AC3E}">
        <p14:creationId xmlns:p14="http://schemas.microsoft.com/office/powerpoint/2010/main" val="8441534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183880" cy="1051560"/>
          </a:xfrm>
        </p:spPr>
        <p:txBody>
          <a:bodyPr/>
          <a:lstStyle/>
          <a:p>
            <a:r>
              <a:rPr lang="en-US" dirty="0" smtClean="0"/>
              <a:t>Training Package Purposes</a:t>
            </a:r>
            <a:endParaRPr lang="en-US" dirty="0"/>
          </a:p>
        </p:txBody>
      </p:sp>
      <p:sp>
        <p:nvSpPr>
          <p:cNvPr id="3" name="Content Placeholder 2"/>
          <p:cNvSpPr>
            <a:spLocks noGrp="1"/>
          </p:cNvSpPr>
          <p:nvPr>
            <p:ph idx="1"/>
          </p:nvPr>
        </p:nvSpPr>
        <p:spPr>
          <a:xfrm>
            <a:off x="457200" y="1676400"/>
            <a:ext cx="8183880" cy="4187952"/>
          </a:xfrm>
        </p:spPr>
        <p:txBody>
          <a:bodyPr>
            <a:normAutofit/>
          </a:bodyPr>
          <a:lstStyle/>
          <a:p>
            <a:r>
              <a:rPr lang="en-US" sz="3200" dirty="0" smtClean="0"/>
              <a:t>Assist professionals/parents in understanding:</a:t>
            </a:r>
          </a:p>
          <a:p>
            <a:pPr lvl="1"/>
            <a:r>
              <a:rPr lang="en-US" sz="2800" dirty="0"/>
              <a:t>the evidence behind how children </a:t>
            </a:r>
            <a:r>
              <a:rPr lang="en-US" sz="2800" dirty="0" smtClean="0"/>
              <a:t>learn </a:t>
            </a:r>
            <a:endParaRPr lang="en-US" sz="2800" dirty="0"/>
          </a:p>
          <a:p>
            <a:pPr lvl="1"/>
            <a:r>
              <a:rPr lang="en-US" sz="2800" dirty="0"/>
              <a:t>the fundamental components of functional </a:t>
            </a:r>
            <a:r>
              <a:rPr lang="en-US" sz="2800" dirty="0" smtClean="0"/>
              <a:t>assessment </a:t>
            </a:r>
          </a:p>
          <a:p>
            <a:pPr lvl="1"/>
            <a:r>
              <a:rPr lang="en-US" sz="2800" dirty="0" smtClean="0"/>
              <a:t>how to </a:t>
            </a:r>
            <a:r>
              <a:rPr lang="en-US" sz="2800" dirty="0"/>
              <a:t>use </a:t>
            </a:r>
            <a:r>
              <a:rPr lang="en-US" sz="2800" dirty="0" smtClean="0"/>
              <a:t>this </a:t>
            </a:r>
            <a:r>
              <a:rPr lang="en-US" sz="2800" dirty="0"/>
              <a:t>information to develop functional IFSP outcomes and IEP </a:t>
            </a:r>
            <a:r>
              <a:rPr lang="en-US" sz="2800" dirty="0" smtClean="0"/>
              <a:t>goals </a:t>
            </a:r>
            <a:endParaRPr lang="en-US" sz="2800" dirty="0"/>
          </a:p>
          <a:p>
            <a:endParaRPr lang="en-US" dirty="0"/>
          </a:p>
        </p:txBody>
      </p:sp>
      <p:sp>
        <p:nvSpPr>
          <p:cNvPr id="4" name="Footer Placeholder 3"/>
          <p:cNvSpPr>
            <a:spLocks noGrp="1"/>
          </p:cNvSpPr>
          <p:nvPr>
            <p:ph type="ftr" sz="quarter" idx="11"/>
          </p:nvPr>
        </p:nvSpPr>
        <p:spPr/>
        <p:txBody>
          <a:bodyPr/>
          <a:lstStyle/>
          <a:p>
            <a:r>
              <a:rPr lang="en-US" dirty="0" smtClean="0">
                <a:solidFill>
                  <a:schemeClr val="tx2"/>
                </a:solidFill>
              </a:rPr>
              <a:t>Improving Data, Improving Outcomes - Washington, DC</a:t>
            </a:r>
            <a:endParaRPr lang="en-US" dirty="0">
              <a:solidFill>
                <a:schemeClr val="tx2"/>
              </a:solidFill>
            </a:endParaRPr>
          </a:p>
        </p:txBody>
      </p:sp>
    </p:spTree>
    <p:extLst>
      <p:ext uri="{BB962C8B-B14F-4D97-AF65-F5344CB8AC3E}">
        <p14:creationId xmlns:p14="http://schemas.microsoft.com/office/powerpoint/2010/main" val="12550632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617538"/>
            <a:ext cx="7772400" cy="2659062"/>
          </a:xfrm>
        </p:spPr>
        <p:txBody>
          <a:bodyPr>
            <a:normAutofit fontScale="90000"/>
          </a:bodyPr>
          <a:lstStyle/>
          <a:p>
            <a:pPr>
              <a:defRPr/>
            </a:pPr>
            <a:r>
              <a:rPr lang="en-US" sz="4000" dirty="0" smtClean="0">
                <a:effectLst>
                  <a:outerShdw blurRad="38100" dist="38100" dir="2700000" algn="tl">
                    <a:srgbClr val="000000">
                      <a:alpha val="43137"/>
                    </a:srgbClr>
                  </a:outerShdw>
                </a:effectLst>
              </a:rPr>
              <a:t>IDEA Implementation</a:t>
            </a:r>
            <a:br>
              <a:rPr lang="en-US" sz="4000" dirty="0" smtClean="0">
                <a:effectLst>
                  <a:outerShdw blurRad="38100" dist="38100" dir="2700000" algn="tl">
                    <a:srgbClr val="000000">
                      <a:alpha val="43137"/>
                    </a:srgbClr>
                  </a:outerShdw>
                </a:effectLst>
              </a:rPr>
            </a:br>
            <a:r>
              <a:rPr lang="en-US" sz="5300" dirty="0" smtClean="0">
                <a:effectLst>
                  <a:outerShdw blurRad="38100" dist="38100" dir="2700000" algn="tl">
                    <a:srgbClr val="000000">
                      <a:alpha val="43137"/>
                    </a:srgbClr>
                  </a:outerShdw>
                </a:effectLst>
              </a:rPr>
              <a:t> </a:t>
            </a:r>
            <a:r>
              <a:rPr lang="en-US" sz="4000" dirty="0" smtClean="0">
                <a:solidFill>
                  <a:schemeClr val="accent2"/>
                </a:solidFill>
                <a:effectLst>
                  <a:outerShdw blurRad="38100" dist="38100" dir="2700000" algn="tl">
                    <a:srgbClr val="000000">
                      <a:alpha val="43137"/>
                    </a:srgbClr>
                  </a:outerShdw>
                </a:effectLst>
              </a:rPr>
              <a:t>Phase 3</a:t>
            </a:r>
            <a:r>
              <a:rPr lang="en-US" sz="5300" dirty="0" smtClean="0">
                <a:solidFill>
                  <a:srgbClr val="00B050"/>
                </a:solidFill>
                <a:effectLst>
                  <a:outerShdw blurRad="38100" dist="38100" dir="2700000" algn="tl">
                    <a:srgbClr val="000000">
                      <a:alpha val="43137"/>
                    </a:srgbClr>
                  </a:outerShdw>
                </a:effectLst>
              </a:rPr>
              <a:t/>
            </a:r>
            <a:br>
              <a:rPr lang="en-US" sz="5300" dirty="0" smtClean="0">
                <a:solidFill>
                  <a:srgbClr val="00B050"/>
                </a:solidFill>
                <a:effectLst>
                  <a:outerShdw blurRad="38100" dist="38100" dir="2700000" algn="tl">
                    <a:srgbClr val="000000">
                      <a:alpha val="43137"/>
                    </a:srgbClr>
                  </a:outerShdw>
                </a:effectLst>
              </a:rPr>
            </a:br>
            <a:r>
              <a:rPr lang="en-US" sz="5300" dirty="0" smtClean="0">
                <a:solidFill>
                  <a:srgbClr val="00B050"/>
                </a:solidFill>
                <a:effectLst>
                  <a:outerShdw blurRad="38100" dist="38100" dir="2700000" algn="tl">
                    <a:srgbClr val="000000">
                      <a:alpha val="43137"/>
                    </a:srgbClr>
                  </a:outerShdw>
                </a:effectLst>
              </a:rPr>
              <a:t>Be Practical</a:t>
            </a:r>
            <a:br>
              <a:rPr lang="en-US" sz="5300" dirty="0" smtClean="0">
                <a:solidFill>
                  <a:srgbClr val="00B050"/>
                </a:solidFill>
                <a:effectLst>
                  <a:outerShdw blurRad="38100" dist="38100" dir="2700000" algn="tl">
                    <a:srgbClr val="000000">
                      <a:alpha val="43137"/>
                    </a:srgbClr>
                  </a:outerShdw>
                </a:effectLst>
              </a:rPr>
            </a:br>
            <a:r>
              <a:rPr lang="en-US" dirty="0" smtClean="0"/>
              <a:t/>
            </a:r>
            <a:br>
              <a:rPr lang="en-US" dirty="0" smtClean="0"/>
            </a:br>
            <a:endParaRPr lang="en-US" dirty="0"/>
          </a:p>
        </p:txBody>
      </p:sp>
      <p:sp>
        <p:nvSpPr>
          <p:cNvPr id="7" name="Subtitle 6"/>
          <p:cNvSpPr>
            <a:spLocks noGrp="1"/>
          </p:cNvSpPr>
          <p:nvPr>
            <p:ph type="subTitle" idx="1"/>
          </p:nvPr>
        </p:nvSpPr>
        <p:spPr>
          <a:xfrm>
            <a:off x="0" y="3200400"/>
            <a:ext cx="6324600" cy="1752600"/>
          </a:xfrm>
        </p:spPr>
        <p:txBody>
          <a:bodyPr/>
          <a:lstStyle/>
          <a:p>
            <a:pPr>
              <a:buFont typeface="Arial" pitchFamily="34" charset="0"/>
              <a:buNone/>
              <a:defRPr/>
            </a:pPr>
            <a:r>
              <a:rPr lang="en-US" sz="3200" i="1" dirty="0" smtClean="0">
                <a:solidFill>
                  <a:schemeClr val="accent2"/>
                </a:solidFill>
                <a:effectLst>
                  <a:outerShdw blurRad="38100" dist="38100" dir="2700000" algn="tl">
                    <a:srgbClr val="000000">
                      <a:alpha val="43137"/>
                    </a:srgbClr>
                  </a:outerShdw>
                </a:effectLst>
                <a:latin typeface="Georgia" pitchFamily="18" charset="0"/>
              </a:rPr>
              <a:t>Developing High Quality Functional IFSP Outcomes </a:t>
            </a:r>
            <a:endParaRPr lang="en-US" sz="3200" i="1" dirty="0">
              <a:effectLst>
                <a:outerShdw blurRad="38100" dist="38100" dir="2700000" algn="tl">
                  <a:srgbClr val="000000">
                    <a:alpha val="43137"/>
                  </a:srgbClr>
                </a:outerShdw>
              </a:effectLst>
            </a:endParaRPr>
          </a:p>
        </p:txBody>
      </p:sp>
      <p:sp>
        <p:nvSpPr>
          <p:cNvPr id="168964" name="Footer Placeholder 3"/>
          <p:cNvSpPr>
            <a:spLocks noGrp="1"/>
          </p:cNvSpPr>
          <p:nvPr>
            <p:ph type="ftr" sz="quarter" idx="11"/>
          </p:nvPr>
        </p:nvSpPr>
        <p:spPr bwMode="auto">
          <a:xfrm>
            <a:off x="2286000" y="6356350"/>
            <a:ext cx="5029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rgbClr val="404040"/>
                </a:solidFill>
                <a:latin typeface="Arial" charset="0"/>
                <a:ea typeface="ＭＳ Ｐゴシック" pitchFamily="34" charset="-128"/>
                <a:cs typeface="Arial" charset="0"/>
              </a:defRPr>
            </a:lvl1pPr>
            <a:lvl2pPr>
              <a:defRPr>
                <a:solidFill>
                  <a:srgbClr val="404040"/>
                </a:solidFill>
                <a:latin typeface="Arial" charset="0"/>
                <a:ea typeface="ＭＳ Ｐゴシック" pitchFamily="34" charset="-128"/>
                <a:cs typeface="Arial" charset="0"/>
              </a:defRPr>
            </a:lvl2pPr>
            <a:lvl3pPr>
              <a:defRPr>
                <a:solidFill>
                  <a:srgbClr val="404040"/>
                </a:solidFill>
                <a:latin typeface="Arial" charset="0"/>
                <a:ea typeface="ＭＳ Ｐゴシック" pitchFamily="34" charset="-128"/>
                <a:cs typeface="Arial" charset="0"/>
              </a:defRPr>
            </a:lvl3pPr>
            <a:lvl4pPr>
              <a:defRPr>
                <a:solidFill>
                  <a:srgbClr val="404040"/>
                </a:solidFill>
                <a:latin typeface="Arial" charset="0"/>
                <a:ea typeface="ＭＳ Ｐゴシック" pitchFamily="34" charset="-128"/>
                <a:cs typeface="Arial" charset="0"/>
              </a:defRPr>
            </a:lvl4pPr>
            <a:lvl5pPr>
              <a:defRPr>
                <a:solidFill>
                  <a:srgbClr val="404040"/>
                </a:solidFill>
                <a:latin typeface="Arial" charset="0"/>
                <a:ea typeface="ＭＳ Ｐゴシック" pitchFamily="34" charset="-128"/>
                <a:cs typeface="Arial" charset="0"/>
              </a:defRPr>
            </a:lvl5pPr>
            <a:lvl6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6pPr>
            <a:lvl7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7pPr>
            <a:lvl8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8pPr>
            <a:lvl9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9pPr>
          </a:lstStyle>
          <a:p>
            <a:r>
              <a:rPr lang="en-US" altLang="en-US" sz="1400" dirty="0" smtClean="0">
                <a:solidFill>
                  <a:schemeClr val="tx2"/>
                </a:solidFill>
                <a:latin typeface="+mn-lt"/>
              </a:rPr>
              <a:t>Improving Data, Improving Outcomes - Washington, DC</a:t>
            </a:r>
          </a:p>
        </p:txBody>
      </p:sp>
      <p:pic>
        <p:nvPicPr>
          <p:cNvPr id="1689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617538"/>
            <a:ext cx="2286000" cy="562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D0542631.wav">
            <a:hlinkClick r:id="" action="ppaction://media"/>
          </p:cNvPr>
          <p:cNvPicPr>
            <a:picLocks noChangeAspect="1"/>
          </p:cNvPicPr>
          <p:nvPr>
            <a:wavAudioFile r:embed="rId1" name="D05430F3.wav"/>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0150842"/>
      </p:ext>
    </p:extLst>
  </p:cSld>
  <p:clrMapOvr>
    <a:masterClrMapping/>
  </p:clrMapOvr>
  <p:transition spd="slow" advTm="134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2115" name="Group 3"/>
          <p:cNvGraphicFramePr>
            <a:graphicFrameLocks noGrp="1"/>
          </p:cNvGraphicFramePr>
          <p:nvPr>
            <p:ph type="tbl" idx="4294967295"/>
          </p:nvPr>
        </p:nvGraphicFramePr>
        <p:xfrm>
          <a:off x="381000" y="1676400"/>
          <a:ext cx="8229600" cy="4729165"/>
        </p:xfrm>
        <a:graphic>
          <a:graphicData uri="http://schemas.openxmlformats.org/drawingml/2006/table">
            <a:tbl>
              <a:tblPr/>
              <a:tblGrid>
                <a:gridCol w="1038225"/>
                <a:gridCol w="1019175"/>
                <a:gridCol w="957263"/>
                <a:gridCol w="977900"/>
                <a:gridCol w="1150937"/>
                <a:gridCol w="1028700"/>
                <a:gridCol w="1028700"/>
                <a:gridCol w="1028700"/>
              </a:tblGrid>
              <a:tr h="822886">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Info from IFSP process</a:t>
                      </a:r>
                    </a:p>
                  </a:txBody>
                  <a:tcPr marT="45683" marB="4568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Determine Eligibility </a:t>
                      </a: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Develop Outcomes</a:t>
                      </a: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Select Routines, Activities Settings</a:t>
                      </a: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Develop Strategies</a:t>
                      </a: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Determine People and Resources (Services)</a:t>
                      </a: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Determine Frequency and Intensity</a:t>
                      </a: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Determine Criteria to Measure Progress</a:t>
                      </a:r>
                    </a:p>
                  </a:txBody>
                  <a:tcPr marT="45683" marB="4568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r>
              <a:tr h="465071">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smtClean="0">
                          <a:ln>
                            <a:noFill/>
                          </a:ln>
                          <a:solidFill>
                            <a:srgbClr val="FFFFFF"/>
                          </a:solidFill>
                          <a:effectLst/>
                          <a:latin typeface="Arial" pitchFamily="34" charset="0"/>
                          <a:ea typeface="ＭＳ Ｐゴシック" pitchFamily="34" charset="-128"/>
                          <a:cs typeface="Arial" pitchFamily="34" charset="0"/>
                        </a:rPr>
                        <a:t>Family hopes</a:t>
                      </a:r>
                    </a:p>
                  </a:txBody>
                  <a:tcPr marT="45683" marB="4568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04040"/>
                    </a:solid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r>
                        <a:rPr kumimoji="0" lang="en-US" altLang="en-US" sz="1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r>
                        <a:rPr kumimoji="0" lang="en-US" altLang="en-US" sz="1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txBody>
                  <a:tcPr marT="45683" marB="4568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0782">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smtClean="0">
                          <a:ln>
                            <a:noFill/>
                          </a:ln>
                          <a:solidFill>
                            <a:srgbClr val="FFFFFF"/>
                          </a:solidFill>
                          <a:effectLst/>
                          <a:latin typeface="Arial" pitchFamily="34" charset="0"/>
                          <a:ea typeface="ＭＳ Ｐゴシック" pitchFamily="34" charset="-128"/>
                          <a:cs typeface="Arial" pitchFamily="34" charset="0"/>
                        </a:rPr>
                        <a:t>Family concerns priorities</a:t>
                      </a:r>
                    </a:p>
                  </a:txBody>
                  <a:tcPr marT="45683" marB="4568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04040"/>
                    </a:solid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r>
                        <a:rPr kumimoji="0" lang="en-US" altLang="en-US" sz="1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r>
                        <a:rPr kumimoji="0" lang="en-US" altLang="en-US" sz="1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r>
                        <a:rPr kumimoji="0" lang="en-US" altLang="en-US" sz="1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p>
                  </a:txBody>
                  <a:tcPr marT="45683" marB="4568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5071">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smtClean="0">
                          <a:ln>
                            <a:noFill/>
                          </a:ln>
                          <a:solidFill>
                            <a:srgbClr val="FFFFFF"/>
                          </a:solidFill>
                          <a:effectLst/>
                          <a:latin typeface="Arial" pitchFamily="34" charset="0"/>
                          <a:ea typeface="ＭＳ Ｐゴシック" pitchFamily="34" charset="-128"/>
                          <a:cs typeface="Arial" pitchFamily="34" charset="0"/>
                        </a:rPr>
                        <a:t>Family resources</a:t>
                      </a:r>
                    </a:p>
                  </a:txBody>
                  <a:tcPr marT="45683" marB="4568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04040"/>
                    </a:solid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r>
                        <a:rPr kumimoji="0" lang="en-US" altLang="en-US" sz="1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r>
                        <a:rPr kumimoji="0" lang="en-US" altLang="en-US" sz="1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r>
                        <a:rPr kumimoji="0" lang="en-US" altLang="en-US" sz="1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r>
                        <a:rPr kumimoji="0" lang="en-US" altLang="en-US" sz="1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txBody>
                  <a:tcPr marT="45683" marB="4568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5071">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smtClean="0">
                          <a:ln>
                            <a:noFill/>
                          </a:ln>
                          <a:solidFill>
                            <a:srgbClr val="FFFFFF"/>
                          </a:solidFill>
                          <a:effectLst/>
                          <a:latin typeface="Arial" pitchFamily="34" charset="0"/>
                          <a:ea typeface="ＭＳ Ｐゴシック" pitchFamily="34" charset="-128"/>
                          <a:cs typeface="Arial" pitchFamily="34" charset="0"/>
                        </a:rPr>
                        <a:t>Child needs</a:t>
                      </a:r>
                    </a:p>
                  </a:txBody>
                  <a:tcPr marT="45683" marB="4568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04040"/>
                    </a:solid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r>
                        <a:rPr kumimoji="0" lang="en-US" altLang="en-US" sz="1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r>
                        <a:rPr kumimoji="0" lang="en-US" altLang="en-US" sz="1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r>
                        <a:rPr kumimoji="0" lang="en-US" altLang="en-US" sz="1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r>
                        <a:rPr kumimoji="0" lang="en-US" altLang="en-US" sz="1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r>
                        <a:rPr kumimoji="0" lang="en-US" altLang="en-US" sz="1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p>
                  </a:txBody>
                  <a:tcPr marT="45683" marB="4568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5071">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smtClean="0">
                          <a:ln>
                            <a:noFill/>
                          </a:ln>
                          <a:solidFill>
                            <a:srgbClr val="FFFFFF"/>
                          </a:solidFill>
                          <a:effectLst/>
                          <a:latin typeface="Arial" pitchFamily="34" charset="0"/>
                          <a:ea typeface="ＭＳ Ｐゴシック" pitchFamily="34" charset="-128"/>
                          <a:cs typeface="Arial" pitchFamily="34" charset="0"/>
                        </a:rPr>
                        <a:t>Child strengths</a:t>
                      </a:r>
                    </a:p>
                  </a:txBody>
                  <a:tcPr marT="45683" marB="4568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04040"/>
                    </a:solid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r>
                        <a:rPr kumimoji="0" lang="en-US" altLang="en-US" sz="1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r>
                        <a:rPr kumimoji="0" lang="en-US" altLang="en-US" sz="1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txBody>
                  <a:tcPr marT="45683" marB="4568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5071">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smtClean="0">
                          <a:ln>
                            <a:noFill/>
                          </a:ln>
                          <a:solidFill>
                            <a:srgbClr val="FFFFFF"/>
                          </a:solidFill>
                          <a:effectLst/>
                          <a:latin typeface="Arial" pitchFamily="34" charset="0"/>
                          <a:ea typeface="ＭＳ Ｐゴシック" pitchFamily="34" charset="-128"/>
                          <a:cs typeface="Arial" pitchFamily="34" charset="0"/>
                        </a:rPr>
                        <a:t>Child interests</a:t>
                      </a:r>
                    </a:p>
                  </a:txBody>
                  <a:tcPr marT="45683" marB="4568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04040"/>
                    </a:solid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r>
                        <a:rPr kumimoji="0" lang="en-US" altLang="en-US" sz="1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r>
                        <a:rPr kumimoji="0" lang="en-US" altLang="en-US" sz="1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r>
                        <a:rPr kumimoji="0" lang="en-US" altLang="en-US" sz="1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txBody>
                  <a:tcPr marT="45683" marB="4568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5071">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smtClean="0">
                          <a:ln>
                            <a:noFill/>
                          </a:ln>
                          <a:solidFill>
                            <a:srgbClr val="FFFFFF"/>
                          </a:solidFill>
                          <a:effectLst/>
                          <a:latin typeface="Arial" pitchFamily="34" charset="0"/>
                          <a:ea typeface="ＭＳ Ｐゴシック" pitchFamily="34" charset="-128"/>
                          <a:cs typeface="Arial" pitchFamily="34" charset="0"/>
                        </a:rPr>
                        <a:t>Behaviors in Settings</a:t>
                      </a:r>
                    </a:p>
                  </a:txBody>
                  <a:tcPr marT="45683" marB="4568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04040"/>
                    </a:solid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2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2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p>
                  </a:txBody>
                  <a:tcPr marT="45683" marB="4568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5071">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smtClean="0">
                          <a:ln>
                            <a:noFill/>
                          </a:ln>
                          <a:solidFill>
                            <a:srgbClr val="FFFFFF"/>
                          </a:solidFill>
                          <a:effectLst/>
                          <a:latin typeface="Arial" pitchFamily="34" charset="0"/>
                          <a:ea typeface="ＭＳ Ｐゴシック" pitchFamily="34" charset="-128"/>
                          <a:cs typeface="Arial" pitchFamily="34" charset="0"/>
                        </a:rPr>
                        <a:t>Desired activities</a:t>
                      </a:r>
                    </a:p>
                  </a:txBody>
                  <a:tcPr marT="45683" marB="4568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04040"/>
                    </a:solid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2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txBody>
                  <a:tcPr marT="45683" marB="456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defRPr sz="1600">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defRPr sz="1600">
                          <a:solidFill>
                            <a:srgbClr val="404040"/>
                          </a:solidFill>
                          <a:latin typeface="Arial" pitchFamily="34" charset="0"/>
                          <a:ea typeface="ＭＳ Ｐゴシック" pitchFamily="34" charset="-128"/>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p>
                  </a:txBody>
                  <a:tcPr marT="45683" marB="4568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7" name="Diagram 6"/>
          <p:cNvGraphicFramePr/>
          <p:nvPr/>
        </p:nvGraphicFramePr>
        <p:xfrm>
          <a:off x="457200" y="25088"/>
          <a:ext cx="1471826" cy="1575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2133600" y="228600"/>
            <a:ext cx="6553200" cy="1143000"/>
          </a:xfrm>
        </p:spPr>
        <p:txBody>
          <a:bodyPr wrap="square" numCol="1" compatLnSpc="1">
            <a:prstTxWarp prst="textNoShape">
              <a:avLst/>
            </a:prstTxWarp>
            <a:noAutofit/>
          </a:bodyPr>
          <a:lstStyle/>
          <a:p>
            <a:pPr>
              <a:defRPr/>
            </a:pPr>
            <a:r>
              <a:rPr lang="en-US" dirty="0" smtClean="0">
                <a:effectLst>
                  <a:outerShdw blurRad="38100" dist="38100" dir="2700000" algn="tl">
                    <a:srgbClr val="C0C0C0"/>
                  </a:outerShdw>
                </a:effectLst>
                <a:latin typeface="+mn-lt"/>
              </a:rPr>
              <a:t>Using Information</a:t>
            </a:r>
            <a:br>
              <a:rPr lang="en-US" dirty="0" smtClean="0">
                <a:effectLst>
                  <a:outerShdw blurRad="38100" dist="38100" dir="2700000" algn="tl">
                    <a:srgbClr val="C0C0C0"/>
                  </a:outerShdw>
                </a:effectLst>
                <a:latin typeface="+mn-lt"/>
              </a:rPr>
            </a:br>
            <a:r>
              <a:rPr lang="en-US" dirty="0" smtClean="0">
                <a:effectLst>
                  <a:outerShdw blurRad="38100" dist="38100" dir="2700000" algn="tl">
                    <a:srgbClr val="C0C0C0"/>
                  </a:outerShdw>
                </a:effectLst>
                <a:latin typeface="+mn-lt"/>
              </a:rPr>
              <a:t>within the IFSP Process</a:t>
            </a:r>
          </a:p>
        </p:txBody>
      </p:sp>
      <p:sp>
        <p:nvSpPr>
          <p:cNvPr id="3" name="Footer Placeholder 2"/>
          <p:cNvSpPr>
            <a:spLocks noGrp="1"/>
          </p:cNvSpPr>
          <p:nvPr>
            <p:ph type="ftr" sz="quarter" idx="11"/>
          </p:nvPr>
        </p:nvSpPr>
        <p:spPr/>
        <p:txBody>
          <a:bodyPr/>
          <a:lstStyle/>
          <a:p>
            <a:r>
              <a:rPr lang="en-US" dirty="0" smtClean="0"/>
              <a:t>Improving Data, Improving Outcomes - Washington, DC</a:t>
            </a:r>
            <a:endParaRPr lang="en-US" dirty="0"/>
          </a:p>
        </p:txBody>
      </p:sp>
    </p:spTree>
    <p:extLst>
      <p:ext uri="{BB962C8B-B14F-4D97-AF65-F5344CB8AC3E}">
        <p14:creationId xmlns:p14="http://schemas.microsoft.com/office/powerpoint/2010/main" val="11802986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727325" y="2586038"/>
            <a:ext cx="2909888" cy="3814762"/>
          </a:xfrm>
          <a:prstGeom prst="rect">
            <a:avLst/>
          </a:prstGeom>
          <a:solidFill>
            <a:srgbClr val="4B5A6F"/>
          </a:solidFill>
          <a:ln w="9525">
            <a:solidFill>
              <a:srgbClr val="1B416C"/>
            </a:solidFill>
            <a:miter lim="800000"/>
            <a:headEnd/>
            <a:tailEnd/>
          </a:ln>
          <a:effectLst>
            <a:outerShdw blurRad="40000" dist="23000" dir="5400000" rotWithShape="0">
              <a:srgbClr val="808080">
                <a:alpha val="34998"/>
              </a:srgbClr>
            </a:outerShdw>
          </a:effectLst>
        </p:spPr>
        <p:txBody>
          <a:bodyPr anchor="ctr"/>
          <a:lstStyle/>
          <a:p>
            <a:pPr algn="ctr">
              <a:defRPr/>
            </a:pPr>
            <a:endParaRPr lang="en-US" sz="1800" dirty="0">
              <a:solidFill>
                <a:srgbClr val="4B5A6F"/>
              </a:solidFill>
              <a:latin typeface="Calibri"/>
            </a:endParaRPr>
          </a:p>
        </p:txBody>
      </p:sp>
      <p:sp>
        <p:nvSpPr>
          <p:cNvPr id="3" name="Title 1"/>
          <p:cNvSpPr>
            <a:spLocks noGrp="1"/>
          </p:cNvSpPr>
          <p:nvPr>
            <p:ph type="title"/>
          </p:nvPr>
        </p:nvSpPr>
        <p:spPr>
          <a:xfrm>
            <a:off x="2667000" y="228600"/>
            <a:ext cx="6324600" cy="2057400"/>
          </a:xfrm>
        </p:spPr>
        <p:txBody>
          <a:bodyPr>
            <a:noAutofit/>
          </a:bodyPr>
          <a:lstStyle/>
          <a:p>
            <a:pPr eaLnBrk="1" fontAlgn="auto" hangingPunct="1">
              <a:spcAft>
                <a:spcPts val="0"/>
              </a:spcAft>
              <a:defRPr/>
            </a:pPr>
            <a:r>
              <a:rPr lang="en-US" sz="3600" b="1" dirty="0" smtClean="0">
                <a:solidFill>
                  <a:srgbClr val="FF9400"/>
                </a:solidFill>
                <a:effectLst>
                  <a:outerShdw blurRad="38100" dist="38100" dir="2700000" algn="tl">
                    <a:srgbClr val="000000">
                      <a:alpha val="43137"/>
                    </a:srgbClr>
                  </a:outerShdw>
                </a:effectLst>
                <a:ea typeface="+mj-ea"/>
              </a:rPr>
              <a:t>Enhancing Recognition </a:t>
            </a:r>
            <a:br>
              <a:rPr lang="en-US" sz="3600" b="1" dirty="0" smtClean="0">
                <a:solidFill>
                  <a:srgbClr val="FF9400"/>
                </a:solidFill>
                <a:effectLst>
                  <a:outerShdw blurRad="38100" dist="38100" dir="2700000" algn="tl">
                    <a:srgbClr val="000000">
                      <a:alpha val="43137"/>
                    </a:srgbClr>
                  </a:outerShdw>
                </a:effectLst>
                <a:ea typeface="+mj-ea"/>
              </a:rPr>
            </a:br>
            <a:r>
              <a:rPr lang="en-US" sz="3600" b="1" dirty="0" smtClean="0">
                <a:solidFill>
                  <a:srgbClr val="FF9400"/>
                </a:solidFill>
                <a:effectLst>
                  <a:outerShdw blurRad="38100" dist="38100" dir="2700000" algn="tl">
                    <a:srgbClr val="000000">
                      <a:alpha val="43137"/>
                    </a:srgbClr>
                  </a:outerShdw>
                </a:effectLst>
                <a:ea typeface="+mj-ea"/>
              </a:rPr>
              <a:t>of High-Quality, Functional IFSP Outcomes</a:t>
            </a:r>
          </a:p>
        </p:txBody>
      </p:sp>
      <p:pic>
        <p:nvPicPr>
          <p:cNvPr id="171013" name="Content Placeholder 2" descr="rating-ifsp-iep-training-cover.png"/>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rcRect l="-7718" r="-7718"/>
          <a:stretch>
            <a:fillRect/>
          </a:stretch>
        </p:blipFill>
        <p:spPr>
          <a:xfrm>
            <a:off x="2438400" y="2514600"/>
            <a:ext cx="3427413" cy="3840163"/>
          </a:xfrm>
        </p:spPr>
      </p:pic>
      <p:sp>
        <p:nvSpPr>
          <p:cNvPr id="2" name="Content Placeholder 1"/>
          <p:cNvSpPr>
            <a:spLocks noGrp="1"/>
          </p:cNvSpPr>
          <p:nvPr>
            <p:ph sz="half" idx="4294967295"/>
          </p:nvPr>
        </p:nvSpPr>
        <p:spPr>
          <a:xfrm>
            <a:off x="5791200" y="2438400"/>
            <a:ext cx="3124200" cy="3962400"/>
          </a:xfrm>
        </p:spPr>
        <p:txBody>
          <a:bodyPr/>
          <a:lstStyle/>
          <a:p>
            <a:pPr marL="0" indent="0" eaLnBrk="1" hangingPunct="1">
              <a:buFont typeface="Arial" charset="0"/>
              <a:buNone/>
              <a:defRPr/>
            </a:pPr>
            <a:r>
              <a:rPr lang="en-US" dirty="0"/>
              <a:t>Instructions and materials for this activity may be found at</a:t>
            </a:r>
            <a:r>
              <a:rPr lang="en-US" dirty="0" smtClean="0"/>
              <a:t>:</a:t>
            </a:r>
          </a:p>
          <a:p>
            <a:pPr marL="0" indent="0" eaLnBrk="1" hangingPunct="1">
              <a:buFont typeface="Arial" charset="0"/>
              <a:buNone/>
              <a:defRPr/>
            </a:pPr>
            <a:endParaRPr lang="en-US" dirty="0"/>
          </a:p>
          <a:p>
            <a:pPr marL="0" indent="0" eaLnBrk="1" hangingPunct="1">
              <a:buFont typeface="Arial" charset="0"/>
              <a:buNone/>
              <a:defRPr/>
            </a:pPr>
            <a:r>
              <a:rPr lang="en-US" sz="1400" dirty="0">
                <a:hlinkClick r:id="rId4"/>
              </a:rPr>
              <a:t>http://www.nectac.org/~pdfs/pubs/rating-ifsp-iep-training.pdf</a:t>
            </a:r>
            <a:endParaRPr lang="en-US" sz="1400" dirty="0"/>
          </a:p>
          <a:p>
            <a:pPr eaLnBrk="1" hangingPunct="1">
              <a:defRPr/>
            </a:pPr>
            <a:endParaRPr lang="en-US" dirty="0"/>
          </a:p>
        </p:txBody>
      </p:sp>
      <p:sp>
        <p:nvSpPr>
          <p:cNvPr id="7" name="Title Placeholder 1"/>
          <p:cNvSpPr txBox="1">
            <a:spLocks/>
          </p:cNvSpPr>
          <p:nvPr/>
        </p:nvSpPr>
        <p:spPr>
          <a:xfrm>
            <a:off x="152400" y="152400"/>
            <a:ext cx="2286000" cy="2895600"/>
          </a:xfrm>
          <a:prstGeom prst="rect">
            <a:avLst/>
          </a:prstGeom>
        </p:spPr>
        <p:txBody>
          <a:bodyPr anchor="ctr">
            <a:normAutofit/>
          </a:bodyP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i="1" dirty="0" smtClean="0">
                <a:solidFill>
                  <a:srgbClr val="0070C0"/>
                </a:solidFill>
                <a:effectLst>
                  <a:outerShdw blurRad="38100" dist="38100" dir="2700000" algn="tl">
                    <a:srgbClr val="C0C0C0"/>
                  </a:outerShdw>
                </a:effectLst>
                <a:latin typeface="Georgia" pitchFamily="18" charset="0"/>
              </a:rPr>
              <a:t>Developing</a:t>
            </a:r>
          </a:p>
          <a:p>
            <a:pPr algn="ctr">
              <a:defRPr/>
            </a:pPr>
            <a:r>
              <a:rPr lang="en-US" i="1" dirty="0" smtClean="0">
                <a:solidFill>
                  <a:srgbClr val="0070C0"/>
                </a:solidFill>
                <a:effectLst>
                  <a:outerShdw blurRad="38100" dist="38100" dir="2700000" algn="tl">
                    <a:srgbClr val="C0C0C0"/>
                  </a:outerShdw>
                </a:effectLst>
                <a:latin typeface="Georgia" pitchFamily="18" charset="0"/>
              </a:rPr>
              <a:t>High-Quality,</a:t>
            </a:r>
          </a:p>
          <a:p>
            <a:pPr algn="ctr">
              <a:defRPr/>
            </a:pPr>
            <a:r>
              <a:rPr lang="en-US" i="1" dirty="0" smtClean="0">
                <a:solidFill>
                  <a:srgbClr val="0070C0"/>
                </a:solidFill>
                <a:effectLst>
                  <a:outerShdw blurRad="38100" dist="38100" dir="2700000" algn="tl">
                    <a:srgbClr val="C0C0C0"/>
                  </a:outerShdw>
                </a:effectLst>
                <a:latin typeface="Georgia" pitchFamily="18" charset="0"/>
              </a:rPr>
              <a:t>Functional </a:t>
            </a:r>
            <a:r>
              <a:rPr lang="en-US" i="1" dirty="0" smtClean="0">
                <a:solidFill>
                  <a:srgbClr val="FF9400"/>
                </a:solidFill>
                <a:effectLst>
                  <a:outerShdw blurRad="38100" dist="38100" dir="2700000" algn="tl">
                    <a:srgbClr val="C0C0C0"/>
                  </a:outerShdw>
                </a:effectLst>
                <a:latin typeface="Georgia" pitchFamily="18" charset="0"/>
              </a:rPr>
              <a:t>IFSP Outcomes</a:t>
            </a:r>
          </a:p>
        </p:txBody>
      </p:sp>
    </p:spTree>
    <p:extLst>
      <p:ext uri="{BB962C8B-B14F-4D97-AF65-F5344CB8AC3E}">
        <p14:creationId xmlns:p14="http://schemas.microsoft.com/office/powerpoint/2010/main" val="40631312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609600" y="4267200"/>
            <a:ext cx="7162800" cy="1752600"/>
          </a:xfrm>
        </p:spPr>
        <p:txBody>
          <a:bodyPr rtlCol="0"/>
          <a:lstStyle/>
          <a:p>
            <a:pPr eaLnBrk="1" fontAlgn="auto" hangingPunct="1">
              <a:spcAft>
                <a:spcPts val="0"/>
              </a:spcAft>
              <a:buFont typeface="Arial" pitchFamily="34" charset="0"/>
              <a:buNone/>
              <a:defRPr/>
            </a:pPr>
            <a:r>
              <a:rPr lang="en-US" dirty="0" smtClean="0"/>
              <a:t>Let’s Practice!</a:t>
            </a:r>
          </a:p>
          <a:p>
            <a:pPr eaLnBrk="1" fontAlgn="auto" hangingPunct="1">
              <a:spcAft>
                <a:spcPts val="0"/>
              </a:spcAft>
              <a:buFont typeface="Arial" pitchFamily="34" charset="0"/>
              <a:buNone/>
              <a:defRPr/>
            </a:pPr>
            <a:r>
              <a:rPr lang="en-US" b="1" dirty="0"/>
              <a:t>Is the Outcome “High Quality”?</a:t>
            </a:r>
            <a:endParaRPr lang="en-US" b="1" dirty="0" smtClean="0"/>
          </a:p>
          <a:p>
            <a:pPr eaLnBrk="1" fontAlgn="auto" hangingPunct="1">
              <a:spcAft>
                <a:spcPts val="0"/>
              </a:spcAft>
              <a:buFont typeface="Arial" pitchFamily="34" charset="0"/>
              <a:buNone/>
              <a:defRPr/>
            </a:pPr>
            <a:endParaRPr lang="en-US" b="1" dirty="0"/>
          </a:p>
        </p:txBody>
      </p:sp>
      <p:sp>
        <p:nvSpPr>
          <p:cNvPr id="5" name="Title 4"/>
          <p:cNvSpPr>
            <a:spLocks noGrp="1"/>
          </p:cNvSpPr>
          <p:nvPr>
            <p:ph type="ctrTitle"/>
          </p:nvPr>
        </p:nvSpPr>
        <p:spPr>
          <a:xfrm>
            <a:off x="604838" y="3227388"/>
            <a:ext cx="6629400" cy="1219200"/>
          </a:xfrm>
        </p:spPr>
        <p:txBody>
          <a:bodyPr>
            <a:normAutofit fontScale="90000"/>
          </a:bodyPr>
          <a:lstStyle/>
          <a:p>
            <a:pPr eaLnBrk="1" fontAlgn="auto" hangingPunct="1">
              <a:spcAft>
                <a:spcPts val="0"/>
              </a:spcAft>
              <a:defRPr/>
            </a:pPr>
            <a:r>
              <a:rPr lang="en-US" dirty="0" smtClean="0"/>
              <a:t>Placemat Activity:</a:t>
            </a:r>
            <a:br>
              <a:rPr lang="en-US" dirty="0" smtClean="0"/>
            </a:br>
            <a:endParaRPr lang="en-US" dirty="0"/>
          </a:p>
        </p:txBody>
      </p:sp>
      <p:pic>
        <p:nvPicPr>
          <p:cNvPr id="17203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56263" y="833438"/>
            <a:ext cx="3000375"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a:xfrm>
            <a:off x="1828800" y="6356350"/>
            <a:ext cx="5715000" cy="365125"/>
          </a:xfrm>
        </p:spPr>
        <p:txBody>
          <a:bodyPr/>
          <a:lstStyle/>
          <a:p>
            <a:r>
              <a:rPr lang="en-US" sz="1400" dirty="0" smtClean="0"/>
              <a:t>Improving Data, Improving Outcomes - Washington, DC</a:t>
            </a:r>
            <a:endParaRPr lang="en-US" sz="1400" dirty="0">
              <a:solidFill>
                <a:srgbClr val="008000"/>
              </a:solidFill>
            </a:endParaRPr>
          </a:p>
        </p:txBody>
      </p:sp>
    </p:spTree>
    <p:extLst>
      <p:ext uri="{BB962C8B-B14F-4D97-AF65-F5344CB8AC3E}">
        <p14:creationId xmlns:p14="http://schemas.microsoft.com/office/powerpoint/2010/main" val="32866119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3"/>
          <p:cNvSpPr>
            <a:spLocks noGrp="1" noChangeArrowheads="1"/>
          </p:cNvSpPr>
          <p:nvPr>
            <p:ph idx="1"/>
          </p:nvPr>
        </p:nvSpPr>
        <p:spPr>
          <a:xfrm>
            <a:off x="457200" y="1828800"/>
            <a:ext cx="8229600" cy="4114800"/>
          </a:xfrm>
        </p:spPr>
        <p:txBody>
          <a:bodyPr/>
          <a:lstStyle/>
          <a:p>
            <a:pPr eaLnBrk="1" hangingPunct="1">
              <a:spcBef>
                <a:spcPts val="1800"/>
              </a:spcBef>
            </a:pPr>
            <a:r>
              <a:rPr lang="en-US" altLang="en-US" sz="2400" dirty="0" smtClean="0">
                <a:latin typeface="Arial" charset="0"/>
                <a:ea typeface="ＭＳ Ｐゴシック" pitchFamily="34" charset="-128"/>
                <a:cs typeface="Arial" charset="0"/>
              </a:rPr>
              <a:t>Necessary and functional for child</a:t>
            </a:r>
            <a:r>
              <a:rPr lang="en-US" altLang="ja-JP" sz="2400" dirty="0" smtClean="0">
                <a:latin typeface="Arial" charset="0"/>
                <a:ea typeface="ＭＳ Ｐゴシック" pitchFamily="34" charset="-128"/>
                <a:cs typeface="Arial" charset="0"/>
              </a:rPr>
              <a:t>’s and family’s life </a:t>
            </a:r>
          </a:p>
          <a:p>
            <a:pPr eaLnBrk="1" hangingPunct="1">
              <a:spcBef>
                <a:spcPts val="1800"/>
              </a:spcBef>
            </a:pPr>
            <a:r>
              <a:rPr lang="en-US" altLang="en-US" sz="2400" dirty="0" smtClean="0">
                <a:latin typeface="Arial" charset="0"/>
                <a:ea typeface="ＭＳ Ｐゴシック" pitchFamily="34" charset="-128"/>
                <a:cs typeface="Arial" charset="0"/>
              </a:rPr>
              <a:t>Reflect real-life contextualized settings</a:t>
            </a:r>
          </a:p>
          <a:p>
            <a:pPr eaLnBrk="1" hangingPunct="1">
              <a:spcBef>
                <a:spcPts val="1800"/>
              </a:spcBef>
            </a:pPr>
            <a:r>
              <a:rPr lang="en-US" altLang="en-US" sz="2400" dirty="0" smtClean="0">
                <a:latin typeface="Arial" charset="0"/>
                <a:ea typeface="ＭＳ Ｐゴシック" pitchFamily="34" charset="-128"/>
                <a:cs typeface="Arial" charset="0"/>
              </a:rPr>
              <a:t>Discipline-free</a:t>
            </a:r>
          </a:p>
          <a:p>
            <a:pPr eaLnBrk="1" hangingPunct="1">
              <a:spcBef>
                <a:spcPts val="1800"/>
              </a:spcBef>
            </a:pPr>
            <a:r>
              <a:rPr lang="en-US" altLang="en-US" sz="2400" dirty="0" smtClean="0">
                <a:latin typeface="Arial" charset="0"/>
                <a:ea typeface="ＭＳ Ｐゴシック" pitchFamily="34" charset="-128"/>
                <a:cs typeface="Arial" charset="0"/>
              </a:rPr>
              <a:t>Jargon-free, clear and simple </a:t>
            </a:r>
          </a:p>
          <a:p>
            <a:pPr eaLnBrk="1" hangingPunct="1">
              <a:spcBef>
                <a:spcPts val="1800"/>
              </a:spcBef>
            </a:pPr>
            <a:r>
              <a:rPr lang="en-US" altLang="en-US" sz="2400" dirty="0" smtClean="0">
                <a:latin typeface="Arial" charset="0"/>
                <a:ea typeface="ＭＳ Ｐゴシック" pitchFamily="34" charset="-128"/>
                <a:cs typeface="Arial" charset="0"/>
              </a:rPr>
              <a:t>Emphasize the positive</a:t>
            </a:r>
          </a:p>
          <a:p>
            <a:pPr eaLnBrk="1" hangingPunct="1">
              <a:spcBef>
                <a:spcPts val="1800"/>
              </a:spcBef>
            </a:pPr>
            <a:r>
              <a:rPr lang="en-US" altLang="en-US" sz="2400" dirty="0" smtClean="0">
                <a:latin typeface="Arial" charset="0"/>
                <a:ea typeface="ＭＳ Ｐゴシック" pitchFamily="34" charset="-128"/>
                <a:cs typeface="Arial" charset="0"/>
              </a:rPr>
              <a:t>Avoid use of passive words (e.g., tolerate, receive, improve, maintain)</a:t>
            </a:r>
          </a:p>
          <a:p>
            <a:pPr eaLnBrk="1" hangingPunct="1">
              <a:lnSpc>
                <a:spcPct val="90000"/>
              </a:lnSpc>
              <a:buFontTx/>
              <a:buNone/>
            </a:pPr>
            <a:endParaRPr lang="en-US" altLang="en-US" dirty="0" smtClean="0">
              <a:solidFill>
                <a:srgbClr val="FF0000"/>
              </a:solidFill>
              <a:latin typeface="Arial" charset="0"/>
              <a:ea typeface="ＭＳ Ｐゴシック" pitchFamily="34" charset="-128"/>
              <a:cs typeface="Arial" charset="0"/>
            </a:endParaRPr>
          </a:p>
          <a:p>
            <a:pPr eaLnBrk="1" hangingPunct="1">
              <a:lnSpc>
                <a:spcPct val="90000"/>
              </a:lnSpc>
              <a:buFontTx/>
              <a:buNone/>
            </a:pPr>
            <a:endParaRPr lang="en-US" altLang="en-US" dirty="0" smtClean="0">
              <a:solidFill>
                <a:srgbClr val="FF0000"/>
              </a:solidFill>
              <a:latin typeface="Arial" charset="0"/>
              <a:ea typeface="ＭＳ Ｐゴシック" pitchFamily="34" charset="-128"/>
              <a:cs typeface="Arial" charset="0"/>
            </a:endParaRPr>
          </a:p>
        </p:txBody>
      </p:sp>
      <p:sp>
        <p:nvSpPr>
          <p:cNvPr id="2" name="Title 1"/>
          <p:cNvSpPr>
            <a:spLocks noGrp="1"/>
          </p:cNvSpPr>
          <p:nvPr>
            <p:ph type="title"/>
          </p:nvPr>
        </p:nvSpPr>
        <p:spPr/>
        <p:txBody>
          <a:bodyPr wrap="square" numCol="1" compatLnSpc="1">
            <a:prstTxWarp prst="textNoShape">
              <a:avLst/>
            </a:prstTxWarp>
            <a:noAutofit/>
          </a:bodyPr>
          <a:lstStyle/>
          <a:p>
            <a:pPr>
              <a:defRPr/>
            </a:pPr>
            <a:r>
              <a:rPr lang="en-US" altLang="en-US" dirty="0" smtClean="0">
                <a:effectLst>
                  <a:outerShdw blurRad="38100" dist="38100" dir="2700000" algn="tl">
                    <a:srgbClr val="C0C0C0"/>
                  </a:outerShdw>
                </a:effectLst>
                <a:latin typeface="+mn-lt"/>
                <a:ea typeface="ＭＳ Ｐゴシック" pitchFamily="34" charset="-128"/>
              </a:rPr>
              <a:t>High-Quality, Functional </a:t>
            </a:r>
            <a:br>
              <a:rPr lang="en-US" altLang="en-US" dirty="0" smtClean="0">
                <a:effectLst>
                  <a:outerShdw blurRad="38100" dist="38100" dir="2700000" algn="tl">
                    <a:srgbClr val="C0C0C0"/>
                  </a:outerShdw>
                </a:effectLst>
                <a:latin typeface="+mn-lt"/>
                <a:ea typeface="ＭＳ Ｐゴシック" pitchFamily="34" charset="-128"/>
              </a:rPr>
            </a:br>
            <a:r>
              <a:rPr lang="en-US" altLang="en-US" dirty="0" smtClean="0">
                <a:effectLst>
                  <a:outerShdw blurRad="38100" dist="38100" dir="2700000" algn="tl">
                    <a:srgbClr val="C0C0C0"/>
                  </a:outerShdw>
                </a:effectLst>
                <a:latin typeface="+mn-lt"/>
                <a:ea typeface="ＭＳ Ｐゴシック" pitchFamily="34" charset="-128"/>
              </a:rPr>
              <a:t>IFSP Outcomes</a:t>
            </a:r>
          </a:p>
        </p:txBody>
      </p:sp>
      <p:sp>
        <p:nvSpPr>
          <p:cNvPr id="3" name="Footer Placeholder 2"/>
          <p:cNvSpPr>
            <a:spLocks noGrp="1"/>
          </p:cNvSpPr>
          <p:nvPr>
            <p:ph type="ftr" sz="quarter" idx="11"/>
          </p:nvPr>
        </p:nvSpPr>
        <p:spPr/>
        <p:txBody>
          <a:bodyPr/>
          <a:lstStyle/>
          <a:p>
            <a:r>
              <a:rPr lang="en-US" dirty="0" smtClean="0">
                <a:solidFill>
                  <a:schemeClr val="tx2"/>
                </a:solidFill>
              </a:rPr>
              <a:t>Improving Data, Improving Outcomes - Washington, DC</a:t>
            </a:r>
            <a:endParaRPr lang="en-US" dirty="0"/>
          </a:p>
        </p:txBody>
      </p:sp>
    </p:spTree>
    <p:extLst>
      <p:ext uri="{BB962C8B-B14F-4D97-AF65-F5344CB8AC3E}">
        <p14:creationId xmlns:p14="http://schemas.microsoft.com/office/powerpoint/2010/main" val="37673996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5" descr="Placemat-IFSP.wm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38113"/>
            <a:ext cx="8534400" cy="659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3" name="TextBox 6"/>
          <p:cNvSpPr txBox="1">
            <a:spLocks noChangeArrowheads="1"/>
          </p:cNvSpPr>
          <p:nvPr/>
        </p:nvSpPr>
        <p:spPr bwMode="auto">
          <a:xfrm>
            <a:off x="609600" y="457200"/>
            <a:ext cx="2133600"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Century Gothic" pitchFamily="34" charset="0"/>
              </a:defRPr>
            </a:lvl1pPr>
            <a:lvl2pPr marL="742950" indent="-285750">
              <a:defRPr sz="2000">
                <a:solidFill>
                  <a:schemeClr val="tx2"/>
                </a:solidFill>
                <a:latin typeface="Century Gothic" pitchFamily="34" charset="0"/>
              </a:defRPr>
            </a:lvl2pPr>
            <a:lvl3pPr marL="1143000">
              <a:defRPr>
                <a:solidFill>
                  <a:schemeClr val="tx2"/>
                </a:solidFill>
                <a:latin typeface="Century Gothic" pitchFamily="34" charset="0"/>
              </a:defRPr>
            </a:lvl3pPr>
            <a:lvl4pPr marL="1600200">
              <a:defRPr sz="1600">
                <a:solidFill>
                  <a:schemeClr val="tx2"/>
                </a:solidFill>
                <a:latin typeface="Century Gothic" pitchFamily="34" charset="0"/>
              </a:defRPr>
            </a:lvl4pPr>
            <a:lvl5pPr marL="2057400">
              <a:defRPr sz="1600">
                <a:solidFill>
                  <a:schemeClr val="tx2"/>
                </a:solidFill>
                <a:latin typeface="Century Gothic" pitchFamily="34" charset="0"/>
              </a:defRPr>
            </a:lvl5pPr>
            <a:lvl6pPr marL="2514600" indent="-228600" eaLnBrk="0" fontAlgn="base" hangingPunct="0">
              <a:spcAft>
                <a:spcPct val="0"/>
              </a:spcAft>
              <a:buClr>
                <a:srgbClr val="E8B54D"/>
              </a:buClr>
              <a:buFont typeface="Arial" charset="0"/>
              <a:defRPr sz="1600">
                <a:solidFill>
                  <a:schemeClr val="tx2"/>
                </a:solidFill>
                <a:latin typeface="Century Gothic" pitchFamily="34" charset="0"/>
              </a:defRPr>
            </a:lvl6pPr>
            <a:lvl7pPr marL="2971800" indent="-228600" eaLnBrk="0" fontAlgn="base" hangingPunct="0">
              <a:spcAft>
                <a:spcPct val="0"/>
              </a:spcAft>
              <a:buClr>
                <a:srgbClr val="E8B54D"/>
              </a:buClr>
              <a:buFont typeface="Arial" charset="0"/>
              <a:defRPr sz="1600">
                <a:solidFill>
                  <a:schemeClr val="tx2"/>
                </a:solidFill>
                <a:latin typeface="Century Gothic" pitchFamily="34" charset="0"/>
              </a:defRPr>
            </a:lvl7pPr>
            <a:lvl8pPr marL="3429000" indent="-228600" eaLnBrk="0" fontAlgn="base" hangingPunct="0">
              <a:spcAft>
                <a:spcPct val="0"/>
              </a:spcAft>
              <a:buClr>
                <a:srgbClr val="E8B54D"/>
              </a:buClr>
              <a:buFont typeface="Arial" charset="0"/>
              <a:defRPr sz="1600">
                <a:solidFill>
                  <a:schemeClr val="tx2"/>
                </a:solidFill>
                <a:latin typeface="Century Gothic" pitchFamily="34" charset="0"/>
              </a:defRPr>
            </a:lvl8pPr>
            <a:lvl9pPr marL="3886200" indent="-228600" eaLnBrk="0" fontAlgn="base" hangingPunct="0">
              <a:spcAft>
                <a:spcPct val="0"/>
              </a:spcAft>
              <a:buClr>
                <a:srgbClr val="E8B54D"/>
              </a:buClr>
              <a:buFont typeface="Arial" charset="0"/>
              <a:defRPr sz="1600">
                <a:solidFill>
                  <a:schemeClr val="tx2"/>
                </a:solidFill>
                <a:latin typeface="Century Gothic" pitchFamily="34" charset="0"/>
              </a:defRPr>
            </a:lvl9pPr>
          </a:lstStyle>
          <a:p>
            <a:r>
              <a:rPr lang="en-US" altLang="en-US" sz="1500">
                <a:solidFill>
                  <a:srgbClr val="000000"/>
                </a:solidFill>
                <a:latin typeface="Arial" charset="0"/>
              </a:rPr>
              <a:t>The OUTCOME</a:t>
            </a:r>
          </a:p>
          <a:p>
            <a:r>
              <a:rPr lang="en-US" altLang="en-US" sz="1500">
                <a:solidFill>
                  <a:srgbClr val="000000"/>
                </a:solidFill>
                <a:latin typeface="Arial" charset="0"/>
              </a:rPr>
              <a:t>is necessary</a:t>
            </a:r>
          </a:p>
          <a:p>
            <a:r>
              <a:rPr lang="en-US" altLang="en-US" sz="1500">
                <a:solidFill>
                  <a:srgbClr val="000000"/>
                </a:solidFill>
                <a:latin typeface="Arial" charset="0"/>
              </a:rPr>
              <a:t>and functional </a:t>
            </a:r>
          </a:p>
          <a:p>
            <a:r>
              <a:rPr lang="en-US" altLang="en-US" sz="1500">
                <a:solidFill>
                  <a:srgbClr val="000000"/>
                </a:solidFill>
                <a:latin typeface="Arial" charset="0"/>
              </a:rPr>
              <a:t>for the child’s </a:t>
            </a:r>
          </a:p>
          <a:p>
            <a:r>
              <a:rPr lang="en-US" altLang="en-US" sz="1500">
                <a:solidFill>
                  <a:srgbClr val="000000"/>
                </a:solidFill>
                <a:latin typeface="Arial" charset="0"/>
              </a:rPr>
              <a:t>and family’s life.</a:t>
            </a:r>
          </a:p>
        </p:txBody>
      </p:sp>
      <p:sp>
        <p:nvSpPr>
          <p:cNvPr id="174084" name="TextBox 7"/>
          <p:cNvSpPr txBox="1">
            <a:spLocks noChangeArrowheads="1"/>
          </p:cNvSpPr>
          <p:nvPr/>
        </p:nvSpPr>
        <p:spPr bwMode="auto">
          <a:xfrm>
            <a:off x="533400" y="2646363"/>
            <a:ext cx="21336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Century Gothic" pitchFamily="34" charset="0"/>
              </a:defRPr>
            </a:lvl1pPr>
            <a:lvl2pPr marL="742950" indent="-285750">
              <a:defRPr sz="2000">
                <a:solidFill>
                  <a:schemeClr val="tx2"/>
                </a:solidFill>
                <a:latin typeface="Century Gothic" pitchFamily="34" charset="0"/>
              </a:defRPr>
            </a:lvl2pPr>
            <a:lvl3pPr marL="1143000">
              <a:defRPr>
                <a:solidFill>
                  <a:schemeClr val="tx2"/>
                </a:solidFill>
                <a:latin typeface="Century Gothic" pitchFamily="34" charset="0"/>
              </a:defRPr>
            </a:lvl3pPr>
            <a:lvl4pPr marL="1600200">
              <a:defRPr sz="1600">
                <a:solidFill>
                  <a:schemeClr val="tx2"/>
                </a:solidFill>
                <a:latin typeface="Century Gothic" pitchFamily="34" charset="0"/>
              </a:defRPr>
            </a:lvl4pPr>
            <a:lvl5pPr marL="2057400">
              <a:defRPr sz="1600">
                <a:solidFill>
                  <a:schemeClr val="tx2"/>
                </a:solidFill>
                <a:latin typeface="Century Gothic" pitchFamily="34" charset="0"/>
              </a:defRPr>
            </a:lvl5pPr>
            <a:lvl6pPr marL="2514600" indent="-228600" eaLnBrk="0" fontAlgn="base" hangingPunct="0">
              <a:spcAft>
                <a:spcPct val="0"/>
              </a:spcAft>
              <a:buClr>
                <a:srgbClr val="E8B54D"/>
              </a:buClr>
              <a:buFont typeface="Arial" charset="0"/>
              <a:defRPr sz="1600">
                <a:solidFill>
                  <a:schemeClr val="tx2"/>
                </a:solidFill>
                <a:latin typeface="Century Gothic" pitchFamily="34" charset="0"/>
              </a:defRPr>
            </a:lvl6pPr>
            <a:lvl7pPr marL="2971800" indent="-228600" eaLnBrk="0" fontAlgn="base" hangingPunct="0">
              <a:spcAft>
                <a:spcPct val="0"/>
              </a:spcAft>
              <a:buClr>
                <a:srgbClr val="E8B54D"/>
              </a:buClr>
              <a:buFont typeface="Arial" charset="0"/>
              <a:defRPr sz="1600">
                <a:solidFill>
                  <a:schemeClr val="tx2"/>
                </a:solidFill>
                <a:latin typeface="Century Gothic" pitchFamily="34" charset="0"/>
              </a:defRPr>
            </a:lvl7pPr>
            <a:lvl8pPr marL="3429000" indent="-228600" eaLnBrk="0" fontAlgn="base" hangingPunct="0">
              <a:spcAft>
                <a:spcPct val="0"/>
              </a:spcAft>
              <a:buClr>
                <a:srgbClr val="E8B54D"/>
              </a:buClr>
              <a:buFont typeface="Arial" charset="0"/>
              <a:defRPr sz="1600">
                <a:solidFill>
                  <a:schemeClr val="tx2"/>
                </a:solidFill>
                <a:latin typeface="Century Gothic" pitchFamily="34" charset="0"/>
              </a:defRPr>
            </a:lvl8pPr>
            <a:lvl9pPr marL="3886200" indent="-228600" eaLnBrk="0" fontAlgn="base" hangingPunct="0">
              <a:spcAft>
                <a:spcPct val="0"/>
              </a:spcAft>
              <a:buClr>
                <a:srgbClr val="E8B54D"/>
              </a:buClr>
              <a:buFont typeface="Arial" charset="0"/>
              <a:defRPr sz="1600">
                <a:solidFill>
                  <a:schemeClr val="tx2"/>
                </a:solidFill>
                <a:latin typeface="Century Gothic" pitchFamily="34" charset="0"/>
              </a:defRPr>
            </a:lvl9pPr>
          </a:lstStyle>
          <a:p>
            <a:r>
              <a:rPr lang="en-US" altLang="en-US" sz="1500">
                <a:solidFill>
                  <a:srgbClr val="000000"/>
                </a:solidFill>
                <a:latin typeface="Arial" charset="0"/>
              </a:rPr>
              <a:t>The OUTCOME</a:t>
            </a:r>
          </a:p>
          <a:p>
            <a:r>
              <a:rPr lang="en-US" altLang="en-US" sz="1500">
                <a:solidFill>
                  <a:srgbClr val="000000"/>
                </a:solidFill>
                <a:latin typeface="Arial" charset="0"/>
              </a:rPr>
              <a:t>is discipline-free.</a:t>
            </a:r>
          </a:p>
        </p:txBody>
      </p:sp>
      <p:sp>
        <p:nvSpPr>
          <p:cNvPr id="174085" name="TextBox 8"/>
          <p:cNvSpPr txBox="1">
            <a:spLocks noChangeArrowheads="1"/>
          </p:cNvSpPr>
          <p:nvPr/>
        </p:nvSpPr>
        <p:spPr bwMode="auto">
          <a:xfrm>
            <a:off x="533400" y="4246563"/>
            <a:ext cx="213360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Century Gothic" pitchFamily="34" charset="0"/>
              </a:defRPr>
            </a:lvl1pPr>
            <a:lvl2pPr marL="742950" indent="-285750">
              <a:defRPr sz="2000">
                <a:solidFill>
                  <a:schemeClr val="tx2"/>
                </a:solidFill>
                <a:latin typeface="Century Gothic" pitchFamily="34" charset="0"/>
              </a:defRPr>
            </a:lvl2pPr>
            <a:lvl3pPr marL="1143000">
              <a:defRPr>
                <a:solidFill>
                  <a:schemeClr val="tx2"/>
                </a:solidFill>
                <a:latin typeface="Century Gothic" pitchFamily="34" charset="0"/>
              </a:defRPr>
            </a:lvl3pPr>
            <a:lvl4pPr marL="1600200">
              <a:defRPr sz="1600">
                <a:solidFill>
                  <a:schemeClr val="tx2"/>
                </a:solidFill>
                <a:latin typeface="Century Gothic" pitchFamily="34" charset="0"/>
              </a:defRPr>
            </a:lvl4pPr>
            <a:lvl5pPr marL="2057400">
              <a:defRPr sz="1600">
                <a:solidFill>
                  <a:schemeClr val="tx2"/>
                </a:solidFill>
                <a:latin typeface="Century Gothic" pitchFamily="34" charset="0"/>
              </a:defRPr>
            </a:lvl5pPr>
            <a:lvl6pPr marL="2514600" indent="-228600" eaLnBrk="0" fontAlgn="base" hangingPunct="0">
              <a:spcAft>
                <a:spcPct val="0"/>
              </a:spcAft>
              <a:buClr>
                <a:srgbClr val="E8B54D"/>
              </a:buClr>
              <a:buFont typeface="Arial" charset="0"/>
              <a:defRPr sz="1600">
                <a:solidFill>
                  <a:schemeClr val="tx2"/>
                </a:solidFill>
                <a:latin typeface="Century Gothic" pitchFamily="34" charset="0"/>
              </a:defRPr>
            </a:lvl6pPr>
            <a:lvl7pPr marL="2971800" indent="-228600" eaLnBrk="0" fontAlgn="base" hangingPunct="0">
              <a:spcAft>
                <a:spcPct val="0"/>
              </a:spcAft>
              <a:buClr>
                <a:srgbClr val="E8B54D"/>
              </a:buClr>
              <a:buFont typeface="Arial" charset="0"/>
              <a:defRPr sz="1600">
                <a:solidFill>
                  <a:schemeClr val="tx2"/>
                </a:solidFill>
                <a:latin typeface="Century Gothic" pitchFamily="34" charset="0"/>
              </a:defRPr>
            </a:lvl7pPr>
            <a:lvl8pPr marL="3429000" indent="-228600" eaLnBrk="0" fontAlgn="base" hangingPunct="0">
              <a:spcAft>
                <a:spcPct val="0"/>
              </a:spcAft>
              <a:buClr>
                <a:srgbClr val="E8B54D"/>
              </a:buClr>
              <a:buFont typeface="Arial" charset="0"/>
              <a:defRPr sz="1600">
                <a:solidFill>
                  <a:schemeClr val="tx2"/>
                </a:solidFill>
                <a:latin typeface="Century Gothic" pitchFamily="34" charset="0"/>
              </a:defRPr>
            </a:lvl8pPr>
            <a:lvl9pPr marL="3886200" indent="-228600" eaLnBrk="0" fontAlgn="base" hangingPunct="0">
              <a:spcAft>
                <a:spcPct val="0"/>
              </a:spcAft>
              <a:buClr>
                <a:srgbClr val="E8B54D"/>
              </a:buClr>
              <a:buFont typeface="Arial" charset="0"/>
              <a:defRPr sz="1600">
                <a:solidFill>
                  <a:schemeClr val="tx2"/>
                </a:solidFill>
                <a:latin typeface="Century Gothic" pitchFamily="34" charset="0"/>
              </a:defRPr>
            </a:lvl9pPr>
          </a:lstStyle>
          <a:p>
            <a:r>
              <a:rPr lang="en-US" altLang="en-US" sz="1500">
                <a:solidFill>
                  <a:srgbClr val="000000"/>
                </a:solidFill>
                <a:latin typeface="Arial" charset="0"/>
              </a:rPr>
              <a:t>The OUTCOME</a:t>
            </a:r>
          </a:p>
          <a:p>
            <a:r>
              <a:rPr lang="en-US" altLang="en-US" sz="1500">
                <a:solidFill>
                  <a:srgbClr val="000000"/>
                </a:solidFill>
                <a:latin typeface="Arial" charset="0"/>
              </a:rPr>
              <a:t>reflects real-life</a:t>
            </a:r>
          </a:p>
          <a:p>
            <a:r>
              <a:rPr lang="en-US" altLang="en-US" sz="1500">
                <a:solidFill>
                  <a:srgbClr val="000000"/>
                </a:solidFill>
                <a:latin typeface="Arial" charset="0"/>
              </a:rPr>
              <a:t>contextualized</a:t>
            </a:r>
          </a:p>
          <a:p>
            <a:r>
              <a:rPr lang="en-US" altLang="en-US" sz="1500">
                <a:solidFill>
                  <a:srgbClr val="000000"/>
                </a:solidFill>
                <a:latin typeface="Arial" charset="0"/>
              </a:rPr>
              <a:t>settings (e.g.,</a:t>
            </a:r>
          </a:p>
          <a:p>
            <a:r>
              <a:rPr lang="en-US" altLang="en-US" sz="1500">
                <a:solidFill>
                  <a:srgbClr val="000000"/>
                </a:solidFill>
                <a:latin typeface="Arial" charset="0"/>
              </a:rPr>
              <a:t>not test items).</a:t>
            </a:r>
          </a:p>
        </p:txBody>
      </p:sp>
      <p:sp>
        <p:nvSpPr>
          <p:cNvPr id="174086" name="TextBox 9"/>
          <p:cNvSpPr txBox="1">
            <a:spLocks noChangeArrowheads="1"/>
          </p:cNvSpPr>
          <p:nvPr/>
        </p:nvSpPr>
        <p:spPr bwMode="auto">
          <a:xfrm>
            <a:off x="6400800" y="660400"/>
            <a:ext cx="2133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Century Gothic" pitchFamily="34" charset="0"/>
              </a:defRPr>
            </a:lvl1pPr>
            <a:lvl2pPr marL="742950" indent="-285750">
              <a:defRPr sz="2000">
                <a:solidFill>
                  <a:schemeClr val="tx2"/>
                </a:solidFill>
                <a:latin typeface="Century Gothic" pitchFamily="34" charset="0"/>
              </a:defRPr>
            </a:lvl2pPr>
            <a:lvl3pPr marL="1143000">
              <a:defRPr>
                <a:solidFill>
                  <a:schemeClr val="tx2"/>
                </a:solidFill>
                <a:latin typeface="Century Gothic" pitchFamily="34" charset="0"/>
              </a:defRPr>
            </a:lvl3pPr>
            <a:lvl4pPr marL="1600200">
              <a:defRPr sz="1600">
                <a:solidFill>
                  <a:schemeClr val="tx2"/>
                </a:solidFill>
                <a:latin typeface="Century Gothic" pitchFamily="34" charset="0"/>
              </a:defRPr>
            </a:lvl4pPr>
            <a:lvl5pPr marL="2057400">
              <a:defRPr sz="1600">
                <a:solidFill>
                  <a:schemeClr val="tx2"/>
                </a:solidFill>
                <a:latin typeface="Century Gothic" pitchFamily="34" charset="0"/>
              </a:defRPr>
            </a:lvl5pPr>
            <a:lvl6pPr marL="2514600" indent="-228600" eaLnBrk="0" fontAlgn="base" hangingPunct="0">
              <a:spcAft>
                <a:spcPct val="0"/>
              </a:spcAft>
              <a:buClr>
                <a:srgbClr val="E8B54D"/>
              </a:buClr>
              <a:buFont typeface="Arial" charset="0"/>
              <a:defRPr sz="1600">
                <a:solidFill>
                  <a:schemeClr val="tx2"/>
                </a:solidFill>
                <a:latin typeface="Century Gothic" pitchFamily="34" charset="0"/>
              </a:defRPr>
            </a:lvl6pPr>
            <a:lvl7pPr marL="2971800" indent="-228600" eaLnBrk="0" fontAlgn="base" hangingPunct="0">
              <a:spcAft>
                <a:spcPct val="0"/>
              </a:spcAft>
              <a:buClr>
                <a:srgbClr val="E8B54D"/>
              </a:buClr>
              <a:buFont typeface="Arial" charset="0"/>
              <a:defRPr sz="1600">
                <a:solidFill>
                  <a:schemeClr val="tx2"/>
                </a:solidFill>
                <a:latin typeface="Century Gothic" pitchFamily="34" charset="0"/>
              </a:defRPr>
            </a:lvl7pPr>
            <a:lvl8pPr marL="3429000" indent="-228600" eaLnBrk="0" fontAlgn="base" hangingPunct="0">
              <a:spcAft>
                <a:spcPct val="0"/>
              </a:spcAft>
              <a:buClr>
                <a:srgbClr val="E8B54D"/>
              </a:buClr>
              <a:buFont typeface="Arial" charset="0"/>
              <a:defRPr sz="1600">
                <a:solidFill>
                  <a:schemeClr val="tx2"/>
                </a:solidFill>
                <a:latin typeface="Century Gothic" pitchFamily="34" charset="0"/>
              </a:defRPr>
            </a:lvl8pPr>
            <a:lvl9pPr marL="3886200" indent="-228600" eaLnBrk="0" fontAlgn="base" hangingPunct="0">
              <a:spcAft>
                <a:spcPct val="0"/>
              </a:spcAft>
              <a:buClr>
                <a:srgbClr val="E8B54D"/>
              </a:buClr>
              <a:buFont typeface="Arial" charset="0"/>
              <a:defRPr sz="1600">
                <a:solidFill>
                  <a:schemeClr val="tx2"/>
                </a:solidFill>
                <a:latin typeface="Century Gothic" pitchFamily="34" charset="0"/>
              </a:defRPr>
            </a:lvl9pPr>
          </a:lstStyle>
          <a:p>
            <a:pPr algn="r"/>
            <a:r>
              <a:rPr lang="en-US" altLang="en-US" sz="1500">
                <a:solidFill>
                  <a:srgbClr val="000000"/>
                </a:solidFill>
                <a:latin typeface="Arial" charset="0"/>
              </a:rPr>
              <a:t>The wording of</a:t>
            </a:r>
          </a:p>
          <a:p>
            <a:pPr algn="r"/>
            <a:r>
              <a:rPr lang="en-US" altLang="en-US" sz="1500">
                <a:solidFill>
                  <a:srgbClr val="000000"/>
                </a:solidFill>
                <a:latin typeface="Arial" charset="0"/>
              </a:rPr>
              <a:t>the OUTCOME is</a:t>
            </a:r>
          </a:p>
          <a:p>
            <a:pPr algn="r"/>
            <a:r>
              <a:rPr lang="en-US" altLang="en-US" sz="1500">
                <a:solidFill>
                  <a:srgbClr val="000000"/>
                </a:solidFill>
                <a:latin typeface="Arial" charset="0"/>
              </a:rPr>
              <a:t>jargon-free,</a:t>
            </a:r>
          </a:p>
          <a:p>
            <a:pPr algn="r"/>
            <a:r>
              <a:rPr lang="en-US" altLang="en-US" sz="1500">
                <a:solidFill>
                  <a:srgbClr val="000000"/>
                </a:solidFill>
                <a:latin typeface="Arial" charset="0"/>
              </a:rPr>
              <a:t>clear and simple.</a:t>
            </a:r>
          </a:p>
        </p:txBody>
      </p:sp>
      <p:sp>
        <p:nvSpPr>
          <p:cNvPr id="174087" name="TextBox 10"/>
          <p:cNvSpPr txBox="1">
            <a:spLocks noChangeArrowheads="1"/>
          </p:cNvSpPr>
          <p:nvPr/>
        </p:nvSpPr>
        <p:spPr bwMode="auto">
          <a:xfrm>
            <a:off x="6400800" y="2341563"/>
            <a:ext cx="2133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Century Gothic" pitchFamily="34" charset="0"/>
              </a:defRPr>
            </a:lvl1pPr>
            <a:lvl2pPr marL="742950" indent="-285750">
              <a:defRPr sz="2000">
                <a:solidFill>
                  <a:schemeClr val="tx2"/>
                </a:solidFill>
                <a:latin typeface="Century Gothic" pitchFamily="34" charset="0"/>
              </a:defRPr>
            </a:lvl2pPr>
            <a:lvl3pPr marL="1143000">
              <a:defRPr>
                <a:solidFill>
                  <a:schemeClr val="tx2"/>
                </a:solidFill>
                <a:latin typeface="Century Gothic" pitchFamily="34" charset="0"/>
              </a:defRPr>
            </a:lvl3pPr>
            <a:lvl4pPr marL="1600200">
              <a:defRPr sz="1600">
                <a:solidFill>
                  <a:schemeClr val="tx2"/>
                </a:solidFill>
                <a:latin typeface="Century Gothic" pitchFamily="34" charset="0"/>
              </a:defRPr>
            </a:lvl4pPr>
            <a:lvl5pPr marL="2057400">
              <a:defRPr sz="1600">
                <a:solidFill>
                  <a:schemeClr val="tx2"/>
                </a:solidFill>
                <a:latin typeface="Century Gothic" pitchFamily="34" charset="0"/>
              </a:defRPr>
            </a:lvl5pPr>
            <a:lvl6pPr marL="2514600" indent="-228600" eaLnBrk="0" fontAlgn="base" hangingPunct="0">
              <a:spcAft>
                <a:spcPct val="0"/>
              </a:spcAft>
              <a:buClr>
                <a:srgbClr val="E8B54D"/>
              </a:buClr>
              <a:buFont typeface="Arial" charset="0"/>
              <a:defRPr sz="1600">
                <a:solidFill>
                  <a:schemeClr val="tx2"/>
                </a:solidFill>
                <a:latin typeface="Century Gothic" pitchFamily="34" charset="0"/>
              </a:defRPr>
            </a:lvl6pPr>
            <a:lvl7pPr marL="2971800" indent="-228600" eaLnBrk="0" fontAlgn="base" hangingPunct="0">
              <a:spcAft>
                <a:spcPct val="0"/>
              </a:spcAft>
              <a:buClr>
                <a:srgbClr val="E8B54D"/>
              </a:buClr>
              <a:buFont typeface="Arial" charset="0"/>
              <a:defRPr sz="1600">
                <a:solidFill>
                  <a:schemeClr val="tx2"/>
                </a:solidFill>
                <a:latin typeface="Century Gothic" pitchFamily="34" charset="0"/>
              </a:defRPr>
            </a:lvl7pPr>
            <a:lvl8pPr marL="3429000" indent="-228600" eaLnBrk="0" fontAlgn="base" hangingPunct="0">
              <a:spcAft>
                <a:spcPct val="0"/>
              </a:spcAft>
              <a:buClr>
                <a:srgbClr val="E8B54D"/>
              </a:buClr>
              <a:buFont typeface="Arial" charset="0"/>
              <a:defRPr sz="1600">
                <a:solidFill>
                  <a:schemeClr val="tx2"/>
                </a:solidFill>
                <a:latin typeface="Century Gothic" pitchFamily="34" charset="0"/>
              </a:defRPr>
            </a:lvl8pPr>
            <a:lvl9pPr marL="3886200" indent="-228600" eaLnBrk="0" fontAlgn="base" hangingPunct="0">
              <a:spcAft>
                <a:spcPct val="0"/>
              </a:spcAft>
              <a:buClr>
                <a:srgbClr val="E8B54D"/>
              </a:buClr>
              <a:buFont typeface="Arial" charset="0"/>
              <a:defRPr sz="1600">
                <a:solidFill>
                  <a:schemeClr val="tx2"/>
                </a:solidFill>
                <a:latin typeface="Century Gothic" pitchFamily="34" charset="0"/>
              </a:defRPr>
            </a:lvl9pPr>
          </a:lstStyle>
          <a:p>
            <a:pPr algn="r"/>
            <a:r>
              <a:rPr lang="en-US" altLang="en-US" sz="1500">
                <a:solidFill>
                  <a:srgbClr val="000000"/>
                </a:solidFill>
                <a:latin typeface="Arial" charset="0"/>
              </a:rPr>
              <a:t>The wording of</a:t>
            </a:r>
          </a:p>
          <a:p>
            <a:pPr algn="r"/>
            <a:r>
              <a:rPr lang="en-US" altLang="en-US" sz="1500">
                <a:solidFill>
                  <a:srgbClr val="000000"/>
                </a:solidFill>
                <a:latin typeface="Arial" charset="0"/>
              </a:rPr>
              <a:t>the OUTCOME</a:t>
            </a:r>
          </a:p>
          <a:p>
            <a:pPr algn="r"/>
            <a:r>
              <a:rPr lang="en-US" altLang="en-US" sz="1500">
                <a:solidFill>
                  <a:srgbClr val="000000"/>
                </a:solidFill>
                <a:latin typeface="Arial" charset="0"/>
              </a:rPr>
              <a:t>emphasizes the</a:t>
            </a:r>
          </a:p>
          <a:p>
            <a:pPr algn="r"/>
            <a:r>
              <a:rPr lang="en-US" altLang="en-US" sz="1500">
                <a:solidFill>
                  <a:srgbClr val="000000"/>
                </a:solidFill>
                <a:latin typeface="Arial" charset="0"/>
              </a:rPr>
              <a:t>positive.</a:t>
            </a:r>
          </a:p>
        </p:txBody>
      </p:sp>
      <p:sp>
        <p:nvSpPr>
          <p:cNvPr id="174088" name="TextBox 11"/>
          <p:cNvSpPr txBox="1">
            <a:spLocks noChangeArrowheads="1"/>
          </p:cNvSpPr>
          <p:nvPr/>
        </p:nvSpPr>
        <p:spPr bwMode="auto">
          <a:xfrm>
            <a:off x="6400800" y="4246563"/>
            <a:ext cx="21336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Century Gothic" pitchFamily="34" charset="0"/>
              </a:defRPr>
            </a:lvl1pPr>
            <a:lvl2pPr marL="742950" indent="-285750">
              <a:defRPr sz="2000">
                <a:solidFill>
                  <a:schemeClr val="tx2"/>
                </a:solidFill>
                <a:latin typeface="Century Gothic" pitchFamily="34" charset="0"/>
              </a:defRPr>
            </a:lvl2pPr>
            <a:lvl3pPr marL="1143000">
              <a:defRPr>
                <a:solidFill>
                  <a:schemeClr val="tx2"/>
                </a:solidFill>
                <a:latin typeface="Century Gothic" pitchFamily="34" charset="0"/>
              </a:defRPr>
            </a:lvl3pPr>
            <a:lvl4pPr marL="1600200">
              <a:defRPr sz="1600">
                <a:solidFill>
                  <a:schemeClr val="tx2"/>
                </a:solidFill>
                <a:latin typeface="Century Gothic" pitchFamily="34" charset="0"/>
              </a:defRPr>
            </a:lvl4pPr>
            <a:lvl5pPr marL="2057400">
              <a:defRPr sz="1600">
                <a:solidFill>
                  <a:schemeClr val="tx2"/>
                </a:solidFill>
                <a:latin typeface="Century Gothic" pitchFamily="34" charset="0"/>
              </a:defRPr>
            </a:lvl5pPr>
            <a:lvl6pPr marL="2514600" indent="-228600" eaLnBrk="0" fontAlgn="base" hangingPunct="0">
              <a:spcAft>
                <a:spcPct val="0"/>
              </a:spcAft>
              <a:buClr>
                <a:srgbClr val="E8B54D"/>
              </a:buClr>
              <a:buFont typeface="Arial" charset="0"/>
              <a:defRPr sz="1600">
                <a:solidFill>
                  <a:schemeClr val="tx2"/>
                </a:solidFill>
                <a:latin typeface="Century Gothic" pitchFamily="34" charset="0"/>
              </a:defRPr>
            </a:lvl6pPr>
            <a:lvl7pPr marL="2971800" indent="-228600" eaLnBrk="0" fontAlgn="base" hangingPunct="0">
              <a:spcAft>
                <a:spcPct val="0"/>
              </a:spcAft>
              <a:buClr>
                <a:srgbClr val="E8B54D"/>
              </a:buClr>
              <a:buFont typeface="Arial" charset="0"/>
              <a:defRPr sz="1600">
                <a:solidFill>
                  <a:schemeClr val="tx2"/>
                </a:solidFill>
                <a:latin typeface="Century Gothic" pitchFamily="34" charset="0"/>
              </a:defRPr>
            </a:lvl7pPr>
            <a:lvl8pPr marL="3429000" indent="-228600" eaLnBrk="0" fontAlgn="base" hangingPunct="0">
              <a:spcAft>
                <a:spcPct val="0"/>
              </a:spcAft>
              <a:buClr>
                <a:srgbClr val="E8B54D"/>
              </a:buClr>
              <a:buFont typeface="Arial" charset="0"/>
              <a:defRPr sz="1600">
                <a:solidFill>
                  <a:schemeClr val="tx2"/>
                </a:solidFill>
                <a:latin typeface="Century Gothic" pitchFamily="34" charset="0"/>
              </a:defRPr>
            </a:lvl8pPr>
            <a:lvl9pPr marL="3886200" indent="-228600" eaLnBrk="0" fontAlgn="base" hangingPunct="0">
              <a:spcAft>
                <a:spcPct val="0"/>
              </a:spcAft>
              <a:buClr>
                <a:srgbClr val="E8B54D"/>
              </a:buClr>
              <a:buFont typeface="Arial" charset="0"/>
              <a:defRPr sz="1600">
                <a:solidFill>
                  <a:schemeClr val="tx2"/>
                </a:solidFill>
                <a:latin typeface="Century Gothic" pitchFamily="34" charset="0"/>
              </a:defRPr>
            </a:lvl9pPr>
          </a:lstStyle>
          <a:p>
            <a:pPr algn="r"/>
            <a:r>
              <a:rPr lang="en-US" altLang="en-US" sz="1500">
                <a:solidFill>
                  <a:srgbClr val="000000"/>
                </a:solidFill>
                <a:latin typeface="Arial" charset="0"/>
              </a:rPr>
              <a:t>The OUTCOME</a:t>
            </a:r>
          </a:p>
          <a:p>
            <a:pPr algn="r"/>
            <a:r>
              <a:rPr lang="en-US" altLang="en-US" sz="1500">
                <a:solidFill>
                  <a:srgbClr val="000000"/>
                </a:solidFill>
                <a:latin typeface="Arial" charset="0"/>
              </a:rPr>
              <a:t>avoids the use</a:t>
            </a:r>
          </a:p>
          <a:p>
            <a:pPr algn="r"/>
            <a:r>
              <a:rPr lang="en-US" altLang="en-US" sz="1500">
                <a:solidFill>
                  <a:srgbClr val="000000"/>
                </a:solidFill>
                <a:latin typeface="Arial" charset="0"/>
              </a:rPr>
              <a:t>of passive words</a:t>
            </a:r>
          </a:p>
          <a:p>
            <a:pPr algn="r"/>
            <a:r>
              <a:rPr lang="en-US" altLang="en-US" sz="1500">
                <a:solidFill>
                  <a:srgbClr val="000000"/>
                </a:solidFill>
                <a:latin typeface="Arial" charset="0"/>
              </a:rPr>
              <a:t>(e.g., tolerate,</a:t>
            </a:r>
          </a:p>
          <a:p>
            <a:pPr algn="r"/>
            <a:r>
              <a:rPr lang="en-US" altLang="en-US" sz="1500">
                <a:solidFill>
                  <a:srgbClr val="000000"/>
                </a:solidFill>
                <a:latin typeface="Arial" charset="0"/>
              </a:rPr>
              <a:t>receive, improve,</a:t>
            </a:r>
          </a:p>
          <a:p>
            <a:pPr algn="r"/>
            <a:r>
              <a:rPr lang="en-US" altLang="en-US" sz="1500">
                <a:solidFill>
                  <a:srgbClr val="000000"/>
                </a:solidFill>
                <a:latin typeface="Arial" charset="0"/>
              </a:rPr>
              <a:t>maintain).</a:t>
            </a:r>
          </a:p>
        </p:txBody>
      </p:sp>
      <p:sp>
        <p:nvSpPr>
          <p:cNvPr id="174089" name="TextBox 12"/>
          <p:cNvSpPr txBox="1">
            <a:spLocks noChangeArrowheads="1"/>
          </p:cNvSpPr>
          <p:nvPr/>
        </p:nvSpPr>
        <p:spPr bwMode="auto">
          <a:xfrm>
            <a:off x="2895600" y="457200"/>
            <a:ext cx="3352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Century Gothic" pitchFamily="34" charset="0"/>
              </a:defRPr>
            </a:lvl1pPr>
            <a:lvl2pPr marL="742950" indent="-285750">
              <a:defRPr sz="2000">
                <a:solidFill>
                  <a:schemeClr val="tx2"/>
                </a:solidFill>
                <a:latin typeface="Century Gothic" pitchFamily="34" charset="0"/>
              </a:defRPr>
            </a:lvl2pPr>
            <a:lvl3pPr marL="1143000">
              <a:defRPr>
                <a:solidFill>
                  <a:schemeClr val="tx2"/>
                </a:solidFill>
                <a:latin typeface="Century Gothic" pitchFamily="34" charset="0"/>
              </a:defRPr>
            </a:lvl3pPr>
            <a:lvl4pPr marL="1600200">
              <a:defRPr sz="1600">
                <a:solidFill>
                  <a:schemeClr val="tx2"/>
                </a:solidFill>
                <a:latin typeface="Century Gothic" pitchFamily="34" charset="0"/>
              </a:defRPr>
            </a:lvl4pPr>
            <a:lvl5pPr marL="2057400">
              <a:defRPr sz="1600">
                <a:solidFill>
                  <a:schemeClr val="tx2"/>
                </a:solidFill>
                <a:latin typeface="Century Gothic" pitchFamily="34" charset="0"/>
              </a:defRPr>
            </a:lvl5pPr>
            <a:lvl6pPr marL="2514600" indent="-228600" eaLnBrk="0" fontAlgn="base" hangingPunct="0">
              <a:spcAft>
                <a:spcPct val="0"/>
              </a:spcAft>
              <a:buClr>
                <a:srgbClr val="E8B54D"/>
              </a:buClr>
              <a:buFont typeface="Arial" charset="0"/>
              <a:defRPr sz="1600">
                <a:solidFill>
                  <a:schemeClr val="tx2"/>
                </a:solidFill>
                <a:latin typeface="Century Gothic" pitchFamily="34" charset="0"/>
              </a:defRPr>
            </a:lvl6pPr>
            <a:lvl7pPr marL="2971800" indent="-228600" eaLnBrk="0" fontAlgn="base" hangingPunct="0">
              <a:spcAft>
                <a:spcPct val="0"/>
              </a:spcAft>
              <a:buClr>
                <a:srgbClr val="E8B54D"/>
              </a:buClr>
              <a:buFont typeface="Arial" charset="0"/>
              <a:defRPr sz="1600">
                <a:solidFill>
                  <a:schemeClr val="tx2"/>
                </a:solidFill>
                <a:latin typeface="Century Gothic" pitchFamily="34" charset="0"/>
              </a:defRPr>
            </a:lvl7pPr>
            <a:lvl8pPr marL="3429000" indent="-228600" eaLnBrk="0" fontAlgn="base" hangingPunct="0">
              <a:spcAft>
                <a:spcPct val="0"/>
              </a:spcAft>
              <a:buClr>
                <a:srgbClr val="E8B54D"/>
              </a:buClr>
              <a:buFont typeface="Arial" charset="0"/>
              <a:defRPr sz="1600">
                <a:solidFill>
                  <a:schemeClr val="tx2"/>
                </a:solidFill>
                <a:latin typeface="Century Gothic" pitchFamily="34" charset="0"/>
              </a:defRPr>
            </a:lvl8pPr>
            <a:lvl9pPr marL="3886200" indent="-228600" eaLnBrk="0" fontAlgn="base" hangingPunct="0">
              <a:spcAft>
                <a:spcPct val="0"/>
              </a:spcAft>
              <a:buClr>
                <a:srgbClr val="E8B54D"/>
              </a:buClr>
              <a:buFont typeface="Arial" charset="0"/>
              <a:defRPr sz="1600">
                <a:solidFill>
                  <a:schemeClr val="tx2"/>
                </a:solidFill>
                <a:latin typeface="Century Gothic" pitchFamily="34" charset="0"/>
              </a:defRPr>
            </a:lvl9pPr>
          </a:lstStyle>
          <a:p>
            <a:pPr algn="ctr"/>
            <a:r>
              <a:rPr lang="en-US" altLang="en-US" sz="2800" b="1" i="1">
                <a:solidFill>
                  <a:srgbClr val="000000"/>
                </a:solidFill>
                <a:latin typeface="Trebuchet MS" pitchFamily="34" charset="0"/>
              </a:rPr>
              <a:t>Criteria for Rating</a:t>
            </a:r>
          </a:p>
          <a:p>
            <a:pPr algn="ctr"/>
            <a:r>
              <a:rPr lang="en-US" altLang="en-US" sz="2800" b="1" i="1">
                <a:solidFill>
                  <a:srgbClr val="000000"/>
                </a:solidFill>
                <a:latin typeface="Trebuchet MS" pitchFamily="34" charset="0"/>
              </a:rPr>
              <a:t>IFSP Outcomes</a:t>
            </a:r>
          </a:p>
        </p:txBody>
      </p:sp>
      <p:sp>
        <p:nvSpPr>
          <p:cNvPr id="174090" name="TextBox 13"/>
          <p:cNvSpPr txBox="1">
            <a:spLocks noChangeArrowheads="1"/>
          </p:cNvSpPr>
          <p:nvPr/>
        </p:nvSpPr>
        <p:spPr bwMode="auto">
          <a:xfrm>
            <a:off x="2895600" y="2740025"/>
            <a:ext cx="3352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Century Gothic" pitchFamily="34" charset="0"/>
              </a:defRPr>
            </a:lvl1pPr>
            <a:lvl2pPr marL="742950" indent="-285750">
              <a:defRPr sz="2000">
                <a:solidFill>
                  <a:schemeClr val="tx2"/>
                </a:solidFill>
                <a:latin typeface="Century Gothic" pitchFamily="34" charset="0"/>
              </a:defRPr>
            </a:lvl2pPr>
            <a:lvl3pPr marL="1143000">
              <a:defRPr>
                <a:solidFill>
                  <a:schemeClr val="tx2"/>
                </a:solidFill>
                <a:latin typeface="Century Gothic" pitchFamily="34" charset="0"/>
              </a:defRPr>
            </a:lvl3pPr>
            <a:lvl4pPr marL="1600200">
              <a:defRPr sz="1600">
                <a:solidFill>
                  <a:schemeClr val="tx2"/>
                </a:solidFill>
                <a:latin typeface="Century Gothic" pitchFamily="34" charset="0"/>
              </a:defRPr>
            </a:lvl4pPr>
            <a:lvl5pPr marL="2057400">
              <a:defRPr sz="1600">
                <a:solidFill>
                  <a:schemeClr val="tx2"/>
                </a:solidFill>
                <a:latin typeface="Century Gothic" pitchFamily="34" charset="0"/>
              </a:defRPr>
            </a:lvl5pPr>
            <a:lvl6pPr marL="2514600" indent="-228600" eaLnBrk="0" fontAlgn="base" hangingPunct="0">
              <a:spcAft>
                <a:spcPct val="0"/>
              </a:spcAft>
              <a:buClr>
                <a:srgbClr val="E8B54D"/>
              </a:buClr>
              <a:buFont typeface="Arial" charset="0"/>
              <a:defRPr sz="1600">
                <a:solidFill>
                  <a:schemeClr val="tx2"/>
                </a:solidFill>
                <a:latin typeface="Century Gothic" pitchFamily="34" charset="0"/>
              </a:defRPr>
            </a:lvl6pPr>
            <a:lvl7pPr marL="2971800" indent="-228600" eaLnBrk="0" fontAlgn="base" hangingPunct="0">
              <a:spcAft>
                <a:spcPct val="0"/>
              </a:spcAft>
              <a:buClr>
                <a:srgbClr val="E8B54D"/>
              </a:buClr>
              <a:buFont typeface="Arial" charset="0"/>
              <a:defRPr sz="1600">
                <a:solidFill>
                  <a:schemeClr val="tx2"/>
                </a:solidFill>
                <a:latin typeface="Century Gothic" pitchFamily="34" charset="0"/>
              </a:defRPr>
            </a:lvl7pPr>
            <a:lvl8pPr marL="3429000" indent="-228600" eaLnBrk="0" fontAlgn="base" hangingPunct="0">
              <a:spcAft>
                <a:spcPct val="0"/>
              </a:spcAft>
              <a:buClr>
                <a:srgbClr val="E8B54D"/>
              </a:buClr>
              <a:buFont typeface="Arial" charset="0"/>
              <a:defRPr sz="1600">
                <a:solidFill>
                  <a:schemeClr val="tx2"/>
                </a:solidFill>
                <a:latin typeface="Century Gothic" pitchFamily="34" charset="0"/>
              </a:defRPr>
            </a:lvl8pPr>
            <a:lvl9pPr marL="3886200" indent="-228600" eaLnBrk="0" fontAlgn="base" hangingPunct="0">
              <a:spcAft>
                <a:spcPct val="0"/>
              </a:spcAft>
              <a:buClr>
                <a:srgbClr val="E8B54D"/>
              </a:buClr>
              <a:buFont typeface="Arial" charset="0"/>
              <a:defRPr sz="1600">
                <a:solidFill>
                  <a:schemeClr val="tx2"/>
                </a:solidFill>
                <a:latin typeface="Century Gothic" pitchFamily="34" charset="0"/>
              </a:defRPr>
            </a:lvl9pPr>
          </a:lstStyle>
          <a:p>
            <a:pPr algn="ctr"/>
            <a:r>
              <a:rPr lang="en-US" altLang="en-US" sz="1400" b="1" i="1">
                <a:solidFill>
                  <a:srgbClr val="000000"/>
                </a:solidFill>
                <a:latin typeface="Trebuchet MS" pitchFamily="34" charset="0"/>
              </a:rPr>
              <a:t>Place Card Here</a:t>
            </a:r>
          </a:p>
        </p:txBody>
      </p:sp>
      <p:sp>
        <p:nvSpPr>
          <p:cNvPr id="174091" name="TextBox 14"/>
          <p:cNvSpPr txBox="1">
            <a:spLocks noChangeArrowheads="1"/>
          </p:cNvSpPr>
          <p:nvPr/>
        </p:nvSpPr>
        <p:spPr bwMode="auto">
          <a:xfrm>
            <a:off x="2971800" y="4648200"/>
            <a:ext cx="32004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Century Gothic" pitchFamily="34" charset="0"/>
              </a:defRPr>
            </a:lvl1pPr>
            <a:lvl2pPr marL="742950" indent="-285750">
              <a:defRPr sz="2000">
                <a:solidFill>
                  <a:schemeClr val="tx2"/>
                </a:solidFill>
                <a:latin typeface="Century Gothic" pitchFamily="34" charset="0"/>
              </a:defRPr>
            </a:lvl2pPr>
            <a:lvl3pPr marL="1143000">
              <a:defRPr>
                <a:solidFill>
                  <a:schemeClr val="tx2"/>
                </a:solidFill>
                <a:latin typeface="Century Gothic" pitchFamily="34" charset="0"/>
              </a:defRPr>
            </a:lvl3pPr>
            <a:lvl4pPr marL="1600200">
              <a:defRPr sz="1600">
                <a:solidFill>
                  <a:schemeClr val="tx2"/>
                </a:solidFill>
                <a:latin typeface="Century Gothic" pitchFamily="34" charset="0"/>
              </a:defRPr>
            </a:lvl4pPr>
            <a:lvl5pPr marL="2057400">
              <a:defRPr sz="1600">
                <a:solidFill>
                  <a:schemeClr val="tx2"/>
                </a:solidFill>
                <a:latin typeface="Century Gothic" pitchFamily="34" charset="0"/>
              </a:defRPr>
            </a:lvl5pPr>
            <a:lvl6pPr marL="2514600" indent="-228600" eaLnBrk="0" fontAlgn="base" hangingPunct="0">
              <a:spcAft>
                <a:spcPct val="0"/>
              </a:spcAft>
              <a:buClr>
                <a:srgbClr val="E8B54D"/>
              </a:buClr>
              <a:buFont typeface="Arial" charset="0"/>
              <a:defRPr sz="1600">
                <a:solidFill>
                  <a:schemeClr val="tx2"/>
                </a:solidFill>
                <a:latin typeface="Century Gothic" pitchFamily="34" charset="0"/>
              </a:defRPr>
            </a:lvl6pPr>
            <a:lvl7pPr marL="2971800" indent="-228600" eaLnBrk="0" fontAlgn="base" hangingPunct="0">
              <a:spcAft>
                <a:spcPct val="0"/>
              </a:spcAft>
              <a:buClr>
                <a:srgbClr val="E8B54D"/>
              </a:buClr>
              <a:buFont typeface="Arial" charset="0"/>
              <a:defRPr sz="1600">
                <a:solidFill>
                  <a:schemeClr val="tx2"/>
                </a:solidFill>
                <a:latin typeface="Century Gothic" pitchFamily="34" charset="0"/>
              </a:defRPr>
            </a:lvl7pPr>
            <a:lvl8pPr marL="3429000" indent="-228600" eaLnBrk="0" fontAlgn="base" hangingPunct="0">
              <a:spcAft>
                <a:spcPct val="0"/>
              </a:spcAft>
              <a:buClr>
                <a:srgbClr val="E8B54D"/>
              </a:buClr>
              <a:buFont typeface="Arial" charset="0"/>
              <a:defRPr sz="1600">
                <a:solidFill>
                  <a:schemeClr val="tx2"/>
                </a:solidFill>
                <a:latin typeface="Century Gothic" pitchFamily="34" charset="0"/>
              </a:defRPr>
            </a:lvl8pPr>
            <a:lvl9pPr marL="3886200" indent="-228600" eaLnBrk="0" fontAlgn="base" hangingPunct="0">
              <a:spcAft>
                <a:spcPct val="0"/>
              </a:spcAft>
              <a:buClr>
                <a:srgbClr val="E8B54D"/>
              </a:buClr>
              <a:buFont typeface="Arial" charset="0"/>
              <a:defRPr sz="1600">
                <a:solidFill>
                  <a:schemeClr val="tx2"/>
                </a:solidFill>
                <a:latin typeface="Century Gothic" pitchFamily="34" charset="0"/>
              </a:defRPr>
            </a:lvl9pPr>
          </a:lstStyle>
          <a:p>
            <a:r>
              <a:rPr lang="en-US" altLang="en-US" sz="1300" b="1">
                <a:solidFill>
                  <a:srgbClr val="000000"/>
                </a:solidFill>
                <a:latin typeface="Arial" charset="0"/>
              </a:rPr>
              <a:t>When the child’s contextual information is available, the following IFSP outcome criteria can also be evaluated:</a:t>
            </a:r>
          </a:p>
          <a:p>
            <a:pPr>
              <a:buFont typeface="Arial" charset="0"/>
              <a:buChar char="•"/>
            </a:pPr>
            <a:r>
              <a:rPr lang="en-US" altLang="en-US" sz="1200" b="1">
                <a:solidFill>
                  <a:srgbClr val="000000"/>
                </a:solidFill>
                <a:latin typeface="Arial" charset="0"/>
              </a:rPr>
              <a:t>The outcome is based on the family’s priorities and concerns.</a:t>
            </a:r>
          </a:p>
          <a:p>
            <a:pPr>
              <a:buFont typeface="Arial" charset="0"/>
              <a:buChar char="•"/>
            </a:pPr>
            <a:r>
              <a:rPr lang="en-US" altLang="en-US" sz="1200" b="1">
                <a:solidFill>
                  <a:srgbClr val="000000"/>
                </a:solidFill>
                <a:latin typeface="Arial" charset="0"/>
              </a:rPr>
              <a:t>The outcomes described both the child’s strengths and needs based on information from the initial evaluation   or ongoing assessment.</a:t>
            </a:r>
          </a:p>
        </p:txBody>
      </p:sp>
      <p:sp>
        <p:nvSpPr>
          <p:cNvPr id="3" name="TextBox 2"/>
          <p:cNvSpPr txBox="1"/>
          <p:nvPr/>
        </p:nvSpPr>
        <p:spPr>
          <a:xfrm rot="441838">
            <a:off x="2400300" y="1728788"/>
            <a:ext cx="4343400" cy="2647950"/>
          </a:xfrm>
          <a:prstGeom prst="rect">
            <a:avLst/>
          </a:prstGeom>
          <a:solidFill>
            <a:srgbClr val="C9A4E4"/>
          </a:solidFill>
          <a:ln>
            <a:solidFill>
              <a:schemeClr val="accent6">
                <a:lumMod val="75000"/>
              </a:schemeClr>
            </a:solidFill>
          </a:ln>
        </p:spPr>
        <p:txBody>
          <a:bodyPr>
            <a:spAutoFit/>
          </a:bodyPr>
          <a:lstStyle/>
          <a:p>
            <a:pPr fontAlgn="auto">
              <a:spcBef>
                <a:spcPts val="0"/>
              </a:spcBef>
              <a:spcAft>
                <a:spcPts val="0"/>
              </a:spcAft>
              <a:defRPr/>
            </a:pPr>
            <a:endParaRPr lang="en-US" sz="2800" dirty="0">
              <a:solidFill>
                <a:prstClr val="black"/>
              </a:solidFill>
              <a:latin typeface="Segoe Print" pitchFamily="2" charset="0"/>
            </a:endParaRPr>
          </a:p>
          <a:p>
            <a:pPr fontAlgn="auto">
              <a:spcBef>
                <a:spcPts val="0"/>
              </a:spcBef>
              <a:spcAft>
                <a:spcPts val="0"/>
              </a:spcAft>
              <a:defRPr/>
            </a:pPr>
            <a:r>
              <a:rPr lang="en-US" sz="2800" dirty="0">
                <a:solidFill>
                  <a:prstClr val="black"/>
                </a:solidFill>
                <a:latin typeface="Segoe Print" pitchFamily="2" charset="0"/>
              </a:rPr>
              <a:t>Ava will sleep through the night and take regular daytime naps.</a:t>
            </a:r>
          </a:p>
          <a:p>
            <a:pPr fontAlgn="auto">
              <a:spcBef>
                <a:spcPts val="0"/>
              </a:spcBef>
              <a:spcAft>
                <a:spcPts val="0"/>
              </a:spcAft>
              <a:defRPr/>
            </a:pPr>
            <a:endParaRPr lang="en-US" sz="1800" dirty="0">
              <a:solidFill>
                <a:prstClr val="black"/>
              </a:solidFill>
              <a:latin typeface="Century Gothic"/>
            </a:endParaRPr>
          </a:p>
          <a:p>
            <a:pPr fontAlgn="auto">
              <a:spcBef>
                <a:spcPts val="0"/>
              </a:spcBef>
              <a:spcAft>
                <a:spcPts val="0"/>
              </a:spcAft>
              <a:defRPr/>
            </a:pPr>
            <a:endParaRPr lang="en-US" sz="1800" dirty="0">
              <a:solidFill>
                <a:prstClr val="black"/>
              </a:solidFill>
              <a:latin typeface="Century Gothic"/>
            </a:endParaRPr>
          </a:p>
          <a:p>
            <a:pPr fontAlgn="auto">
              <a:spcBef>
                <a:spcPts val="0"/>
              </a:spcBef>
              <a:spcAft>
                <a:spcPts val="0"/>
              </a:spcAft>
              <a:defRPr/>
            </a:pPr>
            <a:endParaRPr lang="en-US" sz="1800" dirty="0">
              <a:solidFill>
                <a:prstClr val="black"/>
              </a:solidFill>
              <a:latin typeface="Century Gothic"/>
            </a:endParaRPr>
          </a:p>
        </p:txBody>
      </p:sp>
    </p:spTree>
    <p:extLst>
      <p:ext uri="{BB962C8B-B14F-4D97-AF65-F5344CB8AC3E}">
        <p14:creationId xmlns:p14="http://schemas.microsoft.com/office/powerpoint/2010/main" val="31176916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5" descr="Placemat-IFSP.wm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38113"/>
            <a:ext cx="8534400" cy="659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7" name="TextBox 6"/>
          <p:cNvSpPr txBox="1">
            <a:spLocks noChangeArrowheads="1"/>
          </p:cNvSpPr>
          <p:nvPr/>
        </p:nvSpPr>
        <p:spPr bwMode="auto">
          <a:xfrm>
            <a:off x="609600" y="457200"/>
            <a:ext cx="2133600"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Century Gothic" pitchFamily="34" charset="0"/>
              </a:defRPr>
            </a:lvl1pPr>
            <a:lvl2pPr marL="742950" indent="-285750">
              <a:defRPr sz="2000">
                <a:solidFill>
                  <a:schemeClr val="tx2"/>
                </a:solidFill>
                <a:latin typeface="Century Gothic" pitchFamily="34" charset="0"/>
              </a:defRPr>
            </a:lvl2pPr>
            <a:lvl3pPr marL="1143000">
              <a:defRPr>
                <a:solidFill>
                  <a:schemeClr val="tx2"/>
                </a:solidFill>
                <a:latin typeface="Century Gothic" pitchFamily="34" charset="0"/>
              </a:defRPr>
            </a:lvl3pPr>
            <a:lvl4pPr marL="1600200">
              <a:defRPr sz="1600">
                <a:solidFill>
                  <a:schemeClr val="tx2"/>
                </a:solidFill>
                <a:latin typeface="Century Gothic" pitchFamily="34" charset="0"/>
              </a:defRPr>
            </a:lvl4pPr>
            <a:lvl5pPr marL="2057400">
              <a:defRPr sz="1600">
                <a:solidFill>
                  <a:schemeClr val="tx2"/>
                </a:solidFill>
                <a:latin typeface="Century Gothic" pitchFamily="34" charset="0"/>
              </a:defRPr>
            </a:lvl5pPr>
            <a:lvl6pPr marL="2514600" indent="-228600" eaLnBrk="0" fontAlgn="base" hangingPunct="0">
              <a:spcAft>
                <a:spcPct val="0"/>
              </a:spcAft>
              <a:buClr>
                <a:srgbClr val="E8B54D"/>
              </a:buClr>
              <a:buFont typeface="Arial" charset="0"/>
              <a:defRPr sz="1600">
                <a:solidFill>
                  <a:schemeClr val="tx2"/>
                </a:solidFill>
                <a:latin typeface="Century Gothic" pitchFamily="34" charset="0"/>
              </a:defRPr>
            </a:lvl6pPr>
            <a:lvl7pPr marL="2971800" indent="-228600" eaLnBrk="0" fontAlgn="base" hangingPunct="0">
              <a:spcAft>
                <a:spcPct val="0"/>
              </a:spcAft>
              <a:buClr>
                <a:srgbClr val="E8B54D"/>
              </a:buClr>
              <a:buFont typeface="Arial" charset="0"/>
              <a:defRPr sz="1600">
                <a:solidFill>
                  <a:schemeClr val="tx2"/>
                </a:solidFill>
                <a:latin typeface="Century Gothic" pitchFamily="34" charset="0"/>
              </a:defRPr>
            </a:lvl7pPr>
            <a:lvl8pPr marL="3429000" indent="-228600" eaLnBrk="0" fontAlgn="base" hangingPunct="0">
              <a:spcAft>
                <a:spcPct val="0"/>
              </a:spcAft>
              <a:buClr>
                <a:srgbClr val="E8B54D"/>
              </a:buClr>
              <a:buFont typeface="Arial" charset="0"/>
              <a:defRPr sz="1600">
                <a:solidFill>
                  <a:schemeClr val="tx2"/>
                </a:solidFill>
                <a:latin typeface="Century Gothic" pitchFamily="34" charset="0"/>
              </a:defRPr>
            </a:lvl8pPr>
            <a:lvl9pPr marL="3886200" indent="-228600" eaLnBrk="0" fontAlgn="base" hangingPunct="0">
              <a:spcAft>
                <a:spcPct val="0"/>
              </a:spcAft>
              <a:buClr>
                <a:srgbClr val="E8B54D"/>
              </a:buClr>
              <a:buFont typeface="Arial" charset="0"/>
              <a:defRPr sz="1600">
                <a:solidFill>
                  <a:schemeClr val="tx2"/>
                </a:solidFill>
                <a:latin typeface="Century Gothic" pitchFamily="34" charset="0"/>
              </a:defRPr>
            </a:lvl9pPr>
          </a:lstStyle>
          <a:p>
            <a:r>
              <a:rPr lang="en-US" altLang="en-US" sz="1500">
                <a:solidFill>
                  <a:srgbClr val="000000"/>
                </a:solidFill>
                <a:latin typeface="Arial" charset="0"/>
              </a:rPr>
              <a:t>The OUTCOME</a:t>
            </a:r>
          </a:p>
          <a:p>
            <a:r>
              <a:rPr lang="en-US" altLang="en-US" sz="1500">
                <a:solidFill>
                  <a:srgbClr val="000000"/>
                </a:solidFill>
                <a:latin typeface="Arial" charset="0"/>
              </a:rPr>
              <a:t>is necessary</a:t>
            </a:r>
          </a:p>
          <a:p>
            <a:r>
              <a:rPr lang="en-US" altLang="en-US" sz="1500">
                <a:solidFill>
                  <a:srgbClr val="000000"/>
                </a:solidFill>
                <a:latin typeface="Arial" charset="0"/>
              </a:rPr>
              <a:t>and functional </a:t>
            </a:r>
          </a:p>
          <a:p>
            <a:r>
              <a:rPr lang="en-US" altLang="en-US" sz="1500">
                <a:solidFill>
                  <a:srgbClr val="000000"/>
                </a:solidFill>
                <a:latin typeface="Arial" charset="0"/>
              </a:rPr>
              <a:t>for the child’s </a:t>
            </a:r>
          </a:p>
          <a:p>
            <a:r>
              <a:rPr lang="en-US" altLang="en-US" sz="1500">
                <a:solidFill>
                  <a:srgbClr val="000000"/>
                </a:solidFill>
                <a:latin typeface="Arial" charset="0"/>
              </a:rPr>
              <a:t>and family’s life.</a:t>
            </a:r>
          </a:p>
        </p:txBody>
      </p:sp>
      <p:sp>
        <p:nvSpPr>
          <p:cNvPr id="175108" name="TextBox 7"/>
          <p:cNvSpPr txBox="1">
            <a:spLocks noChangeArrowheads="1"/>
          </p:cNvSpPr>
          <p:nvPr/>
        </p:nvSpPr>
        <p:spPr bwMode="auto">
          <a:xfrm>
            <a:off x="533400" y="2646363"/>
            <a:ext cx="21336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Century Gothic" pitchFamily="34" charset="0"/>
              </a:defRPr>
            </a:lvl1pPr>
            <a:lvl2pPr marL="742950" indent="-285750">
              <a:defRPr sz="2000">
                <a:solidFill>
                  <a:schemeClr val="tx2"/>
                </a:solidFill>
                <a:latin typeface="Century Gothic" pitchFamily="34" charset="0"/>
              </a:defRPr>
            </a:lvl2pPr>
            <a:lvl3pPr marL="1143000">
              <a:defRPr>
                <a:solidFill>
                  <a:schemeClr val="tx2"/>
                </a:solidFill>
                <a:latin typeface="Century Gothic" pitchFamily="34" charset="0"/>
              </a:defRPr>
            </a:lvl3pPr>
            <a:lvl4pPr marL="1600200">
              <a:defRPr sz="1600">
                <a:solidFill>
                  <a:schemeClr val="tx2"/>
                </a:solidFill>
                <a:latin typeface="Century Gothic" pitchFamily="34" charset="0"/>
              </a:defRPr>
            </a:lvl4pPr>
            <a:lvl5pPr marL="2057400">
              <a:defRPr sz="1600">
                <a:solidFill>
                  <a:schemeClr val="tx2"/>
                </a:solidFill>
                <a:latin typeface="Century Gothic" pitchFamily="34" charset="0"/>
              </a:defRPr>
            </a:lvl5pPr>
            <a:lvl6pPr marL="2514600" indent="-228600" eaLnBrk="0" fontAlgn="base" hangingPunct="0">
              <a:spcAft>
                <a:spcPct val="0"/>
              </a:spcAft>
              <a:buClr>
                <a:srgbClr val="E8B54D"/>
              </a:buClr>
              <a:buFont typeface="Arial" charset="0"/>
              <a:defRPr sz="1600">
                <a:solidFill>
                  <a:schemeClr val="tx2"/>
                </a:solidFill>
                <a:latin typeface="Century Gothic" pitchFamily="34" charset="0"/>
              </a:defRPr>
            </a:lvl6pPr>
            <a:lvl7pPr marL="2971800" indent="-228600" eaLnBrk="0" fontAlgn="base" hangingPunct="0">
              <a:spcAft>
                <a:spcPct val="0"/>
              </a:spcAft>
              <a:buClr>
                <a:srgbClr val="E8B54D"/>
              </a:buClr>
              <a:buFont typeface="Arial" charset="0"/>
              <a:defRPr sz="1600">
                <a:solidFill>
                  <a:schemeClr val="tx2"/>
                </a:solidFill>
                <a:latin typeface="Century Gothic" pitchFamily="34" charset="0"/>
              </a:defRPr>
            </a:lvl7pPr>
            <a:lvl8pPr marL="3429000" indent="-228600" eaLnBrk="0" fontAlgn="base" hangingPunct="0">
              <a:spcAft>
                <a:spcPct val="0"/>
              </a:spcAft>
              <a:buClr>
                <a:srgbClr val="E8B54D"/>
              </a:buClr>
              <a:buFont typeface="Arial" charset="0"/>
              <a:defRPr sz="1600">
                <a:solidFill>
                  <a:schemeClr val="tx2"/>
                </a:solidFill>
                <a:latin typeface="Century Gothic" pitchFamily="34" charset="0"/>
              </a:defRPr>
            </a:lvl8pPr>
            <a:lvl9pPr marL="3886200" indent="-228600" eaLnBrk="0" fontAlgn="base" hangingPunct="0">
              <a:spcAft>
                <a:spcPct val="0"/>
              </a:spcAft>
              <a:buClr>
                <a:srgbClr val="E8B54D"/>
              </a:buClr>
              <a:buFont typeface="Arial" charset="0"/>
              <a:defRPr sz="1600">
                <a:solidFill>
                  <a:schemeClr val="tx2"/>
                </a:solidFill>
                <a:latin typeface="Century Gothic" pitchFamily="34" charset="0"/>
              </a:defRPr>
            </a:lvl9pPr>
          </a:lstStyle>
          <a:p>
            <a:r>
              <a:rPr lang="en-US" altLang="en-US" sz="1500">
                <a:solidFill>
                  <a:srgbClr val="000000"/>
                </a:solidFill>
                <a:latin typeface="Arial" charset="0"/>
              </a:rPr>
              <a:t>The OUTCOME</a:t>
            </a:r>
          </a:p>
          <a:p>
            <a:r>
              <a:rPr lang="en-US" altLang="en-US" sz="1500">
                <a:solidFill>
                  <a:srgbClr val="000000"/>
                </a:solidFill>
                <a:latin typeface="Arial" charset="0"/>
              </a:rPr>
              <a:t>is discipline-free.</a:t>
            </a:r>
          </a:p>
        </p:txBody>
      </p:sp>
      <p:sp>
        <p:nvSpPr>
          <p:cNvPr id="175109" name="TextBox 8"/>
          <p:cNvSpPr txBox="1">
            <a:spLocks noChangeArrowheads="1"/>
          </p:cNvSpPr>
          <p:nvPr/>
        </p:nvSpPr>
        <p:spPr bwMode="auto">
          <a:xfrm>
            <a:off x="533400" y="4246563"/>
            <a:ext cx="213360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Century Gothic" pitchFamily="34" charset="0"/>
              </a:defRPr>
            </a:lvl1pPr>
            <a:lvl2pPr marL="742950" indent="-285750">
              <a:defRPr sz="2000">
                <a:solidFill>
                  <a:schemeClr val="tx2"/>
                </a:solidFill>
                <a:latin typeface="Century Gothic" pitchFamily="34" charset="0"/>
              </a:defRPr>
            </a:lvl2pPr>
            <a:lvl3pPr marL="1143000">
              <a:defRPr>
                <a:solidFill>
                  <a:schemeClr val="tx2"/>
                </a:solidFill>
                <a:latin typeface="Century Gothic" pitchFamily="34" charset="0"/>
              </a:defRPr>
            </a:lvl3pPr>
            <a:lvl4pPr marL="1600200">
              <a:defRPr sz="1600">
                <a:solidFill>
                  <a:schemeClr val="tx2"/>
                </a:solidFill>
                <a:latin typeface="Century Gothic" pitchFamily="34" charset="0"/>
              </a:defRPr>
            </a:lvl4pPr>
            <a:lvl5pPr marL="2057400">
              <a:defRPr sz="1600">
                <a:solidFill>
                  <a:schemeClr val="tx2"/>
                </a:solidFill>
                <a:latin typeface="Century Gothic" pitchFamily="34" charset="0"/>
              </a:defRPr>
            </a:lvl5pPr>
            <a:lvl6pPr marL="2514600" indent="-228600" eaLnBrk="0" fontAlgn="base" hangingPunct="0">
              <a:spcAft>
                <a:spcPct val="0"/>
              </a:spcAft>
              <a:buClr>
                <a:srgbClr val="E8B54D"/>
              </a:buClr>
              <a:buFont typeface="Arial" charset="0"/>
              <a:defRPr sz="1600">
                <a:solidFill>
                  <a:schemeClr val="tx2"/>
                </a:solidFill>
                <a:latin typeface="Century Gothic" pitchFamily="34" charset="0"/>
              </a:defRPr>
            </a:lvl6pPr>
            <a:lvl7pPr marL="2971800" indent="-228600" eaLnBrk="0" fontAlgn="base" hangingPunct="0">
              <a:spcAft>
                <a:spcPct val="0"/>
              </a:spcAft>
              <a:buClr>
                <a:srgbClr val="E8B54D"/>
              </a:buClr>
              <a:buFont typeface="Arial" charset="0"/>
              <a:defRPr sz="1600">
                <a:solidFill>
                  <a:schemeClr val="tx2"/>
                </a:solidFill>
                <a:latin typeface="Century Gothic" pitchFamily="34" charset="0"/>
              </a:defRPr>
            </a:lvl7pPr>
            <a:lvl8pPr marL="3429000" indent="-228600" eaLnBrk="0" fontAlgn="base" hangingPunct="0">
              <a:spcAft>
                <a:spcPct val="0"/>
              </a:spcAft>
              <a:buClr>
                <a:srgbClr val="E8B54D"/>
              </a:buClr>
              <a:buFont typeface="Arial" charset="0"/>
              <a:defRPr sz="1600">
                <a:solidFill>
                  <a:schemeClr val="tx2"/>
                </a:solidFill>
                <a:latin typeface="Century Gothic" pitchFamily="34" charset="0"/>
              </a:defRPr>
            </a:lvl8pPr>
            <a:lvl9pPr marL="3886200" indent="-228600" eaLnBrk="0" fontAlgn="base" hangingPunct="0">
              <a:spcAft>
                <a:spcPct val="0"/>
              </a:spcAft>
              <a:buClr>
                <a:srgbClr val="E8B54D"/>
              </a:buClr>
              <a:buFont typeface="Arial" charset="0"/>
              <a:defRPr sz="1600">
                <a:solidFill>
                  <a:schemeClr val="tx2"/>
                </a:solidFill>
                <a:latin typeface="Century Gothic" pitchFamily="34" charset="0"/>
              </a:defRPr>
            </a:lvl9pPr>
          </a:lstStyle>
          <a:p>
            <a:r>
              <a:rPr lang="en-US" altLang="en-US" sz="1500">
                <a:solidFill>
                  <a:srgbClr val="000000"/>
                </a:solidFill>
                <a:latin typeface="Arial" charset="0"/>
              </a:rPr>
              <a:t>The OUTCOME</a:t>
            </a:r>
          </a:p>
          <a:p>
            <a:r>
              <a:rPr lang="en-US" altLang="en-US" sz="1500">
                <a:solidFill>
                  <a:srgbClr val="000000"/>
                </a:solidFill>
                <a:latin typeface="Arial" charset="0"/>
              </a:rPr>
              <a:t>reflects real-life</a:t>
            </a:r>
          </a:p>
          <a:p>
            <a:r>
              <a:rPr lang="en-US" altLang="en-US" sz="1500">
                <a:solidFill>
                  <a:srgbClr val="000000"/>
                </a:solidFill>
                <a:latin typeface="Arial" charset="0"/>
              </a:rPr>
              <a:t>contextualized</a:t>
            </a:r>
          </a:p>
          <a:p>
            <a:r>
              <a:rPr lang="en-US" altLang="en-US" sz="1500">
                <a:solidFill>
                  <a:srgbClr val="000000"/>
                </a:solidFill>
                <a:latin typeface="Arial" charset="0"/>
              </a:rPr>
              <a:t>settings (e.g.,</a:t>
            </a:r>
          </a:p>
          <a:p>
            <a:r>
              <a:rPr lang="en-US" altLang="en-US" sz="1500">
                <a:solidFill>
                  <a:srgbClr val="000000"/>
                </a:solidFill>
                <a:latin typeface="Arial" charset="0"/>
              </a:rPr>
              <a:t>not test items).</a:t>
            </a:r>
          </a:p>
        </p:txBody>
      </p:sp>
      <p:sp>
        <p:nvSpPr>
          <p:cNvPr id="175110" name="TextBox 9"/>
          <p:cNvSpPr txBox="1">
            <a:spLocks noChangeArrowheads="1"/>
          </p:cNvSpPr>
          <p:nvPr/>
        </p:nvSpPr>
        <p:spPr bwMode="auto">
          <a:xfrm>
            <a:off x="6400800" y="660400"/>
            <a:ext cx="2133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Century Gothic" pitchFamily="34" charset="0"/>
              </a:defRPr>
            </a:lvl1pPr>
            <a:lvl2pPr marL="742950" indent="-285750">
              <a:defRPr sz="2000">
                <a:solidFill>
                  <a:schemeClr val="tx2"/>
                </a:solidFill>
                <a:latin typeface="Century Gothic" pitchFamily="34" charset="0"/>
              </a:defRPr>
            </a:lvl2pPr>
            <a:lvl3pPr marL="1143000">
              <a:defRPr>
                <a:solidFill>
                  <a:schemeClr val="tx2"/>
                </a:solidFill>
                <a:latin typeface="Century Gothic" pitchFamily="34" charset="0"/>
              </a:defRPr>
            </a:lvl3pPr>
            <a:lvl4pPr marL="1600200">
              <a:defRPr sz="1600">
                <a:solidFill>
                  <a:schemeClr val="tx2"/>
                </a:solidFill>
                <a:latin typeface="Century Gothic" pitchFamily="34" charset="0"/>
              </a:defRPr>
            </a:lvl4pPr>
            <a:lvl5pPr marL="2057400">
              <a:defRPr sz="1600">
                <a:solidFill>
                  <a:schemeClr val="tx2"/>
                </a:solidFill>
                <a:latin typeface="Century Gothic" pitchFamily="34" charset="0"/>
              </a:defRPr>
            </a:lvl5pPr>
            <a:lvl6pPr marL="2514600" indent="-228600" eaLnBrk="0" fontAlgn="base" hangingPunct="0">
              <a:spcAft>
                <a:spcPct val="0"/>
              </a:spcAft>
              <a:buClr>
                <a:srgbClr val="E8B54D"/>
              </a:buClr>
              <a:buFont typeface="Arial" charset="0"/>
              <a:defRPr sz="1600">
                <a:solidFill>
                  <a:schemeClr val="tx2"/>
                </a:solidFill>
                <a:latin typeface="Century Gothic" pitchFamily="34" charset="0"/>
              </a:defRPr>
            </a:lvl6pPr>
            <a:lvl7pPr marL="2971800" indent="-228600" eaLnBrk="0" fontAlgn="base" hangingPunct="0">
              <a:spcAft>
                <a:spcPct val="0"/>
              </a:spcAft>
              <a:buClr>
                <a:srgbClr val="E8B54D"/>
              </a:buClr>
              <a:buFont typeface="Arial" charset="0"/>
              <a:defRPr sz="1600">
                <a:solidFill>
                  <a:schemeClr val="tx2"/>
                </a:solidFill>
                <a:latin typeface="Century Gothic" pitchFamily="34" charset="0"/>
              </a:defRPr>
            </a:lvl7pPr>
            <a:lvl8pPr marL="3429000" indent="-228600" eaLnBrk="0" fontAlgn="base" hangingPunct="0">
              <a:spcAft>
                <a:spcPct val="0"/>
              </a:spcAft>
              <a:buClr>
                <a:srgbClr val="E8B54D"/>
              </a:buClr>
              <a:buFont typeface="Arial" charset="0"/>
              <a:defRPr sz="1600">
                <a:solidFill>
                  <a:schemeClr val="tx2"/>
                </a:solidFill>
                <a:latin typeface="Century Gothic" pitchFamily="34" charset="0"/>
              </a:defRPr>
            </a:lvl8pPr>
            <a:lvl9pPr marL="3886200" indent="-228600" eaLnBrk="0" fontAlgn="base" hangingPunct="0">
              <a:spcAft>
                <a:spcPct val="0"/>
              </a:spcAft>
              <a:buClr>
                <a:srgbClr val="E8B54D"/>
              </a:buClr>
              <a:buFont typeface="Arial" charset="0"/>
              <a:defRPr sz="1600">
                <a:solidFill>
                  <a:schemeClr val="tx2"/>
                </a:solidFill>
                <a:latin typeface="Century Gothic" pitchFamily="34" charset="0"/>
              </a:defRPr>
            </a:lvl9pPr>
          </a:lstStyle>
          <a:p>
            <a:pPr algn="r"/>
            <a:r>
              <a:rPr lang="en-US" altLang="en-US" sz="1500">
                <a:solidFill>
                  <a:srgbClr val="000000"/>
                </a:solidFill>
                <a:latin typeface="Arial" charset="0"/>
              </a:rPr>
              <a:t>The wording of</a:t>
            </a:r>
          </a:p>
          <a:p>
            <a:pPr algn="r"/>
            <a:r>
              <a:rPr lang="en-US" altLang="en-US" sz="1500">
                <a:solidFill>
                  <a:srgbClr val="000000"/>
                </a:solidFill>
                <a:latin typeface="Arial" charset="0"/>
              </a:rPr>
              <a:t>the OUTCOME is</a:t>
            </a:r>
          </a:p>
          <a:p>
            <a:pPr algn="r"/>
            <a:r>
              <a:rPr lang="en-US" altLang="en-US" sz="1500">
                <a:solidFill>
                  <a:srgbClr val="000000"/>
                </a:solidFill>
                <a:latin typeface="Arial" charset="0"/>
              </a:rPr>
              <a:t>jargon-free,</a:t>
            </a:r>
          </a:p>
          <a:p>
            <a:pPr algn="r"/>
            <a:r>
              <a:rPr lang="en-US" altLang="en-US" sz="1500">
                <a:solidFill>
                  <a:srgbClr val="000000"/>
                </a:solidFill>
                <a:latin typeface="Arial" charset="0"/>
              </a:rPr>
              <a:t>clear and simple.</a:t>
            </a:r>
          </a:p>
        </p:txBody>
      </p:sp>
      <p:sp>
        <p:nvSpPr>
          <p:cNvPr id="175111" name="TextBox 10"/>
          <p:cNvSpPr txBox="1">
            <a:spLocks noChangeArrowheads="1"/>
          </p:cNvSpPr>
          <p:nvPr/>
        </p:nvSpPr>
        <p:spPr bwMode="auto">
          <a:xfrm>
            <a:off x="6400800" y="2341563"/>
            <a:ext cx="2133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Century Gothic" pitchFamily="34" charset="0"/>
              </a:defRPr>
            </a:lvl1pPr>
            <a:lvl2pPr marL="742950" indent="-285750">
              <a:defRPr sz="2000">
                <a:solidFill>
                  <a:schemeClr val="tx2"/>
                </a:solidFill>
                <a:latin typeface="Century Gothic" pitchFamily="34" charset="0"/>
              </a:defRPr>
            </a:lvl2pPr>
            <a:lvl3pPr marL="1143000">
              <a:defRPr>
                <a:solidFill>
                  <a:schemeClr val="tx2"/>
                </a:solidFill>
                <a:latin typeface="Century Gothic" pitchFamily="34" charset="0"/>
              </a:defRPr>
            </a:lvl3pPr>
            <a:lvl4pPr marL="1600200">
              <a:defRPr sz="1600">
                <a:solidFill>
                  <a:schemeClr val="tx2"/>
                </a:solidFill>
                <a:latin typeface="Century Gothic" pitchFamily="34" charset="0"/>
              </a:defRPr>
            </a:lvl4pPr>
            <a:lvl5pPr marL="2057400">
              <a:defRPr sz="1600">
                <a:solidFill>
                  <a:schemeClr val="tx2"/>
                </a:solidFill>
                <a:latin typeface="Century Gothic" pitchFamily="34" charset="0"/>
              </a:defRPr>
            </a:lvl5pPr>
            <a:lvl6pPr marL="2514600" indent="-228600" eaLnBrk="0" fontAlgn="base" hangingPunct="0">
              <a:spcAft>
                <a:spcPct val="0"/>
              </a:spcAft>
              <a:buClr>
                <a:srgbClr val="E8B54D"/>
              </a:buClr>
              <a:buFont typeface="Arial" charset="0"/>
              <a:defRPr sz="1600">
                <a:solidFill>
                  <a:schemeClr val="tx2"/>
                </a:solidFill>
                <a:latin typeface="Century Gothic" pitchFamily="34" charset="0"/>
              </a:defRPr>
            </a:lvl6pPr>
            <a:lvl7pPr marL="2971800" indent="-228600" eaLnBrk="0" fontAlgn="base" hangingPunct="0">
              <a:spcAft>
                <a:spcPct val="0"/>
              </a:spcAft>
              <a:buClr>
                <a:srgbClr val="E8B54D"/>
              </a:buClr>
              <a:buFont typeface="Arial" charset="0"/>
              <a:defRPr sz="1600">
                <a:solidFill>
                  <a:schemeClr val="tx2"/>
                </a:solidFill>
                <a:latin typeface="Century Gothic" pitchFamily="34" charset="0"/>
              </a:defRPr>
            </a:lvl7pPr>
            <a:lvl8pPr marL="3429000" indent="-228600" eaLnBrk="0" fontAlgn="base" hangingPunct="0">
              <a:spcAft>
                <a:spcPct val="0"/>
              </a:spcAft>
              <a:buClr>
                <a:srgbClr val="E8B54D"/>
              </a:buClr>
              <a:buFont typeface="Arial" charset="0"/>
              <a:defRPr sz="1600">
                <a:solidFill>
                  <a:schemeClr val="tx2"/>
                </a:solidFill>
                <a:latin typeface="Century Gothic" pitchFamily="34" charset="0"/>
              </a:defRPr>
            </a:lvl8pPr>
            <a:lvl9pPr marL="3886200" indent="-228600" eaLnBrk="0" fontAlgn="base" hangingPunct="0">
              <a:spcAft>
                <a:spcPct val="0"/>
              </a:spcAft>
              <a:buClr>
                <a:srgbClr val="E8B54D"/>
              </a:buClr>
              <a:buFont typeface="Arial" charset="0"/>
              <a:defRPr sz="1600">
                <a:solidFill>
                  <a:schemeClr val="tx2"/>
                </a:solidFill>
                <a:latin typeface="Century Gothic" pitchFamily="34" charset="0"/>
              </a:defRPr>
            </a:lvl9pPr>
          </a:lstStyle>
          <a:p>
            <a:pPr algn="r"/>
            <a:r>
              <a:rPr lang="en-US" altLang="en-US" sz="1500">
                <a:solidFill>
                  <a:srgbClr val="000000"/>
                </a:solidFill>
                <a:latin typeface="Arial" charset="0"/>
              </a:rPr>
              <a:t>The wording of</a:t>
            </a:r>
          </a:p>
          <a:p>
            <a:pPr algn="r"/>
            <a:r>
              <a:rPr lang="en-US" altLang="en-US" sz="1500">
                <a:solidFill>
                  <a:srgbClr val="000000"/>
                </a:solidFill>
                <a:latin typeface="Arial" charset="0"/>
              </a:rPr>
              <a:t>the OUTCOME</a:t>
            </a:r>
          </a:p>
          <a:p>
            <a:pPr algn="r"/>
            <a:r>
              <a:rPr lang="en-US" altLang="en-US" sz="1500">
                <a:solidFill>
                  <a:srgbClr val="000000"/>
                </a:solidFill>
                <a:latin typeface="Arial" charset="0"/>
              </a:rPr>
              <a:t>emphasizes the</a:t>
            </a:r>
          </a:p>
          <a:p>
            <a:pPr algn="r"/>
            <a:r>
              <a:rPr lang="en-US" altLang="en-US" sz="1500">
                <a:solidFill>
                  <a:srgbClr val="000000"/>
                </a:solidFill>
                <a:latin typeface="Arial" charset="0"/>
              </a:rPr>
              <a:t>positive.</a:t>
            </a:r>
          </a:p>
        </p:txBody>
      </p:sp>
      <p:sp>
        <p:nvSpPr>
          <p:cNvPr id="175112" name="TextBox 11"/>
          <p:cNvSpPr txBox="1">
            <a:spLocks noChangeArrowheads="1"/>
          </p:cNvSpPr>
          <p:nvPr/>
        </p:nvSpPr>
        <p:spPr bwMode="auto">
          <a:xfrm>
            <a:off x="6400800" y="4246563"/>
            <a:ext cx="21336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Century Gothic" pitchFamily="34" charset="0"/>
              </a:defRPr>
            </a:lvl1pPr>
            <a:lvl2pPr marL="742950" indent="-285750">
              <a:defRPr sz="2000">
                <a:solidFill>
                  <a:schemeClr val="tx2"/>
                </a:solidFill>
                <a:latin typeface="Century Gothic" pitchFamily="34" charset="0"/>
              </a:defRPr>
            </a:lvl2pPr>
            <a:lvl3pPr marL="1143000">
              <a:defRPr>
                <a:solidFill>
                  <a:schemeClr val="tx2"/>
                </a:solidFill>
                <a:latin typeface="Century Gothic" pitchFamily="34" charset="0"/>
              </a:defRPr>
            </a:lvl3pPr>
            <a:lvl4pPr marL="1600200">
              <a:defRPr sz="1600">
                <a:solidFill>
                  <a:schemeClr val="tx2"/>
                </a:solidFill>
                <a:latin typeface="Century Gothic" pitchFamily="34" charset="0"/>
              </a:defRPr>
            </a:lvl4pPr>
            <a:lvl5pPr marL="2057400">
              <a:defRPr sz="1600">
                <a:solidFill>
                  <a:schemeClr val="tx2"/>
                </a:solidFill>
                <a:latin typeface="Century Gothic" pitchFamily="34" charset="0"/>
              </a:defRPr>
            </a:lvl5pPr>
            <a:lvl6pPr marL="2514600" indent="-228600" eaLnBrk="0" fontAlgn="base" hangingPunct="0">
              <a:spcAft>
                <a:spcPct val="0"/>
              </a:spcAft>
              <a:buClr>
                <a:srgbClr val="E8B54D"/>
              </a:buClr>
              <a:buFont typeface="Arial" charset="0"/>
              <a:defRPr sz="1600">
                <a:solidFill>
                  <a:schemeClr val="tx2"/>
                </a:solidFill>
                <a:latin typeface="Century Gothic" pitchFamily="34" charset="0"/>
              </a:defRPr>
            </a:lvl6pPr>
            <a:lvl7pPr marL="2971800" indent="-228600" eaLnBrk="0" fontAlgn="base" hangingPunct="0">
              <a:spcAft>
                <a:spcPct val="0"/>
              </a:spcAft>
              <a:buClr>
                <a:srgbClr val="E8B54D"/>
              </a:buClr>
              <a:buFont typeface="Arial" charset="0"/>
              <a:defRPr sz="1600">
                <a:solidFill>
                  <a:schemeClr val="tx2"/>
                </a:solidFill>
                <a:latin typeface="Century Gothic" pitchFamily="34" charset="0"/>
              </a:defRPr>
            </a:lvl7pPr>
            <a:lvl8pPr marL="3429000" indent="-228600" eaLnBrk="0" fontAlgn="base" hangingPunct="0">
              <a:spcAft>
                <a:spcPct val="0"/>
              </a:spcAft>
              <a:buClr>
                <a:srgbClr val="E8B54D"/>
              </a:buClr>
              <a:buFont typeface="Arial" charset="0"/>
              <a:defRPr sz="1600">
                <a:solidFill>
                  <a:schemeClr val="tx2"/>
                </a:solidFill>
                <a:latin typeface="Century Gothic" pitchFamily="34" charset="0"/>
              </a:defRPr>
            </a:lvl8pPr>
            <a:lvl9pPr marL="3886200" indent="-228600" eaLnBrk="0" fontAlgn="base" hangingPunct="0">
              <a:spcAft>
                <a:spcPct val="0"/>
              </a:spcAft>
              <a:buClr>
                <a:srgbClr val="E8B54D"/>
              </a:buClr>
              <a:buFont typeface="Arial" charset="0"/>
              <a:defRPr sz="1600">
                <a:solidFill>
                  <a:schemeClr val="tx2"/>
                </a:solidFill>
                <a:latin typeface="Century Gothic" pitchFamily="34" charset="0"/>
              </a:defRPr>
            </a:lvl9pPr>
          </a:lstStyle>
          <a:p>
            <a:pPr algn="r"/>
            <a:r>
              <a:rPr lang="en-US" altLang="en-US" sz="1500">
                <a:solidFill>
                  <a:srgbClr val="000000"/>
                </a:solidFill>
                <a:latin typeface="Arial" charset="0"/>
              </a:rPr>
              <a:t>The OUTCOME</a:t>
            </a:r>
          </a:p>
          <a:p>
            <a:pPr algn="r"/>
            <a:r>
              <a:rPr lang="en-US" altLang="en-US" sz="1500">
                <a:solidFill>
                  <a:srgbClr val="000000"/>
                </a:solidFill>
                <a:latin typeface="Arial" charset="0"/>
              </a:rPr>
              <a:t>avoids the use</a:t>
            </a:r>
          </a:p>
          <a:p>
            <a:pPr algn="r"/>
            <a:r>
              <a:rPr lang="en-US" altLang="en-US" sz="1500">
                <a:solidFill>
                  <a:srgbClr val="000000"/>
                </a:solidFill>
                <a:latin typeface="Arial" charset="0"/>
              </a:rPr>
              <a:t>of passive words</a:t>
            </a:r>
          </a:p>
          <a:p>
            <a:pPr algn="r"/>
            <a:r>
              <a:rPr lang="en-US" altLang="en-US" sz="1500">
                <a:solidFill>
                  <a:srgbClr val="000000"/>
                </a:solidFill>
                <a:latin typeface="Arial" charset="0"/>
              </a:rPr>
              <a:t>(e.g., tolerate,</a:t>
            </a:r>
          </a:p>
          <a:p>
            <a:pPr algn="r"/>
            <a:r>
              <a:rPr lang="en-US" altLang="en-US" sz="1500">
                <a:solidFill>
                  <a:srgbClr val="000000"/>
                </a:solidFill>
                <a:latin typeface="Arial" charset="0"/>
              </a:rPr>
              <a:t>receive, improve,</a:t>
            </a:r>
          </a:p>
          <a:p>
            <a:pPr algn="r"/>
            <a:r>
              <a:rPr lang="en-US" altLang="en-US" sz="1500">
                <a:solidFill>
                  <a:srgbClr val="000000"/>
                </a:solidFill>
                <a:latin typeface="Arial" charset="0"/>
              </a:rPr>
              <a:t>maintain).</a:t>
            </a:r>
          </a:p>
        </p:txBody>
      </p:sp>
      <p:sp>
        <p:nvSpPr>
          <p:cNvPr id="175113" name="TextBox 12"/>
          <p:cNvSpPr txBox="1">
            <a:spLocks noChangeArrowheads="1"/>
          </p:cNvSpPr>
          <p:nvPr/>
        </p:nvSpPr>
        <p:spPr bwMode="auto">
          <a:xfrm>
            <a:off x="2895600" y="457200"/>
            <a:ext cx="3352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Century Gothic" pitchFamily="34" charset="0"/>
              </a:defRPr>
            </a:lvl1pPr>
            <a:lvl2pPr marL="742950" indent="-285750">
              <a:defRPr sz="2000">
                <a:solidFill>
                  <a:schemeClr val="tx2"/>
                </a:solidFill>
                <a:latin typeface="Century Gothic" pitchFamily="34" charset="0"/>
              </a:defRPr>
            </a:lvl2pPr>
            <a:lvl3pPr marL="1143000">
              <a:defRPr>
                <a:solidFill>
                  <a:schemeClr val="tx2"/>
                </a:solidFill>
                <a:latin typeface="Century Gothic" pitchFamily="34" charset="0"/>
              </a:defRPr>
            </a:lvl3pPr>
            <a:lvl4pPr marL="1600200">
              <a:defRPr sz="1600">
                <a:solidFill>
                  <a:schemeClr val="tx2"/>
                </a:solidFill>
                <a:latin typeface="Century Gothic" pitchFamily="34" charset="0"/>
              </a:defRPr>
            </a:lvl4pPr>
            <a:lvl5pPr marL="2057400">
              <a:defRPr sz="1600">
                <a:solidFill>
                  <a:schemeClr val="tx2"/>
                </a:solidFill>
                <a:latin typeface="Century Gothic" pitchFamily="34" charset="0"/>
              </a:defRPr>
            </a:lvl5pPr>
            <a:lvl6pPr marL="2514600" indent="-228600" eaLnBrk="0" fontAlgn="base" hangingPunct="0">
              <a:spcAft>
                <a:spcPct val="0"/>
              </a:spcAft>
              <a:buClr>
                <a:srgbClr val="E8B54D"/>
              </a:buClr>
              <a:buFont typeface="Arial" charset="0"/>
              <a:defRPr sz="1600">
                <a:solidFill>
                  <a:schemeClr val="tx2"/>
                </a:solidFill>
                <a:latin typeface="Century Gothic" pitchFamily="34" charset="0"/>
              </a:defRPr>
            </a:lvl6pPr>
            <a:lvl7pPr marL="2971800" indent="-228600" eaLnBrk="0" fontAlgn="base" hangingPunct="0">
              <a:spcAft>
                <a:spcPct val="0"/>
              </a:spcAft>
              <a:buClr>
                <a:srgbClr val="E8B54D"/>
              </a:buClr>
              <a:buFont typeface="Arial" charset="0"/>
              <a:defRPr sz="1600">
                <a:solidFill>
                  <a:schemeClr val="tx2"/>
                </a:solidFill>
                <a:latin typeface="Century Gothic" pitchFamily="34" charset="0"/>
              </a:defRPr>
            </a:lvl7pPr>
            <a:lvl8pPr marL="3429000" indent="-228600" eaLnBrk="0" fontAlgn="base" hangingPunct="0">
              <a:spcAft>
                <a:spcPct val="0"/>
              </a:spcAft>
              <a:buClr>
                <a:srgbClr val="E8B54D"/>
              </a:buClr>
              <a:buFont typeface="Arial" charset="0"/>
              <a:defRPr sz="1600">
                <a:solidFill>
                  <a:schemeClr val="tx2"/>
                </a:solidFill>
                <a:latin typeface="Century Gothic" pitchFamily="34" charset="0"/>
              </a:defRPr>
            </a:lvl8pPr>
            <a:lvl9pPr marL="3886200" indent="-228600" eaLnBrk="0" fontAlgn="base" hangingPunct="0">
              <a:spcAft>
                <a:spcPct val="0"/>
              </a:spcAft>
              <a:buClr>
                <a:srgbClr val="E8B54D"/>
              </a:buClr>
              <a:buFont typeface="Arial" charset="0"/>
              <a:defRPr sz="1600">
                <a:solidFill>
                  <a:schemeClr val="tx2"/>
                </a:solidFill>
                <a:latin typeface="Century Gothic" pitchFamily="34" charset="0"/>
              </a:defRPr>
            </a:lvl9pPr>
          </a:lstStyle>
          <a:p>
            <a:pPr algn="ctr"/>
            <a:r>
              <a:rPr lang="en-US" altLang="en-US" sz="2800" b="1" i="1">
                <a:solidFill>
                  <a:srgbClr val="000000"/>
                </a:solidFill>
                <a:latin typeface="Trebuchet MS" pitchFamily="34" charset="0"/>
              </a:rPr>
              <a:t>Criteria for Rating</a:t>
            </a:r>
          </a:p>
          <a:p>
            <a:pPr algn="ctr"/>
            <a:r>
              <a:rPr lang="en-US" altLang="en-US" sz="2800" b="1" i="1">
                <a:solidFill>
                  <a:srgbClr val="000000"/>
                </a:solidFill>
                <a:latin typeface="Trebuchet MS" pitchFamily="34" charset="0"/>
              </a:rPr>
              <a:t>IFSP Outcomes</a:t>
            </a:r>
          </a:p>
        </p:txBody>
      </p:sp>
      <p:sp>
        <p:nvSpPr>
          <p:cNvPr id="175114" name="TextBox 13"/>
          <p:cNvSpPr txBox="1">
            <a:spLocks noChangeArrowheads="1"/>
          </p:cNvSpPr>
          <p:nvPr/>
        </p:nvSpPr>
        <p:spPr bwMode="auto">
          <a:xfrm>
            <a:off x="2895600" y="2740025"/>
            <a:ext cx="3352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Century Gothic" pitchFamily="34" charset="0"/>
              </a:defRPr>
            </a:lvl1pPr>
            <a:lvl2pPr marL="742950" indent="-285750">
              <a:defRPr sz="2000">
                <a:solidFill>
                  <a:schemeClr val="tx2"/>
                </a:solidFill>
                <a:latin typeface="Century Gothic" pitchFamily="34" charset="0"/>
              </a:defRPr>
            </a:lvl2pPr>
            <a:lvl3pPr marL="1143000">
              <a:defRPr>
                <a:solidFill>
                  <a:schemeClr val="tx2"/>
                </a:solidFill>
                <a:latin typeface="Century Gothic" pitchFamily="34" charset="0"/>
              </a:defRPr>
            </a:lvl3pPr>
            <a:lvl4pPr marL="1600200">
              <a:defRPr sz="1600">
                <a:solidFill>
                  <a:schemeClr val="tx2"/>
                </a:solidFill>
                <a:latin typeface="Century Gothic" pitchFamily="34" charset="0"/>
              </a:defRPr>
            </a:lvl4pPr>
            <a:lvl5pPr marL="2057400">
              <a:defRPr sz="1600">
                <a:solidFill>
                  <a:schemeClr val="tx2"/>
                </a:solidFill>
                <a:latin typeface="Century Gothic" pitchFamily="34" charset="0"/>
              </a:defRPr>
            </a:lvl5pPr>
            <a:lvl6pPr marL="2514600" indent="-228600" eaLnBrk="0" fontAlgn="base" hangingPunct="0">
              <a:spcAft>
                <a:spcPct val="0"/>
              </a:spcAft>
              <a:buClr>
                <a:srgbClr val="E8B54D"/>
              </a:buClr>
              <a:buFont typeface="Arial" charset="0"/>
              <a:defRPr sz="1600">
                <a:solidFill>
                  <a:schemeClr val="tx2"/>
                </a:solidFill>
                <a:latin typeface="Century Gothic" pitchFamily="34" charset="0"/>
              </a:defRPr>
            </a:lvl6pPr>
            <a:lvl7pPr marL="2971800" indent="-228600" eaLnBrk="0" fontAlgn="base" hangingPunct="0">
              <a:spcAft>
                <a:spcPct val="0"/>
              </a:spcAft>
              <a:buClr>
                <a:srgbClr val="E8B54D"/>
              </a:buClr>
              <a:buFont typeface="Arial" charset="0"/>
              <a:defRPr sz="1600">
                <a:solidFill>
                  <a:schemeClr val="tx2"/>
                </a:solidFill>
                <a:latin typeface="Century Gothic" pitchFamily="34" charset="0"/>
              </a:defRPr>
            </a:lvl7pPr>
            <a:lvl8pPr marL="3429000" indent="-228600" eaLnBrk="0" fontAlgn="base" hangingPunct="0">
              <a:spcAft>
                <a:spcPct val="0"/>
              </a:spcAft>
              <a:buClr>
                <a:srgbClr val="E8B54D"/>
              </a:buClr>
              <a:buFont typeface="Arial" charset="0"/>
              <a:defRPr sz="1600">
                <a:solidFill>
                  <a:schemeClr val="tx2"/>
                </a:solidFill>
                <a:latin typeface="Century Gothic" pitchFamily="34" charset="0"/>
              </a:defRPr>
            </a:lvl8pPr>
            <a:lvl9pPr marL="3886200" indent="-228600" eaLnBrk="0" fontAlgn="base" hangingPunct="0">
              <a:spcAft>
                <a:spcPct val="0"/>
              </a:spcAft>
              <a:buClr>
                <a:srgbClr val="E8B54D"/>
              </a:buClr>
              <a:buFont typeface="Arial" charset="0"/>
              <a:defRPr sz="1600">
                <a:solidFill>
                  <a:schemeClr val="tx2"/>
                </a:solidFill>
                <a:latin typeface="Century Gothic" pitchFamily="34" charset="0"/>
              </a:defRPr>
            </a:lvl9pPr>
          </a:lstStyle>
          <a:p>
            <a:pPr algn="ctr"/>
            <a:r>
              <a:rPr lang="en-US" altLang="en-US" sz="1400" b="1" i="1">
                <a:solidFill>
                  <a:srgbClr val="000000"/>
                </a:solidFill>
                <a:latin typeface="Trebuchet MS" pitchFamily="34" charset="0"/>
              </a:rPr>
              <a:t>Place Card Here</a:t>
            </a:r>
          </a:p>
        </p:txBody>
      </p:sp>
      <p:sp>
        <p:nvSpPr>
          <p:cNvPr id="175115" name="TextBox 14"/>
          <p:cNvSpPr txBox="1">
            <a:spLocks noChangeArrowheads="1"/>
          </p:cNvSpPr>
          <p:nvPr/>
        </p:nvSpPr>
        <p:spPr bwMode="auto">
          <a:xfrm>
            <a:off x="2971800" y="4648200"/>
            <a:ext cx="32004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Century Gothic" pitchFamily="34" charset="0"/>
              </a:defRPr>
            </a:lvl1pPr>
            <a:lvl2pPr marL="742950" indent="-285750">
              <a:defRPr sz="2000">
                <a:solidFill>
                  <a:schemeClr val="tx2"/>
                </a:solidFill>
                <a:latin typeface="Century Gothic" pitchFamily="34" charset="0"/>
              </a:defRPr>
            </a:lvl2pPr>
            <a:lvl3pPr marL="1143000">
              <a:defRPr>
                <a:solidFill>
                  <a:schemeClr val="tx2"/>
                </a:solidFill>
                <a:latin typeface="Century Gothic" pitchFamily="34" charset="0"/>
              </a:defRPr>
            </a:lvl3pPr>
            <a:lvl4pPr marL="1600200">
              <a:defRPr sz="1600">
                <a:solidFill>
                  <a:schemeClr val="tx2"/>
                </a:solidFill>
                <a:latin typeface="Century Gothic" pitchFamily="34" charset="0"/>
              </a:defRPr>
            </a:lvl4pPr>
            <a:lvl5pPr marL="2057400">
              <a:defRPr sz="1600">
                <a:solidFill>
                  <a:schemeClr val="tx2"/>
                </a:solidFill>
                <a:latin typeface="Century Gothic" pitchFamily="34" charset="0"/>
              </a:defRPr>
            </a:lvl5pPr>
            <a:lvl6pPr marL="2514600" indent="-228600" eaLnBrk="0" fontAlgn="base" hangingPunct="0">
              <a:spcAft>
                <a:spcPct val="0"/>
              </a:spcAft>
              <a:buClr>
                <a:srgbClr val="E8B54D"/>
              </a:buClr>
              <a:buFont typeface="Arial" charset="0"/>
              <a:defRPr sz="1600">
                <a:solidFill>
                  <a:schemeClr val="tx2"/>
                </a:solidFill>
                <a:latin typeface="Century Gothic" pitchFamily="34" charset="0"/>
              </a:defRPr>
            </a:lvl6pPr>
            <a:lvl7pPr marL="2971800" indent="-228600" eaLnBrk="0" fontAlgn="base" hangingPunct="0">
              <a:spcAft>
                <a:spcPct val="0"/>
              </a:spcAft>
              <a:buClr>
                <a:srgbClr val="E8B54D"/>
              </a:buClr>
              <a:buFont typeface="Arial" charset="0"/>
              <a:defRPr sz="1600">
                <a:solidFill>
                  <a:schemeClr val="tx2"/>
                </a:solidFill>
                <a:latin typeface="Century Gothic" pitchFamily="34" charset="0"/>
              </a:defRPr>
            </a:lvl7pPr>
            <a:lvl8pPr marL="3429000" indent="-228600" eaLnBrk="0" fontAlgn="base" hangingPunct="0">
              <a:spcAft>
                <a:spcPct val="0"/>
              </a:spcAft>
              <a:buClr>
                <a:srgbClr val="E8B54D"/>
              </a:buClr>
              <a:buFont typeface="Arial" charset="0"/>
              <a:defRPr sz="1600">
                <a:solidFill>
                  <a:schemeClr val="tx2"/>
                </a:solidFill>
                <a:latin typeface="Century Gothic" pitchFamily="34" charset="0"/>
              </a:defRPr>
            </a:lvl8pPr>
            <a:lvl9pPr marL="3886200" indent="-228600" eaLnBrk="0" fontAlgn="base" hangingPunct="0">
              <a:spcAft>
                <a:spcPct val="0"/>
              </a:spcAft>
              <a:buClr>
                <a:srgbClr val="E8B54D"/>
              </a:buClr>
              <a:buFont typeface="Arial" charset="0"/>
              <a:defRPr sz="1600">
                <a:solidFill>
                  <a:schemeClr val="tx2"/>
                </a:solidFill>
                <a:latin typeface="Century Gothic" pitchFamily="34" charset="0"/>
              </a:defRPr>
            </a:lvl9pPr>
          </a:lstStyle>
          <a:p>
            <a:r>
              <a:rPr lang="en-US" altLang="en-US" sz="1300" b="1">
                <a:solidFill>
                  <a:srgbClr val="000000"/>
                </a:solidFill>
                <a:latin typeface="Arial" charset="0"/>
              </a:rPr>
              <a:t>When the child’s contextual information is available, the following IFSP outcome criteria can also be evaluated:</a:t>
            </a:r>
          </a:p>
          <a:p>
            <a:pPr>
              <a:buFont typeface="Arial" charset="0"/>
              <a:buChar char="•"/>
            </a:pPr>
            <a:r>
              <a:rPr lang="en-US" altLang="en-US" sz="1200" b="1">
                <a:solidFill>
                  <a:srgbClr val="000000"/>
                </a:solidFill>
                <a:latin typeface="Arial" charset="0"/>
              </a:rPr>
              <a:t>The outcome is based on the family’s priorities and concerns.</a:t>
            </a:r>
          </a:p>
          <a:p>
            <a:pPr>
              <a:buFont typeface="Arial" charset="0"/>
              <a:buChar char="•"/>
            </a:pPr>
            <a:r>
              <a:rPr lang="en-US" altLang="en-US" sz="1200" b="1">
                <a:solidFill>
                  <a:srgbClr val="000000"/>
                </a:solidFill>
                <a:latin typeface="Arial" charset="0"/>
              </a:rPr>
              <a:t>The outcomes described both the child’s strengths and needs based on information from the initial evaluation   or ongoing assessment.</a:t>
            </a:r>
          </a:p>
        </p:txBody>
      </p:sp>
      <p:sp>
        <p:nvSpPr>
          <p:cNvPr id="13" name="TextBox 12"/>
          <p:cNvSpPr txBox="1"/>
          <p:nvPr/>
        </p:nvSpPr>
        <p:spPr>
          <a:xfrm rot="441838">
            <a:off x="2400300" y="1652588"/>
            <a:ext cx="4343400" cy="2800350"/>
          </a:xfrm>
          <a:prstGeom prst="rect">
            <a:avLst/>
          </a:prstGeom>
          <a:solidFill>
            <a:srgbClr val="C9A4E4"/>
          </a:solidFill>
          <a:ln>
            <a:solidFill>
              <a:schemeClr val="accent6">
                <a:lumMod val="75000"/>
              </a:schemeClr>
            </a:solidFill>
          </a:ln>
        </p:spPr>
        <p:txBody>
          <a:bodyPr>
            <a:spAutoFit/>
          </a:bodyPr>
          <a:lstStyle/>
          <a:p>
            <a:pPr fontAlgn="auto">
              <a:spcBef>
                <a:spcPts val="0"/>
              </a:spcBef>
              <a:spcAft>
                <a:spcPts val="0"/>
              </a:spcAft>
              <a:defRPr/>
            </a:pPr>
            <a:endParaRPr lang="en-US" sz="2800" dirty="0">
              <a:solidFill>
                <a:prstClr val="black"/>
              </a:solidFill>
              <a:latin typeface="Segoe Print" pitchFamily="2" charset="0"/>
            </a:endParaRPr>
          </a:p>
          <a:p>
            <a:pPr fontAlgn="auto">
              <a:spcBef>
                <a:spcPts val="0"/>
              </a:spcBef>
              <a:spcAft>
                <a:spcPts val="0"/>
              </a:spcAft>
              <a:defRPr/>
            </a:pPr>
            <a:r>
              <a:rPr lang="en-US" sz="2800" dirty="0">
                <a:solidFill>
                  <a:prstClr val="black"/>
                </a:solidFill>
                <a:latin typeface="Segoe Print" pitchFamily="2" charset="0"/>
              </a:rPr>
              <a:t>Ava will use a pincer grasp to pick up objects.</a:t>
            </a:r>
          </a:p>
          <a:p>
            <a:pPr fontAlgn="auto">
              <a:spcBef>
                <a:spcPts val="0"/>
              </a:spcBef>
              <a:spcAft>
                <a:spcPts val="0"/>
              </a:spcAft>
              <a:defRPr/>
            </a:pPr>
            <a:endParaRPr lang="en-US" sz="2800" dirty="0">
              <a:solidFill>
                <a:prstClr val="black"/>
              </a:solidFill>
              <a:latin typeface="Segoe Print" pitchFamily="2" charset="0"/>
            </a:endParaRPr>
          </a:p>
          <a:p>
            <a:pPr fontAlgn="auto">
              <a:spcBef>
                <a:spcPts val="0"/>
              </a:spcBef>
              <a:spcAft>
                <a:spcPts val="0"/>
              </a:spcAft>
              <a:defRPr/>
            </a:pPr>
            <a:endParaRPr lang="en-US" sz="1800" dirty="0">
              <a:solidFill>
                <a:prstClr val="black"/>
              </a:solidFill>
              <a:latin typeface="Century Gothic"/>
            </a:endParaRPr>
          </a:p>
          <a:p>
            <a:pPr fontAlgn="auto">
              <a:spcBef>
                <a:spcPts val="0"/>
              </a:spcBef>
              <a:spcAft>
                <a:spcPts val="0"/>
              </a:spcAft>
              <a:defRPr/>
            </a:pPr>
            <a:endParaRPr lang="en-US" sz="1800" dirty="0">
              <a:solidFill>
                <a:prstClr val="black"/>
              </a:solidFill>
              <a:latin typeface="Century Gothic"/>
            </a:endParaRPr>
          </a:p>
        </p:txBody>
      </p:sp>
    </p:spTree>
    <p:extLst>
      <p:ext uri="{BB962C8B-B14F-4D97-AF65-F5344CB8AC3E}">
        <p14:creationId xmlns:p14="http://schemas.microsoft.com/office/powerpoint/2010/main" val="37785182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5" descr="Placemat-IFSP.wm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38113"/>
            <a:ext cx="8534400" cy="659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1" name="TextBox 6"/>
          <p:cNvSpPr txBox="1">
            <a:spLocks noChangeArrowheads="1"/>
          </p:cNvSpPr>
          <p:nvPr/>
        </p:nvSpPr>
        <p:spPr bwMode="auto">
          <a:xfrm>
            <a:off x="609600" y="457200"/>
            <a:ext cx="2133600"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404040"/>
                </a:solidFill>
                <a:latin typeface="Arial" charset="0"/>
                <a:ea typeface="ＭＳ Ｐゴシック" pitchFamily="34" charset="-128"/>
                <a:cs typeface="Arial" charset="0"/>
              </a:defRPr>
            </a:lvl1pPr>
            <a:lvl2pPr>
              <a:defRPr>
                <a:solidFill>
                  <a:srgbClr val="404040"/>
                </a:solidFill>
                <a:latin typeface="Arial" charset="0"/>
                <a:ea typeface="ＭＳ Ｐゴシック" pitchFamily="34" charset="-128"/>
                <a:cs typeface="Arial" charset="0"/>
              </a:defRPr>
            </a:lvl2pPr>
            <a:lvl3pPr>
              <a:defRPr>
                <a:solidFill>
                  <a:srgbClr val="404040"/>
                </a:solidFill>
                <a:latin typeface="Arial" charset="0"/>
                <a:ea typeface="ＭＳ Ｐゴシック" pitchFamily="34" charset="-128"/>
                <a:cs typeface="Arial" charset="0"/>
              </a:defRPr>
            </a:lvl3pPr>
            <a:lvl4pPr>
              <a:defRPr>
                <a:solidFill>
                  <a:srgbClr val="404040"/>
                </a:solidFill>
                <a:latin typeface="Arial" charset="0"/>
                <a:ea typeface="ＭＳ Ｐゴシック" pitchFamily="34" charset="-128"/>
                <a:cs typeface="Arial" charset="0"/>
              </a:defRPr>
            </a:lvl4pPr>
            <a:lvl5pPr>
              <a:defRPr>
                <a:solidFill>
                  <a:srgbClr val="404040"/>
                </a:solidFill>
                <a:latin typeface="Arial" charset="0"/>
                <a:ea typeface="ＭＳ Ｐゴシック" pitchFamily="34" charset="-128"/>
                <a:cs typeface="Arial" charset="0"/>
              </a:defRPr>
            </a:lvl5pPr>
            <a:lvl6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6pPr>
            <a:lvl7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7pPr>
            <a:lvl8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8pPr>
            <a:lvl9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9pPr>
          </a:lstStyle>
          <a:p>
            <a:r>
              <a:rPr lang="en-US" altLang="en-US" sz="1500">
                <a:solidFill>
                  <a:srgbClr val="000000"/>
                </a:solidFill>
              </a:rPr>
              <a:t>The OUTCOME</a:t>
            </a:r>
          </a:p>
          <a:p>
            <a:r>
              <a:rPr lang="en-US" altLang="en-US" sz="1500">
                <a:solidFill>
                  <a:srgbClr val="000000"/>
                </a:solidFill>
              </a:rPr>
              <a:t>is necessary</a:t>
            </a:r>
          </a:p>
          <a:p>
            <a:r>
              <a:rPr lang="en-US" altLang="en-US" sz="1500">
                <a:solidFill>
                  <a:srgbClr val="000000"/>
                </a:solidFill>
              </a:rPr>
              <a:t>and functional </a:t>
            </a:r>
          </a:p>
          <a:p>
            <a:r>
              <a:rPr lang="en-US" altLang="en-US" sz="1500">
                <a:solidFill>
                  <a:srgbClr val="000000"/>
                </a:solidFill>
              </a:rPr>
              <a:t>for the child’s </a:t>
            </a:r>
          </a:p>
          <a:p>
            <a:r>
              <a:rPr lang="en-US" altLang="en-US" sz="1500">
                <a:solidFill>
                  <a:srgbClr val="000000"/>
                </a:solidFill>
              </a:rPr>
              <a:t>and family’s life.</a:t>
            </a:r>
          </a:p>
        </p:txBody>
      </p:sp>
      <p:sp>
        <p:nvSpPr>
          <p:cNvPr id="176132" name="TextBox 7"/>
          <p:cNvSpPr txBox="1">
            <a:spLocks noChangeArrowheads="1"/>
          </p:cNvSpPr>
          <p:nvPr/>
        </p:nvSpPr>
        <p:spPr bwMode="auto">
          <a:xfrm>
            <a:off x="533400" y="2646363"/>
            <a:ext cx="21336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404040"/>
                </a:solidFill>
                <a:latin typeface="Arial" charset="0"/>
                <a:ea typeface="ＭＳ Ｐゴシック" pitchFamily="34" charset="-128"/>
                <a:cs typeface="Arial" charset="0"/>
              </a:defRPr>
            </a:lvl1pPr>
            <a:lvl2pPr>
              <a:defRPr>
                <a:solidFill>
                  <a:srgbClr val="404040"/>
                </a:solidFill>
                <a:latin typeface="Arial" charset="0"/>
                <a:ea typeface="ＭＳ Ｐゴシック" pitchFamily="34" charset="-128"/>
                <a:cs typeface="Arial" charset="0"/>
              </a:defRPr>
            </a:lvl2pPr>
            <a:lvl3pPr>
              <a:defRPr>
                <a:solidFill>
                  <a:srgbClr val="404040"/>
                </a:solidFill>
                <a:latin typeface="Arial" charset="0"/>
                <a:ea typeface="ＭＳ Ｐゴシック" pitchFamily="34" charset="-128"/>
                <a:cs typeface="Arial" charset="0"/>
              </a:defRPr>
            </a:lvl3pPr>
            <a:lvl4pPr>
              <a:defRPr>
                <a:solidFill>
                  <a:srgbClr val="404040"/>
                </a:solidFill>
                <a:latin typeface="Arial" charset="0"/>
                <a:ea typeface="ＭＳ Ｐゴシック" pitchFamily="34" charset="-128"/>
                <a:cs typeface="Arial" charset="0"/>
              </a:defRPr>
            </a:lvl4pPr>
            <a:lvl5pPr>
              <a:defRPr>
                <a:solidFill>
                  <a:srgbClr val="404040"/>
                </a:solidFill>
                <a:latin typeface="Arial" charset="0"/>
                <a:ea typeface="ＭＳ Ｐゴシック" pitchFamily="34" charset="-128"/>
                <a:cs typeface="Arial" charset="0"/>
              </a:defRPr>
            </a:lvl5pPr>
            <a:lvl6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6pPr>
            <a:lvl7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7pPr>
            <a:lvl8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8pPr>
            <a:lvl9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9pPr>
          </a:lstStyle>
          <a:p>
            <a:r>
              <a:rPr lang="en-US" altLang="en-US" sz="1500">
                <a:solidFill>
                  <a:srgbClr val="000000"/>
                </a:solidFill>
              </a:rPr>
              <a:t>The OUTCOME</a:t>
            </a:r>
          </a:p>
          <a:p>
            <a:r>
              <a:rPr lang="en-US" altLang="en-US" sz="1500">
                <a:solidFill>
                  <a:srgbClr val="000000"/>
                </a:solidFill>
              </a:rPr>
              <a:t>is discipline-free.</a:t>
            </a:r>
          </a:p>
        </p:txBody>
      </p:sp>
      <p:sp>
        <p:nvSpPr>
          <p:cNvPr id="176133" name="TextBox 8"/>
          <p:cNvSpPr txBox="1">
            <a:spLocks noChangeArrowheads="1"/>
          </p:cNvSpPr>
          <p:nvPr/>
        </p:nvSpPr>
        <p:spPr bwMode="auto">
          <a:xfrm>
            <a:off x="533400" y="4246563"/>
            <a:ext cx="213360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404040"/>
                </a:solidFill>
                <a:latin typeface="Arial" charset="0"/>
                <a:ea typeface="ＭＳ Ｐゴシック" pitchFamily="34" charset="-128"/>
                <a:cs typeface="Arial" charset="0"/>
              </a:defRPr>
            </a:lvl1pPr>
            <a:lvl2pPr>
              <a:defRPr>
                <a:solidFill>
                  <a:srgbClr val="404040"/>
                </a:solidFill>
                <a:latin typeface="Arial" charset="0"/>
                <a:ea typeface="ＭＳ Ｐゴシック" pitchFamily="34" charset="-128"/>
                <a:cs typeface="Arial" charset="0"/>
              </a:defRPr>
            </a:lvl2pPr>
            <a:lvl3pPr>
              <a:defRPr>
                <a:solidFill>
                  <a:srgbClr val="404040"/>
                </a:solidFill>
                <a:latin typeface="Arial" charset="0"/>
                <a:ea typeface="ＭＳ Ｐゴシック" pitchFamily="34" charset="-128"/>
                <a:cs typeface="Arial" charset="0"/>
              </a:defRPr>
            </a:lvl3pPr>
            <a:lvl4pPr>
              <a:defRPr>
                <a:solidFill>
                  <a:srgbClr val="404040"/>
                </a:solidFill>
                <a:latin typeface="Arial" charset="0"/>
                <a:ea typeface="ＭＳ Ｐゴシック" pitchFamily="34" charset="-128"/>
                <a:cs typeface="Arial" charset="0"/>
              </a:defRPr>
            </a:lvl4pPr>
            <a:lvl5pPr>
              <a:defRPr>
                <a:solidFill>
                  <a:srgbClr val="404040"/>
                </a:solidFill>
                <a:latin typeface="Arial" charset="0"/>
                <a:ea typeface="ＭＳ Ｐゴシック" pitchFamily="34" charset="-128"/>
                <a:cs typeface="Arial" charset="0"/>
              </a:defRPr>
            </a:lvl5pPr>
            <a:lvl6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6pPr>
            <a:lvl7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7pPr>
            <a:lvl8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8pPr>
            <a:lvl9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9pPr>
          </a:lstStyle>
          <a:p>
            <a:r>
              <a:rPr lang="en-US" altLang="en-US" sz="1500">
                <a:solidFill>
                  <a:srgbClr val="000000"/>
                </a:solidFill>
              </a:rPr>
              <a:t>The OUTCOME</a:t>
            </a:r>
          </a:p>
          <a:p>
            <a:r>
              <a:rPr lang="en-US" altLang="en-US" sz="1500">
                <a:solidFill>
                  <a:srgbClr val="000000"/>
                </a:solidFill>
              </a:rPr>
              <a:t>reflects real-life</a:t>
            </a:r>
          </a:p>
          <a:p>
            <a:r>
              <a:rPr lang="en-US" altLang="en-US" sz="1500">
                <a:solidFill>
                  <a:srgbClr val="000000"/>
                </a:solidFill>
              </a:rPr>
              <a:t>contextualized</a:t>
            </a:r>
          </a:p>
          <a:p>
            <a:r>
              <a:rPr lang="en-US" altLang="en-US" sz="1500">
                <a:solidFill>
                  <a:srgbClr val="000000"/>
                </a:solidFill>
              </a:rPr>
              <a:t>settings (e.g.,</a:t>
            </a:r>
          </a:p>
          <a:p>
            <a:r>
              <a:rPr lang="en-US" altLang="en-US" sz="1500">
                <a:solidFill>
                  <a:srgbClr val="000000"/>
                </a:solidFill>
              </a:rPr>
              <a:t>not test items).</a:t>
            </a:r>
          </a:p>
        </p:txBody>
      </p:sp>
      <p:sp>
        <p:nvSpPr>
          <p:cNvPr id="176134" name="TextBox 9"/>
          <p:cNvSpPr txBox="1">
            <a:spLocks noChangeArrowheads="1"/>
          </p:cNvSpPr>
          <p:nvPr/>
        </p:nvSpPr>
        <p:spPr bwMode="auto">
          <a:xfrm>
            <a:off x="6400800" y="660400"/>
            <a:ext cx="2133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404040"/>
                </a:solidFill>
                <a:latin typeface="Arial" charset="0"/>
                <a:ea typeface="ＭＳ Ｐゴシック" pitchFamily="34" charset="-128"/>
                <a:cs typeface="Arial" charset="0"/>
              </a:defRPr>
            </a:lvl1pPr>
            <a:lvl2pPr>
              <a:defRPr>
                <a:solidFill>
                  <a:srgbClr val="404040"/>
                </a:solidFill>
                <a:latin typeface="Arial" charset="0"/>
                <a:ea typeface="ＭＳ Ｐゴシック" pitchFamily="34" charset="-128"/>
                <a:cs typeface="Arial" charset="0"/>
              </a:defRPr>
            </a:lvl2pPr>
            <a:lvl3pPr>
              <a:defRPr>
                <a:solidFill>
                  <a:srgbClr val="404040"/>
                </a:solidFill>
                <a:latin typeface="Arial" charset="0"/>
                <a:ea typeface="ＭＳ Ｐゴシック" pitchFamily="34" charset="-128"/>
                <a:cs typeface="Arial" charset="0"/>
              </a:defRPr>
            </a:lvl3pPr>
            <a:lvl4pPr>
              <a:defRPr>
                <a:solidFill>
                  <a:srgbClr val="404040"/>
                </a:solidFill>
                <a:latin typeface="Arial" charset="0"/>
                <a:ea typeface="ＭＳ Ｐゴシック" pitchFamily="34" charset="-128"/>
                <a:cs typeface="Arial" charset="0"/>
              </a:defRPr>
            </a:lvl4pPr>
            <a:lvl5pPr>
              <a:defRPr>
                <a:solidFill>
                  <a:srgbClr val="404040"/>
                </a:solidFill>
                <a:latin typeface="Arial" charset="0"/>
                <a:ea typeface="ＭＳ Ｐゴシック" pitchFamily="34" charset="-128"/>
                <a:cs typeface="Arial" charset="0"/>
              </a:defRPr>
            </a:lvl5pPr>
            <a:lvl6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6pPr>
            <a:lvl7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7pPr>
            <a:lvl8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8pPr>
            <a:lvl9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9pPr>
          </a:lstStyle>
          <a:p>
            <a:pPr algn="r"/>
            <a:r>
              <a:rPr lang="en-US" altLang="en-US" sz="1500">
                <a:solidFill>
                  <a:srgbClr val="000000"/>
                </a:solidFill>
              </a:rPr>
              <a:t>The wording of</a:t>
            </a:r>
          </a:p>
          <a:p>
            <a:pPr algn="r"/>
            <a:r>
              <a:rPr lang="en-US" altLang="en-US" sz="1500">
                <a:solidFill>
                  <a:srgbClr val="000000"/>
                </a:solidFill>
              </a:rPr>
              <a:t>the OUTCOME is</a:t>
            </a:r>
          </a:p>
          <a:p>
            <a:pPr algn="r"/>
            <a:r>
              <a:rPr lang="en-US" altLang="en-US" sz="1500">
                <a:solidFill>
                  <a:srgbClr val="000000"/>
                </a:solidFill>
              </a:rPr>
              <a:t>jargon-free,</a:t>
            </a:r>
          </a:p>
          <a:p>
            <a:pPr algn="r"/>
            <a:r>
              <a:rPr lang="en-US" altLang="en-US" sz="1500">
                <a:solidFill>
                  <a:srgbClr val="000000"/>
                </a:solidFill>
              </a:rPr>
              <a:t>clear and simple.</a:t>
            </a:r>
          </a:p>
        </p:txBody>
      </p:sp>
      <p:sp>
        <p:nvSpPr>
          <p:cNvPr id="176135" name="TextBox 10"/>
          <p:cNvSpPr txBox="1">
            <a:spLocks noChangeArrowheads="1"/>
          </p:cNvSpPr>
          <p:nvPr/>
        </p:nvSpPr>
        <p:spPr bwMode="auto">
          <a:xfrm>
            <a:off x="6400800" y="2341563"/>
            <a:ext cx="2133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404040"/>
                </a:solidFill>
                <a:latin typeface="Arial" charset="0"/>
                <a:ea typeface="ＭＳ Ｐゴシック" pitchFamily="34" charset="-128"/>
                <a:cs typeface="Arial" charset="0"/>
              </a:defRPr>
            </a:lvl1pPr>
            <a:lvl2pPr>
              <a:defRPr>
                <a:solidFill>
                  <a:srgbClr val="404040"/>
                </a:solidFill>
                <a:latin typeface="Arial" charset="0"/>
                <a:ea typeface="ＭＳ Ｐゴシック" pitchFamily="34" charset="-128"/>
                <a:cs typeface="Arial" charset="0"/>
              </a:defRPr>
            </a:lvl2pPr>
            <a:lvl3pPr>
              <a:defRPr>
                <a:solidFill>
                  <a:srgbClr val="404040"/>
                </a:solidFill>
                <a:latin typeface="Arial" charset="0"/>
                <a:ea typeface="ＭＳ Ｐゴシック" pitchFamily="34" charset="-128"/>
                <a:cs typeface="Arial" charset="0"/>
              </a:defRPr>
            </a:lvl3pPr>
            <a:lvl4pPr>
              <a:defRPr>
                <a:solidFill>
                  <a:srgbClr val="404040"/>
                </a:solidFill>
                <a:latin typeface="Arial" charset="0"/>
                <a:ea typeface="ＭＳ Ｐゴシック" pitchFamily="34" charset="-128"/>
                <a:cs typeface="Arial" charset="0"/>
              </a:defRPr>
            </a:lvl4pPr>
            <a:lvl5pPr>
              <a:defRPr>
                <a:solidFill>
                  <a:srgbClr val="404040"/>
                </a:solidFill>
                <a:latin typeface="Arial" charset="0"/>
                <a:ea typeface="ＭＳ Ｐゴシック" pitchFamily="34" charset="-128"/>
                <a:cs typeface="Arial" charset="0"/>
              </a:defRPr>
            </a:lvl5pPr>
            <a:lvl6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6pPr>
            <a:lvl7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7pPr>
            <a:lvl8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8pPr>
            <a:lvl9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9pPr>
          </a:lstStyle>
          <a:p>
            <a:pPr algn="r"/>
            <a:r>
              <a:rPr lang="en-US" altLang="en-US" sz="1500">
                <a:solidFill>
                  <a:srgbClr val="000000"/>
                </a:solidFill>
              </a:rPr>
              <a:t>The wording of</a:t>
            </a:r>
          </a:p>
          <a:p>
            <a:pPr algn="r"/>
            <a:r>
              <a:rPr lang="en-US" altLang="en-US" sz="1500">
                <a:solidFill>
                  <a:srgbClr val="000000"/>
                </a:solidFill>
              </a:rPr>
              <a:t>the OUTCOME</a:t>
            </a:r>
          </a:p>
          <a:p>
            <a:pPr algn="r"/>
            <a:r>
              <a:rPr lang="en-US" altLang="en-US" sz="1500">
                <a:solidFill>
                  <a:srgbClr val="000000"/>
                </a:solidFill>
              </a:rPr>
              <a:t>emphasizes the</a:t>
            </a:r>
          </a:p>
          <a:p>
            <a:pPr algn="r"/>
            <a:r>
              <a:rPr lang="en-US" altLang="en-US" sz="1500">
                <a:solidFill>
                  <a:srgbClr val="000000"/>
                </a:solidFill>
              </a:rPr>
              <a:t>positive.</a:t>
            </a:r>
          </a:p>
        </p:txBody>
      </p:sp>
      <p:sp>
        <p:nvSpPr>
          <p:cNvPr id="176136" name="TextBox 11"/>
          <p:cNvSpPr txBox="1">
            <a:spLocks noChangeArrowheads="1"/>
          </p:cNvSpPr>
          <p:nvPr/>
        </p:nvSpPr>
        <p:spPr bwMode="auto">
          <a:xfrm>
            <a:off x="6400800" y="4246563"/>
            <a:ext cx="21336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404040"/>
                </a:solidFill>
                <a:latin typeface="Arial" charset="0"/>
                <a:ea typeface="ＭＳ Ｐゴシック" pitchFamily="34" charset="-128"/>
                <a:cs typeface="Arial" charset="0"/>
              </a:defRPr>
            </a:lvl1pPr>
            <a:lvl2pPr>
              <a:defRPr>
                <a:solidFill>
                  <a:srgbClr val="404040"/>
                </a:solidFill>
                <a:latin typeface="Arial" charset="0"/>
                <a:ea typeface="ＭＳ Ｐゴシック" pitchFamily="34" charset="-128"/>
                <a:cs typeface="Arial" charset="0"/>
              </a:defRPr>
            </a:lvl2pPr>
            <a:lvl3pPr>
              <a:defRPr>
                <a:solidFill>
                  <a:srgbClr val="404040"/>
                </a:solidFill>
                <a:latin typeface="Arial" charset="0"/>
                <a:ea typeface="ＭＳ Ｐゴシック" pitchFamily="34" charset="-128"/>
                <a:cs typeface="Arial" charset="0"/>
              </a:defRPr>
            </a:lvl3pPr>
            <a:lvl4pPr>
              <a:defRPr>
                <a:solidFill>
                  <a:srgbClr val="404040"/>
                </a:solidFill>
                <a:latin typeface="Arial" charset="0"/>
                <a:ea typeface="ＭＳ Ｐゴシック" pitchFamily="34" charset="-128"/>
                <a:cs typeface="Arial" charset="0"/>
              </a:defRPr>
            </a:lvl4pPr>
            <a:lvl5pPr>
              <a:defRPr>
                <a:solidFill>
                  <a:srgbClr val="404040"/>
                </a:solidFill>
                <a:latin typeface="Arial" charset="0"/>
                <a:ea typeface="ＭＳ Ｐゴシック" pitchFamily="34" charset="-128"/>
                <a:cs typeface="Arial" charset="0"/>
              </a:defRPr>
            </a:lvl5pPr>
            <a:lvl6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6pPr>
            <a:lvl7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7pPr>
            <a:lvl8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8pPr>
            <a:lvl9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9pPr>
          </a:lstStyle>
          <a:p>
            <a:pPr algn="r"/>
            <a:r>
              <a:rPr lang="en-US" altLang="en-US" sz="1500">
                <a:solidFill>
                  <a:srgbClr val="000000"/>
                </a:solidFill>
              </a:rPr>
              <a:t>The OUTCOME</a:t>
            </a:r>
          </a:p>
          <a:p>
            <a:pPr algn="r"/>
            <a:r>
              <a:rPr lang="en-US" altLang="en-US" sz="1500">
                <a:solidFill>
                  <a:srgbClr val="000000"/>
                </a:solidFill>
              </a:rPr>
              <a:t>avoids the use</a:t>
            </a:r>
          </a:p>
          <a:p>
            <a:pPr algn="r"/>
            <a:r>
              <a:rPr lang="en-US" altLang="en-US" sz="1500">
                <a:solidFill>
                  <a:srgbClr val="000000"/>
                </a:solidFill>
              </a:rPr>
              <a:t>of passive words</a:t>
            </a:r>
          </a:p>
          <a:p>
            <a:pPr algn="r"/>
            <a:r>
              <a:rPr lang="en-US" altLang="en-US" sz="1500">
                <a:solidFill>
                  <a:srgbClr val="000000"/>
                </a:solidFill>
              </a:rPr>
              <a:t>(e.g., tolerate,</a:t>
            </a:r>
          </a:p>
          <a:p>
            <a:pPr algn="r"/>
            <a:r>
              <a:rPr lang="en-US" altLang="en-US" sz="1500">
                <a:solidFill>
                  <a:srgbClr val="000000"/>
                </a:solidFill>
              </a:rPr>
              <a:t>receive, improve,</a:t>
            </a:r>
          </a:p>
          <a:p>
            <a:pPr algn="r"/>
            <a:r>
              <a:rPr lang="en-US" altLang="en-US" sz="1500">
                <a:solidFill>
                  <a:srgbClr val="000000"/>
                </a:solidFill>
              </a:rPr>
              <a:t>maintain).</a:t>
            </a:r>
          </a:p>
        </p:txBody>
      </p:sp>
      <p:sp>
        <p:nvSpPr>
          <p:cNvPr id="176137" name="TextBox 12"/>
          <p:cNvSpPr txBox="1">
            <a:spLocks noChangeArrowheads="1"/>
          </p:cNvSpPr>
          <p:nvPr/>
        </p:nvSpPr>
        <p:spPr bwMode="auto">
          <a:xfrm>
            <a:off x="2895600" y="457200"/>
            <a:ext cx="3352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404040"/>
                </a:solidFill>
                <a:latin typeface="Arial" charset="0"/>
                <a:ea typeface="ＭＳ Ｐゴシック" pitchFamily="34" charset="-128"/>
                <a:cs typeface="Arial" charset="0"/>
              </a:defRPr>
            </a:lvl1pPr>
            <a:lvl2pPr>
              <a:defRPr>
                <a:solidFill>
                  <a:srgbClr val="404040"/>
                </a:solidFill>
                <a:latin typeface="Arial" charset="0"/>
                <a:ea typeface="ＭＳ Ｐゴシック" pitchFamily="34" charset="-128"/>
                <a:cs typeface="Arial" charset="0"/>
              </a:defRPr>
            </a:lvl2pPr>
            <a:lvl3pPr>
              <a:defRPr>
                <a:solidFill>
                  <a:srgbClr val="404040"/>
                </a:solidFill>
                <a:latin typeface="Arial" charset="0"/>
                <a:ea typeface="ＭＳ Ｐゴシック" pitchFamily="34" charset="-128"/>
                <a:cs typeface="Arial" charset="0"/>
              </a:defRPr>
            </a:lvl3pPr>
            <a:lvl4pPr>
              <a:defRPr>
                <a:solidFill>
                  <a:srgbClr val="404040"/>
                </a:solidFill>
                <a:latin typeface="Arial" charset="0"/>
                <a:ea typeface="ＭＳ Ｐゴシック" pitchFamily="34" charset="-128"/>
                <a:cs typeface="Arial" charset="0"/>
              </a:defRPr>
            </a:lvl4pPr>
            <a:lvl5pPr>
              <a:defRPr>
                <a:solidFill>
                  <a:srgbClr val="404040"/>
                </a:solidFill>
                <a:latin typeface="Arial" charset="0"/>
                <a:ea typeface="ＭＳ Ｐゴシック" pitchFamily="34" charset="-128"/>
                <a:cs typeface="Arial" charset="0"/>
              </a:defRPr>
            </a:lvl5pPr>
            <a:lvl6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6pPr>
            <a:lvl7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7pPr>
            <a:lvl8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8pPr>
            <a:lvl9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9pPr>
          </a:lstStyle>
          <a:p>
            <a:pPr algn="ctr"/>
            <a:r>
              <a:rPr lang="en-US" altLang="en-US" sz="2800" b="1" i="1">
                <a:solidFill>
                  <a:srgbClr val="000000"/>
                </a:solidFill>
                <a:latin typeface="Trebuchet MS" pitchFamily="34" charset="0"/>
              </a:rPr>
              <a:t>Criteria for Rating</a:t>
            </a:r>
          </a:p>
          <a:p>
            <a:pPr algn="ctr"/>
            <a:r>
              <a:rPr lang="en-US" altLang="en-US" sz="2800" b="1" i="1">
                <a:solidFill>
                  <a:srgbClr val="000000"/>
                </a:solidFill>
                <a:latin typeface="Trebuchet MS" pitchFamily="34" charset="0"/>
              </a:rPr>
              <a:t>IFSP Outcomes</a:t>
            </a:r>
          </a:p>
        </p:txBody>
      </p:sp>
      <p:sp>
        <p:nvSpPr>
          <p:cNvPr id="176138" name="TextBox 14"/>
          <p:cNvSpPr txBox="1">
            <a:spLocks noChangeArrowheads="1"/>
          </p:cNvSpPr>
          <p:nvPr/>
        </p:nvSpPr>
        <p:spPr bwMode="auto">
          <a:xfrm>
            <a:off x="2971800" y="4648200"/>
            <a:ext cx="32004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404040"/>
                </a:solidFill>
                <a:latin typeface="Arial" charset="0"/>
                <a:ea typeface="ＭＳ Ｐゴシック" pitchFamily="34" charset="-128"/>
                <a:cs typeface="Arial" charset="0"/>
              </a:defRPr>
            </a:lvl1pPr>
            <a:lvl2pPr>
              <a:defRPr>
                <a:solidFill>
                  <a:srgbClr val="404040"/>
                </a:solidFill>
                <a:latin typeface="Arial" charset="0"/>
                <a:ea typeface="ＭＳ Ｐゴシック" pitchFamily="34" charset="-128"/>
                <a:cs typeface="Arial" charset="0"/>
              </a:defRPr>
            </a:lvl2pPr>
            <a:lvl3pPr>
              <a:defRPr>
                <a:solidFill>
                  <a:srgbClr val="404040"/>
                </a:solidFill>
                <a:latin typeface="Arial" charset="0"/>
                <a:ea typeface="ＭＳ Ｐゴシック" pitchFamily="34" charset="-128"/>
                <a:cs typeface="Arial" charset="0"/>
              </a:defRPr>
            </a:lvl3pPr>
            <a:lvl4pPr>
              <a:defRPr>
                <a:solidFill>
                  <a:srgbClr val="404040"/>
                </a:solidFill>
                <a:latin typeface="Arial" charset="0"/>
                <a:ea typeface="ＭＳ Ｐゴシック" pitchFamily="34" charset="-128"/>
                <a:cs typeface="Arial" charset="0"/>
              </a:defRPr>
            </a:lvl4pPr>
            <a:lvl5pPr>
              <a:defRPr>
                <a:solidFill>
                  <a:srgbClr val="404040"/>
                </a:solidFill>
                <a:latin typeface="Arial" charset="0"/>
                <a:ea typeface="ＭＳ Ｐゴシック" pitchFamily="34" charset="-128"/>
                <a:cs typeface="Arial" charset="0"/>
              </a:defRPr>
            </a:lvl5pPr>
            <a:lvl6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6pPr>
            <a:lvl7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7pPr>
            <a:lvl8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8pPr>
            <a:lvl9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9pPr>
          </a:lstStyle>
          <a:p>
            <a:r>
              <a:rPr lang="en-US" altLang="en-US" sz="1300">
                <a:solidFill>
                  <a:srgbClr val="000000"/>
                </a:solidFill>
              </a:rPr>
              <a:t>When the child’s contextual information is available, the following IFSP outcome criteria can also be evaluated:</a:t>
            </a:r>
          </a:p>
          <a:p>
            <a:pPr>
              <a:buFont typeface="Arial" charset="0"/>
              <a:buChar char="•"/>
            </a:pPr>
            <a:r>
              <a:rPr lang="en-US" altLang="en-US" sz="1200">
                <a:solidFill>
                  <a:srgbClr val="000000"/>
                </a:solidFill>
              </a:rPr>
              <a:t>The outcome is based on the family’s priorities and concerns.</a:t>
            </a:r>
          </a:p>
          <a:p>
            <a:pPr>
              <a:buFont typeface="Arial" charset="0"/>
              <a:buChar char="•"/>
            </a:pPr>
            <a:r>
              <a:rPr lang="en-US" altLang="en-US" sz="1200">
                <a:solidFill>
                  <a:srgbClr val="000000"/>
                </a:solidFill>
              </a:rPr>
              <a:t>The outcomes described both the child’s strengths and needs based on information from the initial evaluation   or ongoing assessment.</a:t>
            </a:r>
          </a:p>
        </p:txBody>
      </p:sp>
      <p:pic>
        <p:nvPicPr>
          <p:cNvPr id="176139" name="Picture 1" descr="card-cutout.wm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5977">
            <a:off x="2211388" y="1338263"/>
            <a:ext cx="4724400"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40" name="TextBox 15"/>
          <p:cNvSpPr txBox="1">
            <a:spLocks noChangeArrowheads="1"/>
          </p:cNvSpPr>
          <p:nvPr/>
        </p:nvSpPr>
        <p:spPr bwMode="auto">
          <a:xfrm rot="-175977">
            <a:off x="2820988" y="1490663"/>
            <a:ext cx="3429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404040"/>
                </a:solidFill>
                <a:latin typeface="Arial" charset="0"/>
                <a:ea typeface="ＭＳ Ｐゴシック" pitchFamily="34" charset="-128"/>
                <a:cs typeface="Arial" charset="0"/>
              </a:defRPr>
            </a:lvl1pPr>
            <a:lvl2pPr>
              <a:defRPr>
                <a:solidFill>
                  <a:srgbClr val="404040"/>
                </a:solidFill>
                <a:latin typeface="Arial" charset="0"/>
                <a:ea typeface="ＭＳ Ｐゴシック" pitchFamily="34" charset="-128"/>
                <a:cs typeface="Arial" charset="0"/>
              </a:defRPr>
            </a:lvl2pPr>
            <a:lvl3pPr>
              <a:defRPr>
                <a:solidFill>
                  <a:srgbClr val="404040"/>
                </a:solidFill>
                <a:latin typeface="Arial" charset="0"/>
                <a:ea typeface="ＭＳ Ｐゴシック" pitchFamily="34" charset="-128"/>
                <a:cs typeface="Arial" charset="0"/>
              </a:defRPr>
            </a:lvl3pPr>
            <a:lvl4pPr>
              <a:defRPr>
                <a:solidFill>
                  <a:srgbClr val="404040"/>
                </a:solidFill>
                <a:latin typeface="Arial" charset="0"/>
                <a:ea typeface="ＭＳ Ｐゴシック" pitchFamily="34" charset="-128"/>
                <a:cs typeface="Arial" charset="0"/>
              </a:defRPr>
            </a:lvl4pPr>
            <a:lvl5pPr>
              <a:defRPr>
                <a:solidFill>
                  <a:srgbClr val="404040"/>
                </a:solidFill>
                <a:latin typeface="Arial" charset="0"/>
                <a:ea typeface="ＭＳ Ｐゴシック" pitchFamily="34" charset="-128"/>
                <a:cs typeface="Arial" charset="0"/>
              </a:defRPr>
            </a:lvl5pPr>
            <a:lvl6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6pPr>
            <a:lvl7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7pPr>
            <a:lvl8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8pPr>
            <a:lvl9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9pPr>
          </a:lstStyle>
          <a:p>
            <a:pPr algn="ctr"/>
            <a:r>
              <a:rPr lang="en-US" altLang="en-US" sz="1100">
                <a:solidFill>
                  <a:srgbClr val="000000"/>
                </a:solidFill>
              </a:rPr>
              <a:t>IFSP Outcome Card 1</a:t>
            </a:r>
          </a:p>
        </p:txBody>
      </p:sp>
      <p:sp>
        <p:nvSpPr>
          <p:cNvPr id="176141" name="TextBox 16"/>
          <p:cNvSpPr txBox="1">
            <a:spLocks noChangeArrowheads="1"/>
          </p:cNvSpPr>
          <p:nvPr/>
        </p:nvSpPr>
        <p:spPr bwMode="auto">
          <a:xfrm rot="-175977">
            <a:off x="2897188" y="2328863"/>
            <a:ext cx="3276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404040"/>
                </a:solidFill>
                <a:latin typeface="Arial" charset="0"/>
                <a:ea typeface="ＭＳ Ｐゴシック" pitchFamily="34" charset="-128"/>
                <a:cs typeface="Arial" charset="0"/>
              </a:defRPr>
            </a:lvl1pPr>
            <a:lvl2pPr>
              <a:defRPr>
                <a:solidFill>
                  <a:srgbClr val="404040"/>
                </a:solidFill>
                <a:latin typeface="Arial" charset="0"/>
                <a:ea typeface="ＭＳ Ｐゴシック" pitchFamily="34" charset="-128"/>
                <a:cs typeface="Arial" charset="0"/>
              </a:defRPr>
            </a:lvl2pPr>
            <a:lvl3pPr>
              <a:defRPr>
                <a:solidFill>
                  <a:srgbClr val="404040"/>
                </a:solidFill>
                <a:latin typeface="Arial" charset="0"/>
                <a:ea typeface="ＭＳ Ｐゴシック" pitchFamily="34" charset="-128"/>
                <a:cs typeface="Arial" charset="0"/>
              </a:defRPr>
            </a:lvl3pPr>
            <a:lvl4pPr>
              <a:defRPr>
                <a:solidFill>
                  <a:srgbClr val="404040"/>
                </a:solidFill>
                <a:latin typeface="Arial" charset="0"/>
                <a:ea typeface="ＭＳ Ｐゴシック" pitchFamily="34" charset="-128"/>
                <a:cs typeface="Arial" charset="0"/>
              </a:defRPr>
            </a:lvl4pPr>
            <a:lvl5pPr>
              <a:defRPr>
                <a:solidFill>
                  <a:srgbClr val="404040"/>
                </a:solidFill>
                <a:latin typeface="Arial" charset="0"/>
                <a:ea typeface="ＭＳ Ｐゴシック" pitchFamily="34" charset="-128"/>
                <a:cs typeface="Arial" charset="0"/>
              </a:defRPr>
            </a:lvl5pPr>
            <a:lvl6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6pPr>
            <a:lvl7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7pPr>
            <a:lvl8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8pPr>
            <a:lvl9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9pPr>
          </a:lstStyle>
          <a:p>
            <a:r>
              <a:rPr lang="en-US" altLang="en-US" sz="2000">
                <a:solidFill>
                  <a:srgbClr val="000000"/>
                </a:solidFill>
              </a:rPr>
              <a:t>Nolan will play with toys with his sister during bath time.</a:t>
            </a:r>
          </a:p>
        </p:txBody>
      </p:sp>
    </p:spTree>
    <p:extLst>
      <p:ext uri="{BB962C8B-B14F-4D97-AF65-F5344CB8AC3E}">
        <p14:creationId xmlns:p14="http://schemas.microsoft.com/office/powerpoint/2010/main" val="23844741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5" descr="Placemat-IFSP.wm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38113"/>
            <a:ext cx="8534400" cy="659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5" name="TextBox 6"/>
          <p:cNvSpPr txBox="1">
            <a:spLocks noChangeArrowheads="1"/>
          </p:cNvSpPr>
          <p:nvPr/>
        </p:nvSpPr>
        <p:spPr bwMode="auto">
          <a:xfrm>
            <a:off x="609600" y="457200"/>
            <a:ext cx="2133600"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Century Gothic" pitchFamily="34" charset="0"/>
              </a:defRPr>
            </a:lvl1pPr>
            <a:lvl2pPr marL="742950" indent="-285750">
              <a:defRPr sz="2000">
                <a:solidFill>
                  <a:schemeClr val="tx2"/>
                </a:solidFill>
                <a:latin typeface="Century Gothic" pitchFamily="34" charset="0"/>
              </a:defRPr>
            </a:lvl2pPr>
            <a:lvl3pPr marL="1143000">
              <a:defRPr>
                <a:solidFill>
                  <a:schemeClr val="tx2"/>
                </a:solidFill>
                <a:latin typeface="Century Gothic" pitchFamily="34" charset="0"/>
              </a:defRPr>
            </a:lvl3pPr>
            <a:lvl4pPr marL="1600200">
              <a:defRPr sz="1600">
                <a:solidFill>
                  <a:schemeClr val="tx2"/>
                </a:solidFill>
                <a:latin typeface="Century Gothic" pitchFamily="34" charset="0"/>
              </a:defRPr>
            </a:lvl4pPr>
            <a:lvl5pPr marL="2057400">
              <a:defRPr sz="1600">
                <a:solidFill>
                  <a:schemeClr val="tx2"/>
                </a:solidFill>
                <a:latin typeface="Century Gothic" pitchFamily="34" charset="0"/>
              </a:defRPr>
            </a:lvl5pPr>
            <a:lvl6pPr marL="2514600" indent="-228600" eaLnBrk="0" fontAlgn="base" hangingPunct="0">
              <a:spcAft>
                <a:spcPct val="0"/>
              </a:spcAft>
              <a:buClr>
                <a:srgbClr val="E8B54D"/>
              </a:buClr>
              <a:buFont typeface="Arial" charset="0"/>
              <a:defRPr sz="1600">
                <a:solidFill>
                  <a:schemeClr val="tx2"/>
                </a:solidFill>
                <a:latin typeface="Century Gothic" pitchFamily="34" charset="0"/>
              </a:defRPr>
            </a:lvl6pPr>
            <a:lvl7pPr marL="2971800" indent="-228600" eaLnBrk="0" fontAlgn="base" hangingPunct="0">
              <a:spcAft>
                <a:spcPct val="0"/>
              </a:spcAft>
              <a:buClr>
                <a:srgbClr val="E8B54D"/>
              </a:buClr>
              <a:buFont typeface="Arial" charset="0"/>
              <a:defRPr sz="1600">
                <a:solidFill>
                  <a:schemeClr val="tx2"/>
                </a:solidFill>
                <a:latin typeface="Century Gothic" pitchFamily="34" charset="0"/>
              </a:defRPr>
            </a:lvl7pPr>
            <a:lvl8pPr marL="3429000" indent="-228600" eaLnBrk="0" fontAlgn="base" hangingPunct="0">
              <a:spcAft>
                <a:spcPct val="0"/>
              </a:spcAft>
              <a:buClr>
                <a:srgbClr val="E8B54D"/>
              </a:buClr>
              <a:buFont typeface="Arial" charset="0"/>
              <a:defRPr sz="1600">
                <a:solidFill>
                  <a:schemeClr val="tx2"/>
                </a:solidFill>
                <a:latin typeface="Century Gothic" pitchFamily="34" charset="0"/>
              </a:defRPr>
            </a:lvl8pPr>
            <a:lvl9pPr marL="3886200" indent="-228600" eaLnBrk="0" fontAlgn="base" hangingPunct="0">
              <a:spcAft>
                <a:spcPct val="0"/>
              </a:spcAft>
              <a:buClr>
                <a:srgbClr val="E8B54D"/>
              </a:buClr>
              <a:buFont typeface="Arial" charset="0"/>
              <a:defRPr sz="1600">
                <a:solidFill>
                  <a:schemeClr val="tx2"/>
                </a:solidFill>
                <a:latin typeface="Century Gothic" pitchFamily="34" charset="0"/>
              </a:defRPr>
            </a:lvl9pPr>
          </a:lstStyle>
          <a:p>
            <a:r>
              <a:rPr lang="en-US" altLang="en-US" sz="1500">
                <a:solidFill>
                  <a:srgbClr val="000000"/>
                </a:solidFill>
                <a:latin typeface="Arial" charset="0"/>
              </a:rPr>
              <a:t>The OUTCOME</a:t>
            </a:r>
          </a:p>
          <a:p>
            <a:r>
              <a:rPr lang="en-US" altLang="en-US" sz="1500">
                <a:solidFill>
                  <a:srgbClr val="000000"/>
                </a:solidFill>
                <a:latin typeface="Arial" charset="0"/>
              </a:rPr>
              <a:t>is necessary</a:t>
            </a:r>
          </a:p>
          <a:p>
            <a:r>
              <a:rPr lang="en-US" altLang="en-US" sz="1500">
                <a:solidFill>
                  <a:srgbClr val="000000"/>
                </a:solidFill>
                <a:latin typeface="Arial" charset="0"/>
              </a:rPr>
              <a:t>and functional </a:t>
            </a:r>
          </a:p>
          <a:p>
            <a:r>
              <a:rPr lang="en-US" altLang="en-US" sz="1500">
                <a:solidFill>
                  <a:srgbClr val="000000"/>
                </a:solidFill>
                <a:latin typeface="Arial" charset="0"/>
              </a:rPr>
              <a:t>for the child’s </a:t>
            </a:r>
          </a:p>
          <a:p>
            <a:r>
              <a:rPr lang="en-US" altLang="en-US" sz="1500">
                <a:solidFill>
                  <a:srgbClr val="000000"/>
                </a:solidFill>
                <a:latin typeface="Arial" charset="0"/>
              </a:rPr>
              <a:t>and family’s life.</a:t>
            </a:r>
          </a:p>
        </p:txBody>
      </p:sp>
      <p:sp>
        <p:nvSpPr>
          <p:cNvPr id="177156" name="TextBox 7"/>
          <p:cNvSpPr txBox="1">
            <a:spLocks noChangeArrowheads="1"/>
          </p:cNvSpPr>
          <p:nvPr/>
        </p:nvSpPr>
        <p:spPr bwMode="auto">
          <a:xfrm>
            <a:off x="533400" y="2646363"/>
            <a:ext cx="21336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Century Gothic" pitchFamily="34" charset="0"/>
              </a:defRPr>
            </a:lvl1pPr>
            <a:lvl2pPr marL="742950" indent="-285750">
              <a:defRPr sz="2000">
                <a:solidFill>
                  <a:schemeClr val="tx2"/>
                </a:solidFill>
                <a:latin typeface="Century Gothic" pitchFamily="34" charset="0"/>
              </a:defRPr>
            </a:lvl2pPr>
            <a:lvl3pPr marL="1143000">
              <a:defRPr>
                <a:solidFill>
                  <a:schemeClr val="tx2"/>
                </a:solidFill>
                <a:latin typeface="Century Gothic" pitchFamily="34" charset="0"/>
              </a:defRPr>
            </a:lvl3pPr>
            <a:lvl4pPr marL="1600200">
              <a:defRPr sz="1600">
                <a:solidFill>
                  <a:schemeClr val="tx2"/>
                </a:solidFill>
                <a:latin typeface="Century Gothic" pitchFamily="34" charset="0"/>
              </a:defRPr>
            </a:lvl4pPr>
            <a:lvl5pPr marL="2057400">
              <a:defRPr sz="1600">
                <a:solidFill>
                  <a:schemeClr val="tx2"/>
                </a:solidFill>
                <a:latin typeface="Century Gothic" pitchFamily="34" charset="0"/>
              </a:defRPr>
            </a:lvl5pPr>
            <a:lvl6pPr marL="2514600" indent="-228600" eaLnBrk="0" fontAlgn="base" hangingPunct="0">
              <a:spcAft>
                <a:spcPct val="0"/>
              </a:spcAft>
              <a:buClr>
                <a:srgbClr val="E8B54D"/>
              </a:buClr>
              <a:buFont typeface="Arial" charset="0"/>
              <a:defRPr sz="1600">
                <a:solidFill>
                  <a:schemeClr val="tx2"/>
                </a:solidFill>
                <a:latin typeface="Century Gothic" pitchFamily="34" charset="0"/>
              </a:defRPr>
            </a:lvl6pPr>
            <a:lvl7pPr marL="2971800" indent="-228600" eaLnBrk="0" fontAlgn="base" hangingPunct="0">
              <a:spcAft>
                <a:spcPct val="0"/>
              </a:spcAft>
              <a:buClr>
                <a:srgbClr val="E8B54D"/>
              </a:buClr>
              <a:buFont typeface="Arial" charset="0"/>
              <a:defRPr sz="1600">
                <a:solidFill>
                  <a:schemeClr val="tx2"/>
                </a:solidFill>
                <a:latin typeface="Century Gothic" pitchFamily="34" charset="0"/>
              </a:defRPr>
            </a:lvl7pPr>
            <a:lvl8pPr marL="3429000" indent="-228600" eaLnBrk="0" fontAlgn="base" hangingPunct="0">
              <a:spcAft>
                <a:spcPct val="0"/>
              </a:spcAft>
              <a:buClr>
                <a:srgbClr val="E8B54D"/>
              </a:buClr>
              <a:buFont typeface="Arial" charset="0"/>
              <a:defRPr sz="1600">
                <a:solidFill>
                  <a:schemeClr val="tx2"/>
                </a:solidFill>
                <a:latin typeface="Century Gothic" pitchFamily="34" charset="0"/>
              </a:defRPr>
            </a:lvl8pPr>
            <a:lvl9pPr marL="3886200" indent="-228600" eaLnBrk="0" fontAlgn="base" hangingPunct="0">
              <a:spcAft>
                <a:spcPct val="0"/>
              </a:spcAft>
              <a:buClr>
                <a:srgbClr val="E8B54D"/>
              </a:buClr>
              <a:buFont typeface="Arial" charset="0"/>
              <a:defRPr sz="1600">
                <a:solidFill>
                  <a:schemeClr val="tx2"/>
                </a:solidFill>
                <a:latin typeface="Century Gothic" pitchFamily="34" charset="0"/>
              </a:defRPr>
            </a:lvl9pPr>
          </a:lstStyle>
          <a:p>
            <a:r>
              <a:rPr lang="en-US" altLang="en-US" sz="1500">
                <a:solidFill>
                  <a:srgbClr val="000000"/>
                </a:solidFill>
                <a:latin typeface="Arial" charset="0"/>
              </a:rPr>
              <a:t>The OUTCOME</a:t>
            </a:r>
          </a:p>
          <a:p>
            <a:r>
              <a:rPr lang="en-US" altLang="en-US" sz="1500">
                <a:solidFill>
                  <a:srgbClr val="000000"/>
                </a:solidFill>
                <a:latin typeface="Arial" charset="0"/>
              </a:rPr>
              <a:t>is discipline-free.</a:t>
            </a:r>
          </a:p>
        </p:txBody>
      </p:sp>
      <p:sp>
        <p:nvSpPr>
          <p:cNvPr id="177157" name="TextBox 8"/>
          <p:cNvSpPr txBox="1">
            <a:spLocks noChangeArrowheads="1"/>
          </p:cNvSpPr>
          <p:nvPr/>
        </p:nvSpPr>
        <p:spPr bwMode="auto">
          <a:xfrm>
            <a:off x="533400" y="4246563"/>
            <a:ext cx="213360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Century Gothic" pitchFamily="34" charset="0"/>
              </a:defRPr>
            </a:lvl1pPr>
            <a:lvl2pPr marL="742950" indent="-285750">
              <a:defRPr sz="2000">
                <a:solidFill>
                  <a:schemeClr val="tx2"/>
                </a:solidFill>
                <a:latin typeface="Century Gothic" pitchFamily="34" charset="0"/>
              </a:defRPr>
            </a:lvl2pPr>
            <a:lvl3pPr marL="1143000">
              <a:defRPr>
                <a:solidFill>
                  <a:schemeClr val="tx2"/>
                </a:solidFill>
                <a:latin typeface="Century Gothic" pitchFamily="34" charset="0"/>
              </a:defRPr>
            </a:lvl3pPr>
            <a:lvl4pPr marL="1600200">
              <a:defRPr sz="1600">
                <a:solidFill>
                  <a:schemeClr val="tx2"/>
                </a:solidFill>
                <a:latin typeface="Century Gothic" pitchFamily="34" charset="0"/>
              </a:defRPr>
            </a:lvl4pPr>
            <a:lvl5pPr marL="2057400">
              <a:defRPr sz="1600">
                <a:solidFill>
                  <a:schemeClr val="tx2"/>
                </a:solidFill>
                <a:latin typeface="Century Gothic" pitchFamily="34" charset="0"/>
              </a:defRPr>
            </a:lvl5pPr>
            <a:lvl6pPr marL="2514600" indent="-228600" eaLnBrk="0" fontAlgn="base" hangingPunct="0">
              <a:spcAft>
                <a:spcPct val="0"/>
              </a:spcAft>
              <a:buClr>
                <a:srgbClr val="E8B54D"/>
              </a:buClr>
              <a:buFont typeface="Arial" charset="0"/>
              <a:defRPr sz="1600">
                <a:solidFill>
                  <a:schemeClr val="tx2"/>
                </a:solidFill>
                <a:latin typeface="Century Gothic" pitchFamily="34" charset="0"/>
              </a:defRPr>
            </a:lvl6pPr>
            <a:lvl7pPr marL="2971800" indent="-228600" eaLnBrk="0" fontAlgn="base" hangingPunct="0">
              <a:spcAft>
                <a:spcPct val="0"/>
              </a:spcAft>
              <a:buClr>
                <a:srgbClr val="E8B54D"/>
              </a:buClr>
              <a:buFont typeface="Arial" charset="0"/>
              <a:defRPr sz="1600">
                <a:solidFill>
                  <a:schemeClr val="tx2"/>
                </a:solidFill>
                <a:latin typeface="Century Gothic" pitchFamily="34" charset="0"/>
              </a:defRPr>
            </a:lvl7pPr>
            <a:lvl8pPr marL="3429000" indent="-228600" eaLnBrk="0" fontAlgn="base" hangingPunct="0">
              <a:spcAft>
                <a:spcPct val="0"/>
              </a:spcAft>
              <a:buClr>
                <a:srgbClr val="E8B54D"/>
              </a:buClr>
              <a:buFont typeface="Arial" charset="0"/>
              <a:defRPr sz="1600">
                <a:solidFill>
                  <a:schemeClr val="tx2"/>
                </a:solidFill>
                <a:latin typeface="Century Gothic" pitchFamily="34" charset="0"/>
              </a:defRPr>
            </a:lvl8pPr>
            <a:lvl9pPr marL="3886200" indent="-228600" eaLnBrk="0" fontAlgn="base" hangingPunct="0">
              <a:spcAft>
                <a:spcPct val="0"/>
              </a:spcAft>
              <a:buClr>
                <a:srgbClr val="E8B54D"/>
              </a:buClr>
              <a:buFont typeface="Arial" charset="0"/>
              <a:defRPr sz="1600">
                <a:solidFill>
                  <a:schemeClr val="tx2"/>
                </a:solidFill>
                <a:latin typeface="Century Gothic" pitchFamily="34" charset="0"/>
              </a:defRPr>
            </a:lvl9pPr>
          </a:lstStyle>
          <a:p>
            <a:r>
              <a:rPr lang="en-US" altLang="en-US" sz="1500">
                <a:solidFill>
                  <a:srgbClr val="000000"/>
                </a:solidFill>
                <a:latin typeface="Arial" charset="0"/>
              </a:rPr>
              <a:t>The OUTCOME</a:t>
            </a:r>
          </a:p>
          <a:p>
            <a:r>
              <a:rPr lang="en-US" altLang="en-US" sz="1500">
                <a:solidFill>
                  <a:srgbClr val="000000"/>
                </a:solidFill>
                <a:latin typeface="Arial" charset="0"/>
              </a:rPr>
              <a:t>reflects real-life</a:t>
            </a:r>
          </a:p>
          <a:p>
            <a:r>
              <a:rPr lang="en-US" altLang="en-US" sz="1500">
                <a:solidFill>
                  <a:srgbClr val="000000"/>
                </a:solidFill>
                <a:latin typeface="Arial" charset="0"/>
              </a:rPr>
              <a:t>contextualized</a:t>
            </a:r>
          </a:p>
          <a:p>
            <a:r>
              <a:rPr lang="en-US" altLang="en-US" sz="1500">
                <a:solidFill>
                  <a:srgbClr val="000000"/>
                </a:solidFill>
                <a:latin typeface="Arial" charset="0"/>
              </a:rPr>
              <a:t>settings (e.g.,</a:t>
            </a:r>
          </a:p>
          <a:p>
            <a:r>
              <a:rPr lang="en-US" altLang="en-US" sz="1500">
                <a:solidFill>
                  <a:srgbClr val="000000"/>
                </a:solidFill>
                <a:latin typeface="Arial" charset="0"/>
              </a:rPr>
              <a:t>not test items).</a:t>
            </a:r>
          </a:p>
        </p:txBody>
      </p:sp>
      <p:sp>
        <p:nvSpPr>
          <p:cNvPr id="177158" name="TextBox 9"/>
          <p:cNvSpPr txBox="1">
            <a:spLocks noChangeArrowheads="1"/>
          </p:cNvSpPr>
          <p:nvPr/>
        </p:nvSpPr>
        <p:spPr bwMode="auto">
          <a:xfrm>
            <a:off x="6400800" y="660400"/>
            <a:ext cx="2133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Century Gothic" pitchFamily="34" charset="0"/>
              </a:defRPr>
            </a:lvl1pPr>
            <a:lvl2pPr marL="742950" indent="-285750">
              <a:defRPr sz="2000">
                <a:solidFill>
                  <a:schemeClr val="tx2"/>
                </a:solidFill>
                <a:latin typeface="Century Gothic" pitchFamily="34" charset="0"/>
              </a:defRPr>
            </a:lvl2pPr>
            <a:lvl3pPr marL="1143000">
              <a:defRPr>
                <a:solidFill>
                  <a:schemeClr val="tx2"/>
                </a:solidFill>
                <a:latin typeface="Century Gothic" pitchFamily="34" charset="0"/>
              </a:defRPr>
            </a:lvl3pPr>
            <a:lvl4pPr marL="1600200">
              <a:defRPr sz="1600">
                <a:solidFill>
                  <a:schemeClr val="tx2"/>
                </a:solidFill>
                <a:latin typeface="Century Gothic" pitchFamily="34" charset="0"/>
              </a:defRPr>
            </a:lvl4pPr>
            <a:lvl5pPr marL="2057400">
              <a:defRPr sz="1600">
                <a:solidFill>
                  <a:schemeClr val="tx2"/>
                </a:solidFill>
                <a:latin typeface="Century Gothic" pitchFamily="34" charset="0"/>
              </a:defRPr>
            </a:lvl5pPr>
            <a:lvl6pPr marL="2514600" indent="-228600" eaLnBrk="0" fontAlgn="base" hangingPunct="0">
              <a:spcAft>
                <a:spcPct val="0"/>
              </a:spcAft>
              <a:buClr>
                <a:srgbClr val="E8B54D"/>
              </a:buClr>
              <a:buFont typeface="Arial" charset="0"/>
              <a:defRPr sz="1600">
                <a:solidFill>
                  <a:schemeClr val="tx2"/>
                </a:solidFill>
                <a:latin typeface="Century Gothic" pitchFamily="34" charset="0"/>
              </a:defRPr>
            </a:lvl6pPr>
            <a:lvl7pPr marL="2971800" indent="-228600" eaLnBrk="0" fontAlgn="base" hangingPunct="0">
              <a:spcAft>
                <a:spcPct val="0"/>
              </a:spcAft>
              <a:buClr>
                <a:srgbClr val="E8B54D"/>
              </a:buClr>
              <a:buFont typeface="Arial" charset="0"/>
              <a:defRPr sz="1600">
                <a:solidFill>
                  <a:schemeClr val="tx2"/>
                </a:solidFill>
                <a:latin typeface="Century Gothic" pitchFamily="34" charset="0"/>
              </a:defRPr>
            </a:lvl7pPr>
            <a:lvl8pPr marL="3429000" indent="-228600" eaLnBrk="0" fontAlgn="base" hangingPunct="0">
              <a:spcAft>
                <a:spcPct val="0"/>
              </a:spcAft>
              <a:buClr>
                <a:srgbClr val="E8B54D"/>
              </a:buClr>
              <a:buFont typeface="Arial" charset="0"/>
              <a:defRPr sz="1600">
                <a:solidFill>
                  <a:schemeClr val="tx2"/>
                </a:solidFill>
                <a:latin typeface="Century Gothic" pitchFamily="34" charset="0"/>
              </a:defRPr>
            </a:lvl8pPr>
            <a:lvl9pPr marL="3886200" indent="-228600" eaLnBrk="0" fontAlgn="base" hangingPunct="0">
              <a:spcAft>
                <a:spcPct val="0"/>
              </a:spcAft>
              <a:buClr>
                <a:srgbClr val="E8B54D"/>
              </a:buClr>
              <a:buFont typeface="Arial" charset="0"/>
              <a:defRPr sz="1600">
                <a:solidFill>
                  <a:schemeClr val="tx2"/>
                </a:solidFill>
                <a:latin typeface="Century Gothic" pitchFamily="34" charset="0"/>
              </a:defRPr>
            </a:lvl9pPr>
          </a:lstStyle>
          <a:p>
            <a:pPr algn="r"/>
            <a:r>
              <a:rPr lang="en-US" altLang="en-US" sz="1500">
                <a:solidFill>
                  <a:srgbClr val="000000"/>
                </a:solidFill>
                <a:latin typeface="Arial" charset="0"/>
              </a:rPr>
              <a:t>The wording of</a:t>
            </a:r>
          </a:p>
          <a:p>
            <a:pPr algn="r"/>
            <a:r>
              <a:rPr lang="en-US" altLang="en-US" sz="1500">
                <a:solidFill>
                  <a:srgbClr val="000000"/>
                </a:solidFill>
                <a:latin typeface="Arial" charset="0"/>
              </a:rPr>
              <a:t>the OUTCOME is</a:t>
            </a:r>
          </a:p>
          <a:p>
            <a:pPr algn="r"/>
            <a:r>
              <a:rPr lang="en-US" altLang="en-US" sz="1500">
                <a:solidFill>
                  <a:srgbClr val="000000"/>
                </a:solidFill>
                <a:latin typeface="Arial" charset="0"/>
              </a:rPr>
              <a:t>jargon-free,</a:t>
            </a:r>
          </a:p>
          <a:p>
            <a:pPr algn="r"/>
            <a:r>
              <a:rPr lang="en-US" altLang="en-US" sz="1500">
                <a:solidFill>
                  <a:srgbClr val="000000"/>
                </a:solidFill>
                <a:latin typeface="Arial" charset="0"/>
              </a:rPr>
              <a:t>clear and simple.</a:t>
            </a:r>
          </a:p>
        </p:txBody>
      </p:sp>
      <p:sp>
        <p:nvSpPr>
          <p:cNvPr id="177159" name="TextBox 10"/>
          <p:cNvSpPr txBox="1">
            <a:spLocks noChangeArrowheads="1"/>
          </p:cNvSpPr>
          <p:nvPr/>
        </p:nvSpPr>
        <p:spPr bwMode="auto">
          <a:xfrm>
            <a:off x="6400800" y="2341563"/>
            <a:ext cx="2133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Century Gothic" pitchFamily="34" charset="0"/>
              </a:defRPr>
            </a:lvl1pPr>
            <a:lvl2pPr marL="742950" indent="-285750">
              <a:defRPr sz="2000">
                <a:solidFill>
                  <a:schemeClr val="tx2"/>
                </a:solidFill>
                <a:latin typeface="Century Gothic" pitchFamily="34" charset="0"/>
              </a:defRPr>
            </a:lvl2pPr>
            <a:lvl3pPr marL="1143000">
              <a:defRPr>
                <a:solidFill>
                  <a:schemeClr val="tx2"/>
                </a:solidFill>
                <a:latin typeface="Century Gothic" pitchFamily="34" charset="0"/>
              </a:defRPr>
            </a:lvl3pPr>
            <a:lvl4pPr marL="1600200">
              <a:defRPr sz="1600">
                <a:solidFill>
                  <a:schemeClr val="tx2"/>
                </a:solidFill>
                <a:latin typeface="Century Gothic" pitchFamily="34" charset="0"/>
              </a:defRPr>
            </a:lvl4pPr>
            <a:lvl5pPr marL="2057400">
              <a:defRPr sz="1600">
                <a:solidFill>
                  <a:schemeClr val="tx2"/>
                </a:solidFill>
                <a:latin typeface="Century Gothic" pitchFamily="34" charset="0"/>
              </a:defRPr>
            </a:lvl5pPr>
            <a:lvl6pPr marL="2514600" indent="-228600" eaLnBrk="0" fontAlgn="base" hangingPunct="0">
              <a:spcAft>
                <a:spcPct val="0"/>
              </a:spcAft>
              <a:buClr>
                <a:srgbClr val="E8B54D"/>
              </a:buClr>
              <a:buFont typeface="Arial" charset="0"/>
              <a:defRPr sz="1600">
                <a:solidFill>
                  <a:schemeClr val="tx2"/>
                </a:solidFill>
                <a:latin typeface="Century Gothic" pitchFamily="34" charset="0"/>
              </a:defRPr>
            </a:lvl6pPr>
            <a:lvl7pPr marL="2971800" indent="-228600" eaLnBrk="0" fontAlgn="base" hangingPunct="0">
              <a:spcAft>
                <a:spcPct val="0"/>
              </a:spcAft>
              <a:buClr>
                <a:srgbClr val="E8B54D"/>
              </a:buClr>
              <a:buFont typeface="Arial" charset="0"/>
              <a:defRPr sz="1600">
                <a:solidFill>
                  <a:schemeClr val="tx2"/>
                </a:solidFill>
                <a:latin typeface="Century Gothic" pitchFamily="34" charset="0"/>
              </a:defRPr>
            </a:lvl7pPr>
            <a:lvl8pPr marL="3429000" indent="-228600" eaLnBrk="0" fontAlgn="base" hangingPunct="0">
              <a:spcAft>
                <a:spcPct val="0"/>
              </a:spcAft>
              <a:buClr>
                <a:srgbClr val="E8B54D"/>
              </a:buClr>
              <a:buFont typeface="Arial" charset="0"/>
              <a:defRPr sz="1600">
                <a:solidFill>
                  <a:schemeClr val="tx2"/>
                </a:solidFill>
                <a:latin typeface="Century Gothic" pitchFamily="34" charset="0"/>
              </a:defRPr>
            </a:lvl8pPr>
            <a:lvl9pPr marL="3886200" indent="-228600" eaLnBrk="0" fontAlgn="base" hangingPunct="0">
              <a:spcAft>
                <a:spcPct val="0"/>
              </a:spcAft>
              <a:buClr>
                <a:srgbClr val="E8B54D"/>
              </a:buClr>
              <a:buFont typeface="Arial" charset="0"/>
              <a:defRPr sz="1600">
                <a:solidFill>
                  <a:schemeClr val="tx2"/>
                </a:solidFill>
                <a:latin typeface="Century Gothic" pitchFamily="34" charset="0"/>
              </a:defRPr>
            </a:lvl9pPr>
          </a:lstStyle>
          <a:p>
            <a:pPr algn="r"/>
            <a:r>
              <a:rPr lang="en-US" altLang="en-US" sz="1500">
                <a:solidFill>
                  <a:srgbClr val="000000"/>
                </a:solidFill>
                <a:latin typeface="Arial" charset="0"/>
              </a:rPr>
              <a:t>The wording of</a:t>
            </a:r>
          </a:p>
          <a:p>
            <a:pPr algn="r"/>
            <a:r>
              <a:rPr lang="en-US" altLang="en-US" sz="1500">
                <a:solidFill>
                  <a:srgbClr val="000000"/>
                </a:solidFill>
                <a:latin typeface="Arial" charset="0"/>
              </a:rPr>
              <a:t>the OUTCOME</a:t>
            </a:r>
          </a:p>
          <a:p>
            <a:pPr algn="r"/>
            <a:r>
              <a:rPr lang="en-US" altLang="en-US" sz="1500">
                <a:solidFill>
                  <a:srgbClr val="000000"/>
                </a:solidFill>
                <a:latin typeface="Arial" charset="0"/>
              </a:rPr>
              <a:t>emphasizes the</a:t>
            </a:r>
          </a:p>
          <a:p>
            <a:pPr algn="r"/>
            <a:r>
              <a:rPr lang="en-US" altLang="en-US" sz="1500">
                <a:solidFill>
                  <a:srgbClr val="000000"/>
                </a:solidFill>
                <a:latin typeface="Arial" charset="0"/>
              </a:rPr>
              <a:t>positive.</a:t>
            </a:r>
          </a:p>
        </p:txBody>
      </p:sp>
      <p:sp>
        <p:nvSpPr>
          <p:cNvPr id="177160" name="TextBox 11"/>
          <p:cNvSpPr txBox="1">
            <a:spLocks noChangeArrowheads="1"/>
          </p:cNvSpPr>
          <p:nvPr/>
        </p:nvSpPr>
        <p:spPr bwMode="auto">
          <a:xfrm>
            <a:off x="6400800" y="4246563"/>
            <a:ext cx="21336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Century Gothic" pitchFamily="34" charset="0"/>
              </a:defRPr>
            </a:lvl1pPr>
            <a:lvl2pPr marL="742950" indent="-285750">
              <a:defRPr sz="2000">
                <a:solidFill>
                  <a:schemeClr val="tx2"/>
                </a:solidFill>
                <a:latin typeface="Century Gothic" pitchFamily="34" charset="0"/>
              </a:defRPr>
            </a:lvl2pPr>
            <a:lvl3pPr marL="1143000">
              <a:defRPr>
                <a:solidFill>
                  <a:schemeClr val="tx2"/>
                </a:solidFill>
                <a:latin typeface="Century Gothic" pitchFamily="34" charset="0"/>
              </a:defRPr>
            </a:lvl3pPr>
            <a:lvl4pPr marL="1600200">
              <a:defRPr sz="1600">
                <a:solidFill>
                  <a:schemeClr val="tx2"/>
                </a:solidFill>
                <a:latin typeface="Century Gothic" pitchFamily="34" charset="0"/>
              </a:defRPr>
            </a:lvl4pPr>
            <a:lvl5pPr marL="2057400">
              <a:defRPr sz="1600">
                <a:solidFill>
                  <a:schemeClr val="tx2"/>
                </a:solidFill>
                <a:latin typeface="Century Gothic" pitchFamily="34" charset="0"/>
              </a:defRPr>
            </a:lvl5pPr>
            <a:lvl6pPr marL="2514600" indent="-228600" eaLnBrk="0" fontAlgn="base" hangingPunct="0">
              <a:spcAft>
                <a:spcPct val="0"/>
              </a:spcAft>
              <a:buClr>
                <a:srgbClr val="E8B54D"/>
              </a:buClr>
              <a:buFont typeface="Arial" charset="0"/>
              <a:defRPr sz="1600">
                <a:solidFill>
                  <a:schemeClr val="tx2"/>
                </a:solidFill>
                <a:latin typeface="Century Gothic" pitchFamily="34" charset="0"/>
              </a:defRPr>
            </a:lvl6pPr>
            <a:lvl7pPr marL="2971800" indent="-228600" eaLnBrk="0" fontAlgn="base" hangingPunct="0">
              <a:spcAft>
                <a:spcPct val="0"/>
              </a:spcAft>
              <a:buClr>
                <a:srgbClr val="E8B54D"/>
              </a:buClr>
              <a:buFont typeface="Arial" charset="0"/>
              <a:defRPr sz="1600">
                <a:solidFill>
                  <a:schemeClr val="tx2"/>
                </a:solidFill>
                <a:latin typeface="Century Gothic" pitchFamily="34" charset="0"/>
              </a:defRPr>
            </a:lvl7pPr>
            <a:lvl8pPr marL="3429000" indent="-228600" eaLnBrk="0" fontAlgn="base" hangingPunct="0">
              <a:spcAft>
                <a:spcPct val="0"/>
              </a:spcAft>
              <a:buClr>
                <a:srgbClr val="E8B54D"/>
              </a:buClr>
              <a:buFont typeface="Arial" charset="0"/>
              <a:defRPr sz="1600">
                <a:solidFill>
                  <a:schemeClr val="tx2"/>
                </a:solidFill>
                <a:latin typeface="Century Gothic" pitchFamily="34" charset="0"/>
              </a:defRPr>
            </a:lvl8pPr>
            <a:lvl9pPr marL="3886200" indent="-228600" eaLnBrk="0" fontAlgn="base" hangingPunct="0">
              <a:spcAft>
                <a:spcPct val="0"/>
              </a:spcAft>
              <a:buClr>
                <a:srgbClr val="E8B54D"/>
              </a:buClr>
              <a:buFont typeface="Arial" charset="0"/>
              <a:defRPr sz="1600">
                <a:solidFill>
                  <a:schemeClr val="tx2"/>
                </a:solidFill>
                <a:latin typeface="Century Gothic" pitchFamily="34" charset="0"/>
              </a:defRPr>
            </a:lvl9pPr>
          </a:lstStyle>
          <a:p>
            <a:pPr algn="r"/>
            <a:r>
              <a:rPr lang="en-US" altLang="en-US" sz="1500">
                <a:solidFill>
                  <a:srgbClr val="000000"/>
                </a:solidFill>
                <a:latin typeface="Arial" charset="0"/>
              </a:rPr>
              <a:t>The OUTCOME</a:t>
            </a:r>
          </a:p>
          <a:p>
            <a:pPr algn="r"/>
            <a:r>
              <a:rPr lang="en-US" altLang="en-US" sz="1500">
                <a:solidFill>
                  <a:srgbClr val="000000"/>
                </a:solidFill>
                <a:latin typeface="Arial" charset="0"/>
              </a:rPr>
              <a:t>avoids the use</a:t>
            </a:r>
          </a:p>
          <a:p>
            <a:pPr algn="r"/>
            <a:r>
              <a:rPr lang="en-US" altLang="en-US" sz="1500">
                <a:solidFill>
                  <a:srgbClr val="000000"/>
                </a:solidFill>
                <a:latin typeface="Arial" charset="0"/>
              </a:rPr>
              <a:t>of passive words</a:t>
            </a:r>
          </a:p>
          <a:p>
            <a:pPr algn="r"/>
            <a:r>
              <a:rPr lang="en-US" altLang="en-US" sz="1500">
                <a:solidFill>
                  <a:srgbClr val="000000"/>
                </a:solidFill>
                <a:latin typeface="Arial" charset="0"/>
              </a:rPr>
              <a:t>(e.g., tolerate,</a:t>
            </a:r>
          </a:p>
          <a:p>
            <a:pPr algn="r"/>
            <a:r>
              <a:rPr lang="en-US" altLang="en-US" sz="1500">
                <a:solidFill>
                  <a:srgbClr val="000000"/>
                </a:solidFill>
                <a:latin typeface="Arial" charset="0"/>
              </a:rPr>
              <a:t>receive, improve,</a:t>
            </a:r>
          </a:p>
          <a:p>
            <a:pPr algn="r"/>
            <a:r>
              <a:rPr lang="en-US" altLang="en-US" sz="1500">
                <a:solidFill>
                  <a:srgbClr val="000000"/>
                </a:solidFill>
                <a:latin typeface="Arial" charset="0"/>
              </a:rPr>
              <a:t>maintain).</a:t>
            </a:r>
          </a:p>
        </p:txBody>
      </p:sp>
      <p:sp>
        <p:nvSpPr>
          <p:cNvPr id="177161" name="TextBox 12"/>
          <p:cNvSpPr txBox="1">
            <a:spLocks noChangeArrowheads="1"/>
          </p:cNvSpPr>
          <p:nvPr/>
        </p:nvSpPr>
        <p:spPr bwMode="auto">
          <a:xfrm>
            <a:off x="2895600" y="457200"/>
            <a:ext cx="3352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Century Gothic" pitchFamily="34" charset="0"/>
              </a:defRPr>
            </a:lvl1pPr>
            <a:lvl2pPr marL="742950" indent="-285750">
              <a:defRPr sz="2000">
                <a:solidFill>
                  <a:schemeClr val="tx2"/>
                </a:solidFill>
                <a:latin typeface="Century Gothic" pitchFamily="34" charset="0"/>
              </a:defRPr>
            </a:lvl2pPr>
            <a:lvl3pPr marL="1143000">
              <a:defRPr>
                <a:solidFill>
                  <a:schemeClr val="tx2"/>
                </a:solidFill>
                <a:latin typeface="Century Gothic" pitchFamily="34" charset="0"/>
              </a:defRPr>
            </a:lvl3pPr>
            <a:lvl4pPr marL="1600200">
              <a:defRPr sz="1600">
                <a:solidFill>
                  <a:schemeClr val="tx2"/>
                </a:solidFill>
                <a:latin typeface="Century Gothic" pitchFamily="34" charset="0"/>
              </a:defRPr>
            </a:lvl4pPr>
            <a:lvl5pPr marL="2057400">
              <a:defRPr sz="1600">
                <a:solidFill>
                  <a:schemeClr val="tx2"/>
                </a:solidFill>
                <a:latin typeface="Century Gothic" pitchFamily="34" charset="0"/>
              </a:defRPr>
            </a:lvl5pPr>
            <a:lvl6pPr marL="2514600" indent="-228600" eaLnBrk="0" fontAlgn="base" hangingPunct="0">
              <a:spcAft>
                <a:spcPct val="0"/>
              </a:spcAft>
              <a:buClr>
                <a:srgbClr val="E8B54D"/>
              </a:buClr>
              <a:buFont typeface="Arial" charset="0"/>
              <a:defRPr sz="1600">
                <a:solidFill>
                  <a:schemeClr val="tx2"/>
                </a:solidFill>
                <a:latin typeface="Century Gothic" pitchFamily="34" charset="0"/>
              </a:defRPr>
            </a:lvl6pPr>
            <a:lvl7pPr marL="2971800" indent="-228600" eaLnBrk="0" fontAlgn="base" hangingPunct="0">
              <a:spcAft>
                <a:spcPct val="0"/>
              </a:spcAft>
              <a:buClr>
                <a:srgbClr val="E8B54D"/>
              </a:buClr>
              <a:buFont typeface="Arial" charset="0"/>
              <a:defRPr sz="1600">
                <a:solidFill>
                  <a:schemeClr val="tx2"/>
                </a:solidFill>
                <a:latin typeface="Century Gothic" pitchFamily="34" charset="0"/>
              </a:defRPr>
            </a:lvl7pPr>
            <a:lvl8pPr marL="3429000" indent="-228600" eaLnBrk="0" fontAlgn="base" hangingPunct="0">
              <a:spcAft>
                <a:spcPct val="0"/>
              </a:spcAft>
              <a:buClr>
                <a:srgbClr val="E8B54D"/>
              </a:buClr>
              <a:buFont typeface="Arial" charset="0"/>
              <a:defRPr sz="1600">
                <a:solidFill>
                  <a:schemeClr val="tx2"/>
                </a:solidFill>
                <a:latin typeface="Century Gothic" pitchFamily="34" charset="0"/>
              </a:defRPr>
            </a:lvl8pPr>
            <a:lvl9pPr marL="3886200" indent="-228600" eaLnBrk="0" fontAlgn="base" hangingPunct="0">
              <a:spcAft>
                <a:spcPct val="0"/>
              </a:spcAft>
              <a:buClr>
                <a:srgbClr val="E8B54D"/>
              </a:buClr>
              <a:buFont typeface="Arial" charset="0"/>
              <a:defRPr sz="1600">
                <a:solidFill>
                  <a:schemeClr val="tx2"/>
                </a:solidFill>
                <a:latin typeface="Century Gothic" pitchFamily="34" charset="0"/>
              </a:defRPr>
            </a:lvl9pPr>
          </a:lstStyle>
          <a:p>
            <a:pPr algn="ctr"/>
            <a:r>
              <a:rPr lang="en-US" altLang="en-US" sz="2800" b="1" i="1">
                <a:solidFill>
                  <a:srgbClr val="000000"/>
                </a:solidFill>
                <a:latin typeface="Trebuchet MS" pitchFamily="34" charset="0"/>
              </a:rPr>
              <a:t>Criteria for Rating</a:t>
            </a:r>
          </a:p>
          <a:p>
            <a:pPr algn="ctr"/>
            <a:r>
              <a:rPr lang="en-US" altLang="en-US" sz="2800" b="1" i="1">
                <a:solidFill>
                  <a:srgbClr val="000000"/>
                </a:solidFill>
                <a:latin typeface="Trebuchet MS" pitchFamily="34" charset="0"/>
              </a:rPr>
              <a:t>IFSP Outcomes</a:t>
            </a:r>
          </a:p>
        </p:txBody>
      </p:sp>
      <p:sp>
        <p:nvSpPr>
          <p:cNvPr id="177162" name="TextBox 13"/>
          <p:cNvSpPr txBox="1">
            <a:spLocks noChangeArrowheads="1"/>
          </p:cNvSpPr>
          <p:nvPr/>
        </p:nvSpPr>
        <p:spPr bwMode="auto">
          <a:xfrm>
            <a:off x="2895600" y="2740025"/>
            <a:ext cx="3352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Century Gothic" pitchFamily="34" charset="0"/>
              </a:defRPr>
            </a:lvl1pPr>
            <a:lvl2pPr marL="742950" indent="-285750">
              <a:defRPr sz="2000">
                <a:solidFill>
                  <a:schemeClr val="tx2"/>
                </a:solidFill>
                <a:latin typeface="Century Gothic" pitchFamily="34" charset="0"/>
              </a:defRPr>
            </a:lvl2pPr>
            <a:lvl3pPr marL="1143000">
              <a:defRPr>
                <a:solidFill>
                  <a:schemeClr val="tx2"/>
                </a:solidFill>
                <a:latin typeface="Century Gothic" pitchFamily="34" charset="0"/>
              </a:defRPr>
            </a:lvl3pPr>
            <a:lvl4pPr marL="1600200">
              <a:defRPr sz="1600">
                <a:solidFill>
                  <a:schemeClr val="tx2"/>
                </a:solidFill>
                <a:latin typeface="Century Gothic" pitchFamily="34" charset="0"/>
              </a:defRPr>
            </a:lvl4pPr>
            <a:lvl5pPr marL="2057400">
              <a:defRPr sz="1600">
                <a:solidFill>
                  <a:schemeClr val="tx2"/>
                </a:solidFill>
                <a:latin typeface="Century Gothic" pitchFamily="34" charset="0"/>
              </a:defRPr>
            </a:lvl5pPr>
            <a:lvl6pPr marL="2514600" indent="-228600" eaLnBrk="0" fontAlgn="base" hangingPunct="0">
              <a:spcAft>
                <a:spcPct val="0"/>
              </a:spcAft>
              <a:buClr>
                <a:srgbClr val="E8B54D"/>
              </a:buClr>
              <a:buFont typeface="Arial" charset="0"/>
              <a:defRPr sz="1600">
                <a:solidFill>
                  <a:schemeClr val="tx2"/>
                </a:solidFill>
                <a:latin typeface="Century Gothic" pitchFamily="34" charset="0"/>
              </a:defRPr>
            </a:lvl6pPr>
            <a:lvl7pPr marL="2971800" indent="-228600" eaLnBrk="0" fontAlgn="base" hangingPunct="0">
              <a:spcAft>
                <a:spcPct val="0"/>
              </a:spcAft>
              <a:buClr>
                <a:srgbClr val="E8B54D"/>
              </a:buClr>
              <a:buFont typeface="Arial" charset="0"/>
              <a:defRPr sz="1600">
                <a:solidFill>
                  <a:schemeClr val="tx2"/>
                </a:solidFill>
                <a:latin typeface="Century Gothic" pitchFamily="34" charset="0"/>
              </a:defRPr>
            </a:lvl7pPr>
            <a:lvl8pPr marL="3429000" indent="-228600" eaLnBrk="0" fontAlgn="base" hangingPunct="0">
              <a:spcAft>
                <a:spcPct val="0"/>
              </a:spcAft>
              <a:buClr>
                <a:srgbClr val="E8B54D"/>
              </a:buClr>
              <a:buFont typeface="Arial" charset="0"/>
              <a:defRPr sz="1600">
                <a:solidFill>
                  <a:schemeClr val="tx2"/>
                </a:solidFill>
                <a:latin typeface="Century Gothic" pitchFamily="34" charset="0"/>
              </a:defRPr>
            </a:lvl8pPr>
            <a:lvl9pPr marL="3886200" indent="-228600" eaLnBrk="0" fontAlgn="base" hangingPunct="0">
              <a:spcAft>
                <a:spcPct val="0"/>
              </a:spcAft>
              <a:buClr>
                <a:srgbClr val="E8B54D"/>
              </a:buClr>
              <a:buFont typeface="Arial" charset="0"/>
              <a:defRPr sz="1600">
                <a:solidFill>
                  <a:schemeClr val="tx2"/>
                </a:solidFill>
                <a:latin typeface="Century Gothic" pitchFamily="34" charset="0"/>
              </a:defRPr>
            </a:lvl9pPr>
          </a:lstStyle>
          <a:p>
            <a:pPr algn="ctr"/>
            <a:r>
              <a:rPr lang="en-US" altLang="en-US" sz="1400" b="1" i="1">
                <a:solidFill>
                  <a:srgbClr val="000000"/>
                </a:solidFill>
                <a:latin typeface="Trebuchet MS" pitchFamily="34" charset="0"/>
              </a:rPr>
              <a:t>Place Card Here</a:t>
            </a:r>
          </a:p>
        </p:txBody>
      </p:sp>
      <p:sp>
        <p:nvSpPr>
          <p:cNvPr id="177163" name="TextBox 14"/>
          <p:cNvSpPr txBox="1">
            <a:spLocks noChangeArrowheads="1"/>
          </p:cNvSpPr>
          <p:nvPr/>
        </p:nvSpPr>
        <p:spPr bwMode="auto">
          <a:xfrm>
            <a:off x="2971800" y="4648200"/>
            <a:ext cx="32004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Century Gothic" pitchFamily="34" charset="0"/>
              </a:defRPr>
            </a:lvl1pPr>
            <a:lvl2pPr marL="742950" indent="-285750">
              <a:defRPr sz="2000">
                <a:solidFill>
                  <a:schemeClr val="tx2"/>
                </a:solidFill>
                <a:latin typeface="Century Gothic" pitchFamily="34" charset="0"/>
              </a:defRPr>
            </a:lvl2pPr>
            <a:lvl3pPr marL="1143000">
              <a:defRPr>
                <a:solidFill>
                  <a:schemeClr val="tx2"/>
                </a:solidFill>
                <a:latin typeface="Century Gothic" pitchFamily="34" charset="0"/>
              </a:defRPr>
            </a:lvl3pPr>
            <a:lvl4pPr marL="1600200">
              <a:defRPr sz="1600">
                <a:solidFill>
                  <a:schemeClr val="tx2"/>
                </a:solidFill>
                <a:latin typeface="Century Gothic" pitchFamily="34" charset="0"/>
              </a:defRPr>
            </a:lvl4pPr>
            <a:lvl5pPr marL="2057400">
              <a:defRPr sz="1600">
                <a:solidFill>
                  <a:schemeClr val="tx2"/>
                </a:solidFill>
                <a:latin typeface="Century Gothic" pitchFamily="34" charset="0"/>
              </a:defRPr>
            </a:lvl5pPr>
            <a:lvl6pPr marL="2514600" indent="-228600" eaLnBrk="0" fontAlgn="base" hangingPunct="0">
              <a:spcAft>
                <a:spcPct val="0"/>
              </a:spcAft>
              <a:buClr>
                <a:srgbClr val="E8B54D"/>
              </a:buClr>
              <a:buFont typeface="Arial" charset="0"/>
              <a:defRPr sz="1600">
                <a:solidFill>
                  <a:schemeClr val="tx2"/>
                </a:solidFill>
                <a:latin typeface="Century Gothic" pitchFamily="34" charset="0"/>
              </a:defRPr>
            </a:lvl6pPr>
            <a:lvl7pPr marL="2971800" indent="-228600" eaLnBrk="0" fontAlgn="base" hangingPunct="0">
              <a:spcAft>
                <a:spcPct val="0"/>
              </a:spcAft>
              <a:buClr>
                <a:srgbClr val="E8B54D"/>
              </a:buClr>
              <a:buFont typeface="Arial" charset="0"/>
              <a:defRPr sz="1600">
                <a:solidFill>
                  <a:schemeClr val="tx2"/>
                </a:solidFill>
                <a:latin typeface="Century Gothic" pitchFamily="34" charset="0"/>
              </a:defRPr>
            </a:lvl7pPr>
            <a:lvl8pPr marL="3429000" indent="-228600" eaLnBrk="0" fontAlgn="base" hangingPunct="0">
              <a:spcAft>
                <a:spcPct val="0"/>
              </a:spcAft>
              <a:buClr>
                <a:srgbClr val="E8B54D"/>
              </a:buClr>
              <a:buFont typeface="Arial" charset="0"/>
              <a:defRPr sz="1600">
                <a:solidFill>
                  <a:schemeClr val="tx2"/>
                </a:solidFill>
                <a:latin typeface="Century Gothic" pitchFamily="34" charset="0"/>
              </a:defRPr>
            </a:lvl8pPr>
            <a:lvl9pPr marL="3886200" indent="-228600" eaLnBrk="0" fontAlgn="base" hangingPunct="0">
              <a:spcAft>
                <a:spcPct val="0"/>
              </a:spcAft>
              <a:buClr>
                <a:srgbClr val="E8B54D"/>
              </a:buClr>
              <a:buFont typeface="Arial" charset="0"/>
              <a:defRPr sz="1600">
                <a:solidFill>
                  <a:schemeClr val="tx2"/>
                </a:solidFill>
                <a:latin typeface="Century Gothic" pitchFamily="34" charset="0"/>
              </a:defRPr>
            </a:lvl9pPr>
          </a:lstStyle>
          <a:p>
            <a:r>
              <a:rPr lang="en-US" altLang="en-US" sz="1300">
                <a:solidFill>
                  <a:srgbClr val="000000"/>
                </a:solidFill>
                <a:latin typeface="Arial" charset="0"/>
              </a:rPr>
              <a:t>When the child’s contextual information is available, the following IFSP outcome criteria can also be evaluated:</a:t>
            </a:r>
          </a:p>
          <a:p>
            <a:pPr>
              <a:buFont typeface="Arial" charset="0"/>
              <a:buChar char="•"/>
            </a:pPr>
            <a:r>
              <a:rPr lang="en-US" altLang="en-US" sz="1200">
                <a:solidFill>
                  <a:srgbClr val="000000"/>
                </a:solidFill>
                <a:latin typeface="Arial" charset="0"/>
              </a:rPr>
              <a:t>The outcome is based on the family’s priorities and concerns.</a:t>
            </a:r>
          </a:p>
          <a:p>
            <a:pPr>
              <a:buFont typeface="Arial" charset="0"/>
              <a:buChar char="•"/>
            </a:pPr>
            <a:r>
              <a:rPr lang="en-US" altLang="en-US" sz="1200">
                <a:solidFill>
                  <a:srgbClr val="000000"/>
                </a:solidFill>
                <a:latin typeface="Arial" charset="0"/>
              </a:rPr>
              <a:t>The outcomes described both the child’s strengths and needs based on information from the initial evaluation   or ongoing assessment.</a:t>
            </a:r>
          </a:p>
        </p:txBody>
      </p:sp>
      <p:sp>
        <p:nvSpPr>
          <p:cNvPr id="13" name="TextBox 12"/>
          <p:cNvSpPr txBox="1"/>
          <p:nvPr/>
        </p:nvSpPr>
        <p:spPr>
          <a:xfrm rot="441838">
            <a:off x="2400300" y="1866900"/>
            <a:ext cx="4343400" cy="2370138"/>
          </a:xfrm>
          <a:prstGeom prst="rect">
            <a:avLst/>
          </a:prstGeom>
          <a:solidFill>
            <a:schemeClr val="accent2">
              <a:lumMod val="40000"/>
              <a:lumOff val="60000"/>
            </a:schemeClr>
          </a:solidFill>
          <a:ln>
            <a:solidFill>
              <a:schemeClr val="accent6">
                <a:lumMod val="75000"/>
              </a:schemeClr>
            </a:solidFill>
          </a:ln>
        </p:spPr>
        <p:txBody>
          <a:bodyPr anchor="ctr">
            <a:spAutoFit/>
          </a:bodyPr>
          <a:lstStyle/>
          <a:p>
            <a:pPr fontAlgn="auto">
              <a:spcBef>
                <a:spcPts val="0"/>
              </a:spcBef>
              <a:spcAft>
                <a:spcPts val="0"/>
              </a:spcAft>
              <a:defRPr/>
            </a:pPr>
            <a:r>
              <a:rPr lang="en-US" sz="2800" dirty="0">
                <a:solidFill>
                  <a:prstClr val="black"/>
                </a:solidFill>
                <a:latin typeface="Segoe Print" pitchFamily="2" charset="0"/>
              </a:rPr>
              <a:t>Thomas will initiate eye contact and use  gestures</a:t>
            </a:r>
          </a:p>
          <a:p>
            <a:pPr fontAlgn="auto">
              <a:spcBef>
                <a:spcPts val="0"/>
              </a:spcBef>
              <a:spcAft>
                <a:spcPts val="0"/>
              </a:spcAft>
              <a:defRPr/>
            </a:pPr>
            <a:endParaRPr lang="en-US" sz="2800" dirty="0">
              <a:solidFill>
                <a:prstClr val="black"/>
              </a:solidFill>
              <a:latin typeface="Segoe Print" pitchFamily="2" charset="0"/>
            </a:endParaRPr>
          </a:p>
          <a:p>
            <a:pPr fontAlgn="auto">
              <a:spcBef>
                <a:spcPts val="0"/>
              </a:spcBef>
              <a:spcAft>
                <a:spcPts val="0"/>
              </a:spcAft>
              <a:defRPr/>
            </a:pPr>
            <a:endParaRPr lang="en-US" sz="1800" dirty="0">
              <a:solidFill>
                <a:prstClr val="black"/>
              </a:solidFill>
              <a:latin typeface="Century Gothic"/>
            </a:endParaRPr>
          </a:p>
          <a:p>
            <a:pPr fontAlgn="auto">
              <a:spcBef>
                <a:spcPts val="0"/>
              </a:spcBef>
              <a:spcAft>
                <a:spcPts val="0"/>
              </a:spcAft>
              <a:defRPr/>
            </a:pPr>
            <a:endParaRPr lang="en-US" sz="1800" dirty="0">
              <a:solidFill>
                <a:prstClr val="black"/>
              </a:solidFill>
              <a:latin typeface="Century Gothic"/>
            </a:endParaRPr>
          </a:p>
        </p:txBody>
      </p:sp>
    </p:spTree>
    <p:extLst>
      <p:ext uri="{BB962C8B-B14F-4D97-AF65-F5344CB8AC3E}">
        <p14:creationId xmlns:p14="http://schemas.microsoft.com/office/powerpoint/2010/main" val="18368803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9" name="Picture 3"/>
          <p:cNvPicPr>
            <a:picLocks noChangeAspect="1" noChangeArrowheads="1"/>
          </p:cNvPicPr>
          <p:nvPr/>
        </p:nvPicPr>
        <p:blipFill>
          <a:blip r:embed="rId3">
            <a:extLst>
              <a:ext uri="{28A0092B-C50C-407E-A947-70E740481C1C}">
                <a14:useLocalDpi xmlns:a14="http://schemas.microsoft.com/office/drawing/2010/main" val="0"/>
              </a:ext>
            </a:extLst>
          </a:blip>
          <a:srcRect l="29291" t="17496" r="26878" b="2563"/>
          <a:stretch>
            <a:fillRect/>
          </a:stretch>
        </p:blipFill>
        <p:spPr bwMode="auto">
          <a:xfrm>
            <a:off x="2438400" y="533400"/>
            <a:ext cx="4495800" cy="567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sz="1400" dirty="0" smtClean="0">
                <a:solidFill>
                  <a:schemeClr val="tx2"/>
                </a:solidFill>
              </a:rPr>
              <a:t>Improving Data, Improving Outcomes - Washington, DC</a:t>
            </a:r>
            <a:endParaRPr lang="en-US" sz="1400" dirty="0">
              <a:solidFill>
                <a:schemeClr val="tx2"/>
              </a:solidFill>
            </a:endParaRPr>
          </a:p>
        </p:txBody>
      </p:sp>
    </p:spTree>
    <p:extLst>
      <p:ext uri="{BB962C8B-B14F-4D97-AF65-F5344CB8AC3E}">
        <p14:creationId xmlns:p14="http://schemas.microsoft.com/office/powerpoint/2010/main" val="11662000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57200"/>
            <a:ext cx="8183880" cy="838200"/>
          </a:xfrm>
        </p:spPr>
        <p:txBody>
          <a:bodyPr>
            <a:normAutofit/>
          </a:bodyPr>
          <a:lstStyle/>
          <a:p>
            <a:r>
              <a:rPr lang="en-US" dirty="0" smtClean="0"/>
              <a:t>Materials Available</a:t>
            </a:r>
            <a:endParaRPr lang="en-US" dirty="0"/>
          </a:p>
        </p:txBody>
      </p:sp>
      <p:sp>
        <p:nvSpPr>
          <p:cNvPr id="5" name="Content Placeholder 4"/>
          <p:cNvSpPr>
            <a:spLocks noGrp="1"/>
          </p:cNvSpPr>
          <p:nvPr>
            <p:ph idx="1"/>
          </p:nvPr>
        </p:nvSpPr>
        <p:spPr>
          <a:xfrm>
            <a:off x="4495800" y="1473136"/>
            <a:ext cx="4114800" cy="3327464"/>
          </a:xfrm>
        </p:spPr>
        <p:txBody>
          <a:bodyPr>
            <a:normAutofit/>
          </a:bodyPr>
          <a:lstStyle/>
          <a:p>
            <a:r>
              <a:rPr lang="en-US" sz="3600" dirty="0" smtClean="0"/>
              <a:t>Power Point</a:t>
            </a:r>
          </a:p>
          <a:p>
            <a:r>
              <a:rPr lang="en-US" sz="3600" dirty="0" smtClean="0"/>
              <a:t>Trainer Script</a:t>
            </a:r>
          </a:p>
          <a:p>
            <a:r>
              <a:rPr lang="en-US" sz="3600" dirty="0" smtClean="0"/>
              <a:t>Trainer Instructions</a:t>
            </a:r>
          </a:p>
          <a:p>
            <a:r>
              <a:rPr lang="en-US" sz="3600" dirty="0" smtClean="0"/>
              <a:t>Handouts</a:t>
            </a:r>
          </a:p>
          <a:p>
            <a:r>
              <a:rPr lang="en-US" sz="3600" dirty="0" smtClean="0"/>
              <a:t>Activities</a:t>
            </a:r>
            <a:endParaRPr lang="en-US" sz="3600" dirty="0"/>
          </a:p>
        </p:txBody>
      </p:sp>
      <p:pic>
        <p:nvPicPr>
          <p:cNvPr id="6" name="Content Placeholder 3" descr="victorygirl.png"/>
          <p:cNvPicPr>
            <a:picLocks noChangeAspect="1"/>
          </p:cNvPicPr>
          <p:nvPr/>
        </p:nvPicPr>
        <p:blipFill>
          <a:blip r:embed="rId3" cstate="print">
            <a:extLst>
              <a:ext uri="{28A0092B-C50C-407E-A947-70E740481C1C}">
                <a14:useLocalDpi xmlns:a14="http://schemas.microsoft.com/office/drawing/2010/main" val="0"/>
              </a:ext>
            </a:extLst>
          </a:blip>
          <a:srcRect l="-15228" r="-15228"/>
          <a:stretch>
            <a:fillRect/>
          </a:stretch>
        </p:blipFill>
        <p:spPr>
          <a:xfrm>
            <a:off x="519222" y="1371600"/>
            <a:ext cx="3747978" cy="3581400"/>
          </a:xfrm>
          <a:prstGeom prst="rect">
            <a:avLst/>
          </a:prstGeom>
        </p:spPr>
      </p:pic>
      <p:sp>
        <p:nvSpPr>
          <p:cNvPr id="2" name="TextBox 1"/>
          <p:cNvSpPr txBox="1"/>
          <p:nvPr/>
        </p:nvSpPr>
        <p:spPr>
          <a:xfrm>
            <a:off x="533401" y="4952999"/>
            <a:ext cx="8153400" cy="954107"/>
          </a:xfrm>
          <a:prstGeom prst="rect">
            <a:avLst/>
          </a:prstGeom>
          <a:noFill/>
        </p:spPr>
        <p:txBody>
          <a:bodyPr wrap="square" rtlCol="0">
            <a:spAutoFit/>
          </a:bodyPr>
          <a:lstStyle/>
          <a:p>
            <a:r>
              <a:rPr lang="en-US" sz="2800" dirty="0">
                <a:hlinkClick r:id="rId4"/>
              </a:rPr>
              <a:t>http://</a:t>
            </a:r>
            <a:r>
              <a:rPr lang="en-US" sz="2800" dirty="0" smtClean="0">
                <a:hlinkClick r:id="rId4"/>
              </a:rPr>
              <a:t>ectacenter.org/knowledgepath/ifspoutcomes-iepgoals/ifspoutcomes-iepgoals.asp</a:t>
            </a:r>
          </a:p>
        </p:txBody>
      </p:sp>
      <p:sp>
        <p:nvSpPr>
          <p:cNvPr id="3" name="Footer Placeholder 2"/>
          <p:cNvSpPr>
            <a:spLocks noGrp="1"/>
          </p:cNvSpPr>
          <p:nvPr>
            <p:ph type="ftr" sz="quarter" idx="11"/>
          </p:nvPr>
        </p:nvSpPr>
        <p:spPr/>
        <p:txBody>
          <a:bodyPr/>
          <a:lstStyle/>
          <a:p>
            <a:r>
              <a:rPr lang="en-US" dirty="0" smtClean="0">
                <a:solidFill>
                  <a:schemeClr val="tx2"/>
                </a:solidFill>
              </a:rPr>
              <a:t>Improving Data, Improving Outcomes - Washington, DC</a:t>
            </a:r>
            <a:endParaRPr lang="en-US" dirty="0">
              <a:solidFill>
                <a:schemeClr val="tx2"/>
              </a:solidFill>
            </a:endParaRPr>
          </a:p>
        </p:txBody>
      </p:sp>
    </p:spTree>
    <p:extLst>
      <p:ext uri="{BB962C8B-B14F-4D97-AF65-F5344CB8AC3E}">
        <p14:creationId xmlns:p14="http://schemas.microsoft.com/office/powerpoint/2010/main" val="4353002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3" name="Picture 3"/>
          <p:cNvPicPr>
            <a:picLocks noChangeAspect="1" noChangeArrowheads="1"/>
          </p:cNvPicPr>
          <p:nvPr/>
        </p:nvPicPr>
        <p:blipFill>
          <a:blip r:embed="rId3">
            <a:extLst>
              <a:ext uri="{28A0092B-C50C-407E-A947-70E740481C1C}">
                <a14:useLocalDpi xmlns:a14="http://schemas.microsoft.com/office/drawing/2010/main" val="0"/>
              </a:ext>
            </a:extLst>
          </a:blip>
          <a:srcRect l="14111" t="17647" r="12128" b="1810"/>
          <a:stretch>
            <a:fillRect/>
          </a:stretch>
        </p:blipFill>
        <p:spPr bwMode="auto">
          <a:xfrm>
            <a:off x="838200" y="609600"/>
            <a:ext cx="73152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sz="1400" dirty="0" smtClean="0">
                <a:solidFill>
                  <a:schemeClr val="tx2"/>
                </a:solidFill>
              </a:rPr>
              <a:t>Improving Data, Improving Outcomes - Washington, DC</a:t>
            </a:r>
            <a:endParaRPr lang="en-US" sz="1400" dirty="0">
              <a:solidFill>
                <a:schemeClr val="tx2"/>
              </a:solidFill>
            </a:endParaRPr>
          </a:p>
        </p:txBody>
      </p:sp>
    </p:spTree>
    <p:extLst>
      <p:ext uri="{BB962C8B-B14F-4D97-AF65-F5344CB8AC3E}">
        <p14:creationId xmlns:p14="http://schemas.microsoft.com/office/powerpoint/2010/main" val="12107939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505200" y="838200"/>
            <a:ext cx="5410200" cy="1828800"/>
          </a:xfrm>
        </p:spPr>
        <p:txBody>
          <a:bodyPr>
            <a:normAutofit fontScale="90000"/>
          </a:bodyPr>
          <a:lstStyle/>
          <a:p>
            <a:pPr eaLnBrk="1" fontAlgn="auto" hangingPunct="1">
              <a:spcAft>
                <a:spcPts val="0"/>
              </a:spcAft>
              <a:defRPr/>
            </a:pPr>
            <a:r>
              <a:rPr lang="en-US" sz="2400" i="0" cap="none" dirty="0" smtClean="0">
                <a:solidFill>
                  <a:srgbClr val="4B5A6F"/>
                </a:solidFill>
                <a:latin typeface="+mn-lt"/>
                <a:cs typeface="Arial"/>
              </a:rPr>
              <a:t/>
            </a:r>
            <a:br>
              <a:rPr lang="en-US" sz="2400" i="0" cap="none" dirty="0" smtClean="0">
                <a:solidFill>
                  <a:srgbClr val="4B5A6F"/>
                </a:solidFill>
                <a:latin typeface="+mn-lt"/>
                <a:cs typeface="Arial"/>
              </a:rPr>
            </a:br>
            <a:r>
              <a:rPr lang="en-US" sz="1200" i="0" cap="none" dirty="0" smtClean="0">
                <a:solidFill>
                  <a:srgbClr val="4B5A6F"/>
                </a:solidFill>
                <a:latin typeface="+mn-lt"/>
                <a:cs typeface="Arial"/>
              </a:rPr>
              <a:t>___________________________________________________________</a:t>
            </a:r>
            <a:br>
              <a:rPr lang="en-US" sz="1200" i="0" cap="none" dirty="0" smtClean="0">
                <a:solidFill>
                  <a:srgbClr val="4B5A6F"/>
                </a:solidFill>
                <a:latin typeface="+mn-lt"/>
                <a:cs typeface="Arial"/>
              </a:rPr>
            </a:br>
            <a:r>
              <a:rPr lang="en-US" sz="2200" b="0" cap="none" dirty="0" smtClean="0">
                <a:latin typeface="+mn-lt"/>
              </a:rPr>
              <a:t/>
            </a:r>
            <a:br>
              <a:rPr lang="en-US" sz="2200" b="0" cap="none" dirty="0" smtClean="0">
                <a:latin typeface="+mn-lt"/>
              </a:rPr>
            </a:br>
            <a:r>
              <a:rPr lang="en-US" sz="4400" cap="none" dirty="0">
                <a:solidFill>
                  <a:srgbClr val="FF9400"/>
                </a:solidFill>
                <a:effectLst>
                  <a:outerShdw dist="25400" dir="2700000" algn="tl">
                    <a:schemeClr val="tx1"/>
                  </a:outerShdw>
                </a:effectLst>
                <a:latin typeface="+mn-lt"/>
                <a:cs typeface="Georgia" charset="0"/>
              </a:rPr>
              <a:t>IFSP Strategies to Meet </a:t>
            </a:r>
            <a:r>
              <a:rPr lang="en-US" sz="4400" cap="none" dirty="0" smtClean="0">
                <a:solidFill>
                  <a:srgbClr val="FF9400"/>
                </a:solidFill>
                <a:effectLst>
                  <a:outerShdw dist="25400" dir="2700000" algn="tl">
                    <a:schemeClr val="tx1"/>
                  </a:outerShdw>
                </a:effectLst>
                <a:latin typeface="+mn-lt"/>
                <a:cs typeface="Georgia" charset="0"/>
              </a:rPr>
              <a:t>Outcomes</a:t>
            </a:r>
            <a:endParaRPr lang="en-US" sz="4400" cap="none" dirty="0" smtClean="0">
              <a:solidFill>
                <a:srgbClr val="FF9400"/>
              </a:solidFill>
              <a:latin typeface="+mn-lt"/>
            </a:endParaRPr>
          </a:p>
        </p:txBody>
      </p:sp>
      <p:sp>
        <p:nvSpPr>
          <p:cNvPr id="8" name="Content Placeholder 2"/>
          <p:cNvSpPr>
            <a:spLocks noGrp="1"/>
          </p:cNvSpPr>
          <p:nvPr>
            <p:ph type="body" idx="1"/>
          </p:nvPr>
        </p:nvSpPr>
        <p:spPr>
          <a:xfrm>
            <a:off x="3581400" y="2971800"/>
            <a:ext cx="5181600" cy="1295400"/>
          </a:xfrm>
        </p:spPr>
        <p:txBody>
          <a:bodyPr rtlCol="0">
            <a:normAutofit/>
          </a:bodyPr>
          <a:lstStyle/>
          <a:p>
            <a:pPr marL="342900" indent="-342900" eaLnBrk="1" fontAlgn="auto" hangingPunct="1">
              <a:spcBef>
                <a:spcPts val="1000"/>
              </a:spcBef>
              <a:spcAft>
                <a:spcPts val="0"/>
              </a:spcAft>
              <a:buFont typeface="Arial" pitchFamily="34" charset="0"/>
              <a:buChar char="•"/>
              <a:defRPr/>
            </a:pPr>
            <a:r>
              <a:rPr lang="en-US" dirty="0" smtClean="0">
                <a:solidFill>
                  <a:schemeClr val="tx1">
                    <a:lumMod val="65000"/>
                    <a:lumOff val="35000"/>
                  </a:schemeClr>
                </a:solidFill>
                <a:ea typeface="+mn-ea"/>
                <a:cs typeface="+mn-cs"/>
              </a:rPr>
              <a:t>IFSP Strategies</a:t>
            </a:r>
            <a:endParaRPr lang="en-US" dirty="0">
              <a:solidFill>
                <a:schemeClr val="tx1">
                  <a:lumMod val="65000"/>
                  <a:lumOff val="35000"/>
                </a:schemeClr>
              </a:solidFill>
              <a:ea typeface="+mn-ea"/>
              <a:cs typeface="+mn-cs"/>
            </a:endParaRPr>
          </a:p>
          <a:p>
            <a:pPr marL="342900" indent="-342900" eaLnBrk="1" fontAlgn="auto" hangingPunct="1">
              <a:spcBef>
                <a:spcPts val="1000"/>
              </a:spcBef>
              <a:spcAft>
                <a:spcPts val="0"/>
              </a:spcAft>
              <a:buFont typeface="Arial"/>
              <a:buChar char="•"/>
              <a:defRPr/>
            </a:pPr>
            <a:r>
              <a:rPr lang="en-US" dirty="0" smtClean="0">
                <a:solidFill>
                  <a:schemeClr val="tx1">
                    <a:lumMod val="65000"/>
                    <a:lumOff val="35000"/>
                  </a:schemeClr>
                </a:solidFill>
                <a:ea typeface="+mn-ea"/>
                <a:cs typeface="+mn-cs"/>
              </a:rPr>
              <a:t>Supports and Services </a:t>
            </a:r>
            <a:r>
              <a:rPr lang="en-US" dirty="0">
                <a:solidFill>
                  <a:schemeClr val="tx1">
                    <a:lumMod val="65000"/>
                    <a:lumOff val="35000"/>
                  </a:schemeClr>
                </a:solidFill>
                <a:ea typeface="+mn-ea"/>
                <a:cs typeface="+mn-cs"/>
              </a:rPr>
              <a:t>to Meet Outcomes </a:t>
            </a:r>
          </a:p>
        </p:txBody>
      </p:sp>
      <p:pic>
        <p:nvPicPr>
          <p:cNvPr id="180228" name="Picture 5" descr="eco-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5715000"/>
            <a:ext cx="11430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29" name="Picture 9" descr="wrrcprogram-logo.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7125" y="5715000"/>
            <a:ext cx="28860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30" name="Picture 10" descr="nectaclogo-new-large.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5715000"/>
            <a:ext cx="22860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31" name="Picture 9" descr="C:\Users\LPowers\AppData\Local\Microsoft\Windows\Temporary Internet Files\Content.IE5\MPYUAJCS\MP900409362[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738" y="609600"/>
            <a:ext cx="2998787"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95389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defRPr/>
            </a:pPr>
            <a:r>
              <a:rPr lang="en-US" dirty="0" smtClean="0">
                <a:ea typeface="MS PGothic" pitchFamily="34" charset="-128"/>
              </a:rPr>
              <a:t>INTERRELATED STEPS</a:t>
            </a:r>
            <a:endParaRPr lang="en-US" dirty="0">
              <a:ea typeface="MS PGothic" pitchFamily="34" charset="-128"/>
            </a:endParaRPr>
          </a:p>
        </p:txBody>
      </p:sp>
      <p:sp>
        <p:nvSpPr>
          <p:cNvPr id="181251" name="Content Placeholder 2"/>
          <p:cNvSpPr>
            <a:spLocks noGrp="1"/>
          </p:cNvSpPr>
          <p:nvPr>
            <p:ph sz="half" idx="1"/>
          </p:nvPr>
        </p:nvSpPr>
        <p:spPr/>
        <p:txBody>
          <a:bodyPr/>
          <a:lstStyle/>
          <a:p>
            <a:endParaRPr lang="en-US" altLang="en-US" smtClean="0">
              <a:latin typeface="Arial" charset="0"/>
              <a:ea typeface="ＭＳ Ｐゴシック" pitchFamily="34" charset="-128"/>
              <a:cs typeface="Arial" charset="0"/>
            </a:endParaRPr>
          </a:p>
        </p:txBody>
      </p:sp>
      <p:sp>
        <p:nvSpPr>
          <p:cNvPr id="181252" name="Content Placeholder 3"/>
          <p:cNvSpPr>
            <a:spLocks noGrp="1"/>
          </p:cNvSpPr>
          <p:nvPr>
            <p:ph sz="half" idx="2"/>
          </p:nvPr>
        </p:nvSpPr>
        <p:spPr/>
        <p:txBody>
          <a:bodyPr/>
          <a:lstStyle/>
          <a:p>
            <a:endParaRPr lang="en-US" altLang="en-US" smtClean="0">
              <a:latin typeface="Arial" charset="0"/>
              <a:ea typeface="ＭＳ Ｐゴシック" pitchFamily="34" charset="-128"/>
              <a:cs typeface="Arial" charset="0"/>
            </a:endParaRPr>
          </a:p>
        </p:txBody>
      </p:sp>
      <p:sp>
        <p:nvSpPr>
          <p:cNvPr id="181253"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rgbClr val="404040"/>
                </a:solidFill>
                <a:latin typeface="Arial" charset="0"/>
                <a:ea typeface="ＭＳ Ｐゴシック" pitchFamily="34" charset="-128"/>
                <a:cs typeface="Arial" charset="0"/>
              </a:defRPr>
            </a:lvl1pPr>
            <a:lvl2pPr>
              <a:defRPr>
                <a:solidFill>
                  <a:srgbClr val="404040"/>
                </a:solidFill>
                <a:latin typeface="Arial" charset="0"/>
                <a:ea typeface="ＭＳ Ｐゴシック" pitchFamily="34" charset="-128"/>
                <a:cs typeface="Arial" charset="0"/>
              </a:defRPr>
            </a:lvl2pPr>
            <a:lvl3pPr>
              <a:defRPr>
                <a:solidFill>
                  <a:srgbClr val="404040"/>
                </a:solidFill>
                <a:latin typeface="Arial" charset="0"/>
                <a:ea typeface="ＭＳ Ｐゴシック" pitchFamily="34" charset="-128"/>
                <a:cs typeface="Arial" charset="0"/>
              </a:defRPr>
            </a:lvl3pPr>
            <a:lvl4pPr>
              <a:defRPr>
                <a:solidFill>
                  <a:srgbClr val="404040"/>
                </a:solidFill>
                <a:latin typeface="Arial" charset="0"/>
                <a:ea typeface="ＭＳ Ｐゴシック" pitchFamily="34" charset="-128"/>
                <a:cs typeface="Arial" charset="0"/>
              </a:defRPr>
            </a:lvl4pPr>
            <a:lvl5pPr>
              <a:defRPr>
                <a:solidFill>
                  <a:srgbClr val="404040"/>
                </a:solidFill>
                <a:latin typeface="Arial" charset="0"/>
                <a:ea typeface="ＭＳ Ｐゴシック" pitchFamily="34" charset="-128"/>
                <a:cs typeface="Arial" charset="0"/>
              </a:defRPr>
            </a:lvl5pPr>
            <a:lvl6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6pPr>
            <a:lvl7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7pPr>
            <a:lvl8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8pPr>
            <a:lvl9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9pPr>
          </a:lstStyle>
          <a:p>
            <a:r>
              <a:rPr lang="en-US" altLang="en-US" dirty="0" smtClean="0">
                <a:solidFill>
                  <a:schemeClr val="tx2"/>
                </a:solidFill>
                <a:latin typeface="+mn-lt"/>
              </a:rPr>
              <a:t>Improving Data, Improving Outcomes - Washington, DC</a:t>
            </a:r>
          </a:p>
        </p:txBody>
      </p:sp>
      <p:pic>
        <p:nvPicPr>
          <p:cNvPr id="181255" name="Picture 2" descr="C:\Users\SFranklin\AppData\Local\Microsoft\Windows\Temporary Internet Files\Content.Outlook\VPR203H3\Building and Link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8063"/>
            <a:ext cx="9144000" cy="48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71954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533400"/>
          </a:xfrm>
        </p:spPr>
        <p:txBody>
          <a:bodyPr>
            <a:noAutofit/>
          </a:bodyPr>
          <a:lstStyle/>
          <a:p>
            <a:pPr>
              <a:defRPr/>
            </a:pPr>
            <a:r>
              <a:rPr lang="en-US" sz="3200" dirty="0" smtClean="0">
                <a:effectLst>
                  <a:outerShdw blurRad="38100" dist="38100" dir="2700000" algn="tl">
                    <a:srgbClr val="000000">
                      <a:alpha val="43137"/>
                    </a:srgbClr>
                  </a:outerShdw>
                </a:effectLst>
                <a:ea typeface="MS PGothic" pitchFamily="34" charset="-128"/>
              </a:rPr>
              <a:t>Guiding </a:t>
            </a:r>
            <a:r>
              <a:rPr lang="en-US" sz="3200" dirty="0">
                <a:effectLst>
                  <a:outerShdw blurRad="38100" dist="38100" dir="2700000" algn="tl">
                    <a:srgbClr val="000000">
                      <a:alpha val="43137"/>
                    </a:srgbClr>
                  </a:outerShdw>
                </a:effectLst>
                <a:ea typeface="MS PGothic" pitchFamily="34" charset="-128"/>
              </a:rPr>
              <a:t>Questions for </a:t>
            </a:r>
            <a:r>
              <a:rPr lang="en-US" sz="3200" dirty="0" smtClean="0">
                <a:effectLst>
                  <a:outerShdw blurRad="38100" dist="38100" dir="2700000" algn="tl">
                    <a:srgbClr val="000000">
                      <a:alpha val="43137"/>
                    </a:srgbClr>
                  </a:outerShdw>
                </a:effectLst>
                <a:ea typeface="MS PGothic" pitchFamily="34" charset="-128"/>
              </a:rPr>
              <a:t>Developing </a:t>
            </a:r>
            <a:r>
              <a:rPr lang="en-US" sz="3200" dirty="0">
                <a:effectLst>
                  <a:outerShdw blurRad="38100" dist="38100" dir="2700000" algn="tl">
                    <a:srgbClr val="000000">
                      <a:alpha val="43137"/>
                    </a:srgbClr>
                  </a:outerShdw>
                </a:effectLst>
                <a:ea typeface="MS PGothic" pitchFamily="34" charset="-128"/>
              </a:rPr>
              <a:t>Strategies</a:t>
            </a:r>
            <a:br>
              <a:rPr lang="en-US" sz="3200" dirty="0">
                <a:effectLst>
                  <a:outerShdw blurRad="38100" dist="38100" dir="2700000" algn="tl">
                    <a:srgbClr val="000000">
                      <a:alpha val="43137"/>
                    </a:srgbClr>
                  </a:outerShdw>
                </a:effectLst>
                <a:ea typeface="MS PGothic" pitchFamily="34" charset="-128"/>
              </a:rPr>
            </a:br>
            <a:endParaRPr lang="en-US" sz="3200" dirty="0">
              <a:effectLst>
                <a:outerShdw blurRad="38100" dist="38100" dir="2700000" algn="tl">
                  <a:srgbClr val="000000">
                    <a:alpha val="43137"/>
                  </a:srgbClr>
                </a:outerShdw>
              </a:effectLst>
              <a:ea typeface="MS PGothic" pitchFamily="34" charset="-128"/>
            </a:endParaRPr>
          </a:p>
        </p:txBody>
      </p:sp>
      <p:sp>
        <p:nvSpPr>
          <p:cNvPr id="3" name="Content Placeholder 2"/>
          <p:cNvSpPr>
            <a:spLocks noGrp="1"/>
          </p:cNvSpPr>
          <p:nvPr>
            <p:ph idx="1"/>
          </p:nvPr>
        </p:nvSpPr>
        <p:spPr>
          <a:xfrm>
            <a:off x="457200" y="1295400"/>
            <a:ext cx="8229600" cy="4495800"/>
          </a:xfrm>
        </p:spPr>
        <p:txBody>
          <a:bodyPr>
            <a:normAutofit lnSpcReduction="10000"/>
          </a:bodyPr>
          <a:lstStyle/>
          <a:p>
            <a:pPr marL="0" indent="0">
              <a:buFont typeface="Arial" charset="0"/>
              <a:buNone/>
              <a:defRPr/>
            </a:pPr>
            <a:r>
              <a:rPr lang="en-US" sz="2400" dirty="0">
                <a:ea typeface="MS PGothic" pitchFamily="34" charset="-128"/>
              </a:rPr>
              <a:t>1. What resources and supports are already in place to help achieve this outcome?</a:t>
            </a:r>
          </a:p>
          <a:p>
            <a:pPr marL="0" indent="0">
              <a:buFont typeface="Arial" charset="0"/>
              <a:buNone/>
              <a:defRPr/>
            </a:pPr>
            <a:endParaRPr lang="en-US" sz="2400" dirty="0">
              <a:ea typeface="MS PGothic" pitchFamily="34" charset="-128"/>
            </a:endParaRPr>
          </a:p>
          <a:p>
            <a:pPr marL="0" indent="0">
              <a:buFont typeface="Arial" charset="0"/>
              <a:buNone/>
              <a:defRPr/>
            </a:pPr>
            <a:r>
              <a:rPr lang="en-US" sz="2400" dirty="0">
                <a:ea typeface="MS PGothic" pitchFamily="34" charset="-128"/>
              </a:rPr>
              <a:t>2. Are there ways to help these existing supports be more effective in helping achieve the outcome?</a:t>
            </a:r>
          </a:p>
          <a:p>
            <a:pPr marL="0" indent="0">
              <a:buFont typeface="Arial" charset="0"/>
              <a:buNone/>
              <a:defRPr/>
            </a:pPr>
            <a:endParaRPr lang="en-US" sz="2400" dirty="0">
              <a:ea typeface="MS PGothic" pitchFamily="34" charset="-128"/>
            </a:endParaRPr>
          </a:p>
          <a:p>
            <a:pPr marL="0" indent="0">
              <a:buFont typeface="Arial" charset="0"/>
              <a:buNone/>
              <a:defRPr/>
            </a:pPr>
            <a:r>
              <a:rPr lang="en-US" sz="2400" dirty="0">
                <a:ea typeface="MS PGothic" pitchFamily="34" charset="-128"/>
              </a:rPr>
              <a:t>3. What possible learning opportunities exist within current family/classroom routines or environments for helping meet the outcome</a:t>
            </a:r>
            <a:r>
              <a:rPr lang="en-US" sz="2400" dirty="0" smtClean="0">
                <a:ea typeface="MS PGothic" pitchFamily="34" charset="-128"/>
              </a:rPr>
              <a:t>?</a:t>
            </a:r>
            <a:endParaRPr lang="en-US" sz="2400" dirty="0">
              <a:ea typeface="MS PGothic" pitchFamily="34" charset="-128"/>
            </a:endParaRPr>
          </a:p>
          <a:p>
            <a:pPr marL="0" indent="0">
              <a:buFont typeface="Arial" charset="0"/>
              <a:buNone/>
              <a:defRPr/>
            </a:pPr>
            <a:r>
              <a:rPr lang="en-US" sz="2400" dirty="0">
                <a:ea typeface="MS PGothic" pitchFamily="34" charset="-128"/>
              </a:rPr>
              <a:t> </a:t>
            </a:r>
          </a:p>
          <a:p>
            <a:pPr marL="0" indent="0">
              <a:buFont typeface="Arial" charset="0"/>
              <a:buNone/>
              <a:defRPr/>
            </a:pPr>
            <a:r>
              <a:rPr lang="en-US" sz="2400" dirty="0">
                <a:ea typeface="MS PGothic" pitchFamily="34" charset="-128"/>
              </a:rPr>
              <a:t>4. What strategies will help achieve the outcome?</a:t>
            </a:r>
          </a:p>
          <a:p>
            <a:pPr>
              <a:defRPr/>
            </a:pPr>
            <a:endParaRPr lang="en-US" dirty="0">
              <a:ea typeface="MS PGothic" pitchFamily="34" charset="-128"/>
            </a:endParaRPr>
          </a:p>
          <a:p>
            <a:pPr marL="0" indent="0">
              <a:buFont typeface="Arial" charset="0"/>
              <a:buNone/>
              <a:defRPr/>
            </a:pPr>
            <a:endParaRPr lang="en-US" dirty="0">
              <a:ea typeface="MS PGothic" pitchFamily="34" charset="-128"/>
            </a:endParaRPr>
          </a:p>
        </p:txBody>
      </p:sp>
      <p:sp>
        <p:nvSpPr>
          <p:cNvPr id="182276"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rgbClr val="404040"/>
                </a:solidFill>
                <a:latin typeface="Arial" charset="0"/>
                <a:ea typeface="ＭＳ Ｐゴシック" pitchFamily="34" charset="-128"/>
                <a:cs typeface="Arial" charset="0"/>
              </a:defRPr>
            </a:lvl1pPr>
            <a:lvl2pPr>
              <a:defRPr>
                <a:solidFill>
                  <a:srgbClr val="404040"/>
                </a:solidFill>
                <a:latin typeface="Arial" charset="0"/>
                <a:ea typeface="ＭＳ Ｐゴシック" pitchFamily="34" charset="-128"/>
                <a:cs typeface="Arial" charset="0"/>
              </a:defRPr>
            </a:lvl2pPr>
            <a:lvl3pPr>
              <a:defRPr>
                <a:solidFill>
                  <a:srgbClr val="404040"/>
                </a:solidFill>
                <a:latin typeface="Arial" charset="0"/>
                <a:ea typeface="ＭＳ Ｐゴシック" pitchFamily="34" charset="-128"/>
                <a:cs typeface="Arial" charset="0"/>
              </a:defRPr>
            </a:lvl3pPr>
            <a:lvl4pPr>
              <a:defRPr>
                <a:solidFill>
                  <a:srgbClr val="404040"/>
                </a:solidFill>
                <a:latin typeface="Arial" charset="0"/>
                <a:ea typeface="ＭＳ Ｐゴシック" pitchFamily="34" charset="-128"/>
                <a:cs typeface="Arial" charset="0"/>
              </a:defRPr>
            </a:lvl4pPr>
            <a:lvl5pPr>
              <a:defRPr>
                <a:solidFill>
                  <a:srgbClr val="404040"/>
                </a:solidFill>
                <a:latin typeface="Arial" charset="0"/>
                <a:ea typeface="ＭＳ Ｐゴシック" pitchFamily="34" charset="-128"/>
                <a:cs typeface="Arial" charset="0"/>
              </a:defRPr>
            </a:lvl5pPr>
            <a:lvl6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6pPr>
            <a:lvl7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7pPr>
            <a:lvl8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8pPr>
            <a:lvl9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9pPr>
          </a:lstStyle>
          <a:p>
            <a:r>
              <a:rPr lang="en-US" altLang="en-US" dirty="0" smtClean="0">
                <a:solidFill>
                  <a:schemeClr val="tx2"/>
                </a:solidFill>
                <a:latin typeface="+mn-lt"/>
              </a:rPr>
              <a:t>Improving Data, Improving Outcomes - Washington, DC</a:t>
            </a:r>
          </a:p>
        </p:txBody>
      </p:sp>
    </p:spTree>
    <p:extLst>
      <p:ext uri="{BB962C8B-B14F-4D97-AF65-F5344CB8AC3E}">
        <p14:creationId xmlns:p14="http://schemas.microsoft.com/office/powerpoint/2010/main" val="16326110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S PGothic" pitchFamily="34" charset="-128"/>
              </a:rPr>
              <a:t>Additional Questions</a:t>
            </a:r>
            <a:endParaRPr lang="en-US" dirty="0">
              <a:ea typeface="MS PGothic" pitchFamily="34" charset="-128"/>
            </a:endParaRPr>
          </a:p>
        </p:txBody>
      </p:sp>
      <p:sp>
        <p:nvSpPr>
          <p:cNvPr id="3" name="Content Placeholder 2"/>
          <p:cNvSpPr>
            <a:spLocks noGrp="1"/>
          </p:cNvSpPr>
          <p:nvPr>
            <p:ph idx="1"/>
          </p:nvPr>
        </p:nvSpPr>
        <p:spPr/>
        <p:txBody>
          <a:bodyPr/>
          <a:lstStyle/>
          <a:p>
            <a:pPr marL="0" indent="0">
              <a:buFont typeface="Arial" charset="0"/>
              <a:buNone/>
              <a:defRPr/>
            </a:pPr>
            <a:r>
              <a:rPr lang="en-US" sz="2400" dirty="0">
                <a:ea typeface="MS PGothic" pitchFamily="34" charset="-128"/>
              </a:rPr>
              <a:t>5. Who else can help?  What additional supports and services are needed to help achieve the outcome? </a:t>
            </a:r>
          </a:p>
          <a:p>
            <a:pPr marL="0" indent="0">
              <a:buFont typeface="Arial" charset="0"/>
              <a:buNone/>
              <a:defRPr/>
            </a:pPr>
            <a:r>
              <a:rPr lang="en-US" sz="2400" dirty="0">
                <a:ea typeface="MS PGothic" pitchFamily="34" charset="-128"/>
              </a:rPr>
              <a:t> </a:t>
            </a:r>
          </a:p>
          <a:p>
            <a:pPr marL="0" indent="0">
              <a:buFont typeface="Arial" charset="0"/>
              <a:buNone/>
              <a:defRPr/>
            </a:pPr>
            <a:r>
              <a:rPr lang="en-US" sz="2400" dirty="0">
                <a:ea typeface="MS PGothic" pitchFamily="34" charset="-128"/>
              </a:rPr>
              <a:t>6. What are the appropriate roles for team members or others to play?</a:t>
            </a:r>
          </a:p>
          <a:p>
            <a:pPr marL="0" indent="0">
              <a:buFont typeface="Arial" charset="0"/>
              <a:buNone/>
              <a:defRPr/>
            </a:pPr>
            <a:r>
              <a:rPr lang="en-US" sz="2400" dirty="0">
                <a:ea typeface="MS PGothic" pitchFamily="34" charset="-128"/>
              </a:rPr>
              <a:t> </a:t>
            </a:r>
          </a:p>
          <a:p>
            <a:pPr marL="0" indent="0">
              <a:buFont typeface="Arial" charset="0"/>
              <a:buNone/>
              <a:defRPr/>
            </a:pPr>
            <a:r>
              <a:rPr lang="en-US" sz="2400" dirty="0">
                <a:ea typeface="MS PGothic" pitchFamily="34" charset="-128"/>
              </a:rPr>
              <a:t>7. How will we know we are making progress, strategies are effective, or if modifications are needed? </a:t>
            </a:r>
          </a:p>
          <a:p>
            <a:pPr marL="0" indent="0">
              <a:buFont typeface="Arial" charset="0"/>
              <a:buNone/>
              <a:defRPr/>
            </a:pPr>
            <a:r>
              <a:rPr lang="en-US" sz="2400" dirty="0">
                <a:ea typeface="MS PGothic" pitchFamily="34" charset="-128"/>
              </a:rPr>
              <a:t> </a:t>
            </a:r>
          </a:p>
          <a:p>
            <a:pPr>
              <a:defRPr/>
            </a:pPr>
            <a:endParaRPr lang="en-US" sz="2400" dirty="0">
              <a:ea typeface="MS PGothic" pitchFamily="34" charset="-128"/>
            </a:endParaRPr>
          </a:p>
        </p:txBody>
      </p:sp>
      <p:sp>
        <p:nvSpPr>
          <p:cNvPr id="183300"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rgbClr val="404040"/>
                </a:solidFill>
                <a:latin typeface="Arial" charset="0"/>
                <a:ea typeface="ＭＳ Ｐゴシック" pitchFamily="34" charset="-128"/>
                <a:cs typeface="Arial" charset="0"/>
              </a:defRPr>
            </a:lvl1pPr>
            <a:lvl2pPr>
              <a:defRPr>
                <a:solidFill>
                  <a:srgbClr val="404040"/>
                </a:solidFill>
                <a:latin typeface="Arial" charset="0"/>
                <a:ea typeface="ＭＳ Ｐゴシック" pitchFamily="34" charset="-128"/>
                <a:cs typeface="Arial" charset="0"/>
              </a:defRPr>
            </a:lvl2pPr>
            <a:lvl3pPr>
              <a:defRPr>
                <a:solidFill>
                  <a:srgbClr val="404040"/>
                </a:solidFill>
                <a:latin typeface="Arial" charset="0"/>
                <a:ea typeface="ＭＳ Ｐゴシック" pitchFamily="34" charset="-128"/>
                <a:cs typeface="Arial" charset="0"/>
              </a:defRPr>
            </a:lvl3pPr>
            <a:lvl4pPr>
              <a:defRPr>
                <a:solidFill>
                  <a:srgbClr val="404040"/>
                </a:solidFill>
                <a:latin typeface="Arial" charset="0"/>
                <a:ea typeface="ＭＳ Ｐゴシック" pitchFamily="34" charset="-128"/>
                <a:cs typeface="Arial" charset="0"/>
              </a:defRPr>
            </a:lvl4pPr>
            <a:lvl5pPr>
              <a:defRPr>
                <a:solidFill>
                  <a:srgbClr val="404040"/>
                </a:solidFill>
                <a:latin typeface="Arial" charset="0"/>
                <a:ea typeface="ＭＳ Ｐゴシック" pitchFamily="34" charset="-128"/>
                <a:cs typeface="Arial" charset="0"/>
              </a:defRPr>
            </a:lvl5pPr>
            <a:lvl6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6pPr>
            <a:lvl7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7pPr>
            <a:lvl8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8pPr>
            <a:lvl9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9pPr>
          </a:lstStyle>
          <a:p>
            <a:r>
              <a:rPr lang="en-US" altLang="en-US" dirty="0" smtClean="0">
                <a:solidFill>
                  <a:schemeClr val="tx2"/>
                </a:solidFill>
                <a:latin typeface="+mn-lt"/>
              </a:rPr>
              <a:t>Improving Data, Improving Outcomes - Washington, DC</a:t>
            </a:r>
          </a:p>
        </p:txBody>
      </p:sp>
    </p:spTree>
    <p:extLst>
      <p:ext uri="{BB962C8B-B14F-4D97-AF65-F5344CB8AC3E}">
        <p14:creationId xmlns:p14="http://schemas.microsoft.com/office/powerpoint/2010/main" val="29317544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609600" y="4267200"/>
            <a:ext cx="7162800" cy="1752600"/>
          </a:xfrm>
        </p:spPr>
        <p:txBody>
          <a:bodyPr rtlCol="0"/>
          <a:lstStyle/>
          <a:p>
            <a:pPr eaLnBrk="1" fontAlgn="auto" hangingPunct="1">
              <a:spcAft>
                <a:spcPts val="0"/>
              </a:spcAft>
              <a:buFont typeface="Arial" pitchFamily="34" charset="0"/>
              <a:buNone/>
              <a:defRPr/>
            </a:pPr>
            <a:r>
              <a:rPr lang="en-US" dirty="0" smtClean="0"/>
              <a:t>Let’s Practice!</a:t>
            </a:r>
          </a:p>
          <a:p>
            <a:pPr eaLnBrk="1" fontAlgn="auto" hangingPunct="1">
              <a:spcAft>
                <a:spcPts val="0"/>
              </a:spcAft>
              <a:buFont typeface="Arial" pitchFamily="34" charset="0"/>
              <a:buNone/>
              <a:defRPr/>
            </a:pPr>
            <a:r>
              <a:rPr lang="en-US" b="1" dirty="0" smtClean="0"/>
              <a:t>strategies</a:t>
            </a:r>
          </a:p>
          <a:p>
            <a:pPr eaLnBrk="1" fontAlgn="auto" hangingPunct="1">
              <a:spcAft>
                <a:spcPts val="0"/>
              </a:spcAft>
              <a:buFont typeface="Arial" pitchFamily="34" charset="0"/>
              <a:buNone/>
              <a:defRPr/>
            </a:pPr>
            <a:endParaRPr lang="en-US" b="1" dirty="0"/>
          </a:p>
        </p:txBody>
      </p:sp>
      <p:sp>
        <p:nvSpPr>
          <p:cNvPr id="5" name="Title 4"/>
          <p:cNvSpPr>
            <a:spLocks noGrp="1"/>
          </p:cNvSpPr>
          <p:nvPr>
            <p:ph type="ctrTitle"/>
          </p:nvPr>
        </p:nvSpPr>
        <p:spPr>
          <a:xfrm>
            <a:off x="604838" y="3227388"/>
            <a:ext cx="6629400" cy="1219200"/>
          </a:xfrm>
        </p:spPr>
        <p:txBody>
          <a:bodyPr>
            <a:noAutofit/>
          </a:bodyPr>
          <a:lstStyle/>
          <a:p>
            <a:pPr eaLnBrk="1" fontAlgn="auto" hangingPunct="1">
              <a:spcAft>
                <a:spcPts val="0"/>
              </a:spcAft>
              <a:defRPr/>
            </a:pPr>
            <a:r>
              <a:rPr lang="en-US" dirty="0" smtClean="0">
                <a:solidFill>
                  <a:srgbClr val="FF9400"/>
                </a:solidFill>
                <a:effectLst>
                  <a:outerShdw blurRad="38100" dist="38100" dir="2700000" algn="tl">
                    <a:srgbClr val="000000">
                      <a:alpha val="43137"/>
                    </a:srgbClr>
                  </a:outerShdw>
                </a:effectLst>
              </a:rPr>
              <a:t>Placemat Activity:</a:t>
            </a:r>
            <a:br>
              <a:rPr lang="en-US" dirty="0" smtClean="0">
                <a:solidFill>
                  <a:srgbClr val="FF9400"/>
                </a:solidFill>
                <a:effectLst>
                  <a:outerShdw blurRad="38100" dist="38100" dir="2700000" algn="tl">
                    <a:srgbClr val="000000">
                      <a:alpha val="43137"/>
                    </a:srgbClr>
                  </a:outerShdw>
                </a:effectLst>
              </a:rPr>
            </a:br>
            <a:endParaRPr lang="en-US" dirty="0">
              <a:solidFill>
                <a:srgbClr val="FF9400"/>
              </a:solidFill>
              <a:effectLst>
                <a:outerShdw blurRad="38100" dist="38100" dir="2700000" algn="tl">
                  <a:srgbClr val="000000">
                    <a:alpha val="43137"/>
                  </a:srgbClr>
                </a:outerShdw>
              </a:effectLst>
            </a:endParaRPr>
          </a:p>
        </p:txBody>
      </p:sp>
      <p:pic>
        <p:nvPicPr>
          <p:cNvPr id="18432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56263" y="833438"/>
            <a:ext cx="3000375"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a:xfrm>
            <a:off x="1981200" y="6356350"/>
            <a:ext cx="5562600" cy="365125"/>
          </a:xfrm>
        </p:spPr>
        <p:txBody>
          <a:bodyPr/>
          <a:lstStyle/>
          <a:p>
            <a:r>
              <a:rPr lang="en-US" sz="1400" dirty="0" smtClean="0"/>
              <a:t>Improving Data, Improving Outcomes - Washington, DC</a:t>
            </a:r>
            <a:endParaRPr lang="en-US" sz="1400" dirty="0">
              <a:solidFill>
                <a:srgbClr val="008000"/>
              </a:solidFill>
            </a:endParaRPr>
          </a:p>
        </p:txBody>
      </p:sp>
    </p:spTree>
    <p:extLst>
      <p:ext uri="{BB962C8B-B14F-4D97-AF65-F5344CB8AC3E}">
        <p14:creationId xmlns:p14="http://schemas.microsoft.com/office/powerpoint/2010/main" val="28433358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Content Placeholder 1"/>
          <p:cNvSpPr>
            <a:spLocks noGrp="1"/>
          </p:cNvSpPr>
          <p:nvPr>
            <p:ph idx="1"/>
          </p:nvPr>
        </p:nvSpPr>
        <p:spPr/>
        <p:txBody>
          <a:bodyPr/>
          <a:lstStyle/>
          <a:p>
            <a:pPr eaLnBrk="1" hangingPunct="1">
              <a:spcBef>
                <a:spcPts val="1800"/>
              </a:spcBef>
            </a:pPr>
            <a:r>
              <a:rPr lang="en-US" altLang="en-US" sz="2400" smtClean="0">
                <a:latin typeface="Arial" charset="0"/>
                <a:ea typeface="ＭＳ Ｐゴシック" pitchFamily="34" charset="-128"/>
                <a:cs typeface="Arial" charset="0"/>
              </a:rPr>
              <a:t>The strategy is functional for the child’s and family’s life</a:t>
            </a:r>
          </a:p>
          <a:p>
            <a:pPr eaLnBrk="1" hangingPunct="1">
              <a:spcBef>
                <a:spcPts val="1800"/>
              </a:spcBef>
            </a:pPr>
            <a:r>
              <a:rPr lang="en-US" altLang="en-US" sz="2400" smtClean="0">
                <a:latin typeface="Arial" charset="0"/>
                <a:ea typeface="ＭＳ Ｐゴシック" pitchFamily="34" charset="-128"/>
                <a:cs typeface="Arial" charset="0"/>
              </a:rPr>
              <a:t> The strategy is discipline-free and helps achieve the outcome</a:t>
            </a:r>
          </a:p>
          <a:p>
            <a:pPr eaLnBrk="1" hangingPunct="1">
              <a:spcBef>
                <a:spcPts val="1800"/>
              </a:spcBef>
            </a:pPr>
            <a:r>
              <a:rPr lang="en-US" altLang="en-US" sz="2400" smtClean="0">
                <a:latin typeface="Arial" charset="0"/>
                <a:ea typeface="ＭＳ Ｐゴシック" pitchFamily="34" charset="-128"/>
                <a:cs typeface="Arial" charset="0"/>
              </a:rPr>
              <a:t>The strategy reflects real-life contextualized settings for the child and family (e.g. not test items or developmental checklist items).</a:t>
            </a:r>
          </a:p>
          <a:p>
            <a:pPr eaLnBrk="1" hangingPunct="1">
              <a:spcBef>
                <a:spcPts val="1800"/>
              </a:spcBef>
            </a:pPr>
            <a:r>
              <a:rPr lang="en-US" altLang="en-US" sz="2400" smtClean="0">
                <a:latin typeface="Arial" charset="0"/>
                <a:ea typeface="ＭＳ Ｐゴシック" pitchFamily="34" charset="-128"/>
                <a:cs typeface="Arial" charset="0"/>
              </a:rPr>
              <a:t>The wording of the strategy is jargon-free, clear and simple</a:t>
            </a:r>
          </a:p>
        </p:txBody>
      </p:sp>
      <p:sp>
        <p:nvSpPr>
          <p:cNvPr id="3" name="Title 2"/>
          <p:cNvSpPr>
            <a:spLocks noGrp="1"/>
          </p:cNvSpPr>
          <p:nvPr>
            <p:ph type="title"/>
          </p:nvPr>
        </p:nvSpPr>
        <p:spPr/>
        <p:txBody>
          <a:bodyPr wrap="square" numCol="1" compatLnSpc="1">
            <a:prstTxWarp prst="textNoShape">
              <a:avLst/>
            </a:prstTxWarp>
            <a:noAutofit/>
          </a:bodyPr>
          <a:lstStyle/>
          <a:p>
            <a:pPr>
              <a:defRPr/>
            </a:pPr>
            <a:r>
              <a:rPr lang="en-US" dirty="0" smtClean="0">
                <a:effectLst>
                  <a:outerShdw blurRad="38100" dist="38100" dir="2700000" algn="tl">
                    <a:srgbClr val="C0C0C0"/>
                  </a:outerShdw>
                </a:effectLst>
                <a:latin typeface="+mn-lt"/>
              </a:rPr>
              <a:t>Developing Strategies</a:t>
            </a:r>
            <a:br>
              <a:rPr lang="en-US" dirty="0" smtClean="0">
                <a:effectLst>
                  <a:outerShdw blurRad="38100" dist="38100" dir="2700000" algn="tl">
                    <a:srgbClr val="C0C0C0"/>
                  </a:outerShdw>
                </a:effectLst>
                <a:latin typeface="+mn-lt"/>
              </a:rPr>
            </a:br>
            <a:r>
              <a:rPr lang="en-US" dirty="0" smtClean="0">
                <a:effectLst>
                  <a:outerShdw blurRad="38100" dist="38100" dir="2700000" algn="tl">
                    <a:srgbClr val="C0C0C0"/>
                  </a:outerShdw>
                </a:effectLst>
                <a:latin typeface="+mn-lt"/>
              </a:rPr>
              <a:t>to Meet IFSP Outcomes</a:t>
            </a:r>
          </a:p>
        </p:txBody>
      </p:sp>
      <p:sp>
        <p:nvSpPr>
          <p:cNvPr id="2" name="Footer Placeholder 1"/>
          <p:cNvSpPr>
            <a:spLocks noGrp="1"/>
          </p:cNvSpPr>
          <p:nvPr>
            <p:ph type="ftr" sz="quarter" idx="11"/>
          </p:nvPr>
        </p:nvSpPr>
        <p:spPr/>
        <p:txBody>
          <a:bodyPr/>
          <a:lstStyle/>
          <a:p>
            <a:r>
              <a:rPr lang="en-US" smtClean="0">
                <a:solidFill>
                  <a:schemeClr val="tx2"/>
                </a:solidFill>
              </a:rPr>
              <a:t>Improving Data, Improving Outcomes - Washington, DC</a:t>
            </a:r>
            <a:endParaRPr lang="en-US" dirty="0"/>
          </a:p>
        </p:txBody>
      </p:sp>
    </p:spTree>
    <p:extLst>
      <p:ext uri="{BB962C8B-B14F-4D97-AF65-F5344CB8AC3E}">
        <p14:creationId xmlns:p14="http://schemas.microsoft.com/office/powerpoint/2010/main" val="23915908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Content Placeholder 1"/>
          <p:cNvSpPr>
            <a:spLocks noGrp="1"/>
          </p:cNvSpPr>
          <p:nvPr>
            <p:ph idx="1"/>
          </p:nvPr>
        </p:nvSpPr>
        <p:spPr/>
        <p:txBody>
          <a:bodyPr/>
          <a:lstStyle/>
          <a:p>
            <a:pPr eaLnBrk="1" hangingPunct="1">
              <a:spcBef>
                <a:spcPts val="1800"/>
              </a:spcBef>
            </a:pPr>
            <a:r>
              <a:rPr lang="en-US" altLang="en-US" sz="2400" smtClean="0">
                <a:latin typeface="Arial" charset="0"/>
                <a:ea typeface="ＭＳ Ｐゴシック" pitchFamily="34" charset="-128"/>
                <a:cs typeface="Arial" charset="0"/>
              </a:rPr>
              <a:t>The strategy is  developmentally appropriate for  the child</a:t>
            </a:r>
          </a:p>
          <a:p>
            <a:pPr eaLnBrk="1" hangingPunct="1">
              <a:spcBef>
                <a:spcPts val="1800"/>
              </a:spcBef>
            </a:pPr>
            <a:r>
              <a:rPr lang="en-US" altLang="en-US" sz="2400" smtClean="0">
                <a:latin typeface="Arial" charset="0"/>
                <a:ea typeface="ＭＳ Ｐゴシック" pitchFamily="34" charset="-128"/>
                <a:cs typeface="Arial" charset="0"/>
              </a:rPr>
              <a:t>The strategy includes parents and other caregivers in the child and family’s life who will help achieve the outcome</a:t>
            </a:r>
          </a:p>
          <a:p>
            <a:pPr eaLnBrk="1" hangingPunct="1">
              <a:spcBef>
                <a:spcPts val="1800"/>
              </a:spcBef>
            </a:pPr>
            <a:r>
              <a:rPr lang="en-US" altLang="en-US" sz="2400" smtClean="0">
                <a:latin typeface="Arial" charset="0"/>
                <a:ea typeface="ＭＳ Ｐゴシック" pitchFamily="34" charset="-128"/>
                <a:cs typeface="Arial" charset="0"/>
              </a:rPr>
              <a:t>The strategy is based on how all children learn throughout the course of everyday life, at home, in early care and education settings, and in the community.</a:t>
            </a:r>
          </a:p>
          <a:p>
            <a:pPr eaLnBrk="1" hangingPunct="1">
              <a:spcBef>
                <a:spcPts val="1800"/>
              </a:spcBef>
            </a:pPr>
            <a:endParaRPr lang="en-US" altLang="en-US" sz="2400" smtClean="0">
              <a:latin typeface="Arial" charset="0"/>
              <a:ea typeface="ＭＳ Ｐゴシック" pitchFamily="34" charset="-128"/>
              <a:cs typeface="Arial" charset="0"/>
            </a:endParaRPr>
          </a:p>
          <a:p>
            <a:pPr eaLnBrk="1" hangingPunct="1">
              <a:spcBef>
                <a:spcPts val="1800"/>
              </a:spcBef>
            </a:pPr>
            <a:endParaRPr lang="en-US" altLang="en-US" sz="2400" smtClean="0">
              <a:latin typeface="Arial" charset="0"/>
              <a:ea typeface="ＭＳ Ｐゴシック" pitchFamily="34" charset="-128"/>
              <a:cs typeface="Arial" charset="0"/>
            </a:endParaRPr>
          </a:p>
        </p:txBody>
      </p:sp>
      <p:sp>
        <p:nvSpPr>
          <p:cNvPr id="3" name="Title 2"/>
          <p:cNvSpPr>
            <a:spLocks noGrp="1"/>
          </p:cNvSpPr>
          <p:nvPr>
            <p:ph type="title"/>
          </p:nvPr>
        </p:nvSpPr>
        <p:spPr/>
        <p:txBody>
          <a:bodyPr wrap="square" numCol="1" compatLnSpc="1">
            <a:prstTxWarp prst="textNoShape">
              <a:avLst/>
            </a:prstTxWarp>
            <a:noAutofit/>
          </a:bodyPr>
          <a:lstStyle/>
          <a:p>
            <a:pPr>
              <a:defRPr/>
            </a:pPr>
            <a:r>
              <a:rPr lang="en-US" dirty="0" smtClean="0">
                <a:effectLst>
                  <a:outerShdw blurRad="38100" dist="38100" dir="2700000" algn="tl">
                    <a:srgbClr val="C0C0C0"/>
                  </a:outerShdw>
                </a:effectLst>
                <a:latin typeface="+mn-lt"/>
              </a:rPr>
              <a:t>Developing Strategies</a:t>
            </a:r>
            <a:br>
              <a:rPr lang="en-US" dirty="0" smtClean="0">
                <a:effectLst>
                  <a:outerShdw blurRad="38100" dist="38100" dir="2700000" algn="tl">
                    <a:srgbClr val="C0C0C0"/>
                  </a:outerShdw>
                </a:effectLst>
                <a:latin typeface="+mn-lt"/>
              </a:rPr>
            </a:br>
            <a:r>
              <a:rPr lang="en-US" dirty="0" smtClean="0">
                <a:effectLst>
                  <a:outerShdw blurRad="38100" dist="38100" dir="2700000" algn="tl">
                    <a:srgbClr val="C0C0C0"/>
                  </a:outerShdw>
                </a:effectLst>
                <a:latin typeface="+mn-lt"/>
              </a:rPr>
              <a:t>to Meet IFSP Outcomes</a:t>
            </a:r>
          </a:p>
        </p:txBody>
      </p:sp>
      <p:sp>
        <p:nvSpPr>
          <p:cNvPr id="2" name="Footer Placeholder 1"/>
          <p:cNvSpPr>
            <a:spLocks noGrp="1"/>
          </p:cNvSpPr>
          <p:nvPr>
            <p:ph type="ftr" sz="quarter" idx="11"/>
          </p:nvPr>
        </p:nvSpPr>
        <p:spPr/>
        <p:txBody>
          <a:bodyPr/>
          <a:lstStyle/>
          <a:p>
            <a:r>
              <a:rPr lang="en-US" smtClean="0">
                <a:solidFill>
                  <a:schemeClr val="tx2"/>
                </a:solidFill>
              </a:rPr>
              <a:t>Improving Data, Improving Outcomes - Washington, DC</a:t>
            </a:r>
            <a:endParaRPr lang="en-US" dirty="0"/>
          </a:p>
        </p:txBody>
      </p:sp>
    </p:spTree>
    <p:extLst>
      <p:ext uri="{BB962C8B-B14F-4D97-AF65-F5344CB8AC3E}">
        <p14:creationId xmlns:p14="http://schemas.microsoft.com/office/powerpoint/2010/main" val="5495114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5" descr="Placemat-IFSP.wm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12713"/>
            <a:ext cx="8534400" cy="659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5" name="TextBox 6"/>
          <p:cNvSpPr txBox="1">
            <a:spLocks noChangeArrowheads="1"/>
          </p:cNvSpPr>
          <p:nvPr/>
        </p:nvSpPr>
        <p:spPr bwMode="auto">
          <a:xfrm>
            <a:off x="609600" y="457200"/>
            <a:ext cx="2133600"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endParaRPr lang="en-US" altLang="en-US" sz="1500">
              <a:solidFill>
                <a:srgbClr val="000000"/>
              </a:solidFill>
              <a:latin typeface="Arial" charset="0"/>
            </a:endParaRPr>
          </a:p>
          <a:p>
            <a:r>
              <a:rPr lang="en-US" altLang="en-US" sz="1500">
                <a:solidFill>
                  <a:srgbClr val="000000"/>
                </a:solidFill>
                <a:latin typeface="Arial" charset="0"/>
              </a:rPr>
              <a:t>The strategy is </a:t>
            </a:r>
          </a:p>
          <a:p>
            <a:r>
              <a:rPr lang="en-US" altLang="en-US" sz="1500">
                <a:solidFill>
                  <a:srgbClr val="000000"/>
                </a:solidFill>
                <a:latin typeface="Arial" charset="0"/>
              </a:rPr>
              <a:t>functional </a:t>
            </a:r>
          </a:p>
          <a:p>
            <a:r>
              <a:rPr lang="en-US" altLang="en-US" sz="1500">
                <a:solidFill>
                  <a:srgbClr val="000000"/>
                </a:solidFill>
                <a:latin typeface="Arial" charset="0"/>
              </a:rPr>
              <a:t>for the child’s </a:t>
            </a:r>
          </a:p>
          <a:p>
            <a:r>
              <a:rPr lang="en-US" altLang="en-US" sz="1500">
                <a:solidFill>
                  <a:srgbClr val="000000"/>
                </a:solidFill>
                <a:latin typeface="Arial" charset="0"/>
              </a:rPr>
              <a:t>and family’s life.</a:t>
            </a:r>
          </a:p>
        </p:txBody>
      </p:sp>
      <p:sp>
        <p:nvSpPr>
          <p:cNvPr id="187396" name="TextBox 7"/>
          <p:cNvSpPr txBox="1">
            <a:spLocks noChangeArrowheads="1"/>
          </p:cNvSpPr>
          <p:nvPr/>
        </p:nvSpPr>
        <p:spPr bwMode="auto">
          <a:xfrm>
            <a:off x="533400" y="2328863"/>
            <a:ext cx="1828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r>
              <a:rPr lang="en-US" altLang="en-US" sz="1500">
                <a:solidFill>
                  <a:srgbClr val="000000"/>
                </a:solidFill>
                <a:latin typeface="Arial" charset="0"/>
              </a:rPr>
              <a:t>The strategy</a:t>
            </a:r>
          </a:p>
          <a:p>
            <a:r>
              <a:rPr lang="en-US" altLang="en-US" sz="1500">
                <a:solidFill>
                  <a:srgbClr val="000000"/>
                </a:solidFill>
                <a:latin typeface="Arial" charset="0"/>
              </a:rPr>
              <a:t>is discipline-free </a:t>
            </a:r>
          </a:p>
          <a:p>
            <a:r>
              <a:rPr lang="en-US" altLang="en-US" sz="1500">
                <a:solidFill>
                  <a:srgbClr val="000000"/>
                </a:solidFill>
                <a:latin typeface="Arial" charset="0"/>
              </a:rPr>
              <a:t>and helps achieve </a:t>
            </a:r>
          </a:p>
          <a:p>
            <a:r>
              <a:rPr lang="en-US" altLang="en-US" sz="1500">
                <a:solidFill>
                  <a:srgbClr val="000000"/>
                </a:solidFill>
                <a:latin typeface="Arial" charset="0"/>
              </a:rPr>
              <a:t>the outcome.</a:t>
            </a:r>
          </a:p>
        </p:txBody>
      </p:sp>
      <p:sp>
        <p:nvSpPr>
          <p:cNvPr id="187397" name="TextBox 8"/>
          <p:cNvSpPr txBox="1">
            <a:spLocks noChangeArrowheads="1"/>
          </p:cNvSpPr>
          <p:nvPr/>
        </p:nvSpPr>
        <p:spPr bwMode="auto">
          <a:xfrm>
            <a:off x="533400" y="4246563"/>
            <a:ext cx="21336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r>
              <a:rPr lang="en-US" altLang="en-US" sz="1500">
                <a:solidFill>
                  <a:srgbClr val="000000"/>
                </a:solidFill>
                <a:latin typeface="Arial" charset="0"/>
              </a:rPr>
              <a:t>The strategy </a:t>
            </a:r>
          </a:p>
          <a:p>
            <a:r>
              <a:rPr lang="en-US" altLang="en-US" sz="1500">
                <a:solidFill>
                  <a:srgbClr val="000000"/>
                </a:solidFill>
                <a:latin typeface="Arial" charset="0"/>
              </a:rPr>
              <a:t>reflects real-life contextualized</a:t>
            </a:r>
          </a:p>
          <a:p>
            <a:r>
              <a:rPr lang="en-US" altLang="en-US" sz="1500">
                <a:solidFill>
                  <a:srgbClr val="000000"/>
                </a:solidFill>
                <a:latin typeface="Arial" charset="0"/>
              </a:rPr>
              <a:t>settings for the child and family (e.g.,</a:t>
            </a:r>
          </a:p>
          <a:p>
            <a:r>
              <a:rPr lang="en-US" altLang="en-US" sz="1500">
                <a:solidFill>
                  <a:srgbClr val="000000"/>
                </a:solidFill>
                <a:latin typeface="Arial" charset="0"/>
              </a:rPr>
              <a:t>not test items or developmental checklist items).</a:t>
            </a:r>
          </a:p>
        </p:txBody>
      </p:sp>
      <p:sp>
        <p:nvSpPr>
          <p:cNvPr id="187398" name="TextBox 9"/>
          <p:cNvSpPr txBox="1">
            <a:spLocks noChangeArrowheads="1"/>
          </p:cNvSpPr>
          <p:nvPr/>
        </p:nvSpPr>
        <p:spPr bwMode="auto">
          <a:xfrm>
            <a:off x="6400800" y="660400"/>
            <a:ext cx="2133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r"/>
            <a:r>
              <a:rPr lang="en-US" altLang="en-US" sz="1500">
                <a:solidFill>
                  <a:srgbClr val="000000"/>
                </a:solidFill>
                <a:latin typeface="Arial" charset="0"/>
              </a:rPr>
              <a:t>The wording of</a:t>
            </a:r>
          </a:p>
          <a:p>
            <a:pPr algn="r"/>
            <a:r>
              <a:rPr lang="en-US" altLang="en-US" sz="1500">
                <a:solidFill>
                  <a:srgbClr val="000000"/>
                </a:solidFill>
                <a:latin typeface="Arial" charset="0"/>
              </a:rPr>
              <a:t>the strategy is</a:t>
            </a:r>
          </a:p>
          <a:p>
            <a:pPr algn="r"/>
            <a:r>
              <a:rPr lang="en-US" altLang="en-US" sz="1500">
                <a:solidFill>
                  <a:srgbClr val="000000"/>
                </a:solidFill>
                <a:latin typeface="Arial" charset="0"/>
              </a:rPr>
              <a:t>jargon-free,</a:t>
            </a:r>
          </a:p>
          <a:p>
            <a:pPr algn="r"/>
            <a:r>
              <a:rPr lang="en-US" altLang="en-US" sz="1500">
                <a:solidFill>
                  <a:srgbClr val="000000"/>
                </a:solidFill>
                <a:latin typeface="Arial" charset="0"/>
              </a:rPr>
              <a:t>clear and simple.</a:t>
            </a:r>
          </a:p>
        </p:txBody>
      </p:sp>
      <p:sp>
        <p:nvSpPr>
          <p:cNvPr id="187399" name="TextBox 10"/>
          <p:cNvSpPr txBox="1">
            <a:spLocks noChangeArrowheads="1"/>
          </p:cNvSpPr>
          <p:nvPr/>
        </p:nvSpPr>
        <p:spPr bwMode="auto">
          <a:xfrm>
            <a:off x="7010400" y="2328863"/>
            <a:ext cx="18288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spcBef>
                <a:spcPts val="1800"/>
              </a:spcBef>
            </a:pPr>
            <a:r>
              <a:rPr lang="en-US" altLang="en-US" sz="1400">
                <a:solidFill>
                  <a:srgbClr val="000000"/>
                </a:solidFill>
                <a:latin typeface="Arial" charset="0"/>
              </a:rPr>
              <a:t>The strategy is  developmentally appropriate for  the child.</a:t>
            </a:r>
          </a:p>
        </p:txBody>
      </p:sp>
      <p:sp>
        <p:nvSpPr>
          <p:cNvPr id="187400" name="TextBox 11"/>
          <p:cNvSpPr txBox="1">
            <a:spLocks noChangeArrowheads="1"/>
          </p:cNvSpPr>
          <p:nvPr/>
        </p:nvSpPr>
        <p:spPr bwMode="auto">
          <a:xfrm>
            <a:off x="6400800" y="4340225"/>
            <a:ext cx="21336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r"/>
            <a:r>
              <a:rPr lang="en-US" altLang="en-US" sz="1500">
                <a:solidFill>
                  <a:srgbClr val="000000"/>
                </a:solidFill>
                <a:latin typeface="Arial" charset="0"/>
              </a:rPr>
              <a:t>The strategy</a:t>
            </a:r>
          </a:p>
          <a:p>
            <a:pPr algn="r"/>
            <a:r>
              <a:rPr lang="en-US" altLang="en-US" sz="1500">
                <a:solidFill>
                  <a:srgbClr val="000000"/>
                </a:solidFill>
                <a:latin typeface="Arial" charset="0"/>
              </a:rPr>
              <a:t>includes parents and other caregivers in the child and family’s life who will help achieve the outcome.</a:t>
            </a:r>
          </a:p>
        </p:txBody>
      </p:sp>
      <p:sp>
        <p:nvSpPr>
          <p:cNvPr id="187401" name="TextBox 12"/>
          <p:cNvSpPr txBox="1">
            <a:spLocks noChangeArrowheads="1"/>
          </p:cNvSpPr>
          <p:nvPr/>
        </p:nvSpPr>
        <p:spPr bwMode="auto">
          <a:xfrm>
            <a:off x="2895600" y="457200"/>
            <a:ext cx="3352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a:r>
              <a:rPr lang="en-US" altLang="en-US" sz="2800" b="1" i="1">
                <a:solidFill>
                  <a:srgbClr val="000000"/>
                </a:solidFill>
                <a:latin typeface="Trebuchet MS" pitchFamily="34" charset="0"/>
              </a:rPr>
              <a:t>Criteria for Rating</a:t>
            </a:r>
          </a:p>
          <a:p>
            <a:pPr algn="ctr"/>
            <a:r>
              <a:rPr lang="en-US" altLang="en-US" sz="2800" b="1" i="1">
                <a:solidFill>
                  <a:srgbClr val="000000"/>
                </a:solidFill>
                <a:latin typeface="Trebuchet MS" pitchFamily="34" charset="0"/>
              </a:rPr>
              <a:t>IFSP Strategies</a:t>
            </a:r>
          </a:p>
        </p:txBody>
      </p:sp>
      <p:sp>
        <p:nvSpPr>
          <p:cNvPr id="187402" name="TextBox 14"/>
          <p:cNvSpPr txBox="1">
            <a:spLocks noChangeArrowheads="1"/>
          </p:cNvSpPr>
          <p:nvPr/>
        </p:nvSpPr>
        <p:spPr bwMode="auto">
          <a:xfrm>
            <a:off x="2971800" y="4648200"/>
            <a:ext cx="32004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r>
              <a:rPr lang="en-US" altLang="en-US" sz="1400">
                <a:solidFill>
                  <a:srgbClr val="000000"/>
                </a:solidFill>
                <a:latin typeface="Arial" charset="0"/>
              </a:rPr>
              <a:t>The strategy is based on how all children learn throughout the course of everyday life, at home, in early care and education settings, and in the community.</a:t>
            </a:r>
          </a:p>
        </p:txBody>
      </p:sp>
      <p:pic>
        <p:nvPicPr>
          <p:cNvPr id="187403" name="Picture 1" descr="card-cutout.wm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5977">
            <a:off x="2211388" y="1338263"/>
            <a:ext cx="4724400"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04" name="TextBox 16"/>
          <p:cNvSpPr txBox="1">
            <a:spLocks noChangeArrowheads="1"/>
          </p:cNvSpPr>
          <p:nvPr/>
        </p:nvSpPr>
        <p:spPr bwMode="auto">
          <a:xfrm rot="-175977">
            <a:off x="2897188" y="1928813"/>
            <a:ext cx="3276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0" hangingPunct="0"/>
            <a:r>
              <a:rPr lang="en-US" altLang="en-US" sz="1600">
                <a:solidFill>
                  <a:srgbClr val="000000"/>
                </a:solidFill>
                <a:latin typeface="Arial" charset="0"/>
              </a:rPr>
              <a:t>Ava’s parents and other caregivers will keep a consistent nap and bedtime schedule for Ava, and work with the special instructor in trying different ways to support a regular sleep pattern for Ava.</a:t>
            </a:r>
          </a:p>
        </p:txBody>
      </p:sp>
      <p:sp>
        <p:nvSpPr>
          <p:cNvPr id="2" name="TextBox 1"/>
          <p:cNvSpPr txBox="1"/>
          <p:nvPr/>
        </p:nvSpPr>
        <p:spPr>
          <a:xfrm>
            <a:off x="6248400" y="1411288"/>
            <a:ext cx="533400" cy="369887"/>
          </a:xfrm>
          <a:prstGeom prst="rect">
            <a:avLst/>
          </a:prstGeom>
          <a:solidFill>
            <a:schemeClr val="accent5">
              <a:lumMod val="20000"/>
              <a:lumOff val="80000"/>
            </a:schemeClr>
          </a:solidFill>
        </p:spPr>
        <p:txBody>
          <a:bodyPr>
            <a:spAutoFit/>
          </a:bodyPr>
          <a:lstStyle/>
          <a:p>
            <a:pPr fontAlgn="auto">
              <a:spcBef>
                <a:spcPts val="0"/>
              </a:spcBef>
              <a:spcAft>
                <a:spcPts val="0"/>
              </a:spcAft>
              <a:defRPr/>
            </a:pPr>
            <a:endParaRPr lang="en-US" sz="1800" dirty="0">
              <a:solidFill>
                <a:prstClr val="black"/>
              </a:solidFill>
              <a:latin typeface="Calibri"/>
            </a:endParaRPr>
          </a:p>
        </p:txBody>
      </p:sp>
    </p:spTree>
    <p:extLst>
      <p:ext uri="{BB962C8B-B14F-4D97-AF65-F5344CB8AC3E}">
        <p14:creationId xmlns:p14="http://schemas.microsoft.com/office/powerpoint/2010/main" val="6828632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5" descr="Placemat-IFSP.wm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12713"/>
            <a:ext cx="8534400" cy="659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19" name="TextBox 6"/>
          <p:cNvSpPr txBox="1">
            <a:spLocks noChangeArrowheads="1"/>
          </p:cNvSpPr>
          <p:nvPr/>
        </p:nvSpPr>
        <p:spPr bwMode="auto">
          <a:xfrm>
            <a:off x="609600" y="457200"/>
            <a:ext cx="2133600"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404040"/>
                </a:solidFill>
                <a:latin typeface="Arial" charset="0"/>
                <a:ea typeface="ＭＳ Ｐゴシック" pitchFamily="34" charset="-128"/>
                <a:cs typeface="Arial" charset="0"/>
              </a:defRPr>
            </a:lvl1pPr>
            <a:lvl2pPr>
              <a:defRPr>
                <a:solidFill>
                  <a:srgbClr val="404040"/>
                </a:solidFill>
                <a:latin typeface="Arial" charset="0"/>
                <a:ea typeface="ＭＳ Ｐゴシック" pitchFamily="34" charset="-128"/>
                <a:cs typeface="Arial" charset="0"/>
              </a:defRPr>
            </a:lvl2pPr>
            <a:lvl3pPr>
              <a:defRPr>
                <a:solidFill>
                  <a:srgbClr val="404040"/>
                </a:solidFill>
                <a:latin typeface="Arial" charset="0"/>
                <a:ea typeface="ＭＳ Ｐゴシック" pitchFamily="34" charset="-128"/>
                <a:cs typeface="Arial" charset="0"/>
              </a:defRPr>
            </a:lvl3pPr>
            <a:lvl4pPr>
              <a:defRPr>
                <a:solidFill>
                  <a:srgbClr val="404040"/>
                </a:solidFill>
                <a:latin typeface="Arial" charset="0"/>
                <a:ea typeface="ＭＳ Ｐゴシック" pitchFamily="34" charset="-128"/>
                <a:cs typeface="Arial" charset="0"/>
              </a:defRPr>
            </a:lvl4pPr>
            <a:lvl5pPr>
              <a:defRPr>
                <a:solidFill>
                  <a:srgbClr val="404040"/>
                </a:solidFill>
                <a:latin typeface="Arial" charset="0"/>
                <a:ea typeface="ＭＳ Ｐゴシック" pitchFamily="34" charset="-128"/>
                <a:cs typeface="Arial" charset="0"/>
              </a:defRPr>
            </a:lvl5pPr>
            <a:lvl6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6pPr>
            <a:lvl7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7pPr>
            <a:lvl8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8pPr>
            <a:lvl9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9pPr>
          </a:lstStyle>
          <a:p>
            <a:endParaRPr lang="en-US" altLang="en-US" sz="1500">
              <a:solidFill>
                <a:srgbClr val="000000"/>
              </a:solidFill>
            </a:endParaRPr>
          </a:p>
          <a:p>
            <a:r>
              <a:rPr lang="en-US" altLang="en-US" sz="1500">
                <a:solidFill>
                  <a:srgbClr val="000000"/>
                </a:solidFill>
              </a:rPr>
              <a:t>The strategy is </a:t>
            </a:r>
          </a:p>
          <a:p>
            <a:r>
              <a:rPr lang="en-US" altLang="en-US" sz="1500">
                <a:solidFill>
                  <a:srgbClr val="000000"/>
                </a:solidFill>
              </a:rPr>
              <a:t>functional </a:t>
            </a:r>
          </a:p>
          <a:p>
            <a:r>
              <a:rPr lang="en-US" altLang="en-US" sz="1500">
                <a:solidFill>
                  <a:srgbClr val="000000"/>
                </a:solidFill>
              </a:rPr>
              <a:t>for the child’s </a:t>
            </a:r>
          </a:p>
          <a:p>
            <a:r>
              <a:rPr lang="en-US" altLang="en-US" sz="1500">
                <a:solidFill>
                  <a:srgbClr val="000000"/>
                </a:solidFill>
              </a:rPr>
              <a:t>and family’s life.</a:t>
            </a:r>
          </a:p>
        </p:txBody>
      </p:sp>
      <p:sp>
        <p:nvSpPr>
          <p:cNvPr id="188420" name="TextBox 7"/>
          <p:cNvSpPr txBox="1">
            <a:spLocks noChangeArrowheads="1"/>
          </p:cNvSpPr>
          <p:nvPr/>
        </p:nvSpPr>
        <p:spPr bwMode="auto">
          <a:xfrm>
            <a:off x="533400" y="2328863"/>
            <a:ext cx="1828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404040"/>
                </a:solidFill>
                <a:latin typeface="Arial" charset="0"/>
                <a:ea typeface="ＭＳ Ｐゴシック" pitchFamily="34" charset="-128"/>
                <a:cs typeface="Arial" charset="0"/>
              </a:defRPr>
            </a:lvl1pPr>
            <a:lvl2pPr>
              <a:defRPr>
                <a:solidFill>
                  <a:srgbClr val="404040"/>
                </a:solidFill>
                <a:latin typeface="Arial" charset="0"/>
                <a:ea typeface="ＭＳ Ｐゴシック" pitchFamily="34" charset="-128"/>
                <a:cs typeface="Arial" charset="0"/>
              </a:defRPr>
            </a:lvl2pPr>
            <a:lvl3pPr>
              <a:defRPr>
                <a:solidFill>
                  <a:srgbClr val="404040"/>
                </a:solidFill>
                <a:latin typeface="Arial" charset="0"/>
                <a:ea typeface="ＭＳ Ｐゴシック" pitchFamily="34" charset="-128"/>
                <a:cs typeface="Arial" charset="0"/>
              </a:defRPr>
            </a:lvl3pPr>
            <a:lvl4pPr>
              <a:defRPr>
                <a:solidFill>
                  <a:srgbClr val="404040"/>
                </a:solidFill>
                <a:latin typeface="Arial" charset="0"/>
                <a:ea typeface="ＭＳ Ｐゴシック" pitchFamily="34" charset="-128"/>
                <a:cs typeface="Arial" charset="0"/>
              </a:defRPr>
            </a:lvl4pPr>
            <a:lvl5pPr>
              <a:defRPr>
                <a:solidFill>
                  <a:srgbClr val="404040"/>
                </a:solidFill>
                <a:latin typeface="Arial" charset="0"/>
                <a:ea typeface="ＭＳ Ｐゴシック" pitchFamily="34" charset="-128"/>
                <a:cs typeface="Arial" charset="0"/>
              </a:defRPr>
            </a:lvl5pPr>
            <a:lvl6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6pPr>
            <a:lvl7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7pPr>
            <a:lvl8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8pPr>
            <a:lvl9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9pPr>
          </a:lstStyle>
          <a:p>
            <a:r>
              <a:rPr lang="en-US" altLang="en-US" sz="1500">
                <a:solidFill>
                  <a:srgbClr val="000000"/>
                </a:solidFill>
              </a:rPr>
              <a:t>The strategy</a:t>
            </a:r>
          </a:p>
          <a:p>
            <a:r>
              <a:rPr lang="en-US" altLang="en-US" sz="1500">
                <a:solidFill>
                  <a:srgbClr val="000000"/>
                </a:solidFill>
              </a:rPr>
              <a:t>is discipline-free </a:t>
            </a:r>
          </a:p>
          <a:p>
            <a:r>
              <a:rPr lang="en-US" altLang="en-US" sz="1500">
                <a:solidFill>
                  <a:srgbClr val="000000"/>
                </a:solidFill>
              </a:rPr>
              <a:t>and helps achieve </a:t>
            </a:r>
          </a:p>
          <a:p>
            <a:r>
              <a:rPr lang="en-US" altLang="en-US" sz="1500">
                <a:solidFill>
                  <a:srgbClr val="000000"/>
                </a:solidFill>
              </a:rPr>
              <a:t>the outcome.</a:t>
            </a:r>
          </a:p>
        </p:txBody>
      </p:sp>
      <p:sp>
        <p:nvSpPr>
          <p:cNvPr id="188421" name="TextBox 8"/>
          <p:cNvSpPr txBox="1">
            <a:spLocks noChangeArrowheads="1"/>
          </p:cNvSpPr>
          <p:nvPr/>
        </p:nvSpPr>
        <p:spPr bwMode="auto">
          <a:xfrm>
            <a:off x="533400" y="4246563"/>
            <a:ext cx="21336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404040"/>
                </a:solidFill>
                <a:latin typeface="Arial" charset="0"/>
                <a:ea typeface="ＭＳ Ｐゴシック" pitchFamily="34" charset="-128"/>
                <a:cs typeface="Arial" charset="0"/>
              </a:defRPr>
            </a:lvl1pPr>
            <a:lvl2pPr>
              <a:defRPr>
                <a:solidFill>
                  <a:srgbClr val="404040"/>
                </a:solidFill>
                <a:latin typeface="Arial" charset="0"/>
                <a:ea typeface="ＭＳ Ｐゴシック" pitchFamily="34" charset="-128"/>
                <a:cs typeface="Arial" charset="0"/>
              </a:defRPr>
            </a:lvl2pPr>
            <a:lvl3pPr>
              <a:defRPr>
                <a:solidFill>
                  <a:srgbClr val="404040"/>
                </a:solidFill>
                <a:latin typeface="Arial" charset="0"/>
                <a:ea typeface="ＭＳ Ｐゴシック" pitchFamily="34" charset="-128"/>
                <a:cs typeface="Arial" charset="0"/>
              </a:defRPr>
            </a:lvl3pPr>
            <a:lvl4pPr>
              <a:defRPr>
                <a:solidFill>
                  <a:srgbClr val="404040"/>
                </a:solidFill>
                <a:latin typeface="Arial" charset="0"/>
                <a:ea typeface="ＭＳ Ｐゴシック" pitchFamily="34" charset="-128"/>
                <a:cs typeface="Arial" charset="0"/>
              </a:defRPr>
            </a:lvl4pPr>
            <a:lvl5pPr>
              <a:defRPr>
                <a:solidFill>
                  <a:srgbClr val="404040"/>
                </a:solidFill>
                <a:latin typeface="Arial" charset="0"/>
                <a:ea typeface="ＭＳ Ｐゴシック" pitchFamily="34" charset="-128"/>
                <a:cs typeface="Arial" charset="0"/>
              </a:defRPr>
            </a:lvl5pPr>
            <a:lvl6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6pPr>
            <a:lvl7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7pPr>
            <a:lvl8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8pPr>
            <a:lvl9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9pPr>
          </a:lstStyle>
          <a:p>
            <a:r>
              <a:rPr lang="en-US" altLang="en-US" sz="1500">
                <a:solidFill>
                  <a:srgbClr val="000000"/>
                </a:solidFill>
              </a:rPr>
              <a:t>The strategy </a:t>
            </a:r>
          </a:p>
          <a:p>
            <a:r>
              <a:rPr lang="en-US" altLang="en-US" sz="1500">
                <a:solidFill>
                  <a:srgbClr val="000000"/>
                </a:solidFill>
              </a:rPr>
              <a:t>reflects real-life contextualized</a:t>
            </a:r>
          </a:p>
          <a:p>
            <a:r>
              <a:rPr lang="en-US" altLang="en-US" sz="1500">
                <a:solidFill>
                  <a:srgbClr val="000000"/>
                </a:solidFill>
              </a:rPr>
              <a:t>settings for the child and family (e.g.,</a:t>
            </a:r>
          </a:p>
          <a:p>
            <a:r>
              <a:rPr lang="en-US" altLang="en-US" sz="1500">
                <a:solidFill>
                  <a:srgbClr val="000000"/>
                </a:solidFill>
              </a:rPr>
              <a:t>not test items or developmental checklist items).</a:t>
            </a:r>
          </a:p>
        </p:txBody>
      </p:sp>
      <p:sp>
        <p:nvSpPr>
          <p:cNvPr id="188422" name="TextBox 9"/>
          <p:cNvSpPr txBox="1">
            <a:spLocks noChangeArrowheads="1"/>
          </p:cNvSpPr>
          <p:nvPr/>
        </p:nvSpPr>
        <p:spPr bwMode="auto">
          <a:xfrm>
            <a:off x="6400800" y="660400"/>
            <a:ext cx="2133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404040"/>
                </a:solidFill>
                <a:latin typeface="Arial" charset="0"/>
                <a:ea typeface="ＭＳ Ｐゴシック" pitchFamily="34" charset="-128"/>
                <a:cs typeface="Arial" charset="0"/>
              </a:defRPr>
            </a:lvl1pPr>
            <a:lvl2pPr>
              <a:defRPr>
                <a:solidFill>
                  <a:srgbClr val="404040"/>
                </a:solidFill>
                <a:latin typeface="Arial" charset="0"/>
                <a:ea typeface="ＭＳ Ｐゴシック" pitchFamily="34" charset="-128"/>
                <a:cs typeface="Arial" charset="0"/>
              </a:defRPr>
            </a:lvl2pPr>
            <a:lvl3pPr>
              <a:defRPr>
                <a:solidFill>
                  <a:srgbClr val="404040"/>
                </a:solidFill>
                <a:latin typeface="Arial" charset="0"/>
                <a:ea typeface="ＭＳ Ｐゴシック" pitchFamily="34" charset="-128"/>
                <a:cs typeface="Arial" charset="0"/>
              </a:defRPr>
            </a:lvl3pPr>
            <a:lvl4pPr>
              <a:defRPr>
                <a:solidFill>
                  <a:srgbClr val="404040"/>
                </a:solidFill>
                <a:latin typeface="Arial" charset="0"/>
                <a:ea typeface="ＭＳ Ｐゴシック" pitchFamily="34" charset="-128"/>
                <a:cs typeface="Arial" charset="0"/>
              </a:defRPr>
            </a:lvl4pPr>
            <a:lvl5pPr>
              <a:defRPr>
                <a:solidFill>
                  <a:srgbClr val="404040"/>
                </a:solidFill>
                <a:latin typeface="Arial" charset="0"/>
                <a:ea typeface="ＭＳ Ｐゴシック" pitchFamily="34" charset="-128"/>
                <a:cs typeface="Arial" charset="0"/>
              </a:defRPr>
            </a:lvl5pPr>
            <a:lvl6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6pPr>
            <a:lvl7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7pPr>
            <a:lvl8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8pPr>
            <a:lvl9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9pPr>
          </a:lstStyle>
          <a:p>
            <a:pPr algn="r"/>
            <a:r>
              <a:rPr lang="en-US" altLang="en-US" sz="1500">
                <a:solidFill>
                  <a:srgbClr val="000000"/>
                </a:solidFill>
              </a:rPr>
              <a:t>The wording of</a:t>
            </a:r>
          </a:p>
          <a:p>
            <a:pPr algn="r"/>
            <a:r>
              <a:rPr lang="en-US" altLang="en-US" sz="1500">
                <a:solidFill>
                  <a:srgbClr val="000000"/>
                </a:solidFill>
              </a:rPr>
              <a:t>the strategy is</a:t>
            </a:r>
          </a:p>
          <a:p>
            <a:pPr algn="r"/>
            <a:r>
              <a:rPr lang="en-US" altLang="en-US" sz="1500">
                <a:solidFill>
                  <a:srgbClr val="000000"/>
                </a:solidFill>
              </a:rPr>
              <a:t>jargon-free,</a:t>
            </a:r>
          </a:p>
          <a:p>
            <a:pPr algn="r"/>
            <a:r>
              <a:rPr lang="en-US" altLang="en-US" sz="1500">
                <a:solidFill>
                  <a:srgbClr val="000000"/>
                </a:solidFill>
              </a:rPr>
              <a:t>clear and simple.</a:t>
            </a:r>
          </a:p>
        </p:txBody>
      </p:sp>
      <p:sp>
        <p:nvSpPr>
          <p:cNvPr id="188423" name="TextBox 10"/>
          <p:cNvSpPr txBox="1">
            <a:spLocks noChangeArrowheads="1"/>
          </p:cNvSpPr>
          <p:nvPr/>
        </p:nvSpPr>
        <p:spPr bwMode="auto">
          <a:xfrm>
            <a:off x="7010400" y="2328863"/>
            <a:ext cx="18288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404040"/>
                </a:solidFill>
                <a:latin typeface="Arial" charset="0"/>
                <a:ea typeface="ＭＳ Ｐゴシック" pitchFamily="34" charset="-128"/>
                <a:cs typeface="Arial" charset="0"/>
              </a:defRPr>
            </a:lvl1pPr>
            <a:lvl2pPr>
              <a:defRPr>
                <a:solidFill>
                  <a:srgbClr val="404040"/>
                </a:solidFill>
                <a:latin typeface="Arial" charset="0"/>
                <a:ea typeface="ＭＳ Ｐゴシック" pitchFamily="34" charset="-128"/>
                <a:cs typeface="Arial" charset="0"/>
              </a:defRPr>
            </a:lvl2pPr>
            <a:lvl3pPr>
              <a:defRPr>
                <a:solidFill>
                  <a:srgbClr val="404040"/>
                </a:solidFill>
                <a:latin typeface="Arial" charset="0"/>
                <a:ea typeface="ＭＳ Ｐゴシック" pitchFamily="34" charset="-128"/>
                <a:cs typeface="Arial" charset="0"/>
              </a:defRPr>
            </a:lvl3pPr>
            <a:lvl4pPr>
              <a:defRPr>
                <a:solidFill>
                  <a:srgbClr val="404040"/>
                </a:solidFill>
                <a:latin typeface="Arial" charset="0"/>
                <a:ea typeface="ＭＳ Ｐゴシック" pitchFamily="34" charset="-128"/>
                <a:cs typeface="Arial" charset="0"/>
              </a:defRPr>
            </a:lvl4pPr>
            <a:lvl5pPr>
              <a:defRPr>
                <a:solidFill>
                  <a:srgbClr val="404040"/>
                </a:solidFill>
                <a:latin typeface="Arial" charset="0"/>
                <a:ea typeface="ＭＳ Ｐゴシック" pitchFamily="34" charset="-128"/>
                <a:cs typeface="Arial" charset="0"/>
              </a:defRPr>
            </a:lvl5pPr>
            <a:lvl6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6pPr>
            <a:lvl7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7pPr>
            <a:lvl8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8pPr>
            <a:lvl9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9pPr>
          </a:lstStyle>
          <a:p>
            <a:pPr>
              <a:spcBef>
                <a:spcPts val="1800"/>
              </a:spcBef>
            </a:pPr>
            <a:r>
              <a:rPr lang="en-US" altLang="en-US" sz="1400">
                <a:solidFill>
                  <a:srgbClr val="000000"/>
                </a:solidFill>
              </a:rPr>
              <a:t>The </a:t>
            </a:r>
            <a:r>
              <a:rPr lang="en-US" altLang="en-US" sz="1400">
                <a:solidFill>
                  <a:schemeClr val="tx1"/>
                </a:solidFill>
              </a:rPr>
              <a:t>strategy is  developmentally appropriate for  the child.</a:t>
            </a:r>
          </a:p>
        </p:txBody>
      </p:sp>
      <p:sp>
        <p:nvSpPr>
          <p:cNvPr id="188424" name="TextBox 11"/>
          <p:cNvSpPr txBox="1">
            <a:spLocks noChangeArrowheads="1"/>
          </p:cNvSpPr>
          <p:nvPr/>
        </p:nvSpPr>
        <p:spPr bwMode="auto">
          <a:xfrm>
            <a:off x="6400800" y="4476750"/>
            <a:ext cx="21336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404040"/>
                </a:solidFill>
                <a:latin typeface="Arial" charset="0"/>
                <a:ea typeface="ＭＳ Ｐゴシック" pitchFamily="34" charset="-128"/>
                <a:cs typeface="Arial" charset="0"/>
              </a:defRPr>
            </a:lvl1pPr>
            <a:lvl2pPr>
              <a:defRPr>
                <a:solidFill>
                  <a:srgbClr val="404040"/>
                </a:solidFill>
                <a:latin typeface="Arial" charset="0"/>
                <a:ea typeface="ＭＳ Ｐゴシック" pitchFamily="34" charset="-128"/>
                <a:cs typeface="Arial" charset="0"/>
              </a:defRPr>
            </a:lvl2pPr>
            <a:lvl3pPr>
              <a:defRPr>
                <a:solidFill>
                  <a:srgbClr val="404040"/>
                </a:solidFill>
                <a:latin typeface="Arial" charset="0"/>
                <a:ea typeface="ＭＳ Ｐゴシック" pitchFamily="34" charset="-128"/>
                <a:cs typeface="Arial" charset="0"/>
              </a:defRPr>
            </a:lvl3pPr>
            <a:lvl4pPr>
              <a:defRPr>
                <a:solidFill>
                  <a:srgbClr val="404040"/>
                </a:solidFill>
                <a:latin typeface="Arial" charset="0"/>
                <a:ea typeface="ＭＳ Ｐゴシック" pitchFamily="34" charset="-128"/>
                <a:cs typeface="Arial" charset="0"/>
              </a:defRPr>
            </a:lvl4pPr>
            <a:lvl5pPr>
              <a:defRPr>
                <a:solidFill>
                  <a:srgbClr val="404040"/>
                </a:solidFill>
                <a:latin typeface="Arial" charset="0"/>
                <a:ea typeface="ＭＳ Ｐゴシック" pitchFamily="34" charset="-128"/>
                <a:cs typeface="Arial" charset="0"/>
              </a:defRPr>
            </a:lvl5pPr>
            <a:lvl6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6pPr>
            <a:lvl7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7pPr>
            <a:lvl8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8pPr>
            <a:lvl9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9pPr>
          </a:lstStyle>
          <a:p>
            <a:pPr algn="r"/>
            <a:r>
              <a:rPr lang="en-US" altLang="en-US" sz="1500">
                <a:solidFill>
                  <a:srgbClr val="000000"/>
                </a:solidFill>
              </a:rPr>
              <a:t>The strategy</a:t>
            </a:r>
          </a:p>
          <a:p>
            <a:pPr algn="r"/>
            <a:r>
              <a:rPr lang="en-US" altLang="en-US" sz="1500">
                <a:solidFill>
                  <a:srgbClr val="000000"/>
                </a:solidFill>
              </a:rPr>
              <a:t>includes parents and other caregivers in the child and family’s life who will help achieve the outcome.</a:t>
            </a:r>
          </a:p>
        </p:txBody>
      </p:sp>
      <p:sp>
        <p:nvSpPr>
          <p:cNvPr id="188425" name="TextBox 12"/>
          <p:cNvSpPr txBox="1">
            <a:spLocks noChangeArrowheads="1"/>
          </p:cNvSpPr>
          <p:nvPr/>
        </p:nvSpPr>
        <p:spPr bwMode="auto">
          <a:xfrm>
            <a:off x="2895600" y="457200"/>
            <a:ext cx="3352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404040"/>
                </a:solidFill>
                <a:latin typeface="Arial" charset="0"/>
                <a:ea typeface="ＭＳ Ｐゴシック" pitchFamily="34" charset="-128"/>
                <a:cs typeface="Arial" charset="0"/>
              </a:defRPr>
            </a:lvl1pPr>
            <a:lvl2pPr>
              <a:defRPr>
                <a:solidFill>
                  <a:srgbClr val="404040"/>
                </a:solidFill>
                <a:latin typeface="Arial" charset="0"/>
                <a:ea typeface="ＭＳ Ｐゴシック" pitchFamily="34" charset="-128"/>
                <a:cs typeface="Arial" charset="0"/>
              </a:defRPr>
            </a:lvl2pPr>
            <a:lvl3pPr>
              <a:defRPr>
                <a:solidFill>
                  <a:srgbClr val="404040"/>
                </a:solidFill>
                <a:latin typeface="Arial" charset="0"/>
                <a:ea typeface="ＭＳ Ｐゴシック" pitchFamily="34" charset="-128"/>
                <a:cs typeface="Arial" charset="0"/>
              </a:defRPr>
            </a:lvl3pPr>
            <a:lvl4pPr>
              <a:defRPr>
                <a:solidFill>
                  <a:srgbClr val="404040"/>
                </a:solidFill>
                <a:latin typeface="Arial" charset="0"/>
                <a:ea typeface="ＭＳ Ｐゴシック" pitchFamily="34" charset="-128"/>
                <a:cs typeface="Arial" charset="0"/>
              </a:defRPr>
            </a:lvl4pPr>
            <a:lvl5pPr>
              <a:defRPr>
                <a:solidFill>
                  <a:srgbClr val="404040"/>
                </a:solidFill>
                <a:latin typeface="Arial" charset="0"/>
                <a:ea typeface="ＭＳ Ｐゴシック" pitchFamily="34" charset="-128"/>
                <a:cs typeface="Arial" charset="0"/>
              </a:defRPr>
            </a:lvl5pPr>
            <a:lvl6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6pPr>
            <a:lvl7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7pPr>
            <a:lvl8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8pPr>
            <a:lvl9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9pPr>
          </a:lstStyle>
          <a:p>
            <a:pPr algn="ctr"/>
            <a:r>
              <a:rPr lang="en-US" altLang="en-US" sz="2800" b="1" i="1">
                <a:solidFill>
                  <a:srgbClr val="000000"/>
                </a:solidFill>
                <a:latin typeface="Trebuchet MS" pitchFamily="34" charset="0"/>
              </a:rPr>
              <a:t>Criteria for Rating</a:t>
            </a:r>
          </a:p>
          <a:p>
            <a:pPr algn="ctr"/>
            <a:r>
              <a:rPr lang="en-US" altLang="en-US" sz="2800" b="1" i="1">
                <a:solidFill>
                  <a:srgbClr val="000000"/>
                </a:solidFill>
                <a:latin typeface="Trebuchet MS" pitchFamily="34" charset="0"/>
              </a:rPr>
              <a:t>IFSP Strategies</a:t>
            </a:r>
          </a:p>
        </p:txBody>
      </p:sp>
      <p:sp>
        <p:nvSpPr>
          <p:cNvPr id="188426" name="TextBox 14"/>
          <p:cNvSpPr txBox="1">
            <a:spLocks noChangeArrowheads="1"/>
          </p:cNvSpPr>
          <p:nvPr/>
        </p:nvSpPr>
        <p:spPr bwMode="auto">
          <a:xfrm>
            <a:off x="2971800" y="4648200"/>
            <a:ext cx="32004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404040"/>
                </a:solidFill>
                <a:latin typeface="Arial" charset="0"/>
                <a:ea typeface="ＭＳ Ｐゴシック" pitchFamily="34" charset="-128"/>
                <a:cs typeface="Arial" charset="0"/>
              </a:defRPr>
            </a:lvl1pPr>
            <a:lvl2pPr>
              <a:defRPr>
                <a:solidFill>
                  <a:srgbClr val="404040"/>
                </a:solidFill>
                <a:latin typeface="Arial" charset="0"/>
                <a:ea typeface="ＭＳ Ｐゴシック" pitchFamily="34" charset="-128"/>
                <a:cs typeface="Arial" charset="0"/>
              </a:defRPr>
            </a:lvl2pPr>
            <a:lvl3pPr>
              <a:defRPr>
                <a:solidFill>
                  <a:srgbClr val="404040"/>
                </a:solidFill>
                <a:latin typeface="Arial" charset="0"/>
                <a:ea typeface="ＭＳ Ｐゴシック" pitchFamily="34" charset="-128"/>
                <a:cs typeface="Arial" charset="0"/>
              </a:defRPr>
            </a:lvl3pPr>
            <a:lvl4pPr>
              <a:defRPr>
                <a:solidFill>
                  <a:srgbClr val="404040"/>
                </a:solidFill>
                <a:latin typeface="Arial" charset="0"/>
                <a:ea typeface="ＭＳ Ｐゴシック" pitchFamily="34" charset="-128"/>
                <a:cs typeface="Arial" charset="0"/>
              </a:defRPr>
            </a:lvl4pPr>
            <a:lvl5pPr>
              <a:defRPr>
                <a:solidFill>
                  <a:srgbClr val="404040"/>
                </a:solidFill>
                <a:latin typeface="Arial" charset="0"/>
                <a:ea typeface="ＭＳ Ｐゴシック" pitchFamily="34" charset="-128"/>
                <a:cs typeface="Arial" charset="0"/>
              </a:defRPr>
            </a:lvl5pPr>
            <a:lvl6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6pPr>
            <a:lvl7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7pPr>
            <a:lvl8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8pPr>
            <a:lvl9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9pPr>
          </a:lstStyle>
          <a:p>
            <a:r>
              <a:rPr lang="en-US" altLang="en-US" sz="1400">
                <a:solidFill>
                  <a:schemeClr val="tx1"/>
                </a:solidFill>
              </a:rPr>
              <a:t>The strategy is based on how all children learn throughout the course of everyday life, at home, in early care and education settings, and in the community</a:t>
            </a:r>
            <a:r>
              <a:rPr lang="en-US" altLang="en-US" sz="1400">
                <a:solidFill>
                  <a:srgbClr val="000000"/>
                </a:solidFill>
              </a:rPr>
              <a:t>.</a:t>
            </a:r>
          </a:p>
        </p:txBody>
      </p:sp>
      <p:pic>
        <p:nvPicPr>
          <p:cNvPr id="188427" name="Picture 1" descr="card-cutout.wm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5977">
            <a:off x="2211388" y="1338263"/>
            <a:ext cx="4724400"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8" name="TextBox 16"/>
          <p:cNvSpPr txBox="1">
            <a:spLocks noChangeArrowheads="1"/>
          </p:cNvSpPr>
          <p:nvPr/>
        </p:nvSpPr>
        <p:spPr bwMode="auto">
          <a:xfrm rot="-175977">
            <a:off x="2897188" y="1928813"/>
            <a:ext cx="3276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404040"/>
                </a:solidFill>
                <a:latin typeface="Arial" charset="0"/>
                <a:ea typeface="ＭＳ Ｐゴシック" pitchFamily="34" charset="-128"/>
                <a:cs typeface="Arial" charset="0"/>
              </a:defRPr>
            </a:lvl1pPr>
            <a:lvl2pPr>
              <a:defRPr>
                <a:solidFill>
                  <a:srgbClr val="404040"/>
                </a:solidFill>
                <a:latin typeface="Arial" charset="0"/>
                <a:ea typeface="ＭＳ Ｐゴシック" pitchFamily="34" charset="-128"/>
                <a:cs typeface="Arial" charset="0"/>
              </a:defRPr>
            </a:lvl2pPr>
            <a:lvl3pPr>
              <a:defRPr>
                <a:solidFill>
                  <a:srgbClr val="404040"/>
                </a:solidFill>
                <a:latin typeface="Arial" charset="0"/>
                <a:ea typeface="ＭＳ Ｐゴシック" pitchFamily="34" charset="-128"/>
                <a:cs typeface="Arial" charset="0"/>
              </a:defRPr>
            </a:lvl3pPr>
            <a:lvl4pPr>
              <a:defRPr>
                <a:solidFill>
                  <a:srgbClr val="404040"/>
                </a:solidFill>
                <a:latin typeface="Arial" charset="0"/>
                <a:ea typeface="ＭＳ Ｐゴシック" pitchFamily="34" charset="-128"/>
                <a:cs typeface="Arial" charset="0"/>
              </a:defRPr>
            </a:lvl4pPr>
            <a:lvl5pPr>
              <a:defRPr>
                <a:solidFill>
                  <a:srgbClr val="404040"/>
                </a:solidFill>
                <a:latin typeface="Arial" charset="0"/>
                <a:ea typeface="ＭＳ Ｐゴシック" pitchFamily="34" charset="-128"/>
                <a:cs typeface="Arial" charset="0"/>
              </a:defRPr>
            </a:lvl5pPr>
            <a:lvl6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6pPr>
            <a:lvl7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7pPr>
            <a:lvl8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8pPr>
            <a:lvl9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9pPr>
          </a:lstStyle>
          <a:p>
            <a:pPr eaLnBrk="0" hangingPunct="0"/>
            <a:r>
              <a:rPr lang="en-US" altLang="en-US" sz="1600">
                <a:solidFill>
                  <a:schemeClr val="tx1"/>
                </a:solidFill>
              </a:rPr>
              <a:t>Ava’s parents and other caregivers will be sure Ava has her favorite comfort things (pacifier, soft blanket, favorite toy) close by and talk to her as they move about the room/house to reassure her.  </a:t>
            </a:r>
          </a:p>
        </p:txBody>
      </p:sp>
      <p:sp>
        <p:nvSpPr>
          <p:cNvPr id="2" name="TextBox 1"/>
          <p:cNvSpPr txBox="1"/>
          <p:nvPr/>
        </p:nvSpPr>
        <p:spPr>
          <a:xfrm>
            <a:off x="6248400" y="1411288"/>
            <a:ext cx="533400" cy="369887"/>
          </a:xfrm>
          <a:prstGeom prst="rect">
            <a:avLst/>
          </a:prstGeom>
          <a:solidFill>
            <a:schemeClr val="accent5">
              <a:lumMod val="20000"/>
              <a:lumOff val="80000"/>
            </a:schemeClr>
          </a:solidFill>
        </p:spPr>
        <p:txBody>
          <a:bodyPr>
            <a:spAutoFit/>
          </a:bodyPr>
          <a:lstStyle/>
          <a:p>
            <a:pPr>
              <a:defRPr/>
            </a:pPr>
            <a:endParaRPr lang="en-US" dirty="0">
              <a:latin typeface="Arial" pitchFamily="34" charset="0"/>
            </a:endParaRPr>
          </a:p>
        </p:txBody>
      </p:sp>
    </p:spTree>
    <p:extLst>
      <p:ext uri="{BB962C8B-B14F-4D97-AF65-F5344CB8AC3E}">
        <p14:creationId xmlns:p14="http://schemas.microsoft.com/office/powerpoint/2010/main" val="2322068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472" t="15862" r="25585" b="4508"/>
          <a:stretch/>
        </p:blipFill>
        <p:spPr bwMode="auto">
          <a:xfrm>
            <a:off x="0" y="1"/>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48383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533400"/>
          </a:xfrm>
        </p:spPr>
        <p:txBody>
          <a:bodyPr>
            <a:noAutofit/>
          </a:bodyPr>
          <a:lstStyle/>
          <a:p>
            <a:pPr>
              <a:defRPr/>
            </a:pPr>
            <a:r>
              <a:rPr lang="en-US" sz="3200" dirty="0" smtClean="0">
                <a:effectLst>
                  <a:outerShdw blurRad="38100" dist="38100" dir="2700000" algn="tl">
                    <a:srgbClr val="000000">
                      <a:alpha val="43137"/>
                    </a:srgbClr>
                  </a:outerShdw>
                </a:effectLst>
                <a:ea typeface="MS PGothic" pitchFamily="34" charset="-128"/>
              </a:rPr>
              <a:t>Guiding </a:t>
            </a:r>
            <a:r>
              <a:rPr lang="en-US" sz="3200" dirty="0">
                <a:effectLst>
                  <a:outerShdw blurRad="38100" dist="38100" dir="2700000" algn="tl">
                    <a:srgbClr val="000000">
                      <a:alpha val="43137"/>
                    </a:srgbClr>
                  </a:outerShdw>
                </a:effectLst>
                <a:ea typeface="MS PGothic" pitchFamily="34" charset="-128"/>
              </a:rPr>
              <a:t>Questions for </a:t>
            </a:r>
            <a:r>
              <a:rPr lang="en-US" sz="3200" dirty="0" smtClean="0">
                <a:effectLst>
                  <a:outerShdw blurRad="38100" dist="38100" dir="2700000" algn="tl">
                    <a:srgbClr val="000000">
                      <a:alpha val="43137"/>
                    </a:srgbClr>
                  </a:outerShdw>
                </a:effectLst>
                <a:ea typeface="MS PGothic" pitchFamily="34" charset="-128"/>
              </a:rPr>
              <a:t>Developing </a:t>
            </a:r>
            <a:r>
              <a:rPr lang="en-US" sz="3200" dirty="0">
                <a:effectLst>
                  <a:outerShdw blurRad="38100" dist="38100" dir="2700000" algn="tl">
                    <a:srgbClr val="000000">
                      <a:alpha val="43137"/>
                    </a:srgbClr>
                  </a:outerShdw>
                </a:effectLst>
                <a:ea typeface="MS PGothic" pitchFamily="34" charset="-128"/>
              </a:rPr>
              <a:t>Strategies</a:t>
            </a:r>
            <a:br>
              <a:rPr lang="en-US" sz="3200" dirty="0">
                <a:effectLst>
                  <a:outerShdw blurRad="38100" dist="38100" dir="2700000" algn="tl">
                    <a:srgbClr val="000000">
                      <a:alpha val="43137"/>
                    </a:srgbClr>
                  </a:outerShdw>
                </a:effectLst>
                <a:ea typeface="MS PGothic" pitchFamily="34" charset="-128"/>
              </a:rPr>
            </a:br>
            <a:endParaRPr lang="en-US" sz="3200" dirty="0">
              <a:effectLst>
                <a:outerShdw blurRad="38100" dist="38100" dir="2700000" algn="tl">
                  <a:srgbClr val="000000">
                    <a:alpha val="43137"/>
                  </a:srgbClr>
                </a:outerShdw>
              </a:effectLst>
              <a:ea typeface="MS PGothic" pitchFamily="34" charset="-128"/>
            </a:endParaRPr>
          </a:p>
        </p:txBody>
      </p:sp>
      <p:sp>
        <p:nvSpPr>
          <p:cNvPr id="3" name="Content Placeholder 2"/>
          <p:cNvSpPr>
            <a:spLocks noGrp="1"/>
          </p:cNvSpPr>
          <p:nvPr>
            <p:ph idx="1"/>
          </p:nvPr>
        </p:nvSpPr>
        <p:spPr>
          <a:xfrm>
            <a:off x="457200" y="1295400"/>
            <a:ext cx="8229600" cy="4495800"/>
          </a:xfrm>
        </p:spPr>
        <p:txBody>
          <a:bodyPr>
            <a:normAutofit lnSpcReduction="10000"/>
          </a:bodyPr>
          <a:lstStyle/>
          <a:p>
            <a:pPr marL="0" indent="0">
              <a:buFont typeface="Arial" charset="0"/>
              <a:buNone/>
              <a:defRPr/>
            </a:pPr>
            <a:r>
              <a:rPr lang="en-US" sz="2400" dirty="0">
                <a:ea typeface="MS PGothic" pitchFamily="34" charset="-128"/>
              </a:rPr>
              <a:t>1. What resources and supports are already in place to help achieve this outcome?</a:t>
            </a:r>
          </a:p>
          <a:p>
            <a:pPr marL="0" indent="0">
              <a:buFont typeface="Arial" charset="0"/>
              <a:buNone/>
              <a:defRPr/>
            </a:pPr>
            <a:endParaRPr lang="en-US" sz="2400" dirty="0">
              <a:ea typeface="MS PGothic" pitchFamily="34" charset="-128"/>
            </a:endParaRPr>
          </a:p>
          <a:p>
            <a:pPr marL="0" indent="0">
              <a:buFont typeface="Arial" charset="0"/>
              <a:buNone/>
              <a:defRPr/>
            </a:pPr>
            <a:r>
              <a:rPr lang="en-US" sz="2400" dirty="0">
                <a:ea typeface="MS PGothic" pitchFamily="34" charset="-128"/>
              </a:rPr>
              <a:t>2. Are there ways to help these existing supports be more effective in helping achieve the outcome?</a:t>
            </a:r>
          </a:p>
          <a:p>
            <a:pPr marL="0" indent="0">
              <a:buFont typeface="Arial" charset="0"/>
              <a:buNone/>
              <a:defRPr/>
            </a:pPr>
            <a:endParaRPr lang="en-US" sz="2400" dirty="0">
              <a:ea typeface="MS PGothic" pitchFamily="34" charset="-128"/>
            </a:endParaRPr>
          </a:p>
          <a:p>
            <a:pPr marL="0" indent="0">
              <a:buFont typeface="Arial" charset="0"/>
              <a:buNone/>
              <a:defRPr/>
            </a:pPr>
            <a:r>
              <a:rPr lang="en-US" sz="2400" dirty="0">
                <a:ea typeface="MS PGothic" pitchFamily="34" charset="-128"/>
              </a:rPr>
              <a:t>3. What possible learning opportunities exist within current family/classroom routines or environments for helping meet the outcome</a:t>
            </a:r>
            <a:r>
              <a:rPr lang="en-US" sz="2400" dirty="0" smtClean="0">
                <a:ea typeface="MS PGothic" pitchFamily="34" charset="-128"/>
              </a:rPr>
              <a:t>?</a:t>
            </a:r>
            <a:endParaRPr lang="en-US" sz="2400" dirty="0">
              <a:ea typeface="MS PGothic" pitchFamily="34" charset="-128"/>
            </a:endParaRPr>
          </a:p>
          <a:p>
            <a:pPr marL="0" indent="0">
              <a:buFont typeface="Arial" charset="0"/>
              <a:buNone/>
              <a:defRPr/>
            </a:pPr>
            <a:r>
              <a:rPr lang="en-US" sz="2400" dirty="0">
                <a:ea typeface="MS PGothic" pitchFamily="34" charset="-128"/>
              </a:rPr>
              <a:t> </a:t>
            </a:r>
          </a:p>
          <a:p>
            <a:pPr marL="0" indent="0">
              <a:buFont typeface="Arial" charset="0"/>
              <a:buNone/>
              <a:defRPr/>
            </a:pPr>
            <a:r>
              <a:rPr lang="en-US" sz="2400" dirty="0">
                <a:ea typeface="MS PGothic" pitchFamily="34" charset="-128"/>
              </a:rPr>
              <a:t>4. What strategies will help achieve the outcome?</a:t>
            </a:r>
          </a:p>
          <a:p>
            <a:pPr>
              <a:defRPr/>
            </a:pPr>
            <a:endParaRPr lang="en-US" dirty="0">
              <a:ea typeface="MS PGothic" pitchFamily="34" charset="-128"/>
            </a:endParaRPr>
          </a:p>
          <a:p>
            <a:pPr marL="0" indent="0">
              <a:buFont typeface="Arial" charset="0"/>
              <a:buNone/>
              <a:defRPr/>
            </a:pPr>
            <a:endParaRPr lang="en-US" dirty="0">
              <a:ea typeface="MS PGothic" pitchFamily="34" charset="-128"/>
            </a:endParaRPr>
          </a:p>
        </p:txBody>
      </p:sp>
      <p:sp>
        <p:nvSpPr>
          <p:cNvPr id="189444"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rgbClr val="404040"/>
                </a:solidFill>
                <a:latin typeface="Arial" charset="0"/>
                <a:ea typeface="ＭＳ Ｐゴシック" pitchFamily="34" charset="-128"/>
                <a:cs typeface="Arial" charset="0"/>
              </a:defRPr>
            </a:lvl1pPr>
            <a:lvl2pPr>
              <a:defRPr>
                <a:solidFill>
                  <a:srgbClr val="404040"/>
                </a:solidFill>
                <a:latin typeface="Arial" charset="0"/>
                <a:ea typeface="ＭＳ Ｐゴシック" pitchFamily="34" charset="-128"/>
                <a:cs typeface="Arial" charset="0"/>
              </a:defRPr>
            </a:lvl2pPr>
            <a:lvl3pPr>
              <a:defRPr>
                <a:solidFill>
                  <a:srgbClr val="404040"/>
                </a:solidFill>
                <a:latin typeface="Arial" charset="0"/>
                <a:ea typeface="ＭＳ Ｐゴシック" pitchFamily="34" charset="-128"/>
                <a:cs typeface="Arial" charset="0"/>
              </a:defRPr>
            </a:lvl3pPr>
            <a:lvl4pPr>
              <a:defRPr>
                <a:solidFill>
                  <a:srgbClr val="404040"/>
                </a:solidFill>
                <a:latin typeface="Arial" charset="0"/>
                <a:ea typeface="ＭＳ Ｐゴシック" pitchFamily="34" charset="-128"/>
                <a:cs typeface="Arial" charset="0"/>
              </a:defRPr>
            </a:lvl4pPr>
            <a:lvl5pPr>
              <a:defRPr>
                <a:solidFill>
                  <a:srgbClr val="404040"/>
                </a:solidFill>
                <a:latin typeface="Arial" charset="0"/>
                <a:ea typeface="ＭＳ Ｐゴシック" pitchFamily="34" charset="-128"/>
                <a:cs typeface="Arial" charset="0"/>
              </a:defRPr>
            </a:lvl5pPr>
            <a:lvl6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6pPr>
            <a:lvl7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7pPr>
            <a:lvl8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8pPr>
            <a:lvl9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9pPr>
          </a:lstStyle>
          <a:p>
            <a:r>
              <a:rPr lang="en-US" altLang="en-US" dirty="0" smtClean="0">
                <a:solidFill>
                  <a:schemeClr val="tx2"/>
                </a:solidFill>
                <a:latin typeface="+mn-lt"/>
              </a:rPr>
              <a:t>Improving Data, Improving Outcomes - Washington, DC</a:t>
            </a:r>
          </a:p>
        </p:txBody>
      </p:sp>
    </p:spTree>
    <p:extLst>
      <p:ext uri="{BB962C8B-B14F-4D97-AF65-F5344CB8AC3E}">
        <p14:creationId xmlns:p14="http://schemas.microsoft.com/office/powerpoint/2010/main" val="25307265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09600"/>
          </a:xfrm>
        </p:spPr>
        <p:txBody>
          <a:bodyPr>
            <a:normAutofit fontScale="90000"/>
          </a:bodyPr>
          <a:lstStyle/>
          <a:p>
            <a:pPr>
              <a:defRPr/>
            </a:pPr>
            <a:r>
              <a:rPr lang="en-US" dirty="0">
                <a:effectLst>
                  <a:outerShdw blurRad="38100" dist="38100" dir="2700000" algn="tl">
                    <a:srgbClr val="000000">
                      <a:alpha val="43137"/>
                    </a:srgbClr>
                  </a:outerShdw>
                </a:effectLst>
                <a:ea typeface="MS PGothic" pitchFamily="34" charset="-128"/>
              </a:rPr>
              <a:t>Useful Competencies for Identifying Strategies</a:t>
            </a:r>
          </a:p>
        </p:txBody>
      </p:sp>
      <p:sp>
        <p:nvSpPr>
          <p:cNvPr id="3" name="Content Placeholder 2"/>
          <p:cNvSpPr>
            <a:spLocks noGrp="1"/>
          </p:cNvSpPr>
          <p:nvPr>
            <p:ph idx="1"/>
          </p:nvPr>
        </p:nvSpPr>
        <p:spPr>
          <a:xfrm>
            <a:off x="457200" y="1417637"/>
            <a:ext cx="8229600" cy="4144963"/>
          </a:xfrm>
        </p:spPr>
        <p:txBody>
          <a:bodyPr>
            <a:normAutofit fontScale="70000" lnSpcReduction="20000"/>
          </a:bodyPr>
          <a:lstStyle/>
          <a:p>
            <a:pPr>
              <a:defRPr/>
            </a:pPr>
            <a:r>
              <a:rPr lang="en-US" dirty="0">
                <a:ea typeface="MS PGothic" pitchFamily="34" charset="-128"/>
              </a:rPr>
              <a:t>Ability to observe child participation in everyday activity settings and natural environments</a:t>
            </a:r>
          </a:p>
          <a:p>
            <a:pPr>
              <a:defRPr/>
            </a:pPr>
            <a:endParaRPr lang="en-US" dirty="0">
              <a:ea typeface="MS PGothic" pitchFamily="34" charset="-128"/>
            </a:endParaRPr>
          </a:p>
          <a:p>
            <a:pPr>
              <a:defRPr/>
            </a:pPr>
            <a:r>
              <a:rPr lang="en-US" dirty="0">
                <a:ea typeface="MS PGothic" pitchFamily="34" charset="-128"/>
              </a:rPr>
              <a:t>Knowledge of typical child development</a:t>
            </a:r>
          </a:p>
          <a:p>
            <a:pPr marL="0" indent="0">
              <a:buFont typeface="Arial" charset="0"/>
              <a:buNone/>
              <a:defRPr/>
            </a:pPr>
            <a:r>
              <a:rPr lang="en-US" dirty="0">
                <a:ea typeface="MS PGothic" pitchFamily="34" charset="-128"/>
              </a:rPr>
              <a:t> </a:t>
            </a:r>
          </a:p>
          <a:p>
            <a:pPr>
              <a:defRPr/>
            </a:pPr>
            <a:r>
              <a:rPr lang="en-US" dirty="0">
                <a:ea typeface="MS PGothic" pitchFamily="34" charset="-128"/>
              </a:rPr>
              <a:t>Knowledge of responsive parenting and teaching</a:t>
            </a:r>
          </a:p>
          <a:p>
            <a:pPr>
              <a:defRPr/>
            </a:pPr>
            <a:endParaRPr lang="en-US" dirty="0">
              <a:ea typeface="MS PGothic" pitchFamily="34" charset="-128"/>
            </a:endParaRPr>
          </a:p>
          <a:p>
            <a:pPr>
              <a:defRPr/>
            </a:pPr>
            <a:r>
              <a:rPr lang="en-US" dirty="0">
                <a:ea typeface="MS PGothic" pitchFamily="34" charset="-128"/>
              </a:rPr>
              <a:t>Ability to perform task analysis and explore alternatives while interacting with the child in everyday routines and activities</a:t>
            </a:r>
          </a:p>
          <a:p>
            <a:pPr>
              <a:defRPr/>
            </a:pPr>
            <a:endParaRPr lang="en-US" dirty="0">
              <a:ea typeface="MS PGothic" pitchFamily="34" charset="-128"/>
            </a:endParaRPr>
          </a:p>
          <a:p>
            <a:pPr>
              <a:defRPr/>
            </a:pPr>
            <a:r>
              <a:rPr lang="en-US" dirty="0">
                <a:ea typeface="MS PGothic" pitchFamily="34" charset="-128"/>
              </a:rPr>
              <a:t>Ability to be open to the possibilities of how families and care providers function best within everyday routines</a:t>
            </a:r>
          </a:p>
          <a:p>
            <a:pPr>
              <a:defRPr/>
            </a:pPr>
            <a:endParaRPr lang="en-US" dirty="0">
              <a:ea typeface="MS PGothic" pitchFamily="34" charset="-128"/>
            </a:endParaRPr>
          </a:p>
          <a:p>
            <a:pPr marL="0" indent="0">
              <a:buNone/>
              <a:defRPr/>
            </a:pPr>
            <a:endParaRPr lang="en-US" dirty="0">
              <a:ea typeface="MS PGothic" pitchFamily="34" charset="-128"/>
            </a:endParaRPr>
          </a:p>
        </p:txBody>
      </p:sp>
      <p:sp>
        <p:nvSpPr>
          <p:cNvPr id="190468" name="Footer Placeholder 3"/>
          <p:cNvSpPr>
            <a:spLocks noGrp="1"/>
          </p:cNvSpPr>
          <p:nvPr>
            <p:ph type="ftr" sz="quarter" idx="11"/>
          </p:nvPr>
        </p:nvSpPr>
        <p:spPr bwMode="auto">
          <a:xfrm>
            <a:off x="838200" y="6188075"/>
            <a:ext cx="7086600" cy="51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rgbClr val="404040"/>
                </a:solidFill>
                <a:latin typeface="Arial" charset="0"/>
                <a:ea typeface="ＭＳ Ｐゴシック" pitchFamily="34" charset="-128"/>
                <a:cs typeface="Arial" charset="0"/>
              </a:defRPr>
            </a:lvl1pPr>
            <a:lvl2pPr>
              <a:defRPr>
                <a:solidFill>
                  <a:srgbClr val="404040"/>
                </a:solidFill>
                <a:latin typeface="Arial" charset="0"/>
                <a:ea typeface="ＭＳ Ｐゴシック" pitchFamily="34" charset="-128"/>
                <a:cs typeface="Arial" charset="0"/>
              </a:defRPr>
            </a:lvl2pPr>
            <a:lvl3pPr>
              <a:defRPr>
                <a:solidFill>
                  <a:srgbClr val="404040"/>
                </a:solidFill>
                <a:latin typeface="Arial" charset="0"/>
                <a:ea typeface="ＭＳ Ｐゴシック" pitchFamily="34" charset="-128"/>
                <a:cs typeface="Arial" charset="0"/>
              </a:defRPr>
            </a:lvl3pPr>
            <a:lvl4pPr>
              <a:defRPr>
                <a:solidFill>
                  <a:srgbClr val="404040"/>
                </a:solidFill>
                <a:latin typeface="Arial" charset="0"/>
                <a:ea typeface="ＭＳ Ｐゴシック" pitchFamily="34" charset="-128"/>
                <a:cs typeface="Arial" charset="0"/>
              </a:defRPr>
            </a:lvl4pPr>
            <a:lvl5pPr>
              <a:defRPr>
                <a:solidFill>
                  <a:srgbClr val="404040"/>
                </a:solidFill>
                <a:latin typeface="Arial" charset="0"/>
                <a:ea typeface="ＭＳ Ｐゴシック" pitchFamily="34" charset="-128"/>
                <a:cs typeface="Arial" charset="0"/>
              </a:defRPr>
            </a:lvl5pPr>
            <a:lvl6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6pPr>
            <a:lvl7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7pPr>
            <a:lvl8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8pPr>
            <a:lvl9pPr eaLnBrk="0" fontAlgn="base" hangingPunct="0">
              <a:spcAft>
                <a:spcPct val="0"/>
              </a:spcAft>
              <a:buFont typeface="Arial" charset="0"/>
              <a:buChar char="»"/>
              <a:defRPr>
                <a:solidFill>
                  <a:srgbClr val="404040"/>
                </a:solidFill>
                <a:latin typeface="Arial" charset="0"/>
                <a:ea typeface="ＭＳ Ｐゴシック" pitchFamily="34" charset="-128"/>
                <a:cs typeface="Arial" charset="0"/>
              </a:defRPr>
            </a:lvl9pPr>
          </a:lstStyle>
          <a:p>
            <a:r>
              <a:rPr lang="en-US" altLang="en-US" sz="1200" b="1" dirty="0" smtClean="0">
                <a:solidFill>
                  <a:schemeClr val="tx2"/>
                </a:solidFill>
              </a:rPr>
              <a:t>Improving Data, Improving Outcomes - Washington, DC</a:t>
            </a:r>
            <a:endParaRPr lang="en-US" altLang="en-US" dirty="0" smtClean="0">
              <a:solidFill>
                <a:srgbClr val="000000"/>
              </a:solidFill>
            </a:endParaRPr>
          </a:p>
        </p:txBody>
      </p:sp>
    </p:spTree>
    <p:extLst>
      <p:ext uri="{BB962C8B-B14F-4D97-AF65-F5344CB8AC3E}">
        <p14:creationId xmlns:p14="http://schemas.microsoft.com/office/powerpoint/2010/main" val="222853136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rmAutofit/>
          </a:bodyPr>
          <a:lstStyle/>
          <a:p>
            <a:pPr>
              <a:defRPr/>
            </a:pPr>
            <a:r>
              <a:rPr lang="en-US" sz="5400" dirty="0" smtClean="0"/>
              <a:t>Results</a:t>
            </a:r>
          </a:p>
        </p:txBody>
      </p:sp>
      <p:sp>
        <p:nvSpPr>
          <p:cNvPr id="3" name="Content Placeholder 2"/>
          <p:cNvSpPr>
            <a:spLocks noGrp="1"/>
          </p:cNvSpPr>
          <p:nvPr>
            <p:ph idx="1"/>
          </p:nvPr>
        </p:nvSpPr>
        <p:spPr>
          <a:xfrm>
            <a:off x="457200" y="1600200"/>
            <a:ext cx="8229600" cy="4876800"/>
          </a:xfrm>
        </p:spPr>
        <p:txBody>
          <a:bodyPr>
            <a:normAutofit fontScale="92500" lnSpcReduction="10000"/>
          </a:bodyPr>
          <a:lstStyle/>
          <a:p>
            <a:pPr marL="0" indent="0" algn="ctr">
              <a:buFont typeface="Arial" pitchFamily="34" charset="0"/>
              <a:buNone/>
              <a:defRPr/>
            </a:pPr>
            <a:r>
              <a:rPr lang="en-US" sz="6000" dirty="0" smtClean="0">
                <a:latin typeface="Arial Black" panose="020B0A04020102020204" pitchFamily="34" charset="0"/>
              </a:rPr>
              <a:t>More to Come</a:t>
            </a:r>
          </a:p>
          <a:p>
            <a:pPr>
              <a:buFont typeface="Arial" pitchFamily="34" charset="0"/>
              <a:buChar char="•"/>
              <a:defRPr/>
            </a:pPr>
            <a:endParaRPr lang="en-US" sz="2800" dirty="0"/>
          </a:p>
          <a:p>
            <a:pPr>
              <a:buFont typeface="Arial" pitchFamily="34" charset="0"/>
              <a:buChar char="•"/>
              <a:defRPr/>
            </a:pPr>
            <a:r>
              <a:rPr lang="en-US" sz="2800" dirty="0" smtClean="0"/>
              <a:t>Statewide Technical Assistance </a:t>
            </a:r>
          </a:p>
          <a:p>
            <a:pPr>
              <a:buFont typeface="Arial" pitchFamily="34" charset="0"/>
              <a:buChar char="•"/>
              <a:defRPr/>
            </a:pPr>
            <a:endParaRPr lang="en-US" sz="2800" dirty="0"/>
          </a:p>
          <a:p>
            <a:pPr>
              <a:buFont typeface="Arial" pitchFamily="34" charset="0"/>
              <a:buChar char="•"/>
              <a:defRPr/>
            </a:pPr>
            <a:r>
              <a:rPr lang="en-US" sz="2800" dirty="0" smtClean="0"/>
              <a:t>Evaluation planning </a:t>
            </a:r>
          </a:p>
          <a:p>
            <a:pPr>
              <a:buFont typeface="Arial" pitchFamily="34" charset="0"/>
              <a:buChar char="•"/>
              <a:defRPr/>
            </a:pPr>
            <a:endParaRPr lang="en-US" sz="2800" dirty="0"/>
          </a:p>
          <a:p>
            <a:pPr>
              <a:buFont typeface="Arial" pitchFamily="34" charset="0"/>
              <a:buChar char="•"/>
              <a:defRPr/>
            </a:pPr>
            <a:r>
              <a:rPr lang="en-US" sz="2800" dirty="0" smtClean="0"/>
              <a:t>Monitoring </a:t>
            </a:r>
            <a:endParaRPr lang="en-US" sz="2800" dirty="0"/>
          </a:p>
          <a:p>
            <a:pPr>
              <a:buFont typeface="Arial" pitchFamily="34" charset="0"/>
              <a:buChar char="•"/>
              <a:defRPr/>
            </a:pPr>
            <a:endParaRPr lang="en-US" sz="2800" dirty="0" smtClean="0"/>
          </a:p>
          <a:p>
            <a:pPr>
              <a:buFont typeface="Arial" pitchFamily="34" charset="0"/>
              <a:buChar char="•"/>
              <a:defRPr/>
            </a:pPr>
            <a:endParaRPr lang="en-US" sz="2800" dirty="0" smtClean="0"/>
          </a:p>
          <a:p>
            <a:pPr marL="0" indent="0">
              <a:buFont typeface="Arial" pitchFamily="34" charset="0"/>
              <a:buNone/>
              <a:defRPr/>
            </a:pPr>
            <a:r>
              <a:rPr lang="en-US" sz="2800" dirty="0" smtClean="0"/>
              <a:t>	</a:t>
            </a:r>
          </a:p>
          <a:p>
            <a:pPr lvl="4">
              <a:buFont typeface="Arial" pitchFamily="34" charset="0"/>
              <a:buChar char="»"/>
              <a:defRPr/>
            </a:pPr>
            <a:endParaRPr lang="en-US" dirty="0" smtClean="0"/>
          </a:p>
          <a:p>
            <a:pPr>
              <a:buFont typeface="Arial" pitchFamily="34" charset="0"/>
              <a:buChar char="•"/>
              <a:defRPr/>
            </a:pPr>
            <a:endParaRPr lang="en-US" dirty="0" smtClean="0"/>
          </a:p>
          <a:p>
            <a:pPr>
              <a:buFont typeface="Arial" pitchFamily="34" charset="0"/>
              <a:buChar char="•"/>
              <a:defRPr/>
            </a:pPr>
            <a:endParaRPr lang="en-US" dirty="0"/>
          </a:p>
        </p:txBody>
      </p:sp>
      <p:grpSp>
        <p:nvGrpSpPr>
          <p:cNvPr id="191492" name="Group 1"/>
          <p:cNvGrpSpPr>
            <a:grpSpLocks/>
          </p:cNvGrpSpPr>
          <p:nvPr/>
        </p:nvGrpSpPr>
        <p:grpSpPr bwMode="auto">
          <a:xfrm>
            <a:off x="6342324" y="3972710"/>
            <a:ext cx="1741488" cy="1736725"/>
            <a:chOff x="3875843" y="399193"/>
            <a:chExt cx="1740381" cy="1735333"/>
          </a:xfrm>
        </p:grpSpPr>
        <p:pic>
          <p:nvPicPr>
            <p:cNvPr id="191493" name="Picture 177" descr="C:\Documents and Settings\KTakas\Local Settings\Temporary Internet Files\Content.IE5\KR3VNS2E\MC900014051[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75843" y="1231161"/>
              <a:ext cx="776326" cy="84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4" name="Picture 178" descr="C:\Documents and Settings\KTakas\Local Settings\Temporary Internet Files\Content.IE5\Q3SPX108\MC90001405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3999" y="1008793"/>
              <a:ext cx="662026" cy="85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5" name="Picture 179" descr="C:\Documents and Settings\KTakas\Local Settings\Temporary Internet Files\Content.IE5\JURC1TN1\MC900014053[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9898" y="1293278"/>
              <a:ext cx="776326" cy="84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6" name="Picture 514" descr="sit"/>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175988">
              <a:off x="4553061" y="555230"/>
              <a:ext cx="1219200" cy="90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Footer Placeholder 1"/>
          <p:cNvSpPr>
            <a:spLocks noGrp="1"/>
          </p:cNvSpPr>
          <p:nvPr>
            <p:ph type="ftr" sz="quarter" idx="11"/>
          </p:nvPr>
        </p:nvSpPr>
        <p:spPr/>
        <p:txBody>
          <a:bodyPr/>
          <a:lstStyle/>
          <a:p>
            <a:r>
              <a:rPr lang="en-US" smtClean="0">
                <a:solidFill>
                  <a:schemeClr val="tx2"/>
                </a:solidFill>
              </a:rPr>
              <a:t>Improving Data, Improving Outcomes - Washington, DC</a:t>
            </a:r>
            <a:endParaRPr lang="en-US" dirty="0"/>
          </a:p>
        </p:txBody>
      </p:sp>
    </p:spTree>
    <p:extLst>
      <p:ext uri="{BB962C8B-B14F-4D97-AF65-F5344CB8AC3E}">
        <p14:creationId xmlns:p14="http://schemas.microsoft.com/office/powerpoint/2010/main" val="21026644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a:defRPr/>
            </a:pPr>
            <a:r>
              <a:rPr lang="en-US" dirty="0" smtClean="0"/>
              <a:t>Lessons Learned</a:t>
            </a:r>
          </a:p>
        </p:txBody>
      </p:sp>
      <p:sp>
        <p:nvSpPr>
          <p:cNvPr id="3" name="Content Placeholder 2"/>
          <p:cNvSpPr>
            <a:spLocks noGrp="1"/>
          </p:cNvSpPr>
          <p:nvPr>
            <p:ph idx="1"/>
          </p:nvPr>
        </p:nvSpPr>
        <p:spPr>
          <a:xfrm>
            <a:off x="368300" y="1676400"/>
            <a:ext cx="8229600" cy="4876800"/>
          </a:xfrm>
        </p:spPr>
        <p:txBody>
          <a:bodyPr>
            <a:normAutofit fontScale="85000" lnSpcReduction="20000"/>
          </a:bodyPr>
          <a:lstStyle/>
          <a:p>
            <a:pPr>
              <a:buFont typeface="Arial" pitchFamily="34" charset="0"/>
              <a:buChar char="•"/>
              <a:defRPr/>
            </a:pPr>
            <a:r>
              <a:rPr lang="en-US" sz="2800" dirty="0" smtClean="0">
                <a:latin typeface="Arial" panose="020B0604020202020204" pitchFamily="34" charset="0"/>
                <a:cs typeface="Arial" panose="020B0604020202020204" pitchFamily="34" charset="0"/>
              </a:rPr>
              <a:t>Information </a:t>
            </a:r>
            <a:r>
              <a:rPr lang="en-US" sz="2800" dirty="0">
                <a:latin typeface="Arial" panose="020B0604020202020204" pitchFamily="34" charset="0"/>
                <a:cs typeface="Arial" panose="020B0604020202020204" pitchFamily="34" charset="0"/>
              </a:rPr>
              <a:t>specific to </a:t>
            </a:r>
            <a:r>
              <a:rPr lang="en-US" sz="2800" dirty="0" smtClean="0">
                <a:latin typeface="Arial" panose="020B0604020202020204" pitchFamily="34" charset="0"/>
                <a:cs typeface="Arial" panose="020B0604020202020204" pitchFamily="34" charset="0"/>
              </a:rPr>
              <a:t>the State </a:t>
            </a:r>
            <a:r>
              <a:rPr lang="en-US" sz="2800" dirty="0">
                <a:latin typeface="Arial" panose="020B0604020202020204" pitchFamily="34" charset="0"/>
                <a:cs typeface="Arial" panose="020B0604020202020204" pitchFamily="34" charset="0"/>
              </a:rPr>
              <a:t>made the materials even more relevant for </a:t>
            </a:r>
            <a:r>
              <a:rPr lang="en-US" sz="2800" dirty="0" smtClean="0">
                <a:latin typeface="Arial" panose="020B0604020202020204" pitchFamily="34" charset="0"/>
                <a:cs typeface="Arial" panose="020B0604020202020204" pitchFamily="34" charset="0"/>
              </a:rPr>
              <a:t>staff</a:t>
            </a:r>
          </a:p>
          <a:p>
            <a:pPr marL="0" indent="0">
              <a:buFont typeface="Arial" charset="0"/>
              <a:buNone/>
              <a:defRPr/>
            </a:pPr>
            <a:endParaRPr lang="en-US" sz="2800" dirty="0" smtClean="0">
              <a:latin typeface="Arial" panose="020B0604020202020204" pitchFamily="34" charset="0"/>
              <a:cs typeface="Arial" panose="020B0604020202020204" pitchFamily="34" charset="0"/>
            </a:endParaRPr>
          </a:p>
          <a:p>
            <a:pPr>
              <a:buFont typeface="Arial" pitchFamily="34" charset="0"/>
              <a:buChar char="•"/>
              <a:defRPr/>
            </a:pPr>
            <a:r>
              <a:rPr lang="en-US" sz="2800" dirty="0" smtClean="0">
                <a:latin typeface="Arial" panose="020B0604020202020204" pitchFamily="34" charset="0"/>
                <a:cs typeface="Arial" panose="020B0604020202020204" pitchFamily="34" charset="0"/>
              </a:rPr>
              <a:t>Utilizing as many of the written materials within                 training helped staff contextualize the information</a:t>
            </a:r>
          </a:p>
          <a:p>
            <a:pPr>
              <a:buFont typeface="Arial" pitchFamily="34" charset="0"/>
              <a:buChar char="•"/>
              <a:defRPr/>
            </a:pPr>
            <a:endParaRPr lang="en-US" sz="2800" dirty="0" smtClean="0">
              <a:latin typeface="Arial" panose="020B0604020202020204" pitchFamily="34" charset="0"/>
              <a:cs typeface="Arial" panose="020B0604020202020204" pitchFamily="34" charset="0"/>
            </a:endParaRPr>
          </a:p>
          <a:p>
            <a:pPr>
              <a:buFont typeface="Arial" pitchFamily="34" charset="0"/>
              <a:buChar char="•"/>
              <a:defRPr/>
            </a:pPr>
            <a:r>
              <a:rPr lang="en-US" sz="2800" dirty="0" smtClean="0">
                <a:latin typeface="Arial" panose="020B0604020202020204" pitchFamily="34" charset="0"/>
                <a:cs typeface="Arial" panose="020B0604020202020204" pitchFamily="34" charset="0"/>
              </a:rPr>
              <a:t>Lots of great information!!  Have to select what is most relevant for your audience and for specific purposes</a:t>
            </a:r>
            <a:br>
              <a:rPr lang="en-US" sz="2800" dirty="0" smtClean="0">
                <a:latin typeface="Arial" panose="020B0604020202020204" pitchFamily="34" charset="0"/>
                <a:cs typeface="Arial" panose="020B0604020202020204" pitchFamily="34" charset="0"/>
              </a:rPr>
            </a:br>
            <a:endParaRPr lang="en-US" sz="2800" dirty="0" smtClean="0">
              <a:latin typeface="Arial" panose="020B0604020202020204" pitchFamily="34" charset="0"/>
              <a:cs typeface="Arial" panose="020B0604020202020204" pitchFamily="34" charset="0"/>
            </a:endParaRPr>
          </a:p>
          <a:p>
            <a:pPr>
              <a:buFont typeface="Arial" pitchFamily="34" charset="0"/>
              <a:buChar char="•"/>
              <a:defRPr/>
            </a:pPr>
            <a:endParaRPr lang="en-US" sz="2800" dirty="0" smtClean="0"/>
          </a:p>
          <a:p>
            <a:pPr>
              <a:buFont typeface="Arial" pitchFamily="34" charset="0"/>
              <a:buChar char="•"/>
              <a:defRPr/>
            </a:pPr>
            <a:endParaRPr lang="en-US" sz="2800" dirty="0"/>
          </a:p>
          <a:p>
            <a:pPr>
              <a:buFont typeface="Arial" pitchFamily="34" charset="0"/>
              <a:buChar char="•"/>
              <a:defRPr/>
            </a:pPr>
            <a:endParaRPr lang="en-US" sz="2800" dirty="0" smtClean="0"/>
          </a:p>
          <a:p>
            <a:pPr>
              <a:buFont typeface="Arial" pitchFamily="34" charset="0"/>
              <a:buChar char="•"/>
              <a:defRPr/>
            </a:pPr>
            <a:endParaRPr lang="en-US" sz="2800" dirty="0" smtClean="0"/>
          </a:p>
          <a:p>
            <a:pPr marL="0" indent="0">
              <a:buFont typeface="Arial" pitchFamily="34" charset="0"/>
              <a:buNone/>
              <a:defRPr/>
            </a:pPr>
            <a:r>
              <a:rPr lang="en-US" sz="2800" dirty="0" smtClean="0"/>
              <a:t>	</a:t>
            </a:r>
          </a:p>
          <a:p>
            <a:pPr lvl="4">
              <a:buFont typeface="Arial" pitchFamily="34" charset="0"/>
              <a:buChar char="»"/>
              <a:defRPr/>
            </a:pPr>
            <a:endParaRPr lang="en-US" dirty="0" smtClean="0"/>
          </a:p>
          <a:p>
            <a:pPr>
              <a:buFont typeface="Arial" pitchFamily="34" charset="0"/>
              <a:buChar char="•"/>
              <a:defRPr/>
            </a:pPr>
            <a:endParaRPr lang="en-US" dirty="0" smtClean="0"/>
          </a:p>
          <a:p>
            <a:pPr>
              <a:buFont typeface="Arial" pitchFamily="34" charset="0"/>
              <a:buChar char="•"/>
              <a:defRPr/>
            </a:pPr>
            <a:endParaRPr lang="en-US" dirty="0"/>
          </a:p>
        </p:txBody>
      </p:sp>
      <p:grpSp>
        <p:nvGrpSpPr>
          <p:cNvPr id="192516" name="Group 1"/>
          <p:cNvGrpSpPr>
            <a:grpSpLocks/>
          </p:cNvGrpSpPr>
          <p:nvPr/>
        </p:nvGrpSpPr>
        <p:grpSpPr bwMode="auto">
          <a:xfrm>
            <a:off x="7005145" y="4420633"/>
            <a:ext cx="1741488" cy="1736725"/>
            <a:chOff x="3875843" y="399193"/>
            <a:chExt cx="1740381" cy="1735333"/>
          </a:xfrm>
        </p:grpSpPr>
        <p:pic>
          <p:nvPicPr>
            <p:cNvPr id="192517" name="Picture 177" descr="C:\Documents and Settings\KTakas\Local Settings\Temporary Internet Files\Content.IE5\KR3VNS2E\MC90001405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5843" y="1231161"/>
              <a:ext cx="776326" cy="84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8" name="Picture 178" descr="C:\Documents and Settings\KTakas\Local Settings\Temporary Internet Files\Content.IE5\Q3SPX108\MC90001405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3999" y="1008793"/>
              <a:ext cx="662026" cy="85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9" name="Picture 179" descr="C:\Documents and Settings\KTakas\Local Settings\Temporary Internet Files\Content.IE5\JURC1TN1\MC900014053[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9898" y="1293278"/>
              <a:ext cx="776326" cy="84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0" name="Picture 514" descr="sit"/>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175988">
              <a:off x="4553061" y="555230"/>
              <a:ext cx="1219200" cy="90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Footer Placeholder 1"/>
          <p:cNvSpPr>
            <a:spLocks noGrp="1"/>
          </p:cNvSpPr>
          <p:nvPr>
            <p:ph type="ftr" sz="quarter" idx="11"/>
          </p:nvPr>
        </p:nvSpPr>
        <p:spPr/>
        <p:txBody>
          <a:bodyPr/>
          <a:lstStyle/>
          <a:p>
            <a:r>
              <a:rPr lang="en-US" smtClean="0">
                <a:solidFill>
                  <a:schemeClr val="tx2"/>
                </a:solidFill>
              </a:rPr>
              <a:t>Improving Data, Improving Outcomes - Washington, DC</a:t>
            </a:r>
            <a:endParaRPr lang="en-US" dirty="0"/>
          </a:p>
        </p:txBody>
      </p:sp>
    </p:spTree>
    <p:extLst>
      <p:ext uri="{BB962C8B-B14F-4D97-AF65-F5344CB8AC3E}">
        <p14:creationId xmlns:p14="http://schemas.microsoft.com/office/powerpoint/2010/main" val="10153669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838200"/>
            <a:ext cx="7696200" cy="1143000"/>
          </a:xfrm>
        </p:spPr>
        <p:txBody>
          <a:bodyPr>
            <a:noAutofit/>
          </a:bodyPr>
          <a:lstStyle/>
          <a:p>
            <a:r>
              <a:rPr lang="en-US" sz="7200" dirty="0" smtClean="0"/>
              <a:t>Connecticut</a:t>
            </a:r>
            <a:endParaRPr lang="en-US" sz="7200" dirty="0"/>
          </a:p>
        </p:txBody>
      </p:sp>
      <p:sp>
        <p:nvSpPr>
          <p:cNvPr id="3" name="Content Placeholder 2"/>
          <p:cNvSpPr>
            <a:spLocks noGrp="1"/>
          </p:cNvSpPr>
          <p:nvPr>
            <p:ph idx="1"/>
          </p:nvPr>
        </p:nvSpPr>
        <p:spPr>
          <a:xfrm>
            <a:off x="1143000" y="1600200"/>
            <a:ext cx="7543800" cy="4525963"/>
          </a:xfrm>
        </p:spPr>
        <p:txBody>
          <a:bodyPr/>
          <a:lstStyle/>
          <a:p>
            <a:pPr marL="0" indent="0" algn="ctr">
              <a:buNone/>
            </a:pPr>
            <a:endParaRPr lang="en-US" dirty="0" smtClean="0">
              <a:solidFill>
                <a:srgbClr val="3366FF"/>
              </a:solidFill>
            </a:endParaRPr>
          </a:p>
          <a:p>
            <a:pPr marL="0" indent="0" algn="ctr">
              <a:buNone/>
            </a:pPr>
            <a:endParaRPr lang="en-US" dirty="0">
              <a:solidFill>
                <a:srgbClr val="3366FF"/>
              </a:solidFill>
            </a:endParaRPr>
          </a:p>
          <a:p>
            <a:pPr marL="0" indent="0" algn="ctr">
              <a:buNone/>
            </a:pPr>
            <a:r>
              <a:rPr lang="en-US" dirty="0"/>
              <a:t>Lynn </a:t>
            </a:r>
            <a:r>
              <a:rPr lang="en-US" dirty="0" err="1"/>
              <a:t>Skene</a:t>
            </a:r>
            <a:r>
              <a:rPr lang="en-US" dirty="0"/>
              <a:t> Johnson</a:t>
            </a:r>
          </a:p>
          <a:p>
            <a:pPr marL="0" indent="0" algn="ctr">
              <a:buNone/>
            </a:pPr>
            <a:r>
              <a:rPr lang="en-US" dirty="0"/>
              <a:t>Assistant </a:t>
            </a:r>
            <a:r>
              <a:rPr lang="en-US" dirty="0" smtClean="0"/>
              <a:t>Director</a:t>
            </a:r>
          </a:p>
          <a:p>
            <a:pPr marL="0" indent="0">
              <a:buNone/>
            </a:pPr>
            <a:endParaRPr lang="en-US" dirty="0"/>
          </a:p>
        </p:txBody>
      </p:sp>
      <p:sp>
        <p:nvSpPr>
          <p:cNvPr id="4" name="Footer Placeholder 3"/>
          <p:cNvSpPr>
            <a:spLocks noGrp="1"/>
          </p:cNvSpPr>
          <p:nvPr>
            <p:ph type="ftr" sz="quarter" idx="11"/>
          </p:nvPr>
        </p:nvSpPr>
        <p:spPr>
          <a:xfrm>
            <a:off x="2057400" y="6356350"/>
            <a:ext cx="5791200" cy="365125"/>
          </a:xfrm>
        </p:spPr>
        <p:txBody>
          <a:bodyPr/>
          <a:lstStyle/>
          <a:p>
            <a:r>
              <a:rPr lang="en-US" dirty="0" smtClean="0">
                <a:solidFill>
                  <a:schemeClr val="tx2"/>
                </a:solidFill>
              </a:rPr>
              <a:t>Improving Data, Improving Outcomes - Washington, DC</a:t>
            </a:r>
            <a:endParaRPr lang="en-US" dirty="0">
              <a:solidFill>
                <a:schemeClr val="tx2"/>
              </a:solidFill>
            </a:endParaRPr>
          </a:p>
        </p:txBody>
      </p:sp>
      <p:cxnSp>
        <p:nvCxnSpPr>
          <p:cNvPr id="6" name="Straight Connector 5"/>
          <p:cNvCxnSpPr/>
          <p:nvPr/>
        </p:nvCxnSpPr>
        <p:spPr>
          <a:xfrm>
            <a:off x="381000" y="0"/>
            <a:ext cx="0" cy="6858000"/>
          </a:xfrm>
          <a:prstGeom prst="line">
            <a:avLst/>
          </a:prstGeom>
          <a:ln w="812800">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4191000"/>
            <a:ext cx="1828800" cy="164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260731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2" algn="ctr" rtl="0">
              <a:spcBef>
                <a:spcPct val="0"/>
              </a:spcBef>
            </a:pPr>
            <a:r>
              <a:rPr lang="en-US" sz="4000" b="1" dirty="0" smtClean="0">
                <a:solidFill>
                  <a:srgbClr val="FF9400"/>
                </a:solidFill>
                <a:effectLst>
                  <a:outerShdw blurRad="38100" dist="38100" dir="2700000" algn="tl">
                    <a:srgbClr val="000000">
                      <a:alpha val="43137"/>
                    </a:srgbClr>
                  </a:outerShdw>
                </a:effectLst>
                <a:latin typeface="Arial" pitchFamily="34" charset="0"/>
                <a:cs typeface="Arial" pitchFamily="34" charset="0"/>
              </a:rPr>
              <a:t>Connecticut Birth to Three System Overview</a:t>
            </a:r>
            <a:endParaRPr lang="en-US" sz="4000" b="1" dirty="0">
              <a:solidFill>
                <a:srgbClr val="FF9400"/>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4237037"/>
            <a:ext cx="8229600" cy="2011363"/>
          </a:xfrm>
        </p:spPr>
        <p:txBody>
          <a:bodyPr>
            <a:normAutofit/>
          </a:bodyPr>
          <a:lstStyle/>
          <a:p>
            <a:r>
              <a:rPr lang="en-US" dirty="0" smtClean="0"/>
              <a:t>Approximately 4,500 children/daily, 9,500/Annually</a:t>
            </a:r>
          </a:p>
          <a:p>
            <a:r>
              <a:rPr lang="en-US" dirty="0" smtClean="0"/>
              <a:t>Eligibility – Significant delay in development.</a:t>
            </a:r>
            <a:endParaRPr lang="en-US" dirty="0"/>
          </a:p>
        </p:txBody>
      </p:sp>
      <p:sp>
        <p:nvSpPr>
          <p:cNvPr id="4" name="Footer Placeholder 3"/>
          <p:cNvSpPr>
            <a:spLocks noGrp="1"/>
          </p:cNvSpPr>
          <p:nvPr>
            <p:ph type="ftr" sz="quarter" idx="11"/>
          </p:nvPr>
        </p:nvSpPr>
        <p:spPr>
          <a:xfrm>
            <a:off x="1752600" y="6492875"/>
            <a:ext cx="5791200" cy="365125"/>
          </a:xfrm>
        </p:spPr>
        <p:txBody>
          <a:bodyPr/>
          <a:lstStyle/>
          <a:p>
            <a:r>
              <a:rPr lang="en-US" smtClean="0">
                <a:solidFill>
                  <a:schemeClr val="tx2"/>
                </a:solidFill>
              </a:rPr>
              <a:t>Improving Data, Improving Outcomes - Washington, DC</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663790"/>
            <a:ext cx="3352800" cy="242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33626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itchFamily="34" charset="0"/>
                <a:cs typeface="Arial" pitchFamily="34" charset="0"/>
              </a:rPr>
              <a:t>Connecticut Birth to Three System Overview</a:t>
            </a:r>
            <a:endParaRPr lang="en-US" dirty="0"/>
          </a:p>
        </p:txBody>
      </p:sp>
      <p:sp>
        <p:nvSpPr>
          <p:cNvPr id="3" name="Content Placeholder 2"/>
          <p:cNvSpPr>
            <a:spLocks noGrp="1"/>
          </p:cNvSpPr>
          <p:nvPr>
            <p:ph idx="1"/>
          </p:nvPr>
        </p:nvSpPr>
        <p:spPr/>
        <p:txBody>
          <a:bodyPr/>
          <a:lstStyle/>
          <a:p>
            <a:r>
              <a:rPr lang="en-US" dirty="0"/>
              <a:t>41 programs including specialty programs for children with autism or who are deaf or hard of hearing.</a:t>
            </a:r>
          </a:p>
          <a:p>
            <a:r>
              <a:rPr lang="en-US" dirty="0"/>
              <a:t>Service Coordination is provided by one of the primary providers on the IFSP.</a:t>
            </a:r>
          </a:p>
          <a:p>
            <a:r>
              <a:rPr lang="en-US" dirty="0"/>
              <a:t>Statewide IFSP &amp; IEP Form.</a:t>
            </a:r>
          </a:p>
          <a:p>
            <a:endParaRPr lang="en-US" dirty="0"/>
          </a:p>
        </p:txBody>
      </p:sp>
      <p:sp>
        <p:nvSpPr>
          <p:cNvPr id="4" name="Footer Placeholder 3"/>
          <p:cNvSpPr>
            <a:spLocks noGrp="1"/>
          </p:cNvSpPr>
          <p:nvPr>
            <p:ph type="ftr" sz="quarter" idx="11"/>
          </p:nvPr>
        </p:nvSpPr>
        <p:spPr/>
        <p:txBody>
          <a:bodyPr/>
          <a:lstStyle/>
          <a:p>
            <a:r>
              <a:rPr lang="en-US" smtClean="0">
                <a:solidFill>
                  <a:schemeClr val="tx2"/>
                </a:solidFill>
              </a:rPr>
              <a:t>Improving Data, Improving Outcomes - Washington, DC</a:t>
            </a:r>
            <a:endParaRPr lang="en-US" dirty="0"/>
          </a:p>
        </p:txBody>
      </p:sp>
    </p:spTree>
    <p:extLst>
      <p:ext uri="{BB962C8B-B14F-4D97-AF65-F5344CB8AC3E}">
        <p14:creationId xmlns:p14="http://schemas.microsoft.com/office/powerpoint/2010/main" val="19769736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2" algn="ctr" rtl="0">
              <a:spcBef>
                <a:spcPct val="0"/>
              </a:spcBef>
            </a:pPr>
            <a:r>
              <a:rPr lang="en-US" sz="4000" b="1" dirty="0" smtClean="0">
                <a:solidFill>
                  <a:srgbClr val="FF9400"/>
                </a:solidFill>
                <a:effectLst>
                  <a:outerShdw blurRad="38100" dist="38100" dir="2700000" algn="tl">
                    <a:srgbClr val="000000">
                      <a:alpha val="43137"/>
                    </a:srgbClr>
                  </a:outerShdw>
                </a:effectLst>
                <a:latin typeface="Arial" pitchFamily="34" charset="0"/>
                <a:cs typeface="Arial" pitchFamily="34" charset="0"/>
              </a:rPr>
              <a:t>Reasons for Using the Materials from the Training Package</a:t>
            </a:r>
            <a:endParaRPr lang="en-US" sz="4000" b="1" dirty="0">
              <a:solidFill>
                <a:srgbClr val="FF9400"/>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p:txBody>
          <a:bodyPr>
            <a:normAutofit lnSpcReduction="10000"/>
          </a:bodyPr>
          <a:lstStyle/>
          <a:p>
            <a:r>
              <a:rPr lang="en-US" dirty="0" smtClean="0"/>
              <a:t>Parent </a:t>
            </a:r>
            <a:r>
              <a:rPr lang="en-US" dirty="0"/>
              <a:t>c</a:t>
            </a:r>
            <a:r>
              <a:rPr lang="en-US" dirty="0" smtClean="0"/>
              <a:t>omplaints regarding number of service hours instead of outcomes attained.</a:t>
            </a:r>
          </a:p>
          <a:p>
            <a:r>
              <a:rPr lang="en-US" dirty="0" smtClean="0"/>
              <a:t>Staff complaining that families demanded a medical model – direct therapy, limited family engagement.</a:t>
            </a:r>
          </a:p>
          <a:p>
            <a:r>
              <a:rPr lang="en-US" dirty="0" smtClean="0"/>
              <a:t>System needed to change the focus of IFSP and specifically the outcomes to incorporate </a:t>
            </a:r>
            <a:r>
              <a:rPr lang="en-US" dirty="0"/>
              <a:t>d</a:t>
            </a:r>
            <a:r>
              <a:rPr lang="en-US" dirty="0" smtClean="0"/>
              <a:t>aily activities and routines and thereby drive the development of </a:t>
            </a:r>
            <a:r>
              <a:rPr lang="en-US" dirty="0"/>
              <a:t>f</a:t>
            </a:r>
            <a:r>
              <a:rPr lang="en-US" dirty="0" smtClean="0"/>
              <a:t>unctional outcomes. </a:t>
            </a:r>
            <a:endParaRPr lang="en-US" dirty="0"/>
          </a:p>
        </p:txBody>
      </p:sp>
      <p:sp>
        <p:nvSpPr>
          <p:cNvPr id="4" name="Footer Placeholder 3"/>
          <p:cNvSpPr>
            <a:spLocks noGrp="1"/>
          </p:cNvSpPr>
          <p:nvPr>
            <p:ph type="ftr" sz="quarter" idx="11"/>
          </p:nvPr>
        </p:nvSpPr>
        <p:spPr/>
        <p:txBody>
          <a:bodyPr/>
          <a:lstStyle/>
          <a:p>
            <a:r>
              <a:rPr lang="en-US" smtClean="0">
                <a:solidFill>
                  <a:schemeClr val="tx2"/>
                </a:solidFill>
              </a:rPr>
              <a:t>Improving Data, Improving Outcomes - Washington, DC</a:t>
            </a:r>
            <a:endParaRPr lang="en-US" dirty="0"/>
          </a:p>
        </p:txBody>
      </p:sp>
    </p:spTree>
    <p:extLst>
      <p:ext uri="{BB962C8B-B14F-4D97-AF65-F5344CB8AC3E}">
        <p14:creationId xmlns:p14="http://schemas.microsoft.com/office/powerpoint/2010/main" val="3734431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2" algn="ctr" rtl="0">
              <a:spcBef>
                <a:spcPct val="0"/>
              </a:spcBef>
            </a:pPr>
            <a:r>
              <a:rPr lang="en-US" sz="4000" b="1" dirty="0" smtClean="0">
                <a:solidFill>
                  <a:srgbClr val="FF9400"/>
                </a:solidFill>
                <a:effectLst>
                  <a:outerShdw blurRad="38100" dist="38100" dir="2700000" algn="tl">
                    <a:srgbClr val="000000">
                      <a:alpha val="43137"/>
                    </a:srgbClr>
                  </a:outerShdw>
                </a:effectLst>
                <a:latin typeface="Arial" pitchFamily="34" charset="0"/>
                <a:cs typeface="Arial" pitchFamily="34" charset="0"/>
              </a:rPr>
              <a:t>Issues &amp; Needs Addressed by the Training</a:t>
            </a:r>
            <a:endParaRPr lang="en-US" sz="4000" b="1" dirty="0">
              <a:solidFill>
                <a:srgbClr val="FF9400"/>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343400" y="1600200"/>
            <a:ext cx="4495800" cy="4800600"/>
          </a:xfrm>
        </p:spPr>
        <p:txBody>
          <a:bodyPr>
            <a:normAutofit fontScale="92500"/>
          </a:bodyPr>
          <a:lstStyle/>
          <a:p>
            <a:pPr marL="0" indent="0">
              <a:buNone/>
            </a:pPr>
            <a:r>
              <a:rPr lang="en-US" b="1" dirty="0" smtClean="0"/>
              <a:t>Entry Level - New Service Coordinators Training</a:t>
            </a:r>
          </a:p>
          <a:p>
            <a:pPr lvl="1"/>
            <a:r>
              <a:rPr lang="en-US" sz="3400" dirty="0" smtClean="0"/>
              <a:t>4 days of training to understand the system and their role </a:t>
            </a:r>
          </a:p>
          <a:p>
            <a:pPr lvl="1"/>
            <a:r>
              <a:rPr lang="en-US" sz="3400" dirty="0" smtClean="0"/>
              <a:t>Focus on working with families to create functional IFSPs</a:t>
            </a:r>
          </a:p>
        </p:txBody>
      </p:sp>
      <p:sp>
        <p:nvSpPr>
          <p:cNvPr id="4" name="Footer Placeholder 3"/>
          <p:cNvSpPr>
            <a:spLocks noGrp="1"/>
          </p:cNvSpPr>
          <p:nvPr>
            <p:ph type="ftr" sz="quarter" idx="11"/>
          </p:nvPr>
        </p:nvSpPr>
        <p:spPr/>
        <p:txBody>
          <a:bodyPr/>
          <a:lstStyle/>
          <a:p>
            <a:r>
              <a:rPr lang="en-US" smtClean="0">
                <a:solidFill>
                  <a:schemeClr val="tx2"/>
                </a:solidFill>
              </a:rPr>
              <a:t>Improving Data, Improving Outcomes - Washington, DC</a:t>
            </a:r>
            <a:endParaRPr lang="en-US" dirty="0"/>
          </a:p>
        </p:txBody>
      </p:sp>
      <p:pic>
        <p:nvPicPr>
          <p:cNvPr id="5" name="Content Placeholder 2" descr="mealtimebaby.png"/>
          <p:cNvPicPr>
            <a:picLocks noChangeAspect="1"/>
          </p:cNvPicPr>
          <p:nvPr/>
        </p:nvPicPr>
        <p:blipFill>
          <a:blip r:embed="rId2" cstate="print"/>
          <a:stretch>
            <a:fillRect/>
          </a:stretch>
        </p:blipFill>
        <p:spPr>
          <a:xfrm rot="-360000">
            <a:off x="643830" y="1834045"/>
            <a:ext cx="3405664" cy="4343960"/>
          </a:xfrm>
          <a:prstGeom prst="rect">
            <a:avLst/>
          </a:prstGeom>
        </p:spPr>
      </p:pic>
    </p:spTree>
    <p:extLst>
      <p:ext uri="{BB962C8B-B14F-4D97-AF65-F5344CB8AC3E}">
        <p14:creationId xmlns:p14="http://schemas.microsoft.com/office/powerpoint/2010/main" val="10198736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itchFamily="34" charset="0"/>
                <a:cs typeface="Arial" pitchFamily="34" charset="0"/>
              </a:rPr>
              <a:t>Issues &amp; Needs Addressed by the Training</a:t>
            </a:r>
            <a:endParaRPr lang="en-US" dirty="0"/>
          </a:p>
        </p:txBody>
      </p:sp>
      <p:sp>
        <p:nvSpPr>
          <p:cNvPr id="3" name="Content Placeholder 2"/>
          <p:cNvSpPr>
            <a:spLocks noGrp="1"/>
          </p:cNvSpPr>
          <p:nvPr>
            <p:ph idx="1"/>
          </p:nvPr>
        </p:nvSpPr>
        <p:spPr>
          <a:xfrm>
            <a:off x="457200" y="1600200"/>
            <a:ext cx="8229600" cy="4800600"/>
          </a:xfrm>
        </p:spPr>
        <p:txBody>
          <a:bodyPr>
            <a:normAutofit fontScale="70000" lnSpcReduction="20000"/>
          </a:bodyPr>
          <a:lstStyle/>
          <a:p>
            <a:pPr marL="0" indent="0">
              <a:buNone/>
            </a:pPr>
            <a:r>
              <a:rPr lang="en-US" sz="4000" b="1" dirty="0"/>
              <a:t>Ongoing Training with Experienced </a:t>
            </a:r>
            <a:r>
              <a:rPr lang="en-US" sz="4000" b="1" dirty="0" smtClean="0"/>
              <a:t>Staff- Staff Meetings </a:t>
            </a:r>
            <a:r>
              <a:rPr lang="en-US" sz="4000" b="1" dirty="0"/>
              <a:t>&amp; Trainings</a:t>
            </a:r>
          </a:p>
          <a:p>
            <a:pPr lvl="1"/>
            <a:r>
              <a:rPr lang="en-US" sz="3500" dirty="0"/>
              <a:t>Getting them to reflect on how the outcomes they are writing  lead to parents wanting therapy driven services. </a:t>
            </a:r>
          </a:p>
          <a:p>
            <a:pPr lvl="1"/>
            <a:r>
              <a:rPr lang="en-US" sz="3500" dirty="0"/>
              <a:t>Measuring outcomes-instead of measuring the attainment of pre-requisite and developmental skills, measurement is based on functional steps specific to the outcome which is now specific to child/family. This has led to ‘Aha moments’</a:t>
            </a:r>
          </a:p>
          <a:p>
            <a:pPr lvl="1"/>
            <a:r>
              <a:rPr lang="en-US" sz="3500" dirty="0"/>
              <a:t>Now the pre-requisite skills become strategies not measurements</a:t>
            </a:r>
          </a:p>
          <a:p>
            <a:pPr lvl="1"/>
            <a:r>
              <a:rPr lang="en-US" sz="3500" dirty="0"/>
              <a:t>Staff see that it is a dance with the parents to create a functional outcome-instead of parent saying “I want him to …” or staff saying “the next step is…” Its hard work!</a:t>
            </a:r>
          </a:p>
          <a:p>
            <a:pPr marL="0" indent="0">
              <a:buNone/>
            </a:pPr>
            <a:endParaRPr lang="en-US" dirty="0"/>
          </a:p>
        </p:txBody>
      </p:sp>
      <p:sp>
        <p:nvSpPr>
          <p:cNvPr id="4" name="Footer Placeholder 3"/>
          <p:cNvSpPr>
            <a:spLocks noGrp="1"/>
          </p:cNvSpPr>
          <p:nvPr>
            <p:ph type="ftr" sz="quarter" idx="11"/>
          </p:nvPr>
        </p:nvSpPr>
        <p:spPr/>
        <p:txBody>
          <a:bodyPr/>
          <a:lstStyle/>
          <a:p>
            <a:r>
              <a:rPr lang="en-US" smtClean="0">
                <a:solidFill>
                  <a:schemeClr val="tx2"/>
                </a:solidFill>
              </a:rPr>
              <a:t>Improving Data, Improving Outcomes - Washington, DC</a:t>
            </a:r>
            <a:endParaRPr lang="en-US" dirty="0"/>
          </a:p>
        </p:txBody>
      </p:sp>
    </p:spTree>
    <p:extLst>
      <p:ext uri="{BB962C8B-B14F-4D97-AF65-F5344CB8AC3E}">
        <p14:creationId xmlns:p14="http://schemas.microsoft.com/office/powerpoint/2010/main" val="1936902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183880" cy="1051560"/>
          </a:xfrm>
        </p:spPr>
        <p:txBody>
          <a:bodyPr>
            <a:normAutofit/>
          </a:bodyPr>
          <a:lstStyle/>
          <a:p>
            <a:r>
              <a:rPr lang="en-US" dirty="0" smtClean="0"/>
              <a:t>Power Point Presentation</a:t>
            </a:r>
            <a:endParaRPr lang="en-US" dirty="0"/>
          </a:p>
        </p:txBody>
      </p:sp>
      <p:sp>
        <p:nvSpPr>
          <p:cNvPr id="2" name="Content Placeholder 1"/>
          <p:cNvSpPr>
            <a:spLocks noGrp="1"/>
          </p:cNvSpPr>
          <p:nvPr>
            <p:ph idx="1"/>
          </p:nvPr>
        </p:nvSpPr>
        <p:spPr>
          <a:xfrm>
            <a:off x="457200" y="1447800"/>
            <a:ext cx="8183880" cy="4340352"/>
          </a:xfrm>
        </p:spPr>
        <p:txBody>
          <a:bodyPr>
            <a:normAutofit fontScale="85000" lnSpcReduction="10000"/>
          </a:bodyPr>
          <a:lstStyle/>
          <a:p>
            <a:r>
              <a:rPr lang="en-US" dirty="0" smtClean="0"/>
              <a:t>Section 1: </a:t>
            </a:r>
            <a:r>
              <a:rPr lang="en-US" i="1" dirty="0" smtClean="0"/>
              <a:t>Setting the Context</a:t>
            </a:r>
          </a:p>
          <a:p>
            <a:r>
              <a:rPr lang="en-US" dirty="0" smtClean="0"/>
              <a:t>Section 2: </a:t>
            </a:r>
            <a:r>
              <a:rPr lang="en-US" i="1" dirty="0" smtClean="0"/>
              <a:t>Functional Assessment</a:t>
            </a:r>
          </a:p>
          <a:p>
            <a:r>
              <a:rPr lang="en-US" dirty="0" smtClean="0"/>
              <a:t>Section 3: </a:t>
            </a:r>
            <a:r>
              <a:rPr lang="en-US" i="1" dirty="0" smtClean="0"/>
              <a:t>Integrating Functional Assessment and Outcome Measurement with IFSP Outcomes/IEP Goals</a:t>
            </a:r>
          </a:p>
          <a:p>
            <a:r>
              <a:rPr lang="en-US" dirty="0" smtClean="0"/>
              <a:t>Section 4: </a:t>
            </a:r>
            <a:r>
              <a:rPr lang="en-US" i="1" dirty="0" smtClean="0"/>
              <a:t>Functional, High-Quality IFSP Outcomes and IEP Goals</a:t>
            </a:r>
          </a:p>
          <a:p>
            <a:r>
              <a:rPr lang="en-US" dirty="0" smtClean="0"/>
              <a:t>Section 5: </a:t>
            </a:r>
            <a:r>
              <a:rPr lang="en-US" i="1" dirty="0" smtClean="0"/>
              <a:t>IFSP Strategies to Meet  Outcomes and IEP Objectives to Meet Goals</a:t>
            </a:r>
          </a:p>
          <a:p>
            <a:r>
              <a:rPr lang="en-US" dirty="0" smtClean="0"/>
              <a:t>Section 6: </a:t>
            </a:r>
            <a:r>
              <a:rPr lang="en-US" i="1" dirty="0" smtClean="0"/>
              <a:t>Applying the Information: A Practical Learning Experience</a:t>
            </a:r>
            <a:endParaRPr lang="en-US" i="1" dirty="0"/>
          </a:p>
        </p:txBody>
      </p:sp>
      <p:sp>
        <p:nvSpPr>
          <p:cNvPr id="3" name="Footer Placeholder 2"/>
          <p:cNvSpPr>
            <a:spLocks noGrp="1"/>
          </p:cNvSpPr>
          <p:nvPr>
            <p:ph type="ftr" sz="quarter" idx="11"/>
          </p:nvPr>
        </p:nvSpPr>
        <p:spPr/>
        <p:txBody>
          <a:bodyPr/>
          <a:lstStyle/>
          <a:p>
            <a:r>
              <a:rPr lang="en-US" smtClean="0">
                <a:solidFill>
                  <a:schemeClr val="tx2"/>
                </a:solidFill>
              </a:rPr>
              <a:t>Improving Data, Improving Outcomes - Washington, DC</a:t>
            </a:r>
            <a:endParaRPr lang="en-US">
              <a:solidFill>
                <a:schemeClr val="tx2"/>
              </a:solidFill>
            </a:endParaRPr>
          </a:p>
        </p:txBody>
      </p:sp>
    </p:spTree>
    <p:extLst>
      <p:ext uri="{BB962C8B-B14F-4D97-AF65-F5344CB8AC3E}">
        <p14:creationId xmlns:p14="http://schemas.microsoft.com/office/powerpoint/2010/main" val="22082892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2" algn="ctr" rtl="0">
              <a:spcBef>
                <a:spcPct val="0"/>
              </a:spcBef>
            </a:pPr>
            <a:r>
              <a:rPr lang="en-US" sz="4000" b="1" dirty="0" smtClean="0">
                <a:solidFill>
                  <a:srgbClr val="FF9400"/>
                </a:solidFill>
                <a:effectLst>
                  <a:outerShdw blurRad="38100" dist="38100" dir="2700000" algn="tl">
                    <a:srgbClr val="000000">
                      <a:alpha val="43137"/>
                    </a:srgbClr>
                  </a:outerShdw>
                </a:effectLst>
                <a:latin typeface="Arial" pitchFamily="34" charset="0"/>
                <a:cs typeface="Arial" pitchFamily="34" charset="0"/>
              </a:rPr>
              <a:t>Tools &amp; Content Being Used from the Training Packet</a:t>
            </a:r>
            <a:endParaRPr lang="en-US" sz="4000" b="1" dirty="0">
              <a:solidFill>
                <a:srgbClr val="FF9400"/>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876800" y="1600200"/>
            <a:ext cx="3962400" cy="4525963"/>
          </a:xfrm>
        </p:spPr>
        <p:txBody>
          <a:bodyPr>
            <a:normAutofit/>
          </a:bodyPr>
          <a:lstStyle/>
          <a:p>
            <a:endParaRPr lang="en-US" dirty="0" smtClean="0"/>
          </a:p>
          <a:p>
            <a:r>
              <a:rPr lang="en-US" dirty="0" smtClean="0"/>
              <a:t>PowerPoint has been incorporated  with some adjustments</a:t>
            </a:r>
          </a:p>
          <a:p>
            <a:r>
              <a:rPr lang="en-US" dirty="0" smtClean="0"/>
              <a:t>Seven Key Principles document </a:t>
            </a:r>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solidFill>
                  <a:schemeClr val="tx2"/>
                </a:solidFill>
              </a:rPr>
              <a:t>Improving Data, Improving Outcomes - Washington, DC</a:t>
            </a:r>
            <a:endParaRPr lang="en-US" dirty="0"/>
          </a:p>
        </p:txBody>
      </p:sp>
      <p:graphicFrame>
        <p:nvGraphicFramePr>
          <p:cNvPr id="5" name="Object 4">
            <a:hlinkClick r:id="" action="ppaction://ole?verb=0"/>
          </p:cNvPr>
          <p:cNvGraphicFramePr>
            <a:graphicFrameLocks noChangeAspect="1"/>
          </p:cNvGraphicFramePr>
          <p:nvPr>
            <p:extLst>
              <p:ext uri="{D42A27DB-BD31-4B8C-83A1-F6EECF244321}">
                <p14:modId xmlns:p14="http://schemas.microsoft.com/office/powerpoint/2010/main" val="3519203563"/>
              </p:ext>
            </p:extLst>
          </p:nvPr>
        </p:nvGraphicFramePr>
        <p:xfrm>
          <a:off x="1439482" y="2057400"/>
          <a:ext cx="3353188" cy="2514600"/>
        </p:xfrm>
        <a:graphic>
          <a:graphicData uri="http://schemas.openxmlformats.org/presentationml/2006/ole">
            <mc:AlternateContent xmlns:mc="http://schemas.openxmlformats.org/markup-compatibility/2006">
              <mc:Choice xmlns:v="urn:schemas-microsoft-com:vml" Requires="v">
                <p:oleObj spid="_x0000_s2061" name="Presentation" r:id="rId3" imgW="4570544" imgH="3427476" progId="PowerPoint.Show.12">
                  <p:embed/>
                </p:oleObj>
              </mc:Choice>
              <mc:Fallback>
                <p:oleObj name="Presentation" r:id="rId3" imgW="4570544" imgH="3427476" progId="PowerPoint.Show.12">
                  <p:embed/>
                  <p:pic>
                    <p:nvPicPr>
                      <p:cNvPr id="0" name=""/>
                      <p:cNvPicPr/>
                      <p:nvPr/>
                    </p:nvPicPr>
                    <p:blipFill>
                      <a:blip r:embed="rId4"/>
                      <a:stretch>
                        <a:fillRect/>
                      </a:stretch>
                    </p:blipFill>
                    <p:spPr>
                      <a:xfrm>
                        <a:off x="1439482" y="2057400"/>
                        <a:ext cx="3353188" cy="2514600"/>
                      </a:xfrm>
                      <a:prstGeom prst="rect">
                        <a:avLst/>
                      </a:prstGeom>
                    </p:spPr>
                  </p:pic>
                </p:oleObj>
              </mc:Fallback>
            </mc:AlternateContent>
          </a:graphicData>
        </a:graphic>
      </p:graphicFrame>
      <p:pic>
        <p:nvPicPr>
          <p:cNvPr id="205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932" t="21818" r="32841" b="5253"/>
          <a:stretch/>
        </p:blipFill>
        <p:spPr bwMode="auto">
          <a:xfrm rot="-480000">
            <a:off x="561785" y="3123513"/>
            <a:ext cx="2373503" cy="2763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47857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itchFamily="34" charset="0"/>
                <a:cs typeface="Arial" pitchFamily="34" charset="0"/>
              </a:rPr>
              <a:t>Tools &amp; Content Being Used from the Training Packet</a:t>
            </a:r>
            <a:endParaRPr lang="en-US" dirty="0"/>
          </a:p>
        </p:txBody>
      </p:sp>
      <p:sp>
        <p:nvSpPr>
          <p:cNvPr id="3" name="Content Placeholder 2"/>
          <p:cNvSpPr>
            <a:spLocks noGrp="1"/>
          </p:cNvSpPr>
          <p:nvPr>
            <p:ph idx="1"/>
          </p:nvPr>
        </p:nvSpPr>
        <p:spPr>
          <a:xfrm>
            <a:off x="457200" y="1600200"/>
            <a:ext cx="4495800" cy="4525963"/>
          </a:xfrm>
        </p:spPr>
        <p:txBody>
          <a:bodyPr/>
          <a:lstStyle/>
          <a:p>
            <a:endParaRPr lang="en-US" dirty="0" smtClean="0"/>
          </a:p>
          <a:p>
            <a:r>
              <a:rPr lang="en-US" dirty="0" smtClean="0"/>
              <a:t>Placemat </a:t>
            </a:r>
            <a:r>
              <a:rPr lang="en-US" dirty="0"/>
              <a:t>activity</a:t>
            </a:r>
          </a:p>
          <a:p>
            <a:pPr lvl="1"/>
            <a:r>
              <a:rPr lang="en-US" dirty="0"/>
              <a:t>Used to increase awareness of the main outcome statement</a:t>
            </a:r>
          </a:p>
          <a:p>
            <a:pPr lvl="2"/>
            <a:r>
              <a:rPr lang="en-US" dirty="0"/>
              <a:t>CT then breaks the outcome down into measurable steps and the strategies</a:t>
            </a:r>
          </a:p>
        </p:txBody>
      </p:sp>
      <p:sp>
        <p:nvSpPr>
          <p:cNvPr id="4" name="Footer Placeholder 3"/>
          <p:cNvSpPr>
            <a:spLocks noGrp="1"/>
          </p:cNvSpPr>
          <p:nvPr>
            <p:ph type="ftr" sz="quarter" idx="11"/>
          </p:nvPr>
        </p:nvSpPr>
        <p:spPr/>
        <p:txBody>
          <a:bodyPr/>
          <a:lstStyle/>
          <a:p>
            <a:r>
              <a:rPr lang="en-US" smtClean="0">
                <a:solidFill>
                  <a:schemeClr val="tx2"/>
                </a:solidFill>
              </a:rPr>
              <a:t>Improving Data, Improving Outcomes - Washington, DC</a:t>
            </a:r>
            <a:endParaRPr lang="en-US" dirty="0"/>
          </a:p>
        </p:txBody>
      </p:sp>
      <p:pic>
        <p:nvPicPr>
          <p:cNvPr id="5" name="Content Placeholder 2" descr="rating-ifsp-iep-training-cover.png"/>
          <p:cNvPicPr>
            <a:picLocks noChangeAspect="1"/>
          </p:cNvPicPr>
          <p:nvPr/>
        </p:nvPicPr>
        <p:blipFill>
          <a:blip r:embed="rId3" cstate="print">
            <a:extLst>
              <a:ext uri="{28A0092B-C50C-407E-A947-70E740481C1C}">
                <a14:useLocalDpi xmlns:a14="http://schemas.microsoft.com/office/drawing/2010/main" val="0"/>
              </a:ext>
            </a:extLst>
          </a:blip>
          <a:srcRect l="-7718" r="-7718"/>
          <a:stretch>
            <a:fillRect/>
          </a:stretch>
        </p:blipFill>
        <p:spPr>
          <a:xfrm rot="480000">
            <a:off x="4906579" y="1918235"/>
            <a:ext cx="3740900" cy="4192328"/>
          </a:xfrm>
          <a:prstGeom prst="rect">
            <a:avLst/>
          </a:prstGeom>
        </p:spPr>
      </p:pic>
    </p:spTree>
    <p:extLst>
      <p:ext uri="{BB962C8B-B14F-4D97-AF65-F5344CB8AC3E}">
        <p14:creationId xmlns:p14="http://schemas.microsoft.com/office/powerpoint/2010/main" val="28085844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itchFamily="34" charset="0"/>
                <a:cs typeface="Arial" pitchFamily="34" charset="0"/>
              </a:rPr>
              <a:t>Tools &amp; Content Being Used from the Training Packet</a:t>
            </a:r>
            <a:endParaRPr lang="en-US" dirty="0"/>
          </a:p>
        </p:txBody>
      </p:sp>
      <p:sp>
        <p:nvSpPr>
          <p:cNvPr id="3" name="Content Placeholder 2"/>
          <p:cNvSpPr>
            <a:spLocks noGrp="1"/>
          </p:cNvSpPr>
          <p:nvPr>
            <p:ph idx="1"/>
          </p:nvPr>
        </p:nvSpPr>
        <p:spPr>
          <a:xfrm>
            <a:off x="4343400" y="1600200"/>
            <a:ext cx="4343400" cy="4525963"/>
          </a:xfrm>
        </p:spPr>
        <p:txBody>
          <a:bodyPr/>
          <a:lstStyle/>
          <a:p>
            <a:endParaRPr lang="en-US" dirty="0" smtClean="0"/>
          </a:p>
          <a:p>
            <a:r>
              <a:rPr lang="en-US" dirty="0" smtClean="0"/>
              <a:t>Self </a:t>
            </a:r>
            <a:r>
              <a:rPr lang="en-US" dirty="0"/>
              <a:t>Assessment: Use of Agreed </a:t>
            </a:r>
            <a:r>
              <a:rPr lang="en-US" dirty="0" smtClean="0"/>
              <a:t>Upon </a:t>
            </a:r>
            <a:r>
              <a:rPr lang="en-US" dirty="0"/>
              <a:t>EC Practices</a:t>
            </a:r>
          </a:p>
          <a:p>
            <a:endParaRPr lang="en-US" dirty="0"/>
          </a:p>
        </p:txBody>
      </p:sp>
      <p:sp>
        <p:nvSpPr>
          <p:cNvPr id="4" name="Footer Placeholder 3"/>
          <p:cNvSpPr>
            <a:spLocks noGrp="1"/>
          </p:cNvSpPr>
          <p:nvPr>
            <p:ph type="ftr" sz="quarter" idx="11"/>
          </p:nvPr>
        </p:nvSpPr>
        <p:spPr/>
        <p:txBody>
          <a:bodyPr/>
          <a:lstStyle/>
          <a:p>
            <a:r>
              <a:rPr lang="en-US" dirty="0" smtClean="0">
                <a:solidFill>
                  <a:schemeClr val="tx2"/>
                </a:solidFill>
              </a:rPr>
              <a:t>Improving Data, Improving Outcomes - Washington, DC</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591" t="26262" r="37159" b="14344"/>
          <a:stretch/>
        </p:blipFill>
        <p:spPr bwMode="auto">
          <a:xfrm rot="-480000">
            <a:off x="958154" y="1707949"/>
            <a:ext cx="3407206" cy="4336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88338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2" algn="ctr" rtl="0">
              <a:spcBef>
                <a:spcPct val="0"/>
              </a:spcBef>
            </a:pPr>
            <a:r>
              <a:rPr lang="en-US" sz="4000" b="1" dirty="0" smtClean="0">
                <a:solidFill>
                  <a:srgbClr val="FF9400"/>
                </a:solidFill>
                <a:effectLst>
                  <a:outerShdw blurRad="38100" dist="38100" dir="2700000" algn="tl">
                    <a:srgbClr val="000000">
                      <a:alpha val="43137"/>
                    </a:srgbClr>
                  </a:outerShdw>
                </a:effectLst>
                <a:latin typeface="Arial" pitchFamily="34" charset="0"/>
                <a:cs typeface="Arial" pitchFamily="34" charset="0"/>
              </a:rPr>
              <a:t>Results</a:t>
            </a:r>
            <a:endParaRPr lang="en-US" sz="4000" b="1" dirty="0">
              <a:solidFill>
                <a:srgbClr val="FF94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fontScale="85000" lnSpcReduction="20000"/>
          </a:bodyPr>
          <a:lstStyle/>
          <a:p>
            <a:r>
              <a:rPr lang="en-US" dirty="0" smtClean="0"/>
              <a:t>Overall parents report feeling more ownership of the outcomes and IFSP in general,</a:t>
            </a:r>
          </a:p>
          <a:p>
            <a:r>
              <a:rPr lang="en-US" dirty="0" smtClean="0"/>
              <a:t>Providers are reflecting on how they have been writing outcomes.  “Looking at outcomes through a different lens”,</a:t>
            </a:r>
          </a:p>
          <a:p>
            <a:r>
              <a:rPr lang="en-US" dirty="0" smtClean="0"/>
              <a:t>Working on developmental skills and milestones is not enough.  Outcomes need to address functional skills in the context of the home. This leads to ‘aha moments’</a:t>
            </a:r>
          </a:p>
          <a:p>
            <a:r>
              <a:rPr lang="en-US" dirty="0" smtClean="0"/>
              <a:t>Learning that pre-service training is not preparing EC staff for writing functional outcomes</a:t>
            </a:r>
          </a:p>
          <a:p>
            <a:r>
              <a:rPr lang="en-US" dirty="0"/>
              <a:t>T</a:t>
            </a:r>
            <a:r>
              <a:rPr lang="en-US" dirty="0" smtClean="0"/>
              <a:t>oo </a:t>
            </a:r>
            <a:r>
              <a:rPr lang="en-US" dirty="0"/>
              <a:t>soon to see if this is making a difference with outcomes or </a:t>
            </a:r>
            <a:r>
              <a:rPr lang="en-US" dirty="0" smtClean="0"/>
              <a:t>IFSP services</a:t>
            </a:r>
            <a:endParaRPr lang="en-US" dirty="0"/>
          </a:p>
        </p:txBody>
      </p:sp>
      <p:sp>
        <p:nvSpPr>
          <p:cNvPr id="4" name="Footer Placeholder 3"/>
          <p:cNvSpPr>
            <a:spLocks noGrp="1"/>
          </p:cNvSpPr>
          <p:nvPr>
            <p:ph type="ftr" sz="quarter" idx="11"/>
          </p:nvPr>
        </p:nvSpPr>
        <p:spPr/>
        <p:txBody>
          <a:bodyPr/>
          <a:lstStyle/>
          <a:p>
            <a:r>
              <a:rPr lang="en-US" smtClean="0">
                <a:solidFill>
                  <a:schemeClr val="tx2"/>
                </a:solidFill>
              </a:rPr>
              <a:t>Improving Data, Improving Outcomes - Washington, DC</a:t>
            </a:r>
            <a:endParaRPr lang="en-US" dirty="0"/>
          </a:p>
        </p:txBody>
      </p:sp>
    </p:spTree>
    <p:extLst>
      <p:ext uri="{BB962C8B-B14F-4D97-AF65-F5344CB8AC3E}">
        <p14:creationId xmlns:p14="http://schemas.microsoft.com/office/powerpoint/2010/main" val="37228620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are the Next Steps?</a:t>
            </a:r>
            <a:endParaRPr lang="en-US" b="1" dirty="0"/>
          </a:p>
        </p:txBody>
      </p:sp>
      <p:sp>
        <p:nvSpPr>
          <p:cNvPr id="3" name="Content Placeholder 2"/>
          <p:cNvSpPr>
            <a:spLocks noGrp="1"/>
          </p:cNvSpPr>
          <p:nvPr>
            <p:ph idx="1"/>
          </p:nvPr>
        </p:nvSpPr>
        <p:spPr>
          <a:xfrm>
            <a:off x="457200" y="1600200"/>
            <a:ext cx="4343400" cy="4525963"/>
          </a:xfrm>
        </p:spPr>
        <p:txBody>
          <a:bodyPr>
            <a:normAutofit lnSpcReduction="10000"/>
          </a:bodyPr>
          <a:lstStyle/>
          <a:p>
            <a:r>
              <a:rPr lang="en-US" dirty="0" smtClean="0"/>
              <a:t>Revision of placemat activity to better reflect CT’s IFSP outcome format</a:t>
            </a:r>
          </a:p>
          <a:p>
            <a:r>
              <a:rPr lang="en-US" dirty="0" smtClean="0"/>
              <a:t>A full </a:t>
            </a:r>
            <a:r>
              <a:rPr lang="en-US" dirty="0"/>
              <a:t>day training </a:t>
            </a:r>
            <a:r>
              <a:rPr lang="en-US" dirty="0" smtClean="0"/>
              <a:t>is being developed for Spring 2014.  Utilizing more of these materials</a:t>
            </a:r>
          </a:p>
          <a:p>
            <a:endParaRPr lang="en-US" dirty="0"/>
          </a:p>
        </p:txBody>
      </p:sp>
      <p:sp>
        <p:nvSpPr>
          <p:cNvPr id="4" name="Footer Placeholder 3"/>
          <p:cNvSpPr>
            <a:spLocks noGrp="1"/>
          </p:cNvSpPr>
          <p:nvPr>
            <p:ph type="ftr" sz="quarter" idx="11"/>
          </p:nvPr>
        </p:nvSpPr>
        <p:spPr/>
        <p:txBody>
          <a:bodyPr/>
          <a:lstStyle/>
          <a:p>
            <a:r>
              <a:rPr lang="en-US" smtClean="0">
                <a:solidFill>
                  <a:schemeClr val="tx2"/>
                </a:solidFill>
              </a:rPr>
              <a:t>Improving Data, Improving Outcomes - Washington, DC</a:t>
            </a:r>
            <a:endParaRPr lang="en-US" dirty="0"/>
          </a:p>
        </p:txBody>
      </p:sp>
      <p:grpSp>
        <p:nvGrpSpPr>
          <p:cNvPr id="5" name="Group 5"/>
          <p:cNvGrpSpPr>
            <a:grpSpLocks/>
          </p:cNvGrpSpPr>
          <p:nvPr/>
        </p:nvGrpSpPr>
        <p:grpSpPr bwMode="auto">
          <a:xfrm>
            <a:off x="5105400" y="1367059"/>
            <a:ext cx="3429000" cy="4572000"/>
            <a:chOff x="4953003" y="1447798"/>
            <a:chExt cx="3505200" cy="4648200"/>
          </a:xfrm>
        </p:grpSpPr>
        <p:pic>
          <p:nvPicPr>
            <p:cNvPr id="6" name="Picture 5"/>
            <p:cNvPicPr>
              <a:picLocks noChangeAspect="1"/>
            </p:cNvPicPr>
            <p:nvPr/>
          </p:nvPicPr>
          <p:blipFill>
            <a:blip r:embed="rId2" cstate="print">
              <a:extLst/>
            </a:blip>
            <a:stretch>
              <a:fillRect/>
            </a:stretch>
          </p:blipFill>
          <p:spPr>
            <a:xfrm>
              <a:off x="5029200" y="1600199"/>
              <a:ext cx="3352800" cy="4489105"/>
            </a:xfrm>
            <a:prstGeom prst="rect">
              <a:avLst/>
            </a:prstGeom>
            <a:ln>
              <a:noFill/>
            </a:ln>
            <a:effectLst>
              <a:softEdge rad="112500"/>
            </a:effectLst>
          </p:spPr>
        </p:pic>
        <p:pic>
          <p:nvPicPr>
            <p:cNvPr id="7" name="Picture 3" descr="4x5-frame-ppt.png"/>
            <p:cNvPicPr>
              <a:picLocks noChangeAspect="1"/>
            </p:cNvPicPr>
            <p:nvPr/>
          </p:nvPicPr>
          <p:blipFill>
            <a:blip r:embed="rId3" cstate="print"/>
            <a:srcRect/>
            <a:stretch>
              <a:fillRect/>
            </a:stretch>
          </p:blipFill>
          <p:spPr bwMode="auto">
            <a:xfrm rot="5400000">
              <a:off x="4381503" y="2019298"/>
              <a:ext cx="4648200" cy="3505200"/>
            </a:xfrm>
            <a:prstGeom prst="rect">
              <a:avLst/>
            </a:prstGeom>
            <a:noFill/>
            <a:ln w="9525">
              <a:noFill/>
              <a:miter lim="800000"/>
              <a:headEnd/>
              <a:tailEnd/>
            </a:ln>
          </p:spPr>
        </p:pic>
      </p:grpSp>
    </p:spTree>
    <p:extLst>
      <p:ext uri="{BB962C8B-B14F-4D97-AF65-F5344CB8AC3E}">
        <p14:creationId xmlns:p14="http://schemas.microsoft.com/office/powerpoint/2010/main" val="22285150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the Next Steps?</a:t>
            </a:r>
          </a:p>
        </p:txBody>
      </p:sp>
      <p:sp>
        <p:nvSpPr>
          <p:cNvPr id="3" name="Content Placeholder 2"/>
          <p:cNvSpPr>
            <a:spLocks noGrp="1"/>
          </p:cNvSpPr>
          <p:nvPr>
            <p:ph idx="1"/>
          </p:nvPr>
        </p:nvSpPr>
        <p:spPr/>
        <p:txBody>
          <a:bodyPr/>
          <a:lstStyle/>
          <a:p>
            <a:r>
              <a:rPr lang="en-US" dirty="0"/>
              <a:t>Outreach to more program staff via: </a:t>
            </a:r>
          </a:p>
          <a:p>
            <a:pPr lvl="1"/>
            <a:r>
              <a:rPr lang="en-US" dirty="0"/>
              <a:t>Staff meetings</a:t>
            </a:r>
          </a:p>
          <a:p>
            <a:pPr lvl="1"/>
            <a:r>
              <a:rPr lang="en-US" dirty="0"/>
              <a:t>Online training components</a:t>
            </a:r>
          </a:p>
          <a:p>
            <a:r>
              <a:rPr lang="en-US" dirty="0"/>
              <a:t>Targeting staff who say “Great, but this won’t work for children with… autism, hearing loss, etc.</a:t>
            </a:r>
          </a:p>
          <a:p>
            <a:r>
              <a:rPr lang="en-US" dirty="0"/>
              <a:t>Identify ways to measure impact of training.</a:t>
            </a:r>
          </a:p>
          <a:p>
            <a:pPr marL="0" indent="0">
              <a:buNone/>
            </a:pPr>
            <a:endParaRPr lang="en-US" dirty="0"/>
          </a:p>
        </p:txBody>
      </p:sp>
      <p:sp>
        <p:nvSpPr>
          <p:cNvPr id="4" name="Footer Placeholder 3"/>
          <p:cNvSpPr>
            <a:spLocks noGrp="1"/>
          </p:cNvSpPr>
          <p:nvPr>
            <p:ph type="ftr" sz="quarter" idx="11"/>
          </p:nvPr>
        </p:nvSpPr>
        <p:spPr/>
        <p:txBody>
          <a:bodyPr/>
          <a:lstStyle/>
          <a:p>
            <a:r>
              <a:rPr lang="en-US" smtClean="0">
                <a:solidFill>
                  <a:schemeClr val="tx2"/>
                </a:solidFill>
              </a:rPr>
              <a:t>Improving Data, Improving Outcomes - Washington, DC</a:t>
            </a:r>
            <a:endParaRPr lang="en-US" dirty="0"/>
          </a:p>
        </p:txBody>
      </p:sp>
    </p:spTree>
    <p:extLst>
      <p:ext uri="{BB962C8B-B14F-4D97-AF65-F5344CB8AC3E}">
        <p14:creationId xmlns:p14="http://schemas.microsoft.com/office/powerpoint/2010/main" val="6790970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2" algn="ctr"/>
            <a:r>
              <a:rPr lang="en-US" sz="4000" b="1" dirty="0" smtClean="0">
                <a:solidFill>
                  <a:srgbClr val="FF9400"/>
                </a:solidFill>
                <a:effectLst>
                  <a:outerShdw blurRad="38100" dist="38100" dir="2700000" algn="tl">
                    <a:srgbClr val="000000">
                      <a:alpha val="43137"/>
                    </a:srgbClr>
                  </a:outerShdw>
                </a:effectLst>
                <a:latin typeface="Arial" pitchFamily="34" charset="0"/>
                <a:cs typeface="Arial" pitchFamily="34" charset="0"/>
              </a:rPr>
              <a:t>Lessons Learned</a:t>
            </a:r>
            <a:endParaRPr lang="en-US" sz="4000" dirty="0">
              <a:solidFill>
                <a:srgbClr val="FF94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fontScale="92500" lnSpcReduction="20000"/>
          </a:bodyPr>
          <a:lstStyle/>
          <a:p>
            <a:r>
              <a:rPr lang="en-US" dirty="0" smtClean="0"/>
              <a:t>Greater buy-in when staff </a:t>
            </a:r>
            <a:r>
              <a:rPr lang="en-US" dirty="0"/>
              <a:t>who are working with </a:t>
            </a:r>
            <a:r>
              <a:rPr lang="en-US" dirty="0" smtClean="0"/>
              <a:t>families </a:t>
            </a:r>
            <a:r>
              <a:rPr lang="en-US" dirty="0"/>
              <a:t>and using the IFSP do the training</a:t>
            </a:r>
          </a:p>
          <a:p>
            <a:pPr lvl="1"/>
            <a:r>
              <a:rPr lang="en-US" dirty="0"/>
              <a:t>Critiquing </a:t>
            </a:r>
            <a:r>
              <a:rPr lang="en-US" dirty="0" smtClean="0"/>
              <a:t>their own </a:t>
            </a:r>
            <a:r>
              <a:rPr lang="en-US" dirty="0"/>
              <a:t>work </a:t>
            </a:r>
          </a:p>
          <a:p>
            <a:pPr lvl="1"/>
            <a:r>
              <a:rPr lang="en-US" dirty="0"/>
              <a:t>Sharing </a:t>
            </a:r>
            <a:r>
              <a:rPr lang="en-US" dirty="0" smtClean="0"/>
              <a:t> their personal learning experiences</a:t>
            </a:r>
            <a:endParaRPr lang="en-US" dirty="0"/>
          </a:p>
          <a:p>
            <a:r>
              <a:rPr lang="en-US" dirty="0" smtClean="0"/>
              <a:t>Look closer at the website for materials before reinventing the wheel</a:t>
            </a:r>
          </a:p>
          <a:p>
            <a:r>
              <a:rPr lang="en-US" dirty="0" smtClean="0"/>
              <a:t>Can’t reach all the staff- but presenting  to the the newer staff in SC training gets the attention of the rest of the program staff interested.</a:t>
            </a:r>
          </a:p>
          <a:p>
            <a:r>
              <a:rPr lang="en-US" dirty="0" smtClean="0"/>
              <a:t>Expect some pushback from seasoned staff.</a:t>
            </a:r>
          </a:p>
        </p:txBody>
      </p:sp>
      <p:sp>
        <p:nvSpPr>
          <p:cNvPr id="4" name="Footer Placeholder 3"/>
          <p:cNvSpPr>
            <a:spLocks noGrp="1"/>
          </p:cNvSpPr>
          <p:nvPr>
            <p:ph type="ftr" sz="quarter" idx="11"/>
          </p:nvPr>
        </p:nvSpPr>
        <p:spPr/>
        <p:txBody>
          <a:bodyPr/>
          <a:lstStyle/>
          <a:p>
            <a:r>
              <a:rPr lang="en-US" smtClean="0">
                <a:solidFill>
                  <a:schemeClr val="tx2"/>
                </a:solidFill>
              </a:rPr>
              <a:t>Improving Data, Improving Outcomes - Washington, DC</a:t>
            </a:r>
            <a:endParaRPr lang="en-US" dirty="0"/>
          </a:p>
        </p:txBody>
      </p:sp>
    </p:spTree>
    <p:extLst>
      <p:ext uri="{BB962C8B-B14F-4D97-AF65-F5344CB8AC3E}">
        <p14:creationId xmlns:p14="http://schemas.microsoft.com/office/powerpoint/2010/main" val="29746109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normAutofit/>
          </a:bodyPr>
          <a:lstStyle/>
          <a:p>
            <a:r>
              <a:rPr lang="en-US" dirty="0" smtClean="0"/>
              <a:t>For More Information…</a:t>
            </a:r>
            <a:br>
              <a:rPr lang="en-US" dirty="0" smtClean="0"/>
            </a:br>
            <a:r>
              <a:rPr lang="en-US" dirty="0" smtClean="0">
                <a:hlinkClick r:id="rId2"/>
              </a:rPr>
              <a:t>www.birth23.org</a:t>
            </a:r>
            <a:r>
              <a:rPr lang="en-US" dirty="0" smtClean="0"/>
              <a:t> </a:t>
            </a:r>
            <a:endParaRPr lang="en-US"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19400" y="2819400"/>
            <a:ext cx="3598718" cy="3231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r>
              <a:rPr lang="en-US" dirty="0" smtClean="0">
                <a:solidFill>
                  <a:schemeClr val="tx2"/>
                </a:solidFill>
              </a:rPr>
              <a:t>Improving Data, Improving Outcomes - Washington, DC</a:t>
            </a:r>
            <a:endParaRPr lang="en-US" dirty="0"/>
          </a:p>
        </p:txBody>
      </p:sp>
    </p:spTree>
    <p:extLst>
      <p:ext uri="{BB962C8B-B14F-4D97-AF65-F5344CB8AC3E}">
        <p14:creationId xmlns:p14="http://schemas.microsoft.com/office/powerpoint/2010/main" val="18525011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38200"/>
            <a:ext cx="7848600" cy="1143000"/>
          </a:xfrm>
        </p:spPr>
        <p:txBody>
          <a:bodyPr>
            <a:noAutofit/>
          </a:bodyPr>
          <a:lstStyle/>
          <a:p>
            <a:r>
              <a:rPr lang="en-US" sz="7200" dirty="0" smtClean="0"/>
              <a:t>Kansas</a:t>
            </a:r>
            <a:endParaRPr lang="en-US" sz="7200" dirty="0"/>
          </a:p>
        </p:txBody>
      </p:sp>
      <p:sp>
        <p:nvSpPr>
          <p:cNvPr id="3" name="Content Placeholder 2"/>
          <p:cNvSpPr>
            <a:spLocks noGrp="1"/>
          </p:cNvSpPr>
          <p:nvPr>
            <p:ph idx="1"/>
          </p:nvPr>
        </p:nvSpPr>
        <p:spPr>
          <a:xfrm>
            <a:off x="1143000" y="1600200"/>
            <a:ext cx="7543800" cy="4525963"/>
          </a:xfrm>
        </p:spPr>
        <p:txBody>
          <a:bodyPr/>
          <a:lstStyle/>
          <a:p>
            <a:pPr marL="0" indent="0" algn="ctr">
              <a:buNone/>
            </a:pPr>
            <a:endParaRPr lang="en-US" dirty="0" smtClean="0">
              <a:solidFill>
                <a:srgbClr val="3366FF"/>
              </a:solidFill>
            </a:endParaRPr>
          </a:p>
          <a:p>
            <a:pPr marL="0" indent="0" algn="ctr">
              <a:buNone/>
            </a:pPr>
            <a:endParaRPr lang="en-US" dirty="0">
              <a:solidFill>
                <a:srgbClr val="3366FF"/>
              </a:solidFill>
            </a:endParaRPr>
          </a:p>
          <a:p>
            <a:pPr marL="0" indent="0" algn="ctr">
              <a:buNone/>
            </a:pPr>
            <a:r>
              <a:rPr lang="en-US" dirty="0" smtClean="0">
                <a:solidFill>
                  <a:srgbClr val="275EA1"/>
                </a:solidFill>
              </a:rPr>
              <a:t>Phoebe Rinkel, M.S.</a:t>
            </a:r>
          </a:p>
          <a:p>
            <a:pPr marL="0" indent="0" algn="ctr">
              <a:buNone/>
            </a:pPr>
            <a:r>
              <a:rPr lang="en-US" dirty="0" smtClean="0">
                <a:solidFill>
                  <a:srgbClr val="275EA1"/>
                </a:solidFill>
              </a:rPr>
              <a:t>Technical Assistance Coordinator</a:t>
            </a:r>
          </a:p>
          <a:p>
            <a:pPr marL="0" indent="0" algn="ctr">
              <a:buNone/>
            </a:pPr>
            <a:r>
              <a:rPr lang="en-US" dirty="0" smtClean="0">
                <a:solidFill>
                  <a:srgbClr val="275EA1"/>
                </a:solidFill>
              </a:rPr>
              <a:t>TASN-Kansas </a:t>
            </a:r>
            <a:r>
              <a:rPr lang="en-US" dirty="0" err="1" smtClean="0">
                <a:solidFill>
                  <a:srgbClr val="275EA1"/>
                </a:solidFill>
              </a:rPr>
              <a:t>Inservice</a:t>
            </a:r>
            <a:r>
              <a:rPr lang="en-US" dirty="0" smtClean="0">
                <a:solidFill>
                  <a:srgbClr val="275EA1"/>
                </a:solidFill>
              </a:rPr>
              <a:t> Training System (KITS)</a:t>
            </a:r>
            <a:endParaRPr lang="en-US" dirty="0">
              <a:solidFill>
                <a:srgbClr val="275EA1"/>
              </a:solidFill>
            </a:endParaRPr>
          </a:p>
        </p:txBody>
      </p:sp>
      <p:sp>
        <p:nvSpPr>
          <p:cNvPr id="4" name="Footer Placeholder 3"/>
          <p:cNvSpPr>
            <a:spLocks noGrp="1"/>
          </p:cNvSpPr>
          <p:nvPr>
            <p:ph type="ftr" sz="quarter" idx="11"/>
          </p:nvPr>
        </p:nvSpPr>
        <p:spPr>
          <a:xfrm>
            <a:off x="2133600" y="6356350"/>
            <a:ext cx="5791200" cy="365125"/>
          </a:xfrm>
        </p:spPr>
        <p:txBody>
          <a:bodyPr/>
          <a:lstStyle/>
          <a:p>
            <a:r>
              <a:rPr lang="en-US" dirty="0" smtClean="0">
                <a:solidFill>
                  <a:schemeClr val="tx2"/>
                </a:solidFill>
              </a:rPr>
              <a:t>Improving Data, Improving Outcomes - Washington, DC</a:t>
            </a:r>
            <a:endParaRPr lang="en-US" dirty="0">
              <a:solidFill>
                <a:schemeClr val="tx2"/>
              </a:solidFill>
            </a:endParaRPr>
          </a:p>
        </p:txBody>
      </p:sp>
      <p:cxnSp>
        <p:nvCxnSpPr>
          <p:cNvPr id="6" name="Straight Connector 5"/>
          <p:cNvCxnSpPr/>
          <p:nvPr/>
        </p:nvCxnSpPr>
        <p:spPr>
          <a:xfrm>
            <a:off x="381000" y="0"/>
            <a:ext cx="0" cy="6858000"/>
          </a:xfrm>
          <a:prstGeom prst="line">
            <a:avLst/>
          </a:prstGeom>
          <a:ln w="8128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869113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5187"/>
          </a:xfrm>
        </p:spPr>
        <p:txBody>
          <a:bodyPr/>
          <a:lstStyle/>
          <a:p>
            <a:r>
              <a:rPr lang="en-US" dirty="0" smtClean="0"/>
              <a:t>Kansas Landscape</a:t>
            </a:r>
            <a:endParaRPr lang="en-US" dirty="0"/>
          </a:p>
        </p:txBody>
      </p:sp>
      <p:sp>
        <p:nvSpPr>
          <p:cNvPr id="3" name="Content Placeholder 2"/>
          <p:cNvSpPr>
            <a:spLocks noGrp="1"/>
          </p:cNvSpPr>
          <p:nvPr>
            <p:ph idx="1"/>
          </p:nvPr>
        </p:nvSpPr>
        <p:spPr>
          <a:xfrm>
            <a:off x="898193" y="3351820"/>
            <a:ext cx="7304285" cy="2791984"/>
          </a:xfrm>
        </p:spPr>
        <p:txBody>
          <a:bodyPr>
            <a:normAutofit/>
          </a:bodyPr>
          <a:lstStyle/>
          <a:p>
            <a:r>
              <a:rPr lang="en-US" sz="2000" b="1" dirty="0" smtClean="0"/>
              <a:t>Part C – Kansas Department of Health and Environment (KDHE) </a:t>
            </a:r>
            <a:r>
              <a:rPr lang="en-US" sz="2000" b="1" u="sng" dirty="0">
                <a:hlinkClick r:id="rId3"/>
              </a:rPr>
              <a:t>http://www.ksits.org/</a:t>
            </a:r>
            <a:endParaRPr lang="en-US" sz="2000" b="1" dirty="0" smtClean="0"/>
          </a:p>
          <a:p>
            <a:r>
              <a:rPr lang="en-US" sz="2000" b="1" dirty="0" smtClean="0"/>
              <a:t>Part B/619 – Kansas State Department of Education (KSDE) </a:t>
            </a:r>
            <a:r>
              <a:rPr lang="en-US" sz="2000" b="1" u="sng" dirty="0">
                <a:hlinkClick r:id="rId4"/>
              </a:rPr>
              <a:t>http://www.ksde.org/</a:t>
            </a:r>
            <a:endParaRPr lang="en-US" sz="2000" b="1" dirty="0" smtClean="0"/>
          </a:p>
          <a:p>
            <a:r>
              <a:rPr lang="en-US" sz="2000" b="1" dirty="0" smtClean="0"/>
              <a:t>Outcome Web System (OWS) – Birth to 6 </a:t>
            </a:r>
            <a:r>
              <a:rPr lang="en-US" sz="2000" b="1" u="sng" dirty="0">
                <a:hlinkClick r:id="rId5"/>
              </a:rPr>
              <a:t>http://kskits.org/OWS/index.html</a:t>
            </a:r>
            <a:endParaRPr lang="en-US" sz="2000" b="1" dirty="0" smtClean="0"/>
          </a:p>
          <a:p>
            <a:r>
              <a:rPr lang="en-US" sz="2000" b="1" dirty="0" smtClean="0"/>
              <a:t>Kansas </a:t>
            </a:r>
            <a:r>
              <a:rPr lang="en-US" sz="2000" b="1" dirty="0" err="1" smtClean="0"/>
              <a:t>Inservice</a:t>
            </a:r>
            <a:r>
              <a:rPr lang="en-US" sz="2000" b="1" dirty="0" smtClean="0"/>
              <a:t> Training System – Birth to 8</a:t>
            </a:r>
          </a:p>
          <a:p>
            <a:r>
              <a:rPr lang="en-US" sz="2000" b="1" u="sng" dirty="0">
                <a:hlinkClick r:id="rId6"/>
              </a:rPr>
              <a:t>http://www.kskits.org/</a:t>
            </a:r>
          </a:p>
          <a:p>
            <a:endParaRPr lang="en-US" dirty="0" smtClean="0"/>
          </a:p>
          <a:p>
            <a:endParaRPr lang="en-US" dirty="0"/>
          </a:p>
        </p:txBody>
      </p:sp>
      <p:pic>
        <p:nvPicPr>
          <p:cNvPr id="4" name="Picture 3" descr="Kansas landscap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8943" y="1069825"/>
            <a:ext cx="6632542" cy="2071636"/>
          </a:xfrm>
          <a:prstGeom prst="rect">
            <a:avLst/>
          </a:prstGeom>
        </p:spPr>
      </p:pic>
      <p:sp>
        <p:nvSpPr>
          <p:cNvPr id="5" name="Footer Placeholder 4"/>
          <p:cNvSpPr>
            <a:spLocks noGrp="1"/>
          </p:cNvSpPr>
          <p:nvPr>
            <p:ph type="ftr" sz="quarter" idx="11"/>
          </p:nvPr>
        </p:nvSpPr>
        <p:spPr/>
        <p:txBody>
          <a:bodyPr/>
          <a:lstStyle/>
          <a:p>
            <a:r>
              <a:rPr lang="en-US" dirty="0" smtClean="0">
                <a:solidFill>
                  <a:schemeClr val="tx2"/>
                </a:solidFill>
              </a:rPr>
              <a:t>Improving Data, Improving Outcomes - Washington, DC</a:t>
            </a:r>
            <a:endParaRPr lang="en-US" dirty="0"/>
          </a:p>
        </p:txBody>
      </p:sp>
    </p:spTree>
    <p:extLst>
      <p:ext uri="{BB962C8B-B14F-4D97-AF65-F5344CB8AC3E}">
        <p14:creationId xmlns:p14="http://schemas.microsoft.com/office/powerpoint/2010/main" val="16712067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57200"/>
            <a:ext cx="5638800" cy="1051560"/>
          </a:xfrm>
        </p:spPr>
        <p:txBody>
          <a:bodyPr>
            <a:normAutofit/>
          </a:bodyPr>
          <a:lstStyle/>
          <a:p>
            <a:r>
              <a:rPr lang="en-US" dirty="0" smtClean="0"/>
              <a:t>Activities</a:t>
            </a:r>
            <a:endParaRPr lang="en-US" dirty="0"/>
          </a:p>
        </p:txBody>
      </p:sp>
      <p:sp>
        <p:nvSpPr>
          <p:cNvPr id="5" name="Content Placeholder 4"/>
          <p:cNvSpPr>
            <a:spLocks noGrp="1"/>
          </p:cNvSpPr>
          <p:nvPr>
            <p:ph idx="1"/>
          </p:nvPr>
        </p:nvSpPr>
        <p:spPr>
          <a:xfrm>
            <a:off x="304800" y="1676400"/>
            <a:ext cx="8183880" cy="4187952"/>
          </a:xfrm>
        </p:spPr>
        <p:txBody>
          <a:bodyPr>
            <a:normAutofit/>
          </a:bodyPr>
          <a:lstStyle/>
          <a:p>
            <a:r>
              <a:rPr lang="en-US" sz="3200" dirty="0" smtClean="0"/>
              <a:t>Discussions</a:t>
            </a:r>
          </a:p>
          <a:p>
            <a:r>
              <a:rPr lang="en-US" sz="3200" dirty="0" smtClean="0"/>
              <a:t>Videos</a:t>
            </a:r>
          </a:p>
          <a:p>
            <a:r>
              <a:rPr lang="en-US" sz="3200" dirty="0" smtClean="0"/>
              <a:t>Case examples</a:t>
            </a:r>
            <a:endParaRPr lang="en-US" sz="3200" dirty="0"/>
          </a:p>
        </p:txBody>
      </p:sp>
      <p:pic>
        <p:nvPicPr>
          <p:cNvPr id="3" name="Picture 2" descr="Table Talk on Auth Assmt 6-13-12.docx [Compatibility Mode] - Microsoft Word"/>
          <p:cNvPicPr>
            <a:picLocks noChangeAspect="1"/>
          </p:cNvPicPr>
          <p:nvPr/>
        </p:nvPicPr>
        <p:blipFill rotWithShape="1">
          <a:blip r:embed="rId3" cstate="print">
            <a:extLst>
              <a:ext uri="{28A0092B-C50C-407E-A947-70E740481C1C}">
                <a14:useLocalDpi xmlns:a14="http://schemas.microsoft.com/office/drawing/2010/main" val="0"/>
              </a:ext>
            </a:extLst>
          </a:blip>
          <a:srcRect l="19423" t="24028" r="18302" b="6110"/>
          <a:stretch/>
        </p:blipFill>
        <p:spPr>
          <a:xfrm rot="21129925">
            <a:off x="6019800" y="609600"/>
            <a:ext cx="2581275" cy="3337741"/>
          </a:xfrm>
          <a:prstGeom prst="rect">
            <a:avLst/>
          </a:prstGeom>
        </p:spPr>
      </p:pic>
      <p:pic>
        <p:nvPicPr>
          <p:cNvPr id="6" name="Picture 5" descr="KimCaseStudy-35mos.doc [Compatibility Mode] - Microsoft Word"/>
          <p:cNvPicPr>
            <a:picLocks noChangeAspect="1"/>
          </p:cNvPicPr>
          <p:nvPr/>
        </p:nvPicPr>
        <p:blipFill rotWithShape="1">
          <a:blip r:embed="rId4" cstate="print">
            <a:extLst>
              <a:ext uri="{28A0092B-C50C-407E-A947-70E740481C1C}">
                <a14:useLocalDpi xmlns:a14="http://schemas.microsoft.com/office/drawing/2010/main" val="0"/>
              </a:ext>
            </a:extLst>
          </a:blip>
          <a:srcRect l="18982" t="18333" r="18440" b="25972"/>
          <a:stretch/>
        </p:blipFill>
        <p:spPr>
          <a:xfrm rot="394755">
            <a:off x="4772254" y="3082424"/>
            <a:ext cx="3396783" cy="2360675"/>
          </a:xfrm>
          <a:prstGeom prst="rect">
            <a:avLst/>
          </a:prstGeom>
        </p:spPr>
      </p:pic>
      <p:pic>
        <p:nvPicPr>
          <p:cNvPr id="2" name="Picture 1" descr="Functional IFSPOutcomes-IEPGoals-draft_AMLedit_v1-al.ppt [Compatibility Mode] - Microsoft PowerPoint"/>
          <p:cNvPicPr>
            <a:picLocks noChangeAspect="1"/>
          </p:cNvPicPr>
          <p:nvPr/>
        </p:nvPicPr>
        <p:blipFill rotWithShape="1">
          <a:blip r:embed="rId5" cstate="print">
            <a:extLst>
              <a:ext uri="{28A0092B-C50C-407E-A947-70E740481C1C}">
                <a14:useLocalDpi xmlns:a14="http://schemas.microsoft.com/office/drawing/2010/main" val="0"/>
              </a:ext>
            </a:extLst>
          </a:blip>
          <a:srcRect l="21155" t="17705" r="4087" b="9945"/>
          <a:stretch/>
        </p:blipFill>
        <p:spPr>
          <a:xfrm rot="272852">
            <a:off x="1988769" y="3761730"/>
            <a:ext cx="2951227" cy="2230266"/>
          </a:xfrm>
          <a:prstGeom prst="rect">
            <a:avLst/>
          </a:prstGeom>
        </p:spPr>
      </p:pic>
      <p:sp>
        <p:nvSpPr>
          <p:cNvPr id="7" name="Footer Placeholder 6"/>
          <p:cNvSpPr>
            <a:spLocks noGrp="1"/>
          </p:cNvSpPr>
          <p:nvPr>
            <p:ph type="ftr" sz="quarter" idx="11"/>
          </p:nvPr>
        </p:nvSpPr>
        <p:spPr/>
        <p:txBody>
          <a:bodyPr/>
          <a:lstStyle/>
          <a:p>
            <a:r>
              <a:rPr lang="en-US" dirty="0" smtClean="0">
                <a:solidFill>
                  <a:schemeClr val="tx2"/>
                </a:solidFill>
              </a:rPr>
              <a:t>Improving Data, Improving Outcomes - Washington, DC</a:t>
            </a:r>
            <a:endParaRPr lang="en-US" dirty="0">
              <a:solidFill>
                <a:schemeClr val="tx2"/>
              </a:solidFill>
            </a:endParaRPr>
          </a:p>
        </p:txBody>
      </p:sp>
    </p:spTree>
    <p:extLst>
      <p:ext uri="{BB962C8B-B14F-4D97-AF65-F5344CB8AC3E}">
        <p14:creationId xmlns:p14="http://schemas.microsoft.com/office/powerpoint/2010/main" val="243437538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Statewide IFSP for </a:t>
            </a:r>
            <a:r>
              <a:rPr lang="en-US" i="1" dirty="0" smtClean="0"/>
              <a:t>tiny k</a:t>
            </a:r>
            <a:r>
              <a:rPr lang="en-US" dirty="0" smtClean="0"/>
              <a:t> Programs</a:t>
            </a:r>
            <a:endParaRPr lang="en-US" dirty="0"/>
          </a:p>
        </p:txBody>
      </p:sp>
      <p:sp>
        <p:nvSpPr>
          <p:cNvPr id="4" name="Content Placeholder 2"/>
          <p:cNvSpPr>
            <a:spLocks noGrp="1"/>
          </p:cNvSpPr>
          <p:nvPr>
            <p:ph idx="1"/>
          </p:nvPr>
        </p:nvSpPr>
        <p:spPr/>
        <p:style>
          <a:lnRef idx="1">
            <a:schemeClr val="accent3"/>
          </a:lnRef>
          <a:fillRef idx="2">
            <a:schemeClr val="accent3"/>
          </a:fillRef>
          <a:effectRef idx="1">
            <a:schemeClr val="accent3"/>
          </a:effectRef>
          <a:fontRef idx="minor">
            <a:schemeClr val="dk1"/>
          </a:fontRef>
        </p:style>
        <p:txBody>
          <a:bodyPr>
            <a:normAutofit/>
          </a:bodyPr>
          <a:lstStyle/>
          <a:p>
            <a:pPr marL="0" indent="0">
              <a:buNone/>
            </a:pPr>
            <a:endParaRPr lang="en-US" sz="4000" dirty="0" smtClean="0"/>
          </a:p>
          <a:p>
            <a:pPr marL="0" indent="0">
              <a:buNone/>
            </a:pPr>
            <a:endParaRPr lang="en-US" sz="4000" dirty="0"/>
          </a:p>
          <a:p>
            <a:pPr marL="0" indent="0">
              <a:buNone/>
            </a:pPr>
            <a:r>
              <a:rPr lang="en-US" sz="4000" dirty="0" smtClean="0"/>
              <a:t>IFSP Guidance Document and form </a:t>
            </a:r>
            <a:r>
              <a:rPr lang="en-US" dirty="0" smtClean="0">
                <a:hlinkClick r:id="rId3"/>
              </a:rPr>
              <a:t>http</a:t>
            </a:r>
            <a:r>
              <a:rPr lang="en-US" dirty="0">
                <a:hlinkClick r:id="rId3"/>
              </a:rPr>
              <a:t>://www.ksits.org/</a:t>
            </a:r>
            <a:r>
              <a:rPr lang="en-US" dirty="0" smtClean="0">
                <a:hlinkClick r:id="rId3"/>
              </a:rPr>
              <a:t>forms.htm</a:t>
            </a:r>
            <a:r>
              <a:rPr lang="en-US" dirty="0" smtClean="0"/>
              <a:t> </a:t>
            </a:r>
          </a:p>
          <a:p>
            <a:pPr marL="0" indent="0">
              <a:buNone/>
            </a:pPr>
            <a:r>
              <a:rPr lang="en-US" sz="4000" dirty="0"/>
              <a:t>2012-2013 training series </a:t>
            </a:r>
          </a:p>
          <a:p>
            <a:pPr marL="0" indent="0">
              <a:buNone/>
            </a:pPr>
            <a:r>
              <a:rPr lang="en-US" dirty="0">
                <a:hlinkClick r:id="rId4"/>
              </a:rPr>
              <a:t>http://www.kskits.org/training/trainingVideoClips.shtml</a:t>
            </a:r>
            <a:endParaRPr lang="en-US" dirty="0"/>
          </a:p>
          <a:p>
            <a:pPr marL="0" indent="0">
              <a:buNone/>
            </a:pPr>
            <a:endParaRPr lang="en-US" dirty="0"/>
          </a:p>
        </p:txBody>
      </p:sp>
      <p:pic>
        <p:nvPicPr>
          <p:cNvPr id="3" name="Picture 2" descr="Screen Shot 2013-09-05 at 9.54.0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0424" y="1814018"/>
            <a:ext cx="3949700" cy="1193669"/>
          </a:xfrm>
          <a:prstGeom prst="rect">
            <a:avLst/>
          </a:prstGeom>
        </p:spPr>
      </p:pic>
      <p:sp>
        <p:nvSpPr>
          <p:cNvPr id="5" name="Footer Placeholder 4"/>
          <p:cNvSpPr>
            <a:spLocks noGrp="1"/>
          </p:cNvSpPr>
          <p:nvPr>
            <p:ph type="ftr" sz="quarter" idx="11"/>
          </p:nvPr>
        </p:nvSpPr>
        <p:spPr/>
        <p:txBody>
          <a:bodyPr/>
          <a:lstStyle/>
          <a:p>
            <a:r>
              <a:rPr lang="en-US" dirty="0" smtClean="0">
                <a:solidFill>
                  <a:schemeClr val="tx2"/>
                </a:solidFill>
              </a:rPr>
              <a:t>Improving Data, Improving Outcomes - Washington, DC</a:t>
            </a:r>
            <a:endParaRPr lang="en-US" dirty="0"/>
          </a:p>
        </p:txBody>
      </p:sp>
    </p:spTree>
    <p:extLst>
      <p:ext uri="{BB962C8B-B14F-4D97-AF65-F5344CB8AC3E}">
        <p14:creationId xmlns:p14="http://schemas.microsoft.com/office/powerpoint/2010/main" val="241372248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38197" y="5249333"/>
            <a:ext cx="2819400" cy="762000"/>
          </a:xfrm>
        </p:spPr>
        <p:txBody>
          <a:bodyPr>
            <a:normAutofit/>
          </a:bodyPr>
          <a:lstStyle/>
          <a:p>
            <a:pPr eaLnBrk="1" hangingPunct="1">
              <a:defRPr/>
            </a:pPr>
            <a:r>
              <a:rPr lang="en-US" sz="2800" cap="none" dirty="0" smtClean="0">
                <a:latin typeface="Georgia" charset="0"/>
                <a:cs typeface="+mn-cs"/>
              </a:rPr>
              <a:t>2012 </a:t>
            </a:r>
            <a:r>
              <a:rPr lang="en-US" sz="2800" cap="none" dirty="0">
                <a:latin typeface="Georgia" charset="0"/>
                <a:cs typeface="+mn-cs"/>
              </a:rPr>
              <a:t>– </a:t>
            </a:r>
            <a:r>
              <a:rPr lang="en-US" sz="2800" cap="none" dirty="0" smtClean="0">
                <a:latin typeface="Georgia" charset="0"/>
                <a:cs typeface="+mn-cs"/>
              </a:rPr>
              <a:t>2013 </a:t>
            </a:r>
            <a:endParaRPr lang="en-US" sz="2800" cap="none" dirty="0">
              <a:latin typeface="Georgia" charset="0"/>
              <a:cs typeface="+mn-cs"/>
            </a:endParaRPr>
          </a:p>
        </p:txBody>
      </p:sp>
      <p:sp>
        <p:nvSpPr>
          <p:cNvPr id="2" name="Title 1"/>
          <p:cNvSpPr>
            <a:spLocks noGrp="1"/>
          </p:cNvSpPr>
          <p:nvPr>
            <p:ph type="ctrTitle"/>
          </p:nvPr>
        </p:nvSpPr>
        <p:spPr>
          <a:xfrm>
            <a:off x="714022" y="635000"/>
            <a:ext cx="7772400" cy="1295400"/>
          </a:xfrm>
        </p:spPr>
        <p:txBody>
          <a:bodyPr>
            <a:normAutofit fontScale="90000"/>
          </a:bodyPr>
          <a:lstStyle/>
          <a:p>
            <a:pPr eaLnBrk="1" fontAlgn="auto" hangingPunct="1">
              <a:spcAft>
                <a:spcPts val="0"/>
              </a:spcAft>
              <a:defRPr/>
            </a:pPr>
            <a:r>
              <a:rPr lang="en-US" dirty="0" smtClean="0">
                <a:solidFill>
                  <a:srgbClr val="FF9400"/>
                </a:solidFill>
                <a:latin typeface="Arial Rounded MT Bold" pitchFamily="34" charset="0"/>
                <a:ea typeface="+mj-ea"/>
                <a:cs typeface="+mj-cs"/>
              </a:rPr>
              <a:t>IEP Training</a:t>
            </a:r>
            <a:br>
              <a:rPr lang="en-US" dirty="0" smtClean="0">
                <a:solidFill>
                  <a:srgbClr val="FF9400"/>
                </a:solidFill>
                <a:latin typeface="Arial Rounded MT Bold" pitchFamily="34" charset="0"/>
                <a:ea typeface="+mj-ea"/>
                <a:cs typeface="+mj-cs"/>
              </a:rPr>
            </a:br>
            <a:r>
              <a:rPr lang="en-US" dirty="0" smtClean="0">
                <a:solidFill>
                  <a:srgbClr val="FF9400"/>
                </a:solidFill>
                <a:latin typeface="Arial Rounded MT Bold" pitchFamily="34" charset="0"/>
                <a:ea typeface="+mj-ea"/>
                <a:cs typeface="+mj-cs"/>
              </a:rPr>
              <a:t>for Kansas Schools</a:t>
            </a:r>
            <a:endParaRPr lang="en-US" dirty="0">
              <a:solidFill>
                <a:srgbClr val="FF9400"/>
              </a:solidFill>
              <a:latin typeface="Arial Rounded MT Bold" pitchFamily="34" charset="0"/>
              <a:ea typeface="+mj-ea"/>
              <a:cs typeface="+mj-cs"/>
            </a:endParaRPr>
          </a:p>
        </p:txBody>
      </p:sp>
      <p:pic>
        <p:nvPicPr>
          <p:cNvPr id="14339" name="Picture 2" descr="C:\Documents and Settings\twilliams\Local Settings\Temporary Internet Files\Content.IE5\N45QGWY9\MC90029716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1613" y="2689225"/>
            <a:ext cx="257810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81000" y="5257800"/>
            <a:ext cx="5638800" cy="646113"/>
          </a:xfrm>
          <a:prstGeom prst="rect">
            <a:avLst/>
          </a:prstGeom>
          <a:noFill/>
        </p:spPr>
        <p:txBody>
          <a:bodyPr>
            <a:spAutoFit/>
          </a:bodyPr>
          <a:lstStyle/>
          <a:p>
            <a:pPr fontAlgn="auto">
              <a:spcBef>
                <a:spcPts val="0"/>
              </a:spcBef>
              <a:spcAft>
                <a:spcPts val="0"/>
              </a:spcAft>
              <a:defRPr/>
            </a:pPr>
            <a:r>
              <a:rPr lang="en-US" b="1" dirty="0">
                <a:solidFill>
                  <a:schemeClr val="bg1">
                    <a:lumMod val="50000"/>
                  </a:schemeClr>
                </a:solidFill>
                <a:latin typeface="+mn-lt"/>
                <a:ea typeface="+mn-ea"/>
                <a:cs typeface="+mn-cs"/>
              </a:rPr>
              <a:t>Kansas State Department of Education Technical Assistance System Network</a:t>
            </a:r>
          </a:p>
        </p:txBody>
      </p:sp>
      <p:sp>
        <p:nvSpPr>
          <p:cNvPr id="6" name="TextBox 5"/>
          <p:cNvSpPr txBox="1"/>
          <p:nvPr/>
        </p:nvSpPr>
        <p:spPr>
          <a:xfrm>
            <a:off x="533400" y="2465042"/>
            <a:ext cx="4343400" cy="2431435"/>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fontAlgn="auto">
              <a:spcBef>
                <a:spcPts val="0"/>
              </a:spcBef>
              <a:spcAft>
                <a:spcPts val="0"/>
              </a:spcAft>
              <a:defRPr/>
            </a:pPr>
            <a:r>
              <a:rPr lang="en-US" sz="2800" b="1" dirty="0">
                <a:solidFill>
                  <a:schemeClr val="bg1">
                    <a:lumMod val="50000"/>
                  </a:schemeClr>
                </a:solidFill>
                <a:latin typeface="+mn-lt"/>
                <a:ea typeface="+mn-ea"/>
                <a:cs typeface="+mn-cs"/>
              </a:rPr>
              <a:t>Early Childhood: Writing IEPs for Young </a:t>
            </a:r>
            <a:r>
              <a:rPr lang="en-US" sz="2800" b="1" dirty="0" smtClean="0">
                <a:solidFill>
                  <a:schemeClr val="bg1">
                    <a:lumMod val="50000"/>
                  </a:schemeClr>
                </a:solidFill>
                <a:latin typeface="+mn-lt"/>
                <a:ea typeface="+mn-ea"/>
                <a:cs typeface="+mn-cs"/>
              </a:rPr>
              <a:t>Children</a:t>
            </a:r>
            <a:endParaRPr lang="en-US" sz="2400" b="1" dirty="0">
              <a:solidFill>
                <a:schemeClr val="bg1">
                  <a:lumMod val="50000"/>
                </a:schemeClr>
              </a:solidFill>
            </a:endParaRPr>
          </a:p>
          <a:p>
            <a:pPr fontAlgn="auto">
              <a:spcBef>
                <a:spcPts val="0"/>
              </a:spcBef>
              <a:spcAft>
                <a:spcPts val="0"/>
              </a:spcAft>
              <a:defRPr/>
            </a:pPr>
            <a:r>
              <a:rPr lang="en-US" sz="2400" u="sng" dirty="0">
                <a:hlinkClick r:id="rId4"/>
              </a:rPr>
              <a:t>http://ksdetasn.org/cms/index.php/iep-training-coaching-resources</a:t>
            </a:r>
            <a:endParaRPr lang="en-US" sz="2400" b="1" dirty="0">
              <a:solidFill>
                <a:schemeClr val="bg1">
                  <a:lumMod val="50000"/>
                </a:schemeClr>
              </a:solidFill>
              <a:latin typeface="+mn-lt"/>
              <a:ea typeface="+mn-ea"/>
              <a:cs typeface="+mn-cs"/>
            </a:endParaRPr>
          </a:p>
          <a:p>
            <a:pPr fontAlgn="auto">
              <a:spcBef>
                <a:spcPts val="0"/>
              </a:spcBef>
              <a:spcAft>
                <a:spcPts val="0"/>
              </a:spcAft>
              <a:defRPr/>
            </a:pPr>
            <a:endParaRPr lang="en-US" sz="2400" b="1" dirty="0">
              <a:solidFill>
                <a:schemeClr val="bg1">
                  <a:lumMod val="50000"/>
                </a:schemeClr>
              </a:solidFill>
              <a:latin typeface="+mn-lt"/>
              <a:ea typeface="+mn-ea"/>
              <a:cs typeface="+mn-cs"/>
            </a:endParaRPr>
          </a:p>
        </p:txBody>
      </p:sp>
      <p:sp>
        <p:nvSpPr>
          <p:cNvPr id="4" name="Footer Placeholder 3"/>
          <p:cNvSpPr>
            <a:spLocks noGrp="1"/>
          </p:cNvSpPr>
          <p:nvPr>
            <p:ph type="ftr" sz="quarter" idx="11"/>
          </p:nvPr>
        </p:nvSpPr>
        <p:spPr>
          <a:xfrm>
            <a:off x="1981200" y="6356350"/>
            <a:ext cx="5562600" cy="365125"/>
          </a:xfrm>
        </p:spPr>
        <p:txBody>
          <a:bodyPr/>
          <a:lstStyle/>
          <a:p>
            <a:r>
              <a:rPr lang="en-US" sz="1400" dirty="0" smtClean="0"/>
              <a:t>Improving Data, Improving Outcomes - Washington, DC</a:t>
            </a:r>
            <a:endParaRPr lang="en-US" sz="1400" dirty="0">
              <a:solidFill>
                <a:srgbClr val="008000"/>
              </a:solidFill>
            </a:endParaRPr>
          </a:p>
        </p:txBody>
      </p:sp>
    </p:spTree>
    <p:extLst>
      <p:ext uri="{BB962C8B-B14F-4D97-AF65-F5344CB8AC3E}">
        <p14:creationId xmlns:p14="http://schemas.microsoft.com/office/powerpoint/2010/main" val="220913354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ECO Process Quality Rating Checklists </a:t>
            </a:r>
            <a:endParaRPr lang="en-US" dirty="0"/>
          </a:p>
        </p:txBody>
      </p:sp>
      <p:sp>
        <p:nvSpPr>
          <p:cNvPr id="3" name="Content Placeholder 2"/>
          <p:cNvSpPr>
            <a:spLocks noGrp="1"/>
          </p:cNvSpPr>
          <p:nvPr>
            <p:ph idx="1"/>
          </p:nvPr>
        </p:nvSpPr>
        <p:spPr>
          <a:xfrm>
            <a:off x="915833" y="1630337"/>
            <a:ext cx="7110248" cy="4525963"/>
          </a:xfrm>
        </p:spPr>
        <p:style>
          <a:lnRef idx="1">
            <a:schemeClr val="accent3"/>
          </a:lnRef>
          <a:fillRef idx="2">
            <a:schemeClr val="accent3"/>
          </a:fillRef>
          <a:effectRef idx="1">
            <a:schemeClr val="accent3"/>
          </a:effectRef>
          <a:fontRef idx="minor">
            <a:schemeClr val="dk1"/>
          </a:fontRef>
        </p:style>
        <p:txBody>
          <a:bodyPr>
            <a:normAutofit lnSpcReduction="10000"/>
          </a:bodyPr>
          <a:lstStyle/>
          <a:p>
            <a:r>
              <a:rPr lang="en-US" dirty="0" smtClean="0"/>
              <a:t>For Administrators</a:t>
            </a:r>
          </a:p>
          <a:p>
            <a:pPr marL="0" indent="0">
              <a:buNone/>
            </a:pPr>
            <a:r>
              <a:rPr lang="en-US" dirty="0">
                <a:hlinkClick r:id="rId3"/>
              </a:rPr>
              <a:t>http://kskits.org/ta/ECOOutcomes/AdminNdsKno/AdminQtyRatingChecklist1_31_12.</a:t>
            </a:r>
            <a:r>
              <a:rPr lang="en-US" dirty="0" smtClean="0">
                <a:hlinkClick r:id="rId3"/>
              </a:rPr>
              <a:t>doc</a:t>
            </a:r>
            <a:endParaRPr lang="en-US" dirty="0" smtClean="0"/>
          </a:p>
          <a:p>
            <a:pPr marL="0" indent="0">
              <a:buNone/>
            </a:pPr>
            <a:endParaRPr lang="en-US" dirty="0"/>
          </a:p>
          <a:p>
            <a:r>
              <a:rPr lang="en-US" dirty="0" smtClean="0"/>
              <a:t>For Direct Service Providers</a:t>
            </a:r>
          </a:p>
          <a:p>
            <a:pPr marL="0" indent="0">
              <a:buNone/>
            </a:pPr>
            <a:r>
              <a:rPr lang="en-US" dirty="0">
                <a:hlinkClick r:id="rId4"/>
              </a:rPr>
              <a:t>http://kskits.org/ta/ECOOutcomes/whatDirectService/DrctSrvcPvdrQtyRtgLst_6_27_12.</a:t>
            </a:r>
            <a:r>
              <a:rPr lang="en-US" dirty="0" smtClean="0">
                <a:hlinkClick r:id="rId4"/>
              </a:rPr>
              <a:t>doc</a:t>
            </a:r>
            <a:endParaRPr lang="en-US" dirty="0" smtClean="0"/>
          </a:p>
          <a:p>
            <a:pPr marL="0" indent="0">
              <a:buNone/>
            </a:pPr>
            <a:endParaRPr lang="en-US" dirty="0"/>
          </a:p>
        </p:txBody>
      </p:sp>
      <p:sp>
        <p:nvSpPr>
          <p:cNvPr id="4" name="Footer Placeholder 3"/>
          <p:cNvSpPr>
            <a:spLocks noGrp="1"/>
          </p:cNvSpPr>
          <p:nvPr>
            <p:ph type="ftr" sz="quarter" idx="11"/>
          </p:nvPr>
        </p:nvSpPr>
        <p:spPr/>
        <p:txBody>
          <a:bodyPr/>
          <a:lstStyle/>
          <a:p>
            <a:r>
              <a:rPr lang="en-US" smtClean="0">
                <a:solidFill>
                  <a:schemeClr val="tx2"/>
                </a:solidFill>
              </a:rPr>
              <a:t>Improving Data, Improving Outcomes - Washington, DC</a:t>
            </a:r>
            <a:endParaRPr lang="en-US" dirty="0"/>
          </a:p>
        </p:txBody>
      </p:sp>
    </p:spTree>
    <p:extLst>
      <p:ext uri="{BB962C8B-B14F-4D97-AF65-F5344CB8AC3E}">
        <p14:creationId xmlns:p14="http://schemas.microsoft.com/office/powerpoint/2010/main" val="209737949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23334" t="79984" r="5553" b="18"/>
          <a:stretch/>
        </p:blipFill>
        <p:spPr>
          <a:xfrm>
            <a:off x="395111" y="4961290"/>
            <a:ext cx="3733800" cy="1750219"/>
          </a:xfrm>
          <a:prstGeom prst="rect">
            <a:avLst/>
          </a:prstGeom>
        </p:spPr>
      </p:pic>
      <p:pic>
        <p:nvPicPr>
          <p:cNvPr id="8" name="Picture 7"/>
          <p:cNvPicPr>
            <a:picLocks noChangeAspect="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32216" t="67988" r="32228" b="10681"/>
          <a:stretch/>
        </p:blipFill>
        <p:spPr>
          <a:xfrm>
            <a:off x="861836" y="3911159"/>
            <a:ext cx="1866900" cy="1866900"/>
          </a:xfrm>
          <a:prstGeom prst="rect">
            <a:avLst/>
          </a:prstGeom>
        </p:spPr>
      </p:pic>
      <p:pic>
        <p:nvPicPr>
          <p:cNvPr id="11" name="Picture 10"/>
          <p:cNvPicPr>
            <a:picLocks noChangeAspect="1"/>
          </p:cNvPicPr>
          <p:nvPr/>
        </p:nvPicPr>
        <p:blipFill rotWithShape="1">
          <a:blip r:embed="rId5">
            <a:duotone>
              <a:schemeClr val="accent1">
                <a:shade val="45000"/>
                <a:satMod val="135000"/>
              </a:schemeClr>
              <a:prstClr val="white"/>
            </a:duotone>
            <a:extLst>
              <a:ext uri="{28A0092B-C50C-407E-A947-70E740481C1C}">
                <a14:useLocalDpi xmlns:a14="http://schemas.microsoft.com/office/drawing/2010/main" val="0"/>
              </a:ext>
            </a:extLst>
          </a:blip>
          <a:srcRect l="34445" t="54657" r="32225" b="24012"/>
          <a:stretch/>
        </p:blipFill>
        <p:spPr>
          <a:xfrm>
            <a:off x="978517" y="2744346"/>
            <a:ext cx="1750219" cy="1866900"/>
          </a:xfrm>
          <a:prstGeom prst="rect">
            <a:avLst/>
          </a:prstGeom>
        </p:spPr>
      </p:pic>
      <p:pic>
        <p:nvPicPr>
          <p:cNvPr id="14" name="Picture 13"/>
          <p:cNvPicPr>
            <a:picLocks noChangeAspect="1"/>
          </p:cNvPicPr>
          <p:nvPr/>
        </p:nvPicPr>
        <p:blipFill rotWithShape="1">
          <a:blip r:embed="rId6">
            <a:duotone>
              <a:schemeClr val="accent1">
                <a:shade val="45000"/>
                <a:satMod val="135000"/>
              </a:schemeClr>
              <a:prstClr val="white"/>
            </a:duotone>
            <a:extLst>
              <a:ext uri="{28A0092B-C50C-407E-A947-70E740481C1C}">
                <a14:useLocalDpi xmlns:a14="http://schemas.microsoft.com/office/drawing/2010/main" val="0"/>
              </a:ext>
            </a:extLst>
          </a:blip>
          <a:srcRect l="34449" t="41327" r="29995" b="38675"/>
          <a:stretch/>
        </p:blipFill>
        <p:spPr>
          <a:xfrm>
            <a:off x="978517" y="1577534"/>
            <a:ext cx="1866900" cy="1750219"/>
          </a:xfrm>
          <a:prstGeom prst="rect">
            <a:avLst/>
          </a:prstGeom>
        </p:spPr>
      </p:pic>
      <p:pic>
        <p:nvPicPr>
          <p:cNvPr id="17" name="Picture 16"/>
          <p:cNvPicPr>
            <a:picLocks noChangeAspect="1"/>
          </p:cNvPicPr>
          <p:nvPr/>
        </p:nvPicPr>
        <p:blipFill rotWithShape="1">
          <a:blip r:embed="rId7">
            <a:duotone>
              <a:schemeClr val="accent1">
                <a:shade val="45000"/>
                <a:satMod val="135000"/>
              </a:schemeClr>
              <a:prstClr val="white"/>
            </a:duotone>
            <a:extLst>
              <a:ext uri="{28A0092B-C50C-407E-A947-70E740481C1C}">
                <a14:useLocalDpi xmlns:a14="http://schemas.microsoft.com/office/drawing/2010/main" val="0"/>
              </a:ext>
            </a:extLst>
          </a:blip>
          <a:srcRect l="34445" t="26664" r="30003" b="52004"/>
          <a:stretch/>
        </p:blipFill>
        <p:spPr>
          <a:xfrm>
            <a:off x="978517" y="294040"/>
            <a:ext cx="1866900" cy="1866900"/>
          </a:xfrm>
          <a:prstGeom prst="rect">
            <a:avLst/>
          </a:prstGeom>
        </p:spPr>
      </p:pic>
      <p:sp>
        <p:nvSpPr>
          <p:cNvPr id="20" name="TextBox 19"/>
          <p:cNvSpPr txBox="1"/>
          <p:nvPr/>
        </p:nvSpPr>
        <p:spPr>
          <a:xfrm>
            <a:off x="2982569" y="288131"/>
            <a:ext cx="5593026" cy="1538883"/>
          </a:xfrm>
          <a:prstGeom prst="rect">
            <a:avLst/>
          </a:prstGeom>
          <a:noFill/>
        </p:spPr>
        <p:txBody>
          <a:bodyPr wrap="square" rtlCol="0">
            <a:spAutoFit/>
          </a:bodyPr>
          <a:lstStyle/>
          <a:p>
            <a:r>
              <a:rPr lang="en-US" sz="2000" b="1" dirty="0" smtClean="0"/>
              <a:t>2013-2014</a:t>
            </a:r>
          </a:p>
          <a:p>
            <a:r>
              <a:rPr lang="en-US" dirty="0" smtClean="0"/>
              <a:t>Integrating </a:t>
            </a:r>
            <a:r>
              <a:rPr lang="en-US" dirty="0"/>
              <a:t>ECO into the IFSP/IEP process to support improved practices, </a:t>
            </a:r>
            <a:r>
              <a:rPr lang="en-US" dirty="0" smtClean="0"/>
              <a:t>ongoing measurement</a:t>
            </a:r>
            <a:r>
              <a:rPr lang="en-US" dirty="0"/>
              <a:t>, and positive outcomes for children and families</a:t>
            </a:r>
          </a:p>
          <a:p>
            <a:endParaRPr lang="en-US" sz="2000" dirty="0"/>
          </a:p>
        </p:txBody>
      </p:sp>
      <p:sp>
        <p:nvSpPr>
          <p:cNvPr id="21" name="TextBox 20"/>
          <p:cNvSpPr txBox="1"/>
          <p:nvPr/>
        </p:nvSpPr>
        <p:spPr>
          <a:xfrm>
            <a:off x="2982569" y="1622197"/>
            <a:ext cx="5245373" cy="1261884"/>
          </a:xfrm>
          <a:prstGeom prst="rect">
            <a:avLst/>
          </a:prstGeom>
          <a:noFill/>
        </p:spPr>
        <p:txBody>
          <a:bodyPr wrap="square" rtlCol="0">
            <a:spAutoFit/>
          </a:bodyPr>
          <a:lstStyle/>
          <a:p>
            <a:r>
              <a:rPr lang="en-US" sz="2000" b="1" dirty="0" smtClean="0"/>
              <a:t>2011-2012</a:t>
            </a:r>
          </a:p>
          <a:p>
            <a:r>
              <a:rPr lang="en-US" dirty="0" smtClean="0"/>
              <a:t>Understanding </a:t>
            </a:r>
            <a:r>
              <a:rPr lang="en-US" dirty="0"/>
              <a:t>and using ECO data for program improvement </a:t>
            </a:r>
          </a:p>
          <a:p>
            <a:endParaRPr lang="en-US" sz="2000" dirty="0" smtClean="0"/>
          </a:p>
        </p:txBody>
      </p:sp>
      <p:sp>
        <p:nvSpPr>
          <p:cNvPr id="22" name="TextBox 21"/>
          <p:cNvSpPr txBox="1"/>
          <p:nvPr/>
        </p:nvSpPr>
        <p:spPr>
          <a:xfrm>
            <a:off x="2982569" y="2780298"/>
            <a:ext cx="5593026" cy="984885"/>
          </a:xfrm>
          <a:prstGeom prst="rect">
            <a:avLst/>
          </a:prstGeom>
          <a:noFill/>
        </p:spPr>
        <p:txBody>
          <a:bodyPr wrap="square" rtlCol="0">
            <a:spAutoFit/>
          </a:bodyPr>
          <a:lstStyle/>
          <a:p>
            <a:r>
              <a:rPr lang="en-US" sz="2000" b="1" dirty="0" smtClean="0"/>
              <a:t>2008-2010</a:t>
            </a:r>
          </a:p>
          <a:p>
            <a:r>
              <a:rPr lang="en-US" dirty="0" smtClean="0"/>
              <a:t>Refining </a:t>
            </a:r>
            <a:r>
              <a:rPr lang="en-US" dirty="0"/>
              <a:t>the process for measuring and reporting ECO</a:t>
            </a:r>
          </a:p>
          <a:p>
            <a:endParaRPr lang="en-US" sz="2000" dirty="0" smtClean="0"/>
          </a:p>
        </p:txBody>
      </p:sp>
      <p:sp>
        <p:nvSpPr>
          <p:cNvPr id="23" name="TextBox 22"/>
          <p:cNvSpPr txBox="1"/>
          <p:nvPr/>
        </p:nvSpPr>
        <p:spPr>
          <a:xfrm>
            <a:off x="2982569" y="3694875"/>
            <a:ext cx="6161431" cy="1815882"/>
          </a:xfrm>
          <a:prstGeom prst="rect">
            <a:avLst/>
          </a:prstGeom>
          <a:noFill/>
        </p:spPr>
        <p:txBody>
          <a:bodyPr wrap="square" rtlCol="0">
            <a:spAutoFit/>
          </a:bodyPr>
          <a:lstStyle/>
          <a:p>
            <a:r>
              <a:rPr lang="en-US" sz="2000" b="1" dirty="0" smtClean="0"/>
              <a:t>2006-2007</a:t>
            </a:r>
          </a:p>
          <a:p>
            <a:r>
              <a:rPr lang="en-US" dirty="0" smtClean="0"/>
              <a:t>Developing </a:t>
            </a:r>
            <a:r>
              <a:rPr lang="en-US" dirty="0"/>
              <a:t>guidance &amp; training to support local teams in </a:t>
            </a:r>
          </a:p>
          <a:p>
            <a:pPr lvl="0"/>
            <a:r>
              <a:rPr lang="en-US" dirty="0"/>
              <a:t>-use of approved curriculum based assessment</a:t>
            </a:r>
          </a:p>
          <a:p>
            <a:pPr lvl="0"/>
            <a:r>
              <a:rPr lang="en-US" dirty="0"/>
              <a:t>-completing the Child Outcomes Summary Form </a:t>
            </a:r>
          </a:p>
          <a:p>
            <a:pPr lvl="0"/>
            <a:r>
              <a:rPr lang="en-US" dirty="0"/>
              <a:t>-entering COSF data into the Outcomes Web System </a:t>
            </a:r>
          </a:p>
          <a:p>
            <a:endParaRPr lang="en-US" sz="2000" dirty="0" smtClean="0"/>
          </a:p>
        </p:txBody>
      </p:sp>
      <p:sp>
        <p:nvSpPr>
          <p:cNvPr id="16" name="TextBox 15"/>
          <p:cNvSpPr txBox="1"/>
          <p:nvPr/>
        </p:nvSpPr>
        <p:spPr>
          <a:xfrm>
            <a:off x="2982569" y="5294491"/>
            <a:ext cx="6070571" cy="1231106"/>
          </a:xfrm>
          <a:prstGeom prst="rect">
            <a:avLst/>
          </a:prstGeom>
          <a:noFill/>
        </p:spPr>
        <p:txBody>
          <a:bodyPr wrap="square" rtlCol="0">
            <a:spAutoFit/>
          </a:bodyPr>
          <a:lstStyle/>
          <a:p>
            <a:r>
              <a:rPr lang="en-US" sz="2000" b="1" dirty="0" smtClean="0"/>
              <a:t>2004-2005</a:t>
            </a:r>
          </a:p>
          <a:p>
            <a:r>
              <a:rPr lang="en-US" dirty="0" smtClean="0"/>
              <a:t>Designing </a:t>
            </a:r>
            <a:r>
              <a:rPr lang="en-US" dirty="0"/>
              <a:t>the process for measuring and reporting ECO to the Office of Special Education Programs (OSEP)</a:t>
            </a:r>
          </a:p>
          <a:p>
            <a:endParaRPr lang="en-US" dirty="0" smtClean="0"/>
          </a:p>
        </p:txBody>
      </p:sp>
      <p:sp>
        <p:nvSpPr>
          <p:cNvPr id="19" name="Rectangle 18"/>
          <p:cNvSpPr/>
          <p:nvPr/>
        </p:nvSpPr>
        <p:spPr>
          <a:xfrm>
            <a:off x="0" y="0"/>
            <a:ext cx="667775"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274320" rIns="91440" rtlCol="0" anchor="ctr" anchorCtr="0"/>
          <a:lstStyle/>
          <a:p>
            <a:pPr algn="r"/>
            <a:r>
              <a:rPr lang="en-US" sz="2800" b="1" dirty="0"/>
              <a:t>Implementation Timeline for Kansas ECO</a:t>
            </a:r>
          </a:p>
        </p:txBody>
      </p:sp>
      <p:sp>
        <p:nvSpPr>
          <p:cNvPr id="36" name="TextBox 35"/>
          <p:cNvSpPr txBox="1"/>
          <p:nvPr/>
        </p:nvSpPr>
        <p:spPr>
          <a:xfrm>
            <a:off x="1138359" y="4306599"/>
            <a:ext cx="1146827" cy="646331"/>
          </a:xfrm>
          <a:prstGeom prst="rect">
            <a:avLst/>
          </a:prstGeom>
          <a:noFill/>
        </p:spPr>
        <p:txBody>
          <a:bodyPr wrap="square" rtlCol="0">
            <a:spAutoFit/>
          </a:bodyPr>
          <a:lstStyle/>
          <a:p>
            <a:pPr algn="ctr"/>
            <a:r>
              <a:rPr lang="en-US" dirty="0" smtClean="0">
                <a:solidFill>
                  <a:schemeClr val="bg1">
                    <a:lumMod val="85000"/>
                  </a:schemeClr>
                </a:solidFill>
                <a:latin typeface="Arial Black" pitchFamily="34" charset="0"/>
              </a:rPr>
              <a:t>2006-</a:t>
            </a:r>
          </a:p>
          <a:p>
            <a:pPr algn="ctr"/>
            <a:r>
              <a:rPr lang="en-US" dirty="0" smtClean="0">
                <a:solidFill>
                  <a:schemeClr val="bg1">
                    <a:lumMod val="85000"/>
                  </a:schemeClr>
                </a:solidFill>
                <a:latin typeface="Arial Black" pitchFamily="34" charset="0"/>
              </a:rPr>
              <a:t>2007</a:t>
            </a:r>
            <a:endParaRPr lang="en-US" dirty="0">
              <a:solidFill>
                <a:schemeClr val="bg1">
                  <a:lumMod val="85000"/>
                </a:schemeClr>
              </a:solidFill>
              <a:latin typeface="Arial Black" pitchFamily="34" charset="0"/>
            </a:endParaRPr>
          </a:p>
        </p:txBody>
      </p:sp>
      <p:sp>
        <p:nvSpPr>
          <p:cNvPr id="37" name="TextBox 36"/>
          <p:cNvSpPr txBox="1"/>
          <p:nvPr/>
        </p:nvSpPr>
        <p:spPr>
          <a:xfrm>
            <a:off x="1482175" y="3130019"/>
            <a:ext cx="972344" cy="646331"/>
          </a:xfrm>
          <a:prstGeom prst="rect">
            <a:avLst/>
          </a:prstGeom>
          <a:noFill/>
        </p:spPr>
        <p:txBody>
          <a:bodyPr wrap="square" rtlCol="0">
            <a:spAutoFit/>
          </a:bodyPr>
          <a:lstStyle/>
          <a:p>
            <a:pPr algn="ctr"/>
            <a:r>
              <a:rPr lang="en-US" dirty="0" smtClean="0">
                <a:solidFill>
                  <a:schemeClr val="bg1">
                    <a:lumMod val="85000"/>
                  </a:schemeClr>
                </a:solidFill>
                <a:latin typeface="Arial Black" pitchFamily="34" charset="0"/>
              </a:rPr>
              <a:t>2008-2010</a:t>
            </a:r>
            <a:endParaRPr lang="en-US" dirty="0">
              <a:solidFill>
                <a:schemeClr val="bg1">
                  <a:lumMod val="85000"/>
                </a:schemeClr>
              </a:solidFill>
              <a:latin typeface="Arial Black" pitchFamily="34" charset="0"/>
            </a:endParaRPr>
          </a:p>
        </p:txBody>
      </p:sp>
      <p:sp>
        <p:nvSpPr>
          <p:cNvPr id="38" name="TextBox 37"/>
          <p:cNvSpPr txBox="1"/>
          <p:nvPr/>
        </p:nvSpPr>
        <p:spPr>
          <a:xfrm>
            <a:off x="1482175" y="1929671"/>
            <a:ext cx="972344" cy="646331"/>
          </a:xfrm>
          <a:prstGeom prst="rect">
            <a:avLst/>
          </a:prstGeom>
          <a:noFill/>
        </p:spPr>
        <p:txBody>
          <a:bodyPr wrap="square" rtlCol="0">
            <a:spAutoFit/>
          </a:bodyPr>
          <a:lstStyle/>
          <a:p>
            <a:pPr algn="ctr"/>
            <a:r>
              <a:rPr lang="en-US" dirty="0" smtClean="0">
                <a:solidFill>
                  <a:schemeClr val="bg1">
                    <a:lumMod val="85000"/>
                  </a:schemeClr>
                </a:solidFill>
                <a:latin typeface="Arial Black" pitchFamily="34" charset="0"/>
              </a:rPr>
              <a:t>2011-2012</a:t>
            </a:r>
            <a:endParaRPr lang="en-US" dirty="0">
              <a:solidFill>
                <a:schemeClr val="bg1">
                  <a:lumMod val="85000"/>
                </a:schemeClr>
              </a:solidFill>
              <a:latin typeface="Arial Black" pitchFamily="34" charset="0"/>
            </a:endParaRPr>
          </a:p>
        </p:txBody>
      </p:sp>
      <p:sp>
        <p:nvSpPr>
          <p:cNvPr id="39" name="TextBox 38"/>
          <p:cNvSpPr txBox="1"/>
          <p:nvPr/>
        </p:nvSpPr>
        <p:spPr>
          <a:xfrm>
            <a:off x="1482175" y="736228"/>
            <a:ext cx="1146827" cy="646331"/>
          </a:xfrm>
          <a:prstGeom prst="rect">
            <a:avLst/>
          </a:prstGeom>
          <a:noFill/>
        </p:spPr>
        <p:txBody>
          <a:bodyPr wrap="square" rtlCol="0">
            <a:spAutoFit/>
          </a:bodyPr>
          <a:lstStyle/>
          <a:p>
            <a:pPr algn="ctr"/>
            <a:r>
              <a:rPr lang="en-US" dirty="0" smtClean="0">
                <a:solidFill>
                  <a:schemeClr val="bg1">
                    <a:lumMod val="85000"/>
                  </a:schemeClr>
                </a:solidFill>
                <a:latin typeface="Arial Black" pitchFamily="34" charset="0"/>
              </a:rPr>
              <a:t>2013-</a:t>
            </a:r>
          </a:p>
          <a:p>
            <a:pPr algn="ctr"/>
            <a:r>
              <a:rPr lang="en-US" dirty="0" smtClean="0">
                <a:solidFill>
                  <a:schemeClr val="bg1">
                    <a:lumMod val="85000"/>
                  </a:schemeClr>
                </a:solidFill>
                <a:latin typeface="Arial Black" pitchFamily="34" charset="0"/>
              </a:rPr>
              <a:t>2014</a:t>
            </a:r>
            <a:endParaRPr lang="en-US" dirty="0">
              <a:solidFill>
                <a:schemeClr val="bg1">
                  <a:lumMod val="85000"/>
                </a:schemeClr>
              </a:solidFill>
              <a:latin typeface="Arial Black" pitchFamily="34" charset="0"/>
            </a:endParaRPr>
          </a:p>
        </p:txBody>
      </p:sp>
      <p:sp>
        <p:nvSpPr>
          <p:cNvPr id="40" name="TextBox 39"/>
          <p:cNvSpPr txBox="1"/>
          <p:nvPr/>
        </p:nvSpPr>
        <p:spPr>
          <a:xfrm>
            <a:off x="1482175" y="5579225"/>
            <a:ext cx="972344" cy="646331"/>
          </a:xfrm>
          <a:prstGeom prst="rect">
            <a:avLst/>
          </a:prstGeom>
          <a:noFill/>
        </p:spPr>
        <p:txBody>
          <a:bodyPr wrap="square" rtlCol="0">
            <a:spAutoFit/>
          </a:bodyPr>
          <a:lstStyle/>
          <a:p>
            <a:pPr algn="ctr"/>
            <a:r>
              <a:rPr lang="en-US" dirty="0" smtClean="0">
                <a:solidFill>
                  <a:schemeClr val="bg1">
                    <a:lumMod val="85000"/>
                  </a:schemeClr>
                </a:solidFill>
                <a:latin typeface="Arial Black" pitchFamily="34" charset="0"/>
              </a:rPr>
              <a:t>2004-2005</a:t>
            </a:r>
            <a:endParaRPr lang="en-US" dirty="0">
              <a:solidFill>
                <a:schemeClr val="bg1">
                  <a:lumMod val="85000"/>
                </a:schemeClr>
              </a:solidFill>
              <a:latin typeface="Arial Black" pitchFamily="34" charset="0"/>
            </a:endParaRPr>
          </a:p>
        </p:txBody>
      </p:sp>
      <p:sp>
        <p:nvSpPr>
          <p:cNvPr id="2" name="Footer Placeholder 1"/>
          <p:cNvSpPr>
            <a:spLocks noGrp="1"/>
          </p:cNvSpPr>
          <p:nvPr>
            <p:ph type="ftr" sz="quarter" idx="11"/>
          </p:nvPr>
        </p:nvSpPr>
        <p:spPr>
          <a:xfrm>
            <a:off x="1981200" y="6416675"/>
            <a:ext cx="5791200" cy="365125"/>
          </a:xfrm>
        </p:spPr>
        <p:txBody>
          <a:bodyPr/>
          <a:lstStyle/>
          <a:p>
            <a:r>
              <a:rPr lang="en-US" dirty="0" smtClean="0">
                <a:solidFill>
                  <a:schemeClr val="tx2"/>
                </a:solidFill>
              </a:rPr>
              <a:t>Improving Data, Improving Outcomes - Washington, DC</a:t>
            </a:r>
            <a:endParaRPr lang="en-US" dirty="0"/>
          </a:p>
        </p:txBody>
      </p:sp>
    </p:spTree>
    <p:extLst>
      <p:ext uri="{BB962C8B-B14F-4D97-AF65-F5344CB8AC3E}">
        <p14:creationId xmlns:p14="http://schemas.microsoft.com/office/powerpoint/2010/main" val="396011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500"/>
                                        <p:tgtEl>
                                          <p:spTgt spid="37"/>
                                        </p:tgtEl>
                                      </p:cBhvr>
                                    </p:animEffect>
                                  </p:childTnLst>
                                </p:cTn>
                              </p:par>
                            </p:childTnLst>
                          </p:cTn>
                        </p:par>
                        <p:par>
                          <p:cTn id="51" fill="hold">
                            <p:stCondLst>
                              <p:cond delay="1500"/>
                            </p:stCondLst>
                            <p:childTnLst>
                              <p:par>
                                <p:cTn id="52" presetID="10" presetClass="entr" presetSubtype="0" fill="hold" grpId="0" nodeType="after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500"/>
                                        <p:tgtEl>
                                          <p:spTgt spid="38"/>
                                        </p:tgtEl>
                                      </p:cBhvr>
                                    </p:animEffect>
                                  </p:childTnLst>
                                </p:cTn>
                              </p:par>
                            </p:childTnLst>
                          </p:cTn>
                        </p:par>
                        <p:par>
                          <p:cTn id="55" fill="hold">
                            <p:stCondLst>
                              <p:cond delay="2000"/>
                            </p:stCondLst>
                            <p:childTnLst>
                              <p:par>
                                <p:cTn id="56" presetID="10" presetClass="entr" presetSubtype="0" fill="hold" grpId="0" nodeType="after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fade">
                                      <p:cBhvr>
                                        <p:cTn id="58" dur="500"/>
                                        <p:tgtEl>
                                          <p:spTgt spid="39"/>
                                        </p:tgtEl>
                                      </p:cBhvr>
                                    </p:animEffect>
                                  </p:childTnLst>
                                </p:cTn>
                              </p:par>
                            </p:childTnLst>
                          </p:cTn>
                        </p:par>
                        <p:par>
                          <p:cTn id="59" fill="hold">
                            <p:stCondLst>
                              <p:cond delay="2500"/>
                            </p:stCondLst>
                            <p:childTnLst>
                              <p:par>
                                <p:cTn id="60" presetID="10" presetClass="entr" presetSubtype="0" fill="hold" grpId="0" nodeType="after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fade">
                                      <p:cBhvr>
                                        <p:cTn id="6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16" grpId="0"/>
      <p:bldP spid="36" grpId="0"/>
      <p:bldP spid="37" grpId="0"/>
      <p:bldP spid="38" grpId="0"/>
      <p:bldP spid="39" grpId="0"/>
      <p:bldP spid="4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4684"/>
            <a:ext cx="8229600" cy="1901778"/>
          </a:xfrm>
          <a:ln>
            <a:noFill/>
          </a:ln>
        </p:spPr>
        <p:txBody>
          <a:bodyPr>
            <a:noAutofit/>
          </a:bodyPr>
          <a:lstStyle/>
          <a:p>
            <a:r>
              <a:rPr lang="en-US" sz="3600" b="1" dirty="0" smtClean="0">
                <a:solidFill>
                  <a:schemeClr val="tx2"/>
                </a:solidFill>
              </a:rPr>
              <a:t>Integrating Early Childhood Outcomes (ECO): Improving Practices In </a:t>
            </a:r>
            <a:r>
              <a:rPr lang="en-US" sz="3600" b="1" i="1" dirty="0" smtClean="0">
                <a:solidFill>
                  <a:schemeClr val="tx2"/>
                </a:solidFill>
              </a:rPr>
              <a:t>tiny k</a:t>
            </a:r>
            <a:r>
              <a:rPr lang="en-US" sz="3600" b="1" dirty="0" smtClean="0">
                <a:solidFill>
                  <a:schemeClr val="tx2"/>
                </a:solidFill>
              </a:rPr>
              <a:t> and Part B/Preschool  Programs</a:t>
            </a:r>
            <a:r>
              <a:rPr lang="en-US" sz="3600" b="1" dirty="0" smtClean="0"/>
              <a:t/>
            </a:r>
            <a:br>
              <a:rPr lang="en-US" sz="3600" b="1" dirty="0" smtClean="0"/>
            </a:br>
            <a:endParaRPr lang="en-US" sz="3600" b="1" dirty="0"/>
          </a:p>
        </p:txBody>
      </p:sp>
      <p:sp>
        <p:nvSpPr>
          <p:cNvPr id="3" name="Content Placeholder 2"/>
          <p:cNvSpPr>
            <a:spLocks noGrp="1"/>
          </p:cNvSpPr>
          <p:nvPr>
            <p:ph idx="1"/>
          </p:nvPr>
        </p:nvSpPr>
        <p:spPr>
          <a:xfrm>
            <a:off x="457200" y="2687578"/>
            <a:ext cx="8229600" cy="1697474"/>
          </a:xfrm>
        </p:spPr>
        <p:txBody>
          <a:bodyPr>
            <a:normAutofit fontScale="92500" lnSpcReduction="20000"/>
          </a:bodyPr>
          <a:lstStyle/>
          <a:p>
            <a:pPr marL="0" indent="0" algn="ctr">
              <a:buNone/>
            </a:pPr>
            <a:r>
              <a:rPr lang="en-US" sz="2800" dirty="0" smtClean="0"/>
              <a:t>August 29, 2013</a:t>
            </a:r>
          </a:p>
          <a:p>
            <a:pPr marL="0" indent="0" algn="ctr">
              <a:buNone/>
            </a:pPr>
            <a:r>
              <a:rPr lang="en-US" sz="2800" dirty="0" smtClean="0"/>
              <a:t>3:00 p.m.</a:t>
            </a:r>
          </a:p>
          <a:p>
            <a:pPr marL="0" indent="0" algn="ctr">
              <a:buNone/>
            </a:pPr>
            <a:r>
              <a:rPr lang="en-US" sz="2800" dirty="0" smtClean="0"/>
              <a:t>August 30, 2013</a:t>
            </a:r>
          </a:p>
          <a:p>
            <a:pPr marL="0" indent="0" algn="ctr">
              <a:buNone/>
            </a:pPr>
            <a:r>
              <a:rPr lang="en-US" sz="2800" dirty="0" smtClean="0"/>
              <a:t>11:30 a.m.</a:t>
            </a:r>
          </a:p>
        </p:txBody>
      </p:sp>
      <p:sp>
        <p:nvSpPr>
          <p:cNvPr id="4" name="TextBox 3"/>
          <p:cNvSpPr txBox="1"/>
          <p:nvPr/>
        </p:nvSpPr>
        <p:spPr>
          <a:xfrm>
            <a:off x="2694128" y="4572000"/>
            <a:ext cx="3763602" cy="2862323"/>
          </a:xfrm>
          <a:prstGeom prst="rect">
            <a:avLst/>
          </a:prstGeom>
          <a:noFill/>
        </p:spPr>
        <p:txBody>
          <a:bodyPr wrap="square" rtlCol="0">
            <a:spAutoFit/>
          </a:bodyPr>
          <a:lstStyle/>
          <a:p>
            <a:pPr algn="ctr"/>
            <a:r>
              <a:rPr lang="en-US" dirty="0"/>
              <a:t>Presented </a:t>
            </a:r>
            <a:r>
              <a:rPr lang="en-US" dirty="0" smtClean="0"/>
              <a:t>by</a:t>
            </a:r>
          </a:p>
          <a:p>
            <a:pPr algn="ctr"/>
            <a:r>
              <a:rPr lang="en-US" dirty="0" smtClean="0"/>
              <a:t>Peggy Kemp, M.S., KITS</a:t>
            </a:r>
          </a:p>
          <a:p>
            <a:pPr algn="ctr"/>
            <a:r>
              <a:rPr lang="en-US" dirty="0" smtClean="0"/>
              <a:t>Phoebe Rinkel, M.S., TASN-KITS</a:t>
            </a:r>
          </a:p>
          <a:p>
            <a:pPr algn="ctr"/>
            <a:r>
              <a:rPr lang="en-US" dirty="0"/>
              <a:t>Chelie Nelson, Ph.D., TASN-</a:t>
            </a:r>
            <a:r>
              <a:rPr lang="en-US" dirty="0" smtClean="0"/>
              <a:t>KITS</a:t>
            </a:r>
          </a:p>
          <a:p>
            <a:pPr algn="ctr"/>
            <a:r>
              <a:rPr lang="en-US" u="sng" dirty="0">
                <a:hlinkClick r:id="rId3"/>
              </a:rPr>
              <a:t>http://kskits.org/training/trainingVideoClips.shtml </a:t>
            </a:r>
          </a:p>
          <a:p>
            <a:pPr algn="ctr"/>
            <a:endParaRPr lang="en-US" dirty="0"/>
          </a:p>
          <a:p>
            <a:pPr algn="ctr"/>
            <a:r>
              <a:rPr lang="en-US" dirty="0" smtClean="0"/>
              <a:t> </a:t>
            </a:r>
            <a:endParaRPr lang="en-US" dirty="0"/>
          </a:p>
          <a:p>
            <a:endParaRPr lang="en-US" dirty="0"/>
          </a:p>
          <a:p>
            <a:endParaRPr lang="en-US" dirty="0"/>
          </a:p>
        </p:txBody>
      </p:sp>
      <p:pic>
        <p:nvPicPr>
          <p:cNvPr id="5" name="Picture 4" descr="3 friends playing outsid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185" y="2687578"/>
            <a:ext cx="1992664" cy="2139097"/>
          </a:xfrm>
          <a:prstGeom prst="rect">
            <a:avLst/>
          </a:prstGeom>
        </p:spPr>
      </p:pic>
      <p:pic>
        <p:nvPicPr>
          <p:cNvPr id="7" name="Picture 6" descr="kis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7730" y="2684582"/>
            <a:ext cx="2030103" cy="2072952"/>
          </a:xfrm>
          <a:prstGeom prst="rect">
            <a:avLst/>
          </a:prstGeom>
        </p:spPr>
      </p:pic>
      <p:sp>
        <p:nvSpPr>
          <p:cNvPr id="6" name="Footer Placeholder 5"/>
          <p:cNvSpPr>
            <a:spLocks noGrp="1"/>
          </p:cNvSpPr>
          <p:nvPr>
            <p:ph type="ftr" sz="quarter" idx="11"/>
          </p:nvPr>
        </p:nvSpPr>
        <p:spPr/>
        <p:txBody>
          <a:bodyPr/>
          <a:lstStyle/>
          <a:p>
            <a:r>
              <a:rPr lang="en-US" smtClean="0">
                <a:solidFill>
                  <a:schemeClr val="tx2"/>
                </a:solidFill>
              </a:rPr>
              <a:t>Improving Data, Improving Outcomes - Washington, DC</a:t>
            </a:r>
            <a:endParaRPr lang="en-US" dirty="0"/>
          </a:p>
        </p:txBody>
      </p:sp>
    </p:spTree>
    <p:extLst>
      <p:ext uri="{BB962C8B-B14F-4D97-AF65-F5344CB8AC3E}">
        <p14:creationId xmlns:p14="http://schemas.microsoft.com/office/powerpoint/2010/main" val="422264217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7838"/>
            <a:ext cx="8686800" cy="830262"/>
          </a:xfrm>
        </p:spPr>
        <p:txBody>
          <a:bodyPr>
            <a:normAutofit fontScale="90000"/>
          </a:bodyPr>
          <a:lstStyle/>
          <a:p>
            <a:r>
              <a:rPr lang="en-US" dirty="0" smtClean="0"/>
              <a:t>Integrating ECO:  Session Objectives</a:t>
            </a:r>
            <a:br>
              <a:rPr lang="en-US" dirty="0" smtClean="0"/>
            </a:br>
            <a:endParaRPr lang="en-US" dirty="0"/>
          </a:p>
        </p:txBody>
      </p:sp>
      <p:sp>
        <p:nvSpPr>
          <p:cNvPr id="3" name="Content Placeholder 2"/>
          <p:cNvSpPr>
            <a:spLocks noGrp="1"/>
          </p:cNvSpPr>
          <p:nvPr>
            <p:ph idx="1"/>
          </p:nvPr>
        </p:nvSpPr>
        <p:spPr>
          <a:xfrm>
            <a:off x="457200" y="1308100"/>
            <a:ext cx="8229600" cy="4818063"/>
          </a:xfrm>
        </p:spPr>
        <p:style>
          <a:lnRef idx="1">
            <a:schemeClr val="accent3"/>
          </a:lnRef>
          <a:fillRef idx="2">
            <a:schemeClr val="accent3"/>
          </a:fillRef>
          <a:effectRef idx="1">
            <a:schemeClr val="accent3"/>
          </a:effectRef>
          <a:fontRef idx="minor">
            <a:schemeClr val="dk1"/>
          </a:fontRef>
        </p:style>
        <p:txBody>
          <a:bodyPr>
            <a:normAutofit fontScale="85000" lnSpcReduction="10000"/>
          </a:bodyPr>
          <a:lstStyle/>
          <a:p>
            <a:r>
              <a:rPr lang="en-US" dirty="0" smtClean="0"/>
              <a:t>Understand the connections among</a:t>
            </a:r>
          </a:p>
          <a:p>
            <a:pPr lvl="1"/>
            <a:r>
              <a:rPr lang="en-US" dirty="0" smtClean="0"/>
              <a:t>Using functional assessment</a:t>
            </a:r>
          </a:p>
          <a:p>
            <a:pPr lvl="1"/>
            <a:r>
              <a:rPr lang="en-US" dirty="0" smtClean="0"/>
              <a:t>Developing meaningful IFSP Outcomes </a:t>
            </a:r>
          </a:p>
          <a:p>
            <a:pPr marL="457200" lvl="1" indent="0">
              <a:buNone/>
            </a:pPr>
            <a:r>
              <a:rPr lang="en-US" dirty="0" smtClean="0"/>
              <a:t>and IEP Goals</a:t>
            </a:r>
          </a:p>
          <a:p>
            <a:pPr lvl="1"/>
            <a:r>
              <a:rPr lang="en-US" dirty="0" smtClean="0"/>
              <a:t>Measuring </a:t>
            </a:r>
            <a:r>
              <a:rPr lang="en-US" dirty="0"/>
              <a:t>the 3 global child </a:t>
            </a:r>
            <a:r>
              <a:rPr lang="en-US" dirty="0" smtClean="0"/>
              <a:t>outcomes</a:t>
            </a:r>
          </a:p>
          <a:p>
            <a:r>
              <a:rPr lang="en-US" dirty="0" smtClean="0"/>
              <a:t>Identify benefits and challenges of integrating ECO with IFSP/IEP process</a:t>
            </a:r>
          </a:p>
          <a:p>
            <a:r>
              <a:rPr lang="en-US" dirty="0" smtClean="0"/>
              <a:t>Begin/Continue program self-assessment and planning for integration of ECO with IFSP/IEP process</a:t>
            </a:r>
          </a:p>
          <a:p>
            <a:r>
              <a:rPr lang="en-US" dirty="0" smtClean="0"/>
              <a:t>Leave with resources to support your efforts to improve practices </a:t>
            </a:r>
            <a:r>
              <a:rPr lang="en-US" b="1" i="1" dirty="0" smtClean="0"/>
              <a:t>and</a:t>
            </a:r>
            <a:r>
              <a:rPr lang="en-US" dirty="0" smtClean="0"/>
              <a:t> outcomes for children</a:t>
            </a:r>
          </a:p>
        </p:txBody>
      </p:sp>
      <p:pic>
        <p:nvPicPr>
          <p:cNvPr id="4" name="Picture 3" descr="boy smil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1106" y="1529813"/>
            <a:ext cx="1473200" cy="1841500"/>
          </a:xfrm>
          <a:prstGeom prst="rect">
            <a:avLst/>
          </a:prstGeom>
        </p:spPr>
      </p:pic>
      <p:sp>
        <p:nvSpPr>
          <p:cNvPr id="5" name="Footer Placeholder 4"/>
          <p:cNvSpPr>
            <a:spLocks noGrp="1"/>
          </p:cNvSpPr>
          <p:nvPr>
            <p:ph type="ftr" sz="quarter" idx="11"/>
          </p:nvPr>
        </p:nvSpPr>
        <p:spPr/>
        <p:txBody>
          <a:bodyPr/>
          <a:lstStyle/>
          <a:p>
            <a:r>
              <a:rPr lang="en-US" smtClean="0">
                <a:solidFill>
                  <a:schemeClr val="tx2"/>
                </a:solidFill>
              </a:rPr>
              <a:t>Improving Data, Improving Outcomes - Washington, DC</a:t>
            </a:r>
            <a:endParaRPr lang="en-US" dirty="0"/>
          </a:p>
        </p:txBody>
      </p:sp>
    </p:spTree>
    <p:extLst>
      <p:ext uri="{BB962C8B-B14F-4D97-AF65-F5344CB8AC3E}">
        <p14:creationId xmlns:p14="http://schemas.microsoft.com/office/powerpoint/2010/main" val="246572455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4"/>
          <p:cNvSpPr>
            <a:spLocks noGrp="1"/>
          </p:cNvSpPr>
          <p:nvPr>
            <p:ph type="ctrTitle"/>
          </p:nvPr>
        </p:nvSpPr>
        <p:spPr>
          <a:xfrm>
            <a:off x="3886200" y="314563"/>
            <a:ext cx="4876800" cy="4343400"/>
          </a:xfrm>
        </p:spPr>
        <p:txBody>
          <a:bodyPr wrap="square" numCol="1" anchor="ctr" compatLnSpc="1">
            <a:prstTxWarp prst="textNoShape">
              <a:avLst/>
            </a:prstTxWarp>
            <a:noAutofit/>
          </a:bodyPr>
          <a:lstStyle/>
          <a:p>
            <a:pPr>
              <a:defRPr/>
            </a:pPr>
            <a:r>
              <a:rPr lang="en-US" sz="3200" dirty="0">
                <a:solidFill>
                  <a:srgbClr val="4B5A6F"/>
                </a:solidFill>
                <a:effectLst>
                  <a:outerShdw dist="25400" dir="2700000" algn="tl">
                    <a:schemeClr val="tx1"/>
                  </a:outerShdw>
                </a:effectLst>
                <a:latin typeface="Georgia" charset="0"/>
                <a:cs typeface="Georgia" charset="0"/>
              </a:rPr>
              <a:t>Developing </a:t>
            </a:r>
            <a:br>
              <a:rPr lang="en-US" sz="3200" dirty="0">
                <a:solidFill>
                  <a:srgbClr val="4B5A6F"/>
                </a:solidFill>
                <a:effectLst>
                  <a:outerShdw dist="25400" dir="2700000" algn="tl">
                    <a:schemeClr val="tx1"/>
                  </a:outerShdw>
                </a:effectLst>
                <a:latin typeface="Georgia" charset="0"/>
                <a:cs typeface="Georgia" charset="0"/>
              </a:rPr>
            </a:br>
            <a:r>
              <a:rPr lang="en-US" sz="3200" dirty="0">
                <a:solidFill>
                  <a:srgbClr val="4B5A6F"/>
                </a:solidFill>
                <a:effectLst>
                  <a:outerShdw dist="25400" dir="2700000" algn="tl">
                    <a:schemeClr val="tx1"/>
                  </a:outerShdw>
                </a:effectLst>
                <a:latin typeface="Georgia" charset="0"/>
                <a:cs typeface="Georgia" charset="0"/>
              </a:rPr>
              <a:t>High-Quality, </a:t>
            </a:r>
            <a:br>
              <a:rPr lang="en-US" sz="3200" dirty="0">
                <a:solidFill>
                  <a:srgbClr val="4B5A6F"/>
                </a:solidFill>
                <a:effectLst>
                  <a:outerShdw dist="25400" dir="2700000" algn="tl">
                    <a:schemeClr val="tx1"/>
                  </a:outerShdw>
                </a:effectLst>
                <a:latin typeface="Georgia" charset="0"/>
                <a:cs typeface="Georgia" charset="0"/>
              </a:rPr>
            </a:br>
            <a:r>
              <a:rPr lang="en-US" sz="3200" dirty="0">
                <a:solidFill>
                  <a:srgbClr val="4B5A6F"/>
                </a:solidFill>
                <a:effectLst>
                  <a:outerShdw dist="25400" dir="2700000" algn="tl">
                    <a:schemeClr val="tx1"/>
                  </a:outerShdw>
                </a:effectLst>
                <a:latin typeface="Georgia" charset="0"/>
                <a:cs typeface="Georgia" charset="0"/>
              </a:rPr>
              <a:t>Functional </a:t>
            </a:r>
            <a:br>
              <a:rPr lang="en-US" sz="3200" dirty="0">
                <a:solidFill>
                  <a:srgbClr val="4B5A6F"/>
                </a:solidFill>
                <a:effectLst>
                  <a:outerShdw dist="25400" dir="2700000" algn="tl">
                    <a:schemeClr val="tx1"/>
                  </a:outerShdw>
                </a:effectLst>
                <a:latin typeface="Georgia" charset="0"/>
                <a:cs typeface="Georgia" charset="0"/>
              </a:rPr>
            </a:br>
            <a:r>
              <a:rPr lang="en-US" sz="3200" dirty="0">
                <a:solidFill>
                  <a:srgbClr val="FF9400"/>
                </a:solidFill>
                <a:effectLst>
                  <a:outerShdw dist="25400" dir="2700000" algn="tl">
                    <a:schemeClr val="tx1"/>
                  </a:outerShdw>
                </a:effectLst>
                <a:latin typeface="Georgia" charset="0"/>
                <a:cs typeface="Georgia" charset="0"/>
              </a:rPr>
              <a:t>IFSP Outcomes </a:t>
            </a:r>
            <a:br>
              <a:rPr lang="en-US" sz="3200" dirty="0">
                <a:solidFill>
                  <a:srgbClr val="FF9400"/>
                </a:solidFill>
                <a:effectLst>
                  <a:outerShdw dist="25400" dir="2700000" algn="tl">
                    <a:schemeClr val="tx1"/>
                  </a:outerShdw>
                </a:effectLst>
                <a:latin typeface="Georgia" charset="0"/>
                <a:cs typeface="Georgia" charset="0"/>
              </a:rPr>
            </a:br>
            <a:r>
              <a:rPr lang="en-US" sz="3200" dirty="0">
                <a:solidFill>
                  <a:srgbClr val="FF9400"/>
                </a:solidFill>
                <a:effectLst>
                  <a:outerShdw dist="25400" dir="2700000" algn="tl">
                    <a:schemeClr val="tx1"/>
                  </a:outerShdw>
                </a:effectLst>
                <a:latin typeface="Georgia" charset="0"/>
                <a:cs typeface="Georgia" charset="0"/>
              </a:rPr>
              <a:t>and IEP </a:t>
            </a:r>
            <a:r>
              <a:rPr lang="en-US" sz="3200" dirty="0" smtClean="0">
                <a:solidFill>
                  <a:srgbClr val="FF9400"/>
                </a:solidFill>
                <a:effectLst>
                  <a:outerShdw dist="25400" dir="2700000" algn="tl">
                    <a:schemeClr val="tx1"/>
                  </a:outerShdw>
                </a:effectLst>
                <a:latin typeface="Georgia" charset="0"/>
                <a:cs typeface="Georgia" charset="0"/>
              </a:rPr>
              <a:t>Goals</a:t>
            </a:r>
            <a:r>
              <a:rPr lang="en-US" sz="3200" dirty="0" smtClean="0">
                <a:solidFill>
                  <a:schemeClr val="accent2"/>
                </a:solidFill>
                <a:effectLst>
                  <a:outerShdw dist="25400" dir="2700000" algn="tl">
                    <a:schemeClr val="tx1"/>
                  </a:outerShdw>
                </a:effectLst>
                <a:latin typeface="Georgia" charset="0"/>
                <a:cs typeface="Georgia" charset="0"/>
              </a:rPr>
              <a:t/>
            </a:r>
            <a:br>
              <a:rPr lang="en-US" sz="3200" dirty="0" smtClean="0">
                <a:solidFill>
                  <a:schemeClr val="accent2"/>
                </a:solidFill>
                <a:effectLst>
                  <a:outerShdw dist="25400" dir="2700000" algn="tl">
                    <a:schemeClr val="tx1"/>
                  </a:outerShdw>
                </a:effectLst>
                <a:latin typeface="Georgia" charset="0"/>
                <a:cs typeface="Georgia" charset="0"/>
              </a:rPr>
            </a:br>
            <a:r>
              <a:rPr lang="en-US" sz="2400" u="sng" dirty="0">
                <a:hlinkClick r:id="rId3"/>
              </a:rPr>
              <a:t>http://www.nectac.org/knowledgepath/ifspoutcomes-iepgoals/ifspoutcomes-iepgoals.asp</a:t>
            </a:r>
            <a:endParaRPr lang="en-US" sz="2400" dirty="0">
              <a:solidFill>
                <a:schemeClr val="accent2"/>
              </a:solidFill>
              <a:effectLst>
                <a:outerShdw dist="25400" dir="2700000" algn="tl">
                  <a:schemeClr val="tx1"/>
                </a:outerShdw>
              </a:effectLst>
              <a:latin typeface="Georgia" charset="0"/>
              <a:cs typeface="Georgia" charset="0"/>
            </a:endParaRPr>
          </a:p>
        </p:txBody>
      </p:sp>
      <p:sp>
        <p:nvSpPr>
          <p:cNvPr id="16386" name="Subtitle 2"/>
          <p:cNvSpPr>
            <a:spLocks noGrp="1"/>
          </p:cNvSpPr>
          <p:nvPr>
            <p:ph type="subTitle" idx="1"/>
          </p:nvPr>
        </p:nvSpPr>
        <p:spPr>
          <a:xfrm>
            <a:off x="685800" y="5067300"/>
            <a:ext cx="8458200" cy="381000"/>
          </a:xfrm>
        </p:spPr>
        <p:txBody>
          <a:bodyPr/>
          <a:lstStyle/>
          <a:p>
            <a:pPr eaLnBrk="1" hangingPunct="1"/>
            <a:r>
              <a:rPr lang="en-US" sz="1600" i="1" dirty="0">
                <a:solidFill>
                  <a:srgbClr val="4B5A6F"/>
                </a:solidFill>
                <a:latin typeface="Arial" charset="0"/>
              </a:rPr>
              <a:t>presented in collaboration with</a:t>
            </a:r>
          </a:p>
        </p:txBody>
      </p:sp>
      <p:pic>
        <p:nvPicPr>
          <p:cNvPr id="16387" name="Picture 5" descr="eco-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48500" y="5664200"/>
            <a:ext cx="11430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7" descr="ifsp-boy.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5726" y="609600"/>
            <a:ext cx="2971800" cy="434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 descr="wrrcprogram-logo.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14725" y="5672221"/>
            <a:ext cx="28860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2" descr="nectaclogo-new-large.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1000" y="5615781"/>
            <a:ext cx="22860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349522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715893023"/>
              </p:ext>
            </p:extLst>
          </p:nvPr>
        </p:nvGraphicFramePr>
        <p:xfrm>
          <a:off x="228600" y="1752600"/>
          <a:ext cx="43434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pPr>
              <a:defRPr/>
            </a:pPr>
            <a:r>
              <a:rPr lang="en-US" sz="4000" dirty="0" smtClean="0"/>
              <a:t>Goal</a:t>
            </a:r>
            <a:endParaRPr lang="en-US" sz="4000" dirty="0"/>
          </a:p>
        </p:txBody>
      </p:sp>
      <p:sp>
        <p:nvSpPr>
          <p:cNvPr id="7" name="Content Placeholder 2"/>
          <p:cNvSpPr>
            <a:spLocks noGrp="1"/>
          </p:cNvSpPr>
          <p:nvPr>
            <p:ph idx="1"/>
          </p:nvPr>
        </p:nvSpPr>
        <p:spPr>
          <a:xfrm>
            <a:off x="3886200" y="1371600"/>
            <a:ext cx="5029200" cy="4876800"/>
          </a:xfrm>
        </p:spPr>
        <p:txBody>
          <a:bodyPr rtlCol="0">
            <a:noAutofit/>
          </a:bodyPr>
          <a:lstStyle/>
          <a:p>
            <a:pPr marL="0" indent="0" eaLnBrk="1" fontAlgn="auto" hangingPunct="1">
              <a:spcAft>
                <a:spcPts val="0"/>
              </a:spcAft>
              <a:buClr>
                <a:srgbClr val="B86E00"/>
              </a:buClr>
              <a:buFont typeface="Calibri" pitchFamily="34" charset="0"/>
              <a:buNone/>
              <a:defRPr/>
            </a:pPr>
            <a:r>
              <a:rPr lang="en-US" sz="3200" b="1" dirty="0" smtClean="0">
                <a:solidFill>
                  <a:schemeClr val="accent5"/>
                </a:solidFill>
                <a:ea typeface="+mn-ea"/>
                <a:cs typeface="+mn-cs"/>
              </a:rPr>
              <a:t>Understand the connections among:</a:t>
            </a:r>
          </a:p>
          <a:p>
            <a:pPr marL="1597025" lvl="2" indent="-400050" eaLnBrk="1" fontAlgn="auto" hangingPunct="1">
              <a:spcBef>
                <a:spcPts val="2400"/>
              </a:spcBef>
              <a:spcAft>
                <a:spcPts val="0"/>
              </a:spcAft>
              <a:buClr>
                <a:schemeClr val="accent5"/>
              </a:buClr>
              <a:buFont typeface="Arial"/>
              <a:buChar char="•"/>
              <a:defRPr/>
            </a:pPr>
            <a:r>
              <a:rPr lang="en-US" sz="2400" dirty="0" smtClean="0">
                <a:ea typeface="+mn-ea"/>
                <a:cs typeface="+mn-cs"/>
              </a:rPr>
              <a:t>Functional Assessment</a:t>
            </a:r>
          </a:p>
          <a:p>
            <a:pPr marL="1597025" lvl="2" indent="-400050" eaLnBrk="1" fontAlgn="auto" hangingPunct="1">
              <a:spcBef>
                <a:spcPts val="2400"/>
              </a:spcBef>
              <a:spcAft>
                <a:spcPts val="0"/>
              </a:spcAft>
              <a:buClr>
                <a:schemeClr val="accent5"/>
              </a:buClr>
              <a:buFont typeface="Arial"/>
              <a:buChar char="•"/>
              <a:defRPr/>
            </a:pPr>
            <a:r>
              <a:rPr lang="en-US" sz="2400" dirty="0">
                <a:ea typeface="+mn-ea"/>
                <a:cs typeface="+mn-cs"/>
              </a:rPr>
              <a:t>D</a:t>
            </a:r>
            <a:r>
              <a:rPr lang="en-US" sz="2400" dirty="0" smtClean="0">
                <a:ea typeface="+mn-ea"/>
                <a:cs typeface="+mn-cs"/>
              </a:rPr>
              <a:t>eveloping </a:t>
            </a:r>
            <a:r>
              <a:rPr lang="en-US" sz="2400" dirty="0">
                <a:ea typeface="+mn-ea"/>
                <a:cs typeface="+mn-cs"/>
              </a:rPr>
              <a:t>meaningful IFSP </a:t>
            </a:r>
            <a:r>
              <a:rPr lang="en-US" sz="2400" dirty="0" smtClean="0">
                <a:ea typeface="+mn-ea"/>
                <a:cs typeface="+mn-cs"/>
              </a:rPr>
              <a:t>Outcomes and IEP Goals </a:t>
            </a:r>
          </a:p>
          <a:p>
            <a:pPr marL="1597025" lvl="2" indent="-400050" eaLnBrk="1" fontAlgn="auto" hangingPunct="1">
              <a:spcBef>
                <a:spcPts val="2400"/>
              </a:spcBef>
              <a:spcAft>
                <a:spcPts val="0"/>
              </a:spcAft>
              <a:buClr>
                <a:schemeClr val="accent5"/>
              </a:buClr>
              <a:buFont typeface="Arial"/>
              <a:buChar char="•"/>
              <a:defRPr/>
            </a:pPr>
            <a:r>
              <a:rPr lang="en-US" sz="2400" dirty="0" smtClean="0">
                <a:ea typeface="+mn-ea"/>
                <a:cs typeface="+mn-cs"/>
              </a:rPr>
              <a:t>Measuring </a:t>
            </a:r>
            <a:r>
              <a:rPr lang="en-US" sz="2400" dirty="0">
                <a:ea typeface="+mn-ea"/>
                <a:cs typeface="+mn-cs"/>
              </a:rPr>
              <a:t>the 3 global child </a:t>
            </a:r>
            <a:r>
              <a:rPr lang="en-US" sz="2400" dirty="0" smtClean="0">
                <a:ea typeface="+mn-ea"/>
                <a:cs typeface="+mn-cs"/>
              </a:rPr>
              <a:t>outcomes</a:t>
            </a:r>
            <a:endParaRPr lang="en-US" sz="2400" dirty="0">
              <a:ea typeface="+mn-ea"/>
              <a:cs typeface="+mn-cs"/>
            </a:endParaRPr>
          </a:p>
          <a:p>
            <a:pPr marL="0" indent="0" eaLnBrk="1" fontAlgn="auto" hangingPunct="1">
              <a:spcAft>
                <a:spcPts val="0"/>
              </a:spcAft>
              <a:buClr>
                <a:srgbClr val="B86E00"/>
              </a:buClr>
              <a:buFont typeface="Calibri" pitchFamily="34" charset="0"/>
              <a:buNone/>
              <a:defRPr/>
            </a:pPr>
            <a:endParaRPr lang="en-US" sz="3200" dirty="0" smtClean="0">
              <a:ea typeface="+mn-ea"/>
              <a:cs typeface="+mn-cs"/>
            </a:endParaRPr>
          </a:p>
        </p:txBody>
      </p:sp>
      <p:sp>
        <p:nvSpPr>
          <p:cNvPr id="4" name="Footer Placeholder 3"/>
          <p:cNvSpPr>
            <a:spLocks noGrp="1"/>
          </p:cNvSpPr>
          <p:nvPr>
            <p:ph type="ftr" sz="quarter" idx="11"/>
          </p:nvPr>
        </p:nvSpPr>
        <p:spPr/>
        <p:txBody>
          <a:bodyPr/>
          <a:lstStyle/>
          <a:p>
            <a:r>
              <a:rPr lang="en-US" smtClean="0">
                <a:solidFill>
                  <a:schemeClr val="tx2"/>
                </a:solidFill>
              </a:rPr>
              <a:t>Improving Data, Improving Outcomes - Washington, DC</a:t>
            </a:r>
            <a:endParaRPr lang="en-US" dirty="0"/>
          </a:p>
        </p:txBody>
      </p:sp>
    </p:spTree>
    <p:extLst>
      <p:ext uri="{BB962C8B-B14F-4D97-AF65-F5344CB8AC3E}">
        <p14:creationId xmlns:p14="http://schemas.microsoft.com/office/powerpoint/2010/main" val="35278400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Content Placeholder 2"/>
          <p:cNvSpPr>
            <a:spLocks noGrp="1"/>
          </p:cNvSpPr>
          <p:nvPr>
            <p:ph idx="1"/>
          </p:nvPr>
        </p:nvSpPr>
        <p:spPr>
          <a:xfrm>
            <a:off x="457200" y="2376484"/>
            <a:ext cx="8229600" cy="3749679"/>
          </a:xfrm>
        </p:spPr>
        <p:style>
          <a:lnRef idx="1">
            <a:schemeClr val="accent3"/>
          </a:lnRef>
          <a:fillRef idx="2">
            <a:schemeClr val="accent3"/>
          </a:fillRef>
          <a:effectRef idx="1">
            <a:schemeClr val="accent3"/>
          </a:effectRef>
          <a:fontRef idx="minor">
            <a:schemeClr val="dk1"/>
          </a:fontRef>
        </p:style>
        <p:txBody>
          <a:bodyPr>
            <a:normAutofit fontScale="92500" lnSpcReduction="10000"/>
          </a:bodyPr>
          <a:lstStyle/>
          <a:p>
            <a:pPr eaLnBrk="1" hangingPunct="1">
              <a:lnSpc>
                <a:spcPct val="90000"/>
              </a:lnSpc>
              <a:spcBef>
                <a:spcPts val="1800"/>
              </a:spcBef>
            </a:pPr>
            <a:r>
              <a:rPr lang="en-US" sz="2600" dirty="0">
                <a:latin typeface="Arial" charset="0"/>
              </a:rPr>
              <a:t>Why not complete the Child Outcome Summary (COS) rating while talking about the child</a:t>
            </a:r>
            <a:r>
              <a:rPr lang="ja-JP" altLang="en-US" sz="2600" dirty="0">
                <a:latin typeface="Arial" charset="0"/>
              </a:rPr>
              <a:t>’</a:t>
            </a:r>
            <a:r>
              <a:rPr lang="en-US" altLang="ja-JP" sz="2600" dirty="0">
                <a:latin typeface="Arial" charset="0"/>
              </a:rPr>
              <a:t>s functioning and development?</a:t>
            </a:r>
          </a:p>
          <a:p>
            <a:pPr eaLnBrk="1" hangingPunct="1">
              <a:lnSpc>
                <a:spcPct val="90000"/>
              </a:lnSpc>
              <a:spcBef>
                <a:spcPts val="1800"/>
              </a:spcBef>
            </a:pPr>
            <a:r>
              <a:rPr lang="en-US" sz="2600" dirty="0">
                <a:latin typeface="Arial" charset="0"/>
              </a:rPr>
              <a:t>Providers who are integrating the outcomes work, suggest that the completing the COS rating at the IFSP or IEP meeting to summarize the assessment results is a natural and enriching conversation</a:t>
            </a:r>
          </a:p>
          <a:p>
            <a:pPr eaLnBrk="1" hangingPunct="1">
              <a:lnSpc>
                <a:spcPct val="90000"/>
              </a:lnSpc>
              <a:spcBef>
                <a:spcPts val="1800"/>
              </a:spcBef>
            </a:pPr>
            <a:r>
              <a:rPr lang="en-US" sz="2600" dirty="0">
                <a:latin typeface="Arial" charset="0"/>
              </a:rPr>
              <a:t>Outcomes and goals become more functional – routine and activity based </a:t>
            </a:r>
          </a:p>
          <a:p>
            <a:pPr eaLnBrk="1" hangingPunct="1">
              <a:lnSpc>
                <a:spcPct val="90000"/>
              </a:lnSpc>
              <a:spcBef>
                <a:spcPts val="1800"/>
              </a:spcBef>
              <a:buFontTx/>
              <a:buNone/>
            </a:pPr>
            <a:r>
              <a:rPr lang="en-US" sz="1300" dirty="0">
                <a:solidFill>
                  <a:srgbClr val="7F7F7F"/>
                </a:solidFill>
                <a:latin typeface="Arial" charset="0"/>
              </a:rPr>
              <a:t>For more information about integrating outcomes into the IFSP/IEP process, please visit the ECO website at </a:t>
            </a:r>
            <a:r>
              <a:rPr lang="en-US" sz="1300" dirty="0">
                <a:solidFill>
                  <a:srgbClr val="7F7F7F"/>
                </a:solidFill>
                <a:latin typeface="Arial" charset="0"/>
                <a:hlinkClick r:id="rId3"/>
              </a:rPr>
              <a:t>www.the-eco-center.org</a:t>
            </a:r>
            <a:r>
              <a:rPr lang="en-US" sz="1300" dirty="0">
                <a:solidFill>
                  <a:srgbClr val="7F7F7F"/>
                </a:solidFill>
                <a:latin typeface="Arial" charset="0"/>
              </a:rPr>
              <a:t>.</a:t>
            </a:r>
          </a:p>
        </p:txBody>
      </p:sp>
      <p:sp>
        <p:nvSpPr>
          <p:cNvPr id="2" name="Title 1"/>
          <p:cNvSpPr>
            <a:spLocks noGrp="1"/>
          </p:cNvSpPr>
          <p:nvPr>
            <p:ph type="title"/>
          </p:nvPr>
        </p:nvSpPr>
        <p:spPr>
          <a:xfrm>
            <a:off x="457200" y="274637"/>
            <a:ext cx="8229600" cy="1733081"/>
          </a:xfrm>
        </p:spPr>
        <p:txBody>
          <a:bodyPr>
            <a:noAutofit/>
          </a:bodyPr>
          <a:lstStyle/>
          <a:p>
            <a:pPr>
              <a:defRPr/>
            </a:pPr>
            <a:r>
              <a:rPr lang="en-US" dirty="0" smtClean="0"/>
              <a:t>The Right People, the Right Situation, the Right Time</a:t>
            </a:r>
            <a:endParaRPr lang="en-US" dirty="0"/>
          </a:p>
        </p:txBody>
      </p:sp>
      <p:sp>
        <p:nvSpPr>
          <p:cNvPr id="3" name="Footer Placeholder 2"/>
          <p:cNvSpPr>
            <a:spLocks noGrp="1"/>
          </p:cNvSpPr>
          <p:nvPr>
            <p:ph type="ftr" sz="quarter" idx="11"/>
          </p:nvPr>
        </p:nvSpPr>
        <p:spPr/>
        <p:txBody>
          <a:bodyPr/>
          <a:lstStyle/>
          <a:p>
            <a:r>
              <a:rPr lang="en-US" smtClean="0">
                <a:solidFill>
                  <a:schemeClr val="tx2"/>
                </a:solidFill>
              </a:rPr>
              <a:t>Improving Data, Improving Outcomes - Washington, DC</a:t>
            </a:r>
            <a:endParaRPr lang="en-US" dirty="0"/>
          </a:p>
        </p:txBody>
      </p:sp>
    </p:spTree>
    <p:extLst>
      <p:ext uri="{BB962C8B-B14F-4D97-AF65-F5344CB8AC3E}">
        <p14:creationId xmlns:p14="http://schemas.microsoft.com/office/powerpoint/2010/main" val="299616703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Outcomes Process At-a-Glance</a:t>
            </a:r>
            <a:endParaRPr lang="en-US" dirty="0"/>
          </a:p>
        </p:txBody>
      </p:sp>
      <p:sp>
        <p:nvSpPr>
          <p:cNvPr id="3" name="Content Placeholder 2"/>
          <p:cNvSpPr>
            <a:spLocks noGrp="1"/>
          </p:cNvSpPr>
          <p:nvPr>
            <p:ph idx="1"/>
          </p:nvPr>
        </p:nvSpPr>
        <p:spPr>
          <a:xfrm>
            <a:off x="457200" y="1668564"/>
            <a:ext cx="8229600" cy="3640300"/>
          </a:xfrm>
        </p:spPr>
        <p:style>
          <a:lnRef idx="1">
            <a:schemeClr val="accent3"/>
          </a:lnRef>
          <a:fillRef idx="2">
            <a:schemeClr val="accent3"/>
          </a:fillRef>
          <a:effectRef idx="1">
            <a:schemeClr val="accent3"/>
          </a:effectRef>
          <a:fontRef idx="minor">
            <a:schemeClr val="dk1"/>
          </a:fontRef>
        </p:style>
        <p:txBody>
          <a:bodyPr>
            <a:normAutofit fontScale="92500" lnSpcReduction="10000"/>
          </a:bodyPr>
          <a:lstStyle/>
          <a:p>
            <a:pPr marL="0" indent="0">
              <a:buNone/>
            </a:pPr>
            <a:r>
              <a:rPr lang="en-US" sz="3900" u="sng" dirty="0" smtClean="0"/>
              <a:t>KS ECO Process Quick Reference</a:t>
            </a:r>
          </a:p>
          <a:p>
            <a:r>
              <a:rPr lang="en-US" u="sng" dirty="0">
                <a:hlinkClick r:id="rId3"/>
              </a:rPr>
              <a:t>http://www.kskits.org/ta/ECOOutcomes/documents/</a:t>
            </a:r>
            <a:r>
              <a:rPr lang="en-US" u="sng" dirty="0" smtClean="0">
                <a:hlinkClick r:id="rId3"/>
              </a:rPr>
              <a:t>KS_ECO_ProcessQuickRef_2_20_12Opt.pdf</a:t>
            </a:r>
          </a:p>
          <a:p>
            <a:pPr marL="0" indent="0">
              <a:buNone/>
            </a:pPr>
            <a:endParaRPr lang="en-US" u="sng" dirty="0" smtClean="0"/>
          </a:p>
          <a:p>
            <a:pPr marL="0" indent="0">
              <a:buNone/>
            </a:pPr>
            <a:r>
              <a:rPr lang="en-US" sz="3900" u="sng" dirty="0" smtClean="0"/>
              <a:t>KS </a:t>
            </a:r>
            <a:r>
              <a:rPr lang="en-US" sz="3900" u="sng" dirty="0"/>
              <a:t>ECO </a:t>
            </a:r>
            <a:r>
              <a:rPr lang="en-US" sz="3900" u="sng" dirty="0" smtClean="0"/>
              <a:t>Data </a:t>
            </a:r>
            <a:r>
              <a:rPr lang="en-US" sz="3900" u="sng" dirty="0"/>
              <a:t>Quick </a:t>
            </a:r>
            <a:r>
              <a:rPr lang="en-US" sz="3900" u="sng" dirty="0" smtClean="0"/>
              <a:t>Reference</a:t>
            </a:r>
            <a:endParaRPr lang="en-US" sz="3900" u="sng" dirty="0">
              <a:hlinkClick r:id="rId3"/>
            </a:endParaRPr>
          </a:p>
          <a:p>
            <a:r>
              <a:rPr lang="en-US" u="sng" dirty="0" smtClean="0">
                <a:hlinkClick r:id="rId4"/>
              </a:rPr>
              <a:t>http</a:t>
            </a:r>
            <a:r>
              <a:rPr lang="en-US" u="sng" dirty="0">
                <a:hlinkClick r:id="rId4"/>
              </a:rPr>
              <a:t>://www.kskits.org/ta/ECOOutcomes/documents/KS_ECO_DataQuickRef_2_20_12.pdf</a:t>
            </a:r>
            <a:endParaRPr lang="en-US" u="sng" dirty="0"/>
          </a:p>
          <a:p>
            <a:pPr marL="0" indent="0">
              <a:buNone/>
            </a:pPr>
            <a:endParaRPr lang="en-US" dirty="0"/>
          </a:p>
        </p:txBody>
      </p:sp>
      <p:sp>
        <p:nvSpPr>
          <p:cNvPr id="4" name="Footer Placeholder 3"/>
          <p:cNvSpPr>
            <a:spLocks noGrp="1"/>
          </p:cNvSpPr>
          <p:nvPr>
            <p:ph type="ftr" sz="quarter" idx="11"/>
          </p:nvPr>
        </p:nvSpPr>
        <p:spPr/>
        <p:txBody>
          <a:bodyPr/>
          <a:lstStyle/>
          <a:p>
            <a:r>
              <a:rPr lang="en-US" smtClean="0">
                <a:solidFill>
                  <a:schemeClr val="tx2"/>
                </a:solidFill>
              </a:rPr>
              <a:t>Improving Data, Improving Outcomes - Washington, DC</a:t>
            </a:r>
            <a:endParaRPr lang="en-US" dirty="0"/>
          </a:p>
        </p:txBody>
      </p:sp>
    </p:spTree>
    <p:extLst>
      <p:ext uri="{BB962C8B-B14F-4D97-AF65-F5344CB8AC3E}">
        <p14:creationId xmlns:p14="http://schemas.microsoft.com/office/powerpoint/2010/main" val="29536093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5029200" cy="1051560"/>
          </a:xfrm>
        </p:spPr>
        <p:txBody>
          <a:bodyPr>
            <a:normAutofit/>
          </a:bodyPr>
          <a:lstStyle/>
          <a:p>
            <a:r>
              <a:rPr lang="en-US" dirty="0" smtClean="0"/>
              <a:t>Nolan and Tim</a:t>
            </a:r>
            <a:endParaRPr lang="en-US" dirty="0"/>
          </a:p>
        </p:txBody>
      </p:sp>
      <p:sp>
        <p:nvSpPr>
          <p:cNvPr id="3" name="Content Placeholder 2"/>
          <p:cNvSpPr>
            <a:spLocks noGrp="1"/>
          </p:cNvSpPr>
          <p:nvPr>
            <p:ph sz="half" idx="1"/>
          </p:nvPr>
        </p:nvSpPr>
        <p:spPr>
          <a:xfrm>
            <a:off x="533400" y="1447800"/>
            <a:ext cx="3931920" cy="4389120"/>
          </a:xfrm>
        </p:spPr>
        <p:txBody>
          <a:bodyPr>
            <a:normAutofit fontScale="92500" lnSpcReduction="10000"/>
          </a:bodyPr>
          <a:lstStyle/>
          <a:p>
            <a:r>
              <a:rPr lang="en-US" dirty="0" smtClean="0"/>
              <a:t>Participants watch short videos, then answer questions such as:</a:t>
            </a:r>
          </a:p>
          <a:p>
            <a:pPr lvl="1"/>
            <a:r>
              <a:rPr lang="en-US" dirty="0" smtClean="0"/>
              <a:t>What did you observe about the child?</a:t>
            </a:r>
          </a:p>
          <a:p>
            <a:pPr lvl="1"/>
            <a:r>
              <a:rPr lang="en-US" dirty="0" smtClean="0"/>
              <a:t>What do you think might be an appropriate outcome/goal?  Why?</a:t>
            </a:r>
          </a:p>
          <a:p>
            <a:pPr lvl="1"/>
            <a:r>
              <a:rPr lang="en-US" dirty="0" smtClean="0"/>
              <a:t>What skills did you observe related to Outcome 1 (positive social relationships)?</a:t>
            </a:r>
            <a:endParaRPr lang="en-US" dirty="0"/>
          </a:p>
        </p:txBody>
      </p:sp>
      <p:pic>
        <p:nvPicPr>
          <p:cNvPr id="5" name="Content Placeholder 4" descr="Video 5.7  Nolan from  Just Being Kids .wmv"/>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0470" t="14047" r="10729" b="23757"/>
          <a:stretch/>
        </p:blipFill>
        <p:spPr>
          <a:xfrm rot="908568">
            <a:off x="5426012" y="1026058"/>
            <a:ext cx="2905149" cy="2257424"/>
          </a:xfrm>
          <a:prstGeom prst="rect">
            <a:avLst/>
          </a:prstGeom>
        </p:spPr>
      </p:pic>
      <p:pic>
        <p:nvPicPr>
          <p:cNvPr id="6" name="Picture 5" descr="Tim video.mpg"/>
          <p:cNvPicPr>
            <a:picLocks noChangeAspect="1"/>
          </p:cNvPicPr>
          <p:nvPr/>
        </p:nvPicPr>
        <p:blipFill rotWithShape="1">
          <a:blip r:embed="rId4" cstate="print">
            <a:extLst>
              <a:ext uri="{28A0092B-C50C-407E-A947-70E740481C1C}">
                <a14:useLocalDpi xmlns:a14="http://schemas.microsoft.com/office/drawing/2010/main" val="0"/>
              </a:ext>
            </a:extLst>
          </a:blip>
          <a:srcRect l="7276" t="26128" r="29147" b="18970"/>
          <a:stretch/>
        </p:blipFill>
        <p:spPr>
          <a:xfrm>
            <a:off x="4648200" y="3276600"/>
            <a:ext cx="2600324" cy="2438400"/>
          </a:xfrm>
          <a:prstGeom prst="rect">
            <a:avLst/>
          </a:prstGeom>
        </p:spPr>
      </p:pic>
      <p:sp>
        <p:nvSpPr>
          <p:cNvPr id="4" name="Footer Placeholder 3"/>
          <p:cNvSpPr>
            <a:spLocks noGrp="1"/>
          </p:cNvSpPr>
          <p:nvPr>
            <p:ph type="ftr" sz="quarter" idx="11"/>
          </p:nvPr>
        </p:nvSpPr>
        <p:spPr/>
        <p:txBody>
          <a:bodyPr/>
          <a:lstStyle/>
          <a:p>
            <a:r>
              <a:rPr lang="en-US" dirty="0" smtClean="0">
                <a:solidFill>
                  <a:schemeClr val="tx2"/>
                </a:solidFill>
              </a:rPr>
              <a:t>Improving Data, Improving Outcomes - Washington, DC</a:t>
            </a:r>
            <a:endParaRPr lang="en-US" dirty="0">
              <a:solidFill>
                <a:schemeClr val="tx2"/>
              </a:solidFill>
            </a:endParaRPr>
          </a:p>
        </p:txBody>
      </p:sp>
    </p:spTree>
    <p:extLst>
      <p:ext uri="{BB962C8B-B14F-4D97-AF65-F5344CB8AC3E}">
        <p14:creationId xmlns:p14="http://schemas.microsoft.com/office/powerpoint/2010/main" val="7435840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505200" y="838200"/>
            <a:ext cx="5410200" cy="1828800"/>
          </a:xfrm>
        </p:spPr>
        <p:txBody>
          <a:bodyPr/>
          <a:lstStyle/>
          <a:p>
            <a:pPr eaLnBrk="1" fontAlgn="auto" hangingPunct="1">
              <a:spcAft>
                <a:spcPts val="0"/>
              </a:spcAft>
              <a:defRPr/>
            </a:pPr>
            <a:r>
              <a:rPr lang="en-US" sz="2400" i="0" cap="none" dirty="0" smtClean="0">
                <a:solidFill>
                  <a:srgbClr val="4B5A6F"/>
                </a:solidFill>
                <a:latin typeface="Arial"/>
                <a:ea typeface="+mj-ea"/>
                <a:cs typeface="Arial"/>
              </a:rPr>
              <a:t>SECTION </a:t>
            </a:r>
            <a:r>
              <a:rPr lang="en-US" sz="3600" i="0" cap="none" dirty="0" smtClean="0">
                <a:solidFill>
                  <a:srgbClr val="4B5A6F"/>
                </a:solidFill>
                <a:latin typeface="Arial"/>
                <a:ea typeface="+mj-ea"/>
                <a:cs typeface="Arial"/>
              </a:rPr>
              <a:t>2</a:t>
            </a:r>
            <a:r>
              <a:rPr lang="en-US" sz="2400" i="0" cap="none" dirty="0" smtClean="0">
                <a:solidFill>
                  <a:srgbClr val="4B5A6F"/>
                </a:solidFill>
                <a:latin typeface="Arial"/>
                <a:ea typeface="+mj-ea"/>
                <a:cs typeface="Arial"/>
              </a:rPr>
              <a:t/>
            </a:r>
            <a:br>
              <a:rPr lang="en-US" sz="2400" i="0" cap="none" dirty="0" smtClean="0">
                <a:solidFill>
                  <a:srgbClr val="4B5A6F"/>
                </a:solidFill>
                <a:latin typeface="Arial"/>
                <a:ea typeface="+mj-ea"/>
                <a:cs typeface="Arial"/>
              </a:rPr>
            </a:br>
            <a:r>
              <a:rPr lang="en-US" sz="1200" i="0" cap="none" dirty="0" smtClean="0">
                <a:solidFill>
                  <a:srgbClr val="4B5A6F"/>
                </a:solidFill>
                <a:latin typeface="Arial"/>
                <a:ea typeface="+mj-ea"/>
                <a:cs typeface="Arial"/>
              </a:rPr>
              <a:t>___________________________________________________________</a:t>
            </a:r>
            <a:br>
              <a:rPr lang="en-US" sz="1200" i="0" cap="none" dirty="0" smtClean="0">
                <a:solidFill>
                  <a:srgbClr val="4B5A6F"/>
                </a:solidFill>
                <a:latin typeface="Arial"/>
                <a:ea typeface="+mj-ea"/>
                <a:cs typeface="Arial"/>
              </a:rPr>
            </a:br>
            <a:r>
              <a:rPr lang="en-US" sz="2200" b="0" cap="none" dirty="0" smtClean="0">
                <a:ea typeface="+mj-ea"/>
              </a:rPr>
              <a:t/>
            </a:r>
            <a:br>
              <a:rPr lang="en-US" sz="2200" b="0" cap="none" dirty="0" smtClean="0">
                <a:ea typeface="+mj-ea"/>
              </a:rPr>
            </a:br>
            <a:r>
              <a:rPr lang="en-US" sz="3600" b="0" cap="none" dirty="0" smtClean="0">
                <a:solidFill>
                  <a:schemeClr val="accent2"/>
                </a:solidFill>
                <a:ea typeface="+mj-ea"/>
              </a:rPr>
              <a:t>Functional Assessment</a:t>
            </a:r>
            <a:endParaRPr lang="en-US" sz="3600" b="0" cap="none" dirty="0" smtClean="0">
              <a:solidFill>
                <a:schemeClr val="tx1">
                  <a:lumMod val="65000"/>
                  <a:lumOff val="35000"/>
                </a:schemeClr>
              </a:solidFill>
              <a:ea typeface="+mj-ea"/>
            </a:endParaRPr>
          </a:p>
        </p:txBody>
      </p:sp>
      <p:sp>
        <p:nvSpPr>
          <p:cNvPr id="3" name="Content Placeholder 2"/>
          <p:cNvSpPr>
            <a:spLocks noGrp="1"/>
          </p:cNvSpPr>
          <p:nvPr>
            <p:ph type="body" idx="1"/>
          </p:nvPr>
        </p:nvSpPr>
        <p:spPr>
          <a:xfrm>
            <a:off x="3581400" y="2514600"/>
            <a:ext cx="5181600" cy="609600"/>
          </a:xfrm>
        </p:spPr>
        <p:txBody>
          <a:bodyPr rtlCol="0">
            <a:noAutofit/>
          </a:bodyPr>
          <a:lstStyle/>
          <a:p>
            <a:pPr eaLnBrk="1" fontAlgn="auto" hangingPunct="1">
              <a:spcBef>
                <a:spcPts val="1000"/>
              </a:spcBef>
              <a:spcAft>
                <a:spcPts val="0"/>
              </a:spcAft>
              <a:defRPr/>
            </a:pPr>
            <a:r>
              <a:rPr lang="en-US" sz="1100" i="1" dirty="0">
                <a:solidFill>
                  <a:srgbClr val="595959"/>
                </a:solidFill>
                <a:latin typeface="Georgia"/>
                <a:cs typeface="Georgia"/>
              </a:rPr>
              <a:t>Adapted </a:t>
            </a:r>
            <a:r>
              <a:rPr lang="en-US" sz="1100" i="1" dirty="0" smtClean="0">
                <a:solidFill>
                  <a:srgbClr val="595959"/>
                </a:solidFill>
                <a:latin typeface="Georgia"/>
                <a:cs typeface="Georgia"/>
              </a:rPr>
              <a:t>from: </a:t>
            </a:r>
            <a:r>
              <a:rPr lang="en-US" sz="1100" dirty="0" err="1" smtClean="0">
                <a:latin typeface="Georgia"/>
                <a:cs typeface="Georgia"/>
              </a:rPr>
              <a:t>Younggren</a:t>
            </a:r>
            <a:r>
              <a:rPr lang="en-US" sz="1100" dirty="0">
                <a:latin typeface="Georgia"/>
                <a:cs typeface="Georgia"/>
              </a:rPr>
              <a:t>, N. (May, 2011). </a:t>
            </a:r>
            <a:r>
              <a:rPr lang="en-US" sz="1100" i="1" dirty="0">
                <a:latin typeface="Georgia"/>
                <a:cs typeface="Georgia"/>
              </a:rPr>
              <a:t>Quality Practices in Early Intervention and Preschool Programs – </a:t>
            </a:r>
            <a:r>
              <a:rPr lang="en-US" sz="1100" i="1" dirty="0" smtClean="0">
                <a:latin typeface="Georgia"/>
                <a:cs typeface="Georgia"/>
              </a:rPr>
              <a:t>Authentic Assessment</a:t>
            </a:r>
            <a:r>
              <a:rPr lang="en-US" sz="1100" i="1" dirty="0">
                <a:latin typeface="Georgia"/>
                <a:cs typeface="Georgia"/>
              </a:rPr>
              <a:t>. </a:t>
            </a:r>
            <a:r>
              <a:rPr lang="en-US" sz="1100" dirty="0">
                <a:latin typeface="Georgia"/>
                <a:cs typeface="Georgia"/>
              </a:rPr>
              <a:t>Power Point presentation presented at the Pacific TA Meeting, Honolulu, HI.</a:t>
            </a:r>
            <a:endParaRPr lang="en-US" sz="1100" dirty="0">
              <a:solidFill>
                <a:schemeClr val="tx1">
                  <a:lumMod val="65000"/>
                  <a:lumOff val="35000"/>
                </a:schemeClr>
              </a:solidFill>
              <a:latin typeface="Georgia"/>
              <a:ea typeface="+mn-ea"/>
              <a:cs typeface="Georgia"/>
            </a:endParaRPr>
          </a:p>
        </p:txBody>
      </p:sp>
      <p:pic>
        <p:nvPicPr>
          <p:cNvPr id="22531" name="Picture 8" descr="ifsp-bo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09600"/>
            <a:ext cx="2971800" cy="434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bwMode="auto">
          <a:xfrm>
            <a:off x="3581400" y="2971800"/>
            <a:ext cx="5181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b">
            <a:normAutofit fontScale="85000" lnSpcReduction="10000"/>
          </a:bodyPr>
          <a:lstStyle>
            <a:lvl1pPr marL="0" indent="0" algn="l" defTabSz="457200" rtl="0" eaLnBrk="0" fontAlgn="base" hangingPunct="0">
              <a:spcBef>
                <a:spcPct val="20000"/>
              </a:spcBef>
              <a:spcAft>
                <a:spcPct val="0"/>
              </a:spcAft>
              <a:buFont typeface="Arial" charset="0"/>
              <a:buNone/>
              <a:defRPr sz="2000" kern="1200">
                <a:solidFill>
                  <a:schemeClr val="tx1">
                    <a:tint val="75000"/>
                  </a:schemeClr>
                </a:solidFill>
                <a:latin typeface="Arial"/>
                <a:ea typeface="ＭＳ Ｐゴシック" charset="0"/>
                <a:cs typeface="Arial"/>
              </a:defRPr>
            </a:lvl1pPr>
            <a:lvl2pPr marL="457200" indent="0" algn="l" defTabSz="457200" rtl="0" eaLnBrk="0" fontAlgn="base" hangingPunct="0">
              <a:spcBef>
                <a:spcPct val="20000"/>
              </a:spcBef>
              <a:spcAft>
                <a:spcPct val="0"/>
              </a:spcAft>
              <a:buFont typeface="Arial" charset="0"/>
              <a:buNone/>
              <a:defRPr sz="1800" kern="1200">
                <a:solidFill>
                  <a:schemeClr val="tx1">
                    <a:tint val="75000"/>
                  </a:schemeClr>
                </a:solidFill>
                <a:latin typeface="Arial"/>
                <a:ea typeface="ＭＳ Ｐゴシック" charset="0"/>
                <a:cs typeface="Arial"/>
              </a:defRPr>
            </a:lvl2pPr>
            <a:lvl3pPr marL="914400" indent="0" algn="l" defTabSz="457200" rtl="0" eaLnBrk="0" fontAlgn="base" hangingPunct="0">
              <a:spcBef>
                <a:spcPct val="20000"/>
              </a:spcBef>
              <a:spcAft>
                <a:spcPct val="0"/>
              </a:spcAft>
              <a:buFont typeface="Arial" charset="0"/>
              <a:buNone/>
              <a:defRPr sz="1600" kern="1200">
                <a:solidFill>
                  <a:schemeClr val="tx1">
                    <a:tint val="75000"/>
                  </a:schemeClr>
                </a:solidFill>
                <a:latin typeface="Arial"/>
                <a:ea typeface="ＭＳ Ｐゴシック" charset="0"/>
                <a:cs typeface="Arial"/>
              </a:defRPr>
            </a:lvl3pPr>
            <a:lvl4pPr marL="1371600" indent="0" algn="l" defTabSz="457200" rtl="0" eaLnBrk="0" fontAlgn="base" hangingPunct="0">
              <a:spcBef>
                <a:spcPct val="20000"/>
              </a:spcBef>
              <a:spcAft>
                <a:spcPct val="0"/>
              </a:spcAft>
              <a:buFont typeface="Arial" charset="0"/>
              <a:buNone/>
              <a:defRPr sz="1400" kern="1200">
                <a:solidFill>
                  <a:schemeClr val="tx1">
                    <a:tint val="75000"/>
                  </a:schemeClr>
                </a:solidFill>
                <a:latin typeface="Arial"/>
                <a:ea typeface="ＭＳ Ｐゴシック" charset="0"/>
                <a:cs typeface="Arial"/>
              </a:defRPr>
            </a:lvl4pPr>
            <a:lvl5pPr marL="1828800" indent="0" algn="l" defTabSz="457200" rtl="0" eaLnBrk="0" fontAlgn="base" hangingPunct="0">
              <a:spcBef>
                <a:spcPct val="20000"/>
              </a:spcBef>
              <a:spcAft>
                <a:spcPct val="0"/>
              </a:spcAft>
              <a:buFont typeface="Arial" charset="0"/>
              <a:buNone/>
              <a:defRPr sz="1400" kern="1200">
                <a:solidFill>
                  <a:schemeClr val="tx1">
                    <a:tint val="75000"/>
                  </a:schemeClr>
                </a:solidFill>
                <a:latin typeface="Arial"/>
                <a:ea typeface="ＭＳ Ｐゴシック" charset="0"/>
                <a:cs typeface="Arial"/>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marL="342900" indent="-342900" eaLnBrk="1" fontAlgn="auto" hangingPunct="1">
              <a:spcBef>
                <a:spcPts val="1000"/>
              </a:spcBef>
              <a:spcAft>
                <a:spcPts val="0"/>
              </a:spcAft>
              <a:buFont typeface="Arial"/>
              <a:buChar char="•"/>
              <a:defRPr/>
            </a:pPr>
            <a:r>
              <a:rPr lang="en-US" b="1" dirty="0" smtClean="0">
                <a:solidFill>
                  <a:schemeClr val="accent5"/>
                </a:solidFill>
                <a:ea typeface="+mn-ea"/>
                <a:cs typeface="+mn-cs"/>
              </a:rPr>
              <a:t>What</a:t>
            </a:r>
            <a:r>
              <a:rPr lang="en-US" b="1" dirty="0" smtClean="0">
                <a:solidFill>
                  <a:schemeClr val="tx1">
                    <a:lumMod val="65000"/>
                    <a:lumOff val="35000"/>
                  </a:schemeClr>
                </a:solidFill>
                <a:ea typeface="+mn-ea"/>
                <a:cs typeface="+mn-cs"/>
              </a:rPr>
              <a:t> </a:t>
            </a:r>
            <a:r>
              <a:rPr lang="en-US" dirty="0" smtClean="0">
                <a:solidFill>
                  <a:schemeClr val="tx1">
                    <a:lumMod val="65000"/>
                    <a:lumOff val="35000"/>
                  </a:schemeClr>
                </a:solidFill>
                <a:ea typeface="+mn-ea"/>
                <a:cs typeface="+mn-cs"/>
              </a:rPr>
              <a:t>is Functional Assessment?</a:t>
            </a:r>
          </a:p>
          <a:p>
            <a:pPr marL="342900" indent="-342900" eaLnBrk="1" fontAlgn="auto" hangingPunct="1">
              <a:spcBef>
                <a:spcPts val="1000"/>
              </a:spcBef>
              <a:spcAft>
                <a:spcPts val="0"/>
              </a:spcAft>
              <a:buFont typeface="Arial"/>
              <a:buChar char="•"/>
              <a:defRPr/>
            </a:pPr>
            <a:r>
              <a:rPr lang="en-US" b="1" dirty="0" smtClean="0">
                <a:solidFill>
                  <a:srgbClr val="4B5A6F"/>
                </a:solidFill>
                <a:ea typeface="+mn-ea"/>
              </a:rPr>
              <a:t>Why</a:t>
            </a:r>
            <a:r>
              <a:rPr lang="en-US" b="1" dirty="0" smtClean="0">
                <a:solidFill>
                  <a:schemeClr val="tx1">
                    <a:lumMod val="65000"/>
                    <a:lumOff val="35000"/>
                  </a:schemeClr>
                </a:solidFill>
                <a:ea typeface="+mn-ea"/>
              </a:rPr>
              <a:t> </a:t>
            </a:r>
            <a:r>
              <a:rPr lang="en-US" dirty="0" smtClean="0">
                <a:solidFill>
                  <a:schemeClr val="tx1">
                    <a:lumMod val="65000"/>
                    <a:lumOff val="35000"/>
                  </a:schemeClr>
                </a:solidFill>
                <a:ea typeface="+mn-ea"/>
                <a:cs typeface="+mn-cs"/>
              </a:rPr>
              <a:t>is Functional Assessment Foundational?</a:t>
            </a:r>
          </a:p>
          <a:p>
            <a:pPr marL="342900" indent="-342900" eaLnBrk="1" fontAlgn="auto" hangingPunct="1">
              <a:spcBef>
                <a:spcPts val="1000"/>
              </a:spcBef>
              <a:spcAft>
                <a:spcPts val="0"/>
              </a:spcAft>
              <a:buFont typeface="Arial"/>
              <a:buChar char="•"/>
              <a:defRPr/>
            </a:pPr>
            <a:r>
              <a:rPr lang="en-US" b="1" dirty="0" smtClean="0">
                <a:solidFill>
                  <a:schemeClr val="accent5"/>
                </a:solidFill>
                <a:ea typeface="+mn-ea"/>
              </a:rPr>
              <a:t>Who</a:t>
            </a:r>
            <a:r>
              <a:rPr lang="en-US" b="1" dirty="0" smtClean="0">
                <a:solidFill>
                  <a:schemeClr val="tx1">
                    <a:lumMod val="65000"/>
                    <a:lumOff val="35000"/>
                  </a:schemeClr>
                </a:solidFill>
                <a:ea typeface="+mn-ea"/>
              </a:rPr>
              <a:t> </a:t>
            </a:r>
            <a:r>
              <a:rPr lang="en-US" dirty="0" smtClean="0">
                <a:solidFill>
                  <a:schemeClr val="tx1">
                    <a:lumMod val="65000"/>
                    <a:lumOff val="35000"/>
                  </a:schemeClr>
                </a:solidFill>
                <a:ea typeface="+mn-ea"/>
                <a:cs typeface="+mn-cs"/>
              </a:rPr>
              <a:t>does Functional Assessment?</a:t>
            </a:r>
          </a:p>
          <a:p>
            <a:pPr marL="342900" indent="-342900" eaLnBrk="1" fontAlgn="auto" hangingPunct="1">
              <a:spcBef>
                <a:spcPts val="1000"/>
              </a:spcBef>
              <a:spcAft>
                <a:spcPts val="0"/>
              </a:spcAft>
              <a:buFont typeface="Arial"/>
              <a:buChar char="•"/>
              <a:defRPr/>
            </a:pPr>
            <a:r>
              <a:rPr lang="en-US" b="1" dirty="0" smtClean="0">
                <a:solidFill>
                  <a:srgbClr val="4B5A6F"/>
                </a:solidFill>
                <a:ea typeface="+mn-ea"/>
              </a:rPr>
              <a:t>Where</a:t>
            </a:r>
            <a:r>
              <a:rPr lang="en-US" b="1" dirty="0" smtClean="0">
                <a:solidFill>
                  <a:schemeClr val="tx1">
                    <a:lumMod val="65000"/>
                    <a:lumOff val="35000"/>
                  </a:schemeClr>
                </a:solidFill>
                <a:ea typeface="+mn-ea"/>
              </a:rPr>
              <a:t> </a:t>
            </a:r>
            <a:r>
              <a:rPr lang="en-US" dirty="0" smtClean="0">
                <a:solidFill>
                  <a:schemeClr val="tx1">
                    <a:lumMod val="65000"/>
                    <a:lumOff val="35000"/>
                  </a:schemeClr>
                </a:solidFill>
                <a:ea typeface="+mn-ea"/>
                <a:cs typeface="+mn-cs"/>
              </a:rPr>
              <a:t>is Functional Assessment done?</a:t>
            </a:r>
          </a:p>
          <a:p>
            <a:pPr marL="342900" indent="-342900" eaLnBrk="1" fontAlgn="auto" hangingPunct="1">
              <a:spcBef>
                <a:spcPts val="1000"/>
              </a:spcBef>
              <a:spcAft>
                <a:spcPts val="0"/>
              </a:spcAft>
              <a:buFont typeface="Arial"/>
              <a:buChar char="•"/>
              <a:defRPr/>
            </a:pPr>
            <a:r>
              <a:rPr lang="en-US" b="1" dirty="0" smtClean="0">
                <a:solidFill>
                  <a:srgbClr val="4B5A6F"/>
                </a:solidFill>
                <a:ea typeface="+mn-ea"/>
              </a:rPr>
              <a:t>How</a:t>
            </a:r>
            <a:r>
              <a:rPr lang="en-US" b="1" dirty="0" smtClean="0">
                <a:solidFill>
                  <a:schemeClr val="tx1">
                    <a:lumMod val="65000"/>
                    <a:lumOff val="35000"/>
                  </a:schemeClr>
                </a:solidFill>
                <a:ea typeface="+mn-ea"/>
              </a:rPr>
              <a:t> </a:t>
            </a:r>
            <a:r>
              <a:rPr lang="en-US" dirty="0" smtClean="0">
                <a:solidFill>
                  <a:schemeClr val="tx1">
                    <a:lumMod val="65000"/>
                    <a:lumOff val="35000"/>
                  </a:schemeClr>
                </a:solidFill>
                <a:ea typeface="+mn-ea"/>
                <a:cs typeface="+mn-cs"/>
              </a:rPr>
              <a:t>is Functional Assessment done?</a:t>
            </a:r>
            <a:endParaRPr lang="en-US" dirty="0">
              <a:solidFill>
                <a:schemeClr val="tx1">
                  <a:lumMod val="65000"/>
                  <a:lumOff val="35000"/>
                </a:schemeClr>
              </a:solidFill>
              <a:ea typeface="+mn-ea"/>
              <a:cs typeface="+mn-cs"/>
            </a:endParaRPr>
          </a:p>
        </p:txBody>
      </p:sp>
      <p:pic>
        <p:nvPicPr>
          <p:cNvPr id="22533" name="Picture 5" descr="eco-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5715000"/>
            <a:ext cx="11430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9" descr="wrrcprogram-logo.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8525" y="5715000"/>
            <a:ext cx="28860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0" descr="nectaclogo-new-large.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 y="5715000"/>
            <a:ext cx="22860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3546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2313" y="774780"/>
            <a:ext cx="3991046" cy="707886"/>
          </a:xfrm>
          <a:prstGeom prst="rect">
            <a:avLst/>
          </a:prstGeom>
          <a:noFill/>
        </p:spPr>
        <p:txBody>
          <a:bodyPr wrap="none" rtlCol="0">
            <a:spAutoFit/>
          </a:bodyPr>
          <a:lstStyle/>
          <a:p>
            <a:r>
              <a:rPr lang="en-US" sz="4000" b="1" dirty="0" smtClean="0">
                <a:solidFill>
                  <a:srgbClr val="FF9400"/>
                </a:solidFill>
                <a:effectLst>
                  <a:outerShdw blurRad="38100" dist="38100" dir="2700000" algn="tl">
                    <a:srgbClr val="000000">
                      <a:alpha val="43137"/>
                    </a:srgbClr>
                  </a:outerShdw>
                </a:effectLst>
                <a:latin typeface="+mj-lt"/>
              </a:rPr>
              <a:t>Involving Families</a:t>
            </a:r>
            <a:endParaRPr lang="en-US" sz="4000" b="1" dirty="0">
              <a:solidFill>
                <a:srgbClr val="FF9400"/>
              </a:solidFill>
              <a:effectLst>
                <a:outerShdw blurRad="38100" dist="38100" dir="2700000" algn="tl">
                  <a:srgbClr val="000000">
                    <a:alpha val="43137"/>
                  </a:srgbClr>
                </a:outerShdw>
              </a:effectLst>
              <a:latin typeface="+mj-lt"/>
            </a:endParaRPr>
          </a:p>
        </p:txBody>
      </p:sp>
      <p:sp>
        <p:nvSpPr>
          <p:cNvPr id="5" name="TextBox 4"/>
          <p:cNvSpPr txBox="1"/>
          <p:nvPr/>
        </p:nvSpPr>
        <p:spPr>
          <a:xfrm>
            <a:off x="1054750" y="4333490"/>
            <a:ext cx="6873749" cy="184665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i="1" dirty="0" smtClean="0"/>
              <a:t>Questions for Eliciting Family Interests, Priorities, Concerns, and Everyday Routines and Activities </a:t>
            </a:r>
            <a:r>
              <a:rPr lang="en-US" sz="3200" dirty="0" smtClean="0"/>
              <a:t>(July 2012)</a:t>
            </a:r>
          </a:p>
          <a:p>
            <a:endParaRPr lang="en-US" dirty="0"/>
          </a:p>
        </p:txBody>
      </p:sp>
      <p:pic>
        <p:nvPicPr>
          <p:cNvPr id="7" name="Content Placeholder 8" descr="family2.jpg"/>
          <p:cNvPicPr>
            <a:picLocks noChangeAspect="1"/>
          </p:cNvPicPr>
          <p:nvPr/>
        </p:nvPicPr>
        <p:blipFill>
          <a:blip r:embed="rId3">
            <a:extLst>
              <a:ext uri="{28A0092B-C50C-407E-A947-70E740481C1C}">
                <a14:useLocalDpi xmlns:a14="http://schemas.microsoft.com/office/drawing/2010/main" val="0"/>
              </a:ext>
            </a:extLst>
          </a:blip>
          <a:srcRect l="19378" r="19378"/>
          <a:stretch>
            <a:fillRect/>
          </a:stretch>
        </p:blipFill>
        <p:spPr>
          <a:xfrm>
            <a:off x="3060434" y="1684224"/>
            <a:ext cx="3305849" cy="2326774"/>
          </a:xfrm>
          <a:prstGeom prst="rect">
            <a:avLst/>
          </a:prstGeom>
        </p:spPr>
      </p:pic>
      <p:sp>
        <p:nvSpPr>
          <p:cNvPr id="2" name="Footer Placeholder 1"/>
          <p:cNvSpPr>
            <a:spLocks noGrp="1"/>
          </p:cNvSpPr>
          <p:nvPr>
            <p:ph type="ftr" sz="quarter" idx="11"/>
          </p:nvPr>
        </p:nvSpPr>
        <p:spPr>
          <a:xfrm>
            <a:off x="2209800" y="6356350"/>
            <a:ext cx="4572000" cy="365125"/>
          </a:xfrm>
        </p:spPr>
        <p:txBody>
          <a:bodyPr/>
          <a:lstStyle/>
          <a:p>
            <a:r>
              <a:rPr lang="en-US" sz="1400" b="1" i="1" smtClean="0">
                <a:solidFill>
                  <a:schemeClr val="tx2"/>
                </a:solidFill>
              </a:rPr>
              <a:t>Improving Data, Improving Outcomes - Washington, DC</a:t>
            </a:r>
            <a:endParaRPr lang="en-US" sz="1400" b="1" i="1">
              <a:solidFill>
                <a:schemeClr val="tx2"/>
              </a:solidFill>
            </a:endParaRPr>
          </a:p>
        </p:txBody>
      </p:sp>
    </p:spTree>
    <p:extLst>
      <p:ext uri="{BB962C8B-B14F-4D97-AF65-F5344CB8AC3E}">
        <p14:creationId xmlns:p14="http://schemas.microsoft.com/office/powerpoint/2010/main" val="285246709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9885"/>
            <a:ext cx="8229600" cy="1143000"/>
          </a:xfrm>
        </p:spPr>
        <p:txBody>
          <a:bodyPr>
            <a:noAutofit/>
          </a:bodyPr>
          <a:lstStyle/>
          <a:p>
            <a:r>
              <a:rPr lang="en-US" sz="3600" dirty="0" smtClean="0"/>
              <a:t>Using Information from the DBRF </a:t>
            </a:r>
            <a:br>
              <a:rPr lang="en-US" sz="3600" dirty="0" smtClean="0"/>
            </a:br>
            <a:r>
              <a:rPr lang="en-US" sz="3600" dirty="0" smtClean="0"/>
              <a:t>to Develop Child Story or PLAAFP</a:t>
            </a:r>
            <a:endParaRPr lang="en-US" sz="3600" dirty="0"/>
          </a:p>
        </p:txBody>
      </p:sp>
      <p:pic>
        <p:nvPicPr>
          <p:cNvPr id="4" name="Content Placeholder 3" descr="Screen Shot 2013-01-13 at 9.19.07 AM.png"/>
          <p:cNvPicPr>
            <a:picLocks noGrp="1" noChangeAspect="1"/>
          </p:cNvPicPr>
          <p:nvPr>
            <p:ph idx="1"/>
          </p:nvPr>
        </p:nvPicPr>
        <p:blipFill>
          <a:blip r:embed="rId3">
            <a:extLst>
              <a:ext uri="{28A0092B-C50C-407E-A947-70E740481C1C}">
                <a14:useLocalDpi xmlns:a14="http://schemas.microsoft.com/office/drawing/2010/main" val="0"/>
              </a:ext>
            </a:extLst>
          </a:blip>
          <a:srcRect l="-14359" r="-14359"/>
          <a:stretch>
            <a:fillRect/>
          </a:stretch>
        </p:blipFill>
        <p:spPr>
          <a:xfrm>
            <a:off x="-634870" y="1465286"/>
            <a:ext cx="10615974" cy="4724293"/>
          </a:xfrm>
        </p:spPr>
      </p:pic>
      <p:sp>
        <p:nvSpPr>
          <p:cNvPr id="5" name="TextBox 4"/>
          <p:cNvSpPr txBox="1"/>
          <p:nvPr/>
        </p:nvSpPr>
        <p:spPr>
          <a:xfrm>
            <a:off x="6604000" y="3212167"/>
            <a:ext cx="1701800" cy="1200329"/>
          </a:xfrm>
          <a:prstGeom prst="rect">
            <a:avLst/>
          </a:prstGeom>
          <a:noFill/>
          <a:ln>
            <a:noFill/>
          </a:ln>
        </p:spPr>
        <p:txBody>
          <a:bodyPr wrap="square" rtlCol="0">
            <a:spAutoFit/>
          </a:bodyPr>
          <a:lstStyle/>
          <a:p>
            <a:r>
              <a:rPr lang="en-US" dirty="0" smtClean="0">
                <a:solidFill>
                  <a:srgbClr val="FF0000"/>
                </a:solidFill>
              </a:rPr>
              <a:t>Age- appropriate skills/</a:t>
            </a:r>
          </a:p>
          <a:p>
            <a:r>
              <a:rPr lang="en-US" dirty="0" smtClean="0">
                <a:solidFill>
                  <a:srgbClr val="FF0000"/>
                </a:solidFill>
              </a:rPr>
              <a:t> behaviors</a:t>
            </a:r>
            <a:endParaRPr lang="en-US" dirty="0">
              <a:solidFill>
                <a:srgbClr val="FF0000"/>
              </a:solidFill>
            </a:endParaRPr>
          </a:p>
        </p:txBody>
      </p:sp>
      <p:sp>
        <p:nvSpPr>
          <p:cNvPr id="6" name="TextBox 5"/>
          <p:cNvSpPr txBox="1"/>
          <p:nvPr/>
        </p:nvSpPr>
        <p:spPr>
          <a:xfrm>
            <a:off x="3886200" y="3040896"/>
            <a:ext cx="1676400" cy="1754327"/>
          </a:xfrm>
          <a:prstGeom prst="rect">
            <a:avLst/>
          </a:prstGeom>
          <a:noFill/>
        </p:spPr>
        <p:txBody>
          <a:bodyPr wrap="square" rtlCol="0">
            <a:spAutoFit/>
          </a:bodyPr>
          <a:lstStyle/>
          <a:p>
            <a:r>
              <a:rPr lang="en-US" dirty="0" smtClean="0">
                <a:solidFill>
                  <a:srgbClr val="FF0000"/>
                </a:solidFill>
              </a:rPr>
              <a:t>Immediate foundational skills/</a:t>
            </a:r>
          </a:p>
          <a:p>
            <a:r>
              <a:rPr lang="en-US" dirty="0" smtClean="0">
                <a:solidFill>
                  <a:srgbClr val="FF0000"/>
                </a:solidFill>
              </a:rPr>
              <a:t>behaviors </a:t>
            </a:r>
          </a:p>
          <a:p>
            <a:r>
              <a:rPr lang="en-US" dirty="0" smtClean="0">
                <a:solidFill>
                  <a:srgbClr val="FF0000"/>
                </a:solidFill>
              </a:rPr>
              <a:t>(3-6 months delay)</a:t>
            </a:r>
            <a:endParaRPr lang="en-US" dirty="0">
              <a:solidFill>
                <a:srgbClr val="FF0000"/>
              </a:solidFill>
            </a:endParaRPr>
          </a:p>
        </p:txBody>
      </p:sp>
      <p:sp>
        <p:nvSpPr>
          <p:cNvPr id="7" name="TextBox 6"/>
          <p:cNvSpPr txBox="1"/>
          <p:nvPr/>
        </p:nvSpPr>
        <p:spPr>
          <a:xfrm>
            <a:off x="1371600" y="3140432"/>
            <a:ext cx="1504379" cy="1477328"/>
          </a:xfrm>
          <a:prstGeom prst="rect">
            <a:avLst/>
          </a:prstGeom>
          <a:noFill/>
        </p:spPr>
        <p:txBody>
          <a:bodyPr wrap="square" rtlCol="0">
            <a:spAutoFit/>
          </a:bodyPr>
          <a:lstStyle/>
          <a:p>
            <a:r>
              <a:rPr lang="en-US" dirty="0" smtClean="0">
                <a:solidFill>
                  <a:srgbClr val="FF0000"/>
                </a:solidFill>
              </a:rPr>
              <a:t>Skills/  behaviors</a:t>
            </a:r>
          </a:p>
          <a:p>
            <a:r>
              <a:rPr lang="en-US" dirty="0" smtClean="0">
                <a:solidFill>
                  <a:srgbClr val="FF0000"/>
                </a:solidFill>
              </a:rPr>
              <a:t>of much younger </a:t>
            </a:r>
          </a:p>
          <a:p>
            <a:r>
              <a:rPr lang="en-US" dirty="0" smtClean="0">
                <a:solidFill>
                  <a:srgbClr val="FF0000"/>
                </a:solidFill>
              </a:rPr>
              <a:t>child</a:t>
            </a:r>
            <a:endParaRPr lang="en-US" dirty="0">
              <a:solidFill>
                <a:srgbClr val="FF0000"/>
              </a:solidFill>
            </a:endParaRPr>
          </a:p>
        </p:txBody>
      </p:sp>
      <p:sp>
        <p:nvSpPr>
          <p:cNvPr id="3" name="Footer Placeholder 2"/>
          <p:cNvSpPr>
            <a:spLocks noGrp="1"/>
          </p:cNvSpPr>
          <p:nvPr>
            <p:ph type="ftr" sz="quarter" idx="11"/>
          </p:nvPr>
        </p:nvSpPr>
        <p:spPr/>
        <p:txBody>
          <a:bodyPr/>
          <a:lstStyle/>
          <a:p>
            <a:r>
              <a:rPr lang="en-US" smtClean="0">
                <a:solidFill>
                  <a:schemeClr val="tx2"/>
                </a:solidFill>
              </a:rPr>
              <a:t>Improving Data, Improving Outcomes - Washington, DC</a:t>
            </a:r>
            <a:endParaRPr lang="en-US" dirty="0"/>
          </a:p>
        </p:txBody>
      </p:sp>
    </p:spTree>
    <p:extLst>
      <p:ext uri="{BB962C8B-B14F-4D97-AF65-F5344CB8AC3E}">
        <p14:creationId xmlns:p14="http://schemas.microsoft.com/office/powerpoint/2010/main" val="134534134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28600" y="1981200"/>
          <a:ext cx="43434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pPr>
              <a:defRPr/>
            </a:pPr>
            <a:r>
              <a:rPr lang="en-US" sz="4000" dirty="0" smtClean="0"/>
              <a:t>Goal</a:t>
            </a:r>
            <a:endParaRPr lang="en-US" sz="4000" dirty="0"/>
          </a:p>
        </p:txBody>
      </p:sp>
      <p:sp>
        <p:nvSpPr>
          <p:cNvPr id="7" name="Content Placeholder 2"/>
          <p:cNvSpPr>
            <a:spLocks noGrp="1"/>
          </p:cNvSpPr>
          <p:nvPr>
            <p:ph idx="1"/>
          </p:nvPr>
        </p:nvSpPr>
        <p:spPr>
          <a:xfrm>
            <a:off x="3886200" y="1371600"/>
            <a:ext cx="5029200" cy="4876800"/>
          </a:xfrm>
        </p:spPr>
        <p:txBody>
          <a:bodyPr rtlCol="0">
            <a:noAutofit/>
          </a:bodyPr>
          <a:lstStyle/>
          <a:p>
            <a:pPr marL="0" indent="0" eaLnBrk="1" fontAlgn="auto" hangingPunct="1">
              <a:spcAft>
                <a:spcPts val="0"/>
              </a:spcAft>
              <a:buClr>
                <a:srgbClr val="B86E00"/>
              </a:buClr>
              <a:buFont typeface="Calibri" pitchFamily="34" charset="0"/>
              <a:buNone/>
              <a:defRPr/>
            </a:pPr>
            <a:r>
              <a:rPr lang="en-US" sz="3200" b="1" dirty="0" smtClean="0">
                <a:solidFill>
                  <a:schemeClr val="accent5"/>
                </a:solidFill>
                <a:ea typeface="+mn-ea"/>
                <a:cs typeface="+mn-cs"/>
              </a:rPr>
              <a:t>Understand the connections among:</a:t>
            </a:r>
          </a:p>
          <a:p>
            <a:pPr marL="1597025" lvl="2" indent="-400050" eaLnBrk="1" fontAlgn="auto" hangingPunct="1">
              <a:spcBef>
                <a:spcPts val="2400"/>
              </a:spcBef>
              <a:spcAft>
                <a:spcPts val="0"/>
              </a:spcAft>
              <a:buClr>
                <a:schemeClr val="accent5"/>
              </a:buClr>
              <a:buFont typeface="Arial"/>
              <a:buChar char="•"/>
              <a:defRPr/>
            </a:pPr>
            <a:r>
              <a:rPr lang="en-US" sz="2400" dirty="0" smtClean="0">
                <a:ea typeface="+mn-ea"/>
                <a:cs typeface="+mn-cs"/>
              </a:rPr>
              <a:t>Functional Assessment</a:t>
            </a:r>
          </a:p>
          <a:p>
            <a:pPr marL="1597025" lvl="2" indent="-400050" eaLnBrk="1" fontAlgn="auto" hangingPunct="1">
              <a:spcBef>
                <a:spcPts val="2400"/>
              </a:spcBef>
              <a:spcAft>
                <a:spcPts val="0"/>
              </a:spcAft>
              <a:buClr>
                <a:schemeClr val="accent5"/>
              </a:buClr>
              <a:buFont typeface="Arial"/>
              <a:buChar char="•"/>
              <a:defRPr/>
            </a:pPr>
            <a:r>
              <a:rPr lang="en-US" sz="2400" b="1" dirty="0">
                <a:ea typeface="+mn-ea"/>
                <a:cs typeface="+mn-cs"/>
              </a:rPr>
              <a:t>D</a:t>
            </a:r>
            <a:r>
              <a:rPr lang="en-US" sz="2400" b="1" dirty="0" smtClean="0">
                <a:ea typeface="+mn-ea"/>
                <a:cs typeface="+mn-cs"/>
              </a:rPr>
              <a:t>eveloping </a:t>
            </a:r>
            <a:r>
              <a:rPr lang="en-US" sz="2400" b="1" dirty="0">
                <a:ea typeface="+mn-ea"/>
                <a:cs typeface="+mn-cs"/>
              </a:rPr>
              <a:t>meaningful IFSP </a:t>
            </a:r>
            <a:r>
              <a:rPr lang="en-US" sz="2400" b="1" dirty="0" smtClean="0">
                <a:ea typeface="+mn-ea"/>
                <a:cs typeface="+mn-cs"/>
              </a:rPr>
              <a:t>Outcomes and IEP Goals </a:t>
            </a:r>
          </a:p>
          <a:p>
            <a:pPr marL="1597025" lvl="2" indent="-400050" eaLnBrk="1" fontAlgn="auto" hangingPunct="1">
              <a:spcBef>
                <a:spcPts val="2400"/>
              </a:spcBef>
              <a:spcAft>
                <a:spcPts val="0"/>
              </a:spcAft>
              <a:buClr>
                <a:schemeClr val="accent5"/>
              </a:buClr>
              <a:buFont typeface="Arial"/>
              <a:buChar char="•"/>
              <a:defRPr/>
            </a:pPr>
            <a:r>
              <a:rPr lang="en-US" sz="2400" dirty="0" smtClean="0">
                <a:ea typeface="+mn-ea"/>
                <a:cs typeface="+mn-cs"/>
              </a:rPr>
              <a:t>Measuring </a:t>
            </a:r>
            <a:r>
              <a:rPr lang="en-US" sz="2400" dirty="0">
                <a:ea typeface="+mn-ea"/>
                <a:cs typeface="+mn-cs"/>
              </a:rPr>
              <a:t>the 3 global child </a:t>
            </a:r>
            <a:r>
              <a:rPr lang="en-US" sz="2400" dirty="0" smtClean="0">
                <a:ea typeface="+mn-ea"/>
                <a:cs typeface="+mn-cs"/>
              </a:rPr>
              <a:t>outcomes</a:t>
            </a:r>
            <a:endParaRPr lang="en-US" sz="2400" dirty="0">
              <a:ea typeface="+mn-ea"/>
              <a:cs typeface="+mn-cs"/>
            </a:endParaRPr>
          </a:p>
          <a:p>
            <a:pPr marL="0" indent="0" eaLnBrk="1" fontAlgn="auto" hangingPunct="1">
              <a:spcAft>
                <a:spcPts val="0"/>
              </a:spcAft>
              <a:buClr>
                <a:srgbClr val="B86E00"/>
              </a:buClr>
              <a:buFont typeface="Calibri" pitchFamily="34" charset="0"/>
              <a:buNone/>
              <a:defRPr/>
            </a:pPr>
            <a:endParaRPr lang="en-US" sz="3200" dirty="0" smtClean="0">
              <a:ea typeface="+mn-ea"/>
              <a:cs typeface="+mn-cs"/>
            </a:endParaRPr>
          </a:p>
        </p:txBody>
      </p:sp>
      <p:sp>
        <p:nvSpPr>
          <p:cNvPr id="4" name="Footer Placeholder 3"/>
          <p:cNvSpPr>
            <a:spLocks noGrp="1"/>
          </p:cNvSpPr>
          <p:nvPr>
            <p:ph type="ftr" sz="quarter" idx="11"/>
          </p:nvPr>
        </p:nvSpPr>
        <p:spPr/>
        <p:txBody>
          <a:bodyPr/>
          <a:lstStyle/>
          <a:p>
            <a:r>
              <a:rPr lang="en-US" smtClean="0">
                <a:solidFill>
                  <a:schemeClr val="tx2"/>
                </a:solidFill>
              </a:rPr>
              <a:t>Improving Data, Improving Outcomes - Washington, DC</a:t>
            </a:r>
            <a:endParaRPr lang="en-US" dirty="0"/>
          </a:p>
        </p:txBody>
      </p:sp>
    </p:spTree>
    <p:extLst>
      <p:ext uri="{BB962C8B-B14F-4D97-AF65-F5344CB8AC3E}">
        <p14:creationId xmlns:p14="http://schemas.microsoft.com/office/powerpoint/2010/main" val="410852454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505200" y="838200"/>
            <a:ext cx="5410200" cy="1828800"/>
          </a:xfrm>
        </p:spPr>
        <p:txBody>
          <a:bodyPr>
            <a:normAutofit fontScale="90000"/>
          </a:bodyPr>
          <a:lstStyle/>
          <a:p>
            <a:pPr eaLnBrk="1" fontAlgn="auto" hangingPunct="1">
              <a:spcAft>
                <a:spcPts val="0"/>
              </a:spcAft>
              <a:defRPr/>
            </a:pPr>
            <a:r>
              <a:rPr lang="en-US" sz="2400" i="0" cap="none" dirty="0" smtClean="0">
                <a:solidFill>
                  <a:srgbClr val="4B5A6F"/>
                </a:solidFill>
                <a:latin typeface="Arial"/>
                <a:ea typeface="+mj-ea"/>
                <a:cs typeface="Arial"/>
              </a:rPr>
              <a:t>SECTION </a:t>
            </a:r>
            <a:r>
              <a:rPr lang="en-US" sz="3600" i="0" cap="none" dirty="0" smtClean="0">
                <a:solidFill>
                  <a:srgbClr val="4B5A6F"/>
                </a:solidFill>
                <a:latin typeface="Arial"/>
                <a:ea typeface="+mj-ea"/>
                <a:cs typeface="Arial"/>
              </a:rPr>
              <a:t>3</a:t>
            </a:r>
            <a:r>
              <a:rPr lang="en-US" sz="2400" i="0" cap="none" dirty="0" smtClean="0">
                <a:solidFill>
                  <a:srgbClr val="4B5A6F"/>
                </a:solidFill>
                <a:latin typeface="Arial"/>
                <a:ea typeface="+mj-ea"/>
                <a:cs typeface="Arial"/>
              </a:rPr>
              <a:t/>
            </a:r>
            <a:br>
              <a:rPr lang="en-US" sz="2400" i="0" cap="none" dirty="0" smtClean="0">
                <a:solidFill>
                  <a:srgbClr val="4B5A6F"/>
                </a:solidFill>
                <a:latin typeface="Arial"/>
                <a:ea typeface="+mj-ea"/>
                <a:cs typeface="Arial"/>
              </a:rPr>
            </a:br>
            <a:r>
              <a:rPr lang="en-US" sz="1200" i="0" cap="none" dirty="0" smtClean="0">
                <a:solidFill>
                  <a:srgbClr val="4B5A6F"/>
                </a:solidFill>
                <a:latin typeface="Arial"/>
                <a:ea typeface="+mj-ea"/>
                <a:cs typeface="Arial"/>
              </a:rPr>
              <a:t>___________________________________________________________</a:t>
            </a:r>
            <a:br>
              <a:rPr lang="en-US" sz="1200" i="0" cap="none" dirty="0" smtClean="0">
                <a:solidFill>
                  <a:srgbClr val="4B5A6F"/>
                </a:solidFill>
                <a:latin typeface="Arial"/>
                <a:ea typeface="+mj-ea"/>
                <a:cs typeface="Arial"/>
              </a:rPr>
            </a:br>
            <a:r>
              <a:rPr lang="en-US" sz="2200" b="0" cap="none" dirty="0" smtClean="0">
                <a:ea typeface="+mj-ea"/>
              </a:rPr>
              <a:t/>
            </a:r>
            <a:br>
              <a:rPr lang="en-US" sz="2200" b="0" cap="none" dirty="0" smtClean="0">
                <a:ea typeface="+mj-ea"/>
              </a:rPr>
            </a:br>
            <a:r>
              <a:rPr lang="en-US" sz="3600" b="0" cap="none" dirty="0" smtClean="0">
                <a:solidFill>
                  <a:schemeClr val="accent2"/>
                </a:solidFill>
                <a:ea typeface="+mj-ea"/>
              </a:rPr>
              <a:t>Integrating Functional Assessment and Outcome Measurement with IFSP Outcomes / IEP Goals</a:t>
            </a:r>
            <a:endParaRPr lang="en-US" sz="3600" b="0" cap="none" dirty="0" smtClean="0">
              <a:solidFill>
                <a:schemeClr val="tx1">
                  <a:lumMod val="65000"/>
                  <a:lumOff val="35000"/>
                </a:schemeClr>
              </a:solidFill>
              <a:ea typeface="+mj-ea"/>
            </a:endParaRPr>
          </a:p>
        </p:txBody>
      </p:sp>
      <p:sp>
        <p:nvSpPr>
          <p:cNvPr id="3" name="Content Placeholder 2"/>
          <p:cNvSpPr>
            <a:spLocks noGrp="1"/>
          </p:cNvSpPr>
          <p:nvPr>
            <p:ph type="body" idx="1"/>
          </p:nvPr>
        </p:nvSpPr>
        <p:spPr>
          <a:xfrm>
            <a:off x="3581400" y="3200400"/>
            <a:ext cx="5181600" cy="1981200"/>
          </a:xfrm>
        </p:spPr>
        <p:txBody>
          <a:bodyPr rtlCol="0">
            <a:normAutofit/>
          </a:bodyPr>
          <a:lstStyle/>
          <a:p>
            <a:pPr marL="342900" indent="-342900" eaLnBrk="1" fontAlgn="auto" hangingPunct="1">
              <a:spcBef>
                <a:spcPts val="1000"/>
              </a:spcBef>
              <a:spcAft>
                <a:spcPts val="0"/>
              </a:spcAft>
              <a:buFont typeface="Arial"/>
              <a:buChar char="•"/>
              <a:defRPr/>
            </a:pPr>
            <a:r>
              <a:rPr lang="en-US" sz="1600" dirty="0">
                <a:solidFill>
                  <a:schemeClr val="tx1">
                    <a:lumMod val="65000"/>
                    <a:lumOff val="35000"/>
                  </a:schemeClr>
                </a:solidFill>
                <a:ea typeface="+mn-ea"/>
                <a:cs typeface="+mn-cs"/>
              </a:rPr>
              <a:t>Linking Assessment Information to IFSP Outcomes and IEP </a:t>
            </a:r>
            <a:r>
              <a:rPr lang="en-US" sz="1600" dirty="0" smtClean="0">
                <a:solidFill>
                  <a:schemeClr val="tx1">
                    <a:lumMod val="65000"/>
                    <a:lumOff val="35000"/>
                  </a:schemeClr>
                </a:solidFill>
                <a:ea typeface="+mn-ea"/>
                <a:cs typeface="+mn-cs"/>
              </a:rPr>
              <a:t>Goals</a:t>
            </a:r>
            <a:endParaRPr lang="en-US" sz="1600" dirty="0">
              <a:solidFill>
                <a:schemeClr val="tx1">
                  <a:lumMod val="65000"/>
                  <a:lumOff val="35000"/>
                </a:schemeClr>
              </a:solidFill>
              <a:ea typeface="+mn-ea"/>
              <a:cs typeface="+mn-cs"/>
            </a:endParaRPr>
          </a:p>
          <a:p>
            <a:pPr marL="342900" indent="-342900" eaLnBrk="1" fontAlgn="auto" hangingPunct="1">
              <a:spcBef>
                <a:spcPts val="1000"/>
              </a:spcBef>
              <a:spcAft>
                <a:spcPts val="0"/>
              </a:spcAft>
              <a:buFont typeface="Arial"/>
              <a:buChar char="•"/>
              <a:defRPr/>
            </a:pPr>
            <a:r>
              <a:rPr lang="en-US" sz="1600" dirty="0">
                <a:solidFill>
                  <a:schemeClr val="tx1">
                    <a:lumMod val="65000"/>
                    <a:lumOff val="35000"/>
                  </a:schemeClr>
                </a:solidFill>
                <a:ea typeface="+mn-ea"/>
                <a:cs typeface="+mn-cs"/>
              </a:rPr>
              <a:t>Integrating the Global Child Outcomes Measurement into the IFSP/IEP Process</a:t>
            </a:r>
          </a:p>
        </p:txBody>
      </p:sp>
      <p:pic>
        <p:nvPicPr>
          <p:cNvPr id="22531" name="Picture 8" descr="ifsp-bo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09600"/>
            <a:ext cx="2971800" cy="434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5" descr="eco-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5715000"/>
            <a:ext cx="11430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8" descr="wrrcprogram-logo.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8525" y="5715000"/>
            <a:ext cx="28860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9" descr="nectaclogo-new-large.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 y="5715000"/>
            <a:ext cx="22860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733461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2115" name="Group 3"/>
          <p:cNvGraphicFramePr>
            <a:graphicFrameLocks noGrp="1"/>
          </p:cNvGraphicFramePr>
          <p:nvPr>
            <p:ph type="tbl" idx="4294967295"/>
          </p:nvPr>
        </p:nvGraphicFramePr>
        <p:xfrm>
          <a:off x="381000" y="1676400"/>
          <a:ext cx="8229600" cy="4729165"/>
        </p:xfrm>
        <a:graphic>
          <a:graphicData uri="http://schemas.openxmlformats.org/drawingml/2006/table">
            <a:tbl>
              <a:tblPr/>
              <a:tblGrid>
                <a:gridCol w="1038225"/>
                <a:gridCol w="1019175"/>
                <a:gridCol w="957263"/>
                <a:gridCol w="977900"/>
                <a:gridCol w="1150937"/>
                <a:gridCol w="1028700"/>
                <a:gridCol w="1028700"/>
                <a:gridCol w="1028700"/>
              </a:tblGrid>
              <a:tr h="82292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bg1"/>
                          </a:solidFill>
                          <a:effectLst/>
                          <a:latin typeface="Arial" charset="0"/>
                          <a:ea typeface="ＭＳ Ｐゴシック" charset="0"/>
                          <a:cs typeface="Arial" charset="0"/>
                        </a:rPr>
                        <a:t>Info from IFSP/IEP process</a:t>
                      </a:r>
                    </a:p>
                  </a:txBody>
                  <a:tcPr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bg1"/>
                          </a:solidFill>
                          <a:effectLst/>
                          <a:latin typeface="Arial" charset="0"/>
                          <a:ea typeface="ＭＳ Ｐゴシック" charset="0"/>
                          <a:cs typeface="Arial" charset="0"/>
                        </a:rPr>
                        <a:t>Determine Eligibility </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bg1"/>
                          </a:solidFill>
                          <a:effectLst/>
                          <a:latin typeface="Arial" charset="0"/>
                          <a:ea typeface="ＭＳ Ｐゴシック" charset="0"/>
                          <a:cs typeface="Arial" charset="0"/>
                        </a:rPr>
                        <a:t>Develop Outcomes/Goals</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bg1"/>
                          </a:solidFill>
                          <a:effectLst/>
                          <a:latin typeface="Arial" charset="0"/>
                          <a:ea typeface="ＭＳ Ｐゴシック" charset="0"/>
                          <a:cs typeface="Arial" charset="0"/>
                        </a:rPr>
                        <a:t>Select Routines, Activities Settings</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bg1"/>
                          </a:solidFill>
                          <a:effectLst/>
                          <a:latin typeface="Arial" charset="0"/>
                          <a:ea typeface="ＭＳ Ｐゴシック" charset="0"/>
                          <a:cs typeface="Arial" charset="0"/>
                        </a:rPr>
                        <a:t>Develop Strategies/Objectives</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bg1"/>
                          </a:solidFill>
                          <a:effectLst/>
                          <a:latin typeface="Arial" charset="0"/>
                          <a:ea typeface="ＭＳ Ｐゴシック" charset="0"/>
                          <a:cs typeface="Arial" charset="0"/>
                        </a:rPr>
                        <a:t>Determine People and Resources (Services)</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bg1"/>
                          </a:solidFill>
                          <a:effectLst/>
                          <a:latin typeface="Arial" charset="0"/>
                          <a:ea typeface="ＭＳ Ｐゴシック" charset="0"/>
                          <a:cs typeface="Arial" charset="0"/>
                        </a:rPr>
                        <a:t>Determine Frequency and Intensity</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bg1"/>
                          </a:solidFill>
                          <a:effectLst/>
                          <a:latin typeface="Arial" charset="0"/>
                          <a:ea typeface="ＭＳ Ｐゴシック" charset="0"/>
                          <a:cs typeface="Arial" charset="0"/>
                        </a:rPr>
                        <a:t>Determine Criteria to Measure Progress</a:t>
                      </a:r>
                    </a:p>
                  </a:txBody>
                  <a:tcPr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r>
              <a:tr h="4650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FFFFFF"/>
                          </a:solidFill>
                          <a:effectLst/>
                          <a:latin typeface="Arial" charset="0"/>
                          <a:ea typeface="ＭＳ Ｐゴシック" charset="0"/>
                          <a:cs typeface="Arial" charset="0"/>
                        </a:rPr>
                        <a:t>Family hopes</a:t>
                      </a:r>
                    </a:p>
                  </a:txBody>
                  <a:tcPr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0404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ＭＳ Ｐゴシック" charset="0"/>
                        <a:cs typeface="Arial"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t>
                      </a:r>
                      <a:r>
                        <a:rPr kumimoji="0" lang="en-US" sz="1800" b="0" i="0" u="none" strike="noStrike" cap="none" normalizeH="0" baseline="0">
                          <a:ln>
                            <a:noFill/>
                          </a:ln>
                          <a:solidFill>
                            <a:schemeClr val="tx1"/>
                          </a:solidFill>
                          <a:effectLst/>
                          <a:latin typeface="Arial" charset="0"/>
                          <a:ea typeface="ＭＳ Ｐゴシック" charset="0"/>
                          <a:cs typeface="Arial" charset="0"/>
                        </a:rPr>
                        <a:t> </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t>
                      </a:r>
                      <a:r>
                        <a:rPr kumimoji="0" lang="en-US" sz="1800" b="0" i="0" u="none" strike="noStrike" cap="none" normalizeH="0" baseline="0">
                          <a:ln>
                            <a:noFill/>
                          </a:ln>
                          <a:solidFill>
                            <a:schemeClr val="tx1"/>
                          </a:solidFill>
                          <a:effectLst/>
                          <a:latin typeface="Arial" charset="0"/>
                          <a:ea typeface="ＭＳ Ｐゴシック" charset="0"/>
                          <a:cs typeface="Arial" charset="0"/>
                        </a:rPr>
                        <a:t> </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Arial"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Arial"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Arial"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Arial" charset="0"/>
                      </a:endParaRPr>
                    </a:p>
                  </a:txBody>
                  <a:tcPr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07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FFFFFF"/>
                          </a:solidFill>
                          <a:effectLst/>
                          <a:latin typeface="Arial" charset="0"/>
                          <a:ea typeface="ＭＳ Ｐゴシック" charset="0"/>
                          <a:cs typeface="Arial" charset="0"/>
                        </a:rPr>
                        <a:t>Family concerns priorities</a:t>
                      </a:r>
                    </a:p>
                  </a:txBody>
                  <a:tcPr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0404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ＭＳ Ｐゴシック" charset="0"/>
                        <a:cs typeface="Arial"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t>
                      </a:r>
                      <a:r>
                        <a:rPr kumimoji="0" lang="en-US" sz="1800" b="0" i="0" u="none" strike="noStrike" cap="none" normalizeH="0" baseline="0">
                          <a:ln>
                            <a:noFill/>
                          </a:ln>
                          <a:solidFill>
                            <a:schemeClr val="tx1"/>
                          </a:solidFill>
                          <a:effectLst/>
                          <a:latin typeface="Arial" charset="0"/>
                          <a:ea typeface="ＭＳ Ｐゴシック" charset="0"/>
                          <a:cs typeface="Arial" charset="0"/>
                        </a:rPr>
                        <a:t> </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Arial"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Arial"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Arial"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t>
                      </a:r>
                      <a:r>
                        <a:rPr kumimoji="0" lang="en-US" sz="1800" b="0" i="0" u="none" strike="noStrike" cap="none" normalizeH="0" baseline="0">
                          <a:ln>
                            <a:noFill/>
                          </a:ln>
                          <a:solidFill>
                            <a:schemeClr val="tx1"/>
                          </a:solidFill>
                          <a:effectLst/>
                          <a:latin typeface="Arial" charset="0"/>
                          <a:ea typeface="ＭＳ Ｐゴシック" charset="0"/>
                          <a:cs typeface="Arial" charset="0"/>
                        </a:rPr>
                        <a:t> </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t>
                      </a:r>
                      <a:r>
                        <a:rPr kumimoji="0" lang="en-US" sz="1800" b="0" i="0" u="none" strike="noStrike" cap="none" normalizeH="0" baseline="0">
                          <a:ln>
                            <a:noFill/>
                          </a:ln>
                          <a:solidFill>
                            <a:schemeClr val="tx1"/>
                          </a:solidFill>
                          <a:effectLst/>
                          <a:latin typeface="Arial" charset="0"/>
                          <a:ea typeface="ＭＳ Ｐゴシック" charset="0"/>
                          <a:cs typeface="Arial" charset="0"/>
                        </a:rPr>
                        <a:t> </a:t>
                      </a:r>
                    </a:p>
                  </a:txBody>
                  <a:tcPr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50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FFFFFF"/>
                          </a:solidFill>
                          <a:effectLst/>
                          <a:latin typeface="Arial" charset="0"/>
                          <a:ea typeface="ＭＳ Ｐゴシック" charset="0"/>
                          <a:cs typeface="Arial" charset="0"/>
                        </a:rPr>
                        <a:t>Family resources</a:t>
                      </a:r>
                    </a:p>
                  </a:txBody>
                  <a:tcPr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0404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ＭＳ Ｐゴシック" charset="0"/>
                        <a:cs typeface="Arial"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Arial"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t>
                      </a:r>
                      <a:r>
                        <a:rPr kumimoji="0" lang="en-US" sz="1800" b="0" i="0" u="none" strike="noStrike" cap="none" normalizeH="0" baseline="0">
                          <a:ln>
                            <a:noFill/>
                          </a:ln>
                          <a:solidFill>
                            <a:schemeClr val="tx1"/>
                          </a:solidFill>
                          <a:effectLst/>
                          <a:latin typeface="Arial" charset="0"/>
                          <a:ea typeface="ＭＳ Ｐゴシック" charset="0"/>
                          <a:cs typeface="Arial" charset="0"/>
                        </a:rPr>
                        <a:t> </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t>
                      </a:r>
                      <a:r>
                        <a:rPr kumimoji="0" lang="en-US" sz="1800" b="0" i="0" u="none" strike="noStrike" cap="none" normalizeH="0" baseline="0">
                          <a:ln>
                            <a:noFill/>
                          </a:ln>
                          <a:solidFill>
                            <a:schemeClr val="tx1"/>
                          </a:solidFill>
                          <a:effectLst/>
                          <a:latin typeface="Arial" charset="0"/>
                          <a:ea typeface="ＭＳ Ｐゴシック" charset="0"/>
                          <a:cs typeface="Arial" charset="0"/>
                        </a:rPr>
                        <a:t> </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t>
                      </a:r>
                      <a:r>
                        <a:rPr kumimoji="0" lang="en-US" sz="1800" b="0" i="0" u="none" strike="noStrike" cap="none" normalizeH="0" baseline="0">
                          <a:ln>
                            <a:noFill/>
                          </a:ln>
                          <a:solidFill>
                            <a:schemeClr val="tx1"/>
                          </a:solidFill>
                          <a:effectLst/>
                          <a:latin typeface="Arial" charset="0"/>
                          <a:ea typeface="ＭＳ Ｐゴシック" charset="0"/>
                          <a:cs typeface="Arial" charset="0"/>
                        </a:rPr>
                        <a:t> </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t>
                      </a:r>
                      <a:r>
                        <a:rPr kumimoji="0" lang="en-US" sz="1800" b="0" i="0" u="none" strike="noStrike" cap="none" normalizeH="0" baseline="0">
                          <a:ln>
                            <a:noFill/>
                          </a:ln>
                          <a:solidFill>
                            <a:schemeClr val="tx1"/>
                          </a:solidFill>
                          <a:effectLst/>
                          <a:latin typeface="Arial" charset="0"/>
                          <a:ea typeface="ＭＳ Ｐゴシック" charset="0"/>
                          <a:cs typeface="Arial" charset="0"/>
                        </a:rPr>
                        <a:t> </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Arial" charset="0"/>
                      </a:endParaRPr>
                    </a:p>
                  </a:txBody>
                  <a:tcPr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50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FFFFFF"/>
                          </a:solidFill>
                          <a:effectLst/>
                          <a:latin typeface="Arial" charset="0"/>
                          <a:ea typeface="ＭＳ Ｐゴシック" charset="0"/>
                          <a:cs typeface="Arial" charset="0"/>
                        </a:rPr>
                        <a:t>Child needs</a:t>
                      </a:r>
                    </a:p>
                  </a:txBody>
                  <a:tcPr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0404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t>
                      </a:r>
                      <a:r>
                        <a:rPr kumimoji="0" lang="en-US" sz="1800" b="0" i="0" u="none" strike="noStrike" cap="none" normalizeH="0" baseline="0">
                          <a:ln>
                            <a:noFill/>
                          </a:ln>
                          <a:solidFill>
                            <a:schemeClr val="tx1"/>
                          </a:solidFill>
                          <a:effectLst/>
                          <a:latin typeface="Arial" charset="0"/>
                          <a:ea typeface="ＭＳ Ｐゴシック" charset="0"/>
                          <a:cs typeface="Arial" charset="0"/>
                        </a:rPr>
                        <a:t> </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t>
                      </a:r>
                      <a:r>
                        <a:rPr kumimoji="0" lang="en-US" sz="1800" b="0" i="0" u="none" strike="noStrike" cap="none" normalizeH="0" baseline="0">
                          <a:ln>
                            <a:noFill/>
                          </a:ln>
                          <a:solidFill>
                            <a:schemeClr val="tx1"/>
                          </a:solidFill>
                          <a:effectLst/>
                          <a:latin typeface="Arial" charset="0"/>
                          <a:ea typeface="ＭＳ Ｐゴシック" charset="0"/>
                          <a:cs typeface="Arial" charset="0"/>
                        </a:rPr>
                        <a:t> </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t>
                      </a:r>
                      <a:r>
                        <a:rPr kumimoji="0" lang="en-US" sz="1800" b="0" i="0" u="none" strike="noStrike" cap="none" normalizeH="0" baseline="0">
                          <a:ln>
                            <a:noFill/>
                          </a:ln>
                          <a:solidFill>
                            <a:schemeClr val="tx1"/>
                          </a:solidFill>
                          <a:effectLst/>
                          <a:latin typeface="Arial" charset="0"/>
                          <a:ea typeface="ＭＳ Ｐゴシック" charset="0"/>
                          <a:cs typeface="Arial" charset="0"/>
                        </a:rPr>
                        <a:t> </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Arial"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Arial"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t>
                      </a:r>
                      <a:r>
                        <a:rPr kumimoji="0" lang="en-US" sz="1800" b="0" i="0" u="none" strike="noStrike" cap="none" normalizeH="0" baseline="0">
                          <a:ln>
                            <a:noFill/>
                          </a:ln>
                          <a:solidFill>
                            <a:schemeClr val="tx1"/>
                          </a:solidFill>
                          <a:effectLst/>
                          <a:latin typeface="Arial" charset="0"/>
                          <a:ea typeface="ＭＳ Ｐゴシック" charset="0"/>
                          <a:cs typeface="Arial" charset="0"/>
                        </a:rPr>
                        <a:t> </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t>
                      </a:r>
                      <a:r>
                        <a:rPr kumimoji="0" lang="en-US" sz="1800" b="0" i="0" u="none" strike="noStrike" cap="none" normalizeH="0" baseline="0">
                          <a:ln>
                            <a:noFill/>
                          </a:ln>
                          <a:solidFill>
                            <a:schemeClr val="tx1"/>
                          </a:solidFill>
                          <a:effectLst/>
                          <a:latin typeface="Arial" charset="0"/>
                          <a:ea typeface="ＭＳ Ｐゴシック" charset="0"/>
                          <a:cs typeface="Arial" charset="0"/>
                        </a:rPr>
                        <a:t> </a:t>
                      </a:r>
                    </a:p>
                  </a:txBody>
                  <a:tcPr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50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FFFFFF"/>
                          </a:solidFill>
                          <a:effectLst/>
                          <a:latin typeface="Arial" charset="0"/>
                          <a:ea typeface="ＭＳ Ｐゴシック" charset="0"/>
                          <a:cs typeface="Arial" charset="0"/>
                        </a:rPr>
                        <a:t>Child strengths</a:t>
                      </a:r>
                    </a:p>
                  </a:txBody>
                  <a:tcPr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0404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ＭＳ Ｐゴシック" charset="0"/>
                        <a:cs typeface="Arial"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t>
                      </a:r>
                      <a:r>
                        <a:rPr kumimoji="0" lang="en-US" sz="1800" b="0" i="0" u="none" strike="noStrike" cap="none" normalizeH="0" baseline="0">
                          <a:ln>
                            <a:noFill/>
                          </a:ln>
                          <a:solidFill>
                            <a:schemeClr val="tx1"/>
                          </a:solidFill>
                          <a:effectLst/>
                          <a:latin typeface="Arial" charset="0"/>
                          <a:ea typeface="ＭＳ Ｐゴシック" charset="0"/>
                          <a:cs typeface="Arial" charset="0"/>
                        </a:rPr>
                        <a:t> </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t>
                      </a:r>
                      <a:r>
                        <a:rPr kumimoji="0" lang="en-US" sz="1800" b="0" i="0" u="none" strike="noStrike" cap="none" normalizeH="0" baseline="0">
                          <a:ln>
                            <a:noFill/>
                          </a:ln>
                          <a:solidFill>
                            <a:schemeClr val="tx1"/>
                          </a:solidFill>
                          <a:effectLst/>
                          <a:latin typeface="Arial" charset="0"/>
                          <a:ea typeface="ＭＳ Ｐゴシック" charset="0"/>
                          <a:cs typeface="Arial" charset="0"/>
                        </a:rPr>
                        <a:t> </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Arial"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Arial"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Arial" charset="0"/>
                      </a:endParaRPr>
                    </a:p>
                  </a:txBody>
                  <a:tcPr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50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FFFFFF"/>
                          </a:solidFill>
                          <a:effectLst/>
                          <a:latin typeface="Arial" charset="0"/>
                          <a:ea typeface="ＭＳ Ｐゴシック" charset="0"/>
                          <a:cs typeface="Arial" charset="0"/>
                        </a:rPr>
                        <a:t>Child interests</a:t>
                      </a:r>
                    </a:p>
                  </a:txBody>
                  <a:tcPr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0404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ＭＳ Ｐゴシック" charset="0"/>
                        <a:cs typeface="Arial"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t>
                      </a:r>
                      <a:r>
                        <a:rPr kumimoji="0" lang="en-US" sz="1800" b="0" i="0" u="none" strike="noStrike" cap="none" normalizeH="0" baseline="0">
                          <a:ln>
                            <a:noFill/>
                          </a:ln>
                          <a:solidFill>
                            <a:schemeClr val="tx1"/>
                          </a:solidFill>
                          <a:effectLst/>
                          <a:latin typeface="Arial" charset="0"/>
                          <a:ea typeface="ＭＳ Ｐゴシック" charset="0"/>
                          <a:cs typeface="Arial" charset="0"/>
                        </a:rPr>
                        <a:t> </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t>
                      </a:r>
                      <a:r>
                        <a:rPr kumimoji="0" lang="en-US" sz="1800" b="0" i="0" u="none" strike="noStrike" cap="none" normalizeH="0" baseline="0">
                          <a:ln>
                            <a:noFill/>
                          </a:ln>
                          <a:solidFill>
                            <a:schemeClr val="tx1"/>
                          </a:solidFill>
                          <a:effectLst/>
                          <a:latin typeface="Arial" charset="0"/>
                          <a:ea typeface="ＭＳ Ｐゴシック" charset="0"/>
                          <a:cs typeface="Arial" charset="0"/>
                        </a:rPr>
                        <a:t> </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t>
                      </a:r>
                      <a:r>
                        <a:rPr kumimoji="0" lang="en-US" sz="1800" b="0" i="0" u="none" strike="noStrike" cap="none" normalizeH="0" baseline="0">
                          <a:ln>
                            <a:noFill/>
                          </a:ln>
                          <a:solidFill>
                            <a:schemeClr val="tx1"/>
                          </a:solidFill>
                          <a:effectLst/>
                          <a:latin typeface="Arial" charset="0"/>
                          <a:ea typeface="ＭＳ Ｐゴシック" charset="0"/>
                          <a:cs typeface="Arial" charset="0"/>
                        </a:rPr>
                        <a:t> </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Arial"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Arial" charset="0"/>
                      </a:endParaRPr>
                    </a:p>
                  </a:txBody>
                  <a:tcPr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50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FFFFFF"/>
                          </a:solidFill>
                          <a:effectLst/>
                          <a:latin typeface="Arial" charset="0"/>
                          <a:ea typeface="ＭＳ Ｐゴシック" charset="0"/>
                          <a:cs typeface="Arial" charset="0"/>
                        </a:rPr>
                        <a:t>Behaviors in Settings</a:t>
                      </a:r>
                    </a:p>
                  </a:txBody>
                  <a:tcPr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0404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ＭＳ Ｐゴシック" charset="0"/>
                        <a:cs typeface="Arial"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ＭＳ Ｐゴシック" charset="0"/>
                        <a:cs typeface="Arial"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t>
                      </a:r>
                    </a:p>
                  </a:txBody>
                  <a:tcPr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50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FFFFFF"/>
                          </a:solidFill>
                          <a:effectLst/>
                          <a:latin typeface="Arial" charset="0"/>
                          <a:ea typeface="ＭＳ Ｐゴシック" charset="0"/>
                          <a:cs typeface="Arial" charset="0"/>
                        </a:rPr>
                        <a:t>Desired activities</a:t>
                      </a:r>
                    </a:p>
                  </a:txBody>
                  <a:tcPr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0404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ＭＳ Ｐゴシック" charset="0"/>
                        <a:cs typeface="Arial"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t>
                      </a:r>
                    </a:p>
                  </a:txBody>
                  <a:tcPr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7" name="Diagram 6"/>
          <p:cNvGraphicFramePr/>
          <p:nvPr/>
        </p:nvGraphicFramePr>
        <p:xfrm>
          <a:off x="457200" y="25088"/>
          <a:ext cx="1471826" cy="1575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2133600" y="228600"/>
            <a:ext cx="6553200" cy="762000"/>
          </a:xfrm>
        </p:spPr>
        <p:txBody>
          <a:bodyPr>
            <a:noAutofit/>
          </a:bodyPr>
          <a:lstStyle/>
          <a:p>
            <a:pPr>
              <a:defRPr/>
            </a:pPr>
            <a:r>
              <a:rPr lang="en-US" dirty="0" smtClean="0"/>
              <a:t>Using Information</a:t>
            </a:r>
            <a:br>
              <a:rPr lang="en-US" dirty="0" smtClean="0"/>
            </a:br>
            <a:r>
              <a:rPr lang="en-US" dirty="0" smtClean="0"/>
              <a:t>within the IFSP/IEP Process</a:t>
            </a:r>
            <a:endParaRPr lang="en-US" dirty="0"/>
          </a:p>
        </p:txBody>
      </p:sp>
    </p:spTree>
    <p:extLst>
      <p:ext uri="{BB962C8B-B14F-4D97-AF65-F5344CB8AC3E}">
        <p14:creationId xmlns:p14="http://schemas.microsoft.com/office/powerpoint/2010/main" val="2353744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505200" y="838200"/>
            <a:ext cx="5410200" cy="1828800"/>
          </a:xfrm>
        </p:spPr>
        <p:txBody>
          <a:bodyPr>
            <a:normAutofit fontScale="90000"/>
          </a:bodyPr>
          <a:lstStyle/>
          <a:p>
            <a:pPr eaLnBrk="1" fontAlgn="auto" hangingPunct="1">
              <a:spcAft>
                <a:spcPts val="0"/>
              </a:spcAft>
              <a:defRPr/>
            </a:pPr>
            <a:r>
              <a:rPr lang="en-US" sz="2400" i="0" cap="none" dirty="0" smtClean="0">
                <a:solidFill>
                  <a:srgbClr val="4B5A6F"/>
                </a:solidFill>
                <a:latin typeface="Arial"/>
                <a:ea typeface="+mj-ea"/>
                <a:cs typeface="Arial"/>
              </a:rPr>
              <a:t>SECTION </a:t>
            </a:r>
            <a:r>
              <a:rPr lang="en-US" sz="3600" i="0" cap="none" dirty="0">
                <a:solidFill>
                  <a:srgbClr val="4B5A6F"/>
                </a:solidFill>
                <a:latin typeface="Arial"/>
                <a:ea typeface="+mj-ea"/>
                <a:cs typeface="Arial"/>
              </a:rPr>
              <a:t>6</a:t>
            </a:r>
            <a:r>
              <a:rPr lang="en-US" sz="2400" i="0" cap="none" dirty="0" smtClean="0">
                <a:solidFill>
                  <a:srgbClr val="4B5A6F"/>
                </a:solidFill>
                <a:latin typeface="Arial"/>
                <a:ea typeface="+mj-ea"/>
                <a:cs typeface="Arial"/>
              </a:rPr>
              <a:t/>
            </a:r>
            <a:br>
              <a:rPr lang="en-US" sz="2400" i="0" cap="none" dirty="0" smtClean="0">
                <a:solidFill>
                  <a:srgbClr val="4B5A6F"/>
                </a:solidFill>
                <a:latin typeface="Arial"/>
                <a:ea typeface="+mj-ea"/>
                <a:cs typeface="Arial"/>
              </a:rPr>
            </a:br>
            <a:r>
              <a:rPr lang="en-US" sz="1200" i="0" cap="none" dirty="0" smtClean="0">
                <a:solidFill>
                  <a:srgbClr val="4B5A6F"/>
                </a:solidFill>
                <a:latin typeface="Arial"/>
                <a:ea typeface="+mj-ea"/>
                <a:cs typeface="Arial"/>
              </a:rPr>
              <a:t>___________________________________________________________</a:t>
            </a:r>
            <a:br>
              <a:rPr lang="en-US" sz="1200" i="0" cap="none" dirty="0" smtClean="0">
                <a:solidFill>
                  <a:srgbClr val="4B5A6F"/>
                </a:solidFill>
                <a:latin typeface="Arial"/>
                <a:ea typeface="+mj-ea"/>
                <a:cs typeface="Arial"/>
              </a:rPr>
            </a:br>
            <a:r>
              <a:rPr lang="en-US" sz="2200" b="0" cap="none" dirty="0" smtClean="0">
                <a:ea typeface="+mj-ea"/>
              </a:rPr>
              <a:t/>
            </a:r>
            <a:br>
              <a:rPr lang="en-US" sz="2200" b="0" cap="none" dirty="0" smtClean="0">
                <a:ea typeface="+mj-ea"/>
              </a:rPr>
            </a:br>
            <a:r>
              <a:rPr lang="en-US" sz="3600" b="0" cap="none" dirty="0">
                <a:solidFill>
                  <a:schemeClr val="accent2"/>
                </a:solidFill>
                <a:effectLst>
                  <a:outerShdw dist="25400" dir="2700000" algn="tl">
                    <a:schemeClr val="tx1"/>
                  </a:outerShdw>
                </a:effectLst>
                <a:latin typeface="Georgia" charset="0"/>
                <a:cs typeface="Georgia" charset="0"/>
              </a:rPr>
              <a:t>Applying </a:t>
            </a:r>
            <a:r>
              <a:rPr lang="en-US" sz="2400" b="0" cap="none" dirty="0">
                <a:solidFill>
                  <a:schemeClr val="accent2"/>
                </a:solidFill>
                <a:effectLst>
                  <a:outerShdw dist="25400" dir="2700000" algn="tl">
                    <a:schemeClr val="tx1"/>
                  </a:outerShdw>
                </a:effectLst>
                <a:latin typeface="Georgia" charset="0"/>
                <a:cs typeface="Georgia" charset="0"/>
              </a:rPr>
              <a:t>the</a:t>
            </a:r>
            <a:r>
              <a:rPr lang="en-US" sz="3600" b="0" cap="none" dirty="0">
                <a:solidFill>
                  <a:schemeClr val="accent2"/>
                </a:solidFill>
                <a:effectLst>
                  <a:outerShdw dist="25400" dir="2700000" algn="tl">
                    <a:schemeClr val="tx1"/>
                  </a:outerShdw>
                </a:effectLst>
                <a:latin typeface="Georgia" charset="0"/>
                <a:cs typeface="Georgia" charset="0"/>
              </a:rPr>
              <a:t> Information: Practical Learning Experience</a:t>
            </a:r>
            <a:endParaRPr lang="en-US" sz="3600" b="0" cap="none" dirty="0" smtClean="0">
              <a:solidFill>
                <a:schemeClr val="tx1">
                  <a:lumMod val="65000"/>
                  <a:lumOff val="35000"/>
                </a:schemeClr>
              </a:solidFill>
              <a:ea typeface="+mj-ea"/>
            </a:endParaRPr>
          </a:p>
        </p:txBody>
      </p:sp>
      <p:pic>
        <p:nvPicPr>
          <p:cNvPr id="22530" name="Picture 8" descr="ifsp-bo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09600"/>
            <a:ext cx="2971800" cy="434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5" descr="eco-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5715000"/>
            <a:ext cx="11430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7" descr="wrrcprogram-logo.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8525" y="5715000"/>
            <a:ext cx="28860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8" descr="nectaclogo-new-large.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 y="5715000"/>
            <a:ext cx="22860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846048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52600"/>
            <a:ext cx="8229600" cy="4438931"/>
          </a:xfrm>
          <a:solidFill>
            <a:srgbClr val="C6D9F1"/>
          </a:solidFill>
        </p:spPr>
        <p:txBody>
          <a:bodyPr>
            <a:normAutofit fontScale="92500" lnSpcReduction="10000"/>
          </a:bodyPr>
          <a:lstStyle/>
          <a:p>
            <a:pPr marL="514350" indent="-514350">
              <a:buAutoNum type="arabicPeriod"/>
            </a:pPr>
            <a:r>
              <a:rPr lang="en-US" sz="2800" dirty="0" smtClean="0"/>
              <a:t>What are the family’s wishes, hopes and dreams for their child?</a:t>
            </a:r>
          </a:p>
          <a:p>
            <a:pPr marL="514350" indent="-514350">
              <a:buAutoNum type="arabicPeriod"/>
            </a:pPr>
            <a:r>
              <a:rPr lang="en-US" sz="2800" dirty="0" smtClean="0"/>
              <a:t>What are the family’s/caregiver’s/teacher’s concerns regarding the child’s development and participation in everyday routines and activities?</a:t>
            </a:r>
          </a:p>
          <a:p>
            <a:pPr marL="514350" indent="-514350">
              <a:buAutoNum type="arabicPeriod"/>
            </a:pPr>
            <a:r>
              <a:rPr lang="en-US" sz="2800" dirty="0" smtClean="0"/>
              <a:t>What are the child’s developmental needs?</a:t>
            </a:r>
          </a:p>
          <a:p>
            <a:pPr marL="514350" indent="-514350">
              <a:buAutoNum type="arabicPeriod"/>
            </a:pPr>
            <a:r>
              <a:rPr lang="en-US" sz="2800" dirty="0" smtClean="0"/>
              <a:t>How does information from 1-3 translate into the child’s functioning or participation in everyday activities and routines?  Consider barriers and strengths.</a:t>
            </a:r>
          </a:p>
          <a:p>
            <a:pPr marL="514350" indent="-514350">
              <a:buAutoNum type="arabicPeriod"/>
            </a:pPr>
            <a:r>
              <a:rPr lang="en-US" sz="2800" dirty="0" smtClean="0"/>
              <a:t>What are the family’s and team’s priorities (e.g., those things they want to work on first)?</a:t>
            </a:r>
          </a:p>
          <a:p>
            <a:pPr marL="0" indent="0">
              <a:buNone/>
            </a:pPr>
            <a:endParaRPr lang="en-US" sz="2800" dirty="0"/>
          </a:p>
          <a:p>
            <a:pPr marL="514350" indent="-514350">
              <a:buAutoNum type="arabicPeriod"/>
            </a:pPr>
            <a:endParaRPr lang="en-US" sz="2800" dirty="0" smtClean="0"/>
          </a:p>
          <a:p>
            <a:pPr marL="514350" indent="-514350">
              <a:buAutoNum type="arabicPeriod"/>
            </a:pPr>
            <a:endParaRPr lang="en-US" dirty="0"/>
          </a:p>
          <a:p>
            <a:pPr marL="0" indent="0">
              <a:buNone/>
            </a:pPr>
            <a:endParaRPr lang="en-US" dirty="0" smtClean="0"/>
          </a:p>
          <a:p>
            <a:pPr marL="514350" indent="-514350">
              <a:buAutoNum type="arabicPeriod"/>
            </a:pPr>
            <a:endParaRPr lang="en-US" dirty="0" smtClean="0"/>
          </a:p>
          <a:p>
            <a:pPr marL="0" indent="0">
              <a:buNone/>
            </a:pPr>
            <a:endParaRPr lang="en-US" dirty="0"/>
          </a:p>
        </p:txBody>
      </p:sp>
      <p:sp>
        <p:nvSpPr>
          <p:cNvPr id="4" name="TextBox 3"/>
          <p:cNvSpPr txBox="1"/>
          <p:nvPr/>
        </p:nvSpPr>
        <p:spPr>
          <a:xfrm>
            <a:off x="457200" y="370822"/>
            <a:ext cx="7846277" cy="954107"/>
          </a:xfrm>
          <a:prstGeom prst="rect">
            <a:avLst/>
          </a:prstGeom>
          <a:noFill/>
        </p:spPr>
        <p:txBody>
          <a:bodyPr wrap="square" rtlCol="0">
            <a:spAutoFit/>
          </a:bodyPr>
          <a:lstStyle/>
          <a:p>
            <a:pPr algn="ctr"/>
            <a:r>
              <a:rPr lang="en-US" sz="2800" b="1" dirty="0" smtClean="0">
                <a:solidFill>
                  <a:srgbClr val="FF9400"/>
                </a:solidFill>
                <a:effectLst>
                  <a:outerShdw blurRad="38100" dist="38100" dir="2700000" algn="tl">
                    <a:srgbClr val="000000">
                      <a:alpha val="43137"/>
                    </a:srgbClr>
                  </a:outerShdw>
                </a:effectLst>
              </a:rPr>
              <a:t>Worksheet:  Developing Measurable and Functional IFSP Outcomes/Strategies and IEP Goals/Objectives</a:t>
            </a:r>
            <a:endParaRPr lang="en-US" sz="2800" b="1" dirty="0">
              <a:solidFill>
                <a:srgbClr val="FF9400"/>
              </a:solidFill>
              <a:effectLst>
                <a:outerShdw blurRad="38100" dist="38100" dir="2700000" algn="tl">
                  <a:srgbClr val="000000">
                    <a:alpha val="43137"/>
                  </a:srgbClr>
                </a:outerShdw>
              </a:effectLst>
            </a:endParaRPr>
          </a:p>
        </p:txBody>
      </p:sp>
      <p:sp>
        <p:nvSpPr>
          <p:cNvPr id="3" name="Footer Placeholder 2"/>
          <p:cNvSpPr>
            <a:spLocks noGrp="1"/>
          </p:cNvSpPr>
          <p:nvPr>
            <p:ph type="ftr" sz="quarter" idx="11"/>
          </p:nvPr>
        </p:nvSpPr>
        <p:spPr/>
        <p:txBody>
          <a:bodyPr/>
          <a:lstStyle/>
          <a:p>
            <a:r>
              <a:rPr lang="en-US" smtClean="0">
                <a:solidFill>
                  <a:schemeClr val="tx2"/>
                </a:solidFill>
              </a:rPr>
              <a:t>Improving Data, Improving Outcomes - Washington, DC</a:t>
            </a:r>
            <a:endParaRPr lang="en-US" dirty="0"/>
          </a:p>
        </p:txBody>
      </p:sp>
    </p:spTree>
    <p:extLst>
      <p:ext uri="{BB962C8B-B14F-4D97-AF65-F5344CB8AC3E}">
        <p14:creationId xmlns:p14="http://schemas.microsoft.com/office/powerpoint/2010/main" val="336124648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49809"/>
            <a:ext cx="8229600" cy="3688992"/>
          </a:xfrm>
          <a:solidFill>
            <a:srgbClr val="C6D9F1"/>
          </a:solidFill>
        </p:spPr>
        <p:txBody>
          <a:bodyPr>
            <a:noAutofit/>
          </a:bodyPr>
          <a:lstStyle/>
          <a:p>
            <a:pPr marL="514350" indent="-514350">
              <a:buAutoNum type="arabicPeriod"/>
            </a:pPr>
            <a:r>
              <a:rPr lang="en-US" sz="2200" dirty="0" smtClean="0"/>
              <a:t>What strengths, resources and supports are already in place?</a:t>
            </a:r>
          </a:p>
          <a:p>
            <a:pPr marL="514350" indent="-514350">
              <a:buAutoNum type="arabicPeriod"/>
            </a:pPr>
            <a:r>
              <a:rPr lang="en-US" sz="2200" dirty="0" smtClean="0"/>
              <a:t>Are changes needed to make these strengths more effective? </a:t>
            </a:r>
          </a:p>
          <a:p>
            <a:pPr marL="514350" indent="-514350">
              <a:buAutoNum type="arabicPeriod"/>
            </a:pPr>
            <a:r>
              <a:rPr lang="en-US" sz="2200" dirty="0" smtClean="0"/>
              <a:t>What possible opportunities exist within existing family/classroom routines or environments for meeting the outcome/goal?</a:t>
            </a:r>
          </a:p>
          <a:p>
            <a:pPr marL="514350" indent="-514350">
              <a:buAutoNum type="arabicPeriod"/>
            </a:pPr>
            <a:r>
              <a:rPr lang="en-US" sz="2200" dirty="0" smtClean="0"/>
              <a:t>What strategies will help achieve the changes we want?</a:t>
            </a:r>
          </a:p>
          <a:p>
            <a:pPr marL="514350" indent="-514350">
              <a:buAutoNum type="arabicPeriod"/>
            </a:pPr>
            <a:r>
              <a:rPr lang="en-US" sz="2200" dirty="0" smtClean="0"/>
              <a:t>Who can help?  What roles can team members or others play?</a:t>
            </a:r>
          </a:p>
          <a:p>
            <a:pPr marL="514350" indent="-514350">
              <a:buAutoNum type="arabicPeriod"/>
            </a:pPr>
            <a:r>
              <a:rPr lang="en-US" sz="2200" dirty="0" smtClean="0"/>
              <a:t>What services/supports are needed to achieve the outcome/goal?</a:t>
            </a:r>
          </a:p>
          <a:p>
            <a:pPr marL="514350" indent="-514350">
              <a:buAutoNum type="arabicPeriod"/>
            </a:pPr>
            <a:r>
              <a:rPr lang="en-US" sz="2200" dirty="0" smtClean="0"/>
              <a:t>How will we know we have made progress, achieved the outcome/goal, or need to modify it?</a:t>
            </a:r>
            <a:endParaRPr lang="en-US" sz="2200" dirty="0"/>
          </a:p>
        </p:txBody>
      </p:sp>
      <p:sp>
        <p:nvSpPr>
          <p:cNvPr id="4" name="TextBox 3"/>
          <p:cNvSpPr txBox="1"/>
          <p:nvPr/>
        </p:nvSpPr>
        <p:spPr>
          <a:xfrm>
            <a:off x="457199" y="511926"/>
            <a:ext cx="7846277" cy="954107"/>
          </a:xfrm>
          <a:prstGeom prst="rect">
            <a:avLst/>
          </a:prstGeom>
          <a:noFill/>
        </p:spPr>
        <p:txBody>
          <a:bodyPr wrap="square" rtlCol="0">
            <a:spAutoFit/>
          </a:bodyPr>
          <a:lstStyle/>
          <a:p>
            <a:pPr algn="ctr"/>
            <a:r>
              <a:rPr lang="en-US" sz="2800" b="1" dirty="0" smtClean="0">
                <a:solidFill>
                  <a:srgbClr val="FF9400"/>
                </a:solidFill>
                <a:effectLst>
                  <a:outerShdw blurRad="38100" dist="38100" dir="2700000" algn="tl">
                    <a:srgbClr val="000000">
                      <a:alpha val="43137"/>
                    </a:srgbClr>
                  </a:outerShdw>
                </a:effectLst>
              </a:rPr>
              <a:t>Worksheet:  Developing Measurable and Functional IFSP Outcomes/Strategies and IEP Goals/Objectives</a:t>
            </a:r>
            <a:endParaRPr lang="en-US" sz="2800" b="1" dirty="0">
              <a:solidFill>
                <a:srgbClr val="FF9400"/>
              </a:solidFill>
              <a:effectLst>
                <a:outerShdw blurRad="38100" dist="38100" dir="2700000" algn="tl">
                  <a:srgbClr val="000000">
                    <a:alpha val="43137"/>
                  </a:srgbClr>
                </a:outerShdw>
              </a:effectLst>
            </a:endParaRPr>
          </a:p>
        </p:txBody>
      </p:sp>
      <p:sp>
        <p:nvSpPr>
          <p:cNvPr id="3" name="Footer Placeholder 2"/>
          <p:cNvSpPr>
            <a:spLocks noGrp="1"/>
          </p:cNvSpPr>
          <p:nvPr>
            <p:ph type="ftr" sz="quarter" idx="11"/>
          </p:nvPr>
        </p:nvSpPr>
        <p:spPr/>
        <p:txBody>
          <a:bodyPr/>
          <a:lstStyle/>
          <a:p>
            <a:r>
              <a:rPr lang="en-US" smtClean="0">
                <a:solidFill>
                  <a:schemeClr val="tx2"/>
                </a:solidFill>
              </a:rPr>
              <a:t>Improving Data, Improving Outcomes - Washington, DC</a:t>
            </a:r>
            <a:endParaRPr lang="en-US" dirty="0"/>
          </a:p>
        </p:txBody>
      </p:sp>
    </p:spTree>
    <p:extLst>
      <p:ext uri="{BB962C8B-B14F-4D97-AF65-F5344CB8AC3E}">
        <p14:creationId xmlns:p14="http://schemas.microsoft.com/office/powerpoint/2010/main" val="301847383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505200" y="838200"/>
            <a:ext cx="5410200" cy="1828800"/>
          </a:xfrm>
        </p:spPr>
        <p:txBody>
          <a:bodyPr>
            <a:normAutofit fontScale="90000"/>
          </a:bodyPr>
          <a:lstStyle/>
          <a:p>
            <a:pPr eaLnBrk="1" fontAlgn="auto" hangingPunct="1">
              <a:spcAft>
                <a:spcPts val="0"/>
              </a:spcAft>
              <a:defRPr/>
            </a:pPr>
            <a:r>
              <a:rPr lang="en-US" sz="2400" i="0" cap="none" dirty="0" smtClean="0">
                <a:solidFill>
                  <a:srgbClr val="4B5A6F"/>
                </a:solidFill>
                <a:latin typeface="Arial"/>
                <a:ea typeface="+mj-ea"/>
                <a:cs typeface="Arial"/>
              </a:rPr>
              <a:t>SECTION </a:t>
            </a:r>
            <a:r>
              <a:rPr lang="en-US" sz="3600" i="0" cap="none" dirty="0" smtClean="0">
                <a:solidFill>
                  <a:srgbClr val="4B5A6F"/>
                </a:solidFill>
                <a:latin typeface="Arial"/>
                <a:ea typeface="+mj-ea"/>
                <a:cs typeface="Arial"/>
              </a:rPr>
              <a:t>4</a:t>
            </a:r>
            <a:r>
              <a:rPr lang="en-US" sz="2400" i="0" cap="none" dirty="0" smtClean="0">
                <a:solidFill>
                  <a:srgbClr val="4B5A6F"/>
                </a:solidFill>
                <a:latin typeface="Arial"/>
                <a:ea typeface="+mj-ea"/>
                <a:cs typeface="Arial"/>
              </a:rPr>
              <a:t/>
            </a:r>
            <a:br>
              <a:rPr lang="en-US" sz="2400" i="0" cap="none" dirty="0" smtClean="0">
                <a:solidFill>
                  <a:srgbClr val="4B5A6F"/>
                </a:solidFill>
                <a:latin typeface="Arial"/>
                <a:ea typeface="+mj-ea"/>
                <a:cs typeface="Arial"/>
              </a:rPr>
            </a:br>
            <a:r>
              <a:rPr lang="en-US" sz="1200" i="0" cap="none" dirty="0" smtClean="0">
                <a:solidFill>
                  <a:srgbClr val="4B5A6F"/>
                </a:solidFill>
                <a:latin typeface="Arial"/>
                <a:ea typeface="+mj-ea"/>
                <a:cs typeface="Arial"/>
              </a:rPr>
              <a:t>___________________________________________________________</a:t>
            </a:r>
            <a:br>
              <a:rPr lang="en-US" sz="1200" i="0" cap="none" dirty="0" smtClean="0">
                <a:solidFill>
                  <a:srgbClr val="4B5A6F"/>
                </a:solidFill>
                <a:latin typeface="Arial"/>
                <a:ea typeface="+mj-ea"/>
                <a:cs typeface="Arial"/>
              </a:rPr>
            </a:br>
            <a:r>
              <a:rPr lang="en-US" sz="2200" b="0" cap="none" dirty="0" smtClean="0">
                <a:ea typeface="+mj-ea"/>
              </a:rPr>
              <a:t/>
            </a:r>
            <a:br>
              <a:rPr lang="en-US" sz="2200" b="0" cap="none" dirty="0" smtClean="0">
                <a:ea typeface="+mj-ea"/>
              </a:rPr>
            </a:br>
            <a:r>
              <a:rPr lang="en-US" sz="3600" b="0" cap="none" dirty="0">
                <a:solidFill>
                  <a:schemeClr val="accent2"/>
                </a:solidFill>
                <a:effectLst>
                  <a:outerShdw dist="25400" dir="2700000" algn="tl">
                    <a:schemeClr val="tx1"/>
                  </a:outerShdw>
                </a:effectLst>
                <a:latin typeface="Georgia" charset="0"/>
                <a:cs typeface="Georgia" charset="0"/>
              </a:rPr>
              <a:t>Functional, High-Quality IFSP Outcomes </a:t>
            </a:r>
            <a:r>
              <a:rPr lang="en-US" sz="1600" b="0" cap="none" dirty="0">
                <a:solidFill>
                  <a:schemeClr val="accent2"/>
                </a:solidFill>
                <a:effectLst>
                  <a:outerShdw dist="25400" dir="2700000" algn="tl">
                    <a:schemeClr val="tx1"/>
                  </a:outerShdw>
                </a:effectLst>
                <a:latin typeface="Georgia" charset="0"/>
                <a:cs typeface="Georgia" charset="0"/>
              </a:rPr>
              <a:t>and</a:t>
            </a:r>
            <a:r>
              <a:rPr lang="en-US" sz="3600" b="0" cap="none" dirty="0">
                <a:solidFill>
                  <a:schemeClr val="accent2"/>
                </a:solidFill>
                <a:effectLst>
                  <a:outerShdw dist="25400" dir="2700000" algn="tl">
                    <a:schemeClr val="tx1"/>
                  </a:outerShdw>
                </a:effectLst>
                <a:latin typeface="Georgia" charset="0"/>
                <a:cs typeface="Georgia" charset="0"/>
              </a:rPr>
              <a:t> IEP Goals</a:t>
            </a:r>
            <a:endParaRPr lang="en-US" sz="3600" b="0" cap="none" dirty="0" smtClean="0">
              <a:solidFill>
                <a:schemeClr val="tx1">
                  <a:lumMod val="65000"/>
                  <a:lumOff val="35000"/>
                </a:schemeClr>
              </a:solidFill>
              <a:ea typeface="+mj-ea"/>
            </a:endParaRPr>
          </a:p>
        </p:txBody>
      </p:sp>
      <p:pic>
        <p:nvPicPr>
          <p:cNvPr id="23554" name="Picture 8" descr="ifsp-bo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09600"/>
            <a:ext cx="2971800" cy="434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txBox="1">
            <a:spLocks/>
          </p:cNvSpPr>
          <p:nvPr/>
        </p:nvSpPr>
        <p:spPr bwMode="auto">
          <a:xfrm>
            <a:off x="3581400" y="2971800"/>
            <a:ext cx="5181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b">
            <a:normAutofit fontScale="77500" lnSpcReduction="20000"/>
          </a:bodyPr>
          <a:lstStyle>
            <a:lvl1pPr marL="0" indent="0" algn="l" defTabSz="457200" rtl="0" eaLnBrk="0" fontAlgn="base" hangingPunct="0">
              <a:spcBef>
                <a:spcPct val="20000"/>
              </a:spcBef>
              <a:spcAft>
                <a:spcPct val="0"/>
              </a:spcAft>
              <a:buFont typeface="Arial" charset="0"/>
              <a:buNone/>
              <a:defRPr sz="2000" kern="1200">
                <a:solidFill>
                  <a:schemeClr val="tx1">
                    <a:tint val="75000"/>
                  </a:schemeClr>
                </a:solidFill>
                <a:latin typeface="Arial"/>
                <a:ea typeface="ＭＳ Ｐゴシック" charset="0"/>
                <a:cs typeface="Arial"/>
              </a:defRPr>
            </a:lvl1pPr>
            <a:lvl2pPr marL="457200" indent="0" algn="l" defTabSz="457200" rtl="0" eaLnBrk="0" fontAlgn="base" hangingPunct="0">
              <a:spcBef>
                <a:spcPct val="20000"/>
              </a:spcBef>
              <a:spcAft>
                <a:spcPct val="0"/>
              </a:spcAft>
              <a:buFont typeface="Arial" charset="0"/>
              <a:buNone/>
              <a:defRPr sz="1800" kern="1200">
                <a:solidFill>
                  <a:schemeClr val="tx1">
                    <a:tint val="75000"/>
                  </a:schemeClr>
                </a:solidFill>
                <a:latin typeface="Arial"/>
                <a:ea typeface="ＭＳ Ｐゴシック" charset="0"/>
                <a:cs typeface="Arial"/>
              </a:defRPr>
            </a:lvl2pPr>
            <a:lvl3pPr marL="914400" indent="0" algn="l" defTabSz="457200" rtl="0" eaLnBrk="0" fontAlgn="base" hangingPunct="0">
              <a:spcBef>
                <a:spcPct val="20000"/>
              </a:spcBef>
              <a:spcAft>
                <a:spcPct val="0"/>
              </a:spcAft>
              <a:buFont typeface="Arial" charset="0"/>
              <a:buNone/>
              <a:defRPr sz="1600" kern="1200">
                <a:solidFill>
                  <a:schemeClr val="tx1">
                    <a:tint val="75000"/>
                  </a:schemeClr>
                </a:solidFill>
                <a:latin typeface="Arial"/>
                <a:ea typeface="ＭＳ Ｐゴシック" charset="0"/>
                <a:cs typeface="Arial"/>
              </a:defRPr>
            </a:lvl3pPr>
            <a:lvl4pPr marL="1371600" indent="0" algn="l" defTabSz="457200" rtl="0" eaLnBrk="0" fontAlgn="base" hangingPunct="0">
              <a:spcBef>
                <a:spcPct val="20000"/>
              </a:spcBef>
              <a:spcAft>
                <a:spcPct val="0"/>
              </a:spcAft>
              <a:buFont typeface="Arial" charset="0"/>
              <a:buNone/>
              <a:defRPr sz="1400" kern="1200">
                <a:solidFill>
                  <a:schemeClr val="tx1">
                    <a:tint val="75000"/>
                  </a:schemeClr>
                </a:solidFill>
                <a:latin typeface="Arial"/>
                <a:ea typeface="ＭＳ Ｐゴシック" charset="0"/>
                <a:cs typeface="Arial"/>
              </a:defRPr>
            </a:lvl4pPr>
            <a:lvl5pPr marL="1828800" indent="0" algn="l" defTabSz="457200" rtl="0" eaLnBrk="0" fontAlgn="base" hangingPunct="0">
              <a:spcBef>
                <a:spcPct val="20000"/>
              </a:spcBef>
              <a:spcAft>
                <a:spcPct val="0"/>
              </a:spcAft>
              <a:buFont typeface="Arial" charset="0"/>
              <a:buNone/>
              <a:defRPr sz="1400" kern="1200">
                <a:solidFill>
                  <a:schemeClr val="tx1">
                    <a:tint val="75000"/>
                  </a:schemeClr>
                </a:solidFill>
                <a:latin typeface="Arial"/>
                <a:ea typeface="ＭＳ Ｐゴシック" charset="0"/>
                <a:cs typeface="Arial"/>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marL="342900" indent="-342900" eaLnBrk="1" fontAlgn="auto" hangingPunct="1">
              <a:spcBef>
                <a:spcPts val="1000"/>
              </a:spcBef>
              <a:spcAft>
                <a:spcPts val="0"/>
              </a:spcAft>
              <a:buFont typeface="Arial"/>
              <a:buChar char="•"/>
              <a:defRPr/>
            </a:pPr>
            <a:r>
              <a:rPr lang="en-US" smtClean="0">
                <a:solidFill>
                  <a:schemeClr val="tx1">
                    <a:lumMod val="65000"/>
                    <a:lumOff val="35000"/>
                  </a:schemeClr>
                </a:solidFill>
                <a:ea typeface="+mn-ea"/>
                <a:cs typeface="+mn-cs"/>
              </a:rPr>
              <a:t>IFSP Outcome Requirements</a:t>
            </a:r>
          </a:p>
          <a:p>
            <a:pPr marL="342900" indent="-342900" eaLnBrk="1" fontAlgn="auto" hangingPunct="1">
              <a:spcBef>
                <a:spcPts val="1000"/>
              </a:spcBef>
              <a:spcAft>
                <a:spcPts val="0"/>
              </a:spcAft>
              <a:buFont typeface="Arial"/>
              <a:buChar char="•"/>
              <a:defRPr/>
            </a:pPr>
            <a:r>
              <a:rPr lang="en-US" smtClean="0">
                <a:solidFill>
                  <a:schemeClr val="tx1">
                    <a:lumMod val="65000"/>
                    <a:lumOff val="35000"/>
                  </a:schemeClr>
                </a:solidFill>
                <a:ea typeface="+mn-ea"/>
                <a:cs typeface="+mn-cs"/>
              </a:rPr>
              <a:t>Developing Functional, High Quality IFSP Outcomes</a:t>
            </a:r>
          </a:p>
          <a:p>
            <a:pPr marL="342900" indent="-342900" eaLnBrk="1" fontAlgn="auto" hangingPunct="1">
              <a:spcBef>
                <a:spcPts val="1000"/>
              </a:spcBef>
              <a:spcAft>
                <a:spcPts val="0"/>
              </a:spcAft>
              <a:buFont typeface="Arial"/>
              <a:buChar char="•"/>
              <a:defRPr/>
            </a:pPr>
            <a:r>
              <a:rPr lang="en-US" smtClean="0">
                <a:solidFill>
                  <a:schemeClr val="tx1">
                    <a:lumMod val="65000"/>
                    <a:lumOff val="35000"/>
                  </a:schemeClr>
                </a:solidFill>
                <a:ea typeface="+mn-ea"/>
                <a:cs typeface="+mn-cs"/>
              </a:rPr>
              <a:t>IEP Goal Requirements</a:t>
            </a:r>
          </a:p>
          <a:p>
            <a:pPr marL="342900" indent="-342900" eaLnBrk="1" fontAlgn="auto" hangingPunct="1">
              <a:spcBef>
                <a:spcPts val="1000"/>
              </a:spcBef>
              <a:spcAft>
                <a:spcPts val="0"/>
              </a:spcAft>
              <a:buFont typeface="Arial"/>
              <a:buChar char="•"/>
              <a:defRPr/>
            </a:pPr>
            <a:r>
              <a:rPr lang="en-US" smtClean="0">
                <a:solidFill>
                  <a:schemeClr val="tx1">
                    <a:lumMod val="65000"/>
                    <a:lumOff val="35000"/>
                  </a:schemeClr>
                </a:solidFill>
                <a:ea typeface="+mn-ea"/>
                <a:cs typeface="+mn-cs"/>
              </a:rPr>
              <a:t>Developing Functional, High Quality IEP Goals</a:t>
            </a:r>
          </a:p>
          <a:p>
            <a:pPr marL="342900" indent="-342900" eaLnBrk="1" fontAlgn="auto" hangingPunct="1">
              <a:spcBef>
                <a:spcPts val="1000"/>
              </a:spcBef>
              <a:spcAft>
                <a:spcPts val="0"/>
              </a:spcAft>
              <a:buFont typeface="Arial"/>
              <a:buChar char="•"/>
              <a:defRPr/>
            </a:pPr>
            <a:r>
              <a:rPr lang="en-US" smtClean="0">
                <a:solidFill>
                  <a:schemeClr val="tx1">
                    <a:lumMod val="65000"/>
                    <a:lumOff val="35000"/>
                  </a:schemeClr>
                </a:solidFill>
                <a:ea typeface="+mn-ea"/>
                <a:cs typeface="+mn-cs"/>
              </a:rPr>
              <a:t>Rating Activity: IFSP Outcome and IEP Goal Statements</a:t>
            </a:r>
            <a:endParaRPr lang="en-US" dirty="0">
              <a:solidFill>
                <a:schemeClr val="tx1">
                  <a:lumMod val="65000"/>
                  <a:lumOff val="35000"/>
                </a:schemeClr>
              </a:solidFill>
              <a:ea typeface="+mn-ea"/>
              <a:cs typeface="+mn-cs"/>
            </a:endParaRPr>
          </a:p>
        </p:txBody>
      </p:sp>
      <p:pic>
        <p:nvPicPr>
          <p:cNvPr id="23556" name="Picture 5" descr="eco-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5715000"/>
            <a:ext cx="11430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9" descr="wrrcprogram-logo.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8525" y="5715000"/>
            <a:ext cx="28860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10" descr="nectaclogo-new-large.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 y="5715000"/>
            <a:ext cx="22860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78498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183880" cy="1051560"/>
          </a:xfrm>
        </p:spPr>
        <p:txBody>
          <a:bodyPr>
            <a:noAutofit/>
          </a:bodyPr>
          <a:lstStyle/>
          <a:p>
            <a:r>
              <a:rPr lang="en-US" dirty="0" smtClean="0"/>
              <a:t>Rating IFSP Outcomes and IEP Goals</a:t>
            </a:r>
            <a:endParaRPr lang="en-US" dirty="0"/>
          </a:p>
        </p:txBody>
      </p:sp>
      <p:sp>
        <p:nvSpPr>
          <p:cNvPr id="3" name="Content Placeholder 2"/>
          <p:cNvSpPr>
            <a:spLocks noGrp="1"/>
          </p:cNvSpPr>
          <p:nvPr>
            <p:ph sz="half" idx="1"/>
          </p:nvPr>
        </p:nvSpPr>
        <p:spPr>
          <a:xfrm>
            <a:off x="4648200" y="2362200"/>
            <a:ext cx="3931920" cy="4343400"/>
          </a:xfrm>
        </p:spPr>
        <p:txBody>
          <a:bodyPr>
            <a:normAutofit/>
          </a:bodyPr>
          <a:lstStyle/>
          <a:p>
            <a:r>
              <a:rPr lang="en-US" dirty="0" smtClean="0"/>
              <a:t>Participants read outcome statements on cards, and using the criteria, determine if the statements are high-quality and functional</a:t>
            </a:r>
            <a:endParaRPr lang="en-US" dirty="0"/>
          </a:p>
        </p:txBody>
      </p:sp>
      <p:pic>
        <p:nvPicPr>
          <p:cNvPr id="9" name="Picture 8" descr="Functional IFSPOutcomes-IEPGoals-draft_AMLedit_v1.ppt [Compatibility Mode] - Microsoft PowerPoint"/>
          <p:cNvPicPr>
            <a:picLocks noChangeAspect="1"/>
          </p:cNvPicPr>
          <p:nvPr/>
        </p:nvPicPr>
        <p:blipFill rotWithShape="1">
          <a:blip r:embed="rId3" cstate="print">
            <a:extLst>
              <a:ext uri="{28A0092B-C50C-407E-A947-70E740481C1C}">
                <a14:useLocalDpi xmlns:a14="http://schemas.microsoft.com/office/drawing/2010/main" val="0"/>
              </a:ext>
            </a:extLst>
          </a:blip>
          <a:srcRect l="22128" t="18611" r="4774" b="10278"/>
          <a:stretch/>
        </p:blipFill>
        <p:spPr>
          <a:xfrm rot="21214528">
            <a:off x="683547" y="2460472"/>
            <a:ext cx="3814689" cy="2897805"/>
          </a:xfrm>
          <a:prstGeom prst="rect">
            <a:avLst/>
          </a:prstGeom>
        </p:spPr>
      </p:pic>
      <p:sp>
        <p:nvSpPr>
          <p:cNvPr id="4" name="Footer Placeholder 3"/>
          <p:cNvSpPr>
            <a:spLocks noGrp="1"/>
          </p:cNvSpPr>
          <p:nvPr>
            <p:ph type="ftr" sz="quarter" idx="11"/>
          </p:nvPr>
        </p:nvSpPr>
        <p:spPr/>
        <p:txBody>
          <a:bodyPr/>
          <a:lstStyle/>
          <a:p>
            <a:r>
              <a:rPr lang="en-US" dirty="0" smtClean="0">
                <a:solidFill>
                  <a:schemeClr val="tx2"/>
                </a:solidFill>
              </a:rPr>
              <a:t>Improving Data, Improving Outcomes - Washington, DC</a:t>
            </a:r>
            <a:endParaRPr lang="en-US" dirty="0">
              <a:solidFill>
                <a:schemeClr val="tx2"/>
              </a:solidFill>
            </a:endParaRPr>
          </a:p>
        </p:txBody>
      </p:sp>
    </p:spTree>
    <p:extLst>
      <p:ext uri="{BB962C8B-B14F-4D97-AF65-F5344CB8AC3E}">
        <p14:creationId xmlns:p14="http://schemas.microsoft.com/office/powerpoint/2010/main" val="296541550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563" name="Group 3"/>
          <p:cNvGraphicFramePr>
            <a:graphicFrameLocks noGrp="1"/>
          </p:cNvGraphicFramePr>
          <p:nvPr>
            <p:ph idx="1"/>
            <p:extLst>
              <p:ext uri="{D42A27DB-BD31-4B8C-83A1-F6EECF244321}">
                <p14:modId xmlns:p14="http://schemas.microsoft.com/office/powerpoint/2010/main" val="1321875531"/>
              </p:ext>
            </p:extLst>
          </p:nvPr>
        </p:nvGraphicFramePr>
        <p:xfrm>
          <a:off x="533400" y="595754"/>
          <a:ext cx="8229600" cy="5814905"/>
        </p:xfrm>
        <a:graphic>
          <a:graphicData uri="http://schemas.openxmlformats.org/drawingml/2006/table">
            <a:tbl>
              <a:tblPr/>
              <a:tblGrid>
                <a:gridCol w="4237038"/>
                <a:gridCol w="3992562"/>
              </a:tblGrid>
              <a:tr h="14099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4B5A6F"/>
                          </a:solidFill>
                          <a:effectLst/>
                          <a:latin typeface="+mj-lt"/>
                          <a:ea typeface="ＭＳ Ｐゴシック" charset="0"/>
                          <a:cs typeface="ＭＳ Ｐゴシック" charset="0"/>
                        </a:rPr>
                        <a:t>Step 1:</a:t>
                      </a:r>
                      <a:r>
                        <a:rPr kumimoji="0" lang="en-US" sz="2400" b="0" i="0" u="none" strike="noStrike" cap="none" normalizeH="0" baseline="0" dirty="0">
                          <a:ln>
                            <a:noFill/>
                          </a:ln>
                          <a:solidFill>
                            <a:srgbClr val="4B5A6F"/>
                          </a:solidFill>
                          <a:effectLst/>
                          <a:latin typeface="+mj-lt"/>
                          <a:ea typeface="ＭＳ Ｐゴシック" charset="0"/>
                          <a:cs typeface="ＭＳ Ｐゴシック"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404040"/>
                          </a:solidFill>
                          <a:effectLst/>
                          <a:latin typeface="+mj-lt"/>
                          <a:ea typeface="ＭＳ Ｐゴシック" charset="0"/>
                          <a:cs typeface="ＭＳ Ｐゴシック" charset="0"/>
                        </a:rPr>
                        <a:t>Determine </a:t>
                      </a:r>
                      <a:r>
                        <a:rPr kumimoji="0" lang="en-US" sz="2000" b="0" i="0" u="none" strike="noStrike" cap="none" normalizeH="0" baseline="0" dirty="0" smtClean="0">
                          <a:ln>
                            <a:noFill/>
                          </a:ln>
                          <a:solidFill>
                            <a:srgbClr val="404040"/>
                          </a:solidFill>
                          <a:effectLst/>
                          <a:latin typeface="+mj-lt"/>
                          <a:ea typeface="ＭＳ Ｐゴシック" charset="0"/>
                          <a:cs typeface="ＭＳ Ｐゴシック" charset="0"/>
                        </a:rPr>
                        <a:t>the </a:t>
                      </a:r>
                      <a:r>
                        <a:rPr kumimoji="0" lang="en-US" sz="2000" b="0" i="0" u="none" strike="noStrike" cap="none" normalizeH="0" baseline="0" dirty="0">
                          <a:ln>
                            <a:noFill/>
                          </a:ln>
                          <a:solidFill>
                            <a:srgbClr val="404040"/>
                          </a:solidFill>
                          <a:effectLst/>
                          <a:latin typeface="+mj-lt"/>
                          <a:ea typeface="ＭＳ Ｐゴシック" charset="0"/>
                          <a:cs typeface="ＭＳ Ｐゴシック" charset="0"/>
                        </a:rPr>
                        <a:t>functional area(s) </a:t>
                      </a:r>
                      <a:endParaRPr kumimoji="0" lang="en-US" sz="2000" b="0" i="0" u="none" strike="noStrike" cap="none" normalizeH="0" baseline="0" dirty="0" smtClean="0">
                        <a:ln>
                          <a:noFill/>
                        </a:ln>
                        <a:solidFill>
                          <a:srgbClr val="404040"/>
                        </a:solidFill>
                        <a:effectLst/>
                        <a:latin typeface="+mj-lt"/>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404040"/>
                          </a:solidFill>
                          <a:effectLst/>
                          <a:latin typeface="+mj-lt"/>
                          <a:ea typeface="ＭＳ Ｐゴシック" charset="0"/>
                          <a:cs typeface="ＭＳ Ｐゴシック" charset="0"/>
                        </a:rPr>
                        <a:t>to support participation based </a:t>
                      </a:r>
                      <a:r>
                        <a:rPr kumimoji="0" lang="en-US" sz="2000" b="0" i="0" u="none" strike="noStrike" cap="none" normalizeH="0" baseline="0" dirty="0">
                          <a:ln>
                            <a:noFill/>
                          </a:ln>
                          <a:solidFill>
                            <a:srgbClr val="404040"/>
                          </a:solidFill>
                          <a:effectLst/>
                          <a:latin typeface="+mj-lt"/>
                          <a:ea typeface="ＭＳ Ｐゴシック" charset="0"/>
                          <a:cs typeface="ＭＳ Ｐゴシック" charset="0"/>
                        </a:rPr>
                        <a:t>on identified needs.</a:t>
                      </a:r>
                      <a:endParaRPr kumimoji="0" lang="en-US" sz="2000" b="0" i="0" u="none" strike="noStrike" cap="none" normalizeH="0" baseline="0" dirty="0">
                        <a:ln>
                          <a:noFill/>
                        </a:ln>
                        <a:solidFill>
                          <a:srgbClr val="4B5A6F"/>
                        </a:solidFill>
                        <a:effectLst/>
                        <a:latin typeface="+mj-lt"/>
                        <a:ea typeface="ＭＳ Ｐゴシック" charset="0"/>
                        <a:cs typeface="ＭＳ Ｐゴシック" charset="0"/>
                      </a:endParaRPr>
                    </a:p>
                  </a:txBody>
                  <a:tcPr marL="97777" marR="97777"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EF6011"/>
                        </a:solidFill>
                        <a:effectLst/>
                        <a:latin typeface="+mj-lt"/>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404040"/>
                          </a:solidFill>
                          <a:effectLst/>
                          <a:latin typeface="+mj-lt"/>
                          <a:ea typeface="ＭＳ Ｐゴシック" charset="0"/>
                          <a:cs typeface="ＭＳ Ｐゴシック" charset="0"/>
                        </a:rPr>
                        <a:t>Using words/signs to communicate choices to his mother during daily routine and activities</a:t>
                      </a:r>
                      <a:endParaRPr kumimoji="0" lang="en-US" sz="2000" b="0" i="0" u="none" strike="noStrike" cap="none" normalizeH="0" baseline="0" dirty="0">
                        <a:ln>
                          <a:noFill/>
                        </a:ln>
                        <a:solidFill>
                          <a:srgbClr val="404040"/>
                        </a:solidFill>
                        <a:effectLst/>
                        <a:latin typeface="+mj-lt"/>
                        <a:ea typeface="ＭＳ Ｐゴシック" charset="0"/>
                        <a:cs typeface="ＭＳ Ｐゴシック" charset="0"/>
                      </a:endParaRPr>
                    </a:p>
                  </a:txBody>
                  <a:tcPr marL="97777" marR="97777"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1311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4B5A6F"/>
                          </a:solidFill>
                          <a:effectLst/>
                          <a:latin typeface="+mj-lt"/>
                          <a:ea typeface="ＭＳ Ｐゴシック" charset="0"/>
                          <a:cs typeface="ＭＳ Ｐゴシック" charset="0"/>
                        </a:rPr>
                        <a:t>Step 2: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404040"/>
                          </a:solidFill>
                          <a:effectLst/>
                          <a:latin typeface="+mj-lt"/>
                          <a:ea typeface="ＭＳ Ｐゴシック" charset="0"/>
                          <a:cs typeface="ＭＳ Ｐゴシック" charset="0"/>
                        </a:rPr>
                        <a:t>What </a:t>
                      </a:r>
                      <a:r>
                        <a:rPr kumimoji="0" lang="en-US" sz="2000" b="0" i="0" u="none" strike="noStrike" cap="none" normalizeH="0" baseline="0">
                          <a:ln>
                            <a:noFill/>
                          </a:ln>
                          <a:solidFill>
                            <a:srgbClr val="4B5A6F"/>
                          </a:solidFill>
                          <a:effectLst/>
                          <a:latin typeface="+mj-lt"/>
                          <a:ea typeface="ＭＳ Ｐゴシック" charset="0"/>
                          <a:cs typeface="ＭＳ Ｐゴシック" charset="0"/>
                        </a:rPr>
                        <a:t>routine(s) or activity(ies)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404040"/>
                          </a:solidFill>
                          <a:effectLst/>
                          <a:latin typeface="+mj-lt"/>
                          <a:ea typeface="ＭＳ Ｐゴシック" charset="0"/>
                          <a:cs typeface="ＭＳ Ｐゴシック" charset="0"/>
                        </a:rPr>
                        <a:t>does this affect? </a:t>
                      </a:r>
                    </a:p>
                  </a:txBody>
                  <a:tcPr marL="97777" marR="97777"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404040"/>
                          </a:solidFill>
                          <a:effectLst/>
                          <a:latin typeface="+mj-lt"/>
                          <a:ea typeface="ＭＳ Ｐゴシック" charset="0"/>
                          <a:cs typeface="ＭＳ Ｐゴシック" charset="0"/>
                        </a:rPr>
                        <a:t>Meal time. Play time. </a:t>
                      </a:r>
                      <a:endParaRPr kumimoji="0" lang="en-US" sz="2400" b="1" i="0" u="none" strike="noStrike" cap="none" normalizeH="0" baseline="0" dirty="0">
                        <a:ln>
                          <a:noFill/>
                        </a:ln>
                        <a:solidFill>
                          <a:srgbClr val="EF6011"/>
                        </a:solidFill>
                        <a:effectLst/>
                        <a:latin typeface="+mj-lt"/>
                        <a:ea typeface="ＭＳ Ｐゴシック" charset="0"/>
                        <a:cs typeface="ＭＳ Ｐゴシック" charset="0"/>
                      </a:endParaRPr>
                    </a:p>
                  </a:txBody>
                  <a:tcPr marL="97777" marR="97777"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700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4B5A6F"/>
                          </a:solidFill>
                          <a:effectLst/>
                          <a:latin typeface="+mj-lt"/>
                          <a:ea typeface="ＭＳ Ｐゴシック" charset="0"/>
                          <a:cs typeface="ＭＳ Ｐゴシック" charset="0"/>
                        </a:rPr>
                        <a:t>Step 3:</a:t>
                      </a:r>
                      <a:r>
                        <a:rPr kumimoji="0" lang="en-US" sz="2400" b="0" i="0" u="none" strike="noStrike" cap="none" normalizeH="0" baseline="0" dirty="0">
                          <a:ln>
                            <a:noFill/>
                          </a:ln>
                          <a:solidFill>
                            <a:srgbClr val="4B5A6F"/>
                          </a:solidFill>
                          <a:effectLst/>
                          <a:latin typeface="+mj-lt"/>
                          <a:ea typeface="ＭＳ Ｐゴシック" charset="0"/>
                          <a:cs typeface="ＭＳ Ｐゴシック" charset="0"/>
                        </a:rPr>
                        <a:t> </a:t>
                      </a:r>
                      <a:endParaRPr kumimoji="0" lang="en-US" sz="2400" b="0" i="0" u="none" strike="noStrike" cap="none" normalizeH="0" baseline="0" dirty="0" smtClean="0">
                        <a:ln>
                          <a:noFill/>
                        </a:ln>
                        <a:solidFill>
                          <a:srgbClr val="4B5A6F"/>
                        </a:solidFill>
                        <a:effectLst/>
                        <a:latin typeface="+mj-lt"/>
                        <a:ea typeface="ＭＳ Ｐゴシック" charset="0"/>
                        <a:cs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4B5A6F"/>
                          </a:solidFill>
                          <a:effectLst/>
                          <a:latin typeface="+mj-lt"/>
                          <a:ea typeface="ＭＳ Ｐゴシック" charset="0"/>
                          <a:cs typeface="ＭＳ Ｐゴシック" charset="0"/>
                        </a:rPr>
                        <a:t>Draft the context portion of the outcome.</a:t>
                      </a:r>
                      <a:endParaRPr kumimoji="0" lang="en-US" sz="2400" b="0" i="0" u="none" strike="noStrike" cap="none" normalizeH="0" baseline="0" dirty="0">
                        <a:ln>
                          <a:noFill/>
                        </a:ln>
                        <a:solidFill>
                          <a:srgbClr val="4B5A6F"/>
                        </a:solidFill>
                        <a:effectLst/>
                        <a:latin typeface="+mj-lt"/>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4B5A6F"/>
                          </a:solidFill>
                          <a:effectLst/>
                          <a:latin typeface="+mj-lt"/>
                          <a:ea typeface="ＭＳ Ｐゴシック" charset="0"/>
                          <a:cs typeface="ＭＳ Ｐゴシック" charset="0"/>
                        </a:rPr>
                        <a:t>[</a:t>
                      </a:r>
                      <a:r>
                        <a:rPr kumimoji="0" lang="en-US" sz="2000" b="0" i="0" u="none" strike="noStrike" cap="none" normalizeH="0" baseline="0" dirty="0">
                          <a:ln>
                            <a:noFill/>
                          </a:ln>
                          <a:solidFill>
                            <a:srgbClr val="4B5A6F"/>
                          </a:solidFill>
                          <a:effectLst/>
                          <a:latin typeface="+mj-lt"/>
                          <a:ea typeface="ＭＳ Ｐゴシック" charset="0"/>
                          <a:cs typeface="ＭＳ Ｐゴシック" charset="0"/>
                        </a:rPr>
                        <a:t>routines or activities]</a:t>
                      </a:r>
                    </a:p>
                  </a:txBody>
                  <a:tcPr marL="97777" marR="97777"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EF6011"/>
                          </a:solidFill>
                          <a:effectLst/>
                          <a:latin typeface="+mj-lt"/>
                          <a:ea typeface="ＭＳ Ｐゴシック" charset="0"/>
                          <a:cs typeface="ＭＳ Ｐゴシック" charset="0"/>
                        </a:rPr>
                        <a:t>During meals, Davy will use the sign for “more” to indicate the need for more milk in order to communicate his needs to his mother</a:t>
                      </a:r>
                      <a:endParaRPr kumimoji="0" lang="en-US" sz="2400" b="1" i="0" u="none" strike="noStrike" cap="none" normalizeH="0" baseline="0" dirty="0">
                        <a:ln>
                          <a:noFill/>
                        </a:ln>
                        <a:solidFill>
                          <a:srgbClr val="EF6011"/>
                        </a:solidFill>
                        <a:effectLst/>
                        <a:latin typeface="+mj-lt"/>
                        <a:ea typeface="ＭＳ Ｐゴシック" charset="0"/>
                        <a:cs typeface="ＭＳ Ｐゴシック" charset="0"/>
                      </a:endParaRPr>
                    </a:p>
                  </a:txBody>
                  <a:tcPr marL="97777" marR="97777"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357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4B5A6F"/>
                          </a:solidFill>
                          <a:effectLst/>
                          <a:latin typeface="+mj-lt"/>
                          <a:ea typeface="ＭＳ Ｐゴシック" charset="0"/>
                          <a:cs typeface="ＭＳ Ｐゴシック" charset="0"/>
                        </a:rPr>
                        <a:t>Step 4:</a:t>
                      </a:r>
                      <a:r>
                        <a:rPr kumimoji="0" lang="en-US" sz="2400" b="0" i="0" u="none" strike="noStrike" cap="none" normalizeH="0" baseline="0" dirty="0">
                          <a:ln>
                            <a:noFill/>
                          </a:ln>
                          <a:solidFill>
                            <a:srgbClr val="4B5A6F"/>
                          </a:solidFill>
                          <a:effectLst/>
                          <a:latin typeface="+mj-lt"/>
                          <a:ea typeface="ＭＳ Ｐゴシック" charset="0"/>
                          <a:cs typeface="ＭＳ Ｐゴシック"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4B5A6F"/>
                          </a:solidFill>
                          <a:effectLst/>
                          <a:latin typeface="+mj-lt"/>
                          <a:ea typeface="ＭＳ Ｐゴシック" charset="0"/>
                          <a:cs typeface="ＭＳ Ｐゴシック" charset="0"/>
                        </a:rPr>
                        <a:t>Draft the measurement portion of the outcome and add the family’s chosen time frame</a:t>
                      </a:r>
                      <a:endParaRPr kumimoji="0" lang="en-US" sz="2000" b="0" i="0" u="none" strike="noStrike" cap="none" normalizeH="0" baseline="0" dirty="0">
                        <a:ln>
                          <a:noFill/>
                        </a:ln>
                        <a:solidFill>
                          <a:srgbClr val="404040"/>
                        </a:solidFill>
                        <a:effectLst/>
                        <a:latin typeface="+mj-lt"/>
                        <a:ea typeface="ＭＳ Ｐゴシック" charset="0"/>
                        <a:cs typeface="ＭＳ Ｐゴシック" charset="0"/>
                      </a:endParaRPr>
                    </a:p>
                  </a:txBody>
                  <a:tcPr marL="97777" marR="97777"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2000" b="0" i="0" u="none" strike="noStrike" cap="none" normalizeH="0" baseline="0" dirty="0" smtClean="0">
                          <a:ln>
                            <a:noFill/>
                          </a:ln>
                          <a:solidFill>
                            <a:srgbClr val="404040"/>
                          </a:solidFill>
                          <a:effectLst/>
                          <a:latin typeface="+mj-lt"/>
                          <a:ea typeface="ＭＳ Ｐゴシック" charset="0"/>
                          <a:cs typeface="ＭＳ Ｐゴシック" charset="0"/>
                        </a:rPr>
                        <a:t>By his birthday, …when he wants more milk at mealtime</a:t>
                      </a:r>
                      <a:endParaRPr kumimoji="0" lang="en-US" sz="2000" b="0" i="0" u="none" strike="noStrike" cap="none" normalizeH="0" baseline="0" dirty="0">
                        <a:ln>
                          <a:noFill/>
                        </a:ln>
                        <a:solidFill>
                          <a:srgbClr val="404040"/>
                        </a:solidFill>
                        <a:effectLst/>
                        <a:latin typeface="+mj-lt"/>
                        <a:ea typeface="ＭＳ Ｐゴシック" charset="0"/>
                        <a:cs typeface="ＭＳ Ｐゴシック" charset="0"/>
                      </a:endParaRPr>
                    </a:p>
                  </a:txBody>
                  <a:tcPr marL="97777" marR="97777"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Title 1"/>
          <p:cNvSpPr>
            <a:spLocks noGrp="1"/>
          </p:cNvSpPr>
          <p:nvPr>
            <p:ph type="title"/>
          </p:nvPr>
        </p:nvSpPr>
        <p:spPr>
          <a:xfrm>
            <a:off x="457200" y="56567"/>
            <a:ext cx="8229600" cy="639762"/>
          </a:xfrm>
        </p:spPr>
        <p:txBody>
          <a:bodyPr>
            <a:normAutofit fontScale="90000"/>
          </a:bodyPr>
          <a:lstStyle/>
          <a:p>
            <a:pPr>
              <a:defRPr/>
            </a:pPr>
            <a:r>
              <a:rPr lang="en-US" dirty="0" smtClean="0"/>
              <a:t>Develop Functional IFSP Outcomes</a:t>
            </a:r>
            <a:endParaRPr lang="en-US" dirty="0"/>
          </a:p>
        </p:txBody>
      </p:sp>
      <p:sp>
        <p:nvSpPr>
          <p:cNvPr id="80916" name="TextBox 2"/>
          <p:cNvSpPr txBox="1">
            <a:spLocks noChangeArrowheads="1"/>
          </p:cNvSpPr>
          <p:nvPr/>
        </p:nvSpPr>
        <p:spPr bwMode="auto">
          <a:xfrm>
            <a:off x="784893" y="6478390"/>
            <a:ext cx="82296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dirty="0" smtClean="0">
                <a:solidFill>
                  <a:srgbClr val="7F7F7F"/>
                </a:solidFill>
              </a:rPr>
              <a:t>Adapted from </a:t>
            </a:r>
            <a:r>
              <a:rPr lang="en-US" sz="1100" dirty="0" err="1" smtClean="0">
                <a:solidFill>
                  <a:srgbClr val="7F7F7F"/>
                </a:solidFill>
              </a:rPr>
              <a:t>McWilliam</a:t>
            </a:r>
            <a:r>
              <a:rPr lang="en-US" sz="1100" dirty="0">
                <a:solidFill>
                  <a:srgbClr val="7F7F7F"/>
                </a:solidFill>
              </a:rPr>
              <a:t>, R.A. (2006</a:t>
            </a:r>
            <a:r>
              <a:rPr lang="en-US" sz="1100" dirty="0" smtClean="0">
                <a:solidFill>
                  <a:srgbClr val="7F7F7F"/>
                </a:solidFill>
              </a:rPr>
              <a:t>)</a:t>
            </a:r>
            <a:endParaRPr lang="en-US" sz="1100" dirty="0">
              <a:solidFill>
                <a:srgbClr val="7F7F7F"/>
              </a:solidFill>
            </a:endParaRPr>
          </a:p>
        </p:txBody>
      </p:sp>
    </p:spTree>
    <p:extLst>
      <p:ext uri="{BB962C8B-B14F-4D97-AF65-F5344CB8AC3E}">
        <p14:creationId xmlns:p14="http://schemas.microsoft.com/office/powerpoint/2010/main" val="76368007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563" name="Group 3"/>
          <p:cNvGraphicFramePr>
            <a:graphicFrameLocks noGrp="1"/>
          </p:cNvGraphicFramePr>
          <p:nvPr>
            <p:ph idx="1"/>
            <p:extLst>
              <p:ext uri="{D42A27DB-BD31-4B8C-83A1-F6EECF244321}">
                <p14:modId xmlns:p14="http://schemas.microsoft.com/office/powerpoint/2010/main" val="2004376044"/>
              </p:ext>
            </p:extLst>
          </p:nvPr>
        </p:nvGraphicFramePr>
        <p:xfrm>
          <a:off x="457200" y="759425"/>
          <a:ext cx="8229600" cy="5181600"/>
        </p:xfrm>
        <a:graphic>
          <a:graphicData uri="http://schemas.openxmlformats.org/drawingml/2006/table">
            <a:tbl>
              <a:tblPr/>
              <a:tblGrid>
                <a:gridCol w="4237038"/>
                <a:gridCol w="3992562"/>
              </a:tblGrid>
              <a:tr h="1447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4B5A6F"/>
                          </a:solidFill>
                          <a:effectLst/>
                          <a:latin typeface="+mj-lt"/>
                          <a:ea typeface="ＭＳ Ｐゴシック" charset="0"/>
                          <a:cs typeface="ＭＳ Ｐゴシック" charset="0"/>
                        </a:rPr>
                        <a:t>Step 1:</a:t>
                      </a:r>
                      <a:r>
                        <a:rPr kumimoji="0" lang="en-US" sz="2400" b="0" i="0" u="none" strike="noStrike" cap="none" normalizeH="0" baseline="0" dirty="0">
                          <a:ln>
                            <a:noFill/>
                          </a:ln>
                          <a:solidFill>
                            <a:srgbClr val="4B5A6F"/>
                          </a:solidFill>
                          <a:effectLst/>
                          <a:latin typeface="+mj-lt"/>
                          <a:ea typeface="ＭＳ Ｐゴシック" charset="0"/>
                          <a:cs typeface="ＭＳ Ｐゴシック"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404040"/>
                          </a:solidFill>
                          <a:effectLst/>
                          <a:latin typeface="+mj-lt"/>
                          <a:ea typeface="ＭＳ Ｐゴシック" charset="0"/>
                          <a:cs typeface="ＭＳ Ｐゴシック" charset="0"/>
                        </a:rPr>
                        <a:t>Determine the academic (preschool activities) and functional area(s) </a:t>
                      </a:r>
                      <a:endParaRPr kumimoji="0" lang="en-US" sz="2000" b="0" i="0" u="none" strike="noStrike" cap="none" normalizeH="0" baseline="0" dirty="0" smtClean="0">
                        <a:ln>
                          <a:noFill/>
                        </a:ln>
                        <a:solidFill>
                          <a:srgbClr val="404040"/>
                        </a:solidFill>
                        <a:effectLst/>
                        <a:latin typeface="+mj-lt"/>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404040"/>
                          </a:solidFill>
                          <a:effectLst/>
                          <a:latin typeface="+mj-lt"/>
                          <a:ea typeface="ＭＳ Ｐゴシック" charset="0"/>
                          <a:cs typeface="ＭＳ Ｐゴシック" charset="0"/>
                        </a:rPr>
                        <a:t>based </a:t>
                      </a:r>
                      <a:r>
                        <a:rPr kumimoji="0" lang="en-US" sz="2000" b="0" i="0" u="none" strike="noStrike" cap="none" normalizeH="0" baseline="0" dirty="0">
                          <a:ln>
                            <a:noFill/>
                          </a:ln>
                          <a:solidFill>
                            <a:srgbClr val="404040"/>
                          </a:solidFill>
                          <a:effectLst/>
                          <a:latin typeface="+mj-lt"/>
                          <a:ea typeface="ＭＳ Ｐゴシック" charset="0"/>
                          <a:cs typeface="ＭＳ Ｐゴシック" charset="0"/>
                        </a:rPr>
                        <a:t>on identified needs.</a:t>
                      </a:r>
                      <a:endParaRPr kumimoji="0" lang="en-US" sz="2000" b="0" i="0" u="none" strike="noStrike" cap="none" normalizeH="0" baseline="0" dirty="0">
                        <a:ln>
                          <a:noFill/>
                        </a:ln>
                        <a:solidFill>
                          <a:srgbClr val="4B5A6F"/>
                        </a:solidFill>
                        <a:effectLst/>
                        <a:latin typeface="+mj-lt"/>
                        <a:ea typeface="ＭＳ Ｐゴシック" charset="0"/>
                        <a:cs typeface="ＭＳ Ｐゴシック" charset="0"/>
                      </a:endParaRPr>
                    </a:p>
                  </a:txBody>
                  <a:tcPr marL="97777" marR="97777"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EF6011"/>
                        </a:solidFill>
                        <a:effectLst/>
                        <a:latin typeface="+mj-lt"/>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404040"/>
                          </a:solidFill>
                          <a:effectLst/>
                          <a:latin typeface="+mj-lt"/>
                          <a:ea typeface="ＭＳ Ｐゴシック" charset="0"/>
                          <a:cs typeface="ＭＳ Ｐゴシック" charset="0"/>
                        </a:rPr>
                        <a:t>Following </a:t>
                      </a:r>
                      <a:r>
                        <a:rPr kumimoji="0" lang="en-US" sz="2000" b="0" i="0" u="none" strike="noStrike" cap="none" normalizeH="0" baseline="0" dirty="0" smtClean="0">
                          <a:ln>
                            <a:noFill/>
                          </a:ln>
                          <a:solidFill>
                            <a:srgbClr val="404040"/>
                          </a:solidFill>
                          <a:effectLst/>
                          <a:latin typeface="+mj-lt"/>
                          <a:ea typeface="ＭＳ Ｐゴシック" charset="0"/>
                          <a:cs typeface="ＭＳ Ｐゴシック" charset="0"/>
                        </a:rPr>
                        <a:t>directions independently</a:t>
                      </a:r>
                      <a:endParaRPr kumimoji="0" lang="en-US" sz="2000" b="0" i="0" u="none" strike="noStrike" cap="none" normalizeH="0" baseline="0" dirty="0">
                        <a:ln>
                          <a:noFill/>
                        </a:ln>
                        <a:solidFill>
                          <a:srgbClr val="404040"/>
                        </a:solidFill>
                        <a:effectLst/>
                        <a:latin typeface="+mj-lt"/>
                        <a:ea typeface="ＭＳ Ｐゴシック" charset="0"/>
                        <a:cs typeface="ＭＳ Ｐゴシック" charset="0"/>
                      </a:endParaRPr>
                    </a:p>
                  </a:txBody>
                  <a:tcPr marL="97777" marR="97777"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43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4B5A6F"/>
                          </a:solidFill>
                          <a:effectLst/>
                          <a:latin typeface="+mj-lt"/>
                          <a:ea typeface="ＭＳ Ｐゴシック" charset="0"/>
                          <a:cs typeface="ＭＳ Ｐゴシック" charset="0"/>
                        </a:rPr>
                        <a:t>Step 2: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404040"/>
                          </a:solidFill>
                          <a:effectLst/>
                          <a:latin typeface="+mj-lt"/>
                          <a:ea typeface="ＭＳ Ｐゴシック" charset="0"/>
                          <a:cs typeface="ＭＳ Ｐゴシック" charset="0"/>
                        </a:rPr>
                        <a:t>What </a:t>
                      </a:r>
                      <a:r>
                        <a:rPr kumimoji="0" lang="en-US" sz="2000" b="0" i="0" u="none" strike="noStrike" cap="none" normalizeH="0" baseline="0">
                          <a:ln>
                            <a:noFill/>
                          </a:ln>
                          <a:solidFill>
                            <a:srgbClr val="4B5A6F"/>
                          </a:solidFill>
                          <a:effectLst/>
                          <a:latin typeface="+mj-lt"/>
                          <a:ea typeface="ＭＳ Ｐゴシック" charset="0"/>
                          <a:cs typeface="ＭＳ Ｐゴシック" charset="0"/>
                        </a:rPr>
                        <a:t>routine(s) or activity(ies)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404040"/>
                          </a:solidFill>
                          <a:effectLst/>
                          <a:latin typeface="+mj-lt"/>
                          <a:ea typeface="ＭＳ Ｐゴシック" charset="0"/>
                          <a:cs typeface="ＭＳ Ｐゴシック" charset="0"/>
                        </a:rPr>
                        <a:t>does this affect? </a:t>
                      </a:r>
                    </a:p>
                  </a:txBody>
                  <a:tcPr marL="97777" marR="97777"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404040"/>
                          </a:solidFill>
                          <a:effectLst/>
                          <a:latin typeface="+mj-lt"/>
                          <a:ea typeface="ＭＳ Ｐゴシック" charset="0"/>
                          <a:cs typeface="ＭＳ Ｐゴシック" charset="0"/>
                        </a:rPr>
                        <a:t>Familiar multi-step routines at home and in the classroom</a:t>
                      </a:r>
                      <a:endParaRPr kumimoji="0" lang="en-US" sz="2000" b="0" i="0" u="none" strike="noStrike" cap="none" normalizeH="0" baseline="0" dirty="0">
                        <a:ln>
                          <a:noFill/>
                        </a:ln>
                        <a:solidFill>
                          <a:srgbClr val="404040"/>
                        </a:solidFill>
                        <a:effectLst/>
                        <a:latin typeface="+mj-lt"/>
                        <a:ea typeface="ＭＳ Ｐゴシック" charset="0"/>
                        <a:cs typeface="ＭＳ Ｐゴシック" charset="0"/>
                      </a:endParaRPr>
                    </a:p>
                  </a:txBody>
                  <a:tcPr marL="97777" marR="97777"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47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4B5A6F"/>
                          </a:solidFill>
                          <a:effectLst/>
                          <a:latin typeface="+mj-lt"/>
                          <a:ea typeface="ＭＳ Ｐゴシック" charset="0"/>
                          <a:cs typeface="ＭＳ Ｐゴシック" charset="0"/>
                        </a:rPr>
                        <a:t>Step 3:</a:t>
                      </a:r>
                      <a:r>
                        <a:rPr kumimoji="0" lang="en-US" sz="2400" b="0" i="0" u="none" strike="noStrike" cap="none" normalizeH="0" baseline="0" dirty="0">
                          <a:ln>
                            <a:noFill/>
                          </a:ln>
                          <a:solidFill>
                            <a:srgbClr val="4B5A6F"/>
                          </a:solidFill>
                          <a:effectLst/>
                          <a:latin typeface="+mj-lt"/>
                          <a:ea typeface="ＭＳ Ｐゴシック" charset="0"/>
                          <a:cs typeface="ＭＳ Ｐゴシック"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404040"/>
                          </a:solidFill>
                          <a:effectLst/>
                          <a:latin typeface="+mj-lt"/>
                          <a:ea typeface="ＭＳ Ｐゴシック" charset="0"/>
                          <a:cs typeface="ＭＳ Ｐゴシック" charset="0"/>
                        </a:rPr>
                        <a:t>Draft the condition and behavior portion of the goal</a:t>
                      </a:r>
                      <a:endParaRPr kumimoji="0" lang="en-US" sz="2000" b="0" i="0" u="none" strike="noStrike" cap="none" normalizeH="0" baseline="0" dirty="0">
                        <a:ln>
                          <a:noFill/>
                        </a:ln>
                        <a:solidFill>
                          <a:srgbClr val="404040"/>
                        </a:solidFill>
                        <a:effectLst/>
                        <a:latin typeface="+mj-lt"/>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4B5A6F"/>
                          </a:solidFill>
                          <a:effectLst/>
                          <a:latin typeface="+mj-lt"/>
                          <a:ea typeface="ＭＳ Ｐゴシック" charset="0"/>
                          <a:cs typeface="ＭＳ Ｐゴシック" charset="0"/>
                        </a:rPr>
                        <a:t>[routines or activities]</a:t>
                      </a:r>
                    </a:p>
                  </a:txBody>
                  <a:tcPr marL="97777" marR="97777"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2000" b="1" i="0" u="none" strike="noStrike" cap="none" normalizeH="0" baseline="0" dirty="0" smtClean="0">
                          <a:ln>
                            <a:noFill/>
                          </a:ln>
                          <a:solidFill>
                            <a:srgbClr val="FF6600"/>
                          </a:solidFill>
                          <a:effectLst/>
                          <a:latin typeface="+mj-lt"/>
                          <a:ea typeface="ＭＳ Ｐゴシック" charset="0"/>
                          <a:cs typeface="ＭＳ Ｐゴシック" charset="0"/>
                        </a:rPr>
                        <a:t>Provided correspondence training and using verbal rehearsal, Johnny will follow 3 consecutive directions within familiar classroom routines</a:t>
                      </a:r>
                      <a:endParaRPr kumimoji="0" lang="en-US" sz="2000" b="1" i="0" u="none" strike="noStrike" cap="none" normalizeH="0" baseline="0" dirty="0">
                        <a:ln>
                          <a:noFill/>
                        </a:ln>
                        <a:solidFill>
                          <a:srgbClr val="FF6600"/>
                        </a:solidFill>
                        <a:effectLst/>
                        <a:latin typeface="+mj-lt"/>
                        <a:ea typeface="ＭＳ Ｐゴシック" charset="0"/>
                        <a:cs typeface="ＭＳ Ｐゴシック" charset="0"/>
                      </a:endParaRPr>
                    </a:p>
                  </a:txBody>
                  <a:tcPr marL="97777" marR="97777"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43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4B5A6F"/>
                          </a:solidFill>
                          <a:effectLst/>
                          <a:latin typeface="+mj-lt"/>
                          <a:ea typeface="ＭＳ Ｐゴシック" charset="0"/>
                          <a:cs typeface="ＭＳ Ｐゴシック" charset="0"/>
                        </a:rPr>
                        <a:t>Step 4:</a:t>
                      </a:r>
                      <a:r>
                        <a:rPr kumimoji="0" lang="en-US" sz="2400" b="0" i="0" u="none" strike="noStrike" cap="none" normalizeH="0" baseline="0" dirty="0">
                          <a:ln>
                            <a:noFill/>
                          </a:ln>
                          <a:solidFill>
                            <a:srgbClr val="4B5A6F"/>
                          </a:solidFill>
                          <a:effectLst/>
                          <a:latin typeface="+mj-lt"/>
                          <a:ea typeface="ＭＳ Ｐゴシック" charset="0"/>
                          <a:cs typeface="ＭＳ Ｐゴシック"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4B5A6F"/>
                          </a:solidFill>
                          <a:effectLst/>
                          <a:latin typeface="+mj-lt"/>
                          <a:ea typeface="ＭＳ Ｐゴシック" charset="0"/>
                          <a:cs typeface="ＭＳ Ｐゴシック" charset="0"/>
                        </a:rPr>
                        <a:t>Draft the criterion portion of the goal and add the time frame</a:t>
                      </a:r>
                      <a:endParaRPr kumimoji="0" lang="en-US" sz="2000" b="0" i="0" u="none" strike="noStrike" cap="none" normalizeH="0" baseline="0" dirty="0">
                        <a:ln>
                          <a:noFill/>
                        </a:ln>
                        <a:solidFill>
                          <a:srgbClr val="404040"/>
                        </a:solidFill>
                        <a:effectLst/>
                        <a:latin typeface="+mj-lt"/>
                        <a:ea typeface="ＭＳ Ｐゴシック" charset="0"/>
                        <a:cs typeface="ＭＳ Ｐゴシック" charset="0"/>
                      </a:endParaRPr>
                    </a:p>
                  </a:txBody>
                  <a:tcPr marL="97777" marR="97777"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2000" b="0" i="0" u="none" strike="noStrike" cap="none" normalizeH="0" baseline="0" dirty="0" smtClean="0">
                          <a:ln>
                            <a:noFill/>
                          </a:ln>
                          <a:solidFill>
                            <a:srgbClr val="404040"/>
                          </a:solidFill>
                          <a:effectLst/>
                          <a:latin typeface="+mj-lt"/>
                          <a:ea typeface="ＭＳ Ｐゴシック" charset="0"/>
                          <a:cs typeface="ＭＳ Ｐゴシック" charset="0"/>
                        </a:rPr>
                        <a:t>Independent of adult prompts at least 2 out of 3 opportunities for 3 consecutive days </a:t>
                      </a:r>
                      <a:r>
                        <a:rPr kumimoji="0" lang="en-US" altLang="ja-JP" sz="2000" b="0" i="0" u="none" strike="noStrike" kern="1200" cap="none" normalizeH="0" baseline="0" dirty="0" smtClean="0">
                          <a:ln>
                            <a:noFill/>
                          </a:ln>
                          <a:solidFill>
                            <a:srgbClr val="404040"/>
                          </a:solidFill>
                          <a:effectLst/>
                          <a:latin typeface="+mn-lt"/>
                          <a:ea typeface="ＭＳ Ｐゴシック" charset="0"/>
                          <a:cs typeface="ＭＳ Ｐゴシック" charset="0"/>
                        </a:rPr>
                        <a:t>by Dec. 20xx </a:t>
                      </a:r>
                      <a:endParaRPr kumimoji="0" lang="en-US" sz="2000" b="0" i="0" u="none" strike="noStrike" cap="none" normalizeH="0" baseline="0" dirty="0">
                        <a:ln>
                          <a:noFill/>
                        </a:ln>
                        <a:solidFill>
                          <a:srgbClr val="404040"/>
                        </a:solidFill>
                        <a:effectLst/>
                        <a:latin typeface="+mj-lt"/>
                        <a:ea typeface="ＭＳ Ｐゴシック" charset="0"/>
                        <a:cs typeface="ＭＳ Ｐゴシック" charset="0"/>
                      </a:endParaRPr>
                    </a:p>
                  </a:txBody>
                  <a:tcPr marL="97777" marR="97777"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Title 1"/>
          <p:cNvSpPr>
            <a:spLocks noGrp="1"/>
          </p:cNvSpPr>
          <p:nvPr>
            <p:ph type="title"/>
          </p:nvPr>
        </p:nvSpPr>
        <p:spPr>
          <a:xfrm>
            <a:off x="457200" y="56567"/>
            <a:ext cx="8229600" cy="639762"/>
          </a:xfrm>
        </p:spPr>
        <p:txBody>
          <a:bodyPr>
            <a:normAutofit fontScale="90000"/>
          </a:bodyPr>
          <a:lstStyle/>
          <a:p>
            <a:pPr>
              <a:defRPr/>
            </a:pPr>
            <a:r>
              <a:rPr lang="en-US" dirty="0" smtClean="0"/>
              <a:t>Develop Functional IEP Goals</a:t>
            </a:r>
            <a:endParaRPr lang="en-US" dirty="0"/>
          </a:p>
        </p:txBody>
      </p:sp>
      <p:sp>
        <p:nvSpPr>
          <p:cNvPr id="80916" name="TextBox 2"/>
          <p:cNvSpPr txBox="1">
            <a:spLocks noChangeArrowheads="1"/>
          </p:cNvSpPr>
          <p:nvPr/>
        </p:nvSpPr>
        <p:spPr bwMode="auto">
          <a:xfrm>
            <a:off x="784893" y="6478390"/>
            <a:ext cx="82296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dirty="0" smtClean="0">
                <a:solidFill>
                  <a:srgbClr val="7F7F7F"/>
                </a:solidFill>
              </a:rPr>
              <a:t>Adapted from </a:t>
            </a:r>
            <a:r>
              <a:rPr lang="en-US" sz="1100" dirty="0" err="1" smtClean="0">
                <a:solidFill>
                  <a:srgbClr val="7F7F7F"/>
                </a:solidFill>
              </a:rPr>
              <a:t>McWilliam</a:t>
            </a:r>
            <a:r>
              <a:rPr lang="en-US" sz="1100" dirty="0">
                <a:solidFill>
                  <a:srgbClr val="7F7F7F"/>
                </a:solidFill>
              </a:rPr>
              <a:t>, R.A. (2006</a:t>
            </a:r>
            <a:r>
              <a:rPr lang="en-US" sz="1100" dirty="0" smtClean="0">
                <a:solidFill>
                  <a:srgbClr val="7F7F7F"/>
                </a:solidFill>
              </a:rPr>
              <a:t>)</a:t>
            </a:r>
            <a:endParaRPr lang="en-US" sz="1100" dirty="0">
              <a:solidFill>
                <a:srgbClr val="7F7F7F"/>
              </a:solidFill>
            </a:endParaRPr>
          </a:p>
        </p:txBody>
      </p:sp>
    </p:spTree>
    <p:extLst>
      <p:ext uri="{BB962C8B-B14F-4D97-AF65-F5344CB8AC3E}">
        <p14:creationId xmlns:p14="http://schemas.microsoft.com/office/powerpoint/2010/main" val="125990394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ext Placeholder 7"/>
          <p:cNvSpPr>
            <a:spLocks noGrp="1"/>
          </p:cNvSpPr>
          <p:nvPr>
            <p:ph type="body" idx="1"/>
          </p:nvPr>
        </p:nvSpPr>
        <p:spPr>
          <a:xfrm>
            <a:off x="457200" y="1219200"/>
            <a:ext cx="4040188" cy="487363"/>
          </a:xfrm>
          <a:solidFill>
            <a:srgbClr val="4B5A6F"/>
          </a:solidFill>
          <a:ln>
            <a:solidFill>
              <a:srgbClr val="1B416C"/>
            </a:solidFill>
            <a:miter lim="800000"/>
            <a:headEnd/>
            <a:tailEnd/>
          </a:ln>
        </p:spPr>
        <p:txBody>
          <a:bodyPr/>
          <a:lstStyle/>
          <a:p>
            <a:pPr algn="ctr" eaLnBrk="1" hangingPunct="1"/>
            <a:r>
              <a:rPr lang="en-US">
                <a:solidFill>
                  <a:schemeClr val="bg1"/>
                </a:solidFill>
                <a:latin typeface="Arial" charset="0"/>
              </a:rPr>
              <a:t>IFSP </a:t>
            </a:r>
          </a:p>
        </p:txBody>
      </p:sp>
      <p:sp>
        <p:nvSpPr>
          <p:cNvPr id="98308" name="Content Placeholder 2"/>
          <p:cNvSpPr>
            <a:spLocks noGrp="1"/>
          </p:cNvSpPr>
          <p:nvPr>
            <p:ph sz="half" idx="2"/>
          </p:nvPr>
        </p:nvSpPr>
        <p:spPr>
          <a:xfrm>
            <a:off x="457200" y="1706563"/>
            <a:ext cx="4040188" cy="4846637"/>
          </a:xfrm>
        </p:spPr>
        <p:txBody>
          <a:bodyPr rtlCol="0">
            <a:noAutofit/>
          </a:bodyPr>
          <a:lstStyle/>
          <a:p>
            <a:pPr eaLnBrk="1" fontAlgn="auto" hangingPunct="1">
              <a:spcBef>
                <a:spcPts val="1200"/>
              </a:spcBef>
              <a:spcAft>
                <a:spcPts val="0"/>
              </a:spcAft>
              <a:buSzPct val="125000"/>
              <a:buFont typeface="Calibri" charset="0"/>
              <a:buChar char="•"/>
              <a:defRPr/>
            </a:pPr>
            <a:r>
              <a:rPr lang="en-US" altLang="ko-KR" dirty="0" smtClean="0">
                <a:solidFill>
                  <a:schemeClr val="tx1">
                    <a:lumMod val="75000"/>
                    <a:lumOff val="25000"/>
                  </a:schemeClr>
                </a:solidFill>
                <a:ea typeface="Gulim" charset="0"/>
              </a:rPr>
              <a:t>Agreed Upon Practices For Providing Early Intervention Services In Natural Environments </a:t>
            </a:r>
            <a:r>
              <a:rPr lang="en-US" dirty="0" smtClean="0">
                <a:solidFill>
                  <a:schemeClr val="tx1">
                    <a:lumMod val="75000"/>
                    <a:lumOff val="25000"/>
                  </a:schemeClr>
                </a:solidFill>
                <a:hlinkClick r:id="rId3"/>
              </a:rPr>
              <a:t>http://www.nectac.org/~pdfs/topics/families/AgreedUponPractices_FinalDraft2_01_08.pdf</a:t>
            </a:r>
            <a:endParaRPr lang="en-US" dirty="0" smtClean="0">
              <a:solidFill>
                <a:schemeClr val="tx1">
                  <a:lumMod val="75000"/>
                  <a:lumOff val="25000"/>
                </a:schemeClr>
              </a:solidFill>
            </a:endParaRPr>
          </a:p>
        </p:txBody>
      </p:sp>
      <p:sp>
        <p:nvSpPr>
          <p:cNvPr id="97283" name="Text Placeholder 8"/>
          <p:cNvSpPr>
            <a:spLocks noGrp="1"/>
          </p:cNvSpPr>
          <p:nvPr>
            <p:ph type="body" sz="quarter" idx="3"/>
          </p:nvPr>
        </p:nvSpPr>
        <p:spPr>
          <a:xfrm>
            <a:off x="4645025" y="1219200"/>
            <a:ext cx="4041775" cy="487363"/>
          </a:xfrm>
          <a:solidFill>
            <a:srgbClr val="4B5A6F"/>
          </a:solidFill>
          <a:ln>
            <a:solidFill>
              <a:srgbClr val="1B416C"/>
            </a:solidFill>
            <a:miter lim="800000"/>
            <a:headEnd/>
            <a:tailEnd/>
          </a:ln>
        </p:spPr>
        <p:txBody>
          <a:bodyPr/>
          <a:lstStyle/>
          <a:p>
            <a:pPr algn="ctr" eaLnBrk="1" hangingPunct="1"/>
            <a:r>
              <a:rPr lang="en-US">
                <a:solidFill>
                  <a:schemeClr val="bg1"/>
                </a:solidFill>
                <a:latin typeface="Arial" charset="0"/>
              </a:rPr>
              <a:t>IEP</a:t>
            </a:r>
          </a:p>
        </p:txBody>
      </p:sp>
      <p:sp>
        <p:nvSpPr>
          <p:cNvPr id="97284" name="Content Placeholder 5"/>
          <p:cNvSpPr>
            <a:spLocks noGrp="1"/>
          </p:cNvSpPr>
          <p:nvPr>
            <p:ph sz="quarter" idx="4"/>
          </p:nvPr>
        </p:nvSpPr>
        <p:spPr>
          <a:xfrm>
            <a:off x="4645025" y="1706563"/>
            <a:ext cx="4041775" cy="4846637"/>
          </a:xfrm>
        </p:spPr>
        <p:txBody>
          <a:bodyPr>
            <a:normAutofit/>
          </a:bodyPr>
          <a:lstStyle/>
          <a:p>
            <a:pPr eaLnBrk="1" hangingPunct="1">
              <a:spcBef>
                <a:spcPts val="1200"/>
              </a:spcBef>
              <a:buFont typeface="Calibri" charset="0"/>
              <a:buChar char="•"/>
            </a:pPr>
            <a:r>
              <a:rPr lang="en-US" dirty="0">
                <a:latin typeface="Arial" charset="0"/>
              </a:rPr>
              <a:t>Key Practices Underlying the IEP Process </a:t>
            </a:r>
            <a:r>
              <a:rPr lang="en-US" dirty="0">
                <a:latin typeface="Arial" charset="0"/>
                <a:hlinkClick r:id="rId4"/>
              </a:rPr>
              <a:t>http://nectac.org/~pdfs/knowledgepath/ifspoutcomes-iepgoals/</a:t>
            </a:r>
            <a:r>
              <a:rPr lang="en-US" dirty="0" smtClean="0">
                <a:latin typeface="Arial" charset="0"/>
                <a:hlinkClick r:id="rId4"/>
              </a:rPr>
              <a:t>Key_Practices_IEP_Process.pdf</a:t>
            </a:r>
            <a:endParaRPr lang="en-US" dirty="0">
              <a:latin typeface="Arial" charset="0"/>
            </a:endParaRPr>
          </a:p>
        </p:txBody>
      </p:sp>
      <p:sp>
        <p:nvSpPr>
          <p:cNvPr id="2" name="Title 1"/>
          <p:cNvSpPr>
            <a:spLocks noGrp="1"/>
          </p:cNvSpPr>
          <p:nvPr>
            <p:ph type="title"/>
          </p:nvPr>
        </p:nvSpPr>
        <p:spPr/>
        <p:txBody>
          <a:bodyPr/>
          <a:lstStyle/>
          <a:p>
            <a:pPr>
              <a:defRPr/>
            </a:pPr>
            <a:r>
              <a:rPr lang="en-US" b="1" dirty="0">
                <a:solidFill>
                  <a:srgbClr val="FF9400"/>
                </a:solidFill>
                <a:effectLst>
                  <a:outerShdw blurRad="38100" dist="38100" dir="2700000" algn="tl">
                    <a:srgbClr val="000000">
                      <a:alpha val="43137"/>
                    </a:srgbClr>
                  </a:outerShdw>
                </a:effectLst>
              </a:rPr>
              <a:t>Resources </a:t>
            </a:r>
            <a:r>
              <a:rPr lang="en-US" sz="2400" b="1" dirty="0">
                <a:solidFill>
                  <a:srgbClr val="FF9400"/>
                </a:solidFill>
                <a:effectLst>
                  <a:outerShdw blurRad="38100" dist="38100" dir="2700000" algn="tl">
                    <a:srgbClr val="000000">
                      <a:alpha val="43137"/>
                    </a:srgbClr>
                  </a:outerShdw>
                </a:effectLst>
              </a:rPr>
              <a:t>on</a:t>
            </a:r>
            <a:r>
              <a:rPr lang="en-US" b="1" dirty="0">
                <a:solidFill>
                  <a:srgbClr val="FF9400"/>
                </a:solidFill>
                <a:effectLst>
                  <a:outerShdw blurRad="38100" dist="38100" dir="2700000" algn="tl">
                    <a:srgbClr val="000000">
                      <a:alpha val="43137"/>
                    </a:srgbClr>
                  </a:outerShdw>
                </a:effectLst>
              </a:rPr>
              <a:t> IFSPs </a:t>
            </a:r>
            <a:r>
              <a:rPr lang="en-US" sz="2400" b="1" dirty="0">
                <a:solidFill>
                  <a:srgbClr val="FF9400"/>
                </a:solidFill>
                <a:effectLst>
                  <a:outerShdw blurRad="38100" dist="38100" dir="2700000" algn="tl">
                    <a:srgbClr val="000000">
                      <a:alpha val="43137"/>
                    </a:srgbClr>
                  </a:outerShdw>
                </a:effectLst>
              </a:rPr>
              <a:t>and</a:t>
            </a:r>
            <a:r>
              <a:rPr lang="en-US" b="1" dirty="0">
                <a:solidFill>
                  <a:srgbClr val="FF9400"/>
                </a:solidFill>
                <a:effectLst>
                  <a:outerShdw blurRad="38100" dist="38100" dir="2700000" algn="tl">
                    <a:srgbClr val="000000">
                      <a:alpha val="43137"/>
                    </a:srgbClr>
                  </a:outerShdw>
                </a:effectLst>
              </a:rPr>
              <a:t> IEPs</a:t>
            </a:r>
          </a:p>
        </p:txBody>
      </p:sp>
      <p:sp>
        <p:nvSpPr>
          <p:cNvPr id="3" name="Footer Placeholder 2"/>
          <p:cNvSpPr>
            <a:spLocks noGrp="1"/>
          </p:cNvSpPr>
          <p:nvPr>
            <p:ph type="ftr" sz="quarter" idx="11"/>
          </p:nvPr>
        </p:nvSpPr>
        <p:spPr>
          <a:xfrm>
            <a:off x="2286000" y="6356350"/>
            <a:ext cx="4572000" cy="365125"/>
          </a:xfrm>
        </p:spPr>
        <p:txBody>
          <a:bodyPr/>
          <a:lstStyle/>
          <a:p>
            <a:r>
              <a:rPr lang="en-US" sz="1400" dirty="0" smtClean="0"/>
              <a:t>Improving Data, Improving Outcomes - Washington, DC</a:t>
            </a:r>
            <a:endParaRPr lang="en-US" sz="1400" dirty="0"/>
          </a:p>
        </p:txBody>
      </p:sp>
    </p:spTree>
    <p:extLst>
      <p:ext uri="{BB962C8B-B14F-4D97-AF65-F5344CB8AC3E}">
        <p14:creationId xmlns:p14="http://schemas.microsoft.com/office/powerpoint/2010/main" val="204558871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062817592"/>
              </p:ext>
            </p:extLst>
          </p:nvPr>
        </p:nvGraphicFramePr>
        <p:xfrm>
          <a:off x="164454" y="1583542"/>
          <a:ext cx="43434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pPr>
              <a:defRPr/>
            </a:pPr>
            <a:r>
              <a:rPr lang="en-US" sz="4000" dirty="0" smtClean="0"/>
              <a:t>Outcomes/Goal</a:t>
            </a:r>
            <a:endParaRPr lang="en-US" sz="4000" dirty="0"/>
          </a:p>
        </p:txBody>
      </p:sp>
      <p:sp>
        <p:nvSpPr>
          <p:cNvPr id="7" name="Content Placeholder 2"/>
          <p:cNvSpPr>
            <a:spLocks noGrp="1"/>
          </p:cNvSpPr>
          <p:nvPr>
            <p:ph idx="1"/>
          </p:nvPr>
        </p:nvSpPr>
        <p:spPr>
          <a:xfrm>
            <a:off x="3886200" y="1371600"/>
            <a:ext cx="5029200" cy="4876800"/>
          </a:xfrm>
        </p:spPr>
        <p:txBody>
          <a:bodyPr rtlCol="0">
            <a:noAutofit/>
          </a:bodyPr>
          <a:lstStyle/>
          <a:p>
            <a:pPr marL="0" indent="0" eaLnBrk="1" fontAlgn="auto" hangingPunct="1">
              <a:spcAft>
                <a:spcPts val="0"/>
              </a:spcAft>
              <a:buClr>
                <a:srgbClr val="B86E00"/>
              </a:buClr>
              <a:buFont typeface="Calibri" pitchFamily="34" charset="0"/>
              <a:buNone/>
              <a:defRPr/>
            </a:pPr>
            <a:r>
              <a:rPr lang="en-US" sz="3200" b="1" dirty="0" smtClean="0">
                <a:solidFill>
                  <a:schemeClr val="accent5"/>
                </a:solidFill>
                <a:ea typeface="+mn-ea"/>
                <a:cs typeface="+mn-cs"/>
              </a:rPr>
              <a:t>Understand the connections among:</a:t>
            </a:r>
          </a:p>
          <a:p>
            <a:pPr marL="1597025" lvl="2" indent="-400050" eaLnBrk="1" fontAlgn="auto" hangingPunct="1">
              <a:spcBef>
                <a:spcPts val="2400"/>
              </a:spcBef>
              <a:spcAft>
                <a:spcPts val="0"/>
              </a:spcAft>
              <a:buClr>
                <a:schemeClr val="accent5"/>
              </a:buClr>
              <a:buFont typeface="Arial"/>
              <a:buChar char="•"/>
              <a:defRPr/>
            </a:pPr>
            <a:r>
              <a:rPr lang="en-US" sz="2400" dirty="0" smtClean="0">
                <a:ea typeface="+mn-ea"/>
                <a:cs typeface="+mn-cs"/>
              </a:rPr>
              <a:t>Functional Assessment</a:t>
            </a:r>
          </a:p>
          <a:p>
            <a:pPr marL="1597025" lvl="2" indent="-400050" eaLnBrk="1" fontAlgn="auto" hangingPunct="1">
              <a:spcBef>
                <a:spcPts val="2400"/>
              </a:spcBef>
              <a:spcAft>
                <a:spcPts val="0"/>
              </a:spcAft>
              <a:buClr>
                <a:schemeClr val="accent5"/>
              </a:buClr>
              <a:buFont typeface="Arial"/>
              <a:buChar char="•"/>
              <a:defRPr/>
            </a:pPr>
            <a:r>
              <a:rPr lang="en-US" sz="2400" dirty="0">
                <a:ea typeface="+mn-ea"/>
                <a:cs typeface="+mn-cs"/>
              </a:rPr>
              <a:t>D</a:t>
            </a:r>
            <a:r>
              <a:rPr lang="en-US" sz="2400" dirty="0" smtClean="0">
                <a:ea typeface="+mn-ea"/>
                <a:cs typeface="+mn-cs"/>
              </a:rPr>
              <a:t>eveloping </a:t>
            </a:r>
            <a:r>
              <a:rPr lang="en-US" sz="2400" dirty="0">
                <a:ea typeface="+mn-ea"/>
                <a:cs typeface="+mn-cs"/>
              </a:rPr>
              <a:t>meaningful </a:t>
            </a:r>
            <a:r>
              <a:rPr lang="en-US" sz="2400" dirty="0" smtClean="0">
                <a:ea typeface="+mn-ea"/>
                <a:cs typeface="+mn-cs"/>
              </a:rPr>
              <a:t>IEP Goals </a:t>
            </a:r>
          </a:p>
          <a:p>
            <a:pPr marL="1597025" lvl="2" indent="-400050" eaLnBrk="1" fontAlgn="auto" hangingPunct="1">
              <a:spcBef>
                <a:spcPts val="2400"/>
              </a:spcBef>
              <a:spcAft>
                <a:spcPts val="0"/>
              </a:spcAft>
              <a:buClr>
                <a:schemeClr val="accent5"/>
              </a:buClr>
              <a:buFont typeface="Arial"/>
              <a:buChar char="•"/>
              <a:defRPr/>
            </a:pPr>
            <a:r>
              <a:rPr lang="en-US" sz="2400" b="1" dirty="0" smtClean="0">
                <a:ea typeface="+mn-ea"/>
                <a:cs typeface="+mn-cs"/>
              </a:rPr>
              <a:t>Measuring </a:t>
            </a:r>
            <a:r>
              <a:rPr lang="en-US" sz="2400" b="1" dirty="0">
                <a:ea typeface="+mn-ea"/>
                <a:cs typeface="+mn-cs"/>
              </a:rPr>
              <a:t>the 3 global child </a:t>
            </a:r>
            <a:r>
              <a:rPr lang="en-US" sz="2400" b="1" dirty="0" smtClean="0">
                <a:ea typeface="+mn-ea"/>
                <a:cs typeface="+mn-cs"/>
              </a:rPr>
              <a:t>outcomes</a:t>
            </a:r>
            <a:endParaRPr lang="en-US" sz="2400" b="1" dirty="0">
              <a:ea typeface="+mn-ea"/>
              <a:cs typeface="+mn-cs"/>
            </a:endParaRPr>
          </a:p>
          <a:p>
            <a:pPr marL="0" indent="0" eaLnBrk="1" fontAlgn="auto" hangingPunct="1">
              <a:spcAft>
                <a:spcPts val="0"/>
              </a:spcAft>
              <a:buClr>
                <a:srgbClr val="B86E00"/>
              </a:buClr>
              <a:buFont typeface="Calibri" pitchFamily="34" charset="0"/>
              <a:buNone/>
              <a:defRPr/>
            </a:pPr>
            <a:endParaRPr lang="en-US" sz="3200" dirty="0" smtClean="0">
              <a:ea typeface="+mn-ea"/>
              <a:cs typeface="+mn-cs"/>
            </a:endParaRPr>
          </a:p>
        </p:txBody>
      </p:sp>
      <p:sp>
        <p:nvSpPr>
          <p:cNvPr id="4" name="Footer Placeholder 3"/>
          <p:cNvSpPr>
            <a:spLocks noGrp="1"/>
          </p:cNvSpPr>
          <p:nvPr>
            <p:ph type="ftr" sz="quarter" idx="11"/>
          </p:nvPr>
        </p:nvSpPr>
        <p:spPr/>
        <p:txBody>
          <a:bodyPr/>
          <a:lstStyle/>
          <a:p>
            <a:r>
              <a:rPr lang="en-US" dirty="0" smtClean="0">
                <a:solidFill>
                  <a:schemeClr val="tx2"/>
                </a:solidFill>
              </a:rPr>
              <a:t>Improving Data, Improving Outcomes - Washington, DC</a:t>
            </a:r>
            <a:endParaRPr lang="en-US" dirty="0"/>
          </a:p>
        </p:txBody>
      </p:sp>
    </p:spTree>
    <p:extLst>
      <p:ext uri="{BB962C8B-B14F-4D97-AF65-F5344CB8AC3E}">
        <p14:creationId xmlns:p14="http://schemas.microsoft.com/office/powerpoint/2010/main" val="267734000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ECOs</a:t>
            </a:r>
            <a:endParaRPr lang="en-US" dirty="0"/>
          </a:p>
        </p:txBody>
      </p:sp>
      <p:sp>
        <p:nvSpPr>
          <p:cNvPr id="3" name="Content Placeholder 2"/>
          <p:cNvSpPr>
            <a:spLocks noGrp="1"/>
          </p:cNvSpPr>
          <p:nvPr>
            <p:ph idx="1"/>
          </p:nvPr>
        </p:nvSpPr>
        <p:spPr>
          <a:xfrm>
            <a:off x="457200" y="1405636"/>
            <a:ext cx="8229600" cy="4525963"/>
          </a:xfrm>
        </p:spPr>
        <p:txBody>
          <a:bodyPr>
            <a:normAutofit lnSpcReduction="10000"/>
          </a:bodyPr>
          <a:lstStyle/>
          <a:p>
            <a:r>
              <a:rPr lang="en-US" dirty="0" smtClean="0"/>
              <a:t>Functional IFSP outcomes/IEP goals, services and interventions provided during participation in daily activities and routines allows for </a:t>
            </a:r>
            <a:r>
              <a:rPr lang="en-US" b="1" i="1" dirty="0" smtClean="0"/>
              <a:t>ongoing</a:t>
            </a:r>
            <a:r>
              <a:rPr lang="en-US" dirty="0" smtClean="0"/>
              <a:t> assessment of early childhood outcomes for</a:t>
            </a:r>
          </a:p>
          <a:p>
            <a:pPr lvl="1"/>
            <a:r>
              <a:rPr lang="en-US" sz="3200" dirty="0" smtClean="0"/>
              <a:t>Progress monitoring</a:t>
            </a:r>
          </a:p>
          <a:p>
            <a:pPr lvl="1"/>
            <a:r>
              <a:rPr lang="en-US" sz="3200" dirty="0" smtClean="0"/>
              <a:t>Making decisions about </a:t>
            </a:r>
          </a:p>
          <a:p>
            <a:pPr marL="457200" lvl="1" indent="0">
              <a:buNone/>
            </a:pPr>
            <a:r>
              <a:rPr lang="en-US" sz="3200" dirty="0" smtClean="0"/>
              <a:t>   intervention practices </a:t>
            </a:r>
            <a:endParaRPr lang="en-US" sz="3200" dirty="0"/>
          </a:p>
          <a:p>
            <a:pPr lvl="1"/>
            <a:r>
              <a:rPr lang="en-US" sz="3200" dirty="0" smtClean="0"/>
              <a:t>Rating outcomes at exit. </a:t>
            </a:r>
          </a:p>
          <a:p>
            <a:pPr lvl="1"/>
            <a:endParaRPr lang="en-US" dirty="0" smtClean="0"/>
          </a:p>
        </p:txBody>
      </p:sp>
      <p:pic>
        <p:nvPicPr>
          <p:cNvPr id="4" name="Picture 3" descr="Picture 2 15-53-2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6691" y="3668618"/>
            <a:ext cx="1944630" cy="2104026"/>
          </a:xfrm>
          <a:prstGeom prst="rect">
            <a:avLst/>
          </a:prstGeom>
        </p:spPr>
      </p:pic>
      <p:sp>
        <p:nvSpPr>
          <p:cNvPr id="5" name="Footer Placeholder 4"/>
          <p:cNvSpPr>
            <a:spLocks noGrp="1"/>
          </p:cNvSpPr>
          <p:nvPr>
            <p:ph type="ftr" sz="quarter" idx="11"/>
          </p:nvPr>
        </p:nvSpPr>
        <p:spPr/>
        <p:txBody>
          <a:bodyPr/>
          <a:lstStyle/>
          <a:p>
            <a:r>
              <a:rPr lang="en-US" smtClean="0">
                <a:solidFill>
                  <a:schemeClr val="tx2"/>
                </a:solidFill>
              </a:rPr>
              <a:t>Improving Data, Improving Outcomes - Washington, DC</a:t>
            </a:r>
            <a:endParaRPr lang="en-US" dirty="0"/>
          </a:p>
        </p:txBody>
      </p:sp>
    </p:spTree>
    <p:extLst>
      <p:ext uri="{BB962C8B-B14F-4D97-AF65-F5344CB8AC3E}">
        <p14:creationId xmlns:p14="http://schemas.microsoft.com/office/powerpoint/2010/main" val="98111936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Why Use the Outcomes??</a:t>
            </a:r>
            <a:endParaRPr lang="en-US" dirty="0"/>
          </a:p>
        </p:txBody>
      </p:sp>
      <p:sp>
        <p:nvSpPr>
          <p:cNvPr id="7" name="Content Placeholder 6"/>
          <p:cNvSpPr>
            <a:spLocks noGrp="1"/>
          </p:cNvSpPr>
          <p:nvPr>
            <p:ph idx="1"/>
          </p:nvPr>
        </p:nvSpPr>
        <p:spPr>
          <a:xfrm>
            <a:off x="3124200" y="1606189"/>
            <a:ext cx="5486400" cy="4191000"/>
          </a:xfrm>
        </p:spPr>
        <p:txBody>
          <a:bodyPr/>
          <a:lstStyle/>
          <a:p>
            <a:r>
              <a:rPr lang="en-US" sz="2700" dirty="0" smtClean="0"/>
              <a:t>Socially validated – reflect what we are trying to achieve</a:t>
            </a:r>
          </a:p>
          <a:p>
            <a:r>
              <a:rPr lang="en-US" sz="2700" dirty="0" smtClean="0"/>
              <a:t>Functional</a:t>
            </a:r>
          </a:p>
          <a:p>
            <a:r>
              <a:rPr lang="en-US" sz="2700" dirty="0" smtClean="0"/>
              <a:t>They’re integrated – emphasize the whole child</a:t>
            </a:r>
          </a:p>
          <a:p>
            <a:r>
              <a:rPr lang="en-US" sz="2700" dirty="0" smtClean="0"/>
              <a:t>Flexible – not wedded to one particular assessment, curriculum, or level of child functioning</a:t>
            </a:r>
            <a:endParaRPr lang="en-US" sz="2700" dirty="0"/>
          </a:p>
        </p:txBody>
      </p:sp>
      <p:sp>
        <p:nvSpPr>
          <p:cNvPr id="5" name="Footer Placeholder 4"/>
          <p:cNvSpPr>
            <a:spLocks noGrp="1"/>
          </p:cNvSpPr>
          <p:nvPr>
            <p:ph type="ftr" sz="quarter" idx="11"/>
          </p:nvPr>
        </p:nvSpPr>
        <p:spPr>
          <a:xfrm>
            <a:off x="2209800" y="6356350"/>
            <a:ext cx="5410200" cy="365125"/>
          </a:xfrm>
        </p:spPr>
        <p:txBody>
          <a:bodyPr/>
          <a:lstStyle/>
          <a:p>
            <a:pPr>
              <a:defRPr/>
            </a:pPr>
            <a:r>
              <a:rPr lang="en-US" dirty="0" smtClean="0">
                <a:solidFill>
                  <a:schemeClr val="tx2"/>
                </a:solidFill>
              </a:rPr>
              <a:t>Improving Data, Improving Outcomes - Washington, DC</a:t>
            </a:r>
            <a:endParaRPr lang="en-US" dirty="0">
              <a:solidFill>
                <a:schemeClr val="tx2"/>
              </a:solidFil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700" t="19549" r="28763" b="33209"/>
          <a:stretch/>
        </p:blipFill>
        <p:spPr bwMode="auto">
          <a:xfrm rot="20318843">
            <a:off x="31763" y="1889696"/>
            <a:ext cx="3608846" cy="4621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4322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Opportunities for Outcomes Measurement in IFSP/IEP Process</a:t>
            </a:r>
            <a:endParaRPr lang="en-US" dirty="0"/>
          </a:p>
        </p:txBody>
      </p:sp>
      <p:sp>
        <p:nvSpPr>
          <p:cNvPr id="3" name="Content Placeholder 2"/>
          <p:cNvSpPr>
            <a:spLocks noGrp="1"/>
          </p:cNvSpPr>
          <p:nvPr>
            <p:ph idx="1"/>
          </p:nvPr>
        </p:nvSpPr>
        <p:spPr>
          <a:xfrm>
            <a:off x="838200" y="1723169"/>
            <a:ext cx="4691178" cy="4187952"/>
          </a:xfrm>
        </p:spPr>
        <p:txBody>
          <a:bodyPr>
            <a:noAutofit/>
          </a:bodyPr>
          <a:lstStyle/>
          <a:p>
            <a:r>
              <a:rPr lang="en-US" sz="2800" dirty="0" smtClean="0"/>
              <a:t>Part C to B </a:t>
            </a:r>
            <a:r>
              <a:rPr lang="en-US" sz="2800" dirty="0"/>
              <a:t>Transition Meeting</a:t>
            </a:r>
          </a:p>
          <a:p>
            <a:r>
              <a:rPr lang="en-US" sz="2800" dirty="0" smtClean="0"/>
              <a:t>Curriculum Based Assessment</a:t>
            </a:r>
            <a:endParaRPr lang="en-US" sz="2800" dirty="0"/>
          </a:p>
          <a:p>
            <a:r>
              <a:rPr lang="en-US" sz="2800" dirty="0"/>
              <a:t>Parent Input</a:t>
            </a:r>
          </a:p>
          <a:p>
            <a:r>
              <a:rPr lang="en-US" sz="2800" dirty="0"/>
              <a:t>IEP Development/Eligibility</a:t>
            </a:r>
          </a:p>
          <a:p>
            <a:r>
              <a:rPr lang="en-US" sz="2800" dirty="0"/>
              <a:t>Ongoing </a:t>
            </a:r>
            <a:r>
              <a:rPr lang="en-US" sz="2800" dirty="0" smtClean="0"/>
              <a:t>Intervention</a:t>
            </a:r>
          </a:p>
          <a:p>
            <a:r>
              <a:rPr lang="en-US" sz="2800" dirty="0" smtClean="0"/>
              <a:t>IFSP/IEP Reviews</a:t>
            </a:r>
          </a:p>
        </p:txBody>
      </p:sp>
      <p:sp>
        <p:nvSpPr>
          <p:cNvPr id="4" name="Footer Placeholder 4"/>
          <p:cNvSpPr>
            <a:spLocks noGrp="1"/>
          </p:cNvSpPr>
          <p:nvPr>
            <p:ph type="ftr" sz="quarter" idx="11"/>
            <p:custDataLst>
              <p:tags r:id="rId1"/>
            </p:custDataLst>
          </p:nvPr>
        </p:nvSpPr>
        <p:spPr>
          <a:xfrm>
            <a:off x="2209800" y="6248400"/>
            <a:ext cx="5029200" cy="365125"/>
          </a:xfrm>
        </p:spPr>
        <p:txBody>
          <a:bodyPr/>
          <a:lstStyle/>
          <a:p>
            <a:pPr>
              <a:defRPr/>
            </a:pPr>
            <a:r>
              <a:rPr lang="en-US" dirty="0" smtClean="0">
                <a:solidFill>
                  <a:schemeClr val="tx2"/>
                </a:solidFill>
              </a:rPr>
              <a:t>Improving Data, Improving Outcomes - Washington, DC</a:t>
            </a:r>
            <a:endParaRPr lang="en-US" dirty="0">
              <a:solidFill>
                <a:schemeClr val="tx2"/>
              </a:solidFill>
              <a:effectLst>
                <a:outerShdw blurRad="38100" dist="38100" dir="2700000" algn="tl">
                  <a:srgbClr val="FFFFFF"/>
                </a:outerShdw>
              </a:effectLst>
              <a:latin typeface="Arial" pitchFamily="34" charset="0"/>
            </a:endParaRPr>
          </a:p>
        </p:txBody>
      </p:sp>
      <p:pic>
        <p:nvPicPr>
          <p:cNvPr id="3074" name="Picture 2" descr="C:\Users\gillaspy\AppData\Local\Microsoft\Windows\Temporary Internet Files\Content.IE5\4E6VUL3K\MP90044217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5259965" y="1763987"/>
            <a:ext cx="3283001" cy="2799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166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Next Steps In Integrating ECO with the Kansas IFSP/IEP Process</a:t>
            </a:r>
            <a:endParaRPr lang="en-US" i="1" dirty="0"/>
          </a:p>
        </p:txBody>
      </p:sp>
      <p:sp>
        <p:nvSpPr>
          <p:cNvPr id="3" name="Content Placeholder 2"/>
          <p:cNvSpPr>
            <a:spLocks noGrp="1"/>
          </p:cNvSpPr>
          <p:nvPr>
            <p:ph idx="1"/>
          </p:nvPr>
        </p:nvSpPr>
        <p:spPr>
          <a:xfrm>
            <a:off x="457200" y="1600200"/>
            <a:ext cx="8229600" cy="4724400"/>
          </a:xfrm>
          <a:solidFill>
            <a:schemeClr val="tx2">
              <a:lumMod val="20000"/>
              <a:lumOff val="80000"/>
            </a:schemeClr>
          </a:solidFill>
        </p:spPr>
        <p:txBody>
          <a:bodyPr>
            <a:normAutofit/>
          </a:bodyPr>
          <a:lstStyle/>
          <a:p>
            <a:r>
              <a:rPr lang="en-US" sz="2100" dirty="0"/>
              <a:t>Share information about the 3 global outcomes and the ratings process with families during the evaluation and eligibility process.</a:t>
            </a:r>
          </a:p>
          <a:p>
            <a:r>
              <a:rPr lang="en-US" sz="2100" dirty="0"/>
              <a:t>Use information from the DBRF, Child Outcomes Summary narrative, and language (</a:t>
            </a:r>
            <a:r>
              <a:rPr lang="en-US" sz="2100" b="1" i="1" dirty="0"/>
              <a:t>not</a:t>
            </a:r>
            <a:r>
              <a:rPr lang="en-US" sz="2100" dirty="0"/>
              <a:t> numbers) from the COSF ratings to describe </a:t>
            </a:r>
            <a:r>
              <a:rPr lang="en-US" sz="2100" dirty="0" smtClean="0"/>
              <a:t>present levels (</a:t>
            </a:r>
            <a:r>
              <a:rPr lang="en-US" sz="2100" dirty="0"/>
              <a:t>this means COSF </a:t>
            </a:r>
            <a:r>
              <a:rPr lang="en-US" sz="2100" dirty="0" smtClean="0"/>
              <a:t>would need to be completed </a:t>
            </a:r>
            <a:r>
              <a:rPr lang="en-US" sz="2100" dirty="0"/>
              <a:t>as part of the evaluation/eligibility/</a:t>
            </a:r>
            <a:r>
              <a:rPr lang="en-US" sz="2100" dirty="0" smtClean="0"/>
              <a:t>IFSP/IEP </a:t>
            </a:r>
            <a:r>
              <a:rPr lang="en-US" sz="2100" dirty="0"/>
              <a:t>process).</a:t>
            </a:r>
          </a:p>
          <a:p>
            <a:r>
              <a:rPr lang="en-US" sz="2100" dirty="0" smtClean="0"/>
              <a:t>Refine process for determining </a:t>
            </a:r>
            <a:r>
              <a:rPr lang="en-US" sz="2100" dirty="0"/>
              <a:t>the ratings as part of the </a:t>
            </a:r>
            <a:r>
              <a:rPr lang="en-US" sz="2100" dirty="0" smtClean="0"/>
              <a:t>IFSP/IEP process </a:t>
            </a:r>
            <a:r>
              <a:rPr lang="en-US" sz="2100" dirty="0"/>
              <a:t>(initially and </a:t>
            </a:r>
            <a:r>
              <a:rPr lang="en-US" sz="2100" b="1" i="1" dirty="0"/>
              <a:t>annually</a:t>
            </a:r>
            <a:r>
              <a:rPr lang="en-US" sz="2100" dirty="0"/>
              <a:t> </a:t>
            </a:r>
            <a:r>
              <a:rPr lang="en-US" sz="2100" dirty="0" smtClean="0"/>
              <a:t>thereafter).</a:t>
            </a:r>
            <a:endParaRPr lang="en-US" sz="2100" dirty="0"/>
          </a:p>
          <a:p>
            <a:r>
              <a:rPr lang="en-US" sz="2100" dirty="0"/>
              <a:t>Continue to update curriculum based assessment information quarterly, or as recommended by publisher, for ongoing progress monitoring</a:t>
            </a:r>
            <a:r>
              <a:rPr lang="en-US" sz="2100" dirty="0" smtClean="0"/>
              <a:t>.</a:t>
            </a:r>
          </a:p>
          <a:p>
            <a:r>
              <a:rPr lang="en-US" sz="2100" dirty="0" smtClean="0"/>
              <a:t>Continue to update family interview information at reviews and annually.</a:t>
            </a:r>
            <a:endParaRPr lang="en-US" sz="2200" dirty="0"/>
          </a:p>
        </p:txBody>
      </p:sp>
      <p:sp>
        <p:nvSpPr>
          <p:cNvPr id="4" name="Footer Placeholder 3"/>
          <p:cNvSpPr>
            <a:spLocks noGrp="1"/>
          </p:cNvSpPr>
          <p:nvPr>
            <p:ph type="ftr" sz="quarter" idx="11"/>
          </p:nvPr>
        </p:nvSpPr>
        <p:spPr/>
        <p:txBody>
          <a:bodyPr/>
          <a:lstStyle/>
          <a:p>
            <a:r>
              <a:rPr lang="en-US" dirty="0" smtClean="0">
                <a:solidFill>
                  <a:schemeClr val="tx2"/>
                </a:solidFill>
              </a:rPr>
              <a:t>Improving Data, Improving Outcomes - Washington, DC</a:t>
            </a:r>
            <a:endParaRPr lang="en-US" dirty="0"/>
          </a:p>
        </p:txBody>
      </p:sp>
    </p:spTree>
    <p:extLst>
      <p:ext uri="{BB962C8B-B14F-4D97-AF65-F5344CB8AC3E}">
        <p14:creationId xmlns:p14="http://schemas.microsoft.com/office/powerpoint/2010/main" val="203598575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4019"/>
            <a:ext cx="8229600" cy="1143000"/>
          </a:xfrm>
        </p:spPr>
        <p:txBody>
          <a:bodyPr>
            <a:normAutofit/>
          </a:bodyPr>
          <a:lstStyle/>
          <a:p>
            <a:r>
              <a:rPr lang="en-US" sz="3200" dirty="0" smtClean="0"/>
              <a:t>Potential Benefits and Challenges to Integrating ECO and IFSP/IEP Processes in Kansas</a:t>
            </a:r>
            <a:endParaRPr lang="en-US" sz="3200" dirty="0"/>
          </a:p>
        </p:txBody>
      </p:sp>
      <p:pic>
        <p:nvPicPr>
          <p:cNvPr id="4" name="Picture 3" descr="pulling boats on gras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2153" y="2286000"/>
            <a:ext cx="3608898" cy="3516047"/>
          </a:xfrm>
          <a:prstGeom prst="rect">
            <a:avLst/>
          </a:prstGeom>
        </p:spPr>
      </p:pic>
      <p:sp>
        <p:nvSpPr>
          <p:cNvPr id="3" name="Footer Placeholder 2"/>
          <p:cNvSpPr>
            <a:spLocks noGrp="1"/>
          </p:cNvSpPr>
          <p:nvPr>
            <p:ph type="ftr" sz="quarter" idx="11"/>
          </p:nvPr>
        </p:nvSpPr>
        <p:spPr/>
        <p:txBody>
          <a:bodyPr/>
          <a:lstStyle/>
          <a:p>
            <a:r>
              <a:rPr lang="en-US" dirty="0" smtClean="0">
                <a:solidFill>
                  <a:schemeClr val="tx2"/>
                </a:solidFill>
              </a:rPr>
              <a:t>Improving Data, Improving Outcomes - Washington, DC</a:t>
            </a:r>
            <a:endParaRPr lang="en-US" dirty="0"/>
          </a:p>
        </p:txBody>
      </p:sp>
    </p:spTree>
    <p:extLst>
      <p:ext uri="{BB962C8B-B14F-4D97-AF65-F5344CB8AC3E}">
        <p14:creationId xmlns:p14="http://schemas.microsoft.com/office/powerpoint/2010/main" val="109911390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a:t>
            </a:r>
            <a:endParaRPr lang="en-US" dirty="0"/>
          </a:p>
        </p:txBody>
      </p:sp>
      <p:sp>
        <p:nvSpPr>
          <p:cNvPr id="3" name="Content Placeholder 2"/>
          <p:cNvSpPr>
            <a:spLocks noGrp="1"/>
          </p:cNvSpPr>
          <p:nvPr>
            <p:ph idx="1"/>
          </p:nvPr>
        </p:nvSpPr>
        <p:spPr/>
        <p:style>
          <a:lnRef idx="1">
            <a:schemeClr val="accent3"/>
          </a:lnRef>
          <a:fillRef idx="2">
            <a:schemeClr val="accent3"/>
          </a:fillRef>
          <a:effectRef idx="1">
            <a:schemeClr val="accent3"/>
          </a:effectRef>
          <a:fontRef idx="minor">
            <a:schemeClr val="dk1"/>
          </a:fontRef>
        </p:style>
        <p:txBody>
          <a:bodyPr>
            <a:normAutofit fontScale="92500" lnSpcReduction="20000"/>
          </a:bodyPr>
          <a:lstStyle/>
          <a:p>
            <a:pPr marL="0" indent="0">
              <a:buNone/>
            </a:pPr>
            <a:r>
              <a:rPr lang="en-US" sz="3900" b="1" dirty="0" smtClean="0"/>
              <a:t>Benefits </a:t>
            </a:r>
          </a:p>
          <a:p>
            <a:r>
              <a:rPr lang="en-US" dirty="0" smtClean="0"/>
              <a:t>Makes outcomes, IFSPs/IEPs and the assistance we provide more meaningful for families</a:t>
            </a:r>
          </a:p>
          <a:p>
            <a:r>
              <a:rPr lang="en-US" dirty="0" smtClean="0"/>
              <a:t>More family involvement in the process to develop more functional outcomes and goals</a:t>
            </a:r>
          </a:p>
          <a:p>
            <a:r>
              <a:rPr lang="en-US" dirty="0" smtClean="0"/>
              <a:t>Documentation more consistent; exit ratings more reliable</a:t>
            </a:r>
          </a:p>
          <a:p>
            <a:r>
              <a:rPr lang="en-US" dirty="0" smtClean="0"/>
              <a:t>Use of existing data to identify present levels</a:t>
            </a:r>
          </a:p>
          <a:p>
            <a:r>
              <a:rPr lang="en-US" dirty="0" smtClean="0"/>
              <a:t>No longer two disconnected processes</a:t>
            </a:r>
          </a:p>
          <a:p>
            <a:r>
              <a:rPr lang="en-US" dirty="0" smtClean="0"/>
              <a:t>Help us write better outcomes/goals</a:t>
            </a:r>
            <a:endParaRPr lang="en-US" dirty="0"/>
          </a:p>
        </p:txBody>
      </p:sp>
      <p:sp>
        <p:nvSpPr>
          <p:cNvPr id="4" name="Footer Placeholder 2"/>
          <p:cNvSpPr>
            <a:spLocks noGrp="1"/>
          </p:cNvSpPr>
          <p:nvPr>
            <p:ph type="ftr" sz="quarter" idx="11"/>
          </p:nvPr>
        </p:nvSpPr>
        <p:spPr>
          <a:xfrm>
            <a:off x="1752600" y="6356350"/>
            <a:ext cx="5791200" cy="365125"/>
          </a:xfrm>
        </p:spPr>
        <p:txBody>
          <a:bodyPr/>
          <a:lstStyle/>
          <a:p>
            <a:r>
              <a:rPr lang="en-US" dirty="0" smtClean="0">
                <a:solidFill>
                  <a:schemeClr val="tx2"/>
                </a:solidFill>
              </a:rPr>
              <a:t>Improving Data, Improving Outcomes - Washington, DC</a:t>
            </a:r>
            <a:endParaRPr lang="en-US" dirty="0"/>
          </a:p>
        </p:txBody>
      </p:sp>
    </p:spTree>
    <p:extLst>
      <p:ext uri="{BB962C8B-B14F-4D97-AF65-F5344CB8AC3E}">
        <p14:creationId xmlns:p14="http://schemas.microsoft.com/office/powerpoint/2010/main" val="41121458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Developing High-Quality, Functional IFSP Outcomes and IEP Goals Training Package&amp;quot;&quot;/&gt;&lt;property id=&quot;20307&quot; value=&quot;256&quot;/&gt;&lt;/object&gt;&lt;object type=&quot;3&quot; unique_id=&quot;10005&quot;&gt;&lt;property id=&quot;20148&quot; value=&quot;5&quot;/&gt;&lt;property id=&quot;20300&quot; value=&quot;Slide 6 - &amp;quot;Key Features&amp;quot;&quot;/&gt;&lt;property id=&quot;20307&quot; value=&quot;258&quot;/&gt;&lt;/object&gt;&lt;object type=&quot;3&quot; unique_id=&quot;10007&quot;&gt;&lt;property id=&quot;20148&quot; value=&quot;5&quot;/&gt;&lt;property id=&quot;20300&quot; value=&quot;Slide 7 - &amp;quot;Materials Available&amp;quot;&quot;/&gt;&lt;property id=&quot;20307&quot; value=&quot;257&quot;/&gt;&lt;/object&gt;&lt;object type=&quot;3&quot; unique_id=&quot;10072&quot;&gt;&lt;property id=&quot;20148&quot; value=&quot;5&quot;/&gt;&lt;property id=&quot;20300&quot; value=&quot;Slide 9 - &amp;quot;Section 1 – Setting the Context&amp;quot;&quot;/&gt;&lt;property id=&quot;20307&quot; value=&quot;266&quot;/&gt;&lt;/object&gt;&lt;object type=&quot;3&quot; unique_id=&quot;10073&quot;&gt;&lt;property id=&quot;20148&quot; value=&quot;5&quot;/&gt;&lt;property id=&quot;20300&quot; value=&quot;Slide 23 - &amp;quot;Alternate Activity – IFSP and IEP Worksheets&amp;quot;&quot;/&gt;&lt;property id=&quot;20307&quot; value=&quot;265&quot;/&gt;&lt;/object&gt;&lt;object type=&quot;3&quot; unique_id=&quot;10074&quot;&gt;&lt;property id=&quot;20148&quot; value=&quot;5&quot;/&gt;&lt;property id=&quot;20300&quot; value=&quot;Slide 25 - &amp;quot;Poll Questions&amp;quot;&quot;/&gt;&lt;property id=&quot;20307&quot; value=&quot;261&quot;/&gt;&lt;/object&gt;&lt;object type=&quot;3&quot; unique_id=&quot;10075&quot;&gt;&lt;property id=&quot;20148&quot; value=&quot;5&quot;/&gt;&lt;property id=&quot;20300&quot; value=&quot;Slide 30 - &amp;quot;State Examples&amp;quot;&quot;/&gt;&lt;property id=&quot;20307&quot; value=&quot;264&quot;/&gt;&lt;/object&gt;&lt;object type=&quot;3&quot; unique_id=&quot;10076&quot;&gt;&lt;property id=&quot;20148&quot; value=&quot;5&quot;/&gt;&lt;property id=&quot;20300&quot; value=&quot;Slide 34 - &amp;quot;Contact Information&amp;quot;&quot;/&gt;&lt;property id=&quot;20307&quot; value=&quot;263&quot;/&gt;&lt;/object&gt;&lt;object type=&quot;3&quot; unique_id=&quot;10156&quot;&gt;&lt;property id=&quot;20148&quot; value=&quot;5&quot;/&gt;&lt;property id=&quot;20300&quot; value=&quot;Slide 11 - &amp;quot;Section 2 – Functional Assessment&amp;quot;&quot;/&gt;&lt;property id=&quot;20307&quot; value=&quot;267&quot;/&gt;&lt;/object&gt;&lt;object type=&quot;3&quot; unique_id=&quot;10227&quot;&gt;&lt;property id=&quot;20148&quot; value=&quot;5&quot;/&gt;&lt;property id=&quot;20300&quot; value=&quot;Slide 8 - &amp;quot;Power Point Presentation&amp;quot;&quot;/&gt;&lt;property id=&quot;20307&quot; value=&quot;277&quot;/&gt;&lt;/object&gt;&lt;object type=&quot;3&quot; unique_id=&quot;10228&quot;&gt;&lt;property id=&quot;20148&quot; value=&quot;5&quot;/&gt;&lt;property id=&quot;20300&quot; value=&quot;Slide 10 - &amp;quot;Section 1 – Setting the Context&amp;quot;&quot;/&gt;&lt;property id=&quot;20307&quot; value=&quot;269&quot;/&gt;&lt;/object&gt;&lt;object type=&quot;3&quot; unique_id=&quot;10229&quot;&gt;&lt;property id=&quot;20148&quot; value=&quot;5&quot;/&gt;&lt;property id=&quot;20300&quot; value=&quot;Slide 12 - &amp;quot;Section 3 – Integrating Functional Assessment and Outcome Measurement with IFSP Outcomes/IEP Goals&amp;quot;&quot;/&gt;&lt;property id=&quot;20307&quot; value=&quot;270&quot;/&gt;&lt;/object&gt;&lt;object type=&quot;3&quot; unique_id=&quot;10230&quot;&gt;&lt;property id=&quot;20148&quot; value=&quot;5&quot;/&gt;&lt;property id=&quot;20300&quot; value=&quot;Slide 14 - &amp;quot;Section 4 – Functional, High Quality IFSP Outcomes and IEP Goals&amp;quot;&quot;/&gt;&lt;property id=&quot;20307&quot; value=&quot;271&quot;/&gt;&lt;/object&gt;&lt;object type=&quot;3&quot; unique_id=&quot;10231&quot;&gt;&lt;property id=&quot;20148&quot; value=&quot;5&quot;/&gt;&lt;property id=&quot;20300&quot; value=&quot;Slide 15 - &amp;quot;Section 5 – IFSP Strategies to Meet Outcomes and IEP Objectives to Meet Goals &amp;quot;&quot;/&gt;&lt;property id=&quot;20307&quot; value=&quot;272&quot;/&gt;&lt;/object&gt;&lt;object type=&quot;3&quot; unique_id=&quot;10232&quot;&gt;&lt;property id=&quot;20148&quot; value=&quot;5&quot;/&gt;&lt;property id=&quot;20300&quot; value=&quot;Slide 16 - &amp;quot;Section 6 – Applying the Information: Practical Learning Experience&amp;quot;&quot;/&gt;&lt;property id=&quot;20307&quot; value=&quot;273&quot;/&gt;&lt;/object&gt;&lt;object type=&quot;3&quot; unique_id=&quot;10233&quot;&gt;&lt;property id=&quot;20148&quot; value=&quot;5&quot;/&gt;&lt;property id=&quot;20300&quot; value=&quot;Slide 17 - &amp;quot;Activities&amp;quot;&quot;/&gt;&lt;property id=&quot;20307&quot; value=&quot;268&quot;/&gt;&lt;/object&gt;&lt;object type=&quot;3&quot; unique_id=&quot;10234&quot;&gt;&lt;property id=&quot;20148&quot; value=&quot;5&quot;/&gt;&lt;property id=&quot;20300&quot; value=&quot;Slide 18 - &amp;quot;Nolan and Tim&amp;quot;&quot;/&gt;&lt;property id=&quot;20307&quot; value=&quot;274&quot;/&gt;&lt;/object&gt;&lt;object type=&quot;3&quot; unique_id=&quot;10235&quot;&gt;&lt;property id=&quot;20148&quot; value=&quot;5&quot;/&gt;&lt;property id=&quot;20300&quot; value=&quot;Slide 19 - &amp;quot;Rating IFSP Outcomes and IEP Goals&amp;quot;&quot;/&gt;&lt;property id=&quot;20307&quot; value=&quot;278&quot;/&gt;&lt;/object&gt;&lt;object type=&quot;3&quot; unique_id=&quot;10236&quot;&gt;&lt;property id=&quot;20148&quot; value=&quot;5&quot;/&gt;&lt;property id=&quot;20300&quot; value=&quot;Slide 20&quot;/&gt;&lt;property id=&quot;20307&quot; value=&quot;275&quot;/&gt;&lt;/object&gt;&lt;object type=&quot;3&quot; unique_id=&quot;10237&quot;&gt;&lt;property id=&quot;20148&quot; value=&quot;5&quot;/&gt;&lt;property id=&quot;20300&quot; value=&quot;Slide 21&quot;/&gt;&lt;property id=&quot;20307&quot; value=&quot;276&quot;/&gt;&lt;/object&gt;&lt;object type=&quot;3&quot; unique_id=&quot;10238&quot;&gt;&lt;property id=&quot;20148&quot; value=&quot;5&quot;/&gt;&lt;property id=&quot;20300&quot; value=&quot;Slide 26 - &amp;quot;Uses&amp;quot;&quot;/&gt;&lt;property id=&quot;20307&quot; value=&quot;279&quot;/&gt;&lt;/object&gt;&lt;object type=&quot;3&quot; unique_id=&quot;10239&quot;&gt;&lt;property id=&quot;20148&quot; value=&quot;5&quot;/&gt;&lt;property id=&quot;20300&quot; value=&quot;Slide 27 - &amp;quot;Adaptations by Time&amp;quot;&quot;/&gt;&lt;property id=&quot;20307&quot; value=&quot;280&quot;/&gt;&lt;/object&gt;&lt;object type=&quot;3&quot; unique_id=&quot;10240&quot;&gt;&lt;property id=&quot;20148&quot; value=&quot;5&quot;/&gt;&lt;property id=&quot;20300&quot; value=&quot;Slide 28 - &amp;quot;Adaptations by Audience&amp;quot;&quot;/&gt;&lt;property id=&quot;20307&quot; value=&quot;281&quot;/&gt;&lt;/object&gt;&lt;object type=&quot;3&quot; unique_id=&quot;10241&quot;&gt;&lt;property id=&quot;20148&quot; value=&quot;5&quot;/&gt;&lt;property id=&quot;20300&quot; value=&quot;Slide 29 - &amp;quot;Adaptations by Content&amp;quot;&quot;/&gt;&lt;property id=&quot;20307&quot; value=&quot;282&quot;/&gt;&lt;/object&gt;&lt;object type=&quot;3&quot; unique_id=&quot;10242&quot;&gt;&lt;property id=&quot;20148&quot; value=&quot;5&quot;/&gt;&lt;property id=&quot;20300&quot; value=&quot;Slide 33 - &amp;quot;Questions?&amp;quot;&quot;/&gt;&lt;property id=&quot;20307&quot; value=&quot;283&quot;/&gt;&lt;/object&gt;&lt;object type=&quot;3&quot; unique_id=&quot;10357&quot;&gt;&lt;property id=&quot;20148&quot; value=&quot;5&quot;/&gt;&lt;property id=&quot;20300&quot; value=&quot;Slide 32 - &amp;quot;Developing High-Quality, Functional IFSP Outcomes and IEP Goals Training Package&amp;quot;&quot;/&gt;&lt;property id=&quot;20307&quot; value=&quot;284&quot;/&gt;&lt;/object&gt;&lt;object type=&quot;3&quot; unique_id=&quot;10386&quot;&gt;&lt;property id=&quot;20148&quot; value=&quot;5&quot;/&gt;&lt;property id=&quot;20300&quot; value=&quot;Slide 22&quot;/&gt;&lt;property id=&quot;20307&quot; value=&quot;285&quot;/&gt;&lt;/object&gt;&lt;object type=&quot;3&quot; unique_id=&quot;10387&quot;&gt;&lt;property id=&quot;20148&quot; value=&quot;5&quot;/&gt;&lt;property id=&quot;20300&quot; value=&quot;Slide 24 - &amp;quot;Enhancing Recognition of High-Quality, Functional IFSP Outcomes and IEP Goals&amp;quot;&quot;/&gt;&lt;property id=&quot;20307&quot; value=&quot;286&quot;/&gt;&lt;/object&gt;&lt;object type=&quot;3&quot; unique_id=&quot;10478&quot;&gt;&lt;property id=&quot;20148&quot; value=&quot;5&quot;/&gt;&lt;property id=&quot;20300&quot; value=&quot;Slide 31 - &amp;quot;Poll Question&amp;quot;&quot;/&gt;&lt;property id=&quot;20307&quot; value=&quot;287&quot;/&gt;&lt;/object&gt;&lt;object type=&quot;3&quot; unique_id=&quot;10572&quot;&gt;&lt;property id=&quot;20148&quot; value=&quot;5&quot;/&gt;&lt;property id=&quot;20300&quot; value=&quot;Slide 2 - &amp;quot;&amp;#x0D;&amp;#x0A;Webinar Ground Rules&amp;quot;&quot;/&gt;&lt;property id=&quot;20307&quot; value=&quot;288&quot;/&gt;&lt;/object&gt;&lt;object type=&quot;3&quot; unique_id=&quot;10762&quot;&gt;&lt;property id=&quot;20148&quot; value=&quot;5&quot;/&gt;&lt;property id=&quot;20300&quot; value=&quot;Slide 3&quot;/&gt;&lt;property id=&quot;20307&quot; value=&quot;289&quot;/&gt;&lt;/object&gt;&lt;object type=&quot;3&quot; unique_id=&quot;10763&quot;&gt;&lt;property id=&quot;20148&quot; value=&quot;5&quot;/&gt;&lt;property id=&quot;20300&quot; value=&quot;Slide 4&quot;/&gt;&lt;property id=&quot;20307&quot; value=&quot;290&quot;/&gt;&lt;/object&gt;&lt;object type=&quot;3&quot; unique_id=&quot;10764&quot;&gt;&lt;property id=&quot;20148&quot; value=&quot;5&quot;/&gt;&lt;property id=&quot;20300&quot; value=&quot;Slide 5&quot;/&gt;&lt;property id=&quot;20307&quot; value=&quot;291&quot;/&gt;&lt;/object&gt;&lt;object type=&quot;3&quot; unique_id=&quot;10975&quot;&gt;&lt;property id=&quot;20148&quot; value=&quot;5&quot;/&gt;&lt;property id=&quot;20300&quot; value=&quot;Slide 13 - &amp;quot;Section 3 – Integrating Functional Assessment and Outcome Measurement with IFSP Outcomes/IEP Goals&amp;quot;&quot;/&gt;&lt;property id=&quot;20307&quot; value=&quot;292&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D386FD9A-73E6-4DBB-B089-5010292C2523}&quot;/&gt;&lt;filename val=&quot;C:\Users\cdwagner\AppData\Local\Temp\PR\data\asimages\{D386FD9A-73E6-4DBB-B089-5010292C2523}.png&quot;/&gt;&lt;hasEffects val=&quot;1&quot;/&gt;&lt;left val=&quot;12&quot;/&gt;&lt;top val=&quot;500.28&quot;/&gt;&lt;width val=&quot;229.08&quot;/&gt;&lt;height val=&quot;30.36&quot;/&gt;&lt;/ThreeDShapeInfo&gt;"/>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1295</TotalTime>
  <Words>6698</Words>
  <Application>Microsoft Office PowerPoint</Application>
  <PresentationFormat>On-screen Show (4:3)</PresentationFormat>
  <Paragraphs>1118</Paragraphs>
  <Slides>104</Slides>
  <Notes>87</Notes>
  <HiddenSlides>0</HiddenSlides>
  <MMClips>2</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104</vt:i4>
      </vt:variant>
    </vt:vector>
  </HeadingPairs>
  <TitlesOfParts>
    <vt:vector size="107" baseType="lpstr">
      <vt:lpstr>Custom Design</vt:lpstr>
      <vt:lpstr>Office Theme</vt:lpstr>
      <vt:lpstr>Presentation</vt:lpstr>
      <vt:lpstr>Spotlight on States: Using the High-Quality, Functional Outcome and Goal Training Package</vt:lpstr>
      <vt:lpstr>Session Agenda</vt:lpstr>
      <vt:lpstr>Training Package Purposes</vt:lpstr>
      <vt:lpstr>Materials Available</vt:lpstr>
      <vt:lpstr>PowerPoint Presentation</vt:lpstr>
      <vt:lpstr>Power Point Presentation</vt:lpstr>
      <vt:lpstr>Activities</vt:lpstr>
      <vt:lpstr>Nolan and Tim</vt:lpstr>
      <vt:lpstr>Rating IFSP Outcomes and IEP Goals</vt:lpstr>
      <vt:lpstr>Enhancing Recognition of High-Quality, Functional IFSP Outcomes and IEP Goals</vt:lpstr>
      <vt:lpstr>Uses</vt:lpstr>
      <vt:lpstr>State Use Survey</vt:lpstr>
      <vt:lpstr>State Use - Themes</vt:lpstr>
      <vt:lpstr>State Use - Themes</vt:lpstr>
      <vt:lpstr>North Carolina</vt:lpstr>
      <vt:lpstr>PowerPoint Presentation</vt:lpstr>
      <vt:lpstr>  Implementation Overview  of NC ITP and IDEA Regulations </vt:lpstr>
      <vt:lpstr>NC ITP Implementation</vt:lpstr>
      <vt:lpstr> Overview:   BE READY</vt:lpstr>
      <vt:lpstr>Authors</vt:lpstr>
      <vt:lpstr>Setting the Context</vt:lpstr>
      <vt:lpstr>Mission of Early Intervention Services</vt:lpstr>
      <vt:lpstr>GOALS OF EARLY INTERVENTION AND EARLY CHILDHOOD SPECIAL EDUCATION </vt:lpstr>
      <vt:lpstr>EVIDENCED BASED PRACTICES </vt:lpstr>
      <vt:lpstr>Functional Assessment</vt:lpstr>
      <vt:lpstr>Phase 2 Webinar &amp; Phase 2 Train the Trainer Goals</vt:lpstr>
      <vt:lpstr>PowerPoint Presentation</vt:lpstr>
      <vt:lpstr>Family-Directed Assessment</vt:lpstr>
      <vt:lpstr>Functional Child Assessments</vt:lpstr>
      <vt:lpstr>IDEA Implementation  Phase 3 Be Practical  </vt:lpstr>
      <vt:lpstr>Using Information within the IFSP Process</vt:lpstr>
      <vt:lpstr>Enhancing Recognition  of High-Quality, Functional IFSP Outcomes</vt:lpstr>
      <vt:lpstr>Placemat Activity: </vt:lpstr>
      <vt:lpstr>High-Quality, Functional  IFSP Outcomes</vt:lpstr>
      <vt:lpstr>PowerPoint Presentation</vt:lpstr>
      <vt:lpstr>PowerPoint Presentation</vt:lpstr>
      <vt:lpstr>PowerPoint Presentation</vt:lpstr>
      <vt:lpstr>PowerPoint Presentation</vt:lpstr>
      <vt:lpstr>PowerPoint Presentation</vt:lpstr>
      <vt:lpstr>PowerPoint Presentation</vt:lpstr>
      <vt:lpstr> ___________________________________________________________  IFSP Strategies to Meet Outcomes</vt:lpstr>
      <vt:lpstr>INTERRELATED STEPS</vt:lpstr>
      <vt:lpstr>Guiding Questions for Developing Strategies </vt:lpstr>
      <vt:lpstr>Additional Questions</vt:lpstr>
      <vt:lpstr>Placemat Activity: </vt:lpstr>
      <vt:lpstr>Developing Strategies to Meet IFSP Outcomes</vt:lpstr>
      <vt:lpstr>Developing Strategies to Meet IFSP Outcomes</vt:lpstr>
      <vt:lpstr>PowerPoint Presentation</vt:lpstr>
      <vt:lpstr>PowerPoint Presentation</vt:lpstr>
      <vt:lpstr>Guiding Questions for Developing Strategies </vt:lpstr>
      <vt:lpstr>Useful Competencies for Identifying Strategies</vt:lpstr>
      <vt:lpstr>Results</vt:lpstr>
      <vt:lpstr>Lessons Learned</vt:lpstr>
      <vt:lpstr>Connecticut</vt:lpstr>
      <vt:lpstr>Connecticut Birth to Three System Overview</vt:lpstr>
      <vt:lpstr>Connecticut Birth to Three System Overview</vt:lpstr>
      <vt:lpstr>Reasons for Using the Materials from the Training Package</vt:lpstr>
      <vt:lpstr>Issues &amp; Needs Addressed by the Training</vt:lpstr>
      <vt:lpstr>Issues &amp; Needs Addressed by the Training</vt:lpstr>
      <vt:lpstr>Tools &amp; Content Being Used from the Training Packet</vt:lpstr>
      <vt:lpstr>Tools &amp; Content Being Used from the Training Packet</vt:lpstr>
      <vt:lpstr>Tools &amp; Content Being Used from the Training Packet</vt:lpstr>
      <vt:lpstr>Results</vt:lpstr>
      <vt:lpstr>What are the Next Steps?</vt:lpstr>
      <vt:lpstr>What are the Next Steps?</vt:lpstr>
      <vt:lpstr>Lessons Learned</vt:lpstr>
      <vt:lpstr>For More Information… www.birth23.org </vt:lpstr>
      <vt:lpstr>Kansas</vt:lpstr>
      <vt:lpstr>Kansas Landscape</vt:lpstr>
      <vt:lpstr>Statewide IFSP for tiny k Programs</vt:lpstr>
      <vt:lpstr>IEP Training for Kansas Schools</vt:lpstr>
      <vt:lpstr>ECO Process Quality Rating Checklists </vt:lpstr>
      <vt:lpstr>PowerPoint Presentation</vt:lpstr>
      <vt:lpstr>Integrating Early Childhood Outcomes (ECO): Improving Practices In tiny k and Part B/Preschool  Programs </vt:lpstr>
      <vt:lpstr>Integrating ECO:  Session Objectives </vt:lpstr>
      <vt:lpstr>Developing  High-Quality,  Functional  IFSP Outcomes  and IEP Goals http://www.nectac.org/knowledgepath/ifspoutcomes-iepgoals/ifspoutcomes-iepgoals.asp</vt:lpstr>
      <vt:lpstr>Goal</vt:lpstr>
      <vt:lpstr>The Right People, the Right Situation, the Right Time</vt:lpstr>
      <vt:lpstr>Outcomes Process At-a-Glance</vt:lpstr>
      <vt:lpstr>SECTION 2 ___________________________________________________________  Functional Assessment</vt:lpstr>
      <vt:lpstr>PowerPoint Presentation</vt:lpstr>
      <vt:lpstr>Using Information from the DBRF  to Develop Child Story or PLAAFP</vt:lpstr>
      <vt:lpstr>Goal</vt:lpstr>
      <vt:lpstr>SECTION 3 ___________________________________________________________  Integrating Functional Assessment and Outcome Measurement with IFSP Outcomes / IEP Goals</vt:lpstr>
      <vt:lpstr>Using Information within the IFSP/IEP Process</vt:lpstr>
      <vt:lpstr>SECTION 6 ___________________________________________________________  Applying the Information: Practical Learning Experience</vt:lpstr>
      <vt:lpstr>PowerPoint Presentation</vt:lpstr>
      <vt:lpstr>PowerPoint Presentation</vt:lpstr>
      <vt:lpstr>SECTION 4 ___________________________________________________________  Functional, High-Quality IFSP Outcomes and IEP Goals</vt:lpstr>
      <vt:lpstr>Develop Functional IFSP Outcomes</vt:lpstr>
      <vt:lpstr>Develop Functional IEP Goals</vt:lpstr>
      <vt:lpstr>Resources on IFSPs and IEPs</vt:lpstr>
      <vt:lpstr>Outcomes/Goal</vt:lpstr>
      <vt:lpstr>Measuring ECOs</vt:lpstr>
      <vt:lpstr>Why Use the Outcomes??</vt:lpstr>
      <vt:lpstr>Opportunities for Outcomes Measurement in IFSP/IEP Process</vt:lpstr>
      <vt:lpstr>Next Steps In Integrating ECO with the Kansas IFSP/IEP Process</vt:lpstr>
      <vt:lpstr>Potential Benefits and Challenges to Integrating ECO and IFSP/IEP Processes in Kansas</vt:lpstr>
      <vt:lpstr>Lessons Learned</vt:lpstr>
      <vt:lpstr>Lessons Learned</vt:lpstr>
      <vt:lpstr>First Step:  Assessing Your Program Principles and Practices </vt:lpstr>
      <vt:lpstr>Messages From Our Sponsors</vt:lpstr>
      <vt:lpstr>Questions?</vt:lpstr>
      <vt:lpstr>Contact Information</vt:lpstr>
    </vt:vector>
  </TitlesOfParts>
  <Company>FPG Child Development Institute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Christine Wagner</dc:creator>
  <cp:lastModifiedBy>Anne Lucas</cp:lastModifiedBy>
  <cp:revision>102</cp:revision>
  <cp:lastPrinted>2012-09-13T18:29:38Z</cp:lastPrinted>
  <dcterms:created xsi:type="dcterms:W3CDTF">2012-09-07T19:13:14Z</dcterms:created>
  <dcterms:modified xsi:type="dcterms:W3CDTF">2013-09-11T14:26:18Z</dcterms:modified>
</cp:coreProperties>
</file>