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67"/>
  </p:notesMasterIdLst>
  <p:handoutMasterIdLst>
    <p:handoutMasterId r:id="rId68"/>
  </p:handoutMasterIdLst>
  <p:sldIdLst>
    <p:sldId id="256" r:id="rId2"/>
    <p:sldId id="294" r:id="rId3"/>
    <p:sldId id="295" r:id="rId4"/>
    <p:sldId id="296" r:id="rId5"/>
    <p:sldId id="299" r:id="rId6"/>
    <p:sldId id="307" r:id="rId7"/>
    <p:sldId id="308" r:id="rId8"/>
    <p:sldId id="309" r:id="rId9"/>
    <p:sldId id="310" r:id="rId10"/>
    <p:sldId id="311" r:id="rId11"/>
    <p:sldId id="312" r:id="rId12"/>
    <p:sldId id="313" r:id="rId13"/>
    <p:sldId id="364" r:id="rId14"/>
    <p:sldId id="365" r:id="rId15"/>
    <p:sldId id="314" r:id="rId16"/>
    <p:sldId id="315" r:id="rId17"/>
    <p:sldId id="329" r:id="rId18"/>
    <p:sldId id="337" r:id="rId19"/>
    <p:sldId id="330" r:id="rId20"/>
    <p:sldId id="373" r:id="rId21"/>
    <p:sldId id="367" r:id="rId22"/>
    <p:sldId id="409" r:id="rId23"/>
    <p:sldId id="410" r:id="rId24"/>
    <p:sldId id="417" r:id="rId25"/>
    <p:sldId id="411" r:id="rId26"/>
    <p:sldId id="380" r:id="rId27"/>
    <p:sldId id="382" r:id="rId28"/>
    <p:sldId id="412" r:id="rId29"/>
    <p:sldId id="369" r:id="rId30"/>
    <p:sldId id="394" r:id="rId31"/>
    <p:sldId id="395" r:id="rId32"/>
    <p:sldId id="396" r:id="rId33"/>
    <p:sldId id="413" r:id="rId34"/>
    <p:sldId id="414" r:id="rId35"/>
    <p:sldId id="415" r:id="rId36"/>
    <p:sldId id="416" r:id="rId37"/>
    <p:sldId id="370" r:id="rId38"/>
    <p:sldId id="406" r:id="rId39"/>
    <p:sldId id="407" r:id="rId40"/>
    <p:sldId id="408" r:id="rId41"/>
    <p:sldId id="368" r:id="rId42"/>
    <p:sldId id="372" r:id="rId43"/>
    <p:sldId id="339" r:id="rId44"/>
    <p:sldId id="358" r:id="rId45"/>
    <p:sldId id="383" r:id="rId46"/>
    <p:sldId id="385" r:id="rId47"/>
    <p:sldId id="384" r:id="rId48"/>
    <p:sldId id="386" r:id="rId49"/>
    <p:sldId id="387" r:id="rId50"/>
    <p:sldId id="388" r:id="rId51"/>
    <p:sldId id="359" r:id="rId52"/>
    <p:sldId id="360" r:id="rId53"/>
    <p:sldId id="404" r:id="rId54"/>
    <p:sldId id="405" r:id="rId55"/>
    <p:sldId id="389" r:id="rId56"/>
    <p:sldId id="390" r:id="rId57"/>
    <p:sldId id="391" r:id="rId58"/>
    <p:sldId id="347" r:id="rId59"/>
    <p:sldId id="392" r:id="rId60"/>
    <p:sldId id="366" r:id="rId61"/>
    <p:sldId id="349" r:id="rId62"/>
    <p:sldId id="350" r:id="rId63"/>
    <p:sldId id="354" r:id="rId64"/>
    <p:sldId id="348" r:id="rId65"/>
    <p:sldId id="393" r:id="rId66"/>
  </p:sldIdLst>
  <p:sldSz cx="9144000" cy="6858000" type="screen4x3"/>
  <p:notesSz cx="7023100" cy="9309100"/>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370" autoAdjust="0"/>
    <p:restoredTop sz="77681" autoAdjust="0"/>
  </p:normalViewPr>
  <p:slideViewPr>
    <p:cSldViewPr>
      <p:cViewPr varScale="1">
        <p:scale>
          <a:sx n="70" d="100"/>
          <a:sy n="70" d="100"/>
        </p:scale>
        <p:origin x="-198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hvojicekr\Documents\Child%20Outcomes\Data%20Reviews\Powerpoints\State%20Graphs%20for%20ppt%20Jan%207%201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hvojicekr\Documents\Child%20Outcomes\Data%20Reviews\National%20State%20Prog%20Cat_SS%2010-11%20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hvojicekr\Documents\Child%20Outcomes\Data%20Reviews\National%20State%20Prog%20Cat_SS%2010-11%20Graph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hvojicekr\Documents\Child%20Outcomes\Data%20Reviews\National%20State%20Prog%20Cat_SS%2010-11%20Graph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hvojicekr\Documents\Child%20Outcomes\Data%20Reviews\National%20State%20Prog%20Cat_SS%2010-11%20Graph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chvojicekr\Documents\Child%20Outcomes\Data%20Reviews\National%20State%20Prog%20Cat_SS%2010-11%20Graph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chvojicekr\Documents\Child%20Outcomes\Data%20Reviews\National%20State%20Prog%20Cat_SS%2010-11%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State 11-12</a:t>
            </a:r>
            <a:r>
              <a:rPr lang="en-US" baseline="0" dirty="0" smtClean="0"/>
              <a:t> </a:t>
            </a:r>
            <a:r>
              <a:rPr lang="en-US" baseline="0" dirty="0"/>
              <a:t>Entry Rating Distribution</a:t>
            </a:r>
            <a:endParaRPr lang="en-US" dirty="0"/>
          </a:p>
        </c:rich>
      </c:tx>
      <c:layout/>
      <c:overlay val="0"/>
    </c:title>
    <c:autoTitleDeleted val="0"/>
    <c:plotArea>
      <c:layout/>
      <c:barChart>
        <c:barDir val="col"/>
        <c:grouping val="clustered"/>
        <c:varyColors val="0"/>
        <c:ser>
          <c:idx val="0"/>
          <c:order val="0"/>
          <c:tx>
            <c:strRef>
              <c:f>'Entry Rating Dist Graph'!$B$2</c:f>
              <c:strCache>
                <c:ptCount val="1"/>
                <c:pt idx="0">
                  <c:v>Outcome 1</c:v>
                </c:pt>
              </c:strCache>
            </c:strRef>
          </c:tx>
          <c:invertIfNegative val="0"/>
          <c:cat>
            <c:numRef>
              <c:f>'Entry Rating Dist Graph'!$C$1:$I$1</c:f>
              <c:numCache>
                <c:formatCode>General</c:formatCode>
                <c:ptCount val="7"/>
                <c:pt idx="0">
                  <c:v>1</c:v>
                </c:pt>
                <c:pt idx="1">
                  <c:v>2</c:v>
                </c:pt>
                <c:pt idx="2">
                  <c:v>3</c:v>
                </c:pt>
                <c:pt idx="3">
                  <c:v>4</c:v>
                </c:pt>
                <c:pt idx="4">
                  <c:v>5</c:v>
                </c:pt>
                <c:pt idx="5">
                  <c:v>6</c:v>
                </c:pt>
                <c:pt idx="6">
                  <c:v>7</c:v>
                </c:pt>
              </c:numCache>
            </c:numRef>
          </c:cat>
          <c:val>
            <c:numRef>
              <c:f>'Entry Rating Dist Graph'!$C$2:$I$2</c:f>
              <c:numCache>
                <c:formatCode>0.0%</c:formatCode>
                <c:ptCount val="7"/>
                <c:pt idx="0">
                  <c:v>3.6392615221144911E-2</c:v>
                </c:pt>
                <c:pt idx="1">
                  <c:v>0.10811528755478816</c:v>
                </c:pt>
                <c:pt idx="2">
                  <c:v>9.3106654270155395E-2</c:v>
                </c:pt>
                <c:pt idx="3">
                  <c:v>0.13826537388763452</c:v>
                </c:pt>
                <c:pt idx="4">
                  <c:v>0.21397263912870237</c:v>
                </c:pt>
                <c:pt idx="5">
                  <c:v>0.2085270288218887</c:v>
                </c:pt>
                <c:pt idx="6">
                  <c:v>0.20162040111568602</c:v>
                </c:pt>
              </c:numCache>
            </c:numRef>
          </c:val>
        </c:ser>
        <c:ser>
          <c:idx val="1"/>
          <c:order val="1"/>
          <c:tx>
            <c:strRef>
              <c:f>'Entry Rating Dist Graph'!$B$3</c:f>
              <c:strCache>
                <c:ptCount val="1"/>
                <c:pt idx="0">
                  <c:v>Outcome 2</c:v>
                </c:pt>
              </c:strCache>
            </c:strRef>
          </c:tx>
          <c:invertIfNegative val="0"/>
          <c:cat>
            <c:numRef>
              <c:f>'Entry Rating Dist Graph'!$C$1:$I$1</c:f>
              <c:numCache>
                <c:formatCode>General</c:formatCode>
                <c:ptCount val="7"/>
                <c:pt idx="0">
                  <c:v>1</c:v>
                </c:pt>
                <c:pt idx="1">
                  <c:v>2</c:v>
                </c:pt>
                <c:pt idx="2">
                  <c:v>3</c:v>
                </c:pt>
                <c:pt idx="3">
                  <c:v>4</c:v>
                </c:pt>
                <c:pt idx="4">
                  <c:v>5</c:v>
                </c:pt>
                <c:pt idx="5">
                  <c:v>6</c:v>
                </c:pt>
                <c:pt idx="6">
                  <c:v>7</c:v>
                </c:pt>
              </c:numCache>
            </c:numRef>
          </c:cat>
          <c:val>
            <c:numRef>
              <c:f>'Entry Rating Dist Graph'!$C$3:$I$3</c:f>
              <c:numCache>
                <c:formatCode>0.0%</c:formatCode>
                <c:ptCount val="7"/>
                <c:pt idx="0">
                  <c:v>4.6885376544029751E-2</c:v>
                </c:pt>
                <c:pt idx="1">
                  <c:v>0.1419843272678975</c:v>
                </c:pt>
                <c:pt idx="2">
                  <c:v>0.16323548944082886</c:v>
                </c:pt>
                <c:pt idx="3">
                  <c:v>0.19710452915393809</c:v>
                </c:pt>
                <c:pt idx="4">
                  <c:v>0.27759330588391551</c:v>
                </c:pt>
                <c:pt idx="5">
                  <c:v>0.14171868774073587</c:v>
                </c:pt>
                <c:pt idx="6">
                  <c:v>3.1478283968654541E-2</c:v>
                </c:pt>
              </c:numCache>
            </c:numRef>
          </c:val>
        </c:ser>
        <c:ser>
          <c:idx val="2"/>
          <c:order val="2"/>
          <c:tx>
            <c:strRef>
              <c:f>'Entry Rating Dist Graph'!$B$4</c:f>
              <c:strCache>
                <c:ptCount val="1"/>
                <c:pt idx="0">
                  <c:v>Outcome 3</c:v>
                </c:pt>
              </c:strCache>
            </c:strRef>
          </c:tx>
          <c:invertIfNegative val="0"/>
          <c:cat>
            <c:numRef>
              <c:f>'Entry Rating Dist Graph'!$C$1:$I$1</c:f>
              <c:numCache>
                <c:formatCode>General</c:formatCode>
                <c:ptCount val="7"/>
                <c:pt idx="0">
                  <c:v>1</c:v>
                </c:pt>
                <c:pt idx="1">
                  <c:v>2</c:v>
                </c:pt>
                <c:pt idx="2">
                  <c:v>3</c:v>
                </c:pt>
                <c:pt idx="3">
                  <c:v>4</c:v>
                </c:pt>
                <c:pt idx="4">
                  <c:v>5</c:v>
                </c:pt>
                <c:pt idx="5">
                  <c:v>6</c:v>
                </c:pt>
                <c:pt idx="6">
                  <c:v>7</c:v>
                </c:pt>
              </c:numCache>
            </c:numRef>
          </c:cat>
          <c:val>
            <c:numRef>
              <c:f>'Entry Rating Dist Graph'!$C$4:$I$4</c:f>
              <c:numCache>
                <c:formatCode>0.0%</c:formatCode>
                <c:ptCount val="7"/>
                <c:pt idx="0">
                  <c:v>3.3204940895205211E-2</c:v>
                </c:pt>
                <c:pt idx="1">
                  <c:v>7.5308805950325422E-2</c:v>
                </c:pt>
                <c:pt idx="2">
                  <c:v>8.4871828928144516E-2</c:v>
                </c:pt>
                <c:pt idx="3">
                  <c:v>0.11475627573382922</c:v>
                </c:pt>
                <c:pt idx="4">
                  <c:v>0.17293133218222881</c:v>
                </c:pt>
                <c:pt idx="5">
                  <c:v>0.21198034267499011</c:v>
                </c:pt>
                <c:pt idx="6">
                  <c:v>0.30694647363527705</c:v>
                </c:pt>
              </c:numCache>
            </c:numRef>
          </c:val>
        </c:ser>
        <c:dLbls>
          <c:showLegendKey val="0"/>
          <c:showVal val="0"/>
          <c:showCatName val="0"/>
          <c:showSerName val="0"/>
          <c:showPercent val="0"/>
          <c:showBubbleSize val="0"/>
        </c:dLbls>
        <c:gapWidth val="150"/>
        <c:axId val="153973888"/>
        <c:axId val="153975424"/>
      </c:barChart>
      <c:catAx>
        <c:axId val="153973888"/>
        <c:scaling>
          <c:orientation val="minMax"/>
        </c:scaling>
        <c:delete val="0"/>
        <c:axPos val="b"/>
        <c:numFmt formatCode="General" sourceLinked="1"/>
        <c:majorTickMark val="none"/>
        <c:minorTickMark val="none"/>
        <c:tickLblPos val="nextTo"/>
        <c:crossAx val="153975424"/>
        <c:crosses val="autoZero"/>
        <c:auto val="1"/>
        <c:lblAlgn val="ctr"/>
        <c:lblOffset val="100"/>
        <c:noMultiLvlLbl val="0"/>
      </c:catAx>
      <c:valAx>
        <c:axId val="153975424"/>
        <c:scaling>
          <c:orientation val="minMax"/>
        </c:scaling>
        <c:delete val="0"/>
        <c:axPos val="l"/>
        <c:majorGridlines/>
        <c:numFmt formatCode="0.0%" sourceLinked="1"/>
        <c:majorTickMark val="none"/>
        <c:minorTickMark val="none"/>
        <c:tickLblPos val="nextTo"/>
        <c:crossAx val="153973888"/>
        <c:crosses val="autoZero"/>
        <c:crossBetween val="between"/>
      </c:valAx>
      <c:dTable>
        <c:showHorzBorder val="1"/>
        <c:showVertBorder val="1"/>
        <c:showOutline val="1"/>
        <c:showKeys val="1"/>
      </c:dTable>
    </c:plotArea>
    <c:plotVisOnly val="1"/>
    <c:dispBlanksAs val="gap"/>
    <c:showDLblsOverMax val="0"/>
  </c:chart>
  <c:spPr>
    <a:ln>
      <a:solidFill>
        <a:sysClr val="windowText" lastClr="000000"/>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2010-2011 Outcome</a:t>
            </a:r>
            <a:r>
              <a:rPr lang="en-US" baseline="0"/>
              <a:t> 1</a:t>
            </a:r>
            <a:r>
              <a:rPr lang="en-US"/>
              <a:t> </a:t>
            </a:r>
          </a:p>
          <a:p>
            <a:pPr>
              <a:defRPr/>
            </a:pPr>
            <a:r>
              <a:rPr lang="en-US"/>
              <a:t>Progress Category Percentages</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'10-11 Nat-State Prog Cat Graph'!$A$3</c:f>
              <c:strCache>
                <c:ptCount val="1"/>
                <c:pt idx="0">
                  <c:v>National</c:v>
                </c:pt>
              </c:strCache>
            </c:strRef>
          </c:tx>
          <c:invertIfNegative val="0"/>
          <c:cat>
            <c:strRef>
              <c:f>'10-11 Nat-State Prog Cat Graph'!$B$2:$F$2</c:f>
              <c:strCache>
                <c:ptCount val="5"/>
                <c:pt idx="0">
                  <c:v>A</c:v>
                </c:pt>
                <c:pt idx="1">
                  <c:v>B</c:v>
                </c:pt>
                <c:pt idx="2">
                  <c:v>C</c:v>
                </c:pt>
                <c:pt idx="3">
                  <c:v>D</c:v>
                </c:pt>
                <c:pt idx="4">
                  <c:v>E</c:v>
                </c:pt>
              </c:strCache>
            </c:strRef>
          </c:cat>
          <c:val>
            <c:numRef>
              <c:f>'10-11 Nat-State Prog Cat Graph'!$B$3:$F$3</c:f>
              <c:numCache>
                <c:formatCode>0.0</c:formatCode>
                <c:ptCount val="5"/>
                <c:pt idx="0">
                  <c:v>1</c:v>
                </c:pt>
                <c:pt idx="1">
                  <c:v>7</c:v>
                </c:pt>
                <c:pt idx="2">
                  <c:v>31</c:v>
                </c:pt>
                <c:pt idx="3">
                  <c:v>44</c:v>
                </c:pt>
                <c:pt idx="4">
                  <c:v>17</c:v>
                </c:pt>
              </c:numCache>
            </c:numRef>
          </c:val>
        </c:ser>
        <c:ser>
          <c:idx val="1"/>
          <c:order val="1"/>
          <c:tx>
            <c:strRef>
              <c:f>'10-11 Nat-State Prog Cat Graph'!$A$4</c:f>
              <c:strCache>
                <c:ptCount val="1"/>
                <c:pt idx="0">
                  <c:v>Wisconsin</c:v>
                </c:pt>
              </c:strCache>
            </c:strRef>
          </c:tx>
          <c:invertIfNegative val="0"/>
          <c:cat>
            <c:strRef>
              <c:f>'10-11 Nat-State Prog Cat Graph'!$B$2:$F$2</c:f>
              <c:strCache>
                <c:ptCount val="5"/>
                <c:pt idx="0">
                  <c:v>A</c:v>
                </c:pt>
                <c:pt idx="1">
                  <c:v>B</c:v>
                </c:pt>
                <c:pt idx="2">
                  <c:v>C</c:v>
                </c:pt>
                <c:pt idx="3">
                  <c:v>D</c:v>
                </c:pt>
                <c:pt idx="4">
                  <c:v>E</c:v>
                </c:pt>
              </c:strCache>
            </c:strRef>
          </c:cat>
          <c:val>
            <c:numRef>
              <c:f>'10-11 Nat-State Prog Cat Graph'!$B$4:$F$4</c:f>
              <c:numCache>
                <c:formatCode>General</c:formatCode>
                <c:ptCount val="5"/>
                <c:pt idx="0">
                  <c:v>1.5</c:v>
                </c:pt>
                <c:pt idx="1">
                  <c:v>11.5</c:v>
                </c:pt>
                <c:pt idx="2">
                  <c:v>21.3</c:v>
                </c:pt>
                <c:pt idx="3">
                  <c:v>28.4</c:v>
                </c:pt>
                <c:pt idx="4">
                  <c:v>37.4</c:v>
                </c:pt>
              </c:numCache>
            </c:numRef>
          </c:val>
        </c:ser>
        <c:dLbls>
          <c:showLegendKey val="0"/>
          <c:showVal val="0"/>
          <c:showCatName val="0"/>
          <c:showSerName val="0"/>
          <c:showPercent val="0"/>
          <c:showBubbleSize val="0"/>
        </c:dLbls>
        <c:gapWidth val="150"/>
        <c:shape val="box"/>
        <c:axId val="171002112"/>
        <c:axId val="171003904"/>
        <c:axId val="0"/>
      </c:bar3DChart>
      <c:catAx>
        <c:axId val="171002112"/>
        <c:scaling>
          <c:orientation val="minMax"/>
        </c:scaling>
        <c:delete val="0"/>
        <c:axPos val="b"/>
        <c:majorTickMark val="none"/>
        <c:minorTickMark val="none"/>
        <c:tickLblPos val="nextTo"/>
        <c:crossAx val="171003904"/>
        <c:crosses val="autoZero"/>
        <c:auto val="1"/>
        <c:lblAlgn val="ctr"/>
        <c:lblOffset val="100"/>
        <c:noMultiLvlLbl val="0"/>
      </c:catAx>
      <c:valAx>
        <c:axId val="171003904"/>
        <c:scaling>
          <c:orientation val="minMax"/>
        </c:scaling>
        <c:delete val="0"/>
        <c:axPos val="l"/>
        <c:majorGridlines/>
        <c:title>
          <c:layout/>
          <c:overlay val="0"/>
        </c:title>
        <c:numFmt formatCode="0.0" sourceLinked="1"/>
        <c:majorTickMark val="none"/>
        <c:minorTickMark val="none"/>
        <c:tickLblPos val="nextTo"/>
        <c:crossAx val="171002112"/>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2010-2011 Outcome 2</a:t>
            </a:r>
          </a:p>
          <a:p>
            <a:pPr>
              <a:defRPr/>
            </a:pPr>
            <a:r>
              <a:rPr lang="en-US"/>
              <a:t>Progress Category Percentages</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'10-11 Nat-State Prog Cat Graph'!$A$8</c:f>
              <c:strCache>
                <c:ptCount val="1"/>
                <c:pt idx="0">
                  <c:v>National</c:v>
                </c:pt>
              </c:strCache>
            </c:strRef>
          </c:tx>
          <c:invertIfNegative val="0"/>
          <c:cat>
            <c:strRef>
              <c:f>'10-11 Nat-State Prog Cat Graph'!$B$7:$F$7</c:f>
              <c:strCache>
                <c:ptCount val="5"/>
                <c:pt idx="0">
                  <c:v>A</c:v>
                </c:pt>
                <c:pt idx="1">
                  <c:v>B</c:v>
                </c:pt>
                <c:pt idx="2">
                  <c:v>C</c:v>
                </c:pt>
                <c:pt idx="3">
                  <c:v>D</c:v>
                </c:pt>
                <c:pt idx="4">
                  <c:v>E</c:v>
                </c:pt>
              </c:strCache>
            </c:strRef>
          </c:cat>
          <c:val>
            <c:numRef>
              <c:f>'10-11 Nat-State Prog Cat Graph'!$B$8:$F$8</c:f>
              <c:numCache>
                <c:formatCode>0.0</c:formatCode>
                <c:ptCount val="5"/>
                <c:pt idx="0">
                  <c:v>1</c:v>
                </c:pt>
                <c:pt idx="1">
                  <c:v>8</c:v>
                </c:pt>
                <c:pt idx="2">
                  <c:v>32</c:v>
                </c:pt>
                <c:pt idx="3">
                  <c:v>42</c:v>
                </c:pt>
                <c:pt idx="4">
                  <c:v>17</c:v>
                </c:pt>
              </c:numCache>
            </c:numRef>
          </c:val>
        </c:ser>
        <c:ser>
          <c:idx val="1"/>
          <c:order val="1"/>
          <c:tx>
            <c:strRef>
              <c:f>'10-11 Nat-State Prog Cat Graph'!$A$9</c:f>
              <c:strCache>
                <c:ptCount val="1"/>
                <c:pt idx="0">
                  <c:v>Wisconsin</c:v>
                </c:pt>
              </c:strCache>
            </c:strRef>
          </c:tx>
          <c:invertIfNegative val="0"/>
          <c:cat>
            <c:strRef>
              <c:f>'10-11 Nat-State Prog Cat Graph'!$B$7:$F$7</c:f>
              <c:strCache>
                <c:ptCount val="5"/>
                <c:pt idx="0">
                  <c:v>A</c:v>
                </c:pt>
                <c:pt idx="1">
                  <c:v>B</c:v>
                </c:pt>
                <c:pt idx="2">
                  <c:v>C</c:v>
                </c:pt>
                <c:pt idx="3">
                  <c:v>D</c:v>
                </c:pt>
                <c:pt idx="4">
                  <c:v>E</c:v>
                </c:pt>
              </c:strCache>
            </c:strRef>
          </c:cat>
          <c:val>
            <c:numRef>
              <c:f>'10-11 Nat-State Prog Cat Graph'!$B$9:$F$9</c:f>
              <c:numCache>
                <c:formatCode>General</c:formatCode>
                <c:ptCount val="5"/>
                <c:pt idx="0">
                  <c:v>1.2</c:v>
                </c:pt>
                <c:pt idx="1">
                  <c:v>15.2</c:v>
                </c:pt>
                <c:pt idx="2">
                  <c:v>28.9</c:v>
                </c:pt>
                <c:pt idx="3">
                  <c:v>41.2</c:v>
                </c:pt>
                <c:pt idx="4">
                  <c:v>13.6</c:v>
                </c:pt>
              </c:numCache>
            </c:numRef>
          </c:val>
        </c:ser>
        <c:dLbls>
          <c:showLegendKey val="0"/>
          <c:showVal val="0"/>
          <c:showCatName val="0"/>
          <c:showSerName val="0"/>
          <c:showPercent val="0"/>
          <c:showBubbleSize val="0"/>
        </c:dLbls>
        <c:gapWidth val="150"/>
        <c:shape val="box"/>
        <c:axId val="171039744"/>
        <c:axId val="171119360"/>
        <c:axId val="0"/>
      </c:bar3DChart>
      <c:catAx>
        <c:axId val="171039744"/>
        <c:scaling>
          <c:orientation val="minMax"/>
        </c:scaling>
        <c:delete val="0"/>
        <c:axPos val="b"/>
        <c:majorTickMark val="none"/>
        <c:minorTickMark val="none"/>
        <c:tickLblPos val="nextTo"/>
        <c:crossAx val="171119360"/>
        <c:crosses val="autoZero"/>
        <c:auto val="1"/>
        <c:lblAlgn val="ctr"/>
        <c:lblOffset val="100"/>
        <c:noMultiLvlLbl val="0"/>
      </c:catAx>
      <c:valAx>
        <c:axId val="171119360"/>
        <c:scaling>
          <c:orientation val="minMax"/>
        </c:scaling>
        <c:delete val="0"/>
        <c:axPos val="l"/>
        <c:majorGridlines/>
        <c:title>
          <c:layout/>
          <c:overlay val="0"/>
        </c:title>
        <c:numFmt formatCode="0.0" sourceLinked="1"/>
        <c:majorTickMark val="none"/>
        <c:minorTickMark val="none"/>
        <c:tickLblPos val="nextTo"/>
        <c:crossAx val="171039744"/>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2010-2011 Outcome 3</a:t>
            </a:r>
          </a:p>
          <a:p>
            <a:pPr>
              <a:defRPr/>
            </a:pPr>
            <a:r>
              <a:rPr lang="en-US"/>
              <a:t>Progress</a:t>
            </a:r>
            <a:r>
              <a:rPr lang="en-US" baseline="0"/>
              <a:t> Category Percentages</a:t>
            </a:r>
            <a:endParaRPr lang="en-US"/>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'10-11 Nat-State Prog Cat Graph'!$A$13</c:f>
              <c:strCache>
                <c:ptCount val="1"/>
                <c:pt idx="0">
                  <c:v>National</c:v>
                </c:pt>
              </c:strCache>
            </c:strRef>
          </c:tx>
          <c:invertIfNegative val="0"/>
          <c:cat>
            <c:strRef>
              <c:f>'10-11 Nat-State Prog Cat Graph'!$B$12:$F$12</c:f>
              <c:strCache>
                <c:ptCount val="5"/>
                <c:pt idx="0">
                  <c:v>A</c:v>
                </c:pt>
                <c:pt idx="1">
                  <c:v>B</c:v>
                </c:pt>
                <c:pt idx="2">
                  <c:v>C</c:v>
                </c:pt>
                <c:pt idx="3">
                  <c:v>D</c:v>
                </c:pt>
                <c:pt idx="4">
                  <c:v>E</c:v>
                </c:pt>
              </c:strCache>
            </c:strRef>
          </c:cat>
          <c:val>
            <c:numRef>
              <c:f>'10-11 Nat-State Prog Cat Graph'!$B$13:$F$13</c:f>
              <c:numCache>
                <c:formatCode>0.0</c:formatCode>
                <c:ptCount val="5"/>
                <c:pt idx="0">
                  <c:v>1</c:v>
                </c:pt>
                <c:pt idx="1">
                  <c:v>5</c:v>
                </c:pt>
                <c:pt idx="2">
                  <c:v>23</c:v>
                </c:pt>
                <c:pt idx="3">
                  <c:v>44</c:v>
                </c:pt>
                <c:pt idx="4">
                  <c:v>27</c:v>
                </c:pt>
              </c:numCache>
            </c:numRef>
          </c:val>
        </c:ser>
        <c:ser>
          <c:idx val="1"/>
          <c:order val="1"/>
          <c:tx>
            <c:strRef>
              <c:f>'10-11 Nat-State Prog Cat Graph'!$A$14</c:f>
              <c:strCache>
                <c:ptCount val="1"/>
                <c:pt idx="0">
                  <c:v>Wisconsin</c:v>
                </c:pt>
              </c:strCache>
            </c:strRef>
          </c:tx>
          <c:invertIfNegative val="0"/>
          <c:cat>
            <c:strRef>
              <c:f>'10-11 Nat-State Prog Cat Graph'!$B$12:$F$12</c:f>
              <c:strCache>
                <c:ptCount val="5"/>
                <c:pt idx="0">
                  <c:v>A</c:v>
                </c:pt>
                <c:pt idx="1">
                  <c:v>B</c:v>
                </c:pt>
                <c:pt idx="2">
                  <c:v>C</c:v>
                </c:pt>
                <c:pt idx="3">
                  <c:v>D</c:v>
                </c:pt>
                <c:pt idx="4">
                  <c:v>E</c:v>
                </c:pt>
              </c:strCache>
            </c:strRef>
          </c:cat>
          <c:val>
            <c:numRef>
              <c:f>'10-11 Nat-State Prog Cat Graph'!$B$14:$F$14</c:f>
              <c:numCache>
                <c:formatCode>0.0</c:formatCode>
                <c:ptCount val="5"/>
                <c:pt idx="0">
                  <c:v>1</c:v>
                </c:pt>
                <c:pt idx="1">
                  <c:v>8</c:v>
                </c:pt>
                <c:pt idx="2" formatCode="General">
                  <c:v>12.3</c:v>
                </c:pt>
                <c:pt idx="3" formatCode="General">
                  <c:v>29.5</c:v>
                </c:pt>
                <c:pt idx="4" formatCode="General">
                  <c:v>49.2</c:v>
                </c:pt>
              </c:numCache>
            </c:numRef>
          </c:val>
        </c:ser>
        <c:dLbls>
          <c:showLegendKey val="0"/>
          <c:showVal val="0"/>
          <c:showCatName val="0"/>
          <c:showSerName val="0"/>
          <c:showPercent val="0"/>
          <c:showBubbleSize val="0"/>
        </c:dLbls>
        <c:gapWidth val="150"/>
        <c:shape val="box"/>
        <c:axId val="171143168"/>
        <c:axId val="171144704"/>
        <c:axId val="0"/>
      </c:bar3DChart>
      <c:catAx>
        <c:axId val="171143168"/>
        <c:scaling>
          <c:orientation val="minMax"/>
        </c:scaling>
        <c:delete val="0"/>
        <c:axPos val="b"/>
        <c:majorTickMark val="none"/>
        <c:minorTickMark val="none"/>
        <c:tickLblPos val="nextTo"/>
        <c:crossAx val="171144704"/>
        <c:crosses val="autoZero"/>
        <c:auto val="1"/>
        <c:lblAlgn val="ctr"/>
        <c:lblOffset val="100"/>
        <c:noMultiLvlLbl val="0"/>
      </c:catAx>
      <c:valAx>
        <c:axId val="171144704"/>
        <c:scaling>
          <c:orientation val="minMax"/>
        </c:scaling>
        <c:delete val="0"/>
        <c:axPos val="l"/>
        <c:majorGridlines/>
        <c:title>
          <c:layout/>
          <c:overlay val="0"/>
        </c:title>
        <c:numFmt formatCode="0.0" sourceLinked="1"/>
        <c:majorTickMark val="none"/>
        <c:minorTickMark val="none"/>
        <c:tickLblPos val="nextTo"/>
        <c:crossAx val="171143168"/>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2010-2011 Outcome</a:t>
            </a:r>
            <a:r>
              <a:rPr lang="en-US" baseline="0"/>
              <a:t> 1 </a:t>
            </a:r>
          </a:p>
          <a:p>
            <a:pPr>
              <a:defRPr/>
            </a:pPr>
            <a:r>
              <a:rPr lang="en-US" baseline="0"/>
              <a:t>Social Emotional </a:t>
            </a:r>
            <a:endParaRPr lang="en-US"/>
          </a:p>
        </c:rich>
      </c:tx>
      <c:layout/>
      <c:overlay val="0"/>
    </c:title>
    <c:autoTitleDeleted val="0"/>
    <c:plotArea>
      <c:layout/>
      <c:barChart>
        <c:barDir val="col"/>
        <c:grouping val="clustered"/>
        <c:varyColors val="0"/>
        <c:ser>
          <c:idx val="0"/>
          <c:order val="0"/>
          <c:tx>
            <c:strRef>
              <c:f>'10-11 Nat-State SS Graphs'!$A$3</c:f>
              <c:strCache>
                <c:ptCount val="1"/>
                <c:pt idx="0">
                  <c:v>National </c:v>
                </c:pt>
              </c:strCache>
            </c:strRef>
          </c:tx>
          <c:invertIfNegative val="0"/>
          <c:cat>
            <c:strRef>
              <c:f>'10-11 Nat-State SS Graphs'!$B$2:$C$2</c:f>
              <c:strCache>
                <c:ptCount val="2"/>
                <c:pt idx="0">
                  <c:v>SS1: Greater than Expected Growth</c:v>
                </c:pt>
                <c:pt idx="1">
                  <c:v>SS2: Exited Within Age Expectations</c:v>
                </c:pt>
              </c:strCache>
            </c:strRef>
          </c:cat>
          <c:val>
            <c:numRef>
              <c:f>'10-11 Nat-State SS Graphs'!$B$3:$C$3</c:f>
              <c:numCache>
                <c:formatCode>General</c:formatCode>
                <c:ptCount val="2"/>
                <c:pt idx="0">
                  <c:v>90.8</c:v>
                </c:pt>
                <c:pt idx="1">
                  <c:v>61.3</c:v>
                </c:pt>
              </c:numCache>
            </c:numRef>
          </c:val>
        </c:ser>
        <c:ser>
          <c:idx val="1"/>
          <c:order val="1"/>
          <c:tx>
            <c:strRef>
              <c:f>'10-11 Nat-State SS Graphs'!$A$4</c:f>
              <c:strCache>
                <c:ptCount val="1"/>
                <c:pt idx="0">
                  <c:v>Wisconsin</c:v>
                </c:pt>
              </c:strCache>
            </c:strRef>
          </c:tx>
          <c:invertIfNegative val="0"/>
          <c:cat>
            <c:strRef>
              <c:f>'10-11 Nat-State SS Graphs'!$B$2:$C$2</c:f>
              <c:strCache>
                <c:ptCount val="2"/>
                <c:pt idx="0">
                  <c:v>SS1: Greater than Expected Growth</c:v>
                </c:pt>
                <c:pt idx="1">
                  <c:v>SS2: Exited Within Age Expectations</c:v>
                </c:pt>
              </c:strCache>
            </c:strRef>
          </c:cat>
          <c:val>
            <c:numRef>
              <c:f>'10-11 Nat-State SS Graphs'!$B$4:$C$4</c:f>
              <c:numCache>
                <c:formatCode>General</c:formatCode>
                <c:ptCount val="2"/>
                <c:pt idx="0">
                  <c:v>79.3</c:v>
                </c:pt>
                <c:pt idx="1">
                  <c:v>65.7</c:v>
                </c:pt>
              </c:numCache>
            </c:numRef>
          </c:val>
        </c:ser>
        <c:dLbls>
          <c:showLegendKey val="0"/>
          <c:showVal val="0"/>
          <c:showCatName val="0"/>
          <c:showSerName val="0"/>
          <c:showPercent val="0"/>
          <c:showBubbleSize val="0"/>
        </c:dLbls>
        <c:gapWidth val="150"/>
        <c:axId val="171391232"/>
        <c:axId val="171397120"/>
      </c:barChart>
      <c:catAx>
        <c:axId val="171391232"/>
        <c:scaling>
          <c:orientation val="minMax"/>
        </c:scaling>
        <c:delete val="0"/>
        <c:axPos val="b"/>
        <c:majorTickMark val="none"/>
        <c:minorTickMark val="none"/>
        <c:tickLblPos val="nextTo"/>
        <c:crossAx val="171397120"/>
        <c:crosses val="autoZero"/>
        <c:auto val="1"/>
        <c:lblAlgn val="ctr"/>
        <c:lblOffset val="100"/>
        <c:noMultiLvlLbl val="0"/>
      </c:catAx>
      <c:valAx>
        <c:axId val="171397120"/>
        <c:scaling>
          <c:orientation val="minMax"/>
        </c:scaling>
        <c:delete val="0"/>
        <c:axPos val="l"/>
        <c:majorGridlines/>
        <c:title>
          <c:layout/>
          <c:overlay val="0"/>
        </c:title>
        <c:numFmt formatCode="General" sourceLinked="1"/>
        <c:majorTickMark val="none"/>
        <c:minorTickMark val="none"/>
        <c:tickLblPos val="nextTo"/>
        <c:crossAx val="171391232"/>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2010-2011 Outcome</a:t>
            </a:r>
            <a:r>
              <a:rPr lang="en-US" baseline="0"/>
              <a:t> 2 </a:t>
            </a:r>
          </a:p>
          <a:p>
            <a:pPr>
              <a:defRPr/>
            </a:pPr>
            <a:r>
              <a:rPr lang="en-US" baseline="0"/>
              <a:t>Knowledge &amp; Skills</a:t>
            </a:r>
            <a:endParaRPr lang="en-US"/>
          </a:p>
        </c:rich>
      </c:tx>
      <c:layout/>
      <c:overlay val="0"/>
    </c:title>
    <c:autoTitleDeleted val="0"/>
    <c:plotArea>
      <c:layout/>
      <c:barChart>
        <c:barDir val="col"/>
        <c:grouping val="clustered"/>
        <c:varyColors val="0"/>
        <c:ser>
          <c:idx val="0"/>
          <c:order val="0"/>
          <c:tx>
            <c:strRef>
              <c:f>'10-11 Nat-State SS Graphs'!$A$8</c:f>
              <c:strCache>
                <c:ptCount val="1"/>
                <c:pt idx="0">
                  <c:v>National </c:v>
                </c:pt>
              </c:strCache>
            </c:strRef>
          </c:tx>
          <c:invertIfNegative val="0"/>
          <c:cat>
            <c:strRef>
              <c:f>'10-11 Nat-State SS Graphs'!$B$7:$C$7</c:f>
              <c:strCache>
                <c:ptCount val="2"/>
                <c:pt idx="0">
                  <c:v>SS1: Greater than Expected Growth</c:v>
                </c:pt>
                <c:pt idx="1">
                  <c:v>SS2: Exited Within Age Expectations</c:v>
                </c:pt>
              </c:strCache>
            </c:strRef>
          </c:cat>
          <c:val>
            <c:numRef>
              <c:f>'10-11 Nat-State SS Graphs'!$B$8:$C$8</c:f>
              <c:numCache>
                <c:formatCode>General</c:formatCode>
                <c:ptCount val="2"/>
                <c:pt idx="0">
                  <c:v>89.4</c:v>
                </c:pt>
                <c:pt idx="1">
                  <c:v>59.2</c:v>
                </c:pt>
              </c:numCache>
            </c:numRef>
          </c:val>
        </c:ser>
        <c:ser>
          <c:idx val="1"/>
          <c:order val="1"/>
          <c:tx>
            <c:strRef>
              <c:f>'10-11 Nat-State SS Graphs'!$A$9</c:f>
              <c:strCache>
                <c:ptCount val="1"/>
                <c:pt idx="0">
                  <c:v>Wisconsin</c:v>
                </c:pt>
              </c:strCache>
            </c:strRef>
          </c:tx>
          <c:invertIfNegative val="0"/>
          <c:cat>
            <c:strRef>
              <c:f>'10-11 Nat-State SS Graphs'!$B$7:$C$7</c:f>
              <c:strCache>
                <c:ptCount val="2"/>
                <c:pt idx="0">
                  <c:v>SS1: Greater than Expected Growth</c:v>
                </c:pt>
                <c:pt idx="1">
                  <c:v>SS2: Exited Within Age Expectations</c:v>
                </c:pt>
              </c:strCache>
            </c:strRef>
          </c:cat>
          <c:val>
            <c:numRef>
              <c:f>'10-11 Nat-State SS Graphs'!$B$9:$C$9</c:f>
              <c:numCache>
                <c:formatCode>General</c:formatCode>
                <c:ptCount val="2"/>
                <c:pt idx="0">
                  <c:v>80.7</c:v>
                </c:pt>
                <c:pt idx="1">
                  <c:v>54.7</c:v>
                </c:pt>
              </c:numCache>
            </c:numRef>
          </c:val>
        </c:ser>
        <c:dLbls>
          <c:showLegendKey val="0"/>
          <c:showVal val="0"/>
          <c:showCatName val="0"/>
          <c:showSerName val="0"/>
          <c:showPercent val="0"/>
          <c:showBubbleSize val="0"/>
        </c:dLbls>
        <c:gapWidth val="150"/>
        <c:axId val="171436672"/>
        <c:axId val="171438464"/>
      </c:barChart>
      <c:catAx>
        <c:axId val="171436672"/>
        <c:scaling>
          <c:orientation val="minMax"/>
        </c:scaling>
        <c:delete val="0"/>
        <c:axPos val="b"/>
        <c:majorTickMark val="none"/>
        <c:minorTickMark val="none"/>
        <c:tickLblPos val="nextTo"/>
        <c:crossAx val="171438464"/>
        <c:crosses val="autoZero"/>
        <c:auto val="1"/>
        <c:lblAlgn val="ctr"/>
        <c:lblOffset val="100"/>
        <c:noMultiLvlLbl val="0"/>
      </c:catAx>
      <c:valAx>
        <c:axId val="171438464"/>
        <c:scaling>
          <c:orientation val="minMax"/>
        </c:scaling>
        <c:delete val="0"/>
        <c:axPos val="l"/>
        <c:majorGridlines/>
        <c:title>
          <c:layout/>
          <c:overlay val="0"/>
        </c:title>
        <c:numFmt formatCode="General" sourceLinked="1"/>
        <c:majorTickMark val="none"/>
        <c:minorTickMark val="none"/>
        <c:tickLblPos val="nextTo"/>
        <c:crossAx val="171436672"/>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2010-2011 Outcome 3</a:t>
            </a:r>
            <a:r>
              <a:rPr lang="en-US" baseline="0"/>
              <a:t> </a:t>
            </a:r>
          </a:p>
          <a:p>
            <a:pPr>
              <a:defRPr/>
            </a:pPr>
            <a:r>
              <a:rPr lang="en-US" baseline="0"/>
              <a:t>Action to Meet Needs</a:t>
            </a:r>
            <a:endParaRPr lang="en-US"/>
          </a:p>
        </c:rich>
      </c:tx>
      <c:layout/>
      <c:overlay val="0"/>
    </c:title>
    <c:autoTitleDeleted val="0"/>
    <c:plotArea>
      <c:layout/>
      <c:barChart>
        <c:barDir val="col"/>
        <c:grouping val="clustered"/>
        <c:varyColors val="0"/>
        <c:ser>
          <c:idx val="0"/>
          <c:order val="0"/>
          <c:tx>
            <c:strRef>
              <c:f>'10-11 Nat-State SS Graphs'!$A$13</c:f>
              <c:strCache>
                <c:ptCount val="1"/>
                <c:pt idx="0">
                  <c:v>National </c:v>
                </c:pt>
              </c:strCache>
            </c:strRef>
          </c:tx>
          <c:invertIfNegative val="0"/>
          <c:cat>
            <c:strRef>
              <c:f>'10-11 Nat-State SS Graphs'!$B$12:$C$12</c:f>
              <c:strCache>
                <c:ptCount val="2"/>
                <c:pt idx="0">
                  <c:v>SS1: Greater than Expected Growth</c:v>
                </c:pt>
                <c:pt idx="1">
                  <c:v>SS2: Exited Within Age Expectations</c:v>
                </c:pt>
              </c:strCache>
            </c:strRef>
          </c:cat>
          <c:val>
            <c:numRef>
              <c:f>'10-11 Nat-State SS Graphs'!$B$13:$C$13</c:f>
              <c:numCache>
                <c:formatCode>General</c:formatCode>
                <c:ptCount val="2"/>
                <c:pt idx="0">
                  <c:v>91.3</c:v>
                </c:pt>
                <c:pt idx="1">
                  <c:v>71.099999999999994</c:v>
                </c:pt>
              </c:numCache>
            </c:numRef>
          </c:val>
        </c:ser>
        <c:ser>
          <c:idx val="1"/>
          <c:order val="1"/>
          <c:tx>
            <c:strRef>
              <c:f>'10-11 Nat-State SS Graphs'!$A$14</c:f>
              <c:strCache>
                <c:ptCount val="1"/>
                <c:pt idx="0">
                  <c:v>Wisconsin</c:v>
                </c:pt>
              </c:strCache>
            </c:strRef>
          </c:tx>
          <c:invertIfNegative val="0"/>
          <c:cat>
            <c:strRef>
              <c:f>'10-11 Nat-State SS Graphs'!$B$12:$C$12</c:f>
              <c:strCache>
                <c:ptCount val="2"/>
                <c:pt idx="0">
                  <c:v>SS1: Greater than Expected Growth</c:v>
                </c:pt>
                <c:pt idx="1">
                  <c:v>SS2: Exited Within Age Expectations</c:v>
                </c:pt>
              </c:strCache>
            </c:strRef>
          </c:cat>
          <c:val>
            <c:numRef>
              <c:f>'10-11 Nat-State SS Graphs'!$B$14:$C$14</c:f>
              <c:numCache>
                <c:formatCode>General</c:formatCode>
                <c:ptCount val="2"/>
                <c:pt idx="0">
                  <c:v>82.1</c:v>
                </c:pt>
                <c:pt idx="1">
                  <c:v>78.599999999999994</c:v>
                </c:pt>
              </c:numCache>
            </c:numRef>
          </c:val>
        </c:ser>
        <c:dLbls>
          <c:showLegendKey val="0"/>
          <c:showVal val="0"/>
          <c:showCatName val="0"/>
          <c:showSerName val="0"/>
          <c:showPercent val="0"/>
          <c:showBubbleSize val="0"/>
        </c:dLbls>
        <c:gapWidth val="150"/>
        <c:axId val="171527168"/>
        <c:axId val="171541248"/>
      </c:barChart>
      <c:catAx>
        <c:axId val="171527168"/>
        <c:scaling>
          <c:orientation val="minMax"/>
        </c:scaling>
        <c:delete val="0"/>
        <c:axPos val="b"/>
        <c:majorTickMark val="none"/>
        <c:minorTickMark val="none"/>
        <c:tickLblPos val="nextTo"/>
        <c:crossAx val="171541248"/>
        <c:crosses val="autoZero"/>
        <c:auto val="1"/>
        <c:lblAlgn val="ctr"/>
        <c:lblOffset val="100"/>
        <c:noMultiLvlLbl val="0"/>
      </c:catAx>
      <c:valAx>
        <c:axId val="171541248"/>
        <c:scaling>
          <c:orientation val="minMax"/>
        </c:scaling>
        <c:delete val="0"/>
        <c:axPos val="l"/>
        <c:majorGridlines/>
        <c:title>
          <c:layout/>
          <c:overlay val="0"/>
        </c:title>
        <c:numFmt formatCode="General" sourceLinked="1"/>
        <c:majorTickMark val="none"/>
        <c:minorTickMark val="none"/>
        <c:tickLblPos val="nextTo"/>
        <c:crossAx val="171527168"/>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84F6AE-6EAE-494D-91C7-367489D6514B}" type="doc">
      <dgm:prSet loTypeId="urn:microsoft.com/office/officeart/2005/8/layout/vList4#2" loCatId="list" qsTypeId="urn:microsoft.com/office/officeart/2005/8/quickstyle/simple3" qsCatId="simple" csTypeId="urn:microsoft.com/office/officeart/2005/8/colors/colorful5" csCatId="colorful" phldr="1"/>
      <dgm:spPr/>
    </dgm:pt>
    <dgm:pt modelId="{B733ACFA-BF0E-4E3F-A6CD-F00628D576FA}">
      <dgm:prSet phldrT="[Text]" custT="1"/>
      <dgm:spPr/>
      <dgm:t>
        <a:bodyPr/>
        <a:lstStyle/>
        <a:p>
          <a:r>
            <a:rPr lang="en-US" sz="3200" dirty="0"/>
            <a:t>Positive Social Emotional Skills</a:t>
          </a:r>
        </a:p>
      </dgm:t>
    </dgm:pt>
    <dgm:pt modelId="{C468F189-190A-4E7C-A774-C55FA793FE5B}" type="parTrans" cxnId="{58F59C96-D233-467D-8433-831AFC820E30}">
      <dgm:prSet/>
      <dgm:spPr/>
      <dgm:t>
        <a:bodyPr/>
        <a:lstStyle/>
        <a:p>
          <a:endParaRPr lang="en-US" sz="3200"/>
        </a:p>
      </dgm:t>
    </dgm:pt>
    <dgm:pt modelId="{219361CD-7AC0-4B7E-BA93-1FE9C330BC46}" type="sibTrans" cxnId="{58F59C96-D233-467D-8433-831AFC820E30}">
      <dgm:prSet/>
      <dgm:spPr/>
      <dgm:t>
        <a:bodyPr/>
        <a:lstStyle/>
        <a:p>
          <a:endParaRPr lang="en-US" sz="3200"/>
        </a:p>
      </dgm:t>
    </dgm:pt>
    <dgm:pt modelId="{36EDED3E-0727-416C-B0CF-602EA43037A5}">
      <dgm:prSet phldrT="[Text]" custT="1"/>
      <dgm:spPr/>
      <dgm:t>
        <a:bodyPr/>
        <a:lstStyle/>
        <a:p>
          <a:r>
            <a:rPr lang="en-US" sz="3200" dirty="0"/>
            <a:t>Acquisition &amp; Use of Knowledge &amp; Skills</a:t>
          </a:r>
        </a:p>
      </dgm:t>
    </dgm:pt>
    <dgm:pt modelId="{91107E81-FAE1-41AD-BF4B-F14F12D2391F}" type="parTrans" cxnId="{DA94399B-4309-4C65-9177-59B5187C70BA}">
      <dgm:prSet/>
      <dgm:spPr/>
      <dgm:t>
        <a:bodyPr/>
        <a:lstStyle/>
        <a:p>
          <a:endParaRPr lang="en-US" sz="3200"/>
        </a:p>
      </dgm:t>
    </dgm:pt>
    <dgm:pt modelId="{3A1619FB-819E-4B57-AB57-D0C050AA0682}" type="sibTrans" cxnId="{DA94399B-4309-4C65-9177-59B5187C70BA}">
      <dgm:prSet/>
      <dgm:spPr/>
      <dgm:t>
        <a:bodyPr/>
        <a:lstStyle/>
        <a:p>
          <a:endParaRPr lang="en-US" sz="3200"/>
        </a:p>
      </dgm:t>
    </dgm:pt>
    <dgm:pt modelId="{8470BE08-A965-4557-82C4-3D070074BE99}">
      <dgm:prSet phldrT="[Text]" custT="1"/>
      <dgm:spPr/>
      <dgm:t>
        <a:bodyPr/>
        <a:lstStyle/>
        <a:p>
          <a:r>
            <a:rPr lang="en-US" sz="3200" dirty="0"/>
            <a:t>Takes Appropriate Action to Meet Needs</a:t>
          </a:r>
        </a:p>
      </dgm:t>
    </dgm:pt>
    <dgm:pt modelId="{B45E3C79-C612-4561-903F-D0CCC79D55BD}" type="parTrans" cxnId="{FF650926-FC17-4825-99F8-36E75F8F02C3}">
      <dgm:prSet/>
      <dgm:spPr/>
      <dgm:t>
        <a:bodyPr/>
        <a:lstStyle/>
        <a:p>
          <a:endParaRPr lang="en-US" sz="3200"/>
        </a:p>
      </dgm:t>
    </dgm:pt>
    <dgm:pt modelId="{FBA0C91A-3B13-4BB7-864D-07B3BDD71421}" type="sibTrans" cxnId="{FF650926-FC17-4825-99F8-36E75F8F02C3}">
      <dgm:prSet/>
      <dgm:spPr/>
      <dgm:t>
        <a:bodyPr/>
        <a:lstStyle/>
        <a:p>
          <a:endParaRPr lang="en-US" sz="3200"/>
        </a:p>
      </dgm:t>
    </dgm:pt>
    <dgm:pt modelId="{300A900D-CF3D-46BC-93A5-5A1320AFF503}" type="pres">
      <dgm:prSet presAssocID="{A584F6AE-6EAE-494D-91C7-367489D6514B}" presName="linear" presStyleCnt="0">
        <dgm:presLayoutVars>
          <dgm:dir/>
          <dgm:resizeHandles val="exact"/>
        </dgm:presLayoutVars>
      </dgm:prSet>
      <dgm:spPr/>
    </dgm:pt>
    <dgm:pt modelId="{297ED189-851B-4F6C-89B0-FDFF2A356702}" type="pres">
      <dgm:prSet presAssocID="{B733ACFA-BF0E-4E3F-A6CD-F00628D576FA}" presName="comp" presStyleCnt="0"/>
      <dgm:spPr/>
    </dgm:pt>
    <dgm:pt modelId="{F5F5ED3A-7F42-4EE9-A42E-B477C8F03A57}" type="pres">
      <dgm:prSet presAssocID="{B733ACFA-BF0E-4E3F-A6CD-F00628D576FA}" presName="box" presStyleLbl="node1" presStyleIdx="0" presStyleCnt="3"/>
      <dgm:spPr/>
      <dgm:t>
        <a:bodyPr/>
        <a:lstStyle/>
        <a:p>
          <a:endParaRPr lang="en-US"/>
        </a:p>
      </dgm:t>
    </dgm:pt>
    <dgm:pt modelId="{13899735-0319-415F-BEA3-EB67611EE5D3}" type="pres">
      <dgm:prSet presAssocID="{B733ACFA-BF0E-4E3F-A6CD-F00628D576FA}" presName="img" presStyleLbl="fgImgPlace1" presStyleIdx="0" presStyleCnt="3" custLinFactNeighborX="-2031" custLinFactNeighborY="-2110"/>
      <dgm:spPr>
        <a:blipFill rotWithShape="0">
          <a:blip xmlns:r="http://schemas.openxmlformats.org/officeDocument/2006/relationships" r:embed="rId1"/>
          <a:stretch>
            <a:fillRect/>
          </a:stretch>
        </a:blipFill>
      </dgm:spPr>
    </dgm:pt>
    <dgm:pt modelId="{DDE2A2C6-996B-4B55-BCEE-2CEFEA3FA30D}" type="pres">
      <dgm:prSet presAssocID="{B733ACFA-BF0E-4E3F-A6CD-F00628D576FA}" presName="text" presStyleLbl="node1" presStyleIdx="0" presStyleCnt="3">
        <dgm:presLayoutVars>
          <dgm:bulletEnabled val="1"/>
        </dgm:presLayoutVars>
      </dgm:prSet>
      <dgm:spPr/>
      <dgm:t>
        <a:bodyPr/>
        <a:lstStyle/>
        <a:p>
          <a:endParaRPr lang="en-US"/>
        </a:p>
      </dgm:t>
    </dgm:pt>
    <dgm:pt modelId="{CA6D6E24-378D-4549-B7E1-DB7569EA9F2B}" type="pres">
      <dgm:prSet presAssocID="{219361CD-7AC0-4B7E-BA93-1FE9C330BC46}" presName="spacer" presStyleCnt="0"/>
      <dgm:spPr/>
    </dgm:pt>
    <dgm:pt modelId="{6CF8E4C8-2DE9-48E0-AFC3-3A861DF6D0AD}" type="pres">
      <dgm:prSet presAssocID="{36EDED3E-0727-416C-B0CF-602EA43037A5}" presName="comp" presStyleCnt="0"/>
      <dgm:spPr/>
    </dgm:pt>
    <dgm:pt modelId="{D853EF5C-A178-436A-9DC3-A3544314367E}" type="pres">
      <dgm:prSet presAssocID="{36EDED3E-0727-416C-B0CF-602EA43037A5}" presName="box" presStyleLbl="node1" presStyleIdx="1" presStyleCnt="3"/>
      <dgm:spPr/>
      <dgm:t>
        <a:bodyPr/>
        <a:lstStyle/>
        <a:p>
          <a:endParaRPr lang="en-US"/>
        </a:p>
      </dgm:t>
    </dgm:pt>
    <dgm:pt modelId="{A1448B28-0151-476E-AA20-5772F4E9022D}" type="pres">
      <dgm:prSet presAssocID="{36EDED3E-0727-416C-B0CF-602EA43037A5}" presName="img" presStyleLbl="fgImgPlace1" presStyleIdx="1" presStyleCnt="3"/>
      <dgm:spPr>
        <a:blipFill rotWithShape="0">
          <a:blip xmlns:r="http://schemas.openxmlformats.org/officeDocument/2006/relationships" r:embed="rId2"/>
          <a:stretch>
            <a:fillRect/>
          </a:stretch>
        </a:blipFill>
      </dgm:spPr>
    </dgm:pt>
    <dgm:pt modelId="{DD0805DE-1BBE-4E1C-836F-E89F2FF85F7A}" type="pres">
      <dgm:prSet presAssocID="{36EDED3E-0727-416C-B0CF-602EA43037A5}" presName="text" presStyleLbl="node1" presStyleIdx="1" presStyleCnt="3">
        <dgm:presLayoutVars>
          <dgm:bulletEnabled val="1"/>
        </dgm:presLayoutVars>
      </dgm:prSet>
      <dgm:spPr/>
      <dgm:t>
        <a:bodyPr/>
        <a:lstStyle/>
        <a:p>
          <a:endParaRPr lang="en-US"/>
        </a:p>
      </dgm:t>
    </dgm:pt>
    <dgm:pt modelId="{F379E292-B025-453C-BD52-9968360C061D}" type="pres">
      <dgm:prSet presAssocID="{3A1619FB-819E-4B57-AB57-D0C050AA0682}" presName="spacer" presStyleCnt="0"/>
      <dgm:spPr/>
    </dgm:pt>
    <dgm:pt modelId="{ECAD2252-3F46-4F0C-BA66-D3083625CB50}" type="pres">
      <dgm:prSet presAssocID="{8470BE08-A965-4557-82C4-3D070074BE99}" presName="comp" presStyleCnt="0"/>
      <dgm:spPr/>
    </dgm:pt>
    <dgm:pt modelId="{F803E10C-3E22-4996-94F7-8F083B25659D}" type="pres">
      <dgm:prSet presAssocID="{8470BE08-A965-4557-82C4-3D070074BE99}" presName="box" presStyleLbl="node1" presStyleIdx="2" presStyleCnt="3"/>
      <dgm:spPr/>
      <dgm:t>
        <a:bodyPr/>
        <a:lstStyle/>
        <a:p>
          <a:endParaRPr lang="en-US"/>
        </a:p>
      </dgm:t>
    </dgm:pt>
    <dgm:pt modelId="{0FACF2DE-DC2A-4BDD-AF48-E2CCE953F5F4}" type="pres">
      <dgm:prSet presAssocID="{8470BE08-A965-4557-82C4-3D070074BE99}" presName="img" presStyleLbl="fgImgPlace1" presStyleIdx="2" presStyleCnt="3" custLinFactNeighborX="2969" custLinFactNeighborY="3409"/>
      <dgm:spPr>
        <a:blipFill rotWithShape="0">
          <a:blip xmlns:r="http://schemas.openxmlformats.org/officeDocument/2006/relationships" r:embed="rId3"/>
          <a:stretch>
            <a:fillRect/>
          </a:stretch>
        </a:blipFill>
      </dgm:spPr>
    </dgm:pt>
    <dgm:pt modelId="{4C701567-340F-48E9-8188-2CFF1A5C494F}" type="pres">
      <dgm:prSet presAssocID="{8470BE08-A965-4557-82C4-3D070074BE99}" presName="text" presStyleLbl="node1" presStyleIdx="2" presStyleCnt="3">
        <dgm:presLayoutVars>
          <dgm:bulletEnabled val="1"/>
        </dgm:presLayoutVars>
      </dgm:prSet>
      <dgm:spPr/>
      <dgm:t>
        <a:bodyPr/>
        <a:lstStyle/>
        <a:p>
          <a:endParaRPr lang="en-US"/>
        </a:p>
      </dgm:t>
    </dgm:pt>
  </dgm:ptLst>
  <dgm:cxnLst>
    <dgm:cxn modelId="{E5F21687-52A4-4126-909C-26A0AD77E687}" type="presOf" srcId="{8470BE08-A965-4557-82C4-3D070074BE99}" destId="{4C701567-340F-48E9-8188-2CFF1A5C494F}" srcOrd="1" destOrd="0" presId="urn:microsoft.com/office/officeart/2005/8/layout/vList4#2"/>
    <dgm:cxn modelId="{DA94399B-4309-4C65-9177-59B5187C70BA}" srcId="{A584F6AE-6EAE-494D-91C7-367489D6514B}" destId="{36EDED3E-0727-416C-B0CF-602EA43037A5}" srcOrd="1" destOrd="0" parTransId="{91107E81-FAE1-41AD-BF4B-F14F12D2391F}" sibTransId="{3A1619FB-819E-4B57-AB57-D0C050AA0682}"/>
    <dgm:cxn modelId="{E45C6523-1959-4921-913F-50EE8CDA251C}" type="presOf" srcId="{B733ACFA-BF0E-4E3F-A6CD-F00628D576FA}" destId="{DDE2A2C6-996B-4B55-BCEE-2CEFEA3FA30D}" srcOrd="1" destOrd="0" presId="urn:microsoft.com/office/officeart/2005/8/layout/vList4#2"/>
    <dgm:cxn modelId="{FF650926-FC17-4825-99F8-36E75F8F02C3}" srcId="{A584F6AE-6EAE-494D-91C7-367489D6514B}" destId="{8470BE08-A965-4557-82C4-3D070074BE99}" srcOrd="2" destOrd="0" parTransId="{B45E3C79-C612-4561-903F-D0CCC79D55BD}" sibTransId="{FBA0C91A-3B13-4BB7-864D-07B3BDD71421}"/>
    <dgm:cxn modelId="{4CC213BD-C96B-4DEE-8D60-7C2A3B440789}" type="presOf" srcId="{36EDED3E-0727-416C-B0CF-602EA43037A5}" destId="{DD0805DE-1BBE-4E1C-836F-E89F2FF85F7A}" srcOrd="1" destOrd="0" presId="urn:microsoft.com/office/officeart/2005/8/layout/vList4#2"/>
    <dgm:cxn modelId="{73615BAE-8580-4BF6-8142-EB729871364A}" type="presOf" srcId="{8470BE08-A965-4557-82C4-3D070074BE99}" destId="{F803E10C-3E22-4996-94F7-8F083B25659D}" srcOrd="0" destOrd="0" presId="urn:microsoft.com/office/officeart/2005/8/layout/vList4#2"/>
    <dgm:cxn modelId="{58F59C96-D233-467D-8433-831AFC820E30}" srcId="{A584F6AE-6EAE-494D-91C7-367489D6514B}" destId="{B733ACFA-BF0E-4E3F-A6CD-F00628D576FA}" srcOrd="0" destOrd="0" parTransId="{C468F189-190A-4E7C-A774-C55FA793FE5B}" sibTransId="{219361CD-7AC0-4B7E-BA93-1FE9C330BC46}"/>
    <dgm:cxn modelId="{B575CE84-09E6-46F6-9B43-8CFE1A690734}" type="presOf" srcId="{B733ACFA-BF0E-4E3F-A6CD-F00628D576FA}" destId="{F5F5ED3A-7F42-4EE9-A42E-B477C8F03A57}" srcOrd="0" destOrd="0" presId="urn:microsoft.com/office/officeart/2005/8/layout/vList4#2"/>
    <dgm:cxn modelId="{A604C160-4F0C-4C8E-BB0E-890F9224A067}" type="presOf" srcId="{36EDED3E-0727-416C-B0CF-602EA43037A5}" destId="{D853EF5C-A178-436A-9DC3-A3544314367E}" srcOrd="0" destOrd="0" presId="urn:microsoft.com/office/officeart/2005/8/layout/vList4#2"/>
    <dgm:cxn modelId="{626B4D77-E22B-4D10-9299-3F6ECAE1F767}" type="presOf" srcId="{A584F6AE-6EAE-494D-91C7-367489D6514B}" destId="{300A900D-CF3D-46BC-93A5-5A1320AFF503}" srcOrd="0" destOrd="0" presId="urn:microsoft.com/office/officeart/2005/8/layout/vList4#2"/>
    <dgm:cxn modelId="{832CD311-4E80-47FC-83FC-F1C3C182E8B6}" type="presParOf" srcId="{300A900D-CF3D-46BC-93A5-5A1320AFF503}" destId="{297ED189-851B-4F6C-89B0-FDFF2A356702}" srcOrd="0" destOrd="0" presId="urn:microsoft.com/office/officeart/2005/8/layout/vList4#2"/>
    <dgm:cxn modelId="{E716871A-ADFF-4360-AE9B-F3323D0135B8}" type="presParOf" srcId="{297ED189-851B-4F6C-89B0-FDFF2A356702}" destId="{F5F5ED3A-7F42-4EE9-A42E-B477C8F03A57}" srcOrd="0" destOrd="0" presId="urn:microsoft.com/office/officeart/2005/8/layout/vList4#2"/>
    <dgm:cxn modelId="{0EFC2A43-1EB5-46A5-925F-0A5E245EB86C}" type="presParOf" srcId="{297ED189-851B-4F6C-89B0-FDFF2A356702}" destId="{13899735-0319-415F-BEA3-EB67611EE5D3}" srcOrd="1" destOrd="0" presId="urn:microsoft.com/office/officeart/2005/8/layout/vList4#2"/>
    <dgm:cxn modelId="{9E24620C-3686-40C5-90F6-2F43689BA77A}" type="presParOf" srcId="{297ED189-851B-4F6C-89B0-FDFF2A356702}" destId="{DDE2A2C6-996B-4B55-BCEE-2CEFEA3FA30D}" srcOrd="2" destOrd="0" presId="urn:microsoft.com/office/officeart/2005/8/layout/vList4#2"/>
    <dgm:cxn modelId="{12CDE06A-9CEC-478B-BAD9-1224179F80A2}" type="presParOf" srcId="{300A900D-CF3D-46BC-93A5-5A1320AFF503}" destId="{CA6D6E24-378D-4549-B7E1-DB7569EA9F2B}" srcOrd="1" destOrd="0" presId="urn:microsoft.com/office/officeart/2005/8/layout/vList4#2"/>
    <dgm:cxn modelId="{32540888-60BB-4CAC-90B0-72543468E639}" type="presParOf" srcId="{300A900D-CF3D-46BC-93A5-5A1320AFF503}" destId="{6CF8E4C8-2DE9-48E0-AFC3-3A861DF6D0AD}" srcOrd="2" destOrd="0" presId="urn:microsoft.com/office/officeart/2005/8/layout/vList4#2"/>
    <dgm:cxn modelId="{7421EEAE-AB8C-424C-919C-46F7BAE4559A}" type="presParOf" srcId="{6CF8E4C8-2DE9-48E0-AFC3-3A861DF6D0AD}" destId="{D853EF5C-A178-436A-9DC3-A3544314367E}" srcOrd="0" destOrd="0" presId="urn:microsoft.com/office/officeart/2005/8/layout/vList4#2"/>
    <dgm:cxn modelId="{9E74D52E-5524-4B90-B6B3-766B3BDA2FD1}" type="presParOf" srcId="{6CF8E4C8-2DE9-48E0-AFC3-3A861DF6D0AD}" destId="{A1448B28-0151-476E-AA20-5772F4E9022D}" srcOrd="1" destOrd="0" presId="urn:microsoft.com/office/officeart/2005/8/layout/vList4#2"/>
    <dgm:cxn modelId="{B2F2BD26-BCFE-43A1-9CCB-FC147F6912A8}" type="presParOf" srcId="{6CF8E4C8-2DE9-48E0-AFC3-3A861DF6D0AD}" destId="{DD0805DE-1BBE-4E1C-836F-E89F2FF85F7A}" srcOrd="2" destOrd="0" presId="urn:microsoft.com/office/officeart/2005/8/layout/vList4#2"/>
    <dgm:cxn modelId="{14591C02-CE14-4462-BF52-9E49028E7F10}" type="presParOf" srcId="{300A900D-CF3D-46BC-93A5-5A1320AFF503}" destId="{F379E292-B025-453C-BD52-9968360C061D}" srcOrd="3" destOrd="0" presId="urn:microsoft.com/office/officeart/2005/8/layout/vList4#2"/>
    <dgm:cxn modelId="{A92BECA7-EFE4-418D-BAF1-534DA2E3F43C}" type="presParOf" srcId="{300A900D-CF3D-46BC-93A5-5A1320AFF503}" destId="{ECAD2252-3F46-4F0C-BA66-D3083625CB50}" srcOrd="4" destOrd="0" presId="urn:microsoft.com/office/officeart/2005/8/layout/vList4#2"/>
    <dgm:cxn modelId="{06803B80-1A1A-46B5-BF88-B0747DD47213}" type="presParOf" srcId="{ECAD2252-3F46-4F0C-BA66-D3083625CB50}" destId="{F803E10C-3E22-4996-94F7-8F083B25659D}" srcOrd="0" destOrd="0" presId="urn:microsoft.com/office/officeart/2005/8/layout/vList4#2"/>
    <dgm:cxn modelId="{08681B09-9316-493A-BE7A-34FC77D1A700}" type="presParOf" srcId="{ECAD2252-3F46-4F0C-BA66-D3083625CB50}" destId="{0FACF2DE-DC2A-4BDD-AF48-E2CCE953F5F4}" srcOrd="1" destOrd="0" presId="urn:microsoft.com/office/officeart/2005/8/layout/vList4#2"/>
    <dgm:cxn modelId="{9FAB140A-2C73-469E-B93D-9F1E2422AB11}" type="presParOf" srcId="{ECAD2252-3F46-4F0C-BA66-D3083625CB50}" destId="{4C701567-340F-48E9-8188-2CFF1A5C494F}" srcOrd="2" destOrd="0" presId="urn:microsoft.com/office/officeart/2005/8/layout/vList4#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7A92D2-3D99-4BFC-A2F8-55A3C5CEA9D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33E8860-15A8-4851-9E67-8789F8BB0E45}">
      <dgm:prSet phldrT="[Text]" custT="1"/>
      <dgm:spPr/>
      <dgm:t>
        <a:bodyPr/>
        <a:lstStyle/>
        <a:p>
          <a:r>
            <a:rPr lang="en-US" sz="1600" b="1" dirty="0" smtClean="0"/>
            <a:t>1</a:t>
          </a:r>
          <a:endParaRPr lang="en-US" sz="1600" b="1" dirty="0"/>
        </a:p>
      </dgm:t>
    </dgm:pt>
    <dgm:pt modelId="{970A8512-AD77-43BC-90D9-B52719C72D2B}" type="parTrans" cxnId="{1A1DB087-8C01-4673-A4CF-957195A730E3}">
      <dgm:prSet/>
      <dgm:spPr/>
      <dgm:t>
        <a:bodyPr/>
        <a:lstStyle/>
        <a:p>
          <a:endParaRPr lang="en-US"/>
        </a:p>
      </dgm:t>
    </dgm:pt>
    <dgm:pt modelId="{26BC2B74-4149-4F94-B81F-5C2F06DAF996}" type="sibTrans" cxnId="{1A1DB087-8C01-4673-A4CF-957195A730E3}">
      <dgm:prSet/>
      <dgm:spPr/>
      <dgm:t>
        <a:bodyPr/>
        <a:lstStyle/>
        <a:p>
          <a:endParaRPr lang="en-US"/>
        </a:p>
      </dgm:t>
    </dgm:pt>
    <dgm:pt modelId="{B437E2AD-7FBD-4D90-97EA-ACF5DE5C5BD3}">
      <dgm:prSet phldrT="[Text]"/>
      <dgm:spPr/>
      <dgm:t>
        <a:bodyPr/>
        <a:lstStyle/>
        <a:p>
          <a:r>
            <a:rPr lang="en-US" dirty="0" smtClean="0"/>
            <a:t>Child does </a:t>
          </a:r>
          <a:r>
            <a:rPr lang="en-US" b="1" dirty="0" smtClean="0"/>
            <a:t>not yet</a:t>
          </a:r>
          <a:r>
            <a:rPr lang="en-US" dirty="0" smtClean="0"/>
            <a:t> show functioning expected of a child his or her age in any situation.</a:t>
          </a:r>
          <a:endParaRPr lang="en-US" dirty="0"/>
        </a:p>
      </dgm:t>
    </dgm:pt>
    <dgm:pt modelId="{96837A60-1678-4765-9705-F04E1E3948FD}" type="parTrans" cxnId="{BDA228D3-0C04-4733-A69F-B61CD49B2046}">
      <dgm:prSet/>
      <dgm:spPr/>
      <dgm:t>
        <a:bodyPr/>
        <a:lstStyle/>
        <a:p>
          <a:endParaRPr lang="en-US"/>
        </a:p>
      </dgm:t>
    </dgm:pt>
    <dgm:pt modelId="{882098FE-1546-497C-9019-FCB450E6288B}" type="sibTrans" cxnId="{BDA228D3-0C04-4733-A69F-B61CD49B2046}">
      <dgm:prSet/>
      <dgm:spPr/>
      <dgm:t>
        <a:bodyPr/>
        <a:lstStyle/>
        <a:p>
          <a:endParaRPr lang="en-US"/>
        </a:p>
      </dgm:t>
    </dgm:pt>
    <dgm:pt modelId="{5BB4E7B4-EE35-4F4D-876F-DD9721C042EB}">
      <dgm:prSet phldrT="[Text]" custT="1"/>
      <dgm:spPr/>
      <dgm:t>
        <a:bodyPr/>
        <a:lstStyle/>
        <a:p>
          <a:r>
            <a:rPr lang="en-US" sz="1600" b="1" dirty="0" smtClean="0"/>
            <a:t>6</a:t>
          </a:r>
          <a:endParaRPr lang="en-US" sz="1600" b="1" dirty="0"/>
        </a:p>
      </dgm:t>
    </dgm:pt>
    <dgm:pt modelId="{0F097DFB-B274-4473-A780-8AAEA6A0614B}" type="parTrans" cxnId="{619E7A53-76BB-4C5F-B35B-2CBCFE50BBAE}">
      <dgm:prSet/>
      <dgm:spPr/>
      <dgm:t>
        <a:bodyPr/>
        <a:lstStyle/>
        <a:p>
          <a:endParaRPr lang="en-US"/>
        </a:p>
      </dgm:t>
    </dgm:pt>
    <dgm:pt modelId="{374E182B-1337-425B-9AD8-427481900BB5}" type="sibTrans" cxnId="{619E7A53-76BB-4C5F-B35B-2CBCFE50BBAE}">
      <dgm:prSet/>
      <dgm:spPr/>
      <dgm:t>
        <a:bodyPr/>
        <a:lstStyle/>
        <a:p>
          <a:endParaRPr lang="en-US"/>
        </a:p>
      </dgm:t>
    </dgm:pt>
    <dgm:pt modelId="{DA06119C-E740-46C6-9A89-E29D8C402AC9}">
      <dgm:prSet phldrT="[Text]"/>
      <dgm:spPr/>
      <dgm:t>
        <a:bodyPr/>
        <a:lstStyle/>
        <a:p>
          <a:r>
            <a:rPr lang="en-US" dirty="0" smtClean="0"/>
            <a:t>Child’s functioning generally is considered </a:t>
          </a:r>
          <a:r>
            <a:rPr lang="en-US" b="1" dirty="0" smtClean="0"/>
            <a:t>appropriate</a:t>
          </a:r>
          <a:r>
            <a:rPr lang="en-US" dirty="0" smtClean="0"/>
            <a:t> for his or her age but there are </a:t>
          </a:r>
          <a:r>
            <a:rPr lang="en-US" b="1" dirty="0" smtClean="0"/>
            <a:t>some significant concerns</a:t>
          </a:r>
          <a:r>
            <a:rPr lang="en-US" dirty="0" smtClean="0"/>
            <a:t> about the child’s functioning in this outcome area.  These concerns are substantial enough to suggest monitoring or possible additional support.</a:t>
          </a:r>
          <a:endParaRPr lang="en-US" dirty="0"/>
        </a:p>
      </dgm:t>
    </dgm:pt>
    <dgm:pt modelId="{AFD7E755-28FC-43B6-838D-FC90C358E9ED}" type="parTrans" cxnId="{DDCB626B-AB2A-4BAA-AF04-2AFBE79688D5}">
      <dgm:prSet/>
      <dgm:spPr/>
      <dgm:t>
        <a:bodyPr/>
        <a:lstStyle/>
        <a:p>
          <a:endParaRPr lang="en-US"/>
        </a:p>
      </dgm:t>
    </dgm:pt>
    <dgm:pt modelId="{4B73899C-D63F-451B-8CB6-B116F5BE47DD}" type="sibTrans" cxnId="{DDCB626B-AB2A-4BAA-AF04-2AFBE79688D5}">
      <dgm:prSet/>
      <dgm:spPr/>
      <dgm:t>
        <a:bodyPr/>
        <a:lstStyle/>
        <a:p>
          <a:endParaRPr lang="en-US"/>
        </a:p>
      </dgm:t>
    </dgm:pt>
    <dgm:pt modelId="{B28EAB5B-6D32-43A9-A688-6B6E9EDD25BA}">
      <dgm:prSet phldrT="[Text]" custT="1"/>
      <dgm:spPr/>
      <dgm:t>
        <a:bodyPr/>
        <a:lstStyle/>
        <a:p>
          <a:r>
            <a:rPr lang="en-US" sz="1600" b="1" dirty="0" smtClean="0"/>
            <a:t>7</a:t>
          </a:r>
          <a:endParaRPr lang="en-US" sz="1600" b="1" dirty="0"/>
        </a:p>
      </dgm:t>
    </dgm:pt>
    <dgm:pt modelId="{4F7D8E69-C707-40F6-B842-A75EC316D8D0}" type="parTrans" cxnId="{EBFA5EE4-730E-4F00-8E39-18AD3018EEAF}">
      <dgm:prSet/>
      <dgm:spPr/>
      <dgm:t>
        <a:bodyPr/>
        <a:lstStyle/>
        <a:p>
          <a:endParaRPr lang="en-US"/>
        </a:p>
      </dgm:t>
    </dgm:pt>
    <dgm:pt modelId="{A91E9A3F-91DF-4E1C-B79E-84E8C7FA8FB1}" type="sibTrans" cxnId="{EBFA5EE4-730E-4F00-8E39-18AD3018EEAF}">
      <dgm:prSet/>
      <dgm:spPr/>
      <dgm:t>
        <a:bodyPr/>
        <a:lstStyle/>
        <a:p>
          <a:endParaRPr lang="en-US"/>
        </a:p>
      </dgm:t>
    </dgm:pt>
    <dgm:pt modelId="{1F4911E6-960C-46C8-B81E-A30AEEA9AEB0}">
      <dgm:prSet phldrT="[Text]"/>
      <dgm:spPr/>
      <dgm:t>
        <a:bodyPr/>
        <a:lstStyle/>
        <a:p>
          <a:r>
            <a:rPr lang="en-US" dirty="0" smtClean="0"/>
            <a:t>Child shows functioning expected for his or her age in </a:t>
          </a:r>
          <a:r>
            <a:rPr lang="en-US" b="1" dirty="0" smtClean="0"/>
            <a:t>all or almost all</a:t>
          </a:r>
          <a:r>
            <a:rPr lang="en-US" dirty="0" smtClean="0"/>
            <a:t> </a:t>
          </a:r>
          <a:r>
            <a:rPr lang="en-US" b="1" dirty="0" smtClean="0"/>
            <a:t>everyday situations</a:t>
          </a:r>
          <a:r>
            <a:rPr lang="en-US" dirty="0" smtClean="0"/>
            <a:t> that are part of the child’s life.  Functioning is considered </a:t>
          </a:r>
          <a:r>
            <a:rPr lang="en-US" b="1" dirty="0" smtClean="0"/>
            <a:t>appropriate</a:t>
          </a:r>
          <a:r>
            <a:rPr lang="en-US" dirty="0" smtClean="0"/>
            <a:t> for his or her age.</a:t>
          </a:r>
          <a:endParaRPr lang="en-US" dirty="0"/>
        </a:p>
      </dgm:t>
    </dgm:pt>
    <dgm:pt modelId="{0FDF27EE-77DD-48EF-923D-47D5509396D7}" type="parTrans" cxnId="{08ACBCC0-145E-4A3B-A9EC-3BB70FAEE0B6}">
      <dgm:prSet/>
      <dgm:spPr/>
      <dgm:t>
        <a:bodyPr/>
        <a:lstStyle/>
        <a:p>
          <a:endParaRPr lang="en-US"/>
        </a:p>
      </dgm:t>
    </dgm:pt>
    <dgm:pt modelId="{0770A1A4-56A1-4FE4-AC64-48893FFB2C01}" type="sibTrans" cxnId="{08ACBCC0-145E-4A3B-A9EC-3BB70FAEE0B6}">
      <dgm:prSet/>
      <dgm:spPr/>
      <dgm:t>
        <a:bodyPr/>
        <a:lstStyle/>
        <a:p>
          <a:endParaRPr lang="en-US"/>
        </a:p>
      </dgm:t>
    </dgm:pt>
    <dgm:pt modelId="{E9793482-629F-4C6F-A5F1-DDDAE3E75053}">
      <dgm:prSet phldrT="[Text]" phldr="1"/>
      <dgm:spPr/>
      <dgm:t>
        <a:bodyPr/>
        <a:lstStyle/>
        <a:p>
          <a:endParaRPr lang="en-US" dirty="0"/>
        </a:p>
      </dgm:t>
    </dgm:pt>
    <dgm:pt modelId="{84605279-D259-4A12-98AF-FCBAAF5286A8}" type="parTrans" cxnId="{51D0E1E5-8073-4FDC-B709-45C48292B310}">
      <dgm:prSet/>
      <dgm:spPr/>
      <dgm:t>
        <a:bodyPr/>
        <a:lstStyle/>
        <a:p>
          <a:endParaRPr lang="en-US"/>
        </a:p>
      </dgm:t>
    </dgm:pt>
    <dgm:pt modelId="{739D11BD-CE39-4512-864A-32EC26A6A90D}" type="sibTrans" cxnId="{51D0E1E5-8073-4FDC-B709-45C48292B310}">
      <dgm:prSet/>
      <dgm:spPr/>
      <dgm:t>
        <a:bodyPr/>
        <a:lstStyle/>
        <a:p>
          <a:endParaRPr lang="en-US"/>
        </a:p>
      </dgm:t>
    </dgm:pt>
    <dgm:pt modelId="{8FED10EF-3100-49B2-9BD2-0157FBB60375}">
      <dgm:prSet custT="1"/>
      <dgm:spPr/>
      <dgm:t>
        <a:bodyPr/>
        <a:lstStyle/>
        <a:p>
          <a:r>
            <a:rPr lang="en-US" sz="1600" b="1" dirty="0" smtClean="0"/>
            <a:t>2</a:t>
          </a:r>
          <a:endParaRPr lang="en-US" sz="1600" b="1" dirty="0"/>
        </a:p>
      </dgm:t>
    </dgm:pt>
    <dgm:pt modelId="{01A3E0BE-776E-4083-84D4-E6A02798645B}" type="parTrans" cxnId="{72624088-4BCC-419A-BC45-C9C594AC1DA3}">
      <dgm:prSet/>
      <dgm:spPr/>
      <dgm:t>
        <a:bodyPr/>
        <a:lstStyle/>
        <a:p>
          <a:endParaRPr lang="en-US"/>
        </a:p>
      </dgm:t>
    </dgm:pt>
    <dgm:pt modelId="{372AC0D9-1406-4541-BABA-8FCC426C5E04}" type="sibTrans" cxnId="{72624088-4BCC-419A-BC45-C9C594AC1DA3}">
      <dgm:prSet/>
      <dgm:spPr/>
      <dgm:t>
        <a:bodyPr/>
        <a:lstStyle/>
        <a:p>
          <a:endParaRPr lang="en-US"/>
        </a:p>
      </dgm:t>
    </dgm:pt>
    <dgm:pt modelId="{8D2D34C2-4E65-4EB3-ABBE-CC84EF479A36}">
      <dgm:prSet custT="1"/>
      <dgm:spPr/>
      <dgm:t>
        <a:bodyPr/>
        <a:lstStyle/>
        <a:p>
          <a:r>
            <a:rPr lang="en-US" sz="1600" b="1" dirty="0" smtClean="0"/>
            <a:t>3</a:t>
          </a:r>
          <a:endParaRPr lang="en-US" sz="1600" b="1" dirty="0"/>
        </a:p>
      </dgm:t>
    </dgm:pt>
    <dgm:pt modelId="{FBC4F97A-7A4F-41AB-BA62-294DD86B801B}" type="parTrans" cxnId="{2E26BCAA-09D7-4F94-937E-83EBA725DE83}">
      <dgm:prSet/>
      <dgm:spPr/>
      <dgm:t>
        <a:bodyPr/>
        <a:lstStyle/>
        <a:p>
          <a:endParaRPr lang="en-US"/>
        </a:p>
      </dgm:t>
    </dgm:pt>
    <dgm:pt modelId="{FA5D2046-D997-479F-9E01-50FBAD3BCBC4}" type="sibTrans" cxnId="{2E26BCAA-09D7-4F94-937E-83EBA725DE83}">
      <dgm:prSet/>
      <dgm:spPr/>
      <dgm:t>
        <a:bodyPr/>
        <a:lstStyle/>
        <a:p>
          <a:endParaRPr lang="en-US"/>
        </a:p>
      </dgm:t>
    </dgm:pt>
    <dgm:pt modelId="{8660F817-1527-48A2-ACB0-D549A3AC3ABD}">
      <dgm:prSet custT="1"/>
      <dgm:spPr/>
      <dgm:t>
        <a:bodyPr/>
        <a:lstStyle/>
        <a:p>
          <a:r>
            <a:rPr lang="en-US" sz="1600" b="1" dirty="0" smtClean="0"/>
            <a:t>4</a:t>
          </a:r>
          <a:endParaRPr lang="en-US" sz="1600" b="1" dirty="0"/>
        </a:p>
      </dgm:t>
    </dgm:pt>
    <dgm:pt modelId="{8F865B0F-0285-4A15-A6B7-2AFAD6458449}" type="parTrans" cxnId="{381B01B7-952F-4E7F-BFC6-D722E35B1DE8}">
      <dgm:prSet/>
      <dgm:spPr/>
      <dgm:t>
        <a:bodyPr/>
        <a:lstStyle/>
        <a:p>
          <a:endParaRPr lang="en-US"/>
        </a:p>
      </dgm:t>
    </dgm:pt>
    <dgm:pt modelId="{A9E9B6C4-8D59-49B3-A3FE-074EF2A0779E}" type="sibTrans" cxnId="{381B01B7-952F-4E7F-BFC6-D722E35B1DE8}">
      <dgm:prSet/>
      <dgm:spPr/>
      <dgm:t>
        <a:bodyPr/>
        <a:lstStyle/>
        <a:p>
          <a:endParaRPr lang="en-US"/>
        </a:p>
      </dgm:t>
    </dgm:pt>
    <dgm:pt modelId="{88F7DBBB-5DEC-4844-AB94-F95C270ABF3E}">
      <dgm:prSet custT="1"/>
      <dgm:spPr/>
      <dgm:t>
        <a:bodyPr/>
        <a:lstStyle/>
        <a:p>
          <a:r>
            <a:rPr lang="en-US" sz="1600" b="1" dirty="0" smtClean="0"/>
            <a:t>5</a:t>
          </a:r>
          <a:endParaRPr lang="en-US" sz="1600" b="1" dirty="0"/>
        </a:p>
      </dgm:t>
    </dgm:pt>
    <dgm:pt modelId="{A3EC34FE-85DF-4744-970F-CF389AFFBFBA}" type="parTrans" cxnId="{3E7B6D0B-85B0-4A7C-9824-FA30D82FD224}">
      <dgm:prSet/>
      <dgm:spPr/>
      <dgm:t>
        <a:bodyPr/>
        <a:lstStyle/>
        <a:p>
          <a:endParaRPr lang="en-US"/>
        </a:p>
      </dgm:t>
    </dgm:pt>
    <dgm:pt modelId="{E6EE5DC3-C509-4BD3-B788-DF9F55204BA5}" type="sibTrans" cxnId="{3E7B6D0B-85B0-4A7C-9824-FA30D82FD224}">
      <dgm:prSet/>
      <dgm:spPr/>
      <dgm:t>
        <a:bodyPr/>
        <a:lstStyle/>
        <a:p>
          <a:endParaRPr lang="en-US"/>
        </a:p>
      </dgm:t>
    </dgm:pt>
    <dgm:pt modelId="{F0ABF924-283D-4ECE-B1BF-950DDC713BD8}">
      <dgm:prSet/>
      <dgm:spPr/>
      <dgm:t>
        <a:bodyPr/>
        <a:lstStyle/>
        <a:p>
          <a:r>
            <a:rPr lang="en-US" dirty="0" smtClean="0"/>
            <a:t>No one has any concerns about the child’s functioning in this outcome area.</a:t>
          </a:r>
          <a:endParaRPr lang="en-US" dirty="0"/>
        </a:p>
      </dgm:t>
    </dgm:pt>
    <dgm:pt modelId="{32B3077B-8B07-404A-9E31-6CA3B63CDF62}" type="parTrans" cxnId="{33297DEC-5074-44A1-817F-9CA8A857449F}">
      <dgm:prSet/>
      <dgm:spPr/>
      <dgm:t>
        <a:bodyPr/>
        <a:lstStyle/>
        <a:p>
          <a:endParaRPr lang="en-US"/>
        </a:p>
      </dgm:t>
    </dgm:pt>
    <dgm:pt modelId="{3F749235-062E-4F86-A842-14257837E58D}" type="sibTrans" cxnId="{33297DEC-5074-44A1-817F-9CA8A857449F}">
      <dgm:prSet/>
      <dgm:spPr/>
      <dgm:t>
        <a:bodyPr/>
        <a:lstStyle/>
        <a:p>
          <a:endParaRPr lang="en-US"/>
        </a:p>
      </dgm:t>
    </dgm:pt>
    <dgm:pt modelId="{E112D2B5-9FD3-415E-BFDF-735CC1594C43}">
      <dgm:prSet/>
      <dgm:spPr/>
      <dgm:t>
        <a:bodyPr/>
        <a:lstStyle/>
        <a:p>
          <a:r>
            <a:rPr lang="en-US" dirty="0" smtClean="0"/>
            <a:t>Although age-appropriate, the child’s functioning may border on not keeping pace with age expectations.</a:t>
          </a:r>
          <a:endParaRPr lang="en-US" dirty="0"/>
        </a:p>
      </dgm:t>
    </dgm:pt>
    <dgm:pt modelId="{A268B74C-2559-48F8-A887-37CF6D90E315}" type="parTrans" cxnId="{EEEFE8C5-E4E7-456A-A3D4-52F73F207E38}">
      <dgm:prSet/>
      <dgm:spPr/>
      <dgm:t>
        <a:bodyPr/>
        <a:lstStyle/>
        <a:p>
          <a:endParaRPr lang="en-US"/>
        </a:p>
      </dgm:t>
    </dgm:pt>
    <dgm:pt modelId="{D3670B33-5CF8-4E63-8D2B-0770D5782B01}" type="sibTrans" cxnId="{EEEFE8C5-E4E7-456A-A3D4-52F73F207E38}">
      <dgm:prSet/>
      <dgm:spPr/>
      <dgm:t>
        <a:bodyPr/>
        <a:lstStyle/>
        <a:p>
          <a:endParaRPr lang="en-US"/>
        </a:p>
      </dgm:t>
    </dgm:pt>
    <dgm:pt modelId="{5B809E1F-3810-472B-B623-C90B7783A7CB}">
      <dgm:prSet/>
      <dgm:spPr/>
      <dgm:t>
        <a:bodyPr/>
        <a:lstStyle/>
        <a:p>
          <a:r>
            <a:rPr lang="en-US" dirty="0" smtClean="0"/>
            <a:t>Child’s functioning does </a:t>
          </a:r>
          <a:r>
            <a:rPr lang="en-US" b="1" dirty="0" smtClean="0"/>
            <a:t>not yet include immediate foundational skills</a:t>
          </a:r>
          <a:r>
            <a:rPr lang="en-US" dirty="0" smtClean="0"/>
            <a:t> upon which to build age-appropriate functioning.</a:t>
          </a:r>
          <a:endParaRPr lang="en-US" dirty="0"/>
        </a:p>
      </dgm:t>
    </dgm:pt>
    <dgm:pt modelId="{CB3D094F-EA23-49B5-9AB7-41199DDF6A7F}" type="parTrans" cxnId="{866BDA02-179B-49C4-8BBE-BBC2D3912945}">
      <dgm:prSet/>
      <dgm:spPr/>
      <dgm:t>
        <a:bodyPr/>
        <a:lstStyle/>
        <a:p>
          <a:endParaRPr lang="en-US"/>
        </a:p>
      </dgm:t>
    </dgm:pt>
    <dgm:pt modelId="{F7661F29-B5D2-4C74-BEAF-560869445BC4}" type="sibTrans" cxnId="{866BDA02-179B-49C4-8BBE-BBC2D3912945}">
      <dgm:prSet/>
      <dgm:spPr/>
      <dgm:t>
        <a:bodyPr/>
        <a:lstStyle/>
        <a:p>
          <a:endParaRPr lang="en-US"/>
        </a:p>
      </dgm:t>
    </dgm:pt>
    <dgm:pt modelId="{20B96FAB-01A4-43E1-B5BD-E23F1A5919C0}">
      <dgm:prSet/>
      <dgm:spPr/>
      <dgm:t>
        <a:bodyPr/>
        <a:lstStyle/>
        <a:p>
          <a:r>
            <a:rPr lang="en-US" dirty="0" smtClean="0"/>
            <a:t>Child functioning reflects skills that developmentally come before immediate foundational skills.</a:t>
          </a:r>
          <a:endParaRPr lang="en-US" dirty="0"/>
        </a:p>
      </dgm:t>
    </dgm:pt>
    <dgm:pt modelId="{7E1834B6-6FBD-457A-BDFE-083804032316}" type="parTrans" cxnId="{3A1481E5-E65E-463D-BD2D-55DF11969451}">
      <dgm:prSet/>
      <dgm:spPr/>
      <dgm:t>
        <a:bodyPr/>
        <a:lstStyle/>
        <a:p>
          <a:endParaRPr lang="en-US"/>
        </a:p>
      </dgm:t>
    </dgm:pt>
    <dgm:pt modelId="{65375AE4-7D88-420D-8771-A4A54AA850CA}" type="sibTrans" cxnId="{3A1481E5-E65E-463D-BD2D-55DF11969451}">
      <dgm:prSet/>
      <dgm:spPr/>
      <dgm:t>
        <a:bodyPr/>
        <a:lstStyle/>
        <a:p>
          <a:endParaRPr lang="en-US"/>
        </a:p>
      </dgm:t>
    </dgm:pt>
    <dgm:pt modelId="{CF9431BB-23B1-429F-A5D5-6A23BBD7F99E}">
      <dgm:prSet/>
      <dgm:spPr/>
      <dgm:t>
        <a:bodyPr/>
        <a:lstStyle/>
        <a:p>
          <a:r>
            <a:rPr lang="en-US" dirty="0" smtClean="0"/>
            <a:t>Child’s functioning might be described as like that of a </a:t>
          </a:r>
          <a:r>
            <a:rPr lang="en-US" b="1" dirty="0" smtClean="0"/>
            <a:t>much younger child.</a:t>
          </a:r>
          <a:endParaRPr lang="en-US" dirty="0"/>
        </a:p>
      </dgm:t>
    </dgm:pt>
    <dgm:pt modelId="{39356936-7261-4DC1-B1BA-3A14A4E81D39}" type="parTrans" cxnId="{9C2F39AF-3DE4-426D-9981-82B255EB7D44}">
      <dgm:prSet/>
      <dgm:spPr/>
      <dgm:t>
        <a:bodyPr/>
        <a:lstStyle/>
        <a:p>
          <a:endParaRPr lang="en-US"/>
        </a:p>
      </dgm:t>
    </dgm:pt>
    <dgm:pt modelId="{A4113B0A-4132-460D-9144-2902AB073F82}" type="sibTrans" cxnId="{9C2F39AF-3DE4-426D-9981-82B255EB7D44}">
      <dgm:prSet/>
      <dgm:spPr/>
      <dgm:t>
        <a:bodyPr/>
        <a:lstStyle/>
        <a:p>
          <a:endParaRPr lang="en-US"/>
        </a:p>
      </dgm:t>
    </dgm:pt>
    <dgm:pt modelId="{393C3B5E-9F5B-4D4D-B2F3-E232DD370F83}">
      <dgm:prSet/>
      <dgm:spPr/>
      <dgm:t>
        <a:bodyPr/>
        <a:lstStyle/>
        <a:p>
          <a:r>
            <a:rPr lang="en-US" dirty="0" smtClean="0"/>
            <a:t>Child occasionally uses </a:t>
          </a:r>
          <a:r>
            <a:rPr lang="en-US" b="1" dirty="0" smtClean="0"/>
            <a:t>immediate foundational skills</a:t>
          </a:r>
          <a:r>
            <a:rPr lang="en-US" dirty="0" smtClean="0"/>
            <a:t> across settings and situation.  More functioning reflects skills that are not immediate foundational than are immediate foundational.</a:t>
          </a:r>
          <a:endParaRPr lang="en-US" dirty="0"/>
        </a:p>
      </dgm:t>
    </dgm:pt>
    <dgm:pt modelId="{DF2A0A22-1A3C-45B2-8501-8C4735EE4246}" type="parTrans" cxnId="{E42846A2-4951-46A8-917F-371F78BA8C5A}">
      <dgm:prSet/>
      <dgm:spPr/>
      <dgm:t>
        <a:bodyPr/>
        <a:lstStyle/>
        <a:p>
          <a:endParaRPr lang="en-US"/>
        </a:p>
      </dgm:t>
    </dgm:pt>
    <dgm:pt modelId="{D383054A-D16E-4AF2-A3BA-FED2CD9A3EAA}" type="sibTrans" cxnId="{E42846A2-4951-46A8-917F-371F78BA8C5A}">
      <dgm:prSet/>
      <dgm:spPr/>
      <dgm:t>
        <a:bodyPr/>
        <a:lstStyle/>
        <a:p>
          <a:endParaRPr lang="en-US"/>
        </a:p>
      </dgm:t>
    </dgm:pt>
    <dgm:pt modelId="{7E9826DB-2085-4368-94B6-4AF8B44F9D7E}">
      <dgm:prSet/>
      <dgm:spPr/>
      <dgm:t>
        <a:bodyPr/>
        <a:lstStyle/>
        <a:p>
          <a:r>
            <a:rPr lang="en-US" dirty="0" smtClean="0"/>
            <a:t>Child does </a:t>
          </a:r>
          <a:r>
            <a:rPr lang="en-US" b="1" dirty="0" smtClean="0"/>
            <a:t>not yet</a:t>
          </a:r>
          <a:r>
            <a:rPr lang="en-US" dirty="0" smtClean="0"/>
            <a:t> show functioning expected for a child of his or her age in any situation.</a:t>
          </a:r>
          <a:endParaRPr lang="en-US" dirty="0"/>
        </a:p>
      </dgm:t>
    </dgm:pt>
    <dgm:pt modelId="{D0B38ADB-24BD-47D6-AB72-3F7ED7E2009C}" type="parTrans" cxnId="{49790828-8D5B-4CAE-8B1A-153BD0A82F66}">
      <dgm:prSet/>
      <dgm:spPr/>
      <dgm:t>
        <a:bodyPr/>
        <a:lstStyle/>
        <a:p>
          <a:endParaRPr lang="en-US"/>
        </a:p>
      </dgm:t>
    </dgm:pt>
    <dgm:pt modelId="{D0AB6A52-1D14-4BF0-8D37-C9333249F77F}" type="sibTrans" cxnId="{49790828-8D5B-4CAE-8B1A-153BD0A82F66}">
      <dgm:prSet/>
      <dgm:spPr/>
      <dgm:t>
        <a:bodyPr/>
        <a:lstStyle/>
        <a:p>
          <a:endParaRPr lang="en-US"/>
        </a:p>
      </dgm:t>
    </dgm:pt>
    <dgm:pt modelId="{EF7337B0-96F6-4378-B940-8F0CDDD6D6D6}">
      <dgm:prSet/>
      <dgm:spPr/>
      <dgm:t>
        <a:bodyPr/>
        <a:lstStyle/>
        <a:p>
          <a:r>
            <a:rPr lang="en-US" dirty="0" smtClean="0"/>
            <a:t>Child uses </a:t>
          </a:r>
          <a:r>
            <a:rPr lang="en-US" b="1" dirty="0" smtClean="0"/>
            <a:t>immediate foundational skills,</a:t>
          </a:r>
          <a:r>
            <a:rPr lang="en-US" dirty="0" smtClean="0"/>
            <a:t> most or all of the time, skills upon which to build age-appropriate functioning.</a:t>
          </a:r>
          <a:endParaRPr lang="en-US" dirty="0"/>
        </a:p>
      </dgm:t>
    </dgm:pt>
    <dgm:pt modelId="{8445DD35-8A1B-45B2-88A4-C06DB69CB080}" type="parTrans" cxnId="{BBD26C81-3119-4D04-A820-FC6B574D444C}">
      <dgm:prSet/>
      <dgm:spPr/>
      <dgm:t>
        <a:bodyPr/>
        <a:lstStyle/>
        <a:p>
          <a:endParaRPr lang="en-US"/>
        </a:p>
      </dgm:t>
    </dgm:pt>
    <dgm:pt modelId="{CFB202A2-A95A-4549-887B-07D480244C5C}" type="sibTrans" cxnId="{BBD26C81-3119-4D04-A820-FC6B574D444C}">
      <dgm:prSet/>
      <dgm:spPr/>
      <dgm:t>
        <a:bodyPr/>
        <a:lstStyle/>
        <a:p>
          <a:endParaRPr lang="en-US"/>
        </a:p>
      </dgm:t>
    </dgm:pt>
    <dgm:pt modelId="{72C3A58B-3D72-4B50-89FB-1EC9C2CFAAC6}">
      <dgm:prSet/>
      <dgm:spPr/>
      <dgm:t>
        <a:bodyPr/>
        <a:lstStyle/>
        <a:p>
          <a:r>
            <a:rPr lang="en-US" dirty="0" smtClean="0"/>
            <a:t>Functioning might be described as like that of a </a:t>
          </a:r>
          <a:r>
            <a:rPr lang="en-US" b="1" dirty="0" smtClean="0"/>
            <a:t>younger child</a:t>
          </a:r>
          <a:r>
            <a:rPr lang="en-US" dirty="0" smtClean="0"/>
            <a:t>.</a:t>
          </a:r>
          <a:endParaRPr lang="en-US" dirty="0"/>
        </a:p>
      </dgm:t>
    </dgm:pt>
    <dgm:pt modelId="{312C38AB-5A5D-4C68-BBA6-71B63FAB0099}" type="parTrans" cxnId="{B5EE99D5-4DD9-48C8-BC60-DB08F13C80FE}">
      <dgm:prSet/>
      <dgm:spPr/>
      <dgm:t>
        <a:bodyPr/>
        <a:lstStyle/>
        <a:p>
          <a:endParaRPr lang="en-US"/>
        </a:p>
      </dgm:t>
    </dgm:pt>
    <dgm:pt modelId="{B06FBF74-A441-4505-A3E7-F8A55F7C4D65}" type="sibTrans" cxnId="{B5EE99D5-4DD9-48C8-BC60-DB08F13C80FE}">
      <dgm:prSet/>
      <dgm:spPr/>
      <dgm:t>
        <a:bodyPr/>
        <a:lstStyle/>
        <a:p>
          <a:endParaRPr lang="en-US"/>
        </a:p>
      </dgm:t>
    </dgm:pt>
    <dgm:pt modelId="{32887613-4894-4D61-B7AB-204D1298EC6C}">
      <dgm:prSet/>
      <dgm:spPr/>
      <dgm:t>
        <a:bodyPr/>
        <a:lstStyle/>
        <a:p>
          <a:r>
            <a:rPr lang="en-US" dirty="0" smtClean="0"/>
            <a:t>Child shows occasional age-appropriate functioning across settings and situations.  More functioning is</a:t>
          </a:r>
          <a:r>
            <a:rPr lang="en-US" b="1" dirty="0" smtClean="0"/>
            <a:t> not</a:t>
          </a:r>
          <a:r>
            <a:rPr lang="en-US" dirty="0" smtClean="0"/>
            <a:t> age-appropriate than age-appropriate.</a:t>
          </a:r>
          <a:endParaRPr lang="en-US" dirty="0"/>
        </a:p>
      </dgm:t>
    </dgm:pt>
    <dgm:pt modelId="{DC61700A-3725-48F9-AED9-52A068FBD3CF}" type="parTrans" cxnId="{BB9B5C7E-4485-49FA-AA92-F19415950A86}">
      <dgm:prSet/>
      <dgm:spPr/>
      <dgm:t>
        <a:bodyPr/>
        <a:lstStyle/>
        <a:p>
          <a:endParaRPr lang="en-US"/>
        </a:p>
      </dgm:t>
    </dgm:pt>
    <dgm:pt modelId="{DCEBF485-24C2-4667-89A5-F19E0926B21E}" type="sibTrans" cxnId="{BB9B5C7E-4485-49FA-AA92-F19415950A86}">
      <dgm:prSet/>
      <dgm:spPr/>
      <dgm:t>
        <a:bodyPr/>
        <a:lstStyle/>
        <a:p>
          <a:endParaRPr lang="en-US"/>
        </a:p>
      </dgm:t>
    </dgm:pt>
    <dgm:pt modelId="{89BC60CC-528C-4AB0-95E2-BAF002455CFA}">
      <dgm:prSet/>
      <dgm:spPr/>
      <dgm:t>
        <a:bodyPr/>
        <a:lstStyle/>
        <a:p>
          <a:r>
            <a:rPr lang="en-US" dirty="0" smtClean="0"/>
            <a:t>Child shows functioning expected for his or her age </a:t>
          </a:r>
          <a:r>
            <a:rPr lang="en-US" b="1" dirty="0" smtClean="0"/>
            <a:t>some of the time</a:t>
          </a:r>
          <a:r>
            <a:rPr lang="en-US" dirty="0" smtClean="0"/>
            <a:t> </a:t>
          </a:r>
          <a:r>
            <a:rPr lang="en-US" b="1" dirty="0" smtClean="0"/>
            <a:t>and/or in some settings and situations.</a:t>
          </a:r>
          <a:r>
            <a:rPr lang="en-US" dirty="0" smtClean="0"/>
            <a:t>  Child’s functioning is a mix of age-appropriate and not age-appropriate behaviors and skills.</a:t>
          </a:r>
          <a:endParaRPr lang="en-US" dirty="0"/>
        </a:p>
      </dgm:t>
    </dgm:pt>
    <dgm:pt modelId="{FAC4F260-83E7-4B41-B1E2-BEEB99883DC8}" type="parTrans" cxnId="{E6A877F1-0A64-4FC8-89D1-C422F83AAB3F}">
      <dgm:prSet/>
      <dgm:spPr/>
      <dgm:t>
        <a:bodyPr/>
        <a:lstStyle/>
        <a:p>
          <a:endParaRPr lang="en-US"/>
        </a:p>
      </dgm:t>
    </dgm:pt>
    <dgm:pt modelId="{C4D9E4AD-33F1-4D14-90DF-703471DC891C}" type="sibTrans" cxnId="{E6A877F1-0A64-4FC8-89D1-C422F83AAB3F}">
      <dgm:prSet/>
      <dgm:spPr/>
      <dgm:t>
        <a:bodyPr/>
        <a:lstStyle/>
        <a:p>
          <a:endParaRPr lang="en-US"/>
        </a:p>
      </dgm:t>
    </dgm:pt>
    <dgm:pt modelId="{87083191-698A-4BB5-B326-888EBF8DAF20}">
      <dgm:prSet/>
      <dgm:spPr/>
      <dgm:t>
        <a:bodyPr/>
        <a:lstStyle/>
        <a:p>
          <a:r>
            <a:rPr lang="en-US" dirty="0" smtClean="0"/>
            <a:t>Childs functioning might be described as like that of a </a:t>
          </a:r>
          <a:r>
            <a:rPr lang="en-US" b="1" dirty="0" smtClean="0"/>
            <a:t>slightly younger child.</a:t>
          </a:r>
          <a:endParaRPr lang="en-US" dirty="0"/>
        </a:p>
      </dgm:t>
    </dgm:pt>
    <dgm:pt modelId="{B86EE136-4F9C-46F1-BBE9-12E82A6FA1A7}" type="parTrans" cxnId="{13A0D14D-302F-43BA-8C73-0F05E86C26BB}">
      <dgm:prSet/>
      <dgm:spPr/>
      <dgm:t>
        <a:bodyPr/>
        <a:lstStyle/>
        <a:p>
          <a:endParaRPr lang="en-US"/>
        </a:p>
      </dgm:t>
    </dgm:pt>
    <dgm:pt modelId="{7B9DED12-46AC-405E-AA46-D059CD847C3B}" type="sibTrans" cxnId="{13A0D14D-302F-43BA-8C73-0F05E86C26BB}">
      <dgm:prSet/>
      <dgm:spPr/>
      <dgm:t>
        <a:bodyPr/>
        <a:lstStyle/>
        <a:p>
          <a:endParaRPr lang="en-US"/>
        </a:p>
      </dgm:t>
    </dgm:pt>
    <dgm:pt modelId="{38C0D692-0A81-4D63-99A8-4DE37F0A8AB5}" type="pres">
      <dgm:prSet presAssocID="{FF7A92D2-3D99-4BFC-A2F8-55A3C5CEA9DB}" presName="Name0" presStyleCnt="0">
        <dgm:presLayoutVars>
          <dgm:dir/>
          <dgm:animLvl val="lvl"/>
          <dgm:resizeHandles val="exact"/>
        </dgm:presLayoutVars>
      </dgm:prSet>
      <dgm:spPr/>
      <dgm:t>
        <a:bodyPr/>
        <a:lstStyle/>
        <a:p>
          <a:endParaRPr lang="en-US"/>
        </a:p>
      </dgm:t>
    </dgm:pt>
    <dgm:pt modelId="{06391B33-0D91-4996-B75A-EEC0008D9CF7}" type="pres">
      <dgm:prSet presAssocID="{D33E8860-15A8-4851-9E67-8789F8BB0E45}" presName="composite" presStyleCnt="0"/>
      <dgm:spPr/>
    </dgm:pt>
    <dgm:pt modelId="{F83D0BBE-2EF4-4BA2-9078-9E2D2BDF6279}" type="pres">
      <dgm:prSet presAssocID="{D33E8860-15A8-4851-9E67-8789F8BB0E45}" presName="parTx" presStyleLbl="alignNode1" presStyleIdx="0" presStyleCnt="7">
        <dgm:presLayoutVars>
          <dgm:chMax val="0"/>
          <dgm:chPref val="0"/>
          <dgm:bulletEnabled val="1"/>
        </dgm:presLayoutVars>
      </dgm:prSet>
      <dgm:spPr/>
      <dgm:t>
        <a:bodyPr/>
        <a:lstStyle/>
        <a:p>
          <a:endParaRPr lang="en-US"/>
        </a:p>
      </dgm:t>
    </dgm:pt>
    <dgm:pt modelId="{7153A4EA-FE06-47EC-ABF8-5B3BF2D10D41}" type="pres">
      <dgm:prSet presAssocID="{D33E8860-15A8-4851-9E67-8789F8BB0E45}" presName="desTx" presStyleLbl="alignAccFollowNode1" presStyleIdx="0" presStyleCnt="7">
        <dgm:presLayoutVars>
          <dgm:bulletEnabled val="1"/>
        </dgm:presLayoutVars>
      </dgm:prSet>
      <dgm:spPr/>
      <dgm:t>
        <a:bodyPr/>
        <a:lstStyle/>
        <a:p>
          <a:endParaRPr lang="en-US"/>
        </a:p>
      </dgm:t>
    </dgm:pt>
    <dgm:pt modelId="{1AFF4B73-0F3F-4AEF-A880-6F7DC4DD4899}" type="pres">
      <dgm:prSet presAssocID="{26BC2B74-4149-4F94-B81F-5C2F06DAF996}" presName="space" presStyleCnt="0"/>
      <dgm:spPr/>
    </dgm:pt>
    <dgm:pt modelId="{298A5386-5C62-45A7-8EC2-8CCCE9366893}" type="pres">
      <dgm:prSet presAssocID="{8FED10EF-3100-49B2-9BD2-0157FBB60375}" presName="composite" presStyleCnt="0"/>
      <dgm:spPr/>
    </dgm:pt>
    <dgm:pt modelId="{88DDA490-BB2B-4620-B495-1FD3485D4BBA}" type="pres">
      <dgm:prSet presAssocID="{8FED10EF-3100-49B2-9BD2-0157FBB60375}" presName="parTx" presStyleLbl="alignNode1" presStyleIdx="1" presStyleCnt="7">
        <dgm:presLayoutVars>
          <dgm:chMax val="0"/>
          <dgm:chPref val="0"/>
          <dgm:bulletEnabled val="1"/>
        </dgm:presLayoutVars>
      </dgm:prSet>
      <dgm:spPr/>
      <dgm:t>
        <a:bodyPr/>
        <a:lstStyle/>
        <a:p>
          <a:endParaRPr lang="en-US"/>
        </a:p>
      </dgm:t>
    </dgm:pt>
    <dgm:pt modelId="{3C832EB5-9B79-43CE-B7D6-7B30290F932B}" type="pres">
      <dgm:prSet presAssocID="{8FED10EF-3100-49B2-9BD2-0157FBB60375}" presName="desTx" presStyleLbl="alignAccFollowNode1" presStyleIdx="1" presStyleCnt="7">
        <dgm:presLayoutVars>
          <dgm:bulletEnabled val="1"/>
        </dgm:presLayoutVars>
      </dgm:prSet>
      <dgm:spPr/>
      <dgm:t>
        <a:bodyPr/>
        <a:lstStyle/>
        <a:p>
          <a:endParaRPr lang="en-US"/>
        </a:p>
      </dgm:t>
    </dgm:pt>
    <dgm:pt modelId="{F432BC9D-B387-41B7-8349-6CDC3B851056}" type="pres">
      <dgm:prSet presAssocID="{372AC0D9-1406-4541-BABA-8FCC426C5E04}" presName="space" presStyleCnt="0"/>
      <dgm:spPr/>
    </dgm:pt>
    <dgm:pt modelId="{89A1A880-A431-481F-9BEE-2A540372674F}" type="pres">
      <dgm:prSet presAssocID="{8D2D34C2-4E65-4EB3-ABBE-CC84EF479A36}" presName="composite" presStyleCnt="0"/>
      <dgm:spPr/>
    </dgm:pt>
    <dgm:pt modelId="{88460705-ADC8-45B0-9132-A55A33F5A778}" type="pres">
      <dgm:prSet presAssocID="{8D2D34C2-4E65-4EB3-ABBE-CC84EF479A36}" presName="parTx" presStyleLbl="alignNode1" presStyleIdx="2" presStyleCnt="7">
        <dgm:presLayoutVars>
          <dgm:chMax val="0"/>
          <dgm:chPref val="0"/>
          <dgm:bulletEnabled val="1"/>
        </dgm:presLayoutVars>
      </dgm:prSet>
      <dgm:spPr/>
      <dgm:t>
        <a:bodyPr/>
        <a:lstStyle/>
        <a:p>
          <a:endParaRPr lang="en-US"/>
        </a:p>
      </dgm:t>
    </dgm:pt>
    <dgm:pt modelId="{53A2A989-FAD0-484F-B2AD-781C8FADD746}" type="pres">
      <dgm:prSet presAssocID="{8D2D34C2-4E65-4EB3-ABBE-CC84EF479A36}" presName="desTx" presStyleLbl="alignAccFollowNode1" presStyleIdx="2" presStyleCnt="7">
        <dgm:presLayoutVars>
          <dgm:bulletEnabled val="1"/>
        </dgm:presLayoutVars>
      </dgm:prSet>
      <dgm:spPr/>
      <dgm:t>
        <a:bodyPr/>
        <a:lstStyle/>
        <a:p>
          <a:endParaRPr lang="en-US"/>
        </a:p>
      </dgm:t>
    </dgm:pt>
    <dgm:pt modelId="{3B6667D1-5570-4EB6-A259-ACC5EBA5BCA1}" type="pres">
      <dgm:prSet presAssocID="{FA5D2046-D997-479F-9E01-50FBAD3BCBC4}" presName="space" presStyleCnt="0"/>
      <dgm:spPr/>
    </dgm:pt>
    <dgm:pt modelId="{7F2F2DD3-ECA2-462F-A3D1-F28A4513A98A}" type="pres">
      <dgm:prSet presAssocID="{8660F817-1527-48A2-ACB0-D549A3AC3ABD}" presName="composite" presStyleCnt="0"/>
      <dgm:spPr/>
    </dgm:pt>
    <dgm:pt modelId="{737BA0A0-7341-4651-A255-27C70BEFEB4C}" type="pres">
      <dgm:prSet presAssocID="{8660F817-1527-48A2-ACB0-D549A3AC3ABD}" presName="parTx" presStyleLbl="alignNode1" presStyleIdx="3" presStyleCnt="7">
        <dgm:presLayoutVars>
          <dgm:chMax val="0"/>
          <dgm:chPref val="0"/>
          <dgm:bulletEnabled val="1"/>
        </dgm:presLayoutVars>
      </dgm:prSet>
      <dgm:spPr/>
      <dgm:t>
        <a:bodyPr/>
        <a:lstStyle/>
        <a:p>
          <a:endParaRPr lang="en-US"/>
        </a:p>
      </dgm:t>
    </dgm:pt>
    <dgm:pt modelId="{E5D096C1-E909-4ED2-BEDF-3AD5C8E15F22}" type="pres">
      <dgm:prSet presAssocID="{8660F817-1527-48A2-ACB0-D549A3AC3ABD}" presName="desTx" presStyleLbl="alignAccFollowNode1" presStyleIdx="3" presStyleCnt="7">
        <dgm:presLayoutVars>
          <dgm:bulletEnabled val="1"/>
        </dgm:presLayoutVars>
      </dgm:prSet>
      <dgm:spPr/>
      <dgm:t>
        <a:bodyPr/>
        <a:lstStyle/>
        <a:p>
          <a:endParaRPr lang="en-US"/>
        </a:p>
      </dgm:t>
    </dgm:pt>
    <dgm:pt modelId="{AB88EB68-AD61-470A-BC8D-3CD6A27EE0FA}" type="pres">
      <dgm:prSet presAssocID="{A9E9B6C4-8D59-49B3-A3FE-074EF2A0779E}" presName="space" presStyleCnt="0"/>
      <dgm:spPr/>
    </dgm:pt>
    <dgm:pt modelId="{D1D01DDA-1779-4CB4-BA62-D3DCC2486DBE}" type="pres">
      <dgm:prSet presAssocID="{88F7DBBB-5DEC-4844-AB94-F95C270ABF3E}" presName="composite" presStyleCnt="0"/>
      <dgm:spPr/>
    </dgm:pt>
    <dgm:pt modelId="{AEDEEA04-4EDA-4667-AA27-6A6825B905B1}" type="pres">
      <dgm:prSet presAssocID="{88F7DBBB-5DEC-4844-AB94-F95C270ABF3E}" presName="parTx" presStyleLbl="alignNode1" presStyleIdx="4" presStyleCnt="7">
        <dgm:presLayoutVars>
          <dgm:chMax val="0"/>
          <dgm:chPref val="0"/>
          <dgm:bulletEnabled val="1"/>
        </dgm:presLayoutVars>
      </dgm:prSet>
      <dgm:spPr/>
      <dgm:t>
        <a:bodyPr/>
        <a:lstStyle/>
        <a:p>
          <a:endParaRPr lang="en-US"/>
        </a:p>
      </dgm:t>
    </dgm:pt>
    <dgm:pt modelId="{03302DB7-2D86-4DFE-8FDB-C660231368F4}" type="pres">
      <dgm:prSet presAssocID="{88F7DBBB-5DEC-4844-AB94-F95C270ABF3E}" presName="desTx" presStyleLbl="alignAccFollowNode1" presStyleIdx="4" presStyleCnt="7">
        <dgm:presLayoutVars>
          <dgm:bulletEnabled val="1"/>
        </dgm:presLayoutVars>
      </dgm:prSet>
      <dgm:spPr/>
      <dgm:t>
        <a:bodyPr/>
        <a:lstStyle/>
        <a:p>
          <a:endParaRPr lang="en-US"/>
        </a:p>
      </dgm:t>
    </dgm:pt>
    <dgm:pt modelId="{A5E35DC9-8090-4BA3-8B09-241E8A43CDCF}" type="pres">
      <dgm:prSet presAssocID="{E6EE5DC3-C509-4BD3-B788-DF9F55204BA5}" presName="space" presStyleCnt="0"/>
      <dgm:spPr/>
    </dgm:pt>
    <dgm:pt modelId="{235A7E8D-EA0B-40C8-984E-AE01FF2BAC70}" type="pres">
      <dgm:prSet presAssocID="{5BB4E7B4-EE35-4F4D-876F-DD9721C042EB}" presName="composite" presStyleCnt="0"/>
      <dgm:spPr/>
    </dgm:pt>
    <dgm:pt modelId="{ADA94109-240D-4194-AA73-C2EA6EBC392F}" type="pres">
      <dgm:prSet presAssocID="{5BB4E7B4-EE35-4F4D-876F-DD9721C042EB}" presName="parTx" presStyleLbl="alignNode1" presStyleIdx="5" presStyleCnt="7">
        <dgm:presLayoutVars>
          <dgm:chMax val="0"/>
          <dgm:chPref val="0"/>
          <dgm:bulletEnabled val="1"/>
        </dgm:presLayoutVars>
      </dgm:prSet>
      <dgm:spPr/>
      <dgm:t>
        <a:bodyPr/>
        <a:lstStyle/>
        <a:p>
          <a:endParaRPr lang="en-US"/>
        </a:p>
      </dgm:t>
    </dgm:pt>
    <dgm:pt modelId="{F58C6C9B-065E-41D2-A298-E254ACBEE555}" type="pres">
      <dgm:prSet presAssocID="{5BB4E7B4-EE35-4F4D-876F-DD9721C042EB}" presName="desTx" presStyleLbl="alignAccFollowNode1" presStyleIdx="5" presStyleCnt="7">
        <dgm:presLayoutVars>
          <dgm:bulletEnabled val="1"/>
        </dgm:presLayoutVars>
      </dgm:prSet>
      <dgm:spPr/>
      <dgm:t>
        <a:bodyPr/>
        <a:lstStyle/>
        <a:p>
          <a:endParaRPr lang="en-US"/>
        </a:p>
      </dgm:t>
    </dgm:pt>
    <dgm:pt modelId="{D00A274F-06B2-4529-A0B4-0CC04048351F}" type="pres">
      <dgm:prSet presAssocID="{374E182B-1337-425B-9AD8-427481900BB5}" presName="space" presStyleCnt="0"/>
      <dgm:spPr/>
    </dgm:pt>
    <dgm:pt modelId="{5F6DD123-A844-4C69-9ED6-BC1E6975A3D3}" type="pres">
      <dgm:prSet presAssocID="{B28EAB5B-6D32-43A9-A688-6B6E9EDD25BA}" presName="composite" presStyleCnt="0"/>
      <dgm:spPr/>
    </dgm:pt>
    <dgm:pt modelId="{688560F2-09E7-4591-817F-57453DF66081}" type="pres">
      <dgm:prSet presAssocID="{B28EAB5B-6D32-43A9-A688-6B6E9EDD25BA}" presName="parTx" presStyleLbl="alignNode1" presStyleIdx="6" presStyleCnt="7">
        <dgm:presLayoutVars>
          <dgm:chMax val="0"/>
          <dgm:chPref val="0"/>
          <dgm:bulletEnabled val="1"/>
        </dgm:presLayoutVars>
      </dgm:prSet>
      <dgm:spPr/>
      <dgm:t>
        <a:bodyPr/>
        <a:lstStyle/>
        <a:p>
          <a:endParaRPr lang="en-US"/>
        </a:p>
      </dgm:t>
    </dgm:pt>
    <dgm:pt modelId="{E52CF9E5-228A-4FC9-8F2C-51B053C56EF7}" type="pres">
      <dgm:prSet presAssocID="{B28EAB5B-6D32-43A9-A688-6B6E9EDD25BA}" presName="desTx" presStyleLbl="alignAccFollowNode1" presStyleIdx="6" presStyleCnt="7">
        <dgm:presLayoutVars>
          <dgm:bulletEnabled val="1"/>
        </dgm:presLayoutVars>
      </dgm:prSet>
      <dgm:spPr/>
      <dgm:t>
        <a:bodyPr/>
        <a:lstStyle/>
        <a:p>
          <a:endParaRPr lang="en-US"/>
        </a:p>
      </dgm:t>
    </dgm:pt>
  </dgm:ptLst>
  <dgm:cxnLst>
    <dgm:cxn modelId="{9C2F39AF-3DE4-426D-9981-82B255EB7D44}" srcId="{D33E8860-15A8-4851-9E67-8789F8BB0E45}" destId="{CF9431BB-23B1-429F-A5D5-6A23BBD7F99E}" srcOrd="3" destOrd="0" parTransId="{39356936-7261-4DC1-B1BA-3A14A4E81D39}" sibTransId="{A4113B0A-4132-460D-9144-2902AB073F82}"/>
    <dgm:cxn modelId="{DDCB626B-AB2A-4BAA-AF04-2AFBE79688D5}" srcId="{5BB4E7B4-EE35-4F4D-876F-DD9721C042EB}" destId="{DA06119C-E740-46C6-9A89-E29D8C402AC9}" srcOrd="0" destOrd="0" parTransId="{AFD7E755-28FC-43B6-838D-FC90C358E9ED}" sibTransId="{4B73899C-D63F-451B-8CB6-B116F5BE47DD}"/>
    <dgm:cxn modelId="{A004B80B-1313-4ADD-B4F6-A9F25675DA40}" type="presOf" srcId="{5B809E1F-3810-472B-B623-C90B7783A7CB}" destId="{7153A4EA-FE06-47EC-ABF8-5B3BF2D10D41}" srcOrd="0" destOrd="1" presId="urn:microsoft.com/office/officeart/2005/8/layout/hList1"/>
    <dgm:cxn modelId="{4D99E86B-6D14-4A2F-8018-9F9B99980FD7}" type="presOf" srcId="{87083191-698A-4BB5-B326-888EBF8DAF20}" destId="{03302DB7-2D86-4DFE-8FDB-C660231368F4}" srcOrd="0" destOrd="1" presId="urn:microsoft.com/office/officeart/2005/8/layout/hList1"/>
    <dgm:cxn modelId="{2D8A2494-30E7-4E0A-8B08-F649ED7106E6}" type="presOf" srcId="{8660F817-1527-48A2-ACB0-D549A3AC3ABD}" destId="{737BA0A0-7341-4651-A255-27C70BEFEB4C}" srcOrd="0" destOrd="0" presId="urn:microsoft.com/office/officeart/2005/8/layout/hList1"/>
    <dgm:cxn modelId="{D7DF6D38-A513-47CD-A6F5-83BA661736FF}" type="presOf" srcId="{8D2D34C2-4E65-4EB3-ABBE-CC84EF479A36}" destId="{88460705-ADC8-45B0-9132-A55A33F5A778}" srcOrd="0" destOrd="0" presId="urn:microsoft.com/office/officeart/2005/8/layout/hList1"/>
    <dgm:cxn modelId="{966F6F61-5A2F-4D04-B98D-DAB1CFA679BC}" type="presOf" srcId="{88F7DBBB-5DEC-4844-AB94-F95C270ABF3E}" destId="{AEDEEA04-4EDA-4667-AA27-6A6825B905B1}" srcOrd="0" destOrd="0" presId="urn:microsoft.com/office/officeart/2005/8/layout/hList1"/>
    <dgm:cxn modelId="{BDA228D3-0C04-4733-A69F-B61CD49B2046}" srcId="{D33E8860-15A8-4851-9E67-8789F8BB0E45}" destId="{B437E2AD-7FBD-4D90-97EA-ACF5DE5C5BD3}" srcOrd="0" destOrd="0" parTransId="{96837A60-1678-4765-9705-F04E1E3948FD}" sibTransId="{882098FE-1546-497C-9019-FCB450E6288B}"/>
    <dgm:cxn modelId="{1A1DB087-8C01-4673-A4CF-957195A730E3}" srcId="{FF7A92D2-3D99-4BFC-A2F8-55A3C5CEA9DB}" destId="{D33E8860-15A8-4851-9E67-8789F8BB0E45}" srcOrd="0" destOrd="0" parTransId="{970A8512-AD77-43BC-90D9-B52719C72D2B}" sibTransId="{26BC2B74-4149-4F94-B81F-5C2F06DAF996}"/>
    <dgm:cxn modelId="{B5EE99D5-4DD9-48C8-BC60-DB08F13C80FE}" srcId="{8D2D34C2-4E65-4EB3-ABBE-CC84EF479A36}" destId="{72C3A58B-3D72-4B50-89FB-1EC9C2CFAAC6}" srcOrd="2" destOrd="0" parTransId="{312C38AB-5A5D-4C68-BBA6-71B63FAB0099}" sibTransId="{B06FBF74-A441-4505-A3E7-F8A55F7C4D65}"/>
    <dgm:cxn modelId="{3E7B6D0B-85B0-4A7C-9824-FA30D82FD224}" srcId="{FF7A92D2-3D99-4BFC-A2F8-55A3C5CEA9DB}" destId="{88F7DBBB-5DEC-4844-AB94-F95C270ABF3E}" srcOrd="4" destOrd="0" parTransId="{A3EC34FE-85DF-4744-970F-CF389AFFBFBA}" sibTransId="{E6EE5DC3-C509-4BD3-B788-DF9F55204BA5}"/>
    <dgm:cxn modelId="{EBFA5EE4-730E-4F00-8E39-18AD3018EEAF}" srcId="{FF7A92D2-3D99-4BFC-A2F8-55A3C5CEA9DB}" destId="{B28EAB5B-6D32-43A9-A688-6B6E9EDD25BA}" srcOrd="6" destOrd="0" parTransId="{4F7D8E69-C707-40F6-B842-A75EC316D8D0}" sibTransId="{A91E9A3F-91DF-4E1C-B79E-84E8C7FA8FB1}"/>
    <dgm:cxn modelId="{33297DEC-5074-44A1-817F-9CA8A857449F}" srcId="{B28EAB5B-6D32-43A9-A688-6B6E9EDD25BA}" destId="{F0ABF924-283D-4ECE-B1BF-950DDC713BD8}" srcOrd="1" destOrd="0" parTransId="{32B3077B-8B07-404A-9E31-6CA3B63CDF62}" sibTransId="{3F749235-062E-4F86-A842-14257837E58D}"/>
    <dgm:cxn modelId="{E6A877F1-0A64-4FC8-89D1-C422F83AAB3F}" srcId="{88F7DBBB-5DEC-4844-AB94-F95C270ABF3E}" destId="{89BC60CC-528C-4AB0-95E2-BAF002455CFA}" srcOrd="0" destOrd="0" parTransId="{FAC4F260-83E7-4B41-B1E2-BEEB99883DC8}" sibTransId="{C4D9E4AD-33F1-4D14-90DF-703471DC891C}"/>
    <dgm:cxn modelId="{E42846A2-4951-46A8-917F-371F78BA8C5A}" srcId="{8FED10EF-3100-49B2-9BD2-0157FBB60375}" destId="{393C3B5E-9F5B-4D4D-B2F3-E232DD370F83}" srcOrd="0" destOrd="0" parTransId="{DF2A0A22-1A3C-45B2-8501-8C4735EE4246}" sibTransId="{D383054A-D16E-4AF2-A3BA-FED2CD9A3EAA}"/>
    <dgm:cxn modelId="{CB546A89-26DF-4CBB-8BAC-732646341F9A}" type="presOf" srcId="{EF7337B0-96F6-4378-B940-8F0CDDD6D6D6}" destId="{53A2A989-FAD0-484F-B2AD-781C8FADD746}" srcOrd="0" destOrd="1" presId="urn:microsoft.com/office/officeart/2005/8/layout/hList1"/>
    <dgm:cxn modelId="{381B01B7-952F-4E7F-BFC6-D722E35B1DE8}" srcId="{FF7A92D2-3D99-4BFC-A2F8-55A3C5CEA9DB}" destId="{8660F817-1527-48A2-ACB0-D549A3AC3ABD}" srcOrd="3" destOrd="0" parTransId="{8F865B0F-0285-4A15-A6B7-2AFAD6458449}" sibTransId="{A9E9B6C4-8D59-49B3-A3FE-074EF2A0779E}"/>
    <dgm:cxn modelId="{4A40091B-BC2F-4D19-8FCC-524C7627674B}" type="presOf" srcId="{1F4911E6-960C-46C8-B81E-A30AEEA9AEB0}" destId="{E52CF9E5-228A-4FC9-8F2C-51B053C56EF7}" srcOrd="0" destOrd="0" presId="urn:microsoft.com/office/officeart/2005/8/layout/hList1"/>
    <dgm:cxn modelId="{13A0D14D-302F-43BA-8C73-0F05E86C26BB}" srcId="{88F7DBBB-5DEC-4844-AB94-F95C270ABF3E}" destId="{87083191-698A-4BB5-B326-888EBF8DAF20}" srcOrd="1" destOrd="0" parTransId="{B86EE136-4F9C-46F1-BBE9-12E82A6FA1A7}" sibTransId="{7B9DED12-46AC-405E-AA46-D059CD847C3B}"/>
    <dgm:cxn modelId="{49790828-8D5B-4CAE-8B1A-153BD0A82F66}" srcId="{8D2D34C2-4E65-4EB3-ABBE-CC84EF479A36}" destId="{7E9826DB-2085-4368-94B6-4AF8B44F9D7E}" srcOrd="0" destOrd="0" parTransId="{D0B38ADB-24BD-47D6-AB72-3F7ED7E2009C}" sibTransId="{D0AB6A52-1D14-4BF0-8D37-C9333249F77F}"/>
    <dgm:cxn modelId="{619E7A53-76BB-4C5F-B35B-2CBCFE50BBAE}" srcId="{FF7A92D2-3D99-4BFC-A2F8-55A3C5CEA9DB}" destId="{5BB4E7B4-EE35-4F4D-876F-DD9721C042EB}" srcOrd="5" destOrd="0" parTransId="{0F097DFB-B274-4473-A780-8AAEA6A0614B}" sibTransId="{374E182B-1337-425B-9AD8-427481900BB5}"/>
    <dgm:cxn modelId="{3A1481E5-E65E-463D-BD2D-55DF11969451}" srcId="{D33E8860-15A8-4851-9E67-8789F8BB0E45}" destId="{20B96FAB-01A4-43E1-B5BD-E23F1A5919C0}" srcOrd="2" destOrd="0" parTransId="{7E1834B6-6FBD-457A-BDFE-083804032316}" sibTransId="{65375AE4-7D88-420D-8771-A4A54AA850CA}"/>
    <dgm:cxn modelId="{57C7F5B6-93D7-4591-B93E-3E4F807500AB}" type="presOf" srcId="{393C3B5E-9F5B-4D4D-B2F3-E232DD370F83}" destId="{3C832EB5-9B79-43CE-B7D6-7B30290F932B}" srcOrd="0" destOrd="0" presId="urn:microsoft.com/office/officeart/2005/8/layout/hList1"/>
    <dgm:cxn modelId="{33B5BC44-3045-4516-9DEB-369378FFD60C}" type="presOf" srcId="{8FED10EF-3100-49B2-9BD2-0157FBB60375}" destId="{88DDA490-BB2B-4620-B495-1FD3485D4BBA}" srcOrd="0" destOrd="0" presId="urn:microsoft.com/office/officeart/2005/8/layout/hList1"/>
    <dgm:cxn modelId="{9A6E1022-FAC5-4BCD-A448-BA411200CD94}" type="presOf" srcId="{E112D2B5-9FD3-415E-BFDF-735CC1594C43}" destId="{F58C6C9B-065E-41D2-A298-E254ACBEE555}" srcOrd="0" destOrd="1" presId="urn:microsoft.com/office/officeart/2005/8/layout/hList1"/>
    <dgm:cxn modelId="{6845A15F-B07E-4958-98BB-2AF5674E88E1}" type="presOf" srcId="{D33E8860-15A8-4851-9E67-8789F8BB0E45}" destId="{F83D0BBE-2EF4-4BA2-9078-9E2D2BDF6279}" srcOrd="0" destOrd="0" presId="urn:microsoft.com/office/officeart/2005/8/layout/hList1"/>
    <dgm:cxn modelId="{572A3A30-B484-4C16-B651-DF1FF798586D}" type="presOf" srcId="{7E9826DB-2085-4368-94B6-4AF8B44F9D7E}" destId="{53A2A989-FAD0-484F-B2AD-781C8FADD746}" srcOrd="0" destOrd="0" presId="urn:microsoft.com/office/officeart/2005/8/layout/hList1"/>
    <dgm:cxn modelId="{C4EB2074-EA1E-4E15-B900-163797CA472C}" type="presOf" srcId="{5BB4E7B4-EE35-4F4D-876F-DD9721C042EB}" destId="{ADA94109-240D-4194-AA73-C2EA6EBC392F}" srcOrd="0" destOrd="0" presId="urn:microsoft.com/office/officeart/2005/8/layout/hList1"/>
    <dgm:cxn modelId="{F393F05E-B309-471A-8833-68343C0F65CA}" type="presOf" srcId="{FF7A92D2-3D99-4BFC-A2F8-55A3C5CEA9DB}" destId="{38C0D692-0A81-4D63-99A8-4DE37F0A8AB5}" srcOrd="0" destOrd="0" presId="urn:microsoft.com/office/officeart/2005/8/layout/hList1"/>
    <dgm:cxn modelId="{08ACBCC0-145E-4A3B-A9EC-3BB70FAEE0B6}" srcId="{B28EAB5B-6D32-43A9-A688-6B6E9EDD25BA}" destId="{1F4911E6-960C-46C8-B81E-A30AEEA9AEB0}" srcOrd="0" destOrd="0" parTransId="{0FDF27EE-77DD-48EF-923D-47D5509396D7}" sibTransId="{0770A1A4-56A1-4FE4-AC64-48893FFB2C01}"/>
    <dgm:cxn modelId="{2F1AF5FA-01B9-4651-A402-6242B0682F09}" type="presOf" srcId="{20B96FAB-01A4-43E1-B5BD-E23F1A5919C0}" destId="{7153A4EA-FE06-47EC-ABF8-5B3BF2D10D41}" srcOrd="0" destOrd="2" presId="urn:microsoft.com/office/officeart/2005/8/layout/hList1"/>
    <dgm:cxn modelId="{1190FDEB-EBE1-40FF-93BD-A5DC1B8C0C8D}" type="presOf" srcId="{B437E2AD-7FBD-4D90-97EA-ACF5DE5C5BD3}" destId="{7153A4EA-FE06-47EC-ABF8-5B3BF2D10D41}" srcOrd="0" destOrd="0" presId="urn:microsoft.com/office/officeart/2005/8/layout/hList1"/>
    <dgm:cxn modelId="{0801F827-DE16-49DF-9441-A92A34A9324A}" type="presOf" srcId="{89BC60CC-528C-4AB0-95E2-BAF002455CFA}" destId="{03302DB7-2D86-4DFE-8FDB-C660231368F4}" srcOrd="0" destOrd="0" presId="urn:microsoft.com/office/officeart/2005/8/layout/hList1"/>
    <dgm:cxn modelId="{1149D02A-7D25-424B-8BFF-C01F3FB2AB6A}" type="presOf" srcId="{CF9431BB-23B1-429F-A5D5-6A23BBD7F99E}" destId="{7153A4EA-FE06-47EC-ABF8-5B3BF2D10D41}" srcOrd="0" destOrd="3" presId="urn:microsoft.com/office/officeart/2005/8/layout/hList1"/>
    <dgm:cxn modelId="{BB9B5C7E-4485-49FA-AA92-F19415950A86}" srcId="{8660F817-1527-48A2-ACB0-D549A3AC3ABD}" destId="{32887613-4894-4D61-B7AB-204D1298EC6C}" srcOrd="0" destOrd="0" parTransId="{DC61700A-3725-48F9-AED9-52A068FBD3CF}" sibTransId="{DCEBF485-24C2-4667-89A5-F19E0926B21E}"/>
    <dgm:cxn modelId="{FFE2D3D7-3D6B-441D-BB2B-9B68BBEC1547}" type="presOf" srcId="{32887613-4894-4D61-B7AB-204D1298EC6C}" destId="{E5D096C1-E909-4ED2-BEDF-3AD5C8E15F22}" srcOrd="0" destOrd="0" presId="urn:microsoft.com/office/officeart/2005/8/layout/hList1"/>
    <dgm:cxn modelId="{BBD26C81-3119-4D04-A820-FC6B574D444C}" srcId="{8D2D34C2-4E65-4EB3-ABBE-CC84EF479A36}" destId="{EF7337B0-96F6-4378-B940-8F0CDDD6D6D6}" srcOrd="1" destOrd="0" parTransId="{8445DD35-8A1B-45B2-88A4-C06DB69CB080}" sibTransId="{CFB202A2-A95A-4549-887B-07D480244C5C}"/>
    <dgm:cxn modelId="{FD5A0ACB-293C-4D6A-9983-E2D933199B8F}" type="presOf" srcId="{DA06119C-E740-46C6-9A89-E29D8C402AC9}" destId="{F58C6C9B-065E-41D2-A298-E254ACBEE555}" srcOrd="0" destOrd="0" presId="urn:microsoft.com/office/officeart/2005/8/layout/hList1"/>
    <dgm:cxn modelId="{A7CFED27-B55C-4FBF-BAE3-0C26305503D3}" type="presOf" srcId="{F0ABF924-283D-4ECE-B1BF-950DDC713BD8}" destId="{E52CF9E5-228A-4FC9-8F2C-51B053C56EF7}" srcOrd="0" destOrd="1" presId="urn:microsoft.com/office/officeart/2005/8/layout/hList1"/>
    <dgm:cxn modelId="{866BDA02-179B-49C4-8BBE-BBC2D3912945}" srcId="{D33E8860-15A8-4851-9E67-8789F8BB0E45}" destId="{5B809E1F-3810-472B-B623-C90B7783A7CB}" srcOrd="1" destOrd="0" parTransId="{CB3D094F-EA23-49B5-9AB7-41199DDF6A7F}" sibTransId="{F7661F29-B5D2-4C74-BEAF-560869445BC4}"/>
    <dgm:cxn modelId="{5CD0BCD7-FBE9-4359-8456-7F186C1F1025}" type="presOf" srcId="{B28EAB5B-6D32-43A9-A688-6B6E9EDD25BA}" destId="{688560F2-09E7-4591-817F-57453DF66081}" srcOrd="0" destOrd="0" presId="urn:microsoft.com/office/officeart/2005/8/layout/hList1"/>
    <dgm:cxn modelId="{797FBA88-021D-4739-8F90-100AC1A9B63D}" type="presOf" srcId="{E9793482-629F-4C6F-A5F1-DDDAE3E75053}" destId="{E52CF9E5-228A-4FC9-8F2C-51B053C56EF7}" srcOrd="0" destOrd="2" presId="urn:microsoft.com/office/officeart/2005/8/layout/hList1"/>
    <dgm:cxn modelId="{2E26BCAA-09D7-4F94-937E-83EBA725DE83}" srcId="{FF7A92D2-3D99-4BFC-A2F8-55A3C5CEA9DB}" destId="{8D2D34C2-4E65-4EB3-ABBE-CC84EF479A36}" srcOrd="2" destOrd="0" parTransId="{FBC4F97A-7A4F-41AB-BA62-294DD86B801B}" sibTransId="{FA5D2046-D997-479F-9E01-50FBAD3BCBC4}"/>
    <dgm:cxn modelId="{51D0E1E5-8073-4FDC-B709-45C48292B310}" srcId="{B28EAB5B-6D32-43A9-A688-6B6E9EDD25BA}" destId="{E9793482-629F-4C6F-A5F1-DDDAE3E75053}" srcOrd="2" destOrd="0" parTransId="{84605279-D259-4A12-98AF-FCBAAF5286A8}" sibTransId="{739D11BD-CE39-4512-864A-32EC26A6A90D}"/>
    <dgm:cxn modelId="{72624088-4BCC-419A-BC45-C9C594AC1DA3}" srcId="{FF7A92D2-3D99-4BFC-A2F8-55A3C5CEA9DB}" destId="{8FED10EF-3100-49B2-9BD2-0157FBB60375}" srcOrd="1" destOrd="0" parTransId="{01A3E0BE-776E-4083-84D4-E6A02798645B}" sibTransId="{372AC0D9-1406-4541-BABA-8FCC426C5E04}"/>
    <dgm:cxn modelId="{EEEFE8C5-E4E7-456A-A3D4-52F73F207E38}" srcId="{5BB4E7B4-EE35-4F4D-876F-DD9721C042EB}" destId="{E112D2B5-9FD3-415E-BFDF-735CC1594C43}" srcOrd="1" destOrd="0" parTransId="{A268B74C-2559-48F8-A887-37CF6D90E315}" sibTransId="{D3670B33-5CF8-4E63-8D2B-0770D5782B01}"/>
    <dgm:cxn modelId="{5C59B194-71D6-4D06-B7C7-EAFE9507A3C2}" type="presOf" srcId="{72C3A58B-3D72-4B50-89FB-1EC9C2CFAAC6}" destId="{53A2A989-FAD0-484F-B2AD-781C8FADD746}" srcOrd="0" destOrd="2" presId="urn:microsoft.com/office/officeart/2005/8/layout/hList1"/>
    <dgm:cxn modelId="{7E8CD652-AB0E-46EF-BEBD-6E7057231FB5}" type="presParOf" srcId="{38C0D692-0A81-4D63-99A8-4DE37F0A8AB5}" destId="{06391B33-0D91-4996-B75A-EEC0008D9CF7}" srcOrd="0" destOrd="0" presId="urn:microsoft.com/office/officeart/2005/8/layout/hList1"/>
    <dgm:cxn modelId="{2EBDAE48-5DC1-4BAA-A343-CB74EC3E0205}" type="presParOf" srcId="{06391B33-0D91-4996-B75A-EEC0008D9CF7}" destId="{F83D0BBE-2EF4-4BA2-9078-9E2D2BDF6279}" srcOrd="0" destOrd="0" presId="urn:microsoft.com/office/officeart/2005/8/layout/hList1"/>
    <dgm:cxn modelId="{1740BCB9-47FB-4EBD-9B88-90B811282A96}" type="presParOf" srcId="{06391B33-0D91-4996-B75A-EEC0008D9CF7}" destId="{7153A4EA-FE06-47EC-ABF8-5B3BF2D10D41}" srcOrd="1" destOrd="0" presId="urn:microsoft.com/office/officeart/2005/8/layout/hList1"/>
    <dgm:cxn modelId="{D24930C8-7248-4CAE-85B5-3BB4E52FB854}" type="presParOf" srcId="{38C0D692-0A81-4D63-99A8-4DE37F0A8AB5}" destId="{1AFF4B73-0F3F-4AEF-A880-6F7DC4DD4899}" srcOrd="1" destOrd="0" presId="urn:microsoft.com/office/officeart/2005/8/layout/hList1"/>
    <dgm:cxn modelId="{73FBF5E0-BD00-4E62-A8A5-17B3699060DF}" type="presParOf" srcId="{38C0D692-0A81-4D63-99A8-4DE37F0A8AB5}" destId="{298A5386-5C62-45A7-8EC2-8CCCE9366893}" srcOrd="2" destOrd="0" presId="urn:microsoft.com/office/officeart/2005/8/layout/hList1"/>
    <dgm:cxn modelId="{AF049363-BC52-428F-8C9C-C61D44ED91FF}" type="presParOf" srcId="{298A5386-5C62-45A7-8EC2-8CCCE9366893}" destId="{88DDA490-BB2B-4620-B495-1FD3485D4BBA}" srcOrd="0" destOrd="0" presId="urn:microsoft.com/office/officeart/2005/8/layout/hList1"/>
    <dgm:cxn modelId="{D4982B36-669C-4D6B-9BA3-9A8489E7FE0F}" type="presParOf" srcId="{298A5386-5C62-45A7-8EC2-8CCCE9366893}" destId="{3C832EB5-9B79-43CE-B7D6-7B30290F932B}" srcOrd="1" destOrd="0" presId="urn:microsoft.com/office/officeart/2005/8/layout/hList1"/>
    <dgm:cxn modelId="{BE3C91CB-DBA0-4F09-8502-EB11A3430053}" type="presParOf" srcId="{38C0D692-0A81-4D63-99A8-4DE37F0A8AB5}" destId="{F432BC9D-B387-41B7-8349-6CDC3B851056}" srcOrd="3" destOrd="0" presId="urn:microsoft.com/office/officeart/2005/8/layout/hList1"/>
    <dgm:cxn modelId="{E4B76288-4673-43F6-9916-66EC141DD76E}" type="presParOf" srcId="{38C0D692-0A81-4D63-99A8-4DE37F0A8AB5}" destId="{89A1A880-A431-481F-9BEE-2A540372674F}" srcOrd="4" destOrd="0" presId="urn:microsoft.com/office/officeart/2005/8/layout/hList1"/>
    <dgm:cxn modelId="{5224609A-EA08-4FE3-B109-49C57C8D094E}" type="presParOf" srcId="{89A1A880-A431-481F-9BEE-2A540372674F}" destId="{88460705-ADC8-45B0-9132-A55A33F5A778}" srcOrd="0" destOrd="0" presId="urn:microsoft.com/office/officeart/2005/8/layout/hList1"/>
    <dgm:cxn modelId="{902EB38F-2583-49DB-B206-3BE71D65CF91}" type="presParOf" srcId="{89A1A880-A431-481F-9BEE-2A540372674F}" destId="{53A2A989-FAD0-484F-B2AD-781C8FADD746}" srcOrd="1" destOrd="0" presId="urn:microsoft.com/office/officeart/2005/8/layout/hList1"/>
    <dgm:cxn modelId="{4E3AF6E1-1C0A-4126-9BDD-DE2A4727651A}" type="presParOf" srcId="{38C0D692-0A81-4D63-99A8-4DE37F0A8AB5}" destId="{3B6667D1-5570-4EB6-A259-ACC5EBA5BCA1}" srcOrd="5" destOrd="0" presId="urn:microsoft.com/office/officeart/2005/8/layout/hList1"/>
    <dgm:cxn modelId="{2C9C6011-693B-44BF-B887-67905D713795}" type="presParOf" srcId="{38C0D692-0A81-4D63-99A8-4DE37F0A8AB5}" destId="{7F2F2DD3-ECA2-462F-A3D1-F28A4513A98A}" srcOrd="6" destOrd="0" presId="urn:microsoft.com/office/officeart/2005/8/layout/hList1"/>
    <dgm:cxn modelId="{05424194-640B-4A1F-8F7D-25FAD42304F9}" type="presParOf" srcId="{7F2F2DD3-ECA2-462F-A3D1-F28A4513A98A}" destId="{737BA0A0-7341-4651-A255-27C70BEFEB4C}" srcOrd="0" destOrd="0" presId="urn:microsoft.com/office/officeart/2005/8/layout/hList1"/>
    <dgm:cxn modelId="{C7D9E791-CDD8-4D48-9F6B-2C3BE00D7BAF}" type="presParOf" srcId="{7F2F2DD3-ECA2-462F-A3D1-F28A4513A98A}" destId="{E5D096C1-E909-4ED2-BEDF-3AD5C8E15F22}" srcOrd="1" destOrd="0" presId="urn:microsoft.com/office/officeart/2005/8/layout/hList1"/>
    <dgm:cxn modelId="{4F7F8FA8-6ECD-451E-9A61-8C73EC552443}" type="presParOf" srcId="{38C0D692-0A81-4D63-99A8-4DE37F0A8AB5}" destId="{AB88EB68-AD61-470A-BC8D-3CD6A27EE0FA}" srcOrd="7" destOrd="0" presId="urn:microsoft.com/office/officeart/2005/8/layout/hList1"/>
    <dgm:cxn modelId="{8160C8AF-4297-4D03-A718-ABA16823FFF3}" type="presParOf" srcId="{38C0D692-0A81-4D63-99A8-4DE37F0A8AB5}" destId="{D1D01DDA-1779-4CB4-BA62-D3DCC2486DBE}" srcOrd="8" destOrd="0" presId="urn:microsoft.com/office/officeart/2005/8/layout/hList1"/>
    <dgm:cxn modelId="{B607F47E-0F18-4520-AF80-7F26FC395C13}" type="presParOf" srcId="{D1D01DDA-1779-4CB4-BA62-D3DCC2486DBE}" destId="{AEDEEA04-4EDA-4667-AA27-6A6825B905B1}" srcOrd="0" destOrd="0" presId="urn:microsoft.com/office/officeart/2005/8/layout/hList1"/>
    <dgm:cxn modelId="{2D8DB86A-A9AA-4877-B843-C202D50D92C4}" type="presParOf" srcId="{D1D01DDA-1779-4CB4-BA62-D3DCC2486DBE}" destId="{03302DB7-2D86-4DFE-8FDB-C660231368F4}" srcOrd="1" destOrd="0" presId="urn:microsoft.com/office/officeart/2005/8/layout/hList1"/>
    <dgm:cxn modelId="{F269F70E-D224-436B-BEDD-32AB2EE54280}" type="presParOf" srcId="{38C0D692-0A81-4D63-99A8-4DE37F0A8AB5}" destId="{A5E35DC9-8090-4BA3-8B09-241E8A43CDCF}" srcOrd="9" destOrd="0" presId="urn:microsoft.com/office/officeart/2005/8/layout/hList1"/>
    <dgm:cxn modelId="{C08525E8-A24C-4D70-BBB5-A1592E471AB1}" type="presParOf" srcId="{38C0D692-0A81-4D63-99A8-4DE37F0A8AB5}" destId="{235A7E8D-EA0B-40C8-984E-AE01FF2BAC70}" srcOrd="10" destOrd="0" presId="urn:microsoft.com/office/officeart/2005/8/layout/hList1"/>
    <dgm:cxn modelId="{2F2F37C0-594B-491F-A389-59B776DE969A}" type="presParOf" srcId="{235A7E8D-EA0B-40C8-984E-AE01FF2BAC70}" destId="{ADA94109-240D-4194-AA73-C2EA6EBC392F}" srcOrd="0" destOrd="0" presId="urn:microsoft.com/office/officeart/2005/8/layout/hList1"/>
    <dgm:cxn modelId="{EAFA8AA5-80D6-4B66-8D6F-91B7FDC2FE4E}" type="presParOf" srcId="{235A7E8D-EA0B-40C8-984E-AE01FF2BAC70}" destId="{F58C6C9B-065E-41D2-A298-E254ACBEE555}" srcOrd="1" destOrd="0" presId="urn:microsoft.com/office/officeart/2005/8/layout/hList1"/>
    <dgm:cxn modelId="{68054558-01BE-4B45-8FBF-03D8DD380297}" type="presParOf" srcId="{38C0D692-0A81-4D63-99A8-4DE37F0A8AB5}" destId="{D00A274F-06B2-4529-A0B4-0CC04048351F}" srcOrd="11" destOrd="0" presId="urn:microsoft.com/office/officeart/2005/8/layout/hList1"/>
    <dgm:cxn modelId="{38933731-59A6-4ADD-BC58-917274098824}" type="presParOf" srcId="{38C0D692-0A81-4D63-99A8-4DE37F0A8AB5}" destId="{5F6DD123-A844-4C69-9ED6-BC1E6975A3D3}" srcOrd="12" destOrd="0" presId="urn:microsoft.com/office/officeart/2005/8/layout/hList1"/>
    <dgm:cxn modelId="{E3BB950A-B5BF-44A2-B867-182324D04070}" type="presParOf" srcId="{5F6DD123-A844-4C69-9ED6-BC1E6975A3D3}" destId="{688560F2-09E7-4591-817F-57453DF66081}" srcOrd="0" destOrd="0" presId="urn:microsoft.com/office/officeart/2005/8/layout/hList1"/>
    <dgm:cxn modelId="{974554F0-2BEB-435C-A56E-14CE7BE3C43C}" type="presParOf" srcId="{5F6DD123-A844-4C69-9ED6-BC1E6975A3D3}" destId="{E52CF9E5-228A-4FC9-8F2C-51B053C56EF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5ED3A-7F42-4EE9-A42E-B477C8F03A57}">
      <dsp:nvSpPr>
        <dsp:cNvPr id="0" name=""/>
        <dsp:cNvSpPr/>
      </dsp:nvSpPr>
      <dsp:spPr>
        <a:xfrm>
          <a:off x="0" y="0"/>
          <a:ext cx="8077200" cy="1452562"/>
        </a:xfrm>
        <a:prstGeom prst="roundRect">
          <a:avLst>
            <a:gd name="adj" fmla="val 10000"/>
          </a:avLst>
        </a:prstGeom>
        <a:gradFill rotWithShape="0">
          <a:gsLst>
            <a:gs pos="0">
              <a:schemeClr val="accent5">
                <a:hueOff val="0"/>
                <a:satOff val="0"/>
                <a:lumOff val="0"/>
                <a:alphaOff val="0"/>
                <a:tint val="35000"/>
                <a:satMod val="260000"/>
              </a:schemeClr>
            </a:gs>
            <a:gs pos="30000">
              <a:schemeClr val="accent5">
                <a:hueOff val="0"/>
                <a:satOff val="0"/>
                <a:lumOff val="0"/>
                <a:alphaOff val="0"/>
                <a:tint val="38000"/>
                <a:satMod val="260000"/>
              </a:schemeClr>
            </a:gs>
            <a:gs pos="75000">
              <a:schemeClr val="accent5">
                <a:hueOff val="0"/>
                <a:satOff val="0"/>
                <a:lumOff val="0"/>
                <a:alphaOff val="0"/>
                <a:tint val="55000"/>
                <a:satMod val="255000"/>
              </a:schemeClr>
            </a:gs>
            <a:gs pos="100000">
              <a:schemeClr val="accent5">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t>Positive Social Emotional Skills</a:t>
          </a:r>
        </a:p>
      </dsp:txBody>
      <dsp:txXfrm>
        <a:off x="1760696" y="0"/>
        <a:ext cx="6316503" cy="1452562"/>
      </dsp:txXfrm>
    </dsp:sp>
    <dsp:sp modelId="{13899735-0319-415F-BEA3-EB67611EE5D3}">
      <dsp:nvSpPr>
        <dsp:cNvPr id="0" name=""/>
        <dsp:cNvSpPr/>
      </dsp:nvSpPr>
      <dsp:spPr>
        <a:xfrm>
          <a:off x="112446" y="120736"/>
          <a:ext cx="1615440" cy="1162049"/>
        </a:xfrm>
        <a:prstGeom prst="roundRect">
          <a:avLst>
            <a:gd name="adj" fmla="val 10000"/>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D853EF5C-A178-436A-9DC3-A3544314367E}">
      <dsp:nvSpPr>
        <dsp:cNvPr id="0" name=""/>
        <dsp:cNvSpPr/>
      </dsp:nvSpPr>
      <dsp:spPr>
        <a:xfrm>
          <a:off x="0" y="1597818"/>
          <a:ext cx="8077200" cy="1452562"/>
        </a:xfrm>
        <a:prstGeom prst="roundRect">
          <a:avLst>
            <a:gd name="adj" fmla="val 10000"/>
          </a:avLst>
        </a:prstGeom>
        <a:gradFill rotWithShape="0">
          <a:gsLst>
            <a:gs pos="0">
              <a:schemeClr val="accent5">
                <a:hueOff val="-4966938"/>
                <a:satOff val="19906"/>
                <a:lumOff val="4314"/>
                <a:alphaOff val="0"/>
                <a:tint val="35000"/>
                <a:satMod val="260000"/>
              </a:schemeClr>
            </a:gs>
            <a:gs pos="30000">
              <a:schemeClr val="accent5">
                <a:hueOff val="-4966938"/>
                <a:satOff val="19906"/>
                <a:lumOff val="4314"/>
                <a:alphaOff val="0"/>
                <a:tint val="38000"/>
                <a:satMod val="260000"/>
              </a:schemeClr>
            </a:gs>
            <a:gs pos="75000">
              <a:schemeClr val="accent5">
                <a:hueOff val="-4966938"/>
                <a:satOff val="19906"/>
                <a:lumOff val="4314"/>
                <a:alphaOff val="0"/>
                <a:tint val="55000"/>
                <a:satMod val="255000"/>
              </a:schemeClr>
            </a:gs>
            <a:gs pos="100000">
              <a:schemeClr val="accent5">
                <a:hueOff val="-4966938"/>
                <a:satOff val="19906"/>
                <a:lumOff val="4314"/>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t>Acquisition &amp; Use of Knowledge &amp; Skills</a:t>
          </a:r>
        </a:p>
      </dsp:txBody>
      <dsp:txXfrm>
        <a:off x="1760696" y="1597818"/>
        <a:ext cx="6316503" cy="1452562"/>
      </dsp:txXfrm>
    </dsp:sp>
    <dsp:sp modelId="{A1448B28-0151-476E-AA20-5772F4E9022D}">
      <dsp:nvSpPr>
        <dsp:cNvPr id="0" name=""/>
        <dsp:cNvSpPr/>
      </dsp:nvSpPr>
      <dsp:spPr>
        <a:xfrm>
          <a:off x="145256" y="1743074"/>
          <a:ext cx="1615440" cy="1162049"/>
        </a:xfrm>
        <a:prstGeom prst="roundRect">
          <a:avLst>
            <a:gd name="adj" fmla="val 10000"/>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1">
          <a:scrgbClr r="0" g="0" b="0"/>
        </a:lnRef>
        <a:fillRef idx="1">
          <a:scrgbClr r="0" g="0" b="0"/>
        </a:fillRef>
        <a:effectRef idx="1">
          <a:scrgbClr r="0" g="0" b="0"/>
        </a:effectRef>
        <a:fontRef idx="minor"/>
      </dsp:style>
    </dsp:sp>
    <dsp:sp modelId="{F803E10C-3E22-4996-94F7-8F083B25659D}">
      <dsp:nvSpPr>
        <dsp:cNvPr id="0" name=""/>
        <dsp:cNvSpPr/>
      </dsp:nvSpPr>
      <dsp:spPr>
        <a:xfrm>
          <a:off x="0" y="3195637"/>
          <a:ext cx="8077200" cy="1452562"/>
        </a:xfrm>
        <a:prstGeom prst="roundRect">
          <a:avLst>
            <a:gd name="adj" fmla="val 10000"/>
          </a:avLst>
        </a:prstGeom>
        <a:gradFill rotWithShape="0">
          <a:gsLst>
            <a:gs pos="0">
              <a:schemeClr val="accent5">
                <a:hueOff val="-9933876"/>
                <a:satOff val="39811"/>
                <a:lumOff val="8628"/>
                <a:alphaOff val="0"/>
                <a:tint val="35000"/>
                <a:satMod val="260000"/>
              </a:schemeClr>
            </a:gs>
            <a:gs pos="30000">
              <a:schemeClr val="accent5">
                <a:hueOff val="-9933876"/>
                <a:satOff val="39811"/>
                <a:lumOff val="8628"/>
                <a:alphaOff val="0"/>
                <a:tint val="38000"/>
                <a:satMod val="260000"/>
              </a:schemeClr>
            </a:gs>
            <a:gs pos="75000">
              <a:schemeClr val="accent5">
                <a:hueOff val="-9933876"/>
                <a:satOff val="39811"/>
                <a:lumOff val="8628"/>
                <a:alphaOff val="0"/>
                <a:tint val="55000"/>
                <a:satMod val="255000"/>
              </a:schemeClr>
            </a:gs>
            <a:gs pos="100000">
              <a:schemeClr val="accent5">
                <a:hueOff val="-9933876"/>
                <a:satOff val="39811"/>
                <a:lumOff val="8628"/>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t>Takes Appropriate Action to Meet Needs</a:t>
          </a:r>
        </a:p>
      </dsp:txBody>
      <dsp:txXfrm>
        <a:off x="1760696" y="3195637"/>
        <a:ext cx="6316503" cy="1452562"/>
      </dsp:txXfrm>
    </dsp:sp>
    <dsp:sp modelId="{0FACF2DE-DC2A-4BDD-AF48-E2CCE953F5F4}">
      <dsp:nvSpPr>
        <dsp:cNvPr id="0" name=""/>
        <dsp:cNvSpPr/>
      </dsp:nvSpPr>
      <dsp:spPr>
        <a:xfrm>
          <a:off x="193218" y="3380508"/>
          <a:ext cx="1615440" cy="1162049"/>
        </a:xfrm>
        <a:prstGeom prst="roundRect">
          <a:avLst>
            <a:gd name="adj" fmla="val 10000"/>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a:outerShdw blurRad="50800" dist="25000" dir="5400000" rotWithShape="0">
            <a:srgbClr val="000000">
              <a:alpha val="40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D0BBE-2EF4-4BA2-9078-9E2D2BDF6279}">
      <dsp:nvSpPr>
        <dsp:cNvPr id="0" name=""/>
        <dsp:cNvSpPr/>
      </dsp:nvSpPr>
      <dsp:spPr>
        <a:xfrm>
          <a:off x="3536" y="489301"/>
          <a:ext cx="1048791" cy="34859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1</a:t>
          </a:r>
          <a:endParaRPr lang="en-US" sz="1600" b="1" kern="1200" dirty="0"/>
        </a:p>
      </dsp:txBody>
      <dsp:txXfrm>
        <a:off x="3536" y="489301"/>
        <a:ext cx="1048791" cy="348597"/>
      </dsp:txXfrm>
    </dsp:sp>
    <dsp:sp modelId="{7153A4EA-FE06-47EC-ABF8-5B3BF2D10D41}">
      <dsp:nvSpPr>
        <dsp:cNvPr id="0" name=""/>
        <dsp:cNvSpPr/>
      </dsp:nvSpPr>
      <dsp:spPr>
        <a:xfrm>
          <a:off x="3536" y="837899"/>
          <a:ext cx="1048791"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Char char="••"/>
          </a:pPr>
          <a:r>
            <a:rPr lang="en-US" sz="800" kern="1200" dirty="0" smtClean="0"/>
            <a:t>Child does </a:t>
          </a:r>
          <a:r>
            <a:rPr lang="en-US" sz="800" b="1" kern="1200" dirty="0" smtClean="0"/>
            <a:t>not yet</a:t>
          </a:r>
          <a:r>
            <a:rPr lang="en-US" sz="800" kern="1200" dirty="0" smtClean="0"/>
            <a:t> show functioning expected of a child his or her age in any situation.</a:t>
          </a:r>
          <a:endParaRPr lang="en-US" sz="800" kern="1200" dirty="0"/>
        </a:p>
        <a:p>
          <a:pPr marL="57150" lvl="1" indent="-57150" algn="l" defTabSz="355600">
            <a:lnSpc>
              <a:spcPct val="90000"/>
            </a:lnSpc>
            <a:spcBef>
              <a:spcPct val="0"/>
            </a:spcBef>
            <a:spcAft>
              <a:spcPct val="15000"/>
            </a:spcAft>
            <a:buChar char="••"/>
          </a:pPr>
          <a:r>
            <a:rPr lang="en-US" sz="800" kern="1200" dirty="0" smtClean="0"/>
            <a:t>Child’s functioning does </a:t>
          </a:r>
          <a:r>
            <a:rPr lang="en-US" sz="800" b="1" kern="1200" dirty="0" smtClean="0"/>
            <a:t>not yet include immediate foundational skills</a:t>
          </a:r>
          <a:r>
            <a:rPr lang="en-US" sz="800" kern="1200" dirty="0" smtClean="0"/>
            <a:t> upon which to build age-appropriate functioning.</a:t>
          </a:r>
          <a:endParaRPr lang="en-US" sz="800" kern="1200" dirty="0"/>
        </a:p>
        <a:p>
          <a:pPr marL="57150" lvl="1" indent="-57150" algn="l" defTabSz="355600">
            <a:lnSpc>
              <a:spcPct val="90000"/>
            </a:lnSpc>
            <a:spcBef>
              <a:spcPct val="0"/>
            </a:spcBef>
            <a:spcAft>
              <a:spcPct val="15000"/>
            </a:spcAft>
            <a:buChar char="••"/>
          </a:pPr>
          <a:r>
            <a:rPr lang="en-US" sz="800" kern="1200" dirty="0" smtClean="0"/>
            <a:t>Child functioning reflects skills that developmentally come before immediate foundational skills.</a:t>
          </a:r>
          <a:endParaRPr lang="en-US" sz="800" kern="1200" dirty="0"/>
        </a:p>
        <a:p>
          <a:pPr marL="57150" lvl="1" indent="-57150" algn="l" defTabSz="355600">
            <a:lnSpc>
              <a:spcPct val="90000"/>
            </a:lnSpc>
            <a:spcBef>
              <a:spcPct val="0"/>
            </a:spcBef>
            <a:spcAft>
              <a:spcPct val="15000"/>
            </a:spcAft>
            <a:buChar char="••"/>
          </a:pPr>
          <a:r>
            <a:rPr lang="en-US" sz="800" kern="1200" dirty="0" smtClean="0"/>
            <a:t>Child’s functioning might be described as like that of a </a:t>
          </a:r>
          <a:r>
            <a:rPr lang="en-US" sz="800" b="1" kern="1200" dirty="0" smtClean="0"/>
            <a:t>much younger child.</a:t>
          </a:r>
          <a:endParaRPr lang="en-US" sz="800" kern="1200" dirty="0"/>
        </a:p>
      </dsp:txBody>
      <dsp:txXfrm>
        <a:off x="3536" y="837899"/>
        <a:ext cx="1048791" cy="2635200"/>
      </dsp:txXfrm>
    </dsp:sp>
    <dsp:sp modelId="{88DDA490-BB2B-4620-B495-1FD3485D4BBA}">
      <dsp:nvSpPr>
        <dsp:cNvPr id="0" name=""/>
        <dsp:cNvSpPr/>
      </dsp:nvSpPr>
      <dsp:spPr>
        <a:xfrm>
          <a:off x="1199158" y="489301"/>
          <a:ext cx="1048791" cy="34859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2</a:t>
          </a:r>
          <a:endParaRPr lang="en-US" sz="1600" b="1" kern="1200" dirty="0"/>
        </a:p>
      </dsp:txBody>
      <dsp:txXfrm>
        <a:off x="1199158" y="489301"/>
        <a:ext cx="1048791" cy="348597"/>
      </dsp:txXfrm>
    </dsp:sp>
    <dsp:sp modelId="{3C832EB5-9B79-43CE-B7D6-7B30290F932B}">
      <dsp:nvSpPr>
        <dsp:cNvPr id="0" name=""/>
        <dsp:cNvSpPr/>
      </dsp:nvSpPr>
      <dsp:spPr>
        <a:xfrm>
          <a:off x="1199158" y="837899"/>
          <a:ext cx="1048791"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Char char="••"/>
          </a:pPr>
          <a:r>
            <a:rPr lang="en-US" sz="800" kern="1200" dirty="0" smtClean="0"/>
            <a:t>Child occasionally uses </a:t>
          </a:r>
          <a:r>
            <a:rPr lang="en-US" sz="800" b="1" kern="1200" dirty="0" smtClean="0"/>
            <a:t>immediate foundational skills</a:t>
          </a:r>
          <a:r>
            <a:rPr lang="en-US" sz="800" kern="1200" dirty="0" smtClean="0"/>
            <a:t> across settings and situation.  More functioning reflects skills that are not immediate foundational than are immediate foundational.</a:t>
          </a:r>
          <a:endParaRPr lang="en-US" sz="800" kern="1200" dirty="0"/>
        </a:p>
      </dsp:txBody>
      <dsp:txXfrm>
        <a:off x="1199158" y="837899"/>
        <a:ext cx="1048791" cy="2635200"/>
      </dsp:txXfrm>
    </dsp:sp>
    <dsp:sp modelId="{88460705-ADC8-45B0-9132-A55A33F5A778}">
      <dsp:nvSpPr>
        <dsp:cNvPr id="0" name=""/>
        <dsp:cNvSpPr/>
      </dsp:nvSpPr>
      <dsp:spPr>
        <a:xfrm>
          <a:off x="2394781" y="489301"/>
          <a:ext cx="1048791" cy="34859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3</a:t>
          </a:r>
          <a:endParaRPr lang="en-US" sz="1600" b="1" kern="1200" dirty="0"/>
        </a:p>
      </dsp:txBody>
      <dsp:txXfrm>
        <a:off x="2394781" y="489301"/>
        <a:ext cx="1048791" cy="348597"/>
      </dsp:txXfrm>
    </dsp:sp>
    <dsp:sp modelId="{53A2A989-FAD0-484F-B2AD-781C8FADD746}">
      <dsp:nvSpPr>
        <dsp:cNvPr id="0" name=""/>
        <dsp:cNvSpPr/>
      </dsp:nvSpPr>
      <dsp:spPr>
        <a:xfrm>
          <a:off x="2394781" y="837899"/>
          <a:ext cx="1048791"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Char char="••"/>
          </a:pPr>
          <a:r>
            <a:rPr lang="en-US" sz="800" kern="1200" dirty="0" smtClean="0"/>
            <a:t>Child does </a:t>
          </a:r>
          <a:r>
            <a:rPr lang="en-US" sz="800" b="1" kern="1200" dirty="0" smtClean="0"/>
            <a:t>not yet</a:t>
          </a:r>
          <a:r>
            <a:rPr lang="en-US" sz="800" kern="1200" dirty="0" smtClean="0"/>
            <a:t> show functioning expected for a child of his or her age in any situation.</a:t>
          </a:r>
          <a:endParaRPr lang="en-US" sz="800" kern="1200" dirty="0"/>
        </a:p>
        <a:p>
          <a:pPr marL="57150" lvl="1" indent="-57150" algn="l" defTabSz="355600">
            <a:lnSpc>
              <a:spcPct val="90000"/>
            </a:lnSpc>
            <a:spcBef>
              <a:spcPct val="0"/>
            </a:spcBef>
            <a:spcAft>
              <a:spcPct val="15000"/>
            </a:spcAft>
            <a:buChar char="••"/>
          </a:pPr>
          <a:r>
            <a:rPr lang="en-US" sz="800" kern="1200" dirty="0" smtClean="0"/>
            <a:t>Child uses </a:t>
          </a:r>
          <a:r>
            <a:rPr lang="en-US" sz="800" b="1" kern="1200" dirty="0" smtClean="0"/>
            <a:t>immediate foundational skills,</a:t>
          </a:r>
          <a:r>
            <a:rPr lang="en-US" sz="800" kern="1200" dirty="0" smtClean="0"/>
            <a:t> most or all of the time, skills upon which to build age-appropriate functioning.</a:t>
          </a:r>
          <a:endParaRPr lang="en-US" sz="800" kern="1200" dirty="0"/>
        </a:p>
        <a:p>
          <a:pPr marL="57150" lvl="1" indent="-57150" algn="l" defTabSz="355600">
            <a:lnSpc>
              <a:spcPct val="90000"/>
            </a:lnSpc>
            <a:spcBef>
              <a:spcPct val="0"/>
            </a:spcBef>
            <a:spcAft>
              <a:spcPct val="15000"/>
            </a:spcAft>
            <a:buChar char="••"/>
          </a:pPr>
          <a:r>
            <a:rPr lang="en-US" sz="800" kern="1200" dirty="0" smtClean="0"/>
            <a:t>Functioning might be described as like that of a </a:t>
          </a:r>
          <a:r>
            <a:rPr lang="en-US" sz="800" b="1" kern="1200" dirty="0" smtClean="0"/>
            <a:t>younger child</a:t>
          </a:r>
          <a:r>
            <a:rPr lang="en-US" sz="800" kern="1200" dirty="0" smtClean="0"/>
            <a:t>.</a:t>
          </a:r>
          <a:endParaRPr lang="en-US" sz="800" kern="1200" dirty="0"/>
        </a:p>
      </dsp:txBody>
      <dsp:txXfrm>
        <a:off x="2394781" y="837899"/>
        <a:ext cx="1048791" cy="2635200"/>
      </dsp:txXfrm>
    </dsp:sp>
    <dsp:sp modelId="{737BA0A0-7341-4651-A255-27C70BEFEB4C}">
      <dsp:nvSpPr>
        <dsp:cNvPr id="0" name=""/>
        <dsp:cNvSpPr/>
      </dsp:nvSpPr>
      <dsp:spPr>
        <a:xfrm>
          <a:off x="3590404" y="489301"/>
          <a:ext cx="1048791" cy="34859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4</a:t>
          </a:r>
          <a:endParaRPr lang="en-US" sz="1600" b="1" kern="1200" dirty="0"/>
        </a:p>
      </dsp:txBody>
      <dsp:txXfrm>
        <a:off x="3590404" y="489301"/>
        <a:ext cx="1048791" cy="348597"/>
      </dsp:txXfrm>
    </dsp:sp>
    <dsp:sp modelId="{E5D096C1-E909-4ED2-BEDF-3AD5C8E15F22}">
      <dsp:nvSpPr>
        <dsp:cNvPr id="0" name=""/>
        <dsp:cNvSpPr/>
      </dsp:nvSpPr>
      <dsp:spPr>
        <a:xfrm>
          <a:off x="3590404" y="837899"/>
          <a:ext cx="1048791"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Char char="••"/>
          </a:pPr>
          <a:r>
            <a:rPr lang="en-US" sz="800" kern="1200" dirty="0" smtClean="0"/>
            <a:t>Child shows occasional age-appropriate functioning across settings and situations.  More functioning is</a:t>
          </a:r>
          <a:r>
            <a:rPr lang="en-US" sz="800" b="1" kern="1200" dirty="0" smtClean="0"/>
            <a:t> not</a:t>
          </a:r>
          <a:r>
            <a:rPr lang="en-US" sz="800" kern="1200" dirty="0" smtClean="0"/>
            <a:t> age-appropriate than age-appropriate.</a:t>
          </a:r>
          <a:endParaRPr lang="en-US" sz="800" kern="1200" dirty="0"/>
        </a:p>
      </dsp:txBody>
      <dsp:txXfrm>
        <a:off x="3590404" y="837899"/>
        <a:ext cx="1048791" cy="2635200"/>
      </dsp:txXfrm>
    </dsp:sp>
    <dsp:sp modelId="{AEDEEA04-4EDA-4667-AA27-6A6825B905B1}">
      <dsp:nvSpPr>
        <dsp:cNvPr id="0" name=""/>
        <dsp:cNvSpPr/>
      </dsp:nvSpPr>
      <dsp:spPr>
        <a:xfrm>
          <a:off x="4786026" y="489301"/>
          <a:ext cx="1048791" cy="34859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5</a:t>
          </a:r>
          <a:endParaRPr lang="en-US" sz="1600" b="1" kern="1200" dirty="0"/>
        </a:p>
      </dsp:txBody>
      <dsp:txXfrm>
        <a:off x="4786026" y="489301"/>
        <a:ext cx="1048791" cy="348597"/>
      </dsp:txXfrm>
    </dsp:sp>
    <dsp:sp modelId="{03302DB7-2D86-4DFE-8FDB-C660231368F4}">
      <dsp:nvSpPr>
        <dsp:cNvPr id="0" name=""/>
        <dsp:cNvSpPr/>
      </dsp:nvSpPr>
      <dsp:spPr>
        <a:xfrm>
          <a:off x="4786026" y="837899"/>
          <a:ext cx="1048791"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Char char="••"/>
          </a:pPr>
          <a:r>
            <a:rPr lang="en-US" sz="800" kern="1200" dirty="0" smtClean="0"/>
            <a:t>Child shows functioning expected for his or her age </a:t>
          </a:r>
          <a:r>
            <a:rPr lang="en-US" sz="800" b="1" kern="1200" dirty="0" smtClean="0"/>
            <a:t>some of the time</a:t>
          </a:r>
          <a:r>
            <a:rPr lang="en-US" sz="800" kern="1200" dirty="0" smtClean="0"/>
            <a:t> </a:t>
          </a:r>
          <a:r>
            <a:rPr lang="en-US" sz="800" b="1" kern="1200" dirty="0" smtClean="0"/>
            <a:t>and/or in some settings and situations.</a:t>
          </a:r>
          <a:r>
            <a:rPr lang="en-US" sz="800" kern="1200" dirty="0" smtClean="0"/>
            <a:t>  Child’s functioning is a mix of age-appropriate and not age-appropriate behaviors and skills.</a:t>
          </a:r>
          <a:endParaRPr lang="en-US" sz="800" kern="1200" dirty="0"/>
        </a:p>
        <a:p>
          <a:pPr marL="57150" lvl="1" indent="-57150" algn="l" defTabSz="355600">
            <a:lnSpc>
              <a:spcPct val="90000"/>
            </a:lnSpc>
            <a:spcBef>
              <a:spcPct val="0"/>
            </a:spcBef>
            <a:spcAft>
              <a:spcPct val="15000"/>
            </a:spcAft>
            <a:buChar char="••"/>
          </a:pPr>
          <a:r>
            <a:rPr lang="en-US" sz="800" kern="1200" dirty="0" smtClean="0"/>
            <a:t>Childs functioning might be described as like that of a </a:t>
          </a:r>
          <a:r>
            <a:rPr lang="en-US" sz="800" b="1" kern="1200" dirty="0" smtClean="0"/>
            <a:t>slightly younger child.</a:t>
          </a:r>
          <a:endParaRPr lang="en-US" sz="800" kern="1200" dirty="0"/>
        </a:p>
      </dsp:txBody>
      <dsp:txXfrm>
        <a:off x="4786026" y="837899"/>
        <a:ext cx="1048791" cy="2635200"/>
      </dsp:txXfrm>
    </dsp:sp>
    <dsp:sp modelId="{ADA94109-240D-4194-AA73-C2EA6EBC392F}">
      <dsp:nvSpPr>
        <dsp:cNvPr id="0" name=""/>
        <dsp:cNvSpPr/>
      </dsp:nvSpPr>
      <dsp:spPr>
        <a:xfrm>
          <a:off x="5981649" y="489301"/>
          <a:ext cx="1048791" cy="34859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6</a:t>
          </a:r>
          <a:endParaRPr lang="en-US" sz="1600" b="1" kern="1200" dirty="0"/>
        </a:p>
      </dsp:txBody>
      <dsp:txXfrm>
        <a:off x="5981649" y="489301"/>
        <a:ext cx="1048791" cy="348597"/>
      </dsp:txXfrm>
    </dsp:sp>
    <dsp:sp modelId="{F58C6C9B-065E-41D2-A298-E254ACBEE555}">
      <dsp:nvSpPr>
        <dsp:cNvPr id="0" name=""/>
        <dsp:cNvSpPr/>
      </dsp:nvSpPr>
      <dsp:spPr>
        <a:xfrm>
          <a:off x="5981649" y="837899"/>
          <a:ext cx="1048791"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Char char="••"/>
          </a:pPr>
          <a:r>
            <a:rPr lang="en-US" sz="800" kern="1200" dirty="0" smtClean="0"/>
            <a:t>Child’s functioning generally is considered </a:t>
          </a:r>
          <a:r>
            <a:rPr lang="en-US" sz="800" b="1" kern="1200" dirty="0" smtClean="0"/>
            <a:t>appropriate</a:t>
          </a:r>
          <a:r>
            <a:rPr lang="en-US" sz="800" kern="1200" dirty="0" smtClean="0"/>
            <a:t> for his or her age but there are </a:t>
          </a:r>
          <a:r>
            <a:rPr lang="en-US" sz="800" b="1" kern="1200" dirty="0" smtClean="0"/>
            <a:t>some significant concerns</a:t>
          </a:r>
          <a:r>
            <a:rPr lang="en-US" sz="800" kern="1200" dirty="0" smtClean="0"/>
            <a:t> about the child’s functioning in this outcome area.  These concerns are substantial enough to suggest monitoring or possible additional support.</a:t>
          </a:r>
          <a:endParaRPr lang="en-US" sz="800" kern="1200" dirty="0"/>
        </a:p>
        <a:p>
          <a:pPr marL="57150" lvl="1" indent="-57150" algn="l" defTabSz="355600">
            <a:lnSpc>
              <a:spcPct val="90000"/>
            </a:lnSpc>
            <a:spcBef>
              <a:spcPct val="0"/>
            </a:spcBef>
            <a:spcAft>
              <a:spcPct val="15000"/>
            </a:spcAft>
            <a:buChar char="••"/>
          </a:pPr>
          <a:r>
            <a:rPr lang="en-US" sz="800" kern="1200" dirty="0" smtClean="0"/>
            <a:t>Although age-appropriate, the child’s functioning may border on not keeping pace with age expectations.</a:t>
          </a:r>
          <a:endParaRPr lang="en-US" sz="800" kern="1200" dirty="0"/>
        </a:p>
      </dsp:txBody>
      <dsp:txXfrm>
        <a:off x="5981649" y="837899"/>
        <a:ext cx="1048791" cy="2635200"/>
      </dsp:txXfrm>
    </dsp:sp>
    <dsp:sp modelId="{688560F2-09E7-4591-817F-57453DF66081}">
      <dsp:nvSpPr>
        <dsp:cNvPr id="0" name=""/>
        <dsp:cNvSpPr/>
      </dsp:nvSpPr>
      <dsp:spPr>
        <a:xfrm>
          <a:off x="7177272" y="489301"/>
          <a:ext cx="1048791" cy="34859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t>7</a:t>
          </a:r>
          <a:endParaRPr lang="en-US" sz="1600" b="1" kern="1200" dirty="0"/>
        </a:p>
      </dsp:txBody>
      <dsp:txXfrm>
        <a:off x="7177272" y="489301"/>
        <a:ext cx="1048791" cy="348597"/>
      </dsp:txXfrm>
    </dsp:sp>
    <dsp:sp modelId="{E52CF9E5-228A-4FC9-8F2C-51B053C56EF7}">
      <dsp:nvSpPr>
        <dsp:cNvPr id="0" name=""/>
        <dsp:cNvSpPr/>
      </dsp:nvSpPr>
      <dsp:spPr>
        <a:xfrm>
          <a:off x="7177272" y="837899"/>
          <a:ext cx="1048791" cy="26352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Char char="••"/>
          </a:pPr>
          <a:r>
            <a:rPr lang="en-US" sz="800" kern="1200" dirty="0" smtClean="0"/>
            <a:t>Child shows functioning expected for his or her age in </a:t>
          </a:r>
          <a:r>
            <a:rPr lang="en-US" sz="800" b="1" kern="1200" dirty="0" smtClean="0"/>
            <a:t>all or almost all</a:t>
          </a:r>
          <a:r>
            <a:rPr lang="en-US" sz="800" kern="1200" dirty="0" smtClean="0"/>
            <a:t> </a:t>
          </a:r>
          <a:r>
            <a:rPr lang="en-US" sz="800" b="1" kern="1200" dirty="0" smtClean="0"/>
            <a:t>everyday situations</a:t>
          </a:r>
          <a:r>
            <a:rPr lang="en-US" sz="800" kern="1200" dirty="0" smtClean="0"/>
            <a:t> that are part of the child’s life.  Functioning is considered </a:t>
          </a:r>
          <a:r>
            <a:rPr lang="en-US" sz="800" b="1" kern="1200" dirty="0" smtClean="0"/>
            <a:t>appropriate</a:t>
          </a:r>
          <a:r>
            <a:rPr lang="en-US" sz="800" kern="1200" dirty="0" smtClean="0"/>
            <a:t> for his or her age.</a:t>
          </a:r>
          <a:endParaRPr lang="en-US" sz="800" kern="1200" dirty="0"/>
        </a:p>
        <a:p>
          <a:pPr marL="57150" lvl="1" indent="-57150" algn="l" defTabSz="355600">
            <a:lnSpc>
              <a:spcPct val="90000"/>
            </a:lnSpc>
            <a:spcBef>
              <a:spcPct val="0"/>
            </a:spcBef>
            <a:spcAft>
              <a:spcPct val="15000"/>
            </a:spcAft>
            <a:buChar char="••"/>
          </a:pPr>
          <a:r>
            <a:rPr lang="en-US" sz="800" kern="1200" dirty="0" smtClean="0"/>
            <a:t>No one has any concerns about the child’s functioning in this outcome area.</a:t>
          </a:r>
          <a:endParaRPr lang="en-US" sz="800" kern="1200" dirty="0"/>
        </a:p>
        <a:p>
          <a:pPr marL="57150" lvl="1" indent="-57150" algn="l" defTabSz="355600">
            <a:lnSpc>
              <a:spcPct val="90000"/>
            </a:lnSpc>
            <a:spcBef>
              <a:spcPct val="0"/>
            </a:spcBef>
            <a:spcAft>
              <a:spcPct val="15000"/>
            </a:spcAft>
            <a:buChar char="••"/>
          </a:pPr>
          <a:endParaRPr lang="en-US" sz="800" kern="1200" dirty="0"/>
        </a:p>
      </dsp:txBody>
      <dsp:txXfrm>
        <a:off x="7177272" y="837899"/>
        <a:ext cx="1048791" cy="2635200"/>
      </dsp:txXfrm>
    </dsp:sp>
  </dsp:spTree>
</dsp:drawing>
</file>

<file path=ppt/diagrams/layout1.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89BC8455-A5D7-42F8-9945-ADE8CE2EF299}" type="datetimeFigureOut">
              <a:rPr lang="en-US" smtClean="0"/>
              <a:pPr/>
              <a:t>9/5/2013</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67F794C1-EC3E-4838-9578-7AF61265FE2F}" type="slidenum">
              <a:rPr lang="en-US" smtClean="0"/>
              <a:pPr/>
              <a:t>‹#›</a:t>
            </a:fld>
            <a:endParaRPr lang="en-US"/>
          </a:p>
        </p:txBody>
      </p:sp>
    </p:spTree>
    <p:extLst>
      <p:ext uri="{BB962C8B-B14F-4D97-AF65-F5344CB8AC3E}">
        <p14:creationId xmlns:p14="http://schemas.microsoft.com/office/powerpoint/2010/main" val="1777450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88DFDFB6-33AC-4E62-83A5-8CC33C9B13BB}" type="datetimeFigureOut">
              <a:rPr lang="en-US" smtClean="0"/>
              <a:pPr/>
              <a:t>9/5/2013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1BF504FC-E793-4328-8B94-C38016F1953F}" type="slidenum">
              <a:rPr lang="en-US" smtClean="0"/>
              <a:pPr/>
              <a:t>‹#›</a:t>
            </a:fld>
            <a:endParaRPr lang="en-US" dirty="0"/>
          </a:p>
        </p:txBody>
      </p:sp>
    </p:spTree>
    <p:extLst>
      <p:ext uri="{BB962C8B-B14F-4D97-AF65-F5344CB8AC3E}">
        <p14:creationId xmlns:p14="http://schemas.microsoft.com/office/powerpoint/2010/main" val="863465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F504FC-E793-4328-8B94-C38016F1953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300">
                <a:solidFill>
                  <a:srgbClr val="224568"/>
                </a:solidFill>
                <a:latin typeface="Arial" charset="0"/>
              </a:defRPr>
            </a:lvl1pPr>
            <a:lvl2pPr marL="758255" indent="-291636" algn="ctr" eaLnBrk="0" hangingPunct="0">
              <a:defRPr sz="3300">
                <a:solidFill>
                  <a:srgbClr val="224568"/>
                </a:solidFill>
                <a:latin typeface="Arial" charset="0"/>
              </a:defRPr>
            </a:lvl2pPr>
            <a:lvl3pPr marL="1166546" indent="-233309" algn="ctr" eaLnBrk="0" hangingPunct="0">
              <a:defRPr sz="3300">
                <a:solidFill>
                  <a:srgbClr val="224568"/>
                </a:solidFill>
                <a:latin typeface="Arial" charset="0"/>
              </a:defRPr>
            </a:lvl3pPr>
            <a:lvl4pPr marL="1633164" indent="-233309" algn="ctr" eaLnBrk="0" hangingPunct="0">
              <a:defRPr sz="3300">
                <a:solidFill>
                  <a:srgbClr val="224568"/>
                </a:solidFill>
                <a:latin typeface="Arial" charset="0"/>
              </a:defRPr>
            </a:lvl4pPr>
            <a:lvl5pPr marL="2099782" indent="-233309" algn="ctr" eaLnBrk="0" hangingPunct="0">
              <a:defRPr sz="3300">
                <a:solidFill>
                  <a:srgbClr val="224568"/>
                </a:solidFill>
                <a:latin typeface="Arial" charset="0"/>
              </a:defRPr>
            </a:lvl5pPr>
            <a:lvl6pPr marL="2566401" indent="-233309" algn="ctr" eaLnBrk="0" fontAlgn="base" hangingPunct="0">
              <a:spcBef>
                <a:spcPct val="0"/>
              </a:spcBef>
              <a:spcAft>
                <a:spcPct val="0"/>
              </a:spcAft>
              <a:defRPr sz="3300">
                <a:solidFill>
                  <a:srgbClr val="224568"/>
                </a:solidFill>
                <a:latin typeface="Arial" charset="0"/>
              </a:defRPr>
            </a:lvl6pPr>
            <a:lvl7pPr marL="3033019" indent="-233309" algn="ctr" eaLnBrk="0" fontAlgn="base" hangingPunct="0">
              <a:spcBef>
                <a:spcPct val="0"/>
              </a:spcBef>
              <a:spcAft>
                <a:spcPct val="0"/>
              </a:spcAft>
              <a:defRPr sz="3300">
                <a:solidFill>
                  <a:srgbClr val="224568"/>
                </a:solidFill>
                <a:latin typeface="Arial" charset="0"/>
              </a:defRPr>
            </a:lvl7pPr>
            <a:lvl8pPr marL="3499637" indent="-233309" algn="ctr" eaLnBrk="0" fontAlgn="base" hangingPunct="0">
              <a:spcBef>
                <a:spcPct val="0"/>
              </a:spcBef>
              <a:spcAft>
                <a:spcPct val="0"/>
              </a:spcAft>
              <a:defRPr sz="3300">
                <a:solidFill>
                  <a:srgbClr val="224568"/>
                </a:solidFill>
                <a:latin typeface="Arial" charset="0"/>
              </a:defRPr>
            </a:lvl8pPr>
            <a:lvl9pPr marL="3966256" indent="-233309" algn="ctr" eaLnBrk="0" fontAlgn="base" hangingPunct="0">
              <a:spcBef>
                <a:spcPct val="0"/>
              </a:spcBef>
              <a:spcAft>
                <a:spcPct val="0"/>
              </a:spcAft>
              <a:defRPr sz="3300">
                <a:solidFill>
                  <a:srgbClr val="224568"/>
                </a:solidFill>
                <a:latin typeface="Arial" charset="0"/>
              </a:defRPr>
            </a:lvl9pPr>
          </a:lstStyle>
          <a:p>
            <a:pPr algn="r" eaLnBrk="1" hangingPunct="1">
              <a:defRPr/>
            </a:pPr>
            <a:fld id="{2D1CF249-A7CD-45A3-AFCF-CE88AC866677}" type="slidenum">
              <a:rPr lang="en-US" sz="1200" smtClean="0">
                <a:solidFill>
                  <a:schemeClr val="tx1"/>
                </a:solidFill>
              </a:rPr>
              <a:pPr algn="r" eaLnBrk="1" hangingPunct="1">
                <a:defRPr/>
              </a:pPr>
              <a:t>10</a:t>
            </a:fld>
            <a:endParaRPr lang="en-US" sz="1200" dirty="0" smtClean="0">
              <a:solidFill>
                <a:schemeClr val="tx1"/>
              </a:solidFill>
            </a:endParaRPr>
          </a:p>
        </p:txBody>
      </p:sp>
      <p:sp>
        <p:nvSpPr>
          <p:cNvPr id="155651" name="Rectangle 2"/>
          <p:cNvSpPr>
            <a:spLocks noGrp="1" noRot="1" noChangeAspect="1" noChangeArrowheads="1" noTextEdit="1"/>
          </p:cNvSpPr>
          <p:nvPr>
            <p:ph type="sldImg"/>
          </p:nvPr>
        </p:nvSpPr>
        <p:spPr>
          <a:xfrm>
            <a:off x="1184275" y="692150"/>
            <a:ext cx="4654550" cy="3490913"/>
          </a:xfrm>
          <a:ln/>
        </p:spPr>
      </p:sp>
      <p:sp>
        <p:nvSpPr>
          <p:cNvPr id="155652" name="Rectangle 3"/>
          <p:cNvSpPr>
            <a:spLocks noGrp="1" noChangeArrowheads="1"/>
          </p:cNvSpPr>
          <p:nvPr>
            <p:ph type="body" idx="1"/>
          </p:nvPr>
        </p:nvSpPr>
        <p:spPr>
          <a:xfrm>
            <a:off x="702312" y="4420871"/>
            <a:ext cx="5621731" cy="4195135"/>
          </a:xfrm>
          <a:noFill/>
          <a:ln/>
        </p:spPr>
        <p:txBody>
          <a:bodyPr/>
          <a:lstStyle/>
          <a:p>
            <a:pPr eaLnBrk="1" hangingPunct="1"/>
            <a:r>
              <a:rPr lang="en-US" dirty="0" smtClean="0"/>
              <a:t>It’s important to realize that inference is debatable– different people can</a:t>
            </a:r>
            <a:r>
              <a:rPr lang="en-US" baseline="0" dirty="0" smtClean="0"/>
              <a:t> reach different conclusions.  That’s why stakeholders (such as the program administrators, staff, beneficiaries) can help with putting meaning on the numbers.</a:t>
            </a:r>
          </a:p>
          <a:p>
            <a:pPr eaLnBrk="1" hangingPunct="1"/>
            <a:endParaRPr lang="en-US" baseline="0" dirty="0" smtClean="0"/>
          </a:p>
          <a:p>
            <a:pPr eaLnBrk="1" hangingPunct="1"/>
            <a:r>
              <a:rPr lang="en-US" dirty="0" smtClean="0"/>
              <a:t>You</a:t>
            </a:r>
            <a:r>
              <a:rPr lang="en-US" baseline="0" dirty="0" smtClean="0"/>
              <a:t> don’t want to start making conclusions or decisions about the quality of your program until you feel the data are accurate.</a:t>
            </a:r>
          </a:p>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300">
                <a:solidFill>
                  <a:srgbClr val="224568"/>
                </a:solidFill>
                <a:latin typeface="Arial" charset="0"/>
              </a:defRPr>
            </a:lvl1pPr>
            <a:lvl2pPr marL="758255" indent="-291636" algn="ctr" eaLnBrk="0" hangingPunct="0">
              <a:defRPr sz="3300">
                <a:solidFill>
                  <a:srgbClr val="224568"/>
                </a:solidFill>
                <a:latin typeface="Arial" charset="0"/>
              </a:defRPr>
            </a:lvl2pPr>
            <a:lvl3pPr marL="1166546" indent="-233309" algn="ctr" eaLnBrk="0" hangingPunct="0">
              <a:defRPr sz="3300">
                <a:solidFill>
                  <a:srgbClr val="224568"/>
                </a:solidFill>
                <a:latin typeface="Arial" charset="0"/>
              </a:defRPr>
            </a:lvl3pPr>
            <a:lvl4pPr marL="1633164" indent="-233309" algn="ctr" eaLnBrk="0" hangingPunct="0">
              <a:defRPr sz="3300">
                <a:solidFill>
                  <a:srgbClr val="224568"/>
                </a:solidFill>
                <a:latin typeface="Arial" charset="0"/>
              </a:defRPr>
            </a:lvl4pPr>
            <a:lvl5pPr marL="2099782" indent="-233309" algn="ctr" eaLnBrk="0" hangingPunct="0">
              <a:defRPr sz="3300">
                <a:solidFill>
                  <a:srgbClr val="224568"/>
                </a:solidFill>
                <a:latin typeface="Arial" charset="0"/>
              </a:defRPr>
            </a:lvl5pPr>
            <a:lvl6pPr marL="2566401" indent="-233309" algn="ctr" eaLnBrk="0" fontAlgn="base" hangingPunct="0">
              <a:spcBef>
                <a:spcPct val="0"/>
              </a:spcBef>
              <a:spcAft>
                <a:spcPct val="0"/>
              </a:spcAft>
              <a:defRPr sz="3300">
                <a:solidFill>
                  <a:srgbClr val="224568"/>
                </a:solidFill>
                <a:latin typeface="Arial" charset="0"/>
              </a:defRPr>
            </a:lvl6pPr>
            <a:lvl7pPr marL="3033019" indent="-233309" algn="ctr" eaLnBrk="0" fontAlgn="base" hangingPunct="0">
              <a:spcBef>
                <a:spcPct val="0"/>
              </a:spcBef>
              <a:spcAft>
                <a:spcPct val="0"/>
              </a:spcAft>
              <a:defRPr sz="3300">
                <a:solidFill>
                  <a:srgbClr val="224568"/>
                </a:solidFill>
                <a:latin typeface="Arial" charset="0"/>
              </a:defRPr>
            </a:lvl7pPr>
            <a:lvl8pPr marL="3499637" indent="-233309" algn="ctr" eaLnBrk="0" fontAlgn="base" hangingPunct="0">
              <a:spcBef>
                <a:spcPct val="0"/>
              </a:spcBef>
              <a:spcAft>
                <a:spcPct val="0"/>
              </a:spcAft>
              <a:defRPr sz="3300">
                <a:solidFill>
                  <a:srgbClr val="224568"/>
                </a:solidFill>
                <a:latin typeface="Arial" charset="0"/>
              </a:defRPr>
            </a:lvl8pPr>
            <a:lvl9pPr marL="3966256" indent="-233309" algn="ctr" eaLnBrk="0" fontAlgn="base" hangingPunct="0">
              <a:spcBef>
                <a:spcPct val="0"/>
              </a:spcBef>
              <a:spcAft>
                <a:spcPct val="0"/>
              </a:spcAft>
              <a:defRPr sz="3300">
                <a:solidFill>
                  <a:srgbClr val="224568"/>
                </a:solidFill>
                <a:latin typeface="Arial" charset="0"/>
              </a:defRPr>
            </a:lvl9pPr>
          </a:lstStyle>
          <a:p>
            <a:pPr algn="r" eaLnBrk="1" hangingPunct="1">
              <a:defRPr/>
            </a:pPr>
            <a:fld id="{925CB5BE-FB3E-4AD3-88C3-100DEC0106F3}" type="slidenum">
              <a:rPr lang="en-US" sz="1200" smtClean="0">
                <a:solidFill>
                  <a:schemeClr val="tx1"/>
                </a:solidFill>
              </a:rPr>
              <a:pPr algn="r" eaLnBrk="1" hangingPunct="1">
                <a:defRPr/>
              </a:pPr>
              <a:t>11</a:t>
            </a:fld>
            <a:endParaRPr lang="en-US" sz="1200" dirty="0" smtClean="0">
              <a:solidFill>
                <a:schemeClr val="tx1"/>
              </a:solidFill>
            </a:endParaRPr>
          </a:p>
        </p:txBody>
      </p:sp>
      <p:sp>
        <p:nvSpPr>
          <p:cNvPr id="156675" name="Rectangle 2"/>
          <p:cNvSpPr>
            <a:spLocks noGrp="1" noRot="1" noChangeAspect="1" noChangeArrowheads="1" noTextEdit="1"/>
          </p:cNvSpPr>
          <p:nvPr>
            <p:ph type="sldImg"/>
          </p:nvPr>
        </p:nvSpPr>
        <p:spPr>
          <a:xfrm>
            <a:off x="1184275" y="692150"/>
            <a:ext cx="4654550" cy="3490913"/>
          </a:xfrm>
          <a:ln/>
        </p:spPr>
      </p:sp>
      <p:sp>
        <p:nvSpPr>
          <p:cNvPr id="156676" name="Rectangle 3"/>
          <p:cNvSpPr>
            <a:spLocks noGrp="1" noChangeArrowheads="1"/>
          </p:cNvSpPr>
          <p:nvPr>
            <p:ph type="body" idx="1"/>
          </p:nvPr>
        </p:nvSpPr>
        <p:spPr>
          <a:xfrm>
            <a:off x="702312" y="4420871"/>
            <a:ext cx="5621731" cy="4195135"/>
          </a:xfrm>
          <a:noFill/>
          <a:ln/>
        </p:spPr>
        <p:txBody>
          <a:bodyPr/>
          <a:lstStyle/>
          <a:p>
            <a:pPr eaLnBrk="1" hangingPunct="1"/>
            <a:r>
              <a:rPr lang="en-US" dirty="0" smtClean="0"/>
              <a:t>So, after you’ve decided what the data mean, you</a:t>
            </a:r>
            <a:r>
              <a:rPr lang="en-US" baseline="0" dirty="0" smtClean="0"/>
              <a:t> can think about what actions need to be taken.  This too can be debatable and may be another place where stakeholders can help.</a:t>
            </a:r>
          </a:p>
          <a:p>
            <a:pPr eaLnBrk="1" hangingPunct="1"/>
            <a:endParaRPr lang="en-US" dirty="0" smtClean="0"/>
          </a:p>
          <a:p>
            <a:pPr eaLnBrk="1" hangingPunct="1"/>
            <a:r>
              <a:rPr lang="en-US" dirty="0" smtClean="0"/>
              <a:t>For example, last year a director,</a:t>
            </a:r>
            <a:r>
              <a:rPr lang="en-US" baseline="0" dirty="0" smtClean="0"/>
              <a:t> while conducting a data review, </a:t>
            </a:r>
            <a:r>
              <a:rPr lang="en-US" dirty="0" smtClean="0"/>
              <a:t>realized that there</a:t>
            </a:r>
            <a:r>
              <a:rPr lang="en-US" baseline="0" dirty="0" smtClean="0"/>
              <a:t> was missing data.  It was just sitting on a person’s desk waiting to be entered into the web portal.  </a:t>
            </a:r>
          </a:p>
          <a:p>
            <a:pPr eaLnBrk="1" hangingPunct="1"/>
            <a:endParaRPr lang="en-US" baseline="0" dirty="0" smtClean="0"/>
          </a:p>
          <a:p>
            <a:pPr eaLnBrk="1" hangingPunct="1"/>
            <a:r>
              <a:rPr lang="en-US" baseline="0" dirty="0" smtClean="0"/>
              <a:t>Many districts noticed missing data when they saw their districts data report at the Indicator Trainings.</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978132" y="8841738"/>
            <a:ext cx="3043343" cy="465775"/>
          </a:xfrm>
          <a:prstGeom prst="rect">
            <a:avLst/>
          </a:prstGeom>
          <a:noFill/>
          <a:ln w="9525">
            <a:noFill/>
            <a:miter lim="800000"/>
            <a:headEnd/>
            <a:tailEnd/>
          </a:ln>
        </p:spPr>
        <p:txBody>
          <a:bodyPr lIns="94350" tIns="47175" rIns="94350" bIns="47175" anchor="b"/>
          <a:lstStyle/>
          <a:p>
            <a:pPr algn="r" defTabSz="942958"/>
            <a:fld id="{B93172DA-A146-4714-9AA8-7C2D7D3FBFFA}" type="slidenum">
              <a:rPr lang="en-US" sz="1200">
                <a:latin typeface="Times New Roman" pitchFamily="18" charset="0"/>
              </a:rPr>
              <a:pPr algn="r" defTabSz="942958"/>
              <a:t>12</a:t>
            </a:fld>
            <a:endParaRPr lang="en-US" sz="1200" dirty="0">
              <a:latin typeface="Times New Roman" pitchFamily="18" charset="0"/>
            </a:endParaRPr>
          </a:p>
        </p:txBody>
      </p:sp>
      <p:sp>
        <p:nvSpPr>
          <p:cNvPr id="157699" name="Rectangle 2"/>
          <p:cNvSpPr>
            <a:spLocks noGrp="1" noRot="1" noChangeAspect="1" noChangeArrowheads="1" noTextEdit="1"/>
          </p:cNvSpPr>
          <p:nvPr>
            <p:ph type="sldImg"/>
          </p:nvPr>
        </p:nvSpPr>
        <p:spPr>
          <a:xfrm>
            <a:off x="1184275" y="692150"/>
            <a:ext cx="4654550" cy="3490913"/>
          </a:xfrm>
          <a:ln/>
        </p:spPr>
      </p:sp>
      <p:sp>
        <p:nvSpPr>
          <p:cNvPr id="157700" name="Rectangle 3"/>
          <p:cNvSpPr>
            <a:spLocks noGrp="1" noChangeArrowheads="1"/>
          </p:cNvSpPr>
          <p:nvPr>
            <p:ph type="body" idx="1"/>
          </p:nvPr>
        </p:nvSpPr>
        <p:spPr>
          <a:xfrm>
            <a:off x="702312" y="4420871"/>
            <a:ext cx="5621731" cy="4195135"/>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next 2 slides</a:t>
            </a:r>
            <a:r>
              <a:rPr lang="en-US" baseline="0" dirty="0" smtClean="0"/>
              <a:t> are just reminders to help us as we look at data.  </a:t>
            </a:r>
          </a:p>
          <a:p>
            <a:endParaRPr lang="en-US" baseline="0" dirty="0" smtClean="0"/>
          </a:p>
          <a:p>
            <a:r>
              <a:rPr lang="en-US" baseline="0" dirty="0" smtClean="0"/>
              <a:t>These are the 3 outcome areas– they are functional outcomes, across domains, how a child functions in everyday life and situations</a:t>
            </a:r>
          </a:p>
          <a:p>
            <a:endParaRPr lang="en-US" baseline="0" dirty="0" smtClean="0"/>
          </a:p>
          <a:p>
            <a:r>
              <a:rPr lang="en-US" baseline="0" dirty="0" smtClean="0"/>
              <a:t>Note – We’ve seen in trainings this year that it is good for people to practice identifying what skills and behaviors fit into each outcome area.</a:t>
            </a:r>
          </a:p>
          <a:p>
            <a:endParaRPr lang="en-US" baseline="0" dirty="0" smtClean="0"/>
          </a:p>
          <a:p>
            <a:r>
              <a:rPr lang="en-US" baseline="0" dirty="0" smtClean="0"/>
              <a:t>For Indicator 7 the state reports to the Office of Special Ed Programs (OSEP), the percent of children who are making progress in the three outcomes stated on this slide:</a:t>
            </a:r>
          </a:p>
          <a:p>
            <a:pPr marL="233309" indent="-233309">
              <a:buFont typeface="+mj-lt"/>
              <a:buAutoNum type="arabicPeriod"/>
            </a:pPr>
            <a:r>
              <a:rPr lang="en-US" baseline="0" dirty="0" smtClean="0"/>
              <a:t>Positive Social Emotional Skills</a:t>
            </a:r>
          </a:p>
          <a:p>
            <a:pPr marL="233309" indent="-233309">
              <a:buFont typeface="+mj-lt"/>
              <a:buAutoNum type="arabicPeriod"/>
            </a:pPr>
            <a:r>
              <a:rPr lang="en-US" baseline="0" dirty="0" smtClean="0"/>
              <a:t>Acquisition &amp; Use of Knowledge Skills</a:t>
            </a:r>
          </a:p>
          <a:p>
            <a:pPr marL="233309" indent="-233309">
              <a:buFont typeface="+mj-lt"/>
              <a:buAutoNum type="arabicPeriod"/>
            </a:pPr>
            <a:r>
              <a:rPr lang="en-US" baseline="0" dirty="0" smtClean="0"/>
              <a:t>Takes Appropriate Action to Meet Needs</a:t>
            </a:r>
          </a:p>
          <a:p>
            <a:pPr marL="233309" indent="-233309"/>
            <a:endParaRPr lang="en-US" baseline="0" dirty="0" smtClean="0"/>
          </a:p>
          <a:p>
            <a:pPr marL="233309" indent="-233309"/>
            <a:r>
              <a:rPr lang="en-US" baseline="0" dirty="0" smtClean="0"/>
              <a:t>The handout – The Three Outcomes – includes a complete list of skills and behaviors included in each outcome.</a:t>
            </a:r>
          </a:p>
          <a:p>
            <a:pPr marL="233309" indent="-233309"/>
            <a:endParaRPr lang="en-US" baseline="0" dirty="0" smtClean="0"/>
          </a:p>
        </p:txBody>
      </p:sp>
      <p:sp>
        <p:nvSpPr>
          <p:cNvPr id="4" name="Slide Number Placeholder 3"/>
          <p:cNvSpPr>
            <a:spLocks noGrp="1"/>
          </p:cNvSpPr>
          <p:nvPr>
            <p:ph type="sldNum" sz="quarter" idx="10"/>
          </p:nvPr>
        </p:nvSpPr>
        <p:spPr/>
        <p:txBody>
          <a:bodyPr/>
          <a:lstStyle/>
          <a:p>
            <a:fld id="{1D6D3A8D-5149-4A4E-AC25-FB9FBA77160F}"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the 7-point rating scale used in the Child Outcome Summary process.  This slide is the same information that is found on the handout, “The Bucket List”.  </a:t>
            </a:r>
          </a:p>
          <a:p>
            <a:endParaRPr lang="en-US" baseline="0" dirty="0" smtClean="0"/>
          </a:p>
          <a:p>
            <a:r>
              <a:rPr lang="en-US" baseline="0" dirty="0" smtClean="0"/>
              <a:t>In review, when a child is rated a 6 or 7 that is essentially saying that a child is functioning at an age-expected level in the specific outcome level.  At the other end of the continuum, a rating of 1 is saying the child is functioning below both age-expected and immediate foundational levels. </a:t>
            </a:r>
          </a:p>
          <a:p>
            <a:endParaRPr lang="en-US" baseline="0" dirty="0" smtClean="0"/>
          </a:p>
          <a:p>
            <a:r>
              <a:rPr lang="en-US" baseline="0" dirty="0" smtClean="0"/>
              <a:t>A rating of 4 and 5 is saying that a child is functioning with a combination of age-expected and immediate foundational skills.</a:t>
            </a:r>
          </a:p>
          <a:p>
            <a:endParaRPr lang="en-US" baseline="0" dirty="0" smtClean="0"/>
          </a:p>
          <a:p>
            <a:r>
              <a:rPr lang="en-US" baseline="0" dirty="0" smtClean="0"/>
              <a:t>And, a rating of 2 and 3 is saying that a child is functioning with a combination of foundational and immediate foundational skills.</a:t>
            </a:r>
          </a:p>
          <a:p>
            <a:endParaRPr lang="en-US" baseline="0" dirty="0" smtClean="0"/>
          </a:p>
          <a:p>
            <a:r>
              <a:rPr lang="en-US" baseline="0" dirty="0" smtClean="0"/>
              <a:t>We will now look at a patterns of rating within Wisconsin.  It will be helpful to keep The Bucket List handout in front of you to reference throughout this discussion.</a:t>
            </a:r>
            <a:endParaRPr lang="en-US" dirty="0"/>
          </a:p>
        </p:txBody>
      </p:sp>
      <p:sp>
        <p:nvSpPr>
          <p:cNvPr id="4" name="Slide Number Placeholder 3"/>
          <p:cNvSpPr>
            <a:spLocks noGrp="1"/>
          </p:cNvSpPr>
          <p:nvPr>
            <p:ph type="sldNum" sz="quarter" idx="10"/>
          </p:nvPr>
        </p:nvSpPr>
        <p:spPr/>
        <p:txBody>
          <a:bodyPr/>
          <a:lstStyle/>
          <a:p>
            <a:fld id="{1BF504FC-E793-4328-8B94-C38016F1953F}"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rgbClr val="F7F7F7"/>
                </a:solidFill>
                <a:latin typeface="Arial" charset="0"/>
              </a:defRPr>
            </a:lvl1pPr>
            <a:lvl2pPr marL="758255" indent="-291636">
              <a:defRPr sz="2900">
                <a:solidFill>
                  <a:srgbClr val="F7F7F7"/>
                </a:solidFill>
                <a:latin typeface="Arial" charset="0"/>
              </a:defRPr>
            </a:lvl2pPr>
            <a:lvl3pPr marL="1166546" indent="-233309">
              <a:defRPr sz="2900">
                <a:solidFill>
                  <a:srgbClr val="F7F7F7"/>
                </a:solidFill>
                <a:latin typeface="Arial" charset="0"/>
              </a:defRPr>
            </a:lvl3pPr>
            <a:lvl4pPr marL="1633164" indent="-233309">
              <a:defRPr sz="2900">
                <a:solidFill>
                  <a:srgbClr val="F7F7F7"/>
                </a:solidFill>
                <a:latin typeface="Arial" charset="0"/>
              </a:defRPr>
            </a:lvl4pPr>
            <a:lvl5pPr marL="2099782" indent="-233309">
              <a:defRPr sz="2900">
                <a:solidFill>
                  <a:srgbClr val="F7F7F7"/>
                </a:solidFill>
                <a:latin typeface="Arial" charset="0"/>
              </a:defRPr>
            </a:lvl5pPr>
            <a:lvl6pPr marL="2566401" indent="-233309" eaLnBrk="0" fontAlgn="base" hangingPunct="0">
              <a:spcBef>
                <a:spcPct val="0"/>
              </a:spcBef>
              <a:spcAft>
                <a:spcPct val="0"/>
              </a:spcAft>
              <a:defRPr sz="2900">
                <a:solidFill>
                  <a:srgbClr val="F7F7F7"/>
                </a:solidFill>
                <a:latin typeface="Arial" charset="0"/>
              </a:defRPr>
            </a:lvl6pPr>
            <a:lvl7pPr marL="3033019" indent="-233309" eaLnBrk="0" fontAlgn="base" hangingPunct="0">
              <a:spcBef>
                <a:spcPct val="0"/>
              </a:spcBef>
              <a:spcAft>
                <a:spcPct val="0"/>
              </a:spcAft>
              <a:defRPr sz="2900">
                <a:solidFill>
                  <a:srgbClr val="F7F7F7"/>
                </a:solidFill>
                <a:latin typeface="Arial" charset="0"/>
              </a:defRPr>
            </a:lvl7pPr>
            <a:lvl8pPr marL="3499637" indent="-233309" eaLnBrk="0" fontAlgn="base" hangingPunct="0">
              <a:spcBef>
                <a:spcPct val="0"/>
              </a:spcBef>
              <a:spcAft>
                <a:spcPct val="0"/>
              </a:spcAft>
              <a:defRPr sz="2900">
                <a:solidFill>
                  <a:srgbClr val="F7F7F7"/>
                </a:solidFill>
                <a:latin typeface="Arial" charset="0"/>
              </a:defRPr>
            </a:lvl8pPr>
            <a:lvl9pPr marL="3966256" indent="-233309" eaLnBrk="0" fontAlgn="base" hangingPunct="0">
              <a:spcBef>
                <a:spcPct val="0"/>
              </a:spcBef>
              <a:spcAft>
                <a:spcPct val="0"/>
              </a:spcAft>
              <a:defRPr sz="2900">
                <a:solidFill>
                  <a:srgbClr val="F7F7F7"/>
                </a:solidFill>
                <a:latin typeface="Arial" charset="0"/>
              </a:defRPr>
            </a:lvl9pPr>
          </a:lstStyle>
          <a:p>
            <a:pPr>
              <a:defRPr/>
            </a:pPr>
            <a:fld id="{D3E971BF-4D3C-4908-BDC3-F30D24690A17}" type="slidenum">
              <a:rPr lang="en-US" sz="1200" smtClean="0">
                <a:solidFill>
                  <a:schemeClr val="tx1"/>
                </a:solidFill>
                <a:latin typeface="Times New Roman" pitchFamily="18" charset="0"/>
              </a:rPr>
              <a:pPr>
                <a:defRPr/>
              </a:pPr>
              <a:t>15</a:t>
            </a:fld>
            <a:endParaRPr lang="en-US" sz="1200" dirty="0" smtClean="0">
              <a:solidFill>
                <a:schemeClr val="tx1"/>
              </a:solidFill>
              <a:latin typeface="Times New Roman" pitchFamily="18" charset="0"/>
            </a:endParaRPr>
          </a:p>
        </p:txBody>
      </p:sp>
      <p:sp>
        <p:nvSpPr>
          <p:cNvPr id="148483" name="Rectangle 2"/>
          <p:cNvSpPr>
            <a:spLocks noGrp="1" noRot="1" noChangeAspect="1" noChangeArrowheads="1" noTextEdit="1"/>
          </p:cNvSpPr>
          <p:nvPr>
            <p:ph type="sldImg"/>
          </p:nvPr>
        </p:nvSpPr>
        <p:spPr>
          <a:xfrm>
            <a:off x="1184275" y="693738"/>
            <a:ext cx="4654550" cy="3490912"/>
          </a:xfrm>
          <a:ln/>
        </p:spPr>
      </p:sp>
      <p:sp>
        <p:nvSpPr>
          <p:cNvPr id="148484" name="Rectangle 3"/>
          <p:cNvSpPr>
            <a:spLocks noGrp="1" noChangeArrowheads="1"/>
          </p:cNvSpPr>
          <p:nvPr>
            <p:ph type="body" idx="1"/>
          </p:nvPr>
        </p:nvSpPr>
        <p:spPr>
          <a:xfrm>
            <a:off x="702312" y="4420871"/>
            <a:ext cx="5621731" cy="4195135"/>
          </a:xfrm>
          <a:noFill/>
          <a:ln/>
        </p:spPr>
        <p:txBody>
          <a:bodyPr/>
          <a:lstStyle/>
          <a:p>
            <a:pPr eaLnBrk="1" hangingPunct="1"/>
            <a:r>
              <a:rPr lang="en-US" dirty="0" smtClean="0"/>
              <a:t>When we talk about pattern checking, we’re talking about running</a:t>
            </a:r>
            <a:r>
              <a:rPr lang="en-US" baseline="0" dirty="0" smtClean="0"/>
              <a:t> the data in various ways and then looking at the patterns to see if the patterns make sense and therefore are accurately reflecting child status.  </a:t>
            </a:r>
          </a:p>
          <a:p>
            <a:pPr eaLnBrk="1" hangingPunct="1"/>
            <a:endParaRPr lang="en-US" baseline="0" dirty="0" smtClean="0"/>
          </a:p>
          <a:p>
            <a:pPr eaLnBrk="1" hangingPunct="1"/>
            <a:r>
              <a:rPr lang="en-US" baseline="0" dirty="0" smtClean="0"/>
              <a:t>We do that by comparing the data in different ways – comparing the data to what we EXPECT; comparing the data to other state data; and comparing the data to other states/regions/school districts, etc.</a:t>
            </a:r>
          </a:p>
          <a:p>
            <a:pPr eaLnBrk="1" hangingPunct="1"/>
            <a:endParaRPr lang="en-US" baseline="0" dirty="0" smtClean="0"/>
          </a:p>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rgbClr val="F7F7F7"/>
                </a:solidFill>
                <a:latin typeface="Arial" charset="0"/>
              </a:defRPr>
            </a:lvl1pPr>
            <a:lvl2pPr marL="758255" indent="-291636">
              <a:defRPr sz="2900">
                <a:solidFill>
                  <a:srgbClr val="F7F7F7"/>
                </a:solidFill>
                <a:latin typeface="Arial" charset="0"/>
              </a:defRPr>
            </a:lvl2pPr>
            <a:lvl3pPr marL="1166546" indent="-233309">
              <a:defRPr sz="2900">
                <a:solidFill>
                  <a:srgbClr val="F7F7F7"/>
                </a:solidFill>
                <a:latin typeface="Arial" charset="0"/>
              </a:defRPr>
            </a:lvl3pPr>
            <a:lvl4pPr marL="1633164" indent="-233309">
              <a:defRPr sz="2900">
                <a:solidFill>
                  <a:srgbClr val="F7F7F7"/>
                </a:solidFill>
                <a:latin typeface="Arial" charset="0"/>
              </a:defRPr>
            </a:lvl4pPr>
            <a:lvl5pPr marL="2099782" indent="-233309">
              <a:defRPr sz="2900">
                <a:solidFill>
                  <a:srgbClr val="F7F7F7"/>
                </a:solidFill>
                <a:latin typeface="Arial" charset="0"/>
              </a:defRPr>
            </a:lvl5pPr>
            <a:lvl6pPr marL="2566401" indent="-233309" eaLnBrk="0" fontAlgn="base" hangingPunct="0">
              <a:spcBef>
                <a:spcPct val="0"/>
              </a:spcBef>
              <a:spcAft>
                <a:spcPct val="0"/>
              </a:spcAft>
              <a:defRPr sz="2900">
                <a:solidFill>
                  <a:srgbClr val="F7F7F7"/>
                </a:solidFill>
                <a:latin typeface="Arial" charset="0"/>
              </a:defRPr>
            </a:lvl6pPr>
            <a:lvl7pPr marL="3033019" indent="-233309" eaLnBrk="0" fontAlgn="base" hangingPunct="0">
              <a:spcBef>
                <a:spcPct val="0"/>
              </a:spcBef>
              <a:spcAft>
                <a:spcPct val="0"/>
              </a:spcAft>
              <a:defRPr sz="2900">
                <a:solidFill>
                  <a:srgbClr val="F7F7F7"/>
                </a:solidFill>
                <a:latin typeface="Arial" charset="0"/>
              </a:defRPr>
            </a:lvl7pPr>
            <a:lvl8pPr marL="3499637" indent="-233309" eaLnBrk="0" fontAlgn="base" hangingPunct="0">
              <a:spcBef>
                <a:spcPct val="0"/>
              </a:spcBef>
              <a:spcAft>
                <a:spcPct val="0"/>
              </a:spcAft>
              <a:defRPr sz="2900">
                <a:solidFill>
                  <a:srgbClr val="F7F7F7"/>
                </a:solidFill>
                <a:latin typeface="Arial" charset="0"/>
              </a:defRPr>
            </a:lvl8pPr>
            <a:lvl9pPr marL="3966256" indent="-233309" eaLnBrk="0" fontAlgn="base" hangingPunct="0">
              <a:spcBef>
                <a:spcPct val="0"/>
              </a:spcBef>
              <a:spcAft>
                <a:spcPct val="0"/>
              </a:spcAft>
              <a:defRPr sz="2900">
                <a:solidFill>
                  <a:srgbClr val="F7F7F7"/>
                </a:solidFill>
                <a:latin typeface="Arial" charset="0"/>
              </a:defRPr>
            </a:lvl9pPr>
          </a:lstStyle>
          <a:p>
            <a:pPr>
              <a:defRPr/>
            </a:pPr>
            <a:fld id="{916AC95D-8E02-49B2-9F07-1E99F443B97B}" type="slidenum">
              <a:rPr lang="en-US" sz="1200" smtClean="0">
                <a:solidFill>
                  <a:schemeClr val="tx1"/>
                </a:solidFill>
                <a:latin typeface="Times New Roman" pitchFamily="18" charset="0"/>
              </a:rPr>
              <a:pPr>
                <a:defRPr/>
              </a:pPr>
              <a:t>16</a:t>
            </a:fld>
            <a:endParaRPr lang="en-US" sz="1200" dirty="0" smtClean="0">
              <a:solidFill>
                <a:schemeClr val="tx1"/>
              </a:solidFill>
              <a:latin typeface="Times New Roman"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r>
              <a:rPr lang="en-US" dirty="0" smtClean="0"/>
              <a:t>Can’t use data for program improvement until you believe them.</a:t>
            </a:r>
          </a:p>
          <a:p>
            <a:pPr eaLnBrk="1" hangingPunct="1"/>
            <a:endParaRPr lang="en-US" dirty="0" smtClean="0"/>
          </a:p>
          <a:p>
            <a:pPr eaLnBrk="1" hangingPunct="1"/>
            <a:r>
              <a:rPr lang="en-US" dirty="0" smtClean="0"/>
              <a:t>(The second bullet)  This is when the data get exciting – when the data are reasonable</a:t>
            </a:r>
            <a:r>
              <a:rPr lang="en-US" baseline="0" dirty="0" smtClean="0"/>
              <a:t> and we are able to use it to understand how our program is performing.  Where and how are we performing well?  With which types of children?  Which intervention strategies or teaching practices and curriculum are working well?  </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96D3D15-FCA5-4CEF-A96D-693C085ABF38}" type="slidenum">
              <a:rPr lang="en-US"/>
              <a:pPr>
                <a:defRPr/>
              </a:pPr>
              <a:t>17</a:t>
            </a:fld>
            <a:endParaRPr lang="en-US"/>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r>
              <a:rPr lang="en-US" dirty="0" smtClean="0"/>
              <a:t>Data</a:t>
            </a:r>
            <a:r>
              <a:rPr lang="en-US" baseline="0" dirty="0" smtClean="0"/>
              <a:t> available for pattern checking for today’s meeting included:  </a:t>
            </a:r>
          </a:p>
          <a:p>
            <a:r>
              <a:rPr lang="en-US" baseline="0" dirty="0" smtClean="0"/>
              <a:t>OSEP a-e Progress Categories (for C &amp; 619)</a:t>
            </a:r>
          </a:p>
          <a:p>
            <a:r>
              <a:rPr lang="en-US" baseline="0" dirty="0" smtClean="0"/>
              <a:t>Entry Data (1-7 ratings for 619)</a:t>
            </a:r>
          </a:p>
          <a:p>
            <a:r>
              <a:rPr lang="en-US" baseline="0" dirty="0" smtClean="0"/>
              <a:t>Exit Data (1-7 ratings and yes/no progress question for 619)</a:t>
            </a:r>
          </a:p>
          <a:p>
            <a:r>
              <a:rPr lang="en-US" baseline="0" dirty="0" smtClean="0"/>
              <a:t>Summary Statements data (for C &amp; 619)</a:t>
            </a:r>
          </a:p>
          <a:p>
            <a:endParaRPr lang="en-US" baseline="0" dirty="0" smtClean="0"/>
          </a:p>
          <a:p>
            <a:r>
              <a:rPr lang="en-US" baseline="0" dirty="0" smtClean="0"/>
              <a:t>Given the volume of data, I had to choose some data as examples for today’s presentation.  So, sometimes we will look at the same data charts for C as 619 (e.g. we will look at the a-e progress categories for both programs).  But other times we will look at just a 619 example or just a Part C example.</a:t>
            </a:r>
          </a:p>
          <a:p>
            <a:endParaRPr lang="en-US" baseline="0" dirty="0" smtClean="0"/>
          </a:p>
          <a:p>
            <a:r>
              <a:rPr lang="en-US" baseline="0" dirty="0" smtClean="0"/>
              <a:t>The reason for choosing one example or another was not based on any reason except what was available and trying to choose a manageable amount of data to include.  </a:t>
            </a:r>
          </a:p>
          <a:p>
            <a:endParaRPr lang="en-US" baseline="0" dirty="0" smtClean="0"/>
          </a:p>
          <a:p>
            <a:r>
              <a:rPr lang="en-US" baseline="0" dirty="0" smtClean="0"/>
              <a:t>Key to today’s discussion is the PROCESS of looking at data– evidence, inference, action.  So, it’s my hope that you walk away with HOW to look at data (and not just </a:t>
            </a:r>
            <a:r>
              <a:rPr lang="en-US" baseline="0" dirty="0" err="1" smtClean="0"/>
              <a:t>learnings</a:t>
            </a:r>
            <a:r>
              <a:rPr lang="en-US" baseline="0" dirty="0" smtClean="0"/>
              <a:t> about the specific data we are looking at today).</a:t>
            </a:r>
          </a:p>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A5E061-CADF-44F1-A7A0-230BB09D3FC6}" type="slidenum">
              <a:rPr lang="en-US"/>
              <a:pPr>
                <a:defRPr/>
              </a:pPr>
              <a:t>19</a:t>
            </a:fld>
            <a:endParaRPr lang="en-US"/>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r>
              <a:rPr lang="en-US" dirty="0" smtClean="0"/>
              <a:t>From the longer handout of patterns, we will investigate a few of the expected patterns today.</a:t>
            </a:r>
          </a:p>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A5E061-CADF-44F1-A7A0-230BB09D3FC6}" type="slidenum">
              <a:rPr lang="en-US"/>
              <a:pPr>
                <a:defRPr/>
              </a:pPr>
              <a:t>21</a:t>
            </a:fld>
            <a:endParaRPr lang="en-US"/>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r>
              <a:rPr lang="en-US" dirty="0" smtClean="0"/>
              <a:t>From the longer handout of patterns, we will investigate a few of the expected patterns today.</a:t>
            </a:r>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Introductions</a:t>
            </a:r>
          </a:p>
          <a:p>
            <a:r>
              <a:rPr lang="en-US" dirty="0" smtClean="0"/>
              <a:t>Objectives</a:t>
            </a:r>
          </a:p>
          <a:p>
            <a:r>
              <a:rPr lang="en-US" dirty="0" smtClean="0"/>
              <a:t>Agenda</a:t>
            </a:r>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2</a:t>
            </a:fld>
            <a:endParaRPr lang="en-US" dirty="0"/>
          </a:p>
        </p:txBody>
      </p:sp>
    </p:spTree>
    <p:extLst>
      <p:ext uri="{BB962C8B-B14F-4D97-AF65-F5344CB8AC3E}">
        <p14:creationId xmlns:p14="http://schemas.microsoft.com/office/powerpoint/2010/main" val="450978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a:t>
            </a:r>
            <a:r>
              <a:rPr lang="en-US" baseline="0" dirty="0" smtClean="0"/>
              <a:t> shows statewide entry rating %’s by eligibility.  Handout shows individual district entry rating %’s by eligibility.</a:t>
            </a:r>
            <a:endParaRPr lang="en-US" dirty="0"/>
          </a:p>
        </p:txBody>
      </p:sp>
      <p:sp>
        <p:nvSpPr>
          <p:cNvPr id="4" name="Slide Number Placeholder 3"/>
          <p:cNvSpPr>
            <a:spLocks noGrp="1"/>
          </p:cNvSpPr>
          <p:nvPr>
            <p:ph type="sldNum" sz="quarter" idx="10"/>
          </p:nvPr>
        </p:nvSpPr>
        <p:spPr/>
        <p:txBody>
          <a:bodyPr/>
          <a:lstStyle/>
          <a:p>
            <a:fld id="{1BF504FC-E793-4328-8B94-C38016F1953F}" type="slidenum">
              <a:rPr lang="en-US" smtClean="0"/>
              <a:pPr/>
              <a:t>23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shows statewide entry rating %’s by eligibility.  Handout shows individual district entry rating %’s by eligibility.</a:t>
            </a:r>
            <a:endParaRPr lang="en-US" dirty="0" smtClean="0"/>
          </a:p>
          <a:p>
            <a:endParaRPr lang="en-US" dirty="0"/>
          </a:p>
        </p:txBody>
      </p:sp>
      <p:sp>
        <p:nvSpPr>
          <p:cNvPr id="4" name="Slide Number Placeholder 3"/>
          <p:cNvSpPr>
            <a:spLocks noGrp="1"/>
          </p:cNvSpPr>
          <p:nvPr>
            <p:ph type="sldNum" sz="quarter" idx="10"/>
          </p:nvPr>
        </p:nvSpPr>
        <p:spPr/>
        <p:txBody>
          <a:bodyPr/>
          <a:lstStyle/>
          <a:p>
            <a:fld id="{1BF504FC-E793-4328-8B94-C38016F1953F}" type="slidenum">
              <a:rPr lang="en-US" smtClean="0"/>
              <a:pPr/>
              <a:t>25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Slide</a:t>
            </a:r>
            <a:r>
              <a:rPr lang="en-US" baseline="0" dirty="0" smtClean="0"/>
              <a:t> shows statewide entry rating %’s by eligibility.  Handout shows individual district entry rating %’s by eligibility.</a:t>
            </a:r>
            <a:endParaRPr lang="en-US" dirty="0" smtClean="0"/>
          </a:p>
          <a:p>
            <a:endParaRPr lang="en-US" dirty="0"/>
          </a:p>
        </p:txBody>
      </p:sp>
      <p:sp>
        <p:nvSpPr>
          <p:cNvPr id="4" name="Slide Number Placeholder 3"/>
          <p:cNvSpPr>
            <a:spLocks noGrp="1"/>
          </p:cNvSpPr>
          <p:nvPr>
            <p:ph type="sldNum" sz="quarter" idx="10"/>
          </p:nvPr>
        </p:nvSpPr>
        <p:spPr/>
        <p:txBody>
          <a:bodyPr/>
          <a:lstStyle/>
          <a:p>
            <a:fld id="{1BF504FC-E793-4328-8B94-C38016F1953F}" type="slidenum">
              <a:rPr lang="en-US" smtClean="0"/>
              <a:pPr/>
              <a:t>28</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A5E061-CADF-44F1-A7A0-230BB09D3FC6}" type="slidenum">
              <a:rPr lang="en-US"/>
              <a:pPr>
                <a:defRPr/>
              </a:pPr>
              <a:t>29</a:t>
            </a:fld>
            <a:endParaRPr lang="en-US"/>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r>
              <a:rPr lang="en-US" dirty="0" smtClean="0"/>
              <a:t>From the longer handout of patterns, we will investigate a few of the expected patterns today.</a:t>
            </a:r>
          </a:p>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A5E061-CADF-44F1-A7A0-230BB09D3FC6}" type="slidenum">
              <a:rPr lang="en-US"/>
              <a:pPr>
                <a:defRPr/>
              </a:pPr>
              <a:t>33</a:t>
            </a:fld>
            <a:endParaRPr lang="en-US"/>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r>
              <a:rPr lang="en-US" dirty="0" smtClean="0"/>
              <a:t>From the longer handout of patterns, we will investigate a few of the expected patterns today.</a:t>
            </a:r>
          </a:p>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F504FC-E793-4328-8B94-C38016F1953F}" type="slidenum">
              <a:rPr lang="en-US" smtClean="0"/>
              <a:pPr/>
              <a:t>36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A5E061-CADF-44F1-A7A0-230BB09D3FC6}" type="slidenum">
              <a:rPr lang="en-US"/>
              <a:pPr>
                <a:defRPr/>
              </a:pPr>
              <a:t>37</a:t>
            </a:fld>
            <a:endParaRPr lang="en-US"/>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r>
              <a:rPr lang="en-US" dirty="0" smtClean="0"/>
              <a:t>From the longer handout of patterns, we will investigate a few of the expected patterns today.</a:t>
            </a:r>
          </a:p>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A5E061-CADF-44F1-A7A0-230BB09D3FC6}" type="slidenum">
              <a:rPr lang="en-US"/>
              <a:pPr>
                <a:defRPr/>
              </a:pPr>
              <a:t>41</a:t>
            </a:fld>
            <a:endParaRPr lang="en-US"/>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r>
              <a:rPr lang="en-US" dirty="0" smtClean="0"/>
              <a:t>From the longer handout of patterns, we will investigate a few of the expected patterns today.</a:t>
            </a:r>
          </a:p>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35CEB7E-CFA1-44E0-8C59-710E7F4DC123}" type="slidenum">
              <a:rPr lang="en-US"/>
              <a:pPr>
                <a:defRPr/>
              </a:pPr>
              <a:t>42</a:t>
            </a:fld>
            <a:endParaRPr lang="en-US"/>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r>
              <a:rPr lang="en-US" dirty="0" smtClean="0"/>
              <a:t>What do you notice about the distribution?</a:t>
            </a:r>
          </a:p>
          <a:p>
            <a:r>
              <a:rPr lang="en-US" dirty="0" smtClean="0"/>
              <a:t>Is it sensible?</a:t>
            </a:r>
          </a:p>
          <a:p>
            <a:r>
              <a:rPr lang="en-US" dirty="0" smtClean="0"/>
              <a:t>Is there anything (red flags) that seem to not make sense given the children you serve?</a:t>
            </a:r>
          </a:p>
          <a:p>
            <a:endParaRPr lang="en-US" dirty="0" smtClean="0"/>
          </a:p>
          <a:p>
            <a:r>
              <a:rPr lang="en-US" dirty="0" smtClean="0"/>
              <a:t>(note</a:t>
            </a:r>
            <a:r>
              <a:rPr lang="en-US" baseline="0" dirty="0" smtClean="0"/>
              <a:t> – slide updated 1-7-13)</a:t>
            </a: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346F31B-EC48-46E1-A7CE-AAAEC6877D6E}" type="slidenum">
              <a:rPr lang="en-US"/>
              <a:pPr>
                <a:defRPr/>
              </a:pPr>
              <a:t>43</a:t>
            </a:fld>
            <a:endParaRPr lang="en-US"/>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rgbClr val="F7F7F7"/>
                </a:solidFill>
                <a:latin typeface="Arial" charset="0"/>
              </a:defRPr>
            </a:lvl1pPr>
            <a:lvl2pPr marL="758255" indent="-291636">
              <a:defRPr sz="2900">
                <a:solidFill>
                  <a:srgbClr val="F7F7F7"/>
                </a:solidFill>
                <a:latin typeface="Arial" charset="0"/>
              </a:defRPr>
            </a:lvl2pPr>
            <a:lvl3pPr marL="1166546" indent="-233309">
              <a:defRPr sz="2900">
                <a:solidFill>
                  <a:srgbClr val="F7F7F7"/>
                </a:solidFill>
                <a:latin typeface="Arial" charset="0"/>
              </a:defRPr>
            </a:lvl3pPr>
            <a:lvl4pPr marL="1633164" indent="-233309">
              <a:defRPr sz="2900">
                <a:solidFill>
                  <a:srgbClr val="F7F7F7"/>
                </a:solidFill>
                <a:latin typeface="Arial" charset="0"/>
              </a:defRPr>
            </a:lvl4pPr>
            <a:lvl5pPr marL="2099782" indent="-233309">
              <a:defRPr sz="2900">
                <a:solidFill>
                  <a:srgbClr val="F7F7F7"/>
                </a:solidFill>
                <a:latin typeface="Arial" charset="0"/>
              </a:defRPr>
            </a:lvl5pPr>
            <a:lvl6pPr marL="2566401" indent="-233309" eaLnBrk="0" fontAlgn="base" hangingPunct="0">
              <a:spcBef>
                <a:spcPct val="0"/>
              </a:spcBef>
              <a:spcAft>
                <a:spcPct val="0"/>
              </a:spcAft>
              <a:defRPr sz="2900">
                <a:solidFill>
                  <a:srgbClr val="F7F7F7"/>
                </a:solidFill>
                <a:latin typeface="Arial" charset="0"/>
              </a:defRPr>
            </a:lvl6pPr>
            <a:lvl7pPr marL="3033019" indent="-233309" eaLnBrk="0" fontAlgn="base" hangingPunct="0">
              <a:spcBef>
                <a:spcPct val="0"/>
              </a:spcBef>
              <a:spcAft>
                <a:spcPct val="0"/>
              </a:spcAft>
              <a:defRPr sz="2900">
                <a:solidFill>
                  <a:srgbClr val="F7F7F7"/>
                </a:solidFill>
                <a:latin typeface="Arial" charset="0"/>
              </a:defRPr>
            </a:lvl7pPr>
            <a:lvl8pPr marL="3499637" indent="-233309" eaLnBrk="0" fontAlgn="base" hangingPunct="0">
              <a:spcBef>
                <a:spcPct val="0"/>
              </a:spcBef>
              <a:spcAft>
                <a:spcPct val="0"/>
              </a:spcAft>
              <a:defRPr sz="2900">
                <a:solidFill>
                  <a:srgbClr val="F7F7F7"/>
                </a:solidFill>
                <a:latin typeface="Arial" charset="0"/>
              </a:defRPr>
            </a:lvl8pPr>
            <a:lvl9pPr marL="3966256" indent="-233309" eaLnBrk="0" fontAlgn="base" hangingPunct="0">
              <a:spcBef>
                <a:spcPct val="0"/>
              </a:spcBef>
              <a:spcAft>
                <a:spcPct val="0"/>
              </a:spcAft>
              <a:defRPr sz="2900">
                <a:solidFill>
                  <a:srgbClr val="F7F7F7"/>
                </a:solidFill>
                <a:latin typeface="Arial" charset="0"/>
              </a:defRPr>
            </a:lvl9pPr>
          </a:lstStyle>
          <a:p>
            <a:pPr>
              <a:defRPr/>
            </a:pPr>
            <a:fld id="{93D9913E-F860-4633-85AB-44E2DD656DD5}" type="slidenum">
              <a:rPr lang="en-US" sz="1200" smtClean="0">
                <a:solidFill>
                  <a:schemeClr val="tx1"/>
                </a:solidFill>
                <a:latin typeface="Times New Roman" pitchFamily="18" charset="0"/>
              </a:rPr>
              <a:pPr>
                <a:defRPr/>
              </a:pPr>
              <a:t>3</a:t>
            </a:fld>
            <a:endParaRPr lang="en-US" sz="1200" dirty="0" smtClean="0">
              <a:solidFill>
                <a:schemeClr val="tx1"/>
              </a:solidFill>
              <a:latin typeface="Times New Roman" pitchFamily="18"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xfrm>
            <a:off x="1184275" y="693738"/>
            <a:ext cx="4654550" cy="3490912"/>
          </a:xfrm>
          <a:ln/>
        </p:spPr>
      </p:sp>
      <p:sp>
        <p:nvSpPr>
          <p:cNvPr id="163843" name="Rectangle 3"/>
          <p:cNvSpPr>
            <a:spLocks noGrp="1" noChangeArrowheads="1"/>
          </p:cNvSpPr>
          <p:nvPr>
            <p:ph type="body" idx="1"/>
          </p:nvPr>
        </p:nvSpPr>
        <p:spPr>
          <a:xfrm>
            <a:off x="702312" y="4420870"/>
            <a:ext cx="5621731" cy="4191957"/>
          </a:xfrm>
          <a:noFill/>
          <a:ln/>
        </p:spPr>
        <p:txBody>
          <a:bodyPr/>
          <a:lstStyle/>
          <a:p>
            <a:pPr eaLnBrk="1" hangingPunct="1"/>
            <a:r>
              <a:rPr lang="en-US" dirty="0" smtClean="0"/>
              <a:t>C- ‘narrow the gap’</a:t>
            </a:r>
          </a:p>
          <a:p>
            <a:pPr eaLnBrk="1" hangingPunct="1"/>
            <a:r>
              <a:rPr lang="en-US" dirty="0" smtClean="0"/>
              <a:t>D-</a:t>
            </a:r>
            <a:r>
              <a:rPr lang="en-US" baseline="0" dirty="0" smtClean="0"/>
              <a:t> ‘close the gap’</a:t>
            </a: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A5E061-CADF-44F1-A7A0-230BB09D3FC6}" type="slidenum">
              <a:rPr lang="en-US"/>
              <a:pPr>
                <a:defRPr/>
              </a:pPr>
              <a:t>46</a:t>
            </a:fld>
            <a:endParaRPr lang="en-US"/>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r>
              <a:rPr lang="en-US" dirty="0" smtClean="0"/>
              <a:t>From the longer handout of patterns, we will investigate a few of the expected patterns today.</a:t>
            </a:r>
          </a:p>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patterns do you notice?</a:t>
            </a:r>
          </a:p>
          <a:p>
            <a:endParaRPr lang="en-US" dirty="0" smtClean="0"/>
          </a:p>
          <a:p>
            <a:r>
              <a:rPr lang="en-US" dirty="0" smtClean="0"/>
              <a:t>Review</a:t>
            </a:r>
            <a:r>
              <a:rPr lang="en-US" baseline="0" dirty="0" smtClean="0"/>
              <a:t> your CESA wide / State distribution charts.</a:t>
            </a:r>
            <a:endParaRPr lang="en-US" dirty="0"/>
          </a:p>
        </p:txBody>
      </p:sp>
      <p:sp>
        <p:nvSpPr>
          <p:cNvPr id="4" name="Slide Number Placeholder 3"/>
          <p:cNvSpPr>
            <a:spLocks noGrp="1"/>
          </p:cNvSpPr>
          <p:nvPr>
            <p:ph type="sldNum" sz="quarter" idx="10"/>
          </p:nvPr>
        </p:nvSpPr>
        <p:spPr/>
        <p:txBody>
          <a:bodyPr/>
          <a:lstStyle/>
          <a:p>
            <a:fld id="{1BF504FC-E793-4328-8B94-C38016F1953F}" type="slidenum">
              <a:rPr lang="en-US" smtClean="0"/>
              <a:pPr/>
              <a:t>47</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r>
              <a:rPr lang="en-US" dirty="0" smtClean="0"/>
              <a:t>For each of the 3 outcome areas, states must report on children who substantially increased their rate of growth.  The numerator includes ‘c’ the children who narrowed the gap and ‘d’ the children who closed the gap. Notice the denominator does not include the ‘e’ category which are the children who came in functioning at age level in that outcome area.  </a:t>
            </a:r>
          </a:p>
          <a:p>
            <a:endParaRPr lang="en-US" dirty="0" smtClean="0"/>
          </a:p>
          <a:p>
            <a:r>
              <a:rPr lang="en-US" dirty="0" smtClean="0"/>
              <a:t>Don’t forget, these outcome areas are measured and reported independently.  So, a child may enter the program performing at age expectations in one or more of the areas.</a:t>
            </a:r>
          </a:p>
          <a:p>
            <a:endParaRPr lang="en-US" dirty="0" smtClean="0"/>
          </a:p>
          <a:p>
            <a:r>
              <a:rPr lang="en-US" dirty="0" smtClean="0"/>
              <a:t>The key concept here</a:t>
            </a:r>
            <a:r>
              <a:rPr lang="en-US" baseline="0" dirty="0" smtClean="0"/>
              <a:t> is ‘increased rate of growth’ (those children who narrowed the gap and those who closed the gap or caught all the way up)</a:t>
            </a:r>
          </a:p>
          <a:p>
            <a:r>
              <a:rPr lang="en-US" dirty="0" smtClean="0"/>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p:spPr>
        <p:txBody>
          <a:bodyPr/>
          <a:lstStyle/>
          <a:p>
            <a:r>
              <a:rPr lang="en-US" dirty="0" smtClean="0"/>
              <a:t>For each outcome area, a state must report on the percent of children who were functioning within age expectations by the time they exited the program.  The numerator includes ‘d’ the children who closed the gap and ‘e’ the children who entered the program at age expectation.  </a:t>
            </a:r>
          </a:p>
          <a:p>
            <a:endParaRPr lang="en-US" dirty="0" smtClean="0"/>
          </a:p>
          <a:p>
            <a:r>
              <a:rPr lang="en-US" dirty="0" smtClean="0"/>
              <a:t>Some have likened this summary statement to the ‘readiness or ready to learn’ concept.  These are the children</a:t>
            </a:r>
            <a:r>
              <a:rPr lang="en-US" baseline="0" dirty="0" smtClean="0"/>
              <a:t> leaving the program at age expectations.</a:t>
            </a: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9586DC7-0259-48E3-BE9C-375B51730F0A}" type="slidenum">
              <a:rPr lang="en-US"/>
              <a:pPr>
                <a:defRPr/>
              </a:pPr>
              <a:t>58</a:t>
            </a:fld>
            <a:endParaRPr lang="en-US"/>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r>
              <a:rPr lang="en-US" dirty="0" smtClean="0"/>
              <a:t>Share some closing thoughts and think about some next steps.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D61D7F0-B8E8-4459-9D31-CD4B3AC2C792}" type="slidenum">
              <a:rPr lang="en-US"/>
              <a:pPr>
                <a:defRPr/>
              </a:pPr>
              <a:t>60</a:t>
            </a:fld>
            <a:endParaRPr lang="en-US"/>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rgbClr val="F7F7F7"/>
                </a:solidFill>
                <a:latin typeface="Arial" charset="0"/>
              </a:defRPr>
            </a:lvl1pPr>
            <a:lvl2pPr marL="758255" indent="-291636">
              <a:defRPr sz="2900">
                <a:solidFill>
                  <a:srgbClr val="F7F7F7"/>
                </a:solidFill>
                <a:latin typeface="Arial" charset="0"/>
              </a:defRPr>
            </a:lvl2pPr>
            <a:lvl3pPr marL="1166546" indent="-233309">
              <a:defRPr sz="2900">
                <a:solidFill>
                  <a:srgbClr val="F7F7F7"/>
                </a:solidFill>
                <a:latin typeface="Arial" charset="0"/>
              </a:defRPr>
            </a:lvl3pPr>
            <a:lvl4pPr marL="1633164" indent="-233309">
              <a:defRPr sz="2900">
                <a:solidFill>
                  <a:srgbClr val="F7F7F7"/>
                </a:solidFill>
                <a:latin typeface="Arial" charset="0"/>
              </a:defRPr>
            </a:lvl4pPr>
            <a:lvl5pPr marL="2099782" indent="-233309">
              <a:defRPr sz="2900">
                <a:solidFill>
                  <a:srgbClr val="F7F7F7"/>
                </a:solidFill>
                <a:latin typeface="Arial" charset="0"/>
              </a:defRPr>
            </a:lvl5pPr>
            <a:lvl6pPr marL="2566401" indent="-233309" eaLnBrk="0" fontAlgn="base" hangingPunct="0">
              <a:spcBef>
                <a:spcPct val="0"/>
              </a:spcBef>
              <a:spcAft>
                <a:spcPct val="0"/>
              </a:spcAft>
              <a:defRPr sz="2900">
                <a:solidFill>
                  <a:srgbClr val="F7F7F7"/>
                </a:solidFill>
                <a:latin typeface="Arial" charset="0"/>
              </a:defRPr>
            </a:lvl6pPr>
            <a:lvl7pPr marL="3033019" indent="-233309" eaLnBrk="0" fontAlgn="base" hangingPunct="0">
              <a:spcBef>
                <a:spcPct val="0"/>
              </a:spcBef>
              <a:spcAft>
                <a:spcPct val="0"/>
              </a:spcAft>
              <a:defRPr sz="2900">
                <a:solidFill>
                  <a:srgbClr val="F7F7F7"/>
                </a:solidFill>
                <a:latin typeface="Arial" charset="0"/>
              </a:defRPr>
            </a:lvl7pPr>
            <a:lvl8pPr marL="3499637" indent="-233309" eaLnBrk="0" fontAlgn="base" hangingPunct="0">
              <a:spcBef>
                <a:spcPct val="0"/>
              </a:spcBef>
              <a:spcAft>
                <a:spcPct val="0"/>
              </a:spcAft>
              <a:defRPr sz="2900">
                <a:solidFill>
                  <a:srgbClr val="F7F7F7"/>
                </a:solidFill>
                <a:latin typeface="Arial" charset="0"/>
              </a:defRPr>
            </a:lvl8pPr>
            <a:lvl9pPr marL="3966256" indent="-233309" eaLnBrk="0" fontAlgn="base" hangingPunct="0">
              <a:spcBef>
                <a:spcPct val="0"/>
              </a:spcBef>
              <a:spcAft>
                <a:spcPct val="0"/>
              </a:spcAft>
              <a:defRPr sz="2900">
                <a:solidFill>
                  <a:srgbClr val="F7F7F7"/>
                </a:solidFill>
                <a:latin typeface="Arial" charset="0"/>
              </a:defRPr>
            </a:lvl9pPr>
          </a:lstStyle>
          <a:p>
            <a:pPr>
              <a:defRPr/>
            </a:pPr>
            <a:fld id="{0DDBAD92-31AC-4307-8755-898AAFA7D9D5}" type="slidenum">
              <a:rPr lang="en-US" sz="1200" smtClean="0">
                <a:solidFill>
                  <a:schemeClr val="tx1"/>
                </a:solidFill>
                <a:latin typeface="Times New Roman" pitchFamily="18" charset="0"/>
              </a:rPr>
              <a:pPr>
                <a:defRPr/>
              </a:pPr>
              <a:t>61</a:t>
            </a:fld>
            <a:endParaRPr lang="en-US" sz="1200" dirty="0" smtClean="0">
              <a:solidFill>
                <a:schemeClr val="tx1"/>
              </a:solidFill>
              <a:latin typeface="Times New Roman"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r>
              <a:rPr lang="en-US" dirty="0" smtClean="0"/>
              <a:t>DURING the data collection</a:t>
            </a:r>
            <a:r>
              <a:rPr lang="en-US" baseline="0" dirty="0" smtClean="0"/>
              <a:t> process, there are strategies such as ongoing supervision, providing feedback to staff collecting and reporting the data, and providing refresher training.</a:t>
            </a: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rgbClr val="F7F7F7"/>
                </a:solidFill>
                <a:latin typeface="Arial" charset="0"/>
              </a:defRPr>
            </a:lvl1pPr>
            <a:lvl2pPr marL="758255" indent="-291636">
              <a:defRPr sz="2900">
                <a:solidFill>
                  <a:srgbClr val="F7F7F7"/>
                </a:solidFill>
                <a:latin typeface="Arial" charset="0"/>
              </a:defRPr>
            </a:lvl2pPr>
            <a:lvl3pPr marL="1166546" indent="-233309">
              <a:defRPr sz="2900">
                <a:solidFill>
                  <a:srgbClr val="F7F7F7"/>
                </a:solidFill>
                <a:latin typeface="Arial" charset="0"/>
              </a:defRPr>
            </a:lvl3pPr>
            <a:lvl4pPr marL="1633164" indent="-233309">
              <a:defRPr sz="2900">
                <a:solidFill>
                  <a:srgbClr val="F7F7F7"/>
                </a:solidFill>
                <a:latin typeface="Arial" charset="0"/>
              </a:defRPr>
            </a:lvl4pPr>
            <a:lvl5pPr marL="2099782" indent="-233309">
              <a:defRPr sz="2900">
                <a:solidFill>
                  <a:srgbClr val="F7F7F7"/>
                </a:solidFill>
                <a:latin typeface="Arial" charset="0"/>
              </a:defRPr>
            </a:lvl5pPr>
            <a:lvl6pPr marL="2566401" indent="-233309" eaLnBrk="0" fontAlgn="base" hangingPunct="0">
              <a:spcBef>
                <a:spcPct val="0"/>
              </a:spcBef>
              <a:spcAft>
                <a:spcPct val="0"/>
              </a:spcAft>
              <a:defRPr sz="2900">
                <a:solidFill>
                  <a:srgbClr val="F7F7F7"/>
                </a:solidFill>
                <a:latin typeface="Arial" charset="0"/>
              </a:defRPr>
            </a:lvl6pPr>
            <a:lvl7pPr marL="3033019" indent="-233309" eaLnBrk="0" fontAlgn="base" hangingPunct="0">
              <a:spcBef>
                <a:spcPct val="0"/>
              </a:spcBef>
              <a:spcAft>
                <a:spcPct val="0"/>
              </a:spcAft>
              <a:defRPr sz="2900">
                <a:solidFill>
                  <a:srgbClr val="F7F7F7"/>
                </a:solidFill>
                <a:latin typeface="Arial" charset="0"/>
              </a:defRPr>
            </a:lvl7pPr>
            <a:lvl8pPr marL="3499637" indent="-233309" eaLnBrk="0" fontAlgn="base" hangingPunct="0">
              <a:spcBef>
                <a:spcPct val="0"/>
              </a:spcBef>
              <a:spcAft>
                <a:spcPct val="0"/>
              </a:spcAft>
              <a:defRPr sz="2900">
                <a:solidFill>
                  <a:srgbClr val="F7F7F7"/>
                </a:solidFill>
                <a:latin typeface="Arial" charset="0"/>
              </a:defRPr>
            </a:lvl8pPr>
            <a:lvl9pPr marL="3966256" indent="-233309" eaLnBrk="0" fontAlgn="base" hangingPunct="0">
              <a:spcBef>
                <a:spcPct val="0"/>
              </a:spcBef>
              <a:spcAft>
                <a:spcPct val="0"/>
              </a:spcAft>
              <a:defRPr sz="2900">
                <a:solidFill>
                  <a:srgbClr val="F7F7F7"/>
                </a:solidFill>
                <a:latin typeface="Arial" charset="0"/>
              </a:defRPr>
            </a:lvl9pPr>
          </a:lstStyle>
          <a:p>
            <a:pPr>
              <a:defRPr/>
            </a:pPr>
            <a:fld id="{1D5344DE-68AD-4364-9CAD-32C153C60804}" type="slidenum">
              <a:rPr lang="en-US" sz="1200" smtClean="0">
                <a:solidFill>
                  <a:schemeClr val="tx1"/>
                </a:solidFill>
                <a:latin typeface="Times New Roman" pitchFamily="18" charset="0"/>
              </a:rPr>
              <a:pPr>
                <a:defRPr/>
              </a:pPr>
              <a:t>62</a:t>
            </a:fld>
            <a:endParaRPr lang="en-US" sz="1200" dirty="0" smtClean="0">
              <a:solidFill>
                <a:schemeClr val="tx1"/>
              </a:solidFill>
              <a:latin typeface="Times New Roman" pitchFamily="18"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r>
              <a:rPr lang="en-US" dirty="0" smtClean="0"/>
              <a:t>We know that coaching and support is key to how staff really learn a new process.  A supervisor might think of various strategies to support staff in ensuring the COSF process is high quality.</a:t>
            </a:r>
          </a:p>
          <a:p>
            <a:pPr eaLnBrk="1" hangingPunct="1"/>
            <a:endParaRPr lang="en-US" dirty="0" smtClean="0"/>
          </a:p>
          <a:p>
            <a:pPr eaLnBrk="1" hangingPunct="1"/>
            <a:r>
              <a:rPr lang="en-US" dirty="0" smtClean="0"/>
              <a:t>Quality Review of COSF Team Discussion</a:t>
            </a:r>
          </a:p>
          <a:p>
            <a:pPr marL="466618" indent="-466618"/>
            <a:r>
              <a:rPr lang="en-US" dirty="0" smtClean="0"/>
              <a:t>1. Do all team members participate in the discussion?</a:t>
            </a:r>
          </a:p>
          <a:p>
            <a:pPr marL="466618" indent="-466618"/>
            <a:r>
              <a:rPr lang="en-US" dirty="0" smtClean="0"/>
              <a:t>2. Is parent input considered in the rating?  Give examples.</a:t>
            </a:r>
          </a:p>
          <a:p>
            <a:pPr marL="466618" indent="-466618"/>
            <a:r>
              <a:rPr lang="en-US" dirty="0" smtClean="0"/>
              <a:t>3. Is the team documenting the rating discussion?  Give examples.</a:t>
            </a:r>
          </a:p>
          <a:p>
            <a:pPr marL="466618" indent="-466618"/>
            <a:r>
              <a:rPr lang="en-US" dirty="0" smtClean="0"/>
              <a:t>4. Does the team discuss multiple assessment sources?  What are they?</a:t>
            </a:r>
          </a:p>
          <a:p>
            <a:pPr eaLnBrk="1" hangingPunct="1">
              <a:lnSpc>
                <a:spcPct val="90000"/>
              </a:lnSpc>
              <a:buFont typeface="Wingdings" pitchFamily="2" charset="2"/>
              <a:buNone/>
            </a:pPr>
            <a:r>
              <a:rPr lang="en-US" dirty="0" smtClean="0"/>
              <a:t>5. Does the team describe the child’s functioning, rather than just test scores? Give examples.</a:t>
            </a:r>
          </a:p>
          <a:p>
            <a:pPr eaLnBrk="1" hangingPunct="1">
              <a:lnSpc>
                <a:spcPct val="90000"/>
              </a:lnSpc>
              <a:buFont typeface="Wingdings" pitchFamily="2" charset="2"/>
              <a:buNone/>
            </a:pPr>
            <a:r>
              <a:rPr lang="en-US" dirty="0" smtClean="0"/>
              <a:t>6. Does the discussion include the child’s full range of functioning, including skills and behaviors that are age appropriate, immediate foundational, and leading to immediate foundational?  Give examples.</a:t>
            </a:r>
          </a:p>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rgbClr val="F7F7F7"/>
                </a:solidFill>
                <a:latin typeface="Arial" charset="0"/>
              </a:defRPr>
            </a:lvl1pPr>
            <a:lvl2pPr marL="758255" indent="-291636">
              <a:defRPr sz="2900">
                <a:solidFill>
                  <a:srgbClr val="F7F7F7"/>
                </a:solidFill>
                <a:latin typeface="Arial" charset="0"/>
              </a:defRPr>
            </a:lvl2pPr>
            <a:lvl3pPr marL="1166546" indent="-233309">
              <a:defRPr sz="2900">
                <a:solidFill>
                  <a:srgbClr val="F7F7F7"/>
                </a:solidFill>
                <a:latin typeface="Arial" charset="0"/>
              </a:defRPr>
            </a:lvl3pPr>
            <a:lvl4pPr marL="1633164" indent="-233309">
              <a:defRPr sz="2900">
                <a:solidFill>
                  <a:srgbClr val="F7F7F7"/>
                </a:solidFill>
                <a:latin typeface="Arial" charset="0"/>
              </a:defRPr>
            </a:lvl4pPr>
            <a:lvl5pPr marL="2099782" indent="-233309">
              <a:defRPr sz="2900">
                <a:solidFill>
                  <a:srgbClr val="F7F7F7"/>
                </a:solidFill>
                <a:latin typeface="Arial" charset="0"/>
              </a:defRPr>
            </a:lvl5pPr>
            <a:lvl6pPr marL="2566401" indent="-233309" eaLnBrk="0" fontAlgn="base" hangingPunct="0">
              <a:spcBef>
                <a:spcPct val="0"/>
              </a:spcBef>
              <a:spcAft>
                <a:spcPct val="0"/>
              </a:spcAft>
              <a:defRPr sz="2900">
                <a:solidFill>
                  <a:srgbClr val="F7F7F7"/>
                </a:solidFill>
                <a:latin typeface="Arial" charset="0"/>
              </a:defRPr>
            </a:lvl6pPr>
            <a:lvl7pPr marL="3033019" indent="-233309" eaLnBrk="0" fontAlgn="base" hangingPunct="0">
              <a:spcBef>
                <a:spcPct val="0"/>
              </a:spcBef>
              <a:spcAft>
                <a:spcPct val="0"/>
              </a:spcAft>
              <a:defRPr sz="2900">
                <a:solidFill>
                  <a:srgbClr val="F7F7F7"/>
                </a:solidFill>
                <a:latin typeface="Arial" charset="0"/>
              </a:defRPr>
            </a:lvl7pPr>
            <a:lvl8pPr marL="3499637" indent="-233309" eaLnBrk="0" fontAlgn="base" hangingPunct="0">
              <a:spcBef>
                <a:spcPct val="0"/>
              </a:spcBef>
              <a:spcAft>
                <a:spcPct val="0"/>
              </a:spcAft>
              <a:defRPr sz="2900">
                <a:solidFill>
                  <a:srgbClr val="F7F7F7"/>
                </a:solidFill>
                <a:latin typeface="Arial" charset="0"/>
              </a:defRPr>
            </a:lvl8pPr>
            <a:lvl9pPr marL="3966256" indent="-233309" eaLnBrk="0" fontAlgn="base" hangingPunct="0">
              <a:spcBef>
                <a:spcPct val="0"/>
              </a:spcBef>
              <a:spcAft>
                <a:spcPct val="0"/>
              </a:spcAft>
              <a:defRPr sz="2900">
                <a:solidFill>
                  <a:srgbClr val="F7F7F7"/>
                </a:solidFill>
                <a:latin typeface="Arial" charset="0"/>
              </a:defRPr>
            </a:lvl9pPr>
          </a:lstStyle>
          <a:p>
            <a:pPr>
              <a:defRPr/>
            </a:pPr>
            <a:fld id="{ED519C3F-9016-4AC1-9E81-056DDFC6AFC5}" type="slidenum">
              <a:rPr lang="en-US" sz="1200" smtClean="0">
                <a:solidFill>
                  <a:schemeClr val="tx1"/>
                </a:solidFill>
                <a:latin typeface="Times New Roman" pitchFamily="18" charset="0"/>
              </a:rPr>
              <a:pPr>
                <a:defRPr/>
              </a:pPr>
              <a:t>63</a:t>
            </a:fld>
            <a:endParaRPr lang="en-US" sz="1200" dirty="0" smtClean="0">
              <a:solidFill>
                <a:schemeClr val="tx1"/>
              </a:solidFill>
              <a:latin typeface="Times New Roman" pitchFamily="18" charset="0"/>
            </a:endParaRPr>
          </a:p>
        </p:txBody>
      </p:sp>
      <p:sp>
        <p:nvSpPr>
          <p:cNvPr id="145411" name="Rectangle 2"/>
          <p:cNvSpPr>
            <a:spLocks noGrp="1" noRot="1" noChangeAspect="1" noChangeArrowheads="1" noTextEdit="1"/>
          </p:cNvSpPr>
          <p:nvPr>
            <p:ph type="sldImg"/>
          </p:nvPr>
        </p:nvSpPr>
        <p:spPr>
          <a:xfrm>
            <a:off x="1184275" y="693738"/>
            <a:ext cx="4654550" cy="3490912"/>
          </a:xfrm>
          <a:ln/>
        </p:spPr>
      </p:sp>
      <p:sp>
        <p:nvSpPr>
          <p:cNvPr id="145412" name="Rectangle 3"/>
          <p:cNvSpPr>
            <a:spLocks noGrp="1" noChangeArrowheads="1"/>
          </p:cNvSpPr>
          <p:nvPr>
            <p:ph type="body" idx="1"/>
          </p:nvPr>
        </p:nvSpPr>
        <p:spPr>
          <a:xfrm>
            <a:off x="702312" y="4420871"/>
            <a:ext cx="5621731" cy="4195135"/>
          </a:xfrm>
          <a:noFill/>
          <a:ln/>
        </p:spPr>
        <p:txBody>
          <a:bodyPr/>
          <a:lstStyle/>
          <a:p>
            <a:pPr>
              <a:buClr>
                <a:schemeClr val="accent2"/>
              </a:buClr>
            </a:pPr>
            <a:r>
              <a:rPr lang="en-US" dirty="0" smtClean="0"/>
              <a:t>Quality Review of completed COSF</a:t>
            </a:r>
          </a:p>
          <a:p>
            <a:pPr marL="388849" indent="-388849">
              <a:buClr>
                <a:schemeClr val="accent2"/>
              </a:buClr>
              <a:buFont typeface="Arial" pitchFamily="34" charset="0"/>
              <a:buChar char="•"/>
            </a:pPr>
            <a:r>
              <a:rPr lang="en-US" dirty="0" smtClean="0"/>
              <a:t>Is the COSF complete?</a:t>
            </a:r>
          </a:p>
          <a:p>
            <a:pPr marL="388849" indent="-388849">
              <a:buClr>
                <a:schemeClr val="accent2"/>
              </a:buClr>
              <a:buFont typeface="Arial" pitchFamily="34" charset="0"/>
              <a:buChar char="•"/>
            </a:pPr>
            <a:r>
              <a:rPr lang="en-US" dirty="0" smtClean="0"/>
              <a:t>Is there adequate evidence for the basis for the rating?</a:t>
            </a:r>
          </a:p>
          <a:p>
            <a:pPr marL="388849" indent="-388849">
              <a:buClr>
                <a:schemeClr val="accent2"/>
              </a:buClr>
              <a:buFont typeface="Arial" pitchFamily="34" charset="0"/>
              <a:buChar char="•"/>
            </a:pPr>
            <a:r>
              <a:rPr lang="en-US" dirty="0" smtClean="0"/>
              <a:t>Does the evidence match the appropriate outcome area?</a:t>
            </a:r>
          </a:p>
          <a:p>
            <a:pPr marL="388849" indent="-388849">
              <a:buClr>
                <a:schemeClr val="accent2"/>
              </a:buClr>
              <a:buFont typeface="Arial" pitchFamily="34" charset="0"/>
              <a:buChar char="•"/>
            </a:pPr>
            <a:r>
              <a:rPr lang="en-US" dirty="0" smtClean="0"/>
              <a:t>Is the evidence based on functional behaviors?</a:t>
            </a:r>
          </a:p>
          <a:p>
            <a:pPr marL="388849" indent="-388849">
              <a:buClr>
                <a:schemeClr val="accent2"/>
              </a:buClr>
              <a:buFont typeface="Arial" pitchFamily="34" charset="0"/>
              <a:buChar char="•"/>
            </a:pPr>
            <a:r>
              <a:rPr lang="en-US" dirty="0" smtClean="0"/>
              <a:t>Is there evidence that  the child’s functioning across settings and situations considered?</a:t>
            </a:r>
          </a:p>
          <a:p>
            <a:pPr marL="388849" indent="-388849">
              <a:buClr>
                <a:schemeClr val="accent2"/>
              </a:buClr>
              <a:buFont typeface="Arial" pitchFamily="34" charset="0"/>
              <a:buChar char="•"/>
            </a:pPr>
            <a:r>
              <a:rPr lang="en-US" dirty="0" smtClean="0"/>
              <a:t>Are the ratings consistent with the evidence?</a:t>
            </a:r>
          </a:p>
          <a:p>
            <a:pPr eaLnBrk="1" hangingPunct="1"/>
            <a:endParaRPr lang="en-US" dirty="0" smtClean="0"/>
          </a:p>
          <a:p>
            <a:pPr eaLnBrk="1" hangingPunct="1"/>
            <a:r>
              <a:rPr lang="en-US" dirty="0" smtClean="0"/>
              <a:t>Review</a:t>
            </a:r>
            <a:r>
              <a:rPr lang="en-US" baseline="0" dirty="0" smtClean="0"/>
              <a:t>s might be:</a:t>
            </a:r>
          </a:p>
          <a:p>
            <a:pPr marL="174982" indent="-174982">
              <a:buFont typeface="Arial" pitchFamily="34" charset="0"/>
              <a:buChar char="•"/>
            </a:pPr>
            <a:r>
              <a:rPr lang="en-US" baseline="0" dirty="0" smtClean="0"/>
              <a:t>Individuals conducting self-assessment</a:t>
            </a:r>
          </a:p>
          <a:p>
            <a:pPr marL="174982" indent="-174982">
              <a:buFont typeface="Arial" pitchFamily="34" charset="0"/>
              <a:buChar char="•"/>
            </a:pPr>
            <a:r>
              <a:rPr lang="en-US" baseline="0" dirty="0" smtClean="0"/>
              <a:t>Teams conducting self-assessment</a:t>
            </a:r>
          </a:p>
          <a:p>
            <a:pPr marL="174982" indent="-174982">
              <a:buFont typeface="Arial" pitchFamily="34" charset="0"/>
              <a:buChar char="•"/>
            </a:pPr>
            <a:r>
              <a:rPr lang="en-US" baseline="0" dirty="0" smtClean="0"/>
              <a:t>Colleagues conducting assessments of one another and providing feedback </a:t>
            </a:r>
          </a:p>
          <a:p>
            <a:pPr marL="174982" indent="-174982">
              <a:buFont typeface="Arial" pitchFamily="34" charset="0"/>
              <a:buChar char="•"/>
            </a:pPr>
            <a:r>
              <a:rPr lang="en-US" baseline="0" dirty="0" smtClean="0"/>
              <a:t>Supervisors conducting assessments and providing feedback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rgbClr val="F7F7F7"/>
                </a:solidFill>
                <a:latin typeface="Arial" charset="0"/>
              </a:defRPr>
            </a:lvl1pPr>
            <a:lvl2pPr marL="758255" indent="-291636">
              <a:defRPr sz="2900">
                <a:solidFill>
                  <a:srgbClr val="F7F7F7"/>
                </a:solidFill>
                <a:latin typeface="Arial" charset="0"/>
              </a:defRPr>
            </a:lvl2pPr>
            <a:lvl3pPr marL="1166546" indent="-233309">
              <a:defRPr sz="2900">
                <a:solidFill>
                  <a:srgbClr val="F7F7F7"/>
                </a:solidFill>
                <a:latin typeface="Arial" charset="0"/>
              </a:defRPr>
            </a:lvl3pPr>
            <a:lvl4pPr marL="1633164" indent="-233309">
              <a:defRPr sz="2900">
                <a:solidFill>
                  <a:srgbClr val="F7F7F7"/>
                </a:solidFill>
                <a:latin typeface="Arial" charset="0"/>
              </a:defRPr>
            </a:lvl4pPr>
            <a:lvl5pPr marL="2099782" indent="-233309">
              <a:defRPr sz="2900">
                <a:solidFill>
                  <a:srgbClr val="F7F7F7"/>
                </a:solidFill>
                <a:latin typeface="Arial" charset="0"/>
              </a:defRPr>
            </a:lvl5pPr>
            <a:lvl6pPr marL="2566401" indent="-233309" eaLnBrk="0" fontAlgn="base" hangingPunct="0">
              <a:spcBef>
                <a:spcPct val="0"/>
              </a:spcBef>
              <a:spcAft>
                <a:spcPct val="0"/>
              </a:spcAft>
              <a:defRPr sz="2900">
                <a:solidFill>
                  <a:srgbClr val="F7F7F7"/>
                </a:solidFill>
                <a:latin typeface="Arial" charset="0"/>
              </a:defRPr>
            </a:lvl6pPr>
            <a:lvl7pPr marL="3033019" indent="-233309" eaLnBrk="0" fontAlgn="base" hangingPunct="0">
              <a:spcBef>
                <a:spcPct val="0"/>
              </a:spcBef>
              <a:spcAft>
                <a:spcPct val="0"/>
              </a:spcAft>
              <a:defRPr sz="2900">
                <a:solidFill>
                  <a:srgbClr val="F7F7F7"/>
                </a:solidFill>
                <a:latin typeface="Arial" charset="0"/>
              </a:defRPr>
            </a:lvl7pPr>
            <a:lvl8pPr marL="3499637" indent="-233309" eaLnBrk="0" fontAlgn="base" hangingPunct="0">
              <a:spcBef>
                <a:spcPct val="0"/>
              </a:spcBef>
              <a:spcAft>
                <a:spcPct val="0"/>
              </a:spcAft>
              <a:defRPr sz="2900">
                <a:solidFill>
                  <a:srgbClr val="F7F7F7"/>
                </a:solidFill>
                <a:latin typeface="Arial" charset="0"/>
              </a:defRPr>
            </a:lvl8pPr>
            <a:lvl9pPr marL="3966256" indent="-233309" eaLnBrk="0" fontAlgn="base" hangingPunct="0">
              <a:spcBef>
                <a:spcPct val="0"/>
              </a:spcBef>
              <a:spcAft>
                <a:spcPct val="0"/>
              </a:spcAft>
              <a:defRPr sz="2900">
                <a:solidFill>
                  <a:srgbClr val="F7F7F7"/>
                </a:solidFill>
                <a:latin typeface="Arial" charset="0"/>
              </a:defRPr>
            </a:lvl9pPr>
          </a:lstStyle>
          <a:p>
            <a:pPr>
              <a:defRPr/>
            </a:pPr>
            <a:fld id="{A55AE9AA-6894-4EC0-9715-82311090A003}" type="slidenum">
              <a:rPr lang="en-US" sz="1200" smtClean="0">
                <a:solidFill>
                  <a:schemeClr val="tx1"/>
                </a:solidFill>
                <a:latin typeface="Times New Roman" pitchFamily="18" charset="0"/>
              </a:rPr>
              <a:pPr>
                <a:defRPr/>
              </a:pPr>
              <a:t>4</a:t>
            </a:fld>
            <a:endParaRPr lang="en-US" sz="1200" dirty="0" smtClean="0">
              <a:solidFill>
                <a:schemeClr val="tx1"/>
              </a:solidFill>
              <a:latin typeface="Times New Roman" pitchFamily="18"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buFont typeface="Arial" pitchFamily="34" charset="0"/>
              <a:buChar char="•"/>
            </a:pPr>
            <a:r>
              <a:rPr lang="en-US" dirty="0" smtClean="0"/>
              <a:t>Training</a:t>
            </a:r>
            <a:r>
              <a:rPr lang="en-US" baseline="0" dirty="0" smtClean="0"/>
              <a:t> has evolved as we’ve learned and grown</a:t>
            </a:r>
          </a:p>
          <a:p>
            <a:pPr eaLnBrk="1" hangingPunct="1">
              <a:buFont typeface="Arial" pitchFamily="34" charset="0"/>
              <a:buChar char="•"/>
            </a:pPr>
            <a:r>
              <a:rPr lang="en-US" baseline="0" dirty="0" smtClean="0"/>
              <a:t>Fit Indicator 7 into IEP process</a:t>
            </a:r>
          </a:p>
          <a:p>
            <a:pPr eaLnBrk="1" hangingPunct="1">
              <a:buFont typeface="Arial" pitchFamily="34" charset="0"/>
              <a:buChar char="•"/>
            </a:pPr>
            <a:r>
              <a:rPr lang="en-US" baseline="0" dirty="0" smtClean="0"/>
              <a:t>Increased focus on assessment as a result of this indicator</a:t>
            </a:r>
          </a:p>
          <a:p>
            <a:pPr eaLnBrk="1" hangingPunct="1">
              <a:buFont typeface="Arial" pitchFamily="34" charset="0"/>
              <a:buChar char="•"/>
            </a:pPr>
            <a:r>
              <a:rPr lang="en-US" baseline="0" dirty="0" smtClean="0"/>
              <a:t>Enhancements to data system in 2011 enables us to use data for analysis </a:t>
            </a:r>
            <a:endParaRPr lang="en-US" dirty="0" smtClean="0"/>
          </a:p>
          <a:p>
            <a:pPr eaLnBrk="1" hangingPunct="1"/>
            <a:endParaRPr lang="en-US" dirty="0" smtClean="0"/>
          </a:p>
          <a:p>
            <a:pPr eaLnBrk="1" hangingPunct="1"/>
            <a:r>
              <a:rPr lang="en-US" dirty="0" smtClean="0"/>
              <a:t>Ensuring</a:t>
            </a:r>
            <a:r>
              <a:rPr lang="en-US" baseline="0" dirty="0" smtClean="0"/>
              <a:t> quality data is important throughout data collection process – so you have to build in strategies before, during and after data collection.  You’re building a system for ensuring data quality.</a:t>
            </a:r>
          </a:p>
          <a:p>
            <a:pPr eaLnBrk="1" hangingPunct="1"/>
            <a:endParaRPr lang="en-US" baseline="0" dirty="0" smtClean="0"/>
          </a:p>
          <a:p>
            <a:pPr defTabSz="933237">
              <a:defRPr/>
            </a:pPr>
            <a:r>
              <a:rPr lang="en-US" baseline="0" dirty="0" smtClean="0"/>
              <a:t>BEFORE:  </a:t>
            </a:r>
            <a:r>
              <a:rPr lang="en-US" dirty="0" smtClean="0"/>
              <a:t>The kinds of strategies you use beforehand</a:t>
            </a:r>
            <a:r>
              <a:rPr lang="en-US" baseline="0" dirty="0" smtClean="0"/>
              <a:t> are things like good training and establishing an efficient data system and thinking about training and procedures that will ensure timely and accurate data entry.</a:t>
            </a:r>
          </a:p>
          <a:p>
            <a:pPr defTabSz="933237">
              <a:defRPr/>
            </a:pPr>
            <a:endParaRPr lang="en-US" dirty="0" smtClean="0"/>
          </a:p>
          <a:p>
            <a:pPr defTabSz="933237">
              <a:defRPr/>
            </a:pPr>
            <a:r>
              <a:rPr lang="en-US" dirty="0" smtClean="0"/>
              <a:t>To</a:t>
            </a:r>
            <a:r>
              <a:rPr lang="en-US" baseline="0" dirty="0" smtClean="0"/>
              <a:t> ensure staff who are involved in the data collection and reporting process have the knowledge and skills they need to do a good job, you conduct trainings around topics such as good assessment practices, understanding the COSF process, child development and age expectations, family involvement, data entry procedures, etc.</a:t>
            </a:r>
            <a:endParaRPr lang="en-US" dirty="0" smtClean="0"/>
          </a:p>
          <a:p>
            <a:pPr defTabSz="933237">
              <a:defRPr/>
            </a:pPr>
            <a:endParaRPr lang="en-US" baseline="0" dirty="0" smtClean="0"/>
          </a:p>
          <a:p>
            <a:pPr defTabSz="933237">
              <a:defRPr/>
            </a:pPr>
            <a:endParaRPr lang="en-US" dirty="0" smtClean="0"/>
          </a:p>
          <a:p>
            <a:pPr eaLnBrk="1" hangingPunct="1"/>
            <a:r>
              <a:rPr lang="en-US" baseline="0" dirty="0" smtClean="0"/>
              <a:t>    </a:t>
            </a: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2391E44-ED60-4CCC-A921-51A274EB38C7}" type="slidenum">
              <a:rPr lang="en-US"/>
              <a:pPr>
                <a:defRPr/>
              </a:pPr>
              <a:t>64</a:t>
            </a:fld>
            <a:endParaRPr lang="en-US"/>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r>
              <a:rPr lang="en-US" dirty="0" smtClean="0"/>
              <a:t>Next</a:t>
            </a:r>
            <a:r>
              <a:rPr lang="en-US" baseline="0" dirty="0" smtClean="0"/>
              <a:t> steps at the state and/or local level.</a:t>
            </a:r>
          </a:p>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rgbClr val="F7F7F7"/>
                </a:solidFill>
                <a:latin typeface="Arial" charset="0"/>
              </a:defRPr>
            </a:lvl1pPr>
            <a:lvl2pPr marL="758255" indent="-291636">
              <a:defRPr sz="2900">
                <a:solidFill>
                  <a:srgbClr val="F7F7F7"/>
                </a:solidFill>
                <a:latin typeface="Arial" charset="0"/>
              </a:defRPr>
            </a:lvl2pPr>
            <a:lvl3pPr marL="1166546" indent="-233309">
              <a:defRPr sz="2900">
                <a:solidFill>
                  <a:srgbClr val="F7F7F7"/>
                </a:solidFill>
                <a:latin typeface="Arial" charset="0"/>
              </a:defRPr>
            </a:lvl3pPr>
            <a:lvl4pPr marL="1633164" indent="-233309">
              <a:defRPr sz="2900">
                <a:solidFill>
                  <a:srgbClr val="F7F7F7"/>
                </a:solidFill>
                <a:latin typeface="Arial" charset="0"/>
              </a:defRPr>
            </a:lvl4pPr>
            <a:lvl5pPr marL="2099782" indent="-233309">
              <a:defRPr sz="2900">
                <a:solidFill>
                  <a:srgbClr val="F7F7F7"/>
                </a:solidFill>
                <a:latin typeface="Arial" charset="0"/>
              </a:defRPr>
            </a:lvl5pPr>
            <a:lvl6pPr marL="2566401" indent="-233309" eaLnBrk="0" fontAlgn="base" hangingPunct="0">
              <a:spcBef>
                <a:spcPct val="0"/>
              </a:spcBef>
              <a:spcAft>
                <a:spcPct val="0"/>
              </a:spcAft>
              <a:defRPr sz="2900">
                <a:solidFill>
                  <a:srgbClr val="F7F7F7"/>
                </a:solidFill>
                <a:latin typeface="Arial" charset="0"/>
              </a:defRPr>
            </a:lvl6pPr>
            <a:lvl7pPr marL="3033019" indent="-233309" eaLnBrk="0" fontAlgn="base" hangingPunct="0">
              <a:spcBef>
                <a:spcPct val="0"/>
              </a:spcBef>
              <a:spcAft>
                <a:spcPct val="0"/>
              </a:spcAft>
              <a:defRPr sz="2900">
                <a:solidFill>
                  <a:srgbClr val="F7F7F7"/>
                </a:solidFill>
                <a:latin typeface="Arial" charset="0"/>
              </a:defRPr>
            </a:lvl7pPr>
            <a:lvl8pPr marL="3499637" indent="-233309" eaLnBrk="0" fontAlgn="base" hangingPunct="0">
              <a:spcBef>
                <a:spcPct val="0"/>
              </a:spcBef>
              <a:spcAft>
                <a:spcPct val="0"/>
              </a:spcAft>
              <a:defRPr sz="2900">
                <a:solidFill>
                  <a:srgbClr val="F7F7F7"/>
                </a:solidFill>
                <a:latin typeface="Arial" charset="0"/>
              </a:defRPr>
            </a:lvl8pPr>
            <a:lvl9pPr marL="3966256" indent="-233309" eaLnBrk="0" fontAlgn="base" hangingPunct="0">
              <a:spcBef>
                <a:spcPct val="0"/>
              </a:spcBef>
              <a:spcAft>
                <a:spcPct val="0"/>
              </a:spcAft>
              <a:defRPr sz="2900">
                <a:solidFill>
                  <a:srgbClr val="F7F7F7"/>
                </a:solidFill>
                <a:latin typeface="Arial" charset="0"/>
              </a:defRPr>
            </a:lvl9pPr>
          </a:lstStyle>
          <a:p>
            <a:pPr>
              <a:defRPr/>
            </a:pPr>
            <a:fld id="{4EA6E727-2FA7-4805-855B-FBB75A4113A2}" type="slidenum">
              <a:rPr lang="en-US" sz="1200" smtClean="0">
                <a:solidFill>
                  <a:schemeClr val="tx1"/>
                </a:solidFill>
                <a:latin typeface="Times New Roman" pitchFamily="18" charset="0"/>
              </a:rPr>
              <a:pPr>
                <a:defRPr/>
              </a:pPr>
              <a:t>5</a:t>
            </a:fld>
            <a:endParaRPr lang="en-US" sz="1200" dirty="0" smtClean="0">
              <a:solidFill>
                <a:schemeClr val="tx1"/>
              </a:solidFill>
              <a:latin typeface="Times New Roman" pitchFamily="18" charset="0"/>
            </a:endParaRPr>
          </a:p>
        </p:txBody>
      </p:sp>
      <p:sp>
        <p:nvSpPr>
          <p:cNvPr id="137219" name="Rectangle 2"/>
          <p:cNvSpPr>
            <a:spLocks noGrp="1" noRot="1" noChangeAspect="1" noChangeArrowheads="1" noTextEdit="1"/>
          </p:cNvSpPr>
          <p:nvPr>
            <p:ph type="sldImg"/>
          </p:nvPr>
        </p:nvSpPr>
        <p:spPr>
          <a:xfrm>
            <a:off x="1184275" y="693738"/>
            <a:ext cx="4654550" cy="3490912"/>
          </a:xfrm>
          <a:ln/>
        </p:spPr>
      </p:sp>
      <p:sp>
        <p:nvSpPr>
          <p:cNvPr id="137220" name="Rectangle 3"/>
          <p:cNvSpPr>
            <a:spLocks noGrp="1" noChangeArrowheads="1"/>
          </p:cNvSpPr>
          <p:nvPr>
            <p:ph type="body" idx="1"/>
          </p:nvPr>
        </p:nvSpPr>
        <p:spPr>
          <a:xfrm>
            <a:off x="702312" y="4420871"/>
            <a:ext cx="5621731" cy="4195135"/>
          </a:xfrm>
          <a:noFill/>
          <a:ln/>
        </p:spPr>
        <p:txBody>
          <a:bodyPr/>
          <a:lstStyle/>
          <a:p>
            <a:pPr eaLnBrk="1" hangingPunct="1"/>
            <a:r>
              <a:rPr lang="en-US" dirty="0" smtClean="0"/>
              <a:t>You also promote quality data through your data system by</a:t>
            </a:r>
            <a:r>
              <a:rPr lang="en-US" baseline="0" dirty="0" smtClean="0"/>
              <a:t> setting up a system to capture the data, providing staff with information/procedures/TA on data entry, and also you can include things like built-in error checks (e.g. when the program won’t let you proceed if a field is blank, if a program tells you the information you entered is not possible, when the program reminds you when data are due).</a:t>
            </a:r>
          </a:p>
          <a:p>
            <a:pPr eaLnBrk="1" hangingPunct="1"/>
            <a:endParaRPr lang="en-US" baseline="0" dirty="0" smtClean="0"/>
          </a:p>
          <a:p>
            <a:pPr eaLnBrk="1" hangingPunct="1"/>
            <a:r>
              <a:rPr lang="en-US" baseline="0" dirty="0" smtClean="0"/>
              <a:t>Are you missing data selectively e.g. by local program, eligibility determination, type of exit, etc?</a:t>
            </a:r>
          </a:p>
          <a:p>
            <a:pPr eaLnBrk="1" hangingPunct="1"/>
            <a:endParaRPr lang="en-US" baseline="0" dirty="0" smtClean="0"/>
          </a:p>
          <a:p>
            <a:pPr eaLnBrk="1" hangingPunct="1"/>
            <a:r>
              <a:rPr lang="en-US" baseline="0" dirty="0" smtClean="0"/>
              <a:t>If data are missing, there are problems with interpreting and using the data.  Your data are not “representative” of the </a:t>
            </a:r>
            <a:r>
              <a:rPr lang="en-US" baseline="0" dirty="0" err="1" smtClean="0"/>
              <a:t>chidlren</a:t>
            </a:r>
            <a:r>
              <a:rPr lang="en-US" baseline="0" dirty="0" smtClean="0"/>
              <a:t> served.  Therefore, you do not want to draw conclusions and take action until your data are representative.</a:t>
            </a: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300">
                <a:solidFill>
                  <a:srgbClr val="224568"/>
                </a:solidFill>
                <a:latin typeface="Arial" charset="0"/>
              </a:defRPr>
            </a:lvl1pPr>
            <a:lvl2pPr marL="758255" indent="-291636" algn="ctr" eaLnBrk="0" hangingPunct="0">
              <a:defRPr sz="3300">
                <a:solidFill>
                  <a:srgbClr val="224568"/>
                </a:solidFill>
                <a:latin typeface="Arial" charset="0"/>
              </a:defRPr>
            </a:lvl2pPr>
            <a:lvl3pPr marL="1166546" indent="-233309" algn="ctr" eaLnBrk="0" hangingPunct="0">
              <a:defRPr sz="3300">
                <a:solidFill>
                  <a:srgbClr val="224568"/>
                </a:solidFill>
                <a:latin typeface="Arial" charset="0"/>
              </a:defRPr>
            </a:lvl3pPr>
            <a:lvl4pPr marL="1633164" indent="-233309" algn="ctr" eaLnBrk="0" hangingPunct="0">
              <a:defRPr sz="3300">
                <a:solidFill>
                  <a:srgbClr val="224568"/>
                </a:solidFill>
                <a:latin typeface="Arial" charset="0"/>
              </a:defRPr>
            </a:lvl4pPr>
            <a:lvl5pPr marL="2099782" indent="-233309" algn="ctr" eaLnBrk="0" hangingPunct="0">
              <a:defRPr sz="3300">
                <a:solidFill>
                  <a:srgbClr val="224568"/>
                </a:solidFill>
                <a:latin typeface="Arial" charset="0"/>
              </a:defRPr>
            </a:lvl5pPr>
            <a:lvl6pPr marL="2566401" indent="-233309" algn="ctr" eaLnBrk="0" fontAlgn="base" hangingPunct="0">
              <a:spcBef>
                <a:spcPct val="0"/>
              </a:spcBef>
              <a:spcAft>
                <a:spcPct val="0"/>
              </a:spcAft>
              <a:defRPr sz="3300">
                <a:solidFill>
                  <a:srgbClr val="224568"/>
                </a:solidFill>
                <a:latin typeface="Arial" charset="0"/>
              </a:defRPr>
            </a:lvl6pPr>
            <a:lvl7pPr marL="3033019" indent="-233309" algn="ctr" eaLnBrk="0" fontAlgn="base" hangingPunct="0">
              <a:spcBef>
                <a:spcPct val="0"/>
              </a:spcBef>
              <a:spcAft>
                <a:spcPct val="0"/>
              </a:spcAft>
              <a:defRPr sz="3300">
                <a:solidFill>
                  <a:srgbClr val="224568"/>
                </a:solidFill>
                <a:latin typeface="Arial" charset="0"/>
              </a:defRPr>
            </a:lvl7pPr>
            <a:lvl8pPr marL="3499637" indent="-233309" algn="ctr" eaLnBrk="0" fontAlgn="base" hangingPunct="0">
              <a:spcBef>
                <a:spcPct val="0"/>
              </a:spcBef>
              <a:spcAft>
                <a:spcPct val="0"/>
              </a:spcAft>
              <a:defRPr sz="3300">
                <a:solidFill>
                  <a:srgbClr val="224568"/>
                </a:solidFill>
                <a:latin typeface="Arial" charset="0"/>
              </a:defRPr>
            </a:lvl8pPr>
            <a:lvl9pPr marL="3966256" indent="-233309" algn="ctr" eaLnBrk="0" fontAlgn="base" hangingPunct="0">
              <a:spcBef>
                <a:spcPct val="0"/>
              </a:spcBef>
              <a:spcAft>
                <a:spcPct val="0"/>
              </a:spcAft>
              <a:defRPr sz="3300">
                <a:solidFill>
                  <a:srgbClr val="224568"/>
                </a:solidFill>
                <a:latin typeface="Arial" charset="0"/>
              </a:defRPr>
            </a:lvl9pPr>
          </a:lstStyle>
          <a:p>
            <a:pPr algn="r" eaLnBrk="1" hangingPunct="1">
              <a:defRPr/>
            </a:pPr>
            <a:fld id="{FEE4A21A-A992-471B-BB7D-56471455FAF5}" type="slidenum">
              <a:rPr lang="en-US" sz="1200" smtClean="0">
                <a:solidFill>
                  <a:schemeClr val="tx1"/>
                </a:solidFill>
              </a:rPr>
              <a:pPr algn="r" eaLnBrk="1" hangingPunct="1">
                <a:defRPr/>
              </a:pPr>
              <a:t>6</a:t>
            </a:fld>
            <a:endParaRPr lang="en-US" sz="1200" dirty="0" smtClean="0">
              <a:solidFill>
                <a:schemeClr val="tx1"/>
              </a:solidFill>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300">
                <a:solidFill>
                  <a:srgbClr val="224568"/>
                </a:solidFill>
                <a:latin typeface="Arial" charset="0"/>
              </a:defRPr>
            </a:lvl1pPr>
            <a:lvl2pPr marL="758255" indent="-291636" algn="ctr" eaLnBrk="0" hangingPunct="0">
              <a:defRPr sz="3300">
                <a:solidFill>
                  <a:srgbClr val="224568"/>
                </a:solidFill>
                <a:latin typeface="Arial" charset="0"/>
              </a:defRPr>
            </a:lvl2pPr>
            <a:lvl3pPr marL="1166546" indent="-233309" algn="ctr" eaLnBrk="0" hangingPunct="0">
              <a:defRPr sz="3300">
                <a:solidFill>
                  <a:srgbClr val="224568"/>
                </a:solidFill>
                <a:latin typeface="Arial" charset="0"/>
              </a:defRPr>
            </a:lvl3pPr>
            <a:lvl4pPr marL="1633164" indent="-233309" algn="ctr" eaLnBrk="0" hangingPunct="0">
              <a:defRPr sz="3300">
                <a:solidFill>
                  <a:srgbClr val="224568"/>
                </a:solidFill>
                <a:latin typeface="Arial" charset="0"/>
              </a:defRPr>
            </a:lvl4pPr>
            <a:lvl5pPr marL="2099782" indent="-233309" algn="ctr" eaLnBrk="0" hangingPunct="0">
              <a:defRPr sz="3300">
                <a:solidFill>
                  <a:srgbClr val="224568"/>
                </a:solidFill>
                <a:latin typeface="Arial" charset="0"/>
              </a:defRPr>
            </a:lvl5pPr>
            <a:lvl6pPr marL="2566401" indent="-233309" algn="ctr" eaLnBrk="0" fontAlgn="base" hangingPunct="0">
              <a:spcBef>
                <a:spcPct val="0"/>
              </a:spcBef>
              <a:spcAft>
                <a:spcPct val="0"/>
              </a:spcAft>
              <a:defRPr sz="3300">
                <a:solidFill>
                  <a:srgbClr val="224568"/>
                </a:solidFill>
                <a:latin typeface="Arial" charset="0"/>
              </a:defRPr>
            </a:lvl6pPr>
            <a:lvl7pPr marL="3033019" indent="-233309" algn="ctr" eaLnBrk="0" fontAlgn="base" hangingPunct="0">
              <a:spcBef>
                <a:spcPct val="0"/>
              </a:spcBef>
              <a:spcAft>
                <a:spcPct val="0"/>
              </a:spcAft>
              <a:defRPr sz="3300">
                <a:solidFill>
                  <a:srgbClr val="224568"/>
                </a:solidFill>
                <a:latin typeface="Arial" charset="0"/>
              </a:defRPr>
            </a:lvl7pPr>
            <a:lvl8pPr marL="3499637" indent="-233309" algn="ctr" eaLnBrk="0" fontAlgn="base" hangingPunct="0">
              <a:spcBef>
                <a:spcPct val="0"/>
              </a:spcBef>
              <a:spcAft>
                <a:spcPct val="0"/>
              </a:spcAft>
              <a:defRPr sz="3300">
                <a:solidFill>
                  <a:srgbClr val="224568"/>
                </a:solidFill>
                <a:latin typeface="Arial" charset="0"/>
              </a:defRPr>
            </a:lvl8pPr>
            <a:lvl9pPr marL="3966256" indent="-233309" algn="ctr" eaLnBrk="0" fontAlgn="base" hangingPunct="0">
              <a:spcBef>
                <a:spcPct val="0"/>
              </a:spcBef>
              <a:spcAft>
                <a:spcPct val="0"/>
              </a:spcAft>
              <a:defRPr sz="3300">
                <a:solidFill>
                  <a:srgbClr val="224568"/>
                </a:solidFill>
                <a:latin typeface="Arial" charset="0"/>
              </a:defRPr>
            </a:lvl9pPr>
          </a:lstStyle>
          <a:p>
            <a:pPr algn="r" eaLnBrk="1" hangingPunct="1">
              <a:defRPr/>
            </a:pPr>
            <a:fld id="{B082FBE0-E056-4361-ABD9-EB09B3B0740A}" type="slidenum">
              <a:rPr lang="en-US" sz="1200" smtClean="0">
                <a:solidFill>
                  <a:schemeClr val="tx1"/>
                </a:solidFill>
              </a:rPr>
              <a:pPr algn="r" eaLnBrk="1" hangingPunct="1">
                <a:defRPr/>
              </a:pPr>
              <a:t>7</a:t>
            </a:fld>
            <a:endParaRPr lang="en-US" sz="1200" dirty="0" smtClean="0">
              <a:solidFill>
                <a:schemeClr val="tx1"/>
              </a:solidFill>
            </a:endParaRPr>
          </a:p>
        </p:txBody>
      </p:sp>
      <p:sp>
        <p:nvSpPr>
          <p:cNvPr id="152579" name="Rectangle 2"/>
          <p:cNvSpPr>
            <a:spLocks noGrp="1" noRot="1" noChangeAspect="1" noChangeArrowheads="1" noTextEdit="1"/>
          </p:cNvSpPr>
          <p:nvPr>
            <p:ph type="sldImg"/>
          </p:nvPr>
        </p:nvSpPr>
        <p:spPr>
          <a:xfrm>
            <a:off x="1184275" y="692150"/>
            <a:ext cx="4654550" cy="3490913"/>
          </a:xfrm>
          <a:ln/>
        </p:spPr>
      </p:sp>
      <p:sp>
        <p:nvSpPr>
          <p:cNvPr id="152580" name="Rectangle 3"/>
          <p:cNvSpPr>
            <a:spLocks noGrp="1" noChangeArrowheads="1"/>
          </p:cNvSpPr>
          <p:nvPr>
            <p:ph type="body" idx="1"/>
          </p:nvPr>
        </p:nvSpPr>
        <p:spPr>
          <a:xfrm>
            <a:off x="702312" y="4420871"/>
            <a:ext cx="5621731" cy="4195135"/>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300">
                <a:solidFill>
                  <a:srgbClr val="224568"/>
                </a:solidFill>
                <a:latin typeface="Arial" charset="0"/>
              </a:defRPr>
            </a:lvl1pPr>
            <a:lvl2pPr marL="758255" indent="-291636" algn="ctr" eaLnBrk="0" hangingPunct="0">
              <a:defRPr sz="3300">
                <a:solidFill>
                  <a:srgbClr val="224568"/>
                </a:solidFill>
                <a:latin typeface="Arial" charset="0"/>
              </a:defRPr>
            </a:lvl2pPr>
            <a:lvl3pPr marL="1166546" indent="-233309" algn="ctr" eaLnBrk="0" hangingPunct="0">
              <a:defRPr sz="3300">
                <a:solidFill>
                  <a:srgbClr val="224568"/>
                </a:solidFill>
                <a:latin typeface="Arial" charset="0"/>
              </a:defRPr>
            </a:lvl3pPr>
            <a:lvl4pPr marL="1633164" indent="-233309" algn="ctr" eaLnBrk="0" hangingPunct="0">
              <a:defRPr sz="3300">
                <a:solidFill>
                  <a:srgbClr val="224568"/>
                </a:solidFill>
                <a:latin typeface="Arial" charset="0"/>
              </a:defRPr>
            </a:lvl4pPr>
            <a:lvl5pPr marL="2099782" indent="-233309" algn="ctr" eaLnBrk="0" hangingPunct="0">
              <a:defRPr sz="3300">
                <a:solidFill>
                  <a:srgbClr val="224568"/>
                </a:solidFill>
                <a:latin typeface="Arial" charset="0"/>
              </a:defRPr>
            </a:lvl5pPr>
            <a:lvl6pPr marL="2566401" indent="-233309" algn="ctr" eaLnBrk="0" fontAlgn="base" hangingPunct="0">
              <a:spcBef>
                <a:spcPct val="0"/>
              </a:spcBef>
              <a:spcAft>
                <a:spcPct val="0"/>
              </a:spcAft>
              <a:defRPr sz="3300">
                <a:solidFill>
                  <a:srgbClr val="224568"/>
                </a:solidFill>
                <a:latin typeface="Arial" charset="0"/>
              </a:defRPr>
            </a:lvl6pPr>
            <a:lvl7pPr marL="3033019" indent="-233309" algn="ctr" eaLnBrk="0" fontAlgn="base" hangingPunct="0">
              <a:spcBef>
                <a:spcPct val="0"/>
              </a:spcBef>
              <a:spcAft>
                <a:spcPct val="0"/>
              </a:spcAft>
              <a:defRPr sz="3300">
                <a:solidFill>
                  <a:srgbClr val="224568"/>
                </a:solidFill>
                <a:latin typeface="Arial" charset="0"/>
              </a:defRPr>
            </a:lvl7pPr>
            <a:lvl8pPr marL="3499637" indent="-233309" algn="ctr" eaLnBrk="0" fontAlgn="base" hangingPunct="0">
              <a:spcBef>
                <a:spcPct val="0"/>
              </a:spcBef>
              <a:spcAft>
                <a:spcPct val="0"/>
              </a:spcAft>
              <a:defRPr sz="3300">
                <a:solidFill>
                  <a:srgbClr val="224568"/>
                </a:solidFill>
                <a:latin typeface="Arial" charset="0"/>
              </a:defRPr>
            </a:lvl8pPr>
            <a:lvl9pPr marL="3966256" indent="-233309" algn="ctr" eaLnBrk="0" fontAlgn="base" hangingPunct="0">
              <a:spcBef>
                <a:spcPct val="0"/>
              </a:spcBef>
              <a:spcAft>
                <a:spcPct val="0"/>
              </a:spcAft>
              <a:defRPr sz="3300">
                <a:solidFill>
                  <a:srgbClr val="224568"/>
                </a:solidFill>
                <a:latin typeface="Arial" charset="0"/>
              </a:defRPr>
            </a:lvl9pPr>
          </a:lstStyle>
          <a:p>
            <a:pPr algn="r" eaLnBrk="1" hangingPunct="1">
              <a:defRPr/>
            </a:pPr>
            <a:fld id="{F86FBB3E-D0C6-44D4-B016-618FB3AF2211}" type="slidenum">
              <a:rPr lang="en-US" sz="1200" smtClean="0">
                <a:solidFill>
                  <a:schemeClr val="tx1"/>
                </a:solidFill>
              </a:rPr>
              <a:pPr algn="r" eaLnBrk="1" hangingPunct="1">
                <a:defRPr/>
              </a:pPr>
              <a:t>8</a:t>
            </a:fld>
            <a:endParaRPr lang="en-US" sz="1200" dirty="0" smtClean="0">
              <a:solidFill>
                <a:schemeClr val="tx1"/>
              </a:solidFill>
            </a:endParaRPr>
          </a:p>
        </p:txBody>
      </p:sp>
      <p:sp>
        <p:nvSpPr>
          <p:cNvPr id="153603" name="Rectangle 2"/>
          <p:cNvSpPr>
            <a:spLocks noGrp="1" noRot="1" noChangeAspect="1" noChangeArrowheads="1" noTextEdit="1"/>
          </p:cNvSpPr>
          <p:nvPr>
            <p:ph type="sldImg"/>
          </p:nvPr>
        </p:nvSpPr>
        <p:spPr>
          <a:xfrm>
            <a:off x="1184275" y="692150"/>
            <a:ext cx="4654550" cy="3490913"/>
          </a:xfrm>
          <a:ln/>
        </p:spPr>
      </p:sp>
      <p:sp>
        <p:nvSpPr>
          <p:cNvPr id="153604" name="Rectangle 3"/>
          <p:cNvSpPr>
            <a:spLocks noGrp="1" noChangeArrowheads="1"/>
          </p:cNvSpPr>
          <p:nvPr>
            <p:ph type="body" idx="1"/>
          </p:nvPr>
        </p:nvSpPr>
        <p:spPr>
          <a:xfrm>
            <a:off x="702312" y="4420871"/>
            <a:ext cx="5621731" cy="4195135"/>
          </a:xfrm>
          <a:noFill/>
          <a:ln/>
        </p:spPr>
        <p:txBody>
          <a:bodyPr/>
          <a:lstStyle/>
          <a:p>
            <a:pPr eaLnBrk="1" hangingPunct="1"/>
            <a:r>
              <a:rPr lang="en-US" dirty="0" smtClean="0"/>
              <a:t>60% of children</a:t>
            </a:r>
            <a:r>
              <a:rPr lang="en-US" baseline="0" dirty="0" smtClean="0"/>
              <a:t> are in SS1</a:t>
            </a:r>
          </a:p>
          <a:p>
            <a:pPr eaLnBrk="1" hangingPunct="1"/>
            <a:r>
              <a:rPr lang="en-US" baseline="0" dirty="0" smtClean="0"/>
              <a:t>20% of children had an entry rating of 7</a:t>
            </a:r>
          </a:p>
          <a:p>
            <a:pPr eaLnBrk="1" hangingPunct="1"/>
            <a:r>
              <a:rPr lang="en-US" baseline="0" dirty="0" smtClean="0"/>
              <a:t>Just the facts</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3300">
                <a:solidFill>
                  <a:srgbClr val="224568"/>
                </a:solidFill>
                <a:latin typeface="Arial" charset="0"/>
              </a:defRPr>
            </a:lvl1pPr>
            <a:lvl2pPr marL="758255" indent="-291636" algn="ctr" eaLnBrk="0" hangingPunct="0">
              <a:defRPr sz="3300">
                <a:solidFill>
                  <a:srgbClr val="224568"/>
                </a:solidFill>
                <a:latin typeface="Arial" charset="0"/>
              </a:defRPr>
            </a:lvl2pPr>
            <a:lvl3pPr marL="1166546" indent="-233309" algn="ctr" eaLnBrk="0" hangingPunct="0">
              <a:defRPr sz="3300">
                <a:solidFill>
                  <a:srgbClr val="224568"/>
                </a:solidFill>
                <a:latin typeface="Arial" charset="0"/>
              </a:defRPr>
            </a:lvl3pPr>
            <a:lvl4pPr marL="1633164" indent="-233309" algn="ctr" eaLnBrk="0" hangingPunct="0">
              <a:defRPr sz="3300">
                <a:solidFill>
                  <a:srgbClr val="224568"/>
                </a:solidFill>
                <a:latin typeface="Arial" charset="0"/>
              </a:defRPr>
            </a:lvl4pPr>
            <a:lvl5pPr marL="2099782" indent="-233309" algn="ctr" eaLnBrk="0" hangingPunct="0">
              <a:defRPr sz="3300">
                <a:solidFill>
                  <a:srgbClr val="224568"/>
                </a:solidFill>
                <a:latin typeface="Arial" charset="0"/>
              </a:defRPr>
            </a:lvl5pPr>
            <a:lvl6pPr marL="2566401" indent="-233309" algn="ctr" eaLnBrk="0" fontAlgn="base" hangingPunct="0">
              <a:spcBef>
                <a:spcPct val="0"/>
              </a:spcBef>
              <a:spcAft>
                <a:spcPct val="0"/>
              </a:spcAft>
              <a:defRPr sz="3300">
                <a:solidFill>
                  <a:srgbClr val="224568"/>
                </a:solidFill>
                <a:latin typeface="Arial" charset="0"/>
              </a:defRPr>
            </a:lvl6pPr>
            <a:lvl7pPr marL="3033019" indent="-233309" algn="ctr" eaLnBrk="0" fontAlgn="base" hangingPunct="0">
              <a:spcBef>
                <a:spcPct val="0"/>
              </a:spcBef>
              <a:spcAft>
                <a:spcPct val="0"/>
              </a:spcAft>
              <a:defRPr sz="3300">
                <a:solidFill>
                  <a:srgbClr val="224568"/>
                </a:solidFill>
                <a:latin typeface="Arial" charset="0"/>
              </a:defRPr>
            </a:lvl7pPr>
            <a:lvl8pPr marL="3499637" indent="-233309" algn="ctr" eaLnBrk="0" fontAlgn="base" hangingPunct="0">
              <a:spcBef>
                <a:spcPct val="0"/>
              </a:spcBef>
              <a:spcAft>
                <a:spcPct val="0"/>
              </a:spcAft>
              <a:defRPr sz="3300">
                <a:solidFill>
                  <a:srgbClr val="224568"/>
                </a:solidFill>
                <a:latin typeface="Arial" charset="0"/>
              </a:defRPr>
            </a:lvl8pPr>
            <a:lvl9pPr marL="3966256" indent="-233309" algn="ctr" eaLnBrk="0" fontAlgn="base" hangingPunct="0">
              <a:spcBef>
                <a:spcPct val="0"/>
              </a:spcBef>
              <a:spcAft>
                <a:spcPct val="0"/>
              </a:spcAft>
              <a:defRPr sz="3300">
                <a:solidFill>
                  <a:srgbClr val="224568"/>
                </a:solidFill>
                <a:latin typeface="Arial" charset="0"/>
              </a:defRPr>
            </a:lvl9pPr>
          </a:lstStyle>
          <a:p>
            <a:pPr algn="r" eaLnBrk="1" hangingPunct="1">
              <a:defRPr/>
            </a:pPr>
            <a:fld id="{16A6EC6C-94F9-47E2-97D7-A809B8EC8368}" type="slidenum">
              <a:rPr lang="en-US" sz="1200" smtClean="0">
                <a:solidFill>
                  <a:schemeClr val="tx1"/>
                </a:solidFill>
              </a:rPr>
              <a:pPr algn="r" eaLnBrk="1" hangingPunct="1">
                <a:defRPr/>
              </a:pPr>
              <a:t>9</a:t>
            </a:fld>
            <a:endParaRPr lang="en-US" sz="1200" dirty="0" smtClean="0">
              <a:solidFill>
                <a:schemeClr val="tx1"/>
              </a:solidFill>
            </a:endParaRPr>
          </a:p>
        </p:txBody>
      </p:sp>
      <p:sp>
        <p:nvSpPr>
          <p:cNvPr id="154627" name="Rectangle 2"/>
          <p:cNvSpPr>
            <a:spLocks noGrp="1" noRot="1" noChangeAspect="1" noChangeArrowheads="1" noTextEdit="1"/>
          </p:cNvSpPr>
          <p:nvPr>
            <p:ph type="sldImg"/>
          </p:nvPr>
        </p:nvSpPr>
        <p:spPr>
          <a:xfrm>
            <a:off x="1184275" y="692150"/>
            <a:ext cx="4654550" cy="3490913"/>
          </a:xfrm>
          <a:ln/>
        </p:spPr>
      </p:sp>
      <p:sp>
        <p:nvSpPr>
          <p:cNvPr id="154628" name="Rectangle 3"/>
          <p:cNvSpPr>
            <a:spLocks noGrp="1" noChangeArrowheads="1"/>
          </p:cNvSpPr>
          <p:nvPr>
            <p:ph type="body" idx="1"/>
          </p:nvPr>
        </p:nvSpPr>
        <p:spPr>
          <a:xfrm>
            <a:off x="702312" y="4420871"/>
            <a:ext cx="5621731" cy="4195135"/>
          </a:xfrm>
          <a:noFill/>
          <a:ln/>
        </p:spPr>
        <p:txBody>
          <a:bodyPr/>
          <a:lstStyle/>
          <a:p>
            <a:pPr eaLnBrk="1" hangingPunct="1"/>
            <a:r>
              <a:rPr lang="en-US" dirty="0" smtClean="0"/>
              <a:t>What’s critical is how we interpret the numbers --- putting meaning on the data.</a:t>
            </a:r>
          </a:p>
          <a:p>
            <a:pPr eaLnBrk="1" hangingPunct="1"/>
            <a:r>
              <a:rPr lang="en-US" dirty="0" smtClean="0"/>
              <a:t>What</a:t>
            </a:r>
            <a:r>
              <a:rPr lang="en-US" baseline="0" dirty="0" smtClean="0"/>
              <a:t> does the data tell you?  What can you conclude?</a:t>
            </a:r>
            <a:br>
              <a:rPr lang="en-US" baseline="0" dirty="0" smtClean="0"/>
            </a:br>
            <a:r>
              <a:rPr lang="en-US" baseline="0" dirty="0" smtClean="0"/>
              <a:t>Is it something you’re not sure what it means?</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CE6498C-4B82-494B-91D9-DBFF1E9793FD}" type="datetimeFigureOut">
              <a:rPr lang="en-US" smtClean="0"/>
              <a:pPr/>
              <a:t>9/5/2013</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bg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solidFill>
            <a:srgbClr val="1F66A6"/>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solidFill>
            <a:srgbClr val="1F66A6"/>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solidFill>
            <a:srgbClr val="1F66A6"/>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solidFill>
            <a:srgbClr val="1F66A6"/>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pic>
        <p:nvPicPr>
          <p:cNvPr id="29" name="Picture 28" descr="Indicator 7.jpg"/>
          <p:cNvPicPr>
            <a:picLocks noChangeAspect="1"/>
          </p:cNvPicPr>
          <p:nvPr/>
        </p:nvPicPr>
        <p:blipFill>
          <a:blip r:embed="rId2" cstate="print">
            <a:clrChange>
              <a:clrFrom>
                <a:srgbClr val="FFFFFF"/>
              </a:clrFrom>
              <a:clrTo>
                <a:srgbClr val="FFFFFF">
                  <a:alpha val="0"/>
                </a:srgbClr>
              </a:clrTo>
            </a:clrChange>
          </a:blip>
          <a:srcRect l="5556" t="3463" r="5556" b="30055"/>
          <a:stretch>
            <a:fillRect/>
          </a:stretch>
        </p:blipFill>
        <p:spPr>
          <a:xfrm>
            <a:off x="533400" y="3429000"/>
            <a:ext cx="1371600" cy="13716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CE6498C-4B82-494B-91D9-DBFF1E9793FD}" type="datetimeFigureOut">
              <a:rPr lang="en-US" smtClean="0"/>
              <a:pPr/>
              <a:t>9/5/2013</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CE6498C-4B82-494B-91D9-DBFF1E9793FD}" type="datetimeFigureOut">
              <a:rPr lang="en-US" smtClean="0"/>
              <a:pPr/>
              <a:t>9/5/2013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CE6498C-4B82-494B-91D9-DBFF1E9793FD}" type="datetimeFigureOut">
              <a:rPr lang="en-US" smtClean="0"/>
              <a:pPr/>
              <a:t>9/5/2013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CE6498C-4B82-494B-91D9-DBFF1E9793FD}" type="datetimeFigureOut">
              <a:rPr lang="en-US" smtClean="0"/>
              <a:pPr/>
              <a:t>9/5/2013</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6498C-4B82-494B-91D9-DBFF1E9793FD}" type="datetimeFigureOut">
              <a:rPr lang="en-US" smtClean="0"/>
              <a:pPr/>
              <a:t>9/5/2013</a:t>
            </a:fld>
            <a:endParaRPr lang="en-US" dirty="0"/>
          </a:p>
        </p:txBody>
      </p:sp>
      <p:sp>
        <p:nvSpPr>
          <p:cNvPr id="3" name="Footer Placeholder 2"/>
          <p:cNvSpPr>
            <a:spLocks noGrp="1"/>
          </p:cNvSpPr>
          <p:nvPr>
            <p:ph type="ftr" sz="quarter" idx="11"/>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20574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0574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Early Childhood Outcomes Center</a:t>
            </a:r>
            <a:endParaRPr lang="en-US">
              <a:latin typeface="+mn-lt"/>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7FB1A64-63B0-4077-BD5F-EFCB6D340734}" type="slidenum">
              <a:rPr lang="en-US"/>
              <a:pPr>
                <a:defRPr/>
              </a:pPr>
              <a:t>‹#›</a:t>
            </a:fld>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latin typeface="Calisto MT" pitchFamily="18" charset="0"/>
              </a:defRPr>
            </a:lvl1pPr>
            <a:lvl2pPr>
              <a:defRPr>
                <a:solidFill>
                  <a:srgbClr val="224568"/>
                </a:solidFill>
                <a:latin typeface="Calisto MT" pitchFamily="18" charset="0"/>
              </a:defRPr>
            </a:lvl2pPr>
            <a:lvl3pPr>
              <a:defRPr>
                <a:solidFill>
                  <a:srgbClr val="224568"/>
                </a:solidFill>
                <a:latin typeface="Calisto MT" pitchFamily="18" charset="0"/>
              </a:defRPr>
            </a:lvl3pPr>
            <a:lvl4pPr>
              <a:defRPr>
                <a:solidFill>
                  <a:srgbClr val="224568"/>
                </a:solidFill>
                <a:latin typeface="Calisto MT" pitchFamily="18" charset="0"/>
              </a:defRPr>
            </a:lvl4pPr>
            <a:lvl5pPr>
              <a:defRPr>
                <a:solidFill>
                  <a:srgbClr val="224568"/>
                </a:solidFill>
                <a:latin typeface="Calisto MT"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6"/>
          <p:cNvSpPr>
            <a:spLocks noGrp="1"/>
          </p:cNvSpPr>
          <p:nvPr>
            <p:ph type="dt" sz="half" idx="10"/>
          </p:nvPr>
        </p:nvSpPr>
        <p:spPr/>
        <p:txBody>
          <a:bodyPr/>
          <a:lstStyle>
            <a:lvl1pPr>
              <a:defRPr>
                <a:solidFill>
                  <a:srgbClr val="224568"/>
                </a:solidFill>
              </a:defRPr>
            </a:lvl1pPr>
          </a:lstStyle>
          <a:p>
            <a:pPr>
              <a:defRPr/>
            </a:pPr>
            <a:fld id="{8B806CFE-576D-48F0-814E-1454CB582C79}" type="datetime1">
              <a:rPr lang="en-US"/>
              <a:pPr>
                <a:defRPr/>
              </a:pPr>
              <a:t>9/5/2013</a:t>
            </a:fld>
            <a:endParaRPr lang="en-US" dirty="0"/>
          </a:p>
        </p:txBody>
      </p:sp>
      <p:sp>
        <p:nvSpPr>
          <p:cNvPr id="5"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6" name="Slide Number Placeholder 18"/>
          <p:cNvSpPr>
            <a:spLocks noGrp="1"/>
          </p:cNvSpPr>
          <p:nvPr>
            <p:ph type="sldNum" sz="quarter" idx="12"/>
          </p:nvPr>
        </p:nvSpPr>
        <p:spPr>
          <a:xfrm>
            <a:off x="6553200" y="6356350"/>
            <a:ext cx="2133600" cy="365125"/>
          </a:xfrm>
          <a:prstGeom prst="rect">
            <a:avLst/>
          </a:prstGeom>
        </p:spPr>
        <p:txBody>
          <a:bodyPr/>
          <a:lstStyle>
            <a:lvl1pPr>
              <a:defRPr>
                <a:solidFill>
                  <a:srgbClr val="224568"/>
                </a:solidFill>
              </a:defRPr>
            </a:lvl1pPr>
          </a:lstStyle>
          <a:p>
            <a:pPr>
              <a:defRPr/>
            </a:pPr>
            <a:fld id="{1BBCCA94-74D1-404D-95B4-7983C3079C4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8153400" cy="476250"/>
          </a:xfrm>
        </p:spPr>
        <p:txBody>
          <a:bodyPr/>
          <a:lstStyle>
            <a:lvl1pPr>
              <a:defRPr/>
            </a:lvl1pPr>
          </a:lstStyle>
          <a:p>
            <a:pPr>
              <a:defRPr/>
            </a:pPr>
            <a:r>
              <a:rPr lang="en-US"/>
              <a:t>Early Childhood Outcomes Center</a:t>
            </a:r>
          </a:p>
        </p:txBody>
      </p:sp>
      <p:sp>
        <p:nvSpPr>
          <p:cNvPr id="5" name="Slide Number Placeholder 4"/>
          <p:cNvSpPr>
            <a:spLocks noGrp="1"/>
          </p:cNvSpPr>
          <p:nvPr>
            <p:ph type="sldNum" sz="quarter" idx="11"/>
          </p:nvPr>
        </p:nvSpPr>
        <p:spPr>
          <a:xfrm>
            <a:off x="6553200" y="6245225"/>
            <a:ext cx="2133600" cy="476250"/>
          </a:xfrm>
          <a:prstGeom prst="rect">
            <a:avLst/>
          </a:prstGeom>
        </p:spPr>
        <p:txBody>
          <a:bodyPr/>
          <a:lstStyle>
            <a:lvl1pPr>
              <a:defRPr/>
            </a:lvl1pPr>
          </a:lstStyle>
          <a:p>
            <a:pPr>
              <a:defRPr/>
            </a:pPr>
            <a:fld id="{0F9204E8-CD8C-475A-9E47-4F0C8B09B7B4}" type="slidenum">
              <a:rPr lang="en-US"/>
              <a:pPr>
                <a:defRPr/>
              </a:pPr>
              <a:t>‹#›</a:t>
            </a:fld>
            <a:endParaRPr lang="en-US"/>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CE6498C-4B82-494B-91D9-DBFF1E9793FD}" type="datetimeFigureOut">
              <a:rPr lang="en-US" smtClean="0"/>
              <a:pPr/>
              <a:t>9/5/2013</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pic>
        <p:nvPicPr>
          <p:cNvPr id="15" name="Picture 14" descr="Indicator 7.jpg"/>
          <p:cNvPicPr>
            <a:picLocks noChangeAspect="1"/>
          </p:cNvPicPr>
          <p:nvPr/>
        </p:nvPicPr>
        <p:blipFill>
          <a:blip r:embed="rId11" cstate="print">
            <a:clrChange>
              <a:clrFrom>
                <a:srgbClr val="FFFFFF"/>
              </a:clrFrom>
              <a:clrTo>
                <a:srgbClr val="FFFFFF">
                  <a:alpha val="0"/>
                </a:srgbClr>
              </a:clrTo>
            </a:clrChange>
          </a:blip>
          <a:srcRect l="5556" t="3463" r="5556" b="30055"/>
          <a:stretch>
            <a:fillRect/>
          </a:stretch>
        </p:blipFill>
        <p:spPr>
          <a:xfrm>
            <a:off x="8077200" y="5715000"/>
            <a:ext cx="609600" cy="609600"/>
          </a:xfrm>
          <a:prstGeom prst="rect">
            <a:avLst/>
          </a:prstGeom>
        </p:spPr>
      </p:pic>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e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0.png"/><Relationship Id="rId2" Type="http://schemas.openxmlformats.org/officeDocument/2006/relationships/notesSlide" Target="../notesSlides/notesSlide14.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9.png"/><Relationship Id="rId5" Type="http://schemas.openxmlformats.org/officeDocument/2006/relationships/diagramQuickStyle" Target="../diagrams/quickStyle2.xml"/><Relationship Id="rId15" Type="http://schemas.openxmlformats.org/officeDocument/2006/relationships/image" Target="../media/image23.png"/><Relationship Id="rId10" Type="http://schemas.openxmlformats.org/officeDocument/2006/relationships/image" Target="../media/image18.jpeg"/><Relationship Id="rId4" Type="http://schemas.openxmlformats.org/officeDocument/2006/relationships/diagramLayout" Target="../diagrams/layout2.xml"/><Relationship Id="rId9" Type="http://schemas.openxmlformats.org/officeDocument/2006/relationships/image" Target="../media/image17.pn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3.emf"/><Relationship Id="rId4" Type="http://schemas.openxmlformats.org/officeDocument/2006/relationships/package" Target="../embeddings/Microsoft_Excel_Worksheet1.xlsx"/></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34.emf"/><Relationship Id="rId4" Type="http://schemas.openxmlformats.org/officeDocument/2006/relationships/package" Target="../embeddings/Microsoft_Excel_Worksheet2.xlsx"/></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35.emf"/><Relationship Id="rId4" Type="http://schemas.openxmlformats.org/officeDocument/2006/relationships/package" Target="../embeddings/Microsoft_Excel_Worksheet3.xlsx"/></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ped.dpi.wi.gov/sped_spp-preout" TargetMode="External"/><Relationship Id="rId2" Type="http://schemas.openxmlformats.org/officeDocument/2006/relationships/hyperlink" Target="http://www.collaboratingpartners.com/" TargetMode="External"/><Relationship Id="rId1" Type="http://schemas.openxmlformats.org/officeDocument/2006/relationships/slideLayout" Target="../slideLayouts/slideLayout2.xml"/><Relationship Id="rId4" Type="http://schemas.openxmlformats.org/officeDocument/2006/relationships/hyperlink" Target="http://projects.fpg.unc.edu/~eco/index.cf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772400" cy="2076450"/>
          </a:xfrm>
        </p:spPr>
        <p:txBody>
          <a:bodyPr>
            <a:noAutofit/>
          </a:bodyPr>
          <a:lstStyle/>
          <a:p>
            <a:pPr algn="r" eaLnBrk="0" hangingPunct="0"/>
            <a:r>
              <a:rPr lang="en-US" sz="4000" dirty="0" smtClean="0">
                <a:latin typeface="Calisto MT" pitchFamily="18" charset="0"/>
              </a:rPr>
              <a:t>CESA 6</a:t>
            </a:r>
            <a:br>
              <a:rPr lang="en-US" sz="4000" dirty="0" smtClean="0">
                <a:latin typeface="Calisto MT" pitchFamily="18" charset="0"/>
              </a:rPr>
            </a:br>
            <a:r>
              <a:rPr lang="en-US" sz="4000" dirty="0" smtClean="0">
                <a:latin typeface="Calisto MT" pitchFamily="18" charset="0"/>
              </a:rPr>
              <a:t>Improving the Quality of</a:t>
            </a:r>
            <a:br>
              <a:rPr lang="en-US" sz="4000" dirty="0" smtClean="0">
                <a:latin typeface="Calisto MT" pitchFamily="18" charset="0"/>
              </a:rPr>
            </a:br>
            <a:r>
              <a:rPr lang="en-US" sz="4000" dirty="0" smtClean="0">
                <a:latin typeface="Calisto MT" pitchFamily="18" charset="0"/>
              </a:rPr>
              <a:t>Child Outcomes Data</a:t>
            </a:r>
            <a:endParaRPr lang="en-US" sz="4000" dirty="0">
              <a:latin typeface="Calisto MT" pitchFamily="18" charset="0"/>
            </a:endParaRPr>
          </a:p>
        </p:txBody>
      </p:sp>
      <p:sp>
        <p:nvSpPr>
          <p:cNvPr id="3" name="Subtitle 2"/>
          <p:cNvSpPr>
            <a:spLocks noGrp="1"/>
          </p:cNvSpPr>
          <p:nvPr>
            <p:ph type="subTitle" idx="1"/>
          </p:nvPr>
        </p:nvSpPr>
        <p:spPr>
          <a:xfrm>
            <a:off x="2286000" y="5257800"/>
            <a:ext cx="6172200" cy="762000"/>
          </a:xfrm>
        </p:spPr>
        <p:txBody>
          <a:bodyPr>
            <a:noAutofit/>
          </a:bodyPr>
          <a:lstStyle/>
          <a:p>
            <a:pPr algn="r"/>
            <a:r>
              <a:rPr lang="en-US" dirty="0" smtClean="0"/>
              <a:t>Ruth Chvojicek</a:t>
            </a:r>
            <a:r>
              <a:rPr lang="en-US" dirty="0"/>
              <a:t> </a:t>
            </a:r>
            <a:r>
              <a:rPr lang="en-US" dirty="0" smtClean="0"/>
              <a:t>– Statewide Part B Indicator 7 </a:t>
            </a:r>
          </a:p>
          <a:p>
            <a:pPr algn="r"/>
            <a:r>
              <a:rPr lang="en-US" dirty="0" smtClean="0"/>
              <a:t>Child Outcomes Coordinator</a:t>
            </a:r>
            <a:endParaRPr lang="en-US" dirty="0"/>
          </a:p>
        </p:txBody>
      </p:sp>
      <p:grpSp>
        <p:nvGrpSpPr>
          <p:cNvPr id="4" name="Group 9"/>
          <p:cNvGrpSpPr>
            <a:grpSpLocks/>
          </p:cNvGrpSpPr>
          <p:nvPr/>
        </p:nvGrpSpPr>
        <p:grpSpPr bwMode="auto">
          <a:xfrm>
            <a:off x="2438400" y="3276600"/>
            <a:ext cx="5867400" cy="1323975"/>
            <a:chOff x="838200" y="3429000"/>
            <a:chExt cx="7391400" cy="1828800"/>
          </a:xfrm>
        </p:grpSpPr>
        <p:pic>
          <p:nvPicPr>
            <p:cNvPr id="5" name="Picture 5" descr="C:\Documents and Settings\crysmith\Local Settings\Temporary Internet Files\Content.IE5\SXV7Z7BZ\j0427810[1].jpg"/>
            <p:cNvPicPr>
              <a:picLocks noChangeAspect="1" noChangeArrowheads="1"/>
            </p:cNvPicPr>
            <p:nvPr/>
          </p:nvPicPr>
          <p:blipFill>
            <a:blip r:embed="rId3" cstate="print"/>
            <a:srcRect/>
            <a:stretch>
              <a:fillRect/>
            </a:stretch>
          </p:blipFill>
          <p:spPr bwMode="auto">
            <a:xfrm>
              <a:off x="3276600" y="3429000"/>
              <a:ext cx="2438400" cy="1828800"/>
            </a:xfrm>
            <a:prstGeom prst="rect">
              <a:avLst/>
            </a:prstGeom>
            <a:noFill/>
            <a:ln w="9525">
              <a:noFill/>
              <a:miter lim="800000"/>
              <a:headEnd/>
              <a:tailEnd/>
            </a:ln>
          </p:spPr>
        </p:pic>
        <p:pic>
          <p:nvPicPr>
            <p:cNvPr id="6" name="Picture 1"/>
            <p:cNvPicPr>
              <a:picLocks noChangeAspect="1" noChangeArrowheads="1"/>
            </p:cNvPicPr>
            <p:nvPr/>
          </p:nvPicPr>
          <p:blipFill>
            <a:blip r:embed="rId4" cstate="print"/>
            <a:srcRect/>
            <a:stretch>
              <a:fillRect/>
            </a:stretch>
          </p:blipFill>
          <p:spPr bwMode="auto">
            <a:xfrm>
              <a:off x="5715000" y="3429000"/>
              <a:ext cx="2514600" cy="1828800"/>
            </a:xfrm>
            <a:prstGeom prst="rect">
              <a:avLst/>
            </a:prstGeom>
            <a:noFill/>
            <a:ln w="9525">
              <a:noFill/>
              <a:miter lim="800000"/>
              <a:headEnd/>
              <a:tailEnd/>
            </a:ln>
          </p:spPr>
        </p:pic>
        <p:pic>
          <p:nvPicPr>
            <p:cNvPr id="7" name="Picture 8" descr="C:\Documents and Settings\crysmith\Local Settings\Temporary Internet Files\Content.IE5\SXV7Z7BZ\j0430644[1].jpg"/>
            <p:cNvPicPr>
              <a:picLocks noChangeAspect="1" noChangeArrowheads="1"/>
            </p:cNvPicPr>
            <p:nvPr/>
          </p:nvPicPr>
          <p:blipFill>
            <a:blip r:embed="rId5" cstate="print"/>
            <a:srcRect/>
            <a:stretch>
              <a:fillRect/>
            </a:stretch>
          </p:blipFill>
          <p:spPr bwMode="auto">
            <a:xfrm>
              <a:off x="838200" y="3429000"/>
              <a:ext cx="2438400" cy="18288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p:txBody>
          <a:bodyPr/>
          <a:lstStyle/>
          <a:p>
            <a:pPr eaLnBrk="1" hangingPunct="1"/>
            <a:r>
              <a:rPr lang="en-US" sz="4800" smtClean="0">
                <a:latin typeface="Calisto MT" pitchFamily="18" charset="0"/>
              </a:rPr>
              <a:t>Inference</a:t>
            </a:r>
          </a:p>
        </p:txBody>
      </p:sp>
      <p:sp>
        <p:nvSpPr>
          <p:cNvPr id="77826" name="Rectangle 3"/>
          <p:cNvSpPr>
            <a:spLocks noGrp="1" noChangeArrowheads="1"/>
          </p:cNvSpPr>
          <p:nvPr>
            <p:ph sz="quarter" idx="1"/>
          </p:nvPr>
        </p:nvSpPr>
        <p:spPr bwMode="auto">
          <a:prstGeom prst="rect">
            <a:avLst/>
          </a:prstGeom>
          <a:noFill/>
          <a:ln>
            <a:miter lim="800000"/>
            <a:headEnd/>
            <a:tailEnd/>
          </a:ln>
        </p:spPr>
        <p:txBody>
          <a:bodyPr/>
          <a:lstStyle/>
          <a:p>
            <a:pPr eaLnBrk="1" hangingPunct="1"/>
            <a:r>
              <a:rPr lang="en-US" sz="2800" dirty="0" smtClean="0">
                <a:latin typeface="Calisto MT" pitchFamily="18" charset="0"/>
              </a:rPr>
              <a:t>Inference is debatable -- even reasonable people can reach different conclusions</a:t>
            </a:r>
          </a:p>
          <a:p>
            <a:pPr eaLnBrk="1" hangingPunct="1"/>
            <a:r>
              <a:rPr lang="en-US" sz="2800" dirty="0" smtClean="0">
                <a:latin typeface="Calisto MT" pitchFamily="18" charset="0"/>
              </a:rPr>
              <a:t>Stakeholders (district personal) can help with putting meaning on the numbers</a:t>
            </a:r>
          </a:p>
          <a:p>
            <a:pPr eaLnBrk="1" hangingPunct="1"/>
            <a:r>
              <a:rPr lang="en-US" sz="2800" dirty="0" smtClean="0">
                <a:latin typeface="Calisto MT" pitchFamily="18" charset="0"/>
              </a:rPr>
              <a:t>Early on, the inference may be more a question of the quality of the data </a:t>
            </a:r>
          </a:p>
        </p:txBody>
      </p:sp>
      <p:sp>
        <p:nvSpPr>
          <p:cNvPr id="77828"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a:fld id="{F532A4CF-4B1E-4D84-BB50-AC7136B4B95E}" type="slidenum">
              <a:rPr lang="en-US" sz="1200">
                <a:latin typeface="Calisto MT" pitchFamily="18" charset="0"/>
              </a:rPr>
              <a:pPr algn="r"/>
              <a:t>10</a:t>
            </a:fld>
            <a:endParaRPr lang="en-US" sz="1200">
              <a:latin typeface="Calisto MT" pitchFamily="18" charset="0"/>
            </a:endParaRPr>
          </a:p>
        </p:txBody>
      </p:sp>
      <p:pic>
        <p:nvPicPr>
          <p:cNvPr id="90114" name="Picture 2" descr="https://encrypted-tbn1.gstatic.com/images?q=tbn:ANd9GcQ7KSajZ7mUd-RizaAyVsnHhxAanb9RKXOd5jyOH_62fUe6YjVk"/>
          <p:cNvPicPr>
            <a:picLocks noChangeAspect="1" noChangeArrowheads="1"/>
          </p:cNvPicPr>
          <p:nvPr/>
        </p:nvPicPr>
        <p:blipFill>
          <a:blip r:embed="rId3" cstate="print"/>
          <a:srcRect/>
          <a:stretch>
            <a:fillRect/>
          </a:stretch>
        </p:blipFill>
        <p:spPr bwMode="auto">
          <a:xfrm>
            <a:off x="2819400" y="4495800"/>
            <a:ext cx="3581400" cy="181927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z="4800" smtClean="0">
                <a:latin typeface="Calisto MT" pitchFamily="18" charset="0"/>
              </a:rPr>
              <a:t>Action</a:t>
            </a:r>
          </a:p>
        </p:txBody>
      </p:sp>
      <p:sp>
        <p:nvSpPr>
          <p:cNvPr id="78851" name="Rectangle 3"/>
          <p:cNvSpPr>
            <a:spLocks noGrp="1" noChangeArrowheads="1"/>
          </p:cNvSpPr>
          <p:nvPr>
            <p:ph sz="quarter" idx="1"/>
          </p:nvPr>
        </p:nvSpPr>
        <p:spPr/>
        <p:txBody>
          <a:bodyPr/>
          <a:lstStyle/>
          <a:p>
            <a:pPr>
              <a:buFont typeface="Arial" pitchFamily="34" charset="0"/>
              <a:buChar char="•"/>
            </a:pPr>
            <a:r>
              <a:rPr lang="en-US" sz="2800" dirty="0" smtClean="0">
                <a:latin typeface="Calisto MT" pitchFamily="18" charset="0"/>
              </a:rPr>
              <a:t>Given the inference from the numbers, what should be done?</a:t>
            </a:r>
          </a:p>
          <a:p>
            <a:pPr>
              <a:buFont typeface="Arial" pitchFamily="34" charset="0"/>
              <a:buChar char="•"/>
            </a:pPr>
            <a:r>
              <a:rPr lang="en-US" sz="2800" dirty="0" smtClean="0">
                <a:latin typeface="Calisto MT" pitchFamily="18" charset="0"/>
              </a:rPr>
              <a:t>Recommendations or action steps</a:t>
            </a:r>
          </a:p>
          <a:p>
            <a:pPr>
              <a:buFont typeface="Arial" pitchFamily="34" charset="0"/>
              <a:buChar char="•"/>
            </a:pPr>
            <a:r>
              <a:rPr lang="en-US" sz="2800" dirty="0" smtClean="0">
                <a:latin typeface="Calisto MT" pitchFamily="18" charset="0"/>
              </a:rPr>
              <a:t>Action can be debatable – and often is</a:t>
            </a:r>
          </a:p>
          <a:p>
            <a:pPr>
              <a:buFont typeface="Arial" pitchFamily="34" charset="0"/>
              <a:buChar char="•"/>
            </a:pPr>
            <a:r>
              <a:rPr lang="en-US" sz="2800" dirty="0" smtClean="0">
                <a:latin typeface="Calisto MT" pitchFamily="18" charset="0"/>
              </a:rPr>
              <a:t>Another role for stakeholders</a:t>
            </a:r>
          </a:p>
          <a:p>
            <a:pPr>
              <a:buFont typeface="Arial" pitchFamily="34" charset="0"/>
              <a:buChar char="•"/>
            </a:pPr>
            <a:r>
              <a:rPr lang="en-US" sz="2800" dirty="0" smtClean="0">
                <a:latin typeface="Calisto MT" pitchFamily="18" charset="0"/>
              </a:rPr>
              <a:t>Again, early on the action might have to do with improving the quality of the data</a:t>
            </a:r>
          </a:p>
        </p:txBody>
      </p:sp>
      <p:sp>
        <p:nvSpPr>
          <p:cNvPr id="78852"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a:fld id="{2179B4D0-7908-4280-B940-A23D56F7D745}" type="slidenum">
              <a:rPr lang="en-US" sz="1200">
                <a:latin typeface="Calisto MT" pitchFamily="18" charset="0"/>
              </a:rPr>
              <a:pPr algn="r"/>
              <a:t>11</a:t>
            </a:fld>
            <a:endParaRPr lang="en-US" sz="1200">
              <a:latin typeface="Calisto MT" pitchFamily="18" charset="0"/>
            </a:endParaRPr>
          </a:p>
        </p:txBody>
      </p:sp>
    </p:spTree>
  </p:cSld>
  <p:clrMapOvr>
    <a:masterClrMapping/>
  </p:clrMapOvr>
  <p:transition>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lstStyle/>
          <a:p>
            <a:pPr algn="ctr"/>
            <a:r>
              <a:rPr lang="en-US" sz="3200" dirty="0" smtClean="0">
                <a:effectLst>
                  <a:outerShdw dist="38100" sx="1000" sy="1000" algn="tl">
                    <a:srgbClr val="000000"/>
                  </a:outerShdw>
                </a:effectLst>
              </a:rPr>
              <a:t>Promoting quality data</a:t>
            </a:r>
            <a:br>
              <a:rPr lang="en-US" sz="3200" dirty="0" smtClean="0">
                <a:effectLst>
                  <a:outerShdw dist="38100" sx="1000" sy="1000" algn="tl">
                    <a:srgbClr val="000000"/>
                  </a:outerShdw>
                </a:effectLst>
              </a:rPr>
            </a:br>
            <a:r>
              <a:rPr lang="en-US" sz="3200" dirty="0" smtClean="0">
                <a:effectLst>
                  <a:outerShdw dist="38100" sx="1000" sy="1000" algn="tl">
                    <a:srgbClr val="000000"/>
                  </a:outerShdw>
                </a:effectLst>
              </a:rPr>
              <a:t>through data analysis</a:t>
            </a:r>
            <a:endParaRPr lang="en-US" dirty="0"/>
          </a:p>
        </p:txBody>
      </p:sp>
      <p:sp>
        <p:nvSpPr>
          <p:cNvPr id="165893" name="Rectangle 3"/>
          <p:cNvSpPr>
            <a:spLocks noGrp="1" noChangeArrowheads="1"/>
          </p:cNvSpPr>
          <p:nvPr>
            <p:ph sz="quarter" idx="1"/>
          </p:nvPr>
        </p:nvSpPr>
        <p:spPr/>
        <p:txBody>
          <a:bodyPr/>
          <a:lstStyle/>
          <a:p>
            <a:pPr algn="ctr" eaLnBrk="1" hangingPunct="1">
              <a:lnSpc>
                <a:spcPct val="80000"/>
              </a:lnSpc>
              <a:buFont typeface="Wingdings" pitchFamily="2" charset="2"/>
              <a:buNone/>
              <a:defRPr/>
            </a:pPr>
            <a:r>
              <a:rPr lang="en-US" sz="4400" dirty="0" smtClean="0">
                <a:effectLst>
                  <a:outerShdw blurRad="38100" dist="38100" dir="2700000" algn="tl">
                    <a:srgbClr val="000000"/>
                  </a:outerShdw>
                </a:effectLst>
              </a:rPr>
              <a:t>	</a:t>
            </a:r>
          </a:p>
          <a:p>
            <a:pPr algn="ctr" eaLnBrk="1" hangingPunct="1">
              <a:lnSpc>
                <a:spcPct val="80000"/>
              </a:lnSpc>
              <a:buFont typeface="Wingdings" pitchFamily="2" charset="2"/>
              <a:buNone/>
              <a:defRPr/>
            </a:pPr>
            <a:r>
              <a:rPr lang="en-US" sz="4400" dirty="0" smtClean="0">
                <a:effectLst>
                  <a:outerShdw blurRad="38100" dist="38100" dir="2700000" algn="tl">
                    <a:srgbClr val="000000"/>
                  </a:outerShdw>
                </a:effectLst>
              </a:rPr>
              <a:t>	</a:t>
            </a:r>
            <a:endParaRPr lang="en-US" sz="4800" dirty="0" smtClean="0">
              <a:effectLst>
                <a:outerShdw dist="38100" sx="1000" sy="1000" algn="tl">
                  <a:srgbClr val="000000"/>
                </a:outerShdw>
              </a:effectLst>
            </a:endParaRPr>
          </a:p>
        </p:txBody>
      </p:sp>
      <p:sp>
        <p:nvSpPr>
          <p:cNvPr id="79875"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a:fld id="{2D874AB1-F10B-48FD-909B-52C851DA5679}" type="slidenum">
              <a:rPr lang="en-US" sz="1200">
                <a:latin typeface="Calisto MT" pitchFamily="18" charset="0"/>
              </a:rPr>
              <a:pPr algn="r"/>
              <a:t>12</a:t>
            </a:fld>
            <a:endParaRPr lang="en-US" sz="1200">
              <a:latin typeface="Calisto MT" pitchFamily="18" charset="0"/>
            </a:endParaRPr>
          </a:p>
        </p:txBody>
      </p:sp>
      <p:pic>
        <p:nvPicPr>
          <p:cNvPr id="6" name="Picture 3"/>
          <p:cNvPicPr>
            <a:picLocks noChangeAspect="1" noChangeArrowheads="1"/>
          </p:cNvPicPr>
          <p:nvPr/>
        </p:nvPicPr>
        <p:blipFill>
          <a:blip r:embed="rId3" cstate="print"/>
          <a:srcRect/>
          <a:stretch>
            <a:fillRect/>
          </a:stretch>
        </p:blipFill>
        <p:spPr bwMode="auto">
          <a:xfrm>
            <a:off x="2209800" y="2438400"/>
            <a:ext cx="4083525" cy="2687638"/>
          </a:xfrm>
          <a:prstGeom prst="rect">
            <a:avLst/>
          </a:prstGeom>
          <a:noFill/>
          <a:ln w="9525">
            <a:noFill/>
            <a:miter lim="800000"/>
            <a:headEnd/>
            <a:tailEnd/>
          </a:ln>
          <a:effectLst>
            <a:outerShdw blurRad="50800" dist="50800" dir="5400000" algn="ctr" rotWithShape="0">
              <a:srgbClr val="224568"/>
            </a:outerShdw>
          </a:effectLst>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smtClean="0"/>
              <a:t>The Three Outcomes</a:t>
            </a:r>
            <a:endParaRPr lang="en-US" sz="3600" dirty="0"/>
          </a:p>
        </p:txBody>
      </p:sp>
      <p:pic>
        <p:nvPicPr>
          <p:cNvPr id="4" name="Picture 3" descr="blue_co_wnmbr_notag.jpg"/>
          <p:cNvPicPr>
            <a:picLocks/>
          </p:cNvPicPr>
          <p:nvPr/>
        </p:nvPicPr>
        <p:blipFill>
          <a:blip r:embed="rId3" cstate="print"/>
          <a:stretch>
            <a:fillRect/>
          </a:stretch>
        </p:blipFill>
        <p:spPr>
          <a:xfrm>
            <a:off x="7699248" y="5559552"/>
            <a:ext cx="1014984" cy="914400"/>
          </a:xfrm>
          <a:prstGeom prst="rect">
            <a:avLst/>
          </a:prstGeom>
        </p:spPr>
      </p:pic>
      <p:graphicFrame>
        <p:nvGraphicFramePr>
          <p:cNvPr id="5" name="Diagram 4"/>
          <p:cNvGraphicFramePr/>
          <p:nvPr/>
        </p:nvGraphicFramePr>
        <p:xfrm>
          <a:off x="533400" y="1981200"/>
          <a:ext cx="80772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457200" y="1295400"/>
            <a:ext cx="7924800" cy="369332"/>
          </a:xfrm>
          <a:prstGeom prst="rect">
            <a:avLst/>
          </a:prstGeom>
          <a:noFill/>
        </p:spPr>
        <p:txBody>
          <a:bodyPr wrap="square" rtlCol="0">
            <a:spAutoFit/>
          </a:bodyPr>
          <a:lstStyle/>
          <a:p>
            <a:r>
              <a:rPr lang="en-US" b="1" dirty="0" smtClean="0"/>
              <a:t>Percent of preschool children with IEPs who demonstrate improved:</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68362"/>
          </a:xfrm>
        </p:spPr>
        <p:txBody>
          <a:bodyPr>
            <a:normAutofit fontScale="90000"/>
          </a:bodyPr>
          <a:lstStyle/>
          <a:p>
            <a:r>
              <a:rPr lang="en-US" dirty="0" smtClean="0"/>
              <a:t>7-Point Rating Scale</a:t>
            </a:r>
            <a:br>
              <a:rPr lang="en-US" dirty="0" smtClean="0"/>
            </a:br>
            <a:r>
              <a:rPr lang="en-US" sz="2700" dirty="0" smtClean="0"/>
              <a:t>Please refer to handout – “The Bucket List” </a:t>
            </a:r>
            <a:endParaRPr lang="en-US" sz="2700" dirty="0"/>
          </a:p>
        </p:txBody>
      </p:sp>
      <p:graphicFrame>
        <p:nvGraphicFramePr>
          <p:cNvPr id="5" name="Content Placeholder 4"/>
          <p:cNvGraphicFramePr>
            <a:graphicFrameLocks noGrp="1"/>
          </p:cNvGraphicFramePr>
          <p:nvPr>
            <p:ph sz="quarter" idx="1"/>
          </p:nvPr>
        </p:nvGraphicFramePr>
        <p:xfrm>
          <a:off x="457200" y="2133600"/>
          <a:ext cx="8229600" cy="3962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cstate="print"/>
          <a:srcRect/>
          <a:stretch>
            <a:fillRect/>
          </a:stretch>
        </p:blipFill>
        <p:spPr bwMode="auto">
          <a:xfrm>
            <a:off x="7924800" y="1676400"/>
            <a:ext cx="473075" cy="533400"/>
          </a:xfrm>
          <a:prstGeom prst="rect">
            <a:avLst/>
          </a:prstGeom>
          <a:noFill/>
          <a:ln w="9525">
            <a:noFill/>
            <a:miter lim="800000"/>
            <a:headEnd/>
            <a:tailEnd/>
          </a:ln>
          <a:effectLst/>
        </p:spPr>
      </p:pic>
      <p:pic>
        <p:nvPicPr>
          <p:cNvPr id="7" name="Picture 6"/>
          <p:cNvPicPr/>
          <p:nvPr/>
        </p:nvPicPr>
        <p:blipFill>
          <a:blip r:embed="rId9" cstate="print"/>
          <a:srcRect/>
          <a:stretch>
            <a:fillRect/>
          </a:stretch>
        </p:blipFill>
        <p:spPr bwMode="auto">
          <a:xfrm>
            <a:off x="6781800" y="1676400"/>
            <a:ext cx="390525" cy="545980"/>
          </a:xfrm>
          <a:prstGeom prst="rect">
            <a:avLst/>
          </a:prstGeom>
          <a:noFill/>
          <a:ln w="9525">
            <a:noFill/>
            <a:miter lim="800000"/>
            <a:headEnd/>
            <a:tailEnd/>
          </a:ln>
        </p:spPr>
      </p:pic>
      <p:pic>
        <p:nvPicPr>
          <p:cNvPr id="2051" name="Picture 3"/>
          <p:cNvPicPr>
            <a:picLocks noChangeAspect="1" noChangeArrowheads="1"/>
          </p:cNvPicPr>
          <p:nvPr/>
        </p:nvPicPr>
        <p:blipFill>
          <a:blip r:embed="rId10" cstate="print"/>
          <a:srcRect/>
          <a:stretch>
            <a:fillRect/>
          </a:stretch>
        </p:blipFill>
        <p:spPr bwMode="auto">
          <a:xfrm>
            <a:off x="762000" y="1676400"/>
            <a:ext cx="465137" cy="571500"/>
          </a:xfrm>
          <a:prstGeom prst="rect">
            <a:avLst/>
          </a:prstGeom>
          <a:noFill/>
          <a:ln w="9525">
            <a:noFill/>
            <a:miter lim="800000"/>
            <a:headEnd/>
            <a:tailEnd/>
          </a:ln>
          <a:effectLst/>
        </p:spPr>
      </p:pic>
      <p:pic>
        <p:nvPicPr>
          <p:cNvPr id="9" name="Picture 8"/>
          <p:cNvPicPr/>
          <p:nvPr/>
        </p:nvPicPr>
        <p:blipFill>
          <a:blip r:embed="rId11" cstate="print"/>
          <a:srcRect/>
          <a:stretch>
            <a:fillRect/>
          </a:stretch>
        </p:blipFill>
        <p:spPr bwMode="auto">
          <a:xfrm>
            <a:off x="1676400" y="1676400"/>
            <a:ext cx="418465" cy="519932"/>
          </a:xfrm>
          <a:prstGeom prst="rect">
            <a:avLst/>
          </a:prstGeom>
          <a:noFill/>
          <a:ln w="9525">
            <a:noFill/>
            <a:miter lim="800000"/>
            <a:headEnd/>
            <a:tailEnd/>
          </a:ln>
        </p:spPr>
      </p:pic>
      <p:pic>
        <p:nvPicPr>
          <p:cNvPr id="10" name="Picture 9"/>
          <p:cNvPicPr/>
          <p:nvPr/>
        </p:nvPicPr>
        <p:blipFill>
          <a:blip r:embed="rId12" cstate="print"/>
          <a:srcRect/>
          <a:stretch>
            <a:fillRect/>
          </a:stretch>
        </p:blipFill>
        <p:spPr bwMode="auto">
          <a:xfrm>
            <a:off x="2133600" y="1676400"/>
            <a:ext cx="443535" cy="571500"/>
          </a:xfrm>
          <a:prstGeom prst="rect">
            <a:avLst/>
          </a:prstGeom>
          <a:noFill/>
          <a:ln w="9525">
            <a:noFill/>
            <a:miter lim="800000"/>
            <a:headEnd/>
            <a:tailEnd/>
          </a:ln>
        </p:spPr>
      </p:pic>
      <p:pic>
        <p:nvPicPr>
          <p:cNvPr id="11" name="Picture 10"/>
          <p:cNvPicPr/>
          <p:nvPr/>
        </p:nvPicPr>
        <p:blipFill>
          <a:blip r:embed="rId13" cstate="print"/>
          <a:srcRect/>
          <a:stretch>
            <a:fillRect/>
          </a:stretch>
        </p:blipFill>
        <p:spPr bwMode="auto">
          <a:xfrm>
            <a:off x="2819400" y="1752600"/>
            <a:ext cx="470202" cy="483504"/>
          </a:xfrm>
          <a:prstGeom prst="rect">
            <a:avLst/>
          </a:prstGeom>
          <a:noFill/>
          <a:ln w="9525">
            <a:noFill/>
            <a:miter lim="800000"/>
            <a:headEnd/>
            <a:tailEnd/>
          </a:ln>
        </p:spPr>
      </p:pic>
      <p:pic>
        <p:nvPicPr>
          <p:cNvPr id="12" name="Picture 11"/>
          <p:cNvPicPr/>
          <p:nvPr/>
        </p:nvPicPr>
        <p:blipFill>
          <a:blip r:embed="rId14" cstate="print"/>
          <a:srcRect/>
          <a:stretch>
            <a:fillRect/>
          </a:stretch>
        </p:blipFill>
        <p:spPr bwMode="auto">
          <a:xfrm>
            <a:off x="3352800" y="1752600"/>
            <a:ext cx="458158" cy="464833"/>
          </a:xfrm>
          <a:prstGeom prst="rect">
            <a:avLst/>
          </a:prstGeom>
          <a:noFill/>
          <a:ln w="9525">
            <a:noFill/>
            <a:miter lim="800000"/>
            <a:headEnd/>
            <a:tailEnd/>
          </a:ln>
        </p:spPr>
      </p:pic>
      <p:pic>
        <p:nvPicPr>
          <p:cNvPr id="13" name="Picture 12"/>
          <p:cNvPicPr/>
          <p:nvPr/>
        </p:nvPicPr>
        <p:blipFill>
          <a:blip r:embed="rId15" cstate="print"/>
          <a:srcRect/>
          <a:stretch>
            <a:fillRect/>
          </a:stretch>
        </p:blipFill>
        <p:spPr bwMode="auto">
          <a:xfrm>
            <a:off x="3962400" y="1752600"/>
            <a:ext cx="437515" cy="492753"/>
          </a:xfrm>
          <a:prstGeom prst="rect">
            <a:avLst/>
          </a:prstGeom>
          <a:noFill/>
          <a:ln w="9525">
            <a:noFill/>
            <a:miter lim="800000"/>
            <a:headEnd/>
            <a:tailEnd/>
          </a:ln>
        </p:spPr>
      </p:pic>
      <p:pic>
        <p:nvPicPr>
          <p:cNvPr id="14" name="Picture 13"/>
          <p:cNvPicPr/>
          <p:nvPr/>
        </p:nvPicPr>
        <p:blipFill>
          <a:blip r:embed="rId13" cstate="print"/>
          <a:srcRect/>
          <a:stretch>
            <a:fillRect/>
          </a:stretch>
        </p:blipFill>
        <p:spPr bwMode="auto">
          <a:xfrm>
            <a:off x="4495800" y="1752600"/>
            <a:ext cx="463146" cy="476250"/>
          </a:xfrm>
          <a:prstGeom prst="rect">
            <a:avLst/>
          </a:prstGeom>
          <a:noFill/>
          <a:ln w="9525">
            <a:noFill/>
            <a:miter lim="800000"/>
            <a:headEnd/>
            <a:tailEnd/>
          </a:ln>
        </p:spPr>
      </p:pic>
      <p:pic>
        <p:nvPicPr>
          <p:cNvPr id="15" name="Picture 14"/>
          <p:cNvPicPr/>
          <p:nvPr/>
        </p:nvPicPr>
        <p:blipFill>
          <a:blip r:embed="rId16" cstate="print"/>
          <a:srcRect/>
          <a:stretch>
            <a:fillRect/>
          </a:stretch>
        </p:blipFill>
        <p:spPr bwMode="auto">
          <a:xfrm>
            <a:off x="5257800" y="1676400"/>
            <a:ext cx="418260" cy="523875"/>
          </a:xfrm>
          <a:prstGeom prst="rect">
            <a:avLst/>
          </a:prstGeom>
          <a:noFill/>
          <a:ln w="9525">
            <a:noFill/>
            <a:miter lim="800000"/>
            <a:headEnd/>
            <a:tailEnd/>
          </a:ln>
        </p:spPr>
      </p:pic>
      <p:pic>
        <p:nvPicPr>
          <p:cNvPr id="16" name="Picture 15"/>
          <p:cNvPicPr/>
          <p:nvPr/>
        </p:nvPicPr>
        <p:blipFill>
          <a:blip r:embed="rId11" cstate="print"/>
          <a:srcRect/>
          <a:stretch>
            <a:fillRect/>
          </a:stretch>
        </p:blipFill>
        <p:spPr bwMode="auto">
          <a:xfrm>
            <a:off x="5791200" y="1676400"/>
            <a:ext cx="436970"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p:txBody>
          <a:bodyPr>
            <a:normAutofit/>
          </a:bodyPr>
          <a:lstStyle/>
          <a:p>
            <a:pPr eaLnBrk="1" hangingPunct="1"/>
            <a:r>
              <a:rPr lang="en-US" sz="3200" b="1" dirty="0" smtClean="0"/>
              <a:t>Pattern Checking </a:t>
            </a:r>
            <a:r>
              <a:rPr lang="en-US" sz="3200" dirty="0" smtClean="0"/>
              <a:t>- Checking to see if ratings accurately reflect child status</a:t>
            </a:r>
          </a:p>
        </p:txBody>
      </p:sp>
      <p:sp>
        <p:nvSpPr>
          <p:cNvPr id="70660" name="Rectangle 3"/>
          <p:cNvSpPr>
            <a:spLocks noGrp="1" noChangeArrowheads="1"/>
          </p:cNvSpPr>
          <p:nvPr>
            <p:ph sz="quarter" idx="1"/>
          </p:nvPr>
        </p:nvSpPr>
        <p:spPr/>
        <p:txBody>
          <a:bodyPr/>
          <a:lstStyle/>
          <a:p>
            <a:pPr>
              <a:lnSpc>
                <a:spcPct val="90000"/>
              </a:lnSpc>
              <a:buClr>
                <a:schemeClr val="accent2"/>
              </a:buClr>
              <a:buFont typeface="Arial" pitchFamily="34" charset="0"/>
              <a:buChar char="•"/>
            </a:pPr>
            <a:r>
              <a:rPr lang="en-US" dirty="0" smtClean="0"/>
              <a:t>We have expectations about how child outcomes data should look</a:t>
            </a:r>
          </a:p>
          <a:p>
            <a:pPr lvl="1">
              <a:lnSpc>
                <a:spcPct val="90000"/>
              </a:lnSpc>
              <a:buClr>
                <a:schemeClr val="accent2"/>
              </a:buClr>
              <a:buFont typeface="Arial" pitchFamily="34" charset="0"/>
              <a:buChar char="•"/>
            </a:pPr>
            <a:r>
              <a:rPr lang="en-US" dirty="0" smtClean="0"/>
              <a:t>Compared to what we expect</a:t>
            </a:r>
          </a:p>
          <a:p>
            <a:pPr lvl="1">
              <a:lnSpc>
                <a:spcPct val="90000"/>
              </a:lnSpc>
              <a:buClr>
                <a:schemeClr val="accent2"/>
              </a:buClr>
              <a:buFont typeface="Arial" pitchFamily="34" charset="0"/>
              <a:buChar char="•"/>
            </a:pPr>
            <a:r>
              <a:rPr lang="en-US" dirty="0" smtClean="0"/>
              <a:t>Compared to other data in the state</a:t>
            </a:r>
          </a:p>
          <a:p>
            <a:pPr lvl="1">
              <a:lnSpc>
                <a:spcPct val="90000"/>
              </a:lnSpc>
              <a:buClr>
                <a:schemeClr val="accent2"/>
              </a:buClr>
              <a:buFont typeface="Arial" pitchFamily="34" charset="0"/>
              <a:buChar char="•"/>
            </a:pPr>
            <a:r>
              <a:rPr lang="en-US" dirty="0" smtClean="0"/>
              <a:t>Compared to similar states/regions/school districts</a:t>
            </a:r>
          </a:p>
          <a:p>
            <a:pPr>
              <a:lnSpc>
                <a:spcPct val="90000"/>
              </a:lnSpc>
              <a:buClr>
                <a:schemeClr val="accent2"/>
              </a:buClr>
              <a:buFont typeface="Arial" pitchFamily="34" charset="0"/>
              <a:buChar char="•"/>
            </a:pPr>
            <a:r>
              <a:rPr lang="en-US" dirty="0" smtClean="0"/>
              <a:t>When the data are different than expected ask follow up questions</a:t>
            </a:r>
          </a:p>
          <a:p>
            <a:pPr eaLnBrk="1" hangingPunct="1">
              <a:lnSpc>
                <a:spcPct val="90000"/>
              </a:lnSpc>
              <a:buClr>
                <a:schemeClr val="accent2"/>
              </a:buClr>
              <a:buFont typeface="Wingdings" pitchFamily="2" charset="2"/>
              <a:buNone/>
            </a:pPr>
            <a:endParaRPr lang="en-US" sz="2800" dirty="0" smtClean="0"/>
          </a:p>
        </p:txBody>
      </p:sp>
      <p:sp>
        <p:nvSpPr>
          <p:cNvPr id="37891" name="Slide Number Placeholder 5"/>
          <p:cNvSpPr>
            <a:spLocks noGrp="1"/>
          </p:cNvSpPr>
          <p:nvPr>
            <p:ph type="sldNum" sz="quarter" idx="4294967295"/>
          </p:nvPr>
        </p:nvSpPr>
        <p:spPr>
          <a:xfrm>
            <a:off x="7772400" y="6324600"/>
            <a:ext cx="1371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7F7F7"/>
                </a:solidFill>
                <a:latin typeface="Arial" charset="0"/>
              </a:defRPr>
            </a:lvl1pPr>
            <a:lvl2pPr marL="742950" indent="-285750">
              <a:defRPr sz="2800">
                <a:solidFill>
                  <a:srgbClr val="F7F7F7"/>
                </a:solidFill>
                <a:latin typeface="Arial" charset="0"/>
              </a:defRPr>
            </a:lvl2pPr>
            <a:lvl3pPr marL="1143000" indent="-228600">
              <a:defRPr sz="2800">
                <a:solidFill>
                  <a:srgbClr val="F7F7F7"/>
                </a:solidFill>
                <a:latin typeface="Arial" charset="0"/>
              </a:defRPr>
            </a:lvl3pPr>
            <a:lvl4pPr marL="1600200" indent="-228600">
              <a:defRPr sz="2800">
                <a:solidFill>
                  <a:srgbClr val="F7F7F7"/>
                </a:solidFill>
                <a:latin typeface="Arial" charset="0"/>
              </a:defRPr>
            </a:lvl4pPr>
            <a:lvl5pPr marL="2057400" indent="-228600">
              <a:defRPr sz="2800">
                <a:solidFill>
                  <a:srgbClr val="F7F7F7"/>
                </a:solidFill>
                <a:latin typeface="Arial" charset="0"/>
              </a:defRPr>
            </a:lvl5pPr>
            <a:lvl6pPr marL="2514600" indent="-228600" eaLnBrk="0" fontAlgn="base" hangingPunct="0">
              <a:spcBef>
                <a:spcPct val="0"/>
              </a:spcBef>
              <a:spcAft>
                <a:spcPct val="0"/>
              </a:spcAft>
              <a:defRPr sz="2800">
                <a:solidFill>
                  <a:srgbClr val="F7F7F7"/>
                </a:solidFill>
                <a:latin typeface="Arial" charset="0"/>
              </a:defRPr>
            </a:lvl6pPr>
            <a:lvl7pPr marL="2971800" indent="-228600" eaLnBrk="0" fontAlgn="base" hangingPunct="0">
              <a:spcBef>
                <a:spcPct val="0"/>
              </a:spcBef>
              <a:spcAft>
                <a:spcPct val="0"/>
              </a:spcAft>
              <a:defRPr sz="2800">
                <a:solidFill>
                  <a:srgbClr val="F7F7F7"/>
                </a:solidFill>
                <a:latin typeface="Arial" charset="0"/>
              </a:defRPr>
            </a:lvl7pPr>
            <a:lvl8pPr marL="3429000" indent="-228600" eaLnBrk="0" fontAlgn="base" hangingPunct="0">
              <a:spcBef>
                <a:spcPct val="0"/>
              </a:spcBef>
              <a:spcAft>
                <a:spcPct val="0"/>
              </a:spcAft>
              <a:defRPr sz="2800">
                <a:solidFill>
                  <a:srgbClr val="F7F7F7"/>
                </a:solidFill>
                <a:latin typeface="Arial" charset="0"/>
              </a:defRPr>
            </a:lvl8pPr>
            <a:lvl9pPr marL="3886200" indent="-228600" eaLnBrk="0" fontAlgn="base" hangingPunct="0">
              <a:spcBef>
                <a:spcPct val="0"/>
              </a:spcBef>
              <a:spcAft>
                <a:spcPct val="0"/>
              </a:spcAft>
              <a:defRPr sz="2800">
                <a:solidFill>
                  <a:srgbClr val="F7F7F7"/>
                </a:solidFill>
                <a:latin typeface="Arial" charset="0"/>
              </a:defRPr>
            </a:lvl9pPr>
          </a:lstStyle>
          <a:p>
            <a:pPr>
              <a:defRPr/>
            </a:pPr>
            <a:fld id="{6070F460-FA51-495B-85E4-E36C2B98EF39}" type="slidenum">
              <a:rPr lang="en-US" sz="1400" smtClean="0">
                <a:solidFill>
                  <a:schemeClr val="tx1"/>
                </a:solidFill>
              </a:rPr>
              <a:pPr>
                <a:defRPr/>
              </a:pPr>
              <a:t>15</a:t>
            </a:fld>
            <a:endParaRPr lang="en-US" sz="1400" dirty="0" smtClean="0">
              <a:solidFill>
                <a:schemeClr val="tx1"/>
              </a:solidFill>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5"/>
          <p:cNvSpPr>
            <a:spLocks noGrp="1"/>
          </p:cNvSpPr>
          <p:nvPr>
            <p:ph type="sldNum" sz="quarter" idx="4294967295"/>
          </p:nvPr>
        </p:nvSpPr>
        <p:spPr>
          <a:xfrm>
            <a:off x="7543800" y="6324600"/>
            <a:ext cx="1371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7F7F7"/>
                </a:solidFill>
                <a:latin typeface="Arial" charset="0"/>
              </a:defRPr>
            </a:lvl1pPr>
            <a:lvl2pPr marL="742950" indent="-285750">
              <a:defRPr sz="2800">
                <a:solidFill>
                  <a:srgbClr val="F7F7F7"/>
                </a:solidFill>
                <a:latin typeface="Arial" charset="0"/>
              </a:defRPr>
            </a:lvl2pPr>
            <a:lvl3pPr marL="1143000" indent="-228600">
              <a:defRPr sz="2800">
                <a:solidFill>
                  <a:srgbClr val="F7F7F7"/>
                </a:solidFill>
                <a:latin typeface="Arial" charset="0"/>
              </a:defRPr>
            </a:lvl3pPr>
            <a:lvl4pPr marL="1600200" indent="-228600">
              <a:defRPr sz="2800">
                <a:solidFill>
                  <a:srgbClr val="F7F7F7"/>
                </a:solidFill>
                <a:latin typeface="Arial" charset="0"/>
              </a:defRPr>
            </a:lvl4pPr>
            <a:lvl5pPr marL="2057400" indent="-228600">
              <a:defRPr sz="2800">
                <a:solidFill>
                  <a:srgbClr val="F7F7F7"/>
                </a:solidFill>
                <a:latin typeface="Arial" charset="0"/>
              </a:defRPr>
            </a:lvl5pPr>
            <a:lvl6pPr marL="2514600" indent="-228600" eaLnBrk="0" fontAlgn="base" hangingPunct="0">
              <a:spcBef>
                <a:spcPct val="0"/>
              </a:spcBef>
              <a:spcAft>
                <a:spcPct val="0"/>
              </a:spcAft>
              <a:defRPr sz="2800">
                <a:solidFill>
                  <a:srgbClr val="F7F7F7"/>
                </a:solidFill>
                <a:latin typeface="Arial" charset="0"/>
              </a:defRPr>
            </a:lvl6pPr>
            <a:lvl7pPr marL="2971800" indent="-228600" eaLnBrk="0" fontAlgn="base" hangingPunct="0">
              <a:spcBef>
                <a:spcPct val="0"/>
              </a:spcBef>
              <a:spcAft>
                <a:spcPct val="0"/>
              </a:spcAft>
              <a:defRPr sz="2800">
                <a:solidFill>
                  <a:srgbClr val="F7F7F7"/>
                </a:solidFill>
                <a:latin typeface="Arial" charset="0"/>
              </a:defRPr>
            </a:lvl7pPr>
            <a:lvl8pPr marL="3429000" indent="-228600" eaLnBrk="0" fontAlgn="base" hangingPunct="0">
              <a:spcBef>
                <a:spcPct val="0"/>
              </a:spcBef>
              <a:spcAft>
                <a:spcPct val="0"/>
              </a:spcAft>
              <a:defRPr sz="2800">
                <a:solidFill>
                  <a:srgbClr val="F7F7F7"/>
                </a:solidFill>
                <a:latin typeface="Arial" charset="0"/>
              </a:defRPr>
            </a:lvl8pPr>
            <a:lvl9pPr marL="3886200" indent="-228600" eaLnBrk="0" fontAlgn="base" hangingPunct="0">
              <a:spcBef>
                <a:spcPct val="0"/>
              </a:spcBef>
              <a:spcAft>
                <a:spcPct val="0"/>
              </a:spcAft>
              <a:defRPr sz="2800">
                <a:solidFill>
                  <a:srgbClr val="F7F7F7"/>
                </a:solidFill>
                <a:latin typeface="Arial" charset="0"/>
              </a:defRPr>
            </a:lvl9pPr>
          </a:lstStyle>
          <a:p>
            <a:pPr>
              <a:defRPr/>
            </a:pPr>
            <a:fld id="{F2952C43-47FC-4F08-837A-5C6F35D3DE5D}" type="slidenum">
              <a:rPr lang="en-US" sz="1400" smtClean="0">
                <a:solidFill>
                  <a:schemeClr val="tx1"/>
                </a:solidFill>
              </a:rPr>
              <a:pPr>
                <a:defRPr/>
              </a:pPr>
              <a:t>16</a:t>
            </a:fld>
            <a:endParaRPr lang="en-US" sz="1400" smtClean="0">
              <a:solidFill>
                <a:schemeClr val="tx1"/>
              </a:solidFill>
            </a:endParaRPr>
          </a:p>
        </p:txBody>
      </p:sp>
      <p:sp>
        <p:nvSpPr>
          <p:cNvPr id="71683" name="Rectangle 2"/>
          <p:cNvSpPr>
            <a:spLocks noGrp="1" noChangeArrowheads="1"/>
          </p:cNvSpPr>
          <p:nvPr>
            <p:ph type="title"/>
          </p:nvPr>
        </p:nvSpPr>
        <p:spPr/>
        <p:txBody>
          <a:bodyPr/>
          <a:lstStyle/>
          <a:p>
            <a:pPr eaLnBrk="1" hangingPunct="1"/>
            <a:r>
              <a:rPr lang="en-US" smtClean="0"/>
              <a:t>Questions to ask</a:t>
            </a:r>
          </a:p>
        </p:txBody>
      </p:sp>
      <p:sp>
        <p:nvSpPr>
          <p:cNvPr id="71684" name="Rectangle 3"/>
          <p:cNvSpPr>
            <a:spLocks noGrp="1" noChangeArrowheads="1"/>
          </p:cNvSpPr>
          <p:nvPr>
            <p:ph type="body" idx="1"/>
          </p:nvPr>
        </p:nvSpPr>
        <p:spPr/>
        <p:txBody>
          <a:bodyPr/>
          <a:lstStyle/>
          <a:p>
            <a:pPr eaLnBrk="1" hangingPunct="1"/>
            <a:r>
              <a:rPr lang="en-US" dirty="0" smtClean="0"/>
              <a:t>Do the data make sense?</a:t>
            </a:r>
          </a:p>
          <a:p>
            <a:pPr lvl="1" eaLnBrk="1" hangingPunct="1"/>
            <a:r>
              <a:rPr lang="en-US" dirty="0" smtClean="0"/>
              <a:t>Am I surprised?  Do I believe the data?  Believe some of the data?  All of the data?</a:t>
            </a:r>
          </a:p>
          <a:p>
            <a:pPr eaLnBrk="1" hangingPunct="1"/>
            <a:r>
              <a:rPr lang="en-US" dirty="0" smtClean="0"/>
              <a:t>If the data are reasonable (or when they become reasonable), what might they tell us?</a:t>
            </a:r>
          </a:p>
          <a:p>
            <a:pPr eaLnBrk="1" hangingPunct="1"/>
            <a:endParaRPr lang="en-US" dirty="0" smtClean="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rmAutofit/>
          </a:bodyPr>
          <a:lstStyle/>
          <a:p>
            <a:r>
              <a:rPr lang="en-US" sz="3600" b="1" dirty="0" smtClean="0"/>
              <a:t>Patterns We will be Checking Today</a:t>
            </a:r>
            <a:endParaRPr lang="en-US" sz="3600" b="1" dirty="0"/>
          </a:p>
        </p:txBody>
      </p:sp>
      <p:sp>
        <p:nvSpPr>
          <p:cNvPr id="101380" name="Rectangle 3"/>
          <p:cNvSpPr>
            <a:spLocks noGrp="1" noChangeArrowheads="1"/>
          </p:cNvSpPr>
          <p:nvPr>
            <p:ph sz="quarter" idx="1"/>
          </p:nvPr>
        </p:nvSpPr>
        <p:spPr>
          <a:xfrm>
            <a:off x="457200" y="1600200"/>
            <a:ext cx="7620000" cy="2971800"/>
          </a:xfrm>
        </p:spPr>
        <p:txBody>
          <a:bodyPr>
            <a:normAutofit fontScale="92500" lnSpcReduction="20000"/>
          </a:bodyPr>
          <a:lstStyle/>
          <a:p>
            <a:pPr marL="855028" indent="-533400">
              <a:buFontTx/>
              <a:buAutoNum type="arabicPeriod"/>
            </a:pPr>
            <a:r>
              <a:rPr lang="en-US" dirty="0" smtClean="0"/>
              <a:t>Entry Rating Distribution</a:t>
            </a:r>
          </a:p>
          <a:p>
            <a:pPr marL="855028" indent="-533400">
              <a:buFontTx/>
              <a:buAutoNum type="arabicPeriod"/>
            </a:pPr>
            <a:r>
              <a:rPr lang="en-US" dirty="0" smtClean="0"/>
              <a:t>Entry Rating Distribution by Eligibility Determination</a:t>
            </a:r>
          </a:p>
          <a:p>
            <a:pPr marL="855028" indent="-533400">
              <a:buFontTx/>
              <a:buAutoNum type="arabicPeriod"/>
            </a:pPr>
            <a:r>
              <a:rPr lang="en-US" dirty="0" smtClean="0"/>
              <a:t>Comparison of Entry Ratings Across Outcomes</a:t>
            </a:r>
          </a:p>
          <a:p>
            <a:pPr marL="855028" indent="-533400">
              <a:buFontTx/>
              <a:buAutoNum type="arabicPeriod"/>
            </a:pPr>
            <a:r>
              <a:rPr lang="en-US" dirty="0" smtClean="0"/>
              <a:t>Entry/Exit Comparison by CESA</a:t>
            </a:r>
          </a:p>
          <a:p>
            <a:pPr marL="855028" indent="-533400">
              <a:buFontTx/>
              <a:buAutoNum type="arabicPeriod"/>
            </a:pPr>
            <a:r>
              <a:rPr lang="en-US" dirty="0" smtClean="0"/>
              <a:t>State Entry Rating Distribution by Race/Ethnicity</a:t>
            </a:r>
          </a:p>
          <a:p>
            <a:pPr marL="855028" indent="-533400">
              <a:buFontTx/>
              <a:buAutoNum type="arabicPeriod"/>
            </a:pPr>
            <a:r>
              <a:rPr lang="en-US" dirty="0" smtClean="0"/>
              <a:t>State Exit Rating Distribution</a:t>
            </a:r>
          </a:p>
          <a:p>
            <a:pPr marL="855028" indent="-533400">
              <a:buFontTx/>
              <a:buAutoNum type="arabicPeriod"/>
            </a:pPr>
            <a:r>
              <a:rPr lang="en-US" dirty="0" smtClean="0"/>
              <a:t>Progress Categories by State/CESA</a:t>
            </a:r>
          </a:p>
          <a:p>
            <a:pPr marL="855028" indent="-533400">
              <a:buFontTx/>
              <a:buAutoNum type="arabicPeriod"/>
            </a:pPr>
            <a:r>
              <a:rPr lang="en-US" dirty="0" smtClean="0"/>
              <a:t>Summary Statements by State/CESA </a:t>
            </a:r>
          </a:p>
        </p:txBody>
      </p:sp>
      <p:sp>
        <p:nvSpPr>
          <p:cNvPr id="5" name="Slide Number Placeholder 4"/>
          <p:cNvSpPr>
            <a:spLocks noGrp="1"/>
          </p:cNvSpPr>
          <p:nvPr>
            <p:ph type="sldNum" sz="quarter" idx="4294967295"/>
          </p:nvPr>
        </p:nvSpPr>
        <p:spPr>
          <a:xfrm>
            <a:off x="7010400" y="6245225"/>
            <a:ext cx="2133600" cy="476250"/>
          </a:xfrm>
          <a:prstGeom prst="rect">
            <a:avLst/>
          </a:prstGeom>
        </p:spPr>
        <p:txBody>
          <a:bodyPr/>
          <a:lstStyle/>
          <a:p>
            <a:pPr>
              <a:defRPr/>
            </a:pPr>
            <a:fld id="{AFFBCAEF-B5A4-4EAC-A83A-4666CC6AAFE3}" type="slidenum">
              <a:rPr lang="en-US">
                <a:latin typeface="Arial" charset="0"/>
              </a:rPr>
              <a:pPr>
                <a:defRPr/>
              </a:pPr>
              <a:t>17</a:t>
            </a:fld>
            <a:endParaRPr lang="en-US">
              <a:latin typeface="Arial" charset="0"/>
            </a:endParaRPr>
          </a:p>
        </p:txBody>
      </p:sp>
      <p:pic>
        <p:nvPicPr>
          <p:cNvPr id="8" name="Picture 1"/>
          <p:cNvPicPr>
            <a:picLocks noGrp="1" noChangeAspect="1" noChangeArrowheads="1"/>
          </p:cNvPicPr>
          <p:nvPr>
            <p:ph sz="quarter" idx="2"/>
          </p:nvPr>
        </p:nvPicPr>
        <p:blipFill>
          <a:blip r:embed="rId3" cstate="print"/>
          <a:srcRect/>
          <a:stretch>
            <a:fillRect/>
          </a:stretch>
        </p:blipFill>
        <p:spPr bwMode="auto">
          <a:xfrm>
            <a:off x="3124200" y="4876800"/>
            <a:ext cx="2628900" cy="1743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b="1" dirty="0" smtClean="0"/>
              <a:t>Small Group Discussion Questions:</a:t>
            </a:r>
            <a:endParaRPr lang="en-US" sz="3600" b="1" dirty="0"/>
          </a:p>
        </p:txBody>
      </p:sp>
      <p:sp>
        <p:nvSpPr>
          <p:cNvPr id="4" name="Slide Number Placeholder 3"/>
          <p:cNvSpPr>
            <a:spLocks noGrp="1"/>
          </p:cNvSpPr>
          <p:nvPr>
            <p:ph type="sldNum" sz="quarter" idx="4294967295"/>
          </p:nvPr>
        </p:nvSpPr>
        <p:spPr>
          <a:xfrm>
            <a:off x="7010400" y="6245225"/>
            <a:ext cx="2133600" cy="476250"/>
          </a:xfrm>
          <a:prstGeom prst="rect">
            <a:avLst/>
          </a:prstGeom>
        </p:spPr>
        <p:txBody>
          <a:bodyPr/>
          <a:lstStyle/>
          <a:p>
            <a:pPr>
              <a:defRPr/>
            </a:pPr>
            <a:fld id="{0F9204E8-CD8C-475A-9E47-4F0C8B09B7B4}" type="slidenum">
              <a:rPr lang="en-US" smtClean="0"/>
              <a:pPr>
                <a:defRPr/>
              </a:pPr>
              <a:t>18</a:t>
            </a:fld>
            <a:endParaRPr lang="en-US"/>
          </a:p>
        </p:txBody>
      </p:sp>
      <p:sp>
        <p:nvSpPr>
          <p:cNvPr id="5" name="Rectangle 3"/>
          <p:cNvSpPr txBox="1">
            <a:spLocks noChangeArrowheads="1"/>
          </p:cNvSpPr>
          <p:nvPr/>
        </p:nvSpPr>
        <p:spPr bwMode="auto">
          <a:xfrm>
            <a:off x="457200" y="1676400"/>
            <a:ext cx="8229600" cy="4449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224568"/>
                </a:solidFill>
                <a:latin typeface="Calisto MT" pitchFamily="18" charset="0"/>
                <a:ea typeface="+mn-ea"/>
                <a:cs typeface="+mn-cs"/>
              </a:defRPr>
            </a:lvl1pPr>
            <a:lvl2pPr marL="742950" indent="-285750" algn="l" rtl="0" eaLnBrk="0" fontAlgn="base" hangingPunct="0">
              <a:spcBef>
                <a:spcPct val="20000"/>
              </a:spcBef>
              <a:spcAft>
                <a:spcPct val="0"/>
              </a:spcAft>
              <a:buChar char="–"/>
              <a:defRPr sz="2800">
                <a:solidFill>
                  <a:srgbClr val="224568"/>
                </a:solidFill>
                <a:latin typeface="Calisto MT" pitchFamily="18" charset="0"/>
              </a:defRPr>
            </a:lvl2pPr>
            <a:lvl3pPr marL="1143000" indent="-228600" algn="l" rtl="0" eaLnBrk="0" fontAlgn="base" hangingPunct="0">
              <a:spcBef>
                <a:spcPct val="20000"/>
              </a:spcBef>
              <a:spcAft>
                <a:spcPct val="0"/>
              </a:spcAft>
              <a:buChar char="•"/>
              <a:defRPr sz="2400">
                <a:solidFill>
                  <a:srgbClr val="224568"/>
                </a:solidFill>
                <a:latin typeface="Calisto MT" pitchFamily="18" charset="0"/>
              </a:defRPr>
            </a:lvl3pPr>
            <a:lvl4pPr marL="1600200" indent="-228600" algn="l" rtl="0" eaLnBrk="0" fontAlgn="base" hangingPunct="0">
              <a:spcBef>
                <a:spcPct val="20000"/>
              </a:spcBef>
              <a:spcAft>
                <a:spcPct val="0"/>
              </a:spcAft>
              <a:buChar char="–"/>
              <a:defRPr sz="2000">
                <a:solidFill>
                  <a:srgbClr val="224568"/>
                </a:solidFill>
                <a:latin typeface="Calisto MT" pitchFamily="18" charset="0"/>
              </a:defRPr>
            </a:lvl4pPr>
            <a:lvl5pPr marL="2057400" indent="-228600" algn="l" rtl="0" eaLnBrk="0" fontAlgn="base" hangingPunct="0">
              <a:spcBef>
                <a:spcPct val="20000"/>
              </a:spcBef>
              <a:spcAft>
                <a:spcPct val="0"/>
              </a:spcAft>
              <a:buChar char="»"/>
              <a:defRPr sz="2000">
                <a:solidFill>
                  <a:srgbClr val="224568"/>
                </a:solidFill>
                <a:latin typeface="Calisto MT"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lnSpc>
                <a:spcPct val="90000"/>
              </a:lnSpc>
              <a:buAutoNum type="arabicPeriod"/>
            </a:pPr>
            <a:r>
              <a:rPr lang="en-US" dirty="0" smtClean="0"/>
              <a:t>What do you notice about your local data?</a:t>
            </a:r>
          </a:p>
          <a:p>
            <a:pPr marL="514350" indent="-514350">
              <a:lnSpc>
                <a:spcPct val="90000"/>
              </a:lnSpc>
              <a:buAutoNum type="arabicPeriod"/>
            </a:pPr>
            <a:r>
              <a:rPr lang="en-US" dirty="0" smtClean="0"/>
              <a:t>What stands out as a possible ‘red flag’?</a:t>
            </a:r>
          </a:p>
          <a:p>
            <a:pPr marL="514350" indent="-514350">
              <a:lnSpc>
                <a:spcPct val="90000"/>
              </a:lnSpc>
              <a:buAutoNum type="arabicPeriod"/>
            </a:pPr>
            <a:r>
              <a:rPr lang="en-US" dirty="0" smtClean="0"/>
              <a:t>What might you infer about the data?</a:t>
            </a:r>
          </a:p>
          <a:p>
            <a:pPr marL="514350" indent="-514350">
              <a:lnSpc>
                <a:spcPct val="90000"/>
              </a:lnSpc>
              <a:buAutoNum type="arabicPeriod"/>
            </a:pPr>
            <a:r>
              <a:rPr lang="en-US" dirty="0" smtClean="0"/>
              <a:t>What additional questions does it raise?</a:t>
            </a:r>
          </a:p>
          <a:p>
            <a:pPr marL="514350" indent="-514350">
              <a:lnSpc>
                <a:spcPct val="90000"/>
              </a:lnSpc>
              <a:buAutoNum type="arabicPeriod"/>
            </a:pPr>
            <a:r>
              <a:rPr lang="en-US" dirty="0" smtClean="0"/>
              <a:t>What next steps might you take?</a:t>
            </a:r>
          </a:p>
        </p:txBody>
      </p:sp>
    </p:spTree>
    <p:extLst>
      <p:ext uri="{BB962C8B-B14F-4D97-AF65-F5344CB8AC3E}">
        <p14:creationId xmlns:p14="http://schemas.microsoft.com/office/powerpoint/2010/main" val="367142296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a:solidFill>
            <a:srgbClr val="FFFF99"/>
          </a:solidFill>
        </p:spPr>
        <p:txBody>
          <a:bodyPr anchor="ctr">
            <a:normAutofit/>
          </a:bodyPr>
          <a:lstStyle/>
          <a:p>
            <a:r>
              <a:rPr lang="en-US" sz="3600" b="1" dirty="0" smtClean="0"/>
              <a:t>Predicted Pattern #1</a:t>
            </a:r>
          </a:p>
        </p:txBody>
      </p:sp>
      <p:sp>
        <p:nvSpPr>
          <p:cNvPr id="103428" name="Rectangle 3"/>
          <p:cNvSpPr>
            <a:spLocks noGrp="1" noChangeArrowheads="1"/>
          </p:cNvSpPr>
          <p:nvPr>
            <p:ph sz="quarter" idx="1"/>
          </p:nvPr>
        </p:nvSpPr>
        <p:spPr/>
        <p:txBody>
          <a:bodyPr>
            <a:normAutofit lnSpcReduction="10000"/>
          </a:bodyPr>
          <a:lstStyle/>
          <a:p>
            <a:pPr marL="609600" indent="-609600">
              <a:buFontTx/>
              <a:buNone/>
            </a:pPr>
            <a:r>
              <a:rPr lang="en-US" sz="2800" dirty="0" smtClean="0"/>
              <a:t>Children will differ from one another in their entry scores in reasonable ways (e.g., fewer scores at the high and low ends of the distribution, more scores in the middle). </a:t>
            </a:r>
          </a:p>
        </p:txBody>
      </p:sp>
      <p:sp>
        <p:nvSpPr>
          <p:cNvPr id="5" name="Content Placeholder 4"/>
          <p:cNvSpPr>
            <a:spLocks noGrp="1"/>
          </p:cNvSpPr>
          <p:nvPr>
            <p:ph sz="quarter" idx="2"/>
          </p:nvPr>
        </p:nvSpPr>
        <p:spPr/>
        <p:txBody>
          <a:bodyPr>
            <a:normAutofit lnSpcReduction="10000"/>
          </a:bodyPr>
          <a:lstStyle/>
          <a:p>
            <a:pPr>
              <a:buNone/>
            </a:pPr>
            <a:r>
              <a:rPr lang="en-US" dirty="0" smtClean="0"/>
              <a:t>Rationale:</a:t>
            </a:r>
          </a:p>
          <a:p>
            <a:pPr>
              <a:buNone/>
            </a:pPr>
            <a:r>
              <a:rPr lang="en-US" i="1" dirty="0" smtClean="0"/>
              <a:t>Evidence suggests EI and ECSE serve more mildly than severely impaired children (e.g., few ratings/scores at lowest end). Few children receiving services would be expected to be considered as functioning typically (few ratings/scores in the typical range).</a:t>
            </a:r>
          </a:p>
        </p:txBody>
      </p:sp>
      <p:sp>
        <p:nvSpPr>
          <p:cNvPr id="4" name="Slide Number Placeholder 4"/>
          <p:cNvSpPr>
            <a:spLocks noGrp="1"/>
          </p:cNvSpPr>
          <p:nvPr>
            <p:ph type="sldNum" sz="quarter" idx="4294967295"/>
          </p:nvPr>
        </p:nvSpPr>
        <p:spPr>
          <a:xfrm>
            <a:off x="7010400" y="6245225"/>
            <a:ext cx="2133600" cy="476250"/>
          </a:xfrm>
          <a:prstGeom prst="rect">
            <a:avLst/>
          </a:prstGeom>
        </p:spPr>
        <p:txBody>
          <a:bodyPr/>
          <a:lstStyle/>
          <a:p>
            <a:pPr>
              <a:defRPr/>
            </a:pPr>
            <a:fld id="{718E0980-4288-401C-84A2-71B1CCD45685}" type="slidenum">
              <a:rPr lang="en-US">
                <a:latin typeface="Arial" charset="0"/>
              </a:rPr>
              <a:pPr>
                <a:defRPr/>
              </a:pPr>
              <a:t>19</a:t>
            </a:fld>
            <a:endParaRPr lang="en-US">
              <a:latin typeface="Arial"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smtClean="0"/>
              <a:t> Objectives</a:t>
            </a:r>
          </a:p>
        </p:txBody>
      </p:sp>
      <p:sp>
        <p:nvSpPr>
          <p:cNvPr id="53251" name="Subtitle 2"/>
          <p:cNvSpPr>
            <a:spLocks noGrp="1"/>
          </p:cNvSpPr>
          <p:nvPr>
            <p:ph sz="quarter" idx="1"/>
          </p:nvPr>
        </p:nvSpPr>
        <p:spPr/>
        <p:txBody>
          <a:bodyPr/>
          <a:lstStyle/>
          <a:p>
            <a:pPr marL="457200" indent="-457200" algn="l">
              <a:buFont typeface="Arial" pitchFamily="34" charset="0"/>
              <a:buChar char="•"/>
            </a:pPr>
            <a:r>
              <a:rPr lang="en-US" dirty="0" smtClean="0"/>
              <a:t>To discuss the significance of and strategies for improving child outcomes data quality</a:t>
            </a:r>
          </a:p>
          <a:p>
            <a:pPr marL="457200" indent="-457200" algn="l">
              <a:buFont typeface="Arial" pitchFamily="34" charset="0"/>
              <a:buChar char="•"/>
            </a:pPr>
            <a:r>
              <a:rPr lang="en-US" dirty="0" smtClean="0"/>
              <a:t>To look at state, CESA and District data patterns as one mechanism for checking data quality </a:t>
            </a:r>
          </a:p>
        </p:txBody>
      </p:sp>
      <p:sp>
        <p:nvSpPr>
          <p:cNvPr id="53252"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a:fld id="{C411DBF9-E2F0-46BF-B8AD-8137977D85E1}" type="slidenum">
              <a:rPr lang="en-US" sz="1200">
                <a:latin typeface="Calisto MT" pitchFamily="18" charset="0"/>
              </a:rPr>
              <a:pPr algn="r"/>
              <a:t>2</a:t>
            </a:fld>
            <a:endParaRPr lang="en-US" sz="1200">
              <a:latin typeface="Calisto MT" pitchFamily="18" charset="0"/>
            </a:endParaRPr>
          </a:p>
        </p:txBody>
      </p:sp>
    </p:spTree>
    <p:extLst>
      <p:ext uri="{BB962C8B-B14F-4D97-AF65-F5344CB8AC3E}">
        <p14:creationId xmlns:p14="http://schemas.microsoft.com/office/powerpoint/2010/main" val="996466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304800" y="457200"/>
          <a:ext cx="8229600" cy="525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553200" y="6245225"/>
            <a:ext cx="2133600" cy="476250"/>
          </a:xfrm>
          <a:prstGeom prst="rect">
            <a:avLst/>
          </a:prstGeom>
        </p:spPr>
        <p:txBody>
          <a:bodyPr/>
          <a:lstStyle/>
          <a:p>
            <a:pPr>
              <a:defRPr/>
            </a:pPr>
            <a:fld id="{718E0980-4288-401C-84A2-71B1CCD45685}" type="slidenum">
              <a:rPr lang="en-US">
                <a:latin typeface="Arial" charset="0"/>
              </a:rPr>
              <a:pPr>
                <a:defRPr/>
              </a:pPr>
              <a:t>21</a:t>
            </a:fld>
            <a:endParaRPr lang="en-US">
              <a:latin typeface="Arial" charset="0"/>
            </a:endParaRPr>
          </a:p>
        </p:txBody>
      </p:sp>
      <p:sp>
        <p:nvSpPr>
          <p:cNvPr id="103427" name="Rectangle 2"/>
          <p:cNvSpPr>
            <a:spLocks noGrp="1" noChangeArrowheads="1"/>
          </p:cNvSpPr>
          <p:nvPr>
            <p:ph type="title"/>
          </p:nvPr>
        </p:nvSpPr>
        <p:spPr>
          <a:solidFill>
            <a:srgbClr val="FFFF99"/>
          </a:solidFill>
        </p:spPr>
        <p:txBody>
          <a:bodyPr anchor="ctr">
            <a:normAutofit/>
          </a:bodyPr>
          <a:lstStyle/>
          <a:p>
            <a:r>
              <a:rPr lang="en-US" sz="3600" b="1" dirty="0" smtClean="0"/>
              <a:t>Predicted Pattern #2</a:t>
            </a:r>
          </a:p>
        </p:txBody>
      </p:sp>
      <p:sp>
        <p:nvSpPr>
          <p:cNvPr id="103428" name="Rectangle 3"/>
          <p:cNvSpPr>
            <a:spLocks noGrp="1" noChangeArrowheads="1"/>
          </p:cNvSpPr>
          <p:nvPr>
            <p:ph type="body" idx="1"/>
          </p:nvPr>
        </p:nvSpPr>
        <p:spPr/>
        <p:txBody>
          <a:bodyPr/>
          <a:lstStyle/>
          <a:p>
            <a:pPr marL="609600" indent="-609600">
              <a:buFontTx/>
              <a:buNone/>
            </a:pPr>
            <a:r>
              <a:rPr lang="en-US" sz="2800" dirty="0" smtClean="0"/>
              <a:t>Groups of children with more severe disabilities should have lower entry numbers than groups of children with less severe disabilities.</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pPr algn="ctr"/>
            <a:r>
              <a:rPr lang="en-US" dirty="0" smtClean="0"/>
              <a:t>State 11-12 Entry Rating Eligibility Percentages</a:t>
            </a:r>
            <a:endParaRPr lang="en-US" dirty="0"/>
          </a:p>
        </p:txBody>
      </p:sp>
      <p:pic>
        <p:nvPicPr>
          <p:cNvPr id="6" name="Content Placeholder 5"/>
          <p:cNvPicPr>
            <a:picLocks noGrp="1" noChangeAspect="1" noChangeArrowheads="1"/>
          </p:cNvPicPr>
          <p:nvPr>
            <p:ph sz="quarter" idx="1"/>
          </p:nvPr>
        </p:nvPicPr>
        <p:blipFill>
          <a:blip r:embed="rId2" cstate="print"/>
          <a:srcRect/>
          <a:stretch>
            <a:fillRect/>
          </a:stretch>
        </p:blipFill>
        <p:spPr bwMode="auto">
          <a:xfrm>
            <a:off x="990600" y="1498718"/>
            <a:ext cx="6553199" cy="452108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cstate="print"/>
          <a:srcRect/>
          <a:stretch>
            <a:fillRect/>
          </a:stretch>
        </p:blipFill>
        <p:spPr bwMode="auto">
          <a:xfrm>
            <a:off x="118654" y="304800"/>
            <a:ext cx="8568146" cy="541019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4.png"/>
          <p:cNvPicPr>
            <a:picLocks noChangeAspect="1"/>
          </p:cNvPicPr>
          <p:nvPr/>
        </p:nvPicPr>
        <p:blipFill>
          <a:blip r:embed="rId2" cstate="print"/>
          <a:stretch>
            <a:fillRect/>
          </a:stretch>
        </p:blipFill>
        <p:spPr>
          <a:xfrm>
            <a:off x="838200" y="533400"/>
            <a:ext cx="7479174" cy="5796893"/>
          </a:xfrm>
          <a:prstGeom prst="rect">
            <a:avLst/>
          </a:prstGeom>
          <a:ln w="38100">
            <a:solidFill>
              <a:schemeClr val="tx1"/>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3" cstate="print"/>
          <a:srcRect/>
          <a:stretch>
            <a:fillRect/>
          </a:stretch>
        </p:blipFill>
        <p:spPr bwMode="auto">
          <a:xfrm>
            <a:off x="311927" y="533400"/>
            <a:ext cx="8379218" cy="51816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5.png"/>
          <p:cNvPicPr>
            <a:picLocks noChangeAspect="1"/>
          </p:cNvPicPr>
          <p:nvPr/>
        </p:nvPicPr>
        <p:blipFill>
          <a:blip r:embed="rId2" cstate="print"/>
          <a:stretch>
            <a:fillRect/>
          </a:stretch>
        </p:blipFill>
        <p:spPr>
          <a:xfrm>
            <a:off x="762000" y="457200"/>
            <a:ext cx="7479174" cy="5949293"/>
          </a:xfrm>
          <a:prstGeom prst="rect">
            <a:avLst/>
          </a:prstGeom>
          <a:ln w="38100">
            <a:solidFill>
              <a:schemeClr val="accent1"/>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6.png"/>
          <p:cNvPicPr>
            <a:picLocks noChangeAspect="1"/>
          </p:cNvPicPr>
          <p:nvPr/>
        </p:nvPicPr>
        <p:blipFill>
          <a:blip r:embed="rId2" cstate="print"/>
          <a:stretch>
            <a:fillRect/>
          </a:stretch>
        </p:blipFill>
        <p:spPr>
          <a:xfrm>
            <a:off x="533400" y="457200"/>
            <a:ext cx="7783974" cy="5873093"/>
          </a:xfrm>
          <a:prstGeom prst="rect">
            <a:avLst/>
          </a:prstGeom>
          <a:ln w="38100">
            <a:solidFill>
              <a:schemeClr val="tx1"/>
            </a:solid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3" cstate="print"/>
          <a:srcRect/>
          <a:stretch>
            <a:fillRect/>
          </a:stretch>
        </p:blipFill>
        <p:spPr bwMode="auto">
          <a:xfrm>
            <a:off x="228600" y="457201"/>
            <a:ext cx="8305799" cy="51816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553200" y="6245225"/>
            <a:ext cx="2133600" cy="476250"/>
          </a:xfrm>
          <a:prstGeom prst="rect">
            <a:avLst/>
          </a:prstGeom>
        </p:spPr>
        <p:txBody>
          <a:bodyPr/>
          <a:lstStyle/>
          <a:p>
            <a:pPr>
              <a:defRPr/>
            </a:pPr>
            <a:fld id="{718E0980-4288-401C-84A2-71B1CCD45685}" type="slidenum">
              <a:rPr lang="en-US">
                <a:latin typeface="Arial" charset="0"/>
              </a:rPr>
              <a:pPr>
                <a:defRPr/>
              </a:pPr>
              <a:t>29</a:t>
            </a:fld>
            <a:endParaRPr lang="en-US">
              <a:latin typeface="Arial" charset="0"/>
            </a:endParaRPr>
          </a:p>
        </p:txBody>
      </p:sp>
      <p:sp>
        <p:nvSpPr>
          <p:cNvPr id="103427" name="Rectangle 2"/>
          <p:cNvSpPr>
            <a:spLocks noGrp="1" noChangeArrowheads="1"/>
          </p:cNvSpPr>
          <p:nvPr>
            <p:ph type="title"/>
          </p:nvPr>
        </p:nvSpPr>
        <p:spPr>
          <a:solidFill>
            <a:srgbClr val="FFFF99"/>
          </a:solidFill>
        </p:spPr>
        <p:txBody>
          <a:bodyPr anchor="ctr">
            <a:normAutofit/>
          </a:bodyPr>
          <a:lstStyle/>
          <a:p>
            <a:r>
              <a:rPr lang="en-US" sz="3600" b="1" dirty="0" smtClean="0"/>
              <a:t>Predicted Pattern #3</a:t>
            </a:r>
          </a:p>
        </p:txBody>
      </p:sp>
      <p:sp>
        <p:nvSpPr>
          <p:cNvPr id="103428" name="Rectangle 3"/>
          <p:cNvSpPr>
            <a:spLocks noGrp="1" noChangeArrowheads="1"/>
          </p:cNvSpPr>
          <p:nvPr>
            <p:ph type="body" idx="1"/>
          </p:nvPr>
        </p:nvSpPr>
        <p:spPr/>
        <p:txBody>
          <a:bodyPr/>
          <a:lstStyle/>
          <a:p>
            <a:pPr marL="609600" indent="-609600">
              <a:buFontTx/>
              <a:buNone/>
            </a:pPr>
            <a:r>
              <a:rPr lang="en-US" sz="2800" dirty="0" smtClean="0"/>
              <a:t>Functioning at entry in one outcome is related to functioning at entry in the other outcomes.  </a:t>
            </a:r>
          </a:p>
          <a:p>
            <a:pPr marL="609600" indent="-609600">
              <a:buFontTx/>
              <a:buNone/>
            </a:pPr>
            <a:endParaRPr lang="en-US" sz="2800" dirty="0" smtClean="0"/>
          </a:p>
          <a:p>
            <a:pPr marL="609600" indent="-609600">
              <a:buFontTx/>
              <a:buNone/>
            </a:pPr>
            <a:r>
              <a:rPr lang="en-US" sz="2800" dirty="0" smtClean="0"/>
              <a:t>For cross tabulations we should expect most cases to be in the diagonal and the other to be clustered on either side of the diagonal.</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122363" y="152400"/>
            <a:ext cx="7343775" cy="1143000"/>
          </a:xfrm>
        </p:spPr>
        <p:txBody>
          <a:bodyPr>
            <a:noAutofit/>
          </a:bodyPr>
          <a:lstStyle/>
          <a:p>
            <a:pPr eaLnBrk="1" hangingPunct="1"/>
            <a:r>
              <a:rPr lang="en-US" sz="3200" dirty="0" smtClean="0"/>
              <a:t>Quality Assurance: </a:t>
            </a:r>
            <a:br>
              <a:rPr lang="en-US" sz="3200" dirty="0" smtClean="0"/>
            </a:br>
            <a:r>
              <a:rPr lang="en-US" sz="3200" dirty="0" smtClean="0"/>
              <a:t>Looking for Quality Data</a:t>
            </a:r>
          </a:p>
        </p:txBody>
      </p:sp>
      <p:sp>
        <p:nvSpPr>
          <p:cNvPr id="1175555" name="Rectangle 3"/>
          <p:cNvSpPr>
            <a:spLocks noGrp="1" noChangeArrowheads="1"/>
          </p:cNvSpPr>
          <p:nvPr>
            <p:ph type="body" idx="1"/>
          </p:nvPr>
        </p:nvSpPr>
        <p:spPr>
          <a:xfrm>
            <a:off x="5257800" y="2133600"/>
            <a:ext cx="3429000" cy="3048000"/>
          </a:xfrm>
        </p:spPr>
        <p:txBody>
          <a:bodyPr/>
          <a:lstStyle/>
          <a:p>
            <a:pPr eaLnBrk="1" hangingPunct="1">
              <a:defRPr/>
            </a:pPr>
            <a:endParaRPr lang="en-US" sz="2800" smtClean="0"/>
          </a:p>
          <a:p>
            <a:pPr eaLnBrk="1" hangingPunct="1">
              <a:defRPr/>
            </a:pPr>
            <a:endParaRPr lang="en-US" sz="2800" smtClean="0"/>
          </a:p>
          <a:p>
            <a:pPr eaLnBrk="1" hangingPunct="1">
              <a:buFont typeface="Wingdings" pitchFamily="2" charset="2"/>
              <a:buNone/>
              <a:defRPr/>
            </a:pPr>
            <a:endParaRPr lang="en-US" sz="2800" smtClean="0"/>
          </a:p>
          <a:p>
            <a:pPr algn="ctr" eaLnBrk="1" hangingPunct="1">
              <a:spcAft>
                <a:spcPct val="10000"/>
              </a:spcAft>
              <a:buFont typeface="Wingdings" pitchFamily="2" charset="2"/>
              <a:buNone/>
              <a:defRPr/>
            </a:pPr>
            <a:endParaRPr lang="en-US" sz="3600" smtClean="0">
              <a:solidFill>
                <a:schemeClr val="accent2"/>
              </a:solidFill>
              <a:effectLst>
                <a:outerShdw blurRad="38100" dist="38100" dir="2700000" algn="tl">
                  <a:srgbClr val="000000"/>
                </a:outerShdw>
              </a:effectLst>
            </a:endParaRPr>
          </a:p>
        </p:txBody>
      </p:sp>
      <p:pic>
        <p:nvPicPr>
          <p:cNvPr id="54276" name="Picture 4" descr="MPPH03154I0000[1]"/>
          <p:cNvPicPr>
            <a:picLocks noChangeAspect="1" noChangeArrowheads="1"/>
          </p:cNvPicPr>
          <p:nvPr/>
        </p:nvPicPr>
        <p:blipFill>
          <a:blip r:embed="rId3" cstate="print"/>
          <a:srcRect/>
          <a:stretch>
            <a:fillRect/>
          </a:stretch>
        </p:blipFill>
        <p:spPr bwMode="auto">
          <a:xfrm>
            <a:off x="1295400" y="1981200"/>
            <a:ext cx="4267200" cy="2844800"/>
          </a:xfrm>
          <a:prstGeom prst="rect">
            <a:avLst/>
          </a:prstGeom>
          <a:noFill/>
          <a:ln w="9525">
            <a:noFill/>
            <a:miter lim="800000"/>
            <a:headEnd/>
            <a:tailEnd/>
          </a:ln>
        </p:spPr>
      </p:pic>
      <p:sp>
        <p:nvSpPr>
          <p:cNvPr id="54277" name="AutoShape 5"/>
          <p:cNvSpPr>
            <a:spLocks noChangeArrowheads="1"/>
          </p:cNvSpPr>
          <p:nvPr/>
        </p:nvSpPr>
        <p:spPr bwMode="auto">
          <a:xfrm>
            <a:off x="5029200" y="4953000"/>
            <a:ext cx="3657600" cy="1371600"/>
          </a:xfrm>
          <a:prstGeom prst="wedgeRectCallout">
            <a:avLst>
              <a:gd name="adj1" fmla="val -80210"/>
              <a:gd name="adj2" fmla="val -179166"/>
            </a:avLst>
          </a:prstGeom>
          <a:solidFill>
            <a:srgbClr val="CC8C18"/>
          </a:solidFill>
          <a:ln w="9525">
            <a:solidFill>
              <a:schemeClr val="tx1"/>
            </a:solidFill>
            <a:miter lim="800000"/>
            <a:headEnd/>
            <a:tailEnd/>
          </a:ln>
        </p:spPr>
        <p:txBody>
          <a:bodyPr/>
          <a:lstStyle/>
          <a:p>
            <a:pPr algn="ctr"/>
            <a:endParaRPr lang="en-US"/>
          </a:p>
        </p:txBody>
      </p:sp>
      <p:sp>
        <p:nvSpPr>
          <p:cNvPr id="54278" name="Text Box 6"/>
          <p:cNvSpPr txBox="1">
            <a:spLocks noChangeArrowheads="1"/>
          </p:cNvSpPr>
          <p:nvPr/>
        </p:nvSpPr>
        <p:spPr bwMode="auto">
          <a:xfrm>
            <a:off x="5334000" y="5105400"/>
            <a:ext cx="3132138" cy="946150"/>
          </a:xfrm>
          <a:prstGeom prst="rect">
            <a:avLst/>
          </a:prstGeom>
          <a:noFill/>
          <a:ln w="9525">
            <a:noFill/>
            <a:miter lim="800000"/>
            <a:headEnd/>
            <a:tailEnd/>
          </a:ln>
        </p:spPr>
        <p:txBody>
          <a:bodyPr wrap="none">
            <a:spAutoFit/>
          </a:bodyPr>
          <a:lstStyle/>
          <a:p>
            <a:r>
              <a:rPr lang="en-US" sz="2800" dirty="0">
                <a:solidFill>
                  <a:srgbClr val="F7F7F7"/>
                </a:solidFill>
              </a:rPr>
              <a:t>I know it is in here </a:t>
            </a:r>
          </a:p>
          <a:p>
            <a:r>
              <a:rPr lang="en-US" sz="2800" dirty="0">
                <a:solidFill>
                  <a:srgbClr val="F7F7F7"/>
                </a:solidFill>
              </a:rPr>
              <a:t>somewhere</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2"/>
          <p:cNvGraphicFramePr>
            <a:graphicFrameLocks noChangeAspect="1"/>
          </p:cNvGraphicFramePr>
          <p:nvPr/>
        </p:nvGraphicFramePr>
        <p:xfrm>
          <a:off x="685800" y="457200"/>
          <a:ext cx="7696200" cy="5181600"/>
        </p:xfrm>
        <a:graphic>
          <a:graphicData uri="http://schemas.openxmlformats.org/presentationml/2006/ole">
            <mc:AlternateContent xmlns:mc="http://schemas.openxmlformats.org/markup-compatibility/2006">
              <mc:Choice xmlns:v="urn:schemas-microsoft-com:vml" Requires="v">
                <p:oleObj spid="_x0000_s49155" name="Worksheet" r:id="rId4" imgW="5495857" imgH="1771650" progId="Excel.Sheet.12">
                  <p:embed/>
                </p:oleObj>
              </mc:Choice>
              <mc:Fallback>
                <p:oleObj name="Worksheet" r:id="rId4" imgW="5495857" imgH="1771650" progId="Excel.Shee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572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29" name="Object 1"/>
          <p:cNvGraphicFramePr>
            <a:graphicFrameLocks noChangeAspect="1"/>
          </p:cNvGraphicFramePr>
          <p:nvPr/>
        </p:nvGraphicFramePr>
        <p:xfrm>
          <a:off x="553476" y="609600"/>
          <a:ext cx="7904724" cy="4876800"/>
        </p:xfrm>
        <a:graphic>
          <a:graphicData uri="http://schemas.openxmlformats.org/presentationml/2006/ole">
            <mc:AlternateContent xmlns:mc="http://schemas.openxmlformats.org/markup-compatibility/2006">
              <mc:Choice xmlns:v="urn:schemas-microsoft-com:vml" Requires="v">
                <p:oleObj spid="_x0000_s48130" name="Worksheet" r:id="rId4" imgW="5495857" imgH="1771650" progId="Excel.Sheet.12">
                  <p:embed/>
                </p:oleObj>
              </mc:Choice>
              <mc:Fallback>
                <p:oleObj name="Worksheet" r:id="rId4" imgW="5495857" imgH="1771650" progId="Excel.Sheet.12">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476" y="609600"/>
                        <a:ext cx="7904724"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5" name="Object 1"/>
          <p:cNvGraphicFramePr>
            <a:graphicFrameLocks noChangeAspect="1"/>
          </p:cNvGraphicFramePr>
          <p:nvPr/>
        </p:nvGraphicFramePr>
        <p:xfrm>
          <a:off x="228600" y="381000"/>
          <a:ext cx="8305800" cy="5181600"/>
        </p:xfrm>
        <a:graphic>
          <a:graphicData uri="http://schemas.openxmlformats.org/presentationml/2006/ole">
            <mc:AlternateContent xmlns:mc="http://schemas.openxmlformats.org/markup-compatibility/2006">
              <mc:Choice xmlns:v="urn:schemas-microsoft-com:vml" Requires="v">
                <p:oleObj spid="_x0000_s47106" name="Worksheet" r:id="rId4" imgW="5495857" imgH="1771650" progId="Excel.Sheet.12">
                  <p:embed/>
                </p:oleObj>
              </mc:Choice>
              <mc:Fallback>
                <p:oleObj name="Worksheet" r:id="rId4" imgW="5495857" imgH="1771650" progId="Excel.Sheet.12">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81000"/>
                        <a:ext cx="8305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a:solidFill>
            <a:srgbClr val="FFFF99"/>
          </a:solidFill>
        </p:spPr>
        <p:txBody>
          <a:bodyPr anchor="ctr">
            <a:normAutofit/>
          </a:bodyPr>
          <a:lstStyle/>
          <a:p>
            <a:r>
              <a:rPr lang="en-US" sz="3600" b="1" dirty="0" smtClean="0"/>
              <a:t>Predicted Pattern #4</a:t>
            </a:r>
          </a:p>
        </p:txBody>
      </p:sp>
      <p:sp>
        <p:nvSpPr>
          <p:cNvPr id="103428" name="Rectangle 3"/>
          <p:cNvSpPr>
            <a:spLocks noGrp="1" noChangeArrowheads="1"/>
          </p:cNvSpPr>
          <p:nvPr>
            <p:ph sz="quarter" idx="1"/>
          </p:nvPr>
        </p:nvSpPr>
        <p:spPr/>
        <p:txBody>
          <a:bodyPr/>
          <a:lstStyle/>
          <a:p>
            <a:pPr marL="609600" indent="-609600">
              <a:buFontTx/>
              <a:buNone/>
            </a:pPr>
            <a:r>
              <a:rPr lang="en-US" sz="2800" dirty="0" smtClean="0"/>
              <a:t>Large changes in status relative to same age peers between entry and exit from the program are possible but rare. </a:t>
            </a:r>
          </a:p>
        </p:txBody>
      </p:sp>
      <p:sp>
        <p:nvSpPr>
          <p:cNvPr id="5" name="Content Placeholder 4"/>
          <p:cNvSpPr>
            <a:spLocks noGrp="1"/>
          </p:cNvSpPr>
          <p:nvPr>
            <p:ph sz="quarter" idx="2"/>
          </p:nvPr>
        </p:nvSpPr>
        <p:spPr/>
        <p:txBody>
          <a:bodyPr/>
          <a:lstStyle/>
          <a:p>
            <a:pPr>
              <a:buNone/>
            </a:pPr>
            <a:r>
              <a:rPr lang="en-US" dirty="0" smtClean="0"/>
              <a:t>When looking at the Entry/Exit Rating comparison for individual children we would expect very few children to increase more than</a:t>
            </a:r>
            <a:r>
              <a:rPr lang="en-US" dirty="0" smtClean="0">
                <a:solidFill>
                  <a:srgbClr val="C00000"/>
                </a:solidFill>
              </a:rPr>
              <a:t> </a:t>
            </a:r>
            <a:r>
              <a:rPr lang="en-US" b="1" i="1" dirty="0" smtClean="0"/>
              <a:t>3</a:t>
            </a:r>
            <a:r>
              <a:rPr lang="en-US" dirty="0" smtClean="0">
                <a:solidFill>
                  <a:srgbClr val="C00000"/>
                </a:solidFill>
              </a:rPr>
              <a:t> </a:t>
            </a:r>
            <a:r>
              <a:rPr lang="en-US" dirty="0" smtClean="0"/>
              <a:t>points.</a:t>
            </a:r>
            <a:endParaRPr lang="en-US" dirty="0"/>
          </a:p>
        </p:txBody>
      </p:sp>
      <p:sp>
        <p:nvSpPr>
          <p:cNvPr id="4" name="Slide Number Placeholder 4"/>
          <p:cNvSpPr>
            <a:spLocks noGrp="1"/>
          </p:cNvSpPr>
          <p:nvPr>
            <p:ph type="sldNum" sz="quarter" idx="4294967295"/>
          </p:nvPr>
        </p:nvSpPr>
        <p:spPr>
          <a:xfrm>
            <a:off x="7010400" y="6245225"/>
            <a:ext cx="2133600" cy="476250"/>
          </a:xfrm>
          <a:prstGeom prst="rect">
            <a:avLst/>
          </a:prstGeom>
        </p:spPr>
        <p:txBody>
          <a:bodyPr/>
          <a:lstStyle/>
          <a:p>
            <a:pPr>
              <a:defRPr/>
            </a:pPr>
            <a:fld id="{718E0980-4288-401C-84A2-71B1CCD45685}" type="slidenum">
              <a:rPr lang="en-US">
                <a:latin typeface="Arial" charset="0"/>
              </a:rPr>
              <a:pPr>
                <a:defRPr/>
              </a:pPr>
              <a:t>33</a:t>
            </a:fld>
            <a:endParaRPr lang="en-US">
              <a:latin typeface="Arial" charset="0"/>
            </a:endParaRP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533403" y="609599"/>
          <a:ext cx="7696197" cy="4876800"/>
        </p:xfrm>
        <a:graphic>
          <a:graphicData uri="http://schemas.openxmlformats.org/drawingml/2006/table">
            <a:tbl>
              <a:tblPr/>
              <a:tblGrid>
                <a:gridCol w="855133"/>
                <a:gridCol w="855133"/>
                <a:gridCol w="855133"/>
                <a:gridCol w="855133"/>
                <a:gridCol w="855133"/>
                <a:gridCol w="855133"/>
                <a:gridCol w="855133"/>
                <a:gridCol w="855133"/>
                <a:gridCol w="855133"/>
              </a:tblGrid>
              <a:tr h="678056">
                <a:tc>
                  <a:txBody>
                    <a:bodyPr/>
                    <a:lstStyle/>
                    <a:p>
                      <a:pPr algn="l" fontAlgn="b"/>
                      <a:r>
                        <a:rPr lang="en-US" sz="11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gridSpan="8">
                  <a:txBody>
                    <a:bodyPr/>
                    <a:lstStyle/>
                    <a:p>
                      <a:pPr algn="ctr" fontAlgn="b"/>
                      <a:r>
                        <a:rPr lang="en-US" sz="1400" b="1" i="0" u="none" strike="noStrike">
                          <a:solidFill>
                            <a:srgbClr val="000000"/>
                          </a:solidFill>
                          <a:latin typeface="Calibri"/>
                        </a:rPr>
                        <a:t>Outcome 1 Exit</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21583">
                <a:tc rowSpan="8">
                  <a:txBody>
                    <a:bodyPr/>
                    <a:lstStyle/>
                    <a:p>
                      <a:pPr algn="ctr" fontAlgn="ctr"/>
                      <a:r>
                        <a:rPr lang="en-US" sz="1400" b="1" i="0" u="none" strike="noStrike">
                          <a:solidFill>
                            <a:srgbClr val="000000"/>
                          </a:solidFill>
                          <a:latin typeface="Calibri"/>
                        </a:rPr>
                        <a:t>Outcome 1 Entry</a:t>
                      </a:r>
                    </a:p>
                  </a:txBody>
                  <a:tcPr marL="9525" marR="9525" marT="9525" marB="0" vert="vert27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 </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100" b="1" i="0" u="none" strike="noStrike">
                          <a:solidFill>
                            <a:srgbClr val="000000"/>
                          </a:solidFill>
                          <a:latin typeface="Calibri"/>
                        </a:rPr>
                        <a:t>1</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100" b="1" i="0" u="none" strike="noStrike">
                          <a:solidFill>
                            <a:srgbClr val="000000"/>
                          </a:solidFill>
                          <a:latin typeface="Calibri"/>
                        </a:rPr>
                        <a:t>2</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100" b="1" i="0" u="none" strike="noStrike">
                          <a:solidFill>
                            <a:srgbClr val="000000"/>
                          </a:solidFill>
                          <a:latin typeface="Calibri"/>
                        </a:rPr>
                        <a:t>3</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100" b="1" i="0" u="none" strike="noStrike">
                          <a:solidFill>
                            <a:srgbClr val="000000"/>
                          </a:solidFill>
                          <a:latin typeface="Calibri"/>
                        </a:rPr>
                        <a:t>4</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100" b="1" i="0" u="none" strike="noStrike">
                          <a:solidFill>
                            <a:srgbClr val="000000"/>
                          </a:solidFill>
                          <a:latin typeface="Calibri"/>
                        </a:rPr>
                        <a:t>5</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100" b="1" i="0" u="none" strike="noStrike">
                          <a:solidFill>
                            <a:srgbClr val="000000"/>
                          </a:solidFill>
                          <a:latin typeface="Calibri"/>
                        </a:rPr>
                        <a:t>6</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100" b="1" i="0" u="none" strike="noStrike">
                          <a:solidFill>
                            <a:srgbClr val="000000"/>
                          </a:solidFill>
                          <a:latin typeface="Calibri"/>
                        </a:rPr>
                        <a:t>7</a:t>
                      </a:r>
                    </a:p>
                  </a:txBody>
                  <a:tcPr marL="9525" marR="9525" marT="9525" marB="0" anchor="b">
                    <a:lnL>
                      <a:noFill/>
                    </a:lnL>
                    <a:lnR w="19050" cap="flat" cmpd="sng" algn="ctr">
                      <a:solidFill>
                        <a:srgbClr val="000000"/>
                      </a:solidFill>
                      <a:prstDash val="solid"/>
                      <a:round/>
                      <a:headEnd type="none" w="med" len="med"/>
                      <a:tailEnd type="none" w="med" len="med"/>
                    </a:lnR>
                    <a:lnT>
                      <a:noFill/>
                    </a:lnT>
                    <a:lnB w="6350" cap="flat" cmpd="sng" algn="ctr">
                      <a:solidFill>
                        <a:srgbClr val="95B3D7"/>
                      </a:solidFill>
                      <a:prstDash val="solid"/>
                      <a:round/>
                      <a:headEnd type="none" w="med" len="med"/>
                      <a:tailEnd type="none" w="med" len="med"/>
                    </a:lnB>
                    <a:solidFill>
                      <a:srgbClr val="EEECE1"/>
                    </a:solidFill>
                  </a:tcPr>
                </a:tc>
              </a:tr>
              <a:tr h="521583">
                <a:tc vMerge="1">
                  <a:txBody>
                    <a:bodyPr/>
                    <a:lstStyle/>
                    <a:p>
                      <a:endParaRPr lang="en-US"/>
                    </a:p>
                  </a:txBody>
                  <a:tcPr/>
                </a:tc>
                <a:tc>
                  <a:txBody>
                    <a:bodyPr/>
                    <a:lstStyle/>
                    <a:p>
                      <a:pPr algn="l" fontAlgn="b"/>
                      <a:r>
                        <a:rPr lang="en-US" sz="1100" b="0" i="0" u="none" strike="noStrike">
                          <a:solidFill>
                            <a:srgbClr val="000000"/>
                          </a:solidFill>
                          <a:latin typeface="Calibri"/>
                        </a:rPr>
                        <a:t>1</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EEECE1"/>
                    </a:solidFill>
                  </a:tcPr>
                </a:tc>
                <a:tc>
                  <a:txBody>
                    <a:bodyPr/>
                    <a:lstStyle/>
                    <a:p>
                      <a:pPr algn="r" fontAlgn="b"/>
                      <a:r>
                        <a:rPr lang="en-US" sz="1100" b="0" i="0" u="none" strike="noStrike">
                          <a:solidFill>
                            <a:srgbClr val="000000"/>
                          </a:solidFill>
                          <a:latin typeface="Calibri"/>
                        </a:rPr>
                        <a:t>1</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100" b="0" i="0" u="none" strike="noStrike">
                          <a:solidFill>
                            <a:srgbClr val="000000"/>
                          </a:solidFill>
                          <a:latin typeface="Calibri"/>
                        </a:rPr>
                        <a:t>2</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100" b="0" i="0" u="none" strike="noStrike">
                          <a:solidFill>
                            <a:srgbClr val="000000"/>
                          </a:solidFill>
                          <a:latin typeface="Calibri"/>
                        </a:rPr>
                        <a:t>1</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100" b="0" i="0" u="none" strike="noStrike">
                          <a:solidFill>
                            <a:srgbClr val="000000"/>
                          </a:solidFill>
                          <a:latin typeface="Calibri"/>
                        </a:rPr>
                        <a:t>1</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100" b="0" i="0" u="none" strike="noStrike">
                          <a:solidFill>
                            <a:srgbClr val="000000"/>
                          </a:solidFill>
                          <a:latin typeface="Calibri"/>
                        </a:rPr>
                        <a:t>1</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FFFF00"/>
                    </a:solidFill>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100" b="0" i="0" u="none" strike="noStrike">
                          <a:solidFill>
                            <a:srgbClr val="000000"/>
                          </a:solidFill>
                          <a:latin typeface="Calibri"/>
                        </a:rPr>
                        <a:t>1</a:t>
                      </a:r>
                    </a:p>
                  </a:txBody>
                  <a:tcPr marL="9525" marR="9525" marT="9525" marB="0" anchor="b">
                    <a:lnL>
                      <a:noFill/>
                    </a:lnL>
                    <a:lnR w="190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solidFill>
                      <a:srgbClr val="FFFF00"/>
                    </a:solidFill>
                  </a:tcPr>
                </a:tc>
              </a:tr>
              <a:tr h="521583">
                <a:tc vMerge="1">
                  <a:txBody>
                    <a:bodyPr/>
                    <a:lstStyle/>
                    <a:p>
                      <a:endParaRPr lang="en-US"/>
                    </a:p>
                  </a:txBody>
                  <a:tcPr/>
                </a:tc>
                <a:tc>
                  <a:txBody>
                    <a:bodyPr/>
                    <a:lstStyle/>
                    <a:p>
                      <a:pPr algn="l" fontAlgn="b"/>
                      <a:r>
                        <a:rPr lang="en-US" sz="1100" b="0" i="0" u="none" strike="noStrike">
                          <a:solidFill>
                            <a:srgbClr val="000000"/>
                          </a:solidFill>
                          <a:latin typeface="Calibri"/>
                        </a:rPr>
                        <a:t>2</a:t>
                      </a:r>
                    </a:p>
                  </a:txBody>
                  <a:tcPr marL="9525" marR="9525" marT="9525" marB="0" anchor="b">
                    <a:lnL>
                      <a:noFill/>
                    </a:lnL>
                    <a:lnR>
                      <a:noFill/>
                    </a:lnR>
                    <a:lnT>
                      <a:noFill/>
                    </a:lnT>
                    <a:lnB>
                      <a:noFill/>
                    </a:lnB>
                    <a:solidFill>
                      <a:srgbClr val="EEECE1"/>
                    </a:solidFill>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4</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3</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6</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6</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2</a:t>
                      </a:r>
                    </a:p>
                  </a:txBody>
                  <a:tcPr marL="9525" marR="9525" marT="9525" marB="0" anchor="b">
                    <a:lnL>
                      <a:noFill/>
                    </a:lnL>
                    <a:lnR>
                      <a:noFill/>
                    </a:lnR>
                    <a:lnT>
                      <a:noFill/>
                    </a:lnT>
                    <a:lnB>
                      <a:noFill/>
                    </a:lnB>
                    <a:solidFill>
                      <a:srgbClr val="FFFF00"/>
                    </a:solidFill>
                  </a:tcPr>
                </a:tc>
                <a:tc>
                  <a:txBody>
                    <a:bodyPr/>
                    <a:lstStyle/>
                    <a:p>
                      <a:pPr algn="r" fontAlgn="b"/>
                      <a:r>
                        <a:rPr lang="en-US" sz="1100" b="0" i="0" u="none" strike="noStrike">
                          <a:solidFill>
                            <a:srgbClr val="000000"/>
                          </a:solidFill>
                          <a:latin typeface="Calibri"/>
                        </a:rPr>
                        <a:t>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rgbClr val="FFFF00"/>
                    </a:solidFill>
                  </a:tcPr>
                </a:tc>
              </a:tr>
              <a:tr h="521583">
                <a:tc vMerge="1">
                  <a:txBody>
                    <a:bodyPr/>
                    <a:lstStyle/>
                    <a:p>
                      <a:endParaRPr lang="en-US"/>
                    </a:p>
                  </a:txBody>
                  <a:tcPr/>
                </a:tc>
                <a:tc>
                  <a:txBody>
                    <a:bodyPr/>
                    <a:lstStyle/>
                    <a:p>
                      <a:pPr algn="l" fontAlgn="b"/>
                      <a:r>
                        <a:rPr lang="en-US" sz="1100" b="0" i="0" u="none" strike="noStrike">
                          <a:solidFill>
                            <a:srgbClr val="000000"/>
                          </a:solidFill>
                          <a:latin typeface="Calibri"/>
                        </a:rPr>
                        <a:t>3</a:t>
                      </a:r>
                    </a:p>
                  </a:txBody>
                  <a:tcPr marL="9525" marR="9525" marT="9525" marB="0" anchor="b">
                    <a:lnL>
                      <a:noFill/>
                    </a:lnL>
                    <a:lnR>
                      <a:noFill/>
                    </a:lnR>
                    <a:lnT>
                      <a:noFill/>
                    </a:lnT>
                    <a:lnB>
                      <a:noFill/>
                    </a:lnB>
                    <a:solidFill>
                      <a:srgbClr val="EEECE1"/>
                    </a:solidFill>
                  </a:tcPr>
                </a:tc>
                <a:tc>
                  <a:txBody>
                    <a:bodyPr/>
                    <a:lstStyle/>
                    <a:p>
                      <a:pPr algn="r" fontAlgn="b"/>
                      <a:r>
                        <a:rPr lang="en-US" sz="1100" b="0" i="0" u="none" strike="noStrike">
                          <a:solidFill>
                            <a:srgbClr val="000000"/>
                          </a:solidFill>
                          <a:latin typeface="Calibri"/>
                        </a:rPr>
                        <a:t>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4</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6</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rgbClr val="FFFF00"/>
                    </a:solidFill>
                  </a:tcPr>
                </a:tc>
              </a:tr>
              <a:tr h="521583">
                <a:tc vMerge="1">
                  <a:txBody>
                    <a:bodyPr/>
                    <a:lstStyle/>
                    <a:p>
                      <a:endParaRPr lang="en-US"/>
                    </a:p>
                  </a:txBody>
                  <a:tcPr/>
                </a:tc>
                <a:tc>
                  <a:txBody>
                    <a:bodyPr/>
                    <a:lstStyle/>
                    <a:p>
                      <a:pPr algn="l" fontAlgn="b"/>
                      <a:r>
                        <a:rPr lang="en-US" sz="1100" b="0" i="0" u="none" strike="noStrike">
                          <a:solidFill>
                            <a:srgbClr val="000000"/>
                          </a:solidFill>
                          <a:latin typeface="Calibri"/>
                        </a:rPr>
                        <a:t>4</a:t>
                      </a:r>
                    </a:p>
                  </a:txBody>
                  <a:tcPr marL="9525" marR="9525" marT="9525" marB="0" anchor="b">
                    <a:lnL>
                      <a:noFill/>
                    </a:lnL>
                    <a:lnR>
                      <a:noFill/>
                    </a:lnR>
                    <a:lnT>
                      <a:noFill/>
                    </a:lnT>
                    <a:lnB>
                      <a:noFill/>
                    </a:lnB>
                    <a:solidFill>
                      <a:srgbClr val="EEECE1"/>
                    </a:solidFill>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4</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6</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tcPr>
                </a:tc>
              </a:tr>
              <a:tr h="521583">
                <a:tc vMerge="1">
                  <a:txBody>
                    <a:bodyPr/>
                    <a:lstStyle/>
                    <a:p>
                      <a:endParaRPr lang="en-US"/>
                    </a:p>
                  </a:txBody>
                  <a:tcPr/>
                </a:tc>
                <a:tc>
                  <a:txBody>
                    <a:bodyPr/>
                    <a:lstStyle/>
                    <a:p>
                      <a:pPr algn="l" fontAlgn="b"/>
                      <a:r>
                        <a:rPr lang="en-US" sz="1100" b="0" i="0" u="none" strike="noStrike">
                          <a:solidFill>
                            <a:srgbClr val="000000"/>
                          </a:solidFill>
                          <a:latin typeface="Calibri"/>
                        </a:rPr>
                        <a:t>5</a:t>
                      </a:r>
                    </a:p>
                  </a:txBody>
                  <a:tcPr marL="9525" marR="9525" marT="9525" marB="0" anchor="b">
                    <a:lnL>
                      <a:noFill/>
                    </a:lnL>
                    <a:lnR>
                      <a:noFill/>
                    </a:lnR>
                    <a:lnT>
                      <a:noFill/>
                    </a:lnT>
                    <a:lnB>
                      <a:noFill/>
                    </a:lnB>
                    <a:solidFill>
                      <a:srgbClr val="EEECE1"/>
                    </a:solidFill>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4</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20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tcPr>
                </a:tc>
              </a:tr>
              <a:tr h="521583">
                <a:tc vMerge="1">
                  <a:txBody>
                    <a:bodyPr/>
                    <a:lstStyle/>
                    <a:p>
                      <a:endParaRPr lang="en-US"/>
                    </a:p>
                  </a:txBody>
                  <a:tcPr/>
                </a:tc>
                <a:tc>
                  <a:txBody>
                    <a:bodyPr/>
                    <a:lstStyle/>
                    <a:p>
                      <a:pPr algn="l" fontAlgn="b"/>
                      <a:r>
                        <a:rPr lang="en-US" sz="1100" b="0" i="0" u="none" strike="noStrike">
                          <a:solidFill>
                            <a:srgbClr val="000000"/>
                          </a:solidFill>
                          <a:latin typeface="Calibri"/>
                        </a:rPr>
                        <a:t>6</a:t>
                      </a:r>
                    </a:p>
                  </a:txBody>
                  <a:tcPr marL="9525" marR="9525" marT="9525" marB="0" anchor="b">
                    <a:lnL>
                      <a:noFill/>
                    </a:lnL>
                    <a:lnR>
                      <a:noFill/>
                    </a:lnR>
                    <a:lnT>
                      <a:noFill/>
                    </a:lnT>
                    <a:lnB>
                      <a:noFill/>
                    </a:lnB>
                    <a:solidFill>
                      <a:srgbClr val="EEECE1"/>
                    </a:solidFill>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4</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18</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tcPr>
                </a:tc>
              </a:tr>
              <a:tr h="547663">
                <a:tc vMerge="1">
                  <a:txBody>
                    <a:bodyPr/>
                    <a:lstStyle/>
                    <a:p>
                      <a:endParaRPr lang="en-US"/>
                    </a:p>
                  </a:txBody>
                  <a:tcPr/>
                </a:tc>
                <a:tc>
                  <a:txBody>
                    <a:bodyPr/>
                    <a:lstStyle/>
                    <a:p>
                      <a:pPr algn="l" fontAlgn="b"/>
                      <a:r>
                        <a:rPr lang="en-US" sz="1100" b="0" i="0" u="none" strike="noStrike">
                          <a:solidFill>
                            <a:srgbClr val="000000"/>
                          </a:solidFill>
                          <a:latin typeface="Calibri"/>
                        </a:rPr>
                        <a:t>7</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2</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19</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838197" y="381000"/>
          <a:ext cx="7543800" cy="5181599"/>
        </p:xfrm>
        <a:graphic>
          <a:graphicData uri="http://schemas.openxmlformats.org/drawingml/2006/table">
            <a:tbl>
              <a:tblPr/>
              <a:tblGrid>
                <a:gridCol w="838200"/>
                <a:gridCol w="838200"/>
                <a:gridCol w="838200"/>
                <a:gridCol w="838200"/>
                <a:gridCol w="838200"/>
                <a:gridCol w="838200"/>
                <a:gridCol w="838200"/>
                <a:gridCol w="838200"/>
                <a:gridCol w="838200"/>
              </a:tblGrid>
              <a:tr h="720435">
                <a:tc>
                  <a:txBody>
                    <a:bodyPr/>
                    <a:lstStyle/>
                    <a:p>
                      <a:pPr algn="l" fontAlgn="b"/>
                      <a:r>
                        <a:rPr lang="en-US" sz="1100" b="0" i="0" u="none" strike="noStrike" dirty="0">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gridSpan="8">
                  <a:txBody>
                    <a:bodyPr/>
                    <a:lstStyle/>
                    <a:p>
                      <a:pPr algn="ctr" fontAlgn="b"/>
                      <a:r>
                        <a:rPr lang="en-US" sz="1400" b="1" i="0" u="none" strike="noStrike">
                          <a:solidFill>
                            <a:srgbClr val="000000"/>
                          </a:solidFill>
                          <a:latin typeface="Calibri"/>
                        </a:rPr>
                        <a:t>Outcome 2 Exit</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54182">
                <a:tc rowSpan="8">
                  <a:txBody>
                    <a:bodyPr/>
                    <a:lstStyle/>
                    <a:p>
                      <a:pPr algn="ctr" fontAlgn="ctr"/>
                      <a:r>
                        <a:rPr lang="en-US" sz="1400" b="1" i="0" u="none" strike="noStrike" dirty="0">
                          <a:solidFill>
                            <a:srgbClr val="000000"/>
                          </a:solidFill>
                          <a:latin typeface="Calibri"/>
                        </a:rPr>
                        <a:t>Outcome 2 Entry</a:t>
                      </a:r>
                    </a:p>
                  </a:txBody>
                  <a:tcPr marL="9525" marR="9525" marT="9525" marB="0" vert="vert27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 </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100" b="1" i="0" u="none" strike="noStrike">
                          <a:solidFill>
                            <a:srgbClr val="000000"/>
                          </a:solidFill>
                          <a:latin typeface="Calibri"/>
                        </a:rPr>
                        <a:t>1</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100" b="1" i="0" u="none" strike="noStrike">
                          <a:solidFill>
                            <a:srgbClr val="000000"/>
                          </a:solidFill>
                          <a:latin typeface="Calibri"/>
                        </a:rPr>
                        <a:t>2</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100" b="1" i="0" u="none" strike="noStrike">
                          <a:solidFill>
                            <a:srgbClr val="000000"/>
                          </a:solidFill>
                          <a:latin typeface="Calibri"/>
                        </a:rPr>
                        <a:t>3</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100" b="1" i="0" u="none" strike="noStrike">
                          <a:solidFill>
                            <a:srgbClr val="000000"/>
                          </a:solidFill>
                          <a:latin typeface="Calibri"/>
                        </a:rPr>
                        <a:t>4</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100" b="1" i="0" u="none" strike="noStrike">
                          <a:solidFill>
                            <a:srgbClr val="000000"/>
                          </a:solidFill>
                          <a:latin typeface="Calibri"/>
                        </a:rPr>
                        <a:t>5</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100" b="1" i="0" u="none" strike="noStrike">
                          <a:solidFill>
                            <a:srgbClr val="000000"/>
                          </a:solidFill>
                          <a:latin typeface="Calibri"/>
                        </a:rPr>
                        <a:t>6</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100" b="1" i="0" u="none" strike="noStrike">
                          <a:solidFill>
                            <a:srgbClr val="000000"/>
                          </a:solidFill>
                          <a:latin typeface="Calibri"/>
                        </a:rPr>
                        <a:t>7</a:t>
                      </a:r>
                    </a:p>
                  </a:txBody>
                  <a:tcPr marL="9525" marR="9525" marT="9525" marB="0" anchor="b">
                    <a:lnL>
                      <a:noFill/>
                    </a:lnL>
                    <a:lnR w="19050" cap="flat" cmpd="sng" algn="ctr">
                      <a:solidFill>
                        <a:srgbClr val="000000"/>
                      </a:solidFill>
                      <a:prstDash val="solid"/>
                      <a:round/>
                      <a:headEnd type="none" w="med" len="med"/>
                      <a:tailEnd type="none" w="med" len="med"/>
                    </a:lnR>
                    <a:lnT>
                      <a:noFill/>
                    </a:lnT>
                    <a:lnB w="6350" cap="flat" cmpd="sng" algn="ctr">
                      <a:solidFill>
                        <a:srgbClr val="95B3D7"/>
                      </a:solidFill>
                      <a:prstDash val="solid"/>
                      <a:round/>
                      <a:headEnd type="none" w="med" len="med"/>
                      <a:tailEnd type="none" w="med" len="med"/>
                    </a:lnB>
                    <a:solidFill>
                      <a:srgbClr val="EEECE1"/>
                    </a:solidFill>
                  </a:tcPr>
                </a:tc>
              </a:tr>
              <a:tr h="554182">
                <a:tc vMerge="1">
                  <a:txBody>
                    <a:bodyPr/>
                    <a:lstStyle/>
                    <a:p>
                      <a:endParaRPr lang="en-US"/>
                    </a:p>
                  </a:txBody>
                  <a:tcPr/>
                </a:tc>
                <a:tc>
                  <a:txBody>
                    <a:bodyPr/>
                    <a:lstStyle/>
                    <a:p>
                      <a:pPr algn="l" fontAlgn="b"/>
                      <a:r>
                        <a:rPr lang="en-US" sz="1100" b="0" i="0" u="none" strike="noStrike">
                          <a:solidFill>
                            <a:srgbClr val="000000"/>
                          </a:solidFill>
                          <a:latin typeface="Calibri"/>
                        </a:rPr>
                        <a:t>1</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EEECE1"/>
                    </a:solidFill>
                  </a:tcPr>
                </a:tc>
                <a:tc>
                  <a:txBody>
                    <a:bodyPr/>
                    <a:lstStyle/>
                    <a:p>
                      <a:pPr algn="r" fontAlgn="b"/>
                      <a:r>
                        <a:rPr lang="en-US" sz="1100" b="0" i="0" u="none" strike="noStrike">
                          <a:solidFill>
                            <a:srgbClr val="000000"/>
                          </a:solidFill>
                          <a:latin typeface="Calibri"/>
                        </a:rPr>
                        <a:t>2</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100" b="0" i="0" u="none" strike="noStrike">
                          <a:solidFill>
                            <a:srgbClr val="000000"/>
                          </a:solidFill>
                          <a:latin typeface="Calibri"/>
                        </a:rPr>
                        <a:t>1</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100" b="0" i="0" u="none" strike="noStrike">
                          <a:solidFill>
                            <a:srgbClr val="000000"/>
                          </a:solidFill>
                          <a:latin typeface="Calibri"/>
                        </a:rPr>
                        <a:t>1</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100" b="0" i="0" u="none" strike="noStrike">
                          <a:solidFill>
                            <a:srgbClr val="000000"/>
                          </a:solidFill>
                          <a:latin typeface="Calibri"/>
                        </a:rPr>
                        <a:t>1</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l" fontAlgn="b"/>
                      <a:r>
                        <a:rPr lang="en-US" sz="1100" b="0" i="0" u="none" strike="noStrike">
                          <a:solidFill>
                            <a:srgbClr val="000000"/>
                          </a:solidFill>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r>
              <a:tr h="554182">
                <a:tc vMerge="1">
                  <a:txBody>
                    <a:bodyPr/>
                    <a:lstStyle/>
                    <a:p>
                      <a:endParaRPr lang="en-US"/>
                    </a:p>
                  </a:txBody>
                  <a:tcPr/>
                </a:tc>
                <a:tc>
                  <a:txBody>
                    <a:bodyPr/>
                    <a:lstStyle/>
                    <a:p>
                      <a:pPr algn="l" fontAlgn="b"/>
                      <a:r>
                        <a:rPr lang="en-US" sz="1100" b="0" i="0" u="none" strike="noStrike">
                          <a:solidFill>
                            <a:srgbClr val="000000"/>
                          </a:solidFill>
                          <a:latin typeface="Calibri"/>
                        </a:rPr>
                        <a:t>2</a:t>
                      </a:r>
                    </a:p>
                  </a:txBody>
                  <a:tcPr marL="9525" marR="9525" marT="9525" marB="0" anchor="b">
                    <a:lnL>
                      <a:noFill/>
                    </a:lnL>
                    <a:lnR>
                      <a:noFill/>
                    </a:lnR>
                    <a:lnT>
                      <a:noFill/>
                    </a:lnT>
                    <a:lnB>
                      <a:noFill/>
                    </a:lnB>
                    <a:solidFill>
                      <a:srgbClr val="EEECE1"/>
                    </a:solidFill>
                  </a:tcPr>
                </a:tc>
                <a:tc>
                  <a:txBody>
                    <a:bodyPr/>
                    <a:lstStyle/>
                    <a:p>
                      <a:pPr algn="r" fontAlgn="b"/>
                      <a:r>
                        <a:rPr lang="en-US" sz="1100" b="0" i="0" u="none" strike="noStrike">
                          <a:solidFill>
                            <a:srgbClr val="000000"/>
                          </a:solidFill>
                          <a:latin typeface="Calibri"/>
                        </a:rPr>
                        <a:t>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3</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6</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4</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2</a:t>
                      </a:r>
                    </a:p>
                  </a:txBody>
                  <a:tcPr marL="9525" marR="9525" marT="9525" marB="0" anchor="b">
                    <a:lnL>
                      <a:noFill/>
                    </a:lnL>
                    <a:lnR>
                      <a:noFill/>
                    </a:lnR>
                    <a:lnT>
                      <a:noFill/>
                    </a:lnT>
                    <a:lnB>
                      <a:noFill/>
                    </a:lnB>
                    <a:solidFill>
                      <a:srgbClr val="FFFF00"/>
                    </a:solidFill>
                  </a:tcPr>
                </a:tc>
                <a:tc>
                  <a:txBody>
                    <a:bodyPr/>
                    <a:lstStyle/>
                    <a:p>
                      <a:pPr algn="r" fontAlgn="b"/>
                      <a:r>
                        <a:rPr lang="en-US" sz="1100" b="0" i="0" u="none" strike="noStrike">
                          <a:solidFill>
                            <a:srgbClr val="000000"/>
                          </a:solidFill>
                          <a:latin typeface="Calibri"/>
                        </a:rPr>
                        <a:t>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rgbClr val="FFFF00"/>
                    </a:solidFill>
                  </a:tcPr>
                </a:tc>
              </a:tr>
              <a:tr h="554182">
                <a:tc vMerge="1">
                  <a:txBody>
                    <a:bodyPr/>
                    <a:lstStyle/>
                    <a:p>
                      <a:endParaRPr lang="en-US"/>
                    </a:p>
                  </a:txBody>
                  <a:tcPr/>
                </a:tc>
                <a:tc>
                  <a:txBody>
                    <a:bodyPr/>
                    <a:lstStyle/>
                    <a:p>
                      <a:pPr algn="l" fontAlgn="b"/>
                      <a:r>
                        <a:rPr lang="en-US" sz="1100" b="0" i="0" u="none" strike="noStrike">
                          <a:solidFill>
                            <a:srgbClr val="000000"/>
                          </a:solidFill>
                          <a:latin typeface="Calibri"/>
                        </a:rPr>
                        <a:t>3</a:t>
                      </a:r>
                    </a:p>
                  </a:txBody>
                  <a:tcPr marL="9525" marR="9525" marT="9525" marB="0" anchor="b">
                    <a:lnL>
                      <a:noFill/>
                    </a:lnL>
                    <a:lnR>
                      <a:noFill/>
                    </a:lnR>
                    <a:lnT>
                      <a:noFill/>
                    </a:lnT>
                    <a:lnB>
                      <a:noFill/>
                    </a:lnB>
                    <a:solidFill>
                      <a:srgbClr val="EEECE1"/>
                    </a:solidFill>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4</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9</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10</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rgbClr val="FFFF00"/>
                    </a:solidFill>
                  </a:tcPr>
                </a:tc>
              </a:tr>
              <a:tr h="554182">
                <a:tc vMerge="1">
                  <a:txBody>
                    <a:bodyPr/>
                    <a:lstStyle/>
                    <a:p>
                      <a:endParaRPr lang="en-US"/>
                    </a:p>
                  </a:txBody>
                  <a:tcPr/>
                </a:tc>
                <a:tc>
                  <a:txBody>
                    <a:bodyPr/>
                    <a:lstStyle/>
                    <a:p>
                      <a:pPr algn="l" fontAlgn="b"/>
                      <a:r>
                        <a:rPr lang="en-US" sz="1100" b="0" i="0" u="none" strike="noStrike">
                          <a:solidFill>
                            <a:srgbClr val="000000"/>
                          </a:solidFill>
                          <a:latin typeface="Calibri"/>
                        </a:rPr>
                        <a:t>4</a:t>
                      </a:r>
                    </a:p>
                  </a:txBody>
                  <a:tcPr marL="9525" marR="9525" marT="9525" marB="0" anchor="b">
                    <a:lnL>
                      <a:noFill/>
                    </a:lnL>
                    <a:lnR>
                      <a:noFill/>
                    </a:lnR>
                    <a:lnT>
                      <a:noFill/>
                    </a:lnT>
                    <a:lnB>
                      <a:noFill/>
                    </a:lnB>
                    <a:solidFill>
                      <a:srgbClr val="EEECE1"/>
                    </a:solidFill>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6</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4</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tcPr>
                </a:tc>
              </a:tr>
              <a:tr h="554182">
                <a:tc vMerge="1">
                  <a:txBody>
                    <a:bodyPr/>
                    <a:lstStyle/>
                    <a:p>
                      <a:endParaRPr lang="en-US"/>
                    </a:p>
                  </a:txBody>
                  <a:tcPr/>
                </a:tc>
                <a:tc>
                  <a:txBody>
                    <a:bodyPr/>
                    <a:lstStyle/>
                    <a:p>
                      <a:pPr algn="l" fontAlgn="b"/>
                      <a:r>
                        <a:rPr lang="en-US" sz="1100" b="0" i="0" u="none" strike="noStrike">
                          <a:solidFill>
                            <a:srgbClr val="000000"/>
                          </a:solidFill>
                          <a:latin typeface="Calibri"/>
                        </a:rPr>
                        <a:t>5</a:t>
                      </a:r>
                    </a:p>
                  </a:txBody>
                  <a:tcPr marL="9525" marR="9525" marT="9525" marB="0" anchor="b">
                    <a:lnL>
                      <a:noFill/>
                    </a:lnL>
                    <a:lnR>
                      <a:noFill/>
                    </a:lnR>
                    <a:lnT>
                      <a:noFill/>
                    </a:lnT>
                    <a:lnB>
                      <a:noFill/>
                    </a:lnB>
                    <a:solidFill>
                      <a:srgbClr val="EEECE1"/>
                    </a:solidFill>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10</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tcPr>
                </a:tc>
              </a:tr>
              <a:tr h="554182">
                <a:tc vMerge="1">
                  <a:txBody>
                    <a:bodyPr/>
                    <a:lstStyle/>
                    <a:p>
                      <a:endParaRPr lang="en-US"/>
                    </a:p>
                  </a:txBody>
                  <a:tcPr/>
                </a:tc>
                <a:tc>
                  <a:txBody>
                    <a:bodyPr/>
                    <a:lstStyle/>
                    <a:p>
                      <a:pPr algn="l" fontAlgn="b"/>
                      <a:r>
                        <a:rPr lang="en-US" sz="1100" b="0" i="0" u="none" strike="noStrike">
                          <a:solidFill>
                            <a:srgbClr val="000000"/>
                          </a:solidFill>
                          <a:latin typeface="Calibri"/>
                        </a:rPr>
                        <a:t>6</a:t>
                      </a:r>
                    </a:p>
                  </a:txBody>
                  <a:tcPr marL="9525" marR="9525" marT="9525" marB="0" anchor="b">
                    <a:lnL>
                      <a:noFill/>
                    </a:lnL>
                    <a:lnR>
                      <a:noFill/>
                    </a:lnR>
                    <a:lnT>
                      <a:noFill/>
                    </a:lnT>
                    <a:lnB>
                      <a:noFill/>
                    </a:lnB>
                    <a:solidFill>
                      <a:srgbClr val="EEECE1"/>
                    </a:solidFill>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9</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15</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tcPr>
                </a:tc>
              </a:tr>
              <a:tr h="581890">
                <a:tc vMerge="1">
                  <a:txBody>
                    <a:bodyPr/>
                    <a:lstStyle/>
                    <a:p>
                      <a:endParaRPr lang="en-US"/>
                    </a:p>
                  </a:txBody>
                  <a:tcPr/>
                </a:tc>
                <a:tc>
                  <a:txBody>
                    <a:bodyPr/>
                    <a:lstStyle/>
                    <a:p>
                      <a:pPr algn="l" fontAlgn="b"/>
                      <a:r>
                        <a:rPr lang="en-US" sz="1100" b="0" i="0" u="none" strike="noStrike">
                          <a:solidFill>
                            <a:srgbClr val="000000"/>
                          </a:solidFill>
                          <a:latin typeface="Calibri"/>
                        </a:rPr>
                        <a:t>7</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1</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09597" y="457193"/>
          <a:ext cx="7924806" cy="5105406"/>
        </p:xfrm>
        <a:graphic>
          <a:graphicData uri="http://schemas.openxmlformats.org/drawingml/2006/table">
            <a:tbl>
              <a:tblPr/>
              <a:tblGrid>
                <a:gridCol w="880534"/>
                <a:gridCol w="880534"/>
                <a:gridCol w="880534"/>
                <a:gridCol w="880534"/>
                <a:gridCol w="880534"/>
                <a:gridCol w="880534"/>
                <a:gridCol w="880534"/>
                <a:gridCol w="880534"/>
                <a:gridCol w="880534"/>
              </a:tblGrid>
              <a:tr h="709841">
                <a:tc>
                  <a:txBody>
                    <a:bodyPr/>
                    <a:lstStyle/>
                    <a:p>
                      <a:pPr algn="l" fontAlgn="b"/>
                      <a:r>
                        <a:rPr lang="en-US" sz="1100" b="0" i="0" u="none" strike="noStrike">
                          <a:solidFill>
                            <a:srgbClr val="000000"/>
                          </a:solidFill>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gridSpan="8">
                  <a:txBody>
                    <a:bodyPr/>
                    <a:lstStyle/>
                    <a:p>
                      <a:pPr algn="ctr" fontAlgn="b"/>
                      <a:r>
                        <a:rPr lang="en-US" sz="1400" b="1" i="0" u="none" strike="noStrike">
                          <a:solidFill>
                            <a:srgbClr val="000000"/>
                          </a:solidFill>
                          <a:latin typeface="Calibri"/>
                        </a:rPr>
                        <a:t>Outcome 3 Exit</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6033">
                <a:tc rowSpan="8">
                  <a:txBody>
                    <a:bodyPr/>
                    <a:lstStyle/>
                    <a:p>
                      <a:pPr algn="ctr" fontAlgn="ctr"/>
                      <a:r>
                        <a:rPr lang="en-US" sz="1400" b="1" i="0" u="none" strike="noStrike">
                          <a:solidFill>
                            <a:srgbClr val="000000"/>
                          </a:solidFill>
                          <a:latin typeface="Calibri"/>
                        </a:rPr>
                        <a:t>Outcome 3 Entry</a:t>
                      </a:r>
                    </a:p>
                  </a:txBody>
                  <a:tcPr marL="9525" marR="9525" marT="9525" marB="0" vert="vert27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latin typeface="Calibri"/>
                        </a:rPr>
                        <a:t> </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100" b="1" i="0" u="none" strike="noStrike">
                          <a:solidFill>
                            <a:srgbClr val="000000"/>
                          </a:solidFill>
                          <a:latin typeface="Calibri"/>
                        </a:rPr>
                        <a:t>1</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100" b="1" i="0" u="none" strike="noStrike">
                          <a:solidFill>
                            <a:srgbClr val="000000"/>
                          </a:solidFill>
                          <a:latin typeface="Calibri"/>
                        </a:rPr>
                        <a:t>2</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100" b="1" i="0" u="none" strike="noStrike">
                          <a:solidFill>
                            <a:srgbClr val="000000"/>
                          </a:solidFill>
                          <a:latin typeface="Calibri"/>
                        </a:rPr>
                        <a:t>3</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100" b="1" i="0" u="none" strike="noStrike">
                          <a:solidFill>
                            <a:srgbClr val="000000"/>
                          </a:solidFill>
                          <a:latin typeface="Calibri"/>
                        </a:rPr>
                        <a:t>4</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100" b="1" i="0" u="none" strike="noStrike">
                          <a:solidFill>
                            <a:srgbClr val="000000"/>
                          </a:solidFill>
                          <a:latin typeface="Calibri"/>
                        </a:rPr>
                        <a:t>5</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100" b="1" i="0" u="none" strike="noStrike">
                          <a:solidFill>
                            <a:srgbClr val="000000"/>
                          </a:solidFill>
                          <a:latin typeface="Calibri"/>
                        </a:rPr>
                        <a:t>6</a:t>
                      </a:r>
                    </a:p>
                  </a:txBody>
                  <a:tcPr marL="9525" marR="9525" marT="9525" marB="0" anchor="b">
                    <a:lnL>
                      <a:noFill/>
                    </a:lnL>
                    <a:lnR>
                      <a:noFill/>
                    </a:lnR>
                    <a:lnT>
                      <a:noFill/>
                    </a:lnT>
                    <a:lnB w="6350" cap="flat" cmpd="sng" algn="ctr">
                      <a:solidFill>
                        <a:srgbClr val="95B3D7"/>
                      </a:solidFill>
                      <a:prstDash val="solid"/>
                      <a:round/>
                      <a:headEnd type="none" w="med" len="med"/>
                      <a:tailEnd type="none" w="med" len="med"/>
                    </a:lnB>
                    <a:solidFill>
                      <a:srgbClr val="EEECE1"/>
                    </a:solidFill>
                  </a:tcPr>
                </a:tc>
                <a:tc>
                  <a:txBody>
                    <a:bodyPr/>
                    <a:lstStyle/>
                    <a:p>
                      <a:pPr algn="r" fontAlgn="b"/>
                      <a:r>
                        <a:rPr lang="en-US" sz="1100" b="1" i="0" u="none" strike="noStrike">
                          <a:solidFill>
                            <a:srgbClr val="000000"/>
                          </a:solidFill>
                          <a:latin typeface="Calibri"/>
                        </a:rPr>
                        <a:t>7</a:t>
                      </a:r>
                    </a:p>
                  </a:txBody>
                  <a:tcPr marL="9525" marR="9525" marT="9525" marB="0" anchor="b">
                    <a:lnL>
                      <a:noFill/>
                    </a:lnL>
                    <a:lnR w="19050" cap="flat" cmpd="sng" algn="ctr">
                      <a:solidFill>
                        <a:srgbClr val="000000"/>
                      </a:solidFill>
                      <a:prstDash val="solid"/>
                      <a:round/>
                      <a:headEnd type="none" w="med" len="med"/>
                      <a:tailEnd type="none" w="med" len="med"/>
                    </a:lnR>
                    <a:lnT>
                      <a:noFill/>
                    </a:lnT>
                    <a:lnB w="6350" cap="flat" cmpd="sng" algn="ctr">
                      <a:solidFill>
                        <a:srgbClr val="95B3D7"/>
                      </a:solidFill>
                      <a:prstDash val="solid"/>
                      <a:round/>
                      <a:headEnd type="none" w="med" len="med"/>
                      <a:tailEnd type="none" w="med" len="med"/>
                    </a:lnB>
                    <a:solidFill>
                      <a:srgbClr val="EEECE1"/>
                    </a:solidFill>
                  </a:tcPr>
                </a:tc>
              </a:tr>
              <a:tr h="546033">
                <a:tc vMerge="1">
                  <a:txBody>
                    <a:bodyPr/>
                    <a:lstStyle/>
                    <a:p>
                      <a:endParaRPr lang="en-US"/>
                    </a:p>
                  </a:txBody>
                  <a:tcPr/>
                </a:tc>
                <a:tc>
                  <a:txBody>
                    <a:bodyPr/>
                    <a:lstStyle/>
                    <a:p>
                      <a:pPr algn="l" fontAlgn="b"/>
                      <a:r>
                        <a:rPr lang="en-US" sz="1100" b="0" i="0" u="none" strike="noStrike">
                          <a:solidFill>
                            <a:srgbClr val="000000"/>
                          </a:solidFill>
                          <a:latin typeface="Calibri"/>
                        </a:rPr>
                        <a:t>1</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EEECE1"/>
                    </a:solidFill>
                  </a:tcPr>
                </a:tc>
                <a:tc>
                  <a:txBody>
                    <a:bodyPr/>
                    <a:lstStyle/>
                    <a:p>
                      <a:pPr algn="r" fontAlgn="b"/>
                      <a:r>
                        <a:rPr lang="en-US" sz="1100" b="0" i="0" u="none" strike="noStrike">
                          <a:solidFill>
                            <a:srgbClr val="000000"/>
                          </a:solidFill>
                          <a:latin typeface="Calibri"/>
                        </a:rPr>
                        <a:t>3</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100" b="0" i="0" u="none" strike="noStrike">
                          <a:solidFill>
                            <a:srgbClr val="000000"/>
                          </a:solidFill>
                          <a:latin typeface="Calibri"/>
                        </a:rPr>
                        <a:t>3</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100" b="0" i="0" u="none" strike="noStrike">
                          <a:solidFill>
                            <a:srgbClr val="000000"/>
                          </a:solidFill>
                          <a:latin typeface="Calibri"/>
                        </a:rPr>
                        <a:t>1</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100" b="0" i="0" u="none" strike="noStrike">
                          <a:solidFill>
                            <a:srgbClr val="000000"/>
                          </a:solidFill>
                          <a:latin typeface="Calibri"/>
                        </a:rPr>
                        <a:t>1</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r" fontAlgn="b"/>
                      <a:r>
                        <a:rPr lang="en-US" sz="1100" b="0" i="0" u="none" strike="noStrike">
                          <a:solidFill>
                            <a:srgbClr val="000000"/>
                          </a:solidFill>
                          <a:latin typeface="Calibri"/>
                        </a:rPr>
                        <a:t>1</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FFFF00"/>
                    </a:solidFill>
                  </a:tcPr>
                </a:tc>
                <a:tc>
                  <a:txBody>
                    <a:bodyPr/>
                    <a:lstStyle/>
                    <a:p>
                      <a:pPr algn="r" fontAlgn="b"/>
                      <a:r>
                        <a:rPr lang="en-US" sz="1100" b="0" i="0" u="none" strike="noStrike">
                          <a:solidFill>
                            <a:srgbClr val="000000"/>
                          </a:solidFill>
                          <a:latin typeface="Calibri"/>
                        </a:rPr>
                        <a:t>1</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solidFill>
                      <a:srgbClr val="FFFF00"/>
                    </a:solidFill>
                  </a:tcPr>
                </a:tc>
                <a:tc>
                  <a:txBody>
                    <a:bodyPr/>
                    <a:lstStyle/>
                    <a:p>
                      <a:pPr algn="l" fontAlgn="b"/>
                      <a:r>
                        <a:rPr lang="en-US" sz="1100" b="0" i="0" u="none" strike="noStrike">
                          <a:solidFill>
                            <a:srgbClr val="000000"/>
                          </a:solidFill>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tcPr>
                </a:tc>
              </a:tr>
              <a:tr h="546033">
                <a:tc vMerge="1">
                  <a:txBody>
                    <a:bodyPr/>
                    <a:lstStyle/>
                    <a:p>
                      <a:endParaRPr lang="en-US"/>
                    </a:p>
                  </a:txBody>
                  <a:tcPr/>
                </a:tc>
                <a:tc>
                  <a:txBody>
                    <a:bodyPr/>
                    <a:lstStyle/>
                    <a:p>
                      <a:pPr algn="l" fontAlgn="b"/>
                      <a:r>
                        <a:rPr lang="en-US" sz="1100" b="0" i="0" u="none" strike="noStrike">
                          <a:solidFill>
                            <a:srgbClr val="000000"/>
                          </a:solidFill>
                          <a:latin typeface="Calibri"/>
                        </a:rPr>
                        <a:t>2</a:t>
                      </a:r>
                    </a:p>
                  </a:txBody>
                  <a:tcPr marL="9525" marR="9525" marT="9525" marB="0" anchor="b">
                    <a:lnL>
                      <a:noFill/>
                    </a:lnL>
                    <a:lnR>
                      <a:noFill/>
                    </a:lnR>
                    <a:lnT>
                      <a:noFill/>
                    </a:lnT>
                    <a:lnB>
                      <a:noFill/>
                    </a:lnB>
                    <a:solidFill>
                      <a:srgbClr val="EEECE1"/>
                    </a:solidFill>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3</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4</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a:t>
                      </a:r>
                    </a:p>
                  </a:txBody>
                  <a:tcPr marL="9525" marR="9525" marT="9525" marB="0" anchor="b">
                    <a:lnL>
                      <a:noFill/>
                    </a:lnL>
                    <a:lnR>
                      <a:noFill/>
                    </a:lnR>
                    <a:lnT>
                      <a:noFill/>
                    </a:lnT>
                    <a:lnB>
                      <a:noFill/>
                    </a:lnB>
                    <a:solidFill>
                      <a:srgbClr val="FFFF00"/>
                    </a:solidFill>
                  </a:tcPr>
                </a:tc>
                <a:tc>
                  <a:txBody>
                    <a:bodyPr/>
                    <a:lstStyle/>
                    <a:p>
                      <a:pPr algn="r" fontAlgn="b"/>
                      <a:r>
                        <a:rPr lang="en-US" sz="1100" b="0" i="0" u="none" strike="noStrike">
                          <a:solidFill>
                            <a:srgbClr val="000000"/>
                          </a:solidFill>
                          <a:latin typeface="Calibri"/>
                        </a:rPr>
                        <a:t>2</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solidFill>
                      <a:srgbClr val="FFFF00"/>
                    </a:solidFill>
                  </a:tcPr>
                </a:tc>
              </a:tr>
              <a:tr h="546033">
                <a:tc vMerge="1">
                  <a:txBody>
                    <a:bodyPr/>
                    <a:lstStyle/>
                    <a:p>
                      <a:endParaRPr lang="en-US"/>
                    </a:p>
                  </a:txBody>
                  <a:tcPr/>
                </a:tc>
                <a:tc>
                  <a:txBody>
                    <a:bodyPr/>
                    <a:lstStyle/>
                    <a:p>
                      <a:pPr algn="l" fontAlgn="b"/>
                      <a:r>
                        <a:rPr lang="en-US" sz="1100" b="0" i="0" u="none" strike="noStrike">
                          <a:solidFill>
                            <a:srgbClr val="000000"/>
                          </a:solidFill>
                          <a:latin typeface="Calibri"/>
                        </a:rPr>
                        <a:t>3</a:t>
                      </a:r>
                    </a:p>
                  </a:txBody>
                  <a:tcPr marL="9525" marR="9525" marT="9525" marB="0" anchor="b">
                    <a:lnL>
                      <a:noFill/>
                    </a:lnL>
                    <a:lnR>
                      <a:noFill/>
                    </a:lnR>
                    <a:lnT>
                      <a:noFill/>
                    </a:lnT>
                    <a:lnB>
                      <a:noFill/>
                    </a:lnB>
                    <a:solidFill>
                      <a:srgbClr val="EEECE1"/>
                    </a:solidFill>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a:t>
                      </a: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3</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tcPr>
                </a:tc>
              </a:tr>
              <a:tr h="546033">
                <a:tc vMerge="1">
                  <a:txBody>
                    <a:bodyPr/>
                    <a:lstStyle/>
                    <a:p>
                      <a:endParaRPr lang="en-US"/>
                    </a:p>
                  </a:txBody>
                  <a:tcPr/>
                </a:tc>
                <a:tc>
                  <a:txBody>
                    <a:bodyPr/>
                    <a:lstStyle/>
                    <a:p>
                      <a:pPr algn="l" fontAlgn="b"/>
                      <a:r>
                        <a:rPr lang="en-US" sz="1100" b="0" i="0" u="none" strike="noStrike">
                          <a:solidFill>
                            <a:srgbClr val="000000"/>
                          </a:solidFill>
                          <a:latin typeface="Calibri"/>
                        </a:rPr>
                        <a:t>4</a:t>
                      </a:r>
                    </a:p>
                  </a:txBody>
                  <a:tcPr marL="9525" marR="9525" marT="9525" marB="0" anchor="b">
                    <a:lnL>
                      <a:noFill/>
                    </a:lnL>
                    <a:lnR>
                      <a:noFill/>
                    </a:lnR>
                    <a:lnT>
                      <a:noFill/>
                    </a:lnT>
                    <a:lnB>
                      <a:noFill/>
                    </a:lnB>
                    <a:solidFill>
                      <a:srgbClr val="EEECE1"/>
                    </a:solidFill>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3</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9</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6</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tcPr>
                </a:tc>
              </a:tr>
              <a:tr h="546033">
                <a:tc vMerge="1">
                  <a:txBody>
                    <a:bodyPr/>
                    <a:lstStyle/>
                    <a:p>
                      <a:endParaRPr lang="en-US"/>
                    </a:p>
                  </a:txBody>
                  <a:tcPr/>
                </a:tc>
                <a:tc>
                  <a:txBody>
                    <a:bodyPr/>
                    <a:lstStyle/>
                    <a:p>
                      <a:pPr algn="l" fontAlgn="b"/>
                      <a:r>
                        <a:rPr lang="en-US" sz="1100" b="0" i="0" u="none" strike="noStrike">
                          <a:solidFill>
                            <a:srgbClr val="000000"/>
                          </a:solidFill>
                          <a:latin typeface="Calibri"/>
                        </a:rPr>
                        <a:t>5</a:t>
                      </a:r>
                    </a:p>
                  </a:txBody>
                  <a:tcPr marL="9525" marR="9525" marT="9525" marB="0" anchor="b">
                    <a:lnL>
                      <a:noFill/>
                    </a:lnL>
                    <a:lnR>
                      <a:noFill/>
                    </a:lnR>
                    <a:lnT>
                      <a:noFill/>
                    </a:lnT>
                    <a:lnB>
                      <a:noFill/>
                    </a:lnB>
                    <a:solidFill>
                      <a:srgbClr val="EEECE1"/>
                    </a:solidFill>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5</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7</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13</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tcPr>
                </a:tc>
              </a:tr>
              <a:tr h="546033">
                <a:tc vMerge="1">
                  <a:txBody>
                    <a:bodyPr/>
                    <a:lstStyle/>
                    <a:p>
                      <a:endParaRPr lang="en-US"/>
                    </a:p>
                  </a:txBody>
                  <a:tcPr/>
                </a:tc>
                <a:tc>
                  <a:txBody>
                    <a:bodyPr/>
                    <a:lstStyle/>
                    <a:p>
                      <a:pPr algn="l" fontAlgn="b"/>
                      <a:r>
                        <a:rPr lang="en-US" sz="1100" b="0" i="0" u="none" strike="noStrike">
                          <a:solidFill>
                            <a:srgbClr val="000000"/>
                          </a:solidFill>
                          <a:latin typeface="Calibri"/>
                        </a:rPr>
                        <a:t>6</a:t>
                      </a:r>
                    </a:p>
                  </a:txBody>
                  <a:tcPr marL="9525" marR="9525" marT="9525" marB="0" anchor="b">
                    <a:lnL>
                      <a:noFill/>
                    </a:lnL>
                    <a:lnR>
                      <a:noFill/>
                    </a:lnR>
                    <a:lnT>
                      <a:noFill/>
                    </a:lnT>
                    <a:lnB>
                      <a:noFill/>
                    </a:lnB>
                    <a:solidFill>
                      <a:srgbClr val="EEECE1"/>
                    </a:solidFill>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1</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2</a:t>
                      </a:r>
                    </a:p>
                  </a:txBody>
                  <a:tcPr marL="9525" marR="9525" marT="9525" marB="0" anchor="b">
                    <a:lnL>
                      <a:noFill/>
                    </a:lnL>
                    <a:lnR>
                      <a:noFill/>
                    </a:lnR>
                    <a:lnT>
                      <a:noFill/>
                    </a:lnT>
                    <a:lnB>
                      <a:noFill/>
                    </a:lnB>
                  </a:tcPr>
                </a:tc>
                <a:tc>
                  <a:txBody>
                    <a:bodyPr/>
                    <a:lstStyle/>
                    <a:p>
                      <a:pPr algn="r" fontAlgn="b"/>
                      <a:r>
                        <a:rPr lang="en-US" sz="1100" b="0" i="0" u="none" strike="noStrike">
                          <a:solidFill>
                            <a:srgbClr val="000000"/>
                          </a:solidFill>
                          <a:latin typeface="Calibri"/>
                        </a:rPr>
                        <a:t>21</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tcPr>
                </a:tc>
              </a:tr>
              <a:tr h="573334">
                <a:tc vMerge="1">
                  <a:txBody>
                    <a:bodyPr/>
                    <a:lstStyle/>
                    <a:p>
                      <a:endParaRPr lang="en-US"/>
                    </a:p>
                  </a:txBody>
                  <a:tcPr/>
                </a:tc>
                <a:tc>
                  <a:txBody>
                    <a:bodyPr/>
                    <a:lstStyle/>
                    <a:p>
                      <a:pPr algn="l" fontAlgn="b"/>
                      <a:r>
                        <a:rPr lang="en-US" sz="1100" b="0" i="0" u="none" strike="noStrike">
                          <a:solidFill>
                            <a:srgbClr val="000000"/>
                          </a:solidFill>
                          <a:latin typeface="Calibri"/>
                        </a:rPr>
                        <a:t>7</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solidFill>
                      <a:srgbClr val="EEECE1"/>
                    </a:solidFill>
                  </a:tcPr>
                </a:tc>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 </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latin typeface="Calibri"/>
                        </a:rPr>
                        <a:t>4</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latin typeface="Calibri"/>
                        </a:rPr>
                        <a:t>32</a:t>
                      </a:r>
                    </a:p>
                  </a:txBody>
                  <a:tcPr marL="9525" marR="9525" marT="9525"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a:solidFill>
            <a:srgbClr val="FFFF99"/>
          </a:solidFill>
        </p:spPr>
        <p:txBody>
          <a:bodyPr anchor="ctr">
            <a:normAutofit/>
          </a:bodyPr>
          <a:lstStyle/>
          <a:p>
            <a:r>
              <a:rPr lang="en-US" sz="3600" b="1" dirty="0" smtClean="0"/>
              <a:t>Predicted Pattern #5</a:t>
            </a:r>
          </a:p>
        </p:txBody>
      </p:sp>
      <p:sp>
        <p:nvSpPr>
          <p:cNvPr id="103428" name="Rectangle 3"/>
          <p:cNvSpPr>
            <a:spLocks noGrp="1" noChangeArrowheads="1"/>
          </p:cNvSpPr>
          <p:nvPr>
            <p:ph sz="quarter" idx="1"/>
          </p:nvPr>
        </p:nvSpPr>
        <p:spPr/>
        <p:txBody>
          <a:bodyPr>
            <a:normAutofit lnSpcReduction="10000"/>
          </a:bodyPr>
          <a:lstStyle/>
          <a:p>
            <a:pPr marL="609600" indent="-609600">
              <a:buFontTx/>
              <a:buNone/>
            </a:pPr>
            <a:r>
              <a:rPr lang="en-US" sz="2800" dirty="0" smtClean="0"/>
              <a:t>If children across race/ethnicity categories are expected to achieve similar outcomes, there should be no difference in distributions across race/ethnicity.</a:t>
            </a:r>
          </a:p>
        </p:txBody>
      </p:sp>
      <p:sp>
        <p:nvSpPr>
          <p:cNvPr id="5" name="Content Placeholder 4"/>
          <p:cNvSpPr>
            <a:spLocks noGrp="1"/>
          </p:cNvSpPr>
          <p:nvPr>
            <p:ph sz="quarter" idx="2"/>
          </p:nvPr>
        </p:nvSpPr>
        <p:spPr/>
        <p:txBody>
          <a:bodyPr>
            <a:normAutofit lnSpcReduction="10000"/>
          </a:bodyPr>
          <a:lstStyle/>
          <a:p>
            <a:pPr>
              <a:buNone/>
            </a:pPr>
            <a:r>
              <a:rPr lang="en-US" dirty="0" smtClean="0"/>
              <a:t>Note: </a:t>
            </a:r>
          </a:p>
          <a:p>
            <a:pPr>
              <a:buNone/>
            </a:pPr>
            <a:r>
              <a:rPr lang="en-US" dirty="0" smtClean="0"/>
              <a:t>Wisconsin began gathering race/ethnicity data for Indicator 7 on July 1, 2011.  This impacts the data on the graphs being reviewed today.</a:t>
            </a:r>
            <a:endParaRPr lang="en-US" dirty="0"/>
          </a:p>
        </p:txBody>
      </p:sp>
      <p:sp>
        <p:nvSpPr>
          <p:cNvPr id="4" name="Slide Number Placeholder 4"/>
          <p:cNvSpPr>
            <a:spLocks noGrp="1"/>
          </p:cNvSpPr>
          <p:nvPr>
            <p:ph type="sldNum" sz="quarter" idx="4294967295"/>
          </p:nvPr>
        </p:nvSpPr>
        <p:spPr>
          <a:xfrm>
            <a:off x="7010400" y="6245225"/>
            <a:ext cx="2133600" cy="476250"/>
          </a:xfrm>
          <a:prstGeom prst="rect">
            <a:avLst/>
          </a:prstGeom>
        </p:spPr>
        <p:txBody>
          <a:bodyPr/>
          <a:lstStyle/>
          <a:p>
            <a:pPr>
              <a:defRPr/>
            </a:pPr>
            <a:fld id="{718E0980-4288-401C-84A2-71B1CCD45685}" type="slidenum">
              <a:rPr lang="en-US">
                <a:latin typeface="Arial" charset="0"/>
              </a:rPr>
              <a:pPr>
                <a:defRPr/>
              </a:pPr>
              <a:t>37</a:t>
            </a:fld>
            <a:endParaRPr lang="en-US">
              <a:latin typeface="Arial" charset="0"/>
            </a:endParaRP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p:cNvPicPr>
            <a:picLocks noChangeAspect="1" noChangeArrowheads="1"/>
          </p:cNvPicPr>
          <p:nvPr/>
        </p:nvPicPr>
        <p:blipFill>
          <a:blip r:embed="rId2" cstate="print"/>
          <a:srcRect/>
          <a:stretch>
            <a:fillRect/>
          </a:stretch>
        </p:blipFill>
        <p:spPr bwMode="auto">
          <a:xfrm>
            <a:off x="228600" y="228600"/>
            <a:ext cx="8458200" cy="5334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p:cNvPicPr>
            <a:picLocks noChangeAspect="1" noChangeArrowheads="1"/>
          </p:cNvPicPr>
          <p:nvPr/>
        </p:nvPicPr>
        <p:blipFill>
          <a:blip r:embed="rId2" cstate="print"/>
          <a:srcRect/>
          <a:stretch>
            <a:fillRect/>
          </a:stretch>
        </p:blipFill>
        <p:spPr bwMode="auto">
          <a:xfrm>
            <a:off x="304800" y="0"/>
            <a:ext cx="8229600" cy="5638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ln w="3175">
            <a:solidFill>
              <a:schemeClr val="tx1"/>
            </a:solidFill>
          </a:ln>
        </p:spPr>
        <p:txBody>
          <a:bodyPr anchor="ctr">
            <a:normAutofit/>
          </a:bodyPr>
          <a:lstStyle/>
          <a:p>
            <a:pPr eaLnBrk="1" hangingPunct="1"/>
            <a:r>
              <a:rPr lang="en-US" sz="3600" b="1" dirty="0" smtClean="0"/>
              <a:t>Ongoing checks for data quality</a:t>
            </a:r>
          </a:p>
        </p:txBody>
      </p:sp>
      <p:graphicFrame>
        <p:nvGraphicFramePr>
          <p:cNvPr id="1238019" name="Group 3"/>
          <p:cNvGraphicFramePr>
            <a:graphicFrameLocks noGrp="1"/>
          </p:cNvGraphicFramePr>
          <p:nvPr>
            <p:ph sz="quarter" idx="1"/>
          </p:nvPr>
        </p:nvGraphicFramePr>
        <p:xfrm>
          <a:off x="457200" y="1524000"/>
          <a:ext cx="7467600" cy="4370387"/>
        </p:xfrm>
        <a:graphic>
          <a:graphicData uri="http://schemas.openxmlformats.org/drawingml/2006/table">
            <a:tbl>
              <a:tblPr/>
              <a:tblGrid>
                <a:gridCol w="2479054"/>
                <a:gridCol w="4988546"/>
              </a:tblGrid>
              <a:tr h="1298313">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1" i="0" u="none" strike="noStrike" cap="none" normalizeH="0" baseline="0" dirty="0" smtClean="0">
                          <a:ln>
                            <a:noFill/>
                          </a:ln>
                          <a:solidFill>
                            <a:srgbClr val="002EC0"/>
                          </a:solidFill>
                          <a:effectLst/>
                          <a:latin typeface="Arial" charset="0"/>
                        </a:rPr>
                        <a:t>Before </a:t>
                      </a:r>
                    </a:p>
                  </a:txBody>
                  <a:tcPr marL="97403" marR="97403" marT="45703" marB="45703"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000" b="1" i="0" u="none" strike="noStrike" cap="none" normalizeH="0" baseline="0" dirty="0" smtClean="0">
                          <a:ln>
                            <a:noFill/>
                          </a:ln>
                          <a:solidFill>
                            <a:srgbClr val="002EC0"/>
                          </a:solidFill>
                          <a:effectLst/>
                          <a:latin typeface="Arial" charset="0"/>
                        </a:rPr>
                        <a:t>Good training and assessment</a:t>
                      </a:r>
                    </a:p>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000" b="1" i="0" u="none" strike="noStrike" cap="none" normalizeH="0" baseline="0" dirty="0" smtClean="0">
                          <a:ln>
                            <a:noFill/>
                          </a:ln>
                          <a:solidFill>
                            <a:srgbClr val="002EC0"/>
                          </a:solidFill>
                          <a:effectLst/>
                          <a:latin typeface="Arial" charset="0"/>
                        </a:rPr>
                        <a:t>Efficient data systems</a:t>
                      </a:r>
                    </a:p>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000" b="1" i="0" u="none" strike="noStrike" cap="none" normalizeH="0" baseline="0" dirty="0" smtClean="0">
                          <a:ln>
                            <a:noFill/>
                          </a:ln>
                          <a:solidFill>
                            <a:srgbClr val="002EC0"/>
                          </a:solidFill>
                          <a:effectLst/>
                          <a:latin typeface="Arial" charset="0"/>
                        </a:rPr>
                        <a:t>Timely and accurate data entry</a:t>
                      </a:r>
                    </a:p>
                  </a:txBody>
                  <a:tcPr marL="97403" marR="97403" marT="45703" marB="457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66"/>
                    </a:solidFill>
                  </a:tcPr>
                </a:tc>
              </a:tr>
              <a:tr h="1773761">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1" i="0" u="none" strike="noStrike" cap="none" normalizeH="0" baseline="0" dirty="0" smtClean="0">
                          <a:ln>
                            <a:noFill/>
                          </a:ln>
                          <a:solidFill>
                            <a:srgbClr val="002EC0"/>
                          </a:solidFill>
                          <a:effectLst/>
                          <a:latin typeface="Arial" charset="0"/>
                        </a:rPr>
                        <a:t>During</a:t>
                      </a:r>
                    </a:p>
                  </a:txBody>
                  <a:tcPr marL="97403" marR="97403" marT="45703" marB="45703"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000" b="1" i="0" u="none" strike="noStrike" cap="none" normalizeH="0" baseline="0" dirty="0" smtClean="0">
                          <a:ln>
                            <a:noFill/>
                          </a:ln>
                          <a:solidFill>
                            <a:srgbClr val="002EC0"/>
                          </a:solidFill>
                          <a:effectLst/>
                          <a:latin typeface="Arial" charset="0"/>
                        </a:rPr>
                        <a:t>Ongoing supervision of implementation</a:t>
                      </a:r>
                    </a:p>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000" b="1" i="0" u="none" strike="noStrike" cap="none" normalizeH="0" baseline="0" dirty="0" smtClean="0">
                          <a:ln>
                            <a:noFill/>
                          </a:ln>
                          <a:solidFill>
                            <a:srgbClr val="002EC0"/>
                          </a:solidFill>
                          <a:effectLst/>
                          <a:latin typeface="Arial" charset="0"/>
                        </a:rPr>
                        <a:t>Feedback to implementers</a:t>
                      </a:r>
                    </a:p>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000" b="1" i="0" u="none" strike="noStrike" cap="none" normalizeH="0" baseline="0" dirty="0" smtClean="0">
                          <a:ln>
                            <a:noFill/>
                          </a:ln>
                          <a:solidFill>
                            <a:srgbClr val="002EC0"/>
                          </a:solidFill>
                          <a:effectLst/>
                          <a:latin typeface="Arial" charset="0"/>
                        </a:rPr>
                        <a:t>Refresher training</a:t>
                      </a:r>
                    </a:p>
                  </a:txBody>
                  <a:tcPr marL="97403" marR="97403" marT="45703" marB="457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r>
              <a:tr h="1298313">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1" i="0" u="none" strike="noStrike" cap="none" normalizeH="0" baseline="0" dirty="0" smtClean="0">
                          <a:ln>
                            <a:noFill/>
                          </a:ln>
                          <a:solidFill>
                            <a:srgbClr val="002EC0"/>
                          </a:solidFill>
                          <a:effectLst/>
                          <a:latin typeface="Arial" charset="0"/>
                        </a:rPr>
                        <a:t>After</a:t>
                      </a:r>
                    </a:p>
                  </a:txBody>
                  <a:tcPr marL="97403" marR="97403" marT="45703" marB="45703"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AA2D"/>
                    </a:solid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000" b="1" i="0" u="none" strike="noStrike" cap="none" normalizeH="0" baseline="0" dirty="0" smtClean="0">
                          <a:ln>
                            <a:noFill/>
                          </a:ln>
                          <a:solidFill>
                            <a:srgbClr val="002EC0"/>
                          </a:solidFill>
                          <a:effectLst/>
                          <a:latin typeface="Arial" charset="0"/>
                        </a:rPr>
                        <a:t>Review sample of completed COSFs</a:t>
                      </a:r>
                    </a:p>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000" b="1" i="0" u="none" strike="noStrike" cap="none" normalizeH="0" baseline="0" dirty="0" smtClean="0">
                          <a:ln>
                            <a:noFill/>
                          </a:ln>
                          <a:solidFill>
                            <a:srgbClr val="002EC0"/>
                          </a:solidFill>
                          <a:effectLst/>
                          <a:latin typeface="Arial" charset="0"/>
                        </a:rPr>
                        <a:t>Pattern checking analysis</a:t>
                      </a:r>
                    </a:p>
                  </a:txBody>
                  <a:tcPr marL="97403" marR="97403" marT="45703" marB="45703"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AA2D"/>
                    </a:solidFill>
                  </a:tcPr>
                </a:tc>
              </a:tr>
            </a:tbl>
          </a:graphicData>
        </a:graphic>
      </p:graphicFrame>
      <p:sp>
        <p:nvSpPr>
          <p:cNvPr id="18435" name="Slide Number Placeholder 6"/>
          <p:cNvSpPr>
            <a:spLocks noGrp="1"/>
          </p:cNvSpPr>
          <p:nvPr>
            <p:ph type="sldNum" sz="quarter" idx="4294967295"/>
          </p:nvPr>
        </p:nvSpPr>
        <p:spPr>
          <a:xfrm>
            <a:off x="7010400" y="6356350"/>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7F7F7"/>
                </a:solidFill>
                <a:latin typeface="Arial" charset="0"/>
              </a:defRPr>
            </a:lvl1pPr>
            <a:lvl2pPr marL="742950" indent="-285750">
              <a:defRPr sz="2800">
                <a:solidFill>
                  <a:srgbClr val="F7F7F7"/>
                </a:solidFill>
                <a:latin typeface="Arial" charset="0"/>
              </a:defRPr>
            </a:lvl2pPr>
            <a:lvl3pPr marL="1143000" indent="-228600">
              <a:defRPr sz="2800">
                <a:solidFill>
                  <a:srgbClr val="F7F7F7"/>
                </a:solidFill>
                <a:latin typeface="Arial" charset="0"/>
              </a:defRPr>
            </a:lvl3pPr>
            <a:lvl4pPr marL="1600200" indent="-228600">
              <a:defRPr sz="2800">
                <a:solidFill>
                  <a:srgbClr val="F7F7F7"/>
                </a:solidFill>
                <a:latin typeface="Arial" charset="0"/>
              </a:defRPr>
            </a:lvl4pPr>
            <a:lvl5pPr marL="2057400" indent="-228600">
              <a:defRPr sz="2800">
                <a:solidFill>
                  <a:srgbClr val="F7F7F7"/>
                </a:solidFill>
                <a:latin typeface="Arial" charset="0"/>
              </a:defRPr>
            </a:lvl5pPr>
            <a:lvl6pPr marL="2514600" indent="-228600" eaLnBrk="0" fontAlgn="base" hangingPunct="0">
              <a:spcBef>
                <a:spcPct val="0"/>
              </a:spcBef>
              <a:spcAft>
                <a:spcPct val="0"/>
              </a:spcAft>
              <a:defRPr sz="2800">
                <a:solidFill>
                  <a:srgbClr val="F7F7F7"/>
                </a:solidFill>
                <a:latin typeface="Arial" charset="0"/>
              </a:defRPr>
            </a:lvl6pPr>
            <a:lvl7pPr marL="2971800" indent="-228600" eaLnBrk="0" fontAlgn="base" hangingPunct="0">
              <a:spcBef>
                <a:spcPct val="0"/>
              </a:spcBef>
              <a:spcAft>
                <a:spcPct val="0"/>
              </a:spcAft>
              <a:defRPr sz="2800">
                <a:solidFill>
                  <a:srgbClr val="F7F7F7"/>
                </a:solidFill>
                <a:latin typeface="Arial" charset="0"/>
              </a:defRPr>
            </a:lvl7pPr>
            <a:lvl8pPr marL="3429000" indent="-228600" eaLnBrk="0" fontAlgn="base" hangingPunct="0">
              <a:spcBef>
                <a:spcPct val="0"/>
              </a:spcBef>
              <a:spcAft>
                <a:spcPct val="0"/>
              </a:spcAft>
              <a:defRPr sz="2800">
                <a:solidFill>
                  <a:srgbClr val="F7F7F7"/>
                </a:solidFill>
                <a:latin typeface="Arial" charset="0"/>
              </a:defRPr>
            </a:lvl8pPr>
            <a:lvl9pPr marL="3886200" indent="-228600" eaLnBrk="0" fontAlgn="base" hangingPunct="0">
              <a:spcBef>
                <a:spcPct val="0"/>
              </a:spcBef>
              <a:spcAft>
                <a:spcPct val="0"/>
              </a:spcAft>
              <a:defRPr sz="2800">
                <a:solidFill>
                  <a:srgbClr val="F7F7F7"/>
                </a:solidFill>
                <a:latin typeface="Arial" charset="0"/>
              </a:defRPr>
            </a:lvl9pPr>
          </a:lstStyle>
          <a:p>
            <a:pPr>
              <a:defRPr/>
            </a:pPr>
            <a:fld id="{8B6E6ECB-5F64-4ED0-A24D-C9EDB0A83340}" type="slidenum">
              <a:rPr lang="en-US" sz="1400" smtClean="0">
                <a:solidFill>
                  <a:schemeClr val="tx1"/>
                </a:solidFill>
              </a:rPr>
              <a:pPr>
                <a:defRPr/>
              </a:pPr>
              <a:t>4</a:t>
            </a:fld>
            <a:endParaRPr lang="en-US" sz="1400" dirty="0" smtClean="0">
              <a:solidFill>
                <a:schemeClr val="tx1"/>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p:cNvPicPr>
            <a:picLocks noChangeAspect="1" noChangeArrowheads="1"/>
          </p:cNvPicPr>
          <p:nvPr/>
        </p:nvPicPr>
        <p:blipFill>
          <a:blip r:embed="rId2" cstate="print"/>
          <a:srcRect/>
          <a:stretch>
            <a:fillRect/>
          </a:stretch>
        </p:blipFill>
        <p:spPr bwMode="auto">
          <a:xfrm>
            <a:off x="304800" y="228600"/>
            <a:ext cx="8305800" cy="54102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553200" y="6245225"/>
            <a:ext cx="2133600" cy="476250"/>
          </a:xfrm>
          <a:prstGeom prst="rect">
            <a:avLst/>
          </a:prstGeom>
        </p:spPr>
        <p:txBody>
          <a:bodyPr/>
          <a:lstStyle/>
          <a:p>
            <a:pPr>
              <a:defRPr/>
            </a:pPr>
            <a:fld id="{718E0980-4288-401C-84A2-71B1CCD45685}" type="slidenum">
              <a:rPr lang="en-US">
                <a:latin typeface="Arial" charset="0"/>
              </a:rPr>
              <a:pPr>
                <a:defRPr/>
              </a:pPr>
              <a:t>41</a:t>
            </a:fld>
            <a:endParaRPr lang="en-US">
              <a:latin typeface="Arial" charset="0"/>
            </a:endParaRPr>
          </a:p>
        </p:txBody>
      </p:sp>
      <p:sp>
        <p:nvSpPr>
          <p:cNvPr id="103427" name="Rectangle 2"/>
          <p:cNvSpPr>
            <a:spLocks noGrp="1" noChangeArrowheads="1"/>
          </p:cNvSpPr>
          <p:nvPr>
            <p:ph type="title"/>
          </p:nvPr>
        </p:nvSpPr>
        <p:spPr>
          <a:solidFill>
            <a:srgbClr val="FFFF99"/>
          </a:solidFill>
        </p:spPr>
        <p:txBody>
          <a:bodyPr anchor="ctr">
            <a:normAutofit/>
          </a:bodyPr>
          <a:lstStyle/>
          <a:p>
            <a:r>
              <a:rPr lang="en-US" sz="3600" b="1" dirty="0" smtClean="0"/>
              <a:t>Predicted Pattern #6</a:t>
            </a:r>
          </a:p>
        </p:txBody>
      </p:sp>
      <p:sp>
        <p:nvSpPr>
          <p:cNvPr id="103428" name="Rectangle 3"/>
          <p:cNvSpPr>
            <a:spLocks noGrp="1" noChangeArrowheads="1"/>
          </p:cNvSpPr>
          <p:nvPr>
            <p:ph type="body" idx="1"/>
          </p:nvPr>
        </p:nvSpPr>
        <p:spPr/>
        <p:txBody>
          <a:bodyPr/>
          <a:lstStyle/>
          <a:p>
            <a:pPr marL="609600" indent="-609600">
              <a:buFontTx/>
              <a:buNone/>
            </a:pPr>
            <a:r>
              <a:rPr lang="en-US" sz="2800" dirty="0" smtClean="0"/>
              <a:t>Children will differ from one another in their exit scores in reasonable ways.  (At exit there will be a few children with very high or very low numbers.</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7010400" y="6245225"/>
            <a:ext cx="2133600" cy="476250"/>
          </a:xfrm>
          <a:prstGeom prst="rect">
            <a:avLst/>
          </a:prstGeom>
        </p:spPr>
        <p:txBody>
          <a:bodyPr/>
          <a:lstStyle/>
          <a:p>
            <a:pPr>
              <a:defRPr/>
            </a:pPr>
            <a:fld id="{8414673A-B3C3-4212-A377-C4521C262F5C}" type="slidenum">
              <a:rPr lang="en-US"/>
              <a:pPr>
                <a:defRPr/>
              </a:pPr>
              <a:t>42</a:t>
            </a:fld>
            <a:endParaRPr lang="en-US"/>
          </a:p>
        </p:txBody>
      </p:sp>
      <p:pic>
        <p:nvPicPr>
          <p:cNvPr id="5" name="Picture 4"/>
          <p:cNvPicPr>
            <a:picLocks noChangeAspect="1"/>
          </p:cNvPicPr>
          <p:nvPr/>
        </p:nvPicPr>
        <p:blipFill>
          <a:blip r:embed="rId3" cstate="print"/>
          <a:stretch>
            <a:fillRect/>
          </a:stretch>
        </p:blipFill>
        <p:spPr>
          <a:xfrm>
            <a:off x="304800" y="152400"/>
            <a:ext cx="8443429" cy="6172200"/>
          </a:xfrm>
          <a:prstGeom prst="rect">
            <a:avLst/>
          </a:prstGeom>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normAutofit/>
          </a:bodyPr>
          <a:lstStyle/>
          <a:p>
            <a:pPr algn="ctr"/>
            <a:r>
              <a:rPr lang="en-US" sz="4000" b="1" dirty="0" smtClean="0"/>
              <a:t>OSEP Progress Categories</a:t>
            </a:r>
            <a:endParaRPr lang="en-US" sz="3600" b="1" dirty="0"/>
          </a:p>
        </p:txBody>
      </p:sp>
      <p:sp>
        <p:nvSpPr>
          <p:cNvPr id="113668" name="Rectangle 3"/>
          <p:cNvSpPr>
            <a:spLocks noGrp="1" noChangeArrowheads="1"/>
          </p:cNvSpPr>
          <p:nvPr>
            <p:ph sz="quarter" idx="1"/>
          </p:nvPr>
        </p:nvSpPr>
        <p:spPr/>
        <p:txBody>
          <a:bodyPr/>
          <a:lstStyle/>
          <a:p>
            <a:endParaRPr lang="en-US" dirty="0" smtClean="0"/>
          </a:p>
          <a:p>
            <a:endParaRPr lang="en-US" dirty="0" smtClean="0"/>
          </a:p>
          <a:p>
            <a:endParaRPr lang="en-US" dirty="0" smtClean="0"/>
          </a:p>
          <a:p>
            <a:pPr algn="r">
              <a:buFontTx/>
              <a:buNone/>
            </a:pPr>
            <a:endParaRPr lang="en-US" sz="3600" dirty="0" smtClean="0"/>
          </a:p>
        </p:txBody>
      </p:sp>
      <p:sp>
        <p:nvSpPr>
          <p:cNvPr id="5" name="Slide Number Placeholder 4"/>
          <p:cNvSpPr>
            <a:spLocks noGrp="1"/>
          </p:cNvSpPr>
          <p:nvPr>
            <p:ph type="sldNum" sz="quarter" idx="4294967295"/>
          </p:nvPr>
        </p:nvSpPr>
        <p:spPr>
          <a:xfrm>
            <a:off x="7010400" y="6245225"/>
            <a:ext cx="2133600" cy="476250"/>
          </a:xfrm>
          <a:prstGeom prst="rect">
            <a:avLst/>
          </a:prstGeom>
        </p:spPr>
        <p:txBody>
          <a:bodyPr/>
          <a:lstStyle/>
          <a:p>
            <a:pPr>
              <a:defRPr/>
            </a:pPr>
            <a:fld id="{839D93F2-C405-49C2-BF67-90C0EA9CCE75}" type="slidenum">
              <a:rPr lang="en-US">
                <a:latin typeface="Arial" charset="0"/>
              </a:rPr>
              <a:pPr>
                <a:defRPr/>
              </a:pPr>
              <a:t>43</a:t>
            </a:fld>
            <a:endParaRPr lang="en-US">
              <a:latin typeface="Arial" charset="0"/>
            </a:endParaRPr>
          </a:p>
        </p:txBody>
      </p:sp>
      <p:pic>
        <p:nvPicPr>
          <p:cNvPr id="113669" name="Picture 4" descr="146_4603"/>
          <p:cNvPicPr>
            <a:picLocks noChangeAspect="1" noChangeArrowheads="1"/>
          </p:cNvPicPr>
          <p:nvPr/>
        </p:nvPicPr>
        <p:blipFill>
          <a:blip r:embed="rId3" cstate="print"/>
          <a:srcRect/>
          <a:stretch>
            <a:fillRect/>
          </a:stretch>
        </p:blipFill>
        <p:spPr bwMode="auto">
          <a:xfrm>
            <a:off x="1752600" y="1828800"/>
            <a:ext cx="5105400" cy="3829050"/>
          </a:xfrm>
          <a:prstGeom prst="rect">
            <a:avLst/>
          </a:prstGeom>
          <a:noFill/>
          <a:ln w="9525">
            <a:solidFill>
              <a:srgbClr val="00CCFF"/>
            </a:solidFill>
            <a:miter lim="800000"/>
            <a:headEnd/>
            <a:tailEnd/>
          </a:ln>
        </p:spPr>
      </p:pic>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r>
              <a:rPr lang="en-US" dirty="0" smtClean="0"/>
              <a:t>Progress categories</a:t>
            </a:r>
            <a:br>
              <a:rPr lang="en-US" dirty="0" smtClean="0"/>
            </a:br>
            <a:r>
              <a:rPr lang="en-US" sz="2700" dirty="0" smtClean="0"/>
              <a:t>Please refer to handout “Child Outcomes Data Conversion” </a:t>
            </a:r>
            <a:endParaRPr lang="en-US" dirty="0"/>
          </a:p>
        </p:txBody>
      </p:sp>
      <p:sp>
        <p:nvSpPr>
          <p:cNvPr id="29699" name="Rectangle 3"/>
          <p:cNvSpPr>
            <a:spLocks noGrp="1" noChangeArrowheads="1"/>
          </p:cNvSpPr>
          <p:nvPr>
            <p:ph sz="quarter" idx="1"/>
          </p:nvPr>
        </p:nvSpPr>
        <p:spPr/>
        <p:txBody>
          <a:bodyPr/>
          <a:lstStyle/>
          <a:p>
            <a:pPr marL="381000" indent="-381000">
              <a:lnSpc>
                <a:spcPct val="90000"/>
              </a:lnSpc>
              <a:buFontTx/>
              <a:buNone/>
              <a:defRPr/>
            </a:pPr>
            <a:r>
              <a:rPr lang="en-US" sz="2400" b="1" dirty="0" smtClean="0"/>
              <a:t>Percentage of children who: </a:t>
            </a:r>
          </a:p>
          <a:p>
            <a:pPr marL="381000" indent="-381000">
              <a:lnSpc>
                <a:spcPct val="90000"/>
              </a:lnSpc>
              <a:buFontTx/>
              <a:buNone/>
              <a:defRPr/>
            </a:pPr>
            <a:endParaRPr lang="en-US" sz="1050" dirty="0" smtClean="0"/>
          </a:p>
          <a:p>
            <a:pPr marL="381000" indent="-381000">
              <a:lnSpc>
                <a:spcPct val="90000"/>
              </a:lnSpc>
              <a:buFontTx/>
              <a:buNone/>
              <a:defRPr/>
            </a:pPr>
            <a:r>
              <a:rPr lang="en-US" sz="2400" dirty="0" smtClean="0"/>
              <a:t>a.	Did not improve functioning</a:t>
            </a:r>
          </a:p>
          <a:p>
            <a:pPr marL="381000" indent="-381000">
              <a:lnSpc>
                <a:spcPct val="90000"/>
              </a:lnSpc>
              <a:buFontTx/>
              <a:buNone/>
              <a:defRPr/>
            </a:pPr>
            <a:r>
              <a:rPr lang="en-US" sz="2400" dirty="0" smtClean="0"/>
              <a:t>b.	Improved functioning, but not sufficient to move nearer to functioning comparable to same-aged peers </a:t>
            </a:r>
          </a:p>
          <a:p>
            <a:pPr marL="381000" indent="-381000">
              <a:lnSpc>
                <a:spcPct val="90000"/>
              </a:lnSpc>
              <a:buFontTx/>
              <a:buNone/>
              <a:defRPr/>
            </a:pPr>
            <a:r>
              <a:rPr lang="en-US" sz="2400" dirty="0" smtClean="0"/>
              <a:t>c.	Improved functioning to a level nearer to same-aged peers but did not reach it</a:t>
            </a:r>
          </a:p>
          <a:p>
            <a:pPr marL="381000" indent="-381000">
              <a:lnSpc>
                <a:spcPct val="90000"/>
              </a:lnSpc>
              <a:buFontTx/>
              <a:buNone/>
              <a:defRPr/>
            </a:pPr>
            <a:r>
              <a:rPr lang="en-US" sz="2400" dirty="0" smtClean="0"/>
              <a:t>d.	Improved functioning to reach a level comparable to same-aged peers</a:t>
            </a:r>
          </a:p>
          <a:p>
            <a:pPr marL="381000" indent="-381000">
              <a:lnSpc>
                <a:spcPct val="90000"/>
              </a:lnSpc>
              <a:buFontTx/>
              <a:buNone/>
              <a:defRPr/>
            </a:pPr>
            <a:r>
              <a:rPr lang="en-US" sz="2400" dirty="0" smtClean="0"/>
              <a:t>e.	Maintained functioning at a level comparable to same-aged peers</a:t>
            </a:r>
          </a:p>
        </p:txBody>
      </p:sp>
      <p:sp>
        <p:nvSpPr>
          <p:cNvPr id="79876" name="Slide Number Placeholder 5"/>
          <p:cNvSpPr>
            <a:spLocks noGrp="1"/>
          </p:cNvSpPr>
          <p:nvPr>
            <p:ph type="sldNum" sz="quarter" idx="4294967295"/>
          </p:nvPr>
        </p:nvSpPr>
        <p:spPr bwMode="auto">
          <a:xfrm>
            <a:off x="7010400" y="6356350"/>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r">
              <a:defRPr/>
            </a:pPr>
            <a:fld id="{1839D880-D99A-4C5A-ADF4-23C3E9E10025}" type="slidenum">
              <a:rPr lang="en-US" sz="1200" smtClean="0">
                <a:latin typeface="Calisto MT" pitchFamily="18" charset="0"/>
              </a:rPr>
              <a:pPr algn="r">
                <a:defRPr/>
              </a:pPr>
              <a:t>44</a:t>
            </a:fld>
            <a:endParaRPr lang="en-US" sz="1200" smtClean="0">
              <a:latin typeface="Calisto MT" pitchFamily="18"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cstate="print"/>
          <a:srcRect/>
          <a:stretch>
            <a:fillRect/>
          </a:stretch>
        </p:blipFill>
        <p:spPr bwMode="auto">
          <a:xfrm>
            <a:off x="304800" y="381000"/>
            <a:ext cx="8382000" cy="60960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a:solidFill>
            <a:srgbClr val="FFFF99"/>
          </a:solidFill>
        </p:spPr>
        <p:txBody>
          <a:bodyPr anchor="ctr">
            <a:normAutofit/>
          </a:bodyPr>
          <a:lstStyle/>
          <a:p>
            <a:r>
              <a:rPr lang="en-US" sz="3600" b="1" dirty="0" smtClean="0"/>
              <a:t>Predicted Pattern #7</a:t>
            </a:r>
          </a:p>
        </p:txBody>
      </p:sp>
      <p:sp>
        <p:nvSpPr>
          <p:cNvPr id="103428" name="Rectangle 3"/>
          <p:cNvSpPr>
            <a:spLocks noGrp="1" noChangeArrowheads="1"/>
          </p:cNvSpPr>
          <p:nvPr>
            <p:ph sz="quarter" idx="1"/>
          </p:nvPr>
        </p:nvSpPr>
        <p:spPr/>
        <p:txBody>
          <a:bodyPr/>
          <a:lstStyle/>
          <a:p>
            <a:pPr marL="609600" indent="-609600">
              <a:buFontTx/>
              <a:buNone/>
            </a:pPr>
            <a:r>
              <a:rPr lang="en-US" sz="2800" dirty="0" smtClean="0"/>
              <a:t>Children will differ from one another in their OSEP progress categories in reasonable ways.  </a:t>
            </a:r>
          </a:p>
        </p:txBody>
      </p:sp>
      <p:sp>
        <p:nvSpPr>
          <p:cNvPr id="6" name="Content Placeholder 5"/>
          <p:cNvSpPr>
            <a:spLocks noGrp="1"/>
          </p:cNvSpPr>
          <p:nvPr>
            <p:ph sz="quarter" idx="2"/>
          </p:nvPr>
        </p:nvSpPr>
        <p:spPr/>
        <p:txBody>
          <a:bodyPr/>
          <a:lstStyle/>
          <a:p>
            <a:pPr>
              <a:buNone/>
            </a:pPr>
            <a:r>
              <a:rPr lang="en-US" dirty="0" smtClean="0"/>
              <a:t>Note – A graph of this predicted pattern should have a similar distribution expected in entry &amp; exit ratings (bell curve).</a:t>
            </a:r>
            <a:endParaRPr lang="en-US" dirty="0"/>
          </a:p>
        </p:txBody>
      </p:sp>
      <p:sp>
        <p:nvSpPr>
          <p:cNvPr id="4" name="Slide Number Placeholder 4"/>
          <p:cNvSpPr>
            <a:spLocks noGrp="1"/>
          </p:cNvSpPr>
          <p:nvPr>
            <p:ph type="sldNum" sz="quarter" idx="4294967295"/>
          </p:nvPr>
        </p:nvSpPr>
        <p:spPr>
          <a:xfrm>
            <a:off x="7010400" y="6245225"/>
            <a:ext cx="2133600" cy="476250"/>
          </a:xfrm>
          <a:prstGeom prst="rect">
            <a:avLst/>
          </a:prstGeom>
        </p:spPr>
        <p:txBody>
          <a:bodyPr/>
          <a:lstStyle/>
          <a:p>
            <a:pPr>
              <a:defRPr/>
            </a:pPr>
            <a:fld id="{718E0980-4288-401C-84A2-71B1CCD45685}" type="slidenum">
              <a:rPr lang="en-US">
                <a:latin typeface="Arial" charset="0"/>
              </a:rPr>
              <a:pPr>
                <a:defRPr/>
              </a:pPr>
              <a:t>46</a:t>
            </a:fld>
            <a:endParaRPr lang="en-US">
              <a:latin typeface="Arial" charset="0"/>
            </a:endParaRP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228600" y="533400"/>
            <a:ext cx="8483040" cy="57912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457200" y="381000"/>
          <a:ext cx="8001000" cy="60928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457200" y="381000"/>
          <a:ext cx="7924800" cy="60928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nchor="ctr"/>
          <a:lstStyle/>
          <a:p>
            <a:pPr eaLnBrk="1" hangingPunct="1"/>
            <a:r>
              <a:rPr lang="en-US" sz="4400" dirty="0" smtClean="0"/>
              <a:t>Promoting Quality Data - </a:t>
            </a:r>
          </a:p>
        </p:txBody>
      </p:sp>
      <p:sp>
        <p:nvSpPr>
          <p:cNvPr id="59396" name="Rectangle 3"/>
          <p:cNvSpPr>
            <a:spLocks noGrp="1" noChangeArrowheads="1"/>
          </p:cNvSpPr>
          <p:nvPr>
            <p:ph sz="quarter" idx="1"/>
          </p:nvPr>
        </p:nvSpPr>
        <p:spPr/>
        <p:txBody>
          <a:bodyPr>
            <a:normAutofit/>
          </a:bodyPr>
          <a:lstStyle/>
          <a:p>
            <a:pPr>
              <a:lnSpc>
                <a:spcPct val="80000"/>
              </a:lnSpc>
              <a:buClr>
                <a:schemeClr val="accent2"/>
              </a:buClr>
              <a:buFont typeface="Arial" pitchFamily="34" charset="0"/>
              <a:buChar char="•"/>
            </a:pPr>
            <a:r>
              <a:rPr lang="en-US" dirty="0" smtClean="0"/>
              <a:t>Through data systems and verification, such as</a:t>
            </a:r>
          </a:p>
          <a:p>
            <a:pPr>
              <a:lnSpc>
                <a:spcPct val="80000"/>
              </a:lnSpc>
              <a:buClr>
                <a:schemeClr val="accent2"/>
              </a:buClr>
              <a:buFont typeface="Arial" pitchFamily="34" charset="0"/>
              <a:buChar char="•"/>
            </a:pPr>
            <a:endParaRPr lang="en-US" dirty="0" smtClean="0"/>
          </a:p>
          <a:p>
            <a:pPr lvl="1" eaLnBrk="1" hangingPunct="1">
              <a:lnSpc>
                <a:spcPct val="80000"/>
              </a:lnSpc>
              <a:buClr>
                <a:schemeClr val="accent2"/>
              </a:buClr>
              <a:buFont typeface="Arial" pitchFamily="34" charset="0"/>
              <a:buChar char="•"/>
            </a:pPr>
            <a:r>
              <a:rPr lang="en-US" sz="2400" dirty="0" smtClean="0"/>
              <a:t>Monthly data system error checks e.g. missing &amp; inaccurate data</a:t>
            </a:r>
          </a:p>
          <a:p>
            <a:pPr lvl="1" eaLnBrk="1" hangingPunct="1">
              <a:lnSpc>
                <a:spcPct val="80000"/>
              </a:lnSpc>
              <a:buClr>
                <a:schemeClr val="accent2"/>
              </a:buClr>
              <a:buFont typeface="Arial" pitchFamily="34" charset="0"/>
              <a:buChar char="•"/>
            </a:pPr>
            <a:r>
              <a:rPr lang="en-US" sz="2400" dirty="0" smtClean="0"/>
              <a:t>Monthly email data reminders</a:t>
            </a:r>
          </a:p>
          <a:p>
            <a:pPr lvl="1" eaLnBrk="1" hangingPunct="1">
              <a:lnSpc>
                <a:spcPct val="80000"/>
              </a:lnSpc>
              <a:buClr>
                <a:schemeClr val="accent2"/>
              </a:buClr>
              <a:buFont typeface="Arial" pitchFamily="34" charset="0"/>
              <a:buChar char="•"/>
            </a:pPr>
            <a:r>
              <a:rPr lang="en-US" sz="2400" dirty="0" smtClean="0"/>
              <a:t>Indicator Training data reports</a:t>
            </a:r>
          </a:p>
          <a:p>
            <a:pPr lvl="1" eaLnBrk="1" hangingPunct="1">
              <a:lnSpc>
                <a:spcPct val="80000"/>
              </a:lnSpc>
              <a:buClr>
                <a:schemeClr val="accent2"/>
              </a:buClr>
              <a:buFont typeface="Arial" pitchFamily="34" charset="0"/>
              <a:buChar char="•"/>
            </a:pPr>
            <a:r>
              <a:rPr lang="en-US" sz="2400" dirty="0" smtClean="0"/>
              <a:t>Good data entry procedures</a:t>
            </a:r>
          </a:p>
        </p:txBody>
      </p:sp>
      <p:sp>
        <p:nvSpPr>
          <p:cNvPr id="23555" name="Slide Number Placeholder 5"/>
          <p:cNvSpPr>
            <a:spLocks noGrp="1"/>
          </p:cNvSpPr>
          <p:nvPr>
            <p:ph type="sldNum" sz="quarter" idx="4294967295"/>
          </p:nvPr>
        </p:nvSpPr>
        <p:spPr>
          <a:xfrm>
            <a:off x="7772400" y="6324600"/>
            <a:ext cx="1371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7F7F7"/>
                </a:solidFill>
                <a:latin typeface="Arial" charset="0"/>
              </a:defRPr>
            </a:lvl1pPr>
            <a:lvl2pPr marL="742950" indent="-285750">
              <a:defRPr sz="2800">
                <a:solidFill>
                  <a:srgbClr val="F7F7F7"/>
                </a:solidFill>
                <a:latin typeface="Arial" charset="0"/>
              </a:defRPr>
            </a:lvl2pPr>
            <a:lvl3pPr marL="1143000" indent="-228600">
              <a:defRPr sz="2800">
                <a:solidFill>
                  <a:srgbClr val="F7F7F7"/>
                </a:solidFill>
                <a:latin typeface="Arial" charset="0"/>
              </a:defRPr>
            </a:lvl3pPr>
            <a:lvl4pPr marL="1600200" indent="-228600">
              <a:defRPr sz="2800">
                <a:solidFill>
                  <a:srgbClr val="F7F7F7"/>
                </a:solidFill>
                <a:latin typeface="Arial" charset="0"/>
              </a:defRPr>
            </a:lvl4pPr>
            <a:lvl5pPr marL="2057400" indent="-228600">
              <a:defRPr sz="2800">
                <a:solidFill>
                  <a:srgbClr val="F7F7F7"/>
                </a:solidFill>
                <a:latin typeface="Arial" charset="0"/>
              </a:defRPr>
            </a:lvl5pPr>
            <a:lvl6pPr marL="2514600" indent="-228600" eaLnBrk="0" fontAlgn="base" hangingPunct="0">
              <a:spcBef>
                <a:spcPct val="0"/>
              </a:spcBef>
              <a:spcAft>
                <a:spcPct val="0"/>
              </a:spcAft>
              <a:defRPr sz="2800">
                <a:solidFill>
                  <a:srgbClr val="F7F7F7"/>
                </a:solidFill>
                <a:latin typeface="Arial" charset="0"/>
              </a:defRPr>
            </a:lvl6pPr>
            <a:lvl7pPr marL="2971800" indent="-228600" eaLnBrk="0" fontAlgn="base" hangingPunct="0">
              <a:spcBef>
                <a:spcPct val="0"/>
              </a:spcBef>
              <a:spcAft>
                <a:spcPct val="0"/>
              </a:spcAft>
              <a:defRPr sz="2800">
                <a:solidFill>
                  <a:srgbClr val="F7F7F7"/>
                </a:solidFill>
                <a:latin typeface="Arial" charset="0"/>
              </a:defRPr>
            </a:lvl7pPr>
            <a:lvl8pPr marL="3429000" indent="-228600" eaLnBrk="0" fontAlgn="base" hangingPunct="0">
              <a:spcBef>
                <a:spcPct val="0"/>
              </a:spcBef>
              <a:spcAft>
                <a:spcPct val="0"/>
              </a:spcAft>
              <a:defRPr sz="2800">
                <a:solidFill>
                  <a:srgbClr val="F7F7F7"/>
                </a:solidFill>
                <a:latin typeface="Arial" charset="0"/>
              </a:defRPr>
            </a:lvl8pPr>
            <a:lvl9pPr marL="3886200" indent="-228600" eaLnBrk="0" fontAlgn="base" hangingPunct="0">
              <a:spcBef>
                <a:spcPct val="0"/>
              </a:spcBef>
              <a:spcAft>
                <a:spcPct val="0"/>
              </a:spcAft>
              <a:defRPr sz="2800">
                <a:solidFill>
                  <a:srgbClr val="F7F7F7"/>
                </a:solidFill>
                <a:latin typeface="Arial" charset="0"/>
              </a:defRPr>
            </a:lvl9pPr>
          </a:lstStyle>
          <a:p>
            <a:pPr>
              <a:defRPr/>
            </a:pPr>
            <a:fld id="{32B4ED87-5AD2-4920-ABB2-B44E38D8D1AD}" type="slidenum">
              <a:rPr lang="en-US" sz="1400" smtClean="0">
                <a:solidFill>
                  <a:schemeClr val="tx1"/>
                </a:solidFill>
              </a:rPr>
              <a:pPr>
                <a:defRPr/>
              </a:pPr>
              <a:t>5</a:t>
            </a:fld>
            <a:endParaRPr lang="en-US" sz="1400" dirty="0" smtClean="0">
              <a:solidFill>
                <a:schemeClr val="tx1"/>
              </a:solidFill>
            </a:endParaRP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457200" y="381000"/>
          <a:ext cx="8001000" cy="60928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itle 1"/>
          <p:cNvSpPr>
            <a:spLocks noGrp="1"/>
          </p:cNvSpPr>
          <p:nvPr>
            <p:ph type="title"/>
          </p:nvPr>
        </p:nvSpPr>
        <p:spPr/>
        <p:txBody>
          <a:bodyPr anchor="ctr">
            <a:normAutofit/>
          </a:bodyPr>
          <a:lstStyle/>
          <a:p>
            <a:r>
              <a:rPr lang="en-US" dirty="0" smtClean="0"/>
              <a:t>Summary Statement #1 </a:t>
            </a:r>
            <a:br>
              <a:rPr lang="en-US" dirty="0" smtClean="0"/>
            </a:br>
            <a:r>
              <a:rPr lang="en-US" sz="2200" dirty="0" smtClean="0"/>
              <a:t>Please see handout – “Summary Statements for Target Setting</a:t>
            </a:r>
            <a:endParaRPr lang="en-US" dirty="0" smtClean="0"/>
          </a:p>
        </p:txBody>
      </p:sp>
      <p:sp>
        <p:nvSpPr>
          <p:cNvPr id="87043" name="Content Placeholder 2"/>
          <p:cNvSpPr>
            <a:spLocks noGrp="1"/>
          </p:cNvSpPr>
          <p:nvPr>
            <p:ph sz="quarter" idx="1"/>
          </p:nvPr>
        </p:nvSpPr>
        <p:spPr/>
        <p:txBody>
          <a:bodyPr/>
          <a:lstStyle/>
          <a:p>
            <a:pPr marL="514350" indent="-514350">
              <a:buFontTx/>
              <a:buAutoNum type="arabicPeriod"/>
            </a:pPr>
            <a:r>
              <a:rPr lang="en-US" sz="2800" dirty="0" smtClean="0"/>
              <a:t>Of those children who entered the program below age expectations in each Outcome, the percent who substantially increased their rate of growth by the time they exited the program.</a:t>
            </a:r>
          </a:p>
          <a:p>
            <a:pPr marL="514350" indent="-514350">
              <a:buFontTx/>
              <a:buNone/>
            </a:pPr>
            <a:endParaRPr lang="en-US" sz="2800" dirty="0" smtClean="0"/>
          </a:p>
          <a:p>
            <a:pPr marL="514350" indent="-514350" algn="ctr">
              <a:buFontTx/>
              <a:buNone/>
            </a:pPr>
            <a:r>
              <a:rPr lang="en-US" sz="2800" u="sng" dirty="0" smtClean="0"/>
              <a:t>        c + d___       </a:t>
            </a:r>
          </a:p>
          <a:p>
            <a:pPr marL="514350" indent="-514350" algn="ctr">
              <a:buFontTx/>
              <a:buNone/>
            </a:pPr>
            <a:r>
              <a:rPr lang="en-US" sz="2800" dirty="0" smtClean="0"/>
              <a:t>a + b + c + d</a:t>
            </a:r>
          </a:p>
        </p:txBody>
      </p:sp>
      <p:sp>
        <p:nvSpPr>
          <p:cNvPr id="98306" name="Slide Number Placeholder 4"/>
          <p:cNvSpPr>
            <a:spLocks noGrp="1"/>
          </p:cNvSpPr>
          <p:nvPr>
            <p:ph type="sldNum" sz="quarter" idx="4294967295"/>
          </p:nvPr>
        </p:nvSpPr>
        <p:spPr bwMode="auto">
          <a:xfrm>
            <a:off x="6248400" y="6172200"/>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r">
              <a:defRPr/>
            </a:pPr>
            <a:fld id="{032CD474-922F-4969-AA04-16C6AB17F1AF}" type="slidenum">
              <a:rPr lang="en-US" sz="1200" smtClean="0">
                <a:latin typeface="Calisto MT" pitchFamily="18" charset="0"/>
              </a:rPr>
              <a:pPr algn="r">
                <a:defRPr/>
              </a:pPr>
              <a:t>51</a:t>
            </a:fld>
            <a:endParaRPr lang="en-US" sz="1200" smtClean="0">
              <a:latin typeface="Calisto MT"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nchor="ctr"/>
          <a:lstStyle/>
          <a:p>
            <a:r>
              <a:rPr lang="en-US" dirty="0" smtClean="0"/>
              <a:t>Summary Statement #2</a:t>
            </a:r>
          </a:p>
        </p:txBody>
      </p:sp>
      <p:sp>
        <p:nvSpPr>
          <p:cNvPr id="88067" name="Content Placeholder 2"/>
          <p:cNvSpPr>
            <a:spLocks noGrp="1"/>
          </p:cNvSpPr>
          <p:nvPr>
            <p:ph sz="quarter" idx="1"/>
          </p:nvPr>
        </p:nvSpPr>
        <p:spPr/>
        <p:txBody>
          <a:bodyPr/>
          <a:lstStyle/>
          <a:p>
            <a:pPr marL="514350" indent="-514350">
              <a:buFontTx/>
              <a:buAutoNum type="arabicPeriod" startAt="2"/>
            </a:pPr>
            <a:r>
              <a:rPr lang="en-US" sz="2800" smtClean="0"/>
              <a:t>The percent of children who were functioning within age expectations in each Outcome by the time they exited the program.</a:t>
            </a:r>
          </a:p>
          <a:p>
            <a:pPr marL="514350" indent="-514350">
              <a:buFontTx/>
              <a:buNone/>
            </a:pPr>
            <a:endParaRPr lang="en-US" sz="2800" smtClean="0"/>
          </a:p>
          <a:p>
            <a:pPr marL="514350" indent="-514350" algn="ctr">
              <a:buFontTx/>
              <a:buNone/>
            </a:pPr>
            <a:r>
              <a:rPr lang="en-US" sz="2800" u="sng" smtClean="0"/>
              <a:t>     d + e__       </a:t>
            </a:r>
          </a:p>
          <a:p>
            <a:pPr marL="514350" indent="-514350" algn="ctr">
              <a:buFontTx/>
              <a:buNone/>
            </a:pPr>
            <a:r>
              <a:rPr lang="en-US" sz="2800" smtClean="0"/>
              <a:t>a + b + c + d + e</a:t>
            </a:r>
          </a:p>
        </p:txBody>
      </p:sp>
      <p:sp>
        <p:nvSpPr>
          <p:cNvPr id="100356" name="Slide Number Placeholder 4"/>
          <p:cNvSpPr>
            <a:spLocks noGrp="1"/>
          </p:cNvSpPr>
          <p:nvPr>
            <p:ph type="sldNum" sz="quarter" idx="4294967295"/>
          </p:nvPr>
        </p:nvSpPr>
        <p:spPr bwMode="auto">
          <a:xfrm>
            <a:off x="7010400" y="6356350"/>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r">
              <a:defRPr/>
            </a:pPr>
            <a:fld id="{3454B85D-9F70-4031-A047-35B77B067FC3}" type="slidenum">
              <a:rPr lang="en-US" sz="1200" smtClean="0">
                <a:latin typeface="Calisto MT" pitchFamily="18" charset="0"/>
              </a:rPr>
              <a:pPr algn="r">
                <a:defRPr/>
              </a:pPr>
              <a:t>52</a:t>
            </a:fld>
            <a:endParaRPr lang="en-US" sz="1200" smtClean="0">
              <a:latin typeface="Calisto MT"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269218" y="457200"/>
            <a:ext cx="8417582" cy="58674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04800" y="381000"/>
            <a:ext cx="8382000" cy="59436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457200" y="533400"/>
          <a:ext cx="8153400" cy="59404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457200" y="533400"/>
          <a:ext cx="8001000" cy="59404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457200" y="533400"/>
          <a:ext cx="8001000" cy="59404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2"/>
          </p:nvPr>
        </p:nvSpPr>
        <p:spPr>
          <a:xfrm>
            <a:off x="4270248" y="1600200"/>
            <a:ext cx="3657600" cy="3276600"/>
          </a:xfrm>
        </p:spPr>
        <p:txBody>
          <a:bodyPr>
            <a:normAutofit/>
          </a:bodyPr>
          <a:lstStyle/>
          <a:p>
            <a:pPr algn="ctr">
              <a:buNone/>
            </a:pPr>
            <a:r>
              <a:rPr lang="en-US" sz="6000" dirty="0" smtClean="0"/>
              <a:t>Wrap Up &amp; </a:t>
            </a:r>
          </a:p>
          <a:p>
            <a:pPr algn="ctr">
              <a:buNone/>
            </a:pPr>
            <a:r>
              <a:rPr lang="en-US" sz="6000" dirty="0" smtClean="0"/>
              <a:t>Next Steps</a:t>
            </a:r>
            <a:endParaRPr lang="en-US" sz="6000" dirty="0"/>
          </a:p>
        </p:txBody>
      </p:sp>
      <p:sp>
        <p:nvSpPr>
          <p:cNvPr id="5" name="Slide Number Placeholder 4"/>
          <p:cNvSpPr>
            <a:spLocks noGrp="1"/>
          </p:cNvSpPr>
          <p:nvPr>
            <p:ph type="sldNum" sz="quarter" idx="4294967295"/>
          </p:nvPr>
        </p:nvSpPr>
        <p:spPr>
          <a:xfrm>
            <a:off x="7010400" y="6245225"/>
            <a:ext cx="2133600" cy="476250"/>
          </a:xfrm>
          <a:prstGeom prst="rect">
            <a:avLst/>
          </a:prstGeom>
        </p:spPr>
        <p:txBody>
          <a:bodyPr/>
          <a:lstStyle/>
          <a:p>
            <a:pPr>
              <a:defRPr/>
            </a:pPr>
            <a:fld id="{73E5DE9A-4AFE-4C44-823C-6447A0AB6A3A}" type="slidenum">
              <a:rPr lang="en-US">
                <a:latin typeface="Arial" charset="0"/>
              </a:rPr>
              <a:pPr>
                <a:defRPr/>
              </a:pPr>
              <a:t>58</a:t>
            </a:fld>
            <a:endParaRPr lang="en-US">
              <a:latin typeface="Arial" charset="0"/>
            </a:endParaRPr>
          </a:p>
        </p:txBody>
      </p:sp>
      <p:pic>
        <p:nvPicPr>
          <p:cNvPr id="125957" name="Picture 4" descr="149_4907"/>
          <p:cNvPicPr>
            <a:picLocks noChangeAspect="1" noChangeArrowheads="1"/>
          </p:cNvPicPr>
          <p:nvPr/>
        </p:nvPicPr>
        <p:blipFill>
          <a:blip r:embed="rId3" cstate="print"/>
          <a:srcRect/>
          <a:stretch>
            <a:fillRect/>
          </a:stretch>
        </p:blipFill>
        <p:spPr bwMode="auto">
          <a:xfrm>
            <a:off x="914400" y="1143000"/>
            <a:ext cx="2765425" cy="3687762"/>
          </a:xfrm>
          <a:prstGeom prst="rect">
            <a:avLst/>
          </a:prstGeom>
          <a:noFill/>
          <a:ln w="9525">
            <a:solidFill>
              <a:schemeClr val="hlink"/>
            </a:solidFill>
            <a:miter lim="800000"/>
            <a:headEnd/>
            <a:tailEnd/>
          </a:ln>
        </p:spPr>
      </p:pic>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4000" dirty="0" smtClean="0"/>
              <a:t>Take Home Message</a:t>
            </a:r>
            <a:endParaRPr lang="en-US" sz="4000" dirty="0"/>
          </a:p>
        </p:txBody>
      </p:sp>
      <p:sp>
        <p:nvSpPr>
          <p:cNvPr id="3" name="Content Placeholder 2"/>
          <p:cNvSpPr>
            <a:spLocks noGrp="1"/>
          </p:cNvSpPr>
          <p:nvPr>
            <p:ph sz="quarter" idx="1"/>
          </p:nvPr>
        </p:nvSpPr>
        <p:spPr>
          <a:xfrm>
            <a:off x="457200" y="1600200"/>
            <a:ext cx="7848600" cy="1219200"/>
          </a:xfrm>
        </p:spPr>
        <p:txBody>
          <a:bodyPr anchor="ctr">
            <a:normAutofit fontScale="92500" lnSpcReduction="10000"/>
          </a:bodyPr>
          <a:lstStyle/>
          <a:p>
            <a:pPr>
              <a:buNone/>
            </a:pPr>
            <a:r>
              <a:rPr lang="en-US" sz="2800" dirty="0" smtClean="0"/>
              <a:t>If you conclude the data are not (yet) valid, they cannot be used for program effectiveness, program improvement or anything else.</a:t>
            </a:r>
          </a:p>
        </p:txBody>
      </p:sp>
      <p:sp>
        <p:nvSpPr>
          <p:cNvPr id="4" name="Content Placeholder 3"/>
          <p:cNvSpPr>
            <a:spLocks noGrp="1"/>
          </p:cNvSpPr>
          <p:nvPr>
            <p:ph sz="quarter" idx="2"/>
          </p:nvPr>
        </p:nvSpPr>
        <p:spPr>
          <a:xfrm>
            <a:off x="838200" y="4267200"/>
            <a:ext cx="7089648" cy="1905000"/>
          </a:xfrm>
        </p:spPr>
        <p:txBody>
          <a:bodyPr>
            <a:normAutofit fontScale="92500" lnSpcReduction="10000"/>
          </a:bodyPr>
          <a:lstStyle/>
          <a:p>
            <a:pPr marL="342900" indent="-342900" fontAlgn="base">
              <a:spcBef>
                <a:spcPct val="20000"/>
              </a:spcBef>
              <a:spcAft>
                <a:spcPct val="0"/>
              </a:spcAft>
              <a:buClr>
                <a:srgbClr val="224568"/>
              </a:buClr>
              <a:buSzTx/>
              <a:buNone/>
              <a:defRPr/>
            </a:pPr>
            <a:r>
              <a:rPr lang="en-US" sz="2600" kern="0" dirty="0" smtClean="0">
                <a:solidFill>
                  <a:srgbClr val="224568"/>
                </a:solidFill>
                <a:latin typeface="Calisto MT" pitchFamily="18" charset="0"/>
              </a:rPr>
              <a:t>What do you if the data are not as good as they should be?</a:t>
            </a:r>
          </a:p>
          <a:p>
            <a:pPr marL="342900" indent="-342900" fontAlgn="base">
              <a:spcBef>
                <a:spcPct val="20000"/>
              </a:spcBef>
              <a:spcAft>
                <a:spcPct val="0"/>
              </a:spcAft>
              <a:buClr>
                <a:srgbClr val="224568"/>
              </a:buClr>
              <a:buSzTx/>
              <a:buFont typeface="Arial" pitchFamily="34" charset="0"/>
              <a:buChar char="•"/>
              <a:defRPr/>
            </a:pPr>
            <a:endParaRPr lang="en-US" sz="2600" kern="0" dirty="0" smtClean="0">
              <a:solidFill>
                <a:srgbClr val="224568"/>
              </a:solidFill>
              <a:latin typeface="Calisto MT" pitchFamily="18" charset="0"/>
            </a:endParaRPr>
          </a:p>
          <a:p>
            <a:pPr marL="342900" indent="-342900" fontAlgn="base">
              <a:spcBef>
                <a:spcPct val="20000"/>
              </a:spcBef>
              <a:spcAft>
                <a:spcPct val="0"/>
              </a:spcAft>
              <a:buClr>
                <a:srgbClr val="224568"/>
              </a:buClr>
              <a:buSzTx/>
              <a:buNone/>
              <a:defRPr/>
            </a:pPr>
            <a:r>
              <a:rPr lang="en-US" sz="2600" kern="0" dirty="0" smtClean="0">
                <a:solidFill>
                  <a:srgbClr val="224568"/>
                </a:solidFill>
                <a:latin typeface="Calisto MT" pitchFamily="18" charset="0"/>
              </a:rPr>
              <a:t> Answer:  Continue to improve data collection through ongoing quality assurance</a:t>
            </a:r>
          </a:p>
          <a:p>
            <a:pPr>
              <a:buNone/>
            </a:pPr>
            <a:endParaRPr lang="en-US" dirty="0"/>
          </a:p>
        </p:txBody>
      </p:sp>
      <p:sp>
        <p:nvSpPr>
          <p:cNvPr id="6" name="Down Arrow 5"/>
          <p:cNvSpPr/>
          <p:nvPr/>
        </p:nvSpPr>
        <p:spPr>
          <a:xfrm>
            <a:off x="3200400" y="2895600"/>
            <a:ext cx="1600200" cy="1219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SO</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ctr">
            <a:normAutofit/>
          </a:bodyPr>
          <a:lstStyle/>
          <a:p>
            <a:pPr algn="ctr">
              <a:defRPr/>
            </a:pPr>
            <a:r>
              <a:rPr lang="en-US" sz="4800" b="1" smtClean="0"/>
              <a:t>Looking at Data</a:t>
            </a:r>
            <a:endParaRPr lang="en-US" dirty="0"/>
          </a:p>
        </p:txBody>
      </p:sp>
      <p:sp>
        <p:nvSpPr>
          <p:cNvPr id="5" name="Content Placeholder 4"/>
          <p:cNvSpPr>
            <a:spLocks noGrp="1"/>
          </p:cNvSpPr>
          <p:nvPr>
            <p:ph sz="quarter" idx="1"/>
          </p:nvPr>
        </p:nvSpPr>
        <p:spPr/>
        <p:txBody>
          <a:bodyPr/>
          <a:lstStyle/>
          <a:p>
            <a:endParaRPr lang="en-US"/>
          </a:p>
        </p:txBody>
      </p:sp>
      <p:sp>
        <p:nvSpPr>
          <p:cNvPr id="73731"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a:fld id="{CD07DED5-5E84-4E29-8026-F268B807497E}" type="slidenum">
              <a:rPr lang="en-US" sz="1200">
                <a:latin typeface="Calisto MT" pitchFamily="18" charset="0"/>
              </a:rPr>
              <a:pPr algn="r"/>
              <a:t>6</a:t>
            </a:fld>
            <a:endParaRPr lang="en-US" sz="1200">
              <a:latin typeface="Calisto MT" pitchFamily="18" charset="0"/>
            </a:endParaRPr>
          </a:p>
        </p:txBody>
      </p:sp>
      <p:pic>
        <p:nvPicPr>
          <p:cNvPr id="73732" name="Picture 3" descr="C:\Users\cdwagner\AppData\Local\Microsoft\Windows\Temporary Internet Files\Content.IE5\1VT9MW5J\MP900406774[1].jpg"/>
          <p:cNvPicPr>
            <a:picLocks noChangeAspect="1" noChangeArrowheads="1"/>
          </p:cNvPicPr>
          <p:nvPr/>
        </p:nvPicPr>
        <p:blipFill>
          <a:blip r:embed="rId3" cstate="print"/>
          <a:srcRect/>
          <a:stretch>
            <a:fillRect/>
          </a:stretch>
        </p:blipFill>
        <p:spPr bwMode="auto">
          <a:xfrm>
            <a:off x="2716365" y="2286001"/>
            <a:ext cx="3108173" cy="3886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4294967295"/>
          </p:nvPr>
        </p:nvSpPr>
        <p:spPr>
          <a:xfrm>
            <a:off x="6553200" y="6245225"/>
            <a:ext cx="2133600" cy="476250"/>
          </a:xfrm>
          <a:prstGeom prst="rect">
            <a:avLst/>
          </a:prstGeom>
        </p:spPr>
        <p:txBody>
          <a:bodyPr/>
          <a:lstStyle/>
          <a:p>
            <a:pPr>
              <a:defRPr/>
            </a:pPr>
            <a:fld id="{E6E2757C-0E22-4677-88B0-360139507307}" type="slidenum">
              <a:rPr lang="en-US">
                <a:latin typeface="Arial" charset="0"/>
              </a:rPr>
              <a:pPr>
                <a:defRPr/>
              </a:pPr>
              <a:t>60</a:t>
            </a:fld>
            <a:endParaRPr lang="en-US">
              <a:latin typeface="Arial" charset="0"/>
            </a:endParaRPr>
          </a:p>
        </p:txBody>
      </p:sp>
      <p:sp>
        <p:nvSpPr>
          <p:cNvPr id="97283" name="Rectangle 2"/>
          <p:cNvSpPr>
            <a:spLocks noGrp="1" noChangeArrowheads="1"/>
          </p:cNvSpPr>
          <p:nvPr>
            <p:ph type="title"/>
          </p:nvPr>
        </p:nvSpPr>
        <p:spPr/>
        <p:txBody>
          <a:bodyPr/>
          <a:lstStyle/>
          <a:p>
            <a:r>
              <a:rPr lang="en-US" smtClean="0"/>
              <a:t>Key to Good Data</a:t>
            </a:r>
          </a:p>
        </p:txBody>
      </p:sp>
      <p:sp>
        <p:nvSpPr>
          <p:cNvPr id="97284" name="Rectangle 3"/>
          <p:cNvSpPr>
            <a:spLocks noGrp="1" noChangeArrowheads="1"/>
          </p:cNvSpPr>
          <p:nvPr>
            <p:ph type="body" idx="1"/>
          </p:nvPr>
        </p:nvSpPr>
        <p:spPr>
          <a:xfrm>
            <a:off x="4572000" y="2332038"/>
            <a:ext cx="4038600" cy="4525962"/>
          </a:xfrm>
        </p:spPr>
        <p:txBody>
          <a:bodyPr/>
          <a:lstStyle/>
          <a:p>
            <a:pPr indent="-50800" algn="ctr">
              <a:buFontTx/>
              <a:buNone/>
            </a:pPr>
            <a:r>
              <a:rPr lang="en-US" sz="3600" dirty="0" smtClean="0"/>
              <a:t>Have a good outcome measurement</a:t>
            </a:r>
            <a:endParaRPr lang="en-US" sz="4400" dirty="0" smtClean="0"/>
          </a:p>
        </p:txBody>
      </p:sp>
      <p:pic>
        <p:nvPicPr>
          <p:cNvPr id="97285" name="Picture 4" descr="j0290709"/>
          <p:cNvPicPr>
            <a:picLocks noChangeAspect="1" noChangeArrowheads="1"/>
          </p:cNvPicPr>
          <p:nvPr/>
        </p:nvPicPr>
        <p:blipFill>
          <a:blip r:embed="rId3" cstate="print"/>
          <a:srcRect/>
          <a:stretch>
            <a:fillRect/>
          </a:stretch>
        </p:blipFill>
        <p:spPr bwMode="auto">
          <a:xfrm>
            <a:off x="1219200" y="2438400"/>
            <a:ext cx="2641600" cy="2560638"/>
          </a:xfrm>
          <a:prstGeom prst="rect">
            <a:avLst/>
          </a:prstGeom>
          <a:noFill/>
          <a:ln w="9525">
            <a:noFill/>
            <a:miter lim="800000"/>
            <a:headEnd/>
            <a:tailEnd/>
          </a:ln>
        </p:spPr>
      </p:pic>
      <p:sp>
        <p:nvSpPr>
          <p:cNvPr id="97286" name="WordArt 5"/>
          <p:cNvSpPr>
            <a:spLocks noChangeArrowheads="1" noChangeShapeType="1" noTextEdit="1"/>
          </p:cNvSpPr>
          <p:nvPr/>
        </p:nvSpPr>
        <p:spPr bwMode="auto">
          <a:xfrm>
            <a:off x="5724525" y="4114800"/>
            <a:ext cx="1895475" cy="762000"/>
          </a:xfrm>
          <a:prstGeom prst="rect">
            <a:avLst/>
          </a:prstGeom>
        </p:spPr>
        <p:txBody>
          <a:bodyPr wrap="none" fromWordArt="1">
            <a:prstTxWarp prst="textPlain">
              <a:avLst>
                <a:gd name="adj" fmla="val 50000"/>
              </a:avLst>
            </a:prstTxWarp>
          </a:bodyPr>
          <a:lstStyle/>
          <a:p>
            <a:pPr algn="ctr"/>
            <a:r>
              <a:rPr lang="en-US" sz="4800" kern="10" dirty="0" smtClean="0">
                <a:ln w="19050">
                  <a:solidFill>
                    <a:srgbClr val="99CCFF"/>
                  </a:solidFill>
                  <a:round/>
                  <a:headEnd/>
                  <a:tailEnd/>
                </a:ln>
                <a:solidFill>
                  <a:srgbClr val="0066CC"/>
                </a:solidFill>
                <a:effectLst>
                  <a:outerShdw dist="35921" dir="2700000" algn="ctr" rotWithShape="0">
                    <a:srgbClr val="990000"/>
                  </a:outerShdw>
                </a:effectLst>
                <a:latin typeface="Impact"/>
              </a:rPr>
              <a:t>SYSTEM</a:t>
            </a:r>
            <a:endParaRPr lang="en-US" sz="48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nchor="ctr">
            <a:normAutofit/>
          </a:bodyPr>
          <a:lstStyle/>
          <a:p>
            <a:pPr eaLnBrk="1" hangingPunct="1"/>
            <a:r>
              <a:rPr lang="en-US" sz="3200" b="1" dirty="0" smtClean="0"/>
              <a:t>Quality checks during data collection</a:t>
            </a:r>
          </a:p>
        </p:txBody>
      </p:sp>
      <p:graphicFrame>
        <p:nvGraphicFramePr>
          <p:cNvPr id="1238019" name="Group 3"/>
          <p:cNvGraphicFramePr>
            <a:graphicFrameLocks noGrp="1"/>
          </p:cNvGraphicFramePr>
          <p:nvPr>
            <p:ph sz="quarter" idx="1"/>
          </p:nvPr>
        </p:nvGraphicFramePr>
        <p:xfrm>
          <a:off x="457200" y="1600200"/>
          <a:ext cx="7467600" cy="4370410"/>
        </p:xfrm>
        <a:graphic>
          <a:graphicData uri="http://schemas.openxmlformats.org/drawingml/2006/table">
            <a:tbl>
              <a:tblPr/>
              <a:tblGrid>
                <a:gridCol w="2479054"/>
                <a:gridCol w="4988546"/>
              </a:tblGrid>
              <a:tr h="1298249">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400" b="1" i="0" u="none" strike="noStrike" cap="none" normalizeH="0" baseline="0" dirty="0" smtClean="0">
                        <a:ln>
                          <a:noFill/>
                        </a:ln>
                        <a:solidFill>
                          <a:srgbClr val="002EC0"/>
                        </a:solidFill>
                        <a:effectLst/>
                        <a:latin typeface="Arial" charset="0"/>
                      </a:endParaRPr>
                    </a:p>
                  </a:txBody>
                  <a:tcPr marL="97403" marR="97403" marT="45708" marB="45708"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400" b="1" i="0" u="none" strike="noStrike" cap="none" normalizeH="0" baseline="0" dirty="0" smtClean="0">
                        <a:ln>
                          <a:noFill/>
                        </a:ln>
                        <a:solidFill>
                          <a:srgbClr val="002EC0"/>
                        </a:solidFill>
                        <a:effectLst/>
                        <a:latin typeface="Arial" charset="0"/>
                      </a:endParaRPr>
                    </a:p>
                  </a:txBody>
                  <a:tcPr marL="97403" marR="97403" marT="45708" marB="45708"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FF66"/>
                    </a:solidFill>
                  </a:tcPr>
                </a:tc>
              </a:tr>
              <a:tr h="1773890">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1" i="0" u="none" strike="noStrike" cap="none" normalizeH="0" baseline="0" smtClean="0">
                          <a:ln>
                            <a:noFill/>
                          </a:ln>
                          <a:solidFill>
                            <a:srgbClr val="002EC0"/>
                          </a:solidFill>
                          <a:effectLst/>
                          <a:latin typeface="Arial" charset="0"/>
                        </a:rPr>
                        <a:t>During</a:t>
                      </a:r>
                    </a:p>
                  </a:txBody>
                  <a:tcPr marL="97403" marR="97403" marT="45708" marB="45708"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1" i="0" u="none" strike="noStrike" cap="none" normalizeH="0" baseline="0" smtClean="0">
                          <a:ln>
                            <a:noFill/>
                          </a:ln>
                          <a:solidFill>
                            <a:srgbClr val="002EC0"/>
                          </a:solidFill>
                          <a:effectLst/>
                          <a:latin typeface="Arial" charset="0"/>
                        </a:rPr>
                        <a:t>Ongoing supervision of implementation</a:t>
                      </a:r>
                    </a:p>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1" i="0" u="none" strike="noStrike" cap="none" normalizeH="0" baseline="0" smtClean="0">
                          <a:ln>
                            <a:noFill/>
                          </a:ln>
                          <a:solidFill>
                            <a:srgbClr val="002EC0"/>
                          </a:solidFill>
                          <a:effectLst/>
                          <a:latin typeface="Arial" charset="0"/>
                        </a:rPr>
                        <a:t>Feedback to implementers</a:t>
                      </a:r>
                    </a:p>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r>
                        <a:rPr kumimoji="0" lang="en-US" sz="2400" b="1" i="0" u="none" strike="noStrike" cap="none" normalizeH="0" baseline="0" smtClean="0">
                          <a:ln>
                            <a:noFill/>
                          </a:ln>
                          <a:solidFill>
                            <a:srgbClr val="002EC0"/>
                          </a:solidFill>
                          <a:effectLst/>
                          <a:latin typeface="Arial" charset="0"/>
                        </a:rPr>
                        <a:t>Refresher training</a:t>
                      </a:r>
                    </a:p>
                  </a:txBody>
                  <a:tcPr marL="97403" marR="97403" marT="45708" marB="45708"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1"/>
                    </a:solidFill>
                  </a:tcPr>
                </a:tc>
              </a:tr>
              <a:tr h="1298249">
                <a:tc>
                  <a:txBody>
                    <a:bodyPr/>
                    <a:lstStyle/>
                    <a:p>
                      <a:pPr marL="0" marR="0" lvl="0" indent="0" algn="ctr"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400" b="1" i="0" u="none" strike="noStrike" cap="none" normalizeH="0" baseline="0" dirty="0" smtClean="0">
                        <a:ln>
                          <a:noFill/>
                        </a:ln>
                        <a:solidFill>
                          <a:srgbClr val="002EC0"/>
                        </a:solidFill>
                        <a:effectLst/>
                        <a:latin typeface="Arial" charset="0"/>
                      </a:endParaRPr>
                    </a:p>
                  </a:txBody>
                  <a:tcPr marL="97403" marR="97403" marT="45708" marB="45708"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AA2D"/>
                    </a:solid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400" b="1" i="0" u="none" strike="noStrike" cap="none" normalizeH="0" baseline="0" dirty="0" smtClean="0">
                        <a:ln>
                          <a:noFill/>
                        </a:ln>
                        <a:solidFill>
                          <a:srgbClr val="002EC0"/>
                        </a:solidFill>
                        <a:effectLst/>
                        <a:latin typeface="Arial" charset="0"/>
                      </a:endParaRPr>
                    </a:p>
                  </a:txBody>
                  <a:tcPr marL="97403" marR="97403" marT="45708" marB="45708"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rgbClr val="FFAA2D"/>
                    </a:solidFill>
                  </a:tcPr>
                </a:tc>
              </a:tr>
            </a:tbl>
          </a:graphicData>
        </a:graphic>
      </p:graphicFrame>
      <p:sp>
        <p:nvSpPr>
          <p:cNvPr id="18435" name="Slide Number Placeholder 6"/>
          <p:cNvSpPr>
            <a:spLocks noGrp="1"/>
          </p:cNvSpPr>
          <p:nvPr>
            <p:ph type="sldNum" sz="quarter" idx="4294967295"/>
          </p:nvPr>
        </p:nvSpPr>
        <p:spPr>
          <a:xfrm>
            <a:off x="7010400" y="6356350"/>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7F7F7"/>
                </a:solidFill>
                <a:latin typeface="Arial" charset="0"/>
              </a:defRPr>
            </a:lvl1pPr>
            <a:lvl2pPr marL="742950" indent="-285750">
              <a:defRPr sz="2800">
                <a:solidFill>
                  <a:srgbClr val="F7F7F7"/>
                </a:solidFill>
                <a:latin typeface="Arial" charset="0"/>
              </a:defRPr>
            </a:lvl2pPr>
            <a:lvl3pPr marL="1143000" indent="-228600">
              <a:defRPr sz="2800">
                <a:solidFill>
                  <a:srgbClr val="F7F7F7"/>
                </a:solidFill>
                <a:latin typeface="Arial" charset="0"/>
              </a:defRPr>
            </a:lvl3pPr>
            <a:lvl4pPr marL="1600200" indent="-228600">
              <a:defRPr sz="2800">
                <a:solidFill>
                  <a:srgbClr val="F7F7F7"/>
                </a:solidFill>
                <a:latin typeface="Arial" charset="0"/>
              </a:defRPr>
            </a:lvl4pPr>
            <a:lvl5pPr marL="2057400" indent="-228600">
              <a:defRPr sz="2800">
                <a:solidFill>
                  <a:srgbClr val="F7F7F7"/>
                </a:solidFill>
                <a:latin typeface="Arial" charset="0"/>
              </a:defRPr>
            </a:lvl5pPr>
            <a:lvl6pPr marL="2514600" indent="-228600" eaLnBrk="0" fontAlgn="base" hangingPunct="0">
              <a:spcBef>
                <a:spcPct val="0"/>
              </a:spcBef>
              <a:spcAft>
                <a:spcPct val="0"/>
              </a:spcAft>
              <a:defRPr sz="2800">
                <a:solidFill>
                  <a:srgbClr val="F7F7F7"/>
                </a:solidFill>
                <a:latin typeface="Arial" charset="0"/>
              </a:defRPr>
            </a:lvl6pPr>
            <a:lvl7pPr marL="2971800" indent="-228600" eaLnBrk="0" fontAlgn="base" hangingPunct="0">
              <a:spcBef>
                <a:spcPct val="0"/>
              </a:spcBef>
              <a:spcAft>
                <a:spcPct val="0"/>
              </a:spcAft>
              <a:defRPr sz="2800">
                <a:solidFill>
                  <a:srgbClr val="F7F7F7"/>
                </a:solidFill>
                <a:latin typeface="Arial" charset="0"/>
              </a:defRPr>
            </a:lvl7pPr>
            <a:lvl8pPr marL="3429000" indent="-228600" eaLnBrk="0" fontAlgn="base" hangingPunct="0">
              <a:spcBef>
                <a:spcPct val="0"/>
              </a:spcBef>
              <a:spcAft>
                <a:spcPct val="0"/>
              </a:spcAft>
              <a:defRPr sz="2800">
                <a:solidFill>
                  <a:srgbClr val="F7F7F7"/>
                </a:solidFill>
                <a:latin typeface="Arial" charset="0"/>
              </a:defRPr>
            </a:lvl8pPr>
            <a:lvl9pPr marL="3886200" indent="-228600" eaLnBrk="0" fontAlgn="base" hangingPunct="0">
              <a:spcBef>
                <a:spcPct val="0"/>
              </a:spcBef>
              <a:spcAft>
                <a:spcPct val="0"/>
              </a:spcAft>
              <a:defRPr sz="2800">
                <a:solidFill>
                  <a:srgbClr val="F7F7F7"/>
                </a:solidFill>
                <a:latin typeface="Arial" charset="0"/>
              </a:defRPr>
            </a:lvl9pPr>
          </a:lstStyle>
          <a:p>
            <a:pPr>
              <a:defRPr/>
            </a:pPr>
            <a:fld id="{58237838-9EB0-4F00-BF83-C70CAF1320EF}" type="slidenum">
              <a:rPr lang="en-US" sz="1400" smtClean="0">
                <a:solidFill>
                  <a:schemeClr val="tx1"/>
                </a:solidFill>
              </a:rPr>
              <a:pPr>
                <a:defRPr/>
              </a:pPr>
              <a:t>61</a:t>
            </a:fld>
            <a:endParaRPr lang="en-US" sz="1400" smtClean="0">
              <a:solidFill>
                <a:schemeClr val="tx1"/>
              </a:solidFil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nchor="ctr">
            <a:normAutofit fontScale="90000"/>
          </a:bodyPr>
          <a:lstStyle/>
          <a:p>
            <a:pPr eaLnBrk="1" hangingPunct="1"/>
            <a:r>
              <a:rPr lang="en-US" sz="3600" b="1" dirty="0" smtClean="0"/>
              <a:t>Quality Review of COSF Team Discussion:</a:t>
            </a:r>
          </a:p>
        </p:txBody>
      </p:sp>
      <p:sp>
        <p:nvSpPr>
          <p:cNvPr id="61444" name="Rectangle 3"/>
          <p:cNvSpPr>
            <a:spLocks noGrp="1" noChangeArrowheads="1"/>
          </p:cNvSpPr>
          <p:nvPr>
            <p:ph sz="quarter" idx="1"/>
          </p:nvPr>
        </p:nvSpPr>
        <p:spPr/>
        <p:txBody>
          <a:bodyPr/>
          <a:lstStyle/>
          <a:p>
            <a:pPr>
              <a:buFont typeface="Arial" pitchFamily="34" charset="0"/>
              <a:buChar char="•"/>
            </a:pPr>
            <a:r>
              <a:rPr lang="en-US" dirty="0" smtClean="0"/>
              <a:t>Team discussion</a:t>
            </a:r>
          </a:p>
          <a:p>
            <a:pPr>
              <a:buFont typeface="Arial" pitchFamily="34" charset="0"/>
              <a:buChar char="•"/>
            </a:pPr>
            <a:r>
              <a:rPr lang="en-US" dirty="0" smtClean="0"/>
              <a:t>Parent input</a:t>
            </a:r>
          </a:p>
          <a:p>
            <a:pPr>
              <a:buFont typeface="Arial" pitchFamily="34" charset="0"/>
              <a:buChar char="•"/>
            </a:pPr>
            <a:r>
              <a:rPr lang="en-US" dirty="0" smtClean="0"/>
              <a:t>Documentation of rating discussion</a:t>
            </a:r>
          </a:p>
          <a:p>
            <a:pPr>
              <a:buFont typeface="Arial" pitchFamily="34" charset="0"/>
              <a:buChar char="•"/>
            </a:pPr>
            <a:r>
              <a:rPr lang="en-US" dirty="0" smtClean="0"/>
              <a:t>Multiple assessment sources</a:t>
            </a:r>
          </a:p>
          <a:p>
            <a:pPr>
              <a:buFont typeface="Arial" pitchFamily="34" charset="0"/>
              <a:buChar char="•"/>
            </a:pPr>
            <a:r>
              <a:rPr lang="en-US" dirty="0" smtClean="0"/>
              <a:t>Child’s everyday functioning – Not test scores</a:t>
            </a:r>
          </a:p>
          <a:p>
            <a:pPr>
              <a:buFont typeface="Arial" pitchFamily="34" charset="0"/>
              <a:buChar char="•"/>
            </a:pPr>
            <a:r>
              <a:rPr lang="en-US" dirty="0" smtClean="0"/>
              <a:t>Child’s full range of functioning (AE/IF/F)</a:t>
            </a:r>
          </a:p>
        </p:txBody>
      </p:sp>
      <p:sp>
        <p:nvSpPr>
          <p:cNvPr id="5" name="Content Placeholder 4"/>
          <p:cNvSpPr>
            <a:spLocks noGrp="1"/>
          </p:cNvSpPr>
          <p:nvPr>
            <p:ph sz="quarter" idx="2"/>
          </p:nvPr>
        </p:nvSpPr>
        <p:spPr/>
        <p:txBody>
          <a:bodyPr/>
          <a:lstStyle/>
          <a:p>
            <a:pPr>
              <a:buNone/>
            </a:pPr>
            <a:r>
              <a:rPr lang="en-US" b="1" dirty="0" smtClean="0"/>
              <a:t>Ongoing Supervision</a:t>
            </a:r>
            <a:r>
              <a:rPr lang="en-US" dirty="0" smtClean="0"/>
              <a:t>:</a:t>
            </a:r>
          </a:p>
          <a:p>
            <a:pPr>
              <a:buFont typeface="Arial" pitchFamily="34" charset="0"/>
              <a:buChar char="•"/>
            </a:pPr>
            <a:r>
              <a:rPr lang="en-US" dirty="0" smtClean="0"/>
              <a:t>Feedback to teams critical</a:t>
            </a:r>
          </a:p>
          <a:p>
            <a:pPr>
              <a:buFont typeface="Arial" pitchFamily="34" charset="0"/>
              <a:buChar char="•"/>
            </a:pPr>
            <a:r>
              <a:rPr lang="en-US" dirty="0" smtClean="0"/>
              <a:t>Refresher training</a:t>
            </a:r>
          </a:p>
          <a:p>
            <a:pPr>
              <a:buFont typeface="Arial" pitchFamily="34" charset="0"/>
              <a:buChar char="•"/>
            </a:pPr>
            <a:r>
              <a:rPr lang="en-US" dirty="0" smtClean="0"/>
              <a:t>Beware of “auto pilot” and “drift”</a:t>
            </a:r>
          </a:p>
          <a:p>
            <a:pPr>
              <a:buNone/>
            </a:pPr>
            <a:r>
              <a:rPr lang="en-US" b="1" dirty="0" smtClean="0"/>
              <a:t>Methods:</a:t>
            </a:r>
            <a:endParaRPr lang="en-US" dirty="0" smtClean="0"/>
          </a:p>
          <a:p>
            <a:pPr>
              <a:buFont typeface="Arial" pitchFamily="34" charset="0"/>
              <a:buChar char="•"/>
            </a:pPr>
            <a:r>
              <a:rPr lang="en-US" dirty="0" smtClean="0"/>
              <a:t>Observation</a:t>
            </a:r>
          </a:p>
          <a:p>
            <a:pPr>
              <a:buFont typeface="Arial" pitchFamily="34" charset="0"/>
              <a:buChar char="•"/>
            </a:pPr>
            <a:r>
              <a:rPr lang="en-US" dirty="0" smtClean="0"/>
              <a:t>Videos</a:t>
            </a:r>
          </a:p>
        </p:txBody>
      </p:sp>
      <p:sp>
        <p:nvSpPr>
          <p:cNvPr id="25603" name="Slide Number Placeholder 5"/>
          <p:cNvSpPr>
            <a:spLocks noGrp="1"/>
          </p:cNvSpPr>
          <p:nvPr>
            <p:ph type="sldNum" sz="quarter" idx="4294967295"/>
          </p:nvPr>
        </p:nvSpPr>
        <p:spPr>
          <a:xfrm>
            <a:off x="7772400" y="6324600"/>
            <a:ext cx="1371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7F7F7"/>
                </a:solidFill>
                <a:latin typeface="Arial" charset="0"/>
              </a:defRPr>
            </a:lvl1pPr>
            <a:lvl2pPr marL="742950" indent="-285750">
              <a:defRPr sz="2800">
                <a:solidFill>
                  <a:srgbClr val="F7F7F7"/>
                </a:solidFill>
                <a:latin typeface="Arial" charset="0"/>
              </a:defRPr>
            </a:lvl2pPr>
            <a:lvl3pPr marL="1143000" indent="-228600">
              <a:defRPr sz="2800">
                <a:solidFill>
                  <a:srgbClr val="F7F7F7"/>
                </a:solidFill>
                <a:latin typeface="Arial" charset="0"/>
              </a:defRPr>
            </a:lvl3pPr>
            <a:lvl4pPr marL="1600200" indent="-228600">
              <a:defRPr sz="2800">
                <a:solidFill>
                  <a:srgbClr val="F7F7F7"/>
                </a:solidFill>
                <a:latin typeface="Arial" charset="0"/>
              </a:defRPr>
            </a:lvl4pPr>
            <a:lvl5pPr marL="2057400" indent="-228600">
              <a:defRPr sz="2800">
                <a:solidFill>
                  <a:srgbClr val="F7F7F7"/>
                </a:solidFill>
                <a:latin typeface="Arial" charset="0"/>
              </a:defRPr>
            </a:lvl5pPr>
            <a:lvl6pPr marL="2514600" indent="-228600" eaLnBrk="0" fontAlgn="base" hangingPunct="0">
              <a:spcBef>
                <a:spcPct val="0"/>
              </a:spcBef>
              <a:spcAft>
                <a:spcPct val="0"/>
              </a:spcAft>
              <a:defRPr sz="2800">
                <a:solidFill>
                  <a:srgbClr val="F7F7F7"/>
                </a:solidFill>
                <a:latin typeface="Arial" charset="0"/>
              </a:defRPr>
            </a:lvl6pPr>
            <a:lvl7pPr marL="2971800" indent="-228600" eaLnBrk="0" fontAlgn="base" hangingPunct="0">
              <a:spcBef>
                <a:spcPct val="0"/>
              </a:spcBef>
              <a:spcAft>
                <a:spcPct val="0"/>
              </a:spcAft>
              <a:defRPr sz="2800">
                <a:solidFill>
                  <a:srgbClr val="F7F7F7"/>
                </a:solidFill>
                <a:latin typeface="Arial" charset="0"/>
              </a:defRPr>
            </a:lvl7pPr>
            <a:lvl8pPr marL="3429000" indent="-228600" eaLnBrk="0" fontAlgn="base" hangingPunct="0">
              <a:spcBef>
                <a:spcPct val="0"/>
              </a:spcBef>
              <a:spcAft>
                <a:spcPct val="0"/>
              </a:spcAft>
              <a:defRPr sz="2800">
                <a:solidFill>
                  <a:srgbClr val="F7F7F7"/>
                </a:solidFill>
                <a:latin typeface="Arial" charset="0"/>
              </a:defRPr>
            </a:lvl8pPr>
            <a:lvl9pPr marL="3886200" indent="-228600" eaLnBrk="0" fontAlgn="base" hangingPunct="0">
              <a:spcBef>
                <a:spcPct val="0"/>
              </a:spcBef>
              <a:spcAft>
                <a:spcPct val="0"/>
              </a:spcAft>
              <a:defRPr sz="2800">
                <a:solidFill>
                  <a:srgbClr val="F7F7F7"/>
                </a:solidFill>
                <a:latin typeface="Arial" charset="0"/>
              </a:defRPr>
            </a:lvl9pPr>
          </a:lstStyle>
          <a:p>
            <a:pPr>
              <a:defRPr/>
            </a:pPr>
            <a:fld id="{4AB6FB72-7AD3-4CB6-BA4D-9790C8E6D1A8}" type="slidenum">
              <a:rPr lang="en-US" sz="1400" smtClean="0">
                <a:solidFill>
                  <a:schemeClr val="tx1"/>
                </a:solidFill>
              </a:rPr>
              <a:pPr>
                <a:defRPr/>
              </a:pPr>
              <a:t>62</a:t>
            </a:fld>
            <a:endParaRPr lang="en-US" sz="1400" dirty="0" smtClean="0">
              <a:solidFill>
                <a:schemeClr val="tx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4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4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4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4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uiExpand="1" build="p"/>
      <p:bldP spid="5"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p:txBody>
          <a:bodyPr anchor="ctr">
            <a:normAutofit/>
          </a:bodyPr>
          <a:lstStyle/>
          <a:p>
            <a:pPr eaLnBrk="1" hangingPunct="1"/>
            <a:r>
              <a:rPr lang="en-US" sz="3600" b="1" dirty="0" smtClean="0"/>
              <a:t>Quality Review of Completed COSFs</a:t>
            </a:r>
          </a:p>
        </p:txBody>
      </p:sp>
      <p:sp>
        <p:nvSpPr>
          <p:cNvPr id="67588" name="Rectangle 3"/>
          <p:cNvSpPr>
            <a:spLocks noGrp="1" noChangeArrowheads="1"/>
          </p:cNvSpPr>
          <p:nvPr>
            <p:ph sz="quarter" idx="1"/>
          </p:nvPr>
        </p:nvSpPr>
        <p:spPr/>
        <p:txBody>
          <a:bodyPr/>
          <a:lstStyle/>
          <a:p>
            <a:pPr eaLnBrk="1" hangingPunct="1">
              <a:buClr>
                <a:schemeClr val="accent2"/>
              </a:buClr>
              <a:buFont typeface="Arial" pitchFamily="34" charset="0"/>
              <a:buChar char="•"/>
            </a:pPr>
            <a:endParaRPr lang="en-US" sz="2800" dirty="0" smtClean="0"/>
          </a:p>
          <a:p>
            <a:pPr eaLnBrk="1" hangingPunct="1">
              <a:buClr>
                <a:schemeClr val="accent2"/>
              </a:buClr>
              <a:buFont typeface="Arial" pitchFamily="34" charset="0"/>
              <a:buChar char="•"/>
            </a:pPr>
            <a:r>
              <a:rPr lang="en-US" sz="2800" dirty="0" smtClean="0"/>
              <a:t>Complete?</a:t>
            </a:r>
          </a:p>
          <a:p>
            <a:pPr eaLnBrk="1" hangingPunct="1">
              <a:buClr>
                <a:schemeClr val="accent2"/>
              </a:buClr>
              <a:buFont typeface="Arial" pitchFamily="34" charset="0"/>
              <a:buChar char="•"/>
            </a:pPr>
            <a:r>
              <a:rPr lang="en-US" sz="2800" dirty="0" smtClean="0"/>
              <a:t>Adequate evidence?</a:t>
            </a:r>
          </a:p>
          <a:p>
            <a:pPr eaLnBrk="1" hangingPunct="1">
              <a:buClr>
                <a:schemeClr val="accent2"/>
              </a:buClr>
              <a:buFont typeface="Arial" pitchFamily="34" charset="0"/>
              <a:buChar char="•"/>
            </a:pPr>
            <a:r>
              <a:rPr lang="en-US" sz="2800" dirty="0" smtClean="0"/>
              <a:t>Match the outcome area?</a:t>
            </a:r>
          </a:p>
          <a:p>
            <a:pPr eaLnBrk="1" hangingPunct="1">
              <a:buClr>
                <a:schemeClr val="accent2"/>
              </a:buClr>
              <a:buFont typeface="Arial" pitchFamily="34" charset="0"/>
              <a:buChar char="•"/>
            </a:pPr>
            <a:r>
              <a:rPr lang="en-US" sz="2800" dirty="0" smtClean="0"/>
              <a:t>Based on functional behaviors?</a:t>
            </a:r>
          </a:p>
          <a:p>
            <a:pPr eaLnBrk="1" hangingPunct="1">
              <a:buClr>
                <a:schemeClr val="accent2"/>
              </a:buClr>
              <a:buFont typeface="Arial" pitchFamily="34" charset="0"/>
              <a:buChar char="•"/>
            </a:pPr>
            <a:r>
              <a:rPr lang="en-US" sz="2800" dirty="0" smtClean="0"/>
              <a:t>Across </a:t>
            </a:r>
            <a:r>
              <a:rPr lang="en-US" sz="2800" dirty="0"/>
              <a:t>settings and </a:t>
            </a:r>
            <a:r>
              <a:rPr lang="en-US" sz="2800" dirty="0" smtClean="0"/>
              <a:t>situations?</a:t>
            </a:r>
            <a:endParaRPr lang="en-US" sz="2800" dirty="0"/>
          </a:p>
          <a:p>
            <a:pPr eaLnBrk="1" hangingPunct="1">
              <a:buClr>
                <a:schemeClr val="accent2"/>
              </a:buClr>
              <a:buFont typeface="Arial" pitchFamily="34" charset="0"/>
              <a:buChar char="•"/>
            </a:pPr>
            <a:r>
              <a:rPr lang="en-US" sz="2800" dirty="0" smtClean="0"/>
              <a:t>Ratings </a:t>
            </a:r>
            <a:r>
              <a:rPr lang="en-US" sz="2800" dirty="0"/>
              <a:t>consistent with </a:t>
            </a:r>
            <a:r>
              <a:rPr lang="en-US" sz="2800" dirty="0" smtClean="0"/>
              <a:t>evidence</a:t>
            </a:r>
            <a:r>
              <a:rPr lang="en-US" sz="2800" dirty="0"/>
              <a:t>?</a:t>
            </a:r>
          </a:p>
          <a:p>
            <a:pPr eaLnBrk="1" hangingPunct="1">
              <a:buClr>
                <a:schemeClr val="accent2"/>
              </a:buClr>
            </a:pPr>
            <a:endParaRPr lang="en-US" sz="2800" dirty="0" smtClean="0"/>
          </a:p>
        </p:txBody>
      </p:sp>
      <p:sp>
        <p:nvSpPr>
          <p:cNvPr id="33795" name="Slide Number Placeholder 5"/>
          <p:cNvSpPr>
            <a:spLocks noGrp="1"/>
          </p:cNvSpPr>
          <p:nvPr>
            <p:ph type="sldNum" sz="quarter" idx="4294967295"/>
          </p:nvPr>
        </p:nvSpPr>
        <p:spPr>
          <a:xfrm>
            <a:off x="7772400" y="6324600"/>
            <a:ext cx="13716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7F7F7"/>
                </a:solidFill>
                <a:latin typeface="Arial" charset="0"/>
              </a:defRPr>
            </a:lvl1pPr>
            <a:lvl2pPr marL="742950" indent="-285750">
              <a:defRPr sz="2800">
                <a:solidFill>
                  <a:srgbClr val="F7F7F7"/>
                </a:solidFill>
                <a:latin typeface="Arial" charset="0"/>
              </a:defRPr>
            </a:lvl2pPr>
            <a:lvl3pPr marL="1143000" indent="-228600">
              <a:defRPr sz="2800">
                <a:solidFill>
                  <a:srgbClr val="F7F7F7"/>
                </a:solidFill>
                <a:latin typeface="Arial" charset="0"/>
              </a:defRPr>
            </a:lvl3pPr>
            <a:lvl4pPr marL="1600200" indent="-228600">
              <a:defRPr sz="2800">
                <a:solidFill>
                  <a:srgbClr val="F7F7F7"/>
                </a:solidFill>
                <a:latin typeface="Arial" charset="0"/>
              </a:defRPr>
            </a:lvl4pPr>
            <a:lvl5pPr marL="2057400" indent="-228600">
              <a:defRPr sz="2800">
                <a:solidFill>
                  <a:srgbClr val="F7F7F7"/>
                </a:solidFill>
                <a:latin typeface="Arial" charset="0"/>
              </a:defRPr>
            </a:lvl5pPr>
            <a:lvl6pPr marL="2514600" indent="-228600" eaLnBrk="0" fontAlgn="base" hangingPunct="0">
              <a:spcBef>
                <a:spcPct val="0"/>
              </a:spcBef>
              <a:spcAft>
                <a:spcPct val="0"/>
              </a:spcAft>
              <a:defRPr sz="2800">
                <a:solidFill>
                  <a:srgbClr val="F7F7F7"/>
                </a:solidFill>
                <a:latin typeface="Arial" charset="0"/>
              </a:defRPr>
            </a:lvl6pPr>
            <a:lvl7pPr marL="2971800" indent="-228600" eaLnBrk="0" fontAlgn="base" hangingPunct="0">
              <a:spcBef>
                <a:spcPct val="0"/>
              </a:spcBef>
              <a:spcAft>
                <a:spcPct val="0"/>
              </a:spcAft>
              <a:defRPr sz="2800">
                <a:solidFill>
                  <a:srgbClr val="F7F7F7"/>
                </a:solidFill>
                <a:latin typeface="Arial" charset="0"/>
              </a:defRPr>
            </a:lvl7pPr>
            <a:lvl8pPr marL="3429000" indent="-228600" eaLnBrk="0" fontAlgn="base" hangingPunct="0">
              <a:spcBef>
                <a:spcPct val="0"/>
              </a:spcBef>
              <a:spcAft>
                <a:spcPct val="0"/>
              </a:spcAft>
              <a:defRPr sz="2800">
                <a:solidFill>
                  <a:srgbClr val="F7F7F7"/>
                </a:solidFill>
                <a:latin typeface="Arial" charset="0"/>
              </a:defRPr>
            </a:lvl8pPr>
            <a:lvl9pPr marL="3886200" indent="-228600" eaLnBrk="0" fontAlgn="base" hangingPunct="0">
              <a:spcBef>
                <a:spcPct val="0"/>
              </a:spcBef>
              <a:spcAft>
                <a:spcPct val="0"/>
              </a:spcAft>
              <a:defRPr sz="2800">
                <a:solidFill>
                  <a:srgbClr val="F7F7F7"/>
                </a:solidFill>
                <a:latin typeface="Arial" charset="0"/>
              </a:defRPr>
            </a:lvl9pPr>
          </a:lstStyle>
          <a:p>
            <a:pPr>
              <a:defRPr/>
            </a:pPr>
            <a:fld id="{C39136EA-EE2A-451E-AD42-CAE0AEF0C555}" type="slidenum">
              <a:rPr lang="en-US" sz="1400" smtClean="0">
                <a:solidFill>
                  <a:schemeClr val="tx1"/>
                </a:solidFill>
              </a:rPr>
              <a:pPr>
                <a:defRPr/>
              </a:pPr>
              <a:t>63</a:t>
            </a:fld>
            <a:endParaRPr lang="en-US" sz="1400" dirty="0" smtClean="0">
              <a:solidFill>
                <a:schemeClr val="tx1"/>
              </a:solidFill>
            </a:endParaRPr>
          </a:p>
        </p:txBody>
      </p:sp>
      <p:pic>
        <p:nvPicPr>
          <p:cNvPr id="67589" name="Picture 4" descr="j0422458"/>
          <p:cNvPicPr>
            <a:picLocks noChangeAspect="1" noChangeArrowheads="1"/>
          </p:cNvPicPr>
          <p:nvPr/>
        </p:nvPicPr>
        <p:blipFill>
          <a:blip r:embed="rId3" cstate="print"/>
          <a:srcRect/>
          <a:stretch>
            <a:fillRect/>
          </a:stretch>
        </p:blipFill>
        <p:spPr bwMode="auto">
          <a:xfrm>
            <a:off x="6019800" y="1905000"/>
            <a:ext cx="2178050" cy="27432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2"/>
          <p:cNvSpPr>
            <a:spLocks noGrp="1" noChangeArrowheads="1"/>
          </p:cNvSpPr>
          <p:nvPr>
            <p:ph type="title"/>
          </p:nvPr>
        </p:nvSpPr>
        <p:spPr/>
        <p:txBody>
          <a:bodyPr anchor="ctr">
            <a:normAutofit/>
          </a:bodyPr>
          <a:lstStyle/>
          <a:p>
            <a:r>
              <a:rPr lang="en-US" sz="3600" b="1" dirty="0" smtClean="0"/>
              <a:t>Next Steps?</a:t>
            </a:r>
            <a:endParaRPr lang="en-US" sz="4800" b="1" dirty="0" smtClean="0"/>
          </a:p>
        </p:txBody>
      </p:sp>
      <p:sp>
        <p:nvSpPr>
          <p:cNvPr id="126980" name="Rectangle 3"/>
          <p:cNvSpPr>
            <a:spLocks noGrp="1" noChangeArrowheads="1"/>
          </p:cNvSpPr>
          <p:nvPr>
            <p:ph sz="quarter" idx="1"/>
          </p:nvPr>
        </p:nvSpPr>
        <p:spPr/>
        <p:txBody>
          <a:bodyPr/>
          <a:lstStyle/>
          <a:p>
            <a:pPr marL="514350" indent="-514350">
              <a:buFont typeface="+mj-lt"/>
              <a:buAutoNum type="arabicPeriod"/>
            </a:pPr>
            <a:r>
              <a:rPr lang="en-US" dirty="0" smtClean="0"/>
              <a:t>What steps might you take after today’s discussion?</a:t>
            </a:r>
          </a:p>
          <a:p>
            <a:pPr marL="514350" indent="-514350">
              <a:buFont typeface="+mj-lt"/>
              <a:buAutoNum type="arabicPeriod"/>
            </a:pPr>
            <a:r>
              <a:rPr lang="en-US" dirty="0" smtClean="0"/>
              <a:t>What other data patterns would be interesting / helpful to look at and interpret?</a:t>
            </a:r>
          </a:p>
          <a:p>
            <a:pPr marL="514350" indent="-514350">
              <a:buFont typeface="+mj-lt"/>
              <a:buAutoNum type="arabicPeriod"/>
            </a:pPr>
            <a:r>
              <a:rPr lang="en-US" dirty="0" smtClean="0"/>
              <a:t>What types of TA/support/follow up might be appropriate next steps?</a:t>
            </a:r>
          </a:p>
          <a:p>
            <a:pPr marL="0" indent="0">
              <a:buNone/>
            </a:pPr>
            <a:endParaRPr lang="en-US" dirty="0" smtClean="0"/>
          </a:p>
        </p:txBody>
      </p:sp>
      <p:sp>
        <p:nvSpPr>
          <p:cNvPr id="5" name="Slide Number Placeholder 4"/>
          <p:cNvSpPr>
            <a:spLocks noGrp="1"/>
          </p:cNvSpPr>
          <p:nvPr>
            <p:ph type="sldNum" sz="quarter" idx="4294967295"/>
          </p:nvPr>
        </p:nvSpPr>
        <p:spPr>
          <a:xfrm>
            <a:off x="7010400" y="6245225"/>
            <a:ext cx="2133600" cy="476250"/>
          </a:xfrm>
          <a:prstGeom prst="rect">
            <a:avLst/>
          </a:prstGeom>
        </p:spPr>
        <p:txBody>
          <a:bodyPr/>
          <a:lstStyle/>
          <a:p>
            <a:pPr>
              <a:defRPr/>
            </a:pPr>
            <a:fld id="{94D3E6DC-C295-48A9-A0E5-16B77B231F7E}" type="slidenum">
              <a:rPr lang="en-US">
                <a:latin typeface="Arial" charset="0"/>
              </a:rPr>
              <a:pPr>
                <a:defRPr/>
              </a:pPr>
              <a:t>64</a:t>
            </a:fld>
            <a:endParaRPr lang="en-US">
              <a:latin typeface="Arial" charset="0"/>
            </a:endParaRPr>
          </a:p>
        </p:txBody>
      </p:sp>
    </p:spTree>
    <p:extLst>
      <p:ext uri="{BB962C8B-B14F-4D97-AF65-F5344CB8AC3E}">
        <p14:creationId xmlns:p14="http://schemas.microsoft.com/office/powerpoint/2010/main" val="260830875"/>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7467600" cy="5711952"/>
          </a:xfrm>
        </p:spPr>
        <p:txBody>
          <a:bodyPr>
            <a:normAutofit/>
          </a:bodyPr>
          <a:lstStyle/>
          <a:p>
            <a:pPr algn="ctr">
              <a:buNone/>
            </a:pPr>
            <a:r>
              <a:rPr lang="en-US" sz="4800" b="1" dirty="0" smtClean="0">
                <a:solidFill>
                  <a:schemeClr val="tx2"/>
                </a:solidFill>
              </a:rPr>
              <a:t>Thank You for Participating Today!</a:t>
            </a:r>
          </a:p>
          <a:p>
            <a:pPr algn="ctr">
              <a:buNone/>
            </a:pPr>
            <a:endParaRPr lang="en-US" dirty="0" smtClean="0">
              <a:solidFill>
                <a:schemeClr val="tx2"/>
              </a:solidFill>
            </a:endParaRPr>
          </a:p>
          <a:p>
            <a:pPr algn="ctr">
              <a:buNone/>
            </a:pPr>
            <a:r>
              <a:rPr lang="en-US" dirty="0" smtClean="0">
                <a:solidFill>
                  <a:schemeClr val="tx2"/>
                </a:solidFill>
              </a:rPr>
              <a:t>For more information:</a:t>
            </a:r>
            <a:endParaRPr lang="en-US" sz="2000" dirty="0" smtClean="0">
              <a:solidFill>
                <a:schemeClr val="tx2"/>
              </a:solidFill>
            </a:endParaRPr>
          </a:p>
          <a:p>
            <a:pPr algn="ctr">
              <a:buNone/>
            </a:pPr>
            <a:r>
              <a:rPr lang="en-US" sz="2000" dirty="0" smtClean="0">
                <a:solidFill>
                  <a:schemeClr val="tx2"/>
                </a:solidFill>
                <a:hlinkClick r:id="rId2"/>
              </a:rPr>
              <a:t>www.collaboratingpartners.com</a:t>
            </a:r>
            <a:endParaRPr lang="en-US" sz="2000" dirty="0" smtClean="0">
              <a:solidFill>
                <a:schemeClr val="tx2"/>
              </a:solidFill>
            </a:endParaRPr>
          </a:p>
          <a:p>
            <a:pPr algn="ctr">
              <a:buNone/>
            </a:pPr>
            <a:r>
              <a:rPr lang="en-US" sz="2000" dirty="0" smtClean="0">
                <a:solidFill>
                  <a:schemeClr val="tx2"/>
                </a:solidFill>
                <a:hlinkClick r:id="rId3"/>
              </a:rPr>
              <a:t>http://sped.dpi.wi.gov/sped_spp-preout</a:t>
            </a:r>
            <a:endParaRPr lang="en-US" sz="2000" dirty="0" smtClean="0">
              <a:solidFill>
                <a:schemeClr val="tx2"/>
              </a:solidFill>
            </a:endParaRPr>
          </a:p>
          <a:p>
            <a:pPr algn="ctr">
              <a:buNone/>
            </a:pPr>
            <a:r>
              <a:rPr lang="en-US" sz="2000" dirty="0" smtClean="0">
                <a:solidFill>
                  <a:schemeClr val="tx2"/>
                </a:solidFill>
                <a:hlinkClick r:id="rId4"/>
              </a:rPr>
              <a:t>http://projects.fpg.unc.edu/~eco/index.cfm</a:t>
            </a:r>
            <a:endParaRPr lang="en-US" sz="2000" dirty="0" smtClean="0">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noAutofit/>
          </a:bodyPr>
          <a:lstStyle/>
          <a:p>
            <a:pPr eaLnBrk="1" hangingPunct="1"/>
            <a:r>
              <a:rPr lang="en-US" sz="3600" dirty="0" smtClean="0">
                <a:latin typeface="Calisto MT" pitchFamily="18" charset="0"/>
              </a:rPr>
              <a:t>Using data for program improvement = EIA</a:t>
            </a:r>
          </a:p>
        </p:txBody>
      </p:sp>
      <p:sp>
        <p:nvSpPr>
          <p:cNvPr id="74754" name="Rectangle 3"/>
          <p:cNvSpPr>
            <a:spLocks noGrp="1" noChangeArrowheads="1"/>
          </p:cNvSpPr>
          <p:nvPr>
            <p:ph sz="quarter" idx="1"/>
          </p:nvPr>
        </p:nvSpPr>
        <p:spPr bwMode="auto">
          <a:prstGeom prst="rect">
            <a:avLst/>
          </a:prstGeom>
          <a:noFill/>
          <a:ln>
            <a:miter lim="800000"/>
            <a:headEnd/>
            <a:tailEnd/>
          </a:ln>
        </p:spPr>
        <p:txBody>
          <a:bodyPr/>
          <a:lstStyle/>
          <a:p>
            <a:pPr algn="ctr" eaLnBrk="1" hangingPunct="1">
              <a:buFont typeface="Wingdings" pitchFamily="2" charset="2"/>
              <a:buNone/>
            </a:pPr>
            <a:endParaRPr lang="en-US" sz="4800" smtClean="0">
              <a:latin typeface="Calisto MT" pitchFamily="18" charset="0"/>
            </a:endParaRPr>
          </a:p>
          <a:p>
            <a:pPr eaLnBrk="1" hangingPunct="1">
              <a:buFont typeface="Wingdings" pitchFamily="2" charset="2"/>
              <a:buNone/>
            </a:pPr>
            <a:r>
              <a:rPr lang="en-US" sz="5400" b="1" smtClean="0">
                <a:solidFill>
                  <a:schemeClr val="accent2"/>
                </a:solidFill>
                <a:latin typeface="Calisto MT" pitchFamily="18" charset="0"/>
              </a:rPr>
              <a:t>E</a:t>
            </a:r>
            <a:r>
              <a:rPr lang="en-US" sz="4800" smtClean="0">
                <a:latin typeface="Calisto MT" pitchFamily="18" charset="0"/>
              </a:rPr>
              <a:t>vidence</a:t>
            </a:r>
          </a:p>
          <a:p>
            <a:pPr eaLnBrk="1" hangingPunct="1">
              <a:buFont typeface="Wingdings" pitchFamily="2" charset="2"/>
              <a:buNone/>
            </a:pPr>
            <a:r>
              <a:rPr lang="en-US" sz="5400" b="1" smtClean="0">
                <a:solidFill>
                  <a:schemeClr val="accent2"/>
                </a:solidFill>
                <a:latin typeface="Calisto MT" pitchFamily="18" charset="0"/>
              </a:rPr>
              <a:t>I</a:t>
            </a:r>
            <a:r>
              <a:rPr lang="en-US" sz="4800" smtClean="0">
                <a:latin typeface="Calisto MT" pitchFamily="18" charset="0"/>
              </a:rPr>
              <a:t>nference</a:t>
            </a:r>
          </a:p>
          <a:p>
            <a:pPr eaLnBrk="1" hangingPunct="1">
              <a:buFont typeface="Wingdings" pitchFamily="2" charset="2"/>
              <a:buNone/>
            </a:pPr>
            <a:r>
              <a:rPr lang="en-US" sz="5400" b="1" smtClean="0">
                <a:solidFill>
                  <a:schemeClr val="accent2"/>
                </a:solidFill>
                <a:latin typeface="Calisto MT" pitchFamily="18" charset="0"/>
              </a:rPr>
              <a:t>A</a:t>
            </a:r>
            <a:r>
              <a:rPr lang="en-US" sz="4800" smtClean="0">
                <a:latin typeface="Calisto MT" pitchFamily="18" charset="0"/>
              </a:rPr>
              <a:t>ction</a:t>
            </a:r>
          </a:p>
        </p:txBody>
      </p:sp>
      <p:pic>
        <p:nvPicPr>
          <p:cNvPr id="196609" name="Picture 1"/>
          <p:cNvPicPr>
            <a:picLocks noChangeAspect="1" noChangeArrowheads="1"/>
          </p:cNvPicPr>
          <p:nvPr/>
        </p:nvPicPr>
        <p:blipFill>
          <a:blip r:embed="rId3" cstate="print"/>
          <a:srcRect/>
          <a:stretch>
            <a:fillRect/>
          </a:stretch>
        </p:blipFill>
        <p:spPr bwMode="auto">
          <a:xfrm>
            <a:off x="4953000" y="2895600"/>
            <a:ext cx="1995488" cy="2990850"/>
          </a:xfrm>
          <a:prstGeom prst="rect">
            <a:avLst/>
          </a:prstGeom>
          <a:noFill/>
          <a:ln w="9525">
            <a:noFill/>
            <a:miter lim="800000"/>
            <a:headEnd/>
            <a:tailEnd/>
          </a:ln>
          <a:effectLst>
            <a:outerShdw blurRad="50800" dist="50800" dir="5400000" algn="ctr" rotWithShape="0">
              <a:srgbClr val="224568"/>
            </a:outerShdw>
          </a:effectLst>
        </p:spPr>
      </p:pic>
      <p:sp>
        <p:nvSpPr>
          <p:cNvPr id="74757"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a:fld id="{6A2A30E9-6D5F-4B63-8569-004ED824398A}" type="slidenum">
              <a:rPr lang="en-US" sz="1200">
                <a:latin typeface="Calisto MT" pitchFamily="18" charset="0"/>
              </a:rPr>
              <a:pPr algn="r"/>
              <a:t>7</a:t>
            </a:fld>
            <a:endParaRPr lang="en-US" sz="1200">
              <a:latin typeface="Calisto MT" pitchFamily="18" charset="0"/>
            </a:endParaRPr>
          </a:p>
        </p:txBody>
      </p:sp>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z="4800" smtClean="0">
                <a:latin typeface="Calisto MT" pitchFamily="18" charset="0"/>
              </a:rPr>
              <a:t>Evidence</a:t>
            </a:r>
          </a:p>
        </p:txBody>
      </p:sp>
      <p:sp>
        <p:nvSpPr>
          <p:cNvPr id="75779" name="Rectangle 3"/>
          <p:cNvSpPr>
            <a:spLocks noGrp="1" noChangeArrowheads="1"/>
          </p:cNvSpPr>
          <p:nvPr>
            <p:ph sz="quarter" idx="1"/>
          </p:nvPr>
        </p:nvSpPr>
        <p:spPr/>
        <p:txBody>
          <a:bodyPr/>
          <a:lstStyle/>
          <a:p>
            <a:pPr eaLnBrk="1" hangingPunct="1"/>
            <a:r>
              <a:rPr lang="en-US" dirty="0" smtClean="0">
                <a:latin typeface="Calisto MT" pitchFamily="18" charset="0"/>
              </a:rPr>
              <a:t>Evidence refers to the numbers, such as</a:t>
            </a:r>
          </a:p>
          <a:p>
            <a:pPr lvl="1" eaLnBrk="1" hangingPunct="1">
              <a:buFont typeface="Wingdings" pitchFamily="2" charset="2"/>
              <a:buNone/>
            </a:pPr>
            <a:r>
              <a:rPr lang="en-US" sz="3200" dirty="0" smtClean="0">
                <a:latin typeface="Calisto MT" pitchFamily="18" charset="0"/>
              </a:rPr>
              <a:t>“45% of children in category b”</a:t>
            </a:r>
          </a:p>
          <a:p>
            <a:pPr lvl="1" eaLnBrk="1" hangingPunct="1">
              <a:buFont typeface="Wingdings" pitchFamily="2" charset="2"/>
              <a:buNone/>
            </a:pPr>
            <a:endParaRPr lang="en-US" sz="1400" dirty="0" smtClean="0">
              <a:latin typeface="Calisto MT" pitchFamily="18" charset="0"/>
            </a:endParaRPr>
          </a:p>
          <a:p>
            <a:pPr eaLnBrk="1" hangingPunct="1"/>
            <a:r>
              <a:rPr lang="en-US" dirty="0" smtClean="0">
                <a:latin typeface="Calisto MT" pitchFamily="18" charset="0"/>
              </a:rPr>
              <a:t>The numbers are not debatable</a:t>
            </a:r>
          </a:p>
        </p:txBody>
      </p:sp>
      <p:sp>
        <p:nvSpPr>
          <p:cNvPr id="75780"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a:fld id="{9D06856E-76FC-4B82-A36A-041613E93C3A}" type="slidenum">
              <a:rPr lang="en-US" sz="1200">
                <a:latin typeface="Calisto MT" pitchFamily="18" charset="0"/>
              </a:rPr>
              <a:pPr algn="r"/>
              <a:t>8</a:t>
            </a:fld>
            <a:endParaRPr lang="en-US" sz="1200">
              <a:latin typeface="Calisto MT" pitchFamily="18" charset="0"/>
            </a:endParaRPr>
          </a:p>
        </p:txBody>
      </p:sp>
      <p:pic>
        <p:nvPicPr>
          <p:cNvPr id="7" name="Picture 6"/>
          <p:cNvPicPr/>
          <p:nvPr/>
        </p:nvPicPr>
        <p:blipFill>
          <a:blip r:embed="rId3" cstate="print"/>
          <a:srcRect/>
          <a:stretch>
            <a:fillRect/>
          </a:stretch>
        </p:blipFill>
        <p:spPr bwMode="auto">
          <a:xfrm>
            <a:off x="5486400" y="1905000"/>
            <a:ext cx="1901190" cy="2529840"/>
          </a:xfrm>
          <a:prstGeom prst="rect">
            <a:avLst/>
          </a:prstGeom>
          <a:noFill/>
          <a:ln w="9525">
            <a:noFill/>
            <a:miter lim="800000"/>
            <a:headEnd/>
            <a:tailEnd/>
          </a:ln>
        </p:spPr>
      </p:pic>
    </p:spTree>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p:txBody>
          <a:bodyPr anchor="ctr"/>
          <a:lstStyle/>
          <a:p>
            <a:pPr eaLnBrk="1" hangingPunct="1"/>
            <a:r>
              <a:rPr lang="en-US" sz="4800" dirty="0" smtClean="0"/>
              <a:t>Inference</a:t>
            </a:r>
          </a:p>
        </p:txBody>
      </p:sp>
      <p:sp>
        <p:nvSpPr>
          <p:cNvPr id="76802" name="Rectangle 3"/>
          <p:cNvSpPr>
            <a:spLocks noGrp="1" noChangeArrowheads="1"/>
          </p:cNvSpPr>
          <p:nvPr>
            <p:ph sz="quarter" idx="1"/>
          </p:nvPr>
        </p:nvSpPr>
        <p:spPr/>
        <p:txBody>
          <a:bodyPr/>
          <a:lstStyle/>
          <a:p>
            <a:pPr eaLnBrk="1" hangingPunct="1"/>
            <a:r>
              <a:rPr lang="en-US" dirty="0" smtClean="0"/>
              <a:t>How do you interpret the #s?</a:t>
            </a:r>
          </a:p>
          <a:p>
            <a:pPr eaLnBrk="1" hangingPunct="1"/>
            <a:r>
              <a:rPr lang="en-US" dirty="0" smtClean="0"/>
              <a:t>What can you conclude from the #s?</a:t>
            </a:r>
          </a:p>
          <a:p>
            <a:pPr eaLnBrk="1" hangingPunct="1"/>
            <a:r>
              <a:rPr lang="en-US" dirty="0" smtClean="0"/>
              <a:t>Does evidence mean good news?  Bad news?  News we can’t interpret?</a:t>
            </a:r>
          </a:p>
          <a:p>
            <a:pPr eaLnBrk="1" hangingPunct="1"/>
            <a:r>
              <a:rPr lang="en-US" dirty="0" smtClean="0"/>
              <a:t>To reach an inference, sometimes we analyze data in other ways (ask for more evidence) “Drill Down”</a:t>
            </a:r>
          </a:p>
          <a:p>
            <a:pPr eaLnBrk="1" hangingPunct="1"/>
            <a:endParaRPr lang="en-US" dirty="0" smtClean="0"/>
          </a:p>
        </p:txBody>
      </p:sp>
      <p:sp>
        <p:nvSpPr>
          <p:cNvPr id="76804"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a:fld id="{6D575B0D-3D5C-4991-97AC-2BFA1BF12A33}" type="slidenum">
              <a:rPr lang="en-US" sz="1200">
                <a:latin typeface="Calisto MT" pitchFamily="18" charset="0"/>
              </a:rPr>
              <a:pPr algn="r"/>
              <a:t>9</a:t>
            </a:fld>
            <a:endParaRPr lang="en-US" sz="1200">
              <a:latin typeface="Calisto MT" pitchFamily="18" charset="0"/>
            </a:endParaRPr>
          </a:p>
        </p:txBody>
      </p:sp>
    </p:spTree>
  </p:cSld>
  <p:clrMapOvr>
    <a:masterClrMapping/>
  </p:clrMapOvr>
  <p:transition>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dicator 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1063</TotalTime>
  <Words>3678</Words>
  <Application>Microsoft Office PowerPoint</Application>
  <PresentationFormat>On-screen Show (4:3)</PresentationFormat>
  <Paragraphs>579</Paragraphs>
  <Slides>65</Slides>
  <Notes>40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Indicator 7</vt:lpstr>
      <vt:lpstr>Worksheet</vt:lpstr>
      <vt:lpstr>CESA 6 Improving the Quality of Child Outcomes Data</vt:lpstr>
      <vt:lpstr> Objectives</vt:lpstr>
      <vt:lpstr>Quality Assurance:  Looking for Quality Data</vt:lpstr>
      <vt:lpstr>Ongoing checks for data quality</vt:lpstr>
      <vt:lpstr>Promoting Quality Data - </vt:lpstr>
      <vt:lpstr>Looking at Data</vt:lpstr>
      <vt:lpstr>Using data for program improvement = EIA</vt:lpstr>
      <vt:lpstr>Evidence</vt:lpstr>
      <vt:lpstr>Inference</vt:lpstr>
      <vt:lpstr>Inference</vt:lpstr>
      <vt:lpstr>Action</vt:lpstr>
      <vt:lpstr>Promoting quality data through data analysis</vt:lpstr>
      <vt:lpstr>The Three Outcomes</vt:lpstr>
      <vt:lpstr>7-Point Rating Scale Please refer to handout – “The Bucket List” </vt:lpstr>
      <vt:lpstr>Pattern Checking - Checking to see if ratings accurately reflect child status</vt:lpstr>
      <vt:lpstr>Questions to ask</vt:lpstr>
      <vt:lpstr>Patterns We will be Checking Today</vt:lpstr>
      <vt:lpstr>Small Group Discussion Questions:</vt:lpstr>
      <vt:lpstr>Predicted Pattern #1</vt:lpstr>
      <vt:lpstr>PowerPoint Presentation</vt:lpstr>
      <vt:lpstr>Predicted Pattern #2</vt:lpstr>
      <vt:lpstr>State 11-12 Entry Rating Eligibility Percentages</vt:lpstr>
      <vt:lpstr>PowerPoint Presentation</vt:lpstr>
      <vt:lpstr>PowerPoint Presentation</vt:lpstr>
      <vt:lpstr>PowerPoint Presentation</vt:lpstr>
      <vt:lpstr>PowerPoint Presentation</vt:lpstr>
      <vt:lpstr>PowerPoint Presentation</vt:lpstr>
      <vt:lpstr>PowerPoint Presentation</vt:lpstr>
      <vt:lpstr>Predicted Pattern #3</vt:lpstr>
      <vt:lpstr>PowerPoint Presentation</vt:lpstr>
      <vt:lpstr>PowerPoint Presentation</vt:lpstr>
      <vt:lpstr>PowerPoint Presentation</vt:lpstr>
      <vt:lpstr>Predicted Pattern #4</vt:lpstr>
      <vt:lpstr>PowerPoint Presentation</vt:lpstr>
      <vt:lpstr>PowerPoint Presentation</vt:lpstr>
      <vt:lpstr>PowerPoint Presentation</vt:lpstr>
      <vt:lpstr>Predicted Pattern #5</vt:lpstr>
      <vt:lpstr>PowerPoint Presentation</vt:lpstr>
      <vt:lpstr>PowerPoint Presentation</vt:lpstr>
      <vt:lpstr>PowerPoint Presentation</vt:lpstr>
      <vt:lpstr>Predicted Pattern #6</vt:lpstr>
      <vt:lpstr>PowerPoint Presentation</vt:lpstr>
      <vt:lpstr>OSEP Progress Categories</vt:lpstr>
      <vt:lpstr>Progress categories Please refer to handout “Child Outcomes Data Conversion” </vt:lpstr>
      <vt:lpstr>PowerPoint Presentation</vt:lpstr>
      <vt:lpstr>Predicted Pattern #7</vt:lpstr>
      <vt:lpstr>PowerPoint Presentation</vt:lpstr>
      <vt:lpstr>PowerPoint Presentation</vt:lpstr>
      <vt:lpstr>PowerPoint Presentation</vt:lpstr>
      <vt:lpstr>PowerPoint Presentation</vt:lpstr>
      <vt:lpstr>Summary Statement #1  Please see handout – “Summary Statements for Target Setting</vt:lpstr>
      <vt:lpstr>Summary Statement #2</vt:lpstr>
      <vt:lpstr>PowerPoint Presentation</vt:lpstr>
      <vt:lpstr>PowerPoint Presentation</vt:lpstr>
      <vt:lpstr>PowerPoint Presentation</vt:lpstr>
      <vt:lpstr>PowerPoint Presentation</vt:lpstr>
      <vt:lpstr>PowerPoint Presentation</vt:lpstr>
      <vt:lpstr>PowerPoint Presentation</vt:lpstr>
      <vt:lpstr>Take Home Message</vt:lpstr>
      <vt:lpstr>Key to Good Data</vt:lpstr>
      <vt:lpstr>Quality checks during data collection</vt:lpstr>
      <vt:lpstr>Quality Review of COSF Team Discussion:</vt:lpstr>
      <vt:lpstr>Quality Review of Completed COSFs</vt:lpstr>
      <vt:lpstr>Next Steps?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 with a Speech and Language Disability &amp; Indicator 7 Child Outcomes: Getting Down to Basics</dc:title>
  <dc:creator>Ruth Chvojicek</dc:creator>
  <cp:lastModifiedBy>Christina Kasprzak</cp:lastModifiedBy>
  <cp:revision>136</cp:revision>
  <dcterms:created xsi:type="dcterms:W3CDTF">2012-11-06T21:05:16Z</dcterms:created>
  <dcterms:modified xsi:type="dcterms:W3CDTF">2013-09-05T22:06:20Z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2143007412</vt:i4>
  </property>
  <property fmtid="{D5CDD505-2E9C-101B-9397-08002B2CF9AE}" pid="3" name="_NewReviewCycle">
    <vt:lpwstr/>
  </property>
  <property fmtid="{D5CDD505-2E9C-101B-9397-08002B2CF9AE}" pid="4" name="_EmailSubject">
    <vt:lpwstr>Update S/L Webinar Slides</vt:lpwstr>
  </property>
  <property fmtid="{D5CDD505-2E9C-101B-9397-08002B2CF9AE}" pid="5" name="_AuthorEmail">
    <vt:lpwstr>Sandra.Parker@dpi.wi.gov</vt:lpwstr>
  </property>
  <property fmtid="{D5CDD505-2E9C-101B-9397-08002B2CF9AE}" pid="6" name="_AuthorEmailDisplayName">
    <vt:lpwstr>Parker, Sandra L.  DPI</vt:lpwstr>
  </property>
</Properties>
</file>