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5.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theme/theme8.xml" ContentType="application/vnd.openxmlformats-officedocument.theme+xml"/>
  <Override PartName="/ppt/slideLayouts/slideLayout88.xml" ContentType="application/vnd.openxmlformats-officedocument.presentationml.slideLayout+xml"/>
  <Override PartName="/ppt/theme/theme9.xml" ContentType="application/vnd.openxmlformats-officedocument.theme+xml"/>
  <Override PartName="/ppt/slideLayouts/slideLayout89.xml" ContentType="application/vnd.openxmlformats-officedocument.presentationml.slideLayout+xml"/>
  <Override PartName="/ppt/theme/theme10.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theme/theme11.xml" ContentType="application/vnd.openxmlformats-officedocument.theme+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rts/chart4.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notesSlides/notesSlide27.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notesSlides/notesSlide28.xml" ContentType="application/vnd.openxmlformats-officedocument.presentationml.notesSlide+xml"/>
  <Override PartName="/ppt/charts/chart12.xml" ContentType="application/vnd.openxmlformats-officedocument.drawingml.chart+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charts/chart13.xml" ContentType="application/vnd.openxmlformats-officedocument.drawingml.chart+xml"/>
  <Override PartName="/ppt/notesSlides/notesSlide32.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ppt/notesSlides/notesSlide33.xml" ContentType="application/vnd.openxmlformats-officedocument.presentationml.notesSlide+xml"/>
  <Override PartName="/ppt/charts/chart16.xml" ContentType="application/vnd.openxmlformats-officedocument.drawingml.chart+xml"/>
  <Override PartName="/ppt/charts/chart17.xml" ContentType="application/vnd.openxmlformats-officedocument.drawingml.chart+xml"/>
  <Override PartName="/ppt/notesSlides/notesSlide34.xml" ContentType="application/vnd.openxmlformats-officedocument.presentationml.notesSlide+xml"/>
  <Override PartName="/ppt/charts/chart18.xml" ContentType="application/vnd.openxmlformats-officedocument.drawingml.chart+xml"/>
  <Override PartName="/ppt/notesSlides/notesSlide35.xml" ContentType="application/vnd.openxmlformats-officedocument.presentationml.notesSlide+xml"/>
  <Override PartName="/ppt/charts/chart19.xml" ContentType="application/vnd.openxmlformats-officedocument.drawingml.chart+xml"/>
  <Override PartName="/ppt/notesSlides/notesSlide36.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notesSlides/notesSlide37.xml" ContentType="application/vnd.openxmlformats-officedocument.presentationml.notesSlide+xml"/>
  <Override PartName="/ppt/charts/chart22.xml" ContentType="application/vnd.openxmlformats-officedocument.drawingml.chart+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 id="2147483655" r:id="rId2"/>
    <p:sldMasterId id="2147484525" r:id="rId3"/>
    <p:sldMasterId id="2147483751" r:id="rId4"/>
    <p:sldMasterId id="2147483766" r:id="rId5"/>
    <p:sldMasterId id="2147483796" r:id="rId6"/>
    <p:sldMasterId id="2147483811" r:id="rId7"/>
    <p:sldMasterId id="2147483781" r:id="rId8"/>
    <p:sldMasterId id="2147484544" r:id="rId9"/>
    <p:sldMasterId id="2147484558" r:id="rId10"/>
    <p:sldMasterId id="2147484546" r:id="rId11"/>
    <p:sldMasterId id="2147485381" r:id="rId12"/>
  </p:sldMasterIdLst>
  <p:notesMasterIdLst>
    <p:notesMasterId r:id="rId66"/>
  </p:notesMasterIdLst>
  <p:handoutMasterIdLst>
    <p:handoutMasterId r:id="rId67"/>
  </p:handoutMasterIdLst>
  <p:sldIdLst>
    <p:sldId id="284" r:id="rId13"/>
    <p:sldId id="674" r:id="rId14"/>
    <p:sldId id="577" r:id="rId15"/>
    <p:sldId id="643" r:id="rId16"/>
    <p:sldId id="644" r:id="rId17"/>
    <p:sldId id="681" r:id="rId18"/>
    <p:sldId id="550" r:id="rId19"/>
    <p:sldId id="551" r:id="rId20"/>
    <p:sldId id="723" r:id="rId21"/>
    <p:sldId id="691" r:id="rId22"/>
    <p:sldId id="690" r:id="rId23"/>
    <p:sldId id="682" r:id="rId24"/>
    <p:sldId id="692" r:id="rId25"/>
    <p:sldId id="724" r:id="rId26"/>
    <p:sldId id="683" r:id="rId27"/>
    <p:sldId id="684" r:id="rId28"/>
    <p:sldId id="687" r:id="rId29"/>
    <p:sldId id="725" r:id="rId30"/>
    <p:sldId id="694" r:id="rId31"/>
    <p:sldId id="688" r:id="rId32"/>
    <p:sldId id="695" r:id="rId33"/>
    <p:sldId id="675" r:id="rId34"/>
    <p:sldId id="696" r:id="rId35"/>
    <p:sldId id="697" r:id="rId36"/>
    <p:sldId id="698" r:id="rId37"/>
    <p:sldId id="699" r:id="rId38"/>
    <p:sldId id="700" r:id="rId39"/>
    <p:sldId id="701" r:id="rId40"/>
    <p:sldId id="702" r:id="rId41"/>
    <p:sldId id="703" r:id="rId42"/>
    <p:sldId id="704" r:id="rId43"/>
    <p:sldId id="705" r:id="rId44"/>
    <p:sldId id="706" r:id="rId45"/>
    <p:sldId id="707" r:id="rId46"/>
    <p:sldId id="708" r:id="rId47"/>
    <p:sldId id="709" r:id="rId48"/>
    <p:sldId id="710" r:id="rId49"/>
    <p:sldId id="711" r:id="rId50"/>
    <p:sldId id="712" r:id="rId51"/>
    <p:sldId id="713" r:id="rId52"/>
    <p:sldId id="714" r:id="rId53"/>
    <p:sldId id="715" r:id="rId54"/>
    <p:sldId id="716" r:id="rId55"/>
    <p:sldId id="726" r:id="rId56"/>
    <p:sldId id="727" r:id="rId57"/>
    <p:sldId id="728" r:id="rId58"/>
    <p:sldId id="729" r:id="rId59"/>
    <p:sldId id="730" r:id="rId60"/>
    <p:sldId id="722" r:id="rId61"/>
    <p:sldId id="680" r:id="rId62"/>
    <p:sldId id="678" r:id="rId63"/>
    <p:sldId id="689" r:id="rId64"/>
    <p:sldId id="534" r:id="rId65"/>
  </p:sldIdLst>
  <p:sldSz cx="9144000" cy="6858000" type="screen4x3"/>
  <p:notesSz cx="6858000" cy="9296400"/>
  <p:custDataLst>
    <p:tags r:id="rId68"/>
  </p:custDataLst>
  <p:defaultTextStyle>
    <a:defPPr>
      <a:defRPr lang="en-US"/>
    </a:defPPr>
    <a:lvl1pPr algn="l" rtl="0" fontAlgn="base">
      <a:spcBef>
        <a:spcPct val="0"/>
      </a:spcBef>
      <a:spcAft>
        <a:spcPct val="0"/>
      </a:spcAft>
      <a:defRPr sz="3200" kern="1200">
        <a:solidFill>
          <a:srgbClr val="224568"/>
        </a:solidFill>
        <a:latin typeface="Arial" charset="0"/>
        <a:ea typeface="+mn-ea"/>
        <a:cs typeface="Arial" charset="0"/>
      </a:defRPr>
    </a:lvl1pPr>
    <a:lvl2pPr marL="457200" algn="l" rtl="0" fontAlgn="base">
      <a:spcBef>
        <a:spcPct val="0"/>
      </a:spcBef>
      <a:spcAft>
        <a:spcPct val="0"/>
      </a:spcAft>
      <a:defRPr sz="3200" kern="1200">
        <a:solidFill>
          <a:srgbClr val="224568"/>
        </a:solidFill>
        <a:latin typeface="Arial" charset="0"/>
        <a:ea typeface="+mn-ea"/>
        <a:cs typeface="Arial" charset="0"/>
      </a:defRPr>
    </a:lvl2pPr>
    <a:lvl3pPr marL="914400" algn="l" rtl="0" fontAlgn="base">
      <a:spcBef>
        <a:spcPct val="0"/>
      </a:spcBef>
      <a:spcAft>
        <a:spcPct val="0"/>
      </a:spcAft>
      <a:defRPr sz="3200" kern="1200">
        <a:solidFill>
          <a:srgbClr val="224568"/>
        </a:solidFill>
        <a:latin typeface="Arial" charset="0"/>
        <a:ea typeface="+mn-ea"/>
        <a:cs typeface="Arial" charset="0"/>
      </a:defRPr>
    </a:lvl3pPr>
    <a:lvl4pPr marL="1371600" algn="l" rtl="0" fontAlgn="base">
      <a:spcBef>
        <a:spcPct val="0"/>
      </a:spcBef>
      <a:spcAft>
        <a:spcPct val="0"/>
      </a:spcAft>
      <a:defRPr sz="3200" kern="1200">
        <a:solidFill>
          <a:srgbClr val="224568"/>
        </a:solidFill>
        <a:latin typeface="Arial" charset="0"/>
        <a:ea typeface="+mn-ea"/>
        <a:cs typeface="Arial" charset="0"/>
      </a:defRPr>
    </a:lvl4pPr>
    <a:lvl5pPr marL="1828800" algn="l" rtl="0" fontAlgn="base">
      <a:spcBef>
        <a:spcPct val="0"/>
      </a:spcBef>
      <a:spcAft>
        <a:spcPct val="0"/>
      </a:spcAft>
      <a:defRPr sz="3200" kern="1200">
        <a:solidFill>
          <a:srgbClr val="224568"/>
        </a:solidFill>
        <a:latin typeface="Arial" charset="0"/>
        <a:ea typeface="+mn-ea"/>
        <a:cs typeface="Arial" charset="0"/>
      </a:defRPr>
    </a:lvl5pPr>
    <a:lvl6pPr marL="2286000" algn="l" defTabSz="914400" rtl="0" eaLnBrk="1" latinLnBrk="0" hangingPunct="1">
      <a:defRPr sz="3200" kern="1200">
        <a:solidFill>
          <a:srgbClr val="224568"/>
        </a:solidFill>
        <a:latin typeface="Arial" charset="0"/>
        <a:ea typeface="+mn-ea"/>
        <a:cs typeface="Arial" charset="0"/>
      </a:defRPr>
    </a:lvl6pPr>
    <a:lvl7pPr marL="2743200" algn="l" defTabSz="914400" rtl="0" eaLnBrk="1" latinLnBrk="0" hangingPunct="1">
      <a:defRPr sz="3200" kern="1200">
        <a:solidFill>
          <a:srgbClr val="224568"/>
        </a:solidFill>
        <a:latin typeface="Arial" charset="0"/>
        <a:ea typeface="+mn-ea"/>
        <a:cs typeface="Arial" charset="0"/>
      </a:defRPr>
    </a:lvl7pPr>
    <a:lvl8pPr marL="3200400" algn="l" defTabSz="914400" rtl="0" eaLnBrk="1" latinLnBrk="0" hangingPunct="1">
      <a:defRPr sz="3200" kern="1200">
        <a:solidFill>
          <a:srgbClr val="224568"/>
        </a:solidFill>
        <a:latin typeface="Arial" charset="0"/>
        <a:ea typeface="+mn-ea"/>
        <a:cs typeface="Arial" charset="0"/>
      </a:defRPr>
    </a:lvl8pPr>
    <a:lvl9pPr marL="3657600" algn="l" defTabSz="914400" rtl="0" eaLnBrk="1" latinLnBrk="0" hangingPunct="1">
      <a:defRPr sz="3200" kern="1200">
        <a:solidFill>
          <a:srgbClr val="224568"/>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74068"/>
    <a:srgbClr val="224568"/>
    <a:srgbClr val="D5B8EA"/>
    <a:srgbClr val="7D7DD5"/>
    <a:srgbClr val="C96765"/>
    <a:srgbClr val="3C8C93"/>
    <a:srgbClr val="003300"/>
    <a:srgbClr val="4E2AB8"/>
    <a:srgbClr val="6600CC"/>
    <a:srgbClr val="66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51" autoAdjust="0"/>
    <p:restoredTop sz="81007" autoAdjust="0"/>
  </p:normalViewPr>
  <p:slideViewPr>
    <p:cSldViewPr>
      <p:cViewPr>
        <p:scale>
          <a:sx n="88" d="100"/>
          <a:sy n="88" d="100"/>
        </p:scale>
        <p:origin x="-360" y="-120"/>
      </p:cViewPr>
      <p:guideLst>
        <p:guide orient="horz" pos="2160"/>
        <p:guide pos="2880"/>
      </p:guideLst>
    </p:cSldViewPr>
  </p:slideViewPr>
  <p:outlineViewPr>
    <p:cViewPr>
      <p:scale>
        <a:sx n="33" d="100"/>
        <a:sy n="33" d="100"/>
      </p:scale>
      <p:origin x="0" y="59496"/>
    </p:cViewPr>
  </p:outlineViewPr>
  <p:notesTextViewPr>
    <p:cViewPr>
      <p:scale>
        <a:sx n="100" d="100"/>
        <a:sy n="100" d="100"/>
      </p:scale>
      <p:origin x="0" y="0"/>
    </p:cViewPr>
  </p:notesTextViewPr>
  <p:sorterViewPr>
    <p:cViewPr>
      <p:scale>
        <a:sx n="75" d="100"/>
        <a:sy n="75" d="100"/>
      </p:scale>
      <p:origin x="0" y="12036"/>
    </p:cViewPr>
  </p:sorterViewPr>
  <p:notesViewPr>
    <p:cSldViewPr>
      <p:cViewPr varScale="1">
        <p:scale>
          <a:sx n="56" d="100"/>
          <a:sy n="56" d="100"/>
        </p:scale>
        <p:origin x="-1788" y="-78"/>
      </p:cViewPr>
      <p:guideLst>
        <p:guide orient="horz" pos="2928"/>
        <p:guide pos="2161"/>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slide" Target="slides/slide35.xml"/><Relationship Id="rId50" Type="http://schemas.openxmlformats.org/officeDocument/2006/relationships/slide" Target="slides/slide38.xml"/><Relationship Id="rId55" Type="http://schemas.openxmlformats.org/officeDocument/2006/relationships/slide" Target="slides/slide43.xml"/><Relationship Id="rId63" Type="http://schemas.openxmlformats.org/officeDocument/2006/relationships/slide" Target="slides/slide51.xml"/><Relationship Id="rId68" Type="http://schemas.openxmlformats.org/officeDocument/2006/relationships/tags" Target="tags/tag1.xml"/><Relationship Id="rId7" Type="http://schemas.openxmlformats.org/officeDocument/2006/relationships/slideMaster" Target="slideMasters/slideMaster7.xml"/><Relationship Id="rId71"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slide" Target="slides/slide33.xml"/><Relationship Id="rId53" Type="http://schemas.openxmlformats.org/officeDocument/2006/relationships/slide" Target="slides/slide41.xml"/><Relationship Id="rId58" Type="http://schemas.openxmlformats.org/officeDocument/2006/relationships/slide" Target="slides/slide46.xml"/><Relationship Id="rId66"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49" Type="http://schemas.openxmlformats.org/officeDocument/2006/relationships/slide" Target="slides/slide37.xml"/><Relationship Id="rId57" Type="http://schemas.openxmlformats.org/officeDocument/2006/relationships/slide" Target="slides/slide45.xml"/><Relationship Id="rId61" Type="http://schemas.openxmlformats.org/officeDocument/2006/relationships/slide" Target="slides/slide49.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slide" Target="slides/slide32.xml"/><Relationship Id="rId52" Type="http://schemas.openxmlformats.org/officeDocument/2006/relationships/slide" Target="slides/slide40.xml"/><Relationship Id="rId60" Type="http://schemas.openxmlformats.org/officeDocument/2006/relationships/slide" Target="slides/slide48.xml"/><Relationship Id="rId65" Type="http://schemas.openxmlformats.org/officeDocument/2006/relationships/slide" Target="slides/slide53.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slide" Target="slides/slide36.xml"/><Relationship Id="rId56" Type="http://schemas.openxmlformats.org/officeDocument/2006/relationships/slide" Target="slides/slide44.xml"/><Relationship Id="rId64" Type="http://schemas.openxmlformats.org/officeDocument/2006/relationships/slide" Target="slides/slide52.xml"/><Relationship Id="rId69"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39.xml"/><Relationship Id="rId72" Type="http://schemas.openxmlformats.org/officeDocument/2006/relationships/tableStyles" Target="tableStyle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slide" Target="slides/slide34.xml"/><Relationship Id="rId59" Type="http://schemas.openxmlformats.org/officeDocument/2006/relationships/slide" Target="slides/slide47.xml"/><Relationship Id="rId67" Type="http://schemas.openxmlformats.org/officeDocument/2006/relationships/handoutMaster" Target="handoutMasters/handoutMaster1.xml"/><Relationship Id="rId20" Type="http://schemas.openxmlformats.org/officeDocument/2006/relationships/slide" Target="slides/slide8.xml"/><Relationship Id="rId41" Type="http://schemas.openxmlformats.org/officeDocument/2006/relationships/slide" Target="slides/slide29.xml"/><Relationship Id="rId54" Type="http://schemas.openxmlformats.org/officeDocument/2006/relationships/slide" Target="slides/slide42.xml"/><Relationship Id="rId62" Type="http://schemas.openxmlformats.org/officeDocument/2006/relationships/slide" Target="slides/slide50.xml"/><Relationship Id="rId70"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oleObject" Target="file:///C:\Users\chvojicekr\Documents\Child%20Outcomes\DATA\13-14%20Data\08%2013\Aug%201%20Download1.xlsx" TargetMode="External"/></Relationships>
</file>

<file path=ppt/charts/_rels/chart11.xml.rels><?xml version="1.0" encoding="UTF-8" standalone="yes"?>
<Relationships xmlns="http://schemas.openxmlformats.org/package/2006/relationships"><Relationship Id="rId1" Type="http://schemas.openxmlformats.org/officeDocument/2006/relationships/oleObject" Target="file:///C:\Users\chvojicekr\Documents\Child%20Outcomes\DATA\13-14%20Data\08%2013\Aug%201%20Download1.xlsx" TargetMode="External"/></Relationships>
</file>

<file path=ppt/charts/_rels/chart12.xml.rels><?xml version="1.0" encoding="UTF-8" standalone="yes"?>
<Relationships xmlns="http://schemas.openxmlformats.org/package/2006/relationships"><Relationship Id="rId1" Type="http://schemas.openxmlformats.org/officeDocument/2006/relationships/oleObject" Target="file:///C:\Users\chvojicekr\Documents\Child%20Outcomes\DATA\13-14%20Data\08%2013\Aug%201%20Download1.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Race%20Ethnicity%20comparison%20graphs.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Race%20Ethnicity%20comparison%20graphs.xlsx" TargetMode="External"/></Relationships>
</file>

<file path=ppt/charts/_rels/chart15.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Race%20Ethnicity%20comparison%20graphs.xlsx" TargetMode="External"/></Relationships>
</file>

<file path=ppt/charts/_rels/chart16.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Race%20Ethnicity%20comparison%20graphs.xlsx" TargetMode="External"/></Relationships>
</file>

<file path=ppt/charts/_rels/chart17.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Race%20Ethnicity%20comparison%20graphs.xlsx" TargetMode="External"/></Relationships>
</file>

<file path=ppt/charts/_rels/chart18.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12-13%20SS%20Prog%20Cat%20Graphs.xlsx" TargetMode="External"/></Relationships>
</file>

<file path=ppt/charts/_rels/chart19.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12-13%20SS%20Prog%20Cat%20Graphs.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2.xml"/></Relationships>
</file>

<file path=ppt/charts/_rels/chart20.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12-13%20SS%20Prog%20Cat%20Graphs.xlsx" TargetMode="External"/></Relationships>
</file>

<file path=ppt/charts/_rels/chart21.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12-13%20SS%20Prog%20Cat%20Graphs.xlsx" TargetMode="External"/></Relationships>
</file>

<file path=ppt/charts/_rels/chart22.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12-13%20SS%20Prog%20Cat%20Graphs.xlsx" TargetMode="Externa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1" Type="http://schemas.openxmlformats.org/officeDocument/2006/relationships/oleObject" Target="file:///C:\Users\chvojicekr\Documents\Child%20Outcomes\Data%20Reviews\Powerpoints\State%20Graphs%20for%20ppt%20Jan%207%2013.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Germantown%20data.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Germantown%20dat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chvojicekr\Documents\Child%20Outcomes\Outcomes%20Conf%20Sept%202013\Germantown%20data.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chvojicekr\Documents\Child%20Outcomes\DATA\13-14%20Data\08%2013\Aug%201%20Download1.xlsx" TargetMode="External"/></Relationships>
</file>

<file path=ppt/charts/_rels/chart9.xml.rels><?xml version="1.0" encoding="UTF-8" standalone="yes"?>
<Relationships xmlns="http://schemas.openxmlformats.org/package/2006/relationships"><Relationship Id="rId1" Type="http://schemas.openxmlformats.org/officeDocument/2006/relationships/oleObject" Target="file:///C:\Users\chvojicekr\Documents\Child%20Outcomes\DATA\13-14%20Data\08%2013\Aug%201%20Download1.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sz="1800" b="1" i="0" baseline="0" dirty="0">
                <a:effectLst/>
              </a:rPr>
              <a:t>% </a:t>
            </a:r>
            <a:r>
              <a:rPr lang="en-US" sz="1800" b="1" i="0" baseline="0" dirty="0" smtClean="0">
                <a:effectLst/>
              </a:rPr>
              <a:t>children who </a:t>
            </a:r>
            <a:r>
              <a:rPr lang="en-US" sz="1800" b="1" i="0" baseline="0" dirty="0">
                <a:effectLst/>
              </a:rPr>
              <a:t>increased 4 or more points from entry to exit by </a:t>
            </a:r>
            <a:r>
              <a:rPr lang="en-US" sz="1800" b="1" i="0" baseline="0" dirty="0" smtClean="0">
                <a:effectLst/>
              </a:rPr>
              <a:t>district </a:t>
            </a:r>
            <a:r>
              <a:rPr lang="en-US" sz="1800" b="1" i="0" baseline="0" dirty="0">
                <a:effectLst/>
              </a:rPr>
              <a:t>with 30 or more children (N=25)</a:t>
            </a:r>
            <a:endParaRPr lang="en-US" dirty="0">
              <a:effectLst/>
            </a:endParaRPr>
          </a:p>
        </c:rich>
      </c:tx>
      <c:layout/>
      <c:overlay val="0"/>
    </c:title>
    <c:autoTitleDeleted val="0"/>
    <c:plotArea>
      <c:layout/>
      <c:barChart>
        <c:barDir val="col"/>
        <c:grouping val="clustered"/>
        <c:varyColors val="0"/>
        <c:ser>
          <c:idx val="0"/>
          <c:order val="0"/>
          <c:invertIfNegative val="0"/>
          <c:dPt>
            <c:idx val="25"/>
            <c:invertIfNegative val="0"/>
            <c:bubble3D val="0"/>
            <c:spPr>
              <a:solidFill>
                <a:schemeClr val="accent6"/>
              </a:solidFill>
            </c:spPr>
          </c:dPt>
          <c:cat>
            <c:strRef>
              <c:f>'jumpers by district out1'!$T$2:$T$27</c:f>
              <c:strCache>
                <c:ptCount val="26"/>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State</c:v>
                </c:pt>
              </c:strCache>
            </c:strRef>
          </c:cat>
          <c:val>
            <c:numRef>
              <c:f>'jumpers by district out1'!$U$2:$U$27</c:f>
              <c:numCache>
                <c:formatCode>0%</c:formatCode>
                <c:ptCount val="26"/>
                <c:pt idx="0">
                  <c:v>0.25531914893617019</c:v>
                </c:pt>
                <c:pt idx="1">
                  <c:v>0.19444444444444445</c:v>
                </c:pt>
                <c:pt idx="2">
                  <c:v>0.16666666666666666</c:v>
                </c:pt>
                <c:pt idx="3">
                  <c:v>0.14705882352941177</c:v>
                </c:pt>
                <c:pt idx="4">
                  <c:v>0.13157894736842105</c:v>
                </c:pt>
                <c:pt idx="5">
                  <c:v>0.125</c:v>
                </c:pt>
                <c:pt idx="6">
                  <c:v>0.12244897959183673</c:v>
                </c:pt>
                <c:pt idx="7">
                  <c:v>0.1111111111111111</c:v>
                </c:pt>
                <c:pt idx="8">
                  <c:v>9.6774193548387094E-2</c:v>
                </c:pt>
                <c:pt idx="9">
                  <c:v>8.3333333333333329E-2</c:v>
                </c:pt>
                <c:pt idx="10">
                  <c:v>6.25E-2</c:v>
                </c:pt>
                <c:pt idx="11">
                  <c:v>5.8823529411764705E-2</c:v>
                </c:pt>
                <c:pt idx="12">
                  <c:v>5.128205128205128E-2</c:v>
                </c:pt>
                <c:pt idx="13">
                  <c:v>5.128205128205128E-2</c:v>
                </c:pt>
                <c:pt idx="14">
                  <c:v>0.05</c:v>
                </c:pt>
                <c:pt idx="15">
                  <c:v>4.6153846153846156E-2</c:v>
                </c:pt>
                <c:pt idx="16">
                  <c:v>4.5454545454545456E-2</c:v>
                </c:pt>
                <c:pt idx="17">
                  <c:v>3.9215686274509803E-2</c:v>
                </c:pt>
                <c:pt idx="18">
                  <c:v>3.3333333333333333E-2</c:v>
                </c:pt>
                <c:pt idx="19">
                  <c:v>3.3333333333333333E-2</c:v>
                </c:pt>
                <c:pt idx="20">
                  <c:v>1.7094017094017096E-2</c:v>
                </c:pt>
                <c:pt idx="21">
                  <c:v>0</c:v>
                </c:pt>
                <c:pt idx="22">
                  <c:v>0</c:v>
                </c:pt>
                <c:pt idx="23">
                  <c:v>0</c:v>
                </c:pt>
                <c:pt idx="24">
                  <c:v>0</c:v>
                </c:pt>
                <c:pt idx="25">
                  <c:v>0.09</c:v>
                </c:pt>
              </c:numCache>
            </c:numRef>
          </c:val>
        </c:ser>
        <c:dLbls>
          <c:showLegendKey val="0"/>
          <c:showVal val="0"/>
          <c:showCatName val="0"/>
          <c:showSerName val="0"/>
          <c:showPercent val="0"/>
          <c:showBubbleSize val="0"/>
        </c:dLbls>
        <c:gapWidth val="150"/>
        <c:axId val="35917184"/>
        <c:axId val="35959936"/>
      </c:barChart>
      <c:catAx>
        <c:axId val="35917184"/>
        <c:scaling>
          <c:orientation val="minMax"/>
        </c:scaling>
        <c:delete val="0"/>
        <c:axPos val="b"/>
        <c:majorTickMark val="out"/>
        <c:minorTickMark val="none"/>
        <c:tickLblPos val="nextTo"/>
        <c:crossAx val="35959936"/>
        <c:crosses val="autoZero"/>
        <c:auto val="1"/>
        <c:lblAlgn val="ctr"/>
        <c:lblOffset val="100"/>
        <c:tickLblSkip val="1"/>
        <c:noMultiLvlLbl val="0"/>
      </c:catAx>
      <c:valAx>
        <c:axId val="35959936"/>
        <c:scaling>
          <c:orientation val="minMax"/>
          <c:max val="0.35000000000000003"/>
        </c:scaling>
        <c:delete val="0"/>
        <c:axPos val="l"/>
        <c:majorGridlines/>
        <c:numFmt formatCode="0%" sourceLinked="1"/>
        <c:majorTickMark val="out"/>
        <c:minorTickMark val="none"/>
        <c:tickLblPos val="nextTo"/>
        <c:crossAx val="35917184"/>
        <c:crosses val="autoZero"/>
        <c:crossBetween val="between"/>
      </c:valAx>
    </c:plotArea>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 3 Entry Rating Comparison</a:t>
            </a:r>
          </a:p>
        </c:rich>
      </c:tx>
      <c:overlay val="0"/>
    </c:title>
    <c:autoTitleDeleted val="0"/>
    <c:plotArea>
      <c:layout/>
      <c:barChart>
        <c:barDir val="col"/>
        <c:grouping val="clustered"/>
        <c:varyColors val="0"/>
        <c:ser>
          <c:idx val="0"/>
          <c:order val="0"/>
          <c:tx>
            <c:strRef>
              <c:f>'Graph comparing entry'!$A$10</c:f>
              <c:strCache>
                <c:ptCount val="1"/>
                <c:pt idx="0">
                  <c:v>11-12 Outcome 3</c:v>
                </c:pt>
              </c:strCache>
            </c:strRef>
          </c:tx>
          <c:invertIfNegative val="0"/>
          <c:cat>
            <c:numRef>
              <c:f>'Graph comparing entry'!$B$9:$H$9</c:f>
              <c:numCache>
                <c:formatCode>0</c:formatCode>
                <c:ptCount val="7"/>
                <c:pt idx="0">
                  <c:v>1</c:v>
                </c:pt>
                <c:pt idx="1">
                  <c:v>2</c:v>
                </c:pt>
                <c:pt idx="2">
                  <c:v>3</c:v>
                </c:pt>
                <c:pt idx="3">
                  <c:v>4</c:v>
                </c:pt>
                <c:pt idx="4">
                  <c:v>5</c:v>
                </c:pt>
                <c:pt idx="5">
                  <c:v>6</c:v>
                </c:pt>
                <c:pt idx="6">
                  <c:v>7</c:v>
                </c:pt>
              </c:numCache>
            </c:numRef>
          </c:cat>
          <c:val>
            <c:numRef>
              <c:f>'Graph comparing entry'!$B$10:$H$10</c:f>
              <c:numCache>
                <c:formatCode>0%</c:formatCode>
                <c:ptCount val="7"/>
                <c:pt idx="0">
                  <c:v>3.0000000000000002E-2</c:v>
                </c:pt>
                <c:pt idx="1">
                  <c:v>8.0000000000000043E-2</c:v>
                </c:pt>
                <c:pt idx="2">
                  <c:v>8.0000000000000043E-2</c:v>
                </c:pt>
                <c:pt idx="3">
                  <c:v>0.11</c:v>
                </c:pt>
                <c:pt idx="4">
                  <c:v>0.17</c:v>
                </c:pt>
                <c:pt idx="5">
                  <c:v>0.21000000000000021</c:v>
                </c:pt>
                <c:pt idx="6">
                  <c:v>0.31000000000000066</c:v>
                </c:pt>
              </c:numCache>
            </c:numRef>
          </c:val>
        </c:ser>
        <c:ser>
          <c:idx val="1"/>
          <c:order val="1"/>
          <c:tx>
            <c:strRef>
              <c:f>'Graph comparing entry'!$A$11</c:f>
              <c:strCache>
                <c:ptCount val="1"/>
                <c:pt idx="0">
                  <c:v>12-13 Outcome 3</c:v>
                </c:pt>
              </c:strCache>
            </c:strRef>
          </c:tx>
          <c:invertIfNegative val="0"/>
          <c:cat>
            <c:numRef>
              <c:f>'Graph comparing entry'!$B$9:$H$9</c:f>
              <c:numCache>
                <c:formatCode>0</c:formatCode>
                <c:ptCount val="7"/>
                <c:pt idx="0">
                  <c:v>1</c:v>
                </c:pt>
                <c:pt idx="1">
                  <c:v>2</c:v>
                </c:pt>
                <c:pt idx="2">
                  <c:v>3</c:v>
                </c:pt>
                <c:pt idx="3">
                  <c:v>4</c:v>
                </c:pt>
                <c:pt idx="4">
                  <c:v>5</c:v>
                </c:pt>
                <c:pt idx="5">
                  <c:v>6</c:v>
                </c:pt>
                <c:pt idx="6">
                  <c:v>7</c:v>
                </c:pt>
              </c:numCache>
            </c:numRef>
          </c:cat>
          <c:val>
            <c:numRef>
              <c:f>'Graph comparing entry'!$B$11:$H$11</c:f>
              <c:numCache>
                <c:formatCode>0.0%</c:formatCode>
                <c:ptCount val="7"/>
                <c:pt idx="0">
                  <c:v>2.6181437360911174E-2</c:v>
                </c:pt>
                <c:pt idx="1">
                  <c:v>7.4748003665401283E-2</c:v>
                </c:pt>
                <c:pt idx="2">
                  <c:v>0.10079853383950778</c:v>
                </c:pt>
                <c:pt idx="3">
                  <c:v>0.1421652048697474</c:v>
                </c:pt>
                <c:pt idx="4">
                  <c:v>0.23314569969891347</c:v>
                </c:pt>
                <c:pt idx="5">
                  <c:v>0.21560413666710349</c:v>
                </c:pt>
                <c:pt idx="6">
                  <c:v>0.20735698389841639</c:v>
                </c:pt>
              </c:numCache>
            </c:numRef>
          </c:val>
        </c:ser>
        <c:dLbls>
          <c:showLegendKey val="0"/>
          <c:showVal val="0"/>
          <c:showCatName val="0"/>
          <c:showSerName val="0"/>
          <c:showPercent val="0"/>
          <c:showBubbleSize val="0"/>
        </c:dLbls>
        <c:gapWidth val="150"/>
        <c:axId val="81313152"/>
        <c:axId val="81314944"/>
      </c:barChart>
      <c:catAx>
        <c:axId val="81313152"/>
        <c:scaling>
          <c:orientation val="minMax"/>
        </c:scaling>
        <c:delete val="0"/>
        <c:axPos val="b"/>
        <c:numFmt formatCode="0" sourceLinked="1"/>
        <c:majorTickMark val="none"/>
        <c:minorTickMark val="none"/>
        <c:tickLblPos val="nextTo"/>
        <c:crossAx val="81314944"/>
        <c:crosses val="autoZero"/>
        <c:auto val="1"/>
        <c:lblAlgn val="ctr"/>
        <c:lblOffset val="100"/>
        <c:noMultiLvlLbl val="0"/>
      </c:catAx>
      <c:valAx>
        <c:axId val="81314944"/>
        <c:scaling>
          <c:orientation val="minMax"/>
        </c:scaling>
        <c:delete val="0"/>
        <c:axPos val="l"/>
        <c:majorGridlines/>
        <c:numFmt formatCode="0%" sourceLinked="1"/>
        <c:majorTickMark val="none"/>
        <c:minorTickMark val="none"/>
        <c:tickLblPos val="nextTo"/>
        <c:crossAx val="81313152"/>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a:t>
            </a:r>
            <a:r>
              <a:rPr lang="en-US" baseline="0"/>
              <a:t> 1 Exit Rating Comparison</a:t>
            </a:r>
          </a:p>
        </c:rich>
      </c:tx>
      <c:overlay val="0"/>
    </c:title>
    <c:autoTitleDeleted val="0"/>
    <c:plotArea>
      <c:layout/>
      <c:barChart>
        <c:barDir val="col"/>
        <c:grouping val="clustered"/>
        <c:varyColors val="0"/>
        <c:ser>
          <c:idx val="0"/>
          <c:order val="0"/>
          <c:tx>
            <c:strRef>
              <c:f>'Graph Comparing Exit'!$A$2</c:f>
              <c:strCache>
                <c:ptCount val="1"/>
                <c:pt idx="0">
                  <c:v>11-12 Outcome 1 Exit Rating</c:v>
                </c:pt>
              </c:strCache>
            </c:strRef>
          </c:tx>
          <c:invertIfNegative val="0"/>
          <c:cat>
            <c:numRef>
              <c:f>'Graph Comparing Exit'!$B$1:$H$1</c:f>
              <c:numCache>
                <c:formatCode>General</c:formatCode>
                <c:ptCount val="7"/>
                <c:pt idx="0">
                  <c:v>1</c:v>
                </c:pt>
                <c:pt idx="1">
                  <c:v>2</c:v>
                </c:pt>
                <c:pt idx="2">
                  <c:v>3</c:v>
                </c:pt>
                <c:pt idx="3">
                  <c:v>4</c:v>
                </c:pt>
                <c:pt idx="4">
                  <c:v>5</c:v>
                </c:pt>
                <c:pt idx="5">
                  <c:v>6</c:v>
                </c:pt>
                <c:pt idx="6">
                  <c:v>7</c:v>
                </c:pt>
              </c:numCache>
            </c:numRef>
          </c:cat>
          <c:val>
            <c:numRef>
              <c:f>'Graph Comparing Exit'!$B$2:$H$2</c:f>
              <c:numCache>
                <c:formatCode>0.0%</c:formatCode>
                <c:ptCount val="7"/>
                <c:pt idx="0">
                  <c:v>1.0000000000000005E-2</c:v>
                </c:pt>
                <c:pt idx="1">
                  <c:v>3.2000000000000042E-2</c:v>
                </c:pt>
                <c:pt idx="2">
                  <c:v>3.9000000000000014E-2</c:v>
                </c:pt>
                <c:pt idx="3">
                  <c:v>7.0000000000000021E-2</c:v>
                </c:pt>
                <c:pt idx="4">
                  <c:v>0.15800000000000036</c:v>
                </c:pt>
                <c:pt idx="5">
                  <c:v>0.253</c:v>
                </c:pt>
                <c:pt idx="6">
                  <c:v>0.43800000000000067</c:v>
                </c:pt>
              </c:numCache>
            </c:numRef>
          </c:val>
        </c:ser>
        <c:ser>
          <c:idx val="1"/>
          <c:order val="1"/>
          <c:tx>
            <c:strRef>
              <c:f>'Graph Comparing Exit'!$A$3</c:f>
              <c:strCache>
                <c:ptCount val="1"/>
                <c:pt idx="0">
                  <c:v>12-13 Outcome 1 Exit Rating</c:v>
                </c:pt>
              </c:strCache>
            </c:strRef>
          </c:tx>
          <c:invertIfNegative val="0"/>
          <c:cat>
            <c:numRef>
              <c:f>'Graph Comparing Exit'!$B$1:$H$1</c:f>
              <c:numCache>
                <c:formatCode>General</c:formatCode>
                <c:ptCount val="7"/>
                <c:pt idx="0">
                  <c:v>1</c:v>
                </c:pt>
                <c:pt idx="1">
                  <c:v>2</c:v>
                </c:pt>
                <c:pt idx="2">
                  <c:v>3</c:v>
                </c:pt>
                <c:pt idx="3">
                  <c:v>4</c:v>
                </c:pt>
                <c:pt idx="4">
                  <c:v>5</c:v>
                </c:pt>
                <c:pt idx="5">
                  <c:v>6</c:v>
                </c:pt>
                <c:pt idx="6">
                  <c:v>7</c:v>
                </c:pt>
              </c:numCache>
            </c:numRef>
          </c:cat>
          <c:val>
            <c:numRef>
              <c:f>'Graph Comparing Exit'!$B$3:$H$3</c:f>
              <c:numCache>
                <c:formatCode>0.0%</c:formatCode>
                <c:ptCount val="7"/>
                <c:pt idx="0">
                  <c:v>6.6807313642756787E-3</c:v>
                </c:pt>
                <c:pt idx="1">
                  <c:v>1.9338959212376976E-2</c:v>
                </c:pt>
                <c:pt idx="2">
                  <c:v>3.6568213783403747E-2</c:v>
                </c:pt>
                <c:pt idx="3">
                  <c:v>6.1884669479606191E-2</c:v>
                </c:pt>
                <c:pt idx="4">
                  <c:v>0.14627285513361463</c:v>
                </c:pt>
                <c:pt idx="5">
                  <c:v>0.28481012658227917</c:v>
                </c:pt>
                <c:pt idx="6">
                  <c:v>0.44444444444444442</c:v>
                </c:pt>
              </c:numCache>
            </c:numRef>
          </c:val>
        </c:ser>
        <c:dLbls>
          <c:showLegendKey val="0"/>
          <c:showVal val="0"/>
          <c:showCatName val="0"/>
          <c:showSerName val="0"/>
          <c:showPercent val="0"/>
          <c:showBubbleSize val="0"/>
        </c:dLbls>
        <c:gapWidth val="150"/>
        <c:axId val="81362944"/>
        <c:axId val="81364480"/>
      </c:barChart>
      <c:catAx>
        <c:axId val="81362944"/>
        <c:scaling>
          <c:orientation val="minMax"/>
        </c:scaling>
        <c:delete val="0"/>
        <c:axPos val="b"/>
        <c:numFmt formatCode="General" sourceLinked="1"/>
        <c:majorTickMark val="none"/>
        <c:minorTickMark val="none"/>
        <c:tickLblPos val="nextTo"/>
        <c:crossAx val="81364480"/>
        <c:crosses val="autoZero"/>
        <c:auto val="1"/>
        <c:lblAlgn val="ctr"/>
        <c:lblOffset val="100"/>
        <c:noMultiLvlLbl val="0"/>
      </c:catAx>
      <c:valAx>
        <c:axId val="81364480"/>
        <c:scaling>
          <c:orientation val="minMax"/>
        </c:scaling>
        <c:delete val="0"/>
        <c:axPos val="l"/>
        <c:majorGridlines/>
        <c:numFmt formatCode="0.0%" sourceLinked="1"/>
        <c:majorTickMark val="none"/>
        <c:minorTickMark val="none"/>
        <c:tickLblPos val="nextTo"/>
        <c:crossAx val="81362944"/>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 3 Exit Rating</a:t>
            </a:r>
          </a:p>
          <a:p>
            <a:pPr>
              <a:defRPr/>
            </a:pPr>
            <a:r>
              <a:rPr lang="en-US"/>
              <a:t>Comparison</a:t>
            </a:r>
          </a:p>
        </c:rich>
      </c:tx>
      <c:overlay val="0"/>
    </c:title>
    <c:autoTitleDeleted val="0"/>
    <c:plotArea>
      <c:layout/>
      <c:barChart>
        <c:barDir val="col"/>
        <c:grouping val="clustered"/>
        <c:varyColors val="0"/>
        <c:ser>
          <c:idx val="0"/>
          <c:order val="0"/>
          <c:tx>
            <c:strRef>
              <c:f>'Graph Comparing Exit'!$A$10</c:f>
              <c:strCache>
                <c:ptCount val="1"/>
                <c:pt idx="0">
                  <c:v>11-12 Outcome 3 Exit Rating</c:v>
                </c:pt>
              </c:strCache>
            </c:strRef>
          </c:tx>
          <c:invertIfNegative val="0"/>
          <c:cat>
            <c:numRef>
              <c:f>'Graph Comparing Exit'!$B$9:$H$9</c:f>
              <c:numCache>
                <c:formatCode>General</c:formatCode>
                <c:ptCount val="7"/>
                <c:pt idx="0">
                  <c:v>1</c:v>
                </c:pt>
                <c:pt idx="1">
                  <c:v>2</c:v>
                </c:pt>
                <c:pt idx="2">
                  <c:v>3</c:v>
                </c:pt>
                <c:pt idx="3">
                  <c:v>4</c:v>
                </c:pt>
                <c:pt idx="4">
                  <c:v>5</c:v>
                </c:pt>
                <c:pt idx="5">
                  <c:v>6</c:v>
                </c:pt>
                <c:pt idx="6">
                  <c:v>7</c:v>
                </c:pt>
              </c:numCache>
            </c:numRef>
          </c:cat>
          <c:val>
            <c:numRef>
              <c:f>'Graph Comparing Exit'!$B$10:$H$10</c:f>
              <c:numCache>
                <c:formatCode>0.0%</c:formatCode>
                <c:ptCount val="7"/>
                <c:pt idx="0">
                  <c:v>1.2999999999999998E-2</c:v>
                </c:pt>
                <c:pt idx="1">
                  <c:v>2.5000000000000001E-2</c:v>
                </c:pt>
                <c:pt idx="2">
                  <c:v>3.0000000000000002E-2</c:v>
                </c:pt>
                <c:pt idx="3">
                  <c:v>3.9000000000000014E-2</c:v>
                </c:pt>
                <c:pt idx="4">
                  <c:v>9.0000000000000024E-2</c:v>
                </c:pt>
                <c:pt idx="5">
                  <c:v>0.23800000000000004</c:v>
                </c:pt>
                <c:pt idx="6">
                  <c:v>0.56399999999999995</c:v>
                </c:pt>
              </c:numCache>
            </c:numRef>
          </c:val>
        </c:ser>
        <c:ser>
          <c:idx val="1"/>
          <c:order val="1"/>
          <c:tx>
            <c:strRef>
              <c:f>'Graph Comparing Exit'!$A$11</c:f>
              <c:strCache>
                <c:ptCount val="1"/>
                <c:pt idx="0">
                  <c:v>12-13 Outcome 3 Exit Rating</c:v>
                </c:pt>
              </c:strCache>
            </c:strRef>
          </c:tx>
          <c:invertIfNegative val="0"/>
          <c:cat>
            <c:numRef>
              <c:f>'Graph Comparing Exit'!$B$9:$H$9</c:f>
              <c:numCache>
                <c:formatCode>General</c:formatCode>
                <c:ptCount val="7"/>
                <c:pt idx="0">
                  <c:v>1</c:v>
                </c:pt>
                <c:pt idx="1">
                  <c:v>2</c:v>
                </c:pt>
                <c:pt idx="2">
                  <c:v>3</c:v>
                </c:pt>
                <c:pt idx="3">
                  <c:v>4</c:v>
                </c:pt>
                <c:pt idx="4">
                  <c:v>5</c:v>
                </c:pt>
                <c:pt idx="5">
                  <c:v>6</c:v>
                </c:pt>
                <c:pt idx="6">
                  <c:v>7</c:v>
                </c:pt>
              </c:numCache>
            </c:numRef>
          </c:cat>
          <c:val>
            <c:numRef>
              <c:f>'Graph Comparing Exit'!$B$11:$H$11</c:f>
              <c:numCache>
                <c:formatCode>0.0%</c:formatCode>
                <c:ptCount val="7"/>
                <c:pt idx="0">
                  <c:v>5.9795990151249052E-3</c:v>
                </c:pt>
                <c:pt idx="1">
                  <c:v>1.4069644741470278E-2</c:v>
                </c:pt>
                <c:pt idx="2">
                  <c:v>2.356665494196258E-2</c:v>
                </c:pt>
                <c:pt idx="3">
                  <c:v>4.2560675342947767E-2</c:v>
                </c:pt>
                <c:pt idx="4">
                  <c:v>9.6025325360535055E-2</c:v>
                </c:pt>
                <c:pt idx="5">
                  <c:v>0.23672177277523743</c:v>
                </c:pt>
                <c:pt idx="6">
                  <c:v>0.58107632782272001</c:v>
                </c:pt>
              </c:numCache>
            </c:numRef>
          </c:val>
        </c:ser>
        <c:dLbls>
          <c:showLegendKey val="0"/>
          <c:showVal val="0"/>
          <c:showCatName val="0"/>
          <c:showSerName val="0"/>
          <c:showPercent val="0"/>
          <c:showBubbleSize val="0"/>
        </c:dLbls>
        <c:gapWidth val="150"/>
        <c:axId val="81740160"/>
        <c:axId val="81741696"/>
      </c:barChart>
      <c:catAx>
        <c:axId val="81740160"/>
        <c:scaling>
          <c:orientation val="minMax"/>
        </c:scaling>
        <c:delete val="0"/>
        <c:axPos val="b"/>
        <c:numFmt formatCode="General" sourceLinked="1"/>
        <c:majorTickMark val="none"/>
        <c:minorTickMark val="none"/>
        <c:tickLblPos val="nextTo"/>
        <c:crossAx val="81741696"/>
        <c:crosses val="autoZero"/>
        <c:auto val="1"/>
        <c:lblAlgn val="ctr"/>
        <c:lblOffset val="100"/>
        <c:noMultiLvlLbl val="0"/>
      </c:catAx>
      <c:valAx>
        <c:axId val="81741696"/>
        <c:scaling>
          <c:orientation val="minMax"/>
        </c:scaling>
        <c:delete val="0"/>
        <c:axPos val="l"/>
        <c:majorGridlines/>
        <c:numFmt formatCode="0.0%" sourceLinked="1"/>
        <c:majorTickMark val="none"/>
        <c:minorTickMark val="none"/>
        <c:tickLblPos val="nextTo"/>
        <c:crossAx val="81740160"/>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a:t>Outcome 1 State 11-12</a:t>
            </a:r>
            <a:r>
              <a:rPr lang="en-US" sz="2800" baseline="0"/>
              <a:t> Entry</a:t>
            </a:r>
            <a:endParaRPr lang="en-US" sz="2800"/>
          </a:p>
        </c:rich>
      </c:tx>
      <c:overlay val="0"/>
    </c:title>
    <c:autoTitleDeleted val="0"/>
    <c:plotArea>
      <c:layout/>
      <c:barChart>
        <c:barDir val="col"/>
        <c:grouping val="clustered"/>
        <c:varyColors val="0"/>
        <c:ser>
          <c:idx val="0"/>
          <c:order val="0"/>
          <c:tx>
            <c:strRef>
              <c:f>'Outcome 1'!$A$2</c:f>
              <c:strCache>
                <c:ptCount val="1"/>
                <c:pt idx="0">
                  <c:v>State Black</c:v>
                </c:pt>
              </c:strCache>
            </c:strRef>
          </c:tx>
          <c:invertIfNegative val="0"/>
          <c:val>
            <c:numRef>
              <c:f>'Outcome 1'!$B$2:$H$2</c:f>
              <c:numCache>
                <c:formatCode>0.0%</c:formatCode>
                <c:ptCount val="7"/>
                <c:pt idx="0">
                  <c:v>6.4000000000000015E-2</c:v>
                </c:pt>
                <c:pt idx="1">
                  <c:v>0.15300000000000002</c:v>
                </c:pt>
                <c:pt idx="2">
                  <c:v>0.113</c:v>
                </c:pt>
                <c:pt idx="3">
                  <c:v>0.16700000000000001</c:v>
                </c:pt>
                <c:pt idx="4">
                  <c:v>0.20100000000000001</c:v>
                </c:pt>
                <c:pt idx="5">
                  <c:v>0.15200000000000002</c:v>
                </c:pt>
                <c:pt idx="6">
                  <c:v>0.15200000000000002</c:v>
                </c:pt>
              </c:numCache>
            </c:numRef>
          </c:val>
        </c:ser>
        <c:ser>
          <c:idx val="1"/>
          <c:order val="1"/>
          <c:tx>
            <c:strRef>
              <c:f>'Outcome 1'!$A$3</c:f>
              <c:strCache>
                <c:ptCount val="1"/>
                <c:pt idx="0">
                  <c:v>State Hispanic</c:v>
                </c:pt>
              </c:strCache>
            </c:strRef>
          </c:tx>
          <c:invertIfNegative val="0"/>
          <c:val>
            <c:numRef>
              <c:f>'Outcome 1'!$B$3:$H$3</c:f>
              <c:numCache>
                <c:formatCode>0.0%</c:formatCode>
                <c:ptCount val="7"/>
                <c:pt idx="0">
                  <c:v>4.9000000000000009E-2</c:v>
                </c:pt>
                <c:pt idx="1">
                  <c:v>0.11899999999999998</c:v>
                </c:pt>
                <c:pt idx="2">
                  <c:v>0.12100000000000001</c:v>
                </c:pt>
                <c:pt idx="3">
                  <c:v>0.13500000000000001</c:v>
                </c:pt>
                <c:pt idx="4">
                  <c:v>0.21500000000000002</c:v>
                </c:pt>
                <c:pt idx="5">
                  <c:v>0.21700000000000003</c:v>
                </c:pt>
                <c:pt idx="6">
                  <c:v>0.14500000000000002</c:v>
                </c:pt>
              </c:numCache>
            </c:numRef>
          </c:val>
        </c:ser>
        <c:ser>
          <c:idx val="2"/>
          <c:order val="2"/>
          <c:tx>
            <c:strRef>
              <c:f>'Outcome 1'!$A$4</c:f>
              <c:strCache>
                <c:ptCount val="1"/>
                <c:pt idx="0">
                  <c:v>State White</c:v>
                </c:pt>
              </c:strCache>
            </c:strRef>
          </c:tx>
          <c:invertIfNegative val="0"/>
          <c:val>
            <c:numRef>
              <c:f>'Outcome 1'!$B$4:$H$4</c:f>
              <c:numCache>
                <c:formatCode>0.0%</c:formatCode>
                <c:ptCount val="7"/>
                <c:pt idx="0">
                  <c:v>2.8000000000000001E-2</c:v>
                </c:pt>
                <c:pt idx="1">
                  <c:v>9.5000000000000015E-2</c:v>
                </c:pt>
                <c:pt idx="2">
                  <c:v>8.1000000000000003E-2</c:v>
                </c:pt>
                <c:pt idx="3">
                  <c:v>0.13200000000000001</c:v>
                </c:pt>
                <c:pt idx="4">
                  <c:v>0.21400000000000002</c:v>
                </c:pt>
                <c:pt idx="5">
                  <c:v>0.222</c:v>
                </c:pt>
                <c:pt idx="6">
                  <c:v>0.22800000000000001</c:v>
                </c:pt>
              </c:numCache>
            </c:numRef>
          </c:val>
        </c:ser>
        <c:dLbls>
          <c:showLegendKey val="0"/>
          <c:showVal val="0"/>
          <c:showCatName val="0"/>
          <c:showSerName val="0"/>
          <c:showPercent val="0"/>
          <c:showBubbleSize val="0"/>
        </c:dLbls>
        <c:gapWidth val="150"/>
        <c:axId val="81783808"/>
        <c:axId val="81466112"/>
      </c:barChart>
      <c:catAx>
        <c:axId val="81783808"/>
        <c:scaling>
          <c:orientation val="minMax"/>
        </c:scaling>
        <c:delete val="0"/>
        <c:axPos val="b"/>
        <c:majorTickMark val="none"/>
        <c:minorTickMark val="none"/>
        <c:tickLblPos val="nextTo"/>
        <c:crossAx val="81466112"/>
        <c:crosses val="autoZero"/>
        <c:auto val="1"/>
        <c:lblAlgn val="ctr"/>
        <c:lblOffset val="100"/>
        <c:noMultiLvlLbl val="0"/>
      </c:catAx>
      <c:valAx>
        <c:axId val="81466112"/>
        <c:scaling>
          <c:orientation val="minMax"/>
        </c:scaling>
        <c:delete val="0"/>
        <c:axPos val="l"/>
        <c:majorGridlines/>
        <c:numFmt formatCode="0.0%" sourceLinked="1"/>
        <c:majorTickMark val="none"/>
        <c:minorTickMark val="none"/>
        <c:tickLblPos val="nextTo"/>
        <c:crossAx val="81783808"/>
        <c:crosses val="autoZero"/>
        <c:crossBetween val="between"/>
      </c:valAx>
    </c:plotArea>
    <c:legend>
      <c:legendPos val="r"/>
      <c:overlay val="0"/>
    </c:legend>
    <c:plotVisOnly val="1"/>
    <c:dispBlanksAs val="gap"/>
    <c:showDLblsOverMax val="0"/>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Outcome 1 </a:t>
            </a:r>
            <a:r>
              <a:rPr lang="en-US" dirty="0">
                <a:solidFill>
                  <a:srgbClr val="FF0000"/>
                </a:solidFill>
              </a:rPr>
              <a:t>CESA</a:t>
            </a:r>
            <a:r>
              <a:rPr lang="en-US" baseline="0" dirty="0">
                <a:solidFill>
                  <a:srgbClr val="FF0000"/>
                </a:solidFill>
              </a:rPr>
              <a:t> 1 </a:t>
            </a:r>
            <a:endParaRPr lang="en-US" dirty="0"/>
          </a:p>
        </c:rich>
      </c:tx>
      <c:overlay val="0"/>
    </c:title>
    <c:autoTitleDeleted val="0"/>
    <c:plotArea>
      <c:layout/>
      <c:barChart>
        <c:barDir val="col"/>
        <c:grouping val="clustered"/>
        <c:varyColors val="0"/>
        <c:ser>
          <c:idx val="0"/>
          <c:order val="0"/>
          <c:tx>
            <c:strRef>
              <c:f>'Outcome 1'!$A$5</c:f>
              <c:strCache>
                <c:ptCount val="1"/>
                <c:pt idx="0">
                  <c:v>CESA 1 Black</c:v>
                </c:pt>
              </c:strCache>
            </c:strRef>
          </c:tx>
          <c:invertIfNegative val="0"/>
          <c:val>
            <c:numRef>
              <c:f>'Outcome 1'!$B$5:$H$5</c:f>
              <c:numCache>
                <c:formatCode>0.0%</c:formatCode>
                <c:ptCount val="7"/>
                <c:pt idx="0">
                  <c:v>6.5408805031446554E-2</c:v>
                </c:pt>
                <c:pt idx="1">
                  <c:v>0.15471698113207555</c:v>
                </c:pt>
                <c:pt idx="2">
                  <c:v>0.11320754716981132</c:v>
                </c:pt>
                <c:pt idx="3">
                  <c:v>0.16729559748427675</c:v>
                </c:pt>
                <c:pt idx="4">
                  <c:v>0.19371069182389941</c:v>
                </c:pt>
                <c:pt idx="5">
                  <c:v>0.14465408805031446</c:v>
                </c:pt>
                <c:pt idx="6">
                  <c:v>0.16100628930817609</c:v>
                </c:pt>
              </c:numCache>
            </c:numRef>
          </c:val>
        </c:ser>
        <c:ser>
          <c:idx val="1"/>
          <c:order val="1"/>
          <c:tx>
            <c:strRef>
              <c:f>'Outcome 1'!$A$6</c:f>
              <c:strCache>
                <c:ptCount val="1"/>
                <c:pt idx="0">
                  <c:v>CESA 1 Hispanic</c:v>
                </c:pt>
              </c:strCache>
            </c:strRef>
          </c:tx>
          <c:invertIfNegative val="0"/>
          <c:val>
            <c:numRef>
              <c:f>'Outcome 1'!$B$6:$H$6</c:f>
              <c:numCache>
                <c:formatCode>0.0%</c:formatCode>
                <c:ptCount val="7"/>
                <c:pt idx="0">
                  <c:v>5.8823529411764705E-2</c:v>
                </c:pt>
                <c:pt idx="1">
                  <c:v>0.12605042016806722</c:v>
                </c:pt>
                <c:pt idx="2">
                  <c:v>0.12100840336134454</c:v>
                </c:pt>
                <c:pt idx="3">
                  <c:v>0.15462184873949583</c:v>
                </c:pt>
                <c:pt idx="4">
                  <c:v>0.1865546218487395</c:v>
                </c:pt>
                <c:pt idx="5">
                  <c:v>0.21344537815126058</c:v>
                </c:pt>
                <c:pt idx="6">
                  <c:v>0.13949579831932776</c:v>
                </c:pt>
              </c:numCache>
            </c:numRef>
          </c:val>
        </c:ser>
        <c:ser>
          <c:idx val="2"/>
          <c:order val="2"/>
          <c:tx>
            <c:strRef>
              <c:f>'Outcome 1'!$A$7</c:f>
              <c:strCache>
                <c:ptCount val="1"/>
                <c:pt idx="0">
                  <c:v>CESA 1 White</c:v>
                </c:pt>
              </c:strCache>
            </c:strRef>
          </c:tx>
          <c:invertIfNegative val="0"/>
          <c:val>
            <c:numRef>
              <c:f>'Outcome 1'!$B$7:$H$7</c:f>
              <c:numCache>
                <c:formatCode>0.0%</c:formatCode>
                <c:ptCount val="7"/>
                <c:pt idx="0">
                  <c:v>0</c:v>
                </c:pt>
                <c:pt idx="1">
                  <c:v>0.1111111111111111</c:v>
                </c:pt>
                <c:pt idx="2">
                  <c:v>0.22222222222222221</c:v>
                </c:pt>
                <c:pt idx="3">
                  <c:v>0.22222222222222221</c:v>
                </c:pt>
                <c:pt idx="4">
                  <c:v>0.1111111111111111</c:v>
                </c:pt>
                <c:pt idx="5">
                  <c:v>0.22222222222222221</c:v>
                </c:pt>
                <c:pt idx="6">
                  <c:v>0.1111111111111111</c:v>
                </c:pt>
              </c:numCache>
            </c:numRef>
          </c:val>
        </c:ser>
        <c:dLbls>
          <c:showLegendKey val="0"/>
          <c:showVal val="0"/>
          <c:showCatName val="0"/>
          <c:showSerName val="0"/>
          <c:showPercent val="0"/>
          <c:showBubbleSize val="0"/>
        </c:dLbls>
        <c:gapWidth val="150"/>
        <c:axId val="81506304"/>
        <c:axId val="81507840"/>
      </c:barChart>
      <c:catAx>
        <c:axId val="81506304"/>
        <c:scaling>
          <c:orientation val="minMax"/>
        </c:scaling>
        <c:delete val="0"/>
        <c:axPos val="b"/>
        <c:majorTickMark val="none"/>
        <c:minorTickMark val="none"/>
        <c:tickLblPos val="nextTo"/>
        <c:crossAx val="81507840"/>
        <c:crosses val="autoZero"/>
        <c:auto val="1"/>
        <c:lblAlgn val="ctr"/>
        <c:lblOffset val="100"/>
        <c:noMultiLvlLbl val="0"/>
      </c:catAx>
      <c:valAx>
        <c:axId val="81507840"/>
        <c:scaling>
          <c:orientation val="minMax"/>
        </c:scaling>
        <c:delete val="0"/>
        <c:axPos val="l"/>
        <c:majorGridlines/>
        <c:numFmt formatCode="0.0%" sourceLinked="1"/>
        <c:majorTickMark val="none"/>
        <c:minorTickMark val="none"/>
        <c:tickLblPos val="nextTo"/>
        <c:crossAx val="81506304"/>
        <c:crosses val="autoZero"/>
        <c:crossBetween val="between"/>
      </c:valAx>
      <c:spPr>
        <a:ln>
          <a:solidFill>
            <a:schemeClr val="tx1"/>
          </a:solidFill>
        </a:ln>
      </c:spPr>
    </c:plotArea>
    <c:legend>
      <c:legendPos val="r"/>
      <c:overlay val="0"/>
    </c:legend>
    <c:plotVisOnly val="1"/>
    <c:dispBlanksAs val="gap"/>
    <c:showDLblsOverMax val="0"/>
  </c:chart>
  <c:spPr>
    <a:ln>
      <a:solidFill>
        <a:schemeClr val="tx1"/>
      </a:solidFill>
    </a:ln>
  </c:sp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Outcome 1 </a:t>
            </a:r>
            <a:r>
              <a:rPr lang="en-US" dirty="0">
                <a:solidFill>
                  <a:srgbClr val="FF0000"/>
                </a:solidFill>
              </a:rPr>
              <a:t>CESA </a:t>
            </a:r>
            <a:r>
              <a:rPr lang="en-US" dirty="0" smtClean="0">
                <a:solidFill>
                  <a:srgbClr val="FF0000"/>
                </a:solidFill>
              </a:rPr>
              <a:t>2</a:t>
            </a:r>
            <a:endParaRPr lang="en-US" dirty="0">
              <a:solidFill>
                <a:srgbClr val="FF0000"/>
              </a:solidFill>
            </a:endParaRPr>
          </a:p>
        </c:rich>
      </c:tx>
      <c:overlay val="0"/>
    </c:title>
    <c:autoTitleDeleted val="0"/>
    <c:plotArea>
      <c:layout/>
      <c:barChart>
        <c:barDir val="col"/>
        <c:grouping val="clustered"/>
        <c:varyColors val="0"/>
        <c:ser>
          <c:idx val="0"/>
          <c:order val="0"/>
          <c:tx>
            <c:strRef>
              <c:f>'Outcome 1'!$A$8</c:f>
              <c:strCache>
                <c:ptCount val="1"/>
                <c:pt idx="0">
                  <c:v>CESA 2 Black</c:v>
                </c:pt>
              </c:strCache>
            </c:strRef>
          </c:tx>
          <c:invertIfNegative val="0"/>
          <c:val>
            <c:numRef>
              <c:f>'Outcome 1'!$B$8:$H$8</c:f>
              <c:numCache>
                <c:formatCode>0.0%</c:formatCode>
                <c:ptCount val="7"/>
                <c:pt idx="0">
                  <c:v>5.5045871559633031E-2</c:v>
                </c:pt>
                <c:pt idx="1">
                  <c:v>0.19266055045871558</c:v>
                </c:pt>
                <c:pt idx="2">
                  <c:v>0.11926605504587159</c:v>
                </c:pt>
                <c:pt idx="3">
                  <c:v>0.14678899082568811</c:v>
                </c:pt>
                <c:pt idx="4">
                  <c:v>0.20183486238532114</c:v>
                </c:pt>
                <c:pt idx="5">
                  <c:v>0.13761467889908258</c:v>
                </c:pt>
                <c:pt idx="6">
                  <c:v>0.14678899082568811</c:v>
                </c:pt>
              </c:numCache>
            </c:numRef>
          </c:val>
        </c:ser>
        <c:ser>
          <c:idx val="1"/>
          <c:order val="1"/>
          <c:tx>
            <c:strRef>
              <c:f>'Outcome 1'!$A$9</c:f>
              <c:strCache>
                <c:ptCount val="1"/>
                <c:pt idx="0">
                  <c:v>CESA 2 Hispanic</c:v>
                </c:pt>
              </c:strCache>
            </c:strRef>
          </c:tx>
          <c:invertIfNegative val="0"/>
          <c:val>
            <c:numRef>
              <c:f>'Outcome 1'!$B$9:$H$9</c:f>
              <c:numCache>
                <c:formatCode>0.0%</c:formatCode>
                <c:ptCount val="7"/>
                <c:pt idx="0">
                  <c:v>6.2111801242236031E-2</c:v>
                </c:pt>
                <c:pt idx="1">
                  <c:v>0.11180124223602488</c:v>
                </c:pt>
                <c:pt idx="2">
                  <c:v>0.14906832298136649</c:v>
                </c:pt>
                <c:pt idx="3">
                  <c:v>9.9378881987577647E-2</c:v>
                </c:pt>
                <c:pt idx="4">
                  <c:v>0.21118012422360244</c:v>
                </c:pt>
                <c:pt idx="5">
                  <c:v>0.23602484472049692</c:v>
                </c:pt>
                <c:pt idx="6">
                  <c:v>0.13043478260869568</c:v>
                </c:pt>
              </c:numCache>
            </c:numRef>
          </c:val>
        </c:ser>
        <c:ser>
          <c:idx val="2"/>
          <c:order val="2"/>
          <c:tx>
            <c:strRef>
              <c:f>'Outcome 1'!$A$10</c:f>
              <c:strCache>
                <c:ptCount val="1"/>
                <c:pt idx="0">
                  <c:v>CESA 2 White</c:v>
                </c:pt>
              </c:strCache>
            </c:strRef>
          </c:tx>
          <c:invertIfNegative val="0"/>
          <c:val>
            <c:numRef>
              <c:f>'Outcome 1'!$B$10:$H$10</c:f>
              <c:numCache>
                <c:formatCode>0.0%</c:formatCode>
                <c:ptCount val="7"/>
                <c:pt idx="0">
                  <c:v>2.5906735751295339E-2</c:v>
                </c:pt>
                <c:pt idx="1">
                  <c:v>0.12046632124352334</c:v>
                </c:pt>
                <c:pt idx="2">
                  <c:v>0.1023316062176166</c:v>
                </c:pt>
                <c:pt idx="3">
                  <c:v>0.13989637305699487</c:v>
                </c:pt>
                <c:pt idx="4">
                  <c:v>0.20077720207253888</c:v>
                </c:pt>
                <c:pt idx="5">
                  <c:v>0.211139896373057</c:v>
                </c:pt>
                <c:pt idx="6">
                  <c:v>0.19948186528497408</c:v>
                </c:pt>
              </c:numCache>
            </c:numRef>
          </c:val>
        </c:ser>
        <c:dLbls>
          <c:showLegendKey val="0"/>
          <c:showVal val="0"/>
          <c:showCatName val="0"/>
          <c:showSerName val="0"/>
          <c:showPercent val="0"/>
          <c:showBubbleSize val="0"/>
        </c:dLbls>
        <c:gapWidth val="150"/>
        <c:axId val="81533952"/>
        <c:axId val="81535744"/>
      </c:barChart>
      <c:catAx>
        <c:axId val="81533952"/>
        <c:scaling>
          <c:orientation val="minMax"/>
        </c:scaling>
        <c:delete val="0"/>
        <c:axPos val="b"/>
        <c:majorTickMark val="none"/>
        <c:minorTickMark val="none"/>
        <c:tickLblPos val="nextTo"/>
        <c:crossAx val="81535744"/>
        <c:crosses val="autoZero"/>
        <c:auto val="1"/>
        <c:lblAlgn val="ctr"/>
        <c:lblOffset val="100"/>
        <c:noMultiLvlLbl val="0"/>
      </c:catAx>
      <c:valAx>
        <c:axId val="81535744"/>
        <c:scaling>
          <c:orientation val="minMax"/>
        </c:scaling>
        <c:delete val="0"/>
        <c:axPos val="l"/>
        <c:majorGridlines/>
        <c:numFmt formatCode="0.0%" sourceLinked="1"/>
        <c:majorTickMark val="none"/>
        <c:minorTickMark val="none"/>
        <c:tickLblPos val="nextTo"/>
        <c:crossAx val="81533952"/>
        <c:crosses val="autoZero"/>
        <c:crossBetween val="between"/>
      </c:valAx>
    </c:plotArea>
    <c:legend>
      <c:legendPos val="r"/>
      <c:overlay val="0"/>
    </c:legend>
    <c:plotVisOnly val="1"/>
    <c:dispBlanksAs val="gap"/>
    <c:showDLblsOverMax val="0"/>
  </c:chart>
  <c:spPr>
    <a:ln>
      <a:solidFill>
        <a:schemeClr val="tx1"/>
      </a:solidFill>
    </a:ln>
  </c:sp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 1 District M 11-12 Entry</a:t>
            </a:r>
          </a:p>
        </c:rich>
      </c:tx>
      <c:overlay val="0"/>
    </c:title>
    <c:autoTitleDeleted val="0"/>
    <c:plotArea>
      <c:layout/>
      <c:barChart>
        <c:barDir val="col"/>
        <c:grouping val="clustered"/>
        <c:varyColors val="0"/>
        <c:ser>
          <c:idx val="0"/>
          <c:order val="0"/>
          <c:tx>
            <c:strRef>
              <c:f>'Outcome 1'!$A$11</c:f>
              <c:strCache>
                <c:ptCount val="1"/>
                <c:pt idx="0">
                  <c:v>District M Black</c:v>
                </c:pt>
              </c:strCache>
            </c:strRef>
          </c:tx>
          <c:invertIfNegative val="0"/>
          <c:val>
            <c:numRef>
              <c:f>'Outcome 1'!$B$11:$H$11</c:f>
              <c:numCache>
                <c:formatCode>0.0%</c:formatCode>
                <c:ptCount val="7"/>
                <c:pt idx="0">
                  <c:v>9.0909090909090939E-2</c:v>
                </c:pt>
                <c:pt idx="1">
                  <c:v>0.29545454545454553</c:v>
                </c:pt>
                <c:pt idx="2">
                  <c:v>9.0909090909090939E-2</c:v>
                </c:pt>
                <c:pt idx="3">
                  <c:v>9.0909090909090939E-2</c:v>
                </c:pt>
                <c:pt idx="4">
                  <c:v>0.15909090909090912</c:v>
                </c:pt>
                <c:pt idx="5">
                  <c:v>0.11363636363636362</c:v>
                </c:pt>
                <c:pt idx="6">
                  <c:v>0.15909090909090912</c:v>
                </c:pt>
              </c:numCache>
            </c:numRef>
          </c:val>
        </c:ser>
        <c:ser>
          <c:idx val="1"/>
          <c:order val="1"/>
          <c:tx>
            <c:strRef>
              <c:f>'Outcome 1'!$A$12</c:f>
              <c:strCache>
                <c:ptCount val="1"/>
                <c:pt idx="0">
                  <c:v>District M Hispanic</c:v>
                </c:pt>
              </c:strCache>
            </c:strRef>
          </c:tx>
          <c:invertIfNegative val="0"/>
          <c:val>
            <c:numRef>
              <c:f>'Outcome 1'!$B$12:$H$12</c:f>
              <c:numCache>
                <c:formatCode>0.0%</c:formatCode>
                <c:ptCount val="7"/>
                <c:pt idx="0">
                  <c:v>0.1111111111111111</c:v>
                </c:pt>
                <c:pt idx="1">
                  <c:v>8.8888888888888906E-2</c:v>
                </c:pt>
                <c:pt idx="2">
                  <c:v>4.444444444444446E-2</c:v>
                </c:pt>
                <c:pt idx="3">
                  <c:v>0</c:v>
                </c:pt>
                <c:pt idx="4">
                  <c:v>0.2</c:v>
                </c:pt>
                <c:pt idx="5">
                  <c:v>0.4</c:v>
                </c:pt>
                <c:pt idx="6">
                  <c:v>0.15555555555555556</c:v>
                </c:pt>
              </c:numCache>
            </c:numRef>
          </c:val>
        </c:ser>
        <c:ser>
          <c:idx val="2"/>
          <c:order val="2"/>
          <c:tx>
            <c:strRef>
              <c:f>'Outcome 1'!$A$13</c:f>
              <c:strCache>
                <c:ptCount val="1"/>
                <c:pt idx="0">
                  <c:v>District M White</c:v>
                </c:pt>
              </c:strCache>
            </c:strRef>
          </c:tx>
          <c:invertIfNegative val="0"/>
          <c:val>
            <c:numRef>
              <c:f>'Outcome 1'!$B$13:$H$13</c:f>
              <c:numCache>
                <c:formatCode>0.0%</c:formatCode>
                <c:ptCount val="7"/>
                <c:pt idx="0">
                  <c:v>3.4482758620689655E-2</c:v>
                </c:pt>
                <c:pt idx="1">
                  <c:v>0.21551724137931039</c:v>
                </c:pt>
                <c:pt idx="2">
                  <c:v>0.11206896551724138</c:v>
                </c:pt>
                <c:pt idx="3">
                  <c:v>9.4827586206896561E-2</c:v>
                </c:pt>
                <c:pt idx="4">
                  <c:v>0.14655172413793105</c:v>
                </c:pt>
                <c:pt idx="5">
                  <c:v>0.27586206896551735</c:v>
                </c:pt>
                <c:pt idx="6">
                  <c:v>0.12068965517241381</c:v>
                </c:pt>
              </c:numCache>
            </c:numRef>
          </c:val>
        </c:ser>
        <c:dLbls>
          <c:showLegendKey val="0"/>
          <c:showVal val="0"/>
          <c:showCatName val="0"/>
          <c:showSerName val="0"/>
          <c:showPercent val="0"/>
          <c:showBubbleSize val="0"/>
        </c:dLbls>
        <c:gapWidth val="150"/>
        <c:axId val="81584128"/>
        <c:axId val="81585664"/>
      </c:barChart>
      <c:catAx>
        <c:axId val="81584128"/>
        <c:scaling>
          <c:orientation val="minMax"/>
        </c:scaling>
        <c:delete val="0"/>
        <c:axPos val="b"/>
        <c:majorTickMark val="none"/>
        <c:minorTickMark val="none"/>
        <c:tickLblPos val="nextTo"/>
        <c:crossAx val="81585664"/>
        <c:crosses val="autoZero"/>
        <c:auto val="1"/>
        <c:lblAlgn val="ctr"/>
        <c:lblOffset val="100"/>
        <c:noMultiLvlLbl val="0"/>
      </c:catAx>
      <c:valAx>
        <c:axId val="81585664"/>
        <c:scaling>
          <c:orientation val="minMax"/>
        </c:scaling>
        <c:delete val="0"/>
        <c:axPos val="l"/>
        <c:majorGridlines>
          <c:spPr>
            <a:ln>
              <a:solidFill>
                <a:schemeClr val="tx1"/>
              </a:solidFill>
            </a:ln>
          </c:spPr>
        </c:majorGridlines>
        <c:numFmt formatCode="0.0%" sourceLinked="1"/>
        <c:majorTickMark val="none"/>
        <c:minorTickMark val="none"/>
        <c:tickLblPos val="nextTo"/>
        <c:crossAx val="81584128"/>
        <c:crosses val="autoZero"/>
        <c:crossBetween val="between"/>
      </c:valAx>
    </c:plotArea>
    <c:legend>
      <c:legendPos val="r"/>
      <c:overlay val="0"/>
    </c:legend>
    <c:plotVisOnly val="1"/>
    <c:dispBlanksAs val="gap"/>
    <c:showDLblsOverMax val="0"/>
  </c:chart>
  <c:spPr>
    <a:ln>
      <a:solidFill>
        <a:schemeClr val="tx1"/>
      </a:solidFill>
    </a:ln>
  </c:sp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 1 District</a:t>
            </a:r>
            <a:r>
              <a:rPr lang="en-US" baseline="0"/>
              <a:t> B 11-12 Entry</a:t>
            </a:r>
            <a:endParaRPr lang="en-US"/>
          </a:p>
        </c:rich>
      </c:tx>
      <c:overlay val="0"/>
    </c:title>
    <c:autoTitleDeleted val="0"/>
    <c:plotArea>
      <c:layout/>
      <c:barChart>
        <c:barDir val="col"/>
        <c:grouping val="clustered"/>
        <c:varyColors val="0"/>
        <c:ser>
          <c:idx val="0"/>
          <c:order val="0"/>
          <c:tx>
            <c:strRef>
              <c:f>'Outcome 1'!$A$14</c:f>
              <c:strCache>
                <c:ptCount val="1"/>
                <c:pt idx="0">
                  <c:v>District B Black</c:v>
                </c:pt>
              </c:strCache>
            </c:strRef>
          </c:tx>
          <c:invertIfNegative val="0"/>
          <c:val>
            <c:numRef>
              <c:f>'Outcome 1'!$B$14:$H$14</c:f>
              <c:numCache>
                <c:formatCode>0.0%</c:formatCode>
                <c:ptCount val="7"/>
                <c:pt idx="0">
                  <c:v>1.4492753623188408E-2</c:v>
                </c:pt>
                <c:pt idx="1">
                  <c:v>5.7971014492753624E-2</c:v>
                </c:pt>
                <c:pt idx="2">
                  <c:v>0.21739130434782614</c:v>
                </c:pt>
                <c:pt idx="3">
                  <c:v>0.17391304347826092</c:v>
                </c:pt>
                <c:pt idx="4">
                  <c:v>7.2463768115942045E-2</c:v>
                </c:pt>
                <c:pt idx="5">
                  <c:v>0.26086956521739135</c:v>
                </c:pt>
                <c:pt idx="6">
                  <c:v>0.20289855072463769</c:v>
                </c:pt>
              </c:numCache>
            </c:numRef>
          </c:val>
        </c:ser>
        <c:ser>
          <c:idx val="1"/>
          <c:order val="1"/>
          <c:tx>
            <c:strRef>
              <c:f>'Outcome 1'!$A$15</c:f>
              <c:strCache>
                <c:ptCount val="1"/>
                <c:pt idx="0">
                  <c:v>District B Hispanic</c:v>
                </c:pt>
              </c:strCache>
            </c:strRef>
          </c:tx>
          <c:invertIfNegative val="0"/>
          <c:val>
            <c:numRef>
              <c:f>'Outcome 1'!$B$15:$H$15</c:f>
              <c:numCache>
                <c:formatCode>0.0%</c:formatCode>
                <c:ptCount val="7"/>
                <c:pt idx="0">
                  <c:v>1.1111111111111115E-2</c:v>
                </c:pt>
                <c:pt idx="1">
                  <c:v>6.666666666666668E-2</c:v>
                </c:pt>
                <c:pt idx="2">
                  <c:v>0.2</c:v>
                </c:pt>
                <c:pt idx="3">
                  <c:v>0.13333333333333336</c:v>
                </c:pt>
                <c:pt idx="4">
                  <c:v>0.22222222222222221</c:v>
                </c:pt>
                <c:pt idx="5">
                  <c:v>0.13333333333333336</c:v>
                </c:pt>
                <c:pt idx="6">
                  <c:v>0.23333333333333336</c:v>
                </c:pt>
              </c:numCache>
            </c:numRef>
          </c:val>
        </c:ser>
        <c:ser>
          <c:idx val="2"/>
          <c:order val="2"/>
          <c:tx>
            <c:strRef>
              <c:f>'Outcome 1'!$A$16</c:f>
              <c:strCache>
                <c:ptCount val="1"/>
                <c:pt idx="0">
                  <c:v>District B White</c:v>
                </c:pt>
              </c:strCache>
            </c:strRef>
          </c:tx>
          <c:invertIfNegative val="0"/>
          <c:val>
            <c:numRef>
              <c:f>'Outcome 1'!$B$16:$H$16</c:f>
              <c:numCache>
                <c:formatCode>0.0%</c:formatCode>
                <c:ptCount val="7"/>
                <c:pt idx="0">
                  <c:v>2.4390243902439025E-2</c:v>
                </c:pt>
                <c:pt idx="1">
                  <c:v>6.5040650406504072E-2</c:v>
                </c:pt>
                <c:pt idx="2">
                  <c:v>0.14634146341463417</c:v>
                </c:pt>
                <c:pt idx="3">
                  <c:v>0.13008130081300814</c:v>
                </c:pt>
                <c:pt idx="4">
                  <c:v>8.1300813008130079E-2</c:v>
                </c:pt>
                <c:pt idx="5">
                  <c:v>9.7560975609756129E-2</c:v>
                </c:pt>
                <c:pt idx="6">
                  <c:v>0.45528455284552843</c:v>
                </c:pt>
              </c:numCache>
            </c:numRef>
          </c:val>
        </c:ser>
        <c:dLbls>
          <c:showLegendKey val="0"/>
          <c:showVal val="0"/>
          <c:showCatName val="0"/>
          <c:showSerName val="0"/>
          <c:showPercent val="0"/>
          <c:showBubbleSize val="0"/>
        </c:dLbls>
        <c:gapWidth val="150"/>
        <c:axId val="81599488"/>
        <c:axId val="81613568"/>
      </c:barChart>
      <c:catAx>
        <c:axId val="81599488"/>
        <c:scaling>
          <c:orientation val="minMax"/>
        </c:scaling>
        <c:delete val="0"/>
        <c:axPos val="b"/>
        <c:majorTickMark val="none"/>
        <c:minorTickMark val="none"/>
        <c:tickLblPos val="nextTo"/>
        <c:crossAx val="81613568"/>
        <c:crosses val="autoZero"/>
        <c:auto val="1"/>
        <c:lblAlgn val="ctr"/>
        <c:lblOffset val="100"/>
        <c:noMultiLvlLbl val="0"/>
      </c:catAx>
      <c:valAx>
        <c:axId val="81613568"/>
        <c:scaling>
          <c:orientation val="minMax"/>
        </c:scaling>
        <c:delete val="0"/>
        <c:axPos val="l"/>
        <c:majorGridlines/>
        <c:numFmt formatCode="0.0%" sourceLinked="1"/>
        <c:majorTickMark val="none"/>
        <c:minorTickMark val="none"/>
        <c:tickLblPos val="nextTo"/>
        <c:crossAx val="81599488"/>
        <c:crosses val="autoZero"/>
        <c:crossBetween val="between"/>
      </c:valAx>
    </c:plotArea>
    <c:legend>
      <c:legendPos val="r"/>
      <c:overlay val="0"/>
    </c:legend>
    <c:plotVisOnly val="1"/>
    <c:dispBlanksAs val="gap"/>
    <c:showDLblsOverMax val="0"/>
  </c:chart>
  <c:spPr>
    <a:ln>
      <a:solidFill>
        <a:schemeClr val="tx1"/>
      </a:solidFill>
    </a:ln>
  </c:sp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Summary Statement One 12-13</a:t>
            </a:r>
            <a:r>
              <a:rPr lang="en-US" baseline="0"/>
              <a:t> Data</a:t>
            </a:r>
            <a:endParaRPr lang="en-US"/>
          </a:p>
        </c:rich>
      </c:tx>
      <c:overlay val="0"/>
    </c:title>
    <c:autoTitleDeleted val="0"/>
    <c:plotArea>
      <c:layout/>
      <c:barChart>
        <c:barDir val="col"/>
        <c:grouping val="clustered"/>
        <c:varyColors val="0"/>
        <c:ser>
          <c:idx val="0"/>
          <c:order val="0"/>
          <c:tx>
            <c:strRef>
              <c:f>'12-13 ss comparison by disab'!$A$2</c:f>
              <c:strCache>
                <c:ptCount val="1"/>
                <c:pt idx="0">
                  <c:v>State Target</c:v>
                </c:pt>
              </c:strCache>
            </c:strRef>
          </c:tx>
          <c:invertIfNegative val="0"/>
          <c:val>
            <c:numRef>
              <c:f>'12-13 ss comparison by disab'!$B$2:$D$2</c:f>
              <c:numCache>
                <c:formatCode>0.00%</c:formatCode>
                <c:ptCount val="3"/>
                <c:pt idx="0">
                  <c:v>0.79600000000000004</c:v>
                </c:pt>
                <c:pt idx="1">
                  <c:v>0.82499999999999996</c:v>
                </c:pt>
                <c:pt idx="2">
                  <c:v>0.82399999999999995</c:v>
                </c:pt>
              </c:numCache>
            </c:numRef>
          </c:val>
        </c:ser>
        <c:ser>
          <c:idx val="1"/>
          <c:order val="1"/>
          <c:tx>
            <c:strRef>
              <c:f>'12-13 ss comparison by disab'!$A$3</c:f>
              <c:strCache>
                <c:ptCount val="1"/>
                <c:pt idx="0">
                  <c:v>State n = 2830</c:v>
                </c:pt>
              </c:strCache>
            </c:strRef>
          </c:tx>
          <c:invertIfNegative val="0"/>
          <c:val>
            <c:numRef>
              <c:f>'12-13 ss comparison by disab'!$B$3:$D$3</c:f>
              <c:numCache>
                <c:formatCode>0.00%</c:formatCode>
                <c:ptCount val="3"/>
                <c:pt idx="0">
                  <c:v>0.78200000000000003</c:v>
                </c:pt>
                <c:pt idx="1">
                  <c:v>0.79800000000000004</c:v>
                </c:pt>
                <c:pt idx="2">
                  <c:v>0.79100000000000004</c:v>
                </c:pt>
              </c:numCache>
            </c:numRef>
          </c:val>
        </c:ser>
        <c:ser>
          <c:idx val="2"/>
          <c:order val="2"/>
          <c:tx>
            <c:strRef>
              <c:f>'12-13 ss comparison by disab'!$A$4</c:f>
              <c:strCache>
                <c:ptCount val="1"/>
                <c:pt idx="0">
                  <c:v>Speech Language n = 2062</c:v>
                </c:pt>
              </c:strCache>
            </c:strRef>
          </c:tx>
          <c:invertIfNegative val="0"/>
          <c:val>
            <c:numRef>
              <c:f>'12-13 ss comparison by disab'!$B$4:$D$4</c:f>
              <c:numCache>
                <c:formatCode>0.00%</c:formatCode>
                <c:ptCount val="3"/>
                <c:pt idx="0">
                  <c:v>0.80100000000000005</c:v>
                </c:pt>
                <c:pt idx="1">
                  <c:v>0.82699999999999996</c:v>
                </c:pt>
                <c:pt idx="2">
                  <c:v>0.83299999999999996</c:v>
                </c:pt>
              </c:numCache>
            </c:numRef>
          </c:val>
        </c:ser>
        <c:ser>
          <c:idx val="3"/>
          <c:order val="3"/>
          <c:tx>
            <c:strRef>
              <c:f>'12-13 ss comparison by disab'!$A$5</c:f>
              <c:strCache>
                <c:ptCount val="1"/>
                <c:pt idx="0">
                  <c:v>SDD n = 341</c:v>
                </c:pt>
              </c:strCache>
            </c:strRef>
          </c:tx>
          <c:invertIfNegative val="0"/>
          <c:val>
            <c:numRef>
              <c:f>'12-13 ss comparison by disab'!$B$5:$D$5</c:f>
              <c:numCache>
                <c:formatCode>0.00%</c:formatCode>
                <c:ptCount val="3"/>
                <c:pt idx="0">
                  <c:v>0.79300000000000004</c:v>
                </c:pt>
                <c:pt idx="1">
                  <c:v>0.752</c:v>
                </c:pt>
                <c:pt idx="2">
                  <c:v>0.78300000000000003</c:v>
                </c:pt>
              </c:numCache>
            </c:numRef>
          </c:val>
        </c:ser>
        <c:ser>
          <c:idx val="4"/>
          <c:order val="4"/>
          <c:tx>
            <c:strRef>
              <c:f>'12-13 ss comparison by disab'!$A$6</c:f>
              <c:strCache>
                <c:ptCount val="1"/>
                <c:pt idx="0">
                  <c:v>Autism n = 133</c:v>
                </c:pt>
              </c:strCache>
            </c:strRef>
          </c:tx>
          <c:invertIfNegative val="0"/>
          <c:val>
            <c:numRef>
              <c:f>'12-13 ss comparison by disab'!$B$6:$D$6</c:f>
              <c:numCache>
                <c:formatCode>0.00%</c:formatCode>
                <c:ptCount val="3"/>
                <c:pt idx="0">
                  <c:v>0.70199999999999996</c:v>
                </c:pt>
                <c:pt idx="1">
                  <c:v>0.72099999999999997</c:v>
                </c:pt>
                <c:pt idx="2">
                  <c:v>0.73299999999999998</c:v>
                </c:pt>
              </c:numCache>
            </c:numRef>
          </c:val>
        </c:ser>
        <c:ser>
          <c:idx val="5"/>
          <c:order val="5"/>
          <c:tx>
            <c:strRef>
              <c:f>'12-13 ss comparison by disab'!$A$7</c:f>
              <c:strCache>
                <c:ptCount val="1"/>
                <c:pt idx="0">
                  <c:v>OHI n = 142</c:v>
                </c:pt>
              </c:strCache>
            </c:strRef>
          </c:tx>
          <c:invertIfNegative val="0"/>
          <c:val>
            <c:numRef>
              <c:f>'12-13 ss comparison by disab'!$B$7:$D$7</c:f>
              <c:numCache>
                <c:formatCode>0.00%</c:formatCode>
                <c:ptCount val="3"/>
                <c:pt idx="0">
                  <c:v>0.76700000000000002</c:v>
                </c:pt>
                <c:pt idx="1">
                  <c:v>0.72099999999999997</c:v>
                </c:pt>
                <c:pt idx="2">
                  <c:v>0.72699999999999998</c:v>
                </c:pt>
              </c:numCache>
            </c:numRef>
          </c:val>
        </c:ser>
        <c:dLbls>
          <c:showLegendKey val="0"/>
          <c:showVal val="0"/>
          <c:showCatName val="0"/>
          <c:showSerName val="0"/>
          <c:showPercent val="0"/>
          <c:showBubbleSize val="0"/>
        </c:dLbls>
        <c:gapWidth val="150"/>
        <c:axId val="81664256"/>
        <c:axId val="81674240"/>
      </c:barChart>
      <c:catAx>
        <c:axId val="81664256"/>
        <c:scaling>
          <c:orientation val="minMax"/>
        </c:scaling>
        <c:delete val="0"/>
        <c:axPos val="b"/>
        <c:majorTickMark val="none"/>
        <c:minorTickMark val="none"/>
        <c:tickLblPos val="nextTo"/>
        <c:crossAx val="81674240"/>
        <c:crosses val="autoZero"/>
        <c:auto val="1"/>
        <c:lblAlgn val="ctr"/>
        <c:lblOffset val="100"/>
        <c:noMultiLvlLbl val="0"/>
      </c:catAx>
      <c:valAx>
        <c:axId val="81674240"/>
        <c:scaling>
          <c:orientation val="minMax"/>
          <c:min val="0"/>
        </c:scaling>
        <c:delete val="0"/>
        <c:axPos val="l"/>
        <c:majorGridlines/>
        <c:numFmt formatCode="0.00%" sourceLinked="1"/>
        <c:majorTickMark val="none"/>
        <c:minorTickMark val="none"/>
        <c:tickLblPos val="nextTo"/>
        <c:crossAx val="81664256"/>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Summary Statement Two 12-13 Data</a:t>
            </a:r>
          </a:p>
        </c:rich>
      </c:tx>
      <c:overlay val="0"/>
    </c:title>
    <c:autoTitleDeleted val="0"/>
    <c:plotArea>
      <c:layout/>
      <c:barChart>
        <c:barDir val="col"/>
        <c:grouping val="clustered"/>
        <c:varyColors val="0"/>
        <c:ser>
          <c:idx val="0"/>
          <c:order val="0"/>
          <c:tx>
            <c:strRef>
              <c:f>'12-13 ss comparison by disab'!$A$10</c:f>
              <c:strCache>
                <c:ptCount val="1"/>
                <c:pt idx="0">
                  <c:v>State Target</c:v>
                </c:pt>
              </c:strCache>
            </c:strRef>
          </c:tx>
          <c:invertIfNegative val="0"/>
          <c:val>
            <c:numRef>
              <c:f>'12-13 ss comparison by disab'!$B$10:$D$10</c:f>
              <c:numCache>
                <c:formatCode>0.00%</c:formatCode>
                <c:ptCount val="3"/>
                <c:pt idx="0">
                  <c:v>0.70100000000000007</c:v>
                </c:pt>
                <c:pt idx="1">
                  <c:v>0.70300000000000007</c:v>
                </c:pt>
                <c:pt idx="2">
                  <c:v>0.80600000000000005</c:v>
                </c:pt>
              </c:numCache>
            </c:numRef>
          </c:val>
        </c:ser>
        <c:ser>
          <c:idx val="1"/>
          <c:order val="1"/>
          <c:tx>
            <c:strRef>
              <c:f>'12-13 ss comparison by disab'!$A$11</c:f>
              <c:strCache>
                <c:ptCount val="1"/>
                <c:pt idx="0">
                  <c:v>State n = 2830</c:v>
                </c:pt>
              </c:strCache>
            </c:strRef>
          </c:tx>
          <c:invertIfNegative val="0"/>
          <c:val>
            <c:numRef>
              <c:f>'12-13 ss comparison by disab'!$B$11:$D$11</c:f>
              <c:numCache>
                <c:formatCode>0.00%</c:formatCode>
                <c:ptCount val="3"/>
                <c:pt idx="0">
                  <c:v>0.73000000000000009</c:v>
                </c:pt>
                <c:pt idx="1">
                  <c:v>0.6120000000000001</c:v>
                </c:pt>
                <c:pt idx="2">
                  <c:v>0.81799999999999995</c:v>
                </c:pt>
              </c:numCache>
            </c:numRef>
          </c:val>
        </c:ser>
        <c:ser>
          <c:idx val="2"/>
          <c:order val="2"/>
          <c:tx>
            <c:strRef>
              <c:f>'12-13 ss comparison by disab'!$A$12</c:f>
              <c:strCache>
                <c:ptCount val="1"/>
                <c:pt idx="0">
                  <c:v>Speech Language n = 2062</c:v>
                </c:pt>
              </c:strCache>
            </c:strRef>
          </c:tx>
          <c:invertIfNegative val="0"/>
          <c:val>
            <c:numRef>
              <c:f>'12-13 ss comparison by disab'!$B$12:$D$12</c:f>
              <c:numCache>
                <c:formatCode>0.00%</c:formatCode>
                <c:ptCount val="3"/>
                <c:pt idx="0">
                  <c:v>0.84800000000000009</c:v>
                </c:pt>
                <c:pt idx="1">
                  <c:v>0.69299999999999995</c:v>
                </c:pt>
                <c:pt idx="2">
                  <c:v>0.91400000000000003</c:v>
                </c:pt>
              </c:numCache>
            </c:numRef>
          </c:val>
        </c:ser>
        <c:ser>
          <c:idx val="3"/>
          <c:order val="3"/>
          <c:tx>
            <c:strRef>
              <c:f>'12-13 ss comparison by disab'!$A$13</c:f>
              <c:strCache>
                <c:ptCount val="1"/>
                <c:pt idx="0">
                  <c:v>SDD n = 341</c:v>
                </c:pt>
              </c:strCache>
            </c:strRef>
          </c:tx>
          <c:invertIfNegative val="0"/>
          <c:val>
            <c:numRef>
              <c:f>'12-13 ss comparison by disab'!$B$13:$D$13</c:f>
              <c:numCache>
                <c:formatCode>0.00%</c:formatCode>
                <c:ptCount val="3"/>
                <c:pt idx="0">
                  <c:v>0.52800000000000002</c:v>
                </c:pt>
                <c:pt idx="1">
                  <c:v>0.43700000000000006</c:v>
                </c:pt>
                <c:pt idx="2">
                  <c:v>0.67400000000000015</c:v>
                </c:pt>
              </c:numCache>
            </c:numRef>
          </c:val>
        </c:ser>
        <c:ser>
          <c:idx val="4"/>
          <c:order val="4"/>
          <c:tx>
            <c:strRef>
              <c:f>'12-13 ss comparison by disab'!$A$14</c:f>
              <c:strCache>
                <c:ptCount val="1"/>
                <c:pt idx="0">
                  <c:v>Autism n = 133</c:v>
                </c:pt>
              </c:strCache>
            </c:strRef>
          </c:tx>
          <c:invertIfNegative val="0"/>
          <c:val>
            <c:numRef>
              <c:f>'12-13 ss comparison by disab'!$B$14:$D$14</c:f>
              <c:numCache>
                <c:formatCode>0.00%</c:formatCode>
                <c:ptCount val="3"/>
                <c:pt idx="0">
                  <c:v>0.17300000000000001</c:v>
                </c:pt>
                <c:pt idx="1">
                  <c:v>0.27800000000000002</c:v>
                </c:pt>
                <c:pt idx="2">
                  <c:v>0.3680000000000001</c:v>
                </c:pt>
              </c:numCache>
            </c:numRef>
          </c:val>
        </c:ser>
        <c:ser>
          <c:idx val="5"/>
          <c:order val="5"/>
          <c:tx>
            <c:strRef>
              <c:f>'12-13 ss comparison by disab'!$A$15</c:f>
              <c:strCache>
                <c:ptCount val="1"/>
                <c:pt idx="0">
                  <c:v>OHI n = 142</c:v>
                </c:pt>
              </c:strCache>
            </c:strRef>
          </c:tx>
          <c:invertIfNegative val="0"/>
          <c:val>
            <c:numRef>
              <c:f>'12-13 ss comparison by disab'!$B$15:$D$15</c:f>
              <c:numCache>
                <c:formatCode>0.00%</c:formatCode>
                <c:ptCount val="3"/>
                <c:pt idx="0">
                  <c:v>0.39400000000000007</c:v>
                </c:pt>
                <c:pt idx="1">
                  <c:v>0.38700000000000007</c:v>
                </c:pt>
                <c:pt idx="2">
                  <c:v>0.54600000000000004</c:v>
                </c:pt>
              </c:numCache>
            </c:numRef>
          </c:val>
        </c:ser>
        <c:dLbls>
          <c:showLegendKey val="0"/>
          <c:showVal val="0"/>
          <c:showCatName val="0"/>
          <c:showSerName val="0"/>
          <c:showPercent val="0"/>
          <c:showBubbleSize val="0"/>
        </c:dLbls>
        <c:gapWidth val="150"/>
        <c:axId val="81796096"/>
        <c:axId val="81801984"/>
      </c:barChart>
      <c:catAx>
        <c:axId val="81796096"/>
        <c:scaling>
          <c:orientation val="minMax"/>
        </c:scaling>
        <c:delete val="0"/>
        <c:axPos val="b"/>
        <c:majorTickMark val="none"/>
        <c:minorTickMark val="none"/>
        <c:tickLblPos val="nextTo"/>
        <c:crossAx val="81801984"/>
        <c:crosses val="autoZero"/>
        <c:auto val="1"/>
        <c:lblAlgn val="ctr"/>
        <c:lblOffset val="100"/>
        <c:noMultiLvlLbl val="0"/>
      </c:catAx>
      <c:valAx>
        <c:axId val="81801984"/>
        <c:scaling>
          <c:orientation val="minMax"/>
        </c:scaling>
        <c:delete val="0"/>
        <c:axPos val="l"/>
        <c:majorGridlines/>
        <c:numFmt formatCode="0.00%" sourceLinked="1"/>
        <c:majorTickMark val="none"/>
        <c:minorTickMark val="none"/>
        <c:tickLblPos val="nextTo"/>
        <c:crossAx val="81796096"/>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Race!$A$4</c:f>
              <c:strCache>
                <c:ptCount val="1"/>
                <c:pt idx="0">
                  <c:v>National</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Race!$B$4:$C$4</c:f>
              <c:numCache>
                <c:formatCode>0</c:formatCode>
                <c:ptCount val="2"/>
                <c:pt idx="0">
                  <c:v>68</c:v>
                </c:pt>
                <c:pt idx="1">
                  <c:v>61</c:v>
                </c:pt>
              </c:numCache>
            </c:numRef>
          </c:val>
        </c:ser>
        <c:ser>
          <c:idx val="1"/>
          <c:order val="1"/>
          <c:tx>
            <c:strRef>
              <c:f>Race!$A$5</c:f>
              <c:strCache>
                <c:ptCount val="1"/>
                <c:pt idx="0">
                  <c:v>Statewide (4824)</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Race!$B$5:$C$5</c:f>
              <c:numCache>
                <c:formatCode>0</c:formatCode>
                <c:ptCount val="2"/>
                <c:pt idx="0">
                  <c:v>67</c:v>
                </c:pt>
                <c:pt idx="1">
                  <c:v>64</c:v>
                </c:pt>
              </c:numCache>
            </c:numRef>
          </c:val>
        </c:ser>
        <c:ser>
          <c:idx val="2"/>
          <c:order val="2"/>
          <c:tx>
            <c:strRef>
              <c:f>Race!$A$6</c:f>
              <c:strCache>
                <c:ptCount val="1"/>
                <c:pt idx="0">
                  <c:v>Caucasian (2496)</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Race!$B$6:$C$6</c:f>
              <c:numCache>
                <c:formatCode>General</c:formatCode>
                <c:ptCount val="2"/>
                <c:pt idx="0">
                  <c:v>74</c:v>
                </c:pt>
                <c:pt idx="1">
                  <c:v>69</c:v>
                </c:pt>
              </c:numCache>
            </c:numRef>
          </c:val>
        </c:ser>
        <c:ser>
          <c:idx val="3"/>
          <c:order val="3"/>
          <c:tx>
            <c:strRef>
              <c:f>Race!$A$7</c:f>
              <c:strCache>
                <c:ptCount val="1"/>
                <c:pt idx="0">
                  <c:v>Hispanic/Latino (1018)</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Race!$B$7:$C$7</c:f>
              <c:numCache>
                <c:formatCode>General</c:formatCode>
                <c:ptCount val="2"/>
                <c:pt idx="0">
                  <c:v>62</c:v>
                </c:pt>
                <c:pt idx="1">
                  <c:v>59</c:v>
                </c:pt>
              </c:numCache>
            </c:numRef>
          </c:val>
        </c:ser>
        <c:ser>
          <c:idx val="4"/>
          <c:order val="4"/>
          <c:tx>
            <c:strRef>
              <c:f>Race!$A$8</c:f>
              <c:strCache>
                <c:ptCount val="1"/>
                <c:pt idx="0">
                  <c:v>African-American (1134)</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Race!$B$8:$C$8</c:f>
              <c:numCache>
                <c:formatCode>General</c:formatCode>
                <c:ptCount val="2"/>
                <c:pt idx="0">
                  <c:v>57</c:v>
                </c:pt>
                <c:pt idx="1">
                  <c:v>51</c:v>
                </c:pt>
              </c:numCache>
            </c:numRef>
          </c:val>
        </c:ser>
        <c:ser>
          <c:idx val="5"/>
          <c:order val="5"/>
          <c:tx>
            <c:strRef>
              <c:f>Race!$A$9</c:f>
              <c:strCache>
                <c:ptCount val="1"/>
                <c:pt idx="0">
                  <c:v>Multiple/Other (176)</c:v>
                </c:pt>
              </c:strCache>
            </c:strRef>
          </c:tx>
          <c:invertIfNegative val="0"/>
          <c:dLbls>
            <c:showLegendKey val="0"/>
            <c:showVal val="1"/>
            <c:showCatName val="0"/>
            <c:showSerName val="0"/>
            <c:showPercent val="0"/>
            <c:showBubbleSize val="0"/>
            <c:showLeaderLines val="0"/>
          </c:dLbls>
          <c:cat>
            <c:strRef>
              <c:f>Race!$B$3:$C$3</c:f>
              <c:strCache>
                <c:ptCount val="2"/>
                <c:pt idx="0">
                  <c:v> Summary Statement 1   Greater Than Expected Growth</c:v>
                </c:pt>
                <c:pt idx="1">
                  <c:v>Summary Statement 2    Exit at Age Expectations</c:v>
                </c:pt>
              </c:strCache>
            </c:strRef>
          </c:cat>
          <c:val>
            <c:numRef>
              <c:f>Race!$B$9:$C$9</c:f>
              <c:numCache>
                <c:formatCode>General</c:formatCode>
                <c:ptCount val="2"/>
                <c:pt idx="0">
                  <c:v>72</c:v>
                </c:pt>
                <c:pt idx="1">
                  <c:v>63</c:v>
                </c:pt>
              </c:numCache>
            </c:numRef>
          </c:val>
        </c:ser>
        <c:dLbls>
          <c:showLegendKey val="0"/>
          <c:showVal val="0"/>
          <c:showCatName val="0"/>
          <c:showSerName val="0"/>
          <c:showPercent val="0"/>
          <c:showBubbleSize val="0"/>
        </c:dLbls>
        <c:gapWidth val="150"/>
        <c:axId val="35789056"/>
        <c:axId val="35803136"/>
      </c:barChart>
      <c:catAx>
        <c:axId val="35789056"/>
        <c:scaling>
          <c:orientation val="minMax"/>
        </c:scaling>
        <c:delete val="0"/>
        <c:axPos val="b"/>
        <c:majorTickMark val="out"/>
        <c:minorTickMark val="none"/>
        <c:tickLblPos val="nextTo"/>
        <c:txPr>
          <a:bodyPr/>
          <a:lstStyle/>
          <a:p>
            <a:pPr>
              <a:defRPr sz="1800"/>
            </a:pPr>
            <a:endParaRPr lang="en-US"/>
          </a:p>
        </c:txPr>
        <c:crossAx val="35803136"/>
        <c:crosses val="autoZero"/>
        <c:auto val="1"/>
        <c:lblAlgn val="ctr"/>
        <c:lblOffset val="100"/>
        <c:noMultiLvlLbl val="0"/>
      </c:catAx>
      <c:valAx>
        <c:axId val="35803136"/>
        <c:scaling>
          <c:orientation val="minMax"/>
          <c:max val="100"/>
        </c:scaling>
        <c:delete val="0"/>
        <c:axPos val="l"/>
        <c:majorGridlines/>
        <c:title>
          <c:tx>
            <c:rich>
              <a:bodyPr rot="-5400000" vert="horz"/>
              <a:lstStyle/>
              <a:p>
                <a:pPr>
                  <a:defRPr sz="1800"/>
                </a:pPr>
                <a:r>
                  <a:rPr lang="en-US" sz="1800"/>
                  <a:t>Percentage of Children</a:t>
                </a:r>
              </a:p>
            </c:rich>
          </c:tx>
          <c:layout/>
          <c:overlay val="0"/>
        </c:title>
        <c:numFmt formatCode="0" sourceLinked="1"/>
        <c:majorTickMark val="out"/>
        <c:minorTickMark val="none"/>
        <c:tickLblPos val="nextTo"/>
        <c:crossAx val="35789056"/>
        <c:crosses val="autoZero"/>
        <c:crossBetween val="between"/>
      </c:valAx>
    </c:plotArea>
    <c:legend>
      <c:legendPos val="r"/>
      <c:layout/>
      <c:overlay val="0"/>
      <c:txPr>
        <a:bodyPr/>
        <a:lstStyle/>
        <a:p>
          <a:pPr>
            <a:defRPr sz="1100"/>
          </a:pPr>
          <a:endParaRPr lang="en-US"/>
        </a:p>
      </c:txPr>
    </c:legend>
    <c:plotVisOnly val="1"/>
    <c:dispBlanksAs val="gap"/>
    <c:showDLblsOverMax val="0"/>
  </c:chart>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 One 12-13 Progress</a:t>
            </a:r>
          </a:p>
        </c:rich>
      </c:tx>
      <c:overlay val="0"/>
    </c:title>
    <c:autoTitleDeleted val="0"/>
    <c:plotArea>
      <c:layout/>
      <c:barChart>
        <c:barDir val="col"/>
        <c:grouping val="clustered"/>
        <c:varyColors val="0"/>
        <c:ser>
          <c:idx val="0"/>
          <c:order val="0"/>
          <c:tx>
            <c:strRef>
              <c:f>'Progress Cats'!$A$3</c:f>
              <c:strCache>
                <c:ptCount val="1"/>
                <c:pt idx="0">
                  <c:v>State n = 2830</c:v>
                </c:pt>
              </c:strCache>
            </c:strRef>
          </c:tx>
          <c:invertIfNegative val="0"/>
          <c:cat>
            <c:strRef>
              <c:f>'Progress Cats'!$B$2:$F$2</c:f>
              <c:strCache>
                <c:ptCount val="5"/>
                <c:pt idx="0">
                  <c:v>A</c:v>
                </c:pt>
                <c:pt idx="1">
                  <c:v>B</c:v>
                </c:pt>
                <c:pt idx="2">
                  <c:v>C</c:v>
                </c:pt>
                <c:pt idx="3">
                  <c:v>D</c:v>
                </c:pt>
                <c:pt idx="4">
                  <c:v>E</c:v>
                </c:pt>
              </c:strCache>
            </c:strRef>
          </c:cat>
          <c:val>
            <c:numRef>
              <c:f>'Progress Cats'!$B$3:$F$3</c:f>
              <c:numCache>
                <c:formatCode>0.00%</c:formatCode>
                <c:ptCount val="5"/>
                <c:pt idx="0">
                  <c:v>7.000000000000001E-3</c:v>
                </c:pt>
                <c:pt idx="1">
                  <c:v>0.114</c:v>
                </c:pt>
                <c:pt idx="2">
                  <c:v>0.15000000000000002</c:v>
                </c:pt>
                <c:pt idx="3">
                  <c:v>0.28200000000000003</c:v>
                </c:pt>
                <c:pt idx="4">
                  <c:v>0.44800000000000001</c:v>
                </c:pt>
              </c:numCache>
            </c:numRef>
          </c:val>
        </c:ser>
        <c:ser>
          <c:idx val="1"/>
          <c:order val="1"/>
          <c:tx>
            <c:strRef>
              <c:f>'Progress Cats'!$A$4</c:f>
              <c:strCache>
                <c:ptCount val="1"/>
                <c:pt idx="0">
                  <c:v>Speech Language n = 2062</c:v>
                </c:pt>
              </c:strCache>
            </c:strRef>
          </c:tx>
          <c:invertIfNegative val="0"/>
          <c:cat>
            <c:strRef>
              <c:f>'Progress Cats'!$B$2:$F$2</c:f>
              <c:strCache>
                <c:ptCount val="5"/>
                <c:pt idx="0">
                  <c:v>A</c:v>
                </c:pt>
                <c:pt idx="1">
                  <c:v>B</c:v>
                </c:pt>
                <c:pt idx="2">
                  <c:v>C</c:v>
                </c:pt>
                <c:pt idx="3">
                  <c:v>D</c:v>
                </c:pt>
                <c:pt idx="4">
                  <c:v>E</c:v>
                </c:pt>
              </c:strCache>
            </c:strRef>
          </c:cat>
          <c:val>
            <c:numRef>
              <c:f>'Progress Cats'!$B$4:$F$4</c:f>
              <c:numCache>
                <c:formatCode>0.00%</c:formatCode>
                <c:ptCount val="5"/>
                <c:pt idx="0">
                  <c:v>5.000000000000001E-3</c:v>
                </c:pt>
                <c:pt idx="1">
                  <c:v>7.8000000000000014E-2</c:v>
                </c:pt>
                <c:pt idx="2">
                  <c:v>6.900000000000002E-2</c:v>
                </c:pt>
                <c:pt idx="3">
                  <c:v>0.26600000000000001</c:v>
                </c:pt>
                <c:pt idx="4">
                  <c:v>0.58199999999999996</c:v>
                </c:pt>
              </c:numCache>
            </c:numRef>
          </c:val>
        </c:ser>
        <c:ser>
          <c:idx val="2"/>
          <c:order val="2"/>
          <c:tx>
            <c:strRef>
              <c:f>'Progress Cats'!$A$5</c:f>
              <c:strCache>
                <c:ptCount val="1"/>
                <c:pt idx="0">
                  <c:v>SDD n = 341</c:v>
                </c:pt>
              </c:strCache>
            </c:strRef>
          </c:tx>
          <c:invertIfNegative val="0"/>
          <c:cat>
            <c:strRef>
              <c:f>'Progress Cats'!$B$2:$F$2</c:f>
              <c:strCache>
                <c:ptCount val="5"/>
                <c:pt idx="0">
                  <c:v>A</c:v>
                </c:pt>
                <c:pt idx="1">
                  <c:v>B</c:v>
                </c:pt>
                <c:pt idx="2">
                  <c:v>C</c:v>
                </c:pt>
                <c:pt idx="3">
                  <c:v>D</c:v>
                </c:pt>
                <c:pt idx="4">
                  <c:v>E</c:v>
                </c:pt>
              </c:strCache>
            </c:strRef>
          </c:cat>
          <c:val>
            <c:numRef>
              <c:f>'Progress Cats'!$B$5:$F$5</c:f>
              <c:numCache>
                <c:formatCode>0.00%</c:formatCode>
                <c:ptCount val="5"/>
                <c:pt idx="0">
                  <c:v>1.4999999999999998E-2</c:v>
                </c:pt>
                <c:pt idx="1">
                  <c:v>0.17300000000000001</c:v>
                </c:pt>
                <c:pt idx="2">
                  <c:v>0.28400000000000003</c:v>
                </c:pt>
                <c:pt idx="3">
                  <c:v>0.43400000000000005</c:v>
                </c:pt>
                <c:pt idx="4">
                  <c:v>9.4000000000000014E-2</c:v>
                </c:pt>
              </c:numCache>
            </c:numRef>
          </c:val>
        </c:ser>
        <c:ser>
          <c:idx val="3"/>
          <c:order val="3"/>
          <c:tx>
            <c:strRef>
              <c:f>'Progress Cats'!$A$6</c:f>
              <c:strCache>
                <c:ptCount val="1"/>
                <c:pt idx="0">
                  <c:v>Autism n = 133</c:v>
                </c:pt>
              </c:strCache>
            </c:strRef>
          </c:tx>
          <c:invertIfNegative val="0"/>
          <c:cat>
            <c:strRef>
              <c:f>'Progress Cats'!$B$2:$F$2</c:f>
              <c:strCache>
                <c:ptCount val="5"/>
                <c:pt idx="0">
                  <c:v>A</c:v>
                </c:pt>
                <c:pt idx="1">
                  <c:v>B</c:v>
                </c:pt>
                <c:pt idx="2">
                  <c:v>C</c:v>
                </c:pt>
                <c:pt idx="3">
                  <c:v>D</c:v>
                </c:pt>
                <c:pt idx="4">
                  <c:v>E</c:v>
                </c:pt>
              </c:strCache>
            </c:strRef>
          </c:cat>
          <c:val>
            <c:numRef>
              <c:f>'Progress Cats'!$B$6:$F$6</c:f>
              <c:numCache>
                <c:formatCode>0.00%</c:formatCode>
                <c:ptCount val="5"/>
                <c:pt idx="0">
                  <c:v>0</c:v>
                </c:pt>
                <c:pt idx="1">
                  <c:v>0.29300000000000004</c:v>
                </c:pt>
                <c:pt idx="2">
                  <c:v>0.53400000000000003</c:v>
                </c:pt>
                <c:pt idx="3">
                  <c:v>0.15800000000000003</c:v>
                </c:pt>
                <c:pt idx="4">
                  <c:v>1.4999999999999998E-2</c:v>
                </c:pt>
              </c:numCache>
            </c:numRef>
          </c:val>
        </c:ser>
        <c:ser>
          <c:idx val="4"/>
          <c:order val="4"/>
          <c:tx>
            <c:strRef>
              <c:f>'Progress Cats'!$A$7</c:f>
              <c:strCache>
                <c:ptCount val="1"/>
                <c:pt idx="0">
                  <c:v>OHI n = 142</c:v>
                </c:pt>
              </c:strCache>
            </c:strRef>
          </c:tx>
          <c:invertIfNegative val="0"/>
          <c:cat>
            <c:strRef>
              <c:f>'Progress Cats'!$B$2:$F$2</c:f>
              <c:strCache>
                <c:ptCount val="5"/>
                <c:pt idx="0">
                  <c:v>A</c:v>
                </c:pt>
                <c:pt idx="1">
                  <c:v>B</c:v>
                </c:pt>
                <c:pt idx="2">
                  <c:v>C</c:v>
                </c:pt>
                <c:pt idx="3">
                  <c:v>D</c:v>
                </c:pt>
                <c:pt idx="4">
                  <c:v>E</c:v>
                </c:pt>
              </c:strCache>
            </c:strRef>
          </c:cat>
          <c:val>
            <c:numRef>
              <c:f>'Progress Cats'!$B$7:$F$7</c:f>
              <c:numCache>
                <c:formatCode>0.00%</c:formatCode>
                <c:ptCount val="5"/>
                <c:pt idx="0">
                  <c:v>1.3999999999999999E-2</c:v>
                </c:pt>
                <c:pt idx="1">
                  <c:v>0.19700000000000001</c:v>
                </c:pt>
                <c:pt idx="2">
                  <c:v>0.39400000000000007</c:v>
                </c:pt>
                <c:pt idx="3">
                  <c:v>0.3030000000000001</c:v>
                </c:pt>
                <c:pt idx="4">
                  <c:v>9.2000000000000026E-2</c:v>
                </c:pt>
              </c:numCache>
            </c:numRef>
          </c:val>
        </c:ser>
        <c:dLbls>
          <c:showLegendKey val="0"/>
          <c:showVal val="0"/>
          <c:showCatName val="0"/>
          <c:showSerName val="0"/>
          <c:showPercent val="0"/>
          <c:showBubbleSize val="0"/>
        </c:dLbls>
        <c:gapWidth val="150"/>
        <c:axId val="81845248"/>
        <c:axId val="83755776"/>
      </c:barChart>
      <c:catAx>
        <c:axId val="81845248"/>
        <c:scaling>
          <c:orientation val="minMax"/>
        </c:scaling>
        <c:delete val="0"/>
        <c:axPos val="b"/>
        <c:majorTickMark val="none"/>
        <c:minorTickMark val="none"/>
        <c:tickLblPos val="nextTo"/>
        <c:crossAx val="83755776"/>
        <c:crosses val="autoZero"/>
        <c:auto val="1"/>
        <c:lblAlgn val="ctr"/>
        <c:lblOffset val="100"/>
        <c:noMultiLvlLbl val="0"/>
      </c:catAx>
      <c:valAx>
        <c:axId val="83755776"/>
        <c:scaling>
          <c:orientation val="minMax"/>
        </c:scaling>
        <c:delete val="0"/>
        <c:axPos val="l"/>
        <c:majorGridlines/>
        <c:numFmt formatCode="0.00%" sourceLinked="1"/>
        <c:majorTickMark val="none"/>
        <c:minorTickMark val="none"/>
        <c:tickLblPos val="nextTo"/>
        <c:crossAx val="81845248"/>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 Two12-13</a:t>
            </a:r>
            <a:r>
              <a:rPr lang="en-US" baseline="0"/>
              <a:t> Progress</a:t>
            </a:r>
            <a:endParaRPr lang="en-US"/>
          </a:p>
        </c:rich>
      </c:tx>
      <c:overlay val="0"/>
    </c:title>
    <c:autoTitleDeleted val="0"/>
    <c:plotArea>
      <c:layout/>
      <c:barChart>
        <c:barDir val="col"/>
        <c:grouping val="clustered"/>
        <c:varyColors val="0"/>
        <c:ser>
          <c:idx val="0"/>
          <c:order val="0"/>
          <c:tx>
            <c:strRef>
              <c:f>'Progress Cats'!$A$11</c:f>
              <c:strCache>
                <c:ptCount val="1"/>
                <c:pt idx="0">
                  <c:v>State n = 2830</c:v>
                </c:pt>
              </c:strCache>
            </c:strRef>
          </c:tx>
          <c:invertIfNegative val="0"/>
          <c:cat>
            <c:strRef>
              <c:f>'Progress Cats'!$B$10:$F$10</c:f>
              <c:strCache>
                <c:ptCount val="5"/>
                <c:pt idx="0">
                  <c:v>A</c:v>
                </c:pt>
                <c:pt idx="1">
                  <c:v>B</c:v>
                </c:pt>
                <c:pt idx="2">
                  <c:v>C</c:v>
                </c:pt>
                <c:pt idx="3">
                  <c:v>D</c:v>
                </c:pt>
                <c:pt idx="4">
                  <c:v>E</c:v>
                </c:pt>
              </c:strCache>
            </c:strRef>
          </c:cat>
          <c:val>
            <c:numRef>
              <c:f>'Progress Cats'!$B$11:$F$11</c:f>
              <c:numCache>
                <c:formatCode>0.00%</c:formatCode>
                <c:ptCount val="5"/>
                <c:pt idx="0">
                  <c:v>6.000000000000001E-3</c:v>
                </c:pt>
                <c:pt idx="1">
                  <c:v>0.15300000000000002</c:v>
                </c:pt>
                <c:pt idx="2">
                  <c:v>0.22800000000000001</c:v>
                </c:pt>
                <c:pt idx="3">
                  <c:v>0.4</c:v>
                </c:pt>
                <c:pt idx="4">
                  <c:v>0.21300000000000002</c:v>
                </c:pt>
              </c:numCache>
            </c:numRef>
          </c:val>
        </c:ser>
        <c:ser>
          <c:idx val="1"/>
          <c:order val="1"/>
          <c:tx>
            <c:strRef>
              <c:f>'Progress Cats'!$A$12</c:f>
              <c:strCache>
                <c:ptCount val="1"/>
                <c:pt idx="0">
                  <c:v>Speech Language n = 2062</c:v>
                </c:pt>
              </c:strCache>
            </c:strRef>
          </c:tx>
          <c:invertIfNegative val="0"/>
          <c:cat>
            <c:strRef>
              <c:f>'Progress Cats'!$B$10:$F$10</c:f>
              <c:strCache>
                <c:ptCount val="5"/>
                <c:pt idx="0">
                  <c:v>A</c:v>
                </c:pt>
                <c:pt idx="1">
                  <c:v>B</c:v>
                </c:pt>
                <c:pt idx="2">
                  <c:v>C</c:v>
                </c:pt>
                <c:pt idx="3">
                  <c:v>D</c:v>
                </c:pt>
                <c:pt idx="4">
                  <c:v>E</c:v>
                </c:pt>
              </c:strCache>
            </c:strRef>
          </c:cat>
          <c:val>
            <c:numRef>
              <c:f>'Progress Cats'!$B$12:$F$12</c:f>
              <c:numCache>
                <c:formatCode>0.00%</c:formatCode>
                <c:ptCount val="5"/>
                <c:pt idx="0">
                  <c:v>3.0000000000000005E-3</c:v>
                </c:pt>
                <c:pt idx="1">
                  <c:v>0.127</c:v>
                </c:pt>
                <c:pt idx="2">
                  <c:v>0.17700000000000002</c:v>
                </c:pt>
                <c:pt idx="3">
                  <c:v>0.44700000000000001</c:v>
                </c:pt>
                <c:pt idx="4">
                  <c:v>0.24600000000000002</c:v>
                </c:pt>
              </c:numCache>
            </c:numRef>
          </c:val>
        </c:ser>
        <c:ser>
          <c:idx val="2"/>
          <c:order val="2"/>
          <c:tx>
            <c:strRef>
              <c:f>'Progress Cats'!$A$13</c:f>
              <c:strCache>
                <c:ptCount val="1"/>
                <c:pt idx="0">
                  <c:v>SDD n = 341</c:v>
                </c:pt>
              </c:strCache>
            </c:strRef>
          </c:tx>
          <c:invertIfNegative val="0"/>
          <c:cat>
            <c:strRef>
              <c:f>'Progress Cats'!$B$10:$F$10</c:f>
              <c:strCache>
                <c:ptCount val="5"/>
                <c:pt idx="0">
                  <c:v>A</c:v>
                </c:pt>
                <c:pt idx="1">
                  <c:v>B</c:v>
                </c:pt>
                <c:pt idx="2">
                  <c:v>C</c:v>
                </c:pt>
                <c:pt idx="3">
                  <c:v>D</c:v>
                </c:pt>
                <c:pt idx="4">
                  <c:v>E</c:v>
                </c:pt>
              </c:strCache>
            </c:strRef>
          </c:cat>
          <c:val>
            <c:numRef>
              <c:f>'Progress Cats'!$B$13:$F$13</c:f>
              <c:numCache>
                <c:formatCode>0.00%</c:formatCode>
                <c:ptCount val="5"/>
                <c:pt idx="0">
                  <c:v>1.4999999999999998E-2</c:v>
                </c:pt>
                <c:pt idx="1">
                  <c:v>0.21100000000000002</c:v>
                </c:pt>
                <c:pt idx="2">
                  <c:v>0.33700000000000008</c:v>
                </c:pt>
                <c:pt idx="3">
                  <c:v>0.34900000000000003</c:v>
                </c:pt>
                <c:pt idx="4">
                  <c:v>8.8000000000000023E-2</c:v>
                </c:pt>
              </c:numCache>
            </c:numRef>
          </c:val>
        </c:ser>
        <c:ser>
          <c:idx val="3"/>
          <c:order val="3"/>
          <c:tx>
            <c:strRef>
              <c:f>'Progress Cats'!$A$14</c:f>
              <c:strCache>
                <c:ptCount val="1"/>
                <c:pt idx="0">
                  <c:v>Autism n = 133</c:v>
                </c:pt>
              </c:strCache>
            </c:strRef>
          </c:tx>
          <c:invertIfNegative val="0"/>
          <c:cat>
            <c:strRef>
              <c:f>'Progress Cats'!$B$10:$F$10</c:f>
              <c:strCache>
                <c:ptCount val="5"/>
                <c:pt idx="0">
                  <c:v>A</c:v>
                </c:pt>
                <c:pt idx="1">
                  <c:v>B</c:v>
                </c:pt>
                <c:pt idx="2">
                  <c:v>C</c:v>
                </c:pt>
                <c:pt idx="3">
                  <c:v>D</c:v>
                </c:pt>
                <c:pt idx="4">
                  <c:v>E</c:v>
                </c:pt>
              </c:strCache>
            </c:strRef>
          </c:cat>
          <c:val>
            <c:numRef>
              <c:f>'Progress Cats'!$B$14:$F$14</c:f>
              <c:numCache>
                <c:formatCode>0.00%</c:formatCode>
                <c:ptCount val="5"/>
                <c:pt idx="0">
                  <c:v>0</c:v>
                </c:pt>
                <c:pt idx="1">
                  <c:v>0.25600000000000001</c:v>
                </c:pt>
                <c:pt idx="2">
                  <c:v>0.46600000000000008</c:v>
                </c:pt>
                <c:pt idx="3">
                  <c:v>0.19500000000000001</c:v>
                </c:pt>
                <c:pt idx="4">
                  <c:v>8.3000000000000018E-2</c:v>
                </c:pt>
              </c:numCache>
            </c:numRef>
          </c:val>
        </c:ser>
        <c:ser>
          <c:idx val="4"/>
          <c:order val="4"/>
          <c:tx>
            <c:strRef>
              <c:f>'Progress Cats'!$A$15</c:f>
              <c:strCache>
                <c:ptCount val="1"/>
                <c:pt idx="0">
                  <c:v>OHI n = 142</c:v>
                </c:pt>
              </c:strCache>
            </c:strRef>
          </c:tx>
          <c:invertIfNegative val="0"/>
          <c:cat>
            <c:strRef>
              <c:f>'Progress Cats'!$B$10:$F$10</c:f>
              <c:strCache>
                <c:ptCount val="5"/>
                <c:pt idx="0">
                  <c:v>A</c:v>
                </c:pt>
                <c:pt idx="1">
                  <c:v>B</c:v>
                </c:pt>
                <c:pt idx="2">
                  <c:v>C</c:v>
                </c:pt>
                <c:pt idx="3">
                  <c:v>D</c:v>
                </c:pt>
                <c:pt idx="4">
                  <c:v>E</c:v>
                </c:pt>
              </c:strCache>
            </c:strRef>
          </c:cat>
          <c:val>
            <c:numRef>
              <c:f>'Progress Cats'!$B$15:$F$15</c:f>
              <c:numCache>
                <c:formatCode>0.00%</c:formatCode>
                <c:ptCount val="5"/>
                <c:pt idx="0">
                  <c:v>2.8000000000000001E-2</c:v>
                </c:pt>
                <c:pt idx="1">
                  <c:v>0.21100000000000005</c:v>
                </c:pt>
                <c:pt idx="2">
                  <c:v>0.37300000000000005</c:v>
                </c:pt>
                <c:pt idx="3">
                  <c:v>0.24600000000000005</c:v>
                </c:pt>
                <c:pt idx="4">
                  <c:v>0.14100000000000001</c:v>
                </c:pt>
              </c:numCache>
            </c:numRef>
          </c:val>
        </c:ser>
        <c:dLbls>
          <c:showLegendKey val="0"/>
          <c:showVal val="0"/>
          <c:showCatName val="0"/>
          <c:showSerName val="0"/>
          <c:showPercent val="0"/>
          <c:showBubbleSize val="0"/>
        </c:dLbls>
        <c:gapWidth val="150"/>
        <c:axId val="83794944"/>
        <c:axId val="83809024"/>
      </c:barChart>
      <c:catAx>
        <c:axId val="83794944"/>
        <c:scaling>
          <c:orientation val="minMax"/>
        </c:scaling>
        <c:delete val="0"/>
        <c:axPos val="b"/>
        <c:majorTickMark val="none"/>
        <c:minorTickMark val="none"/>
        <c:tickLblPos val="nextTo"/>
        <c:crossAx val="83809024"/>
        <c:crosses val="autoZero"/>
        <c:auto val="1"/>
        <c:lblAlgn val="ctr"/>
        <c:lblOffset val="100"/>
        <c:noMultiLvlLbl val="0"/>
      </c:catAx>
      <c:valAx>
        <c:axId val="83809024"/>
        <c:scaling>
          <c:orientation val="minMax"/>
        </c:scaling>
        <c:delete val="0"/>
        <c:axPos val="l"/>
        <c:majorGridlines/>
        <c:numFmt formatCode="0.00%" sourceLinked="1"/>
        <c:majorTickMark val="none"/>
        <c:minorTickMark val="none"/>
        <c:tickLblPos val="nextTo"/>
        <c:crossAx val="83794944"/>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 Three 12-13 Progress</a:t>
            </a:r>
          </a:p>
        </c:rich>
      </c:tx>
      <c:overlay val="0"/>
    </c:title>
    <c:autoTitleDeleted val="0"/>
    <c:plotArea>
      <c:layout/>
      <c:barChart>
        <c:barDir val="col"/>
        <c:grouping val="clustered"/>
        <c:varyColors val="0"/>
        <c:ser>
          <c:idx val="0"/>
          <c:order val="0"/>
          <c:tx>
            <c:strRef>
              <c:f>'Progress Cats'!$A$19</c:f>
              <c:strCache>
                <c:ptCount val="1"/>
                <c:pt idx="0">
                  <c:v>State n = 2830</c:v>
                </c:pt>
              </c:strCache>
            </c:strRef>
          </c:tx>
          <c:invertIfNegative val="0"/>
          <c:cat>
            <c:strRef>
              <c:f>'Progress Cats'!$B$18:$F$18</c:f>
              <c:strCache>
                <c:ptCount val="5"/>
                <c:pt idx="0">
                  <c:v>A</c:v>
                </c:pt>
                <c:pt idx="1">
                  <c:v>B</c:v>
                </c:pt>
                <c:pt idx="2">
                  <c:v>C</c:v>
                </c:pt>
                <c:pt idx="3">
                  <c:v>D</c:v>
                </c:pt>
                <c:pt idx="4">
                  <c:v>E</c:v>
                </c:pt>
              </c:strCache>
            </c:strRef>
          </c:cat>
          <c:val>
            <c:numRef>
              <c:f>'Progress Cats'!$B$19:$F$19</c:f>
              <c:numCache>
                <c:formatCode>0.00%</c:formatCode>
                <c:ptCount val="5"/>
                <c:pt idx="0">
                  <c:v>8.0000000000000019E-3</c:v>
                </c:pt>
                <c:pt idx="1">
                  <c:v>8.2000000000000003E-2</c:v>
                </c:pt>
                <c:pt idx="2">
                  <c:v>9.2000000000000026E-2</c:v>
                </c:pt>
                <c:pt idx="3">
                  <c:v>0.25</c:v>
                </c:pt>
                <c:pt idx="4">
                  <c:v>0.56799999999999995</c:v>
                </c:pt>
              </c:numCache>
            </c:numRef>
          </c:val>
        </c:ser>
        <c:ser>
          <c:idx val="1"/>
          <c:order val="1"/>
          <c:tx>
            <c:strRef>
              <c:f>'Progress Cats'!$A$20</c:f>
              <c:strCache>
                <c:ptCount val="1"/>
                <c:pt idx="0">
                  <c:v>Speech Language n = 2062</c:v>
                </c:pt>
              </c:strCache>
            </c:strRef>
          </c:tx>
          <c:invertIfNegative val="0"/>
          <c:cat>
            <c:strRef>
              <c:f>'Progress Cats'!$B$18:$F$18</c:f>
              <c:strCache>
                <c:ptCount val="5"/>
                <c:pt idx="0">
                  <c:v>A</c:v>
                </c:pt>
                <c:pt idx="1">
                  <c:v>B</c:v>
                </c:pt>
                <c:pt idx="2">
                  <c:v>C</c:v>
                </c:pt>
                <c:pt idx="3">
                  <c:v>D</c:v>
                </c:pt>
                <c:pt idx="4">
                  <c:v>E</c:v>
                </c:pt>
              </c:strCache>
            </c:strRef>
          </c:cat>
          <c:val>
            <c:numRef>
              <c:f>'Progress Cats'!$B$20:$F$20</c:f>
              <c:numCache>
                <c:formatCode>0.00%</c:formatCode>
                <c:ptCount val="5"/>
                <c:pt idx="0">
                  <c:v>5.000000000000001E-3</c:v>
                </c:pt>
                <c:pt idx="1">
                  <c:v>4.200000000000001E-2</c:v>
                </c:pt>
                <c:pt idx="2">
                  <c:v>3.7999999999999999E-2</c:v>
                </c:pt>
                <c:pt idx="3">
                  <c:v>0.19900000000000001</c:v>
                </c:pt>
                <c:pt idx="4">
                  <c:v>0.71500000000000008</c:v>
                </c:pt>
              </c:numCache>
            </c:numRef>
          </c:val>
        </c:ser>
        <c:ser>
          <c:idx val="2"/>
          <c:order val="2"/>
          <c:tx>
            <c:strRef>
              <c:f>'Progress Cats'!$A$21</c:f>
              <c:strCache>
                <c:ptCount val="1"/>
                <c:pt idx="0">
                  <c:v>SDD n = 341</c:v>
                </c:pt>
              </c:strCache>
            </c:strRef>
          </c:tx>
          <c:invertIfNegative val="0"/>
          <c:cat>
            <c:strRef>
              <c:f>'Progress Cats'!$B$18:$F$18</c:f>
              <c:strCache>
                <c:ptCount val="5"/>
                <c:pt idx="0">
                  <c:v>A</c:v>
                </c:pt>
                <c:pt idx="1">
                  <c:v>B</c:v>
                </c:pt>
                <c:pt idx="2">
                  <c:v>C</c:v>
                </c:pt>
                <c:pt idx="3">
                  <c:v>D</c:v>
                </c:pt>
                <c:pt idx="4">
                  <c:v>E</c:v>
                </c:pt>
              </c:strCache>
            </c:strRef>
          </c:cat>
          <c:val>
            <c:numRef>
              <c:f>'Progress Cats'!$B$21:$F$21</c:f>
              <c:numCache>
                <c:formatCode>0.00%</c:formatCode>
                <c:ptCount val="5"/>
                <c:pt idx="0">
                  <c:v>1.7999999999999999E-2</c:v>
                </c:pt>
                <c:pt idx="1">
                  <c:v>0.15500000000000003</c:v>
                </c:pt>
                <c:pt idx="2">
                  <c:v>0.15200000000000002</c:v>
                </c:pt>
                <c:pt idx="3">
                  <c:v>0.47200000000000003</c:v>
                </c:pt>
                <c:pt idx="4">
                  <c:v>0.20200000000000001</c:v>
                </c:pt>
              </c:numCache>
            </c:numRef>
          </c:val>
        </c:ser>
        <c:ser>
          <c:idx val="3"/>
          <c:order val="3"/>
          <c:tx>
            <c:strRef>
              <c:f>'Progress Cats'!$A$22</c:f>
              <c:strCache>
                <c:ptCount val="1"/>
                <c:pt idx="0">
                  <c:v>Autism n = 133</c:v>
                </c:pt>
              </c:strCache>
            </c:strRef>
          </c:tx>
          <c:invertIfNegative val="0"/>
          <c:cat>
            <c:strRef>
              <c:f>'Progress Cats'!$B$18:$F$18</c:f>
              <c:strCache>
                <c:ptCount val="5"/>
                <c:pt idx="0">
                  <c:v>A</c:v>
                </c:pt>
                <c:pt idx="1">
                  <c:v>B</c:v>
                </c:pt>
                <c:pt idx="2">
                  <c:v>C</c:v>
                </c:pt>
                <c:pt idx="3">
                  <c:v>D</c:v>
                </c:pt>
                <c:pt idx="4">
                  <c:v>E</c:v>
                </c:pt>
              </c:strCache>
            </c:strRef>
          </c:cat>
          <c:val>
            <c:numRef>
              <c:f>'Progress Cats'!$B$22:$F$22</c:f>
              <c:numCache>
                <c:formatCode>0.00%</c:formatCode>
                <c:ptCount val="5"/>
                <c:pt idx="0">
                  <c:v>1.4999999999999998E-2</c:v>
                </c:pt>
                <c:pt idx="1">
                  <c:v>0.21800000000000003</c:v>
                </c:pt>
                <c:pt idx="2">
                  <c:v>0.39800000000000008</c:v>
                </c:pt>
                <c:pt idx="3">
                  <c:v>0.24100000000000005</c:v>
                </c:pt>
                <c:pt idx="4">
                  <c:v>0.128</c:v>
                </c:pt>
              </c:numCache>
            </c:numRef>
          </c:val>
        </c:ser>
        <c:ser>
          <c:idx val="4"/>
          <c:order val="4"/>
          <c:tx>
            <c:strRef>
              <c:f>'Progress Cats'!$A$23</c:f>
              <c:strCache>
                <c:ptCount val="1"/>
                <c:pt idx="0">
                  <c:v>OHI n = 142</c:v>
                </c:pt>
              </c:strCache>
            </c:strRef>
          </c:tx>
          <c:invertIfNegative val="0"/>
          <c:cat>
            <c:strRef>
              <c:f>'Progress Cats'!$B$18:$F$18</c:f>
              <c:strCache>
                <c:ptCount val="5"/>
                <c:pt idx="0">
                  <c:v>A</c:v>
                </c:pt>
                <c:pt idx="1">
                  <c:v>B</c:v>
                </c:pt>
                <c:pt idx="2">
                  <c:v>C</c:v>
                </c:pt>
                <c:pt idx="3">
                  <c:v>D</c:v>
                </c:pt>
                <c:pt idx="4">
                  <c:v>E</c:v>
                </c:pt>
              </c:strCache>
            </c:strRef>
          </c:cat>
          <c:val>
            <c:numRef>
              <c:f>'Progress Cats'!$B$23:$F$23</c:f>
              <c:numCache>
                <c:formatCode>0.00%</c:formatCode>
                <c:ptCount val="5"/>
                <c:pt idx="0">
                  <c:v>3.500000000000001E-2</c:v>
                </c:pt>
                <c:pt idx="1">
                  <c:v>0.19900000000000001</c:v>
                </c:pt>
                <c:pt idx="2">
                  <c:v>0.22</c:v>
                </c:pt>
                <c:pt idx="3">
                  <c:v>0.40400000000000003</c:v>
                </c:pt>
                <c:pt idx="4">
                  <c:v>0.14200000000000002</c:v>
                </c:pt>
              </c:numCache>
            </c:numRef>
          </c:val>
        </c:ser>
        <c:dLbls>
          <c:showLegendKey val="0"/>
          <c:showVal val="0"/>
          <c:showCatName val="0"/>
          <c:showSerName val="0"/>
          <c:showPercent val="0"/>
          <c:showBubbleSize val="0"/>
        </c:dLbls>
        <c:gapWidth val="150"/>
        <c:axId val="83597184"/>
        <c:axId val="83598720"/>
      </c:barChart>
      <c:catAx>
        <c:axId val="83597184"/>
        <c:scaling>
          <c:orientation val="minMax"/>
        </c:scaling>
        <c:delete val="0"/>
        <c:axPos val="b"/>
        <c:majorTickMark val="none"/>
        <c:minorTickMark val="none"/>
        <c:tickLblPos val="nextTo"/>
        <c:crossAx val="83598720"/>
        <c:crosses val="autoZero"/>
        <c:auto val="1"/>
        <c:lblAlgn val="ctr"/>
        <c:lblOffset val="100"/>
        <c:noMultiLvlLbl val="0"/>
      </c:catAx>
      <c:valAx>
        <c:axId val="83598720"/>
        <c:scaling>
          <c:orientation val="minMax"/>
        </c:scaling>
        <c:delete val="0"/>
        <c:axPos val="l"/>
        <c:majorGridlines/>
        <c:numFmt formatCode="0.00%" sourceLinked="1"/>
        <c:majorTickMark val="none"/>
        <c:minorTickMark val="none"/>
        <c:tickLblPos val="nextTo"/>
        <c:crossAx val="83597184"/>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Sheet1!$B$1</c:f>
              <c:strCache>
                <c:ptCount val="1"/>
                <c:pt idx="0">
                  <c:v>Caucasian</c:v>
                </c:pt>
              </c:strCache>
            </c:strRef>
          </c:tx>
          <c:invertIfNegative val="0"/>
          <c:cat>
            <c:strRef>
              <c:f>Sheet1!$A$2:$A$6</c:f>
              <c:strCache>
                <c:ptCount val="5"/>
                <c:pt idx="0">
                  <c:v>a - no progress</c:v>
                </c:pt>
                <c:pt idx="1">
                  <c:v>b - progress compared to self</c:v>
                </c:pt>
                <c:pt idx="2">
                  <c:v>c - narrowed the gap</c:v>
                </c:pt>
                <c:pt idx="3">
                  <c:v>d - closed the gap</c:v>
                </c:pt>
                <c:pt idx="4">
                  <c:v>e - maintained</c:v>
                </c:pt>
              </c:strCache>
            </c:strRef>
          </c:cat>
          <c:val>
            <c:numRef>
              <c:f>Sheet1!$B$2:$B$6</c:f>
              <c:numCache>
                <c:formatCode>General</c:formatCode>
                <c:ptCount val="5"/>
                <c:pt idx="0">
                  <c:v>3</c:v>
                </c:pt>
                <c:pt idx="1">
                  <c:v>21</c:v>
                </c:pt>
                <c:pt idx="2">
                  <c:v>28</c:v>
                </c:pt>
                <c:pt idx="3">
                  <c:v>24</c:v>
                </c:pt>
                <c:pt idx="4">
                  <c:v>24</c:v>
                </c:pt>
              </c:numCache>
            </c:numRef>
          </c:val>
        </c:ser>
        <c:ser>
          <c:idx val="1"/>
          <c:order val="1"/>
          <c:tx>
            <c:strRef>
              <c:f>Sheet1!$C$1</c:f>
              <c:strCache>
                <c:ptCount val="1"/>
                <c:pt idx="0">
                  <c:v>Hispanic/Latino</c:v>
                </c:pt>
              </c:strCache>
            </c:strRef>
          </c:tx>
          <c:invertIfNegative val="0"/>
          <c:cat>
            <c:strRef>
              <c:f>Sheet1!$A$2:$A$6</c:f>
              <c:strCache>
                <c:ptCount val="5"/>
                <c:pt idx="0">
                  <c:v>a - no progress</c:v>
                </c:pt>
                <c:pt idx="1">
                  <c:v>b - progress compared to self</c:v>
                </c:pt>
                <c:pt idx="2">
                  <c:v>c - narrowed the gap</c:v>
                </c:pt>
                <c:pt idx="3">
                  <c:v>d - closed the gap</c:v>
                </c:pt>
                <c:pt idx="4">
                  <c:v>e - maintained</c:v>
                </c:pt>
              </c:strCache>
            </c:strRef>
          </c:cat>
          <c:val>
            <c:numRef>
              <c:f>Sheet1!$C$2:$C$6</c:f>
              <c:numCache>
                <c:formatCode>General</c:formatCode>
                <c:ptCount val="5"/>
                <c:pt idx="0">
                  <c:v>8</c:v>
                </c:pt>
                <c:pt idx="1">
                  <c:v>34</c:v>
                </c:pt>
                <c:pt idx="2">
                  <c:v>27</c:v>
                </c:pt>
                <c:pt idx="3">
                  <c:v>21</c:v>
                </c:pt>
                <c:pt idx="4">
                  <c:v>10</c:v>
                </c:pt>
              </c:numCache>
            </c:numRef>
          </c:val>
        </c:ser>
        <c:ser>
          <c:idx val="2"/>
          <c:order val="2"/>
          <c:tx>
            <c:strRef>
              <c:f>Sheet1!$D$1</c:f>
              <c:strCache>
                <c:ptCount val="1"/>
                <c:pt idx="0">
                  <c:v>African American</c:v>
                </c:pt>
              </c:strCache>
            </c:strRef>
          </c:tx>
          <c:invertIfNegative val="0"/>
          <c:cat>
            <c:strRef>
              <c:f>Sheet1!$A$2:$A$6</c:f>
              <c:strCache>
                <c:ptCount val="5"/>
                <c:pt idx="0">
                  <c:v>a - no progress</c:v>
                </c:pt>
                <c:pt idx="1">
                  <c:v>b - progress compared to self</c:v>
                </c:pt>
                <c:pt idx="2">
                  <c:v>c - narrowed the gap</c:v>
                </c:pt>
                <c:pt idx="3">
                  <c:v>d - closed the gap</c:v>
                </c:pt>
                <c:pt idx="4">
                  <c:v>e - maintained</c:v>
                </c:pt>
              </c:strCache>
            </c:strRef>
          </c:cat>
          <c:val>
            <c:numRef>
              <c:f>Sheet1!$D$2:$D$6</c:f>
              <c:numCache>
                <c:formatCode>General</c:formatCode>
                <c:ptCount val="5"/>
                <c:pt idx="0">
                  <c:v>8</c:v>
                </c:pt>
                <c:pt idx="1">
                  <c:v>37</c:v>
                </c:pt>
                <c:pt idx="2">
                  <c:v>24</c:v>
                </c:pt>
                <c:pt idx="3">
                  <c:v>20</c:v>
                </c:pt>
                <c:pt idx="4">
                  <c:v>11</c:v>
                </c:pt>
              </c:numCache>
            </c:numRef>
          </c:val>
        </c:ser>
        <c:ser>
          <c:idx val="3"/>
          <c:order val="3"/>
          <c:tx>
            <c:strRef>
              <c:f>Sheet1!$E$1</c:f>
              <c:strCache>
                <c:ptCount val="1"/>
                <c:pt idx="0">
                  <c:v>Multiple/Other</c:v>
                </c:pt>
              </c:strCache>
            </c:strRef>
          </c:tx>
          <c:invertIfNegative val="0"/>
          <c:cat>
            <c:strRef>
              <c:f>Sheet1!$A$2:$A$6</c:f>
              <c:strCache>
                <c:ptCount val="5"/>
                <c:pt idx="0">
                  <c:v>a - no progress</c:v>
                </c:pt>
                <c:pt idx="1">
                  <c:v>b - progress compared to self</c:v>
                </c:pt>
                <c:pt idx="2">
                  <c:v>c - narrowed the gap</c:v>
                </c:pt>
                <c:pt idx="3">
                  <c:v>d - closed the gap</c:v>
                </c:pt>
                <c:pt idx="4">
                  <c:v>e - maintained</c:v>
                </c:pt>
              </c:strCache>
            </c:strRef>
          </c:cat>
          <c:val>
            <c:numRef>
              <c:f>Sheet1!$E$2:$E$6</c:f>
              <c:numCache>
                <c:formatCode>General</c:formatCode>
                <c:ptCount val="5"/>
                <c:pt idx="0">
                  <c:v>6</c:v>
                </c:pt>
                <c:pt idx="1">
                  <c:v>32</c:v>
                </c:pt>
                <c:pt idx="2">
                  <c:v>25</c:v>
                </c:pt>
                <c:pt idx="3">
                  <c:v>20</c:v>
                </c:pt>
                <c:pt idx="4">
                  <c:v>17</c:v>
                </c:pt>
              </c:numCache>
            </c:numRef>
          </c:val>
        </c:ser>
        <c:dLbls>
          <c:showLegendKey val="0"/>
          <c:showVal val="0"/>
          <c:showCatName val="0"/>
          <c:showSerName val="0"/>
          <c:showPercent val="0"/>
          <c:showBubbleSize val="0"/>
        </c:dLbls>
        <c:gapWidth val="150"/>
        <c:axId val="35844864"/>
        <c:axId val="35846400"/>
      </c:barChart>
      <c:catAx>
        <c:axId val="35844864"/>
        <c:scaling>
          <c:orientation val="minMax"/>
        </c:scaling>
        <c:delete val="0"/>
        <c:axPos val="b"/>
        <c:majorTickMark val="out"/>
        <c:minorTickMark val="none"/>
        <c:tickLblPos val="nextTo"/>
        <c:crossAx val="35846400"/>
        <c:crosses val="autoZero"/>
        <c:auto val="1"/>
        <c:lblAlgn val="ctr"/>
        <c:lblOffset val="100"/>
        <c:noMultiLvlLbl val="0"/>
      </c:catAx>
      <c:valAx>
        <c:axId val="35846400"/>
        <c:scaling>
          <c:orientation val="minMax"/>
        </c:scaling>
        <c:delete val="0"/>
        <c:axPos val="l"/>
        <c:majorGridlines/>
        <c:numFmt formatCode="General" sourceLinked="1"/>
        <c:majorTickMark val="out"/>
        <c:minorTickMark val="none"/>
        <c:tickLblPos val="nextTo"/>
        <c:crossAx val="35844864"/>
        <c:crosses val="autoZero"/>
        <c:crossBetween val="between"/>
      </c:valAx>
    </c:plotArea>
    <c:legend>
      <c:legendPos val="r"/>
      <c:layout/>
      <c:overlay val="0"/>
    </c:legend>
    <c:plotVisOnly val="1"/>
    <c:dispBlanksAs val="gap"/>
    <c:showDLblsOverMax val="0"/>
  </c:chart>
  <c:spPr>
    <a:solidFill>
      <a:srgbClr val="FFFFFF"/>
    </a:solidFill>
  </c:sp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State 11-12</a:t>
            </a:r>
            <a:r>
              <a:rPr lang="en-US" baseline="0" dirty="0" smtClean="0"/>
              <a:t> </a:t>
            </a:r>
            <a:r>
              <a:rPr lang="en-US" baseline="0" dirty="0"/>
              <a:t>Entry Rating Distribution</a:t>
            </a:r>
            <a:endParaRPr lang="en-US" dirty="0"/>
          </a:p>
        </c:rich>
      </c:tx>
      <c:layout/>
      <c:overlay val="0"/>
    </c:title>
    <c:autoTitleDeleted val="0"/>
    <c:plotArea>
      <c:layout/>
      <c:barChart>
        <c:barDir val="col"/>
        <c:grouping val="clustered"/>
        <c:varyColors val="0"/>
        <c:ser>
          <c:idx val="0"/>
          <c:order val="0"/>
          <c:tx>
            <c:strRef>
              <c:f>'Entry Rating Dist Graph'!$B$2</c:f>
              <c:strCache>
                <c:ptCount val="1"/>
                <c:pt idx="0">
                  <c:v>Outcome 1</c:v>
                </c:pt>
              </c:strCache>
            </c:strRef>
          </c:tx>
          <c:invertIfNegative val="0"/>
          <c:cat>
            <c:numRef>
              <c:f>'Entry Rating Dist Graph'!$C$1:$I$1</c:f>
              <c:numCache>
                <c:formatCode>General</c:formatCode>
                <c:ptCount val="7"/>
                <c:pt idx="0">
                  <c:v>1</c:v>
                </c:pt>
                <c:pt idx="1">
                  <c:v>2</c:v>
                </c:pt>
                <c:pt idx="2">
                  <c:v>3</c:v>
                </c:pt>
                <c:pt idx="3">
                  <c:v>4</c:v>
                </c:pt>
                <c:pt idx="4">
                  <c:v>5</c:v>
                </c:pt>
                <c:pt idx="5">
                  <c:v>6</c:v>
                </c:pt>
                <c:pt idx="6">
                  <c:v>7</c:v>
                </c:pt>
              </c:numCache>
            </c:numRef>
          </c:cat>
          <c:val>
            <c:numRef>
              <c:f>'Entry Rating Dist Graph'!$C$2:$I$2</c:f>
              <c:numCache>
                <c:formatCode>0.0%</c:formatCode>
                <c:ptCount val="7"/>
                <c:pt idx="0">
                  <c:v>3.6392615221145001E-2</c:v>
                </c:pt>
                <c:pt idx="1">
                  <c:v>0.10811528755478816</c:v>
                </c:pt>
                <c:pt idx="2">
                  <c:v>9.3106654270155395E-2</c:v>
                </c:pt>
                <c:pt idx="3">
                  <c:v>0.13826537388763502</c:v>
                </c:pt>
                <c:pt idx="4">
                  <c:v>0.2139726391287024</c:v>
                </c:pt>
                <c:pt idx="5">
                  <c:v>0.2085270288218887</c:v>
                </c:pt>
                <c:pt idx="6">
                  <c:v>0.20162040111568602</c:v>
                </c:pt>
              </c:numCache>
            </c:numRef>
          </c:val>
        </c:ser>
        <c:ser>
          <c:idx val="1"/>
          <c:order val="1"/>
          <c:tx>
            <c:strRef>
              <c:f>'Entry Rating Dist Graph'!$B$3</c:f>
              <c:strCache>
                <c:ptCount val="1"/>
                <c:pt idx="0">
                  <c:v>Outcome 2</c:v>
                </c:pt>
              </c:strCache>
            </c:strRef>
          </c:tx>
          <c:invertIfNegative val="0"/>
          <c:cat>
            <c:numRef>
              <c:f>'Entry Rating Dist Graph'!$C$1:$I$1</c:f>
              <c:numCache>
                <c:formatCode>General</c:formatCode>
                <c:ptCount val="7"/>
                <c:pt idx="0">
                  <c:v>1</c:v>
                </c:pt>
                <c:pt idx="1">
                  <c:v>2</c:v>
                </c:pt>
                <c:pt idx="2">
                  <c:v>3</c:v>
                </c:pt>
                <c:pt idx="3">
                  <c:v>4</c:v>
                </c:pt>
                <c:pt idx="4">
                  <c:v>5</c:v>
                </c:pt>
                <c:pt idx="5">
                  <c:v>6</c:v>
                </c:pt>
                <c:pt idx="6">
                  <c:v>7</c:v>
                </c:pt>
              </c:numCache>
            </c:numRef>
          </c:cat>
          <c:val>
            <c:numRef>
              <c:f>'Entry Rating Dist Graph'!$C$3:$I$3</c:f>
              <c:numCache>
                <c:formatCode>0.0%</c:formatCode>
                <c:ptCount val="7"/>
                <c:pt idx="0">
                  <c:v>4.6885376544029772E-2</c:v>
                </c:pt>
                <c:pt idx="1">
                  <c:v>0.14198432726789784</c:v>
                </c:pt>
                <c:pt idx="2">
                  <c:v>0.1632354894408298</c:v>
                </c:pt>
                <c:pt idx="3">
                  <c:v>0.19710452915393811</c:v>
                </c:pt>
                <c:pt idx="4">
                  <c:v>0.27759330588391551</c:v>
                </c:pt>
                <c:pt idx="5">
                  <c:v>0.14171868774073629</c:v>
                </c:pt>
                <c:pt idx="6">
                  <c:v>3.1478283968654645E-2</c:v>
                </c:pt>
              </c:numCache>
            </c:numRef>
          </c:val>
        </c:ser>
        <c:ser>
          <c:idx val="2"/>
          <c:order val="2"/>
          <c:tx>
            <c:strRef>
              <c:f>'Entry Rating Dist Graph'!$B$4</c:f>
              <c:strCache>
                <c:ptCount val="1"/>
                <c:pt idx="0">
                  <c:v>Outcome 3</c:v>
                </c:pt>
              </c:strCache>
            </c:strRef>
          </c:tx>
          <c:invertIfNegative val="0"/>
          <c:cat>
            <c:numRef>
              <c:f>'Entry Rating Dist Graph'!$C$1:$I$1</c:f>
              <c:numCache>
                <c:formatCode>General</c:formatCode>
                <c:ptCount val="7"/>
                <c:pt idx="0">
                  <c:v>1</c:v>
                </c:pt>
                <c:pt idx="1">
                  <c:v>2</c:v>
                </c:pt>
                <c:pt idx="2">
                  <c:v>3</c:v>
                </c:pt>
                <c:pt idx="3">
                  <c:v>4</c:v>
                </c:pt>
                <c:pt idx="4">
                  <c:v>5</c:v>
                </c:pt>
                <c:pt idx="5">
                  <c:v>6</c:v>
                </c:pt>
                <c:pt idx="6">
                  <c:v>7</c:v>
                </c:pt>
              </c:numCache>
            </c:numRef>
          </c:cat>
          <c:val>
            <c:numRef>
              <c:f>'Entry Rating Dist Graph'!$C$4:$I$4</c:f>
              <c:numCache>
                <c:formatCode>0.0%</c:formatCode>
                <c:ptCount val="7"/>
                <c:pt idx="0">
                  <c:v>3.3204940895205252E-2</c:v>
                </c:pt>
                <c:pt idx="1">
                  <c:v>7.5308805950325616E-2</c:v>
                </c:pt>
                <c:pt idx="2">
                  <c:v>8.4871828928144752E-2</c:v>
                </c:pt>
                <c:pt idx="3">
                  <c:v>0.11475627573382971</c:v>
                </c:pt>
                <c:pt idx="4">
                  <c:v>0.17293133218222972</c:v>
                </c:pt>
                <c:pt idx="5">
                  <c:v>0.21198034267499069</c:v>
                </c:pt>
                <c:pt idx="6">
                  <c:v>0.30694647363527816</c:v>
                </c:pt>
              </c:numCache>
            </c:numRef>
          </c:val>
        </c:ser>
        <c:dLbls>
          <c:showLegendKey val="0"/>
          <c:showVal val="0"/>
          <c:showCatName val="0"/>
          <c:showSerName val="0"/>
          <c:showPercent val="0"/>
          <c:showBubbleSize val="0"/>
        </c:dLbls>
        <c:gapWidth val="150"/>
        <c:axId val="79424128"/>
        <c:axId val="81072512"/>
      </c:barChart>
      <c:catAx>
        <c:axId val="79424128"/>
        <c:scaling>
          <c:orientation val="minMax"/>
        </c:scaling>
        <c:delete val="0"/>
        <c:axPos val="b"/>
        <c:numFmt formatCode="General" sourceLinked="1"/>
        <c:majorTickMark val="none"/>
        <c:minorTickMark val="none"/>
        <c:tickLblPos val="nextTo"/>
        <c:crossAx val="81072512"/>
        <c:crosses val="autoZero"/>
        <c:auto val="1"/>
        <c:lblAlgn val="ctr"/>
        <c:lblOffset val="100"/>
        <c:noMultiLvlLbl val="0"/>
      </c:catAx>
      <c:valAx>
        <c:axId val="81072512"/>
        <c:scaling>
          <c:orientation val="minMax"/>
        </c:scaling>
        <c:delete val="0"/>
        <c:axPos val="l"/>
        <c:majorGridlines/>
        <c:numFmt formatCode="0.0%" sourceLinked="1"/>
        <c:majorTickMark val="none"/>
        <c:minorTickMark val="none"/>
        <c:tickLblPos val="nextTo"/>
        <c:crossAx val="79424128"/>
        <c:crosses val="autoZero"/>
        <c:crossBetween val="between"/>
      </c:valAx>
      <c:dTable>
        <c:showHorzBorder val="1"/>
        <c:showVertBorder val="1"/>
        <c:showOutline val="1"/>
        <c:showKeys val="1"/>
      </c:dTable>
    </c:plotArea>
    <c:plotVisOnly val="1"/>
    <c:dispBlanksAs val="gap"/>
    <c:showDLblsOverMax val="0"/>
  </c:chart>
  <c:spPr>
    <a:ln>
      <a:solidFill>
        <a:sysClr val="windowText" lastClr="000000"/>
      </a:solidFill>
    </a:ln>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Germantown Outcome One</a:t>
            </a:r>
          </a:p>
          <a:p>
            <a:pPr>
              <a:defRPr/>
            </a:pPr>
            <a:r>
              <a:rPr lang="en-US"/>
              <a:t>Entry Rating Comparison</a:t>
            </a:r>
          </a:p>
        </c:rich>
      </c:tx>
      <c:overlay val="0"/>
    </c:title>
    <c:autoTitleDeleted val="0"/>
    <c:plotArea>
      <c:layout/>
      <c:barChart>
        <c:barDir val="col"/>
        <c:grouping val="clustered"/>
        <c:varyColors val="0"/>
        <c:ser>
          <c:idx val="0"/>
          <c:order val="0"/>
          <c:tx>
            <c:strRef>
              <c:f>Graphs!$A$2</c:f>
              <c:strCache>
                <c:ptCount val="1"/>
                <c:pt idx="0">
                  <c:v>2011-2012</c:v>
                </c:pt>
              </c:strCache>
            </c:strRef>
          </c:tx>
          <c:invertIfNegative val="0"/>
          <c:val>
            <c:numRef>
              <c:f>Graphs!$B$2:$H$2</c:f>
              <c:numCache>
                <c:formatCode>0.0%</c:formatCode>
                <c:ptCount val="7"/>
                <c:pt idx="0">
                  <c:v>2.6315789473684213E-2</c:v>
                </c:pt>
                <c:pt idx="1">
                  <c:v>0.10526315789473685</c:v>
                </c:pt>
                <c:pt idx="2">
                  <c:v>5.2631578947368425E-2</c:v>
                </c:pt>
                <c:pt idx="3">
                  <c:v>0.18421052631578944</c:v>
                </c:pt>
                <c:pt idx="4">
                  <c:v>0.26315789473684215</c:v>
                </c:pt>
                <c:pt idx="5">
                  <c:v>0.15789473684210531</c:v>
                </c:pt>
                <c:pt idx="6">
                  <c:v>0.21052631578947373</c:v>
                </c:pt>
              </c:numCache>
            </c:numRef>
          </c:val>
        </c:ser>
        <c:ser>
          <c:idx val="1"/>
          <c:order val="1"/>
          <c:tx>
            <c:strRef>
              <c:f>Graphs!$A$3</c:f>
              <c:strCache>
                <c:ptCount val="1"/>
                <c:pt idx="0">
                  <c:v>2012-2013</c:v>
                </c:pt>
              </c:strCache>
            </c:strRef>
          </c:tx>
          <c:invertIfNegative val="0"/>
          <c:val>
            <c:numRef>
              <c:f>Graphs!$B$3:$H$3</c:f>
              <c:numCache>
                <c:formatCode>General</c:formatCode>
                <c:ptCount val="7"/>
                <c:pt idx="2" formatCode="0.0%">
                  <c:v>7.6923076923076927E-2</c:v>
                </c:pt>
                <c:pt idx="3" formatCode="0.0%">
                  <c:v>0.26923076923076927</c:v>
                </c:pt>
                <c:pt idx="4" formatCode="0.0%">
                  <c:v>0.57692307692307709</c:v>
                </c:pt>
                <c:pt idx="5" formatCode="0.0%">
                  <c:v>7.6923076923076927E-2</c:v>
                </c:pt>
              </c:numCache>
            </c:numRef>
          </c:val>
        </c:ser>
        <c:dLbls>
          <c:showLegendKey val="0"/>
          <c:showVal val="0"/>
          <c:showCatName val="0"/>
          <c:showSerName val="0"/>
          <c:showPercent val="0"/>
          <c:showBubbleSize val="0"/>
        </c:dLbls>
        <c:gapWidth val="150"/>
        <c:axId val="81117184"/>
        <c:axId val="81118720"/>
      </c:barChart>
      <c:catAx>
        <c:axId val="81117184"/>
        <c:scaling>
          <c:orientation val="minMax"/>
        </c:scaling>
        <c:delete val="0"/>
        <c:axPos val="b"/>
        <c:majorTickMark val="none"/>
        <c:minorTickMark val="none"/>
        <c:tickLblPos val="nextTo"/>
        <c:crossAx val="81118720"/>
        <c:crosses val="autoZero"/>
        <c:auto val="1"/>
        <c:lblAlgn val="ctr"/>
        <c:lblOffset val="100"/>
        <c:noMultiLvlLbl val="0"/>
      </c:catAx>
      <c:valAx>
        <c:axId val="81118720"/>
        <c:scaling>
          <c:orientation val="minMax"/>
        </c:scaling>
        <c:delete val="0"/>
        <c:axPos val="l"/>
        <c:majorGridlines/>
        <c:numFmt formatCode="0.0%" sourceLinked="1"/>
        <c:majorTickMark val="none"/>
        <c:minorTickMark val="none"/>
        <c:tickLblPos val="nextTo"/>
        <c:crossAx val="81117184"/>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Germantown Outcome Two</a:t>
            </a:r>
          </a:p>
          <a:p>
            <a:pPr>
              <a:defRPr/>
            </a:pPr>
            <a:r>
              <a:rPr lang="en-US"/>
              <a:t>Entry</a:t>
            </a:r>
            <a:r>
              <a:rPr lang="en-US" baseline="0"/>
              <a:t> Rating Comparison</a:t>
            </a:r>
            <a:endParaRPr lang="en-US"/>
          </a:p>
        </c:rich>
      </c:tx>
      <c:overlay val="0"/>
    </c:title>
    <c:autoTitleDeleted val="0"/>
    <c:plotArea>
      <c:layout/>
      <c:barChart>
        <c:barDir val="col"/>
        <c:grouping val="clustered"/>
        <c:varyColors val="0"/>
        <c:ser>
          <c:idx val="0"/>
          <c:order val="0"/>
          <c:tx>
            <c:strRef>
              <c:f>Graphs!$A$8</c:f>
              <c:strCache>
                <c:ptCount val="1"/>
                <c:pt idx="0">
                  <c:v>2011-2012</c:v>
                </c:pt>
              </c:strCache>
            </c:strRef>
          </c:tx>
          <c:invertIfNegative val="0"/>
          <c:val>
            <c:numRef>
              <c:f>Graphs!$B$8:$H$8</c:f>
              <c:numCache>
                <c:formatCode>0.0%</c:formatCode>
                <c:ptCount val="7"/>
                <c:pt idx="0">
                  <c:v>2.6315789473684213E-2</c:v>
                </c:pt>
                <c:pt idx="1">
                  <c:v>7.8947368421052613E-2</c:v>
                </c:pt>
                <c:pt idx="2">
                  <c:v>5.2631578947368425E-2</c:v>
                </c:pt>
                <c:pt idx="3">
                  <c:v>0.39473684210526322</c:v>
                </c:pt>
                <c:pt idx="4">
                  <c:v>0.39473684210526322</c:v>
                </c:pt>
                <c:pt idx="5">
                  <c:v>5.2631578947368425E-2</c:v>
                </c:pt>
              </c:numCache>
            </c:numRef>
          </c:val>
        </c:ser>
        <c:ser>
          <c:idx val="1"/>
          <c:order val="1"/>
          <c:tx>
            <c:strRef>
              <c:f>Graphs!$A$9</c:f>
              <c:strCache>
                <c:ptCount val="1"/>
                <c:pt idx="0">
                  <c:v>2012-2013</c:v>
                </c:pt>
              </c:strCache>
            </c:strRef>
          </c:tx>
          <c:invertIfNegative val="0"/>
          <c:val>
            <c:numRef>
              <c:f>Graphs!$B$9:$H$9</c:f>
              <c:numCache>
                <c:formatCode>0.0%</c:formatCode>
                <c:ptCount val="7"/>
                <c:pt idx="1">
                  <c:v>3.8461538461538464E-2</c:v>
                </c:pt>
                <c:pt idx="2">
                  <c:v>0.15384615384615391</c:v>
                </c:pt>
                <c:pt idx="3">
                  <c:v>0.30769230769230776</c:v>
                </c:pt>
                <c:pt idx="4">
                  <c:v>0.38461538461538469</c:v>
                </c:pt>
                <c:pt idx="5">
                  <c:v>0.11538461538461539</c:v>
                </c:pt>
              </c:numCache>
            </c:numRef>
          </c:val>
        </c:ser>
        <c:dLbls>
          <c:showLegendKey val="0"/>
          <c:showVal val="0"/>
          <c:showCatName val="0"/>
          <c:showSerName val="0"/>
          <c:showPercent val="0"/>
          <c:showBubbleSize val="0"/>
        </c:dLbls>
        <c:gapWidth val="150"/>
        <c:axId val="81404672"/>
        <c:axId val="81406208"/>
      </c:barChart>
      <c:catAx>
        <c:axId val="81404672"/>
        <c:scaling>
          <c:orientation val="minMax"/>
        </c:scaling>
        <c:delete val="0"/>
        <c:axPos val="b"/>
        <c:majorTickMark val="none"/>
        <c:minorTickMark val="none"/>
        <c:tickLblPos val="nextTo"/>
        <c:crossAx val="81406208"/>
        <c:crosses val="autoZero"/>
        <c:auto val="1"/>
        <c:lblAlgn val="ctr"/>
        <c:lblOffset val="100"/>
        <c:noMultiLvlLbl val="0"/>
      </c:catAx>
      <c:valAx>
        <c:axId val="81406208"/>
        <c:scaling>
          <c:orientation val="minMax"/>
        </c:scaling>
        <c:delete val="0"/>
        <c:axPos val="l"/>
        <c:majorGridlines/>
        <c:numFmt formatCode="0.0%" sourceLinked="1"/>
        <c:majorTickMark val="none"/>
        <c:minorTickMark val="none"/>
        <c:tickLblPos val="nextTo"/>
        <c:crossAx val="81404672"/>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Germantown Outcome Three</a:t>
            </a:r>
          </a:p>
          <a:p>
            <a:pPr>
              <a:defRPr/>
            </a:pPr>
            <a:r>
              <a:rPr lang="en-US"/>
              <a:t>Entry Rating Comparison</a:t>
            </a:r>
          </a:p>
        </c:rich>
      </c:tx>
      <c:overlay val="0"/>
    </c:title>
    <c:autoTitleDeleted val="0"/>
    <c:plotArea>
      <c:layout/>
      <c:barChart>
        <c:barDir val="col"/>
        <c:grouping val="clustered"/>
        <c:varyColors val="0"/>
        <c:ser>
          <c:idx val="0"/>
          <c:order val="0"/>
          <c:tx>
            <c:strRef>
              <c:f>Graphs!$A$14</c:f>
              <c:strCache>
                <c:ptCount val="1"/>
                <c:pt idx="0">
                  <c:v>2011-2012</c:v>
                </c:pt>
              </c:strCache>
            </c:strRef>
          </c:tx>
          <c:invertIfNegative val="0"/>
          <c:val>
            <c:numRef>
              <c:f>Graphs!$B$14:$H$14</c:f>
              <c:numCache>
                <c:formatCode>0.0%</c:formatCode>
                <c:ptCount val="7"/>
                <c:pt idx="0">
                  <c:v>2.6315789473684213E-2</c:v>
                </c:pt>
                <c:pt idx="1">
                  <c:v>5.2631578947368425E-2</c:v>
                </c:pt>
                <c:pt idx="2">
                  <c:v>5.2631578947368425E-2</c:v>
                </c:pt>
                <c:pt idx="3">
                  <c:v>0.10526315789473685</c:v>
                </c:pt>
                <c:pt idx="4">
                  <c:v>0.15789473684210531</c:v>
                </c:pt>
                <c:pt idx="5">
                  <c:v>0.18421052631578944</c:v>
                </c:pt>
                <c:pt idx="6">
                  <c:v>0.4210526315789474</c:v>
                </c:pt>
              </c:numCache>
            </c:numRef>
          </c:val>
        </c:ser>
        <c:ser>
          <c:idx val="1"/>
          <c:order val="1"/>
          <c:tx>
            <c:strRef>
              <c:f>Graphs!$A$15</c:f>
              <c:strCache>
                <c:ptCount val="1"/>
                <c:pt idx="0">
                  <c:v>2012-2013</c:v>
                </c:pt>
              </c:strCache>
            </c:strRef>
          </c:tx>
          <c:invertIfNegative val="0"/>
          <c:val>
            <c:numRef>
              <c:f>Graphs!$B$15:$H$15</c:f>
              <c:numCache>
                <c:formatCode>General</c:formatCode>
                <c:ptCount val="7"/>
                <c:pt idx="2" formatCode="0.0%">
                  <c:v>3.8461538461538464E-2</c:v>
                </c:pt>
                <c:pt idx="3" formatCode="0.0%">
                  <c:v>0.26923076923076927</c:v>
                </c:pt>
                <c:pt idx="4" formatCode="0.0%">
                  <c:v>0.3461538461538462</c:v>
                </c:pt>
                <c:pt idx="5" formatCode="0.0%">
                  <c:v>0.26923076923076927</c:v>
                </c:pt>
                <c:pt idx="6" formatCode="0.0%">
                  <c:v>7.6923076923076927E-2</c:v>
                </c:pt>
              </c:numCache>
            </c:numRef>
          </c:val>
        </c:ser>
        <c:dLbls>
          <c:showLegendKey val="0"/>
          <c:showVal val="0"/>
          <c:showCatName val="0"/>
          <c:showSerName val="0"/>
          <c:showPercent val="0"/>
          <c:showBubbleSize val="0"/>
        </c:dLbls>
        <c:gapWidth val="150"/>
        <c:axId val="81134720"/>
        <c:axId val="81136256"/>
      </c:barChart>
      <c:catAx>
        <c:axId val="81134720"/>
        <c:scaling>
          <c:orientation val="minMax"/>
        </c:scaling>
        <c:delete val="0"/>
        <c:axPos val="b"/>
        <c:majorTickMark val="none"/>
        <c:minorTickMark val="none"/>
        <c:tickLblPos val="nextTo"/>
        <c:crossAx val="81136256"/>
        <c:crosses val="autoZero"/>
        <c:auto val="1"/>
        <c:lblAlgn val="ctr"/>
        <c:lblOffset val="100"/>
        <c:noMultiLvlLbl val="0"/>
      </c:catAx>
      <c:valAx>
        <c:axId val="81136256"/>
        <c:scaling>
          <c:orientation val="minMax"/>
        </c:scaling>
        <c:delete val="0"/>
        <c:axPos val="l"/>
        <c:majorGridlines/>
        <c:numFmt formatCode="0.0%" sourceLinked="1"/>
        <c:majorTickMark val="none"/>
        <c:minorTickMark val="none"/>
        <c:tickLblPos val="nextTo"/>
        <c:crossAx val="81134720"/>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 1 Entry</a:t>
            </a:r>
            <a:r>
              <a:rPr lang="en-US" baseline="0"/>
              <a:t> Rating Comparison</a:t>
            </a:r>
            <a:endParaRPr lang="en-US"/>
          </a:p>
        </c:rich>
      </c:tx>
      <c:overlay val="0"/>
    </c:title>
    <c:autoTitleDeleted val="0"/>
    <c:plotArea>
      <c:layout/>
      <c:barChart>
        <c:barDir val="col"/>
        <c:grouping val="clustered"/>
        <c:varyColors val="0"/>
        <c:ser>
          <c:idx val="0"/>
          <c:order val="0"/>
          <c:tx>
            <c:strRef>
              <c:f>'Graph comparing entry'!$A$2</c:f>
              <c:strCache>
                <c:ptCount val="1"/>
                <c:pt idx="0">
                  <c:v>11-12 Outcome 1</c:v>
                </c:pt>
              </c:strCache>
            </c:strRef>
          </c:tx>
          <c:invertIfNegative val="0"/>
          <c:cat>
            <c:numRef>
              <c:f>'Graph comparing entry'!$B$1:$H$1</c:f>
              <c:numCache>
                <c:formatCode>General</c:formatCode>
                <c:ptCount val="7"/>
                <c:pt idx="0">
                  <c:v>1</c:v>
                </c:pt>
                <c:pt idx="1">
                  <c:v>2</c:v>
                </c:pt>
                <c:pt idx="2">
                  <c:v>3</c:v>
                </c:pt>
                <c:pt idx="3">
                  <c:v>4</c:v>
                </c:pt>
                <c:pt idx="4">
                  <c:v>5</c:v>
                </c:pt>
                <c:pt idx="5">
                  <c:v>6</c:v>
                </c:pt>
                <c:pt idx="6">
                  <c:v>7</c:v>
                </c:pt>
              </c:numCache>
            </c:numRef>
          </c:cat>
          <c:val>
            <c:numRef>
              <c:f>'Graph comparing entry'!$B$2:$H$2</c:f>
              <c:numCache>
                <c:formatCode>0%</c:formatCode>
                <c:ptCount val="7"/>
                <c:pt idx="0">
                  <c:v>4.0000000000000084E-2</c:v>
                </c:pt>
                <c:pt idx="1">
                  <c:v>0.11000000000000008</c:v>
                </c:pt>
                <c:pt idx="2">
                  <c:v>9.0000000000000066E-2</c:v>
                </c:pt>
                <c:pt idx="3">
                  <c:v>0.14000000000000001</c:v>
                </c:pt>
                <c:pt idx="4">
                  <c:v>0.21000000000000021</c:v>
                </c:pt>
                <c:pt idx="5">
                  <c:v>0.21000000000000021</c:v>
                </c:pt>
                <c:pt idx="6">
                  <c:v>0.2</c:v>
                </c:pt>
              </c:numCache>
            </c:numRef>
          </c:val>
        </c:ser>
        <c:ser>
          <c:idx val="1"/>
          <c:order val="1"/>
          <c:tx>
            <c:strRef>
              <c:f>'Graph comparing entry'!$A$3</c:f>
              <c:strCache>
                <c:ptCount val="1"/>
                <c:pt idx="0">
                  <c:v>12-13 Outcome 1</c:v>
                </c:pt>
              </c:strCache>
            </c:strRef>
          </c:tx>
          <c:invertIfNegative val="0"/>
          <c:cat>
            <c:numRef>
              <c:f>'Graph comparing entry'!$B$1:$H$1</c:f>
              <c:numCache>
                <c:formatCode>General</c:formatCode>
                <c:ptCount val="7"/>
                <c:pt idx="0">
                  <c:v>1</c:v>
                </c:pt>
                <c:pt idx="1">
                  <c:v>2</c:v>
                </c:pt>
                <c:pt idx="2">
                  <c:v>3</c:v>
                </c:pt>
                <c:pt idx="3">
                  <c:v>4</c:v>
                </c:pt>
                <c:pt idx="4">
                  <c:v>5</c:v>
                </c:pt>
                <c:pt idx="5">
                  <c:v>6</c:v>
                </c:pt>
                <c:pt idx="6">
                  <c:v>7</c:v>
                </c:pt>
              </c:numCache>
            </c:numRef>
          </c:cat>
          <c:val>
            <c:numRef>
              <c:f>'Graph comparing entry'!$B$3:$H$3</c:f>
              <c:numCache>
                <c:formatCode>0.0%</c:formatCode>
                <c:ptCount val="7"/>
                <c:pt idx="0">
                  <c:v>3.3634341054835815E-2</c:v>
                </c:pt>
                <c:pt idx="1">
                  <c:v>0.10757754220651773</c:v>
                </c:pt>
                <c:pt idx="2">
                  <c:v>0.12092658029053809</c:v>
                </c:pt>
                <c:pt idx="3">
                  <c:v>0.16620861143829371</c:v>
                </c:pt>
                <c:pt idx="4">
                  <c:v>0.24695720455437836</c:v>
                </c:pt>
                <c:pt idx="5">
                  <c:v>0.19369192514068823</c:v>
                </c:pt>
                <c:pt idx="6">
                  <c:v>0.13100379531474937</c:v>
                </c:pt>
              </c:numCache>
            </c:numRef>
          </c:val>
        </c:ser>
        <c:dLbls>
          <c:showLegendKey val="0"/>
          <c:showVal val="0"/>
          <c:showCatName val="0"/>
          <c:showSerName val="0"/>
          <c:showPercent val="0"/>
          <c:showBubbleSize val="0"/>
        </c:dLbls>
        <c:gapWidth val="150"/>
        <c:axId val="81163776"/>
        <c:axId val="81165312"/>
      </c:barChart>
      <c:catAx>
        <c:axId val="81163776"/>
        <c:scaling>
          <c:orientation val="minMax"/>
        </c:scaling>
        <c:delete val="0"/>
        <c:axPos val="b"/>
        <c:numFmt formatCode="General" sourceLinked="1"/>
        <c:majorTickMark val="none"/>
        <c:minorTickMark val="none"/>
        <c:tickLblPos val="nextTo"/>
        <c:crossAx val="81165312"/>
        <c:crosses val="autoZero"/>
        <c:auto val="1"/>
        <c:lblAlgn val="ctr"/>
        <c:lblOffset val="100"/>
        <c:noMultiLvlLbl val="0"/>
      </c:catAx>
      <c:valAx>
        <c:axId val="81165312"/>
        <c:scaling>
          <c:orientation val="minMax"/>
        </c:scaling>
        <c:delete val="0"/>
        <c:axPos val="l"/>
        <c:majorGridlines/>
        <c:numFmt formatCode="0%" sourceLinked="1"/>
        <c:majorTickMark val="none"/>
        <c:minorTickMark val="none"/>
        <c:tickLblPos val="nextTo"/>
        <c:crossAx val="81163776"/>
        <c:crosses val="autoZero"/>
        <c:crossBetween val="between"/>
      </c:valAx>
      <c:dTable>
        <c:showHorzBorder val="1"/>
        <c:showVertBorder val="1"/>
        <c:showOutline val="1"/>
        <c:showKeys val="1"/>
      </c:dTable>
    </c:plotArea>
    <c:plotVisOnly val="1"/>
    <c:dispBlanksAs val="gap"/>
    <c:showDLblsOverMax val="0"/>
  </c:chart>
  <c:spPr>
    <a:ln>
      <a:solidFill>
        <a:schemeClr val="tx1"/>
      </a:solidFill>
    </a:ln>
  </c:sp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a:t>Outcome 2 Entry Rating Comparison</a:t>
            </a:r>
          </a:p>
          <a:p>
            <a:pPr>
              <a:defRPr/>
            </a:pPr>
            <a:endParaRPr lang="en-US"/>
          </a:p>
        </c:rich>
      </c:tx>
      <c:overlay val="0"/>
    </c:title>
    <c:autoTitleDeleted val="0"/>
    <c:plotArea>
      <c:layout/>
      <c:barChart>
        <c:barDir val="col"/>
        <c:grouping val="clustered"/>
        <c:varyColors val="0"/>
        <c:ser>
          <c:idx val="0"/>
          <c:order val="0"/>
          <c:tx>
            <c:strRef>
              <c:f>'Graph comparing entry'!$A$6</c:f>
              <c:strCache>
                <c:ptCount val="1"/>
                <c:pt idx="0">
                  <c:v>11-12 Outcome 2</c:v>
                </c:pt>
              </c:strCache>
            </c:strRef>
          </c:tx>
          <c:invertIfNegative val="0"/>
          <c:cat>
            <c:numRef>
              <c:f>'Graph comparing entry'!$B$5:$H$5</c:f>
              <c:numCache>
                <c:formatCode>0</c:formatCode>
                <c:ptCount val="7"/>
                <c:pt idx="0">
                  <c:v>1</c:v>
                </c:pt>
                <c:pt idx="1">
                  <c:v>2</c:v>
                </c:pt>
                <c:pt idx="2">
                  <c:v>3</c:v>
                </c:pt>
                <c:pt idx="3">
                  <c:v>4</c:v>
                </c:pt>
                <c:pt idx="4">
                  <c:v>5</c:v>
                </c:pt>
                <c:pt idx="5">
                  <c:v>6</c:v>
                </c:pt>
                <c:pt idx="6">
                  <c:v>7</c:v>
                </c:pt>
              </c:numCache>
            </c:numRef>
          </c:cat>
          <c:val>
            <c:numRef>
              <c:f>'Graph comparing entry'!$B$6:$H$6</c:f>
              <c:numCache>
                <c:formatCode>0%</c:formatCode>
                <c:ptCount val="7"/>
                <c:pt idx="0">
                  <c:v>0.05</c:v>
                </c:pt>
                <c:pt idx="1">
                  <c:v>0.14000000000000001</c:v>
                </c:pt>
                <c:pt idx="2">
                  <c:v>0.16</c:v>
                </c:pt>
                <c:pt idx="3">
                  <c:v>0.2</c:v>
                </c:pt>
                <c:pt idx="4">
                  <c:v>0.28000000000000008</c:v>
                </c:pt>
                <c:pt idx="5">
                  <c:v>0.14000000000000001</c:v>
                </c:pt>
                <c:pt idx="6">
                  <c:v>3.0000000000000002E-2</c:v>
                </c:pt>
              </c:numCache>
            </c:numRef>
          </c:val>
        </c:ser>
        <c:ser>
          <c:idx val="1"/>
          <c:order val="1"/>
          <c:tx>
            <c:strRef>
              <c:f>'Graph comparing entry'!$A$7</c:f>
              <c:strCache>
                <c:ptCount val="1"/>
                <c:pt idx="0">
                  <c:v>12-13 Outcome 2</c:v>
                </c:pt>
              </c:strCache>
            </c:strRef>
          </c:tx>
          <c:invertIfNegative val="0"/>
          <c:cat>
            <c:numRef>
              <c:f>'Graph comparing entry'!$B$5:$H$5</c:f>
              <c:numCache>
                <c:formatCode>0</c:formatCode>
                <c:ptCount val="7"/>
                <c:pt idx="0">
                  <c:v>1</c:v>
                </c:pt>
                <c:pt idx="1">
                  <c:v>2</c:v>
                </c:pt>
                <c:pt idx="2">
                  <c:v>3</c:v>
                </c:pt>
                <c:pt idx="3">
                  <c:v>4</c:v>
                </c:pt>
                <c:pt idx="4">
                  <c:v>5</c:v>
                </c:pt>
                <c:pt idx="5">
                  <c:v>6</c:v>
                </c:pt>
                <c:pt idx="6">
                  <c:v>7</c:v>
                </c:pt>
              </c:numCache>
            </c:numRef>
          </c:cat>
          <c:val>
            <c:numRef>
              <c:f>'Graph comparing entry'!$B$7:$H$7</c:f>
              <c:numCache>
                <c:formatCode>0.0%</c:formatCode>
                <c:ptCount val="7"/>
                <c:pt idx="0">
                  <c:v>4.4371727748691227E-2</c:v>
                </c:pt>
                <c:pt idx="1">
                  <c:v>0.14908376963350767</c:v>
                </c:pt>
                <c:pt idx="2">
                  <c:v>0.18298429319371767</c:v>
                </c:pt>
                <c:pt idx="3">
                  <c:v>0.23717277486910987</c:v>
                </c:pt>
                <c:pt idx="4">
                  <c:v>0.27041884816753931</c:v>
                </c:pt>
                <c:pt idx="5">
                  <c:v>9.7382198952879598E-2</c:v>
                </c:pt>
                <c:pt idx="6">
                  <c:v>1.8586387434554975E-2</c:v>
                </c:pt>
              </c:numCache>
            </c:numRef>
          </c:val>
        </c:ser>
        <c:dLbls>
          <c:showLegendKey val="0"/>
          <c:showVal val="0"/>
          <c:showCatName val="0"/>
          <c:showSerName val="0"/>
          <c:showPercent val="0"/>
          <c:showBubbleSize val="0"/>
        </c:dLbls>
        <c:gapWidth val="150"/>
        <c:axId val="81284096"/>
        <c:axId val="81285888"/>
      </c:barChart>
      <c:catAx>
        <c:axId val="81284096"/>
        <c:scaling>
          <c:orientation val="minMax"/>
        </c:scaling>
        <c:delete val="0"/>
        <c:axPos val="b"/>
        <c:numFmt formatCode="0" sourceLinked="1"/>
        <c:majorTickMark val="none"/>
        <c:minorTickMark val="none"/>
        <c:tickLblPos val="nextTo"/>
        <c:crossAx val="81285888"/>
        <c:crosses val="autoZero"/>
        <c:auto val="1"/>
        <c:lblAlgn val="ctr"/>
        <c:lblOffset val="100"/>
        <c:noMultiLvlLbl val="0"/>
      </c:catAx>
      <c:valAx>
        <c:axId val="81285888"/>
        <c:scaling>
          <c:orientation val="minMax"/>
        </c:scaling>
        <c:delete val="0"/>
        <c:axPos val="l"/>
        <c:majorGridlines/>
        <c:numFmt formatCode="0%" sourceLinked="1"/>
        <c:majorTickMark val="none"/>
        <c:minorTickMark val="none"/>
        <c:tickLblPos val="nextTo"/>
        <c:crossAx val="81284096"/>
        <c:crosses val="autoZero"/>
        <c:crossBetween val="between"/>
      </c:valAx>
      <c:dTable>
        <c:showHorzBorder val="1"/>
        <c:showVertBorder val="1"/>
        <c:showOutline val="1"/>
        <c:showKeys val="1"/>
      </c:dTable>
      <c:spPr>
        <a:ln w="3175">
          <a:prstDash val="solid"/>
        </a:ln>
      </c:spPr>
    </c:plotArea>
    <c:plotVisOnly val="1"/>
    <c:dispBlanksAs val="gap"/>
    <c:showDLblsOverMax val="0"/>
  </c:chart>
  <c:spPr>
    <a:ln w="38100">
      <a:solidFill>
        <a:schemeClr val="tx1"/>
      </a:solidFill>
    </a:ln>
  </c:sp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85027" name="Rectangle 3"/>
          <p:cNvSpPr>
            <a:spLocks noGrp="1" noChangeArrowheads="1"/>
          </p:cNvSpPr>
          <p:nvPr>
            <p:ph type="dt" sz="quarter" idx="1"/>
          </p:nvPr>
        </p:nvSpPr>
        <p:spPr bwMode="auto">
          <a:xfrm>
            <a:off x="3884613" y="0"/>
            <a:ext cx="2971800" cy="465139"/>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fld id="{09CD59A1-9987-4A0C-97C0-B36A3D8D6A27}" type="datetimeFigureOut">
              <a:rPr lang="en-US"/>
              <a:pPr>
                <a:defRPr/>
              </a:pPr>
              <a:t>9/13/2013</a:t>
            </a:fld>
            <a:endParaRPr lang="en-US" dirty="0"/>
          </a:p>
        </p:txBody>
      </p:sp>
      <p:sp>
        <p:nvSpPr>
          <p:cNvPr id="385029" name="Rectangle 5"/>
          <p:cNvSpPr>
            <a:spLocks noGrp="1" noChangeArrowheads="1"/>
          </p:cNvSpPr>
          <p:nvPr>
            <p:ph type="sldNum" sz="quarter" idx="3"/>
          </p:nvPr>
        </p:nvSpPr>
        <p:spPr bwMode="auto">
          <a:xfrm>
            <a:off x="3884613" y="8829675"/>
            <a:ext cx="2971800" cy="465139"/>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0" hangingPunct="0">
              <a:defRPr sz="1200">
                <a:solidFill>
                  <a:srgbClr val="224568"/>
                </a:solidFill>
                <a:latin typeface="Arial" charset="0"/>
                <a:cs typeface="+mn-cs"/>
              </a:defRPr>
            </a:lvl1pPr>
          </a:lstStyle>
          <a:p>
            <a:pPr>
              <a:defRPr/>
            </a:pPr>
            <a:fld id="{734CEC4D-C237-4B87-9742-29411DDD93B2}" type="slidenum">
              <a:rPr lang="en-US"/>
              <a:pPr>
                <a:defRPr/>
              </a:pPr>
              <a:t>‹#›</a:t>
            </a:fld>
            <a:endParaRPr lang="en-US" dirty="0"/>
          </a:p>
        </p:txBody>
      </p:sp>
      <p:sp>
        <p:nvSpPr>
          <p:cNvPr id="6" name="Footer Placeholder 5"/>
          <p:cNvSpPr>
            <a:spLocks noGrp="1"/>
          </p:cNvSpPr>
          <p:nvPr>
            <p:ph type="ftr" sz="quarter" idx="2"/>
          </p:nvPr>
        </p:nvSpPr>
        <p:spPr>
          <a:xfrm>
            <a:off x="0" y="8831263"/>
            <a:ext cx="2971800" cy="463550"/>
          </a:xfrm>
          <a:prstGeom prst="rect">
            <a:avLst/>
          </a:prstGeom>
        </p:spPr>
        <p:txBody>
          <a:bodyPr vert="horz" lIns="91440" tIns="45720" rIns="91440" bIns="45720" rtlCol="0" anchor="b"/>
          <a:lstStyle>
            <a:lvl1pPr algn="l" eaLnBrk="0" hangingPunct="0">
              <a:defRPr sz="1200">
                <a:latin typeface="Arial" charset="0"/>
                <a:cs typeface="+mn-cs"/>
              </a:defRPr>
            </a:lvl1pPr>
          </a:lstStyle>
          <a:p>
            <a:pPr>
              <a:defRPr/>
            </a:pPr>
            <a:r>
              <a:rPr lang="en-US"/>
              <a:t>Early Childhood Outcomes Center</a:t>
            </a:r>
          </a:p>
        </p:txBody>
      </p:sp>
    </p:spTree>
    <p:extLst>
      <p:ext uri="{BB962C8B-B14F-4D97-AF65-F5344CB8AC3E}">
        <p14:creationId xmlns:p14="http://schemas.microsoft.com/office/powerpoint/2010/main" val="109434770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9698" name="Rectangle 2"/>
          <p:cNvSpPr>
            <a:spLocks noGrp="1" noChangeArrowheads="1"/>
          </p:cNvSpPr>
          <p:nvPr>
            <p:ph type="hdr" sz="quarter"/>
          </p:nvPr>
        </p:nvSpPr>
        <p:spPr bwMode="auto">
          <a:xfrm>
            <a:off x="0" y="0"/>
            <a:ext cx="2971800" cy="465139"/>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n-US"/>
          </a:p>
        </p:txBody>
      </p:sp>
      <p:sp>
        <p:nvSpPr>
          <p:cNvPr id="29699" name="Rectangle 3"/>
          <p:cNvSpPr>
            <a:spLocks noGrp="1" noChangeArrowheads="1"/>
          </p:cNvSpPr>
          <p:nvPr>
            <p:ph type="dt" idx="1"/>
          </p:nvPr>
        </p:nvSpPr>
        <p:spPr bwMode="auto">
          <a:xfrm>
            <a:off x="3884613" y="0"/>
            <a:ext cx="2971800" cy="465139"/>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lvl1pPr algn="r" eaLnBrk="1" hangingPunct="1">
              <a:defRPr sz="1200">
                <a:solidFill>
                  <a:schemeClr val="tx1"/>
                </a:solidFill>
                <a:latin typeface="Arial" charset="0"/>
                <a:cs typeface="+mn-cs"/>
              </a:defRPr>
            </a:lvl1pPr>
          </a:lstStyle>
          <a:p>
            <a:pPr>
              <a:defRPr/>
            </a:pPr>
            <a:fld id="{448530C0-4D82-492B-951A-CCC61A93C524}" type="datetimeFigureOut">
              <a:rPr lang="en-US"/>
              <a:pPr>
                <a:defRPr/>
              </a:pPr>
              <a:t>9/13/2013</a:t>
            </a:fld>
            <a:endParaRPr lang="en-US" dirty="0"/>
          </a:p>
        </p:txBody>
      </p:sp>
      <p:sp>
        <p:nvSpPr>
          <p:cNvPr id="131076" name="Rectangle 4"/>
          <p:cNvSpPr>
            <a:spLocks noGrp="1" noRot="1" noChangeAspect="1" noChangeArrowheads="1" noTextEdit="1"/>
          </p:cNvSpPr>
          <p:nvPr>
            <p:ph type="sldImg" idx="2"/>
          </p:nvPr>
        </p:nvSpPr>
        <p:spPr bwMode="auto">
          <a:xfrm>
            <a:off x="1108075" y="696913"/>
            <a:ext cx="4645025" cy="3484562"/>
          </a:xfrm>
          <a:prstGeom prst="rect">
            <a:avLst/>
          </a:prstGeom>
          <a:noFill/>
          <a:ln w="9525">
            <a:solidFill>
              <a:srgbClr val="000000"/>
            </a:solidFill>
            <a:miter lim="800000"/>
            <a:headEnd/>
            <a:tailEnd/>
          </a:ln>
        </p:spPr>
      </p:sp>
      <p:sp>
        <p:nvSpPr>
          <p:cNvPr id="29701" name="Rectangle 5"/>
          <p:cNvSpPr>
            <a:spLocks noGrp="1" noChangeArrowheads="1"/>
          </p:cNvSpPr>
          <p:nvPr>
            <p:ph type="body" sz="quarter" idx="3"/>
          </p:nvPr>
        </p:nvSpPr>
        <p:spPr bwMode="auto">
          <a:xfrm>
            <a:off x="684213" y="4414839"/>
            <a:ext cx="5489575" cy="4183061"/>
          </a:xfrm>
          <a:prstGeom prst="rect">
            <a:avLst/>
          </a:prstGeom>
          <a:noFill/>
          <a:ln w="9525">
            <a:noFill/>
            <a:miter lim="800000"/>
            <a:headEnd/>
            <a:tailEnd/>
          </a:ln>
          <a:effectLst/>
        </p:spPr>
        <p:txBody>
          <a:bodyPr vert="horz" wrap="square" lIns="92438" tIns="46220" rIns="92438" bIns="462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9702" name="Rectangle 6"/>
          <p:cNvSpPr>
            <a:spLocks noGrp="1" noChangeArrowheads="1"/>
          </p:cNvSpPr>
          <p:nvPr>
            <p:ph type="ftr" sz="quarter" idx="4"/>
          </p:nvPr>
        </p:nvSpPr>
        <p:spPr bwMode="auto">
          <a:xfrm>
            <a:off x="0" y="8829675"/>
            <a:ext cx="2971800" cy="465139"/>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l" eaLnBrk="1" hangingPunct="1">
              <a:defRPr sz="1200">
                <a:solidFill>
                  <a:schemeClr val="tx1"/>
                </a:solidFill>
                <a:latin typeface="Arial" charset="0"/>
                <a:cs typeface="+mn-cs"/>
              </a:defRPr>
            </a:lvl1pPr>
          </a:lstStyle>
          <a:p>
            <a:pPr>
              <a:defRPr/>
            </a:pPr>
            <a:endParaRPr lang="en-US"/>
          </a:p>
        </p:txBody>
      </p:sp>
      <p:sp>
        <p:nvSpPr>
          <p:cNvPr id="29703" name="Rectangle 7"/>
          <p:cNvSpPr>
            <a:spLocks noGrp="1" noChangeArrowheads="1"/>
          </p:cNvSpPr>
          <p:nvPr>
            <p:ph type="sldNum" sz="quarter" idx="5"/>
          </p:nvPr>
        </p:nvSpPr>
        <p:spPr bwMode="auto">
          <a:xfrm>
            <a:off x="3884613" y="8829675"/>
            <a:ext cx="2971800" cy="465139"/>
          </a:xfrm>
          <a:prstGeom prst="rect">
            <a:avLst/>
          </a:prstGeom>
          <a:noFill/>
          <a:ln w="9525">
            <a:noFill/>
            <a:miter lim="800000"/>
            <a:headEnd/>
            <a:tailEnd/>
          </a:ln>
          <a:effectLst/>
        </p:spPr>
        <p:txBody>
          <a:bodyPr vert="horz" wrap="square" lIns="92438" tIns="46220" rIns="92438" bIns="46220" numCol="1" anchor="b" anchorCtr="0" compatLnSpc="1">
            <a:prstTxWarp prst="textNoShape">
              <a:avLst/>
            </a:prstTxWarp>
          </a:bodyPr>
          <a:lstStyle>
            <a:lvl1pPr algn="r" eaLnBrk="1" hangingPunct="1">
              <a:defRPr sz="1200">
                <a:solidFill>
                  <a:schemeClr val="tx1"/>
                </a:solidFill>
                <a:latin typeface="Arial" charset="0"/>
                <a:cs typeface="+mn-cs"/>
              </a:defRPr>
            </a:lvl1pPr>
          </a:lstStyle>
          <a:p>
            <a:pPr>
              <a:defRPr/>
            </a:pPr>
            <a:fld id="{A0376FC4-628A-4793-B9D6-0BADDEDFD3D2}" type="slidenum">
              <a:rPr lang="en-US"/>
              <a:pPr>
                <a:defRPr/>
              </a:pPr>
              <a:t>‹#›</a:t>
            </a:fld>
            <a:endParaRPr lang="en-US" dirty="0"/>
          </a:p>
        </p:txBody>
      </p:sp>
    </p:spTree>
    <p:extLst>
      <p:ext uri="{BB962C8B-B14F-4D97-AF65-F5344CB8AC3E}">
        <p14:creationId xmlns:p14="http://schemas.microsoft.com/office/powerpoint/2010/main" val="345699843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Query who is in the audience – discuss exactly what we want to know (may depend on size of group)</a:t>
            </a:r>
          </a:p>
          <a:p>
            <a:r>
              <a:rPr lang="en-US" dirty="0" smtClean="0"/>
              <a:t>Roles C, 619, data or program side, state or local</a:t>
            </a:r>
          </a:p>
          <a:p>
            <a:r>
              <a:rPr lang="en-US" dirty="0" smtClean="0"/>
              <a:t>Prior</a:t>
            </a:r>
            <a:r>
              <a:rPr lang="en-US" baseline="0" dirty="0" smtClean="0"/>
              <a:t> f</a:t>
            </a:r>
            <a:r>
              <a:rPr lang="en-US" dirty="0" smtClean="0"/>
              <a:t>amiliarity</a:t>
            </a:r>
            <a:r>
              <a:rPr lang="en-US" baseline="0" dirty="0" smtClean="0"/>
              <a:t> with pattern checking table, local contributing factors tool. Prior use?</a:t>
            </a:r>
          </a:p>
          <a:p>
            <a:endParaRPr lang="en-US" dirty="0"/>
          </a:p>
          <a:p>
            <a:r>
              <a:rPr lang="en-US" dirty="0" smtClean="0"/>
              <a:t>Data</a:t>
            </a:r>
            <a:r>
              <a:rPr lang="en-US" baseline="0" dirty="0" smtClean="0"/>
              <a:t> analysis novice vs. moderate vs. expert</a:t>
            </a:r>
            <a:endParaRPr lang="en-US" dirty="0" smtClean="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a:t>
            </a:fld>
            <a:endParaRPr lang="en-US" dirty="0"/>
          </a:p>
        </p:txBody>
      </p:sp>
    </p:spTree>
    <p:extLst>
      <p:ext uri="{BB962C8B-B14F-4D97-AF65-F5344CB8AC3E}">
        <p14:creationId xmlns:p14="http://schemas.microsoft.com/office/powerpoint/2010/main" val="26155931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txBox="1">
            <a:spLocks noGrp="1" noChangeArrowheads="1"/>
          </p:cNvSpPr>
          <p:nvPr/>
        </p:nvSpPr>
        <p:spPr bwMode="auto">
          <a:xfrm>
            <a:off x="3883828" y="8829675"/>
            <a:ext cx="2972590" cy="465138"/>
          </a:xfrm>
          <a:prstGeom prst="rect">
            <a:avLst/>
          </a:prstGeom>
          <a:noFill/>
          <a:ln w="9525">
            <a:noFill/>
            <a:miter lim="800000"/>
            <a:headEnd/>
            <a:tailEnd/>
          </a:ln>
        </p:spPr>
        <p:txBody>
          <a:bodyPr lIns="92446" tIns="46223" rIns="92446" bIns="46223" anchor="b"/>
          <a:lstStyle/>
          <a:p>
            <a:pPr algn="r" defTabSz="923925" eaLnBrk="1" hangingPunct="1"/>
            <a:fld id="{67DE0ED9-59F1-42F8-896C-8F858CBB1C47}" type="slidenum">
              <a:rPr lang="en-US" sz="1200">
                <a:solidFill>
                  <a:schemeClr val="tx1"/>
                </a:solidFill>
                <a:latin typeface="Times New Roman" pitchFamily="18" charset="0"/>
              </a:rPr>
              <a:pPr algn="r" defTabSz="923925" eaLnBrk="1" hangingPunct="1"/>
              <a:t>10</a:t>
            </a:fld>
            <a:endParaRPr lang="en-US" sz="1200" dirty="0">
              <a:solidFill>
                <a:schemeClr val="tx1"/>
              </a:solidFill>
              <a:latin typeface="Times New Roman" pitchFamily="18" charset="0"/>
            </a:endParaRPr>
          </a:p>
        </p:txBody>
      </p:sp>
      <p:sp>
        <p:nvSpPr>
          <p:cNvPr id="173059" name="Rectangle 2"/>
          <p:cNvSpPr>
            <a:spLocks noGrp="1" noRot="1" noChangeAspect="1" noChangeArrowheads="1" noTextEdit="1"/>
          </p:cNvSpPr>
          <p:nvPr>
            <p:ph type="sldImg"/>
          </p:nvPr>
        </p:nvSpPr>
        <p:spPr>
          <a:ln/>
        </p:spPr>
      </p:sp>
      <p:sp>
        <p:nvSpPr>
          <p:cNvPr id="173060" name="Rectangle 3"/>
          <p:cNvSpPr>
            <a:spLocks noGrp="1" noChangeArrowheads="1"/>
          </p:cNvSpPr>
          <p:nvPr>
            <p:ph type="body" idx="1"/>
          </p:nvPr>
        </p:nvSpPr>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7"/>
          <p:cNvSpPr txBox="1">
            <a:spLocks noGrp="1" noChangeArrowheads="1"/>
          </p:cNvSpPr>
          <p:nvPr/>
        </p:nvSpPr>
        <p:spPr bwMode="auto">
          <a:xfrm>
            <a:off x="3884613" y="8829675"/>
            <a:ext cx="2971800" cy="465139"/>
          </a:xfrm>
          <a:prstGeom prst="rect">
            <a:avLst/>
          </a:prstGeom>
          <a:noFill/>
          <a:ln w="9525">
            <a:noFill/>
            <a:miter lim="800000"/>
            <a:headEnd/>
            <a:tailEnd/>
          </a:ln>
        </p:spPr>
        <p:txBody>
          <a:bodyPr lIns="92446" tIns="46223" rIns="92446" bIns="46223" anchor="b"/>
          <a:lstStyle/>
          <a:p>
            <a:pPr algn="r" defTabSz="923925"/>
            <a:fld id="{13C7B1F2-ED47-4177-AEE1-5A79343AFD12}" type="slidenum">
              <a:rPr lang="en-US" sz="1200">
                <a:solidFill>
                  <a:schemeClr val="tx1"/>
                </a:solidFill>
                <a:latin typeface="Times New Roman" pitchFamily="18" charset="0"/>
              </a:rPr>
              <a:pPr algn="r" defTabSz="923925"/>
              <a:t>11</a:t>
            </a:fld>
            <a:endParaRPr lang="en-US" sz="1200">
              <a:solidFill>
                <a:schemeClr val="tx1"/>
              </a:solidFill>
              <a:latin typeface="Times New Roman" pitchFamily="18" charset="0"/>
            </a:endParaRPr>
          </a:p>
        </p:txBody>
      </p:sp>
      <p:sp>
        <p:nvSpPr>
          <p:cNvPr id="202755" name="Rectangle 2"/>
          <p:cNvSpPr>
            <a:spLocks noGrp="1" noRot="1" noChangeAspect="1" noChangeArrowheads="1" noTextEdit="1"/>
          </p:cNvSpPr>
          <p:nvPr>
            <p:ph type="sldImg"/>
          </p:nvPr>
        </p:nvSpPr>
        <p:spPr>
          <a:ln/>
        </p:spPr>
      </p:sp>
      <p:sp>
        <p:nvSpPr>
          <p:cNvPr id="202756" name="Rectangle 3"/>
          <p:cNvSpPr>
            <a:spLocks noGrp="1" noChangeArrowheads="1"/>
          </p:cNvSpPr>
          <p:nvPr>
            <p:ph type="body" idx="1"/>
          </p:nvPr>
        </p:nvSpPr>
        <p:spPr>
          <a:noFill/>
          <a:ln/>
        </p:spPr>
        <p:txBody>
          <a:bodyPr/>
          <a:lstStyle/>
          <a:p>
            <a:pPr eaLnBrk="1" hangingPunct="1"/>
            <a:r>
              <a:rPr lang="en-US" dirty="0" smtClean="0"/>
              <a:t>Looks a little too perfect, can we mix it up (either local numbers or the bars). Or just say that numbered programs after you rank</a:t>
            </a:r>
            <a:r>
              <a:rPr lang="en-US" baseline="0" dirty="0" smtClean="0"/>
              <a:t> ordered them.</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12</a:t>
            </a:fld>
            <a:endParaRPr lang="en-US" dirty="0"/>
          </a:p>
        </p:txBody>
      </p:sp>
    </p:spTree>
    <p:extLst>
      <p:ext uri="{BB962C8B-B14F-4D97-AF65-F5344CB8AC3E}">
        <p14:creationId xmlns:p14="http://schemas.microsoft.com/office/powerpoint/2010/main" val="18170585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feeling pretty good about data quality.</a:t>
            </a:r>
          </a:p>
          <a:p>
            <a:r>
              <a:rPr lang="en-US" dirty="0" smtClean="0"/>
              <a:t>Describes an approach for looking at your data and using it for program improvement.  See</a:t>
            </a:r>
            <a:r>
              <a:rPr lang="en-US" baseline="0" dirty="0" smtClean="0"/>
              <a:t> figure on page…</a:t>
            </a:r>
            <a:endParaRPr lang="en-US" dirty="0" smtClean="0"/>
          </a:p>
          <a:p>
            <a:r>
              <a:rPr lang="en-US" dirty="0" smtClean="0"/>
              <a:t>Key process repeated.</a:t>
            </a:r>
          </a:p>
          <a:p>
            <a:endParaRPr lang="en-US" dirty="0" smtClean="0"/>
          </a:p>
          <a:p>
            <a:r>
              <a:rPr lang="en-US" dirty="0" smtClean="0">
                <a:solidFill>
                  <a:srgbClr val="FF0000"/>
                </a:solidFill>
              </a:rPr>
              <a:t>Question:  Where is the idea of ‘what data</a:t>
            </a:r>
            <a:r>
              <a:rPr lang="en-US" baseline="0" dirty="0" smtClean="0">
                <a:solidFill>
                  <a:srgbClr val="FF0000"/>
                </a:solidFill>
              </a:rPr>
              <a:t> do you have’ or ‘what is realistic given the data’?</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13</a:t>
            </a:fld>
            <a:endParaRPr lang="en-US" dirty="0"/>
          </a:p>
        </p:txBody>
      </p:sp>
    </p:spTree>
    <p:extLst>
      <p:ext uri="{BB962C8B-B14F-4D97-AF65-F5344CB8AC3E}">
        <p14:creationId xmlns:p14="http://schemas.microsoft.com/office/powerpoint/2010/main" val="7810689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a:t>
            </a:r>
            <a:r>
              <a:rPr lang="en-US" baseline="0" dirty="0" smtClean="0"/>
              <a:t> feeling pretty good about data quality.</a:t>
            </a:r>
          </a:p>
          <a:p>
            <a:r>
              <a:rPr lang="en-US" dirty="0" smtClean="0"/>
              <a:t>Describes an approach for looking at your data and using it for program improvement.  </a:t>
            </a:r>
            <a:r>
              <a:rPr lang="en-US" smtClean="0"/>
              <a:t>See</a:t>
            </a:r>
            <a:r>
              <a:rPr lang="en-US" baseline="0" smtClean="0"/>
              <a:t> figure on page…</a:t>
            </a:r>
            <a:endParaRPr lang="en-US" dirty="0" smtClean="0"/>
          </a:p>
          <a:p>
            <a:r>
              <a:rPr lang="en-US" dirty="0" smtClean="0"/>
              <a:t>Key process repeated.</a:t>
            </a:r>
          </a:p>
          <a:p>
            <a:endParaRPr lang="en-US" dirty="0" smtClean="0"/>
          </a:p>
          <a:p>
            <a:r>
              <a:rPr lang="en-US" dirty="0" smtClean="0">
                <a:solidFill>
                  <a:srgbClr val="FF0000"/>
                </a:solidFill>
              </a:rPr>
              <a:t>Question:  Where is the idea of ‘what data</a:t>
            </a:r>
            <a:r>
              <a:rPr lang="en-US" baseline="0" dirty="0" smtClean="0">
                <a:solidFill>
                  <a:srgbClr val="FF0000"/>
                </a:solidFill>
              </a:rPr>
              <a:t> do you have’ or ‘what is realistic given the data’?</a:t>
            </a:r>
            <a:endParaRPr lang="en-US" dirty="0">
              <a:solidFill>
                <a:srgbClr val="FF0000"/>
              </a:solidFill>
            </a:endParaRPr>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14</a:t>
            </a:fld>
            <a:endParaRPr lang="en-US" dirty="0"/>
          </a:p>
        </p:txBody>
      </p:sp>
    </p:spTree>
    <p:extLst>
      <p:ext uri="{BB962C8B-B14F-4D97-AF65-F5344CB8AC3E}">
        <p14:creationId xmlns:p14="http://schemas.microsoft.com/office/powerpoint/2010/main" val="7810689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15</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2967B6-A0EC-4464-839A-329655E38D81}" type="slidenum">
              <a:rPr lang="en-US"/>
              <a:pPr>
                <a:defRPr/>
              </a:pPr>
              <a:t>16</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2967B6-A0EC-4464-839A-329655E38D81}" type="slidenum">
              <a:rPr lang="en-US"/>
              <a:pPr>
                <a:defRPr/>
              </a:pPr>
              <a:t>17</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endParaRPr lang="en-US"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evidence? </a:t>
            </a:r>
            <a:r>
              <a:rPr lang="en-US" baseline="0" dirty="0" smtClean="0"/>
              <a:t> Is it what you expected?  </a:t>
            </a:r>
            <a:br>
              <a:rPr lang="en-US" baseline="0" dirty="0" smtClean="0"/>
            </a:br>
            <a:r>
              <a:rPr lang="en-US" baseline="0" dirty="0" smtClean="0"/>
              <a:t>What is the inference or interpretation?</a:t>
            </a:r>
          </a:p>
          <a:p>
            <a:r>
              <a:rPr lang="en-US" baseline="0" dirty="0" smtClean="0"/>
              <a:t>What might be the action?</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18</a:t>
            </a:fld>
            <a:endParaRPr lang="en-US" dirty="0"/>
          </a:p>
        </p:txBody>
      </p:sp>
    </p:spTree>
    <p:extLst>
      <p:ext uri="{BB962C8B-B14F-4D97-AF65-F5344CB8AC3E}">
        <p14:creationId xmlns:p14="http://schemas.microsoft.com/office/powerpoint/2010/main" val="378476738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What is the evidence? </a:t>
            </a:r>
            <a:r>
              <a:rPr lang="en-US" baseline="0" dirty="0" smtClean="0"/>
              <a:t> Is it what you expected?  </a:t>
            </a:r>
            <a:br>
              <a:rPr lang="en-US" baseline="0" dirty="0" smtClean="0"/>
            </a:br>
            <a:r>
              <a:rPr lang="en-US" baseline="0" dirty="0" smtClean="0"/>
              <a:t>What is the inference or interpretation?</a:t>
            </a:r>
          </a:p>
          <a:p>
            <a:r>
              <a:rPr lang="en-US" baseline="0" dirty="0" smtClean="0"/>
              <a:t>What might be the action?</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19</a:t>
            </a:fld>
            <a:endParaRPr lang="en-US" dirty="0"/>
          </a:p>
        </p:txBody>
      </p:sp>
    </p:spTree>
    <p:extLst>
      <p:ext uri="{BB962C8B-B14F-4D97-AF65-F5344CB8AC3E}">
        <p14:creationId xmlns:p14="http://schemas.microsoft.com/office/powerpoint/2010/main" val="37847673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a:t>
            </a:fld>
            <a:endParaRPr lang="en-US" dirty="0"/>
          </a:p>
        </p:txBody>
      </p:sp>
    </p:spTree>
    <p:extLst>
      <p:ext uri="{BB962C8B-B14F-4D97-AF65-F5344CB8AC3E}">
        <p14:creationId xmlns:p14="http://schemas.microsoft.com/office/powerpoint/2010/main" val="4509780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Provide more detail about some of the specific kinds</a:t>
            </a:r>
            <a:r>
              <a:rPr lang="en-US" baseline="0" dirty="0" smtClean="0"/>
              <a:t> of questions to get you started looking at these three.</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20</a:t>
            </a:fld>
            <a:endParaRPr lang="en-US" dirty="0"/>
          </a:p>
        </p:txBody>
      </p:sp>
    </p:spTree>
    <p:extLst>
      <p:ext uri="{BB962C8B-B14F-4D97-AF65-F5344CB8AC3E}">
        <p14:creationId xmlns:p14="http://schemas.microsoft.com/office/powerpoint/2010/main" val="1644457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kumimoji="0" lang="en-US" altLang="en-US" sz="1200" b="1" i="0" u="none" strike="noStrike" cap="none" normalizeH="0" baseline="0" smtClean="0">
                <a:ln>
                  <a:noFill/>
                </a:ln>
                <a:solidFill>
                  <a:schemeClr val="tx1"/>
                </a:solidFill>
                <a:effectLst/>
                <a:latin typeface="Arial" pitchFamily="34" charset="0"/>
                <a:ea typeface="Times New Roman" pitchFamily="18" charset="0"/>
                <a:cs typeface="Arial" pitchFamily="34" charset="0"/>
              </a:rPr>
              <a:t>Analyzing </a:t>
            </a:r>
            <a:r>
              <a:rPr kumimoji="0" lang="en-US" altLang="en-US"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Child Outcomes Data for Program Improvement: Guidance Table</a:t>
            </a:r>
            <a:endParaRPr kumimoji="0" lang="en-US" altLang="en-US" sz="1600" b="0" i="0" u="none" strike="noStrike" cap="none" normalizeH="0" baseline="0" dirty="0" smtClean="0">
              <a:ln>
                <a:noFill/>
              </a:ln>
              <a:solidFill>
                <a:schemeClr val="tx1"/>
              </a:solidFill>
              <a:effectLst/>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21</a:t>
            </a:fld>
            <a:endParaRPr lang="en-US" dirty="0"/>
          </a:p>
        </p:txBody>
      </p:sp>
    </p:spTree>
    <p:extLst>
      <p:ext uri="{BB962C8B-B14F-4D97-AF65-F5344CB8AC3E}">
        <p14:creationId xmlns:p14="http://schemas.microsoft.com/office/powerpoint/2010/main" val="11276892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62391E44-ED60-4CCC-A921-51A274EB38C7}" type="slidenum">
              <a:rPr lang="en-US"/>
              <a:pPr>
                <a:defRPr/>
              </a:pPr>
              <a:t>22</a:t>
            </a:fld>
            <a:endParaRPr lang="en-US"/>
          </a:p>
        </p:txBody>
      </p:sp>
      <p:sp>
        <p:nvSpPr>
          <p:cNvPr id="204803" name="Rectangle 2"/>
          <p:cNvSpPr>
            <a:spLocks noGrp="1" noRot="1" noChangeAspect="1" noChangeArrowheads="1" noTextEdit="1"/>
          </p:cNvSpPr>
          <p:nvPr>
            <p:ph type="sldImg"/>
          </p:nvPr>
        </p:nvSpPr>
        <p:spPr>
          <a:ln/>
        </p:spPr>
      </p:sp>
      <p:sp>
        <p:nvSpPr>
          <p:cNvPr id="204804"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23</a:t>
            </a:fld>
            <a:endParaRPr lang="en-US" dirty="0">
              <a:solidFill>
                <a:prstClr val="black"/>
              </a:solidFil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Two years ago</a:t>
            </a:r>
          </a:p>
          <a:p>
            <a:r>
              <a:rPr lang="en-US" dirty="0" smtClean="0"/>
              <a:t>Pattern</a:t>
            </a:r>
            <a:r>
              <a:rPr lang="en-US" baseline="0" dirty="0" smtClean="0"/>
              <a:t> Checking Table – Big red flag when looking at Outcomes 1 &amp; 3 had to dig into data to see what was causing this. </a:t>
            </a:r>
          </a:p>
          <a:p>
            <a:r>
              <a:rPr lang="en-US" baseline="0" dirty="0" smtClean="0"/>
              <a:t>Realized needed to work on data quality before could start using data to look at other trends </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25</a:t>
            </a:fld>
            <a:endParaRPr lang="en-US"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When broke</a:t>
            </a:r>
            <a:r>
              <a:rPr lang="en-US" baseline="0" dirty="0" smtClean="0"/>
              <a:t> down data by disability area it was clear what was driving the data – Children identified as S/L. (Show all three outcome slides).</a:t>
            </a:r>
          </a:p>
          <a:p>
            <a:endParaRPr lang="en-US" baseline="0" dirty="0" smtClean="0"/>
          </a:p>
          <a:p>
            <a:r>
              <a:rPr lang="en-US" baseline="0" dirty="0" smtClean="0"/>
              <a:t>Did several things statewide to address this:</a:t>
            </a:r>
          </a:p>
          <a:p>
            <a:pPr marL="226108" indent="-226108">
              <a:buAutoNum type="arabicPeriod"/>
            </a:pPr>
            <a:r>
              <a:rPr lang="en-US" baseline="0" dirty="0" smtClean="0"/>
              <a:t>In annual </a:t>
            </a:r>
            <a:r>
              <a:rPr lang="en-US" baseline="0" dirty="0" err="1" smtClean="0"/>
              <a:t>ec</a:t>
            </a:r>
            <a:r>
              <a:rPr lang="en-US" baseline="0" dirty="0" smtClean="0"/>
              <a:t> indicator training heavy focus on accurate rating.  Gave districts snapshot of their data.  Showed this graph and explained it was how s/l children were being rated.</a:t>
            </a:r>
          </a:p>
          <a:p>
            <a:pPr marL="226108" indent="-226108">
              <a:buAutoNum type="arabicPeriod"/>
            </a:pPr>
            <a:r>
              <a:rPr lang="en-US" baseline="0" dirty="0" smtClean="0"/>
              <a:t>Conducted statewide webinar specifically for s/l.  Showed this data, reviewed how to rate – used bucket list.  Also discussed eligibility determination criteria for s/l.  In WI have to justify impact of child’s s/l skills on ability to function successfully.  To do this need to conduct observation/functional assessment which is useful for accurate rating and to determine eligibility accurately.  This webinar and this point hit home for a lot of people.  It was seeing the data the helped them to realize the need for better functional assessment and more accurate determination of eligibility.</a:t>
            </a:r>
          </a:p>
          <a:p>
            <a:pPr marL="226108" indent="-226108">
              <a:buAutoNum type="arabicPeriod"/>
            </a:pPr>
            <a:r>
              <a:rPr lang="en-US" baseline="0" dirty="0" smtClean="0"/>
              <a:t>Conducted data reviews throughout state to give individual districts opportunity to analyze data in their own district.  (Will talk more about this after Germantown.)  Purpose to enhance data quality but ultimately it opened the door to more conversations about:</a:t>
            </a:r>
          </a:p>
          <a:p>
            <a:pPr marL="678325" lvl="1" indent="-226108">
              <a:buFont typeface="Arial" pitchFamily="34" charset="0"/>
              <a:buChar char="•"/>
            </a:pPr>
            <a:r>
              <a:rPr lang="en-US" baseline="0" dirty="0" smtClean="0"/>
              <a:t>Eligibility – primarily SDD </a:t>
            </a:r>
            <a:r>
              <a:rPr lang="en-US" baseline="0" dirty="0" err="1" smtClean="0"/>
              <a:t>vs</a:t>
            </a:r>
            <a:r>
              <a:rPr lang="en-US" baseline="0" dirty="0" smtClean="0"/>
              <a:t> S/L  - also Autism and CD – discussions about having tough conversations with parents</a:t>
            </a:r>
          </a:p>
          <a:p>
            <a:pPr marL="678325" lvl="1" indent="-226108">
              <a:buFont typeface="Arial" pitchFamily="34" charset="0"/>
              <a:buChar char="•"/>
            </a:pPr>
            <a:r>
              <a:rPr lang="en-US" baseline="0" dirty="0" smtClean="0"/>
              <a:t>Formative Assessment</a:t>
            </a:r>
          </a:p>
          <a:p>
            <a:pPr marL="678325" lvl="1" indent="-226108">
              <a:buFont typeface="Arial" pitchFamily="34" charset="0"/>
              <a:buChar char="•"/>
            </a:pPr>
            <a:r>
              <a:rPr lang="en-US" baseline="0" dirty="0" smtClean="0"/>
              <a:t>Looking at functioning of the whole child in an integrated way.</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26</a:t>
            </a:fld>
            <a:endParaRPr lang="en-US" dirty="0">
              <a:solidFill>
                <a:prstClr val="black"/>
              </a:solidFil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226108" indent="-226108">
              <a:buFont typeface="+mj-lt"/>
              <a:buAutoNum type="arabicPeriod"/>
            </a:pPr>
            <a:r>
              <a:rPr lang="en-US" dirty="0" smtClean="0"/>
              <a:t>Attended Indicator Training</a:t>
            </a:r>
            <a:r>
              <a:rPr lang="en-US" baseline="0" dirty="0" smtClean="0"/>
              <a:t> – received Germantown Data Snapshot (entry rating distribution for 11-12 by eligibility determination) and realized had to do something</a:t>
            </a:r>
          </a:p>
          <a:p>
            <a:pPr marL="226108" indent="-226108">
              <a:buFont typeface="+mj-lt"/>
              <a:buAutoNum type="arabicPeriod"/>
            </a:pPr>
            <a:r>
              <a:rPr lang="en-US" baseline="0" dirty="0" smtClean="0"/>
              <a:t>Pulled together all staff to discuss process for how they gathered information from parents and as a result:</a:t>
            </a:r>
          </a:p>
          <a:p>
            <a:pPr lvl="1">
              <a:buFont typeface="Arial" pitchFamily="34" charset="0"/>
              <a:buChar char="•"/>
            </a:pPr>
            <a:r>
              <a:rPr lang="en-US" baseline="0" dirty="0" smtClean="0"/>
              <a:t>Shifted staff so S/L staff had time to connect with parents</a:t>
            </a:r>
          </a:p>
          <a:p>
            <a:pPr lvl="1">
              <a:buFont typeface="Arial" pitchFamily="34" charset="0"/>
              <a:buChar char="•"/>
            </a:pPr>
            <a:r>
              <a:rPr lang="en-US" dirty="0" smtClean="0"/>
              <a:t>Created parent questionnaire</a:t>
            </a:r>
            <a:r>
              <a:rPr lang="en-US" baseline="0" dirty="0" smtClean="0"/>
              <a:t> to gather info from parents if couldn’t meet in person</a:t>
            </a:r>
          </a:p>
          <a:p>
            <a:pPr lvl="1">
              <a:buFont typeface="Arial" pitchFamily="34" charset="0"/>
              <a:buChar char="•"/>
            </a:pPr>
            <a:r>
              <a:rPr lang="en-US" baseline="0" dirty="0" err="1" smtClean="0"/>
              <a:t>Jenni’s</a:t>
            </a:r>
            <a:r>
              <a:rPr lang="en-US" baseline="0" dirty="0" smtClean="0"/>
              <a:t> comment, “Biggest thing this discussion did was that it changed how we looked at children.  Staff now looking at children in a more functional, integrated way as opposed to the silos of looking at developmental domains.</a:t>
            </a:r>
          </a:p>
          <a:p>
            <a:pPr marL="226108" indent="-226108">
              <a:buFont typeface="+mj-lt"/>
              <a:buAutoNum type="arabicPeriod"/>
            </a:pPr>
            <a:r>
              <a:rPr lang="en-US" baseline="0" dirty="0" smtClean="0"/>
              <a:t>Team participated in Data Review – </a:t>
            </a:r>
            <a:r>
              <a:rPr lang="en-US" baseline="0" dirty="0" err="1" smtClean="0"/>
              <a:t>Jenni’s</a:t>
            </a:r>
            <a:r>
              <a:rPr lang="en-US" baseline="0" dirty="0" smtClean="0"/>
              <a:t> comment, “This isn’t rocket science – we just have to understand the three outcome areas and be intentional about what we ask parents about their child’s development.  It’s helped me develop more functional goals for children and think more holistically about my s/l children.”</a:t>
            </a:r>
          </a:p>
          <a:p>
            <a:pPr>
              <a:buFont typeface="Arial" pitchFamily="34" charset="0"/>
              <a:buNone/>
            </a:pP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29</a:t>
            </a:fld>
            <a:endParaRPr lang="en-US"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33</a:t>
            </a:fld>
            <a:endParaRPr lang="en-US" dirty="0">
              <a:solidFill>
                <a:prstClr val="black"/>
              </a:solidFil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tells us</a:t>
            </a:r>
            <a:r>
              <a:rPr lang="en-US" baseline="0" dirty="0" smtClean="0"/>
              <a:t> part of our work for 13-14 school year to work with districts on exit teams, e.g. Who is the team?; What data does the district have at exit?, etc.</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37</a:t>
            </a:fld>
            <a:endParaRPr lang="en-US" dirty="0">
              <a:solidFill>
                <a:prstClr val="black"/>
              </a:solidFil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*Entry rating</a:t>
            </a:r>
            <a:r>
              <a:rPr lang="en-US" baseline="0" dirty="0" smtClean="0"/>
              <a:t> by distribution – districts realized they were not doing functional assessment of whole child for s/l children</a:t>
            </a:r>
          </a:p>
          <a:p>
            <a:r>
              <a:rPr lang="en-US" baseline="0" dirty="0" smtClean="0"/>
              <a:t>*Entry/Exit Comparison – different teams rating children at exit and didn’t have as thorough training.  More data on Outcome 2 at exit</a:t>
            </a:r>
          </a:p>
          <a:p>
            <a:r>
              <a:rPr lang="en-US" baseline="0" dirty="0" smtClean="0"/>
              <a:t>*Race/Ethnicity – Saw difference statewide and had to drill down further</a:t>
            </a:r>
          </a:p>
          <a:p>
            <a:r>
              <a:rPr lang="en-US" baseline="0" dirty="0" smtClean="0"/>
              <a:t>*State Progress Categories – When saw how WI compared to other states it “hit home” and realized it was a WI thing and we needed to do something different.</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39</a:t>
            </a:fld>
            <a:endParaRPr lang="en-US"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93D9913E-F860-4633-85AB-44E2DD656DD5}" type="slidenum">
              <a:rPr lang="en-US" sz="1200" smtClean="0">
                <a:solidFill>
                  <a:schemeClr val="tx1"/>
                </a:solidFill>
                <a:latin typeface="Times New Roman" pitchFamily="18" charset="0"/>
              </a:rPr>
              <a:pPr>
                <a:defRPr/>
              </a:pPr>
              <a:t>3</a:t>
            </a:fld>
            <a:endParaRPr lang="en-US" sz="1200" smtClean="0">
              <a:solidFill>
                <a:schemeClr val="tx1"/>
              </a:solidFill>
              <a:latin typeface="Times New Roman" pitchFamily="18" charset="0"/>
            </a:endParaRPr>
          </a:p>
        </p:txBody>
      </p:sp>
      <p:sp>
        <p:nvSpPr>
          <p:cNvPr id="132099" name="Rectangle 2"/>
          <p:cNvSpPr>
            <a:spLocks noGrp="1" noRot="1" noChangeAspect="1" noChangeArrowheads="1" noTextEdit="1"/>
          </p:cNvSpPr>
          <p:nvPr>
            <p:ph type="sldImg"/>
          </p:nvPr>
        </p:nvSpPr>
        <p:spPr>
          <a:ln/>
        </p:spPr>
      </p:sp>
      <p:sp>
        <p:nvSpPr>
          <p:cNvPr id="132100"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40</a:t>
            </a:fld>
            <a:endParaRPr lang="en-US" dirty="0">
              <a:solidFill>
                <a:prstClr val="black"/>
              </a:solidFill>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Hypothesized</a:t>
            </a:r>
            <a:r>
              <a:rPr lang="en-US" baseline="0" dirty="0" smtClean="0"/>
              <a:t> this was coming from the Southeast part of the state where there is the most diversity (Milwaukee, etc)</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41</a:t>
            </a:fld>
            <a:endParaRPr lang="en-US" dirty="0">
              <a:solidFill>
                <a:prstClr val="black"/>
              </a:solidFill>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But, when we pulled out their data,</a:t>
            </a:r>
            <a:r>
              <a:rPr lang="en-US" baseline="0" dirty="0" smtClean="0"/>
              <a:t> our hypothesis wasn’t true.</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42</a:t>
            </a:fld>
            <a:endParaRPr lang="en-US" dirty="0">
              <a:solidFill>
                <a:prstClr val="black"/>
              </a:solidFill>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solidFill>
                  <a:prstClr val="black"/>
                </a:solidFill>
              </a:rPr>
              <a:pPr/>
              <a:t>43</a:t>
            </a:fld>
            <a:endParaRPr lang="en-US" dirty="0">
              <a:solidFill>
                <a:prstClr val="black"/>
              </a:solidFill>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44</a:t>
            </a:fld>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Looking at Autism</a:t>
            </a:r>
            <a:r>
              <a:rPr lang="en-US" baseline="0" dirty="0" smtClean="0"/>
              <a:t> – when looking at the Outcome 1 % of 17.3% seemed very discouraging.  Was this what we would expect?  </a:t>
            </a:r>
          </a:p>
          <a:p>
            <a:r>
              <a:rPr lang="en-US" dirty="0" smtClean="0"/>
              <a:t>But (next</a:t>
            </a:r>
            <a:r>
              <a:rPr lang="en-US" baseline="0" dirty="0" smtClean="0"/>
              <a:t> slide)</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45</a:t>
            </a:fld>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If you</a:t>
            </a:r>
            <a:r>
              <a:rPr lang="en-US" baseline="0" dirty="0" smtClean="0"/>
              <a:t> look at the progress made we see that even though only 17% made substantial growth – overall – 53% (over half of the children) did make growth (</a:t>
            </a:r>
            <a:r>
              <a:rPr lang="en-US" baseline="0" dirty="0" err="1" smtClean="0"/>
              <a:t>Prog</a:t>
            </a:r>
            <a:r>
              <a:rPr lang="en-US" baseline="0" dirty="0" smtClean="0"/>
              <a:t> Cat C) and if you combine C, D, and E it tells us that 70.7% of children with Autism made growth.  Of those children, 17.3 exited functioning at a level comparable to same age peers!</a:t>
            </a:r>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46</a:t>
            </a:fld>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1BF504FC-E793-4328-8B94-C38016F1953F}" type="slidenum">
              <a:rPr lang="en-US" smtClean="0"/>
              <a:pPr/>
              <a:t>48</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50</a:t>
            </a:fld>
            <a:endParaRPr lang="en-US" dirty="0"/>
          </a:p>
        </p:txBody>
      </p:sp>
    </p:spTree>
    <p:extLst>
      <p:ext uri="{BB962C8B-B14F-4D97-AF65-F5344CB8AC3E}">
        <p14:creationId xmlns:p14="http://schemas.microsoft.com/office/powerpoint/2010/main" val="328482311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51</a:t>
            </a:fld>
            <a:endParaRPr lang="en-US" dirty="0"/>
          </a:p>
        </p:txBody>
      </p:sp>
    </p:spTree>
    <p:extLst>
      <p:ext uri="{BB962C8B-B14F-4D97-AF65-F5344CB8AC3E}">
        <p14:creationId xmlns:p14="http://schemas.microsoft.com/office/powerpoint/2010/main" val="4509780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D3E971BF-4D3C-4908-BDC3-F30D24690A17}" type="slidenum">
              <a:rPr lang="en-US" sz="1200" smtClean="0">
                <a:solidFill>
                  <a:schemeClr val="tx1"/>
                </a:solidFill>
                <a:latin typeface="Times New Roman" pitchFamily="18" charset="0"/>
              </a:rPr>
              <a:pPr>
                <a:defRPr/>
              </a:pPr>
              <a:t>4</a:t>
            </a:fld>
            <a:endParaRPr lang="en-US" sz="1200" smtClean="0">
              <a:solidFill>
                <a:schemeClr val="tx1"/>
              </a:solidFill>
              <a:latin typeface="Times New Roman" pitchFamily="18" charset="0"/>
            </a:endParaRPr>
          </a:p>
        </p:txBody>
      </p:sp>
      <p:sp>
        <p:nvSpPr>
          <p:cNvPr id="148483" name="Rectangle 2"/>
          <p:cNvSpPr>
            <a:spLocks noGrp="1" noRot="1" noChangeAspect="1" noChangeArrowheads="1" noTextEdit="1"/>
          </p:cNvSpPr>
          <p:nvPr>
            <p:ph type="sldImg"/>
          </p:nvPr>
        </p:nvSpPr>
        <p:spPr>
          <a:xfrm>
            <a:off x="1104900" y="692150"/>
            <a:ext cx="4648200" cy="3486150"/>
          </a:xfrm>
          <a:ln/>
        </p:spPr>
      </p:sp>
      <p:sp>
        <p:nvSpPr>
          <p:cNvPr id="148484" name="Rectangle 3"/>
          <p:cNvSpPr>
            <a:spLocks noGrp="1" noChangeArrowheads="1"/>
          </p:cNvSpPr>
          <p:nvPr>
            <p:ph type="body" idx="1"/>
          </p:nvPr>
        </p:nvSpPr>
        <p:spPr>
          <a:xfrm>
            <a:off x="685801" y="4414839"/>
            <a:ext cx="5489575" cy="4189412"/>
          </a:xfrm>
          <a:noFill/>
          <a:ln/>
        </p:spPr>
        <p:txBody>
          <a:bodyPr/>
          <a:lstStyle/>
          <a:p>
            <a:pPr eaLnBrk="1" hangingPunct="1"/>
            <a:r>
              <a:rPr lang="en-US" dirty="0" smtClean="0"/>
              <a:t>When we talk about pattern checking, we’re talking about running</a:t>
            </a:r>
            <a:r>
              <a:rPr lang="en-US" baseline="0" dirty="0" smtClean="0"/>
              <a:t> the data in various ways and then looking at the patterns to see if the patterns make sense and therefore are accurately reflecting child status.  </a:t>
            </a:r>
          </a:p>
          <a:p>
            <a:pPr eaLnBrk="1" hangingPunct="1"/>
            <a:endParaRPr lang="en-US" baseline="0" dirty="0" smtClean="0"/>
          </a:p>
          <a:p>
            <a:pPr eaLnBrk="1" hangingPunct="1"/>
            <a:r>
              <a:rPr lang="en-US" baseline="0" dirty="0" smtClean="0"/>
              <a:t>We do that by comparing the data in different ways – comparing the data to what we EXPECT; comparing the data to other state data; and comparing the data to other states/regions/school districts, etc.</a:t>
            </a:r>
          </a:p>
          <a:p>
            <a:pPr eaLnBrk="1" hangingPunct="1"/>
            <a:endParaRPr lang="en-US" baseline="0" dirty="0" smtClean="0"/>
          </a:p>
          <a:p>
            <a:pPr eaLnBrk="1" hangingPunct="1"/>
            <a:endParaRPr lang="en-US" dirty="0" smtClean="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52</a:t>
            </a:fld>
            <a:endParaRPr lang="en-US" dirty="0"/>
          </a:p>
        </p:txBody>
      </p:sp>
    </p:spTree>
    <p:extLst>
      <p:ext uri="{BB962C8B-B14F-4D97-AF65-F5344CB8AC3E}">
        <p14:creationId xmlns:p14="http://schemas.microsoft.com/office/powerpoint/2010/main" val="45097806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ln/>
        </p:spPr>
      </p:sp>
      <p:sp>
        <p:nvSpPr>
          <p:cNvPr id="207875" name="Rectangle 3"/>
          <p:cNvSpPr>
            <a:spLocks noGrp="1" noChangeArrowheads="1"/>
          </p:cNvSpPr>
          <p:nvPr>
            <p:ph type="body" idx="1"/>
          </p:nvPr>
        </p:nvSpPr>
        <p:spPr>
          <a:noFill/>
          <a:ln/>
        </p:spPr>
        <p:txBody>
          <a:bodyPr/>
          <a:lstStyle/>
          <a:p>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916AC95D-8E02-49B2-9F07-1E99F443B97B}" type="slidenum">
              <a:rPr lang="en-US" sz="1200" smtClean="0">
                <a:solidFill>
                  <a:schemeClr val="tx1"/>
                </a:solidFill>
                <a:latin typeface="Times New Roman" pitchFamily="18" charset="0"/>
              </a:rPr>
              <a:pPr>
                <a:defRPr/>
              </a:pPr>
              <a:t>5</a:t>
            </a:fld>
            <a:endParaRPr lang="en-US" sz="1200" smtClean="0">
              <a:solidFill>
                <a:schemeClr val="tx1"/>
              </a:solidFill>
              <a:latin typeface="Times New Roman" pitchFamily="18" charset="0"/>
            </a:endParaRPr>
          </a:p>
        </p:txBody>
      </p:sp>
      <p:sp>
        <p:nvSpPr>
          <p:cNvPr id="149507" name="Rectangle 2"/>
          <p:cNvSpPr>
            <a:spLocks noGrp="1" noRot="1" noChangeAspect="1" noChangeArrowheads="1" noTextEdit="1"/>
          </p:cNvSpPr>
          <p:nvPr>
            <p:ph type="sldImg"/>
          </p:nvPr>
        </p:nvSpPr>
        <p:spPr>
          <a:ln/>
        </p:spPr>
      </p:sp>
      <p:sp>
        <p:nvSpPr>
          <p:cNvPr id="149508" name="Rectangle 3"/>
          <p:cNvSpPr>
            <a:spLocks noGrp="1" noChangeArrowheads="1"/>
          </p:cNvSpPr>
          <p:nvPr>
            <p:ph type="body" idx="1"/>
          </p:nvPr>
        </p:nvSpPr>
        <p:spPr>
          <a:noFill/>
          <a:ln/>
        </p:spPr>
        <p:txBody>
          <a:bodyPr/>
          <a:lstStyle/>
          <a:p>
            <a:pPr eaLnBrk="1" hangingPunct="1"/>
            <a:r>
              <a:rPr lang="en-US" dirty="0" smtClean="0"/>
              <a:t>Can’t use data for program improvement until you believe them.</a:t>
            </a:r>
          </a:p>
          <a:p>
            <a:pPr eaLnBrk="1" hangingPunct="1"/>
            <a:endParaRPr lang="en-US" dirty="0" smtClean="0"/>
          </a:p>
          <a:p>
            <a:pPr eaLnBrk="1" hangingPunct="1"/>
            <a:r>
              <a:rPr lang="en-US" dirty="0" smtClean="0"/>
              <a:t>(The second bullet)  This is when the data get exciting – when the data are reasonable</a:t>
            </a:r>
            <a:r>
              <a:rPr lang="en-US" baseline="0" dirty="0" smtClean="0"/>
              <a:t> and we are able to use it to understand how our program is performing.  Where and how are we performing well?  With which types of children?  Which intervention strategies or teaching practices and curriculum are working well?  </a:t>
            </a:r>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For those familiar</a:t>
            </a:r>
            <a:r>
              <a:rPr lang="en-US" baseline="0" dirty="0" smtClean="0"/>
              <a:t> with the tool…. Note has been updated about a year ago, including with a focus on summary statements (weren’t in the original).</a:t>
            </a:r>
            <a:endParaRPr lang="en-US" dirty="0"/>
          </a:p>
        </p:txBody>
      </p:sp>
      <p:sp>
        <p:nvSpPr>
          <p:cNvPr id="4" name="Slide Number Placeholder 3"/>
          <p:cNvSpPr>
            <a:spLocks noGrp="1"/>
          </p:cNvSpPr>
          <p:nvPr>
            <p:ph type="sldNum" sz="quarter" idx="10"/>
          </p:nvPr>
        </p:nvSpPr>
        <p:spPr/>
        <p:txBody>
          <a:bodyPr/>
          <a:lstStyle/>
          <a:p>
            <a:pPr>
              <a:defRPr/>
            </a:pPr>
            <a:fld id="{A0376FC4-628A-4793-B9D6-0BADDEDFD3D2}" type="slidenum">
              <a:rPr lang="en-US" smtClean="0"/>
              <a:pPr>
                <a:defRPr/>
              </a:pPr>
              <a:t>6</a:t>
            </a:fld>
            <a:endParaRPr lang="en-US" dirty="0"/>
          </a:p>
        </p:txBody>
      </p:sp>
    </p:spTree>
    <p:extLst>
      <p:ext uri="{BB962C8B-B14F-4D97-AF65-F5344CB8AC3E}">
        <p14:creationId xmlns:p14="http://schemas.microsoft.com/office/powerpoint/2010/main" val="15470675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EA5E061-CADF-44F1-A7A0-230BB09D3FC6}" type="slidenum">
              <a:rPr lang="en-US"/>
              <a:pPr>
                <a:defRPr/>
              </a:pPr>
              <a:t>7</a:t>
            </a:fld>
            <a:endParaRPr lang="en-US"/>
          </a:p>
        </p:txBody>
      </p:sp>
      <p:sp>
        <p:nvSpPr>
          <p:cNvPr id="181251" name="Rectangle 2"/>
          <p:cNvSpPr>
            <a:spLocks noGrp="1" noRot="1" noChangeAspect="1" noChangeArrowheads="1" noTextEdit="1"/>
          </p:cNvSpPr>
          <p:nvPr>
            <p:ph type="sldImg"/>
          </p:nvPr>
        </p:nvSpPr>
        <p:spPr>
          <a:ln/>
        </p:spPr>
      </p:sp>
      <p:sp>
        <p:nvSpPr>
          <p:cNvPr id="181252" name="Rectangle 3"/>
          <p:cNvSpPr>
            <a:spLocks noGrp="1" noChangeArrowheads="1"/>
          </p:cNvSpPr>
          <p:nvPr>
            <p:ph type="body" idx="1"/>
          </p:nvPr>
        </p:nvSpPr>
        <p:spPr>
          <a:noFill/>
          <a:ln/>
        </p:spPr>
        <p:txBody>
          <a:bodyPr/>
          <a:lstStyle/>
          <a:p>
            <a:r>
              <a:rPr lang="en-US" dirty="0" smtClean="0"/>
              <a:t>(e.g. COS</a:t>
            </a:r>
            <a:r>
              <a:rPr lang="en-US" baseline="0" dirty="0" smtClean="0"/>
              <a:t> rating increases of 4 or more = large change – mentioned in later slide)</a:t>
            </a:r>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862967B6-A0EC-4464-839A-329655E38D81}" type="slidenum">
              <a:rPr lang="en-US"/>
              <a:pPr>
                <a:defRPr/>
              </a:pPr>
              <a:t>8</a:t>
            </a:fld>
            <a:endParaRPr lang="en-US"/>
          </a:p>
        </p:txBody>
      </p:sp>
      <p:sp>
        <p:nvSpPr>
          <p:cNvPr id="182275" name="Rectangle 2"/>
          <p:cNvSpPr>
            <a:spLocks noGrp="1" noRot="1" noChangeAspect="1" noChangeArrowheads="1" noTextEdit="1"/>
          </p:cNvSpPr>
          <p:nvPr>
            <p:ph type="sldImg"/>
          </p:nvPr>
        </p:nvSpPr>
        <p:spPr>
          <a:ln/>
        </p:spPr>
      </p:sp>
      <p:sp>
        <p:nvSpPr>
          <p:cNvPr id="182276" name="Rectangle 3"/>
          <p:cNvSpPr>
            <a:spLocks noGrp="1" noChangeArrowheads="1"/>
          </p:cNvSpPr>
          <p:nvPr>
            <p:ph type="body" idx="1"/>
          </p:nvPr>
        </p:nvSpPr>
        <p:spPr>
          <a:noFill/>
          <a:ln/>
        </p:spPr>
        <p:txBody>
          <a:bodyPr/>
          <a:lstStyle/>
          <a:p>
            <a:r>
              <a:rPr lang="en-US" dirty="0" smtClean="0"/>
              <a:t>Helps explain why we expect to see the identified pattern.</a:t>
            </a:r>
            <a:r>
              <a:rPr lang="en-US" baseline="0" dirty="0" smtClean="0"/>
              <a:t> Others might agree or disagree with the rationale and choose to focus on the pattern or not. But many of the patterns included are based on rationales that most people agree with.</a:t>
            </a: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p>
            <a:pPr>
              <a:defRPr/>
            </a:pPr>
            <a:fld id="{0DBF73F0-D39C-4C0D-AA31-1D0D1B747A1B}" type="slidenum">
              <a:rPr lang="en-US"/>
              <a:pPr>
                <a:defRPr/>
              </a:pPr>
              <a:t>9</a:t>
            </a:fld>
            <a:endParaRPr lang="en-US"/>
          </a:p>
        </p:txBody>
      </p:sp>
      <p:sp>
        <p:nvSpPr>
          <p:cNvPr id="183299" name="Rectangle 2"/>
          <p:cNvSpPr>
            <a:spLocks noGrp="1" noRot="1" noChangeAspect="1" noChangeArrowheads="1" noTextEdit="1"/>
          </p:cNvSpPr>
          <p:nvPr>
            <p:ph type="sldImg"/>
          </p:nvPr>
        </p:nvSpPr>
        <p:spPr>
          <a:ln/>
        </p:spPr>
      </p:sp>
      <p:sp>
        <p:nvSpPr>
          <p:cNvPr id="183300" name="Rectangle 3"/>
          <p:cNvSpPr>
            <a:spLocks noGrp="1" noChangeArrowheads="1"/>
          </p:cNvSpPr>
          <p:nvPr>
            <p:ph type="body" idx="1"/>
          </p:nvPr>
        </p:nvSpPr>
        <p:spPr>
          <a:noFill/>
          <a:ln/>
        </p:spPr>
        <p:txBody>
          <a:bodyPr/>
          <a:lstStyle/>
          <a:p>
            <a:r>
              <a:rPr lang="en-US" sz="1200" b="0" i="0" u="none" strike="noStrike" kern="1200" baseline="0" dirty="0" smtClean="0">
                <a:solidFill>
                  <a:schemeClr val="tx1"/>
                </a:solidFill>
                <a:latin typeface="Arial" charset="0"/>
                <a:ea typeface="+mn-ea"/>
                <a:cs typeface="+mn-cs"/>
              </a:rPr>
              <a:t>1. Crosstabs between entry and exit ratings</a:t>
            </a:r>
          </a:p>
          <a:p>
            <a:r>
              <a:rPr lang="en-US" sz="1200" b="0" i="0" u="none" strike="noStrike" kern="1200" baseline="0" dirty="0" smtClean="0">
                <a:solidFill>
                  <a:schemeClr val="tx1"/>
                </a:solidFill>
                <a:latin typeface="Arial" charset="0"/>
                <a:ea typeface="+mn-ea"/>
                <a:cs typeface="+mn-cs"/>
              </a:rPr>
              <a:t>for each outcome, best for </a:t>
            </a:r>
            <a:r>
              <a:rPr lang="en-US" sz="1200" b="1" i="0" u="none" strike="noStrike" kern="1200" baseline="0" dirty="0" smtClean="0">
                <a:solidFill>
                  <a:schemeClr val="tx1"/>
                </a:solidFill>
                <a:latin typeface="Arial" charset="0"/>
                <a:ea typeface="+mn-ea"/>
                <a:cs typeface="+mn-cs"/>
              </a:rPr>
              <a:t>COS ratings</a:t>
            </a:r>
            <a:r>
              <a:rPr lang="en-US" sz="1200" b="0" i="0" u="none" strike="noStrike" kern="1200" baseline="0" dirty="0" smtClean="0">
                <a:solidFill>
                  <a:schemeClr val="tx1"/>
                </a:solidFill>
                <a:latin typeface="Arial" charset="0"/>
                <a:ea typeface="+mn-ea"/>
                <a:cs typeface="+mn-cs"/>
              </a:rPr>
              <a:t>.</a:t>
            </a:r>
          </a:p>
          <a:p>
            <a:r>
              <a:rPr lang="en-US" sz="1200" b="0" i="0" u="none" strike="noStrike" kern="1200" baseline="0" dirty="0" smtClean="0">
                <a:solidFill>
                  <a:schemeClr val="tx1"/>
                </a:solidFill>
                <a:latin typeface="Arial" charset="0"/>
                <a:ea typeface="+mn-ea"/>
                <a:cs typeface="+mn-cs"/>
              </a:rPr>
              <a:t>We would expect most cases to be on the</a:t>
            </a:r>
          </a:p>
          <a:p>
            <a:r>
              <a:rPr lang="en-US" sz="1200" b="0" i="0" u="none" strike="noStrike" kern="1200" baseline="0" dirty="0" smtClean="0">
                <a:solidFill>
                  <a:schemeClr val="tx1"/>
                </a:solidFill>
                <a:latin typeface="Arial" charset="0"/>
                <a:ea typeface="+mn-ea"/>
                <a:cs typeface="+mn-cs"/>
              </a:rPr>
              <a:t>diagonal or small positive changes.</a:t>
            </a:r>
          </a:p>
          <a:p>
            <a:r>
              <a:rPr lang="en-US" sz="1200" b="0" i="0" u="none" strike="noStrike" kern="1200" baseline="0" dirty="0" smtClean="0">
                <a:solidFill>
                  <a:schemeClr val="tx1"/>
                </a:solidFill>
                <a:latin typeface="Arial" charset="0"/>
                <a:ea typeface="+mn-ea"/>
                <a:cs typeface="+mn-cs"/>
              </a:rPr>
              <a:t>2. Exit minus Entry numbers. For </a:t>
            </a:r>
            <a:r>
              <a:rPr lang="en-US" sz="1200" b="1" i="0" u="none" strike="noStrike" kern="1200" baseline="0" dirty="0" smtClean="0">
                <a:solidFill>
                  <a:schemeClr val="tx1"/>
                </a:solidFill>
                <a:latin typeface="Arial" charset="0"/>
                <a:ea typeface="+mn-ea"/>
                <a:cs typeface="+mn-cs"/>
              </a:rPr>
              <a:t>COS</a:t>
            </a:r>
          </a:p>
          <a:p>
            <a:r>
              <a:rPr lang="en-US" sz="1200" b="1" i="0" u="none" strike="noStrike" kern="1200" baseline="0" dirty="0" smtClean="0">
                <a:solidFill>
                  <a:schemeClr val="tx1"/>
                </a:solidFill>
                <a:latin typeface="Arial" charset="0"/>
                <a:ea typeface="+mn-ea"/>
                <a:cs typeface="+mn-cs"/>
              </a:rPr>
              <a:t>ratings </a:t>
            </a:r>
            <a:r>
              <a:rPr lang="en-US" sz="1200" b="0" i="0" u="none" strike="noStrike" kern="1200" baseline="0" dirty="0" smtClean="0">
                <a:solidFill>
                  <a:schemeClr val="tx1"/>
                </a:solidFill>
                <a:latin typeface="Arial" charset="0"/>
                <a:ea typeface="+mn-ea"/>
                <a:cs typeface="+mn-cs"/>
              </a:rPr>
              <a:t>we would expect most cases to</a:t>
            </a:r>
          </a:p>
          <a:p>
            <a:r>
              <a:rPr lang="en-US" sz="1200" b="0" i="0" u="none" strike="noStrike" kern="1200" baseline="0" dirty="0" smtClean="0">
                <a:solidFill>
                  <a:schemeClr val="tx1"/>
                </a:solidFill>
                <a:latin typeface="Arial" charset="0"/>
                <a:ea typeface="+mn-ea"/>
                <a:cs typeface="+mn-cs"/>
              </a:rPr>
              <a:t>increase by no more than 3 points. For</a:t>
            </a:r>
          </a:p>
          <a:p>
            <a:r>
              <a:rPr lang="en-US" sz="1200" b="1" i="0" u="none" strike="noStrike" kern="1200" baseline="0" dirty="0" smtClean="0">
                <a:solidFill>
                  <a:schemeClr val="tx1"/>
                </a:solidFill>
                <a:latin typeface="Arial" charset="0"/>
                <a:ea typeface="+mn-ea"/>
                <a:cs typeface="+mn-cs"/>
              </a:rPr>
              <a:t>standard scores </a:t>
            </a:r>
            <a:r>
              <a:rPr lang="en-US" sz="1200" b="0" i="0" u="none" strike="noStrike" kern="1200" baseline="0" dirty="0" smtClean="0">
                <a:solidFill>
                  <a:schemeClr val="tx1"/>
                </a:solidFill>
                <a:latin typeface="Arial" charset="0"/>
                <a:ea typeface="+mn-ea"/>
                <a:cs typeface="+mn-cs"/>
              </a:rPr>
              <a:t>we would expect most</a:t>
            </a:r>
          </a:p>
          <a:p>
            <a:r>
              <a:rPr lang="en-US" sz="1200" b="0" i="0" u="none" strike="noStrike" kern="1200" baseline="0" dirty="0" smtClean="0">
                <a:solidFill>
                  <a:schemeClr val="tx1"/>
                </a:solidFill>
                <a:latin typeface="Arial" charset="0"/>
                <a:ea typeface="+mn-ea"/>
                <a:cs typeface="+mn-cs"/>
              </a:rPr>
              <a:t>cases to increase by no more than 14</a:t>
            </a:r>
          </a:p>
          <a:p>
            <a:r>
              <a:rPr lang="en-US" sz="1200" b="0" i="0" u="none" strike="noStrike" kern="1200" baseline="0" dirty="0" smtClean="0">
                <a:solidFill>
                  <a:schemeClr val="tx1"/>
                </a:solidFill>
                <a:latin typeface="Arial" charset="0"/>
                <a:ea typeface="+mn-ea"/>
                <a:cs typeface="+mn-cs"/>
              </a:rPr>
              <a:t>points.</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lgn="ctr">
              <a:defRPr sz="3600" b="1">
                <a:solidFill>
                  <a:srgbClr val="224568"/>
                </a:solidFill>
                <a:latin typeface="Calisto MT"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a:prstGeom prst="rect">
            <a:avLst/>
          </a:prstGeom>
        </p:spPr>
        <p:txBody>
          <a:bodyPr/>
          <a:lstStyle>
            <a:lvl1pPr marL="0" indent="0" algn="r">
              <a:buNone/>
              <a:defRPr sz="2400">
                <a:solidFill>
                  <a:srgbClr val="224568"/>
                </a:solidFill>
                <a:latin typeface="Calisto MT" pitchFamily="18" charset="0"/>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Early Childhood Outcomes Center</a:t>
            </a:r>
            <a:endParaRPr lang="en-US">
              <a:latin typeface="+mn-lt"/>
            </a:endParaRPr>
          </a:p>
        </p:txBody>
      </p:sp>
      <p:sp>
        <p:nvSpPr>
          <p:cNvPr id="7" name="Slide Number Placeholder 6"/>
          <p:cNvSpPr>
            <a:spLocks noGrp="1"/>
          </p:cNvSpPr>
          <p:nvPr>
            <p:ph type="sldNum" sz="quarter" idx="12"/>
          </p:nvPr>
        </p:nvSpPr>
        <p:spPr/>
        <p:txBody>
          <a:bodyPr/>
          <a:lstStyle>
            <a:lvl1pPr>
              <a:defRPr/>
            </a:lvl1pPr>
          </a:lstStyle>
          <a:p>
            <a:pPr>
              <a:defRPr/>
            </a:pPr>
            <a:fld id="{0F25B24D-7633-4EF9-8315-B30068EE4EFC}" type="slidenum">
              <a:rPr lang="en-US"/>
              <a:pPr>
                <a:defRPr/>
              </a:pPr>
              <a:t>‹#›</a:t>
            </a:fld>
            <a:endParaRPr lang="en-US" dirty="0"/>
          </a:p>
        </p:txBody>
      </p:sp>
    </p:spTree>
  </p:cSld>
  <p:clrMapOvr>
    <a:masterClrMapping/>
  </p:clrMapOvr>
  <p:transition spd="med">
    <p:wipe dir="r"/>
  </p:transition>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41F30E8-4EBE-43E9-8AAA-5E822E409C4B}" type="slidenum">
              <a:rPr lang="en-US"/>
              <a:pPr>
                <a:defRPr/>
              </a:pPr>
              <a:t>‹#›</a:t>
            </a:fld>
            <a:endParaRPr lang="en-US"/>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CE6498C-4B82-494B-91D9-DBFF1E9793FD}" type="datetimeFigureOut">
              <a:rPr lang="en-US" smtClean="0">
                <a:solidFill>
                  <a:srgbClr val="1F497D"/>
                </a:solidFill>
              </a:rPr>
              <a:pPr/>
              <a:t>9/13/2013</a:t>
            </a:fld>
            <a:endParaRPr lang="en-US" dirty="0">
              <a:solidFill>
                <a:srgbClr val="1F497D"/>
              </a:solidFill>
            </a:endParaRP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en-US" dirty="0">
              <a:solidFill>
                <a:srgbClr val="1F497D"/>
              </a:solidFill>
            </a:endParaRP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21" name="Oval 20"/>
          <p:cNvSpPr/>
          <p:nvPr/>
        </p:nvSpPr>
        <p:spPr bwMode="auto">
          <a:xfrm>
            <a:off x="609600" y="3429000"/>
            <a:ext cx="1295400" cy="1295400"/>
          </a:xfrm>
          <a:prstGeom prst="ellipse">
            <a:avLst/>
          </a:prstGeom>
          <a:solidFill>
            <a:schemeClr val="bg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23" name="Oval 22"/>
          <p:cNvSpPr/>
          <p:nvPr/>
        </p:nvSpPr>
        <p:spPr bwMode="auto">
          <a:xfrm>
            <a:off x="1309632" y="4866752"/>
            <a:ext cx="641424" cy="641424"/>
          </a:xfrm>
          <a:prstGeom prst="ellipse">
            <a:avLst/>
          </a:prstGeom>
          <a:solidFill>
            <a:srgbClr val="1F66A6"/>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24" name="Oval 23"/>
          <p:cNvSpPr/>
          <p:nvPr/>
        </p:nvSpPr>
        <p:spPr bwMode="auto">
          <a:xfrm>
            <a:off x="1091080" y="5500632"/>
            <a:ext cx="137160" cy="137160"/>
          </a:xfrm>
          <a:prstGeom prst="ellipse">
            <a:avLst/>
          </a:prstGeom>
          <a:solidFill>
            <a:srgbClr val="1F66A6"/>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26" name="Oval 25"/>
          <p:cNvSpPr/>
          <p:nvPr/>
        </p:nvSpPr>
        <p:spPr bwMode="auto">
          <a:xfrm>
            <a:off x="1664208" y="5788152"/>
            <a:ext cx="274320" cy="274320"/>
          </a:xfrm>
          <a:prstGeom prst="ellipse">
            <a:avLst/>
          </a:prstGeom>
          <a:solidFill>
            <a:srgbClr val="1F66A6"/>
          </a:solidFill>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25" name="Oval 24"/>
          <p:cNvSpPr/>
          <p:nvPr/>
        </p:nvSpPr>
        <p:spPr>
          <a:xfrm>
            <a:off x="1905000" y="4495800"/>
            <a:ext cx="365760" cy="365760"/>
          </a:xfrm>
          <a:prstGeom prst="ellipse">
            <a:avLst/>
          </a:prstGeom>
          <a:solidFill>
            <a:srgbClr val="1F66A6"/>
          </a:solidFill>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pic>
        <p:nvPicPr>
          <p:cNvPr id="29" name="Picture 28" descr="Indicator 7.jpg"/>
          <p:cNvPicPr>
            <a:picLocks noChangeAspect="1"/>
          </p:cNvPicPr>
          <p:nvPr/>
        </p:nvPicPr>
        <p:blipFill>
          <a:blip r:embed="rId2" cstate="print">
            <a:clrChange>
              <a:clrFrom>
                <a:srgbClr val="FFFFFF"/>
              </a:clrFrom>
              <a:clrTo>
                <a:srgbClr val="FFFFFF">
                  <a:alpha val="0"/>
                </a:srgbClr>
              </a:clrTo>
            </a:clrChange>
          </a:blip>
          <a:srcRect l="5556" t="3463" r="5556" b="30055"/>
          <a:stretch>
            <a:fillRect/>
          </a:stretch>
        </p:blipFill>
        <p:spPr>
          <a:xfrm>
            <a:off x="533400" y="3429000"/>
            <a:ext cx="1371600" cy="1371600"/>
          </a:xfrm>
          <a:prstGeom prst="rect">
            <a:avLst/>
          </a:prstGeom>
        </p:spPr>
      </p:pic>
    </p:spTree>
    <p:extLst>
      <p:ext uri="{BB962C8B-B14F-4D97-AF65-F5344CB8AC3E}">
        <p14:creationId xmlns:p14="http://schemas.microsoft.com/office/powerpoint/2010/main" val="770518710"/>
      </p:ext>
    </p:extLst>
  </p:cSld>
  <p:clrMapOvr>
    <a:overrideClrMapping bg1="lt1" tx1="dk1" bg2="lt2" tx2="dk2" accent1="accent1" accent2="accent2" accent3="accent3" accent4="accent4" accent5="accent5" accent6="accent6" hlink="hlink" folHlink="folHlink"/>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CE6498C-4B82-494B-91D9-DBFF1E9793FD}" type="datetimeFigureOut">
              <a:rPr lang="en-US" smtClean="0">
                <a:solidFill>
                  <a:srgbClr val="1F497D"/>
                </a:solidFill>
              </a:rPr>
              <a:pPr/>
              <a:t>9/13/2013</a:t>
            </a:fld>
            <a:endParaRPr lang="en-US" dirty="0">
              <a:solidFill>
                <a:srgbClr val="1F497D"/>
              </a:solidFill>
            </a:endParaRPr>
          </a:p>
        </p:txBody>
      </p:sp>
      <p:sp>
        <p:nvSpPr>
          <p:cNvPr id="10" name="Footer Placeholder 9"/>
          <p:cNvSpPr>
            <a:spLocks noGrp="1"/>
          </p:cNvSpPr>
          <p:nvPr>
            <p:ph type="ftr" sz="quarter" idx="16"/>
          </p:nvPr>
        </p:nvSpPr>
        <p:spPr/>
        <p:txBody>
          <a:bodyPr rtlCol="0"/>
          <a:lstStyle/>
          <a:p>
            <a:endParaRPr lang="en-US" dirty="0">
              <a:solidFill>
                <a:srgbClr val="1F497D"/>
              </a:solidFill>
            </a:endParaRPr>
          </a:p>
        </p:txBody>
      </p:sp>
    </p:spTree>
    <p:extLst>
      <p:ext uri="{BB962C8B-B14F-4D97-AF65-F5344CB8AC3E}">
        <p14:creationId xmlns:p14="http://schemas.microsoft.com/office/powerpoint/2010/main" val="3248796259"/>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CE6498C-4B82-494B-91D9-DBFF1E9793FD}" type="datetimeFigureOut">
              <a:rPr lang="en-US" smtClean="0">
                <a:solidFill>
                  <a:srgbClr val="1F497D"/>
                </a:solidFill>
              </a:rPr>
              <a:pPr/>
              <a:t>9/13/2013</a:t>
            </a:fld>
            <a:endParaRPr lang="en-US" dirty="0">
              <a:solidFill>
                <a:srgbClr val="1F497D"/>
              </a:solidFill>
            </a:endParaRPr>
          </a:p>
        </p:txBody>
      </p:sp>
      <p:sp>
        <p:nvSpPr>
          <p:cNvPr id="6" name="Footer Placeholder 5"/>
          <p:cNvSpPr>
            <a:spLocks noGrp="1"/>
          </p:cNvSpPr>
          <p:nvPr>
            <p:ph type="ftr" sz="quarter" idx="11"/>
          </p:nvPr>
        </p:nvSpPr>
        <p:spPr/>
        <p:txBody>
          <a:bodyPr/>
          <a:lstStyle/>
          <a:p>
            <a:endParaRPr lang="en-US" dirty="0">
              <a:solidFill>
                <a:srgbClr val="1F497D"/>
              </a:solidFill>
            </a:endParaRP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extLst>
      <p:ext uri="{BB962C8B-B14F-4D97-AF65-F5344CB8AC3E}">
        <p14:creationId xmlns:p14="http://schemas.microsoft.com/office/powerpoint/2010/main" val="433112065"/>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CE6498C-4B82-494B-91D9-DBFF1E9793FD}" type="datetimeFigureOut">
              <a:rPr lang="en-US" smtClean="0">
                <a:solidFill>
                  <a:srgbClr val="1F497D"/>
                </a:solidFill>
              </a:rPr>
              <a:pPr/>
              <a:t>9/13/2013</a:t>
            </a:fld>
            <a:endParaRPr lang="en-US" dirty="0">
              <a:solidFill>
                <a:srgbClr val="1F497D"/>
              </a:solidFill>
            </a:endParaRPr>
          </a:p>
        </p:txBody>
      </p:sp>
      <p:sp>
        <p:nvSpPr>
          <p:cNvPr id="8" name="Footer Placeholder 7"/>
          <p:cNvSpPr>
            <a:spLocks noGrp="1"/>
          </p:cNvSpPr>
          <p:nvPr>
            <p:ph type="ftr" sz="quarter" idx="11"/>
          </p:nvPr>
        </p:nvSpPr>
        <p:spPr/>
        <p:txBody>
          <a:bodyPr/>
          <a:lstStyle/>
          <a:p>
            <a:endParaRPr lang="en-US" dirty="0">
              <a:solidFill>
                <a:srgbClr val="1F497D"/>
              </a:solidFill>
            </a:endParaRP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490598502"/>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CE6498C-4B82-494B-91D9-DBFF1E9793FD}" type="datetimeFigureOut">
              <a:rPr lang="en-US" smtClean="0">
                <a:solidFill>
                  <a:srgbClr val="1F497D"/>
                </a:solidFill>
              </a:rPr>
              <a:pPr/>
              <a:t>9/13/2013</a:t>
            </a:fld>
            <a:endParaRPr lang="en-US" dirty="0">
              <a:solidFill>
                <a:srgbClr val="1F497D"/>
              </a:solidFill>
            </a:endParaRPr>
          </a:p>
        </p:txBody>
      </p:sp>
      <p:sp>
        <p:nvSpPr>
          <p:cNvPr id="8" name="Footer Placeholder 7"/>
          <p:cNvSpPr>
            <a:spLocks noGrp="1"/>
          </p:cNvSpPr>
          <p:nvPr>
            <p:ph type="ftr" sz="quarter" idx="12"/>
          </p:nvPr>
        </p:nvSpPr>
        <p:spPr/>
        <p:txBody>
          <a:bodyPr rtlCol="0"/>
          <a:lstStyle/>
          <a:p>
            <a:endParaRPr lang="en-US" dirty="0">
              <a:solidFill>
                <a:srgbClr val="1F497D"/>
              </a:solidFill>
            </a:endParaRPr>
          </a:p>
        </p:txBody>
      </p:sp>
    </p:spTree>
    <p:extLst>
      <p:ext uri="{BB962C8B-B14F-4D97-AF65-F5344CB8AC3E}">
        <p14:creationId xmlns:p14="http://schemas.microsoft.com/office/powerpoint/2010/main" val="238811892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E6498C-4B82-494B-91D9-DBFF1E9793FD}" type="datetimeFigureOut">
              <a:rPr lang="en-US" smtClean="0">
                <a:solidFill>
                  <a:srgbClr val="1F497D"/>
                </a:solidFill>
              </a:rPr>
              <a:pPr/>
              <a:t>9/13/2013</a:t>
            </a:fld>
            <a:endParaRPr lang="en-US" dirty="0">
              <a:solidFill>
                <a:srgbClr val="1F497D"/>
              </a:solidFill>
            </a:endParaRPr>
          </a:p>
        </p:txBody>
      </p:sp>
      <p:sp>
        <p:nvSpPr>
          <p:cNvPr id="3" name="Footer Placeholder 2"/>
          <p:cNvSpPr>
            <a:spLocks noGrp="1"/>
          </p:cNvSpPr>
          <p:nvPr>
            <p:ph type="ftr" sz="quarter" idx="11"/>
          </p:nvPr>
        </p:nvSpPr>
        <p:spPr/>
        <p:txBody>
          <a:bodyPr/>
          <a:lstStyle/>
          <a:p>
            <a:endParaRPr lang="en-US" dirty="0">
              <a:solidFill>
                <a:srgbClr val="1F497D"/>
              </a:solidFill>
            </a:endParaRPr>
          </a:p>
        </p:txBody>
      </p:sp>
    </p:spTree>
    <p:extLst>
      <p:ext uri="{BB962C8B-B14F-4D97-AF65-F5344CB8AC3E}">
        <p14:creationId xmlns:p14="http://schemas.microsoft.com/office/powerpoint/2010/main" val="4018669887"/>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srgbClr val="1F497D"/>
              </a:solidFill>
            </a:endParaRPr>
          </a:p>
        </p:txBody>
      </p:sp>
      <p:sp>
        <p:nvSpPr>
          <p:cNvPr id="6" name="Footer Placeholder 5"/>
          <p:cNvSpPr>
            <a:spLocks noGrp="1"/>
          </p:cNvSpPr>
          <p:nvPr>
            <p:ph type="ftr" sz="quarter" idx="11"/>
          </p:nvPr>
        </p:nvSpPr>
        <p:spPr/>
        <p:txBody>
          <a:bodyPr/>
          <a:lstStyle>
            <a:lvl1pPr>
              <a:defRPr/>
            </a:lvl1pPr>
          </a:lstStyle>
          <a:p>
            <a:pPr>
              <a:defRPr/>
            </a:pPr>
            <a:r>
              <a:rPr lang="en-US">
                <a:solidFill>
                  <a:srgbClr val="1F497D"/>
                </a:solidFill>
              </a:rPr>
              <a:t>Early Childhood Outcomes Center</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lvl1pPr>
              <a:defRPr/>
            </a:lvl1pPr>
          </a:lstStyle>
          <a:p>
            <a:pPr fontAlgn="auto">
              <a:spcBef>
                <a:spcPts val="0"/>
              </a:spcBef>
              <a:spcAft>
                <a:spcPts val="0"/>
              </a:spcAft>
              <a:defRPr/>
            </a:pPr>
            <a:fld id="{57FB1A64-63B0-4077-BD5F-EFCB6D340734}" type="slidenum">
              <a:rPr lang="en-US" sz="1800">
                <a:solidFill>
                  <a:prstClr val="black"/>
                </a:solidFill>
                <a:latin typeface="Cambria"/>
              </a:rPr>
              <a:pPr fontAlgn="auto">
                <a:spcBef>
                  <a:spcPts val="0"/>
                </a:spcBef>
                <a:spcAft>
                  <a:spcPts val="0"/>
                </a:spcAft>
                <a:defRPr/>
              </a:pPr>
              <a:t>‹#›</a:t>
            </a:fld>
            <a:endParaRPr lang="en-US" sz="1800">
              <a:solidFill>
                <a:prstClr val="black"/>
              </a:solidFill>
              <a:latin typeface="Cambria"/>
            </a:endParaRPr>
          </a:p>
        </p:txBody>
      </p:sp>
    </p:spTree>
    <p:extLst>
      <p:ext uri="{BB962C8B-B14F-4D97-AF65-F5344CB8AC3E}">
        <p14:creationId xmlns:p14="http://schemas.microsoft.com/office/powerpoint/2010/main" val="240851332"/>
      </p:ext>
    </p:extLst>
  </p:cSld>
  <p:clrMapOvr>
    <a:masterClrMapping/>
  </p:clrMapOvr>
  <p:transition spd="med">
    <p:wipe dir="r"/>
  </p:transition>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fld id="{8B806CFE-576D-48F0-814E-1454CB582C79}" type="datetime1">
              <a:rPr lang="en-US"/>
              <a:pPr>
                <a:defRPr/>
              </a:pPr>
              <a:t>9/13/2013</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a:solidFill>
                  <a:srgbClr val="1F497D"/>
                </a:solidFill>
              </a:rPr>
              <a:t>Early Childhood Outcomes Center</a:t>
            </a:r>
          </a:p>
        </p:txBody>
      </p:sp>
      <p:sp>
        <p:nvSpPr>
          <p:cNvPr id="6" name="Slide Number Placeholder 18"/>
          <p:cNvSpPr>
            <a:spLocks noGrp="1"/>
          </p:cNvSpPr>
          <p:nvPr>
            <p:ph type="sldNum" sz="quarter" idx="12"/>
          </p:nvPr>
        </p:nvSpPr>
        <p:spPr>
          <a:xfrm>
            <a:off x="6553200" y="6356350"/>
            <a:ext cx="2133600" cy="365125"/>
          </a:xfrm>
          <a:prstGeom prst="rect">
            <a:avLst/>
          </a:prstGeom>
        </p:spPr>
        <p:txBody>
          <a:bodyPr/>
          <a:lstStyle>
            <a:lvl1pPr>
              <a:defRPr>
                <a:solidFill>
                  <a:srgbClr val="224568"/>
                </a:solidFill>
              </a:defRPr>
            </a:lvl1pPr>
          </a:lstStyle>
          <a:p>
            <a:pPr fontAlgn="auto">
              <a:spcBef>
                <a:spcPts val="0"/>
              </a:spcBef>
              <a:spcAft>
                <a:spcPts val="0"/>
              </a:spcAft>
              <a:defRPr/>
            </a:pPr>
            <a:fld id="{1BBCCA94-74D1-404D-95B4-7983C3079C44}" type="slidenum">
              <a:rPr lang="en-US" sz="1800">
                <a:latin typeface="Cambria"/>
              </a:rPr>
              <a:pPr fontAlgn="auto">
                <a:spcBef>
                  <a:spcPts val="0"/>
                </a:spcBef>
                <a:spcAft>
                  <a:spcPts val="0"/>
                </a:spcAft>
                <a:defRPr/>
              </a:pPr>
              <a:t>‹#›</a:t>
            </a:fld>
            <a:endParaRPr lang="en-US" sz="1800" dirty="0">
              <a:latin typeface="Cambria"/>
            </a:endParaRPr>
          </a:p>
        </p:txBody>
      </p:sp>
    </p:spTree>
    <p:extLst>
      <p:ext uri="{BB962C8B-B14F-4D97-AF65-F5344CB8AC3E}">
        <p14:creationId xmlns:p14="http://schemas.microsoft.com/office/powerpoint/2010/main" val="72516538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8153400" cy="476250"/>
          </a:xfrm>
        </p:spPr>
        <p:txBody>
          <a:bodyPr/>
          <a:lstStyle>
            <a:lvl1pPr>
              <a:defRPr/>
            </a:lvl1pPr>
          </a:lstStyle>
          <a:p>
            <a:pPr>
              <a:defRPr/>
            </a:pPr>
            <a:r>
              <a:rPr lang="en-US">
                <a:solidFill>
                  <a:srgbClr val="1F497D"/>
                </a:solidFill>
              </a:rPr>
              <a:t>Early Childhood Outcomes Center</a:t>
            </a:r>
          </a:p>
        </p:txBody>
      </p:sp>
      <p:sp>
        <p:nvSpPr>
          <p:cNvPr id="5" name="Slide Number Placeholder 4"/>
          <p:cNvSpPr>
            <a:spLocks noGrp="1"/>
          </p:cNvSpPr>
          <p:nvPr>
            <p:ph type="sldNum" sz="quarter" idx="11"/>
          </p:nvPr>
        </p:nvSpPr>
        <p:spPr>
          <a:xfrm>
            <a:off x="6553200" y="6245225"/>
            <a:ext cx="2133600" cy="476250"/>
          </a:xfrm>
          <a:prstGeom prst="rect">
            <a:avLst/>
          </a:prstGeom>
        </p:spPr>
        <p:txBody>
          <a:bodyPr/>
          <a:lstStyle>
            <a:lvl1pPr>
              <a:defRPr/>
            </a:lvl1pPr>
          </a:lstStyle>
          <a:p>
            <a:pPr fontAlgn="auto">
              <a:spcBef>
                <a:spcPts val="0"/>
              </a:spcBef>
              <a:spcAft>
                <a:spcPts val="0"/>
              </a:spcAft>
              <a:defRPr/>
            </a:pPr>
            <a:fld id="{0F9204E8-CD8C-475A-9E47-4F0C8B09B7B4}" type="slidenum">
              <a:rPr lang="en-US" sz="1800">
                <a:solidFill>
                  <a:prstClr val="black"/>
                </a:solidFill>
                <a:latin typeface="Cambria"/>
              </a:rPr>
              <a:pPr fontAlgn="auto">
                <a:spcBef>
                  <a:spcPts val="0"/>
                </a:spcBef>
                <a:spcAft>
                  <a:spcPts val="0"/>
                </a:spcAft>
                <a:defRPr/>
              </a:pPr>
              <a:t>‹#›</a:t>
            </a:fld>
            <a:endParaRPr lang="en-US" sz="1800">
              <a:solidFill>
                <a:prstClr val="black"/>
              </a:solidFill>
              <a:latin typeface="Cambria"/>
            </a:endParaRPr>
          </a:p>
        </p:txBody>
      </p:sp>
    </p:spTree>
    <p:extLst>
      <p:ext uri="{BB962C8B-B14F-4D97-AF65-F5344CB8AC3E}">
        <p14:creationId xmlns:p14="http://schemas.microsoft.com/office/powerpoint/2010/main" val="6050331"/>
      </p:ext>
    </p:extLst>
  </p:cSld>
  <p:clrMapOvr>
    <a:masterClrMapping/>
  </p:clrMapOvr>
  <p:transition>
    <p:split orient="vert"/>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a:prstGeom prst="rect">
            <a:avLst/>
          </a:prstGeom>
        </p:spPr>
        <p:txBody>
          <a:bodyPr/>
          <a:lstStyle/>
          <a:p>
            <a:pPr lvl="0"/>
            <a:endParaRPr lang="en-US" noProof="0" dirty="0" smtClean="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Early Childhood Outcomes Center</a:t>
            </a:r>
            <a:endParaRPr lang="en-US">
              <a:latin typeface="+mn-lt"/>
            </a:endParaRPr>
          </a:p>
        </p:txBody>
      </p:sp>
      <p:sp>
        <p:nvSpPr>
          <p:cNvPr id="6" name="Slide Number Placeholder 5"/>
          <p:cNvSpPr>
            <a:spLocks noGrp="1"/>
          </p:cNvSpPr>
          <p:nvPr>
            <p:ph type="sldNum" sz="quarter" idx="12"/>
          </p:nvPr>
        </p:nvSpPr>
        <p:spPr/>
        <p:txBody>
          <a:bodyPr/>
          <a:lstStyle>
            <a:lvl1pPr>
              <a:defRPr/>
            </a:lvl1pPr>
          </a:lstStyle>
          <a:p>
            <a:pPr>
              <a:defRPr/>
            </a:pPr>
            <a:fld id="{4A3CE9FB-219D-49A8-A3D0-10B65224DF4B}" type="slidenum">
              <a:rPr lang="en-US"/>
              <a:pPr>
                <a:defRPr/>
              </a:pPr>
              <a:t>‹#›</a:t>
            </a:fld>
            <a:endParaRPr lang="en-US" dirty="0"/>
          </a:p>
        </p:txBody>
      </p:sp>
    </p:spTree>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06392A5D-45AC-471B-9317-A45814D584E6}"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70071749-2392-4CE3-A5DD-C3B0166AD479}" type="datetime1">
              <a:rPr lang="en-US"/>
              <a:pPr>
                <a:defRPr/>
              </a:pPr>
              <a:t>9/13/2013</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latin typeface="Calisto MT" pitchFamily="18" charset="0"/>
              </a:defRPr>
            </a:lvl1pPr>
          </a:lstStyle>
          <a:p>
            <a:pPr>
              <a:defRPr/>
            </a:pPr>
            <a:fld id="{A16BC478-DA37-4AA0-BB58-E4FAC38A2556}"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A5ADFC1-126E-43AF-B0A1-2F7F08EA2D0D}" type="slidenum">
              <a:rPr lang="en-US"/>
              <a:pPr>
                <a:defRPr/>
              </a:pPr>
              <a:t>‹#›</a:t>
            </a:fld>
            <a:endParaRPr lang="en-US" dirty="0"/>
          </a:p>
        </p:txBody>
      </p:sp>
      <p:sp>
        <p:nvSpPr>
          <p:cNvPr id="6" name="Date Placeholder 12"/>
          <p:cNvSpPr>
            <a:spLocks noGrp="1"/>
          </p:cNvSpPr>
          <p:nvPr>
            <p:ph type="dt" sz="half" idx="12"/>
          </p:nvPr>
        </p:nvSpPr>
        <p:spPr/>
        <p:txBody>
          <a:bodyPr/>
          <a:lstStyle>
            <a:lvl1pPr>
              <a:defRPr/>
            </a:lvl1pPr>
          </a:lstStyle>
          <a:p>
            <a:pPr>
              <a:defRPr/>
            </a:pPr>
            <a:fld id="{9142BECE-F779-493B-BD01-1F68922CCC75}" type="datetime1">
              <a:rPr lang="en-US"/>
              <a:pPr>
                <a:defRPr/>
              </a:pPr>
              <a:t>9/13/2013</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atin typeface="Calisto MT" pitchFamily="18" charset="0"/>
              </a:defRPr>
            </a:lvl1pPr>
          </a:lstStyle>
          <a:p>
            <a:pPr>
              <a:defRPr/>
            </a:pPr>
            <a:fld id="{9633E1AA-36D5-4929-BB1F-A0F0CDB39561}"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28F52665-E874-48B3-BE11-01F6454E5E7C}"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sto MT" pitchFamily="18" charset="0"/>
              </a:defRPr>
            </a:lvl1pPr>
          </a:lstStyle>
          <a:p>
            <a:r>
              <a:rPr lang="en-US" dirty="0" smtClean="0"/>
              <a:t>Click to edit Master title style</a:t>
            </a:r>
            <a:endParaRPr lang="en-US" dirty="0"/>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CA0D1352-86AC-476E-8E95-B3B4D76BA79A}" type="slidenum">
              <a:rPr lang="en-US"/>
              <a:pPr>
                <a:defRPr/>
              </a:pPr>
              <a:t>‹#›</a:t>
            </a:fld>
            <a:endParaRPr lang="en-US" dirty="0"/>
          </a:p>
        </p:txBody>
      </p:sp>
      <p:sp>
        <p:nvSpPr>
          <p:cNvPr id="5" name="Date Placeholder 12"/>
          <p:cNvSpPr>
            <a:spLocks noGrp="1"/>
          </p:cNvSpPr>
          <p:nvPr>
            <p:ph type="dt" sz="half" idx="12"/>
          </p:nvPr>
        </p:nvSpPr>
        <p:spPr/>
        <p:txBody>
          <a:bodyPr/>
          <a:lstStyle>
            <a:lvl1pPr>
              <a:defRPr/>
            </a:lvl1pPr>
          </a:lstStyle>
          <a:p>
            <a:pPr>
              <a:defRPr/>
            </a:pPr>
            <a:fld id="{38C403CE-C2AB-4F83-8054-0192C4EF873C}" type="datetime1">
              <a:rPr lang="en-US"/>
              <a:pPr>
                <a:defRPr/>
              </a:pPr>
              <a:t>9/13/2013</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FE16500A-0AA8-477D-96F3-3FC3182A5E74}" type="slidenum">
              <a:rPr lang="en-US"/>
              <a:pPr>
                <a:defRPr/>
              </a:pPr>
              <a:t>‹#›</a:t>
            </a:fld>
            <a:endParaRPr lang="en-US" dirty="0"/>
          </a:p>
        </p:txBody>
      </p:sp>
      <p:sp>
        <p:nvSpPr>
          <p:cNvPr id="4" name="Date Placeholder 12"/>
          <p:cNvSpPr>
            <a:spLocks noGrp="1"/>
          </p:cNvSpPr>
          <p:nvPr>
            <p:ph type="dt" sz="half" idx="12"/>
          </p:nvPr>
        </p:nvSpPr>
        <p:spPr/>
        <p:txBody>
          <a:bodyPr/>
          <a:lstStyle>
            <a:lvl1pPr>
              <a:defRPr/>
            </a:lvl1pPr>
          </a:lstStyle>
          <a:p>
            <a:pPr>
              <a:defRPr/>
            </a:pPr>
            <a:fld id="{3142B185-16D6-407A-9599-239443A50D09}" type="datetime1">
              <a:rPr lang="en-US"/>
              <a:pPr>
                <a:defRPr/>
              </a:pPr>
              <a:t>9/13/2013</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p:spPr>
        <p:txBody>
          <a:bodyPr/>
          <a:lstStyle>
            <a:lvl1pPr>
              <a:defRPr/>
            </a:lvl1pPr>
          </a:lstStyle>
          <a:p>
            <a:pPr>
              <a:defRPr/>
            </a:pPr>
            <a:fld id="{A6568373-26EC-4C4C-91A1-B0B028B422F3}" type="datetime1">
              <a:rPr lang="en-US"/>
              <a:pPr>
                <a:defRPr/>
              </a:pPr>
              <a:t>9/13/2013</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3AA64934-6977-4FE9-A242-027B2D63B800}" type="slidenum">
              <a:rPr lang="en-US"/>
              <a:pPr>
                <a:defRPr/>
              </a:pPr>
              <a:t>‹#›</a:t>
            </a:fld>
            <a:endParaRPr lang="en-US" dirty="0"/>
          </a:p>
        </p:txBody>
      </p:sp>
      <p:sp>
        <p:nvSpPr>
          <p:cNvPr id="7" name="Footer Placeholder 8"/>
          <p:cNvSpPr>
            <a:spLocks noGrp="1"/>
          </p:cNvSpPr>
          <p:nvPr>
            <p:ph type="ftr" sz="quarter" idx="12"/>
          </p:nvPr>
        </p:nvSpPr>
        <p:spPr/>
        <p:txBody>
          <a:bodyPr/>
          <a:lstStyle>
            <a:lvl1pPr>
              <a:defRPr/>
            </a:lvl1pPr>
          </a:lstStyle>
          <a:p>
            <a:pPr>
              <a:defRPr/>
            </a:pPr>
            <a:r>
              <a:rPr lang="en-US"/>
              <a:t>Early Childhood Outcomes Center</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905000"/>
            <a:ext cx="8229600" cy="4221163"/>
          </a:xfrm>
          <a:prstGeom prst="rect">
            <a:avLst/>
          </a:prstGeom>
        </p:spPr>
        <p:txBody>
          <a:bodyPr/>
          <a:lstStyle>
            <a:lvl1pPr>
              <a:defRPr>
                <a:solidFill>
                  <a:srgbClr val="224568"/>
                </a:solidFill>
                <a:latin typeface="Calisto MT" pitchFamily="18" charset="0"/>
              </a:defRPr>
            </a:lvl1pPr>
            <a:lvl2pP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16"/>
          <p:cNvSpPr>
            <a:spLocks noGrp="1"/>
          </p:cNvSpPr>
          <p:nvPr>
            <p:ph type="dt" sz="half" idx="10"/>
          </p:nvPr>
        </p:nvSpPr>
        <p:spPr/>
        <p:txBody>
          <a:bodyPr/>
          <a:lstStyle>
            <a:lvl1pPr>
              <a:defRPr>
                <a:solidFill>
                  <a:srgbClr val="224568"/>
                </a:solidFill>
              </a:defRPr>
            </a:lvl1pPr>
          </a:lstStyle>
          <a:p>
            <a:pPr>
              <a:defRPr/>
            </a:pPr>
            <a:fld id="{8B806CFE-576D-48F0-814E-1454CB582C79}" type="datetime1">
              <a:rPr lang="en-US"/>
              <a:pPr>
                <a:defRPr/>
              </a:pPr>
              <a:t>9/13/2013</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solidFill>
                  <a:srgbClr val="224568"/>
                </a:solidFill>
              </a:defRPr>
            </a:lvl1pPr>
          </a:lstStyle>
          <a:p>
            <a:pPr>
              <a:defRPr/>
            </a:pPr>
            <a:fld id="{1BBCCA94-74D1-404D-95B4-7983C3079C44}"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6DFFD11E-3284-40D6-A7BC-77D23E5FCD99}" type="slidenum">
              <a:rPr lang="en-US"/>
              <a:pPr>
                <a:defRPr/>
              </a:pPr>
              <a:t>‹#›</a:t>
            </a:fld>
            <a:endParaRPr lang="en-US" dirty="0"/>
          </a:p>
        </p:txBody>
      </p:sp>
      <p:sp>
        <p:nvSpPr>
          <p:cNvPr id="7" name="Date Placeholder 12"/>
          <p:cNvSpPr>
            <a:spLocks noGrp="1"/>
          </p:cNvSpPr>
          <p:nvPr>
            <p:ph type="dt" sz="half" idx="12"/>
          </p:nvPr>
        </p:nvSpPr>
        <p:spPr/>
        <p:txBody>
          <a:bodyPr/>
          <a:lstStyle>
            <a:lvl1pPr>
              <a:defRPr/>
            </a:lvl1pPr>
          </a:lstStyle>
          <a:p>
            <a:pPr>
              <a:defRPr/>
            </a:pPr>
            <a:fld id="{E22EA500-A2F5-4180-91A5-C6DA90646F7B}" type="datetime1">
              <a:rPr lang="en-US"/>
              <a:pPr>
                <a:defRPr/>
              </a:pPr>
              <a:t>9/13/2013</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p:txBody>
          <a:bodyPr/>
          <a:lstStyle>
            <a:lvl1pPr>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993B1731-F05D-4332-9183-F51B60DF5D15}" type="slidenum">
              <a:rPr lang="en-US"/>
              <a:pPr>
                <a:defRPr/>
              </a:pPr>
              <a:t>‹#›</a:t>
            </a:fld>
            <a:endParaRPr lang="en-US" dirty="0"/>
          </a:p>
        </p:txBody>
      </p:sp>
      <p:sp>
        <p:nvSpPr>
          <p:cNvPr id="5" name="Date Placeholder 12"/>
          <p:cNvSpPr>
            <a:spLocks noGrp="1"/>
          </p:cNvSpPr>
          <p:nvPr>
            <p:ph type="dt" sz="half" idx="12"/>
          </p:nvPr>
        </p:nvSpPr>
        <p:spPr/>
        <p:txBody>
          <a:bodyPr/>
          <a:lstStyle>
            <a:lvl1pPr>
              <a:defRPr/>
            </a:lvl1pPr>
          </a:lstStyle>
          <a:p>
            <a:pPr>
              <a:defRPr/>
            </a:pPr>
            <a:fld id="{9B742596-5502-445D-8DA8-53DDF99E8CB6}" type="datetime1">
              <a:rPr lang="en-US"/>
              <a:pPr>
                <a:defRPr/>
              </a:pPr>
              <a:t>9/13/2013</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8153400" cy="476250"/>
          </a:xfrm>
        </p:spPr>
        <p:txBody>
          <a:bodyPr/>
          <a:lstStyle>
            <a:lvl1pPr>
              <a:defRPr/>
            </a:lvl1pPr>
          </a:lstStyle>
          <a:p>
            <a:pPr>
              <a:defRPr/>
            </a:pPr>
            <a:r>
              <a:rPr lang="en-US"/>
              <a:t>Early Childhood Outcomes Center</a:t>
            </a:r>
          </a:p>
        </p:txBody>
      </p:sp>
      <p:sp>
        <p:nvSpPr>
          <p:cNvPr id="7" name="Slide Number Placeholder 6"/>
          <p:cNvSpPr>
            <a:spLocks noGrp="1"/>
          </p:cNvSpPr>
          <p:nvPr>
            <p:ph type="sldNum" sz="quarter" idx="11"/>
          </p:nvPr>
        </p:nvSpPr>
        <p:spPr>
          <a:xfrm>
            <a:off x="6553200" y="6245225"/>
            <a:ext cx="2133600" cy="476250"/>
          </a:xfrm>
        </p:spPr>
        <p:txBody>
          <a:bodyPr/>
          <a:lstStyle>
            <a:lvl1pPr>
              <a:defRPr/>
            </a:lvl1pPr>
          </a:lstStyle>
          <a:p>
            <a:pPr>
              <a:defRPr/>
            </a:pPr>
            <a:fld id="{F4EC8405-3198-4544-ACAD-DA78C97283AA}" type="slidenum">
              <a:rPr lang="en-US"/>
              <a:pPr>
                <a:defRPr/>
              </a:pPr>
              <a:t>‹#›</a:t>
            </a:fld>
            <a:endParaRPr lang="en-US"/>
          </a:p>
        </p:txBody>
      </p:sp>
    </p:spTree>
  </p:cSld>
  <p:clrMapOvr>
    <a:masterClrMapping/>
  </p:clrMapOvr>
  <p:transition>
    <p:split orient="vert"/>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6" name="Slide Number Placeholder 5"/>
          <p:cNvSpPr>
            <a:spLocks noGrp="1"/>
          </p:cNvSpPr>
          <p:nvPr>
            <p:ph type="sldNum" sz="quarter" idx="12"/>
          </p:nvPr>
        </p:nvSpPr>
        <p:spPr/>
        <p:txBody>
          <a:bodyPr/>
          <a:lstStyle>
            <a:lvl1pPr>
              <a:defRPr/>
            </a:lvl1pPr>
          </a:lstStyle>
          <a:p>
            <a:pPr>
              <a:defRPr/>
            </a:pPr>
            <a:fld id="{C744C9FB-40E2-4CD3-93EA-7C0A3F35254B}" type="slidenum">
              <a:rPr lang="en-US"/>
              <a:pPr>
                <a:defRPr/>
              </a:pPr>
              <a:t>‹#›</a:t>
            </a:fld>
            <a:endParaRPr lang="en-US" dirty="0"/>
          </a:p>
        </p:txBody>
      </p:sp>
    </p:spTree>
    <p:extLst>
      <p:ext uri="{BB962C8B-B14F-4D97-AF65-F5344CB8AC3E}">
        <p14:creationId xmlns:p14="http://schemas.microsoft.com/office/powerpoint/2010/main" val="25867528"/>
      </p:ext>
    </p:extLst>
  </p:cSld>
  <p:clrMapOvr>
    <a:masterClrMapping/>
  </p:clrMapOvr>
  <p:transition spd="med">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9567FF-C8DB-44A1-B551-071BF3E07D70}" type="slidenum">
              <a:rPr lang="en-US"/>
              <a:pPr>
                <a:defRPr/>
              </a:pPr>
              <a:t>‹#›</a:t>
            </a:fld>
            <a:endParaRPr 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910325C-963C-442A-8ECC-47BFD433045A}" type="slidenum">
              <a:rPr lang="en-US"/>
              <a:pPr>
                <a:defRPr/>
              </a:pPr>
              <a:t>‹#›</a:t>
            </a:fld>
            <a:endParaRPr 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92ABA3-D7DE-4AC4-AC2E-DE57F0884CFA}" type="slidenum">
              <a:rPr lang="en-US"/>
              <a:pPr>
                <a:defRPr/>
              </a:pPr>
              <a:t>‹#›</a:t>
            </a:fld>
            <a:endParaRPr 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3421364-FAB1-4056-9A85-1CD6C7746D6A}" type="slidenum">
              <a:rPr lang="en-US"/>
              <a:pPr>
                <a:defRPr/>
              </a:pPr>
              <a:t>‹#›</a:t>
            </a:fld>
            <a:endParaRPr 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535912-06CB-47D8-AE91-3CCB25E2C753}" type="slidenum">
              <a:rPr lang="en-US"/>
              <a:pPr>
                <a:defRPr/>
              </a:pPr>
              <a:t>‹#›</a:t>
            </a:fld>
            <a:endParaRPr 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496530A5-582A-4580-A9E5-FB9C8D271740}" type="slidenum">
              <a:rPr lang="en-US"/>
              <a:pPr>
                <a:defRPr/>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16"/>
          <p:cNvSpPr>
            <a:spLocks noGrp="1"/>
          </p:cNvSpPr>
          <p:nvPr>
            <p:ph type="dt" sz="half" idx="10"/>
          </p:nvPr>
        </p:nvSpPr>
        <p:spPr/>
        <p:txBody>
          <a:bodyPr/>
          <a:lstStyle>
            <a:lvl1pPr>
              <a:defRPr/>
            </a:lvl1pPr>
          </a:lstStyle>
          <a:p>
            <a:pPr>
              <a:defRPr/>
            </a:pPr>
            <a:fld id="{5F9438E8-7601-48C8-B3D7-CB34D2267B6E}" type="datetime1">
              <a:rPr lang="en-US"/>
              <a:pPr>
                <a:defRPr/>
              </a:pPr>
              <a:t>9/13/2013</a:t>
            </a:fld>
            <a:endParaRPr lang="en-US" dirty="0"/>
          </a:p>
        </p:txBody>
      </p:sp>
      <p:sp>
        <p:nvSpPr>
          <p:cNvPr id="5"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6" name="Slide Number Placeholder 18"/>
          <p:cNvSpPr>
            <a:spLocks noGrp="1"/>
          </p:cNvSpPr>
          <p:nvPr>
            <p:ph type="sldNum" sz="quarter" idx="12"/>
          </p:nvPr>
        </p:nvSpPr>
        <p:spPr/>
        <p:txBody>
          <a:bodyPr/>
          <a:lstStyle>
            <a:lvl1pPr>
              <a:defRPr/>
            </a:lvl1pPr>
          </a:lstStyle>
          <a:p>
            <a:pPr>
              <a:defRPr/>
            </a:pPr>
            <a:fld id="{73797865-F2B4-42D9-8BA4-14CE13B20B85}" type="slidenum">
              <a:rPr lang="en-US"/>
              <a:pPr>
                <a:defRPr/>
              </a:pPr>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747F237-250B-49E8-A7F0-124379C332F2}" type="slidenum">
              <a:rPr lang="en-US"/>
              <a:pPr>
                <a:defRPr/>
              </a:pPr>
              <a:t>‹#›</a:t>
            </a:fld>
            <a:endParaRPr 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1F1757-9CF4-487D-9D4B-6E4EEEC57576}" type="slidenum">
              <a:rPr lang="en-US"/>
              <a:pPr>
                <a:defRPr/>
              </a:pPr>
              <a:t>‹#›</a:t>
            </a:fld>
            <a:endParaRPr lang="en-US" dirty="0"/>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EF13D0-1E08-4B15-9487-3341D0EDF348}" type="slidenum">
              <a:rPr lang="en-US"/>
              <a:pPr>
                <a:defRPr/>
              </a:pPr>
              <a:t>‹#›</a:t>
            </a:fld>
            <a:endParaRPr lang="en-US" dirty="0"/>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84547E3-48D4-464A-AFD0-BEACAE4B8573}" type="slidenum">
              <a:rPr lang="en-US"/>
              <a:pPr>
                <a:defRPr/>
              </a:pPr>
              <a:t>‹#›</a:t>
            </a:fld>
            <a:endParaRPr lang="en-US" dirty="0"/>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AEE3B5B-88EA-47E0-A879-A6F722CF586D}" type="datetimeFigureOut">
              <a:rPr lang="en-US"/>
              <a:pPr>
                <a:defRPr/>
              </a:pPr>
              <a:t>9/13/2013</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626E53-728C-4C2C-990E-C2382288D703}" type="slidenum">
              <a:rPr lang="en-US"/>
              <a:pPr>
                <a:defRPr/>
              </a:pPr>
              <a:t>‹#›</a:t>
            </a:fld>
            <a:endParaRPr lang="en-US" dirty="0"/>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36BDDF5F-5532-4E4C-8137-044A0F568D1B}" type="slidenum">
              <a:rPr lang="en-US"/>
              <a:pPr>
                <a:defRPr/>
              </a:pPr>
              <a:t>‹#›</a:t>
            </a:fld>
            <a:endParaRPr lang="en-US" dirty="0"/>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97F6DFCE-9B41-43B5-98A1-8D4D43BFA876}"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DD5F16C8-A110-470C-8A00-058689F73184}" type="slidenum">
              <a:rPr lang="en-US"/>
              <a:pPr>
                <a:defRPr/>
              </a:pPr>
              <a:t>‹#›</a:t>
            </a:fld>
            <a:endParaRPr lang="en-US" dirty="0"/>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CF44BA17-D782-449C-8F2E-73B9B4CA7E9C}" type="slidenum">
              <a:rPr lang="en-US"/>
              <a:pPr>
                <a:defRPr/>
              </a:pPr>
              <a:t>‹#›</a:t>
            </a:fld>
            <a:endParaRPr lang="en-US" dirty="0"/>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FB2B5D6F-C5E0-4430-A658-EFF99F637911}"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1905000"/>
            <a:ext cx="4038600" cy="4221163"/>
          </a:xfrm>
          <a:prstGeom prst="rect">
            <a:avLst/>
          </a:prstGeom>
        </p:spPr>
        <p:txBody>
          <a:bodyPr/>
          <a:lstStyle>
            <a:lvl1pPr>
              <a:defRPr sz="2800">
                <a:solidFill>
                  <a:srgbClr val="000099"/>
                </a:solidFill>
              </a:defRPr>
            </a:lvl1pPr>
            <a:lvl2pPr>
              <a:defRPr sz="2400">
                <a:solidFill>
                  <a:srgbClr val="000099"/>
                </a:solidFill>
              </a:defRPr>
            </a:lvl2pPr>
            <a:lvl3pPr>
              <a:defRPr sz="2000">
                <a:solidFill>
                  <a:srgbClr val="000099"/>
                </a:solidFill>
              </a:defRPr>
            </a:lvl3pPr>
            <a:lvl4pPr>
              <a:defRPr sz="1800">
                <a:solidFill>
                  <a:srgbClr val="000099"/>
                </a:solidFill>
              </a:defRPr>
            </a:lvl4pPr>
            <a:lvl5pPr>
              <a:defRPr sz="1800">
                <a:solidFill>
                  <a:srgbClr val="000099"/>
                </a:solidFill>
              </a:defRPr>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fld id="{472D9C8E-1403-4DD4-9F96-3B7812E48D2F}" type="datetime1">
              <a:rPr lang="en-US"/>
              <a:pPr>
                <a:defRPr/>
              </a:pPr>
              <a:t>9/13/2013</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71EBC1F7-9750-4D4F-9BF4-C2DA637BB161}" type="slidenum">
              <a:rPr lang="en-US"/>
              <a:pPr>
                <a:defRPr/>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C9F583B0-CBA5-4C0A-9B57-DF493E99BB29}" type="slidenum">
              <a:rPr lang="en-US"/>
              <a:pPr>
                <a:defRPr/>
              </a:pPr>
              <a:t>‹#›</a:t>
            </a:fld>
            <a:endParaRPr lang="en-US" dirty="0"/>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2FBB6B7F-6AD6-42BE-9E6D-893DD9A94887}" type="slidenum">
              <a:rPr lang="en-US"/>
              <a:pPr>
                <a:defRPr/>
              </a:pPr>
              <a:t>‹#›</a:t>
            </a:fld>
            <a:endParaRPr lang="en-US" dirty="0"/>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58A95F71-29AD-4632-ACFA-F989A257462F}" type="slidenum">
              <a:rPr lang="en-US"/>
              <a:pPr>
                <a:defRPr/>
              </a:pPr>
              <a:t>‹#›</a:t>
            </a:fld>
            <a:endParaRPr lang="en-US" dirty="0"/>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BEDB81CC-0096-4A3E-92AB-2E88DBD6D907}" type="slidenum">
              <a:rPr lang="en-US"/>
              <a:pPr>
                <a:defRPr/>
              </a:pPr>
              <a:t>‹#›</a:t>
            </a:fld>
            <a:endParaRPr lang="en-US" dirty="0"/>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D66737E-A7F5-42F6-863D-A76A6DD7E03C}" type="slidenum">
              <a:rPr lang="en-US"/>
              <a:pPr>
                <a:defRPr/>
              </a:pPr>
              <a:t>‹#›</a:t>
            </a:fld>
            <a:endParaRPr lang="en-US" dirty="0"/>
          </a:p>
        </p:txBody>
      </p:sp>
    </p:spTree>
  </p:cSld>
  <p:clrMapOvr>
    <a:masterClrMapping/>
  </p:clrMapOvr>
  <p:transition spd="med">
    <p:wipe dir="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E76A2CFB-B8C6-417F-96D0-E0E6C3191850}" type="slidenum">
              <a:rPr lang="en-US"/>
              <a:pPr>
                <a:defRPr/>
              </a:pPr>
              <a:t>‹#›</a:t>
            </a:fld>
            <a:endParaRPr lang="en-US" dirty="0"/>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C98F68AA-35BB-4185-9B0E-39E6B2692DDD}"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CCBB1F2A-D66E-4B12-AC66-C0F2CF6155A4}" type="slidenum">
              <a:rPr lang="en-US"/>
              <a:pPr>
                <a:defRPr/>
              </a:pPr>
              <a:t>‹#›</a:t>
            </a:fld>
            <a:endParaRPr lang="en-US" dirty="0"/>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819EDBD1-66E3-4975-BD0A-51EF67E4C582}" type="slidenum">
              <a:rPr lang="en-US"/>
              <a:pPr>
                <a:defRPr/>
              </a:pPr>
              <a:t>‹#›</a:t>
            </a:fld>
            <a:endParaRPr lang="en-US" dirty="0"/>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09B16222-0DF3-47AB-8165-B1CF8A554BB9}"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57200" y="1905000"/>
            <a:ext cx="4040188"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1905000"/>
            <a:ext cx="4041775" cy="4221163"/>
          </a:xfrm>
          <a:prstGeom prst="rect">
            <a:avLst/>
          </a:prstGeom>
        </p:spPr>
        <p:txBody>
          <a:bodyPr/>
          <a:lstStyle>
            <a:lvl1pPr>
              <a:defRPr sz="2400">
                <a:solidFill>
                  <a:srgbClr val="000099"/>
                </a:solidFill>
              </a:defRPr>
            </a:lvl1pPr>
            <a:lvl2pPr>
              <a:defRPr sz="2000">
                <a:solidFill>
                  <a:srgbClr val="000099"/>
                </a:solidFill>
              </a:defRPr>
            </a:lvl2pPr>
            <a:lvl3pPr>
              <a:defRPr sz="1800">
                <a:solidFill>
                  <a:srgbClr val="000099"/>
                </a:solidFill>
              </a:defRPr>
            </a:lvl3pPr>
            <a:lvl4pPr>
              <a:defRPr sz="1600">
                <a:solidFill>
                  <a:srgbClr val="000099"/>
                </a:solidFill>
              </a:defRPr>
            </a:lvl4pPr>
            <a:lvl5pPr>
              <a:defRPr sz="1600">
                <a:solidFill>
                  <a:srgbClr val="000099"/>
                </a:solidFill>
              </a:defRPr>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16"/>
          <p:cNvSpPr>
            <a:spLocks noGrp="1"/>
          </p:cNvSpPr>
          <p:nvPr>
            <p:ph type="dt" sz="half" idx="10"/>
          </p:nvPr>
        </p:nvSpPr>
        <p:spPr/>
        <p:txBody>
          <a:bodyPr/>
          <a:lstStyle>
            <a:lvl1pPr>
              <a:defRPr/>
            </a:lvl1pPr>
          </a:lstStyle>
          <a:p>
            <a:pPr>
              <a:defRPr/>
            </a:pPr>
            <a:fld id="{38AB3E58-CBB8-44D1-AF77-6B0414D77B7E}" type="datetime1">
              <a:rPr lang="en-US"/>
              <a:pPr>
                <a:defRPr/>
              </a:pPr>
              <a:t>9/13/2013</a:t>
            </a:fld>
            <a:endParaRPr lang="en-US" dirty="0"/>
          </a:p>
        </p:txBody>
      </p:sp>
      <p:sp>
        <p:nvSpPr>
          <p:cNvPr id="7"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8" name="Slide Number Placeholder 18"/>
          <p:cNvSpPr>
            <a:spLocks noGrp="1"/>
          </p:cNvSpPr>
          <p:nvPr>
            <p:ph type="sldNum" sz="quarter" idx="12"/>
          </p:nvPr>
        </p:nvSpPr>
        <p:spPr/>
        <p:txBody>
          <a:bodyPr/>
          <a:lstStyle>
            <a:lvl1pPr>
              <a:defRPr/>
            </a:lvl1pPr>
          </a:lstStyle>
          <a:p>
            <a:pPr>
              <a:defRPr/>
            </a:pPr>
            <a:fld id="{9BA12A2A-D1DF-4065-B578-07274F8E0921}" type="slidenum">
              <a:rPr lang="en-US"/>
              <a:pPr>
                <a:defRPr/>
              </a:pPr>
              <a:t>‹#›</a:t>
            </a:fld>
            <a:endParaRPr lang="en-US" dirty="0"/>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74F6083E-7642-42A9-993E-FD2403C43C17}" type="slidenum">
              <a:rPr lang="en-US"/>
              <a:pPr>
                <a:defRPr/>
              </a:pPr>
              <a:t>‹#›</a:t>
            </a:fld>
            <a:endParaRPr lang="en-US" dirty="0"/>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787E7065-F254-4126-95BB-5B4F1F08EB6A}" type="slidenum">
              <a:rPr lang="en-US"/>
              <a:pPr>
                <a:defRPr/>
              </a:pPr>
              <a:t>‹#›</a:t>
            </a:fld>
            <a:endParaRPr lang="en-US" dirty="0"/>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lgn="ctr" eaLnBrk="0" hangingPunct="0">
              <a:defRPr>
                <a:cs typeface="+mn-cs"/>
              </a:defRPr>
            </a:lvl1pPr>
          </a:lstStyle>
          <a:p>
            <a:pPr>
              <a:defRPr/>
            </a:pPr>
            <a:fld id="{5D864A7B-DB6A-4909-80C8-8CDB020CFAD5}" type="datetime1">
              <a:rPr lang="en-US"/>
              <a:pPr>
                <a:defRPr/>
              </a:pPr>
              <a:t>9/13/2013</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3287AC55-A0B7-46E2-961D-539E9CEDD753}"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3F5FFDC9-0AF2-4647-83CD-C440CD744487}" type="slidenum">
              <a:rPr lang="en-US"/>
              <a:pPr>
                <a:defRPr/>
              </a:pPr>
              <a:t>‹#›</a:t>
            </a:fld>
            <a:endParaRPr lang="en-US" dirty="0"/>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1371600" y="2057400"/>
            <a:ext cx="7543800" cy="4114800"/>
          </a:xfrm>
        </p:spPr>
        <p:txBody>
          <a:bodyPr/>
          <a:lstStyle/>
          <a:p>
            <a:pPr lvl="0"/>
            <a:endParaRPr lang="en-US" noProof="0" dirty="0" smtClean="0"/>
          </a:p>
        </p:txBody>
      </p:sp>
      <p:sp>
        <p:nvSpPr>
          <p:cNvPr id="4" name="Slide Number Placeholder 5"/>
          <p:cNvSpPr>
            <a:spLocks noGrp="1"/>
          </p:cNvSpPr>
          <p:nvPr>
            <p:ph type="sldNum" sz="quarter" idx="10"/>
          </p:nvPr>
        </p:nvSpPr>
        <p:spPr/>
        <p:txBody>
          <a:bodyPr/>
          <a:lstStyle>
            <a:lvl1pPr>
              <a:defRPr/>
            </a:lvl1pPr>
          </a:lstStyle>
          <a:p>
            <a:pPr>
              <a:defRPr/>
            </a:pPr>
            <a:fld id="{413314D6-3B54-4103-8729-25EF2AA4BED8}" type="slidenum">
              <a:rPr lang="en-US"/>
              <a:pPr>
                <a:defRPr/>
              </a:pPr>
              <a:t>‹#›</a:t>
            </a:fld>
            <a:endParaRPr lang="en-US" dirty="0"/>
          </a:p>
        </p:txBody>
      </p:sp>
    </p:spTree>
  </p:cSld>
  <p:clrMapOvr>
    <a:masterClrMapping/>
  </p:clrMapOvr>
  <p:transition spd="med">
    <p:wipe dir="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Slide Number Placeholder 11"/>
          <p:cNvSpPr>
            <a:spLocks noGrp="1"/>
          </p:cNvSpPr>
          <p:nvPr>
            <p:ph type="sldNum" sz="quarter" idx="10"/>
          </p:nvPr>
        </p:nvSpPr>
        <p:spPr/>
        <p:txBody>
          <a:bodyPr/>
          <a:lstStyle>
            <a:lvl1pPr>
              <a:defRPr/>
            </a:lvl1pPr>
          </a:lstStyle>
          <a:p>
            <a:pPr>
              <a:defRPr/>
            </a:pPr>
            <a:fld id="{380CD27C-9E7F-483B-9D20-7387783C6F80}" type="slidenum">
              <a:rPr lang="en-US"/>
              <a:pPr>
                <a:defRPr/>
              </a:pPr>
              <a:t>‹#›</a:t>
            </a:fld>
            <a:endParaRPr lang="en-US" dirty="0"/>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latin typeface="Calisto MT"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latin typeface="Calisto MT" pitchFamily="18" charset="0"/>
              </a:defRPr>
            </a:lvl1pPr>
            <a:lvl2pPr>
              <a:buClr>
                <a:srgbClr val="000099"/>
              </a:buClr>
              <a:defRPr>
                <a:solidFill>
                  <a:srgbClr val="224568"/>
                </a:solidFill>
                <a:latin typeface="Calisto MT" pitchFamily="18" charset="0"/>
              </a:defRPr>
            </a:lvl2pPr>
            <a:lvl3pPr>
              <a:defRPr>
                <a:solidFill>
                  <a:srgbClr val="224568"/>
                </a:solidFill>
                <a:latin typeface="Calisto MT" pitchFamily="18" charset="0"/>
              </a:defRPr>
            </a:lvl3pPr>
            <a:lvl4pPr>
              <a:defRPr>
                <a:solidFill>
                  <a:srgbClr val="224568"/>
                </a:solidFill>
                <a:latin typeface="Calisto MT" pitchFamily="18" charset="0"/>
              </a:defRPr>
            </a:lvl4pPr>
            <a:lvl5pPr>
              <a:defRPr>
                <a:solidFill>
                  <a:srgbClr val="224568"/>
                </a:solidFill>
                <a:latin typeface="Calisto MT"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57E5AB40-33AB-4CC7-AF17-32AC6D59EB5E}"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11"/>
          <p:cNvSpPr>
            <a:spLocks noGrp="1"/>
          </p:cNvSpPr>
          <p:nvPr>
            <p:ph type="sldNum" sz="quarter" idx="10"/>
          </p:nvPr>
        </p:nvSpPr>
        <p:spPr/>
        <p:txBody>
          <a:bodyPr/>
          <a:lstStyle>
            <a:lvl1pPr>
              <a:defRPr/>
            </a:lvl1pPr>
          </a:lstStyle>
          <a:p>
            <a:pPr>
              <a:defRPr/>
            </a:pPr>
            <a:fld id="{62568029-3849-4F64-81EE-390689E94631}" type="slidenum">
              <a:rPr lang="en-US"/>
              <a:pPr>
                <a:defRPr/>
              </a:pPr>
              <a:t>‹#›</a:t>
            </a:fld>
            <a:endParaRPr lang="en-US" dirty="0"/>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2018F57D-9ADA-4DEF-BDA7-5944980556CF}" type="slidenum">
              <a:rPr lang="en-US"/>
              <a:pPr>
                <a:defRPr/>
              </a:pPr>
              <a:t>‹#›</a:t>
            </a:fld>
            <a:endParaRPr lang="en-US" dirty="0"/>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Slide Number Placeholder 11"/>
          <p:cNvSpPr>
            <a:spLocks noGrp="1"/>
          </p:cNvSpPr>
          <p:nvPr>
            <p:ph type="sldNum" sz="quarter" idx="10"/>
          </p:nvPr>
        </p:nvSpPr>
        <p:spPr/>
        <p:txBody>
          <a:bodyPr/>
          <a:lstStyle>
            <a:lvl1pPr>
              <a:defRPr/>
            </a:lvl1pPr>
          </a:lstStyle>
          <a:p>
            <a:pPr>
              <a:defRPr/>
            </a:pPr>
            <a:fld id="{E1BC21A3-9B9B-41F8-90FD-1547E804EE4C}"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16"/>
          <p:cNvSpPr>
            <a:spLocks noGrp="1"/>
          </p:cNvSpPr>
          <p:nvPr>
            <p:ph type="dt" sz="half" idx="10"/>
          </p:nvPr>
        </p:nvSpPr>
        <p:spPr/>
        <p:txBody>
          <a:bodyPr/>
          <a:lstStyle>
            <a:lvl1pPr>
              <a:defRPr/>
            </a:lvl1pPr>
          </a:lstStyle>
          <a:p>
            <a:pPr>
              <a:defRPr/>
            </a:pPr>
            <a:fld id="{BFF5B0F6-B10B-4C21-B2D1-60BCC76953BB}" type="datetime1">
              <a:rPr lang="en-US"/>
              <a:pPr>
                <a:defRPr/>
              </a:pPr>
              <a:t>9/13/2013</a:t>
            </a:fld>
            <a:endParaRPr lang="en-US" dirty="0"/>
          </a:p>
        </p:txBody>
      </p:sp>
      <p:sp>
        <p:nvSpPr>
          <p:cNvPr id="4"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5" name="Slide Number Placeholder 18"/>
          <p:cNvSpPr>
            <a:spLocks noGrp="1"/>
          </p:cNvSpPr>
          <p:nvPr>
            <p:ph type="sldNum" sz="quarter" idx="12"/>
          </p:nvPr>
        </p:nvSpPr>
        <p:spPr/>
        <p:txBody>
          <a:bodyPr/>
          <a:lstStyle>
            <a:lvl1pPr>
              <a:defRPr/>
            </a:lvl1pPr>
          </a:lstStyle>
          <a:p>
            <a:pPr>
              <a:defRPr/>
            </a:pPr>
            <a:fld id="{E7DFE4FF-7BEA-4250-B211-B69F258BE516}" type="slidenum">
              <a:rPr lang="en-US"/>
              <a:pPr>
                <a:defRPr/>
              </a:pPr>
              <a:t>‹#›</a:t>
            </a:fld>
            <a:endParaRPr lang="en-US" dirty="0"/>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11"/>
          <p:cNvSpPr>
            <a:spLocks noGrp="1"/>
          </p:cNvSpPr>
          <p:nvPr>
            <p:ph type="sldNum" sz="quarter" idx="10"/>
          </p:nvPr>
        </p:nvSpPr>
        <p:spPr/>
        <p:txBody>
          <a:bodyPr/>
          <a:lstStyle>
            <a:lvl1pPr>
              <a:defRPr/>
            </a:lvl1pPr>
          </a:lstStyle>
          <a:p>
            <a:pPr>
              <a:defRPr/>
            </a:pPr>
            <a:fld id="{86DC41EB-6A4E-44B6-9824-FC8504EB17F8}" type="slidenum">
              <a:rPr lang="en-US"/>
              <a:pPr>
                <a:defRPr/>
              </a:pPr>
              <a:t>‹#›</a:t>
            </a:fld>
            <a:endParaRPr lang="en-US" dirty="0"/>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F44EEAD4-DDDB-456F-9FD7-A2323621B7D6}" type="slidenum">
              <a:rPr lang="en-US"/>
              <a:pPr>
                <a:defRPr/>
              </a:pPr>
              <a:t>‹#›</a:t>
            </a:fld>
            <a:endParaRPr lang="en-US" dirty="0"/>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5420516A-53F6-4F97-AEF1-B299B29A230F}" type="slidenum">
              <a:rPr lang="en-US"/>
              <a:pPr>
                <a:defRPr/>
              </a:pPr>
              <a:t>‹#›</a:t>
            </a:fld>
            <a:endParaRPr lang="en-US" dirty="0"/>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11"/>
          <p:cNvSpPr>
            <a:spLocks noGrp="1"/>
          </p:cNvSpPr>
          <p:nvPr>
            <p:ph type="sldNum" sz="quarter" idx="10"/>
          </p:nvPr>
        </p:nvSpPr>
        <p:spPr/>
        <p:txBody>
          <a:bodyPr/>
          <a:lstStyle>
            <a:lvl1pPr>
              <a:defRPr/>
            </a:lvl1pPr>
          </a:lstStyle>
          <a:p>
            <a:pPr>
              <a:defRPr/>
            </a:pPr>
            <a:fld id="{915018BF-BFB6-49D2-B30E-99DD8EA9C293}" type="slidenum">
              <a:rPr lang="en-US"/>
              <a:pPr>
                <a:defRPr/>
              </a:pPr>
              <a:t>‹#›</a:t>
            </a:fld>
            <a:endParaRPr lang="en-US" dirty="0"/>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0574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20574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4191000"/>
            <a:ext cx="36957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7"/>
          <p:cNvSpPr>
            <a:spLocks noGrp="1"/>
          </p:cNvSpPr>
          <p:nvPr>
            <p:ph type="sldNum" sz="quarter" idx="10"/>
          </p:nvPr>
        </p:nvSpPr>
        <p:spPr/>
        <p:txBody>
          <a:bodyPr/>
          <a:lstStyle>
            <a:lvl1pPr>
              <a:defRPr>
                <a:latin typeface="Calisto MT" pitchFamily="18" charset="0"/>
              </a:defRPr>
            </a:lvl1pPr>
          </a:lstStyle>
          <a:p>
            <a:pPr>
              <a:defRPr/>
            </a:pPr>
            <a:fld id="{AF194BC2-C8AF-426B-BA30-D894EF855B2C}" type="slidenum">
              <a:rPr lang="en-US"/>
              <a:pPr>
                <a:defRPr/>
              </a:pPr>
              <a:t>‹#›</a:t>
            </a:fld>
            <a:endParaRPr lang="en-US" dirty="0"/>
          </a:p>
        </p:txBody>
      </p:sp>
    </p:spTree>
  </p:cSld>
  <p:clrMapOvr>
    <a:masterClrMapping/>
  </p:clrMapOvr>
  <p:transition spd="med">
    <p:wipe dir="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50938" y="617538"/>
            <a:ext cx="7793037"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3716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2209800"/>
            <a:ext cx="36957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028"/>
          <p:cNvSpPr>
            <a:spLocks noGrp="1" noChangeArrowheads="1"/>
          </p:cNvSpPr>
          <p:nvPr>
            <p:ph type="dt" sz="half" idx="10"/>
          </p:nvPr>
        </p:nvSpPr>
        <p:spPr>
          <a:xfrm>
            <a:off x="5105400" y="6248400"/>
            <a:ext cx="1905000" cy="457200"/>
          </a:xfrm>
          <a:prstGeom prst="rect">
            <a:avLst/>
          </a:prstGeom>
        </p:spPr>
        <p:txBody>
          <a:bodyPr/>
          <a:lstStyle>
            <a:lvl1pPr algn="ctr" eaLnBrk="0" hangingPunct="0">
              <a:defRPr>
                <a:cs typeface="+mn-cs"/>
              </a:defRPr>
            </a:lvl1pPr>
          </a:lstStyle>
          <a:p>
            <a:pPr>
              <a:defRPr/>
            </a:pPr>
            <a:endParaRPr lang="en-US"/>
          </a:p>
        </p:txBody>
      </p:sp>
      <p:sp>
        <p:nvSpPr>
          <p:cNvPr id="6" name="Rectangle 1029"/>
          <p:cNvSpPr>
            <a:spLocks noGrp="1" noChangeArrowheads="1"/>
          </p:cNvSpPr>
          <p:nvPr>
            <p:ph type="ftr" sz="quarter" idx="11"/>
          </p:nvPr>
        </p:nvSpPr>
        <p:spPr>
          <a:xfrm>
            <a:off x="152400" y="6356350"/>
            <a:ext cx="2895600" cy="365125"/>
          </a:xfrm>
          <a:prstGeom prst="rect">
            <a:avLst/>
          </a:prstGeom>
        </p:spPr>
        <p:txBody>
          <a:bodyPr/>
          <a:lstStyle>
            <a:lvl1pPr algn="ctr" eaLnBrk="0" hangingPunct="0">
              <a:defRPr>
                <a:cs typeface="+mn-cs"/>
              </a:defRPr>
            </a:lvl1pPr>
          </a:lstStyle>
          <a:p>
            <a:pPr>
              <a:defRPr/>
            </a:pPr>
            <a:endParaRPr lang="en-US"/>
          </a:p>
        </p:txBody>
      </p:sp>
      <p:sp>
        <p:nvSpPr>
          <p:cNvPr id="7" name="Rectangle 1030"/>
          <p:cNvSpPr>
            <a:spLocks noGrp="1" noChangeArrowheads="1"/>
          </p:cNvSpPr>
          <p:nvPr>
            <p:ph type="sldNum" sz="quarter" idx="12"/>
          </p:nvPr>
        </p:nvSpPr>
        <p:spPr/>
        <p:txBody>
          <a:bodyPr/>
          <a:lstStyle>
            <a:lvl1pPr>
              <a:defRPr/>
            </a:lvl1pPr>
          </a:lstStyle>
          <a:p>
            <a:pPr>
              <a:defRPr/>
            </a:pPr>
            <a:fld id="{2B4286D4-7C7D-47AB-8F36-CF8FB0F11E5A}" type="slidenum">
              <a:rPr lang="en-US"/>
              <a:pPr>
                <a:defRPr/>
              </a:pPr>
              <a:t>‹#›</a:t>
            </a:fld>
            <a:endParaRPr lang="en-US"/>
          </a:p>
        </p:txBody>
      </p:sp>
    </p:spTree>
  </p:cSld>
  <p:clrMapOvr>
    <a:masterClrMapping/>
  </p:clrMapOvr>
  <p:transition spd="med">
    <p:wipe dir="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hart Placeholder 2"/>
          <p:cNvSpPr>
            <a:spLocks noGrp="1"/>
          </p:cNvSpPr>
          <p:nvPr>
            <p:ph type="chart"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8153400" cy="476250"/>
          </a:xfrm>
          <a:prstGeom prst="rect">
            <a:avLst/>
          </a:prstGeom>
        </p:spPr>
        <p:txBody>
          <a:bodyPr/>
          <a:lstStyle>
            <a:lvl1pPr>
              <a:defRPr/>
            </a:lvl1pPr>
          </a:lstStyle>
          <a:p>
            <a:pPr>
              <a:defRPr/>
            </a:pPr>
            <a:r>
              <a:rPr lang="en-US"/>
              <a:t>Early Childhood Outcomes Center</a:t>
            </a:r>
          </a:p>
        </p:txBody>
      </p:sp>
      <p:sp>
        <p:nvSpPr>
          <p:cNvPr id="5" name="Slide Number Placeholder 4"/>
          <p:cNvSpPr>
            <a:spLocks noGrp="1"/>
          </p:cNvSpPr>
          <p:nvPr>
            <p:ph type="sldNum" sz="quarter" idx="11"/>
          </p:nvPr>
        </p:nvSpPr>
        <p:spPr>
          <a:xfrm>
            <a:off x="6553200" y="6245225"/>
            <a:ext cx="2133600" cy="476250"/>
          </a:xfrm>
          <a:prstGeom prst="rect">
            <a:avLst/>
          </a:prstGeom>
        </p:spPr>
        <p:txBody>
          <a:bodyPr/>
          <a:lstStyle>
            <a:lvl1pPr>
              <a:defRPr/>
            </a:lvl1pPr>
          </a:lstStyle>
          <a:p>
            <a:pPr>
              <a:defRPr/>
            </a:pPr>
            <a:fld id="{0F9204E8-CD8C-475A-9E47-4F0C8B09B7B4}" type="slidenum">
              <a:rPr lang="en-US"/>
              <a:pPr>
                <a:defRPr/>
              </a:pPr>
              <a:t>‹#›</a:t>
            </a:fld>
            <a:endParaRPr lang="en-US"/>
          </a:p>
        </p:txBody>
      </p:sp>
    </p:spTree>
    <p:extLst>
      <p:ext uri="{BB962C8B-B14F-4D97-AF65-F5344CB8AC3E}">
        <p14:creationId xmlns:p14="http://schemas.microsoft.com/office/powerpoint/2010/main" val="1819039371"/>
      </p:ext>
    </p:extLst>
  </p:cSld>
  <p:clrMapOvr>
    <a:masterClrMapping/>
  </p:clrMapOvr>
  <p:transition>
    <p:split orient="vert"/>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woTxTwoObj">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a:xfrm rot="5400000">
            <a:off x="7589520" y="1081851"/>
            <a:ext cx="2011680" cy="384048"/>
          </a:xfrm>
          <a:prstGeom prst="rect">
            <a:avLst/>
          </a:prstGeom>
        </p:spPr>
        <p:txBody>
          <a:bodyPr/>
          <a:lstStyle/>
          <a:p>
            <a:fld id="{DCE6498C-4B82-494B-91D9-DBFF1E9793FD}" type="datetimeFigureOut">
              <a:rPr lang="en-US" smtClean="0"/>
              <a:pPr/>
              <a:t>9/13/2013</a:t>
            </a:fld>
            <a:endParaRPr lang="en-US" dirty="0"/>
          </a:p>
        </p:txBody>
      </p:sp>
      <p:sp>
        <p:nvSpPr>
          <p:cNvPr id="8" name="Footer Placeholder 7"/>
          <p:cNvSpPr>
            <a:spLocks noGrp="1"/>
          </p:cNvSpPr>
          <p:nvPr>
            <p:ph type="ftr" sz="quarter" idx="11"/>
          </p:nvPr>
        </p:nvSpPr>
        <p:spPr>
          <a:xfrm rot="5400000">
            <a:off x="6990186" y="3737240"/>
            <a:ext cx="3200400" cy="365760"/>
          </a:xfrm>
          <a:prstGeom prst="rect">
            <a:avLst/>
          </a:prstGeom>
        </p:spPr>
        <p:txBody>
          <a:bodyPr/>
          <a:lstStyle/>
          <a:p>
            <a:endParaRPr lang="en-US" dirty="0"/>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extLst>
      <p:ext uri="{BB962C8B-B14F-4D97-AF65-F5344CB8AC3E}">
        <p14:creationId xmlns:p14="http://schemas.microsoft.com/office/powerpoint/2010/main" val="384627806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569DC078-C0A8-4D72-BF59-04B08B4C5035}"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858B3758-042F-4695-BA7B-11B7F441DF65}" type="datetime1">
              <a:rPr lang="en-US"/>
              <a:pPr>
                <a:defRPr/>
              </a:pPr>
              <a:t>9/13/2013</a:t>
            </a:fld>
            <a:endParaRPr lang="en-US" dirty="0"/>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8"/>
          <p:cNvSpPr>
            <a:spLocks noGrp="1"/>
          </p:cNvSpPr>
          <p:nvPr>
            <p:ph type="dt" sz="half" idx="10"/>
          </p:nvPr>
        </p:nvSpPr>
        <p:spPr>
          <a:xfrm>
            <a:off x="457200" y="6356350"/>
            <a:ext cx="2133600" cy="365125"/>
          </a:xfrm>
          <a:prstGeom prst="rect">
            <a:avLst/>
          </a:prstGeom>
        </p:spPr>
        <p:txBody>
          <a:bodyPr/>
          <a:lstStyle>
            <a:lvl1pPr algn="ctr" eaLnBrk="0" hangingPunct="0">
              <a:defRPr>
                <a:cs typeface="+mn-cs"/>
              </a:defRPr>
            </a:lvl1pPr>
          </a:lstStyle>
          <a:p>
            <a:pPr>
              <a:defRPr/>
            </a:pPr>
            <a:fld id="{3A5D49AB-794C-49CC-AA1D-EA476764A0E8}" type="datetime1">
              <a:rPr lang="en-US"/>
              <a:pPr>
                <a:defRPr/>
              </a:pPr>
              <a:t>9/13/2013</a:t>
            </a:fld>
            <a:endParaRPr lang="en-US" dirty="0"/>
          </a:p>
        </p:txBody>
      </p:sp>
      <p:sp>
        <p:nvSpPr>
          <p:cNvPr id="5" name="Slide Number Placeholder 9"/>
          <p:cNvSpPr>
            <a:spLocks noGrp="1"/>
          </p:cNvSpPr>
          <p:nvPr>
            <p:ph type="sldNum" sz="quarter" idx="11"/>
          </p:nvPr>
        </p:nvSpPr>
        <p:spPr/>
        <p:txBody>
          <a:bodyPr/>
          <a:lstStyle>
            <a:lvl1pPr>
              <a:defRPr>
                <a:solidFill>
                  <a:srgbClr val="224568"/>
                </a:solidFill>
              </a:defRPr>
            </a:lvl1pPr>
          </a:lstStyle>
          <a:p>
            <a:pPr>
              <a:defRPr/>
            </a:pPr>
            <a:fld id="{2A76972F-C909-4014-8903-C8096917F9B8}" type="slidenum">
              <a:rPr lang="en-US"/>
              <a:pPr>
                <a:defRPr/>
              </a:pPr>
              <a:t>‹#›</a:t>
            </a:fld>
            <a:endParaRPr lang="en-US" dirty="0"/>
          </a:p>
        </p:txBody>
      </p:sp>
      <p:sp>
        <p:nvSpPr>
          <p:cNvPr id="6" name="Footer Placeholder 10"/>
          <p:cNvSpPr>
            <a:spLocks noGrp="1"/>
          </p:cNvSpPr>
          <p:nvPr>
            <p:ph type="ftr" sz="quarter" idx="12"/>
          </p:nvPr>
        </p:nvSpPr>
        <p:spPr>
          <a:xfrm>
            <a:off x="152400" y="6356350"/>
            <a:ext cx="2895600" cy="365125"/>
          </a:xfrm>
          <a:prstGeom prst="rect">
            <a:avLst/>
          </a:prstGeom>
        </p:spPr>
        <p:txBody>
          <a:bodyPr/>
          <a:lstStyle>
            <a:lvl1pPr algn="ctr" eaLnBrk="0" hangingPunct="0">
              <a:defRPr>
                <a:solidFill>
                  <a:srgbClr val="224568"/>
                </a:solidFill>
                <a:cs typeface="+mn-cs"/>
              </a:defRPr>
            </a:lvl1pPr>
          </a:lstStyle>
          <a:p>
            <a:pPr>
              <a:defRPr/>
            </a:pPr>
            <a:r>
              <a:rPr lang="en-US"/>
              <a:t>Early Childhood Outcomes Center</a:t>
            </a:r>
          </a:p>
        </p:txBody>
      </p:sp>
    </p:spTree>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6"/>
          <p:cNvSpPr>
            <a:spLocks noGrp="1"/>
          </p:cNvSpPr>
          <p:nvPr>
            <p:ph type="dt" sz="half" idx="10"/>
          </p:nvPr>
        </p:nvSpPr>
        <p:spPr/>
        <p:txBody>
          <a:bodyPr/>
          <a:lstStyle>
            <a:lvl1pPr>
              <a:defRPr/>
            </a:lvl1pPr>
          </a:lstStyle>
          <a:p>
            <a:pPr>
              <a:defRPr/>
            </a:pPr>
            <a:fld id="{B90B089E-BB8E-40D2-9D6C-E04339C0A3F5}" type="datetime1">
              <a:rPr lang="en-US"/>
              <a:pPr>
                <a:defRPr/>
              </a:pPr>
              <a:t>9/13/2013</a:t>
            </a:fld>
            <a:endParaRPr lang="en-US" dirty="0"/>
          </a:p>
        </p:txBody>
      </p:sp>
      <p:sp>
        <p:nvSpPr>
          <p:cNvPr id="3"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4" name="Slide Number Placeholder 18"/>
          <p:cNvSpPr>
            <a:spLocks noGrp="1"/>
          </p:cNvSpPr>
          <p:nvPr>
            <p:ph type="sldNum" sz="quarter" idx="12"/>
          </p:nvPr>
        </p:nvSpPr>
        <p:spPr/>
        <p:txBody>
          <a:bodyPr/>
          <a:lstStyle>
            <a:lvl1pPr>
              <a:defRPr/>
            </a:lvl1pPr>
          </a:lstStyle>
          <a:p>
            <a:pPr>
              <a:defRPr/>
            </a:pPr>
            <a:fld id="{78A73902-F15F-47AB-9FA0-9B50E5E36A15}" type="slidenum">
              <a:rPr lang="en-US"/>
              <a:pPr>
                <a:defRPr/>
              </a:pPr>
              <a:t>‹#›</a:t>
            </a:fld>
            <a:endParaRPr lang="en-US" dirty="0"/>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3A1E5226-4D65-4647-94D5-407A4D6D3E92}"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6DCD5913-F9D7-46E3-8C1E-361A756764EA}" type="datetime1">
              <a:rPr lang="en-US"/>
              <a:pPr>
                <a:defRPr/>
              </a:pPr>
              <a:t>9/13/2013</a:t>
            </a:fld>
            <a:endParaRPr lang="en-US" dirty="0"/>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2A5AC7EE-7B39-4A20-BA01-BFFA8C6FEFDF}"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5E937884-18FE-4F31-865D-DB0F962059AD}" type="datetime1">
              <a:rPr lang="en-US"/>
              <a:pPr>
                <a:defRPr/>
              </a:pPr>
              <a:t>9/13/2013</a:t>
            </a:fld>
            <a:endParaRPr lang="en-US" dirty="0"/>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C6B274CE-D9D2-4E3C-B5B5-80A15BC5E074}" type="slidenum">
              <a:rPr lang="en-US"/>
              <a:pPr>
                <a:defRPr/>
              </a:pPr>
              <a:t>‹#›</a:t>
            </a:fld>
            <a:endParaRPr lang="en-US" dirty="0"/>
          </a:p>
        </p:txBody>
      </p:sp>
      <p:sp>
        <p:nvSpPr>
          <p:cNvPr id="8"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C80A43C7-7288-4B73-801A-71E258ACBA78}" type="datetime1">
              <a:rPr lang="en-US"/>
              <a:pPr>
                <a:defRPr/>
              </a:pPr>
              <a:t>9/13/2013</a:t>
            </a:fld>
            <a:endParaRPr lang="en-US" dirty="0"/>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68EF3708-98D6-4F03-A1CD-A5594956849C}" type="slidenum">
              <a:rPr lang="en-US"/>
              <a:pPr>
                <a:defRPr/>
              </a:pPr>
              <a:t>‹#›</a:t>
            </a:fld>
            <a:endParaRPr lang="en-US" dirty="0"/>
          </a:p>
        </p:txBody>
      </p:sp>
      <p:sp>
        <p:nvSpPr>
          <p:cNvPr id="5"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2EBA993F-0FB4-4B1E-8307-FCA2CCF9ACBB}" type="datetime1">
              <a:rPr lang="en-US"/>
              <a:pPr>
                <a:defRPr/>
              </a:pPr>
              <a:t>9/13/2013</a:t>
            </a:fld>
            <a:endParaRPr lang="en-US" dirty="0"/>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endParaRPr lang="en-US" dirty="0"/>
          </a:p>
        </p:txBody>
      </p:sp>
      <p:sp>
        <p:nvSpPr>
          <p:cNvPr id="4" name="Slide Number Placeholder 3"/>
          <p:cNvSpPr>
            <a:spLocks noGrp="1"/>
          </p:cNvSpPr>
          <p:nvPr>
            <p:ph type="sldNum" sz="quarter" idx="11"/>
          </p:nvPr>
        </p:nvSpPr>
        <p:spPr/>
        <p:txBody>
          <a:bodyPr/>
          <a:lstStyle>
            <a:lvl1pPr>
              <a:defRPr/>
            </a:lvl1pPr>
          </a:lstStyle>
          <a:p>
            <a:pPr>
              <a:defRPr/>
            </a:pPr>
            <a:fld id="{FAC58754-9883-452F-B61A-7C6FECB1F988}" type="slidenum">
              <a:rPr lang="en-US"/>
              <a:pPr>
                <a:defRPr/>
              </a:pPr>
              <a:t>‹#›</a:t>
            </a:fld>
            <a:endParaRPr lang="en-US" dirty="0"/>
          </a:p>
        </p:txBody>
      </p:sp>
      <p:sp>
        <p:nvSpPr>
          <p:cNvPr id="5" name="Date Placeholder 4"/>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CB215F3A-E2D7-4612-973D-8AB310D5FD7D}" type="datetime1">
              <a:rPr lang="en-US"/>
              <a:pPr>
                <a:defRPr/>
              </a:pPr>
              <a:t>9/13/2013</a:t>
            </a:fld>
            <a:endParaRPr lang="en-US" dirty="0"/>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6A0B2CE8-5635-4051-96D6-9B04137C2961}" type="slidenum">
              <a:rPr lang="en-US"/>
              <a:pPr>
                <a:defRPr/>
              </a:pPr>
              <a:t>‹#›</a:t>
            </a:fld>
            <a:endParaRPr lang="en-US" dirty="0"/>
          </a:p>
        </p:txBody>
      </p:sp>
      <p:sp>
        <p:nvSpPr>
          <p:cNvPr id="4"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2C38AE24-149C-4151-97AD-B32331C3586C}" type="datetime1">
              <a:rPr lang="en-US"/>
              <a:pPr>
                <a:defRPr/>
              </a:pPr>
              <a:t>9/13/2013</a:t>
            </a:fld>
            <a:endParaRPr lang="en-US" dirty="0"/>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lgn="ctr" eaLnBrk="0" hangingPunct="0">
              <a:defRPr>
                <a:cs typeface="+mn-cs"/>
              </a:defRPr>
            </a:lvl1pPr>
          </a:lstStyle>
          <a:p>
            <a:pPr>
              <a:defRPr/>
            </a:pPr>
            <a:fld id="{D4001B93-5A02-4480-9E0D-D85B91CE0D20}" type="datetime1">
              <a:rPr lang="en-US"/>
              <a:pPr>
                <a:defRPr/>
              </a:pPr>
              <a:t>9/13/2013</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D0E1B9C2-64B0-457F-9ECE-DB0F21A466F2}"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C0E50ACA-D292-4F0A-886A-05E801AB94F8}"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64F161F0-69B2-4AC7-AEB5-CC95ABBE9016}" type="datetime1">
              <a:rPr lang="en-US"/>
              <a:pPr>
                <a:defRPr/>
              </a:pPr>
              <a:t>9/13/2013</a:t>
            </a:fld>
            <a:endParaRPr lang="en-US" dirty="0"/>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smtClean="0"/>
              <a:t>Click to edit Master title style</a:t>
            </a:r>
            <a:endParaRPr lang="en-US" dirty="0"/>
          </a:p>
        </p:txBody>
      </p:sp>
      <p:sp>
        <p:nvSpPr>
          <p:cNvPr id="3" name="Subtitle 2"/>
          <p:cNvSpPr>
            <a:spLocks noGrp="1"/>
          </p:cNvSpPr>
          <p:nvPr>
            <p:ph type="subTitle" idx="1"/>
          </p:nvPr>
        </p:nvSpPr>
        <p:spPr>
          <a:xfrm>
            <a:off x="2057400" y="3886200"/>
            <a:ext cx="6400800" cy="1752600"/>
          </a:xfrm>
        </p:spPr>
        <p:txBody>
          <a:bodyPr/>
          <a:lstStyle>
            <a:lvl1pPr marL="0" indent="0" algn="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dirty="0" smtClean="0"/>
              <a:t>Click to edit Master subtitle style</a:t>
            </a:r>
            <a:endParaRPr lang="en-US" dirty="0"/>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E156B047-5327-4E05-B5C9-4A65ACAAC62E}"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186DB722-C954-4A84-B945-E72044456E77}" type="datetime1">
              <a:rPr lang="en-US"/>
              <a:pPr>
                <a:defRPr/>
              </a:pPr>
              <a:t>9/13/2013</a:t>
            </a:fld>
            <a:endParaRPr lang="en-US" dirty="0"/>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First chi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b="1">
                <a:solidFill>
                  <a:srgbClr val="224568"/>
                </a:solidFill>
                <a:effectLst/>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2286000"/>
            <a:ext cx="8229600" cy="3840163"/>
          </a:xfrm>
        </p:spPr>
        <p:txBody>
          <a:bodyPr/>
          <a:lstStyle>
            <a:lvl1pPr>
              <a:buClr>
                <a:srgbClr val="224568"/>
              </a:buClr>
              <a:defRPr>
                <a:solidFill>
                  <a:srgbClr val="224568"/>
                </a:solidFill>
              </a:defRPr>
            </a:lvl1pPr>
            <a:lvl2pPr>
              <a:buClr>
                <a:srgbClr val="000099"/>
              </a:buClr>
              <a:defRPr>
                <a:solidFill>
                  <a:srgbClr val="224568"/>
                </a:solidFill>
              </a:defRPr>
            </a:lvl2pPr>
            <a:lvl3pPr>
              <a:defRPr>
                <a:solidFill>
                  <a:srgbClr val="224568"/>
                </a:solidFill>
              </a:defRPr>
            </a:lvl3pPr>
            <a:lvl4pPr>
              <a:defRPr>
                <a:solidFill>
                  <a:srgbClr val="224568"/>
                </a:solidFill>
              </a:defRPr>
            </a:lvl4pPr>
            <a:lvl5pPr>
              <a:defRPr>
                <a:solidFill>
                  <a:srgbClr val="224568"/>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Slide Number Placeholder 9"/>
          <p:cNvSpPr>
            <a:spLocks noGrp="1"/>
          </p:cNvSpPr>
          <p:nvPr>
            <p:ph type="sldNum" sz="quarter" idx="10"/>
          </p:nvPr>
        </p:nvSpPr>
        <p:spPr/>
        <p:txBody>
          <a:bodyPr/>
          <a:lstStyle>
            <a:lvl1pPr>
              <a:defRPr>
                <a:solidFill>
                  <a:srgbClr val="224568"/>
                </a:solidFill>
              </a:defRPr>
            </a:lvl1pPr>
          </a:lstStyle>
          <a:p>
            <a:pPr>
              <a:defRPr/>
            </a:pPr>
            <a:fld id="{BB825B1D-8588-4CB7-9FDE-47551A5D9D8A}" type="slidenum">
              <a:rPr lang="en-US"/>
              <a:pPr>
                <a:defRPr/>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981200"/>
            <a:ext cx="5111750" cy="4144963"/>
          </a:xfrm>
          <a:prstGeom prst="rect">
            <a:avLst/>
          </a:prstGeom>
        </p:spPr>
        <p:txBody>
          <a:bodyPr/>
          <a:lstStyle>
            <a:lvl1pPr>
              <a:defRPr sz="3200">
                <a:solidFill>
                  <a:srgbClr val="000099"/>
                </a:solidFill>
              </a:defRPr>
            </a:lvl1pPr>
            <a:lvl2pPr>
              <a:defRPr sz="2800">
                <a:solidFill>
                  <a:srgbClr val="000099"/>
                </a:solidFill>
              </a:defRPr>
            </a:lvl2pPr>
            <a:lvl3pPr>
              <a:defRPr sz="2400">
                <a:solidFill>
                  <a:srgbClr val="000099"/>
                </a:solidFill>
              </a:defRPr>
            </a:lvl3pPr>
            <a:lvl4pPr>
              <a:defRPr sz="2000">
                <a:solidFill>
                  <a:srgbClr val="000099"/>
                </a:solidFill>
              </a:defRPr>
            </a:lvl4pPr>
            <a:lvl5pPr>
              <a:defRPr sz="2000">
                <a:solidFill>
                  <a:srgbClr val="000099"/>
                </a:solidFill>
              </a:defRPr>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1981200"/>
            <a:ext cx="3008313" cy="4144963"/>
          </a:xfrm>
          <a:prstGeom prst="rect">
            <a:avLst/>
          </a:prstGeom>
        </p:spPr>
        <p:txBody>
          <a:bodyPr/>
          <a:lstStyle>
            <a:lvl1pPr marL="0" indent="0">
              <a:buNone/>
              <a:defRPr sz="1400">
                <a:solidFill>
                  <a:srgbClr val="000099"/>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fld id="{12419875-2791-4BB2-AF33-6AE5C0ECC1E7}" type="datetime1">
              <a:rPr lang="en-US"/>
              <a:pPr>
                <a:defRPr/>
              </a:pPr>
              <a:t>9/13/2013</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A41EB6A4-6F90-4E4E-984D-6C8F046B7AB7}" type="slidenum">
              <a:rPr lang="en-US"/>
              <a:pPr>
                <a:defRPr/>
              </a:pPr>
              <a:t>‹#›</a:t>
            </a:fld>
            <a:endParaRPr lang="en-US" dirty="0"/>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5" name="Slide Number Placeholder 11"/>
          <p:cNvSpPr>
            <a:spLocks noGrp="1"/>
          </p:cNvSpPr>
          <p:nvPr>
            <p:ph type="sldNum" sz="quarter" idx="11"/>
          </p:nvPr>
        </p:nvSpPr>
        <p:spPr/>
        <p:txBody>
          <a:bodyPr/>
          <a:lstStyle>
            <a:lvl1pPr>
              <a:defRPr/>
            </a:lvl1pPr>
          </a:lstStyle>
          <a:p>
            <a:pPr>
              <a:defRPr/>
            </a:pPr>
            <a:fld id="{8B15E017-A409-4592-8492-5892F800909B}" type="slidenum">
              <a:rPr lang="en-US"/>
              <a:pPr>
                <a:defRPr/>
              </a:pPr>
              <a:t>‹#›</a:t>
            </a:fld>
            <a:endParaRPr lang="en-US" dirty="0"/>
          </a:p>
        </p:txBody>
      </p:sp>
      <p:sp>
        <p:nvSpPr>
          <p:cNvPr id="6"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1103E959-9A2A-4EB1-9729-F52D7E3D3C80}" type="datetime1">
              <a:rPr lang="en-US"/>
              <a:pPr>
                <a:defRPr/>
              </a:pPr>
              <a:t>9/13/2013</a:t>
            </a:fld>
            <a:endParaRPr lang="en-US" dirty="0"/>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648200" y="2362200"/>
            <a:ext cx="4038600" cy="3763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A50F403D-41F3-4B21-86E6-401D09DDAEA3}"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997172F6-41FC-47F9-BE13-9BFFADAB1443}" type="datetime1">
              <a:rPr lang="en-US"/>
              <a:pPr>
                <a:defRPr/>
              </a:pPr>
              <a:t>9/13/2013</a:t>
            </a:fld>
            <a:endParaRPr lang="en-US" dirty="0"/>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4" name="Content Placeholder 3"/>
          <p:cNvSpPr>
            <a:spLocks noGrp="1"/>
          </p:cNvSpPr>
          <p:nvPr>
            <p:ph sz="half" idx="2"/>
          </p:nvPr>
        </p:nvSpPr>
        <p:spPr>
          <a:xfrm>
            <a:off x="457200" y="2286001"/>
            <a:ext cx="4040188"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5"/>
          <p:cNvSpPr>
            <a:spLocks noGrp="1"/>
          </p:cNvSpPr>
          <p:nvPr>
            <p:ph sz="quarter" idx="4"/>
          </p:nvPr>
        </p:nvSpPr>
        <p:spPr>
          <a:xfrm>
            <a:off x="4645025" y="2286001"/>
            <a:ext cx="4041775" cy="384016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7" name="Slide Number Placeholder 11"/>
          <p:cNvSpPr>
            <a:spLocks noGrp="1"/>
          </p:cNvSpPr>
          <p:nvPr>
            <p:ph type="sldNum" sz="quarter" idx="11"/>
          </p:nvPr>
        </p:nvSpPr>
        <p:spPr/>
        <p:txBody>
          <a:bodyPr/>
          <a:lstStyle>
            <a:lvl1pPr>
              <a:defRPr/>
            </a:lvl1pPr>
          </a:lstStyle>
          <a:p>
            <a:pPr>
              <a:defRPr/>
            </a:pPr>
            <a:fld id="{162D6585-DF02-48F4-B987-8ED0E2BBEF1F}" type="slidenum">
              <a:rPr lang="en-US"/>
              <a:pPr>
                <a:defRPr/>
              </a:pPr>
              <a:t>‹#›</a:t>
            </a:fld>
            <a:endParaRPr lang="en-US" dirty="0"/>
          </a:p>
        </p:txBody>
      </p:sp>
      <p:sp>
        <p:nvSpPr>
          <p:cNvPr id="8"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8911CE0F-84AC-4981-9343-326923FBF03D}" type="datetime1">
              <a:rPr lang="en-US"/>
              <a:pPr>
                <a:defRPr/>
              </a:pPr>
              <a:t>9/13/2013</a:t>
            </a:fld>
            <a:endParaRPr lang="en-US" dirty="0"/>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4" name="Slide Number Placeholder 11"/>
          <p:cNvSpPr>
            <a:spLocks noGrp="1"/>
          </p:cNvSpPr>
          <p:nvPr>
            <p:ph type="sldNum" sz="quarter" idx="11"/>
          </p:nvPr>
        </p:nvSpPr>
        <p:spPr/>
        <p:txBody>
          <a:bodyPr/>
          <a:lstStyle>
            <a:lvl1pPr>
              <a:defRPr/>
            </a:lvl1pPr>
          </a:lstStyle>
          <a:p>
            <a:pPr>
              <a:defRPr/>
            </a:pPr>
            <a:fld id="{4FB53CA2-986B-4D5D-BCF4-FDC8FE4E93A2}" type="slidenum">
              <a:rPr lang="en-US"/>
              <a:pPr>
                <a:defRPr/>
              </a:pPr>
              <a:t>‹#›</a:t>
            </a:fld>
            <a:endParaRPr lang="en-US" dirty="0"/>
          </a:p>
        </p:txBody>
      </p:sp>
      <p:sp>
        <p:nvSpPr>
          <p:cNvPr id="5"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60F380FA-38B9-41A9-B55E-565947EF05C2}" type="datetime1">
              <a:rPr lang="en-US"/>
              <a:pPr>
                <a:defRPr/>
              </a:pPr>
              <a:t>9/13/2013</a:t>
            </a:fld>
            <a:endParaRPr lang="en-US" dirty="0"/>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3" name="Slide Number Placeholder 11"/>
          <p:cNvSpPr>
            <a:spLocks noGrp="1"/>
          </p:cNvSpPr>
          <p:nvPr>
            <p:ph type="sldNum" sz="quarter" idx="11"/>
          </p:nvPr>
        </p:nvSpPr>
        <p:spPr/>
        <p:txBody>
          <a:bodyPr/>
          <a:lstStyle>
            <a:lvl1pPr>
              <a:defRPr/>
            </a:lvl1pPr>
          </a:lstStyle>
          <a:p>
            <a:pPr>
              <a:defRPr/>
            </a:pPr>
            <a:fld id="{9FAA21AA-0F6A-42DB-976C-78DBD1982572}" type="slidenum">
              <a:rPr lang="en-US"/>
              <a:pPr>
                <a:defRPr/>
              </a:pPr>
              <a:t>‹#›</a:t>
            </a:fld>
            <a:endParaRPr lang="en-US" dirty="0"/>
          </a:p>
        </p:txBody>
      </p:sp>
      <p:sp>
        <p:nvSpPr>
          <p:cNvPr id="4"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4EFE6EA2-9A6C-4989-8CC0-221A22B24128}" type="datetime1">
              <a:rPr lang="en-US"/>
              <a:pPr>
                <a:defRPr/>
              </a:pPr>
              <a:t>9/13/2013</a:t>
            </a:fld>
            <a:endParaRPr lang="en-US" dirty="0"/>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2286000"/>
            <a:ext cx="5111750" cy="38401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457200" y="2286000"/>
            <a:ext cx="3008313" cy="38401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smtClean="0"/>
              <a:t>Click to edit Master text styles</a:t>
            </a:r>
          </a:p>
        </p:txBody>
      </p:sp>
      <p:sp>
        <p:nvSpPr>
          <p:cNvPr id="5" name="Date Placeholder 6"/>
          <p:cNvSpPr>
            <a:spLocks noGrp="1"/>
          </p:cNvSpPr>
          <p:nvPr>
            <p:ph type="dt" sz="half" idx="10"/>
          </p:nvPr>
        </p:nvSpPr>
        <p:spPr>
          <a:xfrm>
            <a:off x="457200" y="6356350"/>
            <a:ext cx="2514600" cy="365125"/>
          </a:xfrm>
          <a:prstGeom prst="rect">
            <a:avLst/>
          </a:prstGeom>
        </p:spPr>
        <p:txBody>
          <a:bodyPr/>
          <a:lstStyle>
            <a:lvl1pPr algn="ctr" eaLnBrk="0" hangingPunct="0">
              <a:defRPr>
                <a:cs typeface="+mn-cs"/>
              </a:defRPr>
            </a:lvl1pPr>
          </a:lstStyle>
          <a:p>
            <a:pPr>
              <a:defRPr/>
            </a:pPr>
            <a:fld id="{9CAB2371-EF22-4F84-AF9C-8996DDD6D4EC}" type="datetime1">
              <a:rPr lang="en-US"/>
              <a:pPr>
                <a:defRPr/>
              </a:pPr>
              <a:t>9/13/2013</a:t>
            </a:fld>
            <a:endParaRPr lang="en-US" dirty="0"/>
          </a:p>
        </p:txBody>
      </p:sp>
      <p:sp>
        <p:nvSpPr>
          <p:cNvPr id="6" name="Slide Number Placeholder 7"/>
          <p:cNvSpPr>
            <a:spLocks noGrp="1"/>
          </p:cNvSpPr>
          <p:nvPr>
            <p:ph type="sldNum" sz="quarter" idx="11"/>
          </p:nvPr>
        </p:nvSpPr>
        <p:spPr/>
        <p:txBody>
          <a:bodyPr/>
          <a:lstStyle>
            <a:lvl1pPr>
              <a:defRPr/>
            </a:lvl1pPr>
          </a:lstStyle>
          <a:p>
            <a:pPr>
              <a:defRPr/>
            </a:pPr>
            <a:fld id="{65BEDAEE-996B-4401-9B13-65DB533885EB}" type="slidenum">
              <a:rPr lang="en-US"/>
              <a:pPr>
                <a:defRPr/>
              </a:pPr>
              <a:t>‹#›</a:t>
            </a:fld>
            <a:endParaRPr lang="en-US" dirty="0"/>
          </a:p>
        </p:txBody>
      </p:sp>
      <p:sp>
        <p:nvSpPr>
          <p:cNvPr id="7" name="Footer Placeholder 8"/>
          <p:cNvSpPr>
            <a:spLocks noGrp="1"/>
          </p:cNvSpPr>
          <p:nvPr>
            <p:ph type="ftr" sz="quarter" idx="12"/>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10"/>
          <p:cNvSpPr>
            <a:spLocks noGrp="1"/>
          </p:cNvSpPr>
          <p:nvPr>
            <p:ph type="ftr" sz="quarter" idx="10"/>
          </p:nvPr>
        </p:nvSpPr>
        <p:spPr>
          <a:xfrm>
            <a:off x="152400" y="6356350"/>
            <a:ext cx="2895600" cy="365125"/>
          </a:xfrm>
          <a:prstGeom prst="rect">
            <a:avLst/>
          </a:prstGeom>
        </p:spPr>
        <p:txBody>
          <a:bodyPr/>
          <a:lstStyle>
            <a:lvl1pPr algn="ctr" eaLnBrk="0" hangingPunct="0">
              <a:defRPr>
                <a:cs typeface="+mn-cs"/>
              </a:defRPr>
            </a:lvl1pPr>
          </a:lstStyle>
          <a:p>
            <a:pPr>
              <a:defRPr/>
            </a:pPr>
            <a:r>
              <a:rPr lang="en-US"/>
              <a:t>Early Childhood Outcomes Center</a:t>
            </a:r>
          </a:p>
        </p:txBody>
      </p:sp>
      <p:sp>
        <p:nvSpPr>
          <p:cNvPr id="6" name="Slide Number Placeholder 11"/>
          <p:cNvSpPr>
            <a:spLocks noGrp="1"/>
          </p:cNvSpPr>
          <p:nvPr>
            <p:ph type="sldNum" sz="quarter" idx="11"/>
          </p:nvPr>
        </p:nvSpPr>
        <p:spPr/>
        <p:txBody>
          <a:bodyPr/>
          <a:lstStyle>
            <a:lvl1pPr>
              <a:defRPr/>
            </a:lvl1pPr>
          </a:lstStyle>
          <a:p>
            <a:pPr>
              <a:defRPr/>
            </a:pPr>
            <a:fld id="{1B920802-E918-4B58-BA56-0458FFF32AC3}" type="slidenum">
              <a:rPr lang="en-US"/>
              <a:pPr>
                <a:defRPr/>
              </a:pPr>
              <a:t>‹#›</a:t>
            </a:fld>
            <a:endParaRPr lang="en-US" dirty="0"/>
          </a:p>
        </p:txBody>
      </p:sp>
      <p:sp>
        <p:nvSpPr>
          <p:cNvPr id="7" name="Date Placeholder 12"/>
          <p:cNvSpPr>
            <a:spLocks noGrp="1"/>
          </p:cNvSpPr>
          <p:nvPr>
            <p:ph type="dt" sz="half" idx="12"/>
          </p:nvPr>
        </p:nvSpPr>
        <p:spPr>
          <a:xfrm>
            <a:off x="457200" y="6356350"/>
            <a:ext cx="2133600" cy="365125"/>
          </a:xfrm>
          <a:prstGeom prst="rect">
            <a:avLst/>
          </a:prstGeom>
        </p:spPr>
        <p:txBody>
          <a:bodyPr/>
          <a:lstStyle>
            <a:lvl1pPr algn="ctr" eaLnBrk="0" hangingPunct="0">
              <a:defRPr>
                <a:cs typeface="+mn-cs"/>
              </a:defRPr>
            </a:lvl1pPr>
          </a:lstStyle>
          <a:p>
            <a:pPr>
              <a:defRPr/>
            </a:pPr>
            <a:fld id="{F41BC817-1E15-4E5D-B380-D50D7FD10F0E}" type="datetime1">
              <a:rPr lang="en-US"/>
              <a:pPr>
                <a:defRPr/>
              </a:pPr>
              <a:t>9/13/2013</a:t>
            </a:fld>
            <a:endParaRPr lang="en-US" dirty="0"/>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A02EC6CB-61EE-410A-A9ED-B617933E65CF}" type="slidenum">
              <a:rPr lang="en-US"/>
              <a:pPr>
                <a:defRPr/>
              </a:pPr>
              <a:t>‹#›</a:t>
            </a:fld>
            <a:endParaRPr lang="en-US" dirty="0"/>
          </a:p>
        </p:txBody>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31EB27D5-9FE2-45B4-B382-A68F76994014}" type="slidenum">
              <a:rPr lang="en-US"/>
              <a:pPr>
                <a:defRPr/>
              </a:pPr>
              <a:t>‹#›</a:t>
            </a:fld>
            <a:endParaRPr lang="en-US" dirty="0"/>
          </a:p>
        </p:txBody>
      </p:sp>
    </p:spTree>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1"/>
          <p:cNvSpPr>
            <a:spLocks noGrp="1"/>
          </p:cNvSpPr>
          <p:nvPr>
            <p:ph type="sldNum" sz="quarter" idx="10"/>
          </p:nvPr>
        </p:nvSpPr>
        <p:spPr/>
        <p:txBody>
          <a:bodyPr/>
          <a:lstStyle>
            <a:lvl1pPr>
              <a:defRPr/>
            </a:lvl1pPr>
          </a:lstStyle>
          <a:p>
            <a:pPr>
              <a:defRPr/>
            </a:pPr>
            <a:fld id="{135B245E-871A-492C-B095-EDEA08136111}"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16"/>
          <p:cNvSpPr>
            <a:spLocks noGrp="1"/>
          </p:cNvSpPr>
          <p:nvPr>
            <p:ph type="dt" sz="half" idx="10"/>
          </p:nvPr>
        </p:nvSpPr>
        <p:spPr/>
        <p:txBody>
          <a:bodyPr/>
          <a:lstStyle>
            <a:lvl1pPr>
              <a:defRPr/>
            </a:lvl1pPr>
          </a:lstStyle>
          <a:p>
            <a:pPr>
              <a:defRPr/>
            </a:pPr>
            <a:fld id="{8AB3941C-0508-4A1F-95B8-B72213660387}" type="datetime1">
              <a:rPr lang="en-US"/>
              <a:pPr>
                <a:defRPr/>
              </a:pPr>
              <a:t>9/13/2013</a:t>
            </a:fld>
            <a:endParaRPr lang="en-US" dirty="0"/>
          </a:p>
        </p:txBody>
      </p:sp>
      <p:sp>
        <p:nvSpPr>
          <p:cNvPr id="6" name="Footer Placeholder 17"/>
          <p:cNvSpPr>
            <a:spLocks noGrp="1"/>
          </p:cNvSpPr>
          <p:nvPr>
            <p:ph type="ftr" sz="quarter" idx="11"/>
          </p:nvPr>
        </p:nvSpPr>
        <p:spPr/>
        <p:txBody>
          <a:bodyPr/>
          <a:lstStyle>
            <a:lvl1pPr>
              <a:defRPr/>
            </a:lvl1pPr>
          </a:lstStyle>
          <a:p>
            <a:pPr>
              <a:defRPr/>
            </a:pPr>
            <a:r>
              <a:rPr lang="en-US"/>
              <a:t>Early Childhood Outcomes Center</a:t>
            </a:r>
          </a:p>
        </p:txBody>
      </p:sp>
      <p:sp>
        <p:nvSpPr>
          <p:cNvPr id="7" name="Slide Number Placeholder 18"/>
          <p:cNvSpPr>
            <a:spLocks noGrp="1"/>
          </p:cNvSpPr>
          <p:nvPr>
            <p:ph type="sldNum" sz="quarter" idx="12"/>
          </p:nvPr>
        </p:nvSpPr>
        <p:spPr/>
        <p:txBody>
          <a:bodyPr/>
          <a:lstStyle>
            <a:lvl1pPr>
              <a:defRPr/>
            </a:lvl1pPr>
          </a:lstStyle>
          <a:p>
            <a:pPr>
              <a:defRPr/>
            </a:pPr>
            <a:fld id="{16576183-2EAB-4236-9C2D-CD5E68925DA5}" type="slidenum">
              <a:rPr lang="en-US"/>
              <a:pPr>
                <a:defRPr/>
              </a:pPr>
              <a:t>‹#›</a:t>
            </a:fld>
            <a:endParaRPr lang="en-US" dirty="0"/>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8BDEF4-1947-40FE-AC0F-4FE0B7C1FF5C}" type="slidenum">
              <a:rPr lang="en-US"/>
              <a:pPr>
                <a:defRPr/>
              </a:pPr>
              <a:t>‹#›</a:t>
            </a:fld>
            <a:endParaRPr lang="en-US"/>
          </a:p>
        </p:txBody>
      </p:sp>
    </p:spTree>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D86859C-4FE5-4BD9-AC55-B2C5307FB4B4}" type="slidenum">
              <a:rPr lang="en-US"/>
              <a:pPr>
                <a:defRPr/>
              </a:pPr>
              <a:t>‹#›</a:t>
            </a:fld>
            <a:endParaRPr lang="en-US"/>
          </a:p>
        </p:txBody>
      </p:sp>
    </p:spTree>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685800" y="2819400"/>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Footer Placeholder 4"/>
          <p:cNvSpPr>
            <a:spLocks noGrp="1"/>
          </p:cNvSpPr>
          <p:nvPr>
            <p:ph type="ftr" sz="quarter" idx="10"/>
          </p:nvPr>
        </p:nvSpPr>
        <p:spPr/>
        <p:txBody>
          <a:bodyPr/>
          <a:lstStyle>
            <a:lvl1pPr>
              <a:defRPr/>
            </a:lvl1pPr>
          </a:lstStyle>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C122BC51-F2CC-4271-A850-FDB5941A19AD}" type="slidenum">
              <a:rPr lang="en-US"/>
              <a:pPr>
                <a:defRPr/>
              </a:pPr>
              <a:t>‹#›</a:t>
            </a:fld>
            <a:endParaRPr lang="en-US"/>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9EE74BF-EE3C-4808-AED9-DB438CC3C8BE}" type="slidenum">
              <a:rPr lang="en-US"/>
              <a:pPr>
                <a:defRPr/>
              </a:pPr>
              <a:t>‹#›</a:t>
            </a:fld>
            <a:endParaRPr lang="en-US"/>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C722153-BA1A-4538-9984-F7A3C21EFE05}" type="slidenum">
              <a:rPr lang="en-US"/>
              <a:pPr>
                <a:defRPr/>
              </a:pPr>
              <a:t>‹#›</a:t>
            </a:fld>
            <a:endParaRPr lang="en-US"/>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CB2EB0B4-4348-49D3-BA91-001412D66B0D}" type="slidenum">
              <a:rPr lang="en-US"/>
              <a:pPr>
                <a:defRPr/>
              </a:pPr>
              <a:t>‹#›</a:t>
            </a:fld>
            <a:endParaRPr lang="en-US"/>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FDC2DA7-27FB-411D-9C44-76AFA390A54E}" type="slidenum">
              <a:rPr lang="en-US"/>
              <a:pPr>
                <a:defRPr/>
              </a:pPr>
              <a:t>‹#›</a:t>
            </a:fld>
            <a:endParaRPr lang="en-US"/>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F5A6AFD-19EC-47C4-8837-181AD4E20B99}" type="slidenum">
              <a:rPr lang="en-US"/>
              <a:pPr>
                <a:defRPr/>
              </a:pPr>
              <a:t>‹#›</a:t>
            </a:fld>
            <a:endParaRPr lang="en-US"/>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B9BE008-F6B5-485B-9AFA-0B5427620917}" type="slidenum">
              <a:rPr lang="en-US"/>
              <a:pPr>
                <a:defRPr/>
              </a:pPr>
              <a:t>‹#›</a:t>
            </a:fld>
            <a:endParaRPr lang="en-US"/>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D4272204-52BB-4E89-B6F9-4E04230537CB}" type="datetimeFigureOut">
              <a:rPr lang="en-US"/>
              <a:pPr>
                <a:defRPr/>
              </a:pPr>
              <a:t>9/13/2013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496635E-B09E-4246-9D16-4754C4A4D446}"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10.xml.rels><?xml version="1.0" encoding="UTF-8" standalone="yes"?>
<Relationships xmlns="http://schemas.openxmlformats.org/package/2006/relationships"><Relationship Id="rId2" Type="http://schemas.openxmlformats.org/officeDocument/2006/relationships/theme" Target="../theme/theme10.xml"/><Relationship Id="rId1" Type="http://schemas.openxmlformats.org/officeDocument/2006/relationships/slideLayout" Target="../slideLayouts/slideLayout89.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97.xml"/><Relationship Id="rId3" Type="http://schemas.openxmlformats.org/officeDocument/2006/relationships/slideLayout" Target="../slideLayouts/slideLayout92.xml"/><Relationship Id="rId7" Type="http://schemas.openxmlformats.org/officeDocument/2006/relationships/slideLayout" Target="../slideLayouts/slideLayout96.xml"/><Relationship Id="rId12" Type="http://schemas.openxmlformats.org/officeDocument/2006/relationships/theme" Target="../theme/theme11.xml"/><Relationship Id="rId2" Type="http://schemas.openxmlformats.org/officeDocument/2006/relationships/slideLayout" Target="../slideLayouts/slideLayout91.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0" Type="http://schemas.openxmlformats.org/officeDocument/2006/relationships/slideLayout" Target="../slideLayouts/slideLayout99.xml"/><Relationship Id="rId4" Type="http://schemas.openxmlformats.org/officeDocument/2006/relationships/slideLayout" Target="../slideLayouts/slideLayout93.xml"/><Relationship Id="rId9" Type="http://schemas.openxmlformats.org/officeDocument/2006/relationships/slideLayout" Target="../slideLayouts/slideLayout98.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8.xml"/><Relationship Id="rId3" Type="http://schemas.openxmlformats.org/officeDocument/2006/relationships/slideLayout" Target="../slideLayouts/slideLayout103.xml"/><Relationship Id="rId7" Type="http://schemas.openxmlformats.org/officeDocument/2006/relationships/slideLayout" Target="../slideLayouts/slideLayout107.xml"/><Relationship Id="rId2" Type="http://schemas.openxmlformats.org/officeDocument/2006/relationships/slideLayout" Target="../slideLayouts/slideLayout102.xml"/><Relationship Id="rId1" Type="http://schemas.openxmlformats.org/officeDocument/2006/relationships/slideLayout" Target="../slideLayouts/slideLayout101.xml"/><Relationship Id="rId6" Type="http://schemas.openxmlformats.org/officeDocument/2006/relationships/slideLayout" Target="../slideLayouts/slideLayout106.xml"/><Relationship Id="rId11" Type="http://schemas.openxmlformats.org/officeDocument/2006/relationships/image" Target="../media/image8.jpeg"/><Relationship Id="rId5" Type="http://schemas.openxmlformats.org/officeDocument/2006/relationships/slideLayout" Target="../slideLayouts/slideLayout105.xml"/><Relationship Id="rId10" Type="http://schemas.openxmlformats.org/officeDocument/2006/relationships/theme" Target="../theme/theme12.xml"/><Relationship Id="rId4" Type="http://schemas.openxmlformats.org/officeDocument/2006/relationships/slideLayout" Target="../slideLayouts/slideLayout104.xml"/><Relationship Id="rId9" Type="http://schemas.openxmlformats.org/officeDocument/2006/relationships/slideLayout" Target="../slideLayouts/slideLayout10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theme" Target="../theme/theme4.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image" Target="../media/image2.png"/><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theme" Target="../theme/theme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2" Type="http://schemas.openxmlformats.org/officeDocument/2006/relationships/slideLayout" Target="../slideLayouts/slideLayout56.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image" Target="../media/image5.png"/><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6.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image" Target="../media/image1.png"/><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theme" Target="../theme/theme7.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image" Target="../media/image2.png"/><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theme" Target="../theme/theme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2" Type="http://schemas.openxmlformats.org/officeDocument/2006/relationships/theme" Target="../theme/theme9.xml"/><Relationship Id="rId1" Type="http://schemas.openxmlformats.org/officeDocument/2006/relationships/slideLayout" Target="../slideLayouts/slideLayout8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026" name="Rectangle 19"/>
          <p:cNvSpPr>
            <a:spLocks noChangeArrowheads="1"/>
          </p:cNvSpPr>
          <p:nvPr userDrawn="1"/>
        </p:nvSpPr>
        <p:spPr bwMode="auto">
          <a:xfrm>
            <a:off x="381000" y="304800"/>
            <a:ext cx="8534400" cy="1219200"/>
          </a:xfrm>
          <a:prstGeom prst="rect">
            <a:avLst/>
          </a:prstGeom>
          <a:solidFill>
            <a:srgbClr val="4E2AB8"/>
          </a:solidFill>
          <a:ln w="9525" algn="ctr">
            <a:noFill/>
            <a:miter lim="800000"/>
            <a:headEnd/>
            <a:tailEnd/>
          </a:ln>
        </p:spPr>
        <p:txBody>
          <a:bodyPr wrap="none" anchor="ctr"/>
          <a:lstStyle/>
          <a:p>
            <a:pPr algn="ctr" eaLnBrk="0" hangingPunct="0"/>
            <a:endParaRPr lang="en-US"/>
          </a:p>
        </p:txBody>
      </p:sp>
      <p:sp>
        <p:nvSpPr>
          <p:cNvPr id="1027" name="Rectangle 2"/>
          <p:cNvSpPr>
            <a:spLocks noGrp="1" noChangeArrowheads="1"/>
          </p:cNvSpPr>
          <p:nvPr>
            <p:ph type="title"/>
          </p:nvPr>
        </p:nvSpPr>
        <p:spPr bwMode="auto">
          <a:xfrm>
            <a:off x="533400" y="2743200"/>
            <a:ext cx="8077200" cy="3276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8" name="Text Box 9"/>
          <p:cNvSpPr txBox="1">
            <a:spLocks noChangeArrowheads="1"/>
          </p:cNvSpPr>
          <p:nvPr userDrawn="1"/>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1029" name="Oval 11"/>
          <p:cNvSpPr>
            <a:spLocks noChangeArrowheads="1"/>
          </p:cNvSpPr>
          <p:nvPr userDrawn="1"/>
        </p:nvSpPr>
        <p:spPr bwMode="auto">
          <a:xfrm>
            <a:off x="457200" y="1143000"/>
            <a:ext cx="1600200" cy="1524000"/>
          </a:xfrm>
          <a:prstGeom prst="ellipse">
            <a:avLst/>
          </a:prstGeom>
          <a:noFill/>
          <a:ln w="9525" algn="ctr">
            <a:solidFill>
              <a:srgbClr val="339933">
                <a:alpha val="0"/>
              </a:srgbClr>
            </a:solidFill>
            <a:round/>
            <a:headEnd/>
            <a:tailEnd/>
          </a:ln>
        </p:spPr>
        <p:txBody>
          <a:bodyPr/>
          <a:lstStyle/>
          <a:p>
            <a:pPr algn="r"/>
            <a:endParaRPr lang="en-US" sz="1800">
              <a:solidFill>
                <a:schemeClr val="tx1"/>
              </a:solidFill>
            </a:endParaRPr>
          </a:p>
        </p:txBody>
      </p:sp>
      <p:pic>
        <p:nvPicPr>
          <p:cNvPr id="1030" name="Picture 12" descr="pink shirt girl"/>
          <p:cNvPicPr>
            <a:picLocks noChangeAspect="1" noChangeArrowheads="1"/>
          </p:cNvPicPr>
          <p:nvPr userDrawn="1"/>
        </p:nvPicPr>
        <p:blipFill>
          <a:blip r:embed="rId13" cstate="print"/>
          <a:srcRect/>
          <a:stretch>
            <a:fillRect/>
          </a:stretch>
        </p:blipFill>
        <p:spPr bwMode="auto">
          <a:xfrm>
            <a:off x="7924800" y="304800"/>
            <a:ext cx="876300" cy="876300"/>
          </a:xfrm>
          <a:prstGeom prst="rect">
            <a:avLst/>
          </a:prstGeom>
          <a:noFill/>
          <a:ln w="9525">
            <a:noFill/>
            <a:miter lim="800000"/>
            <a:headEnd/>
            <a:tailEnd/>
          </a:ln>
        </p:spPr>
      </p:pic>
      <p:pic>
        <p:nvPicPr>
          <p:cNvPr id="1031" name="Picture 14" descr="blond_happy_baby"/>
          <p:cNvPicPr>
            <a:picLocks noChangeAspect="1" noChangeArrowheads="1"/>
          </p:cNvPicPr>
          <p:nvPr userDrawn="1"/>
        </p:nvPicPr>
        <p:blipFill>
          <a:blip r:embed="rId14" cstate="print"/>
          <a:srcRect/>
          <a:stretch>
            <a:fillRect/>
          </a:stretch>
        </p:blipFill>
        <p:spPr bwMode="auto">
          <a:xfrm>
            <a:off x="6705600" y="304800"/>
            <a:ext cx="895350" cy="881063"/>
          </a:xfrm>
          <a:prstGeom prst="rect">
            <a:avLst/>
          </a:prstGeom>
          <a:noFill/>
          <a:ln w="9525">
            <a:noFill/>
            <a:miter lim="800000"/>
            <a:headEnd/>
            <a:tailEnd/>
          </a:ln>
        </p:spPr>
      </p:pic>
      <p:pic>
        <p:nvPicPr>
          <p:cNvPr id="1032" name="Picture 16" descr="girl_with_ball"/>
          <p:cNvPicPr>
            <a:picLocks noChangeAspect="1" noChangeArrowheads="1"/>
          </p:cNvPicPr>
          <p:nvPr userDrawn="1"/>
        </p:nvPicPr>
        <p:blipFill>
          <a:blip r:embed="rId15" cstate="print"/>
          <a:srcRect/>
          <a:stretch>
            <a:fillRect/>
          </a:stretch>
        </p:blipFill>
        <p:spPr bwMode="auto">
          <a:xfrm>
            <a:off x="5486400" y="381000"/>
            <a:ext cx="819150" cy="806450"/>
          </a:xfrm>
          <a:prstGeom prst="rect">
            <a:avLst/>
          </a:prstGeom>
          <a:noFill/>
          <a:ln w="9525">
            <a:noFill/>
            <a:miter lim="800000"/>
            <a:headEnd/>
            <a:tailEnd/>
          </a:ln>
        </p:spPr>
      </p:pic>
      <p:pic>
        <p:nvPicPr>
          <p:cNvPr id="1033" name="Picture 15" descr="girl_in_wheelchair"/>
          <p:cNvPicPr>
            <a:picLocks noChangeAspect="1" noChangeArrowheads="1"/>
          </p:cNvPicPr>
          <p:nvPr userDrawn="1"/>
        </p:nvPicPr>
        <p:blipFill>
          <a:blip r:embed="rId16" cstate="print"/>
          <a:srcRect/>
          <a:stretch>
            <a:fillRect/>
          </a:stretch>
        </p:blipFill>
        <p:spPr bwMode="auto">
          <a:xfrm>
            <a:off x="6096000" y="685800"/>
            <a:ext cx="838200" cy="825500"/>
          </a:xfrm>
          <a:prstGeom prst="rect">
            <a:avLst/>
          </a:prstGeom>
          <a:noFill/>
          <a:ln w="9525">
            <a:noFill/>
            <a:miter lim="800000"/>
            <a:headEnd/>
            <a:tailEnd/>
          </a:ln>
        </p:spPr>
      </p:pic>
      <p:pic>
        <p:nvPicPr>
          <p:cNvPr id="1034" name="Picture 13" descr="tie_dye_boy"/>
          <p:cNvPicPr>
            <a:picLocks noChangeAspect="1" noChangeArrowheads="1"/>
          </p:cNvPicPr>
          <p:nvPr userDrawn="1"/>
        </p:nvPicPr>
        <p:blipFill>
          <a:blip r:embed="rId17" cstate="print"/>
          <a:srcRect/>
          <a:stretch>
            <a:fillRect/>
          </a:stretch>
        </p:blipFill>
        <p:spPr bwMode="auto">
          <a:xfrm>
            <a:off x="7315200" y="609600"/>
            <a:ext cx="895350" cy="881063"/>
          </a:xfrm>
          <a:prstGeom prst="rect">
            <a:avLst/>
          </a:prstGeom>
          <a:noFill/>
          <a:ln w="9525">
            <a:noFill/>
            <a:miter lim="800000"/>
            <a:headEnd/>
            <a:tailEnd/>
          </a:ln>
        </p:spPr>
      </p:pic>
      <p:pic>
        <p:nvPicPr>
          <p:cNvPr id="1035" name="Picture 17" descr="eco_round_logo_w_purple"/>
          <p:cNvPicPr>
            <a:picLocks noChangeAspect="1" noChangeArrowheads="1"/>
          </p:cNvPicPr>
          <p:nvPr userDrawn="1"/>
        </p:nvPicPr>
        <p:blipFill>
          <a:blip r:embed="rId18" cstate="print"/>
          <a:srcRect/>
          <a:stretch>
            <a:fillRect/>
          </a:stretch>
        </p:blipFill>
        <p:spPr bwMode="auto">
          <a:xfrm>
            <a:off x="304800" y="228600"/>
            <a:ext cx="1905000" cy="1700213"/>
          </a:xfrm>
          <a:prstGeom prst="rect">
            <a:avLst/>
          </a:prstGeom>
          <a:noFill/>
          <a:ln w="9525">
            <a:noFill/>
            <a:miter lim="800000"/>
            <a:headEnd/>
            <a:tailEnd/>
          </a:ln>
        </p:spPr>
      </p:pic>
      <p:sp>
        <p:nvSpPr>
          <p:cNvPr id="17" name="Date Placeholder 16"/>
          <p:cNvSpPr>
            <a:spLocks noGrp="1"/>
          </p:cNvSpPr>
          <p:nvPr>
            <p:ph type="dt" sz="half" idx="2"/>
          </p:nvPr>
        </p:nvSpPr>
        <p:spPr>
          <a:xfrm>
            <a:off x="457200" y="6356350"/>
            <a:ext cx="2590800" cy="365125"/>
          </a:xfrm>
          <a:prstGeom prst="rect">
            <a:avLst/>
          </a:prstGeom>
        </p:spPr>
        <p:txBody>
          <a:bodyPr vert="horz" lIns="91440" tIns="45720" rIns="91440" bIns="45720" rtlCol="0" anchor="ctr"/>
          <a:lstStyle>
            <a:lvl1pPr algn="l" eaLnBrk="0" hangingPunct="0">
              <a:defRPr sz="1200">
                <a:solidFill>
                  <a:srgbClr val="000099"/>
                </a:solidFill>
                <a:latin typeface="Arial" charset="0"/>
                <a:cs typeface="+mn-cs"/>
              </a:defRPr>
            </a:lvl1pPr>
          </a:lstStyle>
          <a:p>
            <a:pPr>
              <a:defRPr/>
            </a:pPr>
            <a:fld id="{39E3AE3E-2307-4919-99EB-1885F9A0EE26}" type="datetime1">
              <a:rPr lang="en-US"/>
              <a:pPr>
                <a:defRPr/>
              </a:pPr>
              <a:t>9/13/2013</a:t>
            </a:fld>
            <a:endParaRPr lang="en-US" dirty="0"/>
          </a:p>
        </p:txBody>
      </p:sp>
      <p:sp>
        <p:nvSpPr>
          <p:cNvPr id="18" name="Footer Placeholder 17"/>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latin typeface="Arial" charset="0"/>
                <a:cs typeface="+mn-cs"/>
              </a:defRPr>
            </a:lvl1pPr>
          </a:lstStyle>
          <a:p>
            <a:pPr>
              <a:defRPr/>
            </a:pPr>
            <a:r>
              <a:rPr lang="en-US"/>
              <a:t>Early Childhood Outcomes Center</a:t>
            </a:r>
          </a:p>
        </p:txBody>
      </p:sp>
      <p:sp>
        <p:nvSpPr>
          <p:cNvPr id="19" name="Slide Number Placeholder 18"/>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000099"/>
                </a:solidFill>
                <a:latin typeface="Arial" charset="0"/>
                <a:cs typeface="+mn-cs"/>
              </a:defRPr>
            </a:lvl1pPr>
          </a:lstStyle>
          <a:p>
            <a:pPr>
              <a:defRPr/>
            </a:pPr>
            <a:fld id="{CA8C7F45-80E9-415E-B8B4-B65C50FF00DB}"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39" r:id="rId1"/>
    <p:sldLayoutId id="2147485340" r:id="rId2"/>
    <p:sldLayoutId id="2147485279" r:id="rId3"/>
    <p:sldLayoutId id="2147485280" r:id="rId4"/>
    <p:sldLayoutId id="2147485281" r:id="rId5"/>
    <p:sldLayoutId id="2147485282" r:id="rId6"/>
    <p:sldLayoutId id="2147485283" r:id="rId7"/>
    <p:sldLayoutId id="2147485284" r:id="rId8"/>
    <p:sldLayoutId id="2147485285" r:id="rId9"/>
    <p:sldLayoutId id="2147485341" r:id="rId10"/>
    <p:sldLayoutId id="2147485342" r:id="rId11"/>
  </p:sldLayoutIdLst>
  <p:hf hdr="0" dt="0"/>
  <p:txStyles>
    <p:titleStyle>
      <a:lvl1pPr algn="r" rtl="0" eaLnBrk="0" fontAlgn="base" hangingPunct="0">
        <a:spcBef>
          <a:spcPct val="0"/>
        </a:spcBef>
        <a:spcAft>
          <a:spcPct val="0"/>
        </a:spcAft>
        <a:defRPr sz="3600" b="1">
          <a:solidFill>
            <a:srgbClr val="224568"/>
          </a:solidFill>
          <a:latin typeface="Calisto MT" pitchFamily="18" charset="0"/>
          <a:ea typeface="+mj-ea"/>
          <a:cs typeface="+mj-cs"/>
        </a:defRPr>
      </a:lvl1pPr>
      <a:lvl2pPr algn="r" rtl="0" eaLnBrk="0" fontAlgn="base" hangingPunct="0">
        <a:spcBef>
          <a:spcPct val="0"/>
        </a:spcBef>
        <a:spcAft>
          <a:spcPct val="0"/>
        </a:spcAft>
        <a:defRPr sz="3600" b="1">
          <a:solidFill>
            <a:srgbClr val="224568"/>
          </a:solidFill>
          <a:latin typeface="Calisto MT" pitchFamily="18" charset="0"/>
        </a:defRPr>
      </a:lvl2pPr>
      <a:lvl3pPr algn="r" rtl="0" eaLnBrk="0" fontAlgn="base" hangingPunct="0">
        <a:spcBef>
          <a:spcPct val="0"/>
        </a:spcBef>
        <a:spcAft>
          <a:spcPct val="0"/>
        </a:spcAft>
        <a:defRPr sz="3600" b="1">
          <a:solidFill>
            <a:srgbClr val="224568"/>
          </a:solidFill>
          <a:latin typeface="Calisto MT" pitchFamily="18" charset="0"/>
        </a:defRPr>
      </a:lvl3pPr>
      <a:lvl4pPr algn="r" rtl="0" eaLnBrk="0" fontAlgn="base" hangingPunct="0">
        <a:spcBef>
          <a:spcPct val="0"/>
        </a:spcBef>
        <a:spcAft>
          <a:spcPct val="0"/>
        </a:spcAft>
        <a:defRPr sz="3600" b="1">
          <a:solidFill>
            <a:srgbClr val="224568"/>
          </a:solidFill>
          <a:latin typeface="Calisto MT" pitchFamily="18" charset="0"/>
        </a:defRPr>
      </a:lvl4pPr>
      <a:lvl5pPr algn="r" rtl="0" eaLnBrk="0" fontAlgn="base" hangingPunct="0">
        <a:spcBef>
          <a:spcPct val="0"/>
        </a:spcBef>
        <a:spcAft>
          <a:spcPct val="0"/>
        </a:spcAft>
        <a:defRPr sz="3600" b="1">
          <a:solidFill>
            <a:srgbClr val="224568"/>
          </a:solidFill>
          <a:latin typeface="Calisto MT" pitchFamily="18" charset="0"/>
        </a:defRPr>
      </a:lvl5pPr>
      <a:lvl6pPr marL="457200" algn="r" rtl="0" fontAlgn="base">
        <a:spcBef>
          <a:spcPct val="0"/>
        </a:spcBef>
        <a:spcAft>
          <a:spcPct val="0"/>
        </a:spcAft>
        <a:defRPr sz="4400">
          <a:solidFill>
            <a:schemeClr val="tx1"/>
          </a:solidFill>
          <a:latin typeface="Arial" charset="0"/>
        </a:defRPr>
      </a:lvl6pPr>
      <a:lvl7pPr marL="914400" algn="r" rtl="0" fontAlgn="base">
        <a:spcBef>
          <a:spcPct val="0"/>
        </a:spcBef>
        <a:spcAft>
          <a:spcPct val="0"/>
        </a:spcAft>
        <a:defRPr sz="4400">
          <a:solidFill>
            <a:schemeClr val="tx1"/>
          </a:solidFill>
          <a:latin typeface="Arial" charset="0"/>
        </a:defRPr>
      </a:lvl7pPr>
      <a:lvl8pPr marL="1371600" algn="r" rtl="0" fontAlgn="base">
        <a:spcBef>
          <a:spcPct val="0"/>
        </a:spcBef>
        <a:spcAft>
          <a:spcPct val="0"/>
        </a:spcAft>
        <a:defRPr sz="4400">
          <a:solidFill>
            <a:schemeClr val="tx1"/>
          </a:solidFill>
          <a:latin typeface="Arial" charset="0"/>
        </a:defRPr>
      </a:lvl8pPr>
      <a:lvl9pPr marL="1828800" algn="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43" name="Text Box 9"/>
          <p:cNvSpPr txBox="1">
            <a:spLocks noChangeArrowheads="1"/>
          </p:cNvSpPr>
          <p:nvPr userDrawn="1"/>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rgbClr val="000000"/>
              </a:solidFill>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889D8975-062E-4BE5-ABFC-313A3077296E}"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28" r:id="rId1"/>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126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126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D4272204-52BB-4E89-B6F9-4E04230537CB}" type="datetimeFigureOut">
              <a:rPr lang="en-US"/>
              <a:pPr>
                <a:defRPr/>
              </a:pPr>
              <a:t>9/13/2013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AE119FC8-22BE-4DCF-893F-827F0EE63EF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5329" r:id="rId1"/>
    <p:sldLayoutId id="2147485330" r:id="rId2"/>
    <p:sldLayoutId id="2147485377" r:id="rId3"/>
    <p:sldLayoutId id="2147485331" r:id="rId4"/>
    <p:sldLayoutId id="2147485332" r:id="rId5"/>
    <p:sldLayoutId id="2147485333" r:id="rId6"/>
    <p:sldLayoutId id="2147485334" r:id="rId7"/>
    <p:sldLayoutId id="2147485335" r:id="rId8"/>
    <p:sldLayoutId id="2147485336" r:id="rId9"/>
    <p:sldLayoutId id="2147485337" r:id="rId10"/>
    <p:sldLayoutId id="214748533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pPr fontAlgn="auto">
              <a:spcBef>
                <a:spcPts val="0"/>
              </a:spcBef>
              <a:spcAft>
                <a:spcPts val="0"/>
              </a:spcAft>
            </a:pPr>
            <a:fld id="{DCE6498C-4B82-494B-91D9-DBFF1E9793FD}" type="datetimeFigureOut">
              <a:rPr lang="en-US" smtClean="0">
                <a:solidFill>
                  <a:srgbClr val="1F497D"/>
                </a:solidFill>
                <a:latin typeface="Cambria"/>
              </a:rPr>
              <a:pPr fontAlgn="auto">
                <a:spcBef>
                  <a:spcPts val="0"/>
                </a:spcBef>
                <a:spcAft>
                  <a:spcPts val="0"/>
                </a:spcAft>
              </a:pPr>
              <a:t>9/13/2013</a:t>
            </a:fld>
            <a:endParaRPr lang="en-US" dirty="0">
              <a:solidFill>
                <a:srgbClr val="1F497D"/>
              </a:solidFill>
              <a:latin typeface="Cambria"/>
            </a:endParaRP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pPr fontAlgn="auto">
              <a:spcBef>
                <a:spcPts val="0"/>
              </a:spcBef>
              <a:spcAft>
                <a:spcPts val="0"/>
              </a:spcAft>
            </a:pPr>
            <a:endParaRPr lang="en-US" dirty="0">
              <a:solidFill>
                <a:srgbClr val="1F497D"/>
              </a:solidFill>
              <a:latin typeface="Cambria"/>
            </a:endParaRP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pPr>
            <a:endParaRPr lang="en-US" sz="1800" dirty="0">
              <a:solidFill>
                <a:prstClr val="white"/>
              </a:solidFill>
            </a:endParaRPr>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pPr fontAlgn="auto">
              <a:spcBef>
                <a:spcPts val="0"/>
              </a:spcBef>
              <a:spcAft>
                <a:spcPts val="0"/>
              </a:spcAft>
            </a:pPr>
            <a:endParaRPr lang="en-US" sz="1800" dirty="0">
              <a:solidFill>
                <a:prstClr val="black"/>
              </a:solidFill>
              <a:latin typeface="Cambria"/>
            </a:endParaRPr>
          </a:p>
        </p:txBody>
      </p:sp>
      <p:pic>
        <p:nvPicPr>
          <p:cNvPr id="15" name="Picture 14" descr="Indicator 7.jpg"/>
          <p:cNvPicPr>
            <a:picLocks noChangeAspect="1"/>
          </p:cNvPicPr>
          <p:nvPr/>
        </p:nvPicPr>
        <p:blipFill>
          <a:blip r:embed="rId11" cstate="print">
            <a:clrChange>
              <a:clrFrom>
                <a:srgbClr val="FFFFFF"/>
              </a:clrFrom>
              <a:clrTo>
                <a:srgbClr val="FFFFFF">
                  <a:alpha val="0"/>
                </a:srgbClr>
              </a:clrTo>
            </a:clrChange>
          </a:blip>
          <a:srcRect l="5556" t="3463" r="5556" b="30055"/>
          <a:stretch>
            <a:fillRect/>
          </a:stretch>
        </p:blipFill>
        <p:spPr>
          <a:xfrm>
            <a:off x="8077200" y="5715000"/>
            <a:ext cx="609600" cy="609600"/>
          </a:xfrm>
          <a:prstGeom prst="rect">
            <a:avLst/>
          </a:prstGeom>
        </p:spPr>
      </p:pic>
    </p:spTree>
    <p:extLst>
      <p:ext uri="{BB962C8B-B14F-4D97-AF65-F5344CB8AC3E}">
        <p14:creationId xmlns:p14="http://schemas.microsoft.com/office/powerpoint/2010/main" val="1677112985"/>
      </p:ext>
    </p:extLst>
  </p:cSld>
  <p:clrMap bg1="lt1" tx1="dk1" bg2="lt2" tx2="dk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2052" name="Text Box 9"/>
          <p:cNvSpPr txBox="1">
            <a:spLocks noChangeArrowheads="1"/>
          </p:cNvSpPr>
          <p:nvPr userDrawn="1"/>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2053"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pic>
        <p:nvPicPr>
          <p:cNvPr id="2054" name="Picture 14" descr="girl_with_ball"/>
          <p:cNvPicPr>
            <a:picLocks noChangeAspect="1" noChangeArrowheads="1"/>
          </p:cNvPicPr>
          <p:nvPr userDrawn="1"/>
        </p:nvPicPr>
        <p:blipFill>
          <a:blip r:embed="rId14" cstate="print"/>
          <a:srcRect/>
          <a:stretch>
            <a:fillRect/>
          </a:stretch>
        </p:blipFill>
        <p:spPr bwMode="auto">
          <a:xfrm>
            <a:off x="7467600" y="1447800"/>
            <a:ext cx="819150" cy="806450"/>
          </a:xfrm>
          <a:prstGeom prst="rect">
            <a:avLst/>
          </a:prstGeom>
          <a:noFill/>
          <a:ln w="9525">
            <a:noFill/>
            <a:miter lim="800000"/>
            <a:headEnd/>
            <a:tailEnd/>
          </a:ln>
        </p:spPr>
      </p:pic>
      <p:sp>
        <p:nvSpPr>
          <p:cNvPr id="11" name="Footer Placeholder 10"/>
          <p:cNvSpPr>
            <a:spLocks noGrp="1"/>
          </p:cNvSpPr>
          <p:nvPr>
            <p:ph type="ftr" sz="quarter" idx="3"/>
          </p:nvPr>
        </p:nvSpPr>
        <p:spPr>
          <a:xfrm>
            <a:off x="152400" y="6356350"/>
            <a:ext cx="2895600" cy="365125"/>
          </a:xfrm>
          <a:prstGeom prst="rect">
            <a:avLst/>
          </a:prstGeom>
        </p:spPr>
        <p:txBody>
          <a:bodyPr vert="horz" lIns="91440" tIns="45720" rIns="91440" bIns="45720" rtlCol="0" anchor="ctr"/>
          <a:lstStyle>
            <a:lvl1pPr algn="ctr" eaLnBrk="0" hangingPunct="0">
              <a:defRPr sz="1200">
                <a:solidFill>
                  <a:srgbClr val="224568"/>
                </a:solidFill>
                <a:latin typeface="Arial" charset="0"/>
                <a:cs typeface="+mn-cs"/>
              </a:defRPr>
            </a:lvl1pPr>
          </a:lstStyle>
          <a:p>
            <a:pPr>
              <a:defRPr/>
            </a:pPr>
            <a:r>
              <a:rPr lang="en-US"/>
              <a:t>Early Childhood Outcomes Center</a:t>
            </a: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Arial" charset="0"/>
                <a:cs typeface="+mn-cs"/>
              </a:defRPr>
            </a:lvl1pPr>
          </a:lstStyle>
          <a:p>
            <a:pPr>
              <a:defRPr/>
            </a:pPr>
            <a:fld id="{A9147A59-1BC6-40BA-9669-64FB5D335E61}" type="slidenum">
              <a:rPr lang="en-US"/>
              <a:pPr>
                <a:defRPr/>
              </a:pPr>
              <a:t>‹#›</a:t>
            </a:fld>
            <a:endParaRPr lang="en-US" dirty="0"/>
          </a:p>
        </p:txBody>
      </p:sp>
      <p:sp>
        <p:nvSpPr>
          <p:cNvPr id="13" name="Date Placeholder 12"/>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latin typeface="Arial" charset="0"/>
                <a:cs typeface="+mn-cs"/>
              </a:defRPr>
            </a:lvl1pPr>
          </a:lstStyle>
          <a:p>
            <a:pPr>
              <a:defRPr/>
            </a:pPr>
            <a:fld id="{082618F8-377B-4869-81EC-27592A565479}" type="datetime1">
              <a:rPr lang="en-US"/>
              <a:pPr>
                <a:defRPr/>
              </a:pPr>
              <a:t>9/13/2013</a:t>
            </a:fld>
            <a:endParaRPr lang="en-US" dirty="0"/>
          </a:p>
        </p:txBody>
      </p:sp>
    </p:spTree>
  </p:cSld>
  <p:clrMap bg1="lt1" tx1="dk1" bg2="lt2" tx2="dk2" accent1="accent1" accent2="accent2" accent3="accent3" accent4="accent4" accent5="accent5" accent6="accent6" hlink="hlink" folHlink="folHlink"/>
  <p:sldLayoutIdLst>
    <p:sldLayoutId id="2147485286" r:id="rId1"/>
    <p:sldLayoutId id="2147485343" r:id="rId2"/>
    <p:sldLayoutId id="2147485287" r:id="rId3"/>
    <p:sldLayoutId id="2147485344" r:id="rId4"/>
    <p:sldLayoutId id="2147485345" r:id="rId5"/>
    <p:sldLayoutId id="2147485288" r:id="rId6"/>
    <p:sldLayoutId id="2147485289" r:id="rId7"/>
    <p:sldLayoutId id="2147485346" r:id="rId8"/>
    <p:sldLayoutId id="2147485290" r:id="rId9"/>
    <p:sldLayoutId id="2147485291" r:id="rId10"/>
    <p:sldLayoutId id="2147485348" r:id="rId11"/>
    <p:sldLayoutId id="2147485378" r:id="rId12"/>
  </p:sldLayoutIdLst>
  <p:hf hdr="0" dt="0"/>
  <p:txStyles>
    <p:titleStyle>
      <a:lvl1pPr algn="ctr" rtl="0" eaLnBrk="0" fontAlgn="base" hangingPunct="0">
        <a:spcBef>
          <a:spcPct val="0"/>
        </a:spcBef>
        <a:spcAft>
          <a:spcPct val="0"/>
        </a:spcAft>
        <a:defRPr sz="3600" b="1">
          <a:solidFill>
            <a:srgbClr val="224568"/>
          </a:solidFill>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Calisto MT" pitchFamily="18" charset="0"/>
          <a:ea typeface="+mn-ea"/>
          <a:cs typeface="+mn-cs"/>
        </a:defRPr>
      </a:lvl1pPr>
      <a:lvl2pPr marL="742950" indent="-285750" algn="l" rtl="0" eaLnBrk="0" fontAlgn="base" hangingPunct="0">
        <a:spcBef>
          <a:spcPct val="20000"/>
        </a:spcBef>
        <a:spcAft>
          <a:spcPct val="0"/>
        </a:spcAft>
        <a:buChar char="–"/>
        <a:defRPr sz="2800">
          <a:solidFill>
            <a:srgbClr val="224568"/>
          </a:solidFill>
          <a:latin typeface="Calisto MT" pitchFamily="18" charset="0"/>
        </a:defRPr>
      </a:lvl2pPr>
      <a:lvl3pPr marL="1143000" indent="-228600" algn="l" rtl="0" eaLnBrk="0" fontAlgn="base" hangingPunct="0">
        <a:spcBef>
          <a:spcPct val="20000"/>
        </a:spcBef>
        <a:spcAft>
          <a:spcPct val="0"/>
        </a:spcAft>
        <a:buChar char="•"/>
        <a:defRPr sz="2400">
          <a:solidFill>
            <a:srgbClr val="224568"/>
          </a:solidFill>
          <a:latin typeface="Calisto MT" pitchFamily="18" charset="0"/>
        </a:defRPr>
      </a:lvl3pPr>
      <a:lvl4pPr marL="1600200" indent="-228600" algn="l" rtl="0" eaLnBrk="0" fontAlgn="base" hangingPunct="0">
        <a:spcBef>
          <a:spcPct val="20000"/>
        </a:spcBef>
        <a:spcAft>
          <a:spcPct val="0"/>
        </a:spcAft>
        <a:buChar char="–"/>
        <a:defRPr sz="2000">
          <a:solidFill>
            <a:srgbClr val="224568"/>
          </a:solidFill>
          <a:latin typeface="Calisto MT" pitchFamily="18" charset="0"/>
        </a:defRPr>
      </a:lvl4pPr>
      <a:lvl5pPr marL="2057400" indent="-228600" algn="l" rtl="0" eaLnBrk="0" fontAlgn="base" hangingPunct="0">
        <a:spcBef>
          <a:spcPct val="20000"/>
        </a:spcBef>
        <a:spcAft>
          <a:spcPct val="0"/>
        </a:spcAft>
        <a:buChar char="»"/>
        <a:defRPr sz="2000">
          <a:solidFill>
            <a:srgbClr val="224568"/>
          </a:solidFill>
          <a:latin typeface="Calisto MT" pitchFamily="18"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3075"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schemeClr val="tx1">
                    <a:tint val="75000"/>
                  </a:schemeClr>
                </a:solidFill>
                <a:cs typeface="+mn-cs"/>
              </a:defRPr>
            </a:lvl1pPr>
          </a:lstStyle>
          <a:p>
            <a:pPr>
              <a:defRPr/>
            </a:pPr>
            <a:fld id="{7AEE3B5B-88EA-47E0-A879-A6F722CF586D}" type="datetimeFigureOut">
              <a:rPr lang="en-US"/>
              <a:pPr>
                <a:defRPr/>
              </a:pPr>
              <a:t>9/13/2013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schemeClr val="tx1">
                    <a:tint val="75000"/>
                  </a:schemeClr>
                </a:solidFill>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chemeClr val="tx1">
                    <a:tint val="75000"/>
                  </a:schemeClr>
                </a:solidFill>
                <a:cs typeface="+mn-cs"/>
              </a:defRPr>
            </a:lvl1pPr>
          </a:lstStyle>
          <a:p>
            <a:pPr>
              <a:defRPr/>
            </a:pPr>
            <a:fld id="{DBE03F7A-4B44-4C99-8AA5-BA263C8DA594}"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292" r:id="rId1"/>
    <p:sldLayoutId id="2147485293" r:id="rId2"/>
    <p:sldLayoutId id="2147485294" r:id="rId3"/>
    <p:sldLayoutId id="2147485295" r:id="rId4"/>
    <p:sldLayoutId id="2147485296" r:id="rId5"/>
    <p:sldLayoutId id="2147485297" r:id="rId6"/>
    <p:sldLayoutId id="2147485298" r:id="rId7"/>
    <p:sldLayoutId id="2147485299" r:id="rId8"/>
    <p:sldLayoutId id="2147485300" r:id="rId9"/>
    <p:sldLayoutId id="2147485301" r:id="rId10"/>
    <p:sldLayoutId id="2147485302"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4099"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100" name="Text Box 9"/>
          <p:cNvSpPr txBox="1">
            <a:spLocks noChangeArrowheads="1"/>
          </p:cNvSpPr>
          <p:nvPr userDrawn="1"/>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4101"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B1A72FE2-7545-413F-8888-41061AB66CE3}" type="slidenum">
              <a:rPr lang="en-US"/>
              <a:pPr>
                <a:defRPr/>
              </a:pPr>
              <a:t>‹#›</a:t>
            </a:fld>
            <a:endParaRPr lang="en-US" dirty="0"/>
          </a:p>
        </p:txBody>
      </p:sp>
      <p:pic>
        <p:nvPicPr>
          <p:cNvPr id="4103" name="Picture 15" descr="girl_in_wheelchair"/>
          <p:cNvPicPr>
            <a:picLocks noChangeAspect="1" noChangeArrowheads="1"/>
          </p:cNvPicPr>
          <p:nvPr userDrawn="1"/>
        </p:nvPicPr>
        <p:blipFill>
          <a:blip r:embed="rId12" cstate="print"/>
          <a:srcRect/>
          <a:stretch>
            <a:fillRect/>
          </a:stretch>
        </p:blipFill>
        <p:spPr bwMode="auto">
          <a:xfrm>
            <a:off x="7470775" y="1444625"/>
            <a:ext cx="838200" cy="8255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03" r:id="rId1"/>
    <p:sldLayoutId id="2147485350" r:id="rId2"/>
    <p:sldLayoutId id="2147485304" r:id="rId3"/>
    <p:sldLayoutId id="2147485305" r:id="rId4"/>
    <p:sldLayoutId id="2147485306" r:id="rId5"/>
    <p:sldLayoutId id="2147485307" r:id="rId6"/>
    <p:sldLayoutId id="2147485308" r:id="rId7"/>
    <p:sldLayoutId id="2147485309" r:id="rId8"/>
    <p:sldLayoutId id="2147485310" r:id="rId9"/>
    <p:sldLayoutId id="2147485351"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4" name="Text Box 9"/>
          <p:cNvSpPr txBox="1">
            <a:spLocks noChangeArrowheads="1"/>
          </p:cNvSpPr>
          <p:nvPr userDrawn="1"/>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5125"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440B6690-C2B1-48B1-A1FA-1EDCB43BED59}" type="slidenum">
              <a:rPr lang="en-US"/>
              <a:pPr>
                <a:defRPr/>
              </a:pPr>
              <a:t>‹#›</a:t>
            </a:fld>
            <a:endParaRPr lang="en-US" dirty="0"/>
          </a:p>
        </p:txBody>
      </p:sp>
      <p:pic>
        <p:nvPicPr>
          <p:cNvPr id="5127" name="Picture 14" descr="blond_happy_baby"/>
          <p:cNvPicPr>
            <a:picLocks noChangeAspect="1" noChangeArrowheads="1"/>
          </p:cNvPicPr>
          <p:nvPr userDrawn="1"/>
        </p:nvPicPr>
        <p:blipFill>
          <a:blip r:embed="rId12"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11" r:id="rId1"/>
    <p:sldLayoutId id="2147485352" r:id="rId2"/>
    <p:sldLayoutId id="2147485312" r:id="rId3"/>
    <p:sldLayoutId id="2147485313" r:id="rId4"/>
    <p:sldLayoutId id="2147485314" r:id="rId5"/>
    <p:sldLayoutId id="2147485315" r:id="rId6"/>
    <p:sldLayoutId id="2147485316" r:id="rId7"/>
    <p:sldLayoutId id="2147485353" r:id="rId8"/>
    <p:sldLayoutId id="2147485317" r:id="rId9"/>
    <p:sldLayoutId id="2147485354"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6147"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6148" name="Text Box 9"/>
          <p:cNvSpPr txBox="1">
            <a:spLocks noChangeArrowheads="1"/>
          </p:cNvSpPr>
          <p:nvPr userDrawn="1"/>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6149"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1E3B5872-4393-4287-AFF6-B081CF6C2D07}" type="slidenum">
              <a:rPr lang="en-US"/>
              <a:pPr>
                <a:defRPr/>
              </a:pPr>
              <a:t>‹#›</a:t>
            </a:fld>
            <a:endParaRPr lang="en-US" dirty="0"/>
          </a:p>
        </p:txBody>
      </p:sp>
      <p:pic>
        <p:nvPicPr>
          <p:cNvPr id="6151" name="Picture 13" descr="tie_dye_boy"/>
          <p:cNvPicPr>
            <a:picLocks noChangeAspect="1" noChangeArrowheads="1"/>
          </p:cNvPicPr>
          <p:nvPr userDrawn="1"/>
        </p:nvPicPr>
        <p:blipFill>
          <a:blip r:embed="rId15"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18" r:id="rId1"/>
    <p:sldLayoutId id="2147485355" r:id="rId2"/>
    <p:sldLayoutId id="2147485319" r:id="rId3"/>
    <p:sldLayoutId id="2147485320" r:id="rId4"/>
    <p:sldLayoutId id="2147485321" r:id="rId5"/>
    <p:sldLayoutId id="2147485322" r:id="rId6"/>
    <p:sldLayoutId id="2147485323" r:id="rId7"/>
    <p:sldLayoutId id="2147485324" r:id="rId8"/>
    <p:sldLayoutId id="2147485325" r:id="rId9"/>
    <p:sldLayoutId id="2147485356" r:id="rId10"/>
    <p:sldLayoutId id="2147485357" r:id="rId11"/>
    <p:sldLayoutId id="2147485379" r:id="rId12"/>
    <p:sldLayoutId id="2147485380" r:id="rId13"/>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7171"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172" name="Text Box 9"/>
          <p:cNvSpPr txBox="1">
            <a:spLocks noChangeArrowheads="1"/>
          </p:cNvSpPr>
          <p:nvPr userDrawn="1"/>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7173"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Arial" charset="0"/>
                <a:cs typeface="+mn-cs"/>
              </a:defRPr>
            </a:lvl1pPr>
          </a:lstStyle>
          <a:p>
            <a:pPr>
              <a:defRPr/>
            </a:pPr>
            <a:fld id="{2AD7DA77-FCB1-4983-8773-4425EB106907}" type="slidenum">
              <a:rPr lang="en-US"/>
              <a:pPr>
                <a:defRPr/>
              </a:pPr>
              <a:t>‹#›</a:t>
            </a:fld>
            <a:endParaRPr lang="en-US" dirty="0"/>
          </a:p>
        </p:txBody>
      </p:sp>
      <p:pic>
        <p:nvPicPr>
          <p:cNvPr id="7175" name="Picture 12" descr="pink shirt girl"/>
          <p:cNvPicPr>
            <a:picLocks noChangeAspect="1" noChangeArrowheads="1"/>
          </p:cNvPicPr>
          <p:nvPr userDrawn="1"/>
        </p:nvPicPr>
        <p:blipFill>
          <a:blip r:embed="rId12" cstate="print"/>
          <a:srcRect/>
          <a:stretch>
            <a:fillRect/>
          </a:stretch>
        </p:blipFill>
        <p:spPr bwMode="auto">
          <a:xfrm>
            <a:off x="7470775" y="1444625"/>
            <a:ext cx="876300" cy="8763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58" r:id="rId1"/>
    <p:sldLayoutId id="2147485359" r:id="rId2"/>
    <p:sldLayoutId id="2147485360" r:id="rId3"/>
    <p:sldLayoutId id="2147485361" r:id="rId4"/>
    <p:sldLayoutId id="2147485362" r:id="rId5"/>
    <p:sldLayoutId id="2147485363" r:id="rId6"/>
    <p:sldLayoutId id="2147485364" r:id="rId7"/>
    <p:sldLayoutId id="2147485365" r:id="rId8"/>
    <p:sldLayoutId id="2147485366" r:id="rId9"/>
    <p:sldLayoutId id="2147485367"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8195" name="Rectangle 3"/>
          <p:cNvSpPr>
            <a:spLocks noGrp="1" noChangeArrowheads="1"/>
          </p:cNvSpPr>
          <p:nvPr>
            <p:ph type="body" idx="1"/>
          </p:nvPr>
        </p:nvSpPr>
        <p:spPr bwMode="auto">
          <a:xfrm>
            <a:off x="457200" y="2667000"/>
            <a:ext cx="8229600" cy="34591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6" name="Text Box 9"/>
          <p:cNvSpPr txBox="1">
            <a:spLocks noChangeArrowheads="1"/>
          </p:cNvSpPr>
          <p:nvPr userDrawn="1"/>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chemeClr val="tx1"/>
              </a:solidFill>
            </a:endParaRPr>
          </a:p>
        </p:txBody>
      </p:sp>
      <p:sp>
        <p:nvSpPr>
          <p:cNvPr id="8197" name="Rectangle 11"/>
          <p:cNvSpPr>
            <a:spLocks noChangeArrowheads="1"/>
          </p:cNvSpPr>
          <p:nvPr userDrawn="1"/>
        </p:nvSpPr>
        <p:spPr bwMode="auto">
          <a:xfrm>
            <a:off x="457200" y="1600200"/>
            <a:ext cx="8229600" cy="533400"/>
          </a:xfrm>
          <a:prstGeom prst="rect">
            <a:avLst/>
          </a:prstGeom>
          <a:solidFill>
            <a:srgbClr val="4E2AB8"/>
          </a:solidFill>
          <a:ln w="9525">
            <a:solidFill>
              <a:srgbClr val="666699"/>
            </a:solidFill>
            <a:miter lim="800000"/>
            <a:headEnd/>
            <a:tailEnd/>
          </a:ln>
        </p:spPr>
        <p:txBody>
          <a:bodyPr wrap="none" anchor="ctr"/>
          <a:lstStyle/>
          <a:p>
            <a:pPr algn="ctr" eaLnBrk="0" hangingPunct="0"/>
            <a:endParaRPr lang="en-US"/>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96C59FE7-48D4-4A3C-8C64-671804A71E57}" type="slidenum">
              <a:rPr lang="en-US"/>
              <a:pPr>
                <a:defRPr/>
              </a:pPr>
              <a:t>‹#›</a:t>
            </a:fld>
            <a:endParaRPr lang="en-US" dirty="0"/>
          </a:p>
        </p:txBody>
      </p:sp>
      <p:pic>
        <p:nvPicPr>
          <p:cNvPr id="8199" name="Picture 14" descr="blond_happy_baby"/>
          <p:cNvPicPr>
            <a:picLocks noChangeAspect="1" noChangeArrowheads="1"/>
          </p:cNvPicPr>
          <p:nvPr userDrawn="1"/>
        </p:nvPicPr>
        <p:blipFill>
          <a:blip r:embed="rId12" cstate="print"/>
          <a:srcRect/>
          <a:stretch>
            <a:fillRect/>
          </a:stretch>
        </p:blipFill>
        <p:spPr bwMode="auto">
          <a:xfrm>
            <a:off x="7470775" y="1444625"/>
            <a:ext cx="895350" cy="881063"/>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5368" r:id="rId1"/>
    <p:sldLayoutId id="2147485369" r:id="rId2"/>
    <p:sldLayoutId id="2147485370" r:id="rId3"/>
    <p:sldLayoutId id="2147485371" r:id="rId4"/>
    <p:sldLayoutId id="2147485372" r:id="rId5"/>
    <p:sldLayoutId id="2147485373" r:id="rId6"/>
    <p:sldLayoutId id="2147485374" r:id="rId7"/>
    <p:sldLayoutId id="2147485375" r:id="rId8"/>
    <p:sldLayoutId id="2147485376" r:id="rId9"/>
    <p:sldLayoutId id="2147485326" r:id="rId10"/>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bwMode="auto">
          <a:xfrm>
            <a:off x="533400" y="152400"/>
            <a:ext cx="80772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9219" name="Text Box 9"/>
          <p:cNvSpPr txBox="1">
            <a:spLocks noChangeArrowheads="1"/>
          </p:cNvSpPr>
          <p:nvPr userDrawn="1"/>
        </p:nvSpPr>
        <p:spPr bwMode="auto">
          <a:xfrm>
            <a:off x="914400" y="1219200"/>
            <a:ext cx="17526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l" eaLnBrk="1" hangingPunct="1">
              <a:spcBef>
                <a:spcPct val="50000"/>
              </a:spcBef>
              <a:defRPr/>
            </a:pPr>
            <a:endParaRPr lang="en-US" sz="1800" smtClean="0">
              <a:solidFill>
                <a:srgbClr val="000000"/>
              </a:solidFill>
            </a:endParaRPr>
          </a:p>
        </p:txBody>
      </p:sp>
      <p:sp>
        <p:nvSpPr>
          <p:cNvPr id="12" name="Slide Number Placeholder 11"/>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0" hangingPunct="0">
              <a:defRPr sz="1200">
                <a:solidFill>
                  <a:srgbClr val="224568"/>
                </a:solidFill>
                <a:latin typeface="Calisto MT" pitchFamily="18" charset="0"/>
                <a:cs typeface="+mn-cs"/>
              </a:defRPr>
            </a:lvl1pPr>
          </a:lstStyle>
          <a:p>
            <a:pPr>
              <a:defRPr/>
            </a:pPr>
            <a:fld id="{5BE36F20-0571-44A6-8604-A1D3FB480042}"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5327" r:id="rId1"/>
  </p:sldLayoutIdLst>
  <p:hf hdr="0" dt="0"/>
  <p:txStyles>
    <p:titleStyle>
      <a:lvl1pPr algn="ctr" rtl="0" eaLnBrk="0" fontAlgn="base" hangingPunct="0">
        <a:spcBef>
          <a:spcPct val="0"/>
        </a:spcBef>
        <a:spcAft>
          <a:spcPct val="0"/>
        </a:spcAft>
        <a:defRPr sz="3600" b="1">
          <a:solidFill>
            <a:srgbClr val="224568"/>
          </a:solidFill>
          <a:latin typeface="+mj-lt"/>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Arial"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p:titleStyle>
    <p:bodyStyle>
      <a:lvl1pPr marL="342900" indent="-342900" algn="l" rtl="0" eaLnBrk="0" fontAlgn="base" hangingPunct="0">
        <a:spcBef>
          <a:spcPct val="20000"/>
        </a:spcBef>
        <a:spcAft>
          <a:spcPct val="0"/>
        </a:spcAft>
        <a:buChar char="•"/>
        <a:defRPr sz="3200">
          <a:solidFill>
            <a:srgbClr val="224568"/>
          </a:solidFill>
          <a:latin typeface="+mn-lt"/>
          <a:ea typeface="+mn-ea"/>
          <a:cs typeface="+mn-cs"/>
        </a:defRPr>
      </a:lvl1pPr>
      <a:lvl2pPr marL="742950" indent="-285750" algn="l" rtl="0" eaLnBrk="0" fontAlgn="base" hangingPunct="0">
        <a:spcBef>
          <a:spcPct val="20000"/>
        </a:spcBef>
        <a:spcAft>
          <a:spcPct val="0"/>
        </a:spcAft>
        <a:buChar char="–"/>
        <a:defRPr sz="2800">
          <a:solidFill>
            <a:srgbClr val="224568"/>
          </a:solidFill>
          <a:latin typeface="+mn-lt"/>
        </a:defRPr>
      </a:lvl2pPr>
      <a:lvl3pPr marL="1143000" indent="-228600" algn="l" rtl="0" eaLnBrk="0" fontAlgn="base" hangingPunct="0">
        <a:spcBef>
          <a:spcPct val="20000"/>
        </a:spcBef>
        <a:spcAft>
          <a:spcPct val="0"/>
        </a:spcAft>
        <a:buChar char="•"/>
        <a:defRPr sz="2400">
          <a:solidFill>
            <a:srgbClr val="224568"/>
          </a:solidFill>
          <a:latin typeface="+mn-lt"/>
        </a:defRPr>
      </a:lvl3pPr>
      <a:lvl4pPr marL="1600200" indent="-228600" algn="l" rtl="0" eaLnBrk="0" fontAlgn="base" hangingPunct="0">
        <a:spcBef>
          <a:spcPct val="20000"/>
        </a:spcBef>
        <a:spcAft>
          <a:spcPct val="0"/>
        </a:spcAft>
        <a:buChar char="–"/>
        <a:defRPr sz="2000">
          <a:solidFill>
            <a:srgbClr val="224568"/>
          </a:solidFill>
          <a:latin typeface="+mn-lt"/>
        </a:defRPr>
      </a:lvl4pPr>
      <a:lvl5pPr marL="2057400" indent="-228600" algn="l" rtl="0" eaLnBrk="0" fontAlgn="base" hangingPunct="0">
        <a:spcBef>
          <a:spcPct val="20000"/>
        </a:spcBef>
        <a:spcAft>
          <a:spcPct val="0"/>
        </a:spcAft>
        <a:buChar char="»"/>
        <a:defRPr sz="2000">
          <a:solidFill>
            <a:srgbClr val="224568"/>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6.xml"/></Relationships>
</file>

<file path=ppt/slides/_rels/slide1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1.xml"/><Relationship Id="rId1" Type="http://schemas.openxmlformats.org/officeDocument/2006/relationships/slideLayout" Target="../slideLayouts/slideLayout69.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3.xml"/><Relationship Id="rId4" Type="http://schemas.openxmlformats.org/officeDocument/2006/relationships/hyperlink" Target="http://www.ectacenter.org/~pdfs/eco/AnalyzingChildOutcomesData-GuidanceTable.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3.xml"/><Relationship Id="rId1" Type="http://schemas.openxmlformats.org/officeDocument/2006/relationships/slideLayout" Target="../slideLayouts/slideLayout36.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4.xml"/><Relationship Id="rId1" Type="http://schemas.openxmlformats.org/officeDocument/2006/relationships/slideLayout" Target="../slideLayouts/slideLayout36.xml"/><Relationship Id="rId5" Type="http://schemas.openxmlformats.org/officeDocument/2006/relationships/image" Target="../media/image17.jpeg"/><Relationship Id="rId4" Type="http://schemas.openxmlformats.org/officeDocument/2006/relationships/image" Target="../media/image16.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9.xml"/></Relationships>
</file>

<file path=ppt/slides/_rels/slide1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9.xml"/><Relationship Id="rId1" Type="http://schemas.openxmlformats.org/officeDocument/2006/relationships/slideLayout" Target="../slideLayouts/slideLayout3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6.xml"/></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1.xml"/><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3" Type="http://schemas.openxmlformats.org/officeDocument/2006/relationships/hyperlink" Target="http://www.google.com/url?sa=i&amp;source=images&amp;cd=&amp;cad=rja&amp;docid=TaEXq67selCPtM&amp;tbnid=PD8hns1L6Bs58M:&amp;ved=0CAgQjRwwAA&amp;url=http://friendswiparks.blogspot.com/2012/06/take-hike-point-and-shoot.html&amp;ei=DCQnUrnkOYOA8gTV0YCgCg&amp;psig=AFQjCNGxjrY8hZgRQYkC-Q_V-aNkssNRLw&amp;ust=1378383245001797" TargetMode="External"/><Relationship Id="rId2" Type="http://schemas.openxmlformats.org/officeDocument/2006/relationships/notesSlide" Target="../notesSlides/notesSlide22.xml"/><Relationship Id="rId1" Type="http://schemas.openxmlformats.org/officeDocument/2006/relationships/slideLayout" Target="../slideLayouts/slideLayout88.xml"/><Relationship Id="rId4" Type="http://schemas.openxmlformats.org/officeDocument/2006/relationships/image" Target="../media/image19.jpeg"/></Relationships>
</file>

<file path=ppt/slides/_rels/slide2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3.xml"/><Relationship Id="rId1" Type="http://schemas.openxmlformats.org/officeDocument/2006/relationships/slideLayout" Target="../slideLayouts/slideLayout101.xml"/><Relationship Id="rId5" Type="http://schemas.openxmlformats.org/officeDocument/2006/relationships/image" Target="../media/image22.jpeg"/><Relationship Id="rId4" Type="http://schemas.openxmlformats.org/officeDocument/2006/relationships/image" Target="../media/image2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2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4.xml"/><Relationship Id="rId1" Type="http://schemas.openxmlformats.org/officeDocument/2006/relationships/slideLayout" Target="../slideLayouts/slideLayout109.xml"/></Relationships>
</file>

<file path=ppt/slides/_rels/slide2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06.xml"/></Relationships>
</file>

<file path=ppt/slides/_rels/slide2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6.xml"/></Relationships>
</file>

<file path=ppt/slides/_rels/slide2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06.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6.xml"/><Relationship Id="rId1" Type="http://schemas.openxmlformats.org/officeDocument/2006/relationships/slideLayout" Target="../slideLayouts/slideLayout104.xml"/><Relationship Id="rId4" Type="http://schemas.openxmlformats.org/officeDocument/2006/relationships/image" Target="../media/image2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6.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2.xml"/></Relationships>
</file>

<file path=ppt/slides/_rels/slide31.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102.xml"/></Relationships>
</file>

<file path=ppt/slides/_rels/slide32.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102.xml"/></Relationships>
</file>

<file path=ppt/slides/_rels/slide33.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7.xml"/><Relationship Id="rId1" Type="http://schemas.openxmlformats.org/officeDocument/2006/relationships/slideLayout" Target="../slideLayouts/slideLayout102.xml"/></Relationships>
</file>

<file path=ppt/slides/_rels/slide34.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02.xml"/></Relationships>
</file>

<file path=ppt/slides/_rels/slide35.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102.xml"/></Relationships>
</file>

<file path=ppt/slides/_rels/slide36.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102.xml"/></Relationships>
</file>

<file path=ppt/slides/_rels/slide37.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28.xml"/><Relationship Id="rId1" Type="http://schemas.openxmlformats.org/officeDocument/2006/relationships/slideLayout" Target="../slideLayouts/slideLayout10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0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0.xml"/><Relationship Id="rId1" Type="http://schemas.openxmlformats.org/officeDocument/2006/relationships/slideLayout" Target="../slideLayouts/slideLayout102.xml"/></Relationships>
</file>

<file path=ppt/slides/_rels/slide4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31.xml"/><Relationship Id="rId1" Type="http://schemas.openxmlformats.org/officeDocument/2006/relationships/slideLayout" Target="../slideLayouts/slideLayout106.xml"/></Relationships>
</file>

<file path=ppt/slides/_rels/slide4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32.xml"/><Relationship Id="rId1" Type="http://schemas.openxmlformats.org/officeDocument/2006/relationships/slideLayout" Target="../slideLayouts/slideLayout106.xml"/><Relationship Id="rId4" Type="http://schemas.openxmlformats.org/officeDocument/2006/relationships/chart" Target="../charts/chart15.xml"/></Relationships>
</file>

<file path=ppt/slides/_rels/slide43.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33.xml"/><Relationship Id="rId1" Type="http://schemas.openxmlformats.org/officeDocument/2006/relationships/slideLayout" Target="../slideLayouts/slideLayout103.xml"/><Relationship Id="rId4" Type="http://schemas.openxmlformats.org/officeDocument/2006/relationships/chart" Target="../charts/chart17.xml"/></Relationships>
</file>

<file path=ppt/slides/_rels/slide44.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34.xml"/><Relationship Id="rId1" Type="http://schemas.openxmlformats.org/officeDocument/2006/relationships/slideLayout" Target="../slideLayouts/slideLayout102.xml"/></Relationships>
</file>

<file path=ppt/slides/_rels/slide45.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35.xml"/><Relationship Id="rId1" Type="http://schemas.openxmlformats.org/officeDocument/2006/relationships/slideLayout" Target="../slideLayouts/slideLayout102.xml"/></Relationships>
</file>

<file path=ppt/slides/_rels/slide46.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36.xml"/><Relationship Id="rId1" Type="http://schemas.openxmlformats.org/officeDocument/2006/relationships/slideLayout" Target="../slideLayouts/slideLayout102.xml"/></Relationships>
</file>

<file path=ppt/slides/_rels/slide47.xml.rels><?xml version="1.0" encoding="UTF-8" standalone="yes"?>
<Relationships xmlns="http://schemas.openxmlformats.org/package/2006/relationships"><Relationship Id="rId2" Type="http://schemas.openxmlformats.org/officeDocument/2006/relationships/chart" Target="../charts/chart21.xml"/><Relationship Id="rId1" Type="http://schemas.openxmlformats.org/officeDocument/2006/relationships/slideLayout" Target="../slideLayouts/slideLayout102.xml"/></Relationships>
</file>

<file path=ppt/slides/_rels/slide48.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37.xml"/><Relationship Id="rId1" Type="http://schemas.openxmlformats.org/officeDocument/2006/relationships/slideLayout" Target="../slideLayouts/slideLayout10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0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6.xml"/></Relationships>
</file>

<file path=ppt/slides/_rels/slide5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8.xml"/><Relationship Id="rId1" Type="http://schemas.openxmlformats.org/officeDocument/2006/relationships/slideLayout" Target="../slideLayouts/slideLayout69.xml"/><Relationship Id="rId4" Type="http://schemas.openxmlformats.org/officeDocument/2006/relationships/hyperlink" Target="http://www.ectacenter.org/~meetings/outcomes2012/Uploads/ECO-C3-B7-LCFT_DRAFT-10-19-2012.docx" TargetMode="External"/></Relationships>
</file>

<file path=ppt/slides/_rels/slide51.xml.rels><?xml version="1.0" encoding="UTF-8" standalone="yes"?>
<Relationships xmlns="http://schemas.openxmlformats.org/package/2006/relationships"><Relationship Id="rId3" Type="http://schemas.openxmlformats.org/officeDocument/2006/relationships/hyperlink" Target="http://ectacenter.org/~docs/eco/QualityPracticesOutcomes_4-29-11-Final.doc" TargetMode="External"/><Relationship Id="rId2" Type="http://schemas.openxmlformats.org/officeDocument/2006/relationships/notesSlide" Target="../notesSlides/notesSlide39.xml"/><Relationship Id="rId1" Type="http://schemas.openxmlformats.org/officeDocument/2006/relationships/slideLayout" Target="../slideLayouts/slideLayout12.xml"/><Relationship Id="rId4" Type="http://schemas.openxmlformats.org/officeDocument/2006/relationships/image" Target="../media/image30.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46.xml"/></Relationships>
</file>

<file path=ppt/slides/_rels/slide53.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69.xml"/><Relationship Id="rId4" Type="http://schemas.openxmlformats.org/officeDocument/2006/relationships/hyperlink" Target="http://ectacenter.org/~pdfs/eco/pattern_checking_table.pdf"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6"/>
          <p:cNvSpPr>
            <a:spLocks noGrp="1"/>
          </p:cNvSpPr>
          <p:nvPr>
            <p:ph type="title"/>
          </p:nvPr>
        </p:nvSpPr>
        <p:spPr>
          <a:xfrm>
            <a:off x="380999" y="1371600"/>
            <a:ext cx="8479971" cy="5334000"/>
          </a:xfrm>
        </p:spPr>
        <p:txBody>
          <a:bodyPr/>
          <a:lstStyle/>
          <a:p>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2800" dirty="0" smtClean="0"/>
              <a:t/>
            </a:r>
            <a:br>
              <a:rPr lang="en-US" sz="2800" dirty="0" smtClean="0"/>
            </a:br>
            <a:r>
              <a:rPr lang="en-US" sz="1200" dirty="0" smtClean="0"/>
              <a:t> </a:t>
            </a:r>
            <a:br>
              <a:rPr lang="en-US" sz="1200" dirty="0" smtClean="0"/>
            </a:br>
            <a:r>
              <a:rPr lang="en-US" sz="2400" dirty="0" smtClean="0"/>
              <a:t>Christina </a:t>
            </a:r>
            <a:r>
              <a:rPr lang="en-US" sz="2400" dirty="0" err="1" smtClean="0"/>
              <a:t>Kasprzak</a:t>
            </a:r>
            <a:r>
              <a:rPr lang="en-US" sz="2400" dirty="0" smtClean="0"/>
              <a:t/>
            </a:r>
            <a:br>
              <a:rPr lang="en-US" sz="2400" dirty="0" smtClean="0"/>
            </a:br>
            <a:r>
              <a:rPr lang="en-US" sz="1600" dirty="0" smtClean="0"/>
              <a:t>ECTA/ECO/</a:t>
            </a:r>
            <a:r>
              <a:rPr lang="en-US" sz="1600" dirty="0" err="1" smtClean="0"/>
              <a:t>DaSy</a:t>
            </a:r>
            <a:r>
              <a:rPr lang="en-US" sz="1600" dirty="0" smtClean="0"/>
              <a:t/>
            </a:r>
            <a:br>
              <a:rPr lang="en-US" sz="1600" dirty="0" smtClean="0"/>
            </a:br>
            <a:r>
              <a:rPr lang="en-US" sz="2400" dirty="0" smtClean="0"/>
              <a:t>Lauren Barton</a:t>
            </a:r>
            <a:br>
              <a:rPr lang="en-US" sz="2400" dirty="0" smtClean="0"/>
            </a:br>
            <a:r>
              <a:rPr lang="en-US" sz="1600" dirty="0" smtClean="0"/>
              <a:t>ECO/</a:t>
            </a:r>
            <a:r>
              <a:rPr lang="en-US" sz="1600" dirty="0" err="1" smtClean="0"/>
              <a:t>DaSy</a:t>
            </a:r>
            <a:r>
              <a:rPr lang="en-US" sz="1600" dirty="0" smtClean="0"/>
              <a:t/>
            </a:r>
            <a:br>
              <a:rPr lang="en-US" sz="1600" dirty="0" smtClean="0"/>
            </a:br>
            <a:r>
              <a:rPr lang="en-US" sz="2400" dirty="0" smtClean="0"/>
              <a:t>Ruth </a:t>
            </a:r>
            <a:r>
              <a:rPr lang="en-US" sz="2400" dirty="0" err="1" smtClean="0"/>
              <a:t>Chvojicek</a:t>
            </a:r>
            <a:r>
              <a:rPr lang="en-US" sz="2400" dirty="0" smtClean="0"/>
              <a:t> </a:t>
            </a:r>
            <a:br>
              <a:rPr lang="en-US" sz="2400" dirty="0" smtClean="0"/>
            </a:br>
            <a:r>
              <a:rPr lang="en-US" sz="1600" dirty="0" smtClean="0"/>
              <a:t>WI </a:t>
            </a:r>
            <a:r>
              <a:rPr lang="en-US" sz="1600" dirty="0"/>
              <a:t>Statewide Part B Indicator 7 Child </a:t>
            </a:r>
            <a:r>
              <a:rPr lang="en-US" sz="1600" dirty="0" smtClean="0"/>
              <a:t>Outcomes Coordinator</a:t>
            </a:r>
            <a:br>
              <a:rPr lang="en-US" sz="1600" dirty="0" smtClean="0"/>
            </a:br>
            <a:r>
              <a:rPr lang="en-US" sz="1600" dirty="0" smtClean="0"/>
              <a:t> </a:t>
            </a:r>
            <a:r>
              <a:rPr lang="en-US" sz="2400" dirty="0"/>
              <a:t/>
            </a:r>
            <a:br>
              <a:rPr lang="en-US" sz="2400" dirty="0"/>
            </a:br>
            <a:r>
              <a:rPr lang="en-US" sz="2400" dirty="0"/>
              <a:t>September </a:t>
            </a:r>
            <a:r>
              <a:rPr lang="en-US" sz="2400" dirty="0" smtClean="0"/>
              <a:t>16, 2013</a:t>
            </a:r>
            <a:br>
              <a:rPr lang="en-US" sz="2400" dirty="0" smtClean="0"/>
            </a:br>
            <a:r>
              <a:rPr lang="en-US" sz="1600" dirty="0" smtClean="0"/>
              <a:t>Improving Data, Improving Outcomes Conference  - Washington, DC</a:t>
            </a:r>
          </a:p>
        </p:txBody>
      </p:sp>
      <p:sp>
        <p:nvSpPr>
          <p:cNvPr id="52228" name="TextBox 7"/>
          <p:cNvSpPr txBox="1">
            <a:spLocks noChangeArrowheads="1"/>
          </p:cNvSpPr>
          <p:nvPr/>
        </p:nvSpPr>
        <p:spPr bwMode="auto">
          <a:xfrm>
            <a:off x="631371" y="1600200"/>
            <a:ext cx="8229600" cy="2308324"/>
          </a:xfrm>
          <a:prstGeom prst="rect">
            <a:avLst/>
          </a:prstGeom>
          <a:noFill/>
          <a:ln w="9525">
            <a:noFill/>
            <a:miter lim="800000"/>
            <a:headEnd/>
            <a:tailEnd/>
          </a:ln>
        </p:spPr>
        <p:txBody>
          <a:bodyPr wrap="square">
            <a:spAutoFit/>
          </a:bodyPr>
          <a:lstStyle/>
          <a:p>
            <a:pPr algn="r" eaLnBrk="0" hangingPunct="0"/>
            <a:r>
              <a:rPr lang="en-US" sz="3600" b="1" dirty="0">
                <a:latin typeface="Calisto MT" pitchFamily="18" charset="0"/>
              </a:rPr>
              <a:t>Where the R</a:t>
            </a:r>
            <a:r>
              <a:rPr lang="en-US" sz="3600" b="1" dirty="0" smtClean="0">
                <a:latin typeface="Calisto MT" pitchFamily="18" charset="0"/>
              </a:rPr>
              <a:t>ubber </a:t>
            </a:r>
            <a:r>
              <a:rPr lang="en-US" sz="3600" b="1" dirty="0">
                <a:latin typeface="Calisto MT" pitchFamily="18" charset="0"/>
              </a:rPr>
              <a:t>H</a:t>
            </a:r>
            <a:r>
              <a:rPr lang="en-US" sz="3600" b="1" dirty="0" smtClean="0">
                <a:latin typeface="Calisto MT" pitchFamily="18" charset="0"/>
              </a:rPr>
              <a:t>its </a:t>
            </a:r>
            <a:r>
              <a:rPr lang="en-US" sz="3600" b="1" dirty="0">
                <a:latin typeface="Calisto MT" pitchFamily="18" charset="0"/>
              </a:rPr>
              <a:t>the </a:t>
            </a:r>
            <a:r>
              <a:rPr lang="en-US" sz="3600" b="1" dirty="0" smtClean="0">
                <a:latin typeface="Calisto MT" pitchFamily="18" charset="0"/>
              </a:rPr>
              <a:t>Road: </a:t>
            </a:r>
          </a:p>
          <a:p>
            <a:pPr algn="r" eaLnBrk="0" hangingPunct="0"/>
            <a:r>
              <a:rPr lang="en-US" sz="3600" b="1" dirty="0">
                <a:latin typeface="Calisto MT" pitchFamily="18" charset="0"/>
              </a:rPr>
              <a:t>	</a:t>
            </a:r>
            <a:r>
              <a:rPr lang="en-US" sz="3600" b="1" dirty="0" smtClean="0">
                <a:latin typeface="Calisto MT" pitchFamily="18" charset="0"/>
              </a:rPr>
              <a:t>	 Tools and Strategies for Using </a:t>
            </a:r>
          </a:p>
          <a:p>
            <a:pPr algn="r" eaLnBrk="0" hangingPunct="0"/>
            <a:r>
              <a:rPr lang="en-US" sz="3600" b="1" dirty="0">
                <a:latin typeface="Calisto MT" pitchFamily="18" charset="0"/>
              </a:rPr>
              <a:t>	</a:t>
            </a:r>
            <a:r>
              <a:rPr lang="en-US" sz="3600" b="1" dirty="0" smtClean="0">
                <a:latin typeface="Calisto MT" pitchFamily="18" charset="0"/>
              </a:rPr>
              <a:t>	Child Outcomes Data for </a:t>
            </a:r>
          </a:p>
          <a:p>
            <a:pPr algn="r" eaLnBrk="0" hangingPunct="0"/>
            <a:r>
              <a:rPr lang="en-US" sz="3600" b="1" dirty="0">
                <a:latin typeface="Calisto MT" pitchFamily="18" charset="0"/>
              </a:rPr>
              <a:t>	</a:t>
            </a:r>
            <a:r>
              <a:rPr lang="en-US" sz="3600" b="1" dirty="0" smtClean="0">
                <a:latin typeface="Calisto MT" pitchFamily="18" charset="0"/>
              </a:rPr>
              <a:t>	Program Improvement</a:t>
            </a:r>
            <a:endParaRPr lang="en-US" sz="3600" dirty="0">
              <a:latin typeface="Calisto MT" pitchFamily="18" charset="0"/>
            </a:endParaRPr>
          </a:p>
        </p:txBody>
      </p:sp>
      <p:pic>
        <p:nvPicPr>
          <p:cNvPr id="10"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2895600"/>
            <a:ext cx="2725816"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2153" name="Group 121"/>
          <p:cNvGraphicFramePr>
            <a:graphicFrameLocks noGrp="1"/>
          </p:cNvGraphicFramePr>
          <p:nvPr>
            <p:ph idx="1"/>
            <p:extLst>
              <p:ext uri="{D42A27DB-BD31-4B8C-83A1-F6EECF244321}">
                <p14:modId xmlns:p14="http://schemas.microsoft.com/office/powerpoint/2010/main" val="3546816540"/>
              </p:ext>
            </p:extLst>
          </p:nvPr>
        </p:nvGraphicFramePr>
        <p:xfrm>
          <a:off x="457200" y="2133600"/>
          <a:ext cx="8229599" cy="4575437"/>
        </p:xfrm>
        <a:graphic>
          <a:graphicData uri="http://schemas.openxmlformats.org/drawingml/2006/table">
            <a:tbl>
              <a:tblPr/>
              <a:tblGrid>
                <a:gridCol w="1097280"/>
                <a:gridCol w="839288"/>
                <a:gridCol w="898072"/>
                <a:gridCol w="899703"/>
                <a:gridCol w="898072"/>
                <a:gridCol w="901337"/>
                <a:gridCol w="898072"/>
                <a:gridCol w="899703"/>
                <a:gridCol w="898072"/>
              </a:tblGrid>
              <a:tr h="388276">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endParaRPr kumimoji="0" lang="en-US" sz="2000" b="1" i="0" u="none" strike="noStrike" cap="none" normalizeH="0" baseline="0" dirty="0" smtClean="0">
                        <a:ln>
                          <a:noFill/>
                        </a:ln>
                        <a:solidFill>
                          <a:schemeClr val="tx1"/>
                        </a:solidFill>
                        <a:effectLst/>
                        <a:latin typeface="Arial" charset="0"/>
                      </a:endParaRPr>
                    </a:p>
                  </a:txBody>
                  <a:tcPr marL="100771" marR="100771" anchor="b" horzOverflow="overflow">
                    <a:lnL>
                      <a:noFill/>
                    </a:lnL>
                    <a:lnR>
                      <a:noFill/>
                    </a:lnR>
                    <a:lnT>
                      <a:noFill/>
                    </a:lnT>
                    <a:lnB>
                      <a:noFill/>
                    </a:lnB>
                    <a:lnTlToBr>
                      <a:noFill/>
                    </a:lnTlToBr>
                    <a:lnBlToTr>
                      <a:noFill/>
                    </a:lnBlToTr>
                    <a:no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100771" marR="100771"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100771" marR="100771"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100771" marR="100771"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100771" marR="100771"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100771" marR="100771"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100771" marR="100771" anchor="b" horzOverflow="overflow">
                    <a:lnL>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100771" marR="100771" anchor="b" horzOverflow="overflow">
                    <a:lnL>
                      <a:noFill/>
                    </a:lnL>
                    <a:lnR>
                      <a:noFill/>
                    </a:lnR>
                    <a:lnT>
                      <a:noFill/>
                    </a:lnT>
                    <a:lnB>
                      <a:noFill/>
                    </a:lnB>
                    <a:lnTlToBr>
                      <a:noFill/>
                    </a:lnTlToBr>
                    <a:lnBlToTr>
                      <a:noFill/>
                    </a:lnBlToTr>
                    <a:noFill/>
                  </a:tcPr>
                </a:tc>
              </a:tr>
              <a:tr h="388276">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chemeClr val="tx1"/>
                        </a:solidFill>
                        <a:effectLst/>
                        <a:latin typeface="Arial" charset="0"/>
                      </a:endParaRPr>
                    </a:p>
                  </a:txBody>
                  <a:tcPr marL="100771" marR="100771"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noFill/>
                  </a:tcPr>
                </a:tc>
                <a:tc gridSpan="2">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Entry</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hMerge="1">
                  <a:txBody>
                    <a:bodyPr/>
                    <a:lstStyle/>
                    <a:p>
                      <a:endParaRPr lang="en-US"/>
                    </a:p>
                  </a:txBody>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10000"/>
                        </a:spcBef>
                        <a:spcAft>
                          <a:spcPct val="20000"/>
                        </a:spcAft>
                        <a:buClr>
                          <a:srgbClr val="FFAA2D"/>
                        </a:buClr>
                        <a:buSzPct val="60000"/>
                        <a:buFont typeface="Wingdings" pitchFamily="2" charset="2"/>
                        <a:buNone/>
                        <a:tabLst/>
                      </a:pP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a:noFill/>
                    </a:lnL>
                    <a:lnR>
                      <a:noFill/>
                    </a:lnR>
                    <a:lnT>
                      <a:noFill/>
                    </a:lnT>
                    <a:lnB w="12700" cap="flat" cmpd="sng" algn="ctr">
                      <a:solidFill>
                        <a:schemeClr val="bg1"/>
                      </a:solidFill>
                      <a:prstDash val="solid"/>
                      <a:round/>
                      <a:headEnd type="none" w="med" len="med"/>
                      <a:tailEnd type="none" w="med" len="med"/>
                    </a:lnB>
                    <a:lnTlToBr>
                      <a:noFill/>
                    </a:lnTlToBr>
                    <a:lnBlToTr>
                      <a:noFill/>
                    </a:lnBlToTr>
                    <a:solidFill>
                      <a:schemeClr val="bg1"/>
                    </a:solidFill>
                  </a:tcPr>
                </a:tc>
              </a:tr>
              <a:tr h="388276">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Exit</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total</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0C0C0"/>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1FFE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9</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26</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15</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14</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27</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19</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83</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39</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28</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12</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108</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12</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14</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86</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48</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232</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48</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63</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0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136</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388276">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7</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 </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18</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004C6"/>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23</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CFFFF"/>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56</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99</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r h="613037">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rgbClr val="002EC0"/>
                          </a:solidFill>
                          <a:effectLst/>
                          <a:latin typeface="Arial" charset="0"/>
                          <a:cs typeface="Arial" charset="0"/>
                        </a:rPr>
                        <a:t>Review Total</a:t>
                      </a:r>
                      <a:endParaRPr kumimoji="0" lang="en-US" sz="14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B2B2B2"/>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13</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38</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60</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185</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207</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186</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c>
                  <a:txBody>
                    <a:bodyPr/>
                    <a:lstStyle/>
                    <a:p>
                      <a:pPr marL="342900" marR="0" lvl="0" indent="-342900" algn="r" defTabSz="914400" rtl="0" eaLnBrk="1" fontAlgn="b" latinLnBrk="0" hangingPunct="1">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2EC0"/>
                          </a:solidFill>
                          <a:effectLst/>
                          <a:latin typeface="Arial" charset="0"/>
                          <a:cs typeface="Arial" charset="0"/>
                        </a:rPr>
                        <a:t>691</a:t>
                      </a:r>
                      <a:endParaRPr kumimoji="0" lang="en-US" sz="2000" b="1" i="0" u="none" strike="noStrike" cap="none" normalizeH="0" baseline="0" dirty="0" smtClean="0">
                        <a:ln>
                          <a:noFill/>
                        </a:ln>
                        <a:solidFill>
                          <a:srgbClr val="002EC0"/>
                        </a:solidFill>
                        <a:effectLst/>
                        <a:latin typeface="Arial" charset="0"/>
                      </a:endParaRPr>
                    </a:p>
                  </a:txBody>
                  <a:tcPr marL="100771" marR="100771" anchor="b"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03C7E1"/>
                    </a:solidFill>
                  </a:tcPr>
                </a:tc>
              </a:tr>
            </a:tbl>
          </a:graphicData>
        </a:graphic>
      </p:graphicFrame>
      <p:sp>
        <p:nvSpPr>
          <p:cNvPr id="172152" name="Text Box 742"/>
          <p:cNvSpPr txBox="1">
            <a:spLocks noChangeArrowheads="1"/>
          </p:cNvSpPr>
          <p:nvPr/>
        </p:nvSpPr>
        <p:spPr bwMode="auto">
          <a:xfrm>
            <a:off x="500743" y="381000"/>
            <a:ext cx="8153400" cy="1077218"/>
          </a:xfrm>
          <a:prstGeom prst="rect">
            <a:avLst/>
          </a:prstGeom>
          <a:noFill/>
          <a:ln w="9525">
            <a:noFill/>
            <a:miter lim="800000"/>
            <a:headEnd/>
            <a:tailEnd/>
          </a:ln>
        </p:spPr>
        <p:txBody>
          <a:bodyPr wrap="square">
            <a:spAutoFit/>
          </a:bodyPr>
          <a:lstStyle/>
          <a:p>
            <a:pPr>
              <a:spcBef>
                <a:spcPct val="50000"/>
              </a:spcBef>
            </a:pPr>
            <a:r>
              <a:rPr lang="en-US" b="1" dirty="0">
                <a:latin typeface="Calisto MT" pitchFamily="18" charset="0"/>
              </a:rPr>
              <a:t>Outcome 3:  </a:t>
            </a:r>
            <a:r>
              <a:rPr lang="en-US" b="1" dirty="0" smtClean="0">
                <a:latin typeface="Calisto MT" pitchFamily="18" charset="0"/>
              </a:rPr>
              <a:t>Crosstabs Between               Entry and Exit Ratings </a:t>
            </a:r>
            <a:endParaRPr lang="en-US" b="1" dirty="0">
              <a:latin typeface="Calisto MT" pitchFamily="18" charset="0"/>
            </a:endParaRPr>
          </a:p>
        </p:txBody>
      </p:sp>
      <p:sp>
        <p:nvSpPr>
          <p:cNvPr id="4" name="Slide Number Placeholder 5"/>
          <p:cNvSpPr txBox="1">
            <a:spLocks noGrp="1"/>
          </p:cNvSpPr>
          <p:nvPr/>
        </p:nvSpPr>
        <p:spPr bwMode="auto">
          <a:xfrm>
            <a:off x="7315200" y="6096000"/>
            <a:ext cx="1371600" cy="457200"/>
          </a:xfrm>
          <a:prstGeom prst="rect">
            <a:avLst/>
          </a:prstGeom>
          <a:noFill/>
          <a:ln w="9525">
            <a:noFill/>
            <a:miter lim="800000"/>
            <a:headEnd/>
            <a:tailEnd/>
          </a:ln>
        </p:spPr>
        <p:txBody>
          <a:bodyPr anchor="b"/>
          <a:lstStyle/>
          <a:p>
            <a:pPr algn="r" eaLnBrk="1" hangingPunct="1"/>
            <a:endParaRPr lang="en-US" sz="1200" dirty="0">
              <a:latin typeface="Calisto MT" pitchFamily="18" charset="0"/>
            </a:endParaRPr>
          </a:p>
        </p:txBody>
      </p:sp>
    </p:spTree>
    <p:extLst>
      <p:ext uri="{BB962C8B-B14F-4D97-AF65-F5344CB8AC3E}">
        <p14:creationId xmlns:p14="http://schemas.microsoft.com/office/powerpoint/2010/main" val="3844174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048" name="Text Box 742"/>
          <p:cNvSpPr txBox="1">
            <a:spLocks noChangeArrowheads="1"/>
          </p:cNvSpPr>
          <p:nvPr/>
        </p:nvSpPr>
        <p:spPr bwMode="auto">
          <a:xfrm>
            <a:off x="381000" y="381000"/>
            <a:ext cx="8229600" cy="1077218"/>
          </a:xfrm>
          <a:prstGeom prst="rect">
            <a:avLst/>
          </a:prstGeom>
          <a:noFill/>
          <a:ln w="9525">
            <a:noFill/>
            <a:miter lim="800000"/>
            <a:headEnd/>
            <a:tailEnd/>
          </a:ln>
        </p:spPr>
        <p:txBody>
          <a:bodyPr>
            <a:spAutoFit/>
          </a:bodyPr>
          <a:lstStyle/>
          <a:p>
            <a:pPr algn="ctr" eaLnBrk="0" hangingPunct="0">
              <a:spcBef>
                <a:spcPct val="50000"/>
              </a:spcBef>
            </a:pPr>
            <a:r>
              <a:rPr lang="en-US" b="1" dirty="0" smtClean="0">
                <a:latin typeface="Calisto MT" pitchFamily="18" charset="0"/>
              </a:rPr>
              <a:t>Outcome 1:  Children that increased by 4 or more points from entry to exit</a:t>
            </a:r>
            <a:endParaRPr lang="en-US" b="1" dirty="0">
              <a:latin typeface="Calisto MT" pitchFamily="18" charset="0"/>
            </a:endParaRPr>
          </a:p>
        </p:txBody>
      </p:sp>
      <p:graphicFrame>
        <p:nvGraphicFramePr>
          <p:cNvPr id="3" name="Chart 2"/>
          <p:cNvGraphicFramePr>
            <a:graphicFrameLocks/>
          </p:cNvGraphicFramePr>
          <p:nvPr>
            <p:extLst>
              <p:ext uri="{D42A27DB-BD31-4B8C-83A1-F6EECF244321}">
                <p14:modId xmlns:p14="http://schemas.microsoft.com/office/powerpoint/2010/main" val="994886921"/>
              </p:ext>
            </p:extLst>
          </p:nvPr>
        </p:nvGraphicFramePr>
        <p:xfrm>
          <a:off x="457200" y="2362200"/>
          <a:ext cx="8229600" cy="42672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6113953"/>
      </p:ext>
    </p:extLst>
  </p:cSld>
  <p:clrMapOvr>
    <a:masterClrMapping/>
  </p:clrMapOvr>
  <p:transition spd="slow"/>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title"/>
          </p:nvPr>
        </p:nvSpPr>
        <p:spPr>
          <a:xfrm>
            <a:off x="381000" y="152400"/>
            <a:ext cx="8382000" cy="1143000"/>
          </a:xfrm>
        </p:spPr>
        <p:txBody>
          <a:bodyPr/>
          <a:lstStyle/>
          <a:p>
            <a:r>
              <a:rPr lang="en-US" dirty="0">
                <a:latin typeface="Arial" panose="020B0604020202020204" pitchFamily="34" charset="0"/>
                <a:cs typeface="Arial" panose="020B0604020202020204" pitchFamily="34" charset="0"/>
              </a:rPr>
              <a:t>Analyzing </a:t>
            </a:r>
            <a:r>
              <a:rPr lang="en-US" dirty="0" smtClean="0">
                <a:latin typeface="Arial" panose="020B0604020202020204" pitchFamily="34" charset="0"/>
                <a:cs typeface="Arial" panose="020B0604020202020204" pitchFamily="34" charset="0"/>
              </a:rPr>
              <a:t>Child Outcomes Data </a:t>
            </a:r>
            <a:r>
              <a:rPr lang="en-US" dirty="0">
                <a:latin typeface="Arial" panose="020B0604020202020204" pitchFamily="34" charset="0"/>
                <a:cs typeface="Arial" panose="020B0604020202020204" pitchFamily="34" charset="0"/>
              </a:rPr>
              <a:t>for </a:t>
            </a:r>
            <a:r>
              <a:rPr lang="en-US" dirty="0" smtClean="0">
                <a:latin typeface="Arial" panose="020B0604020202020204" pitchFamily="34" charset="0"/>
                <a:cs typeface="Arial" panose="020B0604020202020204" pitchFamily="34" charset="0"/>
              </a:rPr>
              <a:t>Program Improvement</a:t>
            </a:r>
            <a:endParaRPr lang="en-US" altLang="en-US" dirty="0" smtClean="0">
              <a:latin typeface="Arial" panose="020B0604020202020204" pitchFamily="34" charset="0"/>
              <a:cs typeface="Arial" panose="020B0604020202020204" pitchFamily="34" charset="0"/>
            </a:endParaRPr>
          </a:p>
        </p:txBody>
      </p:sp>
      <p:sp>
        <p:nvSpPr>
          <p:cNvPr id="6" name="Content Placeholder 5"/>
          <p:cNvSpPr>
            <a:spLocks noGrp="1"/>
          </p:cNvSpPr>
          <p:nvPr>
            <p:ph idx="1"/>
          </p:nvPr>
        </p:nvSpPr>
        <p:spPr>
          <a:xfrm>
            <a:off x="500063" y="2556062"/>
            <a:ext cx="4300537" cy="3505200"/>
          </a:xfrm>
        </p:spPr>
        <p:txBody>
          <a:bodyPr>
            <a:normAutofit lnSpcReduction="10000"/>
          </a:bodyPr>
          <a:lstStyle/>
          <a:p>
            <a:pPr>
              <a:defRPr/>
            </a:pPr>
            <a:r>
              <a:rPr lang="en-US" dirty="0" smtClean="0">
                <a:latin typeface="Arial" panose="020B0604020202020204" pitchFamily="34" charset="0"/>
                <a:cs typeface="Arial" panose="020B0604020202020204" pitchFamily="34" charset="0"/>
              </a:rPr>
              <a:t>Quick reference tool</a:t>
            </a:r>
          </a:p>
          <a:p>
            <a:pPr>
              <a:defRPr/>
            </a:pPr>
            <a:r>
              <a:rPr lang="en-US" dirty="0" smtClean="0">
                <a:latin typeface="Arial" panose="020B0604020202020204" pitchFamily="34" charset="0"/>
                <a:cs typeface="Arial" panose="020B0604020202020204" pitchFamily="34" charset="0"/>
              </a:rPr>
              <a:t>Consider </a:t>
            </a:r>
            <a:r>
              <a:rPr lang="en-US" dirty="0">
                <a:latin typeface="Arial" panose="020B0604020202020204" pitchFamily="34" charset="0"/>
                <a:cs typeface="Arial" panose="020B0604020202020204" pitchFamily="34" charset="0"/>
              </a:rPr>
              <a:t>key issues, </a:t>
            </a:r>
            <a:r>
              <a:rPr lang="en-US" dirty="0" smtClean="0">
                <a:latin typeface="Arial" panose="020B0604020202020204" pitchFamily="34" charset="0"/>
                <a:cs typeface="Arial" panose="020B0604020202020204" pitchFamily="34" charset="0"/>
              </a:rPr>
              <a:t>questions, and </a:t>
            </a:r>
            <a:r>
              <a:rPr lang="en-US" dirty="0">
                <a:latin typeface="Arial" panose="020B0604020202020204" pitchFamily="34" charset="0"/>
                <a:cs typeface="Arial" panose="020B0604020202020204" pitchFamily="34" charset="0"/>
              </a:rPr>
              <a:t>approaches for analyzing </a:t>
            </a:r>
            <a:r>
              <a:rPr lang="en-US" dirty="0" smtClean="0">
                <a:latin typeface="Arial" panose="020B0604020202020204" pitchFamily="34" charset="0"/>
                <a:cs typeface="Arial" panose="020B0604020202020204" pitchFamily="34" charset="0"/>
              </a:rPr>
              <a:t>and </a:t>
            </a:r>
            <a:r>
              <a:rPr lang="en-US" dirty="0">
                <a:latin typeface="Arial" panose="020B0604020202020204" pitchFamily="34" charset="0"/>
                <a:cs typeface="Arial" panose="020B0604020202020204" pitchFamily="34" charset="0"/>
              </a:rPr>
              <a:t>interpreting </a:t>
            </a:r>
            <a:r>
              <a:rPr lang="en-US" dirty="0" smtClean="0">
                <a:latin typeface="Arial" panose="020B0604020202020204" pitchFamily="34" charset="0"/>
                <a:cs typeface="Arial" panose="020B0604020202020204" pitchFamily="34" charset="0"/>
              </a:rPr>
              <a:t>child outcomes data</a:t>
            </a:r>
            <a:r>
              <a:rPr lang="en-US" dirty="0">
                <a:latin typeface="Arial" panose="020B0604020202020204" pitchFamily="34" charset="0"/>
                <a:cs typeface="Arial" panose="020B0604020202020204" pitchFamily="34" charset="0"/>
              </a:rPr>
              <a:t>.  </a:t>
            </a:r>
            <a:endParaRPr lang="en-US" dirty="0" smtClean="0">
              <a:latin typeface="Arial" panose="020B0604020202020204" pitchFamily="34" charset="0"/>
              <a:cs typeface="Arial" panose="020B0604020202020204" pitchFamily="34" charset="0"/>
            </a:endParaRPr>
          </a:p>
          <a:p>
            <a:pPr marL="0" indent="0">
              <a:buNone/>
              <a:defRPr/>
            </a:pPr>
            <a:endParaRPr lang="en-US" dirty="0">
              <a:solidFill>
                <a:srgbClr val="FF0000"/>
              </a:solidFill>
            </a:endParaRP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438400"/>
            <a:ext cx="4081463" cy="34035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609600" y="5841957"/>
            <a:ext cx="7848600" cy="954107"/>
          </a:xfrm>
          <a:prstGeom prst="rect">
            <a:avLst/>
          </a:prstGeom>
          <a:noFill/>
        </p:spPr>
        <p:txBody>
          <a:bodyPr wrap="square" rtlCol="0">
            <a:spAutoFit/>
          </a:bodyPr>
          <a:lstStyle/>
          <a:p>
            <a:r>
              <a:rPr lang="en-US" sz="2800" dirty="0">
                <a:solidFill>
                  <a:srgbClr val="274068"/>
                </a:solidFill>
                <a:hlinkClick r:id="rId4"/>
              </a:rPr>
              <a:t>http://www.ectacenter.org/~</a:t>
            </a:r>
            <a:r>
              <a:rPr lang="en-US" sz="2800" dirty="0" smtClean="0">
                <a:solidFill>
                  <a:srgbClr val="274068"/>
                </a:solidFill>
                <a:hlinkClick r:id="rId4"/>
              </a:rPr>
              <a:t>pdfs/eco/AnalyzingChildOutcomesData-GuidanceTable.pdf</a:t>
            </a:r>
            <a:r>
              <a:rPr lang="en-US" sz="2800" dirty="0" smtClean="0">
                <a:solidFill>
                  <a:srgbClr val="274068"/>
                </a:solidFill>
              </a:rPr>
              <a:t> </a:t>
            </a:r>
            <a:endParaRPr lang="en-US" sz="2800" dirty="0">
              <a:solidFill>
                <a:srgbClr val="274068"/>
              </a:solidFill>
            </a:endParaRPr>
          </a:p>
        </p:txBody>
      </p:sp>
    </p:spTree>
    <p:extLst>
      <p:ext uri="{BB962C8B-B14F-4D97-AF65-F5344CB8AC3E}">
        <p14:creationId xmlns:p14="http://schemas.microsoft.com/office/powerpoint/2010/main" val="403884194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Using Data for </a:t>
            </a:r>
            <a:r>
              <a:rPr lang="en-US" dirty="0" smtClean="0"/>
              <a:t/>
            </a:r>
            <a:br>
              <a:rPr lang="en-US" dirty="0" smtClean="0"/>
            </a:br>
            <a:r>
              <a:rPr lang="en-US" dirty="0" smtClean="0"/>
              <a:t>Program Improvement</a:t>
            </a:r>
            <a:endParaRPr lang="en-US" dirty="0"/>
          </a:p>
        </p:txBody>
      </p:sp>
      <p:sp>
        <p:nvSpPr>
          <p:cNvPr id="3" name="Content Placeholder 2"/>
          <p:cNvSpPr>
            <a:spLocks noGrp="1"/>
          </p:cNvSpPr>
          <p:nvPr>
            <p:ph idx="1"/>
          </p:nvPr>
        </p:nvSpPr>
        <p:spPr>
          <a:xfrm>
            <a:off x="457200" y="2286000"/>
            <a:ext cx="8229600" cy="3840163"/>
          </a:xfrm>
        </p:spPr>
        <p:txBody>
          <a:bodyPr/>
          <a:lstStyle/>
          <a:p>
            <a:pPr marL="0" indent="0">
              <a:buNone/>
            </a:pPr>
            <a:r>
              <a:rPr lang="en-US" sz="2000" b="1" u="sng" dirty="0" smtClean="0"/>
              <a:t>Defining Analysis Questions </a:t>
            </a:r>
          </a:p>
          <a:p>
            <a:pPr marL="0" indent="0">
              <a:buNone/>
            </a:pPr>
            <a:r>
              <a:rPr lang="en-US" sz="2000" b="1" dirty="0" smtClean="0"/>
              <a:t>Step </a:t>
            </a:r>
            <a:r>
              <a:rPr lang="en-US" sz="2000" b="1" dirty="0"/>
              <a:t>1.</a:t>
            </a:r>
            <a:r>
              <a:rPr lang="en-US" sz="2000" dirty="0"/>
              <a:t> </a:t>
            </a:r>
            <a:r>
              <a:rPr lang="en-US" sz="2000" dirty="0" smtClean="0"/>
              <a:t> What </a:t>
            </a:r>
            <a:r>
              <a:rPr lang="en-US" sz="2000" dirty="0"/>
              <a:t>are your </a:t>
            </a:r>
            <a:r>
              <a:rPr lang="en-US" sz="2000" dirty="0" smtClean="0"/>
              <a:t>crucial policy and programmatic questions</a:t>
            </a:r>
            <a:r>
              <a:rPr lang="en-US" sz="2000" dirty="0"/>
              <a:t>? </a:t>
            </a:r>
          </a:p>
          <a:p>
            <a:pPr marL="0" indent="0">
              <a:buNone/>
            </a:pPr>
            <a:r>
              <a:rPr lang="en-US" sz="2000" b="1" dirty="0"/>
              <a:t>Step 2.</a:t>
            </a:r>
            <a:r>
              <a:rPr lang="en-US" sz="2000" dirty="0"/>
              <a:t>  </a:t>
            </a:r>
            <a:r>
              <a:rPr lang="en-US" sz="2000" dirty="0" smtClean="0"/>
              <a:t>What is already </a:t>
            </a:r>
            <a:r>
              <a:rPr lang="en-US" sz="2000" dirty="0"/>
              <a:t>known about the </a:t>
            </a:r>
            <a:r>
              <a:rPr lang="en-US" sz="2000" dirty="0" smtClean="0"/>
              <a:t>question? </a:t>
            </a:r>
          </a:p>
          <a:p>
            <a:pPr marL="0" indent="0">
              <a:buNone/>
            </a:pPr>
            <a:r>
              <a:rPr lang="en-US" sz="1050" dirty="0"/>
              <a:t> </a:t>
            </a:r>
            <a:r>
              <a:rPr lang="en-US" sz="1050" dirty="0" smtClean="0"/>
              <a:t> </a:t>
            </a:r>
          </a:p>
          <a:p>
            <a:pPr marL="0" indent="0">
              <a:buNone/>
            </a:pPr>
            <a:endParaRPr lang="en-US" sz="1050" dirty="0" smtClean="0"/>
          </a:p>
          <a:p>
            <a:pPr marL="0" indent="0">
              <a:buNone/>
            </a:pPr>
            <a:r>
              <a:rPr lang="en-US" sz="2000" b="1" u="sng" dirty="0" smtClean="0"/>
              <a:t>Clarifying Expectations</a:t>
            </a:r>
          </a:p>
          <a:p>
            <a:pPr marL="0" indent="0">
              <a:buNone/>
            </a:pPr>
            <a:r>
              <a:rPr lang="en-US" sz="2000" b="1" dirty="0" smtClean="0"/>
              <a:t>Step </a:t>
            </a:r>
            <a:r>
              <a:rPr lang="en-US" sz="2000" b="1" dirty="0"/>
              <a:t>3.</a:t>
            </a:r>
            <a:r>
              <a:rPr lang="en-US" sz="2000" dirty="0"/>
              <a:t>  Describe expected </a:t>
            </a:r>
            <a:r>
              <a:rPr lang="en-US" sz="2000" dirty="0" smtClean="0"/>
              <a:t>relationships with child outcomes.   </a:t>
            </a:r>
            <a:endParaRPr lang="en-US" sz="2000" dirty="0"/>
          </a:p>
          <a:p>
            <a:pPr marL="0" indent="0">
              <a:buNone/>
            </a:pPr>
            <a:r>
              <a:rPr lang="en-US" sz="2000" b="1" dirty="0"/>
              <a:t>Step 4.</a:t>
            </a:r>
            <a:r>
              <a:rPr lang="en-US" sz="2000" dirty="0"/>
              <a:t> </a:t>
            </a:r>
            <a:r>
              <a:rPr lang="en-US" sz="2000" dirty="0" smtClean="0"/>
              <a:t> What </a:t>
            </a:r>
            <a:r>
              <a:rPr lang="en-US" sz="2000" dirty="0"/>
              <a:t>analysis will provide information </a:t>
            </a:r>
            <a:r>
              <a:rPr lang="en-US" sz="2000" dirty="0" smtClean="0"/>
              <a:t>about the                      relationships? Do you have the necessary data for that? </a:t>
            </a:r>
            <a:endParaRPr lang="en-US" sz="2000" dirty="0"/>
          </a:p>
          <a:p>
            <a:pPr marL="0" indent="0">
              <a:buNone/>
            </a:pPr>
            <a:r>
              <a:rPr lang="en-US" sz="2000" b="1" dirty="0"/>
              <a:t>Step 5.</a:t>
            </a:r>
            <a:r>
              <a:rPr lang="en-US" sz="2000" dirty="0"/>
              <a:t> </a:t>
            </a:r>
            <a:r>
              <a:rPr lang="en-US" sz="2000" dirty="0" smtClean="0"/>
              <a:t> Provide more detail about what you expect to see. With that analysis, how would data showing the expected relationships look?</a:t>
            </a:r>
            <a:endParaRPr lang="en-US" sz="2000" dirty="0"/>
          </a:p>
        </p:txBody>
      </p:sp>
      <p:sp>
        <p:nvSpPr>
          <p:cNvPr id="4" name="Slide Number Placeholder 3"/>
          <p:cNvSpPr>
            <a:spLocks noGrp="1"/>
          </p:cNvSpPr>
          <p:nvPr>
            <p:ph type="sldNum" sz="quarter" idx="10"/>
          </p:nvPr>
        </p:nvSpPr>
        <p:spPr/>
        <p:txBody>
          <a:bodyPr/>
          <a:lstStyle/>
          <a:p>
            <a:pPr>
              <a:defRPr/>
            </a:pPr>
            <a:fld id="{A16BC478-DA37-4AA0-BB58-E4FAC38A2556}" type="slidenum">
              <a:rPr lang="en-US" smtClean="0"/>
              <a:pPr>
                <a:defRPr/>
              </a:pPr>
              <a:t>13</a:t>
            </a:fld>
            <a:endParaRPr lang="en-US" dirty="0"/>
          </a:p>
        </p:txBody>
      </p:sp>
      <p:pic>
        <p:nvPicPr>
          <p:cNvPr id="1026" name="Picture 2" descr="C:\Users\lbarton\AppData\Local\Microsoft\Windows\Temporary Internet Files\Content.IE5\NQKPECFM\MP900390083[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077200" y="2329543"/>
            <a:ext cx="826008" cy="148045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lbarton\AppData\Local\Microsoft\Windows\Temporary Internet Files\Content.IE5\UPZ57AFK\MC90043393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2879">
            <a:off x="7543799" y="3951650"/>
            <a:ext cx="17049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58424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Steps in Using Data for </a:t>
            </a:r>
            <a:r>
              <a:rPr lang="en-US" dirty="0" smtClean="0"/>
              <a:t/>
            </a:r>
            <a:br>
              <a:rPr lang="en-US" dirty="0" smtClean="0"/>
            </a:br>
            <a:r>
              <a:rPr lang="en-US" dirty="0" smtClean="0"/>
              <a:t>Program Improvement</a:t>
            </a:r>
            <a:endParaRPr lang="en-US" dirty="0"/>
          </a:p>
        </p:txBody>
      </p:sp>
      <p:sp>
        <p:nvSpPr>
          <p:cNvPr id="3" name="Content Placeholder 2"/>
          <p:cNvSpPr>
            <a:spLocks noGrp="1"/>
          </p:cNvSpPr>
          <p:nvPr>
            <p:ph idx="1"/>
          </p:nvPr>
        </p:nvSpPr>
        <p:spPr>
          <a:xfrm>
            <a:off x="1752600" y="2103559"/>
            <a:ext cx="7391400" cy="4572000"/>
          </a:xfrm>
        </p:spPr>
        <p:txBody>
          <a:bodyPr/>
          <a:lstStyle/>
          <a:p>
            <a:pPr marL="0" indent="0">
              <a:buNone/>
            </a:pPr>
            <a:r>
              <a:rPr lang="en-US" sz="2000" b="1" u="sng" dirty="0"/>
              <a:t>Analyzing Data</a:t>
            </a:r>
          </a:p>
          <a:p>
            <a:pPr marL="0" indent="0">
              <a:buNone/>
            </a:pPr>
            <a:r>
              <a:rPr lang="en-US" sz="2000" b="1" dirty="0"/>
              <a:t>Step 6.</a:t>
            </a:r>
            <a:r>
              <a:rPr lang="en-US" sz="2000" dirty="0"/>
              <a:t>  Run the analysis and format the data for review.  </a:t>
            </a:r>
            <a:endParaRPr lang="en-US" sz="2000" dirty="0" smtClean="0"/>
          </a:p>
          <a:p>
            <a:pPr marL="0" indent="0">
              <a:buNone/>
            </a:pPr>
            <a:r>
              <a:rPr lang="en-US" sz="200" dirty="0" smtClean="0"/>
              <a:t> </a:t>
            </a:r>
            <a:endParaRPr lang="en-US" sz="200" dirty="0"/>
          </a:p>
          <a:p>
            <a:pPr marL="0" indent="0">
              <a:buNone/>
            </a:pPr>
            <a:r>
              <a:rPr lang="en-US" sz="2000" b="1" u="sng" dirty="0" smtClean="0"/>
              <a:t>Testing Inferences </a:t>
            </a:r>
          </a:p>
          <a:p>
            <a:pPr marL="0" indent="0">
              <a:buNone/>
            </a:pPr>
            <a:r>
              <a:rPr lang="en-US" sz="2000" b="1" dirty="0" smtClean="0"/>
              <a:t>Step </a:t>
            </a:r>
            <a:r>
              <a:rPr lang="en-US" sz="2000" b="1" dirty="0"/>
              <a:t>7.</a:t>
            </a:r>
            <a:r>
              <a:rPr lang="en-US" sz="2000" dirty="0"/>
              <a:t> </a:t>
            </a:r>
            <a:r>
              <a:rPr lang="en-US" sz="2000" dirty="0" smtClean="0"/>
              <a:t> Describe </a:t>
            </a:r>
            <a:r>
              <a:rPr lang="en-US" sz="2000" dirty="0"/>
              <a:t>the results. </a:t>
            </a:r>
            <a:r>
              <a:rPr lang="en-US" sz="2000" dirty="0" smtClean="0"/>
              <a:t>Begin </a:t>
            </a:r>
            <a:r>
              <a:rPr lang="en-US" sz="2000" dirty="0"/>
              <a:t>to interpret the results. </a:t>
            </a:r>
            <a:r>
              <a:rPr lang="en-US" sz="2000" dirty="0" smtClean="0"/>
              <a:t>Stakeholders offer inferences based on the data.</a:t>
            </a:r>
            <a:endParaRPr lang="en-US" sz="2000" dirty="0"/>
          </a:p>
          <a:p>
            <a:pPr marL="0" indent="0">
              <a:buNone/>
            </a:pPr>
            <a:r>
              <a:rPr lang="en-US" sz="2000" b="1" dirty="0"/>
              <a:t>Step 8.</a:t>
            </a:r>
            <a:r>
              <a:rPr lang="en-US" sz="2000" dirty="0"/>
              <a:t> </a:t>
            </a:r>
            <a:r>
              <a:rPr lang="en-US" sz="2000" dirty="0" smtClean="0"/>
              <a:t> Conduct </a:t>
            </a:r>
            <a:r>
              <a:rPr lang="en-US" sz="2000" dirty="0"/>
              <a:t>follow-up analysis. Format the data </a:t>
            </a:r>
            <a:r>
              <a:rPr lang="en-US" sz="2000" dirty="0" smtClean="0"/>
              <a:t>for </a:t>
            </a:r>
            <a:r>
              <a:rPr lang="en-US" sz="2000" dirty="0"/>
              <a:t>review.</a:t>
            </a:r>
          </a:p>
          <a:p>
            <a:pPr marL="0" indent="0">
              <a:buNone/>
            </a:pPr>
            <a:r>
              <a:rPr lang="en-US" sz="2000" b="1" dirty="0"/>
              <a:t>Step 9.</a:t>
            </a:r>
            <a:r>
              <a:rPr lang="en-US" sz="2000" dirty="0"/>
              <a:t> </a:t>
            </a:r>
            <a:r>
              <a:rPr lang="en-US" sz="2000" dirty="0" smtClean="0"/>
              <a:t> Describe </a:t>
            </a:r>
            <a:r>
              <a:rPr lang="en-US" sz="2000" dirty="0"/>
              <a:t>and interpret </a:t>
            </a:r>
            <a:r>
              <a:rPr lang="en-US" sz="2000" dirty="0" smtClean="0"/>
              <a:t>the new </a:t>
            </a:r>
            <a:r>
              <a:rPr lang="en-US" sz="2000" dirty="0"/>
              <a:t>results as in step 7.  </a:t>
            </a:r>
            <a:r>
              <a:rPr lang="en-US" sz="2000" dirty="0" smtClean="0"/>
              <a:t>Repeat cycle as needed.</a:t>
            </a:r>
          </a:p>
          <a:p>
            <a:pPr marL="0" indent="0">
              <a:buNone/>
            </a:pPr>
            <a:r>
              <a:rPr lang="en-US" sz="500" dirty="0" smtClean="0"/>
              <a:t> </a:t>
            </a:r>
            <a:endParaRPr lang="en-US" sz="200" dirty="0"/>
          </a:p>
          <a:p>
            <a:pPr marL="0" indent="0">
              <a:buNone/>
            </a:pPr>
            <a:r>
              <a:rPr lang="en-US" sz="2000" b="1" u="sng" dirty="0" smtClean="0"/>
              <a:t>Data-Based Program Improvement Planning</a:t>
            </a:r>
          </a:p>
          <a:p>
            <a:pPr marL="0" indent="0">
              <a:buNone/>
            </a:pPr>
            <a:r>
              <a:rPr lang="en-US" sz="2000" b="1" dirty="0" smtClean="0"/>
              <a:t>Step </a:t>
            </a:r>
            <a:r>
              <a:rPr lang="en-US" sz="2000" b="1" dirty="0"/>
              <a:t>10.</a:t>
            </a:r>
            <a:r>
              <a:rPr lang="en-US" sz="2000" dirty="0"/>
              <a:t> </a:t>
            </a:r>
            <a:r>
              <a:rPr lang="en-US" sz="2000" dirty="0" smtClean="0"/>
              <a:t>Discuss/plan </a:t>
            </a:r>
            <a:r>
              <a:rPr lang="en-US" sz="2000" dirty="0"/>
              <a:t>appropriate actions based </a:t>
            </a:r>
            <a:r>
              <a:rPr lang="en-US" sz="2000" dirty="0" smtClean="0"/>
              <a:t>on the inference(s).  </a:t>
            </a:r>
            <a:endParaRPr lang="en-US" sz="2000" dirty="0"/>
          </a:p>
          <a:p>
            <a:pPr marL="0" indent="0">
              <a:buNone/>
            </a:pPr>
            <a:r>
              <a:rPr lang="en-US" sz="2000" b="1" dirty="0"/>
              <a:t>Step 11.</a:t>
            </a:r>
            <a:r>
              <a:rPr lang="en-US" sz="2000" dirty="0"/>
              <a:t> </a:t>
            </a:r>
            <a:r>
              <a:rPr lang="en-US" sz="2000" dirty="0" smtClean="0"/>
              <a:t>Implement and evaluate impact of </a:t>
            </a:r>
            <a:r>
              <a:rPr lang="en-US" sz="2000" dirty="0"/>
              <a:t>the action </a:t>
            </a:r>
            <a:r>
              <a:rPr lang="en-US" sz="2000" dirty="0" smtClean="0"/>
              <a:t>plan. Revisit crucial questions in Step 1. </a:t>
            </a:r>
            <a:endParaRPr lang="en-US" sz="2000" dirty="0"/>
          </a:p>
        </p:txBody>
      </p:sp>
      <p:pic>
        <p:nvPicPr>
          <p:cNvPr id="2050" name="Picture 2" descr="C:\Users\lbarton\AppData\Local\Microsoft\Windows\Temporary Internet Files\Content.IE5\WT3O3WKY\MC900391692[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500" y="3352800"/>
            <a:ext cx="1447800" cy="1616318"/>
          </a:xfrm>
          <a:prstGeom prst="rect">
            <a:avLst/>
          </a:prstGeom>
          <a:noFill/>
          <a:extLst>
            <a:ext uri="{909E8E84-426E-40DD-AFC4-6F175D3DCCD1}">
              <a14:hiddenFill xmlns:a14="http://schemas.microsoft.com/office/drawing/2010/main">
                <a:solidFill>
                  <a:srgbClr val="FFFFFF"/>
                </a:solidFill>
              </a14:hiddenFill>
            </a:ext>
          </a:extLst>
        </p:spPr>
      </p:pic>
      <p:pic>
        <p:nvPicPr>
          <p:cNvPr id="2053" name="Picture 5" descr="C:\Users\lbarton\AppData\Local\Microsoft\Windows\Temporary Internet Files\Content.IE5\GMP4JW5L\MC900438779[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2238829"/>
            <a:ext cx="1219200" cy="10160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Users\lbarton\AppData\Local\Microsoft\Windows\Temporary Internet Files\Content.IE5\L66NJTLL\MP900398793[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5355771"/>
            <a:ext cx="1447800" cy="12409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65705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7" name="Rectangle 2"/>
          <p:cNvSpPr>
            <a:spLocks noGrp="1" noChangeArrowheads="1"/>
          </p:cNvSpPr>
          <p:nvPr>
            <p:ph type="title"/>
          </p:nvPr>
        </p:nvSpPr>
        <p:spPr>
          <a:solidFill>
            <a:srgbClr val="FFFF99"/>
          </a:solidFill>
        </p:spPr>
        <p:txBody>
          <a:bodyPr/>
          <a:lstStyle/>
          <a:p>
            <a:r>
              <a:rPr lang="en-US" dirty="0"/>
              <a:t>Defining Analysis Questions</a:t>
            </a:r>
            <a:endParaRPr lang="en-US" dirty="0" smtClean="0"/>
          </a:p>
        </p:txBody>
      </p:sp>
      <p:sp>
        <p:nvSpPr>
          <p:cNvPr id="103428" name="Rectangle 3"/>
          <p:cNvSpPr>
            <a:spLocks noGrp="1" noChangeArrowheads="1"/>
          </p:cNvSpPr>
          <p:nvPr>
            <p:ph idx="1"/>
          </p:nvPr>
        </p:nvSpPr>
        <p:spPr/>
        <p:txBody>
          <a:bodyPr/>
          <a:lstStyle/>
          <a:p>
            <a:pPr marL="609600" indent="-609600">
              <a:buFontTx/>
              <a:buNone/>
            </a:pPr>
            <a:r>
              <a:rPr lang="en-US" sz="2800" dirty="0" smtClean="0"/>
              <a:t>What are your crucial policy and programmatic questions?</a:t>
            </a:r>
          </a:p>
          <a:p>
            <a:pPr marL="609600" indent="-609600">
              <a:buFontTx/>
              <a:buNone/>
            </a:pPr>
            <a:endParaRPr lang="en-US" sz="2800" dirty="0" smtClean="0"/>
          </a:p>
          <a:p>
            <a:pPr marL="609600" indent="-609600">
              <a:buFontTx/>
              <a:buNone/>
            </a:pPr>
            <a:r>
              <a:rPr lang="en-US" sz="2800" dirty="0" smtClean="0"/>
              <a:t>Example:</a:t>
            </a:r>
          </a:p>
          <a:p>
            <a:pPr marL="609600" indent="-609600">
              <a:buFontTx/>
              <a:buNone/>
            </a:pPr>
            <a:r>
              <a:rPr lang="en-US" sz="2800" dirty="0" smtClean="0"/>
              <a:t>1.  Does our program serve some children more effectively than others?</a:t>
            </a:r>
          </a:p>
          <a:p>
            <a:pPr marL="1009650" lvl="1" indent="-609600">
              <a:buFontTx/>
              <a:buAutoNum type="alphaLcPeriod"/>
            </a:pPr>
            <a:r>
              <a:rPr lang="en-US" dirty="0" smtClean="0"/>
              <a:t>Do children with different racial/ethnic backgrounds have similar outcomes?</a:t>
            </a:r>
          </a:p>
          <a:p>
            <a:pPr marL="0" indent="0">
              <a:buNone/>
            </a:pPr>
            <a:endParaRPr lang="en-US" sz="2800" dirty="0" smtClean="0"/>
          </a:p>
        </p:txBody>
      </p:sp>
      <p:sp>
        <p:nvSpPr>
          <p:cNvPr id="4" name="Slide Number Placeholder 4"/>
          <p:cNvSpPr>
            <a:spLocks noGrp="1"/>
          </p:cNvSpPr>
          <p:nvPr>
            <p:ph type="sldNum" sz="quarter" idx="10"/>
          </p:nvPr>
        </p:nvSpPr>
        <p:spPr/>
        <p:txBody>
          <a:bodyPr/>
          <a:lstStyle/>
          <a:p>
            <a:pPr>
              <a:defRPr/>
            </a:pPr>
            <a:fld id="{718E0980-4288-401C-84A2-71B1CCD45685}" type="slidenum">
              <a:rPr lang="en-US">
                <a:latin typeface="Arial" charset="0"/>
              </a:rPr>
              <a:pPr>
                <a:defRPr/>
              </a:pPr>
              <a:t>15</a:t>
            </a:fld>
            <a:endParaRPr lang="en-US">
              <a:latin typeface="Arial" charset="0"/>
            </a:endParaRPr>
          </a:p>
        </p:txBody>
      </p:sp>
    </p:spTree>
    <p:extLst>
      <p:ext uri="{BB962C8B-B14F-4D97-AF65-F5344CB8AC3E}">
        <p14:creationId xmlns:p14="http://schemas.microsoft.com/office/powerpoint/2010/main" val="966262050"/>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04452" name="Rectangle 3"/>
          <p:cNvSpPr>
            <a:spLocks noGrp="1" noChangeArrowheads="1"/>
          </p:cNvSpPr>
          <p:nvPr>
            <p:ph idx="1"/>
          </p:nvPr>
        </p:nvSpPr>
        <p:spPr>
          <a:xfrm>
            <a:off x="533400" y="2286000"/>
            <a:ext cx="8153400" cy="3840163"/>
          </a:xfrm>
        </p:spPr>
        <p:txBody>
          <a:bodyPr/>
          <a:lstStyle/>
          <a:p>
            <a:pPr marL="0" indent="0">
              <a:buNone/>
            </a:pPr>
            <a:r>
              <a:rPr lang="en-US" dirty="0" smtClean="0"/>
              <a:t>What do you expect to see?</a:t>
            </a:r>
          </a:p>
          <a:p>
            <a:pPr marL="0" indent="0">
              <a:buNone/>
            </a:pPr>
            <a:endParaRPr lang="en-US" dirty="0"/>
          </a:p>
          <a:p>
            <a:pPr marL="0" indent="0">
              <a:buNone/>
            </a:pPr>
            <a:r>
              <a:rPr lang="en-US" dirty="0" smtClean="0"/>
              <a:t>Do you expect children with racial/ethnic backgrounds will have similar outcomes?  Why?  Why not?  </a:t>
            </a:r>
          </a:p>
        </p:txBody>
      </p:sp>
      <p:sp>
        <p:nvSpPr>
          <p:cNvPr id="4" name="Slide Number Placeholder 4"/>
          <p:cNvSpPr>
            <a:spLocks noGrp="1"/>
          </p:cNvSpPr>
          <p:nvPr>
            <p:ph type="sldNum" sz="quarter" idx="10"/>
          </p:nvPr>
        </p:nvSpPr>
        <p:spPr/>
        <p:txBody>
          <a:bodyPr/>
          <a:lstStyle/>
          <a:p>
            <a:pPr>
              <a:defRPr/>
            </a:pPr>
            <a:fld id="{29F4D52A-6B60-44C5-A852-8CC5865C14E1}" type="slidenum">
              <a:rPr lang="en-US">
                <a:latin typeface="Arial" charset="0"/>
              </a:rPr>
              <a:pPr>
                <a:defRPr/>
              </a:pPr>
              <a:t>16</a:t>
            </a:fld>
            <a:endParaRPr lang="en-US">
              <a:latin typeface="Arial" charset="0"/>
            </a:endParaRPr>
          </a:p>
        </p:txBody>
      </p:sp>
      <p:sp>
        <p:nvSpPr>
          <p:cNvPr id="6" name="Rectangle 2"/>
          <p:cNvSpPr txBox="1">
            <a:spLocks noChangeArrowheads="1"/>
          </p:cNvSpPr>
          <p:nvPr/>
        </p:nvSpPr>
        <p:spPr bwMode="auto">
          <a:xfrm>
            <a:off x="533400" y="152400"/>
            <a:ext cx="8077200" cy="1143000"/>
          </a:xfrm>
          <a:prstGeom prst="rect">
            <a:avLst/>
          </a:prstGeom>
          <a:solidFill>
            <a:srgbClr val="FFFF99"/>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effectLst/>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en-US" kern="0" dirty="0" smtClean="0"/>
              <a:t>Clarifying Expectations</a:t>
            </a:r>
          </a:p>
        </p:txBody>
      </p:sp>
    </p:spTree>
    <p:extLst>
      <p:ext uri="{BB962C8B-B14F-4D97-AF65-F5344CB8AC3E}">
        <p14:creationId xmlns:p14="http://schemas.microsoft.com/office/powerpoint/2010/main" val="3519695743"/>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104452" name="Rectangle 3"/>
          <p:cNvSpPr>
            <a:spLocks noGrp="1" noChangeArrowheads="1"/>
          </p:cNvSpPr>
          <p:nvPr>
            <p:ph idx="1"/>
          </p:nvPr>
        </p:nvSpPr>
        <p:spPr>
          <a:xfrm>
            <a:off x="457200" y="2286000"/>
            <a:ext cx="7620000" cy="3840163"/>
          </a:xfrm>
        </p:spPr>
        <p:txBody>
          <a:bodyPr/>
          <a:lstStyle/>
          <a:p>
            <a:pPr marL="514350" indent="-514350">
              <a:buAutoNum type="arabicPeriod"/>
            </a:pPr>
            <a:r>
              <a:rPr lang="en-US" sz="2800" dirty="0" smtClean="0"/>
              <a:t>Compare outcomes for children in different subgroups:</a:t>
            </a:r>
          </a:p>
          <a:p>
            <a:pPr marL="800100" lvl="2" indent="0">
              <a:buNone/>
            </a:pPr>
            <a:r>
              <a:rPr lang="en-US" sz="2800" dirty="0" smtClean="0"/>
              <a:t>a.  Different child ethnicities/races        (e.g. for each outcome examine if there are higher summary statements, progress categories, entry and/or exit ratings for children of different racial/ethnic groups).</a:t>
            </a:r>
            <a:endParaRPr lang="en-US" sz="2800" dirty="0"/>
          </a:p>
        </p:txBody>
      </p:sp>
      <p:sp>
        <p:nvSpPr>
          <p:cNvPr id="4" name="Slide Number Placeholder 4"/>
          <p:cNvSpPr>
            <a:spLocks noGrp="1"/>
          </p:cNvSpPr>
          <p:nvPr>
            <p:ph type="sldNum" sz="quarter" idx="11"/>
          </p:nvPr>
        </p:nvSpPr>
        <p:spPr/>
        <p:txBody>
          <a:bodyPr/>
          <a:lstStyle/>
          <a:p>
            <a:pPr>
              <a:defRPr/>
            </a:pPr>
            <a:fld id="{29F4D52A-6B60-44C5-A852-8CC5865C14E1}" type="slidenum">
              <a:rPr lang="en-US">
                <a:latin typeface="Arial" charset="0"/>
              </a:rPr>
              <a:pPr>
                <a:defRPr/>
              </a:pPr>
              <a:t>17</a:t>
            </a:fld>
            <a:endParaRPr lang="en-US">
              <a:latin typeface="Arial" charset="0"/>
            </a:endParaRPr>
          </a:p>
        </p:txBody>
      </p:sp>
      <p:sp>
        <p:nvSpPr>
          <p:cNvPr id="5" name="Rectangle 2"/>
          <p:cNvSpPr txBox="1">
            <a:spLocks noChangeArrowheads="1"/>
          </p:cNvSpPr>
          <p:nvPr/>
        </p:nvSpPr>
        <p:spPr bwMode="auto">
          <a:xfrm>
            <a:off x="533400" y="152400"/>
            <a:ext cx="8077200" cy="1143000"/>
          </a:xfrm>
          <a:prstGeom prst="rect">
            <a:avLst/>
          </a:prstGeom>
          <a:solidFill>
            <a:srgbClr val="FFFF99"/>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effectLst/>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en-US" kern="0" dirty="0" smtClean="0"/>
              <a:t>Analyzing Data</a:t>
            </a:r>
          </a:p>
        </p:txBody>
      </p:sp>
    </p:spTree>
    <p:extLst>
      <p:ext uri="{BB962C8B-B14F-4D97-AF65-F5344CB8AC3E}">
        <p14:creationId xmlns:p14="http://schemas.microsoft.com/office/powerpoint/2010/main" val="1769861264"/>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1:  Summary Statements by Child’s Race/Ethnicity</a:t>
            </a:r>
            <a:endParaRPr lang="en-US" dirty="0"/>
          </a:p>
        </p:txBody>
      </p:sp>
      <p:sp>
        <p:nvSpPr>
          <p:cNvPr id="4" name="Slide Number Placeholder 3"/>
          <p:cNvSpPr>
            <a:spLocks noGrp="1"/>
          </p:cNvSpPr>
          <p:nvPr>
            <p:ph type="sldNum" sz="quarter" idx="10"/>
          </p:nvPr>
        </p:nvSpPr>
        <p:spPr/>
        <p:txBody>
          <a:bodyPr/>
          <a:lstStyle/>
          <a:p>
            <a:pPr>
              <a:defRPr/>
            </a:pPr>
            <a:fld id="{A16BC478-DA37-4AA0-BB58-E4FAC38A2556}" type="slidenum">
              <a:rPr lang="en-US" smtClean="0"/>
              <a:pPr>
                <a:defRPr/>
              </a:pPr>
              <a:t>18</a:t>
            </a:fld>
            <a:endParaRPr lang="en-US" dirty="0"/>
          </a:p>
        </p:txBody>
      </p:sp>
      <p:graphicFrame>
        <p:nvGraphicFramePr>
          <p:cNvPr id="7" name="Chart 6"/>
          <p:cNvGraphicFramePr/>
          <p:nvPr>
            <p:extLst>
              <p:ext uri="{D42A27DB-BD31-4B8C-83A1-F6EECF244321}">
                <p14:modId xmlns:p14="http://schemas.microsoft.com/office/powerpoint/2010/main" val="1924218455"/>
              </p:ext>
            </p:extLst>
          </p:nvPr>
        </p:nvGraphicFramePr>
        <p:xfrm>
          <a:off x="228600" y="1295400"/>
          <a:ext cx="8763000" cy="54025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4376060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1:  Progress Categories by Child’s Race/Ethnicity</a:t>
            </a:r>
            <a:endParaRPr lang="en-US" dirty="0"/>
          </a:p>
        </p:txBody>
      </p:sp>
      <p:sp>
        <p:nvSpPr>
          <p:cNvPr id="4" name="Slide Number Placeholder 3"/>
          <p:cNvSpPr>
            <a:spLocks noGrp="1"/>
          </p:cNvSpPr>
          <p:nvPr>
            <p:ph type="sldNum" sz="quarter" idx="10"/>
          </p:nvPr>
        </p:nvSpPr>
        <p:spPr/>
        <p:txBody>
          <a:bodyPr/>
          <a:lstStyle/>
          <a:p>
            <a:pPr>
              <a:defRPr/>
            </a:pPr>
            <a:fld id="{A16BC478-DA37-4AA0-BB58-E4FAC38A2556}" type="slidenum">
              <a:rPr lang="en-US" smtClean="0"/>
              <a:pPr>
                <a:defRPr/>
              </a:pPr>
              <a:t>19</a:t>
            </a:fld>
            <a:endParaRPr lang="en-US" dirty="0"/>
          </a:p>
        </p:txBody>
      </p:sp>
      <p:graphicFrame>
        <p:nvGraphicFramePr>
          <p:cNvPr id="5" name="Chart 4"/>
          <p:cNvGraphicFramePr>
            <a:graphicFrameLocks/>
          </p:cNvGraphicFramePr>
          <p:nvPr>
            <p:extLst>
              <p:ext uri="{D42A27DB-BD31-4B8C-83A1-F6EECF244321}">
                <p14:modId xmlns:p14="http://schemas.microsoft.com/office/powerpoint/2010/main" val="189301135"/>
              </p:ext>
            </p:extLst>
          </p:nvPr>
        </p:nvGraphicFramePr>
        <p:xfrm>
          <a:off x="990600" y="2438400"/>
          <a:ext cx="7162800" cy="41910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7956453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609600" y="0"/>
            <a:ext cx="7772400" cy="1470025"/>
          </a:xfrm>
        </p:spPr>
        <p:txBody>
          <a:bodyPr/>
          <a:lstStyle/>
          <a:p>
            <a:r>
              <a:rPr lang="en-US" dirty="0" smtClean="0"/>
              <a:t> Purposes</a:t>
            </a:r>
          </a:p>
        </p:txBody>
      </p:sp>
      <p:sp>
        <p:nvSpPr>
          <p:cNvPr id="53251" name="Subtitle 2"/>
          <p:cNvSpPr>
            <a:spLocks noGrp="1"/>
          </p:cNvSpPr>
          <p:nvPr>
            <p:ph type="subTitle" idx="1"/>
          </p:nvPr>
        </p:nvSpPr>
        <p:spPr>
          <a:xfrm>
            <a:off x="457200" y="2286000"/>
            <a:ext cx="8229600" cy="3886200"/>
          </a:xfrm>
        </p:spPr>
        <p:txBody>
          <a:bodyPr/>
          <a:lstStyle/>
          <a:p>
            <a:pPr marL="457200" indent="-457200" algn="l">
              <a:buFont typeface="Arial" pitchFamily="34" charset="0"/>
              <a:buChar char="•"/>
            </a:pPr>
            <a:r>
              <a:rPr lang="en-US" sz="2800" dirty="0" smtClean="0"/>
              <a:t>To describe national resources for promoting </a:t>
            </a:r>
            <a:r>
              <a:rPr lang="en-US" sz="2800" b="1" dirty="0" smtClean="0"/>
              <a:t>data quality </a:t>
            </a:r>
            <a:r>
              <a:rPr lang="en-US" sz="2800" dirty="0" smtClean="0"/>
              <a:t>and supporting </a:t>
            </a:r>
            <a:r>
              <a:rPr lang="en-US" sz="2800" b="1" dirty="0" smtClean="0"/>
              <a:t>program improvement</a:t>
            </a:r>
          </a:p>
          <a:p>
            <a:pPr algn="l"/>
            <a:r>
              <a:rPr lang="en-US" sz="1050" b="1" dirty="0" smtClean="0"/>
              <a:t>  </a:t>
            </a:r>
          </a:p>
          <a:p>
            <a:pPr marL="457200" indent="-457200" algn="l">
              <a:buFont typeface="Arial" pitchFamily="34" charset="0"/>
              <a:buChar char="•"/>
            </a:pPr>
            <a:r>
              <a:rPr lang="en-US" sz="2800" dirty="0" smtClean="0"/>
              <a:t>To share Wisconsin 619 experience and strategies to promote data quality and program improvement</a:t>
            </a:r>
          </a:p>
          <a:p>
            <a:pPr algn="l"/>
            <a:r>
              <a:rPr lang="en-US" sz="1050" dirty="0" smtClean="0"/>
              <a:t> </a:t>
            </a:r>
          </a:p>
          <a:p>
            <a:pPr marL="457200" indent="-457200" algn="l">
              <a:buFont typeface="Arial" pitchFamily="34" charset="0"/>
              <a:buChar char="•"/>
            </a:pPr>
            <a:r>
              <a:rPr lang="en-US" sz="2800" dirty="0" smtClean="0"/>
              <a:t>To discuss potential approaches for examining data quality and using data in your state</a:t>
            </a:r>
          </a:p>
        </p:txBody>
      </p:sp>
      <p:sp>
        <p:nvSpPr>
          <p:cNvPr id="53252"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C411DBF9-E2F0-46BF-B8AD-8137977D85E1}" type="slidenum">
              <a:rPr lang="en-US" sz="1200">
                <a:latin typeface="Calisto MT" pitchFamily="18" charset="0"/>
              </a:rPr>
              <a:pPr algn="r"/>
              <a:t>2</a:t>
            </a:fld>
            <a:endParaRPr lang="en-US" sz="1200">
              <a:latin typeface="Calisto MT" pitchFamily="18" charset="0"/>
            </a:endParaRPr>
          </a:p>
        </p:txBody>
      </p:sp>
    </p:spTree>
    <p:extLst>
      <p:ext uri="{BB962C8B-B14F-4D97-AF65-F5344CB8AC3E}">
        <p14:creationId xmlns:p14="http://schemas.microsoft.com/office/powerpoint/2010/main" val="99646639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r>
              <a:rPr lang="en-US" dirty="0" smtClean="0"/>
              <a:t>Is the evidence what </a:t>
            </a:r>
            <a:r>
              <a:rPr lang="en-US" dirty="0"/>
              <a:t>you expected? </a:t>
            </a:r>
            <a:endParaRPr lang="en-US" dirty="0" smtClean="0"/>
          </a:p>
          <a:p>
            <a:r>
              <a:rPr lang="en-US" dirty="0" smtClean="0"/>
              <a:t>What </a:t>
            </a:r>
            <a:r>
              <a:rPr lang="en-US" dirty="0"/>
              <a:t>is the inference or interpretation?</a:t>
            </a:r>
          </a:p>
          <a:p>
            <a:r>
              <a:rPr lang="en-US" dirty="0"/>
              <a:t>What might be the action?</a:t>
            </a:r>
          </a:p>
          <a:p>
            <a:pPr marL="0" indent="0">
              <a:buNone/>
            </a:pPr>
            <a:endParaRPr lang="en-US" dirty="0"/>
          </a:p>
        </p:txBody>
      </p:sp>
      <p:sp>
        <p:nvSpPr>
          <p:cNvPr id="4" name="Slide Number Placeholder 3"/>
          <p:cNvSpPr>
            <a:spLocks noGrp="1"/>
          </p:cNvSpPr>
          <p:nvPr>
            <p:ph type="sldNum" sz="quarter" idx="10"/>
          </p:nvPr>
        </p:nvSpPr>
        <p:spPr/>
        <p:txBody>
          <a:bodyPr/>
          <a:lstStyle/>
          <a:p>
            <a:pPr>
              <a:defRPr/>
            </a:pPr>
            <a:fld id="{A16BC478-DA37-4AA0-BB58-E4FAC38A2556}" type="slidenum">
              <a:rPr lang="en-US" smtClean="0"/>
              <a:pPr>
                <a:defRPr/>
              </a:pPr>
              <a:t>20</a:t>
            </a:fld>
            <a:endParaRPr lang="en-US" dirty="0"/>
          </a:p>
        </p:txBody>
      </p:sp>
      <p:sp>
        <p:nvSpPr>
          <p:cNvPr id="5" name="Rectangle 2"/>
          <p:cNvSpPr txBox="1">
            <a:spLocks noChangeArrowheads="1"/>
          </p:cNvSpPr>
          <p:nvPr/>
        </p:nvSpPr>
        <p:spPr bwMode="auto">
          <a:xfrm>
            <a:off x="533400" y="152400"/>
            <a:ext cx="8077200" cy="1143000"/>
          </a:xfrm>
          <a:prstGeom prst="rect">
            <a:avLst/>
          </a:prstGeom>
          <a:solidFill>
            <a:srgbClr val="FFFF99"/>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effectLst/>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en-US" kern="0" dirty="0" smtClean="0"/>
              <a:t>Describing and Interpreting Results</a:t>
            </a:r>
          </a:p>
        </p:txBody>
      </p:sp>
    </p:spTree>
    <p:extLst>
      <p:ext uri="{BB962C8B-B14F-4D97-AF65-F5344CB8AC3E}">
        <p14:creationId xmlns:p14="http://schemas.microsoft.com/office/powerpoint/2010/main" val="12511678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bg>
      <p:bgPr>
        <a:solidFill>
          <a:schemeClr val="accent2">
            <a:lumMod val="20000"/>
            <a:lumOff val="80000"/>
            <a:alpha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Guidance Table</a:t>
            </a:r>
            <a:endParaRPr lang="en-US" dirty="0"/>
          </a:p>
        </p:txBody>
      </p:sp>
      <p:sp>
        <p:nvSpPr>
          <p:cNvPr id="4" name="Slide Number Placeholder 3"/>
          <p:cNvSpPr>
            <a:spLocks noGrp="1"/>
          </p:cNvSpPr>
          <p:nvPr>
            <p:ph type="sldNum" sz="quarter" idx="10"/>
          </p:nvPr>
        </p:nvSpPr>
        <p:spPr/>
        <p:txBody>
          <a:bodyPr/>
          <a:lstStyle/>
          <a:p>
            <a:pPr>
              <a:defRPr/>
            </a:pPr>
            <a:fld id="{C98F68AA-35BB-4185-9B0E-39E6B2692DDD}" type="slidenum">
              <a:rPr lang="en-US" smtClean="0"/>
              <a:pPr>
                <a:defRPr/>
              </a:pPr>
              <a:t>21</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447800"/>
            <a:ext cx="8286750" cy="4620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586888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0"/>
          </p:nvPr>
        </p:nvSpPr>
        <p:spPr/>
        <p:txBody>
          <a:bodyPr/>
          <a:lstStyle/>
          <a:p>
            <a:pPr>
              <a:defRPr/>
            </a:pPr>
            <a:fld id="{94D3E6DC-C295-48A9-A0E5-16B77B231F7E}" type="slidenum">
              <a:rPr lang="en-US">
                <a:latin typeface="Arial" charset="0"/>
              </a:rPr>
              <a:pPr>
                <a:defRPr/>
              </a:pPr>
              <a:t>22</a:t>
            </a:fld>
            <a:endParaRPr lang="en-US">
              <a:latin typeface="Arial" charset="0"/>
            </a:endParaRPr>
          </a:p>
        </p:txBody>
      </p:sp>
      <p:pic>
        <p:nvPicPr>
          <p:cNvPr id="3074" name="Picture 2" descr="http://t1.gstatic.com/images?q=tbn:ANd9GcQZs8ZlWNh0-Gpzt22fphHOj3jLpKdlGjJ5929W64mDx78H95fPOQ">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0" y="438566"/>
            <a:ext cx="5099783" cy="55504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7373058"/>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1219200"/>
            <a:ext cx="7772400" cy="1619250"/>
          </a:xfrm>
        </p:spPr>
        <p:txBody>
          <a:bodyPr>
            <a:noAutofit/>
          </a:bodyPr>
          <a:lstStyle/>
          <a:p>
            <a:pPr algn="ctr" eaLnBrk="0" hangingPunct="0"/>
            <a:r>
              <a:rPr lang="en-US" sz="2800" dirty="0" smtClean="0">
                <a:latin typeface="Calisto MT" pitchFamily="18" charset="0"/>
              </a:rPr>
              <a:t>Using Data for State &amp; </a:t>
            </a:r>
            <a:br>
              <a:rPr lang="en-US" sz="2800" dirty="0" smtClean="0">
                <a:latin typeface="Calisto MT" pitchFamily="18" charset="0"/>
              </a:rPr>
            </a:br>
            <a:r>
              <a:rPr lang="en-US" sz="2800" dirty="0" smtClean="0">
                <a:latin typeface="Calisto MT" pitchFamily="18" charset="0"/>
              </a:rPr>
              <a:t>Local Improvement  </a:t>
            </a:r>
            <a:br>
              <a:rPr lang="en-US" sz="2800" dirty="0" smtClean="0">
                <a:latin typeface="Calisto MT" pitchFamily="18" charset="0"/>
              </a:rPr>
            </a:br>
            <a:r>
              <a:rPr lang="en-US" sz="2800" dirty="0" smtClean="0">
                <a:latin typeface="Calisto MT" pitchFamily="18" charset="0"/>
              </a:rPr>
              <a:t>Wisconsin’s Part B </a:t>
            </a:r>
            <a:endParaRPr lang="en-US" sz="2800" dirty="0">
              <a:latin typeface="Calisto MT" pitchFamily="18" charset="0"/>
            </a:endParaRPr>
          </a:p>
        </p:txBody>
      </p:sp>
      <p:sp>
        <p:nvSpPr>
          <p:cNvPr id="3" name="Subtitle 2"/>
          <p:cNvSpPr>
            <a:spLocks noGrp="1"/>
          </p:cNvSpPr>
          <p:nvPr>
            <p:ph type="subTitle" idx="1"/>
          </p:nvPr>
        </p:nvSpPr>
        <p:spPr>
          <a:xfrm>
            <a:off x="2362200" y="4876800"/>
            <a:ext cx="6172200" cy="685800"/>
          </a:xfrm>
        </p:spPr>
        <p:txBody>
          <a:bodyPr>
            <a:noAutofit/>
          </a:bodyPr>
          <a:lstStyle/>
          <a:p>
            <a:r>
              <a:rPr lang="en-US" dirty="0" smtClean="0"/>
              <a:t>Ruth Chvojicek</a:t>
            </a:r>
            <a:r>
              <a:rPr lang="en-US" dirty="0"/>
              <a:t> </a:t>
            </a:r>
            <a:r>
              <a:rPr lang="en-US" dirty="0" smtClean="0"/>
              <a:t>–  WI Statewide Part B Indicator </a:t>
            </a:r>
            <a:r>
              <a:rPr lang="en-US" smtClean="0"/>
              <a:t>7 Child </a:t>
            </a:r>
            <a:r>
              <a:rPr lang="en-US" dirty="0" smtClean="0"/>
              <a:t>Outcomes Coordinator</a:t>
            </a:r>
          </a:p>
        </p:txBody>
      </p:sp>
      <p:grpSp>
        <p:nvGrpSpPr>
          <p:cNvPr id="4" name="Group 9"/>
          <p:cNvGrpSpPr>
            <a:grpSpLocks/>
          </p:cNvGrpSpPr>
          <p:nvPr/>
        </p:nvGrpSpPr>
        <p:grpSpPr bwMode="auto">
          <a:xfrm>
            <a:off x="2438400" y="3276600"/>
            <a:ext cx="5867400" cy="1323975"/>
            <a:chOff x="838200" y="3429000"/>
            <a:chExt cx="7391400" cy="1828800"/>
          </a:xfrm>
        </p:grpSpPr>
        <p:pic>
          <p:nvPicPr>
            <p:cNvPr id="5" name="Picture 5" descr="C:\Documents and Settings\crysmith\Local Settings\Temporary Internet Files\Content.IE5\SXV7Z7BZ\j0427810[1].jpg"/>
            <p:cNvPicPr>
              <a:picLocks noChangeAspect="1" noChangeArrowheads="1"/>
            </p:cNvPicPr>
            <p:nvPr/>
          </p:nvPicPr>
          <p:blipFill>
            <a:blip r:embed="rId3" cstate="print"/>
            <a:srcRect/>
            <a:stretch>
              <a:fillRect/>
            </a:stretch>
          </p:blipFill>
          <p:spPr bwMode="auto">
            <a:xfrm>
              <a:off x="3276600" y="3429000"/>
              <a:ext cx="2438400" cy="1828800"/>
            </a:xfrm>
            <a:prstGeom prst="rect">
              <a:avLst/>
            </a:prstGeom>
            <a:noFill/>
            <a:ln w="9525">
              <a:noFill/>
              <a:miter lim="800000"/>
              <a:headEnd/>
              <a:tailEnd/>
            </a:ln>
          </p:spPr>
        </p:pic>
        <p:pic>
          <p:nvPicPr>
            <p:cNvPr id="6" name="Picture 1"/>
            <p:cNvPicPr>
              <a:picLocks noChangeAspect="1" noChangeArrowheads="1"/>
            </p:cNvPicPr>
            <p:nvPr/>
          </p:nvPicPr>
          <p:blipFill>
            <a:blip r:embed="rId4" cstate="print"/>
            <a:srcRect/>
            <a:stretch>
              <a:fillRect/>
            </a:stretch>
          </p:blipFill>
          <p:spPr bwMode="auto">
            <a:xfrm>
              <a:off x="5715000" y="3429000"/>
              <a:ext cx="2514600" cy="1828800"/>
            </a:xfrm>
            <a:prstGeom prst="rect">
              <a:avLst/>
            </a:prstGeom>
            <a:noFill/>
            <a:ln w="9525">
              <a:noFill/>
              <a:miter lim="800000"/>
              <a:headEnd/>
              <a:tailEnd/>
            </a:ln>
          </p:spPr>
        </p:pic>
        <p:pic>
          <p:nvPicPr>
            <p:cNvPr id="7" name="Picture 8" descr="C:\Documents and Settings\crysmith\Local Settings\Temporary Internet Files\Content.IE5\SXV7Z7BZ\j0430644[1].jpg"/>
            <p:cNvPicPr>
              <a:picLocks noChangeAspect="1" noChangeArrowheads="1"/>
            </p:cNvPicPr>
            <p:nvPr/>
          </p:nvPicPr>
          <p:blipFill>
            <a:blip r:embed="rId5" cstate="print"/>
            <a:srcRect/>
            <a:stretch>
              <a:fillRect/>
            </a:stretch>
          </p:blipFill>
          <p:spPr bwMode="auto">
            <a:xfrm>
              <a:off x="838200" y="3429000"/>
              <a:ext cx="2438400" cy="1828800"/>
            </a:xfrm>
            <a:prstGeom prst="rect">
              <a:avLst/>
            </a:prstGeom>
            <a:noFill/>
            <a:ln w="9525">
              <a:noFill/>
              <a:miter lim="800000"/>
              <a:headEnd/>
              <a:tailEnd/>
            </a:ln>
          </p:spPr>
        </p:pic>
      </p:grpSp>
    </p:spTree>
    <p:extLst>
      <p:ext uri="{BB962C8B-B14F-4D97-AF65-F5344CB8AC3E}">
        <p14:creationId xmlns:p14="http://schemas.microsoft.com/office/powerpoint/2010/main" val="151745551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Key Points About Wisconsin’s System</a:t>
            </a:r>
            <a:endParaRPr lang="en-US" dirty="0"/>
          </a:p>
        </p:txBody>
      </p:sp>
      <p:sp>
        <p:nvSpPr>
          <p:cNvPr id="3" name="Content Placeholder 2"/>
          <p:cNvSpPr>
            <a:spLocks noGrp="1"/>
          </p:cNvSpPr>
          <p:nvPr>
            <p:ph sz="quarter" idx="1"/>
          </p:nvPr>
        </p:nvSpPr>
        <p:spPr/>
        <p:txBody>
          <a:bodyPr/>
          <a:lstStyle/>
          <a:p>
            <a:r>
              <a:rPr lang="en-US" dirty="0" smtClean="0"/>
              <a:t>Sampling strategy until July 1, 2011</a:t>
            </a:r>
          </a:p>
          <a:p>
            <a:r>
              <a:rPr lang="en-US" dirty="0" smtClean="0"/>
              <a:t>Part B Child Outcomes Coordinator position funded through preschool discretionary funds – focus on training and data </a:t>
            </a:r>
          </a:p>
          <a:p>
            <a:r>
              <a:rPr lang="en-US" dirty="0" smtClean="0"/>
              <a:t>Statewide T/TA system with district support through 12 Cooperative Educational Service Agency’s – Program Support Teachers</a:t>
            </a:r>
            <a:endParaRPr lang="en-US" dirty="0"/>
          </a:p>
        </p:txBody>
      </p:sp>
    </p:spTree>
    <p:extLst>
      <p:ext uri="{BB962C8B-B14F-4D97-AF65-F5344CB8AC3E}">
        <p14:creationId xmlns:p14="http://schemas.microsoft.com/office/powerpoint/2010/main" val="30822027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hart 4"/>
          <p:cNvGraphicFramePr/>
          <p:nvPr/>
        </p:nvGraphicFramePr>
        <p:xfrm>
          <a:off x="304800" y="457200"/>
          <a:ext cx="8229600" cy="5257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1316285"/>
      </p:ext>
    </p:extLst>
  </p:cSld>
  <p:clrMapOvr>
    <a:masterClrMapping/>
  </p:clrMapOvr>
  <p:transition>
    <p:split orient="vert"/>
  </p:transition>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4.png"/>
          <p:cNvPicPr>
            <a:picLocks noChangeAspect="1"/>
          </p:cNvPicPr>
          <p:nvPr/>
        </p:nvPicPr>
        <p:blipFill>
          <a:blip r:embed="rId3" cstate="print"/>
          <a:stretch>
            <a:fillRect/>
          </a:stretch>
        </p:blipFill>
        <p:spPr>
          <a:xfrm>
            <a:off x="838200" y="533400"/>
            <a:ext cx="7479174" cy="5796893"/>
          </a:xfrm>
          <a:prstGeom prst="rect">
            <a:avLst/>
          </a:prstGeom>
          <a:ln w="38100">
            <a:solidFill>
              <a:schemeClr val="tx1"/>
            </a:solidFill>
          </a:ln>
        </p:spPr>
      </p:pic>
    </p:spTree>
    <p:extLst>
      <p:ext uri="{BB962C8B-B14F-4D97-AF65-F5344CB8AC3E}">
        <p14:creationId xmlns:p14="http://schemas.microsoft.com/office/powerpoint/2010/main" val="6767195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5.png"/>
          <p:cNvPicPr>
            <a:picLocks noChangeAspect="1"/>
          </p:cNvPicPr>
          <p:nvPr/>
        </p:nvPicPr>
        <p:blipFill>
          <a:blip r:embed="rId2" cstate="print"/>
          <a:stretch>
            <a:fillRect/>
          </a:stretch>
        </p:blipFill>
        <p:spPr>
          <a:xfrm>
            <a:off x="762000" y="457200"/>
            <a:ext cx="7479174" cy="5949293"/>
          </a:xfrm>
          <a:prstGeom prst="rect">
            <a:avLst/>
          </a:prstGeom>
          <a:ln w="38100">
            <a:solidFill>
              <a:schemeClr val="accent1"/>
            </a:solidFill>
          </a:ln>
        </p:spPr>
      </p:pic>
    </p:spTree>
    <p:extLst>
      <p:ext uri="{BB962C8B-B14F-4D97-AF65-F5344CB8AC3E}">
        <p14:creationId xmlns:p14="http://schemas.microsoft.com/office/powerpoint/2010/main" val="13956658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descr="Picture6.png"/>
          <p:cNvPicPr>
            <a:picLocks noChangeAspect="1"/>
          </p:cNvPicPr>
          <p:nvPr/>
        </p:nvPicPr>
        <p:blipFill>
          <a:blip r:embed="rId2" cstate="print"/>
          <a:stretch>
            <a:fillRect/>
          </a:stretch>
        </p:blipFill>
        <p:spPr>
          <a:xfrm>
            <a:off x="533400" y="457200"/>
            <a:ext cx="7783974" cy="5873093"/>
          </a:xfrm>
          <a:prstGeom prst="rect">
            <a:avLst/>
          </a:prstGeom>
          <a:ln w="38100">
            <a:solidFill>
              <a:schemeClr val="tx1"/>
            </a:solidFill>
          </a:ln>
        </p:spPr>
      </p:pic>
    </p:spTree>
    <p:extLst>
      <p:ext uri="{BB962C8B-B14F-4D97-AF65-F5344CB8AC3E}">
        <p14:creationId xmlns:p14="http://schemas.microsoft.com/office/powerpoint/2010/main" val="30759904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Germantown School District – Lesson’s Learned </a:t>
            </a:r>
            <a:endParaRPr lang="en-US" dirty="0"/>
          </a:p>
        </p:txBody>
      </p:sp>
      <p:sp>
        <p:nvSpPr>
          <p:cNvPr id="4" name="Text Placeholder 3"/>
          <p:cNvSpPr>
            <a:spLocks noGrp="1"/>
          </p:cNvSpPr>
          <p:nvPr>
            <p:ph type="body" sz="quarter" idx="1"/>
          </p:nvPr>
        </p:nvSpPr>
        <p:spPr/>
        <p:txBody>
          <a:bodyPr/>
          <a:lstStyle/>
          <a:p>
            <a:r>
              <a:rPr lang="en-US" dirty="0" err="1" smtClean="0"/>
              <a:t>Jenni</a:t>
            </a:r>
            <a:r>
              <a:rPr lang="en-US" dirty="0" smtClean="0"/>
              <a:t> Last – Speech Language Pathologist</a:t>
            </a:r>
            <a:endParaRPr lang="en-US" dirty="0"/>
          </a:p>
        </p:txBody>
      </p:sp>
      <p:sp>
        <p:nvSpPr>
          <p:cNvPr id="6" name="Text Placeholder 5"/>
          <p:cNvSpPr>
            <a:spLocks noGrp="1"/>
          </p:cNvSpPr>
          <p:nvPr>
            <p:ph type="body" sz="quarter" idx="3"/>
          </p:nvPr>
        </p:nvSpPr>
        <p:spPr/>
        <p:txBody>
          <a:bodyPr/>
          <a:lstStyle/>
          <a:p>
            <a:r>
              <a:rPr lang="en-US" dirty="0" smtClean="0"/>
              <a:t>Lisa </a:t>
            </a:r>
            <a:r>
              <a:rPr lang="en-US" dirty="0" err="1" smtClean="0"/>
              <a:t>Bartolone</a:t>
            </a:r>
            <a:endParaRPr lang="en-US" dirty="0" smtClean="0"/>
          </a:p>
          <a:p>
            <a:r>
              <a:rPr lang="en-US" dirty="0" smtClean="0"/>
              <a:t>School </a:t>
            </a:r>
            <a:r>
              <a:rPr lang="en-US" dirty="0" err="1" smtClean="0"/>
              <a:t>Pyschologist</a:t>
            </a:r>
            <a:endParaRPr lang="en-US" dirty="0"/>
          </a:p>
        </p:txBody>
      </p:sp>
      <p:pic>
        <p:nvPicPr>
          <p:cNvPr id="1026" name="Picture 2" descr="C:\Users\chvojicekr\Documents\Child Outcomes\Lunch &amp; Learns\April 24 Gathering Functional Behavior for SL Children\Jenni Last pic.JPG"/>
          <p:cNvPicPr>
            <a:picLocks noGrp="1" noChangeAspect="1" noChangeArrowheads="1"/>
          </p:cNvPicPr>
          <p:nvPr>
            <p:ph sz="quarter" idx="2"/>
          </p:nvPr>
        </p:nvPicPr>
        <p:blipFill>
          <a:blip r:embed="rId3" cstate="print"/>
          <a:srcRect/>
          <a:stretch>
            <a:fillRect/>
          </a:stretch>
        </p:blipFill>
        <p:spPr bwMode="auto">
          <a:xfrm>
            <a:off x="457200" y="2933700"/>
            <a:ext cx="3657600" cy="2743200"/>
          </a:xfrm>
          <a:prstGeom prst="rect">
            <a:avLst/>
          </a:prstGeom>
          <a:noFill/>
        </p:spPr>
      </p:pic>
      <p:pic>
        <p:nvPicPr>
          <p:cNvPr id="1027" name="Picture 3" descr="C:\Users\chvojicekr\Documents\Child Outcomes\Lunch &amp; Learns\April 24 Gathering Functional Behavior for SL Children\Lisa Bartalone pic.JPG"/>
          <p:cNvPicPr>
            <a:picLocks noGrp="1" noChangeAspect="1" noChangeArrowheads="1"/>
          </p:cNvPicPr>
          <p:nvPr>
            <p:ph sz="quarter" idx="4"/>
          </p:nvPr>
        </p:nvPicPr>
        <p:blipFill>
          <a:blip r:embed="rId4" cstate="print"/>
          <a:srcRect/>
          <a:stretch>
            <a:fillRect/>
          </a:stretch>
        </p:blipFill>
        <p:spPr bwMode="auto">
          <a:xfrm>
            <a:off x="4724400" y="2362200"/>
            <a:ext cx="2914650" cy="3886200"/>
          </a:xfrm>
          <a:prstGeom prst="rect">
            <a:avLst/>
          </a:prstGeom>
          <a:noFill/>
        </p:spPr>
      </p:pic>
    </p:spTree>
    <p:extLst>
      <p:ext uri="{BB962C8B-B14F-4D97-AF65-F5344CB8AC3E}">
        <p14:creationId xmlns:p14="http://schemas.microsoft.com/office/powerpoint/2010/main" val="4253216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a:lstStyle/>
          <a:p>
            <a:pPr eaLnBrk="1" hangingPunct="1"/>
            <a:r>
              <a:rPr lang="en-US" sz="4400" smtClean="0"/>
              <a:t>Quality Assurance: </a:t>
            </a:r>
            <a:br>
              <a:rPr lang="en-US" sz="4400" smtClean="0"/>
            </a:br>
            <a:r>
              <a:rPr lang="en-US" sz="4400" smtClean="0"/>
              <a:t>Looking for Quality Data</a:t>
            </a:r>
          </a:p>
        </p:txBody>
      </p:sp>
      <p:sp>
        <p:nvSpPr>
          <p:cNvPr id="1175555" name="Rectangle 3"/>
          <p:cNvSpPr>
            <a:spLocks noGrp="1" noChangeArrowheads="1"/>
          </p:cNvSpPr>
          <p:nvPr>
            <p:ph idx="1"/>
          </p:nvPr>
        </p:nvSpPr>
        <p:spPr/>
        <p:txBody>
          <a:bodyPr/>
          <a:lstStyle/>
          <a:p>
            <a:pPr eaLnBrk="1" hangingPunct="1">
              <a:defRPr/>
            </a:pPr>
            <a:endParaRPr lang="en-US" sz="2800" smtClean="0"/>
          </a:p>
          <a:p>
            <a:pPr eaLnBrk="1" hangingPunct="1">
              <a:defRPr/>
            </a:pPr>
            <a:endParaRPr lang="en-US" sz="2800" smtClean="0"/>
          </a:p>
          <a:p>
            <a:pPr eaLnBrk="1" hangingPunct="1">
              <a:buFont typeface="Wingdings" pitchFamily="2" charset="2"/>
              <a:buNone/>
              <a:defRPr/>
            </a:pPr>
            <a:endParaRPr lang="en-US" sz="2800" smtClean="0"/>
          </a:p>
          <a:p>
            <a:pPr algn="ctr" eaLnBrk="1" hangingPunct="1">
              <a:spcAft>
                <a:spcPct val="10000"/>
              </a:spcAft>
              <a:buFont typeface="Wingdings" pitchFamily="2" charset="2"/>
              <a:buNone/>
              <a:defRPr/>
            </a:pPr>
            <a:endParaRPr lang="en-US" sz="3600" smtClean="0">
              <a:solidFill>
                <a:schemeClr val="accent2"/>
              </a:solidFill>
              <a:effectLst>
                <a:outerShdw blurRad="38100" dist="38100" dir="2700000" algn="tl">
                  <a:srgbClr val="000000"/>
                </a:outerShdw>
              </a:effectLst>
            </a:endParaRPr>
          </a:p>
        </p:txBody>
      </p:sp>
      <p:pic>
        <p:nvPicPr>
          <p:cNvPr id="54276" name="Picture 4" descr="MPPH03154I0000[1]"/>
          <p:cNvPicPr>
            <a:picLocks noChangeAspect="1" noChangeArrowheads="1"/>
          </p:cNvPicPr>
          <p:nvPr/>
        </p:nvPicPr>
        <p:blipFill>
          <a:blip r:embed="rId3" cstate="print"/>
          <a:srcRect/>
          <a:stretch>
            <a:fillRect/>
          </a:stretch>
        </p:blipFill>
        <p:spPr bwMode="auto">
          <a:xfrm>
            <a:off x="1524000" y="2895600"/>
            <a:ext cx="4267200" cy="2844800"/>
          </a:xfrm>
          <a:prstGeom prst="rect">
            <a:avLst/>
          </a:prstGeom>
          <a:noFill/>
          <a:ln w="9525">
            <a:noFill/>
            <a:miter lim="800000"/>
            <a:headEnd/>
            <a:tailEnd/>
          </a:ln>
        </p:spPr>
      </p:pic>
      <p:sp>
        <p:nvSpPr>
          <p:cNvPr id="54277" name="AutoShape 5"/>
          <p:cNvSpPr>
            <a:spLocks noChangeArrowheads="1"/>
          </p:cNvSpPr>
          <p:nvPr/>
        </p:nvSpPr>
        <p:spPr bwMode="auto">
          <a:xfrm>
            <a:off x="5029200" y="4953000"/>
            <a:ext cx="3657600" cy="1295400"/>
          </a:xfrm>
          <a:prstGeom prst="wedgeRectCallout">
            <a:avLst>
              <a:gd name="adj1" fmla="val -67319"/>
              <a:gd name="adj2" fmla="val -127083"/>
            </a:avLst>
          </a:prstGeom>
          <a:solidFill>
            <a:srgbClr val="CC8C18"/>
          </a:solidFill>
          <a:ln w="9525">
            <a:solidFill>
              <a:schemeClr val="tx1"/>
            </a:solidFill>
            <a:miter lim="800000"/>
            <a:headEnd/>
            <a:tailEnd/>
          </a:ln>
        </p:spPr>
        <p:txBody>
          <a:bodyPr/>
          <a:lstStyle/>
          <a:p>
            <a:pPr algn="ctr"/>
            <a:endParaRPr lang="en-US"/>
          </a:p>
        </p:txBody>
      </p:sp>
      <p:sp>
        <p:nvSpPr>
          <p:cNvPr id="54278" name="Text Box 6"/>
          <p:cNvSpPr txBox="1">
            <a:spLocks noChangeArrowheads="1"/>
          </p:cNvSpPr>
          <p:nvPr/>
        </p:nvSpPr>
        <p:spPr bwMode="auto">
          <a:xfrm>
            <a:off x="5334000" y="5105400"/>
            <a:ext cx="3132138" cy="946150"/>
          </a:xfrm>
          <a:prstGeom prst="rect">
            <a:avLst/>
          </a:prstGeom>
          <a:noFill/>
          <a:ln w="9525">
            <a:noFill/>
            <a:miter lim="800000"/>
            <a:headEnd/>
            <a:tailEnd/>
          </a:ln>
        </p:spPr>
        <p:txBody>
          <a:bodyPr wrap="none">
            <a:spAutoFit/>
          </a:bodyPr>
          <a:lstStyle/>
          <a:p>
            <a:r>
              <a:rPr lang="en-US" sz="2800">
                <a:solidFill>
                  <a:srgbClr val="F7F7F7"/>
                </a:solidFill>
              </a:rPr>
              <a:t>I know it is in here </a:t>
            </a:r>
          </a:p>
          <a:p>
            <a:r>
              <a:rPr lang="en-US" sz="2800">
                <a:solidFill>
                  <a:srgbClr val="F7F7F7"/>
                </a:solidFill>
              </a:rPr>
              <a:t>somewhere</a:t>
            </a:r>
          </a:p>
        </p:txBody>
      </p:sp>
    </p:spTree>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Result of Germantown’s work in just 2 years</a:t>
            </a:r>
            <a:endParaRPr lang="en-US" dirty="0"/>
          </a:p>
        </p:txBody>
      </p:sp>
      <p:sp>
        <p:nvSpPr>
          <p:cNvPr id="5" name="Text Placeholder 4"/>
          <p:cNvSpPr>
            <a:spLocks noGrp="1"/>
          </p:cNvSpPr>
          <p:nvPr>
            <p:ph sz="quarter" idx="1"/>
          </p:nvPr>
        </p:nvSpPr>
        <p:spPr/>
        <p:txBody>
          <a:bodyPr/>
          <a:lstStyle/>
          <a:p>
            <a:pPr>
              <a:buNone/>
            </a:pPr>
            <a:r>
              <a:rPr lang="en-US" dirty="0" smtClean="0"/>
              <a:t>	</a:t>
            </a:r>
            <a:endParaRPr lang="en-US" dirty="0"/>
          </a:p>
        </p:txBody>
      </p:sp>
      <p:graphicFrame>
        <p:nvGraphicFramePr>
          <p:cNvPr id="7" name="Chart 6"/>
          <p:cNvGraphicFramePr/>
          <p:nvPr/>
        </p:nvGraphicFramePr>
        <p:xfrm>
          <a:off x="685800" y="1524000"/>
          <a:ext cx="7162800" cy="4419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46539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Germantown – Outcome Two</a:t>
            </a:r>
            <a:endParaRPr lang="en-US" dirty="0"/>
          </a:p>
        </p:txBody>
      </p:sp>
      <p:graphicFrame>
        <p:nvGraphicFramePr>
          <p:cNvPr id="4" name="Content Placeholder 3"/>
          <p:cNvGraphicFramePr>
            <a:graphicFrameLocks noGrp="1"/>
          </p:cNvGraphicFramePr>
          <p:nvPr>
            <p:ph sz="quarter" idx="1"/>
          </p:nvPr>
        </p:nvGraphicFramePr>
        <p:xfrm>
          <a:off x="457200" y="1600200"/>
          <a:ext cx="77724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47547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Germantown – Outcome Three</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226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Progress in Two Years – Outcome One</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914176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Progress – Outcome Two</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3109698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State Progress – Outcome Three</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1149769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BUT … Outcome One Exit Rating</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7828868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Outcome Three</a:t>
            </a:r>
            <a:endParaRPr lang="en-US" dirty="0"/>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886270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Part B Data Reviews</a:t>
            </a:r>
            <a:endParaRPr lang="en-US" dirty="0"/>
          </a:p>
        </p:txBody>
      </p:sp>
      <p:sp>
        <p:nvSpPr>
          <p:cNvPr id="3" name="Content Placeholder 2"/>
          <p:cNvSpPr>
            <a:spLocks noGrp="1"/>
          </p:cNvSpPr>
          <p:nvPr>
            <p:ph sz="quarter" idx="1"/>
          </p:nvPr>
        </p:nvSpPr>
        <p:spPr/>
        <p:txBody>
          <a:bodyPr/>
          <a:lstStyle/>
          <a:p>
            <a:pPr>
              <a:buNone/>
            </a:pPr>
            <a:r>
              <a:rPr lang="en-US" dirty="0" smtClean="0"/>
              <a:t>11-12 – Piloted process individually with 20 districts</a:t>
            </a:r>
          </a:p>
          <a:p>
            <a:pPr lvl="1"/>
            <a:r>
              <a:rPr lang="en-US" dirty="0" smtClean="0"/>
              <a:t>Discovered differences in how districts were determining eligibility S/L and SDD</a:t>
            </a:r>
          </a:p>
          <a:p>
            <a:pPr lvl="1"/>
            <a:r>
              <a:rPr lang="en-US" dirty="0" smtClean="0"/>
              <a:t>Two districts who used criterion referenced tool consistently AND provided PD on using tool showed more appropriate pattern than other 18 districts</a:t>
            </a:r>
          </a:p>
          <a:p>
            <a:pPr lvl="1"/>
            <a:r>
              <a:rPr lang="en-US" dirty="0" smtClean="0"/>
              <a:t>Next steps identified by districts:</a:t>
            </a:r>
          </a:p>
          <a:p>
            <a:pPr lvl="2"/>
            <a:r>
              <a:rPr lang="en-US" dirty="0" smtClean="0"/>
              <a:t>Mentoring and pd for new staff</a:t>
            </a:r>
          </a:p>
          <a:p>
            <a:pPr lvl="2"/>
            <a:r>
              <a:rPr lang="en-US" dirty="0" smtClean="0"/>
              <a:t>More attention to formative assessment process</a:t>
            </a:r>
          </a:p>
          <a:p>
            <a:pPr lvl="2"/>
            <a:r>
              <a:rPr lang="en-US" dirty="0" smtClean="0"/>
              <a:t>Work on internal data tracking system</a:t>
            </a:r>
          </a:p>
        </p:txBody>
      </p:sp>
    </p:spTree>
    <p:extLst>
      <p:ext uri="{BB962C8B-B14F-4D97-AF65-F5344CB8AC3E}">
        <p14:creationId xmlns:p14="http://schemas.microsoft.com/office/powerpoint/2010/main" val="30771386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Wisconsin Part B 12-13 Data Review</a:t>
            </a:r>
            <a:endParaRPr lang="en-US" dirty="0"/>
          </a:p>
        </p:txBody>
      </p:sp>
      <p:sp>
        <p:nvSpPr>
          <p:cNvPr id="3" name="Content Placeholder 2"/>
          <p:cNvSpPr>
            <a:spLocks noGrp="1"/>
          </p:cNvSpPr>
          <p:nvPr>
            <p:ph sz="quarter" idx="1"/>
          </p:nvPr>
        </p:nvSpPr>
        <p:spPr/>
        <p:txBody>
          <a:bodyPr/>
          <a:lstStyle/>
          <a:p>
            <a:r>
              <a:rPr lang="en-US" dirty="0" smtClean="0"/>
              <a:t>Looked at 8 data patterns including:</a:t>
            </a:r>
          </a:p>
          <a:p>
            <a:pPr lvl="1"/>
            <a:r>
              <a:rPr lang="en-US" dirty="0" smtClean="0"/>
              <a:t>Entry Rating Distribution</a:t>
            </a:r>
          </a:p>
          <a:p>
            <a:pPr lvl="1"/>
            <a:r>
              <a:rPr lang="en-US" dirty="0" smtClean="0"/>
              <a:t>Entry Rating Distribution by Disability*</a:t>
            </a:r>
          </a:p>
          <a:p>
            <a:pPr lvl="1"/>
            <a:r>
              <a:rPr lang="en-US" dirty="0" smtClean="0"/>
              <a:t>Comparison Entry Ratings by Outcome</a:t>
            </a:r>
          </a:p>
          <a:p>
            <a:pPr lvl="1"/>
            <a:r>
              <a:rPr lang="en-US" dirty="0" smtClean="0"/>
              <a:t>Exit Rating Distribution</a:t>
            </a:r>
          </a:p>
          <a:p>
            <a:pPr lvl="1"/>
            <a:r>
              <a:rPr lang="en-US" dirty="0" smtClean="0"/>
              <a:t>Entry / Exit Comparison*</a:t>
            </a:r>
          </a:p>
          <a:p>
            <a:pPr lvl="1"/>
            <a:r>
              <a:rPr lang="en-US" dirty="0" smtClean="0"/>
              <a:t>Race/Ethnicity Comparison*</a:t>
            </a:r>
          </a:p>
          <a:p>
            <a:pPr lvl="1"/>
            <a:r>
              <a:rPr lang="en-US" dirty="0" smtClean="0"/>
              <a:t>State Progress Categories* </a:t>
            </a:r>
          </a:p>
          <a:p>
            <a:pPr lvl="1"/>
            <a:r>
              <a:rPr lang="en-US" dirty="0" smtClean="0"/>
              <a:t>Summary Statements*</a:t>
            </a:r>
            <a:endParaRPr lang="en-US" dirty="0"/>
          </a:p>
        </p:txBody>
      </p:sp>
    </p:spTree>
    <p:extLst>
      <p:ext uri="{BB962C8B-B14F-4D97-AF65-F5344CB8AC3E}">
        <p14:creationId xmlns:p14="http://schemas.microsoft.com/office/powerpoint/2010/main" val="23990278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Slide Number Placeholder 5"/>
          <p:cNvSpPr>
            <a:spLocks noGrp="1"/>
          </p:cNvSpPr>
          <p:nvPr>
            <p:ph type="sldNum" sz="quarter" idx="10"/>
          </p:nvPr>
        </p:nvSpPr>
        <p:spPr>
          <a:xfrm>
            <a:off x="7543800" y="6324600"/>
            <a:ext cx="1371600" cy="457200"/>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6070F460-FA51-495B-85E4-E36C2B98EF39}" type="slidenum">
              <a:rPr lang="en-US" sz="1400" smtClean="0">
                <a:solidFill>
                  <a:schemeClr val="tx1"/>
                </a:solidFill>
              </a:rPr>
              <a:pPr>
                <a:defRPr/>
              </a:pPr>
              <a:t>4</a:t>
            </a:fld>
            <a:endParaRPr lang="en-US" sz="1400" dirty="0" smtClean="0">
              <a:solidFill>
                <a:schemeClr val="tx1"/>
              </a:solidFill>
            </a:endParaRPr>
          </a:p>
        </p:txBody>
      </p:sp>
      <p:sp>
        <p:nvSpPr>
          <p:cNvPr id="70659" name="Rectangle 2"/>
          <p:cNvSpPr>
            <a:spLocks noGrp="1" noChangeArrowheads="1"/>
          </p:cNvSpPr>
          <p:nvPr>
            <p:ph type="title"/>
          </p:nvPr>
        </p:nvSpPr>
        <p:spPr>
          <a:xfrm>
            <a:off x="152400" y="304800"/>
            <a:ext cx="8839200" cy="1143000"/>
          </a:xfrm>
        </p:spPr>
        <p:txBody>
          <a:bodyPr/>
          <a:lstStyle/>
          <a:p>
            <a:pPr eaLnBrk="1" hangingPunct="1"/>
            <a:r>
              <a:rPr lang="en-US" sz="3200" dirty="0" smtClean="0"/>
              <a:t>Do Ratings Accurately Reflect </a:t>
            </a:r>
            <a:r>
              <a:rPr lang="en-US" sz="3200" dirty="0"/>
              <a:t>C</a:t>
            </a:r>
            <a:r>
              <a:rPr lang="en-US" sz="3200" dirty="0" smtClean="0"/>
              <a:t>hild Status?    </a:t>
            </a:r>
            <a:br>
              <a:rPr lang="en-US" sz="3200" dirty="0" smtClean="0"/>
            </a:br>
            <a:r>
              <a:rPr lang="en-US" sz="3200" dirty="0" smtClean="0"/>
              <a:t>Pattern Checking</a:t>
            </a:r>
          </a:p>
        </p:txBody>
      </p:sp>
      <p:sp>
        <p:nvSpPr>
          <p:cNvPr id="70660" name="Rectangle 3"/>
          <p:cNvSpPr>
            <a:spLocks noGrp="1" noChangeArrowheads="1"/>
          </p:cNvSpPr>
          <p:nvPr>
            <p:ph type="body" idx="1"/>
          </p:nvPr>
        </p:nvSpPr>
        <p:spPr>
          <a:xfrm>
            <a:off x="457200" y="2286000"/>
            <a:ext cx="8077200" cy="4343400"/>
          </a:xfrm>
        </p:spPr>
        <p:txBody>
          <a:bodyPr/>
          <a:lstStyle/>
          <a:p>
            <a:pPr eaLnBrk="1" hangingPunct="1">
              <a:lnSpc>
                <a:spcPct val="90000"/>
              </a:lnSpc>
              <a:buClr>
                <a:schemeClr val="accent2"/>
              </a:buClr>
            </a:pPr>
            <a:r>
              <a:rPr lang="en-US" dirty="0" smtClean="0"/>
              <a:t>We have expectations about how child outcomes data should look</a:t>
            </a:r>
          </a:p>
          <a:p>
            <a:pPr lvl="1" eaLnBrk="1" hangingPunct="1">
              <a:lnSpc>
                <a:spcPct val="90000"/>
              </a:lnSpc>
              <a:buClr>
                <a:schemeClr val="accent2"/>
              </a:buClr>
            </a:pPr>
            <a:r>
              <a:rPr lang="en-US" dirty="0" smtClean="0"/>
              <a:t>Compared to what we expect</a:t>
            </a:r>
          </a:p>
          <a:p>
            <a:pPr lvl="1" eaLnBrk="1" hangingPunct="1">
              <a:lnSpc>
                <a:spcPct val="90000"/>
              </a:lnSpc>
              <a:buClr>
                <a:schemeClr val="accent2"/>
              </a:buClr>
            </a:pPr>
            <a:r>
              <a:rPr lang="en-US" dirty="0" smtClean="0"/>
              <a:t>Compared to other data in the state</a:t>
            </a:r>
          </a:p>
          <a:p>
            <a:pPr lvl="1" eaLnBrk="1" hangingPunct="1">
              <a:lnSpc>
                <a:spcPct val="90000"/>
              </a:lnSpc>
              <a:buClr>
                <a:schemeClr val="accent2"/>
              </a:buClr>
            </a:pPr>
            <a:r>
              <a:rPr lang="en-US" dirty="0" smtClean="0"/>
              <a:t>Compared to similar states/regions/school districts</a:t>
            </a:r>
          </a:p>
          <a:p>
            <a:pPr eaLnBrk="1" hangingPunct="1">
              <a:lnSpc>
                <a:spcPct val="90000"/>
              </a:lnSpc>
              <a:buClr>
                <a:schemeClr val="accent2"/>
              </a:buClr>
            </a:pPr>
            <a:r>
              <a:rPr lang="en-US" dirty="0" smtClean="0"/>
              <a:t>When the data are different than expected ask follow up questions</a:t>
            </a:r>
          </a:p>
          <a:p>
            <a:pPr eaLnBrk="1" hangingPunct="1">
              <a:lnSpc>
                <a:spcPct val="90000"/>
              </a:lnSpc>
              <a:buClr>
                <a:schemeClr val="accent2"/>
              </a:buClr>
              <a:buFont typeface="Wingdings" pitchFamily="2" charset="2"/>
              <a:buNone/>
            </a:pPr>
            <a:endParaRPr lang="en-US" sz="2800" dirty="0" smtClean="0"/>
          </a:p>
        </p:txBody>
      </p:sp>
    </p:spTree>
  </p:cSld>
  <p:clrMapOvr>
    <a:masterClrMapping/>
  </p:clrMapOvr>
  <p:transition spd="slow"/>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lstStyle/>
          <a:p>
            <a:r>
              <a:rPr lang="en-US" dirty="0" smtClean="0"/>
              <a:t>Looking at Race/Ethnicity</a:t>
            </a:r>
            <a:endParaRPr lang="en-US" dirty="0"/>
          </a:p>
        </p:txBody>
      </p:sp>
      <p:pic>
        <p:nvPicPr>
          <p:cNvPr id="4" name="Picture 6"/>
          <p:cNvPicPr>
            <a:picLocks noChangeAspect="1" noChangeArrowheads="1"/>
          </p:cNvPicPr>
          <p:nvPr/>
        </p:nvPicPr>
        <p:blipFill>
          <a:blip r:embed="rId3" cstate="print"/>
          <a:srcRect/>
          <a:stretch>
            <a:fillRect/>
          </a:stretch>
        </p:blipFill>
        <p:spPr bwMode="auto">
          <a:xfrm>
            <a:off x="304800" y="1143000"/>
            <a:ext cx="8458200" cy="5334000"/>
          </a:xfrm>
          <a:prstGeom prst="rect">
            <a:avLst/>
          </a:prstGeom>
          <a:noFill/>
          <a:ln w="9525">
            <a:noFill/>
            <a:miter lim="800000"/>
            <a:headEnd/>
            <a:tailEnd/>
          </a:ln>
        </p:spPr>
      </p:pic>
      <p:sp>
        <p:nvSpPr>
          <p:cNvPr id="5" name="Oval 4"/>
          <p:cNvSpPr/>
          <p:nvPr/>
        </p:nvSpPr>
        <p:spPr>
          <a:xfrm>
            <a:off x="3810000" y="25146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6" name="Oval 5"/>
          <p:cNvSpPr/>
          <p:nvPr/>
        </p:nvSpPr>
        <p:spPr>
          <a:xfrm>
            <a:off x="7924800" y="24384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7" name="Oval 6"/>
          <p:cNvSpPr/>
          <p:nvPr/>
        </p:nvSpPr>
        <p:spPr>
          <a:xfrm>
            <a:off x="7924800" y="56388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8" name="Oval 7"/>
          <p:cNvSpPr/>
          <p:nvPr/>
        </p:nvSpPr>
        <p:spPr>
          <a:xfrm>
            <a:off x="3733800" y="56388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9" name="Oval 8"/>
          <p:cNvSpPr/>
          <p:nvPr/>
        </p:nvSpPr>
        <p:spPr>
          <a:xfrm>
            <a:off x="7924800" y="30480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
        <p:nvSpPr>
          <p:cNvPr id="10" name="Oval 9"/>
          <p:cNvSpPr/>
          <p:nvPr/>
        </p:nvSpPr>
        <p:spPr>
          <a:xfrm>
            <a:off x="3733800" y="2971800"/>
            <a:ext cx="914400"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sz="1800">
              <a:solidFill>
                <a:prstClr val="white"/>
              </a:solidFill>
            </a:endParaRPr>
          </a:p>
        </p:txBody>
      </p:sp>
    </p:spTree>
    <p:extLst>
      <p:ext uri="{BB962C8B-B14F-4D97-AF65-F5344CB8AC3E}">
        <p14:creationId xmlns:p14="http://schemas.microsoft.com/office/powerpoint/2010/main" val="29367027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hart 3"/>
          <p:cNvGraphicFramePr/>
          <p:nvPr>
            <p:extLst>
              <p:ext uri="{D42A27DB-BD31-4B8C-83A1-F6EECF244321}">
                <p14:modId xmlns:p14="http://schemas.microsoft.com/office/powerpoint/2010/main" val="2914647415"/>
              </p:ext>
            </p:extLst>
          </p:nvPr>
        </p:nvGraphicFramePr>
        <p:xfrm>
          <a:off x="304800" y="762000"/>
          <a:ext cx="7696200" cy="48768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2665189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2" name="Chart 1"/>
          <p:cNvGraphicFramePr/>
          <p:nvPr/>
        </p:nvGraphicFramePr>
        <p:xfrm>
          <a:off x="609600" y="609600"/>
          <a:ext cx="7315200" cy="2362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p:nvPr/>
        </p:nvGraphicFramePr>
        <p:xfrm>
          <a:off x="609600" y="3276600"/>
          <a:ext cx="7315200" cy="2667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296982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5" name="Content Placeholder 4"/>
          <p:cNvGraphicFramePr>
            <a:graphicFrameLocks noGrp="1"/>
          </p:cNvGraphicFramePr>
          <p:nvPr>
            <p:ph sz="quarter" idx="1"/>
          </p:nvPr>
        </p:nvGraphicFramePr>
        <p:xfrm>
          <a:off x="457200" y="609600"/>
          <a:ext cx="7696200" cy="27432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Content Placeholder 5"/>
          <p:cNvGraphicFramePr>
            <a:graphicFrameLocks noGrp="1"/>
          </p:cNvGraphicFramePr>
          <p:nvPr>
            <p:ph sz="quarter" idx="2"/>
          </p:nvPr>
        </p:nvGraphicFramePr>
        <p:xfrm>
          <a:off x="457200" y="3276600"/>
          <a:ext cx="7696200" cy="3048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513842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249362"/>
          </a:xfrm>
        </p:spPr>
        <p:txBody>
          <a:bodyPr>
            <a:normAutofit fontScale="90000"/>
          </a:bodyPr>
          <a:lstStyle/>
          <a:p>
            <a:r>
              <a:rPr lang="en-US" dirty="0" smtClean="0"/>
              <a:t>Trying out the New Tool - </a:t>
            </a:r>
            <a:br>
              <a:rPr lang="en-US" dirty="0" smtClean="0"/>
            </a:br>
            <a:r>
              <a:rPr lang="en-US" dirty="0" smtClean="0"/>
              <a:t>Do Children with Specific Types of Disabilities Show Different Patterns of Growth?</a:t>
            </a:r>
            <a:endParaRPr lang="en-US" dirty="0"/>
          </a:p>
        </p:txBody>
      </p:sp>
      <p:graphicFrame>
        <p:nvGraphicFramePr>
          <p:cNvPr id="6" name="Content Placeholder 5"/>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10626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 Children with Specific Types of Disabilities Show Different Patterns of Growth?</a:t>
            </a:r>
            <a:endParaRPr lang="en-US" dirty="0"/>
          </a:p>
        </p:txBody>
      </p:sp>
      <p:graphicFrame>
        <p:nvGraphicFramePr>
          <p:cNvPr id="4" name="Content Placeholder 3"/>
          <p:cNvGraphicFramePr>
            <a:graphicFrameLocks noGrp="1"/>
          </p:cNvGraphicFramePr>
          <p:nvPr>
            <p:ph sz="quarter" idx="1"/>
          </p:nvPr>
        </p:nvGraphicFramePr>
        <p:xfrm>
          <a:off x="457200" y="1447800"/>
          <a:ext cx="7772400" cy="50260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04515200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Children with Specific Types of Disabilities Show Different Patterns of Growth?</a:t>
            </a:r>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273301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Children with Specific Types of Disabilities Show Different Patterns of Growth?</a:t>
            </a:r>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2798924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 Children with Specific Types of Disabilities Show Different Patterns of Growth?</a:t>
            </a:r>
          </a:p>
        </p:txBody>
      </p:sp>
      <p:graphicFrame>
        <p:nvGraphicFramePr>
          <p:cNvPr id="4" name="Content Placeholder 3"/>
          <p:cNvGraphicFramePr>
            <a:graphicFrameLocks noGrp="1"/>
          </p:cNvGraphicFramePr>
          <p:nvPr>
            <p:ph sz="quarter" idx="1"/>
          </p:nvPr>
        </p:nvGraphicFramePr>
        <p:xfrm>
          <a:off x="457200" y="1600200"/>
          <a:ext cx="7467600" cy="48736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105926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Wisconsin Next Steps</a:t>
            </a:r>
            <a:endParaRPr lang="en-US" dirty="0"/>
          </a:p>
        </p:txBody>
      </p:sp>
      <p:sp>
        <p:nvSpPr>
          <p:cNvPr id="3" name="Content Placeholder 2"/>
          <p:cNvSpPr>
            <a:spLocks noGrp="1"/>
          </p:cNvSpPr>
          <p:nvPr>
            <p:ph sz="quarter" idx="1"/>
          </p:nvPr>
        </p:nvSpPr>
        <p:spPr/>
        <p:txBody>
          <a:bodyPr/>
          <a:lstStyle/>
          <a:p>
            <a:r>
              <a:rPr lang="en-US" dirty="0" smtClean="0"/>
              <a:t>Looking at the data – does the type of setting impact the progress children make? (District level analysis)</a:t>
            </a:r>
          </a:p>
          <a:p>
            <a:pPr marL="0" indent="0">
              <a:buNone/>
            </a:pPr>
            <a:endParaRPr lang="en-US" dirty="0" smtClean="0"/>
          </a:p>
          <a:p>
            <a:r>
              <a:rPr lang="en-US" dirty="0" smtClean="0"/>
              <a:t>As a state T&amp;TA system, we’re operating as a PLC to guide the work and support the District </a:t>
            </a:r>
          </a:p>
          <a:p>
            <a:pPr lvl="1"/>
            <a:r>
              <a:rPr lang="en-US" dirty="0" smtClean="0"/>
              <a:t>What will the Districts want to focus on?  E.g. settings, race/ethnicity, curriculum use</a:t>
            </a:r>
          </a:p>
          <a:p>
            <a:pPr marL="0" indent="0">
              <a:buNone/>
            </a:pPr>
            <a:endParaRPr lang="en-US" dirty="0"/>
          </a:p>
        </p:txBody>
      </p:sp>
    </p:spTree>
    <p:extLst>
      <p:ext uri="{BB962C8B-B14F-4D97-AF65-F5344CB8AC3E}">
        <p14:creationId xmlns:p14="http://schemas.microsoft.com/office/powerpoint/2010/main" val="4659096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Rectangle 2"/>
          <p:cNvSpPr>
            <a:spLocks noGrp="1" noChangeArrowheads="1"/>
          </p:cNvSpPr>
          <p:nvPr>
            <p:ph type="title"/>
          </p:nvPr>
        </p:nvSpPr>
        <p:spPr/>
        <p:txBody>
          <a:bodyPr/>
          <a:lstStyle/>
          <a:p>
            <a:pPr eaLnBrk="1" hangingPunct="1"/>
            <a:r>
              <a:rPr lang="en-US" dirty="0" smtClean="0">
                <a:latin typeface="Arial" panose="020B0604020202020204" pitchFamily="34" charset="0"/>
                <a:cs typeface="Arial" panose="020B0604020202020204" pitchFamily="34" charset="0"/>
              </a:rPr>
              <a:t>Questions to Ask</a:t>
            </a:r>
          </a:p>
        </p:txBody>
      </p:sp>
      <p:sp>
        <p:nvSpPr>
          <p:cNvPr id="71684" name="Rectangle 3"/>
          <p:cNvSpPr>
            <a:spLocks noGrp="1" noChangeArrowheads="1"/>
          </p:cNvSpPr>
          <p:nvPr>
            <p:ph idx="1"/>
          </p:nvPr>
        </p:nvSpPr>
        <p:spPr/>
        <p:txBody>
          <a:bodyPr/>
          <a:lstStyle/>
          <a:p>
            <a:pPr eaLnBrk="1" hangingPunct="1"/>
            <a:r>
              <a:rPr lang="en-US" dirty="0" smtClean="0">
                <a:latin typeface="Arial" panose="020B0604020202020204" pitchFamily="34" charset="0"/>
                <a:cs typeface="Arial" panose="020B0604020202020204" pitchFamily="34" charset="0"/>
              </a:rPr>
              <a:t>Do the data make sense?</a:t>
            </a:r>
          </a:p>
          <a:p>
            <a:pPr lvl="1" eaLnBrk="1" hangingPunct="1"/>
            <a:r>
              <a:rPr lang="en-US" dirty="0" smtClean="0">
                <a:latin typeface="Arial" panose="020B0604020202020204" pitchFamily="34" charset="0"/>
                <a:cs typeface="Arial" panose="020B0604020202020204" pitchFamily="34" charset="0"/>
              </a:rPr>
              <a:t>Am I surprised?  Do I believe the data?  Believe some of the data?  All of the data?</a:t>
            </a:r>
          </a:p>
          <a:p>
            <a:pPr marL="457200" lvl="1" indent="0" eaLnBrk="1" hangingPunct="1">
              <a:buNone/>
            </a:pPr>
            <a:endParaRPr lang="en-US" dirty="0" smtClean="0">
              <a:latin typeface="Arial" panose="020B0604020202020204" pitchFamily="34" charset="0"/>
              <a:cs typeface="Arial" panose="020B0604020202020204" pitchFamily="34" charset="0"/>
            </a:endParaRPr>
          </a:p>
          <a:p>
            <a:pPr eaLnBrk="1" hangingPunct="1"/>
            <a:r>
              <a:rPr lang="en-US" dirty="0" smtClean="0">
                <a:latin typeface="Arial" panose="020B0604020202020204" pitchFamily="34" charset="0"/>
                <a:cs typeface="Arial" panose="020B0604020202020204" pitchFamily="34" charset="0"/>
              </a:rPr>
              <a:t>If the data are reasonable (or when they become reasonable), what might they tell us?</a:t>
            </a:r>
          </a:p>
          <a:p>
            <a:pPr eaLnBrk="1" hangingPunct="1"/>
            <a:endParaRPr lang="en-US" dirty="0" smtClean="0"/>
          </a:p>
        </p:txBody>
      </p:sp>
      <p:sp>
        <p:nvSpPr>
          <p:cNvPr id="38915" name="Slide Number Placeholder 5"/>
          <p:cNvSpPr>
            <a:spLocks noGrp="1"/>
          </p:cNvSpPr>
          <p:nvPr>
            <p:ph type="sldNum" sz="quarter" idx="10"/>
          </p:nvPr>
        </p:nvSpPr>
        <p:spPr>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800">
                <a:solidFill>
                  <a:srgbClr val="F7F7F7"/>
                </a:solidFill>
                <a:latin typeface="Arial" charset="0"/>
              </a:defRPr>
            </a:lvl1pPr>
            <a:lvl2pPr marL="742950" indent="-285750">
              <a:defRPr sz="2800">
                <a:solidFill>
                  <a:srgbClr val="F7F7F7"/>
                </a:solidFill>
                <a:latin typeface="Arial" charset="0"/>
              </a:defRPr>
            </a:lvl2pPr>
            <a:lvl3pPr marL="1143000" indent="-228600">
              <a:defRPr sz="2800">
                <a:solidFill>
                  <a:srgbClr val="F7F7F7"/>
                </a:solidFill>
                <a:latin typeface="Arial" charset="0"/>
              </a:defRPr>
            </a:lvl3pPr>
            <a:lvl4pPr marL="1600200" indent="-228600">
              <a:defRPr sz="2800">
                <a:solidFill>
                  <a:srgbClr val="F7F7F7"/>
                </a:solidFill>
                <a:latin typeface="Arial" charset="0"/>
              </a:defRPr>
            </a:lvl4pPr>
            <a:lvl5pPr marL="2057400" indent="-228600">
              <a:defRPr sz="2800">
                <a:solidFill>
                  <a:srgbClr val="F7F7F7"/>
                </a:solidFill>
                <a:latin typeface="Arial" charset="0"/>
              </a:defRPr>
            </a:lvl5pPr>
            <a:lvl6pPr marL="2514600" indent="-228600" eaLnBrk="0" fontAlgn="base" hangingPunct="0">
              <a:spcBef>
                <a:spcPct val="0"/>
              </a:spcBef>
              <a:spcAft>
                <a:spcPct val="0"/>
              </a:spcAft>
              <a:defRPr sz="2800">
                <a:solidFill>
                  <a:srgbClr val="F7F7F7"/>
                </a:solidFill>
                <a:latin typeface="Arial" charset="0"/>
              </a:defRPr>
            </a:lvl6pPr>
            <a:lvl7pPr marL="2971800" indent="-228600" eaLnBrk="0" fontAlgn="base" hangingPunct="0">
              <a:spcBef>
                <a:spcPct val="0"/>
              </a:spcBef>
              <a:spcAft>
                <a:spcPct val="0"/>
              </a:spcAft>
              <a:defRPr sz="2800">
                <a:solidFill>
                  <a:srgbClr val="F7F7F7"/>
                </a:solidFill>
                <a:latin typeface="Arial" charset="0"/>
              </a:defRPr>
            </a:lvl7pPr>
            <a:lvl8pPr marL="3429000" indent="-228600" eaLnBrk="0" fontAlgn="base" hangingPunct="0">
              <a:spcBef>
                <a:spcPct val="0"/>
              </a:spcBef>
              <a:spcAft>
                <a:spcPct val="0"/>
              </a:spcAft>
              <a:defRPr sz="2800">
                <a:solidFill>
                  <a:srgbClr val="F7F7F7"/>
                </a:solidFill>
                <a:latin typeface="Arial" charset="0"/>
              </a:defRPr>
            </a:lvl8pPr>
            <a:lvl9pPr marL="3886200" indent="-228600" eaLnBrk="0" fontAlgn="base" hangingPunct="0">
              <a:spcBef>
                <a:spcPct val="0"/>
              </a:spcBef>
              <a:spcAft>
                <a:spcPct val="0"/>
              </a:spcAft>
              <a:defRPr sz="2800">
                <a:solidFill>
                  <a:srgbClr val="F7F7F7"/>
                </a:solidFill>
                <a:latin typeface="Arial" charset="0"/>
              </a:defRPr>
            </a:lvl9pPr>
          </a:lstStyle>
          <a:p>
            <a:pPr>
              <a:defRPr/>
            </a:pPr>
            <a:fld id="{F2952C43-47FC-4F08-837A-5C6F35D3DE5D}" type="slidenum">
              <a:rPr lang="en-US" sz="1400" smtClean="0">
                <a:solidFill>
                  <a:schemeClr val="tx1"/>
                </a:solidFill>
              </a:rPr>
              <a:pPr>
                <a:defRPr/>
              </a:pPr>
              <a:t>5</a:t>
            </a:fld>
            <a:endParaRPr lang="en-US" sz="1400" smtClean="0">
              <a:solidFill>
                <a:schemeClr val="tx1"/>
              </a:solidFill>
            </a:endParaRPr>
          </a:p>
        </p:txBody>
      </p:sp>
    </p:spTree>
  </p:cSld>
  <p:clrMapOvr>
    <a:masterClrMapping/>
  </p:clrMapOvr>
  <p:transition spd="slow"/>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Title 1"/>
          <p:cNvSpPr>
            <a:spLocks noGrp="1"/>
          </p:cNvSpPr>
          <p:nvPr>
            <p:ph type="title"/>
          </p:nvPr>
        </p:nvSpPr>
        <p:spPr/>
        <p:txBody>
          <a:bodyPr/>
          <a:lstStyle/>
          <a:p>
            <a:r>
              <a:rPr lang="en-US" altLang="en-US" smtClean="0"/>
              <a:t>Local Contributing Factors Tool</a:t>
            </a:r>
          </a:p>
        </p:txBody>
      </p:sp>
      <p:sp>
        <p:nvSpPr>
          <p:cNvPr id="3" name="Content Placeholder 2"/>
          <p:cNvSpPr>
            <a:spLocks noGrp="1"/>
          </p:cNvSpPr>
          <p:nvPr>
            <p:ph idx="1"/>
          </p:nvPr>
        </p:nvSpPr>
        <p:spPr>
          <a:xfrm>
            <a:off x="457200" y="2286000"/>
            <a:ext cx="4094831" cy="3840163"/>
          </a:xfrm>
        </p:spPr>
        <p:txBody>
          <a:bodyPr>
            <a:noAutofit/>
          </a:bodyPr>
          <a:lstStyle/>
          <a:p>
            <a:pPr marL="0" indent="0">
              <a:buNone/>
              <a:defRPr/>
            </a:pPr>
            <a:r>
              <a:rPr lang="en-US" sz="2800" dirty="0" smtClean="0"/>
              <a:t>Provides </a:t>
            </a:r>
            <a:r>
              <a:rPr lang="en-US" sz="2800" dirty="0"/>
              <a:t>ideas for the types of questions a local team would consider in identifying factors impacting performance</a:t>
            </a:r>
            <a:r>
              <a:rPr lang="en-US" sz="2800" dirty="0" smtClean="0"/>
              <a:t>.</a:t>
            </a:r>
            <a:endParaRPr lang="en-US" sz="2800" dirty="0"/>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52031" y="2362200"/>
            <a:ext cx="4136809"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457199" y="5334000"/>
            <a:ext cx="8338457" cy="1384995"/>
          </a:xfrm>
          <a:prstGeom prst="rect">
            <a:avLst/>
          </a:prstGeom>
          <a:noFill/>
        </p:spPr>
        <p:txBody>
          <a:bodyPr wrap="square" rtlCol="0">
            <a:spAutoFit/>
          </a:bodyPr>
          <a:lstStyle/>
          <a:p>
            <a:r>
              <a:rPr lang="en-US" sz="2800" u="sng" dirty="0">
                <a:hlinkClick r:id="rId4"/>
              </a:rPr>
              <a:t>http://www.ectacenter.org/~meetings/outcomes2012/Uploads/ECO-C3-B7-LCFT_DRAFT-10-19-2012.docx</a:t>
            </a:r>
            <a:endParaRPr lang="en-US" sz="2800" dirty="0"/>
          </a:p>
        </p:txBody>
      </p:sp>
    </p:spTree>
    <p:extLst>
      <p:ext uri="{BB962C8B-B14F-4D97-AF65-F5344CB8AC3E}">
        <p14:creationId xmlns:p14="http://schemas.microsoft.com/office/powerpoint/2010/main" val="22463056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ctrTitle"/>
          </p:nvPr>
        </p:nvSpPr>
        <p:spPr>
          <a:xfrm>
            <a:off x="416748" y="0"/>
            <a:ext cx="8270052" cy="1470025"/>
          </a:xfrm>
        </p:spPr>
        <p:txBody>
          <a:bodyPr/>
          <a:lstStyle/>
          <a:p>
            <a:r>
              <a:rPr lang="en-US" sz="3200" dirty="0" smtClean="0"/>
              <a:t>Relationship of Quality Practices to Child and Family Outcome Measurement Results</a:t>
            </a:r>
          </a:p>
        </p:txBody>
      </p:sp>
      <p:sp>
        <p:nvSpPr>
          <p:cNvPr id="53251" name="Subtitle 2"/>
          <p:cNvSpPr>
            <a:spLocks noGrp="1"/>
          </p:cNvSpPr>
          <p:nvPr>
            <p:ph type="subTitle" idx="1"/>
          </p:nvPr>
        </p:nvSpPr>
        <p:spPr>
          <a:xfrm>
            <a:off x="394977" y="2286000"/>
            <a:ext cx="4419600" cy="2895600"/>
          </a:xfrm>
        </p:spPr>
        <p:txBody>
          <a:bodyPr/>
          <a:lstStyle/>
          <a:p>
            <a:pPr algn="l"/>
            <a:r>
              <a:rPr lang="en-US" dirty="0" smtClean="0"/>
              <a:t>Designed to </a:t>
            </a:r>
            <a:r>
              <a:rPr lang="en-US" dirty="0"/>
              <a:t>assist states in identifying ways to improve results for children and families </a:t>
            </a:r>
            <a:r>
              <a:rPr lang="en-US" dirty="0" smtClean="0"/>
              <a:t>through </a:t>
            </a:r>
            <a:r>
              <a:rPr lang="en-US" dirty="0"/>
              <a:t>implementation of quality practices. </a:t>
            </a:r>
            <a:endParaRPr lang="en-US" dirty="0" smtClean="0"/>
          </a:p>
        </p:txBody>
      </p:sp>
      <p:sp>
        <p:nvSpPr>
          <p:cNvPr id="53252"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C411DBF9-E2F0-46BF-B8AD-8137977D85E1}" type="slidenum">
              <a:rPr lang="en-US" sz="1200">
                <a:latin typeface="Calisto MT" pitchFamily="18" charset="0"/>
              </a:rPr>
              <a:pPr algn="r"/>
              <a:t>51</a:t>
            </a:fld>
            <a:endParaRPr lang="en-US" sz="1200">
              <a:latin typeface="Calisto MT" pitchFamily="18" charset="0"/>
            </a:endParaRPr>
          </a:p>
        </p:txBody>
      </p:sp>
      <p:sp>
        <p:nvSpPr>
          <p:cNvPr id="2" name="TextBox 1"/>
          <p:cNvSpPr txBox="1"/>
          <p:nvPr/>
        </p:nvSpPr>
        <p:spPr>
          <a:xfrm>
            <a:off x="416748" y="5430913"/>
            <a:ext cx="8270052" cy="954107"/>
          </a:xfrm>
          <a:prstGeom prst="rect">
            <a:avLst/>
          </a:prstGeom>
          <a:noFill/>
        </p:spPr>
        <p:txBody>
          <a:bodyPr wrap="square" rtlCol="0">
            <a:spAutoFit/>
          </a:bodyPr>
          <a:lstStyle/>
          <a:p>
            <a:r>
              <a:rPr lang="en-US" sz="2800" u="sng" dirty="0">
                <a:hlinkClick r:id="rId3"/>
              </a:rPr>
              <a:t>http://ectacenter.org/~docs/eco/QualityPracticesOutcomes_4-29-11-Final.doc</a:t>
            </a:r>
            <a:endParaRPr lang="en-US" sz="2800" dirty="0">
              <a:solidFill>
                <a:srgbClr val="FF0000"/>
              </a:solidFill>
            </a:endParaRPr>
          </a:p>
        </p:txBody>
      </p: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81600" y="2329543"/>
            <a:ext cx="2616010" cy="310137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484035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r>
              <a:rPr lang="en-US" dirty="0" smtClean="0"/>
              <a:t>Next Steps?</a:t>
            </a:r>
          </a:p>
        </p:txBody>
      </p:sp>
      <p:sp>
        <p:nvSpPr>
          <p:cNvPr id="53251" name="Subtitle 2"/>
          <p:cNvSpPr>
            <a:spLocks noGrp="1"/>
          </p:cNvSpPr>
          <p:nvPr>
            <p:ph idx="1"/>
          </p:nvPr>
        </p:nvSpPr>
        <p:spPr/>
        <p:txBody>
          <a:bodyPr/>
          <a:lstStyle/>
          <a:p>
            <a:pPr marL="457200" indent="-457200" algn="l">
              <a:buFont typeface="Arial" panose="020B0604020202020204" pitchFamily="34" charset="0"/>
              <a:buChar char="•"/>
            </a:pPr>
            <a:r>
              <a:rPr lang="en-US" dirty="0" smtClean="0"/>
              <a:t>Try out using these resources</a:t>
            </a:r>
          </a:p>
          <a:p>
            <a:pPr marL="457200" indent="-457200" algn="l">
              <a:buFont typeface="Arial" panose="020B0604020202020204" pitchFamily="34" charset="0"/>
              <a:buChar char="•"/>
            </a:pPr>
            <a:r>
              <a:rPr lang="en-US" dirty="0" smtClean="0"/>
              <a:t>Send feedback to ECO Center about the new Analysis tool </a:t>
            </a:r>
          </a:p>
          <a:p>
            <a:pPr marL="457200" indent="-457200" algn="l">
              <a:buFont typeface="Arial" panose="020B0604020202020204" pitchFamily="34" charset="0"/>
              <a:buChar char="•"/>
            </a:pPr>
            <a:r>
              <a:rPr lang="en-US" dirty="0" smtClean="0"/>
              <a:t>What are your ‘take </a:t>
            </a:r>
            <a:r>
              <a:rPr lang="en-US" dirty="0" err="1" smtClean="0"/>
              <a:t>aways</a:t>
            </a:r>
            <a:r>
              <a:rPr lang="en-US" dirty="0" smtClean="0"/>
              <a:t>’ and next steps related to analyzing your data for data quality and/or program improvement? (notes for State Team time)</a:t>
            </a:r>
          </a:p>
        </p:txBody>
      </p:sp>
      <p:sp>
        <p:nvSpPr>
          <p:cNvPr id="53252" name="Slide Number Placeholder 5"/>
          <p:cNvSpPr txBox="1">
            <a:spLocks noGrp="1"/>
          </p:cNvSpPr>
          <p:nvPr/>
        </p:nvSpPr>
        <p:spPr bwMode="auto">
          <a:xfrm>
            <a:off x="7315200" y="6172200"/>
            <a:ext cx="1371600" cy="457200"/>
          </a:xfrm>
          <a:prstGeom prst="rect">
            <a:avLst/>
          </a:prstGeom>
          <a:noFill/>
          <a:ln w="9525">
            <a:noFill/>
            <a:miter lim="800000"/>
            <a:headEnd/>
            <a:tailEnd/>
          </a:ln>
        </p:spPr>
        <p:txBody>
          <a:bodyPr anchor="b"/>
          <a:lstStyle/>
          <a:p>
            <a:pPr algn="r"/>
            <a:fld id="{C411DBF9-E2F0-46BF-B8AD-8137977D85E1}" type="slidenum">
              <a:rPr lang="en-US" sz="1200">
                <a:latin typeface="Calisto MT" pitchFamily="18" charset="0"/>
              </a:rPr>
              <a:pPr algn="r"/>
              <a:t>52</a:t>
            </a:fld>
            <a:endParaRPr lang="en-US" sz="1200">
              <a:latin typeface="Calisto MT" pitchFamily="18" charset="0"/>
            </a:endParaRPr>
          </a:p>
        </p:txBody>
      </p:sp>
    </p:spTree>
    <p:extLst>
      <p:ext uri="{BB962C8B-B14F-4D97-AF65-F5344CB8AC3E}">
        <p14:creationId xmlns:p14="http://schemas.microsoft.com/office/powerpoint/2010/main" val="11069103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Number Placeholder 7"/>
          <p:cNvSpPr>
            <a:spLocks noGrp="1"/>
          </p:cNvSpPr>
          <p:nvPr>
            <p:ph type="sldNum" sz="quarter" idx="12"/>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lgn="ctr" eaLnBrk="0" hangingPunct="0">
              <a:defRPr sz="3200">
                <a:solidFill>
                  <a:srgbClr val="224568"/>
                </a:solidFill>
                <a:latin typeface="Arial" charset="0"/>
              </a:defRPr>
            </a:lvl1pPr>
            <a:lvl2pPr marL="742950" indent="-285750" algn="ctr" eaLnBrk="0" hangingPunct="0">
              <a:defRPr sz="3200">
                <a:solidFill>
                  <a:srgbClr val="224568"/>
                </a:solidFill>
                <a:latin typeface="Arial" charset="0"/>
              </a:defRPr>
            </a:lvl2pPr>
            <a:lvl3pPr marL="1143000" indent="-228600" algn="ctr" eaLnBrk="0" hangingPunct="0">
              <a:defRPr sz="3200">
                <a:solidFill>
                  <a:srgbClr val="224568"/>
                </a:solidFill>
                <a:latin typeface="Arial" charset="0"/>
              </a:defRPr>
            </a:lvl3pPr>
            <a:lvl4pPr marL="1600200" indent="-228600" algn="ctr" eaLnBrk="0" hangingPunct="0">
              <a:defRPr sz="3200">
                <a:solidFill>
                  <a:srgbClr val="224568"/>
                </a:solidFill>
                <a:latin typeface="Arial" charset="0"/>
              </a:defRPr>
            </a:lvl4pPr>
            <a:lvl5pPr marL="2057400" indent="-228600" algn="ctr" eaLnBrk="0" hangingPunct="0">
              <a:defRPr sz="3200">
                <a:solidFill>
                  <a:srgbClr val="224568"/>
                </a:solidFill>
                <a:latin typeface="Arial" charset="0"/>
              </a:defRPr>
            </a:lvl5pPr>
            <a:lvl6pPr marL="2514600" indent="-228600" algn="ctr" eaLnBrk="0" fontAlgn="base" hangingPunct="0">
              <a:spcBef>
                <a:spcPct val="0"/>
              </a:spcBef>
              <a:spcAft>
                <a:spcPct val="0"/>
              </a:spcAft>
              <a:defRPr sz="3200">
                <a:solidFill>
                  <a:srgbClr val="224568"/>
                </a:solidFill>
                <a:latin typeface="Arial" charset="0"/>
              </a:defRPr>
            </a:lvl6pPr>
            <a:lvl7pPr marL="2971800" indent="-228600" algn="ctr" eaLnBrk="0" fontAlgn="base" hangingPunct="0">
              <a:spcBef>
                <a:spcPct val="0"/>
              </a:spcBef>
              <a:spcAft>
                <a:spcPct val="0"/>
              </a:spcAft>
              <a:defRPr sz="3200">
                <a:solidFill>
                  <a:srgbClr val="224568"/>
                </a:solidFill>
                <a:latin typeface="Arial" charset="0"/>
              </a:defRPr>
            </a:lvl7pPr>
            <a:lvl8pPr marL="3429000" indent="-228600" algn="ctr" eaLnBrk="0" fontAlgn="base" hangingPunct="0">
              <a:spcBef>
                <a:spcPct val="0"/>
              </a:spcBef>
              <a:spcAft>
                <a:spcPct val="0"/>
              </a:spcAft>
              <a:defRPr sz="3200">
                <a:solidFill>
                  <a:srgbClr val="224568"/>
                </a:solidFill>
                <a:latin typeface="Arial" charset="0"/>
              </a:defRPr>
            </a:lvl8pPr>
            <a:lvl9pPr marL="3886200" indent="-228600" algn="ctr" eaLnBrk="0" fontAlgn="base" hangingPunct="0">
              <a:spcBef>
                <a:spcPct val="0"/>
              </a:spcBef>
              <a:spcAft>
                <a:spcPct val="0"/>
              </a:spcAft>
              <a:defRPr sz="3200">
                <a:solidFill>
                  <a:srgbClr val="224568"/>
                </a:solidFill>
                <a:latin typeface="Arial" charset="0"/>
              </a:defRPr>
            </a:lvl9pPr>
          </a:lstStyle>
          <a:p>
            <a:pPr algn="r">
              <a:defRPr/>
            </a:pPr>
            <a:fld id="{BC68C624-78CD-465E-9B63-702DF4E1A0A6}" type="slidenum">
              <a:rPr lang="en-US" sz="1200" smtClean="0">
                <a:solidFill>
                  <a:srgbClr val="000099"/>
                </a:solidFill>
              </a:rPr>
              <a:pPr algn="r">
                <a:defRPr/>
              </a:pPr>
              <a:t>53</a:t>
            </a:fld>
            <a:endParaRPr lang="en-US" sz="1200" smtClean="0">
              <a:solidFill>
                <a:srgbClr val="000099"/>
              </a:solidFill>
            </a:endParaRPr>
          </a:p>
        </p:txBody>
      </p:sp>
      <p:sp>
        <p:nvSpPr>
          <p:cNvPr id="130051" name="Rectangle 3"/>
          <p:cNvSpPr>
            <a:spLocks noGrp="1" noChangeArrowheads="1"/>
          </p:cNvSpPr>
          <p:nvPr>
            <p:ph type="body" sz="half" idx="4294967295"/>
          </p:nvPr>
        </p:nvSpPr>
        <p:spPr bwMode="auto">
          <a:xfrm>
            <a:off x="0" y="2209800"/>
            <a:ext cx="3697288" cy="4114800"/>
          </a:xfrm>
          <a:prstGeom prst="rect">
            <a:avLst/>
          </a:prstGeom>
          <a:noFill/>
          <a:ln>
            <a:miter lim="800000"/>
            <a:headEnd/>
            <a:tailEnd/>
          </a:ln>
        </p:spPr>
        <p:txBody>
          <a:bodyPr/>
          <a:lstStyle/>
          <a:p>
            <a:pPr eaLnBrk="1" hangingPunct="1"/>
            <a:endParaRPr lang="en-US" sz="1200" smtClean="0">
              <a:latin typeface="Calisto MT" pitchFamily="18" charset="0"/>
            </a:endParaRPr>
          </a:p>
          <a:p>
            <a:pPr eaLnBrk="1" hangingPunct="1">
              <a:buFont typeface="Wingdings" pitchFamily="2" charset="2"/>
              <a:buNone/>
            </a:pPr>
            <a:endParaRPr lang="en-US" smtClean="0">
              <a:latin typeface="Calisto MT" pitchFamily="18" charset="0"/>
            </a:endParaRPr>
          </a:p>
          <a:p>
            <a:pPr eaLnBrk="1" hangingPunct="1"/>
            <a:endParaRPr lang="en-US" smtClean="0">
              <a:latin typeface="Calisto MT" pitchFamily="18" charset="0"/>
            </a:endParaRPr>
          </a:p>
        </p:txBody>
      </p:sp>
      <p:pic>
        <p:nvPicPr>
          <p:cNvPr id="130052" name="Picture 6" descr="CHI072-11423791_reduced"/>
          <p:cNvPicPr>
            <a:picLocks noChangeAspect="1" noChangeArrowheads="1"/>
          </p:cNvPicPr>
          <p:nvPr/>
        </p:nvPicPr>
        <p:blipFill>
          <a:blip r:embed="rId3" cstate="print"/>
          <a:srcRect/>
          <a:stretch>
            <a:fillRect/>
          </a:stretch>
        </p:blipFill>
        <p:spPr bwMode="auto">
          <a:xfrm>
            <a:off x="2921000" y="3581400"/>
            <a:ext cx="3352800" cy="2286000"/>
          </a:xfrm>
          <a:prstGeom prst="rect">
            <a:avLst/>
          </a:prstGeom>
          <a:noFill/>
          <a:ln w="9525">
            <a:noFill/>
            <a:miter lim="800000"/>
            <a:headEnd/>
            <a:tailEnd/>
          </a:ln>
        </p:spPr>
      </p:pic>
      <p:sp>
        <p:nvSpPr>
          <p:cNvPr id="130053" name="Rectangle 2"/>
          <p:cNvSpPr txBox="1">
            <a:spLocks noChangeArrowheads="1"/>
          </p:cNvSpPr>
          <p:nvPr/>
        </p:nvSpPr>
        <p:spPr bwMode="auto">
          <a:xfrm>
            <a:off x="901700" y="2057400"/>
            <a:ext cx="7391400" cy="1066800"/>
          </a:xfrm>
          <a:prstGeom prst="rect">
            <a:avLst/>
          </a:prstGeom>
          <a:noFill/>
          <a:ln w="9525">
            <a:noFill/>
            <a:miter lim="800000"/>
            <a:headEnd/>
            <a:tailEnd/>
          </a:ln>
        </p:spPr>
        <p:txBody>
          <a:bodyPr anchor="ctr"/>
          <a:lstStyle/>
          <a:p>
            <a:pPr algn="ctr"/>
            <a:r>
              <a:rPr lang="en-US" sz="3600" b="1">
                <a:latin typeface="Calisto MT" pitchFamily="18" charset="0"/>
              </a:rPr>
              <a:t>Find more resources at: http://www. the-eco-center-org</a:t>
            </a:r>
          </a:p>
        </p:txBody>
      </p:sp>
    </p:spTree>
  </p:cSld>
  <p:clrMapOvr>
    <a:masterClrMapping/>
  </p:clrMapOvr>
  <p:transition spd="slow"/>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Title 4"/>
          <p:cNvSpPr>
            <a:spLocks noGrp="1"/>
          </p:cNvSpPr>
          <p:nvPr>
            <p:ph type="title"/>
          </p:nvPr>
        </p:nvSpPr>
        <p:spPr/>
        <p:txBody>
          <a:bodyPr/>
          <a:lstStyle/>
          <a:p>
            <a:r>
              <a:rPr lang="en-US" altLang="en-US" dirty="0" smtClean="0"/>
              <a:t>Pattern Checking for Data Quality</a:t>
            </a:r>
          </a:p>
        </p:txBody>
      </p:sp>
      <p:sp>
        <p:nvSpPr>
          <p:cNvPr id="6" name="Content Placeholder 5"/>
          <p:cNvSpPr>
            <a:spLocks noGrp="1"/>
          </p:cNvSpPr>
          <p:nvPr>
            <p:ph idx="1"/>
          </p:nvPr>
        </p:nvSpPr>
        <p:spPr>
          <a:xfrm>
            <a:off x="457200" y="2392740"/>
            <a:ext cx="4198959" cy="3840163"/>
          </a:xfrm>
        </p:spPr>
        <p:txBody>
          <a:bodyPr>
            <a:noAutofit/>
          </a:bodyPr>
          <a:lstStyle/>
          <a:p>
            <a:pPr marL="0" indent="0">
              <a:buNone/>
              <a:defRPr/>
            </a:pPr>
            <a:r>
              <a:rPr lang="en-US" sz="2800" dirty="0" smtClean="0"/>
              <a:t>Strategies </a:t>
            </a:r>
            <a:r>
              <a:rPr lang="en-US" sz="2800" dirty="0"/>
              <a:t>for using data analysis to improve the quality of state data by looking for patterns that indicate potential issues for further investigation</a:t>
            </a:r>
            <a:r>
              <a:rPr lang="en-US" sz="2800" dirty="0" smtClean="0"/>
              <a:t>. </a:t>
            </a:r>
            <a:endParaRPr lang="en-US" sz="2800"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56159" y="2392740"/>
            <a:ext cx="4170149"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533400" y="5440740"/>
            <a:ext cx="8127430" cy="1077218"/>
          </a:xfrm>
          <a:prstGeom prst="rect">
            <a:avLst/>
          </a:prstGeom>
          <a:noFill/>
        </p:spPr>
        <p:txBody>
          <a:bodyPr wrap="square" rtlCol="0">
            <a:spAutoFit/>
          </a:bodyPr>
          <a:lstStyle/>
          <a:p>
            <a:r>
              <a:rPr lang="en-US" u="sng" dirty="0">
                <a:hlinkClick r:id="rId4"/>
              </a:rPr>
              <a:t>http://ectacenter.org/~pdfs/eco/pattern_checking_table.pdf</a:t>
            </a:r>
            <a:endParaRPr lang="en-US" dirty="0"/>
          </a:p>
        </p:txBody>
      </p:sp>
    </p:spTree>
    <p:extLst>
      <p:ext uri="{BB962C8B-B14F-4D97-AF65-F5344CB8AC3E}">
        <p14:creationId xmlns:p14="http://schemas.microsoft.com/office/powerpoint/2010/main" val="1736497558"/>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4"/>
          <p:cNvSpPr>
            <a:spLocks noGrp="1"/>
          </p:cNvSpPr>
          <p:nvPr>
            <p:ph type="sldNum" sz="quarter" idx="10"/>
          </p:nvPr>
        </p:nvSpPr>
        <p:spPr>
          <a:xfrm>
            <a:off x="6553200" y="6245225"/>
            <a:ext cx="2133600" cy="476250"/>
          </a:xfrm>
        </p:spPr>
        <p:txBody>
          <a:bodyPr/>
          <a:lstStyle/>
          <a:p>
            <a:pPr>
              <a:defRPr/>
            </a:pPr>
            <a:fld id="{718E0980-4288-401C-84A2-71B1CCD45685}" type="slidenum">
              <a:rPr lang="en-US">
                <a:latin typeface="Arial" charset="0"/>
              </a:rPr>
              <a:pPr>
                <a:defRPr/>
              </a:pPr>
              <a:t>7</a:t>
            </a:fld>
            <a:endParaRPr lang="en-US">
              <a:latin typeface="Arial" charset="0"/>
            </a:endParaRPr>
          </a:p>
        </p:txBody>
      </p:sp>
      <p:sp>
        <p:nvSpPr>
          <p:cNvPr id="103427" name="Rectangle 2"/>
          <p:cNvSpPr>
            <a:spLocks noGrp="1" noChangeArrowheads="1"/>
          </p:cNvSpPr>
          <p:nvPr>
            <p:ph type="title"/>
          </p:nvPr>
        </p:nvSpPr>
        <p:spPr>
          <a:solidFill>
            <a:srgbClr val="FFFF99"/>
          </a:solidFill>
        </p:spPr>
        <p:txBody>
          <a:bodyPr/>
          <a:lstStyle/>
          <a:p>
            <a:r>
              <a:rPr lang="en-US" dirty="0" smtClean="0"/>
              <a:t>Predicted Pattern</a:t>
            </a:r>
          </a:p>
        </p:txBody>
      </p:sp>
      <p:sp>
        <p:nvSpPr>
          <p:cNvPr id="103428" name="Rectangle 3"/>
          <p:cNvSpPr>
            <a:spLocks noGrp="1" noChangeArrowheads="1"/>
          </p:cNvSpPr>
          <p:nvPr>
            <p:ph type="body" idx="1"/>
          </p:nvPr>
        </p:nvSpPr>
        <p:spPr>
          <a:xfrm>
            <a:off x="457200" y="2514600"/>
            <a:ext cx="8229600" cy="3611563"/>
          </a:xfrm>
        </p:spPr>
        <p:txBody>
          <a:bodyPr/>
          <a:lstStyle/>
          <a:p>
            <a:pPr marL="0" indent="0">
              <a:buNone/>
            </a:pPr>
            <a:r>
              <a:rPr lang="en-US" sz="3600" dirty="0"/>
              <a:t>3b. Large changes in status relative to same </a:t>
            </a:r>
            <a:r>
              <a:rPr lang="en-US" sz="3600" dirty="0" smtClean="0"/>
              <a:t>age peers </a:t>
            </a:r>
            <a:r>
              <a:rPr lang="en-US" sz="3600" dirty="0"/>
              <a:t>between entry and exit from the </a:t>
            </a:r>
            <a:r>
              <a:rPr lang="en-US" sz="3600" dirty="0" smtClean="0"/>
              <a:t>program are possible, </a:t>
            </a:r>
            <a:r>
              <a:rPr lang="en-US" sz="3600" dirty="0"/>
              <a:t>but rare.</a:t>
            </a:r>
            <a:endParaRPr lang="en-US" sz="3600" dirty="0" smtClean="0"/>
          </a:p>
        </p:txBody>
      </p:sp>
    </p:spTree>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endParaRPr lang="en-US"/>
          </a:p>
        </p:txBody>
      </p:sp>
      <p:sp>
        <p:nvSpPr>
          <p:cNvPr id="104452" name="Rectangle 3"/>
          <p:cNvSpPr>
            <a:spLocks noGrp="1" noChangeArrowheads="1"/>
          </p:cNvSpPr>
          <p:nvPr>
            <p:ph idx="1"/>
          </p:nvPr>
        </p:nvSpPr>
        <p:spPr/>
        <p:txBody>
          <a:bodyPr/>
          <a:lstStyle/>
          <a:p>
            <a:pPr marL="0" indent="0">
              <a:buNone/>
            </a:pPr>
            <a:r>
              <a:rPr lang="en-US" sz="3600" dirty="0"/>
              <a:t>Most children served in EI and </a:t>
            </a:r>
            <a:r>
              <a:rPr lang="en-US" sz="3600" dirty="0" smtClean="0"/>
              <a:t>ECSE will </a:t>
            </a:r>
            <a:r>
              <a:rPr lang="en-US" sz="3600" dirty="0"/>
              <a:t>maintain or improve their rate </a:t>
            </a:r>
            <a:r>
              <a:rPr lang="en-US" sz="3600" dirty="0" smtClean="0"/>
              <a:t>of growth </a:t>
            </a:r>
            <a:r>
              <a:rPr lang="en-US" sz="3600" dirty="0"/>
              <a:t>in the three child </a:t>
            </a:r>
            <a:r>
              <a:rPr lang="en-US" sz="3600" dirty="0" smtClean="0"/>
              <a:t>outcomes areas </a:t>
            </a:r>
            <a:r>
              <a:rPr lang="en-US" sz="3600" dirty="0"/>
              <a:t>over time given participation </a:t>
            </a:r>
            <a:r>
              <a:rPr lang="en-US" sz="3600" dirty="0" smtClean="0"/>
              <a:t>in intervention </a:t>
            </a:r>
            <a:r>
              <a:rPr lang="en-US" sz="3600" dirty="0"/>
              <a:t>activities that promote </a:t>
            </a:r>
            <a:r>
              <a:rPr lang="en-US" sz="3600" dirty="0" smtClean="0"/>
              <a:t>skill development</a:t>
            </a:r>
            <a:r>
              <a:rPr lang="en-US" sz="3600" dirty="0"/>
              <a:t>.</a:t>
            </a:r>
            <a:endParaRPr lang="en-US" sz="3600" dirty="0" smtClean="0"/>
          </a:p>
        </p:txBody>
      </p:sp>
      <p:sp>
        <p:nvSpPr>
          <p:cNvPr id="4" name="Slide Number Placeholder 4"/>
          <p:cNvSpPr>
            <a:spLocks noGrp="1"/>
          </p:cNvSpPr>
          <p:nvPr>
            <p:ph type="sldNum" sz="quarter" idx="10"/>
          </p:nvPr>
        </p:nvSpPr>
        <p:spPr/>
        <p:txBody>
          <a:bodyPr/>
          <a:lstStyle/>
          <a:p>
            <a:pPr>
              <a:defRPr/>
            </a:pPr>
            <a:fld id="{29F4D52A-6B60-44C5-A852-8CC5865C14E1}" type="slidenum">
              <a:rPr lang="en-US">
                <a:latin typeface="Arial" charset="0"/>
              </a:rPr>
              <a:pPr>
                <a:defRPr/>
              </a:pPr>
              <a:t>8</a:t>
            </a:fld>
            <a:endParaRPr lang="en-US">
              <a:latin typeface="Arial" charset="0"/>
            </a:endParaRPr>
          </a:p>
        </p:txBody>
      </p:sp>
      <p:sp>
        <p:nvSpPr>
          <p:cNvPr id="6" name="Rectangle 2"/>
          <p:cNvSpPr txBox="1">
            <a:spLocks noChangeArrowheads="1"/>
          </p:cNvSpPr>
          <p:nvPr/>
        </p:nvSpPr>
        <p:spPr bwMode="auto">
          <a:xfrm>
            <a:off x="533400" y="152400"/>
            <a:ext cx="8077200" cy="1143000"/>
          </a:xfrm>
          <a:prstGeom prst="rect">
            <a:avLst/>
          </a:prstGeom>
          <a:solidFill>
            <a:srgbClr val="FFFF99"/>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600" b="1">
                <a:solidFill>
                  <a:srgbClr val="224568"/>
                </a:solidFill>
                <a:effectLst/>
                <a:latin typeface="Calisto MT" pitchFamily="18" charset="0"/>
                <a:ea typeface="+mj-ea"/>
                <a:cs typeface="+mj-cs"/>
              </a:defRPr>
            </a:lvl1pPr>
            <a:lvl2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2pPr>
            <a:lvl3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3pPr>
            <a:lvl4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4pPr>
            <a:lvl5pPr algn="ctr" rtl="0" eaLnBrk="0" fontAlgn="base" hangingPunct="0">
              <a:spcBef>
                <a:spcPct val="0"/>
              </a:spcBef>
              <a:spcAft>
                <a:spcPct val="0"/>
              </a:spcAft>
              <a:defRPr sz="3600" b="1">
                <a:solidFill>
                  <a:srgbClr val="224568"/>
                </a:solidFill>
                <a:effectLst>
                  <a:outerShdw blurRad="38100" dist="38100" dir="2700000" algn="tl">
                    <a:srgbClr val="000000"/>
                  </a:outerShdw>
                </a:effectLst>
                <a:latin typeface="Calisto MT" pitchFamily="18" charset="0"/>
              </a:defRPr>
            </a:lvl5pPr>
            <a:lvl6pPr marL="457200" algn="ctr" rtl="0" fontAlgn="base">
              <a:spcBef>
                <a:spcPct val="0"/>
              </a:spcBef>
              <a:spcAft>
                <a:spcPct val="0"/>
              </a:spcAft>
              <a:defRPr sz="4400">
                <a:solidFill>
                  <a:schemeClr val="tx1"/>
                </a:solidFill>
                <a:latin typeface="Arial" charset="0"/>
              </a:defRPr>
            </a:lvl6pPr>
            <a:lvl7pPr marL="914400" algn="ctr" rtl="0" fontAlgn="base">
              <a:spcBef>
                <a:spcPct val="0"/>
              </a:spcBef>
              <a:spcAft>
                <a:spcPct val="0"/>
              </a:spcAft>
              <a:defRPr sz="4400">
                <a:solidFill>
                  <a:schemeClr val="tx1"/>
                </a:solidFill>
                <a:latin typeface="Arial" charset="0"/>
              </a:defRPr>
            </a:lvl7pPr>
            <a:lvl8pPr marL="1371600" algn="ctr" rtl="0" fontAlgn="base">
              <a:spcBef>
                <a:spcPct val="0"/>
              </a:spcBef>
              <a:spcAft>
                <a:spcPct val="0"/>
              </a:spcAft>
              <a:defRPr sz="4400">
                <a:solidFill>
                  <a:schemeClr val="tx1"/>
                </a:solidFill>
                <a:latin typeface="Arial" charset="0"/>
              </a:defRPr>
            </a:lvl8pPr>
            <a:lvl9pPr marL="1828800" algn="ctr" rtl="0" fontAlgn="base">
              <a:spcBef>
                <a:spcPct val="0"/>
              </a:spcBef>
              <a:spcAft>
                <a:spcPct val="0"/>
              </a:spcAft>
              <a:defRPr sz="4400">
                <a:solidFill>
                  <a:schemeClr val="tx1"/>
                </a:solidFill>
                <a:latin typeface="Arial" charset="0"/>
              </a:defRPr>
            </a:lvl9pPr>
          </a:lstStyle>
          <a:p>
            <a:r>
              <a:rPr lang="en-US" kern="0" dirty="0" smtClean="0"/>
              <a:t>Rationale</a:t>
            </a:r>
          </a:p>
        </p:txBody>
      </p:sp>
    </p:spTree>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5" name="Rectangle 2"/>
          <p:cNvSpPr>
            <a:spLocks noGrp="1" noChangeArrowheads="1"/>
          </p:cNvSpPr>
          <p:nvPr>
            <p:ph type="title"/>
          </p:nvPr>
        </p:nvSpPr>
        <p:spPr>
          <a:solidFill>
            <a:srgbClr val="FFFF99"/>
          </a:solidFill>
        </p:spPr>
        <p:txBody>
          <a:bodyPr/>
          <a:lstStyle/>
          <a:p>
            <a:r>
              <a:rPr lang="en-US" dirty="0" smtClean="0"/>
              <a:t>Analysis</a:t>
            </a:r>
          </a:p>
        </p:txBody>
      </p:sp>
      <p:sp>
        <p:nvSpPr>
          <p:cNvPr id="105476" name="Rectangle 3"/>
          <p:cNvSpPr>
            <a:spLocks noGrp="1" noChangeArrowheads="1"/>
          </p:cNvSpPr>
          <p:nvPr>
            <p:ph idx="1"/>
          </p:nvPr>
        </p:nvSpPr>
        <p:spPr/>
        <p:txBody>
          <a:bodyPr/>
          <a:lstStyle/>
          <a:p>
            <a:pPr marL="0" indent="0">
              <a:buNone/>
            </a:pPr>
            <a:r>
              <a:rPr lang="en-US" dirty="0" smtClean="0"/>
              <a:t>1</a:t>
            </a:r>
            <a:r>
              <a:rPr lang="en-US" dirty="0"/>
              <a:t>. Crosstabs between entry and exit </a:t>
            </a:r>
            <a:r>
              <a:rPr lang="en-US" dirty="0" smtClean="0"/>
              <a:t>ratings for </a:t>
            </a:r>
            <a:r>
              <a:rPr lang="en-US" dirty="0"/>
              <a:t>each outcome, best for </a:t>
            </a:r>
            <a:r>
              <a:rPr lang="en-US" b="1" dirty="0"/>
              <a:t>COS ratings</a:t>
            </a:r>
            <a:r>
              <a:rPr lang="en-US" dirty="0"/>
              <a:t>.</a:t>
            </a:r>
          </a:p>
          <a:p>
            <a:pPr marL="0" indent="0">
              <a:buNone/>
            </a:pPr>
            <a:r>
              <a:rPr lang="en-US" dirty="0" smtClean="0"/>
              <a:t>2</a:t>
            </a:r>
            <a:r>
              <a:rPr lang="en-US" dirty="0"/>
              <a:t>. Exit minus Entry numbers. </a:t>
            </a:r>
            <a:endParaRPr lang="en-US" dirty="0" smtClean="0"/>
          </a:p>
          <a:p>
            <a:pPr marL="0" indent="0">
              <a:buNone/>
            </a:pPr>
            <a:r>
              <a:rPr lang="en-US" sz="1400" dirty="0" smtClean="0"/>
              <a:t> </a:t>
            </a:r>
            <a:endParaRPr lang="en-US" sz="1400" dirty="0"/>
          </a:p>
          <a:p>
            <a:pPr marL="0" indent="0">
              <a:buNone/>
            </a:pPr>
            <a:r>
              <a:rPr lang="en-US" dirty="0" smtClean="0"/>
              <a:t> For </a:t>
            </a:r>
            <a:r>
              <a:rPr lang="en-US" b="1" dirty="0" smtClean="0"/>
              <a:t>COS ratings </a:t>
            </a:r>
            <a:r>
              <a:rPr lang="en-US" dirty="0"/>
              <a:t>we would expect most </a:t>
            </a:r>
            <a:r>
              <a:rPr lang="en-US" dirty="0" smtClean="0"/>
              <a:t>    </a:t>
            </a:r>
          </a:p>
          <a:p>
            <a:pPr marL="0" indent="0">
              <a:buNone/>
            </a:pPr>
            <a:r>
              <a:rPr lang="en-US" dirty="0"/>
              <a:t> </a:t>
            </a:r>
            <a:r>
              <a:rPr lang="en-US" dirty="0" smtClean="0"/>
              <a:t>cases to increase </a:t>
            </a:r>
            <a:r>
              <a:rPr lang="en-US" dirty="0"/>
              <a:t>by no more than 3 points</a:t>
            </a:r>
            <a:r>
              <a:rPr lang="en-US" dirty="0" smtClean="0"/>
              <a:t>.</a:t>
            </a:r>
          </a:p>
          <a:p>
            <a:pPr marL="0" indent="0">
              <a:buNone/>
            </a:pPr>
            <a:r>
              <a:rPr lang="en-US" sz="1100" dirty="0"/>
              <a:t> </a:t>
            </a:r>
            <a:r>
              <a:rPr lang="en-US" sz="1100" dirty="0" smtClean="0"/>
              <a:t>   </a:t>
            </a:r>
          </a:p>
          <a:p>
            <a:pPr marL="0" indent="0">
              <a:buNone/>
            </a:pPr>
            <a:r>
              <a:rPr lang="en-US" dirty="0"/>
              <a:t> </a:t>
            </a:r>
            <a:r>
              <a:rPr lang="en-US" dirty="0" smtClean="0"/>
              <a:t>      Question:  Is the distribution sensible</a:t>
            </a:r>
            <a:r>
              <a:rPr lang="en-US" dirty="0"/>
              <a:t>?</a:t>
            </a:r>
            <a:endParaRPr lang="en-US" dirty="0" smtClean="0"/>
          </a:p>
          <a:p>
            <a:pPr marL="609600" indent="-609600">
              <a:lnSpc>
                <a:spcPct val="90000"/>
              </a:lnSpc>
              <a:buFontTx/>
              <a:buAutoNum type="arabicPeriod"/>
            </a:pPr>
            <a:endParaRPr lang="en-US" dirty="0" smtClean="0"/>
          </a:p>
        </p:txBody>
      </p:sp>
      <p:sp>
        <p:nvSpPr>
          <p:cNvPr id="4" name="Slide Number Placeholder 4"/>
          <p:cNvSpPr>
            <a:spLocks noGrp="1"/>
          </p:cNvSpPr>
          <p:nvPr>
            <p:ph type="sldNum" sz="quarter" idx="10"/>
          </p:nvPr>
        </p:nvSpPr>
        <p:spPr/>
        <p:txBody>
          <a:bodyPr/>
          <a:lstStyle/>
          <a:p>
            <a:pPr>
              <a:defRPr/>
            </a:pPr>
            <a:fld id="{67E07BF1-973E-4764-8A82-7D8EDD5D8636}" type="slidenum">
              <a:rPr lang="en-US">
                <a:latin typeface="Arial" charset="0"/>
              </a:rPr>
              <a:pPr>
                <a:defRPr/>
              </a:pPr>
              <a:t>9</a:t>
            </a:fld>
            <a:endParaRPr lang="en-US">
              <a:latin typeface="Arial" charset="0"/>
            </a:endParaRPr>
          </a:p>
        </p:txBody>
      </p:sp>
    </p:spTree>
    <p:extLst>
      <p:ext uri="{BB962C8B-B14F-4D97-AF65-F5344CB8AC3E}">
        <p14:creationId xmlns:p14="http://schemas.microsoft.com/office/powerpoint/2010/main" val="268378196"/>
      </p:ext>
    </p:extLst>
  </p:cSld>
  <p:clrMapOvr>
    <a:masterClrMapping/>
  </p:clrMapOvr>
  <p:transition spd="slow"/>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2&quot; unique_id=&quot;10002&quot;&gt;&lt;object type=&quot;3&quot; unique_id=&quot;10003&quot;&gt;&lt;property id=&quot;20148&quot; value=&quot;5&quot;/&gt;&lt;property id=&quot;20300&quot; value=&quot;Slide 1 - &amp;quot;&amp;#x0D;&amp;#x0A;&amp;#x0D;&amp;#x0A;&amp;#x0D;&amp;#x0A;&amp;#x0D;&amp;#x0A;&amp;#x0D;&amp;#x0A;&amp;#x0D;&amp;#x0A;&amp;#x0D;&amp;#x0A;&amp;#x0D;&amp;#x0A;August, 2011&amp;quot;&quot;/&gt;&lt;property id=&quot;20307&quot; value=&quot;284&quot;/&gt;&lt;/object&gt;&lt;object type=&quot;3&quot; unique_id=&quot;10004&quot;&gt;&lt;property id=&quot;20148&quot; value=&quot;5&quot;/&gt;&lt;property id=&quot;20300&quot; value=&quot;Slide 2 - &amp;quot; Objective for the call&amp;quot;&quot;/&gt;&lt;property id=&quot;20307&quot; value=&quot;256&quot;/&gt;&lt;/object&gt;&lt;object type=&quot;3&quot; unique_id=&quot;10005&quot;&gt;&lt;property id=&quot;20148&quot; value=&quot;5&quot;/&gt;&lt;property id=&quot;20300&quot; value=&quot;Slide 3 - &amp;quot;Quality Assurance: &amp;#x0D;&amp;#x0A;Looking for Quality Data&amp;quot;&quot;/&gt;&lt;property id=&quot;20307&quot; value=&quot;577&quot;/&gt;&lt;/object&gt;&lt;object type=&quot;3&quot; unique_id=&quot;10006&quot;&gt;&lt;property id=&quot;20148&quot; value=&quot;5&quot;/&gt;&lt;property id=&quot;20300&quot; value=&quot;Slide 4 - &amp;quot;Ongoing checks for data quality&amp;quot;&quot;/&gt;&lt;property id=&quot;20307&quot; value=&quot;580&quot;/&gt;&lt;/object&gt;&lt;object type=&quot;3&quot; unique_id=&quot;10007&quot;&gt;&lt;property id=&quot;20148&quot; value=&quot;5&quot;/&gt;&lt;property id=&quot;20300&quot; value=&quot;Slide 5 - &amp;quot;Quality checks before data collection begins&amp;quot;&quot;/&gt;&lt;property id=&quot;20307&quot; value=&quot;605&quot;/&gt;&lt;/object&gt;&lt;object type=&quot;3&quot; unique_id=&quot;10008&quot;&gt;&lt;property id=&quot;20148&quot; value=&quot;5&quot;/&gt;&lt;property id=&quot;20300&quot; value=&quot;Slide 6 - &amp;quot;Promoting Quality Data&amp;quot;&quot;/&gt;&lt;property id=&quot;20307&quot; value=&quot;583&quot;/&gt;&lt;/object&gt;&lt;object type=&quot;3&quot; unique_id=&quot;10010&quot;&gt;&lt;property id=&quot;20148&quot; value=&quot;5&quot;/&gt;&lt;property id=&quot;20300&quot; value=&quot;Slide 7 - &amp;quot;Promoting Quality Data&amp;quot;&quot;/&gt;&lt;property id=&quot;20307&quot; value=&quot;585&quot;/&gt;&lt;/object&gt;&lt;object type=&quot;3&quot; unique_id=&quot;10011&quot;&gt;&lt;property id=&quot;20148&quot; value=&quot;5&quot;/&gt;&lt;property id=&quot;20300&quot; value=&quot;Slide 8 - &amp;quot;Quality checks during data collection&amp;quot;&quot;/&gt;&lt;property id=&quot;20307&quot; value=&quot;606&quot;/&gt;&lt;/object&gt;&lt;object type=&quot;3&quot; unique_id=&quot;10012&quot;&gt;&lt;property id=&quot;20148&quot; value=&quot;5&quot;/&gt;&lt;property id=&quot;20300&quot; value=&quot;Slide 9 - &amp;quot;Ongoing supervision&amp;quot;&quot;/&gt;&lt;property id=&quot;20307&quot; value=&quot;587&quot;/&gt;&lt;/object&gt;&lt;object type=&quot;3&quot; unique_id=&quot;10013&quot;&gt;&lt;property id=&quot;20148&quot; value=&quot;5&quot;/&gt;&lt;property id=&quot;20300&quot; value=&quot;Slide 10 - &amp;quot;Ongoing Supervision&amp;quot;&quot;/&gt;&lt;property id=&quot;20307&quot; value=&quot;635&quot;/&gt;&lt;/object&gt;&lt;object type=&quot;3&quot; unique_id=&quot;10016&quot;&gt;&lt;property id=&quot;20148&quot; value=&quot;5&quot;/&gt;&lt;property id=&quot;20300&quot; value=&quot;Slide 11 - &amp;quot;Quality review through process checks&amp;quot;&quot;/&gt;&lt;property id=&quot;20307&quot; value=&quot;590&quot;/&gt;&lt;/object&gt;&lt;object type=&quot;3&quot; unique_id=&quot;10017&quot;&gt;&lt;property id=&quot;20148&quot; value=&quot;5&quot;/&gt;&lt;property id=&quot;20300&quot; value=&quot;Slide 12 - &amp;quot;Quality checks after data collection&amp;quot;&quot;/&gt;&lt;property id=&quot;20307&quot; value=&quot;607&quot;/&gt;&lt;/object&gt;&lt;object type=&quot;3&quot; unique_id=&quot;10018&quot;&gt;&lt;property id=&quot;20148&quot; value=&quot;5&quot;/&gt;&lt;property id=&quot;20300&quot; value=&quot;Slide 13 - &amp;quot;Quality Review of Completed COSFs&amp;quot;&quot;/&gt;&lt;property id=&quot;20307&quot; value=&quot;595&quot;/&gt;&lt;/object&gt;&lt;object type=&quot;3&quot; unique_id=&quot;10020&quot;&gt;&lt;property id=&quot;20148&quot; value=&quot;5&quot;/&gt;&lt;property id=&quot;20300&quot; value=&quot;Slide 14 - &amp;quot;Key features of high quality data&amp;quot;&quot;/&gt;&lt;property id=&quot;20307&quot; value=&quot;598&quot;/&gt;&lt;/object&gt;&lt;object type=&quot;3&quot; unique_id=&quot;10021&quot;&gt;&lt;property id=&quot;20148&quot; value=&quot;5&quot;/&gt;&lt;property id=&quot;20300&quot; value=&quot;Slide 15 - &amp;quot;Checking to see if ratings accurately reflect child status: Pattern checking&amp;quot;&quot;/&gt;&lt;property id=&quot;20307&quot; value=&quot;599&quot;/&gt;&lt;/object&gt;&lt;object type=&quot;3&quot; unique_id=&quot;10022&quot;&gt;&lt;property id=&quot;20148&quot; value=&quot;5&quot;/&gt;&lt;property id=&quot;20300&quot; value=&quot;Slide 16 - &amp;quot;Questions to ask&amp;quot;&quot;/&gt;&lt;property id=&quot;20307&quot; value=&quot;600&quot;/&gt;&lt;/object&gt;&lt;object type=&quot;3&quot; unique_id=&quot;10023&quot;&gt;&lt;property id=&quot;20148&quot; value=&quot;5&quot;/&gt;&lt;property id=&quot;20300&quot; value=&quot;Slide 17 - &amp;quot;Take Home Message&amp;quot;&quot;/&gt;&lt;property id=&quot;20307&quot; value=&quot;634&quot;/&gt;&lt;/object&gt;&lt;object type=&quot;3&quot; unique_id=&quot;10024&quot;&gt;&lt;property id=&quot;20148&quot; value=&quot;5&quot;/&gt;&lt;property id=&quot;20300&quot; value=&quot;Slide 18 - &amp;quot;Looking at Data&amp;#x0D;&amp;#x0A;&amp;quot;&quot;/&gt;&lt;property id=&quot;20307&quot; value=&quot;401&quot;/&gt;&lt;/object&gt;&lt;object type=&quot;3&quot; unique_id=&quot;10025&quot;&gt;&lt;property id=&quot;20148&quot; value=&quot;5&quot;/&gt;&lt;property id=&quot;20300&quot; value=&quot;Slide 19 - &amp;quot;Using data for program improvement = EIA&amp;quot;&quot;/&gt;&lt;property id=&quot;20307&quot; value=&quot;403&quot;/&gt;&lt;/object&gt;&lt;object type=&quot;3&quot; unique_id=&quot;10026&quot;&gt;&lt;property id=&quot;20148&quot; value=&quot;5&quot;/&gt;&lt;property id=&quot;20300&quot; value=&quot;Slide 20 - &amp;quot;Evidence&amp;quot;&quot;/&gt;&lt;property id=&quot;20307&quot; value=&quot;404&quot;/&gt;&lt;/object&gt;&lt;object type=&quot;3&quot; unique_id=&quot;10027&quot;&gt;&lt;property id=&quot;20148&quot; value=&quot;5&quot;/&gt;&lt;property id=&quot;20300&quot; value=&quot;Slide 21 - &amp;quot;Inference&amp;quot;&quot;/&gt;&lt;property id=&quot;20307&quot; value=&quot;405&quot;/&gt;&lt;/object&gt;&lt;object type=&quot;3&quot; unique_id=&quot;10028&quot;&gt;&lt;property id=&quot;20148&quot; value=&quot;5&quot;/&gt;&lt;property id=&quot;20300&quot; value=&quot;Slide 22 - &amp;quot;Inference&amp;quot;&quot;/&gt;&lt;property id=&quot;20307&quot; value=&quot;406&quot;/&gt;&lt;/object&gt;&lt;object type=&quot;3&quot; unique_id=&quot;10029&quot;&gt;&lt;property id=&quot;20148&quot; value=&quot;5&quot;/&gt;&lt;property id=&quot;20300&quot; value=&quot;Slide 23 - &amp;quot;Action&amp;quot;&quot;/&gt;&lt;property id=&quot;20307&quot; value=&quot;407&quot;/&gt;&lt;/object&gt;&lt;object type=&quot;3&quot; unique_id=&quot;10030&quot;&gt;&lt;property id=&quot;20148&quot; value=&quot;5&quot;/&gt;&lt;property id=&quot;20300&quot; value=&quot;Slide 24&quot;/&gt;&lt;property id=&quot;20307&quot; value=&quot;408&quot;/&gt;&lt;/object&gt;&lt;object type=&quot;3&quot; unique_id=&quot;10033&quot;&gt;&lt;property id=&quot;20148&quot; value=&quot;5&quot;/&gt;&lt;property id=&quot;20300&quot; value=&quot;Slide 27 - &amp;quot;Let’s look at some data …  &amp;#x0D;&amp;#x0A;&amp;quot;&quot;/&gt;&lt;property id=&quot;20307&quot; value=&quot;411&quot;/&gt;&lt;/object&gt;&lt;object type=&quot;3&quot; unique_id=&quot;10034&quot;&gt;&lt;property id=&quot;20148&quot; value=&quot;5&quot;/&gt;&lt;property id=&quot;20300&quot; value=&quot;Slide 28 - &amp;quot;Remember:  Child Outcomes &amp;#x0D;&amp;#x0A;(see cheat sheet)&amp;quot;&quot;/&gt;&lt;property id=&quot;20307&quot; value=&quot;451&quot;/&gt;&lt;/object&gt;&lt;object type=&quot;3&quot; unique_id=&quot;10035&quot;&gt;&lt;property id=&quot;20148&quot; value=&quot;5&quot;/&gt;&lt;property id=&quot;20300&quot; value=&quot;Slide 29 - &amp;quot;Remember:  COSF 7-point scale&amp;#x0D;&amp;#x0A;(see cheat sheet)&amp;quot;&quot;/&gt;&lt;property id=&quot;20307&quot; value=&quot;453&quot;/&gt;&lt;/object&gt;&lt;object type=&quot;3&quot; unique_id=&quot;10036&quot;&gt;&lt;property id=&quot;20148&quot; value=&quot;5&quot;/&gt;&lt;property id=&quot;20300&quot; value=&quot;Slide 30 - &amp;quot;Remember:  Reporting Categories&amp;#x0D;&amp;#x0A;(see cheat sheet)&amp;quot;&quot;/&gt;&lt;property id=&quot;20307&quot; value=&quot;619&quot;/&gt;&lt;/object&gt;&lt;object type=&quot;3&quot; unique_id=&quot;10037&quot;&gt;&lt;property id=&quot;20148&quot; value=&quot;5&quot;/&gt;&lt;property id=&quot;20300&quot; value=&quot;Slide 31 - &amp;quot;Remember: Summary Statements&amp;#x0D;&amp;#x0A;(see cheat sheet)&amp;quot;&quot;/&gt;&lt;property id=&quot;20307&quot; value=&quot;617&quot;/&gt;&lt;/object&gt;&lt;object type=&quot;3&quot; unique_id=&quot;10038&quot;&gt;&lt;property id=&quot;20148&quot; value=&quot;5&quot;/&gt;&lt;property id=&quot;20300&quot; value=&quot;Slide 32 - &amp;quot;Remember: Summary Statements&amp;#x0D;&amp;#x0A;(see cheat sheet)&amp;quot;&quot;/&gt;&lt;property id=&quot;20307&quot; value=&quot;618&quot;/&gt;&lt;/object&gt;&lt;object type=&quot;3&quot; unique_id=&quot;10039&quot;&gt;&lt;property id=&quot;20148&quot; value=&quot;5&quot;/&gt;&lt;property id=&quot;20300&quot; value=&quot;Slide 33 - &amp;quot;National &amp;#x0D;&amp;#x0A;619 Data&amp;quot;&quot;/&gt;&lt;property id=&quot;20307&quot; value=&quot;608&quot;/&gt;&lt;/object&gt;&lt;object type=&quot;3&quot; unique_id=&quot;10040&quot;&gt;&lt;property id=&quot;20148&quot; value=&quot;5&quot;/&gt;&lt;property id=&quot;20300&quot; value=&quot;Slide 34&quot;/&gt;&lt;property id=&quot;20307&quot; value=&quot;623&quot;/&gt;&lt;/object&gt;&lt;object type=&quot;3&quot; unique_id=&quot;10041&quot;&gt;&lt;property id=&quot;20148&quot; value=&quot;5&quot;/&gt;&lt;property id=&quot;20300&quot; value=&quot;Slide 35&quot;/&gt;&lt;property id=&quot;20307&quot; value=&quot;624&quot;/&gt;&lt;/object&gt;&lt;object type=&quot;3&quot; unique_id=&quot;10042&quot;&gt;&lt;property id=&quot;20148&quot; value=&quot;5&quot;/&gt;&lt;property id=&quot;20300&quot; value=&quot;Slide 36 - &amp;quot;Utah 619 Data&amp;quot;&quot;/&gt;&lt;property id=&quot;20307&quot; value=&quot;633&quot;/&gt;&lt;/object&gt;&lt;object type=&quot;3&quot; unique_id=&quot;10045&quot;&gt;&lt;property id=&quot;20148&quot; value=&quot;5&quot;/&gt;&lt;property id=&quot;20300&quot; value=&quot;Slide 37&quot;/&gt;&lt;property id=&quot;20307&quot; value=&quot;636&quot;/&gt;&lt;/object&gt;&lt;object type=&quot;3&quot; unique_id=&quot;10047&quot;&gt;&lt;property id=&quot;20148&quot; value=&quot;5&quot;/&gt;&lt;property id=&quot;20300&quot; value=&quot;Slide 38 - &amp;quot;Key to Good Data&amp;quot;&quot;/&gt;&lt;property id=&quot;20307&quot; value=&quot;538&quot;/&gt;&lt;/object&gt;&lt;object type=&quot;3&quot; unique_id=&quot;10048&quot;&gt;&lt;property id=&quot;20148&quot; value=&quot;5&quot;/&gt;&lt;property id=&quot;20300&quot; value=&quot;Slide 39 - &amp;quot;Quality Checks&amp;quot;&quot;/&gt;&lt;property id=&quot;20307&quot; value=&quot;544&quot;/&gt;&lt;/object&gt;&lt;object type=&quot;3&quot; unique_id=&quot;10049&quot;&gt;&lt;property id=&quot;20148&quot; value=&quot;5&quot;/&gt;&lt;property id=&quot;20300&quot; value=&quot;Slide 40 - &amp;quot;Missing Data - Overall&amp;quot;&quot;/&gt;&lt;property id=&quot;20307&quot; value=&quot;545&quot;/&gt;&lt;/object&gt;&lt;object type=&quot;3&quot; unique_id=&quot;10051&quot;&gt;&lt;property id=&quot;20148&quot; value=&quot;5&quot;/&gt;&lt;property id=&quot;20300&quot; value=&quot;Slide 43 - &amp;quot;Information available for pattern checking&amp;quot;&quot;/&gt;&lt;property id=&quot;20307&quot; value=&quot;547&quot;/&gt;&lt;/object&gt;&lt;object type=&quot;3&quot; unique_id=&quot;10052&quot;&gt;&lt;property id=&quot;20148&quot; value=&quot;5&quot;/&gt;&lt;property id=&quot;20300&quot; value=&quot;Slide 41&quot;/&gt;&lt;property id=&quot;20307&quot; value=&quot;549&quot;/&gt;&lt;/object&gt;&lt;object type=&quot;3&quot; unique_id=&quot;10053&quot;&gt;&lt;property id=&quot;20148&quot; value=&quot;5&quot;/&gt;&lt;property id=&quot;20300&quot; value=&quot;Slide 44 - &amp;quot;Predicted Pattern #1&amp;quot;&quot;/&gt;&lt;property id=&quot;20307&quot; value=&quot;550&quot;/&gt;&lt;/object&gt;&lt;object type=&quot;3&quot; unique_id=&quot;10054&quot;&gt;&lt;property id=&quot;20148&quot; value=&quot;5&quot;/&gt;&lt;property id=&quot;20300&quot; value=&quot;Slide 45 - &amp;quot;Rationale&amp;quot;&quot;/&gt;&lt;property id=&quot;20307&quot; value=&quot;551&quot;/&gt;&lt;/object&gt;&lt;object type=&quot;3&quot; unique_id=&quot;10055&quot;&gt;&lt;property id=&quot;20148&quot; value=&quot;5&quot;/&gt;&lt;property id=&quot;20300&quot; value=&quot;Slide 46 - &amp;quot;Predicted Pattern #1 (cont’d)&amp;quot;&quot;/&gt;&lt;property id=&quot;20307&quot; value=&quot;552&quot;/&gt;&lt;/object&gt;&lt;object type=&quot;3&quot; unique_id=&quot;10056&quot;&gt;&lt;property id=&quot;20148&quot; value=&quot;5&quot;/&gt;&lt;property id=&quot;20300&quot; value=&quot;Slide 47&quot;/&gt;&lt;property id=&quot;20307&quot; value=&quot;553&quot;/&gt;&lt;/object&gt;&lt;object type=&quot;3&quot; unique_id=&quot;10060&quot;&gt;&lt;property id=&quot;20148&quot; value=&quot;5&quot;/&gt;&lt;property id=&quot;20300&quot; value=&quot;Slide 48 - &amp;quot;UT:  Outcome 1 Exit Data &amp;#x0D;&amp;#x0A;(2010-11 draft data)&amp;quot;&quot;/&gt;&lt;property id=&quot;20307&quot; value=&quot;557&quot;/&gt;&lt;/object&gt;&lt;object type=&quot;3&quot; unique_id=&quot;10061&quot;&gt;&lt;property id=&quot;20148&quot; value=&quot;5&quot;/&gt;&lt;property id=&quot;20300&quot; value=&quot;Slide 49 - &amp;quot;UT:  Outcome 2 Exit Data&amp;#x0D;&amp;#x0A;(2010-11 draft data)&amp;quot;&quot;/&gt;&lt;property id=&quot;20307&quot; value=&quot;558&quot;/&gt;&lt;/object&gt;&lt;object type=&quot;3&quot; unique_id=&quot;10062&quot;&gt;&lt;property id=&quot;20148&quot; value=&quot;5&quot;/&gt;&lt;property id=&quot;20300&quot; value=&quot;Slide 50 - &amp;quot;UT:  Outcome 3 Exit Data&amp;#x0D;&amp;#x0A;(2010-11 draft data)&amp;quot;&quot;/&gt;&lt;property id=&quot;20307&quot; value=&quot;559&quot;/&gt;&lt;/object&gt;&lt;object type=&quot;3&quot; unique_id=&quot;10063&quot;&gt;&lt;property id=&quot;20148&quot; value=&quot;5&quot;/&gt;&lt;property id=&quot;20300&quot; value=&quot;Slide 53&quot;/&gt;&lt;property id=&quot;20307&quot; value=&quot;560&quot;/&gt;&lt;/object&gt;&lt;object type=&quot;3&quot; unique_id=&quot;10064&quot;&gt;&lt;property id=&quot;20148&quot; value=&quot;5&quot;/&gt;&lt;property id=&quot;20300&quot; value=&quot;Slide 55 - &amp;quot;UT:  Outcome 1 OSEP Categories: 09-10&amp;quot;&quot;/&gt;&lt;property id=&quot;20307&quot; value=&quot;561&quot;/&gt;&lt;/object&gt;&lt;object type=&quot;3&quot; unique_id=&quot;10065&quot;&gt;&lt;property id=&quot;20148&quot; value=&quot;5&quot;/&gt;&lt;property id=&quot;20300&quot; value=&quot;Slide 56 - &amp;quot;UT:  Outcome 1 OSEP Categories: 09-10&amp;quot;&quot;/&gt;&lt;property id=&quot;20307&quot; value=&quot;638&quot;/&gt;&lt;/object&gt;&lt;object type=&quot;3&quot; unique_id=&quot;10066&quot;&gt;&lt;property id=&quot;20148&quot; value=&quot;5&quot;/&gt;&lt;property id=&quot;20300&quot; value=&quot;Slide 57 - &amp;quot;UT:  Outcome 2 OSEP Categories: 09-10&amp;quot;&quot;/&gt;&lt;property id=&quot;20307&quot; value=&quot;562&quot;/&gt;&lt;/object&gt;&lt;object type=&quot;3&quot; unique_id=&quot;10067&quot;&gt;&lt;property id=&quot;20148&quot; value=&quot;5&quot;/&gt;&lt;property id=&quot;20300&quot; value=&quot;Slide 58 - &amp;quot;UT:  Outcome 1 OSEP Categories: 09-10&amp;quot;&quot;/&gt;&lt;property id=&quot;20307&quot; value=&quot;639&quot;/&gt;&lt;/object&gt;&lt;object type=&quot;3&quot; unique_id=&quot;10068&quot;&gt;&lt;property id=&quot;20148&quot; value=&quot;5&quot;/&gt;&lt;property id=&quot;20300&quot; value=&quot;Slide 59 - &amp;quot;UT:  Outcome 3 OSEP Categories: 09-10&amp;quot;&quot;/&gt;&lt;property id=&quot;20307&quot; value=&quot;563&quot;/&gt;&lt;/object&gt;&lt;object type=&quot;3&quot; unique_id=&quot;10069&quot;&gt;&lt;property id=&quot;20148&quot; value=&quot;5&quot;/&gt;&lt;property id=&quot;20300&quot; value=&quot;Slide 60 - &amp;quot;UT:  Outcome 1 OSEP Categories: 09-10&amp;quot;&quot;/&gt;&lt;property id=&quot;20307&quot; value=&quot;640&quot;/&gt;&lt;/object&gt;&lt;object type=&quot;3&quot; unique_id=&quot;10070&quot;&gt;&lt;property id=&quot;20148&quot; value=&quot;5&quot;/&gt;&lt;property id=&quot;20300&quot; value=&quot;Slide 61 - &amp;quot;‘At Age’ across all three outcomes: OSEP progress categories&amp;quot;&quot;/&gt;&lt;property id=&quot;20307&quot; value=&quot;565&quot;/&gt;&lt;/object&gt;&lt;object type=&quot;3&quot; unique_id=&quot;10071&quot;&gt;&lt;property id=&quot;20148&quot; value=&quot;5&quot;/&gt;&lt;property id=&quot;20300&quot; value=&quot;Slide 62 - &amp;quot;Predicted Pattern #4b&amp;quot;&quot;/&gt;&lt;property id=&quot;20307&quot; value=&quot;570&quot;/&gt;&lt;/object&gt;&lt;object type=&quot;3&quot; unique_id=&quot;10074&quot;&gt;&lt;property id=&quot;20148&quot; value=&quot;5&quot;/&gt;&lt;property id=&quot;20300&quot; value=&quot;Slide 63&quot;/&gt;&lt;property id=&quot;20307&quot; value=&quot;615&quot;/&gt;&lt;/object&gt;&lt;object type=&quot;3&quot; unique_id=&quot;10075&quot;&gt;&lt;property id=&quot;20148&quot; value=&quot;5&quot;/&gt;&lt;property id=&quot;20300&quot; value=&quot;Slide 66&quot;/&gt;&lt;property id=&quot;20307&quot; value=&quot;574&quot;/&gt;&lt;/object&gt;&lt;object type=&quot;3&quot; unique_id=&quot;10076&quot;&gt;&lt;property id=&quot;20148&quot; value=&quot;5&quot;/&gt;&lt;property id=&quot;20300&quot; value=&quot;Slide 67 - &amp;quot;Drilling down: Looking at data by local program &amp;quot;&quot;/&gt;&lt;property id=&quot;20307&quot; value=&quot;575&quot;/&gt;&lt;/object&gt;&lt;object type=&quot;3&quot; unique_id=&quot;10077&quot;&gt;&lt;property id=&quot;20148&quot; value=&quot;5&quot;/&gt;&lt;property id=&quot;20300&quot; value=&quot;Slide 68 - &amp;quot;Are your data high quality?&amp;quot;&quot;/&gt;&lt;property id=&quot;20307&quot; value=&quot;576&quot;/&gt;&lt;/object&gt;&lt;object type=&quot;3&quot; unique_id=&quot;10078&quot;&gt;&lt;property id=&quot;20148&quot; value=&quot;5&quot;/&gt;&lt;property id=&quot;20300&quot; value=&quot;Slide 69 - &amp;quot;Questions to ask&amp;quot;&quot;/&gt;&lt;property id=&quot;20307&quot; value=&quot;420&quot;/&gt;&lt;/object&gt;&lt;object type=&quot;3&quot; unique_id=&quot;10079&quot;&gt;&lt;property id=&quot;20148&quot; value=&quot;5&quot;/&gt;&lt;property id=&quot;20300&quot; value=&quot;Slide 70&quot;/&gt;&lt;property id=&quot;20307&quot; value=&quot;534&quot;/&gt;&lt;/object&gt;&lt;object type=&quot;3&quot; unique_id=&quot;12687&quot;&gt;&lt;property id=&quot;20148&quot; value=&quot;5&quot;/&gt;&lt;property id=&quot;20300&quot; value=&quot;Slide 25 - &amp;quot;Checking to see if ratings accurately reflect child status: Pattern checking&amp;quot;&quot;/&gt;&lt;property id=&quot;20307&quot; value=&quot;643&quot;/&gt;&lt;/object&gt;&lt;object type=&quot;3&quot; unique_id=&quot;12688&quot;&gt;&lt;property id=&quot;20148&quot; value=&quot;5&quot;/&gt;&lt;property id=&quot;20300&quot; value=&quot;Slide 26 - &amp;quot;Questions to ask&amp;quot;&quot;/&gt;&lt;property id=&quot;20307&quot; value=&quot;644&quot;/&gt;&lt;/object&gt;&lt;object type=&quot;3&quot; unique_id=&quot;13009&quot;&gt;&lt;property id=&quot;20148&quot; value=&quot;5&quot;/&gt;&lt;property id=&quot;20300&quot; value=&quot;Slide 42 - &amp;quot;Poll: Which of the following patterns supports the validity of your child outcomes data &amp;quot;&quot;/&gt;&lt;property id=&quot;20307&quot; value=&quot;645&quot;/&gt;&lt;/object&gt;&lt;object type=&quot;3&quot; unique_id=&quot;13091&quot;&gt;&lt;property id=&quot;20148&quot; value=&quot;5&quot;/&gt;&lt;property id=&quot;20300&quot; value=&quot;Slide 51 - &amp;quot;Question?&amp;quot;&quot;/&gt;&lt;property id=&quot;20307&quot; value=&quot;648&quot;/&gt;&lt;/object&gt;&lt;object type=&quot;3&quot; unique_id=&quot;13092&quot;&gt;&lt;property id=&quot;20148&quot; value=&quot;5&quot;/&gt;&lt;property id=&quot;20300&quot; value=&quot;Slide 52 - &amp;quot;UT:  Across all 3 outcomes&amp;#x0D;&amp;#x0A;(2010-11 draft data)&amp;quot;&quot;/&gt;&lt;property id=&quot;20307&quot; value=&quot;647&quot;/&gt;&lt;/object&gt;&lt;object type=&quot;3&quot; unique_id=&quot;13093&quot;&gt;&lt;property id=&quot;20148&quot; value=&quot;5&quot;/&gt;&lt;property id=&quot;20300&quot; value=&quot;Slide 54&quot;/&gt;&lt;property id=&quot;20307&quot; value=&quot;646&quot;/&gt;&lt;/object&gt;&lt;object type=&quot;3&quot; unique_id=&quot;13094&quot;&gt;&lt;property id=&quot;20148&quot; value=&quot;5&quot;/&gt;&lt;property id=&quot;20300&quot; value=&quot;Slide 64&quot;/&gt;&lt;property id=&quot;20307&quot; value=&quot;649&quot;/&gt;&lt;/object&gt;&lt;object type=&quot;3&quot; unique_id=&quot;13095&quot;&gt;&lt;property id=&quot;20148&quot; value=&quot;5&quot;/&gt;&lt;property id=&quot;20300&quot; value=&quot;Slide 65&quot;/&gt;&lt;property id=&quot;20307&quot; value=&quot;650&quot;/&gt;&lt;/object&gt;&lt;/object&gt;&lt;object type=&quot;8&quot; unique_id=&quot;10158&quot;&gt;&lt;/object&gt;&lt;/object&gt;&lt;/database&gt;"/>
  <p:tag name="SECTOMILLISECCONVERTED" val="1"/>
</p:tagLst>
</file>

<file path=ppt/theme/_rels/theme12.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3_Default Design">
  <a:themeElements>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10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1.xml><?xml version="1.0" encoding="utf-8"?>
<a:theme xmlns:a="http://schemas.openxmlformats.org/drawingml/2006/main" name="1_Custom Design">
  <a:themeElements>
    <a:clrScheme name="Custom 1">
      <a:dk1>
        <a:sysClr val="windowText" lastClr="000000"/>
      </a:dk1>
      <a:lt1>
        <a:sysClr val="window" lastClr="FFFFFF"/>
      </a:lt1>
      <a:dk2>
        <a:srgbClr val="69676D"/>
      </a:dk2>
      <a:lt2>
        <a:srgbClr val="E5E1F4"/>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Indicator 7">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2">
      <a:majorFont>
        <a:latin typeface="Calibri"/>
        <a:ea typeface=""/>
        <a:cs typeface=""/>
        <a:font script="Jpan" typeface="HGｺﾞｼｯｸM"/>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ambria"/>
        <a:ea typeface=""/>
        <a:cs typeface=""/>
        <a:font script="Jpan" typeface="HG明朝B"/>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1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Default Design-First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7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8_Default Design-Thir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9_Default Design-Four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10_Default Design-Fifth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8.xml><?xml version="1.0" encoding="utf-8"?>
<a:theme xmlns:a="http://schemas.openxmlformats.org/drawingml/2006/main" name="9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9.xml><?xml version="1.0" encoding="utf-8"?>
<a:theme xmlns:a="http://schemas.openxmlformats.org/drawingml/2006/main" name="8_Default Design-Second child">
  <a:themeElements>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6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9256</TotalTime>
  <Words>2717</Words>
  <Application>Microsoft Office PowerPoint</Application>
  <PresentationFormat>On-screen Show (4:3)</PresentationFormat>
  <Paragraphs>384</Paragraphs>
  <Slides>53</Slides>
  <Notes>41</Notes>
  <HiddenSlides>0</HiddenSlides>
  <MMClips>0</MMClips>
  <ScaleCrop>false</ScaleCrop>
  <HeadingPairs>
    <vt:vector size="4" baseType="variant">
      <vt:variant>
        <vt:lpstr>Theme</vt:lpstr>
      </vt:variant>
      <vt:variant>
        <vt:i4>12</vt:i4>
      </vt:variant>
      <vt:variant>
        <vt:lpstr>Slide Titles</vt:lpstr>
      </vt:variant>
      <vt:variant>
        <vt:i4>53</vt:i4>
      </vt:variant>
    </vt:vector>
  </HeadingPairs>
  <TitlesOfParts>
    <vt:vector size="65" baseType="lpstr">
      <vt:lpstr>3_Default Design</vt:lpstr>
      <vt:lpstr>6_Default Design-First child</vt:lpstr>
      <vt:lpstr>Custom Design</vt:lpstr>
      <vt:lpstr>7_Default Design-Second child</vt:lpstr>
      <vt:lpstr>8_Default Design-Third child</vt:lpstr>
      <vt:lpstr>9_Default Design-Fourth child</vt:lpstr>
      <vt:lpstr>10_Default Design-Fifth child</vt:lpstr>
      <vt:lpstr>9_Default Design-Second child</vt:lpstr>
      <vt:lpstr>8_Default Design-Second child</vt:lpstr>
      <vt:lpstr>10_Default Design-Second child</vt:lpstr>
      <vt:lpstr>1_Custom Design</vt:lpstr>
      <vt:lpstr>Indicator 7</vt:lpstr>
      <vt:lpstr>        Christina Kasprzak ECTA/ECO/DaSy Lauren Barton ECO/DaSy Ruth Chvojicek  WI Statewide Part B Indicator 7 Child Outcomes Coordinator   September 16, 2013 Improving Data, Improving Outcomes Conference  - Washington, DC</vt:lpstr>
      <vt:lpstr> Purposes</vt:lpstr>
      <vt:lpstr>Quality Assurance:  Looking for Quality Data</vt:lpstr>
      <vt:lpstr>Do Ratings Accurately Reflect Child Status?     Pattern Checking</vt:lpstr>
      <vt:lpstr>Questions to Ask</vt:lpstr>
      <vt:lpstr>Pattern Checking for Data Quality</vt:lpstr>
      <vt:lpstr>Predicted Pattern</vt:lpstr>
      <vt:lpstr>PowerPoint Presentation</vt:lpstr>
      <vt:lpstr>Analysis</vt:lpstr>
      <vt:lpstr>PowerPoint Presentation</vt:lpstr>
      <vt:lpstr>PowerPoint Presentation</vt:lpstr>
      <vt:lpstr>Analyzing Child Outcomes Data for Program Improvement</vt:lpstr>
      <vt:lpstr>Steps in Using Data for  Program Improvement</vt:lpstr>
      <vt:lpstr>Steps in Using Data for  Program Improvement</vt:lpstr>
      <vt:lpstr>Defining Analysis Questions</vt:lpstr>
      <vt:lpstr>PowerPoint Presentation</vt:lpstr>
      <vt:lpstr>PowerPoint Presentation</vt:lpstr>
      <vt:lpstr>Outcome 1:  Summary Statements by Child’s Race/Ethnicity</vt:lpstr>
      <vt:lpstr>Outcome 1:  Progress Categories by Child’s Race/Ethnicity</vt:lpstr>
      <vt:lpstr>PowerPoint Presentation</vt:lpstr>
      <vt:lpstr>Guidance Table</vt:lpstr>
      <vt:lpstr>PowerPoint Presentation</vt:lpstr>
      <vt:lpstr>Using Data for State &amp;  Local Improvement   Wisconsin’s Part B </vt:lpstr>
      <vt:lpstr>Key Points About Wisconsin’s System</vt:lpstr>
      <vt:lpstr>PowerPoint Presentation</vt:lpstr>
      <vt:lpstr>PowerPoint Presentation</vt:lpstr>
      <vt:lpstr>PowerPoint Presentation</vt:lpstr>
      <vt:lpstr>PowerPoint Presentation</vt:lpstr>
      <vt:lpstr>Germantown School District – Lesson’s Learned </vt:lpstr>
      <vt:lpstr>Result of Germantown’s work in just 2 years</vt:lpstr>
      <vt:lpstr>Germantown – Outcome Two</vt:lpstr>
      <vt:lpstr>Germantown – Outcome Three</vt:lpstr>
      <vt:lpstr>State Progress in Two Years – Outcome One</vt:lpstr>
      <vt:lpstr>State Progress – Outcome Two</vt:lpstr>
      <vt:lpstr>State Progress – Outcome Three</vt:lpstr>
      <vt:lpstr>BUT … Outcome One Exit Rating</vt:lpstr>
      <vt:lpstr>Outcome Three</vt:lpstr>
      <vt:lpstr>Wisconsin Part B Data Reviews</vt:lpstr>
      <vt:lpstr>Wisconsin Part B 12-13 Data Review</vt:lpstr>
      <vt:lpstr>Looking at Race/Ethnicity</vt:lpstr>
      <vt:lpstr>PowerPoint Presentation</vt:lpstr>
      <vt:lpstr>PowerPoint Presentation</vt:lpstr>
      <vt:lpstr>PowerPoint Presentation</vt:lpstr>
      <vt:lpstr>Trying out the New Tool -  Do Children with Specific Types of Disabilities Show Different Patterns of Growth?</vt:lpstr>
      <vt:lpstr>Do Children with Specific Types of Disabilities Show Different Patterns of Growth?</vt:lpstr>
      <vt:lpstr>Do Children with Specific Types of Disabilities Show Different Patterns of Growth?</vt:lpstr>
      <vt:lpstr>Do Children with Specific Types of Disabilities Show Different Patterns of Growth?</vt:lpstr>
      <vt:lpstr>Do Children with Specific Types of Disabilities Show Different Patterns of Growth?</vt:lpstr>
      <vt:lpstr>Wisconsin Next Steps</vt:lpstr>
      <vt:lpstr>Local Contributing Factors Tool</vt:lpstr>
      <vt:lpstr>Relationship of Quality Practices to Child and Family Outcome Measurement Results</vt:lpstr>
      <vt:lpstr>Next Steps?</vt:lpstr>
      <vt:lpstr>PowerPoint Presentation</vt:lpstr>
    </vt:vector>
  </TitlesOfParts>
  <Company>unc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 Longitudinal -  OSEP Leadership Mtng</dc:title>
  <dc:creator>ECO</dc:creator>
  <cp:lastModifiedBy>Christina Kasprzak</cp:lastModifiedBy>
  <cp:revision>839</cp:revision>
  <cp:lastPrinted>2013-09-05T20:26:01Z</cp:lastPrinted>
  <dcterms:created xsi:type="dcterms:W3CDTF">2008-03-27T18:39:34Z</dcterms:created>
  <dcterms:modified xsi:type="dcterms:W3CDTF">2013-09-13T18:55:06Z</dcterms:modified>
</cp:coreProperties>
</file>