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Lst>
  <p:notesMasterIdLst>
    <p:notesMasterId r:id="rId40"/>
  </p:notesMasterIdLst>
  <p:handoutMasterIdLst>
    <p:handoutMasterId r:id="rId41"/>
  </p:handoutMasterIdLst>
  <p:sldIdLst>
    <p:sldId id="257" r:id="rId3"/>
    <p:sldId id="258" r:id="rId4"/>
    <p:sldId id="260" r:id="rId5"/>
    <p:sldId id="261" r:id="rId6"/>
    <p:sldId id="262" r:id="rId7"/>
    <p:sldId id="263" r:id="rId8"/>
    <p:sldId id="264" r:id="rId9"/>
    <p:sldId id="265" r:id="rId10"/>
    <p:sldId id="267" r:id="rId11"/>
    <p:sldId id="268" r:id="rId12"/>
    <p:sldId id="270" r:id="rId13"/>
    <p:sldId id="271" r:id="rId14"/>
    <p:sldId id="259" r:id="rId15"/>
    <p:sldId id="273" r:id="rId16"/>
    <p:sldId id="274" r:id="rId17"/>
    <p:sldId id="275" r:id="rId18"/>
    <p:sldId id="276" r:id="rId19"/>
    <p:sldId id="277" r:id="rId20"/>
    <p:sldId id="278" r:id="rId21"/>
    <p:sldId id="279" r:id="rId22"/>
    <p:sldId id="280" r:id="rId23"/>
    <p:sldId id="281"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82" r:id="rId39"/>
  </p:sldIdLst>
  <p:sldSz cx="9144000" cy="6858000" type="screen4x3"/>
  <p:notesSz cx="6858000" cy="9144000"/>
  <p:custDataLst>
    <p:tags r:id="rId42"/>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14"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7212"/>
    </p:cViewPr>
  </p:sorterViewPr>
  <p:notesViewPr>
    <p:cSldViewPr>
      <p:cViewPr varScale="1">
        <p:scale>
          <a:sx n="86" d="100"/>
          <a:sy n="86"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8E966-2AD5-8245-91E3-979D68256461}" type="doc">
      <dgm:prSet loTypeId="urn:microsoft.com/office/officeart/2005/8/layout/cycle7" loCatId="" qsTypeId="urn:microsoft.com/office/officeart/2005/8/quickstyle/simple4" qsCatId="simple" csTypeId="urn:microsoft.com/office/officeart/2005/8/colors/accent1_2" csCatId="accent1" phldr="1"/>
      <dgm:spPr/>
    </dgm:pt>
    <dgm:pt modelId="{4A9D4627-D4BE-6445-89F5-5046355A0AE0}">
      <dgm:prSet phldrT="[Text]"/>
      <dgm:spPr>
        <a:solidFill>
          <a:schemeClr val="bg2">
            <a:lumMod val="50000"/>
          </a:schemeClr>
        </a:solidFill>
      </dgm:spPr>
      <dgm:t>
        <a:bodyPr/>
        <a:lstStyle/>
        <a:p>
          <a:r>
            <a:rPr lang="en-US" dirty="0" smtClean="0"/>
            <a:t>Implementation Process Guidance</a:t>
          </a:r>
          <a:endParaRPr lang="en-US" dirty="0"/>
        </a:p>
      </dgm:t>
    </dgm:pt>
    <dgm:pt modelId="{8DA883D6-F984-1147-B9D3-B5934DCAF815}" type="parTrans" cxnId="{5DD98591-D741-1148-9ACF-DD4ECAD56417}">
      <dgm:prSet/>
      <dgm:spPr/>
      <dgm:t>
        <a:bodyPr/>
        <a:lstStyle/>
        <a:p>
          <a:endParaRPr lang="en-US"/>
        </a:p>
      </dgm:t>
    </dgm:pt>
    <dgm:pt modelId="{E87C3810-6F7D-1F40-8489-8995A4938EA1}" type="sibTrans" cxnId="{5DD98591-D741-1148-9ACF-DD4ECAD56417}">
      <dgm:prSet/>
      <dgm:spPr/>
      <dgm:t>
        <a:bodyPr/>
        <a:lstStyle/>
        <a:p>
          <a:endParaRPr lang="en-US"/>
        </a:p>
      </dgm:t>
    </dgm:pt>
    <dgm:pt modelId="{537237C6-DD6B-F84B-8B3D-C68DF3A6BA7E}">
      <dgm:prSet phldrT="[Text]"/>
      <dgm:spPr>
        <a:solidFill>
          <a:schemeClr val="bg2">
            <a:lumMod val="50000"/>
          </a:schemeClr>
        </a:solidFill>
      </dgm:spPr>
      <dgm:t>
        <a:bodyPr/>
        <a:lstStyle/>
        <a:p>
          <a:r>
            <a:rPr lang="en-US" dirty="0" smtClean="0"/>
            <a:t>Developing Systems Capacity</a:t>
          </a:r>
          <a:endParaRPr lang="en-US" dirty="0"/>
        </a:p>
      </dgm:t>
    </dgm:pt>
    <dgm:pt modelId="{664FBC07-08A1-7D4C-A707-591674ECAC2C}" type="parTrans" cxnId="{B8BC137C-C9E7-2447-9B24-DE447288419C}">
      <dgm:prSet/>
      <dgm:spPr/>
      <dgm:t>
        <a:bodyPr/>
        <a:lstStyle/>
        <a:p>
          <a:endParaRPr lang="en-US"/>
        </a:p>
      </dgm:t>
    </dgm:pt>
    <dgm:pt modelId="{7291E10C-BF03-CA4F-BA2D-C8DAE9BD73BF}" type="sibTrans" cxnId="{B8BC137C-C9E7-2447-9B24-DE447288419C}">
      <dgm:prSet/>
      <dgm:spPr/>
      <dgm:t>
        <a:bodyPr/>
        <a:lstStyle/>
        <a:p>
          <a:endParaRPr lang="en-US"/>
        </a:p>
      </dgm:t>
    </dgm:pt>
    <dgm:pt modelId="{2F000308-4404-8A49-AFC5-CC9BD7995740}">
      <dgm:prSet phldrT="[Text]"/>
      <dgm:spPr>
        <a:solidFill>
          <a:schemeClr val="tx2">
            <a:lumMod val="60000"/>
            <a:lumOff val="40000"/>
          </a:schemeClr>
        </a:solidFill>
      </dgm:spPr>
      <dgm:t>
        <a:bodyPr/>
        <a:lstStyle/>
        <a:p>
          <a:r>
            <a:rPr lang="en-US" dirty="0" smtClean="0"/>
            <a:t>Recommended Practice/ Evidence –Based Practice</a:t>
          </a:r>
          <a:endParaRPr lang="en-US" dirty="0"/>
        </a:p>
      </dgm:t>
    </dgm:pt>
    <dgm:pt modelId="{24CE682C-8CAF-5F4D-BAF6-566D8E3E9183}" type="parTrans" cxnId="{A95F7D9D-FDA6-6E4D-AB25-8B68E18D1071}">
      <dgm:prSet/>
      <dgm:spPr/>
      <dgm:t>
        <a:bodyPr/>
        <a:lstStyle/>
        <a:p>
          <a:endParaRPr lang="en-US"/>
        </a:p>
      </dgm:t>
    </dgm:pt>
    <dgm:pt modelId="{C220AE2E-3481-6C4D-954E-FD902D8B6B08}" type="sibTrans" cxnId="{A95F7D9D-FDA6-6E4D-AB25-8B68E18D1071}">
      <dgm:prSet/>
      <dgm:spPr/>
      <dgm:t>
        <a:bodyPr/>
        <a:lstStyle/>
        <a:p>
          <a:endParaRPr lang="en-US"/>
        </a:p>
      </dgm:t>
    </dgm:pt>
    <dgm:pt modelId="{74E90193-3E1E-7441-BCBE-820D88CA6E4A}" type="pres">
      <dgm:prSet presAssocID="{E0F8E966-2AD5-8245-91E3-979D68256461}" presName="Name0" presStyleCnt="0">
        <dgm:presLayoutVars>
          <dgm:dir/>
          <dgm:resizeHandles val="exact"/>
        </dgm:presLayoutVars>
      </dgm:prSet>
      <dgm:spPr/>
    </dgm:pt>
    <dgm:pt modelId="{562FEFD3-FE5A-FC4C-977E-49BDAF6A5435}" type="pres">
      <dgm:prSet presAssocID="{4A9D4627-D4BE-6445-89F5-5046355A0AE0}" presName="node" presStyleLbl="node1" presStyleIdx="0" presStyleCnt="3">
        <dgm:presLayoutVars>
          <dgm:bulletEnabled val="1"/>
        </dgm:presLayoutVars>
      </dgm:prSet>
      <dgm:spPr/>
      <dgm:t>
        <a:bodyPr/>
        <a:lstStyle/>
        <a:p>
          <a:endParaRPr lang="en-US"/>
        </a:p>
      </dgm:t>
    </dgm:pt>
    <dgm:pt modelId="{6AC435E3-2914-C34F-90A4-39BB8028494A}" type="pres">
      <dgm:prSet presAssocID="{E87C3810-6F7D-1F40-8489-8995A4938EA1}" presName="sibTrans" presStyleLbl="sibTrans2D1" presStyleIdx="0" presStyleCnt="3"/>
      <dgm:spPr/>
      <dgm:t>
        <a:bodyPr/>
        <a:lstStyle/>
        <a:p>
          <a:endParaRPr lang="en-US"/>
        </a:p>
      </dgm:t>
    </dgm:pt>
    <dgm:pt modelId="{2F7ED4EF-3E7C-4C48-BCC7-727EFA2A0DE7}" type="pres">
      <dgm:prSet presAssocID="{E87C3810-6F7D-1F40-8489-8995A4938EA1}" presName="connectorText" presStyleLbl="sibTrans2D1" presStyleIdx="0" presStyleCnt="3"/>
      <dgm:spPr/>
      <dgm:t>
        <a:bodyPr/>
        <a:lstStyle/>
        <a:p>
          <a:endParaRPr lang="en-US"/>
        </a:p>
      </dgm:t>
    </dgm:pt>
    <dgm:pt modelId="{C1CBF490-6022-0E45-B5B3-BD50C2F88842}" type="pres">
      <dgm:prSet presAssocID="{537237C6-DD6B-F84B-8B3D-C68DF3A6BA7E}" presName="node" presStyleLbl="node1" presStyleIdx="1" presStyleCnt="3" custRadScaleRad="94052" custRadScaleInc="-6069">
        <dgm:presLayoutVars>
          <dgm:bulletEnabled val="1"/>
        </dgm:presLayoutVars>
      </dgm:prSet>
      <dgm:spPr/>
      <dgm:t>
        <a:bodyPr/>
        <a:lstStyle/>
        <a:p>
          <a:endParaRPr lang="en-US"/>
        </a:p>
      </dgm:t>
    </dgm:pt>
    <dgm:pt modelId="{5F3964FE-E74F-564A-9058-3C92D21155EE}" type="pres">
      <dgm:prSet presAssocID="{7291E10C-BF03-CA4F-BA2D-C8DAE9BD73BF}" presName="sibTrans" presStyleLbl="sibTrans2D1" presStyleIdx="1" presStyleCnt="3"/>
      <dgm:spPr/>
      <dgm:t>
        <a:bodyPr/>
        <a:lstStyle/>
        <a:p>
          <a:endParaRPr lang="en-US"/>
        </a:p>
      </dgm:t>
    </dgm:pt>
    <dgm:pt modelId="{2F42E729-9F03-5948-9F0D-2D82EE46450B}" type="pres">
      <dgm:prSet presAssocID="{7291E10C-BF03-CA4F-BA2D-C8DAE9BD73BF}" presName="connectorText" presStyleLbl="sibTrans2D1" presStyleIdx="1" presStyleCnt="3"/>
      <dgm:spPr/>
      <dgm:t>
        <a:bodyPr/>
        <a:lstStyle/>
        <a:p>
          <a:endParaRPr lang="en-US"/>
        </a:p>
      </dgm:t>
    </dgm:pt>
    <dgm:pt modelId="{836B486E-7823-1142-BFAE-D08CC38681D0}" type="pres">
      <dgm:prSet presAssocID="{2F000308-4404-8A49-AFC5-CC9BD7995740}" presName="node" presStyleLbl="node1" presStyleIdx="2" presStyleCnt="3" custRadScaleRad="93566" custRadScaleInc="5823">
        <dgm:presLayoutVars>
          <dgm:bulletEnabled val="1"/>
        </dgm:presLayoutVars>
      </dgm:prSet>
      <dgm:spPr/>
      <dgm:t>
        <a:bodyPr/>
        <a:lstStyle/>
        <a:p>
          <a:endParaRPr lang="en-US"/>
        </a:p>
      </dgm:t>
    </dgm:pt>
    <dgm:pt modelId="{8A1E1A85-2FAA-4648-B66A-C95972D5603F}" type="pres">
      <dgm:prSet presAssocID="{C220AE2E-3481-6C4D-954E-FD902D8B6B08}" presName="sibTrans" presStyleLbl="sibTrans2D1" presStyleIdx="2" presStyleCnt="3"/>
      <dgm:spPr/>
      <dgm:t>
        <a:bodyPr/>
        <a:lstStyle/>
        <a:p>
          <a:endParaRPr lang="en-US"/>
        </a:p>
      </dgm:t>
    </dgm:pt>
    <dgm:pt modelId="{BB2436F3-6CD6-6F43-A0BD-C7001EF88BE5}" type="pres">
      <dgm:prSet presAssocID="{C220AE2E-3481-6C4D-954E-FD902D8B6B08}" presName="connectorText" presStyleLbl="sibTrans2D1" presStyleIdx="2" presStyleCnt="3"/>
      <dgm:spPr/>
      <dgm:t>
        <a:bodyPr/>
        <a:lstStyle/>
        <a:p>
          <a:endParaRPr lang="en-US"/>
        </a:p>
      </dgm:t>
    </dgm:pt>
  </dgm:ptLst>
  <dgm:cxnLst>
    <dgm:cxn modelId="{5DD98591-D741-1148-9ACF-DD4ECAD56417}" srcId="{E0F8E966-2AD5-8245-91E3-979D68256461}" destId="{4A9D4627-D4BE-6445-89F5-5046355A0AE0}" srcOrd="0" destOrd="0" parTransId="{8DA883D6-F984-1147-B9D3-B5934DCAF815}" sibTransId="{E87C3810-6F7D-1F40-8489-8995A4938EA1}"/>
    <dgm:cxn modelId="{07838B9E-B0D8-4489-901F-2CFAB410B851}" type="presOf" srcId="{537237C6-DD6B-F84B-8B3D-C68DF3A6BA7E}" destId="{C1CBF490-6022-0E45-B5B3-BD50C2F88842}" srcOrd="0" destOrd="0" presId="urn:microsoft.com/office/officeart/2005/8/layout/cycle7"/>
    <dgm:cxn modelId="{DFFA0192-92AE-4B81-A7D7-B8490313AFD9}" type="presOf" srcId="{7291E10C-BF03-CA4F-BA2D-C8DAE9BD73BF}" destId="{5F3964FE-E74F-564A-9058-3C92D21155EE}" srcOrd="0" destOrd="0" presId="urn:microsoft.com/office/officeart/2005/8/layout/cycle7"/>
    <dgm:cxn modelId="{C163ED4F-793E-4668-9421-90A2268A93AC}" type="presOf" srcId="{E87C3810-6F7D-1F40-8489-8995A4938EA1}" destId="{2F7ED4EF-3E7C-4C48-BCC7-727EFA2A0DE7}" srcOrd="1" destOrd="0" presId="urn:microsoft.com/office/officeart/2005/8/layout/cycle7"/>
    <dgm:cxn modelId="{A95F7D9D-FDA6-6E4D-AB25-8B68E18D1071}" srcId="{E0F8E966-2AD5-8245-91E3-979D68256461}" destId="{2F000308-4404-8A49-AFC5-CC9BD7995740}" srcOrd="2" destOrd="0" parTransId="{24CE682C-8CAF-5F4D-BAF6-566D8E3E9183}" sibTransId="{C220AE2E-3481-6C4D-954E-FD902D8B6B08}"/>
    <dgm:cxn modelId="{EF34AAA3-1E57-4036-8045-36A585D6B69A}" type="presOf" srcId="{C220AE2E-3481-6C4D-954E-FD902D8B6B08}" destId="{8A1E1A85-2FAA-4648-B66A-C95972D5603F}" srcOrd="0" destOrd="0" presId="urn:microsoft.com/office/officeart/2005/8/layout/cycle7"/>
    <dgm:cxn modelId="{B8BC137C-C9E7-2447-9B24-DE447288419C}" srcId="{E0F8E966-2AD5-8245-91E3-979D68256461}" destId="{537237C6-DD6B-F84B-8B3D-C68DF3A6BA7E}" srcOrd="1" destOrd="0" parTransId="{664FBC07-08A1-7D4C-A707-591674ECAC2C}" sibTransId="{7291E10C-BF03-CA4F-BA2D-C8DAE9BD73BF}"/>
    <dgm:cxn modelId="{4B5C84A7-E8D1-4558-8F65-4E2386557A9B}" type="presOf" srcId="{E87C3810-6F7D-1F40-8489-8995A4938EA1}" destId="{6AC435E3-2914-C34F-90A4-39BB8028494A}" srcOrd="0" destOrd="0" presId="urn:microsoft.com/office/officeart/2005/8/layout/cycle7"/>
    <dgm:cxn modelId="{E4B86595-1EBF-4CCF-BD9E-2EF1B8F2540D}" type="presOf" srcId="{E0F8E966-2AD5-8245-91E3-979D68256461}" destId="{74E90193-3E1E-7441-BCBE-820D88CA6E4A}" srcOrd="0" destOrd="0" presId="urn:microsoft.com/office/officeart/2005/8/layout/cycle7"/>
    <dgm:cxn modelId="{E66536EF-F3C0-495B-BD5C-0851B9E24B74}" type="presOf" srcId="{7291E10C-BF03-CA4F-BA2D-C8DAE9BD73BF}" destId="{2F42E729-9F03-5948-9F0D-2D82EE46450B}" srcOrd="1" destOrd="0" presId="urn:microsoft.com/office/officeart/2005/8/layout/cycle7"/>
    <dgm:cxn modelId="{7C12A8A7-4DF3-47CF-8003-2A5D21BDD366}" type="presOf" srcId="{C220AE2E-3481-6C4D-954E-FD902D8B6B08}" destId="{BB2436F3-6CD6-6F43-A0BD-C7001EF88BE5}" srcOrd="1" destOrd="0" presId="urn:microsoft.com/office/officeart/2005/8/layout/cycle7"/>
    <dgm:cxn modelId="{3E908E73-5377-4209-BACE-8A1233155BA4}" type="presOf" srcId="{2F000308-4404-8A49-AFC5-CC9BD7995740}" destId="{836B486E-7823-1142-BFAE-D08CC38681D0}" srcOrd="0" destOrd="0" presId="urn:microsoft.com/office/officeart/2005/8/layout/cycle7"/>
    <dgm:cxn modelId="{A32BBC57-1516-45A1-904B-3E308B8402EC}" type="presOf" srcId="{4A9D4627-D4BE-6445-89F5-5046355A0AE0}" destId="{562FEFD3-FE5A-FC4C-977E-49BDAF6A5435}" srcOrd="0" destOrd="0" presId="urn:microsoft.com/office/officeart/2005/8/layout/cycle7"/>
    <dgm:cxn modelId="{D62D7D68-A6E0-4B20-9C7A-BF869B37CFFB}" type="presParOf" srcId="{74E90193-3E1E-7441-BCBE-820D88CA6E4A}" destId="{562FEFD3-FE5A-FC4C-977E-49BDAF6A5435}" srcOrd="0" destOrd="0" presId="urn:microsoft.com/office/officeart/2005/8/layout/cycle7"/>
    <dgm:cxn modelId="{7F221887-5151-42BE-A695-737A842D3D0C}" type="presParOf" srcId="{74E90193-3E1E-7441-BCBE-820D88CA6E4A}" destId="{6AC435E3-2914-C34F-90A4-39BB8028494A}" srcOrd="1" destOrd="0" presId="urn:microsoft.com/office/officeart/2005/8/layout/cycle7"/>
    <dgm:cxn modelId="{C15EE0C1-B159-491A-82EB-864F26DBFC86}" type="presParOf" srcId="{6AC435E3-2914-C34F-90A4-39BB8028494A}" destId="{2F7ED4EF-3E7C-4C48-BCC7-727EFA2A0DE7}" srcOrd="0" destOrd="0" presId="urn:microsoft.com/office/officeart/2005/8/layout/cycle7"/>
    <dgm:cxn modelId="{C77BA25E-7064-4F8D-82A9-3A002C4D8926}" type="presParOf" srcId="{74E90193-3E1E-7441-BCBE-820D88CA6E4A}" destId="{C1CBF490-6022-0E45-B5B3-BD50C2F88842}" srcOrd="2" destOrd="0" presId="urn:microsoft.com/office/officeart/2005/8/layout/cycle7"/>
    <dgm:cxn modelId="{E5E4CA5F-13B2-4C77-B9A7-2CDA824644F5}" type="presParOf" srcId="{74E90193-3E1E-7441-BCBE-820D88CA6E4A}" destId="{5F3964FE-E74F-564A-9058-3C92D21155EE}" srcOrd="3" destOrd="0" presId="urn:microsoft.com/office/officeart/2005/8/layout/cycle7"/>
    <dgm:cxn modelId="{A110C5A4-DA70-48E5-BE70-E78B69716E90}" type="presParOf" srcId="{5F3964FE-E74F-564A-9058-3C92D21155EE}" destId="{2F42E729-9F03-5948-9F0D-2D82EE46450B}" srcOrd="0" destOrd="0" presId="urn:microsoft.com/office/officeart/2005/8/layout/cycle7"/>
    <dgm:cxn modelId="{94AFFC76-F49E-45A0-A937-AF32BCA841CE}" type="presParOf" srcId="{74E90193-3E1E-7441-BCBE-820D88CA6E4A}" destId="{836B486E-7823-1142-BFAE-D08CC38681D0}" srcOrd="4" destOrd="0" presId="urn:microsoft.com/office/officeart/2005/8/layout/cycle7"/>
    <dgm:cxn modelId="{F0486D99-1E56-41B0-ABED-CAD58FF904A7}" type="presParOf" srcId="{74E90193-3E1E-7441-BCBE-820D88CA6E4A}" destId="{8A1E1A85-2FAA-4648-B66A-C95972D5603F}" srcOrd="5" destOrd="0" presId="urn:microsoft.com/office/officeart/2005/8/layout/cycle7"/>
    <dgm:cxn modelId="{93C5CC30-63B3-4BA8-A488-9DD5C9324B86}" type="presParOf" srcId="{8A1E1A85-2FAA-4648-B66A-C95972D5603F}" destId="{BB2436F3-6CD6-6F43-A0BD-C7001EF88BE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4E11C-683F-403D-A12A-403852769D16}" type="doc">
      <dgm:prSet loTypeId="urn:microsoft.com/office/officeart/2005/8/layout/pyramid2" loCatId="pyramid" qsTypeId="urn:microsoft.com/office/officeart/2005/8/quickstyle/simple1" qsCatId="simple" csTypeId="urn:microsoft.com/office/officeart/2005/8/colors/accent3_4" csCatId="accent3" phldr="1"/>
      <dgm:spPr/>
    </dgm:pt>
    <dgm:pt modelId="{32AF663F-42E1-44B9-91D6-4CABDA3B4948}">
      <dgm:prSet phldrT="[Text]"/>
      <dgm:spPr>
        <a:ln>
          <a:solidFill>
            <a:schemeClr val="accent4"/>
          </a:solidFill>
        </a:ln>
      </dgm:spPr>
      <dgm:t>
        <a:bodyPr/>
        <a:lstStyle/>
        <a:p>
          <a:r>
            <a:rPr lang="en-US" dirty="0" smtClean="0"/>
            <a:t>Intensive TA</a:t>
          </a:r>
          <a:endParaRPr lang="en-US" dirty="0"/>
        </a:p>
      </dgm:t>
    </dgm:pt>
    <dgm:pt modelId="{7F8662A6-7E44-4D0C-B8B3-A3D6ED204A2F}" type="parTrans" cxnId="{0FE5692C-0E0D-423B-8D0B-0260BEDF83FA}">
      <dgm:prSet/>
      <dgm:spPr/>
      <dgm:t>
        <a:bodyPr/>
        <a:lstStyle/>
        <a:p>
          <a:endParaRPr lang="en-US"/>
        </a:p>
      </dgm:t>
    </dgm:pt>
    <dgm:pt modelId="{750AE153-5439-4FCE-970A-925C3AF1558E}" type="sibTrans" cxnId="{0FE5692C-0E0D-423B-8D0B-0260BEDF83FA}">
      <dgm:prSet/>
      <dgm:spPr/>
      <dgm:t>
        <a:bodyPr/>
        <a:lstStyle/>
        <a:p>
          <a:endParaRPr lang="en-US"/>
        </a:p>
      </dgm:t>
    </dgm:pt>
    <dgm:pt modelId="{CDD27EB7-4AC8-4288-B67F-3D8B0A63EA40}">
      <dgm:prSet phldrT="[Text]"/>
      <dgm:spPr>
        <a:ln>
          <a:solidFill>
            <a:schemeClr val="accent4"/>
          </a:solidFill>
        </a:ln>
      </dgm:spPr>
      <dgm:t>
        <a:bodyPr/>
        <a:lstStyle/>
        <a:p>
          <a:r>
            <a:rPr lang="en-US" dirty="0" smtClean="0"/>
            <a:t>Blended Intensive and Basic TA</a:t>
          </a:r>
          <a:endParaRPr lang="en-US" dirty="0"/>
        </a:p>
      </dgm:t>
    </dgm:pt>
    <dgm:pt modelId="{5413B191-8AF9-4DA1-AE00-A61063AEE697}" type="parTrans" cxnId="{8203A1C0-3072-4C27-8608-8261C1492527}">
      <dgm:prSet/>
      <dgm:spPr/>
      <dgm:t>
        <a:bodyPr/>
        <a:lstStyle/>
        <a:p>
          <a:endParaRPr lang="en-US"/>
        </a:p>
      </dgm:t>
    </dgm:pt>
    <dgm:pt modelId="{D4E3F82F-661A-4750-AFD3-076BDA0FB62C}" type="sibTrans" cxnId="{8203A1C0-3072-4C27-8608-8261C1492527}">
      <dgm:prSet/>
      <dgm:spPr/>
      <dgm:t>
        <a:bodyPr/>
        <a:lstStyle/>
        <a:p>
          <a:endParaRPr lang="en-US"/>
        </a:p>
      </dgm:t>
    </dgm:pt>
    <dgm:pt modelId="{7F1037A4-C2AF-4BE5-8B70-559CFED988F9}">
      <dgm:prSet phldrT="[Text]"/>
      <dgm:spPr>
        <a:ln>
          <a:solidFill>
            <a:schemeClr val="accent4"/>
          </a:solidFill>
        </a:ln>
      </dgm:spPr>
      <dgm:t>
        <a:bodyPr/>
        <a:lstStyle/>
        <a:p>
          <a:r>
            <a:rPr lang="en-US" dirty="0" smtClean="0"/>
            <a:t>Basic TA</a:t>
          </a:r>
          <a:endParaRPr lang="en-US" dirty="0"/>
        </a:p>
      </dgm:t>
    </dgm:pt>
    <dgm:pt modelId="{17486590-7700-41C8-A4E2-0CA8A8639D8E}" type="parTrans" cxnId="{82CCECF8-1731-4195-AFD8-30DC4B0AF41B}">
      <dgm:prSet/>
      <dgm:spPr/>
      <dgm:t>
        <a:bodyPr/>
        <a:lstStyle/>
        <a:p>
          <a:endParaRPr lang="en-US"/>
        </a:p>
      </dgm:t>
    </dgm:pt>
    <dgm:pt modelId="{4A8C8FE4-D320-4985-92FB-3FFD14258952}" type="sibTrans" cxnId="{82CCECF8-1731-4195-AFD8-30DC4B0AF41B}">
      <dgm:prSet/>
      <dgm:spPr/>
      <dgm:t>
        <a:bodyPr/>
        <a:lstStyle/>
        <a:p>
          <a:endParaRPr lang="en-US"/>
        </a:p>
      </dgm:t>
    </dgm:pt>
    <dgm:pt modelId="{5CA3F180-09B0-43AA-B7A0-2E2A4B44E6D9}" type="pres">
      <dgm:prSet presAssocID="{B5D4E11C-683F-403D-A12A-403852769D16}" presName="compositeShape" presStyleCnt="0">
        <dgm:presLayoutVars>
          <dgm:dir/>
          <dgm:resizeHandles/>
        </dgm:presLayoutVars>
      </dgm:prSet>
      <dgm:spPr/>
    </dgm:pt>
    <dgm:pt modelId="{46605BAF-B30D-4823-8FD8-FE5EDB536DB9}" type="pres">
      <dgm:prSet presAssocID="{B5D4E11C-683F-403D-A12A-403852769D16}" presName="pyramid" presStyleLbl="node1" presStyleIdx="0" presStyleCnt="1"/>
      <dgm:spPr>
        <a:gradFill rotWithShape="0">
          <a:gsLst>
            <a:gs pos="0">
              <a:srgbClr val="000000">
                <a:alpha val="80000"/>
              </a:srgbClr>
            </a:gs>
            <a:gs pos="39999">
              <a:srgbClr val="0A128C"/>
            </a:gs>
            <a:gs pos="70000">
              <a:srgbClr val="181CC7"/>
            </a:gs>
            <a:gs pos="88000">
              <a:srgbClr val="7005D4"/>
            </a:gs>
            <a:gs pos="100000">
              <a:srgbClr val="8C3D91"/>
            </a:gs>
          </a:gsLst>
          <a:lin ang="5400000" scaled="0"/>
        </a:gradFill>
      </dgm:spPr>
      <dgm:t>
        <a:bodyPr/>
        <a:lstStyle/>
        <a:p>
          <a:endParaRPr lang="en-US"/>
        </a:p>
      </dgm:t>
    </dgm:pt>
    <dgm:pt modelId="{5FFB7076-D3F3-4A53-A8B3-0C3E4DD0AF93}" type="pres">
      <dgm:prSet presAssocID="{B5D4E11C-683F-403D-A12A-403852769D16}" presName="theList" presStyleCnt="0"/>
      <dgm:spPr/>
    </dgm:pt>
    <dgm:pt modelId="{94ED2D61-1B22-4C05-82B7-697393BBE956}" type="pres">
      <dgm:prSet presAssocID="{32AF663F-42E1-44B9-91D6-4CABDA3B4948}" presName="aNode" presStyleLbl="fgAcc1" presStyleIdx="0" presStyleCnt="3">
        <dgm:presLayoutVars>
          <dgm:bulletEnabled val="1"/>
        </dgm:presLayoutVars>
      </dgm:prSet>
      <dgm:spPr/>
      <dgm:t>
        <a:bodyPr/>
        <a:lstStyle/>
        <a:p>
          <a:endParaRPr lang="en-US"/>
        </a:p>
      </dgm:t>
    </dgm:pt>
    <dgm:pt modelId="{3AFDD2E6-9B05-45A8-8F6E-9CCD1680B4A6}" type="pres">
      <dgm:prSet presAssocID="{32AF663F-42E1-44B9-91D6-4CABDA3B4948}" presName="aSpace" presStyleCnt="0"/>
      <dgm:spPr/>
    </dgm:pt>
    <dgm:pt modelId="{8465CC6A-DC81-4C6E-965A-6018A33C9860}" type="pres">
      <dgm:prSet presAssocID="{CDD27EB7-4AC8-4288-B67F-3D8B0A63EA40}" presName="aNode" presStyleLbl="fgAcc1" presStyleIdx="1" presStyleCnt="3">
        <dgm:presLayoutVars>
          <dgm:bulletEnabled val="1"/>
        </dgm:presLayoutVars>
      </dgm:prSet>
      <dgm:spPr/>
      <dgm:t>
        <a:bodyPr/>
        <a:lstStyle/>
        <a:p>
          <a:endParaRPr lang="en-US"/>
        </a:p>
      </dgm:t>
    </dgm:pt>
    <dgm:pt modelId="{7D6D6B67-5479-47D9-BDDB-EB3CD32CBB0C}" type="pres">
      <dgm:prSet presAssocID="{CDD27EB7-4AC8-4288-B67F-3D8B0A63EA40}" presName="aSpace" presStyleCnt="0"/>
      <dgm:spPr/>
    </dgm:pt>
    <dgm:pt modelId="{10F8B5E1-EA3B-4430-9D69-40E4DEC4348D}" type="pres">
      <dgm:prSet presAssocID="{7F1037A4-C2AF-4BE5-8B70-559CFED988F9}" presName="aNode" presStyleLbl="fgAcc1" presStyleIdx="2" presStyleCnt="3">
        <dgm:presLayoutVars>
          <dgm:bulletEnabled val="1"/>
        </dgm:presLayoutVars>
      </dgm:prSet>
      <dgm:spPr/>
      <dgm:t>
        <a:bodyPr/>
        <a:lstStyle/>
        <a:p>
          <a:endParaRPr lang="en-US"/>
        </a:p>
      </dgm:t>
    </dgm:pt>
    <dgm:pt modelId="{CF8B4F0C-81A5-4949-A837-36D9F16611A3}" type="pres">
      <dgm:prSet presAssocID="{7F1037A4-C2AF-4BE5-8B70-559CFED988F9}" presName="aSpace" presStyleCnt="0"/>
      <dgm:spPr/>
    </dgm:pt>
  </dgm:ptLst>
  <dgm:cxnLst>
    <dgm:cxn modelId="{252AF6C3-8BCB-4B47-B527-76936C0BB937}" type="presOf" srcId="{7F1037A4-C2AF-4BE5-8B70-559CFED988F9}" destId="{10F8B5E1-EA3B-4430-9D69-40E4DEC4348D}" srcOrd="0" destOrd="0" presId="urn:microsoft.com/office/officeart/2005/8/layout/pyramid2"/>
    <dgm:cxn modelId="{8203A1C0-3072-4C27-8608-8261C1492527}" srcId="{B5D4E11C-683F-403D-A12A-403852769D16}" destId="{CDD27EB7-4AC8-4288-B67F-3D8B0A63EA40}" srcOrd="1" destOrd="0" parTransId="{5413B191-8AF9-4DA1-AE00-A61063AEE697}" sibTransId="{D4E3F82F-661A-4750-AFD3-076BDA0FB62C}"/>
    <dgm:cxn modelId="{45EC4FC4-61A2-4760-AFF4-C3C9F2BEEDAE}" type="presOf" srcId="{CDD27EB7-4AC8-4288-B67F-3D8B0A63EA40}" destId="{8465CC6A-DC81-4C6E-965A-6018A33C9860}" srcOrd="0" destOrd="0" presId="urn:microsoft.com/office/officeart/2005/8/layout/pyramid2"/>
    <dgm:cxn modelId="{0FE5692C-0E0D-423B-8D0B-0260BEDF83FA}" srcId="{B5D4E11C-683F-403D-A12A-403852769D16}" destId="{32AF663F-42E1-44B9-91D6-4CABDA3B4948}" srcOrd="0" destOrd="0" parTransId="{7F8662A6-7E44-4D0C-B8B3-A3D6ED204A2F}" sibTransId="{750AE153-5439-4FCE-970A-925C3AF1558E}"/>
    <dgm:cxn modelId="{711497E9-8EEA-43EE-9B07-ED772FAB3BD7}" type="presOf" srcId="{B5D4E11C-683F-403D-A12A-403852769D16}" destId="{5CA3F180-09B0-43AA-B7A0-2E2A4B44E6D9}" srcOrd="0" destOrd="0" presId="urn:microsoft.com/office/officeart/2005/8/layout/pyramid2"/>
    <dgm:cxn modelId="{82CCECF8-1731-4195-AFD8-30DC4B0AF41B}" srcId="{B5D4E11C-683F-403D-A12A-403852769D16}" destId="{7F1037A4-C2AF-4BE5-8B70-559CFED988F9}" srcOrd="2" destOrd="0" parTransId="{17486590-7700-41C8-A4E2-0CA8A8639D8E}" sibTransId="{4A8C8FE4-D320-4985-92FB-3FFD14258952}"/>
    <dgm:cxn modelId="{597F4160-349E-49EB-9AEF-904CDEA38307}" type="presOf" srcId="{32AF663F-42E1-44B9-91D6-4CABDA3B4948}" destId="{94ED2D61-1B22-4C05-82B7-697393BBE956}" srcOrd="0" destOrd="0" presId="urn:microsoft.com/office/officeart/2005/8/layout/pyramid2"/>
    <dgm:cxn modelId="{A9583C87-37AB-4F65-9BB4-B689201E8662}" type="presParOf" srcId="{5CA3F180-09B0-43AA-B7A0-2E2A4B44E6D9}" destId="{46605BAF-B30D-4823-8FD8-FE5EDB536DB9}" srcOrd="0" destOrd="0" presId="urn:microsoft.com/office/officeart/2005/8/layout/pyramid2"/>
    <dgm:cxn modelId="{3FC51B01-0656-419A-9B1D-3EFAD5E025CE}" type="presParOf" srcId="{5CA3F180-09B0-43AA-B7A0-2E2A4B44E6D9}" destId="{5FFB7076-D3F3-4A53-A8B3-0C3E4DD0AF93}" srcOrd="1" destOrd="0" presId="urn:microsoft.com/office/officeart/2005/8/layout/pyramid2"/>
    <dgm:cxn modelId="{8BB647D3-7026-4B65-B1CB-F7791C68ED0B}" type="presParOf" srcId="{5FFB7076-D3F3-4A53-A8B3-0C3E4DD0AF93}" destId="{94ED2D61-1B22-4C05-82B7-697393BBE956}" srcOrd="0" destOrd="0" presId="urn:microsoft.com/office/officeart/2005/8/layout/pyramid2"/>
    <dgm:cxn modelId="{2A59D452-5757-4661-8F67-F38027DC36C5}" type="presParOf" srcId="{5FFB7076-D3F3-4A53-A8B3-0C3E4DD0AF93}" destId="{3AFDD2E6-9B05-45A8-8F6E-9CCD1680B4A6}" srcOrd="1" destOrd="0" presId="urn:microsoft.com/office/officeart/2005/8/layout/pyramid2"/>
    <dgm:cxn modelId="{7D870002-9DF4-425B-B90E-A9D9E8B496B9}" type="presParOf" srcId="{5FFB7076-D3F3-4A53-A8B3-0C3E4DD0AF93}" destId="{8465CC6A-DC81-4C6E-965A-6018A33C9860}" srcOrd="2" destOrd="0" presId="urn:microsoft.com/office/officeart/2005/8/layout/pyramid2"/>
    <dgm:cxn modelId="{37C43FF0-8E43-448A-B797-F51F3E09C168}" type="presParOf" srcId="{5FFB7076-D3F3-4A53-A8B3-0C3E4DD0AF93}" destId="{7D6D6B67-5479-47D9-BDDB-EB3CD32CBB0C}" srcOrd="3" destOrd="0" presId="urn:microsoft.com/office/officeart/2005/8/layout/pyramid2"/>
    <dgm:cxn modelId="{CDE39BB6-09EC-4EBA-B2AE-58280BFEF01B}" type="presParOf" srcId="{5FFB7076-D3F3-4A53-A8B3-0C3E4DD0AF93}" destId="{10F8B5E1-EA3B-4430-9D69-40E4DEC4348D}" srcOrd="4" destOrd="0" presId="urn:microsoft.com/office/officeart/2005/8/layout/pyramid2"/>
    <dgm:cxn modelId="{E488F474-1288-4F59-9115-AD21055AB760}" type="presParOf" srcId="{5FFB7076-D3F3-4A53-A8B3-0C3E4DD0AF93}" destId="{CF8B4F0C-81A5-4949-A837-36D9F16611A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9/5/2013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NECTAC/ECO/WRRC 2012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a:t>
            </a:fld>
            <a:endParaRPr lang="en-US"/>
          </a:p>
        </p:txBody>
      </p:sp>
    </p:spTree>
    <p:extLst>
      <p:ext uri="{BB962C8B-B14F-4D97-AF65-F5344CB8AC3E}">
        <p14:creationId xmlns:p14="http://schemas.microsoft.com/office/powerpoint/2010/main" val="161852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9E0F4-A634-4828-93E5-E560F046B420}" type="slidenum">
              <a:rPr lang="en-US" smtClean="0"/>
              <a:t>22</a:t>
            </a:fld>
            <a:endParaRPr lang="en-US"/>
          </a:p>
        </p:txBody>
      </p:sp>
    </p:spTree>
    <p:extLst>
      <p:ext uri="{BB962C8B-B14F-4D97-AF65-F5344CB8AC3E}">
        <p14:creationId xmlns:p14="http://schemas.microsoft.com/office/powerpoint/2010/main" val="36273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478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spcBef>
                <a:spcPct val="30000"/>
              </a:spcBef>
              <a:defRPr sz="1200">
                <a:solidFill>
                  <a:schemeClr val="tx1"/>
                </a:solidFill>
                <a:latin typeface="Arial" pitchFamily="34" charset="0"/>
                <a:ea typeface="MS PGothic" pitchFamily="34" charset="-128"/>
              </a:defRPr>
            </a:lvl1pPr>
            <a:lvl2pPr marL="731731" indent="-281435" defTabSz="917792" eaLnBrk="0" hangingPunct="0">
              <a:spcBef>
                <a:spcPct val="30000"/>
              </a:spcBef>
              <a:defRPr sz="1200">
                <a:solidFill>
                  <a:schemeClr val="tx1"/>
                </a:solidFill>
                <a:latin typeface="Arial" pitchFamily="34" charset="0"/>
                <a:ea typeface="MS PGothic" pitchFamily="34" charset="-128"/>
              </a:defRPr>
            </a:lvl2pPr>
            <a:lvl3pPr marL="1125741" indent="-225148" defTabSz="917792" eaLnBrk="0" hangingPunct="0">
              <a:spcBef>
                <a:spcPct val="30000"/>
              </a:spcBef>
              <a:defRPr sz="1200">
                <a:solidFill>
                  <a:schemeClr val="tx1"/>
                </a:solidFill>
                <a:latin typeface="Arial" pitchFamily="34" charset="0"/>
                <a:ea typeface="MS PGothic" pitchFamily="34" charset="-128"/>
              </a:defRPr>
            </a:lvl3pPr>
            <a:lvl4pPr marL="1576037" indent="-225148" defTabSz="917792" eaLnBrk="0" hangingPunct="0">
              <a:spcBef>
                <a:spcPct val="30000"/>
              </a:spcBef>
              <a:defRPr sz="1200">
                <a:solidFill>
                  <a:schemeClr val="tx1"/>
                </a:solidFill>
                <a:latin typeface="Arial" pitchFamily="34" charset="0"/>
                <a:ea typeface="MS PGothic" pitchFamily="34" charset="-128"/>
              </a:defRPr>
            </a:lvl4pPr>
            <a:lvl5pPr marL="2026333" indent="-225148" defTabSz="917792" eaLnBrk="0" hangingPunct="0">
              <a:spcBef>
                <a:spcPct val="30000"/>
              </a:spcBef>
              <a:defRPr sz="1200">
                <a:solidFill>
                  <a:schemeClr val="tx1"/>
                </a:solidFill>
                <a:latin typeface="Arial" pitchFamily="34" charset="0"/>
                <a:ea typeface="MS PGothic" pitchFamily="34" charset="-128"/>
              </a:defRPr>
            </a:lvl5pPr>
            <a:lvl6pPr marL="2476630" indent="-225148" defTabSz="917792"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17792"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17792"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17792"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r>
              <a:rPr lang="en-US" altLang="en-US" smtClean="0">
                <a:solidFill>
                  <a:srgbClr val="000000"/>
                </a:solidFill>
              </a:rPr>
              <a:t>(c) Dean Fixsen and Karen Blase, 2012</a:t>
            </a:r>
          </a:p>
        </p:txBody>
      </p:sp>
      <p:sp>
        <p:nvSpPr>
          <p:cNvPr id="2478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eaLnBrk="0" hangingPunct="0">
              <a:spcBef>
                <a:spcPct val="30000"/>
              </a:spcBef>
              <a:defRPr sz="1200">
                <a:solidFill>
                  <a:schemeClr val="tx1"/>
                </a:solidFill>
                <a:latin typeface="Arial" pitchFamily="34" charset="0"/>
                <a:ea typeface="MS PGothic" pitchFamily="34" charset="-128"/>
              </a:defRPr>
            </a:lvl1pPr>
            <a:lvl2pPr marL="731731" indent="-281435" defTabSz="917792" eaLnBrk="0" hangingPunct="0">
              <a:spcBef>
                <a:spcPct val="30000"/>
              </a:spcBef>
              <a:defRPr sz="1200">
                <a:solidFill>
                  <a:schemeClr val="tx1"/>
                </a:solidFill>
                <a:latin typeface="Arial" pitchFamily="34" charset="0"/>
                <a:ea typeface="MS PGothic" pitchFamily="34" charset="-128"/>
              </a:defRPr>
            </a:lvl2pPr>
            <a:lvl3pPr marL="1125741" indent="-225148" defTabSz="917792" eaLnBrk="0" hangingPunct="0">
              <a:spcBef>
                <a:spcPct val="30000"/>
              </a:spcBef>
              <a:defRPr sz="1200">
                <a:solidFill>
                  <a:schemeClr val="tx1"/>
                </a:solidFill>
                <a:latin typeface="Arial" pitchFamily="34" charset="0"/>
                <a:ea typeface="MS PGothic" pitchFamily="34" charset="-128"/>
              </a:defRPr>
            </a:lvl3pPr>
            <a:lvl4pPr marL="1576037" indent="-225148" defTabSz="917792" eaLnBrk="0" hangingPunct="0">
              <a:spcBef>
                <a:spcPct val="30000"/>
              </a:spcBef>
              <a:defRPr sz="1200">
                <a:solidFill>
                  <a:schemeClr val="tx1"/>
                </a:solidFill>
                <a:latin typeface="Arial" pitchFamily="34" charset="0"/>
                <a:ea typeface="MS PGothic" pitchFamily="34" charset="-128"/>
              </a:defRPr>
            </a:lvl4pPr>
            <a:lvl5pPr marL="2026333" indent="-225148" defTabSz="917792" eaLnBrk="0" hangingPunct="0">
              <a:spcBef>
                <a:spcPct val="30000"/>
              </a:spcBef>
              <a:defRPr sz="1200">
                <a:solidFill>
                  <a:schemeClr val="tx1"/>
                </a:solidFill>
                <a:latin typeface="Arial" pitchFamily="34" charset="0"/>
                <a:ea typeface="MS PGothic" pitchFamily="34" charset="-128"/>
              </a:defRPr>
            </a:lvl5pPr>
            <a:lvl6pPr marL="2476630" indent="-225148" defTabSz="917792"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17792"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17792"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17792"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B796AE85-DCB4-47AD-9B3C-F4C97409CB21}" type="slidenum">
              <a:rPr lang="en-US" altLang="en-US" smtClean="0">
                <a:solidFill>
                  <a:srgbClr val="000000"/>
                </a:solidFill>
              </a:rPr>
              <a:pPr eaLnBrk="1" hangingPunct="1">
                <a:spcBef>
                  <a:spcPct val="0"/>
                </a:spcBef>
              </a:pPr>
              <a:t>23</a:t>
            </a:fld>
            <a:endParaRPr lang="en-US"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919" eaLnBrk="0" hangingPunct="0">
              <a:spcBef>
                <a:spcPct val="30000"/>
              </a:spcBef>
              <a:defRPr sz="1200">
                <a:solidFill>
                  <a:schemeClr val="tx1"/>
                </a:solidFill>
                <a:latin typeface="Arial" pitchFamily="34" charset="0"/>
                <a:ea typeface="MS PGothic" pitchFamily="34" charset="-128"/>
              </a:defRPr>
            </a:lvl1pPr>
            <a:lvl2pPr marL="731731" indent="-281435" defTabSz="920919" eaLnBrk="0" hangingPunct="0">
              <a:spcBef>
                <a:spcPct val="30000"/>
              </a:spcBef>
              <a:defRPr sz="1200">
                <a:solidFill>
                  <a:schemeClr val="tx1"/>
                </a:solidFill>
                <a:latin typeface="Arial" pitchFamily="34" charset="0"/>
                <a:ea typeface="MS PGothic" pitchFamily="34" charset="-128"/>
              </a:defRPr>
            </a:lvl2pPr>
            <a:lvl3pPr marL="1125741" indent="-225148" defTabSz="920919" eaLnBrk="0" hangingPunct="0">
              <a:spcBef>
                <a:spcPct val="30000"/>
              </a:spcBef>
              <a:defRPr sz="1200">
                <a:solidFill>
                  <a:schemeClr val="tx1"/>
                </a:solidFill>
                <a:latin typeface="Arial" pitchFamily="34" charset="0"/>
                <a:ea typeface="MS PGothic" pitchFamily="34" charset="-128"/>
              </a:defRPr>
            </a:lvl3pPr>
            <a:lvl4pPr marL="1576037" indent="-225148" defTabSz="920919" eaLnBrk="0" hangingPunct="0">
              <a:spcBef>
                <a:spcPct val="30000"/>
              </a:spcBef>
              <a:defRPr sz="1200">
                <a:solidFill>
                  <a:schemeClr val="tx1"/>
                </a:solidFill>
                <a:latin typeface="Arial" pitchFamily="34" charset="0"/>
                <a:ea typeface="MS PGothic" pitchFamily="34" charset="-128"/>
              </a:defRPr>
            </a:lvl4pPr>
            <a:lvl5pPr marL="2026333" indent="-225148" defTabSz="920919" eaLnBrk="0" hangingPunct="0">
              <a:spcBef>
                <a:spcPct val="30000"/>
              </a:spcBef>
              <a:defRPr sz="1200">
                <a:solidFill>
                  <a:schemeClr val="tx1"/>
                </a:solidFill>
                <a:latin typeface="Arial" pitchFamily="34" charset="0"/>
                <a:ea typeface="MS PGothic" pitchFamily="34" charset="-128"/>
              </a:defRPr>
            </a:lvl5pPr>
            <a:lvl6pPr marL="2476630"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r>
              <a:rPr lang="en-US" altLang="en-US" smtClean="0">
                <a:solidFill>
                  <a:srgbClr val="000000"/>
                </a:solidFill>
              </a:rPr>
              <a:t>(c) Dean Fixsen and Karen Blase, 2004</a:t>
            </a:r>
          </a:p>
        </p:txBody>
      </p:sp>
      <p:sp>
        <p:nvSpPr>
          <p:cNvPr id="248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65" eaLnBrk="0" hangingPunct="0">
              <a:spcBef>
                <a:spcPct val="30000"/>
              </a:spcBef>
              <a:defRPr sz="1200">
                <a:solidFill>
                  <a:schemeClr val="tx1"/>
                </a:solidFill>
                <a:latin typeface="Arial" pitchFamily="34" charset="0"/>
                <a:ea typeface="MS PGothic" pitchFamily="34" charset="-128"/>
              </a:defRPr>
            </a:lvl1pPr>
            <a:lvl2pPr marL="731731" indent="-281435" defTabSz="914665" eaLnBrk="0" hangingPunct="0">
              <a:spcBef>
                <a:spcPct val="30000"/>
              </a:spcBef>
              <a:defRPr sz="1200">
                <a:solidFill>
                  <a:schemeClr val="tx1"/>
                </a:solidFill>
                <a:latin typeface="Arial" pitchFamily="34" charset="0"/>
                <a:ea typeface="MS PGothic" pitchFamily="34" charset="-128"/>
              </a:defRPr>
            </a:lvl2pPr>
            <a:lvl3pPr marL="1125741" indent="-225148" defTabSz="914665" eaLnBrk="0" hangingPunct="0">
              <a:spcBef>
                <a:spcPct val="30000"/>
              </a:spcBef>
              <a:defRPr sz="1200">
                <a:solidFill>
                  <a:schemeClr val="tx1"/>
                </a:solidFill>
                <a:latin typeface="Arial" pitchFamily="34" charset="0"/>
                <a:ea typeface="MS PGothic" pitchFamily="34" charset="-128"/>
              </a:defRPr>
            </a:lvl3pPr>
            <a:lvl4pPr marL="1576037" indent="-225148" defTabSz="914665" eaLnBrk="0" hangingPunct="0">
              <a:spcBef>
                <a:spcPct val="30000"/>
              </a:spcBef>
              <a:defRPr sz="1200">
                <a:solidFill>
                  <a:schemeClr val="tx1"/>
                </a:solidFill>
                <a:latin typeface="Arial" pitchFamily="34" charset="0"/>
                <a:ea typeface="MS PGothic" pitchFamily="34" charset="-128"/>
              </a:defRPr>
            </a:lvl4pPr>
            <a:lvl5pPr marL="2026333" indent="-225148" defTabSz="914665" eaLnBrk="0" hangingPunct="0">
              <a:spcBef>
                <a:spcPct val="30000"/>
              </a:spcBef>
              <a:defRPr sz="1200">
                <a:solidFill>
                  <a:schemeClr val="tx1"/>
                </a:solidFill>
                <a:latin typeface="Arial" pitchFamily="34" charset="0"/>
                <a:ea typeface="MS PGothic" pitchFamily="34" charset="-128"/>
              </a:defRPr>
            </a:lvl5pPr>
            <a:lvl6pPr marL="2476630"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1FC7A85E-78F1-46EF-AD32-56109274CEE0}" type="slidenum">
              <a:rPr lang="en-US" altLang="en-US" smtClean="0">
                <a:solidFill>
                  <a:srgbClr val="000000"/>
                </a:solidFill>
              </a:rPr>
              <a:pPr eaLnBrk="1" hangingPunct="1">
                <a:spcBef>
                  <a:spcPct val="0"/>
                </a:spcBef>
              </a:pPr>
              <a:t>24</a:t>
            </a:fld>
            <a:endParaRPr lang="en-US" altLang="en-US" smtClean="0">
              <a:solidFill>
                <a:srgbClr val="000000"/>
              </a:solidFill>
            </a:endParaRPr>
          </a:p>
        </p:txBody>
      </p:sp>
      <p:sp>
        <p:nvSpPr>
          <p:cNvPr id="248836" name="Rectangle 2"/>
          <p:cNvSpPr>
            <a:spLocks noGrp="1" noRot="1" noChangeAspect="1" noChangeArrowheads="1" noTextEdit="1"/>
          </p:cNvSpPr>
          <p:nvPr>
            <p:ph type="sldImg"/>
          </p:nvPr>
        </p:nvSpPr>
        <p:spPr>
          <a:xfrm>
            <a:off x="1147763" y="687388"/>
            <a:ext cx="4567237" cy="3427412"/>
          </a:xfrm>
          <a:ln/>
        </p:spPr>
      </p:sp>
      <p:sp>
        <p:nvSpPr>
          <p:cNvPr id="248837" name="Rectangle 3"/>
          <p:cNvSpPr>
            <a:spLocks noGrp="1" noChangeArrowheads="1"/>
          </p:cNvSpPr>
          <p:nvPr>
            <p:ph type="body" idx="1"/>
          </p:nvPr>
        </p:nvSpPr>
        <p:spPr>
          <a:xfrm>
            <a:off x="913158" y="4342464"/>
            <a:ext cx="5031685"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919" eaLnBrk="0" hangingPunct="0">
              <a:spcBef>
                <a:spcPct val="30000"/>
              </a:spcBef>
              <a:defRPr sz="1200">
                <a:solidFill>
                  <a:schemeClr val="tx1"/>
                </a:solidFill>
                <a:latin typeface="Arial" pitchFamily="34" charset="0"/>
                <a:ea typeface="MS PGothic" pitchFamily="34" charset="-128"/>
              </a:defRPr>
            </a:lvl1pPr>
            <a:lvl2pPr marL="731731" indent="-281435" defTabSz="920919" eaLnBrk="0" hangingPunct="0">
              <a:spcBef>
                <a:spcPct val="30000"/>
              </a:spcBef>
              <a:defRPr sz="1200">
                <a:solidFill>
                  <a:schemeClr val="tx1"/>
                </a:solidFill>
                <a:latin typeface="Arial" pitchFamily="34" charset="0"/>
                <a:ea typeface="MS PGothic" pitchFamily="34" charset="-128"/>
              </a:defRPr>
            </a:lvl2pPr>
            <a:lvl3pPr marL="1125741" indent="-225148" defTabSz="920919" eaLnBrk="0" hangingPunct="0">
              <a:spcBef>
                <a:spcPct val="30000"/>
              </a:spcBef>
              <a:defRPr sz="1200">
                <a:solidFill>
                  <a:schemeClr val="tx1"/>
                </a:solidFill>
                <a:latin typeface="Arial" pitchFamily="34" charset="0"/>
                <a:ea typeface="MS PGothic" pitchFamily="34" charset="-128"/>
              </a:defRPr>
            </a:lvl3pPr>
            <a:lvl4pPr marL="1576037" indent="-225148" defTabSz="920919" eaLnBrk="0" hangingPunct="0">
              <a:spcBef>
                <a:spcPct val="30000"/>
              </a:spcBef>
              <a:defRPr sz="1200">
                <a:solidFill>
                  <a:schemeClr val="tx1"/>
                </a:solidFill>
                <a:latin typeface="Arial" pitchFamily="34" charset="0"/>
                <a:ea typeface="MS PGothic" pitchFamily="34" charset="-128"/>
              </a:defRPr>
            </a:lvl4pPr>
            <a:lvl5pPr marL="2026333" indent="-225148" defTabSz="920919" eaLnBrk="0" hangingPunct="0">
              <a:spcBef>
                <a:spcPct val="30000"/>
              </a:spcBef>
              <a:defRPr sz="1200">
                <a:solidFill>
                  <a:schemeClr val="tx1"/>
                </a:solidFill>
                <a:latin typeface="Arial" pitchFamily="34" charset="0"/>
                <a:ea typeface="MS PGothic" pitchFamily="34" charset="-128"/>
              </a:defRPr>
            </a:lvl5pPr>
            <a:lvl6pPr marL="2476630"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r>
              <a:rPr lang="en-US" altLang="en-US" smtClean="0">
                <a:solidFill>
                  <a:srgbClr val="000000"/>
                </a:solidFill>
              </a:rPr>
              <a:t>(c) Dean Fixsen and Karen Blase, 2004</a:t>
            </a:r>
          </a:p>
        </p:txBody>
      </p:sp>
      <p:sp>
        <p:nvSpPr>
          <p:cNvPr id="254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65" eaLnBrk="0" hangingPunct="0">
              <a:spcBef>
                <a:spcPct val="30000"/>
              </a:spcBef>
              <a:defRPr sz="1200">
                <a:solidFill>
                  <a:schemeClr val="tx1"/>
                </a:solidFill>
                <a:latin typeface="Arial" pitchFamily="34" charset="0"/>
                <a:ea typeface="MS PGothic" pitchFamily="34" charset="-128"/>
              </a:defRPr>
            </a:lvl1pPr>
            <a:lvl2pPr marL="731731" indent="-281435" defTabSz="914665" eaLnBrk="0" hangingPunct="0">
              <a:spcBef>
                <a:spcPct val="30000"/>
              </a:spcBef>
              <a:defRPr sz="1200">
                <a:solidFill>
                  <a:schemeClr val="tx1"/>
                </a:solidFill>
                <a:latin typeface="Arial" pitchFamily="34" charset="0"/>
                <a:ea typeface="MS PGothic" pitchFamily="34" charset="-128"/>
              </a:defRPr>
            </a:lvl2pPr>
            <a:lvl3pPr marL="1125741" indent="-225148" defTabSz="914665" eaLnBrk="0" hangingPunct="0">
              <a:spcBef>
                <a:spcPct val="30000"/>
              </a:spcBef>
              <a:defRPr sz="1200">
                <a:solidFill>
                  <a:schemeClr val="tx1"/>
                </a:solidFill>
                <a:latin typeface="Arial" pitchFamily="34" charset="0"/>
                <a:ea typeface="MS PGothic" pitchFamily="34" charset="-128"/>
              </a:defRPr>
            </a:lvl3pPr>
            <a:lvl4pPr marL="1576037" indent="-225148" defTabSz="914665" eaLnBrk="0" hangingPunct="0">
              <a:spcBef>
                <a:spcPct val="30000"/>
              </a:spcBef>
              <a:defRPr sz="1200">
                <a:solidFill>
                  <a:schemeClr val="tx1"/>
                </a:solidFill>
                <a:latin typeface="Arial" pitchFamily="34" charset="0"/>
                <a:ea typeface="MS PGothic" pitchFamily="34" charset="-128"/>
              </a:defRPr>
            </a:lvl4pPr>
            <a:lvl5pPr marL="2026333" indent="-225148" defTabSz="914665" eaLnBrk="0" hangingPunct="0">
              <a:spcBef>
                <a:spcPct val="30000"/>
              </a:spcBef>
              <a:defRPr sz="1200">
                <a:solidFill>
                  <a:schemeClr val="tx1"/>
                </a:solidFill>
                <a:latin typeface="Arial" pitchFamily="34" charset="0"/>
                <a:ea typeface="MS PGothic" pitchFamily="34" charset="-128"/>
              </a:defRPr>
            </a:lvl5pPr>
            <a:lvl6pPr marL="2476630"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A58D0259-939B-4A64-A485-3F7C9CF1E2A1}" type="slidenum">
              <a:rPr lang="en-US" altLang="en-US" smtClean="0">
                <a:solidFill>
                  <a:srgbClr val="000000"/>
                </a:solidFill>
              </a:rPr>
              <a:pPr eaLnBrk="1" hangingPunct="1">
                <a:spcBef>
                  <a:spcPct val="0"/>
                </a:spcBef>
              </a:pPr>
              <a:t>26</a:t>
            </a:fld>
            <a:endParaRPr lang="en-US" altLang="en-US" smtClean="0">
              <a:solidFill>
                <a:srgbClr val="000000"/>
              </a:solidFill>
            </a:endParaRPr>
          </a:p>
        </p:txBody>
      </p:sp>
      <p:sp>
        <p:nvSpPr>
          <p:cNvPr id="254980" name="Rectangle 2"/>
          <p:cNvSpPr>
            <a:spLocks noGrp="1" noRot="1" noChangeAspect="1" noChangeArrowheads="1" noTextEdit="1"/>
          </p:cNvSpPr>
          <p:nvPr>
            <p:ph type="sldImg"/>
          </p:nvPr>
        </p:nvSpPr>
        <p:spPr>
          <a:xfrm>
            <a:off x="1147763" y="687388"/>
            <a:ext cx="4567237" cy="3427412"/>
          </a:xfrm>
          <a:ln/>
        </p:spPr>
      </p:sp>
      <p:sp>
        <p:nvSpPr>
          <p:cNvPr id="254981" name="Rectangle 3"/>
          <p:cNvSpPr>
            <a:spLocks noGrp="1" noChangeArrowheads="1"/>
          </p:cNvSpPr>
          <p:nvPr>
            <p:ph type="body" idx="1"/>
          </p:nvPr>
        </p:nvSpPr>
        <p:spPr>
          <a:xfrm>
            <a:off x="913158" y="4342464"/>
            <a:ext cx="5031685"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181252" name="Footer Placeholder 3"/>
          <p:cNvSpPr>
            <a:spLocks noGrp="1"/>
          </p:cNvSpPr>
          <p:nvPr>
            <p:ph type="ftr" sz="quarter" idx="4"/>
          </p:nvPr>
        </p:nvSpPr>
        <p:spPr/>
        <p:txBody>
          <a:bodyPr/>
          <a:lstStyle/>
          <a:p>
            <a:pPr defTabSz="916710">
              <a:defRPr/>
            </a:pPr>
            <a:r>
              <a:rPr lang="en-US">
                <a:solidFill>
                  <a:prstClr val="black"/>
                </a:solidFill>
              </a:rPr>
              <a:t>(c) Dean Fixsen and Karen Blase, 2004</a:t>
            </a:r>
          </a:p>
        </p:txBody>
      </p:sp>
      <p:sp>
        <p:nvSpPr>
          <p:cNvPr id="2560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228" eaLnBrk="0" hangingPunct="0">
              <a:spcBef>
                <a:spcPct val="30000"/>
              </a:spcBef>
              <a:defRPr sz="1200">
                <a:solidFill>
                  <a:schemeClr val="tx1"/>
                </a:solidFill>
                <a:latin typeface="Arial" pitchFamily="34" charset="0"/>
                <a:ea typeface="MS PGothic" pitchFamily="34" charset="-128"/>
              </a:defRPr>
            </a:lvl1pPr>
            <a:lvl2pPr marL="731731" indent="-281435" defTabSz="916228" eaLnBrk="0" hangingPunct="0">
              <a:spcBef>
                <a:spcPct val="30000"/>
              </a:spcBef>
              <a:defRPr sz="1200">
                <a:solidFill>
                  <a:schemeClr val="tx1"/>
                </a:solidFill>
                <a:latin typeface="Arial" pitchFamily="34" charset="0"/>
                <a:ea typeface="MS PGothic" pitchFamily="34" charset="-128"/>
              </a:defRPr>
            </a:lvl2pPr>
            <a:lvl3pPr marL="1125741" indent="-225148" defTabSz="916228" eaLnBrk="0" hangingPunct="0">
              <a:spcBef>
                <a:spcPct val="30000"/>
              </a:spcBef>
              <a:defRPr sz="1200">
                <a:solidFill>
                  <a:schemeClr val="tx1"/>
                </a:solidFill>
                <a:latin typeface="Arial" pitchFamily="34" charset="0"/>
                <a:ea typeface="MS PGothic" pitchFamily="34" charset="-128"/>
              </a:defRPr>
            </a:lvl3pPr>
            <a:lvl4pPr marL="1576037" indent="-225148" defTabSz="916228" eaLnBrk="0" hangingPunct="0">
              <a:spcBef>
                <a:spcPct val="30000"/>
              </a:spcBef>
              <a:defRPr sz="1200">
                <a:solidFill>
                  <a:schemeClr val="tx1"/>
                </a:solidFill>
                <a:latin typeface="Arial" pitchFamily="34" charset="0"/>
                <a:ea typeface="MS PGothic" pitchFamily="34" charset="-128"/>
              </a:defRPr>
            </a:lvl4pPr>
            <a:lvl5pPr marL="2026333" indent="-225148" defTabSz="916228" eaLnBrk="0" hangingPunct="0">
              <a:spcBef>
                <a:spcPct val="30000"/>
              </a:spcBef>
              <a:defRPr sz="1200">
                <a:solidFill>
                  <a:schemeClr val="tx1"/>
                </a:solidFill>
                <a:latin typeface="Arial" pitchFamily="34" charset="0"/>
                <a:ea typeface="MS PGothic" pitchFamily="34" charset="-128"/>
              </a:defRPr>
            </a:lvl5pPr>
            <a:lvl6pPr marL="2476630" indent="-225148" defTabSz="916228"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16228"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16228"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1622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D5B4AC12-6DDF-4247-871B-C4AFE930CEE2}" type="slidenum">
              <a:rPr lang="en-US" altLang="en-US" smtClean="0">
                <a:solidFill>
                  <a:srgbClr val="000000"/>
                </a:solidFill>
              </a:rPr>
              <a:pPr eaLnBrk="1" hangingPunct="1">
                <a:spcBef>
                  <a:spcPct val="0"/>
                </a:spcBef>
              </a:pPr>
              <a:t>27</a:t>
            </a:fld>
            <a:endParaRPr lang="en-US"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919" eaLnBrk="0" hangingPunct="0">
              <a:spcBef>
                <a:spcPct val="30000"/>
              </a:spcBef>
              <a:defRPr sz="1200">
                <a:solidFill>
                  <a:schemeClr val="tx1"/>
                </a:solidFill>
                <a:latin typeface="Arial" pitchFamily="34" charset="0"/>
                <a:ea typeface="MS PGothic" pitchFamily="34" charset="-128"/>
              </a:defRPr>
            </a:lvl1pPr>
            <a:lvl2pPr marL="731731" indent="-281435" defTabSz="920919" eaLnBrk="0" hangingPunct="0">
              <a:spcBef>
                <a:spcPct val="30000"/>
              </a:spcBef>
              <a:defRPr sz="1200">
                <a:solidFill>
                  <a:schemeClr val="tx1"/>
                </a:solidFill>
                <a:latin typeface="Arial" pitchFamily="34" charset="0"/>
                <a:ea typeface="MS PGothic" pitchFamily="34" charset="-128"/>
              </a:defRPr>
            </a:lvl2pPr>
            <a:lvl3pPr marL="1125741" indent="-225148" defTabSz="920919" eaLnBrk="0" hangingPunct="0">
              <a:spcBef>
                <a:spcPct val="30000"/>
              </a:spcBef>
              <a:defRPr sz="1200">
                <a:solidFill>
                  <a:schemeClr val="tx1"/>
                </a:solidFill>
                <a:latin typeface="Arial" pitchFamily="34" charset="0"/>
                <a:ea typeface="MS PGothic" pitchFamily="34" charset="-128"/>
              </a:defRPr>
            </a:lvl3pPr>
            <a:lvl4pPr marL="1576037" indent="-225148" defTabSz="920919" eaLnBrk="0" hangingPunct="0">
              <a:spcBef>
                <a:spcPct val="30000"/>
              </a:spcBef>
              <a:defRPr sz="1200">
                <a:solidFill>
                  <a:schemeClr val="tx1"/>
                </a:solidFill>
                <a:latin typeface="Arial" pitchFamily="34" charset="0"/>
                <a:ea typeface="MS PGothic" pitchFamily="34" charset="-128"/>
              </a:defRPr>
            </a:lvl4pPr>
            <a:lvl5pPr marL="2026333" indent="-225148" defTabSz="920919" eaLnBrk="0" hangingPunct="0">
              <a:spcBef>
                <a:spcPct val="30000"/>
              </a:spcBef>
              <a:defRPr sz="1200">
                <a:solidFill>
                  <a:schemeClr val="tx1"/>
                </a:solidFill>
                <a:latin typeface="Arial" pitchFamily="34" charset="0"/>
                <a:ea typeface="MS PGothic" pitchFamily="34" charset="-128"/>
              </a:defRPr>
            </a:lvl5pPr>
            <a:lvl6pPr marL="2476630"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20919"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r>
              <a:rPr lang="en-US" altLang="en-US" smtClean="0">
                <a:solidFill>
                  <a:srgbClr val="000000"/>
                </a:solidFill>
              </a:rPr>
              <a:t>(c) Dean Fixsen and Karen Blase, 2004</a:t>
            </a:r>
          </a:p>
        </p:txBody>
      </p:sp>
      <p:sp>
        <p:nvSpPr>
          <p:cNvPr id="257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65" eaLnBrk="0" hangingPunct="0">
              <a:spcBef>
                <a:spcPct val="30000"/>
              </a:spcBef>
              <a:defRPr sz="1200">
                <a:solidFill>
                  <a:schemeClr val="tx1"/>
                </a:solidFill>
                <a:latin typeface="Arial" pitchFamily="34" charset="0"/>
                <a:ea typeface="MS PGothic" pitchFamily="34" charset="-128"/>
              </a:defRPr>
            </a:lvl1pPr>
            <a:lvl2pPr marL="731731" indent="-281435" defTabSz="914665" eaLnBrk="0" hangingPunct="0">
              <a:spcBef>
                <a:spcPct val="30000"/>
              </a:spcBef>
              <a:defRPr sz="1200">
                <a:solidFill>
                  <a:schemeClr val="tx1"/>
                </a:solidFill>
                <a:latin typeface="Arial" pitchFamily="34" charset="0"/>
                <a:ea typeface="MS PGothic" pitchFamily="34" charset="-128"/>
              </a:defRPr>
            </a:lvl2pPr>
            <a:lvl3pPr marL="1125741" indent="-225148" defTabSz="914665" eaLnBrk="0" hangingPunct="0">
              <a:spcBef>
                <a:spcPct val="30000"/>
              </a:spcBef>
              <a:defRPr sz="1200">
                <a:solidFill>
                  <a:schemeClr val="tx1"/>
                </a:solidFill>
                <a:latin typeface="Arial" pitchFamily="34" charset="0"/>
                <a:ea typeface="MS PGothic" pitchFamily="34" charset="-128"/>
              </a:defRPr>
            </a:lvl3pPr>
            <a:lvl4pPr marL="1576037" indent="-225148" defTabSz="914665" eaLnBrk="0" hangingPunct="0">
              <a:spcBef>
                <a:spcPct val="30000"/>
              </a:spcBef>
              <a:defRPr sz="1200">
                <a:solidFill>
                  <a:schemeClr val="tx1"/>
                </a:solidFill>
                <a:latin typeface="Arial" pitchFamily="34" charset="0"/>
                <a:ea typeface="MS PGothic" pitchFamily="34" charset="-128"/>
              </a:defRPr>
            </a:lvl4pPr>
            <a:lvl5pPr marL="2026333" indent="-225148" defTabSz="914665" eaLnBrk="0" hangingPunct="0">
              <a:spcBef>
                <a:spcPct val="30000"/>
              </a:spcBef>
              <a:defRPr sz="1200">
                <a:solidFill>
                  <a:schemeClr val="tx1"/>
                </a:solidFill>
                <a:latin typeface="Arial" pitchFamily="34" charset="0"/>
                <a:ea typeface="MS PGothic" pitchFamily="34" charset="-128"/>
              </a:defRPr>
            </a:lvl5pPr>
            <a:lvl6pPr marL="2476630"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1466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C263AF96-90A3-4AEE-B0DF-DBB38257855A}" type="slidenum">
              <a:rPr lang="en-US" altLang="en-US" smtClean="0">
                <a:solidFill>
                  <a:srgbClr val="000000"/>
                </a:solidFill>
              </a:rPr>
              <a:pPr eaLnBrk="1" hangingPunct="1">
                <a:spcBef>
                  <a:spcPct val="0"/>
                </a:spcBef>
              </a:pPr>
              <a:t>28</a:t>
            </a:fld>
            <a:endParaRPr lang="en-US" altLang="en-US" smtClean="0">
              <a:solidFill>
                <a:srgbClr val="000000"/>
              </a:solidFill>
            </a:endParaRPr>
          </a:p>
        </p:txBody>
      </p:sp>
      <p:sp>
        <p:nvSpPr>
          <p:cNvPr id="257028" name="Rectangle 2"/>
          <p:cNvSpPr>
            <a:spLocks noGrp="1" noRot="1" noChangeAspect="1" noChangeArrowheads="1" noTextEdit="1"/>
          </p:cNvSpPr>
          <p:nvPr>
            <p:ph type="sldImg"/>
          </p:nvPr>
        </p:nvSpPr>
        <p:spPr>
          <a:xfrm>
            <a:off x="1172508" y="686822"/>
            <a:ext cx="4517645" cy="3427821"/>
          </a:xfrm>
          <a:ln/>
        </p:spPr>
      </p:sp>
      <p:sp>
        <p:nvSpPr>
          <p:cNvPr id="257029" name="Rectangle 3"/>
          <p:cNvSpPr>
            <a:spLocks noGrp="1" noChangeArrowheads="1"/>
          </p:cNvSpPr>
          <p:nvPr>
            <p:ph type="body" idx="1"/>
          </p:nvPr>
        </p:nvSpPr>
        <p:spPr>
          <a:xfrm>
            <a:off x="913158" y="4342464"/>
            <a:ext cx="5031685"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120000"/>
              </a:lnSpc>
              <a:spcBef>
                <a:spcPts val="591"/>
              </a:spcBef>
              <a:spcAft>
                <a:spcPts val="591"/>
              </a:spcAft>
            </a:pPr>
            <a:endParaRPr lang="en-US" altLang="en-US" sz="2400" b="1" dirty="0">
              <a:solidFill>
                <a:srgbClr val="002060"/>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3884028"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0" tIns="45886" rIns="91770" bIns="45886" anchor="b"/>
          <a:lstStyle>
            <a:lvl1pPr defTabSz="931863" eaLnBrk="0" hangingPunct="0">
              <a:spcBef>
                <a:spcPct val="30000"/>
              </a:spcBef>
              <a:defRPr sz="1200">
                <a:solidFill>
                  <a:schemeClr val="tx1"/>
                </a:solidFill>
                <a:latin typeface="Arial" pitchFamily="34" charset="0"/>
                <a:ea typeface="MS PGothic" pitchFamily="34" charset="-128"/>
              </a:defRPr>
            </a:lvl1pPr>
            <a:lvl2pPr marL="742950" indent="-285750" defTabSz="931863" eaLnBrk="0" hangingPunct="0">
              <a:spcBef>
                <a:spcPct val="30000"/>
              </a:spcBef>
              <a:defRPr sz="1200">
                <a:solidFill>
                  <a:schemeClr val="tx1"/>
                </a:solidFill>
                <a:latin typeface="Arial" pitchFamily="34" charset="0"/>
                <a:ea typeface="MS PGothic" pitchFamily="34" charset="-128"/>
              </a:defRPr>
            </a:lvl2pPr>
            <a:lvl3pPr marL="1143000" indent="-228600" defTabSz="931863" eaLnBrk="0" hangingPunct="0">
              <a:spcBef>
                <a:spcPct val="30000"/>
              </a:spcBef>
              <a:defRPr sz="1200">
                <a:solidFill>
                  <a:schemeClr val="tx1"/>
                </a:solidFill>
                <a:latin typeface="Arial" pitchFamily="34" charset="0"/>
                <a:ea typeface="MS PGothic" pitchFamily="34" charset="-128"/>
              </a:defRPr>
            </a:lvl3pPr>
            <a:lvl4pPr marL="1600200" indent="-228600" defTabSz="931863" eaLnBrk="0" hangingPunct="0">
              <a:spcBef>
                <a:spcPct val="30000"/>
              </a:spcBef>
              <a:defRPr sz="1200">
                <a:solidFill>
                  <a:schemeClr val="tx1"/>
                </a:solidFill>
                <a:latin typeface="Arial" pitchFamily="34" charset="0"/>
                <a:ea typeface="MS PGothic" pitchFamily="34" charset="-128"/>
              </a:defRPr>
            </a:lvl4pPr>
            <a:lvl5pPr marL="2057400" indent="-228600" defTabSz="931863" eaLnBrk="0" hangingPunct="0">
              <a:spcBef>
                <a:spcPct val="30000"/>
              </a:spcBef>
              <a:defRPr sz="1200">
                <a:solidFill>
                  <a:schemeClr val="tx1"/>
                </a:solidFill>
                <a:latin typeface="Arial" pitchFamily="34" charset="0"/>
                <a:ea typeface="MS PGothic" pitchFamily="3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8B466D9B-F98C-4802-86D8-B2A551F8175C}" type="slidenum">
              <a:rPr lang="en-US" altLang="en-US">
                <a:solidFill>
                  <a:srgbClr val="000000"/>
                </a:solidFill>
              </a:rPr>
              <a:pPr algn="r" eaLnBrk="1" hangingPunct="1">
                <a:spcBef>
                  <a:spcPct val="0"/>
                </a:spcBef>
              </a:pPr>
              <a:t>29</a:t>
            </a:fld>
            <a:endParaRPr lang="en-US" altLang="en-US">
              <a:solidFill>
                <a:srgbClr val="000000"/>
              </a:solidFill>
            </a:endParaRPr>
          </a:p>
        </p:txBody>
      </p:sp>
      <p:sp>
        <p:nvSpPr>
          <p:cNvPr id="258051" name="Rectangle 2"/>
          <p:cNvSpPr>
            <a:spLocks noGrp="1" noRot="1" noChangeAspect="1" noChangeArrowheads="1" noTextEdit="1"/>
          </p:cNvSpPr>
          <p:nvPr>
            <p:ph type="sldImg"/>
          </p:nvPr>
        </p:nvSpPr>
        <p:spPr>
          <a:xfrm>
            <a:off x="1146175" y="687388"/>
            <a:ext cx="4567238" cy="3427412"/>
          </a:xfrm>
          <a:ln/>
        </p:spPr>
      </p:sp>
      <p:sp>
        <p:nvSpPr>
          <p:cNvPr id="258052" name="Rectangle 3"/>
          <p:cNvSpPr>
            <a:spLocks noGrp="1" noChangeArrowheads="1"/>
          </p:cNvSpPr>
          <p:nvPr>
            <p:ph type="body" idx="1"/>
          </p:nvPr>
        </p:nvSpPr>
        <p:spPr>
          <a:xfrm>
            <a:off x="914712" y="4342464"/>
            <a:ext cx="5028579"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Fixsen, D., Blase, K., Metz, A., &amp; Van Dyke, M. (2013). Statewide implementation of evidence-based programs. </a:t>
            </a:r>
            <a:r>
              <a:rPr lang="en-US" altLang="en-US" i="1" smtClean="0">
                <a:latin typeface="Arial" pitchFamily="34" charset="0"/>
              </a:rPr>
              <a:t>Exceptional Children (Special Issue), 79(2), 213-230. </a:t>
            </a:r>
          </a:p>
          <a:p>
            <a:endParaRPr lang="en-US" altLang="en-US" sz="10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itchFamily="34" charset="0"/>
            </a:endParaRP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228" eaLnBrk="0" hangingPunct="0">
              <a:spcBef>
                <a:spcPct val="30000"/>
              </a:spcBef>
              <a:defRPr sz="1200">
                <a:solidFill>
                  <a:schemeClr val="tx1"/>
                </a:solidFill>
                <a:latin typeface="Arial" pitchFamily="34" charset="0"/>
                <a:ea typeface="MS PGothic" pitchFamily="34" charset="-128"/>
              </a:defRPr>
            </a:lvl1pPr>
            <a:lvl2pPr marL="731731" indent="-281435" defTabSz="916228" eaLnBrk="0" hangingPunct="0">
              <a:spcBef>
                <a:spcPct val="30000"/>
              </a:spcBef>
              <a:defRPr sz="1200">
                <a:solidFill>
                  <a:schemeClr val="tx1"/>
                </a:solidFill>
                <a:latin typeface="Arial" pitchFamily="34" charset="0"/>
                <a:ea typeface="MS PGothic" pitchFamily="34" charset="-128"/>
              </a:defRPr>
            </a:lvl2pPr>
            <a:lvl3pPr marL="1125741" indent="-225148" defTabSz="916228" eaLnBrk="0" hangingPunct="0">
              <a:spcBef>
                <a:spcPct val="30000"/>
              </a:spcBef>
              <a:defRPr sz="1200">
                <a:solidFill>
                  <a:schemeClr val="tx1"/>
                </a:solidFill>
                <a:latin typeface="Arial" pitchFamily="34" charset="0"/>
                <a:ea typeface="MS PGothic" pitchFamily="34" charset="-128"/>
              </a:defRPr>
            </a:lvl3pPr>
            <a:lvl4pPr marL="1576037" indent="-225148" defTabSz="916228" eaLnBrk="0" hangingPunct="0">
              <a:spcBef>
                <a:spcPct val="30000"/>
              </a:spcBef>
              <a:defRPr sz="1200">
                <a:solidFill>
                  <a:schemeClr val="tx1"/>
                </a:solidFill>
                <a:latin typeface="Arial" pitchFamily="34" charset="0"/>
                <a:ea typeface="MS PGothic" pitchFamily="34" charset="-128"/>
              </a:defRPr>
            </a:lvl4pPr>
            <a:lvl5pPr marL="2026333" indent="-225148" defTabSz="916228" eaLnBrk="0" hangingPunct="0">
              <a:spcBef>
                <a:spcPct val="30000"/>
              </a:spcBef>
              <a:defRPr sz="1200">
                <a:solidFill>
                  <a:schemeClr val="tx1"/>
                </a:solidFill>
                <a:latin typeface="Arial" pitchFamily="34" charset="0"/>
                <a:ea typeface="MS PGothic" pitchFamily="34" charset="-128"/>
              </a:defRPr>
            </a:lvl5pPr>
            <a:lvl6pPr marL="2476630" indent="-225148" defTabSz="916228"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16228"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16228"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1622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C8587273-B66E-47BB-95CD-4DE0DC923420}" type="slidenum">
              <a:rPr lang="en-US" altLang="en-US" smtClean="0">
                <a:solidFill>
                  <a:srgbClr val="000000"/>
                </a:solidFill>
              </a:rPr>
              <a:pPr eaLnBrk="1" hangingPunct="1">
                <a:spcBef>
                  <a:spcPct val="0"/>
                </a:spcBef>
              </a:pPr>
              <a:t>30</a:t>
            </a:fld>
            <a:endParaRPr lang="en-US"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84028"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70" tIns="45886" rIns="91770" bIns="45886" anchor="b"/>
          <a:lstStyle>
            <a:lvl1pPr defTabSz="931863" eaLnBrk="0" hangingPunct="0">
              <a:spcBef>
                <a:spcPct val="30000"/>
              </a:spcBef>
              <a:defRPr sz="1200">
                <a:solidFill>
                  <a:schemeClr val="tx1"/>
                </a:solidFill>
                <a:latin typeface="Arial" pitchFamily="34" charset="0"/>
                <a:ea typeface="MS PGothic" pitchFamily="34" charset="-128"/>
              </a:defRPr>
            </a:lvl1pPr>
            <a:lvl2pPr marL="742950" indent="-285750" defTabSz="931863" eaLnBrk="0" hangingPunct="0">
              <a:spcBef>
                <a:spcPct val="30000"/>
              </a:spcBef>
              <a:defRPr sz="1200">
                <a:solidFill>
                  <a:schemeClr val="tx1"/>
                </a:solidFill>
                <a:latin typeface="Arial" pitchFamily="34" charset="0"/>
                <a:ea typeface="MS PGothic" pitchFamily="34" charset="-128"/>
              </a:defRPr>
            </a:lvl2pPr>
            <a:lvl3pPr marL="1143000" indent="-228600" defTabSz="931863" eaLnBrk="0" hangingPunct="0">
              <a:spcBef>
                <a:spcPct val="30000"/>
              </a:spcBef>
              <a:defRPr sz="1200">
                <a:solidFill>
                  <a:schemeClr val="tx1"/>
                </a:solidFill>
                <a:latin typeface="Arial" pitchFamily="34" charset="0"/>
                <a:ea typeface="MS PGothic" pitchFamily="34" charset="-128"/>
              </a:defRPr>
            </a:lvl3pPr>
            <a:lvl4pPr marL="1600200" indent="-228600" defTabSz="931863" eaLnBrk="0" hangingPunct="0">
              <a:spcBef>
                <a:spcPct val="30000"/>
              </a:spcBef>
              <a:defRPr sz="1200">
                <a:solidFill>
                  <a:schemeClr val="tx1"/>
                </a:solidFill>
                <a:latin typeface="Arial" pitchFamily="34" charset="0"/>
                <a:ea typeface="MS PGothic" pitchFamily="34" charset="-128"/>
              </a:defRPr>
            </a:lvl4pPr>
            <a:lvl5pPr marL="2057400" indent="-228600" defTabSz="931863" eaLnBrk="0" hangingPunct="0">
              <a:spcBef>
                <a:spcPct val="30000"/>
              </a:spcBef>
              <a:defRPr sz="1200">
                <a:solidFill>
                  <a:schemeClr val="tx1"/>
                </a:solidFill>
                <a:latin typeface="Arial" pitchFamily="34" charset="0"/>
                <a:ea typeface="MS PGothic" pitchFamily="3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E87618EC-33AB-45F1-975C-C612D066CAAE}" type="slidenum">
              <a:rPr lang="en-US" altLang="en-US">
                <a:solidFill>
                  <a:srgbClr val="000000"/>
                </a:solidFill>
              </a:rPr>
              <a:pPr algn="r" eaLnBrk="1" hangingPunct="1">
                <a:spcBef>
                  <a:spcPct val="0"/>
                </a:spcBef>
              </a:pPr>
              <a:t>31</a:t>
            </a:fld>
            <a:endParaRPr lang="en-US" altLang="en-US">
              <a:solidFill>
                <a:srgbClr val="000000"/>
              </a:solidFill>
            </a:endParaRPr>
          </a:p>
        </p:txBody>
      </p:sp>
      <p:sp>
        <p:nvSpPr>
          <p:cNvPr id="262147" name="Rectangle 2"/>
          <p:cNvSpPr>
            <a:spLocks noGrp="1" noRot="1" noChangeAspect="1" noChangeArrowheads="1" noTextEdit="1"/>
          </p:cNvSpPr>
          <p:nvPr>
            <p:ph type="sldImg"/>
          </p:nvPr>
        </p:nvSpPr>
        <p:spPr>
          <a:xfrm>
            <a:off x="1170954" y="686822"/>
            <a:ext cx="4517646" cy="3427821"/>
          </a:xfrm>
          <a:ln/>
        </p:spPr>
      </p:sp>
      <p:sp>
        <p:nvSpPr>
          <p:cNvPr id="262148" name="Rectangle 3"/>
          <p:cNvSpPr>
            <a:spLocks noGrp="1" noChangeArrowheads="1"/>
          </p:cNvSpPr>
          <p:nvPr>
            <p:ph type="body" idx="1"/>
          </p:nvPr>
        </p:nvSpPr>
        <p:spPr>
          <a:xfrm>
            <a:off x="914712" y="4342464"/>
            <a:ext cx="5028579" cy="411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Fixsen, D., Blase, K., Metz, A., &amp; Van Dyke, M. (2013). Statewide implementation of evidence-based programs. </a:t>
            </a:r>
            <a:r>
              <a:rPr lang="en-US" altLang="en-US" i="1" smtClean="0">
                <a:latin typeface="Arial" pitchFamily="34" charset="0"/>
              </a:rPr>
              <a:t>Exceptional Children (Special Issue), 79(2), 213-230. </a:t>
            </a:r>
          </a:p>
          <a:p>
            <a:endParaRPr lang="en-US" altLang="en-US" sz="10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631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2" eaLnBrk="0" hangingPunct="0">
              <a:spcBef>
                <a:spcPct val="30000"/>
              </a:spcBef>
              <a:defRPr sz="1200">
                <a:solidFill>
                  <a:schemeClr val="tx1"/>
                </a:solidFill>
                <a:latin typeface="Arial" pitchFamily="34" charset="0"/>
                <a:ea typeface="MS PGothic" pitchFamily="34" charset="-128"/>
              </a:defRPr>
            </a:lvl1pPr>
            <a:lvl2pPr marL="731731" indent="-281435" defTabSz="922482" eaLnBrk="0" hangingPunct="0">
              <a:spcBef>
                <a:spcPct val="30000"/>
              </a:spcBef>
              <a:defRPr sz="1200">
                <a:solidFill>
                  <a:schemeClr val="tx1"/>
                </a:solidFill>
                <a:latin typeface="Arial" pitchFamily="34" charset="0"/>
                <a:ea typeface="MS PGothic" pitchFamily="34" charset="-128"/>
              </a:defRPr>
            </a:lvl2pPr>
            <a:lvl3pPr marL="1125741" indent="-225148" defTabSz="922482" eaLnBrk="0" hangingPunct="0">
              <a:spcBef>
                <a:spcPct val="30000"/>
              </a:spcBef>
              <a:defRPr sz="1200">
                <a:solidFill>
                  <a:schemeClr val="tx1"/>
                </a:solidFill>
                <a:latin typeface="Arial" pitchFamily="34" charset="0"/>
                <a:ea typeface="MS PGothic" pitchFamily="34" charset="-128"/>
              </a:defRPr>
            </a:lvl3pPr>
            <a:lvl4pPr marL="1576037" indent="-225148" defTabSz="922482" eaLnBrk="0" hangingPunct="0">
              <a:spcBef>
                <a:spcPct val="30000"/>
              </a:spcBef>
              <a:defRPr sz="1200">
                <a:solidFill>
                  <a:schemeClr val="tx1"/>
                </a:solidFill>
                <a:latin typeface="Arial" pitchFamily="34" charset="0"/>
                <a:ea typeface="MS PGothic" pitchFamily="34" charset="-128"/>
              </a:defRPr>
            </a:lvl4pPr>
            <a:lvl5pPr marL="2026333" indent="-225148" defTabSz="922482" eaLnBrk="0" hangingPunct="0">
              <a:spcBef>
                <a:spcPct val="30000"/>
              </a:spcBef>
              <a:defRPr sz="1200">
                <a:solidFill>
                  <a:schemeClr val="tx1"/>
                </a:solidFill>
                <a:latin typeface="Arial" pitchFamily="34" charset="0"/>
                <a:ea typeface="MS PGothic" pitchFamily="34" charset="-128"/>
              </a:defRPr>
            </a:lvl5pPr>
            <a:lvl6pPr marL="2476630"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r>
              <a:rPr lang="en-US" altLang="en-US" smtClean="0">
                <a:solidFill>
                  <a:srgbClr val="000000"/>
                </a:solidFill>
              </a:rPr>
              <a:t>(c) Dean Fixsen and Karen Blase, 2004</a:t>
            </a:r>
          </a:p>
        </p:txBody>
      </p:sp>
      <p:sp>
        <p:nvSpPr>
          <p:cNvPr id="2631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2" eaLnBrk="0" hangingPunct="0">
              <a:spcBef>
                <a:spcPct val="30000"/>
              </a:spcBef>
              <a:defRPr sz="1200">
                <a:solidFill>
                  <a:schemeClr val="tx1"/>
                </a:solidFill>
                <a:latin typeface="Arial" pitchFamily="34" charset="0"/>
                <a:ea typeface="MS PGothic" pitchFamily="34" charset="-128"/>
              </a:defRPr>
            </a:lvl1pPr>
            <a:lvl2pPr marL="731731" indent="-281435" defTabSz="922482" eaLnBrk="0" hangingPunct="0">
              <a:spcBef>
                <a:spcPct val="30000"/>
              </a:spcBef>
              <a:defRPr sz="1200">
                <a:solidFill>
                  <a:schemeClr val="tx1"/>
                </a:solidFill>
                <a:latin typeface="Arial" pitchFamily="34" charset="0"/>
                <a:ea typeface="MS PGothic" pitchFamily="34" charset="-128"/>
              </a:defRPr>
            </a:lvl2pPr>
            <a:lvl3pPr marL="1125741" indent="-225148" defTabSz="922482" eaLnBrk="0" hangingPunct="0">
              <a:spcBef>
                <a:spcPct val="30000"/>
              </a:spcBef>
              <a:defRPr sz="1200">
                <a:solidFill>
                  <a:schemeClr val="tx1"/>
                </a:solidFill>
                <a:latin typeface="Arial" pitchFamily="34" charset="0"/>
                <a:ea typeface="MS PGothic" pitchFamily="34" charset="-128"/>
              </a:defRPr>
            </a:lvl3pPr>
            <a:lvl4pPr marL="1576037" indent="-225148" defTabSz="922482" eaLnBrk="0" hangingPunct="0">
              <a:spcBef>
                <a:spcPct val="30000"/>
              </a:spcBef>
              <a:defRPr sz="1200">
                <a:solidFill>
                  <a:schemeClr val="tx1"/>
                </a:solidFill>
                <a:latin typeface="Arial" pitchFamily="34" charset="0"/>
                <a:ea typeface="MS PGothic" pitchFamily="34" charset="-128"/>
              </a:defRPr>
            </a:lvl4pPr>
            <a:lvl5pPr marL="2026333" indent="-225148" defTabSz="922482" eaLnBrk="0" hangingPunct="0">
              <a:spcBef>
                <a:spcPct val="30000"/>
              </a:spcBef>
              <a:defRPr sz="1200">
                <a:solidFill>
                  <a:schemeClr val="tx1"/>
                </a:solidFill>
                <a:latin typeface="Arial" pitchFamily="34" charset="0"/>
                <a:ea typeface="MS PGothic" pitchFamily="34" charset="-128"/>
              </a:defRPr>
            </a:lvl5pPr>
            <a:lvl6pPr marL="2476630"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27320AD5-4C76-4517-9099-FCF1FCAC56A4}" type="slidenum">
              <a:rPr lang="en-US" altLang="en-US" smtClean="0">
                <a:solidFill>
                  <a:srgbClr val="000000"/>
                </a:solidFill>
              </a:rPr>
              <a:pPr eaLnBrk="1" hangingPunct="1">
                <a:spcBef>
                  <a:spcPct val="0"/>
                </a:spcBef>
              </a:pPr>
              <a:t>32</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12333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2641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2" eaLnBrk="0" hangingPunct="0">
              <a:spcBef>
                <a:spcPct val="30000"/>
              </a:spcBef>
              <a:defRPr sz="1200">
                <a:solidFill>
                  <a:schemeClr val="tx1"/>
                </a:solidFill>
                <a:latin typeface="Arial" pitchFamily="34" charset="0"/>
                <a:ea typeface="MS PGothic" pitchFamily="34" charset="-128"/>
              </a:defRPr>
            </a:lvl1pPr>
            <a:lvl2pPr marL="731731" indent="-281435" defTabSz="922482" eaLnBrk="0" hangingPunct="0">
              <a:spcBef>
                <a:spcPct val="30000"/>
              </a:spcBef>
              <a:defRPr sz="1200">
                <a:solidFill>
                  <a:schemeClr val="tx1"/>
                </a:solidFill>
                <a:latin typeface="Arial" pitchFamily="34" charset="0"/>
                <a:ea typeface="MS PGothic" pitchFamily="34" charset="-128"/>
              </a:defRPr>
            </a:lvl2pPr>
            <a:lvl3pPr marL="1125741" indent="-225148" defTabSz="922482" eaLnBrk="0" hangingPunct="0">
              <a:spcBef>
                <a:spcPct val="30000"/>
              </a:spcBef>
              <a:defRPr sz="1200">
                <a:solidFill>
                  <a:schemeClr val="tx1"/>
                </a:solidFill>
                <a:latin typeface="Arial" pitchFamily="34" charset="0"/>
                <a:ea typeface="MS PGothic" pitchFamily="34" charset="-128"/>
              </a:defRPr>
            </a:lvl3pPr>
            <a:lvl4pPr marL="1576037" indent="-225148" defTabSz="922482" eaLnBrk="0" hangingPunct="0">
              <a:spcBef>
                <a:spcPct val="30000"/>
              </a:spcBef>
              <a:defRPr sz="1200">
                <a:solidFill>
                  <a:schemeClr val="tx1"/>
                </a:solidFill>
                <a:latin typeface="Arial" pitchFamily="34" charset="0"/>
                <a:ea typeface="MS PGothic" pitchFamily="34" charset="-128"/>
              </a:defRPr>
            </a:lvl4pPr>
            <a:lvl5pPr marL="2026333" indent="-225148" defTabSz="922482" eaLnBrk="0" hangingPunct="0">
              <a:spcBef>
                <a:spcPct val="30000"/>
              </a:spcBef>
              <a:defRPr sz="1200">
                <a:solidFill>
                  <a:schemeClr val="tx1"/>
                </a:solidFill>
                <a:latin typeface="Arial" pitchFamily="34" charset="0"/>
                <a:ea typeface="MS PGothic" pitchFamily="34" charset="-128"/>
              </a:defRPr>
            </a:lvl5pPr>
            <a:lvl6pPr marL="2476630"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r>
              <a:rPr lang="en-US" altLang="en-US" smtClean="0">
                <a:solidFill>
                  <a:srgbClr val="000000"/>
                </a:solidFill>
              </a:rPr>
              <a:t>(c) Dean Fixsen and Karen Blase, 2004</a:t>
            </a:r>
          </a:p>
        </p:txBody>
      </p:sp>
      <p:sp>
        <p:nvSpPr>
          <p:cNvPr id="2641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482" eaLnBrk="0" hangingPunct="0">
              <a:spcBef>
                <a:spcPct val="30000"/>
              </a:spcBef>
              <a:defRPr sz="1200">
                <a:solidFill>
                  <a:schemeClr val="tx1"/>
                </a:solidFill>
                <a:latin typeface="Arial" pitchFamily="34" charset="0"/>
                <a:ea typeface="MS PGothic" pitchFamily="34" charset="-128"/>
              </a:defRPr>
            </a:lvl1pPr>
            <a:lvl2pPr marL="731731" indent="-281435" defTabSz="922482" eaLnBrk="0" hangingPunct="0">
              <a:spcBef>
                <a:spcPct val="30000"/>
              </a:spcBef>
              <a:defRPr sz="1200">
                <a:solidFill>
                  <a:schemeClr val="tx1"/>
                </a:solidFill>
                <a:latin typeface="Arial" pitchFamily="34" charset="0"/>
                <a:ea typeface="MS PGothic" pitchFamily="34" charset="-128"/>
              </a:defRPr>
            </a:lvl2pPr>
            <a:lvl3pPr marL="1125741" indent="-225148" defTabSz="922482" eaLnBrk="0" hangingPunct="0">
              <a:spcBef>
                <a:spcPct val="30000"/>
              </a:spcBef>
              <a:defRPr sz="1200">
                <a:solidFill>
                  <a:schemeClr val="tx1"/>
                </a:solidFill>
                <a:latin typeface="Arial" pitchFamily="34" charset="0"/>
                <a:ea typeface="MS PGothic" pitchFamily="34" charset="-128"/>
              </a:defRPr>
            </a:lvl3pPr>
            <a:lvl4pPr marL="1576037" indent="-225148" defTabSz="922482" eaLnBrk="0" hangingPunct="0">
              <a:spcBef>
                <a:spcPct val="30000"/>
              </a:spcBef>
              <a:defRPr sz="1200">
                <a:solidFill>
                  <a:schemeClr val="tx1"/>
                </a:solidFill>
                <a:latin typeface="Arial" pitchFamily="34" charset="0"/>
                <a:ea typeface="MS PGothic" pitchFamily="34" charset="-128"/>
              </a:defRPr>
            </a:lvl4pPr>
            <a:lvl5pPr marL="2026333" indent="-225148" defTabSz="922482" eaLnBrk="0" hangingPunct="0">
              <a:spcBef>
                <a:spcPct val="30000"/>
              </a:spcBef>
              <a:defRPr sz="1200">
                <a:solidFill>
                  <a:schemeClr val="tx1"/>
                </a:solidFill>
                <a:latin typeface="Arial" pitchFamily="34" charset="0"/>
                <a:ea typeface="MS PGothic" pitchFamily="34" charset="-128"/>
              </a:defRPr>
            </a:lvl5pPr>
            <a:lvl6pPr marL="2476630"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6pPr>
            <a:lvl7pPr marL="2926926"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7pPr>
            <a:lvl8pPr marL="3377222"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8pPr>
            <a:lvl9pPr marL="3827518" indent="-225148" defTabSz="922482"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412C5FB8-261F-4C19-8CD9-A066CBE3CB5E}" type="slidenum">
              <a:rPr lang="en-US" altLang="en-US" smtClean="0">
                <a:solidFill>
                  <a:srgbClr val="000000"/>
                </a:solidFill>
              </a:rPr>
              <a:pPr eaLnBrk="1" hangingPunct="1">
                <a:spcBef>
                  <a:spcPct val="0"/>
                </a:spcBef>
              </a:pPr>
              <a:t>33</a:t>
            </a:fld>
            <a:endParaRPr lang="en-US" alt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4028"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60" tIns="45881" rIns="91760" bIns="45881" anchor="b"/>
          <a:lstStyle>
            <a:lvl1pPr defTabSz="930275" eaLnBrk="0" hangingPunct="0">
              <a:spcBef>
                <a:spcPct val="30000"/>
              </a:spcBef>
              <a:defRPr sz="1200">
                <a:solidFill>
                  <a:schemeClr val="tx1"/>
                </a:solidFill>
                <a:latin typeface="Arial" pitchFamily="34" charset="0"/>
                <a:ea typeface="MS PGothic" pitchFamily="34" charset="-128"/>
              </a:defRPr>
            </a:lvl1pPr>
            <a:lvl2pPr marL="742950" indent="-285750" defTabSz="930275" eaLnBrk="0" hangingPunct="0">
              <a:spcBef>
                <a:spcPct val="30000"/>
              </a:spcBef>
              <a:defRPr sz="1200">
                <a:solidFill>
                  <a:schemeClr val="tx1"/>
                </a:solidFill>
                <a:latin typeface="Arial" pitchFamily="34" charset="0"/>
                <a:ea typeface="MS PGothic" pitchFamily="34" charset="-128"/>
              </a:defRPr>
            </a:lvl2pPr>
            <a:lvl3pPr marL="1143000" indent="-228600" defTabSz="930275" eaLnBrk="0" hangingPunct="0">
              <a:spcBef>
                <a:spcPct val="30000"/>
              </a:spcBef>
              <a:defRPr sz="1200">
                <a:solidFill>
                  <a:schemeClr val="tx1"/>
                </a:solidFill>
                <a:latin typeface="Arial" pitchFamily="34" charset="0"/>
                <a:ea typeface="MS PGothic" pitchFamily="34" charset="-128"/>
              </a:defRPr>
            </a:lvl3pPr>
            <a:lvl4pPr marL="1600200" indent="-228600" defTabSz="930275" eaLnBrk="0" hangingPunct="0">
              <a:spcBef>
                <a:spcPct val="30000"/>
              </a:spcBef>
              <a:defRPr sz="1200">
                <a:solidFill>
                  <a:schemeClr val="tx1"/>
                </a:solidFill>
                <a:latin typeface="Arial" pitchFamily="34" charset="0"/>
                <a:ea typeface="MS PGothic" pitchFamily="34" charset="-128"/>
              </a:defRPr>
            </a:lvl4pPr>
            <a:lvl5pPr marL="2057400" indent="-228600" defTabSz="930275" eaLnBrk="0" hangingPunct="0">
              <a:spcBef>
                <a:spcPct val="30000"/>
              </a:spcBef>
              <a:defRPr sz="1200">
                <a:solidFill>
                  <a:schemeClr val="tx1"/>
                </a:solidFill>
                <a:latin typeface="Arial" pitchFamily="34" charset="0"/>
                <a:ea typeface="MS PGothic" pitchFamily="3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99D4F378-5427-411C-BDB6-B6321BFAAAB2}" type="slidenum">
              <a:rPr lang="en-US" altLang="en-US">
                <a:solidFill>
                  <a:srgbClr val="000000"/>
                </a:solidFill>
              </a:rPr>
              <a:pPr algn="r" eaLnBrk="1" hangingPunct="1">
                <a:spcBef>
                  <a:spcPct val="0"/>
                </a:spcBef>
              </a:pPr>
              <a:t>34</a:t>
            </a:fld>
            <a:endParaRPr lang="en-US" altLang="en-US">
              <a:solidFill>
                <a:srgbClr val="000000"/>
              </a:solidFill>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Joicey</a:t>
            </a:r>
          </a:p>
          <a:p>
            <a:pPr defTabSz="914350">
              <a:defRPr/>
            </a:pPr>
            <a:r>
              <a:rPr lang="en-US" dirty="0" smtClean="0"/>
              <a:t>Prompts  what does the field need</a:t>
            </a:r>
          </a:p>
          <a:p>
            <a:pPr defTabSz="914350">
              <a:defRPr/>
            </a:pPr>
            <a:r>
              <a:rPr lang="en-US" dirty="0" smtClean="0"/>
              <a:t>How can The ECTA  work complement or enhance your work? </a:t>
            </a:r>
          </a:p>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37</a:t>
            </a:fld>
            <a:endParaRPr lang="en-US"/>
          </a:p>
        </p:txBody>
      </p:sp>
    </p:spTree>
    <p:extLst>
      <p:ext uri="{BB962C8B-B14F-4D97-AF65-F5344CB8AC3E}">
        <p14:creationId xmlns:p14="http://schemas.microsoft.com/office/powerpoint/2010/main" val="104885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Barbara</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73744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6</a:t>
            </a:fld>
            <a:endParaRPr lang="en-US"/>
          </a:p>
        </p:txBody>
      </p:sp>
    </p:spTree>
    <p:extLst>
      <p:ext uri="{BB962C8B-B14F-4D97-AF65-F5344CB8AC3E}">
        <p14:creationId xmlns:p14="http://schemas.microsoft.com/office/powerpoint/2010/main" val="370542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9E0F4-A634-4828-93E5-E560F046B420}" type="slidenum">
              <a:rPr lang="en-US" smtClean="0"/>
              <a:t>7</a:t>
            </a:fld>
            <a:endParaRPr lang="en-US"/>
          </a:p>
        </p:txBody>
      </p:sp>
    </p:spTree>
    <p:extLst>
      <p:ext uri="{BB962C8B-B14F-4D97-AF65-F5344CB8AC3E}">
        <p14:creationId xmlns:p14="http://schemas.microsoft.com/office/powerpoint/2010/main" val="374632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http://ectacenter.org/effectiveservicedelivery/splash.asp</a:t>
            </a:r>
            <a:endParaRPr lang="en-US" dirty="0"/>
          </a:p>
        </p:txBody>
      </p:sp>
      <p:sp>
        <p:nvSpPr>
          <p:cNvPr id="4" name="Slide Number Placeholder 3"/>
          <p:cNvSpPr>
            <a:spLocks noGrp="1"/>
          </p:cNvSpPr>
          <p:nvPr>
            <p:ph type="sldNum" sz="quarter" idx="10"/>
          </p:nvPr>
        </p:nvSpPr>
        <p:spPr/>
        <p:txBody>
          <a:bodyPr/>
          <a:lstStyle/>
          <a:p>
            <a:fld id="{5189E0F4-A634-4828-93E5-E560F046B420}" type="slidenum">
              <a:rPr lang="en-US" smtClean="0"/>
              <a:t>18</a:t>
            </a:fld>
            <a:endParaRPr lang="en-US"/>
          </a:p>
        </p:txBody>
      </p:sp>
    </p:spTree>
    <p:extLst>
      <p:ext uri="{BB962C8B-B14F-4D97-AF65-F5344CB8AC3E}">
        <p14:creationId xmlns:p14="http://schemas.microsoft.com/office/powerpoint/2010/main" val="417109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http://ectacenter.org/effectiveservicedelivery/stage1/intro.asp</a:t>
            </a:r>
            <a:endParaRPr lang="en-US" dirty="0"/>
          </a:p>
        </p:txBody>
      </p:sp>
      <p:sp>
        <p:nvSpPr>
          <p:cNvPr id="4" name="Slide Number Placeholder 3"/>
          <p:cNvSpPr>
            <a:spLocks noGrp="1"/>
          </p:cNvSpPr>
          <p:nvPr>
            <p:ph type="sldNum" sz="quarter" idx="10"/>
          </p:nvPr>
        </p:nvSpPr>
        <p:spPr/>
        <p:txBody>
          <a:bodyPr/>
          <a:lstStyle/>
          <a:p>
            <a:fld id="{5189E0F4-A634-4828-93E5-E560F046B420}" type="slidenum">
              <a:rPr lang="en-US" smtClean="0"/>
              <a:t>19</a:t>
            </a:fld>
            <a:endParaRPr lang="en-US"/>
          </a:p>
        </p:txBody>
      </p:sp>
    </p:spTree>
    <p:extLst>
      <p:ext uri="{BB962C8B-B14F-4D97-AF65-F5344CB8AC3E}">
        <p14:creationId xmlns:p14="http://schemas.microsoft.com/office/powerpoint/2010/main" val="245595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http://projects.fpg.unc.edu/~eco/pages/integration.cfm#Presentations</a:t>
            </a:r>
            <a:endParaRPr lang="en-US" dirty="0"/>
          </a:p>
        </p:txBody>
      </p:sp>
      <p:sp>
        <p:nvSpPr>
          <p:cNvPr id="4" name="Slide Number Placeholder 3"/>
          <p:cNvSpPr>
            <a:spLocks noGrp="1"/>
          </p:cNvSpPr>
          <p:nvPr>
            <p:ph type="sldNum" sz="quarter" idx="10"/>
          </p:nvPr>
        </p:nvSpPr>
        <p:spPr/>
        <p:txBody>
          <a:bodyPr/>
          <a:lstStyle/>
          <a:p>
            <a:fld id="{5189E0F4-A634-4828-93E5-E560F046B420}" type="slidenum">
              <a:rPr lang="en-US" smtClean="0"/>
              <a:t>20</a:t>
            </a:fld>
            <a:endParaRPr lang="en-US"/>
          </a:p>
        </p:txBody>
      </p:sp>
    </p:spTree>
    <p:extLst>
      <p:ext uri="{BB962C8B-B14F-4D97-AF65-F5344CB8AC3E}">
        <p14:creationId xmlns:p14="http://schemas.microsoft.com/office/powerpoint/2010/main" val="234962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http://ectacenter.org/implementingintegrated/default.asp</a:t>
            </a:r>
            <a:endParaRPr lang="en-US" dirty="0"/>
          </a:p>
        </p:txBody>
      </p:sp>
      <p:sp>
        <p:nvSpPr>
          <p:cNvPr id="4" name="Slide Number Placeholder 3"/>
          <p:cNvSpPr>
            <a:spLocks noGrp="1"/>
          </p:cNvSpPr>
          <p:nvPr>
            <p:ph type="sldNum" sz="quarter" idx="10"/>
          </p:nvPr>
        </p:nvSpPr>
        <p:spPr/>
        <p:txBody>
          <a:bodyPr/>
          <a:lstStyle/>
          <a:p>
            <a:fld id="{5189E0F4-A634-4828-93E5-E560F046B420}" type="slidenum">
              <a:rPr lang="en-US" smtClean="0"/>
              <a:t>21</a:t>
            </a:fld>
            <a:endParaRPr lang="en-US"/>
          </a:p>
        </p:txBody>
      </p:sp>
    </p:spTree>
    <p:extLst>
      <p:ext uri="{BB962C8B-B14F-4D97-AF65-F5344CB8AC3E}">
        <p14:creationId xmlns:p14="http://schemas.microsoft.com/office/powerpoint/2010/main" val="122480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1752600"/>
            <a:ext cx="8763000" cy="3886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a:p>
        </p:txBody>
      </p:sp>
    </p:spTree>
    <p:extLst>
      <p:ext uri="{BB962C8B-B14F-4D97-AF65-F5344CB8AC3E}">
        <p14:creationId xmlns:p14="http://schemas.microsoft.com/office/powerpoint/2010/main" val="36045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B9C8DAD-5295-49A4-9D8A-A9577E9DA4AE}" type="datetime1">
              <a:rPr lang="en-US" smtClean="0"/>
              <a:t>9/5/2013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13E2B84-9B34-46E1-AA41-764AC91C2C6E}" type="slidenum">
              <a:rPr lang="en-US" smtClean="0"/>
              <a:t>‹#›</a:t>
            </a:fld>
            <a:endParaRPr lang="en-US"/>
          </a:p>
        </p:txBody>
      </p:sp>
    </p:spTree>
    <p:extLst>
      <p:ext uri="{BB962C8B-B14F-4D97-AF65-F5344CB8AC3E}">
        <p14:creationId xmlns:p14="http://schemas.microsoft.com/office/powerpoint/2010/main" val="2200451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011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3815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17526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188981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109623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52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514600"/>
            <a:ext cx="4267200" cy="4114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2514598"/>
            <a:ext cx="4267200" cy="4114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1752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a:p>
        </p:txBody>
      </p:sp>
    </p:spTree>
    <p:extLst>
      <p:ext uri="{BB962C8B-B14F-4D97-AF65-F5344CB8AC3E}">
        <p14:creationId xmlns:p14="http://schemas.microsoft.com/office/powerpoint/2010/main" val="352095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a:p>
        </p:txBody>
      </p:sp>
    </p:spTree>
    <p:extLst>
      <p:ext uri="{BB962C8B-B14F-4D97-AF65-F5344CB8AC3E}">
        <p14:creationId xmlns:p14="http://schemas.microsoft.com/office/powerpoint/2010/main" val="425325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a:p>
        </p:txBody>
      </p:sp>
    </p:spTree>
    <p:extLst>
      <p:ext uri="{BB962C8B-B14F-4D97-AF65-F5344CB8AC3E}">
        <p14:creationId xmlns:p14="http://schemas.microsoft.com/office/powerpoint/2010/main" val="287657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1752600"/>
            <a:ext cx="54165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1752600"/>
            <a:ext cx="3236913"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a:p>
        </p:txBody>
      </p:sp>
    </p:spTree>
    <p:extLst>
      <p:ext uri="{BB962C8B-B14F-4D97-AF65-F5344CB8AC3E}">
        <p14:creationId xmlns:p14="http://schemas.microsoft.com/office/powerpoint/2010/main" val="32276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76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914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791200"/>
            <a:ext cx="8763000" cy="8382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a:p>
        </p:txBody>
      </p:sp>
    </p:spTree>
    <p:extLst>
      <p:ext uri="{BB962C8B-B14F-4D97-AF65-F5344CB8AC3E}">
        <p14:creationId xmlns:p14="http://schemas.microsoft.com/office/powerpoint/2010/main" val="17739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914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17526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391400" y="30480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3F68DD1-A5D0-7B41-8331-CDD6C0C8CC23}" type="slidenum">
              <a:rPr lang="en-US"/>
              <a:pPr>
                <a:defRPr/>
              </a:pPr>
              <a:t>‹#›</a:t>
            </a:fld>
            <a:endParaRPr lang="en-US"/>
          </a:p>
        </p:txBody>
      </p:sp>
      <p:pic>
        <p:nvPicPr>
          <p:cNvPr id="1029" name="Picture 4" descr="ectacenterlogo-2013-wordmark-notext.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228600" y="76200"/>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7620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nirn.fpg.unc.edu/" TargetMode="External"/><Relationship Id="rId7" Type="http://schemas.openxmlformats.org/officeDocument/2006/relationships/hyperlink" Target="http://implementation.fpg.unc.edu/"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isep.fpg.unc.edu/"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implementation.fpg.unc.edu/sites/implementation.fpg.unc.edu/files/resources/AIHub-Handout2-DevelopingPracticeProfileGuide.pdf"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hyperlink" Target="mailto:melissa.vandyke@unc.edu" TargetMode="External"/><Relationship Id="rId3" Type="http://schemas.openxmlformats.org/officeDocument/2006/relationships/hyperlink" Target="http://nirn.fpg.unc.edu/" TargetMode="External"/><Relationship Id="rId7" Type="http://schemas.openxmlformats.org/officeDocument/2006/relationships/hyperlink" Target="mailto:sandra.fleming@unc.edu"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hyperlink" Target="http://www.implementationconference.org/" TargetMode="External"/><Relationship Id="rId4" Type="http://schemas.openxmlformats.org/officeDocument/2006/relationships/hyperlink" Target="http://www.scalingup.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creativecommons.org/licenses/by-nc-nd/3.0"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www.challengingbehavior.org/communities/TACSEIstates.htm" TargetMode="External"/><Relationship Id="rId3" Type="http://schemas.openxmlformats.org/officeDocument/2006/relationships/hyperlink" Target="http://sisep.fpg.unc.edu/" TargetMode="External"/><Relationship Id="rId7" Type="http://schemas.openxmlformats.org/officeDocument/2006/relationships/hyperlink" Target="http://nirn.fpg.unc.edu/" TargetMode="External"/><Relationship Id="rId12" Type="http://schemas.openxmlformats.org/officeDocument/2006/relationships/image" Target="../media/image9.png"/><Relationship Id="rId17" Type="http://schemas.openxmlformats.org/officeDocument/2006/relationships/image" Target="../media/image12.gif"/><Relationship Id="rId2" Type="http://schemas.openxmlformats.org/officeDocument/2006/relationships/notesSlide" Target="../notesSlides/notesSlide4.xml"/><Relationship Id="rId16"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6.png"/><Relationship Id="rId11" Type="http://schemas.openxmlformats.org/officeDocument/2006/relationships/hyperlink" Target="http://www.pbis.org/" TargetMode="External"/><Relationship Id="rId5" Type="http://schemas.openxmlformats.org/officeDocument/2006/relationships/hyperlink" Target="http://implementation.fpg.unc.edu/" TargetMode="External"/><Relationship Id="rId1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www.rrcprogram.org/cms2/" TargetMode="External"/><Relationship Id="rId1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0" name="Picture 4" descr="ectalogo-template-larg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1219200"/>
            <a:ext cx="8763000" cy="1676400"/>
          </a:xfrm>
        </p:spPr>
        <p:txBody>
          <a:bodyPr anchor="ctr"/>
          <a:lstStyle/>
          <a:p>
            <a:r>
              <a:rPr lang="en-US" b="1" dirty="0">
                <a:solidFill>
                  <a:schemeClr val="bg2">
                    <a:lumMod val="75000"/>
                  </a:schemeClr>
                </a:solidFill>
              </a:rPr>
              <a:t>Perspectives from Implementation Science:</a:t>
            </a:r>
            <a:br>
              <a:rPr lang="en-US" b="1" dirty="0">
                <a:solidFill>
                  <a:schemeClr val="bg2">
                    <a:lumMod val="75000"/>
                  </a:schemeClr>
                </a:solidFill>
              </a:rPr>
            </a:br>
            <a:r>
              <a:rPr lang="en-US" b="1" dirty="0">
                <a:solidFill>
                  <a:schemeClr val="bg2">
                    <a:lumMod val="75000"/>
                  </a:schemeClr>
                </a:solidFill>
              </a:rPr>
              <a:t> Implications, Tools and Resources  for Systems Change and Improving Services</a:t>
            </a:r>
          </a:p>
        </p:txBody>
      </p:sp>
      <p:sp>
        <p:nvSpPr>
          <p:cNvPr id="9" name="Title 1"/>
          <p:cNvSpPr txBox="1">
            <a:spLocks/>
          </p:cNvSpPr>
          <p:nvPr/>
        </p:nvSpPr>
        <p:spPr>
          <a:xfrm>
            <a:off x="228600" y="2971800"/>
            <a:ext cx="8763000" cy="22098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lvl="0" defTabSz="914400" eaLnBrk="1" fontAlgn="auto" hangingPunct="1">
              <a:spcBef>
                <a:spcPts val="0"/>
              </a:spcBef>
              <a:spcAft>
                <a:spcPts val="0"/>
              </a:spcAft>
            </a:pPr>
            <a:r>
              <a:rPr lang="en-US" sz="2000" b="1" dirty="0" smtClean="0">
                <a:solidFill>
                  <a:prstClr val="black"/>
                </a:solidFill>
                <a:effectLst/>
                <a:latin typeface="Calibri"/>
              </a:rPr>
              <a:t>Kathy </a:t>
            </a:r>
            <a:r>
              <a:rPr lang="en-US" sz="2000" b="1" dirty="0">
                <a:solidFill>
                  <a:prstClr val="black"/>
                </a:solidFill>
                <a:effectLst/>
                <a:latin typeface="Calibri"/>
              </a:rPr>
              <a:t>Whaley &amp; Joicey Hurth,</a:t>
            </a:r>
            <a:r>
              <a:rPr lang="en-US" sz="2000" dirty="0">
                <a:solidFill>
                  <a:prstClr val="black"/>
                </a:solidFill>
                <a:effectLst/>
                <a:latin typeface="Calibri"/>
              </a:rPr>
              <a:t> </a:t>
            </a:r>
          </a:p>
          <a:p>
            <a:pPr lvl="0" defTabSz="914400" eaLnBrk="1" fontAlgn="auto" hangingPunct="1">
              <a:spcBef>
                <a:spcPts val="0"/>
              </a:spcBef>
              <a:spcAft>
                <a:spcPts val="0"/>
              </a:spcAft>
            </a:pPr>
            <a:r>
              <a:rPr lang="en-US" sz="1800" b="1" i="1" dirty="0">
                <a:solidFill>
                  <a:prstClr val="black"/>
                </a:solidFill>
                <a:effectLst/>
                <a:latin typeface="Calibri"/>
              </a:rPr>
              <a:t>Early Childhood  TA Center</a:t>
            </a:r>
          </a:p>
          <a:p>
            <a:pPr lvl="0" defTabSz="914400" eaLnBrk="1" fontAlgn="auto" hangingPunct="1">
              <a:spcBef>
                <a:spcPts val="0"/>
              </a:spcBef>
              <a:spcAft>
                <a:spcPts val="0"/>
              </a:spcAft>
            </a:pPr>
            <a:r>
              <a:rPr lang="en-US" sz="2000" b="1" dirty="0">
                <a:solidFill>
                  <a:prstClr val="black"/>
                </a:solidFill>
                <a:effectLst/>
                <a:latin typeface="Calibri"/>
              </a:rPr>
              <a:t>Oscar Fleming  &amp; Melissa K. Van Dyke</a:t>
            </a:r>
          </a:p>
          <a:p>
            <a:pPr lvl="0" defTabSz="914400" eaLnBrk="1" fontAlgn="auto" hangingPunct="1">
              <a:spcBef>
                <a:spcPts val="0"/>
              </a:spcBef>
              <a:spcAft>
                <a:spcPts val="0"/>
              </a:spcAft>
            </a:pPr>
            <a:r>
              <a:rPr lang="en-US" sz="1800" b="1" i="1" dirty="0">
                <a:solidFill>
                  <a:prstClr val="black"/>
                </a:solidFill>
                <a:effectLst/>
                <a:latin typeface="Calibri"/>
              </a:rPr>
              <a:t>National Implementation Research Network</a:t>
            </a:r>
          </a:p>
          <a:p>
            <a:pPr lvl="0" defTabSz="914400" eaLnBrk="1" fontAlgn="auto" hangingPunct="1">
              <a:spcBef>
                <a:spcPts val="0"/>
              </a:spcBef>
              <a:spcAft>
                <a:spcPts val="0"/>
              </a:spcAft>
            </a:pPr>
            <a:endParaRPr lang="en-US" sz="1600" b="1" i="1" dirty="0">
              <a:solidFill>
                <a:prstClr val="black"/>
              </a:solidFill>
              <a:effectLst/>
              <a:latin typeface="Calibri"/>
            </a:endParaRPr>
          </a:p>
          <a:p>
            <a:pPr lvl="0" defTabSz="914400" eaLnBrk="1" fontAlgn="auto" hangingPunct="1">
              <a:spcBef>
                <a:spcPts val="0"/>
              </a:spcBef>
              <a:spcAft>
                <a:spcPts val="0"/>
              </a:spcAft>
            </a:pPr>
            <a:r>
              <a:rPr lang="en-US" sz="1600" b="1" dirty="0">
                <a:solidFill>
                  <a:prstClr val="black"/>
                </a:solidFill>
                <a:effectLst/>
                <a:latin typeface="Calibri"/>
              </a:rPr>
              <a:t>Frank Porter Graham Child Development Institute</a:t>
            </a:r>
          </a:p>
          <a:p>
            <a:pPr lvl="0" defTabSz="914400" eaLnBrk="1" fontAlgn="auto" hangingPunct="1">
              <a:spcBef>
                <a:spcPts val="0"/>
              </a:spcBef>
              <a:spcAft>
                <a:spcPts val="0"/>
              </a:spcAft>
            </a:pPr>
            <a:r>
              <a:rPr lang="en-US" sz="1600" b="1" dirty="0">
                <a:solidFill>
                  <a:prstClr val="black"/>
                </a:solidFill>
                <a:effectLst/>
                <a:latin typeface="Calibri"/>
              </a:rPr>
              <a:t>University of North Carolina, Chapel Hill</a:t>
            </a:r>
          </a:p>
          <a:p>
            <a:pPr>
              <a:defRPr/>
            </a:pPr>
            <a:endParaRPr lang="en-US" sz="2400" b="1" dirty="0">
              <a:solidFill>
                <a:schemeClr val="accent3"/>
              </a:solidFill>
            </a:endParaRPr>
          </a:p>
        </p:txBody>
      </p:sp>
      <p:sp>
        <p:nvSpPr>
          <p:cNvPr id="10" name="Title 1"/>
          <p:cNvSpPr txBox="1">
            <a:spLocks/>
          </p:cNvSpPr>
          <p:nvPr/>
        </p:nvSpPr>
        <p:spPr>
          <a:xfrm>
            <a:off x="228600" y="5594350"/>
            <a:ext cx="6019800" cy="103505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endParaRPr lang="en-US" sz="2400" i="1" dirty="0">
              <a:solidFill>
                <a:schemeClr val="accent3"/>
              </a:solidFill>
            </a:endParaRPr>
          </a:p>
        </p:txBody>
      </p:sp>
      <p:sp>
        <p:nvSpPr>
          <p:cNvPr id="2" name="Rectangle 1"/>
          <p:cNvSpPr/>
          <p:nvPr/>
        </p:nvSpPr>
        <p:spPr>
          <a:xfrm>
            <a:off x="304800" y="5071408"/>
            <a:ext cx="4572000" cy="1815882"/>
          </a:xfrm>
          <a:prstGeom prst="rect">
            <a:avLst/>
          </a:prstGeom>
        </p:spPr>
        <p:txBody>
          <a:bodyPr>
            <a:spAutoFit/>
          </a:bodyPr>
          <a:lstStyle/>
          <a:p>
            <a:endParaRPr lang="en-US" b="1" i="1" dirty="0" smtClean="0"/>
          </a:p>
          <a:p>
            <a:r>
              <a:rPr lang="en-US" b="1" i="1" dirty="0" smtClean="0"/>
              <a:t>Improving </a:t>
            </a:r>
            <a:r>
              <a:rPr lang="en-US" b="1" i="1" dirty="0"/>
              <a:t>Data,</a:t>
            </a:r>
            <a:r>
              <a:rPr lang="en-US" b="1" dirty="0"/>
              <a:t/>
            </a:r>
            <a:br>
              <a:rPr lang="en-US" b="1" dirty="0"/>
            </a:br>
            <a:r>
              <a:rPr lang="en-US" b="1" i="1" dirty="0"/>
              <a:t>Improving Outcomes</a:t>
            </a:r>
            <a:r>
              <a:rPr lang="en-US" b="1" dirty="0"/>
              <a:t/>
            </a:r>
            <a:br>
              <a:rPr lang="en-US" b="1" dirty="0"/>
            </a:br>
            <a:r>
              <a:rPr lang="en-US" sz="2000" b="1" dirty="0" smtClean="0"/>
              <a:t>September </a:t>
            </a:r>
            <a:r>
              <a:rPr lang="en-US" sz="2000" b="1" dirty="0"/>
              <a:t>15 - 17, 2013</a:t>
            </a:r>
            <a:br>
              <a:rPr lang="en-US" sz="2000" b="1" dirty="0"/>
            </a:b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Stages &amp; Steps in the Implementation Process</a:t>
            </a:r>
            <a:endParaRPr lang="en-US" dirty="0"/>
          </a:p>
        </p:txBody>
      </p:sp>
      <p:sp>
        <p:nvSpPr>
          <p:cNvPr id="3" name="Content Placeholder 2"/>
          <p:cNvSpPr>
            <a:spLocks noGrp="1"/>
          </p:cNvSpPr>
          <p:nvPr>
            <p:ph idx="1"/>
          </p:nvPr>
        </p:nvSpPr>
        <p:spPr>
          <a:xfrm>
            <a:off x="228600" y="1600200"/>
            <a:ext cx="8229600" cy="5105400"/>
          </a:xfrm>
        </p:spPr>
        <p:txBody>
          <a:bodyPr>
            <a:normAutofit/>
          </a:bodyPr>
          <a:lstStyle/>
          <a:p>
            <a:pPr marL="0" indent="0">
              <a:buNone/>
            </a:pPr>
            <a:r>
              <a:rPr lang="en-US" dirty="0" smtClean="0"/>
              <a:t>Exploration</a:t>
            </a:r>
          </a:p>
          <a:p>
            <a:pPr marL="0" indent="0">
              <a:buNone/>
            </a:pPr>
            <a:r>
              <a:rPr lang="en-US" dirty="0" smtClean="0"/>
              <a:t>Installation </a:t>
            </a:r>
          </a:p>
          <a:p>
            <a:pPr marL="0" indent="0">
              <a:buNone/>
            </a:pPr>
            <a:r>
              <a:rPr lang="en-US" dirty="0" smtClean="0"/>
              <a:t>Initial Implementation</a:t>
            </a:r>
          </a:p>
          <a:p>
            <a:pPr marL="0" indent="0">
              <a:buNone/>
            </a:pPr>
            <a:r>
              <a:rPr lang="en-US" dirty="0" smtClean="0"/>
              <a:t>Implementation</a:t>
            </a:r>
          </a:p>
          <a:p>
            <a:pPr marL="0" indent="0">
              <a:buNone/>
            </a:pPr>
            <a:r>
              <a:rPr lang="en-US" dirty="0" smtClean="0"/>
              <a:t>Expand &amp; Sustain</a:t>
            </a:r>
          </a:p>
          <a:p>
            <a:endParaRPr lang="en-US" dirty="0"/>
          </a:p>
        </p:txBody>
      </p:sp>
      <p:pic>
        <p:nvPicPr>
          <p:cNvPr id="4" name="Picture 3" descr="76429_437058646356097_136277350_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9600" y="2971800"/>
            <a:ext cx="4368800" cy="3276600"/>
          </a:xfrm>
          <a:prstGeom prst="rect">
            <a:avLst/>
          </a:prstGeom>
        </p:spPr>
      </p:pic>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10</a:t>
            </a:fld>
            <a:endParaRPr lang="en-US"/>
          </a:p>
        </p:txBody>
      </p:sp>
    </p:spTree>
    <p:extLst>
      <p:ext uri="{BB962C8B-B14F-4D97-AF65-F5344CB8AC3E}">
        <p14:creationId xmlns:p14="http://schemas.microsoft.com/office/powerpoint/2010/main" val="15542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Exploration – Desired Outcomes</a:t>
            </a:r>
            <a:endParaRPr lang="en-US" sz="4000" dirty="0"/>
          </a:p>
        </p:txBody>
      </p:sp>
      <p:sp>
        <p:nvSpPr>
          <p:cNvPr id="3" name="Content Placeholder 2"/>
          <p:cNvSpPr>
            <a:spLocks noGrp="1"/>
          </p:cNvSpPr>
          <p:nvPr>
            <p:ph idx="1"/>
          </p:nvPr>
        </p:nvSpPr>
        <p:spPr>
          <a:xfrm>
            <a:off x="457200" y="1371600"/>
            <a:ext cx="8229600" cy="5257800"/>
          </a:xfrm>
        </p:spPr>
        <p:txBody>
          <a:bodyPr>
            <a:normAutofit fontScale="47500" lnSpcReduction="20000"/>
          </a:bodyPr>
          <a:lstStyle/>
          <a:p>
            <a:pPr>
              <a:buFont typeface="Wingdings" panose="05000000000000000000" pitchFamily="2" charset="2"/>
              <a:buChar char="ü"/>
            </a:pPr>
            <a:r>
              <a:rPr lang="en-US" b="1" dirty="0"/>
              <a:t> </a:t>
            </a:r>
            <a:endParaRPr lang="en-US" sz="5100" b="1" dirty="0" smtClean="0"/>
          </a:p>
          <a:p>
            <a:pPr>
              <a:buFont typeface="Wingdings" panose="05000000000000000000" pitchFamily="2" charset="2"/>
              <a:buChar char="ü"/>
            </a:pPr>
            <a:r>
              <a:rPr lang="en-US" sz="4800" dirty="0" smtClean="0"/>
              <a:t>Stakeholder group established</a:t>
            </a:r>
          </a:p>
          <a:p>
            <a:pPr lvl="1">
              <a:buFont typeface="Wingdings" panose="05000000000000000000" pitchFamily="2" charset="2"/>
              <a:buChar char="§"/>
            </a:pPr>
            <a:r>
              <a:rPr lang="en-US" sz="4800" i="1" dirty="0" smtClean="0"/>
              <a:t>	</a:t>
            </a:r>
            <a:r>
              <a:rPr lang="en-US" sz="4800" dirty="0" smtClean="0"/>
              <a:t>Needs assessment &amp; desired outcomes</a:t>
            </a:r>
          </a:p>
          <a:p>
            <a:pPr lvl="1">
              <a:buFont typeface="Wingdings" panose="05000000000000000000" pitchFamily="2" charset="2"/>
              <a:buChar char="§"/>
            </a:pPr>
            <a:r>
              <a:rPr lang="en-US" sz="4800" b="1" dirty="0" smtClean="0"/>
              <a:t>	Determine Fit </a:t>
            </a:r>
            <a:r>
              <a:rPr lang="en-US" sz="4800" dirty="0" smtClean="0"/>
              <a:t>of potential new practices/changes with 	mission,  values and resources</a:t>
            </a:r>
          </a:p>
          <a:p>
            <a:pPr lvl="1">
              <a:buFont typeface="Wingdings" panose="05000000000000000000" pitchFamily="2" charset="2"/>
              <a:buChar char="§"/>
            </a:pPr>
            <a:r>
              <a:rPr lang="en-US" sz="4800" b="1" dirty="0" smtClean="0"/>
              <a:t>	Inform constituents </a:t>
            </a:r>
            <a:r>
              <a:rPr lang="en-US" sz="4800" dirty="0" smtClean="0"/>
              <a:t>of changes, and benefits</a:t>
            </a:r>
            <a:endParaRPr lang="en-US" sz="4800" dirty="0"/>
          </a:p>
          <a:p>
            <a:pPr>
              <a:buFont typeface="Wingdings" panose="05000000000000000000" pitchFamily="2" charset="2"/>
              <a:buChar char="ü"/>
            </a:pPr>
            <a:r>
              <a:rPr lang="en-US" sz="4800" b="1" dirty="0" smtClean="0"/>
              <a:t>Analysis</a:t>
            </a:r>
            <a:r>
              <a:rPr lang="en-US" sz="4800" dirty="0" smtClean="0"/>
              <a:t> of  </a:t>
            </a:r>
            <a:r>
              <a:rPr lang="en-US" sz="4800" dirty="0"/>
              <a:t>current </a:t>
            </a:r>
            <a:r>
              <a:rPr lang="en-US" sz="4800" dirty="0" smtClean="0"/>
              <a:t>practices &amp; </a:t>
            </a:r>
            <a:r>
              <a:rPr lang="en-US" sz="4800" dirty="0"/>
              <a:t>infrastructure </a:t>
            </a:r>
            <a:r>
              <a:rPr lang="en-US" sz="4800" dirty="0" smtClean="0"/>
              <a:t>&amp;  necessary changes</a:t>
            </a:r>
          </a:p>
          <a:p>
            <a:pPr>
              <a:buFont typeface="Wingdings" panose="05000000000000000000" pitchFamily="2" charset="2"/>
              <a:buChar char="ü"/>
            </a:pPr>
            <a:r>
              <a:rPr lang="en-US" sz="4800" b="1" dirty="0" smtClean="0"/>
              <a:t>Practices selected </a:t>
            </a:r>
            <a:r>
              <a:rPr lang="en-US" sz="4800" dirty="0" smtClean="0"/>
              <a:t>to addresses needs </a:t>
            </a:r>
            <a:r>
              <a:rPr lang="en-US" sz="4800" dirty="0"/>
              <a:t>and </a:t>
            </a:r>
            <a:r>
              <a:rPr lang="en-US" sz="4800" dirty="0" smtClean="0"/>
              <a:t>likely </a:t>
            </a:r>
            <a:r>
              <a:rPr lang="en-US" sz="4800" dirty="0"/>
              <a:t>to result in desired outcomes.</a:t>
            </a:r>
          </a:p>
          <a:p>
            <a:pPr>
              <a:buFont typeface="Wingdings" panose="05000000000000000000" pitchFamily="2" charset="2"/>
              <a:buChar char="ü"/>
            </a:pPr>
            <a:r>
              <a:rPr lang="en-US" sz="4800" dirty="0" smtClean="0"/>
              <a:t>Necessary </a:t>
            </a:r>
            <a:r>
              <a:rPr lang="en-US" sz="4800" dirty="0"/>
              <a:t>agency (and /or cross agency) </a:t>
            </a:r>
            <a:r>
              <a:rPr lang="en-US" sz="4800" b="1" dirty="0"/>
              <a:t>leadership </a:t>
            </a:r>
            <a:r>
              <a:rPr lang="en-US" sz="4800" b="1" dirty="0" smtClean="0"/>
              <a:t>is committed </a:t>
            </a:r>
          </a:p>
          <a:p>
            <a:pPr>
              <a:buFont typeface="Wingdings" panose="05000000000000000000" pitchFamily="2" charset="2"/>
              <a:buChar char="ü"/>
            </a:pPr>
            <a:r>
              <a:rPr lang="en-US" sz="4800" b="1" dirty="0" smtClean="0"/>
              <a:t>The </a:t>
            </a:r>
            <a:r>
              <a:rPr lang="en-US" sz="4800" b="1" dirty="0"/>
              <a:t>decision to move ahead </a:t>
            </a:r>
            <a:r>
              <a:rPr lang="en-US" sz="4800" dirty="0"/>
              <a:t>into implementation was made.</a:t>
            </a:r>
          </a:p>
          <a:p>
            <a:endParaRPr lang="en-US" sz="4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11</a:t>
            </a:fld>
            <a:endParaRPr lang="en-US"/>
          </a:p>
        </p:txBody>
      </p:sp>
    </p:spTree>
    <p:extLst>
      <p:ext uri="{BB962C8B-B14F-4D97-AF65-F5344CB8AC3E}">
        <p14:creationId xmlns:p14="http://schemas.microsoft.com/office/powerpoint/2010/main" val="289132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Installation – Desired Outcomes</a:t>
            </a:r>
            <a:endParaRPr lang="en-US" sz="4000" dirty="0"/>
          </a:p>
        </p:txBody>
      </p:sp>
      <p:sp>
        <p:nvSpPr>
          <p:cNvPr id="3" name="Content Placeholder 2"/>
          <p:cNvSpPr>
            <a:spLocks noGrp="1"/>
          </p:cNvSpPr>
          <p:nvPr>
            <p:ph idx="1"/>
          </p:nvPr>
        </p:nvSpPr>
        <p:spPr/>
        <p:txBody>
          <a:bodyPr>
            <a:normAutofit/>
          </a:bodyPr>
          <a:lstStyle/>
          <a:p>
            <a:pPr lvl="0"/>
            <a:endParaRPr lang="en-US" dirty="0" smtClean="0"/>
          </a:p>
          <a:p>
            <a:pPr lvl="0">
              <a:buFont typeface="Wingdings" panose="05000000000000000000" pitchFamily="2" charset="2"/>
              <a:buChar char="ü"/>
            </a:pPr>
            <a:r>
              <a:rPr lang="en-US" sz="2400" dirty="0" smtClean="0"/>
              <a:t>A </a:t>
            </a:r>
            <a:r>
              <a:rPr lang="en-US" sz="2400" b="1" dirty="0"/>
              <a:t>state leadership team </a:t>
            </a:r>
            <a:r>
              <a:rPr lang="en-US" sz="2400" dirty="0" smtClean="0"/>
              <a:t>is guiding </a:t>
            </a:r>
            <a:r>
              <a:rPr lang="en-US" sz="2400" dirty="0"/>
              <a:t>the implementation process.</a:t>
            </a:r>
          </a:p>
          <a:p>
            <a:pPr lvl="0">
              <a:buFont typeface="Wingdings" panose="05000000000000000000" pitchFamily="2" charset="2"/>
              <a:buChar char="ü"/>
            </a:pPr>
            <a:r>
              <a:rPr lang="en-US" sz="2400" dirty="0" smtClean="0"/>
              <a:t>Mission </a:t>
            </a:r>
            <a:r>
              <a:rPr lang="en-US" sz="2400" dirty="0"/>
              <a:t>and value statements and other </a:t>
            </a:r>
            <a:r>
              <a:rPr lang="en-US" sz="2400" b="1" dirty="0"/>
              <a:t>concise descriptive materials are available </a:t>
            </a:r>
            <a:r>
              <a:rPr lang="en-US" sz="2400" dirty="0"/>
              <a:t>to assure regular </a:t>
            </a:r>
            <a:r>
              <a:rPr lang="en-US" sz="2400" dirty="0" smtClean="0"/>
              <a:t>communication </a:t>
            </a:r>
            <a:r>
              <a:rPr lang="en-US" sz="2400" dirty="0"/>
              <a:t>and support for the new initiative.</a:t>
            </a:r>
          </a:p>
          <a:p>
            <a:pPr lvl="0">
              <a:buFont typeface="Wingdings" panose="05000000000000000000" pitchFamily="2" charset="2"/>
              <a:buChar char="ü"/>
            </a:pPr>
            <a:r>
              <a:rPr lang="en-US" sz="2400" b="1" dirty="0"/>
              <a:t>System </a:t>
            </a:r>
            <a:r>
              <a:rPr lang="en-US" sz="2400" b="1" dirty="0" smtClean="0"/>
              <a:t>capacity is strengthened  - </a:t>
            </a:r>
            <a:r>
              <a:rPr lang="en-US" sz="2400" dirty="0" smtClean="0"/>
              <a:t> </a:t>
            </a:r>
            <a:r>
              <a:rPr lang="en-US" sz="2400" dirty="0"/>
              <a:t>communication structures, </a:t>
            </a:r>
            <a:r>
              <a:rPr lang="en-US" sz="2400" dirty="0" smtClean="0"/>
              <a:t>T&amp;TA, </a:t>
            </a:r>
            <a:r>
              <a:rPr lang="en-US" sz="2400" dirty="0"/>
              <a:t>and data </a:t>
            </a:r>
            <a:r>
              <a:rPr lang="en-US" sz="2400" dirty="0" smtClean="0"/>
              <a:t>systems, etc.</a:t>
            </a:r>
            <a:endParaRPr lang="en-US" sz="2400" dirty="0"/>
          </a:p>
          <a:p>
            <a:pPr lvl="0">
              <a:buFont typeface="Wingdings" panose="05000000000000000000" pitchFamily="2" charset="2"/>
              <a:buChar char="ü"/>
            </a:pPr>
            <a:r>
              <a:rPr lang="en-US" sz="2400" b="1" dirty="0"/>
              <a:t>A written  Implementation, Scale-up and Sustainability Plan </a:t>
            </a:r>
            <a:r>
              <a:rPr lang="en-US" sz="2400" dirty="0" smtClean="0"/>
              <a:t>has </a:t>
            </a:r>
            <a:r>
              <a:rPr lang="en-US" sz="2400" dirty="0"/>
              <a:t>been </a:t>
            </a:r>
            <a:r>
              <a:rPr lang="en-US" sz="2400" dirty="0" smtClean="0"/>
              <a:t>developed and </a:t>
            </a:r>
            <a:r>
              <a:rPr lang="en-US" sz="2400" dirty="0"/>
              <a:t>is “in use” by the State Leadership Team.</a:t>
            </a:r>
          </a:p>
          <a:p>
            <a:endParaRPr lang="en-US" sz="2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12</a:t>
            </a:fld>
            <a:endParaRPr lang="en-US"/>
          </a:p>
        </p:txBody>
      </p:sp>
    </p:spTree>
    <p:extLst>
      <p:ext uri="{BB962C8B-B14F-4D97-AF65-F5344CB8AC3E}">
        <p14:creationId xmlns:p14="http://schemas.microsoft.com/office/powerpoint/2010/main" val="1233774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762000"/>
          </a:xfrm>
        </p:spPr>
        <p:txBody>
          <a:bodyPr>
            <a:noAutofit/>
          </a:bodyPr>
          <a:lstStyle/>
          <a:p>
            <a:pPr>
              <a:defRPr/>
            </a:pPr>
            <a:r>
              <a:rPr lang="en-US" sz="3700" dirty="0"/>
              <a:t>Initial </a:t>
            </a:r>
            <a:r>
              <a:rPr lang="en-US" sz="3700" dirty="0" smtClean="0"/>
              <a:t>Implementation – Desired Outcomes</a:t>
            </a:r>
            <a:endParaRPr lang="en-US" sz="3700" dirty="0"/>
          </a:p>
        </p:txBody>
      </p:sp>
      <p:sp>
        <p:nvSpPr>
          <p:cNvPr id="16386" name="Content Placeholder 3"/>
          <p:cNvSpPr>
            <a:spLocks noGrp="1"/>
          </p:cNvSpPr>
          <p:nvPr>
            <p:ph idx="1"/>
          </p:nvPr>
        </p:nvSpPr>
        <p:spPr/>
        <p:txBody>
          <a:bodyPr/>
          <a:lstStyle/>
          <a:p>
            <a:pPr lvl="0">
              <a:buFont typeface="Wingdings" panose="05000000000000000000" pitchFamily="2" charset="2"/>
              <a:buChar char="ü"/>
            </a:pPr>
            <a:r>
              <a:rPr lang="en-US" sz="2400" b="1" dirty="0"/>
              <a:t>Local Implementation Teams </a:t>
            </a:r>
            <a:r>
              <a:rPr lang="en-US" sz="2400" dirty="0"/>
              <a:t>provided oversight to activities at all sites.</a:t>
            </a:r>
          </a:p>
          <a:p>
            <a:pPr lvl="0">
              <a:buFont typeface="Wingdings" panose="05000000000000000000" pitchFamily="2" charset="2"/>
              <a:buChar char="ü"/>
            </a:pPr>
            <a:r>
              <a:rPr lang="en-US" sz="2400" b="1" dirty="0"/>
              <a:t>Practices were </a:t>
            </a:r>
            <a:r>
              <a:rPr lang="en-US" sz="2400" b="1" dirty="0" smtClean="0"/>
              <a:t>implemented. </a:t>
            </a:r>
            <a:endParaRPr lang="en-US" sz="2400" b="1" dirty="0"/>
          </a:p>
          <a:p>
            <a:pPr lvl="0">
              <a:buFont typeface="Wingdings" panose="05000000000000000000" pitchFamily="2" charset="2"/>
              <a:buChar char="ü"/>
            </a:pPr>
            <a:r>
              <a:rPr lang="en-US" sz="2400" b="1" dirty="0"/>
              <a:t>Training and coaching </a:t>
            </a:r>
            <a:r>
              <a:rPr lang="en-US" sz="2400" dirty="0"/>
              <a:t>assured increasing level of fidelity.</a:t>
            </a:r>
          </a:p>
          <a:p>
            <a:pPr lvl="0">
              <a:buFont typeface="Wingdings" panose="05000000000000000000" pitchFamily="2" charset="2"/>
              <a:buChar char="ü"/>
            </a:pPr>
            <a:r>
              <a:rPr lang="en-US" sz="2400" b="1" dirty="0"/>
              <a:t>Data were used </a:t>
            </a:r>
            <a:r>
              <a:rPr lang="en-US" sz="2400" dirty="0"/>
              <a:t>to </a:t>
            </a:r>
            <a:r>
              <a:rPr lang="en-US" sz="2400" dirty="0" smtClean="0"/>
              <a:t>inform and improve </a:t>
            </a:r>
            <a:r>
              <a:rPr lang="en-US" sz="2400" dirty="0"/>
              <a:t>all aspects of implementation. </a:t>
            </a:r>
          </a:p>
          <a:p>
            <a:pPr lvl="0">
              <a:buFont typeface="Wingdings" panose="05000000000000000000" pitchFamily="2" charset="2"/>
              <a:buChar char="ü"/>
            </a:pPr>
            <a:r>
              <a:rPr lang="en-US" sz="2400" b="1" dirty="0"/>
              <a:t>Systemic changes and organizational supports </a:t>
            </a:r>
            <a:r>
              <a:rPr lang="en-US" sz="2400" dirty="0"/>
              <a:t>were added to support the practices. </a:t>
            </a:r>
          </a:p>
          <a:p>
            <a:pPr lvl="0">
              <a:buFont typeface="Wingdings" panose="05000000000000000000" pitchFamily="2" charset="2"/>
              <a:buChar char="ü"/>
            </a:pPr>
            <a:r>
              <a:rPr lang="en-US" sz="2400" b="1" dirty="0" smtClean="0"/>
              <a:t>Implementation </a:t>
            </a:r>
            <a:r>
              <a:rPr lang="en-US" sz="2400" b="1" dirty="0"/>
              <a:t>of new practices began to show expected results</a:t>
            </a:r>
            <a:r>
              <a:rPr lang="en-US" sz="2400" dirty="0"/>
              <a:t>.</a:t>
            </a:r>
          </a:p>
          <a:p>
            <a:pPr marL="0" indent="0">
              <a:buNone/>
            </a:pPr>
            <a:endParaRPr lang="en-US" dirty="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Full Implementation – </a:t>
            </a:r>
            <a:r>
              <a:rPr lang="en-US" sz="4000" dirty="0"/>
              <a:t>D</a:t>
            </a:r>
            <a:r>
              <a:rPr lang="en-US" sz="4000" dirty="0" smtClean="0"/>
              <a:t>esired Outcomes</a:t>
            </a:r>
            <a:endParaRPr lang="en-US" sz="4000" dirty="0"/>
          </a:p>
        </p:txBody>
      </p:sp>
      <p:sp>
        <p:nvSpPr>
          <p:cNvPr id="3" name="Content Placeholder 2"/>
          <p:cNvSpPr>
            <a:spLocks noGrp="1"/>
          </p:cNvSpPr>
          <p:nvPr>
            <p:ph idx="1"/>
          </p:nvPr>
        </p:nvSpPr>
        <p:spPr/>
        <p:txBody>
          <a:bodyPr>
            <a:normAutofit/>
          </a:bodyPr>
          <a:lstStyle/>
          <a:p>
            <a:pPr lvl="0"/>
            <a:r>
              <a:rPr lang="en-US" sz="2400" b="1" dirty="0"/>
              <a:t>P</a:t>
            </a:r>
            <a:r>
              <a:rPr lang="en-US" sz="2400" b="1" dirty="0" smtClean="0"/>
              <a:t>ractices successfully </a:t>
            </a:r>
            <a:r>
              <a:rPr lang="en-US" sz="2400" b="1" dirty="0"/>
              <a:t>implemented </a:t>
            </a:r>
            <a:r>
              <a:rPr lang="en-US" sz="2400" dirty="0"/>
              <a:t>with fidelity.</a:t>
            </a:r>
          </a:p>
          <a:p>
            <a:pPr lvl="0"/>
            <a:r>
              <a:rPr lang="en-US" sz="2400" b="1" dirty="0"/>
              <a:t>O</a:t>
            </a:r>
            <a:r>
              <a:rPr lang="en-US" sz="2400" b="1" dirty="0" smtClean="0"/>
              <a:t>utcomes show </a:t>
            </a:r>
            <a:r>
              <a:rPr lang="en-US" sz="2400" b="1" dirty="0"/>
              <a:t>intended results</a:t>
            </a:r>
            <a:r>
              <a:rPr lang="en-US" sz="2400" dirty="0"/>
              <a:t>.</a:t>
            </a:r>
          </a:p>
          <a:p>
            <a:pPr lvl="0"/>
            <a:r>
              <a:rPr lang="en-US" sz="2400" b="1" dirty="0"/>
              <a:t>Training TA and coaching procedures and materials</a:t>
            </a:r>
            <a:r>
              <a:rPr lang="en-US" sz="2400" dirty="0"/>
              <a:t> </a:t>
            </a:r>
            <a:r>
              <a:rPr lang="en-US" sz="2400" b="1" dirty="0" smtClean="0"/>
              <a:t>are effective = fidelity</a:t>
            </a:r>
          </a:p>
          <a:p>
            <a:pPr lvl="0"/>
            <a:r>
              <a:rPr lang="en-US" sz="2400" b="1" dirty="0" smtClean="0"/>
              <a:t>Systemic </a:t>
            </a:r>
            <a:r>
              <a:rPr lang="en-US" sz="2400" b="1" dirty="0"/>
              <a:t>issues were resolved </a:t>
            </a:r>
            <a:r>
              <a:rPr lang="en-US" sz="2400" dirty="0"/>
              <a:t>and the system has the capacity to support the practices.</a:t>
            </a:r>
          </a:p>
          <a:p>
            <a:pPr lvl="0"/>
            <a:r>
              <a:rPr lang="en-US" sz="2400" b="1" dirty="0"/>
              <a:t>Each site is sustaining fidelity of practice</a:t>
            </a:r>
            <a:r>
              <a:rPr lang="en-US" sz="2400" dirty="0"/>
              <a:t>, and able to adjust for unintentional “shift”. </a:t>
            </a:r>
          </a:p>
          <a:p>
            <a:pPr lvl="0"/>
            <a:r>
              <a:rPr lang="en-US" sz="2400" b="1" dirty="0"/>
              <a:t>The State Leadership Team is ready to expand </a:t>
            </a:r>
            <a:r>
              <a:rPr lang="en-US" sz="2400" dirty="0"/>
              <a:t>to new Implementation Sites. </a:t>
            </a:r>
          </a:p>
          <a:p>
            <a:endParaRPr lang="en-US" sz="2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14</a:t>
            </a:fld>
            <a:endParaRPr lang="en-US"/>
          </a:p>
        </p:txBody>
      </p:sp>
    </p:spTree>
    <p:extLst>
      <p:ext uri="{BB962C8B-B14F-4D97-AF65-F5344CB8AC3E}">
        <p14:creationId xmlns:p14="http://schemas.microsoft.com/office/powerpoint/2010/main" val="243989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Expansion: Scaling  Up New Practices </a:t>
            </a:r>
            <a:endParaRPr lang="en-US" sz="3600" dirty="0"/>
          </a:p>
        </p:txBody>
      </p:sp>
      <p:sp>
        <p:nvSpPr>
          <p:cNvPr id="3" name="Content Placeholder 2"/>
          <p:cNvSpPr>
            <a:spLocks noGrp="1"/>
          </p:cNvSpPr>
          <p:nvPr>
            <p:ph idx="1"/>
          </p:nvPr>
        </p:nvSpPr>
        <p:spPr>
          <a:xfrm>
            <a:off x="457200" y="1219200"/>
            <a:ext cx="8305800" cy="5562600"/>
          </a:xfrm>
        </p:spPr>
        <p:txBody>
          <a:bodyPr>
            <a:noAutofit/>
          </a:bodyPr>
          <a:lstStyle/>
          <a:p>
            <a:pPr lvl="0">
              <a:buFont typeface="Wingdings" panose="05000000000000000000" pitchFamily="2" charset="2"/>
              <a:buChar char="ü"/>
            </a:pPr>
            <a:r>
              <a:rPr lang="en-US" sz="2400" b="1" dirty="0" smtClean="0"/>
              <a:t>Practices are expanded </a:t>
            </a:r>
            <a:r>
              <a:rPr lang="en-US" sz="2400" dirty="0" smtClean="0"/>
              <a:t>to new sites with necessary supports. </a:t>
            </a:r>
          </a:p>
          <a:p>
            <a:pPr lvl="0">
              <a:buFont typeface="Wingdings" panose="05000000000000000000" pitchFamily="2" charset="2"/>
              <a:buChar char="ü"/>
            </a:pPr>
            <a:r>
              <a:rPr lang="en-US" sz="2400" b="1" dirty="0" smtClean="0"/>
              <a:t>Expectations </a:t>
            </a:r>
            <a:r>
              <a:rPr lang="en-US" sz="2400" dirty="0"/>
              <a:t>for performance </a:t>
            </a:r>
            <a:r>
              <a:rPr lang="en-US" sz="2400" dirty="0" smtClean="0"/>
              <a:t>are in job descriptions </a:t>
            </a:r>
            <a:r>
              <a:rPr lang="en-US" sz="2400" dirty="0"/>
              <a:t>and supervision activities. </a:t>
            </a:r>
          </a:p>
          <a:p>
            <a:pPr lvl="0">
              <a:buFont typeface="Wingdings" panose="05000000000000000000" pitchFamily="2" charset="2"/>
              <a:buChar char="ü"/>
            </a:pPr>
            <a:r>
              <a:rPr lang="en-US" sz="2400" b="1" dirty="0"/>
              <a:t>On-going training and coaching </a:t>
            </a:r>
            <a:r>
              <a:rPr lang="en-US" sz="2400" dirty="0"/>
              <a:t>continues and are “institutionalized” in orientation activities, regular performance assessments, targeted TA and supervision practices.</a:t>
            </a:r>
          </a:p>
          <a:p>
            <a:pPr lvl="0">
              <a:buFont typeface="Wingdings" panose="05000000000000000000" pitchFamily="2" charset="2"/>
              <a:buChar char="ü"/>
            </a:pPr>
            <a:r>
              <a:rPr lang="en-US" sz="2400" b="1" dirty="0"/>
              <a:t>Supportive organizational structures </a:t>
            </a:r>
            <a:r>
              <a:rPr lang="en-US" sz="2400" b="1" dirty="0" smtClean="0"/>
              <a:t>are in place </a:t>
            </a:r>
            <a:r>
              <a:rPr lang="en-US" sz="2400" dirty="0" smtClean="0"/>
              <a:t>(</a:t>
            </a:r>
            <a:r>
              <a:rPr lang="en-US" sz="2400" dirty="0"/>
              <a:t>leadership, policies, procedures funding, data systems and continuous feedback loops for problem solving) </a:t>
            </a:r>
            <a:endParaRPr lang="en-US" sz="2400" dirty="0" smtClean="0"/>
          </a:p>
          <a:p>
            <a:pPr lvl="0">
              <a:buFont typeface="Wingdings" panose="05000000000000000000" pitchFamily="2" charset="2"/>
              <a:buChar char="ü"/>
            </a:pPr>
            <a:r>
              <a:rPr lang="en-US" sz="2400" b="1" dirty="0" smtClean="0"/>
              <a:t>State-wide compliance and </a:t>
            </a:r>
            <a:r>
              <a:rPr lang="en-US" sz="2400" b="1" dirty="0"/>
              <a:t>on-going monitoring </a:t>
            </a:r>
            <a:r>
              <a:rPr lang="en-US" sz="2400" dirty="0"/>
              <a:t>provides checks on </a:t>
            </a:r>
            <a:r>
              <a:rPr lang="en-US" sz="2400" dirty="0" smtClean="0"/>
              <a:t>fidelity </a:t>
            </a:r>
            <a:r>
              <a:rPr lang="en-US" sz="2400" dirty="0"/>
              <a:t>and achievement of desired outcomes.</a:t>
            </a:r>
          </a:p>
          <a:p>
            <a:pPr>
              <a:buFont typeface="Wingdings" panose="05000000000000000000" pitchFamily="2" charset="2"/>
              <a:buChar char="ü"/>
            </a:pPr>
            <a:endParaRPr lang="en-US" sz="2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15</a:t>
            </a:fld>
            <a:endParaRPr lang="en-US"/>
          </a:p>
        </p:txBody>
      </p:sp>
    </p:spTree>
    <p:extLst>
      <p:ext uri="{BB962C8B-B14F-4D97-AF65-F5344CB8AC3E}">
        <p14:creationId xmlns:p14="http://schemas.microsoft.com/office/powerpoint/2010/main" val="283232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Continuous Improvement of</a:t>
            </a:r>
            <a:br>
              <a:rPr lang="en-US" sz="3600" dirty="0" smtClean="0"/>
            </a:br>
            <a:r>
              <a:rPr lang="en-US" sz="3600" dirty="0" smtClean="0"/>
              <a:t> Infrastructure Components</a:t>
            </a:r>
            <a:endParaRPr lang="en-US" sz="3600" dirty="0"/>
          </a:p>
        </p:txBody>
      </p:sp>
      <p:sp>
        <p:nvSpPr>
          <p:cNvPr id="3" name="Content Placeholder 2"/>
          <p:cNvSpPr>
            <a:spLocks noGrp="1"/>
          </p:cNvSpPr>
          <p:nvPr>
            <p:ph idx="1"/>
          </p:nvPr>
        </p:nvSpPr>
        <p:spPr>
          <a:xfrm>
            <a:off x="228600" y="1143000"/>
            <a:ext cx="8763000" cy="54864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43251"/>
            <a:ext cx="4724400" cy="3952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16</a:t>
            </a:fld>
            <a:endParaRPr lang="en-US"/>
          </a:p>
        </p:txBody>
      </p:sp>
    </p:spTree>
    <p:extLst>
      <p:ext uri="{BB962C8B-B14F-4D97-AF65-F5344CB8AC3E}">
        <p14:creationId xmlns:p14="http://schemas.microsoft.com/office/powerpoint/2010/main" val="353365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Additional Resources</a:t>
            </a:r>
            <a:endParaRPr lang="en-US" sz="4000" dirty="0"/>
          </a:p>
        </p:txBody>
      </p:sp>
      <p:sp>
        <p:nvSpPr>
          <p:cNvPr id="3" name="Content Placeholder 2"/>
          <p:cNvSpPr>
            <a:spLocks noGrp="1"/>
          </p:cNvSpPr>
          <p:nvPr>
            <p:ph idx="1"/>
          </p:nvPr>
        </p:nvSpPr>
        <p:spPr/>
        <p:txBody>
          <a:bodyPr/>
          <a:lstStyle/>
          <a:p>
            <a:r>
              <a:rPr lang="en-US" sz="3200" dirty="0" smtClean="0"/>
              <a:t>ECTA- ECO module: </a:t>
            </a:r>
            <a:r>
              <a:rPr lang="en-US" sz="3200" i="1" dirty="0" smtClean="0"/>
              <a:t>Implementing an Integrated Child and Family Outcomes and IFSP/IEP Process</a:t>
            </a:r>
          </a:p>
          <a:p>
            <a:r>
              <a:rPr lang="en-US" sz="3200" dirty="0" smtClean="0"/>
              <a:t>NECTAC module: </a:t>
            </a:r>
            <a:r>
              <a:rPr lang="en-US" sz="3200" i="1" dirty="0" smtClean="0"/>
              <a:t>Implementing and Sustaining an Effective Service Delivery Model</a:t>
            </a:r>
          </a:p>
          <a:p>
            <a:r>
              <a:rPr lang="en-US" sz="3200" i="1" dirty="0" smtClean="0"/>
              <a:t>Stages and Steps in the Implementation Process </a:t>
            </a:r>
            <a:r>
              <a:rPr lang="en-US" sz="3200" dirty="0"/>
              <a:t>(coming soon) </a:t>
            </a:r>
            <a:endParaRPr lang="en-US" sz="3200" i="1" dirty="0" smtClean="0"/>
          </a:p>
          <a:p>
            <a:r>
              <a:rPr lang="en-US" sz="3200" dirty="0" smtClean="0"/>
              <a:t>NIRN, SISEP, Hub Resources and Modules</a:t>
            </a:r>
            <a:endParaRPr lang="en-US" sz="3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17</a:t>
            </a:fld>
            <a:endParaRPr lang="en-US"/>
          </a:p>
        </p:txBody>
      </p:sp>
    </p:spTree>
    <p:extLst>
      <p:ext uri="{BB962C8B-B14F-4D97-AF65-F5344CB8AC3E}">
        <p14:creationId xmlns:p14="http://schemas.microsoft.com/office/powerpoint/2010/main" val="2275943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13E2B84-9B34-46E1-AA41-764AC91C2C6E}" type="slidenum">
              <a:rPr lang="en-US" smtClean="0"/>
              <a:t>18</a:t>
            </a:fld>
            <a:endParaRPr lang="en-US"/>
          </a:p>
        </p:txBody>
      </p:sp>
    </p:spTree>
    <p:extLst>
      <p:ext uri="{BB962C8B-B14F-4D97-AF65-F5344CB8AC3E}">
        <p14:creationId xmlns:p14="http://schemas.microsoft.com/office/powerpoint/2010/main" val="1028542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3340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13E2B84-9B34-46E1-AA41-764AC91C2C6E}" type="slidenum">
              <a:rPr lang="en-US" smtClean="0"/>
              <a:t>19</a:t>
            </a:fld>
            <a:endParaRPr lang="en-US"/>
          </a:p>
        </p:txBody>
      </p:sp>
    </p:spTree>
    <p:extLst>
      <p:ext uri="{BB962C8B-B14F-4D97-AF65-F5344CB8AC3E}">
        <p14:creationId xmlns:p14="http://schemas.microsoft.com/office/powerpoint/2010/main" val="46661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066800"/>
            <a:ext cx="8763000" cy="685800"/>
          </a:xfrm>
        </p:spPr>
        <p:txBody>
          <a:bodyPr>
            <a:noAutofit/>
          </a:bodyPr>
          <a:lstStyle/>
          <a:p>
            <a:pPr>
              <a:defRPr/>
            </a:pPr>
            <a:r>
              <a:rPr lang="en-US" sz="4000" b="1" dirty="0">
                <a:solidFill>
                  <a:schemeClr val="accent1"/>
                </a:solidFill>
              </a:rPr>
              <a:t>We Are A New Center!</a:t>
            </a:r>
            <a:endParaRPr lang="en-US" sz="4000" dirty="0"/>
          </a:p>
        </p:txBody>
      </p:sp>
      <p:sp>
        <p:nvSpPr>
          <p:cNvPr id="15362" name="Content Placeholder 3"/>
          <p:cNvSpPr>
            <a:spLocks noGrp="1"/>
          </p:cNvSpPr>
          <p:nvPr>
            <p:ph idx="1"/>
          </p:nvPr>
        </p:nvSpPr>
        <p:spPr/>
        <p:txBody>
          <a:bodyPr/>
          <a:lstStyle/>
          <a:p>
            <a:pPr lvl="2">
              <a:buFont typeface="Wingdings" pitchFamily="2" charset="2"/>
              <a:buChar char="v"/>
            </a:pPr>
            <a:endParaRPr lang="en-US" sz="3600" b="1" dirty="0" smtClean="0">
              <a:solidFill>
                <a:schemeClr val="bg2">
                  <a:lumMod val="50000"/>
                </a:schemeClr>
              </a:solidFill>
            </a:endParaRPr>
          </a:p>
          <a:p>
            <a:pPr lvl="2">
              <a:buFont typeface="Wingdings" pitchFamily="2" charset="2"/>
              <a:buChar char="v"/>
            </a:pPr>
            <a:r>
              <a:rPr lang="en-US" sz="3600" b="1" dirty="0" smtClean="0">
                <a:solidFill>
                  <a:schemeClr val="bg2">
                    <a:lumMod val="50000"/>
                  </a:schemeClr>
                </a:solidFill>
              </a:rPr>
              <a:t>NECTAC</a:t>
            </a:r>
            <a:endParaRPr lang="en-US" sz="3600" b="1" dirty="0">
              <a:solidFill>
                <a:schemeClr val="bg2">
                  <a:lumMod val="50000"/>
                </a:schemeClr>
              </a:solidFill>
            </a:endParaRPr>
          </a:p>
          <a:p>
            <a:pPr lvl="2">
              <a:buFont typeface="Wingdings" pitchFamily="2" charset="2"/>
              <a:buChar char="v"/>
            </a:pPr>
            <a:r>
              <a:rPr lang="en-US" sz="3600" b="1" dirty="0">
                <a:solidFill>
                  <a:schemeClr val="bg2">
                    <a:lumMod val="50000"/>
                  </a:schemeClr>
                </a:solidFill>
              </a:rPr>
              <a:t>Early Child Outcomes Center  (ECO)</a:t>
            </a:r>
          </a:p>
          <a:p>
            <a:pPr lvl="2">
              <a:buFont typeface="Wingdings" pitchFamily="2" charset="2"/>
              <a:buChar char="v"/>
            </a:pPr>
            <a:r>
              <a:rPr lang="en-US" sz="3600" b="1" dirty="0">
                <a:solidFill>
                  <a:schemeClr val="bg2">
                    <a:lumMod val="50000"/>
                  </a:schemeClr>
                </a:solidFill>
              </a:rPr>
              <a:t>TACSEI</a:t>
            </a:r>
          </a:p>
          <a:p>
            <a:pPr lvl="2">
              <a:buFont typeface="Wingdings" pitchFamily="2" charset="2"/>
              <a:buChar char="v"/>
            </a:pPr>
            <a:r>
              <a:rPr lang="en-US" sz="3600" b="1" dirty="0">
                <a:solidFill>
                  <a:schemeClr val="bg2">
                    <a:lumMod val="50000"/>
                  </a:schemeClr>
                </a:solidFill>
              </a:rPr>
              <a:t>CELL</a:t>
            </a:r>
          </a:p>
          <a:p>
            <a:pPr lvl="2">
              <a:buFont typeface="Wingdings" pitchFamily="2" charset="2"/>
              <a:buChar char="v"/>
            </a:pPr>
            <a:r>
              <a:rPr lang="en-US" sz="3600" b="1" dirty="0">
                <a:solidFill>
                  <a:schemeClr val="bg2">
                    <a:lumMod val="50000"/>
                  </a:schemeClr>
                </a:solidFill>
              </a:rPr>
              <a:t>PACER</a:t>
            </a:r>
          </a:p>
          <a:p>
            <a:endParaRPr lang="en-US" dirty="0">
              <a:latin typeface="Arial" charset="0"/>
            </a:endParaRPr>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2</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458200" cy="5592763"/>
          </a:xfr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20</a:t>
            </a:fld>
            <a:endParaRPr lang="en-US"/>
          </a:p>
        </p:txBody>
      </p:sp>
    </p:spTree>
    <p:extLst>
      <p:ext uri="{BB962C8B-B14F-4D97-AF65-F5344CB8AC3E}">
        <p14:creationId xmlns:p14="http://schemas.microsoft.com/office/powerpoint/2010/main" val="1226754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
            <a:ext cx="16002000" cy="1000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21</a:t>
            </a:fld>
            <a:endParaRPr lang="en-US"/>
          </a:p>
        </p:txBody>
      </p:sp>
    </p:spTree>
    <p:extLst>
      <p:ext uri="{BB962C8B-B14F-4D97-AF65-F5344CB8AC3E}">
        <p14:creationId xmlns:p14="http://schemas.microsoft.com/office/powerpoint/2010/main" val="1076398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46583"/>
            <a:ext cx="4976813"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495800"/>
            <a:ext cx="3673193" cy="14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hlinkClick r:id="rId7"/>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26071" y="304800"/>
            <a:ext cx="520504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13E2B84-9B34-46E1-AA41-764AC91C2C6E}" type="slidenum">
              <a:rPr lang="en-US" smtClean="0"/>
              <a:t>22</a:t>
            </a:fld>
            <a:endParaRPr lang="en-US"/>
          </a:p>
        </p:txBody>
      </p:sp>
    </p:spTree>
    <p:extLst>
      <p:ext uri="{BB962C8B-B14F-4D97-AF65-F5344CB8AC3E}">
        <p14:creationId xmlns:p14="http://schemas.microsoft.com/office/powerpoint/2010/main" val="313513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3"/>
          <p:cNvSpPr>
            <a:spLocks noGrp="1"/>
          </p:cNvSpPr>
          <p:nvPr>
            <p:ph type="title"/>
          </p:nvPr>
        </p:nvSpPr>
        <p:spPr/>
        <p:txBody>
          <a:bodyPr/>
          <a:lstStyle/>
          <a:p>
            <a:r>
              <a:rPr lang="en-US" altLang="en-US" smtClean="0">
                <a:latin typeface="Myriad Web Pro"/>
              </a:rPr>
              <a:t>Making It Happen</a:t>
            </a:r>
          </a:p>
        </p:txBody>
      </p:sp>
      <p:sp>
        <p:nvSpPr>
          <p:cNvPr id="223235"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4400" b="1">
                <a:solidFill>
                  <a:srgbClr val="FFFFFF"/>
                </a:solidFill>
                <a:latin typeface="Myriad Web Pro"/>
              </a:rPr>
              <a:t>Key Implementation Lessons</a:t>
            </a:r>
          </a:p>
        </p:txBody>
      </p:sp>
      <p:sp>
        <p:nvSpPr>
          <p:cNvPr id="6" name="Content Placeholder 7"/>
          <p:cNvSpPr>
            <a:spLocks noGrp="1"/>
          </p:cNvSpPr>
          <p:nvPr>
            <p:ph idx="1"/>
          </p:nvPr>
        </p:nvSpPr>
        <p:spPr>
          <a:xfrm>
            <a:off x="228600" y="1524000"/>
            <a:ext cx="8763000" cy="4572000"/>
          </a:xfrm>
        </p:spPr>
        <p:txBody>
          <a:bodyPr>
            <a:normAutofit lnSpcReduction="10000"/>
          </a:bodyPr>
          <a:lstStyle/>
          <a:p>
            <a:pPr>
              <a:lnSpc>
                <a:spcPct val="120000"/>
              </a:lnSpc>
              <a:spcBef>
                <a:spcPts val="600"/>
              </a:spcBef>
              <a:spcAft>
                <a:spcPts val="0"/>
              </a:spcAft>
              <a:defRPr/>
            </a:pPr>
            <a:r>
              <a:rPr lang="en-US" sz="2800" b="1" dirty="0" smtClean="0">
                <a:solidFill>
                  <a:srgbClr val="002060"/>
                </a:solidFill>
                <a:ea typeface="+mn-ea"/>
                <a:cs typeface="+mn-cs"/>
              </a:rPr>
              <a:t>What doesn’t work</a:t>
            </a:r>
          </a:p>
          <a:p>
            <a:pPr>
              <a:lnSpc>
                <a:spcPct val="120000"/>
              </a:lnSpc>
              <a:spcBef>
                <a:spcPts val="600"/>
              </a:spcBef>
              <a:spcAft>
                <a:spcPts val="0"/>
              </a:spcAft>
              <a:defRPr/>
            </a:pPr>
            <a:r>
              <a:rPr lang="en-US" sz="2800" b="1" dirty="0" smtClean="0">
                <a:solidFill>
                  <a:srgbClr val="002060"/>
                </a:solidFill>
                <a:ea typeface="+mn-ea"/>
                <a:cs typeface="+mn-cs"/>
              </a:rPr>
              <a:t>What works</a:t>
            </a:r>
          </a:p>
          <a:p>
            <a:pPr lvl="1">
              <a:lnSpc>
                <a:spcPct val="120000"/>
              </a:lnSpc>
              <a:spcBef>
                <a:spcPts val="600"/>
              </a:spcBef>
              <a:spcAft>
                <a:spcPts val="0"/>
              </a:spcAft>
              <a:defRPr/>
            </a:pPr>
            <a:r>
              <a:rPr lang="en-US" sz="2400" b="1" dirty="0" smtClean="0">
                <a:solidFill>
                  <a:srgbClr val="002060"/>
                </a:solidFill>
                <a:ea typeface="+mn-ea"/>
                <a:cs typeface="+mn-cs"/>
              </a:rPr>
              <a:t>Active Implementation </a:t>
            </a:r>
          </a:p>
          <a:p>
            <a:pPr lvl="1">
              <a:lnSpc>
                <a:spcPct val="120000"/>
              </a:lnSpc>
              <a:spcBef>
                <a:spcPts val="600"/>
              </a:spcBef>
              <a:spcAft>
                <a:spcPts val="0"/>
              </a:spcAft>
              <a:defRPr/>
            </a:pPr>
            <a:r>
              <a:rPr lang="en-US" sz="2400" b="1" dirty="0" smtClean="0">
                <a:solidFill>
                  <a:srgbClr val="002060"/>
                </a:solidFill>
                <a:ea typeface="+mn-ea"/>
                <a:cs typeface="+mn-cs"/>
              </a:rPr>
              <a:t>Matching intensity of supports to complexity of intervention</a:t>
            </a:r>
          </a:p>
          <a:p>
            <a:pPr lvl="1">
              <a:lnSpc>
                <a:spcPct val="120000"/>
              </a:lnSpc>
              <a:spcBef>
                <a:spcPts val="600"/>
              </a:spcBef>
              <a:spcAft>
                <a:spcPts val="0"/>
              </a:spcAft>
              <a:defRPr/>
            </a:pPr>
            <a:r>
              <a:rPr lang="en-US" sz="2400" b="1" dirty="0" smtClean="0">
                <a:solidFill>
                  <a:srgbClr val="002060"/>
                </a:solidFill>
                <a:ea typeface="+mn-ea"/>
                <a:cs typeface="+mn-cs"/>
              </a:rPr>
              <a:t>Investing in scale-worthy interventions</a:t>
            </a:r>
          </a:p>
          <a:p>
            <a:pPr lvl="1">
              <a:lnSpc>
                <a:spcPct val="120000"/>
              </a:lnSpc>
              <a:spcBef>
                <a:spcPts val="600"/>
              </a:spcBef>
              <a:spcAft>
                <a:spcPts val="0"/>
              </a:spcAft>
              <a:defRPr/>
            </a:pPr>
            <a:r>
              <a:rPr lang="en-US" sz="2400" b="1" dirty="0" smtClean="0">
                <a:solidFill>
                  <a:srgbClr val="002060"/>
                </a:solidFill>
                <a:ea typeface="+mn-ea"/>
                <a:cs typeface="+mn-cs"/>
              </a:rPr>
              <a:t>Building capacity (Early Learning Challenge Race to the Top)</a:t>
            </a:r>
          </a:p>
          <a:p>
            <a:pPr lvl="1">
              <a:lnSpc>
                <a:spcPct val="120000"/>
              </a:lnSpc>
              <a:spcBef>
                <a:spcPts val="600"/>
              </a:spcBef>
              <a:spcAft>
                <a:spcPts val="0"/>
              </a:spcAft>
              <a:defRPr/>
            </a:pPr>
            <a:r>
              <a:rPr lang="en-US" sz="2400" b="1" dirty="0" smtClean="0">
                <a:solidFill>
                  <a:srgbClr val="002060"/>
                </a:solidFill>
                <a:ea typeface="+mn-ea"/>
                <a:cs typeface="+mn-cs"/>
              </a:rPr>
              <a:t>Resources</a:t>
            </a:r>
          </a:p>
          <a:p>
            <a:pPr>
              <a:lnSpc>
                <a:spcPct val="120000"/>
              </a:lnSpc>
              <a:spcBef>
                <a:spcPts val="600"/>
              </a:spcBef>
              <a:spcAft>
                <a:spcPts val="600"/>
              </a:spcAft>
              <a:defRPr/>
            </a:pPr>
            <a:endParaRPr lang="en-US" b="1" dirty="0" smtClean="0">
              <a:solidFill>
                <a:srgbClr val="002060"/>
              </a:solidFill>
              <a:ea typeface="+mn-ea"/>
              <a:cs typeface="+mn-cs"/>
            </a:endParaRPr>
          </a:p>
          <a:p>
            <a:pPr marL="0" indent="0">
              <a:buFontTx/>
              <a:buNone/>
              <a:defRPr/>
            </a:pPr>
            <a:endParaRPr lang="en-US" sz="2000" b="1" dirty="0" smtClean="0">
              <a:solidFill>
                <a:srgbClr val="002060"/>
              </a:solidFill>
              <a:ea typeface="+mn-ea"/>
              <a:cs typeface="+mn-cs"/>
            </a:endParaRPr>
          </a:p>
        </p:txBody>
      </p:sp>
    </p:spTree>
    <p:extLst>
      <p:ext uri="{BB962C8B-B14F-4D97-AF65-F5344CB8AC3E}">
        <p14:creationId xmlns:p14="http://schemas.microsoft.com/office/powerpoint/2010/main" val="23414370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1371600" y="381000"/>
            <a:ext cx="7543800" cy="838200"/>
          </a:xfrm>
        </p:spPr>
        <p:txBody>
          <a:bodyPr/>
          <a:lstStyle/>
          <a:p>
            <a:pPr eaLnBrk="1" hangingPunct="1"/>
            <a:r>
              <a:rPr lang="en-US" altLang="en-US" sz="4000" smtClean="0">
                <a:solidFill>
                  <a:schemeClr val="tx1"/>
                </a:solidFill>
                <a:latin typeface="Myriad Web Pro"/>
              </a:rPr>
              <a:t>The Challenge</a:t>
            </a:r>
          </a:p>
        </p:txBody>
      </p:sp>
      <p:sp>
        <p:nvSpPr>
          <p:cNvPr id="224259"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4400" b="1">
                <a:solidFill>
                  <a:srgbClr val="FFFFFF"/>
                </a:solidFill>
                <a:latin typeface="Myriad Web Pro"/>
              </a:rPr>
              <a:t>Active Implementation </a:t>
            </a:r>
          </a:p>
        </p:txBody>
      </p:sp>
      <p:sp>
        <p:nvSpPr>
          <p:cNvPr id="6" name="Content Placeholder 2"/>
          <p:cNvSpPr>
            <a:spLocks noGrp="1"/>
          </p:cNvSpPr>
          <p:nvPr>
            <p:ph idx="1"/>
          </p:nvPr>
        </p:nvSpPr>
        <p:spPr>
          <a:xfrm>
            <a:off x="190500" y="1371600"/>
            <a:ext cx="8763000" cy="5105400"/>
          </a:xfrm>
        </p:spPr>
        <p:txBody>
          <a:bodyPr/>
          <a:lstStyle/>
          <a:p>
            <a:pPr>
              <a:spcBef>
                <a:spcPts val="600"/>
              </a:spcBef>
              <a:spcAft>
                <a:spcPts val="300"/>
              </a:spcAft>
              <a:defRPr/>
            </a:pPr>
            <a:r>
              <a:rPr lang="en-US" dirty="0" smtClean="0">
                <a:solidFill>
                  <a:srgbClr val="002060"/>
                </a:solidFill>
              </a:rPr>
              <a:t>Letting “innovation” happen. . . </a:t>
            </a:r>
          </a:p>
          <a:p>
            <a:pPr lvl="1">
              <a:spcBef>
                <a:spcPts val="600"/>
              </a:spcBef>
              <a:spcAft>
                <a:spcPts val="300"/>
              </a:spcAft>
              <a:defRPr/>
            </a:pPr>
            <a:r>
              <a:rPr lang="en-US" sz="2400" dirty="0" smtClean="0">
                <a:solidFill>
                  <a:srgbClr val="002060"/>
                </a:solidFill>
                <a:ea typeface="+mn-ea"/>
                <a:cs typeface="+mn-cs"/>
              </a:rPr>
              <a:t>Innovation occurs without intervention</a:t>
            </a:r>
          </a:p>
          <a:p>
            <a:pPr>
              <a:spcBef>
                <a:spcPts val="600"/>
              </a:spcBef>
              <a:spcAft>
                <a:spcPts val="300"/>
              </a:spcAft>
              <a:defRPr/>
            </a:pPr>
            <a:endParaRPr lang="en-US" dirty="0" smtClean="0">
              <a:solidFill>
                <a:srgbClr val="002060"/>
              </a:solidFill>
            </a:endParaRPr>
          </a:p>
          <a:p>
            <a:pPr>
              <a:spcBef>
                <a:spcPts val="600"/>
              </a:spcBef>
              <a:spcAft>
                <a:spcPts val="300"/>
              </a:spcAft>
              <a:defRPr/>
            </a:pPr>
            <a:r>
              <a:rPr lang="en-US" dirty="0" smtClean="0">
                <a:solidFill>
                  <a:srgbClr val="002060"/>
                </a:solidFill>
              </a:rPr>
              <a:t>Helping “innovation” happen. . . </a:t>
            </a:r>
          </a:p>
          <a:p>
            <a:pPr lvl="1">
              <a:spcBef>
                <a:spcPts val="600"/>
              </a:spcBef>
              <a:spcAft>
                <a:spcPts val="300"/>
              </a:spcAft>
              <a:defRPr/>
            </a:pPr>
            <a:r>
              <a:rPr lang="en-US" sz="2400" dirty="0" smtClean="0">
                <a:solidFill>
                  <a:srgbClr val="002060"/>
                </a:solidFill>
              </a:rPr>
              <a:t>Interested innovators figure it out on their own</a:t>
            </a:r>
          </a:p>
          <a:p>
            <a:pPr>
              <a:spcBef>
                <a:spcPts val="600"/>
              </a:spcBef>
              <a:spcAft>
                <a:spcPts val="300"/>
              </a:spcAft>
              <a:defRPr/>
            </a:pPr>
            <a:endParaRPr lang="en-US" b="1" dirty="0" smtClean="0">
              <a:solidFill>
                <a:srgbClr val="002060"/>
              </a:solidFill>
            </a:endParaRPr>
          </a:p>
          <a:p>
            <a:pPr>
              <a:spcBef>
                <a:spcPts val="600"/>
              </a:spcBef>
              <a:spcAft>
                <a:spcPts val="300"/>
              </a:spcAft>
              <a:defRPr/>
            </a:pPr>
            <a:r>
              <a:rPr lang="en-US" b="1" dirty="0" smtClean="0">
                <a:solidFill>
                  <a:srgbClr val="002060"/>
                </a:solidFill>
              </a:rPr>
              <a:t>Making “innovation” happen. . . </a:t>
            </a:r>
          </a:p>
          <a:p>
            <a:pPr lvl="1">
              <a:spcBef>
                <a:spcPts val="600"/>
              </a:spcBef>
              <a:spcAft>
                <a:spcPts val="300"/>
              </a:spcAft>
              <a:defRPr/>
            </a:pPr>
            <a:r>
              <a:rPr lang="en-US" sz="2400" dirty="0" smtClean="0">
                <a:solidFill>
                  <a:srgbClr val="002060"/>
                </a:solidFill>
              </a:rPr>
              <a:t>Active use of strategies to support the adoption of the innovation</a:t>
            </a:r>
          </a:p>
          <a:p>
            <a:pPr lvl="1">
              <a:spcBef>
                <a:spcPts val="600"/>
              </a:spcBef>
              <a:spcAft>
                <a:spcPts val="300"/>
              </a:spcAft>
              <a:defRPr/>
            </a:pPr>
            <a:r>
              <a:rPr lang="en-US" sz="2400" dirty="0" smtClean="0">
                <a:solidFill>
                  <a:srgbClr val="002060"/>
                </a:solidFill>
              </a:rPr>
              <a:t>Active installation of supports for the implementation of the innovation</a:t>
            </a:r>
          </a:p>
          <a:p>
            <a:pPr lvl="1">
              <a:spcBef>
                <a:spcPts val="600"/>
              </a:spcBef>
              <a:spcAft>
                <a:spcPts val="600"/>
              </a:spcAft>
              <a:defRPr/>
            </a:pPr>
            <a:endParaRPr lang="en-US" sz="2000" dirty="0" smtClean="0"/>
          </a:p>
          <a:p>
            <a:pPr lvl="1">
              <a:spcBef>
                <a:spcPts val="600"/>
              </a:spcBef>
              <a:spcAft>
                <a:spcPts val="600"/>
              </a:spcAft>
              <a:defRPr/>
            </a:pPr>
            <a:endParaRPr lang="en-US" sz="3200" dirty="0" smtClean="0"/>
          </a:p>
        </p:txBody>
      </p:sp>
    </p:spTree>
    <p:extLst>
      <p:ext uri="{BB962C8B-B14F-4D97-AF65-F5344CB8AC3E}">
        <p14:creationId xmlns:p14="http://schemas.microsoft.com/office/powerpoint/2010/main" val="318859738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84200" y="533400"/>
            <a:ext cx="5588000" cy="5245100"/>
          </a:xfrm>
          <a:prstGeom prst="ellipse">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124200" y="533400"/>
            <a:ext cx="5410200" cy="5257800"/>
          </a:xfrm>
          <a:prstGeom prst="ellipse">
            <a:avLst/>
          </a:prstGeom>
          <a:solidFill>
            <a:schemeClr val="bg1">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Cloud Callout 5"/>
          <p:cNvSpPr/>
          <p:nvPr/>
        </p:nvSpPr>
        <p:spPr>
          <a:xfrm>
            <a:off x="0" y="2003425"/>
            <a:ext cx="3657980" cy="3406775"/>
          </a:xfrm>
          <a:prstGeom prst="cloudCallout">
            <a:avLst>
              <a:gd name="adj1" fmla="val 42125"/>
              <a:gd name="adj2" fmla="val -5448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ea typeface="MS PGothic" pitchFamily="34" charset="-128"/>
              </a:rPr>
              <a:t>The current system is designed </a:t>
            </a:r>
            <a:r>
              <a:rPr lang="ja-JP" altLang="en-US" dirty="0">
                <a:solidFill>
                  <a:schemeClr val="bg1"/>
                </a:solidFill>
                <a:ea typeface="MS PGothic" pitchFamily="34" charset="-128"/>
              </a:rPr>
              <a:t>“</a:t>
            </a:r>
            <a:r>
              <a:rPr lang="en-US" altLang="ja-JP" dirty="0">
                <a:solidFill>
                  <a:schemeClr val="bg1"/>
                </a:solidFill>
                <a:ea typeface="MS PGothic" pitchFamily="34" charset="-128"/>
              </a:rPr>
              <a:t>intentionally or unwittingly to achieve precisely the results  it gets</a:t>
            </a:r>
            <a:r>
              <a:rPr lang="ja-JP" altLang="en-US" dirty="0">
                <a:solidFill>
                  <a:schemeClr val="bg1"/>
                </a:solidFill>
                <a:ea typeface="MS PGothic" pitchFamily="34" charset="-128"/>
              </a:rPr>
              <a:t>”</a:t>
            </a:r>
            <a:r>
              <a:rPr lang="en-US" altLang="ja-JP" dirty="0">
                <a:solidFill>
                  <a:schemeClr val="bg1"/>
                </a:solidFill>
                <a:ea typeface="MS PGothic" pitchFamily="34" charset="-128"/>
              </a:rPr>
              <a:t>*</a:t>
            </a:r>
            <a:endParaRPr lang="en-US" dirty="0">
              <a:solidFill>
                <a:schemeClr val="bg1"/>
              </a:solidFill>
              <a:ea typeface="MS PGothic" pitchFamily="34" charset="-128"/>
            </a:endParaRPr>
          </a:p>
        </p:txBody>
      </p:sp>
      <p:sp>
        <p:nvSpPr>
          <p:cNvPr id="7" name="TextBox 6"/>
          <p:cNvSpPr txBox="1">
            <a:spLocks noChangeArrowheads="1"/>
          </p:cNvSpPr>
          <p:nvPr/>
        </p:nvSpPr>
        <p:spPr bwMode="auto">
          <a:xfrm>
            <a:off x="50800" y="5834063"/>
            <a:ext cx="4876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eaLnBrk="1" hangingPunct="1">
              <a:spcBef>
                <a:spcPct val="0"/>
              </a:spcBef>
              <a:buFontTx/>
              <a:buNone/>
            </a:pPr>
            <a:r>
              <a:rPr lang="en-US" altLang="en-US" sz="1600">
                <a:solidFill>
                  <a:srgbClr val="000000"/>
                </a:solidFill>
                <a:latin typeface="Arial" pitchFamily="34" charset="0"/>
                <a:cs typeface="Arial" pitchFamily="34" charset="0"/>
              </a:rPr>
              <a:t>* Quotation attributed to R. Spencer Darling</a:t>
            </a:r>
          </a:p>
        </p:txBody>
      </p:sp>
      <p:sp>
        <p:nvSpPr>
          <p:cNvPr id="228358" name="TextBox 11"/>
          <p:cNvSpPr txBox="1">
            <a:spLocks noChangeArrowheads="1"/>
          </p:cNvSpPr>
          <p:nvPr/>
        </p:nvSpPr>
        <p:spPr bwMode="auto">
          <a:xfrm>
            <a:off x="5029200" y="5895975"/>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National Implementation Research Network, 2012</a:t>
            </a:r>
          </a:p>
        </p:txBody>
      </p:sp>
      <p:sp>
        <p:nvSpPr>
          <p:cNvPr id="228359" name="TextBox 6"/>
          <p:cNvSpPr txBox="1">
            <a:spLocks noChangeArrowheads="1"/>
          </p:cNvSpPr>
          <p:nvPr/>
        </p:nvSpPr>
        <p:spPr bwMode="auto">
          <a:xfrm>
            <a:off x="3581400" y="1828800"/>
            <a:ext cx="2057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ts val="600"/>
              </a:spcBef>
              <a:buFontTx/>
              <a:buNone/>
            </a:pPr>
            <a:endParaRPr lang="en-US" altLang="en-US" sz="1600" b="1">
              <a:solidFill>
                <a:srgbClr val="FFFFFF"/>
              </a:solidFill>
              <a:latin typeface="Arial" pitchFamily="34" charset="0"/>
              <a:cs typeface="Arial" pitchFamily="34" charset="0"/>
            </a:endParaRPr>
          </a:p>
          <a:p>
            <a:pPr algn="ctr" eaLnBrk="1" hangingPunct="1">
              <a:spcBef>
                <a:spcPct val="0"/>
              </a:spcBef>
              <a:buFontTx/>
              <a:buNone/>
            </a:pPr>
            <a:endParaRPr lang="en-US" altLang="en-US" sz="1600" b="1">
              <a:solidFill>
                <a:srgbClr val="FFFFFF"/>
              </a:solidFill>
              <a:latin typeface="Arial" pitchFamily="34" charset="0"/>
              <a:cs typeface="Arial" pitchFamily="34" charset="0"/>
            </a:endParaRPr>
          </a:p>
          <a:p>
            <a:pPr algn="ctr" eaLnBrk="1" hangingPunct="1">
              <a:spcBef>
                <a:spcPct val="0"/>
              </a:spcBef>
              <a:buFontTx/>
              <a:buNone/>
            </a:pPr>
            <a:r>
              <a:rPr lang="en-US" altLang="en-US" sz="1600" b="1">
                <a:solidFill>
                  <a:srgbClr val="FFFFFF"/>
                </a:solidFill>
                <a:latin typeface="Arial" pitchFamily="34" charset="0"/>
                <a:cs typeface="Arial" pitchFamily="34" charset="0"/>
              </a:rPr>
              <a:t>Use New, Effective Practices </a:t>
            </a:r>
          </a:p>
          <a:p>
            <a:pPr algn="ctr" eaLnBrk="1" hangingPunct="1">
              <a:spcBef>
                <a:spcPct val="0"/>
              </a:spcBef>
              <a:buFontTx/>
              <a:buNone/>
            </a:pPr>
            <a:endParaRPr lang="en-US" altLang="en-US" sz="1600" b="1">
              <a:solidFill>
                <a:srgbClr val="FFFFFF"/>
              </a:solidFill>
              <a:latin typeface="Arial" pitchFamily="34" charset="0"/>
              <a:cs typeface="Arial" pitchFamily="34" charset="0"/>
            </a:endParaRPr>
          </a:p>
          <a:p>
            <a:pPr algn="ctr" eaLnBrk="1" hangingPunct="1">
              <a:spcBef>
                <a:spcPct val="0"/>
              </a:spcBef>
              <a:buFontTx/>
              <a:buNone/>
            </a:pPr>
            <a:r>
              <a:rPr lang="en-US" altLang="en-US" sz="1600" b="1">
                <a:solidFill>
                  <a:srgbClr val="FFFFFF"/>
                </a:solidFill>
                <a:latin typeface="Arial" pitchFamily="34" charset="0"/>
                <a:cs typeface="Arial" pitchFamily="34" charset="0"/>
              </a:rPr>
              <a:t>Develop Implementation Infrastructure</a:t>
            </a:r>
          </a:p>
          <a:p>
            <a:pPr algn="ctr" eaLnBrk="1" hangingPunct="1">
              <a:spcBef>
                <a:spcPct val="0"/>
              </a:spcBef>
              <a:buFontTx/>
              <a:buNone/>
            </a:pPr>
            <a:endParaRPr lang="en-US" altLang="en-US" sz="1600" b="1">
              <a:solidFill>
                <a:srgbClr val="FFFFFF"/>
              </a:solidFill>
              <a:latin typeface="Arial" pitchFamily="34" charset="0"/>
              <a:cs typeface="Arial" pitchFamily="34" charset="0"/>
            </a:endParaRPr>
          </a:p>
          <a:p>
            <a:pPr algn="ctr" eaLnBrk="1" hangingPunct="1">
              <a:spcBef>
                <a:spcPct val="0"/>
              </a:spcBef>
              <a:buFontTx/>
              <a:buNone/>
            </a:pPr>
            <a:r>
              <a:rPr lang="en-US" altLang="en-US" sz="1600" b="1">
                <a:solidFill>
                  <a:srgbClr val="FFFFFF"/>
                </a:solidFill>
                <a:latin typeface="Arial" pitchFamily="34" charset="0"/>
                <a:cs typeface="Arial" pitchFamily="34" charset="0"/>
              </a:rPr>
              <a:t>Change System</a:t>
            </a:r>
          </a:p>
          <a:p>
            <a:pPr algn="ctr" eaLnBrk="1" hangingPunct="1">
              <a:spcBef>
                <a:spcPct val="0"/>
              </a:spcBef>
              <a:buFontTx/>
              <a:buNone/>
            </a:pPr>
            <a:endParaRPr lang="en-US" altLang="en-US" sz="1600" b="1">
              <a:solidFill>
                <a:srgbClr val="FFFFFF"/>
              </a:solidFill>
              <a:latin typeface="Arial" pitchFamily="34" charset="0"/>
              <a:cs typeface="Arial" pitchFamily="34" charset="0"/>
            </a:endParaRPr>
          </a:p>
          <a:p>
            <a:pPr algn="ctr" eaLnBrk="1" hangingPunct="1">
              <a:spcBef>
                <a:spcPct val="0"/>
              </a:spcBef>
              <a:buFontTx/>
              <a:buNone/>
            </a:pPr>
            <a:endParaRPr lang="en-US" altLang="en-US" sz="1600" b="1">
              <a:solidFill>
                <a:srgbClr val="FFFFFF"/>
              </a:solidFill>
              <a:latin typeface="Arial" pitchFamily="34" charset="0"/>
              <a:cs typeface="Arial" pitchFamily="34" charset="0"/>
            </a:endParaRPr>
          </a:p>
          <a:p>
            <a:pPr algn="ctr" eaLnBrk="1" hangingPunct="1">
              <a:spcBef>
                <a:spcPct val="0"/>
              </a:spcBef>
              <a:buFontTx/>
              <a:buNone/>
            </a:pPr>
            <a:endParaRPr lang="en-US" altLang="en-US" sz="1600" b="1">
              <a:solidFill>
                <a:srgbClr val="FFFFFF"/>
              </a:solidFill>
              <a:latin typeface="Arial" pitchFamily="34" charset="0"/>
              <a:cs typeface="Arial" pitchFamily="34" charset="0"/>
            </a:endParaRPr>
          </a:p>
        </p:txBody>
      </p:sp>
      <p:sp>
        <p:nvSpPr>
          <p:cNvPr id="228360" name="TextBox 10"/>
          <p:cNvSpPr txBox="1">
            <a:spLocks noChangeArrowheads="1"/>
          </p:cNvSpPr>
          <p:nvPr/>
        </p:nvSpPr>
        <p:spPr bwMode="auto">
          <a:xfrm rot="-1489107">
            <a:off x="1038225" y="990600"/>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2000">
                <a:solidFill>
                  <a:schemeClr val="tx1"/>
                </a:solidFill>
                <a:latin typeface="Arial" pitchFamily="34" charset="0"/>
              </a:rPr>
              <a:t>Current Systems/Process</a:t>
            </a:r>
          </a:p>
        </p:txBody>
      </p:sp>
      <p:sp>
        <p:nvSpPr>
          <p:cNvPr id="228361" name="TextBox 11"/>
          <p:cNvSpPr txBox="1">
            <a:spLocks noChangeArrowheads="1"/>
          </p:cNvSpPr>
          <p:nvPr/>
        </p:nvSpPr>
        <p:spPr bwMode="auto">
          <a:xfrm rot="1652010">
            <a:off x="5521325" y="1074738"/>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2000">
                <a:solidFill>
                  <a:schemeClr val="tx1"/>
                </a:solidFill>
                <a:latin typeface="Arial" pitchFamily="34" charset="0"/>
              </a:rPr>
              <a:t>Vision of Future Systems/Process</a:t>
            </a:r>
          </a:p>
        </p:txBody>
      </p:sp>
      <p:sp>
        <p:nvSpPr>
          <p:cNvPr id="228362" name="TextBox 12"/>
          <p:cNvSpPr txBox="1">
            <a:spLocks noChangeArrowheads="1"/>
          </p:cNvSpPr>
          <p:nvPr/>
        </p:nvSpPr>
        <p:spPr bwMode="auto">
          <a:xfrm>
            <a:off x="3314700" y="1295400"/>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2000">
                <a:solidFill>
                  <a:schemeClr val="bg1"/>
                </a:solidFill>
                <a:latin typeface="Arial" pitchFamily="34" charset="0"/>
              </a:rPr>
              <a:t>Transition </a:t>
            </a:r>
          </a:p>
          <a:p>
            <a:pPr algn="ctr" eaLnBrk="1" hangingPunct="1">
              <a:spcBef>
                <a:spcPct val="0"/>
              </a:spcBef>
              <a:buFontTx/>
              <a:buNone/>
            </a:pPr>
            <a:r>
              <a:rPr lang="en-US" altLang="en-US" sz="2000">
                <a:solidFill>
                  <a:schemeClr val="bg1"/>
                </a:solidFill>
                <a:latin typeface="Arial" pitchFamily="34" charset="0"/>
              </a:rPr>
              <a:t>Systems/Process</a:t>
            </a:r>
          </a:p>
        </p:txBody>
      </p:sp>
    </p:spTree>
    <p:extLst>
      <p:ext uri="{BB962C8B-B14F-4D97-AF65-F5344CB8AC3E}">
        <p14:creationId xmlns:p14="http://schemas.microsoft.com/office/powerpoint/2010/main" val="3225545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1371600" y="381000"/>
            <a:ext cx="7543800" cy="838200"/>
          </a:xfrm>
        </p:spPr>
        <p:txBody>
          <a:bodyPr/>
          <a:lstStyle/>
          <a:p>
            <a:pPr eaLnBrk="1" hangingPunct="1"/>
            <a:r>
              <a:rPr lang="en-US" altLang="en-US" sz="4000" smtClean="0">
                <a:solidFill>
                  <a:schemeClr val="tx1"/>
                </a:solidFill>
                <a:latin typeface="Myriad Web Pro"/>
              </a:rPr>
              <a:t>The Challenge</a:t>
            </a:r>
          </a:p>
        </p:txBody>
      </p:sp>
      <p:sp>
        <p:nvSpPr>
          <p:cNvPr id="232451"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3600" b="1">
                <a:solidFill>
                  <a:srgbClr val="FFFFFF"/>
                </a:solidFill>
                <a:latin typeface="Myriad Web Pro"/>
              </a:rPr>
              <a:t>Assessing the Desired Outcome</a:t>
            </a:r>
          </a:p>
        </p:txBody>
      </p:sp>
      <p:sp>
        <p:nvSpPr>
          <p:cNvPr id="232452" name="Content Placeholder 1"/>
          <p:cNvSpPr>
            <a:spLocks noGrp="1"/>
          </p:cNvSpPr>
          <p:nvPr>
            <p:ph idx="1"/>
          </p:nvPr>
        </p:nvSpPr>
        <p:spPr>
          <a:xfrm>
            <a:off x="228600" y="1524000"/>
            <a:ext cx="8686800" cy="4525963"/>
          </a:xfrm>
        </p:spPr>
        <p:txBody>
          <a:bodyPr/>
          <a:lstStyle/>
          <a:p>
            <a:pPr eaLnBrk="1" hangingPunct="1">
              <a:spcBef>
                <a:spcPts val="600"/>
              </a:spcBef>
            </a:pPr>
            <a:r>
              <a:rPr lang="en-US" altLang="en-US" sz="2400" b="1" dirty="0" smtClean="0">
                <a:solidFill>
                  <a:srgbClr val="002060"/>
                </a:solidFill>
              </a:rPr>
              <a:t>Are new skill sets required?</a:t>
            </a:r>
          </a:p>
          <a:p>
            <a:pPr eaLnBrk="1" hangingPunct="1">
              <a:spcBef>
                <a:spcPts val="600"/>
              </a:spcBef>
            </a:pPr>
            <a:r>
              <a:rPr lang="en-US" altLang="en-US" sz="2400" b="1" dirty="0" smtClean="0">
                <a:solidFill>
                  <a:srgbClr val="002060"/>
                </a:solidFill>
              </a:rPr>
              <a:t>Is practice change required at multiple levels?</a:t>
            </a:r>
          </a:p>
          <a:p>
            <a:pPr eaLnBrk="1" hangingPunct="1">
              <a:spcBef>
                <a:spcPts val="600"/>
              </a:spcBef>
            </a:pPr>
            <a:r>
              <a:rPr lang="en-US" altLang="en-US" sz="2400" b="1" dirty="0" smtClean="0">
                <a:solidFill>
                  <a:srgbClr val="002060"/>
                </a:solidFill>
              </a:rPr>
              <a:t>Are changes in functional organizational supports required?</a:t>
            </a:r>
          </a:p>
          <a:p>
            <a:pPr eaLnBrk="1" hangingPunct="1">
              <a:spcBef>
                <a:spcPts val="600"/>
              </a:spcBef>
            </a:pPr>
            <a:r>
              <a:rPr lang="en-US" altLang="en-US" sz="2400" b="1" dirty="0" smtClean="0">
                <a:solidFill>
                  <a:srgbClr val="002060"/>
                </a:solidFill>
              </a:rPr>
              <a:t>Is new thinking and acceptance of new ideas required?</a:t>
            </a:r>
          </a:p>
          <a:p>
            <a:pPr eaLnBrk="1" hangingPunct="1">
              <a:spcBef>
                <a:spcPts val="600"/>
              </a:spcBef>
            </a:pPr>
            <a:r>
              <a:rPr lang="en-US" altLang="en-US" sz="2400" b="1" dirty="0" smtClean="0">
                <a:solidFill>
                  <a:srgbClr val="002060"/>
                </a:solidFill>
              </a:rPr>
              <a:t>Are changes in local infrastructure required to support practice change (training, coaching, performance assessment)?</a:t>
            </a:r>
          </a:p>
          <a:p>
            <a:pPr eaLnBrk="1" hangingPunct="1">
              <a:spcBef>
                <a:spcPts val="600"/>
              </a:spcBef>
            </a:pPr>
            <a:r>
              <a:rPr lang="en-US" altLang="en-US" sz="2400" b="1" dirty="0" smtClean="0">
                <a:solidFill>
                  <a:srgbClr val="002060"/>
                </a:solidFill>
              </a:rPr>
              <a:t>Are policy changes required at multiple levels?</a:t>
            </a:r>
          </a:p>
          <a:p>
            <a:pPr eaLnBrk="1" hangingPunct="1">
              <a:spcBef>
                <a:spcPts val="600"/>
              </a:spcBef>
            </a:pPr>
            <a:r>
              <a:rPr lang="en-US" altLang="en-US" sz="2400" b="1" dirty="0" smtClean="0">
                <a:solidFill>
                  <a:srgbClr val="002060"/>
                </a:solidFill>
              </a:rPr>
              <a:t>Is broad systems change required to achieve the desired outcomes?</a:t>
            </a:r>
            <a:endParaRPr lang="en-US" altLang="en-US" sz="2800" dirty="0" smtClean="0">
              <a:solidFill>
                <a:srgbClr val="002060"/>
              </a:solidFill>
            </a:endParaRPr>
          </a:p>
        </p:txBody>
      </p:sp>
    </p:spTree>
    <p:extLst>
      <p:ext uri="{BB962C8B-B14F-4D97-AF65-F5344CB8AC3E}">
        <p14:creationId xmlns:p14="http://schemas.microsoft.com/office/powerpoint/2010/main" val="202689046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0" y="304800"/>
            <a:ext cx="9144000" cy="1020763"/>
          </a:xfrm>
        </p:spPr>
        <p:txBody>
          <a:bodyPr/>
          <a:lstStyle/>
          <a:p>
            <a:pPr eaLnBrk="1" hangingPunct="1"/>
            <a:r>
              <a:rPr lang="en-US" altLang="en-US" sz="3600" smtClean="0">
                <a:solidFill>
                  <a:schemeClr val="tx1"/>
                </a:solidFill>
                <a:latin typeface="Myriad Web Pro"/>
              </a:rPr>
              <a:t>Matching TA to Desired Outcomes</a:t>
            </a:r>
          </a:p>
        </p:txBody>
      </p:sp>
      <p:graphicFrame>
        <p:nvGraphicFramePr>
          <p:cNvPr id="6" name="Content Placeholder 5"/>
          <p:cNvGraphicFramePr>
            <a:graphicFrameLocks noGrp="1"/>
          </p:cNvGraphicFramePr>
          <p:nvPr>
            <p:ph idx="1"/>
          </p:nvPr>
        </p:nvGraphicFramePr>
        <p:xfrm>
          <a:off x="609600" y="1600200"/>
          <a:ext cx="7010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3476" name="TextBox 6"/>
          <p:cNvSpPr txBox="1">
            <a:spLocks noChangeArrowheads="1"/>
          </p:cNvSpPr>
          <p:nvPr/>
        </p:nvSpPr>
        <p:spPr bwMode="auto">
          <a:xfrm>
            <a:off x="7086600" y="4648200"/>
            <a:ext cx="1828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endParaRPr lang="en-US" altLang="en-US" sz="1800">
              <a:solidFill>
                <a:srgbClr val="000000"/>
              </a:solidFill>
              <a:latin typeface="Arial" pitchFamily="34" charset="0"/>
            </a:endParaRPr>
          </a:p>
          <a:p>
            <a:pPr algn="ctr" eaLnBrk="1" hangingPunct="1">
              <a:spcBef>
                <a:spcPct val="0"/>
              </a:spcBef>
              <a:buFontTx/>
              <a:buNone/>
            </a:pPr>
            <a:endParaRPr lang="en-US" altLang="en-US" sz="1800" b="1">
              <a:solidFill>
                <a:srgbClr val="000000"/>
              </a:solidFill>
              <a:latin typeface="Arial" pitchFamily="34" charset="0"/>
            </a:endParaRPr>
          </a:p>
          <a:p>
            <a:pPr algn="ctr" eaLnBrk="1" hangingPunct="1">
              <a:spcBef>
                <a:spcPct val="0"/>
              </a:spcBef>
              <a:buFontTx/>
              <a:buNone/>
            </a:pPr>
            <a:r>
              <a:rPr lang="en-US" altLang="en-US" sz="1800" b="1">
                <a:solidFill>
                  <a:srgbClr val="000000"/>
                </a:solidFill>
                <a:latin typeface="Arial" pitchFamily="34" charset="0"/>
              </a:rPr>
              <a:t>Knowledge</a:t>
            </a:r>
          </a:p>
          <a:p>
            <a:pPr algn="ctr" eaLnBrk="1" hangingPunct="1">
              <a:spcBef>
                <a:spcPct val="0"/>
              </a:spcBef>
              <a:buFontTx/>
              <a:buNone/>
            </a:pPr>
            <a:r>
              <a:rPr lang="en-US" altLang="en-US" sz="1800" b="1">
                <a:solidFill>
                  <a:srgbClr val="000000"/>
                </a:solidFill>
                <a:latin typeface="Arial" pitchFamily="34" charset="0"/>
              </a:rPr>
              <a:t>Information</a:t>
            </a:r>
          </a:p>
          <a:p>
            <a:pPr algn="ctr" eaLnBrk="1" hangingPunct="1">
              <a:spcBef>
                <a:spcPct val="0"/>
              </a:spcBef>
              <a:buFontTx/>
              <a:buNone/>
            </a:pPr>
            <a:r>
              <a:rPr lang="en-US" altLang="en-US" sz="1800" b="1">
                <a:solidFill>
                  <a:srgbClr val="000000"/>
                </a:solidFill>
                <a:latin typeface="Arial" pitchFamily="34" charset="0"/>
              </a:rPr>
              <a:t>Attitudes</a:t>
            </a:r>
          </a:p>
        </p:txBody>
      </p:sp>
      <p:sp>
        <p:nvSpPr>
          <p:cNvPr id="233477" name="TextBox 7"/>
          <p:cNvSpPr txBox="1">
            <a:spLocks noChangeArrowheads="1"/>
          </p:cNvSpPr>
          <p:nvPr/>
        </p:nvSpPr>
        <p:spPr bwMode="auto">
          <a:xfrm>
            <a:off x="6858000" y="15240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1800" b="1">
                <a:solidFill>
                  <a:srgbClr val="000000"/>
                </a:solidFill>
                <a:latin typeface="Arial" pitchFamily="34" charset="0"/>
              </a:rPr>
              <a:t>Systems Change</a:t>
            </a:r>
          </a:p>
          <a:p>
            <a:pPr algn="ctr" eaLnBrk="1" hangingPunct="1">
              <a:spcBef>
                <a:spcPct val="0"/>
              </a:spcBef>
              <a:buFontTx/>
              <a:buNone/>
            </a:pPr>
            <a:r>
              <a:rPr lang="en-US" altLang="en-US" sz="1800" b="1">
                <a:solidFill>
                  <a:srgbClr val="000000"/>
                </a:solidFill>
                <a:latin typeface="Arial" pitchFamily="34" charset="0"/>
              </a:rPr>
              <a:t>Capacity Building</a:t>
            </a:r>
          </a:p>
        </p:txBody>
      </p:sp>
      <p:sp>
        <p:nvSpPr>
          <p:cNvPr id="9" name="Up Arrow 8"/>
          <p:cNvSpPr/>
          <p:nvPr/>
        </p:nvSpPr>
        <p:spPr>
          <a:xfrm>
            <a:off x="7696200" y="2209800"/>
            <a:ext cx="533400" cy="2895600"/>
          </a:xfrm>
          <a:prstGeom prst="upArrow">
            <a:avLst/>
          </a:prstGeom>
          <a:gradFill>
            <a:gsLst>
              <a:gs pos="46000">
                <a:schemeClr val="accent2">
                  <a:lumMod val="50000"/>
                  <a:alpha val="65000"/>
                </a:schemeClr>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33481" name="TextBox 10"/>
          <p:cNvSpPr txBox="1">
            <a:spLocks noChangeArrowheads="1"/>
          </p:cNvSpPr>
          <p:nvPr/>
        </p:nvSpPr>
        <p:spPr bwMode="auto">
          <a:xfrm>
            <a:off x="228600" y="5767388"/>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eaLnBrk="1" hangingPunct="1">
              <a:spcBef>
                <a:spcPct val="0"/>
              </a:spcBef>
              <a:buFontTx/>
              <a:buNone/>
            </a:pPr>
            <a:r>
              <a:rPr lang="en-US" altLang="en-US" sz="1400">
                <a:solidFill>
                  <a:srgbClr val="000000"/>
                </a:solidFill>
                <a:latin typeface="Arial" pitchFamily="34" charset="0"/>
              </a:rPr>
              <a:t>Blase, 2009</a:t>
            </a:r>
          </a:p>
        </p:txBody>
      </p:sp>
      <p:sp>
        <p:nvSpPr>
          <p:cNvPr id="233482"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3600" b="1">
                <a:solidFill>
                  <a:srgbClr val="FFFFFF"/>
                </a:solidFill>
                <a:latin typeface="Myriad Web Pro"/>
              </a:rPr>
              <a:t>Matching TA to Desired Outcomes</a:t>
            </a:r>
          </a:p>
        </p:txBody>
      </p:sp>
    </p:spTree>
    <p:extLst>
      <p:ext uri="{BB962C8B-B14F-4D97-AF65-F5344CB8AC3E}">
        <p14:creationId xmlns:p14="http://schemas.microsoft.com/office/powerpoint/2010/main" val="20685385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371600" y="381000"/>
            <a:ext cx="7543800" cy="838200"/>
          </a:xfrm>
        </p:spPr>
        <p:txBody>
          <a:bodyPr/>
          <a:lstStyle/>
          <a:p>
            <a:pPr eaLnBrk="1" hangingPunct="1"/>
            <a:r>
              <a:rPr lang="en-US" altLang="en-US" sz="4000" smtClean="0">
                <a:solidFill>
                  <a:schemeClr val="tx1"/>
                </a:solidFill>
                <a:latin typeface="Myriad Web Pro"/>
              </a:rPr>
              <a:t>The Challenge</a:t>
            </a:r>
          </a:p>
        </p:txBody>
      </p:sp>
      <p:sp>
        <p:nvSpPr>
          <p:cNvPr id="234499"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3600" b="1">
                <a:solidFill>
                  <a:srgbClr val="FFFFFF"/>
                </a:solidFill>
                <a:latin typeface="Myriad Web Pro"/>
              </a:rPr>
              <a:t>Is this intervention Scale-worthy?</a:t>
            </a:r>
          </a:p>
        </p:txBody>
      </p:sp>
      <p:sp>
        <p:nvSpPr>
          <p:cNvPr id="256004" name="Content Placeholder 1"/>
          <p:cNvSpPr>
            <a:spLocks noGrp="1"/>
          </p:cNvSpPr>
          <p:nvPr>
            <p:ph idx="1"/>
          </p:nvPr>
        </p:nvSpPr>
        <p:spPr>
          <a:xfrm>
            <a:off x="152400" y="1371600"/>
            <a:ext cx="8839200" cy="4525963"/>
          </a:xfrm>
        </p:spPr>
        <p:txBody>
          <a:bodyPr/>
          <a:lstStyle/>
          <a:p>
            <a:pPr marL="0" indent="0" eaLnBrk="1" hangingPunct="1">
              <a:spcBef>
                <a:spcPts val="600"/>
              </a:spcBef>
              <a:buFontTx/>
              <a:buNone/>
              <a:defRPr/>
            </a:pPr>
            <a:r>
              <a:rPr lang="en-US" altLang="en-US" sz="2800" b="1" dirty="0" smtClean="0">
                <a:solidFill>
                  <a:srgbClr val="002060"/>
                </a:solidFill>
              </a:rPr>
              <a:t>Scale-worthy Interventions</a:t>
            </a:r>
          </a:p>
          <a:p>
            <a:pPr eaLnBrk="1" hangingPunct="1">
              <a:spcBef>
                <a:spcPct val="50000"/>
              </a:spcBef>
              <a:defRPr/>
            </a:pPr>
            <a:r>
              <a:rPr lang="en-US" altLang="en-US" sz="2400" b="1" dirty="0">
                <a:solidFill>
                  <a:srgbClr val="001574"/>
                </a:solidFill>
              </a:rPr>
              <a:t>WHAT </a:t>
            </a:r>
            <a:r>
              <a:rPr lang="en-US" altLang="en-US" sz="2400" b="1" u="sng" dirty="0">
                <a:solidFill>
                  <a:srgbClr val="001574"/>
                </a:solidFill>
              </a:rPr>
              <a:t>interventions</a:t>
            </a:r>
            <a:r>
              <a:rPr lang="en-US" altLang="en-US" sz="2400" b="1" dirty="0">
                <a:solidFill>
                  <a:srgbClr val="001574"/>
                </a:solidFill>
              </a:rPr>
              <a:t> qualify for statewide support?</a:t>
            </a:r>
          </a:p>
          <a:p>
            <a:pPr lvl="1" eaLnBrk="1" hangingPunct="1">
              <a:spcBef>
                <a:spcPct val="50000"/>
              </a:spcBef>
              <a:defRPr/>
            </a:pPr>
            <a:r>
              <a:rPr lang="en-US" altLang="en-US" sz="2000" b="1" dirty="0">
                <a:solidFill>
                  <a:srgbClr val="001574"/>
                </a:solidFill>
              </a:rPr>
              <a:t>Criteria used by </a:t>
            </a:r>
            <a:r>
              <a:rPr lang="en-US" altLang="en-US" sz="2000" b="1" dirty="0" smtClean="0">
                <a:solidFill>
                  <a:srgbClr val="001574"/>
                </a:solidFill>
              </a:rPr>
              <a:t>State Leaders to </a:t>
            </a:r>
            <a:r>
              <a:rPr lang="en-US" altLang="en-US" sz="2000" b="1" dirty="0">
                <a:solidFill>
                  <a:srgbClr val="001574"/>
                </a:solidFill>
              </a:rPr>
              <a:t>decide when to use the infrastructure for implementation to support widespread use of an evidence-based program or other worthy </a:t>
            </a:r>
            <a:r>
              <a:rPr lang="en-US" altLang="en-US" sz="2000" b="1" dirty="0" smtClean="0">
                <a:solidFill>
                  <a:srgbClr val="001574"/>
                </a:solidFill>
              </a:rPr>
              <a:t>intervention</a:t>
            </a:r>
          </a:p>
          <a:p>
            <a:pPr lvl="2" eaLnBrk="1" hangingPunct="1">
              <a:spcBef>
                <a:spcPct val="50000"/>
              </a:spcBef>
              <a:defRPr/>
            </a:pPr>
            <a:r>
              <a:rPr lang="en-US" altLang="en-US" sz="1800" b="1" dirty="0" smtClean="0">
                <a:solidFill>
                  <a:srgbClr val="001574"/>
                </a:solidFill>
              </a:rPr>
              <a:t>Fit </a:t>
            </a:r>
            <a:r>
              <a:rPr lang="en-US" altLang="en-US" sz="1800" b="1" dirty="0">
                <a:solidFill>
                  <a:srgbClr val="001574"/>
                </a:solidFill>
              </a:rPr>
              <a:t>with core goals and vision</a:t>
            </a:r>
          </a:p>
          <a:p>
            <a:pPr lvl="2" eaLnBrk="1" hangingPunct="1">
              <a:spcBef>
                <a:spcPct val="50000"/>
              </a:spcBef>
              <a:defRPr/>
            </a:pPr>
            <a:r>
              <a:rPr lang="en-US" altLang="en-US" sz="1800" b="1" dirty="0">
                <a:solidFill>
                  <a:srgbClr val="001574"/>
                </a:solidFill>
              </a:rPr>
              <a:t>Scope to impact </a:t>
            </a:r>
            <a:r>
              <a:rPr lang="en-US" altLang="en-US" sz="1800" b="1" dirty="0" smtClean="0">
                <a:solidFill>
                  <a:srgbClr val="001574"/>
                </a:solidFill>
              </a:rPr>
              <a:t>early childhood </a:t>
            </a:r>
            <a:r>
              <a:rPr lang="en-US" altLang="en-US" sz="1800" b="1" dirty="0">
                <a:solidFill>
                  <a:srgbClr val="001574"/>
                </a:solidFill>
              </a:rPr>
              <a:t>outcomes</a:t>
            </a:r>
          </a:p>
          <a:p>
            <a:pPr lvl="2" eaLnBrk="1" hangingPunct="1">
              <a:spcBef>
                <a:spcPct val="50000"/>
              </a:spcBef>
              <a:defRPr/>
            </a:pPr>
            <a:r>
              <a:rPr lang="en-US" altLang="en-US" sz="1800" b="1" dirty="0">
                <a:solidFill>
                  <a:srgbClr val="001574"/>
                </a:solidFill>
              </a:rPr>
              <a:t>Research to demonstrate effectiveness</a:t>
            </a:r>
          </a:p>
          <a:p>
            <a:pPr lvl="2" eaLnBrk="1" hangingPunct="1">
              <a:spcBef>
                <a:spcPct val="50000"/>
              </a:spcBef>
              <a:defRPr/>
            </a:pPr>
            <a:r>
              <a:rPr lang="en-US" altLang="en-US" sz="1800" b="1" dirty="0">
                <a:solidFill>
                  <a:srgbClr val="001574"/>
                </a:solidFill>
              </a:rPr>
              <a:t>Implementation supports developed and demonstrated to be effective</a:t>
            </a:r>
          </a:p>
          <a:p>
            <a:pPr lvl="1" eaLnBrk="1" hangingPunct="1">
              <a:spcBef>
                <a:spcPct val="50000"/>
              </a:spcBef>
              <a:defRPr/>
            </a:pPr>
            <a:endParaRPr lang="en-US" altLang="en-US" sz="2000" b="1" dirty="0">
              <a:solidFill>
                <a:srgbClr val="001574"/>
              </a:solidFill>
            </a:endParaRPr>
          </a:p>
          <a:p>
            <a:pPr marL="0" indent="0" eaLnBrk="1" hangingPunct="1">
              <a:spcBef>
                <a:spcPts val="600"/>
              </a:spcBef>
              <a:buFontTx/>
              <a:buNone/>
              <a:defRPr/>
            </a:pPr>
            <a:endParaRPr lang="en-US" altLang="en-US" sz="2800" dirty="0" smtClean="0">
              <a:solidFill>
                <a:srgbClr val="002060"/>
              </a:solidFill>
            </a:endParaRPr>
          </a:p>
        </p:txBody>
      </p:sp>
    </p:spTree>
    <p:extLst>
      <p:ext uri="{BB962C8B-B14F-4D97-AF65-F5344CB8AC3E}">
        <p14:creationId xmlns:p14="http://schemas.microsoft.com/office/powerpoint/2010/main" val="220207803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4"/>
          <p:cNvSpPr txBox="1">
            <a:spLocks noChangeArrowheads="1"/>
          </p:cNvSpPr>
          <p:nvPr/>
        </p:nvSpPr>
        <p:spPr bwMode="auto">
          <a:xfrm>
            <a:off x="266700" y="1600200"/>
            <a:ext cx="86106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MS PGothic" pitchFamily="34" charset="-128"/>
              </a:defRPr>
            </a:lvl1pPr>
            <a:lvl2pPr marL="800100" indent="-34290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lnSpc>
                <a:spcPct val="85000"/>
              </a:lnSpc>
              <a:spcBef>
                <a:spcPct val="50000"/>
              </a:spcBef>
              <a:buFontTx/>
              <a:buChar char="•"/>
              <a:defRPr/>
            </a:pPr>
            <a:r>
              <a:rPr lang="en-US" altLang="en-US" sz="2800" b="1" dirty="0" smtClean="0">
                <a:solidFill>
                  <a:srgbClr val="001574"/>
                </a:solidFill>
              </a:rPr>
              <a:t>Clear </a:t>
            </a:r>
            <a:r>
              <a:rPr lang="en-US" altLang="en-US" sz="2800" b="1" u="sng" dirty="0" smtClean="0">
                <a:solidFill>
                  <a:srgbClr val="001574"/>
                </a:solidFill>
              </a:rPr>
              <a:t>description</a:t>
            </a:r>
            <a:r>
              <a:rPr lang="en-US" altLang="en-US" sz="2800" b="1" dirty="0" smtClean="0">
                <a:solidFill>
                  <a:srgbClr val="001574"/>
                </a:solidFill>
              </a:rPr>
              <a:t> of the program</a:t>
            </a:r>
          </a:p>
          <a:p>
            <a:pPr lvl="1" eaLnBrk="1" hangingPunct="1">
              <a:lnSpc>
                <a:spcPct val="85000"/>
              </a:lnSpc>
              <a:spcBef>
                <a:spcPct val="50000"/>
              </a:spcBef>
              <a:buFont typeface="Arial" pitchFamily="34" charset="0"/>
              <a:buChar char="•"/>
              <a:defRPr/>
            </a:pPr>
            <a:r>
              <a:rPr lang="en-US" altLang="en-US" sz="2000" b="1" dirty="0" smtClean="0">
                <a:solidFill>
                  <a:srgbClr val="001574"/>
                </a:solidFill>
              </a:rPr>
              <a:t>Philosophy, values, principles (guidance)</a:t>
            </a:r>
          </a:p>
          <a:p>
            <a:pPr lvl="1" eaLnBrk="1" hangingPunct="1">
              <a:lnSpc>
                <a:spcPct val="85000"/>
              </a:lnSpc>
              <a:spcBef>
                <a:spcPct val="50000"/>
              </a:spcBef>
              <a:buFont typeface="Arial" pitchFamily="34" charset="0"/>
              <a:buChar char="•"/>
              <a:defRPr/>
            </a:pPr>
            <a:r>
              <a:rPr lang="en-US" altLang="en-US" sz="2000" b="1" dirty="0" smtClean="0">
                <a:solidFill>
                  <a:srgbClr val="001574"/>
                </a:solidFill>
              </a:rPr>
              <a:t>Inclusion – exclusion criteria (beneficiaries)</a:t>
            </a:r>
          </a:p>
          <a:p>
            <a:pPr eaLnBrk="1" hangingPunct="1">
              <a:lnSpc>
                <a:spcPct val="85000"/>
              </a:lnSpc>
              <a:spcBef>
                <a:spcPct val="50000"/>
              </a:spcBef>
              <a:buFontTx/>
              <a:buChar char="•"/>
              <a:defRPr/>
            </a:pPr>
            <a:r>
              <a:rPr lang="en-US" altLang="en-US" sz="2800" b="1" dirty="0" smtClean="0">
                <a:solidFill>
                  <a:srgbClr val="001574"/>
                </a:solidFill>
              </a:rPr>
              <a:t>Clear </a:t>
            </a:r>
            <a:r>
              <a:rPr lang="en-US" altLang="en-US" sz="2800" b="1" u="sng" dirty="0" smtClean="0">
                <a:solidFill>
                  <a:srgbClr val="001574"/>
                </a:solidFill>
              </a:rPr>
              <a:t>essential functions </a:t>
            </a:r>
            <a:r>
              <a:rPr lang="en-US" altLang="en-US" sz="2800" b="1" dirty="0" smtClean="0">
                <a:solidFill>
                  <a:srgbClr val="001574"/>
                </a:solidFill>
              </a:rPr>
              <a:t>that define the program (core components)</a:t>
            </a:r>
            <a:endParaRPr lang="en-US" altLang="en-US" sz="2000" b="1" dirty="0" smtClean="0">
              <a:solidFill>
                <a:srgbClr val="001574"/>
              </a:solidFill>
            </a:endParaRPr>
          </a:p>
          <a:p>
            <a:pPr eaLnBrk="1" hangingPunct="1">
              <a:lnSpc>
                <a:spcPct val="85000"/>
              </a:lnSpc>
              <a:spcBef>
                <a:spcPct val="50000"/>
              </a:spcBef>
              <a:buFontTx/>
              <a:buChar char="•"/>
              <a:defRPr/>
            </a:pPr>
            <a:r>
              <a:rPr lang="en-US" altLang="en-US" sz="2800" b="1" u="sng" dirty="0" smtClean="0">
                <a:solidFill>
                  <a:srgbClr val="001574"/>
                </a:solidFill>
              </a:rPr>
              <a:t>Operational definitions </a:t>
            </a:r>
            <a:r>
              <a:rPr lang="en-US" altLang="en-US" sz="2800" b="1" dirty="0" smtClean="0">
                <a:solidFill>
                  <a:srgbClr val="001574"/>
                </a:solidFill>
              </a:rPr>
              <a:t>of essential functions (practice profiles; do, say)</a:t>
            </a:r>
          </a:p>
          <a:p>
            <a:pPr marL="457200" lvl="1" indent="-457200" eaLnBrk="1" hangingPunct="1">
              <a:lnSpc>
                <a:spcPct val="85000"/>
              </a:lnSpc>
              <a:spcBef>
                <a:spcPct val="50000"/>
              </a:spcBef>
              <a:buFontTx/>
              <a:buChar char="•"/>
              <a:defRPr/>
            </a:pPr>
            <a:r>
              <a:rPr lang="en-US" altLang="en-US" sz="2800" b="1" dirty="0" smtClean="0">
                <a:solidFill>
                  <a:srgbClr val="001574"/>
                </a:solidFill>
              </a:rPr>
              <a:t>Practical </a:t>
            </a:r>
            <a:r>
              <a:rPr lang="en-US" altLang="en-US" sz="2800" b="1" u="sng" dirty="0" smtClean="0">
                <a:solidFill>
                  <a:srgbClr val="001574"/>
                </a:solidFill>
              </a:rPr>
              <a:t>performance assessment </a:t>
            </a:r>
            <a:r>
              <a:rPr lang="en-US" altLang="en-US" sz="2400" b="1" dirty="0" smtClean="0">
                <a:solidFill>
                  <a:srgbClr val="001574"/>
                </a:solidFill>
              </a:rPr>
              <a:t>(highly correlated with outcomes)</a:t>
            </a:r>
          </a:p>
          <a:p>
            <a:pPr eaLnBrk="1" hangingPunct="1">
              <a:lnSpc>
                <a:spcPct val="85000"/>
              </a:lnSpc>
              <a:spcBef>
                <a:spcPct val="50000"/>
              </a:spcBef>
              <a:buFontTx/>
              <a:buChar char="•"/>
              <a:defRPr/>
            </a:pPr>
            <a:endParaRPr lang="en-US" altLang="en-US" sz="3200" b="1" u="sng" dirty="0" smtClean="0">
              <a:solidFill>
                <a:srgbClr val="001574"/>
              </a:solidFill>
            </a:endParaRPr>
          </a:p>
        </p:txBody>
      </p:sp>
      <p:sp>
        <p:nvSpPr>
          <p:cNvPr id="235523"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4400" b="1">
                <a:solidFill>
                  <a:srgbClr val="FFFFFF"/>
                </a:solidFill>
                <a:latin typeface="Myriad Web Pro"/>
              </a:rPr>
              <a:t>Scale-worthy Interventions</a:t>
            </a:r>
          </a:p>
        </p:txBody>
      </p:sp>
      <p:sp>
        <p:nvSpPr>
          <p:cNvPr id="2" name="Slide Number Placeholder 1"/>
          <p:cNvSpPr>
            <a:spLocks noGrp="1"/>
          </p:cNvSpPr>
          <p:nvPr>
            <p:ph type="sldNum" sz="quarter" idx="12"/>
          </p:nvPr>
        </p:nvSpPr>
        <p:spPr/>
        <p:txBody>
          <a:bodyPr/>
          <a:lstStyle/>
          <a:p>
            <a:fld id="{613E2B84-9B34-46E1-AA41-764AC91C2C6E}" type="slidenum">
              <a:rPr lang="en-US" smtClean="0"/>
              <a:t>29</a:t>
            </a:fld>
            <a:endParaRPr lang="en-US"/>
          </a:p>
        </p:txBody>
      </p:sp>
    </p:spTree>
    <p:extLst>
      <p:ext uri="{BB962C8B-B14F-4D97-AF65-F5344CB8AC3E}">
        <p14:creationId xmlns:p14="http://schemas.microsoft.com/office/powerpoint/2010/main" val="178500136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Integrated ECTA Initiatives</a:t>
            </a:r>
            <a:endParaRPr lang="en-US" dirty="0"/>
          </a:p>
        </p:txBody>
      </p:sp>
      <p:sp>
        <p:nvSpPr>
          <p:cNvPr id="4" name="Rectangle 3"/>
          <p:cNvSpPr/>
          <p:nvPr/>
        </p:nvSpPr>
        <p:spPr>
          <a:xfrm>
            <a:off x="158160" y="3361503"/>
            <a:ext cx="1752600" cy="2055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black"/>
                </a:solidFill>
              </a:rPr>
              <a:t>System Framework</a:t>
            </a:r>
            <a:r>
              <a:rPr lang="en-US" sz="1800" dirty="0" smtClean="0">
                <a:solidFill>
                  <a:prstClr val="black"/>
                </a:solidFill>
              </a:rPr>
              <a:t>:  Components and quality indicators of an effective system</a:t>
            </a:r>
            <a:endParaRPr lang="en-US" sz="1800" dirty="0">
              <a:solidFill>
                <a:prstClr val="black"/>
              </a:solidFill>
            </a:endParaRPr>
          </a:p>
        </p:txBody>
      </p:sp>
      <p:sp>
        <p:nvSpPr>
          <p:cNvPr id="5" name="Rectangle 4"/>
          <p:cNvSpPr/>
          <p:nvPr/>
        </p:nvSpPr>
        <p:spPr>
          <a:xfrm>
            <a:off x="2470741" y="3363433"/>
            <a:ext cx="1872659" cy="2055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black"/>
                </a:solidFill>
              </a:rPr>
              <a:t>DEC</a:t>
            </a:r>
            <a:r>
              <a:rPr lang="en-US" sz="1800" dirty="0" smtClean="0">
                <a:solidFill>
                  <a:prstClr val="black"/>
                </a:solidFill>
              </a:rPr>
              <a:t> </a:t>
            </a:r>
            <a:r>
              <a:rPr lang="en-US" sz="1800" b="1" dirty="0" smtClean="0">
                <a:solidFill>
                  <a:prstClr val="black"/>
                </a:solidFill>
              </a:rPr>
              <a:t>Recommended Practices</a:t>
            </a:r>
            <a:r>
              <a:rPr lang="en-US" sz="1800" dirty="0" smtClean="0">
                <a:solidFill>
                  <a:prstClr val="black"/>
                </a:solidFill>
              </a:rPr>
              <a:t>:  Effective practices for supporting children and families</a:t>
            </a:r>
            <a:endParaRPr lang="en-US" sz="1800" dirty="0">
              <a:solidFill>
                <a:prstClr val="black"/>
              </a:solidFill>
            </a:endParaRPr>
          </a:p>
        </p:txBody>
      </p:sp>
      <p:sp>
        <p:nvSpPr>
          <p:cNvPr id="6" name="Rectangle 5"/>
          <p:cNvSpPr/>
          <p:nvPr/>
        </p:nvSpPr>
        <p:spPr>
          <a:xfrm>
            <a:off x="4876800" y="3363434"/>
            <a:ext cx="1768549" cy="2055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black"/>
                </a:solidFill>
              </a:rPr>
              <a:t>Implementation Process</a:t>
            </a:r>
            <a:r>
              <a:rPr lang="en-US" sz="1800" dirty="0" smtClean="0">
                <a:solidFill>
                  <a:prstClr val="black"/>
                </a:solidFill>
              </a:rPr>
              <a:t>:  The science of implementation and sustainability</a:t>
            </a:r>
            <a:endParaRPr lang="en-US" sz="1800" dirty="0">
              <a:solidFill>
                <a:prstClr val="black"/>
              </a:solidFill>
            </a:endParaRPr>
          </a:p>
        </p:txBody>
      </p:sp>
      <p:sp>
        <p:nvSpPr>
          <p:cNvPr id="11" name="TextBox 10"/>
          <p:cNvSpPr txBox="1"/>
          <p:nvPr/>
        </p:nvSpPr>
        <p:spPr>
          <a:xfrm>
            <a:off x="1854496" y="3870918"/>
            <a:ext cx="1041104" cy="1107996"/>
          </a:xfrm>
          <a:prstGeom prst="rect">
            <a:avLst/>
          </a:prstGeom>
          <a:noFill/>
        </p:spPr>
        <p:txBody>
          <a:bodyPr wrap="square" rtlCol="0">
            <a:spAutoFit/>
          </a:bodyPr>
          <a:lstStyle/>
          <a:p>
            <a:r>
              <a:rPr lang="en-US" sz="6600" dirty="0" smtClean="0">
                <a:solidFill>
                  <a:prstClr val="black"/>
                </a:solidFill>
              </a:rPr>
              <a:t>+</a:t>
            </a:r>
            <a:endParaRPr lang="en-US" sz="6600" dirty="0">
              <a:solidFill>
                <a:prstClr val="black"/>
              </a:solidFill>
            </a:endParaRPr>
          </a:p>
        </p:txBody>
      </p:sp>
      <p:sp>
        <p:nvSpPr>
          <p:cNvPr id="14" name="Rectangle 13"/>
          <p:cNvSpPr/>
          <p:nvPr/>
        </p:nvSpPr>
        <p:spPr>
          <a:xfrm>
            <a:off x="7239000" y="2824716"/>
            <a:ext cx="1820382" cy="37284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black"/>
                </a:solidFill>
              </a:rPr>
              <a:t>Implementation of Effective Practices </a:t>
            </a:r>
          </a:p>
          <a:p>
            <a:pPr algn="ctr"/>
            <a:endParaRPr lang="en-US" sz="1800" dirty="0" smtClean="0">
              <a:solidFill>
                <a:prstClr val="black"/>
              </a:solidFill>
            </a:endParaRPr>
          </a:p>
          <a:p>
            <a:pPr algn="ctr"/>
            <a:r>
              <a:rPr lang="en-US" sz="1800" dirty="0" smtClean="0">
                <a:solidFill>
                  <a:prstClr val="black"/>
                </a:solidFill>
              </a:rPr>
              <a:t>and </a:t>
            </a:r>
          </a:p>
          <a:p>
            <a:pPr algn="ctr"/>
            <a:endParaRPr lang="en-US" sz="1800" dirty="0" smtClean="0">
              <a:solidFill>
                <a:prstClr val="black"/>
              </a:solidFill>
            </a:endParaRPr>
          </a:p>
          <a:p>
            <a:pPr algn="ctr"/>
            <a:r>
              <a:rPr lang="en-US" sz="1800" b="1" dirty="0" smtClean="0">
                <a:solidFill>
                  <a:prstClr val="black"/>
                </a:solidFill>
              </a:rPr>
              <a:t>Positive Outcomes for Young Children with Disabilities and their Families</a:t>
            </a:r>
            <a:endParaRPr lang="en-US" sz="1800" b="1" dirty="0">
              <a:solidFill>
                <a:prstClr val="black"/>
              </a:solidFill>
            </a:endParaRPr>
          </a:p>
        </p:txBody>
      </p:sp>
      <p:sp>
        <p:nvSpPr>
          <p:cNvPr id="15" name="TextBox 14"/>
          <p:cNvSpPr txBox="1"/>
          <p:nvPr/>
        </p:nvSpPr>
        <p:spPr>
          <a:xfrm>
            <a:off x="4267200" y="3845004"/>
            <a:ext cx="1041104" cy="1107996"/>
          </a:xfrm>
          <a:prstGeom prst="rect">
            <a:avLst/>
          </a:prstGeom>
          <a:noFill/>
        </p:spPr>
        <p:txBody>
          <a:bodyPr wrap="square" rtlCol="0">
            <a:spAutoFit/>
          </a:bodyPr>
          <a:lstStyle/>
          <a:p>
            <a:r>
              <a:rPr lang="en-US" sz="6600" dirty="0" smtClean="0">
                <a:solidFill>
                  <a:prstClr val="black"/>
                </a:solidFill>
              </a:rPr>
              <a:t>+</a:t>
            </a:r>
            <a:endParaRPr lang="en-US" sz="6600" dirty="0">
              <a:solidFill>
                <a:prstClr val="black"/>
              </a:solidFill>
            </a:endParaRPr>
          </a:p>
        </p:txBody>
      </p:sp>
      <p:sp>
        <p:nvSpPr>
          <p:cNvPr id="16" name="TextBox 15"/>
          <p:cNvSpPr txBox="1"/>
          <p:nvPr/>
        </p:nvSpPr>
        <p:spPr>
          <a:xfrm>
            <a:off x="6645349" y="3845004"/>
            <a:ext cx="1041104" cy="1107996"/>
          </a:xfrm>
          <a:prstGeom prst="rect">
            <a:avLst/>
          </a:prstGeom>
          <a:noFill/>
        </p:spPr>
        <p:txBody>
          <a:bodyPr wrap="square" rtlCol="0">
            <a:spAutoFit/>
          </a:bodyPr>
          <a:lstStyle/>
          <a:p>
            <a:r>
              <a:rPr lang="en-US" sz="6600" dirty="0">
                <a:solidFill>
                  <a:prstClr val="black"/>
                </a:solidFill>
              </a:rPr>
              <a:t>=</a:t>
            </a:r>
          </a:p>
        </p:txBody>
      </p:sp>
      <p:sp>
        <p:nvSpPr>
          <p:cNvPr id="20" name="Oval Callout 19"/>
          <p:cNvSpPr/>
          <p:nvPr/>
        </p:nvSpPr>
        <p:spPr>
          <a:xfrm>
            <a:off x="5293462" y="1524000"/>
            <a:ext cx="2645070" cy="1702095"/>
          </a:xfrm>
          <a:prstGeom prst="wedgeEllipseCallout">
            <a:avLst>
              <a:gd name="adj1" fmla="val -40932"/>
              <a:gd name="adj2" fmla="val 60267"/>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How can we best support states’ success in identifying, implementing</a:t>
            </a:r>
            <a:r>
              <a:rPr lang="en-US" sz="1400" b="1" dirty="0">
                <a:solidFill>
                  <a:schemeClr val="tx1"/>
                </a:solidFill>
              </a:rPr>
              <a:t>, scaling up, and sustaining effective practices.  </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3</a:t>
            </a:fld>
            <a:endParaRPr lang="en-US"/>
          </a:p>
        </p:txBody>
      </p:sp>
    </p:spTree>
    <p:extLst>
      <p:ext uri="{BB962C8B-B14F-4D97-AF65-F5344CB8AC3E}">
        <p14:creationId xmlns:p14="http://schemas.microsoft.com/office/powerpoint/2010/main" val="139432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7058025" y="4757738"/>
            <a:ext cx="1752600" cy="7143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Local/ Regional Leadership Team</a:t>
            </a:r>
          </a:p>
        </p:txBody>
      </p:sp>
      <p:sp>
        <p:nvSpPr>
          <p:cNvPr id="45" name="Rectangle 44"/>
          <p:cNvSpPr/>
          <p:nvPr/>
        </p:nvSpPr>
        <p:spPr>
          <a:xfrm>
            <a:off x="5262563" y="5802313"/>
            <a:ext cx="1503362" cy="7143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rgbClr val="A50021"/>
                </a:solidFill>
              </a:rPr>
              <a:t>Local/ Regional Implementation Team</a:t>
            </a:r>
          </a:p>
        </p:txBody>
      </p:sp>
      <p:cxnSp>
        <p:nvCxnSpPr>
          <p:cNvPr id="17" name="Straight Arrow Connector 16"/>
          <p:cNvCxnSpPr>
            <a:endCxn id="44" idx="0"/>
          </p:cNvCxnSpPr>
          <p:nvPr/>
        </p:nvCxnSpPr>
        <p:spPr>
          <a:xfrm>
            <a:off x="5037138" y="4140200"/>
            <a:ext cx="2897187" cy="61753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228725" y="4757738"/>
            <a:ext cx="1752600" cy="7143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Local/ Regional Leadership Team</a:t>
            </a:r>
          </a:p>
        </p:txBody>
      </p:sp>
      <p:sp>
        <p:nvSpPr>
          <p:cNvPr id="18" name="Rectangle 17"/>
          <p:cNvSpPr/>
          <p:nvPr/>
        </p:nvSpPr>
        <p:spPr>
          <a:xfrm>
            <a:off x="3113088" y="4757738"/>
            <a:ext cx="1752600" cy="7143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Local/ Regional Leadership Team</a:t>
            </a:r>
          </a:p>
        </p:txBody>
      </p:sp>
      <p:sp>
        <p:nvSpPr>
          <p:cNvPr id="19" name="Rectangle 18"/>
          <p:cNvSpPr/>
          <p:nvPr/>
        </p:nvSpPr>
        <p:spPr>
          <a:xfrm>
            <a:off x="5114925" y="4757738"/>
            <a:ext cx="1752600" cy="7143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000000"/>
                </a:solidFill>
              </a:rPr>
              <a:t>Local/ Regional Leadership Team</a:t>
            </a:r>
          </a:p>
        </p:txBody>
      </p:sp>
      <p:sp>
        <p:nvSpPr>
          <p:cNvPr id="32" name="Rectangle 31"/>
          <p:cNvSpPr/>
          <p:nvPr/>
        </p:nvSpPr>
        <p:spPr>
          <a:xfrm>
            <a:off x="3236913" y="5772150"/>
            <a:ext cx="1503362" cy="7143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rgbClr val="A50021"/>
                </a:solidFill>
              </a:rPr>
              <a:t>Local/ Regional Implementation Team</a:t>
            </a:r>
          </a:p>
        </p:txBody>
      </p:sp>
      <p:sp>
        <p:nvSpPr>
          <p:cNvPr id="33" name="Rectangle 32"/>
          <p:cNvSpPr/>
          <p:nvPr/>
        </p:nvSpPr>
        <p:spPr>
          <a:xfrm>
            <a:off x="1352550" y="5772150"/>
            <a:ext cx="1503363" cy="7143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rgbClr val="A50021"/>
                </a:solidFill>
              </a:rPr>
              <a:t>Local/ Regional Implementation Team</a:t>
            </a:r>
          </a:p>
        </p:txBody>
      </p:sp>
      <p:sp>
        <p:nvSpPr>
          <p:cNvPr id="34" name="Rectangle 33"/>
          <p:cNvSpPr/>
          <p:nvPr/>
        </p:nvSpPr>
        <p:spPr>
          <a:xfrm>
            <a:off x="7181850" y="5802313"/>
            <a:ext cx="1503363" cy="7143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rgbClr val="A50021"/>
                </a:solidFill>
              </a:rPr>
              <a:t>Local/ Regional Implementation Team</a:t>
            </a:r>
          </a:p>
        </p:txBody>
      </p:sp>
      <p:cxnSp>
        <p:nvCxnSpPr>
          <p:cNvPr id="37" name="Straight Arrow Connector 36"/>
          <p:cNvCxnSpPr>
            <a:endCxn id="18" idx="0"/>
          </p:cNvCxnSpPr>
          <p:nvPr/>
        </p:nvCxnSpPr>
        <p:spPr>
          <a:xfrm flipH="1">
            <a:off x="3989388" y="4143375"/>
            <a:ext cx="1133475" cy="614363"/>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9" idx="0"/>
          </p:cNvCxnSpPr>
          <p:nvPr/>
        </p:nvCxnSpPr>
        <p:spPr>
          <a:xfrm>
            <a:off x="5122863" y="4143375"/>
            <a:ext cx="868362" cy="614363"/>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9" idx="2"/>
            <a:endCxn id="45" idx="0"/>
          </p:cNvCxnSpPr>
          <p:nvPr/>
        </p:nvCxnSpPr>
        <p:spPr>
          <a:xfrm>
            <a:off x="5991225" y="5472113"/>
            <a:ext cx="22225" cy="3302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4" idx="2"/>
            <a:endCxn id="34" idx="0"/>
          </p:cNvCxnSpPr>
          <p:nvPr/>
        </p:nvCxnSpPr>
        <p:spPr>
          <a:xfrm flipH="1">
            <a:off x="7934325" y="5472113"/>
            <a:ext cx="0" cy="3302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032000" y="4143375"/>
            <a:ext cx="3090863" cy="60642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5" idx="2"/>
            <a:endCxn id="33" idx="0"/>
          </p:cNvCxnSpPr>
          <p:nvPr/>
        </p:nvCxnSpPr>
        <p:spPr>
          <a:xfrm>
            <a:off x="2105025" y="5472113"/>
            <a:ext cx="0" cy="300037"/>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8" idx="2"/>
            <a:endCxn id="32" idx="0"/>
          </p:cNvCxnSpPr>
          <p:nvPr/>
        </p:nvCxnSpPr>
        <p:spPr>
          <a:xfrm flipH="1">
            <a:off x="3989388" y="5472113"/>
            <a:ext cx="0" cy="300037"/>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81000" y="1676400"/>
            <a:ext cx="553998" cy="4724400"/>
          </a:xfrm>
          <a:prstGeom prst="rect">
            <a:avLst/>
          </a:prstGeom>
          <a:solidFill>
            <a:schemeClr val="accent6">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vert270">
            <a:spAutoFit/>
          </a:bodyPr>
          <a:lstStyle/>
          <a:p>
            <a:pPr algn="ctr" fontAlgn="auto">
              <a:spcBef>
                <a:spcPts val="0"/>
              </a:spcBef>
              <a:spcAft>
                <a:spcPts val="0"/>
              </a:spcAft>
              <a:defRPr/>
            </a:pPr>
            <a:r>
              <a:rPr lang="en-US" sz="2400" dirty="0">
                <a:solidFill>
                  <a:srgbClr val="000000"/>
                </a:solidFill>
                <a:latin typeface="Arial"/>
                <a:cs typeface="Arial" pitchFamily="34" charset="0"/>
              </a:rPr>
              <a:t>Organized, Expert Assistance </a:t>
            </a:r>
          </a:p>
        </p:txBody>
      </p:sp>
      <p:sp>
        <p:nvSpPr>
          <p:cNvPr id="238611"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endParaRPr lang="en-US" altLang="en-US" sz="1100" b="1">
              <a:solidFill>
                <a:srgbClr val="FFFFFF"/>
              </a:solidFill>
              <a:latin typeface="Myriad Web Pro"/>
              <a:cs typeface="Arial" pitchFamily="34" charset="0"/>
            </a:endParaRPr>
          </a:p>
          <a:p>
            <a:pPr algn="ctr" eaLnBrk="1" hangingPunct="1">
              <a:spcBef>
                <a:spcPct val="0"/>
              </a:spcBef>
              <a:buFontTx/>
              <a:buNone/>
            </a:pPr>
            <a:r>
              <a:rPr lang="en-US" altLang="en-US" sz="4000" b="1">
                <a:solidFill>
                  <a:srgbClr val="FFFFFF"/>
                </a:solidFill>
                <a:latin typeface="Myriad Web Pro"/>
                <a:cs typeface="Arial" pitchFamily="34" charset="0"/>
              </a:rPr>
              <a:t>Building State Capacity</a:t>
            </a:r>
          </a:p>
        </p:txBody>
      </p:sp>
      <p:sp>
        <p:nvSpPr>
          <p:cNvPr id="25" name="Rectangle 24"/>
          <p:cNvSpPr/>
          <p:nvPr/>
        </p:nvSpPr>
        <p:spPr>
          <a:xfrm>
            <a:off x="3725863" y="1914525"/>
            <a:ext cx="2674937" cy="7683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State Leadership Team</a:t>
            </a:r>
          </a:p>
        </p:txBody>
      </p:sp>
      <p:sp>
        <p:nvSpPr>
          <p:cNvPr id="26" name="Rectangle 25"/>
          <p:cNvSpPr/>
          <p:nvPr/>
        </p:nvSpPr>
        <p:spPr>
          <a:xfrm>
            <a:off x="3352800" y="3400425"/>
            <a:ext cx="3429000" cy="7143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A50021"/>
                </a:solidFill>
              </a:rPr>
              <a:t>State Implementation Team</a:t>
            </a:r>
          </a:p>
        </p:txBody>
      </p:sp>
      <p:cxnSp>
        <p:nvCxnSpPr>
          <p:cNvPr id="27" name="Straight Arrow Connector 26"/>
          <p:cNvCxnSpPr>
            <a:stCxn id="25" idx="2"/>
            <a:endCxn id="26" idx="0"/>
          </p:cNvCxnSpPr>
          <p:nvPr/>
        </p:nvCxnSpPr>
        <p:spPr>
          <a:xfrm>
            <a:off x="5064125" y="2682875"/>
            <a:ext cx="3175" cy="71755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253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70"/>
                                        </p:tgtEl>
                                      </p:cBhvr>
                                    </p:animEffect>
                                    <p:anim calcmode="lin" valueType="num">
                                      <p:cBhvr>
                                        <p:cTn id="7" dur="1000"/>
                                        <p:tgtEl>
                                          <p:spTgt spid="70"/>
                                        </p:tgtEl>
                                        <p:attrNameLst>
                                          <p:attrName>ppt_x</p:attrName>
                                        </p:attrNameLst>
                                      </p:cBhvr>
                                      <p:tavLst>
                                        <p:tav tm="0">
                                          <p:val>
                                            <p:strVal val="ppt_x"/>
                                          </p:val>
                                        </p:tav>
                                        <p:tav tm="100000">
                                          <p:val>
                                            <p:strVal val="ppt_x"/>
                                          </p:val>
                                        </p:tav>
                                      </p:tavLst>
                                    </p:anim>
                                    <p:anim calcmode="lin" valueType="num">
                                      <p:cBhvr>
                                        <p:cTn id="8" dur="1000"/>
                                        <p:tgtEl>
                                          <p:spTgt spid="70"/>
                                        </p:tgtEl>
                                        <p:attrNameLst>
                                          <p:attrName>ppt_y</p:attrName>
                                        </p:attrNameLst>
                                      </p:cBhvr>
                                      <p:tavLst>
                                        <p:tav tm="0">
                                          <p:val>
                                            <p:strVal val="ppt_y"/>
                                          </p:val>
                                        </p:tav>
                                        <p:tav tm="100000">
                                          <p:val>
                                            <p:strVal val="ppt_y+.1"/>
                                          </p:val>
                                        </p:tav>
                                      </p:tavLst>
                                    </p:anim>
                                    <p:set>
                                      <p:cBhvr>
                                        <p:cTn id="9" dur="1" fill="hold">
                                          <p:stCondLst>
                                            <p:cond delay="9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4400" b="1">
                <a:solidFill>
                  <a:srgbClr val="FFFFFF"/>
                </a:solidFill>
                <a:latin typeface="Myriad Web Pro"/>
              </a:rPr>
              <a:t>Resources </a:t>
            </a:r>
          </a:p>
        </p:txBody>
      </p:sp>
      <p:sp>
        <p:nvSpPr>
          <p:cNvPr id="239619" name="Content Placeholder 2"/>
          <p:cNvSpPr>
            <a:spLocks noGrp="1"/>
          </p:cNvSpPr>
          <p:nvPr>
            <p:ph idx="1"/>
          </p:nvPr>
        </p:nvSpPr>
        <p:spPr>
          <a:xfrm>
            <a:off x="457200" y="1371600"/>
            <a:ext cx="8229600" cy="4525963"/>
          </a:xfrm>
        </p:spPr>
        <p:txBody>
          <a:bodyPr/>
          <a:lstStyle/>
          <a:p>
            <a:pPr marL="0" indent="0">
              <a:buFontTx/>
              <a:buNone/>
            </a:pPr>
            <a:r>
              <a:rPr lang="en-US" altLang="en-US" smtClean="0"/>
              <a:t>For more information, go to:</a:t>
            </a:r>
          </a:p>
          <a:p>
            <a:pPr marL="0" indent="0">
              <a:buFontTx/>
              <a:buNone/>
            </a:pPr>
            <a:endParaRPr lang="en-US" altLang="en-US" smtClean="0"/>
          </a:p>
          <a:p>
            <a:pPr marL="0" indent="0">
              <a:buFontTx/>
              <a:buNone/>
            </a:pPr>
            <a:endParaRPr lang="en-US" altLang="en-US" smtClean="0"/>
          </a:p>
          <a:p>
            <a:pPr marL="0" indent="0">
              <a:buFontTx/>
              <a:buNone/>
            </a:pPr>
            <a:endParaRPr lang="en-US" altLang="en-US" smtClean="0"/>
          </a:p>
          <a:p>
            <a:pPr marL="0" indent="0">
              <a:buFontTx/>
              <a:buNone/>
            </a:pPr>
            <a:endParaRPr lang="en-US" altLang="en-US" smtClean="0"/>
          </a:p>
          <a:p>
            <a:pPr marL="0" indent="0">
              <a:buFontTx/>
              <a:buNone/>
            </a:pPr>
            <a:endParaRPr lang="en-US" altLang="en-US" smtClean="0"/>
          </a:p>
          <a:p>
            <a:pPr marL="0" indent="0">
              <a:buFontTx/>
              <a:buNone/>
            </a:pPr>
            <a:endParaRPr lang="en-US" altLang="en-US" sz="1800" smtClean="0">
              <a:solidFill>
                <a:schemeClr val="tx1"/>
              </a:solidFill>
              <a:hlinkClick r:id=""/>
            </a:endParaRPr>
          </a:p>
          <a:p>
            <a:pPr marL="0" indent="0">
              <a:buFontTx/>
              <a:buNone/>
            </a:pPr>
            <a:endParaRPr lang="en-US" altLang="en-US" sz="1800" smtClean="0">
              <a:solidFill>
                <a:schemeClr val="tx1"/>
              </a:solidFill>
              <a:hlinkClick r:id=""/>
            </a:endParaRPr>
          </a:p>
          <a:p>
            <a:pPr marL="0" indent="0">
              <a:buFontTx/>
              <a:buNone/>
            </a:pPr>
            <a:endParaRPr lang="en-US" altLang="en-US" sz="1800" smtClean="0">
              <a:solidFill>
                <a:schemeClr val="tx1"/>
              </a:solidFill>
              <a:hlinkClick r:id=""/>
            </a:endParaRPr>
          </a:p>
          <a:p>
            <a:pPr marL="0" indent="0">
              <a:buFontTx/>
              <a:buNone/>
            </a:pPr>
            <a:endParaRPr lang="en-US" altLang="en-US" sz="1600" smtClean="0">
              <a:solidFill>
                <a:schemeClr val="tx1"/>
              </a:solidFill>
              <a:hlinkClick r:id="rId3"/>
            </a:endParaRPr>
          </a:p>
          <a:p>
            <a:pPr marL="0" indent="0">
              <a:buFontTx/>
              <a:buNone/>
            </a:pPr>
            <a:endParaRPr lang="en-US" altLang="en-US" sz="700" smtClean="0">
              <a:solidFill>
                <a:schemeClr val="tx1"/>
              </a:solidFill>
              <a:hlinkClick r:id="rId3"/>
            </a:endParaRPr>
          </a:p>
          <a:p>
            <a:pPr marL="0" indent="0">
              <a:buFontTx/>
              <a:buNone/>
            </a:pPr>
            <a:r>
              <a:rPr lang="en-US" altLang="en-US" sz="1600" smtClean="0">
                <a:solidFill>
                  <a:schemeClr val="tx1"/>
                </a:solidFill>
                <a:hlinkClick r:id="rId3"/>
              </a:rPr>
              <a:t>http://implementation.fpg.unc.edu/sites/implementation.fpg.unc.edu/files/resources/AIHub-Handout2-DevelopingPracticeProfileGuide.pdf</a:t>
            </a:r>
            <a:endParaRPr lang="en-US" altLang="en-US" sz="1600" smtClean="0">
              <a:solidFill>
                <a:schemeClr val="tx1"/>
              </a:solidFill>
            </a:endParaRPr>
          </a:p>
        </p:txBody>
      </p:sp>
      <p:sp>
        <p:nvSpPr>
          <p:cNvPr id="239620" name="AutoShape 2" descr="data:image/jpeg;base64,/9j/4AAQSkZJRgABAQAAAQABAAD/2wCEAAkGBxQTEhQUExEWFRUXGB0XFxgYGBsbGhgaHRYXGBgcGxwaKCggGB8lHRUUIjMhJSkrLi4uFx8zOTMsNygtLisBCgoKDg0OGhAQGjckICYsLC0sNSw3MywtNCwsLDc0LCwsLSwvLCwsLCwsLDQsLCwsLCwsLCwsLCwsLDQsNCwsLP/AABEIAIABBAMBIgACEQEDEQH/xAAbAAABBQEBAAAAAAAAAAAAAAAAAgMEBQYHAf/EAEQQAAECBAIGBAsGBgICAwAAAAECEQADBCESMQUTQVFhkQYUFyIHFTJSU1RxgZKh0SNCk6Kx0iQzYoLB8AhyFrNDZHX/xAAaAQEBAAMBAQAAAAAAAAAAAAAAAQIDBQQG/8QAMREAAgADBQYFBAIDAAAAAAAAAAECAxEEEhRR0QUVITFSoUFhkZLwcYGx4RMiMnLB/9oADAMBAAIRAxEAPwDuMMVqFlBEtQSo2xEOwe5A2lnZ7PFD0/0vOpqQzKdUhCyoJxz1hCEi97+UbMBx4Ry+p8IFVSrkrRpSVXhSwmbLTJKUpBZ8MzfsHNoFRvpOk1pnKwJmgJVhClTFLEwiYEFKkmwKnJGG4wmNvHPqfSyz0gXTYZerEjWA4BjxMm+LOOgxjCmjZNjUVKIIIIIyNQQQQQAQQQQAQQQQAQQQQAQQQQAQQQQAQQQQAQQQQAR4pTB49hKw4gBsVAOQJgNSBm4ism9HpalE98OcRAmKAJfEbDjCvEErCUspioKPfLuAQC+yxzgCx143HlB1gbjyiPQaPTKThQCzvdRLWAYPkLC0ScHD5wB51gbjyj0TwdhgwcPnHhlncIAWJnCPcXAxW1GhkKw+UjC7YVsbkEh2dnEJRoRIIOOYSFYg8wm7vugC1SXggSLQQBifCf0WTpBFOgVKJM5CyqUF3TM7veGF3JAANna++Mtp3orPrpMsz9L0QEsa+WmUhIk6sWVNLKdV2GLIXjTeEFU0VmjDJShUzHPYTFFKf5N3IBItGEoh/Ao//Emf+4wBupGipQ02avrtOVLkiWJAUNYXSCFC9wwfLKN3HE61B62VmWnVJm6NK5o/moLMgIDXClFlXDDYY6rpXS6pMxKdVjSU4nCu95aEMEsxvMG3YYAt4IpU9JJSpM2bLdWrAse6FE2SHNg6g18ob/8AJ5ZSlSELUFB3A7vkhTA7TcC2+AL6CKeT0ikrKgglRCCvJgQA+fuPIw2jpPKs6Zg/tcWAKmO4AvAF5BFBJ6VySA6Vv94AOEsz327eULHSeUcOBK1ORkGFyRt4An2CALyCKFHSqUTcKCWcFndmxG2wPc8nhVX0kShMtQlrOPFZi4KWsWBYXzyEAXkEVNPp6WuaJYCmISQprOoKUAd1kvFtABBBBABBBBABBBBABBBBABBBBABBBBABBBBABBFT0rqpkqknTJT6xKXSwcu42RmtFabqMK++qaoSJaxjRhGsUVOkMBsGTmNkMpxKqMI5ih5m7gjIaR6RTUol4WRMXiIxjuDDhcKJZicQ5GLKi0ouZLQsDyhtLMQSCeKbWIjW/wDJw+JsuxfxqZTg+Xz7F7BCZRcB90eQIc6rem1JOmSZq6WcVySoyyCAAVJwqcAsbb4pKqu0UuXJlqo6gIkyzKSEzVJeWTiKFkK76SRkp4s6HoZpCUMKFyGJcgkm7AbU8BDtV0T0jMQpClyClTPsNi4YhNo6P8dmr+zjKdbKcnX6Iqa7pBo01RnKoKhcxBQWSs6t0J+zJlhWA4dji0W03wp0qiCqjnKOQJCN4U2e8JPuEV6OgmkpcyYqTMkJEwAF1E5BtqbbYcPQ/S1u/S2LjgbXHdzt844scUy86Z5H28qRYXBC4mq0Vf7NcaceFMx6V4TqFIZNFMAcFgEM6bpOezOEp8I1CHI0fMzuQlHE7+JMNL6G6VKkqKqQlBJTbaUBB+5uA98IX0J0qoAKXSqAJLEm7pKCCybhiYxvTfiNn8Gz817noSpfhPohdNFNFimwRkS5Gf8AV84aneEegOF6Gb3TiFkC7Ne98suEB6I6WJcrpOXBA8z+hMRqzoHpSYhSFrpilTPchmLhjhtmYl+d8RVZ9neLXuehYL8IdECoCgmHDmQlBABAzvaGz4SqFm6jMb/qji23ir5xEpegWk5KlmVMpwF4cQKiXw5O6d5MPq6H6WOaqQ+0cSfN4xb834iYfZ3g17noL7R6C38BM4d1H14w8fCbRsB1GcwcDuo2ti28BEJfQrSpSpJmUzKYEveysQY4bXELPQ7S2QXSgYsTB2d3P3ciYXpvxDD7PzXueg/SeEehC0lNDMSp2BZAbEW3xLT4XJBDilqCMnAT7d8U9V0C0lNMvWKpyEzMdlEZ4bWTkMNhxO+EaO6A6UkoKJcynCSoquom5ThOadwiX53xFw+zac1X/Z/kuu16n9Wn/l+vEc4XL8LVOVBPVp4JfPDsBO/hFWjofpYLUsTKZ1kqUNhJSlOWC1kiGKroBpGaqWZiqfuAgYVEO4uT3b7IX53xEw+zvFr3PQuR4XKdn6rPbeyW3b4B4XKc5Us83bJOe7PgYqaLoRpWUhMtC6XCl2BvmQo/du5A5Qo9C9Kuk46UYVYgxIvhUlz3b2WRFvzviGH2fx4r3PQtO12nduqz33MnZntgPhckeq1G7JOfPgeUVZ6GaWJQTMpiUBYBO0LYLfuXcD9Y8l9CtKj/AOSmIcqYl2UVFRI7ti6jC/N+IYfZ+a9z0LYeFynZR6vO7pAI7m1+PCG+2Gm9Xnfk+sUNV4NK+YZilqp8SyCWUQLP/T7Ih9ktd50j41ftjG/PyNsNm2X4xdzVdsNN6vO/J9YO2Gm9Xnfk+sZXslrvOkfGr9sHZLXedI+NX7YX5+RcLsnq7mq7Yab1ed+T6wdsNN6vO/J9YyvZLXedI+NX7YOyWu86R8av2wvz8hhdk9Xc1XbDTerzvyfWDthpvV535PrGV7Ja7zpHxq/bB2S13nSPjV+2F+fkMLsnq7mq7Yab1ed+T6wdsNN6vO/J9YyvZLXedI+NX7YOyWu86R8av2wvz8hhdk9Xc1XbBTerTvyfWDtgpvVp35PrGV7Ja7zpHxq/bB2S13nSPjV+2F+fkMLsnq7mq7Yab1ed+T6x7GU7Ja7zpHxq/bBC/PyGF2T1dzovhBq50tMnUrWl1KxYHvYM7RjPHFb6af8AP6RqPCh0iqKNNP1YgKmKUkgpCnYJYAHiYyU7pXplJI7hIJFkSzd2+ezfsjfFOULpQ5EjZk2dLUxRJJ15unL7Dvjit9NP+f0g8cVvpp/z+kRpXTHS6ikYpYKgVB0yhYFjnlePU9L9M40oZIUoFSQZaLhOf+8RviYiHJm7c07rh9f0SPHFb6af8/pB44rfTT/n9IjI6ZaXIUQpBCc2Qi3dSv8ARQ+cR67p9pSSEmYpACw6fs0Hc+WRuLHeImJhyZVsWe3RRQ+v6LHxxW+mn/P6QeOK300/5/SKPtQ0h6VH4aYO1DSHpUfhpiYqAz3Bas16vQvPHFb6af8AP6QeOK300/5/SKPtQ0h6VH4aYO1DSHpUfhphioBuC1Zr1eheeOK300/5/SDxxW+mn/P6RR9qGkPSo/DTB2oaQ9Kj8NMMVANwWrNer0LzxxW+mn/P6QeOK300/wCf0ij7UNIelR+GmDtQ0h6VH4aYYqAbgtWa9XoXnjit9NP+f0g8cVvpp/z+kUfahpD0qPw0wdqGkPSo/DTDFQDcFqzXq9C88cVvpp/z+kHjit9NP+f0ij7UNIelR+GmDtQ0h6VH4aYYqAbgtWa9XoXnjit9NP8An9IfqdJ1ISgoqp6yQSsYVJwl7C4v7YznahpD0qPw0wdqGkPSo/DTDFQDcFqzXq9DTDSlR6zUZ7jk2Zt7LQjxpVarF1qfrMTYMKvJt3sTMMzbhGc7UNIelR+GmDtQ0h6VH4aYYqAbgtWa9Xod0r1kIsWuIzA09MY/ZTnD2AOziR/ux41c2WFAAhxEabSjvYZTsAQSbEuXGbhmHOPScQz83Tc4BJEmaXK3AzASzFtuJ7QDTszbKnj3ezdnn/uy5wFgeqnNiMY4XF7i55R4i5bqqh7VBub3jK6yVKlOmppIGqnB3vsDJxBzxyjzx3McNLnEFrs2YfI3DZRdSpPeZUhhfvYrcNrw2Abfwp494N8zEusVItPXLUlKnWlwDhVYjgeMOdZX555w/hz/AIYuG+9m75F+A5x6lBdjSkBxfGGbbt2QusVI/WV+eecHWV+eecWvUpfm/rB1GX5v6xCjkhTpSTuEEeygwAggDm3hyXgp6edjwmWtWFs1KISwG7In3RznQvWJ8pCk1CkpIISMRLB22ZZRs/8AkZTrVT0ikjupmLxF8ipKQm23bGB0F0slU4RKnyJkvCAAQMxvYsb5++MHJgidWe2VtGfKgUEDVF5J/kOklTUU01KFzFTFLQWwlzhJAIIOTsOUVs/T04EawzkkBnUSGDuwPtaH6Kv63pBc4lkt3AWfDkke3M++Nf0gqUyaKataQe7gSCHdSrDPn7omGl8zdvi1Zr0WhmaTSMtbzPGAQsOplhSVEsMvOJwgW3R5o6ZNrQ6pijh8+7Yj/ljyhvQXReRNlpKislQFwSMJa7Dbfad0MdItFLpJspNPOWVKQSwsQAQA7WL3z3RMNL8Sra9qrwar9FoTdM6JNOiWSoLVMWJaEAXJPt93OPKPRRX94C5G/IkON4tFfVCtUpK6nGrUpUpBZNiWA8jMux/tiXoXpTIQEoWlaAkBNhiFrZC4iQ2eS+X5Nke17fA6ROj80l/w0Wj+hiJ04SJddK1hTiKFoWlQAzI+6pvbDVD0FqV1WoIwoKSpM8MuUpgDYpJZ+O6JvRyanqukK5QP2jyZOwhJSQW3E3H9sWHguS1VLAPdEpQYZWSGtlFwsvIw31bOrsj3skm+tS/hVB2STfWpfwqjqFRrQe4EENkq2/byjyYqc/dSgh9qrt9Yxw0vIb6tnV2WhzDskm+tS/hVB2STfWpfwqjpqlzrdxBNrYtu2PQqe3kS/iPOGGl5DfVs6uy0OY9kk31qX8KoOySb61L+FUdMC57+RLb/ALZwpap2xKMvO22+WcMNLyG+rZ1dlocx7JJvrUv4VQdkk31qX8Ko6jimX7qcw3e2McXK0JlKnfeQjLYr7zBvc7ww0vIb6tnV2WhzDskm+tS/hVB2STfWpfwqjppVPv3JfsxGPVLnPZCCHLHFs2W3ww0vIb6tnV2WhzHskm+tS/hVB2STfWpfwqjqEhcwnvpSAxukvezD9Ykww0vIb6tnV2WhOOyGKqUGUSVXABYmzHMAZZ3I3Q+rZDFYGSslagGAsPJubhr3cco9C5nKZUJSi1qq+97Zt7M8+ESKaWmYyQZ6SkHvKtmRt2mwhVIlaz3alZAbNAD3LgkjhEhdGvZPWC52Bjls2Mx5xsbMEjzxYNkyYDvxk7f95wrxam/fmMb+WbXJtuzhIoZnrK/hR9I9k0cwFzPUrgQmMa+ZfsJTooelm+3GY98VJd9ZN+MwGimWaoVb+lP0hXU14WM9bu7gAFmytCrzFPImAR7EJNIu/wBuo/2p3gjZwI98SKeWUghSyq7uQB7rRjQotGUECMoIhTkP/IkKVKoZaT5c1YbYThSA/sxGKyhoUzEhMxKVhgO+AQwDDPKwjReHnRyJlPImLmKQJSlq7oDlwkMHyO6ORU82vEn7KcZsqYmwsVhJttuk+wmMlwIIpaGnqp1Rq0mWgKBlYNgcgli4uwI9sSNN9G58uTjVV6yQkjurUoFJJYMC4MROj+kU0bpnyZicRBxYd1mYs7cN8T+mGnZdSmTIp1FSScS7EXySm+7vHlDhQqTbog0d0im0oCZ1KSlNnTb5+SbEXePKKuNZWrnsUoSkAAnIbAWtneNr0coEzMaFrSFEJQgqv3lElagNrJQW4qAgm9GjL1qpWAISnGpxgUWTiUCwwlSQQ99ojxRz4ooHRH0UjZkuTaIb0fKjaa8fJ/UhplOHxpBdsJJBZnxOzNszeKbS9NLUhSly0lgWJFxuvnF5VaPmyiRMlKThzs4HtIcD3xBkUhn1FPIH31gq9gO33x5YU7yS4M7k6OWpUUcVIoaV8Gi16WUkuTo+lokEoUpGstdld0qK3ud39xiF4IdCzpOkUqUsKl6qYLKObBnSYrOm3SSX4wmYgrCkBCWGSRkWO8MbRqfBlpeTNq0JlzApRQstcEAJzIOUdfwPgTo1YiXiVilTSSWdJLEtsvYWhGGXnqZ1/wDd9okVE4JWT1jDcOg33OANnu3w1rWxfxSTazgMDsMYgZSmVlqJ2ze9nAu+5R5w+cGN9XNd0nbh2Nt2f4MBm2UetCwGwWvnxdmhaptyOsgHE7MHAuMN+P6QAwpMsBI1U4gEsL8Be/KBSZRYmXNdwnbsYXvxEOiafWgwubDK31ECJrEHrQOThgxbP2PADRlSxbVTcztN2Zyb8beyPUarDgEqaRifbmBvJ4wtCyWAq3ew7ovkbe79YQqdurE5bQMnLNsJ2QAGVK7p1U67+dZi17/7eACWzaqaHCXbgAQHf/bw6qdd+sgAlwGGV2D/AO5QjXf/AGw3sTnt/wAQAmQqWhTpkznAN2LXzDO0WUmbiDsRdmUGMV5mvYVdw+wbQGtta/OLNt8AT17IMQ3wKMQE6YkksJqScWGwJY3DHd5J5QBPxDfBjG+INPpaUtSUpmpKlZJ22ubQlGmZJJGtS6QSRewGf6QBYYxvgKhviul6bkKxNOT3QSRdwBmY8Tp2QSwnoe1vaSB+hgB+WJoN5iCP+t8i939kN6udb7ZD/wDSxy48Dzjw6ak977QOnMMX8rDlmbwqRpaUtSUpmpKlZDbk8W8Sh605v5kt280584ek47YlpO9hnnxts5Q+x4QMeEKigIygj1JgiFOPf8kJ6hT0iAbKmLJG8pQG/WMx0ZpwEISghQAAcXeOh+GOjRNRShaAoYl57O6I5BpXo0JCFzpE9coJDlIJD8AQQecZrhxIwrNJCfpBQwpmISDKAVdO4qbaxxEewRO/8fp3cIKSzd0t72ih0XSTJKBPlhE0EF04mUBstm9jFnSdKJKrLCpSv6hbmP8AMOD5lTcLqh3qdVL8iYJidxz+f+DEmn6WTpQwzBMQklyPKSbglwrfhS7G7RNp6lKg6FBQ3gvClrBsWI43jTFZYHy4HSlbXnw8I/7LzJFF0tBSsBYJXrSq5BUubhBUoZHCEkAf1GF9EZwQausPkyZeBB/qNv8AIjP6S0dJwKVhCSA/dtf2Rt6ToZPn6FlJpClK5ihNWlZbEGLJfZck8o1wWdwRptm+07UgnSHBDDRvmYaVIE0PNSFk3OIPnsc3DCwjSeDHRcqXpb7JOHDTqKu8WdRYAA8AduyMhXUWkKD+fTLCR95ScSfjTYe+NL4JKpS9JIWoMZyJq2/pQlKJbPsvMPvj0tqhxTsy0qxn7KXh84tiNrn5NyhsYzhBkytlrHDEioo0LIKgbcd8FNRoRdIvk5uW3fOMSjKUTGP2Mpy1rcXfe0eKRMu0mXmWJZ83BPtN4nwQBEp5avvypaQwyAL7x7ModNKg5y034DZlD0EAIEpIySnkI8FOjzE/CIcggBsyEkMUJbcwj3Up8xPwiFwCAG1U6DmhPIbMocMAEDQBOVsiql0pSotSybEkKSACdo2ZkmLVWyKGZqnLiefKyffcezdsgCUiUoKBTSywzsbAhwBZhbyQPcN0eCmJJSaWWEkEKIZy7vldi55w2BKCT/NYpfbYOORtDazKDB59rt3nIA57RAEmVTkO1JLT3W+7e4ZJYZZ8o8NM1+qSiqwJATe2eWwkwlCZYw2nE4rO791zcnZ3obSZW3Xn3KfN9mTkQA6ZCnJ6pK71l+S6r7S1994XKkFJBTSy0lw5GENcg5C5YDnDJEsMlpzAPZ/vN+jZcYTLMoMRrth+9dmzgC3pVLIJWkJL2AL2h6IGjMLqw6y9zjfPMAA+05RPgBKMoIEZQQBmumvR6bViSJakJwFRVjfaAAzA7oxXSTwXVdRLTLRUSEjFiU+O7ZCw9p5R1lcxth9whOu4K5GLXwByHRngiqZSAk1Egtux58ofrfBNOmIUCunKyO6SFWOzZHV9dwVyMGu4K5GFQcR7DZ7ApqZUtbXUgzGJ9jBhltiTTeCnSSM62mmD+sLfmBHZddwVyMGu4K5GFQcirPBVWTEYDPp0ue8xmG21u6I6zoyjEmVLlDJCQnkIc13BXIwa7grkYN1A4Q+cYmg6Hzk6SNYtcoICVoQhAUMKVAcGdxGy13BXIwa7grkYgGurHeIOrHeId13BXIwa7grkYAa6sd4g6sd4h3XcFcjBruCuRgBrqx3iDqx3iHddwVyMGu4K5GAGurHeIOrHeId13BXIwa7grkYAa6ud4iEdBI4h9yjx+sWWu4K5GDXcFcjFTaFCtOgkXzvmyiNjRJRQMXGeWZ4fQRJ13BXIwa7grkYVZKIWoQPwMI13BXIwa7grkYhRb8P0gfh+kI13BXIwa7grkYAXi4GDFwMI13BXIwa7grkYAXi4GDFwMI13BXIwa7grkYAXi4GDFwMI13BXIwa7grkYAcSLQQAwQ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239621"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l="691" t="2864" r="922" b="11623"/>
          <a:stretch>
            <a:fillRect/>
          </a:stretch>
        </p:blipFill>
        <p:spPr bwMode="auto">
          <a:xfrm>
            <a:off x="179388" y="1968500"/>
            <a:ext cx="87852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8516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r>
              <a:rPr lang="en-US" altLang="en-US" smtClean="0">
                <a:solidFill>
                  <a:schemeClr val="tx1"/>
                </a:solidFill>
                <a:latin typeface="Myriad Web Pro"/>
              </a:rPr>
              <a:t>Goals for Today</a:t>
            </a:r>
            <a:r>
              <a:rPr lang="ja-JP" altLang="en-US" smtClean="0">
                <a:solidFill>
                  <a:schemeClr val="tx1"/>
                </a:solidFill>
                <a:latin typeface="Myriad Web Pro"/>
              </a:rPr>
              <a:t>’</a:t>
            </a:r>
            <a:r>
              <a:rPr lang="en-US" altLang="ja-JP" smtClean="0">
                <a:solidFill>
                  <a:schemeClr val="tx1"/>
                </a:solidFill>
                <a:latin typeface="Myriad Web Pro"/>
              </a:rPr>
              <a:t>s Session</a:t>
            </a:r>
            <a:endParaRPr lang="en-US" altLang="en-US" smtClean="0">
              <a:solidFill>
                <a:schemeClr val="tx1"/>
              </a:solidFill>
              <a:latin typeface="Myriad Web Pro"/>
            </a:endParaRPr>
          </a:p>
        </p:txBody>
      </p:sp>
      <p:sp>
        <p:nvSpPr>
          <p:cNvPr id="5123" name="Content Placeholder 2"/>
          <p:cNvSpPr>
            <a:spLocks noGrp="1"/>
          </p:cNvSpPr>
          <p:nvPr>
            <p:ph idx="1"/>
          </p:nvPr>
        </p:nvSpPr>
        <p:spPr>
          <a:xfrm>
            <a:off x="381000" y="1447800"/>
            <a:ext cx="8534400" cy="4876800"/>
          </a:xfrm>
        </p:spPr>
        <p:txBody>
          <a:bodyPr/>
          <a:lstStyle/>
          <a:p>
            <a:pPr marL="0" indent="0">
              <a:spcBef>
                <a:spcPts val="600"/>
              </a:spcBef>
              <a:spcAft>
                <a:spcPts val="1200"/>
              </a:spcAft>
              <a:buFontTx/>
              <a:buNone/>
              <a:defRPr/>
            </a:pPr>
            <a:r>
              <a:rPr lang="en-US" altLang="en-US" sz="3000" i="1" dirty="0" smtClean="0">
                <a:solidFill>
                  <a:srgbClr val="001574"/>
                </a:solidFill>
              </a:rPr>
              <a:t>Socially Significant Outcomes through the Active Use of Effective Implementation Strategies </a:t>
            </a:r>
            <a:r>
              <a:rPr lang="en-US" altLang="en-US" sz="3000" dirty="0" smtClean="0">
                <a:solidFill>
                  <a:srgbClr val="001574"/>
                </a:solidFill>
              </a:rPr>
              <a:t>-- </a:t>
            </a:r>
          </a:p>
          <a:p>
            <a:pPr marL="228600" indent="-228600">
              <a:spcBef>
                <a:spcPct val="0"/>
              </a:spcBef>
              <a:defRPr/>
            </a:pPr>
            <a:r>
              <a:rPr lang="en-US" altLang="en-US" sz="2400" dirty="0" smtClean="0">
                <a:solidFill>
                  <a:srgbClr val="001574"/>
                </a:solidFill>
              </a:rPr>
              <a:t>Scale-worthy interventions or approaches</a:t>
            </a:r>
          </a:p>
          <a:p>
            <a:pPr marL="228600" indent="-228600">
              <a:spcBef>
                <a:spcPct val="0"/>
              </a:spcBef>
              <a:defRPr/>
            </a:pPr>
            <a:r>
              <a:rPr lang="en-US" altLang="en-US" sz="2400" dirty="0" smtClean="0">
                <a:solidFill>
                  <a:srgbClr val="001574"/>
                </a:solidFill>
              </a:rPr>
              <a:t>A change process that embeds and sustains the effective, well-defined intervention in a real-world setting</a:t>
            </a:r>
          </a:p>
          <a:p>
            <a:pPr marL="228600" lvl="1" indent="-228600">
              <a:spcBef>
                <a:spcPct val="0"/>
              </a:spcBef>
              <a:defRPr/>
            </a:pPr>
            <a:r>
              <a:rPr lang="ja-JP" altLang="en-US" sz="2400" dirty="0" smtClean="0">
                <a:solidFill>
                  <a:srgbClr val="001574"/>
                </a:solidFill>
                <a:ea typeface="MS PGothic" pitchFamily="34" charset="-128"/>
              </a:rPr>
              <a:t>“</a:t>
            </a:r>
            <a:r>
              <a:rPr lang="en-US" altLang="ja-JP" sz="2400" dirty="0" smtClean="0">
                <a:solidFill>
                  <a:srgbClr val="001574"/>
                </a:solidFill>
                <a:ea typeface="MS PGothic" pitchFamily="34" charset="-128"/>
              </a:rPr>
              <a:t>stage-matched” activities to guide the process</a:t>
            </a:r>
          </a:p>
          <a:p>
            <a:pPr marL="228600" lvl="1" indent="-228600">
              <a:spcBef>
                <a:spcPct val="0"/>
              </a:spcBef>
              <a:defRPr/>
            </a:pPr>
            <a:r>
              <a:rPr lang="ja-JP" altLang="en-US" sz="2400" dirty="0" smtClean="0">
                <a:solidFill>
                  <a:srgbClr val="001574"/>
                </a:solidFill>
                <a:ea typeface="MS PGothic" pitchFamily="34" charset="-128"/>
              </a:rPr>
              <a:t>“</a:t>
            </a:r>
            <a:r>
              <a:rPr lang="en-US" altLang="ja-JP" sz="2400" dirty="0" smtClean="0">
                <a:solidFill>
                  <a:srgbClr val="001574"/>
                </a:solidFill>
                <a:ea typeface="MS PGothic" pitchFamily="34" charset="-128"/>
              </a:rPr>
              <a:t>implementation drivers</a:t>
            </a:r>
            <a:r>
              <a:rPr lang="ja-JP" altLang="en-US" sz="2400" dirty="0" smtClean="0">
                <a:solidFill>
                  <a:srgbClr val="001574"/>
                </a:solidFill>
                <a:ea typeface="MS PGothic" pitchFamily="34" charset="-128"/>
              </a:rPr>
              <a:t>”</a:t>
            </a:r>
            <a:r>
              <a:rPr lang="en-US" altLang="ja-JP" sz="2400" dirty="0" smtClean="0">
                <a:solidFill>
                  <a:srgbClr val="001574"/>
                </a:solidFill>
                <a:ea typeface="MS PGothic" pitchFamily="34" charset="-128"/>
              </a:rPr>
              <a:t> to build the infrastructure</a:t>
            </a:r>
          </a:p>
          <a:p>
            <a:pPr marL="228600" indent="-228600">
              <a:spcBef>
                <a:spcPct val="0"/>
              </a:spcBef>
              <a:defRPr/>
            </a:pPr>
            <a:r>
              <a:rPr lang="en-US" altLang="en-US" sz="2400" dirty="0" smtClean="0">
                <a:solidFill>
                  <a:srgbClr val="001574"/>
                </a:solidFill>
              </a:rPr>
              <a:t>Improvement processes that shape the context to support the effective intervention </a:t>
            </a:r>
          </a:p>
          <a:p>
            <a:pPr marL="228600" indent="-228600">
              <a:spcBef>
                <a:spcPct val="0"/>
              </a:spcBef>
              <a:defRPr/>
            </a:pPr>
            <a:r>
              <a:rPr lang="en-US" altLang="en-US" sz="2400" dirty="0" smtClean="0">
                <a:solidFill>
                  <a:srgbClr val="001574"/>
                </a:solidFill>
              </a:rPr>
              <a:t>Intentional development of in-state capacity; implementation teams to </a:t>
            </a:r>
            <a:r>
              <a:rPr lang="ja-JP" altLang="en-US" sz="2400" dirty="0" smtClean="0">
                <a:solidFill>
                  <a:srgbClr val="001574"/>
                </a:solidFill>
              </a:rPr>
              <a:t>“</a:t>
            </a:r>
            <a:r>
              <a:rPr lang="en-US" altLang="ja-JP" sz="2400" dirty="0" smtClean="0">
                <a:solidFill>
                  <a:srgbClr val="001574"/>
                </a:solidFill>
              </a:rPr>
              <a:t>make it happen</a:t>
            </a:r>
            <a:r>
              <a:rPr lang="ja-JP" altLang="en-US" sz="2400" dirty="0" smtClean="0">
                <a:solidFill>
                  <a:srgbClr val="001574"/>
                </a:solidFill>
              </a:rPr>
              <a:t>”</a:t>
            </a:r>
            <a:endParaRPr lang="en-US" altLang="ja-JP" sz="2400" b="1" dirty="0" smtClean="0">
              <a:solidFill>
                <a:srgbClr val="001574"/>
              </a:solidFill>
            </a:endParaRPr>
          </a:p>
          <a:p>
            <a:pPr marL="0" indent="0">
              <a:spcBef>
                <a:spcPts val="1200"/>
              </a:spcBef>
              <a:defRPr/>
            </a:pPr>
            <a:endParaRPr lang="en-US" altLang="en-US" sz="2000" dirty="0" smtClean="0"/>
          </a:p>
        </p:txBody>
      </p:sp>
      <p:sp>
        <p:nvSpPr>
          <p:cNvPr id="240644"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4400" b="1">
                <a:solidFill>
                  <a:srgbClr val="FFFFFF"/>
                </a:solidFill>
                <a:latin typeface="Myriad Web Pro"/>
              </a:rPr>
              <a:t>Summary</a:t>
            </a:r>
          </a:p>
        </p:txBody>
      </p:sp>
    </p:spTree>
    <p:extLst>
      <p:ext uri="{BB962C8B-B14F-4D97-AF65-F5344CB8AC3E}">
        <p14:creationId xmlns:p14="http://schemas.microsoft.com/office/powerpoint/2010/main" val="6536764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additive="base">
                                        <p:cTn id="19"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anim calcmode="lin" valueType="num">
                                      <p:cBhvr additive="base">
                                        <p:cTn id="31"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calcmode="lin" valueType="num">
                                      <p:cBhvr additive="base">
                                        <p:cTn id="37"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p:txBody>
          <a:bodyPr/>
          <a:lstStyle/>
          <a:p>
            <a:r>
              <a:rPr lang="en-US" altLang="en-US" smtClean="0">
                <a:solidFill>
                  <a:schemeClr val="tx1"/>
                </a:solidFill>
                <a:latin typeface="Myriad Web Pro"/>
              </a:rPr>
              <a:t>Goals for Today</a:t>
            </a:r>
            <a:r>
              <a:rPr lang="ja-JP" altLang="en-US" smtClean="0">
                <a:solidFill>
                  <a:schemeClr val="tx1"/>
                </a:solidFill>
                <a:latin typeface="Myriad Web Pro"/>
              </a:rPr>
              <a:t>’</a:t>
            </a:r>
            <a:r>
              <a:rPr lang="en-US" altLang="ja-JP" smtClean="0">
                <a:solidFill>
                  <a:schemeClr val="tx1"/>
                </a:solidFill>
                <a:latin typeface="Myriad Web Pro"/>
              </a:rPr>
              <a:t>s Session</a:t>
            </a:r>
            <a:endParaRPr lang="en-US" altLang="en-US" smtClean="0">
              <a:solidFill>
                <a:schemeClr val="tx1"/>
              </a:solidFill>
              <a:latin typeface="Myriad Web Pro"/>
            </a:endParaRPr>
          </a:p>
        </p:txBody>
      </p:sp>
      <p:sp>
        <p:nvSpPr>
          <p:cNvPr id="241667" name="Rectangle 2"/>
          <p:cNvSpPr txBox="1">
            <a:spLocks noChangeArrowheads="1"/>
          </p:cNvSpPr>
          <p:nvPr/>
        </p:nvSpPr>
        <p:spPr bwMode="auto">
          <a:xfrm>
            <a:off x="0" y="228600"/>
            <a:ext cx="9144000" cy="1020763"/>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4400" b="1">
                <a:solidFill>
                  <a:srgbClr val="FFFFFF"/>
                </a:solidFill>
                <a:latin typeface="Myriad Web Pro"/>
              </a:rPr>
              <a:t>For More Information</a:t>
            </a:r>
          </a:p>
        </p:txBody>
      </p:sp>
      <p:sp>
        <p:nvSpPr>
          <p:cNvPr id="182276" name="Rectangle 5"/>
          <p:cNvSpPr>
            <a:spLocks noChangeArrowheads="1"/>
          </p:cNvSpPr>
          <p:nvPr/>
        </p:nvSpPr>
        <p:spPr bwMode="auto">
          <a:xfrm>
            <a:off x="1252538" y="4343400"/>
            <a:ext cx="7010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5000"/>
              </a:lnSpc>
              <a:spcBef>
                <a:spcPct val="50000"/>
              </a:spcBef>
              <a:defRPr/>
            </a:pPr>
            <a:r>
              <a:rPr lang="en-US" sz="1400" b="1" dirty="0">
                <a:solidFill>
                  <a:srgbClr val="002060"/>
                </a:solidFill>
                <a:ea typeface="+mn-ea"/>
                <a:cs typeface="Arial" pitchFamily="34" charset="0"/>
              </a:rPr>
              <a:t>Frank Porter Graham Child Development Institute</a:t>
            </a:r>
          </a:p>
          <a:p>
            <a:pPr algn="ctr">
              <a:lnSpc>
                <a:spcPct val="95000"/>
              </a:lnSpc>
              <a:spcBef>
                <a:spcPct val="50000"/>
              </a:spcBef>
              <a:defRPr/>
            </a:pPr>
            <a:r>
              <a:rPr lang="en-US" sz="1400" b="1" dirty="0">
                <a:solidFill>
                  <a:srgbClr val="002060"/>
                </a:solidFill>
                <a:ea typeface="+mn-ea"/>
                <a:cs typeface="Arial" pitchFamily="34" charset="0"/>
              </a:rPr>
              <a:t>University of North Carolina</a:t>
            </a:r>
          </a:p>
          <a:p>
            <a:pPr algn="ctr">
              <a:lnSpc>
                <a:spcPct val="95000"/>
              </a:lnSpc>
              <a:spcBef>
                <a:spcPct val="50000"/>
              </a:spcBef>
              <a:defRPr/>
            </a:pPr>
            <a:r>
              <a:rPr lang="en-US" sz="1400" b="1" dirty="0">
                <a:solidFill>
                  <a:srgbClr val="002060"/>
                </a:solidFill>
                <a:ea typeface="+mn-ea"/>
                <a:cs typeface="Arial" pitchFamily="34" charset="0"/>
              </a:rPr>
              <a:t>Chapel Hill, NC</a:t>
            </a:r>
          </a:p>
          <a:p>
            <a:pPr algn="ctr">
              <a:defRPr/>
            </a:pPr>
            <a:endParaRPr lang="en-US" sz="1400" dirty="0">
              <a:solidFill>
                <a:srgbClr val="000000"/>
              </a:solidFill>
              <a:ea typeface="+mn-ea"/>
              <a:cs typeface="Arial" pitchFamily="34" charset="0"/>
            </a:endParaRPr>
          </a:p>
          <a:p>
            <a:pPr algn="ctr">
              <a:defRPr/>
            </a:pPr>
            <a:r>
              <a:rPr lang="en-US" sz="1400" b="1" dirty="0">
                <a:solidFill>
                  <a:srgbClr val="000000"/>
                </a:solidFill>
                <a:ea typeface="+mn-ea"/>
                <a:cs typeface="Arial" pitchFamily="34" charset="0"/>
                <a:hlinkClick r:id="rId3"/>
              </a:rPr>
              <a:t>http://nirn.fpg.unc.edu/</a:t>
            </a:r>
            <a:r>
              <a:rPr lang="en-US" sz="1400" b="1" dirty="0">
                <a:solidFill>
                  <a:srgbClr val="000000"/>
                </a:solidFill>
                <a:ea typeface="+mn-ea"/>
                <a:cs typeface="Arial" pitchFamily="34" charset="0"/>
              </a:rPr>
              <a:t> </a:t>
            </a:r>
          </a:p>
          <a:p>
            <a:pPr algn="ctr">
              <a:defRPr/>
            </a:pPr>
            <a:r>
              <a:rPr lang="en-US" sz="1400" b="1" dirty="0">
                <a:solidFill>
                  <a:srgbClr val="000000"/>
                </a:solidFill>
                <a:ea typeface="+mn-ea"/>
                <a:cs typeface="Arial" pitchFamily="34" charset="0"/>
                <a:hlinkClick r:id="rId4"/>
              </a:rPr>
              <a:t>www.scalingup.org</a:t>
            </a:r>
            <a:r>
              <a:rPr lang="en-US" sz="1400" b="1" dirty="0">
                <a:solidFill>
                  <a:srgbClr val="000000"/>
                </a:solidFill>
                <a:ea typeface="+mn-ea"/>
                <a:cs typeface="Arial" pitchFamily="34" charset="0"/>
              </a:rPr>
              <a:t> </a:t>
            </a:r>
          </a:p>
          <a:p>
            <a:pPr algn="ctr">
              <a:defRPr/>
            </a:pPr>
            <a:r>
              <a:rPr lang="en-US" sz="1400" b="1" dirty="0">
                <a:solidFill>
                  <a:srgbClr val="000000"/>
                </a:solidFill>
                <a:ea typeface="+mn-ea"/>
                <a:cs typeface="Arial" pitchFamily="34" charset="0"/>
                <a:hlinkClick r:id="rId5"/>
              </a:rPr>
              <a:t>www.implementationconference.org</a:t>
            </a:r>
            <a:r>
              <a:rPr lang="en-US" sz="1400" b="1" dirty="0">
                <a:solidFill>
                  <a:srgbClr val="000000"/>
                </a:solidFill>
                <a:ea typeface="+mn-ea"/>
                <a:cs typeface="Arial" pitchFamily="34" charset="0"/>
              </a:rPr>
              <a:t> </a:t>
            </a:r>
          </a:p>
          <a:p>
            <a:pPr lvl="1">
              <a:lnSpc>
                <a:spcPct val="95000"/>
              </a:lnSpc>
              <a:spcBef>
                <a:spcPct val="50000"/>
              </a:spcBef>
              <a:defRPr/>
            </a:pPr>
            <a:endParaRPr lang="en-US" sz="2400" dirty="0">
              <a:solidFill>
                <a:srgbClr val="000000"/>
              </a:solidFill>
              <a:ea typeface="+mn-ea"/>
              <a:cs typeface="Arial" pitchFamily="34" charset="0"/>
            </a:endParaRPr>
          </a:p>
        </p:txBody>
      </p:sp>
      <p:pic>
        <p:nvPicPr>
          <p:cNvPr id="241669" name="Picture 7" descr="NEW nirn 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86050" y="3124200"/>
            <a:ext cx="3856038"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0" name="Rectangle 3"/>
          <p:cNvSpPr txBox="1">
            <a:spLocks noChangeArrowheads="1"/>
          </p:cNvSpPr>
          <p:nvPr/>
        </p:nvSpPr>
        <p:spPr bwMode="auto">
          <a:xfrm>
            <a:off x="304800" y="1524000"/>
            <a:ext cx="365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57150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endParaRPr lang="en-US" altLang="en-US" sz="2400" b="1">
              <a:solidFill>
                <a:srgbClr val="001574"/>
              </a:solidFill>
            </a:endParaRPr>
          </a:p>
          <a:p>
            <a:pPr algn="ctr" eaLnBrk="1" hangingPunct="1">
              <a:spcBef>
                <a:spcPct val="0"/>
              </a:spcBef>
              <a:buFontTx/>
              <a:buNone/>
            </a:pPr>
            <a:r>
              <a:rPr lang="en-US" altLang="en-US" sz="2400" b="1">
                <a:solidFill>
                  <a:srgbClr val="001574"/>
                </a:solidFill>
              </a:rPr>
              <a:t>Oscar Fleming</a:t>
            </a:r>
            <a:endParaRPr lang="en-US" altLang="en-US" sz="2400">
              <a:solidFill>
                <a:srgbClr val="001574"/>
              </a:solidFill>
            </a:endParaRPr>
          </a:p>
          <a:p>
            <a:pPr lvl="1" algn="ctr" eaLnBrk="1" hangingPunct="1">
              <a:spcBef>
                <a:spcPct val="0"/>
              </a:spcBef>
              <a:buFontTx/>
              <a:buNone/>
            </a:pPr>
            <a:r>
              <a:rPr lang="en-US" altLang="en-US" sz="2000">
                <a:solidFill>
                  <a:srgbClr val="001574"/>
                </a:solidFill>
                <a:ea typeface="MS PGothic" pitchFamily="34" charset="-128"/>
                <a:hlinkClick r:id="rId7"/>
              </a:rPr>
              <a:t>oscar.fleming@unc.edu</a:t>
            </a:r>
            <a:r>
              <a:rPr lang="en-US" altLang="en-US" sz="2000">
                <a:solidFill>
                  <a:srgbClr val="001574"/>
                </a:solidFill>
                <a:ea typeface="MS PGothic" pitchFamily="34" charset="-128"/>
              </a:rPr>
              <a:t> </a:t>
            </a:r>
          </a:p>
          <a:p>
            <a:pPr lvl="1" algn="ctr" eaLnBrk="1" hangingPunct="1"/>
            <a:endParaRPr lang="en-US" altLang="en-US" sz="2000">
              <a:solidFill>
                <a:srgbClr val="001574"/>
              </a:solidFill>
              <a:ea typeface="MS PGothic" pitchFamily="34" charset="-128"/>
            </a:endParaRPr>
          </a:p>
          <a:p>
            <a:pPr lvl="1" algn="ctr" eaLnBrk="1" hangingPunct="1">
              <a:buFontTx/>
              <a:buNone/>
            </a:pPr>
            <a:endParaRPr lang="en-US" altLang="en-US" sz="2000">
              <a:solidFill>
                <a:srgbClr val="001574"/>
              </a:solidFill>
              <a:ea typeface="MS PGothic" pitchFamily="34" charset="-128"/>
            </a:endParaRPr>
          </a:p>
        </p:txBody>
      </p:sp>
      <p:sp>
        <p:nvSpPr>
          <p:cNvPr id="241671" name="Rectangle 3"/>
          <p:cNvSpPr txBox="1">
            <a:spLocks noChangeArrowheads="1"/>
          </p:cNvSpPr>
          <p:nvPr/>
        </p:nvSpPr>
        <p:spPr bwMode="auto">
          <a:xfrm>
            <a:off x="5181600" y="1524000"/>
            <a:ext cx="365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57150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endParaRPr lang="en-US" altLang="en-US" sz="2400" b="1">
              <a:solidFill>
                <a:srgbClr val="001574"/>
              </a:solidFill>
            </a:endParaRPr>
          </a:p>
          <a:p>
            <a:pPr algn="ctr" eaLnBrk="1" hangingPunct="1">
              <a:spcBef>
                <a:spcPct val="0"/>
              </a:spcBef>
              <a:buFontTx/>
              <a:buNone/>
            </a:pPr>
            <a:r>
              <a:rPr lang="en-US" altLang="en-US" sz="2400" b="1">
                <a:solidFill>
                  <a:srgbClr val="001574"/>
                </a:solidFill>
              </a:rPr>
              <a:t>Melissa Van Dyke </a:t>
            </a:r>
            <a:endParaRPr lang="en-US" altLang="en-US" sz="2400">
              <a:solidFill>
                <a:srgbClr val="001574"/>
              </a:solidFill>
            </a:endParaRPr>
          </a:p>
          <a:p>
            <a:pPr lvl="1" algn="ctr" eaLnBrk="1" hangingPunct="1">
              <a:spcBef>
                <a:spcPct val="0"/>
              </a:spcBef>
              <a:buFontTx/>
              <a:buNone/>
            </a:pPr>
            <a:r>
              <a:rPr lang="en-US" altLang="en-US" sz="2000">
                <a:solidFill>
                  <a:srgbClr val="001574"/>
                </a:solidFill>
                <a:ea typeface="MS PGothic" pitchFamily="34" charset="-128"/>
                <a:hlinkClick r:id="rId8"/>
              </a:rPr>
              <a:t>melissa.vandyke@unc.edu</a:t>
            </a:r>
            <a:r>
              <a:rPr lang="en-US" altLang="en-US" sz="2000">
                <a:solidFill>
                  <a:srgbClr val="001574"/>
                </a:solidFill>
                <a:ea typeface="MS PGothic" pitchFamily="34" charset="-128"/>
              </a:rPr>
              <a:t> </a:t>
            </a:r>
          </a:p>
          <a:p>
            <a:pPr lvl="1" algn="ctr" eaLnBrk="1" hangingPunct="1"/>
            <a:endParaRPr lang="en-US" altLang="en-US" sz="2000">
              <a:solidFill>
                <a:srgbClr val="001574"/>
              </a:solidFill>
              <a:ea typeface="MS PGothic" pitchFamily="34" charset="-128"/>
            </a:endParaRPr>
          </a:p>
          <a:p>
            <a:pPr lvl="1" algn="ctr" eaLnBrk="1" hangingPunct="1">
              <a:buFontTx/>
              <a:buNone/>
            </a:pPr>
            <a:endParaRPr lang="en-US" altLang="en-US" sz="2000">
              <a:solidFill>
                <a:srgbClr val="001574"/>
              </a:solidFill>
              <a:ea typeface="MS PGothic" pitchFamily="34" charset="-128"/>
            </a:endParaRPr>
          </a:p>
        </p:txBody>
      </p:sp>
    </p:spTree>
    <p:extLst>
      <p:ext uri="{BB962C8B-B14F-4D97-AF65-F5344CB8AC3E}">
        <p14:creationId xmlns:p14="http://schemas.microsoft.com/office/powerpoint/2010/main" val="176376208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905000" y="5638800"/>
            <a:ext cx="6705600" cy="109696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75000"/>
              </a:lnSpc>
              <a:defRPr/>
            </a:pPr>
            <a:r>
              <a:rPr lang="en-US" sz="3200" b="1" dirty="0">
                <a:solidFill>
                  <a:srgbClr val="FFFFFF"/>
                </a:solidFill>
              </a:rPr>
              <a:t>HTTP://NIRN.FPG.UNC.EDU</a:t>
            </a:r>
            <a:endParaRPr lang="en-US" sz="2400" b="1" dirty="0">
              <a:solidFill>
                <a:srgbClr val="FFFFFF"/>
              </a:solidFill>
            </a:endParaRPr>
          </a:p>
        </p:txBody>
      </p:sp>
      <p:sp>
        <p:nvSpPr>
          <p:cNvPr id="143362" name="Rectangle 3"/>
          <p:cNvSpPr>
            <a:spLocks noGrp="1" noChangeArrowheads="1"/>
          </p:cNvSpPr>
          <p:nvPr>
            <p:ph type="body" sz="half" idx="4294967295"/>
          </p:nvPr>
        </p:nvSpPr>
        <p:spPr>
          <a:xfrm>
            <a:off x="762000" y="4343400"/>
            <a:ext cx="7696200" cy="1219200"/>
          </a:xfrm>
        </p:spPr>
        <p:txBody>
          <a:bodyPr/>
          <a:lstStyle/>
          <a:p>
            <a:pPr marL="0" indent="0">
              <a:lnSpc>
                <a:spcPct val="75000"/>
              </a:lnSpc>
              <a:buFontTx/>
              <a:buNone/>
              <a:defRPr/>
            </a:pPr>
            <a:endParaRPr lang="en-US" sz="1600" dirty="0" smtClean="0"/>
          </a:p>
          <a:p>
            <a:pPr marL="0" indent="0">
              <a:lnSpc>
                <a:spcPct val="75000"/>
              </a:lnSpc>
              <a:buFontTx/>
              <a:buNone/>
              <a:defRPr/>
            </a:pPr>
            <a:r>
              <a:rPr lang="en-US" sz="1600" dirty="0" smtClean="0">
                <a:solidFill>
                  <a:schemeClr val="tx1">
                    <a:lumMod val="65000"/>
                    <a:lumOff val="35000"/>
                  </a:schemeClr>
                </a:solidFill>
              </a:rPr>
              <a:t>Fixsen, D. L., </a:t>
            </a:r>
            <a:r>
              <a:rPr lang="en-US" sz="1600" dirty="0" err="1" smtClean="0">
                <a:solidFill>
                  <a:schemeClr val="tx1">
                    <a:lumMod val="65000"/>
                    <a:lumOff val="35000"/>
                  </a:schemeClr>
                </a:solidFill>
              </a:rPr>
              <a:t>Naoom</a:t>
            </a:r>
            <a:r>
              <a:rPr lang="en-US" sz="1600" dirty="0" smtClean="0">
                <a:solidFill>
                  <a:schemeClr val="tx1">
                    <a:lumMod val="65000"/>
                    <a:lumOff val="35000"/>
                  </a:schemeClr>
                </a:solidFill>
              </a:rPr>
              <a:t>, S. F., Blase, K. A., Friedman, R. M. &amp; Wallace, F. (2005). </a:t>
            </a:r>
            <a:r>
              <a:rPr lang="en-US" sz="1600" i="1" dirty="0" smtClean="0">
                <a:solidFill>
                  <a:schemeClr val="tx1">
                    <a:lumMod val="65000"/>
                    <a:lumOff val="35000"/>
                  </a:schemeClr>
                </a:solidFill>
              </a:rPr>
              <a:t>Implementation Research: A Synthesis of the Literature. </a:t>
            </a:r>
            <a:r>
              <a:rPr lang="en-US" sz="1600" dirty="0" smtClean="0">
                <a:solidFill>
                  <a:schemeClr val="tx1">
                    <a:lumMod val="65000"/>
                    <a:lumOff val="35000"/>
                  </a:schemeClr>
                </a:solidFill>
              </a:rPr>
              <a:t>Tampa, FL: University of South Florida, Louis de la Parte Florida Mental Health Institute, The National Implementation Research Network (FMHI Publication #231).</a:t>
            </a:r>
          </a:p>
        </p:txBody>
      </p:sp>
      <p:sp>
        <p:nvSpPr>
          <p:cNvPr id="242692" name="Text Box 6"/>
          <p:cNvSpPr txBox="1">
            <a:spLocks noChangeArrowheads="1"/>
          </p:cNvSpPr>
          <p:nvPr/>
        </p:nvSpPr>
        <p:spPr bwMode="auto">
          <a:xfrm>
            <a:off x="898525" y="1524000"/>
            <a:ext cx="41306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eaLnBrk="1" hangingPunct="1">
              <a:spcBef>
                <a:spcPct val="0"/>
              </a:spcBef>
              <a:buFontTx/>
              <a:buNone/>
            </a:pPr>
            <a:r>
              <a:rPr lang="en-US" altLang="en-US" sz="3600" b="1" i="1">
                <a:solidFill>
                  <a:srgbClr val="001574"/>
                </a:solidFill>
                <a:latin typeface="Arial" pitchFamily="34" charset="0"/>
              </a:rPr>
              <a:t>Implementation Research: </a:t>
            </a:r>
          </a:p>
          <a:p>
            <a:pPr eaLnBrk="1" hangingPunct="1">
              <a:spcBef>
                <a:spcPct val="0"/>
              </a:spcBef>
              <a:buFontTx/>
              <a:buNone/>
            </a:pPr>
            <a:r>
              <a:rPr lang="en-US" altLang="en-US" sz="3600" b="1" i="1">
                <a:solidFill>
                  <a:srgbClr val="001574"/>
                </a:solidFill>
                <a:latin typeface="Arial" pitchFamily="34" charset="0"/>
              </a:rPr>
              <a:t>A Synthesis of the Literature</a:t>
            </a:r>
          </a:p>
          <a:p>
            <a:pPr eaLnBrk="1" hangingPunct="1">
              <a:spcBef>
                <a:spcPct val="0"/>
              </a:spcBef>
              <a:buFontTx/>
              <a:buNone/>
            </a:pPr>
            <a:endParaRPr lang="en-US" altLang="en-US">
              <a:solidFill>
                <a:srgbClr val="000000"/>
              </a:solidFill>
              <a:latin typeface="Arial" pitchFamily="34" charset="0"/>
            </a:endParaRPr>
          </a:p>
          <a:p>
            <a:pPr eaLnBrk="1" hangingPunct="1">
              <a:spcBef>
                <a:spcPct val="0"/>
              </a:spcBef>
              <a:buFontTx/>
              <a:buNone/>
            </a:pPr>
            <a:endParaRPr lang="en-US" altLang="en-US" sz="2800">
              <a:solidFill>
                <a:srgbClr val="000000"/>
              </a:solidFill>
              <a:latin typeface="Arial" pitchFamily="34" charset="0"/>
            </a:endParaRPr>
          </a:p>
        </p:txBody>
      </p:sp>
      <p:pic>
        <p:nvPicPr>
          <p:cNvPr id="2426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638800"/>
            <a:ext cx="10969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0" y="304800"/>
            <a:ext cx="9144000" cy="1020763"/>
          </a:xfrm>
          <a:prstGeom prst="rect">
            <a:avLst/>
          </a:prstGeom>
          <a:solidFill>
            <a:srgbClr val="C00000"/>
          </a:solidFill>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sz="4800" b="1" smtClean="0">
                <a:solidFill>
                  <a:srgbClr val="FFFFFF"/>
                </a:solidFill>
                <a:effectLst>
                  <a:outerShdw blurRad="38100" dist="38100" dir="2700000" algn="tl">
                    <a:srgbClr val="000000"/>
                  </a:outerShdw>
                </a:effectLst>
                <a:latin typeface="Myriad Web Pro" charset="0"/>
              </a:rPr>
              <a:t>Implementation Science</a:t>
            </a:r>
          </a:p>
        </p:txBody>
      </p:sp>
      <p:pic>
        <p:nvPicPr>
          <p:cNvPr id="242695" name="Picture 5" descr="mono_cover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4208">
            <a:off x="5356225" y="1331913"/>
            <a:ext cx="25511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13E2B84-9B34-46E1-AA41-764AC91C2C6E}" type="slidenum">
              <a:rPr lang="en-US" smtClean="0"/>
              <a:t>34</a:t>
            </a:fld>
            <a:endParaRPr lang="en-US"/>
          </a:p>
        </p:txBody>
      </p:sp>
    </p:spTree>
    <p:extLst>
      <p:ext uri="{BB962C8B-B14F-4D97-AF65-F5344CB8AC3E}">
        <p14:creationId xmlns:p14="http://schemas.microsoft.com/office/powerpoint/2010/main" val="382806020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a:xfrm>
            <a:off x="457200" y="304800"/>
            <a:ext cx="8229600" cy="1143000"/>
          </a:xfrm>
        </p:spPr>
        <p:txBody>
          <a:bodyPr/>
          <a:lstStyle/>
          <a:p>
            <a:r>
              <a:rPr lang="en-US" altLang="en-US" sz="3200" smtClean="0">
                <a:solidFill>
                  <a:srgbClr val="002060"/>
                </a:solidFill>
                <a:latin typeface="Myriad Web Pro"/>
              </a:rPr>
              <a:t>©Copyright Dean Fixsen and Karen Blase</a:t>
            </a:r>
            <a:endParaRPr lang="en-US" altLang="en-US" sz="3200" smtClean="0">
              <a:latin typeface="Myriad Web Pro"/>
            </a:endParaRPr>
          </a:p>
        </p:txBody>
      </p:sp>
      <p:sp>
        <p:nvSpPr>
          <p:cNvPr id="243715" name="Content Placeholder 2"/>
          <p:cNvSpPr>
            <a:spLocks noGrp="1"/>
          </p:cNvSpPr>
          <p:nvPr>
            <p:ph idx="1"/>
          </p:nvPr>
        </p:nvSpPr>
        <p:spPr>
          <a:xfrm>
            <a:off x="533400" y="1447800"/>
            <a:ext cx="8229600" cy="4525963"/>
          </a:xfrm>
        </p:spPr>
        <p:txBody>
          <a:bodyPr/>
          <a:lstStyle/>
          <a:p>
            <a:pPr marL="0" indent="0">
              <a:buFontTx/>
              <a:buNone/>
            </a:pPr>
            <a:r>
              <a:rPr lang="en-US" altLang="en-US" sz="2000" b="1" smtClean="0">
                <a:solidFill>
                  <a:srgbClr val="002060"/>
                </a:solidFill>
              </a:rPr>
              <a:t>This content is licensed under Creative Commons license CC BY-NC-ND, Attribution-NonCommercial-NoDerivs. You are free to share, copy, distribute and transmit the work under the following conditions: Attribution — You must attribute the work in the manner specified by the author or licensor (but not in any way that suggests that they endorse you or your use of the work); Noncommercial — You may not use this work for commercial purposes; No Derivative Works — You may not alter or transform this work.  Any of the above conditions can be waived if you get permission from the copyright holder.</a:t>
            </a:r>
          </a:p>
          <a:p>
            <a:pPr marL="0" indent="0">
              <a:buFontTx/>
              <a:buNone/>
            </a:pPr>
            <a:endParaRPr lang="en-US" altLang="en-US" sz="2000" b="1" smtClean="0">
              <a:solidFill>
                <a:srgbClr val="002060"/>
              </a:solidFill>
            </a:endParaRPr>
          </a:p>
          <a:p>
            <a:pPr marL="0" indent="0">
              <a:buFontTx/>
              <a:buNone/>
            </a:pPr>
            <a:endParaRPr lang="en-US" altLang="en-US" sz="2000" b="1" smtClean="0">
              <a:solidFill>
                <a:srgbClr val="002060"/>
              </a:solidFill>
            </a:endParaRPr>
          </a:p>
          <a:p>
            <a:pPr marL="0" indent="0" algn="ctr">
              <a:buFontTx/>
              <a:buNone/>
            </a:pPr>
            <a:r>
              <a:rPr lang="en-US" altLang="en-US" sz="2000" b="1" smtClean="0">
                <a:solidFill>
                  <a:srgbClr val="002060"/>
                </a:solidFill>
                <a:hlinkClick r:id="rId2"/>
              </a:rPr>
              <a:t>http://creativecommons.org/licenses/by-nc-nd/3.0</a:t>
            </a:r>
            <a:r>
              <a:rPr lang="en-US" altLang="en-US" sz="2000" b="1" smtClean="0">
                <a:solidFill>
                  <a:srgbClr val="002060"/>
                </a:solidFill>
              </a:rPr>
              <a:t> </a:t>
            </a:r>
          </a:p>
        </p:txBody>
      </p:sp>
      <p:pic>
        <p:nvPicPr>
          <p:cNvPr id="259076" name="Picture 2"/>
          <p:cNvPicPr>
            <a:picLocks noChangeAspect="1" noChangeArrowheads="1"/>
          </p:cNvPicPr>
          <p:nvPr/>
        </p:nvPicPr>
        <p:blipFill>
          <a:blip r:embed="rId3"/>
          <a:srcRect/>
          <a:stretch>
            <a:fillRect/>
          </a:stretch>
        </p:blipFill>
        <p:spPr bwMode="auto">
          <a:xfrm>
            <a:off x="4148138" y="4800600"/>
            <a:ext cx="847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243981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3"/>
          <p:cNvSpPr>
            <a:spLocks noGrp="1" noChangeArrowheads="1"/>
          </p:cNvSpPr>
          <p:nvPr>
            <p:ph type="body" sz="half" idx="1"/>
          </p:nvPr>
        </p:nvSpPr>
        <p:spPr>
          <a:xfrm>
            <a:off x="609600" y="1600200"/>
            <a:ext cx="3733800" cy="4525963"/>
          </a:xfrm>
        </p:spPr>
        <p:txBody>
          <a:bodyPr/>
          <a:lstStyle/>
          <a:p>
            <a:pPr>
              <a:lnSpc>
                <a:spcPct val="85000"/>
              </a:lnSpc>
            </a:pPr>
            <a:r>
              <a:rPr lang="en-US" altLang="en-US" sz="1800" b="1" smtClean="0">
                <a:solidFill>
                  <a:srgbClr val="001574"/>
                </a:solidFill>
              </a:rPr>
              <a:t>Annie E. Casey Foundation (EBPs and Cultural Competence)</a:t>
            </a:r>
          </a:p>
          <a:p>
            <a:pPr>
              <a:lnSpc>
                <a:spcPct val="85000"/>
              </a:lnSpc>
            </a:pPr>
            <a:r>
              <a:rPr lang="en-US" altLang="en-US" sz="1800" b="1" smtClean="0">
                <a:solidFill>
                  <a:srgbClr val="001574"/>
                </a:solidFill>
              </a:rPr>
              <a:t>William T. Grant Foundation (Implementation Literature Review)</a:t>
            </a:r>
          </a:p>
          <a:p>
            <a:pPr>
              <a:lnSpc>
                <a:spcPct val="85000"/>
              </a:lnSpc>
            </a:pPr>
            <a:r>
              <a:rPr lang="en-US" altLang="en-US" sz="1800" b="1" smtClean="0">
                <a:solidFill>
                  <a:srgbClr val="001574"/>
                </a:solidFill>
              </a:rPr>
              <a:t>Substance Abuse and Mental Health Services Administration (Implementation Strategies Grants; National Implementation Awards)</a:t>
            </a:r>
          </a:p>
          <a:p>
            <a:pPr>
              <a:lnSpc>
                <a:spcPct val="85000"/>
              </a:lnSpc>
            </a:pPr>
            <a:r>
              <a:rPr lang="en-US" altLang="en-US" sz="1800" b="1" smtClean="0">
                <a:solidFill>
                  <a:srgbClr val="001574"/>
                </a:solidFill>
              </a:rPr>
              <a:t>Centers for Disease Control &amp; Prevention (Implementation Research)</a:t>
            </a:r>
          </a:p>
          <a:p>
            <a:pPr>
              <a:lnSpc>
                <a:spcPct val="85000"/>
              </a:lnSpc>
            </a:pPr>
            <a:endParaRPr lang="en-US" altLang="en-US" sz="1800" smtClean="0"/>
          </a:p>
        </p:txBody>
      </p:sp>
      <p:sp>
        <p:nvSpPr>
          <p:cNvPr id="244739" name="Rectangle 4"/>
          <p:cNvSpPr>
            <a:spLocks noGrp="1" noChangeArrowheads="1"/>
          </p:cNvSpPr>
          <p:nvPr>
            <p:ph type="body" sz="half" idx="2"/>
          </p:nvPr>
        </p:nvSpPr>
        <p:spPr>
          <a:xfrm>
            <a:off x="4572000" y="1600200"/>
            <a:ext cx="3886200" cy="4525963"/>
          </a:xfrm>
        </p:spPr>
        <p:txBody>
          <a:bodyPr/>
          <a:lstStyle/>
          <a:p>
            <a:pPr>
              <a:lnSpc>
                <a:spcPct val="85000"/>
              </a:lnSpc>
            </a:pPr>
            <a:r>
              <a:rPr lang="en-US" altLang="en-US" sz="1800" b="1" smtClean="0">
                <a:solidFill>
                  <a:srgbClr val="001574"/>
                </a:solidFill>
              </a:rPr>
              <a:t>National Institute of Mental Health (Research And Training Grants)</a:t>
            </a:r>
          </a:p>
          <a:p>
            <a:pPr>
              <a:lnSpc>
                <a:spcPct val="85000"/>
              </a:lnSpc>
            </a:pPr>
            <a:r>
              <a:rPr lang="en-US" altLang="en-US" sz="1800" b="1" smtClean="0">
                <a:solidFill>
                  <a:srgbClr val="001574"/>
                </a:solidFill>
              </a:rPr>
              <a:t>Juvenile Justice and Delinquency Prevention (Program Development And Evaluation Grants)</a:t>
            </a:r>
          </a:p>
          <a:p>
            <a:pPr>
              <a:lnSpc>
                <a:spcPct val="85000"/>
              </a:lnSpc>
            </a:pPr>
            <a:r>
              <a:rPr lang="en-US" altLang="en-US" sz="1800" b="1" smtClean="0">
                <a:solidFill>
                  <a:srgbClr val="001574"/>
                </a:solidFill>
              </a:rPr>
              <a:t>Office of Special Education Programs (Scaling up and Capacity Development Center)</a:t>
            </a:r>
          </a:p>
          <a:p>
            <a:pPr>
              <a:lnSpc>
                <a:spcPct val="85000"/>
              </a:lnSpc>
            </a:pPr>
            <a:r>
              <a:rPr lang="en-US" altLang="en-US" sz="1800" b="1" smtClean="0">
                <a:solidFill>
                  <a:srgbClr val="001574"/>
                </a:solidFill>
              </a:rPr>
              <a:t>Administration for Children and Families (Child Welfare Leadership; Capacity Development Center)</a:t>
            </a:r>
          </a:p>
          <a:p>
            <a:pPr>
              <a:lnSpc>
                <a:spcPct val="85000"/>
              </a:lnSpc>
            </a:pPr>
            <a:r>
              <a:rPr lang="en-US" altLang="en-US" sz="1800" b="1" smtClean="0">
                <a:solidFill>
                  <a:srgbClr val="001574"/>
                </a:solidFill>
              </a:rPr>
              <a:t>Duke Endowment (Child Welfare Reform)</a:t>
            </a:r>
          </a:p>
        </p:txBody>
      </p:sp>
      <p:sp>
        <p:nvSpPr>
          <p:cNvPr id="6" name="Title 1"/>
          <p:cNvSpPr txBox="1">
            <a:spLocks/>
          </p:cNvSpPr>
          <p:nvPr/>
        </p:nvSpPr>
        <p:spPr>
          <a:xfrm>
            <a:off x="0" y="304800"/>
            <a:ext cx="9144000" cy="1020763"/>
          </a:xfrm>
          <a:prstGeom prst="rect">
            <a:avLst/>
          </a:prstGeom>
          <a:solidFill>
            <a:srgbClr val="C00000"/>
          </a:solidFill>
        </p:spPr>
        <p:txBody>
          <a:bodyPr>
            <a:norm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sz="4800" b="1" smtClean="0">
                <a:solidFill>
                  <a:srgbClr val="FFFFFF"/>
                </a:solidFill>
                <a:effectLst>
                  <a:outerShdw blurRad="38100" dist="38100" dir="2700000" algn="tl">
                    <a:srgbClr val="000000"/>
                  </a:outerShdw>
                </a:effectLst>
                <a:latin typeface="Myriad Web Pro" charset="0"/>
              </a:rPr>
              <a:t>Thank You for Your Support</a:t>
            </a:r>
          </a:p>
        </p:txBody>
      </p:sp>
    </p:spTree>
    <p:extLst>
      <p:ext uri="{BB962C8B-B14F-4D97-AF65-F5344CB8AC3E}">
        <p14:creationId xmlns:p14="http://schemas.microsoft.com/office/powerpoint/2010/main" val="35739333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What do you Think About all This?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800" dirty="0" smtClean="0"/>
              <a:t>What stands out to you about the implementation process and resources that you’ve seen today? </a:t>
            </a:r>
          </a:p>
          <a:p>
            <a:pPr marL="0" indent="0">
              <a:buNone/>
            </a:pPr>
            <a:endParaRPr lang="en-US" sz="2800" dirty="0" smtClean="0"/>
          </a:p>
          <a:p>
            <a:pPr marL="0" indent="0">
              <a:buNone/>
            </a:pPr>
            <a:r>
              <a:rPr lang="en-US" sz="2800" dirty="0" smtClean="0"/>
              <a:t>What about this work is interesting or worrisome to you? </a:t>
            </a:r>
          </a:p>
          <a:p>
            <a:pPr marL="0" indent="0">
              <a:buNone/>
            </a:pPr>
            <a:endParaRPr lang="en-US" sz="2800" dirty="0" smtClean="0"/>
          </a:p>
          <a:p>
            <a:pPr marL="0" indent="0">
              <a:buNone/>
            </a:pPr>
            <a:r>
              <a:rPr lang="en-US" sz="2800" dirty="0" smtClean="0"/>
              <a:t>What are  implications for your work back home?</a:t>
            </a:r>
          </a:p>
          <a:p>
            <a:pPr marL="0" indent="0">
              <a:buNone/>
            </a:pPr>
            <a:endParaRPr lang="en-US" sz="2800" dirty="0" smtClean="0"/>
          </a:p>
          <a:p>
            <a:pPr marL="0" indent="0">
              <a:buNone/>
            </a:pPr>
            <a:r>
              <a:rPr lang="en-US" sz="2800" dirty="0" smtClean="0"/>
              <a:t>Are any of you involved </a:t>
            </a:r>
            <a:r>
              <a:rPr lang="en-US" sz="2800" smtClean="0"/>
              <a:t>in system’s </a:t>
            </a:r>
            <a:r>
              <a:rPr lang="en-US" sz="2800" dirty="0" smtClean="0"/>
              <a:t>change process using a systematic implementation process? How is the work going?</a:t>
            </a:r>
          </a:p>
          <a:p>
            <a:pPr marL="0" indent="0">
              <a:buNone/>
            </a:pPr>
            <a:endParaRPr lang="en-US" sz="2800" dirty="0" smtClean="0"/>
          </a:p>
          <a:p>
            <a:pPr marL="0" indent="0">
              <a:buNone/>
            </a:pPr>
            <a:r>
              <a:rPr lang="en-US" sz="2800" dirty="0" smtClean="0"/>
              <a:t>What other resources, tools guidance would be helpful?</a:t>
            </a:r>
          </a:p>
          <a:p>
            <a:pPr marL="0" indent="0">
              <a:buNone/>
            </a:pPr>
            <a:endParaRPr lang="en-US" sz="2800" dirty="0" smtClean="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AB268D0E-8075-9746-99AF-58F28B56088B}" type="slidenum">
              <a:rPr lang="en-US" smtClean="0"/>
              <a:pPr>
                <a:defRPr/>
              </a:pPr>
              <a:t>37</a:t>
            </a:fld>
            <a:endParaRPr lang="en-US"/>
          </a:p>
        </p:txBody>
      </p:sp>
    </p:spTree>
    <p:extLst>
      <p:ext uri="{BB962C8B-B14F-4D97-AF65-F5344CB8AC3E}">
        <p14:creationId xmlns:p14="http://schemas.microsoft.com/office/powerpoint/2010/main" val="304234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990600"/>
          </a:xfrm>
        </p:spPr>
        <p:txBody>
          <a:bodyPr>
            <a:normAutofit fontScale="90000"/>
          </a:bodyPr>
          <a:lstStyle/>
          <a:p>
            <a:r>
              <a:rPr lang="en-US" sz="4400" dirty="0" smtClean="0"/>
              <a:t>Charge to ECTA Center Implementation Process Team</a:t>
            </a:r>
            <a:br>
              <a:rPr lang="en-US" sz="4400" dirty="0" smtClean="0"/>
            </a:br>
            <a:r>
              <a:rPr lang="en-US" dirty="0"/>
              <a:t/>
            </a:r>
            <a:br>
              <a:rPr lang="en-US" dirty="0"/>
            </a:br>
            <a:endParaRPr lang="en-US" dirty="0"/>
          </a:p>
        </p:txBody>
      </p:sp>
      <p:sp>
        <p:nvSpPr>
          <p:cNvPr id="3" name="Content Placeholder 2"/>
          <p:cNvSpPr>
            <a:spLocks noGrp="1"/>
          </p:cNvSpPr>
          <p:nvPr>
            <p:ph idx="1"/>
          </p:nvPr>
        </p:nvSpPr>
        <p:spPr>
          <a:xfrm>
            <a:off x="228600" y="1524000"/>
            <a:ext cx="8763000" cy="4953000"/>
          </a:xfrm>
        </p:spPr>
        <p:txBody>
          <a:bodyPr>
            <a:normAutofit fontScale="85000" lnSpcReduction="20000"/>
          </a:bodyPr>
          <a:lstStyle/>
          <a:p>
            <a:pPr marL="0" indent="0">
              <a:buNone/>
            </a:pPr>
            <a:endParaRPr lang="en-US" sz="2400" dirty="0" smtClean="0"/>
          </a:p>
          <a:p>
            <a:pPr>
              <a:buFont typeface="+mj-lt"/>
              <a:buAutoNum type="arabicPeriod"/>
            </a:pPr>
            <a:r>
              <a:rPr lang="en-US" sz="2600" dirty="0" smtClean="0"/>
              <a:t>Knowledge development</a:t>
            </a:r>
          </a:p>
          <a:p>
            <a:pPr marL="914400" lvl="1" indent="-514350">
              <a:buFont typeface="Wingdings" pitchFamily="2" charset="2"/>
              <a:buChar char="v"/>
            </a:pPr>
            <a:r>
              <a:rPr lang="en-US" sz="2600" dirty="0" smtClean="0"/>
              <a:t>What does the field need that is not available? </a:t>
            </a:r>
          </a:p>
          <a:p>
            <a:pPr marL="0" indent="0">
              <a:buNone/>
            </a:pPr>
            <a:endParaRPr lang="en-US" sz="2600" dirty="0" smtClean="0"/>
          </a:p>
          <a:p>
            <a:pPr marL="0" indent="0">
              <a:buNone/>
            </a:pPr>
            <a:r>
              <a:rPr lang="en-US" sz="2600" dirty="0" smtClean="0"/>
              <a:t>2. Technical Assistance (TA)</a:t>
            </a:r>
          </a:p>
          <a:p>
            <a:pPr marL="914400" lvl="1" indent="-514350">
              <a:buFont typeface="Wingdings" pitchFamily="2" charset="2"/>
              <a:buChar char="v"/>
            </a:pPr>
            <a:r>
              <a:rPr lang="en-US" sz="2600" dirty="0" smtClean="0"/>
              <a:t>Generalized (anyone and everyone) </a:t>
            </a:r>
          </a:p>
          <a:p>
            <a:pPr marL="914400" lvl="1" indent="-514350">
              <a:buFont typeface="Wingdings" pitchFamily="2" charset="2"/>
              <a:buChar char="v"/>
            </a:pPr>
            <a:r>
              <a:rPr lang="en-US" sz="2600" dirty="0" smtClean="0"/>
              <a:t>Targeted (individual states or small groups)  </a:t>
            </a:r>
          </a:p>
          <a:p>
            <a:pPr marL="914400" lvl="1" indent="-514350">
              <a:buFont typeface="Wingdings" pitchFamily="2" charset="2"/>
              <a:buChar char="v"/>
            </a:pPr>
            <a:r>
              <a:rPr lang="en-US" sz="2600" dirty="0" smtClean="0"/>
              <a:t>Intensive (specific selected states over time)</a:t>
            </a:r>
          </a:p>
          <a:p>
            <a:pPr marL="457200" lvl="1" indent="0">
              <a:buNone/>
            </a:pPr>
            <a:endParaRPr lang="en-US" sz="2600" dirty="0" smtClean="0"/>
          </a:p>
          <a:p>
            <a:pPr marL="0" indent="0">
              <a:buNone/>
            </a:pPr>
            <a:r>
              <a:rPr lang="en-US" sz="2600" dirty="0" smtClean="0"/>
              <a:t>3. Topics for TA (examples)</a:t>
            </a:r>
          </a:p>
          <a:p>
            <a:pPr lvl="1">
              <a:buFont typeface="Wingdings" pitchFamily="2" charset="2"/>
              <a:buChar char="v"/>
            </a:pPr>
            <a:r>
              <a:rPr lang="en-US" sz="2600" dirty="0" smtClean="0"/>
              <a:t>Implementation Process in general</a:t>
            </a:r>
          </a:p>
          <a:p>
            <a:pPr lvl="1">
              <a:buFont typeface="Wingdings" pitchFamily="2" charset="2"/>
              <a:buChar char="v"/>
            </a:pPr>
            <a:r>
              <a:rPr lang="en-US" sz="2600" dirty="0" smtClean="0"/>
              <a:t>OSEP </a:t>
            </a:r>
            <a:r>
              <a:rPr lang="en-US" sz="2600" dirty="0"/>
              <a:t>Results-driven Accountability </a:t>
            </a:r>
            <a:r>
              <a:rPr lang="en-US" sz="2600" dirty="0" smtClean="0"/>
              <a:t>– State Systemic Improvement Plan (SSIP)</a:t>
            </a:r>
            <a:endParaRPr lang="en-US" sz="2600" dirty="0"/>
          </a:p>
          <a:p>
            <a:pPr marL="0" indent="0">
              <a:buNone/>
            </a:pPr>
            <a:r>
              <a:rPr lang="en-US" sz="2600" dirty="0"/>
              <a:t>	</a:t>
            </a:r>
          </a:p>
          <a:p>
            <a:pPr marL="0" indent="0">
              <a:buNone/>
            </a:pPr>
            <a:endParaRPr lang="en-US" dirty="0"/>
          </a:p>
          <a:p>
            <a:endParaRPr lang="en-US" dirty="0"/>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AB268D0E-8075-9746-99AF-58F28B56088B}" type="slidenum">
              <a:rPr lang="en-US" smtClean="0"/>
              <a:pPr>
                <a:defRPr/>
              </a:pPr>
              <a:t>4</a:t>
            </a:fld>
            <a:endParaRPr lang="en-US"/>
          </a:p>
        </p:txBody>
      </p:sp>
    </p:spTree>
    <p:extLst>
      <p:ext uri="{BB962C8B-B14F-4D97-AF65-F5344CB8AC3E}">
        <p14:creationId xmlns:p14="http://schemas.microsoft.com/office/powerpoint/2010/main" val="262290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219200"/>
          </a:xfrm>
        </p:spPr>
        <p:txBody>
          <a:bodyPr>
            <a:noAutofit/>
          </a:bodyPr>
          <a:lstStyle/>
          <a:p>
            <a:r>
              <a:rPr lang="en-US" sz="4000" dirty="0" smtClean="0"/>
              <a:t>Back ground &amp; Foundation</a:t>
            </a:r>
            <a:br>
              <a:rPr lang="en-US" sz="4000" dirty="0" smtClean="0"/>
            </a:br>
            <a:r>
              <a:rPr lang="en-US" sz="4000" dirty="0" smtClean="0"/>
              <a:t> for Implementation Informed TA</a:t>
            </a:r>
            <a:endParaRPr lang="en-US" sz="4000" dirty="0"/>
          </a:p>
        </p:txBody>
      </p:sp>
      <p:sp>
        <p:nvSpPr>
          <p:cNvPr id="3" name="Content Placeholder 2"/>
          <p:cNvSpPr>
            <a:spLocks noGrp="1"/>
          </p:cNvSpPr>
          <p:nvPr>
            <p:ph idx="1"/>
          </p:nvPr>
        </p:nvSpPr>
        <p:spPr>
          <a:xfrm>
            <a:off x="914400" y="1600200"/>
            <a:ext cx="7772400" cy="4525963"/>
          </a:xfrm>
        </p:spPr>
        <p:txBody>
          <a:bodyPr/>
          <a:lstStyle/>
          <a:p>
            <a:endParaRPr lang="en-US" sz="3100" dirty="0" smtClean="0"/>
          </a:p>
          <a:p>
            <a:r>
              <a:rPr lang="en-US" sz="3100" dirty="0" smtClean="0"/>
              <a:t>NECTAC Model of Long term System Change</a:t>
            </a:r>
          </a:p>
          <a:p>
            <a:r>
              <a:rPr lang="en-US" sz="3100" dirty="0"/>
              <a:t>NIRN &amp; SISEP </a:t>
            </a:r>
          </a:p>
          <a:p>
            <a:r>
              <a:rPr lang="en-US" sz="3100" dirty="0" smtClean="0"/>
              <a:t>TACSEI Implementation of Pyramid Model of Positive </a:t>
            </a:r>
            <a:r>
              <a:rPr lang="en-US" sz="3100" dirty="0"/>
              <a:t>S</a:t>
            </a:r>
            <a:r>
              <a:rPr lang="en-US" sz="3100" dirty="0" smtClean="0"/>
              <a:t>ocial &amp; Emotional </a:t>
            </a:r>
            <a:r>
              <a:rPr lang="en-US" sz="3100" dirty="0"/>
              <a:t>S</a:t>
            </a:r>
            <a:r>
              <a:rPr lang="en-US" sz="3100" dirty="0" smtClean="0"/>
              <a:t>upports</a:t>
            </a:r>
          </a:p>
          <a:p>
            <a:r>
              <a:rPr lang="en-US" sz="3100" dirty="0" smtClean="0"/>
              <a:t>Implementation Science </a:t>
            </a:r>
            <a:r>
              <a:rPr lang="en-US" sz="3100" dirty="0"/>
              <a:t>L</a:t>
            </a:r>
            <a:r>
              <a:rPr lang="en-US" sz="3100" dirty="0" smtClean="0"/>
              <a:t>iterature</a:t>
            </a:r>
          </a:p>
          <a:p>
            <a:endParaRPr lang="en-US" sz="3100" dirty="0"/>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5</a:t>
            </a:fld>
            <a:endParaRPr lang="en-US"/>
          </a:p>
        </p:txBody>
      </p:sp>
    </p:spTree>
    <p:extLst>
      <p:ext uri="{BB962C8B-B14F-4D97-AF65-F5344CB8AC3E}">
        <p14:creationId xmlns:p14="http://schemas.microsoft.com/office/powerpoint/2010/main" val="409401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81" y="533400"/>
            <a:ext cx="8763000" cy="838200"/>
          </a:xfrm>
        </p:spPr>
        <p:txBody>
          <a:bodyPr>
            <a:normAutofit fontScale="90000"/>
          </a:bodyPr>
          <a:lstStyle/>
          <a:p>
            <a:r>
              <a:rPr lang="en-US" sz="2700" b="1" dirty="0"/>
              <a:t>Availability of fine work, tools, resources, web sites and publications serve as part of our work context</a:t>
            </a:r>
            <a:r>
              <a:rPr lang="en-US" sz="2700" b="1" dirty="0" smtClean="0"/>
              <a:t>!</a:t>
            </a:r>
            <a:endParaRPr lang="en-US" sz="3600" i="1"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036" y="1919140"/>
            <a:ext cx="1643063"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29000" y="1819275"/>
            <a:ext cx="238564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833415"/>
            <a:ext cx="27146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9015" y="5463739"/>
            <a:ext cx="2212691" cy="89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11"/>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800600" y="5486400"/>
            <a:ext cx="2451070" cy="86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TACSEI">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4237979"/>
            <a:ext cx="5638800" cy="9713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ctacenterlogo-2013-wordmark-notext.pn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38200" y="3045272"/>
            <a:ext cx="3429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enter on the Social and Emotional Foundations for Early Learning (CSEFE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00800" y="4191000"/>
            <a:ext cx="2533274" cy="9984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ECTAC logo"/>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105400" y="2901283"/>
            <a:ext cx="2419350" cy="9677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828800"/>
            <a:ext cx="27146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6</a:t>
            </a:fld>
            <a:endParaRPr lang="en-US"/>
          </a:p>
        </p:txBody>
      </p:sp>
    </p:spTree>
    <p:extLst>
      <p:ext uri="{BB962C8B-B14F-4D97-AF65-F5344CB8AC3E}">
        <p14:creationId xmlns:p14="http://schemas.microsoft.com/office/powerpoint/2010/main" val="1020366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990600"/>
          </a:xfrm>
        </p:spPr>
        <p:txBody>
          <a:bodyPr>
            <a:noAutofit/>
          </a:bodyPr>
          <a:lstStyle/>
          <a:p>
            <a:r>
              <a:rPr lang="en-US" sz="3600" dirty="0" smtClean="0"/>
              <a:t>Implementation Processes Build Capacity</a:t>
            </a:r>
            <a:endParaRPr lang="en-US" sz="3600" dirty="0"/>
          </a:p>
        </p:txBody>
      </p:sp>
      <p:sp>
        <p:nvSpPr>
          <p:cNvPr id="4" name="Rectangle 3"/>
          <p:cNvSpPr/>
          <p:nvPr/>
        </p:nvSpPr>
        <p:spPr>
          <a:xfrm>
            <a:off x="457200" y="1600200"/>
            <a:ext cx="8229600" cy="5632310"/>
          </a:xfrm>
          <a:prstGeom prst="rect">
            <a:avLst/>
          </a:prstGeom>
        </p:spPr>
        <p:txBody>
          <a:bodyPr wrap="square">
            <a:spAutoFit/>
          </a:bodyPr>
          <a:lstStyle/>
          <a:p>
            <a:pPr marL="285750" indent="-285750">
              <a:buFont typeface="Arial" panose="020B0604020202020204" pitchFamily="34" charset="0"/>
              <a:buChar char="•"/>
            </a:pPr>
            <a:r>
              <a:rPr lang="en-US" sz="2400" dirty="0" smtClean="0"/>
              <a:t>Implementation of a practice necessitates building  infrastructure capacity to support those practices. </a:t>
            </a:r>
          </a:p>
          <a:p>
            <a:endParaRPr lang="en-US" sz="2400" dirty="0"/>
          </a:p>
          <a:p>
            <a:pPr marL="285750" indent="-285750">
              <a:buFont typeface="Arial" panose="020B0604020202020204" pitchFamily="34" charset="0"/>
              <a:buChar char="•"/>
            </a:pPr>
            <a:r>
              <a:rPr lang="en-US" sz="2400" dirty="0" smtClean="0"/>
              <a:t>Conversely, strengthening infrastructure components can support the adoption and spread of effective practices.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Implementation processes can guide both strengthening of systems components and adoption and spread of effective evidence-based practice.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Implementation work is intense and takes time. This investment puts structures and procedures in place that will be supportive of the next change – no longer are you implementing </a:t>
            </a:r>
            <a:r>
              <a:rPr lang="en-US" sz="2400" dirty="0" err="1" smtClean="0"/>
              <a:t>siloed</a:t>
            </a:r>
            <a:r>
              <a:rPr lang="en-US" sz="2400" dirty="0" smtClean="0"/>
              <a:t> changes. </a:t>
            </a:r>
          </a:p>
          <a:p>
            <a:endParaRPr lang="en-US" sz="2400"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613E2B84-9B34-46E1-AA41-764AC91C2C6E}" type="slidenum">
              <a:rPr lang="en-US" smtClean="0"/>
              <a:t>7</a:t>
            </a:fld>
            <a:endParaRPr lang="en-US"/>
          </a:p>
        </p:txBody>
      </p:sp>
    </p:spTree>
    <p:extLst>
      <p:ext uri="{BB962C8B-B14F-4D97-AF65-F5344CB8AC3E}">
        <p14:creationId xmlns:p14="http://schemas.microsoft.com/office/powerpoint/2010/main" val="413218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ormAutofit/>
          </a:bodyPr>
          <a:lstStyle/>
          <a:p>
            <a:r>
              <a:rPr lang="en-US" dirty="0" smtClean="0"/>
              <a:t>System Framework</a:t>
            </a:r>
            <a:endParaRPr lang="en-US" dirty="0"/>
          </a:p>
        </p:txBody>
      </p:sp>
      <p:sp>
        <p:nvSpPr>
          <p:cNvPr id="4" name="Oval 3"/>
          <p:cNvSpPr/>
          <p:nvPr/>
        </p:nvSpPr>
        <p:spPr>
          <a:xfrm>
            <a:off x="3048000" y="2493168"/>
            <a:ext cx="2935958" cy="2609850"/>
          </a:xfrm>
          <a:prstGeom prst="ellipse">
            <a:avLst/>
          </a:prstGeom>
          <a:solidFill>
            <a:schemeClr val="tx2">
              <a:lumMod val="75000"/>
            </a:schemeClr>
          </a:solidFill>
          <a:ln>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b="1" dirty="0" smtClean="0">
                <a:solidFill>
                  <a:schemeClr val="bg1"/>
                </a:solidFill>
                <a:effectLst/>
                <a:ea typeface="Calibri"/>
                <a:cs typeface="Times New Roman"/>
              </a:rPr>
              <a:t>Implementation of Effective Practices</a:t>
            </a:r>
            <a:endParaRPr lang="en-US" sz="2200" b="1" dirty="0">
              <a:solidFill>
                <a:schemeClr val="bg1"/>
              </a:solidFill>
              <a:effectLst/>
              <a:ea typeface="Calibri"/>
              <a:cs typeface="Times New Roman"/>
            </a:endParaRPr>
          </a:p>
        </p:txBody>
      </p:sp>
      <p:sp>
        <p:nvSpPr>
          <p:cNvPr id="5" name="Rounded Rectangle 4"/>
          <p:cNvSpPr/>
          <p:nvPr/>
        </p:nvSpPr>
        <p:spPr>
          <a:xfrm>
            <a:off x="1676400" y="1678922"/>
            <a:ext cx="1685925" cy="1092264"/>
          </a:xfrm>
          <a:prstGeom prst="roundRect">
            <a:avLst/>
          </a:prstGeom>
          <a:solidFill>
            <a:schemeClr val="bg2">
              <a:lumMod val="90000"/>
            </a:schemeClr>
          </a:solidFill>
          <a:ln>
            <a:solidFill>
              <a:schemeClr val="tx2"/>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dirty="0" smtClean="0">
                <a:solidFill>
                  <a:srgbClr val="000000"/>
                </a:solidFill>
                <a:effectLst/>
                <a:ea typeface="Calibri"/>
                <a:cs typeface="Times New Roman"/>
              </a:rPr>
              <a:t>Finance</a:t>
            </a:r>
            <a:endParaRPr lang="en-US" sz="2800" b="1" dirty="0">
              <a:effectLst/>
              <a:ea typeface="Calibri"/>
              <a:cs typeface="Times New Roman"/>
            </a:endParaRPr>
          </a:p>
        </p:txBody>
      </p:sp>
      <p:sp>
        <p:nvSpPr>
          <p:cNvPr id="6" name="Rounded Rectangle 5"/>
          <p:cNvSpPr/>
          <p:nvPr/>
        </p:nvSpPr>
        <p:spPr>
          <a:xfrm>
            <a:off x="457200" y="3521868"/>
            <a:ext cx="2062163" cy="552450"/>
          </a:xfrm>
          <a:prstGeom prst="roundRect">
            <a:avLst/>
          </a:prstGeom>
          <a:solidFill>
            <a:schemeClr val="bg2">
              <a:lumMod val="90000"/>
            </a:schemeClr>
          </a:solidFill>
          <a:ln>
            <a:solidFill>
              <a:schemeClr val="tx2"/>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dirty="0" smtClean="0">
                <a:solidFill>
                  <a:srgbClr val="000000"/>
                </a:solidFill>
                <a:effectLst/>
                <a:ea typeface="Calibri"/>
                <a:cs typeface="Times New Roman"/>
              </a:rPr>
              <a:t>Governance</a:t>
            </a:r>
            <a:endParaRPr lang="en-US" sz="2800" b="1" dirty="0">
              <a:effectLst/>
              <a:ea typeface="Calibri"/>
              <a:cs typeface="Times New Roman"/>
            </a:endParaRPr>
          </a:p>
        </p:txBody>
      </p:sp>
      <p:sp>
        <p:nvSpPr>
          <p:cNvPr id="7" name="Rounded Rectangle 6"/>
          <p:cNvSpPr/>
          <p:nvPr/>
        </p:nvSpPr>
        <p:spPr>
          <a:xfrm>
            <a:off x="1488282" y="5257800"/>
            <a:ext cx="1797844" cy="976219"/>
          </a:xfrm>
          <a:prstGeom prst="roundRect">
            <a:avLst/>
          </a:prstGeom>
          <a:solidFill>
            <a:schemeClr val="bg2">
              <a:lumMod val="90000"/>
            </a:schemeClr>
          </a:solidFill>
          <a:ln>
            <a:solidFill>
              <a:schemeClr val="tx2"/>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dirty="0" smtClean="0">
                <a:solidFill>
                  <a:srgbClr val="000000"/>
                </a:solidFill>
                <a:effectLst/>
                <a:ea typeface="Calibri"/>
                <a:cs typeface="Times New Roman"/>
              </a:rPr>
              <a:t>Data</a:t>
            </a:r>
            <a:endParaRPr lang="en-US" sz="2800" b="1" dirty="0">
              <a:effectLst/>
              <a:ea typeface="Calibri"/>
              <a:cs typeface="Times New Roman"/>
            </a:endParaRPr>
          </a:p>
        </p:txBody>
      </p:sp>
      <p:sp>
        <p:nvSpPr>
          <p:cNvPr id="8" name="Rounded Rectangle 7"/>
          <p:cNvSpPr/>
          <p:nvPr/>
        </p:nvSpPr>
        <p:spPr>
          <a:xfrm>
            <a:off x="6116240" y="1524000"/>
            <a:ext cx="1977805" cy="1092264"/>
          </a:xfrm>
          <a:prstGeom prst="roundRect">
            <a:avLst/>
          </a:prstGeom>
          <a:solidFill>
            <a:schemeClr val="bg2">
              <a:lumMod val="90000"/>
            </a:schemeClr>
          </a:solidFill>
          <a:ln>
            <a:solidFill>
              <a:schemeClr val="tx2"/>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dirty="0" smtClean="0">
                <a:solidFill>
                  <a:srgbClr val="000000"/>
                </a:solidFill>
                <a:effectLst/>
                <a:ea typeface="Calibri"/>
                <a:cs typeface="Times New Roman"/>
              </a:rPr>
              <a:t>Standards</a:t>
            </a:r>
            <a:endParaRPr lang="en-US" sz="2800" b="1" dirty="0">
              <a:effectLst/>
              <a:ea typeface="Calibri"/>
              <a:cs typeface="Times New Roman"/>
            </a:endParaRPr>
          </a:p>
        </p:txBody>
      </p:sp>
      <p:sp>
        <p:nvSpPr>
          <p:cNvPr id="9" name="Rounded Rectangle 8"/>
          <p:cNvSpPr/>
          <p:nvPr/>
        </p:nvSpPr>
        <p:spPr>
          <a:xfrm>
            <a:off x="6326981" y="3276600"/>
            <a:ext cx="2512219" cy="1050132"/>
          </a:xfrm>
          <a:prstGeom prst="roundRect">
            <a:avLst/>
          </a:prstGeom>
          <a:solidFill>
            <a:schemeClr val="bg2">
              <a:lumMod val="90000"/>
            </a:schemeClr>
          </a:solidFill>
          <a:ln>
            <a:solidFill>
              <a:schemeClr val="tx2"/>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dirty="0" smtClean="0">
                <a:solidFill>
                  <a:srgbClr val="000000"/>
                </a:solidFill>
                <a:effectLst/>
                <a:ea typeface="Calibri"/>
                <a:cs typeface="Times New Roman"/>
              </a:rPr>
              <a:t>Monitoring &amp; Accountability</a:t>
            </a:r>
            <a:endParaRPr lang="en-US" sz="2800" b="1" dirty="0">
              <a:effectLst/>
              <a:ea typeface="Calibri"/>
              <a:cs typeface="Times New Roman"/>
            </a:endParaRPr>
          </a:p>
        </p:txBody>
      </p:sp>
      <p:sp>
        <p:nvSpPr>
          <p:cNvPr id="10" name="Rounded Rectangle 9"/>
          <p:cNvSpPr/>
          <p:nvPr/>
        </p:nvSpPr>
        <p:spPr>
          <a:xfrm>
            <a:off x="5484018" y="5246482"/>
            <a:ext cx="2364582" cy="1078118"/>
          </a:xfrm>
          <a:prstGeom prst="roundRect">
            <a:avLst/>
          </a:prstGeom>
          <a:solidFill>
            <a:schemeClr val="bg2">
              <a:lumMod val="90000"/>
            </a:schemeClr>
          </a:solidFill>
          <a:ln>
            <a:solidFill>
              <a:schemeClr val="tx2"/>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b="1" dirty="0" smtClean="0">
                <a:solidFill>
                  <a:srgbClr val="000000"/>
                </a:solidFill>
                <a:effectLst/>
                <a:ea typeface="Calibri"/>
                <a:cs typeface="Times New Roman"/>
              </a:rPr>
              <a:t>Personnel</a:t>
            </a:r>
            <a:endParaRPr lang="en-US" sz="2800" b="1" dirty="0">
              <a:effectLst/>
              <a:ea typeface="Calibri"/>
              <a:cs typeface="Times New Roman"/>
            </a:endParaRPr>
          </a:p>
        </p:txBody>
      </p:sp>
      <p:cxnSp>
        <p:nvCxnSpPr>
          <p:cNvPr id="15" name="Straight Connector 14"/>
          <p:cNvCxnSpPr>
            <a:stCxn id="5" idx="2"/>
            <a:endCxn id="4" idx="1"/>
          </p:cNvCxnSpPr>
          <p:nvPr/>
        </p:nvCxnSpPr>
        <p:spPr>
          <a:xfrm>
            <a:off x="2519363" y="2771186"/>
            <a:ext cx="958598" cy="104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3"/>
            <a:endCxn id="4" idx="2"/>
          </p:cNvCxnSpPr>
          <p:nvPr/>
        </p:nvCxnSpPr>
        <p:spPr>
          <a:xfrm>
            <a:off x="2519363" y="3798093"/>
            <a:ext cx="528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4" idx="3"/>
          </p:cNvCxnSpPr>
          <p:nvPr/>
        </p:nvCxnSpPr>
        <p:spPr>
          <a:xfrm flipV="1">
            <a:off x="3048000" y="4720814"/>
            <a:ext cx="429961" cy="53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2"/>
            <a:endCxn id="4" idx="7"/>
          </p:cNvCxnSpPr>
          <p:nvPr/>
        </p:nvCxnSpPr>
        <p:spPr>
          <a:xfrm flipH="1">
            <a:off x="5553997" y="2616264"/>
            <a:ext cx="1551146" cy="25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9" idx="1"/>
          </p:cNvCxnSpPr>
          <p:nvPr/>
        </p:nvCxnSpPr>
        <p:spPr>
          <a:xfrm>
            <a:off x="5905500" y="3798093"/>
            <a:ext cx="421481" cy="3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5"/>
          </p:cNvCxnSpPr>
          <p:nvPr/>
        </p:nvCxnSpPr>
        <p:spPr>
          <a:xfrm>
            <a:off x="5553997" y="4720814"/>
            <a:ext cx="316798" cy="525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294967295"/>
          </p:nvPr>
        </p:nvSpPr>
        <p:spPr>
          <a:xfrm>
            <a:off x="457200" y="6356350"/>
            <a:ext cx="2133600" cy="365125"/>
          </a:xfrm>
          <a:prstGeom prst="rect">
            <a:avLst/>
          </a:prstGeom>
        </p:spPr>
        <p:txBody>
          <a:bodyPr/>
          <a:lstStyle/>
          <a:p>
            <a:pPr>
              <a:defRPr/>
            </a:pPr>
            <a:fld id="{AB268D0E-8075-9746-99AF-58F28B56088B}" type="slidenum">
              <a:rPr lang="en-US" smtClean="0"/>
              <a:pPr>
                <a:defRPr/>
              </a:pPr>
              <a:t>8</a:t>
            </a:fld>
            <a:endParaRPr lang="en-US"/>
          </a:p>
        </p:txBody>
      </p:sp>
    </p:spTree>
    <p:extLst>
      <p:ext uri="{BB962C8B-B14F-4D97-AF65-F5344CB8AC3E}">
        <p14:creationId xmlns:p14="http://schemas.microsoft.com/office/powerpoint/2010/main" val="247029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90413831"/>
              </p:ext>
            </p:extLst>
          </p:nvPr>
        </p:nvGraphicFramePr>
        <p:xfrm>
          <a:off x="762000" y="457200"/>
          <a:ext cx="7315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13E2B84-9B34-46E1-AA41-764AC91C2C6E}" type="slidenum">
              <a:rPr lang="en-US" smtClean="0"/>
              <a:t>9</a:t>
            </a:fld>
            <a:endParaRPr lang="en-US"/>
          </a:p>
        </p:txBody>
      </p:sp>
    </p:spTree>
    <p:extLst>
      <p:ext uri="{BB962C8B-B14F-4D97-AF65-F5344CB8AC3E}">
        <p14:creationId xmlns:p14="http://schemas.microsoft.com/office/powerpoint/2010/main" val="2664578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9153</TotalTime>
  <Words>1883</Words>
  <Application>Microsoft Office PowerPoint</Application>
  <PresentationFormat>On-screen Show (4:3)</PresentationFormat>
  <Paragraphs>340</Paragraphs>
  <Slides>37</Slides>
  <Notes>22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Perspectives from Implementation Science:  Implications, Tools and Resources  for Systems Change and Improving Services</vt:lpstr>
      <vt:lpstr>We Are A New Center!</vt:lpstr>
      <vt:lpstr>Integrated ECTA Initiatives</vt:lpstr>
      <vt:lpstr>Charge to ECTA Center Implementation Process Team  </vt:lpstr>
      <vt:lpstr>Back ground &amp; Foundation  for Implementation Informed TA</vt:lpstr>
      <vt:lpstr>Availability of fine work, tools, resources, web sites and publications serve as part of our work context!</vt:lpstr>
      <vt:lpstr>Implementation Processes Build Capacity</vt:lpstr>
      <vt:lpstr>System Framework</vt:lpstr>
      <vt:lpstr>PowerPoint Presentation</vt:lpstr>
      <vt:lpstr>Overview: Stages &amp; Steps in the Implementation Process</vt:lpstr>
      <vt:lpstr>Exploration – Desired Outcomes</vt:lpstr>
      <vt:lpstr>Installation – Desired Outcomes</vt:lpstr>
      <vt:lpstr>Initial Implementation – Desired Outcomes</vt:lpstr>
      <vt:lpstr>Full Implementation – Desired Outcomes</vt:lpstr>
      <vt:lpstr>Expansion: Scaling  Up New Practices </vt:lpstr>
      <vt:lpstr>Continuous Improvement of  Infrastructure Components</vt:lpstr>
      <vt:lpstr>Additional Resources</vt:lpstr>
      <vt:lpstr>PowerPoint Presentation</vt:lpstr>
      <vt:lpstr>PowerPoint Presentation</vt:lpstr>
      <vt:lpstr>PowerPoint Presentation</vt:lpstr>
      <vt:lpstr>PowerPoint Presentation</vt:lpstr>
      <vt:lpstr>PowerPoint Presentation</vt:lpstr>
      <vt:lpstr>Making It Happen</vt:lpstr>
      <vt:lpstr>The Challenge</vt:lpstr>
      <vt:lpstr>PowerPoint Presentation</vt:lpstr>
      <vt:lpstr>The Challenge</vt:lpstr>
      <vt:lpstr>Matching TA to Desired Outcomes</vt:lpstr>
      <vt:lpstr>The Challenge</vt:lpstr>
      <vt:lpstr>PowerPoint Presentation</vt:lpstr>
      <vt:lpstr>PowerPoint Presentation</vt:lpstr>
      <vt:lpstr>PowerPoint Presentation</vt:lpstr>
      <vt:lpstr>Goals for Today’s Session</vt:lpstr>
      <vt:lpstr>Goals for Today’s Session</vt:lpstr>
      <vt:lpstr>PowerPoint Presentation</vt:lpstr>
      <vt:lpstr>©Copyright Dean Fixsen and Karen Blase</vt:lpstr>
      <vt:lpstr>PowerPoint Presentation</vt:lpstr>
      <vt:lpstr>Discussion: What do you Think About all This?</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Kathy Whaley</cp:lastModifiedBy>
  <cp:revision>741</cp:revision>
  <cp:lastPrinted>2013-09-05T16:02:09Z</cp:lastPrinted>
  <dcterms:created xsi:type="dcterms:W3CDTF">2011-03-23T13:50:48Z</dcterms:created>
  <dcterms:modified xsi:type="dcterms:W3CDTF">2013-09-05T17:39:08Z</dcterms:modified>
</cp:coreProperties>
</file>